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heme/themeOverride1.xml" ContentType="application/vnd.openxmlformats-officedocument.themeOverride+xml"/>
  <Override PartName="/ppt/tags/tag33.xml" ContentType="application/vnd.openxmlformats-officedocument.presentationml.tags+xml"/>
  <Override PartName="/ppt/theme/themeOverride2.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Override3.xml" ContentType="application/vnd.openxmlformats-officedocument.themeOverride+xml"/>
  <Override PartName="/ppt/tags/tag38.xml" ContentType="application/vnd.openxmlformats-officedocument.presentationml.tags+xml"/>
  <Override PartName="/ppt/theme/themeOverride4.xml" ContentType="application/vnd.openxmlformats-officedocument.themeOverride+xml"/>
  <Override PartName="/ppt/tags/tag39.xml" ContentType="application/vnd.openxmlformats-officedocument.presentationml.tags+xml"/>
  <Override PartName="/ppt/notesSlides/notesSlide1.xml" ContentType="application/vnd.openxmlformats-officedocument.presentationml.notesSlide+xml"/>
  <Override PartName="/ppt/theme/themeOverride5.xml" ContentType="application/vnd.openxmlformats-officedocument.themeOverride+xml"/>
  <Override PartName="/ppt/tags/tag40.xml" ContentType="application/vnd.openxmlformats-officedocument.presentationml.tags+xml"/>
  <Override PartName="/ppt/notesSlides/notesSlide2.xml" ContentType="application/vnd.openxmlformats-officedocument.presentationml.notesSlide+xml"/>
  <Override PartName="/ppt/theme/themeOverride6.xml" ContentType="application/vnd.openxmlformats-officedocument.themeOverride+xml"/>
  <Override PartName="/ppt/tags/tag41.xml" ContentType="application/vnd.openxmlformats-officedocument.presentationml.tags+xml"/>
  <Override PartName="/ppt/theme/themeOverride7.xml" ContentType="application/vnd.openxmlformats-officedocument.themeOverride+xml"/>
  <Override PartName="/ppt/tags/tag42.xml" ContentType="application/vnd.openxmlformats-officedocument.presentationml.tags+xml"/>
  <Override PartName="/ppt/theme/themeOverride8.xml" ContentType="application/vnd.openxmlformats-officedocument.themeOverride+xml"/>
  <Override PartName="/ppt/tags/tag43.xml" ContentType="application/vnd.openxmlformats-officedocument.presentationml.tags+xml"/>
  <Override PartName="/ppt/theme/themeOverride9.xml" ContentType="application/vnd.openxmlformats-officedocument.themeOverride+xml"/>
  <Override PartName="/ppt/tags/tag44.xml" ContentType="application/vnd.openxmlformats-officedocument.presentationml.tags+xml"/>
  <Override PartName="/ppt/notesSlides/notesSlide3.xml" ContentType="application/vnd.openxmlformats-officedocument.presentationml.notesSlide+xml"/>
  <Override PartName="/ppt/theme/themeOverride10.xml" ContentType="application/vnd.openxmlformats-officedocument.themeOverride+xml"/>
  <Override PartName="/ppt/tags/tag45.xml" ContentType="application/vnd.openxmlformats-officedocument.presentationml.tags+xml"/>
  <Override PartName="/ppt/theme/themeOverride11.xml" ContentType="application/vnd.openxmlformats-officedocument.themeOverride+xml"/>
  <Override PartName="/ppt/tags/tag46.xml" ContentType="application/vnd.openxmlformats-officedocument.presentationml.tags+xml"/>
  <Override PartName="/ppt/theme/themeOverride12.xml" ContentType="application/vnd.openxmlformats-officedocument.themeOverride+xml"/>
  <Override PartName="/ppt/tags/tag47.xml" ContentType="application/vnd.openxmlformats-officedocument.presentationml.tags+xml"/>
  <Override PartName="/ppt/theme/themeOverride13.xml" ContentType="application/vnd.openxmlformats-officedocument.themeOverride+xml"/>
  <Override PartName="/ppt/tags/tag48.xml" ContentType="application/vnd.openxmlformats-officedocument.presentationml.tags+xml"/>
  <Override PartName="/ppt/theme/themeOverride14.xml" ContentType="application/vnd.openxmlformats-officedocument.themeOverride+xml"/>
  <Override PartName="/ppt/tags/tag49.xml" ContentType="application/vnd.openxmlformats-officedocument.presentationml.tags+xml"/>
  <Override PartName="/ppt/notesSlides/notesSlide4.xml" ContentType="application/vnd.openxmlformats-officedocument.presentationml.notesSlide+xml"/>
  <Override PartName="/ppt/theme/themeOverride15.xml" ContentType="application/vnd.openxmlformats-officedocument.themeOverride+xml"/>
  <Override PartName="/ppt/tags/tag50.xml" ContentType="application/vnd.openxmlformats-officedocument.presentationml.tags+xml"/>
  <Override PartName="/ppt/notesSlides/notesSlide5.xml" ContentType="application/vnd.openxmlformats-officedocument.presentationml.notesSlide+xml"/>
  <Override PartName="/ppt/theme/themeOverride16.xml" ContentType="application/vnd.openxmlformats-officedocument.themeOverride+xml"/>
  <Override PartName="/ppt/tags/tag51.xml" ContentType="application/vnd.openxmlformats-officedocument.presentationml.tags+xml"/>
  <Override PartName="/ppt/notesSlides/notesSlide6.xml" ContentType="application/vnd.openxmlformats-officedocument.presentationml.notesSlide+xml"/>
  <Override PartName="/ppt/theme/themeOverride17.xml" ContentType="application/vnd.openxmlformats-officedocument.themeOverride+xml"/>
  <Override PartName="/ppt/tags/tag52.xml" ContentType="application/vnd.openxmlformats-officedocument.presentationml.tags+xml"/>
  <Override PartName="/ppt/notesSlides/notesSlide7.xml" ContentType="application/vnd.openxmlformats-officedocument.presentationml.notesSlide+xml"/>
  <Override PartName="/ppt/theme/themeOverride18.xml" ContentType="application/vnd.openxmlformats-officedocument.themeOverride+xml"/>
  <Override PartName="/ppt/tags/tag53.xml" ContentType="application/vnd.openxmlformats-officedocument.presentationml.tags+xml"/>
  <Override PartName="/ppt/theme/themeOverride19.xml" ContentType="application/vnd.openxmlformats-officedocument.themeOverride+xml"/>
  <Override PartName="/ppt/tags/tag54.xml" ContentType="application/vnd.openxmlformats-officedocument.presentationml.tags+xml"/>
  <Override PartName="/ppt/theme/themeOverride20.xml" ContentType="application/vnd.openxmlformats-officedocument.themeOverride+xml"/>
  <Override PartName="/ppt/tags/tag55.xml" ContentType="application/vnd.openxmlformats-officedocument.presentationml.tags+xml"/>
  <Override PartName="/ppt/notesSlides/notesSlide8.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ags/tag56.xml" ContentType="application/vnd.openxmlformats-officedocument.presentationml.tags+xml"/>
  <Override PartName="/ppt/theme/themeOverride23.xml" ContentType="application/vnd.openxmlformats-officedocument.themeOverride+xml"/>
  <Override PartName="/ppt/tags/tag57.xml" ContentType="application/vnd.openxmlformats-officedocument.presentationml.tags+xml"/>
  <Override PartName="/ppt/notesSlides/notesSlide9.xml" ContentType="application/vnd.openxmlformats-officedocument.presentationml.notesSlide+xml"/>
  <Override PartName="/ppt/theme/themeOverride24.xml" ContentType="application/vnd.openxmlformats-officedocument.themeOverride+xml"/>
  <Override PartName="/ppt/tags/tag58.xml" ContentType="application/vnd.openxmlformats-officedocument.presentationml.tags+xml"/>
  <Override PartName="/ppt/notesSlides/notesSlide10.xml" ContentType="application/vnd.openxmlformats-officedocument.presentationml.notesSlide+xml"/>
  <Override PartName="/ppt/theme/themeOverride25.xml" ContentType="application/vnd.openxmlformats-officedocument.themeOverride+xml"/>
  <Override PartName="/ppt/tags/tag59.xml" ContentType="application/vnd.openxmlformats-officedocument.presentationml.tags+xml"/>
  <Override PartName="/ppt/notesSlides/notesSlide1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0" r:id="rId2"/>
    <p:sldMasterId id="2147483677" r:id="rId3"/>
  </p:sldMasterIdLst>
  <p:notesMasterIdLst>
    <p:notesMasterId r:id="rId45"/>
  </p:notesMasterIdLst>
  <p:handoutMasterIdLst>
    <p:handoutMasterId r:id="rId46"/>
  </p:handoutMasterIdLst>
  <p:sldIdLst>
    <p:sldId id="284" r:id="rId4"/>
    <p:sldId id="261" r:id="rId5"/>
    <p:sldId id="260" r:id="rId6"/>
    <p:sldId id="285" r:id="rId7"/>
    <p:sldId id="291" r:id="rId8"/>
    <p:sldId id="292" r:id="rId9"/>
    <p:sldId id="293" r:id="rId10"/>
    <p:sldId id="287" r:id="rId11"/>
    <p:sldId id="294" r:id="rId12"/>
    <p:sldId id="295" r:id="rId13"/>
    <p:sldId id="296" r:id="rId14"/>
    <p:sldId id="297" r:id="rId15"/>
    <p:sldId id="298" r:id="rId16"/>
    <p:sldId id="300" r:id="rId17"/>
    <p:sldId id="301" r:id="rId18"/>
    <p:sldId id="302" r:id="rId19"/>
    <p:sldId id="303" r:id="rId20"/>
    <p:sldId id="304" r:id="rId21"/>
    <p:sldId id="307" r:id="rId22"/>
    <p:sldId id="308" r:id="rId23"/>
    <p:sldId id="309" r:id="rId24"/>
    <p:sldId id="310" r:id="rId25"/>
    <p:sldId id="311" r:id="rId26"/>
    <p:sldId id="305" r:id="rId27"/>
    <p:sldId id="312" r:id="rId28"/>
    <p:sldId id="329" r:id="rId29"/>
    <p:sldId id="313" r:id="rId30"/>
    <p:sldId id="314" r:id="rId31"/>
    <p:sldId id="315" r:id="rId32"/>
    <p:sldId id="316" r:id="rId33"/>
    <p:sldId id="317" r:id="rId34"/>
    <p:sldId id="318" r:id="rId35"/>
    <p:sldId id="319" r:id="rId36"/>
    <p:sldId id="320" r:id="rId37"/>
    <p:sldId id="262" r:id="rId38"/>
    <p:sldId id="321" r:id="rId39"/>
    <p:sldId id="322" r:id="rId40"/>
    <p:sldId id="323" r:id="rId41"/>
    <p:sldId id="324" r:id="rId42"/>
    <p:sldId id="328" r:id="rId43"/>
    <p:sldId id="325" r:id="rId44"/>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B1B"/>
    <a:srgbClr val="53741D"/>
    <a:srgbClr val="4D6F13"/>
    <a:srgbClr val="447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0C239-9F30-5F4B-8369-38C4395874ED}" v="5" dt="2026-02-28T15:14:16.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79048" autoAdjust="0"/>
  </p:normalViewPr>
  <p:slideViewPr>
    <p:cSldViewPr snapToGrid="0" snapToObjects="1">
      <p:cViewPr varScale="1">
        <p:scale>
          <a:sx n="88" d="100"/>
          <a:sy n="88" d="100"/>
        </p:scale>
        <p:origin x="2028" y="90"/>
      </p:cViewPr>
      <p:guideLst/>
    </p:cSldViewPr>
  </p:slideViewPr>
  <p:notesTextViewPr>
    <p:cViewPr>
      <p:scale>
        <a:sx n="1" d="1"/>
        <a:sy n="1" d="1"/>
      </p:scale>
      <p:origin x="0" y="0"/>
    </p:cViewPr>
  </p:notesTextViewPr>
  <p:notesViewPr>
    <p:cSldViewPr snapToGrid="0" snapToObjects="1">
      <p:cViewPr varScale="1">
        <p:scale>
          <a:sx n="159" d="100"/>
          <a:sy n="159" d="100"/>
        </p:scale>
        <p:origin x="418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5D9ABA-CC77-3549-A982-A61430642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08A19E-4369-DA4E-8FB9-858DF58A3E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8A5C9F-1964-4A41-8269-847D1AC6A716}" type="datetimeFigureOut">
              <a:rPr lang="en-US" smtClean="0"/>
              <a:t>3/2/2026</a:t>
            </a:fld>
            <a:endParaRPr lang="en-US"/>
          </a:p>
        </p:txBody>
      </p:sp>
      <p:sp>
        <p:nvSpPr>
          <p:cNvPr id="4" name="Footer Placeholder 3">
            <a:extLst>
              <a:ext uri="{FF2B5EF4-FFF2-40B4-BE49-F238E27FC236}">
                <a16:creationId xmlns:a16="http://schemas.microsoft.com/office/drawing/2014/main" id="{4B5C717B-2E3C-1140-82C4-9754EC19DF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EF03-3771-5A47-9113-AD7CEEBBCA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78B5C3-D829-FE4F-AC23-CCC91BB5CEE4}" type="slidenum">
              <a:rPr lang="en-US" smtClean="0"/>
              <a:t>‹#›</a:t>
            </a:fld>
            <a:endParaRPr lang="en-US"/>
          </a:p>
        </p:txBody>
      </p:sp>
    </p:spTree>
    <p:extLst>
      <p:ext uri="{BB962C8B-B14F-4D97-AF65-F5344CB8AC3E}">
        <p14:creationId xmlns:p14="http://schemas.microsoft.com/office/powerpoint/2010/main" val="3414677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987B3-A106-E344-AB69-61AFB3D27E34}"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277FF-23D9-0542-A6CA-8A9108633949}" type="slidenum">
              <a:rPr lang="en-US" smtClean="0"/>
              <a:t>‹#›</a:t>
            </a:fld>
            <a:endParaRPr lang="en-US"/>
          </a:p>
        </p:txBody>
      </p:sp>
    </p:spTree>
    <p:extLst>
      <p:ext uri="{BB962C8B-B14F-4D97-AF65-F5344CB8AC3E}">
        <p14:creationId xmlns:p14="http://schemas.microsoft.com/office/powerpoint/2010/main" val="229896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Normally, we are thinking</a:t>
            </a:r>
            <a:r>
              <a:rPr lang="en-US" baseline="0" dirty="0"/>
              <a:t> about vaccinations, cancer screening, cardiovascular screening etc.</a:t>
            </a:r>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9</a:t>
            </a:fld>
            <a:endParaRPr lang="en-US"/>
          </a:p>
        </p:txBody>
      </p:sp>
    </p:spTree>
    <p:extLst>
      <p:ext uri="{BB962C8B-B14F-4D97-AF65-F5344CB8AC3E}">
        <p14:creationId xmlns:p14="http://schemas.microsoft.com/office/powerpoint/2010/main" val="205426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4242"/>
                </a:solidFill>
                <a:effectLst/>
                <a:latin typeface="Lora" pitchFamily="2" charset="0"/>
              </a:rPr>
              <a:t>The PAWSS has been validated in multiple studies and has shown excellent predictive value for identifying patients at risk for complicated alcohol withdrawal syndrome (AWS), including seizures and delirium tremens. In a prospective validation study, PAWSS demonstrated a sensitivity of 93.1% and a specificity of 99.5% when using a cutoff score of 4, indicating high accuracy in predicting severe AWS among medically ill inpatients</a:t>
            </a:r>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29</a:t>
            </a:fld>
            <a:endParaRPr lang="en-US"/>
          </a:p>
        </p:txBody>
      </p:sp>
    </p:spTree>
    <p:extLst>
      <p:ext uri="{BB962C8B-B14F-4D97-AF65-F5344CB8AC3E}">
        <p14:creationId xmlns:p14="http://schemas.microsoft.com/office/powerpoint/2010/main" val="191950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30</a:t>
            </a:fld>
            <a:endParaRPr lang="en-US"/>
          </a:p>
        </p:txBody>
      </p:sp>
    </p:spTree>
    <p:extLst>
      <p:ext uri="{BB962C8B-B14F-4D97-AF65-F5344CB8AC3E}">
        <p14:creationId xmlns:p14="http://schemas.microsoft.com/office/powerpoint/2010/main" val="68817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article "Identification and Treatment of Alcohol Use Disorder" by Paul S. Haber, published in the </a:t>
            </a:r>
            <a:r>
              <a:rPr lang="en-US" sz="1200" i="1" kern="1200" dirty="0">
                <a:solidFill>
                  <a:schemeClr val="tx1"/>
                </a:solidFill>
                <a:effectLst/>
                <a:latin typeface="+mn-lt"/>
                <a:ea typeface="+mn-ea"/>
                <a:cs typeface="+mn-cs"/>
              </a:rPr>
              <a:t>New England Journal of Medicine</a:t>
            </a:r>
            <a:r>
              <a:rPr lang="en-US" sz="1200" kern="1200" dirty="0">
                <a:solidFill>
                  <a:schemeClr val="tx1"/>
                </a:solidFill>
                <a:effectLst/>
                <a:latin typeface="+mn-lt"/>
                <a:ea typeface="+mn-ea"/>
                <a:cs typeface="+mn-cs"/>
              </a:rPr>
              <a:t> in 2025, provides a comprehensive overview of Alcohol Use Disorder (AUD). It emphasizes the importance of early identification and intervention, discussing various screening tools and diagnostic criteria. The article also explores both pharmacologic and behavioral treatment options, highlighting the effectiveness of integrated care approaches. Despite the availability of effective treatments, the article notes that AUD remains underdiagnosed and undertreated, underscoring the need for increased awareness and utilization of evidence-based interventions.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remember one thing from today: Screen annually, treat medically, and never ignore alcohol in depression.”</a:t>
            </a:r>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34</a:t>
            </a:fld>
            <a:endParaRPr lang="en-US"/>
          </a:p>
        </p:txBody>
      </p:sp>
    </p:spTree>
    <p:extLst>
      <p:ext uri="{BB962C8B-B14F-4D97-AF65-F5344CB8AC3E}">
        <p14:creationId xmlns:p14="http://schemas.microsoft.com/office/powerpoint/2010/main" val="382241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36</a:t>
            </a:fld>
            <a:endParaRPr lang="en-US"/>
          </a:p>
        </p:txBody>
      </p:sp>
    </p:spTree>
    <p:extLst>
      <p:ext uri="{BB962C8B-B14F-4D97-AF65-F5344CB8AC3E}">
        <p14:creationId xmlns:p14="http://schemas.microsoft.com/office/powerpoint/2010/main" val="1856409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37</a:t>
            </a:fld>
            <a:endParaRPr lang="en-US"/>
          </a:p>
        </p:txBody>
      </p:sp>
    </p:spTree>
    <p:extLst>
      <p:ext uri="{BB962C8B-B14F-4D97-AF65-F5344CB8AC3E}">
        <p14:creationId xmlns:p14="http://schemas.microsoft.com/office/powerpoint/2010/main" val="82503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38</a:t>
            </a:fld>
            <a:endParaRPr lang="en-US"/>
          </a:p>
        </p:txBody>
      </p:sp>
    </p:spTree>
    <p:extLst>
      <p:ext uri="{BB962C8B-B14F-4D97-AF65-F5344CB8AC3E}">
        <p14:creationId xmlns:p14="http://schemas.microsoft.com/office/powerpoint/2010/main" val="50814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39</a:t>
            </a:fld>
            <a:endParaRPr lang="en-US"/>
          </a:p>
        </p:txBody>
      </p:sp>
    </p:spTree>
    <p:extLst>
      <p:ext uri="{BB962C8B-B14F-4D97-AF65-F5344CB8AC3E}">
        <p14:creationId xmlns:p14="http://schemas.microsoft.com/office/powerpoint/2010/main" val="75109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40</a:t>
            </a:fld>
            <a:endParaRPr lang="en-US"/>
          </a:p>
        </p:txBody>
      </p:sp>
    </p:spTree>
    <p:extLst>
      <p:ext uri="{BB962C8B-B14F-4D97-AF65-F5344CB8AC3E}">
        <p14:creationId xmlns:p14="http://schemas.microsoft.com/office/powerpoint/2010/main" val="970000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41</a:t>
            </a:fld>
            <a:endParaRPr lang="en-US"/>
          </a:p>
        </p:txBody>
      </p:sp>
    </p:spTree>
    <p:extLst>
      <p:ext uri="{BB962C8B-B14F-4D97-AF65-F5344CB8AC3E}">
        <p14:creationId xmlns:p14="http://schemas.microsoft.com/office/powerpoint/2010/main" val="406046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screening is something</a:t>
            </a:r>
            <a:r>
              <a:rPr lang="en-US" baseline="0" dirty="0"/>
              <a:t> is heavily behavioral, the Johari window framework is more important since insight is essential in getting better.</a:t>
            </a:r>
            <a:endParaRPr lang="en-US" dirty="0"/>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10</a:t>
            </a:fld>
            <a:endParaRPr lang="en-US"/>
          </a:p>
        </p:txBody>
      </p:sp>
    </p:spTree>
    <p:extLst>
      <p:ext uri="{BB962C8B-B14F-4D97-AF65-F5344CB8AC3E}">
        <p14:creationId xmlns:p14="http://schemas.microsoft.com/office/powerpoint/2010/main" val="23153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early remission – After full criteria for alcohol use disorder were previously met, none of the criteria for alcohol use disorder have been met (with the exception of craving) for at least 3 months but less than 12 months.</a:t>
            </a:r>
          </a:p>
          <a:p>
            <a:r>
              <a:rPr lang="en-US" dirty="0"/>
              <a:t>● In sustained remission – After full criteria for alcohol use disorder were previously met, none of the criteria for alcohol use disorder have been met (with the exception of craving) during a period of 12 months or longer.</a:t>
            </a:r>
          </a:p>
          <a:p>
            <a:r>
              <a:rPr lang="en-US" dirty="0"/>
              <a:t>● In a controlled environment – If the individual is in an environment where access to alcohol is restricted.</a:t>
            </a:r>
          </a:p>
          <a:p>
            <a:r>
              <a:rPr lang="en-US" dirty="0"/>
              <a:t>● Mild: Two to three criteria </a:t>
            </a:r>
          </a:p>
          <a:p>
            <a:r>
              <a:rPr lang="en-US" dirty="0"/>
              <a:t>● Moderate: Four to five criteria</a:t>
            </a:r>
          </a:p>
          <a:p>
            <a:r>
              <a:rPr lang="en-US" dirty="0"/>
              <a:t>● Severe: Six or more criteria</a:t>
            </a:r>
          </a:p>
          <a:p>
            <a:endParaRPr lang="en-US" dirty="0"/>
          </a:p>
          <a:p>
            <a:r>
              <a:rPr lang="en-US" b="0" i="0" dirty="0">
                <a:solidFill>
                  <a:srgbClr val="666666"/>
                </a:solidFill>
                <a:effectLst/>
                <a:latin typeface="Source Sans Pro Web"/>
              </a:rPr>
              <a:t>American Psychiatric Association. Alcohol-Related Disorders. In: </a:t>
            </a:r>
            <a:r>
              <a:rPr lang="en-US" b="0" i="1" dirty="0">
                <a:solidFill>
                  <a:srgbClr val="666666"/>
                </a:solidFill>
                <a:effectLst/>
                <a:latin typeface="Source Sans Pro Web"/>
              </a:rPr>
              <a:t>Diagnostic and Statistical Manual of Mental Disorders, 5th Edition: DSM-5</a:t>
            </a:r>
            <a:r>
              <a:rPr lang="en-US" b="0" i="0" dirty="0">
                <a:solidFill>
                  <a:srgbClr val="666666"/>
                </a:solidFill>
                <a:effectLst/>
                <a:latin typeface="Source Sans Pro Web"/>
              </a:rPr>
              <a:t>. 5th edition. American Psychiatric Publishing; 2013.</a:t>
            </a:r>
            <a:endParaRPr lang="en-US" dirty="0"/>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14</a:t>
            </a:fld>
            <a:endParaRPr lang="en-US"/>
          </a:p>
        </p:txBody>
      </p:sp>
    </p:spTree>
    <p:extLst>
      <p:ext uri="{BB962C8B-B14F-4D97-AF65-F5344CB8AC3E}">
        <p14:creationId xmlns:p14="http://schemas.microsoft.com/office/powerpoint/2010/main" val="87876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SASQ A positive test is 82 percent sensitive and 79 percent specific for unhealthy alcohol use.</a:t>
            </a:r>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19</a:t>
            </a:fld>
            <a:endParaRPr lang="en-US"/>
          </a:p>
        </p:txBody>
      </p:sp>
    </p:spTree>
    <p:extLst>
      <p:ext uri="{BB962C8B-B14F-4D97-AF65-F5344CB8AC3E}">
        <p14:creationId xmlns:p14="http://schemas.microsoft.com/office/powerpoint/2010/main" val="359543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 C Three or more in women, with 73 percent sensitivity and 91 percent specificity </a:t>
            </a:r>
          </a:p>
          <a:p>
            <a:r>
              <a:rPr lang="en-US" dirty="0"/>
              <a:t>Four or more in men, with 86 percent sensitivity and 89 percent specificity</a:t>
            </a:r>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20</a:t>
            </a:fld>
            <a:endParaRPr lang="en-US"/>
          </a:p>
        </p:txBody>
      </p:sp>
    </p:spTree>
    <p:extLst>
      <p:ext uri="{BB962C8B-B14F-4D97-AF65-F5344CB8AC3E}">
        <p14:creationId xmlns:p14="http://schemas.microsoft.com/office/powerpoint/2010/main" val="325533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score of 8 or greater on the AUDIT is generally considered a positive test for unhealthy alcohol use, with greater than 90 percent sensitivity and 80 percent specificity</a:t>
            </a:r>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21</a:t>
            </a:fld>
            <a:endParaRPr lang="en-US"/>
          </a:p>
        </p:txBody>
      </p:sp>
    </p:spTree>
    <p:extLst>
      <p:ext uri="{BB962C8B-B14F-4D97-AF65-F5344CB8AC3E}">
        <p14:creationId xmlns:p14="http://schemas.microsoft.com/office/powerpoint/2010/main" val="213635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22</a:t>
            </a:fld>
            <a:endParaRPr lang="en-US"/>
          </a:p>
        </p:txBody>
      </p:sp>
    </p:spTree>
    <p:extLst>
      <p:ext uri="{BB962C8B-B14F-4D97-AF65-F5344CB8AC3E}">
        <p14:creationId xmlns:p14="http://schemas.microsoft.com/office/powerpoint/2010/main" val="1340900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
            </a:r>
            <a:r>
              <a:rPr lang="en-US" baseline="0" dirty="0"/>
              <a:t> getting formal SBIRT training for your practice.</a:t>
            </a:r>
          </a:p>
          <a:p>
            <a:r>
              <a:rPr lang="en-US" b="1" dirty="0"/>
              <a:t>SBIRT</a:t>
            </a:r>
            <a:r>
              <a:rPr lang="en-US" dirty="0"/>
              <a:t> is an evidence-based, public health approach to identifying and addressing </a:t>
            </a:r>
            <a:r>
              <a:rPr lang="en-US" b="1" dirty="0"/>
              <a:t>unhealthy alcohol and substance use</a:t>
            </a:r>
            <a:r>
              <a:rPr lang="en-US" dirty="0"/>
              <a:t> in medical and community settings. It consists of three key components:</a:t>
            </a:r>
          </a:p>
          <a:p>
            <a:pPr>
              <a:buFont typeface="+mj-lt"/>
              <a:buAutoNum type="arabicPeriod"/>
            </a:pPr>
            <a:r>
              <a:rPr lang="en-US" b="1" dirty="0"/>
              <a:t>Screening</a:t>
            </a:r>
            <a:r>
              <a:rPr lang="en-US" dirty="0"/>
              <a:t> – Quickly assesses alcohol and drug use with standardized tools to identify risk levels.</a:t>
            </a:r>
          </a:p>
          <a:p>
            <a:pPr>
              <a:buFont typeface="+mj-lt"/>
              <a:buAutoNum type="arabicPeriod"/>
            </a:pPr>
            <a:r>
              <a:rPr lang="en-US" b="1" dirty="0"/>
              <a:t>Brief Intervention</a:t>
            </a:r>
            <a:r>
              <a:rPr lang="en-US" dirty="0"/>
              <a:t> – A short, structured conversation using motivational interviewing techniques to raise awareness and encourage behavior change.</a:t>
            </a:r>
          </a:p>
          <a:p>
            <a:pPr>
              <a:buFont typeface="+mj-lt"/>
              <a:buAutoNum type="arabicPeriod"/>
            </a:pPr>
            <a:r>
              <a:rPr lang="en-US" b="1" dirty="0"/>
              <a:t>Referral to Treatment</a:t>
            </a:r>
            <a:r>
              <a:rPr lang="en-US" dirty="0"/>
              <a:t> – Provides a pathway to specialized care for individuals with higher-risk substance use or alcohol use disorder (AUD).</a:t>
            </a:r>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25</a:t>
            </a:fld>
            <a:endParaRPr lang="en-US"/>
          </a:p>
        </p:txBody>
      </p:sp>
    </p:spTree>
    <p:extLst>
      <p:ext uri="{BB962C8B-B14F-4D97-AF65-F5344CB8AC3E}">
        <p14:creationId xmlns:p14="http://schemas.microsoft.com/office/powerpoint/2010/main" val="114817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Source Sans Pro Web"/>
              </a:rPr>
              <a:t> Mild AUD is 2-3 symptoms, moderate AUD is 4-5 symptoms, and severe AUD is 6 or more symptoms</a:t>
            </a:r>
          </a:p>
          <a:p>
            <a:endParaRPr lang="en-US" dirty="0"/>
          </a:p>
        </p:txBody>
      </p:sp>
      <p:sp>
        <p:nvSpPr>
          <p:cNvPr id="4" name="Slide Number Placeholder 3"/>
          <p:cNvSpPr>
            <a:spLocks noGrp="1"/>
          </p:cNvSpPr>
          <p:nvPr>
            <p:ph type="sldNum" sz="quarter" idx="10"/>
          </p:nvPr>
        </p:nvSpPr>
        <p:spPr/>
        <p:txBody>
          <a:bodyPr/>
          <a:lstStyle/>
          <a:p>
            <a:fld id="{397277FF-23D9-0542-A6CA-8A9108633949}" type="slidenum">
              <a:rPr lang="en-US" smtClean="0"/>
              <a:t>28</a:t>
            </a:fld>
            <a:endParaRPr lang="en-US"/>
          </a:p>
        </p:txBody>
      </p:sp>
    </p:spTree>
    <p:extLst>
      <p:ext uri="{BB962C8B-B14F-4D97-AF65-F5344CB8AC3E}">
        <p14:creationId xmlns:p14="http://schemas.microsoft.com/office/powerpoint/2010/main" val="1475436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_TopBor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74C591-9A48-274B-AD30-BF7278F06757}"/>
              </a:ext>
            </a:extLst>
          </p:cNvPr>
          <p:cNvSpPr txBox="1"/>
          <p:nvPr userDrawn="1"/>
        </p:nvSpPr>
        <p:spPr>
          <a:xfrm>
            <a:off x="11734800" y="6326619"/>
            <a:ext cx="304800" cy="369332"/>
          </a:xfrm>
          <a:prstGeom prst="rect">
            <a:avLst/>
          </a:prstGeom>
          <a:noFill/>
        </p:spPr>
        <p:txBody>
          <a:bodyPr wrap="square" rtlCol="0" anchor="b">
            <a:spAutoFit/>
          </a:bodyPr>
          <a:lstStyle/>
          <a:p>
            <a:pPr algn="ctr"/>
            <a:fld id="{3D624103-554C-2E4E-857E-364EE110D31D}" type="slidenum">
              <a:rPr lang="en-US" sz="900" smtClean="0">
                <a:solidFill>
                  <a:srgbClr val="2B4B1B"/>
                </a:solidFill>
              </a:rPr>
              <a:t>‹#›</a:t>
            </a:fld>
            <a:endParaRPr lang="en-US" sz="900" dirty="0">
              <a:solidFill>
                <a:srgbClr val="2B4B1B"/>
              </a:solidFill>
            </a:endParaRPr>
          </a:p>
        </p:txBody>
      </p:sp>
      <p:sp>
        <p:nvSpPr>
          <p:cNvPr id="10" name="TextBox 9">
            <a:extLst>
              <a:ext uri="{FF2B5EF4-FFF2-40B4-BE49-F238E27FC236}">
                <a16:creationId xmlns:a16="http://schemas.microsoft.com/office/drawing/2014/main" id="{B52F03C8-E0C0-7A45-964C-2FEBD1CE3B59}"/>
              </a:ext>
            </a:extLst>
          </p:cNvPr>
          <p:cNvSpPr txBox="1"/>
          <p:nvPr userDrawn="1"/>
        </p:nvSpPr>
        <p:spPr>
          <a:xfrm>
            <a:off x="8132956" y="6465119"/>
            <a:ext cx="3601844" cy="230832"/>
          </a:xfrm>
          <a:prstGeom prst="rect">
            <a:avLst/>
          </a:prstGeom>
          <a:noFill/>
        </p:spPr>
        <p:txBody>
          <a:bodyPr wrap="square" rtlCol="0" anchor="b">
            <a:spAutoFit/>
          </a:bodyPr>
          <a:lstStyle/>
          <a:p>
            <a:pPr algn="r"/>
            <a:r>
              <a:rPr lang="en-US" sz="900" dirty="0" err="1">
                <a:solidFill>
                  <a:srgbClr val="2B4B1B"/>
                </a:solidFill>
              </a:rPr>
              <a:t>weitzmaninstitute.org</a:t>
            </a:r>
            <a:r>
              <a:rPr lang="en-US" sz="900" dirty="0">
                <a:solidFill>
                  <a:srgbClr val="2B4B1B"/>
                </a:solidFill>
              </a:rPr>
              <a:t>     |     </a:t>
            </a:r>
            <a:fld id="{AC52C9D6-60B4-F24A-B68C-E36D25C601FB}" type="datetime4">
              <a:rPr lang="en-US" sz="900" smtClean="0">
                <a:solidFill>
                  <a:srgbClr val="2B4B1B"/>
                </a:solidFill>
              </a:rPr>
              <a:pPr algn="r"/>
              <a:t>March 2, 2026</a:t>
            </a:fld>
            <a:endParaRPr lang="en-US" sz="900" dirty="0">
              <a:solidFill>
                <a:srgbClr val="2B4B1B"/>
              </a:solidFill>
            </a:endParaRPr>
          </a:p>
        </p:txBody>
      </p:sp>
    </p:spTree>
    <p:custDataLst>
      <p:tags r:id="rId1"/>
    </p:custDataLst>
    <p:extLst>
      <p:ext uri="{BB962C8B-B14F-4D97-AF65-F5344CB8AC3E}">
        <p14:creationId xmlns:p14="http://schemas.microsoft.com/office/powerpoint/2010/main" val="9315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444-9DD0-984F-819D-4A093513CED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A4ABE7-BB90-EF4D-ACA5-B3928987055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BD08CB-8C95-0045-AEF0-A01FD9285D4F}"/>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3/2/2026</a:t>
            </a:fld>
            <a:endParaRPr lang="en-US"/>
          </a:p>
        </p:txBody>
      </p:sp>
      <p:sp>
        <p:nvSpPr>
          <p:cNvPr id="5" name="Footer Placeholder 4">
            <a:extLst>
              <a:ext uri="{FF2B5EF4-FFF2-40B4-BE49-F238E27FC236}">
                <a16:creationId xmlns:a16="http://schemas.microsoft.com/office/drawing/2014/main" id="{BCA95E2E-80CB-2F40-810E-6605571809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048C7C-A2B9-4648-A2FE-2E41B92FCB49}"/>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custDataLst>
      <p:tags r:id="rId1"/>
    </p:custDataLst>
    <p:extLst>
      <p:ext uri="{BB962C8B-B14F-4D97-AF65-F5344CB8AC3E}">
        <p14:creationId xmlns:p14="http://schemas.microsoft.com/office/powerpoint/2010/main" val="222333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Content P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74C591-9A48-274B-AD30-BF7278F06757}"/>
              </a:ext>
            </a:extLst>
          </p:cNvPr>
          <p:cNvSpPr txBox="1"/>
          <p:nvPr userDrawn="1"/>
        </p:nvSpPr>
        <p:spPr>
          <a:xfrm>
            <a:off x="11734800" y="6326619"/>
            <a:ext cx="304800" cy="369332"/>
          </a:xfrm>
          <a:prstGeom prst="rect">
            <a:avLst/>
          </a:prstGeom>
          <a:noFill/>
        </p:spPr>
        <p:txBody>
          <a:bodyPr wrap="square" rtlCol="0" anchor="b">
            <a:spAutoFit/>
          </a:bodyPr>
          <a:lstStyle/>
          <a:p>
            <a:pPr algn="ctr"/>
            <a:fld id="{3D624103-554C-2E4E-857E-364EE110D31D}" type="slidenum">
              <a:rPr lang="en-US" sz="900" smtClean="0">
                <a:solidFill>
                  <a:schemeClr val="tx1"/>
                </a:solidFill>
              </a:rPr>
              <a:t>‹#›</a:t>
            </a:fld>
            <a:endParaRPr lang="en-US" sz="900" dirty="0">
              <a:solidFill>
                <a:schemeClr val="tx1"/>
              </a:solidFill>
            </a:endParaRPr>
          </a:p>
        </p:txBody>
      </p:sp>
      <p:sp>
        <p:nvSpPr>
          <p:cNvPr id="10" name="TextBox 9">
            <a:extLst>
              <a:ext uri="{FF2B5EF4-FFF2-40B4-BE49-F238E27FC236}">
                <a16:creationId xmlns:a16="http://schemas.microsoft.com/office/drawing/2014/main" id="{B52F03C8-E0C0-7A45-964C-2FEBD1CE3B59}"/>
              </a:ext>
            </a:extLst>
          </p:cNvPr>
          <p:cNvSpPr txBox="1"/>
          <p:nvPr userDrawn="1"/>
        </p:nvSpPr>
        <p:spPr>
          <a:xfrm>
            <a:off x="8132956" y="6465119"/>
            <a:ext cx="3601844" cy="230832"/>
          </a:xfrm>
          <a:prstGeom prst="rect">
            <a:avLst/>
          </a:prstGeom>
          <a:noFill/>
        </p:spPr>
        <p:txBody>
          <a:bodyPr wrap="square" rtlCol="0" anchor="b">
            <a:spAutoFit/>
          </a:bodyPr>
          <a:lstStyle/>
          <a:p>
            <a:pPr algn="r"/>
            <a:r>
              <a:rPr lang="en-US" sz="900" dirty="0" err="1">
                <a:solidFill>
                  <a:schemeClr val="tx1"/>
                </a:solidFill>
              </a:rPr>
              <a:t>weitzmaninstitute.org</a:t>
            </a:r>
            <a:r>
              <a:rPr lang="en-US" sz="900" dirty="0">
                <a:solidFill>
                  <a:schemeClr val="tx1"/>
                </a:solidFill>
              </a:rPr>
              <a:t>     |     </a:t>
            </a:r>
            <a:fld id="{AC52C9D6-60B4-F24A-B68C-E36D25C601FB}" type="datetime4">
              <a:rPr lang="en-US" sz="900" smtClean="0">
                <a:solidFill>
                  <a:schemeClr val="tx1"/>
                </a:solidFill>
              </a:rPr>
              <a:pPr algn="r"/>
              <a:t>March 2, 2026</a:t>
            </a:fld>
            <a:endParaRPr lang="en-US" sz="900" dirty="0">
              <a:solidFill>
                <a:schemeClr val="tx1"/>
              </a:solidFill>
            </a:endParaRPr>
          </a:p>
        </p:txBody>
      </p:sp>
      <p:sp>
        <p:nvSpPr>
          <p:cNvPr id="13" name="Title 3">
            <a:extLst>
              <a:ext uri="{FF2B5EF4-FFF2-40B4-BE49-F238E27FC236}">
                <a16:creationId xmlns:a16="http://schemas.microsoft.com/office/drawing/2014/main" id="{A922BCCD-A515-1B4C-9096-12A179F5EA10}"/>
              </a:ext>
            </a:extLst>
          </p:cNvPr>
          <p:cNvSpPr>
            <a:spLocks noGrp="1"/>
          </p:cNvSpPr>
          <p:nvPr>
            <p:ph type="title"/>
          </p:nvPr>
        </p:nvSpPr>
        <p:spPr>
          <a:xfrm>
            <a:off x="526094" y="1279850"/>
            <a:ext cx="11139814" cy="917341"/>
          </a:xfrm>
          <a:prstGeom prst="rect">
            <a:avLst/>
          </a:prstGeom>
        </p:spPr>
        <p:txBody>
          <a:bodyPr anchor="t"/>
          <a:lstStyle>
            <a:lvl1pPr>
              <a:defRPr sz="4400" b="1" i="0">
                <a:solidFill>
                  <a:srgbClr val="4D6F13"/>
                </a:solidFill>
              </a:defRPr>
            </a:lvl1pPr>
          </a:lstStyle>
          <a:p>
            <a:endParaRPr lang="en-US" b="1" spc="-20" dirty="0">
              <a:solidFill>
                <a:srgbClr val="4D6F13"/>
              </a:solidFill>
              <a:latin typeface="Calibri" panose="020F0502020204030204" pitchFamily="34" charset="0"/>
              <a:cs typeface="Calibri" panose="020F0502020204030204" pitchFamily="34" charset="0"/>
            </a:endParaRPr>
          </a:p>
        </p:txBody>
      </p:sp>
      <p:sp>
        <p:nvSpPr>
          <p:cNvPr id="14" name="Content Placeholder 4">
            <a:extLst>
              <a:ext uri="{FF2B5EF4-FFF2-40B4-BE49-F238E27FC236}">
                <a16:creationId xmlns:a16="http://schemas.microsoft.com/office/drawing/2014/main" id="{B35FE12C-8491-5344-B20E-73ECA1BCAD77}"/>
              </a:ext>
            </a:extLst>
          </p:cNvPr>
          <p:cNvSpPr>
            <a:spLocks noGrp="1"/>
          </p:cNvSpPr>
          <p:nvPr>
            <p:ph idx="4294967295"/>
          </p:nvPr>
        </p:nvSpPr>
        <p:spPr>
          <a:xfrm>
            <a:off x="526093" y="2170879"/>
            <a:ext cx="11139813" cy="4006084"/>
          </a:xfrm>
          <a:prstGeom prst="rect">
            <a:avLst/>
          </a:prstGeom>
        </p:spPr>
        <p:txBody>
          <a:bodyPr/>
          <a:lstStyle/>
          <a:p>
            <a:pPr marL="346075" indent="-346075">
              <a:buClr>
                <a:srgbClr val="447ABE"/>
              </a:buClr>
              <a:buSzPct val="80000"/>
              <a:buFont typeface=".Hiragino Kaku Gothic Interface W3"/>
              <a:buChar char="◉"/>
            </a:pPr>
            <a:endParaRPr lang="en-US" dirty="0"/>
          </a:p>
        </p:txBody>
      </p:sp>
    </p:spTree>
    <p:custDataLst>
      <p:tags r:id="rId1"/>
    </p:custDataLst>
    <p:extLst>
      <p:ext uri="{BB962C8B-B14F-4D97-AF65-F5344CB8AC3E}">
        <p14:creationId xmlns:p14="http://schemas.microsoft.com/office/powerpoint/2010/main" val="375761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Content Green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747C458-014A-2B35-C650-9E484B89D83E}"/>
              </a:ext>
            </a:extLst>
          </p:cNvPr>
          <p:cNvSpPr>
            <a:spLocks noGrp="1"/>
          </p:cNvSpPr>
          <p:nvPr>
            <p:ph type="title"/>
          </p:nvPr>
        </p:nvSpPr>
        <p:spPr>
          <a:xfrm>
            <a:off x="526094" y="1279850"/>
            <a:ext cx="11139814" cy="917341"/>
          </a:xfrm>
          <a:prstGeom prst="rect">
            <a:avLst/>
          </a:prstGeom>
        </p:spPr>
        <p:txBody>
          <a:bodyPr anchor="t"/>
          <a:lstStyle>
            <a:lvl1pPr>
              <a:defRPr sz="4400" b="1" i="0">
                <a:solidFill>
                  <a:srgbClr val="4D6F13"/>
                </a:solidFill>
              </a:defRPr>
            </a:lvl1pPr>
          </a:lstStyle>
          <a:p>
            <a:endParaRPr lang="en-US" b="1" spc="-20" dirty="0">
              <a:solidFill>
                <a:srgbClr val="4D6F13"/>
              </a:solidFill>
              <a:latin typeface="Calibri" panose="020F0502020204030204" pitchFamily="34" charset="0"/>
              <a:cs typeface="Calibri" panose="020F0502020204030204" pitchFamily="34" charset="0"/>
            </a:endParaRPr>
          </a:p>
        </p:txBody>
      </p:sp>
      <p:sp>
        <p:nvSpPr>
          <p:cNvPr id="8" name="Content Placeholder 4">
            <a:extLst>
              <a:ext uri="{FF2B5EF4-FFF2-40B4-BE49-F238E27FC236}">
                <a16:creationId xmlns:a16="http://schemas.microsoft.com/office/drawing/2014/main" id="{7A9DF0DE-7A3C-DA35-E98A-56809727026D}"/>
              </a:ext>
            </a:extLst>
          </p:cNvPr>
          <p:cNvSpPr>
            <a:spLocks noGrp="1"/>
          </p:cNvSpPr>
          <p:nvPr>
            <p:ph idx="4294967295"/>
          </p:nvPr>
        </p:nvSpPr>
        <p:spPr>
          <a:xfrm>
            <a:off x="526093" y="2170879"/>
            <a:ext cx="11139813" cy="4006084"/>
          </a:xfrm>
          <a:prstGeom prst="rect">
            <a:avLst/>
          </a:prstGeom>
        </p:spPr>
        <p:txBody>
          <a:bodyPr/>
          <a:lstStyle/>
          <a:p>
            <a:pPr marL="346075" indent="-346075">
              <a:buClr>
                <a:srgbClr val="447ABE"/>
              </a:buClr>
              <a:buSzPct val="80000"/>
              <a:buFont typeface=".Hiragino Kaku Gothic Interface W3"/>
              <a:buChar char="◉"/>
            </a:pPr>
            <a:endParaRPr lang="en-US" dirty="0"/>
          </a:p>
        </p:txBody>
      </p:sp>
    </p:spTree>
    <p:custDataLst>
      <p:tags r:id="rId1"/>
    </p:custDataLst>
    <p:extLst>
      <p:ext uri="{BB962C8B-B14F-4D97-AF65-F5344CB8AC3E}">
        <p14:creationId xmlns:p14="http://schemas.microsoft.com/office/powerpoint/2010/main" val="2188411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0C36-7F08-104D-84DF-CDCCED55D2D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04E883-CF4F-9A42-B350-C3DEF44D232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32F3F-4B56-B74B-97F7-74020AE0696F}"/>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3/2/2026</a:t>
            </a:fld>
            <a:endParaRPr lang="en-US"/>
          </a:p>
        </p:txBody>
      </p:sp>
      <p:sp>
        <p:nvSpPr>
          <p:cNvPr id="5" name="Footer Placeholder 4">
            <a:extLst>
              <a:ext uri="{FF2B5EF4-FFF2-40B4-BE49-F238E27FC236}">
                <a16:creationId xmlns:a16="http://schemas.microsoft.com/office/drawing/2014/main" id="{AFB180FD-BAF7-FF40-BE7A-66BC9DA870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00B9D6-4AF6-4944-8D48-E4ED460FDF26}"/>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custDataLst>
      <p:tags r:id="rId1"/>
    </p:custDataLst>
    <p:extLst>
      <p:ext uri="{BB962C8B-B14F-4D97-AF65-F5344CB8AC3E}">
        <p14:creationId xmlns:p14="http://schemas.microsoft.com/office/powerpoint/2010/main" val="488982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EB73-4C1C-E843-8197-7F4B220D19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C6D810-131D-7742-A4B3-40027B60D6DC}"/>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B51B8B-E930-DC48-BBF2-F5527627DF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728606-F9D5-DB4E-B015-F760487E5D9B}"/>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3/2/2026</a:t>
            </a:fld>
            <a:endParaRPr lang="en-US"/>
          </a:p>
        </p:txBody>
      </p:sp>
      <p:sp>
        <p:nvSpPr>
          <p:cNvPr id="6" name="Footer Placeholder 5">
            <a:extLst>
              <a:ext uri="{FF2B5EF4-FFF2-40B4-BE49-F238E27FC236}">
                <a16:creationId xmlns:a16="http://schemas.microsoft.com/office/drawing/2014/main" id="{D1685A97-9FD8-C849-A62F-11A8A5F96A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860351-0FCD-1949-AEE6-F3A422DC29C1}"/>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custDataLst>
      <p:tags r:id="rId1"/>
    </p:custDataLst>
    <p:extLst>
      <p:ext uri="{BB962C8B-B14F-4D97-AF65-F5344CB8AC3E}">
        <p14:creationId xmlns:p14="http://schemas.microsoft.com/office/powerpoint/2010/main" val="3927526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8A57-158D-174A-AD9F-4CBBA6FA1D8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AC6941-8330-9344-A9BF-0EFBDD2969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A84D2C-1869-1D43-84F8-0EC9A1C726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27B730-96DA-DD41-9C49-AAC552EC8E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A895E-DC64-0E42-9E2E-063F48FC4AC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22F59-33AD-824B-B86E-D1BEFA2B693D}"/>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3/2/2026</a:t>
            </a:fld>
            <a:endParaRPr lang="en-US"/>
          </a:p>
        </p:txBody>
      </p:sp>
      <p:sp>
        <p:nvSpPr>
          <p:cNvPr id="8" name="Footer Placeholder 7">
            <a:extLst>
              <a:ext uri="{FF2B5EF4-FFF2-40B4-BE49-F238E27FC236}">
                <a16:creationId xmlns:a16="http://schemas.microsoft.com/office/drawing/2014/main" id="{5BB7337D-ED61-254B-9914-BAFE25A129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E9B029-803F-1044-AAB3-AEAF621F92D5}"/>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custDataLst>
      <p:tags r:id="rId1"/>
    </p:custDataLst>
    <p:extLst>
      <p:ext uri="{BB962C8B-B14F-4D97-AF65-F5344CB8AC3E}">
        <p14:creationId xmlns:p14="http://schemas.microsoft.com/office/powerpoint/2010/main" val="391659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D42D-EAC6-364F-9963-DF69E828F1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9886A9-3EF9-2542-BBAB-CEC5CC5408A2}"/>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3/2/2026</a:t>
            </a:fld>
            <a:endParaRPr lang="en-US"/>
          </a:p>
        </p:txBody>
      </p:sp>
      <p:sp>
        <p:nvSpPr>
          <p:cNvPr id="4" name="Footer Placeholder 3">
            <a:extLst>
              <a:ext uri="{FF2B5EF4-FFF2-40B4-BE49-F238E27FC236}">
                <a16:creationId xmlns:a16="http://schemas.microsoft.com/office/drawing/2014/main" id="{61D738D2-9107-1842-932B-2607C0C968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B8729C9-57B6-E648-8E9F-B4F938990AF4}"/>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custDataLst>
      <p:tags r:id="rId1"/>
    </p:custDataLst>
    <p:extLst>
      <p:ext uri="{BB962C8B-B14F-4D97-AF65-F5344CB8AC3E}">
        <p14:creationId xmlns:p14="http://schemas.microsoft.com/office/powerpoint/2010/main" val="394230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F94E1-5A94-1E46-9537-872C1BC89A6A}"/>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3/2/2026</a:t>
            </a:fld>
            <a:endParaRPr lang="en-US"/>
          </a:p>
        </p:txBody>
      </p:sp>
      <p:sp>
        <p:nvSpPr>
          <p:cNvPr id="3" name="Footer Placeholder 2">
            <a:extLst>
              <a:ext uri="{FF2B5EF4-FFF2-40B4-BE49-F238E27FC236}">
                <a16:creationId xmlns:a16="http://schemas.microsoft.com/office/drawing/2014/main" id="{29E8D2D1-441C-E846-A061-65BE4DE53F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4B1DD0B-F339-984E-9E30-FE2A02A014A3}"/>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custDataLst>
      <p:tags r:id="rId1"/>
    </p:custDataLst>
    <p:extLst>
      <p:ext uri="{BB962C8B-B14F-4D97-AF65-F5344CB8AC3E}">
        <p14:creationId xmlns:p14="http://schemas.microsoft.com/office/powerpoint/2010/main" val="315582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9476-8480-2B4A-AB0B-442FF30C1E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82A14-938F-934B-8B07-AEB02A2FA9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EEB08A-24DF-1140-9665-A12BE1544D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10BED-AA4C-B047-B3EA-6CFD8F600845}"/>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3/2/2026</a:t>
            </a:fld>
            <a:endParaRPr lang="en-US"/>
          </a:p>
        </p:txBody>
      </p:sp>
      <p:sp>
        <p:nvSpPr>
          <p:cNvPr id="6" name="Footer Placeholder 5">
            <a:extLst>
              <a:ext uri="{FF2B5EF4-FFF2-40B4-BE49-F238E27FC236}">
                <a16:creationId xmlns:a16="http://schemas.microsoft.com/office/drawing/2014/main" id="{2D6D0BB6-9CF9-7849-A15D-7852701793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CFA405-D25A-284B-B1FC-79E18E0B7933}"/>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custDataLst>
      <p:tags r:id="rId1"/>
    </p:custDataLst>
    <p:extLst>
      <p:ext uri="{BB962C8B-B14F-4D97-AF65-F5344CB8AC3E}">
        <p14:creationId xmlns:p14="http://schemas.microsoft.com/office/powerpoint/2010/main" val="468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469C-FCBF-1447-B2C1-79B90925FD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0CF109-36FA-EE47-A0D4-EF69FE5C29C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2C164D-1216-544F-8CF5-6528DDC4BE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AF6CE-EA3B-F34C-B758-0A6E2FD5790F}"/>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3/2/2026</a:t>
            </a:fld>
            <a:endParaRPr lang="en-US"/>
          </a:p>
        </p:txBody>
      </p:sp>
      <p:sp>
        <p:nvSpPr>
          <p:cNvPr id="6" name="Footer Placeholder 5">
            <a:extLst>
              <a:ext uri="{FF2B5EF4-FFF2-40B4-BE49-F238E27FC236}">
                <a16:creationId xmlns:a16="http://schemas.microsoft.com/office/drawing/2014/main" id="{B980F9A9-99FF-5D4B-ACB3-DA43FCAB4A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B97B6A-D2B7-9849-809E-5EF6D481B5FD}"/>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custDataLst>
      <p:tags r:id="rId1"/>
    </p:custDataLst>
    <p:extLst>
      <p:ext uri="{BB962C8B-B14F-4D97-AF65-F5344CB8AC3E}">
        <p14:creationId xmlns:p14="http://schemas.microsoft.com/office/powerpoint/2010/main" val="381406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Slide_TopBor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444-9DD0-984F-819D-4A093513CED4}"/>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33A4ABE7-BB90-EF4D-ACA5-B3928987055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3202037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5A8D-BEA3-034B-861E-FA3A377B88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308718-7A72-3F49-9511-FB6F65B55C4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EE654-651B-6A45-BBC5-79541A68A3B4}"/>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3/2/2026</a:t>
            </a:fld>
            <a:endParaRPr lang="en-US"/>
          </a:p>
        </p:txBody>
      </p:sp>
      <p:sp>
        <p:nvSpPr>
          <p:cNvPr id="5" name="Footer Placeholder 4">
            <a:extLst>
              <a:ext uri="{FF2B5EF4-FFF2-40B4-BE49-F238E27FC236}">
                <a16:creationId xmlns:a16="http://schemas.microsoft.com/office/drawing/2014/main" id="{17BA405D-85FC-9941-8854-02D503FB7C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506BB5-8D2C-A34B-9A18-339749062892}"/>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custDataLst>
      <p:tags r:id="rId1"/>
    </p:custDataLst>
    <p:extLst>
      <p:ext uri="{BB962C8B-B14F-4D97-AF65-F5344CB8AC3E}">
        <p14:creationId xmlns:p14="http://schemas.microsoft.com/office/powerpoint/2010/main" val="35551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7157D-5B5B-1446-91C6-2686D43694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7ECA6C-B934-2840-B5C3-DC71C7B2CE5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2B982-DFD2-6141-9B35-6D1150BFA919}"/>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3/2/2026</a:t>
            </a:fld>
            <a:endParaRPr lang="en-US"/>
          </a:p>
        </p:txBody>
      </p:sp>
      <p:sp>
        <p:nvSpPr>
          <p:cNvPr id="5" name="Footer Placeholder 4">
            <a:extLst>
              <a:ext uri="{FF2B5EF4-FFF2-40B4-BE49-F238E27FC236}">
                <a16:creationId xmlns:a16="http://schemas.microsoft.com/office/drawing/2014/main" id="{59D36AAB-2E78-144A-A66F-55C2F4EBBC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7522B5-2D14-6441-A31A-F259953C0D6B}"/>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custDataLst>
      <p:tags r:id="rId1"/>
    </p:custDataLst>
    <p:extLst>
      <p:ext uri="{BB962C8B-B14F-4D97-AF65-F5344CB8AC3E}">
        <p14:creationId xmlns:p14="http://schemas.microsoft.com/office/powerpoint/2010/main" val="4225769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AFF8-25C6-284E-BEA6-EAA00AB34DC7}"/>
              </a:ext>
            </a:extLst>
          </p:cNvPr>
          <p:cNvSpPr>
            <a:spLocks noGrp="1"/>
          </p:cNvSpPr>
          <p:nvPr>
            <p:ph type="title"/>
          </p:nvPr>
        </p:nvSpPr>
        <p:spPr>
          <a:xfrm>
            <a:off x="458373" y="1293593"/>
            <a:ext cx="10515600" cy="718087"/>
          </a:xfrm>
          <a:prstGeom prst="rect">
            <a:avLst/>
          </a:prstGeom>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50B50D16-2504-EC46-A380-3B721D99998A}"/>
              </a:ext>
            </a:extLst>
          </p:cNvPr>
          <p:cNvSpPr>
            <a:spLocks noGrp="1"/>
          </p:cNvSpPr>
          <p:nvPr>
            <p:ph type="pic" sz="quarter" idx="10"/>
          </p:nvPr>
        </p:nvSpPr>
        <p:spPr>
          <a:xfrm>
            <a:off x="458373" y="2153090"/>
            <a:ext cx="11177587" cy="3832225"/>
          </a:xfrm>
          <a:prstGeom prst="rect">
            <a:avLst/>
          </a:prstGeom>
        </p:spPr>
        <p:txBody>
          <a:bodyPr/>
          <a:lstStyle/>
          <a:p>
            <a:endParaRPr lang="en-US" dirty="0"/>
          </a:p>
        </p:txBody>
      </p:sp>
    </p:spTree>
    <p:custDataLst>
      <p:tags r:id="rId1"/>
    </p:custDataLst>
    <p:extLst>
      <p:ext uri="{BB962C8B-B14F-4D97-AF65-F5344CB8AC3E}">
        <p14:creationId xmlns:p14="http://schemas.microsoft.com/office/powerpoint/2010/main" val="2044108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_TopBor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74C591-9A48-274B-AD30-BF7278F06757}"/>
              </a:ext>
            </a:extLst>
          </p:cNvPr>
          <p:cNvSpPr txBox="1"/>
          <p:nvPr userDrawn="1"/>
        </p:nvSpPr>
        <p:spPr>
          <a:xfrm>
            <a:off x="11734800" y="6326619"/>
            <a:ext cx="304800" cy="369332"/>
          </a:xfrm>
          <a:prstGeom prst="rect">
            <a:avLst/>
          </a:prstGeom>
          <a:noFill/>
        </p:spPr>
        <p:txBody>
          <a:bodyPr wrap="square" rtlCol="0" anchor="b">
            <a:spAutoFit/>
          </a:bodyPr>
          <a:lstStyle/>
          <a:p>
            <a:pPr algn="ctr"/>
            <a:fld id="{3D624103-554C-2E4E-857E-364EE110D31D}" type="slidenum">
              <a:rPr lang="en-US" sz="900" smtClean="0">
                <a:solidFill>
                  <a:srgbClr val="2B4B1B"/>
                </a:solidFill>
              </a:rPr>
              <a:t>‹#›</a:t>
            </a:fld>
            <a:endParaRPr lang="en-US" sz="900" dirty="0">
              <a:solidFill>
                <a:srgbClr val="2B4B1B"/>
              </a:solidFill>
            </a:endParaRPr>
          </a:p>
        </p:txBody>
      </p:sp>
      <p:sp>
        <p:nvSpPr>
          <p:cNvPr id="10" name="TextBox 9">
            <a:extLst>
              <a:ext uri="{FF2B5EF4-FFF2-40B4-BE49-F238E27FC236}">
                <a16:creationId xmlns:a16="http://schemas.microsoft.com/office/drawing/2014/main" id="{B52F03C8-E0C0-7A45-964C-2FEBD1CE3B59}"/>
              </a:ext>
            </a:extLst>
          </p:cNvPr>
          <p:cNvSpPr txBox="1"/>
          <p:nvPr userDrawn="1"/>
        </p:nvSpPr>
        <p:spPr>
          <a:xfrm>
            <a:off x="8132956" y="6465119"/>
            <a:ext cx="3601844" cy="230832"/>
          </a:xfrm>
          <a:prstGeom prst="rect">
            <a:avLst/>
          </a:prstGeom>
          <a:noFill/>
        </p:spPr>
        <p:txBody>
          <a:bodyPr wrap="square" rtlCol="0" anchor="b">
            <a:spAutoFit/>
          </a:bodyPr>
          <a:lstStyle/>
          <a:p>
            <a:pPr algn="r"/>
            <a:r>
              <a:rPr lang="en-US" sz="900" dirty="0" err="1">
                <a:solidFill>
                  <a:srgbClr val="2B4B1B"/>
                </a:solidFill>
              </a:rPr>
              <a:t>weitzmaninstitute.org</a:t>
            </a:r>
            <a:r>
              <a:rPr lang="en-US" sz="900" dirty="0">
                <a:solidFill>
                  <a:srgbClr val="2B4B1B"/>
                </a:solidFill>
              </a:rPr>
              <a:t>     |     </a:t>
            </a:r>
            <a:fld id="{AC52C9D6-60B4-F24A-B68C-E36D25C601FB}" type="datetime4">
              <a:rPr lang="en-US" sz="900" smtClean="0">
                <a:solidFill>
                  <a:srgbClr val="2B4B1B"/>
                </a:solidFill>
              </a:rPr>
              <a:pPr algn="r"/>
              <a:t>March 2, 2026</a:t>
            </a:fld>
            <a:endParaRPr lang="en-US" sz="900" dirty="0">
              <a:solidFill>
                <a:srgbClr val="2B4B1B"/>
              </a:solidFill>
            </a:endParaRPr>
          </a:p>
        </p:txBody>
      </p:sp>
    </p:spTree>
    <p:custDataLst>
      <p:tags r:id="rId1"/>
    </p:custDataLst>
    <p:extLst>
      <p:ext uri="{BB962C8B-B14F-4D97-AF65-F5344CB8AC3E}">
        <p14:creationId xmlns:p14="http://schemas.microsoft.com/office/powerpoint/2010/main" val="1179465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_TopBor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AEC255B1-86FF-DE45-B5ED-A5E530E62224}"/>
              </a:ext>
            </a:extLst>
          </p:cNvPr>
          <p:cNvSpPr>
            <a:spLocks noGrp="1"/>
          </p:cNvSpPr>
          <p:nvPr>
            <p:ph type="title"/>
          </p:nvPr>
        </p:nvSpPr>
        <p:spPr>
          <a:xfrm>
            <a:off x="153572" y="1022398"/>
            <a:ext cx="11788860" cy="594360"/>
          </a:xfrm>
          <a:prstGeom prst="rect">
            <a:avLst/>
          </a:prstGeom>
        </p:spPr>
        <p:txBody>
          <a:bodyPr vert="horz" lIns="91440" tIns="45720" rIns="91440" bIns="45720" rtlCol="0" anchor="t">
            <a:normAutofit/>
          </a:bodyPr>
          <a:lstStyle/>
          <a:p>
            <a:r>
              <a:rPr lang="en-US" dirty="0"/>
              <a:t>Click to edit Master title style</a:t>
            </a:r>
          </a:p>
        </p:txBody>
      </p:sp>
    </p:spTree>
    <p:custDataLst>
      <p:tags r:id="rId1"/>
    </p:custDataLst>
    <p:extLst>
      <p:ext uri="{BB962C8B-B14F-4D97-AF65-F5344CB8AC3E}">
        <p14:creationId xmlns:p14="http://schemas.microsoft.com/office/powerpoint/2010/main" val="3849282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ulletedList_NoBorder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263225-221F-3145-94AA-6221A0AC2BAE}"/>
              </a:ext>
            </a:extLst>
          </p:cNvPr>
          <p:cNvSpPr>
            <a:spLocks noGrp="1"/>
          </p:cNvSpPr>
          <p:nvPr>
            <p:ph type="title"/>
          </p:nvPr>
        </p:nvSpPr>
        <p:spPr>
          <a:xfrm>
            <a:off x="155448" y="304800"/>
            <a:ext cx="11570315" cy="594360"/>
          </a:xfrm>
          <a:prstGeom prst="rect">
            <a:avLst/>
          </a:prstGeom>
        </p:spPr>
        <p:txBody>
          <a:bodyPr/>
          <a:lstStyle>
            <a:lvl1pPr algn="l">
              <a:defRPr sz="3600" b="1" i="0" spc="-20" baseline="0">
                <a:solidFill>
                  <a:srgbClr val="2B4B1B"/>
                </a:solidFill>
                <a:latin typeface="+mn-lt"/>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155448" y="1143000"/>
            <a:ext cx="11558227" cy="5334000"/>
          </a:xfrm>
          <a:prstGeom prst="rect">
            <a:avLst/>
          </a:prstGeom>
        </p:spPr>
        <p:txBody>
          <a:bodyPr/>
          <a:lstStyle>
            <a:lvl1pPr marL="288925" indent="-288925">
              <a:buClr>
                <a:srgbClr val="4379BD"/>
              </a:buClr>
              <a:buSzPct val="70000"/>
              <a:buFont typeface=".Hiragino Kaku Gothic Interface W3"/>
              <a:buChar char="◉"/>
              <a:tabLst/>
              <a:defRPr sz="2400"/>
            </a:lvl1pPr>
            <a:lvl2pPr>
              <a:buClr>
                <a:srgbClr val="447ABE"/>
              </a:buClr>
              <a:buSzPct val="70000"/>
              <a:buFont typeface=".PingFang SC Regular"/>
              <a:buChar char="◎"/>
              <a:defRPr sz="2000"/>
            </a:lvl2pPr>
            <a:lvl3pPr>
              <a:buClr>
                <a:srgbClr val="4379BD"/>
              </a:buClr>
              <a:buFont typeface="System Font Regular"/>
              <a:buChar char="●"/>
              <a:defRPr sz="1800"/>
            </a:lvl3pPr>
            <a:lvl4pPr marL="1546225" indent="-174625">
              <a:buClr>
                <a:srgbClr val="447ABE"/>
              </a:buClr>
              <a:buFont typeface="System Font Regular"/>
              <a:buChar char="•"/>
              <a:tabLst/>
              <a:defRPr sz="1800"/>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45167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_NoBorders">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007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_TopBor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AEC255B1-86FF-DE45-B5ED-A5E530E62224}"/>
              </a:ext>
            </a:extLst>
          </p:cNvPr>
          <p:cNvSpPr>
            <a:spLocks noGrp="1"/>
          </p:cNvSpPr>
          <p:nvPr>
            <p:ph type="title"/>
          </p:nvPr>
        </p:nvSpPr>
        <p:spPr>
          <a:xfrm>
            <a:off x="153572" y="1022398"/>
            <a:ext cx="11788860" cy="594360"/>
          </a:xfrm>
          <a:prstGeom prst="rect">
            <a:avLst/>
          </a:prstGeom>
        </p:spPr>
        <p:txBody>
          <a:bodyPr vert="horz" lIns="91440" tIns="45720" rIns="91440" bIns="45720" rtlCol="0" anchor="t">
            <a:normAutofit/>
          </a:bodyPr>
          <a:lstStyle/>
          <a:p>
            <a:r>
              <a:rPr lang="en-US" dirty="0"/>
              <a:t>Click to edit Master title style</a:t>
            </a:r>
          </a:p>
        </p:txBody>
      </p:sp>
    </p:spTree>
    <p:custDataLst>
      <p:tags r:id="rId1"/>
    </p:custDataLst>
    <p:extLst>
      <p:ext uri="{BB962C8B-B14F-4D97-AF65-F5344CB8AC3E}">
        <p14:creationId xmlns:p14="http://schemas.microsoft.com/office/powerpoint/2010/main" val="78207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list_TopBor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5" name="Content Placeholder 2">
            <a:extLst>
              <a:ext uri="{FF2B5EF4-FFF2-40B4-BE49-F238E27FC236}">
                <a16:creationId xmlns:a16="http://schemas.microsoft.com/office/drawing/2014/main" id="{F54BB363-35D6-5D4F-966B-8E089324F9B8}"/>
              </a:ext>
            </a:extLst>
          </p:cNvPr>
          <p:cNvSpPr>
            <a:spLocks noGrp="1"/>
          </p:cNvSpPr>
          <p:nvPr>
            <p:ph idx="1"/>
          </p:nvPr>
        </p:nvSpPr>
        <p:spPr>
          <a:xfrm>
            <a:off x="155448" y="1828800"/>
            <a:ext cx="11558227" cy="5334000"/>
          </a:xfrm>
          <a:prstGeom prst="rect">
            <a:avLst/>
          </a:prstGeom>
        </p:spPr>
        <p:txBody>
          <a:bodyPr/>
          <a:lstStyle>
            <a:lvl1pPr marL="288925" indent="-288925">
              <a:buClr>
                <a:srgbClr val="4379BD"/>
              </a:buClr>
              <a:buSzPct val="70000"/>
              <a:buFont typeface=".Hiragino Kaku Gothic Interface W3"/>
              <a:buChar char="◉"/>
              <a:tabLst/>
              <a:defRPr sz="2400"/>
            </a:lvl1pPr>
            <a:lvl2pPr>
              <a:buClr>
                <a:srgbClr val="447ABE"/>
              </a:buClr>
              <a:buSzPct val="70000"/>
              <a:buFont typeface=".PingFang SC Regular"/>
              <a:buChar char="◎"/>
              <a:defRPr sz="2000"/>
            </a:lvl2pPr>
            <a:lvl3pPr>
              <a:buClr>
                <a:srgbClr val="4379BD"/>
              </a:buClr>
              <a:buFont typeface="System Font Regular"/>
              <a:buChar char="●"/>
              <a:defRPr sz="1800"/>
            </a:lvl3pPr>
            <a:lvl4pPr marL="1546225" indent="-174625">
              <a:buClr>
                <a:srgbClr val="447ABE"/>
              </a:buClr>
              <a:buFont typeface="System Font Regular"/>
              <a:buChar char="•"/>
              <a:tabLst/>
              <a:defRPr sz="1800"/>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18145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lide_TopBor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AEC255B1-86FF-DE45-B5ED-A5E530E62224}"/>
              </a:ext>
            </a:extLst>
          </p:cNvPr>
          <p:cNvSpPr>
            <a:spLocks noGrp="1"/>
          </p:cNvSpPr>
          <p:nvPr>
            <p:ph type="title"/>
          </p:nvPr>
        </p:nvSpPr>
        <p:spPr>
          <a:xfrm>
            <a:off x="153572" y="1022398"/>
            <a:ext cx="10515600" cy="594360"/>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10"/>
          <p:cNvSpPr>
            <a:spLocks noGrp="1"/>
          </p:cNvSpPr>
          <p:nvPr>
            <p:ph sz="quarter" idx="10"/>
          </p:nvPr>
        </p:nvSpPr>
        <p:spPr>
          <a:xfrm>
            <a:off x="155448" y="1828799"/>
            <a:ext cx="11786984" cy="4486083"/>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82086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_NoBorders">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1860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NoBorders">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2522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List_NoBorder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263225-221F-3145-94AA-6221A0AC2BAE}"/>
              </a:ext>
            </a:extLst>
          </p:cNvPr>
          <p:cNvSpPr>
            <a:spLocks noGrp="1"/>
          </p:cNvSpPr>
          <p:nvPr>
            <p:ph type="title"/>
          </p:nvPr>
        </p:nvSpPr>
        <p:spPr>
          <a:xfrm>
            <a:off x="155448" y="304800"/>
            <a:ext cx="11570315" cy="594360"/>
          </a:xfrm>
          <a:prstGeom prst="rect">
            <a:avLst/>
          </a:prstGeom>
        </p:spPr>
        <p:txBody>
          <a:bodyPr/>
          <a:lstStyle>
            <a:lvl1pPr algn="l">
              <a:defRPr sz="3600" b="1" i="0" spc="-20" baseline="0">
                <a:solidFill>
                  <a:srgbClr val="2B4B1B"/>
                </a:solidFill>
                <a:latin typeface="+mn-lt"/>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155448" y="1143000"/>
            <a:ext cx="11558227" cy="5334000"/>
          </a:xfrm>
          <a:prstGeom prst="rect">
            <a:avLst/>
          </a:prstGeom>
        </p:spPr>
        <p:txBody>
          <a:bodyPr/>
          <a:lstStyle>
            <a:lvl1pPr marL="288925" indent="-288925">
              <a:buClr>
                <a:srgbClr val="4379BD"/>
              </a:buClr>
              <a:buSzPct val="70000"/>
              <a:buFont typeface=".Hiragino Kaku Gothic Interface W3"/>
              <a:buChar char="◉"/>
              <a:tabLst/>
              <a:defRPr sz="2400"/>
            </a:lvl1pPr>
            <a:lvl2pPr>
              <a:buClr>
                <a:srgbClr val="447ABE"/>
              </a:buClr>
              <a:buSzPct val="70000"/>
              <a:buFont typeface=".PingFang SC Regular"/>
              <a:buChar char="◎"/>
              <a:defRPr sz="2000"/>
            </a:lvl2pPr>
            <a:lvl3pPr>
              <a:buClr>
                <a:srgbClr val="4379BD"/>
              </a:buClr>
              <a:buFont typeface="System Font Regular"/>
              <a:buChar char="●"/>
              <a:defRPr sz="1800"/>
            </a:lvl3pPr>
            <a:lvl4pPr marL="1546225" indent="-174625">
              <a:buClr>
                <a:srgbClr val="447ABE"/>
              </a:buClr>
              <a:buFont typeface="System Font Regular"/>
              <a:buChar char="•"/>
              <a:tabLst/>
              <a:defRPr sz="1800"/>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2974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NoBorder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263225-221F-3145-94AA-6221A0AC2BAE}"/>
              </a:ext>
            </a:extLst>
          </p:cNvPr>
          <p:cNvSpPr>
            <a:spLocks noGrp="1"/>
          </p:cNvSpPr>
          <p:nvPr>
            <p:ph type="title"/>
          </p:nvPr>
        </p:nvSpPr>
        <p:spPr>
          <a:xfrm>
            <a:off x="155448" y="304800"/>
            <a:ext cx="11786984" cy="762000"/>
          </a:xfrm>
          <a:prstGeom prst="rect">
            <a:avLst/>
          </a:prstGeom>
        </p:spPr>
        <p:txBody>
          <a:bodyPr/>
          <a:lstStyle>
            <a:lvl1pPr algn="l">
              <a:defRPr sz="3600" b="1" i="0" spc="-20" baseline="0">
                <a:solidFill>
                  <a:srgbClr val="2B4B1B"/>
                </a:solidFill>
                <a:latin typeface="+mn-lt"/>
                <a:cs typeface="Calibri Light" panose="020F0302020204030204" pitchFamily="34" charset="0"/>
              </a:defRPr>
            </a:lvl1pPr>
          </a:lstStyle>
          <a:p>
            <a:r>
              <a:rPr lang="en-US" dirty="0"/>
              <a:t>Click to edit Master title style</a:t>
            </a:r>
          </a:p>
        </p:txBody>
      </p:sp>
      <p:sp>
        <p:nvSpPr>
          <p:cNvPr id="11" name="Content Placeholder 10"/>
          <p:cNvSpPr>
            <a:spLocks noGrp="1"/>
          </p:cNvSpPr>
          <p:nvPr>
            <p:ph sz="quarter" idx="10"/>
          </p:nvPr>
        </p:nvSpPr>
        <p:spPr>
          <a:xfrm>
            <a:off x="155448" y="1142999"/>
            <a:ext cx="11786984" cy="5116651"/>
          </a:xfrm>
          <a:prstGeom prst="rect">
            <a:avLst/>
          </a:prstGeo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97251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ags" Target="../tags/tag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3.jp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ags" Target="../tags/tag1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57827B-228E-8349-BBC6-71CCE1BB4ECB}"/>
              </a:ext>
            </a:extLst>
          </p:cNvPr>
          <p:cNvSpPr txBox="1"/>
          <p:nvPr userDrawn="1"/>
        </p:nvSpPr>
        <p:spPr>
          <a:xfrm>
            <a:off x="11734800" y="6326619"/>
            <a:ext cx="304800" cy="369332"/>
          </a:xfrm>
          <a:prstGeom prst="rect">
            <a:avLst/>
          </a:prstGeom>
          <a:noFill/>
        </p:spPr>
        <p:txBody>
          <a:bodyPr wrap="square" rtlCol="0" anchor="b">
            <a:spAutoFit/>
          </a:bodyPr>
          <a:lstStyle/>
          <a:p>
            <a:pPr algn="ctr"/>
            <a:fld id="{3D624103-554C-2E4E-857E-364EE110D31D}" type="slidenum">
              <a:rPr lang="en-US" sz="900" smtClean="0">
                <a:solidFill>
                  <a:schemeClr val="tx1"/>
                </a:solidFill>
              </a:rPr>
              <a:t>‹#›</a:t>
            </a:fld>
            <a:endParaRPr lang="en-US" sz="900" dirty="0">
              <a:solidFill>
                <a:schemeClr val="tx1"/>
              </a:solidFill>
            </a:endParaRPr>
          </a:p>
        </p:txBody>
      </p:sp>
      <p:sp>
        <p:nvSpPr>
          <p:cNvPr id="8" name="TextBox 7">
            <a:extLst>
              <a:ext uri="{FF2B5EF4-FFF2-40B4-BE49-F238E27FC236}">
                <a16:creationId xmlns:a16="http://schemas.microsoft.com/office/drawing/2014/main" id="{8C082AEC-C47B-B54C-A9BF-4B37C5538407}"/>
              </a:ext>
            </a:extLst>
          </p:cNvPr>
          <p:cNvSpPr txBox="1"/>
          <p:nvPr userDrawn="1"/>
        </p:nvSpPr>
        <p:spPr>
          <a:xfrm>
            <a:off x="8132956" y="6465119"/>
            <a:ext cx="3601844" cy="230832"/>
          </a:xfrm>
          <a:prstGeom prst="rect">
            <a:avLst/>
          </a:prstGeom>
          <a:noFill/>
        </p:spPr>
        <p:txBody>
          <a:bodyPr wrap="square" rtlCol="0" anchor="b">
            <a:spAutoFit/>
          </a:bodyPr>
          <a:lstStyle/>
          <a:p>
            <a:pPr algn="r"/>
            <a:r>
              <a:rPr lang="en-US" sz="900" dirty="0" err="1">
                <a:solidFill>
                  <a:schemeClr val="tx1"/>
                </a:solidFill>
              </a:rPr>
              <a:t>weitzmaninstitute.org</a:t>
            </a:r>
            <a:r>
              <a:rPr lang="en-US" sz="900" dirty="0">
                <a:solidFill>
                  <a:schemeClr val="tx1"/>
                </a:solidFill>
              </a:rPr>
              <a:t>     |     </a:t>
            </a:r>
            <a:fld id="{AC52C9D6-60B4-F24A-B68C-E36D25C601FB}" type="datetime4">
              <a:rPr lang="en-US" sz="900" smtClean="0">
                <a:solidFill>
                  <a:schemeClr val="tx1"/>
                </a:solidFill>
              </a:rPr>
              <a:pPr algn="r"/>
              <a:t>March 2, 2026</a:t>
            </a:fld>
            <a:endParaRPr lang="en-US" sz="900" dirty="0">
              <a:solidFill>
                <a:schemeClr val="tx1"/>
              </a:solidFill>
            </a:endParaRPr>
          </a:p>
        </p:txBody>
      </p:sp>
      <p:sp>
        <p:nvSpPr>
          <p:cNvPr id="9" name="Text Placeholder 8">
            <a:extLst>
              <a:ext uri="{FF2B5EF4-FFF2-40B4-BE49-F238E27FC236}">
                <a16:creationId xmlns:a16="http://schemas.microsoft.com/office/drawing/2014/main" id="{7DC3A452-7943-0849-A738-A673B4DDB0CB}"/>
              </a:ext>
            </a:extLst>
          </p:cNvPr>
          <p:cNvSpPr>
            <a:spLocks noGrp="1"/>
          </p:cNvSpPr>
          <p:nvPr>
            <p:ph type="body" idx="1"/>
          </p:nvPr>
        </p:nvSpPr>
        <p:spPr>
          <a:xfrm>
            <a:off x="153571" y="1828800"/>
            <a:ext cx="118278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9">
            <a:extLst>
              <a:ext uri="{FF2B5EF4-FFF2-40B4-BE49-F238E27FC236}">
                <a16:creationId xmlns:a16="http://schemas.microsoft.com/office/drawing/2014/main" id="{AEC255B1-86FF-DE45-B5ED-A5E530E62224}"/>
              </a:ext>
            </a:extLst>
          </p:cNvPr>
          <p:cNvSpPr>
            <a:spLocks noGrp="1"/>
          </p:cNvSpPr>
          <p:nvPr>
            <p:ph type="title"/>
          </p:nvPr>
        </p:nvSpPr>
        <p:spPr>
          <a:xfrm>
            <a:off x="153572" y="1022398"/>
            <a:ext cx="11827838" cy="594360"/>
          </a:xfrm>
          <a:prstGeom prst="rect">
            <a:avLst/>
          </a:prstGeom>
        </p:spPr>
        <p:txBody>
          <a:bodyPr vert="horz" lIns="91440" tIns="45720" rIns="91440" bIns="45720" rtlCol="0" anchor="t">
            <a:normAutofit/>
          </a:bodyPr>
          <a:lstStyle/>
          <a:p>
            <a:r>
              <a:rPr lang="en-US" dirty="0"/>
              <a:t>Click to edit Master title style</a:t>
            </a:r>
          </a:p>
        </p:txBody>
      </p:sp>
    </p:spTree>
    <p:custDataLst>
      <p:tags r:id="rId8"/>
    </p:custDataLst>
    <p:extLst>
      <p:ext uri="{BB962C8B-B14F-4D97-AF65-F5344CB8AC3E}">
        <p14:creationId xmlns:p14="http://schemas.microsoft.com/office/powerpoint/2010/main" val="1581137833"/>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65" r:id="rId3"/>
    <p:sldLayoutId id="2147483666" r:id="rId4"/>
    <p:sldLayoutId id="2147483668" r:id="rId5"/>
    <p:sldLayoutId id="2147483691" r:id="rId6"/>
  </p:sldLayoutIdLst>
  <p:txStyles>
    <p:titleStyle>
      <a:lvl1pPr algn="l" defTabSz="914400" rtl="0" eaLnBrk="1" latinLnBrk="0" hangingPunct="1">
        <a:lnSpc>
          <a:spcPct val="90000"/>
        </a:lnSpc>
        <a:spcBef>
          <a:spcPct val="0"/>
        </a:spcBef>
        <a:buNone/>
        <a:defRPr sz="3600" b="1" kern="1200">
          <a:solidFill>
            <a:srgbClr val="2B4B1B"/>
          </a:solidFill>
          <a:latin typeface="+mj-lt"/>
          <a:ea typeface="+mj-ea"/>
          <a:cs typeface="+mj-cs"/>
        </a:defRPr>
      </a:lvl1pPr>
    </p:titleStyle>
    <p:bodyStyle>
      <a:lvl1pPr marL="342900" indent="-342900" algn="l" defTabSz="914400" rtl="0" eaLnBrk="1" latinLnBrk="0" hangingPunct="1">
        <a:lnSpc>
          <a:spcPct val="90000"/>
        </a:lnSpc>
        <a:spcBef>
          <a:spcPts val="1000"/>
        </a:spcBef>
        <a:buClr>
          <a:srgbClr val="447ABE"/>
        </a:buClr>
        <a:buSzPct val="100000"/>
        <a:buFont typeface=".Hiragino Kaku Gothic Interface W3"/>
        <a:buChar char="◉"/>
        <a:tabLst/>
        <a:defRPr sz="2800" kern="1200">
          <a:solidFill>
            <a:schemeClr val="tx1"/>
          </a:solidFill>
          <a:latin typeface="+mn-lt"/>
          <a:ea typeface="+mn-ea"/>
          <a:cs typeface="+mn-cs"/>
        </a:defRPr>
      </a:lvl1pPr>
      <a:lvl2pPr marL="806450" indent="-349250" algn="l" defTabSz="914400" rtl="0" eaLnBrk="1" latinLnBrk="0" hangingPunct="1">
        <a:lnSpc>
          <a:spcPct val="90000"/>
        </a:lnSpc>
        <a:spcBef>
          <a:spcPts val="500"/>
        </a:spcBef>
        <a:buClr>
          <a:srgbClr val="447ABE"/>
        </a:buClr>
        <a:buSzPct val="100000"/>
        <a:buFont typeface=".Hiragino Kaku Gothic Interface W3"/>
        <a:buChar char="◉"/>
        <a:tabLst/>
        <a:defRPr sz="2400" kern="1200">
          <a:solidFill>
            <a:schemeClr val="tx1"/>
          </a:solidFill>
          <a:latin typeface="+mn-lt"/>
          <a:ea typeface="+mn-ea"/>
          <a:cs typeface="+mn-cs"/>
        </a:defRPr>
      </a:lvl2pPr>
      <a:lvl3pPr marL="1206500" indent="-292100" algn="l" defTabSz="914400" rtl="0" eaLnBrk="1" latinLnBrk="0" hangingPunct="1">
        <a:lnSpc>
          <a:spcPct val="90000"/>
        </a:lnSpc>
        <a:spcBef>
          <a:spcPts val="500"/>
        </a:spcBef>
        <a:buClr>
          <a:srgbClr val="447ABE"/>
        </a:buClr>
        <a:buSzPct val="100000"/>
        <a:buFont typeface=".Hiragino Kaku Gothic Interface W3"/>
        <a:buChar char="◉"/>
        <a:tabLst/>
        <a:defRPr sz="2000" kern="1200">
          <a:solidFill>
            <a:schemeClr val="tx1"/>
          </a:solidFill>
          <a:latin typeface="+mn-lt"/>
          <a:ea typeface="+mn-ea"/>
          <a:cs typeface="+mn-cs"/>
        </a:defRPr>
      </a:lvl3pPr>
      <a:lvl4pPr marL="1606550" indent="-234950" algn="l" defTabSz="914400" rtl="0" eaLnBrk="1" latinLnBrk="0" hangingPunct="1">
        <a:lnSpc>
          <a:spcPct val="90000"/>
        </a:lnSpc>
        <a:spcBef>
          <a:spcPts val="500"/>
        </a:spcBef>
        <a:buClr>
          <a:srgbClr val="447ABE"/>
        </a:buClr>
        <a:buSzPct val="100000"/>
        <a:buFont typeface=".Hiragino Kaku Gothic Interface W3"/>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47ABE"/>
        </a:buClr>
        <a:buSzPct val="100000"/>
        <a:buFont typeface=".Hiragino Kaku Gothic Interface W3"/>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57827B-228E-8349-BBC6-71CCE1BB4ECB}"/>
              </a:ext>
            </a:extLst>
          </p:cNvPr>
          <p:cNvSpPr txBox="1"/>
          <p:nvPr userDrawn="1"/>
        </p:nvSpPr>
        <p:spPr>
          <a:xfrm>
            <a:off x="11734800" y="6326619"/>
            <a:ext cx="304800" cy="369332"/>
          </a:xfrm>
          <a:prstGeom prst="rect">
            <a:avLst/>
          </a:prstGeom>
          <a:noFill/>
        </p:spPr>
        <p:txBody>
          <a:bodyPr wrap="square" rtlCol="0" anchor="b">
            <a:spAutoFit/>
          </a:bodyPr>
          <a:lstStyle/>
          <a:p>
            <a:pPr algn="ctr"/>
            <a:fld id="{3D624103-554C-2E4E-857E-364EE110D31D}" type="slidenum">
              <a:rPr lang="en-US" sz="900" smtClean="0">
                <a:solidFill>
                  <a:schemeClr val="tx1"/>
                </a:solidFill>
              </a:rPr>
              <a:t>‹#›</a:t>
            </a:fld>
            <a:endParaRPr lang="en-US" sz="900" dirty="0">
              <a:solidFill>
                <a:schemeClr val="tx1"/>
              </a:solidFill>
            </a:endParaRPr>
          </a:p>
        </p:txBody>
      </p:sp>
      <p:sp>
        <p:nvSpPr>
          <p:cNvPr id="3" name="TextBox 2">
            <a:extLst>
              <a:ext uri="{FF2B5EF4-FFF2-40B4-BE49-F238E27FC236}">
                <a16:creationId xmlns:a16="http://schemas.microsoft.com/office/drawing/2014/main" id="{8C082AEC-C47B-B54C-A9BF-4B37C5538407}"/>
              </a:ext>
            </a:extLst>
          </p:cNvPr>
          <p:cNvSpPr txBox="1"/>
          <p:nvPr userDrawn="1"/>
        </p:nvSpPr>
        <p:spPr>
          <a:xfrm>
            <a:off x="8132956" y="6465119"/>
            <a:ext cx="3601844" cy="230832"/>
          </a:xfrm>
          <a:prstGeom prst="rect">
            <a:avLst/>
          </a:prstGeom>
          <a:noFill/>
        </p:spPr>
        <p:txBody>
          <a:bodyPr wrap="square" rtlCol="0" anchor="b">
            <a:spAutoFit/>
          </a:bodyPr>
          <a:lstStyle/>
          <a:p>
            <a:pPr algn="r"/>
            <a:r>
              <a:rPr lang="en-US" sz="900" dirty="0" err="1">
                <a:solidFill>
                  <a:schemeClr val="tx1"/>
                </a:solidFill>
              </a:rPr>
              <a:t>weitzmaninstitute.org</a:t>
            </a:r>
            <a:r>
              <a:rPr lang="en-US" sz="900" dirty="0">
                <a:solidFill>
                  <a:schemeClr val="tx1"/>
                </a:solidFill>
              </a:rPr>
              <a:t>     |     </a:t>
            </a:r>
            <a:fld id="{AC52C9D6-60B4-F24A-B68C-E36D25C601FB}" type="datetime4">
              <a:rPr lang="en-US" sz="900" smtClean="0">
                <a:solidFill>
                  <a:schemeClr val="tx1"/>
                </a:solidFill>
              </a:rPr>
              <a:pPr algn="r"/>
              <a:t>March 2, 2026</a:t>
            </a:fld>
            <a:endParaRPr lang="en-US" sz="900" dirty="0">
              <a:solidFill>
                <a:schemeClr val="tx1"/>
              </a:solidFill>
            </a:endParaRPr>
          </a:p>
        </p:txBody>
      </p:sp>
    </p:spTree>
    <p:custDataLst>
      <p:tags r:id="rId5"/>
    </p:custDataLst>
    <p:extLst>
      <p:ext uri="{BB962C8B-B14F-4D97-AF65-F5344CB8AC3E}">
        <p14:creationId xmlns:p14="http://schemas.microsoft.com/office/powerpoint/2010/main" val="621289499"/>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5"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DC3A452-7943-0849-A738-A673B4DDB0CB}"/>
              </a:ext>
            </a:extLst>
          </p:cNvPr>
          <p:cNvSpPr>
            <a:spLocks noGrp="1"/>
          </p:cNvSpPr>
          <p:nvPr>
            <p:ph type="body" idx="1"/>
          </p:nvPr>
        </p:nvSpPr>
        <p:spPr>
          <a:xfrm>
            <a:off x="458372" y="197333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9">
            <a:extLst>
              <a:ext uri="{FF2B5EF4-FFF2-40B4-BE49-F238E27FC236}">
                <a16:creationId xmlns:a16="http://schemas.microsoft.com/office/drawing/2014/main" id="{AEC255B1-86FF-DE45-B5ED-A5E530E62224}"/>
              </a:ext>
            </a:extLst>
          </p:cNvPr>
          <p:cNvSpPr>
            <a:spLocks noGrp="1"/>
          </p:cNvSpPr>
          <p:nvPr>
            <p:ph type="title"/>
          </p:nvPr>
        </p:nvSpPr>
        <p:spPr>
          <a:xfrm>
            <a:off x="458372" y="1162843"/>
            <a:ext cx="10515600" cy="810493"/>
          </a:xfrm>
          <a:prstGeom prst="rect">
            <a:avLst/>
          </a:prstGeom>
        </p:spPr>
        <p:txBody>
          <a:bodyPr vert="horz" lIns="91440" tIns="45720" rIns="91440" bIns="45720" rtlCol="0" anchor="t">
            <a:normAutofit/>
          </a:bodyPr>
          <a:lstStyle/>
          <a:p>
            <a:r>
              <a:rPr lang="en-US" dirty="0"/>
              <a:t>Click to edit Master title style</a:t>
            </a:r>
          </a:p>
        </p:txBody>
      </p:sp>
    </p:spTree>
    <p:custDataLst>
      <p:tags r:id="rId19"/>
    </p:custDataLst>
    <p:extLst>
      <p:ext uri="{BB962C8B-B14F-4D97-AF65-F5344CB8AC3E}">
        <p14:creationId xmlns:p14="http://schemas.microsoft.com/office/powerpoint/2010/main" val="23645767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4400" b="1" kern="1200">
          <a:solidFill>
            <a:srgbClr val="4D6F13"/>
          </a:solidFill>
          <a:latin typeface="+mj-lt"/>
          <a:ea typeface="+mj-ea"/>
          <a:cs typeface="+mj-cs"/>
        </a:defRPr>
      </a:lvl1pPr>
    </p:titleStyle>
    <p:bodyStyle>
      <a:lvl1pPr marL="342900" indent="-342900" algn="l" defTabSz="914400" rtl="0" eaLnBrk="1" latinLnBrk="0" hangingPunct="1">
        <a:lnSpc>
          <a:spcPct val="90000"/>
        </a:lnSpc>
        <a:spcBef>
          <a:spcPts val="1000"/>
        </a:spcBef>
        <a:buClr>
          <a:srgbClr val="447ABE"/>
        </a:buClr>
        <a:buSzPct val="100000"/>
        <a:buFont typeface=".Hiragino Kaku Gothic Interface W3"/>
        <a:buChar char="◉"/>
        <a:tabLst/>
        <a:defRPr sz="2800" kern="1200">
          <a:solidFill>
            <a:schemeClr val="tx1"/>
          </a:solidFill>
          <a:latin typeface="+mn-lt"/>
          <a:ea typeface="+mn-ea"/>
          <a:cs typeface="+mn-cs"/>
        </a:defRPr>
      </a:lvl1pPr>
      <a:lvl2pPr marL="806450" indent="-349250" algn="l" defTabSz="914400" rtl="0" eaLnBrk="1" latinLnBrk="0" hangingPunct="1">
        <a:lnSpc>
          <a:spcPct val="90000"/>
        </a:lnSpc>
        <a:spcBef>
          <a:spcPts val="500"/>
        </a:spcBef>
        <a:buClr>
          <a:srgbClr val="447ABE"/>
        </a:buClr>
        <a:buSzPct val="100000"/>
        <a:buFont typeface=".Hiragino Kaku Gothic Interface W3"/>
        <a:buChar char="◉"/>
        <a:tabLst/>
        <a:defRPr sz="2400" kern="1200">
          <a:solidFill>
            <a:schemeClr val="tx1"/>
          </a:solidFill>
          <a:latin typeface="+mn-lt"/>
          <a:ea typeface="+mn-ea"/>
          <a:cs typeface="+mn-cs"/>
        </a:defRPr>
      </a:lvl2pPr>
      <a:lvl3pPr marL="1206500" indent="-292100" algn="l" defTabSz="914400" rtl="0" eaLnBrk="1" latinLnBrk="0" hangingPunct="1">
        <a:lnSpc>
          <a:spcPct val="90000"/>
        </a:lnSpc>
        <a:spcBef>
          <a:spcPts val="500"/>
        </a:spcBef>
        <a:buClr>
          <a:srgbClr val="447ABE"/>
        </a:buClr>
        <a:buSzPct val="100000"/>
        <a:buFont typeface=".Hiragino Kaku Gothic Interface W3"/>
        <a:buChar char="◉"/>
        <a:tabLst/>
        <a:defRPr sz="2000" kern="1200">
          <a:solidFill>
            <a:schemeClr val="tx1"/>
          </a:solidFill>
          <a:latin typeface="+mn-lt"/>
          <a:ea typeface="+mn-ea"/>
          <a:cs typeface="+mn-cs"/>
        </a:defRPr>
      </a:lvl3pPr>
      <a:lvl4pPr marL="1606550" indent="-234950" algn="l" defTabSz="914400" rtl="0" eaLnBrk="1" latinLnBrk="0" hangingPunct="1">
        <a:lnSpc>
          <a:spcPct val="90000"/>
        </a:lnSpc>
        <a:spcBef>
          <a:spcPts val="500"/>
        </a:spcBef>
        <a:buClr>
          <a:srgbClr val="447ABE"/>
        </a:buClr>
        <a:buSzPct val="100000"/>
        <a:buFont typeface=".Hiragino Kaku Gothic Interface W3"/>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47ABE"/>
        </a:buClr>
        <a:buSzPct val="100000"/>
        <a:buFont typeface=".Hiragino Kaku Gothic Interface W3"/>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0.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0.xml"/><Relationship Id="rId1" Type="http://schemas.openxmlformats.org/officeDocument/2006/relationships/themeOverride" Target="../theme/themeOverride5.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1.xml"/><Relationship Id="rId1" Type="http://schemas.openxmlformats.org/officeDocument/2006/relationships/themeOverride" Target="../theme/themeOverride6.xml"/><Relationship Id="rId5" Type="http://schemas.openxmlformats.org/officeDocument/2006/relationships/image" Target="../media/image11.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2.xml"/><Relationship Id="rId1" Type="http://schemas.openxmlformats.org/officeDocument/2006/relationships/themeOverride" Target="../theme/themeOverride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3.xml"/><Relationship Id="rId1" Type="http://schemas.openxmlformats.org/officeDocument/2006/relationships/themeOverride" Target="../theme/themeOverride8.xml"/><Relationship Id="rId5" Type="http://schemas.openxmlformats.org/officeDocument/2006/relationships/image" Target="../media/image1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4.xml"/><Relationship Id="rId1" Type="http://schemas.openxmlformats.org/officeDocument/2006/relationships/themeOverride" Target="../theme/themeOverride9.xml"/><Relationship Id="rId5" Type="http://schemas.openxmlformats.org/officeDocument/2006/relationships/image" Target="../media/image3.jpg"/><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5.xml"/><Relationship Id="rId1" Type="http://schemas.openxmlformats.org/officeDocument/2006/relationships/themeOverride" Target="../theme/themeOverride10.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6.xml"/><Relationship Id="rId1" Type="http://schemas.openxmlformats.org/officeDocument/2006/relationships/themeOverride" Target="../theme/themeOverride11.xml"/><Relationship Id="rId5" Type="http://schemas.openxmlformats.org/officeDocument/2006/relationships/image" Target="../media/image15.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7.xml"/><Relationship Id="rId1" Type="http://schemas.openxmlformats.org/officeDocument/2006/relationships/themeOverride" Target="../theme/themeOverride12.xml"/><Relationship Id="rId5" Type="http://schemas.openxmlformats.org/officeDocument/2006/relationships/image" Target="../media/image16.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9.png"/><Relationship Id="rId2" Type="http://schemas.openxmlformats.org/officeDocument/2006/relationships/tags" Target="../tags/tag48.xml"/><Relationship Id="rId1" Type="http://schemas.openxmlformats.org/officeDocument/2006/relationships/themeOverride" Target="../theme/themeOverride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9.xml"/><Relationship Id="rId1" Type="http://schemas.openxmlformats.org/officeDocument/2006/relationships/themeOverride" Target="../theme/themeOverride14.xml"/><Relationship Id="rId5" Type="http://schemas.openxmlformats.org/officeDocument/2006/relationships/image" Target="../media/image3.jpg"/><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1.png"/><Relationship Id="rId2" Type="http://schemas.openxmlformats.org/officeDocument/2006/relationships/tags" Target="../tags/tag50.xml"/><Relationship Id="rId1" Type="http://schemas.openxmlformats.org/officeDocument/2006/relationships/themeOverride" Target="../theme/themeOverride15.xml"/><Relationship Id="rId6" Type="http://schemas.openxmlformats.org/officeDocument/2006/relationships/image" Target="../media/image20.png"/><Relationship Id="rId5" Type="http://schemas.openxmlformats.org/officeDocument/2006/relationships/image" Target="../media/image3.jpg"/><Relationship Id="rId4"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3.png"/><Relationship Id="rId2" Type="http://schemas.openxmlformats.org/officeDocument/2006/relationships/tags" Target="../tags/tag51.xml"/><Relationship Id="rId1" Type="http://schemas.openxmlformats.org/officeDocument/2006/relationships/themeOverride" Target="../theme/themeOverride16.xml"/><Relationship Id="rId6" Type="http://schemas.openxmlformats.org/officeDocument/2006/relationships/image" Target="../media/image22.png"/><Relationship Id="rId5" Type="http://schemas.openxmlformats.org/officeDocument/2006/relationships/image" Target="../media/image3.jpg"/><Relationship Id="rId4"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2.xml"/><Relationship Id="rId1" Type="http://schemas.openxmlformats.org/officeDocument/2006/relationships/themeOverride" Target="../theme/themeOverride17.xml"/><Relationship Id="rId5" Type="http://schemas.openxmlformats.org/officeDocument/2006/relationships/image" Target="../media/image3.jpg"/><Relationship Id="rId4"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3.xml"/><Relationship Id="rId1" Type="http://schemas.openxmlformats.org/officeDocument/2006/relationships/themeOverride" Target="../theme/themeOverride18.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4.xml"/><Relationship Id="rId1" Type="http://schemas.openxmlformats.org/officeDocument/2006/relationships/themeOverride" Target="../theme/themeOverride19.xml"/><Relationship Id="rId5" Type="http://schemas.openxmlformats.org/officeDocument/2006/relationships/image" Target="../media/image24.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5.xml"/><Relationship Id="rId1" Type="http://schemas.openxmlformats.org/officeDocument/2006/relationships/themeOverride" Target="../theme/themeOverride20.xml"/><Relationship Id="rId5" Type="http://schemas.openxmlformats.org/officeDocument/2006/relationships/image" Target="../media/image3.jpg"/><Relationship Id="rId4"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5.xml"/><Relationship Id="rId1" Type="http://schemas.openxmlformats.org/officeDocument/2006/relationships/themeOverride" Target="../theme/themeOverr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6.xml"/><Relationship Id="rId1" Type="http://schemas.openxmlformats.org/officeDocument/2006/relationships/themeOverride" Target="../theme/themeOverride22.xml"/><Relationship Id="rId5" Type="http://schemas.openxmlformats.org/officeDocument/2006/relationships/image" Target="../media/image25.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7.xml"/><Relationship Id="rId1" Type="http://schemas.openxmlformats.org/officeDocument/2006/relationships/themeOverride" Target="../theme/themeOverride23.xml"/><Relationship Id="rId6" Type="http://schemas.openxmlformats.org/officeDocument/2006/relationships/image" Target="../media/image26.png"/><Relationship Id="rId5" Type="http://schemas.openxmlformats.org/officeDocument/2006/relationships/image" Target="../media/image3.jpg"/><Relationship Id="rId4"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8.xml"/><Relationship Id="rId1" Type="http://schemas.openxmlformats.org/officeDocument/2006/relationships/themeOverride" Target="../theme/themeOverride24.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3.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9.xml"/><Relationship Id="rId1" Type="http://schemas.openxmlformats.org/officeDocument/2006/relationships/themeOverride" Target="../theme/themeOverride25.xml"/><Relationship Id="rId5" Type="http://schemas.openxmlformats.org/officeDocument/2006/relationships/image" Target="../media/image3.jpg"/><Relationship Id="rId4"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63.xml"/><Relationship Id="rId6" Type="http://schemas.openxmlformats.org/officeDocument/2006/relationships/hyperlink" Target="https://doi.org/10.7326/m21-4011" TargetMode="External"/><Relationship Id="rId5" Type="http://schemas.openxmlformats.org/officeDocument/2006/relationships/hyperlink" Target="https://doi.org/10.1056/NEJMra2306511" TargetMode="Externa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7.xml"/><Relationship Id="rId1" Type="http://schemas.openxmlformats.org/officeDocument/2006/relationships/tags" Target="../tags/tag6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https://doi.org/10.1001/archinte.158.16.1789" TargetMode="External"/><Relationship Id="rId2" Type="http://schemas.openxmlformats.org/officeDocument/2006/relationships/slideLayout" Target="../slideLayouts/slideLayout17.xml"/><Relationship Id="rId1" Type="http://schemas.openxmlformats.org/officeDocument/2006/relationships/tags" Target="../tags/tag65.xml"/><Relationship Id="rId6" Type="http://schemas.openxmlformats.org/officeDocument/2006/relationships/hyperlink" Target="https://doi.org/10.1111/j.1360-0443.1993.tb00820.x" TargetMode="External"/><Relationship Id="rId5" Type="http://schemas.openxmlformats.org/officeDocument/2006/relationships/hyperlink" Target="https://doi.org/10.1001/archinte.165.9.986" TargetMode="External"/><Relationship Id="rId4" Type="http://schemas.openxmlformats.org/officeDocument/2006/relationships/hyperlink" Target="https://iris.who.int/bitstream/handle/10665/67205/WHO_MSD_MSB_01.6a.pdf;jsessionid=E006594614B78174AE43B20490F6CBD8?sequence=1"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doi.org/10.1016/s0140-6736(18)31310-2" TargetMode="External"/><Relationship Id="rId2" Type="http://schemas.openxmlformats.org/officeDocument/2006/relationships/slideLayout" Target="../slideLayouts/slideLayout17.xml"/><Relationship Id="rId1" Type="http://schemas.openxmlformats.org/officeDocument/2006/relationships/tags" Target="../tags/tag66.xml"/><Relationship Id="rId6" Type="http://schemas.openxmlformats.org/officeDocument/2006/relationships/hyperlink" Target="https://doi.org/10.1197/aemj.9.6.627" TargetMode="External"/><Relationship Id="rId5" Type="http://schemas.openxmlformats.org/officeDocument/2006/relationships/hyperlink" Target="https://doi.org/10.1097/01.alc.0000164544.45746.a7" TargetMode="External"/><Relationship Id="rId4" Type="http://schemas.openxmlformats.org/officeDocument/2006/relationships/hyperlink" Target="https://doi.org/10.1001/jama.2018.16789"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doi.org/10.1093/pubmed/fdq095" TargetMode="External"/><Relationship Id="rId2" Type="http://schemas.openxmlformats.org/officeDocument/2006/relationships/slideLayout" Target="../slideLayouts/slideLayout17.xml"/><Relationship Id="rId1" Type="http://schemas.openxmlformats.org/officeDocument/2006/relationships/tags" Target="../tags/tag67.xml"/><Relationship Id="rId6" Type="http://schemas.openxmlformats.org/officeDocument/2006/relationships/hyperlink" Target="https://doi.org/10.1111/acer.13886" TargetMode="External"/><Relationship Id="rId5" Type="http://schemas.openxmlformats.org/officeDocument/2006/relationships/hyperlink" Target="https://doi.org/10.1111/acer.14778" TargetMode="External"/><Relationship Id="rId4" Type="http://schemas.openxmlformats.org/officeDocument/2006/relationships/hyperlink" Target="https://doi.org/10.1007/s11606-021-07038-3"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hyperlink" Target="https://doi.org/10.1001/jamanetworkopen.2021.10721" TargetMode="External"/><Relationship Id="rId2" Type="http://schemas.openxmlformats.org/officeDocument/2006/relationships/slideLayout" Target="../slideLayouts/slideLayout17.xml"/><Relationship Id="rId1" Type="http://schemas.openxmlformats.org/officeDocument/2006/relationships/tags" Target="../tags/tag68.xml"/><Relationship Id="rId6" Type="http://schemas.openxmlformats.org/officeDocument/2006/relationships/hyperlink" Target="https://doi.org/10.1093/alcalc/agv043" TargetMode="External"/><Relationship Id="rId5" Type="http://schemas.openxmlformats.org/officeDocument/2006/relationships/hyperlink" Target="https://doi.org/10.1002/14651858.cd004148.pub3" TargetMode="External"/><Relationship Id="rId4" Type="http://schemas.openxmlformats.org/officeDocument/2006/relationships/hyperlink" Target="https://doi.org/10.1111/j.1465-3362.2009.00071.x"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4.xml"/><Relationship Id="rId1" Type="http://schemas.openxmlformats.org/officeDocument/2006/relationships/themeOverride" Target="../theme/themeOverride2.xml"/><Relationship Id="rId5" Type="http://schemas.openxmlformats.org/officeDocument/2006/relationships/image" Target="../media/image5.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s://doi.org/10.1007/s11606-009-0928-6" TargetMode="External"/><Relationship Id="rId2" Type="http://schemas.openxmlformats.org/officeDocument/2006/relationships/slideLayout" Target="../slideLayouts/slideLayout17.xml"/><Relationship Id="rId1" Type="http://schemas.openxmlformats.org/officeDocument/2006/relationships/tags" Target="../tags/tag69.xml"/><Relationship Id="rId6" Type="http://schemas.openxmlformats.org/officeDocument/2006/relationships/hyperlink" Target="https://doi.org/10.1111/j.1360-0443.2008.02447.x" TargetMode="External"/><Relationship Id="rId5" Type="http://schemas.openxmlformats.org/officeDocument/2006/relationships/hyperlink" Target="https://doi:10.1186/s13722-015-0047-0" TargetMode="External"/><Relationship Id="rId4" Type="http://schemas.openxmlformats.org/officeDocument/2006/relationships/hyperlink" Target="https://doi.org/10.1097/01.alc.0000167958.68586.3d"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s://doi.org/10.1016/j.jsat.2015.07.011" TargetMode="External"/><Relationship Id="rId2" Type="http://schemas.openxmlformats.org/officeDocument/2006/relationships/slideLayout" Target="../slideLayouts/slideLayout17.xml"/><Relationship Id="rId1" Type="http://schemas.openxmlformats.org/officeDocument/2006/relationships/tags" Target="../tags/tag70.xml"/><Relationship Id="rId6" Type="http://schemas.openxmlformats.org/officeDocument/2006/relationships/hyperlink" Target="https://www.dietaryguidelines.gov/" TargetMode="External"/><Relationship Id="rId5" Type="http://schemas.openxmlformats.org/officeDocument/2006/relationships/hyperlink" Target="https://doi.org/10.1001/jamapediatrics.2015.3145" TargetMode="External"/><Relationship Id="rId4" Type="http://schemas.openxmlformats.org/officeDocument/2006/relationships/hyperlink" Target="https://doi.org/10.1001/jamapsychiatry.2015.268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8.xml"/><Relationship Id="rId1" Type="http://schemas.openxmlformats.org/officeDocument/2006/relationships/themeOverride" Target="../theme/themeOverride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9.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9DC31D9-ECFD-EC45-8612-B466EBA54B2A}"/>
              </a:ext>
            </a:extLst>
          </p:cNvPr>
          <p:cNvSpPr txBox="1">
            <a:spLocks/>
          </p:cNvSpPr>
          <p:nvPr/>
        </p:nvSpPr>
        <p:spPr>
          <a:xfrm>
            <a:off x="0" y="5486400"/>
            <a:ext cx="12192000" cy="7750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7882A529-16C0-EF48-9A04-39244F15FCAE}"/>
              </a:ext>
            </a:extLst>
          </p:cNvPr>
          <p:cNvSpPr>
            <a:spLocks noGrp="1"/>
          </p:cNvSpPr>
          <p:nvPr>
            <p:ph type="ctrTitle"/>
          </p:nvPr>
        </p:nvSpPr>
        <p:spPr>
          <a:xfrm>
            <a:off x="0" y="2546846"/>
            <a:ext cx="12192000" cy="1890656"/>
          </a:xfrm>
        </p:spPr>
        <p:txBody>
          <a:bodyPr anchor="t">
            <a:normAutofit/>
          </a:bodyPr>
          <a:lstStyle/>
          <a:p>
            <a:pPr>
              <a:lnSpc>
                <a:spcPct val="100000"/>
              </a:lnSpc>
            </a:pPr>
            <a:r>
              <a:rPr lang="en-US" sz="3600" spc="-20" dirty="0">
                <a:solidFill>
                  <a:srgbClr val="2B4B1B"/>
                </a:solidFill>
                <a:latin typeface="Calibri" panose="020F0502020204030204" pitchFamily="34" charset="0"/>
                <a:cs typeface="Calibri" panose="020F0502020204030204" pitchFamily="34" charset="0"/>
              </a:rPr>
              <a:t>Screening and Diagnosis</a:t>
            </a:r>
            <a:endParaRPr lang="en-US" sz="2800" b="0" spc="-20" dirty="0">
              <a:solidFill>
                <a:srgbClr val="2B4B1B"/>
              </a:solidFill>
              <a:latin typeface="Calibri" panose="020F0502020204030204" pitchFamily="34" charset="0"/>
              <a:cs typeface="Calibri" panose="020F0502020204030204" pitchFamily="34" charset="0"/>
            </a:endParaRPr>
          </a:p>
        </p:txBody>
      </p:sp>
      <p:sp>
        <p:nvSpPr>
          <p:cNvPr id="8" name="Subtitle 2">
            <a:extLst>
              <a:ext uri="{FF2B5EF4-FFF2-40B4-BE49-F238E27FC236}">
                <a16:creationId xmlns:a16="http://schemas.microsoft.com/office/drawing/2014/main" id="{2255C290-487C-3F43-92E8-69098B7799CE}"/>
              </a:ext>
            </a:extLst>
          </p:cNvPr>
          <p:cNvSpPr>
            <a:spLocks noGrp="1"/>
          </p:cNvSpPr>
          <p:nvPr>
            <p:ph type="subTitle" idx="1"/>
          </p:nvPr>
        </p:nvSpPr>
        <p:spPr>
          <a:xfrm>
            <a:off x="0" y="3867596"/>
            <a:ext cx="12192000" cy="2321330"/>
          </a:xfrm>
        </p:spPr>
        <p:txBody>
          <a:bodyPr>
            <a:normAutofit/>
          </a:bodyPr>
          <a:lstStyle/>
          <a:p>
            <a:r>
              <a:rPr lang="en-US" b="1" dirty="0"/>
              <a:t>Jack Todd Wahrenberger, MPH, MD</a:t>
            </a:r>
          </a:p>
          <a:p>
            <a:r>
              <a:rPr lang="en-US" dirty="0"/>
              <a:t>Chief Medical Officer at Pittsburgh Mercy Health System</a:t>
            </a:r>
            <a:endParaRPr lang="en-US" b="1" dirty="0"/>
          </a:p>
          <a:p>
            <a:endParaRPr lang="en-US" b="1" dirty="0"/>
          </a:p>
          <a:p>
            <a:r>
              <a:rPr lang="en-US" dirty="0"/>
              <a:t>March 09, 2026</a:t>
            </a:r>
          </a:p>
        </p:txBody>
      </p:sp>
    </p:spTree>
    <p:custDataLst>
      <p:tags r:id="rId1"/>
    </p:custDataLst>
    <p:extLst>
      <p:ext uri="{BB962C8B-B14F-4D97-AF65-F5344CB8AC3E}">
        <p14:creationId xmlns:p14="http://schemas.microsoft.com/office/powerpoint/2010/main" val="54958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6">
            <a:extLst>
              <a:ext uri="{28A0092B-C50C-407E-A947-70E740481C1C}">
                <a14:useLocalDpi xmlns:a14="http://schemas.microsoft.com/office/drawing/2010/main" val="0"/>
              </a:ext>
            </a:extLst>
          </a:blip>
          <a:srcRect t="7587"/>
          <a:stretch/>
        </p:blipFill>
        <p:spPr>
          <a:xfrm>
            <a:off x="4198380" y="1028423"/>
            <a:ext cx="7771074" cy="5726796"/>
          </a:xfrm>
          <a:prstGeom prst="rect">
            <a:avLst/>
          </a:prstGeom>
          <a:ln w="28575">
            <a:solidFill>
              <a:srgbClr val="2B4B1B"/>
            </a:solidFill>
          </a:ln>
        </p:spPr>
      </p:pic>
      <p:sp>
        <p:nvSpPr>
          <p:cNvPr id="6" name="Rectangle 5"/>
          <p:cNvSpPr/>
          <p:nvPr/>
        </p:nvSpPr>
        <p:spPr>
          <a:xfrm>
            <a:off x="788726" y="2691492"/>
            <a:ext cx="2209656" cy="1200329"/>
          </a:xfrm>
          <a:prstGeom prst="rect">
            <a:avLst/>
          </a:prstGeom>
          <a:solidFill>
            <a:srgbClr val="2B4B1B"/>
          </a:solidFill>
        </p:spPr>
        <p:txBody>
          <a:bodyPr wrap="square">
            <a:spAutoFit/>
          </a:bodyPr>
          <a:lstStyle/>
          <a:p>
            <a:pPr algn="ctr">
              <a:spcAft>
                <a:spcPts val="600"/>
              </a:spcAft>
            </a:pPr>
            <a:r>
              <a:rPr lang="en-US" sz="3600" b="1" dirty="0">
                <a:solidFill>
                  <a:schemeClr val="bg1">
                    <a:lumMod val="85000"/>
                  </a:schemeClr>
                </a:solidFill>
              </a:rPr>
              <a:t>Johari Window</a:t>
            </a:r>
          </a:p>
        </p:txBody>
      </p:sp>
    </p:spTree>
    <p:custDataLst>
      <p:tags r:id="rId2"/>
    </p:custDataLst>
    <p:extLst>
      <p:ext uri="{BB962C8B-B14F-4D97-AF65-F5344CB8AC3E}">
        <p14:creationId xmlns:p14="http://schemas.microsoft.com/office/powerpoint/2010/main" val="128268300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B1B"/>
                </a:solidFill>
              </a:rPr>
              <a:t>Standard drink</a:t>
            </a:r>
          </a:p>
        </p:txBody>
      </p:sp>
      <p:sp>
        <p:nvSpPr>
          <p:cNvPr id="5" name="TextBox 4"/>
          <p:cNvSpPr txBox="1"/>
          <p:nvPr/>
        </p:nvSpPr>
        <p:spPr>
          <a:xfrm>
            <a:off x="155448" y="1828800"/>
            <a:ext cx="4735117" cy="2246769"/>
          </a:xfrm>
          <a:prstGeom prst="rect">
            <a:avLst/>
          </a:prstGeom>
          <a:noFill/>
        </p:spPr>
        <p:txBody>
          <a:bodyPr wrap="square" rtlCol="0">
            <a:spAutoFit/>
          </a:bodyPr>
          <a:lstStyle/>
          <a:p>
            <a:r>
              <a:rPr lang="en-US" sz="2000" b="1" dirty="0"/>
              <a:t>Thresholds for increased health risk</a:t>
            </a:r>
          </a:p>
          <a:p>
            <a:pPr marL="182880" indent="-182880">
              <a:buFont typeface="Arial" panose="020B0604020202020204" pitchFamily="34" charset="0"/>
              <a:buChar char="•"/>
            </a:pPr>
            <a:r>
              <a:rPr lang="en-US" sz="2000" b="1" dirty="0"/>
              <a:t>Men under age 65: </a:t>
            </a:r>
            <a:r>
              <a:rPr lang="en-US" sz="2000" dirty="0"/>
              <a:t>more than 14 standard drinks per week or more then 4 drinks on any day</a:t>
            </a:r>
          </a:p>
          <a:p>
            <a:pPr marL="182880" indent="-182880">
              <a:buFont typeface="Arial" panose="020B0604020202020204" pitchFamily="34" charset="0"/>
              <a:buChar char="•"/>
            </a:pPr>
            <a:r>
              <a:rPr lang="en-US" sz="2000" b="1" dirty="0"/>
              <a:t>Women and adults 65 years and older: </a:t>
            </a:r>
            <a:r>
              <a:rPr lang="en-US" sz="2000" dirty="0"/>
              <a:t>more than 7 standard drinks per week or more then 3 drinks on any day</a:t>
            </a:r>
          </a:p>
        </p:txBody>
      </p:sp>
      <p:pic>
        <p:nvPicPr>
          <p:cNvPr id="4"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2441" t="4388" r="2665" b="4423"/>
          <a:stretch/>
        </p:blipFill>
        <p:spPr>
          <a:xfrm>
            <a:off x="5205105" y="1476042"/>
            <a:ext cx="6565137" cy="3577967"/>
          </a:xfrm>
          <a:prstGeom prst="rect">
            <a:avLst/>
          </a:prstGeom>
          <a:ln w="28575">
            <a:solidFill>
              <a:srgbClr val="2B4B1B"/>
            </a:solidFill>
          </a:ln>
        </p:spPr>
      </p:pic>
    </p:spTree>
    <p:custDataLst>
      <p:tags r:id="rId2"/>
    </p:custDataLst>
    <p:extLst>
      <p:ext uri="{BB962C8B-B14F-4D97-AF65-F5344CB8AC3E}">
        <p14:creationId xmlns:p14="http://schemas.microsoft.com/office/powerpoint/2010/main" val="253451069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7038" t="12512" r="6041" b="24509"/>
          <a:stretch/>
        </p:blipFill>
        <p:spPr>
          <a:xfrm>
            <a:off x="1793403" y="1598724"/>
            <a:ext cx="8742844" cy="356321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4388" y="3438213"/>
            <a:ext cx="2218776" cy="2218776"/>
          </a:xfrm>
          <a:prstGeom prst="rect">
            <a:avLst/>
          </a:prstGeom>
        </p:spPr>
      </p:pic>
      <p:sp>
        <p:nvSpPr>
          <p:cNvPr id="8" name="Rectangle 7"/>
          <p:cNvSpPr/>
          <p:nvPr/>
        </p:nvSpPr>
        <p:spPr>
          <a:xfrm>
            <a:off x="3307965" y="2456999"/>
            <a:ext cx="5442350" cy="1846659"/>
          </a:xfrm>
          <a:prstGeom prst="rect">
            <a:avLst/>
          </a:prstGeom>
        </p:spPr>
        <p:txBody>
          <a:bodyPr wrap="square">
            <a:spAutoFit/>
          </a:bodyPr>
          <a:lstStyle/>
          <a:p>
            <a:pPr algn="ctr"/>
            <a:r>
              <a:rPr lang="en-US" sz="3200" b="1" dirty="0"/>
              <a:t>First the man takes a drink.</a:t>
            </a:r>
          </a:p>
          <a:p>
            <a:pPr algn="ctr"/>
            <a:r>
              <a:rPr lang="en-US" sz="3200" b="1" dirty="0"/>
              <a:t>Then the drink takes a drink.</a:t>
            </a:r>
          </a:p>
          <a:p>
            <a:pPr algn="ctr"/>
            <a:r>
              <a:rPr lang="en-US" sz="3200" b="1" dirty="0"/>
              <a:t>Then the drink takes the man!</a:t>
            </a:r>
          </a:p>
          <a:p>
            <a:pPr algn="ctr"/>
            <a:r>
              <a:rPr lang="en-US" b="1" dirty="0"/>
              <a:t> </a:t>
            </a:r>
            <a:endParaRPr lang="en-US" dirty="0"/>
          </a:p>
        </p:txBody>
      </p:sp>
      <p:sp>
        <p:nvSpPr>
          <p:cNvPr id="9" name="Rectangle 8"/>
          <p:cNvSpPr/>
          <p:nvPr/>
        </p:nvSpPr>
        <p:spPr>
          <a:xfrm>
            <a:off x="9132620" y="5656989"/>
            <a:ext cx="2122312" cy="369332"/>
          </a:xfrm>
          <a:prstGeom prst="rect">
            <a:avLst/>
          </a:prstGeom>
        </p:spPr>
        <p:txBody>
          <a:bodyPr wrap="none">
            <a:spAutoFit/>
          </a:bodyPr>
          <a:lstStyle/>
          <a:p>
            <a:r>
              <a:rPr lang="en-US" b="1" dirty="0"/>
              <a:t>Edward Rowland Sill</a:t>
            </a:r>
            <a:endParaRPr lang="en-US" dirty="0"/>
          </a:p>
        </p:txBody>
      </p:sp>
    </p:spTree>
    <p:custDataLst>
      <p:tags r:id="rId2"/>
    </p:custDataLst>
    <p:extLst>
      <p:ext uri="{BB962C8B-B14F-4D97-AF65-F5344CB8AC3E}">
        <p14:creationId xmlns:p14="http://schemas.microsoft.com/office/powerpoint/2010/main" val="423786585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72" y="1022397"/>
            <a:ext cx="11788860" cy="1001081"/>
          </a:xfrm>
        </p:spPr>
        <p:txBody>
          <a:bodyPr>
            <a:normAutofit fontScale="90000"/>
          </a:bodyPr>
          <a:lstStyle/>
          <a:p>
            <a:r>
              <a:rPr lang="en-US" sz="4000" dirty="0">
                <a:solidFill>
                  <a:srgbClr val="2B4B1B"/>
                </a:solidFill>
              </a:rPr>
              <a:t>Risky use, unhealthy drinking, and alcohol use disorder</a:t>
            </a:r>
            <a:br>
              <a:rPr lang="en-US" dirty="0">
                <a:solidFill>
                  <a:srgbClr val="2B4B1B"/>
                </a:solidFill>
              </a:rPr>
            </a:br>
            <a:r>
              <a:rPr lang="en-US" sz="3100" dirty="0">
                <a:solidFill>
                  <a:schemeClr val="tx1"/>
                </a:solidFill>
              </a:rPr>
              <a:t>A SPECTRUM</a:t>
            </a:r>
          </a:p>
        </p:txBody>
      </p:sp>
      <p:sp>
        <p:nvSpPr>
          <p:cNvPr id="5" name="TextBox 4"/>
          <p:cNvSpPr txBox="1"/>
          <p:nvPr/>
        </p:nvSpPr>
        <p:spPr>
          <a:xfrm>
            <a:off x="155449" y="2165062"/>
            <a:ext cx="8286098" cy="3247043"/>
          </a:xfrm>
          <a:prstGeom prst="rect">
            <a:avLst/>
          </a:prstGeom>
          <a:noFill/>
        </p:spPr>
        <p:txBody>
          <a:bodyPr wrap="square" rtlCol="0">
            <a:spAutoFit/>
          </a:bodyPr>
          <a:lstStyle/>
          <a:p>
            <a:pPr marL="182880" indent="-182880">
              <a:spcAft>
                <a:spcPts val="600"/>
              </a:spcAft>
              <a:buFont typeface="Arial" panose="020B0604020202020204" pitchFamily="34" charset="0"/>
              <a:buChar char="•"/>
            </a:pPr>
            <a:r>
              <a:rPr lang="en-US" sz="2000" b="1" dirty="0"/>
              <a:t>Risky</a:t>
            </a:r>
            <a:r>
              <a:rPr lang="en-US" sz="2000" dirty="0"/>
              <a:t> use of alcohol means that you consume amounts that increase the likelihood of health consequences (injury, interpersonal problems, medical consequences etc.)</a:t>
            </a:r>
          </a:p>
          <a:p>
            <a:pPr marL="182880" indent="-182880">
              <a:spcAft>
                <a:spcPts val="600"/>
              </a:spcAft>
              <a:buFont typeface="Arial" panose="020B0604020202020204" pitchFamily="34" charset="0"/>
              <a:buChar char="•"/>
            </a:pPr>
            <a:r>
              <a:rPr lang="en-US" sz="2000" b="1" dirty="0"/>
              <a:t>Unhealthy</a:t>
            </a:r>
            <a:r>
              <a:rPr lang="en-US" sz="2000" dirty="0"/>
              <a:t> alcohol use </a:t>
            </a:r>
          </a:p>
          <a:p>
            <a:pPr marL="640080" lvl="2" indent="-182880">
              <a:spcAft>
                <a:spcPts val="600"/>
              </a:spcAft>
              <a:buFont typeface="Arial" panose="020B0604020202020204" pitchFamily="34" charset="0"/>
              <a:buChar char="•"/>
            </a:pPr>
            <a:r>
              <a:rPr lang="en-US" sz="2000" dirty="0"/>
              <a:t>Use amounts that risk consequences</a:t>
            </a:r>
          </a:p>
          <a:p>
            <a:pPr marL="640080" lvl="2" indent="-182880">
              <a:spcAft>
                <a:spcPts val="600"/>
              </a:spcAft>
              <a:buFont typeface="Arial" panose="020B0604020202020204" pitchFamily="34" charset="0"/>
              <a:buChar char="•"/>
            </a:pPr>
            <a:r>
              <a:rPr lang="en-US" sz="2000" dirty="0"/>
              <a:t>Use has already resulted in consequences (problem use, misuse, hazardous use)</a:t>
            </a:r>
          </a:p>
          <a:p>
            <a:pPr marL="640080" lvl="2" indent="-182880">
              <a:spcAft>
                <a:spcPts val="600"/>
              </a:spcAft>
              <a:buFont typeface="Arial" panose="020B0604020202020204" pitchFamily="34" charset="0"/>
              <a:buChar char="•"/>
            </a:pPr>
            <a:r>
              <a:rPr lang="en-US" sz="2000" dirty="0"/>
              <a:t>Some features of DSM-5 Alcohol Use Disorder</a:t>
            </a:r>
          </a:p>
          <a:p>
            <a:pPr marL="182880" indent="-182880">
              <a:spcAft>
                <a:spcPts val="600"/>
              </a:spcAft>
              <a:buFont typeface="Arial" panose="020B0604020202020204" pitchFamily="34" charset="0"/>
              <a:buChar char="•"/>
            </a:pPr>
            <a:r>
              <a:rPr lang="en-US" sz="2000" b="1" dirty="0"/>
              <a:t>Alcohol Use Disorder </a:t>
            </a:r>
            <a:r>
              <a:rPr lang="en-US" sz="2000" dirty="0"/>
              <a:t>(mild, moderate and severe)</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6424" t="7920" r="36063" b="7312"/>
          <a:stretch/>
        </p:blipFill>
        <p:spPr>
          <a:xfrm>
            <a:off x="9065277" y="1574463"/>
            <a:ext cx="2767422" cy="4796059"/>
          </a:xfrm>
          <a:prstGeom prst="rect">
            <a:avLst/>
          </a:prstGeom>
        </p:spPr>
      </p:pic>
    </p:spTree>
    <p:custDataLst>
      <p:tags r:id="rId2"/>
    </p:custDataLst>
    <p:extLst>
      <p:ext uri="{BB962C8B-B14F-4D97-AF65-F5344CB8AC3E}">
        <p14:creationId xmlns:p14="http://schemas.microsoft.com/office/powerpoint/2010/main" val="103996725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72" y="1022397"/>
            <a:ext cx="11788860" cy="1271485"/>
          </a:xfrm>
        </p:spPr>
        <p:txBody>
          <a:bodyPr>
            <a:normAutofit/>
          </a:bodyPr>
          <a:lstStyle/>
          <a:p>
            <a:r>
              <a:rPr lang="en-US" dirty="0"/>
              <a:t>Alcohol Use Disorder DSM-5</a:t>
            </a:r>
            <a:br>
              <a:rPr lang="en-US" dirty="0"/>
            </a:br>
            <a:r>
              <a:rPr lang="en-US" sz="3100" dirty="0">
                <a:solidFill>
                  <a:schemeClr val="tx1"/>
                </a:solidFill>
              </a:rPr>
              <a:t>(Early, sustained, controlled environment)</a:t>
            </a:r>
            <a:endParaRPr lang="en-US" sz="3100" dirty="0">
              <a:solidFill>
                <a:srgbClr val="2B4B1B"/>
              </a:solidFill>
            </a:endParaRPr>
          </a:p>
        </p:txBody>
      </p:sp>
      <p:sp>
        <p:nvSpPr>
          <p:cNvPr id="5" name="TextBox 4"/>
          <p:cNvSpPr txBox="1"/>
          <p:nvPr/>
        </p:nvSpPr>
        <p:spPr>
          <a:xfrm>
            <a:off x="153572" y="2065284"/>
            <a:ext cx="7721304" cy="4401205"/>
          </a:xfrm>
          <a:prstGeom prst="rect">
            <a:avLst/>
          </a:prstGeom>
          <a:noFill/>
        </p:spPr>
        <p:txBody>
          <a:bodyPr wrap="square" rtlCol="0">
            <a:spAutoFit/>
          </a:bodyPr>
          <a:lstStyle/>
          <a:p>
            <a:r>
              <a:rPr lang="en-US" sz="2000" b="1" dirty="0"/>
              <a:t>A problematic pattern of alcohol use leading to significant impairment or distress, with at least 2 of the following in a 12-month period:</a:t>
            </a:r>
          </a:p>
          <a:p>
            <a:pPr marL="274320" indent="-365760">
              <a:buFont typeface="+mj-lt"/>
              <a:buAutoNum type="arabicPeriod"/>
            </a:pPr>
            <a:r>
              <a:rPr lang="en-US" sz="2000" dirty="0"/>
              <a:t>Drinking more or longer than intended</a:t>
            </a:r>
          </a:p>
          <a:p>
            <a:pPr marL="274320" indent="-365760">
              <a:buFont typeface="+mj-lt"/>
              <a:buAutoNum type="arabicPeriod"/>
            </a:pPr>
            <a:r>
              <a:rPr lang="en-US" sz="2000" dirty="0"/>
              <a:t>Unsuccessful efforts to cut down or control use</a:t>
            </a:r>
          </a:p>
          <a:p>
            <a:pPr marL="274320" indent="-365760">
              <a:buFont typeface="+mj-lt"/>
              <a:buAutoNum type="arabicPeriod"/>
            </a:pPr>
            <a:r>
              <a:rPr lang="en-US" sz="2000" dirty="0"/>
              <a:t>Spending excessive time obtaining, using, or recovering from alcohol</a:t>
            </a:r>
          </a:p>
          <a:p>
            <a:pPr marL="274320" indent="-365760">
              <a:buFont typeface="+mj-lt"/>
              <a:buAutoNum type="arabicPeriod"/>
            </a:pPr>
            <a:r>
              <a:rPr lang="en-US" sz="2000" dirty="0"/>
              <a:t>Craving or strong urge to drink</a:t>
            </a:r>
          </a:p>
          <a:p>
            <a:pPr marL="274320" indent="-365760">
              <a:buFont typeface="+mj-lt"/>
              <a:buAutoNum type="arabicPeriod"/>
            </a:pPr>
            <a:r>
              <a:rPr lang="en-US" sz="2000" dirty="0"/>
              <a:t>Failure to fulfill major obligations (work, school, home)</a:t>
            </a:r>
          </a:p>
          <a:p>
            <a:pPr marL="274320" indent="-365760">
              <a:buFont typeface="+mj-lt"/>
              <a:buAutoNum type="arabicPeriod"/>
            </a:pPr>
            <a:r>
              <a:rPr lang="en-US" sz="2000" dirty="0"/>
              <a:t>Continued use despite social or interpersonal problems</a:t>
            </a:r>
          </a:p>
          <a:p>
            <a:pPr marL="274320" indent="-365760">
              <a:buFont typeface="+mj-lt"/>
              <a:buAutoNum type="arabicPeriod"/>
            </a:pPr>
            <a:r>
              <a:rPr lang="en-US" sz="2000" dirty="0"/>
              <a:t>Giving up important activities due to alcohol use</a:t>
            </a:r>
          </a:p>
          <a:p>
            <a:pPr marL="274320" indent="-365760">
              <a:buFont typeface="+mj-lt"/>
              <a:buAutoNum type="arabicPeriod"/>
            </a:pPr>
            <a:r>
              <a:rPr lang="en-US" sz="2000" dirty="0"/>
              <a:t>Drinking in hazardous situations</a:t>
            </a:r>
          </a:p>
          <a:p>
            <a:pPr marL="274320" indent="-365760">
              <a:buFont typeface="+mj-lt"/>
              <a:buAutoNum type="arabicPeriod"/>
            </a:pPr>
            <a:r>
              <a:rPr lang="en-US" sz="2000" dirty="0"/>
              <a:t>Continued use despite physical or psychological harm</a:t>
            </a:r>
          </a:p>
          <a:p>
            <a:pPr marL="274320" indent="-365760">
              <a:buFont typeface="+mj-lt"/>
              <a:buAutoNum type="arabicPeriod"/>
            </a:pPr>
            <a:r>
              <a:rPr lang="en-US" sz="2000" dirty="0"/>
              <a:t>Tolerance (need more to get same effect)</a:t>
            </a:r>
          </a:p>
          <a:p>
            <a:pPr marL="274320" indent="-365760">
              <a:buFont typeface="+mj-lt"/>
              <a:buAutoNum type="arabicPeriod"/>
            </a:pPr>
            <a:r>
              <a:rPr lang="en-US" sz="2000" dirty="0"/>
              <a:t>Withdrawal symptoms or drinking to avoid withdrawal</a:t>
            </a:r>
          </a:p>
          <a:p>
            <a:pPr marL="182880" indent="-182880">
              <a:buFont typeface="Arial" panose="020B0604020202020204" pitchFamily="34" charset="0"/>
              <a:buChar char="•"/>
            </a:pPr>
            <a:endParaRPr lang="en-US" sz="2000" dirty="0"/>
          </a:p>
        </p:txBody>
      </p:sp>
      <p:sp>
        <p:nvSpPr>
          <p:cNvPr id="3" name="Rectangle 2"/>
          <p:cNvSpPr/>
          <p:nvPr/>
        </p:nvSpPr>
        <p:spPr>
          <a:xfrm>
            <a:off x="8100900" y="2977147"/>
            <a:ext cx="3841532" cy="1569660"/>
          </a:xfrm>
          <a:prstGeom prst="rect">
            <a:avLst/>
          </a:prstGeom>
          <a:solidFill>
            <a:srgbClr val="2B4B1B"/>
          </a:solidFill>
        </p:spPr>
        <p:txBody>
          <a:bodyPr wrap="square">
            <a:spAutoFit/>
          </a:bodyPr>
          <a:lstStyle/>
          <a:p>
            <a:r>
              <a:rPr lang="en-US" sz="2400" b="1" dirty="0">
                <a:solidFill>
                  <a:schemeClr val="bg1">
                    <a:lumMod val="85000"/>
                  </a:schemeClr>
                </a:solidFill>
              </a:rPr>
              <a:t>Severity Levels</a:t>
            </a:r>
          </a:p>
          <a:p>
            <a:pPr marL="182880" indent="-182880">
              <a:buFont typeface="Arial" panose="020B0604020202020204" pitchFamily="34" charset="0"/>
              <a:buChar char="•"/>
            </a:pPr>
            <a:r>
              <a:rPr lang="en-US" sz="2400" b="1" dirty="0">
                <a:solidFill>
                  <a:schemeClr val="bg1">
                    <a:lumMod val="85000"/>
                  </a:schemeClr>
                </a:solidFill>
              </a:rPr>
              <a:t>Mild: 2-3 symptoms</a:t>
            </a:r>
          </a:p>
          <a:p>
            <a:pPr marL="182880" indent="-182880">
              <a:buFont typeface="Arial" panose="020B0604020202020204" pitchFamily="34" charset="0"/>
              <a:buChar char="•"/>
            </a:pPr>
            <a:r>
              <a:rPr lang="en-US" sz="2400" b="1" dirty="0">
                <a:solidFill>
                  <a:schemeClr val="bg1">
                    <a:lumMod val="85000"/>
                  </a:schemeClr>
                </a:solidFill>
              </a:rPr>
              <a:t>Moderate: 4-5 symptoms</a:t>
            </a:r>
          </a:p>
          <a:p>
            <a:pPr marL="182880" indent="-182880">
              <a:buFont typeface="Arial" panose="020B0604020202020204" pitchFamily="34" charset="0"/>
              <a:buChar char="•"/>
            </a:pPr>
            <a:r>
              <a:rPr lang="en-US" sz="2400" b="1" dirty="0">
                <a:solidFill>
                  <a:schemeClr val="bg1">
                    <a:lumMod val="85000"/>
                  </a:schemeClr>
                </a:solidFill>
              </a:rPr>
              <a:t>Severe: 6+ symptoms</a:t>
            </a:r>
          </a:p>
        </p:txBody>
      </p:sp>
    </p:spTree>
    <p:custDataLst>
      <p:tags r:id="rId2"/>
    </p:custDataLst>
    <p:extLst>
      <p:ext uri="{BB962C8B-B14F-4D97-AF65-F5344CB8AC3E}">
        <p14:creationId xmlns:p14="http://schemas.microsoft.com/office/powerpoint/2010/main" val="135589722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B1B"/>
                </a:solidFill>
              </a:rPr>
              <a:t>Why screen for alcohol use?</a:t>
            </a:r>
          </a:p>
        </p:txBody>
      </p:sp>
      <p:sp>
        <p:nvSpPr>
          <p:cNvPr id="5" name="TextBox 4"/>
          <p:cNvSpPr txBox="1"/>
          <p:nvPr/>
        </p:nvSpPr>
        <p:spPr>
          <a:xfrm>
            <a:off x="153572" y="3919623"/>
            <a:ext cx="10953235" cy="2246769"/>
          </a:xfrm>
          <a:prstGeom prst="rect">
            <a:avLst/>
          </a:prstGeom>
          <a:noFill/>
        </p:spPr>
        <p:txBody>
          <a:bodyPr wrap="square" rtlCol="0">
            <a:spAutoFit/>
          </a:bodyPr>
          <a:lstStyle/>
          <a:p>
            <a:pPr marL="182880" indent="-182880">
              <a:buFont typeface="Arial" panose="020B0604020202020204" pitchFamily="34" charset="0"/>
              <a:buChar char="•"/>
            </a:pPr>
            <a:r>
              <a:rPr lang="en-US" sz="2000" dirty="0"/>
              <a:t>Without screening, unhealthy alcohol use goes unrecognized</a:t>
            </a:r>
          </a:p>
          <a:p>
            <a:pPr marL="182880" indent="-182880">
              <a:buFont typeface="Arial" panose="020B0604020202020204" pitchFamily="34" charset="0"/>
              <a:buChar char="•"/>
            </a:pPr>
            <a:r>
              <a:rPr lang="en-US" sz="2000" dirty="0"/>
              <a:t>Screening when combined with brief interventions has been shown to reduce complications in unhealthy alcohol use</a:t>
            </a:r>
          </a:p>
          <a:p>
            <a:pPr marL="182880" indent="-182880">
              <a:buFont typeface="Arial" panose="020B0604020202020204" pitchFamily="34" charset="0"/>
              <a:buChar char="•"/>
            </a:pPr>
            <a:r>
              <a:rPr lang="en-US" sz="2000" dirty="0"/>
              <a:t>Screening helps as the first step to identify AUD</a:t>
            </a:r>
          </a:p>
          <a:p>
            <a:pPr marL="182880" indent="-182880">
              <a:buFont typeface="Arial" panose="020B0604020202020204" pitchFamily="34" charset="0"/>
              <a:buChar char="•"/>
            </a:pPr>
            <a:r>
              <a:rPr lang="en-US" sz="2000" dirty="0"/>
              <a:t>Alcohol use during pregnancy is also one of the major preventable causes of birth defects and developmental disabilities</a:t>
            </a:r>
          </a:p>
          <a:p>
            <a:endParaRPr lang="en-US" sz="2000" dirty="0"/>
          </a:p>
        </p:txBody>
      </p:sp>
      <p:sp>
        <p:nvSpPr>
          <p:cNvPr id="3" name="Rectangle 2"/>
          <p:cNvSpPr/>
          <p:nvPr/>
        </p:nvSpPr>
        <p:spPr>
          <a:xfrm>
            <a:off x="338868" y="1575724"/>
            <a:ext cx="6302408" cy="2308324"/>
          </a:xfrm>
          <a:prstGeom prst="rect">
            <a:avLst/>
          </a:prstGeom>
          <a:ln w="38100">
            <a:solidFill>
              <a:srgbClr val="2B4B1B"/>
            </a:solidFill>
          </a:ln>
        </p:spPr>
        <p:txBody>
          <a:bodyPr wrap="square">
            <a:spAutoFit/>
          </a:bodyPr>
          <a:lstStyle/>
          <a:p>
            <a:pPr algn="ctr"/>
            <a:r>
              <a:rPr lang="en-US" sz="2400" b="1" dirty="0"/>
              <a:t>Unhealthy alcohol use </a:t>
            </a:r>
            <a:r>
              <a:rPr lang="en-US" sz="2400" dirty="0"/>
              <a:t>is one of the most common causes of preventable death. From 2020-2021, an estimated </a:t>
            </a:r>
            <a:r>
              <a:rPr lang="en-US" sz="2400" b="1" dirty="0">
                <a:solidFill>
                  <a:srgbClr val="2B4B1B"/>
                </a:solidFill>
              </a:rPr>
              <a:t>178,000 alcohol-attributable deaths occurred annually in the US.  Alcohol associated liver disease mortality has increased significantly post COVID	</a:t>
            </a:r>
          </a:p>
        </p:txBody>
      </p:sp>
      <p:sp>
        <p:nvSpPr>
          <p:cNvPr id="4" name="Rectangle 3"/>
          <p:cNvSpPr/>
          <p:nvPr/>
        </p:nvSpPr>
        <p:spPr>
          <a:xfrm>
            <a:off x="7122824" y="1778620"/>
            <a:ext cx="4464831" cy="1569660"/>
          </a:xfrm>
          <a:prstGeom prst="rect">
            <a:avLst/>
          </a:prstGeom>
          <a:ln w="38100">
            <a:solidFill>
              <a:srgbClr val="2B4B1B"/>
            </a:solidFill>
          </a:ln>
        </p:spPr>
        <p:txBody>
          <a:bodyPr wrap="square">
            <a:spAutoFit/>
          </a:bodyPr>
          <a:lstStyle/>
          <a:p>
            <a:pPr algn="ctr"/>
            <a:r>
              <a:rPr lang="en-US" sz="2400" b="1" dirty="0"/>
              <a:t>Unhealthy alcohol use </a:t>
            </a:r>
            <a:r>
              <a:rPr lang="en-US" sz="2400" dirty="0"/>
              <a:t>is found in </a:t>
            </a:r>
            <a:r>
              <a:rPr lang="en-US" sz="2400" b="1" dirty="0">
                <a:solidFill>
                  <a:srgbClr val="2B4B1B"/>
                </a:solidFill>
              </a:rPr>
              <a:t>28% of adults in the US. </a:t>
            </a:r>
            <a:r>
              <a:rPr lang="en-US" sz="2400" b="1" dirty="0"/>
              <a:t>Alcohol Use Disorder </a:t>
            </a:r>
            <a:r>
              <a:rPr lang="en-US" sz="2400" dirty="0"/>
              <a:t>is found in </a:t>
            </a:r>
            <a:r>
              <a:rPr lang="en-US" sz="2400" b="1" dirty="0">
                <a:solidFill>
                  <a:srgbClr val="2B4B1B"/>
                </a:solidFill>
              </a:rPr>
              <a:t>13% of adults in the US.</a:t>
            </a:r>
          </a:p>
        </p:txBody>
      </p:sp>
      <p:sp>
        <p:nvSpPr>
          <p:cNvPr id="7" name="TextBox 6"/>
          <p:cNvSpPr txBox="1"/>
          <p:nvPr/>
        </p:nvSpPr>
        <p:spPr>
          <a:xfrm>
            <a:off x="6833612" y="5651145"/>
            <a:ext cx="5358388" cy="923330"/>
          </a:xfrm>
          <a:prstGeom prst="rect">
            <a:avLst/>
          </a:prstGeom>
          <a:noFill/>
        </p:spPr>
        <p:txBody>
          <a:bodyPr wrap="square" rtlCol="0">
            <a:spAutoFit/>
          </a:bodyPr>
          <a:lstStyle/>
          <a:p>
            <a:r>
              <a:rPr lang="en-US" dirty="0"/>
              <a:t>Esser MB et al. MMWR 2022;71:409–413.</a:t>
            </a:r>
          </a:p>
          <a:p>
            <a:r>
              <a:rPr lang="en-US" dirty="0"/>
              <a:t>CDC ARDI (2023 update).</a:t>
            </a:r>
          </a:p>
          <a:p>
            <a:r>
              <a:rPr lang="en-US" dirty="0"/>
              <a:t>White AM et al. JAMA 2022.</a:t>
            </a:r>
          </a:p>
        </p:txBody>
      </p:sp>
    </p:spTree>
    <p:custDataLst>
      <p:tags r:id="rId2"/>
    </p:custDataLst>
    <p:extLst>
      <p:ext uri="{BB962C8B-B14F-4D97-AF65-F5344CB8AC3E}">
        <p14:creationId xmlns:p14="http://schemas.microsoft.com/office/powerpoint/2010/main" val="88555913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72" y="1022398"/>
            <a:ext cx="12718912" cy="594360"/>
          </a:xfrm>
        </p:spPr>
        <p:txBody>
          <a:bodyPr>
            <a:normAutofit fontScale="90000"/>
          </a:bodyPr>
          <a:lstStyle/>
          <a:p>
            <a:r>
              <a:rPr lang="en-US" dirty="0"/>
              <a:t>US Preventive Services Task Force (</a:t>
            </a:r>
            <a:r>
              <a:rPr lang="en-US" dirty="0">
                <a:solidFill>
                  <a:srgbClr val="2B4B1B"/>
                </a:solidFill>
              </a:rPr>
              <a:t>USPSTF) recommendations</a:t>
            </a:r>
          </a:p>
        </p:txBody>
      </p:sp>
      <p:sp>
        <p:nvSpPr>
          <p:cNvPr id="5" name="TextBox 4"/>
          <p:cNvSpPr txBox="1"/>
          <p:nvPr/>
        </p:nvSpPr>
        <p:spPr>
          <a:xfrm>
            <a:off x="155447" y="1828800"/>
            <a:ext cx="11901874" cy="1015663"/>
          </a:xfrm>
          <a:prstGeom prst="rect">
            <a:avLst/>
          </a:prstGeom>
          <a:noFill/>
        </p:spPr>
        <p:txBody>
          <a:bodyPr wrap="square" rtlCol="0">
            <a:spAutoFit/>
          </a:bodyPr>
          <a:lstStyle/>
          <a:p>
            <a:r>
              <a:rPr lang="en-US" sz="2000" b="1" dirty="0"/>
              <a:t>All adults (age 18 and older including pregnant persons) in primary care be screened to identify unhealthy alcohol use, AND that those with unhealthy use receive a brief counseling intervention: Grade B</a:t>
            </a:r>
          </a:p>
          <a:p>
            <a:endParaRPr lang="en-US" sz="20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88" r="-1" b="58713"/>
          <a:stretch/>
        </p:blipFill>
        <p:spPr>
          <a:xfrm>
            <a:off x="285029" y="2646012"/>
            <a:ext cx="7443043" cy="3081925"/>
          </a:xfrm>
          <a:prstGeom prst="rect">
            <a:avLst/>
          </a:prstGeom>
          <a:ln w="28575">
            <a:solidFill>
              <a:srgbClr val="2B4B1B"/>
            </a:solidFill>
          </a:ln>
        </p:spPr>
      </p:pic>
      <p:sp>
        <p:nvSpPr>
          <p:cNvPr id="4" name="Rectangle 3"/>
          <p:cNvSpPr/>
          <p:nvPr/>
        </p:nvSpPr>
        <p:spPr>
          <a:xfrm>
            <a:off x="7800947" y="3045367"/>
            <a:ext cx="4391053" cy="2031325"/>
          </a:xfrm>
          <a:prstGeom prst="rect">
            <a:avLst/>
          </a:prstGeom>
        </p:spPr>
        <p:txBody>
          <a:bodyPr wrap="square">
            <a:spAutoFit/>
          </a:bodyPr>
          <a:lstStyle/>
          <a:p>
            <a:pPr marL="182880" indent="-182880">
              <a:buFont typeface="Arial" panose="020B0604020202020204" pitchFamily="34" charset="0"/>
              <a:buChar char="•"/>
            </a:pPr>
            <a:r>
              <a:rPr lang="en-US" b="1" dirty="0"/>
              <a:t>What screen do we use?</a:t>
            </a:r>
          </a:p>
          <a:p>
            <a:pPr marL="182880" indent="-182880">
              <a:buFont typeface="Arial" panose="020B0604020202020204" pitchFamily="34" charset="0"/>
              <a:buChar char="•"/>
            </a:pPr>
            <a:r>
              <a:rPr lang="en-US" b="1" dirty="0"/>
              <a:t>What about just screening? </a:t>
            </a:r>
            <a:r>
              <a:rPr lang="en-US" dirty="0"/>
              <a:t>(Not effective)</a:t>
            </a:r>
          </a:p>
          <a:p>
            <a:pPr marL="182880" indent="-182880">
              <a:buFont typeface="Arial" panose="020B0604020202020204" pitchFamily="34" charset="0"/>
              <a:buChar char="•"/>
            </a:pPr>
            <a:r>
              <a:rPr lang="en-US" b="1" dirty="0"/>
              <a:t>Frequency? </a:t>
            </a:r>
            <a:r>
              <a:rPr lang="en-US" dirty="0"/>
              <a:t>(Annual)</a:t>
            </a:r>
          </a:p>
          <a:p>
            <a:pPr marL="182880" indent="-182880">
              <a:buFont typeface="Arial" panose="020B0604020202020204" pitchFamily="34" charset="0"/>
              <a:buChar char="•"/>
            </a:pPr>
            <a:r>
              <a:rPr lang="en-US" b="1" dirty="0"/>
              <a:t>12-17 age range? </a:t>
            </a:r>
            <a:r>
              <a:rPr lang="en-US" dirty="0"/>
              <a:t>(No amount is safe!)</a:t>
            </a:r>
          </a:p>
          <a:p>
            <a:pPr marL="182880" indent="-182880">
              <a:buFont typeface="Arial" panose="020B0604020202020204" pitchFamily="34" charset="0"/>
              <a:buChar char="•"/>
            </a:pPr>
            <a:r>
              <a:rPr lang="en-US" b="1" dirty="0"/>
              <a:t>What is a brief intervention? </a:t>
            </a:r>
            <a:r>
              <a:rPr lang="en-US" dirty="0"/>
              <a:t>(Not clearly defined)</a:t>
            </a:r>
          </a:p>
          <a:p>
            <a:pPr marL="182880" indent="-182880">
              <a:buFont typeface="Arial" panose="020B0604020202020204" pitchFamily="34" charset="0"/>
              <a:buChar char="•"/>
            </a:pPr>
            <a:r>
              <a:rPr lang="en-US" b="1" dirty="0"/>
              <a:t>Benefits? </a:t>
            </a:r>
            <a:r>
              <a:rPr lang="en-US" dirty="0"/>
              <a:t>(Yes) </a:t>
            </a:r>
            <a:r>
              <a:rPr lang="en-US" b="1" dirty="0"/>
              <a:t>Harms? </a:t>
            </a:r>
            <a:r>
              <a:rPr lang="en-US" dirty="0"/>
              <a:t>(No)</a:t>
            </a:r>
          </a:p>
        </p:txBody>
      </p:sp>
      <p:sp>
        <p:nvSpPr>
          <p:cNvPr id="6" name="Rectangle 5"/>
          <p:cNvSpPr/>
          <p:nvPr/>
        </p:nvSpPr>
        <p:spPr>
          <a:xfrm>
            <a:off x="285030" y="3409507"/>
            <a:ext cx="7391678" cy="425302"/>
          </a:xfrm>
          <a:prstGeom prst="rect">
            <a:avLst/>
          </a:prstGeom>
          <a:solidFill>
            <a:srgbClr val="2B4B1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73989" y="5832238"/>
            <a:ext cx="3926958" cy="369332"/>
          </a:xfrm>
          <a:prstGeom prst="rect">
            <a:avLst/>
          </a:prstGeom>
          <a:noFill/>
        </p:spPr>
        <p:txBody>
          <a:bodyPr wrap="square" rtlCol="0">
            <a:spAutoFit/>
          </a:bodyPr>
          <a:lstStyle/>
          <a:p>
            <a:pPr algn="r"/>
            <a:r>
              <a:rPr lang="en-US" dirty="0"/>
              <a:t>(Curry et al., 2018)</a:t>
            </a:r>
          </a:p>
        </p:txBody>
      </p:sp>
    </p:spTree>
    <p:custDataLst>
      <p:tags r:id="rId2"/>
    </p:custDataLst>
    <p:extLst>
      <p:ext uri="{BB962C8B-B14F-4D97-AF65-F5344CB8AC3E}">
        <p14:creationId xmlns:p14="http://schemas.microsoft.com/office/powerpoint/2010/main" val="220719942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B1B"/>
                </a:solidFill>
              </a:rPr>
              <a:t>Who should do the screening?</a:t>
            </a:r>
          </a:p>
        </p:txBody>
      </p:sp>
      <p:sp>
        <p:nvSpPr>
          <p:cNvPr id="5" name="TextBox 4"/>
          <p:cNvSpPr txBox="1"/>
          <p:nvPr/>
        </p:nvSpPr>
        <p:spPr>
          <a:xfrm>
            <a:off x="973321" y="4534474"/>
            <a:ext cx="4201928" cy="1323439"/>
          </a:xfrm>
          <a:prstGeom prst="rect">
            <a:avLst/>
          </a:prstGeom>
          <a:noFill/>
        </p:spPr>
        <p:txBody>
          <a:bodyPr wrap="square" rtlCol="0">
            <a:spAutoFit/>
          </a:bodyPr>
          <a:lstStyle/>
          <a:p>
            <a:pPr algn="ctr"/>
            <a:r>
              <a:rPr lang="en-US" sz="2000" b="1" dirty="0"/>
              <a:t>Any healthcare professional in medical or mental health field (Physician, APP, RN, MA Peer)</a:t>
            </a:r>
          </a:p>
          <a:p>
            <a:endParaRPr lang="en-US" sz="2000" b="1" dirty="0"/>
          </a:p>
        </p:txBody>
      </p:sp>
      <p:sp>
        <p:nvSpPr>
          <p:cNvPr id="3" name="Rectangle 2"/>
          <p:cNvSpPr/>
          <p:nvPr/>
        </p:nvSpPr>
        <p:spPr>
          <a:xfrm>
            <a:off x="6642514" y="4534474"/>
            <a:ext cx="4343754" cy="707886"/>
          </a:xfrm>
          <a:prstGeom prst="rect">
            <a:avLst/>
          </a:prstGeom>
        </p:spPr>
        <p:txBody>
          <a:bodyPr wrap="square">
            <a:spAutoFit/>
          </a:bodyPr>
          <a:lstStyle/>
          <a:p>
            <a:pPr algn="ctr"/>
            <a:r>
              <a:rPr lang="en-US" sz="2000" b="1" dirty="0"/>
              <a:t>Patient through self reporting tools (paper, tablet, patient portal online)</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7329" t="23177" r="53841" b="31157"/>
          <a:stretch/>
        </p:blipFill>
        <p:spPr>
          <a:xfrm>
            <a:off x="1121439" y="1931614"/>
            <a:ext cx="3905693" cy="2583680"/>
          </a:xfrm>
          <a:prstGeom prst="rect">
            <a:avLst/>
          </a:prstGeom>
          <a:ln w="28575">
            <a:solidFill>
              <a:srgbClr val="2B4B1B"/>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5603" t="23148" r="5708" b="30873"/>
          <a:stretch/>
        </p:blipFill>
        <p:spPr>
          <a:xfrm>
            <a:off x="6868633" y="1931614"/>
            <a:ext cx="3891516" cy="2601433"/>
          </a:xfrm>
          <a:prstGeom prst="rect">
            <a:avLst/>
          </a:prstGeom>
          <a:ln w="28575">
            <a:solidFill>
              <a:srgbClr val="2B4B1B"/>
            </a:solidFill>
          </a:ln>
        </p:spPr>
      </p:pic>
      <p:sp>
        <p:nvSpPr>
          <p:cNvPr id="7" name="TextBox 6"/>
          <p:cNvSpPr txBox="1"/>
          <p:nvPr/>
        </p:nvSpPr>
        <p:spPr>
          <a:xfrm>
            <a:off x="5124893" y="6144126"/>
            <a:ext cx="6921989" cy="369332"/>
          </a:xfrm>
          <a:prstGeom prst="rect">
            <a:avLst/>
          </a:prstGeom>
          <a:noFill/>
        </p:spPr>
        <p:txBody>
          <a:bodyPr wrap="square" rtlCol="0">
            <a:spAutoFit/>
          </a:bodyPr>
          <a:lstStyle/>
          <a:p>
            <a:pPr algn="r"/>
            <a:r>
              <a:rPr lang="en-US" dirty="0"/>
              <a:t>(Mertens et al., 2015); (Sterling et al., 2015); (McNeely et al., 2021)</a:t>
            </a:r>
          </a:p>
        </p:txBody>
      </p:sp>
    </p:spTree>
    <p:custDataLst>
      <p:tags r:id="rId2"/>
    </p:custDataLst>
    <p:extLst>
      <p:ext uri="{BB962C8B-B14F-4D97-AF65-F5344CB8AC3E}">
        <p14:creationId xmlns:p14="http://schemas.microsoft.com/office/powerpoint/2010/main" val="123597877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B1B"/>
                </a:solidFill>
              </a:rPr>
              <a:t>Screening tools</a:t>
            </a:r>
          </a:p>
        </p:txBody>
      </p:sp>
      <p:sp>
        <p:nvSpPr>
          <p:cNvPr id="5" name="TextBox 4"/>
          <p:cNvSpPr txBox="1"/>
          <p:nvPr/>
        </p:nvSpPr>
        <p:spPr>
          <a:xfrm>
            <a:off x="153572" y="3180086"/>
            <a:ext cx="3792775" cy="1969770"/>
          </a:xfrm>
          <a:prstGeom prst="rect">
            <a:avLst/>
          </a:prstGeom>
          <a:noFill/>
        </p:spPr>
        <p:txBody>
          <a:bodyPr wrap="square" rtlCol="0">
            <a:spAutoFit/>
          </a:bodyPr>
          <a:lstStyle/>
          <a:p>
            <a:pPr algn="ctr">
              <a:spcAft>
                <a:spcPts val="600"/>
              </a:spcAft>
            </a:pPr>
            <a:r>
              <a:rPr lang="en-US" sz="2400" b="1" dirty="0"/>
              <a:t>Single Alcohol Screening </a:t>
            </a:r>
            <a:br>
              <a:rPr lang="en-US" sz="2400" b="1" dirty="0"/>
            </a:br>
            <a:r>
              <a:rPr lang="en-US" sz="2400" b="1" dirty="0"/>
              <a:t>Question (SASQ) </a:t>
            </a:r>
          </a:p>
          <a:p>
            <a:pPr algn="ctr">
              <a:spcAft>
                <a:spcPts val="600"/>
              </a:spcAft>
            </a:pPr>
            <a:r>
              <a:rPr lang="en-US" sz="2400" b="1" dirty="0"/>
              <a:t>AUDIT-C </a:t>
            </a:r>
          </a:p>
          <a:p>
            <a:endParaRPr lang="en-US" sz="2000" dirty="0"/>
          </a:p>
          <a:p>
            <a:endParaRPr lang="en-US" sz="2000" dirty="0"/>
          </a:p>
        </p:txBody>
      </p:sp>
      <p:sp>
        <p:nvSpPr>
          <p:cNvPr id="3" name="Rectangle 2"/>
          <p:cNvSpPr/>
          <p:nvPr/>
        </p:nvSpPr>
        <p:spPr>
          <a:xfrm>
            <a:off x="3758218" y="5245119"/>
            <a:ext cx="4579568" cy="830997"/>
          </a:xfrm>
          <a:prstGeom prst="rect">
            <a:avLst/>
          </a:prstGeom>
          <a:solidFill>
            <a:srgbClr val="2B4B1B"/>
          </a:solidFill>
        </p:spPr>
        <p:txBody>
          <a:bodyPr wrap="square">
            <a:spAutoFit/>
          </a:bodyPr>
          <a:lstStyle/>
          <a:p>
            <a:pPr algn="ctr"/>
            <a:r>
              <a:rPr lang="en-US" sz="2400" b="1" dirty="0">
                <a:solidFill>
                  <a:schemeClr val="bg1">
                    <a:lumMod val="85000"/>
                  </a:schemeClr>
                </a:solidFill>
              </a:rPr>
              <a:t>The best recommendation is to keep it simple and consistent </a:t>
            </a:r>
          </a:p>
        </p:txBody>
      </p:sp>
      <p:sp>
        <p:nvSpPr>
          <p:cNvPr id="6" name="TextBox 5"/>
          <p:cNvSpPr txBox="1"/>
          <p:nvPr/>
        </p:nvSpPr>
        <p:spPr>
          <a:xfrm>
            <a:off x="8127012" y="6076116"/>
            <a:ext cx="3926958" cy="369332"/>
          </a:xfrm>
          <a:prstGeom prst="rect">
            <a:avLst/>
          </a:prstGeom>
          <a:noFill/>
        </p:spPr>
        <p:txBody>
          <a:bodyPr wrap="square" rtlCol="0">
            <a:spAutoFit/>
          </a:bodyPr>
          <a:lstStyle/>
          <a:p>
            <a:pPr algn="r"/>
            <a:r>
              <a:rPr lang="en-US" dirty="0"/>
              <a:t>(Curry et al., 2018)</a:t>
            </a:r>
          </a:p>
        </p:txBody>
      </p:sp>
      <p:pic>
        <p:nvPicPr>
          <p:cNvPr id="10" name="Picture 9"/>
          <p:cNvPicPr>
            <a:picLocks/>
          </p:cNvPicPr>
          <p:nvPr/>
        </p:nvPicPr>
        <p:blipFill>
          <a:blip r:embed="rId5"/>
          <a:stretch>
            <a:fillRect/>
          </a:stretch>
        </p:blipFill>
        <p:spPr>
          <a:xfrm>
            <a:off x="5331894" y="2022515"/>
            <a:ext cx="1025061" cy="1071639"/>
          </a:xfrm>
          <a:prstGeom prst="rect">
            <a:avLst/>
          </a:prstGeom>
        </p:spPr>
      </p:pic>
      <p:pic>
        <p:nvPicPr>
          <p:cNvPr id="11" name="Picture 10"/>
          <p:cNvPicPr>
            <a:picLocks/>
          </p:cNvPicPr>
          <p:nvPr/>
        </p:nvPicPr>
        <p:blipFill>
          <a:blip r:embed="rId6"/>
          <a:stretch>
            <a:fillRect/>
          </a:stretch>
        </p:blipFill>
        <p:spPr>
          <a:xfrm>
            <a:off x="1560852" y="2022515"/>
            <a:ext cx="978214" cy="1071639"/>
          </a:xfrm>
          <a:prstGeom prst="rect">
            <a:avLst/>
          </a:prstGeom>
          <a:ln>
            <a:noFill/>
          </a:ln>
        </p:spPr>
      </p:pic>
      <p:sp>
        <p:nvSpPr>
          <p:cNvPr id="4" name="Rectangle 3"/>
          <p:cNvSpPr/>
          <p:nvPr/>
        </p:nvSpPr>
        <p:spPr>
          <a:xfrm>
            <a:off x="4855596" y="3180086"/>
            <a:ext cx="1977656" cy="907941"/>
          </a:xfrm>
          <a:prstGeom prst="rect">
            <a:avLst/>
          </a:prstGeom>
        </p:spPr>
        <p:txBody>
          <a:bodyPr wrap="square">
            <a:spAutoFit/>
          </a:bodyPr>
          <a:lstStyle/>
          <a:p>
            <a:pPr algn="ctr">
              <a:spcAft>
                <a:spcPts val="600"/>
              </a:spcAft>
            </a:pPr>
            <a:r>
              <a:rPr lang="en-US" sz="2400" b="1" dirty="0"/>
              <a:t>AUDIT </a:t>
            </a:r>
          </a:p>
          <a:p>
            <a:pPr algn="ctr">
              <a:spcAft>
                <a:spcPts val="600"/>
              </a:spcAft>
            </a:pPr>
            <a:r>
              <a:rPr lang="en-US" sz="2400" b="1" dirty="0"/>
              <a:t>CAGE</a:t>
            </a:r>
          </a:p>
        </p:txBody>
      </p:sp>
      <p:sp>
        <p:nvSpPr>
          <p:cNvPr id="13" name="Rectangle 12"/>
          <p:cNvSpPr/>
          <p:nvPr/>
        </p:nvSpPr>
        <p:spPr>
          <a:xfrm>
            <a:off x="7742501" y="3180086"/>
            <a:ext cx="3742660" cy="1354217"/>
          </a:xfrm>
          <a:prstGeom prst="rect">
            <a:avLst/>
          </a:prstGeom>
        </p:spPr>
        <p:txBody>
          <a:bodyPr wrap="square">
            <a:spAutoFit/>
          </a:bodyPr>
          <a:lstStyle/>
          <a:p>
            <a:pPr algn="ctr">
              <a:spcAft>
                <a:spcPts val="600"/>
              </a:spcAft>
            </a:pPr>
            <a:r>
              <a:rPr lang="en-US" sz="2400" b="1" dirty="0"/>
              <a:t>CARET (older populations)</a:t>
            </a:r>
          </a:p>
          <a:p>
            <a:pPr algn="ctr">
              <a:spcAft>
                <a:spcPts val="600"/>
              </a:spcAft>
            </a:pPr>
            <a:r>
              <a:rPr lang="en-US" sz="2400" b="1" dirty="0"/>
              <a:t>T-ACE (pregnancy)</a:t>
            </a:r>
          </a:p>
          <a:p>
            <a:pPr algn="ctr">
              <a:spcAft>
                <a:spcPts val="600"/>
              </a:spcAft>
            </a:pPr>
            <a:r>
              <a:rPr lang="en-US" sz="2400" b="1" dirty="0"/>
              <a:t>CRAFFT (adolescents)</a:t>
            </a:r>
          </a:p>
        </p:txBody>
      </p:sp>
      <p:pic>
        <p:nvPicPr>
          <p:cNvPr id="14" name="Picture 13"/>
          <p:cNvPicPr>
            <a:picLocks/>
          </p:cNvPicPr>
          <p:nvPr/>
        </p:nvPicPr>
        <p:blipFill>
          <a:blip r:embed="rId7"/>
          <a:stretch>
            <a:fillRect/>
          </a:stretch>
        </p:blipFill>
        <p:spPr>
          <a:xfrm>
            <a:off x="9074822" y="2022514"/>
            <a:ext cx="1078018" cy="1071639"/>
          </a:xfrm>
          <a:prstGeom prst="rect">
            <a:avLst/>
          </a:prstGeom>
        </p:spPr>
      </p:pic>
    </p:spTree>
    <p:custDataLst>
      <p:tags r:id="rId2"/>
    </p:custDataLst>
    <p:extLst>
      <p:ext uri="{BB962C8B-B14F-4D97-AF65-F5344CB8AC3E}">
        <p14:creationId xmlns:p14="http://schemas.microsoft.com/office/powerpoint/2010/main" val="398793579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78813" y="2119146"/>
            <a:ext cx="3018267" cy="2308324"/>
          </a:xfrm>
          <a:prstGeom prst="rect">
            <a:avLst/>
          </a:prstGeom>
          <a:solidFill>
            <a:srgbClr val="2B4B1B"/>
          </a:solidFill>
        </p:spPr>
        <p:txBody>
          <a:bodyPr wrap="square">
            <a:spAutoFit/>
          </a:bodyPr>
          <a:lstStyle/>
          <a:p>
            <a:pPr algn="ctr">
              <a:spcAft>
                <a:spcPts val="600"/>
              </a:spcAft>
            </a:pPr>
            <a:r>
              <a:rPr lang="en-US" sz="3600" b="1" dirty="0">
                <a:solidFill>
                  <a:schemeClr val="bg1">
                    <a:lumMod val="85000"/>
                  </a:schemeClr>
                </a:solidFill>
              </a:rPr>
              <a:t>Single Alcohol Screening </a:t>
            </a:r>
            <a:br>
              <a:rPr lang="en-US" sz="3600" b="1" dirty="0">
                <a:solidFill>
                  <a:schemeClr val="bg1">
                    <a:lumMod val="85000"/>
                  </a:schemeClr>
                </a:solidFill>
              </a:rPr>
            </a:br>
            <a:r>
              <a:rPr lang="en-US" sz="3600" b="1" dirty="0">
                <a:solidFill>
                  <a:schemeClr val="bg1">
                    <a:lumMod val="85000"/>
                  </a:schemeClr>
                </a:solidFill>
              </a:rPr>
              <a:t>Question </a:t>
            </a:r>
            <a:br>
              <a:rPr lang="en-US" sz="3600" b="1" dirty="0">
                <a:solidFill>
                  <a:schemeClr val="bg1">
                    <a:lumMod val="85000"/>
                  </a:schemeClr>
                </a:solidFill>
              </a:rPr>
            </a:br>
            <a:r>
              <a:rPr lang="en-US" sz="3600" b="1" dirty="0">
                <a:solidFill>
                  <a:schemeClr val="bg1">
                    <a:lumMod val="85000"/>
                  </a:schemeClr>
                </a:solidFill>
              </a:rPr>
              <a:t>(SASQ) </a:t>
            </a:r>
          </a:p>
        </p:txBody>
      </p:sp>
      <p:sp>
        <p:nvSpPr>
          <p:cNvPr id="3" name="Rectangle 2"/>
          <p:cNvSpPr/>
          <p:nvPr/>
        </p:nvSpPr>
        <p:spPr>
          <a:xfrm>
            <a:off x="5784113" y="2446616"/>
            <a:ext cx="5528930" cy="1384995"/>
          </a:xfrm>
          <a:prstGeom prst="rect">
            <a:avLst/>
          </a:prstGeom>
        </p:spPr>
        <p:txBody>
          <a:bodyPr wrap="square">
            <a:spAutoFit/>
          </a:bodyPr>
          <a:lstStyle/>
          <a:p>
            <a:pPr algn="ctr"/>
            <a:r>
              <a:rPr lang="en-US" sz="2800" b="1" dirty="0"/>
              <a:t>How many times in the past year have you had five (four for women) or more drinks in a day?</a:t>
            </a:r>
          </a:p>
        </p:txBody>
      </p:sp>
      <p:sp>
        <p:nvSpPr>
          <p:cNvPr id="4" name="TextBox 3"/>
          <p:cNvSpPr txBox="1"/>
          <p:nvPr/>
        </p:nvSpPr>
        <p:spPr>
          <a:xfrm>
            <a:off x="10136372" y="6110178"/>
            <a:ext cx="1964384" cy="369332"/>
          </a:xfrm>
          <a:prstGeom prst="rect">
            <a:avLst/>
          </a:prstGeom>
          <a:noFill/>
        </p:spPr>
        <p:txBody>
          <a:bodyPr wrap="none" rtlCol="0">
            <a:spAutoFit/>
          </a:bodyPr>
          <a:lstStyle/>
          <a:p>
            <a:r>
              <a:rPr lang="en-US" dirty="0"/>
              <a:t>(Smith et al., 2009)</a:t>
            </a:r>
          </a:p>
        </p:txBody>
      </p:sp>
    </p:spTree>
    <p:custDataLst>
      <p:tags r:id="rId2"/>
    </p:custDataLst>
    <p:extLst>
      <p:ext uri="{BB962C8B-B14F-4D97-AF65-F5344CB8AC3E}">
        <p14:creationId xmlns:p14="http://schemas.microsoft.com/office/powerpoint/2010/main" val="210618873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55448" y="1828800"/>
            <a:ext cx="9761367" cy="5073650"/>
          </a:xfrm>
          <a:prstGeom prst="rect">
            <a:avLst/>
          </a:prstGeom>
        </p:spPr>
        <p:txBody>
          <a:bodyPr>
            <a:normAutofit/>
          </a:bodyPr>
          <a:lstStyle/>
          <a:p>
            <a:pPr marL="0" indent="0">
              <a:buNone/>
            </a:pPr>
            <a:r>
              <a:rPr lang="en-US" sz="2400" b="1" i="1" dirty="0"/>
              <a:t>By the end of this session, participants will be able to…</a:t>
            </a:r>
          </a:p>
          <a:p>
            <a:pPr marL="274320" indent="-274320">
              <a:buClr>
                <a:schemeClr val="tx1"/>
              </a:buClr>
              <a:buFont typeface="+mj-lt"/>
              <a:buAutoNum type="arabicPeriod"/>
            </a:pPr>
            <a:r>
              <a:rPr lang="en-US" sz="2000" dirty="0"/>
              <a:t>Define unhealthy alcohol use, alcohol use disorder (AUD), and brief intervention according to DSM-5 and USPSTF guidelines.</a:t>
            </a:r>
          </a:p>
          <a:p>
            <a:pPr marL="274320" indent="-274320">
              <a:buClr>
                <a:schemeClr val="tx1"/>
              </a:buClr>
              <a:buFont typeface="+mj-lt"/>
              <a:buAutoNum type="arabicPeriod"/>
            </a:pPr>
            <a:r>
              <a:rPr lang="en-US" sz="2000" dirty="0"/>
              <a:t>Articulate at least three reasons why alcohol screening is essential in primary care, including its impact on morbidity and mortality.</a:t>
            </a:r>
          </a:p>
          <a:p>
            <a:pPr marL="274320" indent="-274320">
              <a:buClr>
                <a:schemeClr val="tx1"/>
              </a:buClr>
              <a:buFont typeface="+mj-lt"/>
              <a:buAutoNum type="arabicPeriod"/>
            </a:pPr>
            <a:r>
              <a:rPr lang="en-US" sz="2000" dirty="0"/>
              <a:t>Describe at least three validated alcohol screening tools (e.g., AUDIT-C, SASQ, CAGE) and determine which tool is most appropriate for different patient </a:t>
            </a:r>
          </a:p>
          <a:p>
            <a:pPr marL="274320" indent="-274320">
              <a:buClr>
                <a:schemeClr val="tx1"/>
              </a:buClr>
              <a:buFont typeface="+mj-lt"/>
              <a:buAutoNum type="arabicPeriod"/>
            </a:pPr>
            <a:r>
              <a:rPr lang="en-US" sz="2000" dirty="0"/>
              <a:t>Perform alcohol screening using a validated tool and interpret screening results accurately. populations (e.g., adolescents, pregnant people, older adults)</a:t>
            </a:r>
          </a:p>
          <a:p>
            <a:pPr marL="274320" indent="-274320">
              <a:buClr>
                <a:schemeClr val="tx1"/>
              </a:buClr>
              <a:buFont typeface="+mj-lt"/>
              <a:buAutoNum type="arabicPeriod"/>
            </a:pPr>
            <a:endParaRPr lang="en-US" sz="2000" dirty="0"/>
          </a:p>
        </p:txBody>
      </p:sp>
      <p:sp>
        <p:nvSpPr>
          <p:cNvPr id="2" name="Title 1"/>
          <p:cNvSpPr>
            <a:spLocks noGrp="1"/>
          </p:cNvSpPr>
          <p:nvPr>
            <p:ph type="title" idx="4294967295"/>
          </p:nvPr>
        </p:nvSpPr>
        <p:spPr>
          <a:xfrm>
            <a:off x="155448" y="1022350"/>
            <a:ext cx="10515600" cy="593725"/>
          </a:xfrm>
        </p:spPr>
        <p:txBody>
          <a:bodyPr>
            <a:normAutofit fontScale="90000"/>
          </a:bodyPr>
          <a:lstStyle/>
          <a:p>
            <a:r>
              <a:rPr lang="en-US" dirty="0">
                <a:solidFill>
                  <a:srgbClr val="2B4B1B"/>
                </a:solidFill>
              </a:rPr>
              <a:t>Learning objectives</a:t>
            </a:r>
          </a:p>
        </p:txBody>
      </p:sp>
    </p:spTree>
    <p:custDataLst>
      <p:tags r:id="rId1"/>
    </p:custDataLst>
    <p:extLst>
      <p:ext uri="{BB962C8B-B14F-4D97-AF65-F5344CB8AC3E}">
        <p14:creationId xmlns:p14="http://schemas.microsoft.com/office/powerpoint/2010/main" val="216238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0999" y="1247277"/>
            <a:ext cx="3018267" cy="646331"/>
          </a:xfrm>
          <a:prstGeom prst="rect">
            <a:avLst/>
          </a:prstGeom>
          <a:solidFill>
            <a:srgbClr val="2B4B1B"/>
          </a:solidFill>
        </p:spPr>
        <p:txBody>
          <a:bodyPr wrap="square">
            <a:spAutoFit/>
          </a:bodyPr>
          <a:lstStyle/>
          <a:p>
            <a:pPr algn="ctr">
              <a:spcAft>
                <a:spcPts val="600"/>
              </a:spcAft>
            </a:pPr>
            <a:r>
              <a:rPr lang="en-US" sz="3600" b="1" dirty="0">
                <a:solidFill>
                  <a:schemeClr val="bg1">
                    <a:lumMod val="85000"/>
                  </a:schemeClr>
                </a:solidFill>
              </a:rPr>
              <a:t>AUDIT-C</a:t>
            </a:r>
          </a:p>
        </p:txBody>
      </p:sp>
      <p:pic>
        <p:nvPicPr>
          <p:cNvPr id="4" name="Picture 3"/>
          <p:cNvPicPr>
            <a:picLocks noChangeAspect="1"/>
          </p:cNvPicPr>
          <p:nvPr/>
        </p:nvPicPr>
        <p:blipFill>
          <a:blip r:embed="rId6"/>
          <a:stretch>
            <a:fillRect/>
          </a:stretch>
        </p:blipFill>
        <p:spPr>
          <a:xfrm>
            <a:off x="220999" y="2106483"/>
            <a:ext cx="5326624" cy="4457350"/>
          </a:xfrm>
          <a:prstGeom prst="rect">
            <a:avLst/>
          </a:prstGeom>
          <a:ln w="28575">
            <a:solidFill>
              <a:srgbClr val="2B4B1B"/>
            </a:solidFill>
          </a:ln>
        </p:spPr>
      </p:pic>
      <p:pic>
        <p:nvPicPr>
          <p:cNvPr id="5" name="Picture 4"/>
          <p:cNvPicPr>
            <a:picLocks noChangeAspect="1"/>
          </p:cNvPicPr>
          <p:nvPr/>
        </p:nvPicPr>
        <p:blipFill>
          <a:blip r:embed="rId7"/>
          <a:stretch>
            <a:fillRect/>
          </a:stretch>
        </p:blipFill>
        <p:spPr>
          <a:xfrm>
            <a:off x="5675000" y="2106483"/>
            <a:ext cx="6454792" cy="3216884"/>
          </a:xfrm>
          <a:prstGeom prst="rect">
            <a:avLst/>
          </a:prstGeom>
          <a:ln w="28575">
            <a:solidFill>
              <a:srgbClr val="2B4B1B"/>
            </a:solidFill>
          </a:ln>
        </p:spPr>
      </p:pic>
      <p:sp>
        <p:nvSpPr>
          <p:cNvPr id="6" name="TextBox 5"/>
          <p:cNvSpPr txBox="1"/>
          <p:nvPr/>
        </p:nvSpPr>
        <p:spPr>
          <a:xfrm>
            <a:off x="10207252" y="6110178"/>
            <a:ext cx="1881028" cy="369332"/>
          </a:xfrm>
          <a:prstGeom prst="rect">
            <a:avLst/>
          </a:prstGeom>
          <a:noFill/>
        </p:spPr>
        <p:txBody>
          <a:bodyPr wrap="none" rtlCol="0">
            <a:spAutoFit/>
          </a:bodyPr>
          <a:lstStyle/>
          <a:p>
            <a:r>
              <a:rPr lang="en-US" dirty="0"/>
              <a:t>(Bush et al., 1998)</a:t>
            </a:r>
          </a:p>
        </p:txBody>
      </p:sp>
    </p:spTree>
    <p:custDataLst>
      <p:tags r:id="rId2"/>
    </p:custDataLst>
    <p:extLst>
      <p:ext uri="{BB962C8B-B14F-4D97-AF65-F5344CB8AC3E}">
        <p14:creationId xmlns:p14="http://schemas.microsoft.com/office/powerpoint/2010/main" val="323596789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055" y="3241363"/>
            <a:ext cx="2132341" cy="646331"/>
          </a:xfrm>
          <a:prstGeom prst="rect">
            <a:avLst/>
          </a:prstGeom>
          <a:solidFill>
            <a:srgbClr val="2B4B1B"/>
          </a:solidFill>
        </p:spPr>
        <p:txBody>
          <a:bodyPr wrap="square">
            <a:spAutoFit/>
          </a:bodyPr>
          <a:lstStyle/>
          <a:p>
            <a:pPr algn="ctr">
              <a:spcAft>
                <a:spcPts val="600"/>
              </a:spcAft>
            </a:pPr>
            <a:r>
              <a:rPr lang="en-US" sz="3600" b="1" dirty="0">
                <a:solidFill>
                  <a:schemeClr val="bg1">
                    <a:lumMod val="85000"/>
                  </a:schemeClr>
                </a:solidFill>
              </a:rPr>
              <a:t>AUDIT</a:t>
            </a:r>
          </a:p>
        </p:txBody>
      </p:sp>
      <p:sp>
        <p:nvSpPr>
          <p:cNvPr id="6" name="TextBox 5"/>
          <p:cNvSpPr txBox="1"/>
          <p:nvPr/>
        </p:nvSpPr>
        <p:spPr>
          <a:xfrm>
            <a:off x="140216" y="3948224"/>
            <a:ext cx="1982017" cy="369332"/>
          </a:xfrm>
          <a:prstGeom prst="rect">
            <a:avLst/>
          </a:prstGeom>
          <a:noFill/>
        </p:spPr>
        <p:txBody>
          <a:bodyPr wrap="none" rtlCol="0">
            <a:spAutoFit/>
          </a:bodyPr>
          <a:lstStyle/>
          <a:p>
            <a:pPr algn="ctr"/>
            <a:r>
              <a:rPr lang="en-US" dirty="0"/>
              <a:t>(Babor et al., 2001)</a:t>
            </a:r>
          </a:p>
        </p:txBody>
      </p:sp>
      <p:pic>
        <p:nvPicPr>
          <p:cNvPr id="7" name="Content Placeholder 3"/>
          <p:cNvPicPr>
            <a:picLocks noChangeAspect="1"/>
          </p:cNvPicPr>
          <p:nvPr/>
        </p:nvPicPr>
        <p:blipFill rotWithShape="1">
          <a:blip r:embed="rId6"/>
          <a:srcRect t="8287" b="4424"/>
          <a:stretch/>
        </p:blipFill>
        <p:spPr>
          <a:xfrm>
            <a:off x="2393395" y="924111"/>
            <a:ext cx="4771925" cy="5838196"/>
          </a:xfrm>
          <a:prstGeom prst="rect">
            <a:avLst/>
          </a:prstGeom>
          <a:ln w="28575">
            <a:solidFill>
              <a:srgbClr val="2B4B1B"/>
            </a:solidFill>
          </a:ln>
        </p:spPr>
      </p:pic>
      <p:pic>
        <p:nvPicPr>
          <p:cNvPr id="8" name="Picture 7"/>
          <p:cNvPicPr>
            <a:picLocks noChangeAspect="1"/>
          </p:cNvPicPr>
          <p:nvPr/>
        </p:nvPicPr>
        <p:blipFill rotWithShape="1">
          <a:blip r:embed="rId7"/>
          <a:srcRect b="7717"/>
          <a:stretch/>
        </p:blipFill>
        <p:spPr>
          <a:xfrm>
            <a:off x="7297524" y="924111"/>
            <a:ext cx="4758349" cy="5838196"/>
          </a:xfrm>
          <a:prstGeom prst="rect">
            <a:avLst/>
          </a:prstGeom>
          <a:ln w="28575">
            <a:solidFill>
              <a:srgbClr val="2B4B1B"/>
            </a:solidFill>
          </a:ln>
        </p:spPr>
      </p:pic>
    </p:spTree>
    <p:custDataLst>
      <p:tags r:id="rId2"/>
    </p:custDataLst>
    <p:extLst>
      <p:ext uri="{BB962C8B-B14F-4D97-AF65-F5344CB8AC3E}">
        <p14:creationId xmlns:p14="http://schemas.microsoft.com/office/powerpoint/2010/main" val="231872736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94515" y="2787754"/>
            <a:ext cx="2940294" cy="646331"/>
          </a:xfrm>
          <a:prstGeom prst="rect">
            <a:avLst/>
          </a:prstGeom>
          <a:solidFill>
            <a:srgbClr val="2B4B1B"/>
          </a:solidFill>
        </p:spPr>
        <p:txBody>
          <a:bodyPr wrap="square">
            <a:spAutoFit/>
          </a:bodyPr>
          <a:lstStyle/>
          <a:p>
            <a:pPr algn="ctr">
              <a:spcAft>
                <a:spcPts val="600"/>
              </a:spcAft>
            </a:pPr>
            <a:r>
              <a:rPr lang="en-US" sz="3600" b="1" dirty="0">
                <a:solidFill>
                  <a:schemeClr val="bg1">
                    <a:lumMod val="85000"/>
                  </a:schemeClr>
                </a:solidFill>
              </a:rPr>
              <a:t>For Youth</a:t>
            </a:r>
          </a:p>
        </p:txBody>
      </p:sp>
      <p:sp>
        <p:nvSpPr>
          <p:cNvPr id="3" name="Rectangle 2"/>
          <p:cNvSpPr/>
          <p:nvPr/>
        </p:nvSpPr>
        <p:spPr>
          <a:xfrm>
            <a:off x="5309191" y="2007137"/>
            <a:ext cx="6316643" cy="2677656"/>
          </a:xfrm>
          <a:prstGeom prst="rect">
            <a:avLst/>
          </a:prstGeom>
        </p:spPr>
        <p:txBody>
          <a:bodyPr wrap="square">
            <a:spAutoFit/>
          </a:bodyPr>
          <a:lstStyle/>
          <a:p>
            <a:pPr algn="ctr"/>
            <a:r>
              <a:rPr lang="en-US" sz="2800" b="1" dirty="0"/>
              <a:t>In the past year, on how many days have you had more than a few sips of beer, wine, or any drink containing alcohol?</a:t>
            </a:r>
          </a:p>
          <a:p>
            <a:pPr algn="ctr"/>
            <a:endParaRPr lang="en-US" sz="2800" b="1" dirty="0"/>
          </a:p>
          <a:p>
            <a:pPr algn="ctr"/>
            <a:r>
              <a:rPr lang="en-US" sz="2800" b="1" dirty="0"/>
              <a:t>If your friends drink, how many drinks do they usually drink on an occasion?</a:t>
            </a:r>
          </a:p>
        </p:txBody>
      </p:sp>
    </p:spTree>
    <p:custDataLst>
      <p:tags r:id="rId2"/>
    </p:custDataLst>
    <p:extLst>
      <p:ext uri="{BB962C8B-B14F-4D97-AF65-F5344CB8AC3E}">
        <p14:creationId xmlns:p14="http://schemas.microsoft.com/office/powerpoint/2010/main" val="49695688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B1B"/>
                </a:solidFill>
              </a:rPr>
              <a:t>Labs and physical examination</a:t>
            </a:r>
          </a:p>
        </p:txBody>
      </p:sp>
      <p:sp>
        <p:nvSpPr>
          <p:cNvPr id="5" name="TextBox 4"/>
          <p:cNvSpPr txBox="1"/>
          <p:nvPr/>
        </p:nvSpPr>
        <p:spPr>
          <a:xfrm>
            <a:off x="155447" y="1828800"/>
            <a:ext cx="10085833" cy="3477875"/>
          </a:xfrm>
          <a:prstGeom prst="rect">
            <a:avLst/>
          </a:prstGeom>
          <a:noFill/>
        </p:spPr>
        <p:txBody>
          <a:bodyPr wrap="square" rtlCol="0">
            <a:spAutoFit/>
          </a:bodyPr>
          <a:lstStyle/>
          <a:p>
            <a:pPr marL="182880" indent="-182880">
              <a:spcAft>
                <a:spcPts val="600"/>
              </a:spcAft>
              <a:buFont typeface="Arial" panose="020B0604020202020204" pitchFamily="34" charset="0"/>
              <a:buChar char="•"/>
            </a:pPr>
            <a:r>
              <a:rPr lang="en-US" sz="2000" dirty="0"/>
              <a:t>Liver Function Tests (LFTs): AST:ALT ratio of 2:1 is indicative of alcohol-induced liver disease.</a:t>
            </a:r>
          </a:p>
          <a:p>
            <a:pPr marL="182880" indent="-182880">
              <a:spcAft>
                <a:spcPts val="600"/>
              </a:spcAft>
              <a:buFont typeface="Arial" panose="020B0604020202020204" pitchFamily="34" charset="0"/>
              <a:buChar char="•"/>
            </a:pPr>
            <a:r>
              <a:rPr lang="en-US" sz="2000" dirty="0"/>
              <a:t>Gamma-</a:t>
            </a:r>
            <a:r>
              <a:rPr lang="en-US" sz="2000" dirty="0" err="1"/>
              <a:t>glutamyltransferase</a:t>
            </a:r>
            <a:r>
              <a:rPr lang="en-US" sz="2000" dirty="0"/>
              <a:t> (GGT) elevated</a:t>
            </a:r>
          </a:p>
          <a:p>
            <a:pPr marL="182880" indent="-182880">
              <a:spcAft>
                <a:spcPts val="600"/>
              </a:spcAft>
              <a:buFont typeface="Arial" panose="020B0604020202020204" pitchFamily="34" charset="0"/>
              <a:buChar char="•"/>
            </a:pPr>
            <a:r>
              <a:rPr lang="en-US" sz="2000" dirty="0">
                <a:solidFill>
                  <a:srgbClr val="000000"/>
                </a:solidFill>
              </a:rPr>
              <a:t>Serum </a:t>
            </a:r>
            <a:r>
              <a:rPr lang="en-US" sz="2000" dirty="0" err="1">
                <a:solidFill>
                  <a:srgbClr val="000000"/>
                </a:solidFill>
              </a:rPr>
              <a:t>phosphatidyl</a:t>
            </a:r>
            <a:r>
              <a:rPr lang="en-US" sz="2000" dirty="0">
                <a:solidFill>
                  <a:srgbClr val="000000"/>
                </a:solidFill>
              </a:rPr>
              <a:t> ethanol (</a:t>
            </a:r>
            <a:r>
              <a:rPr lang="en-US" sz="2000" dirty="0" err="1">
                <a:solidFill>
                  <a:srgbClr val="000000"/>
                </a:solidFill>
              </a:rPr>
              <a:t>PEth</a:t>
            </a:r>
            <a:r>
              <a:rPr lang="en-US" sz="2000" dirty="0">
                <a:solidFill>
                  <a:srgbClr val="000000"/>
                </a:solidFill>
              </a:rPr>
              <a:t>) and urinary ethyl glucuronide (</a:t>
            </a:r>
            <a:r>
              <a:rPr lang="en-US" sz="2000" dirty="0" err="1">
                <a:solidFill>
                  <a:srgbClr val="000000"/>
                </a:solidFill>
              </a:rPr>
              <a:t>EtG</a:t>
            </a:r>
            <a:r>
              <a:rPr lang="en-US" sz="2000" dirty="0">
                <a:solidFill>
                  <a:srgbClr val="000000"/>
                </a:solidFill>
              </a:rPr>
              <a:t>)</a:t>
            </a:r>
            <a:endParaRPr lang="en-US" sz="2000" dirty="0"/>
          </a:p>
          <a:p>
            <a:pPr marL="182880" indent="-182880">
              <a:spcAft>
                <a:spcPts val="600"/>
              </a:spcAft>
              <a:buFont typeface="Arial" panose="020B0604020202020204" pitchFamily="34" charset="0"/>
              <a:buChar char="•"/>
            </a:pPr>
            <a:r>
              <a:rPr lang="en-US" sz="2000" dirty="0"/>
              <a:t>CBC: anemia, pancytopenia, and </a:t>
            </a:r>
            <a:r>
              <a:rPr lang="en-US" sz="2000" dirty="0" err="1"/>
              <a:t>macrocytosis</a:t>
            </a:r>
            <a:endParaRPr lang="en-US" sz="2000" dirty="0"/>
          </a:p>
          <a:p>
            <a:pPr marL="182880" indent="-182880">
              <a:spcAft>
                <a:spcPts val="600"/>
              </a:spcAft>
              <a:buFont typeface="Arial" panose="020B0604020202020204" pitchFamily="34" charset="0"/>
              <a:buChar char="•"/>
            </a:pPr>
            <a:r>
              <a:rPr lang="en-US" sz="2000" dirty="0"/>
              <a:t>Screening for urine alcohol metabolites</a:t>
            </a:r>
          </a:p>
          <a:p>
            <a:pPr marL="182880" indent="-182880">
              <a:spcAft>
                <a:spcPts val="600"/>
              </a:spcAft>
              <a:buFont typeface="Arial" panose="020B0604020202020204" pitchFamily="34" charset="0"/>
              <a:buChar char="•"/>
            </a:pPr>
            <a:r>
              <a:rPr lang="en-US" sz="2000" dirty="0"/>
              <a:t>BAC/Breathalyzer?</a:t>
            </a:r>
          </a:p>
          <a:p>
            <a:pPr marL="182880" indent="-182880">
              <a:spcAft>
                <a:spcPts val="600"/>
              </a:spcAft>
              <a:buFont typeface="Arial" panose="020B0604020202020204" pitchFamily="34" charset="0"/>
              <a:buChar char="•"/>
            </a:pPr>
            <a:r>
              <a:rPr lang="en-US" sz="2000" dirty="0"/>
              <a:t>Ultrasound?</a:t>
            </a:r>
          </a:p>
          <a:p>
            <a:pPr marL="182880" indent="-182880">
              <a:spcAft>
                <a:spcPts val="600"/>
              </a:spcAft>
              <a:buFont typeface="Arial" panose="020B0604020202020204" pitchFamily="34" charset="0"/>
              <a:buChar char="•"/>
            </a:pPr>
            <a:r>
              <a:rPr lang="en-US" sz="2000" dirty="0"/>
              <a:t>Spider </a:t>
            </a:r>
            <a:r>
              <a:rPr lang="en-US" sz="2000" dirty="0" err="1"/>
              <a:t>angiomata</a:t>
            </a:r>
            <a:r>
              <a:rPr lang="en-US" sz="2000" dirty="0"/>
              <a:t>, palmar erythema, hepatic or splenic enlargement</a:t>
            </a:r>
          </a:p>
          <a:p>
            <a:endParaRPr lang="en-US" sz="2000" dirty="0"/>
          </a:p>
        </p:txBody>
      </p:sp>
      <p:sp>
        <p:nvSpPr>
          <p:cNvPr id="3" name="Rectangle 2"/>
          <p:cNvSpPr/>
          <p:nvPr/>
        </p:nvSpPr>
        <p:spPr>
          <a:xfrm>
            <a:off x="5934588" y="6163707"/>
            <a:ext cx="6207790" cy="369332"/>
          </a:xfrm>
          <a:prstGeom prst="rect">
            <a:avLst/>
          </a:prstGeom>
        </p:spPr>
        <p:txBody>
          <a:bodyPr wrap="none">
            <a:spAutoFit/>
          </a:bodyPr>
          <a:lstStyle/>
          <a:p>
            <a:r>
              <a:rPr lang="en-US" dirty="0">
                <a:solidFill>
                  <a:srgbClr val="000000"/>
                </a:solidFill>
                <a:latin typeface="Calibri" panose="020F0502020204030204" pitchFamily="34" charset="0"/>
              </a:rPr>
              <a:t>(Hartz et al., 2018); (Griswold et al., 2018); (Dawson et al., 2005)</a:t>
            </a:r>
            <a:endParaRPr lang="en-US" dirty="0"/>
          </a:p>
        </p:txBody>
      </p:sp>
    </p:spTree>
    <p:custDataLst>
      <p:tags r:id="rId2"/>
    </p:custDataLst>
    <p:extLst>
      <p:ext uri="{BB962C8B-B14F-4D97-AF65-F5344CB8AC3E}">
        <p14:creationId xmlns:p14="http://schemas.microsoft.com/office/powerpoint/2010/main" val="370342604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B1B"/>
                </a:solidFill>
              </a:rPr>
              <a:t>What do I do with the results of the screen?</a:t>
            </a:r>
          </a:p>
        </p:txBody>
      </p:sp>
      <p:sp>
        <p:nvSpPr>
          <p:cNvPr id="5" name="TextBox 4"/>
          <p:cNvSpPr txBox="1"/>
          <p:nvPr/>
        </p:nvSpPr>
        <p:spPr>
          <a:xfrm>
            <a:off x="155448" y="1828800"/>
            <a:ext cx="5699547" cy="2785378"/>
          </a:xfrm>
          <a:prstGeom prst="rect">
            <a:avLst/>
          </a:prstGeom>
          <a:noFill/>
        </p:spPr>
        <p:txBody>
          <a:bodyPr wrap="square" rtlCol="0">
            <a:spAutoFit/>
          </a:bodyPr>
          <a:lstStyle/>
          <a:p>
            <a:pPr marL="182880" indent="-182880">
              <a:spcAft>
                <a:spcPts val="600"/>
              </a:spcAft>
              <a:buFont typeface="Arial" panose="020B0604020202020204" pitchFamily="34" charset="0"/>
              <a:buChar char="•"/>
            </a:pPr>
            <a:r>
              <a:rPr lang="en-US" sz="2000" dirty="0"/>
              <a:t>If they screen negative for heavy drinking days, advise that the current research indicates, essentially, “the less the better”</a:t>
            </a:r>
          </a:p>
          <a:p>
            <a:pPr marL="182880" indent="-182880">
              <a:spcAft>
                <a:spcPts val="600"/>
              </a:spcAft>
              <a:buFont typeface="Arial" panose="020B0604020202020204" pitchFamily="34" charset="0"/>
              <a:buChar char="•"/>
            </a:pPr>
            <a:r>
              <a:rPr lang="en-US" sz="2000" dirty="0"/>
              <a:t>Reinforce for those who are pregnant or have underlying health conditions</a:t>
            </a:r>
          </a:p>
          <a:p>
            <a:pPr marL="182880" indent="-182880">
              <a:spcAft>
                <a:spcPts val="600"/>
              </a:spcAft>
              <a:buFont typeface="Arial" panose="020B0604020202020204" pitchFamily="34" charset="0"/>
              <a:buChar char="•"/>
            </a:pPr>
            <a:r>
              <a:rPr lang="en-US" sz="2000" dirty="0"/>
              <a:t>If they do not currently drink, make sure they know that drinking alcohol will not improve their health</a:t>
            </a:r>
          </a:p>
          <a:p>
            <a:endParaRPr lang="en-US" sz="20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1072" t="6013" r="11980" b="15183"/>
          <a:stretch/>
        </p:blipFill>
        <p:spPr>
          <a:xfrm>
            <a:off x="6208270" y="1828800"/>
            <a:ext cx="5480454" cy="3628637"/>
          </a:xfrm>
          <a:prstGeom prst="rect">
            <a:avLst/>
          </a:prstGeom>
          <a:ln w="28575">
            <a:solidFill>
              <a:srgbClr val="2B4B1B"/>
            </a:solidFill>
          </a:ln>
        </p:spPr>
      </p:pic>
      <p:sp>
        <p:nvSpPr>
          <p:cNvPr id="4" name="Rectangle 3"/>
          <p:cNvSpPr/>
          <p:nvPr/>
        </p:nvSpPr>
        <p:spPr>
          <a:xfrm>
            <a:off x="5266661" y="5849034"/>
            <a:ext cx="6811925" cy="646331"/>
          </a:xfrm>
          <a:prstGeom prst="rect">
            <a:avLst/>
          </a:prstGeom>
        </p:spPr>
        <p:txBody>
          <a:bodyPr wrap="square">
            <a:spAutoFit/>
          </a:bodyPr>
          <a:lstStyle/>
          <a:p>
            <a:pPr algn="r"/>
            <a:r>
              <a:rPr lang="en-US" dirty="0">
                <a:solidFill>
                  <a:srgbClr val="000000"/>
                </a:solidFill>
                <a:latin typeface="Calibri" panose="020F0502020204030204" pitchFamily="34" charset="0"/>
              </a:rPr>
              <a:t>(Hartz et al., 2018); (Griswold et al., 2018); (U.S. Department of Agriculture and U.S. Department of Health and Human Services, 2020) </a:t>
            </a:r>
            <a:endParaRPr lang="en-US" dirty="0"/>
          </a:p>
        </p:txBody>
      </p:sp>
    </p:spTree>
    <p:custDataLst>
      <p:tags r:id="rId2"/>
    </p:custDataLst>
    <p:extLst>
      <p:ext uri="{BB962C8B-B14F-4D97-AF65-F5344CB8AC3E}">
        <p14:creationId xmlns:p14="http://schemas.microsoft.com/office/powerpoint/2010/main" val="190565772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I do if they screen positive for heavy drinking days?</a:t>
            </a:r>
            <a:endParaRPr lang="en-US" dirty="0">
              <a:solidFill>
                <a:srgbClr val="2B4B1B"/>
              </a:solidFill>
            </a:endParaRPr>
          </a:p>
        </p:txBody>
      </p:sp>
      <p:sp>
        <p:nvSpPr>
          <p:cNvPr id="5" name="TextBox 4"/>
          <p:cNvSpPr txBox="1"/>
          <p:nvPr/>
        </p:nvSpPr>
        <p:spPr>
          <a:xfrm>
            <a:off x="153572" y="2177143"/>
            <a:ext cx="11786985" cy="4104200"/>
          </a:xfrm>
          <a:prstGeom prst="rect">
            <a:avLst/>
          </a:prstGeom>
          <a:noFill/>
        </p:spPr>
        <p:txBody>
          <a:bodyPr wrap="square" rtlCol="0">
            <a:spAutoFit/>
          </a:bodyPr>
          <a:lstStyle/>
          <a:p>
            <a:pPr marL="171450" lvl="0" indent="-171450" defTabSz="685800">
              <a:lnSpc>
                <a:spcPct val="90000"/>
              </a:lnSpc>
              <a:spcAft>
                <a:spcPts val="600"/>
              </a:spcAft>
              <a:buFont typeface="Arial" panose="020B0604020202020204" pitchFamily="34" charset="0"/>
              <a:buChar char="•"/>
            </a:pPr>
            <a:r>
              <a:rPr lang="en-US" sz="2100" b="1" dirty="0">
                <a:solidFill>
                  <a:prstClr val="black"/>
                </a:solidFill>
              </a:rPr>
              <a:t>Advise:</a:t>
            </a:r>
            <a:r>
              <a:rPr lang="en-US" sz="2100" dirty="0">
                <a:solidFill>
                  <a:prstClr val="black"/>
                </a:solidFill>
              </a:rPr>
              <a:t> Give clear feedback - talk about hazards and risks, recommend cutting back or abstinence</a:t>
            </a:r>
          </a:p>
          <a:p>
            <a:pPr marL="171450" lvl="0" indent="-171450" defTabSz="685800">
              <a:lnSpc>
                <a:spcPct val="90000"/>
              </a:lnSpc>
              <a:spcAft>
                <a:spcPts val="600"/>
              </a:spcAft>
              <a:buFont typeface="Arial" panose="020B0604020202020204" pitchFamily="34" charset="0"/>
              <a:buChar char="•"/>
            </a:pPr>
            <a:r>
              <a:rPr lang="en-US" sz="2100" b="1" dirty="0">
                <a:solidFill>
                  <a:prstClr val="black"/>
                </a:solidFill>
              </a:rPr>
              <a:t>Assess:</a:t>
            </a:r>
            <a:r>
              <a:rPr lang="en-US" sz="2100" dirty="0">
                <a:solidFill>
                  <a:prstClr val="black"/>
                </a:solidFill>
              </a:rPr>
              <a:t> Are they willing to work on change? (Stage of Change)</a:t>
            </a:r>
          </a:p>
          <a:p>
            <a:pPr marL="171450" lvl="0" indent="-171450" defTabSz="685800">
              <a:lnSpc>
                <a:spcPct val="90000"/>
              </a:lnSpc>
              <a:spcAft>
                <a:spcPts val="600"/>
              </a:spcAft>
              <a:buFont typeface="Arial" panose="020B0604020202020204" pitchFamily="34" charset="0"/>
              <a:buChar char="•"/>
            </a:pPr>
            <a:r>
              <a:rPr lang="en-US" sz="2100" b="1" dirty="0">
                <a:solidFill>
                  <a:prstClr val="black"/>
                </a:solidFill>
              </a:rPr>
              <a:t>Assist and Arrange:</a:t>
            </a:r>
            <a:endParaRPr lang="en-US" sz="2100" dirty="0">
              <a:solidFill>
                <a:prstClr val="black"/>
              </a:solidFill>
            </a:endParaRPr>
          </a:p>
          <a:p>
            <a:pPr marL="514350" lvl="1" indent="-171450" defTabSz="685800">
              <a:lnSpc>
                <a:spcPct val="90000"/>
              </a:lnSpc>
              <a:spcAft>
                <a:spcPts val="600"/>
              </a:spcAft>
              <a:buFont typeface="Arial" panose="020B0604020202020204" pitchFamily="34" charset="0"/>
              <a:buChar char="•"/>
            </a:pPr>
            <a:r>
              <a:rPr lang="en-US" sz="2000" dirty="0">
                <a:solidFill>
                  <a:prstClr val="black"/>
                </a:solidFill>
              </a:rPr>
              <a:t>“What are some steps you could take to change your drinking?”</a:t>
            </a:r>
          </a:p>
          <a:p>
            <a:pPr marL="514350" lvl="1" indent="-171450" defTabSz="685800">
              <a:lnSpc>
                <a:spcPct val="90000"/>
              </a:lnSpc>
              <a:spcAft>
                <a:spcPts val="600"/>
              </a:spcAft>
              <a:buFont typeface="Arial" panose="020B0604020202020204" pitchFamily="34" charset="0"/>
              <a:buChar char="•"/>
            </a:pPr>
            <a:r>
              <a:rPr lang="en-US" sz="2000" dirty="0">
                <a:solidFill>
                  <a:prstClr val="black"/>
                </a:solidFill>
              </a:rPr>
              <a:t>Help patient to set a goal to cut down to a specific amount or quit by a specific date.</a:t>
            </a:r>
          </a:p>
          <a:p>
            <a:pPr marL="514350" lvl="1" indent="-171450" defTabSz="685800">
              <a:lnSpc>
                <a:spcPct val="90000"/>
              </a:lnSpc>
              <a:spcAft>
                <a:spcPts val="600"/>
              </a:spcAft>
              <a:buFont typeface="Arial" panose="020B0604020202020204" pitchFamily="34" charset="0"/>
              <a:buChar char="•"/>
            </a:pPr>
            <a:r>
              <a:rPr lang="en-US" sz="2000" dirty="0">
                <a:solidFill>
                  <a:prstClr val="black"/>
                </a:solidFill>
              </a:rPr>
              <a:t>Assist patient in developing a plan, including how they will quit or cut back, list of potential barriers, plan for overcoming primary barriers, use of support network.</a:t>
            </a:r>
          </a:p>
          <a:p>
            <a:pPr marL="514350" lvl="1" indent="-171450" defTabSz="685800">
              <a:lnSpc>
                <a:spcPct val="90000"/>
              </a:lnSpc>
              <a:spcAft>
                <a:spcPts val="600"/>
              </a:spcAft>
              <a:buFont typeface="Arial" panose="020B0604020202020204" pitchFamily="34" charset="0"/>
              <a:buChar char="•"/>
            </a:pPr>
            <a:r>
              <a:rPr lang="en-US" sz="2000" dirty="0">
                <a:solidFill>
                  <a:prstClr val="black"/>
                </a:solidFill>
              </a:rPr>
              <a:t>Set specific follow-up date. At each visit monitor current use and progress with plan, reinforce positive change, renegotiate plan, consider need for referral if not meeting goals.</a:t>
            </a:r>
          </a:p>
          <a:p>
            <a:pPr marL="514350" lvl="1" indent="-171450" defTabSz="685800">
              <a:lnSpc>
                <a:spcPct val="90000"/>
              </a:lnSpc>
              <a:spcAft>
                <a:spcPts val="600"/>
              </a:spcAft>
              <a:buFont typeface="Arial" panose="020B0604020202020204" pitchFamily="34" charset="0"/>
              <a:buChar char="•"/>
            </a:pPr>
            <a:r>
              <a:rPr lang="en-US" sz="2000" dirty="0">
                <a:solidFill>
                  <a:prstClr val="black"/>
                </a:solidFill>
              </a:rPr>
              <a:t>Consider referral for brief therapy for patients with substantial level of use or with difficulty changing </a:t>
            </a:r>
            <a:br>
              <a:rPr lang="en-US" sz="2000" dirty="0">
                <a:solidFill>
                  <a:prstClr val="black"/>
                </a:solidFill>
              </a:rPr>
            </a:br>
            <a:r>
              <a:rPr lang="en-US" sz="2000" dirty="0">
                <a:solidFill>
                  <a:prstClr val="black"/>
                </a:solidFill>
              </a:rPr>
              <a:t>use pattern.</a:t>
            </a:r>
          </a:p>
          <a:p>
            <a:endParaRPr lang="en-US" sz="2000" dirty="0"/>
          </a:p>
        </p:txBody>
      </p:sp>
    </p:spTree>
    <p:custDataLst>
      <p:tags r:id="rId2"/>
    </p:custDataLst>
    <p:extLst>
      <p:ext uri="{BB962C8B-B14F-4D97-AF65-F5344CB8AC3E}">
        <p14:creationId xmlns:p14="http://schemas.microsoft.com/office/powerpoint/2010/main" val="286823919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E3BA-861A-85A6-D9D9-DE20AA6B5FFC}"/>
              </a:ext>
            </a:extLst>
          </p:cNvPr>
          <p:cNvSpPr>
            <a:spLocks noGrp="1"/>
          </p:cNvSpPr>
          <p:nvPr>
            <p:ph type="title"/>
          </p:nvPr>
        </p:nvSpPr>
        <p:spPr>
          <a:xfrm>
            <a:off x="143360" y="940526"/>
            <a:ext cx="11570315" cy="594360"/>
          </a:xfrm>
        </p:spPr>
        <p:txBody>
          <a:bodyPr/>
          <a:lstStyle/>
          <a:p>
            <a:r>
              <a:rPr lang="en-US" dirty="0"/>
              <a:t>What does Screening look like in a real clinic?</a:t>
            </a:r>
          </a:p>
        </p:txBody>
      </p:sp>
      <p:sp>
        <p:nvSpPr>
          <p:cNvPr id="3" name="Content Placeholder 2">
            <a:extLst>
              <a:ext uri="{FF2B5EF4-FFF2-40B4-BE49-F238E27FC236}">
                <a16:creationId xmlns:a16="http://schemas.microsoft.com/office/drawing/2014/main" id="{0625A267-5215-3F9E-FC97-E5790F47F64F}"/>
              </a:ext>
            </a:extLst>
          </p:cNvPr>
          <p:cNvSpPr>
            <a:spLocks noGrp="1"/>
          </p:cNvSpPr>
          <p:nvPr>
            <p:ph idx="1"/>
          </p:nvPr>
        </p:nvSpPr>
        <p:spPr>
          <a:xfrm>
            <a:off x="155448" y="1524000"/>
            <a:ext cx="11558227" cy="5334000"/>
          </a:xfrm>
        </p:spPr>
        <p:txBody>
          <a:bodyPr/>
          <a:lstStyle/>
          <a:p>
            <a:pPr marL="0" indent="0">
              <a:buNone/>
            </a:pPr>
            <a:r>
              <a:rPr lang="en-US" dirty="0"/>
              <a:t>Example:</a:t>
            </a:r>
          </a:p>
          <a:p>
            <a:r>
              <a:rPr lang="en-US" dirty="0"/>
              <a:t>MA administers AUDIT-C annually</a:t>
            </a:r>
          </a:p>
          <a:p>
            <a:r>
              <a:rPr lang="en-US" dirty="0"/>
              <a:t>Positive screen auto-flags provider</a:t>
            </a:r>
          </a:p>
          <a:p>
            <a:r>
              <a:rPr lang="en-US" dirty="0"/>
              <a:t>Provider spends 3–5 minutes with BI</a:t>
            </a:r>
          </a:p>
          <a:p>
            <a:r>
              <a:rPr lang="en-US" dirty="0"/>
              <a:t>If severe use → assess withdrawal risk</a:t>
            </a:r>
          </a:p>
          <a:p>
            <a:r>
              <a:rPr lang="en-US" dirty="0"/>
              <a:t>Schedule follow-up within 2–4 weeks</a:t>
            </a:r>
          </a:p>
          <a:p>
            <a:endParaRPr lang="en-US" dirty="0"/>
          </a:p>
        </p:txBody>
      </p:sp>
    </p:spTree>
    <p:extLst>
      <p:ext uri="{BB962C8B-B14F-4D97-AF65-F5344CB8AC3E}">
        <p14:creationId xmlns:p14="http://schemas.microsoft.com/office/powerpoint/2010/main" val="58388439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443" y="2276428"/>
            <a:ext cx="2971941" cy="1785207"/>
          </a:xfrm>
          <a:solidFill>
            <a:srgbClr val="2B4B1B"/>
          </a:solidFill>
        </p:spPr>
        <p:txBody>
          <a:bodyPr anchor="ctr">
            <a:normAutofit fontScale="90000"/>
          </a:bodyPr>
          <a:lstStyle/>
          <a:p>
            <a:pPr algn="ctr"/>
            <a:r>
              <a:rPr lang="en-US" dirty="0">
                <a:solidFill>
                  <a:schemeClr val="bg1">
                    <a:lumMod val="85000"/>
                  </a:schemeClr>
                </a:solidFill>
              </a:rPr>
              <a:t>Can I get </a:t>
            </a:r>
            <a:br>
              <a:rPr lang="en-US" dirty="0">
                <a:solidFill>
                  <a:schemeClr val="bg1">
                    <a:lumMod val="85000"/>
                  </a:schemeClr>
                </a:solidFill>
              </a:rPr>
            </a:br>
            <a:r>
              <a:rPr lang="en-US" dirty="0">
                <a:solidFill>
                  <a:schemeClr val="bg1">
                    <a:lumMod val="85000"/>
                  </a:schemeClr>
                </a:solidFill>
              </a:rPr>
              <a:t>paid for this? Maybe!</a:t>
            </a:r>
          </a:p>
        </p:txBody>
      </p:sp>
      <p:pic>
        <p:nvPicPr>
          <p:cNvPr id="4" name="Content Placeholder 4">
            <a:extLst>
              <a:ext uri="{FF2B5EF4-FFF2-40B4-BE49-F238E27FC236}">
                <a16:creationId xmlns:a16="http://schemas.microsoft.com/office/drawing/2014/main" id="{710F3AC5-FF67-4FB7-9B15-B20BD7F0F32A}"/>
              </a:ext>
            </a:extLst>
          </p:cNvPr>
          <p:cNvPicPr>
            <a:picLocks noChangeAspect="1"/>
          </p:cNvPicPr>
          <p:nvPr/>
        </p:nvPicPr>
        <p:blipFill rotWithShape="1">
          <a:blip r:embed="rId5"/>
          <a:srcRect l="1538" t="8561" r="732" b="1240"/>
          <a:stretch/>
        </p:blipFill>
        <p:spPr>
          <a:xfrm>
            <a:off x="3234211" y="1027814"/>
            <a:ext cx="8872730" cy="5613991"/>
          </a:xfrm>
          <a:prstGeom prst="rect">
            <a:avLst/>
          </a:prstGeom>
          <a:ln w="28575">
            <a:solidFill>
              <a:srgbClr val="2B4B1B"/>
            </a:solidFill>
          </a:ln>
        </p:spPr>
      </p:pic>
      <p:sp>
        <p:nvSpPr>
          <p:cNvPr id="3" name="TextBox 2"/>
          <p:cNvSpPr txBox="1"/>
          <p:nvPr/>
        </p:nvSpPr>
        <p:spPr>
          <a:xfrm>
            <a:off x="167369" y="4061635"/>
            <a:ext cx="2910091" cy="400110"/>
          </a:xfrm>
          <a:prstGeom prst="rect">
            <a:avLst/>
          </a:prstGeom>
          <a:noFill/>
        </p:spPr>
        <p:txBody>
          <a:bodyPr wrap="none" rtlCol="0">
            <a:spAutoFit/>
          </a:bodyPr>
          <a:lstStyle/>
          <a:p>
            <a:pPr algn="ctr"/>
            <a:r>
              <a:rPr lang="en-US" sz="2000" b="1" dirty="0"/>
              <a:t>Reimbursement for SBIRT</a:t>
            </a:r>
          </a:p>
        </p:txBody>
      </p:sp>
    </p:spTree>
    <p:custDataLst>
      <p:tags r:id="rId2"/>
    </p:custDataLst>
    <p:extLst>
      <p:ext uri="{BB962C8B-B14F-4D97-AF65-F5344CB8AC3E}">
        <p14:creationId xmlns:p14="http://schemas.microsoft.com/office/powerpoint/2010/main" val="72885173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85975"/>
            <a:ext cx="3962400" cy="2184400"/>
          </a:xfrm>
          <a:prstGeom prst="rect">
            <a:avLst/>
          </a:prstGeom>
          <a:solidFill>
            <a:srgbClr val="2B4B1B"/>
          </a:solidFill>
        </p:spPr>
        <p:txBody>
          <a:bodyPr anchor="ctr">
            <a:normAutofit/>
          </a:bodyPr>
          <a:lstStyle/>
          <a:p>
            <a:pPr algn="ctr"/>
            <a:r>
              <a:rPr lang="en-US" sz="3600" b="1" dirty="0">
                <a:solidFill>
                  <a:schemeClr val="bg1">
                    <a:lumMod val="85000"/>
                  </a:schemeClr>
                </a:solidFill>
                <a:latin typeface="+mn-lt"/>
              </a:rPr>
              <a:t>Going further: Alcohol symptom checklist based on the DSM-5 criteria</a:t>
            </a:r>
          </a:p>
        </p:txBody>
      </p:sp>
      <p:pic>
        <p:nvPicPr>
          <p:cNvPr id="5" name="Picture 4" descr="A questionnaire with text on it&#10;&#10;Description automatically generated">
            <a:extLst>
              <a:ext uri="{FF2B5EF4-FFF2-40B4-BE49-F238E27FC236}">
                <a16:creationId xmlns:a16="http://schemas.microsoft.com/office/drawing/2014/main" id="{B615ED57-2C6C-48AA-9916-7C9EB257322D}"/>
              </a:ext>
            </a:extLst>
          </p:cNvPr>
          <p:cNvPicPr>
            <a:picLocks noChangeAspect="1"/>
          </p:cNvPicPr>
          <p:nvPr/>
        </p:nvPicPr>
        <p:blipFill>
          <a:blip r:embed="rId6"/>
          <a:stretch>
            <a:fillRect/>
          </a:stretch>
        </p:blipFill>
        <p:spPr>
          <a:xfrm>
            <a:off x="6516955" y="117588"/>
            <a:ext cx="5193036" cy="6615335"/>
          </a:xfrm>
          <a:prstGeom prst="rect">
            <a:avLst/>
          </a:prstGeom>
          <a:noFill/>
          <a:ln w="28575">
            <a:solidFill>
              <a:srgbClr val="2B4B1B"/>
            </a:solidFill>
          </a:ln>
        </p:spPr>
      </p:pic>
      <p:sp>
        <p:nvSpPr>
          <p:cNvPr id="6" name="Rectangle 5"/>
          <p:cNvSpPr/>
          <p:nvPr/>
        </p:nvSpPr>
        <p:spPr>
          <a:xfrm>
            <a:off x="1025864" y="4363444"/>
            <a:ext cx="4306542" cy="646331"/>
          </a:xfrm>
          <a:prstGeom prst="rect">
            <a:avLst/>
          </a:prstGeom>
        </p:spPr>
        <p:txBody>
          <a:bodyPr wrap="square">
            <a:spAutoFit/>
          </a:bodyPr>
          <a:lstStyle/>
          <a:p>
            <a:pPr algn="ctr"/>
            <a:r>
              <a:rPr lang="en-US" dirty="0">
                <a:solidFill>
                  <a:srgbClr val="000000"/>
                </a:solidFill>
                <a:latin typeface="Calibri" panose="020F0502020204030204" pitchFamily="34" charset="0"/>
              </a:rPr>
              <a:t>(American Psychiatric Association, 2013); (Hallgren et al., 2021); (Hallgren et al., 2022)</a:t>
            </a:r>
            <a:endParaRPr lang="en-US" dirty="0"/>
          </a:p>
        </p:txBody>
      </p:sp>
    </p:spTree>
    <p:custDataLst>
      <p:tags r:id="rId2"/>
    </p:custDataLst>
    <p:extLst>
      <p:ext uri="{BB962C8B-B14F-4D97-AF65-F5344CB8AC3E}">
        <p14:creationId xmlns:p14="http://schemas.microsoft.com/office/powerpoint/2010/main" val="38282633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98688"/>
            <a:ext cx="3962400" cy="1550987"/>
          </a:xfrm>
          <a:prstGeom prst="rect">
            <a:avLst/>
          </a:prstGeom>
          <a:solidFill>
            <a:srgbClr val="2B4B1B"/>
          </a:solidFill>
        </p:spPr>
        <p:txBody>
          <a:bodyPr anchor="ctr">
            <a:normAutofit/>
          </a:bodyPr>
          <a:lstStyle/>
          <a:p>
            <a:pPr algn="ctr"/>
            <a:r>
              <a:rPr lang="en-US" sz="3600" b="1" dirty="0">
                <a:solidFill>
                  <a:schemeClr val="bg1">
                    <a:lumMod val="85000"/>
                  </a:schemeClr>
                </a:solidFill>
                <a:latin typeface="+mn-lt"/>
              </a:rPr>
              <a:t>Risk of alcohol withdrawal screen</a:t>
            </a:r>
          </a:p>
        </p:txBody>
      </p:sp>
      <p:sp>
        <p:nvSpPr>
          <p:cNvPr id="6" name="Rectangle 5"/>
          <p:cNvSpPr/>
          <p:nvPr/>
        </p:nvSpPr>
        <p:spPr>
          <a:xfrm>
            <a:off x="1025864" y="3824728"/>
            <a:ext cx="4306542" cy="369332"/>
          </a:xfrm>
          <a:prstGeom prst="rect">
            <a:avLst/>
          </a:prstGeom>
        </p:spPr>
        <p:txBody>
          <a:bodyPr wrap="square">
            <a:spAutoFit/>
          </a:bodyPr>
          <a:lstStyle/>
          <a:p>
            <a:pPr algn="ctr"/>
            <a:r>
              <a:rPr lang="en-US" dirty="0">
                <a:solidFill>
                  <a:srgbClr val="000000"/>
                </a:solidFill>
                <a:latin typeface="Calibri" panose="020F0502020204030204" pitchFamily="34" charset="0"/>
              </a:rPr>
              <a:t>(Maldonado et al., 2015)</a:t>
            </a:r>
            <a:endParaRPr lang="en-US" dirty="0"/>
          </a:p>
        </p:txBody>
      </p:sp>
      <p:pic>
        <p:nvPicPr>
          <p:cNvPr id="7" name="Content Placeholder 3"/>
          <p:cNvPicPr>
            <a:picLocks noChangeAspect="1"/>
          </p:cNvPicPr>
          <p:nvPr/>
        </p:nvPicPr>
        <p:blipFill rotWithShape="1">
          <a:blip r:embed="rId6"/>
          <a:srcRect l="1820" t="1737" r="5106" b="1770"/>
          <a:stretch/>
        </p:blipFill>
        <p:spPr>
          <a:xfrm>
            <a:off x="6386624" y="81875"/>
            <a:ext cx="5378381" cy="6694609"/>
          </a:xfrm>
          <a:prstGeom prst="rect">
            <a:avLst/>
          </a:prstGeom>
          <a:ln w="28575">
            <a:solidFill>
              <a:srgbClr val="2B4B1B"/>
            </a:solidFill>
          </a:ln>
        </p:spPr>
      </p:pic>
    </p:spTree>
    <p:custDataLst>
      <p:tags r:id="rId2"/>
    </p:custDataLst>
    <p:extLst>
      <p:ext uri="{BB962C8B-B14F-4D97-AF65-F5344CB8AC3E}">
        <p14:creationId xmlns:p14="http://schemas.microsoft.com/office/powerpoint/2010/main" val="113617452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22350"/>
            <a:ext cx="10515600" cy="593725"/>
          </a:xfrm>
        </p:spPr>
        <p:txBody>
          <a:bodyPr>
            <a:normAutofit fontScale="90000"/>
          </a:bodyPr>
          <a:lstStyle/>
          <a:p>
            <a:r>
              <a:rPr lang="en-US" dirty="0">
                <a:solidFill>
                  <a:srgbClr val="2B4B1B"/>
                </a:solidFill>
              </a:rPr>
              <a:t>Pragmatic considerations</a:t>
            </a:r>
          </a:p>
        </p:txBody>
      </p:sp>
      <p:sp>
        <p:nvSpPr>
          <p:cNvPr id="3" name="Oval 2"/>
          <p:cNvSpPr/>
          <p:nvPr/>
        </p:nvSpPr>
        <p:spPr>
          <a:xfrm>
            <a:off x="1066800" y="2176862"/>
            <a:ext cx="808211" cy="766916"/>
          </a:xfrm>
          <a:prstGeom prst="ellipse">
            <a:avLst/>
          </a:prstGeom>
          <a:solidFill>
            <a:srgbClr val="2B4B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5" name="Rectangle 4"/>
          <p:cNvSpPr/>
          <p:nvPr/>
        </p:nvSpPr>
        <p:spPr>
          <a:xfrm>
            <a:off x="298899" y="3094035"/>
            <a:ext cx="2344011" cy="1631216"/>
          </a:xfrm>
          <a:prstGeom prst="rect">
            <a:avLst/>
          </a:prstGeom>
        </p:spPr>
        <p:txBody>
          <a:bodyPr wrap="square">
            <a:spAutoFit/>
          </a:bodyPr>
          <a:lstStyle/>
          <a:p>
            <a:pPr algn="ctr"/>
            <a:r>
              <a:rPr lang="en-US" sz="2000" dirty="0"/>
              <a:t>This is not very glamorous work – would you rather be a fire marshal or a fire fighter?</a:t>
            </a:r>
          </a:p>
        </p:txBody>
      </p:sp>
      <p:sp>
        <p:nvSpPr>
          <p:cNvPr id="6" name="Oval 5"/>
          <p:cNvSpPr/>
          <p:nvPr/>
        </p:nvSpPr>
        <p:spPr>
          <a:xfrm>
            <a:off x="4268183" y="2176862"/>
            <a:ext cx="808211" cy="766916"/>
          </a:xfrm>
          <a:prstGeom prst="ellipse">
            <a:avLst/>
          </a:prstGeom>
          <a:solidFill>
            <a:srgbClr val="2B4B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 name="Rectangle 6"/>
          <p:cNvSpPr/>
          <p:nvPr/>
        </p:nvSpPr>
        <p:spPr>
          <a:xfrm>
            <a:off x="3597622" y="3094035"/>
            <a:ext cx="2149331" cy="1631216"/>
          </a:xfrm>
          <a:prstGeom prst="rect">
            <a:avLst/>
          </a:prstGeom>
        </p:spPr>
        <p:txBody>
          <a:bodyPr wrap="square">
            <a:spAutoFit/>
          </a:bodyPr>
          <a:lstStyle/>
          <a:p>
            <a:pPr algn="ctr"/>
            <a:r>
              <a:rPr lang="en-US" sz="2000" dirty="0"/>
              <a:t>Screening can be a schedule wrecker in a busy practice – “open up a can of worms”</a:t>
            </a:r>
          </a:p>
        </p:txBody>
      </p:sp>
      <p:sp>
        <p:nvSpPr>
          <p:cNvPr id="8" name="Oval 7"/>
          <p:cNvSpPr/>
          <p:nvPr/>
        </p:nvSpPr>
        <p:spPr>
          <a:xfrm>
            <a:off x="7469566" y="2182761"/>
            <a:ext cx="808211" cy="766916"/>
          </a:xfrm>
          <a:prstGeom prst="ellipse">
            <a:avLst/>
          </a:prstGeom>
          <a:solidFill>
            <a:srgbClr val="2B4B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9" name="Rectangle 8"/>
          <p:cNvSpPr/>
          <p:nvPr/>
        </p:nvSpPr>
        <p:spPr>
          <a:xfrm>
            <a:off x="6786223" y="3094035"/>
            <a:ext cx="2174896" cy="1631216"/>
          </a:xfrm>
          <a:prstGeom prst="rect">
            <a:avLst/>
          </a:prstGeom>
        </p:spPr>
        <p:txBody>
          <a:bodyPr wrap="square">
            <a:spAutoFit/>
          </a:bodyPr>
          <a:lstStyle/>
          <a:p>
            <a:pPr algn="ctr"/>
            <a:r>
              <a:rPr lang="en-US" sz="2000" dirty="0"/>
              <a:t>Prevention is not a revenue generator  - primary care is volume driven in many markets</a:t>
            </a:r>
          </a:p>
        </p:txBody>
      </p:sp>
      <p:sp>
        <p:nvSpPr>
          <p:cNvPr id="10" name="Oval 9"/>
          <p:cNvSpPr/>
          <p:nvPr/>
        </p:nvSpPr>
        <p:spPr>
          <a:xfrm>
            <a:off x="10670950" y="2176862"/>
            <a:ext cx="808211" cy="766916"/>
          </a:xfrm>
          <a:prstGeom prst="ellipse">
            <a:avLst/>
          </a:prstGeom>
          <a:solidFill>
            <a:srgbClr val="2B4B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 name="Rectangle 10"/>
          <p:cNvSpPr/>
          <p:nvPr/>
        </p:nvSpPr>
        <p:spPr>
          <a:xfrm>
            <a:off x="10153773" y="3092892"/>
            <a:ext cx="1842563" cy="1323439"/>
          </a:xfrm>
          <a:prstGeom prst="rect">
            <a:avLst/>
          </a:prstGeom>
        </p:spPr>
        <p:txBody>
          <a:bodyPr wrap="square">
            <a:spAutoFit/>
          </a:bodyPr>
          <a:lstStyle/>
          <a:p>
            <a:pPr algn="ctr"/>
            <a:r>
              <a:rPr lang="en-US" sz="2000" dirty="0"/>
              <a:t>My patient might get upset and not return for care</a:t>
            </a:r>
          </a:p>
        </p:txBody>
      </p:sp>
      <p:sp>
        <p:nvSpPr>
          <p:cNvPr id="12" name="TextBox 11"/>
          <p:cNvSpPr txBox="1"/>
          <p:nvPr/>
        </p:nvSpPr>
        <p:spPr>
          <a:xfrm>
            <a:off x="7757651" y="6076335"/>
            <a:ext cx="5067547" cy="369332"/>
          </a:xfrm>
          <a:prstGeom prst="rect">
            <a:avLst/>
          </a:prstGeom>
          <a:noFill/>
        </p:spPr>
        <p:txBody>
          <a:bodyPr wrap="square" rtlCol="0">
            <a:spAutoFit/>
          </a:bodyPr>
          <a:lstStyle/>
          <a:p>
            <a:r>
              <a:rPr lang="en-US" dirty="0"/>
              <a:t>(Johnson et al., 2010); (Williams et al., 2016)</a:t>
            </a:r>
          </a:p>
        </p:txBody>
      </p:sp>
    </p:spTree>
    <p:custDataLst>
      <p:tags r:id="rId2"/>
    </p:custDataLst>
    <p:extLst>
      <p:ext uri="{BB962C8B-B14F-4D97-AF65-F5344CB8AC3E}">
        <p14:creationId xmlns:p14="http://schemas.microsoft.com/office/powerpoint/2010/main" val="164180957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a:t>
            </a:r>
            <a:endParaRPr lang="en-US" dirty="0">
              <a:solidFill>
                <a:srgbClr val="2B4B1B"/>
              </a:solidFill>
            </a:endParaRPr>
          </a:p>
        </p:txBody>
      </p:sp>
      <p:sp>
        <p:nvSpPr>
          <p:cNvPr id="5" name="TextBox 4"/>
          <p:cNvSpPr txBox="1"/>
          <p:nvPr/>
        </p:nvSpPr>
        <p:spPr>
          <a:xfrm>
            <a:off x="155447" y="1828800"/>
            <a:ext cx="11786985" cy="4632037"/>
          </a:xfrm>
          <a:prstGeom prst="rect">
            <a:avLst/>
          </a:prstGeom>
          <a:noFill/>
        </p:spPr>
        <p:txBody>
          <a:bodyPr wrap="square" rtlCol="0">
            <a:spAutoFit/>
          </a:bodyPr>
          <a:lstStyle/>
          <a:p>
            <a:pPr marL="182880" indent="-182880">
              <a:spcAft>
                <a:spcPts val="600"/>
              </a:spcAft>
              <a:buFont typeface="Arial" panose="020B0604020202020204" pitchFamily="34" charset="0"/>
              <a:buChar char="•"/>
            </a:pPr>
            <a:r>
              <a:rPr lang="en-US" sz="2000" b="1" dirty="0"/>
              <a:t>Don’t be judgmental </a:t>
            </a:r>
            <a:r>
              <a:rPr lang="en-US" sz="2000" dirty="0"/>
              <a:t>(at least don’t appear that way)</a:t>
            </a:r>
          </a:p>
          <a:p>
            <a:pPr marL="182880" indent="-182880">
              <a:spcAft>
                <a:spcPts val="600"/>
              </a:spcAft>
              <a:buFont typeface="Arial" panose="020B0604020202020204" pitchFamily="34" charset="0"/>
              <a:buChar char="•"/>
            </a:pPr>
            <a:r>
              <a:rPr lang="en-US" sz="2000" dirty="0"/>
              <a:t>Screening is an act of dignity, not suspicion</a:t>
            </a:r>
          </a:p>
          <a:p>
            <a:pPr marL="182880" indent="-182880">
              <a:spcAft>
                <a:spcPts val="600"/>
              </a:spcAft>
              <a:buFont typeface="Arial" panose="020B0604020202020204" pitchFamily="34" charset="0"/>
              <a:buChar char="•"/>
            </a:pPr>
            <a:r>
              <a:rPr lang="en-US" sz="2000" dirty="0"/>
              <a:t>Language Matters (“person with AUD”, not “Alcoholic”)</a:t>
            </a:r>
          </a:p>
          <a:p>
            <a:pPr marL="182880" indent="-182880">
              <a:spcAft>
                <a:spcPts val="600"/>
              </a:spcAft>
              <a:buFont typeface="Arial" panose="020B0604020202020204" pitchFamily="34" charset="0"/>
              <a:buChar char="•"/>
            </a:pPr>
            <a:r>
              <a:rPr lang="en-US" sz="2000" b="1" dirty="0"/>
              <a:t>Timing</a:t>
            </a:r>
            <a:r>
              <a:rPr lang="en-US" sz="2000" dirty="0"/>
              <a:t> in the interview is important</a:t>
            </a:r>
          </a:p>
          <a:p>
            <a:pPr marL="182880" indent="-182880">
              <a:spcAft>
                <a:spcPts val="600"/>
              </a:spcAft>
              <a:buFont typeface="Arial" panose="020B0604020202020204" pitchFamily="34" charset="0"/>
              <a:buChar char="•"/>
            </a:pPr>
            <a:r>
              <a:rPr lang="en-US" sz="2000" dirty="0"/>
              <a:t>Consider behavioral health environment vs. general PCP practice</a:t>
            </a:r>
          </a:p>
          <a:p>
            <a:pPr marL="182880" indent="-182880">
              <a:spcAft>
                <a:spcPts val="600"/>
              </a:spcAft>
              <a:buFont typeface="Arial" panose="020B0604020202020204" pitchFamily="34" charset="0"/>
              <a:buChar char="•"/>
            </a:pPr>
            <a:r>
              <a:rPr lang="en-US" sz="2000" dirty="0"/>
              <a:t>Can’t figure out the diagnosis? Put this in the DDX!</a:t>
            </a:r>
          </a:p>
          <a:p>
            <a:pPr marL="182880" indent="-182880">
              <a:spcAft>
                <a:spcPts val="600"/>
              </a:spcAft>
              <a:buFont typeface="Arial" panose="020B0604020202020204" pitchFamily="34" charset="0"/>
              <a:buChar char="•"/>
            </a:pPr>
            <a:r>
              <a:rPr lang="en-US" sz="2000" dirty="0"/>
              <a:t>Consider SBIRT for your practice</a:t>
            </a:r>
          </a:p>
          <a:p>
            <a:pPr marL="182880" indent="-182880">
              <a:spcAft>
                <a:spcPts val="600"/>
              </a:spcAft>
              <a:buFont typeface="Arial" panose="020B0604020202020204" pitchFamily="34" charset="0"/>
              <a:buChar char="•"/>
            </a:pPr>
            <a:r>
              <a:rPr lang="en-US" sz="2000" b="1" dirty="0"/>
              <a:t>Know the culture </a:t>
            </a:r>
            <a:r>
              <a:rPr lang="en-US" sz="2000" dirty="0"/>
              <a:t>in your neighborhoods</a:t>
            </a:r>
          </a:p>
          <a:p>
            <a:pPr marL="182880" indent="-182880">
              <a:spcAft>
                <a:spcPts val="600"/>
              </a:spcAft>
              <a:buFont typeface="Arial" panose="020B0604020202020204" pitchFamily="34" charset="0"/>
              <a:buChar char="•"/>
            </a:pPr>
            <a:r>
              <a:rPr lang="en-US" sz="2000" b="1" dirty="0"/>
              <a:t>Listen</a:t>
            </a:r>
            <a:r>
              <a:rPr lang="en-US" sz="2000" dirty="0"/>
              <a:t> to family and friends</a:t>
            </a:r>
          </a:p>
          <a:p>
            <a:pPr marL="182880" indent="-182880">
              <a:spcAft>
                <a:spcPts val="600"/>
              </a:spcAft>
              <a:buFont typeface="Arial" panose="020B0604020202020204" pitchFamily="34" charset="0"/>
              <a:buChar char="•"/>
            </a:pPr>
            <a:r>
              <a:rPr lang="en-US" sz="2000" dirty="0"/>
              <a:t>Framing:  AUD is a chronic relapsing brain disease</a:t>
            </a:r>
          </a:p>
          <a:p>
            <a:pPr marL="182880" indent="-182880">
              <a:spcAft>
                <a:spcPts val="600"/>
              </a:spcAft>
              <a:buFont typeface="Arial" panose="020B0604020202020204" pitchFamily="34" charset="0"/>
              <a:buChar char="•"/>
            </a:pPr>
            <a:r>
              <a:rPr lang="en-US" sz="2000" dirty="0"/>
              <a:t>Rinse, wash, repeat – this is the long game…</a:t>
            </a:r>
          </a:p>
          <a:p>
            <a:endParaRPr lang="en-US" sz="2000" dirty="0"/>
          </a:p>
        </p:txBody>
      </p:sp>
    </p:spTree>
    <p:custDataLst>
      <p:tags r:id="rId2"/>
    </p:custDataLst>
    <p:extLst>
      <p:ext uri="{BB962C8B-B14F-4D97-AF65-F5344CB8AC3E}">
        <p14:creationId xmlns:p14="http://schemas.microsoft.com/office/powerpoint/2010/main" val="132278237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098" y="0"/>
            <a:ext cx="1386348" cy="6858000"/>
          </a:xfrm>
          <a:prstGeom prst="rect">
            <a:avLst/>
          </a:prstGeom>
          <a:solidFill>
            <a:srgbClr val="2B4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1" y="658913"/>
            <a:ext cx="1904762" cy="1904762"/>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2760897" y="863916"/>
            <a:ext cx="8871121" cy="1754326"/>
          </a:xfrm>
          <a:prstGeom prst="rect">
            <a:avLst/>
          </a:prstGeom>
          <a:noFill/>
          <a:ln>
            <a:noFill/>
          </a:ln>
        </p:spPr>
        <p:txBody>
          <a:bodyPr wrap="square" lIns="274320" tIns="91440" rIns="274320" bIns="182880" rtlCol="0">
            <a:spAutoFit/>
          </a:bodyPr>
          <a:lstStyle/>
          <a:p>
            <a:r>
              <a:rPr lang="en-US" sz="2400" b="1" dirty="0">
                <a:solidFill>
                  <a:srgbClr val="2B4B1B"/>
                </a:solidFill>
              </a:rPr>
              <a:t>KT didn’t admit to any alcohol use but thought it was cool if others his age decided to drink. We continued to follow him for general care and in his freshman year after two alcohol overdoses, he decided to get help at a residential program. </a:t>
            </a:r>
          </a:p>
        </p:txBody>
      </p:sp>
    </p:spTree>
    <p:custDataLst>
      <p:tags r:id="rId1"/>
    </p:custDataLst>
    <p:extLst>
      <p:ext uri="{BB962C8B-B14F-4D97-AF65-F5344CB8AC3E}">
        <p14:creationId xmlns:p14="http://schemas.microsoft.com/office/powerpoint/2010/main" val="1535225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098" y="0"/>
            <a:ext cx="1386348" cy="6858000"/>
          </a:xfrm>
          <a:prstGeom prst="rect">
            <a:avLst/>
          </a:prstGeom>
          <a:solidFill>
            <a:srgbClr val="2B4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60897" y="863916"/>
            <a:ext cx="8807325" cy="2123658"/>
          </a:xfrm>
          <a:prstGeom prst="rect">
            <a:avLst/>
          </a:prstGeom>
          <a:noFill/>
          <a:ln>
            <a:noFill/>
          </a:ln>
        </p:spPr>
        <p:txBody>
          <a:bodyPr wrap="square" lIns="274320" tIns="91440" rIns="274320" bIns="182880" rtlCol="0">
            <a:spAutoFit/>
          </a:bodyPr>
          <a:lstStyle/>
          <a:p>
            <a:r>
              <a:rPr lang="en-US" sz="2400" b="1" dirty="0">
                <a:solidFill>
                  <a:srgbClr val="2B4B1B"/>
                </a:solidFill>
              </a:rPr>
              <a:t>TW was shocked when I asked her if she was drinking any alcohol (smelled it on her breath) that morning. </a:t>
            </a:r>
            <a:r>
              <a:rPr lang="en-US" sz="2400" b="1" dirty="0" err="1">
                <a:solidFill>
                  <a:srgbClr val="2B4B1B"/>
                </a:solidFill>
              </a:rPr>
              <a:t>UHcG</a:t>
            </a:r>
            <a:r>
              <a:rPr lang="en-US" sz="2400" b="1" dirty="0">
                <a:solidFill>
                  <a:srgbClr val="2B4B1B"/>
                </a:solidFill>
              </a:rPr>
              <a:t> was negative. I asked her if she would be willing to use a breath test to confirm and it was 0.20%. We worked over the next 6 months to reduce alcohol use and her depression improved dramatically.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1" y="658913"/>
            <a:ext cx="1904762" cy="190476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64226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098" y="0"/>
            <a:ext cx="1386348" cy="6858000"/>
          </a:xfrm>
          <a:prstGeom prst="rect">
            <a:avLst/>
          </a:prstGeom>
          <a:solidFill>
            <a:srgbClr val="2B4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60897" y="863916"/>
            <a:ext cx="8545055" cy="1754326"/>
          </a:xfrm>
          <a:prstGeom prst="rect">
            <a:avLst/>
          </a:prstGeom>
          <a:noFill/>
          <a:ln>
            <a:noFill/>
          </a:ln>
        </p:spPr>
        <p:txBody>
          <a:bodyPr wrap="square" lIns="274320" tIns="91440" rIns="274320" bIns="182880" rtlCol="0">
            <a:spAutoFit/>
          </a:bodyPr>
          <a:lstStyle/>
          <a:p>
            <a:r>
              <a:rPr lang="en-US" sz="2400" b="1" dirty="0">
                <a:solidFill>
                  <a:srgbClr val="2B4B1B"/>
                </a:solidFill>
              </a:rPr>
              <a:t>KU was willing to consider and outpatient detox as he had failed multiple inpatient attempts. He scored a 3 on his PAWSS and was willing to follow up daily for ambulatory detox and consider IOP. He has 3 months sobriety and is going to groups.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1" y="658913"/>
            <a:ext cx="1904762" cy="190476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0052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63140"/>
          <a:stretch/>
        </p:blipFill>
        <p:spPr>
          <a:xfrm>
            <a:off x="0" y="1"/>
            <a:ext cx="4494028" cy="6858001"/>
          </a:xfrm>
          <a:prstGeom prst="rect">
            <a:avLst/>
          </a:prstGeom>
        </p:spPr>
      </p:pic>
      <p:sp>
        <p:nvSpPr>
          <p:cNvPr id="4" name="Rectangle 3"/>
          <p:cNvSpPr/>
          <p:nvPr/>
        </p:nvSpPr>
        <p:spPr>
          <a:xfrm>
            <a:off x="1" y="1"/>
            <a:ext cx="4494028" cy="6858000"/>
          </a:xfrm>
          <a:prstGeom prst="rect">
            <a:avLst/>
          </a:prstGeom>
          <a:solidFill>
            <a:schemeClr val="accent5">
              <a:lumMod val="50000"/>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lumMod val="85000"/>
                  </a:schemeClr>
                </a:solidFill>
              </a:rPr>
              <a:t>Influential Journal </a:t>
            </a:r>
            <a:br>
              <a:rPr lang="en-US" sz="4800" b="1" dirty="0">
                <a:solidFill>
                  <a:schemeClr val="bg1">
                    <a:lumMod val="85000"/>
                  </a:schemeClr>
                </a:solidFill>
              </a:rPr>
            </a:br>
            <a:r>
              <a:rPr lang="en-US" sz="4800" b="1" dirty="0">
                <a:solidFill>
                  <a:schemeClr val="bg1">
                    <a:lumMod val="85000"/>
                  </a:schemeClr>
                </a:solidFill>
              </a:rPr>
              <a:t>Articles</a:t>
            </a:r>
          </a:p>
          <a:p>
            <a:pPr algn="ctr"/>
            <a:endParaRPr lang="en-US" sz="4800" b="1" dirty="0">
              <a:solidFill>
                <a:schemeClr val="bg1">
                  <a:lumMod val="85000"/>
                </a:schemeClr>
              </a:solidFill>
            </a:endParaRPr>
          </a:p>
        </p:txBody>
      </p:sp>
      <p:sp>
        <p:nvSpPr>
          <p:cNvPr id="6" name="TextBox 5"/>
          <p:cNvSpPr txBox="1"/>
          <p:nvPr/>
        </p:nvSpPr>
        <p:spPr>
          <a:xfrm>
            <a:off x="5104525" y="1412461"/>
            <a:ext cx="6669261" cy="4154984"/>
          </a:xfrm>
          <a:prstGeom prst="rect">
            <a:avLst/>
          </a:prstGeom>
          <a:noFill/>
        </p:spPr>
        <p:txBody>
          <a:bodyPr wrap="square" rtlCol="0">
            <a:spAutoFit/>
          </a:bodyPr>
          <a:lstStyle/>
          <a:p>
            <a:r>
              <a:rPr lang="en-US" sz="2200" dirty="0"/>
              <a:t>Haber, P. (2025). Identification and treatment of alcohol use disorder. </a:t>
            </a:r>
            <a:r>
              <a:rPr lang="en-US" sz="2200" i="1" dirty="0"/>
              <a:t>New England Journal of Medicine, 392</a:t>
            </a:r>
            <a:r>
              <a:rPr lang="en-US" sz="2200" dirty="0"/>
              <a:t>(3), 258-266. </a:t>
            </a:r>
            <a:r>
              <a:rPr lang="en-US" sz="2200" dirty="0">
                <a:solidFill>
                  <a:srgbClr val="000000"/>
                </a:solidFill>
                <a:hlinkClick r:id="rId5"/>
              </a:rPr>
              <a:t>https://doi.org/</a:t>
            </a:r>
            <a:r>
              <a:rPr lang="en-US" sz="2200" dirty="0">
                <a:hlinkClick r:id="rId5"/>
              </a:rPr>
              <a:t>10.1056/NEJMra2306511</a:t>
            </a:r>
            <a:endParaRPr lang="en-US" sz="2200" dirty="0"/>
          </a:p>
          <a:p>
            <a:endParaRPr lang="en-US" sz="2200" dirty="0"/>
          </a:p>
          <a:p>
            <a:r>
              <a:rPr lang="en-US" sz="2200" dirty="0"/>
              <a:t>Perry, C., </a:t>
            </a:r>
            <a:r>
              <a:rPr lang="en-US" sz="2200" dirty="0" err="1"/>
              <a:t>Liberto</a:t>
            </a:r>
            <a:r>
              <a:rPr lang="en-US" sz="2200" dirty="0"/>
              <a:t>, J., Milliken, C., Burden, J., </a:t>
            </a:r>
            <a:r>
              <a:rPr lang="en-US" sz="2200" dirty="0" err="1"/>
              <a:t>Hagedorn</a:t>
            </a:r>
            <a:r>
              <a:rPr lang="en-US" sz="2200" dirty="0"/>
              <a:t>, H., Atkinson, T., McKay, J. R., Mooney, L., </a:t>
            </a:r>
            <a:r>
              <a:rPr lang="en-US" sz="2200" dirty="0" err="1"/>
              <a:t>Sall</a:t>
            </a:r>
            <a:r>
              <a:rPr lang="en-US" sz="2200" dirty="0"/>
              <a:t>, J., </a:t>
            </a:r>
            <a:r>
              <a:rPr lang="en-US" sz="2200" dirty="0" err="1"/>
              <a:t>Sasson</a:t>
            </a:r>
            <a:r>
              <a:rPr lang="en-US" sz="2200" dirty="0"/>
              <a:t>, C., Saxon, A., </a:t>
            </a:r>
            <a:r>
              <a:rPr lang="en-US" sz="2200" dirty="0" err="1"/>
              <a:t>Spevak</a:t>
            </a:r>
            <a:r>
              <a:rPr lang="en-US" sz="2200" dirty="0"/>
              <a:t>, C., &amp; Gordon, A. J. (2022). The Management of Substance Use Disorders: Synopsis of the 2021 U.S. Department of Veterans Affairs and U.S. Department of Defense Clinical Practice Guideline. </a:t>
            </a:r>
            <a:r>
              <a:rPr lang="en-US" sz="2200" i="1" dirty="0"/>
              <a:t>Annals of Internal Medicine</a:t>
            </a:r>
            <a:r>
              <a:rPr lang="en-US" sz="2200" dirty="0"/>
              <a:t>, </a:t>
            </a:r>
            <a:r>
              <a:rPr lang="en-US" sz="2200" i="1" dirty="0"/>
              <a:t>175</a:t>
            </a:r>
            <a:r>
              <a:rPr lang="en-US" sz="2200" dirty="0"/>
              <a:t>(5). </a:t>
            </a:r>
            <a:r>
              <a:rPr lang="en-US" sz="2200" dirty="0">
                <a:hlinkClick r:id="rId6"/>
              </a:rPr>
              <a:t>https://doi.org/10.7326/m21-4011</a:t>
            </a:r>
            <a:endParaRPr lang="en-US" sz="2200" dirty="0"/>
          </a:p>
        </p:txBody>
      </p:sp>
    </p:spTree>
    <p:custDataLst>
      <p:tags r:id="rId1"/>
    </p:custDataLst>
    <p:extLst>
      <p:ext uri="{BB962C8B-B14F-4D97-AF65-F5344CB8AC3E}">
        <p14:creationId xmlns:p14="http://schemas.microsoft.com/office/powerpoint/2010/main" val="741805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1328" y="1731190"/>
            <a:ext cx="9144000" cy="679815"/>
          </a:xfrm>
          <a:prstGeom prst="rect">
            <a:avLst/>
          </a:prstGeom>
        </p:spPr>
        <p:txBody>
          <a:bodyPr/>
          <a:lstStyle>
            <a:lvl1pPr algn="l" defTabSz="914400" rtl="0" eaLnBrk="1" latinLnBrk="0" hangingPunct="1">
              <a:lnSpc>
                <a:spcPct val="90000"/>
              </a:lnSpc>
              <a:spcBef>
                <a:spcPct val="0"/>
              </a:spcBef>
              <a:buNone/>
              <a:defRPr sz="3600" b="1" kern="1200">
                <a:solidFill>
                  <a:srgbClr val="2B4B1B"/>
                </a:solidFill>
                <a:latin typeface="+mj-lt"/>
                <a:ea typeface="+mj-ea"/>
                <a:cs typeface="+mj-cs"/>
              </a:defRPr>
            </a:lvl1pPr>
          </a:lstStyle>
          <a:p>
            <a:pPr algn="ctr"/>
            <a:r>
              <a:rPr lang="en-US" sz="4800" dirty="0"/>
              <a:t>Questions?</a:t>
            </a:r>
          </a:p>
        </p:txBody>
      </p:sp>
      <p:sp>
        <p:nvSpPr>
          <p:cNvPr id="3" name="Subtitle 2"/>
          <p:cNvSpPr txBox="1">
            <a:spLocks/>
          </p:cNvSpPr>
          <p:nvPr/>
        </p:nvSpPr>
        <p:spPr>
          <a:xfrm>
            <a:off x="3314855" y="2518802"/>
            <a:ext cx="4976947" cy="1144689"/>
          </a:xfrm>
          <a:prstGeom prst="rect">
            <a:avLst/>
          </a:prstGeom>
        </p:spPr>
        <p:txBody>
          <a:bodyPr>
            <a:normAutofit/>
          </a:bodyPr>
          <a:lstStyle>
            <a:lvl1pPr marL="342900" indent="-342900" algn="l" defTabSz="914400" rtl="0" eaLnBrk="1" latinLnBrk="0" hangingPunct="1">
              <a:lnSpc>
                <a:spcPct val="90000"/>
              </a:lnSpc>
              <a:spcBef>
                <a:spcPts val="1000"/>
              </a:spcBef>
              <a:buClr>
                <a:srgbClr val="447ABE"/>
              </a:buClr>
              <a:buSzPct val="100000"/>
              <a:buFont typeface=".Hiragino Kaku Gothic Interface W3"/>
              <a:buChar char="◉"/>
              <a:tabLst/>
              <a:defRPr sz="2800" kern="1200">
                <a:solidFill>
                  <a:schemeClr val="tx1"/>
                </a:solidFill>
                <a:latin typeface="+mn-lt"/>
                <a:ea typeface="+mn-ea"/>
                <a:cs typeface="+mn-cs"/>
              </a:defRPr>
            </a:lvl1pPr>
            <a:lvl2pPr marL="806450" indent="-349250" algn="l" defTabSz="914400" rtl="0" eaLnBrk="1" latinLnBrk="0" hangingPunct="1">
              <a:lnSpc>
                <a:spcPct val="90000"/>
              </a:lnSpc>
              <a:spcBef>
                <a:spcPts val="500"/>
              </a:spcBef>
              <a:buClr>
                <a:srgbClr val="447ABE"/>
              </a:buClr>
              <a:buSzPct val="100000"/>
              <a:buFont typeface=".Hiragino Kaku Gothic Interface W3"/>
              <a:buChar char="◉"/>
              <a:tabLst/>
              <a:defRPr sz="2400" kern="1200">
                <a:solidFill>
                  <a:schemeClr val="tx1"/>
                </a:solidFill>
                <a:latin typeface="+mn-lt"/>
                <a:ea typeface="+mn-ea"/>
                <a:cs typeface="+mn-cs"/>
              </a:defRPr>
            </a:lvl2pPr>
            <a:lvl3pPr marL="1206500" indent="-292100" algn="l" defTabSz="914400" rtl="0" eaLnBrk="1" latinLnBrk="0" hangingPunct="1">
              <a:lnSpc>
                <a:spcPct val="90000"/>
              </a:lnSpc>
              <a:spcBef>
                <a:spcPts val="500"/>
              </a:spcBef>
              <a:buClr>
                <a:srgbClr val="447ABE"/>
              </a:buClr>
              <a:buSzPct val="100000"/>
              <a:buFont typeface=".Hiragino Kaku Gothic Interface W3"/>
              <a:buChar char="◉"/>
              <a:tabLst/>
              <a:defRPr sz="2000" kern="1200">
                <a:solidFill>
                  <a:schemeClr val="tx1"/>
                </a:solidFill>
                <a:latin typeface="+mn-lt"/>
                <a:ea typeface="+mn-ea"/>
                <a:cs typeface="+mn-cs"/>
              </a:defRPr>
            </a:lvl3pPr>
            <a:lvl4pPr marL="1606550" indent="-234950" algn="l" defTabSz="914400" rtl="0" eaLnBrk="1" latinLnBrk="0" hangingPunct="1">
              <a:lnSpc>
                <a:spcPct val="90000"/>
              </a:lnSpc>
              <a:spcBef>
                <a:spcPts val="500"/>
              </a:spcBef>
              <a:buClr>
                <a:srgbClr val="447ABE"/>
              </a:buClr>
              <a:buSzPct val="100000"/>
              <a:buFont typeface=".Hiragino Kaku Gothic Interface W3"/>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47ABE"/>
              </a:buClr>
              <a:buSzPct val="100000"/>
              <a:buFont typeface=".Hiragino Kaku Gothic Interface W3"/>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Feel free to unmute or put your questions in the chat!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2761" t="24932" r="42128" b="31313"/>
          <a:stretch/>
        </p:blipFill>
        <p:spPr>
          <a:xfrm>
            <a:off x="5014022" y="3448562"/>
            <a:ext cx="1578613" cy="1547251"/>
          </a:xfrm>
          <a:prstGeom prst="rect">
            <a:avLst/>
          </a:prstGeom>
        </p:spPr>
      </p:pic>
    </p:spTree>
    <p:custDataLst>
      <p:tags r:id="rId1"/>
    </p:custDataLst>
    <p:extLst>
      <p:ext uri="{BB962C8B-B14F-4D97-AF65-F5344CB8AC3E}">
        <p14:creationId xmlns:p14="http://schemas.microsoft.com/office/powerpoint/2010/main" val="2321473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448" y="1022350"/>
            <a:ext cx="10515600" cy="593725"/>
          </a:xfrm>
        </p:spPr>
        <p:txBody>
          <a:bodyPr>
            <a:normAutofit fontScale="90000"/>
          </a:bodyPr>
          <a:lstStyle/>
          <a:p>
            <a:r>
              <a:rPr lang="en-US" dirty="0">
                <a:solidFill>
                  <a:srgbClr val="2B4B1B"/>
                </a:solidFill>
              </a:rPr>
              <a:t>References</a:t>
            </a:r>
          </a:p>
        </p:txBody>
      </p:sp>
      <p:sp>
        <p:nvSpPr>
          <p:cNvPr id="3" name="Content Placeholder 2"/>
          <p:cNvSpPr>
            <a:spLocks noGrp="1"/>
          </p:cNvSpPr>
          <p:nvPr>
            <p:ph sz="quarter" idx="4294967295"/>
          </p:nvPr>
        </p:nvSpPr>
        <p:spPr>
          <a:xfrm>
            <a:off x="155448" y="1828800"/>
            <a:ext cx="11787188" cy="4683125"/>
          </a:xfrm>
        </p:spPr>
        <p:txBody>
          <a:bodyPr>
            <a:noAutofit/>
          </a:bodyPr>
          <a:lstStyle/>
          <a:p>
            <a:pPr marL="0" indent="0">
              <a:buNone/>
            </a:pPr>
            <a:r>
              <a:rPr lang="en-US" sz="2000" dirty="0">
                <a:solidFill>
                  <a:srgbClr val="000000"/>
                </a:solidFill>
                <a:latin typeface="Calibri" panose="020F0502020204030204" pitchFamily="34" charset="0"/>
              </a:rPr>
              <a:t>American Psychiatric Association. (2013). </a:t>
            </a:r>
            <a:r>
              <a:rPr lang="en-US" sz="2000" i="1" dirty="0">
                <a:solidFill>
                  <a:srgbClr val="000000"/>
                </a:solidFill>
                <a:latin typeface="Calibri" panose="020F0502020204030204" pitchFamily="34" charset="0"/>
              </a:rPr>
              <a:t>Diagnostic and statistical manual of mental disorders</a:t>
            </a:r>
            <a:r>
              <a:rPr lang="en-US" sz="2000" dirty="0">
                <a:solidFill>
                  <a:srgbClr val="000000"/>
                </a:solidFill>
                <a:latin typeface="Calibri" panose="020F0502020204030204" pitchFamily="34" charset="0"/>
              </a:rPr>
              <a:t> (5th ed.). Pearson.‌</a:t>
            </a:r>
          </a:p>
          <a:p>
            <a:pPr marL="0" indent="0">
              <a:buNone/>
            </a:pPr>
            <a:r>
              <a:rPr lang="en-US" sz="2000" dirty="0">
                <a:solidFill>
                  <a:srgbClr val="000000"/>
                </a:solidFill>
                <a:latin typeface="Calibri" panose="020F0502020204030204" pitchFamily="34" charset="0"/>
              </a:rPr>
              <a:t>Babor, T., Higgins-Biddle, J., Saunders, J., &amp; Monteiro, M. (2001). </a:t>
            </a:r>
            <a:r>
              <a:rPr lang="en-US" sz="2000" i="1" dirty="0">
                <a:solidFill>
                  <a:srgbClr val="000000"/>
                </a:solidFill>
                <a:latin typeface="Calibri" panose="020F0502020204030204" pitchFamily="34" charset="0"/>
              </a:rPr>
              <a:t>The Alcohol Use Disorders Identification Test: Guidelines for Use in Primary Care</a:t>
            </a:r>
            <a:r>
              <a:rPr lang="en-US" sz="2000" dirty="0">
                <a:solidFill>
                  <a:srgbClr val="000000"/>
                </a:solidFill>
                <a:latin typeface="Calibri" panose="020F0502020204030204" pitchFamily="34" charset="0"/>
              </a:rPr>
              <a:t>. World Health Organization. </a:t>
            </a:r>
            <a:r>
              <a:rPr lang="en-US" sz="2000" dirty="0">
                <a:solidFill>
                  <a:srgbClr val="000000"/>
                </a:solidFill>
                <a:latin typeface="Calibri" panose="020F0502020204030204" pitchFamily="34" charset="0"/>
                <a:hlinkClick r:id="rId4"/>
              </a:rPr>
              <a:t>https://iris.who.int/bitstream/handle/10665/67205/WHO_MSD_MSB_01.6a.pdf;jsessionid=E006594614B78174AE43B20490F6CBD8?sequence=1</a:t>
            </a:r>
            <a:endParaRPr lang="en-US" sz="2000" dirty="0">
              <a:solidFill>
                <a:srgbClr val="000000"/>
              </a:solidFill>
              <a:latin typeface="Calibri" panose="020F0502020204030204" pitchFamily="34" charset="0"/>
            </a:endParaRPr>
          </a:p>
          <a:p>
            <a:pPr marL="0" indent="0">
              <a:buNone/>
            </a:pPr>
            <a:r>
              <a:rPr lang="en-US" sz="2000" dirty="0" err="1">
                <a:solidFill>
                  <a:srgbClr val="000000"/>
                </a:solidFill>
                <a:latin typeface="Calibri" panose="020F0502020204030204" pitchFamily="34" charset="0"/>
              </a:rPr>
              <a:t>Bertholet</a:t>
            </a:r>
            <a:r>
              <a:rPr lang="en-US" sz="2000" dirty="0">
                <a:solidFill>
                  <a:srgbClr val="000000"/>
                </a:solidFill>
                <a:latin typeface="Calibri" panose="020F0502020204030204" pitchFamily="34" charset="0"/>
              </a:rPr>
              <a:t>, N. (2005). Reduction of Alcohol Consumption by Brief Alcohol Intervention in Primary Care. </a:t>
            </a:r>
            <a:r>
              <a:rPr lang="en-US" sz="2000" i="1" dirty="0">
                <a:solidFill>
                  <a:srgbClr val="000000"/>
                </a:solidFill>
                <a:latin typeface="Calibri" panose="020F0502020204030204" pitchFamily="34" charset="0"/>
              </a:rPr>
              <a:t>Archives of Internal Medicine</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165</a:t>
            </a:r>
            <a:r>
              <a:rPr lang="en-US" sz="2000" dirty="0">
                <a:solidFill>
                  <a:srgbClr val="000000"/>
                </a:solidFill>
                <a:latin typeface="Calibri" panose="020F0502020204030204" pitchFamily="34" charset="0"/>
              </a:rPr>
              <a:t>(9), 986. </a:t>
            </a:r>
            <a:r>
              <a:rPr lang="en-US" sz="2000" dirty="0">
                <a:solidFill>
                  <a:srgbClr val="000000"/>
                </a:solidFill>
                <a:latin typeface="Calibri" panose="020F0502020204030204" pitchFamily="34" charset="0"/>
                <a:hlinkClick r:id="rId5"/>
              </a:rPr>
              <a:t>https://doi.org/10.1001/archinte.165.9.986</a:t>
            </a:r>
            <a:endParaRPr lang="en-US" sz="2000" dirty="0">
              <a:solidFill>
                <a:srgbClr val="000000"/>
              </a:solidFill>
              <a:latin typeface="Calibri" panose="020F0502020204030204" pitchFamily="34" charset="0"/>
            </a:endParaRPr>
          </a:p>
          <a:p>
            <a:pPr marL="0" indent="0">
              <a:buNone/>
            </a:pPr>
            <a:r>
              <a:rPr lang="en-US" sz="2000" dirty="0">
                <a:solidFill>
                  <a:srgbClr val="000000"/>
                </a:solidFill>
                <a:latin typeface="Calibri" panose="020F0502020204030204" pitchFamily="34" charset="0"/>
              </a:rPr>
              <a:t>Bien, T. H., Miller, W. R., &amp; </a:t>
            </a:r>
            <a:r>
              <a:rPr lang="en-US" sz="2000" dirty="0" err="1">
                <a:solidFill>
                  <a:srgbClr val="000000"/>
                </a:solidFill>
                <a:latin typeface="Calibri" panose="020F0502020204030204" pitchFamily="34" charset="0"/>
              </a:rPr>
              <a:t>Tonigan</a:t>
            </a:r>
            <a:r>
              <a:rPr lang="en-US" sz="2000" dirty="0">
                <a:solidFill>
                  <a:srgbClr val="000000"/>
                </a:solidFill>
                <a:latin typeface="Calibri" panose="020F0502020204030204" pitchFamily="34" charset="0"/>
              </a:rPr>
              <a:t>, J. S. (1993). Brief interventions for alcohol problems: a review. </a:t>
            </a:r>
            <a:r>
              <a:rPr lang="en-US" sz="2000" i="1" dirty="0">
                <a:solidFill>
                  <a:srgbClr val="000000"/>
                </a:solidFill>
                <a:latin typeface="Calibri" panose="020F0502020204030204" pitchFamily="34" charset="0"/>
              </a:rPr>
              <a:t>Addiction (Abingdon, England)</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88</a:t>
            </a:r>
            <a:r>
              <a:rPr lang="en-US" sz="2000" dirty="0">
                <a:solidFill>
                  <a:srgbClr val="000000"/>
                </a:solidFill>
                <a:latin typeface="Calibri" panose="020F0502020204030204" pitchFamily="34" charset="0"/>
              </a:rPr>
              <a:t>(3), 315–335. </a:t>
            </a:r>
            <a:r>
              <a:rPr lang="en-US" sz="2000" dirty="0">
                <a:solidFill>
                  <a:srgbClr val="000000"/>
                </a:solidFill>
                <a:latin typeface="Calibri" panose="020F0502020204030204" pitchFamily="34" charset="0"/>
                <a:hlinkClick r:id="rId6"/>
              </a:rPr>
              <a:t>https://doi.org/10.1111/j.1360-0443.1993.tb00820.x</a:t>
            </a:r>
            <a:endParaRPr lang="en-US" sz="2000" dirty="0">
              <a:solidFill>
                <a:srgbClr val="000000"/>
              </a:solidFill>
              <a:latin typeface="Calibri" panose="020F0502020204030204" pitchFamily="34" charset="0"/>
            </a:endParaRPr>
          </a:p>
          <a:p>
            <a:pPr marL="0" indent="0">
              <a:buNone/>
            </a:pPr>
            <a:r>
              <a:rPr lang="en-US" sz="2000" dirty="0">
                <a:solidFill>
                  <a:srgbClr val="000000"/>
                </a:solidFill>
                <a:latin typeface="Calibri" panose="020F0502020204030204" pitchFamily="34" charset="0"/>
              </a:rPr>
              <a:t>Bush, K., </a:t>
            </a:r>
            <a:r>
              <a:rPr lang="en-US" sz="2000" dirty="0" err="1">
                <a:solidFill>
                  <a:srgbClr val="000000"/>
                </a:solidFill>
                <a:latin typeface="Calibri" panose="020F0502020204030204" pitchFamily="34" charset="0"/>
              </a:rPr>
              <a:t>Kivlahan</a:t>
            </a:r>
            <a:r>
              <a:rPr lang="en-US" sz="2000" dirty="0">
                <a:solidFill>
                  <a:srgbClr val="000000"/>
                </a:solidFill>
                <a:latin typeface="Calibri" panose="020F0502020204030204" pitchFamily="34" charset="0"/>
              </a:rPr>
              <a:t>, D., &amp; </a:t>
            </a:r>
            <a:r>
              <a:rPr lang="en-US" sz="2000" dirty="0" err="1">
                <a:solidFill>
                  <a:srgbClr val="000000"/>
                </a:solidFill>
                <a:latin typeface="Calibri" panose="020F0502020204030204" pitchFamily="34" charset="0"/>
              </a:rPr>
              <a:t>McDonell</a:t>
            </a:r>
            <a:r>
              <a:rPr lang="en-US" sz="2000" dirty="0">
                <a:solidFill>
                  <a:srgbClr val="000000"/>
                </a:solidFill>
                <a:latin typeface="Calibri" panose="020F0502020204030204" pitchFamily="34" charset="0"/>
              </a:rPr>
              <a:t>, M. (1998). The AUDIT Alcohol Consumption Questions (AUDIT-C): An effective brief screening test for problem drinking. </a:t>
            </a:r>
            <a:r>
              <a:rPr lang="en-US" sz="2000" i="1" dirty="0">
                <a:solidFill>
                  <a:srgbClr val="000000"/>
                </a:solidFill>
                <a:latin typeface="Calibri" panose="020F0502020204030204" pitchFamily="34" charset="0"/>
              </a:rPr>
              <a:t>Archives of Internal Medicine, 158</a:t>
            </a:r>
            <a:r>
              <a:rPr lang="en-US" sz="2000" dirty="0">
                <a:solidFill>
                  <a:srgbClr val="000000"/>
                </a:solidFill>
                <a:latin typeface="Calibri" panose="020F0502020204030204" pitchFamily="34" charset="0"/>
              </a:rPr>
              <a:t>(16), 1789. </a:t>
            </a:r>
            <a:r>
              <a:rPr lang="en-US" sz="2000" dirty="0">
                <a:solidFill>
                  <a:srgbClr val="000000"/>
                </a:solidFill>
                <a:latin typeface="Calibri" panose="020F0502020204030204" pitchFamily="34" charset="0"/>
                <a:hlinkClick r:id="rId7"/>
              </a:rPr>
              <a:t>https://doi.org/10.1001/archinte.158.16.1789</a:t>
            </a:r>
            <a:endParaRPr lang="en-US" sz="200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398336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448" y="1022350"/>
            <a:ext cx="10515600" cy="593725"/>
          </a:xfrm>
        </p:spPr>
        <p:txBody>
          <a:bodyPr>
            <a:normAutofit fontScale="90000"/>
          </a:bodyPr>
          <a:lstStyle/>
          <a:p>
            <a:r>
              <a:rPr lang="en-US" dirty="0">
                <a:solidFill>
                  <a:srgbClr val="2B4B1B"/>
                </a:solidFill>
              </a:rPr>
              <a:t>References</a:t>
            </a:r>
          </a:p>
        </p:txBody>
      </p:sp>
      <p:sp>
        <p:nvSpPr>
          <p:cNvPr id="3" name="Content Placeholder 2"/>
          <p:cNvSpPr>
            <a:spLocks noGrp="1"/>
          </p:cNvSpPr>
          <p:nvPr>
            <p:ph sz="quarter" idx="4294967295"/>
          </p:nvPr>
        </p:nvSpPr>
        <p:spPr>
          <a:xfrm>
            <a:off x="155448" y="1828800"/>
            <a:ext cx="11787188" cy="4683125"/>
          </a:xfrm>
        </p:spPr>
        <p:txBody>
          <a:bodyPr>
            <a:noAutofit/>
          </a:bodyPr>
          <a:lstStyle/>
          <a:p>
            <a:pPr marL="0" indent="0">
              <a:buNone/>
            </a:pPr>
            <a:r>
              <a:rPr lang="en-US" sz="2000" dirty="0">
                <a:solidFill>
                  <a:srgbClr val="000000"/>
                </a:solidFill>
                <a:latin typeface="Calibri" panose="020F0502020204030204" pitchFamily="34" charset="0"/>
              </a:rPr>
              <a:t>Curry, S. J., </a:t>
            </a:r>
            <a:r>
              <a:rPr lang="en-US" sz="2000" dirty="0" err="1">
                <a:solidFill>
                  <a:srgbClr val="000000"/>
                </a:solidFill>
                <a:latin typeface="Calibri" panose="020F0502020204030204" pitchFamily="34" charset="0"/>
              </a:rPr>
              <a:t>Krist</a:t>
            </a:r>
            <a:r>
              <a:rPr lang="en-US" sz="2000" dirty="0">
                <a:solidFill>
                  <a:srgbClr val="000000"/>
                </a:solidFill>
                <a:latin typeface="Calibri" panose="020F0502020204030204" pitchFamily="34" charset="0"/>
              </a:rPr>
              <a:t>, A. H., Owens, D. K., Barry, M. J., </a:t>
            </a:r>
            <a:r>
              <a:rPr lang="en-US" sz="2000" dirty="0" err="1">
                <a:solidFill>
                  <a:srgbClr val="000000"/>
                </a:solidFill>
                <a:latin typeface="Calibri" panose="020F0502020204030204" pitchFamily="34" charset="0"/>
              </a:rPr>
              <a:t>Caughey</a:t>
            </a:r>
            <a:r>
              <a:rPr lang="en-US" sz="2000" dirty="0">
                <a:solidFill>
                  <a:srgbClr val="000000"/>
                </a:solidFill>
                <a:latin typeface="Calibri" panose="020F0502020204030204" pitchFamily="34" charset="0"/>
              </a:rPr>
              <a:t>, A. B., Davidson, K. W., </a:t>
            </a:r>
            <a:r>
              <a:rPr lang="en-US" sz="2000" dirty="0" err="1">
                <a:solidFill>
                  <a:srgbClr val="000000"/>
                </a:solidFill>
                <a:latin typeface="Calibri" panose="020F0502020204030204" pitchFamily="34" charset="0"/>
              </a:rPr>
              <a:t>Doubeni</a:t>
            </a:r>
            <a:r>
              <a:rPr lang="en-US" sz="2000" dirty="0">
                <a:solidFill>
                  <a:srgbClr val="000000"/>
                </a:solidFill>
                <a:latin typeface="Calibri" panose="020F0502020204030204" pitchFamily="34" charset="0"/>
              </a:rPr>
              <a:t>, C. A., </a:t>
            </a:r>
            <a:r>
              <a:rPr lang="en-US" sz="2000" dirty="0" err="1">
                <a:solidFill>
                  <a:srgbClr val="000000"/>
                </a:solidFill>
                <a:latin typeface="Calibri" panose="020F0502020204030204" pitchFamily="34" charset="0"/>
              </a:rPr>
              <a:t>Epling</a:t>
            </a:r>
            <a:r>
              <a:rPr lang="en-US" sz="2000" dirty="0">
                <a:solidFill>
                  <a:srgbClr val="000000"/>
                </a:solidFill>
                <a:latin typeface="Calibri" panose="020F0502020204030204" pitchFamily="34" charset="0"/>
              </a:rPr>
              <a:t>, J. W., Kemper, A. R., </a:t>
            </a:r>
            <a:r>
              <a:rPr lang="en-US" sz="2000" dirty="0" err="1">
                <a:solidFill>
                  <a:srgbClr val="000000"/>
                </a:solidFill>
                <a:latin typeface="Calibri" panose="020F0502020204030204" pitchFamily="34" charset="0"/>
              </a:rPr>
              <a:t>Kubik</a:t>
            </a:r>
            <a:r>
              <a:rPr lang="en-US" sz="2000" dirty="0">
                <a:solidFill>
                  <a:srgbClr val="000000"/>
                </a:solidFill>
                <a:latin typeface="Calibri" panose="020F0502020204030204" pitchFamily="34" charset="0"/>
              </a:rPr>
              <a:t>, M., </a:t>
            </a:r>
            <a:r>
              <a:rPr lang="en-US" sz="2000" dirty="0" err="1">
                <a:solidFill>
                  <a:srgbClr val="000000"/>
                </a:solidFill>
                <a:latin typeface="Calibri" panose="020F0502020204030204" pitchFamily="34" charset="0"/>
              </a:rPr>
              <a:t>Landefeld</a:t>
            </a:r>
            <a:r>
              <a:rPr lang="en-US" sz="2000" dirty="0">
                <a:solidFill>
                  <a:srgbClr val="000000"/>
                </a:solidFill>
                <a:latin typeface="Calibri" panose="020F0502020204030204" pitchFamily="34" charset="0"/>
              </a:rPr>
              <a:t>, C. S., </a:t>
            </a:r>
            <a:r>
              <a:rPr lang="en-US" sz="2000" dirty="0" err="1">
                <a:solidFill>
                  <a:srgbClr val="000000"/>
                </a:solidFill>
                <a:latin typeface="Calibri" panose="020F0502020204030204" pitchFamily="34" charset="0"/>
              </a:rPr>
              <a:t>Mangione</a:t>
            </a:r>
            <a:r>
              <a:rPr lang="en-US" sz="2000" dirty="0">
                <a:solidFill>
                  <a:srgbClr val="000000"/>
                </a:solidFill>
                <a:latin typeface="Calibri" panose="020F0502020204030204" pitchFamily="34" charset="0"/>
              </a:rPr>
              <a:t>, C. M., Silverstein, M., Simon, M. A., Tseng, C.-W., &amp; Wong, J. B. (2018). Screening and Behavioral Counseling Interventions to Reduce Unhealthy Alcohol Use in Adolescents and Adults. </a:t>
            </a:r>
            <a:r>
              <a:rPr lang="en-US" sz="2000" i="1" dirty="0">
                <a:solidFill>
                  <a:srgbClr val="000000"/>
                </a:solidFill>
                <a:latin typeface="Calibri" panose="020F0502020204030204" pitchFamily="34" charset="0"/>
              </a:rPr>
              <a:t>JAMA</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320</a:t>
            </a:r>
            <a:r>
              <a:rPr lang="en-US" sz="2000" dirty="0">
                <a:solidFill>
                  <a:srgbClr val="000000"/>
                </a:solidFill>
                <a:latin typeface="Calibri" panose="020F0502020204030204" pitchFamily="34" charset="0"/>
              </a:rPr>
              <a:t>(18), 1899. </a:t>
            </a:r>
            <a:r>
              <a:rPr lang="en-US" sz="2000" dirty="0">
                <a:solidFill>
                  <a:srgbClr val="000000"/>
                </a:solidFill>
                <a:latin typeface="Calibri" panose="020F0502020204030204" pitchFamily="34" charset="0"/>
                <a:hlinkClick r:id="rId4"/>
              </a:rPr>
              <a:t>https://doi.org/10.1001/jama.2018.16789</a:t>
            </a:r>
            <a:endParaRPr lang="en-US" sz="2000" dirty="0">
              <a:solidFill>
                <a:srgbClr val="000000"/>
              </a:solidFill>
              <a:latin typeface="Calibri" panose="020F0502020204030204" pitchFamily="34" charset="0"/>
            </a:endParaRPr>
          </a:p>
          <a:p>
            <a:pPr marL="0" indent="0">
              <a:buNone/>
            </a:pPr>
            <a:r>
              <a:rPr lang="en-US" sz="2000" dirty="0">
                <a:latin typeface="Calibri" panose="020F0502020204030204" pitchFamily="34" charset="0"/>
              </a:rPr>
              <a:t>Dawson, D. A., Grant, B. F., &amp; Li, T.-K. (2005). Quantifying the Risks Associated With Exceeding Recommended Drinking Limits. </a:t>
            </a:r>
            <a:r>
              <a:rPr lang="en-US" sz="2000" i="1" dirty="0">
                <a:latin typeface="Calibri" panose="020F0502020204030204" pitchFamily="34" charset="0"/>
              </a:rPr>
              <a:t>Alcoholism: Clinical &amp; Experimental Research</a:t>
            </a:r>
            <a:r>
              <a:rPr lang="en-US" sz="2000" dirty="0">
                <a:latin typeface="Calibri" panose="020F0502020204030204" pitchFamily="34" charset="0"/>
              </a:rPr>
              <a:t>, </a:t>
            </a:r>
            <a:r>
              <a:rPr lang="en-US" sz="2000" i="1" dirty="0">
                <a:latin typeface="Calibri" panose="020F0502020204030204" pitchFamily="34" charset="0"/>
              </a:rPr>
              <a:t>29</a:t>
            </a:r>
            <a:r>
              <a:rPr lang="en-US" sz="2000" dirty="0">
                <a:latin typeface="Calibri" panose="020F0502020204030204" pitchFamily="34" charset="0"/>
              </a:rPr>
              <a:t>(5), 902–908. </a:t>
            </a:r>
            <a:r>
              <a:rPr lang="en-US" sz="2000" dirty="0">
                <a:solidFill>
                  <a:srgbClr val="2C3E50"/>
                </a:solidFill>
                <a:latin typeface="Calibri" panose="020F0502020204030204" pitchFamily="34" charset="0"/>
                <a:hlinkClick r:id="rId5"/>
              </a:rPr>
              <a:t>https://doi.org/10.1097/01.alc.0000164544.45746.a7</a:t>
            </a:r>
            <a:endParaRPr lang="en-US" sz="2000" dirty="0">
              <a:solidFill>
                <a:srgbClr val="2C3E50"/>
              </a:solidFill>
              <a:latin typeface="Calibri" panose="020F0502020204030204" pitchFamily="34" charset="0"/>
            </a:endParaRPr>
          </a:p>
          <a:p>
            <a:pPr marL="0" indent="0">
              <a:buNone/>
            </a:pPr>
            <a:r>
              <a:rPr lang="en-US" sz="2000" dirty="0" err="1">
                <a:solidFill>
                  <a:srgbClr val="000000"/>
                </a:solidFill>
                <a:latin typeface="Calibri" panose="020F0502020204030204" pitchFamily="34" charset="0"/>
              </a:rPr>
              <a:t>D’Onofrio</a:t>
            </a:r>
            <a:r>
              <a:rPr lang="en-US" sz="2000" dirty="0">
                <a:solidFill>
                  <a:srgbClr val="000000"/>
                </a:solidFill>
                <a:latin typeface="Calibri" panose="020F0502020204030204" pitchFamily="34" charset="0"/>
              </a:rPr>
              <a:t>, G. (2002). Preventive Care in the Emergency Department: Screening and Brief Intervention for Alcohol Problems in the Emergency Department: A Systematic Review. </a:t>
            </a:r>
            <a:r>
              <a:rPr lang="en-US" sz="2000" i="1" dirty="0">
                <a:solidFill>
                  <a:srgbClr val="000000"/>
                </a:solidFill>
                <a:latin typeface="Calibri" panose="020F0502020204030204" pitchFamily="34" charset="0"/>
              </a:rPr>
              <a:t>Academic Emergency Medicine</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9</a:t>
            </a:r>
            <a:r>
              <a:rPr lang="en-US" sz="2000" dirty="0">
                <a:solidFill>
                  <a:srgbClr val="000000"/>
                </a:solidFill>
                <a:latin typeface="Calibri" panose="020F0502020204030204" pitchFamily="34" charset="0"/>
              </a:rPr>
              <a:t>(6), 627–638. </a:t>
            </a:r>
            <a:r>
              <a:rPr lang="en-US" sz="2000" dirty="0">
                <a:solidFill>
                  <a:srgbClr val="000000"/>
                </a:solidFill>
                <a:latin typeface="Calibri" panose="020F0502020204030204" pitchFamily="34" charset="0"/>
                <a:hlinkClick r:id="rId6"/>
              </a:rPr>
              <a:t>https://doi.org/10.1197/aemj.9.6.627</a:t>
            </a:r>
            <a:endParaRPr lang="en-US" sz="2000" dirty="0">
              <a:solidFill>
                <a:srgbClr val="000000"/>
              </a:solidFill>
              <a:latin typeface="Calibri" panose="020F0502020204030204" pitchFamily="34" charset="0"/>
            </a:endParaRPr>
          </a:p>
          <a:p>
            <a:pPr marL="0" indent="0">
              <a:buNone/>
            </a:pPr>
            <a:r>
              <a:rPr lang="en-US" sz="2000" dirty="0">
                <a:solidFill>
                  <a:srgbClr val="000000"/>
                </a:solidFill>
                <a:latin typeface="Calibri" panose="020F0502020204030204" pitchFamily="34" charset="0"/>
              </a:rPr>
              <a:t>Griswold, M. G., </a:t>
            </a:r>
            <a:r>
              <a:rPr lang="en-US" sz="2000" dirty="0" err="1">
                <a:solidFill>
                  <a:srgbClr val="000000"/>
                </a:solidFill>
                <a:latin typeface="Calibri" panose="020F0502020204030204" pitchFamily="34" charset="0"/>
              </a:rPr>
              <a:t>Fullman</a:t>
            </a:r>
            <a:r>
              <a:rPr lang="en-US" sz="2000" dirty="0">
                <a:solidFill>
                  <a:srgbClr val="000000"/>
                </a:solidFill>
                <a:latin typeface="Calibri" panose="020F0502020204030204" pitchFamily="34" charset="0"/>
              </a:rPr>
              <a:t>, N., Hawley, C., Arian, N., </a:t>
            </a:r>
            <a:r>
              <a:rPr lang="en-US" sz="2000" dirty="0" err="1">
                <a:solidFill>
                  <a:srgbClr val="000000"/>
                </a:solidFill>
                <a:latin typeface="Calibri" panose="020F0502020204030204" pitchFamily="34" charset="0"/>
              </a:rPr>
              <a:t>Zimsen</a:t>
            </a:r>
            <a:r>
              <a:rPr lang="en-US" sz="2000" dirty="0">
                <a:solidFill>
                  <a:srgbClr val="000000"/>
                </a:solidFill>
                <a:latin typeface="Calibri" panose="020F0502020204030204" pitchFamily="34" charset="0"/>
              </a:rPr>
              <a:t>, S. R. M., </a:t>
            </a:r>
            <a:r>
              <a:rPr lang="en-US" sz="2000" dirty="0" err="1">
                <a:solidFill>
                  <a:srgbClr val="000000"/>
                </a:solidFill>
                <a:latin typeface="Calibri" panose="020F0502020204030204" pitchFamily="34" charset="0"/>
              </a:rPr>
              <a:t>Tymeson</a:t>
            </a:r>
            <a:r>
              <a:rPr lang="en-US" sz="2000" dirty="0">
                <a:solidFill>
                  <a:srgbClr val="000000"/>
                </a:solidFill>
                <a:latin typeface="Calibri" panose="020F0502020204030204" pitchFamily="34" charset="0"/>
              </a:rPr>
              <a:t>, H. D., </a:t>
            </a:r>
            <a:r>
              <a:rPr lang="en-US" sz="2000" dirty="0" err="1">
                <a:solidFill>
                  <a:srgbClr val="000000"/>
                </a:solidFill>
                <a:latin typeface="Calibri" panose="020F0502020204030204" pitchFamily="34" charset="0"/>
              </a:rPr>
              <a:t>Venkateswaran</a:t>
            </a:r>
            <a:r>
              <a:rPr lang="en-US" sz="2000" dirty="0">
                <a:solidFill>
                  <a:srgbClr val="000000"/>
                </a:solidFill>
                <a:latin typeface="Calibri" panose="020F0502020204030204" pitchFamily="34" charset="0"/>
              </a:rPr>
              <a:t>, V., </a:t>
            </a:r>
            <a:r>
              <a:rPr lang="en-US" sz="2000" dirty="0" err="1">
                <a:solidFill>
                  <a:srgbClr val="000000"/>
                </a:solidFill>
                <a:latin typeface="Calibri" panose="020F0502020204030204" pitchFamily="34" charset="0"/>
              </a:rPr>
              <a:t>Tapp</a:t>
            </a:r>
            <a:r>
              <a:rPr lang="en-US" sz="2000" dirty="0">
                <a:solidFill>
                  <a:srgbClr val="000000"/>
                </a:solidFill>
                <a:latin typeface="Calibri" panose="020F0502020204030204" pitchFamily="34" charset="0"/>
              </a:rPr>
              <a:t>, A. D., </a:t>
            </a:r>
            <a:r>
              <a:rPr lang="en-US" sz="2000" dirty="0" err="1">
                <a:solidFill>
                  <a:srgbClr val="000000"/>
                </a:solidFill>
                <a:latin typeface="Calibri" panose="020F0502020204030204" pitchFamily="34" charset="0"/>
              </a:rPr>
              <a:t>Forouzanfar</a:t>
            </a:r>
            <a:r>
              <a:rPr lang="en-US" sz="2000" dirty="0">
                <a:solidFill>
                  <a:srgbClr val="000000"/>
                </a:solidFill>
                <a:latin typeface="Calibri" panose="020F0502020204030204" pitchFamily="34" charset="0"/>
              </a:rPr>
              <a:t>, M. H., </a:t>
            </a:r>
            <a:r>
              <a:rPr lang="en-US" sz="2000" dirty="0" err="1">
                <a:solidFill>
                  <a:srgbClr val="000000"/>
                </a:solidFill>
                <a:latin typeface="Calibri" panose="020F0502020204030204" pitchFamily="34" charset="0"/>
              </a:rPr>
              <a:t>Salama</a:t>
            </a:r>
            <a:r>
              <a:rPr lang="en-US" sz="2000" dirty="0">
                <a:solidFill>
                  <a:srgbClr val="000000"/>
                </a:solidFill>
                <a:latin typeface="Calibri" panose="020F0502020204030204" pitchFamily="34" charset="0"/>
              </a:rPr>
              <a:t>, J. S., Abate, K. H., Abate, D., </a:t>
            </a:r>
            <a:r>
              <a:rPr lang="en-US" sz="2000" dirty="0" err="1">
                <a:solidFill>
                  <a:srgbClr val="000000"/>
                </a:solidFill>
                <a:latin typeface="Calibri" panose="020F0502020204030204" pitchFamily="34" charset="0"/>
              </a:rPr>
              <a:t>Abay</a:t>
            </a:r>
            <a:r>
              <a:rPr lang="en-US" sz="2000" dirty="0">
                <a:solidFill>
                  <a:srgbClr val="000000"/>
                </a:solidFill>
                <a:latin typeface="Calibri" panose="020F0502020204030204" pitchFamily="34" charset="0"/>
              </a:rPr>
              <a:t>, S. M., </a:t>
            </a:r>
            <a:r>
              <a:rPr lang="en-US" sz="2000" dirty="0" err="1">
                <a:solidFill>
                  <a:srgbClr val="000000"/>
                </a:solidFill>
                <a:latin typeface="Calibri" panose="020F0502020204030204" pitchFamily="34" charset="0"/>
              </a:rPr>
              <a:t>Abbafati</a:t>
            </a:r>
            <a:r>
              <a:rPr lang="en-US" sz="2000" dirty="0">
                <a:solidFill>
                  <a:srgbClr val="000000"/>
                </a:solidFill>
                <a:latin typeface="Calibri" panose="020F0502020204030204" pitchFamily="34" charset="0"/>
              </a:rPr>
              <a:t>, C., </a:t>
            </a:r>
            <a:r>
              <a:rPr lang="en-US" sz="2000" dirty="0" err="1">
                <a:solidFill>
                  <a:srgbClr val="000000"/>
                </a:solidFill>
                <a:latin typeface="Calibri" panose="020F0502020204030204" pitchFamily="34" charset="0"/>
              </a:rPr>
              <a:t>Abdulkader</a:t>
            </a:r>
            <a:r>
              <a:rPr lang="en-US" sz="2000" dirty="0">
                <a:solidFill>
                  <a:srgbClr val="000000"/>
                </a:solidFill>
                <a:latin typeface="Calibri" panose="020F0502020204030204" pitchFamily="34" charset="0"/>
              </a:rPr>
              <a:t>, R. S., </a:t>
            </a:r>
            <a:r>
              <a:rPr lang="en-US" sz="2000" dirty="0" err="1">
                <a:solidFill>
                  <a:srgbClr val="000000"/>
                </a:solidFill>
                <a:latin typeface="Calibri" panose="020F0502020204030204" pitchFamily="34" charset="0"/>
              </a:rPr>
              <a:t>Abebe</a:t>
            </a:r>
            <a:r>
              <a:rPr lang="en-US" sz="2000" dirty="0">
                <a:solidFill>
                  <a:srgbClr val="000000"/>
                </a:solidFill>
                <a:latin typeface="Calibri" panose="020F0502020204030204" pitchFamily="34" charset="0"/>
              </a:rPr>
              <a:t>, Z., </a:t>
            </a:r>
            <a:r>
              <a:rPr lang="en-US" sz="2000" dirty="0" err="1">
                <a:solidFill>
                  <a:srgbClr val="000000"/>
                </a:solidFill>
                <a:latin typeface="Calibri" panose="020F0502020204030204" pitchFamily="34" charset="0"/>
              </a:rPr>
              <a:t>Aboyans</a:t>
            </a:r>
            <a:r>
              <a:rPr lang="en-US" sz="2000" dirty="0">
                <a:solidFill>
                  <a:srgbClr val="000000"/>
                </a:solidFill>
                <a:latin typeface="Calibri" panose="020F0502020204030204" pitchFamily="34" charset="0"/>
              </a:rPr>
              <a:t>, V., </a:t>
            </a:r>
            <a:r>
              <a:rPr lang="en-US" sz="2000" dirty="0" err="1">
                <a:solidFill>
                  <a:srgbClr val="000000"/>
                </a:solidFill>
                <a:latin typeface="Calibri" panose="020F0502020204030204" pitchFamily="34" charset="0"/>
              </a:rPr>
              <a:t>Abrar</a:t>
            </a:r>
            <a:r>
              <a:rPr lang="en-US" sz="2000" dirty="0">
                <a:solidFill>
                  <a:srgbClr val="000000"/>
                </a:solidFill>
                <a:latin typeface="Calibri" panose="020F0502020204030204" pitchFamily="34" charset="0"/>
              </a:rPr>
              <a:t>, M. M., Acharya, P., &amp; </a:t>
            </a:r>
            <a:r>
              <a:rPr lang="en-US" sz="2000" dirty="0" err="1">
                <a:solidFill>
                  <a:srgbClr val="000000"/>
                </a:solidFill>
                <a:latin typeface="Calibri" panose="020F0502020204030204" pitchFamily="34" charset="0"/>
              </a:rPr>
              <a:t>Adetokunboh</a:t>
            </a:r>
            <a:r>
              <a:rPr lang="en-US" sz="2000" dirty="0">
                <a:solidFill>
                  <a:srgbClr val="000000"/>
                </a:solidFill>
                <a:latin typeface="Calibri" panose="020F0502020204030204" pitchFamily="34" charset="0"/>
              </a:rPr>
              <a:t>, O. O. (2018). Alcohol use and burden for 195 countries and territories, 1990–2016: a systematic analysis for the Global Burden of Disease Study 2016. </a:t>
            </a:r>
            <a:r>
              <a:rPr lang="en-US" sz="2000" i="1" dirty="0">
                <a:solidFill>
                  <a:srgbClr val="000000"/>
                </a:solidFill>
                <a:latin typeface="Calibri" panose="020F0502020204030204" pitchFamily="34" charset="0"/>
              </a:rPr>
              <a:t>The Lancet</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392</a:t>
            </a:r>
            <a:r>
              <a:rPr lang="en-US" sz="2000" dirty="0">
                <a:solidFill>
                  <a:srgbClr val="000000"/>
                </a:solidFill>
                <a:latin typeface="Calibri" panose="020F0502020204030204" pitchFamily="34" charset="0"/>
              </a:rPr>
              <a:t>(10152), 1015–1035. </a:t>
            </a:r>
            <a:r>
              <a:rPr lang="en-US" sz="2000" dirty="0">
                <a:solidFill>
                  <a:srgbClr val="000000"/>
                </a:solidFill>
                <a:latin typeface="Calibri" panose="020F0502020204030204" pitchFamily="34" charset="0"/>
                <a:hlinkClick r:id="rId7"/>
              </a:rPr>
              <a:t>https://doi.org/10.1016/s0140-6736(18)31310-2</a:t>
            </a:r>
            <a:endParaRPr lang="en-US" sz="2000" dirty="0"/>
          </a:p>
          <a:p>
            <a:pPr marL="0" indent="0">
              <a:buNone/>
            </a:pPr>
            <a:r>
              <a:rPr lang="en-US" sz="2000" dirty="0"/>
              <a:t>‌</a:t>
            </a:r>
          </a:p>
        </p:txBody>
      </p:sp>
    </p:spTree>
    <p:custDataLst>
      <p:tags r:id="rId1"/>
    </p:custDataLst>
    <p:extLst>
      <p:ext uri="{BB962C8B-B14F-4D97-AF65-F5344CB8AC3E}">
        <p14:creationId xmlns:p14="http://schemas.microsoft.com/office/powerpoint/2010/main" val="2737499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448" y="1022350"/>
            <a:ext cx="10515600" cy="593725"/>
          </a:xfrm>
        </p:spPr>
        <p:txBody>
          <a:bodyPr>
            <a:normAutofit fontScale="90000"/>
          </a:bodyPr>
          <a:lstStyle/>
          <a:p>
            <a:r>
              <a:rPr lang="en-US" dirty="0">
                <a:solidFill>
                  <a:srgbClr val="2B4B1B"/>
                </a:solidFill>
              </a:rPr>
              <a:t>References</a:t>
            </a:r>
          </a:p>
        </p:txBody>
      </p:sp>
      <p:sp>
        <p:nvSpPr>
          <p:cNvPr id="3" name="Content Placeholder 2"/>
          <p:cNvSpPr>
            <a:spLocks noGrp="1"/>
          </p:cNvSpPr>
          <p:nvPr>
            <p:ph sz="quarter" idx="4294967295"/>
          </p:nvPr>
        </p:nvSpPr>
        <p:spPr>
          <a:xfrm>
            <a:off x="155448" y="1828800"/>
            <a:ext cx="11787188" cy="4683125"/>
          </a:xfrm>
        </p:spPr>
        <p:txBody>
          <a:bodyPr>
            <a:noAutofit/>
          </a:bodyPr>
          <a:lstStyle/>
          <a:p>
            <a:pPr marL="0" indent="0">
              <a:buNone/>
            </a:pPr>
            <a:r>
              <a:rPr lang="en-US" sz="2000" dirty="0">
                <a:solidFill>
                  <a:srgbClr val="000000"/>
                </a:solidFill>
                <a:latin typeface="Calibri" panose="020F0502020204030204" pitchFamily="34" charset="0"/>
              </a:rPr>
              <a:t>Hallgren, K. A., Matson, T. E., Oliver, M., </a:t>
            </a:r>
            <a:r>
              <a:rPr lang="en-US" sz="2000" dirty="0" err="1">
                <a:solidFill>
                  <a:srgbClr val="000000"/>
                </a:solidFill>
                <a:latin typeface="Calibri" panose="020F0502020204030204" pitchFamily="34" charset="0"/>
              </a:rPr>
              <a:t>Witkiewitz</a:t>
            </a:r>
            <a:r>
              <a:rPr lang="en-US" sz="2000" dirty="0">
                <a:solidFill>
                  <a:srgbClr val="000000"/>
                </a:solidFill>
                <a:latin typeface="Calibri" panose="020F0502020204030204" pitchFamily="34" charset="0"/>
              </a:rPr>
              <a:t>, K., </a:t>
            </a:r>
            <a:r>
              <a:rPr lang="en-US" sz="2000" dirty="0" err="1">
                <a:solidFill>
                  <a:srgbClr val="000000"/>
                </a:solidFill>
                <a:latin typeface="Calibri" panose="020F0502020204030204" pitchFamily="34" charset="0"/>
              </a:rPr>
              <a:t>Bobb</a:t>
            </a:r>
            <a:r>
              <a:rPr lang="en-US" sz="2000" dirty="0">
                <a:solidFill>
                  <a:srgbClr val="000000"/>
                </a:solidFill>
                <a:latin typeface="Calibri" panose="020F0502020204030204" pitchFamily="34" charset="0"/>
              </a:rPr>
              <a:t>, J. F., Lee, A. K., </a:t>
            </a:r>
            <a:r>
              <a:rPr lang="en-US" sz="2000" dirty="0" err="1">
                <a:solidFill>
                  <a:srgbClr val="000000"/>
                </a:solidFill>
                <a:latin typeface="Calibri" panose="020F0502020204030204" pitchFamily="34" charset="0"/>
              </a:rPr>
              <a:t>Caldeiro</a:t>
            </a:r>
            <a:r>
              <a:rPr lang="en-US" sz="2000" dirty="0">
                <a:solidFill>
                  <a:srgbClr val="000000"/>
                </a:solidFill>
                <a:latin typeface="Calibri" panose="020F0502020204030204" pitchFamily="34" charset="0"/>
              </a:rPr>
              <a:t>, R. M., </a:t>
            </a:r>
            <a:r>
              <a:rPr lang="en-US" sz="2000" dirty="0" err="1">
                <a:solidFill>
                  <a:srgbClr val="000000"/>
                </a:solidFill>
                <a:latin typeface="Calibri" panose="020F0502020204030204" pitchFamily="34" charset="0"/>
              </a:rPr>
              <a:t>Kivlahan</a:t>
            </a:r>
            <a:r>
              <a:rPr lang="en-US" sz="2000" dirty="0">
                <a:solidFill>
                  <a:srgbClr val="000000"/>
                </a:solidFill>
                <a:latin typeface="Calibri" panose="020F0502020204030204" pitchFamily="34" charset="0"/>
              </a:rPr>
              <a:t>, D., &amp; Bradley, K. A. (2021). Practical Assessment of Alcohol Use Disorder in Routine Primary Care: Performance of an Alcohol Symptom Checklist. </a:t>
            </a:r>
            <a:r>
              <a:rPr lang="en-US" sz="2000" i="1" dirty="0">
                <a:solidFill>
                  <a:srgbClr val="000000"/>
                </a:solidFill>
                <a:latin typeface="Calibri" panose="020F0502020204030204" pitchFamily="34" charset="0"/>
              </a:rPr>
              <a:t>Journal of General Internal Medicine</a:t>
            </a:r>
            <a:r>
              <a:rPr lang="en-US" sz="2000" dirty="0">
                <a:solidFill>
                  <a:srgbClr val="000000"/>
                </a:solidFill>
                <a:latin typeface="Calibri" panose="020F0502020204030204" pitchFamily="34" charset="0"/>
              </a:rPr>
              <a:t>. </a:t>
            </a:r>
            <a:r>
              <a:rPr lang="en-US" sz="2000" dirty="0">
                <a:solidFill>
                  <a:srgbClr val="000000"/>
                </a:solidFill>
                <a:latin typeface="Calibri" panose="020F0502020204030204" pitchFamily="34" charset="0"/>
                <a:hlinkClick r:id="rId4"/>
              </a:rPr>
              <a:t>https://doi.org/10.1007/s11606-021-07038-3</a:t>
            </a:r>
            <a:endParaRPr lang="en-US" sz="2000" dirty="0">
              <a:solidFill>
                <a:srgbClr val="000000"/>
              </a:solidFill>
              <a:latin typeface="Calibri" panose="020F0502020204030204" pitchFamily="34" charset="0"/>
            </a:endParaRPr>
          </a:p>
          <a:p>
            <a:pPr marL="0" indent="0">
              <a:buNone/>
            </a:pPr>
            <a:r>
              <a:rPr lang="en-US" sz="2000" dirty="0">
                <a:solidFill>
                  <a:srgbClr val="000000"/>
                </a:solidFill>
                <a:latin typeface="Calibri" panose="020F0502020204030204" pitchFamily="34" charset="0"/>
              </a:rPr>
              <a:t>Hallgren, K. A., Matson, T. E., Oliver, M., </a:t>
            </a:r>
            <a:r>
              <a:rPr lang="en-US" sz="2000" dirty="0" err="1">
                <a:solidFill>
                  <a:srgbClr val="000000"/>
                </a:solidFill>
                <a:latin typeface="Calibri" panose="020F0502020204030204" pitchFamily="34" charset="0"/>
              </a:rPr>
              <a:t>Caldeiro</a:t>
            </a:r>
            <a:r>
              <a:rPr lang="en-US" sz="2000" dirty="0">
                <a:solidFill>
                  <a:srgbClr val="000000"/>
                </a:solidFill>
                <a:latin typeface="Calibri" panose="020F0502020204030204" pitchFamily="34" charset="0"/>
              </a:rPr>
              <a:t>, R. M., </a:t>
            </a:r>
            <a:r>
              <a:rPr lang="en-US" sz="2000" dirty="0" err="1">
                <a:solidFill>
                  <a:srgbClr val="000000"/>
                </a:solidFill>
                <a:latin typeface="Calibri" panose="020F0502020204030204" pitchFamily="34" charset="0"/>
              </a:rPr>
              <a:t>Kivlahan</a:t>
            </a:r>
            <a:r>
              <a:rPr lang="en-US" sz="2000" dirty="0">
                <a:solidFill>
                  <a:srgbClr val="000000"/>
                </a:solidFill>
                <a:latin typeface="Calibri" panose="020F0502020204030204" pitchFamily="34" charset="0"/>
              </a:rPr>
              <a:t>, D. R., &amp; Bradley, K. A. (2022). Practical assessment of DSM‐5 alcohol use disorder criteria in routine care: High test‐retest reliability of an Alcohol Symptom Checklist. </a:t>
            </a:r>
            <a:r>
              <a:rPr lang="en-US" sz="2000" i="1" dirty="0">
                <a:solidFill>
                  <a:srgbClr val="000000"/>
                </a:solidFill>
                <a:latin typeface="Calibri" panose="020F0502020204030204" pitchFamily="34" charset="0"/>
              </a:rPr>
              <a:t>Alcoholism: Clinical and Experimental Research</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46</a:t>
            </a:r>
            <a:r>
              <a:rPr lang="en-US" sz="2000" dirty="0">
                <a:solidFill>
                  <a:srgbClr val="000000"/>
                </a:solidFill>
                <a:latin typeface="Calibri" panose="020F0502020204030204" pitchFamily="34" charset="0"/>
              </a:rPr>
              <a:t>(3), 458–467. </a:t>
            </a:r>
            <a:r>
              <a:rPr lang="en-US" sz="2000" dirty="0">
                <a:solidFill>
                  <a:srgbClr val="000000"/>
                </a:solidFill>
                <a:latin typeface="Calibri" panose="020F0502020204030204" pitchFamily="34" charset="0"/>
                <a:hlinkClick r:id="rId5"/>
              </a:rPr>
              <a:t>https://doi.org/10.1111/acer.14778</a:t>
            </a:r>
            <a:endParaRPr lang="en-US" sz="2000" dirty="0">
              <a:solidFill>
                <a:srgbClr val="000000"/>
              </a:solidFill>
              <a:latin typeface="Calibri" panose="020F0502020204030204" pitchFamily="34" charset="0"/>
            </a:endParaRPr>
          </a:p>
          <a:p>
            <a:pPr marL="0" indent="0">
              <a:buNone/>
            </a:pPr>
            <a:r>
              <a:rPr lang="en-US" sz="2000" dirty="0">
                <a:solidFill>
                  <a:srgbClr val="000000"/>
                </a:solidFill>
                <a:latin typeface="Calibri" panose="020F0502020204030204" pitchFamily="34" charset="0"/>
              </a:rPr>
              <a:t>Hartz, S. M., </a:t>
            </a:r>
            <a:r>
              <a:rPr lang="en-US" sz="2000" dirty="0" err="1">
                <a:solidFill>
                  <a:srgbClr val="000000"/>
                </a:solidFill>
                <a:latin typeface="Calibri" panose="020F0502020204030204" pitchFamily="34" charset="0"/>
              </a:rPr>
              <a:t>Oehlert</a:t>
            </a:r>
            <a:r>
              <a:rPr lang="en-US" sz="2000" dirty="0">
                <a:solidFill>
                  <a:srgbClr val="000000"/>
                </a:solidFill>
                <a:latin typeface="Calibri" panose="020F0502020204030204" pitchFamily="34" charset="0"/>
              </a:rPr>
              <a:t>, M., Horton, A., </a:t>
            </a:r>
            <a:r>
              <a:rPr lang="en-US" sz="2000" dirty="0" err="1">
                <a:solidFill>
                  <a:srgbClr val="000000"/>
                </a:solidFill>
                <a:latin typeface="Calibri" panose="020F0502020204030204" pitchFamily="34" charset="0"/>
              </a:rPr>
              <a:t>Grucza</a:t>
            </a:r>
            <a:r>
              <a:rPr lang="en-US" sz="2000" dirty="0">
                <a:solidFill>
                  <a:srgbClr val="000000"/>
                </a:solidFill>
                <a:latin typeface="Calibri" panose="020F0502020204030204" pitchFamily="34" charset="0"/>
              </a:rPr>
              <a:t>, R. A., Fisher, S. L., Culverhouse, R. C., Nelson, K. G., </a:t>
            </a:r>
            <a:r>
              <a:rPr lang="en-US" sz="2000" dirty="0" err="1">
                <a:solidFill>
                  <a:srgbClr val="000000"/>
                </a:solidFill>
                <a:latin typeface="Calibri" panose="020F0502020204030204" pitchFamily="34" charset="0"/>
              </a:rPr>
              <a:t>Sumerall</a:t>
            </a:r>
            <a:r>
              <a:rPr lang="en-US" sz="2000" dirty="0">
                <a:solidFill>
                  <a:srgbClr val="000000"/>
                </a:solidFill>
                <a:latin typeface="Calibri" panose="020F0502020204030204" pitchFamily="34" charset="0"/>
              </a:rPr>
              <a:t>, S. W., Neal, P. C., </a:t>
            </a:r>
            <a:r>
              <a:rPr lang="en-US" sz="2000" dirty="0" err="1">
                <a:solidFill>
                  <a:srgbClr val="000000"/>
                </a:solidFill>
                <a:latin typeface="Calibri" panose="020F0502020204030204" pitchFamily="34" charset="0"/>
              </a:rPr>
              <a:t>Regnier</a:t>
            </a:r>
            <a:r>
              <a:rPr lang="en-US" sz="2000" dirty="0">
                <a:solidFill>
                  <a:srgbClr val="000000"/>
                </a:solidFill>
                <a:latin typeface="Calibri" panose="020F0502020204030204" pitchFamily="34" charset="0"/>
              </a:rPr>
              <a:t>, P., Chen, G., Williams, A., </a:t>
            </a:r>
            <a:r>
              <a:rPr lang="en-US" sz="2000" dirty="0" err="1">
                <a:solidFill>
                  <a:srgbClr val="000000"/>
                </a:solidFill>
                <a:latin typeface="Calibri" panose="020F0502020204030204" pitchFamily="34" charset="0"/>
              </a:rPr>
              <a:t>Bhattarai</a:t>
            </a:r>
            <a:r>
              <a:rPr lang="en-US" sz="2000" dirty="0">
                <a:solidFill>
                  <a:srgbClr val="000000"/>
                </a:solidFill>
                <a:latin typeface="Calibri" panose="020F0502020204030204" pitchFamily="34" charset="0"/>
              </a:rPr>
              <a:t>, J., </a:t>
            </a:r>
            <a:r>
              <a:rPr lang="en-US" sz="2000" dirty="0" err="1">
                <a:solidFill>
                  <a:srgbClr val="000000"/>
                </a:solidFill>
                <a:latin typeface="Calibri" panose="020F0502020204030204" pitchFamily="34" charset="0"/>
              </a:rPr>
              <a:t>Evanoff</a:t>
            </a:r>
            <a:r>
              <a:rPr lang="en-US" sz="2000" dirty="0">
                <a:solidFill>
                  <a:srgbClr val="000000"/>
                </a:solidFill>
                <a:latin typeface="Calibri" panose="020F0502020204030204" pitchFamily="34" charset="0"/>
              </a:rPr>
              <a:t>, B., &amp; </a:t>
            </a:r>
            <a:r>
              <a:rPr lang="en-US" sz="2000" dirty="0" err="1">
                <a:solidFill>
                  <a:srgbClr val="000000"/>
                </a:solidFill>
                <a:latin typeface="Calibri" panose="020F0502020204030204" pitchFamily="34" charset="0"/>
              </a:rPr>
              <a:t>Bierut</a:t>
            </a:r>
            <a:r>
              <a:rPr lang="en-US" sz="2000" dirty="0">
                <a:solidFill>
                  <a:srgbClr val="000000"/>
                </a:solidFill>
                <a:latin typeface="Calibri" panose="020F0502020204030204" pitchFamily="34" charset="0"/>
              </a:rPr>
              <a:t>, L. J. (2018). Daily Drinking Is Associated with Increased Mortality. </a:t>
            </a:r>
            <a:r>
              <a:rPr lang="en-US" sz="2000" i="1" dirty="0">
                <a:solidFill>
                  <a:srgbClr val="000000"/>
                </a:solidFill>
                <a:latin typeface="Calibri" panose="020F0502020204030204" pitchFamily="34" charset="0"/>
              </a:rPr>
              <a:t>Alcoholism: Clinical and Experimental Research, 42</a:t>
            </a:r>
            <a:r>
              <a:rPr lang="en-US" sz="2000" dirty="0">
                <a:solidFill>
                  <a:srgbClr val="000000"/>
                </a:solidFill>
                <a:latin typeface="Calibri" panose="020F0502020204030204" pitchFamily="34" charset="0"/>
              </a:rPr>
              <a:t>(11), 2246–2255. </a:t>
            </a:r>
            <a:r>
              <a:rPr lang="en-US" sz="2000" dirty="0">
                <a:solidFill>
                  <a:srgbClr val="000000"/>
                </a:solidFill>
                <a:latin typeface="Calibri" panose="020F0502020204030204" pitchFamily="34" charset="0"/>
                <a:hlinkClick r:id="rId6"/>
              </a:rPr>
              <a:t>https://doi.org/10.1111/acer.13886</a:t>
            </a:r>
            <a:endParaRPr lang="en-US" sz="2000" dirty="0">
              <a:solidFill>
                <a:srgbClr val="000000"/>
              </a:solidFill>
              <a:latin typeface="Calibri" panose="020F0502020204030204" pitchFamily="34" charset="0"/>
            </a:endParaRPr>
          </a:p>
          <a:p>
            <a:pPr marL="0" indent="0">
              <a:buNone/>
            </a:pPr>
            <a:r>
              <a:rPr lang="en-US" sz="2000" dirty="0"/>
              <a:t>Johnson, M., Jackson, R., Guillaume, L., Meier, P., &amp; Goyder, E. (2010). Barriers and facilitators to implementing screening and brief intervention for alcohol misuse: a systematic review of qualitative evidence. </a:t>
            </a:r>
            <a:r>
              <a:rPr lang="en-US" sz="2000" i="1" dirty="0"/>
              <a:t>Journal of Public Health, 33</a:t>
            </a:r>
            <a:r>
              <a:rPr lang="en-US" sz="2000" dirty="0"/>
              <a:t>(3), 412–421. </a:t>
            </a:r>
            <a:r>
              <a:rPr lang="en-US" sz="2000" dirty="0">
                <a:hlinkClick r:id="rId7"/>
              </a:rPr>
              <a:t>https://doi.org/10.1093/pubmed/fdq095</a:t>
            </a:r>
            <a:endParaRPr lang="en-US" sz="2000" dirty="0"/>
          </a:p>
          <a:p>
            <a:pPr marL="0" indent="0">
              <a:buNone/>
            </a:pPr>
            <a:endParaRPr lang="en-US" sz="2000" dirty="0"/>
          </a:p>
          <a:p>
            <a:pPr marL="0" indent="0">
              <a:buNone/>
            </a:pPr>
            <a:r>
              <a:rPr lang="en-US" sz="2000" dirty="0"/>
              <a:t>‌</a:t>
            </a:r>
          </a:p>
        </p:txBody>
      </p:sp>
    </p:spTree>
    <p:custDataLst>
      <p:tags r:id="rId1"/>
    </p:custDataLst>
    <p:extLst>
      <p:ext uri="{BB962C8B-B14F-4D97-AF65-F5344CB8AC3E}">
        <p14:creationId xmlns:p14="http://schemas.microsoft.com/office/powerpoint/2010/main" val="423449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448" y="1022350"/>
            <a:ext cx="10515600" cy="593725"/>
          </a:xfrm>
        </p:spPr>
        <p:txBody>
          <a:bodyPr>
            <a:normAutofit fontScale="90000"/>
          </a:bodyPr>
          <a:lstStyle/>
          <a:p>
            <a:r>
              <a:rPr lang="en-US" dirty="0">
                <a:solidFill>
                  <a:srgbClr val="2B4B1B"/>
                </a:solidFill>
              </a:rPr>
              <a:t>References</a:t>
            </a:r>
          </a:p>
        </p:txBody>
      </p:sp>
      <p:sp>
        <p:nvSpPr>
          <p:cNvPr id="3" name="Content Placeholder 2"/>
          <p:cNvSpPr>
            <a:spLocks noGrp="1"/>
          </p:cNvSpPr>
          <p:nvPr>
            <p:ph sz="quarter" idx="4294967295"/>
          </p:nvPr>
        </p:nvSpPr>
        <p:spPr>
          <a:xfrm>
            <a:off x="155448" y="1828800"/>
            <a:ext cx="11787188" cy="4683125"/>
          </a:xfrm>
        </p:spPr>
        <p:txBody>
          <a:bodyPr>
            <a:noAutofit/>
          </a:bodyPr>
          <a:lstStyle/>
          <a:p>
            <a:pPr marL="0" indent="0">
              <a:buNone/>
            </a:pPr>
            <a:r>
              <a:rPr lang="en-US" sz="2000" dirty="0" err="1">
                <a:solidFill>
                  <a:srgbClr val="000000"/>
                </a:solidFill>
                <a:latin typeface="Calibri" panose="020F0502020204030204" pitchFamily="34" charset="0"/>
              </a:rPr>
              <a:t>Kaner</a:t>
            </a:r>
            <a:r>
              <a:rPr lang="en-US" sz="2000" dirty="0">
                <a:solidFill>
                  <a:srgbClr val="000000"/>
                </a:solidFill>
                <a:latin typeface="Calibri" panose="020F0502020204030204" pitchFamily="34" charset="0"/>
              </a:rPr>
              <a:t>, E. F. S., Dickinson, H. O., Beyer, F., </a:t>
            </a:r>
            <a:r>
              <a:rPr lang="en-US" sz="2000" dirty="0" err="1">
                <a:solidFill>
                  <a:srgbClr val="000000"/>
                </a:solidFill>
                <a:latin typeface="Calibri" panose="020F0502020204030204" pitchFamily="34" charset="0"/>
              </a:rPr>
              <a:t>Pienaar</a:t>
            </a:r>
            <a:r>
              <a:rPr lang="en-US" sz="2000" dirty="0">
                <a:solidFill>
                  <a:srgbClr val="000000"/>
                </a:solidFill>
                <a:latin typeface="Calibri" panose="020F0502020204030204" pitchFamily="34" charset="0"/>
              </a:rPr>
              <a:t>, E., Schlesinger, C., Campbell, F., Saunders, J. B., </a:t>
            </a:r>
            <a:r>
              <a:rPr lang="en-US" sz="2000" dirty="0" err="1">
                <a:solidFill>
                  <a:srgbClr val="000000"/>
                </a:solidFill>
                <a:latin typeface="Calibri" panose="020F0502020204030204" pitchFamily="34" charset="0"/>
              </a:rPr>
              <a:t>Burnand</a:t>
            </a:r>
            <a:r>
              <a:rPr lang="en-US" sz="2000" dirty="0">
                <a:solidFill>
                  <a:srgbClr val="000000"/>
                </a:solidFill>
                <a:latin typeface="Calibri" panose="020F0502020204030204" pitchFamily="34" charset="0"/>
              </a:rPr>
              <a:t>, B., &amp; Heather, N. (2009). The effectiveness of brief alcohol interventions in primary care settings: A systematic review. </a:t>
            </a:r>
            <a:r>
              <a:rPr lang="en-US" sz="2000" i="1" dirty="0">
                <a:solidFill>
                  <a:srgbClr val="000000"/>
                </a:solidFill>
                <a:latin typeface="Calibri" panose="020F0502020204030204" pitchFamily="34" charset="0"/>
              </a:rPr>
              <a:t>Drug and Alcohol Review</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28</a:t>
            </a:r>
            <a:r>
              <a:rPr lang="en-US" sz="2000" dirty="0">
                <a:solidFill>
                  <a:srgbClr val="000000"/>
                </a:solidFill>
                <a:latin typeface="Calibri" panose="020F0502020204030204" pitchFamily="34" charset="0"/>
              </a:rPr>
              <a:t>(3), 301–323. </a:t>
            </a:r>
            <a:r>
              <a:rPr lang="en-US" sz="2000" dirty="0">
                <a:solidFill>
                  <a:srgbClr val="000000"/>
                </a:solidFill>
                <a:latin typeface="Calibri" panose="020F0502020204030204" pitchFamily="34" charset="0"/>
                <a:hlinkClick r:id="rId4"/>
              </a:rPr>
              <a:t>https://doi.org/10.1111/j.1465-3362.2009.00071.x</a:t>
            </a:r>
            <a:endParaRPr lang="en-US" sz="2000" dirty="0">
              <a:solidFill>
                <a:srgbClr val="000000"/>
              </a:solidFill>
              <a:latin typeface="Calibri" panose="020F0502020204030204" pitchFamily="34" charset="0"/>
            </a:endParaRPr>
          </a:p>
          <a:p>
            <a:pPr marL="0" indent="0">
              <a:buNone/>
            </a:pPr>
            <a:r>
              <a:rPr lang="en-US" sz="2000" dirty="0" err="1"/>
              <a:t>Kaner</a:t>
            </a:r>
            <a:r>
              <a:rPr lang="en-US" sz="2000" dirty="0"/>
              <a:t>, E. F. S., Dickinson, H. O., Beyer, F. R., Campbell, F., Schlesinger, C., Heather, N., Saunders, J. B., </a:t>
            </a:r>
            <a:r>
              <a:rPr lang="en-US" sz="2000" dirty="0" err="1"/>
              <a:t>Burnand</a:t>
            </a:r>
            <a:r>
              <a:rPr lang="en-US" sz="2000" dirty="0"/>
              <a:t>, B., &amp; </a:t>
            </a:r>
            <a:r>
              <a:rPr lang="en-US" sz="2000" dirty="0" err="1"/>
              <a:t>Pienaar</a:t>
            </a:r>
            <a:r>
              <a:rPr lang="en-US" sz="2000" dirty="0"/>
              <a:t>, E. D. (2007). Effectiveness of brief alcohol interventions in primary care populations. </a:t>
            </a:r>
            <a:r>
              <a:rPr lang="en-US" sz="2000" i="1" dirty="0"/>
              <a:t>Cochrane Database of Systematic Reviews</a:t>
            </a:r>
            <a:r>
              <a:rPr lang="en-US" sz="2000" dirty="0"/>
              <a:t>. </a:t>
            </a:r>
            <a:r>
              <a:rPr lang="en-US" sz="2000" dirty="0">
                <a:hlinkClick r:id="rId5"/>
              </a:rPr>
              <a:t>https://doi.org/10.1002/14651858.cd004148.pub3</a:t>
            </a:r>
            <a:endParaRPr lang="en-US" sz="2000" dirty="0"/>
          </a:p>
          <a:p>
            <a:pPr marL="0" indent="0">
              <a:buNone/>
            </a:pPr>
            <a:r>
              <a:rPr lang="en-US" sz="2000" dirty="0">
                <a:solidFill>
                  <a:srgbClr val="000000"/>
                </a:solidFill>
                <a:latin typeface="Calibri" panose="020F0502020204030204" pitchFamily="34" charset="0"/>
              </a:rPr>
              <a:t>Maldonado, J. R., Sher, Y., Das, S., Hills-Evans, K., </a:t>
            </a:r>
            <a:r>
              <a:rPr lang="en-US" sz="2000" dirty="0" err="1">
                <a:solidFill>
                  <a:srgbClr val="000000"/>
                </a:solidFill>
                <a:latin typeface="Calibri" panose="020F0502020204030204" pitchFamily="34" charset="0"/>
              </a:rPr>
              <a:t>Frenklach</a:t>
            </a:r>
            <a:r>
              <a:rPr lang="en-US" sz="2000" dirty="0">
                <a:solidFill>
                  <a:srgbClr val="000000"/>
                </a:solidFill>
                <a:latin typeface="Calibri" panose="020F0502020204030204" pitchFamily="34" charset="0"/>
              </a:rPr>
              <a:t>, A., </a:t>
            </a:r>
            <a:r>
              <a:rPr lang="en-US" sz="2000" dirty="0" err="1">
                <a:solidFill>
                  <a:srgbClr val="000000"/>
                </a:solidFill>
                <a:latin typeface="Calibri" panose="020F0502020204030204" pitchFamily="34" charset="0"/>
              </a:rPr>
              <a:t>Lolak</a:t>
            </a:r>
            <a:r>
              <a:rPr lang="en-US" sz="2000" dirty="0">
                <a:solidFill>
                  <a:srgbClr val="000000"/>
                </a:solidFill>
                <a:latin typeface="Calibri" panose="020F0502020204030204" pitchFamily="34" charset="0"/>
              </a:rPr>
              <a:t>, S., Talley, R., &amp; </a:t>
            </a:r>
            <a:r>
              <a:rPr lang="en-US" sz="2000" dirty="0" err="1">
                <a:solidFill>
                  <a:srgbClr val="000000"/>
                </a:solidFill>
                <a:latin typeface="Calibri" panose="020F0502020204030204" pitchFamily="34" charset="0"/>
              </a:rPr>
              <a:t>Neri</a:t>
            </a:r>
            <a:r>
              <a:rPr lang="en-US" sz="2000" dirty="0">
                <a:solidFill>
                  <a:srgbClr val="000000"/>
                </a:solidFill>
                <a:latin typeface="Calibri" panose="020F0502020204030204" pitchFamily="34" charset="0"/>
              </a:rPr>
              <a:t>, E. (2015). Prospective Validation Study of the Prediction of Alcohol Withdrawal Severity Scale (PAWSS) in Medically Ill Inpatients: A New Scale for the Prediction of Complicated Alcohol Withdrawal Syndrome. </a:t>
            </a:r>
            <a:r>
              <a:rPr lang="en-US" sz="2000" i="1" dirty="0">
                <a:solidFill>
                  <a:srgbClr val="000000"/>
                </a:solidFill>
                <a:latin typeface="Calibri" panose="020F0502020204030204" pitchFamily="34" charset="0"/>
              </a:rPr>
              <a:t>Alcohol and Alcoholism</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50</a:t>
            </a:r>
            <a:r>
              <a:rPr lang="en-US" sz="2000" dirty="0">
                <a:solidFill>
                  <a:srgbClr val="000000"/>
                </a:solidFill>
                <a:latin typeface="Calibri" panose="020F0502020204030204" pitchFamily="34" charset="0"/>
              </a:rPr>
              <a:t>(5), 509–518. </a:t>
            </a:r>
            <a:r>
              <a:rPr lang="en-US" sz="2000" dirty="0">
                <a:solidFill>
                  <a:srgbClr val="000000"/>
                </a:solidFill>
                <a:latin typeface="Calibri" panose="020F0502020204030204" pitchFamily="34" charset="0"/>
                <a:hlinkClick r:id="rId6"/>
              </a:rPr>
              <a:t>https://doi.org/10.1093/alcalc/agv043</a:t>
            </a:r>
            <a:endParaRPr lang="en-US" sz="2000" dirty="0"/>
          </a:p>
          <a:p>
            <a:pPr marL="0" indent="0">
              <a:buNone/>
            </a:pPr>
            <a:r>
              <a:rPr lang="en-US" sz="2000" dirty="0">
                <a:solidFill>
                  <a:srgbClr val="000000"/>
                </a:solidFill>
                <a:latin typeface="Calibri" panose="020F0502020204030204" pitchFamily="34" charset="0"/>
              </a:rPr>
              <a:t>McNeely, J., Adam, A., </a:t>
            </a:r>
            <a:r>
              <a:rPr lang="en-US" sz="2000" dirty="0" err="1">
                <a:solidFill>
                  <a:srgbClr val="000000"/>
                </a:solidFill>
                <a:latin typeface="Calibri" panose="020F0502020204030204" pitchFamily="34" charset="0"/>
              </a:rPr>
              <a:t>Rotrosen</a:t>
            </a:r>
            <a:r>
              <a:rPr lang="en-US" sz="2000" dirty="0">
                <a:solidFill>
                  <a:srgbClr val="000000"/>
                </a:solidFill>
                <a:latin typeface="Calibri" panose="020F0502020204030204" pitchFamily="34" charset="0"/>
              </a:rPr>
              <a:t>, J., </a:t>
            </a:r>
            <a:r>
              <a:rPr lang="en-US" sz="2000" dirty="0" err="1">
                <a:solidFill>
                  <a:srgbClr val="000000"/>
                </a:solidFill>
                <a:latin typeface="Calibri" panose="020F0502020204030204" pitchFamily="34" charset="0"/>
              </a:rPr>
              <a:t>Wakeman</a:t>
            </a:r>
            <a:r>
              <a:rPr lang="en-US" sz="2000" dirty="0">
                <a:solidFill>
                  <a:srgbClr val="000000"/>
                </a:solidFill>
                <a:latin typeface="Calibri" panose="020F0502020204030204" pitchFamily="34" charset="0"/>
              </a:rPr>
              <a:t>, S. E., </a:t>
            </a:r>
            <a:r>
              <a:rPr lang="en-US" sz="2000" dirty="0" err="1">
                <a:solidFill>
                  <a:srgbClr val="000000"/>
                </a:solidFill>
                <a:latin typeface="Calibri" panose="020F0502020204030204" pitchFamily="34" charset="0"/>
              </a:rPr>
              <a:t>Wilens</a:t>
            </a:r>
            <a:r>
              <a:rPr lang="en-US" sz="2000" dirty="0">
                <a:solidFill>
                  <a:srgbClr val="000000"/>
                </a:solidFill>
                <a:latin typeface="Calibri" panose="020F0502020204030204" pitchFamily="34" charset="0"/>
              </a:rPr>
              <a:t>, T. E., </a:t>
            </a:r>
            <a:r>
              <a:rPr lang="en-US" sz="2000" dirty="0" err="1">
                <a:solidFill>
                  <a:srgbClr val="000000"/>
                </a:solidFill>
                <a:latin typeface="Calibri" panose="020F0502020204030204" pitchFamily="34" charset="0"/>
              </a:rPr>
              <a:t>Kannry</a:t>
            </a:r>
            <a:r>
              <a:rPr lang="en-US" sz="2000" dirty="0">
                <a:solidFill>
                  <a:srgbClr val="000000"/>
                </a:solidFill>
                <a:latin typeface="Calibri" panose="020F0502020204030204" pitchFamily="34" charset="0"/>
              </a:rPr>
              <a:t>, J., Rosenthal, R. N., </a:t>
            </a:r>
            <a:r>
              <a:rPr lang="en-US" sz="2000" dirty="0" err="1">
                <a:solidFill>
                  <a:srgbClr val="000000"/>
                </a:solidFill>
                <a:latin typeface="Calibri" panose="020F0502020204030204" pitchFamily="34" charset="0"/>
              </a:rPr>
              <a:t>Wahle</a:t>
            </a:r>
            <a:r>
              <a:rPr lang="en-US" sz="2000" dirty="0">
                <a:solidFill>
                  <a:srgbClr val="000000"/>
                </a:solidFill>
                <a:latin typeface="Calibri" panose="020F0502020204030204" pitchFamily="34" charset="0"/>
              </a:rPr>
              <a:t>, A., Pitts, S., </a:t>
            </a:r>
            <a:r>
              <a:rPr lang="en-US" sz="2000" dirty="0" err="1">
                <a:solidFill>
                  <a:srgbClr val="000000"/>
                </a:solidFill>
                <a:latin typeface="Calibri" panose="020F0502020204030204" pitchFamily="34" charset="0"/>
              </a:rPr>
              <a:t>Farkas</a:t>
            </a:r>
            <a:r>
              <a:rPr lang="en-US" sz="2000" dirty="0">
                <a:solidFill>
                  <a:srgbClr val="000000"/>
                </a:solidFill>
                <a:latin typeface="Calibri" panose="020F0502020204030204" pitchFamily="34" charset="0"/>
              </a:rPr>
              <a:t>, S., Rosa, C., </a:t>
            </a:r>
            <a:r>
              <a:rPr lang="en-US" sz="2000" dirty="0" err="1">
                <a:solidFill>
                  <a:srgbClr val="000000"/>
                </a:solidFill>
                <a:latin typeface="Calibri" panose="020F0502020204030204" pitchFamily="34" charset="0"/>
              </a:rPr>
              <a:t>Peccoralo</a:t>
            </a:r>
            <a:r>
              <a:rPr lang="en-US" sz="2000" dirty="0">
                <a:solidFill>
                  <a:srgbClr val="000000"/>
                </a:solidFill>
                <a:latin typeface="Calibri" panose="020F0502020204030204" pitchFamily="34" charset="0"/>
              </a:rPr>
              <a:t>, L., Waite, E., Vega, A., Kent, J., Craven, C. K., Kaminski, T. A., </a:t>
            </a:r>
            <a:r>
              <a:rPr lang="en-US" sz="2000" dirty="0" err="1">
                <a:solidFill>
                  <a:srgbClr val="000000"/>
                </a:solidFill>
                <a:latin typeface="Calibri" panose="020F0502020204030204" pitchFamily="34" charset="0"/>
              </a:rPr>
              <a:t>Firmin</a:t>
            </a:r>
            <a:r>
              <a:rPr lang="en-US" sz="2000" dirty="0">
                <a:solidFill>
                  <a:srgbClr val="000000"/>
                </a:solidFill>
                <a:latin typeface="Calibri" panose="020F0502020204030204" pitchFamily="34" charset="0"/>
              </a:rPr>
              <a:t>, E., Isenberg, B., &amp; Harris, M. (2021). Comparison of Methods for Alcohol and Drug Screening in Primary Care Clinics. </a:t>
            </a:r>
            <a:r>
              <a:rPr lang="en-US" sz="2000" i="1" dirty="0">
                <a:solidFill>
                  <a:srgbClr val="000000"/>
                </a:solidFill>
                <a:latin typeface="Calibri" panose="020F0502020204030204" pitchFamily="34" charset="0"/>
              </a:rPr>
              <a:t>JAMA Network Open</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4</a:t>
            </a:r>
            <a:r>
              <a:rPr lang="en-US" sz="2000" dirty="0">
                <a:solidFill>
                  <a:srgbClr val="000000"/>
                </a:solidFill>
                <a:latin typeface="Calibri" panose="020F0502020204030204" pitchFamily="34" charset="0"/>
              </a:rPr>
              <a:t>(5), e2110721–e2110721. </a:t>
            </a:r>
            <a:r>
              <a:rPr lang="en-US" sz="2000" dirty="0">
                <a:solidFill>
                  <a:srgbClr val="000000"/>
                </a:solidFill>
                <a:latin typeface="Calibri" panose="020F0502020204030204" pitchFamily="34" charset="0"/>
                <a:hlinkClick r:id="rId7"/>
              </a:rPr>
              <a:t>https://doi.org/10.1001/jamanetworkopen.2021.10721</a:t>
            </a:r>
            <a:endParaRPr lang="en-US" sz="200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46514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B1B"/>
                </a:solidFill>
              </a:rPr>
              <a:t>But we should screen anyway!</a:t>
            </a:r>
          </a:p>
        </p:txBody>
      </p:sp>
      <p:sp>
        <p:nvSpPr>
          <p:cNvPr id="5" name="TextBox 4"/>
          <p:cNvSpPr txBox="1"/>
          <p:nvPr/>
        </p:nvSpPr>
        <p:spPr>
          <a:xfrm>
            <a:off x="155448" y="1828799"/>
            <a:ext cx="7405229" cy="1800493"/>
          </a:xfrm>
          <a:prstGeom prst="rect">
            <a:avLst/>
          </a:prstGeom>
          <a:noFill/>
        </p:spPr>
        <p:txBody>
          <a:bodyPr wrap="square" rtlCol="0">
            <a:spAutoFit/>
          </a:bodyPr>
          <a:lstStyle/>
          <a:p>
            <a:pPr marL="182880" indent="-182880">
              <a:spcAft>
                <a:spcPts val="600"/>
              </a:spcAft>
              <a:buFont typeface="Arial" panose="020B0604020202020204" pitchFamily="34" charset="0"/>
              <a:buChar char="•"/>
            </a:pPr>
            <a:r>
              <a:rPr lang="en-US" sz="2400" dirty="0"/>
              <a:t>Alcohol use contributes to common health problems</a:t>
            </a:r>
          </a:p>
          <a:p>
            <a:pPr marL="182880" indent="-182880">
              <a:spcAft>
                <a:spcPts val="600"/>
              </a:spcAft>
              <a:buFont typeface="Arial" panose="020B0604020202020204" pitchFamily="34" charset="0"/>
              <a:buChar char="•"/>
            </a:pPr>
            <a:r>
              <a:rPr lang="en-US" sz="2400" dirty="0"/>
              <a:t>Screening and intervention can reduce drinking levels</a:t>
            </a:r>
          </a:p>
          <a:p>
            <a:pPr marL="182880" indent="-182880">
              <a:spcAft>
                <a:spcPts val="600"/>
              </a:spcAft>
              <a:buFont typeface="Arial" panose="020B0604020202020204" pitchFamily="34" charset="0"/>
              <a:buChar char="•"/>
            </a:pPr>
            <a:r>
              <a:rPr lang="en-US" sz="2400" dirty="0"/>
              <a:t>Early detection averts greater harm</a:t>
            </a:r>
          </a:p>
          <a:p>
            <a:pPr marL="182880" indent="-182880">
              <a:spcAft>
                <a:spcPts val="600"/>
              </a:spcAft>
              <a:buFont typeface="Arial" panose="020B0604020202020204" pitchFamily="34" charset="0"/>
              <a:buChar char="•"/>
            </a:pPr>
            <a:r>
              <a:rPr lang="en-US" sz="2400" dirty="0"/>
              <a:t>Asking about alcohol may help an entire family</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8426" t="13234" r="14765" b="7802"/>
          <a:stretch/>
        </p:blipFill>
        <p:spPr>
          <a:xfrm>
            <a:off x="7175359" y="1761293"/>
            <a:ext cx="5123015" cy="3405988"/>
          </a:xfrm>
          <a:prstGeom prst="rect">
            <a:avLst/>
          </a:prstGeom>
          <a:ln w="28575">
            <a:solidFill>
              <a:srgbClr val="2B4B1B"/>
            </a:solidFill>
          </a:ln>
        </p:spPr>
      </p:pic>
      <p:sp>
        <p:nvSpPr>
          <p:cNvPr id="7" name="TextBox 6"/>
          <p:cNvSpPr txBox="1"/>
          <p:nvPr/>
        </p:nvSpPr>
        <p:spPr>
          <a:xfrm>
            <a:off x="5216375" y="5541633"/>
            <a:ext cx="6834475" cy="923330"/>
          </a:xfrm>
          <a:prstGeom prst="rect">
            <a:avLst/>
          </a:prstGeom>
          <a:noFill/>
        </p:spPr>
        <p:txBody>
          <a:bodyPr wrap="square" rtlCol="0">
            <a:spAutoFit/>
          </a:bodyPr>
          <a:lstStyle/>
          <a:p>
            <a:pPr algn="r"/>
            <a:r>
              <a:rPr lang="en-US" dirty="0"/>
              <a:t>(Mertens et al., 2003); (Mertens et al., 2005); (Scott et al., 2016); (</a:t>
            </a:r>
            <a:r>
              <a:rPr lang="en-US" dirty="0" err="1"/>
              <a:t>Bertholet</a:t>
            </a:r>
            <a:r>
              <a:rPr lang="en-US" dirty="0"/>
              <a:t> et al., 2005); (Bien et al., 1993); (</a:t>
            </a:r>
            <a:r>
              <a:rPr lang="en-US" dirty="0" err="1"/>
              <a:t>D’Onofrio</a:t>
            </a:r>
            <a:r>
              <a:rPr lang="en-US" dirty="0"/>
              <a:t> et al., 2002); (</a:t>
            </a:r>
            <a:r>
              <a:rPr lang="en-US" dirty="0" err="1"/>
              <a:t>Kaner</a:t>
            </a:r>
            <a:r>
              <a:rPr lang="en-US" dirty="0"/>
              <a:t> et al., 2009); (</a:t>
            </a:r>
            <a:r>
              <a:rPr lang="en-US" dirty="0" err="1"/>
              <a:t>Kaner</a:t>
            </a:r>
            <a:r>
              <a:rPr lang="en-US" dirty="0"/>
              <a:t> et al., 2007); (Ray et al., 2009)</a:t>
            </a:r>
          </a:p>
        </p:txBody>
      </p:sp>
    </p:spTree>
    <p:custDataLst>
      <p:tags r:id="rId2"/>
    </p:custDataLst>
    <p:extLst>
      <p:ext uri="{BB962C8B-B14F-4D97-AF65-F5344CB8AC3E}">
        <p14:creationId xmlns:p14="http://schemas.microsoft.com/office/powerpoint/2010/main" val="270849104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448" y="1022350"/>
            <a:ext cx="10515600" cy="593725"/>
          </a:xfrm>
        </p:spPr>
        <p:txBody>
          <a:bodyPr>
            <a:normAutofit fontScale="90000"/>
          </a:bodyPr>
          <a:lstStyle/>
          <a:p>
            <a:r>
              <a:rPr lang="en-US" dirty="0">
                <a:solidFill>
                  <a:srgbClr val="2B4B1B"/>
                </a:solidFill>
              </a:rPr>
              <a:t>References</a:t>
            </a:r>
          </a:p>
        </p:txBody>
      </p:sp>
      <p:sp>
        <p:nvSpPr>
          <p:cNvPr id="3" name="Content Placeholder 2"/>
          <p:cNvSpPr>
            <a:spLocks noGrp="1"/>
          </p:cNvSpPr>
          <p:nvPr>
            <p:ph sz="quarter" idx="4294967295"/>
          </p:nvPr>
        </p:nvSpPr>
        <p:spPr>
          <a:xfrm>
            <a:off x="155448" y="1828800"/>
            <a:ext cx="11787188" cy="4683125"/>
          </a:xfrm>
        </p:spPr>
        <p:txBody>
          <a:bodyPr>
            <a:noAutofit/>
          </a:bodyPr>
          <a:lstStyle/>
          <a:p>
            <a:pPr marL="0" indent="0">
              <a:buNone/>
            </a:pPr>
            <a:r>
              <a:rPr lang="en-US" sz="2000" dirty="0">
                <a:solidFill>
                  <a:srgbClr val="000000"/>
                </a:solidFill>
                <a:latin typeface="Calibri" panose="020F0502020204030204" pitchFamily="34" charset="0"/>
              </a:rPr>
              <a:t>Mertens, J. R., </a:t>
            </a:r>
            <a:r>
              <a:rPr lang="en-US" sz="2000" dirty="0" err="1">
                <a:solidFill>
                  <a:srgbClr val="000000"/>
                </a:solidFill>
                <a:latin typeface="Calibri" panose="020F0502020204030204" pitchFamily="34" charset="0"/>
              </a:rPr>
              <a:t>Weisner</a:t>
            </a:r>
            <a:r>
              <a:rPr lang="en-US" sz="2000" dirty="0">
                <a:solidFill>
                  <a:srgbClr val="000000"/>
                </a:solidFill>
                <a:latin typeface="Calibri" panose="020F0502020204030204" pitchFamily="34" charset="0"/>
              </a:rPr>
              <a:t>, C., Ray, G. T., Fireman, B., &amp; Walsh, K. (2005). Hazardous Drinkers and Drug Users in HMO Primary Care: Prevalence, Medical Conditions, and Costs. </a:t>
            </a:r>
            <a:r>
              <a:rPr lang="en-US" sz="2000" i="1" dirty="0">
                <a:solidFill>
                  <a:srgbClr val="000000"/>
                </a:solidFill>
                <a:latin typeface="Calibri" panose="020F0502020204030204" pitchFamily="34" charset="0"/>
              </a:rPr>
              <a:t>Alcoholism: Clinical &amp; Experimental Research</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29</a:t>
            </a:r>
            <a:r>
              <a:rPr lang="en-US" sz="2000" dirty="0">
                <a:solidFill>
                  <a:srgbClr val="000000"/>
                </a:solidFill>
                <a:latin typeface="Calibri" panose="020F0502020204030204" pitchFamily="34" charset="0"/>
              </a:rPr>
              <a:t>(6), 989–998. </a:t>
            </a:r>
            <a:r>
              <a:rPr lang="en-US" sz="2000" dirty="0">
                <a:solidFill>
                  <a:srgbClr val="000000"/>
                </a:solidFill>
                <a:latin typeface="Calibri" panose="020F0502020204030204" pitchFamily="34" charset="0"/>
                <a:hlinkClick r:id="rId4"/>
              </a:rPr>
              <a:t>https://doi.org/10.1097/01.alc.0000167958.68586.3d</a:t>
            </a:r>
            <a:endParaRPr lang="en-US" sz="2000" dirty="0">
              <a:solidFill>
                <a:srgbClr val="000000"/>
              </a:solidFill>
              <a:latin typeface="Calibri" panose="020F0502020204030204" pitchFamily="34" charset="0"/>
            </a:endParaRPr>
          </a:p>
          <a:p>
            <a:pPr marL="0" indent="0">
              <a:buNone/>
            </a:pPr>
            <a:r>
              <a:rPr lang="en-US" sz="2000" dirty="0">
                <a:solidFill>
                  <a:srgbClr val="000000"/>
                </a:solidFill>
                <a:latin typeface="Calibri" panose="020F0502020204030204" pitchFamily="34" charset="0"/>
              </a:rPr>
              <a:t>Mertens, J.R., Chi, F.W., </a:t>
            </a:r>
            <a:r>
              <a:rPr lang="en-US" sz="2000" dirty="0" err="1">
                <a:solidFill>
                  <a:srgbClr val="000000"/>
                </a:solidFill>
                <a:latin typeface="Calibri" panose="020F0502020204030204" pitchFamily="34" charset="0"/>
              </a:rPr>
              <a:t>Weisner</a:t>
            </a:r>
            <a:r>
              <a:rPr lang="en-US" sz="2000" dirty="0">
                <a:solidFill>
                  <a:srgbClr val="000000"/>
                </a:solidFill>
                <a:latin typeface="Calibri" panose="020F0502020204030204" pitchFamily="34" charset="0"/>
              </a:rPr>
              <a:t>, C.M., </a:t>
            </a:r>
            <a:r>
              <a:rPr lang="en-US" sz="2000" dirty="0" err="1">
                <a:solidFill>
                  <a:srgbClr val="000000"/>
                </a:solidFill>
                <a:latin typeface="Calibri" panose="020F0502020204030204" pitchFamily="34" charset="0"/>
              </a:rPr>
              <a:t>Satre</a:t>
            </a:r>
            <a:r>
              <a:rPr lang="en-US" sz="2000" dirty="0">
                <a:solidFill>
                  <a:srgbClr val="000000"/>
                </a:solidFill>
                <a:latin typeface="Calibri" panose="020F0502020204030204" pitchFamily="34" charset="0"/>
              </a:rPr>
              <a:t>, D.D., Ross, T.B., Allen, S., </a:t>
            </a:r>
            <a:r>
              <a:rPr lang="en-US" sz="2000" dirty="0" err="1">
                <a:solidFill>
                  <a:srgbClr val="000000"/>
                </a:solidFill>
                <a:latin typeface="Calibri" panose="020F0502020204030204" pitchFamily="34" charset="0"/>
              </a:rPr>
              <a:t>Pating</a:t>
            </a:r>
            <a:r>
              <a:rPr lang="en-US" sz="2000" dirty="0">
                <a:solidFill>
                  <a:srgbClr val="000000"/>
                </a:solidFill>
                <a:latin typeface="Calibri" panose="020F0502020204030204" pitchFamily="34" charset="0"/>
              </a:rPr>
              <a:t>, D., Campbell, C., Lu, Y.W., &amp; Sterling, S.A. (2015). Physician versus non-physician delivery of alcohol screening, brief intervention and referral to treatment in adult primary care: the </a:t>
            </a:r>
            <a:r>
              <a:rPr lang="en-US" sz="2000" dirty="0" err="1">
                <a:solidFill>
                  <a:srgbClr val="000000"/>
                </a:solidFill>
                <a:latin typeface="Calibri" panose="020F0502020204030204" pitchFamily="34" charset="0"/>
              </a:rPr>
              <a:t>ADVISe</a:t>
            </a:r>
            <a:r>
              <a:rPr lang="en-US" sz="2000" dirty="0">
                <a:solidFill>
                  <a:srgbClr val="000000"/>
                </a:solidFill>
                <a:latin typeface="Calibri" panose="020F0502020204030204" pitchFamily="34" charset="0"/>
              </a:rPr>
              <a:t> cluster randomized controlled implementation trial. </a:t>
            </a:r>
            <a:r>
              <a:rPr lang="en-US" sz="2000" i="1" dirty="0">
                <a:solidFill>
                  <a:srgbClr val="000000"/>
                </a:solidFill>
                <a:latin typeface="Calibri" panose="020F0502020204030204" pitchFamily="34" charset="0"/>
              </a:rPr>
              <a:t>Addiction Science &amp; Clinical Practice, 10(26</a:t>
            </a:r>
            <a:r>
              <a:rPr lang="en-US" sz="2000" dirty="0">
                <a:solidFill>
                  <a:srgbClr val="000000"/>
                </a:solidFill>
                <a:latin typeface="Calibri" panose="020F0502020204030204" pitchFamily="34" charset="0"/>
              </a:rPr>
              <a:t>). </a:t>
            </a:r>
            <a:r>
              <a:rPr lang="en-US" sz="2000" dirty="0">
                <a:solidFill>
                  <a:srgbClr val="000000"/>
                </a:solidFill>
                <a:latin typeface="Calibri" panose="020F0502020204030204" pitchFamily="34" charset="0"/>
                <a:hlinkClick r:id="rId5"/>
              </a:rPr>
              <a:t>https://doi:10.1186/s13722-015-0047-0</a:t>
            </a:r>
            <a:endParaRPr lang="en-US" sz="2000" dirty="0">
              <a:solidFill>
                <a:srgbClr val="000000"/>
              </a:solidFill>
              <a:latin typeface="Calibri" panose="020F0502020204030204" pitchFamily="34" charset="0"/>
            </a:endParaRPr>
          </a:p>
          <a:p>
            <a:pPr marL="0" indent="0">
              <a:buNone/>
            </a:pPr>
            <a:r>
              <a:rPr lang="en-US" sz="2000" dirty="0">
                <a:solidFill>
                  <a:srgbClr val="000000"/>
                </a:solidFill>
                <a:latin typeface="Calibri" panose="020F0502020204030204" pitchFamily="34" charset="0"/>
              </a:rPr>
              <a:t>Ray, G. T., Mertens, J. R., &amp; </a:t>
            </a:r>
            <a:r>
              <a:rPr lang="en-US" sz="2000" dirty="0" err="1">
                <a:solidFill>
                  <a:srgbClr val="000000"/>
                </a:solidFill>
                <a:latin typeface="Calibri" panose="020F0502020204030204" pitchFamily="34" charset="0"/>
              </a:rPr>
              <a:t>Weisner</a:t>
            </a:r>
            <a:r>
              <a:rPr lang="en-US" sz="2000" dirty="0">
                <a:solidFill>
                  <a:srgbClr val="000000"/>
                </a:solidFill>
                <a:latin typeface="Calibri" panose="020F0502020204030204" pitchFamily="34" charset="0"/>
              </a:rPr>
              <a:t>, C. (2009). Family members of people with alcohol or drug dependence: health problems and medical cost compared to family members of people with diabetes and asthma. </a:t>
            </a:r>
            <a:r>
              <a:rPr lang="en-US" sz="2000" i="1" dirty="0">
                <a:solidFill>
                  <a:srgbClr val="000000"/>
                </a:solidFill>
                <a:latin typeface="Calibri" panose="020F0502020204030204" pitchFamily="34" charset="0"/>
              </a:rPr>
              <a:t>Addiction</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104</a:t>
            </a:r>
            <a:r>
              <a:rPr lang="en-US" sz="2000" dirty="0">
                <a:solidFill>
                  <a:srgbClr val="000000"/>
                </a:solidFill>
                <a:latin typeface="Calibri" panose="020F0502020204030204" pitchFamily="34" charset="0"/>
              </a:rPr>
              <a:t>(2), 203–214. </a:t>
            </a:r>
            <a:r>
              <a:rPr lang="en-US" sz="2000" dirty="0">
                <a:solidFill>
                  <a:srgbClr val="000000"/>
                </a:solidFill>
                <a:latin typeface="Calibri" panose="020F0502020204030204" pitchFamily="34" charset="0"/>
                <a:hlinkClick r:id="rId6"/>
              </a:rPr>
              <a:t>https://doi.org/10.1111/j.1360-0443.2008.02447.x</a:t>
            </a:r>
            <a:endParaRPr lang="en-US" sz="2000" dirty="0">
              <a:solidFill>
                <a:srgbClr val="000000"/>
              </a:solidFill>
              <a:latin typeface="Calibri" panose="020F0502020204030204" pitchFamily="34" charset="0"/>
            </a:endParaRPr>
          </a:p>
          <a:p>
            <a:pPr marL="0" indent="0">
              <a:buNone/>
            </a:pPr>
            <a:r>
              <a:rPr lang="en-US" sz="2000" dirty="0">
                <a:solidFill>
                  <a:srgbClr val="000000"/>
                </a:solidFill>
                <a:latin typeface="Calibri" panose="020F0502020204030204" pitchFamily="34" charset="0"/>
              </a:rPr>
              <a:t>Smith, P. C., Schmidt, S. M., </a:t>
            </a:r>
            <a:r>
              <a:rPr lang="en-US" sz="2000" dirty="0" err="1">
                <a:solidFill>
                  <a:srgbClr val="000000"/>
                </a:solidFill>
                <a:latin typeface="Calibri" panose="020F0502020204030204" pitchFamily="34" charset="0"/>
              </a:rPr>
              <a:t>Allensworth</a:t>
            </a:r>
            <a:r>
              <a:rPr lang="en-US" sz="2000" dirty="0">
                <a:solidFill>
                  <a:srgbClr val="000000"/>
                </a:solidFill>
                <a:latin typeface="Calibri" panose="020F0502020204030204" pitchFamily="34" charset="0"/>
              </a:rPr>
              <a:t>-Davies, D., &amp; </a:t>
            </a:r>
            <a:r>
              <a:rPr lang="en-US" sz="2000" dirty="0" err="1">
                <a:solidFill>
                  <a:srgbClr val="000000"/>
                </a:solidFill>
                <a:latin typeface="Calibri" panose="020F0502020204030204" pitchFamily="34" charset="0"/>
              </a:rPr>
              <a:t>Saitz</a:t>
            </a:r>
            <a:r>
              <a:rPr lang="en-US" sz="2000" dirty="0">
                <a:solidFill>
                  <a:srgbClr val="000000"/>
                </a:solidFill>
                <a:latin typeface="Calibri" panose="020F0502020204030204" pitchFamily="34" charset="0"/>
              </a:rPr>
              <a:t>, R. (2009). Primary Care Validation of a Single-Question Alcohol Screening Test. Journal of General Internal Medicine, 24(7), 783–788. </a:t>
            </a:r>
            <a:r>
              <a:rPr lang="en-US" sz="2000" dirty="0">
                <a:solidFill>
                  <a:srgbClr val="000000"/>
                </a:solidFill>
                <a:latin typeface="Calibri" panose="020F0502020204030204" pitchFamily="34" charset="0"/>
                <a:hlinkClick r:id="rId7"/>
              </a:rPr>
              <a:t>https://doi.org/10.1007/s11606-009-0928-6</a:t>
            </a:r>
            <a:endParaRPr lang="en-US" sz="2000" dirty="0">
              <a:solidFill>
                <a:srgbClr val="000000"/>
              </a:solidFill>
              <a:latin typeface="Calibri" panose="020F0502020204030204" pitchFamily="34" charset="0"/>
            </a:endParaRPr>
          </a:p>
          <a:p>
            <a:pPr marL="0" indent="0">
              <a:buNone/>
            </a:pPr>
            <a:endParaRPr lang="en-US" sz="200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059597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448" y="1022350"/>
            <a:ext cx="10515600" cy="593725"/>
          </a:xfrm>
        </p:spPr>
        <p:txBody>
          <a:bodyPr>
            <a:normAutofit fontScale="90000"/>
          </a:bodyPr>
          <a:lstStyle/>
          <a:p>
            <a:r>
              <a:rPr lang="en-US" dirty="0">
                <a:solidFill>
                  <a:srgbClr val="2B4B1B"/>
                </a:solidFill>
              </a:rPr>
              <a:t>References</a:t>
            </a:r>
          </a:p>
        </p:txBody>
      </p:sp>
      <p:sp>
        <p:nvSpPr>
          <p:cNvPr id="3" name="Content Placeholder 2"/>
          <p:cNvSpPr>
            <a:spLocks noGrp="1"/>
          </p:cNvSpPr>
          <p:nvPr>
            <p:ph sz="quarter" idx="4294967295"/>
          </p:nvPr>
        </p:nvSpPr>
        <p:spPr>
          <a:xfrm>
            <a:off x="155448" y="1828800"/>
            <a:ext cx="11787188" cy="4683125"/>
          </a:xfrm>
        </p:spPr>
        <p:txBody>
          <a:bodyPr>
            <a:noAutofit/>
          </a:bodyPr>
          <a:lstStyle/>
          <a:p>
            <a:pPr marL="0" indent="0">
              <a:buNone/>
            </a:pPr>
            <a:r>
              <a:rPr lang="en-US" sz="2000" dirty="0">
                <a:solidFill>
                  <a:srgbClr val="000000"/>
                </a:solidFill>
                <a:latin typeface="Calibri" panose="020F0502020204030204" pitchFamily="34" charset="0"/>
              </a:rPr>
              <a:t>Scott, K. M., Lim, C., Al-</a:t>
            </a:r>
            <a:r>
              <a:rPr lang="en-US" sz="2000" dirty="0" err="1">
                <a:solidFill>
                  <a:srgbClr val="000000"/>
                </a:solidFill>
                <a:latin typeface="Calibri" panose="020F0502020204030204" pitchFamily="34" charset="0"/>
              </a:rPr>
              <a:t>Hamzawi</a:t>
            </a:r>
            <a:r>
              <a:rPr lang="en-US" sz="2000" dirty="0">
                <a:solidFill>
                  <a:srgbClr val="000000"/>
                </a:solidFill>
                <a:latin typeface="Calibri" panose="020F0502020204030204" pitchFamily="34" charset="0"/>
              </a:rPr>
              <a:t>, A., Alonso, J., </a:t>
            </a:r>
            <a:r>
              <a:rPr lang="en-US" sz="2000" dirty="0" err="1">
                <a:solidFill>
                  <a:srgbClr val="000000"/>
                </a:solidFill>
                <a:latin typeface="Calibri" panose="020F0502020204030204" pitchFamily="34" charset="0"/>
              </a:rPr>
              <a:t>Bruffaerts</a:t>
            </a:r>
            <a:r>
              <a:rPr lang="en-US" sz="2000" dirty="0">
                <a:solidFill>
                  <a:srgbClr val="000000"/>
                </a:solidFill>
                <a:latin typeface="Calibri" panose="020F0502020204030204" pitchFamily="34" charset="0"/>
              </a:rPr>
              <a:t>, R., Caldas-de-Almeida, J. M., </a:t>
            </a:r>
            <a:r>
              <a:rPr lang="en-US" sz="2000" dirty="0" err="1">
                <a:solidFill>
                  <a:srgbClr val="000000"/>
                </a:solidFill>
                <a:latin typeface="Calibri" panose="020F0502020204030204" pitchFamily="34" charset="0"/>
              </a:rPr>
              <a:t>Florescu</a:t>
            </a:r>
            <a:r>
              <a:rPr lang="en-US" sz="2000" dirty="0">
                <a:solidFill>
                  <a:srgbClr val="000000"/>
                </a:solidFill>
                <a:latin typeface="Calibri" panose="020F0502020204030204" pitchFamily="34" charset="0"/>
              </a:rPr>
              <a:t>, S., </a:t>
            </a:r>
            <a:r>
              <a:rPr lang="en-US" sz="2000" dirty="0" err="1">
                <a:solidFill>
                  <a:srgbClr val="000000"/>
                </a:solidFill>
                <a:latin typeface="Calibri" panose="020F0502020204030204" pitchFamily="34" charset="0"/>
              </a:rPr>
              <a:t>Girolamo</a:t>
            </a:r>
            <a:r>
              <a:rPr lang="en-US" sz="2000" dirty="0">
                <a:solidFill>
                  <a:srgbClr val="000000"/>
                </a:solidFill>
                <a:latin typeface="Calibri" panose="020F0502020204030204" pitchFamily="34" charset="0"/>
              </a:rPr>
              <a:t>, G. de, Hu, C., </a:t>
            </a:r>
            <a:r>
              <a:rPr lang="en-US" sz="2000" dirty="0" err="1">
                <a:solidFill>
                  <a:srgbClr val="000000"/>
                </a:solidFill>
                <a:latin typeface="Calibri" panose="020F0502020204030204" pitchFamily="34" charset="0"/>
              </a:rPr>
              <a:t>Jonge</a:t>
            </a:r>
            <a:r>
              <a:rPr lang="en-US" sz="2000" dirty="0">
                <a:solidFill>
                  <a:srgbClr val="000000"/>
                </a:solidFill>
                <a:latin typeface="Calibri" panose="020F0502020204030204" pitchFamily="34" charset="0"/>
              </a:rPr>
              <a:t>, P. de, Kawakami, N., Medina-Mora, M. E., </a:t>
            </a:r>
            <a:r>
              <a:rPr lang="en-US" sz="2000" dirty="0" err="1">
                <a:solidFill>
                  <a:srgbClr val="000000"/>
                </a:solidFill>
                <a:latin typeface="Calibri" panose="020F0502020204030204" pitchFamily="34" charset="0"/>
              </a:rPr>
              <a:t>Moskalewicz</a:t>
            </a:r>
            <a:r>
              <a:rPr lang="en-US" sz="2000" dirty="0">
                <a:solidFill>
                  <a:srgbClr val="000000"/>
                </a:solidFill>
                <a:latin typeface="Calibri" panose="020F0502020204030204" pitchFamily="34" charset="0"/>
              </a:rPr>
              <a:t>, J., Navarro-</a:t>
            </a:r>
            <a:r>
              <a:rPr lang="en-US" sz="2000" dirty="0" err="1">
                <a:solidFill>
                  <a:srgbClr val="000000"/>
                </a:solidFill>
                <a:latin typeface="Calibri" panose="020F0502020204030204" pitchFamily="34" charset="0"/>
              </a:rPr>
              <a:t>Mateu</a:t>
            </a:r>
            <a:r>
              <a:rPr lang="en-US" sz="2000" dirty="0">
                <a:solidFill>
                  <a:srgbClr val="000000"/>
                </a:solidFill>
                <a:latin typeface="Calibri" panose="020F0502020204030204" pitchFamily="34" charset="0"/>
              </a:rPr>
              <a:t>, F., O’Neill, S., Piazza, M., Posada-Villa, J., Torres, Y., &amp; Kessler, R. C. (2016). Association of Mental Disorders With Subsequent Chronic Physical Conditions: World Mental Health Surveys From 17 Countries. </a:t>
            </a:r>
            <a:r>
              <a:rPr lang="en-US" sz="2000" i="1" dirty="0">
                <a:solidFill>
                  <a:srgbClr val="000000"/>
                </a:solidFill>
                <a:latin typeface="Calibri" panose="020F0502020204030204" pitchFamily="34" charset="0"/>
              </a:rPr>
              <a:t>JAMA Psychiatry</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73</a:t>
            </a:r>
            <a:r>
              <a:rPr lang="en-US" sz="2000" dirty="0">
                <a:solidFill>
                  <a:srgbClr val="000000"/>
                </a:solidFill>
                <a:latin typeface="Calibri" panose="020F0502020204030204" pitchFamily="34" charset="0"/>
              </a:rPr>
              <a:t>(2), 150–158. </a:t>
            </a:r>
            <a:r>
              <a:rPr lang="en-US" sz="2000" dirty="0">
                <a:solidFill>
                  <a:srgbClr val="000000"/>
                </a:solidFill>
                <a:latin typeface="Calibri" panose="020F0502020204030204" pitchFamily="34" charset="0"/>
                <a:hlinkClick r:id="rId4"/>
              </a:rPr>
              <a:t>https://doi.org/10.1001/jamapsychiatry.2015.2688</a:t>
            </a:r>
            <a:endParaRPr lang="en-US" sz="2000" dirty="0">
              <a:solidFill>
                <a:srgbClr val="000000"/>
              </a:solidFill>
              <a:latin typeface="Calibri" panose="020F0502020204030204" pitchFamily="34" charset="0"/>
            </a:endParaRPr>
          </a:p>
          <a:p>
            <a:pPr marL="0" indent="0">
              <a:buNone/>
            </a:pPr>
            <a:r>
              <a:rPr lang="en-US" sz="2000" dirty="0">
                <a:solidFill>
                  <a:srgbClr val="000000"/>
                </a:solidFill>
                <a:latin typeface="Calibri" panose="020F0502020204030204" pitchFamily="34" charset="0"/>
              </a:rPr>
              <a:t>Sterling, S., Kline-Simon, A. H., </a:t>
            </a:r>
            <a:r>
              <a:rPr lang="en-US" sz="2000" dirty="0" err="1">
                <a:solidFill>
                  <a:srgbClr val="000000"/>
                </a:solidFill>
                <a:latin typeface="Calibri" panose="020F0502020204030204" pitchFamily="34" charset="0"/>
              </a:rPr>
              <a:t>Satre</a:t>
            </a:r>
            <a:r>
              <a:rPr lang="en-US" sz="2000" dirty="0">
                <a:solidFill>
                  <a:srgbClr val="000000"/>
                </a:solidFill>
                <a:latin typeface="Calibri" panose="020F0502020204030204" pitchFamily="34" charset="0"/>
              </a:rPr>
              <a:t>, D. D., Jones, A., Mertens, J., Wong, A., &amp; </a:t>
            </a:r>
            <a:r>
              <a:rPr lang="en-US" sz="2000" dirty="0" err="1">
                <a:solidFill>
                  <a:srgbClr val="000000"/>
                </a:solidFill>
                <a:latin typeface="Calibri" panose="020F0502020204030204" pitchFamily="34" charset="0"/>
              </a:rPr>
              <a:t>Weisner</a:t>
            </a:r>
            <a:r>
              <a:rPr lang="en-US" sz="2000" dirty="0">
                <a:solidFill>
                  <a:srgbClr val="000000"/>
                </a:solidFill>
                <a:latin typeface="Calibri" panose="020F0502020204030204" pitchFamily="34" charset="0"/>
              </a:rPr>
              <a:t>, C. (2015). Implementation of Screening, Brief Intervention, and Referral to Treatment for Adolescents in Pediatric Primary Care. </a:t>
            </a:r>
            <a:r>
              <a:rPr lang="en-US" sz="2000" i="1" dirty="0">
                <a:solidFill>
                  <a:srgbClr val="000000"/>
                </a:solidFill>
                <a:latin typeface="Calibri" panose="020F0502020204030204" pitchFamily="34" charset="0"/>
              </a:rPr>
              <a:t>JAMA Pediatrics</a:t>
            </a:r>
            <a:r>
              <a:rPr lang="en-US" sz="2000" dirty="0">
                <a:solidFill>
                  <a:srgbClr val="000000"/>
                </a:solidFill>
                <a:latin typeface="Calibri" panose="020F0502020204030204" pitchFamily="34" charset="0"/>
              </a:rPr>
              <a:t>, </a:t>
            </a:r>
            <a:r>
              <a:rPr lang="en-US" sz="2000" i="1" dirty="0">
                <a:solidFill>
                  <a:srgbClr val="000000"/>
                </a:solidFill>
                <a:latin typeface="Calibri" panose="020F0502020204030204" pitchFamily="34" charset="0"/>
              </a:rPr>
              <a:t>169</a:t>
            </a:r>
            <a:r>
              <a:rPr lang="en-US" sz="2000" dirty="0">
                <a:solidFill>
                  <a:srgbClr val="000000"/>
                </a:solidFill>
                <a:latin typeface="Calibri" panose="020F0502020204030204" pitchFamily="34" charset="0"/>
              </a:rPr>
              <a:t>(11), e153145. </a:t>
            </a:r>
            <a:r>
              <a:rPr lang="en-US" sz="2000" dirty="0">
                <a:solidFill>
                  <a:srgbClr val="000000"/>
                </a:solidFill>
                <a:latin typeface="Calibri" panose="020F0502020204030204" pitchFamily="34" charset="0"/>
                <a:hlinkClick r:id="rId5"/>
              </a:rPr>
              <a:t>https://doi.org/10.1001/jamapediatrics.2015.3145</a:t>
            </a:r>
            <a:endParaRPr lang="en-US" sz="2000" dirty="0">
              <a:solidFill>
                <a:srgbClr val="000000"/>
              </a:solidFill>
              <a:latin typeface="Calibri" panose="020F0502020204030204" pitchFamily="34" charset="0"/>
            </a:endParaRPr>
          </a:p>
          <a:p>
            <a:pPr marL="0" indent="0">
              <a:buNone/>
            </a:pPr>
            <a:r>
              <a:rPr lang="en-US" sz="2000" dirty="0">
                <a:solidFill>
                  <a:srgbClr val="000000"/>
                </a:solidFill>
                <a:latin typeface="Calibri" panose="020F0502020204030204" pitchFamily="34" charset="0"/>
              </a:rPr>
              <a:t>U.S. Department of Agriculture and U.S. Department of Health and Human Services. (2020). </a:t>
            </a:r>
            <a:r>
              <a:rPr lang="en-US" sz="2000" i="1" dirty="0">
                <a:solidFill>
                  <a:srgbClr val="000000"/>
                </a:solidFill>
                <a:latin typeface="Calibri" panose="020F0502020204030204" pitchFamily="34" charset="0"/>
              </a:rPr>
              <a:t>Dietary Guidelines for Americans, 2020-2025</a:t>
            </a:r>
            <a:r>
              <a:rPr lang="en-US" sz="2000" dirty="0">
                <a:solidFill>
                  <a:srgbClr val="000000"/>
                </a:solidFill>
                <a:latin typeface="Calibri" panose="020F0502020204030204" pitchFamily="34" charset="0"/>
              </a:rPr>
              <a:t>. </a:t>
            </a:r>
            <a:r>
              <a:rPr lang="en-US" sz="2000" dirty="0">
                <a:solidFill>
                  <a:srgbClr val="000000"/>
                </a:solidFill>
                <a:latin typeface="Calibri" panose="020F0502020204030204" pitchFamily="34" charset="0"/>
                <a:hlinkClick r:id="rId6"/>
              </a:rPr>
              <a:t>https://www.dietaryguidelines.gov/</a:t>
            </a:r>
            <a:endParaRPr lang="en-US" sz="2000" dirty="0">
              <a:solidFill>
                <a:srgbClr val="000000"/>
              </a:solidFill>
              <a:latin typeface="Calibri" panose="020F0502020204030204" pitchFamily="34" charset="0"/>
            </a:endParaRPr>
          </a:p>
          <a:p>
            <a:pPr marL="0" indent="0">
              <a:buNone/>
            </a:pPr>
            <a:r>
              <a:rPr lang="en-US" sz="2000" dirty="0"/>
              <a:t>Williams, E. C., </a:t>
            </a:r>
            <a:r>
              <a:rPr lang="en-US" sz="2000" dirty="0" err="1"/>
              <a:t>Achtmeyer</a:t>
            </a:r>
            <a:r>
              <a:rPr lang="en-US" sz="2000" dirty="0"/>
              <a:t>, C. E., Young, J. P., </a:t>
            </a:r>
            <a:r>
              <a:rPr lang="en-US" sz="2000" dirty="0" err="1"/>
              <a:t>Rittmueller</a:t>
            </a:r>
            <a:r>
              <a:rPr lang="en-US" sz="2000" dirty="0"/>
              <a:t>, S. E., </a:t>
            </a:r>
            <a:r>
              <a:rPr lang="en-US" sz="2000" dirty="0" err="1"/>
              <a:t>Ludman</a:t>
            </a:r>
            <a:r>
              <a:rPr lang="en-US" sz="2000" dirty="0"/>
              <a:t>, E. J., Lapham, G. T., Lee, A. K., Chavez, L. J., Berger, D., &amp; Bradley, K. A. (2016). Local Implementation of Alcohol Screening and Brief Intervention at Five Veterans Health Administration Primary Care Clinics: Perspectives of Clinical and Administrative Staff. </a:t>
            </a:r>
            <a:r>
              <a:rPr lang="en-US" sz="2000" i="1" dirty="0"/>
              <a:t>Journal of Substance Abuse Treatment, 60</a:t>
            </a:r>
            <a:r>
              <a:rPr lang="en-US" sz="2000" dirty="0"/>
              <a:t>, 27–35. </a:t>
            </a:r>
            <a:r>
              <a:rPr lang="en-US" sz="2000" dirty="0">
                <a:hlinkClick r:id="rId7"/>
              </a:rPr>
              <a:t>https://doi.org/10.1016/j.jsat.2015.07.011</a:t>
            </a:r>
            <a:endParaRPr lang="en-US" sz="2000" dirty="0"/>
          </a:p>
          <a:p>
            <a:pPr marL="0" indent="0">
              <a:buNone/>
            </a:pPr>
            <a:endParaRPr lang="en-US" sz="2000" dirty="0">
              <a:solidFill>
                <a:srgbClr val="000000"/>
              </a:solidFill>
              <a:latin typeface="Calibri" panose="020F0502020204030204" pitchFamily="34" charset="0"/>
            </a:endParaRPr>
          </a:p>
          <a:p>
            <a:pPr marL="0" indent="0">
              <a:buNone/>
            </a:pPr>
            <a:endParaRPr lang="en-US" sz="2000" dirty="0">
              <a:solidFill>
                <a:srgbClr val="000000"/>
              </a:solidFill>
              <a:latin typeface="Calibri" panose="020F0502020204030204" pitchFamily="34" charset="0"/>
            </a:endParaRPr>
          </a:p>
          <a:p>
            <a:pPr marL="0" indent="0">
              <a:buNone/>
            </a:pPr>
            <a:endParaRPr lang="en-US" sz="2000" dirty="0">
              <a:solidFill>
                <a:srgbClr val="000000"/>
              </a:solidFill>
              <a:latin typeface="Calibri" panose="020F0502020204030204" pitchFamily="34" charset="0"/>
            </a:endParaRPr>
          </a:p>
          <a:p>
            <a:pPr marL="0" indent="0">
              <a:buNone/>
            </a:pPr>
            <a:endParaRPr lang="en-US" sz="200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22784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098" y="0"/>
            <a:ext cx="1386348" cy="6858000"/>
          </a:xfrm>
          <a:prstGeom prst="rect">
            <a:avLst/>
          </a:prstGeom>
          <a:solidFill>
            <a:srgbClr val="2B4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1" y="658913"/>
            <a:ext cx="1904762" cy="1904762"/>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2760898" y="863916"/>
            <a:ext cx="7645564" cy="2492990"/>
          </a:xfrm>
          <a:prstGeom prst="rect">
            <a:avLst/>
          </a:prstGeom>
          <a:noFill/>
          <a:ln>
            <a:noFill/>
          </a:ln>
        </p:spPr>
        <p:txBody>
          <a:bodyPr wrap="square" lIns="274320" tIns="91440" rIns="274320" bIns="182880" rtlCol="0">
            <a:spAutoFit/>
          </a:bodyPr>
          <a:lstStyle/>
          <a:p>
            <a:r>
              <a:rPr lang="en-US" sz="2400" b="1" dirty="0">
                <a:solidFill>
                  <a:srgbClr val="2B4B1B"/>
                </a:solidFill>
              </a:rPr>
              <a:t>KT is a 16 year old male planning to attend a local university this fall. He presents to discuss follow up for his JRA treatment and to get a physical for a driver’s permit. His parents are also your patients and have expressed concerns about his moodiness and change in friend groups.</a:t>
            </a:r>
          </a:p>
        </p:txBody>
      </p:sp>
    </p:spTree>
    <p:custDataLst>
      <p:tags r:id="rId1"/>
    </p:custDataLst>
    <p:extLst>
      <p:ext uri="{BB962C8B-B14F-4D97-AF65-F5344CB8AC3E}">
        <p14:creationId xmlns:p14="http://schemas.microsoft.com/office/powerpoint/2010/main" val="416173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098" y="0"/>
            <a:ext cx="1386348" cy="6858000"/>
          </a:xfrm>
          <a:prstGeom prst="rect">
            <a:avLst/>
          </a:prstGeom>
          <a:solidFill>
            <a:srgbClr val="2B4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60898" y="863916"/>
            <a:ext cx="7645564" cy="2862322"/>
          </a:xfrm>
          <a:prstGeom prst="rect">
            <a:avLst/>
          </a:prstGeom>
          <a:noFill/>
          <a:ln>
            <a:noFill/>
          </a:ln>
        </p:spPr>
        <p:txBody>
          <a:bodyPr wrap="square" lIns="274320" tIns="91440" rIns="274320" bIns="182880" rtlCol="0">
            <a:spAutoFit/>
          </a:bodyPr>
          <a:lstStyle/>
          <a:p>
            <a:r>
              <a:rPr lang="en-US" sz="2400" b="1" dirty="0">
                <a:solidFill>
                  <a:srgbClr val="2B4B1B"/>
                </a:solidFill>
              </a:rPr>
              <a:t>TW is a 37 year old female who presents this morning to get a pregnancy test. She has been your patient for the past few years and struggles with depression.  She has failed multiple medications and inconsistent follow up with a therapist. Today, she won’t stop crying during the interview stating that her depression has become much worse.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1" y="658913"/>
            <a:ext cx="1904762" cy="190476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9906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098" y="0"/>
            <a:ext cx="1386348" cy="6858000"/>
          </a:xfrm>
          <a:prstGeom prst="rect">
            <a:avLst/>
          </a:prstGeom>
          <a:solidFill>
            <a:srgbClr val="2B4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60898" y="863916"/>
            <a:ext cx="7775350" cy="2862322"/>
          </a:xfrm>
          <a:prstGeom prst="rect">
            <a:avLst/>
          </a:prstGeom>
          <a:noFill/>
          <a:ln>
            <a:noFill/>
          </a:ln>
        </p:spPr>
        <p:txBody>
          <a:bodyPr wrap="square" lIns="274320" tIns="91440" rIns="274320" bIns="182880" rtlCol="0">
            <a:spAutoFit/>
          </a:bodyPr>
          <a:lstStyle/>
          <a:p>
            <a:r>
              <a:rPr lang="en-US" sz="2400" b="1" dirty="0">
                <a:solidFill>
                  <a:srgbClr val="2B4B1B"/>
                </a:solidFill>
              </a:rPr>
              <a:t>KU is a 56 year old male with advanced liver disease due to alcohol use. He drinks a bottle of vodka daily for many years. His partner drinks heavily but was recently arrested and incarcerated. KU is now homeless and thinks he needs to detox again. He really doesn’t want to go to the hospital because they are a “bunch of A holes” and he ends up signing out AMA the last few times.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1" y="658913"/>
            <a:ext cx="1904762" cy="190476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118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B1B"/>
                </a:solidFill>
              </a:rPr>
              <a:t>Zoom poll: Finding out a little more</a:t>
            </a:r>
          </a:p>
        </p:txBody>
      </p:sp>
      <p:sp>
        <p:nvSpPr>
          <p:cNvPr id="5" name="TextBox 4"/>
          <p:cNvSpPr txBox="1"/>
          <p:nvPr/>
        </p:nvSpPr>
        <p:spPr>
          <a:xfrm>
            <a:off x="155447" y="1828800"/>
            <a:ext cx="10085833" cy="2631490"/>
          </a:xfrm>
          <a:prstGeom prst="rect">
            <a:avLst/>
          </a:prstGeom>
          <a:noFill/>
        </p:spPr>
        <p:txBody>
          <a:bodyPr wrap="square" rtlCol="0">
            <a:spAutoFit/>
          </a:bodyPr>
          <a:lstStyle/>
          <a:p>
            <a:r>
              <a:rPr lang="en-US" sz="2000" b="1" dirty="0"/>
              <a:t>Answer the following questions:</a:t>
            </a:r>
          </a:p>
          <a:p>
            <a:pPr marL="274320" indent="-274320">
              <a:spcAft>
                <a:spcPts val="600"/>
              </a:spcAft>
              <a:buFont typeface="+mj-lt"/>
              <a:buAutoNum type="arabicPeriod"/>
            </a:pPr>
            <a:r>
              <a:rPr lang="en-US" sz="2000" dirty="0"/>
              <a:t>Do you routinely screen for alcohol use?</a:t>
            </a:r>
          </a:p>
          <a:p>
            <a:pPr marL="274320" indent="-274320">
              <a:spcAft>
                <a:spcPts val="600"/>
              </a:spcAft>
              <a:buFont typeface="+mj-lt"/>
              <a:buAutoNum type="arabicPeriod"/>
            </a:pPr>
            <a:r>
              <a:rPr lang="en-US" sz="2000" dirty="0"/>
              <a:t>Have you had training in SBIRT (Screening, Brief Intervention, and Referral to Treatment)?</a:t>
            </a:r>
          </a:p>
          <a:p>
            <a:pPr marL="274320" indent="-274320">
              <a:spcAft>
                <a:spcPts val="600"/>
              </a:spcAft>
              <a:buFont typeface="+mj-lt"/>
              <a:buAutoNum type="arabicPeriod"/>
            </a:pPr>
            <a:r>
              <a:rPr lang="en-US" sz="2000" dirty="0"/>
              <a:t>Do you feel comfortable with brief interventions?</a:t>
            </a:r>
          </a:p>
          <a:p>
            <a:pPr marL="274320" indent="-274320">
              <a:spcAft>
                <a:spcPts val="600"/>
              </a:spcAft>
              <a:buFont typeface="+mj-lt"/>
              <a:buAutoNum type="arabicPeriod"/>
            </a:pPr>
            <a:r>
              <a:rPr lang="en-US" sz="2000" dirty="0"/>
              <a:t>Do you have reliable referral resources in your practice or area?</a:t>
            </a:r>
          </a:p>
          <a:p>
            <a:pPr marL="274320" indent="-274320">
              <a:spcAft>
                <a:spcPts val="600"/>
              </a:spcAft>
              <a:buFont typeface="+mj-lt"/>
              <a:buAutoNum type="arabicPeriod"/>
            </a:pPr>
            <a:r>
              <a:rPr lang="en-US" sz="2000" dirty="0"/>
              <a:t>Do you screen for alcohol withdrawal syndrome (AWS) in individuals with AUD?</a:t>
            </a:r>
          </a:p>
          <a:p>
            <a:endParaRPr lang="en-US" sz="2000" dirty="0"/>
          </a:p>
        </p:txBody>
      </p:sp>
    </p:spTree>
    <p:custDataLst>
      <p:tags r:id="rId2"/>
    </p:custDataLst>
    <p:extLst>
      <p:ext uri="{BB962C8B-B14F-4D97-AF65-F5344CB8AC3E}">
        <p14:creationId xmlns:p14="http://schemas.microsoft.com/office/powerpoint/2010/main" val="118638527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B4B1B"/>
                </a:solidFill>
              </a:rPr>
              <a:t>Preventative care: Screening</a:t>
            </a:r>
          </a:p>
        </p:txBody>
      </p:sp>
      <p:pic>
        <p:nvPicPr>
          <p:cNvPr id="6" name="Content Placeholder 3" descr="Screen Shot 2013-03-10 at 6.44.59 PM.png"/>
          <p:cNvPicPr>
            <a:picLocks noChangeAspect="1"/>
          </p:cNvPicPr>
          <p:nvPr/>
        </p:nvPicPr>
        <p:blipFill rotWithShape="1">
          <a:blip r:embed="rId6">
            <a:extLst>
              <a:ext uri="{28A0092B-C50C-407E-A947-70E740481C1C}">
                <a14:useLocalDpi xmlns:a14="http://schemas.microsoft.com/office/drawing/2010/main" val="0"/>
              </a:ext>
            </a:extLst>
          </a:blip>
          <a:srcRect l="932" t="589" r="591" b="2203"/>
          <a:stretch/>
        </p:blipFill>
        <p:spPr>
          <a:xfrm>
            <a:off x="1558257" y="1893693"/>
            <a:ext cx="8979490" cy="4277033"/>
          </a:xfrm>
          <a:prstGeom prst="rect">
            <a:avLst/>
          </a:prstGeom>
          <a:ln w="28575">
            <a:solidFill>
              <a:srgbClr val="2B4B1B"/>
            </a:solidFill>
          </a:ln>
        </p:spPr>
      </p:pic>
    </p:spTree>
    <p:custDataLst>
      <p:tags r:id="rId2"/>
    </p:custDataLst>
    <p:extLst>
      <p:ext uri="{BB962C8B-B14F-4D97-AF65-F5344CB8AC3E}">
        <p14:creationId xmlns:p14="http://schemas.microsoft.com/office/powerpoint/2010/main" val="615764708"/>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rCh46Vy2"/>
  <p:tag name="ARTICULATE_DESIGN_ID_CUSTOM DESIGN" val="dauubRPS"/>
  <p:tag name="ARTICULATE_DESIGN_ID_1_OFFICE THEME" val="sozqlXpe"/>
  <p:tag name="ARTICULATE_SLIDE_THUMBNAIL_REFRESH" val="1"/>
  <p:tag name="ARTICULATE_DESIGN_ID_BLANK" val="lKG2ibLM"/>
  <p:tag name="ARTICULATE_DESIGN_ID_TOP AND BOTTOM BORDER" val="dBxlYSB8"/>
  <p:tag name="ARTICULATE_DESIGN_ID_NO BORDERS" val="tQb90qMC"/>
  <p:tag name="ARTICULATE_DESIGN_ID_TOP BORDER ONLY" val="zKkgxtvi"/>
  <p:tag name="ARTICULATE_PROJECT_OPEN" val="0"/>
  <p:tag name="ARTICULATE_SLIDE_COUNT" val="4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op border only">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Bord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3946</TotalTime>
  <Words>4799</Words>
  <Application>Microsoft Office PowerPoint</Application>
  <PresentationFormat>Widescreen</PresentationFormat>
  <Paragraphs>252</Paragraphs>
  <Slides>41</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.Hiragino Kaku Gothic Interface W3</vt:lpstr>
      <vt:lpstr>.PingFang SC Regular</vt:lpstr>
      <vt:lpstr>Arial</vt:lpstr>
      <vt:lpstr>Calibri</vt:lpstr>
      <vt:lpstr>Calibri Light</vt:lpstr>
      <vt:lpstr>Lora</vt:lpstr>
      <vt:lpstr>Source Sans Pro Web</vt:lpstr>
      <vt:lpstr>System Font Regular</vt:lpstr>
      <vt:lpstr>Top border only</vt:lpstr>
      <vt:lpstr>No Borders</vt:lpstr>
      <vt:lpstr>Office Theme</vt:lpstr>
      <vt:lpstr>Screening and Diagnosis</vt:lpstr>
      <vt:lpstr>Learning objectives</vt:lpstr>
      <vt:lpstr>Pragmatic considerations</vt:lpstr>
      <vt:lpstr>But we should screen anyway!</vt:lpstr>
      <vt:lpstr>PowerPoint Presentation</vt:lpstr>
      <vt:lpstr>PowerPoint Presentation</vt:lpstr>
      <vt:lpstr>PowerPoint Presentation</vt:lpstr>
      <vt:lpstr>Zoom poll: Finding out a little more</vt:lpstr>
      <vt:lpstr>Preventative care: Screening</vt:lpstr>
      <vt:lpstr>PowerPoint Presentation</vt:lpstr>
      <vt:lpstr>Standard drink</vt:lpstr>
      <vt:lpstr>PowerPoint Presentation</vt:lpstr>
      <vt:lpstr>Risky use, unhealthy drinking, and alcohol use disorder A SPECTRUM</vt:lpstr>
      <vt:lpstr>Alcohol Use Disorder DSM-5 (Early, sustained, controlled environment)</vt:lpstr>
      <vt:lpstr>Why screen for alcohol use?</vt:lpstr>
      <vt:lpstr>US Preventive Services Task Force (USPSTF) recommendations</vt:lpstr>
      <vt:lpstr>Who should do the screening?</vt:lpstr>
      <vt:lpstr>Screening tools</vt:lpstr>
      <vt:lpstr>PowerPoint Presentation</vt:lpstr>
      <vt:lpstr>PowerPoint Presentation</vt:lpstr>
      <vt:lpstr>PowerPoint Presentation</vt:lpstr>
      <vt:lpstr>PowerPoint Presentation</vt:lpstr>
      <vt:lpstr>Labs and physical examination</vt:lpstr>
      <vt:lpstr>What do I do with the results of the screen?</vt:lpstr>
      <vt:lpstr>What do I do if they screen positive for heavy drinking days?</vt:lpstr>
      <vt:lpstr>What does Screening look like in a real clinic?</vt:lpstr>
      <vt:lpstr>Can I get  paid for this? Maybe!</vt:lpstr>
      <vt:lpstr>Going further: Alcohol symptom checklist based on the DSM-5 criteria</vt:lpstr>
      <vt:lpstr>Risk of alcohol withdrawal screen</vt:lpstr>
      <vt:lpstr>Tips!</vt:lpstr>
      <vt:lpstr>PowerPoint Presentation</vt:lpstr>
      <vt:lpstr>PowerPoint Presentation</vt:lpstr>
      <vt:lpstr>PowerPoint Presentation</vt:lpstr>
      <vt:lpstr>PowerPoint Presentation</vt:lpstr>
      <vt:lpstr>PowerPoint Presentation</vt:lpstr>
      <vt:lpstr>References</vt:lpstr>
      <vt:lpstr>References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Warshauer, Emma</cp:lastModifiedBy>
  <cp:revision>105</cp:revision>
  <dcterms:created xsi:type="dcterms:W3CDTF">2021-08-17T15:16:44Z</dcterms:created>
  <dcterms:modified xsi:type="dcterms:W3CDTF">2026-03-02T14:00:20Z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3237604D-FEC1-40B4-B463-734D3C3113B4</vt:lpwstr>
  </property>
  <property fmtid="{D5CDD505-2E9C-101B-9397-08002B2CF9AE}" pid="3" name="ArticulatePath">
    <vt:lpwstr>MWHS_TCLP_PPTTempWide</vt:lpwstr>
  </property>
</Properties>
</file>