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22.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34" r:id="rId2"/>
    <p:sldId id="261" r:id="rId3"/>
    <p:sldId id="263" r:id="rId4"/>
    <p:sldId id="622" r:id="rId5"/>
    <p:sldId id="308" r:id="rId6"/>
    <p:sldId id="623" r:id="rId7"/>
    <p:sldId id="354" r:id="rId8"/>
    <p:sldId id="624" r:id="rId9"/>
    <p:sldId id="645" r:id="rId10"/>
    <p:sldId id="615" r:id="rId11"/>
    <p:sldId id="646" r:id="rId12"/>
    <p:sldId id="644" r:id="rId13"/>
    <p:sldId id="616" r:id="rId14"/>
    <p:sldId id="625" r:id="rId15"/>
    <p:sldId id="626" r:id="rId16"/>
    <p:sldId id="627" r:id="rId17"/>
    <p:sldId id="402" r:id="rId18"/>
    <p:sldId id="628" r:id="rId19"/>
    <p:sldId id="629" r:id="rId20"/>
    <p:sldId id="630" r:id="rId21"/>
    <p:sldId id="631" r:id="rId22"/>
    <p:sldId id="632" r:id="rId23"/>
    <p:sldId id="633" r:id="rId24"/>
    <p:sldId id="634" r:id="rId25"/>
    <p:sldId id="635" r:id="rId26"/>
    <p:sldId id="636" r:id="rId27"/>
    <p:sldId id="637" r:id="rId28"/>
    <p:sldId id="638" r:id="rId29"/>
    <p:sldId id="639" r:id="rId30"/>
    <p:sldId id="640" r:id="rId31"/>
    <p:sldId id="641" r:id="rId32"/>
    <p:sldId id="642" r:id="rId33"/>
    <p:sldId id="64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03" autoAdjust="0"/>
  </p:normalViewPr>
  <p:slideViewPr>
    <p:cSldViewPr>
      <p:cViewPr varScale="1">
        <p:scale>
          <a:sx n="61" d="100"/>
          <a:sy n="61" d="100"/>
        </p:scale>
        <p:origin x="1572"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258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05948C-1C3D-4BA1-B3EE-8F77C96924B5}" type="doc">
      <dgm:prSet loTypeId="urn:microsoft.com/office/officeart/2005/8/layout/radial3" loCatId="cycle" qsTypeId="urn:microsoft.com/office/officeart/2005/8/quickstyle/simple3" qsCatId="simple" csTypeId="urn:microsoft.com/office/officeart/2005/8/colors/colorful1" csCatId="colorful" phldr="1"/>
      <dgm:spPr/>
      <dgm:t>
        <a:bodyPr/>
        <a:lstStyle/>
        <a:p>
          <a:endParaRPr lang="en-US"/>
        </a:p>
      </dgm:t>
    </dgm:pt>
    <dgm:pt modelId="{F5FD0732-661B-40A2-B7CB-900C48C0EF09}">
      <dgm:prSet phldrT="[Text]"/>
      <dgm:spPr/>
      <dgm:t>
        <a:bodyPr/>
        <a:lstStyle/>
        <a:p>
          <a:r>
            <a:rPr lang="en-US" b="1" dirty="0"/>
            <a:t>Use the energy positively</a:t>
          </a:r>
        </a:p>
      </dgm:t>
    </dgm:pt>
    <dgm:pt modelId="{2BBF4368-B0ED-4F0D-B007-71D06C96B643}" type="parTrans" cxnId="{24868AB7-8C16-4EC4-ACD3-B39BB373C57E}">
      <dgm:prSet/>
      <dgm:spPr/>
      <dgm:t>
        <a:bodyPr/>
        <a:lstStyle/>
        <a:p>
          <a:endParaRPr lang="en-US"/>
        </a:p>
      </dgm:t>
    </dgm:pt>
    <dgm:pt modelId="{4B029D70-4CE5-486E-9ED5-25212076221D}" type="sibTrans" cxnId="{24868AB7-8C16-4EC4-ACD3-B39BB373C57E}">
      <dgm:prSet/>
      <dgm:spPr/>
      <dgm:t>
        <a:bodyPr/>
        <a:lstStyle/>
        <a:p>
          <a:endParaRPr lang="en-US"/>
        </a:p>
      </dgm:t>
    </dgm:pt>
    <dgm:pt modelId="{706C7794-D271-423F-9E98-AB7DA999F883}">
      <dgm:prSet custT="1"/>
      <dgm:spPr/>
      <dgm:t>
        <a:bodyPr/>
        <a:lstStyle/>
        <a:p>
          <a:r>
            <a:rPr lang="en-US" sz="1800" b="1" dirty="0">
              <a:solidFill>
                <a:schemeClr val="tx1"/>
              </a:solidFill>
            </a:rPr>
            <a:t>Listen actively</a:t>
          </a:r>
        </a:p>
      </dgm:t>
    </dgm:pt>
    <dgm:pt modelId="{E78EE43B-141E-403B-80D4-BAE5B7922765}" type="parTrans" cxnId="{528CE71D-8BEC-4C69-A986-FEDD31C55AC5}">
      <dgm:prSet/>
      <dgm:spPr/>
      <dgm:t>
        <a:bodyPr/>
        <a:lstStyle/>
        <a:p>
          <a:endParaRPr lang="en-US"/>
        </a:p>
      </dgm:t>
    </dgm:pt>
    <dgm:pt modelId="{3B551DED-4662-4D76-999B-FE8ABB377591}" type="sibTrans" cxnId="{528CE71D-8BEC-4C69-A986-FEDD31C55AC5}">
      <dgm:prSet/>
      <dgm:spPr/>
      <dgm:t>
        <a:bodyPr/>
        <a:lstStyle/>
        <a:p>
          <a:endParaRPr lang="en-US"/>
        </a:p>
      </dgm:t>
    </dgm:pt>
    <dgm:pt modelId="{20325E46-4970-4EEE-9ADB-6F86446490DF}">
      <dgm:prSet custT="1"/>
      <dgm:spPr/>
      <dgm:t>
        <a:bodyPr/>
        <a:lstStyle/>
        <a:p>
          <a:r>
            <a:rPr lang="en-US" sz="1800" b="1" dirty="0">
              <a:solidFill>
                <a:schemeClr val="tx1"/>
              </a:solidFill>
            </a:rPr>
            <a:t>Eye Contact</a:t>
          </a:r>
        </a:p>
      </dgm:t>
    </dgm:pt>
    <dgm:pt modelId="{8DE96704-FDEC-4979-8455-6E7D68161D10}" type="parTrans" cxnId="{98E175BD-85CA-4CD9-AE5D-64900F70AC33}">
      <dgm:prSet/>
      <dgm:spPr/>
      <dgm:t>
        <a:bodyPr/>
        <a:lstStyle/>
        <a:p>
          <a:endParaRPr lang="en-US"/>
        </a:p>
      </dgm:t>
    </dgm:pt>
    <dgm:pt modelId="{BF86C99B-CF7A-4CEE-A3E9-9CCC1CA374AB}" type="sibTrans" cxnId="{98E175BD-85CA-4CD9-AE5D-64900F70AC33}">
      <dgm:prSet/>
      <dgm:spPr/>
      <dgm:t>
        <a:bodyPr/>
        <a:lstStyle/>
        <a:p>
          <a:endParaRPr lang="en-US"/>
        </a:p>
      </dgm:t>
    </dgm:pt>
    <dgm:pt modelId="{09930297-D740-45E0-9FE1-765F2E938174}">
      <dgm:prSet custT="1"/>
      <dgm:spPr/>
      <dgm:t>
        <a:bodyPr/>
        <a:lstStyle/>
        <a:p>
          <a:r>
            <a:rPr lang="en-US" sz="1800" b="1" dirty="0">
              <a:solidFill>
                <a:schemeClr val="tx1"/>
              </a:solidFill>
            </a:rPr>
            <a:t>Be confident, not aggressive </a:t>
          </a:r>
        </a:p>
      </dgm:t>
    </dgm:pt>
    <dgm:pt modelId="{AC6058DD-1B04-4699-B3A8-BAEA9D792BBE}" type="parTrans" cxnId="{199C7072-2B6B-4235-B50A-85C5E4887AEC}">
      <dgm:prSet/>
      <dgm:spPr/>
      <dgm:t>
        <a:bodyPr/>
        <a:lstStyle/>
        <a:p>
          <a:endParaRPr lang="en-US"/>
        </a:p>
      </dgm:t>
    </dgm:pt>
    <dgm:pt modelId="{F50C736D-090C-4BCE-991A-3580D6AA84FD}" type="sibTrans" cxnId="{199C7072-2B6B-4235-B50A-85C5E4887AEC}">
      <dgm:prSet/>
      <dgm:spPr/>
      <dgm:t>
        <a:bodyPr/>
        <a:lstStyle/>
        <a:p>
          <a:endParaRPr lang="en-US"/>
        </a:p>
      </dgm:t>
    </dgm:pt>
    <dgm:pt modelId="{85104A0F-AE90-4C16-B7EF-9E9FD7668BBA}">
      <dgm:prSet custT="1"/>
      <dgm:spPr/>
      <dgm:t>
        <a:bodyPr/>
        <a:lstStyle/>
        <a:p>
          <a:r>
            <a:rPr lang="en-US" sz="1800" b="1" dirty="0">
              <a:solidFill>
                <a:schemeClr val="tx1"/>
              </a:solidFill>
            </a:rPr>
            <a:t>Ask questions</a:t>
          </a:r>
        </a:p>
      </dgm:t>
    </dgm:pt>
    <dgm:pt modelId="{D460B273-B733-4889-865D-8DB29AB7AF53}" type="parTrans" cxnId="{C5A75841-967F-42DB-9D43-F9A52B0E73F6}">
      <dgm:prSet/>
      <dgm:spPr/>
      <dgm:t>
        <a:bodyPr/>
        <a:lstStyle/>
        <a:p>
          <a:endParaRPr lang="en-US"/>
        </a:p>
      </dgm:t>
    </dgm:pt>
    <dgm:pt modelId="{B48456F7-DC27-4B90-84C0-F9927C9576A5}" type="sibTrans" cxnId="{C5A75841-967F-42DB-9D43-F9A52B0E73F6}">
      <dgm:prSet/>
      <dgm:spPr/>
      <dgm:t>
        <a:bodyPr/>
        <a:lstStyle/>
        <a:p>
          <a:endParaRPr lang="en-US"/>
        </a:p>
      </dgm:t>
    </dgm:pt>
    <dgm:pt modelId="{8030A224-40E1-437C-85A5-760ABF5A1A85}">
      <dgm:prSet custT="1"/>
      <dgm:spPr/>
      <dgm:t>
        <a:bodyPr/>
        <a:lstStyle/>
        <a:p>
          <a:r>
            <a:rPr lang="en-US" sz="1800" b="1" dirty="0">
              <a:solidFill>
                <a:schemeClr val="tx1"/>
              </a:solidFill>
            </a:rPr>
            <a:t>Validate the value of the discussion</a:t>
          </a:r>
        </a:p>
      </dgm:t>
    </dgm:pt>
    <dgm:pt modelId="{093C9080-DCE0-4B79-8D55-6CEAB0B40B92}" type="parTrans" cxnId="{75825D7F-4C6B-4FE2-AC6C-D069EC02AE9F}">
      <dgm:prSet/>
      <dgm:spPr/>
      <dgm:t>
        <a:bodyPr/>
        <a:lstStyle/>
        <a:p>
          <a:endParaRPr lang="en-US"/>
        </a:p>
      </dgm:t>
    </dgm:pt>
    <dgm:pt modelId="{996C4D64-EE88-48DA-8221-DC4ED43CA19E}" type="sibTrans" cxnId="{75825D7F-4C6B-4FE2-AC6C-D069EC02AE9F}">
      <dgm:prSet/>
      <dgm:spPr/>
      <dgm:t>
        <a:bodyPr/>
        <a:lstStyle/>
        <a:p>
          <a:endParaRPr lang="en-US"/>
        </a:p>
      </dgm:t>
    </dgm:pt>
    <dgm:pt modelId="{851F81D0-680E-4CD1-93BA-69CC8D5202FF}">
      <dgm:prSet custT="1"/>
      <dgm:spPr/>
      <dgm:t>
        <a:bodyPr/>
        <a:lstStyle/>
        <a:p>
          <a:r>
            <a:rPr lang="en-US" sz="1800" b="1" dirty="0">
              <a:solidFill>
                <a:schemeClr val="tx1"/>
              </a:solidFill>
            </a:rPr>
            <a:t>Acknowledge  value of opinion</a:t>
          </a:r>
        </a:p>
      </dgm:t>
    </dgm:pt>
    <dgm:pt modelId="{B3A9833E-0BCD-41E4-89C8-FD4933AE4559}" type="parTrans" cxnId="{E69E5C00-CDFB-4AD5-9116-33DD351FDF06}">
      <dgm:prSet/>
      <dgm:spPr/>
      <dgm:t>
        <a:bodyPr/>
        <a:lstStyle/>
        <a:p>
          <a:endParaRPr lang="en-US"/>
        </a:p>
      </dgm:t>
    </dgm:pt>
    <dgm:pt modelId="{B1AD9FF5-38F0-4025-8363-465397A1B680}" type="sibTrans" cxnId="{E69E5C00-CDFB-4AD5-9116-33DD351FDF06}">
      <dgm:prSet/>
      <dgm:spPr/>
      <dgm:t>
        <a:bodyPr/>
        <a:lstStyle/>
        <a:p>
          <a:endParaRPr lang="en-US"/>
        </a:p>
      </dgm:t>
    </dgm:pt>
    <dgm:pt modelId="{4EBD32A1-3EC7-4E9A-803B-B601D68F65C9}">
      <dgm:prSet custT="1"/>
      <dgm:spPr/>
      <dgm:t>
        <a:bodyPr/>
        <a:lstStyle/>
        <a:p>
          <a:r>
            <a:rPr lang="en-US" sz="1800" b="1" dirty="0">
              <a:solidFill>
                <a:schemeClr val="tx1"/>
              </a:solidFill>
            </a:rPr>
            <a:t>Provide a safe team environment</a:t>
          </a:r>
        </a:p>
      </dgm:t>
    </dgm:pt>
    <dgm:pt modelId="{E09840A8-CCAD-4BF5-BDC9-EB6972DAEADF}" type="parTrans" cxnId="{DEA8A1B3-2CAF-4441-980A-8B0FEB775A1C}">
      <dgm:prSet/>
      <dgm:spPr/>
      <dgm:t>
        <a:bodyPr/>
        <a:lstStyle/>
        <a:p>
          <a:endParaRPr lang="en-US"/>
        </a:p>
      </dgm:t>
    </dgm:pt>
    <dgm:pt modelId="{D0ADE263-B85D-4D4C-BC59-A2F444A5FA5E}" type="sibTrans" cxnId="{DEA8A1B3-2CAF-4441-980A-8B0FEB775A1C}">
      <dgm:prSet/>
      <dgm:spPr/>
      <dgm:t>
        <a:bodyPr/>
        <a:lstStyle/>
        <a:p>
          <a:endParaRPr lang="en-US"/>
        </a:p>
      </dgm:t>
    </dgm:pt>
    <dgm:pt modelId="{FD920CC8-962C-48A3-9D06-49BB5C446986}">
      <dgm:prSet custT="1"/>
      <dgm:spPr/>
      <dgm:t>
        <a:bodyPr/>
        <a:lstStyle/>
        <a:p>
          <a:r>
            <a:rPr lang="en-US" sz="1800" b="1" dirty="0">
              <a:solidFill>
                <a:schemeClr val="tx1"/>
              </a:solidFill>
            </a:rPr>
            <a:t>Respectful</a:t>
          </a:r>
        </a:p>
      </dgm:t>
    </dgm:pt>
    <dgm:pt modelId="{F28D7101-DDF6-4CF6-B628-6024287A3C0B}" type="parTrans" cxnId="{EE49D6FF-4C53-4CDA-8C15-2B06B84855C4}">
      <dgm:prSet/>
      <dgm:spPr/>
      <dgm:t>
        <a:bodyPr/>
        <a:lstStyle/>
        <a:p>
          <a:endParaRPr lang="en-US"/>
        </a:p>
      </dgm:t>
    </dgm:pt>
    <dgm:pt modelId="{25678700-C859-4758-8C5A-FF1E8C9C5560}" type="sibTrans" cxnId="{EE49D6FF-4C53-4CDA-8C15-2B06B84855C4}">
      <dgm:prSet/>
      <dgm:spPr/>
      <dgm:t>
        <a:bodyPr/>
        <a:lstStyle/>
        <a:p>
          <a:endParaRPr lang="en-US"/>
        </a:p>
      </dgm:t>
    </dgm:pt>
    <dgm:pt modelId="{766DF46E-6717-4DCA-89F9-CB3EA25F6B30}">
      <dgm:prSet custT="1"/>
      <dgm:spPr/>
      <dgm:t>
        <a:bodyPr/>
        <a:lstStyle/>
        <a:p>
          <a:r>
            <a:rPr lang="en-US" sz="1800" b="1" dirty="0">
              <a:solidFill>
                <a:schemeClr val="tx1"/>
              </a:solidFill>
            </a:rPr>
            <a:t>Encourage</a:t>
          </a:r>
          <a:r>
            <a:rPr lang="en-US" sz="1800" b="1" dirty="0">
              <a:solidFill>
                <a:schemeClr val="bg1">
                  <a:lumMod val="85000"/>
                </a:schemeClr>
              </a:solidFill>
            </a:rPr>
            <a:t> </a:t>
          </a:r>
          <a:r>
            <a:rPr lang="en-US" sz="1800" b="1" dirty="0">
              <a:solidFill>
                <a:schemeClr val="tx1"/>
              </a:solidFill>
            </a:rPr>
            <a:t>Problem</a:t>
          </a:r>
          <a:r>
            <a:rPr lang="en-US" sz="1800" b="1" dirty="0">
              <a:solidFill>
                <a:schemeClr val="bg1">
                  <a:lumMod val="85000"/>
                </a:schemeClr>
              </a:solidFill>
            </a:rPr>
            <a:t> </a:t>
          </a:r>
          <a:r>
            <a:rPr lang="en-US" sz="1800" b="1" dirty="0">
              <a:solidFill>
                <a:schemeClr val="tx1"/>
              </a:solidFill>
            </a:rPr>
            <a:t>Solving</a:t>
          </a:r>
        </a:p>
      </dgm:t>
    </dgm:pt>
    <dgm:pt modelId="{1B9D260F-50FA-46BD-98AC-66C506892E90}" type="parTrans" cxnId="{39DF0C27-C362-47EC-8C02-263FE15A895F}">
      <dgm:prSet/>
      <dgm:spPr/>
      <dgm:t>
        <a:bodyPr/>
        <a:lstStyle/>
        <a:p>
          <a:endParaRPr lang="en-US"/>
        </a:p>
      </dgm:t>
    </dgm:pt>
    <dgm:pt modelId="{C8255916-F5E9-4085-9A1C-C050E0E91002}" type="sibTrans" cxnId="{39DF0C27-C362-47EC-8C02-263FE15A895F}">
      <dgm:prSet/>
      <dgm:spPr/>
      <dgm:t>
        <a:bodyPr/>
        <a:lstStyle/>
        <a:p>
          <a:endParaRPr lang="en-US"/>
        </a:p>
      </dgm:t>
    </dgm:pt>
    <dgm:pt modelId="{BC512B7A-ADD0-4EAD-A2AF-7D2860E0D893}">
      <dgm:prSet custT="1"/>
      <dgm:spPr/>
      <dgm:t>
        <a:bodyPr/>
        <a:lstStyle/>
        <a:p>
          <a:r>
            <a:rPr lang="en-US" sz="1800" b="1" dirty="0">
              <a:solidFill>
                <a:schemeClr val="tx1"/>
              </a:solidFill>
            </a:rPr>
            <a:t>Curious</a:t>
          </a:r>
        </a:p>
      </dgm:t>
    </dgm:pt>
    <dgm:pt modelId="{9CF00F19-EE0B-45AB-9593-923922B558E5}" type="parTrans" cxnId="{9B3D2426-F788-4CFD-9550-36D1739E78F9}">
      <dgm:prSet/>
      <dgm:spPr/>
      <dgm:t>
        <a:bodyPr/>
        <a:lstStyle/>
        <a:p>
          <a:endParaRPr lang="en-US"/>
        </a:p>
      </dgm:t>
    </dgm:pt>
    <dgm:pt modelId="{D3EE3313-60BC-437E-864B-194DD3956E08}" type="sibTrans" cxnId="{9B3D2426-F788-4CFD-9550-36D1739E78F9}">
      <dgm:prSet/>
      <dgm:spPr/>
      <dgm:t>
        <a:bodyPr/>
        <a:lstStyle/>
        <a:p>
          <a:endParaRPr lang="en-US"/>
        </a:p>
      </dgm:t>
    </dgm:pt>
    <dgm:pt modelId="{ED7EBD30-71AD-4472-8E6F-34AA71A5ED60}" type="pres">
      <dgm:prSet presAssocID="{F205948C-1C3D-4BA1-B3EE-8F77C96924B5}" presName="composite" presStyleCnt="0">
        <dgm:presLayoutVars>
          <dgm:chMax val="1"/>
          <dgm:dir/>
          <dgm:resizeHandles val="exact"/>
        </dgm:presLayoutVars>
      </dgm:prSet>
      <dgm:spPr/>
    </dgm:pt>
    <dgm:pt modelId="{4CD45420-947C-4977-B424-D9FC8CDEECC4}" type="pres">
      <dgm:prSet presAssocID="{F205948C-1C3D-4BA1-B3EE-8F77C96924B5}" presName="radial" presStyleCnt="0">
        <dgm:presLayoutVars>
          <dgm:animLvl val="ctr"/>
        </dgm:presLayoutVars>
      </dgm:prSet>
      <dgm:spPr/>
    </dgm:pt>
    <dgm:pt modelId="{553E8C20-F4F5-4DA6-A61C-94CACB9E9F84}" type="pres">
      <dgm:prSet presAssocID="{F5FD0732-661B-40A2-B7CB-900C48C0EF09}" presName="centerShape" presStyleLbl="vennNode1" presStyleIdx="0" presStyleCnt="11"/>
      <dgm:spPr/>
    </dgm:pt>
    <dgm:pt modelId="{397AC4BA-D73C-4355-BC5A-D1A704C3DC58}" type="pres">
      <dgm:prSet presAssocID="{706C7794-D271-423F-9E98-AB7DA999F883}" presName="node" presStyleLbl="vennNode1" presStyleIdx="1" presStyleCnt="11">
        <dgm:presLayoutVars>
          <dgm:bulletEnabled val="1"/>
        </dgm:presLayoutVars>
      </dgm:prSet>
      <dgm:spPr/>
    </dgm:pt>
    <dgm:pt modelId="{CDBB2EA5-5F18-430A-A169-239406D421E4}" type="pres">
      <dgm:prSet presAssocID="{20325E46-4970-4EEE-9ADB-6F86446490DF}" presName="node" presStyleLbl="vennNode1" presStyleIdx="2" presStyleCnt="11">
        <dgm:presLayoutVars>
          <dgm:bulletEnabled val="1"/>
        </dgm:presLayoutVars>
      </dgm:prSet>
      <dgm:spPr/>
    </dgm:pt>
    <dgm:pt modelId="{DA53657F-64B1-450E-A149-55BE3F4A8614}" type="pres">
      <dgm:prSet presAssocID="{09930297-D740-45E0-9FE1-765F2E938174}" presName="node" presStyleLbl="vennNode1" presStyleIdx="3" presStyleCnt="11" custRadScaleRad="99378" custRadScaleInc="-2511">
        <dgm:presLayoutVars>
          <dgm:bulletEnabled val="1"/>
        </dgm:presLayoutVars>
      </dgm:prSet>
      <dgm:spPr/>
    </dgm:pt>
    <dgm:pt modelId="{C27E94FF-380D-49F0-9A71-8FB6BFBE7F6C}" type="pres">
      <dgm:prSet presAssocID="{85104A0F-AE90-4C16-B7EF-9E9FD7668BBA}" presName="node" presStyleLbl="vennNode1" presStyleIdx="4" presStyleCnt="11" custRadScaleRad="99440" custRadScaleInc="91237">
        <dgm:presLayoutVars>
          <dgm:bulletEnabled val="1"/>
        </dgm:presLayoutVars>
      </dgm:prSet>
      <dgm:spPr/>
    </dgm:pt>
    <dgm:pt modelId="{9C8C35F8-1653-4F38-A344-823E981696EC}" type="pres">
      <dgm:prSet presAssocID="{8030A224-40E1-437C-85A5-760ABF5A1A85}" presName="node" presStyleLbl="vennNode1" presStyleIdx="5" presStyleCnt="11" custRadScaleRad="105183" custRadScaleInc="-109684">
        <dgm:presLayoutVars>
          <dgm:bulletEnabled val="1"/>
        </dgm:presLayoutVars>
      </dgm:prSet>
      <dgm:spPr/>
    </dgm:pt>
    <dgm:pt modelId="{2BBA639B-9C4C-4375-99E8-7BE4917A07D0}" type="pres">
      <dgm:prSet presAssocID="{851F81D0-680E-4CD1-93BA-69CC8D5202FF}" presName="node" presStyleLbl="vennNode1" presStyleIdx="6" presStyleCnt="11" custScaleX="133890" custScaleY="107633" custRadScaleRad="99069" custRadScaleInc="-525">
        <dgm:presLayoutVars>
          <dgm:bulletEnabled val="1"/>
        </dgm:presLayoutVars>
      </dgm:prSet>
      <dgm:spPr/>
    </dgm:pt>
    <dgm:pt modelId="{C475FDCE-C825-4B16-B382-C61AE1AAB02C}" type="pres">
      <dgm:prSet presAssocID="{4EBD32A1-3EC7-4E9A-803B-B601D68F65C9}" presName="node" presStyleLbl="vennNode1" presStyleIdx="7" presStyleCnt="11" custScaleX="139250" custScaleY="82058" custRadScaleRad="102667" custRadScaleInc="100882">
        <dgm:presLayoutVars>
          <dgm:bulletEnabled val="1"/>
        </dgm:presLayoutVars>
      </dgm:prSet>
      <dgm:spPr/>
    </dgm:pt>
    <dgm:pt modelId="{43B26D87-C1B0-4ED1-9C40-953BC6AB6251}" type="pres">
      <dgm:prSet presAssocID="{FD920CC8-962C-48A3-9D06-49BB5C446986}" presName="node" presStyleLbl="vennNode1" presStyleIdx="8" presStyleCnt="11" custRadScaleRad="110014" custRadScaleInc="-90343">
        <dgm:presLayoutVars>
          <dgm:bulletEnabled val="1"/>
        </dgm:presLayoutVars>
      </dgm:prSet>
      <dgm:spPr/>
    </dgm:pt>
    <dgm:pt modelId="{C082D30C-E5D1-4DC9-B92D-87159F1A6D6B}" type="pres">
      <dgm:prSet presAssocID="{766DF46E-6717-4DCA-89F9-CB3EA25F6B30}" presName="node" presStyleLbl="vennNode1" presStyleIdx="9" presStyleCnt="11">
        <dgm:presLayoutVars>
          <dgm:bulletEnabled val="1"/>
        </dgm:presLayoutVars>
      </dgm:prSet>
      <dgm:spPr/>
    </dgm:pt>
    <dgm:pt modelId="{3F5A6BF2-2A10-47CB-9BDE-91EB8676A2EF}" type="pres">
      <dgm:prSet presAssocID="{BC512B7A-ADD0-4EAD-A2AF-7D2860E0D893}" presName="node" presStyleLbl="vennNode1" presStyleIdx="10" presStyleCnt="11">
        <dgm:presLayoutVars>
          <dgm:bulletEnabled val="1"/>
        </dgm:presLayoutVars>
      </dgm:prSet>
      <dgm:spPr/>
    </dgm:pt>
  </dgm:ptLst>
  <dgm:cxnLst>
    <dgm:cxn modelId="{E69E5C00-CDFB-4AD5-9116-33DD351FDF06}" srcId="{F5FD0732-661B-40A2-B7CB-900C48C0EF09}" destId="{851F81D0-680E-4CD1-93BA-69CC8D5202FF}" srcOrd="5" destOrd="0" parTransId="{B3A9833E-0BCD-41E4-89C8-FD4933AE4559}" sibTransId="{B1AD9FF5-38F0-4025-8363-465397A1B680}"/>
    <dgm:cxn modelId="{59DB7517-C514-46F0-8735-A61B1ADC38B6}" type="presOf" srcId="{706C7794-D271-423F-9E98-AB7DA999F883}" destId="{397AC4BA-D73C-4355-BC5A-D1A704C3DC58}" srcOrd="0" destOrd="0" presId="urn:microsoft.com/office/officeart/2005/8/layout/radial3"/>
    <dgm:cxn modelId="{528CE71D-8BEC-4C69-A986-FEDD31C55AC5}" srcId="{F5FD0732-661B-40A2-B7CB-900C48C0EF09}" destId="{706C7794-D271-423F-9E98-AB7DA999F883}" srcOrd="0" destOrd="0" parTransId="{E78EE43B-141E-403B-80D4-BAE5B7922765}" sibTransId="{3B551DED-4662-4D76-999B-FE8ABB377591}"/>
    <dgm:cxn modelId="{9B3D2426-F788-4CFD-9550-36D1739E78F9}" srcId="{F5FD0732-661B-40A2-B7CB-900C48C0EF09}" destId="{BC512B7A-ADD0-4EAD-A2AF-7D2860E0D893}" srcOrd="9" destOrd="0" parTransId="{9CF00F19-EE0B-45AB-9593-923922B558E5}" sibTransId="{D3EE3313-60BC-437E-864B-194DD3956E08}"/>
    <dgm:cxn modelId="{39DF0C27-C362-47EC-8C02-263FE15A895F}" srcId="{F5FD0732-661B-40A2-B7CB-900C48C0EF09}" destId="{766DF46E-6717-4DCA-89F9-CB3EA25F6B30}" srcOrd="8" destOrd="0" parTransId="{1B9D260F-50FA-46BD-98AC-66C506892E90}" sibTransId="{C8255916-F5E9-4085-9A1C-C050E0E91002}"/>
    <dgm:cxn modelId="{3442622D-2CDF-4BE2-8DCE-1267BC84599F}" type="presOf" srcId="{20325E46-4970-4EEE-9ADB-6F86446490DF}" destId="{CDBB2EA5-5F18-430A-A169-239406D421E4}" srcOrd="0" destOrd="0" presId="urn:microsoft.com/office/officeart/2005/8/layout/radial3"/>
    <dgm:cxn modelId="{959D3032-CF10-4137-B506-0EFA1858EFC9}" type="presOf" srcId="{F5FD0732-661B-40A2-B7CB-900C48C0EF09}" destId="{553E8C20-F4F5-4DA6-A61C-94CACB9E9F84}" srcOrd="0" destOrd="0" presId="urn:microsoft.com/office/officeart/2005/8/layout/radial3"/>
    <dgm:cxn modelId="{1704FB5D-5C7E-4AA3-BD75-FA8927AC804B}" type="presOf" srcId="{BC512B7A-ADD0-4EAD-A2AF-7D2860E0D893}" destId="{3F5A6BF2-2A10-47CB-9BDE-91EB8676A2EF}" srcOrd="0" destOrd="0" presId="urn:microsoft.com/office/officeart/2005/8/layout/radial3"/>
    <dgm:cxn modelId="{C5A75841-967F-42DB-9D43-F9A52B0E73F6}" srcId="{F5FD0732-661B-40A2-B7CB-900C48C0EF09}" destId="{85104A0F-AE90-4C16-B7EF-9E9FD7668BBA}" srcOrd="3" destOrd="0" parTransId="{D460B273-B733-4889-865D-8DB29AB7AF53}" sibTransId="{B48456F7-DC27-4B90-84C0-F9927C9576A5}"/>
    <dgm:cxn modelId="{7C029B63-0DA0-4FF2-BB60-DD38BFE85CB3}" type="presOf" srcId="{09930297-D740-45E0-9FE1-765F2E938174}" destId="{DA53657F-64B1-450E-A149-55BE3F4A8614}" srcOrd="0" destOrd="0" presId="urn:microsoft.com/office/officeart/2005/8/layout/radial3"/>
    <dgm:cxn modelId="{E650F564-5981-475E-8C7C-6F94FB260FE5}" type="presOf" srcId="{FD920CC8-962C-48A3-9D06-49BB5C446986}" destId="{43B26D87-C1B0-4ED1-9C40-953BC6AB6251}" srcOrd="0" destOrd="0" presId="urn:microsoft.com/office/officeart/2005/8/layout/radial3"/>
    <dgm:cxn modelId="{B1351D67-AF0C-4722-8AE6-133BC1BEC257}" type="presOf" srcId="{851F81D0-680E-4CD1-93BA-69CC8D5202FF}" destId="{2BBA639B-9C4C-4375-99E8-7BE4917A07D0}" srcOrd="0" destOrd="0" presId="urn:microsoft.com/office/officeart/2005/8/layout/radial3"/>
    <dgm:cxn modelId="{199C7072-2B6B-4235-B50A-85C5E4887AEC}" srcId="{F5FD0732-661B-40A2-B7CB-900C48C0EF09}" destId="{09930297-D740-45E0-9FE1-765F2E938174}" srcOrd="2" destOrd="0" parTransId="{AC6058DD-1B04-4699-B3A8-BAEA9D792BBE}" sibTransId="{F50C736D-090C-4BCE-991A-3580D6AA84FD}"/>
    <dgm:cxn modelId="{83D55A7E-0832-42C8-AB93-7AC8153BA2B0}" type="presOf" srcId="{F205948C-1C3D-4BA1-B3EE-8F77C96924B5}" destId="{ED7EBD30-71AD-4472-8E6F-34AA71A5ED60}" srcOrd="0" destOrd="0" presId="urn:microsoft.com/office/officeart/2005/8/layout/radial3"/>
    <dgm:cxn modelId="{75825D7F-4C6B-4FE2-AC6C-D069EC02AE9F}" srcId="{F5FD0732-661B-40A2-B7CB-900C48C0EF09}" destId="{8030A224-40E1-437C-85A5-760ABF5A1A85}" srcOrd="4" destOrd="0" parTransId="{093C9080-DCE0-4B79-8D55-6CEAB0B40B92}" sibTransId="{996C4D64-EE88-48DA-8221-DC4ED43CA19E}"/>
    <dgm:cxn modelId="{9D5A7491-8FD6-4081-B902-B4BB3D693F0D}" type="presOf" srcId="{8030A224-40E1-437C-85A5-760ABF5A1A85}" destId="{9C8C35F8-1653-4F38-A344-823E981696EC}" srcOrd="0" destOrd="0" presId="urn:microsoft.com/office/officeart/2005/8/layout/radial3"/>
    <dgm:cxn modelId="{1DCFB7AC-3E43-440E-AC69-EF3886EDA865}" type="presOf" srcId="{85104A0F-AE90-4C16-B7EF-9E9FD7668BBA}" destId="{C27E94FF-380D-49F0-9A71-8FB6BFBE7F6C}" srcOrd="0" destOrd="0" presId="urn:microsoft.com/office/officeart/2005/8/layout/radial3"/>
    <dgm:cxn modelId="{DEA8A1B3-2CAF-4441-980A-8B0FEB775A1C}" srcId="{F5FD0732-661B-40A2-B7CB-900C48C0EF09}" destId="{4EBD32A1-3EC7-4E9A-803B-B601D68F65C9}" srcOrd="6" destOrd="0" parTransId="{E09840A8-CCAD-4BF5-BDC9-EB6972DAEADF}" sibTransId="{D0ADE263-B85D-4D4C-BC59-A2F444A5FA5E}"/>
    <dgm:cxn modelId="{24868AB7-8C16-4EC4-ACD3-B39BB373C57E}" srcId="{F205948C-1C3D-4BA1-B3EE-8F77C96924B5}" destId="{F5FD0732-661B-40A2-B7CB-900C48C0EF09}" srcOrd="0" destOrd="0" parTransId="{2BBF4368-B0ED-4F0D-B007-71D06C96B643}" sibTransId="{4B029D70-4CE5-486E-9ED5-25212076221D}"/>
    <dgm:cxn modelId="{C0C15EBC-A898-42F4-AA3A-D743F97D5CF3}" type="presOf" srcId="{4EBD32A1-3EC7-4E9A-803B-B601D68F65C9}" destId="{C475FDCE-C825-4B16-B382-C61AE1AAB02C}" srcOrd="0" destOrd="0" presId="urn:microsoft.com/office/officeart/2005/8/layout/radial3"/>
    <dgm:cxn modelId="{98E175BD-85CA-4CD9-AE5D-64900F70AC33}" srcId="{F5FD0732-661B-40A2-B7CB-900C48C0EF09}" destId="{20325E46-4970-4EEE-9ADB-6F86446490DF}" srcOrd="1" destOrd="0" parTransId="{8DE96704-FDEC-4979-8455-6E7D68161D10}" sibTransId="{BF86C99B-CF7A-4CEE-A3E9-9CCC1CA374AB}"/>
    <dgm:cxn modelId="{AA250FC5-F839-4CFD-87FD-0B15BECE99C1}" type="presOf" srcId="{766DF46E-6717-4DCA-89F9-CB3EA25F6B30}" destId="{C082D30C-E5D1-4DC9-B92D-87159F1A6D6B}" srcOrd="0" destOrd="0" presId="urn:microsoft.com/office/officeart/2005/8/layout/radial3"/>
    <dgm:cxn modelId="{EE49D6FF-4C53-4CDA-8C15-2B06B84855C4}" srcId="{F5FD0732-661B-40A2-B7CB-900C48C0EF09}" destId="{FD920CC8-962C-48A3-9D06-49BB5C446986}" srcOrd="7" destOrd="0" parTransId="{F28D7101-DDF6-4CF6-B628-6024287A3C0B}" sibTransId="{25678700-C859-4758-8C5A-FF1E8C9C5560}"/>
    <dgm:cxn modelId="{6F94B3BF-3046-43E5-ADF5-E7AE562F6A86}" type="presParOf" srcId="{ED7EBD30-71AD-4472-8E6F-34AA71A5ED60}" destId="{4CD45420-947C-4977-B424-D9FC8CDEECC4}" srcOrd="0" destOrd="0" presId="urn:microsoft.com/office/officeart/2005/8/layout/radial3"/>
    <dgm:cxn modelId="{4CE5BD5E-AD3E-4A0E-A542-0553BAEE7EEF}" type="presParOf" srcId="{4CD45420-947C-4977-B424-D9FC8CDEECC4}" destId="{553E8C20-F4F5-4DA6-A61C-94CACB9E9F84}" srcOrd="0" destOrd="0" presId="urn:microsoft.com/office/officeart/2005/8/layout/radial3"/>
    <dgm:cxn modelId="{F30A04BE-DC55-4335-A44C-4EFD83B57230}" type="presParOf" srcId="{4CD45420-947C-4977-B424-D9FC8CDEECC4}" destId="{397AC4BA-D73C-4355-BC5A-D1A704C3DC58}" srcOrd="1" destOrd="0" presId="urn:microsoft.com/office/officeart/2005/8/layout/radial3"/>
    <dgm:cxn modelId="{0D4DAE76-423E-4CC0-8918-51CF262CAD31}" type="presParOf" srcId="{4CD45420-947C-4977-B424-D9FC8CDEECC4}" destId="{CDBB2EA5-5F18-430A-A169-239406D421E4}" srcOrd="2" destOrd="0" presId="urn:microsoft.com/office/officeart/2005/8/layout/radial3"/>
    <dgm:cxn modelId="{5E46673B-2CBC-4AF0-9DFE-39B57674D425}" type="presParOf" srcId="{4CD45420-947C-4977-B424-D9FC8CDEECC4}" destId="{DA53657F-64B1-450E-A149-55BE3F4A8614}" srcOrd="3" destOrd="0" presId="urn:microsoft.com/office/officeart/2005/8/layout/radial3"/>
    <dgm:cxn modelId="{02D74B8E-EDBA-40BD-8494-A3242DFD85C2}" type="presParOf" srcId="{4CD45420-947C-4977-B424-D9FC8CDEECC4}" destId="{C27E94FF-380D-49F0-9A71-8FB6BFBE7F6C}" srcOrd="4" destOrd="0" presId="urn:microsoft.com/office/officeart/2005/8/layout/radial3"/>
    <dgm:cxn modelId="{6A7F9562-2710-4F1A-9AD5-D35C5E969EDD}" type="presParOf" srcId="{4CD45420-947C-4977-B424-D9FC8CDEECC4}" destId="{9C8C35F8-1653-4F38-A344-823E981696EC}" srcOrd="5" destOrd="0" presId="urn:microsoft.com/office/officeart/2005/8/layout/radial3"/>
    <dgm:cxn modelId="{84781A51-AC25-4EC0-9EE2-E81C04C68327}" type="presParOf" srcId="{4CD45420-947C-4977-B424-D9FC8CDEECC4}" destId="{2BBA639B-9C4C-4375-99E8-7BE4917A07D0}" srcOrd="6" destOrd="0" presId="urn:microsoft.com/office/officeart/2005/8/layout/radial3"/>
    <dgm:cxn modelId="{04ACF797-47BD-41DF-9EFA-C1B112117CCA}" type="presParOf" srcId="{4CD45420-947C-4977-B424-D9FC8CDEECC4}" destId="{C475FDCE-C825-4B16-B382-C61AE1AAB02C}" srcOrd="7" destOrd="0" presId="urn:microsoft.com/office/officeart/2005/8/layout/radial3"/>
    <dgm:cxn modelId="{0F7CC09F-FC67-4AE4-BD03-221E3FB8F1FE}" type="presParOf" srcId="{4CD45420-947C-4977-B424-D9FC8CDEECC4}" destId="{43B26D87-C1B0-4ED1-9C40-953BC6AB6251}" srcOrd="8" destOrd="0" presId="urn:microsoft.com/office/officeart/2005/8/layout/radial3"/>
    <dgm:cxn modelId="{653D90A5-D586-4176-9F90-A2327D118BED}" type="presParOf" srcId="{4CD45420-947C-4977-B424-D9FC8CDEECC4}" destId="{C082D30C-E5D1-4DC9-B92D-87159F1A6D6B}" srcOrd="9" destOrd="0" presId="urn:microsoft.com/office/officeart/2005/8/layout/radial3"/>
    <dgm:cxn modelId="{7BAACB2A-9AC4-47B2-BCE3-433FF9463B2D}" type="presParOf" srcId="{4CD45420-947C-4977-B424-D9FC8CDEECC4}" destId="{3F5A6BF2-2A10-47CB-9BDE-91EB8676A2EF}" srcOrd="10" destOrd="0" presId="urn:microsoft.com/office/officeart/2005/8/layout/radial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F1CDA6-4FF5-4615-9FCC-563BDC87C14F}"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9A9660A1-5F0D-4ED4-81F8-962279CCD1BD}">
      <dgm:prSet/>
      <dgm:spPr/>
      <dgm:t>
        <a:bodyPr/>
        <a:lstStyle/>
        <a:p>
          <a:r>
            <a:rPr lang="en-US">
              <a:solidFill>
                <a:srgbClr val="D9D9D9"/>
              </a:solidFill>
            </a:rPr>
            <a:t>Increased understanding of situation</a:t>
          </a:r>
          <a:endParaRPr lang="en-US" dirty="0">
            <a:solidFill>
              <a:srgbClr val="D9D9D9"/>
            </a:solidFill>
          </a:endParaRPr>
        </a:p>
      </dgm:t>
    </dgm:pt>
    <dgm:pt modelId="{8CAAAAE2-7827-46CF-A5C6-3B34A5BE3D2D}" type="parTrans" cxnId="{994E33DF-41B7-4611-AB43-0FB55684FA8D}">
      <dgm:prSet/>
      <dgm:spPr/>
      <dgm:t>
        <a:bodyPr/>
        <a:lstStyle/>
        <a:p>
          <a:endParaRPr lang="en-US"/>
        </a:p>
      </dgm:t>
    </dgm:pt>
    <dgm:pt modelId="{DEA056A5-FBF9-4FD1-A896-849E86134AF2}" type="sibTrans" cxnId="{994E33DF-41B7-4611-AB43-0FB55684FA8D}">
      <dgm:prSet/>
      <dgm:spPr/>
      <dgm:t>
        <a:bodyPr/>
        <a:lstStyle/>
        <a:p>
          <a:endParaRPr lang="en-US"/>
        </a:p>
      </dgm:t>
    </dgm:pt>
    <dgm:pt modelId="{C7778941-C9A7-4BF1-B616-9EA8F8AB96BF}">
      <dgm:prSet/>
      <dgm:spPr/>
      <dgm:t>
        <a:bodyPr/>
        <a:lstStyle/>
        <a:p>
          <a:r>
            <a:rPr lang="en-US">
              <a:solidFill>
                <a:srgbClr val="D9D9D9"/>
              </a:solidFill>
            </a:rPr>
            <a:t>Expands awareness</a:t>
          </a:r>
          <a:endParaRPr lang="en-US" dirty="0">
            <a:solidFill>
              <a:srgbClr val="D9D9D9"/>
            </a:solidFill>
          </a:endParaRPr>
        </a:p>
      </dgm:t>
    </dgm:pt>
    <dgm:pt modelId="{1CAD6B43-6893-4591-9F41-998AFCFF3CD2}" type="parTrans" cxnId="{607228F0-FE00-4584-BEE2-FA8124E76E3B}">
      <dgm:prSet/>
      <dgm:spPr/>
      <dgm:t>
        <a:bodyPr/>
        <a:lstStyle/>
        <a:p>
          <a:endParaRPr lang="en-US"/>
        </a:p>
      </dgm:t>
    </dgm:pt>
    <dgm:pt modelId="{F80D0E48-AB35-459C-AE55-2EFCB1B1EE08}" type="sibTrans" cxnId="{607228F0-FE00-4584-BEE2-FA8124E76E3B}">
      <dgm:prSet/>
      <dgm:spPr/>
      <dgm:t>
        <a:bodyPr/>
        <a:lstStyle/>
        <a:p>
          <a:endParaRPr lang="en-US"/>
        </a:p>
      </dgm:t>
    </dgm:pt>
    <dgm:pt modelId="{C96AF7C3-A5F0-4F16-8FBD-1687B8131EED}">
      <dgm:prSet/>
      <dgm:spPr/>
      <dgm:t>
        <a:bodyPr/>
        <a:lstStyle/>
        <a:p>
          <a:r>
            <a:rPr lang="en-US">
              <a:solidFill>
                <a:srgbClr val="D9D9D9"/>
              </a:solidFill>
            </a:rPr>
            <a:t>Insight into how to achieve goals</a:t>
          </a:r>
          <a:endParaRPr lang="en-US" dirty="0">
            <a:solidFill>
              <a:srgbClr val="D9D9D9"/>
            </a:solidFill>
          </a:endParaRPr>
        </a:p>
      </dgm:t>
    </dgm:pt>
    <dgm:pt modelId="{B0DA14B0-9E4C-4ABD-9AE0-BF64DAF0442A}" type="parTrans" cxnId="{DC57911F-3C21-4249-845A-832D92C63BEF}">
      <dgm:prSet/>
      <dgm:spPr/>
      <dgm:t>
        <a:bodyPr/>
        <a:lstStyle/>
        <a:p>
          <a:endParaRPr lang="en-US"/>
        </a:p>
      </dgm:t>
    </dgm:pt>
    <dgm:pt modelId="{2297A8DE-7EB0-4DAA-A17A-84026D87921B}" type="sibTrans" cxnId="{DC57911F-3C21-4249-845A-832D92C63BEF}">
      <dgm:prSet/>
      <dgm:spPr/>
      <dgm:t>
        <a:bodyPr/>
        <a:lstStyle/>
        <a:p>
          <a:endParaRPr lang="en-US"/>
        </a:p>
      </dgm:t>
    </dgm:pt>
    <dgm:pt modelId="{7D862B7F-323C-4A6C-9364-1C1698124C47}">
      <dgm:prSet/>
      <dgm:spPr/>
      <dgm:t>
        <a:bodyPr/>
        <a:lstStyle/>
        <a:p>
          <a:r>
            <a:rPr lang="en-US">
              <a:solidFill>
                <a:srgbClr val="D9D9D9"/>
              </a:solidFill>
            </a:rPr>
            <a:t>Increased group cohesion</a:t>
          </a:r>
          <a:endParaRPr lang="en-US" dirty="0">
            <a:solidFill>
              <a:srgbClr val="D9D9D9"/>
            </a:solidFill>
          </a:endParaRPr>
        </a:p>
      </dgm:t>
    </dgm:pt>
    <dgm:pt modelId="{23F2D60D-6B65-4A8C-A539-04383D39B066}" type="parTrans" cxnId="{D636CB3E-CDBE-422F-92AA-99932D861C46}">
      <dgm:prSet/>
      <dgm:spPr/>
      <dgm:t>
        <a:bodyPr/>
        <a:lstStyle/>
        <a:p>
          <a:endParaRPr lang="en-US"/>
        </a:p>
      </dgm:t>
    </dgm:pt>
    <dgm:pt modelId="{C4D45DDC-63F0-49BE-B35B-006A82551E73}" type="sibTrans" cxnId="{D636CB3E-CDBE-422F-92AA-99932D861C46}">
      <dgm:prSet/>
      <dgm:spPr/>
      <dgm:t>
        <a:bodyPr/>
        <a:lstStyle/>
        <a:p>
          <a:endParaRPr lang="en-US"/>
        </a:p>
      </dgm:t>
    </dgm:pt>
    <dgm:pt modelId="{6D91C23A-20CA-4F1A-8065-F5D5B5AD624C}">
      <dgm:prSet/>
      <dgm:spPr/>
      <dgm:t>
        <a:bodyPr/>
        <a:lstStyle/>
        <a:p>
          <a:r>
            <a:rPr lang="en-US">
              <a:solidFill>
                <a:srgbClr val="D9D9D9"/>
              </a:solidFill>
            </a:rPr>
            <a:t>Develop stronger mutual respect</a:t>
          </a:r>
          <a:endParaRPr lang="en-US" dirty="0">
            <a:solidFill>
              <a:srgbClr val="D9D9D9"/>
            </a:solidFill>
          </a:endParaRPr>
        </a:p>
      </dgm:t>
    </dgm:pt>
    <dgm:pt modelId="{607CEF34-2A42-44B6-B0E4-C4E2EC6D4DB8}" type="parTrans" cxnId="{DF24D9B9-AD70-49A3-8239-5E8CA48581C1}">
      <dgm:prSet/>
      <dgm:spPr/>
      <dgm:t>
        <a:bodyPr/>
        <a:lstStyle/>
        <a:p>
          <a:endParaRPr lang="en-US"/>
        </a:p>
      </dgm:t>
    </dgm:pt>
    <dgm:pt modelId="{4625BB3D-FFE9-42E3-A3C9-366FFBB3BDAB}" type="sibTrans" cxnId="{DF24D9B9-AD70-49A3-8239-5E8CA48581C1}">
      <dgm:prSet/>
      <dgm:spPr/>
      <dgm:t>
        <a:bodyPr/>
        <a:lstStyle/>
        <a:p>
          <a:endParaRPr lang="en-US"/>
        </a:p>
      </dgm:t>
    </dgm:pt>
    <dgm:pt modelId="{958B1DFE-AF56-4FED-B1F4-214E1301D896}">
      <dgm:prSet/>
      <dgm:spPr/>
      <dgm:t>
        <a:bodyPr/>
        <a:lstStyle/>
        <a:p>
          <a:r>
            <a:rPr lang="en-US">
              <a:solidFill>
                <a:srgbClr val="D9D9D9"/>
              </a:solidFill>
            </a:rPr>
            <a:t>Renewed faith in team’s ability to work together</a:t>
          </a:r>
          <a:endParaRPr lang="en-US" dirty="0">
            <a:solidFill>
              <a:srgbClr val="D9D9D9"/>
            </a:solidFill>
          </a:endParaRPr>
        </a:p>
      </dgm:t>
    </dgm:pt>
    <dgm:pt modelId="{66712930-A21A-4C06-8ABB-2DC91199E362}" type="parTrans" cxnId="{7B717081-9F91-4959-9B74-66DF11FB48ED}">
      <dgm:prSet/>
      <dgm:spPr/>
      <dgm:t>
        <a:bodyPr/>
        <a:lstStyle/>
        <a:p>
          <a:endParaRPr lang="en-US"/>
        </a:p>
      </dgm:t>
    </dgm:pt>
    <dgm:pt modelId="{FC0661E4-AAF7-4772-A7A2-EED8BC74A8DC}" type="sibTrans" cxnId="{7B717081-9F91-4959-9B74-66DF11FB48ED}">
      <dgm:prSet/>
      <dgm:spPr/>
      <dgm:t>
        <a:bodyPr/>
        <a:lstStyle/>
        <a:p>
          <a:endParaRPr lang="en-US"/>
        </a:p>
      </dgm:t>
    </dgm:pt>
    <dgm:pt modelId="{90CA3B0E-34C7-4626-9490-3A6D96B76916}">
      <dgm:prSet/>
      <dgm:spPr/>
      <dgm:t>
        <a:bodyPr/>
        <a:lstStyle/>
        <a:p>
          <a:r>
            <a:rPr lang="en-US">
              <a:solidFill>
                <a:srgbClr val="D9D9D9"/>
              </a:solidFill>
            </a:rPr>
            <a:t>Improved self-knowledge</a:t>
          </a:r>
          <a:endParaRPr lang="en-US" dirty="0">
            <a:solidFill>
              <a:srgbClr val="D9D9D9"/>
            </a:solidFill>
          </a:endParaRPr>
        </a:p>
      </dgm:t>
    </dgm:pt>
    <dgm:pt modelId="{BBF8ECD1-25A5-4A5D-9EE6-AD811D2BF2FE}" type="parTrans" cxnId="{7A01DD65-B3A2-4256-96A4-07229993429B}">
      <dgm:prSet/>
      <dgm:spPr/>
      <dgm:t>
        <a:bodyPr/>
        <a:lstStyle/>
        <a:p>
          <a:endParaRPr lang="en-US"/>
        </a:p>
      </dgm:t>
    </dgm:pt>
    <dgm:pt modelId="{AD4FAB99-8A7C-481A-97D1-F55F0E5CCDA3}" type="sibTrans" cxnId="{7A01DD65-B3A2-4256-96A4-07229993429B}">
      <dgm:prSet/>
      <dgm:spPr/>
      <dgm:t>
        <a:bodyPr/>
        <a:lstStyle/>
        <a:p>
          <a:endParaRPr lang="en-US"/>
        </a:p>
      </dgm:t>
    </dgm:pt>
    <dgm:pt modelId="{A862C4E3-E964-40FF-96E5-1C522038AD69}">
      <dgm:prSet/>
      <dgm:spPr/>
      <dgm:t>
        <a:bodyPr/>
        <a:lstStyle/>
        <a:p>
          <a:r>
            <a:rPr lang="en-US">
              <a:solidFill>
                <a:srgbClr val="D9D9D9"/>
              </a:solidFill>
            </a:rPr>
            <a:t>Conflict can turn into opportunities for growth</a:t>
          </a:r>
          <a:endParaRPr lang="en-US" dirty="0">
            <a:solidFill>
              <a:srgbClr val="D9D9D9"/>
            </a:solidFill>
          </a:endParaRPr>
        </a:p>
      </dgm:t>
    </dgm:pt>
    <dgm:pt modelId="{80B83ACD-4B58-4B05-867F-B0D614112354}" type="parTrans" cxnId="{26BF9694-1CC0-4B90-9EDF-EC9441EC7F9C}">
      <dgm:prSet/>
      <dgm:spPr/>
      <dgm:t>
        <a:bodyPr/>
        <a:lstStyle/>
        <a:p>
          <a:endParaRPr lang="en-US"/>
        </a:p>
      </dgm:t>
    </dgm:pt>
    <dgm:pt modelId="{9031B1DC-B297-4BE3-96E8-8F2577C84D77}" type="sibTrans" cxnId="{26BF9694-1CC0-4B90-9EDF-EC9441EC7F9C}">
      <dgm:prSet/>
      <dgm:spPr/>
      <dgm:t>
        <a:bodyPr/>
        <a:lstStyle/>
        <a:p>
          <a:endParaRPr lang="en-US"/>
        </a:p>
      </dgm:t>
    </dgm:pt>
    <dgm:pt modelId="{293ADC3C-AA70-4006-9574-C67822288044}">
      <dgm:prSet/>
      <dgm:spPr/>
      <dgm:t>
        <a:bodyPr/>
        <a:lstStyle/>
        <a:p>
          <a:r>
            <a:rPr lang="en-US">
              <a:solidFill>
                <a:srgbClr val="D9D9D9"/>
              </a:solidFill>
            </a:rPr>
            <a:t>Enhances team effectiveness</a:t>
          </a:r>
          <a:endParaRPr lang="en-US" dirty="0">
            <a:solidFill>
              <a:srgbClr val="D9D9D9"/>
            </a:solidFill>
          </a:endParaRPr>
        </a:p>
      </dgm:t>
    </dgm:pt>
    <dgm:pt modelId="{B8B706D8-9D8B-48D7-A574-FE65A200E0B2}" type="parTrans" cxnId="{F0C735BF-9A90-4201-9AC8-7AEB8BC130F1}">
      <dgm:prSet/>
      <dgm:spPr/>
      <dgm:t>
        <a:bodyPr/>
        <a:lstStyle/>
        <a:p>
          <a:endParaRPr lang="en-US"/>
        </a:p>
      </dgm:t>
    </dgm:pt>
    <dgm:pt modelId="{82674F3B-1860-4506-9353-0C6FE22D903E}" type="sibTrans" cxnId="{F0C735BF-9A90-4201-9AC8-7AEB8BC130F1}">
      <dgm:prSet/>
      <dgm:spPr/>
      <dgm:t>
        <a:bodyPr/>
        <a:lstStyle/>
        <a:p>
          <a:endParaRPr lang="en-US"/>
        </a:p>
      </dgm:t>
    </dgm:pt>
    <dgm:pt modelId="{FB2BD6B9-6AA9-4467-99F6-0D5E94408CAC}" type="pres">
      <dgm:prSet presAssocID="{F4F1CDA6-4FF5-4615-9FCC-563BDC87C14F}" presName="diagram" presStyleCnt="0">
        <dgm:presLayoutVars>
          <dgm:dir/>
          <dgm:resizeHandles val="exact"/>
        </dgm:presLayoutVars>
      </dgm:prSet>
      <dgm:spPr/>
    </dgm:pt>
    <dgm:pt modelId="{47DCA585-726A-4A5E-8006-4FD39AFF2E4F}" type="pres">
      <dgm:prSet presAssocID="{9A9660A1-5F0D-4ED4-81F8-962279CCD1BD}" presName="node" presStyleLbl="node1" presStyleIdx="0" presStyleCnt="9">
        <dgm:presLayoutVars>
          <dgm:bulletEnabled val="1"/>
        </dgm:presLayoutVars>
      </dgm:prSet>
      <dgm:spPr/>
    </dgm:pt>
    <dgm:pt modelId="{65CD3697-87DF-4E54-B4C1-23ED90B5A698}" type="pres">
      <dgm:prSet presAssocID="{DEA056A5-FBF9-4FD1-A896-849E86134AF2}" presName="sibTrans" presStyleCnt="0"/>
      <dgm:spPr/>
    </dgm:pt>
    <dgm:pt modelId="{8057594B-2A26-4AC2-A827-4E0C2EDEA180}" type="pres">
      <dgm:prSet presAssocID="{C7778941-C9A7-4BF1-B616-9EA8F8AB96BF}" presName="node" presStyleLbl="node1" presStyleIdx="1" presStyleCnt="9">
        <dgm:presLayoutVars>
          <dgm:bulletEnabled val="1"/>
        </dgm:presLayoutVars>
      </dgm:prSet>
      <dgm:spPr/>
    </dgm:pt>
    <dgm:pt modelId="{30B186D4-86A7-4EE8-B265-1E644580396F}" type="pres">
      <dgm:prSet presAssocID="{F80D0E48-AB35-459C-AE55-2EFCB1B1EE08}" presName="sibTrans" presStyleCnt="0"/>
      <dgm:spPr/>
    </dgm:pt>
    <dgm:pt modelId="{F6B26D25-05CA-4A5C-996D-129BC29E4CFB}" type="pres">
      <dgm:prSet presAssocID="{C96AF7C3-A5F0-4F16-8FBD-1687B8131EED}" presName="node" presStyleLbl="node1" presStyleIdx="2" presStyleCnt="9">
        <dgm:presLayoutVars>
          <dgm:bulletEnabled val="1"/>
        </dgm:presLayoutVars>
      </dgm:prSet>
      <dgm:spPr/>
    </dgm:pt>
    <dgm:pt modelId="{E0CEEB75-B432-44A3-B609-CAA40D8D2932}" type="pres">
      <dgm:prSet presAssocID="{2297A8DE-7EB0-4DAA-A17A-84026D87921B}" presName="sibTrans" presStyleCnt="0"/>
      <dgm:spPr/>
    </dgm:pt>
    <dgm:pt modelId="{FC7B8797-20C6-45E9-AB4F-7AEC1236DB83}" type="pres">
      <dgm:prSet presAssocID="{7D862B7F-323C-4A6C-9364-1C1698124C47}" presName="node" presStyleLbl="node1" presStyleIdx="3" presStyleCnt="9">
        <dgm:presLayoutVars>
          <dgm:bulletEnabled val="1"/>
        </dgm:presLayoutVars>
      </dgm:prSet>
      <dgm:spPr/>
    </dgm:pt>
    <dgm:pt modelId="{843C3259-6F39-459C-A412-CFA85CC72F7C}" type="pres">
      <dgm:prSet presAssocID="{C4D45DDC-63F0-49BE-B35B-006A82551E73}" presName="sibTrans" presStyleCnt="0"/>
      <dgm:spPr/>
    </dgm:pt>
    <dgm:pt modelId="{01AB8109-4C34-47AA-ADF2-7B56532D5DF2}" type="pres">
      <dgm:prSet presAssocID="{6D91C23A-20CA-4F1A-8065-F5D5B5AD624C}" presName="node" presStyleLbl="node1" presStyleIdx="4" presStyleCnt="9">
        <dgm:presLayoutVars>
          <dgm:bulletEnabled val="1"/>
        </dgm:presLayoutVars>
      </dgm:prSet>
      <dgm:spPr/>
    </dgm:pt>
    <dgm:pt modelId="{99B38845-56C5-4C04-9DC1-280FF9F7ACB4}" type="pres">
      <dgm:prSet presAssocID="{4625BB3D-FFE9-42E3-A3C9-366FFBB3BDAB}" presName="sibTrans" presStyleCnt="0"/>
      <dgm:spPr/>
    </dgm:pt>
    <dgm:pt modelId="{E610151B-637A-48DD-937F-6BE9A231184D}" type="pres">
      <dgm:prSet presAssocID="{958B1DFE-AF56-4FED-B1F4-214E1301D896}" presName="node" presStyleLbl="node1" presStyleIdx="5" presStyleCnt="9">
        <dgm:presLayoutVars>
          <dgm:bulletEnabled val="1"/>
        </dgm:presLayoutVars>
      </dgm:prSet>
      <dgm:spPr/>
    </dgm:pt>
    <dgm:pt modelId="{9B292BE9-8426-4459-8CBB-0C5934DDE9E5}" type="pres">
      <dgm:prSet presAssocID="{FC0661E4-AAF7-4772-A7A2-EED8BC74A8DC}" presName="sibTrans" presStyleCnt="0"/>
      <dgm:spPr/>
    </dgm:pt>
    <dgm:pt modelId="{6FCB7D89-F73E-494A-8B57-3B1293D453B3}" type="pres">
      <dgm:prSet presAssocID="{90CA3B0E-34C7-4626-9490-3A6D96B76916}" presName="node" presStyleLbl="node1" presStyleIdx="6" presStyleCnt="9">
        <dgm:presLayoutVars>
          <dgm:bulletEnabled val="1"/>
        </dgm:presLayoutVars>
      </dgm:prSet>
      <dgm:spPr/>
    </dgm:pt>
    <dgm:pt modelId="{8CC642F3-ADAF-4F61-909E-233227294277}" type="pres">
      <dgm:prSet presAssocID="{AD4FAB99-8A7C-481A-97D1-F55F0E5CCDA3}" presName="sibTrans" presStyleCnt="0"/>
      <dgm:spPr/>
    </dgm:pt>
    <dgm:pt modelId="{93F03CDB-B707-47EB-8C4C-748848D305F0}" type="pres">
      <dgm:prSet presAssocID="{A862C4E3-E964-40FF-96E5-1C522038AD69}" presName="node" presStyleLbl="node1" presStyleIdx="7" presStyleCnt="9">
        <dgm:presLayoutVars>
          <dgm:bulletEnabled val="1"/>
        </dgm:presLayoutVars>
      </dgm:prSet>
      <dgm:spPr/>
    </dgm:pt>
    <dgm:pt modelId="{D13FEC32-48B1-4322-ADDA-A97E875E7B24}" type="pres">
      <dgm:prSet presAssocID="{9031B1DC-B297-4BE3-96E8-8F2577C84D77}" presName="sibTrans" presStyleCnt="0"/>
      <dgm:spPr/>
    </dgm:pt>
    <dgm:pt modelId="{987CA77A-1465-4D61-9795-9EB4AD268879}" type="pres">
      <dgm:prSet presAssocID="{293ADC3C-AA70-4006-9574-C67822288044}" presName="node" presStyleLbl="node1" presStyleIdx="8" presStyleCnt="9">
        <dgm:presLayoutVars>
          <dgm:bulletEnabled val="1"/>
        </dgm:presLayoutVars>
      </dgm:prSet>
      <dgm:spPr/>
    </dgm:pt>
  </dgm:ptLst>
  <dgm:cxnLst>
    <dgm:cxn modelId="{347CDE04-9B31-4F6D-B13C-27CF830999B0}" type="presOf" srcId="{F4F1CDA6-4FF5-4615-9FCC-563BDC87C14F}" destId="{FB2BD6B9-6AA9-4467-99F6-0D5E94408CAC}" srcOrd="0" destOrd="0" presId="urn:microsoft.com/office/officeart/2005/8/layout/default"/>
    <dgm:cxn modelId="{04667A0D-DA5D-456D-9439-C9A41D1DE249}" type="presOf" srcId="{7D862B7F-323C-4A6C-9364-1C1698124C47}" destId="{FC7B8797-20C6-45E9-AB4F-7AEC1236DB83}" srcOrd="0" destOrd="0" presId="urn:microsoft.com/office/officeart/2005/8/layout/default"/>
    <dgm:cxn modelId="{E3BEBE14-A2E7-46B4-B29D-EA33EEDADA70}" type="presOf" srcId="{9A9660A1-5F0D-4ED4-81F8-962279CCD1BD}" destId="{47DCA585-726A-4A5E-8006-4FD39AFF2E4F}" srcOrd="0" destOrd="0" presId="urn:microsoft.com/office/officeart/2005/8/layout/default"/>
    <dgm:cxn modelId="{DC57911F-3C21-4249-845A-832D92C63BEF}" srcId="{F4F1CDA6-4FF5-4615-9FCC-563BDC87C14F}" destId="{C96AF7C3-A5F0-4F16-8FBD-1687B8131EED}" srcOrd="2" destOrd="0" parTransId="{B0DA14B0-9E4C-4ABD-9AE0-BF64DAF0442A}" sibTransId="{2297A8DE-7EB0-4DAA-A17A-84026D87921B}"/>
    <dgm:cxn modelId="{D636CB3E-CDBE-422F-92AA-99932D861C46}" srcId="{F4F1CDA6-4FF5-4615-9FCC-563BDC87C14F}" destId="{7D862B7F-323C-4A6C-9364-1C1698124C47}" srcOrd="3" destOrd="0" parTransId="{23F2D60D-6B65-4A8C-A539-04383D39B066}" sibTransId="{C4D45DDC-63F0-49BE-B35B-006A82551E73}"/>
    <dgm:cxn modelId="{7A01DD65-B3A2-4256-96A4-07229993429B}" srcId="{F4F1CDA6-4FF5-4615-9FCC-563BDC87C14F}" destId="{90CA3B0E-34C7-4626-9490-3A6D96B76916}" srcOrd="6" destOrd="0" parTransId="{BBF8ECD1-25A5-4A5D-9EE6-AD811D2BF2FE}" sibTransId="{AD4FAB99-8A7C-481A-97D1-F55F0E5CCDA3}"/>
    <dgm:cxn modelId="{F0CF017E-F892-42ED-A1D5-38D6A3970D3D}" type="presOf" srcId="{C96AF7C3-A5F0-4F16-8FBD-1687B8131EED}" destId="{F6B26D25-05CA-4A5C-996D-129BC29E4CFB}" srcOrd="0" destOrd="0" presId="urn:microsoft.com/office/officeart/2005/8/layout/default"/>
    <dgm:cxn modelId="{7B717081-9F91-4959-9B74-66DF11FB48ED}" srcId="{F4F1CDA6-4FF5-4615-9FCC-563BDC87C14F}" destId="{958B1DFE-AF56-4FED-B1F4-214E1301D896}" srcOrd="5" destOrd="0" parTransId="{66712930-A21A-4C06-8ABB-2DC91199E362}" sibTransId="{FC0661E4-AAF7-4772-A7A2-EED8BC74A8DC}"/>
    <dgm:cxn modelId="{26BF9694-1CC0-4B90-9EDF-EC9441EC7F9C}" srcId="{F4F1CDA6-4FF5-4615-9FCC-563BDC87C14F}" destId="{A862C4E3-E964-40FF-96E5-1C522038AD69}" srcOrd="7" destOrd="0" parTransId="{80B83ACD-4B58-4B05-867F-B0D614112354}" sibTransId="{9031B1DC-B297-4BE3-96E8-8F2577C84D77}"/>
    <dgm:cxn modelId="{21F0D79E-ABF7-487E-BF57-B93A3220F977}" type="presOf" srcId="{6D91C23A-20CA-4F1A-8065-F5D5B5AD624C}" destId="{01AB8109-4C34-47AA-ADF2-7B56532D5DF2}" srcOrd="0" destOrd="0" presId="urn:microsoft.com/office/officeart/2005/8/layout/default"/>
    <dgm:cxn modelId="{A1E615A8-71B5-4AC1-91FA-5BE86F3DE1DF}" type="presOf" srcId="{A862C4E3-E964-40FF-96E5-1C522038AD69}" destId="{93F03CDB-B707-47EB-8C4C-748848D305F0}" srcOrd="0" destOrd="0" presId="urn:microsoft.com/office/officeart/2005/8/layout/default"/>
    <dgm:cxn modelId="{DF24D9B9-AD70-49A3-8239-5E8CA48581C1}" srcId="{F4F1CDA6-4FF5-4615-9FCC-563BDC87C14F}" destId="{6D91C23A-20CA-4F1A-8065-F5D5B5AD624C}" srcOrd="4" destOrd="0" parTransId="{607CEF34-2A42-44B6-B0E4-C4E2EC6D4DB8}" sibTransId="{4625BB3D-FFE9-42E3-A3C9-366FFBB3BDAB}"/>
    <dgm:cxn modelId="{F0C735BF-9A90-4201-9AC8-7AEB8BC130F1}" srcId="{F4F1CDA6-4FF5-4615-9FCC-563BDC87C14F}" destId="{293ADC3C-AA70-4006-9574-C67822288044}" srcOrd="8" destOrd="0" parTransId="{B8B706D8-9D8B-48D7-A574-FE65A200E0B2}" sibTransId="{82674F3B-1860-4506-9353-0C6FE22D903E}"/>
    <dgm:cxn modelId="{3E6BFCD9-208C-4F67-B509-E5860192EA8E}" type="presOf" srcId="{90CA3B0E-34C7-4626-9490-3A6D96B76916}" destId="{6FCB7D89-F73E-494A-8B57-3B1293D453B3}" srcOrd="0" destOrd="0" presId="urn:microsoft.com/office/officeart/2005/8/layout/default"/>
    <dgm:cxn modelId="{994E33DF-41B7-4611-AB43-0FB55684FA8D}" srcId="{F4F1CDA6-4FF5-4615-9FCC-563BDC87C14F}" destId="{9A9660A1-5F0D-4ED4-81F8-962279CCD1BD}" srcOrd="0" destOrd="0" parTransId="{8CAAAAE2-7827-46CF-A5C6-3B34A5BE3D2D}" sibTransId="{DEA056A5-FBF9-4FD1-A896-849E86134AF2}"/>
    <dgm:cxn modelId="{695D7DDF-B256-4AD2-8484-02CF276B7E4C}" type="presOf" srcId="{C7778941-C9A7-4BF1-B616-9EA8F8AB96BF}" destId="{8057594B-2A26-4AC2-A827-4E0C2EDEA180}" srcOrd="0" destOrd="0" presId="urn:microsoft.com/office/officeart/2005/8/layout/default"/>
    <dgm:cxn modelId="{7C71EDE2-26D2-4115-91D6-7B1C0B9F6196}" type="presOf" srcId="{293ADC3C-AA70-4006-9574-C67822288044}" destId="{987CA77A-1465-4D61-9795-9EB4AD268879}" srcOrd="0" destOrd="0" presId="urn:microsoft.com/office/officeart/2005/8/layout/default"/>
    <dgm:cxn modelId="{9FD887E8-6796-485F-880E-97F39CB6994F}" type="presOf" srcId="{958B1DFE-AF56-4FED-B1F4-214E1301D896}" destId="{E610151B-637A-48DD-937F-6BE9A231184D}" srcOrd="0" destOrd="0" presId="urn:microsoft.com/office/officeart/2005/8/layout/default"/>
    <dgm:cxn modelId="{607228F0-FE00-4584-BEE2-FA8124E76E3B}" srcId="{F4F1CDA6-4FF5-4615-9FCC-563BDC87C14F}" destId="{C7778941-C9A7-4BF1-B616-9EA8F8AB96BF}" srcOrd="1" destOrd="0" parTransId="{1CAD6B43-6893-4591-9F41-998AFCFF3CD2}" sibTransId="{F80D0E48-AB35-459C-AE55-2EFCB1B1EE08}"/>
    <dgm:cxn modelId="{3800DE1D-937E-4EFC-97E4-0E04E48B2FFA}" type="presParOf" srcId="{FB2BD6B9-6AA9-4467-99F6-0D5E94408CAC}" destId="{47DCA585-726A-4A5E-8006-4FD39AFF2E4F}" srcOrd="0" destOrd="0" presId="urn:microsoft.com/office/officeart/2005/8/layout/default"/>
    <dgm:cxn modelId="{03B62C99-191B-45AF-86B7-C3C86FA564CA}" type="presParOf" srcId="{FB2BD6B9-6AA9-4467-99F6-0D5E94408CAC}" destId="{65CD3697-87DF-4E54-B4C1-23ED90B5A698}" srcOrd="1" destOrd="0" presId="urn:microsoft.com/office/officeart/2005/8/layout/default"/>
    <dgm:cxn modelId="{88989C02-3418-4F30-9D8C-03771D155A92}" type="presParOf" srcId="{FB2BD6B9-6AA9-4467-99F6-0D5E94408CAC}" destId="{8057594B-2A26-4AC2-A827-4E0C2EDEA180}" srcOrd="2" destOrd="0" presId="urn:microsoft.com/office/officeart/2005/8/layout/default"/>
    <dgm:cxn modelId="{69C44C15-5C88-41AE-91BD-78D1D2AA5B41}" type="presParOf" srcId="{FB2BD6B9-6AA9-4467-99F6-0D5E94408CAC}" destId="{30B186D4-86A7-4EE8-B265-1E644580396F}" srcOrd="3" destOrd="0" presId="urn:microsoft.com/office/officeart/2005/8/layout/default"/>
    <dgm:cxn modelId="{8D4581DD-2C8A-4216-9B7F-A7F90487A029}" type="presParOf" srcId="{FB2BD6B9-6AA9-4467-99F6-0D5E94408CAC}" destId="{F6B26D25-05CA-4A5C-996D-129BC29E4CFB}" srcOrd="4" destOrd="0" presId="urn:microsoft.com/office/officeart/2005/8/layout/default"/>
    <dgm:cxn modelId="{F7596FEF-78F4-4E9A-8EA7-62EA559E97E9}" type="presParOf" srcId="{FB2BD6B9-6AA9-4467-99F6-0D5E94408CAC}" destId="{E0CEEB75-B432-44A3-B609-CAA40D8D2932}" srcOrd="5" destOrd="0" presId="urn:microsoft.com/office/officeart/2005/8/layout/default"/>
    <dgm:cxn modelId="{4DA910EB-0D7B-4ABA-99C1-321C6695C087}" type="presParOf" srcId="{FB2BD6B9-6AA9-4467-99F6-0D5E94408CAC}" destId="{FC7B8797-20C6-45E9-AB4F-7AEC1236DB83}" srcOrd="6" destOrd="0" presId="urn:microsoft.com/office/officeart/2005/8/layout/default"/>
    <dgm:cxn modelId="{9D6C82E6-984F-48D0-B889-9C6FC7A1D74D}" type="presParOf" srcId="{FB2BD6B9-6AA9-4467-99F6-0D5E94408CAC}" destId="{843C3259-6F39-459C-A412-CFA85CC72F7C}" srcOrd="7" destOrd="0" presId="urn:microsoft.com/office/officeart/2005/8/layout/default"/>
    <dgm:cxn modelId="{8C81B090-800B-4D4B-8DFF-ECAD1BE4C263}" type="presParOf" srcId="{FB2BD6B9-6AA9-4467-99F6-0D5E94408CAC}" destId="{01AB8109-4C34-47AA-ADF2-7B56532D5DF2}" srcOrd="8" destOrd="0" presId="urn:microsoft.com/office/officeart/2005/8/layout/default"/>
    <dgm:cxn modelId="{DACC3A35-517C-4EC3-864F-3F40BC02458B}" type="presParOf" srcId="{FB2BD6B9-6AA9-4467-99F6-0D5E94408CAC}" destId="{99B38845-56C5-4C04-9DC1-280FF9F7ACB4}" srcOrd="9" destOrd="0" presId="urn:microsoft.com/office/officeart/2005/8/layout/default"/>
    <dgm:cxn modelId="{B5637BF7-582D-4610-B6B4-45A89932F3C4}" type="presParOf" srcId="{FB2BD6B9-6AA9-4467-99F6-0D5E94408CAC}" destId="{E610151B-637A-48DD-937F-6BE9A231184D}" srcOrd="10" destOrd="0" presId="urn:microsoft.com/office/officeart/2005/8/layout/default"/>
    <dgm:cxn modelId="{78B8ED2C-CB29-4E91-AF59-265477A63913}" type="presParOf" srcId="{FB2BD6B9-6AA9-4467-99F6-0D5E94408CAC}" destId="{9B292BE9-8426-4459-8CBB-0C5934DDE9E5}" srcOrd="11" destOrd="0" presId="urn:microsoft.com/office/officeart/2005/8/layout/default"/>
    <dgm:cxn modelId="{F9175F31-3B1E-4E04-BA0C-BFD8762C4035}" type="presParOf" srcId="{FB2BD6B9-6AA9-4467-99F6-0D5E94408CAC}" destId="{6FCB7D89-F73E-494A-8B57-3B1293D453B3}" srcOrd="12" destOrd="0" presId="urn:microsoft.com/office/officeart/2005/8/layout/default"/>
    <dgm:cxn modelId="{3A0D8FE2-B4D9-4F4C-8009-5DC86EC4936F}" type="presParOf" srcId="{FB2BD6B9-6AA9-4467-99F6-0D5E94408CAC}" destId="{8CC642F3-ADAF-4F61-909E-233227294277}" srcOrd="13" destOrd="0" presId="urn:microsoft.com/office/officeart/2005/8/layout/default"/>
    <dgm:cxn modelId="{B53833A3-290B-4526-A328-5755E15A4D58}" type="presParOf" srcId="{FB2BD6B9-6AA9-4467-99F6-0D5E94408CAC}" destId="{93F03CDB-B707-47EB-8C4C-748848D305F0}" srcOrd="14" destOrd="0" presId="urn:microsoft.com/office/officeart/2005/8/layout/default"/>
    <dgm:cxn modelId="{F08A2254-4A65-4807-BFF9-57A69DA6D72A}" type="presParOf" srcId="{FB2BD6B9-6AA9-4467-99F6-0D5E94408CAC}" destId="{D13FEC32-48B1-4322-ADDA-A97E875E7B24}" srcOrd="15" destOrd="0" presId="urn:microsoft.com/office/officeart/2005/8/layout/default"/>
    <dgm:cxn modelId="{1409BDF9-DFE8-4AC6-BA38-3CDFFA50DC97}" type="presParOf" srcId="{FB2BD6B9-6AA9-4467-99F6-0D5E94408CAC}" destId="{987CA77A-1465-4D61-9795-9EB4AD268879}" srcOrd="16"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3E8C20-F4F5-4DA6-A61C-94CACB9E9F84}">
      <dsp:nvSpPr>
        <dsp:cNvPr id="0" name=""/>
        <dsp:cNvSpPr/>
      </dsp:nvSpPr>
      <dsp:spPr>
        <a:xfrm>
          <a:off x="2444703" y="1174541"/>
          <a:ext cx="2997293" cy="2997293"/>
        </a:xfrm>
        <a:prstGeom prst="ellipse">
          <a:avLst/>
        </a:prstGeom>
        <a:gradFill rotWithShape="0">
          <a:gsLst>
            <a:gs pos="0">
              <a:schemeClr val="accent2">
                <a:alpha val="50000"/>
                <a:hueOff val="0"/>
                <a:satOff val="0"/>
                <a:lumOff val="0"/>
                <a:alphaOff val="0"/>
                <a:tint val="50000"/>
                <a:satMod val="300000"/>
              </a:schemeClr>
            </a:gs>
            <a:gs pos="35000">
              <a:schemeClr val="accent2">
                <a:alpha val="50000"/>
                <a:hueOff val="0"/>
                <a:satOff val="0"/>
                <a:lumOff val="0"/>
                <a:alphaOff val="0"/>
                <a:tint val="37000"/>
                <a:satMod val="300000"/>
              </a:schemeClr>
            </a:gs>
            <a:gs pos="100000">
              <a:schemeClr val="accent2">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49530" tIns="49530" rIns="49530" bIns="49530" numCol="1" spcCol="1270" anchor="ctr" anchorCtr="0">
          <a:noAutofit/>
        </a:bodyPr>
        <a:lstStyle/>
        <a:p>
          <a:pPr marL="0" lvl="0" indent="0" algn="ctr" defTabSz="1733550">
            <a:lnSpc>
              <a:spcPct val="90000"/>
            </a:lnSpc>
            <a:spcBef>
              <a:spcPct val="0"/>
            </a:spcBef>
            <a:spcAft>
              <a:spcPct val="35000"/>
            </a:spcAft>
            <a:buNone/>
          </a:pPr>
          <a:r>
            <a:rPr lang="en-US" sz="3900" b="1" kern="1200" dirty="0"/>
            <a:t>Use the energy positively</a:t>
          </a:r>
        </a:p>
      </dsp:txBody>
      <dsp:txXfrm>
        <a:off x="2883646" y="1613484"/>
        <a:ext cx="2119407" cy="2119407"/>
      </dsp:txXfrm>
    </dsp:sp>
    <dsp:sp modelId="{397AC4BA-D73C-4355-BC5A-D1A704C3DC58}">
      <dsp:nvSpPr>
        <dsp:cNvPr id="0" name=""/>
        <dsp:cNvSpPr/>
      </dsp:nvSpPr>
      <dsp:spPr>
        <a:xfrm>
          <a:off x="3194026" y="-28062"/>
          <a:ext cx="1498646" cy="1498646"/>
        </a:xfrm>
        <a:prstGeom prst="ellipse">
          <a:avLst/>
        </a:prstGeom>
        <a:gradFill rotWithShape="0">
          <a:gsLst>
            <a:gs pos="0">
              <a:schemeClr val="accent3">
                <a:alpha val="50000"/>
                <a:hueOff val="0"/>
                <a:satOff val="0"/>
                <a:lumOff val="0"/>
                <a:alphaOff val="0"/>
                <a:tint val="50000"/>
                <a:satMod val="300000"/>
              </a:schemeClr>
            </a:gs>
            <a:gs pos="35000">
              <a:schemeClr val="accent3">
                <a:alpha val="50000"/>
                <a:hueOff val="0"/>
                <a:satOff val="0"/>
                <a:lumOff val="0"/>
                <a:alphaOff val="0"/>
                <a:tint val="37000"/>
                <a:satMod val="300000"/>
              </a:schemeClr>
            </a:gs>
            <a:gs pos="100000">
              <a:schemeClr val="accent3">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Listen actively</a:t>
          </a:r>
        </a:p>
      </dsp:txBody>
      <dsp:txXfrm>
        <a:off x="3413498" y="191410"/>
        <a:ext cx="1059702" cy="1059702"/>
      </dsp:txXfrm>
    </dsp:sp>
    <dsp:sp modelId="{CDBB2EA5-5F18-430A-A169-239406D421E4}">
      <dsp:nvSpPr>
        <dsp:cNvPr id="0" name=""/>
        <dsp:cNvSpPr/>
      </dsp:nvSpPr>
      <dsp:spPr>
        <a:xfrm>
          <a:off x="4341340" y="344722"/>
          <a:ext cx="1498646" cy="1498646"/>
        </a:xfrm>
        <a:prstGeom prst="ellipse">
          <a:avLst/>
        </a:prstGeom>
        <a:gradFill rotWithShape="0">
          <a:gsLst>
            <a:gs pos="0">
              <a:schemeClr val="accent4">
                <a:alpha val="50000"/>
                <a:hueOff val="0"/>
                <a:satOff val="0"/>
                <a:lumOff val="0"/>
                <a:alphaOff val="0"/>
                <a:tint val="50000"/>
                <a:satMod val="300000"/>
              </a:schemeClr>
            </a:gs>
            <a:gs pos="35000">
              <a:schemeClr val="accent4">
                <a:alpha val="50000"/>
                <a:hueOff val="0"/>
                <a:satOff val="0"/>
                <a:lumOff val="0"/>
                <a:alphaOff val="0"/>
                <a:tint val="37000"/>
                <a:satMod val="300000"/>
              </a:schemeClr>
            </a:gs>
            <a:gs pos="100000">
              <a:schemeClr val="accent4">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Eye Contact</a:t>
          </a:r>
        </a:p>
      </dsp:txBody>
      <dsp:txXfrm>
        <a:off x="4560812" y="564194"/>
        <a:ext cx="1059702" cy="1059702"/>
      </dsp:txXfrm>
    </dsp:sp>
    <dsp:sp modelId="{DA53657F-64B1-450E-A149-55BE3F4A8614}">
      <dsp:nvSpPr>
        <dsp:cNvPr id="0" name=""/>
        <dsp:cNvSpPr/>
      </dsp:nvSpPr>
      <dsp:spPr>
        <a:xfrm>
          <a:off x="5029186" y="1295407"/>
          <a:ext cx="1498646" cy="1498646"/>
        </a:xfrm>
        <a:prstGeom prst="ellipse">
          <a:avLst/>
        </a:prstGeom>
        <a:gradFill rotWithShape="0">
          <a:gsLst>
            <a:gs pos="0">
              <a:schemeClr val="accent5">
                <a:alpha val="50000"/>
                <a:hueOff val="0"/>
                <a:satOff val="0"/>
                <a:lumOff val="0"/>
                <a:alphaOff val="0"/>
                <a:tint val="50000"/>
                <a:satMod val="300000"/>
              </a:schemeClr>
            </a:gs>
            <a:gs pos="35000">
              <a:schemeClr val="accent5">
                <a:alpha val="50000"/>
                <a:hueOff val="0"/>
                <a:satOff val="0"/>
                <a:lumOff val="0"/>
                <a:alphaOff val="0"/>
                <a:tint val="37000"/>
                <a:satMod val="300000"/>
              </a:schemeClr>
            </a:gs>
            <a:gs pos="100000">
              <a:schemeClr val="accent5">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Be confident, not aggressive </a:t>
          </a:r>
        </a:p>
      </dsp:txBody>
      <dsp:txXfrm>
        <a:off x="5248658" y="1514879"/>
        <a:ext cx="1059702" cy="1059702"/>
      </dsp:txXfrm>
    </dsp:sp>
    <dsp:sp modelId="{C27E94FF-380D-49F0-9A71-8FB6BFBE7F6C}">
      <dsp:nvSpPr>
        <dsp:cNvPr id="0" name=""/>
        <dsp:cNvSpPr/>
      </dsp:nvSpPr>
      <dsp:spPr>
        <a:xfrm>
          <a:off x="4419603" y="3428999"/>
          <a:ext cx="1498646" cy="1498646"/>
        </a:xfrm>
        <a:prstGeom prst="ellipse">
          <a:avLst/>
        </a:prstGeom>
        <a:gradFill rotWithShape="0">
          <a:gsLst>
            <a:gs pos="0">
              <a:schemeClr val="accent6">
                <a:alpha val="50000"/>
                <a:hueOff val="0"/>
                <a:satOff val="0"/>
                <a:lumOff val="0"/>
                <a:alphaOff val="0"/>
                <a:tint val="50000"/>
                <a:satMod val="300000"/>
              </a:schemeClr>
            </a:gs>
            <a:gs pos="35000">
              <a:schemeClr val="accent6">
                <a:alpha val="50000"/>
                <a:hueOff val="0"/>
                <a:satOff val="0"/>
                <a:lumOff val="0"/>
                <a:alphaOff val="0"/>
                <a:tint val="37000"/>
                <a:satMod val="300000"/>
              </a:schemeClr>
            </a:gs>
            <a:gs pos="100000">
              <a:schemeClr val="accent6">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Ask questions</a:t>
          </a:r>
        </a:p>
      </dsp:txBody>
      <dsp:txXfrm>
        <a:off x="4639075" y="3648471"/>
        <a:ext cx="1059702" cy="1059702"/>
      </dsp:txXfrm>
    </dsp:sp>
    <dsp:sp modelId="{9C8C35F8-1653-4F38-A344-823E981696EC}">
      <dsp:nvSpPr>
        <dsp:cNvPr id="0" name=""/>
        <dsp:cNvSpPr/>
      </dsp:nvSpPr>
      <dsp:spPr>
        <a:xfrm>
          <a:off x="5181603" y="2438396"/>
          <a:ext cx="1498646" cy="1498646"/>
        </a:xfrm>
        <a:prstGeom prst="ellipse">
          <a:avLst/>
        </a:prstGeom>
        <a:gradFill rotWithShape="0">
          <a:gsLst>
            <a:gs pos="0">
              <a:schemeClr val="accent2">
                <a:alpha val="50000"/>
                <a:hueOff val="0"/>
                <a:satOff val="0"/>
                <a:lumOff val="0"/>
                <a:alphaOff val="0"/>
                <a:tint val="50000"/>
                <a:satMod val="300000"/>
              </a:schemeClr>
            </a:gs>
            <a:gs pos="35000">
              <a:schemeClr val="accent2">
                <a:alpha val="50000"/>
                <a:hueOff val="0"/>
                <a:satOff val="0"/>
                <a:lumOff val="0"/>
                <a:alphaOff val="0"/>
                <a:tint val="37000"/>
                <a:satMod val="300000"/>
              </a:schemeClr>
            </a:gs>
            <a:gs pos="100000">
              <a:schemeClr val="accent2">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Validate the value of the discussion</a:t>
          </a:r>
        </a:p>
      </dsp:txBody>
      <dsp:txXfrm>
        <a:off x="5401075" y="2657868"/>
        <a:ext cx="1059702" cy="1059702"/>
      </dsp:txXfrm>
    </dsp:sp>
    <dsp:sp modelId="{2BBA639B-9C4C-4375-99E8-7BE4917A07D0}">
      <dsp:nvSpPr>
        <dsp:cNvPr id="0" name=""/>
        <dsp:cNvSpPr/>
      </dsp:nvSpPr>
      <dsp:spPr>
        <a:xfrm>
          <a:off x="2946459" y="3800413"/>
          <a:ext cx="2006538" cy="1613038"/>
        </a:xfrm>
        <a:prstGeom prst="ellipse">
          <a:avLst/>
        </a:prstGeom>
        <a:gradFill rotWithShape="0">
          <a:gsLst>
            <a:gs pos="0">
              <a:schemeClr val="accent3">
                <a:alpha val="50000"/>
                <a:hueOff val="0"/>
                <a:satOff val="0"/>
                <a:lumOff val="0"/>
                <a:alphaOff val="0"/>
                <a:tint val="50000"/>
                <a:satMod val="300000"/>
              </a:schemeClr>
            </a:gs>
            <a:gs pos="35000">
              <a:schemeClr val="accent3">
                <a:alpha val="50000"/>
                <a:hueOff val="0"/>
                <a:satOff val="0"/>
                <a:lumOff val="0"/>
                <a:alphaOff val="0"/>
                <a:tint val="37000"/>
                <a:satMod val="300000"/>
              </a:schemeClr>
            </a:gs>
            <a:gs pos="100000">
              <a:schemeClr val="accent3">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Acknowledge  value of opinion</a:t>
          </a:r>
        </a:p>
      </dsp:txBody>
      <dsp:txXfrm>
        <a:off x="3240310" y="4036637"/>
        <a:ext cx="1418836" cy="1140590"/>
      </dsp:txXfrm>
    </dsp:sp>
    <dsp:sp modelId="{C475FDCE-C825-4B16-B382-C61AE1AAB02C}">
      <dsp:nvSpPr>
        <dsp:cNvPr id="0" name=""/>
        <dsp:cNvSpPr/>
      </dsp:nvSpPr>
      <dsp:spPr>
        <a:xfrm>
          <a:off x="990611" y="2667002"/>
          <a:ext cx="2086865" cy="1229759"/>
        </a:xfrm>
        <a:prstGeom prst="ellipse">
          <a:avLst/>
        </a:prstGeom>
        <a:gradFill rotWithShape="0">
          <a:gsLst>
            <a:gs pos="0">
              <a:schemeClr val="accent4">
                <a:alpha val="50000"/>
                <a:hueOff val="0"/>
                <a:satOff val="0"/>
                <a:lumOff val="0"/>
                <a:alphaOff val="0"/>
                <a:tint val="50000"/>
                <a:satMod val="300000"/>
              </a:schemeClr>
            </a:gs>
            <a:gs pos="35000">
              <a:schemeClr val="accent4">
                <a:alpha val="50000"/>
                <a:hueOff val="0"/>
                <a:satOff val="0"/>
                <a:lumOff val="0"/>
                <a:alphaOff val="0"/>
                <a:tint val="37000"/>
                <a:satMod val="300000"/>
              </a:schemeClr>
            </a:gs>
            <a:gs pos="100000">
              <a:schemeClr val="accent4">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Provide a safe team environment</a:t>
          </a:r>
        </a:p>
      </dsp:txBody>
      <dsp:txXfrm>
        <a:off x="1296225" y="2847096"/>
        <a:ext cx="1475637" cy="869571"/>
      </dsp:txXfrm>
    </dsp:sp>
    <dsp:sp modelId="{43B26D87-C1B0-4ED1-9C40-953BC6AB6251}">
      <dsp:nvSpPr>
        <dsp:cNvPr id="0" name=""/>
        <dsp:cNvSpPr/>
      </dsp:nvSpPr>
      <dsp:spPr>
        <a:xfrm>
          <a:off x="1828795" y="3581405"/>
          <a:ext cx="1498646" cy="1498646"/>
        </a:xfrm>
        <a:prstGeom prst="ellipse">
          <a:avLst/>
        </a:prstGeom>
        <a:gradFill rotWithShape="0">
          <a:gsLst>
            <a:gs pos="0">
              <a:schemeClr val="accent5">
                <a:alpha val="50000"/>
                <a:hueOff val="0"/>
                <a:satOff val="0"/>
                <a:lumOff val="0"/>
                <a:alphaOff val="0"/>
                <a:tint val="50000"/>
                <a:satMod val="300000"/>
              </a:schemeClr>
            </a:gs>
            <a:gs pos="35000">
              <a:schemeClr val="accent5">
                <a:alpha val="50000"/>
                <a:hueOff val="0"/>
                <a:satOff val="0"/>
                <a:lumOff val="0"/>
                <a:alphaOff val="0"/>
                <a:tint val="37000"/>
                <a:satMod val="300000"/>
              </a:schemeClr>
            </a:gs>
            <a:gs pos="100000">
              <a:schemeClr val="accent5">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Respectful</a:t>
          </a:r>
        </a:p>
      </dsp:txBody>
      <dsp:txXfrm>
        <a:off x="2048267" y="3800877"/>
        <a:ext cx="1059702" cy="1059702"/>
      </dsp:txXfrm>
    </dsp:sp>
    <dsp:sp modelId="{C082D30C-E5D1-4DC9-B92D-87159F1A6D6B}">
      <dsp:nvSpPr>
        <dsp:cNvPr id="0" name=""/>
        <dsp:cNvSpPr/>
      </dsp:nvSpPr>
      <dsp:spPr>
        <a:xfrm>
          <a:off x="1337633" y="1320685"/>
          <a:ext cx="1498646" cy="1498646"/>
        </a:xfrm>
        <a:prstGeom prst="ellipse">
          <a:avLst/>
        </a:prstGeom>
        <a:gradFill rotWithShape="0">
          <a:gsLst>
            <a:gs pos="0">
              <a:schemeClr val="accent6">
                <a:alpha val="50000"/>
                <a:hueOff val="0"/>
                <a:satOff val="0"/>
                <a:lumOff val="0"/>
                <a:alphaOff val="0"/>
                <a:tint val="50000"/>
                <a:satMod val="300000"/>
              </a:schemeClr>
            </a:gs>
            <a:gs pos="35000">
              <a:schemeClr val="accent6">
                <a:alpha val="50000"/>
                <a:hueOff val="0"/>
                <a:satOff val="0"/>
                <a:lumOff val="0"/>
                <a:alphaOff val="0"/>
                <a:tint val="37000"/>
                <a:satMod val="300000"/>
              </a:schemeClr>
            </a:gs>
            <a:gs pos="100000">
              <a:schemeClr val="accent6">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Encourage</a:t>
          </a:r>
          <a:r>
            <a:rPr lang="en-US" sz="1800" b="1" kern="1200" dirty="0">
              <a:solidFill>
                <a:schemeClr val="bg1">
                  <a:lumMod val="85000"/>
                </a:schemeClr>
              </a:solidFill>
            </a:rPr>
            <a:t> </a:t>
          </a:r>
          <a:r>
            <a:rPr lang="en-US" sz="1800" b="1" kern="1200" dirty="0">
              <a:solidFill>
                <a:schemeClr val="tx1"/>
              </a:solidFill>
            </a:rPr>
            <a:t>Problem</a:t>
          </a:r>
          <a:r>
            <a:rPr lang="en-US" sz="1800" b="1" kern="1200" dirty="0">
              <a:solidFill>
                <a:schemeClr val="bg1">
                  <a:lumMod val="85000"/>
                </a:schemeClr>
              </a:solidFill>
            </a:rPr>
            <a:t> </a:t>
          </a:r>
          <a:r>
            <a:rPr lang="en-US" sz="1800" b="1" kern="1200" dirty="0">
              <a:solidFill>
                <a:schemeClr val="tx1"/>
              </a:solidFill>
            </a:rPr>
            <a:t>Solving</a:t>
          </a:r>
        </a:p>
      </dsp:txBody>
      <dsp:txXfrm>
        <a:off x="1557105" y="1540157"/>
        <a:ext cx="1059702" cy="1059702"/>
      </dsp:txXfrm>
    </dsp:sp>
    <dsp:sp modelId="{3F5A6BF2-2A10-47CB-9BDE-91EB8676A2EF}">
      <dsp:nvSpPr>
        <dsp:cNvPr id="0" name=""/>
        <dsp:cNvSpPr/>
      </dsp:nvSpPr>
      <dsp:spPr>
        <a:xfrm>
          <a:off x="2046712" y="344722"/>
          <a:ext cx="1498646" cy="1498646"/>
        </a:xfrm>
        <a:prstGeom prst="ellipse">
          <a:avLst/>
        </a:prstGeom>
        <a:gradFill rotWithShape="0">
          <a:gsLst>
            <a:gs pos="0">
              <a:schemeClr val="accent2">
                <a:alpha val="50000"/>
                <a:hueOff val="0"/>
                <a:satOff val="0"/>
                <a:lumOff val="0"/>
                <a:alphaOff val="0"/>
                <a:tint val="50000"/>
                <a:satMod val="300000"/>
              </a:schemeClr>
            </a:gs>
            <a:gs pos="35000">
              <a:schemeClr val="accent2">
                <a:alpha val="50000"/>
                <a:hueOff val="0"/>
                <a:satOff val="0"/>
                <a:lumOff val="0"/>
                <a:alphaOff val="0"/>
                <a:tint val="37000"/>
                <a:satMod val="300000"/>
              </a:schemeClr>
            </a:gs>
            <a:gs pos="100000">
              <a:schemeClr val="accent2">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Curious</a:t>
          </a:r>
        </a:p>
      </dsp:txBody>
      <dsp:txXfrm>
        <a:off x="2266184" y="564194"/>
        <a:ext cx="1059702" cy="1059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CA585-726A-4A5E-8006-4FD39AFF2E4F}">
      <dsp:nvSpPr>
        <dsp:cNvPr id="0" name=""/>
        <dsp:cNvSpPr/>
      </dsp:nvSpPr>
      <dsp:spPr>
        <a:xfrm>
          <a:off x="420409" y="2475"/>
          <a:ext cx="2285181" cy="137110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Increased understanding of situation</a:t>
          </a:r>
          <a:endParaRPr lang="en-US" sz="2200" kern="1200" dirty="0">
            <a:solidFill>
              <a:srgbClr val="D9D9D9"/>
            </a:solidFill>
          </a:endParaRPr>
        </a:p>
      </dsp:txBody>
      <dsp:txXfrm>
        <a:off x="420409" y="2475"/>
        <a:ext cx="2285181" cy="1371108"/>
      </dsp:txXfrm>
    </dsp:sp>
    <dsp:sp modelId="{8057594B-2A26-4AC2-A827-4E0C2EDEA180}">
      <dsp:nvSpPr>
        <dsp:cNvPr id="0" name=""/>
        <dsp:cNvSpPr/>
      </dsp:nvSpPr>
      <dsp:spPr>
        <a:xfrm>
          <a:off x="2934109" y="2475"/>
          <a:ext cx="2285181" cy="137110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Expands awareness</a:t>
          </a:r>
          <a:endParaRPr lang="en-US" sz="2200" kern="1200" dirty="0">
            <a:solidFill>
              <a:srgbClr val="D9D9D9"/>
            </a:solidFill>
          </a:endParaRPr>
        </a:p>
      </dsp:txBody>
      <dsp:txXfrm>
        <a:off x="2934109" y="2475"/>
        <a:ext cx="2285181" cy="1371108"/>
      </dsp:txXfrm>
    </dsp:sp>
    <dsp:sp modelId="{F6B26D25-05CA-4A5C-996D-129BC29E4CFB}">
      <dsp:nvSpPr>
        <dsp:cNvPr id="0" name=""/>
        <dsp:cNvSpPr/>
      </dsp:nvSpPr>
      <dsp:spPr>
        <a:xfrm>
          <a:off x="5447808" y="2475"/>
          <a:ext cx="2285181" cy="137110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Insight into how to achieve goals</a:t>
          </a:r>
          <a:endParaRPr lang="en-US" sz="2200" kern="1200" dirty="0">
            <a:solidFill>
              <a:srgbClr val="D9D9D9"/>
            </a:solidFill>
          </a:endParaRPr>
        </a:p>
      </dsp:txBody>
      <dsp:txXfrm>
        <a:off x="5447808" y="2475"/>
        <a:ext cx="2285181" cy="1371108"/>
      </dsp:txXfrm>
    </dsp:sp>
    <dsp:sp modelId="{FC7B8797-20C6-45E9-AB4F-7AEC1236DB83}">
      <dsp:nvSpPr>
        <dsp:cNvPr id="0" name=""/>
        <dsp:cNvSpPr/>
      </dsp:nvSpPr>
      <dsp:spPr>
        <a:xfrm>
          <a:off x="420409" y="1602102"/>
          <a:ext cx="2285181" cy="137110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Increased group cohesion</a:t>
          </a:r>
          <a:endParaRPr lang="en-US" sz="2200" kern="1200" dirty="0">
            <a:solidFill>
              <a:srgbClr val="D9D9D9"/>
            </a:solidFill>
          </a:endParaRPr>
        </a:p>
      </dsp:txBody>
      <dsp:txXfrm>
        <a:off x="420409" y="1602102"/>
        <a:ext cx="2285181" cy="1371108"/>
      </dsp:txXfrm>
    </dsp:sp>
    <dsp:sp modelId="{01AB8109-4C34-47AA-ADF2-7B56532D5DF2}">
      <dsp:nvSpPr>
        <dsp:cNvPr id="0" name=""/>
        <dsp:cNvSpPr/>
      </dsp:nvSpPr>
      <dsp:spPr>
        <a:xfrm>
          <a:off x="2934109" y="1602102"/>
          <a:ext cx="2285181" cy="137110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Develop stronger mutual respect</a:t>
          </a:r>
          <a:endParaRPr lang="en-US" sz="2200" kern="1200" dirty="0">
            <a:solidFill>
              <a:srgbClr val="D9D9D9"/>
            </a:solidFill>
          </a:endParaRPr>
        </a:p>
      </dsp:txBody>
      <dsp:txXfrm>
        <a:off x="2934109" y="1602102"/>
        <a:ext cx="2285181" cy="1371108"/>
      </dsp:txXfrm>
    </dsp:sp>
    <dsp:sp modelId="{E610151B-637A-48DD-937F-6BE9A231184D}">
      <dsp:nvSpPr>
        <dsp:cNvPr id="0" name=""/>
        <dsp:cNvSpPr/>
      </dsp:nvSpPr>
      <dsp:spPr>
        <a:xfrm>
          <a:off x="5447808" y="1602102"/>
          <a:ext cx="2285181" cy="137110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Renewed faith in team’s ability to work together</a:t>
          </a:r>
          <a:endParaRPr lang="en-US" sz="2200" kern="1200" dirty="0">
            <a:solidFill>
              <a:srgbClr val="D9D9D9"/>
            </a:solidFill>
          </a:endParaRPr>
        </a:p>
      </dsp:txBody>
      <dsp:txXfrm>
        <a:off x="5447808" y="1602102"/>
        <a:ext cx="2285181" cy="1371108"/>
      </dsp:txXfrm>
    </dsp:sp>
    <dsp:sp modelId="{6FCB7D89-F73E-494A-8B57-3B1293D453B3}">
      <dsp:nvSpPr>
        <dsp:cNvPr id="0" name=""/>
        <dsp:cNvSpPr/>
      </dsp:nvSpPr>
      <dsp:spPr>
        <a:xfrm>
          <a:off x="420409" y="3201729"/>
          <a:ext cx="2285181" cy="137110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Improved self-knowledge</a:t>
          </a:r>
          <a:endParaRPr lang="en-US" sz="2200" kern="1200" dirty="0">
            <a:solidFill>
              <a:srgbClr val="D9D9D9"/>
            </a:solidFill>
          </a:endParaRPr>
        </a:p>
      </dsp:txBody>
      <dsp:txXfrm>
        <a:off x="420409" y="3201729"/>
        <a:ext cx="2285181" cy="1371108"/>
      </dsp:txXfrm>
    </dsp:sp>
    <dsp:sp modelId="{93F03CDB-B707-47EB-8C4C-748848D305F0}">
      <dsp:nvSpPr>
        <dsp:cNvPr id="0" name=""/>
        <dsp:cNvSpPr/>
      </dsp:nvSpPr>
      <dsp:spPr>
        <a:xfrm>
          <a:off x="2934109" y="3201729"/>
          <a:ext cx="2285181" cy="1371108"/>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Conflict can turn into opportunities for growth</a:t>
          </a:r>
          <a:endParaRPr lang="en-US" sz="2200" kern="1200" dirty="0">
            <a:solidFill>
              <a:srgbClr val="D9D9D9"/>
            </a:solidFill>
          </a:endParaRPr>
        </a:p>
      </dsp:txBody>
      <dsp:txXfrm>
        <a:off x="2934109" y="3201729"/>
        <a:ext cx="2285181" cy="1371108"/>
      </dsp:txXfrm>
    </dsp:sp>
    <dsp:sp modelId="{987CA77A-1465-4D61-9795-9EB4AD268879}">
      <dsp:nvSpPr>
        <dsp:cNvPr id="0" name=""/>
        <dsp:cNvSpPr/>
      </dsp:nvSpPr>
      <dsp:spPr>
        <a:xfrm>
          <a:off x="5447808" y="3201729"/>
          <a:ext cx="2285181" cy="1371108"/>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solidFill>
                <a:srgbClr val="D9D9D9"/>
              </a:solidFill>
            </a:rPr>
            <a:t>Enhances team effectiveness</a:t>
          </a:r>
          <a:endParaRPr lang="en-US" sz="2200" kern="1200" dirty="0">
            <a:solidFill>
              <a:srgbClr val="D9D9D9"/>
            </a:solidFill>
          </a:endParaRPr>
        </a:p>
      </dsp:txBody>
      <dsp:txXfrm>
        <a:off x="5447808" y="3201729"/>
        <a:ext cx="2285181" cy="1371108"/>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21FE2-E792-4DF8-8099-7A6AF6BD10CD}" type="datetimeFigureOut">
              <a:rPr lang="en-US" smtClean="0"/>
              <a:t>3/10/2026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BD2D-0805-48FF-AB52-683E231FD28B}" type="slidenum">
              <a:rPr lang="en-US" smtClean="0"/>
              <a:t>‹#›</a:t>
            </a:fld>
            <a:endParaRPr lang="en-US"/>
          </a:p>
        </p:txBody>
      </p:sp>
    </p:spTree>
    <p:extLst>
      <p:ext uri="{BB962C8B-B14F-4D97-AF65-F5344CB8AC3E}">
        <p14:creationId xmlns:p14="http://schemas.microsoft.com/office/powerpoint/2010/main" val="2645118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a:t>
            </a:fld>
            <a:endParaRPr lang="en-US" dirty="0"/>
          </a:p>
        </p:txBody>
      </p:sp>
    </p:spTree>
    <p:extLst>
      <p:ext uri="{BB962C8B-B14F-4D97-AF65-F5344CB8AC3E}">
        <p14:creationId xmlns:p14="http://schemas.microsoft.com/office/powerpoint/2010/main" val="31626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19</a:t>
            </a:fld>
            <a:endParaRPr lang="en-US" dirty="0"/>
          </a:p>
        </p:txBody>
      </p:sp>
    </p:spTree>
    <p:extLst>
      <p:ext uri="{BB962C8B-B14F-4D97-AF65-F5344CB8AC3E}">
        <p14:creationId xmlns:p14="http://schemas.microsoft.com/office/powerpoint/2010/main" val="1867972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20</a:t>
            </a:fld>
            <a:endParaRPr lang="en-US" dirty="0"/>
          </a:p>
        </p:txBody>
      </p:sp>
    </p:spTree>
    <p:extLst>
      <p:ext uri="{BB962C8B-B14F-4D97-AF65-F5344CB8AC3E}">
        <p14:creationId xmlns:p14="http://schemas.microsoft.com/office/powerpoint/2010/main" val="1951925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7C7215-C32E-4FCB-8110-C4AA8F916D3B}" type="slidenum">
              <a:rPr lang="en-US" smtClean="0"/>
              <a:pPr/>
              <a:t>24</a:t>
            </a:fld>
            <a:endParaRPr lang="en-US"/>
          </a:p>
        </p:txBody>
      </p:sp>
    </p:spTree>
    <p:extLst>
      <p:ext uri="{BB962C8B-B14F-4D97-AF65-F5344CB8AC3E}">
        <p14:creationId xmlns:p14="http://schemas.microsoft.com/office/powerpoint/2010/main" val="96306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7C7215-C32E-4FCB-8110-C4AA8F916D3B}" type="slidenum">
              <a:rPr lang="en-US" smtClean="0"/>
              <a:pPr/>
              <a:t>25</a:t>
            </a:fld>
            <a:endParaRPr lang="en-US"/>
          </a:p>
        </p:txBody>
      </p:sp>
    </p:spTree>
    <p:extLst>
      <p:ext uri="{BB962C8B-B14F-4D97-AF65-F5344CB8AC3E}">
        <p14:creationId xmlns:p14="http://schemas.microsoft.com/office/powerpoint/2010/main" val="191260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7C7215-C32E-4FCB-8110-C4AA8F916D3B}" type="slidenum">
              <a:rPr lang="en-US" smtClean="0"/>
              <a:pPr/>
              <a:t>26</a:t>
            </a:fld>
            <a:endParaRPr lang="en-US"/>
          </a:p>
        </p:txBody>
      </p:sp>
    </p:spTree>
    <p:extLst>
      <p:ext uri="{BB962C8B-B14F-4D97-AF65-F5344CB8AC3E}">
        <p14:creationId xmlns:p14="http://schemas.microsoft.com/office/powerpoint/2010/main" val="538774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7C7215-C32E-4FCB-8110-C4AA8F916D3B}" type="slidenum">
              <a:rPr lang="en-US" smtClean="0"/>
              <a:pPr/>
              <a:t>27</a:t>
            </a:fld>
            <a:endParaRPr lang="en-US"/>
          </a:p>
        </p:txBody>
      </p:sp>
    </p:spTree>
    <p:extLst>
      <p:ext uri="{BB962C8B-B14F-4D97-AF65-F5344CB8AC3E}">
        <p14:creationId xmlns:p14="http://schemas.microsoft.com/office/powerpoint/2010/main" val="19023310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29</a:t>
            </a:fld>
            <a:endParaRPr lang="en-US"/>
          </a:p>
        </p:txBody>
      </p:sp>
    </p:spTree>
    <p:extLst>
      <p:ext uri="{BB962C8B-B14F-4D97-AF65-F5344CB8AC3E}">
        <p14:creationId xmlns:p14="http://schemas.microsoft.com/office/powerpoint/2010/main" val="28421546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30</a:t>
            </a:fld>
            <a:endParaRPr lang="en-US"/>
          </a:p>
        </p:txBody>
      </p:sp>
    </p:spTree>
    <p:extLst>
      <p:ext uri="{BB962C8B-B14F-4D97-AF65-F5344CB8AC3E}">
        <p14:creationId xmlns:p14="http://schemas.microsoft.com/office/powerpoint/2010/main" val="14642503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3795"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7234073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32</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a:p>
        </p:txBody>
      </p:sp>
    </p:spTree>
    <p:extLst>
      <p:ext uri="{BB962C8B-B14F-4D97-AF65-F5344CB8AC3E}">
        <p14:creationId xmlns:p14="http://schemas.microsoft.com/office/powerpoint/2010/main" val="4055550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DFBD2D-0805-48FF-AB52-683E231FD28B}" type="slidenum">
              <a:rPr lang="en-US" smtClean="0"/>
              <a:t>2</a:t>
            </a:fld>
            <a:endParaRPr lang="en-US"/>
          </a:p>
        </p:txBody>
      </p:sp>
    </p:spTree>
    <p:extLst>
      <p:ext uri="{BB962C8B-B14F-4D97-AF65-F5344CB8AC3E}">
        <p14:creationId xmlns:p14="http://schemas.microsoft.com/office/powerpoint/2010/main" val="3861092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33</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eaLnBrk="1" hangingPunct="1"/>
            <a:endParaRPr lang="en-US" altLang="en-US"/>
          </a:p>
        </p:txBody>
      </p:sp>
    </p:spTree>
    <p:extLst>
      <p:ext uri="{BB962C8B-B14F-4D97-AF65-F5344CB8AC3E}">
        <p14:creationId xmlns:p14="http://schemas.microsoft.com/office/powerpoint/2010/main" val="1935556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DFBD2D-0805-48FF-AB52-683E231FD28B}" type="slidenum">
              <a:rPr lang="en-US" smtClean="0"/>
              <a:t>3</a:t>
            </a:fld>
            <a:endParaRPr lang="en-US"/>
          </a:p>
        </p:txBody>
      </p:sp>
    </p:spTree>
    <p:extLst>
      <p:ext uri="{BB962C8B-B14F-4D97-AF65-F5344CB8AC3E}">
        <p14:creationId xmlns:p14="http://schemas.microsoft.com/office/powerpoint/2010/main" val="2581158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6DFBD2D-0805-48FF-AB52-683E231FD28B}" type="slidenum">
              <a:rPr lang="en-US" smtClean="0"/>
              <a:t>5</a:t>
            </a:fld>
            <a:endParaRPr lang="en-US"/>
          </a:p>
        </p:txBody>
      </p:sp>
    </p:spTree>
    <p:extLst>
      <p:ext uri="{BB962C8B-B14F-4D97-AF65-F5344CB8AC3E}">
        <p14:creationId xmlns:p14="http://schemas.microsoft.com/office/powerpoint/2010/main" val="1313673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7</a:t>
            </a:fld>
            <a:endParaRPr lang="en-US" dirty="0"/>
          </a:p>
        </p:txBody>
      </p:sp>
    </p:spTree>
    <p:extLst>
      <p:ext uri="{BB962C8B-B14F-4D97-AF65-F5344CB8AC3E}">
        <p14:creationId xmlns:p14="http://schemas.microsoft.com/office/powerpoint/2010/main" val="1401798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882474" y="1"/>
            <a:ext cx="2975527" cy="455951"/>
          </a:xfrm>
          <a:prstGeom prst="rect">
            <a:avLst/>
          </a:prstGeom>
          <a:noFill/>
          <a:ln w="12700">
            <a:noFill/>
            <a:miter lim="800000"/>
            <a:headEnd/>
            <a:tailEnd/>
          </a:ln>
        </p:spPr>
        <p:txBody>
          <a:bodyPr wrap="none" lIns="86612" tIns="43307" rIns="86612" bIns="43307" anchor="ctr"/>
          <a:lstStyle/>
          <a:p>
            <a:endParaRPr lang="en-US"/>
          </a:p>
        </p:txBody>
      </p:sp>
      <p:sp>
        <p:nvSpPr>
          <p:cNvPr id="18435" name="Rectangle 3"/>
          <p:cNvSpPr>
            <a:spLocks noChangeArrowheads="1"/>
          </p:cNvSpPr>
          <p:nvPr/>
        </p:nvSpPr>
        <p:spPr bwMode="auto">
          <a:xfrm>
            <a:off x="3882474" y="8684927"/>
            <a:ext cx="2975527" cy="459075"/>
          </a:xfrm>
          <a:prstGeom prst="rect">
            <a:avLst/>
          </a:prstGeom>
          <a:noFill/>
          <a:ln w="12700">
            <a:noFill/>
            <a:miter lim="800000"/>
            <a:headEnd/>
            <a:tailEnd/>
          </a:ln>
        </p:spPr>
        <p:txBody>
          <a:bodyPr lIns="19045" tIns="0" rIns="19045" bIns="0" anchor="b"/>
          <a:lstStyle/>
          <a:p>
            <a:pPr algn="r" defTabSz="947099"/>
            <a:r>
              <a:rPr lang="en-US" sz="1000" dirty="0">
                <a:latin typeface="Times New Roman" pitchFamily="18" charset="0"/>
              </a:rPr>
              <a:t>7</a:t>
            </a:r>
          </a:p>
        </p:txBody>
      </p:sp>
      <p:sp>
        <p:nvSpPr>
          <p:cNvPr id="18436" name="Rectangle 4"/>
          <p:cNvSpPr>
            <a:spLocks noChangeArrowheads="1"/>
          </p:cNvSpPr>
          <p:nvPr/>
        </p:nvSpPr>
        <p:spPr bwMode="auto">
          <a:xfrm>
            <a:off x="2" y="8684927"/>
            <a:ext cx="2973975" cy="459075"/>
          </a:xfrm>
          <a:prstGeom prst="rect">
            <a:avLst/>
          </a:prstGeom>
          <a:noFill/>
          <a:ln w="12700">
            <a:noFill/>
            <a:miter lim="800000"/>
            <a:headEnd/>
            <a:tailEnd/>
          </a:ln>
        </p:spPr>
        <p:txBody>
          <a:bodyPr wrap="none" lIns="86612" tIns="43307" rIns="86612" bIns="43307" anchor="ctr"/>
          <a:lstStyle/>
          <a:p>
            <a:endParaRPr lang="en-US"/>
          </a:p>
        </p:txBody>
      </p:sp>
      <p:sp>
        <p:nvSpPr>
          <p:cNvPr id="18437" name="Rectangle 5"/>
          <p:cNvSpPr>
            <a:spLocks noChangeArrowheads="1"/>
          </p:cNvSpPr>
          <p:nvPr/>
        </p:nvSpPr>
        <p:spPr bwMode="auto">
          <a:xfrm>
            <a:off x="2" y="1"/>
            <a:ext cx="2973975" cy="455951"/>
          </a:xfrm>
          <a:prstGeom prst="rect">
            <a:avLst/>
          </a:prstGeom>
          <a:noFill/>
          <a:ln w="12700">
            <a:noFill/>
            <a:miter lim="800000"/>
            <a:headEnd/>
            <a:tailEnd/>
          </a:ln>
        </p:spPr>
        <p:txBody>
          <a:bodyPr wrap="none" lIns="86612" tIns="43307" rIns="86612" bIns="43307" anchor="ctr"/>
          <a:lstStyle/>
          <a:p>
            <a:endParaRPr lang="en-US"/>
          </a:p>
        </p:txBody>
      </p:sp>
      <p:sp>
        <p:nvSpPr>
          <p:cNvPr id="18438" name="Rectangle 6"/>
          <p:cNvSpPr>
            <a:spLocks noGrp="1" noRot="1" noChangeAspect="1" noChangeArrowheads="1" noTextEdit="1"/>
          </p:cNvSpPr>
          <p:nvPr>
            <p:ph type="sldImg"/>
          </p:nvPr>
        </p:nvSpPr>
        <p:spPr>
          <a:xfrm>
            <a:off x="534988" y="1071563"/>
            <a:ext cx="6196012" cy="4648200"/>
          </a:xfrm>
          <a:ln w="12700" cap="flat">
            <a:solidFill>
              <a:srgbClr val="FFFFFF"/>
            </a:solidFill>
          </a:ln>
        </p:spPr>
      </p:sp>
      <p:sp>
        <p:nvSpPr>
          <p:cNvPr id="2" name="Notes Placeholder 1"/>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54156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NATALIE</a:t>
            </a:r>
          </a:p>
        </p:txBody>
      </p:sp>
      <p:sp>
        <p:nvSpPr>
          <p:cNvPr id="4" name="Slide Number Placeholder 3"/>
          <p:cNvSpPr>
            <a:spLocks noGrp="1"/>
          </p:cNvSpPr>
          <p:nvPr>
            <p:ph type="sldNum" sz="quarter" idx="10"/>
          </p:nvPr>
        </p:nvSpPr>
        <p:spPr/>
        <p:txBody>
          <a:bodyPr/>
          <a:lstStyle/>
          <a:p>
            <a:fld id="{36DFBD2D-0805-48FF-AB52-683E231FD28B}" type="slidenum">
              <a:rPr lang="en-US" smtClean="0"/>
              <a:t>15</a:t>
            </a:fld>
            <a:endParaRPr lang="en-US"/>
          </a:p>
        </p:txBody>
      </p:sp>
    </p:spTree>
    <p:extLst>
      <p:ext uri="{BB962C8B-B14F-4D97-AF65-F5344CB8AC3E}">
        <p14:creationId xmlns:p14="http://schemas.microsoft.com/office/powerpoint/2010/main" val="19466464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9905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FC7D1B-6069-47AA-A5EF-A3A9C19C737E}" type="slidenum">
              <a:rPr lang="en-US" smtClean="0"/>
              <a:t>18</a:t>
            </a:fld>
            <a:endParaRPr lang="en-US" dirty="0"/>
          </a:p>
        </p:txBody>
      </p:sp>
    </p:spTree>
    <p:extLst>
      <p:ext uri="{BB962C8B-B14F-4D97-AF65-F5344CB8AC3E}">
        <p14:creationId xmlns:p14="http://schemas.microsoft.com/office/powerpoint/2010/main" val="2038327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AD8B149-E0F2-46F0-AC55-6D3947D2FD48}"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94393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8168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8399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3455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11466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D8B149-E0F2-46F0-AC55-6D3947D2FD48}"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903964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D8B149-E0F2-46F0-AC55-6D3947D2FD48}"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13855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D8B149-E0F2-46F0-AC55-6D3947D2FD48}"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0875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D8B149-E0F2-46F0-AC55-6D3947D2FD48}"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83411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8B149-E0F2-46F0-AC55-6D3947D2FD48}"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410784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0269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42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8B149-E0F2-46F0-AC55-6D3947D2FD48}" type="datetimeFigureOut">
              <a:rPr lang="en-US" smtClean="0"/>
              <a:t>3/10/2026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0E99B-16B3-480A-8AA9-2062A2451497}" type="slidenum">
              <a:rPr lang="en-US" smtClean="0"/>
              <a:t>‹#›</a:t>
            </a:fld>
            <a:endParaRPr lang="en-US"/>
          </a:p>
        </p:txBody>
      </p:sp>
    </p:spTree>
    <p:extLst>
      <p:ext uri="{BB962C8B-B14F-4D97-AF65-F5344CB8AC3E}">
        <p14:creationId xmlns:p14="http://schemas.microsoft.com/office/powerpoint/2010/main" val="2274283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hyperlink" Target="https://www.tryinteract.com/quiz/what-conflict-animal-are-you/"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image" Target="https://mcusercontent.com/8eeee921893db656502b54f00/images/0e0f1bd4-a57b-4cfa-be43-7659e33eab37.p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3.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15.xml"/><Relationship Id="rId7" Type="http://schemas.openxmlformats.org/officeDocument/2006/relationships/diagramColors" Target="../diagrams/colors2.xml"/><Relationship Id="rId2" Type="http://schemas.openxmlformats.org/officeDocument/2006/relationships/slideLayout" Target="../slideLayouts/slideLayout7.xml"/><Relationship Id="rId1" Type="http://schemas.openxmlformats.org/officeDocument/2006/relationships/tags" Target="../tags/tag2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ncbi.nlm.nih.gov/books/NBK470432/"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s://kilmanndiagnostics.com/overview-thomas-kilmann-conflict-mode-instrument-tki/" TargetMode="External"/><Relationship Id="rId4" Type="http://schemas.openxmlformats.org/officeDocument/2006/relationships/hyperlink" Target="https://online.hbs.edu/blog/post/strategies-for-conflict-resolution-in-the-workplace"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txBox="1">
            <a:spLocks noChangeArrowheads="1"/>
          </p:cNvSpPr>
          <p:nvPr/>
        </p:nvSpPr>
        <p:spPr bwMode="auto">
          <a:xfrm>
            <a:off x="291682" y="1029808"/>
            <a:ext cx="8623718" cy="4168711"/>
          </a:xfrm>
          <a:prstGeom prst="rect">
            <a:avLst/>
          </a:prstGeom>
          <a:noFill/>
          <a:ln w="12700">
            <a:noFill/>
            <a:miter lim="800000"/>
            <a:headEnd/>
            <a:tailEnd/>
          </a:ln>
        </p:spPr>
        <p:txBody>
          <a:bodyPr lIns="88779" tIns="43611" rIns="88779" bIns="43611"/>
          <a:lstStyle/>
          <a:p>
            <a:pPr marL="336427" indent="-336427" algn="ctr" eaLnBrk="0" hangingPunct="0">
              <a:spcBef>
                <a:spcPct val="20000"/>
              </a:spcBef>
              <a:spcAft>
                <a:spcPts val="987"/>
              </a:spcAft>
              <a:buClr>
                <a:schemeClr val="hlink"/>
              </a:buClr>
              <a:buSzPct val="75000"/>
              <a:defRPr/>
            </a:pPr>
            <a:endParaRPr lang="en-US" altLang="en-US"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4800" b="1" kern="0" dirty="0">
                <a:solidFill>
                  <a:schemeClr val="bg1"/>
                </a:solidFill>
              </a:rPr>
              <a:t>Quality Improvement Seminar</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Mark Splaine &amp; Emma Warshauer</a:t>
            </a: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March 12, 2026</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4400" y="5056967"/>
            <a:ext cx="1000125" cy="10001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4525" y="5047792"/>
            <a:ext cx="7458075" cy="523220"/>
          </a:xfrm>
          <a:prstGeom prst="rect">
            <a:avLst/>
          </a:prstGeom>
          <a:noFill/>
        </p:spPr>
        <p:txBody>
          <a:bodyPr wrap="square" rtlCol="0">
            <a:spAutoFit/>
          </a:bodyPr>
          <a:lstStyle/>
          <a:p>
            <a:r>
              <a:rPr lang="en-US" sz="2800" dirty="0">
                <a:solidFill>
                  <a:srgbClr val="893BC3"/>
                </a:solidFill>
                <a:latin typeface="Aharoni" panose="02010803020104030203" pitchFamily="2" charset="-79"/>
                <a:cs typeface="Aharoni" panose="02010803020104030203" pitchFamily="2" charset="-79"/>
              </a:rPr>
              <a:t>Nurse Practitioner &amp; Physician Assistant</a:t>
            </a:r>
          </a:p>
        </p:txBody>
      </p:sp>
      <p:sp>
        <p:nvSpPr>
          <p:cNvPr id="3" name="Rectangle 2"/>
          <p:cNvSpPr/>
          <p:nvPr/>
        </p:nvSpPr>
        <p:spPr>
          <a:xfrm>
            <a:off x="1951310" y="5432513"/>
            <a:ext cx="5668690" cy="523220"/>
          </a:xfrm>
          <a:prstGeom prst="rect">
            <a:avLst/>
          </a:prstGeom>
        </p:spPr>
        <p:txBody>
          <a:bodyPr wrap="square">
            <a:spAutoFit/>
          </a:bodyPr>
          <a:lstStyle/>
          <a:p>
            <a:r>
              <a:rPr lang="en-US" sz="2800" dirty="0">
                <a:solidFill>
                  <a:schemeClr val="tx2">
                    <a:lumMod val="40000"/>
                    <a:lumOff val="60000"/>
                  </a:schemeClr>
                </a:solidFill>
                <a:latin typeface="Aharoni" panose="02010803020104030203" pitchFamily="2" charset="-79"/>
                <a:cs typeface="Aharoni" panose="02010803020104030203" pitchFamily="2" charset="-79"/>
              </a:rPr>
              <a:t>Training Programs</a:t>
            </a:r>
          </a:p>
        </p:txBody>
      </p:sp>
      <p:sp>
        <p:nvSpPr>
          <p:cNvPr id="4" name="TextBox 3"/>
          <p:cNvSpPr txBox="1"/>
          <p:nvPr/>
        </p:nvSpPr>
        <p:spPr>
          <a:xfrm rot="21353334">
            <a:off x="80962" y="238100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INTERACTIVE</a:t>
            </a:r>
          </a:p>
        </p:txBody>
      </p:sp>
      <p:sp>
        <p:nvSpPr>
          <p:cNvPr id="7" name="TextBox 6"/>
          <p:cNvSpPr txBox="1"/>
          <p:nvPr/>
        </p:nvSpPr>
        <p:spPr>
          <a:xfrm>
            <a:off x="2895600" y="26670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INFORMATIVE</a:t>
            </a:r>
          </a:p>
        </p:txBody>
      </p:sp>
      <p:sp>
        <p:nvSpPr>
          <p:cNvPr id="8" name="TextBox 7"/>
          <p:cNvSpPr txBox="1"/>
          <p:nvPr/>
        </p:nvSpPr>
        <p:spPr>
          <a:xfrm rot="730540">
            <a:off x="5992201" y="3148479"/>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SKILL BUILDING</a:t>
            </a:r>
          </a:p>
        </p:txBody>
      </p:sp>
      <p:sp>
        <p:nvSpPr>
          <p:cNvPr id="9" name="TextBox 8"/>
          <p:cNvSpPr txBox="1"/>
          <p:nvPr/>
        </p:nvSpPr>
        <p:spPr>
          <a:xfrm>
            <a:off x="6019800" y="23622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TEAMWORK</a:t>
            </a:r>
          </a:p>
        </p:txBody>
      </p:sp>
      <p:sp>
        <p:nvSpPr>
          <p:cNvPr id="10" name="TextBox 9"/>
          <p:cNvSpPr txBox="1"/>
          <p:nvPr/>
        </p:nvSpPr>
        <p:spPr>
          <a:xfrm rot="21287501">
            <a:off x="701247" y="959843"/>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STRATEGIC</a:t>
            </a:r>
          </a:p>
        </p:txBody>
      </p:sp>
      <p:sp>
        <p:nvSpPr>
          <p:cNvPr id="11" name="TextBox 10"/>
          <p:cNvSpPr txBox="1"/>
          <p:nvPr/>
        </p:nvSpPr>
        <p:spPr>
          <a:xfrm rot="330888">
            <a:off x="5735387" y="100262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FOCUSED</a:t>
            </a:r>
          </a:p>
        </p:txBody>
      </p:sp>
      <p:sp>
        <p:nvSpPr>
          <p:cNvPr id="12" name="TextBox 11"/>
          <p:cNvSpPr txBox="1"/>
          <p:nvPr/>
        </p:nvSpPr>
        <p:spPr>
          <a:xfrm>
            <a:off x="228600" y="31197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FUN</a:t>
            </a:r>
          </a:p>
        </p:txBody>
      </p:sp>
      <p:sp>
        <p:nvSpPr>
          <p:cNvPr id="13" name="TextBox 12"/>
          <p:cNvSpPr txBox="1"/>
          <p:nvPr/>
        </p:nvSpPr>
        <p:spPr>
          <a:xfrm>
            <a:off x="3124200" y="10623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RELEVANT</a:t>
            </a:r>
          </a:p>
        </p:txBody>
      </p:sp>
    </p:spTree>
    <p:extLst>
      <p:ext uri="{BB962C8B-B14F-4D97-AF65-F5344CB8AC3E}">
        <p14:creationId xmlns:p14="http://schemas.microsoft.com/office/powerpoint/2010/main" val="308051907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2500" y="762000"/>
            <a:ext cx="7239000" cy="830997"/>
          </a:xfrm>
          <a:prstGeom prst="rect">
            <a:avLst/>
          </a:prstGeom>
          <a:noFill/>
        </p:spPr>
        <p:txBody>
          <a:bodyPr wrap="square" rtlCol="0">
            <a:spAutoFit/>
          </a:bodyPr>
          <a:lstStyle/>
          <a:p>
            <a:pPr algn="ctr"/>
            <a:r>
              <a:rPr lang="en-US" sz="4800" b="1" dirty="0"/>
              <a:t>DePaul Example</a:t>
            </a:r>
          </a:p>
        </p:txBody>
      </p:sp>
      <p:pic>
        <p:nvPicPr>
          <p:cNvPr id="4" name="Picture 3">
            <a:extLst>
              <a:ext uri="{FF2B5EF4-FFF2-40B4-BE49-F238E27FC236}">
                <a16:creationId xmlns:a16="http://schemas.microsoft.com/office/drawing/2014/main" id="{4E3C901B-55B2-4C4D-7837-9BDCAE1B3E0F}"/>
              </a:ext>
            </a:extLst>
          </p:cNvPr>
          <p:cNvPicPr>
            <a:picLocks noChangeAspect="1"/>
          </p:cNvPicPr>
          <p:nvPr/>
        </p:nvPicPr>
        <p:blipFill>
          <a:blip r:embed="rId3"/>
          <a:srcRect l="1666" t="35178" r="16667" b="9981"/>
          <a:stretch>
            <a:fillRect/>
          </a:stretch>
        </p:blipFill>
        <p:spPr>
          <a:xfrm>
            <a:off x="0" y="1752600"/>
            <a:ext cx="9082210" cy="4038600"/>
          </a:xfrm>
          <a:prstGeom prst="rect">
            <a:avLst/>
          </a:prstGeom>
        </p:spPr>
      </p:pic>
    </p:spTree>
    <p:custDataLst>
      <p:tags r:id="rId1"/>
    </p:custDataLst>
    <p:extLst>
      <p:ext uri="{BB962C8B-B14F-4D97-AF65-F5344CB8AC3E}">
        <p14:creationId xmlns:p14="http://schemas.microsoft.com/office/powerpoint/2010/main" val="387806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09EB-7932-D5CB-8798-ED7F9BCD95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7C6FB34-5BD9-40F4-2841-D67E2BA6F428}"/>
              </a:ext>
            </a:extLst>
          </p:cNvPr>
          <p:cNvSpPr txBox="1"/>
          <p:nvPr/>
        </p:nvSpPr>
        <p:spPr>
          <a:xfrm>
            <a:off x="800100" y="2305050"/>
            <a:ext cx="7239000" cy="1569660"/>
          </a:xfrm>
          <a:prstGeom prst="rect">
            <a:avLst/>
          </a:prstGeom>
          <a:noFill/>
        </p:spPr>
        <p:txBody>
          <a:bodyPr wrap="square" rtlCol="0">
            <a:spAutoFit/>
          </a:bodyPr>
          <a:lstStyle/>
          <a:p>
            <a:pPr algn="ctr"/>
            <a:r>
              <a:rPr lang="en-US" sz="4800" b="1" dirty="0"/>
              <a:t>Stakeholder Considerations from Garrett</a:t>
            </a:r>
          </a:p>
        </p:txBody>
      </p:sp>
    </p:spTree>
    <p:custDataLst>
      <p:tags r:id="rId1"/>
    </p:custDataLst>
    <p:extLst>
      <p:ext uri="{BB962C8B-B14F-4D97-AF65-F5344CB8AC3E}">
        <p14:creationId xmlns:p14="http://schemas.microsoft.com/office/powerpoint/2010/main" val="1951833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9C32C-1D35-A417-6671-BF1988962A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EEA9C75-9E76-581F-49D6-B62D8BB38223}"/>
              </a:ext>
            </a:extLst>
          </p:cNvPr>
          <p:cNvSpPr txBox="1"/>
          <p:nvPr/>
        </p:nvSpPr>
        <p:spPr>
          <a:xfrm>
            <a:off x="800100" y="2305050"/>
            <a:ext cx="7239000" cy="1569660"/>
          </a:xfrm>
          <a:prstGeom prst="rect">
            <a:avLst/>
          </a:prstGeom>
          <a:noFill/>
        </p:spPr>
        <p:txBody>
          <a:bodyPr wrap="square" rtlCol="0">
            <a:spAutoFit/>
          </a:bodyPr>
          <a:lstStyle/>
          <a:p>
            <a:pPr algn="ctr"/>
            <a:r>
              <a:rPr lang="en-US" sz="4800" b="1" dirty="0"/>
              <a:t>Additional Stakeholder Considerations</a:t>
            </a:r>
          </a:p>
        </p:txBody>
      </p:sp>
    </p:spTree>
    <p:custDataLst>
      <p:tags r:id="rId1"/>
    </p:custDataLst>
    <p:extLst>
      <p:ext uri="{BB962C8B-B14F-4D97-AF65-F5344CB8AC3E}">
        <p14:creationId xmlns:p14="http://schemas.microsoft.com/office/powerpoint/2010/main" val="2198196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7637" y="2934839"/>
          <a:ext cx="9143999" cy="2896186"/>
        </p:xfrm>
        <a:graphic>
          <a:graphicData uri="http://schemas.openxmlformats.org/drawingml/2006/table">
            <a:tbl>
              <a:tblPr firstRow="1" bandRow="1">
                <a:tableStyleId>{5C22544A-7EE6-4342-B048-85BDC9FD1C3A}</a:tableStyleId>
              </a:tblPr>
              <a:tblGrid>
                <a:gridCol w="2222183">
                  <a:extLst>
                    <a:ext uri="{9D8B030D-6E8A-4147-A177-3AD203B41FA5}">
                      <a16:colId xmlns:a16="http://schemas.microsoft.com/office/drawing/2014/main" val="20000"/>
                    </a:ext>
                  </a:extLst>
                </a:gridCol>
                <a:gridCol w="1384363">
                  <a:extLst>
                    <a:ext uri="{9D8B030D-6E8A-4147-A177-3AD203B41FA5}">
                      <a16:colId xmlns:a16="http://schemas.microsoft.com/office/drawing/2014/main" val="20001"/>
                    </a:ext>
                  </a:extLst>
                </a:gridCol>
                <a:gridCol w="1384363">
                  <a:extLst>
                    <a:ext uri="{9D8B030D-6E8A-4147-A177-3AD203B41FA5}">
                      <a16:colId xmlns:a16="http://schemas.microsoft.com/office/drawing/2014/main" val="20002"/>
                    </a:ext>
                  </a:extLst>
                </a:gridCol>
                <a:gridCol w="1384363">
                  <a:extLst>
                    <a:ext uri="{9D8B030D-6E8A-4147-A177-3AD203B41FA5}">
                      <a16:colId xmlns:a16="http://schemas.microsoft.com/office/drawing/2014/main" val="20003"/>
                    </a:ext>
                  </a:extLst>
                </a:gridCol>
                <a:gridCol w="2768727">
                  <a:extLst>
                    <a:ext uri="{9D8B030D-6E8A-4147-A177-3AD203B41FA5}">
                      <a16:colId xmlns:a16="http://schemas.microsoft.com/office/drawing/2014/main" val="20004"/>
                    </a:ext>
                  </a:extLst>
                </a:gridCol>
              </a:tblGrid>
              <a:tr h="670594">
                <a:tc>
                  <a:txBody>
                    <a:bodyPr/>
                    <a:lstStyle/>
                    <a:p>
                      <a:pPr algn="ctr"/>
                      <a:r>
                        <a:rPr lang="en-US" sz="1200" dirty="0"/>
                        <a:t>Stakeholder</a:t>
                      </a:r>
                    </a:p>
                  </a:txBody>
                  <a:tcPr marT="45731" marB="45731" anchor="ctr"/>
                </a:tc>
                <a:tc>
                  <a:txBody>
                    <a:bodyPr/>
                    <a:lstStyle/>
                    <a:p>
                      <a:pPr algn="ctr"/>
                      <a:r>
                        <a:rPr lang="en-US" sz="1200" dirty="0"/>
                        <a:t>Desired behaviors</a:t>
                      </a:r>
                    </a:p>
                  </a:txBody>
                  <a:tcPr marT="45731" marB="45731" anchor="ctr"/>
                </a:tc>
                <a:tc>
                  <a:txBody>
                    <a:bodyPr/>
                    <a:lstStyle/>
                    <a:p>
                      <a:pPr algn="ctr"/>
                      <a:r>
                        <a:rPr lang="en-US" sz="1200" dirty="0"/>
                        <a:t>Short term concerns</a:t>
                      </a:r>
                    </a:p>
                  </a:txBody>
                  <a:tcPr marT="45731" marB="45731"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a:t>Short term wins</a:t>
                      </a:r>
                    </a:p>
                  </a:txBody>
                  <a:tcPr marT="45731" marB="45731" anchor="ctr"/>
                </a:tc>
                <a:tc>
                  <a:txBody>
                    <a:bodyPr/>
                    <a:lstStyle/>
                    <a:p>
                      <a:pPr algn="ctr"/>
                      <a:r>
                        <a:rPr lang="en-US" sz="1200" dirty="0"/>
                        <a:t>Influencing</a:t>
                      </a:r>
                      <a:r>
                        <a:rPr lang="en-US" sz="1200" baseline="0" dirty="0"/>
                        <a:t> strategy</a:t>
                      </a:r>
                    </a:p>
                    <a:p>
                      <a:pPr algn="ctr"/>
                      <a:r>
                        <a:rPr lang="en-US" sz="1200" b="0" dirty="0"/>
                        <a:t>Action</a:t>
                      </a:r>
                      <a:r>
                        <a:rPr lang="en-US" sz="1200" b="0" baseline="0" dirty="0"/>
                        <a:t>             By who         By when</a:t>
                      </a:r>
                      <a:endParaRPr lang="en-US" sz="1200" b="0" dirty="0"/>
                    </a:p>
                  </a:txBody>
                  <a:tcPr marT="45731" marB="45731" anchor="ctr"/>
                </a:tc>
                <a:extLst>
                  <a:ext uri="{0D108BD9-81ED-4DB2-BD59-A6C34878D82A}">
                    <a16:rowId xmlns:a16="http://schemas.microsoft.com/office/drawing/2014/main" val="10000"/>
                  </a:ext>
                </a:extLst>
              </a:tr>
              <a:tr h="370932">
                <a:tc>
                  <a:txBody>
                    <a:bodyPr/>
                    <a:lstStyle/>
                    <a:p>
                      <a:pPr algn="ctr"/>
                      <a:r>
                        <a:rPr lang="en-US" sz="1200" dirty="0"/>
                        <a:t>Providers</a:t>
                      </a:r>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b="1" dirty="0"/>
                    </a:p>
                  </a:txBody>
                  <a:tcPr marT="45731" marB="45731" anchor="ctr"/>
                </a:tc>
                <a:extLst>
                  <a:ext uri="{0D108BD9-81ED-4DB2-BD59-A6C34878D82A}">
                    <a16:rowId xmlns:a16="http://schemas.microsoft.com/office/drawing/2014/main" val="10001"/>
                  </a:ext>
                </a:extLst>
              </a:tr>
              <a:tr h="370932">
                <a:tc>
                  <a:txBody>
                    <a:bodyPr/>
                    <a:lstStyle/>
                    <a:p>
                      <a:pPr algn="ctr"/>
                      <a:r>
                        <a:rPr lang="en-US" sz="1200" dirty="0"/>
                        <a:t>IT</a:t>
                      </a:r>
                    </a:p>
                  </a:txBody>
                  <a:tcPr marT="45731" marB="45731" anchor="ctr"/>
                </a:tc>
                <a:tc>
                  <a:txBody>
                    <a:bodyPr/>
                    <a:lstStyle/>
                    <a:p>
                      <a:pPr algn="ctr"/>
                      <a:endParaRPr lang="en-US" sz="1200" b="1"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b="1" dirty="0"/>
                    </a:p>
                  </a:txBody>
                  <a:tcPr marT="45731" marB="45731" anchor="ctr"/>
                </a:tc>
                <a:extLst>
                  <a:ext uri="{0D108BD9-81ED-4DB2-BD59-A6C34878D82A}">
                    <a16:rowId xmlns:a16="http://schemas.microsoft.com/office/drawing/2014/main" val="10002"/>
                  </a:ext>
                </a:extLst>
              </a:tr>
              <a:tr h="370932">
                <a:tc>
                  <a:txBody>
                    <a:bodyPr/>
                    <a:lstStyle/>
                    <a:p>
                      <a:pPr algn="ctr"/>
                      <a:r>
                        <a:rPr lang="en-US" sz="1200" dirty="0"/>
                        <a:t>HR</a:t>
                      </a:r>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b="1" dirty="0"/>
                    </a:p>
                  </a:txBody>
                  <a:tcPr marT="45731" marB="45731" anchor="ctr"/>
                </a:tc>
                <a:tc>
                  <a:txBody>
                    <a:bodyPr/>
                    <a:lstStyle/>
                    <a:p>
                      <a:pPr algn="ctr"/>
                      <a:endParaRPr lang="en-US" sz="1200" dirty="0"/>
                    </a:p>
                  </a:txBody>
                  <a:tcPr marT="45731" marB="45731" anchor="ctr"/>
                </a:tc>
                <a:extLst>
                  <a:ext uri="{0D108BD9-81ED-4DB2-BD59-A6C34878D82A}">
                    <a16:rowId xmlns:a16="http://schemas.microsoft.com/office/drawing/2014/main" val="10003"/>
                  </a:ext>
                </a:extLst>
              </a:tr>
              <a:tr h="370932">
                <a:tc>
                  <a:txBody>
                    <a:bodyPr/>
                    <a:lstStyle/>
                    <a:p>
                      <a:pPr algn="ctr"/>
                      <a:r>
                        <a:rPr lang="en-US" sz="1200" dirty="0"/>
                        <a:t>Nursing</a:t>
                      </a:r>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extLst>
                  <a:ext uri="{0D108BD9-81ED-4DB2-BD59-A6C34878D82A}">
                    <a16:rowId xmlns:a16="http://schemas.microsoft.com/office/drawing/2014/main" val="10004"/>
                  </a:ext>
                </a:extLst>
              </a:tr>
              <a:tr h="370932">
                <a:tc>
                  <a:txBody>
                    <a:bodyPr/>
                    <a:lstStyle/>
                    <a:p>
                      <a:pPr algn="ctr"/>
                      <a:r>
                        <a:rPr lang="en-US" sz="1200" dirty="0"/>
                        <a:t>PSA</a:t>
                      </a:r>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extLst>
                  <a:ext uri="{0D108BD9-81ED-4DB2-BD59-A6C34878D82A}">
                    <a16:rowId xmlns:a16="http://schemas.microsoft.com/office/drawing/2014/main" val="10005"/>
                  </a:ext>
                </a:extLst>
              </a:tr>
              <a:tr h="370932">
                <a:tc>
                  <a:txBody>
                    <a:bodyPr/>
                    <a:lstStyle/>
                    <a:p>
                      <a:pPr algn="ctr"/>
                      <a:r>
                        <a:rPr lang="en-US" sz="1200" dirty="0"/>
                        <a:t>Other stakeholders</a:t>
                      </a:r>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tc>
                  <a:txBody>
                    <a:bodyPr/>
                    <a:lstStyle/>
                    <a:p>
                      <a:pPr algn="ctr"/>
                      <a:endParaRPr lang="en-US" sz="1200" dirty="0"/>
                    </a:p>
                  </a:txBody>
                  <a:tcPr marT="45731" marB="45731" anchor="ctr"/>
                </a:tc>
                <a:extLst>
                  <a:ext uri="{0D108BD9-81ED-4DB2-BD59-A6C34878D82A}">
                    <a16:rowId xmlns:a16="http://schemas.microsoft.com/office/drawing/2014/main" val="10006"/>
                  </a:ext>
                </a:extLst>
              </a:tr>
            </a:tbl>
          </a:graphicData>
        </a:graphic>
      </p:graphicFrame>
      <p:sp>
        <p:nvSpPr>
          <p:cNvPr id="5196" name="Rectangle 2"/>
          <p:cNvSpPr>
            <a:spLocks noChangeArrowheads="1"/>
          </p:cNvSpPr>
          <p:nvPr/>
        </p:nvSpPr>
        <p:spPr bwMode="auto">
          <a:xfrm>
            <a:off x="436418" y="5893724"/>
            <a:ext cx="8326438" cy="484908"/>
          </a:xfrm>
          <a:prstGeom prst="rect">
            <a:avLst/>
          </a:prstGeom>
          <a:noFill/>
          <a:ln w="9525">
            <a:noFill/>
            <a:miter lim="800000"/>
            <a:headEnd/>
            <a:tailEnd/>
          </a:ln>
          <a:effectLst>
            <a:prstShdw prst="shdw17" dist="17961" dir="2700000">
              <a:srgbClr val="5C7A99"/>
            </a:prstShdw>
          </a:effectLst>
        </p:spPr>
        <p:txBody>
          <a:bodyPr anchor="ctr"/>
          <a:lstStyle/>
          <a:p>
            <a:pPr algn="ctr">
              <a:lnSpc>
                <a:spcPct val="90000"/>
              </a:lnSpc>
            </a:pPr>
            <a:r>
              <a:rPr lang="en-US" sz="2000" b="1" dirty="0">
                <a:solidFill>
                  <a:srgbClr val="92D050"/>
                </a:solidFill>
                <a:latin typeface="+mj-lt"/>
              </a:rPr>
              <a:t>Strategy for building enough support to achieve</a:t>
            </a:r>
          </a:p>
          <a:p>
            <a:pPr algn="ctr">
              <a:lnSpc>
                <a:spcPct val="90000"/>
              </a:lnSpc>
            </a:pPr>
            <a:r>
              <a:rPr lang="en-US" sz="2000" b="1" dirty="0">
                <a:solidFill>
                  <a:srgbClr val="92D050"/>
                </a:solidFill>
                <a:latin typeface="+mj-lt"/>
              </a:rPr>
              <a:t>successful, lasting change</a:t>
            </a:r>
          </a:p>
        </p:txBody>
      </p:sp>
      <p:sp>
        <p:nvSpPr>
          <p:cNvPr id="5197" name="Title 2"/>
          <p:cNvSpPr>
            <a:spLocks noGrp="1"/>
          </p:cNvSpPr>
          <p:nvPr>
            <p:ph type="title"/>
          </p:nvPr>
        </p:nvSpPr>
        <p:spPr>
          <a:xfrm>
            <a:off x="0" y="746773"/>
            <a:ext cx="9143999" cy="406400"/>
          </a:xfrm>
        </p:spPr>
        <p:txBody>
          <a:bodyPr>
            <a:noAutofit/>
          </a:bodyPr>
          <a:lstStyle/>
          <a:p>
            <a:r>
              <a:rPr lang="en-US" sz="3600" b="1" dirty="0">
                <a:solidFill>
                  <a:schemeClr val="tx1"/>
                </a:solidFill>
                <a:latin typeface="+mn-lt"/>
              </a:rPr>
              <a:t>Influencing Strategy</a:t>
            </a:r>
          </a:p>
        </p:txBody>
      </p:sp>
      <p:sp>
        <p:nvSpPr>
          <p:cNvPr id="3" name="TextBox 2"/>
          <p:cNvSpPr txBox="1"/>
          <p:nvPr/>
        </p:nvSpPr>
        <p:spPr>
          <a:xfrm>
            <a:off x="27637" y="1196622"/>
            <a:ext cx="7963593" cy="2031325"/>
          </a:xfrm>
          <a:prstGeom prst="rect">
            <a:avLst/>
          </a:prstGeom>
          <a:noFill/>
        </p:spPr>
        <p:txBody>
          <a:bodyPr wrap="square" rtlCol="0">
            <a:spAutoFit/>
          </a:bodyPr>
          <a:lstStyle/>
          <a:p>
            <a:r>
              <a:rPr lang="en-US" b="1" dirty="0"/>
              <a:t>Areas to consider when approaching those not bought in: </a:t>
            </a:r>
          </a:p>
          <a:p>
            <a:pPr marL="285750" indent="-285750">
              <a:buFont typeface="Arial" panose="020B0604020202020204" pitchFamily="34" charset="0"/>
              <a:buChar char="•"/>
            </a:pPr>
            <a:r>
              <a:rPr lang="en-US" dirty="0"/>
              <a:t>High emotion</a:t>
            </a:r>
          </a:p>
          <a:p>
            <a:pPr marL="285750" indent="-285750">
              <a:buFont typeface="Arial" panose="020B0604020202020204" pitchFamily="34" charset="0"/>
              <a:buChar char="•"/>
            </a:pPr>
            <a:r>
              <a:rPr lang="en-US" dirty="0"/>
              <a:t>Longevity in current process</a:t>
            </a:r>
          </a:p>
          <a:p>
            <a:pPr marL="285750" indent="-285750">
              <a:buFont typeface="Arial" panose="020B0604020202020204" pitchFamily="34" charset="0"/>
              <a:buChar char="•"/>
            </a:pPr>
            <a:r>
              <a:rPr lang="en-US" dirty="0"/>
              <a:t>Creation of current process</a:t>
            </a:r>
          </a:p>
          <a:p>
            <a:pPr marL="285750" indent="-285750">
              <a:buFont typeface="Arial" panose="020B0604020202020204" pitchFamily="34" charset="0"/>
              <a:buChar char="•"/>
            </a:pPr>
            <a:r>
              <a:rPr lang="en-US" dirty="0"/>
              <a:t>Lack of data</a:t>
            </a:r>
          </a:p>
          <a:p>
            <a:pPr marL="285750" indent="-285750">
              <a:buFont typeface="Arial" panose="020B0604020202020204" pitchFamily="34" charset="0"/>
              <a:buChar char="•"/>
            </a:pPr>
            <a:r>
              <a:rPr lang="en-US" dirty="0"/>
              <a:t>Rumor mill</a:t>
            </a:r>
          </a:p>
          <a:p>
            <a:endParaRPr lang="en-US" dirty="0"/>
          </a:p>
        </p:txBody>
      </p:sp>
    </p:spTree>
    <p:custDataLst>
      <p:tags r:id="rId1"/>
    </p:custDataLst>
    <p:extLst>
      <p:ext uri="{BB962C8B-B14F-4D97-AF65-F5344CB8AC3E}">
        <p14:creationId xmlns:p14="http://schemas.microsoft.com/office/powerpoint/2010/main" val="182811808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6378" y="756458"/>
            <a:ext cx="9027622" cy="5432256"/>
          </a:xfrm>
          <a:prstGeom prst="rect">
            <a:avLst/>
          </a:prstGeom>
          <a:noFill/>
        </p:spPr>
        <p:txBody>
          <a:bodyPr wrap="square" rtlCol="0">
            <a:spAutoFit/>
          </a:bodyPr>
          <a:lstStyle/>
          <a:p>
            <a:pPr>
              <a:spcAft>
                <a:spcPts val="1200"/>
              </a:spcAft>
            </a:pPr>
            <a:r>
              <a:rPr lang="en-US" sz="3200" b="1" dirty="0"/>
              <a:t>Build Relationships </a:t>
            </a:r>
            <a:r>
              <a:rPr lang="en-US" i="1" dirty="0"/>
              <a:t>to understand perspective, create champions and to collect meaningful reactions</a:t>
            </a:r>
            <a:endParaRPr lang="en-US" sz="3200" b="1" i="1" dirty="0"/>
          </a:p>
          <a:p>
            <a:pPr>
              <a:spcAft>
                <a:spcPts val="600"/>
              </a:spcAft>
            </a:pPr>
            <a:r>
              <a:rPr lang="en-US" sz="2000" b="1" dirty="0"/>
              <a:t>Provide </a:t>
            </a:r>
          </a:p>
          <a:p>
            <a:pPr marL="797562" lvl="1" indent="-342900">
              <a:spcAft>
                <a:spcPts val="600"/>
              </a:spcAft>
              <a:buFont typeface="Wingdings" panose="05000000000000000000" pitchFamily="2" charset="2"/>
              <a:buChar char="Ø"/>
            </a:pPr>
            <a:r>
              <a:rPr lang="en-US" dirty="0"/>
              <a:t>Facts and data</a:t>
            </a:r>
          </a:p>
          <a:p>
            <a:pPr marL="797562" lvl="1" indent="-342900">
              <a:spcAft>
                <a:spcPts val="600"/>
              </a:spcAft>
              <a:buFont typeface="Wingdings" panose="05000000000000000000" pitchFamily="2" charset="2"/>
              <a:buChar char="Ø"/>
            </a:pPr>
            <a:r>
              <a:rPr lang="en-US" dirty="0"/>
              <a:t>Transparency</a:t>
            </a:r>
          </a:p>
          <a:p>
            <a:pPr marL="797562" lvl="1" indent="-342900">
              <a:spcAft>
                <a:spcPts val="600"/>
              </a:spcAft>
              <a:buFont typeface="Wingdings" panose="05000000000000000000" pitchFamily="2" charset="2"/>
              <a:buChar char="Ø"/>
            </a:pPr>
            <a:r>
              <a:rPr lang="en-US" dirty="0"/>
              <a:t>Safe &amp; structured space to interact</a:t>
            </a:r>
          </a:p>
          <a:p>
            <a:pPr marL="797562" lvl="1" indent="-342900">
              <a:spcAft>
                <a:spcPts val="600"/>
              </a:spcAft>
              <a:buFont typeface="Wingdings" panose="05000000000000000000" pitchFamily="2" charset="2"/>
              <a:buChar char="Ø"/>
            </a:pPr>
            <a:r>
              <a:rPr lang="en-US" dirty="0"/>
              <a:t>Active listening</a:t>
            </a:r>
          </a:p>
          <a:p>
            <a:pPr marL="797562" lvl="1" indent="-342900">
              <a:spcAft>
                <a:spcPts val="600"/>
              </a:spcAft>
              <a:buFont typeface="Wingdings" panose="05000000000000000000" pitchFamily="2" charset="2"/>
              <a:buChar char="Ø"/>
            </a:pPr>
            <a:r>
              <a:rPr lang="en-US" dirty="0"/>
              <a:t>Acknowledgement of fears</a:t>
            </a:r>
          </a:p>
          <a:p>
            <a:pPr marL="797562" lvl="1" indent="-342900">
              <a:spcAft>
                <a:spcPts val="600"/>
              </a:spcAft>
              <a:buFont typeface="Wingdings" panose="05000000000000000000" pitchFamily="2" charset="2"/>
              <a:buChar char="Ø"/>
            </a:pPr>
            <a:r>
              <a:rPr lang="en-US" dirty="0"/>
              <a:t>An outline of what will change &amp; what will not</a:t>
            </a:r>
          </a:p>
          <a:p>
            <a:pPr>
              <a:spcAft>
                <a:spcPts val="600"/>
              </a:spcAft>
            </a:pPr>
            <a:r>
              <a:rPr lang="en-US" sz="2000" b="1" dirty="0"/>
              <a:t>Receive</a:t>
            </a:r>
          </a:p>
          <a:p>
            <a:pPr marL="797562" lvl="1" indent="-342900">
              <a:spcAft>
                <a:spcPts val="600"/>
              </a:spcAft>
              <a:buFont typeface="Wingdings" panose="05000000000000000000" pitchFamily="2" charset="2"/>
              <a:buChar char="Ø"/>
            </a:pPr>
            <a:r>
              <a:rPr lang="en-US" dirty="0"/>
              <a:t>Engagement in the change process</a:t>
            </a:r>
          </a:p>
          <a:p>
            <a:pPr marL="797562" lvl="1" indent="-342900">
              <a:spcAft>
                <a:spcPts val="600"/>
              </a:spcAft>
              <a:buFont typeface="Wingdings" panose="05000000000000000000" pitchFamily="2" charset="2"/>
              <a:buChar char="Ø"/>
            </a:pPr>
            <a:r>
              <a:rPr lang="en-US" dirty="0"/>
              <a:t>Input &amp; reaction</a:t>
            </a:r>
          </a:p>
          <a:p>
            <a:pPr>
              <a:spcAft>
                <a:spcPts val="600"/>
              </a:spcAft>
            </a:pPr>
            <a:r>
              <a:rPr lang="en-US" sz="2000" b="1" dirty="0"/>
              <a:t>Together</a:t>
            </a:r>
          </a:p>
          <a:p>
            <a:pPr marL="797562" lvl="1" indent="-342900">
              <a:spcAft>
                <a:spcPts val="600"/>
              </a:spcAft>
              <a:buFont typeface="Wingdings" panose="05000000000000000000" pitchFamily="2" charset="2"/>
              <a:buChar char="Ø"/>
            </a:pPr>
            <a:r>
              <a:rPr lang="en-US" dirty="0"/>
              <a:t>Establishment of TRUST</a:t>
            </a:r>
          </a:p>
        </p:txBody>
      </p:sp>
      <p:pic>
        <p:nvPicPr>
          <p:cNvPr id="6" name="Picture 5"/>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630189" y="4028799"/>
            <a:ext cx="2809520" cy="2291569"/>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1981287">
            <a:off x="5799156" y="1104335"/>
            <a:ext cx="2785248" cy="2576586"/>
          </a:xfrm>
          <a:prstGeom prst="rect">
            <a:avLst/>
          </a:prstGeom>
        </p:spPr>
      </p:pic>
      <p:sp>
        <p:nvSpPr>
          <p:cNvPr id="2" name="TextBox 1"/>
          <p:cNvSpPr txBox="1"/>
          <p:nvPr/>
        </p:nvSpPr>
        <p:spPr>
          <a:xfrm rot="20723118">
            <a:off x="5248390" y="2362084"/>
            <a:ext cx="2855167" cy="215444"/>
          </a:xfrm>
          <a:prstGeom prst="rect">
            <a:avLst/>
          </a:prstGeom>
          <a:noFill/>
        </p:spPr>
        <p:txBody>
          <a:bodyPr wrap="square" rtlCol="0">
            <a:spAutoFit/>
          </a:bodyPr>
          <a:lstStyle/>
          <a:p>
            <a:pPr algn="ctr"/>
            <a:r>
              <a:rPr lang="en-US" sz="800" dirty="0">
                <a:latin typeface="KG Blank Space Sketch" panose="02000000000000000000" pitchFamily="2" charset="0"/>
              </a:rPr>
              <a:t>COMMUNICATION IS KEY!</a:t>
            </a:r>
          </a:p>
        </p:txBody>
      </p:sp>
    </p:spTree>
    <p:custDataLst>
      <p:tags r:id="rId1"/>
    </p:custDataLst>
    <p:extLst>
      <p:ext uri="{BB962C8B-B14F-4D97-AF65-F5344CB8AC3E}">
        <p14:creationId xmlns:p14="http://schemas.microsoft.com/office/powerpoint/2010/main" val="345562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0100" y="2305050"/>
            <a:ext cx="7239000" cy="830997"/>
          </a:xfrm>
          <a:prstGeom prst="rect">
            <a:avLst/>
          </a:prstGeom>
          <a:noFill/>
        </p:spPr>
        <p:txBody>
          <a:bodyPr wrap="square" rtlCol="0">
            <a:spAutoFit/>
          </a:bodyPr>
          <a:lstStyle/>
          <a:p>
            <a:pPr algn="ctr"/>
            <a:r>
              <a:rPr lang="en-US" sz="4800" b="1" dirty="0"/>
              <a:t>Managing Conflict</a:t>
            </a:r>
          </a:p>
        </p:txBody>
      </p:sp>
    </p:spTree>
    <p:custDataLst>
      <p:tags r:id="rId1"/>
    </p:custDataLst>
    <p:extLst>
      <p:ext uri="{BB962C8B-B14F-4D97-AF65-F5344CB8AC3E}">
        <p14:creationId xmlns:p14="http://schemas.microsoft.com/office/powerpoint/2010/main" val="3364216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04172" y="1676908"/>
            <a:ext cx="8947231" cy="4632598"/>
          </a:xfrm>
        </p:spPr>
        <p:txBody>
          <a:bodyPr>
            <a:normAutofit/>
          </a:bodyPr>
          <a:lstStyle/>
          <a:p>
            <a:pPr>
              <a:lnSpc>
                <a:spcPct val="110000"/>
              </a:lnSpc>
              <a:defRPr/>
            </a:pPr>
            <a:r>
              <a:rPr lang="en-US" altLang="en-US" dirty="0">
                <a:solidFill>
                  <a:schemeClr val="tx2"/>
                </a:solidFill>
                <a:ea typeface="Cambria" panose="02040503050406030204" pitchFamily="18" charset="0"/>
              </a:rPr>
              <a:t>How do you perceive conflict?</a:t>
            </a:r>
          </a:p>
          <a:p>
            <a:pPr lvl="1">
              <a:lnSpc>
                <a:spcPct val="110000"/>
              </a:lnSpc>
              <a:defRPr/>
            </a:pPr>
            <a:r>
              <a:rPr lang="en-US" altLang="en-US" dirty="0">
                <a:solidFill>
                  <a:schemeClr val="tx2"/>
                </a:solidFill>
                <a:ea typeface="Cambria" panose="02040503050406030204" pitchFamily="18" charset="0"/>
              </a:rPr>
              <a:t>Threatening</a:t>
            </a:r>
          </a:p>
          <a:p>
            <a:pPr lvl="1">
              <a:lnSpc>
                <a:spcPct val="110000"/>
              </a:lnSpc>
              <a:defRPr/>
            </a:pPr>
            <a:r>
              <a:rPr lang="en-US" altLang="en-US" dirty="0">
                <a:solidFill>
                  <a:schemeClr val="tx2"/>
                </a:solidFill>
                <a:ea typeface="Cambria" panose="02040503050406030204" pitchFamily="18" charset="0"/>
              </a:rPr>
              <a:t>An Opportunity</a:t>
            </a:r>
          </a:p>
          <a:p>
            <a:pPr lvl="1">
              <a:lnSpc>
                <a:spcPct val="110000"/>
              </a:lnSpc>
              <a:defRPr/>
            </a:pPr>
            <a:r>
              <a:rPr lang="en-US" altLang="en-US" dirty="0">
                <a:solidFill>
                  <a:schemeClr val="tx2"/>
                </a:solidFill>
                <a:ea typeface="Cambria" panose="02040503050406030204" pitchFamily="18" charset="0"/>
              </a:rPr>
              <a:t>Scary</a:t>
            </a:r>
          </a:p>
          <a:p>
            <a:pPr lvl="1">
              <a:lnSpc>
                <a:spcPct val="110000"/>
              </a:lnSpc>
              <a:defRPr/>
            </a:pPr>
            <a:r>
              <a:rPr lang="en-US" altLang="en-US" dirty="0">
                <a:solidFill>
                  <a:schemeClr val="tx2"/>
                </a:solidFill>
                <a:ea typeface="Cambria" panose="02040503050406030204" pitchFamily="18" charset="0"/>
              </a:rPr>
              <a:t>Invigorating</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16</a:t>
            </a:fld>
            <a:endParaRPr lang="en-US" altLang="en-US" sz="1400" b="0" dirty="0">
              <a:solidFill>
                <a:schemeClr val="bg1"/>
              </a:solidFill>
              <a:latin typeface="+mn-lt"/>
              <a:ea typeface="MS PGothic" pitchFamily="34" charset="-128"/>
            </a:endParaRPr>
          </a:p>
        </p:txBody>
      </p:sp>
      <p:sp>
        <p:nvSpPr>
          <p:cNvPr id="6" name="TextBox 5"/>
          <p:cNvSpPr txBox="1"/>
          <p:nvPr/>
        </p:nvSpPr>
        <p:spPr>
          <a:xfrm>
            <a:off x="809966" y="824346"/>
            <a:ext cx="7315200" cy="769441"/>
          </a:xfrm>
          <a:prstGeom prst="rect">
            <a:avLst/>
          </a:prstGeom>
          <a:noFill/>
        </p:spPr>
        <p:txBody>
          <a:bodyPr wrap="square" rtlCol="0">
            <a:spAutoFit/>
          </a:bodyPr>
          <a:lstStyle/>
          <a:p>
            <a:pPr algn="ctr"/>
            <a:r>
              <a:rPr lang="en-US" sz="4400" b="1" dirty="0">
                <a:ea typeface="Cambria" panose="02040503050406030204" pitchFamily="18" charset="0"/>
              </a:rPr>
              <a:t>Poll Question #1</a:t>
            </a:r>
          </a:p>
        </p:txBody>
      </p:sp>
    </p:spTree>
    <p:custDataLst>
      <p:tags r:id="rId1"/>
    </p:custDataLst>
    <p:extLst>
      <p:ext uri="{BB962C8B-B14F-4D97-AF65-F5344CB8AC3E}">
        <p14:creationId xmlns:p14="http://schemas.microsoft.com/office/powerpoint/2010/main" val="41892482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Break!</a:t>
            </a:r>
          </a:p>
        </p:txBody>
      </p:sp>
      <p:sp>
        <p:nvSpPr>
          <p:cNvPr id="41987" name="Rectangle 3"/>
          <p:cNvSpPr>
            <a:spLocks noGrp="1" noChangeArrowheads="1"/>
          </p:cNvSpPr>
          <p:nvPr>
            <p:ph type="subTitle" idx="1"/>
          </p:nvPr>
        </p:nvSpPr>
        <p:spPr>
          <a:xfrm>
            <a:off x="526093" y="3218928"/>
            <a:ext cx="8116866" cy="1429272"/>
          </a:xfrm>
        </p:spPr>
        <p:txBody>
          <a:bodyPr/>
          <a:lstStyle/>
          <a:p>
            <a:r>
              <a:rPr lang="en-US" altLang="en-US" dirty="0">
                <a:solidFill>
                  <a:schemeClr val="tx2"/>
                </a:solidFill>
              </a:rPr>
              <a:t>Take five minutes to recharge and refresh.</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17</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1271016"/>
            <a:ext cx="2438400" cy="1624584"/>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2710" y="1201667"/>
            <a:ext cx="1812676" cy="1972152"/>
          </a:xfrm>
          <a:prstGeom prst="rect">
            <a:avLst/>
          </a:prstGeom>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55833" y="4419600"/>
            <a:ext cx="2657385" cy="1872824"/>
          </a:xfrm>
          <a:prstGeom prst="rect">
            <a:avLst/>
          </a:prstGeom>
        </p:spPr>
      </p:pic>
    </p:spTree>
    <p:extLst>
      <p:ext uri="{BB962C8B-B14F-4D97-AF65-F5344CB8AC3E}">
        <p14:creationId xmlns:p14="http://schemas.microsoft.com/office/powerpoint/2010/main" val="3091053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15748" y="1633745"/>
            <a:ext cx="8856802" cy="4425939"/>
          </a:xfrm>
        </p:spPr>
        <p:txBody>
          <a:bodyPr>
            <a:normAutofit/>
          </a:bodyPr>
          <a:lstStyle/>
          <a:p>
            <a:pPr>
              <a:lnSpc>
                <a:spcPct val="110000"/>
              </a:lnSpc>
              <a:defRPr/>
            </a:pPr>
            <a:r>
              <a:rPr lang="en-US" altLang="en-US" dirty="0">
                <a:solidFill>
                  <a:schemeClr val="tx2"/>
                </a:solidFill>
                <a:ea typeface="Cambria" panose="02040503050406030204" pitchFamily="18" charset="0"/>
              </a:rPr>
              <a:t>Go on mute and use the following link to complete the ‘What Conflict Animal Are You?’ quiz:</a:t>
            </a:r>
          </a:p>
          <a:p>
            <a:pPr lvl="1">
              <a:lnSpc>
                <a:spcPct val="110000"/>
              </a:lnSpc>
              <a:defRPr/>
            </a:pPr>
            <a:r>
              <a:rPr lang="en-US" altLang="en-US" dirty="0">
                <a:solidFill>
                  <a:schemeClr val="tx2"/>
                </a:solidFill>
                <a:ea typeface="Cambria" panose="02040503050406030204" pitchFamily="18" charset="0"/>
                <a:hlinkClick r:id="rId4"/>
              </a:rPr>
              <a:t>https://www.tryinteract.com/quiz/what-conflict-animal-are-you/</a:t>
            </a:r>
            <a:endParaRPr lang="en-US" altLang="en-US" dirty="0">
              <a:solidFill>
                <a:schemeClr val="tx2"/>
              </a:solidFill>
              <a:ea typeface="Cambria" panose="02040503050406030204" pitchFamily="18" charset="0"/>
            </a:endParaRPr>
          </a:p>
          <a:p>
            <a:pPr>
              <a:lnSpc>
                <a:spcPct val="110000"/>
              </a:lnSpc>
              <a:defRPr/>
            </a:pPr>
            <a:r>
              <a:rPr lang="en-US" altLang="en-US" dirty="0">
                <a:solidFill>
                  <a:schemeClr val="tx2"/>
                </a:solidFill>
                <a:ea typeface="Cambria" panose="02040503050406030204" pitchFamily="18" charset="0"/>
              </a:rPr>
              <a:t>The quiz takes about 2 minutes to complete.  Type “I am ready.” in the Zoom chat when you have your result.</a:t>
            </a:r>
          </a:p>
        </p:txBody>
      </p:sp>
      <p:sp>
        <p:nvSpPr>
          <p:cNvPr id="6" name="TextBox 5"/>
          <p:cNvSpPr txBox="1"/>
          <p:nvPr/>
        </p:nvSpPr>
        <p:spPr>
          <a:xfrm>
            <a:off x="809966" y="838200"/>
            <a:ext cx="7315200" cy="769441"/>
          </a:xfrm>
          <a:prstGeom prst="rect">
            <a:avLst/>
          </a:prstGeom>
          <a:noFill/>
        </p:spPr>
        <p:txBody>
          <a:bodyPr wrap="square" rtlCol="0">
            <a:spAutoFit/>
          </a:bodyPr>
          <a:lstStyle/>
          <a:p>
            <a:pPr algn="ctr"/>
            <a:r>
              <a:rPr lang="en-US" sz="4400" b="1" dirty="0">
                <a:ea typeface="Cambria" panose="02040503050406030204" pitchFamily="18" charset="0"/>
              </a:rPr>
              <a:t>Exercise</a:t>
            </a:r>
          </a:p>
        </p:txBody>
      </p:sp>
    </p:spTree>
    <p:custDataLst>
      <p:tags r:id="rId1"/>
    </p:custDataLst>
    <p:extLst>
      <p:ext uri="{BB962C8B-B14F-4D97-AF65-F5344CB8AC3E}">
        <p14:creationId xmlns:p14="http://schemas.microsoft.com/office/powerpoint/2010/main" val="2181028599"/>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15748" y="1633745"/>
            <a:ext cx="8856802" cy="4425939"/>
          </a:xfrm>
        </p:spPr>
        <p:txBody>
          <a:bodyPr>
            <a:normAutofit/>
          </a:bodyPr>
          <a:lstStyle/>
          <a:p>
            <a:pPr>
              <a:lnSpc>
                <a:spcPct val="110000"/>
              </a:lnSpc>
              <a:defRPr/>
            </a:pPr>
            <a:r>
              <a:rPr lang="en-US" altLang="en-US" dirty="0">
                <a:solidFill>
                  <a:schemeClr val="tx2"/>
                </a:solidFill>
                <a:ea typeface="Cambria" panose="02040503050406030204" pitchFamily="18" charset="0"/>
              </a:rPr>
              <a:t>We will break into project groups to discuss your quiz results for 10 minutes</a:t>
            </a:r>
          </a:p>
          <a:p>
            <a:pPr>
              <a:lnSpc>
                <a:spcPct val="110000"/>
              </a:lnSpc>
              <a:defRPr/>
            </a:pPr>
            <a:r>
              <a:rPr lang="en-US" altLang="en-US" dirty="0">
                <a:solidFill>
                  <a:schemeClr val="tx2"/>
                </a:solidFill>
                <a:ea typeface="Cambria" panose="02040503050406030204" pitchFamily="18" charset="0"/>
              </a:rPr>
              <a:t>In your breakout groups:</a:t>
            </a:r>
          </a:p>
          <a:p>
            <a:pPr lvl="1">
              <a:lnSpc>
                <a:spcPct val="110000"/>
              </a:lnSpc>
              <a:defRPr/>
            </a:pPr>
            <a:r>
              <a:rPr lang="en-US" altLang="en-US" dirty="0">
                <a:solidFill>
                  <a:schemeClr val="tx2"/>
                </a:solidFill>
                <a:ea typeface="Cambria" panose="02040503050406030204" pitchFamily="18" charset="0"/>
              </a:rPr>
              <a:t>First, allow each person to share their result </a:t>
            </a:r>
          </a:p>
          <a:p>
            <a:pPr lvl="1">
              <a:lnSpc>
                <a:spcPct val="110000"/>
              </a:lnSpc>
              <a:defRPr/>
            </a:pPr>
            <a:r>
              <a:rPr lang="en-US" altLang="en-US" dirty="0">
                <a:solidFill>
                  <a:schemeClr val="tx2"/>
                </a:solidFill>
                <a:ea typeface="Cambria" panose="02040503050406030204" pitchFamily="18" charset="0"/>
              </a:rPr>
              <a:t>Next, consider the following questions</a:t>
            </a:r>
          </a:p>
          <a:p>
            <a:pPr lvl="2">
              <a:lnSpc>
                <a:spcPct val="110000"/>
              </a:lnSpc>
              <a:defRPr/>
            </a:pPr>
            <a:r>
              <a:rPr lang="en-US" altLang="en-US" dirty="0">
                <a:solidFill>
                  <a:schemeClr val="tx2"/>
                </a:solidFill>
                <a:ea typeface="Cambria" panose="02040503050406030204" pitchFamily="18" charset="0"/>
              </a:rPr>
              <a:t>Could you predict the result for others in your group?</a:t>
            </a:r>
          </a:p>
          <a:p>
            <a:pPr lvl="2">
              <a:lnSpc>
                <a:spcPct val="110000"/>
              </a:lnSpc>
              <a:defRPr/>
            </a:pPr>
            <a:r>
              <a:rPr lang="en-US" altLang="en-US" dirty="0">
                <a:solidFill>
                  <a:schemeClr val="tx2"/>
                </a:solidFill>
                <a:ea typeface="Cambria" panose="02040503050406030204" pitchFamily="18" charset="0"/>
              </a:rPr>
              <a:t>Do the results help explain how you have approached your project work thus far?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19</a:t>
            </a:fld>
            <a:endParaRPr lang="en-US" altLang="en-US" sz="1400" b="0" dirty="0">
              <a:solidFill>
                <a:schemeClr val="bg1"/>
              </a:solidFill>
              <a:latin typeface="+mn-lt"/>
              <a:ea typeface="MS PGothic" pitchFamily="34" charset="-128"/>
            </a:endParaRPr>
          </a:p>
        </p:txBody>
      </p:sp>
      <p:sp>
        <p:nvSpPr>
          <p:cNvPr id="6" name="TextBox 5"/>
          <p:cNvSpPr txBox="1"/>
          <p:nvPr/>
        </p:nvSpPr>
        <p:spPr>
          <a:xfrm>
            <a:off x="809966" y="838200"/>
            <a:ext cx="7315200" cy="769441"/>
          </a:xfrm>
          <a:prstGeom prst="rect">
            <a:avLst/>
          </a:prstGeom>
          <a:noFill/>
        </p:spPr>
        <p:txBody>
          <a:bodyPr wrap="square" rtlCol="0">
            <a:spAutoFit/>
          </a:bodyPr>
          <a:lstStyle/>
          <a:p>
            <a:pPr algn="ctr"/>
            <a:r>
              <a:rPr lang="en-US" sz="4400" b="1" dirty="0">
                <a:ea typeface="Cambria" panose="02040503050406030204" pitchFamily="18" charset="0"/>
              </a:rPr>
              <a:t>Small Group Discussion</a:t>
            </a:r>
          </a:p>
        </p:txBody>
      </p:sp>
    </p:spTree>
    <p:custDataLst>
      <p:tags r:id="rId1"/>
    </p:custDataLst>
    <p:extLst>
      <p:ext uri="{BB962C8B-B14F-4D97-AF65-F5344CB8AC3E}">
        <p14:creationId xmlns:p14="http://schemas.microsoft.com/office/powerpoint/2010/main" val="179905529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57250"/>
          </a:xfrm>
        </p:spPr>
        <p:txBody>
          <a:bodyPr/>
          <a:lstStyle/>
          <a:p>
            <a:r>
              <a:rPr lang="en-US" b="1" dirty="0"/>
              <a:t>Continuing Education Credits</a:t>
            </a:r>
          </a:p>
        </p:txBody>
      </p:sp>
      <p:sp>
        <p:nvSpPr>
          <p:cNvPr id="3" name="Content Placeholder 2"/>
          <p:cNvSpPr>
            <a:spLocks noGrp="1"/>
          </p:cNvSpPr>
          <p:nvPr>
            <p:ph idx="1"/>
          </p:nvPr>
        </p:nvSpPr>
        <p:spPr>
          <a:xfrm>
            <a:off x="228599" y="1771650"/>
            <a:ext cx="6859622" cy="4324350"/>
          </a:xfrm>
        </p:spPr>
        <p:txBody>
          <a:bodyPr>
            <a:noAutofit/>
          </a:bodyPr>
          <a:lstStyle/>
          <a:p>
            <a:pPr marL="0" indent="0">
              <a:buNone/>
            </a:pPr>
            <a:r>
              <a:rPr lang="en-US" sz="1800" dirty="0">
                <a:solidFill>
                  <a:schemeClr val="tx2"/>
                </a:solidFill>
              </a:rPr>
              <a:t>In support of improving patient care, Moses/Weitzman Health System is jointly accredited by the Accreditation Council for Continuing Medical Education (ACCME), the Accreditation Council for Pharmacy Education (ACPE), and the American Nurses Credentialing Center (ANCC), to provide continuing education for the healthcare team.</a:t>
            </a:r>
          </a:p>
          <a:p>
            <a:pPr marL="0" indent="0">
              <a:buNone/>
            </a:pPr>
            <a:endParaRPr lang="en-US" sz="1800" dirty="0">
              <a:solidFill>
                <a:schemeClr val="tx2"/>
              </a:solidFill>
            </a:endParaRPr>
          </a:p>
          <a:p>
            <a:pPr marL="0" indent="0">
              <a:buNone/>
            </a:pPr>
            <a:r>
              <a:rPr lang="en-US" sz="1800" dirty="0">
                <a:solidFill>
                  <a:schemeClr val="tx2"/>
                </a:solidFill>
              </a:rPr>
              <a:t>This series is intended for Postgraduate Nurse Practitioners - Family, Psychiatric Mental Health, Adult-Gerontology, and Pediatric.</a:t>
            </a:r>
          </a:p>
          <a:p>
            <a:pPr marL="0" indent="0">
              <a:buNone/>
            </a:pPr>
            <a:endParaRPr lang="en-US" sz="1800" dirty="0">
              <a:solidFill>
                <a:schemeClr val="tx2"/>
              </a:solidFill>
            </a:endParaRPr>
          </a:p>
          <a:p>
            <a:pPr marL="0" indent="0">
              <a:buNone/>
            </a:pPr>
            <a:r>
              <a:rPr lang="en-US" sz="1800" dirty="0">
                <a:solidFill>
                  <a:schemeClr val="tx2"/>
                </a:solidFill>
              </a:rPr>
              <a:t>Please complete the survey and claim your post-session certificate on the </a:t>
            </a:r>
            <a:r>
              <a:rPr lang="en-US" sz="1800" dirty="0" err="1">
                <a:solidFill>
                  <a:schemeClr val="tx2"/>
                </a:solidFill>
              </a:rPr>
              <a:t>WeP</a:t>
            </a:r>
            <a:r>
              <a:rPr lang="en-US" sz="1800" dirty="0">
                <a:solidFill>
                  <a:schemeClr val="tx2"/>
                </a:solidFill>
              </a:rPr>
              <a:t> after today’s session. </a:t>
            </a:r>
          </a:p>
          <a:p>
            <a:pPr marL="0" indent="0">
              <a:buNone/>
            </a:pPr>
            <a:endParaRPr lang="en-US" sz="1800" dirty="0">
              <a:solidFill>
                <a:schemeClr val="tx2"/>
              </a:solidFill>
            </a:endParaRPr>
          </a:p>
          <a:p>
            <a:pPr marL="0" indent="0">
              <a:buNone/>
            </a:pPr>
            <a:r>
              <a:rPr lang="en-US" sz="1800" dirty="0">
                <a:solidFill>
                  <a:schemeClr val="tx2"/>
                </a:solidFill>
              </a:rPr>
              <a:t>You will be able to claim a comprehensive certificate on the </a:t>
            </a:r>
            <a:r>
              <a:rPr lang="en-US" sz="1800" dirty="0" err="1">
                <a:solidFill>
                  <a:schemeClr val="tx2"/>
                </a:solidFill>
              </a:rPr>
              <a:t>WeP</a:t>
            </a:r>
            <a:r>
              <a:rPr lang="en-US" sz="1800" dirty="0">
                <a:solidFill>
                  <a:schemeClr val="tx2"/>
                </a:solidFill>
              </a:rPr>
              <a:t> at the end of the series, </a:t>
            </a:r>
            <a:r>
              <a:rPr lang="en-US" sz="1800" b="1" dirty="0">
                <a:solidFill>
                  <a:schemeClr val="tx2"/>
                </a:solidFill>
              </a:rPr>
              <a:t>July 9, 2026</a:t>
            </a:r>
            <a:r>
              <a:rPr lang="en-US" sz="1800" dirty="0">
                <a:solidFill>
                  <a:schemeClr val="tx2"/>
                </a:solidFill>
              </a:rPr>
              <a:t>. </a:t>
            </a:r>
          </a:p>
          <a:p>
            <a:pPr marL="0" indent="0">
              <a:buNone/>
            </a:pPr>
            <a:endParaRPr lang="en-US" sz="1800" dirty="0">
              <a:solidFill>
                <a:schemeClr val="tx2"/>
              </a:solidFill>
            </a:endParaRPr>
          </a:p>
        </p:txBody>
      </p:sp>
      <p:pic>
        <p:nvPicPr>
          <p:cNvPr id="1026" name="Picture 2" descr="https://mcusercontent.com/8eeee921893db656502b54f00/images/0e0f1bd4-a57b-4cfa-be43-7659e33eab37.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7088221" y="2971800"/>
            <a:ext cx="1979579" cy="136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4541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375781" y="1734066"/>
            <a:ext cx="8267178" cy="3386574"/>
          </a:xfrm>
        </p:spPr>
        <p:txBody>
          <a:bodyPr>
            <a:normAutofit/>
          </a:bodyPr>
          <a:lstStyle/>
          <a:p>
            <a:pPr>
              <a:lnSpc>
                <a:spcPct val="110000"/>
              </a:lnSpc>
              <a:defRPr/>
            </a:pPr>
            <a:r>
              <a:rPr lang="en-US" altLang="en-US" dirty="0">
                <a:solidFill>
                  <a:schemeClr val="tx2"/>
                </a:solidFill>
              </a:rPr>
              <a:t>What did you learn from your group discussion?</a:t>
            </a:r>
          </a:p>
          <a:p>
            <a:pPr marL="0" indent="0">
              <a:lnSpc>
                <a:spcPct val="110000"/>
              </a:lnSpc>
              <a:buNone/>
              <a:defRPr/>
            </a:pPr>
            <a:endParaRPr lang="en-US" altLang="en-US" dirty="0">
              <a:solidFill>
                <a:schemeClr val="tx2"/>
              </a:solidFill>
            </a:endParaRPr>
          </a:p>
          <a:p>
            <a:pPr>
              <a:lnSpc>
                <a:spcPct val="110000"/>
              </a:lnSpc>
              <a:defRPr/>
            </a:pPr>
            <a:r>
              <a:rPr lang="en-US" altLang="en-US" dirty="0">
                <a:solidFill>
                  <a:schemeClr val="tx2"/>
                </a:solidFill>
              </a:rPr>
              <a:t>Any surprises?</a:t>
            </a:r>
          </a:p>
          <a:p>
            <a:pPr lvl="1">
              <a:lnSpc>
                <a:spcPct val="110000"/>
              </a:lnSpc>
              <a:defRPr/>
            </a:pPr>
            <a:endParaRPr lang="en-US" altLang="en-US"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20</a:t>
            </a:fld>
            <a:endParaRPr lang="en-US" altLang="en-US" sz="1400" b="0" dirty="0">
              <a:solidFill>
                <a:schemeClr val="bg1"/>
              </a:solidFill>
              <a:latin typeface="Times New Roman" pitchFamily="18" charset="0"/>
              <a:ea typeface="MS PGothic" pitchFamily="34" charset="-128"/>
            </a:endParaRPr>
          </a:p>
        </p:txBody>
      </p:sp>
      <p:sp>
        <p:nvSpPr>
          <p:cNvPr id="6" name="TextBox 5"/>
          <p:cNvSpPr txBox="1"/>
          <p:nvPr/>
        </p:nvSpPr>
        <p:spPr>
          <a:xfrm>
            <a:off x="809966" y="838200"/>
            <a:ext cx="7315200" cy="769441"/>
          </a:xfrm>
          <a:prstGeom prst="rect">
            <a:avLst/>
          </a:prstGeom>
          <a:noFill/>
        </p:spPr>
        <p:txBody>
          <a:bodyPr wrap="square" rtlCol="0">
            <a:spAutoFit/>
          </a:bodyPr>
          <a:lstStyle/>
          <a:p>
            <a:pPr algn="ctr"/>
            <a:r>
              <a:rPr lang="en-US" sz="4400" b="1" dirty="0"/>
              <a:t>Debrief</a:t>
            </a:r>
          </a:p>
        </p:txBody>
      </p:sp>
    </p:spTree>
    <p:custDataLst>
      <p:tags r:id="rId1"/>
    </p:custDataLst>
    <p:extLst>
      <p:ext uri="{BB962C8B-B14F-4D97-AF65-F5344CB8AC3E}">
        <p14:creationId xmlns:p14="http://schemas.microsoft.com/office/powerpoint/2010/main" val="127905456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0100" y="2305050"/>
            <a:ext cx="7239000" cy="1569660"/>
          </a:xfrm>
          <a:prstGeom prst="rect">
            <a:avLst/>
          </a:prstGeom>
          <a:noFill/>
        </p:spPr>
        <p:txBody>
          <a:bodyPr wrap="square" rtlCol="0">
            <a:spAutoFit/>
          </a:bodyPr>
          <a:lstStyle/>
          <a:p>
            <a:pPr algn="ctr"/>
            <a:r>
              <a:rPr lang="en-US" sz="4800" b="1" dirty="0"/>
              <a:t>Additional Thoughts on Managing Conflict</a:t>
            </a:r>
          </a:p>
        </p:txBody>
      </p:sp>
    </p:spTree>
    <p:custDataLst>
      <p:tags r:id="rId1"/>
    </p:custDataLst>
    <p:extLst>
      <p:ext uri="{BB962C8B-B14F-4D97-AF65-F5344CB8AC3E}">
        <p14:creationId xmlns:p14="http://schemas.microsoft.com/office/powerpoint/2010/main" val="3106005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56992" y="618535"/>
            <a:ext cx="4351542" cy="5642658"/>
          </a:xfrm>
          <a:prstGeom prst="rect">
            <a:avLst/>
          </a:prstGeom>
        </p:spPr>
      </p:pic>
      <p:sp>
        <p:nvSpPr>
          <p:cNvPr id="4" name="Rectangle 3"/>
          <p:cNvSpPr/>
          <p:nvPr/>
        </p:nvSpPr>
        <p:spPr>
          <a:xfrm>
            <a:off x="3393981" y="6134235"/>
            <a:ext cx="4430505" cy="253916"/>
          </a:xfrm>
          <a:prstGeom prst="rect">
            <a:avLst/>
          </a:prstGeom>
        </p:spPr>
        <p:txBody>
          <a:bodyPr wrap="square">
            <a:spAutoFit/>
          </a:bodyPr>
          <a:lstStyle/>
          <a:p>
            <a:pPr algn="r"/>
            <a:r>
              <a:rPr lang="en-US" sz="1050" dirty="0"/>
              <a:t>Cpp.com. (2015). </a:t>
            </a:r>
            <a:r>
              <a:rPr lang="en-US" sz="1050" i="1" dirty="0"/>
              <a:t>Thomas-</a:t>
            </a:r>
            <a:r>
              <a:rPr lang="en-US" sz="1050" i="1" dirty="0" err="1"/>
              <a:t>Kilmann</a:t>
            </a:r>
            <a:r>
              <a:rPr lang="en-US" sz="1050" i="1" dirty="0"/>
              <a:t> Conflict Mode Instrument (TKI)</a:t>
            </a:r>
            <a:r>
              <a:rPr lang="en-US" sz="1050" dirty="0"/>
              <a:t>. </a:t>
            </a:r>
          </a:p>
        </p:txBody>
      </p:sp>
      <p:sp>
        <p:nvSpPr>
          <p:cNvPr id="6" name="TextBox 5"/>
          <p:cNvSpPr txBox="1"/>
          <p:nvPr/>
        </p:nvSpPr>
        <p:spPr>
          <a:xfrm>
            <a:off x="92597" y="1357131"/>
            <a:ext cx="3565003" cy="4154984"/>
          </a:xfrm>
          <a:prstGeom prst="rect">
            <a:avLst/>
          </a:prstGeom>
          <a:noFill/>
        </p:spPr>
        <p:txBody>
          <a:bodyPr wrap="square" rtlCol="0">
            <a:spAutoFit/>
          </a:bodyPr>
          <a:lstStyle/>
          <a:p>
            <a:pPr>
              <a:spcAft>
                <a:spcPts val="1200"/>
              </a:spcAft>
            </a:pPr>
            <a:r>
              <a:rPr lang="en-US" sz="2800" b="1" dirty="0">
                <a:ea typeface="Cambria" panose="02040503050406030204" pitchFamily="18" charset="0"/>
              </a:rPr>
              <a:t>Competing: </a:t>
            </a:r>
            <a:r>
              <a:rPr lang="en-US" sz="2800" dirty="0">
                <a:ea typeface="Cambria" panose="02040503050406030204" pitchFamily="18" charset="0"/>
              </a:rPr>
              <a:t>WIN!</a:t>
            </a:r>
          </a:p>
          <a:p>
            <a:pPr>
              <a:spcAft>
                <a:spcPts val="1200"/>
              </a:spcAft>
            </a:pPr>
            <a:r>
              <a:rPr lang="en-US" sz="2800" b="1" dirty="0">
                <a:ea typeface="Cambria" panose="02040503050406030204" pitchFamily="18" charset="0"/>
              </a:rPr>
              <a:t>Collaborating: </a:t>
            </a:r>
            <a:r>
              <a:rPr lang="en-US" sz="2800" dirty="0">
                <a:ea typeface="Cambria" panose="02040503050406030204" pitchFamily="18" charset="0"/>
              </a:rPr>
              <a:t>Find a win-win solution together.</a:t>
            </a:r>
          </a:p>
          <a:p>
            <a:pPr>
              <a:spcAft>
                <a:spcPts val="1200"/>
              </a:spcAft>
            </a:pPr>
            <a:r>
              <a:rPr lang="en-US" sz="2800" b="1" dirty="0">
                <a:ea typeface="Cambria" panose="02040503050406030204" pitchFamily="18" charset="0"/>
              </a:rPr>
              <a:t>Compromising: </a:t>
            </a:r>
            <a:r>
              <a:rPr lang="en-US" sz="2800" dirty="0">
                <a:ea typeface="Cambria" panose="02040503050406030204" pitchFamily="18" charset="0"/>
              </a:rPr>
              <a:t>Find a middle ground</a:t>
            </a:r>
          </a:p>
          <a:p>
            <a:pPr>
              <a:spcAft>
                <a:spcPts val="1200"/>
              </a:spcAft>
            </a:pPr>
            <a:r>
              <a:rPr lang="en-US" sz="2800" b="1" dirty="0">
                <a:ea typeface="Cambria" panose="02040503050406030204" pitchFamily="18" charset="0"/>
              </a:rPr>
              <a:t>Avoiding: </a:t>
            </a:r>
            <a:r>
              <a:rPr lang="en-US" sz="2800" dirty="0">
                <a:ea typeface="Cambria" panose="02040503050406030204" pitchFamily="18" charset="0"/>
              </a:rPr>
              <a:t>Delay</a:t>
            </a:r>
          </a:p>
          <a:p>
            <a:pPr>
              <a:spcAft>
                <a:spcPts val="1200"/>
              </a:spcAft>
            </a:pPr>
            <a:r>
              <a:rPr lang="en-US" sz="2800" b="1" dirty="0">
                <a:ea typeface="Cambria" panose="02040503050406030204" pitchFamily="18" charset="0"/>
              </a:rPr>
              <a:t>Accommodating: </a:t>
            </a:r>
            <a:r>
              <a:rPr lang="en-US" sz="2800" dirty="0">
                <a:ea typeface="Cambria" panose="02040503050406030204" pitchFamily="18" charset="0"/>
              </a:rPr>
              <a:t>Yield</a:t>
            </a:r>
          </a:p>
        </p:txBody>
      </p:sp>
    </p:spTree>
    <p:custDataLst>
      <p:tags r:id="rId1"/>
    </p:custDataLst>
    <p:extLst>
      <p:ext uri="{BB962C8B-B14F-4D97-AF65-F5344CB8AC3E}">
        <p14:creationId xmlns:p14="http://schemas.microsoft.com/office/powerpoint/2010/main" val="41520995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685831" y="699203"/>
            <a:ext cx="7772400" cy="605031"/>
          </a:xfrm>
        </p:spPr>
        <p:txBody>
          <a:bodyPr>
            <a:noAutofit/>
          </a:bodyPr>
          <a:lstStyle/>
          <a:p>
            <a:pPr algn="ctr"/>
            <a:r>
              <a:rPr lang="en-US" altLang="en-US" cap="none" dirty="0"/>
              <a:t>Approaches to Managing Conflict</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23</a:t>
            </a:fld>
            <a:endParaRPr lang="en-US" altLang="en-US" sz="1400" b="0" dirty="0">
              <a:solidFill>
                <a:schemeClr val="bg1"/>
              </a:solidFill>
              <a:latin typeface="Times New Roman" pitchFamily="18" charset="0"/>
              <a:ea typeface="MS PGothic" pitchFamily="34" charset="-128"/>
            </a:endParaRPr>
          </a:p>
        </p:txBody>
      </p:sp>
      <p:graphicFrame>
        <p:nvGraphicFramePr>
          <p:cNvPr id="3" name="Table 2"/>
          <p:cNvGraphicFramePr>
            <a:graphicFrameLocks noGrp="1"/>
          </p:cNvGraphicFramePr>
          <p:nvPr/>
        </p:nvGraphicFramePr>
        <p:xfrm>
          <a:off x="21145" y="1388833"/>
          <a:ext cx="9122855" cy="5486400"/>
        </p:xfrm>
        <a:graphic>
          <a:graphicData uri="http://schemas.openxmlformats.org/drawingml/2006/table">
            <a:tbl>
              <a:tblPr firstRow="1" bandRow="1">
                <a:tableStyleId>{2D5ABB26-0587-4C30-8999-92F81FD0307C}</a:tableStyleId>
              </a:tblPr>
              <a:tblGrid>
                <a:gridCol w="2057037">
                  <a:extLst>
                    <a:ext uri="{9D8B030D-6E8A-4147-A177-3AD203B41FA5}">
                      <a16:colId xmlns:a16="http://schemas.microsoft.com/office/drawing/2014/main" val="20000"/>
                    </a:ext>
                  </a:extLst>
                </a:gridCol>
                <a:gridCol w="4877163">
                  <a:extLst>
                    <a:ext uri="{9D8B030D-6E8A-4147-A177-3AD203B41FA5}">
                      <a16:colId xmlns:a16="http://schemas.microsoft.com/office/drawing/2014/main" val="20001"/>
                    </a:ext>
                  </a:extLst>
                </a:gridCol>
                <a:gridCol w="2188655">
                  <a:extLst>
                    <a:ext uri="{9D8B030D-6E8A-4147-A177-3AD203B41FA5}">
                      <a16:colId xmlns:a16="http://schemas.microsoft.com/office/drawing/2014/main" val="20002"/>
                    </a:ext>
                  </a:extLst>
                </a:gridCol>
              </a:tblGrid>
              <a:tr h="361950">
                <a:tc>
                  <a:txBody>
                    <a:bodyPr/>
                    <a:lstStyle/>
                    <a:p>
                      <a:pPr algn="l"/>
                      <a:r>
                        <a:rPr lang="en-US" sz="1800" b="1" dirty="0">
                          <a:solidFill>
                            <a:schemeClr val="bg1"/>
                          </a:solidFill>
                        </a:rPr>
                        <a:t>Strategy</a:t>
                      </a:r>
                    </a:p>
                  </a:txBody>
                  <a:tcPr>
                    <a:solidFill>
                      <a:schemeClr val="accent3"/>
                    </a:solidFill>
                  </a:tcPr>
                </a:tc>
                <a:tc>
                  <a:txBody>
                    <a:bodyPr/>
                    <a:lstStyle/>
                    <a:p>
                      <a:pPr algn="l"/>
                      <a:r>
                        <a:rPr lang="en-US" sz="1800" b="1" dirty="0">
                          <a:solidFill>
                            <a:schemeClr val="bg1"/>
                          </a:solidFill>
                        </a:rPr>
                        <a:t>Description</a:t>
                      </a:r>
                    </a:p>
                  </a:txBody>
                  <a:tcPr>
                    <a:solidFill>
                      <a:schemeClr val="accent3"/>
                    </a:solidFill>
                  </a:tcPr>
                </a:tc>
                <a:tc>
                  <a:txBody>
                    <a:bodyPr/>
                    <a:lstStyle/>
                    <a:p>
                      <a:pPr algn="l"/>
                      <a:r>
                        <a:rPr lang="en-US" sz="1800" b="1" dirty="0">
                          <a:solidFill>
                            <a:schemeClr val="bg1"/>
                          </a:solidFill>
                        </a:rPr>
                        <a:t>Example</a:t>
                      </a:r>
                    </a:p>
                  </a:txBody>
                  <a:tcPr>
                    <a:solidFill>
                      <a:schemeClr val="accent3"/>
                    </a:solidFill>
                  </a:tcPr>
                </a:tc>
                <a:extLst>
                  <a:ext uri="{0D108BD9-81ED-4DB2-BD59-A6C34878D82A}">
                    <a16:rowId xmlns:a16="http://schemas.microsoft.com/office/drawing/2014/main" val="10000"/>
                  </a:ext>
                </a:extLst>
              </a:tr>
              <a:tr h="370840">
                <a:tc>
                  <a:txBody>
                    <a:bodyPr/>
                    <a:lstStyle/>
                    <a:p>
                      <a:r>
                        <a:rPr lang="en-US" dirty="0">
                          <a:solidFill>
                            <a:schemeClr val="bg1"/>
                          </a:solidFill>
                        </a:rPr>
                        <a:t>Forcing/Competing</a:t>
                      </a:r>
                    </a:p>
                  </a:txBody>
                  <a:tcPr>
                    <a:solidFill>
                      <a:schemeClr val="accent4">
                        <a:lumMod val="75000"/>
                      </a:schemeClr>
                    </a:solidFill>
                  </a:tcPr>
                </a:tc>
                <a:tc>
                  <a:txBody>
                    <a:bodyPr/>
                    <a:lstStyle/>
                    <a:p>
                      <a:pPr marL="0" marR="0" indent="0" algn="l" defTabSz="454662" rtl="0" eaLnBrk="1" fontAlgn="auto" latinLnBrk="0" hangingPunct="1">
                        <a:lnSpc>
                          <a:spcPct val="100000"/>
                        </a:lnSpc>
                        <a:spcBef>
                          <a:spcPts val="0"/>
                        </a:spcBef>
                        <a:spcAft>
                          <a:spcPts val="0"/>
                        </a:spcAft>
                        <a:buClrTx/>
                        <a:buSzTx/>
                        <a:buFontTx/>
                        <a:buNone/>
                        <a:tabLst/>
                        <a:defRPr/>
                      </a:pPr>
                      <a:r>
                        <a:rPr lang="en-US" dirty="0">
                          <a:solidFill>
                            <a:schemeClr val="bg1"/>
                          </a:solidFill>
                        </a:rPr>
                        <a:t>using formal authority or other power that you possess to satisfy your concerns without regard to the concerns of the party that you are in conflict with.</a:t>
                      </a:r>
                    </a:p>
                  </a:txBody>
                  <a:tcPr>
                    <a:solidFill>
                      <a:schemeClr val="accent4">
                        <a:lumMod val="75000"/>
                      </a:schemeClr>
                    </a:solidFill>
                  </a:tcPr>
                </a:tc>
                <a:tc>
                  <a:txBody>
                    <a:bodyPr/>
                    <a:lstStyle/>
                    <a:p>
                      <a:r>
                        <a:rPr lang="en-US" dirty="0">
                          <a:solidFill>
                            <a:schemeClr val="bg1"/>
                          </a:solidFill>
                        </a:rPr>
                        <a:t>Leader decides </a:t>
                      </a:r>
                      <a:r>
                        <a:rPr lang="en-US" baseline="0" dirty="0">
                          <a:solidFill>
                            <a:schemeClr val="bg1"/>
                          </a:solidFill>
                        </a:rPr>
                        <a:t> direction based on role, not facts or consensus </a:t>
                      </a:r>
                      <a:endParaRPr lang="en-US" dirty="0">
                        <a:solidFill>
                          <a:schemeClr val="bg1"/>
                        </a:solidFill>
                      </a:endParaRPr>
                    </a:p>
                  </a:txBody>
                  <a:tcPr>
                    <a:solidFill>
                      <a:schemeClr val="accent4">
                        <a:lumMod val="75000"/>
                      </a:schemeClr>
                    </a:solidFill>
                  </a:tcPr>
                </a:tc>
                <a:extLst>
                  <a:ext uri="{0D108BD9-81ED-4DB2-BD59-A6C34878D82A}">
                    <a16:rowId xmlns:a16="http://schemas.microsoft.com/office/drawing/2014/main" val="10001"/>
                  </a:ext>
                </a:extLst>
              </a:tr>
              <a:tr h="370840">
                <a:tc>
                  <a:txBody>
                    <a:bodyPr/>
                    <a:lstStyle/>
                    <a:p>
                      <a:r>
                        <a:rPr lang="en-US" dirty="0">
                          <a:solidFill>
                            <a:schemeClr val="bg1"/>
                          </a:solidFill>
                        </a:rPr>
                        <a:t>Accommodating</a:t>
                      </a:r>
                    </a:p>
                  </a:txBody>
                  <a:tcPr>
                    <a:solidFill>
                      <a:schemeClr val="accent6">
                        <a:lumMod val="75000"/>
                      </a:schemeClr>
                    </a:solidFill>
                  </a:tcPr>
                </a:tc>
                <a:tc>
                  <a:txBody>
                    <a:bodyPr/>
                    <a:lstStyle/>
                    <a:p>
                      <a:pPr marL="0" marR="0" indent="0" algn="l" defTabSz="454662" rtl="0" eaLnBrk="1" fontAlgn="auto" latinLnBrk="0" hangingPunct="1">
                        <a:lnSpc>
                          <a:spcPct val="100000"/>
                        </a:lnSpc>
                        <a:spcBef>
                          <a:spcPts val="0"/>
                        </a:spcBef>
                        <a:spcAft>
                          <a:spcPts val="0"/>
                        </a:spcAft>
                        <a:buClrTx/>
                        <a:buSzTx/>
                        <a:buFontTx/>
                        <a:buNone/>
                        <a:tabLst/>
                        <a:defRPr/>
                      </a:pPr>
                      <a:r>
                        <a:rPr lang="en-US" dirty="0">
                          <a:solidFill>
                            <a:schemeClr val="bg1"/>
                          </a:solidFill>
                        </a:rPr>
                        <a:t>allowing the other party to satisfy their concerns while neglecting your own.</a:t>
                      </a:r>
                    </a:p>
                  </a:txBody>
                  <a:tcPr>
                    <a:solidFill>
                      <a:schemeClr val="accent6">
                        <a:lumMod val="75000"/>
                      </a:schemeClr>
                    </a:solidFill>
                  </a:tcPr>
                </a:tc>
                <a:tc>
                  <a:txBody>
                    <a:bodyPr/>
                    <a:lstStyle/>
                    <a:p>
                      <a:r>
                        <a:rPr lang="en-US" dirty="0">
                          <a:solidFill>
                            <a:schemeClr val="bg1"/>
                          </a:solidFill>
                        </a:rPr>
                        <a:t>Unsure</a:t>
                      </a:r>
                      <a:r>
                        <a:rPr lang="en-US" baseline="0" dirty="0">
                          <a:solidFill>
                            <a:schemeClr val="bg1"/>
                          </a:solidFill>
                        </a:rPr>
                        <a:t> other options will work. Being respectful of role.</a:t>
                      </a:r>
                      <a:endParaRPr lang="en-US" dirty="0">
                        <a:solidFill>
                          <a:schemeClr val="bg1"/>
                        </a:solidFill>
                      </a:endParaRPr>
                    </a:p>
                  </a:txBody>
                  <a:tcPr>
                    <a:solidFill>
                      <a:schemeClr val="accent6">
                        <a:lumMod val="75000"/>
                      </a:schemeClr>
                    </a:solidFill>
                  </a:tcPr>
                </a:tc>
                <a:extLst>
                  <a:ext uri="{0D108BD9-81ED-4DB2-BD59-A6C34878D82A}">
                    <a16:rowId xmlns:a16="http://schemas.microsoft.com/office/drawing/2014/main" val="10002"/>
                  </a:ext>
                </a:extLst>
              </a:tr>
              <a:tr h="370840">
                <a:tc>
                  <a:txBody>
                    <a:bodyPr/>
                    <a:lstStyle/>
                    <a:p>
                      <a:r>
                        <a:rPr lang="en-US" dirty="0">
                          <a:solidFill>
                            <a:schemeClr val="bg1"/>
                          </a:solidFill>
                        </a:rPr>
                        <a:t>Avoiding </a:t>
                      </a:r>
                    </a:p>
                  </a:txBody>
                  <a:tcPr>
                    <a:solidFill>
                      <a:schemeClr val="accent5">
                        <a:lumMod val="75000"/>
                      </a:schemeClr>
                    </a:solidFill>
                  </a:tcPr>
                </a:tc>
                <a:tc>
                  <a:txBody>
                    <a:bodyPr/>
                    <a:lstStyle/>
                    <a:p>
                      <a:pPr marL="0" marR="0" indent="0" algn="l" defTabSz="454662" rtl="0" eaLnBrk="1" fontAlgn="auto" latinLnBrk="0" hangingPunct="1">
                        <a:lnSpc>
                          <a:spcPct val="100000"/>
                        </a:lnSpc>
                        <a:spcBef>
                          <a:spcPts val="0"/>
                        </a:spcBef>
                        <a:spcAft>
                          <a:spcPts val="0"/>
                        </a:spcAft>
                        <a:buClrTx/>
                        <a:buSzTx/>
                        <a:buFontTx/>
                        <a:buNone/>
                        <a:tabLst/>
                        <a:defRPr/>
                      </a:pPr>
                      <a:r>
                        <a:rPr lang="en-US" dirty="0">
                          <a:solidFill>
                            <a:schemeClr val="bg1"/>
                          </a:solidFill>
                        </a:rPr>
                        <a:t>not paying attention to the conflict and not taking any action to resolve it.</a:t>
                      </a:r>
                    </a:p>
                  </a:txBody>
                  <a:tcPr>
                    <a:solidFill>
                      <a:schemeClr val="accent5">
                        <a:lumMod val="75000"/>
                      </a:schemeClr>
                    </a:solidFill>
                  </a:tcPr>
                </a:tc>
                <a:tc>
                  <a:txBody>
                    <a:bodyPr/>
                    <a:lstStyle/>
                    <a:p>
                      <a:r>
                        <a:rPr lang="en-US" dirty="0">
                          <a:solidFill>
                            <a:schemeClr val="bg1"/>
                          </a:solidFill>
                        </a:rPr>
                        <a:t>Afraid</a:t>
                      </a:r>
                      <a:r>
                        <a:rPr lang="en-US" baseline="0" dirty="0">
                          <a:solidFill>
                            <a:schemeClr val="bg1"/>
                          </a:solidFill>
                        </a:rPr>
                        <a:t> of losing a friend, job. No energy for “drama”</a:t>
                      </a:r>
                      <a:endParaRPr lang="en-US" dirty="0">
                        <a:solidFill>
                          <a:schemeClr val="bg1"/>
                        </a:solidFill>
                      </a:endParaRPr>
                    </a:p>
                  </a:txBody>
                  <a:tcPr>
                    <a:solidFill>
                      <a:schemeClr val="accent5">
                        <a:lumMod val="75000"/>
                      </a:schemeClr>
                    </a:solidFill>
                  </a:tcPr>
                </a:tc>
                <a:extLst>
                  <a:ext uri="{0D108BD9-81ED-4DB2-BD59-A6C34878D82A}">
                    <a16:rowId xmlns:a16="http://schemas.microsoft.com/office/drawing/2014/main" val="10003"/>
                  </a:ext>
                </a:extLst>
              </a:tr>
              <a:tr h="370840">
                <a:tc>
                  <a:txBody>
                    <a:bodyPr/>
                    <a:lstStyle/>
                    <a:p>
                      <a:r>
                        <a:rPr lang="en-US" dirty="0">
                          <a:solidFill>
                            <a:schemeClr val="bg1"/>
                          </a:solidFill>
                        </a:rPr>
                        <a:t>Compromising </a:t>
                      </a:r>
                    </a:p>
                  </a:txBody>
                  <a:tcPr>
                    <a:solidFill>
                      <a:schemeClr val="bg2">
                        <a:lumMod val="50000"/>
                      </a:schemeClr>
                    </a:solidFill>
                  </a:tcPr>
                </a:tc>
                <a:tc>
                  <a:txBody>
                    <a:bodyPr/>
                    <a:lstStyle/>
                    <a:p>
                      <a:pPr marL="0" marR="0" indent="0" algn="l" defTabSz="454662" rtl="0" eaLnBrk="1" fontAlgn="auto" latinLnBrk="0" hangingPunct="1">
                        <a:lnSpc>
                          <a:spcPct val="100000"/>
                        </a:lnSpc>
                        <a:spcBef>
                          <a:spcPts val="0"/>
                        </a:spcBef>
                        <a:spcAft>
                          <a:spcPts val="0"/>
                        </a:spcAft>
                        <a:buClrTx/>
                        <a:buSzTx/>
                        <a:buFontTx/>
                        <a:buNone/>
                        <a:tabLst/>
                        <a:defRPr/>
                      </a:pPr>
                      <a:r>
                        <a:rPr lang="en-US" dirty="0">
                          <a:solidFill>
                            <a:schemeClr val="bg1"/>
                          </a:solidFill>
                        </a:rPr>
                        <a:t>attempting to resolve a conflict by identifying a solution that is partially satisfactory to both parties, but completely satisfactory to neither.</a:t>
                      </a:r>
                    </a:p>
                  </a:txBody>
                  <a:tcPr>
                    <a:solidFill>
                      <a:schemeClr val="bg2">
                        <a:lumMod val="50000"/>
                      </a:schemeClr>
                    </a:solidFill>
                  </a:tcPr>
                </a:tc>
                <a:tc>
                  <a:txBody>
                    <a:bodyPr/>
                    <a:lstStyle/>
                    <a:p>
                      <a:r>
                        <a:rPr lang="en-US" dirty="0">
                          <a:solidFill>
                            <a:schemeClr val="bg1"/>
                          </a:solidFill>
                        </a:rPr>
                        <a:t>Deadlocked &amp; need a decision now.</a:t>
                      </a:r>
                    </a:p>
                  </a:txBody>
                  <a:tcPr>
                    <a:solidFill>
                      <a:schemeClr val="bg2">
                        <a:lumMod val="50000"/>
                      </a:schemeClr>
                    </a:solidFill>
                  </a:tcPr>
                </a:tc>
                <a:extLst>
                  <a:ext uri="{0D108BD9-81ED-4DB2-BD59-A6C34878D82A}">
                    <a16:rowId xmlns:a16="http://schemas.microsoft.com/office/drawing/2014/main" val="10004"/>
                  </a:ext>
                </a:extLst>
              </a:tr>
              <a:tr h="370840">
                <a:tc>
                  <a:txBody>
                    <a:bodyPr/>
                    <a:lstStyle/>
                    <a:p>
                      <a:r>
                        <a:rPr lang="en-US" dirty="0">
                          <a:solidFill>
                            <a:schemeClr val="bg1"/>
                          </a:solidFill>
                        </a:rPr>
                        <a:t>Collaborating </a:t>
                      </a:r>
                    </a:p>
                  </a:txBody>
                  <a:tcPr>
                    <a:solidFill>
                      <a:schemeClr val="accent2"/>
                    </a:solidFill>
                  </a:tcPr>
                </a:tc>
                <a:tc>
                  <a:txBody>
                    <a:bodyPr/>
                    <a:lstStyle/>
                    <a:p>
                      <a:pPr marL="0" marR="0" indent="0" algn="l" defTabSz="454662" rtl="0" eaLnBrk="1" fontAlgn="auto" latinLnBrk="0" hangingPunct="1">
                        <a:lnSpc>
                          <a:spcPct val="100000"/>
                        </a:lnSpc>
                        <a:spcBef>
                          <a:spcPts val="0"/>
                        </a:spcBef>
                        <a:spcAft>
                          <a:spcPts val="0"/>
                        </a:spcAft>
                        <a:buClrTx/>
                        <a:buSzTx/>
                        <a:buFontTx/>
                        <a:buNone/>
                        <a:tabLst/>
                        <a:defRPr/>
                      </a:pPr>
                      <a:r>
                        <a:rPr lang="en-US" dirty="0">
                          <a:solidFill>
                            <a:schemeClr val="bg1"/>
                          </a:solidFill>
                        </a:rPr>
                        <a:t>cooperating with the other party to understand their concerns and expressing your own concerns in an effort to find a mutually and completely satisfactory solution (win-win)</a:t>
                      </a:r>
                    </a:p>
                  </a:txBody>
                  <a:tcPr>
                    <a:solidFill>
                      <a:schemeClr val="accent2"/>
                    </a:solidFill>
                  </a:tcPr>
                </a:tc>
                <a:tc>
                  <a:txBody>
                    <a:bodyPr/>
                    <a:lstStyle/>
                    <a:p>
                      <a:r>
                        <a:rPr lang="en-US" dirty="0">
                          <a:solidFill>
                            <a:schemeClr val="bg1"/>
                          </a:solidFill>
                        </a:rPr>
                        <a:t>Consensus.</a:t>
                      </a:r>
                      <a:r>
                        <a:rPr lang="en-US" baseline="0" dirty="0">
                          <a:solidFill>
                            <a:schemeClr val="bg1"/>
                          </a:solidFill>
                        </a:rPr>
                        <a:t> Facilitated group. Working together.</a:t>
                      </a:r>
                      <a:endParaRPr lang="en-US" dirty="0">
                        <a:solidFill>
                          <a:schemeClr val="bg1"/>
                        </a:solidFill>
                      </a:endParaRPr>
                    </a:p>
                  </a:txBody>
                  <a:tcPr>
                    <a:solidFill>
                      <a:schemeClr val="accent2"/>
                    </a:solidFill>
                  </a:tcPr>
                </a:tc>
                <a:extLst>
                  <a:ext uri="{0D108BD9-81ED-4DB2-BD59-A6C34878D82A}">
                    <a16:rowId xmlns:a16="http://schemas.microsoft.com/office/drawing/2014/main" val="10005"/>
                  </a:ext>
                </a:extLst>
              </a:tr>
            </a:tbl>
          </a:graphicData>
        </a:graphic>
      </p:graphicFrame>
    </p:spTree>
    <p:custDataLst>
      <p:tags r:id="rId1"/>
    </p:custDataLst>
    <p:extLst>
      <p:ext uri="{BB962C8B-B14F-4D97-AF65-F5344CB8AC3E}">
        <p14:creationId xmlns:p14="http://schemas.microsoft.com/office/powerpoint/2010/main" val="3251094423"/>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208" y="1903035"/>
            <a:ext cx="8839200" cy="3354765"/>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3200" dirty="0">
                <a:solidFill>
                  <a:schemeClr val="tx2"/>
                </a:solidFill>
                <a:ea typeface="Cambria" panose="02040503050406030204" pitchFamily="18" charset="0"/>
              </a:rPr>
              <a:t>One or more team members who consistently fight the QI Process</a:t>
            </a:r>
          </a:p>
          <a:p>
            <a:pPr marL="457200" indent="-457200">
              <a:spcAft>
                <a:spcPts val="1200"/>
              </a:spcAft>
              <a:buFont typeface="Arial" panose="020B0604020202020204" pitchFamily="34" charset="0"/>
              <a:buChar char="•"/>
            </a:pPr>
            <a:r>
              <a:rPr lang="en-US" sz="3200" dirty="0">
                <a:solidFill>
                  <a:schemeClr val="tx2"/>
                </a:solidFill>
                <a:ea typeface="Cambria" panose="02040503050406030204" pitchFamily="18" charset="0"/>
              </a:rPr>
              <a:t>Constant disagreement between two or more members on the topic</a:t>
            </a:r>
          </a:p>
          <a:p>
            <a:pPr marL="457200" indent="-457200">
              <a:spcAft>
                <a:spcPts val="1200"/>
              </a:spcAft>
              <a:buFont typeface="Arial" panose="020B0604020202020204" pitchFamily="34" charset="0"/>
              <a:buChar char="•"/>
            </a:pPr>
            <a:r>
              <a:rPr lang="en-US" sz="3200" dirty="0">
                <a:solidFill>
                  <a:schemeClr val="tx2"/>
                </a:solidFill>
                <a:ea typeface="Cambria" panose="02040503050406030204" pitchFamily="18" charset="0"/>
              </a:rPr>
              <a:t>Leadership does not buy in to a project or team idea</a:t>
            </a:r>
          </a:p>
        </p:txBody>
      </p:sp>
      <p:sp>
        <p:nvSpPr>
          <p:cNvPr id="3" name="Title 2"/>
          <p:cNvSpPr>
            <a:spLocks noGrp="1"/>
          </p:cNvSpPr>
          <p:nvPr>
            <p:ph type="title"/>
          </p:nvPr>
        </p:nvSpPr>
        <p:spPr>
          <a:xfrm>
            <a:off x="457200" y="914400"/>
            <a:ext cx="8229600" cy="1143000"/>
          </a:xfrm>
        </p:spPr>
        <p:txBody>
          <a:bodyPr/>
          <a:lstStyle/>
          <a:p>
            <a:pPr>
              <a:spcAft>
                <a:spcPts val="1200"/>
              </a:spcAft>
            </a:pPr>
            <a:r>
              <a:rPr lang="en-US" b="1" dirty="0">
                <a:solidFill>
                  <a:schemeClr val="tx1">
                    <a:lumMod val="85000"/>
                    <a:lumOff val="15000"/>
                  </a:schemeClr>
                </a:solidFill>
                <a:ea typeface="Cambria" panose="02040503050406030204" pitchFamily="18" charset="0"/>
              </a:rPr>
              <a:t>Examples of Team Conflicts</a:t>
            </a:r>
            <a:endParaRPr lang="en-US" dirty="0">
              <a:solidFill>
                <a:schemeClr val="tx1">
                  <a:lumMod val="85000"/>
                  <a:lumOff val="15000"/>
                </a:schemeClr>
              </a:solidFill>
              <a:ea typeface="Cambria" panose="02040503050406030204" pitchFamily="18" charset="0"/>
            </a:endParaRPr>
          </a:p>
        </p:txBody>
      </p:sp>
    </p:spTree>
    <p:custDataLst>
      <p:tags r:id="rId1"/>
    </p:custDataLst>
    <p:extLst>
      <p:ext uri="{BB962C8B-B14F-4D97-AF65-F5344CB8AC3E}">
        <p14:creationId xmlns:p14="http://schemas.microsoft.com/office/powerpoint/2010/main" val="949581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81000" y="838200"/>
          <a:ext cx="7886700" cy="540357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365050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676400"/>
            <a:ext cx="8915400" cy="4247317"/>
          </a:xfrm>
          <a:prstGeom prst="rect">
            <a:avLst/>
          </a:prstGeom>
        </p:spPr>
        <p:txBody>
          <a:bodyPr wrap="square">
            <a:spAutoFit/>
          </a:bodyPr>
          <a:lstStyle/>
          <a:p>
            <a:pPr marL="457200" indent="-457200">
              <a:buFont typeface="Arial" panose="020B0604020202020204" pitchFamily="34" charset="0"/>
              <a:buChar char="•"/>
            </a:pPr>
            <a:r>
              <a:rPr lang="en-US" sz="3200" dirty="0">
                <a:solidFill>
                  <a:schemeClr val="accent1">
                    <a:lumMod val="75000"/>
                  </a:schemeClr>
                </a:solidFill>
              </a:rPr>
              <a:t>Restate what you have heard to assure what has been understood and ask a clarifying question</a:t>
            </a:r>
          </a:p>
          <a:p>
            <a:pPr lvl="2"/>
            <a:r>
              <a:rPr lang="en-US" sz="3200" dirty="0">
                <a:solidFill>
                  <a:schemeClr val="accent1">
                    <a:lumMod val="75000"/>
                  </a:schemeClr>
                </a:solidFill>
              </a:rPr>
              <a:t>“Can you say more about that?”</a:t>
            </a:r>
          </a:p>
          <a:p>
            <a:pPr lvl="2"/>
            <a:endParaRPr lang="en-US" sz="1400" dirty="0">
              <a:solidFill>
                <a:schemeClr val="accent1">
                  <a:lumMod val="75000"/>
                </a:schemeClr>
              </a:solidFill>
            </a:endParaRPr>
          </a:p>
          <a:p>
            <a:pPr lvl="2"/>
            <a:r>
              <a:rPr lang="en-US" sz="3200" dirty="0">
                <a:solidFill>
                  <a:schemeClr val="accent1">
                    <a:lumMod val="75000"/>
                  </a:schemeClr>
                </a:solidFill>
              </a:rPr>
              <a:t>"Is that the way it usually happens?”</a:t>
            </a:r>
          </a:p>
          <a:p>
            <a:pPr lvl="2"/>
            <a:endParaRPr lang="en-US" sz="3200" b="1" i="1" dirty="0">
              <a:solidFill>
                <a:schemeClr val="accent1">
                  <a:lumMod val="75000"/>
                </a:schemeClr>
              </a:solidFill>
              <a:cs typeface="Times New Roman"/>
            </a:endParaRPr>
          </a:p>
          <a:p>
            <a:pPr marL="457200" indent="-457200">
              <a:buFont typeface="Arial" panose="020B0604020202020204" pitchFamily="34" charset="0"/>
              <a:buChar char="•"/>
            </a:pPr>
            <a:r>
              <a:rPr lang="en-US" sz="3200" dirty="0">
                <a:solidFill>
                  <a:schemeClr val="accent1">
                    <a:lumMod val="75000"/>
                  </a:schemeClr>
                </a:solidFill>
                <a:cs typeface="Times New Roman"/>
              </a:rPr>
              <a:t>Reflect your own feelings with “I” statements</a:t>
            </a:r>
          </a:p>
          <a:p>
            <a:pPr lvl="2"/>
            <a:r>
              <a:rPr lang="en-US" sz="3200" dirty="0">
                <a:solidFill>
                  <a:schemeClr val="accent1">
                    <a:lumMod val="75000"/>
                  </a:schemeClr>
                </a:solidFill>
                <a:cs typeface="Times New Roman"/>
              </a:rPr>
              <a:t>“I feel disappointed that you don’t see the value in my idea”</a:t>
            </a:r>
          </a:p>
        </p:txBody>
      </p:sp>
      <p:sp>
        <p:nvSpPr>
          <p:cNvPr id="4" name="Title 3"/>
          <p:cNvSpPr>
            <a:spLocks noGrp="1"/>
          </p:cNvSpPr>
          <p:nvPr>
            <p:ph type="title"/>
          </p:nvPr>
        </p:nvSpPr>
        <p:spPr>
          <a:xfrm>
            <a:off x="457200" y="685800"/>
            <a:ext cx="8229600" cy="1143000"/>
          </a:xfrm>
        </p:spPr>
        <p:txBody>
          <a:bodyPr>
            <a:normAutofit/>
          </a:bodyPr>
          <a:lstStyle/>
          <a:p>
            <a:r>
              <a:rPr lang="en-US" b="1" dirty="0"/>
              <a:t>Positive Reactions</a:t>
            </a:r>
            <a:endParaRPr lang="en-US" dirty="0"/>
          </a:p>
        </p:txBody>
      </p:sp>
    </p:spTree>
    <p:custDataLst>
      <p:tags r:id="rId1"/>
    </p:custDataLst>
    <p:extLst>
      <p:ext uri="{BB962C8B-B14F-4D97-AF65-F5344CB8AC3E}">
        <p14:creationId xmlns:p14="http://schemas.microsoft.com/office/powerpoint/2010/main" val="41907929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0"/>
            <a:ext cx="8839200" cy="707886"/>
          </a:xfrm>
          <a:prstGeom prst="rect">
            <a:avLst/>
          </a:prstGeom>
        </p:spPr>
        <p:txBody>
          <a:bodyPr wrap="square">
            <a:spAutoFit/>
          </a:bodyPr>
          <a:lstStyle/>
          <a:p>
            <a:pPr algn="ctr"/>
            <a:r>
              <a:rPr lang="en-US" sz="4000" b="1" dirty="0"/>
              <a:t>Resolving Conflict Successfully</a:t>
            </a:r>
          </a:p>
        </p:txBody>
      </p:sp>
      <p:graphicFrame>
        <p:nvGraphicFramePr>
          <p:cNvPr id="4" name="Diagram 3"/>
          <p:cNvGraphicFramePr/>
          <p:nvPr/>
        </p:nvGraphicFramePr>
        <p:xfrm>
          <a:off x="457200" y="1622286"/>
          <a:ext cx="8153400" cy="457531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044892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04172" y="1676908"/>
            <a:ext cx="8947231" cy="4632598"/>
          </a:xfrm>
        </p:spPr>
        <p:txBody>
          <a:bodyPr>
            <a:normAutofit/>
          </a:bodyPr>
          <a:lstStyle/>
          <a:p>
            <a:pPr>
              <a:lnSpc>
                <a:spcPct val="110000"/>
              </a:lnSpc>
              <a:defRPr/>
            </a:pPr>
            <a:r>
              <a:rPr lang="en-US" altLang="en-US" dirty="0">
                <a:solidFill>
                  <a:schemeClr val="tx2"/>
                </a:solidFill>
                <a:ea typeface="Cambria" panose="02040503050406030204" pitchFamily="18" charset="0"/>
              </a:rPr>
              <a:t>Based on our discussion today about conflict management styles, how likely are you to utilize one of the aspects we discussed?</a:t>
            </a:r>
          </a:p>
          <a:p>
            <a:pPr lvl="1">
              <a:lnSpc>
                <a:spcPct val="110000"/>
              </a:lnSpc>
              <a:defRPr/>
            </a:pPr>
            <a:r>
              <a:rPr lang="en-US" altLang="en-US" dirty="0">
                <a:solidFill>
                  <a:schemeClr val="tx2"/>
                </a:solidFill>
                <a:ea typeface="Cambria" panose="02040503050406030204" pitchFamily="18" charset="0"/>
              </a:rPr>
              <a:t>Very likely</a:t>
            </a:r>
          </a:p>
          <a:p>
            <a:pPr lvl="1">
              <a:lnSpc>
                <a:spcPct val="110000"/>
              </a:lnSpc>
              <a:defRPr/>
            </a:pPr>
            <a:r>
              <a:rPr lang="en-US" altLang="en-US" dirty="0">
                <a:solidFill>
                  <a:schemeClr val="tx2"/>
                </a:solidFill>
                <a:ea typeface="Cambria" panose="02040503050406030204" pitchFamily="18" charset="0"/>
              </a:rPr>
              <a:t>Somewhat likely</a:t>
            </a:r>
          </a:p>
          <a:p>
            <a:pPr lvl="1">
              <a:lnSpc>
                <a:spcPct val="110000"/>
              </a:lnSpc>
              <a:defRPr/>
            </a:pPr>
            <a:r>
              <a:rPr lang="en-US" altLang="en-US" dirty="0">
                <a:solidFill>
                  <a:schemeClr val="tx2"/>
                </a:solidFill>
                <a:ea typeface="Cambria" panose="02040503050406030204" pitchFamily="18" charset="0"/>
              </a:rPr>
              <a:t>Somewhat unlikely</a:t>
            </a:r>
          </a:p>
          <a:p>
            <a:pPr lvl="1">
              <a:lnSpc>
                <a:spcPct val="110000"/>
              </a:lnSpc>
              <a:defRPr/>
            </a:pPr>
            <a:r>
              <a:rPr lang="en-US" altLang="en-US" dirty="0">
                <a:solidFill>
                  <a:schemeClr val="tx2"/>
                </a:solidFill>
                <a:ea typeface="Cambria" panose="02040503050406030204" pitchFamily="18" charset="0"/>
              </a:rPr>
              <a:t>Very unlikely</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28</a:t>
            </a:fld>
            <a:endParaRPr lang="en-US" altLang="en-US" sz="1400" b="0" dirty="0">
              <a:solidFill>
                <a:schemeClr val="bg1"/>
              </a:solidFill>
              <a:latin typeface="+mn-lt"/>
              <a:ea typeface="MS PGothic" pitchFamily="34" charset="-128"/>
            </a:endParaRPr>
          </a:p>
        </p:txBody>
      </p:sp>
      <p:sp>
        <p:nvSpPr>
          <p:cNvPr id="6" name="TextBox 5"/>
          <p:cNvSpPr txBox="1"/>
          <p:nvPr/>
        </p:nvSpPr>
        <p:spPr>
          <a:xfrm>
            <a:off x="809966" y="824346"/>
            <a:ext cx="7315200" cy="769441"/>
          </a:xfrm>
          <a:prstGeom prst="rect">
            <a:avLst/>
          </a:prstGeom>
          <a:noFill/>
        </p:spPr>
        <p:txBody>
          <a:bodyPr wrap="square" rtlCol="0">
            <a:spAutoFit/>
          </a:bodyPr>
          <a:lstStyle/>
          <a:p>
            <a:pPr algn="ctr"/>
            <a:r>
              <a:rPr lang="en-US" sz="4400" b="1" dirty="0">
                <a:ea typeface="Cambria" panose="02040503050406030204" pitchFamily="18" charset="0"/>
              </a:rPr>
              <a:t>Poll Question #2</a:t>
            </a:r>
          </a:p>
        </p:txBody>
      </p:sp>
    </p:spTree>
    <p:custDataLst>
      <p:tags r:id="rId1"/>
    </p:custDataLst>
    <p:extLst>
      <p:ext uri="{BB962C8B-B14F-4D97-AF65-F5344CB8AC3E}">
        <p14:creationId xmlns:p14="http://schemas.microsoft.com/office/powerpoint/2010/main" val="222219603"/>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a:t>What haven’t we figured out yet?</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a:solidFill>
                  <a:schemeClr val="tx2"/>
                </a:solidFill>
              </a:rPr>
              <a:t>Questions or issues that remain unclear?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29</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388700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914400"/>
            <a:ext cx="6172200" cy="857250"/>
          </a:xfrm>
        </p:spPr>
        <p:txBody>
          <a:bodyPr/>
          <a:lstStyle/>
          <a:p>
            <a:r>
              <a:rPr lang="en-US" b="1" dirty="0"/>
              <a:t>Disclosures</a:t>
            </a:r>
          </a:p>
        </p:txBody>
      </p:sp>
      <p:sp>
        <p:nvSpPr>
          <p:cNvPr id="3" name="Content Placeholder 2"/>
          <p:cNvSpPr>
            <a:spLocks noGrp="1"/>
          </p:cNvSpPr>
          <p:nvPr>
            <p:ph idx="1"/>
          </p:nvPr>
        </p:nvSpPr>
        <p:spPr>
          <a:xfrm>
            <a:off x="542925" y="1752600"/>
            <a:ext cx="8058150" cy="4343400"/>
          </a:xfrm>
        </p:spPr>
        <p:txBody>
          <a:bodyPr>
            <a:normAutofit/>
          </a:bodyPr>
          <a:lstStyle/>
          <a:p>
            <a:r>
              <a:rPr lang="en-US" sz="2000" dirty="0">
                <a:solidFill>
                  <a:schemeClr val="tx2"/>
                </a:solidFill>
              </a:rPr>
              <a:t>With respect to the following presentation, there has been no relevant (direct or indirect) financial relationship between the faculty listed above or other activity planners and any ineligible company in the past 24 months which would be considered a relevant financial relationship.</a:t>
            </a:r>
          </a:p>
          <a:p>
            <a:endParaRPr lang="en-US" sz="2000" dirty="0">
              <a:solidFill>
                <a:schemeClr val="tx2"/>
              </a:solidFill>
            </a:endParaRPr>
          </a:p>
          <a:p>
            <a:r>
              <a:rPr lang="en-US" sz="2000" dirty="0">
                <a:solidFill>
                  <a:schemeClr val="tx2"/>
                </a:solidFill>
              </a:rPr>
              <a:t>The views expressed in this presentation are those of the faculty and may not reflect official policy of Moses Weitzman Health System.</a:t>
            </a:r>
          </a:p>
          <a:p>
            <a:endParaRPr lang="en-US" sz="2000" dirty="0">
              <a:solidFill>
                <a:schemeClr val="tx2"/>
              </a:solidFill>
            </a:endParaRPr>
          </a:p>
          <a:p>
            <a:r>
              <a:rPr lang="en-US" sz="2000" dirty="0">
                <a:solidFill>
                  <a:schemeClr val="tx2"/>
                </a:solidFill>
              </a:rPr>
              <a:t>We are obligated to disclose any products which are off-label, unlabeled, experimental, and/or under investigation (not FDA approved) and any limitations on the information that are presented, such as data that are preliminary or that represent ongoing research, interim analyses, and/or unsupported opinion. </a:t>
            </a:r>
          </a:p>
        </p:txBody>
      </p:sp>
    </p:spTree>
    <p:extLst>
      <p:ext uri="{BB962C8B-B14F-4D97-AF65-F5344CB8AC3E}">
        <p14:creationId xmlns:p14="http://schemas.microsoft.com/office/powerpoint/2010/main" val="3845114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Take-home Thoughts</a:t>
            </a:r>
          </a:p>
        </p:txBody>
      </p:sp>
      <p:sp>
        <p:nvSpPr>
          <p:cNvPr id="41987" name="Rectangle 3"/>
          <p:cNvSpPr>
            <a:spLocks noGrp="1" noChangeArrowheads="1"/>
          </p:cNvSpPr>
          <p:nvPr>
            <p:ph type="subTitle" idx="1"/>
          </p:nvPr>
        </p:nvSpPr>
        <p:spPr>
          <a:xfrm>
            <a:off x="526093" y="3805125"/>
            <a:ext cx="8116866" cy="1429272"/>
          </a:xfrm>
        </p:spPr>
        <p:txBody>
          <a:bodyPr/>
          <a:lstStyle/>
          <a:p>
            <a:r>
              <a:rPr lang="en-US" altLang="en-US" dirty="0">
                <a:solidFill>
                  <a:schemeClr val="tx2"/>
                </a:solidFill>
              </a:rPr>
              <a:t>Emma – share 1 or 2 ideas you will take away from our discussion</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30</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979227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63880" y="695432"/>
            <a:ext cx="7816241" cy="1128373"/>
          </a:xfrm>
        </p:spPr>
        <p:txBody>
          <a:bodyPr/>
          <a:lstStyle/>
          <a:p>
            <a:r>
              <a:rPr lang="en-US" altLang="en-US" b="1" dirty="0"/>
              <a:t>Summary</a:t>
            </a:r>
            <a:endParaRPr lang="en-US" altLang="en-US" b="1" i="1" dirty="0"/>
          </a:p>
        </p:txBody>
      </p:sp>
      <p:sp>
        <p:nvSpPr>
          <p:cNvPr id="25603" name="Rectangle 3"/>
          <p:cNvSpPr>
            <a:spLocks noGrp="1" noChangeArrowheads="1"/>
          </p:cNvSpPr>
          <p:nvPr>
            <p:ph type="body" idx="1"/>
          </p:nvPr>
        </p:nvSpPr>
        <p:spPr>
          <a:xfrm>
            <a:off x="152400" y="1712716"/>
            <a:ext cx="8839200" cy="4383284"/>
          </a:xfrm>
        </p:spPr>
        <p:txBody>
          <a:bodyPr>
            <a:normAutofit fontScale="62500" lnSpcReduction="20000"/>
          </a:bodyPr>
          <a:lstStyle/>
          <a:p>
            <a:r>
              <a:rPr lang="en-US" altLang="en-US" sz="2800" dirty="0">
                <a:solidFill>
                  <a:schemeClr val="tx2"/>
                </a:solidFill>
              </a:rPr>
              <a:t>Many people experience conflict when working within a team and/or with others. It is a completely normative experience!</a:t>
            </a:r>
          </a:p>
          <a:p>
            <a:endParaRPr lang="en-US" altLang="en-US" sz="2800" dirty="0">
              <a:solidFill>
                <a:schemeClr val="tx2"/>
              </a:solidFill>
            </a:endParaRPr>
          </a:p>
          <a:p>
            <a:r>
              <a:rPr lang="en-US" altLang="en-US" sz="2800" dirty="0">
                <a:solidFill>
                  <a:schemeClr val="tx2"/>
                </a:solidFill>
              </a:rPr>
              <a:t>Conflict can be approached in many different ways, and each way often depends on the individual’s conflict management style and/or the situation at hand.</a:t>
            </a:r>
          </a:p>
          <a:p>
            <a:endParaRPr lang="en-US" altLang="en-US" sz="2800" dirty="0">
              <a:solidFill>
                <a:schemeClr val="tx2"/>
              </a:solidFill>
            </a:endParaRPr>
          </a:p>
          <a:p>
            <a:r>
              <a:rPr lang="en-US" altLang="en-US" sz="2800" dirty="0">
                <a:solidFill>
                  <a:schemeClr val="tx2"/>
                </a:solidFill>
              </a:rPr>
              <a:t>Conflict does not necessarily have to be viewed as inherently negative. Resolving conflict in a successful way can foster positive growth.</a:t>
            </a:r>
          </a:p>
          <a:p>
            <a:endParaRPr lang="en-US" altLang="en-US" sz="2800" dirty="0">
              <a:solidFill>
                <a:schemeClr val="tx2"/>
              </a:solidFill>
            </a:endParaRPr>
          </a:p>
          <a:p>
            <a:r>
              <a:rPr lang="en-US" altLang="en-US" sz="2800" dirty="0">
                <a:solidFill>
                  <a:schemeClr val="tx2"/>
                </a:solidFill>
              </a:rPr>
              <a:t>It is important to be aware of your own view on conflict and your conflict management style, and how they might change depending on the situation and with whom you’re working. </a:t>
            </a:r>
          </a:p>
          <a:p>
            <a:endParaRPr lang="en-US" altLang="en-US" sz="2800" dirty="0">
              <a:solidFill>
                <a:schemeClr val="tx2"/>
              </a:solidFill>
            </a:endParaRPr>
          </a:p>
          <a:p>
            <a:r>
              <a:rPr lang="en-US" altLang="en-US" sz="2800" dirty="0">
                <a:solidFill>
                  <a:schemeClr val="tx2"/>
                </a:solidFill>
              </a:rPr>
              <a:t>It is also equally important to be aware of others’ views on conflict and their specific conflict management style (e.g., by noticing how others respond to each other or by being curious about a specific decision, etc.) as this can help direct how you might respond and/or react to others in the most effective and positive way.</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633140825"/>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698453"/>
            <a:ext cx="7816241" cy="4494790"/>
          </a:xfrm>
        </p:spPr>
        <p:txBody>
          <a:bodyPr lIns="90918" tIns="45457" rIns="90918" bIns="45457">
            <a:normAutofit fontScale="92500"/>
          </a:bodyPr>
          <a:lstStyle/>
          <a:p>
            <a:pPr>
              <a:lnSpc>
                <a:spcPct val="110000"/>
              </a:lnSpc>
              <a:defRPr/>
            </a:pPr>
            <a:r>
              <a:rPr lang="en-US" altLang="en-US" dirty="0">
                <a:solidFill>
                  <a:schemeClr val="accent1">
                    <a:lumMod val="50000"/>
                  </a:schemeClr>
                </a:solidFill>
              </a:rPr>
              <a:t>Download the Conflict Management Style Assessment document (sent separately with slides)</a:t>
            </a:r>
          </a:p>
          <a:p>
            <a:pPr lvl="1">
              <a:lnSpc>
                <a:spcPct val="110000"/>
              </a:lnSpc>
              <a:defRPr/>
            </a:pPr>
            <a:r>
              <a:rPr lang="en-US" altLang="en-US" dirty="0">
                <a:solidFill>
                  <a:schemeClr val="accent1">
                    <a:lumMod val="50000"/>
                  </a:schemeClr>
                </a:solidFill>
              </a:rPr>
              <a:t>Complete the questionnaire and score your results</a:t>
            </a:r>
          </a:p>
          <a:p>
            <a:pPr>
              <a:lnSpc>
                <a:spcPct val="110000"/>
              </a:lnSpc>
              <a:defRPr/>
            </a:pPr>
            <a:r>
              <a:rPr lang="en-US" altLang="en-US" dirty="0">
                <a:solidFill>
                  <a:schemeClr val="accent1">
                    <a:lumMod val="50000"/>
                  </a:schemeClr>
                </a:solidFill>
              </a:rPr>
              <a:t>Be prepared to discuss your conflict resolution style at our next session on 3/26/26</a:t>
            </a:r>
          </a:p>
          <a:p>
            <a:pPr>
              <a:lnSpc>
                <a:spcPct val="110000"/>
              </a:lnSpc>
              <a:defRPr/>
            </a:pPr>
            <a:r>
              <a:rPr lang="en-US" altLang="en-US" dirty="0">
                <a:solidFill>
                  <a:schemeClr val="accent1">
                    <a:lumMod val="50000"/>
                  </a:schemeClr>
                </a:solidFill>
              </a:rPr>
              <a:t>Contact Mark or Emma if you have questions </a:t>
            </a:r>
          </a:p>
        </p:txBody>
      </p:sp>
      <p:sp>
        <p:nvSpPr>
          <p:cNvPr id="7" name="TextBox 6"/>
          <p:cNvSpPr txBox="1"/>
          <p:nvPr/>
        </p:nvSpPr>
        <p:spPr>
          <a:xfrm>
            <a:off x="809966" y="838200"/>
            <a:ext cx="7315200" cy="769441"/>
          </a:xfrm>
          <a:prstGeom prst="rect">
            <a:avLst/>
          </a:prstGeom>
          <a:noFill/>
        </p:spPr>
        <p:txBody>
          <a:bodyPr wrap="square" rtlCol="0">
            <a:spAutoFit/>
          </a:bodyPr>
          <a:lstStyle/>
          <a:p>
            <a:pPr algn="ctr"/>
            <a:r>
              <a:rPr lang="en-US" sz="4400" b="1" dirty="0"/>
              <a:t>Session XI Assignment</a:t>
            </a:r>
          </a:p>
        </p:txBody>
      </p:sp>
    </p:spTree>
    <p:extLst>
      <p:ext uri="{BB962C8B-B14F-4D97-AF65-F5344CB8AC3E}">
        <p14:creationId xmlns:p14="http://schemas.microsoft.com/office/powerpoint/2010/main" val="231647710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3350" y="1722437"/>
            <a:ext cx="8839200" cy="4525963"/>
          </a:xfrm>
        </p:spPr>
        <p:txBody>
          <a:bodyPr>
            <a:normAutofit fontScale="77500" lnSpcReduction="20000"/>
          </a:bodyPr>
          <a:lstStyle/>
          <a:p>
            <a:pPr lvl="0"/>
            <a:r>
              <a:rPr lang="en-US" dirty="0"/>
              <a:t>Ronquillo Y, Ellis VL, Toney-Butler TJ.  </a:t>
            </a:r>
            <a:r>
              <a:rPr lang="en-US" i="1" dirty="0"/>
              <a:t>Conflict Management</a:t>
            </a:r>
            <a:r>
              <a:rPr lang="en-US" dirty="0"/>
              <a:t>.  Treasure Island (FL): </a:t>
            </a:r>
            <a:r>
              <a:rPr lang="en-US" dirty="0" err="1"/>
              <a:t>StatPearls</a:t>
            </a:r>
            <a:r>
              <a:rPr lang="en-US" dirty="0"/>
              <a:t> Publishing; July 2023.  (</a:t>
            </a:r>
            <a:r>
              <a:rPr lang="en-US" u="sng" dirty="0">
                <a:hlinkClick r:id="rId3"/>
              </a:rPr>
              <a:t>https://www.ncbi.nlm.nih.gov/books/NBK470432/</a:t>
            </a:r>
            <a:r>
              <a:rPr lang="en-US" dirty="0"/>
              <a:t>)  Accessed August 18, 2025.</a:t>
            </a:r>
          </a:p>
          <a:p>
            <a:pPr lvl="0"/>
            <a:r>
              <a:rPr lang="en-US" dirty="0"/>
              <a:t>Cote, C.  </a:t>
            </a:r>
            <a:r>
              <a:rPr lang="en-US" i="1" dirty="0"/>
              <a:t>5 Strategies for Resolving Conflict in the Workplace</a:t>
            </a:r>
            <a:r>
              <a:rPr lang="en-US" dirty="0"/>
              <a:t>. Harvard Business School Online.  September, 2023.  (</a:t>
            </a:r>
            <a:r>
              <a:rPr lang="en-US" u="sng" dirty="0">
                <a:hlinkClick r:id="rId4"/>
              </a:rPr>
              <a:t>https://online.hbs.edu/blog/post/strategies-for-conflict-resolution-in-the-workplace</a:t>
            </a:r>
            <a:r>
              <a:rPr lang="en-US" dirty="0"/>
              <a:t>)  Accessed August 18, 2025.</a:t>
            </a:r>
          </a:p>
          <a:p>
            <a:r>
              <a:rPr lang="en-US" dirty="0"/>
              <a:t>Thomas-Kilmann Conflict Mode Instrument.  (</a:t>
            </a:r>
            <a:r>
              <a:rPr lang="en-US" u="sng" dirty="0">
                <a:hlinkClick r:id="rId5"/>
              </a:rPr>
              <a:t>https://kilmanndiagnostics.com/overview-thomas-kilmann-conflict-mode-instrument-tki/</a:t>
            </a:r>
            <a:r>
              <a:rPr lang="en-US" dirty="0"/>
              <a:t>)  Accessed August 18, 2025.</a:t>
            </a:r>
            <a:endParaRPr lang="en-US" dirty="0">
              <a:solidFill>
                <a:schemeClr val="accent1">
                  <a:lumMod val="50000"/>
                </a:schemeClr>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33</a:t>
            </a:fld>
            <a:endParaRPr lang="en-US" altLang="en-US" sz="1400" b="0" dirty="0">
              <a:solidFill>
                <a:schemeClr val="bg1"/>
              </a:solidFill>
              <a:latin typeface="Times New Roman" pitchFamily="18" charset="0"/>
              <a:ea typeface="MS PGothic" pitchFamily="34" charset="-128"/>
            </a:endParaRPr>
          </a:p>
        </p:txBody>
      </p:sp>
      <p:sp>
        <p:nvSpPr>
          <p:cNvPr id="7" name="TextBox 6"/>
          <p:cNvSpPr txBox="1"/>
          <p:nvPr/>
        </p:nvSpPr>
        <p:spPr>
          <a:xfrm>
            <a:off x="809966" y="838200"/>
            <a:ext cx="7315200" cy="769441"/>
          </a:xfrm>
          <a:prstGeom prst="rect">
            <a:avLst/>
          </a:prstGeom>
          <a:noFill/>
        </p:spPr>
        <p:txBody>
          <a:bodyPr wrap="square" rtlCol="0">
            <a:spAutoFit/>
          </a:bodyPr>
          <a:lstStyle/>
          <a:p>
            <a:pPr algn="ctr"/>
            <a:r>
              <a:rPr lang="en-US" sz="4400" b="1" dirty="0"/>
              <a:t>References</a:t>
            </a:r>
          </a:p>
        </p:txBody>
      </p:sp>
    </p:spTree>
    <p:extLst>
      <p:ext uri="{BB962C8B-B14F-4D97-AF65-F5344CB8AC3E}">
        <p14:creationId xmlns:p14="http://schemas.microsoft.com/office/powerpoint/2010/main" val="208213718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50470" y="1752650"/>
            <a:ext cx="8866207" cy="3788614"/>
          </a:xfrm>
        </p:spPr>
        <p:txBody>
          <a:bodyPr>
            <a:noAutofit/>
          </a:bodyPr>
          <a:lstStyle/>
          <a:p>
            <a:pPr>
              <a:lnSpc>
                <a:spcPct val="90000"/>
              </a:lnSpc>
            </a:pPr>
            <a:r>
              <a:rPr lang="en-US" altLang="en-US" sz="2800" dirty="0">
                <a:solidFill>
                  <a:schemeClr val="accent1">
                    <a:lumMod val="50000"/>
                  </a:schemeClr>
                </a:solidFill>
                <a:ea typeface="Cambria" panose="02040503050406030204" pitchFamily="18" charset="0"/>
                <a:cs typeface="Calibri Light" panose="020F0302020204030204" pitchFamily="34" charset="0"/>
              </a:rPr>
              <a:t>Learn about  input from stakeholders related to a planned change</a:t>
            </a:r>
          </a:p>
          <a:p>
            <a:pPr marL="0" indent="0">
              <a:lnSpc>
                <a:spcPct val="90000"/>
              </a:lnSpc>
              <a:buNone/>
            </a:pPr>
            <a:endParaRPr lang="en-US" altLang="en-US" sz="2800" dirty="0">
              <a:solidFill>
                <a:schemeClr val="accent1">
                  <a:lumMod val="50000"/>
                </a:schemeClr>
              </a:solidFill>
              <a:ea typeface="Cambria" panose="02040503050406030204" pitchFamily="18" charset="0"/>
              <a:cs typeface="Calibri Light" panose="020F0302020204030204" pitchFamily="34" charset="0"/>
            </a:endParaRPr>
          </a:p>
          <a:p>
            <a:pPr>
              <a:lnSpc>
                <a:spcPct val="90000"/>
              </a:lnSpc>
            </a:pPr>
            <a:r>
              <a:rPr lang="en-US" altLang="en-US" sz="2800" dirty="0">
                <a:solidFill>
                  <a:schemeClr val="accent1">
                    <a:lumMod val="50000"/>
                  </a:schemeClr>
                </a:solidFill>
                <a:ea typeface="Cambria" panose="02040503050406030204" pitchFamily="18" charset="0"/>
                <a:cs typeface="Calibri Light" panose="020F0302020204030204" pitchFamily="34" charset="0"/>
              </a:rPr>
              <a:t>Discuss strategies for further engaging stakeholders</a:t>
            </a:r>
          </a:p>
          <a:p>
            <a:pPr marL="0" indent="0">
              <a:lnSpc>
                <a:spcPct val="90000"/>
              </a:lnSpc>
              <a:buNone/>
            </a:pPr>
            <a:endParaRPr lang="en-US" altLang="en-US" sz="2800" dirty="0">
              <a:solidFill>
                <a:schemeClr val="accent1">
                  <a:lumMod val="50000"/>
                </a:schemeClr>
              </a:solidFill>
              <a:ea typeface="Cambria" panose="02040503050406030204" pitchFamily="18" charset="0"/>
              <a:cs typeface="Calibri Light" panose="020F0302020204030204" pitchFamily="34" charset="0"/>
            </a:endParaRPr>
          </a:p>
          <a:p>
            <a:pPr>
              <a:lnSpc>
                <a:spcPct val="90000"/>
              </a:lnSpc>
            </a:pPr>
            <a:r>
              <a:rPr lang="en-US" altLang="en-US" sz="2800" dirty="0">
                <a:solidFill>
                  <a:schemeClr val="accent1">
                    <a:lumMod val="50000"/>
                  </a:schemeClr>
                </a:solidFill>
                <a:ea typeface="Cambria" panose="02040503050406030204" pitchFamily="18" charset="0"/>
                <a:cs typeface="Calibri Light" panose="020F0302020204030204" pitchFamily="34" charset="0"/>
              </a:rPr>
              <a:t>Develop approaches for managing conflict</a:t>
            </a:r>
          </a:p>
          <a:p>
            <a:pPr marL="0" indent="0">
              <a:lnSpc>
                <a:spcPct val="90000"/>
              </a:lnSpc>
              <a:buNone/>
            </a:pPr>
            <a:endParaRPr lang="en-US" altLang="en-US" sz="2800" dirty="0">
              <a:solidFill>
                <a:schemeClr val="accent1">
                  <a:lumMod val="50000"/>
                </a:schemeClr>
              </a:solidFill>
              <a:ea typeface="Cambria" panose="02040503050406030204" pitchFamily="18" charset="0"/>
              <a:cs typeface="Calibri Light" panose="020F0302020204030204" pitchFamily="34" charset="0"/>
            </a:endParaRPr>
          </a:p>
          <a:p>
            <a:pPr>
              <a:lnSpc>
                <a:spcPct val="90000"/>
              </a:lnSpc>
            </a:pPr>
            <a:r>
              <a:rPr lang="en-US" altLang="en-US" sz="2800" dirty="0">
                <a:solidFill>
                  <a:schemeClr val="accent1">
                    <a:lumMod val="50000"/>
                  </a:schemeClr>
                </a:solidFill>
                <a:ea typeface="Cambria" panose="02040503050406030204" pitchFamily="18" charset="0"/>
                <a:cs typeface="Calibri Light" panose="020F0302020204030204" pitchFamily="34" charset="0"/>
              </a:rPr>
              <a:t>Practice  using a conflict management approach</a:t>
            </a:r>
          </a:p>
        </p:txBody>
      </p:sp>
      <p:sp>
        <p:nvSpPr>
          <p:cNvPr id="3077"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4</a:t>
            </a:fld>
            <a:endParaRPr lang="en-US" altLang="en-US" sz="1400" b="0" dirty="0">
              <a:solidFill>
                <a:schemeClr val="bg1"/>
              </a:solidFill>
              <a:latin typeface="+mn-lt"/>
              <a:ea typeface="MS PGothic" pitchFamily="34" charset="-128"/>
            </a:endParaRPr>
          </a:p>
        </p:txBody>
      </p:sp>
      <p:sp>
        <p:nvSpPr>
          <p:cNvPr id="6" name="Title 1"/>
          <p:cNvSpPr>
            <a:spLocks noGrp="1"/>
          </p:cNvSpPr>
          <p:nvPr>
            <p:ph type="title"/>
          </p:nvPr>
        </p:nvSpPr>
        <p:spPr>
          <a:xfrm>
            <a:off x="457200" y="787078"/>
            <a:ext cx="8229600" cy="694481"/>
          </a:xfrm>
        </p:spPr>
        <p:txBody>
          <a:bodyPr>
            <a:noAutofit/>
          </a:bodyPr>
          <a:lstStyle/>
          <a:p>
            <a:r>
              <a:rPr lang="en-US" b="1" dirty="0">
                <a:latin typeface="+mn-lt"/>
                <a:ea typeface="Cambria" panose="02040503050406030204" pitchFamily="18" charset="0"/>
              </a:rPr>
              <a:t>Session Goals</a:t>
            </a:r>
          </a:p>
        </p:txBody>
      </p:sp>
    </p:spTree>
    <p:custDataLst>
      <p:tags r:id="rId1"/>
    </p:custDataLst>
    <p:extLst>
      <p:ext uri="{BB962C8B-B14F-4D97-AF65-F5344CB8AC3E}">
        <p14:creationId xmlns:p14="http://schemas.microsoft.com/office/powerpoint/2010/main" val="222507020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285"/>
            <a:ext cx="7816241" cy="752249"/>
          </a:xfrm>
        </p:spPr>
        <p:txBody>
          <a:bodyPr lIns="90918" tIns="45457" rIns="90918" bIns="45457" anchor="t">
            <a:noAutofit/>
          </a:bodyPr>
          <a:lstStyle/>
          <a:p>
            <a:r>
              <a:rPr lang="en-US" altLang="en-US" b="1" dirty="0"/>
              <a:t>Roles</a:t>
            </a:r>
          </a:p>
        </p:txBody>
      </p:sp>
      <p:sp>
        <p:nvSpPr>
          <p:cNvPr id="16387" name="Rectangle 3"/>
          <p:cNvSpPr>
            <a:spLocks noGrp="1" noChangeArrowheads="1"/>
          </p:cNvSpPr>
          <p:nvPr>
            <p:ph type="body" idx="1"/>
          </p:nvPr>
        </p:nvSpPr>
        <p:spPr>
          <a:xfrm>
            <a:off x="663880" y="1548380"/>
            <a:ext cx="7816241" cy="4740113"/>
          </a:xfrm>
        </p:spPr>
        <p:txBody>
          <a:bodyPr lIns="90918" tIns="45457" rIns="90918" bIns="45457">
            <a:normAutofit/>
          </a:bodyPr>
          <a:lstStyle/>
          <a:p>
            <a:pPr>
              <a:spcBef>
                <a:spcPct val="15000"/>
              </a:spcBef>
              <a:spcAft>
                <a:spcPct val="15000"/>
              </a:spcAft>
            </a:pPr>
            <a:r>
              <a:rPr lang="en-US" altLang="en-US" dirty="0">
                <a:solidFill>
                  <a:schemeClr val="tx2"/>
                </a:solidFill>
              </a:rPr>
              <a:t>Theory burst presenter</a:t>
            </a:r>
          </a:p>
          <a:p>
            <a:pPr lvl="1">
              <a:spcBef>
                <a:spcPct val="15000"/>
              </a:spcBef>
              <a:spcAft>
                <a:spcPct val="15000"/>
              </a:spcAft>
            </a:pPr>
            <a:r>
              <a:rPr lang="en-US" altLang="en-US" dirty="0">
                <a:solidFill>
                  <a:schemeClr val="tx2"/>
                </a:solidFill>
              </a:rPr>
              <a:t>Mark</a:t>
            </a:r>
          </a:p>
          <a:p>
            <a:pPr>
              <a:spcBef>
                <a:spcPct val="15000"/>
              </a:spcBef>
              <a:spcAft>
                <a:spcPct val="15000"/>
              </a:spcAft>
            </a:pPr>
            <a:r>
              <a:rPr lang="en-US" altLang="en-US" dirty="0">
                <a:solidFill>
                  <a:schemeClr val="tx2"/>
                </a:solidFill>
              </a:rPr>
              <a:t>Illustrative example</a:t>
            </a:r>
          </a:p>
          <a:p>
            <a:pPr lvl="1">
              <a:spcBef>
                <a:spcPct val="15000"/>
              </a:spcBef>
              <a:spcAft>
                <a:spcPct val="15000"/>
              </a:spcAft>
            </a:pPr>
            <a:r>
              <a:rPr lang="en-US" altLang="en-US" dirty="0">
                <a:solidFill>
                  <a:schemeClr val="tx2"/>
                </a:solidFill>
              </a:rPr>
              <a:t>Garrett</a:t>
            </a:r>
          </a:p>
          <a:p>
            <a:pPr>
              <a:spcBef>
                <a:spcPct val="15000"/>
              </a:spcBef>
              <a:spcAft>
                <a:spcPct val="15000"/>
              </a:spcAft>
            </a:pPr>
            <a:r>
              <a:rPr lang="en-US" altLang="en-US" dirty="0">
                <a:solidFill>
                  <a:schemeClr val="tx2"/>
                </a:solidFill>
              </a:rPr>
              <a:t>Timekeeper &amp; technical genius</a:t>
            </a:r>
          </a:p>
          <a:p>
            <a:pPr lvl="1">
              <a:spcBef>
                <a:spcPct val="15000"/>
              </a:spcBef>
              <a:spcAft>
                <a:spcPct val="15000"/>
              </a:spcAft>
            </a:pPr>
            <a:r>
              <a:rPr lang="en-US" altLang="en-US" dirty="0">
                <a:solidFill>
                  <a:schemeClr val="tx2"/>
                </a:solidFill>
              </a:rPr>
              <a:t>Emma</a:t>
            </a:r>
          </a:p>
          <a:p>
            <a:pPr>
              <a:spcBef>
                <a:spcPct val="15000"/>
              </a:spcBef>
              <a:spcAft>
                <a:spcPct val="15000"/>
              </a:spcAft>
            </a:pPr>
            <a:r>
              <a:rPr lang="en-US" altLang="en-US" dirty="0">
                <a:solidFill>
                  <a:schemeClr val="tx2"/>
                </a:solidFill>
              </a:rPr>
              <a:t>Take-home thoughts</a:t>
            </a:r>
          </a:p>
          <a:p>
            <a:pPr lvl="1">
              <a:spcBef>
                <a:spcPct val="15000"/>
              </a:spcBef>
              <a:spcAft>
                <a:spcPct val="15000"/>
              </a:spcAft>
            </a:pPr>
            <a:r>
              <a:rPr lang="en-US" altLang="en-US" dirty="0">
                <a:solidFill>
                  <a:schemeClr val="tx2"/>
                </a:solidFill>
              </a:rPr>
              <a:t>Emma</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5</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21322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150471" y="1705038"/>
            <a:ext cx="8912506" cy="4036005"/>
          </a:xfrm>
        </p:spPr>
        <p:txBody>
          <a:bodyPr>
            <a:normAutofit fontScale="92500" lnSpcReduction="10000"/>
          </a:bodyPr>
          <a:lstStyle/>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Welcome (5 minutes)</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Stakeholder interview discussion (25 minutes)</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Conflict management styles (5 minutes)</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Break (5 minutes)</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Conflict management style discussion (20 minutes)</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Theory burst - Managing Conflict (20 minutes) </a:t>
            </a:r>
          </a:p>
          <a:p>
            <a:pPr>
              <a:spcBef>
                <a:spcPts val="0"/>
              </a:spcBef>
              <a:spcAft>
                <a:spcPts val="1200"/>
              </a:spcAft>
              <a:defRPr/>
            </a:pPr>
            <a:r>
              <a:rPr lang="en-US" altLang="en-US" dirty="0">
                <a:solidFill>
                  <a:schemeClr val="accent1">
                    <a:lumMod val="50000"/>
                  </a:schemeClr>
                </a:solidFill>
                <a:ea typeface="Cambria" panose="02040503050406030204" pitchFamily="18" charset="0"/>
                <a:cs typeface="Calibri Light" panose="020F0302020204030204" pitchFamily="34" charset="0"/>
              </a:rPr>
              <a:t>Summary and take-home points (10 mins)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6</a:t>
            </a:fld>
            <a:endParaRPr lang="en-US" altLang="en-US" sz="1400" b="0" dirty="0">
              <a:solidFill>
                <a:schemeClr val="bg1"/>
              </a:solidFill>
              <a:latin typeface="+mn-lt"/>
              <a:ea typeface="MS PGothic" pitchFamily="34" charset="-128"/>
            </a:endParaRPr>
          </a:p>
        </p:txBody>
      </p:sp>
      <p:sp>
        <p:nvSpPr>
          <p:cNvPr id="6" name="Title 1"/>
          <p:cNvSpPr>
            <a:spLocks noGrp="1"/>
          </p:cNvSpPr>
          <p:nvPr>
            <p:ph type="title"/>
          </p:nvPr>
        </p:nvSpPr>
        <p:spPr>
          <a:xfrm>
            <a:off x="457200" y="831098"/>
            <a:ext cx="8229600" cy="680420"/>
          </a:xfrm>
        </p:spPr>
        <p:txBody>
          <a:bodyPr>
            <a:noAutofit/>
          </a:bodyPr>
          <a:lstStyle/>
          <a:p>
            <a:r>
              <a:rPr lang="en-US" b="1" dirty="0">
                <a:latin typeface="+mn-lt"/>
                <a:ea typeface="Cambria" panose="02040503050406030204" pitchFamily="18" charset="0"/>
              </a:rPr>
              <a:t>Agenda</a:t>
            </a:r>
          </a:p>
        </p:txBody>
      </p:sp>
    </p:spTree>
    <p:custDataLst>
      <p:tags r:id="rId1"/>
    </p:custDataLst>
    <p:extLst>
      <p:ext uri="{BB962C8B-B14F-4D97-AF65-F5344CB8AC3E}">
        <p14:creationId xmlns:p14="http://schemas.microsoft.com/office/powerpoint/2010/main" val="414795502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5262979"/>
          </a:xfrm>
          <a:prstGeom prst="rect">
            <a:avLst/>
          </a:prstGeom>
        </p:spPr>
        <p:txBody>
          <a:bodyPr wrap="square">
            <a:spAutoFit/>
          </a:bodyPr>
          <a:lstStyle/>
          <a:p>
            <a:pPr marL="742950" lvl="1" indent="-285750">
              <a:buFont typeface="Arial" panose="020B0604020202020204" pitchFamily="34" charset="0"/>
              <a:buChar char="•"/>
              <a:defRPr/>
            </a:pPr>
            <a:r>
              <a:rPr lang="en-US" sz="2400" i="1" dirty="0">
                <a:solidFill>
                  <a:schemeClr val="bg1"/>
                </a:solidFill>
              </a:rPr>
              <a:t>An overview of Quality Improvement (10/9/25)</a:t>
            </a:r>
          </a:p>
          <a:p>
            <a:pPr marL="742950" lvl="1" indent="-285750">
              <a:buFont typeface="Arial" panose="020B0604020202020204" pitchFamily="34" charset="0"/>
              <a:buChar char="•"/>
              <a:defRPr/>
            </a:pPr>
            <a:r>
              <a:rPr lang="en-US" sz="2400" i="1" dirty="0">
                <a:solidFill>
                  <a:schemeClr val="bg1"/>
                </a:solidFill>
              </a:rPr>
              <a:t>Care Observations &amp; Stakeholder Considerations (10/23/25)</a:t>
            </a:r>
          </a:p>
          <a:p>
            <a:pPr marL="742950" lvl="1" indent="-285750">
              <a:buFont typeface="Arial" panose="020B0604020202020204" pitchFamily="34" charset="0"/>
              <a:buChar char="•"/>
              <a:defRPr/>
            </a:pPr>
            <a:r>
              <a:rPr lang="en-US" sz="2400" i="1" dirty="0">
                <a:solidFill>
                  <a:schemeClr val="bg1"/>
                </a:solidFill>
              </a:rPr>
              <a:t>Organizing your Improvement Project (11/13/25)</a:t>
            </a:r>
          </a:p>
          <a:p>
            <a:pPr marL="742950" lvl="1" indent="-285750">
              <a:buFont typeface="Arial" panose="020B0604020202020204" pitchFamily="34" charset="0"/>
              <a:buChar char="•"/>
              <a:defRPr/>
            </a:pPr>
            <a:r>
              <a:rPr lang="en-US" sz="2400" i="1" dirty="0">
                <a:solidFill>
                  <a:schemeClr val="bg1"/>
                </a:solidFill>
              </a:rPr>
              <a:t>Global Aim and Fishbone Diagram (12/11/25)</a:t>
            </a:r>
          </a:p>
          <a:p>
            <a:pPr marL="742950" lvl="1" indent="-285750">
              <a:buFont typeface="Arial" panose="020B0604020202020204" pitchFamily="34" charset="0"/>
              <a:buChar char="•"/>
              <a:defRPr/>
            </a:pPr>
            <a:r>
              <a:rPr lang="en-US" sz="2400" i="1" dirty="0">
                <a:solidFill>
                  <a:schemeClr val="bg1"/>
                </a:solidFill>
              </a:rPr>
              <a:t>Process Mapping (Flowcharts) (1/8/26)</a:t>
            </a:r>
          </a:p>
          <a:p>
            <a:pPr marL="742950" lvl="1" indent="-285750">
              <a:buFont typeface="Arial" panose="020B0604020202020204" pitchFamily="34" charset="0"/>
              <a:buChar char="•"/>
              <a:defRPr/>
            </a:pPr>
            <a:r>
              <a:rPr lang="en-US" sz="2400" i="1" dirty="0">
                <a:solidFill>
                  <a:schemeClr val="bg1"/>
                </a:solidFill>
              </a:rPr>
              <a:t>Measurement to Inform Change (1/22/26 &amp; 1/29/26)</a:t>
            </a:r>
          </a:p>
          <a:p>
            <a:pPr marL="742950" lvl="1" indent="-285750">
              <a:buFont typeface="Arial" panose="020B0604020202020204" pitchFamily="34" charset="0"/>
              <a:buChar char="•"/>
              <a:defRPr/>
            </a:pPr>
            <a:r>
              <a:rPr lang="en-US" sz="2400" i="1" dirty="0">
                <a:solidFill>
                  <a:schemeClr val="bg1"/>
                </a:solidFill>
              </a:rPr>
              <a:t>An Approach to Testing a Change (2/12/26)</a:t>
            </a:r>
          </a:p>
          <a:p>
            <a:pPr marL="742950" lvl="1" indent="-285750">
              <a:buFont typeface="Arial" panose="020B0604020202020204" pitchFamily="34" charset="0"/>
              <a:buChar char="•"/>
              <a:defRPr/>
            </a:pPr>
            <a:r>
              <a:rPr lang="en-US" sz="2400" i="1" dirty="0">
                <a:solidFill>
                  <a:schemeClr val="bg1"/>
                </a:solidFill>
              </a:rPr>
              <a:t>Communication about your Improvement Effort (2/26/26)</a:t>
            </a:r>
          </a:p>
          <a:p>
            <a:pPr marL="742950" lvl="1" indent="-285750">
              <a:buFont typeface="Arial" panose="020B0604020202020204" pitchFamily="34" charset="0"/>
              <a:buChar char="•"/>
              <a:defRPr/>
            </a:pPr>
            <a:r>
              <a:rPr lang="en-US" sz="2400" b="1" dirty="0">
                <a:solidFill>
                  <a:schemeClr val="tx2"/>
                </a:solidFill>
              </a:rPr>
              <a:t>Stakeholder Analysis &amp; Conflict Management (3/12/26)</a:t>
            </a:r>
          </a:p>
          <a:p>
            <a:pPr marL="742950" lvl="1" indent="-285750">
              <a:buFont typeface="Arial" panose="020B0604020202020204" pitchFamily="34" charset="0"/>
              <a:buChar char="•"/>
              <a:defRPr/>
            </a:pPr>
            <a:r>
              <a:rPr lang="en-US" sz="2400" dirty="0">
                <a:solidFill>
                  <a:schemeClr val="tx2"/>
                </a:solidFill>
              </a:rPr>
              <a:t>Managing Up and Gaining Leadership Buy-In (3/26/26)</a:t>
            </a:r>
          </a:p>
          <a:p>
            <a:pPr marL="742950" lvl="1" indent="-285750">
              <a:buFont typeface="Arial" panose="020B0604020202020204" pitchFamily="34" charset="0"/>
              <a:buChar char="•"/>
              <a:defRPr/>
            </a:pPr>
            <a:r>
              <a:rPr lang="en-US" sz="2400" dirty="0">
                <a:solidFill>
                  <a:schemeClr val="tx2"/>
                </a:solidFill>
              </a:rPr>
              <a:t>Negotiation (4/9/26)</a:t>
            </a:r>
          </a:p>
          <a:p>
            <a:pPr marL="742950" lvl="1" indent="-285750">
              <a:buFont typeface="Arial" panose="020B0604020202020204" pitchFamily="34" charset="0"/>
              <a:buChar char="•"/>
              <a:defRPr/>
            </a:pPr>
            <a:r>
              <a:rPr lang="en-US" sz="2400" dirty="0">
                <a:solidFill>
                  <a:schemeClr val="tx2"/>
                </a:solidFill>
              </a:rPr>
              <a:t>Negotiation and More About Cycles of Change (4/23/26)</a:t>
            </a:r>
          </a:p>
          <a:p>
            <a:pPr marL="742950" lvl="1" indent="-285750">
              <a:buFont typeface="Arial" panose="020B0604020202020204" pitchFamily="34" charset="0"/>
              <a:buChar char="•"/>
              <a:defRPr/>
            </a:pPr>
            <a:r>
              <a:rPr lang="en-US" sz="2400" dirty="0">
                <a:solidFill>
                  <a:schemeClr val="tx2"/>
                </a:solidFill>
              </a:rPr>
              <a:t>Sustaining your Improvement Effort (5/14/26)</a:t>
            </a:r>
          </a:p>
          <a:p>
            <a:pPr marL="742950" lvl="1" indent="-285750">
              <a:buFont typeface="Arial" panose="020B0604020202020204" pitchFamily="34" charset="0"/>
              <a:buChar char="•"/>
              <a:defRPr/>
            </a:pPr>
            <a:r>
              <a:rPr lang="en-US" sz="2400" dirty="0">
                <a:solidFill>
                  <a:schemeClr val="tx2"/>
                </a:solidFill>
              </a:rPr>
              <a:t>Resident Presentations (5/28/26, 6/11/26, 6/25/26)</a:t>
            </a:r>
          </a:p>
        </p:txBody>
      </p:sp>
      <p:sp>
        <p:nvSpPr>
          <p:cNvPr id="4" name="TextBox 3"/>
          <p:cNvSpPr txBox="1"/>
          <p:nvPr/>
        </p:nvSpPr>
        <p:spPr>
          <a:xfrm>
            <a:off x="809966" y="609600"/>
            <a:ext cx="73152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effectLst/>
                <a:uLnTx/>
                <a:uFillTx/>
                <a:latin typeface="Calibri"/>
                <a:ea typeface="+mn-ea"/>
                <a:cs typeface="+mn-cs"/>
              </a:rPr>
              <a:t>Curriculum Plan</a:t>
            </a:r>
          </a:p>
        </p:txBody>
      </p:sp>
    </p:spTree>
    <p:extLst>
      <p:ext uri="{BB962C8B-B14F-4D97-AF65-F5344CB8AC3E}">
        <p14:creationId xmlns:p14="http://schemas.microsoft.com/office/powerpoint/2010/main" val="3965593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3"/>
          <p:cNvSpPr>
            <a:spLocks noGrp="1" noChangeArrowheads="1"/>
          </p:cNvSpPr>
          <p:nvPr>
            <p:ph idx="1"/>
          </p:nvPr>
        </p:nvSpPr>
        <p:spPr>
          <a:xfrm>
            <a:off x="375781" y="1683962"/>
            <a:ext cx="8267178" cy="4632598"/>
          </a:xfrm>
        </p:spPr>
        <p:txBody>
          <a:bodyPr>
            <a:normAutofit/>
          </a:bodyPr>
          <a:lstStyle/>
          <a:p>
            <a:pPr>
              <a:lnSpc>
                <a:spcPct val="110000"/>
              </a:lnSpc>
              <a:defRPr/>
            </a:pPr>
            <a:r>
              <a:rPr lang="en-US" altLang="en-US" dirty="0">
                <a:solidFill>
                  <a:schemeClr val="tx2"/>
                </a:solidFill>
                <a:ea typeface="Cambria" panose="02040503050406030204" pitchFamily="18" charset="0"/>
              </a:rPr>
              <a:t>We will hear from three teams</a:t>
            </a:r>
          </a:p>
          <a:p>
            <a:pPr lvl="1">
              <a:lnSpc>
                <a:spcPct val="110000"/>
              </a:lnSpc>
              <a:defRPr/>
            </a:pPr>
            <a:r>
              <a:rPr lang="en-US" altLang="en-US" dirty="0">
                <a:solidFill>
                  <a:schemeClr val="tx2"/>
                </a:solidFill>
                <a:ea typeface="Cambria" panose="02040503050406030204" pitchFamily="18" charset="0"/>
              </a:rPr>
              <a:t>Alondra, Aisling, Elizabeth</a:t>
            </a:r>
          </a:p>
          <a:p>
            <a:pPr lvl="1">
              <a:lnSpc>
                <a:spcPct val="110000"/>
              </a:lnSpc>
              <a:defRPr/>
            </a:pPr>
            <a:r>
              <a:rPr lang="en-US" altLang="en-US" dirty="0">
                <a:solidFill>
                  <a:schemeClr val="tx2"/>
                </a:solidFill>
                <a:ea typeface="Cambria" panose="02040503050406030204" pitchFamily="18" charset="0"/>
              </a:rPr>
              <a:t>Eric, Kelly, Mary Lily</a:t>
            </a:r>
          </a:p>
          <a:p>
            <a:pPr lvl="1">
              <a:lnSpc>
                <a:spcPct val="110000"/>
              </a:lnSpc>
              <a:defRPr/>
            </a:pPr>
            <a:r>
              <a:rPr lang="en-US" altLang="en-US" dirty="0">
                <a:solidFill>
                  <a:schemeClr val="tx2"/>
                </a:solidFill>
                <a:ea typeface="Cambria" panose="02040503050406030204" pitchFamily="18" charset="0"/>
              </a:rPr>
              <a:t>Lucienne, Stephanie, Paige, Krystal</a:t>
            </a:r>
          </a:p>
          <a:p>
            <a:pPr>
              <a:lnSpc>
                <a:spcPct val="110000"/>
              </a:lnSpc>
              <a:defRPr/>
            </a:pPr>
            <a:r>
              <a:rPr lang="en-US" altLang="en-US" dirty="0">
                <a:solidFill>
                  <a:schemeClr val="tx2"/>
                </a:solidFill>
                <a:ea typeface="Cambria" panose="02040503050406030204" pitchFamily="18" charset="0"/>
              </a:rPr>
              <a:t>In your presentation tell us about</a:t>
            </a:r>
          </a:p>
          <a:p>
            <a:pPr lvl="1">
              <a:lnSpc>
                <a:spcPct val="110000"/>
              </a:lnSpc>
              <a:defRPr/>
            </a:pPr>
            <a:r>
              <a:rPr lang="en-US" altLang="en-US" dirty="0">
                <a:solidFill>
                  <a:schemeClr val="tx2"/>
                </a:solidFill>
                <a:ea typeface="Cambria" panose="02040503050406030204" pitchFamily="18" charset="0"/>
              </a:rPr>
              <a:t>Where things stand with your project</a:t>
            </a:r>
          </a:p>
          <a:p>
            <a:pPr lvl="1">
              <a:lnSpc>
                <a:spcPct val="110000"/>
              </a:lnSpc>
              <a:defRPr/>
            </a:pPr>
            <a:r>
              <a:rPr lang="en-US" altLang="en-US" dirty="0">
                <a:solidFill>
                  <a:schemeClr val="tx2"/>
                </a:solidFill>
                <a:ea typeface="Cambria" panose="02040503050406030204" pitchFamily="18" charset="0"/>
              </a:rPr>
              <a:t>Any stakeholders you have interacted with and what you learned from them</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8</a:t>
            </a:fld>
            <a:endParaRPr lang="en-US" altLang="en-US" sz="1400" b="0" dirty="0">
              <a:solidFill>
                <a:schemeClr val="bg1"/>
              </a:solidFill>
              <a:latin typeface="+mn-lt"/>
              <a:ea typeface="MS PGothic" pitchFamily="34" charset="-128"/>
            </a:endParaRPr>
          </a:p>
        </p:txBody>
      </p:sp>
      <p:sp>
        <p:nvSpPr>
          <p:cNvPr id="6" name="TextBox 5"/>
          <p:cNvSpPr txBox="1"/>
          <p:nvPr/>
        </p:nvSpPr>
        <p:spPr>
          <a:xfrm>
            <a:off x="415537" y="838200"/>
            <a:ext cx="8267178" cy="769441"/>
          </a:xfrm>
          <a:prstGeom prst="rect">
            <a:avLst/>
          </a:prstGeom>
          <a:noFill/>
        </p:spPr>
        <p:txBody>
          <a:bodyPr wrap="square" rtlCol="0">
            <a:spAutoFit/>
          </a:bodyPr>
          <a:lstStyle/>
          <a:p>
            <a:pPr algn="ctr"/>
            <a:r>
              <a:rPr lang="en-US" sz="4400" b="1" dirty="0">
                <a:ea typeface="Cambria" panose="02040503050406030204" pitchFamily="18" charset="0"/>
              </a:rPr>
              <a:t>Stakeholder Interview Discussion</a:t>
            </a:r>
          </a:p>
        </p:txBody>
      </p:sp>
    </p:spTree>
    <p:custDataLst>
      <p:tags r:id="rId1"/>
    </p:custDataLst>
    <p:extLst>
      <p:ext uri="{BB962C8B-B14F-4D97-AF65-F5344CB8AC3E}">
        <p14:creationId xmlns:p14="http://schemas.microsoft.com/office/powerpoint/2010/main" val="163783400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6E700-A0EC-2465-2B0B-1FB4EDD54DE3}"/>
            </a:ext>
          </a:extLst>
        </p:cNvPr>
        <p:cNvGrpSpPr/>
        <p:nvPr/>
      </p:nvGrpSpPr>
      <p:grpSpPr>
        <a:xfrm>
          <a:off x="0" y="0"/>
          <a:ext cx="0" cy="0"/>
          <a:chOff x="0" y="0"/>
          <a:chExt cx="0" cy="0"/>
        </a:xfrm>
      </p:grpSpPr>
      <p:sp>
        <p:nvSpPr>
          <p:cNvPr id="3076" name="Rectangle 13">
            <a:extLst>
              <a:ext uri="{FF2B5EF4-FFF2-40B4-BE49-F238E27FC236}">
                <a16:creationId xmlns:a16="http://schemas.microsoft.com/office/drawing/2014/main" id="{8619157C-6ABF-5704-9A42-696ABD0FBF5B}"/>
              </a:ext>
            </a:extLst>
          </p:cNvPr>
          <p:cNvSpPr>
            <a:spLocks noGrp="1" noChangeArrowheads="1"/>
          </p:cNvSpPr>
          <p:nvPr>
            <p:ph idx="1"/>
          </p:nvPr>
        </p:nvSpPr>
        <p:spPr>
          <a:xfrm>
            <a:off x="375780" y="1607641"/>
            <a:ext cx="8539619" cy="4909661"/>
          </a:xfrm>
        </p:spPr>
        <p:txBody>
          <a:bodyPr>
            <a:normAutofit fontScale="62500" lnSpcReduction="20000"/>
          </a:bodyPr>
          <a:lstStyle/>
          <a:p>
            <a:pPr marL="0" indent="0">
              <a:buNone/>
            </a:pPr>
            <a:r>
              <a:rPr lang="en-US" sz="3600" dirty="0"/>
              <a:t>Responses for Quality Project Manager: </a:t>
            </a:r>
          </a:p>
          <a:p>
            <a:r>
              <a:rPr lang="en-US" dirty="0"/>
              <a:t>The current A1c rate is at 22.9% for the organization. </a:t>
            </a:r>
          </a:p>
          <a:p>
            <a:r>
              <a:rPr lang="en-US" dirty="0"/>
              <a:t>This is in the top percentile. Some of the barriers I am aware of is:</a:t>
            </a:r>
          </a:p>
          <a:p>
            <a:pPr lvl="1"/>
            <a:r>
              <a:rPr lang="en-US" dirty="0"/>
              <a:t>Patients required to return for a 2 week follow up appointment is time consuming</a:t>
            </a:r>
          </a:p>
          <a:p>
            <a:pPr lvl="1"/>
            <a:r>
              <a:rPr lang="en-US" dirty="0"/>
              <a:t>Patients are not clear that the nurse/health coach follow up visits are not charged</a:t>
            </a:r>
          </a:p>
          <a:p>
            <a:pPr lvl="1"/>
            <a:r>
              <a:rPr lang="en-US" dirty="0"/>
              <a:t>Economic issues and access to fresh fruits and vegetables are always factors</a:t>
            </a:r>
          </a:p>
          <a:p>
            <a:pPr lvl="1"/>
            <a:r>
              <a:rPr lang="en-US" dirty="0"/>
              <a:t>Patients want to know the benefits of attending/compensation</a:t>
            </a:r>
          </a:p>
          <a:p>
            <a:pPr lvl="1"/>
            <a:r>
              <a:rPr lang="en-US" dirty="0"/>
              <a:t>DePaul patients historically adhere to the lab tests when they present to the facilities</a:t>
            </a:r>
          </a:p>
          <a:p>
            <a:pPr lvl="1"/>
            <a:r>
              <a:rPr lang="en-US" dirty="0"/>
              <a:t>Attendance for the diabetic group health visits have been on a decline, possible factors: advertisement/promotion, appointment times, provider referrals, location availability</a:t>
            </a:r>
          </a:p>
          <a:p>
            <a:pPr lvl="1"/>
            <a:r>
              <a:rPr lang="en-US" dirty="0"/>
              <a:t>Working aged patients appreciate text messaging</a:t>
            </a:r>
          </a:p>
          <a:p>
            <a:pPr lvl="1"/>
            <a:r>
              <a:rPr lang="en-US" dirty="0"/>
              <a:t>DePaul has a challenge with phone calls due to the phone number registering as spam</a:t>
            </a:r>
          </a:p>
          <a:p>
            <a:pPr lvl="1"/>
            <a:r>
              <a:rPr lang="en-US" dirty="0"/>
              <a:t>Patients are more prone to participate with recommendations from their PCP, they will remain engaged with developed trust</a:t>
            </a:r>
          </a:p>
        </p:txBody>
      </p:sp>
      <p:sp>
        <p:nvSpPr>
          <p:cNvPr id="5" name="Slide Number Placeholder 5">
            <a:extLst>
              <a:ext uri="{FF2B5EF4-FFF2-40B4-BE49-F238E27FC236}">
                <a16:creationId xmlns:a16="http://schemas.microsoft.com/office/drawing/2014/main" id="{6167376C-5130-A738-27E2-B40C6A16F41C}"/>
              </a:ext>
            </a:extLst>
          </p:cNvPr>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mn-lt"/>
                <a:ea typeface="MS PGothic" pitchFamily="34" charset="-128"/>
              </a:rPr>
              <a:pPr algn="r">
                <a:spcBef>
                  <a:spcPct val="0"/>
                </a:spcBef>
                <a:spcAft>
                  <a:spcPct val="0"/>
                </a:spcAft>
                <a:buClrTx/>
                <a:buSzTx/>
                <a:buFontTx/>
                <a:buNone/>
              </a:pPr>
              <a:t>9</a:t>
            </a:fld>
            <a:endParaRPr lang="en-US" altLang="en-US" sz="1400" b="0" dirty="0">
              <a:solidFill>
                <a:schemeClr val="bg1"/>
              </a:solidFill>
              <a:latin typeface="+mn-lt"/>
              <a:ea typeface="MS PGothic" pitchFamily="34" charset="-128"/>
            </a:endParaRPr>
          </a:p>
        </p:txBody>
      </p:sp>
      <p:sp>
        <p:nvSpPr>
          <p:cNvPr id="6" name="TextBox 5">
            <a:extLst>
              <a:ext uri="{FF2B5EF4-FFF2-40B4-BE49-F238E27FC236}">
                <a16:creationId xmlns:a16="http://schemas.microsoft.com/office/drawing/2014/main" id="{91A0AC11-B720-A369-BDCD-A315708B0901}"/>
              </a:ext>
            </a:extLst>
          </p:cNvPr>
          <p:cNvSpPr txBox="1"/>
          <p:nvPr/>
        </p:nvSpPr>
        <p:spPr>
          <a:xfrm>
            <a:off x="415537" y="838200"/>
            <a:ext cx="8267178" cy="769441"/>
          </a:xfrm>
          <a:prstGeom prst="rect">
            <a:avLst/>
          </a:prstGeom>
          <a:noFill/>
        </p:spPr>
        <p:txBody>
          <a:bodyPr wrap="square" rtlCol="0">
            <a:spAutoFit/>
          </a:bodyPr>
          <a:lstStyle/>
          <a:p>
            <a:pPr algn="ctr"/>
            <a:r>
              <a:rPr lang="en-US" sz="4400" b="1" dirty="0">
                <a:ea typeface="Cambria" panose="02040503050406030204" pitchFamily="18" charset="0"/>
              </a:rPr>
              <a:t>DePaul Example</a:t>
            </a:r>
          </a:p>
        </p:txBody>
      </p:sp>
    </p:spTree>
    <p:custDataLst>
      <p:tags r:id="rId1"/>
    </p:custDataLst>
    <p:extLst>
      <p:ext uri="{BB962C8B-B14F-4D97-AF65-F5344CB8AC3E}">
        <p14:creationId xmlns:p14="http://schemas.microsoft.com/office/powerpoint/2010/main" val="3338111621"/>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HC_WI_PPTtemp_Option2_R0524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CHC_WI_PPTtemp_Option2_R052416</Template>
  <TotalTime>18390</TotalTime>
  <Words>1813</Words>
  <Application>Microsoft Office PowerPoint</Application>
  <PresentationFormat>On-screen Show (4:3)</PresentationFormat>
  <Paragraphs>278</Paragraphs>
  <Slides>33</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Aharoni</vt:lpstr>
      <vt:lpstr>Arial</vt:lpstr>
      <vt:lpstr>Calibri</vt:lpstr>
      <vt:lpstr>Cambria</vt:lpstr>
      <vt:lpstr>KG Blank Space Sketch</vt:lpstr>
      <vt:lpstr>Times New Roman</vt:lpstr>
      <vt:lpstr>Wingdings</vt:lpstr>
      <vt:lpstr>CHC_WI_PPTtemp_Option2_R052416</vt:lpstr>
      <vt:lpstr>PowerPoint Presentation</vt:lpstr>
      <vt:lpstr>Continuing Education Credits</vt:lpstr>
      <vt:lpstr>Disclosures</vt:lpstr>
      <vt:lpstr>Session Goals</vt:lpstr>
      <vt:lpstr>Roles</vt:lpstr>
      <vt:lpstr>Agenda</vt:lpstr>
      <vt:lpstr>PowerPoint Presentation</vt:lpstr>
      <vt:lpstr>PowerPoint Presentation</vt:lpstr>
      <vt:lpstr>PowerPoint Presentation</vt:lpstr>
      <vt:lpstr>PowerPoint Presentation</vt:lpstr>
      <vt:lpstr>PowerPoint Presentation</vt:lpstr>
      <vt:lpstr>PowerPoint Presentation</vt:lpstr>
      <vt:lpstr>Influencing Strategy</vt:lpstr>
      <vt:lpstr>PowerPoint Presentation</vt:lpstr>
      <vt:lpstr>PowerPoint Presentation</vt:lpstr>
      <vt:lpstr>PowerPoint Presentation</vt:lpstr>
      <vt:lpstr>Break!</vt:lpstr>
      <vt:lpstr>PowerPoint Presentation</vt:lpstr>
      <vt:lpstr>PowerPoint Presentation</vt:lpstr>
      <vt:lpstr>PowerPoint Presentation</vt:lpstr>
      <vt:lpstr>PowerPoint Presentation</vt:lpstr>
      <vt:lpstr>PowerPoint Presentation</vt:lpstr>
      <vt:lpstr>Approaches to Managing Conflict</vt:lpstr>
      <vt:lpstr>Examples of Team Conflicts</vt:lpstr>
      <vt:lpstr>PowerPoint Presentation</vt:lpstr>
      <vt:lpstr>Positive Reactions</vt:lpstr>
      <vt:lpstr>PowerPoint Presentation</vt:lpstr>
      <vt:lpstr>PowerPoint Presentation</vt:lpstr>
      <vt:lpstr>What haven’t we figured out yet?</vt:lpstr>
      <vt:lpstr>Take-home Thoughts</vt:lpstr>
      <vt:lpstr>Summary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Feeney, Patti</dc:creator>
  <cp:lastModifiedBy>Splaine, Mark</cp:lastModifiedBy>
  <cp:revision>237</cp:revision>
  <dcterms:created xsi:type="dcterms:W3CDTF">2016-09-01T16:53:39Z</dcterms:created>
  <dcterms:modified xsi:type="dcterms:W3CDTF">2026-03-12T16:30:59Z</dcterms:modified>
</cp:coreProperties>
</file>