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5"/>
  </p:notesMasterIdLst>
  <p:handoutMasterIdLst>
    <p:handoutMasterId r:id="rId26"/>
  </p:handoutMasterIdLst>
  <p:sldIdLst>
    <p:sldId id="258" r:id="rId3"/>
    <p:sldId id="260" r:id="rId4"/>
    <p:sldId id="270" r:id="rId5"/>
    <p:sldId id="271" r:id="rId6"/>
    <p:sldId id="286" r:id="rId7"/>
    <p:sldId id="288" r:id="rId8"/>
    <p:sldId id="287" r:id="rId9"/>
    <p:sldId id="290" r:id="rId10"/>
    <p:sldId id="291" r:id="rId11"/>
    <p:sldId id="289" r:id="rId12"/>
    <p:sldId id="263" r:id="rId13"/>
    <p:sldId id="264" r:id="rId14"/>
    <p:sldId id="292" r:id="rId15"/>
    <p:sldId id="266" r:id="rId16"/>
    <p:sldId id="293" r:id="rId17"/>
    <p:sldId id="268" r:id="rId18"/>
    <p:sldId id="294" r:id="rId19"/>
    <p:sldId id="295" r:id="rId20"/>
    <p:sldId id="296" r:id="rId21"/>
    <p:sldId id="269" r:id="rId22"/>
    <p:sldId id="284" r:id="rId23"/>
    <p:sldId id="262"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6E02BF-4166-7551-65F2-E3CF7469EBE7}" name="Warshauer, Emma" initials="EW" userId="S::warshae@mwhs1.com::486e4903-8f57-4fb1-9fce-5b479f87cec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B4B1B"/>
    <a:srgbClr val="4D6F13"/>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76"/>
    <p:restoredTop sz="88328" autoAdjust="0"/>
  </p:normalViewPr>
  <p:slideViewPr>
    <p:cSldViewPr snapToGrid="0" snapToObjects="1">
      <p:cViewPr varScale="1">
        <p:scale>
          <a:sx n="98" d="100"/>
          <a:sy n="98" d="100"/>
        </p:scale>
        <p:origin x="1638" y="96"/>
      </p:cViewPr>
      <p:guideLst/>
    </p:cSldViewPr>
  </p:slideViewPr>
  <p:notesTextViewPr>
    <p:cViewPr>
      <p:scale>
        <a:sx n="1" d="1"/>
        <a:sy n="1" d="1"/>
      </p:scale>
      <p:origin x="0" y="0"/>
    </p:cViewPr>
  </p:notesTextViewPr>
  <p:notesViewPr>
    <p:cSldViewPr snapToGrid="0" snapToObjects="1">
      <p:cViewPr varScale="1">
        <p:scale>
          <a:sx n="159" d="100"/>
          <a:sy n="159" d="100"/>
        </p:scale>
        <p:origin x="41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5D9ABA-CC77-3549-A982-A61430642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08A19E-4369-DA4E-8FB9-858DF58A3E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A5C9F-1964-4A41-8269-847D1AC6A716}" type="datetimeFigureOut">
              <a:rPr lang="en-US" smtClean="0"/>
              <a:t>4/10/2026</a:t>
            </a:fld>
            <a:endParaRPr lang="en-US"/>
          </a:p>
        </p:txBody>
      </p:sp>
      <p:sp>
        <p:nvSpPr>
          <p:cNvPr id="4" name="Footer Placeholder 3">
            <a:extLst>
              <a:ext uri="{FF2B5EF4-FFF2-40B4-BE49-F238E27FC236}">
                <a16:creationId xmlns:a16="http://schemas.microsoft.com/office/drawing/2014/main" id="{4B5C717B-2E3C-1140-82C4-9754EC19DF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EF03-3771-5A47-9113-AD7CEEBBCA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8B5C3-D829-FE4F-AC23-CCC91BB5CEE4}" type="slidenum">
              <a:rPr lang="en-US" smtClean="0"/>
              <a:t>‹#›</a:t>
            </a:fld>
            <a:endParaRPr lang="en-US"/>
          </a:p>
        </p:txBody>
      </p:sp>
    </p:spTree>
    <p:extLst>
      <p:ext uri="{BB962C8B-B14F-4D97-AF65-F5344CB8AC3E}">
        <p14:creationId xmlns:p14="http://schemas.microsoft.com/office/powerpoint/2010/main" val="3414677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987B3-A106-E344-AB69-61AFB3D27E34}"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277FF-23D9-0542-A6CA-8A9108633949}" type="slidenum">
              <a:rPr lang="en-US" smtClean="0"/>
              <a:t>‹#›</a:t>
            </a:fld>
            <a:endParaRPr lang="en-US"/>
          </a:p>
        </p:txBody>
      </p:sp>
    </p:spTree>
    <p:extLst>
      <p:ext uri="{BB962C8B-B14F-4D97-AF65-F5344CB8AC3E}">
        <p14:creationId xmlns:p14="http://schemas.microsoft.com/office/powerpoint/2010/main" val="229896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this into a polling question</a:t>
            </a:r>
          </a:p>
        </p:txBody>
      </p:sp>
      <p:sp>
        <p:nvSpPr>
          <p:cNvPr id="4" name="Slide Number Placeholder 3"/>
          <p:cNvSpPr>
            <a:spLocks noGrp="1"/>
          </p:cNvSpPr>
          <p:nvPr>
            <p:ph type="sldNum" sz="quarter" idx="5"/>
          </p:nvPr>
        </p:nvSpPr>
        <p:spPr/>
        <p:txBody>
          <a:bodyPr/>
          <a:lstStyle/>
          <a:p>
            <a:fld id="{9E1312D5-C795-4602-81E8-5DED1CB1AF76}" type="slidenum">
              <a:rPr lang="en-US" smtClean="0"/>
              <a:t>5</a:t>
            </a:fld>
            <a:endParaRPr lang="en-US"/>
          </a:p>
        </p:txBody>
      </p:sp>
    </p:spTree>
    <p:extLst>
      <p:ext uri="{BB962C8B-B14F-4D97-AF65-F5344CB8AC3E}">
        <p14:creationId xmlns:p14="http://schemas.microsoft.com/office/powerpoint/2010/main" val="22122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F1F3D-4922-9BCF-DC70-05BEBDFA7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72481-B0BB-22FF-7B35-C092FF58B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226DE-F187-E256-C8EF-CCAF2CE65289}"/>
              </a:ext>
            </a:extLst>
          </p:cNvPr>
          <p:cNvSpPr>
            <a:spLocks noGrp="1"/>
          </p:cNvSpPr>
          <p:nvPr>
            <p:ph type="body" idx="1"/>
          </p:nvPr>
        </p:nvSpPr>
        <p:spPr/>
        <p:txBody>
          <a:bodyPr/>
          <a:lstStyle/>
          <a:p>
            <a:r>
              <a:rPr lang="en-US" dirty="0"/>
              <a:t>Turn this into a polling question</a:t>
            </a:r>
          </a:p>
        </p:txBody>
      </p:sp>
      <p:sp>
        <p:nvSpPr>
          <p:cNvPr id="4" name="Slide Number Placeholder 3">
            <a:extLst>
              <a:ext uri="{FF2B5EF4-FFF2-40B4-BE49-F238E27FC236}">
                <a16:creationId xmlns:a16="http://schemas.microsoft.com/office/drawing/2014/main" id="{97376616-F666-01BE-BECB-396131667B35}"/>
              </a:ext>
            </a:extLst>
          </p:cNvPr>
          <p:cNvSpPr>
            <a:spLocks noGrp="1"/>
          </p:cNvSpPr>
          <p:nvPr>
            <p:ph type="sldNum" sz="quarter" idx="5"/>
          </p:nvPr>
        </p:nvSpPr>
        <p:spPr/>
        <p:txBody>
          <a:bodyPr/>
          <a:lstStyle/>
          <a:p>
            <a:fld id="{9E1312D5-C795-4602-81E8-5DED1CB1AF76}" type="slidenum">
              <a:rPr lang="en-US" smtClean="0"/>
              <a:t>6</a:t>
            </a:fld>
            <a:endParaRPr lang="en-US"/>
          </a:p>
        </p:txBody>
      </p:sp>
    </p:spTree>
    <p:extLst>
      <p:ext uri="{BB962C8B-B14F-4D97-AF65-F5344CB8AC3E}">
        <p14:creationId xmlns:p14="http://schemas.microsoft.com/office/powerpoint/2010/main" val="354821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D08CB-8C95-0045-AEF0-A01FD9285D4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5" name="Footer Placeholder 4">
            <a:extLst>
              <a:ext uri="{FF2B5EF4-FFF2-40B4-BE49-F238E27FC236}">
                <a16:creationId xmlns:a16="http://schemas.microsoft.com/office/drawing/2014/main" id="{BCA95E2E-80CB-2F40-810E-660557180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048C7C-A2B9-4648-A2FE-2E41B92FCB49}"/>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29305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469C-FCBF-1447-B2C1-79B90925FD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0CF109-36FA-EE47-A0D4-EF69FE5C29C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2C164D-1216-544F-8CF5-6528DDC4BE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AF6CE-EA3B-F34C-B758-0A6E2FD5790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6" name="Footer Placeholder 5">
            <a:extLst>
              <a:ext uri="{FF2B5EF4-FFF2-40B4-BE49-F238E27FC236}">
                <a16:creationId xmlns:a16="http://schemas.microsoft.com/office/drawing/2014/main" id="{B980F9A9-99FF-5D4B-ACB3-DA43FCAB4A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B97B6A-D2B7-9849-809E-5EF6D481B5FD}"/>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44113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5A8D-BEA3-034B-861E-FA3A377B88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308718-7A72-3F49-9511-FB6F65B55C4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EE654-651B-6A45-BBC5-79541A68A3B4}"/>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5" name="Footer Placeholder 4">
            <a:extLst>
              <a:ext uri="{FF2B5EF4-FFF2-40B4-BE49-F238E27FC236}">
                <a16:creationId xmlns:a16="http://schemas.microsoft.com/office/drawing/2014/main" id="{17BA405D-85FC-9941-8854-02D503FB7C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506BB5-8D2C-A34B-9A18-339749062892}"/>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91859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7157D-5B5B-1446-91C6-2686D43694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ECA6C-B934-2840-B5C3-DC71C7B2CE5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2B982-DFD2-6141-9B35-6D1150BFA919}"/>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5" name="Footer Placeholder 4">
            <a:extLst>
              <a:ext uri="{FF2B5EF4-FFF2-40B4-BE49-F238E27FC236}">
                <a16:creationId xmlns:a16="http://schemas.microsoft.com/office/drawing/2014/main" id="{59D36AAB-2E78-144A-A66F-55C2F4EBBC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7522B5-2D14-6441-A31A-F259953C0D6B}"/>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38908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AFF8-25C6-284E-BEA6-EAA00AB34DC7}"/>
              </a:ext>
            </a:extLst>
          </p:cNvPr>
          <p:cNvSpPr>
            <a:spLocks noGrp="1"/>
          </p:cNvSpPr>
          <p:nvPr>
            <p:ph type="title"/>
          </p:nvPr>
        </p:nvSpPr>
        <p:spPr>
          <a:xfrm>
            <a:off x="458373" y="1293593"/>
            <a:ext cx="10515600" cy="718087"/>
          </a:xfrm>
          <a:prstGeom prst="rect">
            <a:avLst/>
          </a:prstGeom>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50B50D16-2504-EC46-A380-3B721D99998A}"/>
              </a:ext>
            </a:extLst>
          </p:cNvPr>
          <p:cNvSpPr>
            <a:spLocks noGrp="1"/>
          </p:cNvSpPr>
          <p:nvPr>
            <p:ph type="pic" sz="quarter" idx="10"/>
          </p:nvPr>
        </p:nvSpPr>
        <p:spPr>
          <a:xfrm>
            <a:off x="458373" y="2153090"/>
            <a:ext cx="11177587" cy="3832225"/>
          </a:xfrm>
          <a:prstGeom prst="rect">
            <a:avLst/>
          </a:prstGeom>
        </p:spPr>
        <p:txBody>
          <a:bodyPr/>
          <a:lstStyle/>
          <a:p>
            <a:endParaRPr lang="en-US" dirty="0"/>
          </a:p>
        </p:txBody>
      </p:sp>
    </p:spTree>
    <p:extLst>
      <p:ext uri="{BB962C8B-B14F-4D97-AF65-F5344CB8AC3E}">
        <p14:creationId xmlns:p14="http://schemas.microsoft.com/office/powerpoint/2010/main" val="264781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149526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0" name="TextBox 7"/>
          <p:cNvSpPr txBox="1"/>
          <p:nvPr/>
        </p:nvSpPr>
        <p:spPr>
          <a:xfrm>
            <a:off x="8178676" y="6499743"/>
            <a:ext cx="3510405" cy="196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b">
            <a:spAutoFit/>
          </a:bodyPr>
          <a:lstStyle>
            <a:lvl1pPr algn="r">
              <a:defRPr sz="900"/>
            </a:lvl1pPr>
          </a:lstStyle>
          <a:p>
            <a:r>
              <a:rPr sz="675"/>
              <a:t>weitzmaninstitute.org     |     May 20, 2025</a:t>
            </a:r>
          </a:p>
        </p:txBody>
      </p:sp>
      <p:sp>
        <p:nvSpPr>
          <p:cNvPr id="191" name="Title Text"/>
          <p:cNvSpPr txBox="1">
            <a:spLocks noGrp="1"/>
          </p:cNvSpPr>
          <p:nvPr>
            <p:ph type="title"/>
          </p:nvPr>
        </p:nvSpPr>
        <p:spPr>
          <a:xfrm>
            <a:off x="839789" y="457200"/>
            <a:ext cx="3932239" cy="1600200"/>
          </a:xfrm>
          <a:prstGeom prst="rect">
            <a:avLst/>
          </a:prstGeom>
        </p:spPr>
        <p:txBody>
          <a:bodyPr anchor="b"/>
          <a:lstStyle>
            <a:lvl1pPr>
              <a:defRPr sz="2400">
                <a:solidFill>
                  <a:srgbClr val="4D6F13"/>
                </a:solidFill>
              </a:defRPr>
            </a:lvl1pPr>
          </a:lstStyle>
          <a:p>
            <a:r>
              <a:t>Title Text</a:t>
            </a:r>
          </a:p>
        </p:txBody>
      </p:sp>
      <p:sp>
        <p:nvSpPr>
          <p:cNvPr id="192" name="Picture Placeholder 2"/>
          <p:cNvSpPr>
            <a:spLocks noGrp="1"/>
          </p:cNvSpPr>
          <p:nvPr>
            <p:ph type="pic" sz="half" idx="21"/>
          </p:nvPr>
        </p:nvSpPr>
        <p:spPr>
          <a:xfrm>
            <a:off x="5183187" y="987427"/>
            <a:ext cx="6172201" cy="4873625"/>
          </a:xfrm>
          <a:prstGeom prst="rect">
            <a:avLst/>
          </a:prstGeom>
        </p:spPr>
        <p:txBody>
          <a:bodyPr lIns="91439" rIns="91439">
            <a:noAutofit/>
          </a:bodyPr>
          <a:lstStyle/>
          <a:p>
            <a:endParaRPr/>
          </a:p>
        </p:txBody>
      </p:sp>
      <p:sp>
        <p:nvSpPr>
          <p:cNvPr id="193" name="Body Level One…"/>
          <p:cNvSpPr txBox="1">
            <a:spLocks noGrp="1"/>
          </p:cNvSpPr>
          <p:nvPr>
            <p:ph type="body" sz="quarter" idx="1"/>
          </p:nvPr>
        </p:nvSpPr>
        <p:spPr>
          <a:xfrm>
            <a:off x="839789" y="2057400"/>
            <a:ext cx="3932239" cy="3811588"/>
          </a:xfrm>
          <a:prstGeom prst="rect">
            <a:avLst/>
          </a:prstGeom>
        </p:spPr>
        <p:txBody>
          <a:bodyPr/>
          <a:lstStyle>
            <a:lvl1pPr marL="0" indent="0">
              <a:buClrTx/>
              <a:buSzTx/>
              <a:buFontTx/>
              <a:buNone/>
              <a:defRPr sz="1200"/>
            </a:lvl1pPr>
            <a:lvl2pPr marL="0" indent="342900">
              <a:buClrTx/>
              <a:buSzTx/>
              <a:buFontTx/>
              <a:buNone/>
              <a:defRPr sz="1200"/>
            </a:lvl2pPr>
            <a:lvl3pPr marL="0" indent="685800">
              <a:buClrTx/>
              <a:buSzTx/>
              <a:buFontTx/>
              <a:buNone/>
              <a:defRPr sz="1200"/>
            </a:lvl3pPr>
            <a:lvl4pPr marL="0" indent="1028700">
              <a:buClrTx/>
              <a:buSzTx/>
              <a:buFontTx/>
              <a:buNone/>
              <a:defRPr sz="1200"/>
            </a:lvl4pPr>
            <a:lvl5pPr marL="0" indent="1371600">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6848875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C84-1C33-FB62-551B-2F6BA1514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70B1C-35E9-D946-DED7-A3C56FB3A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069460-686D-244D-3829-A5BB8C403D4F}"/>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B329831B-3608-74A0-DCB9-44AD100B5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C7904-D887-2504-BE90-004C4D511E8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210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5365-44E9-6BE6-7969-419B98B878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231F1-80B9-9790-E071-EA204DD1D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3D337-5E00-BED5-1EAA-2A7DECDCD17E}"/>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301ED537-F088-B73D-5434-396BE966E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C7678-33BA-C38E-2E03-9C1FB12D8D7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89484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9F3E-6344-90D1-FF5E-BAE6FE9CC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107C84-36D6-0739-B71F-C3BEF1F4B6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27772-32D4-344D-0D82-45A3B54257E6}"/>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7D780B6E-C923-ECA8-8550-47E917093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16B95-0C96-0F17-A510-DD9BD279C627}"/>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61529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A851-984C-C4FA-234E-CF854992C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65E7E-83BF-BC97-B7F8-DC8FC77AD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E37F2-AAD5-C1B2-7DB7-31E645D694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D6060-35C4-98C9-237E-8449B3048612}"/>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6" name="Footer Placeholder 5">
            <a:extLst>
              <a:ext uri="{FF2B5EF4-FFF2-40B4-BE49-F238E27FC236}">
                <a16:creationId xmlns:a16="http://schemas.microsoft.com/office/drawing/2014/main" id="{5D541D4D-B2C3-A30B-26F7-8D7B1F769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5508B-3814-6A48-1D1D-A568611CCF9F}"/>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36745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Content P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74C591-9A48-274B-AD30-BF7278F06757}"/>
              </a:ext>
            </a:extLst>
          </p:cNvPr>
          <p:cNvSpPr txBox="1"/>
          <p:nvPr userDrawn="1"/>
        </p:nvSpPr>
        <p:spPr>
          <a:xfrm>
            <a:off x="11734800" y="6326619"/>
            <a:ext cx="304800" cy="369332"/>
          </a:xfrm>
          <a:prstGeom prst="rect">
            <a:avLst/>
          </a:prstGeom>
          <a:noFill/>
        </p:spPr>
        <p:txBody>
          <a:bodyPr wrap="square" rtlCol="0" anchor="b">
            <a:spAutoFit/>
          </a:bodyPr>
          <a:lstStyle/>
          <a:p>
            <a:pPr algn="ctr"/>
            <a:fld id="{3D624103-554C-2E4E-857E-364EE110D31D}" type="slidenum">
              <a:rPr lang="en-US" sz="900" smtClean="0">
                <a:solidFill>
                  <a:schemeClr val="tx1"/>
                </a:solidFill>
              </a:rPr>
              <a:t>‹#›</a:t>
            </a:fld>
            <a:endParaRPr lang="en-US" sz="900" dirty="0">
              <a:solidFill>
                <a:schemeClr val="tx1"/>
              </a:solidFill>
            </a:endParaRPr>
          </a:p>
        </p:txBody>
      </p:sp>
      <p:sp>
        <p:nvSpPr>
          <p:cNvPr id="10" name="TextBox 9">
            <a:extLst>
              <a:ext uri="{FF2B5EF4-FFF2-40B4-BE49-F238E27FC236}">
                <a16:creationId xmlns:a16="http://schemas.microsoft.com/office/drawing/2014/main" id="{B52F03C8-E0C0-7A45-964C-2FEBD1CE3B59}"/>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tx1"/>
                </a:solidFill>
              </a:rPr>
              <a:t>weitzmaninstitute.org</a:t>
            </a:r>
            <a:r>
              <a:rPr lang="en-US" sz="900" dirty="0">
                <a:solidFill>
                  <a:schemeClr val="tx1"/>
                </a:solidFill>
              </a:rPr>
              <a:t>     |     </a:t>
            </a:r>
            <a:fld id="{AC52C9D6-60B4-F24A-B68C-E36D25C601FB}" type="datetime4">
              <a:rPr lang="en-US" sz="900" smtClean="0">
                <a:solidFill>
                  <a:schemeClr val="tx1"/>
                </a:solidFill>
              </a:rPr>
              <a:pPr algn="r"/>
              <a:t>April 10, 2026</a:t>
            </a:fld>
            <a:endParaRPr lang="en-US" sz="900" dirty="0">
              <a:solidFill>
                <a:schemeClr val="tx1"/>
              </a:solidFill>
            </a:endParaRPr>
          </a:p>
        </p:txBody>
      </p:sp>
      <p:sp>
        <p:nvSpPr>
          <p:cNvPr id="13" name="Title 3">
            <a:extLst>
              <a:ext uri="{FF2B5EF4-FFF2-40B4-BE49-F238E27FC236}">
                <a16:creationId xmlns:a16="http://schemas.microsoft.com/office/drawing/2014/main" id="{A922BCCD-A515-1B4C-9096-12A179F5EA10}"/>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14" name="Content Placeholder 4">
            <a:extLst>
              <a:ext uri="{FF2B5EF4-FFF2-40B4-BE49-F238E27FC236}">
                <a16:creationId xmlns:a16="http://schemas.microsoft.com/office/drawing/2014/main" id="{B35FE12C-8491-5344-B20E-73ECA1BCAD77}"/>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extLst>
      <p:ext uri="{BB962C8B-B14F-4D97-AF65-F5344CB8AC3E}">
        <p14:creationId xmlns:p14="http://schemas.microsoft.com/office/powerpoint/2010/main" val="553972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399A-9046-6AF0-B9AE-8065D5342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1A2BAD-7739-2EF7-3E1B-BD235D9A3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10A93-1826-46AC-E429-165FC06E7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668AB-3387-6A4C-FE26-3950F5257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623F17-16F9-DDBB-0E2E-E05ABE9C3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B555D-F0B4-F239-0E38-4162F934E315}"/>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8" name="Footer Placeholder 7">
            <a:extLst>
              <a:ext uri="{FF2B5EF4-FFF2-40B4-BE49-F238E27FC236}">
                <a16:creationId xmlns:a16="http://schemas.microsoft.com/office/drawing/2014/main" id="{7EB4A2B8-756F-D4B8-B2BD-0FCF922E6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B1FF2-CCFF-1541-BC8B-B1B4D0311916}"/>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161719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9E52-3627-7E22-6740-CA984540F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BCA71-5D5A-194D-F14D-255172821546}"/>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4" name="Footer Placeholder 3">
            <a:extLst>
              <a:ext uri="{FF2B5EF4-FFF2-40B4-BE49-F238E27FC236}">
                <a16:creationId xmlns:a16="http://schemas.microsoft.com/office/drawing/2014/main" id="{402F3566-26D8-671F-ABD0-F4C7F07D9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64BE7-3124-05CE-BC67-90A891B48FAD}"/>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203898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624C7-B748-09F4-8CB7-FE2DFE878E77}"/>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3" name="Footer Placeholder 2">
            <a:extLst>
              <a:ext uri="{FF2B5EF4-FFF2-40B4-BE49-F238E27FC236}">
                <a16:creationId xmlns:a16="http://schemas.microsoft.com/office/drawing/2014/main" id="{F0290CC1-C02F-A51B-BECE-39AD871F7D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A76EE-CF30-6C0B-F2D0-6E83D2CCFD67}"/>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1742046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7461-35CD-B758-F32C-C5BF4C1B4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66261B-34C3-A581-0372-12D706758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217CC-F016-B14D-D0CC-430F5A41A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7A839-19D6-4BA6-7B91-F854F5F690E8}"/>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6" name="Footer Placeholder 5">
            <a:extLst>
              <a:ext uri="{FF2B5EF4-FFF2-40B4-BE49-F238E27FC236}">
                <a16:creationId xmlns:a16="http://schemas.microsoft.com/office/drawing/2014/main" id="{95F2D746-3312-C228-34AD-0225CE748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4DF4D-53FC-9535-D4D0-C604D76E0EA0}"/>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349709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2F74-B4C6-9938-5400-F436CD8C6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1A50D-414E-40BD-DC86-98EA94D2F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A585ED-A5CC-AA7C-9E05-BEC98DEA7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7BFCF-F139-45E1-74A2-419AEBCDC7C1}"/>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6" name="Footer Placeholder 5">
            <a:extLst>
              <a:ext uri="{FF2B5EF4-FFF2-40B4-BE49-F238E27FC236}">
                <a16:creationId xmlns:a16="http://schemas.microsoft.com/office/drawing/2014/main" id="{F17205BA-EB5A-A72F-4B60-8B7C08D9E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F0848-DD26-3533-1AF3-86990F93F518}"/>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3030593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0026-5487-76BE-E51B-21177D6F34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66F28-E2C7-1760-67B9-D1200FE0B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59F72-8F01-EDBB-5767-D94B4007B578}"/>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A4217C7D-0A1A-ED86-D2FB-8BF06D321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E3CA6-7DBE-4355-81A8-DB971BA2F3A9}"/>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1907231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2035E-2A92-EB43-D7BA-040AFB5C9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C9D67A-87F2-C191-2C61-F229E26CF2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D3204-9E46-E66B-FC71-071B7FEFF99D}"/>
              </a:ext>
            </a:extLst>
          </p:cNvPr>
          <p:cNvSpPr>
            <a:spLocks noGrp="1"/>
          </p:cNvSpPr>
          <p:nvPr>
            <p:ph type="dt" sz="half" idx="10"/>
          </p:nvPr>
        </p:nvSpPr>
        <p:spPr/>
        <p:txBody>
          <a:body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6EAFD8CD-433C-E904-DCEC-9B1C08BAA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635D4-8AED-BBAE-794B-B40A2331932A}"/>
              </a:ext>
            </a:extLst>
          </p:cNvPr>
          <p:cNvSpPr>
            <a:spLocks noGrp="1"/>
          </p:cNvSpPr>
          <p:nvPr>
            <p:ph type="sldNum" sz="quarter" idx="12"/>
          </p:nvPr>
        </p:nvSpPr>
        <p:spPr/>
        <p:txBody>
          <a:bodyPr/>
          <a:lstStyle/>
          <a:p>
            <a:fld id="{1A780D14-B948-B640-9A55-D59CB08B918D}" type="slidenum">
              <a:rPr lang="en-US" smtClean="0"/>
              <a:t>‹#›</a:t>
            </a:fld>
            <a:endParaRPr lang="en-US"/>
          </a:p>
        </p:txBody>
      </p:sp>
    </p:spTree>
    <p:extLst>
      <p:ext uri="{BB962C8B-B14F-4D97-AF65-F5344CB8AC3E}">
        <p14:creationId xmlns:p14="http://schemas.microsoft.com/office/powerpoint/2010/main" val="222222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Green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747C458-014A-2B35-C650-9E484B89D83E}"/>
              </a:ext>
            </a:extLst>
          </p:cNvPr>
          <p:cNvSpPr>
            <a:spLocks noGrp="1"/>
          </p:cNvSpPr>
          <p:nvPr>
            <p:ph type="title"/>
          </p:nvPr>
        </p:nvSpPr>
        <p:spPr>
          <a:xfrm>
            <a:off x="526094" y="1279850"/>
            <a:ext cx="11139814" cy="917341"/>
          </a:xfrm>
          <a:prstGeom prst="rect">
            <a:avLst/>
          </a:prstGeom>
        </p:spPr>
        <p:txBody>
          <a:bodyPr anchor="t"/>
          <a:lstStyle>
            <a:lvl1pPr>
              <a:defRPr sz="4400" b="1" i="0">
                <a:solidFill>
                  <a:srgbClr val="4D6F13"/>
                </a:solidFill>
              </a:defRPr>
            </a:lvl1pPr>
          </a:lstStyle>
          <a:p>
            <a:endParaRPr lang="en-US" b="1" spc="-20" dirty="0">
              <a:solidFill>
                <a:srgbClr val="4D6F13"/>
              </a:solidFill>
              <a:latin typeface="Calibri" panose="020F0502020204030204" pitchFamily="34" charset="0"/>
              <a:cs typeface="Calibri" panose="020F0502020204030204" pitchFamily="34" charset="0"/>
            </a:endParaRPr>
          </a:p>
        </p:txBody>
      </p:sp>
      <p:sp>
        <p:nvSpPr>
          <p:cNvPr id="8" name="Content Placeholder 4">
            <a:extLst>
              <a:ext uri="{FF2B5EF4-FFF2-40B4-BE49-F238E27FC236}">
                <a16:creationId xmlns:a16="http://schemas.microsoft.com/office/drawing/2014/main" id="{7A9DF0DE-7A3C-DA35-E98A-56809727026D}"/>
              </a:ext>
            </a:extLst>
          </p:cNvPr>
          <p:cNvSpPr>
            <a:spLocks noGrp="1"/>
          </p:cNvSpPr>
          <p:nvPr>
            <p:ph idx="4294967295"/>
          </p:nvPr>
        </p:nvSpPr>
        <p:spPr>
          <a:xfrm>
            <a:off x="526093" y="2170879"/>
            <a:ext cx="11139813" cy="4006084"/>
          </a:xfrm>
          <a:prstGeom prst="rect">
            <a:avLst/>
          </a:prstGeom>
        </p:spPr>
        <p:txBody>
          <a:bodyPr/>
          <a:lstStyle/>
          <a:p>
            <a:pPr marL="346075" indent="-346075">
              <a:buClr>
                <a:srgbClr val="447ABE"/>
              </a:buClr>
              <a:buSzPct val="80000"/>
              <a:buFont typeface=".Hiragino Kaku Gothic Interface W3"/>
              <a:buChar char="◉"/>
            </a:pPr>
            <a:endParaRPr lang="en-US" dirty="0"/>
          </a:p>
        </p:txBody>
      </p:sp>
    </p:spTree>
    <p:extLst>
      <p:ext uri="{BB962C8B-B14F-4D97-AF65-F5344CB8AC3E}">
        <p14:creationId xmlns:p14="http://schemas.microsoft.com/office/powerpoint/2010/main" val="94242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32F3F-4B56-B74B-97F7-74020AE0696F}"/>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5" name="Footer Placeholder 4">
            <a:extLst>
              <a:ext uri="{FF2B5EF4-FFF2-40B4-BE49-F238E27FC236}">
                <a16:creationId xmlns:a16="http://schemas.microsoft.com/office/drawing/2014/main" id="{AFB180FD-BAF7-FF40-BE7A-66BC9DA87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00B9D6-4AF6-4944-8D48-E4ED460FDF26}"/>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55523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EB73-4C1C-E843-8197-7F4B220D19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C6D810-131D-7742-A4B3-40027B60D6DC}"/>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B51B8B-E930-DC48-BBF2-F5527627DF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728606-F9D5-DB4E-B015-F760487E5D9B}"/>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6" name="Footer Placeholder 5">
            <a:extLst>
              <a:ext uri="{FF2B5EF4-FFF2-40B4-BE49-F238E27FC236}">
                <a16:creationId xmlns:a16="http://schemas.microsoft.com/office/drawing/2014/main" id="{D1685A97-9FD8-C849-A62F-11A8A5F96A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860351-0FCD-1949-AEE6-F3A422DC29C1}"/>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83753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8A57-158D-174A-AD9F-4CBBA6FA1D8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84D2C-1869-1D43-84F8-0EC9A1C726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A895E-DC64-0E42-9E2E-063F48FC4A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622F59-33AD-824B-B86E-D1BEFA2B693D}"/>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8" name="Footer Placeholder 7">
            <a:extLst>
              <a:ext uri="{FF2B5EF4-FFF2-40B4-BE49-F238E27FC236}">
                <a16:creationId xmlns:a16="http://schemas.microsoft.com/office/drawing/2014/main" id="{5BB7337D-ED61-254B-9914-BAFE25A129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E9B029-803F-1044-AAB3-AEAF621F92D5}"/>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80603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D42D-EAC6-364F-9963-DF69E828F1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9886A9-3EF9-2542-BBAB-CEC5CC5408A2}"/>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4" name="Footer Placeholder 3">
            <a:extLst>
              <a:ext uri="{FF2B5EF4-FFF2-40B4-BE49-F238E27FC236}">
                <a16:creationId xmlns:a16="http://schemas.microsoft.com/office/drawing/2014/main" id="{61D738D2-9107-1842-932B-2607C0C96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B8729C9-57B6-E648-8E9F-B4F938990AF4}"/>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06866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F94E1-5A94-1E46-9537-872C1BC89A6A}"/>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3" name="Footer Placeholder 2">
            <a:extLst>
              <a:ext uri="{FF2B5EF4-FFF2-40B4-BE49-F238E27FC236}">
                <a16:creationId xmlns:a16="http://schemas.microsoft.com/office/drawing/2014/main" id="{29E8D2D1-441C-E846-A061-65BE4DE53F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4B1DD0B-F339-984E-9E30-FE2A02A014A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35873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9476-8480-2B4A-AB0B-442FF30C1E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82A14-938F-934B-8B07-AEB02A2FA9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EEB08A-24DF-1140-9665-A12BE1544D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10BED-AA4C-B047-B3EA-6CFD8F600845}"/>
              </a:ext>
            </a:extLst>
          </p:cNvPr>
          <p:cNvSpPr>
            <a:spLocks noGrp="1"/>
          </p:cNvSpPr>
          <p:nvPr>
            <p:ph type="dt" sz="half" idx="10"/>
          </p:nvPr>
        </p:nvSpPr>
        <p:spPr>
          <a:xfrm>
            <a:off x="838200" y="6356350"/>
            <a:ext cx="2743200" cy="365125"/>
          </a:xfrm>
          <a:prstGeom prst="rect">
            <a:avLst/>
          </a:prstGeom>
        </p:spPr>
        <p:txBody>
          <a:bodyPr/>
          <a:lstStyle/>
          <a:p>
            <a:fld id="{261096FF-0A1E-2B40-8F68-CB88BB8DEE6D}" type="datetimeFigureOut">
              <a:rPr lang="en-US" smtClean="0"/>
              <a:t>4/10/2026</a:t>
            </a:fld>
            <a:endParaRPr lang="en-US"/>
          </a:p>
        </p:txBody>
      </p:sp>
      <p:sp>
        <p:nvSpPr>
          <p:cNvPr id="6" name="Footer Placeholder 5">
            <a:extLst>
              <a:ext uri="{FF2B5EF4-FFF2-40B4-BE49-F238E27FC236}">
                <a16:creationId xmlns:a16="http://schemas.microsoft.com/office/drawing/2014/main" id="{2D6D0BB6-9CF9-7849-A15D-7852701793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CFA405-D25A-284B-B1FC-79E18E0B7933}"/>
              </a:ext>
            </a:extLst>
          </p:cNvPr>
          <p:cNvSpPr>
            <a:spLocks noGrp="1"/>
          </p:cNvSpPr>
          <p:nvPr>
            <p:ph type="sldNum" sz="quarter" idx="12"/>
          </p:nvPr>
        </p:nvSpPr>
        <p:spPr>
          <a:xfrm>
            <a:off x="8610600" y="6356350"/>
            <a:ext cx="2743200" cy="365125"/>
          </a:xfrm>
          <a:prstGeom prst="rect">
            <a:avLst/>
          </a:prstGeom>
        </p:spPr>
        <p:txBody>
          <a:bodyPr/>
          <a:lstStyle/>
          <a:p>
            <a:fld id="{D1DB8CE2-E1E1-AB45-83B1-C390577E9061}" type="slidenum">
              <a:rPr lang="en-US" smtClean="0"/>
              <a:t>‹#›</a:t>
            </a:fld>
            <a:endParaRPr lang="en-US"/>
          </a:p>
        </p:txBody>
      </p:sp>
    </p:spTree>
    <p:extLst>
      <p:ext uri="{BB962C8B-B14F-4D97-AF65-F5344CB8AC3E}">
        <p14:creationId xmlns:p14="http://schemas.microsoft.com/office/powerpoint/2010/main" val="16698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57827B-228E-8349-BBC6-71CCE1BB4ECB}"/>
              </a:ext>
            </a:extLst>
          </p:cNvPr>
          <p:cNvSpPr txBox="1"/>
          <p:nvPr userDrawn="1"/>
        </p:nvSpPr>
        <p:spPr>
          <a:xfrm>
            <a:off x="11734800" y="6465119"/>
            <a:ext cx="304800" cy="230832"/>
          </a:xfrm>
          <a:prstGeom prst="rect">
            <a:avLst/>
          </a:prstGeom>
          <a:noFill/>
        </p:spPr>
        <p:txBody>
          <a:bodyPr wrap="square" rtlCol="0" anchor="b">
            <a:spAutoFit/>
          </a:bodyPr>
          <a:lstStyle/>
          <a:p>
            <a:pPr algn="ctr"/>
            <a:fld id="{3D624103-554C-2E4E-857E-364EE110D31D}" type="slidenum">
              <a:rPr lang="en-US" sz="900" smtClean="0">
                <a:solidFill>
                  <a:schemeClr val="bg1"/>
                </a:solidFill>
              </a:rPr>
              <a:t>‹#›</a:t>
            </a:fld>
            <a:endParaRPr lang="en-US" sz="900" dirty="0">
              <a:solidFill>
                <a:schemeClr val="bg1"/>
              </a:solidFill>
            </a:endParaRPr>
          </a:p>
        </p:txBody>
      </p:sp>
      <p:sp>
        <p:nvSpPr>
          <p:cNvPr id="8" name="TextBox 7">
            <a:extLst>
              <a:ext uri="{FF2B5EF4-FFF2-40B4-BE49-F238E27FC236}">
                <a16:creationId xmlns:a16="http://schemas.microsoft.com/office/drawing/2014/main" id="{8C082AEC-C47B-B54C-A9BF-4B37C5538407}"/>
              </a:ext>
            </a:extLst>
          </p:cNvPr>
          <p:cNvSpPr txBox="1"/>
          <p:nvPr userDrawn="1"/>
        </p:nvSpPr>
        <p:spPr>
          <a:xfrm>
            <a:off x="8132956" y="6465119"/>
            <a:ext cx="3601844" cy="230832"/>
          </a:xfrm>
          <a:prstGeom prst="rect">
            <a:avLst/>
          </a:prstGeom>
          <a:noFill/>
        </p:spPr>
        <p:txBody>
          <a:bodyPr wrap="square" rtlCol="0" anchor="b">
            <a:spAutoFit/>
          </a:bodyPr>
          <a:lstStyle/>
          <a:p>
            <a:pPr algn="r"/>
            <a:r>
              <a:rPr lang="en-US" sz="900" dirty="0" err="1">
                <a:solidFill>
                  <a:schemeClr val="bg1"/>
                </a:solidFill>
              </a:rPr>
              <a:t>weitzmaninstitute.org</a:t>
            </a:r>
            <a:r>
              <a:rPr lang="en-US" sz="900" dirty="0">
                <a:solidFill>
                  <a:schemeClr val="bg1"/>
                </a:solidFill>
              </a:rPr>
              <a:t>     |     </a:t>
            </a:r>
            <a:fld id="{AC52C9D6-60B4-F24A-B68C-E36D25C601FB}" type="datetime4">
              <a:rPr lang="en-US" sz="900" smtClean="0">
                <a:solidFill>
                  <a:schemeClr val="bg1"/>
                </a:solidFill>
              </a:rPr>
              <a:pPr algn="r"/>
              <a:t>April 10, 2026</a:t>
            </a:fld>
            <a:endParaRPr lang="en-US" sz="900" dirty="0">
              <a:solidFill>
                <a:schemeClr val="bg1"/>
              </a:solidFill>
            </a:endParaRPr>
          </a:p>
        </p:txBody>
      </p:sp>
      <p:sp>
        <p:nvSpPr>
          <p:cNvPr id="9" name="Text Placeholder 8">
            <a:extLst>
              <a:ext uri="{FF2B5EF4-FFF2-40B4-BE49-F238E27FC236}">
                <a16:creationId xmlns:a16="http://schemas.microsoft.com/office/drawing/2014/main" id="{7DC3A452-7943-0849-A738-A673B4DDB0CB}"/>
              </a:ext>
            </a:extLst>
          </p:cNvPr>
          <p:cNvSpPr>
            <a:spLocks noGrp="1"/>
          </p:cNvSpPr>
          <p:nvPr>
            <p:ph type="body" idx="1"/>
          </p:nvPr>
        </p:nvSpPr>
        <p:spPr>
          <a:xfrm>
            <a:off x="458372" y="197333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9">
            <a:extLst>
              <a:ext uri="{FF2B5EF4-FFF2-40B4-BE49-F238E27FC236}">
                <a16:creationId xmlns:a16="http://schemas.microsoft.com/office/drawing/2014/main" id="{AEC255B1-86FF-DE45-B5ED-A5E530E62224}"/>
              </a:ext>
            </a:extLst>
          </p:cNvPr>
          <p:cNvSpPr>
            <a:spLocks noGrp="1"/>
          </p:cNvSpPr>
          <p:nvPr>
            <p:ph type="title"/>
          </p:nvPr>
        </p:nvSpPr>
        <p:spPr>
          <a:xfrm>
            <a:off x="458372" y="1162843"/>
            <a:ext cx="10515600" cy="81049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4" r:id="rId14"/>
    <p:sldLayoutId id="2147483675" r:id="rId15"/>
  </p:sldLayoutIdLst>
  <p:txStyles>
    <p:titleStyle>
      <a:lvl1pPr algn="l" defTabSz="914400" rtl="0" eaLnBrk="1" latinLnBrk="0" hangingPunct="1">
        <a:lnSpc>
          <a:spcPct val="90000"/>
        </a:lnSpc>
        <a:spcBef>
          <a:spcPct val="0"/>
        </a:spcBef>
        <a:buNone/>
        <a:defRPr sz="4400" b="1" kern="1200">
          <a:solidFill>
            <a:srgbClr val="4D6F13"/>
          </a:solidFill>
          <a:latin typeface="+mj-lt"/>
          <a:ea typeface="+mj-ea"/>
          <a:cs typeface="+mj-cs"/>
        </a:defRPr>
      </a:lvl1pPr>
    </p:titleStyle>
    <p:body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14928-2189-14F9-0661-9F1E8C715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D36FB-3F5B-7168-D5C0-BF73279D3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E4B51-32AA-8111-C1DE-BF2E37930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47CDEE-8581-B844-9123-ACABA1DF3964}" type="datetimeFigureOut">
              <a:rPr lang="en-US" smtClean="0"/>
              <a:t>4/10/2026</a:t>
            </a:fld>
            <a:endParaRPr lang="en-US"/>
          </a:p>
        </p:txBody>
      </p:sp>
      <p:sp>
        <p:nvSpPr>
          <p:cNvPr id="5" name="Footer Placeholder 4">
            <a:extLst>
              <a:ext uri="{FF2B5EF4-FFF2-40B4-BE49-F238E27FC236}">
                <a16:creationId xmlns:a16="http://schemas.microsoft.com/office/drawing/2014/main" id="{A6A46CFF-290D-ECFD-BD1C-B9BAA7D97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240615-E4F8-F6C0-5F63-6E567E6F1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780D14-B948-B640-9A55-D59CB08B918D}" type="slidenum">
              <a:rPr lang="en-US" smtClean="0"/>
              <a:t>‹#›</a:t>
            </a:fld>
            <a:endParaRPr lang="en-US"/>
          </a:p>
        </p:txBody>
      </p:sp>
    </p:spTree>
    <p:extLst>
      <p:ext uri="{BB962C8B-B14F-4D97-AF65-F5344CB8AC3E}">
        <p14:creationId xmlns:p14="http://schemas.microsoft.com/office/powerpoint/2010/main" val="12173344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dcalc.com/ciwa-ar-alcohol-withdrawal" TargetMode="External"/><Relationship Id="rId2" Type="http://schemas.openxmlformats.org/officeDocument/2006/relationships/hyperlink" Target="https://www.niaaa.nih.gov/sites/default/files/alcohol-symptom-checklist.pdf" TargetMode="Externa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hyperlink" Target="https://helpwithdrinking.ca/wp-content/uploads/2023/10/Short-Alcohol-Withdrawal-Scale-SAWS.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07/s40263-015-0240-4"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am.org/" TargetMode="External"/><Relationship Id="rId2" Type="http://schemas.openxmlformats.org/officeDocument/2006/relationships/hyperlink" Target="https://store.samhsa.gov/product/Medication-for-the-Treatment-of-Alcohol-Use-Disorder-A-Brief-Guide/SMA15-4907" TargetMode="External"/><Relationship Id="rId1" Type="http://schemas.openxmlformats.org/officeDocument/2006/relationships/slideLayout" Target="../slideLayouts/slideLayout14.xml"/><Relationship Id="rId6" Type="http://schemas.openxmlformats.org/officeDocument/2006/relationships/hyperlink" Target="https://ncadd.us/" TargetMode="External"/><Relationship Id="rId5" Type="http://schemas.openxmlformats.org/officeDocument/2006/relationships/hyperlink" Target="https://al-anon.org/" TargetMode="External"/><Relationship Id="rId4" Type="http://schemas.openxmlformats.org/officeDocument/2006/relationships/hyperlink" Target="https://www.niaaa.nih.gov/sites/default/files/publications/NIAAA_Alcohol_Screening_Youth_Guide.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niaaa.nih.gov/sites/default/files/match02.pdf"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 for ETOH</a:t>
            </a:r>
          </a:p>
        </p:txBody>
      </p:sp>
      <p:sp>
        <p:nvSpPr>
          <p:cNvPr id="3" name="Subtitle 2"/>
          <p:cNvSpPr>
            <a:spLocks noGrp="1"/>
          </p:cNvSpPr>
          <p:nvPr>
            <p:ph type="subTitle" idx="1"/>
          </p:nvPr>
        </p:nvSpPr>
        <p:spPr/>
        <p:txBody>
          <a:bodyPr>
            <a:normAutofit fontScale="92500" lnSpcReduction="20000"/>
          </a:bodyPr>
          <a:lstStyle/>
          <a:p>
            <a:r>
              <a:rPr lang="en-US" dirty="0"/>
              <a:t>Medication Assisted Treatment for Management of Alcohol Use Disorder</a:t>
            </a:r>
          </a:p>
          <a:p>
            <a:endParaRPr lang="en-US" dirty="0"/>
          </a:p>
          <a:p>
            <a:r>
              <a:rPr lang="en-US" sz="1600" dirty="0"/>
              <a:t>B. Jamie Stevens, APRN, MSN, PMHNP-BC, CARN-AP</a:t>
            </a:r>
          </a:p>
          <a:p>
            <a:r>
              <a:rPr lang="en-US" sz="1600" dirty="0"/>
              <a:t>12 January 2023</a:t>
            </a:r>
          </a:p>
          <a:p>
            <a:r>
              <a:rPr lang="en-US" sz="1600" dirty="0"/>
              <a:t>Updated 04 April 2026</a:t>
            </a:r>
          </a:p>
        </p:txBody>
      </p:sp>
    </p:spTree>
    <p:extLst>
      <p:ext uri="{BB962C8B-B14F-4D97-AF65-F5344CB8AC3E}">
        <p14:creationId xmlns:p14="http://schemas.microsoft.com/office/powerpoint/2010/main" val="292915340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6"/>
          <p:cNvSpPr txBox="1">
            <a:spLocks noGrp="1"/>
          </p:cNvSpPr>
          <p:nvPr>
            <p:ph type="sldNum" sz="quarter" idx="2"/>
          </p:nvPr>
        </p:nvSpPr>
        <p:spPr>
          <a:xfrm>
            <a:off x="10378623" y="5724777"/>
            <a:ext cx="730364" cy="5982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256" name="Title 1"/>
          <p:cNvSpPr txBox="1">
            <a:spLocks noGrp="1"/>
          </p:cNvSpPr>
          <p:nvPr>
            <p:ph type="title"/>
          </p:nvPr>
        </p:nvSpPr>
        <p:spPr>
          <a:xfrm>
            <a:off x="2153842" y="1597818"/>
            <a:ext cx="2949179" cy="802482"/>
          </a:xfrm>
          <a:prstGeom prst="rect">
            <a:avLst/>
          </a:prstGeom>
        </p:spPr>
        <p:txBody>
          <a:bodyPr>
            <a:normAutofit/>
          </a:bodyPr>
          <a:lstStyle/>
          <a:p>
            <a:r>
              <a:t>Before starting a medication</a:t>
            </a:r>
          </a:p>
        </p:txBody>
      </p:sp>
      <p:sp>
        <p:nvSpPr>
          <p:cNvPr id="257" name="Text Placeholder 3"/>
          <p:cNvSpPr txBox="1">
            <a:spLocks noGrp="1"/>
          </p:cNvSpPr>
          <p:nvPr>
            <p:ph type="body" idx="1"/>
          </p:nvPr>
        </p:nvSpPr>
        <p:spPr>
          <a:xfrm>
            <a:off x="5117398" y="1597818"/>
            <a:ext cx="5128572" cy="4601814"/>
          </a:xfrm>
          <a:prstGeom prst="rect">
            <a:avLst/>
          </a:prstGeom>
        </p:spPr>
        <p:txBody>
          <a:bodyPr>
            <a:normAutofit fontScale="92500" lnSpcReduction="20000"/>
          </a:bodyPr>
          <a:lstStyle/>
          <a:p>
            <a:pPr defTabSz="678941">
              <a:spcBef>
                <a:spcPts val="675"/>
              </a:spcBef>
              <a:defRPr sz="2376"/>
            </a:pPr>
            <a:r>
              <a:rPr dirty="0"/>
              <a:t>Conduct a comprehensive medical assessment</a:t>
            </a:r>
          </a:p>
          <a:p>
            <a:pPr marL="212169" indent="-212169" defTabSz="678941">
              <a:spcBef>
                <a:spcPts val="675"/>
              </a:spcBef>
              <a:buClr>
                <a:srgbClr val="447ABE"/>
              </a:buClr>
              <a:buSzPct val="100000"/>
              <a:buFont typeface="Arial"/>
              <a:buChar char="•"/>
              <a:defRPr sz="1584"/>
            </a:pPr>
            <a:r>
              <a:rPr dirty="0"/>
              <a:t>Ensure that the patient is not intoxicated </a:t>
            </a:r>
          </a:p>
          <a:p>
            <a:pPr marL="551640" lvl="1" indent="-212169" defTabSz="678941">
              <a:spcBef>
                <a:spcPts val="300"/>
              </a:spcBef>
              <a:buClr>
                <a:srgbClr val="447ABE"/>
              </a:buClr>
              <a:buSzPct val="100000"/>
              <a:buFont typeface="Arial"/>
              <a:buChar char="•"/>
              <a:defRPr sz="1386"/>
            </a:pPr>
            <a:r>
              <a:rPr dirty="0"/>
              <a:t>(they can’t give true consent if they are)</a:t>
            </a:r>
          </a:p>
          <a:p>
            <a:pPr marL="212169" indent="-212169" defTabSz="678941">
              <a:spcBef>
                <a:spcPts val="675"/>
              </a:spcBef>
              <a:buClr>
                <a:srgbClr val="447ABE"/>
              </a:buClr>
              <a:buSzPct val="100000"/>
              <a:buFont typeface="Arial"/>
              <a:buChar char="•"/>
              <a:defRPr sz="1584"/>
            </a:pPr>
            <a:r>
              <a:rPr dirty="0"/>
              <a:t>Establish a diagnosis of Alcohol Use Disorder</a:t>
            </a:r>
          </a:p>
          <a:p>
            <a:pPr marL="551640" lvl="1" indent="-212169" defTabSz="678941">
              <a:spcBef>
                <a:spcPts val="300"/>
              </a:spcBef>
              <a:buClr>
                <a:srgbClr val="447ABE"/>
              </a:buClr>
              <a:buSzPct val="100000"/>
              <a:buFont typeface="Arial"/>
              <a:buChar char="•"/>
              <a:defRPr sz="1386">
                <a:solidFill>
                  <a:srgbClr val="666666"/>
                </a:solidFill>
                <a:latin typeface="Source Sans Pro Web"/>
                <a:ea typeface="Source Sans Pro Web"/>
                <a:cs typeface="Source Sans Pro Web"/>
                <a:sym typeface="Source Sans Pro Web"/>
              </a:defRPr>
            </a:pPr>
            <a:r>
              <a:rPr dirty="0"/>
              <a:t> </a:t>
            </a:r>
            <a:r>
              <a:rPr u="sng" dirty="0">
                <a:solidFill>
                  <a:srgbClr val="0563C1"/>
                </a:solidFill>
                <a:uFill>
                  <a:solidFill>
                    <a:srgbClr val="0563C1"/>
                  </a:solidFill>
                </a:uFill>
                <a:hlinkClick r:id="rId2"/>
              </a:rPr>
              <a:t>Alcohol Symptom Checklist</a:t>
            </a:r>
            <a:endParaRPr dirty="0"/>
          </a:p>
          <a:p>
            <a:pPr marL="212169" indent="-212169" defTabSz="678941">
              <a:spcBef>
                <a:spcPts val="675"/>
              </a:spcBef>
              <a:buClr>
                <a:srgbClr val="447ABE"/>
              </a:buClr>
              <a:buSzPct val="100000"/>
              <a:buFont typeface="Arial"/>
              <a:buChar char="•"/>
              <a:defRPr sz="1584"/>
            </a:pPr>
            <a:r>
              <a:rPr dirty="0"/>
              <a:t>Evaluate for potential of acute withdrawal and Delirium Tremens</a:t>
            </a:r>
          </a:p>
          <a:p>
            <a:pPr marL="551640" lvl="1" indent="-212169" defTabSz="678941">
              <a:spcBef>
                <a:spcPts val="300"/>
              </a:spcBef>
              <a:buClr>
                <a:srgbClr val="447ABE"/>
              </a:buClr>
              <a:buSzPct val="100000"/>
              <a:buFont typeface="Arial"/>
              <a:buChar char="•"/>
              <a:defRPr sz="1386"/>
            </a:pPr>
            <a:r>
              <a:rPr u="sng" dirty="0">
                <a:solidFill>
                  <a:srgbClr val="0563C1"/>
                </a:solidFill>
                <a:uFill>
                  <a:solidFill>
                    <a:srgbClr val="0563C1"/>
                  </a:solidFill>
                </a:uFill>
                <a:hlinkClick r:id="rId3"/>
              </a:rPr>
              <a:t>CIWA-</a:t>
            </a:r>
            <a:r>
              <a:rPr u="sng" dirty="0" err="1">
                <a:solidFill>
                  <a:srgbClr val="0563C1"/>
                </a:solidFill>
                <a:uFill>
                  <a:solidFill>
                    <a:srgbClr val="0563C1"/>
                  </a:solidFill>
                </a:uFill>
                <a:hlinkClick r:id="rId3"/>
              </a:rPr>
              <a:t>Ar</a:t>
            </a:r>
            <a:r>
              <a:rPr dirty="0"/>
              <a:t> (more relevant to detox, score &gt;10, refer to detox)</a:t>
            </a:r>
          </a:p>
          <a:p>
            <a:pPr marL="551640" lvl="1" indent="-212169" defTabSz="678941">
              <a:spcBef>
                <a:spcPts val="300"/>
              </a:spcBef>
              <a:buClr>
                <a:srgbClr val="447ABE"/>
              </a:buClr>
              <a:buSzPct val="100000"/>
              <a:buFont typeface="Arial"/>
              <a:buChar char="•"/>
              <a:defRPr sz="1386">
                <a:solidFill>
                  <a:srgbClr val="0070C0"/>
                </a:solidFill>
              </a:defRPr>
            </a:pPr>
            <a:r>
              <a:rPr u="sng" dirty="0">
                <a:solidFill>
                  <a:srgbClr val="0563C1"/>
                </a:solidFill>
                <a:uFill>
                  <a:solidFill>
                    <a:srgbClr val="0563C1"/>
                  </a:solidFill>
                </a:uFill>
                <a:hlinkClick r:id="rId4"/>
              </a:rPr>
              <a:t>Short Alcohol Withdrawal Scale (SAWS)</a:t>
            </a:r>
            <a:r>
              <a:rPr dirty="0"/>
              <a:t> </a:t>
            </a:r>
            <a:r>
              <a:rPr dirty="0">
                <a:solidFill>
                  <a:srgbClr val="000000"/>
                </a:solidFill>
              </a:rPr>
              <a:t>(score &gt;12 mod-severe, refer to detox)</a:t>
            </a:r>
          </a:p>
          <a:p>
            <a:pPr marL="551640" lvl="1" indent="-212169" defTabSz="678941">
              <a:spcBef>
                <a:spcPts val="300"/>
              </a:spcBef>
              <a:buClr>
                <a:srgbClr val="447ABE"/>
              </a:buClr>
              <a:buSzPct val="100000"/>
              <a:buFont typeface="Arial"/>
              <a:buChar char="•"/>
              <a:defRPr sz="1386"/>
            </a:pPr>
            <a:r>
              <a:rPr dirty="0"/>
              <a:t>Time since last drink is also critical</a:t>
            </a:r>
          </a:p>
          <a:p>
            <a:pPr marL="891111" lvl="2" indent="-212169" defTabSz="678941">
              <a:spcBef>
                <a:spcPts val="300"/>
              </a:spcBef>
              <a:buClr>
                <a:srgbClr val="447ABE"/>
              </a:buClr>
              <a:buSzPct val="100000"/>
              <a:buFont typeface="Arial"/>
              <a:buChar char="•"/>
              <a:defRPr sz="1188"/>
            </a:pPr>
            <a:r>
              <a:rPr dirty="0"/>
              <a:t>Begin 6-8 hours after last drink of alcohol</a:t>
            </a:r>
          </a:p>
          <a:p>
            <a:pPr marL="891111" lvl="2" indent="-212169" defTabSz="678941">
              <a:spcBef>
                <a:spcPts val="300"/>
              </a:spcBef>
              <a:buClr>
                <a:srgbClr val="447ABE"/>
              </a:buClr>
              <a:buSzPct val="100000"/>
              <a:buFont typeface="Arial"/>
              <a:buChar char="•"/>
              <a:defRPr sz="1188"/>
            </a:pPr>
            <a:r>
              <a:rPr dirty="0"/>
              <a:t>Peak from 24 to 72 hours after last drink of alcohol</a:t>
            </a:r>
          </a:p>
          <a:p>
            <a:pPr marL="212169" indent="-212169" defTabSz="678941">
              <a:spcBef>
                <a:spcPts val="675"/>
              </a:spcBef>
              <a:buClr>
                <a:srgbClr val="447ABE"/>
              </a:buClr>
              <a:buSzPct val="100000"/>
              <a:buFont typeface="Arial"/>
              <a:buChar char="•"/>
              <a:defRPr sz="1584"/>
            </a:pPr>
            <a:r>
              <a:rPr dirty="0"/>
              <a:t>Complete Blood Count (CBC)</a:t>
            </a:r>
          </a:p>
          <a:p>
            <a:pPr marL="212169" indent="-212169" defTabSz="678941">
              <a:spcBef>
                <a:spcPts val="675"/>
              </a:spcBef>
              <a:buClr>
                <a:srgbClr val="447ABE"/>
              </a:buClr>
              <a:buSzPct val="100000"/>
              <a:buFont typeface="Arial"/>
              <a:buChar char="•"/>
              <a:defRPr sz="1584"/>
            </a:pPr>
            <a:r>
              <a:rPr dirty="0"/>
              <a:t>Urine sample (comprehensive toxicology)</a:t>
            </a:r>
          </a:p>
          <a:p>
            <a:pPr marL="212169" indent="-212169" defTabSz="678941">
              <a:spcBef>
                <a:spcPts val="675"/>
              </a:spcBef>
              <a:buClr>
                <a:srgbClr val="447ABE"/>
              </a:buClr>
              <a:buSzPct val="100000"/>
              <a:buFont typeface="Arial"/>
              <a:buChar char="•"/>
              <a:defRPr sz="1584"/>
            </a:pPr>
            <a:r>
              <a:rPr dirty="0"/>
              <a:t>Comprehensive electrolyte and metabolic panel</a:t>
            </a:r>
          </a:p>
          <a:p>
            <a:pPr marL="212169" indent="-212169" defTabSz="678941">
              <a:spcBef>
                <a:spcPts val="675"/>
              </a:spcBef>
              <a:buClr>
                <a:srgbClr val="447ABE"/>
              </a:buClr>
              <a:buSzPct val="100000"/>
              <a:buFont typeface="Arial"/>
              <a:buChar char="•"/>
              <a:defRPr sz="1584"/>
            </a:pPr>
            <a:r>
              <a:rPr dirty="0"/>
              <a:t>GGT and CDT </a:t>
            </a:r>
          </a:p>
          <a:p>
            <a:pPr marL="551640" lvl="1" indent="-212169" defTabSz="678941">
              <a:spcBef>
                <a:spcPts val="300"/>
              </a:spcBef>
              <a:buClr>
                <a:srgbClr val="447ABE"/>
              </a:buClr>
              <a:buSzPct val="100000"/>
              <a:buFont typeface="Arial"/>
              <a:buChar char="•"/>
              <a:defRPr sz="1386"/>
            </a:pPr>
            <a:r>
              <a:rPr dirty="0"/>
              <a:t>indirectly reflect alcohol consumption</a:t>
            </a:r>
          </a:p>
          <a:p>
            <a:pPr marL="212169" indent="-212169" defTabSz="678941">
              <a:spcBef>
                <a:spcPts val="675"/>
              </a:spcBef>
              <a:buClr>
                <a:srgbClr val="447ABE"/>
              </a:buClr>
              <a:buSzPct val="100000"/>
              <a:buFont typeface="Arial"/>
              <a:buChar char="•"/>
              <a:defRPr sz="1584"/>
            </a:pPr>
            <a:r>
              <a:rPr dirty="0"/>
              <a:t>Serum phosphatidyl Ethanol (Peth) and Urinary ethyl glucuronide (</a:t>
            </a:r>
            <a:r>
              <a:rPr dirty="0" err="1"/>
              <a:t>EtG</a:t>
            </a:r>
            <a:r>
              <a:rPr dirty="0"/>
              <a:t>)</a:t>
            </a:r>
          </a:p>
          <a:p>
            <a:pPr marL="551640" lvl="1" indent="-212169" defTabSz="678941">
              <a:spcBef>
                <a:spcPts val="300"/>
              </a:spcBef>
              <a:buClr>
                <a:srgbClr val="447ABE"/>
              </a:buClr>
              <a:buSzPct val="100000"/>
              <a:buFont typeface="Arial"/>
              <a:buChar char="•"/>
              <a:defRPr sz="1386"/>
            </a:pPr>
            <a:r>
              <a:rPr dirty="0"/>
              <a:t>directly measure alcohol metabolites</a:t>
            </a:r>
          </a:p>
        </p:txBody>
      </p:sp>
      <p:pic>
        <p:nvPicPr>
          <p:cNvPr id="258" name="Picture 2" descr="Picture 2"/>
          <p:cNvPicPr>
            <a:picLocks noGrp="1" noChangeAspect="1"/>
          </p:cNvPicPr>
          <p:nvPr>
            <p:ph type="pic" idx="21"/>
          </p:nvPr>
        </p:nvPicPr>
        <p:blipFill>
          <a:blip r:embed="rId5"/>
          <a:srcRect l="16423" r="16423"/>
          <a:stretch>
            <a:fillRect/>
          </a:stretch>
        </p:blipFill>
        <p:spPr>
          <a:xfrm>
            <a:off x="2153842" y="2677718"/>
            <a:ext cx="2949179" cy="292774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776" y="1052103"/>
            <a:ext cx="2814908" cy="1618170"/>
          </a:xfrm>
          <a:prstGeom prst="rect">
            <a:avLst/>
          </a:prstGeom>
        </p:spPr>
      </p:pic>
      <p:sp>
        <p:nvSpPr>
          <p:cNvPr id="2" name="Title 1"/>
          <p:cNvSpPr>
            <a:spLocks noGrp="1"/>
          </p:cNvSpPr>
          <p:nvPr>
            <p:ph type="title"/>
          </p:nvPr>
        </p:nvSpPr>
        <p:spPr>
          <a:xfrm>
            <a:off x="554477" y="1391478"/>
            <a:ext cx="9415023" cy="678750"/>
          </a:xfrm>
        </p:spPr>
        <p:txBody>
          <a:bodyPr>
            <a:normAutofit fontScale="90000"/>
          </a:bodyPr>
          <a:lstStyle/>
          <a:p>
            <a:r>
              <a:rPr lang="en-US" dirty="0" err="1"/>
              <a:t>Disulfuram</a:t>
            </a:r>
            <a:br>
              <a:rPr lang="en-US" dirty="0"/>
            </a:br>
            <a:r>
              <a:rPr lang="en-US" sz="1600" dirty="0"/>
              <a:t>(FDA approved, not first line</a:t>
            </a:r>
            <a:r>
              <a:rPr lang="en-US" sz="1800" dirty="0"/>
              <a:t>)</a:t>
            </a:r>
          </a:p>
        </p:txBody>
      </p:sp>
      <p:sp>
        <p:nvSpPr>
          <p:cNvPr id="3" name="Content Placeholder 2"/>
          <p:cNvSpPr>
            <a:spLocks noGrp="1"/>
          </p:cNvSpPr>
          <p:nvPr>
            <p:ph idx="1"/>
          </p:nvPr>
        </p:nvSpPr>
        <p:spPr>
          <a:xfrm>
            <a:off x="554477" y="2313246"/>
            <a:ext cx="9993207" cy="3980549"/>
          </a:xfrm>
        </p:spPr>
        <p:txBody>
          <a:bodyPr>
            <a:noAutofit/>
          </a:bodyPr>
          <a:lstStyle/>
          <a:p>
            <a:r>
              <a:rPr lang="en-US" sz="1600" dirty="0"/>
              <a:t>The first medication developed and FDA approved for AUD in 1949.</a:t>
            </a:r>
          </a:p>
          <a:p>
            <a:r>
              <a:rPr lang="en-US" sz="1600" b="1" dirty="0"/>
              <a:t>This is no longer considered a first line treatment choice.</a:t>
            </a:r>
          </a:p>
          <a:p>
            <a:r>
              <a:rPr lang="en-US" sz="1600" dirty="0"/>
              <a:t>An aversive therapy – causes an uncomfortable physical reaction (N/V, flushing, palpitations) when any form of alcohol is absorbed (blocks oxidation of acetaldehyde)</a:t>
            </a:r>
          </a:p>
          <a:p>
            <a:r>
              <a:rPr lang="en-US" sz="1600" dirty="0"/>
              <a:t>Must have completed alcohol detox or be alcohol free for &gt;12 </a:t>
            </a:r>
            <a:r>
              <a:rPr lang="en-US" sz="1600" dirty="0" err="1"/>
              <a:t>hrs</a:t>
            </a:r>
            <a:endParaRPr lang="en-US" sz="1600" dirty="0"/>
          </a:p>
          <a:p>
            <a:r>
              <a:rPr lang="en-US" sz="1600" dirty="0"/>
              <a:t>Most effective when administration is supervised and combined with psychosocial supports</a:t>
            </a:r>
          </a:p>
          <a:p>
            <a:r>
              <a:rPr lang="en-US" sz="1600" dirty="0"/>
              <a:t>Contraindicated in severe heart disease, coronary occlusions, untreated psychoses, pregnancy or breast feeding, active SI, sensitivity to </a:t>
            </a:r>
            <a:r>
              <a:rPr lang="en-US" sz="1600" dirty="0" err="1"/>
              <a:t>disulfuram</a:t>
            </a:r>
            <a:r>
              <a:rPr lang="en-US" sz="1600" dirty="0"/>
              <a:t> or </a:t>
            </a:r>
            <a:r>
              <a:rPr lang="en-US" sz="1600" dirty="0" err="1"/>
              <a:t>thiuram</a:t>
            </a:r>
            <a:r>
              <a:rPr lang="en-US" sz="1600" dirty="0"/>
              <a:t> derivatives (ex. in pesticides)</a:t>
            </a:r>
          </a:p>
          <a:p>
            <a:r>
              <a:rPr lang="en-US" sz="1600" dirty="0"/>
              <a:t>Caution in patients with chronic or acute liver disease.</a:t>
            </a:r>
          </a:p>
          <a:p>
            <a:r>
              <a:rPr lang="en-US" sz="1600" dirty="0"/>
              <a:t>Start 500 mg daily x 7-14 days; then 125-250 mg daily maintenance</a:t>
            </a:r>
          </a:p>
          <a:p>
            <a:r>
              <a:rPr lang="en-US" sz="1600" dirty="0"/>
              <a:t>Severe reactions with alcohol may require emergent medical attention</a:t>
            </a:r>
          </a:p>
        </p:txBody>
      </p:sp>
      <p:sp>
        <p:nvSpPr>
          <p:cNvPr id="4" name="AutoShape 2" descr="Image result for image of aversion alcohol"/>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175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127" y="1443059"/>
            <a:ext cx="2991051" cy="1410906"/>
          </a:xfrm>
          <a:prstGeom prst="rect">
            <a:avLst/>
          </a:prstGeom>
        </p:spPr>
      </p:pic>
      <p:sp>
        <p:nvSpPr>
          <p:cNvPr id="2" name="Title 1"/>
          <p:cNvSpPr>
            <a:spLocks noGrp="1"/>
          </p:cNvSpPr>
          <p:nvPr>
            <p:ph type="title"/>
          </p:nvPr>
        </p:nvSpPr>
        <p:spPr>
          <a:xfrm>
            <a:off x="680936" y="1519855"/>
            <a:ext cx="8229600" cy="1090524"/>
          </a:xfrm>
        </p:spPr>
        <p:txBody>
          <a:bodyPr>
            <a:normAutofit/>
          </a:bodyPr>
          <a:lstStyle/>
          <a:p>
            <a:r>
              <a:rPr lang="en-US" dirty="0"/>
              <a:t>Acamprosate</a:t>
            </a:r>
            <a:br>
              <a:rPr lang="en-US" dirty="0"/>
            </a:br>
            <a:r>
              <a:rPr lang="en-US" sz="1600" dirty="0"/>
              <a:t>(FDA approved, first line)</a:t>
            </a:r>
          </a:p>
        </p:txBody>
      </p:sp>
      <p:sp>
        <p:nvSpPr>
          <p:cNvPr id="3" name="Content Placeholder 2"/>
          <p:cNvSpPr>
            <a:spLocks noGrp="1"/>
          </p:cNvSpPr>
          <p:nvPr>
            <p:ph idx="1"/>
          </p:nvPr>
        </p:nvSpPr>
        <p:spPr>
          <a:xfrm>
            <a:off x="603115" y="2610379"/>
            <a:ext cx="10904706" cy="3680693"/>
          </a:xfrm>
        </p:spPr>
        <p:txBody>
          <a:bodyPr>
            <a:normAutofit/>
          </a:bodyPr>
          <a:lstStyle/>
          <a:p>
            <a:r>
              <a:rPr lang="en-US" sz="2100" dirty="0"/>
              <a:t>As craving and anxiety reduction – thought to                                                                           counteract the imbalance between glutamatergic and GABAergic systems</a:t>
            </a:r>
          </a:p>
          <a:p>
            <a:r>
              <a:rPr lang="en-US" sz="2100" dirty="0"/>
              <a:t>Considered most effective when person is abstinent at time of initiation, hasn’t been tested in non-abstinent but hasn’t been shown not to be effective either</a:t>
            </a:r>
          </a:p>
          <a:p>
            <a:r>
              <a:rPr lang="en-US" sz="2100" dirty="0"/>
              <a:t>Combine with psychosocial supports</a:t>
            </a:r>
          </a:p>
          <a:p>
            <a:r>
              <a:rPr lang="en-US" sz="2100" dirty="0"/>
              <a:t>Contraindicated in severe renal impairment or hypersensitivity to drug; in mild/mod w/CC of 30-50 mL/min), reduce dose by 50%</a:t>
            </a:r>
          </a:p>
          <a:p>
            <a:r>
              <a:rPr lang="en-US" sz="2100" dirty="0"/>
              <a:t>Caution in over 65 (renal), pregnancy and breast feeding (no data)</a:t>
            </a:r>
          </a:p>
          <a:p>
            <a:r>
              <a:rPr lang="en-US" sz="2100" dirty="0"/>
              <a:t>Start and maintain usual dose of 2 tab (333mg) three times daily; pill fatigue can become an issue</a:t>
            </a:r>
          </a:p>
          <a:p>
            <a:endParaRPr lang="en-US" dirty="0"/>
          </a:p>
          <a:p>
            <a:endParaRPr lang="en-US" dirty="0"/>
          </a:p>
        </p:txBody>
      </p:sp>
    </p:spTree>
    <p:extLst>
      <p:ext uri="{BB962C8B-B14F-4D97-AF65-F5344CB8AC3E}">
        <p14:creationId xmlns:p14="http://schemas.microsoft.com/office/powerpoint/2010/main" val="196943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2" y="1670607"/>
            <a:ext cx="8229600" cy="820230"/>
          </a:xfrm>
        </p:spPr>
        <p:txBody>
          <a:bodyPr>
            <a:normAutofit fontScale="90000"/>
          </a:bodyPr>
          <a:lstStyle/>
          <a:p>
            <a:pPr algn="ctr"/>
            <a:r>
              <a:rPr lang="en-US" dirty="0"/>
              <a:t>Naltrexone</a:t>
            </a:r>
            <a:br>
              <a:rPr lang="en-US" dirty="0"/>
            </a:br>
            <a:r>
              <a:rPr lang="en-US" sz="1800" dirty="0"/>
              <a:t>(FDA approved, first line)</a:t>
            </a:r>
          </a:p>
        </p:txBody>
      </p:sp>
      <p:sp>
        <p:nvSpPr>
          <p:cNvPr id="3" name="Content Placeholder 2"/>
          <p:cNvSpPr>
            <a:spLocks noGrp="1"/>
          </p:cNvSpPr>
          <p:nvPr>
            <p:ph idx="1"/>
          </p:nvPr>
        </p:nvSpPr>
        <p:spPr>
          <a:xfrm>
            <a:off x="651753" y="2947481"/>
            <a:ext cx="10817158" cy="3634883"/>
          </a:xfrm>
        </p:spPr>
        <p:txBody>
          <a:bodyPr>
            <a:normAutofit/>
          </a:bodyPr>
          <a:lstStyle/>
          <a:p>
            <a:r>
              <a:rPr lang="en-US" sz="1800" dirty="0"/>
              <a:t>Euphoria and craving reduction – by blocking opioid receptors, believed to reduce rewarding effects of alcohol</a:t>
            </a:r>
          </a:p>
          <a:p>
            <a:r>
              <a:rPr lang="en-US" sz="1800" dirty="0"/>
              <a:t>Only studied in people who abstained from alcohol before starting; no data that it does or doesn’t work for people actively drinking</a:t>
            </a:r>
          </a:p>
          <a:p>
            <a:r>
              <a:rPr lang="en-US" sz="1800" dirty="0"/>
              <a:t>Contraindicated if receiving or anticipate receiving opioid analgesics, failure of oral challenge, or hypersensitivity to drug/components</a:t>
            </a:r>
          </a:p>
          <a:p>
            <a:r>
              <a:rPr lang="en-US" sz="1800" dirty="0"/>
              <a:t>Avoid in patients with ALT &gt;5x ULN or severe liver disease</a:t>
            </a:r>
          </a:p>
          <a:p>
            <a:r>
              <a:rPr lang="en-US" sz="1800" dirty="0"/>
              <a:t>Oral and LAI formulations available</a:t>
            </a:r>
          </a:p>
          <a:p>
            <a:r>
              <a:rPr lang="en-US" sz="1800" dirty="0"/>
              <a:t>Start naltrexone oral 50 mg daily, can switch to LAI (</a:t>
            </a:r>
            <a:r>
              <a:rPr lang="en-US" sz="1800" dirty="0" err="1"/>
              <a:t>Vivitrol</a:t>
            </a:r>
            <a:r>
              <a:rPr lang="en-US" sz="1800" dirty="0"/>
              <a:t> 380 mg </a:t>
            </a:r>
            <a:r>
              <a:rPr lang="en-US" sz="1800" dirty="0" err="1"/>
              <a:t>inj</a:t>
            </a:r>
            <a:r>
              <a:rPr lang="en-US" sz="1800" dirty="0"/>
              <a:t> q28-30 days) after 3-7 days, or maintain 50 mg oral daily</a:t>
            </a:r>
          </a:p>
          <a:p>
            <a:r>
              <a:rPr lang="en-US" sz="1800" dirty="0"/>
              <a:t>LAI must be administered DEEP IM as </a:t>
            </a:r>
            <a:r>
              <a:rPr lang="en-US" sz="1800" dirty="0" err="1"/>
              <a:t>inj</a:t>
            </a:r>
            <a:r>
              <a:rPr lang="en-US" sz="1800" dirty="0"/>
              <a:t> site reaction w/tissue necrosis has occurred when not properly administered</a:t>
            </a:r>
          </a:p>
        </p:txBody>
      </p:sp>
      <p:pic>
        <p:nvPicPr>
          <p:cNvPr id="2050" name="Picture 2" descr="Drunk emoticon holding an alcoholic drink bottle Stock Vector - 35512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14" y="1054233"/>
            <a:ext cx="2684835" cy="1893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indiatimes.in/media/facebook/2017/May/3alivebynature_com_1494238919_1494238925_80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553" y="1066005"/>
            <a:ext cx="3343158" cy="175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7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47" y="1473411"/>
            <a:ext cx="8229600" cy="813816"/>
          </a:xfrm>
        </p:spPr>
        <p:txBody>
          <a:bodyPr>
            <a:normAutofit fontScale="90000"/>
          </a:bodyPr>
          <a:lstStyle/>
          <a:p>
            <a:r>
              <a:rPr lang="en-US" dirty="0"/>
              <a:t>The Sinclair Method</a:t>
            </a:r>
            <a:br>
              <a:rPr lang="en-US" dirty="0"/>
            </a:br>
            <a:endParaRPr lang="en-US" sz="3100" dirty="0"/>
          </a:p>
        </p:txBody>
      </p:sp>
      <p:sp>
        <p:nvSpPr>
          <p:cNvPr id="3" name="Content Placeholder 2"/>
          <p:cNvSpPr>
            <a:spLocks noGrp="1"/>
          </p:cNvSpPr>
          <p:nvPr>
            <p:ph idx="1"/>
          </p:nvPr>
        </p:nvSpPr>
        <p:spPr>
          <a:xfrm>
            <a:off x="719847" y="2733472"/>
            <a:ext cx="10505872" cy="3725694"/>
          </a:xfrm>
        </p:spPr>
        <p:txBody>
          <a:bodyPr>
            <a:normAutofit fontScale="85000" lnSpcReduction="20000"/>
          </a:bodyPr>
          <a:lstStyle/>
          <a:p>
            <a:r>
              <a:rPr lang="en-US" dirty="0"/>
              <a:t>Considered evidence based and effective (~ 78%) when it is strictly adhered to for heavy, compulsive, and binge drinking behaviors.</a:t>
            </a:r>
          </a:p>
          <a:p>
            <a:r>
              <a:rPr lang="en-US" dirty="0"/>
              <a:t>May be helpful for those not seeking immediate total abstinence.</a:t>
            </a:r>
          </a:p>
          <a:p>
            <a:r>
              <a:rPr lang="en-US" dirty="0"/>
              <a:t>Pharmacologic extinction</a:t>
            </a:r>
          </a:p>
          <a:p>
            <a:pPr lvl="1"/>
            <a:r>
              <a:rPr lang="en-US" dirty="0"/>
              <a:t>reduces the allure of drinking, making it not as enjoyable</a:t>
            </a:r>
          </a:p>
          <a:p>
            <a:pPr lvl="1"/>
            <a:r>
              <a:rPr lang="en-US" dirty="0"/>
              <a:t>Naltrexone is believed to block endorphin release when alcohol is consumed, endorphins drive the desire to drink more</a:t>
            </a:r>
          </a:p>
          <a:p>
            <a:r>
              <a:rPr lang="en-US" dirty="0"/>
              <a:t>Targeted dosing (dose taken 1 hour before drinking)</a:t>
            </a:r>
          </a:p>
          <a:p>
            <a:pPr lvl="1"/>
            <a:r>
              <a:rPr lang="en-US" dirty="0"/>
              <a:t>Need to have an high enough blood concentration prior to the first drink to block the endorphins (sensation of pleasure)</a:t>
            </a:r>
          </a:p>
          <a:p>
            <a:pPr lvl="1"/>
            <a:r>
              <a:rPr lang="en-US" dirty="0"/>
              <a:t>Intended to create planned drinking, in a safer place, and restore better drinking control at safer levels</a:t>
            </a:r>
          </a:p>
        </p:txBody>
      </p:sp>
      <p:pic>
        <p:nvPicPr>
          <p:cNvPr id="1026" name="Picture 2" descr="https://aabeyondbelief.org/wp-content/uploads/2018/04/Sinclair-Meth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93" y="999265"/>
            <a:ext cx="1923393" cy="17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095" y="1313233"/>
            <a:ext cx="8229600" cy="858847"/>
          </a:xfrm>
        </p:spPr>
        <p:txBody>
          <a:bodyPr/>
          <a:lstStyle/>
          <a:p>
            <a:r>
              <a:rPr lang="en-US" dirty="0"/>
              <a:t>The Sinclair Method</a:t>
            </a:r>
          </a:p>
        </p:txBody>
      </p:sp>
      <p:sp>
        <p:nvSpPr>
          <p:cNvPr id="3" name="Content Placeholder 2"/>
          <p:cNvSpPr>
            <a:spLocks noGrp="1"/>
          </p:cNvSpPr>
          <p:nvPr>
            <p:ph idx="1"/>
          </p:nvPr>
        </p:nvSpPr>
        <p:spPr>
          <a:xfrm>
            <a:off x="710118" y="2101174"/>
            <a:ext cx="10651787" cy="4184108"/>
          </a:xfrm>
        </p:spPr>
        <p:txBody>
          <a:bodyPr vert="horz" lIns="91440" tIns="45720" rIns="91440" bIns="45720" rtlCol="0" anchor="t">
            <a:normAutofit/>
          </a:bodyPr>
          <a:lstStyle/>
          <a:p>
            <a:r>
              <a:rPr lang="en-US" dirty="0"/>
              <a:t>Counter-intuitive</a:t>
            </a:r>
          </a:p>
          <a:p>
            <a:pPr lvl="1"/>
            <a:r>
              <a:rPr lang="en-US" sz="2200" dirty="0"/>
              <a:t>A person instructed they may drink alcohol after taking naltrexone for the ‘extinction’ to occur</a:t>
            </a:r>
          </a:p>
          <a:p>
            <a:pPr lvl="1"/>
            <a:r>
              <a:rPr lang="en-US" sz="2200" dirty="0"/>
              <a:t>It is inconsistent with a full abstinence approach</a:t>
            </a:r>
          </a:p>
          <a:p>
            <a:r>
              <a:rPr lang="en-US" dirty="0"/>
              <a:t>Risk</a:t>
            </a:r>
          </a:p>
          <a:p>
            <a:pPr lvl="1"/>
            <a:r>
              <a:rPr lang="en-US" sz="1800" dirty="0"/>
              <a:t>less risk than taking naltrexone daily or receiving a long-acting injection</a:t>
            </a:r>
          </a:p>
          <a:p>
            <a:r>
              <a:rPr lang="en-US" dirty="0"/>
              <a:t>Note:  </a:t>
            </a:r>
            <a:r>
              <a:rPr lang="en-US" sz="1600" dirty="0"/>
              <a:t>While naltrexone alone, with instructions on how to take it, might be adequate for success, most successful trials have included some form of psychotherapy or psychosocial supports structured and targeted on issues r/t alcohol misuse</a:t>
            </a:r>
            <a:endParaRPr lang="en-US" sz="16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190356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64395"/>
            <a:ext cx="8229600" cy="938784"/>
          </a:xfrm>
        </p:spPr>
        <p:txBody>
          <a:bodyPr>
            <a:normAutofit fontScale="90000"/>
          </a:bodyPr>
          <a:lstStyle/>
          <a:p>
            <a:pPr algn="ctr"/>
            <a:r>
              <a:rPr lang="en-US" dirty="0"/>
              <a:t>Baclofen</a:t>
            </a:r>
            <a:br>
              <a:rPr lang="en-US" dirty="0"/>
            </a:br>
            <a:r>
              <a:rPr lang="en-US" sz="1800" dirty="0"/>
              <a:t>(off-label) </a:t>
            </a:r>
            <a:br>
              <a:rPr lang="en-US" sz="1800" dirty="0"/>
            </a:br>
            <a:r>
              <a:rPr lang="en-US" sz="1800" dirty="0"/>
              <a:t>(</a:t>
            </a:r>
            <a:r>
              <a:rPr lang="en-US" sz="1800" dirty="0" err="1"/>
              <a:t>Addolorato</a:t>
            </a:r>
            <a:r>
              <a:rPr lang="en-US" sz="1800" dirty="0"/>
              <a:t> et al. 2000b, 2002)</a:t>
            </a:r>
          </a:p>
        </p:txBody>
      </p:sp>
      <p:sp>
        <p:nvSpPr>
          <p:cNvPr id="3" name="Content Placeholder 2"/>
          <p:cNvSpPr>
            <a:spLocks noGrp="1"/>
          </p:cNvSpPr>
          <p:nvPr>
            <p:ph idx="1"/>
          </p:nvPr>
        </p:nvSpPr>
        <p:spPr>
          <a:xfrm>
            <a:off x="817123" y="2733504"/>
            <a:ext cx="10515600" cy="3657568"/>
          </a:xfrm>
        </p:spPr>
        <p:txBody>
          <a:bodyPr>
            <a:normAutofit fontScale="77500" lnSpcReduction="20000"/>
          </a:bodyPr>
          <a:lstStyle/>
          <a:p>
            <a:r>
              <a:rPr lang="en-US" dirty="0"/>
              <a:t>Action - as GABA receptor agonist</a:t>
            </a:r>
          </a:p>
          <a:p>
            <a:r>
              <a:rPr lang="en-US" dirty="0"/>
              <a:t>One 12-week study found it helpful in those with cirrhosis </a:t>
            </a:r>
          </a:p>
          <a:p>
            <a:pPr lvl="2"/>
            <a:r>
              <a:rPr lang="en-US" sz="1400" dirty="0"/>
              <a:t>(Addolorato, Lancet, 2007) </a:t>
            </a:r>
          </a:p>
          <a:p>
            <a:r>
              <a:rPr lang="en-US" dirty="0"/>
              <a:t>another for persons with HCV </a:t>
            </a:r>
          </a:p>
          <a:p>
            <a:pPr lvl="2"/>
            <a:r>
              <a:rPr lang="en-US" sz="1400" dirty="0"/>
              <a:t>(Leggio, Addictive Behavior, 2012)</a:t>
            </a:r>
          </a:p>
          <a:p>
            <a:r>
              <a:rPr lang="en-US" dirty="0"/>
              <a:t>12-24-hour period of abstinence from ETOH before starting</a:t>
            </a:r>
          </a:p>
          <a:p>
            <a:r>
              <a:rPr lang="en-US" dirty="0"/>
              <a:t>Nearly 70% reduction to abstinence in treatment group within first week</a:t>
            </a:r>
          </a:p>
          <a:p>
            <a:r>
              <a:rPr lang="en-US" dirty="0"/>
              <a:t>Reductions in craving, state anxiety, and obsessive-compulsive thinking</a:t>
            </a:r>
          </a:p>
          <a:p>
            <a:r>
              <a:rPr lang="en-US" dirty="0"/>
              <a:t>Recommended to be combined with psychosocial supports </a:t>
            </a:r>
          </a:p>
          <a:p>
            <a:pPr lvl="1"/>
            <a:r>
              <a:rPr lang="en-US" dirty="0"/>
              <a:t>(study participants had a supportive family member)</a:t>
            </a:r>
          </a:p>
          <a:p>
            <a:r>
              <a:rPr lang="en-US" dirty="0"/>
              <a:t>Start 15 mg daily </a:t>
            </a:r>
            <a:r>
              <a:rPr lang="en-US" sz="2600" dirty="0"/>
              <a:t>(divided into 3 daily doses) </a:t>
            </a:r>
            <a:r>
              <a:rPr lang="en-US" dirty="0"/>
              <a:t>and increased to 30 mg daily on day 4</a:t>
            </a: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774" b="89850" l="5485" r="89873">
                        <a14:foregroundMark x1="12025" y1="15789" x2="34599" y2="10902"/>
                        <a14:foregroundMark x1="34599" y1="10902" x2="57384" y2="15789"/>
                        <a14:foregroundMark x1="57384" y1="15789" x2="80169" y2="15038"/>
                        <a14:foregroundMark x1="80169" y1="15038" x2="77637" y2="48872"/>
                        <a14:foregroundMark x1="77637" y1="48872" x2="60127" y2="69925"/>
                        <a14:foregroundMark x1="60127" y1="69925" x2="16456" y2="91729"/>
                        <a14:foregroundMark x1="16456" y1="91729" x2="4008" y2="63534"/>
                        <a14:foregroundMark x1="4008" y1="63534" x2="5485" y2="29323"/>
                        <a14:foregroundMark x1="5485" y1="29323" x2="13080" y2="17293"/>
                      </a14:backgroundRemoval>
                    </a14:imgEffect>
                  </a14:imgLayer>
                </a14:imgProps>
              </a:ext>
              <a:ext uri="{28A0092B-C50C-407E-A947-70E740481C1C}">
                <a14:useLocalDpi xmlns:a14="http://schemas.microsoft.com/office/drawing/2010/main" val="0"/>
              </a:ext>
            </a:extLst>
          </a:blip>
          <a:stretch>
            <a:fillRect/>
          </a:stretch>
        </p:blipFill>
        <p:spPr>
          <a:xfrm>
            <a:off x="1981200" y="1214734"/>
            <a:ext cx="2098929" cy="143810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6298" b="96530" l="10000" r="90000">
                        <a14:foregroundMark x1="30667" y1="11440" x2="47000" y2="4627"/>
                        <a14:foregroundMark x1="47000" y1="4627" x2="64833" y2="7326"/>
                        <a14:foregroundMark x1="64833" y1="7326" x2="77000" y2="26478"/>
                        <a14:foregroundMark x1="77000" y1="26478" x2="79500" y2="52828"/>
                        <a14:foregroundMark x1="79500" y1="52828" x2="73917" y2="78149"/>
                        <a14:foregroundMark x1="73917" y1="78149" x2="61889" y2="94469"/>
                        <a14:foregroundMark x1="21360" y1="64367" x2="20667" y2="61825"/>
                        <a14:foregroundMark x1="20667" y1="61825" x2="19750" y2="35476"/>
                        <a14:foregroundMark x1="19750" y1="35476" x2="29667" y2="13753"/>
                        <a14:foregroundMark x1="29667" y1="13753" x2="30333" y2="10283"/>
                        <a14:foregroundMark x1="28083" y1="16710" x2="43750" y2="6812"/>
                        <a14:foregroundMark x1="43750" y1="6812" x2="61083" y2="6298"/>
                        <a14:foregroundMark x1="61083" y1="6298" x2="74583" y2="22108"/>
                        <a14:foregroundMark x1="74583" y1="22108" x2="80583" y2="47301"/>
                        <a14:foregroundMark x1="80583" y1="47301" x2="77750" y2="74679"/>
                        <a14:foregroundMark x1="77750" y1="74679" x2="64333" y2="91388"/>
                        <a14:foregroundMark x1="64333" y1="91388" x2="53684" y2="93922"/>
                        <a14:foregroundMark x1="23622" y1="65195" x2="22833" y2="62982"/>
                        <a14:foregroundMark x1="22833" y1="62982" x2="19917" y2="36761"/>
                        <a14:foregroundMark x1="19917" y1="36761" x2="30333" y2="13239"/>
                        <a14:backgroundMark x1="29917" y1="94216" x2="64583" y2="96530"/>
                        <a14:backgroundMark x1="64583" y1="96530" x2="63833" y2="99486"/>
                        <a14:backgroundMark x1="59750" y1="96015" x2="62333" y2="94859"/>
                        <a14:backgroundMark x1="21333" y1="64396" x2="32417" y2="84576"/>
                        <a14:backgroundMark x1="32417" y1="84576" x2="23583" y2="75835"/>
                        <a14:backgroundMark x1="24333" y1="81620" x2="39583" y2="94344"/>
                        <a14:backgroundMark x1="39583" y1="94344" x2="22500" y2="70051"/>
                        <a14:backgroundMark x1="22083" y1="74679" x2="25083" y2="79949"/>
                        <a14:backgroundMark x1="23583" y1="73008" x2="31417" y2="89075"/>
                        <a14:backgroundMark x1="26167" y1="87404" x2="27667" y2="86761"/>
                        <a14:backgroundMark x1="28083" y1="88560" x2="27667" y2="87404"/>
                        <a14:backgroundMark x1="28083" y1="87918" x2="28083" y2="85604"/>
                        <a14:backgroundMark x1="31417" y1="89075" x2="26583" y2="87918"/>
                        <a14:backgroundMark x1="36250" y1="90231" x2="43333" y2="93702"/>
                      </a14:backgroundRemoval>
                    </a14:imgEffect>
                  </a14:imgLayer>
                </a14:imgProps>
              </a:ext>
              <a:ext uri="{28A0092B-C50C-407E-A947-70E740481C1C}">
                <a14:useLocalDpi xmlns:a14="http://schemas.microsoft.com/office/drawing/2010/main" val="0"/>
              </a:ext>
            </a:extLst>
          </a:blip>
          <a:stretch>
            <a:fillRect/>
          </a:stretch>
        </p:blipFill>
        <p:spPr>
          <a:xfrm>
            <a:off x="8109705" y="1019663"/>
            <a:ext cx="2819918" cy="1828247"/>
          </a:xfrm>
          <a:prstGeom prst="rect">
            <a:avLst/>
          </a:prstGeom>
        </p:spPr>
      </p:pic>
    </p:spTree>
    <p:extLst>
      <p:ext uri="{BB962C8B-B14F-4D97-AF65-F5344CB8AC3E}">
        <p14:creationId xmlns:p14="http://schemas.microsoft.com/office/powerpoint/2010/main" val="235741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D742-C6C5-284F-8CFD-97894CAD28ED}"/>
              </a:ext>
            </a:extLst>
          </p:cNvPr>
          <p:cNvSpPr>
            <a:spLocks noGrp="1"/>
          </p:cNvSpPr>
          <p:nvPr>
            <p:ph type="title"/>
          </p:nvPr>
        </p:nvSpPr>
        <p:spPr>
          <a:xfrm>
            <a:off x="458372" y="1041712"/>
            <a:ext cx="10515600" cy="810493"/>
          </a:xfrm>
        </p:spPr>
        <p:txBody>
          <a:bodyPr>
            <a:normAutofit fontScale="90000"/>
          </a:bodyPr>
          <a:lstStyle/>
          <a:p>
            <a:r>
              <a:rPr lang="en-US" dirty="0"/>
              <a:t>Anticonvulsants</a:t>
            </a:r>
            <a:br>
              <a:rPr lang="en-US" dirty="0"/>
            </a:br>
            <a:r>
              <a:rPr lang="en-US" sz="2000" dirty="0"/>
              <a:t>(off label)</a:t>
            </a:r>
          </a:p>
        </p:txBody>
      </p:sp>
      <p:sp>
        <p:nvSpPr>
          <p:cNvPr id="3" name="Content Placeholder 2">
            <a:extLst>
              <a:ext uri="{FF2B5EF4-FFF2-40B4-BE49-F238E27FC236}">
                <a16:creationId xmlns:a16="http://schemas.microsoft.com/office/drawing/2014/main" id="{1AEE6420-D595-4AAB-50F5-CE733443D60F}"/>
              </a:ext>
            </a:extLst>
          </p:cNvPr>
          <p:cNvSpPr>
            <a:spLocks noGrp="1"/>
          </p:cNvSpPr>
          <p:nvPr>
            <p:ph idx="1"/>
          </p:nvPr>
        </p:nvSpPr>
        <p:spPr>
          <a:xfrm>
            <a:off x="458372" y="2148434"/>
            <a:ext cx="10922990" cy="4351338"/>
          </a:xfrm>
        </p:spPr>
        <p:txBody>
          <a:bodyPr>
            <a:normAutofit fontScale="92500" lnSpcReduction="20000"/>
          </a:bodyPr>
          <a:lstStyle/>
          <a:p>
            <a:r>
              <a:rPr lang="en-US" dirty="0"/>
              <a:t> Grade A designation</a:t>
            </a:r>
          </a:p>
          <a:p>
            <a:pPr lvl="1"/>
            <a:r>
              <a:rPr lang="en-US" dirty="0"/>
              <a:t>Topiramate</a:t>
            </a:r>
          </a:p>
          <a:p>
            <a:pPr lvl="2"/>
            <a:r>
              <a:rPr lang="en-US" sz="1500" dirty="0"/>
              <a:t>Multiple RCTs and a meta-analysis (7 studies, 1,125 participants)  have demonstrated efficacy in decreasing heavy drinking days and increasing days of abstinence; combined with psychosocial interventions</a:t>
            </a:r>
          </a:p>
          <a:p>
            <a:pPr lvl="2"/>
            <a:r>
              <a:rPr lang="en-US" sz="1500" dirty="0"/>
              <a:t>2021 VA/DoD clinical guidelines gave strong recommendation</a:t>
            </a:r>
          </a:p>
          <a:p>
            <a:pPr lvl="2"/>
            <a:r>
              <a:rPr lang="en-US" sz="1500" dirty="0"/>
              <a:t>Believed to reduce dopamine release in reward pathways</a:t>
            </a:r>
          </a:p>
          <a:p>
            <a:pPr lvl="2"/>
            <a:r>
              <a:rPr lang="en-US" sz="1500" dirty="0"/>
              <a:t>Some studies only 75 mg daily others dosing up to 300 mg daily</a:t>
            </a:r>
          </a:p>
          <a:p>
            <a:r>
              <a:rPr lang="en-US" sz="2400" dirty="0"/>
              <a:t>Grade B designation</a:t>
            </a:r>
          </a:p>
          <a:p>
            <a:pPr lvl="1"/>
            <a:r>
              <a:rPr lang="en-US" sz="1900" dirty="0"/>
              <a:t>Gabapentin </a:t>
            </a:r>
            <a:r>
              <a:rPr lang="en-US" sz="1500" dirty="0"/>
              <a:t>RCT of 150 participants</a:t>
            </a:r>
          </a:p>
          <a:p>
            <a:pPr lvl="2"/>
            <a:r>
              <a:rPr lang="en-US" sz="1500" dirty="0"/>
              <a:t>NNT=8</a:t>
            </a:r>
          </a:p>
          <a:p>
            <a:pPr lvl="2"/>
            <a:r>
              <a:rPr lang="en-US" sz="1500" dirty="0"/>
              <a:t>Increased abstinence, reduced heavy drinking days, and cravings</a:t>
            </a:r>
          </a:p>
          <a:p>
            <a:pPr lvl="2"/>
            <a:r>
              <a:rPr lang="en-US" sz="1500" dirty="0"/>
              <a:t>300-600 mg TID</a:t>
            </a:r>
          </a:p>
          <a:p>
            <a:pPr lvl="2"/>
            <a:r>
              <a:rPr lang="en-US" sz="1500" dirty="0"/>
              <a:t>Only small studies, no long-term data</a:t>
            </a:r>
          </a:p>
          <a:p>
            <a:pPr lvl="1"/>
            <a:r>
              <a:rPr lang="en-US" sz="1900" dirty="0"/>
              <a:t>Valproic acid</a:t>
            </a:r>
          </a:p>
          <a:p>
            <a:pPr lvl="1"/>
            <a:r>
              <a:rPr lang="en-US" sz="1900" dirty="0"/>
              <a:t>Carbamazepine</a:t>
            </a:r>
          </a:p>
          <a:p>
            <a:pPr lvl="1"/>
            <a:r>
              <a:rPr lang="en-US" sz="1900" dirty="0"/>
              <a:t>Zonisamide</a:t>
            </a:r>
          </a:p>
          <a:p>
            <a:pPr marL="457200" lvl="1" indent="0">
              <a:buNone/>
            </a:pPr>
            <a:r>
              <a:rPr lang="pt-BR" sz="1300" dirty="0"/>
              <a:t>(CNS Drugs. 2015 Apr;29(4):293–311. doi: </a:t>
            </a:r>
            <a:r>
              <a:rPr lang="pt-BR" sz="1300" dirty="0">
                <a:hlinkClick r:id="rId2">
                  <a:extLst>
                    <a:ext uri="{A12FA001-AC4F-418D-AE19-62706E023703}">
                      <ahyp:hlinkClr xmlns:ahyp="http://schemas.microsoft.com/office/drawing/2018/hyperlinkcolor" val="tx"/>
                    </a:ext>
                  </a:extLst>
                </a:hlinkClick>
              </a:rPr>
              <a:t>10.1007/s40263-015-0240-4</a:t>
            </a:r>
            <a:r>
              <a:rPr lang="pt-BR" sz="1300" dirty="0"/>
              <a:t>)</a:t>
            </a:r>
            <a:endParaRPr lang="en-US" sz="1300" dirty="0"/>
          </a:p>
          <a:p>
            <a:pPr marL="457200" lvl="1" indent="0">
              <a:buNone/>
            </a:pPr>
            <a:endParaRPr lang="en-US" sz="1900" dirty="0"/>
          </a:p>
        </p:txBody>
      </p:sp>
      <p:pic>
        <p:nvPicPr>
          <p:cNvPr id="5" name="Picture 4">
            <a:extLst>
              <a:ext uri="{FF2B5EF4-FFF2-40B4-BE49-F238E27FC236}">
                <a16:creationId xmlns:a16="http://schemas.microsoft.com/office/drawing/2014/main" id="{3A6E8A54-B511-1436-FA6B-079816D5B70B}"/>
              </a:ext>
            </a:extLst>
          </p:cNvPr>
          <p:cNvPicPr>
            <a:picLocks noChangeAspect="1"/>
          </p:cNvPicPr>
          <p:nvPr/>
        </p:nvPicPr>
        <p:blipFill>
          <a:blip r:embed="rId3"/>
          <a:stretch>
            <a:fillRect/>
          </a:stretch>
        </p:blipFill>
        <p:spPr>
          <a:xfrm>
            <a:off x="8146678" y="1001422"/>
            <a:ext cx="2537081" cy="1420765"/>
          </a:xfrm>
          <a:prstGeom prst="rect">
            <a:avLst/>
          </a:prstGeom>
        </p:spPr>
      </p:pic>
    </p:spTree>
    <p:extLst>
      <p:ext uri="{BB962C8B-B14F-4D97-AF65-F5344CB8AC3E}">
        <p14:creationId xmlns:p14="http://schemas.microsoft.com/office/powerpoint/2010/main" val="116810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C42B-EC8C-A64B-E14D-CD6D236EC492}"/>
              </a:ext>
            </a:extLst>
          </p:cNvPr>
          <p:cNvSpPr>
            <a:spLocks noGrp="1"/>
          </p:cNvSpPr>
          <p:nvPr>
            <p:ph type="title"/>
          </p:nvPr>
        </p:nvSpPr>
        <p:spPr/>
        <p:txBody>
          <a:bodyPr/>
          <a:lstStyle/>
          <a:p>
            <a:r>
              <a:rPr lang="en-US" dirty="0"/>
              <a:t>Promising Therapies</a:t>
            </a:r>
          </a:p>
        </p:txBody>
      </p:sp>
      <p:sp>
        <p:nvSpPr>
          <p:cNvPr id="3" name="Content Placeholder 2">
            <a:extLst>
              <a:ext uri="{FF2B5EF4-FFF2-40B4-BE49-F238E27FC236}">
                <a16:creationId xmlns:a16="http://schemas.microsoft.com/office/drawing/2014/main" id="{27D6E351-049A-A8E1-1D08-C34951803E47}"/>
              </a:ext>
            </a:extLst>
          </p:cNvPr>
          <p:cNvSpPr>
            <a:spLocks noGrp="1"/>
          </p:cNvSpPr>
          <p:nvPr>
            <p:ph idx="1"/>
          </p:nvPr>
        </p:nvSpPr>
        <p:spPr>
          <a:xfrm>
            <a:off x="458371" y="1973336"/>
            <a:ext cx="11010539" cy="4612290"/>
          </a:xfrm>
        </p:spPr>
        <p:txBody>
          <a:bodyPr>
            <a:normAutofit fontScale="92500" lnSpcReduction="10000"/>
          </a:bodyPr>
          <a:lstStyle/>
          <a:p>
            <a:r>
              <a:rPr lang="en-US" dirty="0"/>
              <a:t>GLP-1s </a:t>
            </a:r>
            <a:r>
              <a:rPr lang="en-US" sz="2400" dirty="0"/>
              <a:t>(still considered experimental)</a:t>
            </a:r>
          </a:p>
          <a:p>
            <a:pPr lvl="1"/>
            <a:r>
              <a:rPr lang="en-US" sz="2000" dirty="0"/>
              <a:t>Rodent study in 2023 showed a reduced alcohol drinking, binge-like drinking, and modulated central GABA neurotransmission.  </a:t>
            </a:r>
          </a:p>
          <a:p>
            <a:pPr lvl="2"/>
            <a:r>
              <a:rPr lang="en-US" sz="600" dirty="0"/>
              <a:t>(JCI Insight. 2023 Jun 22;8(12):e170671. </a:t>
            </a:r>
            <a:r>
              <a:rPr lang="en-US" sz="600" dirty="0" err="1"/>
              <a:t>doi</a:t>
            </a:r>
            <a:r>
              <a:rPr lang="en-US" sz="600" dirty="0"/>
              <a:t>: 10.1172/jci.insight.170671.)</a:t>
            </a:r>
          </a:p>
          <a:p>
            <a:pPr lvl="1"/>
            <a:r>
              <a:rPr lang="en-US" sz="2000" dirty="0"/>
              <a:t>Phase 2 study</a:t>
            </a:r>
          </a:p>
          <a:p>
            <a:pPr lvl="2"/>
            <a:r>
              <a:rPr lang="en-US" sz="1600" dirty="0"/>
              <a:t>48 non treatment seeking participants, </a:t>
            </a:r>
          </a:p>
          <a:p>
            <a:pPr lvl="2"/>
            <a:r>
              <a:rPr lang="en-US" sz="1600" dirty="0"/>
              <a:t>randomized parallel-arm trial, 9 weeks, outpatient, Sept 2022 – Feb 2024.</a:t>
            </a:r>
          </a:p>
          <a:p>
            <a:pPr lvl="2"/>
            <a:r>
              <a:rPr lang="en-US" sz="1600" dirty="0"/>
              <a:t>Participants received semaglutide (0.25 mg/week for 4 weeks, 0.5 mg/week for 4 weeks, and 1.0 mg for 1 week) or placebo at weekly clinic visits.</a:t>
            </a:r>
          </a:p>
          <a:p>
            <a:pPr lvl="3"/>
            <a:r>
              <a:rPr lang="en-US" sz="1300" dirty="0"/>
              <a:t>Participants were presented with their preferred beverage and brand and could elect to delay drinking for up to 50 minutes for monetary reinforcement. </a:t>
            </a:r>
          </a:p>
          <a:p>
            <a:pPr lvl="3"/>
            <a:r>
              <a:rPr lang="en-US" sz="1300" dirty="0"/>
              <a:t>Thereafter, participants were instructed to consume at their preferred pace to achieve preferred effects over 120 minutes. </a:t>
            </a:r>
          </a:p>
          <a:p>
            <a:pPr lvl="3"/>
            <a:r>
              <a:rPr lang="en-US" sz="1300" dirty="0"/>
              <a:t>Weekly consumption was assessed using calendar-based methods supplemented with daily logs to facilitate recall. </a:t>
            </a:r>
          </a:p>
          <a:p>
            <a:pPr lvl="3"/>
            <a:r>
              <a:rPr lang="en-US" sz="1300" dirty="0"/>
              <a:t>Outcomes included average drinks per calendar day (registered secondary outcome), with additional quantity and frequency outcomes common to AUD trials (drinks per drinking day, number of heavy drinking days, number of drinking vs abstinent days), and weekly craving examined as exploratory and hypothesis-generating outcomes. </a:t>
            </a:r>
          </a:p>
          <a:p>
            <a:pPr lvl="3"/>
            <a:r>
              <a:rPr lang="en-US" sz="1300" dirty="0"/>
              <a:t>The proportion of participants with zero heavy drinking days served as an exploratory outcome relevant to FDA end points.</a:t>
            </a:r>
          </a:p>
          <a:p>
            <a:pPr lvl="3"/>
            <a:r>
              <a:rPr lang="en-US" sz="1300" dirty="0"/>
              <a:t>Cigarettes per day (registered secondary outcome) was assessed during calendar-based assessments.</a:t>
            </a:r>
          </a:p>
          <a:p>
            <a:pPr lvl="2"/>
            <a:r>
              <a:rPr lang="en-US" sz="1600" dirty="0"/>
              <a:t>Findings indicated initial prospective evidence that low-dose semaglutide can reduce craving and some drinking outcomes, justifying larger clinical trials to evaluate GLP-1RAs for alcohol use disorder. </a:t>
            </a:r>
            <a:r>
              <a:rPr lang="en-US" sz="600" dirty="0"/>
              <a:t>(JAMA Psychiatry Vol 82 No 4; Hendershot, Bremmer, Paladino)</a:t>
            </a:r>
          </a:p>
          <a:p>
            <a:pPr lvl="1"/>
            <a:endParaRPr lang="en-US" sz="1000" dirty="0"/>
          </a:p>
          <a:p>
            <a:endParaRPr lang="en-US" dirty="0"/>
          </a:p>
        </p:txBody>
      </p:sp>
    </p:spTree>
    <p:extLst>
      <p:ext uri="{BB962C8B-B14F-4D97-AF65-F5344CB8AC3E}">
        <p14:creationId xmlns:p14="http://schemas.microsoft.com/office/powerpoint/2010/main" val="261402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0C7531-3FF2-9DD7-FA8D-7ED4FC550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51" y="850899"/>
            <a:ext cx="10014698" cy="564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idx="1"/>
          </p:nvPr>
        </p:nvSpPr>
        <p:spPr>
          <a:xfrm>
            <a:off x="458372" y="1973336"/>
            <a:ext cx="10515600" cy="4351338"/>
          </a:xfrm>
        </p:spPr>
        <p:txBody>
          <a:bodyPr/>
          <a:lstStyle/>
          <a:p>
            <a:r>
              <a:rPr lang="en-US" dirty="0"/>
              <a:t>Understand the importance of screening, evaluation and treatment with MAT for alcohol use disorders (AUD)</a:t>
            </a:r>
          </a:p>
          <a:p>
            <a:r>
              <a:rPr lang="en-US" dirty="0"/>
              <a:t>Describe the available FDA approved, off label, and other promising treatments for management of AUD</a:t>
            </a:r>
          </a:p>
        </p:txBody>
      </p:sp>
    </p:spTree>
    <p:extLst>
      <p:ext uri="{BB962C8B-B14F-4D97-AF65-F5344CB8AC3E}">
        <p14:creationId xmlns:p14="http://schemas.microsoft.com/office/powerpoint/2010/main" val="130923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8372" y="1973336"/>
            <a:ext cx="11000811" cy="4318822"/>
          </a:xfrm>
        </p:spPr>
        <p:txBody>
          <a:bodyPr vert="horz" lIns="91440" tIns="45720" rIns="91440" bIns="45720" rtlCol="0" anchor="t">
            <a:normAutofit/>
          </a:bodyPr>
          <a:lstStyle/>
          <a:p>
            <a:r>
              <a:rPr lang="en-US" sz="2400" dirty="0"/>
              <a:t>MAT is not a cure but has been found to be a highly effective treatment strategy, especially when done in combination with a support program, whether formal or informal</a:t>
            </a:r>
          </a:p>
          <a:p>
            <a:r>
              <a:rPr lang="en-US" sz="2400" dirty="0"/>
              <a:t>Expert consensus supports use of MAT in primary care settings</a:t>
            </a:r>
          </a:p>
          <a:p>
            <a:r>
              <a:rPr lang="en-US" sz="2400" dirty="0"/>
              <a:t>While not all patients benefit, MOST do</a:t>
            </a:r>
          </a:p>
          <a:p>
            <a:r>
              <a:rPr lang="en-US" sz="2400" dirty="0"/>
              <a:t>Multiple options exist, offer what your patient believes might work best for them</a:t>
            </a:r>
          </a:p>
          <a:p>
            <a:endParaRPr lang="en-US" sz="1900" dirty="0"/>
          </a:p>
          <a:p>
            <a:endParaRPr lang="en-US" sz="1900" dirty="0"/>
          </a:p>
        </p:txBody>
      </p:sp>
    </p:spTree>
    <p:extLst>
      <p:ext uri="{BB962C8B-B14F-4D97-AF65-F5344CB8AC3E}">
        <p14:creationId xmlns:p14="http://schemas.microsoft.com/office/powerpoint/2010/main" val="180180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Practitioner/Clinician</a:t>
            </a:r>
          </a:p>
          <a:p>
            <a:pPr lvl="1">
              <a:buChar char="•"/>
            </a:pPr>
            <a:r>
              <a:rPr lang="en-US" sz="1400" dirty="0">
                <a:hlinkClick r:id="rId2"/>
              </a:rPr>
              <a:t>https://store.samhsa.gov/product/Medication-for-the-Treatment-of-Alcohol-Use-Disorder-A-Brief-Guide/SMA15-4907</a:t>
            </a:r>
            <a:endParaRPr lang="en-US" sz="1400">
              <a:ea typeface="Calibri"/>
              <a:cs typeface="Calibri"/>
            </a:endParaRPr>
          </a:p>
          <a:p>
            <a:pPr lvl="1">
              <a:buChar char="•"/>
            </a:pPr>
            <a:r>
              <a:rPr lang="en-US" sz="1400" dirty="0">
                <a:hlinkClick r:id="rId3"/>
              </a:rPr>
              <a:t>https://www.asam.org/</a:t>
            </a:r>
            <a:r>
              <a:rPr lang="en-US" sz="1400" dirty="0"/>
              <a:t> </a:t>
            </a:r>
            <a:endParaRPr lang="en-US" sz="1400" dirty="0">
              <a:ea typeface="Calibri"/>
              <a:cs typeface="Calibri"/>
            </a:endParaRPr>
          </a:p>
          <a:p>
            <a:pPr lvl="1">
              <a:buChar char="•"/>
            </a:pPr>
            <a:r>
              <a:rPr lang="en-US" sz="1400" dirty="0">
                <a:ea typeface="+mn-lt"/>
                <a:cs typeface="+mn-lt"/>
                <a:hlinkClick r:id="rId4"/>
              </a:rPr>
              <a:t>https://www.niaaa.nih.gov/sites/default/files/publications/NIAAA_Alcohol_Screening_Youth_Guide.pdf</a:t>
            </a:r>
            <a:endParaRPr lang="en-US" sz="1400">
              <a:ea typeface="+mn-lt"/>
              <a:cs typeface="+mn-lt"/>
            </a:endParaRPr>
          </a:p>
          <a:p>
            <a:pPr lvl="1">
              <a:buChar char="•"/>
            </a:pPr>
            <a:r>
              <a:rPr lang="en-US" sz="1400" dirty="0">
                <a:ea typeface="+mn-lt"/>
                <a:cs typeface="+mn-lt"/>
                <a:hlinkClick r:id="rId4"/>
              </a:rPr>
              <a:t>https://www.niaaa.nih.gov/sites/default/files/publications/YouthPocketGuide-english.pdf</a:t>
            </a:r>
            <a:endParaRPr lang="en-US" sz="1400">
              <a:ea typeface="Calibri"/>
              <a:cs typeface="Calibri"/>
              <a:hlinkClick r:id="rId4"/>
            </a:endParaRPr>
          </a:p>
          <a:p>
            <a:pPr marL="457200" lvl="1" indent="0">
              <a:buNone/>
            </a:pPr>
            <a:endParaRPr lang="en-US" sz="1600" dirty="0">
              <a:ea typeface="Calibri"/>
              <a:cs typeface="Calibri"/>
            </a:endParaRPr>
          </a:p>
          <a:p>
            <a:r>
              <a:rPr lang="en-US" dirty="0"/>
              <a:t>Patient/Family</a:t>
            </a:r>
          </a:p>
          <a:p>
            <a:pPr lvl="1">
              <a:buChar char="•"/>
            </a:pPr>
            <a:r>
              <a:rPr lang="en-US" sz="1600" dirty="0">
                <a:solidFill>
                  <a:srgbClr val="0000FF"/>
                </a:solidFill>
                <a:hlinkClick r:id="rId5">
                  <a:extLst>
                    <a:ext uri="{A12FA001-AC4F-418D-AE19-62706E023703}">
                      <ahyp:hlinkClr xmlns:ahyp="http://schemas.microsoft.com/office/drawing/2018/hyperlinkcolor" val="tx"/>
                    </a:ext>
                  </a:extLst>
                </a:hlinkClick>
              </a:rPr>
              <a:t>https://al-anon.org/</a:t>
            </a:r>
            <a:endParaRPr lang="en-US" sz="1600">
              <a:ea typeface="Calibri"/>
              <a:cs typeface="Calibri"/>
            </a:endParaRPr>
          </a:p>
          <a:p>
            <a:pPr lvl="1">
              <a:buChar char="•"/>
            </a:pPr>
            <a:r>
              <a:rPr lang="en-US" sz="1600" dirty="0">
                <a:hlinkClick r:id="rId6"/>
              </a:rPr>
              <a:t>https://ncadd.us/</a:t>
            </a:r>
            <a:endParaRPr lang="en-US" sz="1600">
              <a:ea typeface="Calibri"/>
              <a:cs typeface="Calibri"/>
            </a:endParaRPr>
          </a:p>
          <a:p>
            <a:pPr marL="457200" lvl="1" indent="0">
              <a:buNone/>
            </a:pPr>
            <a:endParaRPr lang="en-US" dirty="0"/>
          </a:p>
          <a:p>
            <a:pPr lvl="1">
              <a:buChar char="•"/>
            </a:pPr>
            <a:endParaRPr lang="en-US" dirty="0">
              <a:ea typeface="Calibri"/>
              <a:cs typeface="Calibri"/>
            </a:endParaRPr>
          </a:p>
        </p:txBody>
      </p:sp>
    </p:spTree>
    <p:extLst>
      <p:ext uri="{BB962C8B-B14F-4D97-AF65-F5344CB8AC3E}">
        <p14:creationId xmlns:p14="http://schemas.microsoft.com/office/powerpoint/2010/main" val="175855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1328" y="1731190"/>
            <a:ext cx="9144000" cy="679815"/>
          </a:xfrm>
          <a:prstGeom prst="rect">
            <a:avLst/>
          </a:prstGeom>
        </p:spPr>
        <p:txBody>
          <a:bodyPr/>
          <a:lstStyle>
            <a:lvl1pPr algn="l" defTabSz="914400" rtl="0" eaLnBrk="1" latinLnBrk="0" hangingPunct="1">
              <a:lnSpc>
                <a:spcPct val="90000"/>
              </a:lnSpc>
              <a:spcBef>
                <a:spcPct val="0"/>
              </a:spcBef>
              <a:buNone/>
              <a:defRPr sz="3600" b="1" kern="1200">
                <a:solidFill>
                  <a:srgbClr val="2B4B1B"/>
                </a:solidFill>
                <a:latin typeface="+mj-lt"/>
                <a:ea typeface="+mj-ea"/>
                <a:cs typeface="+mj-cs"/>
              </a:defRPr>
            </a:lvl1pPr>
          </a:lstStyle>
          <a:p>
            <a:pPr algn="ctr"/>
            <a:r>
              <a:rPr lang="en-US" sz="4800" dirty="0"/>
              <a:t>Questions?</a:t>
            </a:r>
          </a:p>
        </p:txBody>
      </p:sp>
      <p:sp>
        <p:nvSpPr>
          <p:cNvPr id="3" name="Subtitle 2"/>
          <p:cNvSpPr txBox="1">
            <a:spLocks/>
          </p:cNvSpPr>
          <p:nvPr/>
        </p:nvSpPr>
        <p:spPr>
          <a:xfrm>
            <a:off x="3314855" y="2518802"/>
            <a:ext cx="4976947" cy="1144689"/>
          </a:xfrm>
          <a:prstGeom prst="rect">
            <a:avLst/>
          </a:prstGeom>
        </p:spPr>
        <p:txBody>
          <a:bodyPr>
            <a:normAutofit/>
          </a:bodyPr>
          <a:lstStyle>
            <a:lvl1pPr marL="342900" indent="-342900" algn="l" defTabSz="914400" rtl="0" eaLnBrk="1" latinLnBrk="0" hangingPunct="1">
              <a:lnSpc>
                <a:spcPct val="90000"/>
              </a:lnSpc>
              <a:spcBef>
                <a:spcPts val="1000"/>
              </a:spcBef>
              <a:buClr>
                <a:srgbClr val="447ABE"/>
              </a:buClr>
              <a:buSzPct val="100000"/>
              <a:buFont typeface=".Hiragino Kaku Gothic Interface W3"/>
              <a:buChar char="◉"/>
              <a:tabLst/>
              <a:defRPr sz="2800" kern="1200">
                <a:solidFill>
                  <a:schemeClr val="tx1"/>
                </a:solidFill>
                <a:latin typeface="+mn-lt"/>
                <a:ea typeface="+mn-ea"/>
                <a:cs typeface="+mn-cs"/>
              </a:defRPr>
            </a:lvl1pPr>
            <a:lvl2pPr marL="806450" indent="-349250" algn="l" defTabSz="914400" rtl="0" eaLnBrk="1" latinLnBrk="0" hangingPunct="1">
              <a:lnSpc>
                <a:spcPct val="90000"/>
              </a:lnSpc>
              <a:spcBef>
                <a:spcPts val="500"/>
              </a:spcBef>
              <a:buClr>
                <a:srgbClr val="447ABE"/>
              </a:buClr>
              <a:buSzPct val="100000"/>
              <a:buFont typeface=".Hiragino Kaku Gothic Interface W3"/>
              <a:buChar char="◉"/>
              <a:tabLst/>
              <a:defRPr sz="2400" kern="1200">
                <a:solidFill>
                  <a:schemeClr val="tx1"/>
                </a:solidFill>
                <a:latin typeface="+mn-lt"/>
                <a:ea typeface="+mn-ea"/>
                <a:cs typeface="+mn-cs"/>
              </a:defRPr>
            </a:lvl2pPr>
            <a:lvl3pPr marL="1206500" indent="-292100" algn="l" defTabSz="914400" rtl="0" eaLnBrk="1" latinLnBrk="0" hangingPunct="1">
              <a:lnSpc>
                <a:spcPct val="90000"/>
              </a:lnSpc>
              <a:spcBef>
                <a:spcPts val="500"/>
              </a:spcBef>
              <a:buClr>
                <a:srgbClr val="447ABE"/>
              </a:buClr>
              <a:buSzPct val="100000"/>
              <a:buFont typeface=".Hiragino Kaku Gothic Interface W3"/>
              <a:buChar char="◉"/>
              <a:tabLst/>
              <a:defRPr sz="2000" kern="1200">
                <a:solidFill>
                  <a:schemeClr val="tx1"/>
                </a:solidFill>
                <a:latin typeface="+mn-lt"/>
                <a:ea typeface="+mn-ea"/>
                <a:cs typeface="+mn-cs"/>
              </a:defRPr>
            </a:lvl3pPr>
            <a:lvl4pPr marL="1606550" indent="-234950" algn="l" defTabSz="914400" rtl="0" eaLnBrk="1" latinLnBrk="0" hangingPunct="1">
              <a:lnSpc>
                <a:spcPct val="90000"/>
              </a:lnSpc>
              <a:spcBef>
                <a:spcPts val="500"/>
              </a:spcBef>
              <a:buClr>
                <a:srgbClr val="447ABE"/>
              </a:buClr>
              <a:buSzPct val="100000"/>
              <a:buFont typeface=".Hiragino Kaku Gothic Interface W3"/>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47ABE"/>
              </a:buClr>
              <a:buSzPct val="100000"/>
              <a:buFont typeface=".Hiragino Kaku Gothic Interface W3"/>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Feel free to unmute or put your questions in the chat!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2761" t="24932" r="42128" b="31313"/>
          <a:stretch/>
        </p:blipFill>
        <p:spPr>
          <a:xfrm>
            <a:off x="5014022" y="3448562"/>
            <a:ext cx="1578613" cy="1547251"/>
          </a:xfrm>
          <a:prstGeom prst="rect">
            <a:avLst/>
          </a:prstGeom>
        </p:spPr>
      </p:pic>
    </p:spTree>
    <p:custDataLst>
      <p:tags r:id="rId1"/>
    </p:custDataLst>
    <p:extLst>
      <p:ext uri="{BB962C8B-B14F-4D97-AF65-F5344CB8AC3E}">
        <p14:creationId xmlns:p14="http://schemas.microsoft.com/office/powerpoint/2010/main" val="232147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771"/>
            <a:ext cx="10515600" cy="797668"/>
          </a:xfrm>
        </p:spPr>
        <p:txBody>
          <a:bodyPr>
            <a:normAutofit/>
          </a:bodyPr>
          <a:lstStyle/>
          <a:p>
            <a:pPr algn="ctr"/>
            <a:r>
              <a:rPr lang="en-US" dirty="0">
                <a:solidFill>
                  <a:srgbClr val="FFFFFF"/>
                </a:solidFill>
              </a:rPr>
              <a:t>Myths</a:t>
            </a:r>
            <a:endParaRPr lang="en-US" dirty="0"/>
          </a:p>
        </p:txBody>
      </p:sp>
      <p:pic>
        <p:nvPicPr>
          <p:cNvPr id="3" name="Picture 2">
            <a:extLst>
              <a:ext uri="{FF2B5EF4-FFF2-40B4-BE49-F238E27FC236}">
                <a16:creationId xmlns:a16="http://schemas.microsoft.com/office/drawing/2014/main" id="{A697E547-CDE9-BA4B-98C5-7EC069AB218C}"/>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ackgroundRemoval t="9735" b="89381" l="23196" r="75258">
                        <a14:foregroundMark x1="35126" y1="33353" x2="41237" y2="37168"/>
                        <a14:foregroundMark x1="25189" y1="27150" x2="26494" y2="27964"/>
                        <a14:foregroundMark x1="24227" y1="26549" x2="24531" y2="26739"/>
                        <a14:foregroundMark x1="41237" y1="37168" x2="42995" y2="33646"/>
                        <a14:foregroundMark x1="24943" y1="26017" x2="25849" y2="26200"/>
                        <a14:foregroundMark x1="23196" y1="25664" x2="24282" y2="25883"/>
                        <a14:foregroundMark x1="24873" y1="25697" x2="25673" y2="25719"/>
                        <a14:foregroundMark x1="23711" y1="25664" x2="24222" y2="25678"/>
                        <a14:foregroundMark x1="72753" y1="26549" x2="73519" y2="26549"/>
                        <a14:foregroundMark x1="24227" y1="27434" x2="25258" y2="57522"/>
                        <a14:foregroundMark x1="25258" y1="57522" x2="34536" y2="61947"/>
                        <a14:foregroundMark x1="34536" y1="61947" x2="66495" y2="61062"/>
                        <a14:foregroundMark x1="66495" y1="61062" x2="73196" y2="51327"/>
                        <a14:foregroundMark x1="73196" y1="51327" x2="72680" y2="36283"/>
                        <a14:foregroundMark x1="72680" y1="36283" x2="72034" y2="34730"/>
                        <a14:foregroundMark x1="23959" y1="24774" x2="23711" y2="24779"/>
                        <a14:foregroundMark x1="25318" y1="24747" x2="24669" y2="24760"/>
                        <a14:backgroundMark x1="18557" y1="1770" x2="39175" y2="2655"/>
                        <a14:backgroundMark x1="39175" y1="2655" x2="47938" y2="2655"/>
                        <a14:backgroundMark x1="47938" y1="2655" x2="66495" y2="2655"/>
                        <a14:backgroundMark x1="66495" y1="2655" x2="74742" y2="2655"/>
                        <a14:backgroundMark x1="74742" y1="2655" x2="78866" y2="15044"/>
                        <a14:backgroundMark x1="78866" y1="15044" x2="71134" y2="22124"/>
                        <a14:backgroundMark x1="71134" y1="22124" x2="23711" y2="20354"/>
                        <a14:backgroundMark x1="23711" y1="20354" x2="20103" y2="7965"/>
                        <a14:backgroundMark x1="20103" y1="7965" x2="20103" y2="885"/>
                      </a14:backgroundRemoval>
                    </a14:imgEffect>
                  </a14:imgLayer>
                </a14:imgProps>
              </a:ext>
            </a:extLst>
          </a:blip>
          <a:srcRect l="19615" r="21509" b="-1"/>
          <a:stretch/>
        </p:blipFill>
        <p:spPr>
          <a:xfrm>
            <a:off x="6096000" y="1774588"/>
            <a:ext cx="4376772" cy="4330072"/>
          </a:xfrm>
          <a:prstGeom prst="rect">
            <a:avLst/>
          </a:prstGeom>
          <a:effectLst>
            <a:outerShdw blurRad="50800" dist="38100" dir="18900000" algn="bl" rotWithShape="0">
              <a:prstClr val="black">
                <a:alpha val="40000"/>
              </a:prstClr>
            </a:outerShdw>
          </a:effectLst>
        </p:spPr>
      </p:pic>
      <p:sp>
        <p:nvSpPr>
          <p:cNvPr id="5" name="Content Placeholder 2"/>
          <p:cNvSpPr txBox="1">
            <a:spLocks/>
          </p:cNvSpPr>
          <p:nvPr/>
        </p:nvSpPr>
        <p:spPr>
          <a:xfrm>
            <a:off x="862471" y="2066872"/>
            <a:ext cx="5233529" cy="450902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a:t>MAT is just substitution for another addictive drug</a:t>
            </a:r>
          </a:p>
          <a:p>
            <a:pPr>
              <a:lnSpc>
                <a:spcPct val="90000"/>
              </a:lnSpc>
            </a:pPr>
            <a:r>
              <a:rPr lang="en-US" sz="1800" dirty="0"/>
              <a:t>MAT is just a short-term solution</a:t>
            </a:r>
          </a:p>
          <a:p>
            <a:pPr>
              <a:lnSpc>
                <a:spcPct val="90000"/>
              </a:lnSpc>
            </a:pPr>
            <a:r>
              <a:rPr lang="en-US" sz="1800" dirty="0"/>
              <a:t>MAT is only for people with severe problems</a:t>
            </a:r>
          </a:p>
          <a:p>
            <a:pPr>
              <a:lnSpc>
                <a:spcPct val="90000"/>
              </a:lnSpc>
            </a:pPr>
            <a:r>
              <a:rPr lang="en-US" sz="1800" dirty="0"/>
              <a:t>MAT increases the risk for withdrawal, intoxication, or overdose</a:t>
            </a:r>
          </a:p>
          <a:p>
            <a:pPr>
              <a:lnSpc>
                <a:spcPct val="90000"/>
              </a:lnSpc>
            </a:pPr>
            <a:r>
              <a:rPr lang="en-US" sz="1800" dirty="0"/>
              <a:t>MAT gets in the way of recovery</a:t>
            </a:r>
          </a:p>
          <a:p>
            <a:pPr>
              <a:lnSpc>
                <a:spcPct val="90000"/>
              </a:lnSpc>
            </a:pPr>
            <a:r>
              <a:rPr lang="en-US" sz="1800" dirty="0"/>
              <a:t>MAT is no better than abstinence</a:t>
            </a:r>
          </a:p>
          <a:p>
            <a:pPr>
              <a:lnSpc>
                <a:spcPct val="90000"/>
              </a:lnSpc>
            </a:pPr>
            <a:r>
              <a:rPr lang="en-US" sz="1800" dirty="0"/>
              <a:t>MAT isn’t covered by insurance</a:t>
            </a:r>
          </a:p>
          <a:p>
            <a:pPr>
              <a:lnSpc>
                <a:spcPct val="90000"/>
              </a:lnSpc>
            </a:pPr>
            <a:endParaRPr lang="en-US" sz="1500" dirty="0"/>
          </a:p>
        </p:txBody>
      </p:sp>
    </p:spTree>
    <p:extLst>
      <p:ext uri="{BB962C8B-B14F-4D97-AF65-F5344CB8AC3E}">
        <p14:creationId xmlns:p14="http://schemas.microsoft.com/office/powerpoint/2010/main" val="53496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776288"/>
          </a:xfrm>
        </p:spPr>
        <p:txBody>
          <a:bodyPr/>
          <a:lstStyle/>
          <a:p>
            <a:pPr algn="ctr"/>
            <a:r>
              <a:rPr lang="en-US" dirty="0">
                <a:solidFill>
                  <a:schemeClr val="bg1"/>
                </a:solidFill>
              </a:rPr>
              <a:t>Facts</a:t>
            </a:r>
            <a:endParaRPr lang="en-US" dirty="0"/>
          </a:p>
        </p:txBody>
      </p:sp>
      <p:pic>
        <p:nvPicPr>
          <p:cNvPr id="3" name="Picture 2">
            <a:extLst>
              <a:ext uri="{FF2B5EF4-FFF2-40B4-BE49-F238E27FC236}">
                <a16:creationId xmlns:a16="http://schemas.microsoft.com/office/drawing/2014/main" id="{A697E547-CDE9-BA4B-98C5-7EC069AB218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778" b="89778" l="3556" r="89778">
                        <a14:foregroundMark x1="3556" y1="30667" x2="31556" y2="31111"/>
                        <a14:foregroundMark x1="31556" y1="31111" x2="58667" y2="30667"/>
                        <a14:foregroundMark x1="58667" y1="30667" x2="87556" y2="31556"/>
                        <a14:foregroundMark x1="87556" y1="31556" x2="95556" y2="43556"/>
                        <a14:foregroundMark x1="95556" y1="43556" x2="95556" y2="58222"/>
                        <a14:foregroundMark x1="95556" y1="58222" x2="87111" y2="69333"/>
                        <a14:foregroundMark x1="87111" y1="69333" x2="4889" y2="68444"/>
                        <a14:foregroundMark x1="4889" y1="68444" x2="3556" y2="31111"/>
                      </a14:backgroundRemoval>
                    </a14:imgEffect>
                  </a14:imgLayer>
                </a14:imgProps>
              </a:ext>
            </a:extLst>
          </a:blip>
          <a:srcRect/>
          <a:stretch/>
        </p:blipFill>
        <p:spPr>
          <a:xfrm>
            <a:off x="6647428" y="1678957"/>
            <a:ext cx="3563372" cy="3563372"/>
          </a:xfrm>
          <a:prstGeom prst="rect">
            <a:avLst/>
          </a:prstGeom>
          <a:effectLst>
            <a:outerShdw blurRad="50800" dist="38100" dir="18900000" algn="bl" rotWithShape="0">
              <a:prstClr val="black">
                <a:alpha val="40000"/>
              </a:prstClr>
            </a:outerShdw>
          </a:effectLst>
        </p:spPr>
      </p:pic>
      <p:sp>
        <p:nvSpPr>
          <p:cNvPr id="5" name="Content Placeholder 2"/>
          <p:cNvSpPr txBox="1">
            <a:spLocks/>
          </p:cNvSpPr>
          <p:nvPr/>
        </p:nvSpPr>
        <p:spPr>
          <a:xfrm>
            <a:off x="1685567" y="2000537"/>
            <a:ext cx="4843571" cy="44552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MAT provides physiological and psychological support toward recovery from the effects of addictive substances</a:t>
            </a:r>
          </a:p>
          <a:p>
            <a:r>
              <a:rPr lang="en-US" sz="1600" dirty="0"/>
              <a:t>MAT has been shown to work best for those who stay on it for a period of 2 or more years</a:t>
            </a:r>
          </a:p>
          <a:p>
            <a:r>
              <a:rPr lang="en-US" sz="1600" dirty="0"/>
              <a:t>MAT is one prong in a multi-pronged approach to meet a person’s individualized needs</a:t>
            </a:r>
          </a:p>
          <a:p>
            <a:r>
              <a:rPr lang="en-US" sz="1600" dirty="0"/>
              <a:t>MAT reduces the risk of intoxication or continued use and the subsequent morbidity and mortality</a:t>
            </a:r>
          </a:p>
          <a:p>
            <a:r>
              <a:rPr lang="en-US" sz="1600" dirty="0"/>
              <a:t>MAT has demonstrated the ability to prevent deaths, reduce suffering, and give people an opportunity to handle stress and achieve recovery</a:t>
            </a:r>
          </a:p>
          <a:p>
            <a:r>
              <a:rPr lang="en-US" sz="1600" dirty="0"/>
              <a:t>MAT is an EBT and recommended by ASAM, </a:t>
            </a:r>
            <a:r>
              <a:rPr lang="en-US" sz="1600" dirty="0" err="1"/>
              <a:t>IntNSA</a:t>
            </a:r>
            <a:r>
              <a:rPr lang="en-US" sz="1600" dirty="0"/>
              <a:t>, AMA, NIDA, AAAP, SAMHSA, NIAAA, CDC, and many other professional organizations and health agencies</a:t>
            </a:r>
          </a:p>
        </p:txBody>
      </p:sp>
    </p:spTree>
    <p:extLst>
      <p:ext uri="{BB962C8B-B14F-4D97-AF65-F5344CB8AC3E}">
        <p14:creationId xmlns:p14="http://schemas.microsoft.com/office/powerpoint/2010/main" val="378335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2DC0-A06F-3747-BB74-65A5ABF731BF}"/>
              </a:ext>
            </a:extLst>
          </p:cNvPr>
          <p:cNvSpPr>
            <a:spLocks noGrp="1"/>
          </p:cNvSpPr>
          <p:nvPr>
            <p:ph type="title"/>
          </p:nvPr>
        </p:nvSpPr>
        <p:spPr/>
        <p:txBody>
          <a:bodyPr>
            <a:normAutofit fontScale="90000"/>
          </a:bodyPr>
          <a:lstStyle/>
          <a:p>
            <a:r>
              <a:rPr lang="en-US" dirty="0"/>
              <a:t>Screening for AUD</a:t>
            </a:r>
            <a:br>
              <a:rPr lang="en-US" dirty="0"/>
            </a:br>
            <a:endParaRPr lang="en-US" dirty="0"/>
          </a:p>
        </p:txBody>
      </p:sp>
      <p:sp>
        <p:nvSpPr>
          <p:cNvPr id="3" name="Content Placeholder 2">
            <a:extLst>
              <a:ext uri="{FF2B5EF4-FFF2-40B4-BE49-F238E27FC236}">
                <a16:creationId xmlns:a16="http://schemas.microsoft.com/office/drawing/2014/main" id="{29650B12-D263-3C4A-B4F1-063B4E37195B}"/>
              </a:ext>
            </a:extLst>
          </p:cNvPr>
          <p:cNvSpPr>
            <a:spLocks noGrp="1"/>
          </p:cNvSpPr>
          <p:nvPr>
            <p:ph idx="1"/>
          </p:nvPr>
        </p:nvSpPr>
        <p:spPr>
          <a:xfrm>
            <a:off x="458371" y="1896894"/>
            <a:ext cx="11049449" cy="4299011"/>
          </a:xfrm>
        </p:spPr>
        <p:txBody>
          <a:bodyPr vert="horz" lIns="91440" tIns="45720" rIns="91440" bIns="45720" rtlCol="0" anchor="t">
            <a:normAutofit fontScale="85000" lnSpcReduction="20000"/>
          </a:bodyPr>
          <a:lstStyle/>
          <a:p>
            <a:r>
              <a:rPr lang="en-US" dirty="0"/>
              <a:t>Adolescents and young adults  (age 12-20)</a:t>
            </a:r>
          </a:p>
          <a:p>
            <a:pPr lvl="1"/>
            <a:r>
              <a:rPr lang="en-US" dirty="0"/>
              <a:t>~5.7% </a:t>
            </a:r>
            <a:r>
              <a:rPr lang="en-US" sz="2000" dirty="0"/>
              <a:t>have a DSM 5 dx of AUD </a:t>
            </a:r>
            <a:r>
              <a:rPr lang="en-US" sz="600" dirty="0"/>
              <a:t>(NSDUH 2019)</a:t>
            </a:r>
            <a:endParaRPr lang="en-US" sz="600" dirty="0">
              <a:ea typeface="Calibri"/>
              <a:cs typeface="Calibri"/>
            </a:endParaRPr>
          </a:p>
          <a:p>
            <a:pPr lvl="1"/>
            <a:r>
              <a:rPr lang="en-US" dirty="0"/>
              <a:t>~2.3% of 12-17 year olds have a DSM 5 dx of AUD </a:t>
            </a:r>
            <a:r>
              <a:rPr lang="en-US" sz="600" dirty="0"/>
              <a:t>(NSDUH, 2019)</a:t>
            </a:r>
          </a:p>
          <a:p>
            <a:pPr lvl="1"/>
            <a:endParaRPr lang="en-US" sz="600" dirty="0"/>
          </a:p>
          <a:p>
            <a:pPr marL="514350" indent="-457200"/>
            <a:r>
              <a:rPr lang="en-US" dirty="0"/>
              <a:t>By asking One question – </a:t>
            </a:r>
            <a:endParaRPr lang="en-US" dirty="0">
              <a:ea typeface="Calibri"/>
              <a:cs typeface="Calibri"/>
            </a:endParaRPr>
          </a:p>
          <a:p>
            <a:pPr marL="57150" indent="0">
              <a:buNone/>
            </a:pPr>
            <a:endParaRPr lang="en-US" dirty="0"/>
          </a:p>
          <a:p>
            <a:pPr marL="400050" lvl="1">
              <a:buNone/>
            </a:pPr>
            <a:r>
              <a:rPr lang="en-US" sz="2000" dirty="0"/>
              <a:t>"</a:t>
            </a:r>
            <a:r>
              <a:rPr lang="en-US" sz="2000" i="1" dirty="0"/>
              <a:t>How many days, in the last year, have you had one or more drinks 	of any alcohol?"</a:t>
            </a:r>
            <a:endParaRPr lang="en-US" sz="2000" i="1" dirty="0">
              <a:ea typeface="Calibri"/>
              <a:cs typeface="Calibri"/>
            </a:endParaRPr>
          </a:p>
          <a:p>
            <a:pPr marL="400050" lvl="1">
              <a:buNone/>
            </a:pPr>
            <a:endParaRPr lang="en-US" sz="2000" i="1" dirty="0">
              <a:ea typeface="Calibri"/>
              <a:cs typeface="Calibri"/>
            </a:endParaRPr>
          </a:p>
          <a:p>
            <a:pPr lvl="1"/>
            <a:r>
              <a:rPr lang="en-US" sz="1800" dirty="0"/>
              <a:t>For ages 18-20, 31% who reported &gt;12 drinking days in a year had AUD</a:t>
            </a:r>
            <a:endParaRPr lang="en-US" sz="1800" dirty="0">
              <a:ea typeface="Calibri"/>
              <a:cs typeface="Calibri"/>
            </a:endParaRPr>
          </a:p>
          <a:p>
            <a:pPr lvl="1"/>
            <a:r>
              <a:rPr lang="en-US" sz="1800" dirty="0"/>
              <a:t>For ages 12-17, 44% who reported &gt; 3 drinking days in a year had AUD</a:t>
            </a:r>
            <a:endParaRPr lang="en-US" sz="1800" dirty="0">
              <a:ea typeface="Calibri"/>
              <a:cs typeface="Calibri"/>
            </a:endParaRPr>
          </a:p>
          <a:p>
            <a:pPr lvl="1"/>
            <a:r>
              <a:rPr lang="en-US" sz="1800" dirty="0"/>
              <a:t>If above threshold, follow up with AUDIT-C or CRAFFT</a:t>
            </a:r>
            <a:endParaRPr lang="en-US" sz="2200" dirty="0"/>
          </a:p>
          <a:p>
            <a:pPr marL="0" indent="0">
              <a:buNone/>
            </a:pPr>
            <a:endParaRPr lang="en-US" sz="2400" dirty="0"/>
          </a:p>
          <a:p>
            <a:r>
              <a:rPr lang="en-US" sz="2400" dirty="0"/>
              <a:t>If the AUDIT-C or CRAFFT is positive, implement Brief Intervention and Referral to Tx</a:t>
            </a:r>
          </a:p>
          <a:p>
            <a:pPr marL="0" indent="0">
              <a:buNone/>
            </a:pPr>
            <a:r>
              <a:rPr lang="en-US" sz="2200" dirty="0"/>
              <a:t>	</a:t>
            </a:r>
          </a:p>
          <a:p>
            <a:pPr marL="0" indent="0">
              <a:buNone/>
            </a:pPr>
            <a:r>
              <a:rPr lang="en-US" sz="2200" dirty="0"/>
              <a:t>	</a:t>
            </a:r>
          </a:p>
          <a:p>
            <a:pPr marL="457200" lvl="1" indent="0">
              <a:buNone/>
            </a:pPr>
            <a:endParaRPr lang="en-US" dirty="0"/>
          </a:p>
        </p:txBody>
      </p:sp>
    </p:spTree>
    <p:extLst>
      <p:ext uri="{BB962C8B-B14F-4D97-AF65-F5344CB8AC3E}">
        <p14:creationId xmlns:p14="http://schemas.microsoft.com/office/powerpoint/2010/main" val="304036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E303-8314-E28C-A9C7-88A7C7068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96FC8-8A29-3177-857D-A95A51B3F2F1}"/>
              </a:ext>
            </a:extLst>
          </p:cNvPr>
          <p:cNvSpPr>
            <a:spLocks noGrp="1"/>
          </p:cNvSpPr>
          <p:nvPr>
            <p:ph type="title"/>
          </p:nvPr>
        </p:nvSpPr>
        <p:spPr/>
        <p:txBody>
          <a:bodyPr>
            <a:normAutofit fontScale="90000"/>
          </a:bodyPr>
          <a:lstStyle/>
          <a:p>
            <a:r>
              <a:rPr lang="en-US" dirty="0"/>
              <a:t>Screening for AUD</a:t>
            </a:r>
            <a:br>
              <a:rPr lang="en-US" dirty="0"/>
            </a:br>
            <a:endParaRPr lang="en-US" dirty="0"/>
          </a:p>
        </p:txBody>
      </p:sp>
      <p:sp>
        <p:nvSpPr>
          <p:cNvPr id="3" name="Content Placeholder 2">
            <a:extLst>
              <a:ext uri="{FF2B5EF4-FFF2-40B4-BE49-F238E27FC236}">
                <a16:creationId xmlns:a16="http://schemas.microsoft.com/office/drawing/2014/main" id="{4A217ABB-A7F3-DA21-5846-8D1AD88BDD3C}"/>
              </a:ext>
            </a:extLst>
          </p:cNvPr>
          <p:cNvSpPr>
            <a:spLocks noGrp="1"/>
          </p:cNvSpPr>
          <p:nvPr>
            <p:ph idx="1"/>
          </p:nvPr>
        </p:nvSpPr>
        <p:spPr>
          <a:xfrm>
            <a:off x="458372" y="1973336"/>
            <a:ext cx="11275256" cy="4222569"/>
          </a:xfrm>
        </p:spPr>
        <p:txBody>
          <a:bodyPr vert="horz" lIns="91440" tIns="45720" rIns="91440" bIns="45720" rtlCol="0" anchor="t">
            <a:normAutofit/>
          </a:bodyPr>
          <a:lstStyle/>
          <a:p>
            <a:r>
              <a:rPr lang="en-US" sz="2200" dirty="0"/>
              <a:t>Adults (18+)</a:t>
            </a:r>
            <a:endParaRPr lang="en-US" dirty="0"/>
          </a:p>
          <a:p>
            <a:pPr marL="800100" lvl="2">
              <a:buNone/>
            </a:pPr>
            <a:r>
              <a:rPr lang="en-US" dirty="0"/>
              <a:t>~5.6% likely have DSM 5 dx of AUD  (NSDUH 2019)</a:t>
            </a:r>
            <a:endParaRPr lang="en-US" dirty="0">
              <a:ea typeface="Calibri"/>
              <a:cs typeface="Calibri"/>
            </a:endParaRPr>
          </a:p>
          <a:p>
            <a:pPr marL="0" indent="0">
              <a:buNone/>
            </a:pPr>
            <a:r>
              <a:rPr lang="en-US" sz="2400" dirty="0"/>
              <a:t>		Audit-C (brief, 3 questions)</a:t>
            </a:r>
          </a:p>
          <a:p>
            <a:pPr marL="0" indent="0">
              <a:buNone/>
            </a:pPr>
            <a:endParaRPr lang="en-US" sz="2400" dirty="0"/>
          </a:p>
          <a:p>
            <a:r>
              <a:rPr lang="en-US" sz="2400" dirty="0"/>
              <a:t>If the AUDIT-C is positive, implement Brief Intervention and Referral to Tx</a:t>
            </a:r>
          </a:p>
          <a:p>
            <a:pPr marL="0" indent="0">
              <a:buNone/>
            </a:pPr>
            <a:r>
              <a:rPr lang="en-US" sz="2200" dirty="0"/>
              <a:t>	</a:t>
            </a:r>
          </a:p>
          <a:p>
            <a:pPr marL="0" indent="0">
              <a:buNone/>
            </a:pPr>
            <a:r>
              <a:rPr lang="en-US" sz="2200" dirty="0"/>
              <a:t>	</a:t>
            </a:r>
          </a:p>
          <a:p>
            <a:pPr marL="457200" lvl="1" indent="0">
              <a:buNone/>
            </a:pPr>
            <a:endParaRPr lang="en-US" dirty="0"/>
          </a:p>
        </p:txBody>
      </p:sp>
    </p:spTree>
    <p:extLst>
      <p:ext uri="{BB962C8B-B14F-4D97-AF65-F5344CB8AC3E}">
        <p14:creationId xmlns:p14="http://schemas.microsoft.com/office/powerpoint/2010/main" val="227749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9C67-E082-E942-B08D-C40F80F706F2}"/>
              </a:ext>
            </a:extLst>
          </p:cNvPr>
          <p:cNvSpPr>
            <a:spLocks noGrp="1"/>
          </p:cNvSpPr>
          <p:nvPr>
            <p:ph type="title"/>
          </p:nvPr>
        </p:nvSpPr>
        <p:spPr/>
        <p:txBody>
          <a:bodyPr/>
          <a:lstStyle/>
          <a:p>
            <a:r>
              <a:rPr lang="en-US" dirty="0"/>
              <a:t>What is Brief Intervention?</a:t>
            </a:r>
          </a:p>
        </p:txBody>
      </p:sp>
      <p:sp>
        <p:nvSpPr>
          <p:cNvPr id="3" name="Content Placeholder 2">
            <a:extLst>
              <a:ext uri="{FF2B5EF4-FFF2-40B4-BE49-F238E27FC236}">
                <a16:creationId xmlns:a16="http://schemas.microsoft.com/office/drawing/2014/main" id="{36ED279E-88F2-7E44-A2A4-CCD3C0271164}"/>
              </a:ext>
            </a:extLst>
          </p:cNvPr>
          <p:cNvSpPr>
            <a:spLocks noGrp="1"/>
          </p:cNvSpPr>
          <p:nvPr>
            <p:ph idx="1"/>
          </p:nvPr>
        </p:nvSpPr>
        <p:spPr/>
        <p:txBody>
          <a:bodyPr vert="horz" lIns="91440" tIns="45720" rIns="91440" bIns="45720" rtlCol="0" anchor="t">
            <a:normAutofit lnSpcReduction="10000"/>
          </a:bodyPr>
          <a:lstStyle/>
          <a:p>
            <a:r>
              <a:rPr lang="en-US" dirty="0"/>
              <a:t>Motivational Enhancement</a:t>
            </a:r>
          </a:p>
          <a:p>
            <a:pPr lvl="1"/>
            <a:r>
              <a:rPr lang="en-US" dirty="0"/>
              <a:t>Consciousness raising</a:t>
            </a:r>
          </a:p>
          <a:p>
            <a:pPr lvl="2"/>
            <a:r>
              <a:rPr lang="en-US" dirty="0"/>
              <a:t>Frank statements:  </a:t>
            </a:r>
          </a:p>
          <a:p>
            <a:pPr lvl="3"/>
            <a:r>
              <a:rPr lang="en-US" dirty="0"/>
              <a:t>“You are showing problem drinking behaviors.”</a:t>
            </a:r>
          </a:p>
          <a:p>
            <a:pPr lvl="3"/>
            <a:r>
              <a:rPr lang="en-US" dirty="0"/>
              <a:t>”This is likely to lead to serious health problems.”</a:t>
            </a:r>
          </a:p>
          <a:p>
            <a:pPr lvl="3"/>
            <a:r>
              <a:rPr lang="en-US" dirty="0"/>
              <a:t>“There are effective ways of reducing how much you drink.”</a:t>
            </a:r>
          </a:p>
          <a:p>
            <a:pPr lvl="1"/>
            <a:r>
              <a:rPr lang="en-US" dirty="0"/>
              <a:t>Evoking patient self enhancement for change</a:t>
            </a:r>
          </a:p>
          <a:p>
            <a:pPr lvl="2"/>
            <a:r>
              <a:rPr lang="en-US" dirty="0"/>
              <a:t>“You enjoy drinking and you recognize that it’s causing some problems in your life. If you decided to make a change, what might that look like for you?”</a:t>
            </a:r>
            <a:endParaRPr lang="en-US" dirty="0">
              <a:ea typeface="Calibri"/>
              <a:cs typeface="Calibri"/>
            </a:endParaRPr>
          </a:p>
          <a:p>
            <a:pPr lvl="1"/>
            <a:r>
              <a:rPr lang="en-US" dirty="0"/>
              <a:t>Listen for commitment to change</a:t>
            </a:r>
            <a:endParaRPr lang="en-US" dirty="0">
              <a:ea typeface="Calibri"/>
              <a:cs typeface="Calibri"/>
            </a:endParaRPr>
          </a:p>
          <a:p>
            <a:pPr lvl="2"/>
            <a:r>
              <a:rPr lang="en-US" dirty="0"/>
              <a:t>Change statements:  </a:t>
            </a:r>
          </a:p>
          <a:p>
            <a:pPr lvl="3"/>
            <a:r>
              <a:rPr lang="en-US" dirty="0"/>
              <a:t>“I can cut down to one drink per day.”</a:t>
            </a:r>
            <a:endParaRPr lang="en-US" dirty="0">
              <a:ea typeface="Calibri"/>
              <a:cs typeface="Calibri"/>
            </a:endParaRPr>
          </a:p>
          <a:p>
            <a:pPr lvl="3"/>
            <a:r>
              <a:rPr lang="en-US" dirty="0"/>
              <a:t>”I’d be willing to try something to help me cut down.”</a:t>
            </a:r>
            <a:endParaRPr lang="en-US" dirty="0">
              <a:ea typeface="Calibri"/>
              <a:cs typeface="Calibri"/>
            </a:endParaRPr>
          </a:p>
        </p:txBody>
      </p:sp>
    </p:spTree>
    <p:extLst>
      <p:ext uri="{BB962C8B-B14F-4D97-AF65-F5344CB8AC3E}">
        <p14:creationId xmlns:p14="http://schemas.microsoft.com/office/powerpoint/2010/main" val="195629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8405-737C-1977-D67A-C14A35D1479D}"/>
              </a:ext>
            </a:extLst>
          </p:cNvPr>
          <p:cNvSpPr>
            <a:spLocks noGrp="1"/>
          </p:cNvSpPr>
          <p:nvPr>
            <p:ph type="title"/>
          </p:nvPr>
        </p:nvSpPr>
        <p:spPr/>
        <p:txBody>
          <a:bodyPr>
            <a:normAutofit/>
          </a:bodyPr>
          <a:lstStyle/>
          <a:p>
            <a:r>
              <a:rPr lang="en-US" dirty="0"/>
              <a:t>DEARS of Motivational Interviewing</a:t>
            </a:r>
          </a:p>
        </p:txBody>
      </p:sp>
      <p:sp>
        <p:nvSpPr>
          <p:cNvPr id="3" name="Content Placeholder 2">
            <a:extLst>
              <a:ext uri="{FF2B5EF4-FFF2-40B4-BE49-F238E27FC236}">
                <a16:creationId xmlns:a16="http://schemas.microsoft.com/office/drawing/2014/main" id="{B8CF2BC8-189D-3DFE-186C-8FDED66E8E14}"/>
              </a:ext>
            </a:extLst>
          </p:cNvPr>
          <p:cNvSpPr>
            <a:spLocks noGrp="1"/>
          </p:cNvSpPr>
          <p:nvPr>
            <p:ph idx="1"/>
          </p:nvPr>
        </p:nvSpPr>
        <p:spPr/>
        <p:txBody>
          <a:bodyPr>
            <a:normAutofit fontScale="85000" lnSpcReduction="20000"/>
          </a:bodyPr>
          <a:lstStyle/>
          <a:p>
            <a:r>
              <a:rPr lang="en-US" sz="2400" b="1" dirty="0"/>
              <a:t>Develop Discrepancy</a:t>
            </a:r>
          </a:p>
          <a:p>
            <a:pPr lvl="1"/>
            <a:r>
              <a:rPr lang="en-US" sz="2100" dirty="0"/>
              <a:t>"It sounds like you value being a present parent and you also feel that you deserve to drink on weekends.  Your ex-spouse won’t let you come around the kids when you do. How do you see those two things fitting together?"</a:t>
            </a:r>
          </a:p>
          <a:p>
            <a:r>
              <a:rPr lang="en-US" sz="2400" b="1" dirty="0"/>
              <a:t>Express Empathy</a:t>
            </a:r>
          </a:p>
          <a:p>
            <a:pPr lvl="1"/>
            <a:r>
              <a:rPr lang="en-US" sz="2100" dirty="0"/>
              <a:t>"It makes sense that you are angry. Being told by others that you 'have a problem' feels incredibly insulting and unfair."</a:t>
            </a:r>
          </a:p>
          <a:p>
            <a:r>
              <a:rPr lang="en-US" sz="2400" b="1" dirty="0"/>
              <a:t>Avoid Argument / Amplify Ambivalence</a:t>
            </a:r>
          </a:p>
          <a:p>
            <a:pPr lvl="1"/>
            <a:r>
              <a:rPr lang="en-US" sz="2100" dirty="0"/>
              <a:t>"You are torn. You're feeling that if you stop drinking, you'll lose your social life, but you're also worried that drinking is causing you to lose your job."</a:t>
            </a:r>
            <a:endParaRPr lang="en-US" sz="2100" b="1" dirty="0"/>
          </a:p>
          <a:p>
            <a:r>
              <a:rPr lang="en-US" sz="2400" b="1" dirty="0"/>
              <a:t>Roll with Resistance</a:t>
            </a:r>
          </a:p>
          <a:p>
            <a:pPr lvl="1"/>
            <a:r>
              <a:rPr lang="en-US" sz="2100" dirty="0"/>
              <a:t>"It's completely up to you whether you decide to drink or not. No one can force you to make a change."</a:t>
            </a:r>
          </a:p>
          <a:p>
            <a:r>
              <a:rPr lang="en-US" sz="2400" b="1" dirty="0"/>
              <a:t>Support Self Efficacy</a:t>
            </a:r>
          </a:p>
          <a:p>
            <a:pPr lvl="1"/>
            <a:r>
              <a:rPr lang="en-US" sz="2100" dirty="0"/>
              <a:t>"You mentioned you managed to stop drinking for three months. What strengths did you use then that you could use now?"</a:t>
            </a:r>
          </a:p>
        </p:txBody>
      </p:sp>
    </p:spTree>
    <p:extLst>
      <p:ext uri="{BB962C8B-B14F-4D97-AF65-F5344CB8AC3E}">
        <p14:creationId xmlns:p14="http://schemas.microsoft.com/office/powerpoint/2010/main" val="180814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CB88-5FE6-08C0-8F72-21325337AC56}"/>
              </a:ext>
            </a:extLst>
          </p:cNvPr>
          <p:cNvSpPr>
            <a:spLocks noGrp="1"/>
          </p:cNvSpPr>
          <p:nvPr>
            <p:ph type="title"/>
          </p:nvPr>
        </p:nvSpPr>
        <p:spPr/>
        <p:txBody>
          <a:bodyPr/>
          <a:lstStyle/>
          <a:p>
            <a:r>
              <a:rPr lang="en-US" dirty="0"/>
              <a:t>Change Talk to a Plan</a:t>
            </a:r>
          </a:p>
        </p:txBody>
      </p:sp>
      <p:sp>
        <p:nvSpPr>
          <p:cNvPr id="3" name="Content Placeholder 2">
            <a:extLst>
              <a:ext uri="{FF2B5EF4-FFF2-40B4-BE49-F238E27FC236}">
                <a16:creationId xmlns:a16="http://schemas.microsoft.com/office/drawing/2014/main" id="{7A0B1346-9807-EB2A-6124-C34198E61F13}"/>
              </a:ext>
            </a:extLst>
          </p:cNvPr>
          <p:cNvSpPr>
            <a:spLocks noGrp="1"/>
          </p:cNvSpPr>
          <p:nvPr>
            <p:ph idx="1"/>
          </p:nvPr>
        </p:nvSpPr>
        <p:spPr/>
        <p:txBody>
          <a:bodyPr>
            <a:normAutofit/>
          </a:bodyPr>
          <a:lstStyle/>
          <a:p>
            <a:r>
              <a:rPr lang="en-US" dirty="0"/>
              <a:t>Goal:  Elicit ideas from your patient and then </a:t>
            </a:r>
            <a:r>
              <a:rPr lang="en-US" b="1" dirty="0"/>
              <a:t>their</a:t>
            </a:r>
            <a:r>
              <a:rPr lang="en-US" dirty="0"/>
              <a:t> plan for what to do about </a:t>
            </a:r>
            <a:r>
              <a:rPr lang="en-US" b="1" dirty="0"/>
              <a:t>their</a:t>
            </a:r>
            <a:r>
              <a:rPr lang="en-US" dirty="0"/>
              <a:t> drinking.</a:t>
            </a:r>
          </a:p>
          <a:p>
            <a:pPr marL="457200" lvl="1" indent="0">
              <a:buNone/>
            </a:pPr>
            <a:r>
              <a:rPr lang="en-US" sz="2600" dirty="0"/>
              <a:t>■ What do you make of all this? What are you thinking you’ll do about it? </a:t>
            </a:r>
          </a:p>
          <a:p>
            <a:pPr marL="457200" lvl="1" indent="0">
              <a:buNone/>
            </a:pPr>
            <a:r>
              <a:rPr lang="en-US" sz="2600" dirty="0"/>
              <a:t>■ Where does this leave you in terms of your drinking? What’s your plan? </a:t>
            </a:r>
          </a:p>
          <a:p>
            <a:pPr marL="457200" lvl="1" indent="0">
              <a:buNone/>
            </a:pPr>
            <a:r>
              <a:rPr lang="en-US" sz="2600" dirty="0"/>
              <a:t>■ I wonder what you’re thinking about your drinking at this point. </a:t>
            </a:r>
          </a:p>
          <a:p>
            <a:pPr marL="457200" lvl="1" indent="0">
              <a:buNone/>
            </a:pPr>
            <a:r>
              <a:rPr lang="en-US" sz="2600" dirty="0"/>
              <a:t>■ Now that you’re this far, I wonder what you might do about these concerns. </a:t>
            </a:r>
            <a:r>
              <a:rPr lang="en-US" sz="1100" dirty="0">
                <a:hlinkClick r:id="rId2"/>
              </a:rPr>
              <a:t>https://www.niaaa.nih.gov/sites/default/files/match02.pdf</a:t>
            </a:r>
            <a:r>
              <a:rPr lang="en-US" sz="1100" dirty="0"/>
              <a:t> (pg.29)</a:t>
            </a:r>
          </a:p>
        </p:txBody>
      </p:sp>
    </p:spTree>
    <p:extLst>
      <p:ext uri="{BB962C8B-B14F-4D97-AF65-F5344CB8AC3E}">
        <p14:creationId xmlns:p14="http://schemas.microsoft.com/office/powerpoint/2010/main" val="2482853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882</TotalTime>
  <Words>2281</Words>
  <Application>Microsoft Office PowerPoint</Application>
  <PresentationFormat>Widescreen</PresentationFormat>
  <Paragraphs>204</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.Hiragino Kaku Gothic Interface W3</vt:lpstr>
      <vt:lpstr>Aptos</vt:lpstr>
      <vt:lpstr>Aptos Display</vt:lpstr>
      <vt:lpstr>Arial</vt:lpstr>
      <vt:lpstr>Calibri</vt:lpstr>
      <vt:lpstr>Office Theme</vt:lpstr>
      <vt:lpstr>Custom Design</vt:lpstr>
      <vt:lpstr>MAT for ETOH</vt:lpstr>
      <vt:lpstr>Objectives</vt:lpstr>
      <vt:lpstr>Myths</vt:lpstr>
      <vt:lpstr>Facts</vt:lpstr>
      <vt:lpstr>Screening for AUD </vt:lpstr>
      <vt:lpstr>Screening for AUD </vt:lpstr>
      <vt:lpstr>What is Brief Intervention?</vt:lpstr>
      <vt:lpstr>DEARS of Motivational Interviewing</vt:lpstr>
      <vt:lpstr>Change Talk to a Plan</vt:lpstr>
      <vt:lpstr>Before starting a medication</vt:lpstr>
      <vt:lpstr>Disulfuram (FDA approved, not first line)</vt:lpstr>
      <vt:lpstr>Acamprosate (FDA approved, first line)</vt:lpstr>
      <vt:lpstr>Naltrexone (FDA approved, first line)</vt:lpstr>
      <vt:lpstr>The Sinclair Method </vt:lpstr>
      <vt:lpstr>The Sinclair Method</vt:lpstr>
      <vt:lpstr>Baclofen (off-label)  (Addolorato et al. 2000b, 2002)</vt:lpstr>
      <vt:lpstr>Anticonvulsants (off label)</vt:lpstr>
      <vt:lpstr>Promising Therapies</vt:lpstr>
      <vt:lpstr>PowerPoint Presentation</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Warshauer, Emma</cp:lastModifiedBy>
  <cp:revision>56</cp:revision>
  <dcterms:created xsi:type="dcterms:W3CDTF">2021-08-17T15:16:44Z</dcterms:created>
  <dcterms:modified xsi:type="dcterms:W3CDTF">2026-04-10T14:15:13Z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DFB6F304-BD52-446D-BAFE-B711BC1133A8</vt:lpwstr>
  </property>
  <property fmtid="{D5CDD505-2E9C-101B-9397-08002B2CF9AE}" pid="3" name="ArticulatePath">
    <vt:lpwstr>MWHS_ECHO_AlcoholPolysubstance_PPTTempWide_R1 (002)</vt:lpwstr>
  </property>
</Properties>
</file>