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7" r:id="rId3"/>
    <p:sldId id="261" r:id="rId4"/>
    <p:sldId id="263" r:id="rId5"/>
    <p:sldId id="268" r:id="rId6"/>
    <p:sldId id="260" r:id="rId7"/>
    <p:sldId id="287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on, Shannon" initials="HS" lastIdx="5" clrIdx="0">
    <p:extLst>
      <p:ext uri="{19B8F6BF-5375-455C-9EA6-DF929625EA0E}">
        <p15:presenceInfo xmlns:p15="http://schemas.microsoft.com/office/powerpoint/2012/main" userId="S-1-5-21-1671965561-1685016268-2076119496-43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F13"/>
    <a:srgbClr val="447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6"/>
    <p:restoredTop sz="74847" autoAdjust="0"/>
  </p:normalViewPr>
  <p:slideViewPr>
    <p:cSldViewPr snapToGrid="0" snapToObjects="1">
      <p:cViewPr varScale="1">
        <p:scale>
          <a:sx n="83" d="100"/>
          <a:sy n="83" d="100"/>
        </p:scale>
        <p:origin x="22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9" d="100"/>
          <a:sy n="159" d="100"/>
        </p:scale>
        <p:origin x="41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5D9ABA-CC77-3549-A982-A61430642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8A19E-4369-DA4E-8FB9-858DF58A3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5C9F-1964-4A41-8269-847D1AC6A71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C717B-2E3C-1140-82C4-9754EC19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EF03-3771-5A47-9113-AD7CEEBBCA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B5C3-D829-FE4F-AC23-CCC91BB5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87B3-A106-E344-AB69-61AFB3D27E3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7FF-23D9-0542-A6CA-8A910863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8CB-8C95-0045-AEF0-A01FD92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5E2E-80CB-2F40-810E-66055718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8C7C-A2B9-4648-A2FE-2E41B92F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469C-FCBF-1447-B2C1-79B9092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CF109-36FA-EE47-A0D4-EF69FE5C2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C164D-1216-544F-8CF5-6528DDC4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F6CE-EA3B-F34C-B758-0A6E2FD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0F9A9-99FF-5D4B-ACB3-DA43FCA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B6A-D2B7-9849-809E-5EF6D48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A8D-BEA3-034B-861E-FA3A377B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08718-7A72-3F49-9511-FB6F65B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654-651B-6A45-BBC5-79541A68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05D-85FC-9941-8854-02D503F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6BB5-8D2C-A34B-9A18-3397490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9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7157D-5B5B-1446-91C6-2686D43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CA6C-B934-2840-B5C3-DC71C7B2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B982-DFD2-6141-9B35-6D1150B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6AAB-2E78-144A-A66F-55C2F4E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2B5-2D14-6441-A31A-F259953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AFF8-25C6-284E-BEA6-EAA00AB3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3" y="1293593"/>
            <a:ext cx="10515600" cy="7180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B50D16-2504-EC46-A380-3B721D9999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73" y="2153090"/>
            <a:ext cx="11177587" cy="3832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C84-1C33-FB62-551B-2F6BA1514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70B1C-35E9-D946-DED7-A3C56FB3A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9460-686D-244D-3829-A5BB8C40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831B-3608-74A0-DCB9-44AD100B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7904-D887-2504-BE90-004C4D51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5365-44E9-6BE6-7969-419B98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31F1-80B9-9790-E071-EA204DD1D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3D337-5E00-BED5-1EAA-2A7DECDC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D537-F088-B73D-5434-396BE966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7678-33BA-C38E-2E03-9C1FB12D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9F3E-6344-90D1-FF5E-BAE6FE9C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07C84-36D6-0739-B71F-C3BEF1F4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27772-32D4-344D-0D82-45A3B542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80B6E-C923-ECA8-8550-47E91709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16B95-0C96-0F17-A510-DD9BD279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A851-984C-C4FA-234E-CF854992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65E7E-83BF-BC97-B7F8-DC8FC77AD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37F2-AAD5-C1B2-7DB7-31E645D6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D6060-35C4-98C9-237E-8449B304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1D4D-B2C3-A30B-26F7-8D7B1F76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508B-3814-6A48-1D1D-A568611C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399A-9046-6AF0-B9AE-8065D534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A2BAD-7739-2EF7-3E1B-BD235D9A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10A93-1826-46AC-E429-165FC06E7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668AB-3387-6A4C-FE26-3950F5257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3F17-16F9-DDBB-0E2E-E05ABE9C3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B555D-F0B4-F239-0E38-4162F934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4A2B8-756F-D4B8-B2BD-0FCF922E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B1FF2-CCFF-1541-BC8B-B1B4D031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E52-3627-7E22-6740-CA984540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BCA71-5D5A-194D-F14D-25517282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F3566-26D8-671F-ABD0-F4C7F07D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64BE7-3124-05CE-BC67-90A891B4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April 24,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922BCCD-A515-1B4C-9096-12A179F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35FE12C-8491-5344-B20E-73ECA1BCAD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7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624C7-B748-09F4-8CB7-FE2DFE87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90CC1-C02F-A51B-BECE-39AD871F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A76EE-CF30-6C0B-F2D0-6E83D2CC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6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7461-35CD-B758-F32C-C5BF4C1B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6261B-34C3-A581-0372-12D70675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17CC-F016-B14D-D0CC-430F5A41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7A839-19D6-4BA6-7B91-F854F5F6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2D746-3312-C228-34AD-0225CE74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4DF4D-53FC-9535-D4D0-C604D76E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0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2F74-B4C6-9938-5400-F436CD8C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1A50D-414E-40BD-DC86-98EA94D2F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585ED-A5CC-AA7C-9E05-BEC98DEA7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7BFCF-F139-45E1-74A2-419AEBCD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205BA-EB5A-A72F-4B60-8B7C08D9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F0848-DD26-3533-1AF3-86990F93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0026-5487-76BE-E51B-21177D6F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66F28-E2C7-1760-67B9-D1200FE0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9F72-8F01-EDBB-5767-D94B4007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17C7D-0A1A-ED86-D2FB-8BF06D32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E3CA6-7DBE-4355-81A8-DB971BA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2035E-2A92-EB43-D7BA-040AFB5C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9D67A-87F2-C191-2C61-F229E26CF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D3204-9E46-E66B-FC71-071B7FEF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FD8CD-433C-E904-DCEC-9B1C08BA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35D4-8AED-BBAE-794B-B40A2331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47C458-014A-2B35-C650-9E484B8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9DF0DE-7A3C-DA35-E98A-5680972702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2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0C36-7F08-104D-84DF-CDCCED5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883-CF4F-9A42-B350-C3DEF44D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F3F-4B56-B74B-97F7-74020AE0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0FD-BAF7-FF40-BE7A-66BC9DA8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9D6-4AF6-4944-8D48-E4ED460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B73-4C1C-E843-8197-7F4B220D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810-131D-7742-A4B3-40027B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1B8B-E930-DC48-BBF2-F5527627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8606-F9D5-DB4E-B015-F760487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85A97-9FD8-C849-A62F-11A8A5F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0351-0FCD-1949-AEE6-F3A422D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A57-158D-174A-AD9F-4CBBA6F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6941-8330-9344-A9BF-0EFBDD29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4D2C-1869-1D43-84F8-0EC9A1C72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B730-96DA-DD41-9C49-AAC552EC8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895E-DC64-0E42-9E2E-063F48FC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22F59-33AD-824B-B86E-D1BEFA2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337D-ED61-254B-9914-BAFE25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9B029-803F-1044-AAB3-AEAF62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42D-EAC6-364F-9963-DF69E828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86A9-3EF9-2542-BBAB-CEC5CC5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38D2-9107-1842-932B-2607C0C9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729C9-57B6-E648-8E9F-B4F9389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94E1-5A94-1E46-9537-872C1BC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D2D1-441C-E846-A061-65BE4DE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DD0B-F339-984E-9E30-FE2A02A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2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476-8480-2B4A-AB0B-442FF30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2A14-938F-934B-8B07-AEB02A2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B08A-24DF-1140-9665-A12BE154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0BED-AA4C-B047-B3EA-6CFD8F6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0BB6-9CF9-7849-A15D-7852701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A405-D25A-284B-B1FC-79E18E0B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bg1"/>
                </a:solidFill>
              </a:rPr>
              <a:t>weitzmaninstitute.org</a:t>
            </a:r>
            <a:r>
              <a:rPr lang="en-US" sz="900" dirty="0">
                <a:solidFill>
                  <a:schemeClr val="bg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bg1"/>
                </a:solidFill>
              </a:rPr>
              <a:pPr algn="r"/>
              <a:t>April 24, 2026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372" y="19733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1162843"/>
            <a:ext cx="10515600" cy="81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69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D6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14928-2189-14F9-0661-9F1E8C71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36FB-3F5B-7168-D5C0-BF73279D3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E4B51-32AA-8111-C1DE-BF2E37930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7CDEE-8581-B844-9123-ACABA1DF39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46CFF-290D-ECFD-BD1C-B9BAA7D9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0615-E4F8-F6C0-5F63-6E567E6F1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780D14-B948-B640-9A55-D59CB08B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stonecare.com/blog/what-is-motivational-interviewing-11-things-you-need-to-know-about-motivational-interview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3389/fpsyg.2019.0185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A529-16C0-EF48-9A04-39244F15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05590"/>
            <a:ext cx="12192000" cy="1081856"/>
          </a:xfrm>
        </p:spPr>
        <p:txBody>
          <a:bodyPr anchor="t">
            <a:normAutofit fontScale="90000"/>
          </a:bodyPr>
          <a:lstStyle/>
          <a:p>
            <a:r>
              <a:rPr lang="en-US" b="1" spc="-20" dirty="0">
                <a:solidFill>
                  <a:srgbClr val="4D6F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Engagement in AUD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5C290-487C-3F43-92E8-69098B779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1773"/>
            <a:ext cx="12192000" cy="775028"/>
          </a:xfrm>
        </p:spPr>
        <p:txBody>
          <a:bodyPr>
            <a:normAutofit/>
          </a:bodyPr>
          <a:lstStyle/>
          <a:p>
            <a:r>
              <a:rPr lang="en-US" sz="3600" dirty="0"/>
              <a:t>Dr. Carolyn Rekerdres MD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9DC31D9-ECFD-EC45-8612-B466EBA54B2A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12192000" cy="77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964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at Is Motivational Interviewing?: 11 Things You Need To Know">
            <a:extLst>
              <a:ext uri="{FF2B5EF4-FFF2-40B4-BE49-F238E27FC236}">
                <a16:creationId xmlns:a16="http://schemas.microsoft.com/office/drawing/2014/main" id="{D09DC527-A691-83E5-C888-A709A62A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7" y="1213836"/>
            <a:ext cx="9757570" cy="487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6219363"/>
            <a:ext cx="47617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Sandstone Care. (2023). </a:t>
            </a:r>
            <a:r>
              <a:rPr lang="en-US" sz="1100" i="1" dirty="0"/>
              <a:t>What is motivational interviewing? 11 things you need to know.</a:t>
            </a:r>
            <a:r>
              <a:rPr lang="en-US" sz="1100" dirty="0"/>
              <a:t> </a:t>
            </a:r>
            <a:r>
              <a:rPr lang="en-US" sz="1100" dirty="0">
                <a:hlinkClick r:id="rId3"/>
              </a:rPr>
              <a:t>https://www.sandstonecare.com/blog/what-is-motivational-interviewing-11-things-you-need-to-know-about-motivational-interviewing/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510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BAEC-2F2D-2C34-7B52-37D2F1BE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Ended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85ED0-4343-40B0-CB52-B968E26812C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"What are some of the reasons you've thought about changing your drinking?“</a:t>
            </a:r>
          </a:p>
          <a:p>
            <a:r>
              <a:rPr lang="en-US" sz="2400" dirty="0"/>
              <a:t>“What would be different in your life if you reduced  or stopped your drinking?”</a:t>
            </a:r>
          </a:p>
          <a:p>
            <a:r>
              <a:rPr lang="en-US" sz="2400" dirty="0"/>
              <a:t>"What do you think you could do differently if you wanted to change?“</a:t>
            </a:r>
          </a:p>
          <a:p>
            <a:r>
              <a:rPr lang="en-US" sz="2400" dirty="0"/>
              <a:t>"What are the good things about your current drinking pattern?" Followed by, "What are the less good things?”</a:t>
            </a:r>
          </a:p>
          <a:p>
            <a:r>
              <a:rPr lang="en-US" sz="2400" dirty="0"/>
              <a:t>"What would be the consequences of not changing?"</a:t>
            </a:r>
            <a:endParaRPr lang="en-US" dirty="0"/>
          </a:p>
          <a:p>
            <a:r>
              <a:rPr lang="en-US" sz="2400" dirty="0"/>
              <a:t>"What have you tried in the past to change your drinking?"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0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A70A-96CF-9C5B-6C74-BB0F5D6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024F-2DD6-211E-1F5C-7570AAA9C5C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/>
              <a:t>"It took a lot </a:t>
            </a:r>
            <a:r>
              <a:rPr lang="en-US" dirty="0"/>
              <a:t>of</a:t>
            </a:r>
            <a:r>
              <a:rPr lang="en-US" b="1" dirty="0"/>
              <a:t> courage to come in today."</a:t>
            </a:r>
            <a:endParaRPr lang="en-US" dirty="0"/>
          </a:p>
          <a:p>
            <a:r>
              <a:rPr lang="en-US" b="1" dirty="0"/>
              <a:t>“It’s so good to see you here today.”</a:t>
            </a:r>
          </a:p>
          <a:p>
            <a:r>
              <a:rPr lang="en-US" b="1" dirty="0"/>
              <a:t>"I can see you're really trying to make this change."</a:t>
            </a:r>
            <a:endParaRPr lang="en-US" dirty="0"/>
          </a:p>
          <a:p>
            <a:r>
              <a:rPr lang="en-US" b="1" dirty="0"/>
              <a:t>“You’re so resilient. I see how hard this is for you.”</a:t>
            </a:r>
          </a:p>
        </p:txBody>
      </p:sp>
    </p:spTree>
    <p:extLst>
      <p:ext uri="{BB962C8B-B14F-4D97-AF65-F5344CB8AC3E}">
        <p14:creationId xmlns:p14="http://schemas.microsoft.com/office/powerpoint/2010/main" val="363976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10C-DA15-05A3-4B0F-0FB12769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3DD3-4838-E2B1-A575-EC4D118D439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Patients feel heard when you let them know that you are listening. This can be done even when you are concurrently documenting.</a:t>
            </a:r>
          </a:p>
          <a:p>
            <a:r>
              <a:rPr lang="en-US" dirty="0"/>
              <a:t>“So what I’m hearing you say is,….”</a:t>
            </a:r>
          </a:p>
          <a:p>
            <a:r>
              <a:rPr lang="en-US" dirty="0"/>
              <a:t>Pay attention to affect- circle back on those statements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5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C624-FDA4-7FDD-DA3F-E0A8A140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68DB-7DA4-51BF-6D77-2B1853E530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2852942"/>
          </a:xfrm>
        </p:spPr>
        <p:txBody>
          <a:bodyPr/>
          <a:lstStyle/>
          <a:p>
            <a:r>
              <a:rPr lang="en-US" dirty="0"/>
              <a:t>“What we discussed today was_______”</a:t>
            </a:r>
          </a:p>
          <a:p>
            <a:r>
              <a:rPr lang="en-US" dirty="0"/>
              <a:t>“You have a goal of _____ but you are worried about ______. We are going to work together by________ and then meet again in ____ time.”</a:t>
            </a:r>
          </a:p>
          <a:p>
            <a:r>
              <a:rPr lang="en-US" dirty="0"/>
              <a:t>SUMMARIZE what the patient says- focusing on change statements</a:t>
            </a:r>
          </a:p>
        </p:txBody>
      </p:sp>
    </p:spTree>
    <p:extLst>
      <p:ext uri="{BB962C8B-B14F-4D97-AF65-F5344CB8AC3E}">
        <p14:creationId xmlns:p14="http://schemas.microsoft.com/office/powerpoint/2010/main" val="100476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B209-CB05-4F20-8BAD-78B05049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A870-E64A-D963-563D-B80469AE977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Reflect abnormal urine drug screen or lab results in clinical language without judgment</a:t>
            </a:r>
          </a:p>
          <a:p>
            <a:r>
              <a:rPr lang="en-US" dirty="0"/>
              <a:t>Avoid using stigmatizing language like “clean” or “dirty”</a:t>
            </a:r>
          </a:p>
          <a:p>
            <a:r>
              <a:rPr lang="en-US" dirty="0"/>
              <a:t>Remember that the patient’s goals may be different from your idea of what success looks like</a:t>
            </a:r>
          </a:p>
          <a:p>
            <a:r>
              <a:rPr lang="en-US" dirty="0"/>
              <a:t>Choose terminology like describing the harm of “drinking behaviors” vs telling someone that they are “an alcoholic”</a:t>
            </a:r>
          </a:p>
        </p:txBody>
      </p:sp>
    </p:spTree>
    <p:extLst>
      <p:ext uri="{BB962C8B-B14F-4D97-AF65-F5344CB8AC3E}">
        <p14:creationId xmlns:p14="http://schemas.microsoft.com/office/powerpoint/2010/main" val="225924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586C-EFA9-26AE-D776-8ED656BD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6EA9-F6A5-BB32-B045-2B53343F652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Making time for open ended questions, summary and reflection can sometimes require scheduling additional visits</a:t>
            </a:r>
          </a:p>
          <a:p>
            <a:r>
              <a:rPr lang="en-US" dirty="0"/>
              <a:t>Stages of change fluctuate- that’s ok!</a:t>
            </a:r>
          </a:p>
          <a:p>
            <a:r>
              <a:rPr lang="en-US" dirty="0"/>
              <a:t>If a patient comes back, then you are both doing something right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0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1328" y="1731190"/>
            <a:ext cx="9144000" cy="679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4B1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B4B1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14855" y="2518802"/>
            <a:ext cx="4976947" cy="11446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ABE"/>
              </a:buClr>
              <a:buSzPct val="100000"/>
              <a:buFont typeface=".Hiragino Kaku Gothic Interface W3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Feel free to unmute or put your questions in the chat!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24932" r="42128" b="31313"/>
          <a:stretch/>
        </p:blipFill>
        <p:spPr>
          <a:xfrm>
            <a:off x="5014022" y="3448562"/>
            <a:ext cx="1578613" cy="1547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42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AB04AD-6272-E34E-95C3-6B67E7AB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464510"/>
            <a:ext cx="11139814" cy="917341"/>
          </a:xfrm>
        </p:spPr>
        <p:txBody>
          <a:bodyPr anchor="t"/>
          <a:lstStyle/>
          <a:p>
            <a:r>
              <a:rPr lang="en-US" b="1" spc="-20" dirty="0">
                <a:solidFill>
                  <a:srgbClr val="4D6F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2233-CC84-3C4A-8F52-207CCF7C7B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1355538"/>
            <a:ext cx="11139813" cy="4870001"/>
          </a:xfrm>
          <a:prstGeom prst="rect">
            <a:avLst/>
          </a:prstGeom>
        </p:spPr>
        <p:txBody>
          <a:bodyPr/>
          <a:lstStyle/>
          <a:p>
            <a:pPr marL="346075" indent="-346075">
              <a:buSzPct val="80000"/>
            </a:pPr>
            <a:r>
              <a:rPr lang="en-US" dirty="0"/>
              <a:t>Explain why patient engagement is a cornerstone of modern medicine as regards quality and safety</a:t>
            </a:r>
          </a:p>
          <a:p>
            <a:pPr marL="346075" indent="-346075">
              <a:buSzPct val="80000"/>
            </a:pPr>
            <a:r>
              <a:rPr lang="en-US" dirty="0"/>
              <a:t>Review the difference between Autonomy vs Paternalism and how these issues can affect patient engagement and decision making</a:t>
            </a:r>
          </a:p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r>
              <a:rPr lang="en-US" dirty="0"/>
              <a:t>Discuss strategies to build rapport which can translate to increased engagement in care</a:t>
            </a:r>
          </a:p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r>
              <a:rPr lang="en-US" dirty="0"/>
              <a:t>Describe how provider attitudes and behaviors can influence treatment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5787C-4D86-C84E-93B0-ECA484AEB5D4}"/>
              </a:ext>
            </a:extLst>
          </p:cNvPr>
          <p:cNvSpPr txBox="1"/>
          <p:nvPr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/>
              <a:t>2</a:t>
            </a:fld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13E7F-1307-A54C-BAC7-894B817F1553}"/>
              </a:ext>
            </a:extLst>
          </p:cNvPr>
          <p:cNvSpPr txBox="1"/>
          <p:nvPr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/>
              <a:t>weitzmaninstitute.org</a:t>
            </a:r>
            <a:r>
              <a:rPr lang="en-US" sz="900" dirty="0"/>
              <a:t>     |     </a:t>
            </a:r>
            <a:fld id="{AC52C9D6-60B4-F24A-B68C-E36D25C601FB}" type="datetime4">
              <a:rPr lang="en-US" sz="900" smtClean="0"/>
              <a:pPr algn="r"/>
              <a:t>April 24, 2026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0687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A4E1-CAC3-AD91-7216-D7FD70CF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859193"/>
          </a:xfrm>
        </p:spPr>
        <p:txBody>
          <a:bodyPr/>
          <a:lstStyle/>
          <a:p>
            <a:r>
              <a:rPr lang="en-US" dirty="0"/>
              <a:t>Patient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879A8-0191-07E8-D0B3-0BED241F5C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4" y="2699151"/>
            <a:ext cx="10515600" cy="20198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Over 20 years of evidence suggests that engagement of patients in their care with patient-centered decision making, respect for needs and preferences in care can </a:t>
            </a:r>
            <a:r>
              <a:rPr lang="en-US" i="1" dirty="0">
                <a:solidFill>
                  <a:srgbClr val="00B050"/>
                </a:solidFill>
              </a:rPr>
              <a:t>lead to better outcomes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3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C5E87-9369-AF52-D8DB-9AABF695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Interviewing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4A14F-FFA2-4BFB-2C1D-2C57A680B7A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highlight>
                  <a:srgbClr val="FFFF00"/>
                </a:highlight>
              </a:rPr>
              <a:t>ENGAGING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FOCUSING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EVOKING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82526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7C2B4B-D9CD-164A-B969-8227F2A62702}"/>
              </a:ext>
            </a:extLst>
          </p:cNvPr>
          <p:cNvSpPr txBox="1"/>
          <p:nvPr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/>
              <a:t>5</a:t>
            </a:fld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3721B-C339-414F-8D71-C10181ED57CF}"/>
              </a:ext>
            </a:extLst>
          </p:cNvPr>
          <p:cNvSpPr txBox="1"/>
          <p:nvPr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/>
              <a:t>weitzmaninstitute.org</a:t>
            </a:r>
            <a:r>
              <a:rPr lang="en-US" sz="900" dirty="0"/>
              <a:t>     |     </a:t>
            </a:r>
            <a:fld id="{AC52C9D6-60B4-F24A-B68C-E36D25C601FB}" type="datetime4">
              <a:rPr lang="en-US" sz="900" smtClean="0"/>
              <a:pPr algn="r"/>
              <a:t>April 24, 2026</a:t>
            </a:fld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A26DA-7168-E7CF-CEA2-024A7286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629805"/>
            <a:ext cx="11139814" cy="917341"/>
          </a:xfrm>
        </p:spPr>
        <p:txBody>
          <a:bodyPr/>
          <a:lstStyle/>
          <a:p>
            <a:r>
              <a:rPr lang="en-US" dirty="0"/>
              <a:t>Capacity Considerations</a:t>
            </a:r>
          </a:p>
        </p:txBody>
      </p:sp>
      <p:pic>
        <p:nvPicPr>
          <p:cNvPr id="2050" name="Picture 2" descr="Frontiers | Autonomies in Interaction: Dimensions of Patient Autonomy and  Non-adherence to Treatment">
            <a:extLst>
              <a:ext uri="{FF2B5EF4-FFF2-40B4-BE49-F238E27FC236}">
                <a16:creationId xmlns:a16="http://schemas.microsoft.com/office/drawing/2014/main" id="{E44DB177-E400-076A-0C82-8284C837D5C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406" y="1475098"/>
            <a:ext cx="6285067" cy="41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BE1E6-E38E-F77F-8A96-7CBEBA73B958}"/>
              </a:ext>
            </a:extLst>
          </p:cNvPr>
          <p:cNvSpPr txBox="1"/>
          <p:nvPr/>
        </p:nvSpPr>
        <p:spPr>
          <a:xfrm>
            <a:off x="526094" y="5934670"/>
            <a:ext cx="82521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100" dirty="0">
                <a:solidFill>
                  <a:srgbClr val="282828"/>
                </a:solidFill>
                <a:latin typeface="ThinSpaceFallback"/>
              </a:rPr>
              <a:t>F</a:t>
            </a:r>
            <a:r>
              <a:rPr lang="en-US" sz="1100" b="0" i="0" dirty="0">
                <a:solidFill>
                  <a:srgbClr val="282828"/>
                </a:solidFill>
                <a:effectLst/>
                <a:latin typeface="ThinSpaceFallback"/>
              </a:rPr>
              <a:t>ront. Psychol., 13 August 2019</a:t>
            </a:r>
          </a:p>
          <a:p>
            <a:pPr algn="l">
              <a:buNone/>
            </a:pPr>
            <a:r>
              <a:rPr lang="en-US" sz="1100" b="0" i="0" dirty="0">
                <a:solidFill>
                  <a:srgbClr val="282828"/>
                </a:solidFill>
                <a:effectLst/>
                <a:latin typeface="ThinSpaceFallback"/>
              </a:rPr>
              <a:t>Sec. Theoretical and Philosophical Psychology</a:t>
            </a:r>
          </a:p>
          <a:p>
            <a:pPr algn="l"/>
            <a:r>
              <a:rPr lang="en-US" sz="1100" b="0" i="0" dirty="0">
                <a:solidFill>
                  <a:srgbClr val="282828"/>
                </a:solidFill>
                <a:effectLst/>
                <a:latin typeface="ThinSpaceFallback"/>
              </a:rPr>
              <a:t>Volume 10 - 2019 | </a:t>
            </a:r>
            <a:r>
              <a:rPr lang="en-US" sz="1100" b="0" i="0" u="none" strike="noStrike" dirty="0">
                <a:solidFill>
                  <a:srgbClr val="282828"/>
                </a:solidFill>
                <a:effectLst/>
                <a:latin typeface="ThinSpaceFallback"/>
                <a:hlinkClick r:id="rId4"/>
              </a:rPr>
              <a:t>https://doi.org/10.3389/fpsyg.2019.01857</a:t>
            </a:r>
            <a:endParaRPr lang="en-US" sz="1100" b="0" i="0" dirty="0">
              <a:solidFill>
                <a:srgbClr val="282828"/>
              </a:solidFill>
              <a:effectLst/>
              <a:latin typeface="ThinSpaceFallback"/>
            </a:endParaRPr>
          </a:p>
        </p:txBody>
      </p:sp>
    </p:spTree>
    <p:extLst>
      <p:ext uri="{BB962C8B-B14F-4D97-AF65-F5344CB8AC3E}">
        <p14:creationId xmlns:p14="http://schemas.microsoft.com/office/powerpoint/2010/main" val="169815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thics of Withholding and Withdrawing Mechanical Ventilation |  Anesthesia Key">
            <a:extLst>
              <a:ext uri="{FF2B5EF4-FFF2-40B4-BE49-F238E27FC236}">
                <a16:creationId xmlns:a16="http://schemas.microsoft.com/office/drawing/2014/main" id="{0158D494-79FA-FB69-22C7-2CD962CF09A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47" y="1097281"/>
            <a:ext cx="6186506" cy="50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7F5-AA0F-D121-52E4-B36DE3A4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Factors that Predict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096B-8EEC-7F52-67D7-2B0B9BC4DC4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Heavier drinking </a:t>
            </a:r>
            <a:r>
              <a:rPr lang="en-US" i="1" dirty="0"/>
              <a:t>with </a:t>
            </a:r>
            <a:r>
              <a:rPr lang="en-US" dirty="0"/>
              <a:t>more severe medical outcomes</a:t>
            </a:r>
          </a:p>
          <a:p>
            <a:pPr>
              <a:lnSpc>
                <a:spcPct val="150000"/>
              </a:lnSpc>
            </a:pPr>
            <a:r>
              <a:rPr lang="en-US" dirty="0"/>
              <a:t>Higher baseline self efficacy</a:t>
            </a:r>
          </a:p>
          <a:p>
            <a:pPr>
              <a:lnSpc>
                <a:spcPct val="150000"/>
              </a:lnSpc>
            </a:pPr>
            <a:r>
              <a:rPr lang="en-US" dirty="0"/>
              <a:t>Patients who have a clear goal for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F9A-4823-6303-8721-4A7C714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Provider Characteristics that predict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40E1-356C-3DAF-E600-A2FB5075A85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Patients who perceived their treatment team as supportive while in inpatient care were more likely to still be in treatment 12 months later</a:t>
            </a:r>
          </a:p>
          <a:p>
            <a:r>
              <a:rPr lang="en-US" dirty="0"/>
              <a:t>Confidence and Competence (this is the basis of all influence)</a:t>
            </a:r>
          </a:p>
          <a:p>
            <a:r>
              <a:rPr lang="en-US" dirty="0"/>
              <a:t>Rapport built through genuine curiosity about the patient’s condition</a:t>
            </a:r>
          </a:p>
          <a:p>
            <a:r>
              <a:rPr lang="en-US" dirty="0"/>
              <a:t>Non-Judgment</a:t>
            </a:r>
          </a:p>
        </p:txBody>
      </p:sp>
    </p:spTree>
    <p:extLst>
      <p:ext uri="{BB962C8B-B14F-4D97-AF65-F5344CB8AC3E}">
        <p14:creationId xmlns:p14="http://schemas.microsoft.com/office/powerpoint/2010/main" val="137355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E18F99-F4C9-99AC-79D6-A4F4393E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85" y="1158535"/>
            <a:ext cx="10515600" cy="1325563"/>
          </a:xfrm>
        </p:spPr>
        <p:txBody>
          <a:bodyPr/>
          <a:lstStyle/>
          <a:p>
            <a:r>
              <a:rPr lang="en-US" dirty="0"/>
              <a:t>Charisma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39AF01-07BC-70A5-D8F8-60D3F1249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712" y="1992857"/>
            <a:ext cx="7382827" cy="3428228"/>
          </a:xfrm>
        </p:spPr>
        <p:txBody>
          <a:bodyPr>
            <a:normAutofit/>
          </a:bodyPr>
          <a:lstStyle/>
          <a:p>
            <a:r>
              <a:rPr lang="en-US" dirty="0"/>
              <a:t>The strength of influence is defined psychologically as a combination of competence and confidence</a:t>
            </a:r>
          </a:p>
          <a:p>
            <a:r>
              <a:rPr lang="en-US" dirty="0"/>
              <a:t>Affability is the strength of likeability </a:t>
            </a:r>
          </a:p>
          <a:p>
            <a:r>
              <a:rPr lang="en-US" dirty="0"/>
              <a:t>Influence and affability together produce charisma which is advantageous in engagement </a:t>
            </a:r>
          </a:p>
        </p:txBody>
      </p:sp>
    </p:spTree>
    <p:extLst>
      <p:ext uri="{BB962C8B-B14F-4D97-AF65-F5344CB8AC3E}">
        <p14:creationId xmlns:p14="http://schemas.microsoft.com/office/powerpoint/2010/main" val="768217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636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.Hiragino Kaku Gothic Interface W3</vt:lpstr>
      <vt:lpstr>Aptos</vt:lpstr>
      <vt:lpstr>Aptos Display</vt:lpstr>
      <vt:lpstr>Arial</vt:lpstr>
      <vt:lpstr>Calibri</vt:lpstr>
      <vt:lpstr>ThinSpaceFallback</vt:lpstr>
      <vt:lpstr>Office Theme</vt:lpstr>
      <vt:lpstr>Custom Design</vt:lpstr>
      <vt:lpstr>Patient Engagement in AUD Treatment</vt:lpstr>
      <vt:lpstr>Learning Objectives</vt:lpstr>
      <vt:lpstr>Patient Engagement</vt:lpstr>
      <vt:lpstr>Motivational Interviewing</vt:lpstr>
      <vt:lpstr>Capacity Considerations</vt:lpstr>
      <vt:lpstr>PowerPoint Presentation</vt:lpstr>
      <vt:lpstr>Patient Factors that Predict Engagement</vt:lpstr>
      <vt:lpstr>Provider Characteristics that predict engagement</vt:lpstr>
      <vt:lpstr>Charisma</vt:lpstr>
      <vt:lpstr>PowerPoint Presentation</vt:lpstr>
      <vt:lpstr>Open Ended Questions</vt:lpstr>
      <vt:lpstr>Affirmations</vt:lpstr>
      <vt:lpstr>Reflective Listening</vt:lpstr>
      <vt:lpstr>Summary Reflections</vt:lpstr>
      <vt:lpstr>Language Matters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Warshauer, Emma</cp:lastModifiedBy>
  <cp:revision>27</cp:revision>
  <dcterms:created xsi:type="dcterms:W3CDTF">2021-08-17T15:16:44Z</dcterms:created>
  <dcterms:modified xsi:type="dcterms:W3CDTF">2026-04-24T13:54:25Z</dcterms:modified>
</cp:coreProperties>
</file>