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334" r:id="rId2"/>
    <p:sldId id="261" r:id="rId3"/>
    <p:sldId id="263" r:id="rId4"/>
    <p:sldId id="702" r:id="rId5"/>
    <p:sldId id="726" r:id="rId6"/>
    <p:sldId id="727" r:id="rId7"/>
    <p:sldId id="354" r:id="rId8"/>
    <p:sldId id="728" r:id="rId9"/>
    <p:sldId id="729" r:id="rId10"/>
    <p:sldId id="730" r:id="rId11"/>
    <p:sldId id="703" r:id="rId12"/>
    <p:sldId id="705" r:id="rId13"/>
    <p:sldId id="706" r:id="rId14"/>
    <p:sldId id="707" r:id="rId15"/>
    <p:sldId id="708" r:id="rId16"/>
    <p:sldId id="709" r:id="rId17"/>
    <p:sldId id="710" r:id="rId18"/>
    <p:sldId id="711" r:id="rId19"/>
    <p:sldId id="712" r:id="rId20"/>
    <p:sldId id="713" r:id="rId21"/>
    <p:sldId id="670" r:id="rId22"/>
    <p:sldId id="671" r:id="rId23"/>
    <p:sldId id="716" r:id="rId24"/>
    <p:sldId id="717" r:id="rId25"/>
    <p:sldId id="718" r:id="rId26"/>
    <p:sldId id="719" r:id="rId27"/>
    <p:sldId id="720" r:id="rId28"/>
    <p:sldId id="402" r:id="rId29"/>
    <p:sldId id="722" r:id="rId30"/>
    <p:sldId id="723" r:id="rId31"/>
    <p:sldId id="724" r:id="rId32"/>
    <p:sldId id="72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03" autoAdjust="0"/>
  </p:normalViewPr>
  <p:slideViewPr>
    <p:cSldViewPr>
      <p:cViewPr varScale="1">
        <p:scale>
          <a:sx n="61" d="100"/>
          <a:sy n="61" d="100"/>
        </p:scale>
        <p:origin x="1572"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679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21FE2-E792-4DF8-8099-7A6AF6BD10CD}" type="datetimeFigureOut">
              <a:rPr lang="en-US" smtClean="0"/>
              <a:t>4/21/2026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DFBD2D-0805-48FF-AB52-683E231FD28B}" type="slidenum">
              <a:rPr lang="en-US" smtClean="0"/>
              <a:t>‹#›</a:t>
            </a:fld>
            <a:endParaRPr lang="en-US"/>
          </a:p>
        </p:txBody>
      </p:sp>
    </p:spTree>
    <p:extLst>
      <p:ext uri="{BB962C8B-B14F-4D97-AF65-F5344CB8AC3E}">
        <p14:creationId xmlns:p14="http://schemas.microsoft.com/office/powerpoint/2010/main" val="2645118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a:t>
            </a:fld>
            <a:endParaRPr lang="en-US" dirty="0"/>
          </a:p>
        </p:txBody>
      </p:sp>
    </p:spTree>
    <p:extLst>
      <p:ext uri="{BB962C8B-B14F-4D97-AF65-F5344CB8AC3E}">
        <p14:creationId xmlns:p14="http://schemas.microsoft.com/office/powerpoint/2010/main" val="3162677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10</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dirty="0"/>
          </a:p>
        </p:txBody>
      </p:sp>
    </p:spTree>
    <p:extLst>
      <p:ext uri="{BB962C8B-B14F-4D97-AF65-F5344CB8AC3E}">
        <p14:creationId xmlns:p14="http://schemas.microsoft.com/office/powerpoint/2010/main" val="11417516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11</a:t>
            </a:fld>
            <a:endParaRPr lang="en-US"/>
          </a:p>
        </p:txBody>
      </p:sp>
    </p:spTree>
    <p:extLst>
      <p:ext uri="{BB962C8B-B14F-4D97-AF65-F5344CB8AC3E}">
        <p14:creationId xmlns:p14="http://schemas.microsoft.com/office/powerpoint/2010/main" val="27898085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12</a:t>
            </a:fld>
            <a:endParaRPr lang="en-US" dirty="0"/>
          </a:p>
        </p:txBody>
      </p:sp>
    </p:spTree>
    <p:extLst>
      <p:ext uri="{BB962C8B-B14F-4D97-AF65-F5344CB8AC3E}">
        <p14:creationId xmlns:p14="http://schemas.microsoft.com/office/powerpoint/2010/main" val="1247368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13</a:t>
            </a:fld>
            <a:endParaRPr lang="en-US" dirty="0"/>
          </a:p>
        </p:txBody>
      </p:sp>
    </p:spTree>
    <p:extLst>
      <p:ext uri="{BB962C8B-B14F-4D97-AF65-F5344CB8AC3E}">
        <p14:creationId xmlns:p14="http://schemas.microsoft.com/office/powerpoint/2010/main" val="4022951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14</a:t>
            </a:fld>
            <a:endParaRPr lang="en-US" dirty="0"/>
          </a:p>
        </p:txBody>
      </p:sp>
    </p:spTree>
    <p:extLst>
      <p:ext uri="{BB962C8B-B14F-4D97-AF65-F5344CB8AC3E}">
        <p14:creationId xmlns:p14="http://schemas.microsoft.com/office/powerpoint/2010/main" val="37659153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15</a:t>
            </a:fld>
            <a:endParaRPr lang="en-US" dirty="0"/>
          </a:p>
        </p:txBody>
      </p:sp>
    </p:spTree>
    <p:extLst>
      <p:ext uri="{BB962C8B-B14F-4D97-AF65-F5344CB8AC3E}">
        <p14:creationId xmlns:p14="http://schemas.microsoft.com/office/powerpoint/2010/main" val="7168324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16</a:t>
            </a:fld>
            <a:endParaRPr lang="en-US" dirty="0"/>
          </a:p>
        </p:txBody>
      </p:sp>
    </p:spTree>
    <p:extLst>
      <p:ext uri="{BB962C8B-B14F-4D97-AF65-F5344CB8AC3E}">
        <p14:creationId xmlns:p14="http://schemas.microsoft.com/office/powerpoint/2010/main" val="23576315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17</a:t>
            </a:fld>
            <a:endParaRPr lang="en-US" dirty="0"/>
          </a:p>
        </p:txBody>
      </p:sp>
    </p:spTree>
    <p:extLst>
      <p:ext uri="{BB962C8B-B14F-4D97-AF65-F5344CB8AC3E}">
        <p14:creationId xmlns:p14="http://schemas.microsoft.com/office/powerpoint/2010/main" val="3542982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18</a:t>
            </a:fld>
            <a:endParaRPr lang="en-US" dirty="0"/>
          </a:p>
        </p:txBody>
      </p:sp>
    </p:spTree>
    <p:extLst>
      <p:ext uri="{BB962C8B-B14F-4D97-AF65-F5344CB8AC3E}">
        <p14:creationId xmlns:p14="http://schemas.microsoft.com/office/powerpoint/2010/main" val="26366556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19</a:t>
            </a:fld>
            <a:endParaRPr lang="en-US"/>
          </a:p>
        </p:txBody>
      </p:sp>
    </p:spTree>
    <p:extLst>
      <p:ext uri="{BB962C8B-B14F-4D97-AF65-F5344CB8AC3E}">
        <p14:creationId xmlns:p14="http://schemas.microsoft.com/office/powerpoint/2010/main" val="2001349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DFBD2D-0805-48FF-AB52-683E231FD28B}" type="slidenum">
              <a:rPr lang="en-US" smtClean="0"/>
              <a:t>2</a:t>
            </a:fld>
            <a:endParaRPr lang="en-US"/>
          </a:p>
        </p:txBody>
      </p:sp>
    </p:spTree>
    <p:extLst>
      <p:ext uri="{BB962C8B-B14F-4D97-AF65-F5344CB8AC3E}">
        <p14:creationId xmlns:p14="http://schemas.microsoft.com/office/powerpoint/2010/main" val="38610928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20</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dirty="0"/>
          </a:p>
        </p:txBody>
      </p:sp>
    </p:spTree>
    <p:extLst>
      <p:ext uri="{BB962C8B-B14F-4D97-AF65-F5344CB8AC3E}">
        <p14:creationId xmlns:p14="http://schemas.microsoft.com/office/powerpoint/2010/main" val="10719643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21</a:t>
            </a:fld>
            <a:endParaRPr lang="en-US"/>
          </a:p>
        </p:txBody>
      </p:sp>
    </p:spTree>
    <p:extLst>
      <p:ext uri="{BB962C8B-B14F-4D97-AF65-F5344CB8AC3E}">
        <p14:creationId xmlns:p14="http://schemas.microsoft.com/office/powerpoint/2010/main" val="4097411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22</a:t>
            </a:fld>
            <a:endParaRPr lang="en-US"/>
          </a:p>
        </p:txBody>
      </p:sp>
    </p:spTree>
    <p:extLst>
      <p:ext uri="{BB962C8B-B14F-4D97-AF65-F5344CB8AC3E}">
        <p14:creationId xmlns:p14="http://schemas.microsoft.com/office/powerpoint/2010/main" val="8558858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23</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dirty="0"/>
          </a:p>
        </p:txBody>
      </p:sp>
    </p:spTree>
    <p:extLst>
      <p:ext uri="{BB962C8B-B14F-4D97-AF65-F5344CB8AC3E}">
        <p14:creationId xmlns:p14="http://schemas.microsoft.com/office/powerpoint/2010/main" val="10125142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26</a:t>
            </a:fld>
            <a:endParaRPr lang="en-US"/>
          </a:p>
        </p:txBody>
      </p:sp>
    </p:spTree>
    <p:extLst>
      <p:ext uri="{BB962C8B-B14F-4D97-AF65-F5344CB8AC3E}">
        <p14:creationId xmlns:p14="http://schemas.microsoft.com/office/powerpoint/2010/main" val="42064753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27</a:t>
            </a:fld>
            <a:endParaRPr lang="en-US"/>
          </a:p>
        </p:txBody>
      </p:sp>
    </p:spTree>
    <p:extLst>
      <p:ext uri="{BB962C8B-B14F-4D97-AF65-F5344CB8AC3E}">
        <p14:creationId xmlns:p14="http://schemas.microsoft.com/office/powerpoint/2010/main" val="22544020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99056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29</a:t>
            </a:fld>
            <a:endParaRPr lang="en-US" dirty="0"/>
          </a:p>
        </p:txBody>
      </p:sp>
    </p:spTree>
    <p:extLst>
      <p:ext uri="{BB962C8B-B14F-4D97-AF65-F5344CB8AC3E}">
        <p14:creationId xmlns:p14="http://schemas.microsoft.com/office/powerpoint/2010/main" val="13183372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30</a:t>
            </a:fld>
            <a:endParaRPr lang="en-US" dirty="0"/>
          </a:p>
        </p:txBody>
      </p:sp>
    </p:spTree>
    <p:extLst>
      <p:ext uri="{BB962C8B-B14F-4D97-AF65-F5344CB8AC3E}">
        <p14:creationId xmlns:p14="http://schemas.microsoft.com/office/powerpoint/2010/main" val="2121671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DFBD2D-0805-48FF-AB52-683E231FD28B}" type="slidenum">
              <a:rPr lang="en-US" smtClean="0"/>
              <a:t>3</a:t>
            </a:fld>
            <a:endParaRPr lang="en-US"/>
          </a:p>
        </p:txBody>
      </p:sp>
    </p:spTree>
    <p:extLst>
      <p:ext uri="{BB962C8B-B14F-4D97-AF65-F5344CB8AC3E}">
        <p14:creationId xmlns:p14="http://schemas.microsoft.com/office/powerpoint/2010/main" val="2581158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4</a:t>
            </a:fld>
            <a:endParaRPr lang="en-US"/>
          </a:p>
        </p:txBody>
      </p:sp>
    </p:spTree>
    <p:extLst>
      <p:ext uri="{BB962C8B-B14F-4D97-AF65-F5344CB8AC3E}">
        <p14:creationId xmlns:p14="http://schemas.microsoft.com/office/powerpoint/2010/main" val="85532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5</a:t>
            </a:fld>
            <a:endParaRPr lang="en-US"/>
          </a:p>
        </p:txBody>
      </p:sp>
    </p:spTree>
    <p:extLst>
      <p:ext uri="{BB962C8B-B14F-4D97-AF65-F5344CB8AC3E}">
        <p14:creationId xmlns:p14="http://schemas.microsoft.com/office/powerpoint/2010/main" val="118660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6</a:t>
            </a:fld>
            <a:endParaRPr lang="en-US"/>
          </a:p>
        </p:txBody>
      </p:sp>
    </p:spTree>
    <p:extLst>
      <p:ext uri="{BB962C8B-B14F-4D97-AF65-F5344CB8AC3E}">
        <p14:creationId xmlns:p14="http://schemas.microsoft.com/office/powerpoint/2010/main" val="1422923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7</a:t>
            </a:fld>
            <a:endParaRPr lang="en-US" dirty="0"/>
          </a:p>
        </p:txBody>
      </p:sp>
    </p:spTree>
    <p:extLst>
      <p:ext uri="{BB962C8B-B14F-4D97-AF65-F5344CB8AC3E}">
        <p14:creationId xmlns:p14="http://schemas.microsoft.com/office/powerpoint/2010/main" val="1401798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8</a:t>
            </a:fld>
            <a:endParaRPr lang="en-US"/>
          </a:p>
        </p:txBody>
      </p:sp>
    </p:spTree>
    <p:extLst>
      <p:ext uri="{BB962C8B-B14F-4D97-AF65-F5344CB8AC3E}">
        <p14:creationId xmlns:p14="http://schemas.microsoft.com/office/powerpoint/2010/main" val="12049881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9</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dirty="0"/>
          </a:p>
        </p:txBody>
      </p:sp>
    </p:spTree>
    <p:extLst>
      <p:ext uri="{BB962C8B-B14F-4D97-AF65-F5344CB8AC3E}">
        <p14:creationId xmlns:p14="http://schemas.microsoft.com/office/powerpoint/2010/main" val="1368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AD8B149-E0F2-46F0-AC55-6D3947D2FD48}"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943935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81681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83994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33455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11466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D8B149-E0F2-46F0-AC55-6D3947D2FD48}"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903964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AD8B149-E0F2-46F0-AC55-6D3947D2FD48}"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138557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AD8B149-E0F2-46F0-AC55-6D3947D2FD48}" type="datetimeFigureOut">
              <a:rPr lang="en-US" smtClean="0"/>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08754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D8B149-E0F2-46F0-AC55-6D3947D2FD48}" type="datetimeFigureOut">
              <a:rPr lang="en-US" smtClean="0"/>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83411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8B149-E0F2-46F0-AC55-6D3947D2FD48}" type="datetimeFigureOut">
              <a:rPr lang="en-US" smtClean="0"/>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410784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02692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42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8B149-E0F2-46F0-AC55-6D3947D2FD48}" type="datetimeFigureOut">
              <a:rPr lang="en-US" smtClean="0"/>
              <a:t>4/21/2026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0E99B-16B3-480A-8AA9-2062A2451497}" type="slidenum">
              <a:rPr lang="en-US" smtClean="0"/>
              <a:t>‹#›</a:t>
            </a:fld>
            <a:endParaRPr lang="en-US"/>
          </a:p>
        </p:txBody>
      </p:sp>
    </p:spTree>
    <p:extLst>
      <p:ext uri="{BB962C8B-B14F-4D97-AF65-F5344CB8AC3E}">
        <p14:creationId xmlns:p14="http://schemas.microsoft.com/office/powerpoint/2010/main" val="2274283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https://mcusercontent.com/8eeee921893db656502b54f00/images/0e0f1bd4-a57b-4cfa-be43-7659e33eab37.p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ahrq.gov/health-literacy/improve/precautions/toolkit.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txBox="1">
            <a:spLocks noChangeArrowheads="1"/>
          </p:cNvSpPr>
          <p:nvPr/>
        </p:nvSpPr>
        <p:spPr bwMode="auto">
          <a:xfrm>
            <a:off x="291682" y="1029808"/>
            <a:ext cx="8623718" cy="4168711"/>
          </a:xfrm>
          <a:prstGeom prst="rect">
            <a:avLst/>
          </a:prstGeom>
          <a:noFill/>
          <a:ln w="12700">
            <a:noFill/>
            <a:miter lim="800000"/>
            <a:headEnd/>
            <a:tailEnd/>
          </a:ln>
        </p:spPr>
        <p:txBody>
          <a:bodyPr lIns="88779" tIns="43611" rIns="88779" bIns="43611"/>
          <a:lstStyle/>
          <a:p>
            <a:pPr marL="336427" indent="-336427" algn="ctr" eaLnBrk="0" hangingPunct="0">
              <a:spcBef>
                <a:spcPct val="20000"/>
              </a:spcBef>
              <a:spcAft>
                <a:spcPts val="987"/>
              </a:spcAft>
              <a:buClr>
                <a:schemeClr val="hlink"/>
              </a:buClr>
              <a:buSzPct val="75000"/>
              <a:defRPr/>
            </a:pPr>
            <a:endParaRPr lang="en-US" altLang="en-US"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4800" b="1" kern="0" dirty="0">
                <a:solidFill>
                  <a:schemeClr val="bg1"/>
                </a:solidFill>
              </a:rPr>
              <a:t>Quality Improvement Seminar</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3200" kern="0" dirty="0">
                <a:ln w="10541" cmpd="sng">
                  <a:solidFill>
                    <a:schemeClr val="accent1">
                      <a:shade val="88000"/>
                      <a:satMod val="110000"/>
                    </a:schemeClr>
                  </a:solidFill>
                  <a:prstDash val="solid"/>
                </a:ln>
                <a:solidFill>
                  <a:schemeClr val="accent1"/>
                </a:solidFill>
              </a:rPr>
              <a:t>Mark Splaine &amp; Emma Warshauer</a:t>
            </a:r>
          </a:p>
          <a:p>
            <a:pPr marL="336427" indent="-336427" algn="ctr" eaLnBrk="0" hangingPunct="0">
              <a:lnSpc>
                <a:spcPct val="90000"/>
              </a:lnSpc>
              <a:spcBef>
                <a:spcPct val="20000"/>
              </a:spcBef>
              <a:spcAft>
                <a:spcPct val="20000"/>
              </a:spcAft>
              <a:buClr>
                <a:schemeClr val="hlink"/>
              </a:buClr>
              <a:buSzPct val="75000"/>
              <a:defRPr/>
            </a:pPr>
            <a:r>
              <a:rPr lang="en-US" altLang="en-US" sz="3200" kern="0" dirty="0">
                <a:ln w="10541" cmpd="sng">
                  <a:solidFill>
                    <a:schemeClr val="accent1">
                      <a:shade val="88000"/>
                      <a:satMod val="110000"/>
                    </a:schemeClr>
                  </a:solidFill>
                  <a:prstDash val="solid"/>
                </a:ln>
                <a:solidFill>
                  <a:schemeClr val="accent1"/>
                </a:solidFill>
              </a:rPr>
              <a:t>April 23, 2026</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p:txBody>
      </p:sp>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4400" y="5056967"/>
            <a:ext cx="1000125" cy="10001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14525" y="5047792"/>
            <a:ext cx="7458075" cy="523220"/>
          </a:xfrm>
          <a:prstGeom prst="rect">
            <a:avLst/>
          </a:prstGeom>
          <a:noFill/>
        </p:spPr>
        <p:txBody>
          <a:bodyPr wrap="square" rtlCol="0">
            <a:spAutoFit/>
          </a:bodyPr>
          <a:lstStyle/>
          <a:p>
            <a:r>
              <a:rPr lang="en-US" sz="2800" dirty="0">
                <a:solidFill>
                  <a:srgbClr val="893BC3"/>
                </a:solidFill>
                <a:latin typeface="Aharoni" panose="02010803020104030203" pitchFamily="2" charset="-79"/>
                <a:cs typeface="Aharoni" panose="02010803020104030203" pitchFamily="2" charset="-79"/>
              </a:rPr>
              <a:t>Nurse Practitioner &amp; Physician Assistant</a:t>
            </a:r>
          </a:p>
        </p:txBody>
      </p:sp>
      <p:sp>
        <p:nvSpPr>
          <p:cNvPr id="3" name="Rectangle 2"/>
          <p:cNvSpPr/>
          <p:nvPr/>
        </p:nvSpPr>
        <p:spPr>
          <a:xfrm>
            <a:off x="1951310" y="5432513"/>
            <a:ext cx="5668690" cy="523220"/>
          </a:xfrm>
          <a:prstGeom prst="rect">
            <a:avLst/>
          </a:prstGeom>
        </p:spPr>
        <p:txBody>
          <a:bodyPr wrap="square">
            <a:spAutoFit/>
          </a:bodyPr>
          <a:lstStyle/>
          <a:p>
            <a:r>
              <a:rPr lang="en-US" sz="2800" dirty="0">
                <a:solidFill>
                  <a:schemeClr val="tx2">
                    <a:lumMod val="40000"/>
                    <a:lumOff val="60000"/>
                  </a:schemeClr>
                </a:solidFill>
                <a:latin typeface="Aharoni" panose="02010803020104030203" pitchFamily="2" charset="-79"/>
                <a:cs typeface="Aharoni" panose="02010803020104030203" pitchFamily="2" charset="-79"/>
              </a:rPr>
              <a:t>Training Programs</a:t>
            </a:r>
          </a:p>
        </p:txBody>
      </p:sp>
      <p:sp>
        <p:nvSpPr>
          <p:cNvPr id="4" name="TextBox 3"/>
          <p:cNvSpPr txBox="1"/>
          <p:nvPr/>
        </p:nvSpPr>
        <p:spPr>
          <a:xfrm rot="21353334">
            <a:off x="80962" y="2381006"/>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INTERACTIVE</a:t>
            </a:r>
          </a:p>
        </p:txBody>
      </p:sp>
      <p:sp>
        <p:nvSpPr>
          <p:cNvPr id="7" name="TextBox 6"/>
          <p:cNvSpPr txBox="1"/>
          <p:nvPr/>
        </p:nvSpPr>
        <p:spPr>
          <a:xfrm>
            <a:off x="2895600" y="2667000"/>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INFORMATIVE</a:t>
            </a:r>
          </a:p>
        </p:txBody>
      </p:sp>
      <p:sp>
        <p:nvSpPr>
          <p:cNvPr id="8" name="TextBox 7"/>
          <p:cNvSpPr txBox="1"/>
          <p:nvPr/>
        </p:nvSpPr>
        <p:spPr>
          <a:xfrm rot="730540">
            <a:off x="5992201" y="3148479"/>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SKILL BUILDING</a:t>
            </a:r>
          </a:p>
        </p:txBody>
      </p:sp>
      <p:sp>
        <p:nvSpPr>
          <p:cNvPr id="9" name="TextBox 8"/>
          <p:cNvSpPr txBox="1"/>
          <p:nvPr/>
        </p:nvSpPr>
        <p:spPr>
          <a:xfrm>
            <a:off x="6019800" y="2362200"/>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TEAMWORK</a:t>
            </a:r>
          </a:p>
        </p:txBody>
      </p:sp>
      <p:sp>
        <p:nvSpPr>
          <p:cNvPr id="10" name="TextBox 9"/>
          <p:cNvSpPr txBox="1"/>
          <p:nvPr/>
        </p:nvSpPr>
        <p:spPr>
          <a:xfrm rot="21287501">
            <a:off x="701247" y="959843"/>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STRATEGIC</a:t>
            </a:r>
          </a:p>
        </p:txBody>
      </p:sp>
      <p:sp>
        <p:nvSpPr>
          <p:cNvPr id="11" name="TextBox 10"/>
          <p:cNvSpPr txBox="1"/>
          <p:nvPr/>
        </p:nvSpPr>
        <p:spPr>
          <a:xfrm rot="330888">
            <a:off x="5735387" y="1002626"/>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FOCUSED</a:t>
            </a:r>
          </a:p>
        </p:txBody>
      </p:sp>
      <p:sp>
        <p:nvSpPr>
          <p:cNvPr id="12" name="TextBox 11"/>
          <p:cNvSpPr txBox="1"/>
          <p:nvPr/>
        </p:nvSpPr>
        <p:spPr>
          <a:xfrm>
            <a:off x="228600" y="3119735"/>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FUN</a:t>
            </a:r>
          </a:p>
        </p:txBody>
      </p:sp>
      <p:sp>
        <p:nvSpPr>
          <p:cNvPr id="13" name="TextBox 12"/>
          <p:cNvSpPr txBox="1"/>
          <p:nvPr/>
        </p:nvSpPr>
        <p:spPr>
          <a:xfrm>
            <a:off x="3124200" y="1062335"/>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RELEVANT</a:t>
            </a:r>
          </a:p>
        </p:txBody>
      </p:sp>
    </p:spTree>
    <p:extLst>
      <p:ext uri="{BB962C8B-B14F-4D97-AF65-F5344CB8AC3E}">
        <p14:creationId xmlns:p14="http://schemas.microsoft.com/office/powerpoint/2010/main" val="308051907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698453"/>
            <a:ext cx="7816241" cy="4494790"/>
          </a:xfrm>
        </p:spPr>
        <p:txBody>
          <a:bodyPr lIns="90918" tIns="45457" rIns="90918" bIns="45457">
            <a:normAutofit fontScale="92500" lnSpcReduction="10000"/>
          </a:bodyPr>
          <a:lstStyle/>
          <a:p>
            <a:pPr>
              <a:lnSpc>
                <a:spcPct val="110000"/>
              </a:lnSpc>
            </a:pPr>
            <a:r>
              <a:rPr lang="en-US" altLang="en-US" dirty="0">
                <a:solidFill>
                  <a:schemeClr val="tx2"/>
                </a:solidFill>
              </a:rPr>
              <a:t>Describe a negotiation in which you have recently taken part</a:t>
            </a:r>
          </a:p>
          <a:p>
            <a:pPr lvl="1">
              <a:lnSpc>
                <a:spcPct val="110000"/>
              </a:lnSpc>
            </a:pPr>
            <a:r>
              <a:rPr lang="en-US" altLang="en-US" dirty="0">
                <a:solidFill>
                  <a:schemeClr val="tx2"/>
                </a:solidFill>
              </a:rPr>
              <a:t>Share information about the setting, other participants and the issues at stake</a:t>
            </a:r>
          </a:p>
          <a:p>
            <a:pPr lvl="1">
              <a:lnSpc>
                <a:spcPct val="110000"/>
              </a:lnSpc>
            </a:pPr>
            <a:r>
              <a:rPr lang="en-US" altLang="en-US" dirty="0">
                <a:solidFill>
                  <a:schemeClr val="tx2"/>
                </a:solidFill>
              </a:rPr>
              <a:t>What was the result?</a:t>
            </a:r>
          </a:p>
          <a:p>
            <a:pPr>
              <a:lnSpc>
                <a:spcPct val="110000"/>
              </a:lnSpc>
            </a:pPr>
            <a:r>
              <a:rPr lang="en-US" altLang="en-US" dirty="0">
                <a:solidFill>
                  <a:schemeClr val="tx2"/>
                </a:solidFill>
              </a:rPr>
              <a:t>What went well in the negotiation?  What could have been improved?</a:t>
            </a:r>
          </a:p>
          <a:p>
            <a:pPr>
              <a:lnSpc>
                <a:spcPct val="110000"/>
              </a:lnSpc>
              <a:defRPr/>
            </a:pPr>
            <a:r>
              <a:rPr lang="en-US" altLang="en-US" dirty="0">
                <a:solidFill>
                  <a:schemeClr val="tx2"/>
                </a:solidFill>
              </a:rPr>
              <a:t>Be prepared to discuss your example during our session </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10</a:t>
            </a:fld>
            <a:endParaRPr lang="en-US" altLang="en-US" sz="1400" b="0" dirty="0">
              <a:solidFill>
                <a:schemeClr val="bg1"/>
              </a:solidFill>
              <a:latin typeface="Times New Roman" pitchFamily="18" charset="0"/>
              <a:ea typeface="MS PGothic" pitchFamily="34" charset="-128"/>
            </a:endParaRPr>
          </a:p>
        </p:txBody>
      </p:sp>
      <p:sp>
        <p:nvSpPr>
          <p:cNvPr id="6" name="TextBox 5"/>
          <p:cNvSpPr txBox="1"/>
          <p:nvPr/>
        </p:nvSpPr>
        <p:spPr>
          <a:xfrm>
            <a:off x="209550" y="971550"/>
            <a:ext cx="8591550" cy="769441"/>
          </a:xfrm>
          <a:prstGeom prst="rect">
            <a:avLst/>
          </a:prstGeom>
          <a:noFill/>
        </p:spPr>
        <p:txBody>
          <a:bodyPr wrap="square" rtlCol="0">
            <a:spAutoFit/>
          </a:bodyPr>
          <a:lstStyle/>
          <a:p>
            <a:pPr algn="ctr"/>
            <a:r>
              <a:rPr lang="en-US" sz="4400" b="1" dirty="0"/>
              <a:t>Assignment for Today</a:t>
            </a:r>
          </a:p>
        </p:txBody>
      </p:sp>
    </p:spTree>
    <p:extLst>
      <p:ext uri="{BB962C8B-B14F-4D97-AF65-F5344CB8AC3E}">
        <p14:creationId xmlns:p14="http://schemas.microsoft.com/office/powerpoint/2010/main" val="411460349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type="body" idx="1"/>
          </p:nvPr>
        </p:nvSpPr>
        <p:spPr>
          <a:xfrm>
            <a:off x="375781" y="1680533"/>
            <a:ext cx="8267178" cy="4002637"/>
          </a:xfrm>
        </p:spPr>
        <p:txBody>
          <a:bodyPr>
            <a:normAutofit/>
          </a:bodyPr>
          <a:lstStyle/>
          <a:p>
            <a:pPr>
              <a:lnSpc>
                <a:spcPct val="110000"/>
              </a:lnSpc>
              <a:defRPr/>
            </a:pPr>
            <a:r>
              <a:rPr lang="en-US" altLang="en-US" dirty="0">
                <a:solidFill>
                  <a:schemeClr val="tx2"/>
                </a:solidFill>
              </a:rPr>
              <a:t>We will hear from two people (or more if we have time)</a:t>
            </a:r>
          </a:p>
          <a:p>
            <a:pPr lvl="1">
              <a:lnSpc>
                <a:spcPct val="110000"/>
              </a:lnSpc>
              <a:defRPr/>
            </a:pPr>
            <a:r>
              <a:rPr lang="en-US" altLang="en-US" dirty="0">
                <a:solidFill>
                  <a:schemeClr val="tx2"/>
                </a:solidFill>
              </a:rPr>
              <a:t>We invite volunteers</a:t>
            </a:r>
          </a:p>
          <a:p>
            <a:pPr>
              <a:lnSpc>
                <a:spcPct val="110000"/>
              </a:lnSpc>
              <a:defRPr/>
            </a:pPr>
            <a:r>
              <a:rPr lang="en-US" altLang="en-US" dirty="0">
                <a:solidFill>
                  <a:schemeClr val="tx2"/>
                </a:solidFill>
              </a:rPr>
              <a:t>In your presentation tell us about</a:t>
            </a:r>
          </a:p>
          <a:p>
            <a:pPr lvl="1">
              <a:lnSpc>
                <a:spcPct val="110000"/>
              </a:lnSpc>
              <a:defRPr/>
            </a:pPr>
            <a:r>
              <a:rPr lang="en-US" altLang="en-US" dirty="0">
                <a:solidFill>
                  <a:schemeClr val="tx2"/>
                </a:solidFill>
              </a:rPr>
              <a:t>Background for your negotiation</a:t>
            </a:r>
          </a:p>
          <a:p>
            <a:pPr lvl="1">
              <a:lnSpc>
                <a:spcPct val="110000"/>
              </a:lnSpc>
              <a:defRPr/>
            </a:pPr>
            <a:r>
              <a:rPr lang="en-US" altLang="en-US" dirty="0">
                <a:solidFill>
                  <a:schemeClr val="tx2"/>
                </a:solidFill>
              </a:rPr>
              <a:t>Result</a:t>
            </a:r>
          </a:p>
          <a:p>
            <a:pPr lvl="1">
              <a:lnSpc>
                <a:spcPct val="110000"/>
              </a:lnSpc>
              <a:defRPr/>
            </a:pPr>
            <a:r>
              <a:rPr lang="en-US" altLang="en-US" dirty="0">
                <a:solidFill>
                  <a:schemeClr val="tx2"/>
                </a:solidFill>
              </a:rPr>
              <a:t>Your reflections (went well, could be improved)</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11</a:t>
            </a:fld>
            <a:endParaRPr lang="en-US" altLang="en-US" sz="1400" b="0" dirty="0">
              <a:solidFill>
                <a:schemeClr val="bg1"/>
              </a:solidFill>
              <a:latin typeface="Times New Roman" pitchFamily="18" charset="0"/>
              <a:ea typeface="MS PGothic" pitchFamily="34" charset="-128"/>
            </a:endParaRPr>
          </a:p>
        </p:txBody>
      </p:sp>
      <p:sp>
        <p:nvSpPr>
          <p:cNvPr id="7" name="TextBox 6"/>
          <p:cNvSpPr txBox="1"/>
          <p:nvPr/>
        </p:nvSpPr>
        <p:spPr>
          <a:xfrm>
            <a:off x="209550" y="800100"/>
            <a:ext cx="8591550" cy="769441"/>
          </a:xfrm>
          <a:prstGeom prst="rect">
            <a:avLst/>
          </a:prstGeom>
          <a:noFill/>
        </p:spPr>
        <p:txBody>
          <a:bodyPr wrap="square" rtlCol="0">
            <a:spAutoFit/>
          </a:bodyPr>
          <a:lstStyle/>
          <a:p>
            <a:pPr algn="ctr"/>
            <a:r>
              <a:rPr lang="en-US" sz="4400" b="1" dirty="0"/>
              <a:t>Negotiation Examples</a:t>
            </a:r>
          </a:p>
        </p:txBody>
      </p:sp>
    </p:spTree>
    <p:extLst>
      <p:ext uri="{BB962C8B-B14F-4D97-AF65-F5344CB8AC3E}">
        <p14:creationId xmlns:p14="http://schemas.microsoft.com/office/powerpoint/2010/main" val="428010384"/>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732" y="2277854"/>
            <a:ext cx="8591550" cy="2123658"/>
          </a:xfrm>
          <a:prstGeom prst="rect">
            <a:avLst/>
          </a:prstGeom>
          <a:noFill/>
        </p:spPr>
        <p:txBody>
          <a:bodyPr wrap="square" rtlCol="0">
            <a:spAutoFit/>
          </a:bodyPr>
          <a:lstStyle/>
          <a:p>
            <a:pPr algn="ctr"/>
            <a:r>
              <a:rPr lang="en-US" sz="4400" b="1" dirty="0"/>
              <a:t>More About Making Change in Today’s Dynamic Work Environment</a:t>
            </a:r>
          </a:p>
          <a:p>
            <a:pPr algn="ctr"/>
            <a:endParaRPr lang="en-US" sz="4400" b="1" dirty="0"/>
          </a:p>
        </p:txBody>
      </p:sp>
    </p:spTree>
    <p:extLst>
      <p:ext uri="{BB962C8B-B14F-4D97-AF65-F5344CB8AC3E}">
        <p14:creationId xmlns:p14="http://schemas.microsoft.com/office/powerpoint/2010/main" val="2456845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1354" y="856680"/>
            <a:ext cx="8687030" cy="769441"/>
          </a:xfrm>
          <a:prstGeom prst="rect">
            <a:avLst/>
          </a:prstGeom>
          <a:noFill/>
        </p:spPr>
        <p:txBody>
          <a:bodyPr wrap="square" rtlCol="0">
            <a:spAutoFit/>
          </a:bodyPr>
          <a:lstStyle/>
          <a:p>
            <a:pPr algn="ctr"/>
            <a:r>
              <a:rPr lang="en-US" sz="4400" b="1" dirty="0"/>
              <a:t>Group Discussion</a:t>
            </a:r>
          </a:p>
        </p:txBody>
      </p:sp>
      <p:sp>
        <p:nvSpPr>
          <p:cNvPr id="3" name="Rectangle 2"/>
          <p:cNvSpPr/>
          <p:nvPr/>
        </p:nvSpPr>
        <p:spPr>
          <a:xfrm>
            <a:off x="304800" y="1905000"/>
            <a:ext cx="8591550" cy="3539430"/>
          </a:xfrm>
          <a:prstGeom prst="rect">
            <a:avLst/>
          </a:prstGeom>
        </p:spPr>
        <p:txBody>
          <a:bodyPr wrap="square">
            <a:spAutoFit/>
          </a:bodyPr>
          <a:lstStyle/>
          <a:p>
            <a:pPr marL="457200" indent="-457200">
              <a:buFont typeface="Arial" panose="020B0604020202020204" pitchFamily="34" charset="0"/>
              <a:buChar char="•"/>
            </a:pPr>
            <a:r>
              <a:rPr lang="en-US" sz="2800" dirty="0">
                <a:solidFill>
                  <a:schemeClr val="tx2"/>
                </a:solidFill>
                <a:ea typeface="Times New Roman" panose="02020603050405020304" pitchFamily="18" charset="0"/>
                <a:cs typeface="Calibri Light" panose="020F0302020204030204" pitchFamily="34" charset="0"/>
              </a:rPr>
              <a:t>We will review an issue you have all experienced to one degree or another during residency.</a:t>
            </a:r>
          </a:p>
          <a:p>
            <a:pPr marL="457200" indent="-457200">
              <a:buFont typeface="Arial" panose="020B0604020202020204" pitchFamily="34" charset="0"/>
              <a:buChar char="•"/>
            </a:pPr>
            <a:endParaRPr lang="en-US" sz="2800" dirty="0">
              <a:solidFill>
                <a:schemeClr val="tx2"/>
              </a:solidFill>
              <a:ea typeface="Times New Roman" panose="02020603050405020304" pitchFamily="18" charset="0"/>
              <a:cs typeface="Calibri Light" panose="020F0302020204030204" pitchFamily="34" charset="0"/>
            </a:endParaRPr>
          </a:p>
          <a:p>
            <a:pPr marL="457200" indent="-457200">
              <a:buFont typeface="Arial" panose="020B0604020202020204" pitchFamily="34" charset="0"/>
              <a:buChar char="•"/>
            </a:pPr>
            <a:r>
              <a:rPr lang="en-US" sz="2800" dirty="0">
                <a:solidFill>
                  <a:schemeClr val="tx2"/>
                </a:solidFill>
                <a:ea typeface="Times New Roman" panose="02020603050405020304" pitchFamily="18" charset="0"/>
                <a:cs typeface="Calibri Light" panose="020F0302020204030204" pitchFamily="34" charset="0"/>
              </a:rPr>
              <a:t>We will hear examples of changes people made to address this issue.</a:t>
            </a:r>
          </a:p>
          <a:p>
            <a:pPr marL="457200" indent="-457200">
              <a:buFont typeface="Arial" panose="020B0604020202020204" pitchFamily="34" charset="0"/>
              <a:buChar char="•"/>
            </a:pPr>
            <a:endParaRPr lang="en-US" sz="2800" dirty="0">
              <a:solidFill>
                <a:schemeClr val="tx2"/>
              </a:solidFill>
              <a:ea typeface="Times New Roman" panose="02020603050405020304" pitchFamily="18" charset="0"/>
              <a:cs typeface="Calibri Light" panose="020F0302020204030204" pitchFamily="34" charset="0"/>
            </a:endParaRPr>
          </a:p>
          <a:p>
            <a:pPr marL="457200" indent="-457200">
              <a:buFont typeface="Arial" panose="020B0604020202020204" pitchFamily="34" charset="0"/>
              <a:buChar char="•"/>
            </a:pPr>
            <a:r>
              <a:rPr lang="en-US" sz="2800" dirty="0">
                <a:solidFill>
                  <a:schemeClr val="tx2"/>
                </a:solidFill>
                <a:ea typeface="Times New Roman" panose="02020603050405020304" pitchFamily="18" charset="0"/>
                <a:cs typeface="Calibri Light" panose="020F0302020204030204" pitchFamily="34" charset="0"/>
              </a:rPr>
              <a:t>We will pick one of the changes and design a PDSA cycle to test that change.</a:t>
            </a:r>
          </a:p>
        </p:txBody>
      </p:sp>
    </p:spTree>
    <p:extLst>
      <p:ext uri="{BB962C8B-B14F-4D97-AF65-F5344CB8AC3E}">
        <p14:creationId xmlns:p14="http://schemas.microsoft.com/office/powerpoint/2010/main" val="2908532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118" y="790578"/>
            <a:ext cx="8989764" cy="646331"/>
          </a:xfrm>
          <a:prstGeom prst="rect">
            <a:avLst/>
          </a:prstGeom>
          <a:noFill/>
        </p:spPr>
        <p:txBody>
          <a:bodyPr wrap="square" rtlCol="0">
            <a:spAutoFit/>
          </a:bodyPr>
          <a:lstStyle/>
          <a:p>
            <a:pPr algn="ctr"/>
            <a:r>
              <a:rPr lang="en-US" sz="3600" b="1" dirty="0"/>
              <a:t>Increasing Patient Responsibility</a:t>
            </a:r>
          </a:p>
        </p:txBody>
      </p:sp>
      <p:sp>
        <p:nvSpPr>
          <p:cNvPr id="5" name="Content Placeholder 4"/>
          <p:cNvSpPr>
            <a:spLocks noGrp="1"/>
          </p:cNvSpPr>
          <p:nvPr>
            <p:ph sz="half" idx="1"/>
          </p:nvPr>
        </p:nvSpPr>
        <p:spPr/>
        <p:txBody>
          <a:bodyPr>
            <a:normAutofit fontScale="92500"/>
          </a:bodyPr>
          <a:lstStyle/>
          <a:p>
            <a:pPr marL="0" indent="0" algn="ctr">
              <a:buNone/>
            </a:pPr>
            <a:r>
              <a:rPr lang="en-US" sz="3100" u="sng" dirty="0"/>
              <a:t>Change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Resident needs to see more patients during clinic a session</a:t>
            </a:r>
          </a:p>
          <a:p>
            <a:pPr marL="0" indent="0" algn="ctr">
              <a:buNone/>
            </a:pPr>
            <a:endParaRPr lang="en-US" dirty="0"/>
          </a:p>
          <a:p>
            <a:pPr marL="0" indent="0">
              <a:buNone/>
            </a:pPr>
            <a:endParaRPr lang="en-US" dirty="0"/>
          </a:p>
        </p:txBody>
      </p:sp>
      <p:sp>
        <p:nvSpPr>
          <p:cNvPr id="6" name="Content Placeholder 5"/>
          <p:cNvSpPr>
            <a:spLocks noGrp="1"/>
          </p:cNvSpPr>
          <p:nvPr>
            <p:ph sz="half" idx="2"/>
          </p:nvPr>
        </p:nvSpPr>
        <p:spPr/>
        <p:txBody>
          <a:bodyPr>
            <a:normAutofit fontScale="92500"/>
          </a:bodyPr>
          <a:lstStyle/>
          <a:p>
            <a:pPr marL="0" indent="0" algn="ctr">
              <a:buNone/>
            </a:pPr>
            <a:r>
              <a:rPr lang="en-US" sz="3000" u="sng" dirty="0"/>
              <a:t>Other Issues Associated with Change</a:t>
            </a:r>
          </a:p>
          <a:p>
            <a:pPr marL="285750" indent="-285750">
              <a:buFont typeface="Arial" panose="020B0604020202020204" pitchFamily="34" charset="0"/>
              <a:buChar char="•"/>
            </a:pPr>
            <a:r>
              <a:rPr lang="en-US" dirty="0"/>
              <a:t>Resident has more new patients</a:t>
            </a:r>
          </a:p>
          <a:p>
            <a:pPr marL="285750" indent="-285750">
              <a:buFont typeface="Arial" panose="020B0604020202020204" pitchFamily="34" charset="0"/>
              <a:buChar char="•"/>
            </a:pPr>
            <a:r>
              <a:rPr lang="en-US" dirty="0"/>
              <a:t>Resident has to become more efficient</a:t>
            </a:r>
          </a:p>
          <a:p>
            <a:pPr marL="285750" indent="-285750">
              <a:buFont typeface="Arial" panose="020B0604020202020204" pitchFamily="34" charset="0"/>
              <a:buChar char="•"/>
            </a:pPr>
            <a:r>
              <a:rPr lang="en-US" dirty="0"/>
              <a:t>Resident has more documentation</a:t>
            </a:r>
          </a:p>
          <a:p>
            <a:pPr marL="285750" indent="-285750">
              <a:buFont typeface="Arial" panose="020B0604020202020204" pitchFamily="34" charset="0"/>
              <a:buChar char="•"/>
            </a:pPr>
            <a:r>
              <a:rPr lang="en-US" dirty="0"/>
              <a:t>Resident has more issues on which to follow-up</a:t>
            </a:r>
          </a:p>
        </p:txBody>
      </p:sp>
    </p:spTree>
    <p:extLst>
      <p:ext uri="{BB962C8B-B14F-4D97-AF65-F5344CB8AC3E}">
        <p14:creationId xmlns:p14="http://schemas.microsoft.com/office/powerpoint/2010/main" val="2736274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1354" y="1059359"/>
            <a:ext cx="8687030" cy="769441"/>
          </a:xfrm>
          <a:prstGeom prst="rect">
            <a:avLst/>
          </a:prstGeom>
          <a:noFill/>
        </p:spPr>
        <p:txBody>
          <a:bodyPr wrap="square" rtlCol="0">
            <a:spAutoFit/>
          </a:bodyPr>
          <a:lstStyle/>
          <a:p>
            <a:pPr algn="ctr"/>
            <a:r>
              <a:rPr lang="en-US" sz="4400" b="1" dirty="0"/>
              <a:t>Brainstorming on Change Ideas</a:t>
            </a:r>
          </a:p>
        </p:txBody>
      </p:sp>
      <p:sp>
        <p:nvSpPr>
          <p:cNvPr id="3" name="Rectangle 2"/>
          <p:cNvSpPr/>
          <p:nvPr/>
        </p:nvSpPr>
        <p:spPr>
          <a:xfrm>
            <a:off x="304800" y="2471665"/>
            <a:ext cx="8591550" cy="2246769"/>
          </a:xfrm>
          <a:prstGeom prst="rect">
            <a:avLst/>
          </a:prstGeom>
        </p:spPr>
        <p:txBody>
          <a:bodyPr wrap="square">
            <a:spAutoFit/>
          </a:bodyPr>
          <a:lstStyle/>
          <a:p>
            <a:pPr marL="457200" indent="-457200">
              <a:buFont typeface="Arial" panose="020B0604020202020204" pitchFamily="34" charset="0"/>
              <a:buChar char="•"/>
            </a:pPr>
            <a:r>
              <a:rPr lang="en-US" sz="2800" dirty="0">
                <a:solidFill>
                  <a:schemeClr val="tx2"/>
                </a:solidFill>
                <a:cs typeface="Calibri Light" panose="020F0302020204030204" pitchFamily="34" charset="0"/>
              </a:rPr>
              <a:t>What change(s) did you make that helped you address the challenge of an increasing patient load?</a:t>
            </a:r>
          </a:p>
          <a:p>
            <a:pPr marL="457200" indent="-457200">
              <a:buFont typeface="Arial" panose="020B0604020202020204" pitchFamily="34" charset="0"/>
              <a:buChar char="•"/>
            </a:pPr>
            <a:endParaRPr lang="en-US" sz="2800" dirty="0">
              <a:solidFill>
                <a:schemeClr val="tx2"/>
              </a:solidFill>
              <a:cs typeface="Calibri Light" panose="020F0302020204030204" pitchFamily="34" charset="0"/>
            </a:endParaRPr>
          </a:p>
          <a:p>
            <a:pPr marL="457200" indent="-457200">
              <a:buFont typeface="Arial" panose="020B0604020202020204" pitchFamily="34" charset="0"/>
              <a:buChar char="•"/>
            </a:pPr>
            <a:r>
              <a:rPr lang="en-US" sz="2800" dirty="0">
                <a:solidFill>
                  <a:schemeClr val="tx2"/>
                </a:solidFill>
                <a:cs typeface="Calibri Light" panose="020F0302020204030204" pitchFamily="34" charset="0"/>
              </a:rPr>
              <a:t>How did you evaluate whether the change was successful or not?</a:t>
            </a:r>
          </a:p>
        </p:txBody>
      </p:sp>
    </p:spTree>
    <p:extLst>
      <p:ext uri="{BB962C8B-B14F-4D97-AF65-F5344CB8AC3E}">
        <p14:creationId xmlns:p14="http://schemas.microsoft.com/office/powerpoint/2010/main" val="332853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1354" y="762000"/>
            <a:ext cx="8687030" cy="1200329"/>
          </a:xfrm>
          <a:prstGeom prst="rect">
            <a:avLst/>
          </a:prstGeom>
          <a:noFill/>
        </p:spPr>
        <p:txBody>
          <a:bodyPr wrap="square" rtlCol="0">
            <a:spAutoFit/>
          </a:bodyPr>
          <a:lstStyle/>
          <a:p>
            <a:pPr algn="ctr"/>
            <a:r>
              <a:rPr lang="en-US" sz="4400" b="1" dirty="0"/>
              <a:t>List of Change Ideas</a:t>
            </a:r>
            <a:br>
              <a:rPr lang="en-US" sz="2800" b="1" i="1" dirty="0"/>
            </a:br>
            <a:r>
              <a:rPr lang="en-US" sz="2800" b="1" i="1" dirty="0"/>
              <a:t>(We will list your ideas here)</a:t>
            </a:r>
          </a:p>
        </p:txBody>
      </p:sp>
      <p:sp>
        <p:nvSpPr>
          <p:cNvPr id="5" name="Content Placeholder 4"/>
          <p:cNvSpPr>
            <a:spLocks noGrp="1"/>
          </p:cNvSpPr>
          <p:nvPr>
            <p:ph idx="1"/>
          </p:nvPr>
        </p:nvSpPr>
        <p:spPr>
          <a:xfrm>
            <a:off x="457200" y="1981200"/>
            <a:ext cx="8229600" cy="4038600"/>
          </a:xfrm>
        </p:spPr>
        <p:txBody>
          <a:bodyPr>
            <a:normAutofit/>
          </a:bodyPr>
          <a:lstStyle/>
          <a:p>
            <a:r>
              <a:rPr lang="en-US" dirty="0"/>
              <a:t> </a:t>
            </a:r>
          </a:p>
        </p:txBody>
      </p:sp>
    </p:spTree>
    <p:extLst>
      <p:ext uri="{BB962C8B-B14F-4D97-AF65-F5344CB8AC3E}">
        <p14:creationId xmlns:p14="http://schemas.microsoft.com/office/powerpoint/2010/main" val="1788311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1354" y="983159"/>
            <a:ext cx="8687030" cy="769441"/>
          </a:xfrm>
          <a:prstGeom prst="rect">
            <a:avLst/>
          </a:prstGeom>
          <a:noFill/>
        </p:spPr>
        <p:txBody>
          <a:bodyPr wrap="square" rtlCol="0">
            <a:spAutoFit/>
          </a:bodyPr>
          <a:lstStyle/>
          <a:p>
            <a:pPr algn="ctr"/>
            <a:r>
              <a:rPr lang="en-US" sz="4400" b="1" dirty="0"/>
              <a:t>Poll of Change Ideas</a:t>
            </a:r>
            <a:endParaRPr lang="en-US" sz="2800" b="1" i="1" dirty="0"/>
          </a:p>
        </p:txBody>
      </p:sp>
      <p:sp>
        <p:nvSpPr>
          <p:cNvPr id="5" name="Content Placeholder 4"/>
          <p:cNvSpPr>
            <a:spLocks noGrp="1"/>
          </p:cNvSpPr>
          <p:nvPr>
            <p:ph idx="1"/>
          </p:nvPr>
        </p:nvSpPr>
        <p:spPr>
          <a:xfrm>
            <a:off x="457200" y="1981200"/>
            <a:ext cx="8229600" cy="4038600"/>
          </a:xfrm>
        </p:spPr>
        <p:txBody>
          <a:bodyPr>
            <a:normAutofit/>
          </a:bodyPr>
          <a:lstStyle/>
          <a:p>
            <a:r>
              <a:rPr lang="en-US" dirty="0"/>
              <a:t>What is your top choice? </a:t>
            </a:r>
          </a:p>
        </p:txBody>
      </p:sp>
    </p:spTree>
    <p:extLst>
      <p:ext uri="{BB962C8B-B14F-4D97-AF65-F5344CB8AC3E}">
        <p14:creationId xmlns:p14="http://schemas.microsoft.com/office/powerpoint/2010/main" val="3942309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1354" y="685800"/>
            <a:ext cx="8687030" cy="769441"/>
          </a:xfrm>
          <a:prstGeom prst="rect">
            <a:avLst/>
          </a:prstGeom>
          <a:noFill/>
        </p:spPr>
        <p:txBody>
          <a:bodyPr wrap="square" rtlCol="0">
            <a:spAutoFit/>
          </a:bodyPr>
          <a:lstStyle/>
          <a:p>
            <a:pPr algn="ctr"/>
            <a:r>
              <a:rPr lang="en-US" sz="4400" b="1" dirty="0"/>
              <a:t>Planning a PDSA</a:t>
            </a:r>
          </a:p>
        </p:txBody>
      </p:sp>
      <p:sp>
        <p:nvSpPr>
          <p:cNvPr id="3" name="Rectangle 2"/>
          <p:cNvSpPr/>
          <p:nvPr/>
        </p:nvSpPr>
        <p:spPr>
          <a:xfrm>
            <a:off x="457200" y="1371600"/>
            <a:ext cx="8591550" cy="4585871"/>
          </a:xfrm>
          <a:prstGeom prst="rect">
            <a:avLst/>
          </a:prstGeom>
        </p:spPr>
        <p:txBody>
          <a:bodyPr wrap="square">
            <a:spAutoFit/>
          </a:bodyPr>
          <a:lstStyle/>
          <a:p>
            <a:pPr marL="457200" indent="-457200">
              <a:buFont typeface="Arial" panose="020B0604020202020204" pitchFamily="34" charset="0"/>
              <a:buChar char="•"/>
            </a:pPr>
            <a:r>
              <a:rPr lang="en-US" sz="2800" dirty="0">
                <a:solidFill>
                  <a:schemeClr val="tx2"/>
                </a:solidFill>
                <a:ea typeface="Times New Roman" panose="02020603050405020304" pitchFamily="18" charset="0"/>
                <a:cs typeface="Calibri Light" panose="020F0302020204030204" pitchFamily="34" charset="0"/>
              </a:rPr>
              <a:t>We will briefly work up the change we just selected using the PDSA framework as a way to test the change.</a:t>
            </a:r>
          </a:p>
          <a:p>
            <a:pPr marL="457200" indent="-457200">
              <a:buFont typeface="Arial" panose="020B0604020202020204" pitchFamily="34" charset="0"/>
              <a:buChar char="•"/>
            </a:pPr>
            <a:endParaRPr lang="en-US" sz="2800" dirty="0">
              <a:solidFill>
                <a:schemeClr val="tx2"/>
              </a:solidFill>
              <a:ea typeface="Times New Roman" panose="02020603050405020304" pitchFamily="18" charset="0"/>
              <a:cs typeface="Calibri Light" panose="020F0302020204030204" pitchFamily="34" charset="0"/>
            </a:endParaRPr>
          </a:p>
          <a:p>
            <a:pPr marL="457200" indent="-457200">
              <a:buFont typeface="Arial" panose="020B0604020202020204" pitchFamily="34" charset="0"/>
              <a:buChar char="•"/>
            </a:pPr>
            <a:r>
              <a:rPr lang="en-US" sz="2800" dirty="0">
                <a:solidFill>
                  <a:schemeClr val="tx2"/>
                </a:solidFill>
                <a:cs typeface="Calibri Light" panose="020F0302020204030204" pitchFamily="34" charset="0"/>
              </a:rPr>
              <a:t>How would you script the Plan for a PDSA cycle for this change?</a:t>
            </a:r>
          </a:p>
          <a:p>
            <a:pPr marL="911862" lvl="1" indent="-457200">
              <a:buFont typeface="Wingdings" panose="05000000000000000000" pitchFamily="2" charset="2"/>
              <a:buChar char="ü"/>
            </a:pPr>
            <a:r>
              <a:rPr lang="en-US" sz="2400" dirty="0">
                <a:solidFill>
                  <a:schemeClr val="tx2"/>
                </a:solidFill>
                <a:cs typeface="Calibri Light" panose="020F0302020204030204" pitchFamily="34" charset="0"/>
              </a:rPr>
              <a:t>What would you want to include in the planning?</a:t>
            </a:r>
          </a:p>
          <a:p>
            <a:pPr marL="911862" lvl="1" indent="-457200">
              <a:buFont typeface="Wingdings" panose="05000000000000000000" pitchFamily="2" charset="2"/>
              <a:buChar char="ü"/>
            </a:pPr>
            <a:r>
              <a:rPr lang="en-US" sz="2400" dirty="0">
                <a:solidFill>
                  <a:schemeClr val="tx2"/>
                </a:solidFill>
                <a:cs typeface="Calibri Light" panose="020F0302020204030204" pitchFamily="34" charset="0"/>
              </a:rPr>
              <a:t>What would you measure?</a:t>
            </a:r>
          </a:p>
          <a:p>
            <a:pPr marL="911862" lvl="1" indent="-457200">
              <a:buFont typeface="Wingdings" panose="05000000000000000000" pitchFamily="2" charset="2"/>
              <a:buChar char="ü"/>
            </a:pPr>
            <a:r>
              <a:rPr lang="en-US" sz="2400" dirty="0">
                <a:solidFill>
                  <a:schemeClr val="tx2"/>
                </a:solidFill>
                <a:cs typeface="Calibri Light" panose="020F0302020204030204" pitchFamily="34" charset="0"/>
              </a:rPr>
              <a:t>How long would you run the cycle?</a:t>
            </a:r>
          </a:p>
          <a:p>
            <a:pPr marL="911862" lvl="1" indent="-457200">
              <a:buFont typeface="Wingdings" panose="05000000000000000000" pitchFamily="2" charset="2"/>
              <a:buChar char="ü"/>
            </a:pPr>
            <a:r>
              <a:rPr lang="en-US" sz="2400" dirty="0">
                <a:solidFill>
                  <a:schemeClr val="tx2"/>
                </a:solidFill>
                <a:cs typeface="Calibri Light" panose="020F0302020204030204" pitchFamily="34" charset="0"/>
              </a:rPr>
              <a:t>What do you think your second cycle might be?</a:t>
            </a:r>
          </a:p>
          <a:p>
            <a:pPr marL="454662" indent="-457200">
              <a:buFont typeface="Arial" panose="020B0604020202020204" pitchFamily="34" charset="0"/>
              <a:buChar char="•"/>
            </a:pPr>
            <a:endParaRPr lang="en-US" sz="2800" dirty="0">
              <a:solidFill>
                <a:schemeClr val="tx2"/>
              </a:solidFill>
              <a:cs typeface="Calibri Light" panose="020F0302020204030204" pitchFamily="34" charset="0"/>
            </a:endParaRPr>
          </a:p>
          <a:p>
            <a:pPr marL="454662" indent="-457200">
              <a:buFont typeface="Arial" panose="020B0604020202020204" pitchFamily="34" charset="0"/>
              <a:buChar char="•"/>
            </a:pPr>
            <a:r>
              <a:rPr lang="en-US" sz="2800" dirty="0">
                <a:solidFill>
                  <a:schemeClr val="tx2"/>
                </a:solidFill>
                <a:cs typeface="Calibri Light" panose="020F0302020204030204" pitchFamily="34" charset="0"/>
              </a:rPr>
              <a:t>Let’s develop this together using the PDSA Worksheet</a:t>
            </a:r>
          </a:p>
        </p:txBody>
      </p:sp>
    </p:spTree>
    <p:extLst>
      <p:ext uri="{BB962C8B-B14F-4D97-AF65-F5344CB8AC3E}">
        <p14:creationId xmlns:p14="http://schemas.microsoft.com/office/powerpoint/2010/main" val="2399407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50" y="1569541"/>
            <a:ext cx="8610600" cy="4448013"/>
          </a:xfrm>
          <a:prstGeom prst="rect">
            <a:avLst/>
          </a:prstGeom>
        </p:spPr>
        <p:txBody>
          <a:bodyPr wrap="square">
            <a:spAutoFit/>
          </a:bodyPr>
          <a:lstStyle/>
          <a:p>
            <a:pPr marL="457200" indent="-334963">
              <a:lnSpc>
                <a:spcPct val="150000"/>
              </a:lnSpc>
              <a:buFont typeface="Arial" panose="020B0604020202020204" pitchFamily="34" charset="0"/>
              <a:buChar char="•"/>
            </a:pPr>
            <a:r>
              <a:rPr lang="en-US" altLang="en-US" sz="3200" dirty="0">
                <a:solidFill>
                  <a:schemeClr val="tx2"/>
                </a:solidFill>
              </a:rPr>
              <a:t>Getting a team to agree on the test </a:t>
            </a:r>
          </a:p>
          <a:p>
            <a:pPr marL="457200" indent="-334963">
              <a:lnSpc>
                <a:spcPct val="150000"/>
              </a:lnSpc>
              <a:buFont typeface="Arial" panose="020B0604020202020204" pitchFamily="34" charset="0"/>
              <a:buChar char="•"/>
            </a:pPr>
            <a:r>
              <a:rPr lang="en-US" altLang="en-US" sz="3200" dirty="0">
                <a:solidFill>
                  <a:schemeClr val="tx2"/>
                </a:solidFill>
              </a:rPr>
              <a:t>Testing something measurable</a:t>
            </a:r>
          </a:p>
          <a:p>
            <a:pPr marL="457200" indent="-334963">
              <a:lnSpc>
                <a:spcPct val="150000"/>
              </a:lnSpc>
              <a:buFont typeface="Arial" panose="020B0604020202020204" pitchFamily="34" charset="0"/>
              <a:buChar char="•"/>
            </a:pPr>
            <a:r>
              <a:rPr lang="en-US" altLang="en-US" sz="3200" dirty="0">
                <a:solidFill>
                  <a:schemeClr val="tx2"/>
                </a:solidFill>
              </a:rPr>
              <a:t>Keeping the content of testing small</a:t>
            </a:r>
          </a:p>
          <a:p>
            <a:pPr marL="457200" indent="-334963">
              <a:lnSpc>
                <a:spcPct val="150000"/>
              </a:lnSpc>
              <a:buFont typeface="Arial" panose="020B0604020202020204" pitchFamily="34" charset="0"/>
              <a:buChar char="•"/>
            </a:pPr>
            <a:r>
              <a:rPr lang="en-US" altLang="en-US" sz="3200" dirty="0">
                <a:solidFill>
                  <a:schemeClr val="tx2"/>
                </a:solidFill>
              </a:rPr>
              <a:t>Keeping the length of a PDSA to a minimum</a:t>
            </a:r>
          </a:p>
          <a:p>
            <a:pPr marL="457200" indent="-334963">
              <a:lnSpc>
                <a:spcPct val="150000"/>
              </a:lnSpc>
              <a:buFont typeface="Arial" panose="020B0604020202020204" pitchFamily="34" charset="0"/>
              <a:buChar char="•"/>
            </a:pPr>
            <a:r>
              <a:rPr lang="en-US" altLang="en-US" sz="3200" dirty="0">
                <a:solidFill>
                  <a:schemeClr val="tx2"/>
                </a:solidFill>
              </a:rPr>
              <a:t>Documenting each stage of the test and details</a:t>
            </a:r>
          </a:p>
          <a:p>
            <a:pPr marL="457200" indent="-334963">
              <a:lnSpc>
                <a:spcPct val="150000"/>
              </a:lnSpc>
              <a:buFont typeface="Arial" panose="020B0604020202020204" pitchFamily="34" charset="0"/>
              <a:buChar char="•"/>
            </a:pPr>
            <a:r>
              <a:rPr lang="en-US" altLang="en-US" sz="3200" dirty="0">
                <a:solidFill>
                  <a:schemeClr val="tx2"/>
                </a:solidFill>
              </a:rPr>
              <a:t>Documenting the PDSA in general</a:t>
            </a:r>
          </a:p>
        </p:txBody>
      </p:sp>
      <p:sp>
        <p:nvSpPr>
          <p:cNvPr id="3" name="TextBox 2"/>
          <p:cNvSpPr txBox="1"/>
          <p:nvPr/>
        </p:nvSpPr>
        <p:spPr>
          <a:xfrm>
            <a:off x="342900" y="800100"/>
            <a:ext cx="8610600" cy="769441"/>
          </a:xfrm>
          <a:prstGeom prst="rect">
            <a:avLst/>
          </a:prstGeom>
          <a:noFill/>
        </p:spPr>
        <p:txBody>
          <a:bodyPr wrap="square" rtlCol="0">
            <a:spAutoFit/>
          </a:bodyPr>
          <a:lstStyle/>
          <a:p>
            <a:pPr algn="ctr"/>
            <a:r>
              <a:rPr lang="en-US" sz="4400" b="1" dirty="0"/>
              <a:t>PDSA – Important Elements</a:t>
            </a:r>
          </a:p>
        </p:txBody>
      </p:sp>
    </p:spTree>
    <p:extLst>
      <p:ext uri="{BB962C8B-B14F-4D97-AF65-F5344CB8AC3E}">
        <p14:creationId xmlns:p14="http://schemas.microsoft.com/office/powerpoint/2010/main" val="1026200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57250"/>
          </a:xfrm>
        </p:spPr>
        <p:txBody>
          <a:bodyPr/>
          <a:lstStyle/>
          <a:p>
            <a:r>
              <a:rPr lang="en-US" b="1" dirty="0"/>
              <a:t>Continuing Education Credits</a:t>
            </a:r>
          </a:p>
        </p:txBody>
      </p:sp>
      <p:sp>
        <p:nvSpPr>
          <p:cNvPr id="3" name="Content Placeholder 2"/>
          <p:cNvSpPr>
            <a:spLocks noGrp="1"/>
          </p:cNvSpPr>
          <p:nvPr>
            <p:ph idx="1"/>
          </p:nvPr>
        </p:nvSpPr>
        <p:spPr>
          <a:xfrm>
            <a:off x="228599" y="1771650"/>
            <a:ext cx="6859622" cy="4324350"/>
          </a:xfrm>
        </p:spPr>
        <p:txBody>
          <a:bodyPr>
            <a:noAutofit/>
          </a:bodyPr>
          <a:lstStyle/>
          <a:p>
            <a:pPr marL="0" indent="0">
              <a:buNone/>
            </a:pPr>
            <a:r>
              <a:rPr lang="en-US" sz="1800" dirty="0">
                <a:solidFill>
                  <a:schemeClr val="tx2"/>
                </a:solidFill>
              </a:rPr>
              <a:t>In support of improving patient care, Moses/Weitzman Health System is jointly accredited by the Accreditation Council for Continuing Medical Education (ACCME), the Accreditation Council for Pharmacy Education (ACPE), and the American Nurses Credentialing Center (ANCC), to provide continuing education for the healthcare team.</a:t>
            </a:r>
          </a:p>
          <a:p>
            <a:pPr marL="0" indent="0">
              <a:buNone/>
            </a:pPr>
            <a:endParaRPr lang="en-US" sz="1800" dirty="0">
              <a:solidFill>
                <a:schemeClr val="tx2"/>
              </a:solidFill>
            </a:endParaRPr>
          </a:p>
          <a:p>
            <a:pPr marL="0" indent="0">
              <a:buNone/>
            </a:pPr>
            <a:r>
              <a:rPr lang="en-US" sz="1800" dirty="0">
                <a:solidFill>
                  <a:schemeClr val="tx2"/>
                </a:solidFill>
              </a:rPr>
              <a:t>This series is intended for Postgraduate Nurse Practitioners - Family, Psychiatric Mental Health, Adult-Gerontology, and Pediatric.</a:t>
            </a:r>
          </a:p>
          <a:p>
            <a:pPr marL="0" indent="0">
              <a:buNone/>
            </a:pPr>
            <a:endParaRPr lang="en-US" sz="1800" dirty="0">
              <a:solidFill>
                <a:schemeClr val="tx2"/>
              </a:solidFill>
            </a:endParaRPr>
          </a:p>
          <a:p>
            <a:pPr marL="0" indent="0">
              <a:buNone/>
            </a:pPr>
            <a:r>
              <a:rPr lang="en-US" sz="1800" dirty="0">
                <a:solidFill>
                  <a:schemeClr val="tx2"/>
                </a:solidFill>
              </a:rPr>
              <a:t>Please complete the survey and claim your post-session certificate on the </a:t>
            </a:r>
            <a:r>
              <a:rPr lang="en-US" sz="1800" dirty="0" err="1">
                <a:solidFill>
                  <a:schemeClr val="tx2"/>
                </a:solidFill>
              </a:rPr>
              <a:t>WeP</a:t>
            </a:r>
            <a:r>
              <a:rPr lang="en-US" sz="1800" dirty="0">
                <a:solidFill>
                  <a:schemeClr val="tx2"/>
                </a:solidFill>
              </a:rPr>
              <a:t> after today’s session. </a:t>
            </a:r>
          </a:p>
          <a:p>
            <a:pPr marL="0" indent="0">
              <a:buNone/>
            </a:pPr>
            <a:endParaRPr lang="en-US" sz="1800" dirty="0">
              <a:solidFill>
                <a:schemeClr val="tx2"/>
              </a:solidFill>
            </a:endParaRPr>
          </a:p>
          <a:p>
            <a:pPr marL="0" indent="0">
              <a:buNone/>
            </a:pPr>
            <a:r>
              <a:rPr lang="en-US" sz="1800" dirty="0">
                <a:solidFill>
                  <a:schemeClr val="tx2"/>
                </a:solidFill>
              </a:rPr>
              <a:t>You will be able to claim a comprehensive certificate on the </a:t>
            </a:r>
            <a:r>
              <a:rPr lang="en-US" sz="1800" dirty="0" err="1">
                <a:solidFill>
                  <a:schemeClr val="tx2"/>
                </a:solidFill>
              </a:rPr>
              <a:t>WeP</a:t>
            </a:r>
            <a:r>
              <a:rPr lang="en-US" sz="1800" dirty="0">
                <a:solidFill>
                  <a:schemeClr val="tx2"/>
                </a:solidFill>
              </a:rPr>
              <a:t> at the end of the series, </a:t>
            </a:r>
            <a:r>
              <a:rPr lang="en-US" sz="1800" b="1" dirty="0">
                <a:solidFill>
                  <a:schemeClr val="tx2"/>
                </a:solidFill>
              </a:rPr>
              <a:t>July 9, 2026</a:t>
            </a:r>
            <a:r>
              <a:rPr lang="en-US" sz="1800" dirty="0">
                <a:solidFill>
                  <a:schemeClr val="tx2"/>
                </a:solidFill>
              </a:rPr>
              <a:t>. </a:t>
            </a:r>
          </a:p>
          <a:p>
            <a:pPr marL="0" indent="0">
              <a:buNone/>
            </a:pPr>
            <a:endParaRPr lang="en-US" sz="1800" dirty="0">
              <a:solidFill>
                <a:schemeClr val="tx2"/>
              </a:solidFill>
            </a:endParaRPr>
          </a:p>
        </p:txBody>
      </p:sp>
      <p:pic>
        <p:nvPicPr>
          <p:cNvPr id="1026" name="Picture 2" descr="https://mcusercontent.com/8eeee921893db656502b54f00/images/0e0f1bd4-a57b-4cfa-be43-7659e33eab37.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7088221" y="2971800"/>
            <a:ext cx="1979579" cy="136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4541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3350" y="1476811"/>
            <a:ext cx="8839200" cy="4525963"/>
          </a:xfrm>
        </p:spPr>
        <p:txBody>
          <a:bodyPr>
            <a:normAutofit fontScale="92500" lnSpcReduction="20000"/>
          </a:bodyPr>
          <a:lstStyle/>
          <a:p>
            <a:r>
              <a:rPr lang="en-US" dirty="0">
                <a:solidFill>
                  <a:schemeClr val="accent1">
                    <a:lumMod val="50000"/>
                  </a:schemeClr>
                </a:solidFill>
              </a:rPr>
              <a:t>Reed JE, Card AJ. The problem with Plan-Do-Study-Act cycles</a:t>
            </a:r>
            <a:r>
              <a:rPr lang="en-US" i="1" dirty="0">
                <a:solidFill>
                  <a:schemeClr val="accent1">
                    <a:lumMod val="50000"/>
                  </a:schemeClr>
                </a:solidFill>
              </a:rPr>
              <a:t>. BMJ </a:t>
            </a:r>
            <a:r>
              <a:rPr lang="en-US" i="1" dirty="0" err="1">
                <a:solidFill>
                  <a:schemeClr val="accent1">
                    <a:lumMod val="50000"/>
                  </a:schemeClr>
                </a:solidFill>
              </a:rPr>
              <a:t>Qual</a:t>
            </a:r>
            <a:r>
              <a:rPr lang="en-US" i="1" dirty="0">
                <a:solidFill>
                  <a:schemeClr val="accent1">
                    <a:lumMod val="50000"/>
                  </a:schemeClr>
                </a:solidFill>
              </a:rPr>
              <a:t> </a:t>
            </a:r>
            <a:r>
              <a:rPr lang="en-US" i="1" dirty="0" err="1">
                <a:solidFill>
                  <a:schemeClr val="accent1">
                    <a:lumMod val="50000"/>
                  </a:schemeClr>
                </a:solidFill>
              </a:rPr>
              <a:t>Saf</a:t>
            </a:r>
            <a:r>
              <a:rPr lang="en-US" dirty="0">
                <a:solidFill>
                  <a:schemeClr val="accent1">
                    <a:lumMod val="50000"/>
                  </a:schemeClr>
                </a:solidFill>
              </a:rPr>
              <a:t> 2016; 25:147-152.  </a:t>
            </a:r>
            <a:r>
              <a:rPr lang="en-US" dirty="0" err="1">
                <a:solidFill>
                  <a:schemeClr val="accent1">
                    <a:lumMod val="50000"/>
                  </a:schemeClr>
                </a:solidFill>
              </a:rPr>
              <a:t>doi</a:t>
            </a:r>
            <a:r>
              <a:rPr lang="en-US" dirty="0">
                <a:solidFill>
                  <a:schemeClr val="accent1">
                    <a:lumMod val="50000"/>
                  </a:schemeClr>
                </a:solidFill>
              </a:rPr>
              <a:t>: 10.1136/bmjqs-2015-005076.</a:t>
            </a:r>
          </a:p>
          <a:p>
            <a:pPr lvl="1"/>
            <a:r>
              <a:rPr lang="en-US" dirty="0">
                <a:solidFill>
                  <a:schemeClr val="accent1">
                    <a:lumMod val="50000"/>
                  </a:schemeClr>
                </a:solidFill>
              </a:rPr>
              <a:t>This review article offers perspectives on using the PDSA cycle to promote change in healthcare</a:t>
            </a:r>
          </a:p>
          <a:p>
            <a:r>
              <a:rPr lang="en-US" dirty="0">
                <a:solidFill>
                  <a:schemeClr val="accent1">
                    <a:lumMod val="50000"/>
                  </a:schemeClr>
                </a:solidFill>
              </a:rPr>
              <a:t>Agency for Healthcare Research and Quality. </a:t>
            </a:r>
            <a:r>
              <a:rPr lang="en-US" i="1" dirty="0">
                <a:solidFill>
                  <a:schemeClr val="accent1">
                    <a:lumMod val="50000"/>
                  </a:schemeClr>
                </a:solidFill>
              </a:rPr>
              <a:t>Health Literacy Universal Precautions Toolkit, 3rd Edition. </a:t>
            </a:r>
            <a:r>
              <a:rPr lang="en-US" sz="3000" dirty="0">
                <a:solidFill>
                  <a:schemeClr val="accent1">
                    <a:lumMod val="50000"/>
                  </a:schemeClr>
                </a:solidFill>
              </a:rPr>
              <a:t>(</a:t>
            </a:r>
            <a:r>
              <a:rPr lang="en-US" sz="3000" dirty="0">
                <a:solidFill>
                  <a:schemeClr val="accent1">
                    <a:lumMod val="50000"/>
                  </a:schemeClr>
                </a:solidFill>
                <a:hlinkClick r:id="rId3"/>
              </a:rPr>
              <a:t>https://www.ahrq.gov/health-literacy/improve/precautions/toolkit.html</a:t>
            </a:r>
            <a:r>
              <a:rPr lang="en-US" sz="3000" dirty="0">
                <a:solidFill>
                  <a:schemeClr val="accent1">
                    <a:lumMod val="50000"/>
                  </a:schemeClr>
                </a:solidFill>
              </a:rPr>
              <a:t>) Accessed 4/23/25</a:t>
            </a:r>
          </a:p>
          <a:p>
            <a:pPr lvl="1"/>
            <a:r>
              <a:rPr lang="en-US" sz="2600" dirty="0">
                <a:solidFill>
                  <a:schemeClr val="accent1">
                    <a:lumMod val="50000"/>
                  </a:schemeClr>
                </a:solidFill>
              </a:rPr>
              <a:t>The examples of PDSA cycle implementing health literacy tools are on pages 107-115 of the toolkit</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20</a:t>
            </a:fld>
            <a:endParaRPr lang="en-US" altLang="en-US" sz="1400" b="0" dirty="0">
              <a:solidFill>
                <a:schemeClr val="bg1"/>
              </a:solidFill>
              <a:latin typeface="Times New Roman" pitchFamily="18" charset="0"/>
              <a:ea typeface="MS PGothic" pitchFamily="34" charset="-128"/>
            </a:endParaRPr>
          </a:p>
        </p:txBody>
      </p:sp>
      <p:sp>
        <p:nvSpPr>
          <p:cNvPr id="7" name="TextBox 6"/>
          <p:cNvSpPr txBox="1"/>
          <p:nvPr/>
        </p:nvSpPr>
        <p:spPr>
          <a:xfrm>
            <a:off x="809966" y="742950"/>
            <a:ext cx="7315200" cy="769441"/>
          </a:xfrm>
          <a:prstGeom prst="rect">
            <a:avLst/>
          </a:prstGeom>
          <a:noFill/>
        </p:spPr>
        <p:txBody>
          <a:bodyPr wrap="square" rtlCol="0">
            <a:spAutoFit/>
          </a:bodyPr>
          <a:lstStyle/>
          <a:p>
            <a:pPr algn="ctr"/>
            <a:r>
              <a:rPr lang="en-US" sz="4400" b="1" dirty="0"/>
              <a:t>Additional Resources</a:t>
            </a:r>
          </a:p>
        </p:txBody>
      </p:sp>
    </p:spTree>
    <p:extLst>
      <p:ext uri="{BB962C8B-B14F-4D97-AF65-F5344CB8AC3E}">
        <p14:creationId xmlns:p14="http://schemas.microsoft.com/office/powerpoint/2010/main" val="55053004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522515" y="1730175"/>
            <a:ext cx="8071733" cy="2181521"/>
          </a:xfrm>
        </p:spPr>
        <p:txBody>
          <a:bodyPr/>
          <a:lstStyle/>
          <a:p>
            <a:r>
              <a:rPr lang="en-US" altLang="en-US" b="1" dirty="0"/>
              <a:t>What haven’t we figured out yet?</a:t>
            </a:r>
          </a:p>
        </p:txBody>
      </p:sp>
      <p:sp>
        <p:nvSpPr>
          <p:cNvPr id="40963" name="Rectangle 3"/>
          <p:cNvSpPr>
            <a:spLocks noGrp="1" noChangeArrowheads="1"/>
          </p:cNvSpPr>
          <p:nvPr>
            <p:ph type="subTitle" idx="1"/>
          </p:nvPr>
        </p:nvSpPr>
        <p:spPr>
          <a:xfrm>
            <a:off x="526093" y="3805125"/>
            <a:ext cx="8116866" cy="1429272"/>
          </a:xfrm>
        </p:spPr>
        <p:txBody>
          <a:bodyPr/>
          <a:lstStyle/>
          <a:p>
            <a:r>
              <a:rPr lang="en-US" altLang="en-US" dirty="0">
                <a:solidFill>
                  <a:schemeClr val="tx2"/>
                </a:solidFill>
              </a:rPr>
              <a:t>Questions or issues that remain unclear?</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21</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6882157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a:t>Take-home Thoughts</a:t>
            </a:r>
          </a:p>
        </p:txBody>
      </p:sp>
      <p:sp>
        <p:nvSpPr>
          <p:cNvPr id="41987" name="Rectangle 3"/>
          <p:cNvSpPr>
            <a:spLocks noGrp="1" noChangeArrowheads="1"/>
          </p:cNvSpPr>
          <p:nvPr>
            <p:ph type="subTitle" idx="1"/>
          </p:nvPr>
        </p:nvSpPr>
        <p:spPr>
          <a:xfrm>
            <a:off x="526093" y="3805125"/>
            <a:ext cx="8116866" cy="1429272"/>
          </a:xfrm>
        </p:spPr>
        <p:txBody>
          <a:bodyPr/>
          <a:lstStyle/>
          <a:p>
            <a:r>
              <a:rPr lang="en-US" altLang="en-US" dirty="0">
                <a:solidFill>
                  <a:schemeClr val="tx2"/>
                </a:solidFill>
              </a:rPr>
              <a:t>Garrett – share 1 or 2 ideas you will take away from our discussion</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411505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698453"/>
            <a:ext cx="7816241" cy="4494790"/>
          </a:xfrm>
        </p:spPr>
        <p:txBody>
          <a:bodyPr lIns="90918" tIns="45457" rIns="90918" bIns="45457">
            <a:normAutofit lnSpcReduction="10000"/>
          </a:bodyPr>
          <a:lstStyle/>
          <a:p>
            <a:pPr>
              <a:lnSpc>
                <a:spcPct val="110000"/>
              </a:lnSpc>
            </a:pPr>
            <a:r>
              <a:rPr lang="en-US" altLang="en-US" dirty="0">
                <a:solidFill>
                  <a:schemeClr val="tx2"/>
                </a:solidFill>
              </a:rPr>
              <a:t>Continue your work on your project</a:t>
            </a:r>
          </a:p>
          <a:p>
            <a:pPr>
              <a:lnSpc>
                <a:spcPct val="110000"/>
              </a:lnSpc>
            </a:pPr>
            <a:r>
              <a:rPr lang="en-US" altLang="en-US" dirty="0">
                <a:solidFill>
                  <a:schemeClr val="tx2"/>
                </a:solidFill>
              </a:rPr>
              <a:t>Based on the information we discussed today, plan a test of change (PDSA cycle) for your project; conduct it, and share the results at our next session</a:t>
            </a:r>
          </a:p>
          <a:p>
            <a:pPr>
              <a:lnSpc>
                <a:spcPct val="110000"/>
              </a:lnSpc>
              <a:defRPr/>
            </a:pPr>
            <a:r>
              <a:rPr lang="en-US" altLang="en-US" dirty="0">
                <a:solidFill>
                  <a:schemeClr val="tx2"/>
                </a:solidFill>
              </a:rPr>
              <a:t>Contact Mark or Emma if you have questions and be prepared to discuss your work in our next session (5/14/26)</a:t>
            </a:r>
          </a:p>
        </p:txBody>
      </p:sp>
      <p:sp>
        <p:nvSpPr>
          <p:cNvPr id="27651" name="Rectangle 2"/>
          <p:cNvSpPr>
            <a:spLocks noGrp="1" noChangeArrowheads="1"/>
          </p:cNvSpPr>
          <p:nvPr>
            <p:ph type="title"/>
          </p:nvPr>
        </p:nvSpPr>
        <p:spPr>
          <a:xfrm>
            <a:off x="663880" y="752412"/>
            <a:ext cx="7816241" cy="1128373"/>
          </a:xfrm>
        </p:spPr>
        <p:txBody>
          <a:bodyPr lIns="90918" tIns="45457" rIns="90918" bIns="45457"/>
          <a:lstStyle/>
          <a:p>
            <a:pPr eaLnBrk="1" hangingPunct="1"/>
            <a:r>
              <a:rPr lang="en-US" altLang="en-US" b="1" dirty="0"/>
              <a:t>Assignment for Session XIV</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23</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59998589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663880" y="1545523"/>
            <a:ext cx="7816241" cy="5008722"/>
          </a:xfrm>
        </p:spPr>
        <p:txBody>
          <a:bodyPr lIns="91423" tIns="45712" rIns="91423" bIns="45712"/>
          <a:lstStyle/>
          <a:p>
            <a:r>
              <a:rPr lang="en-US" altLang="en-US" dirty="0">
                <a:solidFill>
                  <a:schemeClr val="tx2"/>
                </a:solidFill>
              </a:rPr>
              <a:t>QI Seminar Series will end on June 25</a:t>
            </a:r>
            <a:r>
              <a:rPr lang="en-US" altLang="en-US" baseline="30000" dirty="0">
                <a:solidFill>
                  <a:schemeClr val="tx2"/>
                </a:solidFill>
              </a:rPr>
              <a:t>th</a:t>
            </a:r>
            <a:r>
              <a:rPr lang="en-US" altLang="en-US" dirty="0">
                <a:solidFill>
                  <a:schemeClr val="tx2"/>
                </a:solidFill>
              </a:rPr>
              <a:t>    </a:t>
            </a:r>
          </a:p>
          <a:p>
            <a:r>
              <a:rPr lang="en-US" altLang="en-US" dirty="0">
                <a:solidFill>
                  <a:schemeClr val="tx2"/>
                </a:solidFill>
              </a:rPr>
              <a:t>We are interested in incorporating topics that would be of interest to you in our final sessions</a:t>
            </a:r>
          </a:p>
          <a:p>
            <a:pPr lvl="1"/>
            <a:r>
              <a:rPr lang="en-US" altLang="en-US" dirty="0">
                <a:solidFill>
                  <a:schemeClr val="tx2"/>
                </a:solidFill>
              </a:rPr>
              <a:t>Please send us any ideas you have</a:t>
            </a:r>
          </a:p>
          <a:p>
            <a:r>
              <a:rPr lang="en-US" altLang="en-US" dirty="0">
                <a:solidFill>
                  <a:schemeClr val="tx2"/>
                </a:solidFill>
              </a:rPr>
              <a:t>We are planning the final sessions on May 28</a:t>
            </a:r>
            <a:r>
              <a:rPr lang="en-US" altLang="en-US" baseline="30000" dirty="0">
                <a:solidFill>
                  <a:schemeClr val="tx2"/>
                </a:solidFill>
              </a:rPr>
              <a:t>th</a:t>
            </a:r>
            <a:r>
              <a:rPr lang="en-US" altLang="en-US" dirty="0">
                <a:solidFill>
                  <a:schemeClr val="tx2"/>
                </a:solidFill>
              </a:rPr>
              <a:t>, June 11</a:t>
            </a:r>
            <a:r>
              <a:rPr lang="en-US" altLang="en-US" baseline="30000" dirty="0">
                <a:solidFill>
                  <a:schemeClr val="tx2"/>
                </a:solidFill>
              </a:rPr>
              <a:t>th</a:t>
            </a:r>
            <a:r>
              <a:rPr lang="en-US" altLang="en-US" dirty="0">
                <a:solidFill>
                  <a:schemeClr val="tx2"/>
                </a:solidFill>
              </a:rPr>
              <a:t> and June 25</a:t>
            </a:r>
            <a:r>
              <a:rPr lang="en-US" altLang="en-US" baseline="30000" dirty="0">
                <a:solidFill>
                  <a:schemeClr val="tx2"/>
                </a:solidFill>
              </a:rPr>
              <a:t>th</a:t>
            </a:r>
            <a:r>
              <a:rPr lang="en-US" altLang="en-US" dirty="0">
                <a:solidFill>
                  <a:schemeClr val="tx2"/>
                </a:solidFill>
              </a:rPr>
              <a:t> as a way to enhance all of our learning (see next slide)</a:t>
            </a:r>
          </a:p>
        </p:txBody>
      </p:sp>
      <p:sp>
        <p:nvSpPr>
          <p:cNvPr id="6" name="TextBox 5"/>
          <p:cNvSpPr txBox="1"/>
          <p:nvPr/>
        </p:nvSpPr>
        <p:spPr>
          <a:xfrm>
            <a:off x="723900" y="838200"/>
            <a:ext cx="7658100" cy="769441"/>
          </a:xfrm>
          <a:prstGeom prst="rect">
            <a:avLst/>
          </a:prstGeom>
          <a:noFill/>
        </p:spPr>
        <p:txBody>
          <a:bodyPr wrap="square" rtlCol="0">
            <a:spAutoFit/>
          </a:bodyPr>
          <a:lstStyle/>
          <a:p>
            <a:pPr algn="ctr"/>
            <a:r>
              <a:rPr lang="en-US" sz="4400" b="1" dirty="0"/>
              <a:t>A Look Ahead…</a:t>
            </a:r>
          </a:p>
        </p:txBody>
      </p:sp>
    </p:spTree>
    <p:extLst>
      <p:ext uri="{BB962C8B-B14F-4D97-AF65-F5344CB8AC3E}">
        <p14:creationId xmlns:p14="http://schemas.microsoft.com/office/powerpoint/2010/main" val="43731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663880" y="1507423"/>
            <a:ext cx="7816241" cy="5008722"/>
          </a:xfrm>
        </p:spPr>
        <p:txBody>
          <a:bodyPr lIns="91423" tIns="45712" rIns="91423" bIns="45712">
            <a:normAutofit fontScale="92500" lnSpcReduction="20000"/>
          </a:bodyPr>
          <a:lstStyle/>
          <a:p>
            <a:r>
              <a:rPr lang="en-US" altLang="en-US" dirty="0">
                <a:solidFill>
                  <a:schemeClr val="tx2"/>
                </a:solidFill>
              </a:rPr>
              <a:t>We will ask each team to create a presentation to help all of us learn from their experience</a:t>
            </a:r>
          </a:p>
          <a:p>
            <a:r>
              <a:rPr lang="en-US" altLang="en-US" dirty="0">
                <a:solidFill>
                  <a:schemeClr val="tx2"/>
                </a:solidFill>
              </a:rPr>
              <a:t>Options for the presentation</a:t>
            </a:r>
          </a:p>
          <a:p>
            <a:pPr lvl="1"/>
            <a:r>
              <a:rPr lang="en-US" altLang="en-US" dirty="0">
                <a:solidFill>
                  <a:schemeClr val="tx2"/>
                </a:solidFill>
              </a:rPr>
              <a:t>A summary of your site’s QI project to date</a:t>
            </a:r>
          </a:p>
          <a:p>
            <a:pPr lvl="1"/>
            <a:r>
              <a:rPr lang="en-US" altLang="en-US" dirty="0">
                <a:solidFill>
                  <a:schemeClr val="tx2"/>
                </a:solidFill>
              </a:rPr>
              <a:t>A topic that you found particularly helpful in our QI seminar series and how you have used this information in your work</a:t>
            </a:r>
          </a:p>
          <a:p>
            <a:r>
              <a:rPr lang="en-US" altLang="en-US" dirty="0">
                <a:solidFill>
                  <a:schemeClr val="tx2"/>
                </a:solidFill>
              </a:rPr>
              <a:t>We will ask each site to sign up (by May 11</a:t>
            </a:r>
            <a:r>
              <a:rPr lang="en-US" altLang="en-US" baseline="30000" dirty="0">
                <a:solidFill>
                  <a:schemeClr val="tx2"/>
                </a:solidFill>
              </a:rPr>
              <a:t>th</a:t>
            </a:r>
            <a:r>
              <a:rPr lang="en-US" altLang="en-US" dirty="0">
                <a:solidFill>
                  <a:schemeClr val="tx2"/>
                </a:solidFill>
              </a:rPr>
              <a:t>) for a date to present and confirmation of your topic</a:t>
            </a:r>
          </a:p>
          <a:p>
            <a:r>
              <a:rPr lang="en-US" altLang="en-US" dirty="0">
                <a:solidFill>
                  <a:schemeClr val="tx2"/>
                </a:solidFill>
              </a:rPr>
              <a:t>Some additional guidance for each type of presentation follows</a:t>
            </a:r>
          </a:p>
        </p:txBody>
      </p:sp>
      <p:sp>
        <p:nvSpPr>
          <p:cNvPr id="4" name="TextBox 3"/>
          <p:cNvSpPr txBox="1"/>
          <p:nvPr/>
        </p:nvSpPr>
        <p:spPr>
          <a:xfrm>
            <a:off x="701980" y="799537"/>
            <a:ext cx="7658100" cy="769441"/>
          </a:xfrm>
          <a:prstGeom prst="rect">
            <a:avLst/>
          </a:prstGeom>
          <a:noFill/>
        </p:spPr>
        <p:txBody>
          <a:bodyPr wrap="square" rtlCol="0">
            <a:spAutoFit/>
          </a:bodyPr>
          <a:lstStyle/>
          <a:p>
            <a:pPr algn="ctr"/>
            <a:r>
              <a:rPr lang="en-US" sz="4400" b="1" dirty="0"/>
              <a:t>Final Sessions</a:t>
            </a:r>
          </a:p>
        </p:txBody>
      </p:sp>
    </p:spTree>
    <p:extLst>
      <p:ext uri="{BB962C8B-B14F-4D97-AF65-F5344CB8AC3E}">
        <p14:creationId xmlns:p14="http://schemas.microsoft.com/office/powerpoint/2010/main" val="9525635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663880" y="1545523"/>
            <a:ext cx="7816241" cy="5008722"/>
          </a:xfrm>
        </p:spPr>
        <p:txBody>
          <a:bodyPr lIns="91423" tIns="45712" rIns="91423" bIns="45712">
            <a:normAutofit fontScale="92500" lnSpcReduction="10000"/>
          </a:bodyPr>
          <a:lstStyle/>
          <a:p>
            <a:r>
              <a:rPr lang="en-US" altLang="en-US" dirty="0">
                <a:solidFill>
                  <a:schemeClr val="tx2"/>
                </a:solidFill>
              </a:rPr>
              <a:t>A summary of your team’s QI project to date that includes</a:t>
            </a:r>
          </a:p>
          <a:p>
            <a:pPr lvl="1"/>
            <a:r>
              <a:rPr lang="en-US" altLang="en-US" dirty="0">
                <a:solidFill>
                  <a:schemeClr val="tx2"/>
                </a:solidFill>
              </a:rPr>
              <a:t>A description of your project based on your project charter</a:t>
            </a:r>
          </a:p>
          <a:p>
            <a:pPr lvl="1"/>
            <a:r>
              <a:rPr lang="en-US" altLang="en-US" dirty="0">
                <a:solidFill>
                  <a:schemeClr val="tx2"/>
                </a:solidFill>
              </a:rPr>
              <a:t>How your stakeholder interactions informed your effort</a:t>
            </a:r>
          </a:p>
          <a:p>
            <a:pPr lvl="1"/>
            <a:r>
              <a:rPr lang="en-US" altLang="en-US" dirty="0">
                <a:solidFill>
                  <a:schemeClr val="tx2"/>
                </a:solidFill>
              </a:rPr>
              <a:t>What change(s) did you want to try (or what happened when you tried them)</a:t>
            </a:r>
          </a:p>
          <a:p>
            <a:pPr lvl="1"/>
            <a:r>
              <a:rPr lang="en-US" altLang="en-US" dirty="0">
                <a:solidFill>
                  <a:schemeClr val="tx2"/>
                </a:solidFill>
              </a:rPr>
              <a:t>What advice do you have moving forward related to this issue</a:t>
            </a:r>
          </a:p>
          <a:p>
            <a:pPr lvl="1"/>
            <a:r>
              <a:rPr lang="en-US" altLang="en-US" dirty="0">
                <a:solidFill>
                  <a:schemeClr val="tx2"/>
                </a:solidFill>
              </a:rPr>
              <a:t>You may also include examples of flowcharts, data summaries, interview results etc.</a:t>
            </a:r>
          </a:p>
        </p:txBody>
      </p:sp>
      <p:sp>
        <p:nvSpPr>
          <p:cNvPr id="5" name="TextBox 4"/>
          <p:cNvSpPr txBox="1"/>
          <p:nvPr/>
        </p:nvSpPr>
        <p:spPr>
          <a:xfrm>
            <a:off x="723900" y="781050"/>
            <a:ext cx="7658100" cy="769441"/>
          </a:xfrm>
          <a:prstGeom prst="rect">
            <a:avLst/>
          </a:prstGeom>
          <a:noFill/>
        </p:spPr>
        <p:txBody>
          <a:bodyPr wrap="square" rtlCol="0">
            <a:spAutoFit/>
          </a:bodyPr>
          <a:lstStyle/>
          <a:p>
            <a:pPr algn="ctr"/>
            <a:r>
              <a:rPr lang="en-US" sz="4400" b="1" dirty="0"/>
              <a:t>Final Presentation Option 1</a:t>
            </a:r>
          </a:p>
        </p:txBody>
      </p:sp>
    </p:spTree>
    <p:extLst>
      <p:ext uri="{BB962C8B-B14F-4D97-AF65-F5344CB8AC3E}">
        <p14:creationId xmlns:p14="http://schemas.microsoft.com/office/powerpoint/2010/main" val="10934063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663880" y="1545523"/>
            <a:ext cx="7816241" cy="5008722"/>
          </a:xfrm>
        </p:spPr>
        <p:txBody>
          <a:bodyPr lIns="91423" tIns="45712" rIns="91423" bIns="45712">
            <a:normAutofit/>
          </a:bodyPr>
          <a:lstStyle/>
          <a:p>
            <a:r>
              <a:rPr lang="en-US" altLang="en-US" dirty="0">
                <a:solidFill>
                  <a:schemeClr val="tx2"/>
                </a:solidFill>
              </a:rPr>
              <a:t>Discussion of a QI seminar series topic that includes</a:t>
            </a:r>
          </a:p>
          <a:p>
            <a:pPr lvl="1"/>
            <a:r>
              <a:rPr lang="en-US" altLang="en-US" dirty="0">
                <a:solidFill>
                  <a:schemeClr val="tx2"/>
                </a:solidFill>
              </a:rPr>
              <a:t>Why you found the topic helpful/meaningful</a:t>
            </a:r>
          </a:p>
          <a:p>
            <a:pPr lvl="1"/>
            <a:r>
              <a:rPr lang="en-US" altLang="en-US" dirty="0">
                <a:solidFill>
                  <a:schemeClr val="tx2"/>
                </a:solidFill>
              </a:rPr>
              <a:t>How you have used what you learned in your work</a:t>
            </a:r>
          </a:p>
          <a:p>
            <a:pPr lvl="1"/>
            <a:r>
              <a:rPr lang="en-US" altLang="en-US" dirty="0">
                <a:solidFill>
                  <a:schemeClr val="tx2"/>
                </a:solidFill>
              </a:rPr>
              <a:t>Ideas for how to help future residents learn about this topic (must include one specific example)</a:t>
            </a:r>
          </a:p>
        </p:txBody>
      </p:sp>
      <p:sp>
        <p:nvSpPr>
          <p:cNvPr id="5" name="TextBox 4"/>
          <p:cNvSpPr txBox="1"/>
          <p:nvPr/>
        </p:nvSpPr>
        <p:spPr>
          <a:xfrm>
            <a:off x="723900" y="800100"/>
            <a:ext cx="7658100" cy="769441"/>
          </a:xfrm>
          <a:prstGeom prst="rect">
            <a:avLst/>
          </a:prstGeom>
          <a:noFill/>
        </p:spPr>
        <p:txBody>
          <a:bodyPr wrap="square" rtlCol="0">
            <a:spAutoFit/>
          </a:bodyPr>
          <a:lstStyle/>
          <a:p>
            <a:pPr algn="ctr"/>
            <a:r>
              <a:rPr lang="en-US" sz="4400" b="1" dirty="0"/>
              <a:t>Final Presentation Option 2</a:t>
            </a:r>
          </a:p>
        </p:txBody>
      </p:sp>
    </p:spTree>
    <p:extLst>
      <p:ext uri="{BB962C8B-B14F-4D97-AF65-F5344CB8AC3E}">
        <p14:creationId xmlns:p14="http://schemas.microsoft.com/office/powerpoint/2010/main" val="38916871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a:t>Break!</a:t>
            </a:r>
          </a:p>
        </p:txBody>
      </p:sp>
      <p:sp>
        <p:nvSpPr>
          <p:cNvPr id="41987" name="Rectangle 3"/>
          <p:cNvSpPr>
            <a:spLocks noGrp="1" noChangeArrowheads="1"/>
          </p:cNvSpPr>
          <p:nvPr>
            <p:ph type="subTitle" idx="1"/>
          </p:nvPr>
        </p:nvSpPr>
        <p:spPr>
          <a:xfrm>
            <a:off x="526093" y="3218928"/>
            <a:ext cx="8116866" cy="1429272"/>
          </a:xfrm>
        </p:spPr>
        <p:txBody>
          <a:bodyPr/>
          <a:lstStyle/>
          <a:p>
            <a:r>
              <a:rPr lang="en-US" altLang="en-US" dirty="0">
                <a:solidFill>
                  <a:schemeClr val="tx2"/>
                </a:solidFill>
              </a:rPr>
              <a:t>Take five minutes to recharge and refresh.</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28</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 y="1271016"/>
            <a:ext cx="2438400" cy="1624584"/>
          </a:xfrm>
          <a:prstGeom prst="rect">
            <a:avLst/>
          </a:prstGeom>
        </p:spPr>
      </p:pic>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52710" y="1201667"/>
            <a:ext cx="1812676" cy="1972152"/>
          </a:xfrm>
          <a:prstGeom prst="rect">
            <a:avLst/>
          </a:prstGeom>
        </p:spPr>
      </p:pic>
      <p:pic>
        <p:nvPicPr>
          <p:cNvPr id="4" name="Picture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255833" y="4419600"/>
            <a:ext cx="2657385" cy="1872824"/>
          </a:xfrm>
          <a:prstGeom prst="rect">
            <a:avLst/>
          </a:prstGeom>
        </p:spPr>
      </p:pic>
    </p:spTree>
    <p:extLst>
      <p:ext uri="{BB962C8B-B14F-4D97-AF65-F5344CB8AC3E}">
        <p14:creationId xmlns:p14="http://schemas.microsoft.com/office/powerpoint/2010/main" val="3091053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732" y="2277854"/>
            <a:ext cx="8591550" cy="3108543"/>
          </a:xfrm>
          <a:prstGeom prst="rect">
            <a:avLst/>
          </a:prstGeom>
          <a:noFill/>
        </p:spPr>
        <p:txBody>
          <a:bodyPr wrap="square" rtlCol="0">
            <a:spAutoFit/>
          </a:bodyPr>
          <a:lstStyle/>
          <a:p>
            <a:pPr algn="ctr"/>
            <a:r>
              <a:rPr lang="en-US" sz="4400" b="1" dirty="0"/>
              <a:t>Breakout Rooms in Your Project Teams</a:t>
            </a:r>
          </a:p>
          <a:p>
            <a:pPr algn="ctr"/>
            <a:endParaRPr lang="en-US" sz="4400" b="1" dirty="0"/>
          </a:p>
          <a:p>
            <a:pPr algn="ctr"/>
            <a:r>
              <a:rPr lang="en-US" sz="3200" b="1" dirty="0"/>
              <a:t>(Mark &amp; Emma are available to join for consultation if needed)</a:t>
            </a:r>
          </a:p>
        </p:txBody>
      </p:sp>
    </p:spTree>
    <p:extLst>
      <p:ext uri="{BB962C8B-B14F-4D97-AF65-F5344CB8AC3E}">
        <p14:creationId xmlns:p14="http://schemas.microsoft.com/office/powerpoint/2010/main" val="2210283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914400"/>
            <a:ext cx="6172200" cy="857250"/>
          </a:xfrm>
        </p:spPr>
        <p:txBody>
          <a:bodyPr/>
          <a:lstStyle/>
          <a:p>
            <a:r>
              <a:rPr lang="en-US" b="1" dirty="0"/>
              <a:t>Disclosures</a:t>
            </a:r>
          </a:p>
        </p:txBody>
      </p:sp>
      <p:sp>
        <p:nvSpPr>
          <p:cNvPr id="3" name="Content Placeholder 2"/>
          <p:cNvSpPr>
            <a:spLocks noGrp="1"/>
          </p:cNvSpPr>
          <p:nvPr>
            <p:ph idx="1"/>
          </p:nvPr>
        </p:nvSpPr>
        <p:spPr>
          <a:xfrm>
            <a:off x="542925" y="1752600"/>
            <a:ext cx="8058150" cy="4343400"/>
          </a:xfrm>
        </p:spPr>
        <p:txBody>
          <a:bodyPr>
            <a:normAutofit/>
          </a:bodyPr>
          <a:lstStyle/>
          <a:p>
            <a:r>
              <a:rPr lang="en-US" sz="2000" dirty="0">
                <a:solidFill>
                  <a:schemeClr val="tx2"/>
                </a:solidFill>
              </a:rPr>
              <a:t>With respect to the following presentation, there has been no relevant (direct or indirect) financial relationship between the faculty listed above or other activity planners and any ineligible company in the past 24 months which would be considered a relevant financial relationship.</a:t>
            </a:r>
          </a:p>
          <a:p>
            <a:endParaRPr lang="en-US" sz="2000" dirty="0">
              <a:solidFill>
                <a:schemeClr val="tx2"/>
              </a:solidFill>
            </a:endParaRPr>
          </a:p>
          <a:p>
            <a:r>
              <a:rPr lang="en-US" sz="2000" dirty="0">
                <a:solidFill>
                  <a:schemeClr val="tx2"/>
                </a:solidFill>
              </a:rPr>
              <a:t>The views expressed in this presentation are those of the faculty and may not reflect official policy of Moses Weitzman Health System.</a:t>
            </a:r>
          </a:p>
          <a:p>
            <a:endParaRPr lang="en-US" sz="2000" dirty="0">
              <a:solidFill>
                <a:schemeClr val="tx2"/>
              </a:solidFill>
            </a:endParaRPr>
          </a:p>
          <a:p>
            <a:r>
              <a:rPr lang="en-US" sz="2000" dirty="0">
                <a:solidFill>
                  <a:schemeClr val="tx2"/>
                </a:solidFill>
              </a:rPr>
              <a:t>We are obligated to disclose any products which are off-label, unlabeled, experimental, and/or under investigation (not FDA approved) and any limitations on the information that are presented, such as data that are preliminary or that represent ongoing research, interim analyses, and/or unsupported opinion. </a:t>
            </a:r>
          </a:p>
        </p:txBody>
      </p:sp>
    </p:spTree>
    <p:extLst>
      <p:ext uri="{BB962C8B-B14F-4D97-AF65-F5344CB8AC3E}">
        <p14:creationId xmlns:p14="http://schemas.microsoft.com/office/powerpoint/2010/main" val="3845114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732" y="2277854"/>
            <a:ext cx="8591550" cy="1446550"/>
          </a:xfrm>
          <a:prstGeom prst="rect">
            <a:avLst/>
          </a:prstGeom>
          <a:noFill/>
        </p:spPr>
        <p:txBody>
          <a:bodyPr wrap="square" rtlCol="0">
            <a:spAutoFit/>
          </a:bodyPr>
          <a:lstStyle/>
          <a:p>
            <a:pPr algn="ctr"/>
            <a:r>
              <a:rPr lang="en-US" sz="4400" b="1" dirty="0"/>
              <a:t>Summary Ideas from Reed and Card Article (FYI)</a:t>
            </a:r>
          </a:p>
        </p:txBody>
      </p:sp>
    </p:spTree>
    <p:extLst>
      <p:ext uri="{BB962C8B-B14F-4D97-AF65-F5344CB8AC3E}">
        <p14:creationId xmlns:p14="http://schemas.microsoft.com/office/powerpoint/2010/main" val="37345221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5195" y="1683827"/>
            <a:ext cx="8619726" cy="4524315"/>
          </a:xfrm>
          <a:prstGeom prst="rect">
            <a:avLst/>
          </a:prstGeom>
        </p:spPr>
        <p:txBody>
          <a:bodyPr wrap="square">
            <a:spAutoFit/>
          </a:bodyPr>
          <a:lstStyle/>
          <a:p>
            <a:pPr marL="285750" indent="-285750">
              <a:buFont typeface="Arial" panose="020B0604020202020204" pitchFamily="34" charset="0"/>
              <a:buChar char="•"/>
            </a:pPr>
            <a:r>
              <a:rPr lang="en-US" sz="2400" dirty="0">
                <a:solidFill>
                  <a:schemeClr val="tx2"/>
                </a:solidFill>
              </a:rPr>
              <a:t>Time, money and good will may be wasted trying to solve the wrong problem or solve it in the wrong way</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A poor match between the design of the intervention and its intended impact</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Inability to assess success during ‘study’ phase</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Important knowledge may be left out of the planning process</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Poorly targeted interventions that may be inefficient or may fail altogether</a:t>
            </a:r>
          </a:p>
        </p:txBody>
      </p:sp>
      <p:sp>
        <p:nvSpPr>
          <p:cNvPr id="3" name="TextBox 2"/>
          <p:cNvSpPr txBox="1"/>
          <p:nvPr/>
        </p:nvSpPr>
        <p:spPr>
          <a:xfrm>
            <a:off x="304800" y="897258"/>
            <a:ext cx="8591550" cy="769441"/>
          </a:xfrm>
          <a:prstGeom prst="rect">
            <a:avLst/>
          </a:prstGeom>
          <a:noFill/>
        </p:spPr>
        <p:txBody>
          <a:bodyPr wrap="square" rtlCol="0">
            <a:spAutoFit/>
          </a:bodyPr>
          <a:lstStyle/>
          <a:p>
            <a:pPr algn="ctr"/>
            <a:r>
              <a:rPr lang="en-US" sz="4400" b="1" dirty="0"/>
              <a:t>PDSA Challenges (from the article)</a:t>
            </a:r>
          </a:p>
        </p:txBody>
      </p:sp>
    </p:spTree>
    <p:extLst>
      <p:ext uri="{BB962C8B-B14F-4D97-AF65-F5344CB8AC3E}">
        <p14:creationId xmlns:p14="http://schemas.microsoft.com/office/powerpoint/2010/main" val="15810414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1875" y="1820987"/>
            <a:ext cx="8543526" cy="4154984"/>
          </a:xfrm>
          <a:prstGeom prst="rect">
            <a:avLst/>
          </a:prstGeom>
        </p:spPr>
        <p:txBody>
          <a:bodyPr wrap="square">
            <a:spAutoFit/>
          </a:bodyPr>
          <a:lstStyle/>
          <a:p>
            <a:pPr marL="285750" indent="-285750">
              <a:buFont typeface="Arial" panose="020B0604020202020204" pitchFamily="34" charset="0"/>
              <a:buChar char="•"/>
            </a:pPr>
            <a:r>
              <a:rPr lang="en-US" sz="2400" dirty="0">
                <a:solidFill>
                  <a:schemeClr val="tx2"/>
                </a:solidFill>
              </a:rPr>
              <a:t>Underinvestment leading to projects that do not achieve their goals or that cannot be proven to have achieved their goals</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Overinvestment leading to wasted resources</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Staff frustrated with unsuccessful change effort and disengage from future attempts</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Interventions create more problems than they solve</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Failure to select the most cost-effective solutions</a:t>
            </a:r>
          </a:p>
        </p:txBody>
      </p:sp>
      <p:sp>
        <p:nvSpPr>
          <p:cNvPr id="3" name="TextBox 2"/>
          <p:cNvSpPr txBox="1"/>
          <p:nvPr/>
        </p:nvSpPr>
        <p:spPr>
          <a:xfrm>
            <a:off x="304800" y="897258"/>
            <a:ext cx="8591550" cy="769441"/>
          </a:xfrm>
          <a:prstGeom prst="rect">
            <a:avLst/>
          </a:prstGeom>
          <a:noFill/>
        </p:spPr>
        <p:txBody>
          <a:bodyPr wrap="square" rtlCol="0">
            <a:spAutoFit/>
          </a:bodyPr>
          <a:lstStyle/>
          <a:p>
            <a:pPr algn="ctr"/>
            <a:r>
              <a:rPr lang="en-US" sz="4400" b="1" dirty="0"/>
              <a:t>PDSA Challenges (from the article)</a:t>
            </a:r>
          </a:p>
        </p:txBody>
      </p:sp>
    </p:spTree>
    <p:extLst>
      <p:ext uri="{BB962C8B-B14F-4D97-AF65-F5344CB8AC3E}">
        <p14:creationId xmlns:p14="http://schemas.microsoft.com/office/powerpoint/2010/main" val="4087022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type="body" idx="1"/>
          </p:nvPr>
        </p:nvSpPr>
        <p:spPr>
          <a:xfrm>
            <a:off x="375781" y="1937845"/>
            <a:ext cx="8267178" cy="3398084"/>
          </a:xfrm>
        </p:spPr>
        <p:txBody>
          <a:bodyPr>
            <a:normAutofit fontScale="92500" lnSpcReduction="10000"/>
          </a:bodyPr>
          <a:lstStyle/>
          <a:p>
            <a:pPr>
              <a:lnSpc>
                <a:spcPct val="90000"/>
              </a:lnSpc>
            </a:pPr>
            <a:r>
              <a:rPr lang="en-US" altLang="en-US" sz="2800" dirty="0">
                <a:solidFill>
                  <a:schemeClr val="tx2"/>
                </a:solidFill>
              </a:rPr>
              <a:t>To learn from your application of negotiation skills</a:t>
            </a:r>
          </a:p>
          <a:p>
            <a:endParaRPr lang="en-US" altLang="en-US" sz="2800" dirty="0">
              <a:solidFill>
                <a:schemeClr val="tx2"/>
              </a:solidFill>
            </a:endParaRPr>
          </a:p>
          <a:p>
            <a:r>
              <a:rPr lang="en-US" altLang="en-US" sz="2800" dirty="0">
                <a:solidFill>
                  <a:schemeClr val="tx2"/>
                </a:solidFill>
              </a:rPr>
              <a:t>To continue and deepen our discussion about PDSA cycles</a:t>
            </a:r>
          </a:p>
          <a:p>
            <a:pPr lvl="1"/>
            <a:r>
              <a:rPr lang="en-US" altLang="en-US" sz="2400" dirty="0">
                <a:solidFill>
                  <a:schemeClr val="tx2"/>
                </a:solidFill>
              </a:rPr>
              <a:t>Hone your skills using experience from changes you have likely experienced</a:t>
            </a:r>
          </a:p>
          <a:p>
            <a:endParaRPr lang="en-US" altLang="en-US" sz="2800" dirty="0">
              <a:solidFill>
                <a:schemeClr val="tx2"/>
              </a:solidFill>
            </a:endParaRPr>
          </a:p>
          <a:p>
            <a:r>
              <a:rPr lang="en-US" altLang="en-US" sz="2800" dirty="0">
                <a:solidFill>
                  <a:schemeClr val="tx2"/>
                </a:solidFill>
              </a:rPr>
              <a:t>To look ahead and discuss some upcoming sessions in our seminar series</a:t>
            </a:r>
          </a:p>
        </p:txBody>
      </p:sp>
      <p:sp>
        <p:nvSpPr>
          <p:cNvPr id="3077"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a:t>
            </a:fld>
            <a:endParaRPr lang="en-US" altLang="en-US" sz="1400" b="0" dirty="0">
              <a:solidFill>
                <a:schemeClr val="bg1"/>
              </a:solidFill>
              <a:latin typeface="Times New Roman" pitchFamily="18" charset="0"/>
              <a:ea typeface="MS PGothic" pitchFamily="34" charset="-128"/>
            </a:endParaRPr>
          </a:p>
        </p:txBody>
      </p:sp>
      <p:sp>
        <p:nvSpPr>
          <p:cNvPr id="6" name="TextBox 5"/>
          <p:cNvSpPr txBox="1"/>
          <p:nvPr/>
        </p:nvSpPr>
        <p:spPr>
          <a:xfrm>
            <a:off x="209550" y="971550"/>
            <a:ext cx="8591550" cy="769441"/>
          </a:xfrm>
          <a:prstGeom prst="rect">
            <a:avLst/>
          </a:prstGeom>
          <a:noFill/>
        </p:spPr>
        <p:txBody>
          <a:bodyPr wrap="square" rtlCol="0">
            <a:spAutoFit/>
          </a:bodyPr>
          <a:lstStyle/>
          <a:p>
            <a:pPr algn="ctr"/>
            <a:r>
              <a:rPr lang="en-US" sz="4400" b="1" dirty="0"/>
              <a:t>Session Goals</a:t>
            </a:r>
          </a:p>
        </p:txBody>
      </p:sp>
    </p:spTree>
    <p:extLst>
      <p:ext uri="{BB962C8B-B14F-4D97-AF65-F5344CB8AC3E}">
        <p14:creationId xmlns:p14="http://schemas.microsoft.com/office/powerpoint/2010/main" val="299965384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63880" y="710285"/>
            <a:ext cx="7816241" cy="752249"/>
          </a:xfrm>
        </p:spPr>
        <p:txBody>
          <a:bodyPr lIns="90918" tIns="45457" rIns="90918" bIns="45457" anchor="t">
            <a:noAutofit/>
          </a:bodyPr>
          <a:lstStyle/>
          <a:p>
            <a:r>
              <a:rPr lang="en-US" altLang="en-US" b="1" dirty="0"/>
              <a:t>Roles</a:t>
            </a:r>
          </a:p>
        </p:txBody>
      </p:sp>
      <p:sp>
        <p:nvSpPr>
          <p:cNvPr id="16387" name="Rectangle 3"/>
          <p:cNvSpPr>
            <a:spLocks noGrp="1" noChangeArrowheads="1"/>
          </p:cNvSpPr>
          <p:nvPr>
            <p:ph type="body" idx="1"/>
          </p:nvPr>
        </p:nvSpPr>
        <p:spPr>
          <a:xfrm>
            <a:off x="663880" y="1548380"/>
            <a:ext cx="7816241" cy="4740113"/>
          </a:xfrm>
        </p:spPr>
        <p:txBody>
          <a:bodyPr lIns="90918" tIns="45457" rIns="90918" bIns="45457">
            <a:normAutofit/>
          </a:bodyPr>
          <a:lstStyle/>
          <a:p>
            <a:pPr>
              <a:spcBef>
                <a:spcPct val="15000"/>
              </a:spcBef>
              <a:spcAft>
                <a:spcPct val="15000"/>
              </a:spcAft>
            </a:pPr>
            <a:r>
              <a:rPr lang="en-US" altLang="en-US" dirty="0">
                <a:solidFill>
                  <a:schemeClr val="tx2"/>
                </a:solidFill>
              </a:rPr>
              <a:t>Theory burst presenter</a:t>
            </a:r>
          </a:p>
          <a:p>
            <a:pPr lvl="1">
              <a:spcBef>
                <a:spcPct val="15000"/>
              </a:spcBef>
              <a:spcAft>
                <a:spcPct val="15000"/>
              </a:spcAft>
            </a:pPr>
            <a:r>
              <a:rPr lang="en-US" altLang="en-US" dirty="0">
                <a:solidFill>
                  <a:schemeClr val="tx2"/>
                </a:solidFill>
              </a:rPr>
              <a:t>Mark</a:t>
            </a:r>
          </a:p>
          <a:p>
            <a:pPr>
              <a:spcBef>
                <a:spcPct val="15000"/>
              </a:spcBef>
              <a:spcAft>
                <a:spcPct val="15000"/>
              </a:spcAft>
            </a:pPr>
            <a:r>
              <a:rPr lang="en-US" altLang="en-US" dirty="0">
                <a:solidFill>
                  <a:schemeClr val="tx2"/>
                </a:solidFill>
              </a:rPr>
              <a:t>Technical genius</a:t>
            </a:r>
          </a:p>
          <a:p>
            <a:pPr lvl="1">
              <a:spcBef>
                <a:spcPct val="15000"/>
              </a:spcBef>
              <a:spcAft>
                <a:spcPct val="15000"/>
              </a:spcAft>
            </a:pPr>
            <a:r>
              <a:rPr lang="en-US" altLang="en-US" dirty="0">
                <a:solidFill>
                  <a:schemeClr val="tx2"/>
                </a:solidFill>
              </a:rPr>
              <a:t>Emma</a:t>
            </a:r>
          </a:p>
          <a:p>
            <a:pPr>
              <a:spcBef>
                <a:spcPct val="15000"/>
              </a:spcBef>
              <a:spcAft>
                <a:spcPct val="15000"/>
              </a:spcAft>
            </a:pPr>
            <a:r>
              <a:rPr lang="en-US" altLang="en-US" dirty="0">
                <a:solidFill>
                  <a:schemeClr val="tx2"/>
                </a:solidFill>
              </a:rPr>
              <a:t>Take-home thoughts report-out</a:t>
            </a:r>
          </a:p>
          <a:p>
            <a:pPr lvl="1">
              <a:spcBef>
                <a:spcPct val="15000"/>
              </a:spcBef>
              <a:spcAft>
                <a:spcPct val="15000"/>
              </a:spcAft>
            </a:pPr>
            <a:r>
              <a:rPr lang="en-US" altLang="en-US" dirty="0">
                <a:solidFill>
                  <a:schemeClr val="tx2"/>
                </a:solidFill>
              </a:rPr>
              <a:t>Garrett</a:t>
            </a:r>
          </a:p>
          <a:p>
            <a:pPr lvl="1">
              <a:spcBef>
                <a:spcPct val="15000"/>
              </a:spcBef>
              <a:spcAft>
                <a:spcPct val="15000"/>
              </a:spcAft>
            </a:pPr>
            <a:endParaRPr lang="en-US" altLang="en-US" dirty="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5</a:t>
            </a:fld>
            <a:endParaRPr lang="en-US" altLang="en-US" sz="1400" b="0" dirty="0">
              <a:solidFill>
                <a:schemeClr val="bg1"/>
              </a:solidFill>
              <a:latin typeface="Times New Roman" pitchFamily="18" charset="0"/>
              <a:ea typeface="MS PGothic" pitchFamily="34" charset="-128"/>
            </a:endParaRPr>
          </a:p>
        </p:txBody>
      </p:sp>
    </p:spTree>
    <p:custDataLst>
      <p:tags r:id="rId1"/>
    </p:custDataLst>
    <p:extLst>
      <p:ext uri="{BB962C8B-B14F-4D97-AF65-F5344CB8AC3E}">
        <p14:creationId xmlns:p14="http://schemas.microsoft.com/office/powerpoint/2010/main" val="2906100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type="body" idx="1"/>
          </p:nvPr>
        </p:nvSpPr>
        <p:spPr>
          <a:xfrm>
            <a:off x="375781" y="1705038"/>
            <a:ext cx="8267178" cy="4632598"/>
          </a:xfrm>
        </p:spPr>
        <p:txBody>
          <a:bodyPr>
            <a:normAutofit/>
          </a:bodyPr>
          <a:lstStyle/>
          <a:p>
            <a:pPr>
              <a:spcBef>
                <a:spcPct val="15000"/>
              </a:spcBef>
              <a:spcAft>
                <a:spcPct val="15000"/>
              </a:spcAft>
              <a:defRPr/>
            </a:pPr>
            <a:r>
              <a:rPr lang="en-US" altLang="en-US" dirty="0">
                <a:solidFill>
                  <a:schemeClr val="tx2"/>
                </a:solidFill>
              </a:rPr>
              <a:t>Examples of your negotiations (15 </a:t>
            </a:r>
            <a:r>
              <a:rPr lang="en-US" altLang="en-US" dirty="0" err="1">
                <a:solidFill>
                  <a:schemeClr val="tx2"/>
                </a:solidFill>
              </a:rPr>
              <a:t>mins</a:t>
            </a:r>
            <a:r>
              <a:rPr lang="en-US" altLang="en-US" dirty="0">
                <a:solidFill>
                  <a:schemeClr val="tx2"/>
                </a:solidFill>
              </a:rPr>
              <a:t>)</a:t>
            </a:r>
          </a:p>
          <a:p>
            <a:pPr>
              <a:spcBef>
                <a:spcPct val="15000"/>
              </a:spcBef>
              <a:spcAft>
                <a:spcPct val="15000"/>
              </a:spcAft>
              <a:defRPr/>
            </a:pPr>
            <a:r>
              <a:rPr lang="en-US" altLang="en-US" dirty="0">
                <a:solidFill>
                  <a:schemeClr val="tx2"/>
                </a:solidFill>
              </a:rPr>
              <a:t>PDSA cycles – common challenges and how to address them discussion (30 </a:t>
            </a:r>
            <a:r>
              <a:rPr lang="en-US" altLang="en-US" dirty="0" err="1">
                <a:solidFill>
                  <a:schemeClr val="tx2"/>
                </a:solidFill>
              </a:rPr>
              <a:t>mins</a:t>
            </a:r>
            <a:r>
              <a:rPr lang="en-US" altLang="en-US" dirty="0">
                <a:solidFill>
                  <a:schemeClr val="tx2"/>
                </a:solidFill>
              </a:rPr>
              <a:t>)</a:t>
            </a:r>
          </a:p>
          <a:p>
            <a:pPr>
              <a:spcBef>
                <a:spcPct val="15000"/>
              </a:spcBef>
              <a:spcAft>
                <a:spcPct val="15000"/>
              </a:spcAft>
              <a:defRPr/>
            </a:pPr>
            <a:r>
              <a:rPr lang="en-US" altLang="en-US" dirty="0">
                <a:solidFill>
                  <a:schemeClr val="tx2"/>
                </a:solidFill>
              </a:rPr>
              <a:t>Reminder about helpful resources (5 </a:t>
            </a:r>
            <a:r>
              <a:rPr lang="en-US" altLang="en-US" dirty="0" err="1">
                <a:solidFill>
                  <a:schemeClr val="tx2"/>
                </a:solidFill>
              </a:rPr>
              <a:t>mins</a:t>
            </a:r>
            <a:r>
              <a:rPr lang="en-US" altLang="en-US" dirty="0">
                <a:solidFill>
                  <a:schemeClr val="tx2"/>
                </a:solidFill>
              </a:rPr>
              <a:t>)</a:t>
            </a:r>
          </a:p>
          <a:p>
            <a:pPr>
              <a:spcBef>
                <a:spcPct val="15000"/>
              </a:spcBef>
              <a:spcAft>
                <a:spcPct val="15000"/>
              </a:spcAft>
              <a:defRPr/>
            </a:pPr>
            <a:r>
              <a:rPr lang="en-US" altLang="en-US" dirty="0">
                <a:solidFill>
                  <a:schemeClr val="tx2"/>
                </a:solidFill>
              </a:rPr>
              <a:t>Looking ahead (5 </a:t>
            </a:r>
            <a:r>
              <a:rPr lang="en-US" altLang="en-US" dirty="0" err="1">
                <a:solidFill>
                  <a:schemeClr val="tx2"/>
                </a:solidFill>
              </a:rPr>
              <a:t>mins</a:t>
            </a:r>
            <a:r>
              <a:rPr lang="en-US" altLang="en-US" dirty="0">
                <a:solidFill>
                  <a:schemeClr val="tx2"/>
                </a:solidFill>
              </a:rPr>
              <a:t>)</a:t>
            </a:r>
          </a:p>
          <a:p>
            <a:pPr>
              <a:spcBef>
                <a:spcPct val="15000"/>
              </a:spcBef>
              <a:spcAft>
                <a:spcPct val="15000"/>
              </a:spcAft>
              <a:defRPr/>
            </a:pPr>
            <a:r>
              <a:rPr lang="en-US" altLang="en-US" dirty="0">
                <a:solidFill>
                  <a:schemeClr val="tx2"/>
                </a:solidFill>
              </a:rPr>
              <a:t>Break (5 </a:t>
            </a:r>
            <a:r>
              <a:rPr lang="en-US" altLang="en-US" dirty="0" err="1">
                <a:solidFill>
                  <a:schemeClr val="tx2"/>
                </a:solidFill>
              </a:rPr>
              <a:t>mins</a:t>
            </a:r>
            <a:r>
              <a:rPr lang="en-US" altLang="en-US" dirty="0">
                <a:solidFill>
                  <a:schemeClr val="tx2"/>
                </a:solidFill>
              </a:rPr>
              <a:t>)</a:t>
            </a:r>
          </a:p>
          <a:p>
            <a:pPr>
              <a:spcBef>
                <a:spcPct val="15000"/>
              </a:spcBef>
              <a:spcAft>
                <a:spcPct val="15000"/>
              </a:spcAft>
              <a:defRPr/>
            </a:pPr>
            <a:r>
              <a:rPr lang="en-US" altLang="en-US" dirty="0">
                <a:solidFill>
                  <a:schemeClr val="tx2"/>
                </a:solidFill>
              </a:rPr>
              <a:t>Small Group Project Work (30 </a:t>
            </a:r>
            <a:r>
              <a:rPr lang="en-US" altLang="en-US" dirty="0" err="1">
                <a:solidFill>
                  <a:schemeClr val="tx2"/>
                </a:solidFill>
              </a:rPr>
              <a:t>mins</a:t>
            </a:r>
            <a:r>
              <a:rPr lang="en-US" altLang="en-US" dirty="0">
                <a:solidFill>
                  <a:schemeClr val="tx2"/>
                </a:solidFill>
              </a:rPr>
              <a:t>)</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6</a:t>
            </a:fld>
            <a:endParaRPr lang="en-US" altLang="en-US" sz="1400" b="0" dirty="0">
              <a:solidFill>
                <a:schemeClr val="bg1"/>
              </a:solidFill>
              <a:latin typeface="Times New Roman" pitchFamily="18" charset="0"/>
              <a:ea typeface="MS PGothic" pitchFamily="34" charset="-128"/>
            </a:endParaRPr>
          </a:p>
        </p:txBody>
      </p:sp>
      <p:sp>
        <p:nvSpPr>
          <p:cNvPr id="6" name="TextBox 5"/>
          <p:cNvSpPr txBox="1"/>
          <p:nvPr/>
        </p:nvSpPr>
        <p:spPr>
          <a:xfrm>
            <a:off x="209550" y="971550"/>
            <a:ext cx="8591550" cy="769441"/>
          </a:xfrm>
          <a:prstGeom prst="rect">
            <a:avLst/>
          </a:prstGeom>
          <a:noFill/>
        </p:spPr>
        <p:txBody>
          <a:bodyPr wrap="square" rtlCol="0">
            <a:spAutoFit/>
          </a:bodyPr>
          <a:lstStyle/>
          <a:p>
            <a:pPr algn="ctr"/>
            <a:r>
              <a:rPr lang="en-US" sz="4400" b="1" dirty="0"/>
              <a:t>Agenda</a:t>
            </a:r>
          </a:p>
        </p:txBody>
      </p:sp>
    </p:spTree>
    <p:extLst>
      <p:ext uri="{BB962C8B-B14F-4D97-AF65-F5344CB8AC3E}">
        <p14:creationId xmlns:p14="http://schemas.microsoft.com/office/powerpoint/2010/main" val="205306828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5262979"/>
          </a:xfrm>
          <a:prstGeom prst="rect">
            <a:avLst/>
          </a:prstGeom>
        </p:spPr>
        <p:txBody>
          <a:bodyPr wrap="square">
            <a:spAutoFit/>
          </a:bodyPr>
          <a:lstStyle/>
          <a:p>
            <a:pPr marL="742950" lvl="1" indent="-285750">
              <a:buFont typeface="Arial" panose="020B0604020202020204" pitchFamily="34" charset="0"/>
              <a:buChar char="•"/>
              <a:defRPr/>
            </a:pPr>
            <a:r>
              <a:rPr lang="en-US" sz="2400" i="1" dirty="0">
                <a:solidFill>
                  <a:schemeClr val="bg1"/>
                </a:solidFill>
              </a:rPr>
              <a:t>An overview of Quality Improvement (10/9/25)</a:t>
            </a:r>
          </a:p>
          <a:p>
            <a:pPr marL="742950" lvl="1" indent="-285750">
              <a:buFont typeface="Arial" panose="020B0604020202020204" pitchFamily="34" charset="0"/>
              <a:buChar char="•"/>
              <a:defRPr/>
            </a:pPr>
            <a:r>
              <a:rPr lang="en-US" sz="2400" i="1" dirty="0">
                <a:solidFill>
                  <a:schemeClr val="bg1"/>
                </a:solidFill>
              </a:rPr>
              <a:t>Care Observations &amp; Stakeholder Considerations (10/23/25)</a:t>
            </a:r>
          </a:p>
          <a:p>
            <a:pPr marL="742950" lvl="1" indent="-285750">
              <a:buFont typeface="Arial" panose="020B0604020202020204" pitchFamily="34" charset="0"/>
              <a:buChar char="•"/>
              <a:defRPr/>
            </a:pPr>
            <a:r>
              <a:rPr lang="en-US" sz="2400" i="1" dirty="0">
                <a:solidFill>
                  <a:schemeClr val="bg1"/>
                </a:solidFill>
              </a:rPr>
              <a:t>Organizing your Improvement Project (11/13/25)</a:t>
            </a:r>
          </a:p>
          <a:p>
            <a:pPr marL="742950" lvl="1" indent="-285750">
              <a:buFont typeface="Arial" panose="020B0604020202020204" pitchFamily="34" charset="0"/>
              <a:buChar char="•"/>
              <a:defRPr/>
            </a:pPr>
            <a:r>
              <a:rPr lang="en-US" sz="2400" i="1" dirty="0">
                <a:solidFill>
                  <a:schemeClr val="bg1"/>
                </a:solidFill>
              </a:rPr>
              <a:t>Global Aim and Fishbone Diagram (12/11/25)</a:t>
            </a:r>
          </a:p>
          <a:p>
            <a:pPr marL="742950" lvl="1" indent="-285750">
              <a:buFont typeface="Arial" panose="020B0604020202020204" pitchFamily="34" charset="0"/>
              <a:buChar char="•"/>
              <a:defRPr/>
            </a:pPr>
            <a:r>
              <a:rPr lang="en-US" sz="2400" i="1" dirty="0">
                <a:solidFill>
                  <a:schemeClr val="bg1"/>
                </a:solidFill>
              </a:rPr>
              <a:t>Process Mapping (Flowcharts) (1/8/26)</a:t>
            </a:r>
          </a:p>
          <a:p>
            <a:pPr marL="742950" lvl="1" indent="-285750">
              <a:buFont typeface="Arial" panose="020B0604020202020204" pitchFamily="34" charset="0"/>
              <a:buChar char="•"/>
              <a:defRPr/>
            </a:pPr>
            <a:r>
              <a:rPr lang="en-US" sz="2400" i="1" dirty="0">
                <a:solidFill>
                  <a:schemeClr val="bg1"/>
                </a:solidFill>
              </a:rPr>
              <a:t>Measurement to Inform Change (1/22/26 &amp; 1/29/26)</a:t>
            </a:r>
          </a:p>
          <a:p>
            <a:pPr marL="742950" lvl="1" indent="-285750">
              <a:buFont typeface="Arial" panose="020B0604020202020204" pitchFamily="34" charset="0"/>
              <a:buChar char="•"/>
              <a:defRPr/>
            </a:pPr>
            <a:r>
              <a:rPr lang="en-US" sz="2400" i="1" dirty="0">
                <a:solidFill>
                  <a:schemeClr val="bg1"/>
                </a:solidFill>
              </a:rPr>
              <a:t>An Approach to Testing a Change (2/12/26)</a:t>
            </a:r>
          </a:p>
          <a:p>
            <a:pPr marL="742950" lvl="1" indent="-285750">
              <a:buFont typeface="Arial" panose="020B0604020202020204" pitchFamily="34" charset="0"/>
              <a:buChar char="•"/>
              <a:defRPr/>
            </a:pPr>
            <a:r>
              <a:rPr lang="en-US" sz="2400" i="1" dirty="0">
                <a:solidFill>
                  <a:schemeClr val="bg1"/>
                </a:solidFill>
              </a:rPr>
              <a:t>Communication about your Improvement Effort (2/26/26)</a:t>
            </a:r>
          </a:p>
          <a:p>
            <a:pPr marL="742950" lvl="1" indent="-285750">
              <a:buFont typeface="Arial" panose="020B0604020202020204" pitchFamily="34" charset="0"/>
              <a:buChar char="•"/>
              <a:defRPr/>
            </a:pPr>
            <a:r>
              <a:rPr lang="en-US" sz="2400" i="1" dirty="0">
                <a:solidFill>
                  <a:schemeClr val="bg1"/>
                </a:solidFill>
              </a:rPr>
              <a:t>Stakeholder Analysis &amp; Conflict Management (3/12/26)</a:t>
            </a:r>
          </a:p>
          <a:p>
            <a:pPr marL="742950" lvl="1" indent="-285750">
              <a:buFont typeface="Arial" panose="020B0604020202020204" pitchFamily="34" charset="0"/>
              <a:buChar char="•"/>
              <a:defRPr/>
            </a:pPr>
            <a:r>
              <a:rPr lang="en-US" sz="2400" i="1" dirty="0">
                <a:solidFill>
                  <a:schemeClr val="bg1"/>
                </a:solidFill>
              </a:rPr>
              <a:t>Managing Up and Gaining Leadership Buy-In (3/26/26)</a:t>
            </a:r>
          </a:p>
          <a:p>
            <a:pPr marL="742950" lvl="1" indent="-285750">
              <a:buFont typeface="Arial" panose="020B0604020202020204" pitchFamily="34" charset="0"/>
              <a:buChar char="•"/>
              <a:defRPr/>
            </a:pPr>
            <a:r>
              <a:rPr lang="en-US" sz="2400" i="1" dirty="0">
                <a:solidFill>
                  <a:schemeClr val="bg1"/>
                </a:solidFill>
              </a:rPr>
              <a:t>Negotiation (4/9/26)</a:t>
            </a:r>
          </a:p>
          <a:p>
            <a:pPr marL="742950" lvl="1" indent="-285750">
              <a:buFont typeface="Arial" panose="020B0604020202020204" pitchFamily="34" charset="0"/>
              <a:buChar char="•"/>
              <a:defRPr/>
            </a:pPr>
            <a:r>
              <a:rPr lang="en-US" sz="2400" b="1" dirty="0">
                <a:solidFill>
                  <a:schemeClr val="tx2"/>
                </a:solidFill>
              </a:rPr>
              <a:t>Negotiation and More About Cycles of Change (4/23/26)</a:t>
            </a:r>
          </a:p>
          <a:p>
            <a:pPr marL="742950" lvl="1" indent="-285750">
              <a:buFont typeface="Arial" panose="020B0604020202020204" pitchFamily="34" charset="0"/>
              <a:buChar char="•"/>
              <a:defRPr/>
            </a:pPr>
            <a:r>
              <a:rPr lang="en-US" sz="2400" dirty="0">
                <a:solidFill>
                  <a:schemeClr val="tx2"/>
                </a:solidFill>
              </a:rPr>
              <a:t>Sustaining your Improvement Effort (5/14/26)</a:t>
            </a:r>
          </a:p>
          <a:p>
            <a:pPr marL="742950" lvl="1" indent="-285750">
              <a:buFont typeface="Arial" panose="020B0604020202020204" pitchFamily="34" charset="0"/>
              <a:buChar char="•"/>
              <a:defRPr/>
            </a:pPr>
            <a:r>
              <a:rPr lang="en-US" sz="2400" dirty="0">
                <a:solidFill>
                  <a:schemeClr val="tx2"/>
                </a:solidFill>
              </a:rPr>
              <a:t>Resident Presentations (5/28/26, 6/11/26, 6/25/26)</a:t>
            </a:r>
          </a:p>
        </p:txBody>
      </p:sp>
      <p:sp>
        <p:nvSpPr>
          <p:cNvPr id="4" name="TextBox 3"/>
          <p:cNvSpPr txBox="1"/>
          <p:nvPr/>
        </p:nvSpPr>
        <p:spPr>
          <a:xfrm>
            <a:off x="809966" y="609600"/>
            <a:ext cx="73152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effectLst/>
                <a:uLnTx/>
                <a:uFillTx/>
                <a:latin typeface="Calibri"/>
                <a:ea typeface="+mn-ea"/>
                <a:cs typeface="+mn-cs"/>
              </a:rPr>
              <a:t>Curriculum Plan</a:t>
            </a:r>
          </a:p>
        </p:txBody>
      </p:sp>
    </p:spTree>
    <p:extLst>
      <p:ext uri="{BB962C8B-B14F-4D97-AF65-F5344CB8AC3E}">
        <p14:creationId xmlns:p14="http://schemas.microsoft.com/office/powerpoint/2010/main" val="3965593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663880" y="1507423"/>
            <a:ext cx="7816241" cy="5008722"/>
          </a:xfrm>
        </p:spPr>
        <p:txBody>
          <a:bodyPr lIns="91423" tIns="45712" rIns="91423" bIns="45712">
            <a:normAutofit/>
          </a:bodyPr>
          <a:lstStyle/>
          <a:p>
            <a:r>
              <a:rPr lang="en-US" altLang="en-US" dirty="0">
                <a:solidFill>
                  <a:schemeClr val="tx2"/>
                </a:solidFill>
              </a:rPr>
              <a:t>Dates available for presentations:</a:t>
            </a:r>
          </a:p>
          <a:p>
            <a:pPr lvl="1"/>
            <a:r>
              <a:rPr lang="en-US" altLang="en-US" dirty="0">
                <a:solidFill>
                  <a:schemeClr val="tx2"/>
                </a:solidFill>
              </a:rPr>
              <a:t>May 28</a:t>
            </a:r>
            <a:r>
              <a:rPr lang="en-US" altLang="en-US" baseline="30000" dirty="0">
                <a:solidFill>
                  <a:schemeClr val="tx2"/>
                </a:solidFill>
              </a:rPr>
              <a:t>th</a:t>
            </a:r>
            <a:r>
              <a:rPr lang="en-US" altLang="en-US" dirty="0">
                <a:solidFill>
                  <a:schemeClr val="tx2"/>
                </a:solidFill>
              </a:rPr>
              <a:t> </a:t>
            </a:r>
          </a:p>
          <a:p>
            <a:pPr lvl="1"/>
            <a:r>
              <a:rPr lang="en-US" altLang="en-US" dirty="0">
                <a:solidFill>
                  <a:schemeClr val="tx2"/>
                </a:solidFill>
              </a:rPr>
              <a:t>June 11</a:t>
            </a:r>
            <a:r>
              <a:rPr lang="en-US" altLang="en-US" baseline="30000" dirty="0">
                <a:solidFill>
                  <a:schemeClr val="tx2"/>
                </a:solidFill>
              </a:rPr>
              <a:t>th</a:t>
            </a:r>
            <a:endParaRPr lang="en-US" altLang="en-US" dirty="0">
              <a:solidFill>
                <a:schemeClr val="tx2"/>
              </a:solidFill>
            </a:endParaRPr>
          </a:p>
          <a:p>
            <a:pPr lvl="1"/>
            <a:r>
              <a:rPr lang="en-US" altLang="en-US" dirty="0">
                <a:solidFill>
                  <a:schemeClr val="tx2"/>
                </a:solidFill>
              </a:rPr>
              <a:t>June 25</a:t>
            </a:r>
            <a:r>
              <a:rPr lang="en-US" altLang="en-US" baseline="30000" dirty="0">
                <a:solidFill>
                  <a:schemeClr val="tx2"/>
                </a:solidFill>
              </a:rPr>
              <a:t>th</a:t>
            </a:r>
            <a:r>
              <a:rPr lang="en-US" altLang="en-US" dirty="0">
                <a:solidFill>
                  <a:schemeClr val="tx2"/>
                </a:solidFill>
              </a:rPr>
              <a:t> </a:t>
            </a:r>
          </a:p>
          <a:p>
            <a:endParaRPr lang="en-US" altLang="en-US" dirty="0">
              <a:solidFill>
                <a:schemeClr val="tx2"/>
              </a:solidFill>
            </a:endParaRPr>
          </a:p>
          <a:p>
            <a:r>
              <a:rPr lang="en-US" altLang="en-US" dirty="0">
                <a:solidFill>
                  <a:schemeClr val="tx2"/>
                </a:solidFill>
              </a:rPr>
              <a:t>Each team should let us know their preferred date on which to present by May 11</a:t>
            </a:r>
            <a:r>
              <a:rPr lang="en-US" altLang="en-US" baseline="30000" dirty="0">
                <a:solidFill>
                  <a:schemeClr val="tx2"/>
                </a:solidFill>
              </a:rPr>
              <a:t>th</a:t>
            </a:r>
            <a:endParaRPr lang="en-US" altLang="en-US" dirty="0">
              <a:solidFill>
                <a:schemeClr val="tx2"/>
              </a:solidFill>
            </a:endParaRPr>
          </a:p>
        </p:txBody>
      </p:sp>
      <p:sp>
        <p:nvSpPr>
          <p:cNvPr id="4" name="TextBox 3"/>
          <p:cNvSpPr txBox="1"/>
          <p:nvPr/>
        </p:nvSpPr>
        <p:spPr>
          <a:xfrm>
            <a:off x="701980" y="799537"/>
            <a:ext cx="7658100" cy="769441"/>
          </a:xfrm>
          <a:prstGeom prst="rect">
            <a:avLst/>
          </a:prstGeom>
          <a:noFill/>
        </p:spPr>
        <p:txBody>
          <a:bodyPr wrap="square" rtlCol="0">
            <a:spAutoFit/>
          </a:bodyPr>
          <a:lstStyle/>
          <a:p>
            <a:pPr algn="ctr"/>
            <a:r>
              <a:rPr lang="en-US" sz="4400" b="1" dirty="0"/>
              <a:t>Team Presentations</a:t>
            </a:r>
          </a:p>
        </p:txBody>
      </p:sp>
    </p:spTree>
    <p:extLst>
      <p:ext uri="{BB962C8B-B14F-4D97-AF65-F5344CB8AC3E}">
        <p14:creationId xmlns:p14="http://schemas.microsoft.com/office/powerpoint/2010/main" val="2626646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643033"/>
            <a:ext cx="7816241" cy="4494790"/>
          </a:xfrm>
        </p:spPr>
        <p:txBody>
          <a:bodyPr lIns="90918" tIns="45457" rIns="90918" bIns="45457">
            <a:normAutofit fontScale="85000" lnSpcReduction="20000"/>
          </a:bodyPr>
          <a:lstStyle/>
          <a:p>
            <a:pPr>
              <a:lnSpc>
                <a:spcPct val="110000"/>
              </a:lnSpc>
              <a:defRPr/>
            </a:pPr>
            <a:r>
              <a:rPr lang="en-US" altLang="en-US" dirty="0">
                <a:solidFill>
                  <a:schemeClr val="accent1">
                    <a:lumMod val="50000"/>
                  </a:schemeClr>
                </a:solidFill>
              </a:rPr>
              <a:t>I have experienced or observed a negotiation in the following settings in the last two weeks: (select all that apply)</a:t>
            </a:r>
          </a:p>
          <a:p>
            <a:pPr lvl="1">
              <a:lnSpc>
                <a:spcPct val="110000"/>
              </a:lnSpc>
              <a:defRPr/>
            </a:pPr>
            <a:r>
              <a:rPr lang="en-US" altLang="en-US" dirty="0">
                <a:solidFill>
                  <a:schemeClr val="accent1">
                    <a:lumMod val="50000"/>
                  </a:schemeClr>
                </a:solidFill>
              </a:rPr>
              <a:t>An encounters with a client/patient</a:t>
            </a:r>
          </a:p>
          <a:p>
            <a:pPr lvl="1">
              <a:lnSpc>
                <a:spcPct val="110000"/>
              </a:lnSpc>
              <a:defRPr/>
            </a:pPr>
            <a:r>
              <a:rPr lang="en-US" altLang="en-US" dirty="0">
                <a:solidFill>
                  <a:schemeClr val="accent1">
                    <a:lumMod val="50000"/>
                  </a:schemeClr>
                </a:solidFill>
              </a:rPr>
              <a:t>A professional colleague</a:t>
            </a:r>
          </a:p>
          <a:p>
            <a:pPr lvl="1">
              <a:lnSpc>
                <a:spcPct val="110000"/>
              </a:lnSpc>
              <a:defRPr/>
            </a:pPr>
            <a:r>
              <a:rPr lang="en-US" altLang="en-US" dirty="0">
                <a:solidFill>
                  <a:schemeClr val="accent1">
                    <a:lumMod val="50000"/>
                  </a:schemeClr>
                </a:solidFill>
              </a:rPr>
              <a:t>Related to my job or future position</a:t>
            </a:r>
          </a:p>
          <a:p>
            <a:pPr lvl="1">
              <a:lnSpc>
                <a:spcPct val="110000"/>
              </a:lnSpc>
              <a:defRPr/>
            </a:pPr>
            <a:r>
              <a:rPr lang="en-US" altLang="en-US" dirty="0">
                <a:solidFill>
                  <a:schemeClr val="accent1">
                    <a:lumMod val="50000"/>
                  </a:schemeClr>
                </a:solidFill>
              </a:rPr>
              <a:t>A family member</a:t>
            </a:r>
          </a:p>
          <a:p>
            <a:pPr lvl="1">
              <a:lnSpc>
                <a:spcPct val="110000"/>
              </a:lnSpc>
              <a:defRPr/>
            </a:pPr>
            <a:r>
              <a:rPr lang="en-US" altLang="en-US" dirty="0">
                <a:solidFill>
                  <a:schemeClr val="accent1">
                    <a:lumMod val="50000"/>
                  </a:schemeClr>
                </a:solidFill>
              </a:rPr>
              <a:t>A friend</a:t>
            </a:r>
          </a:p>
          <a:p>
            <a:pPr lvl="1">
              <a:lnSpc>
                <a:spcPct val="110000"/>
              </a:lnSpc>
              <a:defRPr/>
            </a:pPr>
            <a:r>
              <a:rPr lang="en-US" altLang="en-US" dirty="0">
                <a:solidFill>
                  <a:schemeClr val="accent1">
                    <a:lumMod val="50000"/>
                  </a:schemeClr>
                </a:solidFill>
              </a:rPr>
              <a:t>Making a purchase</a:t>
            </a:r>
          </a:p>
          <a:p>
            <a:pPr lvl="1">
              <a:lnSpc>
                <a:spcPct val="110000"/>
              </a:lnSpc>
              <a:defRPr/>
            </a:pPr>
            <a:r>
              <a:rPr lang="en-US" altLang="en-US" dirty="0">
                <a:solidFill>
                  <a:schemeClr val="accent1">
                    <a:lumMod val="50000"/>
                  </a:schemeClr>
                </a:solidFill>
              </a:rPr>
              <a:t>Renting or buying property</a:t>
            </a:r>
          </a:p>
          <a:p>
            <a:pPr lvl="1">
              <a:lnSpc>
                <a:spcPct val="110000"/>
              </a:lnSpc>
              <a:defRPr/>
            </a:pPr>
            <a:r>
              <a:rPr lang="en-US" altLang="en-US" dirty="0">
                <a:solidFill>
                  <a:schemeClr val="accent1">
                    <a:lumMod val="50000"/>
                  </a:schemeClr>
                </a:solidFill>
              </a:rPr>
              <a:t>Leasing or buying a vehicle</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9</a:t>
            </a:fld>
            <a:endParaRPr lang="en-US" altLang="en-US" sz="1400" b="0" dirty="0">
              <a:solidFill>
                <a:schemeClr val="bg1"/>
              </a:solidFill>
              <a:latin typeface="Times New Roman" pitchFamily="18" charset="0"/>
              <a:ea typeface="MS PGothic" pitchFamily="34" charset="-128"/>
            </a:endParaRPr>
          </a:p>
        </p:txBody>
      </p:sp>
      <p:sp>
        <p:nvSpPr>
          <p:cNvPr id="7" name="TextBox 6"/>
          <p:cNvSpPr txBox="1"/>
          <p:nvPr/>
        </p:nvSpPr>
        <p:spPr>
          <a:xfrm>
            <a:off x="809966" y="819150"/>
            <a:ext cx="7315200"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effectLst/>
                <a:uLnTx/>
                <a:uFillTx/>
                <a:latin typeface="Calibri"/>
                <a:ea typeface="+mn-ea"/>
                <a:cs typeface="+mn-cs"/>
              </a:rPr>
              <a:t>Poll Question</a:t>
            </a:r>
          </a:p>
        </p:txBody>
      </p:sp>
    </p:spTree>
    <p:extLst>
      <p:ext uri="{BB962C8B-B14F-4D97-AF65-F5344CB8AC3E}">
        <p14:creationId xmlns:p14="http://schemas.microsoft.com/office/powerpoint/2010/main" val="197772759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HC_WI_PPTtemp_Option2_R0524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CHC_WI_PPTtemp_Option2_R052416</Template>
  <TotalTime>21230</TotalTime>
  <Words>1647</Words>
  <Application>Microsoft Office PowerPoint</Application>
  <PresentationFormat>On-screen Show (4:3)</PresentationFormat>
  <Paragraphs>243</Paragraphs>
  <Slides>32</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Aharoni</vt:lpstr>
      <vt:lpstr>Arial</vt:lpstr>
      <vt:lpstr>Calibri</vt:lpstr>
      <vt:lpstr>Calibri Light</vt:lpstr>
      <vt:lpstr>Times New Roman</vt:lpstr>
      <vt:lpstr>Wingdings</vt:lpstr>
      <vt:lpstr>CHC_WI_PPTtemp_Option2_R052416</vt:lpstr>
      <vt:lpstr>PowerPoint Presentation</vt:lpstr>
      <vt:lpstr>Continuing Education Credits</vt:lpstr>
      <vt:lpstr>Disclosures</vt:lpstr>
      <vt:lpstr>PowerPoint Presentation</vt:lpstr>
      <vt:lpstr>Roles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haven’t we figured out yet?</vt:lpstr>
      <vt:lpstr>Take-home Thoughts</vt:lpstr>
      <vt:lpstr>Assignment for Session XIV</vt:lpstr>
      <vt:lpstr>PowerPoint Presentation</vt:lpstr>
      <vt:lpstr>PowerPoint Presentation</vt:lpstr>
      <vt:lpstr>PowerPoint Presentation</vt:lpstr>
      <vt:lpstr>PowerPoint Presentation</vt:lpstr>
      <vt:lpstr>Break!</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Feeney, Patti</dc:creator>
  <cp:lastModifiedBy>Splaine, Mark</cp:lastModifiedBy>
  <cp:revision>248</cp:revision>
  <dcterms:created xsi:type="dcterms:W3CDTF">2016-09-01T16:53:39Z</dcterms:created>
  <dcterms:modified xsi:type="dcterms:W3CDTF">2026-04-21T21:26:16Z</dcterms:modified>
</cp:coreProperties>
</file>