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  <p:sldMasterId id="2147483767" r:id="rId2"/>
  </p:sldMasterIdLst>
  <p:notesMasterIdLst>
    <p:notesMasterId r:id="rId34"/>
  </p:notesMasterIdLst>
  <p:sldIdLst>
    <p:sldId id="1769" r:id="rId3"/>
    <p:sldId id="256" r:id="rId4"/>
    <p:sldId id="1789" r:id="rId5"/>
    <p:sldId id="584" r:id="rId6"/>
    <p:sldId id="528" r:id="rId7"/>
    <p:sldId id="585" r:id="rId8"/>
    <p:sldId id="1771" r:id="rId9"/>
    <p:sldId id="1792" r:id="rId10"/>
    <p:sldId id="1776" r:id="rId11"/>
    <p:sldId id="1777" r:id="rId12"/>
    <p:sldId id="1761" r:id="rId13"/>
    <p:sldId id="1795" r:id="rId14"/>
    <p:sldId id="1790" r:id="rId15"/>
    <p:sldId id="512" r:id="rId16"/>
    <p:sldId id="1752" r:id="rId17"/>
    <p:sldId id="1772" r:id="rId18"/>
    <p:sldId id="1753" r:id="rId19"/>
    <p:sldId id="1754" r:id="rId20"/>
    <p:sldId id="1781" r:id="rId21"/>
    <p:sldId id="1799" r:id="rId22"/>
    <p:sldId id="1788" r:id="rId23"/>
    <p:sldId id="1800" r:id="rId24"/>
    <p:sldId id="1779" r:id="rId25"/>
    <p:sldId id="1758" r:id="rId26"/>
    <p:sldId id="1798" r:id="rId27"/>
    <p:sldId id="1780" r:id="rId28"/>
    <p:sldId id="1773" r:id="rId29"/>
    <p:sldId id="1797" r:id="rId30"/>
    <p:sldId id="1742" r:id="rId31"/>
    <p:sldId id="1791" r:id="rId32"/>
    <p:sldId id="1755" r:id="rId33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8EF147-9FAA-AA68-50D5-7C2D2F4ADE84}" name="Ouellette, Rachel" initials="RO" userId="S::rachel.ouellette@yale.edu::1d4a2f01-04ba-48ee-87af-3bfb8e2c0cfd" providerId="AD"/>
  <p188:author id="{C6D06EAF-BD6B-D834-1BB9-B1BFD92619A9}" name="Kong, Grace" initials="GK" userId="S::grace.kong@yale.edu::f4d26779-270c-43fa-90d6-ba8750208c19" providerId="AD"/>
  <p188:author id="{D13A64CB-5CA7-9CEB-6D55-0773232CBC9F}" name="Gordon, Melissa" initials="MG" userId="S::melissa.gordon@yale.edu::40f9f8a7-66d3-46c2-a2bf-ae0f1fdc013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Kong" initials="" lastIdx="5" clrIdx="0"/>
  <p:cmAuthor id="2" name="Kong, Grace" initials="" lastIdx="1" clrIdx="1"/>
  <p:cmAuthor id="3" name="Adrienne Lazaro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3D4D"/>
    <a:srgbClr val="1D4A7A"/>
    <a:srgbClr val="941651"/>
    <a:srgbClr val="FFCCCC"/>
    <a:srgbClr val="88303D"/>
    <a:srgbClr val="FFFFFF"/>
    <a:srgbClr val="757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9" autoAdjust="0"/>
    <p:restoredTop sz="62260" autoAdjust="0"/>
  </p:normalViewPr>
  <p:slideViewPr>
    <p:cSldViewPr>
      <p:cViewPr varScale="1">
        <p:scale>
          <a:sx n="113" d="100"/>
          <a:sy n="113" d="100"/>
        </p:scale>
        <p:origin x="233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2"/>
    </p:cViewPr>
  </p:sorterViewPr>
  <p:notesViewPr>
    <p:cSldViewPr>
      <p:cViewPr varScale="1">
        <p:scale>
          <a:sx n="69" d="100"/>
          <a:sy n="69" d="100"/>
        </p:scale>
        <p:origin x="304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, Melissa" userId="40f9f8a7-66d3-46c2-a2bf-ae0f1fdc013c" providerId="ADAL" clId="{529CCF18-A1F7-4A9F-AF0B-615E0FA0C69C}"/>
    <pc:docChg chg="modSld">
      <pc:chgData name="Gordon, Melissa" userId="40f9f8a7-66d3-46c2-a2bf-ae0f1fdc013c" providerId="ADAL" clId="{529CCF18-A1F7-4A9F-AF0B-615E0FA0C69C}" dt="2026-05-04T17:10:57.548" v="19" actId="6549"/>
      <pc:docMkLst>
        <pc:docMk/>
      </pc:docMkLst>
      <pc:sldChg chg="modNotesTx">
        <pc:chgData name="Gordon, Melissa" userId="40f9f8a7-66d3-46c2-a2bf-ae0f1fdc013c" providerId="ADAL" clId="{529CCF18-A1F7-4A9F-AF0B-615E0FA0C69C}" dt="2026-05-04T17:10:06.088" v="11" actId="6549"/>
        <pc:sldMkLst>
          <pc:docMk/>
          <pc:sldMk cId="0" sldId="512"/>
        </pc:sldMkLst>
      </pc:sldChg>
      <pc:sldChg chg="modNotesTx">
        <pc:chgData name="Gordon, Melissa" userId="40f9f8a7-66d3-46c2-a2bf-ae0f1fdc013c" providerId="ADAL" clId="{529CCF18-A1F7-4A9F-AF0B-615E0FA0C69C}" dt="2026-05-04T17:09:32.214" v="2" actId="6549"/>
        <pc:sldMkLst>
          <pc:docMk/>
          <pc:sldMk cId="0" sldId="528"/>
        </pc:sldMkLst>
      </pc:sldChg>
      <pc:sldChg chg="modNotesTx">
        <pc:chgData name="Gordon, Melissa" userId="40f9f8a7-66d3-46c2-a2bf-ae0f1fdc013c" providerId="ADAL" clId="{529CCF18-A1F7-4A9F-AF0B-615E0FA0C69C}" dt="2026-05-04T17:09:29.047" v="1" actId="6549"/>
        <pc:sldMkLst>
          <pc:docMk/>
          <pc:sldMk cId="0" sldId="584"/>
        </pc:sldMkLst>
      </pc:sldChg>
      <pc:sldChg chg="modNotesTx">
        <pc:chgData name="Gordon, Melissa" userId="40f9f8a7-66d3-46c2-a2bf-ae0f1fdc013c" providerId="ADAL" clId="{529CCF18-A1F7-4A9F-AF0B-615E0FA0C69C}" dt="2026-05-04T17:09:35.857" v="3" actId="6549"/>
        <pc:sldMkLst>
          <pc:docMk/>
          <pc:sldMk cId="0" sldId="585"/>
        </pc:sldMkLst>
      </pc:sldChg>
      <pc:sldChg chg="modNotesTx">
        <pc:chgData name="Gordon, Melissa" userId="40f9f8a7-66d3-46c2-a2bf-ae0f1fdc013c" providerId="ADAL" clId="{529CCF18-A1F7-4A9F-AF0B-615E0FA0C69C}" dt="2026-05-04T17:10:09.780" v="12" actId="6549"/>
        <pc:sldMkLst>
          <pc:docMk/>
          <pc:sldMk cId="0" sldId="1752"/>
        </pc:sldMkLst>
      </pc:sldChg>
      <pc:sldChg chg="modNotesTx">
        <pc:chgData name="Gordon, Melissa" userId="40f9f8a7-66d3-46c2-a2bf-ae0f1fdc013c" providerId="ADAL" clId="{529CCF18-A1F7-4A9F-AF0B-615E0FA0C69C}" dt="2026-05-04T17:10:32.971" v="14" actId="6549"/>
        <pc:sldMkLst>
          <pc:docMk/>
          <pc:sldMk cId="0" sldId="1753"/>
        </pc:sldMkLst>
      </pc:sldChg>
      <pc:sldChg chg="modNotesTx">
        <pc:chgData name="Gordon, Melissa" userId="40f9f8a7-66d3-46c2-a2bf-ae0f1fdc013c" providerId="ADAL" clId="{529CCF18-A1F7-4A9F-AF0B-615E0FA0C69C}" dt="2026-05-04T17:10:35.994" v="15" actId="6549"/>
        <pc:sldMkLst>
          <pc:docMk/>
          <pc:sldMk cId="0" sldId="1754"/>
        </pc:sldMkLst>
      </pc:sldChg>
      <pc:sldChg chg="modNotesTx">
        <pc:chgData name="Gordon, Melissa" userId="40f9f8a7-66d3-46c2-a2bf-ae0f1fdc013c" providerId="ADAL" clId="{529CCF18-A1F7-4A9F-AF0B-615E0FA0C69C}" dt="2026-05-04T17:10:47.318" v="17" actId="6549"/>
        <pc:sldMkLst>
          <pc:docMk/>
          <pc:sldMk cId="0" sldId="1758"/>
        </pc:sldMkLst>
      </pc:sldChg>
      <pc:sldChg chg="modNotesTx">
        <pc:chgData name="Gordon, Melissa" userId="40f9f8a7-66d3-46c2-a2bf-ae0f1fdc013c" providerId="ADAL" clId="{529CCF18-A1F7-4A9F-AF0B-615E0FA0C69C}" dt="2026-05-04T17:09:57.838" v="9" actId="6549"/>
        <pc:sldMkLst>
          <pc:docMk/>
          <pc:sldMk cId="0" sldId="1761"/>
        </pc:sldMkLst>
      </pc:sldChg>
      <pc:sldChg chg="modNotesTx">
        <pc:chgData name="Gordon, Melissa" userId="40f9f8a7-66d3-46c2-a2bf-ae0f1fdc013c" providerId="ADAL" clId="{529CCF18-A1F7-4A9F-AF0B-615E0FA0C69C}" dt="2026-05-04T17:09:15.411" v="0" actId="6549"/>
        <pc:sldMkLst>
          <pc:docMk/>
          <pc:sldMk cId="0" sldId="1769"/>
        </pc:sldMkLst>
      </pc:sldChg>
      <pc:sldChg chg="modNotesTx">
        <pc:chgData name="Gordon, Melissa" userId="40f9f8a7-66d3-46c2-a2bf-ae0f1fdc013c" providerId="ADAL" clId="{529CCF18-A1F7-4A9F-AF0B-615E0FA0C69C}" dt="2026-05-04T17:09:38.794" v="4" actId="6549"/>
        <pc:sldMkLst>
          <pc:docMk/>
          <pc:sldMk cId="0" sldId="1771"/>
        </pc:sldMkLst>
      </pc:sldChg>
      <pc:sldChg chg="modNotesTx">
        <pc:chgData name="Gordon, Melissa" userId="40f9f8a7-66d3-46c2-a2bf-ae0f1fdc013c" providerId="ADAL" clId="{529CCF18-A1F7-4A9F-AF0B-615E0FA0C69C}" dt="2026-05-04T17:10:12.850" v="13" actId="6549"/>
        <pc:sldMkLst>
          <pc:docMk/>
          <pc:sldMk cId="0" sldId="1772"/>
        </pc:sldMkLst>
      </pc:sldChg>
      <pc:sldChg chg="modNotesTx">
        <pc:chgData name="Gordon, Melissa" userId="40f9f8a7-66d3-46c2-a2bf-ae0f1fdc013c" providerId="ADAL" clId="{529CCF18-A1F7-4A9F-AF0B-615E0FA0C69C}" dt="2026-05-04T17:09:48.412" v="6" actId="6549"/>
        <pc:sldMkLst>
          <pc:docMk/>
          <pc:sldMk cId="0" sldId="1776"/>
        </pc:sldMkLst>
      </pc:sldChg>
      <pc:sldChg chg="modNotesTx">
        <pc:chgData name="Gordon, Melissa" userId="40f9f8a7-66d3-46c2-a2bf-ae0f1fdc013c" providerId="ADAL" clId="{529CCF18-A1F7-4A9F-AF0B-615E0FA0C69C}" dt="2026-05-04T17:09:53.187" v="8" actId="6549"/>
        <pc:sldMkLst>
          <pc:docMk/>
          <pc:sldMk cId="0" sldId="1777"/>
        </pc:sldMkLst>
      </pc:sldChg>
      <pc:sldChg chg="modNotesTx">
        <pc:chgData name="Gordon, Melissa" userId="40f9f8a7-66d3-46c2-a2bf-ae0f1fdc013c" providerId="ADAL" clId="{529CCF18-A1F7-4A9F-AF0B-615E0FA0C69C}" dt="2026-05-04T17:10:51.881" v="18" actId="6549"/>
        <pc:sldMkLst>
          <pc:docMk/>
          <pc:sldMk cId="3036972854" sldId="1780"/>
        </pc:sldMkLst>
      </pc:sldChg>
      <pc:sldChg chg="modNotesTx">
        <pc:chgData name="Gordon, Melissa" userId="40f9f8a7-66d3-46c2-a2bf-ae0f1fdc013c" providerId="ADAL" clId="{529CCF18-A1F7-4A9F-AF0B-615E0FA0C69C}" dt="2026-05-04T17:10:41.720" v="16" actId="6549"/>
        <pc:sldMkLst>
          <pc:docMk/>
          <pc:sldMk cId="4047814633" sldId="1788"/>
        </pc:sldMkLst>
      </pc:sldChg>
      <pc:sldChg chg="modNotesTx">
        <pc:chgData name="Gordon, Melissa" userId="40f9f8a7-66d3-46c2-a2bf-ae0f1fdc013c" providerId="ADAL" clId="{529CCF18-A1F7-4A9F-AF0B-615E0FA0C69C}" dt="2026-05-04T17:09:43.802" v="5" actId="6549"/>
        <pc:sldMkLst>
          <pc:docMk/>
          <pc:sldMk cId="2068637544" sldId="1792"/>
        </pc:sldMkLst>
      </pc:sldChg>
      <pc:sldChg chg="modNotesTx">
        <pc:chgData name="Gordon, Melissa" userId="40f9f8a7-66d3-46c2-a2bf-ae0f1fdc013c" providerId="ADAL" clId="{529CCF18-A1F7-4A9F-AF0B-615E0FA0C69C}" dt="2026-05-04T17:10:02.144" v="10" actId="6549"/>
        <pc:sldMkLst>
          <pc:docMk/>
          <pc:sldMk cId="2107820085" sldId="1795"/>
        </pc:sldMkLst>
      </pc:sldChg>
      <pc:sldChg chg="modNotesTx">
        <pc:chgData name="Gordon, Melissa" userId="40f9f8a7-66d3-46c2-a2bf-ae0f1fdc013c" providerId="ADAL" clId="{529CCF18-A1F7-4A9F-AF0B-615E0FA0C69C}" dt="2026-05-04T17:10:57.548" v="19" actId="6549"/>
        <pc:sldMkLst>
          <pc:docMk/>
          <pc:sldMk cId="2584524631" sldId="179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sz="1800" b="1" dirty="0">
                <a:solidFill>
                  <a:srgbClr val="C00000"/>
                </a:solidFill>
                <a:latin typeface="Aptos" panose="020B0004020202020204" pitchFamily="34" charset="0"/>
              </a:rPr>
              <a:t>% of Youth who Used Substances in the Past Month</a:t>
            </a:r>
          </a:p>
        </c:rich>
      </c:tx>
      <c:layout>
        <c:manualLayout>
          <c:xMode val="edge"/>
          <c:yMode val="edge"/>
          <c:x val="0.12220478667573768"/>
          <c:y val="2.4042055359109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500705222227893E-2"/>
          <c:y val="0.1093592177527921"/>
          <c:w val="0.93981324147081324"/>
          <c:h val="0.74790163643144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Alcohol</c:v>
                </c:pt>
                <c:pt idx="1">
                  <c:v>Nicotine or Tobacco</c:v>
                </c:pt>
                <c:pt idx="2">
                  <c:v>Marijuana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11.5</c:v>
                </c:pt>
                <c:pt idx="1">
                  <c:v>10.8</c:v>
                </c:pt>
                <c:pt idx="2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A9-4DF2-9833-F01A771612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Alcohol</c:v>
                </c:pt>
                <c:pt idx="1">
                  <c:v>Nicotine or Tobacco</c:v>
                </c:pt>
                <c:pt idx="2">
                  <c:v>Marijuana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10.3</c:v>
                </c:pt>
                <c:pt idx="1">
                  <c:v>8.5</c:v>
                </c:pt>
                <c:pt idx="2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A9-4DF2-9833-F01A77161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1659183"/>
        <c:axId val="231638543"/>
      </c:barChart>
      <c:catAx>
        <c:axId val="23165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231638543"/>
        <c:crosses val="autoZero"/>
        <c:auto val="1"/>
        <c:lblAlgn val="ctr"/>
        <c:lblOffset val="100"/>
        <c:noMultiLvlLbl val="0"/>
      </c:catAx>
      <c:valAx>
        <c:axId val="23163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5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sz="1800" dirty="0">
                <a:solidFill>
                  <a:srgbClr val="C00000"/>
                </a:solidFill>
              </a:rPr>
              <a:t>Of the 8.5% of Youth who Used Nicotine or Tobacco Products </a:t>
            </a:r>
          </a:p>
          <a:p>
            <a:pPr>
              <a:defRPr sz="1800"/>
            </a:pPr>
            <a:r>
              <a:rPr lang="en-US" sz="1800" dirty="0">
                <a:solidFill>
                  <a:srgbClr val="C00000"/>
                </a:solidFill>
              </a:rPr>
              <a:t>in the Past Month</a:t>
            </a:r>
          </a:p>
        </c:rich>
      </c:tx>
      <c:layout>
        <c:manualLayout>
          <c:xMode val="edge"/>
          <c:yMode val="edge"/>
          <c:x val="0.13163240766929027"/>
          <c:y val="1.85785312615553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500705222227893E-2"/>
          <c:y val="0.1093592177527921"/>
          <c:w val="0.93981324147081324"/>
          <c:h val="0.74790163643144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e-cigarettes</c:v>
                </c:pt>
                <c:pt idx="1">
                  <c:v>blunts </c:v>
                </c:pt>
                <c:pt idx="2">
                  <c:v>nicotine pouches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77</c:v>
                </c:pt>
                <c:pt idx="1">
                  <c:v>35.4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A9-4DF2-9833-F01A77161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1659183"/>
        <c:axId val="231638543"/>
      </c:barChart>
      <c:catAx>
        <c:axId val="23165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231638543"/>
        <c:crosses val="autoZero"/>
        <c:auto val="1"/>
        <c:lblAlgn val="ctr"/>
        <c:lblOffset val="100"/>
        <c:noMultiLvlLbl val="0"/>
      </c:catAx>
      <c:valAx>
        <c:axId val="23163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23165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C3D30-3A08-437E-9A3E-B4E4B79BB060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3ED9A7-A890-4052-BBE0-22A86FD53C56}">
      <dgm:prSet phldrT="[Text]" phldr="0"/>
      <dgm:spPr/>
      <dgm:t>
        <a:bodyPr/>
        <a:lstStyle/>
        <a:p>
          <a:r>
            <a:rPr lang="en-US" dirty="0"/>
            <a:t>anxiety</a:t>
          </a:r>
        </a:p>
      </dgm:t>
    </dgm:pt>
    <dgm:pt modelId="{099C6838-549D-4FD7-9CFB-5D832B93209B}" type="parTrans" cxnId="{0AEDA687-89F7-4A58-92EA-B787CEDFC6E2}">
      <dgm:prSet/>
      <dgm:spPr/>
      <dgm:t>
        <a:bodyPr/>
        <a:lstStyle/>
        <a:p>
          <a:endParaRPr lang="en-US"/>
        </a:p>
      </dgm:t>
    </dgm:pt>
    <dgm:pt modelId="{13BA2072-7CC2-4BB2-969B-0AE11F286E77}" type="sibTrans" cxnId="{0AEDA687-89F7-4A58-92EA-B787CEDFC6E2}">
      <dgm:prSet/>
      <dgm:spPr/>
      <dgm:t>
        <a:bodyPr/>
        <a:lstStyle/>
        <a:p>
          <a:endParaRPr lang="en-US"/>
        </a:p>
      </dgm:t>
    </dgm:pt>
    <dgm:pt modelId="{7978084B-0CD4-427C-A03F-F29B55DE77D6}">
      <dgm:prSet phldrT="[Text]" phldr="0"/>
      <dgm:spPr/>
      <dgm:t>
        <a:bodyPr/>
        <a:lstStyle/>
        <a:p>
          <a:r>
            <a:rPr lang="en-US" dirty="0"/>
            <a:t>depression</a:t>
          </a:r>
        </a:p>
      </dgm:t>
    </dgm:pt>
    <dgm:pt modelId="{E82C4CAD-9C5F-47A5-A6F0-46A48BA80AB8}" type="parTrans" cxnId="{6386C5A8-CB5D-4C6F-8878-3EFDF90563DF}">
      <dgm:prSet/>
      <dgm:spPr/>
      <dgm:t>
        <a:bodyPr/>
        <a:lstStyle/>
        <a:p>
          <a:endParaRPr lang="en-US"/>
        </a:p>
      </dgm:t>
    </dgm:pt>
    <dgm:pt modelId="{F9121192-9D26-4BE8-8F99-D20DAABEBE30}" type="sibTrans" cxnId="{6386C5A8-CB5D-4C6F-8878-3EFDF90563DF}">
      <dgm:prSet/>
      <dgm:spPr/>
      <dgm:t>
        <a:bodyPr/>
        <a:lstStyle/>
        <a:p>
          <a:endParaRPr lang="en-US"/>
        </a:p>
      </dgm:t>
    </dgm:pt>
    <dgm:pt modelId="{0C5E0987-437C-4F1D-ACC6-6965AA73B976}">
      <dgm:prSet phldrT="[Text]" phldr="0"/>
      <dgm:spPr/>
      <dgm:t>
        <a:bodyPr/>
        <a:lstStyle/>
        <a:p>
          <a:r>
            <a:rPr lang="en-US" dirty="0"/>
            <a:t>attention</a:t>
          </a:r>
        </a:p>
      </dgm:t>
    </dgm:pt>
    <dgm:pt modelId="{AA46F41D-DE60-49D1-89F9-C06D0356D93E}" type="parTrans" cxnId="{D5C930BD-BB9B-4301-9781-97B7D34BCBFF}">
      <dgm:prSet/>
      <dgm:spPr/>
      <dgm:t>
        <a:bodyPr/>
        <a:lstStyle/>
        <a:p>
          <a:endParaRPr lang="en-US"/>
        </a:p>
      </dgm:t>
    </dgm:pt>
    <dgm:pt modelId="{D55093C8-A0B2-4BDF-B941-B5EA9A80D367}" type="sibTrans" cxnId="{D5C930BD-BB9B-4301-9781-97B7D34BCBFF}">
      <dgm:prSet/>
      <dgm:spPr/>
      <dgm:t>
        <a:bodyPr/>
        <a:lstStyle/>
        <a:p>
          <a:endParaRPr lang="en-US"/>
        </a:p>
      </dgm:t>
    </dgm:pt>
    <dgm:pt modelId="{F855C917-E8FC-45E9-B9EB-FEA47A33F513}">
      <dgm:prSet phldrT="[Text]" phldr="0"/>
      <dgm:spPr/>
      <dgm:t>
        <a:bodyPr/>
        <a:lstStyle/>
        <a:p>
          <a:r>
            <a:rPr lang="en-US" dirty="0"/>
            <a:t>learning</a:t>
          </a:r>
        </a:p>
      </dgm:t>
    </dgm:pt>
    <dgm:pt modelId="{6DCE4087-A288-479F-A6DF-75F8A43D8643}" type="parTrans" cxnId="{232C8FC5-2D8A-4D65-9EB6-D1762AA12C83}">
      <dgm:prSet/>
      <dgm:spPr/>
      <dgm:t>
        <a:bodyPr/>
        <a:lstStyle/>
        <a:p>
          <a:endParaRPr lang="en-US"/>
        </a:p>
      </dgm:t>
    </dgm:pt>
    <dgm:pt modelId="{3EDAE1DD-FC5D-4D29-B080-DCFB30EDDB87}" type="sibTrans" cxnId="{232C8FC5-2D8A-4D65-9EB6-D1762AA12C83}">
      <dgm:prSet/>
      <dgm:spPr/>
      <dgm:t>
        <a:bodyPr/>
        <a:lstStyle/>
        <a:p>
          <a:endParaRPr lang="en-US"/>
        </a:p>
      </dgm:t>
    </dgm:pt>
    <dgm:pt modelId="{8C8AFC5A-CE91-44E2-A240-9CAC4408B77C}">
      <dgm:prSet phldrT="[Text]" phldr="0"/>
      <dgm:spPr/>
      <dgm:t>
        <a:bodyPr/>
        <a:lstStyle/>
        <a:p>
          <a:r>
            <a:rPr lang="en-US" dirty="0"/>
            <a:t>memory</a:t>
          </a:r>
        </a:p>
      </dgm:t>
    </dgm:pt>
    <dgm:pt modelId="{2D76FF05-DE18-4CCC-87E8-280056E29E7C}" type="parTrans" cxnId="{BECAC0DD-76CE-4985-96EB-DF12CE61195D}">
      <dgm:prSet/>
      <dgm:spPr/>
      <dgm:t>
        <a:bodyPr/>
        <a:lstStyle/>
        <a:p>
          <a:endParaRPr lang="en-US"/>
        </a:p>
      </dgm:t>
    </dgm:pt>
    <dgm:pt modelId="{0123B33D-914A-4B42-B5F2-1EBEC21067E1}" type="sibTrans" cxnId="{BECAC0DD-76CE-4985-96EB-DF12CE61195D}">
      <dgm:prSet/>
      <dgm:spPr/>
      <dgm:t>
        <a:bodyPr/>
        <a:lstStyle/>
        <a:p>
          <a:endParaRPr lang="en-US"/>
        </a:p>
      </dgm:t>
    </dgm:pt>
    <dgm:pt modelId="{5729E8B8-B41D-41B7-A0E5-6F0D9EA82D66}">
      <dgm:prSet phldrT="[Text]" phldr="0"/>
      <dgm:spPr/>
      <dgm:t>
        <a:bodyPr/>
        <a:lstStyle/>
        <a:p>
          <a:r>
            <a:rPr lang="en-US" dirty="0"/>
            <a:t>impulsivity</a:t>
          </a:r>
        </a:p>
      </dgm:t>
    </dgm:pt>
    <dgm:pt modelId="{4D231AF1-945E-474B-90F4-17154E0082A7}" type="parTrans" cxnId="{A7099590-8AF1-41BA-BFF8-4F26C09AD906}">
      <dgm:prSet/>
      <dgm:spPr/>
      <dgm:t>
        <a:bodyPr/>
        <a:lstStyle/>
        <a:p>
          <a:endParaRPr lang="en-US"/>
        </a:p>
      </dgm:t>
    </dgm:pt>
    <dgm:pt modelId="{E7E551D0-62AF-438A-A409-A53EEDE24D50}" type="sibTrans" cxnId="{A7099590-8AF1-41BA-BFF8-4F26C09AD906}">
      <dgm:prSet/>
      <dgm:spPr/>
      <dgm:t>
        <a:bodyPr/>
        <a:lstStyle/>
        <a:p>
          <a:endParaRPr lang="en-US"/>
        </a:p>
      </dgm:t>
    </dgm:pt>
    <dgm:pt modelId="{B8DA4D7B-3CA0-42C9-8E47-73383E98CDA0}">
      <dgm:prSet phldrT="[Text]" phldr="0"/>
      <dgm:spPr/>
      <dgm:t>
        <a:bodyPr/>
        <a:lstStyle/>
        <a:p>
          <a:r>
            <a:rPr lang="en-US" dirty="0"/>
            <a:t>brain circuitry</a:t>
          </a:r>
        </a:p>
      </dgm:t>
    </dgm:pt>
    <dgm:pt modelId="{B19C1819-1455-44F0-83FB-E70FF0BE2BBF}" type="parTrans" cxnId="{C6E5EE6E-A501-491F-A20D-C9C2C369AF2A}">
      <dgm:prSet/>
      <dgm:spPr/>
      <dgm:t>
        <a:bodyPr/>
        <a:lstStyle/>
        <a:p>
          <a:endParaRPr lang="en-US"/>
        </a:p>
      </dgm:t>
    </dgm:pt>
    <dgm:pt modelId="{AD474DE9-B148-43F1-85E9-C0347FA19DF2}" type="sibTrans" cxnId="{C6E5EE6E-A501-491F-A20D-C9C2C369AF2A}">
      <dgm:prSet/>
      <dgm:spPr/>
      <dgm:t>
        <a:bodyPr/>
        <a:lstStyle/>
        <a:p>
          <a:endParaRPr lang="en-US"/>
        </a:p>
      </dgm:t>
    </dgm:pt>
    <dgm:pt modelId="{8422CECD-CBB9-49A1-BFE9-7CAF68F0C4A7}" type="pres">
      <dgm:prSet presAssocID="{89DC3D30-3A08-437E-9A3E-B4E4B79BB060}" presName="cycle" presStyleCnt="0">
        <dgm:presLayoutVars>
          <dgm:dir/>
          <dgm:resizeHandles val="exact"/>
        </dgm:presLayoutVars>
      </dgm:prSet>
      <dgm:spPr/>
    </dgm:pt>
    <dgm:pt modelId="{5B768666-E8C5-4851-B9FC-A1514A4FAC2C}" type="pres">
      <dgm:prSet presAssocID="{CC3ED9A7-A890-4052-BBE0-22A86FD53C56}" presName="dummy" presStyleCnt="0"/>
      <dgm:spPr/>
    </dgm:pt>
    <dgm:pt modelId="{A96C0882-617E-406B-B390-63DF7F550560}" type="pres">
      <dgm:prSet presAssocID="{CC3ED9A7-A890-4052-BBE0-22A86FD53C56}" presName="node" presStyleLbl="revTx" presStyleIdx="0" presStyleCnt="7">
        <dgm:presLayoutVars>
          <dgm:bulletEnabled val="1"/>
        </dgm:presLayoutVars>
      </dgm:prSet>
      <dgm:spPr/>
    </dgm:pt>
    <dgm:pt modelId="{61DAFEF5-6E19-415C-806D-52CC7CB88DCF}" type="pres">
      <dgm:prSet presAssocID="{13BA2072-7CC2-4BB2-969B-0AE11F286E77}" presName="sibTrans" presStyleLbl="node1" presStyleIdx="0" presStyleCnt="7"/>
      <dgm:spPr/>
    </dgm:pt>
    <dgm:pt modelId="{609E8A7A-8216-41C0-AB2B-BBC7B59EEBAD}" type="pres">
      <dgm:prSet presAssocID="{7978084B-0CD4-427C-A03F-F29B55DE77D6}" presName="dummy" presStyleCnt="0"/>
      <dgm:spPr/>
    </dgm:pt>
    <dgm:pt modelId="{F1E8256A-84C7-4775-89C0-0A138E2460CD}" type="pres">
      <dgm:prSet presAssocID="{7978084B-0CD4-427C-A03F-F29B55DE77D6}" presName="node" presStyleLbl="revTx" presStyleIdx="1" presStyleCnt="7">
        <dgm:presLayoutVars>
          <dgm:bulletEnabled val="1"/>
        </dgm:presLayoutVars>
      </dgm:prSet>
      <dgm:spPr/>
    </dgm:pt>
    <dgm:pt modelId="{072AD3D5-2F98-4679-AA72-5D14C1A6B87D}" type="pres">
      <dgm:prSet presAssocID="{F9121192-9D26-4BE8-8F99-D20DAABEBE30}" presName="sibTrans" presStyleLbl="node1" presStyleIdx="1" presStyleCnt="7"/>
      <dgm:spPr/>
    </dgm:pt>
    <dgm:pt modelId="{91D126D8-D63F-4B0F-BE19-428152F4021B}" type="pres">
      <dgm:prSet presAssocID="{0C5E0987-437C-4F1D-ACC6-6965AA73B976}" presName="dummy" presStyleCnt="0"/>
      <dgm:spPr/>
    </dgm:pt>
    <dgm:pt modelId="{FA1C7706-BB31-4856-8E8A-50675A6E9E68}" type="pres">
      <dgm:prSet presAssocID="{0C5E0987-437C-4F1D-ACC6-6965AA73B976}" presName="node" presStyleLbl="revTx" presStyleIdx="2" presStyleCnt="7">
        <dgm:presLayoutVars>
          <dgm:bulletEnabled val="1"/>
        </dgm:presLayoutVars>
      </dgm:prSet>
      <dgm:spPr/>
    </dgm:pt>
    <dgm:pt modelId="{9ED502FE-35E7-414C-9A77-BF869D09D817}" type="pres">
      <dgm:prSet presAssocID="{D55093C8-A0B2-4BDF-B941-B5EA9A80D367}" presName="sibTrans" presStyleLbl="node1" presStyleIdx="2" presStyleCnt="7"/>
      <dgm:spPr/>
    </dgm:pt>
    <dgm:pt modelId="{605C8B96-6F63-496E-9F9A-43C3510D93B8}" type="pres">
      <dgm:prSet presAssocID="{F855C917-E8FC-45E9-B9EB-FEA47A33F513}" presName="dummy" presStyleCnt="0"/>
      <dgm:spPr/>
    </dgm:pt>
    <dgm:pt modelId="{A9022B7A-1DF0-4BF6-859A-DF46FC5ECB39}" type="pres">
      <dgm:prSet presAssocID="{F855C917-E8FC-45E9-B9EB-FEA47A33F513}" presName="node" presStyleLbl="revTx" presStyleIdx="3" presStyleCnt="7">
        <dgm:presLayoutVars>
          <dgm:bulletEnabled val="1"/>
        </dgm:presLayoutVars>
      </dgm:prSet>
      <dgm:spPr/>
    </dgm:pt>
    <dgm:pt modelId="{5138F815-8D57-4624-BC90-7D2A4A1B9E52}" type="pres">
      <dgm:prSet presAssocID="{3EDAE1DD-FC5D-4D29-B080-DCFB30EDDB87}" presName="sibTrans" presStyleLbl="node1" presStyleIdx="3" presStyleCnt="7"/>
      <dgm:spPr/>
    </dgm:pt>
    <dgm:pt modelId="{B6BFFA27-A866-4DA8-966D-E11EA7D7C319}" type="pres">
      <dgm:prSet presAssocID="{8C8AFC5A-CE91-44E2-A240-9CAC4408B77C}" presName="dummy" presStyleCnt="0"/>
      <dgm:spPr/>
    </dgm:pt>
    <dgm:pt modelId="{E0D5F5DF-215B-49A9-AE90-19D4A1B7EA2F}" type="pres">
      <dgm:prSet presAssocID="{8C8AFC5A-CE91-44E2-A240-9CAC4408B77C}" presName="node" presStyleLbl="revTx" presStyleIdx="4" presStyleCnt="7">
        <dgm:presLayoutVars>
          <dgm:bulletEnabled val="1"/>
        </dgm:presLayoutVars>
      </dgm:prSet>
      <dgm:spPr/>
    </dgm:pt>
    <dgm:pt modelId="{9BFF1519-7CC0-4397-8FC1-E585D278DEC1}" type="pres">
      <dgm:prSet presAssocID="{0123B33D-914A-4B42-B5F2-1EBEC21067E1}" presName="sibTrans" presStyleLbl="node1" presStyleIdx="4" presStyleCnt="7"/>
      <dgm:spPr/>
    </dgm:pt>
    <dgm:pt modelId="{2C147B10-18E3-4153-B871-6B2401EA4FD9}" type="pres">
      <dgm:prSet presAssocID="{5729E8B8-B41D-41B7-A0E5-6F0D9EA82D66}" presName="dummy" presStyleCnt="0"/>
      <dgm:spPr/>
    </dgm:pt>
    <dgm:pt modelId="{0753F9F2-7910-4CF5-9353-BF746BE0D8EC}" type="pres">
      <dgm:prSet presAssocID="{5729E8B8-B41D-41B7-A0E5-6F0D9EA82D66}" presName="node" presStyleLbl="revTx" presStyleIdx="5" presStyleCnt="7">
        <dgm:presLayoutVars>
          <dgm:bulletEnabled val="1"/>
        </dgm:presLayoutVars>
      </dgm:prSet>
      <dgm:spPr/>
    </dgm:pt>
    <dgm:pt modelId="{CDE0E01D-D53F-451B-9291-A186FB81C096}" type="pres">
      <dgm:prSet presAssocID="{E7E551D0-62AF-438A-A409-A53EEDE24D50}" presName="sibTrans" presStyleLbl="node1" presStyleIdx="5" presStyleCnt="7" custLinFactNeighborX="-1279" custLinFactNeighborY="311"/>
      <dgm:spPr/>
    </dgm:pt>
    <dgm:pt modelId="{685650C4-9A6D-48C6-8941-A2A787F03429}" type="pres">
      <dgm:prSet presAssocID="{B8DA4D7B-3CA0-42C9-8E47-73383E98CDA0}" presName="dummy" presStyleCnt="0"/>
      <dgm:spPr/>
    </dgm:pt>
    <dgm:pt modelId="{4724BAC0-3BF5-4570-BBD3-BA6DAE2FD86C}" type="pres">
      <dgm:prSet presAssocID="{B8DA4D7B-3CA0-42C9-8E47-73383E98CDA0}" presName="node" presStyleLbl="revTx" presStyleIdx="6" presStyleCnt="7">
        <dgm:presLayoutVars>
          <dgm:bulletEnabled val="1"/>
        </dgm:presLayoutVars>
      </dgm:prSet>
      <dgm:spPr/>
    </dgm:pt>
    <dgm:pt modelId="{9DEDE2C6-AB69-4FDB-825F-0145F83A709A}" type="pres">
      <dgm:prSet presAssocID="{AD474DE9-B148-43F1-85E9-C0347FA19DF2}" presName="sibTrans" presStyleLbl="node1" presStyleIdx="6" presStyleCnt="7"/>
      <dgm:spPr/>
    </dgm:pt>
  </dgm:ptLst>
  <dgm:cxnLst>
    <dgm:cxn modelId="{D621A31A-3D0C-4F9A-A9A4-3F6C5EF83EA0}" type="presOf" srcId="{13BA2072-7CC2-4BB2-969B-0AE11F286E77}" destId="{61DAFEF5-6E19-415C-806D-52CC7CB88DCF}" srcOrd="0" destOrd="0" presId="urn:microsoft.com/office/officeart/2005/8/layout/cycle1"/>
    <dgm:cxn modelId="{5EDDB21A-B378-4DE4-A63F-DA092EA0E92F}" type="presOf" srcId="{F855C917-E8FC-45E9-B9EB-FEA47A33F513}" destId="{A9022B7A-1DF0-4BF6-859A-DF46FC5ECB39}" srcOrd="0" destOrd="0" presId="urn:microsoft.com/office/officeart/2005/8/layout/cycle1"/>
    <dgm:cxn modelId="{70F1321D-3EDD-4402-9D36-5BB7A7FE4FF6}" type="presOf" srcId="{5729E8B8-B41D-41B7-A0E5-6F0D9EA82D66}" destId="{0753F9F2-7910-4CF5-9353-BF746BE0D8EC}" srcOrd="0" destOrd="0" presId="urn:microsoft.com/office/officeart/2005/8/layout/cycle1"/>
    <dgm:cxn modelId="{92B9891E-7A48-4D44-AE61-9C14D6CC4890}" type="presOf" srcId="{E7E551D0-62AF-438A-A409-A53EEDE24D50}" destId="{CDE0E01D-D53F-451B-9291-A186FB81C096}" srcOrd="0" destOrd="0" presId="urn:microsoft.com/office/officeart/2005/8/layout/cycle1"/>
    <dgm:cxn modelId="{87D36520-0BFB-441B-960C-7C718FBC2766}" type="presOf" srcId="{F9121192-9D26-4BE8-8F99-D20DAABEBE30}" destId="{072AD3D5-2F98-4679-AA72-5D14C1A6B87D}" srcOrd="0" destOrd="0" presId="urn:microsoft.com/office/officeart/2005/8/layout/cycle1"/>
    <dgm:cxn modelId="{3B0F6A2B-D92D-441B-BA93-C26C49DE08A2}" type="presOf" srcId="{AD474DE9-B148-43F1-85E9-C0347FA19DF2}" destId="{9DEDE2C6-AB69-4FDB-825F-0145F83A709A}" srcOrd="0" destOrd="0" presId="urn:microsoft.com/office/officeart/2005/8/layout/cycle1"/>
    <dgm:cxn modelId="{0303632C-49F4-4C5A-A344-EB9DA941AF12}" type="presOf" srcId="{0123B33D-914A-4B42-B5F2-1EBEC21067E1}" destId="{9BFF1519-7CC0-4397-8FC1-E585D278DEC1}" srcOrd="0" destOrd="0" presId="urn:microsoft.com/office/officeart/2005/8/layout/cycle1"/>
    <dgm:cxn modelId="{7CDB716A-B068-4C5A-BA1D-2312D3A6528A}" type="presOf" srcId="{8C8AFC5A-CE91-44E2-A240-9CAC4408B77C}" destId="{E0D5F5DF-215B-49A9-AE90-19D4A1B7EA2F}" srcOrd="0" destOrd="0" presId="urn:microsoft.com/office/officeart/2005/8/layout/cycle1"/>
    <dgm:cxn modelId="{C6E5EE6E-A501-491F-A20D-C9C2C369AF2A}" srcId="{89DC3D30-3A08-437E-9A3E-B4E4B79BB060}" destId="{B8DA4D7B-3CA0-42C9-8E47-73383E98CDA0}" srcOrd="6" destOrd="0" parTransId="{B19C1819-1455-44F0-83FB-E70FF0BE2BBF}" sibTransId="{AD474DE9-B148-43F1-85E9-C0347FA19DF2}"/>
    <dgm:cxn modelId="{0AEDA687-89F7-4A58-92EA-B787CEDFC6E2}" srcId="{89DC3D30-3A08-437E-9A3E-B4E4B79BB060}" destId="{CC3ED9A7-A890-4052-BBE0-22A86FD53C56}" srcOrd="0" destOrd="0" parTransId="{099C6838-549D-4FD7-9CFB-5D832B93209B}" sibTransId="{13BA2072-7CC2-4BB2-969B-0AE11F286E77}"/>
    <dgm:cxn modelId="{A7099590-8AF1-41BA-BFF8-4F26C09AD906}" srcId="{89DC3D30-3A08-437E-9A3E-B4E4B79BB060}" destId="{5729E8B8-B41D-41B7-A0E5-6F0D9EA82D66}" srcOrd="5" destOrd="0" parTransId="{4D231AF1-945E-474B-90F4-17154E0082A7}" sibTransId="{E7E551D0-62AF-438A-A409-A53EEDE24D50}"/>
    <dgm:cxn modelId="{6386C5A8-CB5D-4C6F-8878-3EFDF90563DF}" srcId="{89DC3D30-3A08-437E-9A3E-B4E4B79BB060}" destId="{7978084B-0CD4-427C-A03F-F29B55DE77D6}" srcOrd="1" destOrd="0" parTransId="{E82C4CAD-9C5F-47A5-A6F0-46A48BA80AB8}" sibTransId="{F9121192-9D26-4BE8-8F99-D20DAABEBE30}"/>
    <dgm:cxn modelId="{BA545FAF-CE07-48CB-9A9C-FD7E37CA7FDB}" type="presOf" srcId="{B8DA4D7B-3CA0-42C9-8E47-73383E98CDA0}" destId="{4724BAC0-3BF5-4570-BBD3-BA6DAE2FD86C}" srcOrd="0" destOrd="0" presId="urn:microsoft.com/office/officeart/2005/8/layout/cycle1"/>
    <dgm:cxn modelId="{45952BBC-8595-47D4-8FCC-0802FE7D43D6}" type="presOf" srcId="{89DC3D30-3A08-437E-9A3E-B4E4B79BB060}" destId="{8422CECD-CBB9-49A1-BFE9-7CAF68F0C4A7}" srcOrd="0" destOrd="0" presId="urn:microsoft.com/office/officeart/2005/8/layout/cycle1"/>
    <dgm:cxn modelId="{D5C930BD-BB9B-4301-9781-97B7D34BCBFF}" srcId="{89DC3D30-3A08-437E-9A3E-B4E4B79BB060}" destId="{0C5E0987-437C-4F1D-ACC6-6965AA73B976}" srcOrd="2" destOrd="0" parTransId="{AA46F41D-DE60-49D1-89F9-C06D0356D93E}" sibTransId="{D55093C8-A0B2-4BDF-B941-B5EA9A80D367}"/>
    <dgm:cxn modelId="{F3AABBBD-D5D2-4DFE-AEEA-F072664F98BB}" type="presOf" srcId="{CC3ED9A7-A890-4052-BBE0-22A86FD53C56}" destId="{A96C0882-617E-406B-B390-63DF7F550560}" srcOrd="0" destOrd="0" presId="urn:microsoft.com/office/officeart/2005/8/layout/cycle1"/>
    <dgm:cxn modelId="{7A2EB6C4-793C-4020-AD93-24D326856CE3}" type="presOf" srcId="{0C5E0987-437C-4F1D-ACC6-6965AA73B976}" destId="{FA1C7706-BB31-4856-8E8A-50675A6E9E68}" srcOrd="0" destOrd="0" presId="urn:microsoft.com/office/officeart/2005/8/layout/cycle1"/>
    <dgm:cxn modelId="{232C8FC5-2D8A-4D65-9EB6-D1762AA12C83}" srcId="{89DC3D30-3A08-437E-9A3E-B4E4B79BB060}" destId="{F855C917-E8FC-45E9-B9EB-FEA47A33F513}" srcOrd="3" destOrd="0" parTransId="{6DCE4087-A288-479F-A6DF-75F8A43D8643}" sibTransId="{3EDAE1DD-FC5D-4D29-B080-DCFB30EDDB87}"/>
    <dgm:cxn modelId="{2544BFCD-28B8-467E-8758-3189358FE9D5}" type="presOf" srcId="{D55093C8-A0B2-4BDF-B941-B5EA9A80D367}" destId="{9ED502FE-35E7-414C-9A77-BF869D09D817}" srcOrd="0" destOrd="0" presId="urn:microsoft.com/office/officeart/2005/8/layout/cycle1"/>
    <dgm:cxn modelId="{BECAC0DD-76CE-4985-96EB-DF12CE61195D}" srcId="{89DC3D30-3A08-437E-9A3E-B4E4B79BB060}" destId="{8C8AFC5A-CE91-44E2-A240-9CAC4408B77C}" srcOrd="4" destOrd="0" parTransId="{2D76FF05-DE18-4CCC-87E8-280056E29E7C}" sibTransId="{0123B33D-914A-4B42-B5F2-1EBEC21067E1}"/>
    <dgm:cxn modelId="{297E4FEB-595A-4800-AE7D-69A0EF1D74C9}" type="presOf" srcId="{7978084B-0CD4-427C-A03F-F29B55DE77D6}" destId="{F1E8256A-84C7-4775-89C0-0A138E2460CD}" srcOrd="0" destOrd="0" presId="urn:microsoft.com/office/officeart/2005/8/layout/cycle1"/>
    <dgm:cxn modelId="{E152EEF1-5AA4-44DE-98F7-4F1C6AC7CADA}" type="presOf" srcId="{3EDAE1DD-FC5D-4D29-B080-DCFB30EDDB87}" destId="{5138F815-8D57-4624-BC90-7D2A4A1B9E52}" srcOrd="0" destOrd="0" presId="urn:microsoft.com/office/officeart/2005/8/layout/cycle1"/>
    <dgm:cxn modelId="{40D0AC9D-AB0F-44B9-BAD8-F8851DFC2F8A}" type="presParOf" srcId="{8422CECD-CBB9-49A1-BFE9-7CAF68F0C4A7}" destId="{5B768666-E8C5-4851-B9FC-A1514A4FAC2C}" srcOrd="0" destOrd="0" presId="urn:microsoft.com/office/officeart/2005/8/layout/cycle1"/>
    <dgm:cxn modelId="{DB9A9553-3C9B-48A8-A184-09779A8A3AAC}" type="presParOf" srcId="{8422CECD-CBB9-49A1-BFE9-7CAF68F0C4A7}" destId="{A96C0882-617E-406B-B390-63DF7F550560}" srcOrd="1" destOrd="0" presId="urn:microsoft.com/office/officeart/2005/8/layout/cycle1"/>
    <dgm:cxn modelId="{B593B542-ACF6-4722-9978-0063E0F282F7}" type="presParOf" srcId="{8422CECD-CBB9-49A1-BFE9-7CAF68F0C4A7}" destId="{61DAFEF5-6E19-415C-806D-52CC7CB88DCF}" srcOrd="2" destOrd="0" presId="urn:microsoft.com/office/officeart/2005/8/layout/cycle1"/>
    <dgm:cxn modelId="{D4B85D1C-18A4-492E-8D60-2321EDA8F27F}" type="presParOf" srcId="{8422CECD-CBB9-49A1-BFE9-7CAF68F0C4A7}" destId="{609E8A7A-8216-41C0-AB2B-BBC7B59EEBAD}" srcOrd="3" destOrd="0" presId="urn:microsoft.com/office/officeart/2005/8/layout/cycle1"/>
    <dgm:cxn modelId="{0CF791CB-7433-4C38-B439-4CE25F21E9EA}" type="presParOf" srcId="{8422CECD-CBB9-49A1-BFE9-7CAF68F0C4A7}" destId="{F1E8256A-84C7-4775-89C0-0A138E2460CD}" srcOrd="4" destOrd="0" presId="urn:microsoft.com/office/officeart/2005/8/layout/cycle1"/>
    <dgm:cxn modelId="{75E4C699-FD37-4D1C-80B3-BAE3759F7B55}" type="presParOf" srcId="{8422CECD-CBB9-49A1-BFE9-7CAF68F0C4A7}" destId="{072AD3D5-2F98-4679-AA72-5D14C1A6B87D}" srcOrd="5" destOrd="0" presId="urn:microsoft.com/office/officeart/2005/8/layout/cycle1"/>
    <dgm:cxn modelId="{CBDADF01-4E4F-422F-979C-282E0EC396C6}" type="presParOf" srcId="{8422CECD-CBB9-49A1-BFE9-7CAF68F0C4A7}" destId="{91D126D8-D63F-4B0F-BE19-428152F4021B}" srcOrd="6" destOrd="0" presId="urn:microsoft.com/office/officeart/2005/8/layout/cycle1"/>
    <dgm:cxn modelId="{0173A83E-5AB3-4F9F-A5EC-770968904AB4}" type="presParOf" srcId="{8422CECD-CBB9-49A1-BFE9-7CAF68F0C4A7}" destId="{FA1C7706-BB31-4856-8E8A-50675A6E9E68}" srcOrd="7" destOrd="0" presId="urn:microsoft.com/office/officeart/2005/8/layout/cycle1"/>
    <dgm:cxn modelId="{4B50F4EA-A28D-414E-A8D2-905082C64B45}" type="presParOf" srcId="{8422CECD-CBB9-49A1-BFE9-7CAF68F0C4A7}" destId="{9ED502FE-35E7-414C-9A77-BF869D09D817}" srcOrd="8" destOrd="0" presId="urn:microsoft.com/office/officeart/2005/8/layout/cycle1"/>
    <dgm:cxn modelId="{08367BD5-E5CA-4BEA-A08E-E9B8588F2B08}" type="presParOf" srcId="{8422CECD-CBB9-49A1-BFE9-7CAF68F0C4A7}" destId="{605C8B96-6F63-496E-9F9A-43C3510D93B8}" srcOrd="9" destOrd="0" presId="urn:microsoft.com/office/officeart/2005/8/layout/cycle1"/>
    <dgm:cxn modelId="{AB34907A-E750-4786-8DD7-D66E30739A50}" type="presParOf" srcId="{8422CECD-CBB9-49A1-BFE9-7CAF68F0C4A7}" destId="{A9022B7A-1DF0-4BF6-859A-DF46FC5ECB39}" srcOrd="10" destOrd="0" presId="urn:microsoft.com/office/officeart/2005/8/layout/cycle1"/>
    <dgm:cxn modelId="{DC2E61E9-8B96-486D-9EEB-1BEF14C56D2A}" type="presParOf" srcId="{8422CECD-CBB9-49A1-BFE9-7CAF68F0C4A7}" destId="{5138F815-8D57-4624-BC90-7D2A4A1B9E52}" srcOrd="11" destOrd="0" presId="urn:microsoft.com/office/officeart/2005/8/layout/cycle1"/>
    <dgm:cxn modelId="{CD702BFB-06D8-46CD-A393-4EC384CAD954}" type="presParOf" srcId="{8422CECD-CBB9-49A1-BFE9-7CAF68F0C4A7}" destId="{B6BFFA27-A866-4DA8-966D-E11EA7D7C319}" srcOrd="12" destOrd="0" presId="urn:microsoft.com/office/officeart/2005/8/layout/cycle1"/>
    <dgm:cxn modelId="{E003FE76-3F1C-4DC8-992F-CC96FACE580B}" type="presParOf" srcId="{8422CECD-CBB9-49A1-BFE9-7CAF68F0C4A7}" destId="{E0D5F5DF-215B-49A9-AE90-19D4A1B7EA2F}" srcOrd="13" destOrd="0" presId="urn:microsoft.com/office/officeart/2005/8/layout/cycle1"/>
    <dgm:cxn modelId="{FBC3DAE9-632F-4055-B976-FC9F41407165}" type="presParOf" srcId="{8422CECD-CBB9-49A1-BFE9-7CAF68F0C4A7}" destId="{9BFF1519-7CC0-4397-8FC1-E585D278DEC1}" srcOrd="14" destOrd="0" presId="urn:microsoft.com/office/officeart/2005/8/layout/cycle1"/>
    <dgm:cxn modelId="{CB905F25-9DA1-4F8C-9DAB-76E768BD6A92}" type="presParOf" srcId="{8422CECD-CBB9-49A1-BFE9-7CAF68F0C4A7}" destId="{2C147B10-18E3-4153-B871-6B2401EA4FD9}" srcOrd="15" destOrd="0" presId="urn:microsoft.com/office/officeart/2005/8/layout/cycle1"/>
    <dgm:cxn modelId="{E2A70764-A951-41BA-BF07-0E77D74CD034}" type="presParOf" srcId="{8422CECD-CBB9-49A1-BFE9-7CAF68F0C4A7}" destId="{0753F9F2-7910-4CF5-9353-BF746BE0D8EC}" srcOrd="16" destOrd="0" presId="urn:microsoft.com/office/officeart/2005/8/layout/cycle1"/>
    <dgm:cxn modelId="{C6BA7AAD-DC9B-421B-9B1A-710233FB4744}" type="presParOf" srcId="{8422CECD-CBB9-49A1-BFE9-7CAF68F0C4A7}" destId="{CDE0E01D-D53F-451B-9291-A186FB81C096}" srcOrd="17" destOrd="0" presId="urn:microsoft.com/office/officeart/2005/8/layout/cycle1"/>
    <dgm:cxn modelId="{53B75553-2748-420B-B24C-6F88E00679E7}" type="presParOf" srcId="{8422CECD-CBB9-49A1-BFE9-7CAF68F0C4A7}" destId="{685650C4-9A6D-48C6-8941-A2A787F03429}" srcOrd="18" destOrd="0" presId="urn:microsoft.com/office/officeart/2005/8/layout/cycle1"/>
    <dgm:cxn modelId="{1E4F3C10-70CA-4B0E-8E51-9D8EEBE60866}" type="presParOf" srcId="{8422CECD-CBB9-49A1-BFE9-7CAF68F0C4A7}" destId="{4724BAC0-3BF5-4570-BBD3-BA6DAE2FD86C}" srcOrd="19" destOrd="0" presId="urn:microsoft.com/office/officeart/2005/8/layout/cycle1"/>
    <dgm:cxn modelId="{0C7258F4-8078-482E-83BE-4670D3B2ADE4}" type="presParOf" srcId="{8422CECD-CBB9-49A1-BFE9-7CAF68F0C4A7}" destId="{9DEDE2C6-AB69-4FDB-825F-0145F83A709A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C0882-617E-406B-B390-63DF7F550560}">
      <dsp:nvSpPr>
        <dsp:cNvPr id="0" name=""/>
        <dsp:cNvSpPr/>
      </dsp:nvSpPr>
      <dsp:spPr>
        <a:xfrm>
          <a:off x="5411556" y="1898"/>
          <a:ext cx="1075004" cy="1075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anxiety</a:t>
          </a:r>
        </a:p>
      </dsp:txBody>
      <dsp:txXfrm>
        <a:off x="5411556" y="1898"/>
        <a:ext cx="1075004" cy="1075004"/>
      </dsp:txXfrm>
    </dsp:sp>
    <dsp:sp modelId="{61DAFEF5-6E19-415C-806D-52CC7CB88DCF}">
      <dsp:nvSpPr>
        <dsp:cNvPr id="0" name=""/>
        <dsp:cNvSpPr/>
      </dsp:nvSpPr>
      <dsp:spPr>
        <a:xfrm>
          <a:off x="2052489" y="58873"/>
          <a:ext cx="5572421" cy="5572421"/>
        </a:xfrm>
        <a:prstGeom prst="circularArrow">
          <a:avLst>
            <a:gd name="adj1" fmla="val 3762"/>
            <a:gd name="adj2" fmla="val 234710"/>
            <a:gd name="adj3" fmla="val 19827500"/>
            <a:gd name="adj4" fmla="val 18605076"/>
            <a:gd name="adj5" fmla="val 438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E8256A-84C7-4775-89C0-0A138E2460CD}">
      <dsp:nvSpPr>
        <dsp:cNvPr id="0" name=""/>
        <dsp:cNvSpPr/>
      </dsp:nvSpPr>
      <dsp:spPr>
        <a:xfrm>
          <a:off x="6796151" y="1738124"/>
          <a:ext cx="1075004" cy="1075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depression</a:t>
          </a:r>
        </a:p>
      </dsp:txBody>
      <dsp:txXfrm>
        <a:off x="6796151" y="1738124"/>
        <a:ext cx="1075004" cy="1075004"/>
      </dsp:txXfrm>
    </dsp:sp>
    <dsp:sp modelId="{072AD3D5-2F98-4679-AA72-5D14C1A6B87D}">
      <dsp:nvSpPr>
        <dsp:cNvPr id="0" name=""/>
        <dsp:cNvSpPr/>
      </dsp:nvSpPr>
      <dsp:spPr>
        <a:xfrm>
          <a:off x="2052489" y="58873"/>
          <a:ext cx="5572421" cy="5572421"/>
        </a:xfrm>
        <a:prstGeom prst="circularArrow">
          <a:avLst>
            <a:gd name="adj1" fmla="val 3762"/>
            <a:gd name="adj2" fmla="val 234710"/>
            <a:gd name="adj3" fmla="val 1230615"/>
            <a:gd name="adj4" fmla="val 21557073"/>
            <a:gd name="adj5" fmla="val 438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1C7706-BB31-4856-8E8A-50675A6E9E68}">
      <dsp:nvSpPr>
        <dsp:cNvPr id="0" name=""/>
        <dsp:cNvSpPr/>
      </dsp:nvSpPr>
      <dsp:spPr>
        <a:xfrm>
          <a:off x="6301995" y="3903164"/>
          <a:ext cx="1075004" cy="1075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attention</a:t>
          </a:r>
        </a:p>
      </dsp:txBody>
      <dsp:txXfrm>
        <a:off x="6301995" y="3903164"/>
        <a:ext cx="1075004" cy="1075004"/>
      </dsp:txXfrm>
    </dsp:sp>
    <dsp:sp modelId="{9ED502FE-35E7-414C-9A77-BF869D09D817}">
      <dsp:nvSpPr>
        <dsp:cNvPr id="0" name=""/>
        <dsp:cNvSpPr/>
      </dsp:nvSpPr>
      <dsp:spPr>
        <a:xfrm>
          <a:off x="2052489" y="58873"/>
          <a:ext cx="5572421" cy="5572421"/>
        </a:xfrm>
        <a:prstGeom prst="circularArrow">
          <a:avLst>
            <a:gd name="adj1" fmla="val 3762"/>
            <a:gd name="adj2" fmla="val 234710"/>
            <a:gd name="adj3" fmla="val 4437828"/>
            <a:gd name="adj4" fmla="val 3307461"/>
            <a:gd name="adj5" fmla="val 438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022B7A-1DF0-4BF6-859A-DF46FC5ECB39}">
      <dsp:nvSpPr>
        <dsp:cNvPr id="0" name=""/>
        <dsp:cNvSpPr/>
      </dsp:nvSpPr>
      <dsp:spPr>
        <a:xfrm>
          <a:off x="4301197" y="4866697"/>
          <a:ext cx="1075004" cy="1075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learning</a:t>
          </a:r>
        </a:p>
      </dsp:txBody>
      <dsp:txXfrm>
        <a:off x="4301197" y="4866697"/>
        <a:ext cx="1075004" cy="1075004"/>
      </dsp:txXfrm>
    </dsp:sp>
    <dsp:sp modelId="{5138F815-8D57-4624-BC90-7D2A4A1B9E52}">
      <dsp:nvSpPr>
        <dsp:cNvPr id="0" name=""/>
        <dsp:cNvSpPr/>
      </dsp:nvSpPr>
      <dsp:spPr>
        <a:xfrm>
          <a:off x="2052489" y="58873"/>
          <a:ext cx="5572421" cy="5572421"/>
        </a:xfrm>
        <a:prstGeom prst="circularArrow">
          <a:avLst>
            <a:gd name="adj1" fmla="val 3762"/>
            <a:gd name="adj2" fmla="val 234710"/>
            <a:gd name="adj3" fmla="val 7257829"/>
            <a:gd name="adj4" fmla="val 6127462"/>
            <a:gd name="adj5" fmla="val 438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D5F5DF-215B-49A9-AE90-19D4A1B7EA2F}">
      <dsp:nvSpPr>
        <dsp:cNvPr id="0" name=""/>
        <dsp:cNvSpPr/>
      </dsp:nvSpPr>
      <dsp:spPr>
        <a:xfrm>
          <a:off x="2300400" y="3903164"/>
          <a:ext cx="1075004" cy="1075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memory</a:t>
          </a:r>
        </a:p>
      </dsp:txBody>
      <dsp:txXfrm>
        <a:off x="2300400" y="3903164"/>
        <a:ext cx="1075004" cy="1075004"/>
      </dsp:txXfrm>
    </dsp:sp>
    <dsp:sp modelId="{9BFF1519-7CC0-4397-8FC1-E585D278DEC1}">
      <dsp:nvSpPr>
        <dsp:cNvPr id="0" name=""/>
        <dsp:cNvSpPr/>
      </dsp:nvSpPr>
      <dsp:spPr>
        <a:xfrm>
          <a:off x="2052489" y="58873"/>
          <a:ext cx="5572421" cy="5572421"/>
        </a:xfrm>
        <a:prstGeom prst="circularArrow">
          <a:avLst>
            <a:gd name="adj1" fmla="val 3762"/>
            <a:gd name="adj2" fmla="val 234710"/>
            <a:gd name="adj3" fmla="val 10608217"/>
            <a:gd name="adj4" fmla="val 9334675"/>
            <a:gd name="adj5" fmla="val 438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53F9F2-7910-4CF5-9353-BF746BE0D8EC}">
      <dsp:nvSpPr>
        <dsp:cNvPr id="0" name=""/>
        <dsp:cNvSpPr/>
      </dsp:nvSpPr>
      <dsp:spPr>
        <a:xfrm>
          <a:off x="1806244" y="1738124"/>
          <a:ext cx="1075004" cy="1075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impulsivity</a:t>
          </a:r>
        </a:p>
      </dsp:txBody>
      <dsp:txXfrm>
        <a:off x="1806244" y="1738124"/>
        <a:ext cx="1075004" cy="1075004"/>
      </dsp:txXfrm>
    </dsp:sp>
    <dsp:sp modelId="{CDE0E01D-D53F-451B-9291-A186FB81C096}">
      <dsp:nvSpPr>
        <dsp:cNvPr id="0" name=""/>
        <dsp:cNvSpPr/>
      </dsp:nvSpPr>
      <dsp:spPr>
        <a:xfrm>
          <a:off x="1981218" y="76203"/>
          <a:ext cx="5572421" cy="5572421"/>
        </a:xfrm>
        <a:prstGeom prst="circularArrow">
          <a:avLst>
            <a:gd name="adj1" fmla="val 3762"/>
            <a:gd name="adj2" fmla="val 234710"/>
            <a:gd name="adj3" fmla="val 13560214"/>
            <a:gd name="adj4" fmla="val 12337790"/>
            <a:gd name="adj5" fmla="val 438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24BAC0-3BF5-4570-BBD3-BA6DAE2FD86C}">
      <dsp:nvSpPr>
        <dsp:cNvPr id="0" name=""/>
        <dsp:cNvSpPr/>
      </dsp:nvSpPr>
      <dsp:spPr>
        <a:xfrm>
          <a:off x="3190839" y="1898"/>
          <a:ext cx="1075004" cy="1075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brain circuitry</a:t>
          </a:r>
        </a:p>
      </dsp:txBody>
      <dsp:txXfrm>
        <a:off x="3190839" y="1898"/>
        <a:ext cx="1075004" cy="1075004"/>
      </dsp:txXfrm>
    </dsp:sp>
    <dsp:sp modelId="{9DEDE2C6-AB69-4FDB-825F-0145F83A709A}">
      <dsp:nvSpPr>
        <dsp:cNvPr id="0" name=""/>
        <dsp:cNvSpPr/>
      </dsp:nvSpPr>
      <dsp:spPr>
        <a:xfrm>
          <a:off x="2052489" y="58873"/>
          <a:ext cx="5572421" cy="5572421"/>
        </a:xfrm>
        <a:prstGeom prst="circularArrow">
          <a:avLst>
            <a:gd name="adj1" fmla="val 3762"/>
            <a:gd name="adj2" fmla="val 234710"/>
            <a:gd name="adj3" fmla="val 16741404"/>
            <a:gd name="adj4" fmla="val 15423886"/>
            <a:gd name="adj5" fmla="val 438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0.41486</cdr:x>
      <cdr:y>0.20339</cdr:y>
    </cdr:from>
    <cdr:to>
      <cdr:x>0.54801</cdr:x>
      <cdr:y>0.28567</cdr:y>
    </cdr:to>
    <cdr:sp macro="" textlink="">
      <cdr:nvSpPr>
        <cdr:cNvPr id="9" name="TextBox 6">
          <a:extLst xmlns:a="http://schemas.openxmlformats.org/drawingml/2006/main">
            <a:ext uri="{FF2B5EF4-FFF2-40B4-BE49-F238E27FC236}">
              <a16:creationId xmlns:a16="http://schemas.microsoft.com/office/drawing/2014/main" id="{78D340F7-10BA-822C-8C96-92D51DF8C23C}"/>
            </a:ext>
          </a:extLst>
        </cdr:cNvPr>
        <cdr:cNvSpPr txBox="1"/>
      </cdr:nvSpPr>
      <cdr:spPr>
        <a:xfrm xmlns:a="http://schemas.openxmlformats.org/drawingml/2006/main">
          <a:off x="3019711" y="836925"/>
          <a:ext cx="969169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ptos" panose="020B0004020202020204" pitchFamily="34" charset="0"/>
            </a:rPr>
            <a:t>10.8%</a:t>
          </a:r>
        </a:p>
      </cdr:txBody>
    </cdr:sp>
  </cdr:relSizeAnchor>
  <cdr:relSizeAnchor xmlns:cdr="http://schemas.openxmlformats.org/drawingml/2006/chartDrawing">
    <cdr:from>
      <cdr:x>0.51485</cdr:x>
      <cdr:y>0.33068</cdr:y>
    </cdr:from>
    <cdr:to>
      <cdr:x>0.61914</cdr:x>
      <cdr:y>0.41296</cdr:y>
    </cdr:to>
    <cdr:sp macro="" textlink="">
      <cdr:nvSpPr>
        <cdr:cNvPr id="10" name="TextBox 6">
          <a:extLst xmlns:a="http://schemas.openxmlformats.org/drawingml/2006/main">
            <a:ext uri="{FF2B5EF4-FFF2-40B4-BE49-F238E27FC236}">
              <a16:creationId xmlns:a16="http://schemas.microsoft.com/office/drawing/2014/main" id="{78D340F7-10BA-822C-8C96-92D51DF8C23C}"/>
            </a:ext>
          </a:extLst>
        </cdr:cNvPr>
        <cdr:cNvSpPr txBox="1"/>
      </cdr:nvSpPr>
      <cdr:spPr>
        <a:xfrm xmlns:a="http://schemas.openxmlformats.org/drawingml/2006/main">
          <a:off x="3747527" y="1414284"/>
          <a:ext cx="759114" cy="351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ptos" panose="020B0004020202020204" pitchFamily="34" charset="0"/>
            </a:rPr>
            <a:t>8.5%</a:t>
          </a:r>
        </a:p>
      </cdr:txBody>
    </cdr:sp>
  </cdr:relSizeAnchor>
  <cdr:relSizeAnchor xmlns:cdr="http://schemas.openxmlformats.org/drawingml/2006/chartDrawing">
    <cdr:from>
      <cdr:x>0.74535</cdr:x>
      <cdr:y>0.26663</cdr:y>
    </cdr:from>
    <cdr:to>
      <cdr:x>0.84964</cdr:x>
      <cdr:y>0.34891</cdr:y>
    </cdr:to>
    <cdr:sp macro="" textlink="">
      <cdr:nvSpPr>
        <cdr:cNvPr id="11" name="TextBox 6">
          <a:extLst xmlns:a="http://schemas.openxmlformats.org/drawingml/2006/main">
            <a:ext uri="{FF2B5EF4-FFF2-40B4-BE49-F238E27FC236}">
              <a16:creationId xmlns:a16="http://schemas.microsoft.com/office/drawing/2014/main" id="{4F59AE77-FCCE-620B-9819-6996AAB6E1DE}"/>
            </a:ext>
          </a:extLst>
        </cdr:cNvPr>
        <cdr:cNvSpPr txBox="1"/>
      </cdr:nvSpPr>
      <cdr:spPr>
        <a:xfrm xmlns:a="http://schemas.openxmlformats.org/drawingml/2006/main">
          <a:off x="5425307" y="1097129"/>
          <a:ext cx="759114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1pPr>
          <a:lvl2pPr marL="45720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2pPr>
          <a:lvl3pPr marL="91440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3pPr>
          <a:lvl4pPr marL="137160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4pPr>
          <a:lvl5pPr marL="182880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ptos" panose="020B0004020202020204" pitchFamily="34" charset="0"/>
            </a:rPr>
            <a:t>9.7%</a:t>
          </a:r>
        </a:p>
      </cdr:txBody>
    </cdr:sp>
  </cdr:relSizeAnchor>
  <cdr:relSizeAnchor xmlns:cdr="http://schemas.openxmlformats.org/drawingml/2006/chartDrawing">
    <cdr:from>
      <cdr:x>0.8325</cdr:x>
      <cdr:y>0.46293</cdr:y>
    </cdr:from>
    <cdr:to>
      <cdr:x>0.92267</cdr:x>
      <cdr:y>0.54209</cdr:y>
    </cdr:to>
    <cdr:sp macro="" textlink="">
      <cdr:nvSpPr>
        <cdr:cNvPr id="12" name="TextBox 6">
          <a:extLst xmlns:a="http://schemas.openxmlformats.org/drawingml/2006/main">
            <a:ext uri="{FF2B5EF4-FFF2-40B4-BE49-F238E27FC236}">
              <a16:creationId xmlns:a16="http://schemas.microsoft.com/office/drawing/2014/main" id="{BB8C4BF0-2697-F90E-04F8-D639DAF43581}"/>
            </a:ext>
          </a:extLst>
        </cdr:cNvPr>
        <cdr:cNvSpPr txBox="1"/>
      </cdr:nvSpPr>
      <cdr:spPr>
        <a:xfrm xmlns:a="http://schemas.openxmlformats.org/drawingml/2006/main">
          <a:off x="6059673" y="1979880"/>
          <a:ext cx="65629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1pPr>
          <a:lvl2pPr marL="45720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2pPr>
          <a:lvl3pPr marL="91440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3pPr>
          <a:lvl4pPr marL="137160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4pPr>
          <a:lvl5pPr marL="1828800" indent="0" algn="l" rtl="0" eaLnBrk="0" fontAlgn="base" hangingPunct="0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ptos" panose="020B0004020202020204" pitchFamily="34" charset="0"/>
            </a:rPr>
            <a:t>6.2%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33A449-2A2B-8CD3-0CB5-215B27A66F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28E16C-34AA-1496-89B3-C43D64FDFE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8F3D33-F791-1046-89E2-5374A75C7D1F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4295446-8CDE-CF70-FEA6-16F51F5B49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1AC8C1-2719-630C-94D9-D1B257CE4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2" tIns="46587" rIns="93172" bIns="4658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196BD-5651-9DFC-8965-9FD30CA3A5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80108-D649-0207-81C4-88E0309352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0659A8F-2132-2045-AEBC-3DFD7306A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DDAB659-61F5-44CA-2C23-13304CB3B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0F5613EB-E96C-7B56-9B26-2867D4E52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88A69B34-49E3-814E-F97A-186E4E7728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D46432-83CB-CD44-9AC2-69DF49DA6138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F294B636-D740-B9D2-2780-5DDBBCB37B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5661B-D250-5E9C-C144-E0C511834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F3F3F"/>
              </a:solidFill>
              <a:latin typeface="Helvetica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852C84C-7AC7-4FD5-E547-D26E207D8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2827AA-6CBF-B84B-AADE-F861C04E664E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5B835028-B21D-8AA5-E393-B496AB15E6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8EF4E068-1035-41AA-85B6-651B4EE32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3E6AA3F7-28FF-A775-13ED-2B6911B680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D807E7-CF7C-9E4B-8997-A8C69E82ED81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A5F60-804C-43BA-21D4-5744CFE7A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EE9541CE-4CBD-714B-55CA-09C3353186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30FD3094-1767-F88D-C985-FE68D778D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C0D6C9FD-AA87-C2A5-2054-00277F6749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D807E7-CF7C-9E4B-8997-A8C69E82ED81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98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525E0-EA63-24E8-460C-556D737A1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457A1A8B-8AA9-B543-F246-D9A93A2C20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38FD1FA9-6BE3-7FF2-D606-A1244E4B6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B00DB9-44ED-72B7-5DBA-267E102A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81F4E9-4D5C-9D44-B767-C45BC6D96E34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65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DBD74F74-20DC-86E4-4FB0-E0946292E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A6E71511-CAC0-CA42-2C04-EB9D459B52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C45FCF27-D120-0424-666A-FC91ACC556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D2BBD5-D1FE-9446-B436-C8508BCBFE8E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95E4F431-7C03-EF0B-635D-4496AE7C8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55725" y="371475"/>
            <a:ext cx="3513138" cy="1976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1ABF63BD-3FC8-175C-0062-344C25FC9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3886200"/>
            <a:ext cx="5607050" cy="486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defTabSz="466725" eaLnBrk="1" hangingPunct="1">
              <a:spcBef>
                <a:spcPct val="0"/>
              </a:spcBef>
            </a:pPr>
            <a:endParaRPr lang="en-US" altLang="en-US" sz="1500" dirty="0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AC015803-6883-776D-7974-ECFA647551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88" tIns="46694" rIns="93388" bIns="46694" numCol="1" anchorCtr="0" compatLnSpc="1">
            <a:prstTxWarp prst="textNoShape">
              <a:avLst/>
            </a:prstTxWarp>
          </a:bodyPr>
          <a:lstStyle>
            <a:lvl1pPr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732FE5BA-388E-CB45-9C60-4D1D137730B9}" type="slidenum">
              <a:rPr lang="en-US" altLang="en-US" sz="1800" smtClean="0">
                <a:solidFill>
                  <a:srgbClr val="000000"/>
                </a:solidFill>
                <a:latin typeface="Calibri" panose="020F0502020204030204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62FFE8B8-C64F-F244-AC76-50E0F43C27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1C7277CA-3C1D-18B5-1B83-AA5548EA4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spcBef>
                <a:spcPts val="300"/>
              </a:spcBef>
            </a:pPr>
            <a:endParaRPr lang="en-US" altLang="en-US" sz="1600" dirty="0">
              <a:solidFill>
                <a:srgbClr val="00FFF5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342">
            <a:extLst>
              <a:ext uri="{FF2B5EF4-FFF2-40B4-BE49-F238E27FC236}">
                <a16:creationId xmlns:a16="http://schemas.microsoft.com/office/drawing/2014/main" id="{68C8483B-E58C-EBDB-F54D-F4FE480584E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19100" y="711200"/>
            <a:ext cx="6329363" cy="3560763"/>
          </a:xfrm>
          <a:custGeom>
            <a:avLst/>
            <a:gdLst>
              <a:gd name="T0" fmla="*/ 0 w 120000"/>
              <a:gd name="T1" fmla="*/ 0 h 120000"/>
              <a:gd name="T2" fmla="*/ 6329363 w 120000"/>
              <a:gd name="T3" fmla="*/ 0 h 120000"/>
              <a:gd name="T4" fmla="*/ 6329363 w 120000"/>
              <a:gd name="T5" fmla="*/ 3560763 h 120000"/>
              <a:gd name="T6" fmla="*/ 0 w 120000"/>
              <a:gd name="T7" fmla="*/ 3560763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Shape 343">
            <a:extLst>
              <a:ext uri="{FF2B5EF4-FFF2-40B4-BE49-F238E27FC236}">
                <a16:creationId xmlns:a16="http://schemas.microsoft.com/office/drawing/2014/main" id="{AA61E9E9-5991-742B-96CA-3C7B23111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506913"/>
            <a:ext cx="5734050" cy="4270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361" tIns="95361" rIns="95361" bIns="95361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8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F23FA15E-CD5A-941D-9331-BEBD40383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7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DBCB8D2D-0511-E39C-AEC6-85CE0A45B7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3450" eaLnBrk="1" hangingPunct="1">
              <a:spcBef>
                <a:spcPct val="0"/>
              </a:spcBef>
            </a:pPr>
            <a:endParaRPr lang="en-US" altLang="en-US" dirty="0"/>
          </a:p>
          <a:p>
            <a:pPr defTabSz="933450" eaLnBrk="1" hangingPunct="1">
              <a:spcBef>
                <a:spcPct val="0"/>
              </a:spcBef>
            </a:pPr>
            <a:endParaRPr lang="en-US" altLang="en-US" dirty="0"/>
          </a:p>
          <a:p>
            <a:pPr defTabSz="93345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35E4106E-C730-3839-9A3E-8978ABA76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88" tIns="46694" rIns="93388" bIns="46694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F971B413-63E3-4A49-94CE-7BB5595D5A23}" type="slidenum">
              <a:rPr lang="en-US" altLang="en-US" sz="1800" smtClean="0">
                <a:solidFill>
                  <a:srgbClr val="000000"/>
                </a:solidFill>
                <a:latin typeface="Calibri" panose="020F0502020204030204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3156-5ACD-6823-0E51-040FFEA6A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782B448B-CB25-A145-0829-703183B82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55725" y="371475"/>
            <a:ext cx="3513138" cy="1976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C9FF36B2-797A-2A79-92A9-23D17A5BB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3886200"/>
            <a:ext cx="5607050" cy="486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6725" eaLnBrk="1" hangingPunct="1">
              <a:spcBef>
                <a:spcPct val="0"/>
              </a:spcBef>
            </a:pPr>
            <a:r>
              <a:rPr lang="en-US" altLang="en-US" sz="1500" dirty="0"/>
              <a:t>. 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1EF1E923-4AAF-4A62-977B-818842AA3F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88" tIns="46694" rIns="93388" bIns="46694" numCol="1" anchorCtr="0" compatLnSpc="1">
            <a:prstTxWarp prst="textNoShape">
              <a:avLst/>
            </a:prstTxWarp>
          </a:bodyPr>
          <a:lstStyle>
            <a:lvl1pPr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732FE5BA-388E-CB45-9C60-4D1D137730B9}" type="slidenum">
              <a:rPr lang="en-US" altLang="en-US" sz="1800" smtClean="0">
                <a:solidFill>
                  <a:srgbClr val="000000"/>
                </a:solidFill>
                <a:latin typeface="Calibri" panose="020F0502020204030204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7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659A8F-2132-2045-AEBC-3DFD7306A7D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68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C17F2-1809-DCC3-E2C8-BCD497443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74394B49-00D4-B662-5C8D-0C0EF91426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55725" y="371475"/>
            <a:ext cx="3513138" cy="1976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A3E5B3CA-697F-FB5D-F43D-E7E214D4B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3886200"/>
            <a:ext cx="5607050" cy="486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6725" eaLnBrk="1" hangingPunct="1">
              <a:spcBef>
                <a:spcPct val="0"/>
              </a:spcBef>
            </a:pPr>
            <a:endParaRPr lang="en-US" altLang="en-US" sz="1500" dirty="0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727ED23B-7022-3D33-7E9D-E9A52DF99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88" tIns="46694" rIns="93388" bIns="46694" numCol="1" anchorCtr="0" compatLnSpc="1">
            <a:prstTxWarp prst="textNoShape">
              <a:avLst/>
            </a:prstTxWarp>
          </a:bodyPr>
          <a:lstStyle>
            <a:lvl1pPr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732FE5BA-388E-CB45-9C60-4D1D137730B9}" type="slidenum">
              <a:rPr lang="en-US" altLang="en-US" sz="1800" smtClean="0">
                <a:solidFill>
                  <a:srgbClr val="000000"/>
                </a:solidFill>
                <a:latin typeface="Calibri" panose="020F0502020204030204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45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1B5B6-0E9F-E3FE-9184-6FCD71566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E4122829-38E0-0103-1822-A41E56F24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55725" y="371475"/>
            <a:ext cx="3513138" cy="1976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1AE52018-60D0-E98B-0C73-F976E60D69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3886200"/>
            <a:ext cx="5607050" cy="486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6725" eaLnBrk="1" hangingPunct="1">
              <a:spcBef>
                <a:spcPct val="0"/>
              </a:spcBef>
            </a:pPr>
            <a:endParaRPr lang="en-US" altLang="en-US" sz="1500" dirty="0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E91C71D0-6A0E-DE9C-908B-C01F801EC9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88" tIns="46694" rIns="93388" bIns="46694" numCol="1" anchorCtr="0" compatLnSpc="1">
            <a:prstTxWarp prst="textNoShape">
              <a:avLst/>
            </a:prstTxWarp>
          </a:bodyPr>
          <a:lstStyle>
            <a:lvl1pPr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732FE5BA-388E-CB45-9C60-4D1D137730B9}" type="slidenum">
              <a:rPr lang="en-US" altLang="en-US" sz="1800" smtClean="0">
                <a:solidFill>
                  <a:srgbClr val="000000"/>
                </a:solidFill>
                <a:latin typeface="Calibri" panose="020F0502020204030204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60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16C7-6197-1839-5CEA-4152246BF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3F2376BE-1CF4-BDFF-BE10-EAAD71A963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55725" y="371475"/>
            <a:ext cx="3513138" cy="1976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335C7E01-2CC0-03C4-00DC-8878B07FB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3886200"/>
            <a:ext cx="5607050" cy="486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6725" eaLnBrk="1" hangingPunct="1">
              <a:spcBef>
                <a:spcPct val="0"/>
              </a:spcBef>
            </a:pPr>
            <a:endParaRPr lang="en-US" altLang="en-US" sz="1500" dirty="0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8E2B965E-84E8-891E-9EBE-599FBA333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88" tIns="46694" rIns="93388" bIns="46694" numCol="1" anchorCtr="0" compatLnSpc="1">
            <a:prstTxWarp prst="textNoShape">
              <a:avLst/>
            </a:prstTxWarp>
          </a:bodyPr>
          <a:lstStyle>
            <a:lvl1pPr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50913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732FE5BA-388E-CB45-9C60-4D1D137730B9}" type="slidenum">
              <a:rPr lang="en-US" altLang="en-US" sz="1800" smtClean="0">
                <a:solidFill>
                  <a:srgbClr val="000000"/>
                </a:solidFill>
                <a:latin typeface="Calibri" panose="020F0502020204030204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80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FD948-4A53-050B-7D43-5BB3E8474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D7B0CE2F-DBE3-226E-DCB3-272C58BFD5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B3131A91-8614-46BF-4F25-78233FD69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20834328-9C66-9FB2-E192-18CF236E1A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667E2B-9856-514B-A4D8-E06C074AEBA6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20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8374CCD7-533C-8A7E-CB38-8BFE571B0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9542ADCF-8122-E955-6C19-099F3B571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5C48B454-4B72-90A7-94B3-0F9322127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667E2B-9856-514B-A4D8-E06C074AEBA6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6258-06C6-6449-658F-B1756596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7AF524C8-74F4-4A20-6AE8-AF7516AE2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2B77A1C9-0455-E2DB-40C6-98D42AC9F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0B67BAA8-F21F-EF55-0ACF-15B465235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667E2B-9856-514B-A4D8-E06C074AEBA6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696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3830F-1564-2411-BB36-8A927DAAF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8B52FF9B-33C4-FA3F-0791-5BB9585A2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73958DF8-4A07-B53D-2727-BA95CAB3F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539773DE-9273-277B-1D84-7C4A653D4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667E2B-9856-514B-A4D8-E06C074AEBA6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006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B8136163-8D0A-F28D-7E7E-43735C930D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A314FADC-A8DC-59E0-9B8F-9336C3D2D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5DB553A2-94C7-06EA-1FA4-4999BC85EB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A5E5F3-018C-6F47-BDFE-3A9B82105D54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3C3F6-1091-ADE2-8F2B-B61652A2B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DCB44B1E-6B21-6388-2E52-F0EDCC4966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6D962BC4-8785-7C18-836F-42DA5462A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0018EC24-AF8B-5768-399A-9ECDCEA120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A5E5F3-018C-6F47-BDFE-3A9B82105D54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81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781BC650-DC64-ECC7-2C97-EC467772FE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837BAB8F-FCB4-02B1-54B5-3E22032A5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85A6B621-68A9-3902-047E-34066A3A3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8B11A6-13C1-6F47-B6C3-134EF7DC77A3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659A8F-2132-2045-AEBC-3DFD7306A7D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886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7271D-3D60-ED8A-4C8B-E5A62E8FB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F50063CC-EB11-ED5F-D885-075BD27960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51FAD34C-0101-9A9A-FF21-03E835F8E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695E7609-E14B-AAE2-2117-8BD6889DE5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8B11A6-13C1-6F47-B6C3-134EF7DC77A3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022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AF1E66B1-73BD-9D4A-9343-93DD9BBB77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D828917E-C356-6179-63AF-33D3C751D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2000" dirty="0"/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4760DC48-23D2-9800-901B-59B0E19274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75218F-A0ED-054E-B919-5F3C6852B8B9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1B7ED17C-6FDF-AB64-DE16-442BA48CE4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38EDD65F-5589-168F-FF18-97CFDF2FF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4357688"/>
            <a:ext cx="6096000" cy="4341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600" dirty="0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4A554097-D0C3-7281-9160-92EC08663B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4AB10-0C0B-DE41-BE13-17669B7A8213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FB6AF68F-9DEC-9FFE-33C6-0762CA971C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5EBB3DAA-1740-8BA4-5CD9-281EF4AA1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DCFB7641-E8E1-A1C1-5713-39FB446068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381000"/>
            <a:ext cx="606742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9FC72-F5A0-B3C0-ABAD-D0A18E458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4114800"/>
            <a:ext cx="6172200" cy="441960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F28E6130-3284-3600-C838-509D0A2F8A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928938" y="11517313"/>
            <a:ext cx="2241550" cy="60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A1C1A9-B6E6-DF49-9DD8-B5804BEEAF8E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6960E0E0-AECC-9589-C006-673E759B56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9FA4EBBE-1311-E642-5213-FFDE12A0D0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290513" indent="-290513" defTabSz="466725"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sz="1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881EF-9373-20FB-3FA2-ED3C7E75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E67F3CF9-676F-C0BA-3323-38B00BB308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8D05C883-E897-B4AA-FF35-AA97B37DC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90513" indent="-290513" defTabSz="466725"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49838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985A6A0-0E37-C04B-5CC0-517D02F5D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0A854A-B2B9-3DCC-63ED-0D67F2497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333333"/>
              </a:solidFill>
              <a:highlight>
                <a:srgbClr val="FFFFFF"/>
              </a:highlight>
              <a:latin typeface="Helvetica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A8C252F8-F908-2F21-352D-A7BC83A971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745074-829A-224D-8B38-87ED3F566D47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84626-7808-3D36-4C4A-7D0D9373A5F3}"/>
              </a:ext>
            </a:extLst>
          </p:cNvPr>
          <p:cNvSpPr/>
          <p:nvPr userDrawn="1"/>
        </p:nvSpPr>
        <p:spPr>
          <a:xfrm>
            <a:off x="0" y="-76200"/>
            <a:ext cx="12192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F5288-CCB8-D115-FF8F-0E3FBE0998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11863"/>
            <a:ext cx="12192000" cy="9985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26EA3A-AB91-9F9F-ECFD-F1CE84C6C1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48338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F212C7-E870-6F14-83EA-309C8AC40A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8600"/>
            <a:ext cx="12192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pic>
        <p:nvPicPr>
          <p:cNvPr id="6" name="Picture 12" descr="YSM_Shield_CMYK.jpg">
            <a:extLst>
              <a:ext uri="{FF2B5EF4-FFF2-40B4-BE49-F238E27FC236}">
                <a16:creationId xmlns:a16="http://schemas.microsoft.com/office/drawing/2014/main" id="{E9A9D1FF-DA3B-7214-8353-828F7576E3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614362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Z:\Justin\Logos\YSM\New Brand\YSM_YaleBlue_CMYK.png">
            <a:extLst>
              <a:ext uri="{FF2B5EF4-FFF2-40B4-BE49-F238E27FC236}">
                <a16:creationId xmlns:a16="http://schemas.microsoft.com/office/drawing/2014/main" id="{5987F30A-D085-03F1-E085-1D11CB04C0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343650"/>
            <a:ext cx="48704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Placeholder 14"/>
          <p:cNvSpPr>
            <a:spLocks noGrp="1"/>
          </p:cNvSpPr>
          <p:nvPr>
            <p:ph type="title"/>
          </p:nvPr>
        </p:nvSpPr>
        <p:spPr>
          <a:xfrm>
            <a:off x="711200" y="990601"/>
            <a:ext cx="10972800" cy="154146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711200" y="2514600"/>
            <a:ext cx="10972800" cy="9144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000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711200" y="3657600"/>
            <a:ext cx="10972800" cy="762000"/>
          </a:xfrm>
        </p:spPr>
        <p:txBody>
          <a:bodyPr/>
          <a:lstStyle>
            <a:lvl1pPr>
              <a:buNone/>
              <a:defRPr lang="en-US" sz="18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9447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1CAC2-3DCC-734B-D60A-F5534F83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9D499-2E56-784C-AB31-3B279A3FF6DB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D9BB6-6A50-8804-6065-5E25E559C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8F351-010F-CA78-E4F9-E1D57535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EC152-7ACD-D447-8198-F36376BE3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5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42DF8A-04DC-D1B4-4F2D-2576E8B16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1108-6E91-DD41-B144-F916781C31D8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22E0C7-FA14-30B4-D9BF-BF818C20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8DFDD1-1B46-C53B-6F29-BDC624085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271C-3561-3C4A-9CA7-AC1197D4B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8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0664EA-FBE1-F772-AD33-45571BBC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8152A-7CE7-BE47-8132-FA2D6023AB88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A53876-95E1-D508-A86D-CBC180F0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7B044E-D1CB-6A30-4B64-FBFD6F0F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9F63E-F262-314A-800D-4F9895FAA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10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FAE31AB-2789-7740-071B-11460D2A7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6E30F-A7C0-0647-87D6-F8286039E884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CD0022-C054-E423-3976-0079834C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D07B58-93C8-156D-6097-B58C3F97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D7FCD-0B4B-8D4B-BA4D-9E302958B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84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DFA00E-12BF-3407-F44D-EE49A4FA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67FF4-C4A4-6C49-B6D6-FABCDC3B52E8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8F6FC9-C7C8-BB7B-622A-4DA955CEA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A5EF670-9116-412F-303B-496867D5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C574F-D65A-D947-90B7-1A330FBAF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82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A4F928-EB28-8C01-D4F7-DCB55473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FCEC6-2254-E340-A57A-4AB56FF3CFE3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F6C867-D1E4-6789-269F-676482D8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E7D13F-81FC-A571-EC36-83696959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F240-8AF4-EA43-808E-1AC8F397D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92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B0A200-B013-6388-CBA8-B001D892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1FB25-8105-7B4A-80D4-80007247A37E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B6A67A-688C-3788-F3C2-7DA3617F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720478-C138-F110-2214-C40E6EF4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FBB16-AB6B-2347-A352-33270C70D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1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88A63-C0CC-66E8-386C-C17244FD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497D0-356E-D94E-BFDD-A299A01D256E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E758A-9C1F-FAEC-B5A2-A29F27F0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6B2AC-DAE4-3A73-6DDA-146CA9C3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1061E-51BC-CC40-95E1-9C8FE6440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6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E51D2-D53F-05C3-E64C-C25D7417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53ABD-1C45-2D4F-9453-A2068991CFD2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651B-6A98-7E32-AD91-85F6E0EB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12620-6E58-FC6A-B6CD-E69A452B5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A7E21-FE3A-7F47-98E6-2BF693E28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15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190626" y="142875"/>
            <a:ext cx="9810751" cy="1785938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/>
          <a:lstStyle>
            <a:lvl1pPr defTabSz="321473">
              <a:defRPr sz="5062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 lvl="0"/>
            <a: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190626" y="2071688"/>
            <a:ext cx="9810751" cy="4036219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 anchor="ctr"/>
          <a:lstStyle>
            <a:lvl1pPr marL="628390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1pPr>
            <a:lvl2pPr marL="1012372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2pPr>
            <a:lvl3pPr marL="1387424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3pPr>
            <a:lvl4pPr marL="1789266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4pPr>
            <a:lvl5pPr marL="2200037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603255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809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8D5198-B3BD-9691-4671-713353204282}"/>
              </a:ext>
            </a:extLst>
          </p:cNvPr>
          <p:cNvSpPr/>
          <p:nvPr userDrawn="1"/>
        </p:nvSpPr>
        <p:spPr>
          <a:xfrm>
            <a:off x="0" y="-76200"/>
            <a:ext cx="12192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1" y="152400"/>
            <a:ext cx="10830983" cy="595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94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25586-AD50-973D-EBAF-B2F06F6E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D322E8-7E8A-0144-A655-61911AB9BBFC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3EB7B-38EB-76D3-1C1D-5B47E3065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8AB6C-399D-E91F-4D72-539FC64D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ADEF2EF-C2D8-6F4E-A1A7-EC8460317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3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F6781-6CF9-7BF7-E119-AD08DDCF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70B0D7-5291-CF48-A72F-A918336F2C4B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33860-C3B6-072B-66B4-E4ABB0D9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604BE-1E88-A00B-76F8-B5D089CF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4018D4B-E5E8-A342-9BF8-1333D8C0C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4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190626" y="142875"/>
            <a:ext cx="9810751" cy="1785938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/>
          <a:lstStyle>
            <a:lvl1pPr defTabSz="321473">
              <a:defRPr sz="5062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 lvl="0"/>
            <a: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190626" y="2071688"/>
            <a:ext cx="9810751" cy="4036219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 anchor="ctr"/>
          <a:lstStyle>
            <a:lvl1pPr marL="628390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1pPr>
            <a:lvl2pPr marL="1012372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2pPr>
            <a:lvl3pPr marL="1387424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3pPr>
            <a:lvl4pPr marL="1789266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4pPr>
            <a:lvl5pPr marL="2200037" indent="-306917" defTabSz="321473">
              <a:spcBef>
                <a:spcPts val="2109"/>
              </a:spcBef>
              <a:buClrTx/>
              <a:buSzPct val="43000"/>
              <a:buFontTx/>
              <a:buBlip>
                <a:blip r:embed="rId2"/>
              </a:buBlip>
              <a:defRPr sz="253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200355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0AB60-7162-8622-01E6-FB0D62A9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5F7F33-9C40-D541-9AE7-B3ECE0BEE8FE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BC61BB-77A6-6858-E644-F7246109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92393-91F7-8A50-7060-F4D0484F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F09588-95F3-8440-9148-5373CB62E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4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A8EED-766E-092C-62A7-563F446D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6E5A7-E593-E446-92ED-333361E4F76A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B20E0-EC27-1B9C-E0CC-8FBFA7D7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BB5D5-7582-3847-D9F7-4223D871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5D541-A5B5-3749-BAB7-8B5E4395E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7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6DC1E-B14C-14FB-A943-C549A83D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320D-B719-FB46-B1EA-120580520063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D99F1-04A9-8B25-270E-958A3F7DB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8A9AB-4FA2-BB0B-FBB0-7880068D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44C41-32E6-5C42-92BE-8705CCACC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2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DF63C234-5E0D-76A7-2CA4-841E910B7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0438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7E92015B-A7F1-2109-7E79-1411AEDCF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938"/>
            <a:ext cx="12192000" cy="11636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MS PGothic" pitchFamily="34" charset="-128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5CBB974-E714-05B1-B529-41956DF79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7550" y="152400"/>
            <a:ext cx="108473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id="{6F29A5B5-A4EA-B488-5989-4F4714B50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7550" y="1447800"/>
            <a:ext cx="10831513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2054" name="Text Box 7">
            <a:extLst>
              <a:ext uri="{FF2B5EF4-FFF2-40B4-BE49-F238E27FC236}">
                <a16:creationId xmlns:a16="http://schemas.microsoft.com/office/drawing/2014/main" id="{CF1D2A3A-2638-9DCA-39D2-1B15645D8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713" y="6584950"/>
            <a:ext cx="1727200" cy="214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ko-KR" sz="800" b="1">
                <a:solidFill>
                  <a:schemeClr val="tx2"/>
                </a:solidFill>
                <a:ea typeface="Gulim" panose="020B0600000101010101" pitchFamily="34" charset="-127"/>
              </a:rPr>
              <a:t>S L I D E  </a:t>
            </a:r>
            <a:fld id="{8352A4E3-3757-7349-9D4D-0C46A52A40BD}" type="slidenum">
              <a:rPr lang="en-US" altLang="ko-KR" sz="800" b="1" smtClean="0">
                <a:solidFill>
                  <a:schemeClr val="tx2"/>
                </a:solidFill>
                <a:ea typeface="Gulim" panose="020B0600000101010101" pitchFamily="34" charset="-127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ko-KR" sz="800" b="1">
              <a:solidFill>
                <a:schemeClr val="tx2"/>
              </a:solidFill>
              <a:ea typeface="Gulim" panose="020B0600000101010101" pitchFamily="34" charset="-127"/>
            </a:endParaRPr>
          </a:p>
        </p:txBody>
      </p:sp>
      <p:sp>
        <p:nvSpPr>
          <p:cNvPr id="4118" name="Rectangle 22">
            <a:extLst>
              <a:ext uri="{FF2B5EF4-FFF2-40B4-BE49-F238E27FC236}">
                <a16:creationId xmlns:a16="http://schemas.microsoft.com/office/drawing/2014/main" id="{8623F29A-391A-3642-3F5F-A8BCB5EBD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51600"/>
            <a:ext cx="12192000" cy="587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MS PGothic" pitchFamily="34" charset="-128"/>
            </a:endParaRPr>
          </a:p>
        </p:txBody>
      </p:sp>
      <p:pic>
        <p:nvPicPr>
          <p:cNvPr id="1032" name="Picture 9" descr="YSM_Black_80%.eps">
            <a:extLst>
              <a:ext uri="{FF2B5EF4-FFF2-40B4-BE49-F238E27FC236}">
                <a16:creationId xmlns:a16="http://schemas.microsoft.com/office/drawing/2014/main" id="{6D1A6A25-D2D2-21DB-C162-32CDAF70B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6591300"/>
            <a:ext cx="287178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13" r:id="rId2"/>
    <p:sldLayoutId id="2147483826" r:id="rId3"/>
    <p:sldLayoutId id="2147483827" r:id="rId4"/>
    <p:sldLayoutId id="2147483828" r:id="rId5"/>
    <p:sldLayoutId id="2147483829" r:id="rId6"/>
    <p:sldLayoutId id="2147483830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ED3CB9A-1BFC-7C93-BE8E-5CE69E15A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E6A706EF-82B0-4608-5823-2CFDCD29B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445DA-3474-D858-7E07-5C8C2DC84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9FBC74-0451-6745-8088-65FCFF8C8743}" type="datetimeFigureOut">
              <a:rPr lang="en-US"/>
              <a:pPr>
                <a:defRPr/>
              </a:pPr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082B3-4FB0-5B9A-D3BD-151FC9AAB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5BDF0-E899-A559-55A7-FE3EB72AD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466D91-D9B6-4C42-97E9-C6F2EB41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3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svg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a.ct.gov/asp/menu/cgafindleg.asp" TargetMode="External"/><Relationship Id="rId7" Type="http://schemas.openxmlformats.org/officeDocument/2006/relationships/hyperlink" Target="https://medicine.yale.edu/psychiatry/tobacco/try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hyperlink" Target="https://www.parentsagainstvaping.org/" TargetMode="External"/><Relationship Id="rId4" Type="http://schemas.openxmlformats.org/officeDocument/2006/relationships/hyperlink" Target="https://www.cga.ct.gov/ph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realcost.betobaccofree.hhs.gov/vapes?gclsrc=aw.ds&amp;gad_source=1&amp;gad_campaignid=23389737023&amp;gbraid=0AAAAACtOMdJHHqP6AjD2SjqLHS7LNP-ij&amp;gclid=Cj0KCQjwyr3OBhD0ARIsALlo-OlwQ5i1X8-qCklhgBUpfZuQ4Y3528rvOgS1L_MuvryEfQkauEUO2XcaAq-MEALw_wcB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truthinitiative.org/research-resources/quitting-smoking-vaping/quitting-e-cigarette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t.mylifemyquit.org/en-us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committoquitct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hsa.gov/find-help/helplines/national-helpline" TargetMode="External"/><Relationship Id="rId7" Type="http://schemas.openxmlformats.org/officeDocument/2006/relationships/hyperlink" Target="https://vapefreect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ung.org/quit-smoking/helping-teens-quit/not-on-tobacco" TargetMode="External"/><Relationship Id="rId5" Type="http://schemas.openxmlformats.org/officeDocument/2006/relationships/hyperlink" Target="https://www.lung.org/quit-smoking/helping-teens-quit/indepth" TargetMode="External"/><Relationship Id="rId4" Type="http://schemas.openxmlformats.org/officeDocument/2006/relationships/hyperlink" Target="https://teen.smokefree.gov/become-smokefree/smokefreeteen-signu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5">
            <a:extLst>
              <a:ext uri="{FF2B5EF4-FFF2-40B4-BE49-F238E27FC236}">
                <a16:creationId xmlns:a16="http://schemas.microsoft.com/office/drawing/2014/main" id="{8707CE10-0F30-02F4-272C-F1F444FB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9000"/>
          </a:blip>
          <a:srcRect/>
          <a:stretch>
            <a:fillRect/>
          </a:stretch>
        </p:blipFill>
        <p:spPr bwMode="auto">
          <a:xfrm>
            <a:off x="4763" y="0"/>
            <a:ext cx="12192000" cy="84486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0483" name="Title 1">
            <a:extLst>
              <a:ext uri="{FF2B5EF4-FFF2-40B4-BE49-F238E27FC236}">
                <a16:creationId xmlns:a16="http://schemas.microsoft.com/office/drawing/2014/main" id="{FE4883C1-2406-2C71-B5E5-9CC459D40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85800"/>
            <a:ext cx="914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Vaping 101: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b="1" i="1" dirty="0">
              <a:solidFill>
                <a:srgbClr val="002060"/>
              </a:solidFill>
              <a:latin typeface="Aptos" panose="020B0004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i="1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 Guide 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i="1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E-cigarettes and Youth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n-US" sz="6000" b="1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en-US" altLang="en-US" sz="6000" b="1" dirty="0">
              <a:solidFill>
                <a:srgbClr val="002060"/>
              </a:solidFill>
              <a:latin typeface="Aptos" panose="020B0004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484" name="Text Placeholder 3">
            <a:extLst>
              <a:ext uri="{FF2B5EF4-FFF2-40B4-BE49-F238E27FC236}">
                <a16:creationId xmlns:a16="http://schemas.microsoft.com/office/drawing/2014/main" id="{2CD7E38E-9CD5-F6A3-111A-94DC8C594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5410993"/>
            <a:ext cx="69342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Aptos" panose="020B0004020202020204" pitchFamily="34" charset="0"/>
                <a:ea typeface="Verdana" panose="020B0604030504040204" pitchFamily="34" charset="0"/>
                <a:cs typeface="Aldhabi" panose="020F0502020204030204" pitchFamily="34" charset="0"/>
              </a:rPr>
              <a:t>Yale University School of Medicine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Aptos" panose="020B0004020202020204" pitchFamily="34" charset="0"/>
                <a:ea typeface="Verdana" panose="020B0604030504040204" pitchFamily="34" charset="0"/>
                <a:cs typeface="Aldhabi" panose="020F0502020204030204" pitchFamily="34" charset="0"/>
              </a:rPr>
              <a:t>Department of Psychiatry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Aptos" panose="020B0004020202020204" pitchFamily="34" charset="0"/>
                <a:ea typeface="Verdana" panose="020B0604030504040204" pitchFamily="34" charset="0"/>
                <a:cs typeface="Aldhabi" panose="020F0502020204030204" pitchFamily="34" charset="0"/>
              </a:rPr>
              <a:t>Tobacco Research in Youth</a:t>
            </a: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F721428D-5FCD-22F8-B67F-A22C3A4A3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6553200"/>
            <a:ext cx="1633307" cy="17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May 2026</a:t>
            </a:r>
            <a:endParaRPr kumimoji="0" lang="en-US" altLang="en-US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1F052A-E2E8-E319-6ACE-6DBF61984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0"/>
            <a:ext cx="77724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E533C1-2D42-6E3E-CE58-56B76726E21D}"/>
              </a:ext>
            </a:extLst>
          </p:cNvPr>
          <p:cNvSpPr txBox="1"/>
          <p:nvPr/>
        </p:nvSpPr>
        <p:spPr>
          <a:xfrm>
            <a:off x="7848600" y="1905000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Past 30 days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D1AA3-7AEB-2387-445C-1B3B0A12E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" y="2089666"/>
            <a:ext cx="4419601" cy="30262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7736A9-5469-459A-3EE4-3186D83A3A4C}"/>
              </a:ext>
            </a:extLst>
          </p:cNvPr>
          <p:cNvSpPr txBox="1"/>
          <p:nvPr/>
        </p:nvSpPr>
        <p:spPr>
          <a:xfrm>
            <a:off x="7315200" y="256401"/>
            <a:ext cx="208555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ptos" panose="020B0004020202020204" pitchFamily="34" charset="0"/>
              </a:rPr>
              <a:t>Down from 10.0% in 2023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AEC3A5F8-241D-D4A4-C5B5-3D668D192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419601" cy="914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Nicotine products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69A4C9B-6BDA-B736-216A-9658C1D53040}"/>
              </a:ext>
            </a:extLst>
          </p:cNvPr>
          <p:cNvSpPr/>
          <p:nvPr/>
        </p:nvSpPr>
        <p:spPr>
          <a:xfrm>
            <a:off x="9703981" y="676051"/>
            <a:ext cx="609600" cy="5334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747030A3-021F-3AD2-C12F-4502988E0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8" y="0"/>
            <a:ext cx="12178772" cy="1118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2025 Connecticut Survey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Tobacco Research in Youth (TRY) 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66350F-F684-F2DD-CCB5-5E57BDF5831D}"/>
              </a:ext>
            </a:extLst>
          </p:cNvPr>
          <p:cNvGrpSpPr/>
          <p:nvPr/>
        </p:nvGrpSpPr>
        <p:grpSpPr>
          <a:xfrm>
            <a:off x="3757840" y="1697987"/>
            <a:ext cx="7644687" cy="4276840"/>
            <a:chOff x="904391" y="1219199"/>
            <a:chExt cx="9763608" cy="578165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070916-D431-DAB1-E26F-62710FAF5A93}"/>
                </a:ext>
              </a:extLst>
            </p:cNvPr>
            <p:cNvSpPr txBox="1"/>
            <p:nvPr/>
          </p:nvSpPr>
          <p:spPr>
            <a:xfrm>
              <a:off x="1699734" y="6210324"/>
              <a:ext cx="2860124" cy="790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16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Current Use = Past Month</a:t>
              </a:r>
              <a:endParaRPr lang="en-US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A86F71AB-3037-617B-D7FD-ADB6E5F2DB7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87114006"/>
                </p:ext>
              </p:extLst>
            </p:nvPr>
          </p:nvGraphicFramePr>
          <p:xfrm>
            <a:off x="1371600" y="1219199"/>
            <a:ext cx="9296399" cy="57816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7D381C8-3F32-B94C-B5F1-4223F4A275D9}"/>
                </a:ext>
              </a:extLst>
            </p:cNvPr>
            <p:cNvSpPr/>
            <p:nvPr/>
          </p:nvSpPr>
          <p:spPr>
            <a:xfrm>
              <a:off x="3236574" y="2576510"/>
              <a:ext cx="838200" cy="4576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ptos" panose="020B00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6869B4-9C6C-CF52-1919-E295146838C5}"/>
                </a:ext>
              </a:extLst>
            </p:cNvPr>
            <p:cNvSpPr txBox="1"/>
            <p:nvPr/>
          </p:nvSpPr>
          <p:spPr>
            <a:xfrm rot="16200000">
              <a:off x="101917" y="3489533"/>
              <a:ext cx="2037341" cy="432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percentage 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D340F7-10BA-822C-8C96-92D51DF8C23C}"/>
                </a:ext>
              </a:extLst>
            </p:cNvPr>
            <p:cNvSpPr txBox="1"/>
            <p:nvPr/>
          </p:nvSpPr>
          <p:spPr>
            <a:xfrm>
              <a:off x="2364203" y="2229385"/>
              <a:ext cx="969565" cy="457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11.5%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B36D71-8632-0302-890F-1C67A656C120}"/>
                </a:ext>
              </a:extLst>
            </p:cNvPr>
            <p:cNvSpPr txBox="1"/>
            <p:nvPr/>
          </p:nvSpPr>
          <p:spPr>
            <a:xfrm>
              <a:off x="3196799" y="2548053"/>
              <a:ext cx="969565" cy="457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10.3%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63C2C19-6457-E111-E3D8-F950E281A029}"/>
              </a:ext>
            </a:extLst>
          </p:cNvPr>
          <p:cNvSpPr/>
          <p:nvPr/>
        </p:nvSpPr>
        <p:spPr>
          <a:xfrm>
            <a:off x="6354588" y="6190848"/>
            <a:ext cx="204869" cy="27817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A67586-1170-A16E-46C9-687CBEE9AC21}"/>
              </a:ext>
            </a:extLst>
          </p:cNvPr>
          <p:cNvSpPr txBox="1"/>
          <p:nvPr/>
        </p:nvSpPr>
        <p:spPr>
          <a:xfrm>
            <a:off x="6518684" y="6162326"/>
            <a:ext cx="89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C41B9A-E7C8-3118-DA4D-C71AAEC076A3}"/>
              </a:ext>
            </a:extLst>
          </p:cNvPr>
          <p:cNvSpPr txBox="1"/>
          <p:nvPr/>
        </p:nvSpPr>
        <p:spPr>
          <a:xfrm>
            <a:off x="597949" y="2266119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CT School Survey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ptos" panose="020B0004020202020204" pitchFamily="34" charset="0"/>
              </a:rPr>
              <a:t>8 high schools participated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ptos" panose="020B0004020202020204" pitchFamily="34" charset="0"/>
              </a:rPr>
              <a:t>85% of students completed the survey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ptos" panose="020B0004020202020204" pitchFamily="34" charset="0"/>
              </a:rPr>
              <a:t>use in the past month  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585C96-813F-A75D-7D98-40F574D95ED8}"/>
              </a:ext>
            </a:extLst>
          </p:cNvPr>
          <p:cNvSpPr/>
          <p:nvPr/>
        </p:nvSpPr>
        <p:spPr>
          <a:xfrm>
            <a:off x="7580183" y="6195405"/>
            <a:ext cx="204869" cy="27817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C55FA5-C32C-E8AF-90C0-053B2B535F86}"/>
              </a:ext>
            </a:extLst>
          </p:cNvPr>
          <p:cNvSpPr txBox="1"/>
          <p:nvPr/>
        </p:nvSpPr>
        <p:spPr>
          <a:xfrm>
            <a:off x="7785052" y="6149825"/>
            <a:ext cx="89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2025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DB0008-0FF0-A05E-F09F-5BC476AA7435}"/>
              </a:ext>
            </a:extLst>
          </p:cNvPr>
          <p:cNvSpPr/>
          <p:nvPr/>
        </p:nvSpPr>
        <p:spPr>
          <a:xfrm>
            <a:off x="7416087" y="6168274"/>
            <a:ext cx="1043934" cy="361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994098D-4E1A-3FEE-7DC1-836D423107F5}"/>
              </a:ext>
            </a:extLst>
          </p:cNvPr>
          <p:cNvSpPr/>
          <p:nvPr/>
        </p:nvSpPr>
        <p:spPr>
          <a:xfrm>
            <a:off x="10134600" y="3639293"/>
            <a:ext cx="656292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ptos" panose="020B00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0C4E7B6-2CE9-C0E2-8E14-8F6617BD0689}"/>
              </a:ext>
            </a:extLst>
          </p:cNvPr>
          <p:cNvSpPr/>
          <p:nvPr/>
        </p:nvSpPr>
        <p:spPr>
          <a:xfrm>
            <a:off x="7881892" y="3090446"/>
            <a:ext cx="656292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ptos" panose="020B00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7FFC3E-47E1-3F3D-97A7-B21262731E7C}"/>
              </a:ext>
            </a:extLst>
          </p:cNvPr>
          <p:cNvGrpSpPr/>
          <p:nvPr/>
        </p:nvGrpSpPr>
        <p:grpSpPr>
          <a:xfrm>
            <a:off x="5552744" y="2678230"/>
            <a:ext cx="5288860" cy="2820255"/>
            <a:chOff x="5638800" y="2576561"/>
            <a:chExt cx="5288860" cy="282025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32FFBC-C263-54A8-CBDE-B4DFA4420591}"/>
                </a:ext>
              </a:extLst>
            </p:cNvPr>
            <p:cNvSpPr/>
            <p:nvPr/>
          </p:nvSpPr>
          <p:spPr>
            <a:xfrm>
              <a:off x="5638800" y="2576561"/>
              <a:ext cx="715788" cy="27964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B0EFD9-AB65-CB81-CACA-61C10F7FD290}"/>
                </a:ext>
              </a:extLst>
            </p:cNvPr>
            <p:cNvSpPr/>
            <p:nvPr/>
          </p:nvSpPr>
          <p:spPr>
            <a:xfrm>
              <a:off x="7929145" y="2582297"/>
              <a:ext cx="919911" cy="27964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A74F5B-1EE7-F735-C74E-8CEF996B10A7}"/>
                </a:ext>
              </a:extLst>
            </p:cNvPr>
            <p:cNvSpPr/>
            <p:nvPr/>
          </p:nvSpPr>
          <p:spPr>
            <a:xfrm>
              <a:off x="10211872" y="2600356"/>
              <a:ext cx="715788" cy="27964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D3663-B8F5-05E8-25CC-D6C50D58C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CED5B0EC-13EE-3D44-BB49-7B4BA5639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8" y="0"/>
            <a:ext cx="12178772" cy="1118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2025 Connecticut Survey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Tobacco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Research in Youth (TRY) 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70A8F35-D063-7525-E458-5FF9827CE0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558742"/>
              </p:ext>
            </p:extLst>
          </p:nvPr>
        </p:nvGraphicFramePr>
        <p:xfrm>
          <a:off x="1981200" y="1295400"/>
          <a:ext cx="8595163" cy="5073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F799660-0D68-94B9-B4B2-6A37682BE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201" y="6369304"/>
            <a:ext cx="781159" cy="190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BFA69-A7DD-F826-8446-0B6755C68A58}"/>
              </a:ext>
            </a:extLst>
          </p:cNvPr>
          <p:cNvSpPr txBox="1"/>
          <p:nvPr/>
        </p:nvSpPr>
        <p:spPr>
          <a:xfrm rot="16200000">
            <a:off x="777437" y="368578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percentage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44E0B-FCFE-1043-B967-48654940D072}"/>
              </a:ext>
            </a:extLst>
          </p:cNvPr>
          <p:cNvSpPr txBox="1"/>
          <p:nvPr/>
        </p:nvSpPr>
        <p:spPr>
          <a:xfrm>
            <a:off x="3429000" y="2097863"/>
            <a:ext cx="731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77%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DD2508-661C-1D71-5B18-F3599FDDCC4E}"/>
              </a:ext>
            </a:extLst>
          </p:cNvPr>
          <p:cNvSpPr txBox="1"/>
          <p:nvPr/>
        </p:nvSpPr>
        <p:spPr>
          <a:xfrm>
            <a:off x="6019800" y="3810000"/>
            <a:ext cx="969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35.4%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D6856-9981-4337-64FA-A60B277C3BB2}"/>
              </a:ext>
            </a:extLst>
          </p:cNvPr>
          <p:cNvSpPr txBox="1"/>
          <p:nvPr/>
        </p:nvSpPr>
        <p:spPr>
          <a:xfrm>
            <a:off x="8839200" y="4267200"/>
            <a:ext cx="969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210782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1ECEB-D1BA-9459-E16B-C6B5CAD79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41A89FDE-2722-F0C7-4F0D-185A8D550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Why the decrease?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A578D-5BAE-0FB9-0E53-8C0BBC81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2311673"/>
            <a:ext cx="2665092" cy="1313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8C688E-997F-93D3-A711-1012C2B8E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758" y="4488773"/>
            <a:ext cx="2605862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D1BEE-FF38-4E3B-A166-677D8E25D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800838"/>
            <a:ext cx="4284286" cy="671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7B4C2F-9B89-2CA0-275B-7C0B9A6C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4875"/>
          <a:stretch>
            <a:fillRect/>
          </a:stretch>
        </p:blipFill>
        <p:spPr>
          <a:xfrm>
            <a:off x="5449193" y="4800838"/>
            <a:ext cx="1061164" cy="859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ECCC9-BA99-DF4C-93A1-E7B0BF897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2425973"/>
            <a:ext cx="2900842" cy="850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7D2D02-52DD-47EA-8BFE-F1E1DA16F6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004"/>
          <a:stretch>
            <a:fillRect/>
          </a:stretch>
        </p:blipFill>
        <p:spPr>
          <a:xfrm>
            <a:off x="5257800" y="2438400"/>
            <a:ext cx="1828800" cy="859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55C5B-7ADC-5382-B2A0-525F718F601A}"/>
              </a:ext>
            </a:extLst>
          </p:cNvPr>
          <p:cNvSpPr txBox="1"/>
          <p:nvPr/>
        </p:nvSpPr>
        <p:spPr>
          <a:xfrm>
            <a:off x="2629299" y="1024431"/>
            <a:ext cx="739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ptos" panose="020B0004020202020204" pitchFamily="34" charset="0"/>
              </a:rPr>
              <a:t>Raising Awareness &amp; Prevention Campaigns</a:t>
            </a:r>
          </a:p>
        </p:txBody>
      </p:sp>
    </p:spTree>
    <p:extLst>
      <p:ext uri="{BB962C8B-B14F-4D97-AF65-F5344CB8AC3E}">
        <p14:creationId xmlns:p14="http://schemas.microsoft.com/office/powerpoint/2010/main" val="117139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6AE156-52C4-34DF-2D0E-FD13BC13B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577" y="3102213"/>
            <a:ext cx="37099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0" eaLnBrk="1" hangingPunct="1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alt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exposure to ads and marketing </a:t>
            </a:r>
            <a:r>
              <a:rPr lang="en-US" altLang="en-US" sz="2000" dirty="0">
                <a:latin typeface="Aptos" panose="020B0004020202020204" pitchFamily="34" charset="0"/>
              </a:rPr>
              <a:t>in social media makes it seem like everyone vapes</a:t>
            </a:r>
          </a:p>
        </p:txBody>
      </p:sp>
      <p:sp>
        <p:nvSpPr>
          <p:cNvPr id="3" name="AutoShape 6" descr="Skoal Smokeless Tobacco, Classic Wintergreen, Pouches | Chewing ...">
            <a:extLst>
              <a:ext uri="{FF2B5EF4-FFF2-40B4-BE49-F238E27FC236}">
                <a16:creationId xmlns:a16="http://schemas.microsoft.com/office/drawing/2014/main" id="{520ACABD-5E80-7AD0-FE08-6144C291D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009900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latin typeface="Aptos" panose="020B0004020202020204" pitchFamily="34" charset="0"/>
            </a:endParaRPr>
          </a:p>
        </p:txBody>
      </p:sp>
      <p:sp>
        <p:nvSpPr>
          <p:cNvPr id="5" name="AutoShape 8" descr="Skoal Smokeless Tobacco, Original, Fine Cut | Chewing Tobacco ...">
            <a:extLst>
              <a:ext uri="{FF2B5EF4-FFF2-40B4-BE49-F238E27FC236}">
                <a16:creationId xmlns:a16="http://schemas.microsoft.com/office/drawing/2014/main" id="{181FE9DD-236F-56E7-8F46-12C6020D2A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124200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8A14A-24B5-A319-83F3-A062013A6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7" t="9003" r="18060" b="9964"/>
          <a:stretch>
            <a:fillRect/>
          </a:stretch>
        </p:blipFill>
        <p:spPr bwMode="auto">
          <a:xfrm>
            <a:off x="7001282" y="3209160"/>
            <a:ext cx="1077311" cy="115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FB468B-BE0C-B136-CA12-92EABEC4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r="20184"/>
          <a:stretch>
            <a:fillRect/>
          </a:stretch>
        </p:blipFill>
        <p:spPr bwMode="auto">
          <a:xfrm rot="5400000">
            <a:off x="1113374" y="4932176"/>
            <a:ext cx="955167" cy="197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90BAA-7D92-9E24-BD94-2D6EAD1E9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691" y="3172717"/>
            <a:ext cx="353014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0" eaLnBrk="1" hangingPunct="1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altLang="en-US" sz="2000" dirty="0">
                <a:latin typeface="Aptos" panose="020B0004020202020204" pitchFamily="34" charset="0"/>
              </a:rPr>
              <a:t>many teens vape nicotine to reduce stress but vaping can make </a:t>
            </a:r>
            <a:r>
              <a:rPr lang="en-US" alt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mental health symptoms worse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EB2C-630A-B244-F646-D296F29B7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3774" y="1455700"/>
            <a:ext cx="3530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0" eaLnBrk="1" hangingPunct="1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altLang="en-US" sz="2000" dirty="0">
                <a:latin typeface="Aptos" panose="020B0004020202020204" pitchFamily="34" charset="0"/>
              </a:rPr>
              <a:t>the teen </a:t>
            </a:r>
            <a:r>
              <a:rPr lang="en-US" alt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brain is sensitive </a:t>
            </a:r>
            <a:r>
              <a:rPr lang="en-US" altLang="en-US" sz="2000" dirty="0">
                <a:latin typeface="Aptos" panose="020B0004020202020204" pitchFamily="34" charset="0"/>
              </a:rPr>
              <a:t>to nicotine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7ACE2-0DE6-4F8E-A5AB-99E67C6D4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239" y="5346467"/>
            <a:ext cx="34854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0" eaLnBrk="1" hangingPunct="1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alt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genetic factors </a:t>
            </a:r>
            <a:r>
              <a:rPr lang="en-US" altLang="en-US" sz="2000" dirty="0">
                <a:latin typeface="Aptos" panose="020B0004020202020204" pitchFamily="34" charset="0"/>
              </a:rPr>
              <a:t>make quitting tobacco and nicotine harder for some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27979-C9D1-BBDA-E5CD-A95998DC4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644" y="1275887"/>
            <a:ext cx="35301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0" eaLnBrk="1" hangingPunct="1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altLang="en-US" sz="2000" dirty="0">
                <a:latin typeface="Aptos" panose="020B0004020202020204" pitchFamily="34" charset="0"/>
              </a:rPr>
              <a:t>nicotine can cause </a:t>
            </a:r>
            <a:r>
              <a:rPr lang="en-US" alt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harms in the body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91C10F-2AC1-368B-FE5E-67D45606A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501" y="5346467"/>
            <a:ext cx="35301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0" eaLnBrk="1" hangingPunct="1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altLang="en-US" sz="2000" dirty="0">
                <a:latin typeface="Aptos" panose="020B0004020202020204" pitchFamily="34" charset="0"/>
              </a:rPr>
              <a:t>both youth and adults have </a:t>
            </a:r>
            <a:r>
              <a:rPr lang="en-US" alt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limited knowledge </a:t>
            </a:r>
            <a:r>
              <a:rPr lang="en-US" altLang="en-US" sz="2000" dirty="0">
                <a:latin typeface="Aptos" panose="020B0004020202020204" pitchFamily="34" charset="0"/>
              </a:rPr>
              <a:t>of what is in an e-cigarette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6C9126C-731A-0672-703D-053B521DDA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51" t="12145" r="8660" b="17704"/>
          <a:stretch>
            <a:fillRect/>
          </a:stretch>
        </p:blipFill>
        <p:spPr>
          <a:xfrm>
            <a:off x="369373" y="3132202"/>
            <a:ext cx="2306593" cy="1622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phic 10" descr="Badge Question Mark with solid fill">
            <a:extLst>
              <a:ext uri="{FF2B5EF4-FFF2-40B4-BE49-F238E27FC236}">
                <a16:creationId xmlns:a16="http://schemas.microsoft.com/office/drawing/2014/main" id="{291B0E26-ACD5-0319-4713-38D6D7F7BD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8973" y="5181600"/>
            <a:ext cx="1406952" cy="1406952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DBD072FD-7861-1225-7F6D-04095EA2A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Education is vital to prevention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AF109B-08A8-C228-6DF7-B97D555511C3}"/>
              </a:ext>
            </a:extLst>
          </p:cNvPr>
          <p:cNvCxnSpPr>
            <a:cxnSpLocks/>
          </p:cNvCxnSpPr>
          <p:nvPr/>
        </p:nvCxnSpPr>
        <p:spPr>
          <a:xfrm>
            <a:off x="6096000" y="1066800"/>
            <a:ext cx="0" cy="5541363"/>
          </a:xfrm>
          <a:prstGeom prst="line">
            <a:avLst/>
          </a:prstGeom>
          <a:ln w="38100">
            <a:solidFill>
              <a:srgbClr val="1D4A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209A6C-2214-EE29-9B06-9C45F284BAEA}"/>
              </a:ext>
            </a:extLst>
          </p:cNvPr>
          <p:cNvCxnSpPr>
            <a:cxnSpLocks/>
          </p:cNvCxnSpPr>
          <p:nvPr/>
        </p:nvCxnSpPr>
        <p:spPr>
          <a:xfrm>
            <a:off x="533400" y="2819400"/>
            <a:ext cx="11125200" cy="0"/>
          </a:xfrm>
          <a:prstGeom prst="line">
            <a:avLst/>
          </a:prstGeom>
          <a:ln w="38100">
            <a:solidFill>
              <a:srgbClr val="1D4A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C2883D-4088-661F-80C2-6DAFB28882B7}"/>
              </a:ext>
            </a:extLst>
          </p:cNvPr>
          <p:cNvCxnSpPr>
            <a:cxnSpLocks/>
          </p:cNvCxnSpPr>
          <p:nvPr/>
        </p:nvCxnSpPr>
        <p:spPr>
          <a:xfrm>
            <a:off x="457200" y="5029200"/>
            <a:ext cx="11277600" cy="0"/>
          </a:xfrm>
          <a:prstGeom prst="line">
            <a:avLst/>
          </a:prstGeom>
          <a:ln w="38100">
            <a:solidFill>
              <a:srgbClr val="1D4A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Brain with solid fill">
            <a:extLst>
              <a:ext uri="{FF2B5EF4-FFF2-40B4-BE49-F238E27FC236}">
                <a16:creationId xmlns:a16="http://schemas.microsoft.com/office/drawing/2014/main" id="{44D087BA-1261-CE14-119C-3C8F12CE97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42064" y="1109207"/>
            <a:ext cx="1523981" cy="1523981"/>
          </a:xfrm>
          <a:prstGeom prst="rect">
            <a:avLst/>
          </a:prstGeom>
        </p:spPr>
      </p:pic>
      <p:pic>
        <p:nvPicPr>
          <p:cNvPr id="26" name="Graphic 25" descr="Skeleton with solid fill">
            <a:extLst>
              <a:ext uri="{FF2B5EF4-FFF2-40B4-BE49-F238E27FC236}">
                <a16:creationId xmlns:a16="http://schemas.microsoft.com/office/drawing/2014/main" id="{1C841EDC-1544-D4F5-F051-6D16B04369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954" y="863961"/>
            <a:ext cx="1849340" cy="18493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6335631-33DC-3FCC-E980-01FFF331D203}"/>
              </a:ext>
            </a:extLst>
          </p:cNvPr>
          <p:cNvSpPr/>
          <p:nvPr/>
        </p:nvSpPr>
        <p:spPr>
          <a:xfrm>
            <a:off x="8493736" y="543601"/>
            <a:ext cx="3698264" cy="61845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36118-A2A7-44CC-B352-132367597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62"/>
          <a:stretch>
            <a:fillRect/>
          </a:stretch>
        </p:blipFill>
        <p:spPr>
          <a:xfrm>
            <a:off x="152400" y="1159370"/>
            <a:ext cx="7825399" cy="4953000"/>
          </a:xfrm>
          <a:prstGeom prst="rect">
            <a:avLst/>
          </a:prstGeom>
        </p:spPr>
      </p:pic>
      <p:pic>
        <p:nvPicPr>
          <p:cNvPr id="18" name="Graphic 17" descr="Bubbles with solid fill">
            <a:extLst>
              <a:ext uri="{FF2B5EF4-FFF2-40B4-BE49-F238E27FC236}">
                <a16:creationId xmlns:a16="http://schemas.microsoft.com/office/drawing/2014/main" id="{C0D3BA31-0EDF-62F8-A3FA-7CDD3389AB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8656" y="2855940"/>
            <a:ext cx="457200" cy="457200"/>
          </a:xfrm>
          <a:prstGeom prst="rect">
            <a:avLst/>
          </a:prstGeom>
        </p:spPr>
      </p:pic>
      <p:pic>
        <p:nvPicPr>
          <p:cNvPr id="28" name="Graphic 27" descr="Bubbles with solid fill">
            <a:extLst>
              <a:ext uri="{FF2B5EF4-FFF2-40B4-BE49-F238E27FC236}">
                <a16:creationId xmlns:a16="http://schemas.microsoft.com/office/drawing/2014/main" id="{1ED6E6F1-366E-BA81-4DB8-FC90D6C0BA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5503" y="2914211"/>
            <a:ext cx="457200" cy="457200"/>
          </a:xfrm>
          <a:prstGeom prst="rect">
            <a:avLst/>
          </a:prstGeom>
        </p:spPr>
      </p:pic>
      <p:pic>
        <p:nvPicPr>
          <p:cNvPr id="29" name="Graphic 28" descr="Bubbles with solid fill">
            <a:extLst>
              <a:ext uri="{FF2B5EF4-FFF2-40B4-BE49-F238E27FC236}">
                <a16:creationId xmlns:a16="http://schemas.microsoft.com/office/drawing/2014/main" id="{11DC40CB-30AB-FE19-208A-6F5D21CBF6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1933" y="1934655"/>
            <a:ext cx="618238" cy="618238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7C771A2B-9159-BD95-2820-F8E36A6CD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Reasons for concern: addiction and the brain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8A0FED-0AC8-4A01-F987-69A8C1E1768B}"/>
              </a:ext>
            </a:extLst>
          </p:cNvPr>
          <p:cNvSpPr txBox="1"/>
          <p:nvPr/>
        </p:nvSpPr>
        <p:spPr>
          <a:xfrm>
            <a:off x="9220200" y="1752727"/>
            <a:ext cx="28673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FangSong" panose="020B0503020204020204" pitchFamily="49" charset="-122"/>
              </a:rPr>
              <a:t>Nicotine cause </a:t>
            </a: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FangSong" panose="020B0503020204020204" pitchFamily="49" charset="-122"/>
              </a:rPr>
              <a:t>dopamine</a:t>
            </a:r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  <a:ea typeface="FangSong" panose="020B0503020204020204" pitchFamily="49" charset="-122"/>
              </a:rPr>
              <a:t> 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FangSong" panose="020B0503020204020204" pitchFamily="49" charset="-122"/>
              </a:rPr>
              <a:t>release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FangSong" panose="020B0503020204020204" pitchFamily="49" charset="-122"/>
              </a:rPr>
              <a:t> </a:t>
            </a:r>
          </a:p>
          <a:p>
            <a:endParaRPr lang="en-US" dirty="0">
              <a:solidFill>
                <a:schemeClr val="bg1"/>
              </a:solidFill>
              <a:latin typeface="Aptos" panose="020B0004020202020204" pitchFamily="34" charset="0"/>
              <a:ea typeface="FangSong" panose="020B0503020204020204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FangSong" panose="020B0503020204020204" pitchFamily="49" charset="-122"/>
              </a:rPr>
              <a:t>pleasure center</a:t>
            </a:r>
          </a:p>
          <a:p>
            <a:endParaRPr lang="en-US" dirty="0">
              <a:solidFill>
                <a:schemeClr val="bg1"/>
              </a:solidFill>
              <a:latin typeface="Aptos" panose="020B0004020202020204" pitchFamily="34" charset="0"/>
              <a:ea typeface="FangSong" panose="020B0503020204020204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FangSong" panose="020B0503020204020204" pitchFamily="49" charset="-122"/>
              </a:rPr>
              <a:t>adaptation of natural pathways</a:t>
            </a:r>
          </a:p>
          <a:p>
            <a:endParaRPr lang="en-US" dirty="0">
              <a:solidFill>
                <a:schemeClr val="bg1"/>
              </a:solidFill>
              <a:latin typeface="Aptos" panose="020B0004020202020204" pitchFamily="34" charset="0"/>
              <a:ea typeface="FangSong" panose="020B0503020204020204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FangSong" panose="020B0503020204020204" pitchFamily="49" charset="-122"/>
              </a:rPr>
              <a:t>anticipation of reward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ptos" panose="020B0004020202020204" pitchFamily="34" charset="0"/>
              <a:ea typeface="FangSong" panose="020B0503020204020204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FangSong" panose="020B0503020204020204" pitchFamily="49" charset="-122"/>
              </a:rPr>
              <a:t>Wants more!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23663-4784-A308-9B1D-78EE2D927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73360"/>
            <a:ext cx="1842061" cy="43236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BB533904-FCD3-CA7A-932A-FB8585409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10668000" cy="1250950"/>
          </a:xfrm>
        </p:spPr>
        <p:txBody>
          <a:bodyPr/>
          <a:lstStyle/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 for Concern: Nicotine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9BD66D9-E1E4-1884-AAAD-7DB69E368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Reason for concern: brain functioning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0F927C4-CF38-CC56-0988-C6715DDFF5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311414"/>
              </p:ext>
            </p:extLst>
          </p:nvPr>
        </p:nvGraphicFramePr>
        <p:xfrm>
          <a:off x="1257300" y="914400"/>
          <a:ext cx="96774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90BDFC0-822A-E19B-1AE4-C04327E91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0100" y="2057400"/>
            <a:ext cx="29718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338">
            <a:extLst>
              <a:ext uri="{FF2B5EF4-FFF2-40B4-BE49-F238E27FC236}">
                <a16:creationId xmlns:a16="http://schemas.microsoft.com/office/drawing/2014/main" id="{7712A5BB-DC51-E98C-0947-9C21A4BC41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0388" y="171450"/>
            <a:ext cx="8520112" cy="573088"/>
          </a:xfrm>
        </p:spPr>
        <p:txBody>
          <a:bodyPr lIns="91425" tIns="91425" rIns="91425" bIns="91425" rtlCol="0" anchor="t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The Body on Nicotine</a:t>
            </a:r>
            <a:endParaRPr lang="en" sz="4000" b="1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1FF8C-C754-620D-73B9-D1E7F7FA7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530"/>
          <a:stretch>
            <a:fillRect/>
          </a:stretch>
        </p:blipFill>
        <p:spPr>
          <a:xfrm>
            <a:off x="3647652" y="1828800"/>
            <a:ext cx="4896695" cy="3004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4E7B4E-5977-A48D-B432-FA66FC12E388}"/>
              </a:ext>
            </a:extLst>
          </p:cNvPr>
          <p:cNvSpPr txBox="1"/>
          <p:nvPr/>
        </p:nvSpPr>
        <p:spPr>
          <a:xfrm>
            <a:off x="7994651" y="1476657"/>
            <a:ext cx="3730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Brain</a:t>
            </a:r>
          </a:p>
          <a:p>
            <a:r>
              <a:rPr lang="en-US" dirty="0">
                <a:latin typeface="Aptos" panose="020B0004020202020204" pitchFamily="34" charset="0"/>
              </a:rPr>
              <a:t>-effects cognitive functioning </a:t>
            </a:r>
          </a:p>
          <a:p>
            <a:r>
              <a:rPr lang="en-US" dirty="0">
                <a:latin typeface="Aptos" panose="020B0004020202020204" pitchFamily="34" charset="0"/>
              </a:rPr>
              <a:t>-impact on mental health</a:t>
            </a:r>
          </a:p>
          <a:p>
            <a:r>
              <a:rPr lang="en-US" dirty="0">
                <a:latin typeface="Aptos" panose="020B0004020202020204" pitchFamily="34" charset="0"/>
              </a:rPr>
              <a:t>-decreases impulse control </a:t>
            </a:r>
          </a:p>
          <a:p>
            <a:r>
              <a:rPr lang="en-US" dirty="0">
                <a:latin typeface="Aptos" panose="020B0004020202020204" pitchFamily="34" charset="0"/>
              </a:rPr>
              <a:t>-can cause dementia and strokes 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F22762-2865-B8E1-10E1-F40B20D46FD4}"/>
              </a:ext>
            </a:extLst>
          </p:cNvPr>
          <p:cNvSpPr txBox="1"/>
          <p:nvPr/>
        </p:nvSpPr>
        <p:spPr>
          <a:xfrm>
            <a:off x="8544347" y="3618464"/>
            <a:ext cx="289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Heart</a:t>
            </a:r>
          </a:p>
          <a:p>
            <a:r>
              <a:rPr lang="en-US" dirty="0">
                <a:latin typeface="Aptos" panose="020B0004020202020204" pitchFamily="34" charset="0"/>
              </a:rPr>
              <a:t>-increases heart rate </a:t>
            </a:r>
          </a:p>
          <a:p>
            <a:r>
              <a:rPr lang="en-US" dirty="0">
                <a:latin typeface="Aptos" panose="020B0004020202020204" pitchFamily="34" charset="0"/>
              </a:rPr>
              <a:t>-heart disease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6E045-C901-F6CD-B4F6-04A34163B264}"/>
              </a:ext>
            </a:extLst>
          </p:cNvPr>
          <p:cNvSpPr txBox="1"/>
          <p:nvPr/>
        </p:nvSpPr>
        <p:spPr>
          <a:xfrm>
            <a:off x="2733252" y="4014154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Liver</a:t>
            </a:r>
          </a:p>
          <a:p>
            <a:r>
              <a:rPr lang="en-US" dirty="0">
                <a:latin typeface="Aptos" panose="020B0004020202020204" pitchFamily="34" charset="0"/>
              </a:rPr>
              <a:t>-scarring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A4C6F-65F1-F2E8-2C06-DE220DC428DC}"/>
              </a:ext>
            </a:extLst>
          </p:cNvPr>
          <p:cNvSpPr txBox="1"/>
          <p:nvPr/>
        </p:nvSpPr>
        <p:spPr>
          <a:xfrm>
            <a:off x="2320658" y="1662210"/>
            <a:ext cx="289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Lungs</a:t>
            </a:r>
          </a:p>
          <a:p>
            <a:r>
              <a:rPr lang="en-US" dirty="0">
                <a:latin typeface="Aptos" panose="020B0004020202020204" pitchFamily="34" charset="0"/>
              </a:rPr>
              <a:t>-breathing issues </a:t>
            </a:r>
          </a:p>
          <a:p>
            <a:r>
              <a:rPr lang="en-US" dirty="0">
                <a:latin typeface="Aptos" panose="020B0004020202020204" pitchFamily="34" charset="0"/>
              </a:rPr>
              <a:t>-restricted air flow 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4ED5-0AC7-7941-C7D9-2FFE0764D43B}"/>
              </a:ext>
            </a:extLst>
          </p:cNvPr>
          <p:cNvSpPr txBox="1"/>
          <p:nvPr/>
        </p:nvSpPr>
        <p:spPr>
          <a:xfrm>
            <a:off x="5247852" y="5214483"/>
            <a:ext cx="289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Blood vessels </a:t>
            </a:r>
          </a:p>
          <a:p>
            <a:r>
              <a:rPr lang="en-US" dirty="0">
                <a:latin typeface="Aptos" panose="020B0004020202020204" pitchFamily="34" charset="0"/>
              </a:rPr>
              <a:t>-increased blood pressure </a:t>
            </a:r>
          </a:p>
          <a:p>
            <a:r>
              <a:rPr lang="en-US" dirty="0">
                <a:latin typeface="Aptos" panose="020B0004020202020204" pitchFamily="34" charset="0"/>
              </a:rPr>
              <a:t>-blood clots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4F8F9DCB-D747-AE4D-DE07-D4EEECCFF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  <a:sym typeface="Chalkboard" panose="03050602040202020205" pitchFamily="66" charset="77"/>
              </a:rPr>
              <a:t>Reason for concern: nicotine &amp; tobacco effect the body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76BDB6AF-FDAC-AE6F-8815-9B55C8A3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Reason for concern: gateway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D4F76-AB92-4E41-41C5-2F4A04F0D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95" y="2380167"/>
            <a:ext cx="3997879" cy="2737514"/>
          </a:xfrm>
          <a:prstGeom prst="rect">
            <a:avLst/>
          </a:prstGeom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4C6861DD-1E3E-0C4D-2506-2C3A36F387B9}"/>
              </a:ext>
            </a:extLst>
          </p:cNvPr>
          <p:cNvSpPr/>
          <p:nvPr/>
        </p:nvSpPr>
        <p:spPr>
          <a:xfrm rot="5829970">
            <a:off x="7844519" y="2362941"/>
            <a:ext cx="1066800" cy="38100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4AD617B3-2B39-2D00-32EC-BD64D25D9B28}"/>
              </a:ext>
            </a:extLst>
          </p:cNvPr>
          <p:cNvSpPr/>
          <p:nvPr/>
        </p:nvSpPr>
        <p:spPr>
          <a:xfrm rot="5829970">
            <a:off x="7792488" y="4192399"/>
            <a:ext cx="1066800" cy="38100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36DEE3C2-876B-24A7-6446-91BA9460CDA6}"/>
              </a:ext>
            </a:extLst>
          </p:cNvPr>
          <p:cNvSpPr/>
          <p:nvPr/>
        </p:nvSpPr>
        <p:spPr>
          <a:xfrm rot="6831986" flipV="1">
            <a:off x="3499378" y="2185283"/>
            <a:ext cx="907769" cy="389768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746A2DF7-AEDD-0B3B-88B3-55490790A1AB}"/>
              </a:ext>
            </a:extLst>
          </p:cNvPr>
          <p:cNvSpPr/>
          <p:nvPr/>
        </p:nvSpPr>
        <p:spPr>
          <a:xfrm rot="1420257" flipV="1">
            <a:off x="3710007" y="4691674"/>
            <a:ext cx="907769" cy="389768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Graphic 15" descr="Fence outline">
            <a:extLst>
              <a:ext uri="{FF2B5EF4-FFF2-40B4-BE49-F238E27FC236}">
                <a16:creationId xmlns:a16="http://schemas.microsoft.com/office/drawing/2014/main" id="{130634D8-061E-71CE-33F6-628E93FBFB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2558" y="1921899"/>
            <a:ext cx="3120095" cy="3120095"/>
          </a:xfrm>
          <a:prstGeom prst="rect">
            <a:avLst/>
          </a:prstGeom>
        </p:spPr>
      </p:pic>
      <p:pic>
        <p:nvPicPr>
          <p:cNvPr id="17" name="Graphic 16" descr="Fence outline">
            <a:extLst>
              <a:ext uri="{FF2B5EF4-FFF2-40B4-BE49-F238E27FC236}">
                <a16:creationId xmlns:a16="http://schemas.microsoft.com/office/drawing/2014/main" id="{1ED10A67-20ED-73C1-9EED-E1431FCF49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8737" y="1815802"/>
            <a:ext cx="3120095" cy="3120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EDC78-B2F8-F5D4-D5C4-AE420378746A}"/>
              </a:ext>
            </a:extLst>
          </p:cNvPr>
          <p:cNvSpPr txBox="1"/>
          <p:nvPr/>
        </p:nvSpPr>
        <p:spPr>
          <a:xfrm>
            <a:off x="2133600" y="1172353"/>
            <a:ext cx="8839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  <a:sym typeface="Chalkboard" panose="03050602040202020205" pitchFamily="66" charset="77"/>
              </a:rPr>
              <a:t>using e-cigarettes can lead to use of other tobacco products </a:t>
            </a:r>
            <a:endParaRPr 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8AE62-FB79-F227-0E6E-71DBA7C05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70ADCD-780C-2831-89B9-B8D3D805E74B}"/>
              </a:ext>
            </a:extLst>
          </p:cNvPr>
          <p:cNvSpPr/>
          <p:nvPr/>
        </p:nvSpPr>
        <p:spPr>
          <a:xfrm>
            <a:off x="8124393" y="673462"/>
            <a:ext cx="4067607" cy="6197702"/>
          </a:xfrm>
          <a:prstGeom prst="rect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AC74713D-22F2-590C-7715-4D3A87423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Reason for concern: social media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8A7A65-7CEA-D48D-8F3F-628B114155B6}"/>
              </a:ext>
            </a:extLst>
          </p:cNvPr>
          <p:cNvSpPr/>
          <p:nvPr/>
        </p:nvSpPr>
        <p:spPr>
          <a:xfrm>
            <a:off x="-1" y="673462"/>
            <a:ext cx="4067607" cy="6184538"/>
          </a:xfrm>
          <a:prstGeom prst="rect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32A3E-1267-3FD9-6502-D5D6B16FD1F5}"/>
              </a:ext>
            </a:extLst>
          </p:cNvPr>
          <p:cNvSpPr txBox="1"/>
          <p:nvPr/>
        </p:nvSpPr>
        <p:spPr>
          <a:xfrm>
            <a:off x="990600" y="1389742"/>
            <a:ext cx="2576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vape tricks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F41F4-ABA1-0B74-DD40-441EB68E9435}"/>
              </a:ext>
            </a:extLst>
          </p:cNvPr>
          <p:cNvSpPr txBox="1"/>
          <p:nvPr/>
        </p:nvSpPr>
        <p:spPr>
          <a:xfrm>
            <a:off x="8691346" y="1389742"/>
            <a:ext cx="293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influencers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7B677D-33C2-B581-C679-D5FCB442A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743200"/>
            <a:ext cx="3124867" cy="3080437"/>
          </a:xfrm>
          <a:prstGeom prst="rect">
            <a:avLst/>
          </a:prstGeom>
          <a:ln>
            <a:noFill/>
          </a:ln>
          <a:effectLst>
            <a:glow rad="825500">
              <a:srgbClr val="FFFFFF">
                <a:alpha val="40000"/>
              </a:srgbClr>
            </a:glow>
            <a:outerShdw blurRad="50800" dist="50800" dir="5400000" algn="ctr" rotWithShape="0">
              <a:srgbClr val="0070C0"/>
            </a:outerShdw>
            <a:softEdge rad="1016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0F884D-A438-2566-ED1A-F8584FAE6788}"/>
              </a:ext>
            </a:extLst>
          </p:cNvPr>
          <p:cNvSpPr/>
          <p:nvPr/>
        </p:nvSpPr>
        <p:spPr>
          <a:xfrm>
            <a:off x="532733" y="2514600"/>
            <a:ext cx="6706267" cy="3505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8509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63A194-6B84-6DD3-710E-5E455566E9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6" t="4012" r="2976" b="12881"/>
          <a:stretch>
            <a:fillRect/>
          </a:stretch>
        </p:blipFill>
        <p:spPr>
          <a:xfrm>
            <a:off x="838200" y="2667000"/>
            <a:ext cx="6096000" cy="3156637"/>
          </a:xfrm>
          <a:prstGeom prst="rect">
            <a:avLst/>
          </a:prstGeom>
          <a:effectLst>
            <a:glow rad="876300">
              <a:srgbClr val="FFFFFF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7458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4">
            <a:extLst>
              <a:ext uri="{FF2B5EF4-FFF2-40B4-BE49-F238E27FC236}">
                <a16:creationId xmlns:a16="http://schemas.microsoft.com/office/drawing/2014/main" id="{71C164F8-3C1B-F2DF-835C-3521534CE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384" y="2038444"/>
            <a:ext cx="2138881" cy="5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Suchitra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Krishnan-Sarin, PhD</a:t>
            </a:r>
            <a:r>
              <a:rPr kumimoji="0" lang="en-US" altLang="en-US" sz="11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Albert E. Kent Professor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of Psychiatry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3498E9-AA5D-9E0B-C569-9DD5E0593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96" y="21066"/>
            <a:ext cx="2178767" cy="2201546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361DF4F9-0D58-4DFB-DE96-93663373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551" y="1949978"/>
            <a:ext cx="1864019" cy="79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Dana Cavallo, PhD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Associate Professor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of Psychiatry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386189BD-2441-2C52-54B6-666A76F5F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231" y="1853884"/>
            <a:ext cx="1793748" cy="54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Krysten Bold, PhD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Associate Professor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of Psychiatry </a:t>
            </a:r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id="{45E670A3-C83C-EE0B-06C7-E183EC2D0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526" y="1866089"/>
            <a:ext cx="1457526" cy="81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Grace Kong, PhD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Associate Professor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of Psychiatry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882A39AE-68A5-7DFF-8501-640EE5080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6560" y="1857595"/>
            <a:ext cx="1432587" cy="46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Danielle Davis, PhD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Assistant Professor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of Psychiatry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9">
            <a:extLst>
              <a:ext uri="{FF2B5EF4-FFF2-40B4-BE49-F238E27FC236}">
                <a16:creationId xmlns:a16="http://schemas.microsoft.com/office/drawing/2014/main" id="{697061F6-A545-62AD-3A20-E735984E8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97" y="4203680"/>
            <a:ext cx="163330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Meghan Morean, PhD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i="0" dirty="0">
                <a:solidFill>
                  <a:srgbClr val="191919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Research Scientist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i="0" dirty="0">
                <a:solidFill>
                  <a:srgbClr val="191919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in Psychiatry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31">
            <a:extLst>
              <a:ext uri="{FF2B5EF4-FFF2-40B4-BE49-F238E27FC236}">
                <a16:creationId xmlns:a16="http://schemas.microsoft.com/office/drawing/2014/main" id="{7EF0433E-0F1B-94D1-36C8-9BF2BC37D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175" y="4105683"/>
            <a:ext cx="1660282" cy="44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Wei Li, MD, MPH, PhD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Postdoctoral Associate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Text Box 32">
            <a:extLst>
              <a:ext uri="{FF2B5EF4-FFF2-40B4-BE49-F238E27FC236}">
                <a16:creationId xmlns:a16="http://schemas.microsoft.com/office/drawing/2014/main" id="{31D527E2-8ECC-C60A-8900-9E70606F8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80" y="6338696"/>
            <a:ext cx="1913904" cy="40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Rachel Ouellette, PhD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Associate Research Scientist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D2F276DC-97EB-3415-A593-06FD6015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3553" y="4105683"/>
            <a:ext cx="1660282" cy="44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Akshika Sharma, PhD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Postdoctoral Associate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7737703C-9ABE-863A-3553-A7CF26B44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243" y="4161287"/>
            <a:ext cx="1613441" cy="70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Patricia Simon, PhD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Assistant Professor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Adjunct of Psychiatry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C52E2CC2-0A55-9FF1-0E5D-358126D0C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021" y="6341638"/>
            <a:ext cx="1683730" cy="44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Tricia Dahl, BS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Research Assistant 3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9835A09F-C9DB-DDA3-A9DA-0608C8DF7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526" y="4075226"/>
            <a:ext cx="1567891" cy="44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Heather LaVallee, LMFT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Research Assistant 2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" name="Text Box 33">
            <a:extLst>
              <a:ext uri="{FF2B5EF4-FFF2-40B4-BE49-F238E27FC236}">
                <a16:creationId xmlns:a16="http://schemas.microsoft.com/office/drawing/2014/main" id="{785131FC-73D2-0E03-DC56-DF690AF22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138" y="6326866"/>
            <a:ext cx="1567891" cy="44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Thomas Liss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Research Associate</a:t>
            </a:r>
            <a:endParaRPr lang="en-US" altLang="en-US" sz="1100" b="1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CA264882-CFBD-31A7-8337-5D286E20D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995" y="6307830"/>
            <a:ext cx="1567891" cy="44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Melissa</a:t>
            </a:r>
            <a:r>
              <a:rPr lang="en-US" alt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 Gordon, MFA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Research Associate 3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D7A50A-B56D-A810-5D13-BD9EBAECD228}"/>
              </a:ext>
            </a:extLst>
          </p:cNvPr>
          <p:cNvSpPr txBox="1"/>
          <p:nvPr/>
        </p:nvSpPr>
        <p:spPr>
          <a:xfrm>
            <a:off x="8097692" y="6253368"/>
            <a:ext cx="1903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Tami Frankforter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Systems Programmer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69248F-9B8A-866C-84A6-589EB814DFB3}"/>
              </a:ext>
            </a:extLst>
          </p:cNvPr>
          <p:cNvSpPr txBox="1"/>
          <p:nvPr/>
        </p:nvSpPr>
        <p:spPr>
          <a:xfrm>
            <a:off x="3986949" y="4154975"/>
            <a:ext cx="23793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Deepa Camenga, MD, MHS, FAAP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Associate Professor of 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Emergency Medicine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6E2409-9108-0139-D484-9084A9E0BD88}"/>
              </a:ext>
            </a:extLst>
          </p:cNvPr>
          <p:cNvSpPr txBox="1"/>
          <p:nvPr/>
        </p:nvSpPr>
        <p:spPr>
          <a:xfrm>
            <a:off x="9831979" y="6187276"/>
            <a:ext cx="21912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Sakinah Carter Suttiratana, PhD, MPH, MBA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</a:rPr>
              <a:t>Associate Research Scientist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9016D4-E038-346E-A6D9-1384B4DC46B4}"/>
              </a:ext>
            </a:extLst>
          </p:cNvPr>
          <p:cNvSpPr/>
          <p:nvPr/>
        </p:nvSpPr>
        <p:spPr>
          <a:xfrm>
            <a:off x="789120" y="346416"/>
            <a:ext cx="1234657" cy="157060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84E55A-65FE-B8D3-8507-0A465B53A02F}"/>
              </a:ext>
            </a:extLst>
          </p:cNvPr>
          <p:cNvSpPr/>
          <p:nvPr/>
        </p:nvSpPr>
        <p:spPr>
          <a:xfrm>
            <a:off x="4660111" y="346416"/>
            <a:ext cx="1156717" cy="157060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8779A8-52DB-EF5D-A186-FEF846C61817}"/>
              </a:ext>
            </a:extLst>
          </p:cNvPr>
          <p:cNvSpPr/>
          <p:nvPr/>
        </p:nvSpPr>
        <p:spPr>
          <a:xfrm>
            <a:off x="6493980" y="269119"/>
            <a:ext cx="1156717" cy="1570606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4330E22-45C5-9D69-0474-01F09E092577}"/>
              </a:ext>
            </a:extLst>
          </p:cNvPr>
          <p:cNvSpPr/>
          <p:nvPr/>
        </p:nvSpPr>
        <p:spPr>
          <a:xfrm>
            <a:off x="8373765" y="228336"/>
            <a:ext cx="1156717" cy="1570606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FE800B4E-CB12-3C35-0288-E888C698DC94}"/>
              </a:ext>
            </a:extLst>
          </p:cNvPr>
          <p:cNvSpPr/>
          <p:nvPr/>
        </p:nvSpPr>
        <p:spPr>
          <a:xfrm>
            <a:off x="10165101" y="255167"/>
            <a:ext cx="1156717" cy="1570606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083AE389-7023-ECB6-85AB-12B9BCA563D7}"/>
              </a:ext>
            </a:extLst>
          </p:cNvPr>
          <p:cNvSpPr/>
          <p:nvPr/>
        </p:nvSpPr>
        <p:spPr>
          <a:xfrm>
            <a:off x="10231028" y="2527083"/>
            <a:ext cx="1156717" cy="1570606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26" name="Oval 1025">
            <a:extLst>
              <a:ext uri="{FF2B5EF4-FFF2-40B4-BE49-F238E27FC236}">
                <a16:creationId xmlns:a16="http://schemas.microsoft.com/office/drawing/2014/main" id="{EBB0A1D3-6C52-B08B-B4B4-8959A7C546AD}"/>
              </a:ext>
            </a:extLst>
          </p:cNvPr>
          <p:cNvSpPr/>
          <p:nvPr/>
        </p:nvSpPr>
        <p:spPr>
          <a:xfrm>
            <a:off x="8336007" y="2504620"/>
            <a:ext cx="1156717" cy="1570606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48540075-2570-B72B-2127-0E5C0F5A67E8}"/>
              </a:ext>
            </a:extLst>
          </p:cNvPr>
          <p:cNvSpPr/>
          <p:nvPr/>
        </p:nvSpPr>
        <p:spPr>
          <a:xfrm>
            <a:off x="6465280" y="2513578"/>
            <a:ext cx="1156717" cy="1570606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B3542771-F56A-0995-88D1-51F846EAD9E4}"/>
              </a:ext>
            </a:extLst>
          </p:cNvPr>
          <p:cNvSpPr/>
          <p:nvPr/>
        </p:nvSpPr>
        <p:spPr>
          <a:xfrm>
            <a:off x="4570005" y="2539519"/>
            <a:ext cx="1156717" cy="1570606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00C8C5CA-E9DA-A688-AB05-73D12E10750F}"/>
              </a:ext>
            </a:extLst>
          </p:cNvPr>
          <p:cNvSpPr/>
          <p:nvPr/>
        </p:nvSpPr>
        <p:spPr>
          <a:xfrm>
            <a:off x="2699276" y="2584369"/>
            <a:ext cx="1156717" cy="1570606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931E042B-DA5C-6E72-F154-CC48F4D89057}"/>
              </a:ext>
            </a:extLst>
          </p:cNvPr>
          <p:cNvSpPr/>
          <p:nvPr/>
        </p:nvSpPr>
        <p:spPr>
          <a:xfrm>
            <a:off x="804255" y="2623797"/>
            <a:ext cx="1156717" cy="1570606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E59184D1-C734-CB6E-E282-A4008143D1B7}"/>
              </a:ext>
            </a:extLst>
          </p:cNvPr>
          <p:cNvSpPr/>
          <p:nvPr/>
        </p:nvSpPr>
        <p:spPr>
          <a:xfrm>
            <a:off x="10352430" y="4509420"/>
            <a:ext cx="1156717" cy="1570606"/>
          </a:xfrm>
          <a:prstGeom prst="ellipse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6B1D3720-2DB7-9C77-A52C-4EA79BBC2D0E}"/>
              </a:ext>
            </a:extLst>
          </p:cNvPr>
          <p:cNvSpPr/>
          <p:nvPr/>
        </p:nvSpPr>
        <p:spPr>
          <a:xfrm>
            <a:off x="4518121" y="4733396"/>
            <a:ext cx="1156717" cy="1570606"/>
          </a:xfrm>
          <a:prstGeom prst="ellipse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037" name="Oval 1036">
            <a:extLst>
              <a:ext uri="{FF2B5EF4-FFF2-40B4-BE49-F238E27FC236}">
                <a16:creationId xmlns:a16="http://schemas.microsoft.com/office/drawing/2014/main" id="{9A95D6C9-3B8D-4067-26DA-872C15ACC15A}"/>
              </a:ext>
            </a:extLst>
          </p:cNvPr>
          <p:cNvSpPr/>
          <p:nvPr/>
        </p:nvSpPr>
        <p:spPr>
          <a:xfrm>
            <a:off x="2635129" y="4705054"/>
            <a:ext cx="1156717" cy="1570606"/>
          </a:xfrm>
          <a:prstGeom prst="ellipse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ptos" panose="020B0004020202020204" pitchFamily="34" charset="0"/>
            </a:endParaRPr>
          </a:p>
        </p:txBody>
      </p:sp>
      <p:sp>
        <p:nvSpPr>
          <p:cNvPr id="1038" name="Oval 1037">
            <a:extLst>
              <a:ext uri="{FF2B5EF4-FFF2-40B4-BE49-F238E27FC236}">
                <a16:creationId xmlns:a16="http://schemas.microsoft.com/office/drawing/2014/main" id="{C02B3E2C-CFDD-C519-0AE0-9BD283AC6344}"/>
              </a:ext>
            </a:extLst>
          </p:cNvPr>
          <p:cNvSpPr/>
          <p:nvPr/>
        </p:nvSpPr>
        <p:spPr>
          <a:xfrm>
            <a:off x="804255" y="4768090"/>
            <a:ext cx="1156717" cy="1570606"/>
          </a:xfrm>
          <a:prstGeom prst="ellipse">
            <a:avLst/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ptos" panose="020B0004020202020204" pitchFamily="34" charset="0"/>
            </a:endParaRPr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1723589B-6BD9-3BAE-CC56-359A1093CB65}"/>
              </a:ext>
            </a:extLst>
          </p:cNvPr>
          <p:cNvSpPr/>
          <p:nvPr/>
        </p:nvSpPr>
        <p:spPr>
          <a:xfrm>
            <a:off x="8455958" y="4635333"/>
            <a:ext cx="1156717" cy="1570606"/>
          </a:xfrm>
          <a:prstGeom prst="ellipse">
            <a:avLst/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9CE739-000A-3A3D-960D-22AC74D59E06}"/>
              </a:ext>
            </a:extLst>
          </p:cNvPr>
          <p:cNvSpPr/>
          <p:nvPr/>
        </p:nvSpPr>
        <p:spPr>
          <a:xfrm rot="5400000">
            <a:off x="6341353" y="4908632"/>
            <a:ext cx="1572768" cy="1161288"/>
          </a:xfrm>
          <a:prstGeom prst="ellipse">
            <a:avLst/>
          </a:pr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7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6417-01E7-85D9-10B4-E9A01A00A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304C9140-47E8-A4BA-5B06-434749AD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48" y="0"/>
            <a:ext cx="12205448" cy="834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Reason for concern: tobacco industry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E75DDA-B724-BB96-7B7D-F6A983BED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1524000"/>
            <a:ext cx="2173324" cy="2640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8571F9-D76B-58FC-8219-39654F0F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549" y="4648200"/>
            <a:ext cx="4873906" cy="1529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044C02-6F1C-DA7C-1492-9867330E3374}"/>
              </a:ext>
            </a:extLst>
          </p:cNvPr>
          <p:cNvSpPr txBox="1"/>
          <p:nvPr/>
        </p:nvSpPr>
        <p:spPr>
          <a:xfrm>
            <a:off x="685800" y="1293167"/>
            <a:ext cx="6515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D4A7A"/>
                </a:solidFill>
                <a:latin typeface="Aptos" panose="020B0004020202020204" pitchFamily="34" charset="0"/>
              </a:rPr>
              <a:t>industry marketing attractive to teens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1F5B1-AE01-8C32-DF4D-A988F2064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85" y="2362200"/>
            <a:ext cx="4634453" cy="3009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884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79E35-E6CF-CDF9-30F7-DCFD80DA9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9468FC-C030-7185-F594-EC008147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676400"/>
            <a:ext cx="4501750" cy="30630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A16512-1B04-DDDD-6656-20C610017826}"/>
              </a:ext>
            </a:extLst>
          </p:cNvPr>
          <p:cNvSpPr/>
          <p:nvPr/>
        </p:nvSpPr>
        <p:spPr>
          <a:xfrm>
            <a:off x="0" y="826134"/>
            <a:ext cx="7229588" cy="2326698"/>
          </a:xfrm>
          <a:prstGeom prst="rect">
            <a:avLst/>
          </a:prstGeom>
          <a:solidFill>
            <a:srgbClr val="1D4A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2052747-87BE-1488-AA1E-80EC191F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48" y="0"/>
            <a:ext cx="12205448" cy="834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Reason for concern: tobacco industry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61F5A0-48DD-BD1F-3608-399EE2B8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571" y="1918477"/>
            <a:ext cx="2743200" cy="10300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DC41FD-1FC0-CF72-ACCE-AA483A9E62C0}"/>
              </a:ext>
            </a:extLst>
          </p:cNvPr>
          <p:cNvSpPr/>
          <p:nvPr/>
        </p:nvSpPr>
        <p:spPr>
          <a:xfrm>
            <a:off x="9412" y="3408471"/>
            <a:ext cx="7229588" cy="3449530"/>
          </a:xfrm>
          <a:prstGeom prst="rect">
            <a:avLst/>
          </a:prstGeom>
          <a:solidFill>
            <a:srgbClr val="1D4A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F14F6-50AE-F3D7-75C2-2D14B619B85C}"/>
              </a:ext>
            </a:extLst>
          </p:cNvPr>
          <p:cNvSpPr txBox="1"/>
          <p:nvPr/>
        </p:nvSpPr>
        <p:spPr>
          <a:xfrm>
            <a:off x="153094" y="3462785"/>
            <a:ext cx="67905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Why are flavored vapes still being sold illegally? </a:t>
            </a:r>
          </a:p>
          <a:p>
            <a:endParaRPr lang="en-US" sz="22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lack of enforcement resources (federal, state, local)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unless state and local levels have bans, difficult to enforce federal laws, retailers may choose to pay fines if caught selling unauthorized products </a:t>
            </a:r>
          </a:p>
          <a:p>
            <a:pPr lvl="1"/>
            <a:endParaRPr lang="en-US" sz="2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loopholes due to laws around types of vapes </a:t>
            </a:r>
          </a:p>
          <a:p>
            <a:endParaRPr lang="en-US" sz="2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legal challenges – unsettled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05F882-BCCD-CD8A-7E98-3CCE97EE2B17}"/>
              </a:ext>
            </a:extLst>
          </p:cNvPr>
          <p:cNvSpPr txBox="1"/>
          <p:nvPr/>
        </p:nvSpPr>
        <p:spPr>
          <a:xfrm>
            <a:off x="153094" y="958596"/>
            <a:ext cx="693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2020 U.S. Food and Drug Administration (FDA) </a:t>
            </a:r>
            <a:r>
              <a:rPr lang="en-US" sz="22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banned flavored vapes (not inc</a:t>
            </a:r>
            <a:r>
              <a:rPr 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lusive of all types of vapes)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6F7A6-7FC8-C685-B5F5-922BA105EEB9}"/>
              </a:ext>
            </a:extLst>
          </p:cNvPr>
          <p:cNvSpPr txBox="1"/>
          <p:nvPr/>
        </p:nvSpPr>
        <p:spPr>
          <a:xfrm>
            <a:off x="280297" y="2064736"/>
            <a:ext cx="32122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2025 Supreme Court </a:t>
            </a:r>
            <a:r>
              <a:rPr 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upholds FDA ban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74E108-9741-1A32-087E-086379C8562C}"/>
              </a:ext>
            </a:extLst>
          </p:cNvPr>
          <p:cNvCxnSpPr/>
          <p:nvPr/>
        </p:nvCxnSpPr>
        <p:spPr>
          <a:xfrm>
            <a:off x="1676400" y="1752600"/>
            <a:ext cx="2743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144B00B-4DC8-90CE-1CD3-07EFE3482E77}"/>
              </a:ext>
            </a:extLst>
          </p:cNvPr>
          <p:cNvSpPr txBox="1"/>
          <p:nvPr/>
        </p:nvSpPr>
        <p:spPr>
          <a:xfrm>
            <a:off x="8077200" y="2030998"/>
            <a:ext cx="34299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Connecticut does not have a law banning the sale of flavored vapes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14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16726-92AB-0185-7DAF-71F62F2FB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F59D8D-A37A-0BC1-A5BB-F2980ADDFE15}"/>
              </a:ext>
            </a:extLst>
          </p:cNvPr>
          <p:cNvSpPr/>
          <p:nvPr/>
        </p:nvSpPr>
        <p:spPr>
          <a:xfrm>
            <a:off x="0" y="826133"/>
            <a:ext cx="5457332" cy="2755267"/>
          </a:xfrm>
          <a:prstGeom prst="rect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34DC0E9D-4968-50C7-CBBB-832FAAEEE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48" y="0"/>
            <a:ext cx="12205448" cy="834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How to have a voice in 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551AAF-73D9-6677-3229-C7582F0622D4}"/>
              </a:ext>
            </a:extLst>
          </p:cNvPr>
          <p:cNvSpPr/>
          <p:nvPr/>
        </p:nvSpPr>
        <p:spPr>
          <a:xfrm>
            <a:off x="0" y="834827"/>
            <a:ext cx="7848600" cy="6023174"/>
          </a:xfrm>
          <a:prstGeom prst="rect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E8538E-6006-F676-A17A-7EDCCBBDF80F}"/>
              </a:ext>
            </a:extLst>
          </p:cNvPr>
          <p:cNvSpPr txBox="1"/>
          <p:nvPr/>
        </p:nvSpPr>
        <p:spPr>
          <a:xfrm>
            <a:off x="636269" y="3928830"/>
            <a:ext cx="6317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Contact the State Senator and State Representative </a:t>
            </a:r>
          </a:p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 General Assembly "Find Your Legislators"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ED3DB9-62F7-569C-9ED1-D013113AA24F}"/>
              </a:ext>
            </a:extLst>
          </p:cNvPr>
          <p:cNvSpPr txBox="1"/>
          <p:nvPr/>
        </p:nvSpPr>
        <p:spPr>
          <a:xfrm>
            <a:off x="630745" y="1400249"/>
            <a:ext cx="6360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Contact the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Health Committee  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F6D3C9-0D67-1850-E024-F420BE4231F2}"/>
              </a:ext>
            </a:extLst>
          </p:cNvPr>
          <p:cNvSpPr txBox="1"/>
          <p:nvPr/>
        </p:nvSpPr>
        <p:spPr>
          <a:xfrm>
            <a:off x="636270" y="2127962"/>
            <a:ext cx="57645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Advocacy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participate in decisions around town-level ordinances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Parents Against Vaping E-cigs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24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PAVe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B30347-7A95-3A89-6260-35102944C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970" y="2486930"/>
            <a:ext cx="3409760" cy="2188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796887-F252-3ADC-C88D-6EEC6BCE7CFF}"/>
              </a:ext>
            </a:extLst>
          </p:cNvPr>
          <p:cNvSpPr txBox="1"/>
          <p:nvPr/>
        </p:nvSpPr>
        <p:spPr>
          <a:xfrm>
            <a:off x="655924" y="5292272"/>
            <a:ext cx="63603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Reach out to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Yale’s TRY Team 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for community and school system outreach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E9754-ADB0-B37B-026D-E5BFED33B85D}"/>
              </a:ext>
            </a:extLst>
          </p:cNvPr>
          <p:cNvCxnSpPr>
            <a:cxnSpLocks/>
          </p:cNvCxnSpPr>
          <p:nvPr/>
        </p:nvCxnSpPr>
        <p:spPr>
          <a:xfrm>
            <a:off x="1143000" y="1981200"/>
            <a:ext cx="48473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5CAFA9-9CFA-4CCA-3E00-F0B7EF56770C}"/>
              </a:ext>
            </a:extLst>
          </p:cNvPr>
          <p:cNvCxnSpPr>
            <a:cxnSpLocks/>
          </p:cNvCxnSpPr>
          <p:nvPr/>
        </p:nvCxnSpPr>
        <p:spPr>
          <a:xfrm>
            <a:off x="1143000" y="3810000"/>
            <a:ext cx="48473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E79869-A969-CAE4-3E7C-9C15DC3F7DE9}"/>
              </a:ext>
            </a:extLst>
          </p:cNvPr>
          <p:cNvCxnSpPr>
            <a:cxnSpLocks/>
          </p:cNvCxnSpPr>
          <p:nvPr/>
        </p:nvCxnSpPr>
        <p:spPr>
          <a:xfrm>
            <a:off x="1143000" y="5181600"/>
            <a:ext cx="48473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792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20D2E-6ECC-A563-66F8-E3A0A37FE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8B0B94-F3C2-0607-E0D8-8FE2377ABF0E}"/>
              </a:ext>
            </a:extLst>
          </p:cNvPr>
          <p:cNvSpPr/>
          <p:nvPr/>
        </p:nvSpPr>
        <p:spPr>
          <a:xfrm>
            <a:off x="0" y="634811"/>
            <a:ext cx="7315200" cy="6236068"/>
          </a:xfrm>
          <a:prstGeom prst="rect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6" descr="Skoal Smokeless Tobacco, Classic Wintergreen, Pouches | Chewing ...">
            <a:extLst>
              <a:ext uri="{FF2B5EF4-FFF2-40B4-BE49-F238E27FC236}">
                <a16:creationId xmlns:a16="http://schemas.microsoft.com/office/drawing/2014/main" id="{575E3160-DE04-129A-E026-ECDBF9BC79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5" name="AutoShape 8" descr="Skoal Smokeless Tobacco, Original, Fine Cut | Chewing Tobacco ...">
            <a:extLst>
              <a:ext uri="{FF2B5EF4-FFF2-40B4-BE49-F238E27FC236}">
                <a16:creationId xmlns:a16="http://schemas.microsoft.com/office/drawing/2014/main" id="{38CC5420-952C-780B-770D-168DBEDBA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D07C4-6D8F-A092-9E15-CE223C1BAAEE}"/>
              </a:ext>
            </a:extLst>
          </p:cNvPr>
          <p:cNvSpPr txBox="1"/>
          <p:nvPr/>
        </p:nvSpPr>
        <p:spPr>
          <a:xfrm>
            <a:off x="1747838" y="958850"/>
            <a:ext cx="8539162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E6FF2-BC25-8016-87F8-77FCE02964EC}"/>
              </a:ext>
            </a:extLst>
          </p:cNvPr>
          <p:cNvSpPr txBox="1"/>
          <p:nvPr/>
        </p:nvSpPr>
        <p:spPr>
          <a:xfrm>
            <a:off x="209550" y="1395442"/>
            <a:ext cx="7086600" cy="452431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Learn about different types of e-cigarettes and the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risks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Develop, implement, and enforce tobacco and nicotine-free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school policies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Reject tobacco industry sponsored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youth prevention programs. These do not work!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Provide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resources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for students to quit vaping 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37AEB8AA-02BB-4965-4A28-787C6EC5E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82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What can educators do?</a:t>
            </a:r>
          </a:p>
        </p:txBody>
      </p:sp>
      <p:pic>
        <p:nvPicPr>
          <p:cNvPr id="8" name="Picture 7" descr="Classroom of students raising their hands in front of a teacher">
            <a:extLst>
              <a:ext uri="{FF2B5EF4-FFF2-40B4-BE49-F238E27FC236}">
                <a16:creationId xmlns:a16="http://schemas.microsoft.com/office/drawing/2014/main" id="{B8E2E879-D817-F140-DC61-02BA4843A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0" y="2231018"/>
            <a:ext cx="4457700" cy="3036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5916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909257CD-A4E0-7AFF-D7D4-6C1141381D04}"/>
              </a:ext>
            </a:extLst>
          </p:cNvPr>
          <p:cNvSpPr/>
          <p:nvPr/>
        </p:nvSpPr>
        <p:spPr>
          <a:xfrm rot="10800000">
            <a:off x="7719383" y="4583263"/>
            <a:ext cx="4145551" cy="674536"/>
          </a:xfrm>
          <a:prstGeom prst="homePlate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7CDC193B-0BA4-F8F5-6778-5D4BEA2779DB}"/>
              </a:ext>
            </a:extLst>
          </p:cNvPr>
          <p:cNvSpPr/>
          <p:nvPr/>
        </p:nvSpPr>
        <p:spPr>
          <a:xfrm rot="10800000">
            <a:off x="7737522" y="3505201"/>
            <a:ext cx="4145551" cy="674536"/>
          </a:xfrm>
          <a:prstGeom prst="homePlate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4AB3AF8A-FB8E-5FBC-8B1F-92734803FB09}"/>
              </a:ext>
            </a:extLst>
          </p:cNvPr>
          <p:cNvSpPr/>
          <p:nvPr/>
        </p:nvSpPr>
        <p:spPr>
          <a:xfrm rot="10800000" flipH="1">
            <a:off x="434570" y="4598058"/>
            <a:ext cx="4145552" cy="674536"/>
          </a:xfrm>
          <a:prstGeom prst="homePlate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279E8194-F8E6-1C8E-B821-4FB927D793A7}"/>
              </a:ext>
            </a:extLst>
          </p:cNvPr>
          <p:cNvSpPr/>
          <p:nvPr/>
        </p:nvSpPr>
        <p:spPr>
          <a:xfrm>
            <a:off x="426283" y="3547549"/>
            <a:ext cx="4199548" cy="674536"/>
          </a:xfrm>
          <a:prstGeom prst="homePlate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B3CBC7D-9AE3-15BD-1C2F-DD2428EC9635}"/>
              </a:ext>
            </a:extLst>
          </p:cNvPr>
          <p:cNvSpPr/>
          <p:nvPr/>
        </p:nvSpPr>
        <p:spPr>
          <a:xfrm>
            <a:off x="429619" y="2369486"/>
            <a:ext cx="4155454" cy="674536"/>
          </a:xfrm>
          <a:prstGeom prst="homePlate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C5A5861C-9290-7641-F835-08ABCA8127F5}"/>
              </a:ext>
            </a:extLst>
          </p:cNvPr>
          <p:cNvSpPr/>
          <p:nvPr/>
        </p:nvSpPr>
        <p:spPr>
          <a:xfrm rot="10800000">
            <a:off x="7683525" y="2373464"/>
            <a:ext cx="4199548" cy="674536"/>
          </a:xfrm>
          <a:prstGeom prst="homePlate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AutoShape 6" descr="Skoal Smokeless Tobacco, Classic Wintergreen, Pouches | Chewing ...">
            <a:extLst>
              <a:ext uri="{FF2B5EF4-FFF2-40B4-BE49-F238E27FC236}">
                <a16:creationId xmlns:a16="http://schemas.microsoft.com/office/drawing/2014/main" id="{B98C57C5-B2DD-B8D1-DA3A-538601391D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62992" y="4167381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5" name="AutoShape 8" descr="Skoal Smokeless Tobacco, Original, Fine Cut | Chewing Tobacco ...">
            <a:extLst>
              <a:ext uri="{FF2B5EF4-FFF2-40B4-BE49-F238E27FC236}">
                <a16:creationId xmlns:a16="http://schemas.microsoft.com/office/drawing/2014/main" id="{25B700E1-7A3B-1B2C-6D61-BE463EA1A7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77292" y="4281681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02E1A4C2-11D4-9C84-5B02-8D63F033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can parents do?</a:t>
            </a:r>
          </a:p>
        </p:txBody>
      </p:sp>
      <p:pic>
        <p:nvPicPr>
          <p:cNvPr id="10" name="Picture 9" descr="Two people talking illustration">
            <a:extLst>
              <a:ext uri="{FF2B5EF4-FFF2-40B4-BE49-F238E27FC236}">
                <a16:creationId xmlns:a16="http://schemas.microsoft.com/office/drawing/2014/main" id="{6671FDE7-D987-9143-20F6-FE91DD092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48" y="1983142"/>
            <a:ext cx="2579209" cy="3891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B40A95-2477-1A39-D405-45D98E88A355}"/>
              </a:ext>
            </a:extLst>
          </p:cNvPr>
          <p:cNvSpPr txBox="1"/>
          <p:nvPr/>
        </p:nvSpPr>
        <p:spPr>
          <a:xfrm>
            <a:off x="8143854" y="3533406"/>
            <a:ext cx="3739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Talk to them about the real risks of e-cigarette 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D5FEB8-C1B0-AFC7-B05A-8263C057D2FC}"/>
              </a:ext>
            </a:extLst>
          </p:cNvPr>
          <p:cNvSpPr txBox="1"/>
          <p:nvPr/>
        </p:nvSpPr>
        <p:spPr>
          <a:xfrm>
            <a:off x="455263" y="4626263"/>
            <a:ext cx="3916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Ask them if they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 experience other people vaping nicotine around them </a:t>
            </a:r>
            <a:endParaRPr lang="en-US" sz="18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6F683-D515-B914-05E3-6A929CD50845}"/>
              </a:ext>
            </a:extLst>
          </p:cNvPr>
          <p:cNvSpPr txBox="1"/>
          <p:nvPr/>
        </p:nvSpPr>
        <p:spPr>
          <a:xfrm>
            <a:off x="478798" y="3594296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Set a positive example by being tobacco and nicotine-free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34F75C-2366-8EDA-AC38-64ED38AD2076}"/>
              </a:ext>
            </a:extLst>
          </p:cNvPr>
          <p:cNvSpPr txBox="1"/>
          <p:nvPr/>
        </p:nvSpPr>
        <p:spPr>
          <a:xfrm>
            <a:off x="650248" y="2383587"/>
            <a:ext cx="3314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Encourage them to say “no” to tobacco and nicotine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6BE78E-2466-6980-6EFA-DB6101B4D2DA}"/>
              </a:ext>
            </a:extLst>
          </p:cNvPr>
          <p:cNvSpPr txBox="1"/>
          <p:nvPr/>
        </p:nvSpPr>
        <p:spPr>
          <a:xfrm>
            <a:off x="7926876" y="2401669"/>
            <a:ext cx="3778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Ask your child what they are learning about vaping in school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6A9891-E2DA-4367-AD40-616A00F14BAA}"/>
              </a:ext>
            </a:extLst>
          </p:cNvPr>
          <p:cNvSpPr txBox="1"/>
          <p:nvPr/>
        </p:nvSpPr>
        <p:spPr>
          <a:xfrm>
            <a:off x="2481492" y="1062882"/>
            <a:ext cx="922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C00000"/>
                </a:solidFill>
                <a:latin typeface="Aptos" panose="020B0004020202020204" pitchFamily="34" charset="0"/>
              </a:rPr>
              <a:t>Keep lines of communication open with your child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96416-7757-5C24-649B-A01B7F3B2D38}"/>
              </a:ext>
            </a:extLst>
          </p:cNvPr>
          <p:cNvSpPr txBox="1"/>
          <p:nvPr/>
        </p:nvSpPr>
        <p:spPr>
          <a:xfrm>
            <a:off x="8055118" y="4611469"/>
            <a:ext cx="3916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Be curious, understand what they are exposed to &amp; pressures they face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31F1D-75BC-509C-C429-A9ABD96B3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Skoal Smokeless Tobacco, Classic Wintergreen, Pouches | Chewing ...">
            <a:extLst>
              <a:ext uri="{FF2B5EF4-FFF2-40B4-BE49-F238E27FC236}">
                <a16:creationId xmlns:a16="http://schemas.microsoft.com/office/drawing/2014/main" id="{1BF81575-09F7-91F3-98F6-02F418151C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5" name="AutoShape 8" descr="Skoal Smokeless Tobacco, Original, Fine Cut | Chewing Tobacco ...">
            <a:extLst>
              <a:ext uri="{FF2B5EF4-FFF2-40B4-BE49-F238E27FC236}">
                <a16:creationId xmlns:a16="http://schemas.microsoft.com/office/drawing/2014/main" id="{95C6508F-1EDE-AD8B-68F1-4721B2471D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D0967E1-8A70-E3D6-0A41-4C9C3AB61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can parents do? </a:t>
            </a:r>
            <a:r>
              <a:rPr lang="en-US" sz="2400" b="1" dirty="0">
                <a:latin typeface="Aptos" panose="020B0004020202020204" pitchFamily="34" charset="0"/>
              </a:rPr>
              <a:t>If you learn your child vapes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03D70-F761-885C-C82F-CECE57D29E0B}"/>
              </a:ext>
            </a:extLst>
          </p:cNvPr>
          <p:cNvSpPr/>
          <p:nvPr/>
        </p:nvSpPr>
        <p:spPr>
          <a:xfrm>
            <a:off x="7543800" y="650944"/>
            <a:ext cx="4648200" cy="6204455"/>
          </a:xfrm>
          <a:prstGeom prst="rect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799B8-BF85-B4D7-308E-1349756B4BF3}"/>
              </a:ext>
            </a:extLst>
          </p:cNvPr>
          <p:cNvSpPr txBox="1"/>
          <p:nvPr/>
        </p:nvSpPr>
        <p:spPr>
          <a:xfrm>
            <a:off x="8079615" y="2590800"/>
            <a:ext cx="37313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Use a collaborative approach in communicating with your child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CF0EEE0-73C4-6612-1C7C-5D3DFFB90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89974"/>
              </p:ext>
            </p:extLst>
          </p:nvPr>
        </p:nvGraphicFramePr>
        <p:xfrm>
          <a:off x="990600" y="1524000"/>
          <a:ext cx="5715000" cy="40919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871875903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50406756"/>
                    </a:ext>
                  </a:extLst>
                </a:gridCol>
              </a:tblGrid>
              <a:tr h="1866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ptos" panose="020B0004020202020204" pitchFamily="34" charset="0"/>
                        </a:rPr>
                        <a:t>practice self care</a:t>
                      </a:r>
                    </a:p>
                    <a:p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ptos" panose="020B0004020202020204" pitchFamily="34" charset="0"/>
                        </a:rPr>
                        <a:t>refrain from blaming or shaming yourself </a:t>
                      </a:r>
                    </a:p>
                    <a:p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709685"/>
                  </a:ext>
                </a:extLst>
              </a:tr>
              <a:tr h="1866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ptos" panose="020B0004020202020204" pitchFamily="34" charset="0"/>
                        </a:rPr>
                        <a:t>stop and think about your thoughts and feelings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ptos" panose="020B0004020202020204" pitchFamily="34" charset="0"/>
                        </a:rPr>
                        <a:t>consider your options before making decisions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49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857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D031C-9A4D-5C0B-3531-06EED3AD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263DCD-CCF2-A2E9-C60D-BE0204E7F68A}"/>
              </a:ext>
            </a:extLst>
          </p:cNvPr>
          <p:cNvSpPr/>
          <p:nvPr/>
        </p:nvSpPr>
        <p:spPr>
          <a:xfrm>
            <a:off x="7543800" y="650944"/>
            <a:ext cx="4648200" cy="6204455"/>
          </a:xfrm>
          <a:prstGeom prst="rect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6" descr="Skoal Smokeless Tobacco, Classic Wintergreen, Pouches | Chewing ...">
            <a:extLst>
              <a:ext uri="{FF2B5EF4-FFF2-40B4-BE49-F238E27FC236}">
                <a16:creationId xmlns:a16="http://schemas.microsoft.com/office/drawing/2014/main" id="{95E8BFBE-C0FF-C4A3-C38B-30DEAC21E9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5" name="AutoShape 8" descr="Skoal Smokeless Tobacco, Original, Fine Cut | Chewing Tobacco ...">
            <a:extLst>
              <a:ext uri="{FF2B5EF4-FFF2-40B4-BE49-F238E27FC236}">
                <a16:creationId xmlns:a16="http://schemas.microsoft.com/office/drawing/2014/main" id="{42C919F1-B212-4BB7-DE6A-8327D0E43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03C9C-CAB6-758D-7A64-7C87C2EE3AAB}"/>
              </a:ext>
            </a:extLst>
          </p:cNvPr>
          <p:cNvSpPr txBox="1"/>
          <p:nvPr/>
        </p:nvSpPr>
        <p:spPr>
          <a:xfrm>
            <a:off x="341142" y="906536"/>
            <a:ext cx="6974058" cy="563231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Collaborative conversation starters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ptos" panose="020B00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ptos" panose="020B0004020202020204" pitchFamily="34" charset="0"/>
              </a:rPr>
              <a:t>…I want to support you in quitting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ptos" panose="020B00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ptos" panose="020B0004020202020204" pitchFamily="34" charset="0"/>
              </a:rPr>
              <a:t>…I want to understand what vaping does for you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ptos" panose="020B00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ptos" panose="020B0004020202020204" pitchFamily="34" charset="0"/>
              </a:rPr>
              <a:t>…I am concerned about your health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ptos" panose="020B00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ptos" panose="020B0004020202020204" pitchFamily="34" charset="0"/>
              </a:rPr>
              <a:t>…do you have way to distract yourself from urges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ptos" panose="020B00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ptos" panose="020B0004020202020204" pitchFamily="34" charset="0"/>
              </a:rPr>
              <a:t>…what will motivate you in tough moments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ptos" panose="020B00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ptos" panose="020B0004020202020204" pitchFamily="34" charset="0"/>
              </a:rPr>
              <a:t>…what are some things you’d rather I not do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ptos" panose="020B00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ptos" panose="020B0004020202020204" pitchFamily="34" charset="0"/>
              </a:rPr>
              <a:t>…would it help if we check in regularly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F96921-87DD-2571-9DF2-3C938FE4E029}"/>
              </a:ext>
            </a:extLst>
          </p:cNvPr>
          <p:cNvSpPr txBox="1"/>
          <p:nvPr/>
        </p:nvSpPr>
        <p:spPr>
          <a:xfrm>
            <a:off x="8001000" y="1093522"/>
            <a:ext cx="4379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Know the </a:t>
            </a: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withdrawal 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symptoms your child may experience when they quit vaping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3298D-4584-25B8-ED3A-F403C5461EBB}"/>
              </a:ext>
            </a:extLst>
          </p:cNvPr>
          <p:cNvSpPr txBox="1"/>
          <p:nvPr/>
        </p:nvSpPr>
        <p:spPr>
          <a:xfrm>
            <a:off x="8001000" y="3206269"/>
            <a:ext cx="3236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irritability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anxious / restless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can’t concentrate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can’t sleep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headaches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coughing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hungry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craving to vape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6E3A9CC-B929-9E49-66EF-5C6A6B546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632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can parents do? </a:t>
            </a:r>
            <a:r>
              <a:rPr lang="en-US" sz="2400" b="1" dirty="0">
                <a:latin typeface="Aptos" panose="020B0004020202020204" pitchFamily="34" charset="0"/>
              </a:rPr>
              <a:t>If your child wants to quit vaping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72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394D95-5485-8325-E6F2-998B5530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11734800" cy="557053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solidFill>
                  <a:srgbClr val="0563C1"/>
                </a:solidFill>
                <a:latin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“Vaping: know the truth” </a:t>
            </a:r>
            <a:r>
              <a:rPr lang="en-US" sz="2400" u="sng" dirty="0">
                <a:latin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 the Truth Initiative </a:t>
            </a:r>
            <a:r>
              <a:rPr lang="en-US" sz="2400" u="sng" dirty="0"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Digitally delivered vaping prevention tool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Curriculum developed for youth 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Provides education and facts about nicotine use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Available to schools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solidFill>
                  <a:srgbClr val="0563C1"/>
                </a:solidFill>
                <a:latin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“This Is Quitting” </a:t>
            </a:r>
            <a:r>
              <a:rPr lang="en-US" sz="2400" dirty="0">
                <a:latin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 the Truth Initiative</a:t>
            </a:r>
            <a:endParaRPr lang="en-US" sz="24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Texting/Quitline support; phone, text, online chat sessions</a:t>
            </a: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Text DITCHVAPE to 88709</a:t>
            </a: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All tobacco including e-cigarettes</a:t>
            </a: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45425" indent="-285750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88325" lvl="1" indent="-285750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57175" indent="-257175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57175" indent="-257175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57175" indent="-257175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5CDF3DA-C97D-FEEB-701D-34D6E76FA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Teen and young adult cessation programs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CE286-BDB1-3630-415E-12304E4F5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4DF414-C402-5F7C-B78A-F76D24C43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11734800" cy="557053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solidFill>
                  <a:srgbClr val="011893"/>
                </a:solidFill>
                <a:latin typeface="Aptos" panose="020B0004020202020204" pitchFamily="34" charset="0"/>
                <a:cs typeface="Arial" panose="020B0604020202020204" pitchFamily="34" charset="0"/>
                <a:hlinkClick r:id="rId3"/>
              </a:rPr>
              <a:t>My Life, My Quit </a:t>
            </a:r>
            <a:r>
              <a:rPr lang="en-US" sz="2400" u="sng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(National Jewish Health)</a:t>
            </a: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Texting/Quitline support; phone, text, online chat sessions</a:t>
            </a: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Covers all tobacco including e-cigarettes</a:t>
            </a: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Develop a quit plan, identify triggers, practice refusal skills and receive ongoing support for changing behaviors + Self-help and educational materials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chemeClr val="accent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CT Quitline </a:t>
            </a:r>
          </a:p>
          <a:p>
            <a:pPr marL="588325" lvl="1" indent="-285750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1-800-QUIT-NOW or </a:t>
            </a:r>
            <a:r>
              <a:rPr lang="en-US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www.CommitToQuitCT.com</a:t>
            </a:r>
            <a:r>
              <a:rPr lang="en-US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or text </a:t>
            </a:r>
            <a:r>
              <a:rPr lang="en-US" dirty="0" err="1">
                <a:latin typeface="Aptos" panose="020B0004020202020204" pitchFamily="34" charset="0"/>
                <a:cs typeface="Arial" panose="020B0604020202020204" pitchFamily="34" charset="0"/>
              </a:rPr>
              <a:t>VapeFreeCT</a:t>
            </a: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 to 88709</a:t>
            </a:r>
          </a:p>
          <a:p>
            <a:pPr marL="588325" lvl="1" indent="-285750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1-on-1 assistance from quit coach when needed</a:t>
            </a:r>
          </a:p>
          <a:p>
            <a:pPr marL="588325" lvl="1" indent="-285750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Online community with others trying to quit</a:t>
            </a:r>
          </a:p>
          <a:p>
            <a:pPr marL="588325" lvl="1" indent="-285750" eaLnBrk="1" fontAlgn="auto" hangingPunct="1">
              <a:spcAft>
                <a:spcPts val="0"/>
              </a:spcAft>
              <a:defRPr/>
            </a:pPr>
            <a:r>
              <a:rPr lang="en-US">
                <a:latin typeface="Aptos" panose="020B0004020202020204" pitchFamily="34" charset="0"/>
                <a:cs typeface="Arial" panose="020B0604020202020204" pitchFamily="34" charset="0"/>
              </a:rPr>
              <a:t>NRT like nicotine </a:t>
            </a: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patches or </a:t>
            </a:r>
            <a:r>
              <a:rPr lang="en-US">
                <a:latin typeface="Aptos" panose="020B0004020202020204" pitchFamily="34" charset="0"/>
                <a:cs typeface="Arial" panose="020B0604020202020204" pitchFamily="34" charset="0"/>
              </a:rPr>
              <a:t>gum is FREE</a:t>
            </a:r>
            <a:endParaRPr lang="en-US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Incorporates e-cigarette cessation along with other tobacco cessation</a:t>
            </a: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45425" indent="-285750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88325" lvl="1" indent="-285750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57175" indent="-257175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57175" indent="-257175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57175" indent="-257175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50936D2-52FA-4715-504B-25F81B05A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Teen and young adult cessation programs</a:t>
            </a:r>
          </a:p>
        </p:txBody>
      </p:sp>
    </p:spTree>
    <p:extLst>
      <p:ext uri="{BB962C8B-B14F-4D97-AF65-F5344CB8AC3E}">
        <p14:creationId xmlns:p14="http://schemas.microsoft.com/office/powerpoint/2010/main" val="2584524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D6FC0-3DAB-7336-75B6-9E1E650BF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85800"/>
            <a:ext cx="11734800" cy="5943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solidFill>
                  <a:srgbClr val="011893"/>
                </a:solidFill>
                <a:latin typeface="Aptos" panose="020B0004020202020204" pitchFamily="34" charset="0"/>
                <a:cs typeface="Arial" panose="020B0604020202020204" pitchFamily="34" charset="0"/>
                <a:hlinkClick r:id="rId3"/>
              </a:rPr>
              <a:t>SAMHSA National Helpline</a:t>
            </a:r>
            <a:endParaRPr lang="en-US" sz="2400" u="sng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88325" lvl="1" indent="-285750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1-800-662-4357</a:t>
            </a:r>
          </a:p>
          <a:p>
            <a:pPr marL="588325" lvl="1" indent="-285750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Confidential free help, to find substance use treatment and information.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solidFill>
                  <a:srgbClr val="011893"/>
                </a:solidFill>
                <a:latin typeface="Aptos" panose="020B0004020202020204" pitchFamily="34" charset="0"/>
                <a:cs typeface="Arial" panose="020B0604020202020204" pitchFamily="34" charset="0"/>
                <a:hlinkClick r:id="rId4"/>
              </a:rPr>
              <a:t>Smoke-free Text for Teens </a:t>
            </a:r>
            <a:r>
              <a:rPr lang="en-US" sz="2400" u="sng" dirty="0">
                <a:solidFill>
                  <a:srgbClr val="011893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(National Cancer Institute)</a:t>
            </a: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Information sheets, texts, app with quit tips, counselors</a:t>
            </a: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Largely focused on smoking but some resources for e-cigarettes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solidFill>
                  <a:srgbClr val="011893"/>
                </a:solidFill>
                <a:latin typeface="Aptos" panose="020B0004020202020204" pitchFamily="34" charset="0"/>
                <a:cs typeface="Arial" panose="020B0604020202020204" pitchFamily="34" charset="0"/>
                <a:hlinkClick r:id="rId5"/>
              </a:rPr>
              <a:t>INDEPTH (ALA)</a:t>
            </a:r>
            <a:endParaRPr lang="en-US" sz="2400" u="sng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Alternative to suspension program </a:t>
            </a: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Educational covers nicotine dependence and healthy alternatives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solidFill>
                  <a:srgbClr val="011893"/>
                </a:solidFill>
                <a:latin typeface="Aptos" panose="020B0004020202020204" pitchFamily="34" charset="0"/>
                <a:cs typeface="Arial" panose="020B0604020202020204" pitchFamily="34" charset="0"/>
                <a:hlinkClick r:id="rId6"/>
              </a:rPr>
              <a:t>Not on Tobacco (N-O-T)</a:t>
            </a:r>
            <a:endParaRPr lang="en-US" sz="2400" u="sng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Voluntary quit smoking program for 14–19-year-olds</a:t>
            </a: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10-week program, participants learn to identify their reasons for smoking, healthy alternatives to tobacco use and people who will support them in their efforts to quit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solidFill>
                  <a:srgbClr val="011893"/>
                </a:solidFill>
                <a:latin typeface="Aptos" panose="020B0004020202020204" pitchFamily="34" charset="0"/>
                <a:cs typeface="Arial" panose="020B0604020202020204" pitchFamily="34" charset="0"/>
                <a:hlinkClick r:id="rId7"/>
              </a:rPr>
              <a:t>Vape Free CT</a:t>
            </a:r>
            <a:endParaRPr lang="en-US" sz="2400" u="sng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Quit tips, resources, support for teens and parents</a:t>
            </a: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16887" lvl="1" indent="-214313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57175" indent="-257175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559750" lvl="1" indent="-257175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57175" indent="-257175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57175" indent="-257175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01189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219FDF4-485C-DC9D-4D1B-4AF034F12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Teen and young adult quit lines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869801-3347-C052-EF21-15BE344B957D}"/>
              </a:ext>
            </a:extLst>
          </p:cNvPr>
          <p:cNvSpPr/>
          <p:nvPr/>
        </p:nvSpPr>
        <p:spPr>
          <a:xfrm>
            <a:off x="17929" y="566036"/>
            <a:ext cx="5638800" cy="6291964"/>
          </a:xfrm>
          <a:prstGeom prst="rect">
            <a:avLst/>
          </a:prstGeom>
          <a:solidFill>
            <a:srgbClr val="1D4A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7E075-F4FB-5EF3-6637-9E486EE776E0}"/>
              </a:ext>
            </a:extLst>
          </p:cNvPr>
          <p:cNvSpPr txBox="1"/>
          <p:nvPr/>
        </p:nvSpPr>
        <p:spPr>
          <a:xfrm>
            <a:off x="307040" y="856357"/>
            <a:ext cx="506057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Use rates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Definition of e-cigarettes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Available e-cigarette product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Concerns of e-cigarette use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Social media influence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Industry Influence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Strategies for parents and administrators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Resources 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4D2D8CE-B022-0C15-3BCE-79EE1ADF9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Understanding e-cigarette use in youth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4C8E385-9C77-BF0A-A6A3-75498427F7D4}"/>
              </a:ext>
            </a:extLst>
          </p:cNvPr>
          <p:cNvSpPr/>
          <p:nvPr/>
        </p:nvSpPr>
        <p:spPr>
          <a:xfrm>
            <a:off x="6647329" y="1752600"/>
            <a:ext cx="4419600" cy="399813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03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559C4-E7E8-495B-6D64-400870AA0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DA93915-7833-6A21-91E3-ED681EC475F9}"/>
              </a:ext>
            </a:extLst>
          </p:cNvPr>
          <p:cNvSpPr txBox="1"/>
          <p:nvPr/>
        </p:nvSpPr>
        <p:spPr>
          <a:xfrm>
            <a:off x="1066800" y="685800"/>
            <a:ext cx="4191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Now e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nrolling participants in a clinical research study</a:t>
            </a: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 the QR code to see if you eligible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F1239-DC06-F12C-359C-1A55EF799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744" y="0"/>
            <a:ext cx="56852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4C489B-BC46-D920-29B7-68766109D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038600"/>
            <a:ext cx="1524000" cy="15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94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96F662-BA69-194E-132A-2890AC928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48"/>
          <a:stretch>
            <a:fillRect/>
          </a:stretch>
        </p:blipFill>
        <p:spPr bwMode="auto">
          <a:xfrm>
            <a:off x="3446738" y="1828800"/>
            <a:ext cx="5298524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C4453345-C44B-B872-2112-000592341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Questions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17B382F-8148-0A13-E86C-6B21E385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61" y="906516"/>
            <a:ext cx="10721639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595958"/>
              </a:buClr>
              <a:buFont typeface="Arial" panose="020B0604020202020204" pitchFamily="34" charset="0"/>
              <a:buNone/>
            </a:pPr>
            <a:r>
              <a:rPr lang="en-US" altLang="en-US" b="1" dirty="0">
                <a:latin typeface="Aptos" panose="020B0004020202020204" pitchFamily="34" charset="0"/>
                <a:cs typeface="Calibri" panose="020F0502020204030204" pitchFamily="34" charset="0"/>
              </a:rPr>
              <a:t>Battery-operated devices used to inhale “vapor” that  contains nicotine, flavorings, and other chemicals </a:t>
            </a:r>
          </a:p>
          <a:p>
            <a:pPr eaLnBrk="1" hangingPunct="1">
              <a:spcBef>
                <a:spcPct val="0"/>
              </a:spcBef>
              <a:buClr>
                <a:srgbClr val="595958"/>
              </a:buClr>
              <a:buFont typeface="Arial" panose="020B0604020202020204" pitchFamily="34" charset="0"/>
              <a:buNone/>
            </a:pPr>
            <a:endParaRPr lang="en-US" altLang="en-US" b="1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19ED90-AC60-86A9-0239-819BC6A38912}"/>
              </a:ext>
            </a:extLst>
          </p:cNvPr>
          <p:cNvGrpSpPr/>
          <p:nvPr/>
        </p:nvGrpSpPr>
        <p:grpSpPr>
          <a:xfrm>
            <a:off x="1447800" y="2133600"/>
            <a:ext cx="4991100" cy="4153293"/>
            <a:chOff x="1562100" y="2514600"/>
            <a:chExt cx="4991100" cy="415329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A86E53B-3E92-B785-6577-0B2FE689ED47}"/>
                </a:ext>
              </a:extLst>
            </p:cNvPr>
            <p:cNvSpPr/>
            <p:nvPr/>
          </p:nvSpPr>
          <p:spPr>
            <a:xfrm>
              <a:off x="1562100" y="3895835"/>
              <a:ext cx="2209800" cy="7747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1. The user breathes in or pushes a button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39FEA9-C8B4-5228-969A-991A7EB57C2E}"/>
                </a:ext>
              </a:extLst>
            </p:cNvPr>
            <p:cNvSpPr/>
            <p:nvPr/>
          </p:nvSpPr>
          <p:spPr>
            <a:xfrm>
              <a:off x="4114800" y="3891073"/>
              <a:ext cx="2438400" cy="7842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tx1"/>
                  </a:solidFill>
                  <a:cs typeface="Calibri" panose="020F0502020204030204" pitchFamily="34" charset="0"/>
                </a:rPr>
                <a:t>2. The heater turns on and boils the e-liquid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266C32-22F5-3277-7980-CE587BE1468A}"/>
                </a:ext>
              </a:extLst>
            </p:cNvPr>
            <p:cNvSpPr/>
            <p:nvPr/>
          </p:nvSpPr>
          <p:spPr>
            <a:xfrm>
              <a:off x="2667000" y="4854827"/>
              <a:ext cx="2438400" cy="7747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tx1"/>
                  </a:solidFill>
                  <a:cs typeface="Calibri" panose="020F0502020204030204" pitchFamily="34" charset="0"/>
                </a:rPr>
                <a:t>3. The “vapor” forms inside the device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FD90B6A-0839-BA90-E50E-2D81A997553B}"/>
                </a:ext>
              </a:extLst>
            </p:cNvPr>
            <p:cNvSpPr/>
            <p:nvPr/>
          </p:nvSpPr>
          <p:spPr>
            <a:xfrm>
              <a:off x="2078220" y="5809056"/>
              <a:ext cx="3594100" cy="8588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tx1"/>
                  </a:solidFill>
                  <a:cs typeface="Calibri" panose="020F0502020204030204" pitchFamily="34" charset="0"/>
                </a:rPr>
                <a:t>4. The user breathes in the nicotine “vapor” and exhales (like smoking)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F069CE-C639-9180-085D-7F73E1E91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/>
            <a:stretch>
              <a:fillRect/>
            </a:stretch>
          </p:blipFill>
          <p:spPr bwMode="auto">
            <a:xfrm>
              <a:off x="1715037" y="2514600"/>
              <a:ext cx="4610100" cy="118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5">
            <a:extLst>
              <a:ext uri="{FF2B5EF4-FFF2-40B4-BE49-F238E27FC236}">
                <a16:creationId xmlns:a16="http://schemas.microsoft.com/office/drawing/2014/main" id="{E857DC7B-9F58-BC01-406C-CADE5A46F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are e-cigarettes?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F5971-5326-B7E2-7AAA-430EE1FD9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386" y="2301985"/>
            <a:ext cx="4737579" cy="3200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990D2D-9C2E-381C-A059-4EA46606332D}"/>
              </a:ext>
            </a:extLst>
          </p:cNvPr>
          <p:cNvCxnSpPr/>
          <p:nvPr/>
        </p:nvCxnSpPr>
        <p:spPr>
          <a:xfrm>
            <a:off x="7083386" y="2301985"/>
            <a:ext cx="0" cy="3657600"/>
          </a:xfrm>
          <a:prstGeom prst="line">
            <a:avLst/>
          </a:prstGeom>
          <a:ln w="38100">
            <a:solidFill>
              <a:srgbClr val="1D4A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21DD1-1F12-67BF-256D-B96BB4C697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15"/>
          <a:stretch>
            <a:fillRect/>
          </a:stretch>
        </p:blipFill>
        <p:spPr>
          <a:xfrm>
            <a:off x="4343400" y="1600200"/>
            <a:ext cx="7467600" cy="4209717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CB7151D2-94E5-0970-AFBF-40AA6C3CC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2540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Contents in e-liquid and pods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787BBA-B47A-7869-3EF3-1C086504A4C9}"/>
              </a:ext>
            </a:extLst>
          </p:cNvPr>
          <p:cNvSpPr txBox="1"/>
          <p:nvPr/>
        </p:nvSpPr>
        <p:spPr>
          <a:xfrm>
            <a:off x="838200" y="1447800"/>
            <a:ext cx="31242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Flavors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en-US" altLang="en-US" sz="2400" b="1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Propylene glycol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(throat hit)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en-US" altLang="en-US" sz="2400" b="1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Vegetable glycerin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(clouds)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en-US" altLang="en-US" sz="2400" b="1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Formaldehyde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en-US" altLang="en-US" sz="2400" b="1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Alcohol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247FBD2D-D5A9-281C-0611-FBB9BF1B5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Evolution of e-cigarette device types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CC4FC3-08F5-F97C-E1BF-B36B335726EC}"/>
              </a:ext>
            </a:extLst>
          </p:cNvPr>
          <p:cNvGrpSpPr/>
          <p:nvPr/>
        </p:nvGrpSpPr>
        <p:grpSpPr>
          <a:xfrm>
            <a:off x="1219200" y="4528651"/>
            <a:ext cx="9113097" cy="1794257"/>
            <a:chOff x="1018750" y="4515399"/>
            <a:chExt cx="9113097" cy="179425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B285D88-E92E-BD25-8D1B-C441BEEAFE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8459" y="4533404"/>
              <a:ext cx="7900988" cy="1681703"/>
              <a:chOff x="23109" y="4242816"/>
              <a:chExt cx="9096734" cy="2640413"/>
            </a:xfrm>
          </p:grpSpPr>
          <p:pic>
            <p:nvPicPr>
              <p:cNvPr id="34826" name="Picture 4">
                <a:extLst>
                  <a:ext uri="{FF2B5EF4-FFF2-40B4-BE49-F238E27FC236}">
                    <a16:creationId xmlns:a16="http://schemas.microsoft.com/office/drawing/2014/main" id="{0D122074-DF62-E10E-B82C-FBE524569F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9268" y="4264594"/>
                <a:ext cx="3290575" cy="2592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7" name="Picture 6">
                <a:extLst>
                  <a:ext uri="{FF2B5EF4-FFF2-40B4-BE49-F238E27FC236}">
                    <a16:creationId xmlns:a16="http://schemas.microsoft.com/office/drawing/2014/main" id="{7C2D4F68-4528-7C54-E6AA-4F71F8003E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62" t="9930" r="41725" b="9930"/>
              <a:stretch>
                <a:fillRect/>
              </a:stretch>
            </p:blipFill>
            <p:spPr bwMode="auto">
              <a:xfrm>
                <a:off x="5257800" y="4242816"/>
                <a:ext cx="571468" cy="261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8" name="Picture 12">
                <a:extLst>
                  <a:ext uri="{FF2B5EF4-FFF2-40B4-BE49-F238E27FC236}">
                    <a16:creationId xmlns:a16="http://schemas.microsoft.com/office/drawing/2014/main" id="{0738B041-D7C3-D0A2-F9E8-DD7D17AF80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86" r="62662"/>
              <a:stretch>
                <a:fillRect/>
              </a:stretch>
            </p:blipFill>
            <p:spPr bwMode="auto">
              <a:xfrm>
                <a:off x="4238353" y="4264594"/>
                <a:ext cx="1019447" cy="261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9" name="Picture 13">
                <a:extLst>
                  <a:ext uri="{FF2B5EF4-FFF2-40B4-BE49-F238E27FC236}">
                    <a16:creationId xmlns:a16="http://schemas.microsoft.com/office/drawing/2014/main" id="{A038C1E7-C610-5891-27A5-839981ECE9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9" y="4271834"/>
                <a:ext cx="4215244" cy="2611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82E5C4-BA18-1863-CFA9-61F1D6ACABA4}"/>
                </a:ext>
              </a:extLst>
            </p:cNvPr>
            <p:cNvSpPr/>
            <p:nvPr/>
          </p:nvSpPr>
          <p:spPr>
            <a:xfrm>
              <a:off x="1926059" y="4515399"/>
              <a:ext cx="8205788" cy="1794257"/>
            </a:xfrm>
            <a:prstGeom prst="rect">
              <a:avLst/>
            </a:prstGeom>
            <a:noFill/>
            <a:ln w="38100">
              <a:solidFill>
                <a:srgbClr val="8830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412B5E-E52C-74F8-26D7-EC2909F7FEA3}"/>
                </a:ext>
              </a:extLst>
            </p:cNvPr>
            <p:cNvSpPr/>
            <p:nvPr/>
          </p:nvSpPr>
          <p:spPr>
            <a:xfrm>
              <a:off x="1018750" y="5048966"/>
              <a:ext cx="673474" cy="59286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81F063-BA61-D9FE-0DE3-3388C7F9959E}"/>
                </a:ext>
              </a:extLst>
            </p:cNvPr>
            <p:cNvSpPr txBox="1"/>
            <p:nvPr/>
          </p:nvSpPr>
          <p:spPr>
            <a:xfrm>
              <a:off x="1158824" y="5040165"/>
              <a:ext cx="38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ptos" panose="020B0004020202020204" pitchFamily="34" charset="0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02D7E-0998-4727-555F-72F54097AB02}"/>
              </a:ext>
            </a:extLst>
          </p:cNvPr>
          <p:cNvSpPr txBox="1"/>
          <p:nvPr/>
        </p:nvSpPr>
        <p:spPr>
          <a:xfrm>
            <a:off x="2230942" y="6416828"/>
            <a:ext cx="810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D4A7A"/>
                </a:solidFill>
                <a:latin typeface="Aptos" panose="020B0004020202020204" pitchFamily="34" charset="0"/>
              </a:rPr>
              <a:t>newest form, pod style, rechargeable and disposable, higher amount of nicotine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F5E575-EC39-9181-D1A6-8B1217AEDDDC}"/>
              </a:ext>
            </a:extLst>
          </p:cNvPr>
          <p:cNvGrpSpPr/>
          <p:nvPr/>
        </p:nvGrpSpPr>
        <p:grpSpPr>
          <a:xfrm>
            <a:off x="444211" y="978754"/>
            <a:ext cx="3023182" cy="3368284"/>
            <a:chOff x="444211" y="978754"/>
            <a:chExt cx="3023182" cy="33682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2528FA-A0C0-3FC2-084B-EE6FF8C912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7" r="17557"/>
            <a:stretch>
              <a:fillRect/>
            </a:stretch>
          </p:blipFill>
          <p:spPr bwMode="auto">
            <a:xfrm>
              <a:off x="1347383" y="978754"/>
              <a:ext cx="1125026" cy="1999594"/>
            </a:xfrm>
            <a:prstGeom prst="rect">
              <a:avLst/>
            </a:prstGeom>
            <a:noFill/>
            <a:ln w="38100">
              <a:solidFill>
                <a:srgbClr val="88303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55C9EF3-75AC-5760-ED72-695574335A1C}"/>
                </a:ext>
              </a:extLst>
            </p:cNvPr>
            <p:cNvSpPr/>
            <p:nvPr/>
          </p:nvSpPr>
          <p:spPr>
            <a:xfrm>
              <a:off x="444211" y="1851919"/>
              <a:ext cx="673474" cy="59286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A16E1C-AFD3-8953-4E09-314301C1A918}"/>
                </a:ext>
              </a:extLst>
            </p:cNvPr>
            <p:cNvSpPr txBox="1"/>
            <p:nvPr/>
          </p:nvSpPr>
          <p:spPr>
            <a:xfrm>
              <a:off x="584285" y="1843118"/>
              <a:ext cx="38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4DC45A-F5A0-E21B-0F33-5EB56E9B97F5}"/>
                </a:ext>
              </a:extLst>
            </p:cNvPr>
            <p:cNvSpPr txBox="1"/>
            <p:nvPr/>
          </p:nvSpPr>
          <p:spPr>
            <a:xfrm>
              <a:off x="689524" y="3146709"/>
              <a:ext cx="27778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D4A7A"/>
                  </a:solidFill>
                  <a:latin typeface="Aptos" panose="020B0004020202020204" pitchFamily="34" charset="0"/>
                </a:rPr>
                <a:t>came onto market 2007, disposable, 1-2 strengths of nicotine, tobacco flavored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28CF61-8E0D-B3D4-7B51-85CD8FF75FC2}"/>
              </a:ext>
            </a:extLst>
          </p:cNvPr>
          <p:cNvGrpSpPr/>
          <p:nvPr/>
        </p:nvGrpSpPr>
        <p:grpSpPr>
          <a:xfrm>
            <a:off x="4044723" y="1008036"/>
            <a:ext cx="3621868" cy="3123076"/>
            <a:chOff x="3769531" y="979638"/>
            <a:chExt cx="3621868" cy="3123076"/>
          </a:xfrm>
        </p:grpSpPr>
        <p:sp>
          <p:nvSpPr>
            <p:cNvPr id="34819" name="AutoShape 2" descr="Image result for e-cigar">
              <a:extLst>
                <a:ext uri="{FF2B5EF4-FFF2-40B4-BE49-F238E27FC236}">
                  <a16:creationId xmlns:a16="http://schemas.microsoft.com/office/drawing/2014/main" id="{2FA31BBF-8194-F16E-09B3-BF30E066022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56673" y="29718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20" name="AutoShape 6" descr="Image result for rechargeable e-cigarette">
              <a:extLst>
                <a:ext uri="{FF2B5EF4-FFF2-40B4-BE49-F238E27FC236}">
                  <a16:creationId xmlns:a16="http://schemas.microsoft.com/office/drawing/2014/main" id="{241AFD09-42B4-1ED1-E443-21A5F4A256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09073" y="3208337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21" name="TextBox 7">
              <a:extLst>
                <a:ext uri="{FF2B5EF4-FFF2-40B4-BE49-F238E27FC236}">
                  <a16:creationId xmlns:a16="http://schemas.microsoft.com/office/drawing/2014/main" id="{E9C05ABC-C519-1C9B-6B21-D416E25F74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4948" y="1058863"/>
              <a:ext cx="444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463E8B-3ED5-B464-992E-D94E31ACE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702" y="979638"/>
              <a:ext cx="1771651" cy="2028670"/>
            </a:xfrm>
            <a:prstGeom prst="rect">
              <a:avLst/>
            </a:prstGeom>
            <a:noFill/>
            <a:ln w="38100">
              <a:solidFill>
                <a:srgbClr val="9416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D5A76DD-9015-1592-83FA-F73A6A99CF80}"/>
                </a:ext>
              </a:extLst>
            </p:cNvPr>
            <p:cNvSpPr/>
            <p:nvPr/>
          </p:nvSpPr>
          <p:spPr>
            <a:xfrm>
              <a:off x="3769531" y="1837601"/>
              <a:ext cx="673474" cy="59286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5223AD-92F4-B982-33C9-3C9CDCB42BE8}"/>
                </a:ext>
              </a:extLst>
            </p:cNvPr>
            <p:cNvSpPr txBox="1"/>
            <p:nvPr/>
          </p:nvSpPr>
          <p:spPr>
            <a:xfrm>
              <a:off x="3909605" y="1828800"/>
              <a:ext cx="38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0C164A-5849-48E7-42E8-2FB9694A4495}"/>
                </a:ext>
              </a:extLst>
            </p:cNvPr>
            <p:cNvSpPr txBox="1"/>
            <p:nvPr/>
          </p:nvSpPr>
          <p:spPr>
            <a:xfrm>
              <a:off x="4306038" y="3179384"/>
              <a:ext cx="30853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D4A7A"/>
                  </a:solidFill>
                  <a:latin typeface="Aptos" panose="020B0004020202020204" pitchFamily="34" charset="0"/>
                </a:rPr>
                <a:t>vape pens/tank style, bigger battery, rechargeable, customized, flavors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0D1C84-6B05-E3EE-9700-B828C8BF43FC}"/>
              </a:ext>
            </a:extLst>
          </p:cNvPr>
          <p:cNvGrpSpPr/>
          <p:nvPr/>
        </p:nvGrpSpPr>
        <p:grpSpPr>
          <a:xfrm>
            <a:off x="8080411" y="1026041"/>
            <a:ext cx="4050361" cy="3423438"/>
            <a:chOff x="8077200" y="1053491"/>
            <a:chExt cx="4050361" cy="34234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306647-D7F5-FF7F-1F2C-FE5A6766D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600" y="1053491"/>
              <a:ext cx="2410636" cy="2028669"/>
            </a:xfrm>
            <a:prstGeom prst="rect">
              <a:avLst/>
            </a:prstGeom>
            <a:noFill/>
            <a:ln w="38100">
              <a:solidFill>
                <a:srgbClr val="9416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84C544C-E9B7-734A-6E79-BEDFFE952DFE}"/>
                </a:ext>
              </a:extLst>
            </p:cNvPr>
            <p:cNvSpPr/>
            <p:nvPr/>
          </p:nvSpPr>
          <p:spPr>
            <a:xfrm>
              <a:off x="8077200" y="1813046"/>
              <a:ext cx="673474" cy="59286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62483C-CABF-DC35-0B01-82E561A23D40}"/>
                </a:ext>
              </a:extLst>
            </p:cNvPr>
            <p:cNvSpPr txBox="1"/>
            <p:nvPr/>
          </p:nvSpPr>
          <p:spPr>
            <a:xfrm>
              <a:off x="8216080" y="1839142"/>
              <a:ext cx="38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AF3A43-FDE5-4765-3C7E-8A20509C7079}"/>
                </a:ext>
              </a:extLst>
            </p:cNvPr>
            <p:cNvSpPr txBox="1"/>
            <p:nvPr/>
          </p:nvSpPr>
          <p:spPr>
            <a:xfrm>
              <a:off x="8698561" y="3276600"/>
              <a:ext cx="3429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D4A7A"/>
                  </a:solidFill>
                  <a:latin typeface="Aptos" panose="020B0004020202020204" pitchFamily="34" charset="0"/>
                </a:rPr>
                <a:t>different power and heat settings, more aerosol and nicotine breathed into lungs at a faster rate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B0FFE163-BB7C-E5A4-E4AB-7AA6627F6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76200"/>
            <a:ext cx="9144000" cy="1250950"/>
          </a:xfrm>
        </p:spPr>
        <p:txBody>
          <a:bodyPr/>
          <a:lstStyle/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 for Concern: Nicotine</a:t>
            </a:r>
          </a:p>
        </p:txBody>
      </p:sp>
      <p:grpSp>
        <p:nvGrpSpPr>
          <p:cNvPr id="40963" name="Group 20">
            <a:extLst>
              <a:ext uri="{FF2B5EF4-FFF2-40B4-BE49-F238E27FC236}">
                <a16:creationId xmlns:a16="http://schemas.microsoft.com/office/drawing/2014/main" id="{7161023E-9F11-C726-CCAA-28EFC05198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7200" y="1402165"/>
            <a:ext cx="3245193" cy="4120748"/>
            <a:chOff x="21530" y="1145852"/>
            <a:chExt cx="4215244" cy="5352887"/>
          </a:xfrm>
        </p:grpSpPr>
        <p:pic>
          <p:nvPicPr>
            <p:cNvPr id="40973" name="Picture 13">
              <a:extLst>
                <a:ext uri="{FF2B5EF4-FFF2-40B4-BE49-F238E27FC236}">
                  <a16:creationId xmlns:a16="http://schemas.microsoft.com/office/drawing/2014/main" id="{D7E1393E-48F7-A290-35E6-059268845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65" y="3906010"/>
              <a:ext cx="3290575" cy="259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4" name="Picture 16">
              <a:extLst>
                <a:ext uri="{FF2B5EF4-FFF2-40B4-BE49-F238E27FC236}">
                  <a16:creationId xmlns:a16="http://schemas.microsoft.com/office/drawing/2014/main" id="{729D3FAD-B894-BDB3-407E-1AF58FCC5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0" y="1145852"/>
              <a:ext cx="4215244" cy="261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64" name="Group 21">
            <a:extLst>
              <a:ext uri="{FF2B5EF4-FFF2-40B4-BE49-F238E27FC236}">
                <a16:creationId xmlns:a16="http://schemas.microsoft.com/office/drawing/2014/main" id="{0D776188-7101-BE50-767E-D5FA0E63D3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24400" y="1282700"/>
            <a:ext cx="3617912" cy="4416425"/>
            <a:chOff x="5715001" y="1069652"/>
            <a:chExt cx="3659130" cy="4467955"/>
          </a:xfrm>
        </p:grpSpPr>
        <p:pic>
          <p:nvPicPr>
            <p:cNvPr id="40971" name="Picture 11">
              <a:extLst>
                <a:ext uri="{FF2B5EF4-FFF2-40B4-BE49-F238E27FC236}">
                  <a16:creationId xmlns:a16="http://schemas.microsoft.com/office/drawing/2014/main" id="{67E3AC20-1485-4E03-158D-CBF17A1B4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339" y="1069652"/>
              <a:ext cx="3356131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2" name="Picture 18">
              <a:extLst>
                <a:ext uri="{FF2B5EF4-FFF2-40B4-BE49-F238E27FC236}">
                  <a16:creationId xmlns:a16="http://schemas.microsoft.com/office/drawing/2014/main" id="{51EF69CA-7C26-E5C3-6A62-A8E0001EE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45" r="17557"/>
            <a:stretch>
              <a:fillRect/>
            </a:stretch>
          </p:blipFill>
          <p:spPr bwMode="auto">
            <a:xfrm rot="5400000">
              <a:off x="7336514" y="3499991"/>
              <a:ext cx="416103" cy="3659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A842539-4C33-D80C-F6C7-A21890072E87}"/>
              </a:ext>
            </a:extLst>
          </p:cNvPr>
          <p:cNvSpPr txBox="1"/>
          <p:nvPr/>
        </p:nvSpPr>
        <p:spPr>
          <a:xfrm>
            <a:off x="1226323" y="5979375"/>
            <a:ext cx="2162175" cy="395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69" b="1" dirty="0">
                <a:latin typeface="+mn-lt"/>
              </a:rPr>
              <a:t>salt-based nicotine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B7486E-A676-D8D5-6DF8-AE709BD37C98}"/>
              </a:ext>
            </a:extLst>
          </p:cNvPr>
          <p:cNvSpPr txBox="1"/>
          <p:nvPr/>
        </p:nvSpPr>
        <p:spPr>
          <a:xfrm>
            <a:off x="5609430" y="5966553"/>
            <a:ext cx="2162175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69" b="1" dirty="0">
                <a:latin typeface="+mn-lt"/>
              </a:rPr>
              <a:t>freebase nicotine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F87235-46CE-8055-35B8-3CCCFEE5EC23}"/>
              </a:ext>
            </a:extLst>
          </p:cNvPr>
          <p:cNvSpPr txBox="1"/>
          <p:nvPr/>
        </p:nvSpPr>
        <p:spPr>
          <a:xfrm>
            <a:off x="802913" y="6277166"/>
            <a:ext cx="3055938" cy="395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69" b="1" dirty="0">
                <a:latin typeface="+mn-lt"/>
              </a:rPr>
              <a:t> 5% (59 mg/mL) and higher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80A594-3E9D-6126-2EFB-38098FB3EBE0}"/>
              </a:ext>
            </a:extLst>
          </p:cNvPr>
          <p:cNvSpPr txBox="1"/>
          <p:nvPr/>
        </p:nvSpPr>
        <p:spPr>
          <a:xfrm>
            <a:off x="5668168" y="6277165"/>
            <a:ext cx="2103437" cy="395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69" b="1" dirty="0">
                <a:latin typeface="+mn-lt"/>
              </a:rPr>
              <a:t>3% (36 mg/mL)</a:t>
            </a:r>
          </a:p>
        </p:txBody>
      </p:sp>
      <p:sp>
        <p:nvSpPr>
          <p:cNvPr id="40970" name="TextBox 28">
            <a:extLst>
              <a:ext uri="{FF2B5EF4-FFF2-40B4-BE49-F238E27FC236}">
                <a16:creationId xmlns:a16="http://schemas.microsoft.com/office/drawing/2014/main" id="{640A1ECA-E62F-0E20-153C-B324BE5E4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7192"/>
            <a:ext cx="2778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tobaccopreventiontoolkit.stanford.edu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0322DCA-016F-4379-21B4-BFA65685A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338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we see on the market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73AB7-1801-8719-2666-F811BDC91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48" y="1235356"/>
            <a:ext cx="2036068" cy="19959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89CA02-4876-7D5C-9188-6593EEAB9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0983" y="3354646"/>
            <a:ext cx="2339199" cy="233391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0B7B99-71F3-F396-8DB7-23A3F4B96952}"/>
              </a:ext>
            </a:extLst>
          </p:cNvPr>
          <p:cNvSpPr/>
          <p:nvPr/>
        </p:nvSpPr>
        <p:spPr>
          <a:xfrm>
            <a:off x="381000" y="1066800"/>
            <a:ext cx="3614793" cy="4892184"/>
          </a:xfrm>
          <a:prstGeom prst="roundRect">
            <a:avLst/>
          </a:prstGeom>
          <a:noFill/>
          <a:ln w="38100">
            <a:solidFill>
              <a:srgbClr val="8830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41651"/>
                </a:solidFill>
              </a:ln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3310D8-89B3-0DEB-4259-F63936675052}"/>
              </a:ext>
            </a:extLst>
          </p:cNvPr>
          <p:cNvSpPr/>
          <p:nvPr/>
        </p:nvSpPr>
        <p:spPr>
          <a:xfrm>
            <a:off x="4428177" y="1084184"/>
            <a:ext cx="3973845" cy="4783216"/>
          </a:xfrm>
          <a:prstGeom prst="roundRect">
            <a:avLst/>
          </a:prstGeom>
          <a:noFill/>
          <a:ln w="38100">
            <a:solidFill>
              <a:srgbClr val="8830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41651"/>
                </a:solidFill>
              </a:ln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7A0083-E131-7D50-EB48-E13779F989A2}"/>
              </a:ext>
            </a:extLst>
          </p:cNvPr>
          <p:cNvSpPr/>
          <p:nvPr/>
        </p:nvSpPr>
        <p:spPr>
          <a:xfrm>
            <a:off x="8749006" y="1066800"/>
            <a:ext cx="3061994" cy="4800600"/>
          </a:xfrm>
          <a:prstGeom prst="roundRect">
            <a:avLst/>
          </a:prstGeom>
          <a:noFill/>
          <a:ln w="38100">
            <a:solidFill>
              <a:srgbClr val="8830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41651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8A45C-2177-C54F-253B-DAFF75C8B599}"/>
              </a:ext>
            </a:extLst>
          </p:cNvPr>
          <p:cNvSpPr txBox="1"/>
          <p:nvPr/>
        </p:nvSpPr>
        <p:spPr>
          <a:xfrm>
            <a:off x="9606322" y="5977788"/>
            <a:ext cx="2162175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69" b="1" dirty="0">
                <a:latin typeface="+mn-lt"/>
              </a:rPr>
              <a:t>smart vapes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F9BFF-05F5-11DC-6D13-8B2B09266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16F8C819-DB2C-845A-E346-4CB5556F2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76200"/>
            <a:ext cx="9144000" cy="1250950"/>
          </a:xfrm>
        </p:spPr>
        <p:txBody>
          <a:bodyPr/>
          <a:lstStyle/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 for Concern: Nicotine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74371-EC5C-1D1B-20AB-F083978019F9}"/>
              </a:ext>
            </a:extLst>
          </p:cNvPr>
          <p:cNvSpPr txBox="1"/>
          <p:nvPr/>
        </p:nvSpPr>
        <p:spPr>
          <a:xfrm>
            <a:off x="272762" y="4812680"/>
            <a:ext cx="1771955" cy="395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69" b="1" dirty="0">
                <a:latin typeface="+mn-lt"/>
              </a:rPr>
              <a:t>5,000 puffs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590F1A2-3774-971F-8A62-6128DEF6E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we see on the market</a:t>
            </a:r>
          </a:p>
        </p:txBody>
      </p:sp>
      <p:pic>
        <p:nvPicPr>
          <p:cNvPr id="40973" name="Picture 13">
            <a:extLst>
              <a:ext uri="{FF2B5EF4-FFF2-40B4-BE49-F238E27FC236}">
                <a16:creationId xmlns:a16="http://schemas.microsoft.com/office/drawing/2014/main" id="{2684BBA9-4FF2-F094-7DDF-3FD75806C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50518"/>
          <a:stretch>
            <a:fillRect/>
          </a:stretch>
        </p:blipFill>
        <p:spPr bwMode="auto">
          <a:xfrm>
            <a:off x="665717" y="1872029"/>
            <a:ext cx="1447798" cy="288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D2D957-C64E-1BBB-3410-1DF9FFAD95CC}"/>
              </a:ext>
            </a:extLst>
          </p:cNvPr>
          <p:cNvGrpSpPr/>
          <p:nvPr/>
        </p:nvGrpSpPr>
        <p:grpSpPr>
          <a:xfrm>
            <a:off x="5168091" y="1174750"/>
            <a:ext cx="6343852" cy="5184093"/>
            <a:chOff x="4641144" y="1040104"/>
            <a:chExt cx="6808108" cy="55155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76BD51-F26B-4EC8-C742-6341B942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8351" y="1066800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DA5C6B7-8646-EFEE-08EB-7CCF5847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2231" y="1994675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198385-DB82-9C6F-0F01-E7FA0B881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15331" y="2770714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2F0BFE4-0955-2123-A99C-39DD50A69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4708" y="1067780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3811E9F-07C0-FC2E-2D41-632FC80E4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3201" y="1880149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39ECDEF-71BE-2A82-CB78-5D9B8BA6C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7382" y="2754038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DE4389-207A-BDBD-8F06-C71861464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7279" y="1040104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F85A5B0-1128-9A9F-F8CD-EF0D8FA1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1393" y="1972069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3E6ABB-C18A-9791-B378-D41F79F1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1628" y="1049469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6A0535-2682-4FDB-513C-37581F42D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0242" y="1905409"/>
              <a:ext cx="1404717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578DC7-1ADC-F853-94D0-15B1E9D2C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8621" y="2770714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7DCE92-B4F7-37D0-ACB8-04E2398D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5354" y="1117380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0F6E6C-F707-351A-DF44-1BDED490D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2149" y="1883299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33748A-D8DA-2D87-85F7-622A6820E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4608" y="2918100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002066-1FA8-0966-45E5-B8B69DAEB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7935" y="3692537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8AA169-2F6A-A875-ED39-018C3AE30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4058" y="4579952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C31E94-8F20-D7FA-9793-A866037F8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63038" y="3713897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9B4904-BCE9-9B83-1021-5280C87D1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7177" y="2877194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C3407D-3B5E-2675-571B-421DFAE78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0596" y="3826290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1E11B6-47AE-99E1-B8A8-B41A25E40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56453" y="4588279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321C9AB-B0B2-9D5D-4DED-08CC4ECEB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0725" y="3736757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E966C51-6CCC-3721-39EA-03C8040E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2071" y="4453731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E7DEBE-7F97-0842-8226-B7366E504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1144" y="4635573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E56A5C8-BC43-8EA1-4A9B-A9FCB1CD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6746" y="3714647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53F3BD-0E20-C703-2137-543BC543C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2541" y="4646612"/>
              <a:ext cx="1450901" cy="1909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F1CD3C-5CDF-ABDD-14C5-779D12E1985A}"/>
                </a:ext>
              </a:extLst>
            </p:cNvPr>
            <p:cNvSpPr txBox="1"/>
            <p:nvPr/>
          </p:nvSpPr>
          <p:spPr>
            <a:xfrm>
              <a:off x="6987393" y="2974353"/>
              <a:ext cx="2036369" cy="70788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ptos" panose="020B0004020202020204" pitchFamily="34" charset="0"/>
                </a:rPr>
                <a:t>25 packs of cigarettes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32CFE63-730B-245A-D0E5-F8F7646ECEA5}"/>
              </a:ext>
            </a:extLst>
          </p:cNvPr>
          <p:cNvSpPr txBox="1"/>
          <p:nvPr/>
        </p:nvSpPr>
        <p:spPr>
          <a:xfrm>
            <a:off x="2754483" y="3490905"/>
            <a:ext cx="200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nicotine content</a:t>
            </a:r>
          </a:p>
        </p:txBody>
      </p:sp>
      <p:sp>
        <p:nvSpPr>
          <p:cNvPr id="35" name="Equals 34">
            <a:extLst>
              <a:ext uri="{FF2B5EF4-FFF2-40B4-BE49-F238E27FC236}">
                <a16:creationId xmlns:a16="http://schemas.microsoft.com/office/drawing/2014/main" id="{B7F9D971-E2DB-D77F-2F0C-76A5DE6BD981}"/>
              </a:ext>
            </a:extLst>
          </p:cNvPr>
          <p:cNvSpPr/>
          <p:nvPr/>
        </p:nvSpPr>
        <p:spPr>
          <a:xfrm>
            <a:off x="3206453" y="3108869"/>
            <a:ext cx="926689" cy="524046"/>
          </a:xfrm>
          <a:prstGeom prst="mathEqual">
            <a:avLst/>
          </a:prstGeom>
          <a:solidFill>
            <a:srgbClr val="1D4A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3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D357C8-CBD6-EFB6-AAEA-3B2AD389F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035" y="1007339"/>
            <a:ext cx="8763000" cy="49995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41C428-94B9-4074-5CCC-7F055CE2E781}"/>
              </a:ext>
            </a:extLst>
          </p:cNvPr>
          <p:cNvSpPr txBox="1"/>
          <p:nvPr/>
        </p:nvSpPr>
        <p:spPr>
          <a:xfrm>
            <a:off x="6510867" y="1693648"/>
            <a:ext cx="396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Current Use = 1.63 million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693F75-5ACC-FAD8-8839-D05E44D8BB1B}"/>
              </a:ext>
            </a:extLst>
          </p:cNvPr>
          <p:cNvSpPr/>
          <p:nvPr/>
        </p:nvSpPr>
        <p:spPr>
          <a:xfrm>
            <a:off x="6510867" y="1625401"/>
            <a:ext cx="2743200" cy="4319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C2E9C552-2083-9772-8D63-0D128D325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Nicotine vaping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246C74-A067-AADE-DB10-5EB912BBBF37}"/>
              </a:ext>
            </a:extLst>
          </p:cNvPr>
          <p:cNvSpPr/>
          <p:nvPr/>
        </p:nvSpPr>
        <p:spPr>
          <a:xfrm>
            <a:off x="347133" y="1371600"/>
            <a:ext cx="2472267" cy="1524000"/>
          </a:xfrm>
          <a:prstGeom prst="rect">
            <a:avLst/>
          </a:prstGeom>
          <a:solidFill>
            <a:srgbClr val="1D4A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234AD-411E-D416-F2A7-280020B244A3}"/>
              </a:ext>
            </a:extLst>
          </p:cNvPr>
          <p:cNvSpPr txBox="1"/>
          <p:nvPr/>
        </p:nvSpPr>
        <p:spPr>
          <a:xfrm>
            <a:off x="483447" y="1371600"/>
            <a:ext cx="23840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More than </a:t>
            </a:r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1 in 4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(26.3%) use an e-cigarette product </a:t>
            </a: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daily   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C6A03-5980-C247-01B4-62E671143BEF}"/>
              </a:ext>
            </a:extLst>
          </p:cNvPr>
          <p:cNvSpPr txBox="1"/>
          <p:nvPr/>
        </p:nvSpPr>
        <p:spPr>
          <a:xfrm>
            <a:off x="5334000" y="6036479"/>
            <a:ext cx="5418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ui-sans-serif"/>
              </a:rPr>
              <a:t>Numbers based on current use in the past 30 days</a:t>
            </a:r>
            <a:endParaRPr lang="en-US" i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EE6329-5800-7C1E-5C73-D1CCFBBA74ED}"/>
              </a:ext>
            </a:extLst>
          </p:cNvPr>
          <p:cNvCxnSpPr>
            <a:cxnSpLocks/>
          </p:cNvCxnSpPr>
          <p:nvPr/>
        </p:nvCxnSpPr>
        <p:spPr>
          <a:xfrm flipH="1">
            <a:off x="2819400" y="1828800"/>
            <a:ext cx="3691467" cy="34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7ACFC8-2E63-2EDF-1653-6B5B979DC9AD}"/>
              </a:ext>
            </a:extLst>
          </p:cNvPr>
          <p:cNvSpPr txBox="1"/>
          <p:nvPr/>
        </p:nvSpPr>
        <p:spPr>
          <a:xfrm>
            <a:off x="418149" y="1002268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of the 1.63 million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dd8cbebb-2139-4df8-b411-4e3e87abeb5c}" enabled="0" method="" siteId="{dd8cbebb-2139-4df8-b411-4e3e87abeb5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67925</TotalTime>
  <Words>1524</Words>
  <Application>Microsoft Office PowerPoint</Application>
  <PresentationFormat>Widescreen</PresentationFormat>
  <Paragraphs>370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Aptos</vt:lpstr>
      <vt:lpstr>Arial</vt:lpstr>
      <vt:lpstr>Calibri</vt:lpstr>
      <vt:lpstr>Calibri Light</vt:lpstr>
      <vt:lpstr>Georgia</vt:lpstr>
      <vt:lpstr>Helvetica</vt:lpstr>
      <vt:lpstr>ui-sans-serif</vt:lpstr>
      <vt:lpstr>Wingdings</vt:lpstr>
      <vt:lpstr>Content Slides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Reasons for Concern: Nicotine</vt:lpstr>
      <vt:lpstr>Reasons for Concern: Nicotine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Reasons for Concern: Nicotine</vt:lpstr>
      <vt:lpstr>The Body on Nicotine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Fansler, Justin</dc:creator>
  <cp:lastModifiedBy>Gordon, Melissa</cp:lastModifiedBy>
  <cp:revision>648</cp:revision>
  <cp:lastPrinted>2026-05-04T16:09:00Z</cp:lastPrinted>
  <dcterms:created xsi:type="dcterms:W3CDTF">2010-06-16T21:30:36Z</dcterms:created>
  <dcterms:modified xsi:type="dcterms:W3CDTF">2026-05-04T17:11:01Z</dcterms:modified>
</cp:coreProperties>
</file>