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0" r:id="rId2"/>
    <p:sldMasterId id="2147483677" r:id="rId3"/>
  </p:sldMasterIdLst>
  <p:notesMasterIdLst>
    <p:notesMasterId r:id="rId17"/>
  </p:notesMasterIdLst>
  <p:handoutMasterIdLst>
    <p:handoutMasterId r:id="rId18"/>
  </p:handoutMasterIdLst>
  <p:sldIdLst>
    <p:sldId id="284" r:id="rId4"/>
    <p:sldId id="261" r:id="rId5"/>
    <p:sldId id="260" r:id="rId6"/>
    <p:sldId id="285" r:id="rId7"/>
    <p:sldId id="286" r:id="rId8"/>
    <p:sldId id="288" r:id="rId9"/>
    <p:sldId id="287" r:id="rId10"/>
    <p:sldId id="293" r:id="rId11"/>
    <p:sldId id="289" r:id="rId12"/>
    <p:sldId id="292" r:id="rId13"/>
    <p:sldId id="291" r:id="rId14"/>
    <p:sldId id="262" r:id="rId15"/>
    <p:sldId id="280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Colleen" initials="PC" lastIdx="3" clrIdx="0">
    <p:extLst>
      <p:ext uri="{19B8F6BF-5375-455C-9EA6-DF929625EA0E}">
        <p15:presenceInfo xmlns:p15="http://schemas.microsoft.com/office/powerpoint/2012/main" userId="Phillips, Coll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D11"/>
    <a:srgbClr val="213B16"/>
    <a:srgbClr val="2A4A1C"/>
    <a:srgbClr val="325922"/>
    <a:srgbClr val="396827"/>
    <a:srgbClr val="E6E6E6"/>
    <a:srgbClr val="111E0B"/>
    <a:srgbClr val="2B4B1B"/>
    <a:srgbClr val="53741D"/>
    <a:srgbClr val="4D6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33"/>
    <p:restoredTop sz="94172" autoAdjust="0"/>
  </p:normalViewPr>
  <p:slideViewPr>
    <p:cSldViewPr snapToGrid="0" snapToObjects="1">
      <p:cViewPr varScale="1">
        <p:scale>
          <a:sx n="104" d="100"/>
          <a:sy n="104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9" d="100"/>
          <a:sy n="159" d="100"/>
        </p:scale>
        <p:origin x="418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5D9ABA-CC77-3549-A982-A61430642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8A19E-4369-DA4E-8FB9-858DF58A3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A5C9F-1964-4A41-8269-847D1AC6A716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C717B-2E3C-1140-82C4-9754EC19DF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0EF03-3771-5A47-9113-AD7CEEBBCA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8B5C3-D829-FE4F-AC23-CCC91BB5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77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987B3-A106-E344-AB69-61AFB3D27E3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77FF-23D9-0542-A6CA-8A910863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74C591-9A48-274B-AD30-BF7278F06757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rgbClr val="2B4B1B"/>
                </a:solidFill>
              </a:rPr>
              <a:t>‹#›</a:t>
            </a:fld>
            <a:endParaRPr lang="en-US" sz="900" dirty="0">
              <a:solidFill>
                <a:srgbClr val="2B4B1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F03C8-E0C0-7A45-964C-2FEBD1CE3B59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rgbClr val="2B4B1B"/>
                </a:solidFill>
              </a:rPr>
              <a:t>weitzmaninstitute.org</a:t>
            </a:r>
            <a:r>
              <a:rPr lang="en-US" sz="900" dirty="0">
                <a:solidFill>
                  <a:srgbClr val="2B4B1B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rgbClr val="2B4B1B"/>
                </a:solidFill>
              </a:rPr>
              <a:pPr algn="r"/>
              <a:t>June 4, 2026</a:t>
            </a:fld>
            <a:endParaRPr lang="en-US" sz="900" dirty="0">
              <a:solidFill>
                <a:srgbClr val="2B4B1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5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C444-9DD0-984F-819D-4A09351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4ABE7-BB90-EF4D-ACA5-B39289870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08CB-8C95-0045-AEF0-A01FD928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95E2E-80CB-2F40-810E-66055718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48C7C-A2B9-4648-A2FE-2E41B92F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33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74C591-9A48-274B-AD30-BF7278F06757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F03C8-E0C0-7A45-964C-2FEBD1CE3B59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tx1"/>
                </a:solidFill>
              </a:rPr>
              <a:t>weitzmaninstitute.org</a:t>
            </a:r>
            <a:r>
              <a:rPr lang="en-US" sz="900" dirty="0">
                <a:solidFill>
                  <a:schemeClr val="tx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tx1"/>
                </a:solidFill>
              </a:rPr>
              <a:pPr algn="r"/>
              <a:t>June 4, 2026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922BCCD-A515-1B4C-9096-12A179F5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11139814" cy="917341"/>
          </a:xfrm>
          <a:prstGeom prst="rect">
            <a:avLst/>
          </a:prstGeom>
        </p:spPr>
        <p:txBody>
          <a:bodyPr anchor="t"/>
          <a:lstStyle>
            <a:lvl1pPr>
              <a:defRPr sz="4400" b="1" i="0">
                <a:solidFill>
                  <a:srgbClr val="4D6F13"/>
                </a:solidFill>
              </a:defRPr>
            </a:lvl1pPr>
          </a:lstStyle>
          <a:p>
            <a:endParaRPr lang="en-US" b="1" spc="-20" dirty="0">
              <a:solidFill>
                <a:srgbClr val="4D6F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35FE12C-8491-5344-B20E-73ECA1BCAD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3" y="2170879"/>
            <a:ext cx="11139813" cy="4006084"/>
          </a:xfrm>
          <a:prstGeom prst="rect">
            <a:avLst/>
          </a:prstGeom>
        </p:spPr>
        <p:txBody>
          <a:bodyPr/>
          <a:lstStyle/>
          <a:p>
            <a:pPr marL="346075" indent="-346075">
              <a:buClr>
                <a:srgbClr val="447ABE"/>
              </a:buClr>
              <a:buSzPct val="80000"/>
              <a:buFont typeface=".Hiragino Kaku Gothic Interface W3"/>
              <a:buChar char="◉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61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Gr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747C458-014A-2B35-C650-9E484B89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11139814" cy="917341"/>
          </a:xfrm>
          <a:prstGeom prst="rect">
            <a:avLst/>
          </a:prstGeom>
        </p:spPr>
        <p:txBody>
          <a:bodyPr anchor="t"/>
          <a:lstStyle>
            <a:lvl1pPr>
              <a:defRPr sz="4400" b="1" i="0">
                <a:solidFill>
                  <a:srgbClr val="4D6F13"/>
                </a:solidFill>
              </a:defRPr>
            </a:lvl1pPr>
          </a:lstStyle>
          <a:p>
            <a:endParaRPr lang="en-US" b="1" spc="-20" dirty="0">
              <a:solidFill>
                <a:srgbClr val="4D6F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A9DF0DE-7A3C-DA35-E98A-5680972702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3" y="2170879"/>
            <a:ext cx="11139813" cy="4006084"/>
          </a:xfrm>
          <a:prstGeom prst="rect">
            <a:avLst/>
          </a:prstGeom>
        </p:spPr>
        <p:txBody>
          <a:bodyPr/>
          <a:lstStyle/>
          <a:p>
            <a:pPr marL="346075" indent="-346075">
              <a:buClr>
                <a:srgbClr val="447ABE"/>
              </a:buClr>
              <a:buSzPct val="80000"/>
              <a:buFont typeface=".Hiragino Kaku Gothic Interface W3"/>
              <a:buChar char="◉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411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0C36-7F08-104D-84DF-CDCCED55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883-CF4F-9A42-B350-C3DEF44D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F3F-4B56-B74B-97F7-74020AE0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180FD-BAF7-FF40-BE7A-66BC9DA8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0B9D6-4AF6-4944-8D48-E4ED460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98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EB73-4C1C-E843-8197-7F4B220D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D810-131D-7742-A4B3-40027B60D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51B8B-E930-DC48-BBF2-F5527627D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28606-F9D5-DB4E-B015-F760487E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85A97-9FD8-C849-A62F-11A8A5F9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60351-0FCD-1949-AEE6-F3A422DC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52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8A57-158D-174A-AD9F-4CBBA6F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C6941-8330-9344-A9BF-0EFBDD29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84D2C-1869-1D43-84F8-0EC9A1C72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7B730-96DA-DD41-9C49-AAC552EC8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A895E-DC64-0E42-9E2E-063F48FC4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22F59-33AD-824B-B86E-D1BEFA2B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7337D-ED61-254B-9914-BAFE25A1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9B029-803F-1044-AAB3-AEAF621F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59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D42D-EAC6-364F-9963-DF69E828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886A9-3EF9-2542-BBAB-CEC5CC54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738D2-9107-1842-932B-2607C0C9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729C9-57B6-E648-8E9F-B4F93899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30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F94E1-5A94-1E46-9537-872C1BC8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8D2D1-441C-E846-A061-65BE4DE5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1DD0B-F339-984E-9E30-FE2A02A0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824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9476-8480-2B4A-AB0B-442FF30C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2A14-938F-934B-8B07-AEB02A2F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EB08A-24DF-1140-9665-A12BE1544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10BED-AA4C-B047-B3EA-6CFD8F6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D0BB6-9CF9-7849-A15D-78527017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FA405-D25A-284B-B1FC-79E18E0B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9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469C-FCBF-1447-B2C1-79B90925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CF109-36FA-EE47-A0D4-EF69FE5C2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C164D-1216-544F-8CF5-6528DDC4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AF6CE-EA3B-F34C-B758-0A6E2FD5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0F9A9-99FF-5D4B-ACB3-DA43FCAB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7B6A-D2B7-9849-809E-5EF6D481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06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C444-9DD0-984F-819D-4A09351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4ABE7-BB90-EF4D-ACA5-B39289870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037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5A8D-BEA3-034B-861E-FA3A377B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08718-7A72-3F49-9511-FB6F65B55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EE654-651B-6A45-BBC5-79541A68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A405D-85FC-9941-8854-02D503FB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6BB5-8D2C-A34B-9A18-3397490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1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7157D-5B5B-1446-91C6-2686D4369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ECA6C-B934-2840-B5C3-DC71C7B2C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B982-DFD2-6141-9B35-6D1150BF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6AAB-2E78-144A-A66F-55C2F4EB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22B5-2D14-6441-A31A-F259953C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769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AFF8-25C6-284E-BEA6-EAA00AB3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3" y="1293593"/>
            <a:ext cx="10515600" cy="7180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B50D16-2504-EC46-A380-3B721D9999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73" y="2153090"/>
            <a:ext cx="11177587" cy="38322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10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2" y="1022398"/>
            <a:ext cx="1178886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07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list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4BB363-35D6-5D4F-966B-8E089324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828800"/>
            <a:ext cx="11558227" cy="5334000"/>
          </a:xfrm>
          <a:prstGeom prst="rect">
            <a:avLst/>
          </a:prstGeom>
        </p:spPr>
        <p:txBody>
          <a:bodyPr/>
          <a:lstStyle>
            <a:lvl1pPr marL="288925" indent="-288925">
              <a:buClr>
                <a:srgbClr val="4379BD"/>
              </a:buClr>
              <a:buSzPct val="70000"/>
              <a:buFont typeface=".Hiragino Kaku Gothic Interface W3"/>
              <a:buChar char="◉"/>
              <a:tabLst/>
              <a:defRPr sz="2400"/>
            </a:lvl1pPr>
            <a:lvl2pPr>
              <a:buClr>
                <a:srgbClr val="447ABE"/>
              </a:buClr>
              <a:buSzPct val="70000"/>
              <a:buFont typeface=".PingFang SC Regular"/>
              <a:buChar char="◎"/>
              <a:defRPr sz="2000"/>
            </a:lvl2pPr>
            <a:lvl3pPr>
              <a:buClr>
                <a:srgbClr val="4379BD"/>
              </a:buClr>
              <a:buFont typeface="System Font Regular"/>
              <a:buChar char="●"/>
              <a:defRPr sz="1800"/>
            </a:lvl3pPr>
            <a:lvl4pPr marL="1546225" indent="-174625">
              <a:buClr>
                <a:srgbClr val="447ABE"/>
              </a:buClr>
              <a:buFont typeface="System Font Regular"/>
              <a:buChar char="•"/>
              <a:tabLst/>
              <a:defRPr sz="1800"/>
            </a:lvl4pPr>
            <a:lvl5pPr marL="2005013" indent="-176213">
              <a:buClr>
                <a:srgbClr val="447ABE"/>
              </a:buClr>
              <a:buFont typeface="System Font Regular"/>
              <a:buChar char="◦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45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2" y="1022398"/>
            <a:ext cx="1051560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/>
          </p:nvPr>
        </p:nvSpPr>
        <p:spPr>
          <a:xfrm>
            <a:off x="155448" y="1828799"/>
            <a:ext cx="11786984" cy="4486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86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Both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74C591-9A48-274B-AD30-BF7278F06757}"/>
              </a:ext>
            </a:extLst>
          </p:cNvPr>
          <p:cNvSpPr txBox="1"/>
          <p:nvPr userDrawn="1"/>
        </p:nvSpPr>
        <p:spPr>
          <a:xfrm>
            <a:off x="11734800" y="646511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F03C8-E0C0-7A45-964C-2FEBD1CE3B59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bg1"/>
                </a:solidFill>
              </a:rPr>
              <a:t>weitzmaninstitute.org</a:t>
            </a:r>
            <a:r>
              <a:rPr lang="en-US" sz="900" dirty="0">
                <a:solidFill>
                  <a:schemeClr val="bg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bg1"/>
                </a:solidFill>
              </a:rPr>
              <a:pPr algn="r"/>
              <a:t>June 4, 2026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52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522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List_No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263225-221F-3145-94AA-6221A0AC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304800"/>
            <a:ext cx="11570315" cy="594360"/>
          </a:xfrm>
          <a:prstGeom prst="rect">
            <a:avLst/>
          </a:prstGeom>
        </p:spPr>
        <p:txBody>
          <a:bodyPr/>
          <a:lstStyle>
            <a:lvl1pPr algn="l">
              <a:defRPr sz="3600" b="1" i="0" spc="-20" baseline="0">
                <a:solidFill>
                  <a:srgbClr val="2B4B1B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4BB363-35D6-5D4F-966B-8E089324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143000"/>
            <a:ext cx="11558227" cy="5334000"/>
          </a:xfrm>
          <a:prstGeom prst="rect">
            <a:avLst/>
          </a:prstGeom>
        </p:spPr>
        <p:txBody>
          <a:bodyPr/>
          <a:lstStyle>
            <a:lvl1pPr marL="288925" indent="-288925">
              <a:buClr>
                <a:srgbClr val="4379BD"/>
              </a:buClr>
              <a:buSzPct val="70000"/>
              <a:buFont typeface=".Hiragino Kaku Gothic Interface W3"/>
              <a:buChar char="◉"/>
              <a:tabLst/>
              <a:defRPr sz="2400"/>
            </a:lvl1pPr>
            <a:lvl2pPr>
              <a:buClr>
                <a:srgbClr val="447ABE"/>
              </a:buClr>
              <a:buSzPct val="70000"/>
              <a:buFont typeface=".PingFang SC Regular"/>
              <a:buChar char="◎"/>
              <a:defRPr sz="2000"/>
            </a:lvl2pPr>
            <a:lvl3pPr>
              <a:buClr>
                <a:srgbClr val="4379BD"/>
              </a:buClr>
              <a:buFont typeface="System Font Regular"/>
              <a:buChar char="●"/>
              <a:defRPr sz="1800"/>
            </a:lvl3pPr>
            <a:lvl4pPr marL="1546225" indent="-174625">
              <a:buClr>
                <a:srgbClr val="447ABE"/>
              </a:buClr>
              <a:buFont typeface="System Font Regular"/>
              <a:buChar char="•"/>
              <a:tabLst/>
              <a:defRPr sz="1800"/>
            </a:lvl4pPr>
            <a:lvl5pPr marL="2005013" indent="-176213">
              <a:buClr>
                <a:srgbClr val="447ABE"/>
              </a:buClr>
              <a:buFont typeface="System Font Regular"/>
              <a:buChar char="◦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74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No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263225-221F-3145-94AA-6221A0AC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304800"/>
            <a:ext cx="11786984" cy="762000"/>
          </a:xfrm>
          <a:prstGeom prst="rect">
            <a:avLst/>
          </a:prstGeom>
        </p:spPr>
        <p:txBody>
          <a:bodyPr/>
          <a:lstStyle>
            <a:lvl1pPr algn="l">
              <a:defRPr sz="3600" b="1" i="0" spc="-20" baseline="0">
                <a:solidFill>
                  <a:srgbClr val="2B4B1B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55448" y="1142999"/>
            <a:ext cx="11786984" cy="51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51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ags" Target="../tags/tag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57827B-228E-8349-BBC6-71CCE1BB4ECB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82AEC-C47B-B54C-A9BF-4B37C5538407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tx1"/>
                </a:solidFill>
              </a:rPr>
              <a:t>weitzmaninstitute.org</a:t>
            </a:r>
            <a:r>
              <a:rPr lang="en-US" sz="900" dirty="0">
                <a:solidFill>
                  <a:schemeClr val="tx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tx1"/>
                </a:solidFill>
              </a:rPr>
              <a:pPr algn="r"/>
              <a:t>June 4, 2026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C3A452-7943-0849-A738-A673B4DDB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71" y="1828800"/>
            <a:ext cx="118278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2" y="1022398"/>
            <a:ext cx="11827838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58113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66" r:id="rId4"/>
    <p:sldLayoutId id="2147483668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B4B1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447ABE"/>
        </a:buClr>
        <a:buSzPct val="100000"/>
        <a:buFont typeface=".Hiragino Kaku Gothic Interface W3"/>
        <a:buChar char="◉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2921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550" indent="-2349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7827B-228E-8349-BBC6-71CCE1BB4ECB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82AEC-C47B-B54C-A9BF-4B37C5538407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tx1"/>
                </a:solidFill>
              </a:rPr>
              <a:t>weitzmaninstitute.org</a:t>
            </a:r>
            <a:r>
              <a:rPr lang="en-US" sz="900" dirty="0">
                <a:solidFill>
                  <a:schemeClr val="tx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tx1"/>
                </a:solidFill>
              </a:rPr>
              <a:pPr algn="r"/>
              <a:t>June 4, 2026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6212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57827B-228E-8349-BBC6-71CCE1BB4ECB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82AEC-C47B-B54C-A9BF-4B37C5538407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tx1"/>
                </a:solidFill>
              </a:rPr>
              <a:t>weitzmaninstitute.org</a:t>
            </a:r>
            <a:r>
              <a:rPr lang="en-US" sz="900" dirty="0">
                <a:solidFill>
                  <a:schemeClr val="tx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tx1"/>
                </a:solidFill>
              </a:rPr>
              <a:pPr algn="r"/>
              <a:t>June 4, 2026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C3A452-7943-0849-A738-A673B4DDB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372" y="197333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2" y="1162843"/>
            <a:ext cx="10515600" cy="810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236457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D6F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447ABE"/>
        </a:buClr>
        <a:buSzPct val="100000"/>
        <a:buFont typeface=".Hiragino Kaku Gothic Interface W3"/>
        <a:buChar char="◉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2921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550" indent="-2349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am.org/asam-criteria/about-the-asam-criteria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49DC31D9-ECFD-EC45-8612-B466EBA54B2A}"/>
              </a:ext>
            </a:extLst>
          </p:cNvPr>
          <p:cNvSpPr txBox="1">
            <a:spLocks/>
          </p:cNvSpPr>
          <p:nvPr/>
        </p:nvSpPr>
        <p:spPr>
          <a:xfrm>
            <a:off x="0" y="5486400"/>
            <a:ext cx="12192000" cy="77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82A529-16C0-EF48-9A04-39244F15F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46846"/>
            <a:ext cx="12192000" cy="189065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spc="-20" dirty="0">
                <a:solidFill>
                  <a:srgbClr val="2B4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Rehabilitation: A Patient’s Journey</a:t>
            </a:r>
            <a:endParaRPr lang="en-US" sz="2800" b="0" spc="-20" dirty="0">
              <a:solidFill>
                <a:srgbClr val="2B4B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255C290-487C-3F43-92E8-69098B779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67596"/>
            <a:ext cx="12192000" cy="2321330"/>
          </a:xfrm>
        </p:spPr>
        <p:txBody>
          <a:bodyPr>
            <a:normAutofit/>
          </a:bodyPr>
          <a:lstStyle/>
          <a:p>
            <a:r>
              <a:rPr lang="en-US" b="1" dirty="0"/>
              <a:t>Carlos Tirado, MPH, MD</a:t>
            </a:r>
          </a:p>
          <a:p>
            <a:endParaRPr lang="en-US" b="1" dirty="0"/>
          </a:p>
          <a:p>
            <a:r>
              <a:rPr lang="en-US" dirty="0"/>
              <a:t>June 8,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58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How to spot a “good” program/provider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90801" y="1940888"/>
            <a:ext cx="4288831" cy="6843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Mainstream, evidence-based behavioral treatment and MAT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6" t="16996" r="44692" b="35249"/>
          <a:stretch/>
        </p:blipFill>
        <p:spPr>
          <a:xfrm>
            <a:off x="308747" y="1798607"/>
            <a:ext cx="680362" cy="69092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90801" y="2820240"/>
            <a:ext cx="4288831" cy="68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Clinical staff are career professionals in SUD and co-occurring disorders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6" t="16996" r="44692" b="35249"/>
          <a:stretch/>
        </p:blipFill>
        <p:spPr>
          <a:xfrm>
            <a:off x="308747" y="2677959"/>
            <a:ext cx="680362" cy="69092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90801" y="3656965"/>
            <a:ext cx="4288831" cy="68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Medical staff capable of addressing medical and psychiatric co-morbidity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6" t="16996" r="44692" b="35249"/>
          <a:stretch/>
        </p:blipFill>
        <p:spPr>
          <a:xfrm>
            <a:off x="308747" y="3514684"/>
            <a:ext cx="680362" cy="69092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90801" y="4487852"/>
            <a:ext cx="4288831" cy="68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Transparent and simple billing policies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6" t="16996" r="44692" b="35249"/>
          <a:stretch/>
        </p:blipFill>
        <p:spPr>
          <a:xfrm>
            <a:off x="308747" y="4345571"/>
            <a:ext cx="680362" cy="69092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565984" y="1945947"/>
            <a:ext cx="4288831" cy="68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Stable leadership, preferably by career health care professionals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6" t="16996" r="44692" b="35249"/>
          <a:stretch/>
        </p:blipFill>
        <p:spPr>
          <a:xfrm>
            <a:off x="5983930" y="1803666"/>
            <a:ext cx="680362" cy="69092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565984" y="2838111"/>
            <a:ext cx="5480503" cy="68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Accreditation by Commission on Accreditation of Rehabilitation Facilities (CARF) or Joint Commission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6" t="16996" r="44692" b="35249"/>
          <a:stretch/>
        </p:blipFill>
        <p:spPr>
          <a:xfrm>
            <a:off x="5983930" y="2695830"/>
            <a:ext cx="680362" cy="69092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565984" y="3730275"/>
            <a:ext cx="4790274" cy="68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Not leading with amenities and location over their practitioners and program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6" t="16996" r="44692" b="35249"/>
          <a:stretch/>
        </p:blipFill>
        <p:spPr>
          <a:xfrm>
            <a:off x="5983930" y="3587994"/>
            <a:ext cx="680362" cy="690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839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How to develop a referral network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10941238" cy="49731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b="1" dirty="0"/>
              <a:t>Think about your payer mix and match treatment and referral expectations to funding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000" b="1" dirty="0"/>
              <a:t>Think about the entire continuum of care and where you fit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Primary care is a natural hub and spoke model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Set a goal to identify and contact one program at each level of care that </a:t>
            </a:r>
            <a:br>
              <a:rPr lang="en-US" sz="2000" dirty="0"/>
            </a:br>
            <a:r>
              <a:rPr lang="en-US" sz="2000" dirty="0"/>
              <a:t>matches your payer mix and what you can’t offer in house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Agree to a referral workflow between entities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000" b="1" dirty="0"/>
              <a:t>Make friends!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Collaborate on grants and RFPs if possible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Set a goal to attend at least one recovery event in your community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Don’t alienate either side in the SUD culture war (i.e. 12-Step Abstinence vs Safe Injection); maintain a pragmatic focus on helping your patients above all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Authentically connected referral networks take time to develop and are based on human connection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04209" y="2449718"/>
            <a:ext cx="3759682" cy="1402562"/>
          </a:xfrm>
          <a:prstGeom prst="rect">
            <a:avLst/>
          </a:prstGeom>
          <a:solidFill>
            <a:srgbClr val="2B4B1B"/>
          </a:solidFill>
        </p:spPr>
        <p:txBody>
          <a:bodyPr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Unmute or share in the chat: What challenges do you face in developing a referral network?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3331" r="74809" b="65086"/>
          <a:stretch/>
        </p:blipFill>
        <p:spPr>
          <a:xfrm rot="20962739">
            <a:off x="7806341" y="2171366"/>
            <a:ext cx="795736" cy="757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249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1328" y="1731190"/>
            <a:ext cx="9144000" cy="679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B4B1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Questions?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314855" y="2518802"/>
            <a:ext cx="4976947" cy="11446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Feel free to unmute or put your questions in the chat!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1" t="24932" r="42128" b="31313"/>
          <a:stretch/>
        </p:blipFill>
        <p:spPr>
          <a:xfrm>
            <a:off x="5014022" y="3448562"/>
            <a:ext cx="1578613" cy="1547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47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5448" y="1828800"/>
            <a:ext cx="11787188" cy="4683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American Society of Addiction Medicine. (2025). </a:t>
            </a:r>
            <a:r>
              <a:rPr lang="en-US" sz="1800" i="1" dirty="0"/>
              <a:t>About the ASAM Criteria</a:t>
            </a:r>
            <a:r>
              <a:rPr lang="en-US" sz="1800" dirty="0"/>
              <a:t>. </a:t>
            </a:r>
            <a:r>
              <a:rPr lang="en-US" sz="1800" dirty="0">
                <a:hlinkClick r:id="rId3"/>
              </a:rPr>
              <a:t>https://www.asam.org/asam-criteria/about-the-asam-criteria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Tiglao, S. M., </a:t>
            </a:r>
            <a:r>
              <a:rPr lang="en-US" sz="1800" dirty="0" err="1"/>
              <a:t>Meisenheimer</a:t>
            </a:r>
            <a:r>
              <a:rPr lang="en-US" sz="1800" dirty="0"/>
              <a:t>, ES., &amp; Oh, R. C. (2021). Alcohol Withdrawal Syndrome: Outpatient Management. </a:t>
            </a:r>
            <a:r>
              <a:rPr lang="en-US" sz="1800" i="1" dirty="0"/>
              <a:t>American Family Physician</a:t>
            </a:r>
            <a:r>
              <a:rPr lang="en-US" sz="1800" dirty="0"/>
              <a:t>, </a:t>
            </a:r>
            <a:r>
              <a:rPr lang="en-US" sz="1800" i="1" dirty="0"/>
              <a:t>104</a:t>
            </a:r>
            <a:r>
              <a:rPr lang="en-US" sz="1800" dirty="0"/>
              <a:t>(3), 253-262.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05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9" y="1828800"/>
            <a:ext cx="7106658" cy="50736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By the end of this session, participants will be able to…</a:t>
            </a:r>
          </a:p>
          <a:p>
            <a:pPr marL="274320" indent="-27432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Assess risk for alcohol withdrawal based on </a:t>
            </a:r>
            <a:br>
              <a:rPr lang="en-US" sz="2000" dirty="0"/>
            </a:br>
            <a:r>
              <a:rPr lang="en-US" sz="2000" dirty="0"/>
              <a:t>individual and environmental risk factors</a:t>
            </a:r>
          </a:p>
          <a:p>
            <a:pPr marL="274320" indent="-27432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Incorporate American Society of Addiction Medicine (ASAM) Level of Care Criteria in treatment planning</a:t>
            </a:r>
          </a:p>
          <a:p>
            <a:pPr marL="274320" indent="-27432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Identify common misperceptions about treatment</a:t>
            </a:r>
          </a:p>
          <a:p>
            <a:pPr marL="274320" indent="-27432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Outline steps to develop and maintain a referral network</a:t>
            </a:r>
          </a:p>
          <a:p>
            <a:pPr marL="274320" indent="-274320"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Learning objectives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10740" r="17127" b="10746"/>
          <a:stretch/>
        </p:blipFill>
        <p:spPr>
          <a:xfrm>
            <a:off x="7421388" y="1828800"/>
            <a:ext cx="5097043" cy="3393522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38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Heavy drinking in primary care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6575716" cy="4347825"/>
          </a:xfrm>
          <a:prstGeom prst="rect">
            <a:avLst/>
          </a:prstGeom>
        </p:spPr>
        <p:txBody>
          <a:bodyPr/>
          <a:lstStyle/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Population estimates range from </a:t>
            </a:r>
            <a:r>
              <a:rPr lang="en-US" sz="2400" b="1" dirty="0">
                <a:solidFill>
                  <a:srgbClr val="2B4B1B"/>
                </a:solidFill>
              </a:rPr>
              <a:t>5-10% </a:t>
            </a:r>
            <a:r>
              <a:rPr lang="en-US" sz="2000" dirty="0"/>
              <a:t>report episode of heavy drinking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About </a:t>
            </a:r>
            <a:r>
              <a:rPr lang="en-US" sz="2400" b="1" dirty="0">
                <a:solidFill>
                  <a:srgbClr val="2B4B1B"/>
                </a:solidFill>
              </a:rPr>
              <a:t>10-20% </a:t>
            </a:r>
            <a:r>
              <a:rPr lang="en-US" sz="2000" dirty="0"/>
              <a:t>of those reporting heavy drinking days (HDD) are likely to have moderate to severe AUD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Number of HDDs (5+ in a 3-month period) correlates with severe AUD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Lifetime heavy drinking years can predict AUD severity (and can supplement standard screening for current and past year use)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Those with chronic obstructive pulmonary disease (COPD), hypertension (HTN), and chronic liver disease had higher odds of being heavy drinkers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t="7507" r="12726" b="14187"/>
          <a:stretch/>
        </p:blipFill>
        <p:spPr>
          <a:xfrm>
            <a:off x="6811308" y="2047076"/>
            <a:ext cx="5506543" cy="3669399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180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7" y="1022350"/>
            <a:ext cx="11908733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Ambulatory vs. Inpatient Withdrawal Management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8" y="1828800"/>
            <a:ext cx="5230663" cy="49495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b="1" dirty="0"/>
              <a:t>Patient factors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Preference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Readiness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Medical/psych comorbidities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Prior withdrawal history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Use history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000" b="1" dirty="0"/>
              <a:t>Environmental factors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Caregiver support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Housing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Access to clinic/clinic staff 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61AE4-ADC8-BEFC-87AB-D2A201900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149" y="1875207"/>
            <a:ext cx="4787745" cy="4164612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989290" y="6050643"/>
            <a:ext cx="198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(Tiglao et al., 2021)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5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2721364"/>
            <a:ext cx="3814818" cy="1437681"/>
          </a:xfrm>
          <a:solidFill>
            <a:srgbClr val="2B4B1B"/>
          </a:solidFill>
        </p:spPr>
        <p:txBody>
          <a:bodyPr anchor="ctr">
            <a:no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ASAM Criteria Dimensions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"/>
          <a:stretch/>
        </p:blipFill>
        <p:spPr>
          <a:xfrm>
            <a:off x="4277032" y="1329678"/>
            <a:ext cx="7783610" cy="4628671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586746" y="5976046"/>
            <a:ext cx="465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(American Society of Addiction Medicine, 2025)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51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2508987"/>
            <a:ext cx="3814818" cy="1939126"/>
          </a:xfrm>
          <a:solidFill>
            <a:srgbClr val="2B4B1B"/>
          </a:solidFill>
        </p:spPr>
        <p:txBody>
          <a:bodyPr anchor="ctr">
            <a:no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ASAM Continuum of Care Criteria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7586746" y="5791380"/>
            <a:ext cx="465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(American Society of Addiction Medicine, 2025)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62" t="2090" r="1642" b="3909"/>
          <a:stretch/>
        </p:blipFill>
        <p:spPr>
          <a:xfrm>
            <a:off x="4231375" y="1793404"/>
            <a:ext cx="7862303" cy="3952567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71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Patient journey across levels of care: Zoom poll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5453" y="2847440"/>
            <a:ext cx="11950656" cy="614024"/>
            <a:chOff x="155453" y="1685268"/>
            <a:chExt cx="11950656" cy="614024"/>
          </a:xfrm>
        </p:grpSpPr>
        <p:sp>
          <p:nvSpPr>
            <p:cNvPr id="14" name="Freeform 13"/>
            <p:cNvSpPr/>
            <p:nvPr/>
          </p:nvSpPr>
          <p:spPr>
            <a:xfrm>
              <a:off x="155453" y="1685268"/>
              <a:ext cx="2046746" cy="614024"/>
            </a:xfrm>
            <a:custGeom>
              <a:avLst/>
              <a:gdLst>
                <a:gd name="connsiteX0" fmla="*/ 0 w 2046746"/>
                <a:gd name="connsiteY0" fmla="*/ 0 h 614024"/>
                <a:gd name="connsiteX1" fmla="*/ 1862539 w 2046746"/>
                <a:gd name="connsiteY1" fmla="*/ 0 h 614024"/>
                <a:gd name="connsiteX2" fmla="*/ 2046746 w 2046746"/>
                <a:gd name="connsiteY2" fmla="*/ 307012 h 614024"/>
                <a:gd name="connsiteX3" fmla="*/ 1862539 w 2046746"/>
                <a:gd name="connsiteY3" fmla="*/ 614024 h 614024"/>
                <a:gd name="connsiteX4" fmla="*/ 0 w 2046746"/>
                <a:gd name="connsiteY4" fmla="*/ 614024 h 614024"/>
                <a:gd name="connsiteX5" fmla="*/ 184207 w 2046746"/>
                <a:gd name="connsiteY5" fmla="*/ 307012 h 614024"/>
                <a:gd name="connsiteX6" fmla="*/ 0 w 2046746"/>
                <a:gd name="connsiteY6" fmla="*/ 0 h 6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746" h="614024">
                  <a:moveTo>
                    <a:pt x="0" y="0"/>
                  </a:moveTo>
                  <a:lnTo>
                    <a:pt x="1862539" y="0"/>
                  </a:lnTo>
                  <a:lnTo>
                    <a:pt x="2046746" y="307012"/>
                  </a:lnTo>
                  <a:lnTo>
                    <a:pt x="1862539" y="614024"/>
                  </a:lnTo>
                  <a:lnTo>
                    <a:pt x="0" y="614024"/>
                  </a:lnTo>
                  <a:lnTo>
                    <a:pt x="184207" y="307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E0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22" tIns="75815" rIns="260022" bIns="75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>
                      <a:lumMod val="85000"/>
                    </a:schemeClr>
                  </a:solidFill>
                </a:rPr>
                <a:t>HOSPITAL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36235" y="1685268"/>
              <a:ext cx="2046746" cy="614024"/>
            </a:xfrm>
            <a:custGeom>
              <a:avLst/>
              <a:gdLst>
                <a:gd name="connsiteX0" fmla="*/ 0 w 2046746"/>
                <a:gd name="connsiteY0" fmla="*/ 0 h 614024"/>
                <a:gd name="connsiteX1" fmla="*/ 1862539 w 2046746"/>
                <a:gd name="connsiteY1" fmla="*/ 0 h 614024"/>
                <a:gd name="connsiteX2" fmla="*/ 2046746 w 2046746"/>
                <a:gd name="connsiteY2" fmla="*/ 307012 h 614024"/>
                <a:gd name="connsiteX3" fmla="*/ 1862539 w 2046746"/>
                <a:gd name="connsiteY3" fmla="*/ 614024 h 614024"/>
                <a:gd name="connsiteX4" fmla="*/ 0 w 2046746"/>
                <a:gd name="connsiteY4" fmla="*/ 614024 h 614024"/>
                <a:gd name="connsiteX5" fmla="*/ 184207 w 2046746"/>
                <a:gd name="connsiteY5" fmla="*/ 307012 h 614024"/>
                <a:gd name="connsiteX6" fmla="*/ 0 w 2046746"/>
                <a:gd name="connsiteY6" fmla="*/ 0 h 6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746" h="614024">
                  <a:moveTo>
                    <a:pt x="0" y="0"/>
                  </a:moveTo>
                  <a:lnTo>
                    <a:pt x="1862539" y="0"/>
                  </a:lnTo>
                  <a:lnTo>
                    <a:pt x="2046746" y="307012"/>
                  </a:lnTo>
                  <a:lnTo>
                    <a:pt x="1862539" y="614024"/>
                  </a:lnTo>
                  <a:lnTo>
                    <a:pt x="0" y="614024"/>
                  </a:lnTo>
                  <a:lnTo>
                    <a:pt x="184207" y="307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D1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1351709"/>
                <a:satOff val="-3484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22" tIns="75815" rIns="260022" bIns="75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>
                      <a:lumMod val="85000"/>
                    </a:schemeClr>
                  </a:solidFill>
                </a:rPr>
                <a:t>“DETOX”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17017" y="1685268"/>
              <a:ext cx="2046746" cy="614024"/>
            </a:xfrm>
            <a:custGeom>
              <a:avLst/>
              <a:gdLst>
                <a:gd name="connsiteX0" fmla="*/ 0 w 2046746"/>
                <a:gd name="connsiteY0" fmla="*/ 0 h 614024"/>
                <a:gd name="connsiteX1" fmla="*/ 1862539 w 2046746"/>
                <a:gd name="connsiteY1" fmla="*/ 0 h 614024"/>
                <a:gd name="connsiteX2" fmla="*/ 2046746 w 2046746"/>
                <a:gd name="connsiteY2" fmla="*/ 307012 h 614024"/>
                <a:gd name="connsiteX3" fmla="*/ 1862539 w 2046746"/>
                <a:gd name="connsiteY3" fmla="*/ 614024 h 614024"/>
                <a:gd name="connsiteX4" fmla="*/ 0 w 2046746"/>
                <a:gd name="connsiteY4" fmla="*/ 614024 h 614024"/>
                <a:gd name="connsiteX5" fmla="*/ 184207 w 2046746"/>
                <a:gd name="connsiteY5" fmla="*/ 307012 h 614024"/>
                <a:gd name="connsiteX6" fmla="*/ 0 w 2046746"/>
                <a:gd name="connsiteY6" fmla="*/ 0 h 6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746" h="614024">
                  <a:moveTo>
                    <a:pt x="0" y="0"/>
                  </a:moveTo>
                  <a:lnTo>
                    <a:pt x="1862539" y="0"/>
                  </a:lnTo>
                  <a:lnTo>
                    <a:pt x="2046746" y="307012"/>
                  </a:lnTo>
                  <a:lnTo>
                    <a:pt x="1862539" y="614024"/>
                  </a:lnTo>
                  <a:lnTo>
                    <a:pt x="0" y="614024"/>
                  </a:lnTo>
                  <a:lnTo>
                    <a:pt x="184207" y="307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B1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703417"/>
                <a:satOff val="-6968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22" tIns="75815" rIns="260022" bIns="75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>
                      <a:lumMod val="85000"/>
                    </a:schemeClr>
                  </a:solidFill>
                </a:rPr>
                <a:t>RESIDENTIAL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097799" y="1685268"/>
              <a:ext cx="2046746" cy="614024"/>
            </a:xfrm>
            <a:custGeom>
              <a:avLst/>
              <a:gdLst>
                <a:gd name="connsiteX0" fmla="*/ 0 w 2046746"/>
                <a:gd name="connsiteY0" fmla="*/ 0 h 614024"/>
                <a:gd name="connsiteX1" fmla="*/ 1862539 w 2046746"/>
                <a:gd name="connsiteY1" fmla="*/ 0 h 614024"/>
                <a:gd name="connsiteX2" fmla="*/ 2046746 w 2046746"/>
                <a:gd name="connsiteY2" fmla="*/ 307012 h 614024"/>
                <a:gd name="connsiteX3" fmla="*/ 1862539 w 2046746"/>
                <a:gd name="connsiteY3" fmla="*/ 614024 h 614024"/>
                <a:gd name="connsiteX4" fmla="*/ 0 w 2046746"/>
                <a:gd name="connsiteY4" fmla="*/ 614024 h 614024"/>
                <a:gd name="connsiteX5" fmla="*/ 184207 w 2046746"/>
                <a:gd name="connsiteY5" fmla="*/ 307012 h 614024"/>
                <a:gd name="connsiteX6" fmla="*/ 0 w 2046746"/>
                <a:gd name="connsiteY6" fmla="*/ 0 h 6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746" h="614024">
                  <a:moveTo>
                    <a:pt x="0" y="0"/>
                  </a:moveTo>
                  <a:lnTo>
                    <a:pt x="1862539" y="0"/>
                  </a:lnTo>
                  <a:lnTo>
                    <a:pt x="2046746" y="307012"/>
                  </a:lnTo>
                  <a:lnTo>
                    <a:pt x="1862539" y="614024"/>
                  </a:lnTo>
                  <a:lnTo>
                    <a:pt x="0" y="614024"/>
                  </a:lnTo>
                  <a:lnTo>
                    <a:pt x="184207" y="307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4A1C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055126"/>
                <a:satOff val="-10451"/>
                <a:lumOff val="-7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22" tIns="75815" rIns="260022" bIns="75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>
                      <a:lumMod val="85000"/>
                    </a:schemeClr>
                  </a:solidFill>
                </a:rPr>
                <a:t>PARTIAL HOSPITAL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078581" y="1685268"/>
              <a:ext cx="2046746" cy="614024"/>
            </a:xfrm>
            <a:custGeom>
              <a:avLst/>
              <a:gdLst>
                <a:gd name="connsiteX0" fmla="*/ 0 w 2046746"/>
                <a:gd name="connsiteY0" fmla="*/ 0 h 614024"/>
                <a:gd name="connsiteX1" fmla="*/ 1862539 w 2046746"/>
                <a:gd name="connsiteY1" fmla="*/ 0 h 614024"/>
                <a:gd name="connsiteX2" fmla="*/ 2046746 w 2046746"/>
                <a:gd name="connsiteY2" fmla="*/ 307012 h 614024"/>
                <a:gd name="connsiteX3" fmla="*/ 1862539 w 2046746"/>
                <a:gd name="connsiteY3" fmla="*/ 614024 h 614024"/>
                <a:gd name="connsiteX4" fmla="*/ 0 w 2046746"/>
                <a:gd name="connsiteY4" fmla="*/ 614024 h 614024"/>
                <a:gd name="connsiteX5" fmla="*/ 184207 w 2046746"/>
                <a:gd name="connsiteY5" fmla="*/ 307012 h 614024"/>
                <a:gd name="connsiteX6" fmla="*/ 0 w 2046746"/>
                <a:gd name="connsiteY6" fmla="*/ 0 h 6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746" h="614024">
                  <a:moveTo>
                    <a:pt x="0" y="0"/>
                  </a:moveTo>
                  <a:lnTo>
                    <a:pt x="1862539" y="0"/>
                  </a:lnTo>
                  <a:lnTo>
                    <a:pt x="2046746" y="307012"/>
                  </a:lnTo>
                  <a:lnTo>
                    <a:pt x="1862539" y="614024"/>
                  </a:lnTo>
                  <a:lnTo>
                    <a:pt x="0" y="614024"/>
                  </a:lnTo>
                  <a:lnTo>
                    <a:pt x="184207" y="307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92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5406834"/>
                <a:satOff val="-13935"/>
                <a:lumOff val="-9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22" tIns="75815" rIns="260022" bIns="75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>
                      <a:lumMod val="85000"/>
                    </a:schemeClr>
                  </a:solidFill>
                </a:rPr>
                <a:t>INTENSIVE OUTPATIENT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059363" y="1685268"/>
              <a:ext cx="2046746" cy="614024"/>
            </a:xfrm>
            <a:custGeom>
              <a:avLst/>
              <a:gdLst>
                <a:gd name="connsiteX0" fmla="*/ 0 w 2046746"/>
                <a:gd name="connsiteY0" fmla="*/ 0 h 614024"/>
                <a:gd name="connsiteX1" fmla="*/ 1862539 w 2046746"/>
                <a:gd name="connsiteY1" fmla="*/ 0 h 614024"/>
                <a:gd name="connsiteX2" fmla="*/ 2046746 w 2046746"/>
                <a:gd name="connsiteY2" fmla="*/ 307012 h 614024"/>
                <a:gd name="connsiteX3" fmla="*/ 1862539 w 2046746"/>
                <a:gd name="connsiteY3" fmla="*/ 614024 h 614024"/>
                <a:gd name="connsiteX4" fmla="*/ 0 w 2046746"/>
                <a:gd name="connsiteY4" fmla="*/ 614024 h 614024"/>
                <a:gd name="connsiteX5" fmla="*/ 184207 w 2046746"/>
                <a:gd name="connsiteY5" fmla="*/ 307012 h 614024"/>
                <a:gd name="connsiteX6" fmla="*/ 0 w 2046746"/>
                <a:gd name="connsiteY6" fmla="*/ 0 h 6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746" h="614024">
                  <a:moveTo>
                    <a:pt x="0" y="0"/>
                  </a:moveTo>
                  <a:lnTo>
                    <a:pt x="1862539" y="0"/>
                  </a:lnTo>
                  <a:lnTo>
                    <a:pt x="2046746" y="307012"/>
                  </a:lnTo>
                  <a:lnTo>
                    <a:pt x="1862539" y="614024"/>
                  </a:lnTo>
                  <a:lnTo>
                    <a:pt x="0" y="614024"/>
                  </a:lnTo>
                  <a:lnTo>
                    <a:pt x="184207" y="307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82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22" tIns="75815" rIns="260022" bIns="75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>
                      <a:lumMod val="85000"/>
                    </a:schemeClr>
                  </a:solidFill>
                </a:rPr>
                <a:t>OUTPATIENT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5453" y="1784379"/>
            <a:ext cx="10050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Which level of care are you least familiar with in terms of what typically happens for the patient?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57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Patient journey across levels of care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5453" y="1685268"/>
            <a:ext cx="11950656" cy="4762727"/>
            <a:chOff x="155453" y="1685268"/>
            <a:chExt cx="11950656" cy="4762727"/>
          </a:xfrm>
        </p:grpSpPr>
        <p:sp>
          <p:nvSpPr>
            <p:cNvPr id="14" name="Freeform 13"/>
            <p:cNvSpPr/>
            <p:nvPr/>
          </p:nvSpPr>
          <p:spPr>
            <a:xfrm>
              <a:off x="155453" y="1685268"/>
              <a:ext cx="2046746" cy="614024"/>
            </a:xfrm>
            <a:custGeom>
              <a:avLst/>
              <a:gdLst>
                <a:gd name="connsiteX0" fmla="*/ 0 w 2046746"/>
                <a:gd name="connsiteY0" fmla="*/ 0 h 614024"/>
                <a:gd name="connsiteX1" fmla="*/ 1862539 w 2046746"/>
                <a:gd name="connsiteY1" fmla="*/ 0 h 614024"/>
                <a:gd name="connsiteX2" fmla="*/ 2046746 w 2046746"/>
                <a:gd name="connsiteY2" fmla="*/ 307012 h 614024"/>
                <a:gd name="connsiteX3" fmla="*/ 1862539 w 2046746"/>
                <a:gd name="connsiteY3" fmla="*/ 614024 h 614024"/>
                <a:gd name="connsiteX4" fmla="*/ 0 w 2046746"/>
                <a:gd name="connsiteY4" fmla="*/ 614024 h 614024"/>
                <a:gd name="connsiteX5" fmla="*/ 184207 w 2046746"/>
                <a:gd name="connsiteY5" fmla="*/ 307012 h 614024"/>
                <a:gd name="connsiteX6" fmla="*/ 0 w 2046746"/>
                <a:gd name="connsiteY6" fmla="*/ 0 h 6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746" h="614024">
                  <a:moveTo>
                    <a:pt x="0" y="0"/>
                  </a:moveTo>
                  <a:lnTo>
                    <a:pt x="1862539" y="0"/>
                  </a:lnTo>
                  <a:lnTo>
                    <a:pt x="2046746" y="307012"/>
                  </a:lnTo>
                  <a:lnTo>
                    <a:pt x="1862539" y="614024"/>
                  </a:lnTo>
                  <a:lnTo>
                    <a:pt x="0" y="614024"/>
                  </a:lnTo>
                  <a:lnTo>
                    <a:pt x="184207" y="307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E0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22" tIns="75815" rIns="260022" bIns="75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>
                      <a:lumMod val="85000"/>
                    </a:schemeClr>
                  </a:solidFill>
                </a:rPr>
                <a:t>HOSPITAL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8709" y="2292327"/>
              <a:ext cx="1862539" cy="4155668"/>
            </a:xfrm>
            <a:custGeom>
              <a:avLst/>
              <a:gdLst>
                <a:gd name="connsiteX0" fmla="*/ 0 w 1862539"/>
                <a:gd name="connsiteY0" fmla="*/ 0 h 2796199"/>
                <a:gd name="connsiteX1" fmla="*/ 1862539 w 1862539"/>
                <a:gd name="connsiteY1" fmla="*/ 0 h 2796199"/>
                <a:gd name="connsiteX2" fmla="*/ 1862539 w 1862539"/>
                <a:gd name="connsiteY2" fmla="*/ 2796199 h 2796199"/>
                <a:gd name="connsiteX3" fmla="*/ 0 w 1862539"/>
                <a:gd name="connsiteY3" fmla="*/ 2796199 h 2796199"/>
                <a:gd name="connsiteX4" fmla="*/ 0 w 1862539"/>
                <a:gd name="connsiteY4" fmla="*/ 0 h 279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539" h="2796199">
                  <a:moveTo>
                    <a:pt x="0" y="0"/>
                  </a:moveTo>
                  <a:lnTo>
                    <a:pt x="1862539" y="0"/>
                  </a:lnTo>
                  <a:lnTo>
                    <a:pt x="1862539" y="2796199"/>
                  </a:lnTo>
                  <a:lnTo>
                    <a:pt x="0" y="279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E0B">
                <a:alpha val="8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182" tIns="147182" rIns="147182" bIns="294364" numCol="1" spcCol="1270" anchor="t" anchorCtr="0">
              <a:noAutofit/>
            </a:bodyPr>
            <a:lstStyle/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Psychiatric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Med/</a:t>
              </a:r>
              <a:r>
                <a:rPr lang="en-US" sz="1700" b="1" kern="1200" dirty="0" err="1">
                  <a:solidFill>
                    <a:schemeClr val="bg1">
                      <a:lumMod val="85000"/>
                    </a:schemeClr>
                  </a:solidFill>
                </a:rPr>
                <a:t>Surg</a:t>
              </a:r>
              <a:endParaRPr lang="en-US" sz="1700" b="1" kern="12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u="none" kern="1200" dirty="0">
                  <a:solidFill>
                    <a:schemeClr val="bg1">
                      <a:lumMod val="85000"/>
                    </a:schemeClr>
                  </a:solidFill>
                </a:rPr>
                <a:t>High Acuity Conditions</a:t>
              </a:r>
            </a:p>
            <a:p>
              <a:pPr marL="274320" lvl="1" indent="-18288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Pancreatitis</a:t>
              </a:r>
            </a:p>
            <a:p>
              <a:pPr marL="274320" lvl="1" indent="-18288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Delirium</a:t>
              </a:r>
            </a:p>
            <a:p>
              <a:pPr marL="274320" lvl="1" indent="-18288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Seizure</a:t>
              </a:r>
            </a:p>
            <a:p>
              <a:pPr marL="274320" lvl="1" indent="-18288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Hallucinations</a:t>
              </a:r>
            </a:p>
            <a:p>
              <a:pPr marL="274320" lvl="1" indent="-18288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Suicidality</a:t>
              </a:r>
            </a:p>
            <a:p>
              <a:pPr marL="274320" lvl="1" indent="-18288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Psychosis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•"/>
              </a:pP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36235" y="1685268"/>
              <a:ext cx="2046746" cy="614024"/>
            </a:xfrm>
            <a:custGeom>
              <a:avLst/>
              <a:gdLst>
                <a:gd name="connsiteX0" fmla="*/ 0 w 2046746"/>
                <a:gd name="connsiteY0" fmla="*/ 0 h 614024"/>
                <a:gd name="connsiteX1" fmla="*/ 1862539 w 2046746"/>
                <a:gd name="connsiteY1" fmla="*/ 0 h 614024"/>
                <a:gd name="connsiteX2" fmla="*/ 2046746 w 2046746"/>
                <a:gd name="connsiteY2" fmla="*/ 307012 h 614024"/>
                <a:gd name="connsiteX3" fmla="*/ 1862539 w 2046746"/>
                <a:gd name="connsiteY3" fmla="*/ 614024 h 614024"/>
                <a:gd name="connsiteX4" fmla="*/ 0 w 2046746"/>
                <a:gd name="connsiteY4" fmla="*/ 614024 h 614024"/>
                <a:gd name="connsiteX5" fmla="*/ 184207 w 2046746"/>
                <a:gd name="connsiteY5" fmla="*/ 307012 h 614024"/>
                <a:gd name="connsiteX6" fmla="*/ 0 w 2046746"/>
                <a:gd name="connsiteY6" fmla="*/ 0 h 6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746" h="614024">
                  <a:moveTo>
                    <a:pt x="0" y="0"/>
                  </a:moveTo>
                  <a:lnTo>
                    <a:pt x="1862539" y="0"/>
                  </a:lnTo>
                  <a:lnTo>
                    <a:pt x="2046746" y="307012"/>
                  </a:lnTo>
                  <a:lnTo>
                    <a:pt x="1862539" y="614024"/>
                  </a:lnTo>
                  <a:lnTo>
                    <a:pt x="0" y="614024"/>
                  </a:lnTo>
                  <a:lnTo>
                    <a:pt x="184207" y="307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D1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1351709"/>
                <a:satOff val="-3484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22" tIns="75815" rIns="260022" bIns="75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>
                      <a:lumMod val="85000"/>
                    </a:schemeClr>
                  </a:solidFill>
                </a:rPr>
                <a:t>“DETOX”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36235" y="2299292"/>
              <a:ext cx="1862539" cy="4148703"/>
            </a:xfrm>
            <a:custGeom>
              <a:avLst/>
              <a:gdLst>
                <a:gd name="connsiteX0" fmla="*/ 0 w 1862539"/>
                <a:gd name="connsiteY0" fmla="*/ 0 h 2796199"/>
                <a:gd name="connsiteX1" fmla="*/ 1862539 w 1862539"/>
                <a:gd name="connsiteY1" fmla="*/ 0 h 2796199"/>
                <a:gd name="connsiteX2" fmla="*/ 1862539 w 1862539"/>
                <a:gd name="connsiteY2" fmla="*/ 2796199 h 2796199"/>
                <a:gd name="connsiteX3" fmla="*/ 0 w 1862539"/>
                <a:gd name="connsiteY3" fmla="*/ 2796199 h 2796199"/>
                <a:gd name="connsiteX4" fmla="*/ 0 w 1862539"/>
                <a:gd name="connsiteY4" fmla="*/ 0 h 279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539" h="2796199">
                  <a:moveTo>
                    <a:pt x="0" y="0"/>
                  </a:moveTo>
                  <a:lnTo>
                    <a:pt x="1862539" y="0"/>
                  </a:lnTo>
                  <a:lnTo>
                    <a:pt x="1862539" y="2796199"/>
                  </a:lnTo>
                  <a:lnTo>
                    <a:pt x="0" y="279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D11">
                <a:alpha val="8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-1347952"/>
                <a:satOff val="-4566"/>
                <a:lumOff val="-58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182" tIns="147182" rIns="147182" bIns="294364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chemeClr val="bg1">
                      <a:lumMod val="85000"/>
                    </a:schemeClr>
                  </a:solidFill>
                </a:rPr>
                <a:t>3-10 days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Protocol driven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Medically monitored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Inpatient setting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17017" y="1685268"/>
              <a:ext cx="2046746" cy="614024"/>
            </a:xfrm>
            <a:custGeom>
              <a:avLst/>
              <a:gdLst>
                <a:gd name="connsiteX0" fmla="*/ 0 w 2046746"/>
                <a:gd name="connsiteY0" fmla="*/ 0 h 614024"/>
                <a:gd name="connsiteX1" fmla="*/ 1862539 w 2046746"/>
                <a:gd name="connsiteY1" fmla="*/ 0 h 614024"/>
                <a:gd name="connsiteX2" fmla="*/ 2046746 w 2046746"/>
                <a:gd name="connsiteY2" fmla="*/ 307012 h 614024"/>
                <a:gd name="connsiteX3" fmla="*/ 1862539 w 2046746"/>
                <a:gd name="connsiteY3" fmla="*/ 614024 h 614024"/>
                <a:gd name="connsiteX4" fmla="*/ 0 w 2046746"/>
                <a:gd name="connsiteY4" fmla="*/ 614024 h 614024"/>
                <a:gd name="connsiteX5" fmla="*/ 184207 w 2046746"/>
                <a:gd name="connsiteY5" fmla="*/ 307012 h 614024"/>
                <a:gd name="connsiteX6" fmla="*/ 0 w 2046746"/>
                <a:gd name="connsiteY6" fmla="*/ 0 h 6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746" h="614024">
                  <a:moveTo>
                    <a:pt x="0" y="0"/>
                  </a:moveTo>
                  <a:lnTo>
                    <a:pt x="1862539" y="0"/>
                  </a:lnTo>
                  <a:lnTo>
                    <a:pt x="2046746" y="307012"/>
                  </a:lnTo>
                  <a:lnTo>
                    <a:pt x="1862539" y="614024"/>
                  </a:lnTo>
                  <a:lnTo>
                    <a:pt x="0" y="614024"/>
                  </a:lnTo>
                  <a:lnTo>
                    <a:pt x="184207" y="307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B1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703417"/>
                <a:satOff val="-6968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22" tIns="75815" rIns="260022" bIns="75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>
                      <a:lumMod val="85000"/>
                    </a:schemeClr>
                  </a:solidFill>
                </a:rPr>
                <a:t>RESIDENTIAL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17017" y="2292327"/>
              <a:ext cx="1862539" cy="4155668"/>
            </a:xfrm>
            <a:custGeom>
              <a:avLst/>
              <a:gdLst>
                <a:gd name="connsiteX0" fmla="*/ 0 w 1862539"/>
                <a:gd name="connsiteY0" fmla="*/ 0 h 2796199"/>
                <a:gd name="connsiteX1" fmla="*/ 1862539 w 1862539"/>
                <a:gd name="connsiteY1" fmla="*/ 0 h 2796199"/>
                <a:gd name="connsiteX2" fmla="*/ 1862539 w 1862539"/>
                <a:gd name="connsiteY2" fmla="*/ 2796199 h 2796199"/>
                <a:gd name="connsiteX3" fmla="*/ 0 w 1862539"/>
                <a:gd name="connsiteY3" fmla="*/ 2796199 h 2796199"/>
                <a:gd name="connsiteX4" fmla="*/ 0 w 1862539"/>
                <a:gd name="connsiteY4" fmla="*/ 0 h 279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539" h="2796199">
                  <a:moveTo>
                    <a:pt x="0" y="0"/>
                  </a:moveTo>
                  <a:lnTo>
                    <a:pt x="1862539" y="0"/>
                  </a:lnTo>
                  <a:lnTo>
                    <a:pt x="1862539" y="2796199"/>
                  </a:lnTo>
                  <a:lnTo>
                    <a:pt x="0" y="279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B16">
                <a:alpha val="8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-2695905"/>
                <a:satOff val="-9133"/>
                <a:lumOff val="-117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182" tIns="147182" rIns="147182" bIns="294364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chemeClr val="bg1">
                      <a:lumMod val="85000"/>
                    </a:schemeClr>
                  </a:solidFill>
                </a:rPr>
                <a:t>14-45 days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“Rehab”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Curriculum Driven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Lengths of stay vary by program and payer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Address comorbidities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Address familial and environmental factors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097799" y="1685268"/>
              <a:ext cx="2046746" cy="614024"/>
            </a:xfrm>
            <a:custGeom>
              <a:avLst/>
              <a:gdLst>
                <a:gd name="connsiteX0" fmla="*/ 0 w 2046746"/>
                <a:gd name="connsiteY0" fmla="*/ 0 h 614024"/>
                <a:gd name="connsiteX1" fmla="*/ 1862539 w 2046746"/>
                <a:gd name="connsiteY1" fmla="*/ 0 h 614024"/>
                <a:gd name="connsiteX2" fmla="*/ 2046746 w 2046746"/>
                <a:gd name="connsiteY2" fmla="*/ 307012 h 614024"/>
                <a:gd name="connsiteX3" fmla="*/ 1862539 w 2046746"/>
                <a:gd name="connsiteY3" fmla="*/ 614024 h 614024"/>
                <a:gd name="connsiteX4" fmla="*/ 0 w 2046746"/>
                <a:gd name="connsiteY4" fmla="*/ 614024 h 614024"/>
                <a:gd name="connsiteX5" fmla="*/ 184207 w 2046746"/>
                <a:gd name="connsiteY5" fmla="*/ 307012 h 614024"/>
                <a:gd name="connsiteX6" fmla="*/ 0 w 2046746"/>
                <a:gd name="connsiteY6" fmla="*/ 0 h 6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746" h="614024">
                  <a:moveTo>
                    <a:pt x="0" y="0"/>
                  </a:moveTo>
                  <a:lnTo>
                    <a:pt x="1862539" y="0"/>
                  </a:lnTo>
                  <a:lnTo>
                    <a:pt x="2046746" y="307012"/>
                  </a:lnTo>
                  <a:lnTo>
                    <a:pt x="1862539" y="614024"/>
                  </a:lnTo>
                  <a:lnTo>
                    <a:pt x="0" y="614024"/>
                  </a:lnTo>
                  <a:lnTo>
                    <a:pt x="184207" y="307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4A1C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055126"/>
                <a:satOff val="-10451"/>
                <a:lumOff val="-7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22" tIns="75815" rIns="260022" bIns="75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>
                      <a:lumMod val="85000"/>
                    </a:schemeClr>
                  </a:solidFill>
                </a:rPr>
                <a:t>PARTIAL HOSPITAL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09141" y="2299292"/>
              <a:ext cx="1862539" cy="4148703"/>
            </a:xfrm>
            <a:custGeom>
              <a:avLst/>
              <a:gdLst>
                <a:gd name="connsiteX0" fmla="*/ 0 w 1862539"/>
                <a:gd name="connsiteY0" fmla="*/ 0 h 2796199"/>
                <a:gd name="connsiteX1" fmla="*/ 1862539 w 1862539"/>
                <a:gd name="connsiteY1" fmla="*/ 0 h 2796199"/>
                <a:gd name="connsiteX2" fmla="*/ 1862539 w 1862539"/>
                <a:gd name="connsiteY2" fmla="*/ 2796199 h 2796199"/>
                <a:gd name="connsiteX3" fmla="*/ 0 w 1862539"/>
                <a:gd name="connsiteY3" fmla="*/ 2796199 h 2796199"/>
                <a:gd name="connsiteX4" fmla="*/ 0 w 1862539"/>
                <a:gd name="connsiteY4" fmla="*/ 0 h 279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539" h="2796199">
                  <a:moveTo>
                    <a:pt x="0" y="0"/>
                  </a:moveTo>
                  <a:lnTo>
                    <a:pt x="1862539" y="0"/>
                  </a:lnTo>
                  <a:lnTo>
                    <a:pt x="1862539" y="2796199"/>
                  </a:lnTo>
                  <a:lnTo>
                    <a:pt x="0" y="279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4A1C">
                <a:alpha val="8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-4043857"/>
                <a:satOff val="-13699"/>
                <a:lumOff val="-175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182" tIns="147182" rIns="147182" bIns="294364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Typically 4-8 weeks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Attendance for 6-8 hours/day 4-5 days per week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Patient is in community often in recovery housing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Medication management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078581" y="1685268"/>
              <a:ext cx="2046746" cy="614024"/>
            </a:xfrm>
            <a:custGeom>
              <a:avLst/>
              <a:gdLst>
                <a:gd name="connsiteX0" fmla="*/ 0 w 2046746"/>
                <a:gd name="connsiteY0" fmla="*/ 0 h 614024"/>
                <a:gd name="connsiteX1" fmla="*/ 1862539 w 2046746"/>
                <a:gd name="connsiteY1" fmla="*/ 0 h 614024"/>
                <a:gd name="connsiteX2" fmla="*/ 2046746 w 2046746"/>
                <a:gd name="connsiteY2" fmla="*/ 307012 h 614024"/>
                <a:gd name="connsiteX3" fmla="*/ 1862539 w 2046746"/>
                <a:gd name="connsiteY3" fmla="*/ 614024 h 614024"/>
                <a:gd name="connsiteX4" fmla="*/ 0 w 2046746"/>
                <a:gd name="connsiteY4" fmla="*/ 614024 h 614024"/>
                <a:gd name="connsiteX5" fmla="*/ 184207 w 2046746"/>
                <a:gd name="connsiteY5" fmla="*/ 307012 h 614024"/>
                <a:gd name="connsiteX6" fmla="*/ 0 w 2046746"/>
                <a:gd name="connsiteY6" fmla="*/ 0 h 6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746" h="614024">
                  <a:moveTo>
                    <a:pt x="0" y="0"/>
                  </a:moveTo>
                  <a:lnTo>
                    <a:pt x="1862539" y="0"/>
                  </a:lnTo>
                  <a:lnTo>
                    <a:pt x="2046746" y="307012"/>
                  </a:lnTo>
                  <a:lnTo>
                    <a:pt x="1862539" y="614024"/>
                  </a:lnTo>
                  <a:lnTo>
                    <a:pt x="0" y="614024"/>
                  </a:lnTo>
                  <a:lnTo>
                    <a:pt x="184207" y="307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92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5406834"/>
                <a:satOff val="-13935"/>
                <a:lumOff val="-9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22" tIns="75815" rIns="260022" bIns="75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>
                      <a:lumMod val="85000"/>
                    </a:schemeClr>
                  </a:solidFill>
                </a:rPr>
                <a:t>INTENSIVE OUTPATIENT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8078581" y="2299292"/>
              <a:ext cx="1862539" cy="4148703"/>
            </a:xfrm>
            <a:custGeom>
              <a:avLst/>
              <a:gdLst>
                <a:gd name="connsiteX0" fmla="*/ 0 w 1862539"/>
                <a:gd name="connsiteY0" fmla="*/ 0 h 2796199"/>
                <a:gd name="connsiteX1" fmla="*/ 1862539 w 1862539"/>
                <a:gd name="connsiteY1" fmla="*/ 0 h 2796199"/>
                <a:gd name="connsiteX2" fmla="*/ 1862539 w 1862539"/>
                <a:gd name="connsiteY2" fmla="*/ 2796199 h 2796199"/>
                <a:gd name="connsiteX3" fmla="*/ 0 w 1862539"/>
                <a:gd name="connsiteY3" fmla="*/ 2796199 h 2796199"/>
                <a:gd name="connsiteX4" fmla="*/ 0 w 1862539"/>
                <a:gd name="connsiteY4" fmla="*/ 0 h 279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539" h="2796199">
                  <a:moveTo>
                    <a:pt x="0" y="0"/>
                  </a:moveTo>
                  <a:lnTo>
                    <a:pt x="1862539" y="0"/>
                  </a:lnTo>
                  <a:lnTo>
                    <a:pt x="1862539" y="2796199"/>
                  </a:lnTo>
                  <a:lnTo>
                    <a:pt x="0" y="279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922">
                <a:alpha val="8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-5391810"/>
                <a:satOff val="-18266"/>
                <a:lumOff val="-234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182" tIns="147182" rIns="147182" bIns="294364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Typically 4-12 weeks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3-4 </a:t>
              </a:r>
              <a:r>
                <a:rPr lang="en-US" sz="1700" b="1" kern="1200" dirty="0" err="1">
                  <a:solidFill>
                    <a:schemeClr val="bg1">
                      <a:lumMod val="85000"/>
                    </a:schemeClr>
                  </a:solidFill>
                </a:rPr>
                <a:t>hrs</a:t>
              </a: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/day 3-4 days/week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Patient in community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Patient expected to transition to outpatient provider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059363" y="1685268"/>
              <a:ext cx="2046746" cy="614024"/>
            </a:xfrm>
            <a:custGeom>
              <a:avLst/>
              <a:gdLst>
                <a:gd name="connsiteX0" fmla="*/ 0 w 2046746"/>
                <a:gd name="connsiteY0" fmla="*/ 0 h 614024"/>
                <a:gd name="connsiteX1" fmla="*/ 1862539 w 2046746"/>
                <a:gd name="connsiteY1" fmla="*/ 0 h 614024"/>
                <a:gd name="connsiteX2" fmla="*/ 2046746 w 2046746"/>
                <a:gd name="connsiteY2" fmla="*/ 307012 h 614024"/>
                <a:gd name="connsiteX3" fmla="*/ 1862539 w 2046746"/>
                <a:gd name="connsiteY3" fmla="*/ 614024 h 614024"/>
                <a:gd name="connsiteX4" fmla="*/ 0 w 2046746"/>
                <a:gd name="connsiteY4" fmla="*/ 614024 h 614024"/>
                <a:gd name="connsiteX5" fmla="*/ 184207 w 2046746"/>
                <a:gd name="connsiteY5" fmla="*/ 307012 h 614024"/>
                <a:gd name="connsiteX6" fmla="*/ 0 w 2046746"/>
                <a:gd name="connsiteY6" fmla="*/ 0 h 6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746" h="614024">
                  <a:moveTo>
                    <a:pt x="0" y="0"/>
                  </a:moveTo>
                  <a:lnTo>
                    <a:pt x="1862539" y="0"/>
                  </a:lnTo>
                  <a:lnTo>
                    <a:pt x="2046746" y="307012"/>
                  </a:lnTo>
                  <a:lnTo>
                    <a:pt x="1862539" y="614024"/>
                  </a:lnTo>
                  <a:lnTo>
                    <a:pt x="0" y="614024"/>
                  </a:lnTo>
                  <a:lnTo>
                    <a:pt x="184207" y="307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82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022" tIns="75815" rIns="260022" bIns="758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>
                      <a:lumMod val="85000"/>
                    </a:schemeClr>
                  </a:solidFill>
                </a:rPr>
                <a:t>OUTPATIENT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059363" y="2299292"/>
              <a:ext cx="1862539" cy="4148703"/>
            </a:xfrm>
            <a:custGeom>
              <a:avLst/>
              <a:gdLst>
                <a:gd name="connsiteX0" fmla="*/ 0 w 1862539"/>
                <a:gd name="connsiteY0" fmla="*/ 0 h 2796199"/>
                <a:gd name="connsiteX1" fmla="*/ 1862539 w 1862539"/>
                <a:gd name="connsiteY1" fmla="*/ 0 h 2796199"/>
                <a:gd name="connsiteX2" fmla="*/ 1862539 w 1862539"/>
                <a:gd name="connsiteY2" fmla="*/ 2796199 h 2796199"/>
                <a:gd name="connsiteX3" fmla="*/ 0 w 1862539"/>
                <a:gd name="connsiteY3" fmla="*/ 2796199 h 2796199"/>
                <a:gd name="connsiteX4" fmla="*/ 0 w 1862539"/>
                <a:gd name="connsiteY4" fmla="*/ 0 h 279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539" h="2796199">
                  <a:moveTo>
                    <a:pt x="0" y="0"/>
                  </a:moveTo>
                  <a:lnTo>
                    <a:pt x="1862539" y="0"/>
                  </a:lnTo>
                  <a:lnTo>
                    <a:pt x="1862539" y="2796199"/>
                  </a:lnTo>
                  <a:lnTo>
                    <a:pt x="0" y="279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827">
                <a:alpha val="8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182" tIns="147182" rIns="147182" bIns="294364" numCol="1" spcCol="1270" anchor="t" anchorCtr="0">
              <a:noAutofit/>
            </a:bodyPr>
            <a:lstStyle/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Patient in community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Indefinite duration of engagement</a:t>
              </a:r>
            </a:p>
            <a:p>
              <a:pPr marL="182880" lvl="0" indent="-18288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b="1" kern="1200" dirty="0">
                  <a:solidFill>
                    <a:schemeClr val="bg1">
                      <a:lumMod val="85000"/>
                    </a:schemeClr>
                  </a:solidFill>
                </a:rPr>
                <a:t>Psych med management, primary care, chronic disease management, MAUD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011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Misperceptions and barriers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9" y="1828800"/>
            <a:ext cx="7236444" cy="52150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Low motivation and unwillingness to change</a:t>
            </a:r>
          </a:p>
          <a:p>
            <a:pPr marL="646430" lvl="1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There is a difference between perceived need, ambivalence, and unwillingness to change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Affordability and access to providers/programs are common reasons cited for not pursuing treatment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 treatment episode cannot guarantee complete sustained remission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Moderation, “sobriety sampling”, and non-abstinence approaches must be offered/considered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MAUD should be thought of as a condition modifier, not an abstinence cure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 25% reduction in alcohol use over 10 years matters the same way a 20mmHg reduction in systolic blood pressure (SBP) or a 2-point reduction in HA1C matters</a:t>
            </a:r>
          </a:p>
          <a:p>
            <a:pPr marL="182880" indent="-18288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707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rCh46Vy2"/>
  <p:tag name="ARTICULATE_DESIGN_ID_CUSTOM DESIGN" val="dauubRPS"/>
  <p:tag name="ARTICULATE_DESIGN_ID_1_OFFICE THEME" val="sozqlXpe"/>
  <p:tag name="ARTICULATE_SLIDE_THUMBNAIL_REFRESH" val="1"/>
  <p:tag name="ARTICULATE_DESIGN_ID_BLANK" val="lKG2ibLM"/>
  <p:tag name="ARTICULATE_DESIGN_ID_TOP AND BOTTOM BORDER" val="dBxlYSB8"/>
  <p:tag name="ARTICULATE_DESIGN_ID_NO BORDERS" val="tQb90qMC"/>
  <p:tag name="ARTICULATE_DESIGN_ID_TOP BORDER ONLY" val="zKkgxtvi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op border only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Bor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805</Words>
  <Application>Microsoft Office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.Hiragino Kaku Gothic Interface W3</vt:lpstr>
      <vt:lpstr>.PingFang SC Regular</vt:lpstr>
      <vt:lpstr>Arial</vt:lpstr>
      <vt:lpstr>Calibri</vt:lpstr>
      <vt:lpstr>Calibri Light</vt:lpstr>
      <vt:lpstr>System Font Regular</vt:lpstr>
      <vt:lpstr>Top border only</vt:lpstr>
      <vt:lpstr>No Borders</vt:lpstr>
      <vt:lpstr>Office Theme</vt:lpstr>
      <vt:lpstr>Rehabilitation: A Patient’s Journey</vt:lpstr>
      <vt:lpstr>Learning objectives</vt:lpstr>
      <vt:lpstr>Heavy drinking in primary care</vt:lpstr>
      <vt:lpstr>Ambulatory vs. Inpatient Withdrawal Management</vt:lpstr>
      <vt:lpstr>ASAM Criteria Dimensions</vt:lpstr>
      <vt:lpstr>ASAM Continuum of Care Criteria</vt:lpstr>
      <vt:lpstr>Patient journey across levels of care: Zoom poll</vt:lpstr>
      <vt:lpstr>Patient journey across levels of care</vt:lpstr>
      <vt:lpstr>Misperceptions and barriers</vt:lpstr>
      <vt:lpstr>How to spot a “good” program/provider</vt:lpstr>
      <vt:lpstr>How to develop a referral network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Reyes, Carla</cp:lastModifiedBy>
  <cp:revision>76</cp:revision>
  <dcterms:created xsi:type="dcterms:W3CDTF">2021-08-17T15:16:44Z</dcterms:created>
  <dcterms:modified xsi:type="dcterms:W3CDTF">2026-06-04T12:59:55Z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3237604D-FEC1-40B4-B463-734D3C3113B4</vt:lpwstr>
  </property>
  <property fmtid="{D5CDD505-2E9C-101B-9397-08002B2CF9AE}" pid="3" name="ArticulatePath">
    <vt:lpwstr>MWHS_TCLP_PPTTempWide</vt:lpwstr>
  </property>
</Properties>
</file>