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4" r:id="rId2"/>
    <p:sldId id="261" r:id="rId3"/>
    <p:sldId id="276" r:id="rId4"/>
    <p:sldId id="401" r:id="rId5"/>
    <p:sldId id="488" r:id="rId6"/>
    <p:sldId id="491" r:id="rId7"/>
    <p:sldId id="490" r:id="rId8"/>
    <p:sldId id="489" r:id="rId9"/>
    <p:sldId id="492" r:id="rId10"/>
    <p:sldId id="402" r:id="rId11"/>
    <p:sldId id="493" r:id="rId12"/>
    <p:sldId id="262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D892B-8C3E-4307-BB2E-0DE91AFE94C7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22E38-D53E-4CD8-8440-3FE6FEE6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5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C444-9DD0-984F-819D-4A09351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ABE7-BB90-EF4D-ACA5-B39289870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08CB-8C95-0045-AEF0-A01FD928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95E2E-80CB-2F40-810E-66055718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48C7C-A2B9-4648-A2FE-2E41B92F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45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469C-FCBF-1447-B2C1-79B90925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CF109-36FA-EE47-A0D4-EF69FE5C2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C164D-1216-544F-8CF5-6528DDC4B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AF6CE-EA3B-F34C-B758-0A6E2FD5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0F9A9-99FF-5D4B-ACB3-DA43FCAB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7B6A-D2B7-9849-809E-5EF6D481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93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5A8D-BEA3-034B-861E-FA3A377B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08718-7A72-3F49-9511-FB6F65B55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E654-651B-6A45-BBC5-79541A68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405D-85FC-9941-8854-02D503FB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6BB5-8D2C-A34B-9A18-3397490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39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7157D-5B5B-1446-91C6-2686D4369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ECA6C-B934-2840-B5C3-DC71C7B2C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B982-DFD2-6141-9B35-6D1150BF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6AAB-2E78-144A-A66F-55C2F4EB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22B5-2D14-6441-A31A-F259953C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03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AFF8-25C6-284E-BEA6-EAA00AB3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3" y="1293593"/>
            <a:ext cx="10515600" cy="7180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B50D16-2504-EC46-A380-3B721D9999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73" y="2153090"/>
            <a:ext cx="11177587" cy="38322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13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24C4-5256-E554-3CDB-81A9DE7F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6928-0DF8-5F32-3907-6105D6791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8723-6A65-5441-8C72-B607795E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F2F2-149D-4BCB-B0C6-76DD7D1B2F9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2AAB8-5B64-13E8-5EBA-7A6364B9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CD052-4A45-B06C-1997-D8117590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952F-D631-4615-815E-43FFAA15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6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74C591-9A48-274B-AD30-BF7278F06757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F03C8-E0C0-7A45-964C-2FEBD1CE3B59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tx1"/>
                </a:solidFill>
              </a:rPr>
              <a:t>weitzmaninstitute.org</a:t>
            </a:r>
            <a:r>
              <a:rPr lang="en-US" sz="900" dirty="0">
                <a:solidFill>
                  <a:schemeClr val="tx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tx1"/>
                </a:solidFill>
              </a:rPr>
              <a:pPr algn="r"/>
              <a:t>June 22, 2026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922BCCD-A515-1B4C-9096-12A179F5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917341"/>
          </a:xfrm>
          <a:prstGeom prst="rect">
            <a:avLst/>
          </a:prstGeom>
        </p:spPr>
        <p:txBody>
          <a:bodyPr anchor="t"/>
          <a:lstStyle>
            <a:lvl1pPr>
              <a:defRPr sz="4400" b="1" i="0">
                <a:solidFill>
                  <a:srgbClr val="4D6F13"/>
                </a:solidFill>
              </a:defRPr>
            </a:lvl1pPr>
          </a:lstStyle>
          <a:p>
            <a:endParaRPr lang="en-US" b="1" spc="-20" dirty="0">
              <a:solidFill>
                <a:srgbClr val="4D6F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35FE12C-8491-5344-B20E-73ECA1BCAD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4006084"/>
          </a:xfrm>
          <a:prstGeom prst="rect">
            <a:avLst/>
          </a:prstGeom>
        </p:spPr>
        <p:txBody>
          <a:bodyPr/>
          <a:lstStyle/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30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747C458-014A-2B35-C650-9E484B89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11139814" cy="917341"/>
          </a:xfrm>
          <a:prstGeom prst="rect">
            <a:avLst/>
          </a:prstGeom>
        </p:spPr>
        <p:txBody>
          <a:bodyPr anchor="t"/>
          <a:lstStyle>
            <a:lvl1pPr>
              <a:defRPr sz="4400" b="1" i="0">
                <a:solidFill>
                  <a:srgbClr val="4D6F13"/>
                </a:solidFill>
              </a:defRPr>
            </a:lvl1pPr>
          </a:lstStyle>
          <a:p>
            <a:endParaRPr lang="en-US" b="1" spc="-20" dirty="0">
              <a:solidFill>
                <a:srgbClr val="4D6F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A9DF0DE-7A3C-DA35-E98A-5680972702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093" y="2170879"/>
            <a:ext cx="11139813" cy="4006084"/>
          </a:xfrm>
          <a:prstGeom prst="rect">
            <a:avLst/>
          </a:prstGeom>
        </p:spPr>
        <p:txBody>
          <a:bodyPr/>
          <a:lstStyle/>
          <a:p>
            <a:pPr marL="346075" indent="-346075">
              <a:buClr>
                <a:srgbClr val="447ABE"/>
              </a:buClr>
              <a:buSzPct val="80000"/>
              <a:buFont typeface=".Hiragino Kaku Gothic Interface W3"/>
              <a:buChar char="◉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21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0C36-7F08-104D-84DF-CDCCED55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E883-CF4F-9A42-B350-C3DEF44D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F3F-4B56-B74B-97F7-74020AE0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180FD-BAF7-FF40-BE7A-66BC9DA8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B9D6-4AF6-4944-8D48-E4ED460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10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EB73-4C1C-E843-8197-7F4B220D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D810-131D-7742-A4B3-40027B60D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51B8B-E930-DC48-BBF2-F5527627D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28606-F9D5-DB4E-B015-F760487E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85A97-9FD8-C849-A62F-11A8A5F9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60351-0FCD-1949-AEE6-F3A422DC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6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8A57-158D-174A-AD9F-4CBBA6F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C6941-8330-9344-A9BF-0EFBDD29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84D2C-1869-1D43-84F8-0EC9A1C72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7B730-96DA-DD41-9C49-AAC552EC8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A895E-DC64-0E42-9E2E-063F48FC4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22F59-33AD-824B-B86E-D1BEFA2B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7337D-ED61-254B-9914-BAFE25A1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9B029-803F-1044-AAB3-AEAF621F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09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D42D-EAC6-364F-9963-DF69E828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886A9-3EF9-2542-BBAB-CEC5CC54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738D2-9107-1842-932B-2607C0C9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729C9-57B6-E648-8E9F-B4F93899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47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F94E1-5A94-1E46-9537-872C1BC8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8D2D1-441C-E846-A061-65BE4DE5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1DD0B-F339-984E-9E30-FE2A02A0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65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9476-8480-2B4A-AB0B-442FF30C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2A14-938F-934B-8B07-AEB02A2F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B08A-24DF-1140-9665-A12BE1544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10BED-AA4C-B047-B3EA-6CFD8F6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096FF-0A1E-2B40-8F68-CB88BB8DEE6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D0BB6-9CF9-7849-A15D-78527017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FA405-D25A-284B-B1FC-79E18E0B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B8CE2-E1E1-AB45-83B1-C390577E906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45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57827B-228E-8349-BBC6-71CCE1BB4ECB}"/>
              </a:ext>
            </a:extLst>
          </p:cNvPr>
          <p:cNvSpPr txBox="1"/>
          <p:nvPr userDrawn="1"/>
        </p:nvSpPr>
        <p:spPr>
          <a:xfrm>
            <a:off x="11734800" y="6326619"/>
            <a:ext cx="304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3D624103-554C-2E4E-857E-364EE110D31D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82AEC-C47B-B54C-A9BF-4B37C5538407}"/>
              </a:ext>
            </a:extLst>
          </p:cNvPr>
          <p:cNvSpPr txBox="1"/>
          <p:nvPr userDrawn="1"/>
        </p:nvSpPr>
        <p:spPr>
          <a:xfrm>
            <a:off x="8132956" y="6465119"/>
            <a:ext cx="360184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00" dirty="0" err="1">
                <a:solidFill>
                  <a:schemeClr val="tx1"/>
                </a:solidFill>
              </a:rPr>
              <a:t>weitzmaninstitute.org</a:t>
            </a:r>
            <a:r>
              <a:rPr lang="en-US" sz="900" dirty="0">
                <a:solidFill>
                  <a:schemeClr val="tx1"/>
                </a:solidFill>
              </a:rPr>
              <a:t>     |     </a:t>
            </a:r>
            <a:fld id="{AC52C9D6-60B4-F24A-B68C-E36D25C601FB}" type="datetime4">
              <a:rPr lang="en-US" sz="900" smtClean="0">
                <a:solidFill>
                  <a:schemeClr val="tx1"/>
                </a:solidFill>
              </a:rPr>
              <a:pPr algn="r"/>
              <a:t>June 22, 2026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C3A452-7943-0849-A738-A673B4DDB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372" y="197333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EC255B1-86FF-DE45-B5ED-A5E530E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2" y="1162843"/>
            <a:ext cx="10515600" cy="810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3887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D6F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447ABE"/>
        </a:buClr>
        <a:buSzPct val="100000"/>
        <a:buFont typeface=".Hiragino Kaku Gothic Interface W3"/>
        <a:buChar char="◉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550" indent="-23495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47ABE"/>
        </a:buClr>
        <a:buSzPct val="100000"/>
        <a:buFont typeface=".Hiragino Kaku Gothic Interface W3"/>
        <a:buChar char="◉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1015800/" TargetMode="External"/><Relationship Id="rId3" Type="http://schemas.openxmlformats.org/officeDocument/2006/relationships/hyperlink" Target="https://pubmed.ncbi.nlm.nih.gov/32511109/" TargetMode="External"/><Relationship Id="rId7" Type="http://schemas.openxmlformats.org/officeDocument/2006/relationships/hyperlink" Target="https://pubmed.ncbi.nlm.nih.gov/15010446/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hyperlink" Target="https://www.asam.org/advocacy/practice-resources/regulatory-resources/summaries-of-relevant-dea--samhsa--cms--fda--hhs--and-oig-rules/icd-10" TargetMode="External"/><Relationship Id="rId5" Type="http://schemas.openxmlformats.org/officeDocument/2006/relationships/hyperlink" Target="https://www.cms.gov/medicare/payment/opioid-treatment-program/billing-payment" TargetMode="External"/><Relationship Id="rId4" Type="http://schemas.openxmlformats.org/officeDocument/2006/relationships/hyperlink" Target="https://pubmed.ncbi.nlm.nih.gov/3452387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49DC31D9-ECFD-EC45-8612-B466EBA54B2A}"/>
              </a:ext>
            </a:extLst>
          </p:cNvPr>
          <p:cNvSpPr txBox="1">
            <a:spLocks/>
          </p:cNvSpPr>
          <p:nvPr/>
        </p:nvSpPr>
        <p:spPr>
          <a:xfrm>
            <a:off x="0" y="5486400"/>
            <a:ext cx="12192000" cy="77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82A529-16C0-EF48-9A04-39244F15F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46846"/>
            <a:ext cx="12192000" cy="189065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spc="-20" dirty="0">
                <a:solidFill>
                  <a:srgbClr val="2B4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Ambulatory Withdrawal Management</a:t>
            </a:r>
            <a:endParaRPr lang="en-US" sz="2800" b="0" spc="-20" dirty="0">
              <a:solidFill>
                <a:srgbClr val="2B4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255C290-487C-3F43-92E8-69098B779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67596"/>
            <a:ext cx="12192000" cy="2321330"/>
          </a:xfrm>
        </p:spPr>
        <p:txBody>
          <a:bodyPr>
            <a:normAutofit/>
          </a:bodyPr>
          <a:lstStyle/>
          <a:p>
            <a:r>
              <a:rPr lang="en-US" b="1" dirty="0"/>
              <a:t>Carlos Tirado, MPH, MD</a:t>
            </a:r>
          </a:p>
          <a:p>
            <a:endParaRPr lang="en-US" b="1" dirty="0"/>
          </a:p>
          <a:p>
            <a:r>
              <a:rPr lang="en-US" dirty="0"/>
              <a:t>June 22,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8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B5C9-FF3E-8669-B5BC-2F4E4ACD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2860573" cy="917341"/>
          </a:xfrm>
        </p:spPr>
        <p:txBody>
          <a:bodyPr>
            <a:normAutofit fontScale="90000"/>
          </a:bodyPr>
          <a:lstStyle/>
          <a:p>
            <a:r>
              <a:rPr lang="en-US" dirty="0"/>
              <a:t>CIWA-</a:t>
            </a:r>
            <a:r>
              <a:rPr lang="en-US" dirty="0" err="1"/>
              <a:t>Ar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Mild (&lt;10)</a:t>
            </a:r>
            <a:br>
              <a:rPr lang="en-US" sz="4000" dirty="0"/>
            </a:br>
            <a:r>
              <a:rPr lang="en-US" sz="4000" dirty="0"/>
              <a:t>Mod (10-18)</a:t>
            </a:r>
            <a:br>
              <a:rPr lang="en-US" sz="4000" dirty="0"/>
            </a:br>
            <a:r>
              <a:rPr lang="en-US" sz="4000" dirty="0"/>
              <a:t>Severe (</a:t>
            </a:r>
            <a:r>
              <a:rPr lang="en-US" sz="4000" u="sng" dirty="0"/>
              <a:t>&gt;</a:t>
            </a:r>
            <a:r>
              <a:rPr lang="en-US" sz="4000" dirty="0"/>
              <a:t>19)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4EDC8A-893B-F788-14C1-884C40DFD6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65674" y="925034"/>
            <a:ext cx="4544358" cy="5825942"/>
          </a:xfrm>
        </p:spPr>
      </p:pic>
    </p:spTree>
    <p:extLst>
      <p:ext uri="{BB962C8B-B14F-4D97-AF65-F5344CB8AC3E}">
        <p14:creationId xmlns:p14="http://schemas.microsoft.com/office/powerpoint/2010/main" val="338989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C5CFE-B0A4-0013-FF20-298F6818D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A45C-E71A-6A14-A390-024E6FA3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4" y="1279850"/>
            <a:ext cx="3205934" cy="917341"/>
          </a:xfrm>
        </p:spPr>
        <p:txBody>
          <a:bodyPr>
            <a:normAutofit fontScale="90000"/>
          </a:bodyPr>
          <a:lstStyle/>
          <a:p>
            <a:r>
              <a:rPr lang="en-US" dirty="0"/>
              <a:t>Short Alcohol Withdrawal Scale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Mild (&lt;12)</a:t>
            </a:r>
            <a:br>
              <a:rPr lang="en-US" sz="4000" dirty="0"/>
            </a:br>
            <a:r>
              <a:rPr lang="en-US" sz="4000" dirty="0"/>
              <a:t>Mod-Sev (&gt;12)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32E8D-60E0-78B6-2E9E-48B5C91E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11" y="1279850"/>
            <a:ext cx="4657699" cy="49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7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1328" y="1731190"/>
            <a:ext cx="9144000" cy="679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B4B1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B4B1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314855" y="2518802"/>
            <a:ext cx="4976947" cy="11446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5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ABE"/>
              </a:buClr>
              <a:buSzPct val="100000"/>
              <a:buFont typeface=".Hiragino Kaku Gothic Interface W3"/>
              <a:buChar char="◉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ABE"/>
              </a:buClr>
              <a:buSzPct val="100000"/>
              <a:buFont typeface=".Hiragino Kaku Gothic Interface W3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Feel free to unmute or put your questions in the chat!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1" t="24932" r="42128" b="31313"/>
          <a:stretch/>
        </p:blipFill>
        <p:spPr>
          <a:xfrm>
            <a:off x="5014022" y="3448562"/>
            <a:ext cx="1578613" cy="1547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47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5448" y="1743076"/>
            <a:ext cx="11787188" cy="4768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>
                <a:hlinkClick r:id="rId3"/>
              </a:rPr>
              <a:t>The ASAM Clinical Practice Guideline on Alcohol Withdrawal Management – PubMed</a:t>
            </a:r>
            <a:endParaRPr lang="en-US" sz="1800" dirty="0"/>
          </a:p>
          <a:p>
            <a:pPr>
              <a:buNone/>
            </a:pPr>
            <a:r>
              <a:rPr lang="en-US" sz="1800" dirty="0">
                <a:hlinkClick r:id="rId4"/>
              </a:rPr>
              <a:t>Alcohol Withdrawal Syndrome: Outpatient Management – PubMed</a:t>
            </a: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PAYMENT FOR AMBULATORY ALCOHOL WITHDRAWAM MANAGEMENT:</a:t>
            </a:r>
          </a:p>
          <a:p>
            <a:r>
              <a:rPr lang="en-US" sz="1800" dirty="0">
                <a:hlinkClick r:id="rId5"/>
              </a:rPr>
              <a:t>Billing &amp; Payment | CMS</a:t>
            </a:r>
            <a:endParaRPr lang="en-US" sz="1800" dirty="0"/>
          </a:p>
          <a:p>
            <a:r>
              <a:rPr lang="en-US" sz="1800" dirty="0">
                <a:hlinkClick r:id="rId6"/>
              </a:rPr>
              <a:t>ASAM Billing &amp; Coding</a:t>
            </a:r>
            <a:endParaRPr lang="en-US" sz="1800" dirty="0"/>
          </a:p>
          <a:p>
            <a:pPr>
              <a:buNone/>
            </a:pPr>
            <a:endParaRPr lang="en-US" sz="1800" b="1" dirty="0"/>
          </a:p>
          <a:p>
            <a:pPr>
              <a:buNone/>
            </a:pPr>
            <a:r>
              <a:rPr lang="en-US" sz="2000" b="1" dirty="0"/>
              <a:t>Papers that changed the way I think about SUD:</a:t>
            </a:r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Actual causes of death in the United States, 2000 – PubMed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8"/>
              </a:rPr>
              <a:t>Drug dependence, a chronic medical illness: implications for treatment, insurance, and outcomes evaluation – PubMed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05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5449" y="1828800"/>
            <a:ext cx="7106658" cy="50736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By the end of this session, participants will be able to…</a:t>
            </a:r>
          </a:p>
          <a:p>
            <a:pPr marL="274320" indent="-27432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Understand the time course and complications associated with the alcohol withdrawal syndrome</a:t>
            </a:r>
          </a:p>
          <a:p>
            <a:pPr marL="274320" indent="-27432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Evaluate selection criteria and decision making for outpatient management of alcohol withdrawal</a:t>
            </a:r>
          </a:p>
          <a:p>
            <a:pPr marL="274320" indent="-27432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Review sample protocols for outpatient withdrawal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5448" y="1022350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4B1B"/>
                </a:solidFill>
              </a:rPr>
              <a:t>Learning objectives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10740" r="17127" b="10746"/>
          <a:stretch/>
        </p:blipFill>
        <p:spPr>
          <a:xfrm>
            <a:off x="7421388" y="1828800"/>
            <a:ext cx="5097043" cy="3393522"/>
          </a:xfrm>
          <a:prstGeom prst="rect">
            <a:avLst/>
          </a:prstGeom>
          <a:ln w="28575">
            <a:solidFill>
              <a:srgbClr val="2B4B1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38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5F8ED-0A82-C5A2-74AD-C10E567F7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C949-1B4E-0C1E-89A8-16EEF64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Segoe Sans"/>
              </a:rPr>
              <a:t>Ambulatory withdrawal management in 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4FE1-E303-22CC-D795-9B97CDDC5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Sans"/>
              </a:rPr>
              <a:t>Important service for patients with limited resources and/or inability/unwillingness to go to inpatient facility</a:t>
            </a:r>
          </a:p>
          <a:p>
            <a:r>
              <a:rPr lang="en-US" dirty="0">
                <a:latin typeface="Segoe Sans"/>
              </a:rPr>
              <a:t>Can be conducted in context of primary care</a:t>
            </a:r>
          </a:p>
          <a:p>
            <a:r>
              <a:rPr lang="en-US" dirty="0">
                <a:latin typeface="Segoe Sans"/>
              </a:rPr>
              <a:t>Requires adequate staff support</a:t>
            </a:r>
          </a:p>
          <a:p>
            <a:r>
              <a:rPr lang="en-US" dirty="0">
                <a:latin typeface="Segoe Sans"/>
              </a:rPr>
              <a:t>Can be done by telehealth</a:t>
            </a:r>
          </a:p>
          <a:p>
            <a:r>
              <a:rPr lang="en-US" dirty="0">
                <a:latin typeface="Segoe Sans"/>
              </a:rPr>
              <a:t>Applicable H Codes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4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67811-C5B7-0748-9AED-7E610A185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942" y="952499"/>
            <a:ext cx="9606116" cy="65054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>
                <a:ea typeface="+mj-ea"/>
                <a:cs typeface="+mj-cs"/>
              </a:rPr>
              <a:t>Alcohol Withdrawal: Complications Timeline</a:t>
            </a:r>
            <a:br>
              <a:rPr lang="en-US" dirty="0">
                <a:ea typeface="+mj-ea"/>
                <a:cs typeface="+mj-cs"/>
              </a:rPr>
            </a:b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486C2-485C-8F10-6AEF-92423B212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0" y="1944600"/>
            <a:ext cx="5972958" cy="4244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4C430-6688-4A32-212E-347CD6406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008" y="1944600"/>
            <a:ext cx="5245952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8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46D7-1FA0-C933-BC0F-5DE9E979D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01CE-CAF7-BCA3-CF3A-282FCB89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Ambulatory Withdrawal Management - 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6EAF-7902-3F2C-7D29-E2418C0E8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Segoe Sans"/>
              </a:rPr>
              <a:t>General Selection Criteria</a:t>
            </a:r>
            <a:endParaRPr lang="en-US" b="1" dirty="0">
              <a:latin typeface="Segoe Sans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Mild to moderate withdrawal symptoms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(CIWA-</a:t>
            </a:r>
            <a:r>
              <a:rPr lang="en-US" b="0" i="0" dirty="0" err="1">
                <a:solidFill>
                  <a:srgbClr val="424242"/>
                </a:solidFill>
                <a:effectLst/>
                <a:latin typeface="Segoe Sans"/>
              </a:rPr>
              <a:t>Ar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 score &lt; 15)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No history of 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severe withdrawal complications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(e.g., seizures, delirium tremens)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Stable medical and psychiatric status</a:t>
            </a: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Supportive home environment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with reliable supervision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No concurrent substance use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requiring inpatient care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Ability to adhere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to frequent follow-up and medication regimen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1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CBCF6-23D9-BA94-027F-1B902C55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CB01-9B9C-6604-381D-F8C1508F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Level 1 vs Level 2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510FF-D9E1-3E18-0F09-04FC3B100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Segoe Sans"/>
              </a:rPr>
              <a:t>Level 1 (Supportive care)</a:t>
            </a:r>
            <a:endParaRPr lang="en-US" b="1" dirty="0">
              <a:latin typeface="Segoe Sans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Low level withdrawal (CIWA &lt; 10)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Normal labs, generally benign physical exam</a:t>
            </a: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Gabapentin or carbamazepine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Level 2 (Pharmacologic Management)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424242"/>
                </a:solidFill>
                <a:latin typeface="Segoe Sans"/>
              </a:rPr>
              <a:t>Low-moderate to moderate (CIWA 10-18)</a:t>
            </a: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424242"/>
                </a:solidFill>
                <a:latin typeface="Segoe Sans"/>
              </a:rPr>
              <a:t>Combined opioid induction/maintenance</a:t>
            </a: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Severe withdrawal within past year</a:t>
            </a: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424242"/>
                </a:solidFill>
                <a:latin typeface="Segoe Sans"/>
              </a:rPr>
              <a:t>Mild/stable psych </a:t>
            </a:r>
            <a:r>
              <a:rPr lang="en-US" b="1" dirty="0" err="1">
                <a:solidFill>
                  <a:srgbClr val="424242"/>
                </a:solidFill>
                <a:latin typeface="Segoe Sans"/>
              </a:rPr>
              <a:t>comorbidoty</a:t>
            </a:r>
            <a:endParaRPr lang="en-US" b="1" dirty="0">
              <a:solidFill>
                <a:srgbClr val="424242"/>
              </a:solidFill>
              <a:latin typeface="Segoe Sans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8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357A-ABFE-47D1-1FC6-6207C6E7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Medication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ED70-5A01-28AA-9E10-F25B85585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Benzodiazepines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(first-line)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Chlordiazepoxide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: 25–100 mg every 6–8 hours, taper over 3–5 days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Diazepam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: 10–20 mg every 6–8 hours, taper as tolerated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Lorazepam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: Preferred in liver disease; 1–2 mg every 6–8 hours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dirty="0">
                <a:solidFill>
                  <a:srgbClr val="424242"/>
                </a:solidFill>
                <a:latin typeface="Segoe Sans"/>
              </a:rPr>
              <a:t>Phenobarbital: </a:t>
            </a:r>
            <a:r>
              <a:rPr lang="en-US" dirty="0">
                <a:solidFill>
                  <a:srgbClr val="424242"/>
                </a:solidFill>
                <a:latin typeface="Segoe Sans"/>
              </a:rPr>
              <a:t>60-120mg q6-8hrs, taper as tolerated</a:t>
            </a: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Gabapentin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(off-label)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rgbClr val="424242"/>
                </a:solidFill>
                <a:latin typeface="Segoe Sans"/>
              </a:rPr>
              <a:t>Loading dose 1200mg</a:t>
            </a: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300–600 mg TID; useful for mild withdrawal and craving reduction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Carbamazepine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(off-label)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200 mg TID–QID for first 3d and taper to 200-400mg/day days 4-10; alternative to benzodiazepines in some cases</a:t>
            </a:r>
          </a:p>
          <a:p>
            <a:pPr algn="l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Adjuncts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: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Thiamine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(200-300 mg daily) neuroprotective, can prevent encephalopathy</a:t>
            </a:r>
          </a:p>
          <a:p>
            <a:pPr marL="742950" lvl="1" indent="-285750" algn="l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Folic acid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, 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multivitamins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, and 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hydration support</a:t>
            </a: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6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7F32A-0665-C48B-24A9-515D38D15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62BD-F251-6759-7A7C-A70A3451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Ambulatory Withdrawal Management - 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A096-C84C-B0B9-2ED7-D2D7D8C03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None/>
            </a:pPr>
            <a:r>
              <a:rPr lang="en-US" sz="3200" b="1" i="0" dirty="0">
                <a:solidFill>
                  <a:srgbClr val="424242"/>
                </a:solidFill>
                <a:effectLst/>
                <a:latin typeface="Segoe Sans"/>
              </a:rPr>
              <a:t>Monitoring and Follow-Up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Daily or twice-daily 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in-person or telehealth check-ins</a:t>
            </a: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Use of 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CIWA-</a:t>
            </a:r>
            <a:r>
              <a:rPr lang="en-US" b="1" i="0" dirty="0" err="1">
                <a:solidFill>
                  <a:srgbClr val="424242"/>
                </a:solidFill>
                <a:effectLst/>
                <a:latin typeface="Segoe Sans"/>
              </a:rPr>
              <a:t>Ar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 or Short Alcohol Withdrawal Scale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to monitor symptom progression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Clear 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emergency plan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if symptoms worsen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Transition to 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long-term AUD treatment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 (e.g., naltrexone, acamprosate) after stabilization</a:t>
            </a:r>
          </a:p>
        </p:txBody>
      </p:sp>
    </p:spTree>
    <p:extLst>
      <p:ext uri="{BB962C8B-B14F-4D97-AF65-F5344CB8AC3E}">
        <p14:creationId xmlns:p14="http://schemas.microsoft.com/office/powerpoint/2010/main" val="250133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CBE1B-BCC4-9389-7103-F45DF81C7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F16B-9284-1A27-6C37-EB02AC01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High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71F0D-4A4E-51F8-13AA-53767515D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72" y="1973336"/>
            <a:ext cx="873879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latin typeface="Segoe Sans"/>
              </a:rPr>
              <a:t>Med/Psych Condition requiring inpatient</a:t>
            </a:r>
          </a:p>
          <a:p>
            <a:r>
              <a:rPr lang="en-US" sz="3200" b="1" dirty="0">
                <a:latin typeface="Segoe Sans"/>
              </a:rPr>
              <a:t>Unstable chronic condition(s)</a:t>
            </a:r>
          </a:p>
          <a:p>
            <a:pPr lvl="1"/>
            <a:r>
              <a:rPr lang="en-US" sz="2800" dirty="0">
                <a:latin typeface="Segoe Sans"/>
              </a:rPr>
              <a:t>Severe COPD, CHF, Decompensated Cirrhosis</a:t>
            </a:r>
          </a:p>
          <a:p>
            <a:r>
              <a:rPr lang="en-US" sz="3200" b="1" dirty="0">
                <a:latin typeface="Segoe Sans"/>
              </a:rPr>
              <a:t>Inability to tolerate oral meds</a:t>
            </a:r>
          </a:p>
          <a:p>
            <a:r>
              <a:rPr lang="en-US" sz="3200" b="1" dirty="0">
                <a:latin typeface="Segoe Sans"/>
              </a:rPr>
              <a:t>Persistently severely elevated CIWA (&gt;19)</a:t>
            </a:r>
          </a:p>
          <a:p>
            <a:r>
              <a:rPr lang="en-US" sz="3200" b="1" dirty="0">
                <a:latin typeface="Segoe Sans"/>
              </a:rPr>
              <a:t>Known history of alcohol withdrawal delirium, repeat seizures</a:t>
            </a:r>
          </a:p>
          <a:p>
            <a:r>
              <a:rPr lang="en-US" sz="3200" b="1" dirty="0">
                <a:latin typeface="Segoe Sans"/>
              </a:rPr>
              <a:t>Onset of withdrawal with high BAC (&gt;0.16,mmol)</a:t>
            </a:r>
          </a:p>
          <a:p>
            <a:r>
              <a:rPr lang="en-US" sz="3200" b="1" dirty="0">
                <a:latin typeface="Segoe Sans"/>
              </a:rPr>
              <a:t>Chaotic use of other substances</a:t>
            </a:r>
          </a:p>
        </p:txBody>
      </p:sp>
    </p:spTree>
    <p:extLst>
      <p:ext uri="{BB962C8B-B14F-4D97-AF65-F5344CB8AC3E}">
        <p14:creationId xmlns:p14="http://schemas.microsoft.com/office/powerpoint/2010/main" val="822242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576</Words>
  <Application>Microsoft Office PowerPoint</Application>
  <PresentationFormat>Widescreen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.Hiragino Kaku Gothic Interface W3</vt:lpstr>
      <vt:lpstr>Aptos</vt:lpstr>
      <vt:lpstr>Arial</vt:lpstr>
      <vt:lpstr>Calibri</vt:lpstr>
      <vt:lpstr>Segoe Sans</vt:lpstr>
      <vt:lpstr>1_Office Theme</vt:lpstr>
      <vt:lpstr>Ambulatory Withdrawal Management</vt:lpstr>
      <vt:lpstr>Learning objectives</vt:lpstr>
      <vt:lpstr>Ambulatory withdrawal management in AUD</vt:lpstr>
      <vt:lpstr>Alcohol Withdrawal: Complications Timeline </vt:lpstr>
      <vt:lpstr>Ambulatory Withdrawal Management - Alcohol</vt:lpstr>
      <vt:lpstr>Level 1 vs Level 2 Management</vt:lpstr>
      <vt:lpstr>Sample Medication Protocols</vt:lpstr>
      <vt:lpstr>Ambulatory Withdrawal Management - Alcohol</vt:lpstr>
      <vt:lpstr>High Risk Factors</vt:lpstr>
      <vt:lpstr>CIWA-Ar  Mild (&lt;10) Mod (10-18) Severe (&gt;19)</vt:lpstr>
      <vt:lpstr>Short Alcohol Withdrawal Scale  Mild (&lt;12) Mod-Sev (&gt;12)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Tirado</dc:creator>
  <cp:lastModifiedBy>Reyes, Carla</cp:lastModifiedBy>
  <cp:revision>2</cp:revision>
  <dcterms:created xsi:type="dcterms:W3CDTF">2025-07-01T02:36:46Z</dcterms:created>
  <dcterms:modified xsi:type="dcterms:W3CDTF">2026-06-22T12:59:24Z</dcterms:modified>
</cp:coreProperties>
</file>