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1"/>
  </p:notesMasterIdLst>
  <p:handoutMasterIdLst>
    <p:handoutMasterId r:id="rId32"/>
  </p:handoutMasterIdLst>
  <p:sldIdLst>
    <p:sldId id="257" r:id="rId2"/>
    <p:sldId id="383" r:id="rId3"/>
    <p:sldId id="385" r:id="rId4"/>
    <p:sldId id="384" r:id="rId5"/>
    <p:sldId id="379" r:id="rId6"/>
    <p:sldId id="331" r:id="rId7"/>
    <p:sldId id="380" r:id="rId8"/>
    <p:sldId id="336" r:id="rId9"/>
    <p:sldId id="337" r:id="rId10"/>
    <p:sldId id="301" r:id="rId11"/>
    <p:sldId id="386" r:id="rId12"/>
    <p:sldId id="389" r:id="rId13"/>
    <p:sldId id="295" r:id="rId14"/>
    <p:sldId id="387" r:id="rId15"/>
    <p:sldId id="388" r:id="rId16"/>
    <p:sldId id="318" r:id="rId17"/>
    <p:sldId id="355" r:id="rId18"/>
    <p:sldId id="356" r:id="rId19"/>
    <p:sldId id="363" r:id="rId20"/>
    <p:sldId id="367" r:id="rId21"/>
    <p:sldId id="368" r:id="rId22"/>
    <p:sldId id="369" r:id="rId23"/>
    <p:sldId id="381" r:id="rId24"/>
    <p:sldId id="358" r:id="rId25"/>
    <p:sldId id="341" r:id="rId26"/>
    <p:sldId id="370" r:id="rId27"/>
    <p:sldId id="382" r:id="rId28"/>
    <p:sldId id="275" r:id="rId29"/>
    <p:sldId id="260" r:id="rId30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bbs, Rachael" initials="DR" lastIdx="0" clrIdx="0">
    <p:extLst>
      <p:ext uri="{19B8F6BF-5375-455C-9EA6-DF929625EA0E}">
        <p15:presenceInfo xmlns:p15="http://schemas.microsoft.com/office/powerpoint/2012/main" userId="S-1-5-21-1671965561-1685016268-2076119496-41221" providerId="AD"/>
      </p:ext>
    </p:extLst>
  </p:cmAuthor>
  <p:cmAuthor id="2" name="Li, Fei" initials="LF" lastIdx="6" clrIdx="1">
    <p:extLst>
      <p:ext uri="{19B8F6BF-5375-455C-9EA6-DF929625EA0E}">
        <p15:presenceInfo xmlns:p15="http://schemas.microsoft.com/office/powerpoint/2012/main" userId="S-1-5-21-1671965561-1685016268-2076119496-357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/>
    <p:restoredTop sz="94674"/>
  </p:normalViewPr>
  <p:slideViewPr>
    <p:cSldViewPr snapToGrid="0" snapToObjects="1">
      <p:cViewPr varScale="1">
        <p:scale>
          <a:sx n="112" d="100"/>
          <a:sy n="112" d="100"/>
        </p:scale>
        <p:origin x="5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806C3-A41F-4067-BF90-275946DCDF1C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B2EB9-6B1A-4324-B097-996FE30AC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69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488C2-F6BF-45F0-A07A-370D00ACECF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3006D-4601-4F37-B00D-398624776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6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006D-4601-4F37-B00D-398624776D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14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006D-4601-4F37-B00D-398624776D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84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006D-4601-4F37-B00D-398624776D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83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006D-4601-4F37-B00D-398624776D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8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006D-4601-4F37-B00D-398624776D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77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006D-4601-4F37-B00D-398624776DA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4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006D-4601-4F37-B00D-398624776D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04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006D-4601-4F37-B00D-398624776DA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14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006D-4601-4F37-B00D-398624776DA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13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006D-4601-4F37-B00D-398624776DA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73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006D-4601-4F37-B00D-398624776DA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01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006D-4601-4F37-B00D-398624776D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14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006D-4601-4F37-B00D-398624776D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09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006D-4601-4F37-B00D-398624776D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70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006D-4601-4F37-B00D-398624776D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93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006D-4601-4F37-B00D-398624776D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63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006D-4601-4F37-B00D-398624776D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83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94167-64FE-4506-9429-AE48F768D780}" type="slidenum">
              <a:rPr lang="en-US"/>
              <a:pPr/>
              <a:t>16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58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006D-4601-4F37-B00D-398624776D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64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6C444-9DD0-984F-819D-4A093513C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4ABE7-BB90-EF4D-ACA5-B39289870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D08CB-8C95-0045-AEF0-A01FD9285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96FF-0A1E-2B40-8F68-CB88BB8DEE6D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95E2E-80CB-2F40-810E-660557180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48C7C-A2B9-4648-A2FE-2E41B92FC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8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5A8D-BEA3-034B-861E-FA3A377B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308718-7A72-3F49-9511-FB6F65B55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EE654-651B-6A45-BBC5-79541A68A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96FF-0A1E-2B40-8F68-CB88BB8DEE6D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A405D-85FC-9941-8854-02D503FB7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06BB5-8D2C-A34B-9A18-33974906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1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57157D-5B5B-1446-91C6-2686D4369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7ECA6C-B934-2840-B5C3-DC71C7B2C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2B982-DFD2-6141-9B35-6D1150BF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96FF-0A1E-2B40-8F68-CB88BB8DEE6D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6AAB-2E78-144A-A66F-55C2F4EBB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22B5-2D14-6441-A31A-F259953C0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31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ed List (Green)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1066801"/>
            <a:ext cx="10515600" cy="838199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2057400"/>
            <a:ext cx="10515600" cy="4038600"/>
          </a:xfrm>
          <a:prstGeom prst="rect">
            <a:avLst/>
          </a:prstGeom>
        </p:spPr>
        <p:txBody>
          <a:bodyPr/>
          <a:lstStyle>
            <a:lvl1pPr marL="342900" indent="-342900">
              <a:buSzPct val="85000"/>
              <a:buFontTx/>
              <a:buBlip>
                <a:blip r:embed="rId2"/>
              </a:buBlip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2745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ed List (Green)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1066801"/>
            <a:ext cx="10515600" cy="838199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2057400"/>
            <a:ext cx="10515600" cy="4038600"/>
          </a:xfrm>
          <a:prstGeom prst="rect">
            <a:avLst/>
          </a:prstGeom>
        </p:spPr>
        <p:txBody>
          <a:bodyPr/>
          <a:lstStyle>
            <a:lvl1pPr marL="342900" indent="-342900">
              <a:buSzPct val="85000"/>
              <a:buFontTx/>
              <a:buBlip>
                <a:blip r:embed="rId2"/>
              </a:buBlip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1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3225-221F-3145-94AA-6221A0AC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BB363-35D6-5D4F-966B-8E089324F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75802-0405-894B-9279-5833E6ABB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96FF-0A1E-2B40-8F68-CB88BB8DEE6D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22B1C-EB33-DD4C-968A-CEA94DCB6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1385B-BB2F-4E4A-BCBD-16D4F4B2E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5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80C36-7F08-104D-84DF-CDCCED55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4E883-CF4F-9A42-B350-C3DEF44D2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32F3F-4B56-B74B-97F7-74020AE06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96FF-0A1E-2B40-8F68-CB88BB8DEE6D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180FD-BAF7-FF40-BE7A-66BC9DA87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0B9D6-4AF6-4944-8D48-E4ED460F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3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DEB73-4C1C-E843-8197-7F4B220D1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6D810-131D-7742-A4B3-40027B60D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51B8B-E930-DC48-BBF2-F5527627D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28606-F9D5-DB4E-B015-F760487E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96FF-0A1E-2B40-8F68-CB88BB8DEE6D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85A97-9FD8-C849-A62F-11A8A5F9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60351-0FCD-1949-AEE6-F3A422DC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D8A57-158D-174A-AD9F-4CBBA6FA1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C6941-8330-9344-A9BF-0EFBDD296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84D2C-1869-1D43-84F8-0EC9A1C72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27B730-96DA-DD41-9C49-AAC552EC8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8A895E-DC64-0E42-9E2E-063F48FC4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622F59-33AD-824B-B86E-D1BEFA2B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96FF-0A1E-2B40-8F68-CB88BB8DEE6D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7337D-ED61-254B-9914-BAFE25A12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E9B029-803F-1044-AAB3-AEAF621F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7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D42D-EAC6-364F-9963-DF69E828F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9886A9-3EF9-2542-BBAB-CEC5CC540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96FF-0A1E-2B40-8F68-CB88BB8DEE6D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D738D2-9107-1842-932B-2607C0C9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729C9-57B6-E648-8E9F-B4F938990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3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FF94E1-5A94-1E46-9537-872C1BC8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96FF-0A1E-2B40-8F68-CB88BB8DEE6D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8D2D1-441C-E846-A061-65BE4DE5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1DD0B-F339-984E-9E30-FE2A02A01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6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09476-8480-2B4A-AB0B-442FF30C1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82A14-938F-934B-8B07-AEB02A2FA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EB08A-24DF-1140-9665-A12BE1544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10BED-AA4C-B047-B3EA-6CFD8F6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96FF-0A1E-2B40-8F68-CB88BB8DEE6D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D0BB6-9CF9-7849-A15D-785270179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FA405-D25A-284B-B1FC-79E18E0B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8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469C-FCBF-1447-B2C1-79B90925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0CF109-36FA-EE47-A0D4-EF69FE5C2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C164D-1216-544F-8CF5-6528DDC4B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AF6CE-EA3B-F34C-B758-0A6E2FD57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96FF-0A1E-2B40-8F68-CB88BB8DEE6D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0F9A9-99FF-5D4B-ACB3-DA43FCAB4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97B6A-D2B7-9849-809E-5EF6D481B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1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37DEF-AFC3-3E49-8487-4775F06B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AAA7E-B0EC-ED46-97AC-9D955BB01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44A6C-1478-3348-9D91-95EEB42988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096FF-0A1E-2B40-8F68-CB88BB8DEE6D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E547-534A-354B-AD68-DD2F4A2DB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DE93C-74AD-3A43-A354-AC3669F32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1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1536467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weitzmaninstitute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education.weitzmaninstitute.org/content/partnership-healthplan-california-sponsored-educational-didactics-sessions-2025-2026#group-tabs-node-course-default5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15447694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evaluation-of-headache-in-adults/abstract/36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481EA84-E127-E046-998A-8C1000729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898" y="504366"/>
            <a:ext cx="3193245" cy="14211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E3352C-AD9F-8E4C-BEE1-1FEC72F7A236}"/>
              </a:ext>
            </a:extLst>
          </p:cNvPr>
          <p:cNvSpPr txBox="1"/>
          <p:nvPr/>
        </p:nvSpPr>
        <p:spPr>
          <a:xfrm>
            <a:off x="0" y="4114811"/>
            <a:ext cx="8352971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2400" spc="-50" dirty="0">
                <a:solidFill>
                  <a:srgbClr val="2CBAE0"/>
                </a:solidFill>
              </a:rPr>
              <a:t>www.ConferMED.com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27F79F-9874-BD40-938A-7882AB358D8D}"/>
              </a:ext>
            </a:extLst>
          </p:cNvPr>
          <p:cNvSpPr txBox="1"/>
          <p:nvPr/>
        </p:nvSpPr>
        <p:spPr>
          <a:xfrm>
            <a:off x="0" y="2166070"/>
            <a:ext cx="8352971" cy="1927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4000" b="1" dirty="0">
                <a:solidFill>
                  <a:srgbClr val="DCDDDE"/>
                </a:solidFill>
              </a:rPr>
              <a:t>Headache in Primary Care: Fundamentals and Pearls</a:t>
            </a:r>
            <a:endParaRPr lang="en-US" sz="2400" b="1" dirty="0">
              <a:solidFill>
                <a:srgbClr val="DCDDDE"/>
              </a:solidFill>
            </a:endParaRP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DCDDDE"/>
                </a:solidFill>
              </a:rPr>
              <a:t>Jenna Kanter, MD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DCDDDE"/>
                </a:solidFill>
              </a:rPr>
              <a:t>June 17, 2026</a:t>
            </a:r>
            <a:endParaRPr lang="en-US" sz="2400" b="1" spc="-50" dirty="0">
              <a:solidFill>
                <a:srgbClr val="DCDD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49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09650"/>
            <a:ext cx="11658600" cy="1143000"/>
          </a:xfrm>
        </p:spPr>
        <p:txBody>
          <a:bodyPr/>
          <a:lstStyle/>
          <a:p>
            <a:r>
              <a:rPr lang="en-US" sz="3600" dirty="0">
                <a:latin typeface="+mn-lt"/>
              </a:rPr>
              <a:t>A healthy suspicion about “Sinus Headache”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2070319"/>
            <a:ext cx="9067800" cy="394948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 a study of 2991 patients with diagnosis of “sinus headache,” 80% met criteria for migraine*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u="sng" dirty="0"/>
              <a:t>A patient presenting with recurrent headaches being attributed to “sinuses” should be carefully evaluated for migraine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 new onset headache presenting with signs and symptoms of acute infective sinusitis is the only time the diagnosis of “</a:t>
            </a:r>
            <a:r>
              <a:rPr lang="en-US" i="1" dirty="0"/>
              <a:t>Acute sinus headache” </a:t>
            </a:r>
            <a:r>
              <a:rPr lang="en-US" dirty="0"/>
              <a:t>should be made in the primary care clinic without further investigation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CT scan and MRI are frequently overinterpreted as demonstrating sinus disease – disregard mucosal thickening and polyps, pay attention to air-fluid levels or opacification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9B7CE8-7F32-C054-E6F4-45E1BB902229}"/>
              </a:ext>
            </a:extLst>
          </p:cNvPr>
          <p:cNvSpPr txBox="1"/>
          <p:nvPr/>
        </p:nvSpPr>
        <p:spPr>
          <a:xfrm>
            <a:off x="6096000" y="5848350"/>
            <a:ext cx="40830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*Schreiber CP, et al. Prevalence of migraine in patients with a history of self-reported or physician-diagnosed "sinus" headache.</a:t>
            </a:r>
            <a:r>
              <a:rPr lang="sv-SE" sz="1100" u="sng" dirty="0">
                <a:hlinkClick r:id="rId2" tooltip="Archives of internal medicine."/>
              </a:rPr>
              <a:t> Arch Intern Med.</a:t>
            </a:r>
            <a:r>
              <a:rPr lang="sv-SE" sz="1100" dirty="0"/>
              <a:t> 2004 Sep 13;164(16):1769-72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1158194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graine"/>
          <p:cNvSpPr txBox="1">
            <a:spLocks noGrp="1"/>
          </p:cNvSpPr>
          <p:nvPr>
            <p:ph type="title"/>
          </p:nvPr>
        </p:nvSpPr>
        <p:spPr>
          <a:xfrm>
            <a:off x="696797" y="811862"/>
            <a:ext cx="10239375" cy="1714500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+mn-lt"/>
              </a:rPr>
              <a:t>Migraine</a:t>
            </a:r>
            <a:r>
              <a:rPr lang="en-US" dirty="0">
                <a:latin typeface="+mn-lt"/>
              </a:rPr>
              <a:t> overview</a:t>
            </a:r>
            <a:r>
              <a:rPr dirty="0">
                <a:latin typeface="+mn-lt"/>
              </a:rPr>
              <a:t> </a:t>
            </a:r>
          </a:p>
        </p:txBody>
      </p:sp>
      <p:sp>
        <p:nvSpPr>
          <p:cNvPr id="3" name="By far the most common headache type…"/>
          <p:cNvSpPr txBox="1">
            <a:spLocks/>
          </p:cNvSpPr>
          <p:nvPr/>
        </p:nvSpPr>
        <p:spPr>
          <a:xfrm>
            <a:off x="753948" y="2322459"/>
            <a:ext cx="10239375" cy="40183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ICHD3 Criteria: “Recurrent headache disorder manifesting in attacks lasting 4-72 hours. Typical characteristics of the headache are unilateral location, pulsating quality, </a:t>
            </a:r>
            <a:r>
              <a:rPr lang="en-US" sz="2800" b="1" dirty="0"/>
              <a:t>moderate or severe intensity, aggravation by routine physical activity </a:t>
            </a:r>
            <a:r>
              <a:rPr lang="en-US" sz="2800" dirty="0"/>
              <a:t>and association with nausea and/or photophobia and phonophobia.”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By far the most common headache type you will see in clinic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Often mistaken for tension or sinus headaches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Two arms of treatment: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acute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preventive – as a guideline, consider if &gt;4 migraine days per month or fewer but refractory to acute treatment</a:t>
            </a:r>
          </a:p>
        </p:txBody>
      </p:sp>
    </p:spTree>
    <p:extLst>
      <p:ext uri="{BB962C8B-B14F-4D97-AF65-F5344CB8AC3E}">
        <p14:creationId xmlns:p14="http://schemas.microsoft.com/office/powerpoint/2010/main" val="2100560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1041400"/>
            <a:ext cx="11658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A brief word about tension-type headaches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CB6B88-E53B-0B78-DA88-4CB6799E4D03}"/>
              </a:ext>
            </a:extLst>
          </p:cNvPr>
          <p:cNvSpPr txBox="1">
            <a:spLocks/>
          </p:cNvSpPr>
          <p:nvPr/>
        </p:nvSpPr>
        <p:spPr>
          <a:xfrm>
            <a:off x="527050" y="2492420"/>
            <a:ext cx="9502218" cy="4103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Most patients don’t come to clinic for tension-type headaches alone; they usually have at least some overlap with migraine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Key questions: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How would you describe your </a:t>
            </a:r>
            <a:r>
              <a:rPr lang="en-US" sz="2800" u="sng" dirty="0"/>
              <a:t>most severe</a:t>
            </a:r>
            <a:r>
              <a:rPr lang="en-US" sz="2800" dirty="0"/>
              <a:t> headaches?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What do you prefer to do when you have your most severe headache?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66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7A42E-CCB0-45A5-8729-997269B84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00" y="97487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The tension-migraine spectrum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17B69-5C98-4E3B-9351-CC16AEF20A0D}"/>
              </a:ext>
            </a:extLst>
          </p:cNvPr>
          <p:cNvSpPr txBox="1"/>
          <p:nvPr/>
        </p:nvSpPr>
        <p:spPr>
          <a:xfrm>
            <a:off x="1140643" y="2271860"/>
            <a:ext cx="33465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Tension-type</a:t>
            </a:r>
          </a:p>
          <a:p>
            <a:endParaRPr lang="en-US" u="sng" dirty="0"/>
          </a:p>
          <a:p>
            <a:r>
              <a:rPr lang="en-US" dirty="0"/>
              <a:t>Bilateral</a:t>
            </a:r>
          </a:p>
          <a:p>
            <a:endParaRPr lang="en-US" dirty="0"/>
          </a:p>
          <a:p>
            <a:r>
              <a:rPr lang="en-US" dirty="0"/>
              <a:t>Dull/achy</a:t>
            </a:r>
          </a:p>
          <a:p>
            <a:endParaRPr lang="en-US" dirty="0"/>
          </a:p>
          <a:p>
            <a:r>
              <a:rPr lang="en-US" dirty="0"/>
              <a:t>Mild pain</a:t>
            </a:r>
          </a:p>
          <a:p>
            <a:endParaRPr lang="en-US" dirty="0"/>
          </a:p>
          <a:p>
            <a:r>
              <a:rPr lang="en-US" dirty="0"/>
              <a:t>No associated symptoms</a:t>
            </a:r>
          </a:p>
          <a:p>
            <a:endParaRPr lang="en-US" dirty="0"/>
          </a:p>
          <a:p>
            <a:r>
              <a:rPr lang="en-US" dirty="0"/>
              <a:t>Low interference with activities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BE12E-13DB-4002-9E21-A1370C9F0D8B}"/>
              </a:ext>
            </a:extLst>
          </p:cNvPr>
          <p:cNvSpPr txBox="1"/>
          <p:nvPr/>
        </p:nvSpPr>
        <p:spPr>
          <a:xfrm>
            <a:off x="6466788" y="2271860"/>
            <a:ext cx="4034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u="sng" dirty="0"/>
              <a:t>Migraine-type</a:t>
            </a:r>
          </a:p>
          <a:p>
            <a:pPr algn="r"/>
            <a:endParaRPr lang="en-US" u="sng" dirty="0"/>
          </a:p>
          <a:p>
            <a:pPr algn="r"/>
            <a:r>
              <a:rPr lang="en-US" dirty="0"/>
              <a:t>Unilateral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Throbbing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Severe pain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Photophobia/phonophobia/nausea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High interference with activities</a:t>
            </a:r>
          </a:p>
          <a:p>
            <a:endParaRPr lang="en-US" dirty="0"/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E5155139-B4A6-410E-86D0-D1B2C28AAC73}"/>
              </a:ext>
            </a:extLst>
          </p:cNvPr>
          <p:cNvSpPr/>
          <p:nvPr/>
        </p:nvSpPr>
        <p:spPr>
          <a:xfrm>
            <a:off x="3815542" y="2343876"/>
            <a:ext cx="3507971" cy="353291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5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ute migraine"/>
          <p:cNvSpPr txBox="1">
            <a:spLocks noGrp="1"/>
          </p:cNvSpPr>
          <p:nvPr>
            <p:ph type="title"/>
          </p:nvPr>
        </p:nvSpPr>
        <p:spPr>
          <a:xfrm>
            <a:off x="909810" y="1164115"/>
            <a:ext cx="10239375" cy="1714500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+mn-lt"/>
              </a:rPr>
              <a:t>Acute migraine</a:t>
            </a:r>
            <a:r>
              <a:rPr lang="en-US" dirty="0">
                <a:latin typeface="+mn-lt"/>
              </a:rPr>
              <a:t> treatment</a:t>
            </a:r>
            <a:r>
              <a:rPr dirty="0">
                <a:latin typeface="+mn-lt"/>
              </a:rPr>
              <a:t> </a:t>
            </a:r>
          </a:p>
        </p:txBody>
      </p:sp>
      <p:sp>
        <p:nvSpPr>
          <p:cNvPr id="3" name="NSAIDS…"/>
          <p:cNvSpPr txBox="1">
            <a:spLocks/>
          </p:cNvSpPr>
          <p:nvPr/>
        </p:nvSpPr>
        <p:spPr>
          <a:xfrm>
            <a:off x="909811" y="2636629"/>
            <a:ext cx="10239375" cy="4018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Advise patient to treat early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Use combination therapy – NSAID, triptan, +/- antiemetic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Triptans are </a:t>
            </a:r>
            <a:r>
              <a:rPr lang="en-US" dirty="0" err="1"/>
              <a:t>underprescribed</a:t>
            </a:r>
            <a:r>
              <a:rPr lang="en-US" dirty="0"/>
              <a:t> (more on next slide)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Avoid opioids and butalbital products (</a:t>
            </a:r>
            <a:r>
              <a:rPr lang="en-US" dirty="0" err="1"/>
              <a:t>Fioricet</a:t>
            </a:r>
            <a:r>
              <a:rPr lang="en-US" dirty="0"/>
              <a:t>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Watch for medication overuse – risk with acute treatment &gt;2-3 days per week </a:t>
            </a:r>
          </a:p>
        </p:txBody>
      </p:sp>
    </p:spTree>
    <p:extLst>
      <p:ext uri="{BB962C8B-B14F-4D97-AF65-F5344CB8AC3E}">
        <p14:creationId xmlns:p14="http://schemas.microsoft.com/office/powerpoint/2010/main" val="3905870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ptans"/>
          <p:cNvSpPr txBox="1">
            <a:spLocks noGrp="1"/>
          </p:cNvSpPr>
          <p:nvPr>
            <p:ph type="title"/>
          </p:nvPr>
        </p:nvSpPr>
        <p:spPr>
          <a:xfrm>
            <a:off x="976311" y="851678"/>
            <a:ext cx="10239375" cy="1714500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+mn-lt"/>
              </a:rPr>
              <a:t>Tripta</a:t>
            </a:r>
            <a:r>
              <a:rPr lang="en-US" dirty="0">
                <a:latin typeface="+mn-lt"/>
              </a:rPr>
              <a:t>ns</a:t>
            </a:r>
            <a:endParaRPr dirty="0">
              <a:latin typeface="+mn-lt"/>
            </a:endParaRPr>
          </a:p>
        </p:txBody>
      </p:sp>
      <p:sp>
        <p:nvSpPr>
          <p:cNvPr id="4" name="Can not be used with history of heart disease, stroke, or vasoactive headache…"/>
          <p:cNvSpPr txBox="1">
            <a:spLocks/>
          </p:cNvSpPr>
          <p:nvPr/>
        </p:nvSpPr>
        <p:spPr>
          <a:xfrm>
            <a:off x="976310" y="2458866"/>
            <a:ext cx="10239375" cy="40183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Several on the market, all now available as generics, </a:t>
            </a:r>
            <a:r>
              <a:rPr lang="en-US" dirty="0" err="1"/>
              <a:t>eletriptan</a:t>
            </a:r>
            <a:r>
              <a:rPr lang="en-US" dirty="0"/>
              <a:t> (</a:t>
            </a:r>
            <a:r>
              <a:rPr lang="en-US" dirty="0" err="1"/>
              <a:t>Relpax</a:t>
            </a:r>
            <a:r>
              <a:rPr lang="en-US" dirty="0"/>
              <a:t>) works best but insurances often have step therapy requirements. If one does not work, try another.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Warn patient about common but benign side effects: flushing, tightness in head/neck area, palpitations </a:t>
            </a:r>
            <a:r>
              <a:rPr lang="en-US" dirty="0">
                <a:sym typeface="Wingdings" panose="05000000000000000000" pitchFamily="2" charset="2"/>
              </a:rPr>
              <a:t> “This just tells you it’s kicking in”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Use highest dose available unless patient very sensitive to SEs generally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Consider nasal spray or injectable (best) if severe N/V or slow response to oral triptan </a:t>
            </a: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Can be used in pregnancy! Can be used with SSRIs!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Contraindications: CAD or cerebrovascular disease (or reason to suspect it), uncontrolled HTN, </a:t>
            </a:r>
            <a:r>
              <a:rPr lang="en-US" dirty="0" err="1"/>
              <a:t>Prinzmetal’s</a:t>
            </a:r>
            <a:r>
              <a:rPr lang="en-US" dirty="0"/>
              <a:t> angina</a:t>
            </a:r>
          </a:p>
        </p:txBody>
      </p:sp>
    </p:spTree>
    <p:extLst>
      <p:ext uri="{BB962C8B-B14F-4D97-AF65-F5344CB8AC3E}">
        <p14:creationId xmlns:p14="http://schemas.microsoft.com/office/powerpoint/2010/main" val="174634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04228" y="947363"/>
            <a:ext cx="8137566" cy="148529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latin typeface="+mn-lt"/>
              </a:rPr>
              <a:t>CGRP antagonists for acute treatment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90066" y="2400066"/>
            <a:ext cx="8793684" cy="4050557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2600" dirty="0"/>
              <a:t>Three currently on the market: Ubrogepant</a:t>
            </a:r>
            <a:r>
              <a:rPr lang="en-US" sz="2600" i="1" dirty="0"/>
              <a:t> (</a:t>
            </a:r>
            <a:r>
              <a:rPr lang="en-US" sz="2600" i="1" dirty="0" err="1"/>
              <a:t>Ubrelvy</a:t>
            </a:r>
            <a:r>
              <a:rPr lang="en-US" sz="2600" i="1" dirty="0"/>
              <a:t>) </a:t>
            </a:r>
            <a:r>
              <a:rPr lang="en-US" sz="2600" dirty="0"/>
              <a:t>oral tablet, </a:t>
            </a:r>
            <a:r>
              <a:rPr lang="en-US" sz="2600" dirty="0" err="1"/>
              <a:t>rimegepant</a:t>
            </a:r>
            <a:r>
              <a:rPr lang="en-US" sz="2600" i="1" dirty="0"/>
              <a:t> (</a:t>
            </a:r>
            <a:r>
              <a:rPr lang="en-US" sz="2600" i="1" dirty="0" err="1"/>
              <a:t>Nurtec</a:t>
            </a:r>
            <a:r>
              <a:rPr lang="en-US" sz="2600" i="1" dirty="0"/>
              <a:t>) </a:t>
            </a:r>
            <a:r>
              <a:rPr lang="en-US" sz="2600" dirty="0"/>
              <a:t>ODT, </a:t>
            </a:r>
            <a:r>
              <a:rPr lang="en-US" sz="2600" dirty="0" err="1"/>
              <a:t>zavegepant</a:t>
            </a:r>
            <a:r>
              <a:rPr lang="en-US" sz="2600" dirty="0"/>
              <a:t> (</a:t>
            </a:r>
            <a:r>
              <a:rPr lang="en-US" sz="2600" i="1" dirty="0" err="1"/>
              <a:t>Zavzpret</a:t>
            </a:r>
            <a:r>
              <a:rPr lang="en-US" sz="2600" dirty="0"/>
              <a:t>) nasal spray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Indicated when triptans are not effective or are contraindicated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Studies indicate </a:t>
            </a:r>
            <a:r>
              <a:rPr lang="en-US" sz="2600" b="1" i="1" dirty="0"/>
              <a:t>lower</a:t>
            </a:r>
            <a:r>
              <a:rPr lang="en-US" sz="2600" dirty="0"/>
              <a:t> efficacy on average compared to triptans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Likely minimal risk of medication overuse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Contraindications: uncontrolled HTN, pregnancy, ESRD/ESLD; check for drug interactions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Cost and insurance barriers</a:t>
            </a:r>
          </a:p>
          <a:p>
            <a:pPr lvl="2">
              <a:spcBef>
                <a:spcPct val="6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3595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ssociated nausea"/>
          <p:cNvSpPr txBox="1">
            <a:spLocks noGrp="1"/>
          </p:cNvSpPr>
          <p:nvPr>
            <p:ph type="title"/>
          </p:nvPr>
        </p:nvSpPr>
        <p:spPr>
          <a:xfrm>
            <a:off x="976311" y="1116333"/>
            <a:ext cx="10239375" cy="17145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Nausea treatment in migraine</a:t>
            </a:r>
            <a:endParaRPr dirty="0">
              <a:latin typeface="+mn-lt"/>
            </a:endParaRPr>
          </a:p>
        </p:txBody>
      </p:sp>
      <p:sp>
        <p:nvSpPr>
          <p:cNvPr id="3" name="Caused by temporary gastroparesis…"/>
          <p:cNvSpPr txBox="1">
            <a:spLocks/>
          </p:cNvSpPr>
          <p:nvPr/>
        </p:nvSpPr>
        <p:spPr>
          <a:xfrm>
            <a:off x="976310" y="2508161"/>
            <a:ext cx="10239375" cy="4018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Ondansetron commonly used due to safety and minimal 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Dopamine blockers often work better since they also have antimigraine properties – metoclopramide, prochlorperazine, promethazine – however more sedating and carry risk of tardive dyskinesia with frequent use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Suppository available for prochlorperazine and promethazine</a:t>
            </a:r>
          </a:p>
        </p:txBody>
      </p:sp>
    </p:spTree>
    <p:extLst>
      <p:ext uri="{BB962C8B-B14F-4D97-AF65-F5344CB8AC3E}">
        <p14:creationId xmlns:p14="http://schemas.microsoft.com/office/powerpoint/2010/main" val="2167610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vention"/>
          <p:cNvSpPr txBox="1">
            <a:spLocks noGrp="1"/>
          </p:cNvSpPr>
          <p:nvPr>
            <p:ph type="title"/>
          </p:nvPr>
        </p:nvSpPr>
        <p:spPr>
          <a:xfrm>
            <a:off x="976313" y="1089422"/>
            <a:ext cx="10239375" cy="17145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Migraine p</a:t>
            </a:r>
            <a:r>
              <a:rPr dirty="0">
                <a:latin typeface="+mn-lt"/>
              </a:rPr>
              <a:t>reventi</a:t>
            </a:r>
            <a:r>
              <a:rPr lang="en-US" dirty="0">
                <a:latin typeface="+mn-lt"/>
              </a:rPr>
              <a:t>on pearls</a:t>
            </a:r>
            <a:endParaRPr dirty="0">
              <a:latin typeface="+mn-lt"/>
            </a:endParaRPr>
          </a:p>
        </p:txBody>
      </p:sp>
      <p:sp>
        <p:nvSpPr>
          <p:cNvPr id="3" name="Level A Evidence…"/>
          <p:cNvSpPr txBox="1">
            <a:spLocks/>
          </p:cNvSpPr>
          <p:nvPr/>
        </p:nvSpPr>
        <p:spPr>
          <a:xfrm>
            <a:off x="976313" y="2562382"/>
            <a:ext cx="10239375" cy="40183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Always focus on lifestyle modification concurrent with meds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Start low and titrate slowly to minimize SEs, target a therapeutic goal dose, continue for at least 2-3 months at goal dose if tolerated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My old-school favorites: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Propranolol (especially if hypertensive or anxious)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Nortriptyline (especially if insomnia or other chronic pain)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Topiramate (overall higher level of evidence, good for overweight patients, remember it is teratogenic)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Second-line: CGRP inhibitors, Botox (if &gt;14 headache days per month)</a:t>
            </a:r>
          </a:p>
        </p:txBody>
      </p:sp>
    </p:spTree>
    <p:extLst>
      <p:ext uri="{BB962C8B-B14F-4D97-AF65-F5344CB8AC3E}">
        <p14:creationId xmlns:p14="http://schemas.microsoft.com/office/powerpoint/2010/main" val="3374464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nstrual Migraine"/>
          <p:cNvSpPr txBox="1">
            <a:spLocks noGrp="1"/>
          </p:cNvSpPr>
          <p:nvPr>
            <p:ph type="title"/>
          </p:nvPr>
        </p:nvSpPr>
        <p:spPr>
          <a:xfrm>
            <a:off x="976311" y="1115405"/>
            <a:ext cx="10239375" cy="1714500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+mn-lt"/>
              </a:rPr>
              <a:t>Menstrual </a:t>
            </a:r>
            <a:r>
              <a:rPr lang="en-US" dirty="0">
                <a:latin typeface="+mn-lt"/>
              </a:rPr>
              <a:t>m</a:t>
            </a:r>
            <a:r>
              <a:rPr dirty="0">
                <a:latin typeface="+mn-lt"/>
              </a:rPr>
              <a:t>igraine </a:t>
            </a:r>
          </a:p>
        </p:txBody>
      </p:sp>
      <p:sp>
        <p:nvSpPr>
          <p:cNvPr id="4" name="NSAIDs around cycle…"/>
          <p:cNvSpPr txBox="1">
            <a:spLocks/>
          </p:cNvSpPr>
          <p:nvPr/>
        </p:nvSpPr>
        <p:spPr>
          <a:xfrm>
            <a:off x="976312" y="2564480"/>
            <a:ext cx="10239375" cy="4018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Many women experience more or worse migraines just before or during menses, however menstrual migraine refers to those with migraines almost exclusively linked to menses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Continuous-cycle OCPs if not contraindicated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“</a:t>
            </a:r>
            <a:r>
              <a:rPr lang="en-US" dirty="0" err="1"/>
              <a:t>Miniprophylaxis</a:t>
            </a:r>
            <a:r>
              <a:rPr lang="en-US" dirty="0"/>
              <a:t>” with long-acting triptans: </a:t>
            </a:r>
            <a:r>
              <a:rPr lang="en-US" dirty="0" err="1"/>
              <a:t>Frovatriptan</a:t>
            </a:r>
            <a:r>
              <a:rPr lang="en-US" dirty="0"/>
              <a:t> (best) or naratriptan (cheaper)</a:t>
            </a:r>
          </a:p>
        </p:txBody>
      </p:sp>
    </p:spTree>
    <p:extLst>
      <p:ext uri="{BB962C8B-B14F-4D97-AF65-F5344CB8AC3E}">
        <p14:creationId xmlns:p14="http://schemas.microsoft.com/office/powerpoint/2010/main" val="4186347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F9147B-9DA4-5145-AE07-D9C4D3EF6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02" y="1331249"/>
            <a:ext cx="11551050" cy="527941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15E8C5BE-CFF6-FC40-5A47-36BAF04126EB}"/>
              </a:ext>
            </a:extLst>
          </p:cNvPr>
          <p:cNvSpPr txBox="1">
            <a:spLocks/>
          </p:cNvSpPr>
          <p:nvPr/>
        </p:nvSpPr>
        <p:spPr>
          <a:xfrm>
            <a:off x="361202" y="1331249"/>
            <a:ext cx="11551050" cy="5279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endParaRPr lang="en-US"/>
          </a:p>
          <a:p>
            <a:pPr marL="0" indent="0" fontAlgn="base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50BB384-FD6F-4EA9-0F96-BB768F299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72" y="1113838"/>
            <a:ext cx="10515600" cy="594360"/>
          </a:xfrm>
        </p:spPr>
        <p:txBody>
          <a:bodyPr>
            <a:normAutofit fontScale="90000"/>
          </a:bodyPr>
          <a:lstStyle/>
          <a:p>
            <a:r>
              <a:rPr lang="en-US" dirty="0"/>
              <a:t>Claiming CME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E5FB598-961A-A9C0-F98C-7D4D88D6ECB0}"/>
              </a:ext>
            </a:extLst>
          </p:cNvPr>
          <p:cNvSpPr txBox="1">
            <a:spLocks/>
          </p:cNvSpPr>
          <p:nvPr/>
        </p:nvSpPr>
        <p:spPr>
          <a:xfrm>
            <a:off x="155448" y="1682982"/>
            <a:ext cx="5378017" cy="5136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an account on 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Weitzman Education Platform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 do not have one already.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Navigate to activity: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Partnership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HealthPlan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 of California Sponsored Educational Didactics Sessions 2025-2026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Under Register, select session you attended. Within that session, select Continue to navigate to activity instructions.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 the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 Activity or Session Evaluation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in the left-hand navigation bar. 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Complete the session evaluation and select the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Submit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the bottom of the evaluation.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will be able to view your credits awarded and download your certificate. 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F43759-6F57-9E4B-16D6-0D7384EC3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296" y="1682982"/>
            <a:ext cx="5905956" cy="382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47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cation-overuse headache"/>
          <p:cNvSpPr txBox="1">
            <a:spLocks noGrp="1"/>
          </p:cNvSpPr>
          <p:nvPr>
            <p:ph type="title"/>
          </p:nvPr>
        </p:nvSpPr>
        <p:spPr>
          <a:xfrm>
            <a:off x="1242319" y="1031233"/>
            <a:ext cx="10239375" cy="1714500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+mn-lt"/>
              </a:rPr>
              <a:t>Medication-overuse headache</a:t>
            </a:r>
          </a:p>
        </p:txBody>
      </p:sp>
      <p:sp>
        <p:nvSpPr>
          <p:cNvPr id="3" name="Very common in our clinic…"/>
          <p:cNvSpPr txBox="1">
            <a:spLocks/>
          </p:cNvSpPr>
          <p:nvPr/>
        </p:nvSpPr>
        <p:spPr>
          <a:xfrm>
            <a:off x="1242319" y="2459983"/>
            <a:ext cx="9238775" cy="4339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dirty="0">
                <a:effectLst/>
              </a:rPr>
              <a:t>ICHD3 criteria: “Headache occurring on 15 or more days/month in a patient with a pre-existing primary headache and developing as a consequence of regular overuse of acute or symptomatic headache medication (on 10 or more or 15 or more days/month, depending on the medication) for more than 3 months. It usually, but not invariably, resolves after the overuse is stopped.”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Patients often do not respond to preventive treatment until the overused medication is withdrawn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Can occur with any abortive med including OTCs (but maybe not CGRP inhibitors), worst offenders are butalbital and opioids</a:t>
            </a:r>
          </a:p>
        </p:txBody>
      </p:sp>
    </p:spTree>
    <p:extLst>
      <p:ext uri="{BB962C8B-B14F-4D97-AF65-F5344CB8AC3E}">
        <p14:creationId xmlns:p14="http://schemas.microsoft.com/office/powerpoint/2010/main" val="3775127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ver use Butalbital"/>
          <p:cNvSpPr txBox="1">
            <a:spLocks noGrp="1"/>
          </p:cNvSpPr>
          <p:nvPr>
            <p:ph type="title"/>
          </p:nvPr>
        </p:nvSpPr>
        <p:spPr>
          <a:xfrm>
            <a:off x="893186" y="1043188"/>
            <a:ext cx="10239375" cy="17145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Don’t</a:t>
            </a:r>
            <a:r>
              <a:rPr dirty="0">
                <a:latin typeface="+mn-lt"/>
              </a:rPr>
              <a:t> use </a:t>
            </a:r>
            <a:r>
              <a:rPr lang="en-US" dirty="0">
                <a:latin typeface="+mn-lt"/>
              </a:rPr>
              <a:t>b</a:t>
            </a:r>
            <a:r>
              <a:rPr dirty="0">
                <a:latin typeface="+mn-lt"/>
              </a:rPr>
              <a:t>utalbital </a:t>
            </a:r>
          </a:p>
        </p:txBody>
      </p:sp>
      <p:sp>
        <p:nvSpPr>
          <p:cNvPr id="3" name="Off the market in Germany and other European countries…"/>
          <p:cNvSpPr txBox="1">
            <a:spLocks/>
          </p:cNvSpPr>
          <p:nvPr/>
        </p:nvSpPr>
        <p:spPr>
          <a:xfrm>
            <a:off x="893186" y="2414293"/>
            <a:ext cx="10239375" cy="4018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Off the market in Germany and other European countries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Extremely high risk of physical and psychological dependency as well as MOH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Can be life-threatening in overdose, also particularly dangerous in the elderly and when used in combination with opioids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If using daily, will need to be tapered to avoid seizures and other withdrawal effects</a:t>
            </a:r>
          </a:p>
        </p:txBody>
      </p:sp>
    </p:spTree>
    <p:extLst>
      <p:ext uri="{BB962C8B-B14F-4D97-AF65-F5344CB8AC3E}">
        <p14:creationId xmlns:p14="http://schemas.microsoft.com/office/powerpoint/2010/main" val="2382885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eys for treating medication overuse"/>
          <p:cNvSpPr txBox="1">
            <a:spLocks noGrp="1"/>
          </p:cNvSpPr>
          <p:nvPr>
            <p:ph type="title"/>
          </p:nvPr>
        </p:nvSpPr>
        <p:spPr>
          <a:xfrm>
            <a:off x="976312" y="1009428"/>
            <a:ext cx="10239375" cy="17145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How to talk about</a:t>
            </a:r>
            <a:r>
              <a:rPr dirty="0">
                <a:latin typeface="+mn-lt"/>
              </a:rPr>
              <a:t> medication overuse</a:t>
            </a:r>
          </a:p>
        </p:txBody>
      </p:sp>
      <p:sp>
        <p:nvSpPr>
          <p:cNvPr id="4" name="Assurance…"/>
          <p:cNvSpPr txBox="1">
            <a:spLocks/>
          </p:cNvSpPr>
          <p:nvPr/>
        </p:nvSpPr>
        <p:spPr>
          <a:xfrm>
            <a:off x="976313" y="2440055"/>
            <a:ext cx="10239375" cy="4018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We both want your migraines to get better.  You wouldn’t be here talking to me about this if your current medications were working. I have many options available to help, but they will not work unless we also reduce the acute medications.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You didn’t do anything wrong, you are doing what any reasonable person would do to function under these circumstances.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Highlight safety issues with overuse of the acute meds </a:t>
            </a:r>
            <a:r>
              <a:rPr lang="en-US" dirty="0">
                <a:sym typeface="Wingdings" panose="05000000000000000000" pitchFamily="2" charset="2"/>
              </a:rPr>
              <a:t> preventive options much safer</a:t>
            </a:r>
          </a:p>
        </p:txBody>
      </p:sp>
    </p:spTree>
    <p:extLst>
      <p:ext uri="{BB962C8B-B14F-4D97-AF65-F5344CB8AC3E}">
        <p14:creationId xmlns:p14="http://schemas.microsoft.com/office/powerpoint/2010/main" val="4185736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eys for treating medication overuse"/>
          <p:cNvSpPr txBox="1">
            <a:spLocks noGrp="1"/>
          </p:cNvSpPr>
          <p:nvPr>
            <p:ph type="title"/>
          </p:nvPr>
        </p:nvSpPr>
        <p:spPr>
          <a:xfrm>
            <a:off x="976312" y="968804"/>
            <a:ext cx="10239375" cy="17145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Medication overuse treatment</a:t>
            </a:r>
            <a:endParaRPr dirty="0">
              <a:latin typeface="+mn-lt"/>
            </a:endParaRPr>
          </a:p>
        </p:txBody>
      </p:sp>
      <p:sp>
        <p:nvSpPr>
          <p:cNvPr id="4" name="Assurance…"/>
          <p:cNvSpPr txBox="1">
            <a:spLocks/>
          </p:cNvSpPr>
          <p:nvPr/>
        </p:nvSpPr>
        <p:spPr>
          <a:xfrm>
            <a:off x="976313" y="2700405"/>
            <a:ext cx="10239375" cy="4018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Introduce a preventive med concurrent with tapering the acute med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Topiramate, Botox, and CGRP inhibitors have highest level of evidence but any preventive can work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Warn that the migraines may get worse before they get better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Prednisone taper can be helpful if not contraindicated; I typically start at 40-60 mg and taper over 10 days up to a month</a:t>
            </a:r>
          </a:p>
        </p:txBody>
      </p:sp>
    </p:spTree>
    <p:extLst>
      <p:ext uri="{BB962C8B-B14F-4D97-AF65-F5344CB8AC3E}">
        <p14:creationId xmlns:p14="http://schemas.microsoft.com/office/powerpoint/2010/main" val="4250194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egnancy"/>
          <p:cNvSpPr txBox="1">
            <a:spLocks noGrp="1"/>
          </p:cNvSpPr>
          <p:nvPr>
            <p:ph type="title"/>
          </p:nvPr>
        </p:nvSpPr>
        <p:spPr>
          <a:xfrm>
            <a:off x="976311" y="971004"/>
            <a:ext cx="10239375" cy="17145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Migraine in p</a:t>
            </a:r>
            <a:r>
              <a:rPr dirty="0">
                <a:latin typeface="+mn-lt"/>
              </a:rPr>
              <a:t>regnancy</a:t>
            </a:r>
          </a:p>
        </p:txBody>
      </p:sp>
      <p:sp>
        <p:nvSpPr>
          <p:cNvPr id="4" name="It happens…"/>
          <p:cNvSpPr txBox="1">
            <a:spLocks/>
          </p:cNvSpPr>
          <p:nvPr/>
        </p:nvSpPr>
        <p:spPr>
          <a:xfrm>
            <a:off x="976312" y="2433672"/>
            <a:ext cx="10239375" cy="40183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Best acute meds: Triptans, antiemetics, Tylenol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Best preventive meds: Propranolol, nortriptyline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Unplanned pregnancy is common, think about it in advance when you are prescribing to a women of childbearing 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Avoid topiramate and Depakote in women of childbearing age unless you had an explicit discussion about risks and they are on reliable contraception (or don’t need it)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 cautious with CGRP inhibitors because of limited data and theoretical concerns about effect on placenta; hopefully we will get better data in the coming years</a:t>
            </a:r>
          </a:p>
        </p:txBody>
      </p:sp>
    </p:spTree>
    <p:extLst>
      <p:ext uri="{BB962C8B-B14F-4D97-AF65-F5344CB8AC3E}">
        <p14:creationId xmlns:p14="http://schemas.microsoft.com/office/powerpoint/2010/main" val="3886546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01"/>
            <a:ext cx="10515600" cy="838199"/>
          </a:xfrm>
        </p:spPr>
        <p:txBody>
          <a:bodyPr/>
          <a:lstStyle/>
          <a:p>
            <a:pPr algn="l"/>
            <a:r>
              <a:rPr lang="en-US" dirty="0"/>
              <a:t>Trigeminal Neuralgia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95528" y="2057400"/>
            <a:ext cx="6172200" cy="452628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Paroxysms of sudden, severe, unilateral pain in trigeminal pattern, V3&gt;V2&gt;&gt;V1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Often t</a:t>
            </a:r>
            <a:r>
              <a:rPr lang="en-US" sz="2400" dirty="0"/>
              <a:t>riggered by light touch, chewing, talking, brushing teeth, cold air/liquids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May have milder lingering pain between attacks, but must have acute attacks in order to qualify as TGN; other types of facial pain have different diagnosis and treatment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Brain MRI w/ and w/o contrast with thin cuts through TGN to exclude structural cause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Oxcarbazepine and carbamazepine are most effective treatment by far in most cases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768381"/>
            <a:ext cx="4963218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14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ilateral head pain"/>
          <p:cNvSpPr txBox="1">
            <a:spLocks noGrp="1"/>
          </p:cNvSpPr>
          <p:nvPr>
            <p:ph type="title"/>
          </p:nvPr>
        </p:nvSpPr>
        <p:spPr>
          <a:xfrm>
            <a:off x="793432" y="1125141"/>
            <a:ext cx="10239375" cy="17145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TACs (trigeminal autonomic cephalalgias)</a:t>
            </a:r>
            <a:endParaRPr dirty="0">
              <a:latin typeface="+mn-lt"/>
            </a:endParaRPr>
          </a:p>
        </p:txBody>
      </p:sp>
      <p:sp>
        <p:nvSpPr>
          <p:cNvPr id="3" name="Cluster headache…"/>
          <p:cNvSpPr txBox="1">
            <a:spLocks/>
          </p:cNvSpPr>
          <p:nvPr/>
        </p:nvSpPr>
        <p:spPr>
          <a:xfrm>
            <a:off x="402735" y="2546343"/>
            <a:ext cx="10995833" cy="4018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Consider when a patient describes focal (usually periorbital or temporal), side-locked pain, with multiple episodes per day (except hemicrania continua).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Cluster headache is by far the most common TAC, good to have basic familiarity with treatment, the others you may never see but good to be able to recognize them.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Refer to neurology if you suspect a TAC. </a:t>
            </a:r>
            <a:r>
              <a:rPr lang="en-US" sz="2800" dirty="0" err="1"/>
              <a:t>Econsult</a:t>
            </a:r>
            <a:r>
              <a:rPr lang="en-US" sz="2800" dirty="0"/>
              <a:t> can help with initial evaluation and treatment.</a:t>
            </a:r>
          </a:p>
        </p:txBody>
      </p:sp>
    </p:spTree>
    <p:extLst>
      <p:ext uri="{BB962C8B-B14F-4D97-AF65-F5344CB8AC3E}">
        <p14:creationId xmlns:p14="http://schemas.microsoft.com/office/powerpoint/2010/main" val="3463330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uster headache…"/>
          <p:cNvSpPr txBox="1">
            <a:spLocks/>
          </p:cNvSpPr>
          <p:nvPr/>
        </p:nvSpPr>
        <p:spPr>
          <a:xfrm>
            <a:off x="8824821" y="1473735"/>
            <a:ext cx="3252159" cy="882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800" dirty="0"/>
              <a:t>Practical Neurology 2023</a:t>
            </a:r>
          </a:p>
        </p:txBody>
      </p:sp>
      <p:pic>
        <p:nvPicPr>
          <p:cNvPr id="2050" name="Picture 2" descr="Cluster Headache and Other Trigeminal Autonomic Cephalalgias -">
            <a:extLst>
              <a:ext uri="{FF2B5EF4-FFF2-40B4-BE49-F238E27FC236}">
                <a16:creationId xmlns:a16="http://schemas.microsoft.com/office/drawing/2014/main" id="{C1543462-7500-4988-0101-2EEF080B0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9" y="1348828"/>
            <a:ext cx="8669546" cy="517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704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7B91F-4810-487E-B766-78D38159F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873125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Cluster headache pearls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103427-809A-4D18-A027-AF842BDF6E8F}"/>
              </a:ext>
            </a:extLst>
          </p:cNvPr>
          <p:cNvSpPr txBox="1"/>
          <p:nvPr/>
        </p:nvSpPr>
        <p:spPr>
          <a:xfrm>
            <a:off x="830345" y="1992572"/>
            <a:ext cx="106123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Imaging: MRI with and without contrast (for new onset cluster)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Many case reports of structural etiologies such as pituitary tumors</a:t>
            </a:r>
          </a:p>
          <a:p>
            <a:endParaRPr lang="en-US" sz="2200" dirty="0"/>
          </a:p>
          <a:p>
            <a:r>
              <a:rPr lang="en-US" sz="2200" dirty="0"/>
              <a:t>How to prescribe oxygen to abort cluster attacks:</a:t>
            </a:r>
          </a:p>
          <a:p>
            <a:r>
              <a:rPr lang="en-US" sz="2200" dirty="0"/>
              <a:t>“10-15 liters per minute via non-rebreather mask for 10-15 minutes at onset of attack”</a:t>
            </a:r>
          </a:p>
          <a:p>
            <a:endParaRPr lang="en-US" sz="2200" dirty="0"/>
          </a:p>
          <a:p>
            <a:r>
              <a:rPr lang="en-US" sz="2200" dirty="0"/>
              <a:t>Quick ways to help the patient while referring to neurology and getting an eConsult: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Prednisone taper: 60 mg daily with slow taper over 2-4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Triptan mini-prophylaxis: naratriptan or </a:t>
            </a:r>
            <a:r>
              <a:rPr lang="en-US" sz="2200" dirty="0" err="1"/>
              <a:t>frovatriptan</a:t>
            </a:r>
            <a:r>
              <a:rPr lang="en-US" sz="2200" dirty="0"/>
              <a:t> 2.5 mg BID. There does not appear to be any risk of medication overuse in cluster headache. Insurance coverage of necessary quantity can be a limitation.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Occipital nerve block if available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21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ED22F6-04F6-344B-AE88-2469B9DFAF70}"/>
              </a:ext>
            </a:extLst>
          </p:cNvPr>
          <p:cNvSpPr txBox="1">
            <a:spLocks/>
          </p:cNvSpPr>
          <p:nvPr/>
        </p:nvSpPr>
        <p:spPr>
          <a:xfrm>
            <a:off x="0" y="2734920"/>
            <a:ext cx="12192000" cy="94540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1A8D0-B13F-D340-A43A-388F97736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377" y="790804"/>
            <a:ext cx="3193245" cy="142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3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als"/>
          <p:cNvSpPr txBox="1">
            <a:spLocks noGrp="1"/>
          </p:cNvSpPr>
          <p:nvPr>
            <p:ph type="title"/>
          </p:nvPr>
        </p:nvSpPr>
        <p:spPr>
          <a:xfrm>
            <a:off x="976312" y="2807222"/>
            <a:ext cx="10239375" cy="17145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I have no relevant financial relationships to disclose.</a:t>
            </a:r>
            <a:br>
              <a:rPr lang="en-US" sz="3200" dirty="0">
                <a:latin typeface="+mn-lt"/>
              </a:rPr>
            </a:b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I will be discussing some off-label uses of medications in this presentation.</a:t>
            </a:r>
            <a:br>
              <a:rPr lang="en-US" sz="3200" dirty="0">
                <a:latin typeface="+mn-lt"/>
              </a:rPr>
            </a:br>
            <a:br>
              <a:rPr lang="en-US" sz="3200" dirty="0">
                <a:latin typeface="+mn-lt"/>
              </a:rPr>
            </a:b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Thank you to Drs Dan Wilensky and Seth </a:t>
            </a:r>
            <a:r>
              <a:rPr lang="en-US" sz="3200" dirty="0" err="1">
                <a:latin typeface="+mn-lt"/>
              </a:rPr>
              <a:t>Kareus</a:t>
            </a:r>
            <a:r>
              <a:rPr lang="en-US" sz="3200" dirty="0">
                <a:latin typeface="+mn-lt"/>
              </a:rPr>
              <a:t> for their contributions to this slide deck.</a:t>
            </a:r>
            <a:endParaRPr sz="3200" dirty="0">
              <a:latin typeface="+mn-lt"/>
            </a:endParaRPr>
          </a:p>
        </p:txBody>
      </p:sp>
      <p:sp>
        <p:nvSpPr>
          <p:cNvPr id="4" name="Discuss dangerous headaches…"/>
          <p:cNvSpPr txBox="1">
            <a:spLocks/>
          </p:cNvSpPr>
          <p:nvPr/>
        </p:nvSpPr>
        <p:spPr>
          <a:xfrm>
            <a:off x="901499" y="3079173"/>
            <a:ext cx="10239375" cy="4018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Blip>
                <a:blip r:embed="rId3"/>
              </a:buBlip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09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als"/>
          <p:cNvSpPr txBox="1">
            <a:spLocks noGrp="1"/>
          </p:cNvSpPr>
          <p:nvPr>
            <p:ph type="title"/>
          </p:nvPr>
        </p:nvSpPr>
        <p:spPr>
          <a:xfrm>
            <a:off x="901498" y="963800"/>
            <a:ext cx="10239375" cy="17145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Learning</a:t>
            </a:r>
            <a:r>
              <a:rPr lang="en-US" dirty="0"/>
              <a:t> </a:t>
            </a:r>
            <a:r>
              <a:rPr lang="en-US" dirty="0">
                <a:latin typeface="+mn-lt"/>
              </a:rPr>
              <a:t>objectives</a:t>
            </a:r>
            <a:endParaRPr dirty="0">
              <a:latin typeface="+mn-lt"/>
            </a:endParaRPr>
          </a:p>
        </p:txBody>
      </p:sp>
      <p:sp>
        <p:nvSpPr>
          <p:cNvPr id="4" name="Discuss dangerous headaches…"/>
          <p:cNvSpPr txBox="1">
            <a:spLocks/>
          </p:cNvSpPr>
          <p:nvPr/>
        </p:nvSpPr>
        <p:spPr>
          <a:xfrm>
            <a:off x="901499" y="3079173"/>
            <a:ext cx="10239375" cy="4018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Blip>
                <a:blip r:embed="rId3"/>
              </a:buBlip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4876DB-DC31-36FF-079A-4AFF74ED54B9}"/>
              </a:ext>
            </a:extLst>
          </p:cNvPr>
          <p:cNvSpPr txBox="1"/>
          <p:nvPr/>
        </p:nvSpPr>
        <p:spPr>
          <a:xfrm>
            <a:off x="901499" y="2613347"/>
            <a:ext cx="80570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Differentiate primary and secondary headache disorders based on clinical presentation and history.</a:t>
            </a:r>
          </a:p>
          <a:p>
            <a:endParaRPr lang="en-US" sz="2000" dirty="0"/>
          </a:p>
          <a:p>
            <a:r>
              <a:rPr lang="en-US" sz="2000" dirty="0"/>
              <a:t>2. Identify red flag symptoms and risk factors that warrant urgent evaluation or referral.</a:t>
            </a:r>
          </a:p>
          <a:p>
            <a:endParaRPr lang="en-US" sz="2000" dirty="0"/>
          </a:p>
          <a:p>
            <a:r>
              <a:rPr lang="en-US" sz="2000" dirty="0"/>
              <a:t>3. Implement evidence-based acute and preventive migraine treatments.</a:t>
            </a:r>
          </a:p>
          <a:p>
            <a:endParaRPr lang="en-US" sz="2000" dirty="0"/>
          </a:p>
          <a:p>
            <a:r>
              <a:rPr lang="en-US" sz="2000" dirty="0"/>
              <a:t>4. Diagnose and manage medication-overuse headache.</a:t>
            </a:r>
          </a:p>
          <a:p>
            <a:endParaRPr lang="en-US" sz="2000" dirty="0"/>
          </a:p>
          <a:p>
            <a:r>
              <a:rPr lang="en-US" sz="2000" dirty="0"/>
              <a:t>5. Recognize less common primary headache syndromes.</a:t>
            </a:r>
          </a:p>
        </p:txBody>
      </p:sp>
    </p:spTree>
    <p:extLst>
      <p:ext uri="{BB962C8B-B14F-4D97-AF65-F5344CB8AC3E}">
        <p14:creationId xmlns:p14="http://schemas.microsoft.com/office/powerpoint/2010/main" val="1560530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General approach to headache diagnosis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2089150"/>
            <a:ext cx="10515600" cy="37719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Know migraine well – it’s the likely diagnosis for more than 90%* of patients who present to your clinic for headache.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Know the uncommon and rare primary headaches enough to know to look them up when a zebra walks in.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Pay extra attention to new headaches.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Take a detailed history (chronicity, location, frequency, duration, triggers, </a:t>
            </a:r>
            <a:r>
              <a:rPr lang="en-US" dirty="0" err="1"/>
              <a:t>etc</a:t>
            </a:r>
            <a:r>
              <a:rPr lang="en-US" dirty="0"/>
              <a:t>) and if the patient can only give vague answers at the first visit, tell them to keep a headache diary for a few weeks and then come back.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Keep in mind that headaches are often part of a bigger picture of complex chronic pain, pain related to psychosocial factors, multiple somatic complaints, etc.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BDFDF-D5AA-DF42-C51B-83B7931E3692}"/>
              </a:ext>
            </a:extLst>
          </p:cNvPr>
          <p:cNvSpPr txBox="1"/>
          <p:nvPr/>
        </p:nvSpPr>
        <p:spPr>
          <a:xfrm>
            <a:off x="4965700" y="5873749"/>
            <a:ext cx="439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200" dirty="0"/>
              <a:t>*Tepper SJ, et al. Prevalence and diagnosis of migraine in patients consulting their physician with a complaint of headache: data from the Landmark Study. </a:t>
            </a:r>
            <a:r>
              <a:rPr lang="en-US" sz="1200" u="sng" dirty="0">
                <a:hlinkClick r:id="rId2" tooltip="Headache."/>
              </a:rPr>
              <a:t>Headache.</a:t>
            </a:r>
            <a:r>
              <a:rPr lang="en-US" sz="1200" dirty="0"/>
              <a:t> 2004 Oct;44(9):856-64.</a:t>
            </a:r>
          </a:p>
        </p:txBody>
      </p:sp>
    </p:spTree>
    <p:extLst>
      <p:ext uri="{BB962C8B-B14F-4D97-AF65-F5344CB8AC3E}">
        <p14:creationId xmlns:p14="http://schemas.microsoft.com/office/powerpoint/2010/main" val="1056149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Red flags for secondary headache: History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2057400"/>
            <a:ext cx="9418320" cy="4038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HPI: Recent onset or major change in previous pattern, focal neurologic features, positional, exertional (cough/exercise/intercourse), thunderclap onset </a:t>
            </a:r>
            <a:r>
              <a:rPr lang="en-US" sz="2800" dirty="0">
                <a:sym typeface="Wingdings" panose="05000000000000000000" pitchFamily="2" charset="2"/>
              </a:rPr>
              <a:t> Many patients with any of these features will still turn out to have migraine, but investigation is needed.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Medical history: Cancer, recent trauma, &gt;50 yrs old, pregnant/postpartum, immunosuppressed, anticoagulant or bleeding diathesis, hypercoagulable state, recent fevers/rigors or unintended weight loss.</a:t>
            </a:r>
          </a:p>
        </p:txBody>
      </p:sp>
    </p:spTree>
    <p:extLst>
      <p:ext uri="{BB962C8B-B14F-4D97-AF65-F5344CB8AC3E}">
        <p14:creationId xmlns:p14="http://schemas.microsoft.com/office/powerpoint/2010/main" val="3475795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400" y="958850"/>
            <a:ext cx="10896600" cy="1143000"/>
          </a:xfrm>
        </p:spPr>
        <p:txBody>
          <a:bodyPr/>
          <a:lstStyle/>
          <a:p>
            <a:r>
              <a:rPr lang="en-US" sz="3600" dirty="0">
                <a:latin typeface="+mn-lt"/>
              </a:rPr>
              <a:t>Red flags for secondary headache: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73834"/>
            <a:ext cx="8502650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Highest-yield neurological exam: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Mental status and speech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Gait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Cranial nerves – look for pupillary asymmetry (up to 1mm difference is normal), impairment of eye movements, ptosis or facial droop, unilateral sensory loss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If concern for temporal arteritis, check for tenderness directly over the temporal artery (general scalp/forehead tenderness is highly nonspecific)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Vital signs</a:t>
            </a:r>
          </a:p>
          <a:p>
            <a:pPr lvl="1"/>
            <a:endParaRPr lang="en-US" sz="2400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69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 brief discussion of brain imaging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We should image everybody with a headache that is not clearly a primary headache disorder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Be liberal …. Once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MRI with and without contrast for most headaches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Choosing Wisely: Clinicians should not order CT imaging for headache when MRI is available, except in emergency settings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1400" i="1" dirty="0" err="1"/>
              <a:t>Loder</a:t>
            </a:r>
            <a:r>
              <a:rPr lang="en-US" sz="1400" i="1" dirty="0"/>
              <a:t> et. Al, “Choosing wisely in headache </a:t>
            </a:r>
            <a:r>
              <a:rPr lang="en-US" sz="1400" i="1" dirty="0" err="1"/>
              <a:t>medicine:the</a:t>
            </a:r>
            <a:r>
              <a:rPr lang="en-US" sz="1400" i="1" dirty="0"/>
              <a:t> American Headache Society’s list of five things [</a:t>
            </a:r>
            <a:r>
              <a:rPr lang="en-US" sz="1400" i="1" dirty="0" err="1"/>
              <a:t>clnicians</a:t>
            </a:r>
            <a:r>
              <a:rPr lang="en-US" sz="1400" i="1" dirty="0"/>
              <a:t>] and patients should question”, </a:t>
            </a:r>
            <a:r>
              <a:rPr lang="en-US" sz="1400" b="1" dirty="0"/>
              <a:t>Headache</a:t>
            </a:r>
            <a:r>
              <a:rPr lang="en-US" sz="1400" i="1" dirty="0"/>
              <a:t>. 2013 Nov;53(10)1651-9  </a:t>
            </a:r>
            <a:r>
              <a:rPr lang="en-US" sz="1400" i="1" dirty="0">
                <a:hlinkClick r:id="rId2"/>
              </a:rPr>
              <a:t>https://www.uptodate.com/contents/evaluation-of-headache-in-adults/abstract/36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When might I add an MRA to initial imaging?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Thunderclap onset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Exertional or sex-related (Pearl: Most migraines are worsened by physical exertion. When I call a headache “exertional” I mean headaches that are triggered specifically by exertion.)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034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4751"/>
            <a:ext cx="10515600" cy="609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Evaluation in two specific common scenarios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0400" y="1930400"/>
            <a:ext cx="11004550" cy="4572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Concern about GCA/Temporal Arteritis?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Recent onset temporal HA in &gt;50 y/o; jaw claudication, PMR symptoms, tender temporal artery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To ER if TIA/CVA symptoms or vision loss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ESR/CRP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If patient meets any of these criteria and ESR/CRP elevated, start pred 60 mg daily and send for temporal artery biopsy and refer to rheumatology/neurology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Risk of irreversible vision loss if treatment is delayed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Concern about IIH (Idiopathic Intracranial Hypertension)/Pseudotumor Cerebri?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Obese woman of childbearing 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Headaches often worse with Valsalva or laying flat, associated with visual obscurations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Sometimes cranial nerve deficits (abducens palsy most common)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First step is referral for dilated eye exam </a:t>
            </a:r>
            <a:r>
              <a:rPr lang="en-US" sz="2000" dirty="0">
                <a:sym typeface="Wingdings" panose="05000000000000000000" pitchFamily="2" charset="2"/>
              </a:rPr>
              <a:t> If no papilledema, you have ruled out IIH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ym typeface="Wingdings" panose="05000000000000000000" pitchFamily="2" charset="2"/>
              </a:rPr>
              <a:t>If papilledema is present: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700" dirty="0">
                <a:sym typeface="Wingdings" panose="05000000000000000000" pitchFamily="2" charset="2"/>
              </a:rPr>
              <a:t>Send for LP with opening pressure and basic CSF studies (cell count, protein, glucose)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700" dirty="0">
                <a:sym typeface="Wingdings" panose="05000000000000000000" pitchFamily="2" charset="2"/>
              </a:rPr>
              <a:t>Brain MRI w/ and w/o contrast to rule out mass and venous sinus thrombosis</a:t>
            </a:r>
            <a:endParaRPr lang="en-US" sz="17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3584520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FDB1B27-1A96-4875-81CD-D2F5299F5212}" vid="{22ECADE0-A0E3-43AF-9005-BCE136D628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13533</TotalTime>
  <Words>2373</Words>
  <Application>Microsoft Office PowerPoint</Application>
  <PresentationFormat>Widescreen</PresentationFormat>
  <Paragraphs>207</Paragraphs>
  <Slides>29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Theme1</vt:lpstr>
      <vt:lpstr>PowerPoint Presentation</vt:lpstr>
      <vt:lpstr>Claiming CME</vt:lpstr>
      <vt:lpstr>I have no relevant financial relationships to disclose.  I will be discussing some off-label uses of medications in this presentation.   Thank you to Drs Dan Wilensky and Seth Kareus for their contributions to this slide deck.</vt:lpstr>
      <vt:lpstr>Learning objectives</vt:lpstr>
      <vt:lpstr>General approach to headache diagnosis</vt:lpstr>
      <vt:lpstr>Red flags for secondary headache: History</vt:lpstr>
      <vt:lpstr>Red flags for secondary headache: Exam</vt:lpstr>
      <vt:lpstr>A brief discussion of brain imaging</vt:lpstr>
      <vt:lpstr>Evaluation in two specific common scenarios</vt:lpstr>
      <vt:lpstr>A healthy suspicion about “Sinus Headache”</vt:lpstr>
      <vt:lpstr>Migraine overview </vt:lpstr>
      <vt:lpstr>A brief word about tension-type headaches</vt:lpstr>
      <vt:lpstr>The tension-migraine spectrum</vt:lpstr>
      <vt:lpstr>Acute migraine treatment </vt:lpstr>
      <vt:lpstr>Triptans</vt:lpstr>
      <vt:lpstr>CGRP antagonists for acute treatment</vt:lpstr>
      <vt:lpstr>Nausea treatment in migraine</vt:lpstr>
      <vt:lpstr>Migraine prevention pearls</vt:lpstr>
      <vt:lpstr>Menstrual migraine </vt:lpstr>
      <vt:lpstr>Medication-overuse headache</vt:lpstr>
      <vt:lpstr>Don’t use butalbital </vt:lpstr>
      <vt:lpstr>How to talk about medication overuse</vt:lpstr>
      <vt:lpstr>Medication overuse treatment</vt:lpstr>
      <vt:lpstr>Migraine in pregnancy</vt:lpstr>
      <vt:lpstr>Trigeminal Neuralgia</vt:lpstr>
      <vt:lpstr>TACs (trigeminal autonomic cephalalgias)</vt:lpstr>
      <vt:lpstr>PowerPoint Presentation</vt:lpstr>
      <vt:lpstr>Cluster headache pearls</vt:lpstr>
      <vt:lpstr>PowerPoint Presentation</vt:lpstr>
    </vt:vector>
  </TitlesOfParts>
  <Company>CHC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Dobbs, Rachael</dc:creator>
  <cp:lastModifiedBy>Wilensky, Daniel</cp:lastModifiedBy>
  <cp:revision>536</cp:revision>
  <cp:lastPrinted>2022-11-14T20:03:11Z</cp:lastPrinted>
  <dcterms:created xsi:type="dcterms:W3CDTF">2021-10-04T21:33:23Z</dcterms:created>
  <dcterms:modified xsi:type="dcterms:W3CDTF">2026-06-03T15:38:36Z</dcterms:modified>
</cp:coreProperties>
</file>