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4820C-9642-5E25-4D06-DCF7A94C4822}" v="463" dt="2026-03-03T19:45:34.6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5557" y="873198"/>
            <a:ext cx="10835005" cy="52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D51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D51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D51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D51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8825" cy="7285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613568" y="22076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847" y="0"/>
                </a:moveTo>
                <a:lnTo>
                  <a:pt x="105221" y="7843"/>
                </a:lnTo>
                <a:lnTo>
                  <a:pt x="62989" y="29685"/>
                </a:lnTo>
                <a:lnTo>
                  <a:pt x="29685" y="62989"/>
                </a:lnTo>
                <a:lnTo>
                  <a:pt x="7843" y="105221"/>
                </a:lnTo>
                <a:lnTo>
                  <a:pt x="0" y="153847"/>
                </a:lnTo>
                <a:lnTo>
                  <a:pt x="7843" y="202473"/>
                </a:lnTo>
                <a:lnTo>
                  <a:pt x="29685" y="244706"/>
                </a:lnTo>
                <a:lnTo>
                  <a:pt x="62989" y="278010"/>
                </a:lnTo>
                <a:lnTo>
                  <a:pt x="105221" y="299851"/>
                </a:lnTo>
                <a:lnTo>
                  <a:pt x="153847" y="307695"/>
                </a:lnTo>
                <a:lnTo>
                  <a:pt x="202473" y="299851"/>
                </a:lnTo>
                <a:lnTo>
                  <a:pt x="244706" y="278010"/>
                </a:lnTo>
                <a:lnTo>
                  <a:pt x="278010" y="244706"/>
                </a:lnTo>
                <a:lnTo>
                  <a:pt x="299851" y="202473"/>
                </a:lnTo>
                <a:lnTo>
                  <a:pt x="307695" y="153847"/>
                </a:lnTo>
                <a:lnTo>
                  <a:pt x="299851" y="105221"/>
                </a:lnTo>
                <a:lnTo>
                  <a:pt x="278010" y="62989"/>
                </a:lnTo>
                <a:lnTo>
                  <a:pt x="244706" y="29685"/>
                </a:lnTo>
                <a:lnTo>
                  <a:pt x="202473" y="7843"/>
                </a:lnTo>
                <a:lnTo>
                  <a:pt x="153847" y="0"/>
                </a:lnTo>
                <a:close/>
              </a:path>
            </a:pathLst>
          </a:custGeom>
          <a:solidFill>
            <a:srgbClr val="D51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772" y="873198"/>
            <a:ext cx="1141845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D51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507" y="1778842"/>
            <a:ext cx="9966325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hdsp/map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dc.gov/dhdsp/maps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v.uw.edu/" TargetMode="External"/><Relationship Id="rId5" Type="http://schemas.openxmlformats.org/officeDocument/2006/relationships/hyperlink" Target="https://nccc/ucsf.edu" TargetMode="External"/><Relationship Id="rId4" Type="http://schemas.openxmlformats.org/officeDocument/2006/relationships/hyperlink" Target="https://aidsetc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659" y="0"/>
              <a:ext cx="1262659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6874" y="3322459"/>
              <a:ext cx="8532495" cy="60960"/>
            </a:xfrm>
            <a:custGeom>
              <a:avLst/>
              <a:gdLst/>
              <a:ahLst/>
              <a:cxnLst/>
              <a:rect l="l" t="t" r="r" b="b"/>
              <a:pathLst>
                <a:path w="8532495" h="60960">
                  <a:moveTo>
                    <a:pt x="8532177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8532177" y="60947"/>
                  </a:lnTo>
                  <a:lnTo>
                    <a:pt x="8532177" y="0"/>
                  </a:lnTo>
                  <a:close/>
                </a:path>
              </a:pathLst>
            </a:custGeom>
            <a:solidFill>
              <a:srgbClr val="D51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4409" y="5433481"/>
              <a:ext cx="2941319" cy="993650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945014" y="1694179"/>
            <a:ext cx="103168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FF"/>
                </a:solidFill>
              </a:rPr>
              <a:t>Screening</a:t>
            </a:r>
            <a:r>
              <a:rPr sz="4200" spc="-12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and</a:t>
            </a:r>
            <a:r>
              <a:rPr sz="4200" spc="-12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Management</a:t>
            </a:r>
            <a:r>
              <a:rPr sz="4200" spc="-14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of</a:t>
            </a:r>
            <a:r>
              <a:rPr sz="4200" spc="-13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Obesity</a:t>
            </a:r>
            <a:r>
              <a:rPr sz="4200" spc="-114" dirty="0">
                <a:solidFill>
                  <a:srgbClr val="FFFFFF"/>
                </a:solidFill>
              </a:rPr>
              <a:t> </a:t>
            </a:r>
            <a:r>
              <a:rPr sz="4200" spc="-25" dirty="0">
                <a:solidFill>
                  <a:srgbClr val="FFFFFF"/>
                </a:solidFill>
              </a:rPr>
              <a:t>and </a:t>
            </a:r>
            <a:r>
              <a:rPr sz="4200" spc="-10" dirty="0">
                <a:solidFill>
                  <a:srgbClr val="FFFFFF"/>
                </a:solidFill>
              </a:rPr>
              <a:t>Cardiometabolic</a:t>
            </a:r>
            <a:r>
              <a:rPr sz="4200" spc="-18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Comorbidities</a:t>
            </a:r>
            <a:r>
              <a:rPr sz="4200" spc="-18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in</a:t>
            </a:r>
            <a:r>
              <a:rPr sz="4200" spc="-165" dirty="0">
                <a:solidFill>
                  <a:srgbClr val="FFFFFF"/>
                </a:solidFill>
              </a:rPr>
              <a:t> </a:t>
            </a:r>
            <a:r>
              <a:rPr sz="4200" spc="-25" dirty="0">
                <a:solidFill>
                  <a:srgbClr val="FFFFFF"/>
                </a:solidFill>
              </a:rPr>
              <a:t>HIV</a:t>
            </a:r>
            <a:endParaRPr sz="4200"/>
          </a:p>
        </p:txBody>
      </p:sp>
      <p:sp>
        <p:nvSpPr>
          <p:cNvPr id="8" name="object 8"/>
          <p:cNvSpPr txBox="1"/>
          <p:nvPr/>
        </p:nvSpPr>
        <p:spPr>
          <a:xfrm>
            <a:off x="3027117" y="3608961"/>
            <a:ext cx="4937125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John</a:t>
            </a:r>
            <a:r>
              <a:rPr sz="2400" spc="-5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Koethe,</a:t>
            </a:r>
            <a:r>
              <a:rPr sz="2400" spc="-65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MD,</a:t>
            </a:r>
            <a:r>
              <a:rPr sz="2400" spc="-6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MSCI,</a:t>
            </a:r>
            <a:r>
              <a:rPr sz="2400" spc="-65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5D5D5"/>
                </a:solidFill>
                <a:latin typeface="Arial"/>
                <a:cs typeface="Arial"/>
              </a:rPr>
              <a:t>FIDSA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Associate</a:t>
            </a:r>
            <a:r>
              <a:rPr sz="2400" spc="-4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Professor</a:t>
            </a:r>
            <a:r>
              <a:rPr sz="2400" spc="-5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5D5D5"/>
                </a:solidFill>
                <a:latin typeface="Arial"/>
                <a:cs typeface="Arial"/>
              </a:rPr>
              <a:t>Medicine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Division</a:t>
            </a:r>
            <a:r>
              <a:rPr sz="2400" spc="-35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Infectious</a:t>
            </a:r>
            <a:r>
              <a:rPr sz="2400" spc="-55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5D5D5"/>
                </a:solidFill>
                <a:latin typeface="Arial"/>
                <a:cs typeface="Arial"/>
              </a:rPr>
              <a:t>Diseases </a:t>
            </a:r>
            <a:r>
              <a:rPr sz="2400" spc="-20" dirty="0">
                <a:solidFill>
                  <a:srgbClr val="D5D5D5"/>
                </a:solidFill>
                <a:latin typeface="Arial"/>
                <a:cs typeface="Arial"/>
              </a:rPr>
              <a:t>Vanderbilt</a:t>
            </a:r>
            <a:r>
              <a:rPr sz="2400" spc="-75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University</a:t>
            </a:r>
            <a:r>
              <a:rPr sz="2400" spc="-8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D5D5"/>
                </a:solidFill>
                <a:latin typeface="Arial"/>
                <a:cs typeface="Arial"/>
              </a:rPr>
              <a:t>Medical</a:t>
            </a:r>
            <a:r>
              <a:rPr sz="2400" spc="-8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D5D5D5"/>
                </a:solidFill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89899" y="851691"/>
            <a:ext cx="10356215" cy="9988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dirty="0"/>
              <a:t>Overlapping</a:t>
            </a:r>
            <a:r>
              <a:rPr sz="2800" spc="-110" dirty="0"/>
              <a:t> </a:t>
            </a:r>
            <a:r>
              <a:rPr sz="2800" spc="-10" dirty="0"/>
              <a:t>Epidemics</a:t>
            </a:r>
            <a:endParaRPr sz="2800"/>
          </a:p>
          <a:p>
            <a:pPr marL="542925">
              <a:lnSpc>
                <a:spcPct val="100000"/>
              </a:lnSpc>
              <a:spcBef>
                <a:spcPts val="655"/>
              </a:spcBef>
            </a:pPr>
            <a:r>
              <a:rPr sz="2400" b="1" spc="-20" dirty="0">
                <a:solidFill>
                  <a:srgbClr val="6B2D70"/>
                </a:solidFill>
                <a:latin typeface="Arial"/>
                <a:cs typeface="Arial"/>
              </a:rPr>
              <a:t>County-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level</a:t>
            </a:r>
            <a:r>
              <a:rPr sz="2400" b="1" spc="-2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HIV</a:t>
            </a:r>
            <a:r>
              <a:rPr sz="2400" b="1" spc="-4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Comorbidities</a:t>
            </a:r>
            <a:r>
              <a:rPr sz="2400" b="1" spc="-6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Prevalence</a:t>
            </a:r>
            <a:r>
              <a:rPr sz="2400" b="1" spc="-1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in</a:t>
            </a:r>
            <a:r>
              <a:rPr sz="2400" b="1" spc="-6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the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United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B2D70"/>
                </a:solidFill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74" y="6476306"/>
            <a:ext cx="7952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1)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AIDSVu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County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HIV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Prevalence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Map,</a:t>
            </a:r>
            <a:r>
              <a:rPr sz="1100" spc="-10" dirty="0">
                <a:latin typeface="Arial"/>
                <a:cs typeface="Arial"/>
              </a:rPr>
              <a:t> AIDSvu.org.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Centers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Disease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Control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Prevention,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  <a:hlinkClick r:id="rId3"/>
              </a:rPr>
              <a:t>www.cdc.gov/dhdsp/maps/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0633" y="2182012"/>
            <a:ext cx="8013065" cy="3448050"/>
            <a:chOff x="700633" y="2182012"/>
            <a:chExt cx="8013065" cy="3448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414" y="2182012"/>
              <a:ext cx="7678724" cy="17635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3333" y="2692412"/>
              <a:ext cx="5478780" cy="2924810"/>
            </a:xfrm>
            <a:custGeom>
              <a:avLst/>
              <a:gdLst/>
              <a:ahLst/>
              <a:cxnLst/>
              <a:rect l="l" t="t" r="r" b="b"/>
              <a:pathLst>
                <a:path w="5478780" h="2924810">
                  <a:moveTo>
                    <a:pt x="5478462" y="0"/>
                  </a:moveTo>
                  <a:lnTo>
                    <a:pt x="0" y="0"/>
                  </a:lnTo>
                  <a:lnTo>
                    <a:pt x="0" y="2924619"/>
                  </a:lnTo>
                  <a:lnTo>
                    <a:pt x="5478462" y="2924619"/>
                  </a:lnTo>
                  <a:lnTo>
                    <a:pt x="547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3333" y="2692412"/>
              <a:ext cx="5478780" cy="2924810"/>
            </a:xfrm>
            <a:custGeom>
              <a:avLst/>
              <a:gdLst/>
              <a:ahLst/>
              <a:cxnLst/>
              <a:rect l="l" t="t" r="r" b="b"/>
              <a:pathLst>
                <a:path w="5478780" h="2924810">
                  <a:moveTo>
                    <a:pt x="0" y="0"/>
                  </a:moveTo>
                  <a:lnTo>
                    <a:pt x="5478462" y="0"/>
                  </a:lnTo>
                  <a:lnTo>
                    <a:pt x="5478462" y="2924619"/>
                  </a:lnTo>
                  <a:lnTo>
                    <a:pt x="0" y="292461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185" y="2641498"/>
              <a:ext cx="5269611" cy="29238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70533" y="4130337"/>
            <a:ext cx="5664835" cy="13970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&gt;40%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adults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obese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(BMI</a:t>
            </a:r>
            <a:r>
              <a:rPr sz="18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&gt;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30)</a:t>
            </a:r>
            <a:r>
              <a:rPr sz="1800" b="1" u="none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b="1" u="none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&gt;70%</a:t>
            </a:r>
            <a:r>
              <a:rPr sz="1800" b="1" u="none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spc="-25" dirty="0">
                <a:solidFill>
                  <a:srgbClr val="212121"/>
                </a:solidFill>
                <a:latin typeface="Arial"/>
                <a:cs typeface="Arial"/>
              </a:rPr>
              <a:t>are </a:t>
            </a:r>
            <a:r>
              <a:rPr sz="1800" b="1" u="none" spc="-10" dirty="0">
                <a:solidFill>
                  <a:srgbClr val="212121"/>
                </a:solidFill>
                <a:latin typeface="Arial"/>
                <a:cs typeface="Arial"/>
              </a:rPr>
              <a:t>overweight/obese</a:t>
            </a:r>
            <a:r>
              <a:rPr sz="1800" b="1" u="none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(BMI</a:t>
            </a:r>
            <a:r>
              <a:rPr sz="1800" b="1" u="none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&gt;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25)</a:t>
            </a:r>
            <a:r>
              <a:rPr sz="1800" b="1" u="none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b="1" u="none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b="1" u="none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212121"/>
                </a:solidFill>
                <a:latin typeface="Arial"/>
                <a:cs typeface="Arial"/>
              </a:rPr>
              <a:t>United</a:t>
            </a:r>
            <a:r>
              <a:rPr sz="1800" b="1" u="none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u="none" spc="-10" dirty="0">
                <a:solidFill>
                  <a:srgbClr val="212121"/>
                </a:solidFill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212121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marR="60960" indent="-287020"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After</a:t>
            </a:r>
            <a:r>
              <a:rPr sz="18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three</a:t>
            </a:r>
            <a:r>
              <a:rPr sz="1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ART,</a:t>
            </a:r>
            <a:r>
              <a:rPr sz="1800" b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overweight</a:t>
            </a:r>
            <a:r>
              <a:rPr sz="18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Arial"/>
                <a:cs typeface="Arial"/>
              </a:rPr>
              <a:t>obesity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rates</a:t>
            </a:r>
            <a:r>
              <a:rPr sz="18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similar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among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 spc="-25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0633" y="2182010"/>
            <a:ext cx="11019155" cy="4358640"/>
            <a:chOff x="700633" y="2182010"/>
            <a:chExt cx="11019155" cy="435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4" y="5848896"/>
              <a:ext cx="2091791" cy="691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2" y="2182010"/>
              <a:ext cx="9998154" cy="38428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3333" y="2692412"/>
              <a:ext cx="5478780" cy="2924810"/>
            </a:xfrm>
            <a:custGeom>
              <a:avLst/>
              <a:gdLst/>
              <a:ahLst/>
              <a:cxnLst/>
              <a:rect l="l" t="t" r="r" b="b"/>
              <a:pathLst>
                <a:path w="5478780" h="2924810">
                  <a:moveTo>
                    <a:pt x="5478462" y="0"/>
                  </a:moveTo>
                  <a:lnTo>
                    <a:pt x="0" y="0"/>
                  </a:lnTo>
                  <a:lnTo>
                    <a:pt x="0" y="2924619"/>
                  </a:lnTo>
                  <a:lnTo>
                    <a:pt x="5478462" y="2924619"/>
                  </a:lnTo>
                  <a:lnTo>
                    <a:pt x="547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333" y="2692412"/>
              <a:ext cx="5478780" cy="2924810"/>
            </a:xfrm>
            <a:custGeom>
              <a:avLst/>
              <a:gdLst/>
              <a:ahLst/>
              <a:cxnLst/>
              <a:rect l="l" t="t" r="r" b="b"/>
              <a:pathLst>
                <a:path w="5478780" h="2924810">
                  <a:moveTo>
                    <a:pt x="0" y="0"/>
                  </a:moveTo>
                  <a:lnTo>
                    <a:pt x="5478462" y="0"/>
                  </a:lnTo>
                  <a:lnTo>
                    <a:pt x="5478462" y="2924619"/>
                  </a:lnTo>
                  <a:lnTo>
                    <a:pt x="0" y="292461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185" y="2641498"/>
              <a:ext cx="5269611" cy="2923819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89899" y="851691"/>
            <a:ext cx="10356215" cy="9988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dirty="0"/>
              <a:t>Overlapping</a:t>
            </a:r>
            <a:r>
              <a:rPr sz="2800" spc="-110" dirty="0"/>
              <a:t> </a:t>
            </a:r>
            <a:r>
              <a:rPr sz="2800" spc="-10" dirty="0"/>
              <a:t>Epidemics</a:t>
            </a:r>
            <a:endParaRPr sz="2800"/>
          </a:p>
          <a:p>
            <a:pPr marL="542925">
              <a:lnSpc>
                <a:spcPct val="100000"/>
              </a:lnSpc>
              <a:spcBef>
                <a:spcPts val="655"/>
              </a:spcBef>
            </a:pPr>
            <a:r>
              <a:rPr sz="2400" b="1" spc="-20" dirty="0">
                <a:solidFill>
                  <a:srgbClr val="6B2D70"/>
                </a:solidFill>
                <a:latin typeface="Arial"/>
                <a:cs typeface="Arial"/>
              </a:rPr>
              <a:t>County-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level</a:t>
            </a:r>
            <a:r>
              <a:rPr sz="2400" b="1" spc="-2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HIV</a:t>
            </a:r>
            <a:r>
              <a:rPr sz="2400" b="1" spc="-4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Comorbidities</a:t>
            </a:r>
            <a:r>
              <a:rPr sz="2400" b="1" spc="-6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Prevalence</a:t>
            </a:r>
            <a:r>
              <a:rPr sz="2400" b="1" spc="-1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in</a:t>
            </a:r>
            <a:r>
              <a:rPr sz="2400" b="1" spc="-6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the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United</a:t>
            </a:r>
            <a:r>
              <a:rPr sz="2400" b="1" spc="-45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B2D70"/>
                </a:solidFill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574" y="6476306"/>
            <a:ext cx="7952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1)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AIDSVu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County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HIV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Prevalence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Map,</a:t>
            </a:r>
            <a:r>
              <a:rPr sz="1100" spc="-10" dirty="0">
                <a:latin typeface="Arial"/>
                <a:cs typeface="Arial"/>
              </a:rPr>
              <a:t> AIDSvu.org.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Centers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Disease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Control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Prevention,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  <a:hlinkClick r:id="rId5"/>
              </a:rPr>
              <a:t>www.cdc.gov/dhdsp/maps/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54387" y="3200400"/>
            <a:ext cx="5208270" cy="3571875"/>
            <a:chOff x="6854387" y="3200400"/>
            <a:chExt cx="5208270" cy="3571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2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96379" y="4524416"/>
              <a:ext cx="1587500" cy="428625"/>
            </a:xfrm>
            <a:custGeom>
              <a:avLst/>
              <a:gdLst/>
              <a:ahLst/>
              <a:cxnLst/>
              <a:rect l="l" t="t" r="r" b="b"/>
              <a:pathLst>
                <a:path w="1587500" h="428625">
                  <a:moveTo>
                    <a:pt x="1373022" y="0"/>
                  </a:moveTo>
                  <a:lnTo>
                    <a:pt x="1373022" y="107073"/>
                  </a:lnTo>
                  <a:lnTo>
                    <a:pt x="0" y="107073"/>
                  </a:lnTo>
                  <a:lnTo>
                    <a:pt x="0" y="321221"/>
                  </a:lnTo>
                  <a:lnTo>
                    <a:pt x="1373022" y="321221"/>
                  </a:lnTo>
                  <a:lnTo>
                    <a:pt x="1373022" y="428282"/>
                  </a:lnTo>
                  <a:lnTo>
                    <a:pt x="1587169" y="214147"/>
                  </a:lnTo>
                  <a:lnTo>
                    <a:pt x="13730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6379" y="4524416"/>
              <a:ext cx="1587500" cy="428625"/>
            </a:xfrm>
            <a:custGeom>
              <a:avLst/>
              <a:gdLst/>
              <a:ahLst/>
              <a:cxnLst/>
              <a:rect l="l" t="t" r="r" b="b"/>
              <a:pathLst>
                <a:path w="1587500" h="428625">
                  <a:moveTo>
                    <a:pt x="0" y="107073"/>
                  </a:moveTo>
                  <a:lnTo>
                    <a:pt x="1373022" y="107073"/>
                  </a:lnTo>
                  <a:lnTo>
                    <a:pt x="1373022" y="0"/>
                  </a:lnTo>
                  <a:lnTo>
                    <a:pt x="1587169" y="214147"/>
                  </a:lnTo>
                  <a:lnTo>
                    <a:pt x="1373022" y="428282"/>
                  </a:lnTo>
                  <a:lnTo>
                    <a:pt x="1373022" y="321221"/>
                  </a:lnTo>
                  <a:lnTo>
                    <a:pt x="0" y="321221"/>
                  </a:lnTo>
                  <a:lnTo>
                    <a:pt x="0" y="107073"/>
                  </a:lnTo>
                  <a:close/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8472" y="3200400"/>
              <a:ext cx="1607819" cy="1828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67087" y="5114462"/>
              <a:ext cx="2047239" cy="903605"/>
            </a:xfrm>
            <a:custGeom>
              <a:avLst/>
              <a:gdLst/>
              <a:ahLst/>
              <a:cxnLst/>
              <a:rect l="l" t="t" r="r" b="b"/>
              <a:pathLst>
                <a:path w="2047240" h="903604">
                  <a:moveTo>
                    <a:pt x="1023378" y="0"/>
                  </a:moveTo>
                  <a:lnTo>
                    <a:pt x="0" y="417410"/>
                  </a:lnTo>
                  <a:lnTo>
                    <a:pt x="360654" y="417410"/>
                  </a:lnTo>
                  <a:lnTo>
                    <a:pt x="360654" y="903427"/>
                  </a:lnTo>
                  <a:lnTo>
                    <a:pt x="1686090" y="903427"/>
                  </a:lnTo>
                  <a:lnTo>
                    <a:pt x="1686090" y="417410"/>
                  </a:lnTo>
                  <a:lnTo>
                    <a:pt x="2046744" y="417410"/>
                  </a:lnTo>
                  <a:lnTo>
                    <a:pt x="102337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7087" y="5114462"/>
              <a:ext cx="2047239" cy="903605"/>
            </a:xfrm>
            <a:custGeom>
              <a:avLst/>
              <a:gdLst/>
              <a:ahLst/>
              <a:cxnLst/>
              <a:rect l="l" t="t" r="r" b="b"/>
              <a:pathLst>
                <a:path w="2047240" h="903604">
                  <a:moveTo>
                    <a:pt x="0" y="417410"/>
                  </a:moveTo>
                  <a:lnTo>
                    <a:pt x="1023378" y="0"/>
                  </a:lnTo>
                  <a:lnTo>
                    <a:pt x="2046744" y="417410"/>
                  </a:lnTo>
                  <a:lnTo>
                    <a:pt x="1686090" y="417410"/>
                  </a:lnTo>
                  <a:lnTo>
                    <a:pt x="1686090" y="903427"/>
                  </a:lnTo>
                  <a:lnTo>
                    <a:pt x="360654" y="903427"/>
                  </a:lnTo>
                  <a:lnTo>
                    <a:pt x="360654" y="417410"/>
                  </a:lnTo>
                  <a:lnTo>
                    <a:pt x="0" y="417410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89899" y="949303"/>
            <a:ext cx="10869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For</a:t>
            </a:r>
            <a:r>
              <a:rPr sz="2800" spc="-50" dirty="0"/>
              <a:t> </a:t>
            </a:r>
            <a:r>
              <a:rPr sz="2800" dirty="0"/>
              <a:t>Metabolic</a:t>
            </a:r>
            <a:r>
              <a:rPr sz="2800" spc="-50" dirty="0"/>
              <a:t> </a:t>
            </a:r>
            <a:r>
              <a:rPr sz="2800" dirty="0"/>
              <a:t>Health,</a:t>
            </a:r>
            <a:r>
              <a:rPr sz="2800" spc="-55" dirty="0"/>
              <a:t> </a:t>
            </a:r>
            <a:r>
              <a:rPr sz="2800" i="1" dirty="0">
                <a:latin typeface="Arial"/>
                <a:cs typeface="Arial"/>
              </a:rPr>
              <a:t>Where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dirty="0"/>
              <a:t>Weight</a:t>
            </a:r>
            <a:r>
              <a:rPr sz="2800" spc="-65" dirty="0"/>
              <a:t> </a:t>
            </a:r>
            <a:r>
              <a:rPr sz="2800" dirty="0"/>
              <a:t>Is</a:t>
            </a:r>
            <a:r>
              <a:rPr sz="2800" spc="-65" dirty="0"/>
              <a:t> </a:t>
            </a:r>
            <a:r>
              <a:rPr sz="2800" dirty="0"/>
              <a:t>Gained</a:t>
            </a:r>
            <a:r>
              <a:rPr sz="2800" spc="-45" dirty="0"/>
              <a:t> </a:t>
            </a:r>
            <a:r>
              <a:rPr sz="2800" dirty="0"/>
              <a:t>on</a:t>
            </a:r>
            <a:r>
              <a:rPr sz="2800" spc="-190" dirty="0"/>
              <a:t> </a:t>
            </a:r>
            <a:r>
              <a:rPr sz="2800" dirty="0"/>
              <a:t>ART</a:t>
            </a:r>
            <a:r>
              <a:rPr sz="2800" spc="-95" dirty="0"/>
              <a:t> </a:t>
            </a:r>
            <a:r>
              <a:rPr sz="2800" dirty="0"/>
              <a:t>May</a:t>
            </a:r>
            <a:r>
              <a:rPr sz="2800" spc="-55" dirty="0"/>
              <a:t> </a:t>
            </a:r>
            <a:r>
              <a:rPr sz="2800" dirty="0"/>
              <a:t>Be</a:t>
            </a:r>
            <a:r>
              <a:rPr sz="2800" spc="-55" dirty="0"/>
              <a:t> </a:t>
            </a:r>
            <a:r>
              <a:rPr sz="2800" spc="-20" dirty="0"/>
              <a:t>More </a:t>
            </a:r>
            <a:r>
              <a:rPr sz="2800" dirty="0"/>
              <a:t>Important</a:t>
            </a:r>
            <a:r>
              <a:rPr sz="2800" spc="-114" dirty="0"/>
              <a:t> </a:t>
            </a:r>
            <a:r>
              <a:rPr sz="2800" dirty="0"/>
              <a:t>Than</a:t>
            </a:r>
            <a:r>
              <a:rPr sz="2800" spc="-60" dirty="0"/>
              <a:t> </a:t>
            </a:r>
            <a:r>
              <a:rPr sz="2800" i="1" dirty="0">
                <a:latin typeface="Arial"/>
                <a:cs typeface="Arial"/>
              </a:rPr>
              <a:t>How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Much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object 12" descr="A close up of a clock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7280" y="2724449"/>
            <a:ext cx="827678" cy="3975613"/>
          </a:xfrm>
          <a:prstGeom prst="rect">
            <a:avLst/>
          </a:prstGeom>
        </p:spPr>
      </p:pic>
      <p:grpSp>
        <p:nvGrpSpPr>
          <p:cNvPr id="13" name="object 13" descr="A close up of a clock  Description automatically generated"/>
          <p:cNvGrpSpPr/>
          <p:nvPr/>
        </p:nvGrpSpPr>
        <p:grpSpPr>
          <a:xfrm>
            <a:off x="601374" y="1899181"/>
            <a:ext cx="4093210" cy="4775200"/>
            <a:chOff x="601374" y="1899181"/>
            <a:chExt cx="4093210" cy="4775200"/>
          </a:xfrm>
        </p:grpSpPr>
        <p:pic>
          <p:nvPicPr>
            <p:cNvPr id="14" name="object 14" descr="A close up of a clock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74" y="1899181"/>
              <a:ext cx="4093078" cy="47750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72963" y="2442799"/>
              <a:ext cx="1771650" cy="238125"/>
            </a:xfrm>
            <a:custGeom>
              <a:avLst/>
              <a:gdLst/>
              <a:ahLst/>
              <a:cxnLst/>
              <a:rect l="l" t="t" r="r" b="b"/>
              <a:pathLst>
                <a:path w="1771650" h="238125">
                  <a:moveTo>
                    <a:pt x="1652587" y="0"/>
                  </a:moveTo>
                  <a:lnTo>
                    <a:pt x="1652587" y="59537"/>
                  </a:lnTo>
                  <a:lnTo>
                    <a:pt x="0" y="59537"/>
                  </a:lnTo>
                  <a:lnTo>
                    <a:pt x="0" y="178600"/>
                  </a:lnTo>
                  <a:lnTo>
                    <a:pt x="1652587" y="178600"/>
                  </a:lnTo>
                  <a:lnTo>
                    <a:pt x="1652587" y="238124"/>
                  </a:lnTo>
                  <a:lnTo>
                    <a:pt x="1771650" y="119075"/>
                  </a:lnTo>
                  <a:lnTo>
                    <a:pt x="1652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963" y="2442799"/>
              <a:ext cx="1771650" cy="238125"/>
            </a:xfrm>
            <a:custGeom>
              <a:avLst/>
              <a:gdLst/>
              <a:ahLst/>
              <a:cxnLst/>
              <a:rect l="l" t="t" r="r" b="b"/>
              <a:pathLst>
                <a:path w="1771650" h="238125">
                  <a:moveTo>
                    <a:pt x="0" y="59537"/>
                  </a:moveTo>
                  <a:lnTo>
                    <a:pt x="1652587" y="59537"/>
                  </a:lnTo>
                  <a:lnTo>
                    <a:pt x="1652587" y="0"/>
                  </a:lnTo>
                  <a:lnTo>
                    <a:pt x="1771650" y="119075"/>
                  </a:lnTo>
                  <a:lnTo>
                    <a:pt x="1652587" y="238124"/>
                  </a:lnTo>
                  <a:lnTo>
                    <a:pt x="1652587" y="178600"/>
                  </a:lnTo>
                  <a:lnTo>
                    <a:pt x="0" y="178600"/>
                  </a:lnTo>
                  <a:lnTo>
                    <a:pt x="0" y="59537"/>
                  </a:lnTo>
                  <a:close/>
                </a:path>
              </a:pathLst>
            </a:custGeom>
            <a:ln w="3175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6557" y="3176228"/>
              <a:ext cx="389255" cy="2419350"/>
            </a:xfrm>
            <a:custGeom>
              <a:avLst/>
              <a:gdLst/>
              <a:ahLst/>
              <a:cxnLst/>
              <a:rect l="l" t="t" r="r" b="b"/>
              <a:pathLst>
                <a:path w="389254" h="2419350">
                  <a:moveTo>
                    <a:pt x="194373" y="0"/>
                  </a:moveTo>
                  <a:lnTo>
                    <a:pt x="0" y="194373"/>
                  </a:lnTo>
                  <a:lnTo>
                    <a:pt x="97193" y="194373"/>
                  </a:lnTo>
                  <a:lnTo>
                    <a:pt x="97193" y="2224976"/>
                  </a:lnTo>
                  <a:lnTo>
                    <a:pt x="0" y="2224976"/>
                  </a:lnTo>
                  <a:lnTo>
                    <a:pt x="194373" y="2419350"/>
                  </a:lnTo>
                  <a:lnTo>
                    <a:pt x="388747" y="2224976"/>
                  </a:lnTo>
                  <a:lnTo>
                    <a:pt x="291553" y="2224976"/>
                  </a:lnTo>
                  <a:lnTo>
                    <a:pt x="291553" y="194373"/>
                  </a:lnTo>
                  <a:lnTo>
                    <a:pt x="388747" y="194373"/>
                  </a:lnTo>
                  <a:lnTo>
                    <a:pt x="19437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6557" y="3176228"/>
              <a:ext cx="389255" cy="2419350"/>
            </a:xfrm>
            <a:custGeom>
              <a:avLst/>
              <a:gdLst/>
              <a:ahLst/>
              <a:cxnLst/>
              <a:rect l="l" t="t" r="r" b="b"/>
              <a:pathLst>
                <a:path w="389254" h="2419350">
                  <a:moveTo>
                    <a:pt x="0" y="194373"/>
                  </a:moveTo>
                  <a:lnTo>
                    <a:pt x="194373" y="0"/>
                  </a:lnTo>
                  <a:lnTo>
                    <a:pt x="388747" y="194373"/>
                  </a:lnTo>
                  <a:lnTo>
                    <a:pt x="291553" y="194373"/>
                  </a:lnTo>
                  <a:lnTo>
                    <a:pt x="291553" y="2224976"/>
                  </a:lnTo>
                  <a:lnTo>
                    <a:pt x="388747" y="2224976"/>
                  </a:lnTo>
                  <a:lnTo>
                    <a:pt x="194373" y="2419350"/>
                  </a:lnTo>
                  <a:lnTo>
                    <a:pt x="0" y="2224976"/>
                  </a:lnTo>
                  <a:lnTo>
                    <a:pt x="97193" y="2224976"/>
                  </a:lnTo>
                  <a:lnTo>
                    <a:pt x="97193" y="194373"/>
                  </a:lnTo>
                  <a:lnTo>
                    <a:pt x="0" y="194373"/>
                  </a:lnTo>
                  <a:close/>
                </a:path>
              </a:pathLst>
            </a:custGeom>
            <a:ln w="2540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27067" y="2210539"/>
            <a:ext cx="917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Weight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Gain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1782" y="2502622"/>
            <a:ext cx="6985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Visceral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fat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7145" y="3584129"/>
            <a:ext cx="1066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Hepatic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steatosis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1073" y="4596697"/>
            <a:ext cx="1077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Peri/epicardial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fat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41574" y="5760930"/>
            <a:ext cx="141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Muscle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fat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/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sarcopenia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28982" y="4790833"/>
            <a:ext cx="193675" cy="323850"/>
          </a:xfrm>
          <a:custGeom>
            <a:avLst/>
            <a:gdLst/>
            <a:ahLst/>
            <a:cxnLst/>
            <a:rect l="l" t="t" r="r" b="b"/>
            <a:pathLst>
              <a:path w="193675" h="323850">
                <a:moveTo>
                  <a:pt x="0" y="0"/>
                </a:moveTo>
                <a:lnTo>
                  <a:pt x="193433" y="0"/>
                </a:lnTo>
                <a:lnTo>
                  <a:pt x="193433" y="323621"/>
                </a:lnTo>
                <a:lnTo>
                  <a:pt x="0" y="3236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0652" y="3598298"/>
            <a:ext cx="175260" cy="1304925"/>
          </a:xfrm>
          <a:prstGeom prst="rect">
            <a:avLst/>
          </a:prstGeom>
        </p:spPr>
        <p:txBody>
          <a:bodyPr vert="vert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spectrum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37982" y="1626180"/>
            <a:ext cx="2072639" cy="1470660"/>
            <a:chOff x="6837982" y="1626180"/>
            <a:chExt cx="2072639" cy="1470660"/>
          </a:xfrm>
        </p:grpSpPr>
        <p:sp>
          <p:nvSpPr>
            <p:cNvPr id="27" name="object 27"/>
            <p:cNvSpPr/>
            <p:nvPr/>
          </p:nvSpPr>
          <p:spPr>
            <a:xfrm>
              <a:off x="6850682" y="1638880"/>
              <a:ext cx="2047239" cy="1445260"/>
            </a:xfrm>
            <a:custGeom>
              <a:avLst/>
              <a:gdLst/>
              <a:ahLst/>
              <a:cxnLst/>
              <a:rect l="l" t="t" r="r" b="b"/>
              <a:pathLst>
                <a:path w="2047240" h="1445260">
                  <a:moveTo>
                    <a:pt x="1023378" y="0"/>
                  </a:moveTo>
                  <a:lnTo>
                    <a:pt x="0" y="667575"/>
                  </a:lnTo>
                  <a:lnTo>
                    <a:pt x="360654" y="667575"/>
                  </a:lnTo>
                  <a:lnTo>
                    <a:pt x="360654" y="1444879"/>
                  </a:lnTo>
                  <a:lnTo>
                    <a:pt x="1686090" y="1444879"/>
                  </a:lnTo>
                  <a:lnTo>
                    <a:pt x="1686090" y="667575"/>
                  </a:lnTo>
                  <a:lnTo>
                    <a:pt x="2046744" y="667575"/>
                  </a:lnTo>
                  <a:lnTo>
                    <a:pt x="102337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50682" y="1638880"/>
              <a:ext cx="2047239" cy="1445260"/>
            </a:xfrm>
            <a:custGeom>
              <a:avLst/>
              <a:gdLst/>
              <a:ahLst/>
              <a:cxnLst/>
              <a:rect l="l" t="t" r="r" b="b"/>
              <a:pathLst>
                <a:path w="2047240" h="1445260">
                  <a:moveTo>
                    <a:pt x="0" y="667575"/>
                  </a:moveTo>
                  <a:lnTo>
                    <a:pt x="1023378" y="0"/>
                  </a:lnTo>
                  <a:lnTo>
                    <a:pt x="2046744" y="667575"/>
                  </a:lnTo>
                  <a:lnTo>
                    <a:pt x="1686090" y="667575"/>
                  </a:lnTo>
                  <a:lnTo>
                    <a:pt x="1686090" y="1444879"/>
                  </a:lnTo>
                  <a:lnTo>
                    <a:pt x="360654" y="1444879"/>
                  </a:lnTo>
                  <a:lnTo>
                    <a:pt x="360654" y="667575"/>
                  </a:lnTo>
                  <a:lnTo>
                    <a:pt x="0" y="667575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12017" y="2409325"/>
            <a:ext cx="1123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Subcutaneous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Fat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Depots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453098" y="2194791"/>
            <a:ext cx="2072639" cy="895985"/>
            <a:chOff x="9453098" y="2194791"/>
            <a:chExt cx="2072639" cy="895985"/>
          </a:xfrm>
        </p:grpSpPr>
        <p:sp>
          <p:nvSpPr>
            <p:cNvPr id="31" name="object 31"/>
            <p:cNvSpPr/>
            <p:nvPr/>
          </p:nvSpPr>
          <p:spPr>
            <a:xfrm>
              <a:off x="9465798" y="2207491"/>
              <a:ext cx="2047239" cy="870585"/>
            </a:xfrm>
            <a:custGeom>
              <a:avLst/>
              <a:gdLst/>
              <a:ahLst/>
              <a:cxnLst/>
              <a:rect l="l" t="t" r="r" b="b"/>
              <a:pathLst>
                <a:path w="2047240" h="870585">
                  <a:moveTo>
                    <a:pt x="1023378" y="0"/>
                  </a:moveTo>
                  <a:lnTo>
                    <a:pt x="0" y="401954"/>
                  </a:lnTo>
                  <a:lnTo>
                    <a:pt x="360654" y="401954"/>
                  </a:lnTo>
                  <a:lnTo>
                    <a:pt x="360654" y="869975"/>
                  </a:lnTo>
                  <a:lnTo>
                    <a:pt x="1686090" y="869975"/>
                  </a:lnTo>
                  <a:lnTo>
                    <a:pt x="1686090" y="401954"/>
                  </a:lnTo>
                  <a:lnTo>
                    <a:pt x="2046744" y="401954"/>
                  </a:lnTo>
                  <a:lnTo>
                    <a:pt x="102337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65798" y="2207491"/>
              <a:ext cx="2047239" cy="870585"/>
            </a:xfrm>
            <a:custGeom>
              <a:avLst/>
              <a:gdLst/>
              <a:ahLst/>
              <a:cxnLst/>
              <a:rect l="l" t="t" r="r" b="b"/>
              <a:pathLst>
                <a:path w="2047240" h="870585">
                  <a:moveTo>
                    <a:pt x="0" y="401954"/>
                  </a:moveTo>
                  <a:lnTo>
                    <a:pt x="1023378" y="0"/>
                  </a:lnTo>
                  <a:lnTo>
                    <a:pt x="2046744" y="401954"/>
                  </a:lnTo>
                  <a:lnTo>
                    <a:pt x="1686090" y="401954"/>
                  </a:lnTo>
                  <a:lnTo>
                    <a:pt x="1686090" y="869975"/>
                  </a:lnTo>
                  <a:lnTo>
                    <a:pt x="360654" y="869975"/>
                  </a:lnTo>
                  <a:lnTo>
                    <a:pt x="360654" y="401954"/>
                  </a:lnTo>
                  <a:lnTo>
                    <a:pt x="0" y="401954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963760" y="2528277"/>
            <a:ext cx="10515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Ectopic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Fat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Depots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(Visceral.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Hepatic,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28420" y="5533181"/>
            <a:ext cx="1123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Subcutaneous</a:t>
            </a:r>
            <a:r>
              <a:rPr sz="1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62233" y="5685604"/>
            <a:ext cx="455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Depots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469503" y="4554014"/>
            <a:ext cx="2072639" cy="1470660"/>
            <a:chOff x="9469503" y="4554014"/>
            <a:chExt cx="2072639" cy="1470660"/>
          </a:xfrm>
        </p:grpSpPr>
        <p:sp>
          <p:nvSpPr>
            <p:cNvPr id="37" name="object 37"/>
            <p:cNvSpPr/>
            <p:nvPr/>
          </p:nvSpPr>
          <p:spPr>
            <a:xfrm>
              <a:off x="9482202" y="4566714"/>
              <a:ext cx="2047239" cy="1445260"/>
            </a:xfrm>
            <a:custGeom>
              <a:avLst/>
              <a:gdLst/>
              <a:ahLst/>
              <a:cxnLst/>
              <a:rect l="l" t="t" r="r" b="b"/>
              <a:pathLst>
                <a:path w="2047240" h="1445260">
                  <a:moveTo>
                    <a:pt x="1023378" y="0"/>
                  </a:moveTo>
                  <a:lnTo>
                    <a:pt x="0" y="667575"/>
                  </a:lnTo>
                  <a:lnTo>
                    <a:pt x="360654" y="667575"/>
                  </a:lnTo>
                  <a:lnTo>
                    <a:pt x="360654" y="1444879"/>
                  </a:lnTo>
                  <a:lnTo>
                    <a:pt x="1686090" y="1444879"/>
                  </a:lnTo>
                  <a:lnTo>
                    <a:pt x="1686090" y="667575"/>
                  </a:lnTo>
                  <a:lnTo>
                    <a:pt x="2046744" y="667575"/>
                  </a:lnTo>
                  <a:lnTo>
                    <a:pt x="102337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82203" y="4566714"/>
              <a:ext cx="2047239" cy="1445260"/>
            </a:xfrm>
            <a:custGeom>
              <a:avLst/>
              <a:gdLst/>
              <a:ahLst/>
              <a:cxnLst/>
              <a:rect l="l" t="t" r="r" b="b"/>
              <a:pathLst>
                <a:path w="2047240" h="1445260">
                  <a:moveTo>
                    <a:pt x="0" y="667575"/>
                  </a:moveTo>
                  <a:lnTo>
                    <a:pt x="1023378" y="0"/>
                  </a:lnTo>
                  <a:lnTo>
                    <a:pt x="2046744" y="667575"/>
                  </a:lnTo>
                  <a:lnTo>
                    <a:pt x="1686090" y="667575"/>
                  </a:lnTo>
                  <a:lnTo>
                    <a:pt x="1686090" y="1444879"/>
                  </a:lnTo>
                  <a:lnTo>
                    <a:pt x="360654" y="1444879"/>
                  </a:lnTo>
                  <a:lnTo>
                    <a:pt x="360654" y="667575"/>
                  </a:lnTo>
                  <a:lnTo>
                    <a:pt x="0" y="667575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980163" y="5260961"/>
            <a:ext cx="10515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Ectopic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Fat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Depots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(Visceral.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Hepatic,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99897" y="3204052"/>
            <a:ext cx="3006090" cy="162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Preferential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SAT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expansion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(implies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ectopic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depots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are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regulated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and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limited)</a:t>
            </a:r>
            <a:endParaRPr sz="1000">
              <a:latin typeface="Arial"/>
              <a:cs typeface="Arial"/>
            </a:endParaRPr>
          </a:p>
          <a:p>
            <a:pPr marR="90805" algn="ctr">
              <a:lnSpc>
                <a:spcPct val="100000"/>
              </a:lnSpc>
              <a:spcBef>
                <a:spcPts val="5"/>
              </a:spcBef>
            </a:pPr>
            <a:r>
              <a:rPr sz="60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  <a:p>
            <a:pPr marL="798830">
              <a:lnSpc>
                <a:spcPct val="100000"/>
              </a:lnSpc>
              <a:spcBef>
                <a:spcPts val="171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“Lipid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Overflow”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619962" y="4726800"/>
            <a:ext cx="508634" cy="394970"/>
            <a:chOff x="7619962" y="4726800"/>
            <a:chExt cx="508634" cy="394970"/>
          </a:xfrm>
        </p:grpSpPr>
        <p:sp>
          <p:nvSpPr>
            <p:cNvPr id="42" name="object 42"/>
            <p:cNvSpPr/>
            <p:nvPr/>
          </p:nvSpPr>
          <p:spPr>
            <a:xfrm>
              <a:off x="7632662" y="4739500"/>
              <a:ext cx="483234" cy="369570"/>
            </a:xfrm>
            <a:custGeom>
              <a:avLst/>
              <a:gdLst/>
              <a:ahLst/>
              <a:cxnLst/>
              <a:rect l="l" t="t" r="r" b="b"/>
              <a:pathLst>
                <a:path w="483234" h="369570">
                  <a:moveTo>
                    <a:pt x="438924" y="0"/>
                  </a:moveTo>
                  <a:lnTo>
                    <a:pt x="241388" y="137960"/>
                  </a:lnTo>
                  <a:lnTo>
                    <a:pt x="43865" y="0"/>
                  </a:lnTo>
                  <a:lnTo>
                    <a:pt x="0" y="62814"/>
                  </a:lnTo>
                  <a:lnTo>
                    <a:pt x="174498" y="184683"/>
                  </a:lnTo>
                  <a:lnTo>
                    <a:pt x="0" y="306539"/>
                  </a:lnTo>
                  <a:lnTo>
                    <a:pt x="43865" y="369354"/>
                  </a:lnTo>
                  <a:lnTo>
                    <a:pt x="241388" y="231394"/>
                  </a:lnTo>
                  <a:lnTo>
                    <a:pt x="438924" y="369354"/>
                  </a:lnTo>
                  <a:lnTo>
                    <a:pt x="482790" y="306539"/>
                  </a:lnTo>
                  <a:lnTo>
                    <a:pt x="308292" y="184683"/>
                  </a:lnTo>
                  <a:lnTo>
                    <a:pt x="482790" y="62814"/>
                  </a:lnTo>
                  <a:lnTo>
                    <a:pt x="4389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32662" y="4739500"/>
              <a:ext cx="483234" cy="369570"/>
            </a:xfrm>
            <a:custGeom>
              <a:avLst/>
              <a:gdLst/>
              <a:ahLst/>
              <a:cxnLst/>
              <a:rect l="l" t="t" r="r" b="b"/>
              <a:pathLst>
                <a:path w="483234" h="369570">
                  <a:moveTo>
                    <a:pt x="0" y="62814"/>
                  </a:moveTo>
                  <a:lnTo>
                    <a:pt x="43865" y="0"/>
                  </a:lnTo>
                  <a:lnTo>
                    <a:pt x="241388" y="137960"/>
                  </a:lnTo>
                  <a:lnTo>
                    <a:pt x="438924" y="0"/>
                  </a:lnTo>
                  <a:lnTo>
                    <a:pt x="482790" y="62814"/>
                  </a:lnTo>
                  <a:lnTo>
                    <a:pt x="308292" y="184683"/>
                  </a:lnTo>
                  <a:lnTo>
                    <a:pt x="482790" y="306539"/>
                  </a:lnTo>
                  <a:lnTo>
                    <a:pt x="438924" y="369354"/>
                  </a:lnTo>
                  <a:lnTo>
                    <a:pt x="241388" y="231394"/>
                  </a:lnTo>
                  <a:lnTo>
                    <a:pt x="43865" y="369354"/>
                  </a:lnTo>
                  <a:lnTo>
                    <a:pt x="0" y="306539"/>
                  </a:lnTo>
                  <a:lnTo>
                    <a:pt x="174498" y="184683"/>
                  </a:lnTo>
                  <a:lnTo>
                    <a:pt x="0" y="62814"/>
                  </a:lnTo>
                  <a:close/>
                </a:path>
              </a:pathLst>
            </a:custGeom>
            <a:ln w="25400">
              <a:solidFill>
                <a:srgbClr val="B07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17118" y="6146381"/>
            <a:ext cx="4537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Impaired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SAT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expansion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shunts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lipids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ectopic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depots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(implies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intrinsic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defect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SAT lipid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uptake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or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expansion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rate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exceeded)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945" y="3656632"/>
            <a:ext cx="1322705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Arial"/>
                <a:cs typeface="Arial"/>
              </a:rPr>
              <a:t>HIV-</a:t>
            </a:r>
            <a:r>
              <a:rPr sz="1050" b="1" dirty="0">
                <a:latin typeface="Arial"/>
                <a:cs typeface="Arial"/>
              </a:rPr>
              <a:t>induced</a:t>
            </a:r>
            <a:r>
              <a:rPr sz="1050" b="1" spc="-10" dirty="0">
                <a:latin typeface="Arial"/>
                <a:cs typeface="Arial"/>
              </a:rPr>
              <a:t> weight loss:</a:t>
            </a:r>
            <a:endParaRPr sz="1050">
              <a:latin typeface="Arial"/>
              <a:cs typeface="Arial"/>
            </a:endParaRPr>
          </a:p>
          <a:p>
            <a:pPr marL="140335" marR="5080" indent="-12827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41605" algn="l"/>
              </a:tabLst>
            </a:pPr>
            <a:r>
              <a:rPr sz="1000" b="1" dirty="0">
                <a:latin typeface="Arial"/>
                <a:cs typeface="Arial"/>
              </a:rPr>
              <a:t>Increased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resting 	</a:t>
            </a:r>
            <a:r>
              <a:rPr sz="1000" b="1" dirty="0">
                <a:latin typeface="Arial"/>
                <a:cs typeface="Arial"/>
              </a:rPr>
              <a:t>energy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expenditure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7945" y="4511596"/>
            <a:ext cx="1212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" indent="-1282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0970" algn="l"/>
              </a:tabLst>
            </a:pPr>
            <a:r>
              <a:rPr sz="1000" b="1" dirty="0">
                <a:latin typeface="Arial"/>
                <a:cs typeface="Arial"/>
              </a:rPr>
              <a:t>Reduced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appetite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7945" y="4778296"/>
            <a:ext cx="1412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1605" algn="l"/>
              </a:tabLst>
            </a:pPr>
            <a:r>
              <a:rPr sz="1000" b="1" spc="-10" dirty="0">
                <a:latin typeface="Arial"/>
                <a:cs typeface="Arial"/>
              </a:rPr>
              <a:t>Accelerated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skeletal 	</a:t>
            </a:r>
            <a:r>
              <a:rPr sz="1000" b="1" dirty="0">
                <a:latin typeface="Arial"/>
                <a:cs typeface="Arial"/>
              </a:rPr>
              <a:t>muscle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catabolism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&amp; 	</a:t>
            </a:r>
            <a:r>
              <a:rPr sz="1000" b="1" dirty="0">
                <a:latin typeface="Arial"/>
                <a:cs typeface="Arial"/>
              </a:rPr>
              <a:t>reduced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protein 	deposition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7945" y="5502196"/>
            <a:ext cx="1196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" indent="-1282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0970" algn="l"/>
              </a:tabLst>
            </a:pPr>
            <a:r>
              <a:rPr sz="1000" b="1" dirty="0">
                <a:latin typeface="Arial"/>
                <a:cs typeface="Arial"/>
              </a:rPr>
              <a:t>Reduced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nutrient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38874"/>
            <a:ext cx="110343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Visceral</a:t>
            </a:r>
            <a:r>
              <a:rPr sz="3200" spc="-204" dirty="0"/>
              <a:t> </a:t>
            </a:r>
            <a:r>
              <a:rPr sz="3200" dirty="0"/>
              <a:t>Adipose</a:t>
            </a:r>
            <a:r>
              <a:rPr sz="3200" spc="-145" dirty="0"/>
              <a:t> </a:t>
            </a:r>
            <a:r>
              <a:rPr sz="3200" dirty="0"/>
              <a:t>Tissue</a:t>
            </a:r>
            <a:r>
              <a:rPr sz="3200" spc="-80" dirty="0"/>
              <a:t> </a:t>
            </a:r>
            <a:r>
              <a:rPr sz="3200" spc="-85" dirty="0"/>
              <a:t>(VAT)</a:t>
            </a:r>
            <a:r>
              <a:rPr sz="3200" spc="-50" dirty="0"/>
              <a:t> </a:t>
            </a:r>
            <a:r>
              <a:rPr sz="3200" dirty="0"/>
              <a:t>Expansion</a:t>
            </a:r>
            <a:r>
              <a:rPr sz="3200" spc="-80" dirty="0"/>
              <a:t> </a:t>
            </a:r>
            <a:r>
              <a:rPr sz="3200" dirty="0"/>
              <a:t>is</a:t>
            </a:r>
            <a:r>
              <a:rPr sz="3200" spc="-45" dirty="0"/>
              <a:t> </a:t>
            </a:r>
            <a:r>
              <a:rPr sz="3200" dirty="0"/>
              <a:t>a</a:t>
            </a:r>
            <a:r>
              <a:rPr sz="3200" spc="-55" dirty="0"/>
              <a:t> </a:t>
            </a:r>
            <a:r>
              <a:rPr sz="3200" dirty="0"/>
              <a:t>Hallmark</a:t>
            </a:r>
            <a:r>
              <a:rPr sz="3200" spc="-55" dirty="0"/>
              <a:t> </a:t>
            </a:r>
            <a:r>
              <a:rPr sz="3200" dirty="0"/>
              <a:t>of</a:t>
            </a:r>
            <a:r>
              <a:rPr sz="3200" spc="-50" dirty="0"/>
              <a:t> </a:t>
            </a:r>
            <a:r>
              <a:rPr sz="3200" spc="-25" dirty="0"/>
              <a:t>Fat </a:t>
            </a:r>
            <a:r>
              <a:rPr sz="3200" dirty="0"/>
              <a:t>Redistribution</a:t>
            </a:r>
            <a:r>
              <a:rPr sz="3200" spc="-110" dirty="0"/>
              <a:t> </a:t>
            </a:r>
            <a:r>
              <a:rPr sz="3200" dirty="0"/>
              <a:t>in</a:t>
            </a:r>
            <a:r>
              <a:rPr sz="3200" spc="-145" dirty="0"/>
              <a:t> </a:t>
            </a:r>
            <a:r>
              <a:rPr sz="3200" dirty="0"/>
              <a:t>Treated</a:t>
            </a:r>
            <a:r>
              <a:rPr sz="3200" spc="-120" dirty="0"/>
              <a:t> </a:t>
            </a:r>
            <a:r>
              <a:rPr sz="3200" spc="-25" dirty="0"/>
              <a:t>HIV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4508" y="2166721"/>
            <a:ext cx="3648005" cy="3955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47913" y="6117802"/>
            <a:ext cx="4201795" cy="4889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2069464" algn="l"/>
              </a:tabLst>
            </a:pPr>
            <a:r>
              <a:rPr sz="1100" b="1" dirty="0">
                <a:latin typeface="Arial"/>
                <a:cs typeface="Arial"/>
              </a:rPr>
              <a:t>67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y/o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male</a:t>
            </a:r>
            <a:r>
              <a:rPr sz="1100" b="1" dirty="0">
                <a:latin typeface="Arial"/>
                <a:cs typeface="Arial"/>
              </a:rPr>
              <a:t>	53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y/o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male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100" b="1" dirty="0">
                <a:latin typeface="Arial"/>
                <a:cs typeface="Arial"/>
              </a:rPr>
              <a:t>BMI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25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kg/m</a:t>
            </a:r>
            <a:r>
              <a:rPr sz="1050" b="1" baseline="27777" dirty="0">
                <a:latin typeface="Arial"/>
                <a:cs typeface="Arial"/>
              </a:rPr>
              <a:t>2</a:t>
            </a:r>
            <a:r>
              <a:rPr sz="1050" b="1" spc="-37" baseline="2777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VAT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2.6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L/m</a:t>
            </a:r>
            <a:r>
              <a:rPr sz="1050" b="1" baseline="27777" dirty="0">
                <a:latin typeface="Arial"/>
                <a:cs typeface="Arial"/>
              </a:rPr>
              <a:t>2</a:t>
            </a:r>
            <a:r>
              <a:rPr sz="1050" b="1" spc="165" baseline="2777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BMI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30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kg/m</a:t>
            </a:r>
            <a:r>
              <a:rPr sz="1050" b="1" baseline="27777" dirty="0">
                <a:latin typeface="Arial"/>
                <a:cs typeface="Arial"/>
              </a:rPr>
              <a:t>2</a:t>
            </a:r>
            <a:r>
              <a:rPr sz="1050" b="1" spc="-30" baseline="2777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VAT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0.9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L/m</a:t>
            </a:r>
            <a:r>
              <a:rPr sz="1050" b="1" spc="-30" baseline="27777" dirty="0">
                <a:latin typeface="Arial"/>
                <a:cs typeface="Arial"/>
              </a:rPr>
              <a:t>2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000" y="3155289"/>
            <a:ext cx="3617595" cy="244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Concept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Metabolically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Healthy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vs.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Unhealthy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Obesity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largely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defined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extent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visceral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adipose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tissue (</a:t>
            </a:r>
            <a:r>
              <a:rPr sz="1600" b="1" spc="-10" dirty="0">
                <a:solidFill>
                  <a:srgbClr val="212121"/>
                </a:solidFill>
                <a:latin typeface="Arial"/>
                <a:cs typeface="Arial"/>
              </a:rPr>
              <a:t>VAT)</a:t>
            </a:r>
            <a:endParaRPr sz="1600">
              <a:latin typeface="Arial"/>
              <a:cs typeface="Arial"/>
            </a:endParaRPr>
          </a:p>
          <a:p>
            <a:pPr marL="299085" marR="382905" indent="-287020">
              <a:lnSpc>
                <a:spcPct val="100000"/>
              </a:lnSpc>
              <a:spcBef>
                <a:spcPts val="1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30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r>
              <a:rPr sz="16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MRI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CT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imaging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studies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demonstrate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VAT</a:t>
            </a:r>
            <a:r>
              <a:rPr sz="16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marker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mortality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and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risk,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independent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body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weight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4557" y="4155059"/>
            <a:ext cx="1292960" cy="14399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4557" y="2286025"/>
            <a:ext cx="1293685" cy="14006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7300" y="2005170"/>
            <a:ext cx="10299700" cy="946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7780" algn="r">
              <a:lnSpc>
                <a:spcPts val="1585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HIV+</a:t>
            </a:r>
            <a:endParaRPr sz="1400">
              <a:latin typeface="Arial"/>
              <a:cs typeface="Arial"/>
            </a:endParaRPr>
          </a:p>
          <a:p>
            <a:pPr marL="311785" indent="-286385">
              <a:lnSpc>
                <a:spcPts val="1825"/>
              </a:lnSpc>
              <a:buChar char="•"/>
              <a:tabLst>
                <a:tab pos="311785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outcomes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persons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  <a:p>
            <a:pPr marL="311785" marR="6678295">
              <a:lnSpc>
                <a:spcPct val="100000"/>
              </a:lnSpc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obesity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defined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BMI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&gt;</a:t>
            </a:r>
            <a:r>
              <a:rPr sz="1600" u="none" dirty="0">
                <a:solidFill>
                  <a:srgbClr val="212121"/>
                </a:solidFill>
                <a:latin typeface="Arial"/>
                <a:cs typeface="Arial"/>
              </a:rPr>
              <a:t>30</a:t>
            </a:r>
            <a:r>
              <a:rPr sz="1600" u="none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212121"/>
                </a:solidFill>
                <a:latin typeface="Arial"/>
                <a:cs typeface="Arial"/>
              </a:rPr>
              <a:t>kg/m</a:t>
            </a:r>
            <a:r>
              <a:rPr sz="1575" u="none" spc="-15" baseline="26455" dirty="0">
                <a:solidFill>
                  <a:srgbClr val="212121"/>
                </a:solidFill>
                <a:latin typeface="Arial"/>
                <a:cs typeface="Arial"/>
              </a:rPr>
              <a:t>2 </a:t>
            </a:r>
            <a:r>
              <a:rPr sz="1600" u="none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600" u="none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212121"/>
                </a:solidFill>
                <a:latin typeface="Arial"/>
                <a:cs typeface="Arial"/>
              </a:rPr>
              <a:t>highly</a:t>
            </a:r>
            <a:r>
              <a:rPr sz="1600" u="none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212121"/>
                </a:solidFill>
                <a:latin typeface="Arial"/>
                <a:cs typeface="Arial"/>
              </a:rPr>
              <a:t>heterogeneous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49684" y="3867418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HIV-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1503464"/>
            <a:ext cx="3714750" cy="5281295"/>
            <a:chOff x="8347723" y="1503464"/>
            <a:chExt cx="3714750" cy="5281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3410" y="1503464"/>
              <a:ext cx="3043424" cy="5280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25065" y="1554962"/>
              <a:ext cx="502284" cy="170815"/>
            </a:xfrm>
            <a:custGeom>
              <a:avLst/>
              <a:gdLst/>
              <a:ahLst/>
              <a:cxnLst/>
              <a:rect l="l" t="t" r="r" b="b"/>
              <a:pathLst>
                <a:path w="502284" h="170814">
                  <a:moveTo>
                    <a:pt x="502272" y="0"/>
                  </a:moveTo>
                  <a:lnTo>
                    <a:pt x="0" y="0"/>
                  </a:lnTo>
                  <a:lnTo>
                    <a:pt x="0" y="170802"/>
                  </a:lnTo>
                  <a:lnTo>
                    <a:pt x="502272" y="170802"/>
                  </a:lnTo>
                  <a:lnTo>
                    <a:pt x="502272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25065" y="1554962"/>
              <a:ext cx="502284" cy="170815"/>
            </a:xfrm>
            <a:custGeom>
              <a:avLst/>
              <a:gdLst/>
              <a:ahLst/>
              <a:cxnLst/>
              <a:rect l="l" t="t" r="r" b="b"/>
              <a:pathLst>
                <a:path w="502284" h="170814">
                  <a:moveTo>
                    <a:pt x="0" y="0"/>
                  </a:moveTo>
                  <a:lnTo>
                    <a:pt x="502272" y="0"/>
                  </a:lnTo>
                  <a:lnTo>
                    <a:pt x="502272" y="170802"/>
                  </a:lnTo>
                  <a:lnTo>
                    <a:pt x="0" y="17080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How</a:t>
            </a:r>
            <a:r>
              <a:rPr sz="3200" spc="-65" dirty="0"/>
              <a:t> </a:t>
            </a:r>
            <a:r>
              <a:rPr sz="3200" dirty="0"/>
              <a:t>Excess</a:t>
            </a:r>
            <a:r>
              <a:rPr sz="3200" spc="-45" dirty="0"/>
              <a:t> </a:t>
            </a:r>
            <a:r>
              <a:rPr sz="3200" spc="-185" dirty="0"/>
              <a:t>VAT</a:t>
            </a:r>
            <a:r>
              <a:rPr sz="3200" spc="-65" dirty="0"/>
              <a:t> </a:t>
            </a:r>
            <a:r>
              <a:rPr sz="3200" dirty="0"/>
              <a:t>Contributes</a:t>
            </a:r>
            <a:r>
              <a:rPr sz="3200" spc="-40" dirty="0"/>
              <a:t> </a:t>
            </a:r>
            <a:r>
              <a:rPr sz="3200" dirty="0"/>
              <a:t>to</a:t>
            </a:r>
            <a:r>
              <a:rPr sz="3200" spc="-35" dirty="0"/>
              <a:t> </a:t>
            </a:r>
            <a:r>
              <a:rPr sz="3200" dirty="0"/>
              <a:t>Cardiovascular</a:t>
            </a:r>
            <a:r>
              <a:rPr sz="3200" spc="-65" dirty="0"/>
              <a:t> </a:t>
            </a:r>
            <a:r>
              <a:rPr sz="3200" spc="-10" dirty="0"/>
              <a:t>Disease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47822" y="1830170"/>
            <a:ext cx="683387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39560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delivery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high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fatty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acid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levels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raises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triglyceride</a:t>
            </a:r>
            <a:r>
              <a:rPr sz="18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levels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leads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smaller,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denser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HDL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LDL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particles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Smaller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LDL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bind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endothelial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cells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more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atherogenic</a:t>
            </a:r>
            <a:endParaRPr sz="1800">
              <a:latin typeface="Arial"/>
              <a:cs typeface="Arial"/>
            </a:endParaRPr>
          </a:p>
          <a:p>
            <a:pPr marL="297180" marR="245745" indent="-285115">
              <a:lnSpc>
                <a:spcPct val="100000"/>
              </a:lnSpc>
              <a:spcBef>
                <a:spcPts val="12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Extension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VAT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into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peri-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renal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areas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alters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renin-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angiotensin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system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promotes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hypertension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increased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blood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12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Ectopic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cardiac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accompanying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VAT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promotes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coronary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atherosclerosis,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myocardial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fibrosis,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hypertrophy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remodeling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311" y="6389592"/>
            <a:ext cx="57937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Neeland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IJ,</a:t>
            </a:r>
            <a:r>
              <a:rPr sz="11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Circulation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2018;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Diaz-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Zamudio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M,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Cardio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Mag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Resonance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38874"/>
            <a:ext cx="104235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Myosteatosis:</a:t>
            </a:r>
            <a:r>
              <a:rPr sz="3200" spc="-220" dirty="0"/>
              <a:t> </a:t>
            </a:r>
            <a:r>
              <a:rPr sz="3200" dirty="0"/>
              <a:t>An</a:t>
            </a:r>
            <a:r>
              <a:rPr sz="3200" spc="-60" dirty="0"/>
              <a:t> </a:t>
            </a:r>
            <a:r>
              <a:rPr sz="3200" dirty="0"/>
              <a:t>Under</a:t>
            </a:r>
            <a:r>
              <a:rPr sz="3200" spc="-200" dirty="0"/>
              <a:t> </a:t>
            </a:r>
            <a:r>
              <a:rPr sz="3200" dirty="0"/>
              <a:t>Appreciated</a:t>
            </a:r>
            <a:r>
              <a:rPr sz="3200" spc="-60" dirty="0"/>
              <a:t> </a:t>
            </a:r>
            <a:r>
              <a:rPr sz="3200" dirty="0"/>
              <a:t>Contributor</a:t>
            </a:r>
            <a:r>
              <a:rPr sz="3200" spc="-40" dirty="0"/>
              <a:t> </a:t>
            </a:r>
            <a:r>
              <a:rPr sz="3200" dirty="0"/>
              <a:t>to</a:t>
            </a:r>
            <a:r>
              <a:rPr sz="3200" spc="-35" dirty="0"/>
              <a:t> </a:t>
            </a:r>
            <a:r>
              <a:rPr sz="3200" spc="-10" dirty="0"/>
              <a:t>Insulin </a:t>
            </a:r>
            <a:r>
              <a:rPr sz="3200" dirty="0"/>
              <a:t>Resistance</a:t>
            </a:r>
            <a:r>
              <a:rPr sz="3200" spc="-65" dirty="0"/>
              <a:t> </a:t>
            </a:r>
            <a:r>
              <a:rPr sz="3200" dirty="0"/>
              <a:t>and</a:t>
            </a:r>
            <a:r>
              <a:rPr sz="3200" spc="-45" dirty="0"/>
              <a:t> </a:t>
            </a:r>
            <a:r>
              <a:rPr sz="3200" spc="-10" dirty="0"/>
              <a:t>Frailty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36705" y="2124426"/>
            <a:ext cx="5859145" cy="400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31750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Myosteatosis is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clinical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entity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distinct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from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VAT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and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hepatic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steatosis,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contributes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insulin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resistance,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loss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lean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muscle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mass,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frailty</a:t>
            </a:r>
            <a:endParaRPr sz="1800">
              <a:latin typeface="Arial"/>
              <a:cs typeface="Arial"/>
            </a:endParaRPr>
          </a:p>
          <a:p>
            <a:pPr marL="297180" marR="94615" indent="-285115">
              <a:lnSpc>
                <a:spcPct val="100000"/>
              </a:lnSpc>
              <a:spcBef>
                <a:spcPts val="1800"/>
              </a:spcBef>
              <a:buChar char="•"/>
              <a:tabLst>
                <a:tab pos="297180" algn="l"/>
              </a:tabLst>
            </a:pPr>
            <a:r>
              <a:rPr sz="1800" dirty="0">
                <a:latin typeface="Arial"/>
                <a:cs typeface="Arial"/>
              </a:rPr>
              <a:t>Skeletal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muscle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responsible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~70%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insulin-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stimulated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glucose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uptake;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excess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fatty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acids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(FFA)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incompletely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oxidized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FFA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products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reduce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insulin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signaling,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glucose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uptake,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ATP</a:t>
            </a:r>
            <a:r>
              <a:rPr sz="18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synthesis.</a:t>
            </a:r>
            <a:endParaRPr sz="180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18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MACS,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men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with HIV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had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greater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thigh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lipid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content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lower</a:t>
            </a:r>
            <a:r>
              <a:rPr sz="18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lean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mass,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which</a:t>
            </a:r>
            <a:r>
              <a:rPr sz="18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increased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greater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rate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  <a:p>
            <a:pPr marL="297180" marR="175260" indent="-285115">
              <a:lnSpc>
                <a:spcPct val="100000"/>
              </a:lnSpc>
              <a:spcBef>
                <a:spcPts val="18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general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population,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myosteatosis confers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&gt;2-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fold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death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compared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hepatic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steatosis.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869" y="6490557"/>
            <a:ext cx="6626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Nachit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M,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Radiology</a:t>
            </a:r>
            <a:r>
              <a:rPr sz="11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2023;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Tibuakuu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M,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Journal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Cardiovascular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Computed</a:t>
            </a:r>
            <a:r>
              <a:rPr sz="11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Tomography</a:t>
            </a:r>
            <a:r>
              <a:rPr sz="11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 descr="A close up of a scan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4733" y="3416277"/>
            <a:ext cx="2175889" cy="2064318"/>
          </a:xfrm>
          <a:prstGeom prst="rect">
            <a:avLst/>
          </a:prstGeom>
        </p:spPr>
      </p:pic>
      <p:pic>
        <p:nvPicPr>
          <p:cNvPr id="8" name="object 8" descr="A close up of a scan of a human body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7971" y="3416276"/>
            <a:ext cx="2079645" cy="20612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75858" y="2479697"/>
            <a:ext cx="1492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59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y/o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Veteran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14</a:t>
            </a:r>
            <a:r>
              <a:rPr sz="1200" b="1" spc="-25" dirty="0">
                <a:latin typeface="Arial"/>
                <a:cs typeface="Arial"/>
              </a:rPr>
              <a:t> yrs </a:t>
            </a:r>
            <a:r>
              <a:rPr sz="1200" b="1" dirty="0">
                <a:latin typeface="Arial"/>
                <a:cs typeface="Arial"/>
              </a:rPr>
              <a:t>BMI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39.6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kg/m</a:t>
            </a:r>
            <a:r>
              <a:rPr sz="1200" b="1" spc="-30" baseline="24305" dirty="0">
                <a:latin typeface="Arial"/>
                <a:cs typeface="Arial"/>
              </a:rPr>
              <a:t>2</a:t>
            </a:r>
            <a:endParaRPr sz="1200" baseline="24305">
              <a:latin typeface="Arial"/>
              <a:cs typeface="Arial"/>
            </a:endParaRPr>
          </a:p>
          <a:p>
            <a:pPr marL="249554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Thigh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fat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52%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31961" y="2479697"/>
            <a:ext cx="1492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30480" indent="-17081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62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y/o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Veteran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11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yrs </a:t>
            </a:r>
            <a:r>
              <a:rPr sz="1200" b="1" dirty="0">
                <a:latin typeface="Arial"/>
                <a:cs typeface="Arial"/>
              </a:rPr>
              <a:t>BMI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37.3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kg/m</a:t>
            </a:r>
            <a:r>
              <a:rPr sz="1200" b="1" spc="-30" baseline="24305" dirty="0">
                <a:latin typeface="Arial"/>
                <a:cs typeface="Arial"/>
              </a:rPr>
              <a:t>2</a:t>
            </a:r>
            <a:endParaRPr sz="1200" baseline="24305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Thigh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fat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5%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5643562"/>
            <a:ext cx="3714750" cy="1129030"/>
            <a:chOff x="8347723" y="5643562"/>
            <a:chExt cx="3714750" cy="1129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80000" y="838874"/>
            <a:ext cx="7424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</a:t>
            </a:r>
            <a:r>
              <a:rPr sz="3200" spc="-215" dirty="0"/>
              <a:t> </a:t>
            </a:r>
            <a:r>
              <a:rPr sz="3200" dirty="0"/>
              <a:t>Hidden</a:t>
            </a:r>
            <a:r>
              <a:rPr sz="3200" spc="-45" dirty="0"/>
              <a:t> </a:t>
            </a:r>
            <a:r>
              <a:rPr sz="3200" dirty="0"/>
              <a:t>Epidemic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40" dirty="0"/>
              <a:t> </a:t>
            </a:r>
            <a:r>
              <a:rPr sz="3200" dirty="0"/>
              <a:t>Fat</a:t>
            </a:r>
            <a:r>
              <a:rPr sz="3200" spc="-50" dirty="0"/>
              <a:t> </a:t>
            </a:r>
            <a:r>
              <a:rPr sz="3200" spc="-10" dirty="0"/>
              <a:t>Redistribution?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36154" y="1514942"/>
            <a:ext cx="8987155" cy="483235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Ectopic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lipid</a:t>
            </a:r>
            <a:r>
              <a:rPr sz="2400" b="1" spc="-6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deposition</a:t>
            </a:r>
            <a:r>
              <a:rPr sz="2400" b="1" spc="-6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is</a:t>
            </a:r>
            <a:r>
              <a:rPr sz="2400" b="1" spc="-4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widespread</a:t>
            </a:r>
            <a:r>
              <a:rPr sz="2400" b="1" spc="-5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in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the</a:t>
            </a:r>
            <a:r>
              <a:rPr sz="2400" b="1" spc="-4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modern</a:t>
            </a:r>
            <a:r>
              <a:rPr sz="2400" b="1" spc="-12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ART</a:t>
            </a:r>
            <a:r>
              <a:rPr sz="2400" b="1" spc="-2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C73BA"/>
                </a:solidFill>
                <a:latin typeface="Arial"/>
                <a:cs typeface="Arial"/>
              </a:rPr>
              <a:t>era</a:t>
            </a:r>
            <a:endParaRPr sz="2400">
              <a:latin typeface="Arial"/>
              <a:cs typeface="Arial"/>
            </a:endParaRPr>
          </a:p>
          <a:p>
            <a:pPr marL="12700" marR="5019675">
              <a:spcBef>
                <a:spcPts val="1845"/>
              </a:spcBef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18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distribution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phenotypes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determined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standard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imaging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thresholds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187</a:t>
            </a:r>
            <a:r>
              <a:rPr sz="1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overweight/obese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People With HIV 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contemporary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Overall:</a:t>
            </a:r>
            <a:endParaRPr sz="1800">
              <a:latin typeface="Arial"/>
              <a:cs typeface="Arial"/>
            </a:endParaRPr>
          </a:p>
          <a:p>
            <a:pPr marL="1040765" indent="-286385">
              <a:lnSpc>
                <a:spcPct val="100000"/>
              </a:lnSpc>
              <a:spcBef>
                <a:spcPts val="1200"/>
              </a:spcBef>
              <a:buChar char="–"/>
              <a:tabLst>
                <a:tab pos="104076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59%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excess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visceral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endParaRPr sz="1800">
              <a:latin typeface="Arial"/>
              <a:cs typeface="Arial"/>
            </a:endParaRPr>
          </a:p>
          <a:p>
            <a:pPr marL="1040765" indent="-286385">
              <a:lnSpc>
                <a:spcPct val="100000"/>
              </a:lnSpc>
              <a:spcBef>
                <a:spcPts val="1200"/>
              </a:spcBef>
              <a:buChar char="–"/>
              <a:tabLst>
                <a:tab pos="104076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25%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212121"/>
                </a:solidFill>
                <a:latin typeface="Arial"/>
                <a:cs typeface="Arial"/>
              </a:rPr>
              <a:t>myosteatosis</a:t>
            </a:r>
            <a:endParaRPr sz="1800" err="1">
              <a:latin typeface="Arial"/>
              <a:cs typeface="Arial"/>
            </a:endParaRPr>
          </a:p>
          <a:p>
            <a:pPr marL="1040765" indent="-286385">
              <a:lnSpc>
                <a:spcPct val="100000"/>
              </a:lnSpc>
              <a:spcBef>
                <a:spcPts val="1200"/>
              </a:spcBef>
              <a:buChar char="–"/>
              <a:tabLst>
                <a:tab pos="104076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9%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hepatic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steatosis</a:t>
            </a:r>
            <a:endParaRPr sz="1800">
              <a:latin typeface="Arial"/>
              <a:cs typeface="Arial"/>
            </a:endParaRPr>
          </a:p>
          <a:p>
            <a:pPr marL="1040765" indent="-286385">
              <a:lnSpc>
                <a:spcPct val="100000"/>
              </a:lnSpc>
              <a:spcBef>
                <a:spcPts val="1200"/>
              </a:spcBef>
              <a:buChar char="–"/>
              <a:tabLst>
                <a:tab pos="104076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11%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sarcopenia</a:t>
            </a:r>
            <a:endParaRPr sz="1800">
              <a:latin typeface="Arial"/>
              <a:cs typeface="Arial"/>
            </a:endParaRPr>
          </a:p>
          <a:p>
            <a:pPr marL="1040765" marR="4969510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10407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32%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without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substantial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ectopic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accumulation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loss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lean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muscle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477" y="6560478"/>
            <a:ext cx="1854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Williams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OFID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 descr="A graph of a number of people  Description automatically generated with medium confide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0300" y="1984819"/>
            <a:ext cx="7248652" cy="45457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02630" y="1067507"/>
            <a:ext cx="9657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Key</a:t>
            </a:r>
            <a:r>
              <a:rPr sz="3200" spc="-55" dirty="0"/>
              <a:t> </a:t>
            </a:r>
            <a:r>
              <a:rPr sz="3200" dirty="0"/>
              <a:t>Points</a:t>
            </a:r>
            <a:r>
              <a:rPr sz="3200" spc="-45" dirty="0"/>
              <a:t> </a:t>
            </a:r>
            <a:r>
              <a:rPr sz="3200" dirty="0"/>
              <a:t>on</a:t>
            </a:r>
            <a:r>
              <a:rPr sz="3200" spc="-55" dirty="0"/>
              <a:t> </a:t>
            </a:r>
            <a:r>
              <a:rPr sz="3200" dirty="0"/>
              <a:t>Obesity</a:t>
            </a:r>
            <a:r>
              <a:rPr sz="3200" spc="-65" dirty="0"/>
              <a:t> </a:t>
            </a:r>
            <a:r>
              <a:rPr sz="3200" dirty="0"/>
              <a:t>and</a:t>
            </a:r>
            <a:r>
              <a:rPr sz="3200" spc="-55" dirty="0"/>
              <a:t> </a:t>
            </a:r>
            <a:r>
              <a:rPr sz="3200" dirty="0"/>
              <a:t>Ectopic</a:t>
            </a:r>
            <a:r>
              <a:rPr sz="3200" spc="-60" dirty="0"/>
              <a:t> </a:t>
            </a:r>
            <a:r>
              <a:rPr sz="3200" dirty="0"/>
              <a:t>Fat</a:t>
            </a:r>
            <a:r>
              <a:rPr sz="3200" spc="-50" dirty="0"/>
              <a:t> </a:t>
            </a:r>
            <a:r>
              <a:rPr sz="3200" dirty="0"/>
              <a:t>in</a:t>
            </a:r>
            <a:r>
              <a:rPr sz="3200" spc="-110" dirty="0"/>
              <a:t> </a:t>
            </a:r>
            <a:r>
              <a:rPr sz="3200" dirty="0"/>
              <a:t>Treated</a:t>
            </a:r>
            <a:r>
              <a:rPr sz="3200" spc="-65" dirty="0"/>
              <a:t> </a:t>
            </a:r>
            <a:r>
              <a:rPr sz="3200" spc="-25" dirty="0"/>
              <a:t>HIV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50102" y="1719469"/>
            <a:ext cx="10058400" cy="432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5580" indent="-34290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Individuals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do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obese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BMI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212121"/>
                </a:solidFill>
                <a:latin typeface="Arial"/>
                <a:cs typeface="Arial"/>
              </a:rPr>
              <a:t>have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obesity-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related</a:t>
            </a:r>
            <a:r>
              <a:rPr sz="2800" i="1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28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diseases.</a:t>
            </a:r>
            <a:endParaRPr sz="2800">
              <a:latin typeface="Arial"/>
              <a:cs typeface="Arial"/>
            </a:endParaRPr>
          </a:p>
          <a:p>
            <a:pPr marL="355600" marR="607695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Even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patients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212121"/>
                </a:solidFill>
                <a:latin typeface="Arial"/>
                <a:cs typeface="Arial"/>
              </a:rPr>
              <a:t>‘modern’</a:t>
            </a:r>
            <a:r>
              <a:rPr sz="2800" i="1" spc="-2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2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due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viral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and immune-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related</a:t>
            </a:r>
            <a:r>
              <a:rPr sz="2800" i="1" spc="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factors.</a:t>
            </a:r>
            <a:endParaRPr sz="2800">
              <a:latin typeface="Arial"/>
              <a:cs typeface="Arial"/>
            </a:endParaRPr>
          </a:p>
          <a:p>
            <a:pPr marL="355600" marR="508634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Adverse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accumulations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28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early</a:t>
            </a:r>
            <a:r>
              <a:rPr sz="2800" i="1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period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often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persist</a:t>
            </a:r>
            <a:r>
              <a:rPr sz="28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affect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risk.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Increased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visceral</a:t>
            </a:r>
            <a:r>
              <a:rPr sz="2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(indicated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waist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&gt;40</a:t>
            </a:r>
            <a:r>
              <a:rPr sz="2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inches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men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&gt;35</a:t>
            </a:r>
            <a:r>
              <a:rPr sz="2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inches</a:t>
            </a:r>
            <a:r>
              <a:rPr sz="2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8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women)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often</a:t>
            </a:r>
            <a:r>
              <a:rPr sz="2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means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increased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2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2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12121"/>
                </a:solidFill>
                <a:latin typeface="Arial"/>
                <a:cs typeface="Arial"/>
              </a:rPr>
              <a:t>also</a:t>
            </a:r>
            <a:r>
              <a:rPr sz="2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212121"/>
                </a:solidFill>
                <a:latin typeface="Arial"/>
                <a:cs typeface="Arial"/>
              </a:rPr>
              <a:t>present.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469515" y="2032633"/>
            <a:ext cx="9250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Weight</a:t>
            </a:r>
            <a:r>
              <a:rPr sz="4000" spc="-150" dirty="0"/>
              <a:t> </a:t>
            </a:r>
            <a:r>
              <a:rPr sz="4000" dirty="0"/>
              <a:t>Loss</a:t>
            </a:r>
            <a:r>
              <a:rPr sz="4000" spc="-160" dirty="0"/>
              <a:t> </a:t>
            </a:r>
            <a:r>
              <a:rPr sz="4000" dirty="0"/>
              <a:t>Interventions</a:t>
            </a:r>
            <a:r>
              <a:rPr sz="4000" spc="-145" dirty="0"/>
              <a:t> </a:t>
            </a:r>
            <a:r>
              <a:rPr sz="4000" dirty="0"/>
              <a:t>in</a:t>
            </a:r>
            <a:r>
              <a:rPr sz="4000" spc="-229" dirty="0"/>
              <a:t> </a:t>
            </a:r>
            <a:r>
              <a:rPr sz="4000" dirty="0"/>
              <a:t>Treated</a:t>
            </a:r>
            <a:r>
              <a:rPr sz="4000" spc="-160" dirty="0"/>
              <a:t> </a:t>
            </a:r>
            <a:r>
              <a:rPr sz="4000" spc="-25" dirty="0"/>
              <a:t>HIV</a:t>
            </a:r>
            <a:endParaRPr sz="400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4486" y="2296502"/>
            <a:ext cx="10824845" cy="4244340"/>
            <a:chOff x="894486" y="2296502"/>
            <a:chExt cx="10824845" cy="4244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486" y="2296502"/>
              <a:ext cx="9868889" cy="3888740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Our</a:t>
            </a:r>
            <a:r>
              <a:rPr sz="2800" spc="-75" dirty="0"/>
              <a:t> </a:t>
            </a:r>
            <a:r>
              <a:rPr sz="2800" dirty="0"/>
              <a:t>Understanding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Weight</a:t>
            </a:r>
            <a:r>
              <a:rPr sz="2800" spc="-75" dirty="0"/>
              <a:t> </a:t>
            </a:r>
            <a:r>
              <a:rPr sz="2800" dirty="0"/>
              <a:t>Gain</a:t>
            </a:r>
            <a:r>
              <a:rPr sz="2800" spc="-55" dirty="0"/>
              <a:t> </a:t>
            </a:r>
            <a:r>
              <a:rPr sz="2800" dirty="0"/>
              <a:t>and</a:t>
            </a:r>
            <a:r>
              <a:rPr sz="2800" spc="-195" dirty="0"/>
              <a:t> </a:t>
            </a:r>
            <a:r>
              <a:rPr sz="2800" dirty="0"/>
              <a:t>ART</a:t>
            </a:r>
            <a:r>
              <a:rPr sz="2800" spc="-100" dirty="0"/>
              <a:t> </a:t>
            </a:r>
            <a:r>
              <a:rPr sz="2800" dirty="0"/>
              <a:t>has</a:t>
            </a:r>
            <a:r>
              <a:rPr sz="2800" spc="-60" dirty="0"/>
              <a:t> </a:t>
            </a:r>
            <a:r>
              <a:rPr sz="2800" dirty="0"/>
              <a:t>Changed</a:t>
            </a:r>
            <a:r>
              <a:rPr sz="2800" spc="-55" dirty="0"/>
              <a:t> </a:t>
            </a:r>
            <a:r>
              <a:rPr sz="2800" dirty="0"/>
              <a:t>over</a:t>
            </a:r>
            <a:r>
              <a:rPr sz="2800" spc="-105" dirty="0"/>
              <a:t> </a:t>
            </a:r>
            <a:r>
              <a:rPr sz="2800" spc="-20" dirty="0"/>
              <a:t>Time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488390" y="1924839"/>
            <a:ext cx="9155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ADVANCE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South</a:t>
            </a:r>
            <a:r>
              <a:rPr sz="16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Africa:</a:t>
            </a:r>
            <a:r>
              <a:rPr sz="16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ART- naïve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Starting</a:t>
            </a:r>
            <a:r>
              <a:rPr sz="16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DTG</a:t>
            </a:r>
            <a:r>
              <a:rPr sz="16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r>
              <a:rPr sz="16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FTC/TAF,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DTG</a:t>
            </a:r>
            <a:r>
              <a:rPr sz="16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r>
              <a:rPr sz="16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FTC/TDF,</a:t>
            </a:r>
            <a:r>
              <a:rPr sz="16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or</a:t>
            </a:r>
            <a:r>
              <a:rPr sz="16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EFV/FTC/TDF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537" y="6359338"/>
            <a:ext cx="4438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Venter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Engl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J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Med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2019,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Venter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W,</a:t>
            </a:r>
            <a:r>
              <a:rPr sz="11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Lancet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HIV.</a:t>
            </a:r>
            <a:r>
              <a:rPr sz="11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2020.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643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Disclosures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02035" y="6430204"/>
            <a:ext cx="1002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B8B8B"/>
                </a:solidFill>
                <a:latin typeface="Arial"/>
                <a:cs typeface="Arial"/>
              </a:rPr>
              <a:t>March</a:t>
            </a:r>
            <a:r>
              <a:rPr sz="1200" spc="-15" dirty="0">
                <a:solidFill>
                  <a:srgbClr val="8B8B8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B8B8B"/>
                </a:solidFill>
                <a:latin typeface="Arial"/>
                <a:cs typeface="Arial"/>
              </a:rPr>
              <a:t>2, </a:t>
            </a:r>
            <a:r>
              <a:rPr sz="1200" spc="-20" dirty="0">
                <a:solidFill>
                  <a:srgbClr val="8B8B8B"/>
                </a:solidFill>
                <a:latin typeface="Arial"/>
                <a:cs typeface="Arial"/>
              </a:rPr>
              <a:t>2026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062" y="1825654"/>
            <a:ext cx="11082655" cy="238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Font typeface="Wingdings"/>
              <a:buChar char=""/>
              <a:tabLst>
                <a:tab pos="316865" algn="l"/>
              </a:tabLst>
            </a:pPr>
            <a:r>
              <a:rPr sz="1800" b="1" i="1" spc="-20" dirty="0">
                <a:latin typeface="Calibri"/>
                <a:cs typeface="Calibri"/>
              </a:rPr>
              <a:t>Dr.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Koethe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has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received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grant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funding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from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Merck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Co.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Gilead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Sciences,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served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as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consultant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Merck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Co.,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Theratechnologies, </a:t>
            </a:r>
            <a:r>
              <a:rPr sz="1800" b="1" i="1" dirty="0">
                <a:latin typeface="Calibri"/>
                <a:cs typeface="Calibri"/>
              </a:rPr>
              <a:t>and Gilead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Sciences.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0"/>
              </a:spcBef>
              <a:buClr>
                <a:srgbClr val="D51F1A"/>
              </a:buClr>
              <a:buFont typeface="Wingdings"/>
              <a:buChar char=""/>
            </a:pPr>
            <a:endParaRPr sz="1800">
              <a:latin typeface="Calibri"/>
              <a:cs typeface="Calibri"/>
            </a:endParaRPr>
          </a:p>
          <a:p>
            <a:pPr marL="577850" marR="6350" lvl="1" indent="-360045">
              <a:lnSpc>
                <a:spcPct val="100000"/>
              </a:lnSpc>
              <a:spcBef>
                <a:spcPts val="5"/>
              </a:spcBef>
              <a:buClr>
                <a:srgbClr val="D51F1A"/>
              </a:buClr>
              <a:buFont typeface="Arial"/>
              <a:buChar char="•"/>
              <a:tabLst>
                <a:tab pos="577850" algn="l"/>
              </a:tabLst>
            </a:pP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Resources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Services</a:t>
            </a:r>
            <a:r>
              <a:rPr sz="1800" i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Administration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(HRSA),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Human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Services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(HHS)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provided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financial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support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project.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award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provided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100%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total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costs.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contents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those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author.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They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reflect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policies of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HRSA,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HHS,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Government.</a:t>
            </a:r>
            <a:endParaRPr sz="1800">
              <a:latin typeface="Arial"/>
              <a:cs typeface="Arial"/>
            </a:endParaRPr>
          </a:p>
          <a:p>
            <a:pPr marL="577850" marR="194310" lvl="1" indent="-360045">
              <a:lnSpc>
                <a:spcPct val="100000"/>
              </a:lnSpc>
              <a:spcBef>
                <a:spcPts val="595"/>
              </a:spcBef>
              <a:buClr>
                <a:srgbClr val="D51F1A"/>
              </a:buClr>
              <a:buFont typeface="Arial"/>
              <a:buChar char="•"/>
              <a:tabLst>
                <a:tab pos="577850" algn="l"/>
                <a:tab pos="7833359" algn="l"/>
              </a:tabLst>
            </a:pP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content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owned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AETC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protected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copyright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laws.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	Reproduction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8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distribution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content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without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written</a:t>
            </a:r>
            <a:r>
              <a:rPr sz="1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permission of</a:t>
            </a:r>
            <a:r>
              <a:rPr sz="1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sponsor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prohibited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8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result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legal</a:t>
            </a:r>
            <a:r>
              <a:rPr sz="18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21"/>
                </a:solidFill>
                <a:latin typeface="Arial"/>
                <a:cs typeface="Arial"/>
              </a:rPr>
              <a:t>action.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Our</a:t>
            </a:r>
            <a:r>
              <a:rPr sz="2800" spc="-75" dirty="0"/>
              <a:t> </a:t>
            </a:r>
            <a:r>
              <a:rPr sz="2800" dirty="0"/>
              <a:t>Understanding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Weight</a:t>
            </a:r>
            <a:r>
              <a:rPr sz="2800" spc="-75" dirty="0"/>
              <a:t> </a:t>
            </a:r>
            <a:r>
              <a:rPr sz="2800" dirty="0"/>
              <a:t>Gain</a:t>
            </a:r>
            <a:r>
              <a:rPr sz="2800" spc="-55" dirty="0"/>
              <a:t> </a:t>
            </a:r>
            <a:r>
              <a:rPr sz="2800" dirty="0"/>
              <a:t>and</a:t>
            </a:r>
            <a:r>
              <a:rPr sz="2800" spc="-195" dirty="0"/>
              <a:t> </a:t>
            </a:r>
            <a:r>
              <a:rPr sz="2800" dirty="0"/>
              <a:t>ART</a:t>
            </a:r>
            <a:r>
              <a:rPr sz="2800" spc="-100" dirty="0"/>
              <a:t> </a:t>
            </a:r>
            <a:r>
              <a:rPr sz="2800" dirty="0"/>
              <a:t>has</a:t>
            </a:r>
            <a:r>
              <a:rPr sz="2800" spc="-60" dirty="0"/>
              <a:t> </a:t>
            </a:r>
            <a:r>
              <a:rPr sz="2800" dirty="0"/>
              <a:t>Changed</a:t>
            </a:r>
            <a:r>
              <a:rPr sz="2800" spc="-55" dirty="0"/>
              <a:t> </a:t>
            </a:r>
            <a:r>
              <a:rPr sz="2800" dirty="0"/>
              <a:t>over</a:t>
            </a:r>
            <a:r>
              <a:rPr sz="2800" spc="-105" dirty="0"/>
              <a:t> </a:t>
            </a:r>
            <a:r>
              <a:rPr sz="2800" spc="-20" dirty="0"/>
              <a:t>Time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113076" y="4415790"/>
            <a:ext cx="2237105" cy="2041525"/>
          </a:xfrm>
          <a:prstGeom prst="rect">
            <a:avLst/>
          </a:prstGeom>
          <a:solidFill>
            <a:srgbClr val="00AF50"/>
          </a:solidFill>
          <a:ln w="25400">
            <a:solidFill>
              <a:srgbClr val="314066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40"/>
              </a:spcBef>
            </a:pPr>
            <a:endParaRPr sz="2400">
              <a:latin typeface="Times New Roman"/>
              <a:cs typeface="Times New Roman"/>
            </a:endParaRPr>
          </a:p>
          <a:p>
            <a:pPr marL="675640" marR="269240" indent="-401320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8220" y="4415790"/>
            <a:ext cx="2237105" cy="2041525"/>
          </a:xfrm>
          <a:prstGeom prst="rect">
            <a:avLst/>
          </a:prstGeom>
          <a:solidFill>
            <a:srgbClr val="00AF50"/>
          </a:solidFill>
          <a:ln w="25400">
            <a:solidFill>
              <a:srgbClr val="314066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40"/>
              </a:spcBef>
            </a:pPr>
            <a:endParaRPr sz="2400">
              <a:latin typeface="Times New Roman"/>
              <a:cs typeface="Times New Roman"/>
            </a:endParaRPr>
          </a:p>
          <a:p>
            <a:pPr marL="675640" marR="269240" indent="-401320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56937" y="3310354"/>
            <a:ext cx="2779395" cy="1118235"/>
            <a:chOff x="5756937" y="3310354"/>
            <a:chExt cx="2779395" cy="1118235"/>
          </a:xfrm>
        </p:grpSpPr>
        <p:sp>
          <p:nvSpPr>
            <p:cNvPr id="8" name="object 8"/>
            <p:cNvSpPr/>
            <p:nvPr/>
          </p:nvSpPr>
          <p:spPr>
            <a:xfrm>
              <a:off x="5769637" y="3323054"/>
              <a:ext cx="2753995" cy="1092835"/>
            </a:xfrm>
            <a:custGeom>
              <a:avLst/>
              <a:gdLst/>
              <a:ahLst/>
              <a:cxnLst/>
              <a:rect l="l" t="t" r="r" b="b"/>
              <a:pathLst>
                <a:path w="2753995" h="1092835">
                  <a:moveTo>
                    <a:pt x="1376921" y="0"/>
                  </a:moveTo>
                  <a:lnTo>
                    <a:pt x="0" y="504875"/>
                  </a:lnTo>
                  <a:lnTo>
                    <a:pt x="485254" y="504875"/>
                  </a:lnTo>
                  <a:lnTo>
                    <a:pt x="485254" y="1092733"/>
                  </a:lnTo>
                  <a:lnTo>
                    <a:pt x="2268575" y="1092733"/>
                  </a:lnTo>
                  <a:lnTo>
                    <a:pt x="2268575" y="504875"/>
                  </a:lnTo>
                  <a:lnTo>
                    <a:pt x="2753829" y="504875"/>
                  </a:lnTo>
                  <a:lnTo>
                    <a:pt x="1376921" y="0"/>
                  </a:lnTo>
                  <a:close/>
                </a:path>
              </a:pathLst>
            </a:custGeom>
            <a:solidFill>
              <a:srgbClr val="46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9637" y="3323054"/>
              <a:ext cx="2753995" cy="1092835"/>
            </a:xfrm>
            <a:custGeom>
              <a:avLst/>
              <a:gdLst/>
              <a:ahLst/>
              <a:cxnLst/>
              <a:rect l="l" t="t" r="r" b="b"/>
              <a:pathLst>
                <a:path w="2753995" h="1092835">
                  <a:moveTo>
                    <a:pt x="0" y="504875"/>
                  </a:moveTo>
                  <a:lnTo>
                    <a:pt x="1376921" y="0"/>
                  </a:lnTo>
                  <a:lnTo>
                    <a:pt x="2753829" y="504875"/>
                  </a:lnTo>
                  <a:lnTo>
                    <a:pt x="2268575" y="504875"/>
                  </a:lnTo>
                  <a:lnTo>
                    <a:pt x="2268575" y="1092733"/>
                  </a:lnTo>
                  <a:lnTo>
                    <a:pt x="485254" y="1092733"/>
                  </a:lnTo>
                  <a:lnTo>
                    <a:pt x="485254" y="504875"/>
                  </a:lnTo>
                  <a:lnTo>
                    <a:pt x="0" y="504875"/>
                  </a:lnTo>
                  <a:close/>
                </a:path>
              </a:pathLst>
            </a:custGeom>
            <a:ln w="25400">
              <a:solidFill>
                <a:srgbClr val="314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50162" y="3634621"/>
            <a:ext cx="1192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6937" y="1936226"/>
            <a:ext cx="2779395" cy="1399540"/>
            <a:chOff x="5756937" y="1936226"/>
            <a:chExt cx="2779395" cy="1399540"/>
          </a:xfrm>
        </p:grpSpPr>
        <p:sp>
          <p:nvSpPr>
            <p:cNvPr id="12" name="object 12"/>
            <p:cNvSpPr/>
            <p:nvPr/>
          </p:nvSpPr>
          <p:spPr>
            <a:xfrm>
              <a:off x="5769637" y="1948926"/>
              <a:ext cx="2753995" cy="1374140"/>
            </a:xfrm>
            <a:custGeom>
              <a:avLst/>
              <a:gdLst/>
              <a:ahLst/>
              <a:cxnLst/>
              <a:rect l="l" t="t" r="r" b="b"/>
              <a:pathLst>
                <a:path w="2753995" h="1374139">
                  <a:moveTo>
                    <a:pt x="1376921" y="0"/>
                  </a:moveTo>
                  <a:lnTo>
                    <a:pt x="0" y="407276"/>
                  </a:lnTo>
                  <a:lnTo>
                    <a:pt x="453910" y="407276"/>
                  </a:lnTo>
                  <a:lnTo>
                    <a:pt x="453910" y="966851"/>
                  </a:lnTo>
                  <a:lnTo>
                    <a:pt x="0" y="966851"/>
                  </a:lnTo>
                  <a:lnTo>
                    <a:pt x="1376921" y="1374127"/>
                  </a:lnTo>
                  <a:lnTo>
                    <a:pt x="2753829" y="966851"/>
                  </a:lnTo>
                  <a:lnTo>
                    <a:pt x="2299919" y="966851"/>
                  </a:lnTo>
                  <a:lnTo>
                    <a:pt x="2299919" y="407276"/>
                  </a:lnTo>
                  <a:lnTo>
                    <a:pt x="2753829" y="407276"/>
                  </a:lnTo>
                  <a:lnTo>
                    <a:pt x="13769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9637" y="1948926"/>
              <a:ext cx="2753995" cy="1374140"/>
            </a:xfrm>
            <a:custGeom>
              <a:avLst/>
              <a:gdLst/>
              <a:ahLst/>
              <a:cxnLst/>
              <a:rect l="l" t="t" r="r" b="b"/>
              <a:pathLst>
                <a:path w="2753995" h="1374139">
                  <a:moveTo>
                    <a:pt x="0" y="407276"/>
                  </a:moveTo>
                  <a:lnTo>
                    <a:pt x="1376921" y="0"/>
                  </a:lnTo>
                  <a:lnTo>
                    <a:pt x="2753829" y="407276"/>
                  </a:lnTo>
                  <a:lnTo>
                    <a:pt x="2299919" y="407276"/>
                  </a:lnTo>
                  <a:lnTo>
                    <a:pt x="2299919" y="966851"/>
                  </a:lnTo>
                  <a:lnTo>
                    <a:pt x="2753829" y="966851"/>
                  </a:lnTo>
                  <a:lnTo>
                    <a:pt x="1376921" y="1374127"/>
                  </a:lnTo>
                  <a:lnTo>
                    <a:pt x="0" y="966851"/>
                  </a:lnTo>
                  <a:lnTo>
                    <a:pt x="453910" y="966851"/>
                  </a:lnTo>
                  <a:lnTo>
                    <a:pt x="453910" y="407276"/>
                  </a:lnTo>
                  <a:lnTo>
                    <a:pt x="0" y="407276"/>
                  </a:lnTo>
                  <a:close/>
                </a:path>
              </a:pathLst>
            </a:custGeom>
            <a:ln w="25400">
              <a:solidFill>
                <a:srgbClr val="314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72933" y="2237717"/>
            <a:ext cx="1546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ART-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related Weight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4849" y="1959782"/>
            <a:ext cx="28956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Early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model: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Some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ART </a:t>
            </a:r>
            <a:r>
              <a:rPr sz="2000" b="1" dirty="0">
                <a:latin typeface="Arial"/>
                <a:cs typeface="Arial"/>
              </a:rPr>
              <a:t>agents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promote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-10" dirty="0">
                <a:latin typeface="Arial"/>
                <a:cs typeface="Arial"/>
              </a:rPr>
              <a:t>‘excessive’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weight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gain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29150" y="5782083"/>
            <a:ext cx="1229995" cy="238125"/>
            <a:chOff x="4629150" y="5782083"/>
            <a:chExt cx="1229995" cy="238125"/>
          </a:xfrm>
        </p:grpSpPr>
        <p:sp>
          <p:nvSpPr>
            <p:cNvPr id="17" name="object 17"/>
            <p:cNvSpPr/>
            <p:nvPr/>
          </p:nvSpPr>
          <p:spPr>
            <a:xfrm>
              <a:off x="4629150" y="5901156"/>
              <a:ext cx="1031240" cy="0"/>
            </a:xfrm>
            <a:custGeom>
              <a:avLst/>
              <a:gdLst/>
              <a:ahLst/>
              <a:cxnLst/>
              <a:rect l="l" t="t" r="r" b="b"/>
              <a:pathLst>
                <a:path w="1031239">
                  <a:moveTo>
                    <a:pt x="0" y="0"/>
                  </a:moveTo>
                  <a:lnTo>
                    <a:pt x="1030947" y="0"/>
                  </a:lnTo>
                </a:path>
              </a:pathLst>
            </a:custGeom>
            <a:ln w="79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20405" y="5782083"/>
              <a:ext cx="238760" cy="238125"/>
            </a:xfrm>
            <a:custGeom>
              <a:avLst/>
              <a:gdLst/>
              <a:ahLst/>
              <a:cxnLst/>
              <a:rect l="l" t="t" r="r" b="b"/>
              <a:pathLst>
                <a:path w="238760" h="238125">
                  <a:moveTo>
                    <a:pt x="12" y="0"/>
                  </a:moveTo>
                  <a:lnTo>
                    <a:pt x="0" y="238125"/>
                  </a:lnTo>
                  <a:lnTo>
                    <a:pt x="238137" y="11907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99758" y="4931590"/>
            <a:ext cx="12433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HIV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297583" y="2248824"/>
            <a:ext cx="1256030" cy="1911985"/>
            <a:chOff x="9297583" y="2248824"/>
            <a:chExt cx="1256030" cy="191198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0281" y="2261527"/>
              <a:ext cx="1230464" cy="18860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10283" y="2261524"/>
              <a:ext cx="1230630" cy="1886585"/>
            </a:xfrm>
            <a:custGeom>
              <a:avLst/>
              <a:gdLst/>
              <a:ahLst/>
              <a:cxnLst/>
              <a:rect l="l" t="t" r="r" b="b"/>
              <a:pathLst>
                <a:path w="1230629" h="1886585">
                  <a:moveTo>
                    <a:pt x="0" y="0"/>
                  </a:moveTo>
                  <a:lnTo>
                    <a:pt x="56323" y="915"/>
                  </a:lnTo>
                  <a:lnTo>
                    <a:pt x="111996" y="3636"/>
                  </a:lnTo>
                  <a:lnTo>
                    <a:pt x="166966" y="8123"/>
                  </a:lnTo>
                  <a:lnTo>
                    <a:pt x="221176" y="14337"/>
                  </a:lnTo>
                  <a:lnTo>
                    <a:pt x="274574" y="22238"/>
                  </a:lnTo>
                  <a:lnTo>
                    <a:pt x="327105" y="31787"/>
                  </a:lnTo>
                  <a:lnTo>
                    <a:pt x="378714" y="42945"/>
                  </a:lnTo>
                  <a:lnTo>
                    <a:pt x="429347" y="55672"/>
                  </a:lnTo>
                  <a:lnTo>
                    <a:pt x="478951" y="69930"/>
                  </a:lnTo>
                  <a:lnTo>
                    <a:pt x="527470" y="85679"/>
                  </a:lnTo>
                  <a:lnTo>
                    <a:pt x="574850" y="102880"/>
                  </a:lnTo>
                  <a:lnTo>
                    <a:pt x="621037" y="121493"/>
                  </a:lnTo>
                  <a:lnTo>
                    <a:pt x="665978" y="141480"/>
                  </a:lnTo>
                  <a:lnTo>
                    <a:pt x="709616" y="162800"/>
                  </a:lnTo>
                  <a:lnTo>
                    <a:pt x="751899" y="185416"/>
                  </a:lnTo>
                  <a:lnTo>
                    <a:pt x="792771" y="209286"/>
                  </a:lnTo>
                  <a:lnTo>
                    <a:pt x="832179" y="234373"/>
                  </a:lnTo>
                  <a:lnTo>
                    <a:pt x="870069" y="260637"/>
                  </a:lnTo>
                  <a:lnTo>
                    <a:pt x="906385" y="288038"/>
                  </a:lnTo>
                  <a:lnTo>
                    <a:pt x="941074" y="316538"/>
                  </a:lnTo>
                  <a:lnTo>
                    <a:pt x="974081" y="346097"/>
                  </a:lnTo>
                  <a:lnTo>
                    <a:pt x="1005352" y="376675"/>
                  </a:lnTo>
                  <a:lnTo>
                    <a:pt x="1034833" y="408234"/>
                  </a:lnTo>
                  <a:lnTo>
                    <a:pt x="1062469" y="440735"/>
                  </a:lnTo>
                  <a:lnTo>
                    <a:pt x="1088207" y="474137"/>
                  </a:lnTo>
                  <a:lnTo>
                    <a:pt x="1111991" y="508402"/>
                  </a:lnTo>
                  <a:lnTo>
                    <a:pt x="1133768" y="543491"/>
                  </a:lnTo>
                  <a:lnTo>
                    <a:pt x="1153483" y="579363"/>
                  </a:lnTo>
                  <a:lnTo>
                    <a:pt x="1171082" y="615981"/>
                  </a:lnTo>
                  <a:lnTo>
                    <a:pt x="1186511" y="653304"/>
                  </a:lnTo>
                  <a:lnTo>
                    <a:pt x="1199715" y="691294"/>
                  </a:lnTo>
                  <a:lnTo>
                    <a:pt x="1210640" y="729911"/>
                  </a:lnTo>
                  <a:lnTo>
                    <a:pt x="1219232" y="769115"/>
                  </a:lnTo>
                  <a:lnTo>
                    <a:pt x="1225436" y="808868"/>
                  </a:lnTo>
                  <a:lnTo>
                    <a:pt x="1229198" y="849131"/>
                  </a:lnTo>
                  <a:lnTo>
                    <a:pt x="1230464" y="889863"/>
                  </a:lnTo>
                  <a:lnTo>
                    <a:pt x="1229119" y="931676"/>
                  </a:lnTo>
                  <a:lnTo>
                    <a:pt x="1225120" y="973058"/>
                  </a:lnTo>
                  <a:lnTo>
                    <a:pt x="1218521" y="1013962"/>
                  </a:lnTo>
                  <a:lnTo>
                    <a:pt x="1209376" y="1054339"/>
                  </a:lnTo>
                  <a:lnTo>
                    <a:pt x="1197741" y="1094141"/>
                  </a:lnTo>
                  <a:lnTo>
                    <a:pt x="1183668" y="1133318"/>
                  </a:lnTo>
                  <a:lnTo>
                    <a:pt x="1167213" y="1171823"/>
                  </a:lnTo>
                  <a:lnTo>
                    <a:pt x="1148429" y="1209607"/>
                  </a:lnTo>
                  <a:lnTo>
                    <a:pt x="1127371" y="1246621"/>
                  </a:lnTo>
                  <a:lnTo>
                    <a:pt x="1104094" y="1282817"/>
                  </a:lnTo>
                  <a:lnTo>
                    <a:pt x="1078651" y="1318146"/>
                  </a:lnTo>
                  <a:lnTo>
                    <a:pt x="1051097" y="1352560"/>
                  </a:lnTo>
                  <a:lnTo>
                    <a:pt x="1021486" y="1386011"/>
                  </a:lnTo>
                  <a:lnTo>
                    <a:pt x="989873" y="1418450"/>
                  </a:lnTo>
                  <a:lnTo>
                    <a:pt x="956311" y="1449828"/>
                  </a:lnTo>
                  <a:lnTo>
                    <a:pt x="920856" y="1480098"/>
                  </a:lnTo>
                  <a:lnTo>
                    <a:pt x="883560" y="1509209"/>
                  </a:lnTo>
                  <a:lnTo>
                    <a:pt x="844480" y="1537115"/>
                  </a:lnTo>
                  <a:lnTo>
                    <a:pt x="803668" y="1563766"/>
                  </a:lnTo>
                  <a:lnTo>
                    <a:pt x="761180" y="1589114"/>
                  </a:lnTo>
                  <a:lnTo>
                    <a:pt x="717069" y="1613110"/>
                  </a:lnTo>
                  <a:lnTo>
                    <a:pt x="671390" y="1635707"/>
                  </a:lnTo>
                  <a:lnTo>
                    <a:pt x="624197" y="1656855"/>
                  </a:lnTo>
                  <a:lnTo>
                    <a:pt x="575544" y="1676506"/>
                  </a:lnTo>
                  <a:lnTo>
                    <a:pt x="525487" y="1694611"/>
                  </a:lnTo>
                  <a:lnTo>
                    <a:pt x="474078" y="1711122"/>
                  </a:lnTo>
                  <a:lnTo>
                    <a:pt x="421372" y="1725991"/>
                  </a:lnTo>
                  <a:lnTo>
                    <a:pt x="367424" y="1739169"/>
                  </a:lnTo>
                  <a:lnTo>
                    <a:pt x="312289" y="1750607"/>
                  </a:lnTo>
                  <a:lnTo>
                    <a:pt x="256019" y="1760258"/>
                  </a:lnTo>
                  <a:lnTo>
                    <a:pt x="256032" y="1886038"/>
                  </a:lnTo>
                  <a:lnTo>
                    <a:pt x="0" y="1652612"/>
                  </a:lnTo>
                  <a:lnTo>
                    <a:pt x="256032" y="1377543"/>
                  </a:lnTo>
                  <a:lnTo>
                    <a:pt x="256032" y="1503235"/>
                  </a:lnTo>
                  <a:lnTo>
                    <a:pt x="312950" y="1491961"/>
                  </a:lnTo>
                  <a:lnTo>
                    <a:pt x="368043" y="1478652"/>
                  </a:lnTo>
                  <a:lnTo>
                    <a:pt x="421238" y="1463389"/>
                  </a:lnTo>
                  <a:lnTo>
                    <a:pt x="472464" y="1446255"/>
                  </a:lnTo>
                  <a:lnTo>
                    <a:pt x="521648" y="1427330"/>
                  </a:lnTo>
                  <a:lnTo>
                    <a:pt x="568720" y="1406696"/>
                  </a:lnTo>
                  <a:lnTo>
                    <a:pt x="613607" y="1384435"/>
                  </a:lnTo>
                  <a:lnTo>
                    <a:pt x="656238" y="1360628"/>
                  </a:lnTo>
                  <a:lnTo>
                    <a:pt x="696540" y="1335357"/>
                  </a:lnTo>
                  <a:lnTo>
                    <a:pt x="734443" y="1308704"/>
                  </a:lnTo>
                  <a:lnTo>
                    <a:pt x="769874" y="1280751"/>
                  </a:lnTo>
                  <a:lnTo>
                    <a:pt x="802761" y="1251578"/>
                  </a:lnTo>
                  <a:lnTo>
                    <a:pt x="833033" y="1221267"/>
                  </a:lnTo>
                  <a:lnTo>
                    <a:pt x="860618" y="1189900"/>
                  </a:lnTo>
                  <a:lnTo>
                    <a:pt x="885444" y="1157559"/>
                  </a:lnTo>
                  <a:lnTo>
                    <a:pt x="907439" y="1124325"/>
                  </a:lnTo>
                  <a:lnTo>
                    <a:pt x="926533" y="1090280"/>
                  </a:lnTo>
                  <a:lnTo>
                    <a:pt x="942652" y="1055505"/>
                  </a:lnTo>
                  <a:lnTo>
                    <a:pt x="965681" y="984093"/>
                  </a:lnTo>
                  <a:lnTo>
                    <a:pt x="975952" y="910742"/>
                  </a:lnTo>
                  <a:lnTo>
                    <a:pt x="976124" y="873543"/>
                  </a:lnTo>
                  <a:lnTo>
                    <a:pt x="972891" y="836104"/>
                  </a:lnTo>
                  <a:lnTo>
                    <a:pt x="966182" y="798507"/>
                  </a:lnTo>
                  <a:lnTo>
                    <a:pt x="955925" y="760832"/>
                  </a:lnTo>
                  <a:lnTo>
                    <a:pt x="942047" y="723163"/>
                  </a:lnTo>
                  <a:lnTo>
                    <a:pt x="925461" y="687548"/>
                  </a:lnTo>
                  <a:lnTo>
                    <a:pt x="905913" y="652947"/>
                  </a:lnTo>
                  <a:lnTo>
                    <a:pt x="883512" y="619412"/>
                  </a:lnTo>
                  <a:lnTo>
                    <a:pt x="858362" y="586996"/>
                  </a:lnTo>
                  <a:lnTo>
                    <a:pt x="830572" y="555753"/>
                  </a:lnTo>
                  <a:lnTo>
                    <a:pt x="800246" y="525736"/>
                  </a:lnTo>
                  <a:lnTo>
                    <a:pt x="767492" y="496996"/>
                  </a:lnTo>
                  <a:lnTo>
                    <a:pt x="732416" y="469588"/>
                  </a:lnTo>
                  <a:lnTo>
                    <a:pt x="695125" y="443565"/>
                  </a:lnTo>
                  <a:lnTo>
                    <a:pt x="655724" y="418978"/>
                  </a:lnTo>
                  <a:lnTo>
                    <a:pt x="614320" y="395882"/>
                  </a:lnTo>
                  <a:lnTo>
                    <a:pt x="571020" y="374329"/>
                  </a:lnTo>
                  <a:lnTo>
                    <a:pt x="525930" y="354373"/>
                  </a:lnTo>
                  <a:lnTo>
                    <a:pt x="479157" y="336065"/>
                  </a:lnTo>
                  <a:lnTo>
                    <a:pt x="430807" y="319460"/>
                  </a:lnTo>
                  <a:lnTo>
                    <a:pt x="380985" y="304610"/>
                  </a:lnTo>
                  <a:lnTo>
                    <a:pt x="329800" y="291568"/>
                  </a:lnTo>
                  <a:lnTo>
                    <a:pt x="277357" y="280387"/>
                  </a:lnTo>
                  <a:lnTo>
                    <a:pt x="223763" y="271120"/>
                  </a:lnTo>
                  <a:lnTo>
                    <a:pt x="169123" y="263820"/>
                  </a:lnTo>
                  <a:lnTo>
                    <a:pt x="113545" y="258541"/>
                  </a:lnTo>
                  <a:lnTo>
                    <a:pt x="57135" y="255334"/>
                  </a:lnTo>
                  <a:lnTo>
                    <a:pt x="0" y="25425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14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05341" y="4354475"/>
            <a:ext cx="2574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0" dirty="0">
                <a:solidFill>
                  <a:srgbClr val="FF0000"/>
                </a:solidFill>
                <a:latin typeface="Arial"/>
                <a:cs typeface="Arial"/>
              </a:rPr>
              <a:t>Reversibility!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5643562"/>
            <a:ext cx="3714750" cy="1129030"/>
            <a:chOff x="8347723" y="5643562"/>
            <a:chExt cx="3714750" cy="1129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ACTG</a:t>
            </a:r>
            <a:r>
              <a:rPr sz="2800" spc="-185" dirty="0"/>
              <a:t> </a:t>
            </a:r>
            <a:r>
              <a:rPr sz="2800" dirty="0"/>
              <a:t>A5391:</a:t>
            </a:r>
            <a:r>
              <a:rPr sz="2800" spc="-70" dirty="0"/>
              <a:t> </a:t>
            </a:r>
            <a:r>
              <a:rPr sz="2800" dirty="0"/>
              <a:t>Doravirine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50" dirty="0"/>
              <a:t> </a:t>
            </a:r>
            <a:r>
              <a:rPr sz="2800" dirty="0"/>
              <a:t>Obese</a:t>
            </a:r>
            <a:r>
              <a:rPr sz="2800" spc="-55" dirty="0"/>
              <a:t> </a:t>
            </a:r>
            <a:r>
              <a:rPr sz="2800" dirty="0"/>
              <a:t>Persons</a:t>
            </a:r>
            <a:r>
              <a:rPr sz="2800" spc="-50" dirty="0"/>
              <a:t> </a:t>
            </a:r>
            <a:r>
              <a:rPr sz="2800" dirty="0"/>
              <a:t>on</a:t>
            </a:r>
            <a:r>
              <a:rPr sz="2800" spc="-55" dirty="0"/>
              <a:t> </a:t>
            </a:r>
            <a:r>
              <a:rPr sz="2800" dirty="0"/>
              <a:t>Integrase</a:t>
            </a:r>
            <a:r>
              <a:rPr sz="2800" spc="-60" dirty="0"/>
              <a:t> </a:t>
            </a:r>
            <a:r>
              <a:rPr sz="2800" dirty="0"/>
              <a:t>Inhibitors</a:t>
            </a:r>
            <a:r>
              <a:rPr sz="2800" spc="-50" dirty="0"/>
              <a:t> </a:t>
            </a:r>
            <a:r>
              <a:rPr sz="2800" spc="-25" dirty="0"/>
              <a:t>and </a:t>
            </a:r>
            <a:r>
              <a:rPr sz="2800" spc="-45" dirty="0"/>
              <a:t>Tenofovir</a:t>
            </a:r>
            <a:r>
              <a:rPr sz="2800" spc="-150" dirty="0"/>
              <a:t> </a:t>
            </a:r>
            <a:r>
              <a:rPr sz="2800" spc="-10" dirty="0"/>
              <a:t>Alafenamide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49930" y="6463538"/>
            <a:ext cx="4749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Koethe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JR,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IAS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abstract</a:t>
            </a:r>
            <a:r>
              <a:rPr sz="11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OAB0206LB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EACS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abstract</a:t>
            </a:r>
            <a:r>
              <a:rPr sz="11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PS15.4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147" y="1985751"/>
            <a:ext cx="10861040" cy="291554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55600" marR="455930" indent="-342900">
              <a:spcBef>
                <a:spcPts val="95"/>
              </a:spcBef>
              <a:buClr>
                <a:srgbClr val="C00000"/>
              </a:buClr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34343"/>
                </a:solidFill>
                <a:latin typeface="Arial"/>
                <a:cs typeface="Arial"/>
              </a:rPr>
              <a:t>48-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week,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3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parallel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group,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34343"/>
                </a:solidFill>
                <a:latin typeface="Arial"/>
                <a:cs typeface="Arial"/>
              </a:rPr>
              <a:t>open-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label,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multicenter,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superiority,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34343"/>
                </a:solidFill>
                <a:latin typeface="Arial"/>
                <a:cs typeface="Arial"/>
              </a:rPr>
              <a:t>randomized,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controlled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trial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in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adult</a:t>
            </a:r>
            <a:r>
              <a:rPr sz="22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434343"/>
                </a:solidFill>
                <a:latin typeface="Arial"/>
                <a:cs typeface="Arial"/>
              </a:rPr>
              <a:t>People With HIV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obesity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an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INSTI</a:t>
            </a:r>
            <a:r>
              <a:rPr sz="2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(</a:t>
            </a:r>
            <a:r>
              <a:rPr sz="2200" dirty="0" err="1">
                <a:solidFill>
                  <a:srgbClr val="434343"/>
                </a:solidFill>
                <a:latin typeface="Arial"/>
                <a:cs typeface="Arial"/>
              </a:rPr>
              <a:t>bictegravir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,</a:t>
            </a:r>
            <a:r>
              <a:rPr sz="22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dolutegravir,</a:t>
            </a:r>
            <a:r>
              <a:rPr sz="2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34343"/>
                </a:solidFill>
                <a:latin typeface="Arial"/>
                <a:cs typeface="Arial"/>
              </a:rPr>
              <a:t>or </a:t>
            </a:r>
            <a:r>
              <a:rPr sz="2200" dirty="0" err="1">
                <a:solidFill>
                  <a:srgbClr val="434343"/>
                </a:solidFill>
                <a:latin typeface="Arial"/>
                <a:cs typeface="Arial"/>
              </a:rPr>
              <a:t>raltegravir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)</a:t>
            </a:r>
            <a:r>
              <a:rPr sz="22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TAF/FTC</a:t>
            </a:r>
            <a:r>
              <a:rPr sz="22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for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2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least</a:t>
            </a:r>
            <a:r>
              <a:rPr sz="22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48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weeks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sustained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viral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34343"/>
                </a:solidFill>
                <a:latin typeface="Arial"/>
                <a:cs typeface="Arial"/>
              </a:rPr>
              <a:t>suppression.</a:t>
            </a:r>
            <a:endParaRPr sz="2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ensure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representation</a:t>
            </a:r>
            <a:r>
              <a:rPr sz="2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groups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high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risk</a:t>
            </a:r>
            <a:r>
              <a:rPr sz="22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2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weight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gain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metabolic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34343"/>
                </a:solidFill>
                <a:latin typeface="Arial"/>
                <a:cs typeface="Arial"/>
              </a:rPr>
              <a:t>disease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22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INSTIs,</a:t>
            </a:r>
            <a:r>
              <a:rPr sz="2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enrollment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targets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prespecified</a:t>
            </a:r>
            <a:r>
              <a:rPr sz="22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&gt;50%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female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sex</a:t>
            </a:r>
            <a:r>
              <a:rPr sz="22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birth</a:t>
            </a:r>
            <a:r>
              <a:rPr sz="22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22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34343"/>
                </a:solidFill>
                <a:latin typeface="Arial"/>
                <a:cs typeface="Arial"/>
              </a:rPr>
              <a:t>&gt;50%</a:t>
            </a:r>
            <a:r>
              <a:rPr sz="22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34343"/>
                </a:solidFill>
                <a:latin typeface="Arial"/>
                <a:cs typeface="Arial"/>
              </a:rPr>
              <a:t>Black participants.</a:t>
            </a:r>
            <a:endParaRPr sz="2200">
              <a:latin typeface="Arial"/>
              <a:cs typeface="Arial"/>
            </a:endParaRPr>
          </a:p>
          <a:p>
            <a:pPr marL="3693795">
              <a:lnSpc>
                <a:spcPct val="100000"/>
              </a:lnSpc>
              <a:spcBef>
                <a:spcPts val="180"/>
              </a:spcBef>
              <a:tabLst>
                <a:tab pos="9024620" algn="l"/>
              </a:tabLst>
            </a:pPr>
            <a:r>
              <a:rPr sz="1800" b="1" dirty="0">
                <a:latin typeface="Calibri"/>
                <a:cs typeface="Calibri"/>
              </a:rPr>
              <a:t>Week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0</a:t>
            </a:r>
            <a:r>
              <a:rPr sz="1800" b="1" dirty="0">
                <a:latin typeface="Calibri"/>
                <a:cs typeface="Calibri"/>
              </a:rPr>
              <a:t>	Week</a:t>
            </a:r>
            <a:r>
              <a:rPr sz="1800" b="1" spc="-25" dirty="0">
                <a:latin typeface="Calibri"/>
                <a:cs typeface="Calibri"/>
              </a:rPr>
              <a:t> 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0671" y="4666387"/>
            <a:ext cx="26206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Obese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(BMI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2000" b="1" u="none" dirty="0">
                <a:latin typeface="Calibri"/>
                <a:cs typeface="Calibri"/>
              </a:rPr>
              <a:t>30</a:t>
            </a:r>
            <a:r>
              <a:rPr sz="2000" b="1" u="none" spc="-35" dirty="0">
                <a:latin typeface="Calibri"/>
                <a:cs typeface="Calibri"/>
              </a:rPr>
              <a:t> </a:t>
            </a:r>
            <a:r>
              <a:rPr sz="2000" b="1" u="none" spc="-10" dirty="0">
                <a:latin typeface="Calibri"/>
                <a:cs typeface="Calibri"/>
              </a:rPr>
              <a:t>kg/m</a:t>
            </a:r>
            <a:r>
              <a:rPr sz="1950" b="1" u="none" spc="-15" baseline="25641" dirty="0">
                <a:latin typeface="Calibri"/>
                <a:cs typeface="Calibri"/>
              </a:rPr>
              <a:t>2</a:t>
            </a:r>
            <a:r>
              <a:rPr sz="2000" b="1" u="none" spc="-10" dirty="0">
                <a:latin typeface="Calibri"/>
                <a:cs typeface="Calibri"/>
              </a:rPr>
              <a:t>) </a:t>
            </a:r>
            <a:r>
              <a:rPr sz="2000" b="1" u="none" dirty="0">
                <a:latin typeface="Calibri"/>
                <a:cs typeface="Calibri"/>
              </a:rPr>
              <a:t>persons</a:t>
            </a:r>
            <a:r>
              <a:rPr sz="2000" b="1" u="none" spc="-45" dirty="0">
                <a:latin typeface="Calibri"/>
                <a:cs typeface="Calibri"/>
              </a:rPr>
              <a:t> </a:t>
            </a:r>
            <a:r>
              <a:rPr sz="2000" b="1" u="none" dirty="0">
                <a:latin typeface="Calibri"/>
                <a:cs typeface="Calibri"/>
              </a:rPr>
              <a:t>on</a:t>
            </a:r>
            <a:r>
              <a:rPr sz="2000" b="1" u="none" spc="-25" dirty="0">
                <a:latin typeface="Calibri"/>
                <a:cs typeface="Calibri"/>
              </a:rPr>
              <a:t> </a:t>
            </a:r>
            <a:r>
              <a:rPr sz="2000" b="1" u="none" dirty="0">
                <a:latin typeface="Calibri"/>
                <a:cs typeface="Calibri"/>
              </a:rPr>
              <a:t>RAL,</a:t>
            </a:r>
            <a:r>
              <a:rPr sz="2000" b="1" u="none" spc="-30" dirty="0">
                <a:latin typeface="Calibri"/>
                <a:cs typeface="Calibri"/>
              </a:rPr>
              <a:t> </a:t>
            </a:r>
            <a:r>
              <a:rPr sz="2000" b="1" u="none" dirty="0">
                <a:latin typeface="Calibri"/>
                <a:cs typeface="Calibri"/>
              </a:rPr>
              <a:t>DTG,</a:t>
            </a:r>
            <a:r>
              <a:rPr sz="2000" b="1" u="none" spc="-30" dirty="0">
                <a:latin typeface="Calibri"/>
                <a:cs typeface="Calibri"/>
              </a:rPr>
              <a:t> </a:t>
            </a:r>
            <a:r>
              <a:rPr sz="2000" b="1" u="none" spc="-25" dirty="0">
                <a:latin typeface="Calibri"/>
                <a:cs typeface="Calibri"/>
              </a:rPr>
              <a:t>or </a:t>
            </a:r>
            <a:r>
              <a:rPr sz="2000" b="1" u="none" dirty="0">
                <a:latin typeface="Calibri"/>
                <a:cs typeface="Calibri"/>
              </a:rPr>
              <a:t>BIC</a:t>
            </a:r>
            <a:r>
              <a:rPr sz="2000" b="1" u="none" spc="-25" dirty="0">
                <a:latin typeface="Calibri"/>
                <a:cs typeface="Calibri"/>
              </a:rPr>
              <a:t> </a:t>
            </a:r>
            <a:r>
              <a:rPr sz="2000" b="1" u="none" dirty="0">
                <a:latin typeface="Calibri"/>
                <a:cs typeface="Calibri"/>
              </a:rPr>
              <a:t>+</a:t>
            </a:r>
            <a:r>
              <a:rPr sz="2000" b="1" u="none" spc="-30" dirty="0">
                <a:latin typeface="Calibri"/>
                <a:cs typeface="Calibri"/>
              </a:rPr>
              <a:t> </a:t>
            </a:r>
            <a:r>
              <a:rPr sz="2000" b="1" u="none" spc="-10" dirty="0">
                <a:latin typeface="Calibri"/>
                <a:cs typeface="Calibri"/>
              </a:rPr>
              <a:t>TAF/FTC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848" y="4832693"/>
            <a:ext cx="5943600" cy="295275"/>
          </a:xfrm>
          <a:prstGeom prst="rect">
            <a:avLst/>
          </a:prstGeom>
          <a:solidFill>
            <a:srgbClr val="E1D0F4"/>
          </a:solidFill>
          <a:ln w="15875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016000">
              <a:lnSpc>
                <a:spcPct val="100000"/>
              </a:lnSpc>
              <a:spcBef>
                <a:spcPts val="155"/>
              </a:spcBef>
            </a:pPr>
            <a:r>
              <a:rPr sz="1600" b="1" dirty="0">
                <a:latin typeface="Calibri"/>
                <a:cs typeface="Calibri"/>
              </a:rPr>
              <a:t>Arm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1: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Switch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DOR+TAF/FTC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6848" y="5333491"/>
            <a:ext cx="5943600" cy="295275"/>
          </a:xfrm>
          <a:prstGeom prst="rect">
            <a:avLst/>
          </a:prstGeom>
          <a:solidFill>
            <a:srgbClr val="9BE4EE"/>
          </a:solidFill>
          <a:ln w="15875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13460">
              <a:lnSpc>
                <a:spcPct val="100000"/>
              </a:lnSpc>
              <a:spcBef>
                <a:spcPts val="90"/>
              </a:spcBef>
            </a:pPr>
            <a:r>
              <a:rPr sz="1600" b="1" dirty="0">
                <a:latin typeface="Calibri"/>
                <a:cs typeface="Calibri"/>
              </a:rPr>
              <a:t>Arm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Switch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DOR+TDF/FTC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6848" y="5859653"/>
            <a:ext cx="5943600" cy="295275"/>
          </a:xfrm>
          <a:prstGeom prst="rect">
            <a:avLst/>
          </a:prstGeom>
          <a:solidFill>
            <a:srgbClr val="85EDA6"/>
          </a:solidFill>
          <a:ln w="15875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40130">
              <a:lnSpc>
                <a:spcPct val="100000"/>
              </a:lnSpc>
              <a:spcBef>
                <a:spcPts val="90"/>
              </a:spcBef>
            </a:pPr>
            <a:r>
              <a:rPr sz="1600" b="1" dirty="0">
                <a:latin typeface="Calibri"/>
                <a:cs typeface="Calibri"/>
              </a:rPr>
              <a:t>Arm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3: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Continuation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INSTI+TAF/FTC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ACTG</a:t>
            </a:r>
            <a:r>
              <a:rPr sz="2800" spc="-185" dirty="0"/>
              <a:t> </a:t>
            </a:r>
            <a:r>
              <a:rPr sz="2800" dirty="0"/>
              <a:t>A5391:</a:t>
            </a:r>
            <a:r>
              <a:rPr sz="2800" spc="-70" dirty="0"/>
              <a:t> </a:t>
            </a:r>
            <a:r>
              <a:rPr sz="2800" dirty="0"/>
              <a:t>Doravirine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50" dirty="0"/>
              <a:t> </a:t>
            </a:r>
            <a:r>
              <a:rPr sz="2800" dirty="0"/>
              <a:t>Obese</a:t>
            </a:r>
            <a:r>
              <a:rPr sz="2800" spc="-55" dirty="0"/>
              <a:t> </a:t>
            </a:r>
            <a:r>
              <a:rPr sz="2800" dirty="0"/>
              <a:t>Persons</a:t>
            </a:r>
            <a:r>
              <a:rPr sz="2800" spc="-50" dirty="0"/>
              <a:t> </a:t>
            </a:r>
            <a:r>
              <a:rPr sz="2800" dirty="0"/>
              <a:t>on</a:t>
            </a:r>
            <a:r>
              <a:rPr sz="2800" spc="-55" dirty="0"/>
              <a:t> </a:t>
            </a:r>
            <a:r>
              <a:rPr sz="2800" dirty="0"/>
              <a:t>Integrase</a:t>
            </a:r>
            <a:r>
              <a:rPr sz="2800" spc="-60" dirty="0"/>
              <a:t> </a:t>
            </a:r>
            <a:r>
              <a:rPr sz="2800" dirty="0"/>
              <a:t>Inhibitors</a:t>
            </a:r>
            <a:r>
              <a:rPr sz="2800" spc="-50" dirty="0"/>
              <a:t> </a:t>
            </a:r>
            <a:r>
              <a:rPr sz="2800" spc="-25" dirty="0"/>
              <a:t>and </a:t>
            </a:r>
            <a:r>
              <a:rPr sz="2800" spc="-45" dirty="0"/>
              <a:t>Tenofovir</a:t>
            </a:r>
            <a:r>
              <a:rPr sz="2800" spc="-150" dirty="0"/>
              <a:t> </a:t>
            </a:r>
            <a:r>
              <a:rPr sz="2800" spc="-10" dirty="0"/>
              <a:t>Alafenamide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1103655" y="4629289"/>
            <a:ext cx="6616700" cy="1804670"/>
            <a:chOff x="1103655" y="4629289"/>
            <a:chExt cx="6616700" cy="1804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312" y="5610508"/>
              <a:ext cx="1746528" cy="778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655" y="4629289"/>
              <a:ext cx="6616493" cy="18044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5955" y="4338756"/>
            <a:ext cx="5283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Estimated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Mean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Treatment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Differences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between</a:t>
            </a:r>
            <a:r>
              <a:rPr sz="16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Arms: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655" y="2301925"/>
            <a:ext cx="6616493" cy="18044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5955" y="1955898"/>
            <a:ext cx="10851515" cy="1534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Within</a:t>
            </a:r>
            <a:r>
              <a:rPr sz="16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Arm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Weight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Change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sz="16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48</a:t>
            </a:r>
            <a:r>
              <a:rPr sz="16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weeks:</a:t>
            </a:r>
            <a:endParaRPr sz="1600">
              <a:latin typeface="Arial"/>
              <a:cs typeface="Arial"/>
            </a:endParaRPr>
          </a:p>
          <a:p>
            <a:pPr marL="7743190" marR="5080">
              <a:lnSpc>
                <a:spcPct val="100000"/>
              </a:lnSpc>
              <a:spcBef>
                <a:spcPts val="175"/>
              </a:spcBef>
            </a:pPr>
            <a:r>
              <a:rPr sz="1600" dirty="0">
                <a:latin typeface="Arial"/>
                <a:cs typeface="Arial"/>
              </a:rPr>
              <a:t>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study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arms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weight.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There </a:t>
            </a:r>
            <a:r>
              <a:rPr sz="1600" dirty="0">
                <a:latin typeface="Arial"/>
                <a:cs typeface="Arial"/>
              </a:rPr>
              <a:t>was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evidence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 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switch</a:t>
            </a:r>
            <a:r>
              <a:rPr sz="1600" spc="-25" dirty="0">
                <a:latin typeface="Arial"/>
                <a:cs typeface="Arial"/>
              </a:rPr>
              <a:t> to </a:t>
            </a:r>
            <a:r>
              <a:rPr sz="1600" dirty="0">
                <a:latin typeface="Arial"/>
                <a:cs typeface="Arial"/>
              </a:rPr>
              <a:t>DOR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affected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48-</a:t>
            </a:r>
            <a:r>
              <a:rPr sz="1600" dirty="0">
                <a:latin typeface="Arial"/>
                <a:cs typeface="Arial"/>
              </a:rPr>
              <a:t>week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weight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compared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continued </a:t>
            </a:r>
            <a:r>
              <a:rPr sz="1600" dirty="0">
                <a:latin typeface="Arial"/>
                <a:cs typeface="Arial"/>
              </a:rPr>
              <a:t>INSTI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TAF/FTC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913" y="3708799"/>
            <a:ext cx="2946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97.5%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confidence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intervals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were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&lt;5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percentage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points.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6913" y="4440315"/>
            <a:ext cx="30378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Subgroup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analyses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similar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women,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Black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individuals,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those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greater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early-</a:t>
            </a:r>
            <a:r>
              <a:rPr sz="1600" spc="-25" dirty="0">
                <a:latin typeface="Arial"/>
                <a:cs typeface="Arial"/>
              </a:rPr>
              <a:t>ART </a:t>
            </a:r>
            <a:r>
              <a:rPr sz="1600" dirty="0">
                <a:latin typeface="Arial"/>
                <a:cs typeface="Arial"/>
              </a:rPr>
              <a:t>weight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gain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5679" y="3035579"/>
            <a:ext cx="9003665" cy="3505200"/>
            <a:chOff x="2715679" y="3035579"/>
            <a:chExt cx="9003665" cy="3505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15679" y="3035579"/>
              <a:ext cx="7012940" cy="2905125"/>
            </a:xfrm>
            <a:custGeom>
              <a:avLst/>
              <a:gdLst/>
              <a:ahLst/>
              <a:cxnLst/>
              <a:rect l="l" t="t" r="r" b="b"/>
              <a:pathLst>
                <a:path w="7012940" h="2905125">
                  <a:moveTo>
                    <a:pt x="7012432" y="0"/>
                  </a:moveTo>
                  <a:lnTo>
                    <a:pt x="0" y="0"/>
                  </a:lnTo>
                  <a:lnTo>
                    <a:pt x="0" y="2904896"/>
                  </a:lnTo>
                  <a:lnTo>
                    <a:pt x="7012432" y="2904896"/>
                  </a:lnTo>
                  <a:lnTo>
                    <a:pt x="7012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DEFINE</a:t>
            </a:r>
            <a:r>
              <a:rPr sz="2800" spc="-60" dirty="0"/>
              <a:t> </a:t>
            </a:r>
            <a:r>
              <a:rPr sz="2800" dirty="0"/>
              <a:t>Study:</a:t>
            </a:r>
            <a:r>
              <a:rPr sz="2800" spc="-75" dirty="0"/>
              <a:t> </a:t>
            </a:r>
            <a:r>
              <a:rPr sz="2800" dirty="0"/>
              <a:t>Switch</a:t>
            </a:r>
            <a:r>
              <a:rPr sz="2800" spc="-65" dirty="0"/>
              <a:t> </a:t>
            </a:r>
            <a:r>
              <a:rPr sz="2800" dirty="0"/>
              <a:t>from</a:t>
            </a:r>
            <a:r>
              <a:rPr sz="2800" spc="-65" dirty="0"/>
              <a:t> </a:t>
            </a:r>
            <a:r>
              <a:rPr sz="2800" spc="-20" dirty="0"/>
              <a:t>INSTI/TAF/FTC</a:t>
            </a:r>
            <a:r>
              <a:rPr sz="2800" spc="-40" dirty="0"/>
              <a:t> </a:t>
            </a:r>
            <a:r>
              <a:rPr sz="2800" dirty="0"/>
              <a:t>to</a:t>
            </a:r>
            <a:r>
              <a:rPr sz="2800" spc="-60" dirty="0"/>
              <a:t> </a:t>
            </a:r>
            <a:r>
              <a:rPr sz="2800" spc="-10" dirty="0"/>
              <a:t>DRV/cTAF/FTC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46239" y="3777153"/>
            <a:ext cx="1564005" cy="10900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6350" algn="ctr">
              <a:spcBef>
                <a:spcPts val="100"/>
              </a:spcBef>
            </a:pPr>
            <a:r>
              <a:rPr lang="en-US" sz="1400" b="1">
                <a:latin typeface="Arial"/>
                <a:cs typeface="Arial"/>
              </a:rPr>
              <a:t>People With HIV </a:t>
            </a:r>
            <a:r>
              <a:rPr sz="1400" b="1">
                <a:latin typeface="Arial"/>
                <a:cs typeface="Arial"/>
              </a:rPr>
              <a:t>with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≥10% </a:t>
            </a:r>
            <a:r>
              <a:rPr sz="1400" b="1" dirty="0">
                <a:latin typeface="Arial"/>
                <a:cs typeface="Arial"/>
              </a:rPr>
              <a:t>weight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gain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within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year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starting </a:t>
            </a:r>
            <a:r>
              <a:rPr sz="1400" b="1" dirty="0">
                <a:latin typeface="Arial"/>
                <a:cs typeface="Arial"/>
              </a:rPr>
              <a:t>INSTI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919" y="3440429"/>
            <a:ext cx="1641475" cy="666750"/>
          </a:xfrm>
          <a:prstGeom prst="rect">
            <a:avLst/>
          </a:prstGeom>
          <a:solidFill>
            <a:srgbClr val="1C74BC"/>
          </a:solidFill>
        </p:spPr>
        <p:txBody>
          <a:bodyPr vert="horz" wrap="square" lIns="0" tIns="145415" rIns="0" bIns="0" rtlCol="0">
            <a:spAutoFit/>
          </a:bodyPr>
          <a:lstStyle/>
          <a:p>
            <a:pPr marL="117475" marR="111760" indent="30480">
              <a:lnSpc>
                <a:spcPct val="100000"/>
              </a:lnSpc>
              <a:spcBef>
                <a:spcPts val="114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Immediate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Switch: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DRV/COBI/FTC/TAF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4919" y="4365396"/>
            <a:ext cx="1641475" cy="645795"/>
          </a:xfrm>
          <a:prstGeom prst="rect">
            <a:avLst/>
          </a:prstGeom>
          <a:solidFill>
            <a:srgbClr val="EEC593"/>
          </a:solidFill>
        </p:spPr>
        <p:txBody>
          <a:bodyPr vert="horz" wrap="square" lIns="0" tIns="135255" rIns="0" bIns="0" rtlCol="0">
            <a:spAutoFit/>
          </a:bodyPr>
          <a:lstStyle/>
          <a:p>
            <a:pPr marL="334010" marR="200025" indent="-128270">
              <a:lnSpc>
                <a:spcPct val="100000"/>
              </a:lnSpc>
              <a:spcBef>
                <a:spcPts val="1065"/>
              </a:spcBef>
            </a:pPr>
            <a:r>
              <a:rPr sz="1200" b="1" dirty="0">
                <a:latin typeface="Arial"/>
                <a:cs typeface="Arial"/>
              </a:rPr>
              <a:t>Continue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INSTI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+ </a:t>
            </a:r>
            <a:r>
              <a:rPr sz="1200" b="1" spc="-20" dirty="0">
                <a:latin typeface="Arial"/>
                <a:cs typeface="Arial"/>
              </a:rPr>
              <a:t>TAF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Regimen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3353" y="1953868"/>
            <a:ext cx="630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F3D96"/>
                </a:solidFill>
                <a:latin typeface="Arial"/>
                <a:cs typeface="Arial"/>
              </a:rPr>
              <a:t>24-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week,</a:t>
            </a:r>
            <a:r>
              <a:rPr sz="1800" b="1" spc="-4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F3D96"/>
                </a:solidFill>
                <a:latin typeface="Arial"/>
                <a:cs typeface="Arial"/>
              </a:rPr>
              <a:t>2-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arm,</a:t>
            </a:r>
            <a:r>
              <a:rPr sz="1800" b="1" spc="-1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open</a:t>
            </a:r>
            <a:r>
              <a:rPr sz="1800" b="1" spc="-25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label,</a:t>
            </a:r>
            <a:r>
              <a:rPr sz="1800" b="1" spc="-2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F3D96"/>
                </a:solidFill>
                <a:latin typeface="Arial"/>
                <a:cs typeface="Arial"/>
              </a:rPr>
              <a:t>randomized</a:t>
            </a:r>
            <a:r>
              <a:rPr sz="1800" b="1" spc="-8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ART</a:t>
            </a:r>
            <a:r>
              <a:rPr sz="1800" b="1" spc="35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F3D96"/>
                </a:solidFill>
                <a:latin typeface="Arial"/>
                <a:cs typeface="Arial"/>
              </a:rPr>
              <a:t>switch</a:t>
            </a:r>
            <a:r>
              <a:rPr sz="1800" b="1" spc="-55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F3D96"/>
                </a:solidFill>
                <a:latin typeface="Arial"/>
                <a:cs typeface="Arial"/>
              </a:rPr>
              <a:t>study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85046" y="3773513"/>
            <a:ext cx="600075" cy="915035"/>
            <a:chOff x="1985046" y="3773513"/>
            <a:chExt cx="600075" cy="915035"/>
          </a:xfrm>
        </p:grpSpPr>
        <p:sp>
          <p:nvSpPr>
            <p:cNvPr id="12" name="object 12"/>
            <p:cNvSpPr/>
            <p:nvPr/>
          </p:nvSpPr>
          <p:spPr>
            <a:xfrm>
              <a:off x="1999334" y="3817267"/>
              <a:ext cx="529590" cy="410209"/>
            </a:xfrm>
            <a:custGeom>
              <a:avLst/>
              <a:gdLst/>
              <a:ahLst/>
              <a:cxnLst/>
              <a:rect l="l" t="t" r="r" b="b"/>
              <a:pathLst>
                <a:path w="529589" h="410210">
                  <a:moveTo>
                    <a:pt x="0" y="409892"/>
                  </a:moveTo>
                  <a:lnTo>
                    <a:pt x="529107" y="0"/>
                  </a:lnTo>
                </a:path>
              </a:pathLst>
            </a:custGeom>
            <a:ln w="2857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0903" y="3773513"/>
              <a:ext cx="94615" cy="86995"/>
            </a:xfrm>
            <a:custGeom>
              <a:avLst/>
              <a:gdLst/>
              <a:ahLst/>
              <a:cxnLst/>
              <a:rect l="l" t="t" r="r" b="b"/>
              <a:pathLst>
                <a:path w="94614" h="86995">
                  <a:moveTo>
                    <a:pt x="94018" y="0"/>
                  </a:moveTo>
                  <a:lnTo>
                    <a:pt x="0" y="18618"/>
                  </a:lnTo>
                  <a:lnTo>
                    <a:pt x="52501" y="86385"/>
                  </a:lnTo>
                  <a:lnTo>
                    <a:pt x="94018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9334" y="4227158"/>
              <a:ext cx="529590" cy="417195"/>
            </a:xfrm>
            <a:custGeom>
              <a:avLst/>
              <a:gdLst/>
              <a:ahLst/>
              <a:cxnLst/>
              <a:rect l="l" t="t" r="r" b="b"/>
              <a:pathLst>
                <a:path w="529589" h="417195">
                  <a:moveTo>
                    <a:pt x="0" y="0"/>
                  </a:moveTo>
                  <a:lnTo>
                    <a:pt x="529463" y="416902"/>
                  </a:lnTo>
                </a:path>
              </a:pathLst>
            </a:custGeom>
            <a:ln w="2857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1054" y="4601545"/>
              <a:ext cx="93980" cy="86995"/>
            </a:xfrm>
            <a:custGeom>
              <a:avLst/>
              <a:gdLst/>
              <a:ahLst/>
              <a:cxnLst/>
              <a:rect l="l" t="t" r="r" b="b"/>
              <a:pathLst>
                <a:path w="93980" h="86995">
                  <a:moveTo>
                    <a:pt x="53035" y="0"/>
                  </a:moveTo>
                  <a:lnTo>
                    <a:pt x="0" y="67348"/>
                  </a:lnTo>
                  <a:lnTo>
                    <a:pt x="93865" y="86715"/>
                  </a:lnTo>
                  <a:lnTo>
                    <a:pt x="53035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 descr="A graph on a white background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8643" y="2687027"/>
            <a:ext cx="6730796" cy="286269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644007" y="2731325"/>
            <a:ext cx="459232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2092325" marR="240665" indent="-1845945">
              <a:lnSpc>
                <a:spcPct val="100000"/>
              </a:lnSpc>
              <a:spcBef>
                <a:spcPts val="355"/>
              </a:spcBef>
            </a:pPr>
            <a:r>
              <a:rPr sz="1400" b="1" spc="-10" dirty="0">
                <a:latin typeface="Arial"/>
                <a:cs typeface="Arial"/>
              </a:rPr>
              <a:t>Percent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Change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from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Baseline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Body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Weight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Over Time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298760" y="2786202"/>
            <a:ext cx="1433195" cy="775970"/>
            <a:chOff x="10298760" y="2786202"/>
            <a:chExt cx="1433195" cy="775970"/>
          </a:xfrm>
        </p:grpSpPr>
        <p:sp>
          <p:nvSpPr>
            <p:cNvPr id="19" name="object 19"/>
            <p:cNvSpPr/>
            <p:nvPr/>
          </p:nvSpPr>
          <p:spPr>
            <a:xfrm>
              <a:off x="10379430" y="2992869"/>
              <a:ext cx="1185545" cy="556895"/>
            </a:xfrm>
            <a:custGeom>
              <a:avLst/>
              <a:gdLst/>
              <a:ahLst/>
              <a:cxnLst/>
              <a:rect l="l" t="t" r="r" b="b"/>
              <a:pathLst>
                <a:path w="1185545" h="556895">
                  <a:moveTo>
                    <a:pt x="1185100" y="0"/>
                  </a:moveTo>
                  <a:lnTo>
                    <a:pt x="0" y="0"/>
                  </a:lnTo>
                  <a:lnTo>
                    <a:pt x="0" y="556488"/>
                  </a:lnTo>
                  <a:lnTo>
                    <a:pt x="1185100" y="556488"/>
                  </a:lnTo>
                  <a:lnTo>
                    <a:pt x="118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79430" y="2992869"/>
              <a:ext cx="1185545" cy="556895"/>
            </a:xfrm>
            <a:custGeom>
              <a:avLst/>
              <a:gdLst/>
              <a:ahLst/>
              <a:cxnLst/>
              <a:rect l="l" t="t" r="r" b="b"/>
              <a:pathLst>
                <a:path w="1185545" h="556895">
                  <a:moveTo>
                    <a:pt x="0" y="0"/>
                  </a:moveTo>
                  <a:lnTo>
                    <a:pt x="1185100" y="0"/>
                  </a:lnTo>
                  <a:lnTo>
                    <a:pt x="1185100" y="556488"/>
                  </a:lnTo>
                  <a:lnTo>
                    <a:pt x="0" y="55648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98773" y="283325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182829" y="0"/>
                  </a:moveTo>
                  <a:lnTo>
                    <a:pt x="0" y="0"/>
                  </a:lnTo>
                  <a:lnTo>
                    <a:pt x="0" y="182829"/>
                  </a:lnTo>
                  <a:lnTo>
                    <a:pt x="182829" y="182829"/>
                  </a:lnTo>
                  <a:lnTo>
                    <a:pt x="182829" y="0"/>
                  </a:lnTo>
                  <a:close/>
                </a:path>
              </a:pathLst>
            </a:custGeom>
            <a:solidFill>
              <a:srgbClr val="1D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98760" y="2833255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80">
                  <a:moveTo>
                    <a:pt x="0" y="0"/>
                  </a:moveTo>
                  <a:lnTo>
                    <a:pt x="182829" y="0"/>
                  </a:lnTo>
                  <a:lnTo>
                    <a:pt x="182829" y="182829"/>
                  </a:lnTo>
                  <a:lnTo>
                    <a:pt x="0" y="1828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00436" y="2786202"/>
              <a:ext cx="1231900" cy="277495"/>
            </a:xfrm>
            <a:custGeom>
              <a:avLst/>
              <a:gdLst/>
              <a:ahLst/>
              <a:cxnLst/>
              <a:rect l="l" t="t" r="r" b="b"/>
              <a:pathLst>
                <a:path w="1231900" h="277494">
                  <a:moveTo>
                    <a:pt x="1231392" y="0"/>
                  </a:moveTo>
                  <a:lnTo>
                    <a:pt x="0" y="0"/>
                  </a:lnTo>
                  <a:lnTo>
                    <a:pt x="0" y="276923"/>
                  </a:lnTo>
                  <a:lnTo>
                    <a:pt x="1231392" y="276923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590222" y="2812690"/>
            <a:ext cx="1052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latin typeface="Calibri"/>
                <a:cs typeface="Calibri"/>
              </a:rPr>
              <a:t>DRV/c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TAF/FTC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298760" y="3088995"/>
            <a:ext cx="1386840" cy="277495"/>
            <a:chOff x="10298760" y="3088995"/>
            <a:chExt cx="1386840" cy="277495"/>
          </a:xfrm>
        </p:grpSpPr>
        <p:sp>
          <p:nvSpPr>
            <p:cNvPr id="26" name="object 26"/>
            <p:cNvSpPr/>
            <p:nvPr/>
          </p:nvSpPr>
          <p:spPr>
            <a:xfrm>
              <a:off x="10298773" y="313604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29" y="0"/>
                  </a:moveTo>
                  <a:lnTo>
                    <a:pt x="0" y="0"/>
                  </a:lnTo>
                  <a:lnTo>
                    <a:pt x="0" y="182829"/>
                  </a:lnTo>
                  <a:lnTo>
                    <a:pt x="182829" y="182829"/>
                  </a:lnTo>
                  <a:lnTo>
                    <a:pt x="182829" y="0"/>
                  </a:lnTo>
                  <a:close/>
                </a:path>
              </a:pathLst>
            </a:custGeom>
            <a:solidFill>
              <a:srgbClr val="EAA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98760" y="313604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0" y="0"/>
                  </a:moveTo>
                  <a:lnTo>
                    <a:pt x="182829" y="0"/>
                  </a:lnTo>
                  <a:lnTo>
                    <a:pt x="182829" y="182829"/>
                  </a:lnTo>
                  <a:lnTo>
                    <a:pt x="0" y="1828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00436" y="3088995"/>
              <a:ext cx="1185545" cy="277495"/>
            </a:xfrm>
            <a:custGeom>
              <a:avLst/>
              <a:gdLst/>
              <a:ahLst/>
              <a:cxnLst/>
              <a:rect l="l" t="t" r="r" b="b"/>
              <a:pathLst>
                <a:path w="1185545" h="277495">
                  <a:moveTo>
                    <a:pt x="1185100" y="0"/>
                  </a:moveTo>
                  <a:lnTo>
                    <a:pt x="0" y="0"/>
                  </a:lnTo>
                  <a:lnTo>
                    <a:pt x="0" y="276923"/>
                  </a:lnTo>
                  <a:lnTo>
                    <a:pt x="1185100" y="276923"/>
                  </a:lnTo>
                  <a:lnTo>
                    <a:pt x="118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596192" y="3115481"/>
            <a:ext cx="993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INSTI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TAF/FTC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48821" y="4772304"/>
            <a:ext cx="1185545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305"/>
              </a:spcBef>
            </a:pPr>
            <a:r>
              <a:rPr sz="1200" b="1" spc="-20" dirty="0">
                <a:latin typeface="Calibri"/>
                <a:cs typeface="Calibri"/>
              </a:rPr>
              <a:t>Week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38785" y="4772304"/>
            <a:ext cx="1185545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305"/>
              </a:spcBef>
            </a:pPr>
            <a:r>
              <a:rPr sz="1200" b="1" spc="-20" dirty="0">
                <a:latin typeface="Calibri"/>
                <a:cs typeface="Calibri"/>
              </a:rPr>
              <a:t>Week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47047" y="4772304"/>
            <a:ext cx="1185545" cy="461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320"/>
              </a:spcBef>
            </a:pPr>
            <a:r>
              <a:rPr sz="1200" b="1" spc="-20" dirty="0">
                <a:latin typeface="Calibri"/>
                <a:cs typeface="Calibri"/>
              </a:rPr>
              <a:t>Week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200" b="1" i="1" spc="-10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=0.24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2205" y="6411363"/>
            <a:ext cx="2868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Short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WR,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Open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Forum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Infect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Dis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 2023.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5643562"/>
            <a:ext cx="3714750" cy="1129030"/>
            <a:chOff x="8347723" y="5643562"/>
            <a:chExt cx="3714750" cy="1129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Our</a:t>
            </a:r>
            <a:r>
              <a:rPr sz="2800" spc="-75" dirty="0"/>
              <a:t> </a:t>
            </a:r>
            <a:r>
              <a:rPr sz="2800" dirty="0"/>
              <a:t>Understanding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Weight</a:t>
            </a:r>
            <a:r>
              <a:rPr sz="2800" spc="-75" dirty="0"/>
              <a:t> </a:t>
            </a:r>
            <a:r>
              <a:rPr sz="2800" dirty="0"/>
              <a:t>Gain</a:t>
            </a:r>
            <a:r>
              <a:rPr sz="2800" spc="-55" dirty="0"/>
              <a:t> </a:t>
            </a:r>
            <a:r>
              <a:rPr sz="2800" dirty="0"/>
              <a:t>and</a:t>
            </a:r>
            <a:r>
              <a:rPr sz="2800" spc="-195" dirty="0"/>
              <a:t> </a:t>
            </a:r>
            <a:r>
              <a:rPr sz="2800" dirty="0"/>
              <a:t>ART</a:t>
            </a:r>
            <a:r>
              <a:rPr sz="2800" spc="-100" dirty="0"/>
              <a:t> </a:t>
            </a:r>
            <a:r>
              <a:rPr sz="2800" dirty="0"/>
              <a:t>has</a:t>
            </a:r>
            <a:r>
              <a:rPr sz="2800" spc="-60" dirty="0"/>
              <a:t> </a:t>
            </a:r>
            <a:r>
              <a:rPr sz="2800" dirty="0"/>
              <a:t>Changed</a:t>
            </a:r>
            <a:r>
              <a:rPr sz="2800" spc="-55" dirty="0"/>
              <a:t> </a:t>
            </a:r>
            <a:r>
              <a:rPr sz="2800" dirty="0"/>
              <a:t>over</a:t>
            </a:r>
            <a:r>
              <a:rPr sz="2800" spc="-105" dirty="0"/>
              <a:t> </a:t>
            </a:r>
            <a:r>
              <a:rPr sz="2800" spc="-20" dirty="0"/>
              <a:t>Time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350871" y="3837825"/>
            <a:ext cx="1043305" cy="1386840"/>
          </a:xfrm>
          <a:prstGeom prst="rect">
            <a:avLst/>
          </a:prstGeom>
          <a:solidFill>
            <a:srgbClr val="00AF5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73601" y="1966172"/>
            <a:ext cx="1591310" cy="1864995"/>
            <a:chOff x="2073601" y="1966172"/>
            <a:chExt cx="1591310" cy="1864995"/>
          </a:xfrm>
        </p:grpSpPr>
        <p:sp>
          <p:nvSpPr>
            <p:cNvPr id="9" name="object 9"/>
            <p:cNvSpPr/>
            <p:nvPr/>
          </p:nvSpPr>
          <p:spPr>
            <a:xfrm>
              <a:off x="2079951" y="2982320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10" h="842645">
                  <a:moveTo>
                    <a:pt x="789216" y="0"/>
                  </a:moveTo>
                  <a:lnTo>
                    <a:pt x="0" y="389166"/>
                  </a:lnTo>
                  <a:lnTo>
                    <a:pt x="278142" y="389166"/>
                  </a:lnTo>
                  <a:lnTo>
                    <a:pt x="278142" y="842302"/>
                  </a:lnTo>
                  <a:lnTo>
                    <a:pt x="1300302" y="842302"/>
                  </a:lnTo>
                  <a:lnTo>
                    <a:pt x="1300302" y="389166"/>
                  </a:lnTo>
                  <a:lnTo>
                    <a:pt x="1578444" y="389166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9951" y="2982320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10" h="842645">
                  <a:moveTo>
                    <a:pt x="0" y="389166"/>
                  </a:moveTo>
                  <a:lnTo>
                    <a:pt x="789216" y="0"/>
                  </a:lnTo>
                  <a:lnTo>
                    <a:pt x="1578444" y="389166"/>
                  </a:lnTo>
                  <a:lnTo>
                    <a:pt x="1300302" y="389166"/>
                  </a:lnTo>
                  <a:lnTo>
                    <a:pt x="1300302" y="842302"/>
                  </a:lnTo>
                  <a:lnTo>
                    <a:pt x="278142" y="842302"/>
                  </a:lnTo>
                  <a:lnTo>
                    <a:pt x="278142" y="389166"/>
                  </a:lnTo>
                  <a:lnTo>
                    <a:pt x="0" y="38916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9951" y="1972522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10" h="1004569">
                  <a:moveTo>
                    <a:pt x="789216" y="0"/>
                  </a:moveTo>
                  <a:lnTo>
                    <a:pt x="0" y="297624"/>
                  </a:lnTo>
                  <a:lnTo>
                    <a:pt x="260172" y="297624"/>
                  </a:lnTo>
                  <a:lnTo>
                    <a:pt x="260172" y="706551"/>
                  </a:lnTo>
                  <a:lnTo>
                    <a:pt x="0" y="706551"/>
                  </a:lnTo>
                  <a:lnTo>
                    <a:pt x="789216" y="1004176"/>
                  </a:lnTo>
                  <a:lnTo>
                    <a:pt x="1578444" y="706551"/>
                  </a:lnTo>
                  <a:lnTo>
                    <a:pt x="1318272" y="706551"/>
                  </a:lnTo>
                  <a:lnTo>
                    <a:pt x="1318272" y="297624"/>
                  </a:lnTo>
                  <a:lnTo>
                    <a:pt x="1578444" y="297624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9951" y="1972522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10" h="1004569">
                  <a:moveTo>
                    <a:pt x="0" y="297624"/>
                  </a:moveTo>
                  <a:lnTo>
                    <a:pt x="789216" y="0"/>
                  </a:lnTo>
                  <a:lnTo>
                    <a:pt x="1578444" y="297624"/>
                  </a:lnTo>
                  <a:lnTo>
                    <a:pt x="1318272" y="297624"/>
                  </a:lnTo>
                  <a:lnTo>
                    <a:pt x="1318272" y="706551"/>
                  </a:lnTo>
                  <a:lnTo>
                    <a:pt x="1578444" y="706551"/>
                  </a:lnTo>
                  <a:lnTo>
                    <a:pt x="789216" y="1004176"/>
                  </a:lnTo>
                  <a:lnTo>
                    <a:pt x="0" y="706551"/>
                  </a:lnTo>
                  <a:lnTo>
                    <a:pt x="260172" y="706551"/>
                  </a:lnTo>
                  <a:lnTo>
                    <a:pt x="260172" y="297624"/>
                  </a:lnTo>
                  <a:lnTo>
                    <a:pt x="0" y="297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80109" y="2178443"/>
            <a:ext cx="77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715" indent="-1435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ART-related Weight 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6245" y="2779662"/>
            <a:ext cx="207518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8435" marR="5080" indent="12065" algn="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Weight Neutral</a:t>
            </a:r>
            <a:endParaRPr sz="1400">
              <a:latin typeface="Arial"/>
              <a:cs typeface="Arial"/>
            </a:endParaRPr>
          </a:p>
          <a:p>
            <a:pPr marL="102235" marR="1456055" indent="-90170">
              <a:lnSpc>
                <a:spcPct val="100000"/>
              </a:lnSpc>
              <a:spcBef>
                <a:spcPts val="92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5126" y="1839623"/>
            <a:ext cx="91566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Weight Promoting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2057" y="5410288"/>
            <a:ext cx="1946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Early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INSTI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TAF </a:t>
            </a:r>
            <a:r>
              <a:rPr sz="1600" b="1" dirty="0">
                <a:latin typeface="Arial"/>
                <a:cs typeface="Arial"/>
              </a:rPr>
              <a:t>Weight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Studies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5643562"/>
            <a:ext cx="3714750" cy="1129030"/>
            <a:chOff x="8347723" y="5643562"/>
            <a:chExt cx="3714750" cy="1129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Our</a:t>
            </a:r>
            <a:r>
              <a:rPr sz="2800" spc="-75" dirty="0"/>
              <a:t> </a:t>
            </a:r>
            <a:r>
              <a:rPr sz="2800" dirty="0"/>
              <a:t>Understanding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Weight</a:t>
            </a:r>
            <a:r>
              <a:rPr sz="2800" spc="-75" dirty="0"/>
              <a:t> </a:t>
            </a:r>
            <a:r>
              <a:rPr sz="2800" dirty="0"/>
              <a:t>Gain</a:t>
            </a:r>
            <a:r>
              <a:rPr sz="2800" spc="-55" dirty="0"/>
              <a:t> </a:t>
            </a:r>
            <a:r>
              <a:rPr sz="2800" dirty="0"/>
              <a:t>and</a:t>
            </a:r>
            <a:r>
              <a:rPr sz="2800" spc="-195" dirty="0"/>
              <a:t> </a:t>
            </a:r>
            <a:r>
              <a:rPr sz="2800" dirty="0"/>
              <a:t>ART</a:t>
            </a:r>
            <a:r>
              <a:rPr sz="2800" spc="-100" dirty="0"/>
              <a:t> </a:t>
            </a:r>
            <a:r>
              <a:rPr sz="2800" dirty="0"/>
              <a:t>has</a:t>
            </a:r>
            <a:r>
              <a:rPr sz="2800" spc="-60" dirty="0"/>
              <a:t> </a:t>
            </a:r>
            <a:r>
              <a:rPr sz="2800" dirty="0"/>
              <a:t>Changed</a:t>
            </a:r>
            <a:r>
              <a:rPr sz="2800" spc="-55" dirty="0"/>
              <a:t> </a:t>
            </a:r>
            <a:r>
              <a:rPr sz="2800" dirty="0"/>
              <a:t>over</a:t>
            </a:r>
            <a:r>
              <a:rPr sz="2800" spc="-105" dirty="0"/>
              <a:t> </a:t>
            </a:r>
            <a:r>
              <a:rPr sz="2800" spc="-20" dirty="0"/>
              <a:t>Time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2344521" y="3831475"/>
            <a:ext cx="1056005" cy="1399540"/>
            <a:chOff x="2344521" y="3831475"/>
            <a:chExt cx="1056005" cy="1399540"/>
          </a:xfrm>
        </p:grpSpPr>
        <p:sp>
          <p:nvSpPr>
            <p:cNvPr id="8" name="object 8"/>
            <p:cNvSpPr/>
            <p:nvPr/>
          </p:nvSpPr>
          <p:spPr>
            <a:xfrm>
              <a:off x="2350871" y="3837825"/>
              <a:ext cx="1043305" cy="1386840"/>
            </a:xfrm>
            <a:custGeom>
              <a:avLst/>
              <a:gdLst/>
              <a:ahLst/>
              <a:cxnLst/>
              <a:rect l="l" t="t" r="r" b="b"/>
              <a:pathLst>
                <a:path w="1043304" h="1386839">
                  <a:moveTo>
                    <a:pt x="1043076" y="0"/>
                  </a:moveTo>
                  <a:lnTo>
                    <a:pt x="0" y="0"/>
                  </a:lnTo>
                  <a:lnTo>
                    <a:pt x="0" y="1386547"/>
                  </a:lnTo>
                  <a:lnTo>
                    <a:pt x="1043076" y="1386547"/>
                  </a:lnTo>
                  <a:lnTo>
                    <a:pt x="104307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50871" y="3837825"/>
              <a:ext cx="1043305" cy="1386840"/>
            </a:xfrm>
            <a:custGeom>
              <a:avLst/>
              <a:gdLst/>
              <a:ahLst/>
              <a:cxnLst/>
              <a:rect l="l" t="t" r="r" b="b"/>
              <a:pathLst>
                <a:path w="1043304" h="1386839">
                  <a:moveTo>
                    <a:pt x="0" y="0"/>
                  </a:moveTo>
                  <a:lnTo>
                    <a:pt x="1043076" y="0"/>
                  </a:lnTo>
                  <a:lnTo>
                    <a:pt x="1043076" y="1386547"/>
                  </a:lnTo>
                  <a:lnTo>
                    <a:pt x="0" y="13865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54676" y="4326371"/>
            <a:ext cx="83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73601" y="2975970"/>
            <a:ext cx="1591310" cy="855344"/>
            <a:chOff x="2073601" y="2975970"/>
            <a:chExt cx="1591310" cy="855344"/>
          </a:xfrm>
        </p:grpSpPr>
        <p:sp>
          <p:nvSpPr>
            <p:cNvPr id="12" name="object 12"/>
            <p:cNvSpPr/>
            <p:nvPr/>
          </p:nvSpPr>
          <p:spPr>
            <a:xfrm>
              <a:off x="2079951" y="2982320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10" h="842645">
                  <a:moveTo>
                    <a:pt x="789216" y="0"/>
                  </a:moveTo>
                  <a:lnTo>
                    <a:pt x="0" y="389166"/>
                  </a:lnTo>
                  <a:lnTo>
                    <a:pt x="278142" y="389166"/>
                  </a:lnTo>
                  <a:lnTo>
                    <a:pt x="278142" y="842302"/>
                  </a:lnTo>
                  <a:lnTo>
                    <a:pt x="1300302" y="842302"/>
                  </a:lnTo>
                  <a:lnTo>
                    <a:pt x="1300302" y="389166"/>
                  </a:lnTo>
                  <a:lnTo>
                    <a:pt x="1578444" y="389166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9951" y="2982320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10" h="842645">
                  <a:moveTo>
                    <a:pt x="0" y="389166"/>
                  </a:moveTo>
                  <a:lnTo>
                    <a:pt x="789216" y="0"/>
                  </a:lnTo>
                  <a:lnTo>
                    <a:pt x="1578444" y="389166"/>
                  </a:lnTo>
                  <a:lnTo>
                    <a:pt x="1300302" y="389166"/>
                  </a:lnTo>
                  <a:lnTo>
                    <a:pt x="1300302" y="842302"/>
                  </a:lnTo>
                  <a:lnTo>
                    <a:pt x="278142" y="842302"/>
                  </a:lnTo>
                  <a:lnTo>
                    <a:pt x="278142" y="389166"/>
                  </a:lnTo>
                  <a:lnTo>
                    <a:pt x="0" y="38916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56245" y="3324755"/>
            <a:ext cx="62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3601" y="1966172"/>
            <a:ext cx="1591310" cy="1017269"/>
            <a:chOff x="2073601" y="1966172"/>
            <a:chExt cx="1591310" cy="1017269"/>
          </a:xfrm>
        </p:grpSpPr>
        <p:sp>
          <p:nvSpPr>
            <p:cNvPr id="16" name="object 16"/>
            <p:cNvSpPr/>
            <p:nvPr/>
          </p:nvSpPr>
          <p:spPr>
            <a:xfrm>
              <a:off x="2079951" y="1972522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10" h="1004569">
                  <a:moveTo>
                    <a:pt x="789216" y="0"/>
                  </a:moveTo>
                  <a:lnTo>
                    <a:pt x="0" y="297624"/>
                  </a:lnTo>
                  <a:lnTo>
                    <a:pt x="260172" y="297624"/>
                  </a:lnTo>
                  <a:lnTo>
                    <a:pt x="260172" y="706551"/>
                  </a:lnTo>
                  <a:lnTo>
                    <a:pt x="0" y="706551"/>
                  </a:lnTo>
                  <a:lnTo>
                    <a:pt x="789216" y="1004176"/>
                  </a:lnTo>
                  <a:lnTo>
                    <a:pt x="1578444" y="706551"/>
                  </a:lnTo>
                  <a:lnTo>
                    <a:pt x="1318272" y="706551"/>
                  </a:lnTo>
                  <a:lnTo>
                    <a:pt x="1318272" y="297624"/>
                  </a:lnTo>
                  <a:lnTo>
                    <a:pt x="1578444" y="297624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9951" y="1972522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10" h="1004569">
                  <a:moveTo>
                    <a:pt x="0" y="297624"/>
                  </a:moveTo>
                  <a:lnTo>
                    <a:pt x="789216" y="0"/>
                  </a:lnTo>
                  <a:lnTo>
                    <a:pt x="1578444" y="297624"/>
                  </a:lnTo>
                  <a:lnTo>
                    <a:pt x="1318272" y="297624"/>
                  </a:lnTo>
                  <a:lnTo>
                    <a:pt x="1318272" y="706551"/>
                  </a:lnTo>
                  <a:lnTo>
                    <a:pt x="1578444" y="706551"/>
                  </a:lnTo>
                  <a:lnTo>
                    <a:pt x="789216" y="1004176"/>
                  </a:lnTo>
                  <a:lnTo>
                    <a:pt x="0" y="706551"/>
                  </a:lnTo>
                  <a:lnTo>
                    <a:pt x="260172" y="706551"/>
                  </a:lnTo>
                  <a:lnTo>
                    <a:pt x="260172" y="297624"/>
                  </a:lnTo>
                  <a:lnTo>
                    <a:pt x="0" y="297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80109" y="2178443"/>
            <a:ext cx="77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715" indent="-1435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ART-related Weight 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5126" y="1839623"/>
            <a:ext cx="91566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Weight Promoting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2245" y="2779662"/>
            <a:ext cx="6394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Weight Neutral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2057" y="5410288"/>
            <a:ext cx="1946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Early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INSTI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TAF </a:t>
            </a:r>
            <a:r>
              <a:rPr sz="1600" b="1" dirty="0">
                <a:latin typeface="Arial"/>
                <a:cs typeface="Arial"/>
              </a:rPr>
              <a:t>Weight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Studies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7352" y="5458326"/>
            <a:ext cx="2956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Current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Understanding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ART </a:t>
            </a:r>
            <a:r>
              <a:rPr sz="1600" b="1" dirty="0">
                <a:latin typeface="Arial"/>
                <a:cs typeface="Arial"/>
              </a:rPr>
              <a:t>Agents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weight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19583" y="3782415"/>
            <a:ext cx="1043305" cy="1386840"/>
          </a:xfrm>
          <a:prstGeom prst="rect">
            <a:avLst/>
          </a:prstGeom>
          <a:solidFill>
            <a:srgbClr val="00AF5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42318" y="2920565"/>
            <a:ext cx="1591310" cy="855344"/>
            <a:chOff x="5842318" y="2920565"/>
            <a:chExt cx="1591310" cy="855344"/>
          </a:xfrm>
        </p:grpSpPr>
        <p:sp>
          <p:nvSpPr>
            <p:cNvPr id="25" name="object 25"/>
            <p:cNvSpPr/>
            <p:nvPr/>
          </p:nvSpPr>
          <p:spPr>
            <a:xfrm>
              <a:off x="5848668" y="2926915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09" h="842645">
                  <a:moveTo>
                    <a:pt x="789216" y="0"/>
                  </a:moveTo>
                  <a:lnTo>
                    <a:pt x="0" y="389166"/>
                  </a:lnTo>
                  <a:lnTo>
                    <a:pt x="278142" y="389166"/>
                  </a:lnTo>
                  <a:lnTo>
                    <a:pt x="278142" y="842302"/>
                  </a:lnTo>
                  <a:lnTo>
                    <a:pt x="1300302" y="842302"/>
                  </a:lnTo>
                  <a:lnTo>
                    <a:pt x="1300302" y="389166"/>
                  </a:lnTo>
                  <a:lnTo>
                    <a:pt x="1578444" y="389166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8668" y="2926915"/>
              <a:ext cx="1578610" cy="842644"/>
            </a:xfrm>
            <a:custGeom>
              <a:avLst/>
              <a:gdLst/>
              <a:ahLst/>
              <a:cxnLst/>
              <a:rect l="l" t="t" r="r" b="b"/>
              <a:pathLst>
                <a:path w="1578609" h="842645">
                  <a:moveTo>
                    <a:pt x="0" y="389166"/>
                  </a:moveTo>
                  <a:lnTo>
                    <a:pt x="789216" y="0"/>
                  </a:lnTo>
                  <a:lnTo>
                    <a:pt x="1578444" y="389166"/>
                  </a:lnTo>
                  <a:lnTo>
                    <a:pt x="1300302" y="389166"/>
                  </a:lnTo>
                  <a:lnTo>
                    <a:pt x="1300302" y="842302"/>
                  </a:lnTo>
                  <a:lnTo>
                    <a:pt x="278142" y="842302"/>
                  </a:lnTo>
                  <a:lnTo>
                    <a:pt x="278142" y="389166"/>
                  </a:lnTo>
                  <a:lnTo>
                    <a:pt x="0" y="38916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24961" y="3269349"/>
            <a:ext cx="62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52145" y="2920564"/>
            <a:ext cx="1591310" cy="1017269"/>
            <a:chOff x="7552145" y="2920564"/>
            <a:chExt cx="1591310" cy="1017269"/>
          </a:xfrm>
        </p:grpSpPr>
        <p:sp>
          <p:nvSpPr>
            <p:cNvPr id="29" name="object 29"/>
            <p:cNvSpPr/>
            <p:nvPr/>
          </p:nvSpPr>
          <p:spPr>
            <a:xfrm>
              <a:off x="7558495" y="2926914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09" h="1004570">
                  <a:moveTo>
                    <a:pt x="789216" y="0"/>
                  </a:moveTo>
                  <a:lnTo>
                    <a:pt x="0" y="297624"/>
                  </a:lnTo>
                  <a:lnTo>
                    <a:pt x="260172" y="297624"/>
                  </a:lnTo>
                  <a:lnTo>
                    <a:pt x="260172" y="706551"/>
                  </a:lnTo>
                  <a:lnTo>
                    <a:pt x="0" y="706551"/>
                  </a:lnTo>
                  <a:lnTo>
                    <a:pt x="789216" y="1004176"/>
                  </a:lnTo>
                  <a:lnTo>
                    <a:pt x="1578444" y="706551"/>
                  </a:lnTo>
                  <a:lnTo>
                    <a:pt x="1318272" y="706551"/>
                  </a:lnTo>
                  <a:lnTo>
                    <a:pt x="1318272" y="297624"/>
                  </a:lnTo>
                  <a:lnTo>
                    <a:pt x="1578444" y="297624"/>
                  </a:lnTo>
                  <a:lnTo>
                    <a:pt x="7892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58495" y="2926914"/>
              <a:ext cx="1578610" cy="1004569"/>
            </a:xfrm>
            <a:custGeom>
              <a:avLst/>
              <a:gdLst/>
              <a:ahLst/>
              <a:cxnLst/>
              <a:rect l="l" t="t" r="r" b="b"/>
              <a:pathLst>
                <a:path w="1578609" h="1004570">
                  <a:moveTo>
                    <a:pt x="0" y="297624"/>
                  </a:moveTo>
                  <a:lnTo>
                    <a:pt x="789216" y="0"/>
                  </a:lnTo>
                  <a:lnTo>
                    <a:pt x="1578444" y="297624"/>
                  </a:lnTo>
                  <a:lnTo>
                    <a:pt x="1318272" y="297624"/>
                  </a:lnTo>
                  <a:lnTo>
                    <a:pt x="1318272" y="706551"/>
                  </a:lnTo>
                  <a:lnTo>
                    <a:pt x="1578444" y="706551"/>
                  </a:lnTo>
                  <a:lnTo>
                    <a:pt x="789216" y="1004176"/>
                  </a:lnTo>
                  <a:lnTo>
                    <a:pt x="0" y="706551"/>
                  </a:lnTo>
                  <a:lnTo>
                    <a:pt x="260172" y="706551"/>
                  </a:lnTo>
                  <a:lnTo>
                    <a:pt x="260172" y="297624"/>
                  </a:lnTo>
                  <a:lnTo>
                    <a:pt x="0" y="297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958652" y="3132835"/>
            <a:ext cx="77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ART-related Weight 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91690" y="3893348"/>
            <a:ext cx="11029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Weight Suppressing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46314" y="2549798"/>
            <a:ext cx="6394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Weight Neutral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48466" y="2258442"/>
            <a:ext cx="4095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465" algn="just">
              <a:lnSpc>
                <a:spcPct val="100000"/>
              </a:lnSpc>
              <a:spcBef>
                <a:spcPts val="105"/>
              </a:spcBef>
            </a:pPr>
            <a:r>
              <a:rPr sz="1400" b="1" i="1" spc="-25" dirty="0">
                <a:solidFill>
                  <a:srgbClr val="8F3D96"/>
                </a:solidFill>
                <a:latin typeface="Arial"/>
                <a:cs typeface="Arial"/>
              </a:rPr>
              <a:t>BIC DTG TAF ABC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89090" y="3741430"/>
            <a:ext cx="52959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85090" indent="-1905">
              <a:lnSpc>
                <a:spcPct val="100000"/>
              </a:lnSpc>
              <a:spcBef>
                <a:spcPts val="100"/>
              </a:spcBef>
            </a:pPr>
            <a:r>
              <a:rPr sz="1400" b="1" i="1" spc="-25" dirty="0">
                <a:solidFill>
                  <a:srgbClr val="8F3D96"/>
                </a:solidFill>
                <a:latin typeface="Arial"/>
                <a:cs typeface="Arial"/>
              </a:rPr>
              <a:t>EFV TDF</a:t>
            </a:r>
            <a:endParaRPr sz="1400">
              <a:latin typeface="Arial"/>
              <a:cs typeface="Arial"/>
            </a:endParaRPr>
          </a:p>
          <a:p>
            <a:pPr marL="91440" marR="5080" indent="-79375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rgbClr val="8F3D96"/>
                </a:solidFill>
                <a:latin typeface="Arial"/>
                <a:cs typeface="Arial"/>
              </a:rPr>
              <a:t>Cobi? </a:t>
            </a:r>
            <a:r>
              <a:rPr sz="1400" b="1" i="1" spc="-25" dirty="0">
                <a:solidFill>
                  <a:srgbClr val="8F3D96"/>
                </a:solidFill>
                <a:latin typeface="Arial"/>
                <a:cs typeface="Arial"/>
              </a:rPr>
              <a:t>AZT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9556" y="2382390"/>
            <a:ext cx="2020570" cy="2173605"/>
          </a:xfrm>
          <a:custGeom>
            <a:avLst/>
            <a:gdLst/>
            <a:ahLst/>
            <a:cxnLst/>
            <a:rect l="l" t="t" r="r" b="b"/>
            <a:pathLst>
              <a:path w="2020570" h="2173604">
                <a:moveTo>
                  <a:pt x="1953704" y="0"/>
                </a:moveTo>
                <a:lnTo>
                  <a:pt x="1445272" y="0"/>
                </a:lnTo>
                <a:lnTo>
                  <a:pt x="1018362" y="698182"/>
                </a:lnTo>
                <a:lnTo>
                  <a:pt x="582549" y="0"/>
                </a:lnTo>
                <a:lnTo>
                  <a:pt x="69672" y="0"/>
                </a:lnTo>
                <a:lnTo>
                  <a:pt x="742645" y="1039114"/>
                </a:lnTo>
                <a:lnTo>
                  <a:pt x="0" y="2173097"/>
                </a:lnTo>
                <a:lnTo>
                  <a:pt x="526224" y="2173097"/>
                </a:lnTo>
                <a:lnTo>
                  <a:pt x="1009459" y="1421561"/>
                </a:lnTo>
                <a:lnTo>
                  <a:pt x="1491221" y="2173097"/>
                </a:lnTo>
                <a:lnTo>
                  <a:pt x="2020417" y="2173097"/>
                </a:lnTo>
                <a:lnTo>
                  <a:pt x="1277772" y="1055420"/>
                </a:lnTo>
                <a:lnTo>
                  <a:pt x="19537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Therapeutic</a:t>
            </a:r>
            <a:r>
              <a:rPr sz="2800" spc="-105" dirty="0"/>
              <a:t> </a:t>
            </a:r>
            <a:r>
              <a:rPr sz="2800" dirty="0"/>
              <a:t>Options</a:t>
            </a:r>
            <a:r>
              <a:rPr sz="2800" spc="-60" dirty="0"/>
              <a:t> </a:t>
            </a:r>
            <a:r>
              <a:rPr sz="2800" dirty="0"/>
              <a:t>to</a:t>
            </a:r>
            <a:r>
              <a:rPr sz="2800" spc="-65" dirty="0"/>
              <a:t> </a:t>
            </a:r>
            <a:r>
              <a:rPr sz="2800" dirty="0"/>
              <a:t>Reduce</a:t>
            </a:r>
            <a:r>
              <a:rPr sz="2800" spc="-45" dirty="0"/>
              <a:t> </a:t>
            </a:r>
            <a:r>
              <a:rPr sz="2800" dirty="0"/>
              <a:t>Weight</a:t>
            </a:r>
            <a:r>
              <a:rPr sz="2800" spc="-70" dirty="0"/>
              <a:t> </a:t>
            </a:r>
            <a:r>
              <a:rPr sz="2800" dirty="0"/>
              <a:t>and</a:t>
            </a:r>
            <a:r>
              <a:rPr sz="2800" spc="-50" dirty="0"/>
              <a:t> </a:t>
            </a:r>
            <a:r>
              <a:rPr sz="2800" spc="-155" dirty="0"/>
              <a:t>VAT</a:t>
            </a:r>
            <a:r>
              <a:rPr sz="2800" spc="-50" dirty="0"/>
              <a:t> </a:t>
            </a:r>
            <a:r>
              <a:rPr sz="2800" dirty="0"/>
              <a:t>in</a:t>
            </a:r>
            <a:r>
              <a:rPr sz="2800" spc="-65" dirty="0"/>
              <a:t> </a:t>
            </a:r>
            <a:r>
              <a:rPr sz="2800" dirty="0"/>
              <a:t>HIV:</a:t>
            </a:r>
            <a:r>
              <a:rPr sz="2800" spc="-55" dirty="0"/>
              <a:t> </a:t>
            </a:r>
            <a:r>
              <a:rPr sz="2800" spc="-10" dirty="0"/>
              <a:t>Dietary Intervention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74266" y="1810612"/>
            <a:ext cx="9572625" cy="4367530"/>
          </a:xfrm>
          <a:prstGeom prst="rect">
            <a:avLst/>
          </a:prstGeom>
        </p:spPr>
        <p:txBody>
          <a:bodyPr vert="horz" wrap="square" lIns="0" tIns="88900" rIns="0" bIns="0" rtlCol="0" anchor="t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latin typeface="Calibri"/>
                <a:cs typeface="Calibri"/>
              </a:rPr>
              <a:t>Structured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weight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intervention:</a:t>
            </a:r>
            <a:endParaRPr sz="2000">
              <a:latin typeface="Calibri"/>
              <a:cs typeface="Calibri"/>
            </a:endParaRPr>
          </a:p>
          <a:p>
            <a:pPr marL="393700" marR="72453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1000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kcal/day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deficit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estimated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HIV+ </a:t>
            </a:r>
            <a:r>
              <a:rPr sz="2000" spc="-10" dirty="0">
                <a:latin typeface="Calibri"/>
                <a:cs typeface="Calibri"/>
              </a:rPr>
              <a:t>women</a:t>
            </a:r>
            <a:endParaRPr sz="2000">
              <a:latin typeface="Calibri"/>
              <a:cs typeface="Calibri"/>
            </a:endParaRPr>
          </a:p>
          <a:p>
            <a:pPr marL="393700" marR="177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Meal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replacement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meals/day,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subjects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instructed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third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meal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containing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regular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food</a:t>
            </a:r>
            <a:endParaRPr sz="2000">
              <a:latin typeface="Calibri"/>
              <a:cs typeface="Calibri"/>
            </a:endParaRPr>
          </a:p>
          <a:p>
            <a:pPr marL="393065" marR="69215" indent="-342900">
              <a:lnSpc>
                <a:spcPts val="2390"/>
              </a:lnSpc>
              <a:spcBef>
                <a:spcPts val="685"/>
              </a:spcBef>
              <a:buFont typeface="Arial"/>
              <a:buChar char="•"/>
              <a:tabLst>
                <a:tab pos="393065" algn="l"/>
              </a:tabLst>
            </a:pP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targeted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6%–</a:t>
            </a:r>
            <a:r>
              <a:rPr sz="2000" dirty="0">
                <a:latin typeface="Calibri"/>
                <a:cs typeface="Calibri"/>
              </a:rPr>
              <a:t>8%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weight-</a:t>
            </a:r>
            <a:r>
              <a:rPr sz="2000" dirty="0">
                <a:latin typeface="Calibri"/>
                <a:cs typeface="Calibri"/>
              </a:rPr>
              <a:t>loss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achieved,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dietary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intake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adjusted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maintain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weight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buFont typeface="Arial"/>
              <a:buChar char="•"/>
              <a:tabLst>
                <a:tab pos="393065" algn="l"/>
              </a:tabLst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Total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body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weight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reduction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8%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(108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kg)</a:t>
            </a:r>
            <a:endParaRPr sz="200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93065" algn="l"/>
              </a:tabLst>
            </a:pPr>
            <a:r>
              <a:rPr sz="2000" b="1" spc="-90" dirty="0">
                <a:solidFill>
                  <a:srgbClr val="FF0000"/>
                </a:solidFill>
                <a:latin typeface="Calibri"/>
                <a:cs typeface="Calibri"/>
              </a:rPr>
              <a:t>VAT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reduction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(1164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997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r>
              <a:rPr sz="1950" b="1" spc="-30" baseline="2564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30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93065" algn="l"/>
              </a:tabLst>
            </a:pPr>
            <a:r>
              <a:rPr sz="2000" dirty="0">
                <a:latin typeface="Calibri"/>
                <a:cs typeface="Calibri"/>
              </a:rPr>
              <a:t>Insulin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levels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11%,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triglycerides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LDL</a:t>
            </a:r>
            <a:endParaRPr sz="2000">
              <a:latin typeface="Calibri"/>
              <a:cs typeface="Calibri"/>
            </a:endParaRPr>
          </a:p>
          <a:p>
            <a:pPr marL="393065" indent="-342265">
              <a:spcBef>
                <a:spcPts val="600"/>
              </a:spcBef>
              <a:buFont typeface="Arial"/>
              <a:buChar char="•"/>
              <a:tabLst>
                <a:tab pos="393065" algn="l"/>
              </a:tabLst>
            </a:pPr>
            <a:r>
              <a:rPr sz="2000" b="1" dirty="0">
                <a:latin typeface="Calibri"/>
                <a:cs typeface="Calibri"/>
              </a:rPr>
              <a:t>Findings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suggest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dietary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intervention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reduce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90" dirty="0">
                <a:latin typeface="Calibri"/>
                <a:cs typeface="Calibri"/>
              </a:rPr>
              <a:t>VAT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volume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lang="en-US" sz="2000" b="1" spc="-25">
                <a:latin typeface="Calibri"/>
                <a:cs typeface="Calibri"/>
              </a:rPr>
              <a:t>People With HIV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744" y="6512102"/>
            <a:ext cx="2911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Reeds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DN,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Obesity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(Silver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Spring),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2017.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2943" y="5643562"/>
            <a:ext cx="9999980" cy="1129030"/>
            <a:chOff x="2062943" y="5643562"/>
            <a:chExt cx="9999980" cy="1129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4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2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8140" y="5991550"/>
              <a:ext cx="8064500" cy="0"/>
            </a:xfrm>
            <a:custGeom>
              <a:avLst/>
              <a:gdLst/>
              <a:ahLst/>
              <a:cxnLst/>
              <a:rect l="l" t="t" r="r" b="b"/>
              <a:pathLst>
                <a:path w="8064500">
                  <a:moveTo>
                    <a:pt x="0" y="0"/>
                  </a:moveTo>
                  <a:lnTo>
                    <a:pt x="8064106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7230" y="584899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145"/>
                  </a:lnTo>
                </a:path>
              </a:pathLst>
            </a:custGeom>
            <a:ln w="28575">
              <a:solidFill>
                <a:srgbClr val="093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1809" y="584899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145"/>
                  </a:lnTo>
                </a:path>
              </a:pathLst>
            </a:custGeom>
            <a:ln w="28575">
              <a:solidFill>
                <a:srgbClr val="093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5612" y="583309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144"/>
                  </a:lnTo>
                </a:path>
              </a:pathLst>
            </a:custGeom>
            <a:ln w="28575">
              <a:solidFill>
                <a:srgbClr val="093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2251" y="5837492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144"/>
                  </a:lnTo>
                </a:path>
              </a:pathLst>
            </a:custGeom>
            <a:ln w="28575">
              <a:solidFill>
                <a:srgbClr val="093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Semiglutide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spc="-20" dirty="0"/>
              <a:t>Metabolic-</a:t>
            </a:r>
            <a:r>
              <a:rPr sz="2800" dirty="0"/>
              <a:t>Associated</a:t>
            </a:r>
            <a:r>
              <a:rPr sz="2800" spc="-45" dirty="0"/>
              <a:t> </a:t>
            </a:r>
            <a:r>
              <a:rPr sz="2800" dirty="0"/>
              <a:t>Steatotic</a:t>
            </a:r>
            <a:r>
              <a:rPr sz="2800" spc="-55" dirty="0"/>
              <a:t> </a:t>
            </a:r>
            <a:r>
              <a:rPr sz="2800" dirty="0"/>
              <a:t>Liver</a:t>
            </a:r>
            <a:r>
              <a:rPr sz="2800" spc="-45" dirty="0"/>
              <a:t> </a:t>
            </a:r>
            <a:r>
              <a:rPr sz="2800" spc="-10" dirty="0"/>
              <a:t>Disease:</a:t>
            </a:r>
            <a:r>
              <a:rPr sz="2800" spc="-185" dirty="0"/>
              <a:t> </a:t>
            </a:r>
            <a:r>
              <a:rPr sz="2800" spc="-20" dirty="0"/>
              <a:t>ACTG </a:t>
            </a:r>
            <a:r>
              <a:rPr sz="2800" dirty="0"/>
              <a:t>A5371</a:t>
            </a:r>
            <a:r>
              <a:rPr sz="2800" spc="-50" dirty="0"/>
              <a:t> </a:t>
            </a:r>
            <a:r>
              <a:rPr sz="2800" dirty="0"/>
              <a:t>(SLIM</a:t>
            </a:r>
            <a:r>
              <a:rPr sz="2800" spc="-60" dirty="0"/>
              <a:t> </a:t>
            </a:r>
            <a:r>
              <a:rPr sz="2800" spc="-10" dirty="0"/>
              <a:t>LIVER)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3540251"/>
            <a:ext cx="448055" cy="48158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8935" y="3540251"/>
            <a:ext cx="448055" cy="4815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3991" y="1941287"/>
            <a:ext cx="10369550" cy="2497455"/>
          </a:xfrm>
          <a:prstGeom prst="rect">
            <a:avLst/>
          </a:prstGeom>
        </p:spPr>
        <p:txBody>
          <a:bodyPr vert="horz" wrap="square" lIns="0" tIns="26670" rIns="0" bIns="0" rtlCol="0" anchor="t">
            <a:spAutoFit/>
          </a:bodyPr>
          <a:lstStyle/>
          <a:p>
            <a:pPr marL="61594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IIb,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single-</a:t>
            </a:r>
            <a:r>
              <a:rPr sz="1800" dirty="0">
                <a:latin typeface="Arial"/>
                <a:cs typeface="Arial"/>
              </a:rPr>
              <a:t>arm,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open-</a:t>
            </a:r>
            <a:r>
              <a:rPr sz="1800" dirty="0">
                <a:latin typeface="Arial"/>
                <a:cs typeface="Arial"/>
              </a:rPr>
              <a:t>label, pilot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semaglutide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weight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MRI-proton </a:t>
            </a:r>
            <a:r>
              <a:rPr sz="1800" dirty="0">
                <a:latin typeface="Arial"/>
                <a:cs typeface="Arial"/>
              </a:rPr>
              <a:t>density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fraction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(MRI-PDFF)-</a:t>
            </a:r>
            <a:r>
              <a:rPr sz="1800" dirty="0">
                <a:latin typeface="Arial"/>
                <a:cs typeface="Arial"/>
              </a:rPr>
              <a:t>quantified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intrahepatic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triglyceride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(IHTG)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Inclusion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Criteria</a:t>
            </a:r>
            <a:endParaRPr sz="1800">
              <a:latin typeface="Arial"/>
              <a:cs typeface="Arial"/>
            </a:endParaRPr>
          </a:p>
          <a:p>
            <a:pPr marL="355600" indent="-342900"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Adult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People With HIV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suppressive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Elevated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minimum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waist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circumference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1972310" algn="l"/>
              </a:tabLst>
            </a:pPr>
            <a:r>
              <a:rPr sz="1800" spc="-1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WC≥95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cm</a:t>
            </a:r>
            <a:r>
              <a:rPr sz="1800" dirty="0">
                <a:latin typeface="Arial"/>
                <a:cs typeface="Arial"/>
              </a:rPr>
              <a:t>	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94≥cm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Insulin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resistance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pre-diabetes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≥5% IHTG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MRI-</a:t>
            </a:r>
            <a:r>
              <a:rPr sz="1800" spc="-20" dirty="0">
                <a:latin typeface="Arial"/>
                <a:cs typeface="Arial"/>
              </a:rPr>
              <a:t>PDFF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99176" y="4715255"/>
            <a:ext cx="4604385" cy="789940"/>
            <a:chOff x="5599176" y="4715255"/>
            <a:chExt cx="4604385" cy="78994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9176" y="4715255"/>
              <a:ext cx="4604003" cy="7879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6976" y="4745735"/>
              <a:ext cx="1763267" cy="7589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8827" y="4755654"/>
              <a:ext cx="4484801" cy="6685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199966" y="4761545"/>
            <a:ext cx="145605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Semaglutide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1.0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weekly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85032" y="4724400"/>
            <a:ext cx="2906395" cy="789940"/>
            <a:chOff x="3685032" y="4724400"/>
            <a:chExt cx="2906395" cy="78994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85032" y="4724400"/>
              <a:ext cx="2906267" cy="7879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2440" y="4754880"/>
              <a:ext cx="1763267" cy="7589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3959" y="4764862"/>
              <a:ext cx="2788310" cy="66852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36467" y="4770755"/>
            <a:ext cx="145605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Semaglutide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0.5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14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weekly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85772" y="4715255"/>
            <a:ext cx="2164080" cy="789940"/>
            <a:chOff x="1985772" y="4715255"/>
            <a:chExt cx="2164080" cy="78994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5772" y="4715255"/>
              <a:ext cx="2164079" cy="7879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55876" y="4745735"/>
              <a:ext cx="1892807" cy="7589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5195" y="4755654"/>
              <a:ext cx="2044636" cy="66852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209670" y="4761545"/>
            <a:ext cx="15462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5080" indent="-414655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Semaglutide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0.25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mg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weekly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5591" y="5559986"/>
            <a:ext cx="43560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Visit </a:t>
            </a:r>
            <a:r>
              <a:rPr sz="1400" spc="-30" dirty="0">
                <a:latin typeface="Calibri"/>
                <a:cs typeface="Calibri"/>
              </a:rPr>
              <a:t>Week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99517" y="54620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4197" y="547551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1472" y="547551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06460" y="5435739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7299" y="5992783"/>
            <a:ext cx="2600325" cy="6311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672589">
              <a:lnSpc>
                <a:spcPct val="100000"/>
              </a:lnSpc>
              <a:spcBef>
                <a:spcPts val="894"/>
              </a:spcBef>
            </a:pPr>
            <a:r>
              <a:rPr sz="1800" spc="-10" dirty="0">
                <a:latin typeface="Calibri"/>
                <a:cs typeface="Calibri"/>
              </a:rPr>
              <a:t>MRI-</a:t>
            </a:r>
            <a:r>
              <a:rPr sz="1800" spc="-20" dirty="0">
                <a:latin typeface="Calibri"/>
                <a:cs typeface="Calibri"/>
              </a:rPr>
              <a:t>PDFF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Lake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JE,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CROI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Abstract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159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08189" y="6039243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MRI-</a:t>
            </a:r>
            <a:r>
              <a:rPr sz="1800" spc="-20" dirty="0">
                <a:latin typeface="Calibri"/>
                <a:cs typeface="Calibri"/>
              </a:rPr>
              <a:t>PDFF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3303" y="2011924"/>
            <a:ext cx="7069455" cy="4760595"/>
            <a:chOff x="4993303" y="2011924"/>
            <a:chExt cx="7069455" cy="4760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2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C:\Users\amonczor\AppData\Local\Temp\SNAGHTML16c4710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3303" y="2011924"/>
              <a:ext cx="6779583" cy="42761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61117" y="2317178"/>
              <a:ext cx="1746250" cy="3220085"/>
            </a:xfrm>
            <a:custGeom>
              <a:avLst/>
              <a:gdLst/>
              <a:ahLst/>
              <a:cxnLst/>
              <a:rect l="l" t="t" r="r" b="b"/>
              <a:pathLst>
                <a:path w="1746250" h="3220085">
                  <a:moveTo>
                    <a:pt x="20548" y="0"/>
                  </a:moveTo>
                  <a:lnTo>
                    <a:pt x="1717192" y="0"/>
                  </a:lnTo>
                  <a:lnTo>
                    <a:pt x="1717192" y="215442"/>
                  </a:lnTo>
                  <a:lnTo>
                    <a:pt x="20548" y="215442"/>
                  </a:lnTo>
                  <a:lnTo>
                    <a:pt x="20548" y="0"/>
                  </a:lnTo>
                  <a:close/>
                </a:path>
                <a:path w="1746250" h="3220085">
                  <a:moveTo>
                    <a:pt x="0" y="1304836"/>
                  </a:moveTo>
                  <a:lnTo>
                    <a:pt x="1725599" y="1304836"/>
                  </a:lnTo>
                  <a:lnTo>
                    <a:pt x="1725599" y="2168842"/>
                  </a:lnTo>
                  <a:lnTo>
                    <a:pt x="0" y="2168842"/>
                  </a:lnTo>
                  <a:lnTo>
                    <a:pt x="0" y="1304836"/>
                  </a:lnTo>
                  <a:close/>
                </a:path>
                <a:path w="1746250" h="3220085">
                  <a:moveTo>
                    <a:pt x="20548" y="2356078"/>
                  </a:moveTo>
                  <a:lnTo>
                    <a:pt x="1746148" y="2356078"/>
                  </a:lnTo>
                  <a:lnTo>
                    <a:pt x="1746148" y="3220085"/>
                  </a:lnTo>
                  <a:lnTo>
                    <a:pt x="20548" y="3220085"/>
                  </a:lnTo>
                  <a:lnTo>
                    <a:pt x="20548" y="235607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Semiglutide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spc="-20" dirty="0"/>
              <a:t>Metabolic-</a:t>
            </a:r>
            <a:r>
              <a:rPr sz="2800" dirty="0"/>
              <a:t>Associated</a:t>
            </a:r>
            <a:r>
              <a:rPr sz="2800" spc="-45" dirty="0"/>
              <a:t> </a:t>
            </a:r>
            <a:r>
              <a:rPr sz="2800" dirty="0"/>
              <a:t>Steatotic</a:t>
            </a:r>
            <a:r>
              <a:rPr sz="2800" spc="-55" dirty="0"/>
              <a:t> </a:t>
            </a:r>
            <a:r>
              <a:rPr sz="2800" dirty="0"/>
              <a:t>Liver</a:t>
            </a:r>
            <a:r>
              <a:rPr sz="2800" spc="-45" dirty="0"/>
              <a:t> </a:t>
            </a:r>
            <a:r>
              <a:rPr sz="2800" spc="-10" dirty="0"/>
              <a:t>Disease:</a:t>
            </a:r>
            <a:r>
              <a:rPr sz="2800" spc="-185" dirty="0"/>
              <a:t> </a:t>
            </a:r>
            <a:r>
              <a:rPr sz="2800" spc="-20" dirty="0"/>
              <a:t>ACTG </a:t>
            </a:r>
            <a:r>
              <a:rPr sz="2800" dirty="0"/>
              <a:t>A5371</a:t>
            </a:r>
            <a:r>
              <a:rPr sz="2800" spc="-50" dirty="0"/>
              <a:t> </a:t>
            </a:r>
            <a:r>
              <a:rPr sz="2800" dirty="0"/>
              <a:t>(SLIM</a:t>
            </a:r>
            <a:r>
              <a:rPr sz="2800" spc="-60" dirty="0"/>
              <a:t> </a:t>
            </a:r>
            <a:r>
              <a:rPr sz="2800" spc="-10" dirty="0"/>
              <a:t>LIVER)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397717" y="2162674"/>
            <a:ext cx="4277995" cy="345947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54965" marR="5080" indent="-342900">
              <a:lnSpc>
                <a:spcPct val="101099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sz="1850" dirty="0">
                <a:latin typeface="Arial"/>
                <a:cs typeface="Arial"/>
              </a:rPr>
              <a:t>Mean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weight</a:t>
            </a:r>
            <a:r>
              <a:rPr sz="18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loss</a:t>
            </a:r>
            <a:r>
              <a:rPr sz="18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was</a:t>
            </a:r>
            <a:r>
              <a:rPr sz="1850" u="none" spc="40" dirty="0">
                <a:latin typeface="Arial"/>
                <a:cs typeface="Arial"/>
              </a:rPr>
              <a:t> </a:t>
            </a:r>
            <a:r>
              <a:rPr sz="1850" b="1" u="none" dirty="0">
                <a:latin typeface="Arial"/>
                <a:cs typeface="Arial"/>
              </a:rPr>
              <a:t>7.8</a:t>
            </a:r>
            <a:r>
              <a:rPr sz="1850" b="1" u="none" spc="10" dirty="0">
                <a:latin typeface="Arial"/>
                <a:cs typeface="Arial"/>
              </a:rPr>
              <a:t> </a:t>
            </a:r>
            <a:r>
              <a:rPr sz="1850" b="1" u="none" dirty="0">
                <a:latin typeface="Arial"/>
                <a:cs typeface="Arial"/>
              </a:rPr>
              <a:t>kg</a:t>
            </a:r>
            <a:r>
              <a:rPr sz="1850" b="1" u="none" spc="10" dirty="0"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over</a:t>
            </a:r>
            <a:r>
              <a:rPr sz="1850" u="none" spc="5" dirty="0">
                <a:latin typeface="Arial"/>
                <a:cs typeface="Arial"/>
              </a:rPr>
              <a:t> </a:t>
            </a:r>
            <a:r>
              <a:rPr sz="1850" u="none" spc="-25" dirty="0">
                <a:latin typeface="Arial"/>
                <a:cs typeface="Arial"/>
              </a:rPr>
              <a:t>24 </a:t>
            </a:r>
            <a:r>
              <a:rPr sz="1850" u="none" dirty="0">
                <a:latin typeface="Arial"/>
                <a:cs typeface="Arial"/>
              </a:rPr>
              <a:t>weeks</a:t>
            </a:r>
            <a:r>
              <a:rPr sz="1850" u="none" spc="20" dirty="0"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with</a:t>
            </a:r>
            <a:r>
              <a:rPr sz="1850" u="none" spc="25" dirty="0">
                <a:latin typeface="Arial"/>
                <a:cs typeface="Arial"/>
              </a:rPr>
              <a:t> </a:t>
            </a:r>
            <a:r>
              <a:rPr sz="1850" u="none" spc="-10" dirty="0">
                <a:latin typeface="Arial"/>
                <a:cs typeface="Arial"/>
              </a:rPr>
              <a:t>semaglutide</a:t>
            </a:r>
            <a:endParaRPr sz="1850">
              <a:latin typeface="Arial"/>
              <a:cs typeface="Arial"/>
            </a:endParaRPr>
          </a:p>
          <a:p>
            <a:pPr marL="355600" marR="342900" indent="-342900" algn="just">
              <a:lnSpc>
                <a:spcPct val="100899"/>
              </a:lnSpc>
              <a:spcBef>
                <a:spcPts val="1195"/>
              </a:spcBef>
              <a:buFont typeface="Wingdings"/>
              <a:buChar char=""/>
              <a:tabLst>
                <a:tab pos="355600" algn="l"/>
              </a:tabLst>
            </a:pPr>
            <a:r>
              <a:rPr sz="1850" dirty="0">
                <a:latin typeface="Arial"/>
                <a:cs typeface="Arial"/>
              </a:rPr>
              <a:t>Greater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reductions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weight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were </a:t>
            </a:r>
            <a:r>
              <a:rPr sz="1850" dirty="0">
                <a:latin typeface="Arial"/>
                <a:cs typeface="Arial"/>
              </a:rPr>
              <a:t>observed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among: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Women,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Whites </a:t>
            </a:r>
            <a:r>
              <a:rPr sz="1850" dirty="0">
                <a:latin typeface="Arial"/>
                <a:cs typeface="Arial"/>
              </a:rPr>
              <a:t>(Hispanic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non-Hispanic),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and </a:t>
            </a:r>
            <a:r>
              <a:rPr sz="1850" dirty="0">
                <a:latin typeface="Arial"/>
                <a:cs typeface="Arial"/>
              </a:rPr>
              <a:t>age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&gt;40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years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(</a:t>
            </a:r>
            <a:r>
              <a:rPr sz="1850" i="1" spc="-20" dirty="0">
                <a:latin typeface="Arial"/>
                <a:cs typeface="Arial"/>
              </a:rPr>
              <a:t>NS</a:t>
            </a:r>
            <a:r>
              <a:rPr sz="1850" spc="-20" dirty="0">
                <a:latin typeface="Arial"/>
                <a:cs typeface="Arial"/>
              </a:rPr>
              <a:t>).</a:t>
            </a:r>
            <a:endParaRPr sz="1850">
              <a:latin typeface="Arial"/>
              <a:cs typeface="Arial"/>
            </a:endParaRPr>
          </a:p>
          <a:p>
            <a:pPr marL="354965" marR="74930" indent="-342900">
              <a:lnSpc>
                <a:spcPct val="100800"/>
              </a:lnSpc>
              <a:spcBef>
                <a:spcPts val="1205"/>
              </a:spcBef>
              <a:buFont typeface="Wingdings"/>
              <a:buChar char=""/>
              <a:tabLst>
                <a:tab pos="354965" algn="l"/>
              </a:tabLst>
            </a:pPr>
            <a:r>
              <a:rPr sz="1850" dirty="0">
                <a:latin typeface="Arial"/>
                <a:cs typeface="Arial"/>
              </a:rPr>
              <a:t>Separate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RCT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semaglutide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vs. </a:t>
            </a:r>
            <a:r>
              <a:rPr sz="1850" dirty="0">
                <a:latin typeface="Arial"/>
                <a:cs typeface="Arial"/>
              </a:rPr>
              <a:t>placebo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108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lang="en-US" sz="1850" dirty="0">
                <a:latin typeface="Arial"/>
                <a:cs typeface="Arial"/>
              </a:rPr>
              <a:t>People With HIV</a:t>
            </a:r>
            <a:r>
              <a:rPr sz="1850" spc="2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with </a:t>
            </a:r>
            <a:r>
              <a:rPr sz="1850" dirty="0" err="1">
                <a:latin typeface="Arial"/>
                <a:cs typeface="Arial"/>
              </a:rPr>
              <a:t>lipohypertrophy</a:t>
            </a:r>
            <a:r>
              <a:rPr sz="1850" dirty="0">
                <a:latin typeface="Arial"/>
                <a:cs typeface="Arial"/>
              </a:rPr>
              <a:t> found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19% </a:t>
            </a:r>
            <a:r>
              <a:rPr sz="1850" dirty="0">
                <a:latin typeface="Arial"/>
                <a:cs typeface="Arial"/>
              </a:rPr>
              <a:t>reduction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total</a:t>
            </a:r>
            <a:r>
              <a:rPr sz="1850" spc="-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body fat,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but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a</a:t>
            </a:r>
            <a:r>
              <a:rPr sz="1850" i="1" spc="20" dirty="0">
                <a:latin typeface="Arial"/>
                <a:cs typeface="Arial"/>
              </a:rPr>
              <a:t> </a:t>
            </a:r>
            <a:r>
              <a:rPr sz="1850" b="1" i="1" spc="-25" dirty="0">
                <a:solidFill>
                  <a:srgbClr val="FF0000"/>
                </a:solidFill>
                <a:latin typeface="Arial"/>
                <a:cs typeface="Arial"/>
              </a:rPr>
              <a:t>31%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reduction in</a:t>
            </a:r>
            <a:r>
              <a:rPr sz="185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visceral</a:t>
            </a:r>
            <a:r>
              <a:rPr sz="18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fat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8443" y="5959779"/>
            <a:ext cx="3468370" cy="292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300" b="1" dirty="0">
                <a:latin typeface="Arial"/>
                <a:cs typeface="Arial"/>
              </a:rPr>
              <a:t>Week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24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Absolute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Change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(kilograms)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299" y="6430204"/>
            <a:ext cx="50317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1)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Lake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JE,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CROI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Abstract</a:t>
            </a:r>
            <a:r>
              <a:rPr sz="11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159.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2)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Eckard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AR,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Lancet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Diabetes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Endo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266791" y="2032633"/>
            <a:ext cx="965454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4875" marR="5080" indent="-216281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Metabolic-</a:t>
            </a:r>
            <a:r>
              <a:rPr sz="4000" spc="-20" dirty="0"/>
              <a:t>dysfunction</a:t>
            </a:r>
            <a:r>
              <a:rPr sz="4000" spc="-225" dirty="0"/>
              <a:t> </a:t>
            </a:r>
            <a:r>
              <a:rPr sz="4000" dirty="0"/>
              <a:t>Associated</a:t>
            </a:r>
            <a:r>
              <a:rPr sz="4000" spc="-30" dirty="0"/>
              <a:t> </a:t>
            </a:r>
            <a:r>
              <a:rPr sz="4000" spc="-10" dirty="0"/>
              <a:t>Steatotic </a:t>
            </a:r>
            <a:r>
              <a:rPr sz="4000" dirty="0"/>
              <a:t>Liver</a:t>
            </a:r>
            <a:r>
              <a:rPr sz="4000" spc="-105" dirty="0"/>
              <a:t> </a:t>
            </a:r>
            <a:r>
              <a:rPr sz="4000" dirty="0"/>
              <a:t>Disease</a:t>
            </a:r>
            <a:r>
              <a:rPr sz="4000" spc="-105" dirty="0"/>
              <a:t> </a:t>
            </a:r>
            <a:r>
              <a:rPr sz="4000" spc="-10" dirty="0"/>
              <a:t>(MASLD)</a:t>
            </a:r>
            <a:endParaRPr sz="40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7298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7159" y="5713236"/>
            <a:ext cx="2196377" cy="901455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778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AETC</a:t>
            </a:r>
            <a:r>
              <a:rPr sz="3200" spc="-45" dirty="0"/>
              <a:t> </a:t>
            </a:r>
            <a:r>
              <a:rPr sz="3200" dirty="0"/>
              <a:t>Program</a:t>
            </a:r>
            <a:r>
              <a:rPr sz="3200" spc="-25" dirty="0"/>
              <a:t> </a:t>
            </a:r>
            <a:r>
              <a:rPr sz="3200" dirty="0"/>
              <a:t>National</a:t>
            </a:r>
            <a:r>
              <a:rPr sz="3200" spc="10" dirty="0"/>
              <a:t> </a:t>
            </a:r>
            <a:r>
              <a:rPr sz="3200" dirty="0"/>
              <a:t>Centers</a:t>
            </a:r>
            <a:r>
              <a:rPr sz="3200" spc="-25" dirty="0"/>
              <a:t> </a:t>
            </a:r>
            <a:r>
              <a:rPr sz="3200" dirty="0"/>
              <a:t>and</a:t>
            </a:r>
            <a:r>
              <a:rPr sz="3200" spc="-20" dirty="0"/>
              <a:t> </a:t>
            </a:r>
            <a:r>
              <a:rPr sz="3200" dirty="0"/>
              <a:t>HIV</a:t>
            </a:r>
            <a:r>
              <a:rPr sz="3200" spc="-45" dirty="0"/>
              <a:t> </a:t>
            </a:r>
            <a:r>
              <a:rPr sz="3200" spc="-10" dirty="0"/>
              <a:t>Curriculum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0759" rIns="0" bIns="0" rtlCol="0" anchor="t">
            <a:spAutoFit/>
          </a:bodyPr>
          <a:lstStyle/>
          <a:p>
            <a:pPr marL="614680" marR="242570" indent="-4889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14680" algn="l"/>
              </a:tabLst>
            </a:pPr>
            <a:r>
              <a:rPr sz="2000" b="1" i="0" dirty="0">
                <a:latin typeface="Arial"/>
                <a:cs typeface="Arial"/>
              </a:rPr>
              <a:t>National</a:t>
            </a:r>
            <a:r>
              <a:rPr sz="2000" b="1" i="0" spc="-6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AETC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Support</a:t>
            </a:r>
            <a:r>
              <a:rPr sz="2000" b="1" i="0" spc="-3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Center</a:t>
            </a:r>
            <a:r>
              <a:rPr sz="2000" b="1" i="0" spc="-6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(NASC)</a:t>
            </a:r>
            <a:r>
              <a:rPr sz="2000" b="1" i="0" spc="-5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–</a:t>
            </a:r>
            <a:r>
              <a:rPr sz="2000" b="1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serves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as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the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central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web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–</a:t>
            </a:r>
            <a:r>
              <a:rPr sz="2000" i="0" spc="-10" dirty="0">
                <a:latin typeface="Arial"/>
                <a:cs typeface="Arial"/>
              </a:rPr>
              <a:t>based </a:t>
            </a:r>
            <a:r>
              <a:rPr sz="2000" i="0" dirty="0">
                <a:latin typeface="Arial"/>
                <a:cs typeface="Arial"/>
              </a:rPr>
              <a:t>repository</a:t>
            </a:r>
            <a:r>
              <a:rPr sz="2000" i="0" spc="-7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for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AETC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Program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training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capacity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building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resources;</a:t>
            </a:r>
            <a:r>
              <a:rPr sz="2000" i="0" spc="-8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its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website </a:t>
            </a:r>
            <a:r>
              <a:rPr sz="2000" i="0" dirty="0">
                <a:latin typeface="Arial"/>
                <a:cs typeface="Arial"/>
              </a:rPr>
              <a:t>includes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free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virtual</a:t>
            </a:r>
            <a:r>
              <a:rPr sz="2000" i="0" spc="-3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library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with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training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technical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assistance</a:t>
            </a:r>
            <a:r>
              <a:rPr sz="2000" i="0" spc="-6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materials,</a:t>
            </a:r>
            <a:r>
              <a:rPr sz="2000" i="0" spc="-65" dirty="0">
                <a:latin typeface="Arial"/>
                <a:cs typeface="Arial"/>
              </a:rPr>
              <a:t> </a:t>
            </a:r>
            <a:r>
              <a:rPr sz="2000" i="0" spc="-50" dirty="0">
                <a:latin typeface="Arial"/>
                <a:cs typeface="Arial"/>
              </a:rPr>
              <a:t>a </a:t>
            </a:r>
            <a:r>
              <a:rPr sz="2000" i="0" dirty="0">
                <a:latin typeface="Arial"/>
                <a:cs typeface="Arial"/>
              </a:rPr>
              <a:t>program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directory,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calendar</a:t>
            </a:r>
            <a:r>
              <a:rPr sz="2000" i="0" spc="-3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of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trainings</a:t>
            </a:r>
            <a:r>
              <a:rPr sz="2000" i="0" spc="-3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other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events.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Learn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more: </a:t>
            </a:r>
            <a:r>
              <a:rPr sz="2000" i="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Arial"/>
                <a:cs typeface="Arial"/>
                <a:hlinkClick r:id="rId4"/>
              </a:rPr>
              <a:t>https://aidsetc.org/</a:t>
            </a:r>
            <a:endParaRPr lang="en-US" sz="2000">
              <a:latin typeface="Arial"/>
              <a:cs typeface="Arial"/>
            </a:endParaRPr>
          </a:p>
          <a:p>
            <a:pPr marL="614045" marR="234315" indent="-488950">
              <a:buFont typeface="Arial"/>
              <a:buChar char="•"/>
              <a:tabLst>
                <a:tab pos="614045" algn="l"/>
              </a:tabLst>
            </a:pPr>
            <a:r>
              <a:rPr sz="2000" b="1" i="0" dirty="0">
                <a:latin typeface="Arial"/>
                <a:cs typeface="Arial"/>
              </a:rPr>
              <a:t>National</a:t>
            </a:r>
            <a:r>
              <a:rPr sz="2000" b="1" i="0" spc="-5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Clinical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spc="-10" dirty="0">
                <a:latin typeface="Arial"/>
                <a:cs typeface="Arial"/>
              </a:rPr>
              <a:t>Consultation</a:t>
            </a:r>
            <a:r>
              <a:rPr sz="2000" b="1" i="0" spc="-5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Center</a:t>
            </a:r>
            <a:r>
              <a:rPr sz="2000" b="1" i="0" spc="-4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(NCCC)</a:t>
            </a:r>
            <a:r>
              <a:rPr sz="2000" b="1" i="0" spc="-3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–</a:t>
            </a:r>
            <a:r>
              <a:rPr sz="2000" b="1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provides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free,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peer-</a:t>
            </a:r>
            <a:r>
              <a:rPr sz="2000" i="0" dirty="0">
                <a:latin typeface="Arial"/>
                <a:cs typeface="Arial"/>
              </a:rPr>
              <a:t>to-</a:t>
            </a:r>
            <a:r>
              <a:rPr sz="2000" i="0" spc="-10" dirty="0">
                <a:latin typeface="Arial"/>
                <a:cs typeface="Arial"/>
              </a:rPr>
              <a:t>peer, </a:t>
            </a:r>
            <a:r>
              <a:rPr sz="2000" i="0" dirty="0">
                <a:latin typeface="Arial"/>
                <a:cs typeface="Arial"/>
              </a:rPr>
              <a:t>expert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advice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for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health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professionals</a:t>
            </a:r>
            <a:r>
              <a:rPr sz="2000" i="0" spc="-6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on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HIV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prevention,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care,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treatment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spc="-25" dirty="0">
                <a:latin typeface="Arial"/>
                <a:cs typeface="Arial"/>
              </a:rPr>
              <a:t>and </a:t>
            </a:r>
            <a:r>
              <a:rPr sz="2000" i="0" dirty="0">
                <a:latin typeface="Arial"/>
                <a:cs typeface="Arial"/>
              </a:rPr>
              <a:t>related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topics.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Learn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more: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Arial"/>
                <a:cs typeface="Arial"/>
                <a:hlinkClick r:id="rId5"/>
              </a:rPr>
              <a:t>https://nccc/ucsf.edu</a:t>
            </a:r>
            <a:r>
              <a:rPr lang="en-US" sz="2000" dirty="0"/>
              <a:t> </a:t>
            </a:r>
            <a:r>
              <a:rPr lang="en-US" sz="2000" i="0" dirty="0"/>
              <a:t>or </a:t>
            </a:r>
            <a:r>
              <a:rPr lang="en-US" sz="2000" b="1" i="0" dirty="0"/>
              <a:t>844-ASK-NCCC</a:t>
            </a:r>
            <a:endParaRPr sz="2000" b="1" i="0" dirty="0">
              <a:latin typeface="Arial"/>
              <a:cs typeface="Arial"/>
            </a:endParaRPr>
          </a:p>
          <a:p>
            <a:pPr marL="614045" marR="5080" indent="-488950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2000" b="1" i="0" dirty="0">
                <a:latin typeface="Arial"/>
                <a:cs typeface="Arial"/>
              </a:rPr>
              <a:t>National</a:t>
            </a:r>
            <a:r>
              <a:rPr sz="2000" b="1" i="0" spc="-6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HIV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Curriculum</a:t>
            </a:r>
            <a:r>
              <a:rPr sz="2000" b="1" i="0" spc="-6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(NHC)</a:t>
            </a:r>
            <a:r>
              <a:rPr sz="2000" b="1" i="0" spc="-5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–</a:t>
            </a:r>
            <a:r>
              <a:rPr sz="2000" b="1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provides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ongoing,</a:t>
            </a:r>
            <a:r>
              <a:rPr sz="2000" i="0" spc="-6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up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–to-date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HIV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training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spc="-25" dirty="0">
                <a:latin typeface="Arial"/>
                <a:cs typeface="Arial"/>
              </a:rPr>
              <a:t>and </a:t>
            </a:r>
            <a:r>
              <a:rPr sz="2000" i="0" dirty="0">
                <a:latin typeface="Arial"/>
                <a:cs typeface="Arial"/>
              </a:rPr>
              <a:t>information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for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health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professionals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through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free,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web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–based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curriculum;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spc="-20" dirty="0">
                <a:latin typeface="Arial"/>
                <a:cs typeface="Arial"/>
              </a:rPr>
              <a:t>also </a:t>
            </a:r>
            <a:r>
              <a:rPr sz="2000" i="0" dirty="0">
                <a:latin typeface="Arial"/>
                <a:cs typeface="Arial"/>
              </a:rPr>
              <a:t>provides</a:t>
            </a:r>
            <a:r>
              <a:rPr sz="2000" i="0" spc="-3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free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CME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credits,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CNE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contact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hours,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CE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contact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hours,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and</a:t>
            </a:r>
            <a:r>
              <a:rPr sz="2000" i="0" spc="-25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maintenance </a:t>
            </a:r>
            <a:r>
              <a:rPr sz="2000" i="0" dirty="0">
                <a:latin typeface="Arial"/>
                <a:cs typeface="Arial"/>
              </a:rPr>
              <a:t>of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certification</a:t>
            </a:r>
            <a:r>
              <a:rPr sz="2000" i="0" spc="-4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credits.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Learn</a:t>
            </a:r>
            <a:r>
              <a:rPr sz="2000" i="0" spc="-4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more:</a:t>
            </a:r>
            <a:r>
              <a:rPr sz="2000" i="0" spc="-50" dirty="0">
                <a:latin typeface="Arial"/>
                <a:cs typeface="Arial"/>
              </a:rPr>
              <a:t> </a:t>
            </a:r>
            <a:r>
              <a:rPr sz="2000" i="0" u="sng" spc="-10" dirty="0">
                <a:solidFill>
                  <a:srgbClr val="468FCC"/>
                </a:solidFill>
                <a:uFill>
                  <a:solidFill>
                    <a:srgbClr val="468FCC"/>
                  </a:solidFill>
                </a:uFill>
                <a:latin typeface="Arial"/>
                <a:cs typeface="Arial"/>
                <a:hlinkClick r:id="rId6"/>
              </a:rPr>
              <a:t>www.hiv.uw.edu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Changing</a:t>
            </a:r>
            <a:r>
              <a:rPr sz="3200" spc="-50" dirty="0"/>
              <a:t> </a:t>
            </a:r>
            <a:r>
              <a:rPr sz="3200" dirty="0"/>
              <a:t>Epidemiology</a:t>
            </a:r>
            <a:r>
              <a:rPr sz="3200" spc="-45" dirty="0"/>
              <a:t> </a:t>
            </a:r>
            <a:r>
              <a:rPr sz="3200" dirty="0"/>
              <a:t>of</a:t>
            </a:r>
            <a:r>
              <a:rPr sz="3200" spc="-45" dirty="0"/>
              <a:t> </a:t>
            </a:r>
            <a:r>
              <a:rPr sz="3200" dirty="0"/>
              <a:t>Liver</a:t>
            </a:r>
            <a:r>
              <a:rPr sz="3200" spc="-50" dirty="0"/>
              <a:t> </a:t>
            </a:r>
            <a:r>
              <a:rPr sz="3200" dirty="0"/>
              <a:t>Disease</a:t>
            </a:r>
            <a:r>
              <a:rPr sz="3200" spc="-60" dirty="0"/>
              <a:t> </a:t>
            </a:r>
            <a:r>
              <a:rPr sz="3200" dirty="0"/>
              <a:t>in</a:t>
            </a:r>
            <a:r>
              <a:rPr sz="3200" spc="-45" dirty="0"/>
              <a:t> </a:t>
            </a:r>
            <a:r>
              <a:rPr sz="3200" dirty="0"/>
              <a:t>Persons</a:t>
            </a:r>
            <a:r>
              <a:rPr sz="3200" spc="-60" dirty="0"/>
              <a:t> </a:t>
            </a:r>
            <a:r>
              <a:rPr sz="3200" dirty="0"/>
              <a:t>with</a:t>
            </a:r>
            <a:r>
              <a:rPr sz="3200" spc="-45" dirty="0"/>
              <a:t> </a:t>
            </a:r>
            <a:r>
              <a:rPr sz="3200" spc="-25" dirty="0"/>
              <a:t>HIV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78560" y="6414193"/>
            <a:ext cx="3490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Sherman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KE,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Hepatol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Commun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2017;1:987-1001.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808" y="1756224"/>
            <a:ext cx="7568768" cy="40995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52144" y="3837304"/>
            <a:ext cx="1299210" cy="2495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5425">
              <a:lnSpc>
                <a:spcPts val="1964"/>
              </a:lnSpc>
            </a:pPr>
            <a:r>
              <a:rPr sz="1850" b="1" spc="-10" dirty="0">
                <a:latin typeface="Arial"/>
                <a:cs typeface="Arial"/>
              </a:rPr>
              <a:t>MASLD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5190" y="3688909"/>
            <a:ext cx="1346200" cy="546100"/>
          </a:xfrm>
          <a:custGeom>
            <a:avLst/>
            <a:gdLst/>
            <a:ahLst/>
            <a:cxnLst/>
            <a:rect l="l" t="t" r="r" b="b"/>
            <a:pathLst>
              <a:path w="1346200" h="546100">
                <a:moveTo>
                  <a:pt x="0" y="273050"/>
                </a:moveTo>
                <a:lnTo>
                  <a:pt x="12135" y="221164"/>
                </a:lnTo>
                <a:lnTo>
                  <a:pt x="47035" y="172565"/>
                </a:lnTo>
                <a:lnTo>
                  <a:pt x="102446" y="128168"/>
                </a:lnTo>
                <a:lnTo>
                  <a:pt x="137138" y="107831"/>
                </a:lnTo>
                <a:lnTo>
                  <a:pt x="176111" y="88888"/>
                </a:lnTo>
                <a:lnTo>
                  <a:pt x="219083" y="71453"/>
                </a:lnTo>
                <a:lnTo>
                  <a:pt x="265773" y="55640"/>
                </a:lnTo>
                <a:lnTo>
                  <a:pt x="315898" y="41565"/>
                </a:lnTo>
                <a:lnTo>
                  <a:pt x="369176" y="29341"/>
                </a:lnTo>
                <a:lnTo>
                  <a:pt x="425326" y="19083"/>
                </a:lnTo>
                <a:lnTo>
                  <a:pt x="484065" y="10906"/>
                </a:lnTo>
                <a:lnTo>
                  <a:pt x="545111" y="4923"/>
                </a:lnTo>
                <a:lnTo>
                  <a:pt x="608183" y="1249"/>
                </a:lnTo>
                <a:lnTo>
                  <a:pt x="672998" y="0"/>
                </a:lnTo>
                <a:lnTo>
                  <a:pt x="737811" y="1249"/>
                </a:lnTo>
                <a:lnTo>
                  <a:pt x="800880" y="4923"/>
                </a:lnTo>
                <a:lnTo>
                  <a:pt x="861925" y="10906"/>
                </a:lnTo>
                <a:lnTo>
                  <a:pt x="920663" y="19083"/>
                </a:lnTo>
                <a:lnTo>
                  <a:pt x="976811" y="29341"/>
                </a:lnTo>
                <a:lnTo>
                  <a:pt x="1030089" y="41565"/>
                </a:lnTo>
                <a:lnTo>
                  <a:pt x="1080213" y="55640"/>
                </a:lnTo>
                <a:lnTo>
                  <a:pt x="1126902" y="71453"/>
                </a:lnTo>
                <a:lnTo>
                  <a:pt x="1169874" y="88888"/>
                </a:lnTo>
                <a:lnTo>
                  <a:pt x="1208846" y="107831"/>
                </a:lnTo>
                <a:lnTo>
                  <a:pt x="1243537" y="128168"/>
                </a:lnTo>
                <a:lnTo>
                  <a:pt x="1298948" y="172565"/>
                </a:lnTo>
                <a:lnTo>
                  <a:pt x="1333849" y="221164"/>
                </a:lnTo>
                <a:lnTo>
                  <a:pt x="1345984" y="273050"/>
                </a:lnTo>
                <a:lnTo>
                  <a:pt x="1342903" y="299346"/>
                </a:lnTo>
                <a:lnTo>
                  <a:pt x="1319103" y="349702"/>
                </a:lnTo>
                <a:lnTo>
                  <a:pt x="1273665" y="396315"/>
                </a:lnTo>
                <a:lnTo>
                  <a:pt x="1208846" y="438268"/>
                </a:lnTo>
                <a:lnTo>
                  <a:pt x="1169874" y="457211"/>
                </a:lnTo>
                <a:lnTo>
                  <a:pt x="1126902" y="474646"/>
                </a:lnTo>
                <a:lnTo>
                  <a:pt x="1080213" y="490459"/>
                </a:lnTo>
                <a:lnTo>
                  <a:pt x="1030089" y="504534"/>
                </a:lnTo>
                <a:lnTo>
                  <a:pt x="976811" y="516758"/>
                </a:lnTo>
                <a:lnTo>
                  <a:pt x="920663" y="527016"/>
                </a:lnTo>
                <a:lnTo>
                  <a:pt x="861925" y="535193"/>
                </a:lnTo>
                <a:lnTo>
                  <a:pt x="800880" y="541176"/>
                </a:lnTo>
                <a:lnTo>
                  <a:pt x="737811" y="544850"/>
                </a:lnTo>
                <a:lnTo>
                  <a:pt x="672998" y="546100"/>
                </a:lnTo>
                <a:lnTo>
                  <a:pt x="608183" y="544850"/>
                </a:lnTo>
                <a:lnTo>
                  <a:pt x="545111" y="541176"/>
                </a:lnTo>
                <a:lnTo>
                  <a:pt x="484065" y="535193"/>
                </a:lnTo>
                <a:lnTo>
                  <a:pt x="425326" y="527016"/>
                </a:lnTo>
                <a:lnTo>
                  <a:pt x="369176" y="516758"/>
                </a:lnTo>
                <a:lnTo>
                  <a:pt x="315898" y="504534"/>
                </a:lnTo>
                <a:lnTo>
                  <a:pt x="265773" y="490459"/>
                </a:lnTo>
                <a:lnTo>
                  <a:pt x="219083" y="474646"/>
                </a:lnTo>
                <a:lnTo>
                  <a:pt x="176111" y="457211"/>
                </a:lnTo>
                <a:lnTo>
                  <a:pt x="137138" y="438268"/>
                </a:lnTo>
                <a:lnTo>
                  <a:pt x="102446" y="417931"/>
                </a:lnTo>
                <a:lnTo>
                  <a:pt x="47035" y="373534"/>
                </a:lnTo>
                <a:lnTo>
                  <a:pt x="12135" y="324935"/>
                </a:lnTo>
                <a:lnTo>
                  <a:pt x="0" y="2730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43446"/>
            <a:ext cx="9107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Stages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0" dirty="0"/>
              <a:t>Metabolic-</a:t>
            </a:r>
            <a:r>
              <a:rPr sz="2400" spc="-10" dirty="0"/>
              <a:t>dysfunction</a:t>
            </a:r>
            <a:r>
              <a:rPr sz="2400" spc="-125" dirty="0"/>
              <a:t> </a:t>
            </a:r>
            <a:r>
              <a:rPr sz="2400" dirty="0"/>
              <a:t>Associated</a:t>
            </a:r>
            <a:r>
              <a:rPr sz="2400" spc="-20" dirty="0"/>
              <a:t> </a:t>
            </a:r>
            <a:r>
              <a:rPr sz="2400" dirty="0"/>
              <a:t>Steatotic</a:t>
            </a:r>
            <a:r>
              <a:rPr sz="2400" spc="-45" dirty="0"/>
              <a:t> </a:t>
            </a:r>
            <a:r>
              <a:rPr sz="2400" dirty="0"/>
              <a:t>Liver</a:t>
            </a:r>
            <a:r>
              <a:rPr sz="2400" spc="-10" dirty="0"/>
              <a:t> Disease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551114" y="2082979"/>
            <a:ext cx="4086225" cy="763905"/>
            <a:chOff x="1551114" y="2082979"/>
            <a:chExt cx="4086225" cy="7639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114" y="2082979"/>
              <a:ext cx="1890765" cy="763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674" y="2110600"/>
              <a:ext cx="1812055" cy="7316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46550" y="2299931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89" h="330200">
                  <a:moveTo>
                    <a:pt x="199694" y="0"/>
                  </a:moveTo>
                  <a:lnTo>
                    <a:pt x="199694" y="82397"/>
                  </a:lnTo>
                  <a:lnTo>
                    <a:pt x="0" y="82397"/>
                  </a:lnTo>
                  <a:lnTo>
                    <a:pt x="0" y="247180"/>
                  </a:lnTo>
                  <a:lnTo>
                    <a:pt x="199694" y="247180"/>
                  </a:lnTo>
                  <a:lnTo>
                    <a:pt x="199694" y="329577"/>
                  </a:lnTo>
                  <a:lnTo>
                    <a:pt x="364477" y="164795"/>
                  </a:lnTo>
                  <a:lnTo>
                    <a:pt x="199694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6550" y="2299933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89" h="330200">
                  <a:moveTo>
                    <a:pt x="0" y="82397"/>
                  </a:moveTo>
                  <a:lnTo>
                    <a:pt x="199694" y="82397"/>
                  </a:lnTo>
                  <a:lnTo>
                    <a:pt x="199694" y="0"/>
                  </a:lnTo>
                  <a:lnTo>
                    <a:pt x="364477" y="164795"/>
                  </a:lnTo>
                  <a:lnTo>
                    <a:pt x="199694" y="329577"/>
                  </a:lnTo>
                  <a:lnTo>
                    <a:pt x="199694" y="247180"/>
                  </a:lnTo>
                  <a:lnTo>
                    <a:pt x="0" y="247180"/>
                  </a:lnTo>
                  <a:lnTo>
                    <a:pt x="0" y="82397"/>
                  </a:lnTo>
                  <a:close/>
                </a:path>
              </a:pathLst>
            </a:custGeom>
            <a:ln w="2540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45225" y="2090826"/>
            <a:ext cx="2268855" cy="771525"/>
            <a:chOff x="6145225" y="2090826"/>
            <a:chExt cx="2268855" cy="7715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5225" y="2090826"/>
              <a:ext cx="1893379" cy="7712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36514" y="2315396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90" h="330200">
                  <a:moveTo>
                    <a:pt x="199694" y="0"/>
                  </a:moveTo>
                  <a:lnTo>
                    <a:pt x="199694" y="82397"/>
                  </a:lnTo>
                  <a:lnTo>
                    <a:pt x="0" y="82397"/>
                  </a:lnTo>
                  <a:lnTo>
                    <a:pt x="0" y="247180"/>
                  </a:lnTo>
                  <a:lnTo>
                    <a:pt x="199694" y="247180"/>
                  </a:lnTo>
                  <a:lnTo>
                    <a:pt x="199694" y="329577"/>
                  </a:lnTo>
                  <a:lnTo>
                    <a:pt x="364477" y="164795"/>
                  </a:lnTo>
                  <a:lnTo>
                    <a:pt x="199694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6514" y="2315396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90" h="330200">
                  <a:moveTo>
                    <a:pt x="0" y="82397"/>
                  </a:moveTo>
                  <a:lnTo>
                    <a:pt x="199694" y="82397"/>
                  </a:lnTo>
                  <a:lnTo>
                    <a:pt x="199694" y="0"/>
                  </a:lnTo>
                  <a:lnTo>
                    <a:pt x="364477" y="164795"/>
                  </a:lnTo>
                  <a:lnTo>
                    <a:pt x="199694" y="329577"/>
                  </a:lnTo>
                  <a:lnTo>
                    <a:pt x="199694" y="247180"/>
                  </a:lnTo>
                  <a:lnTo>
                    <a:pt x="0" y="247180"/>
                  </a:lnTo>
                  <a:lnTo>
                    <a:pt x="0" y="82397"/>
                  </a:lnTo>
                  <a:close/>
                </a:path>
              </a:pathLst>
            </a:custGeom>
            <a:ln w="2540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6721" y="2099095"/>
            <a:ext cx="1824497" cy="73866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35854" y="1807813"/>
            <a:ext cx="11118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Normal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Liver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2328" y="1809952"/>
            <a:ext cx="818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Steatosis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8071" y="1594557"/>
            <a:ext cx="1299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Steatohepatitis (MASH)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2244" y="1810131"/>
            <a:ext cx="809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Cirrhosis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7386" y="2889073"/>
            <a:ext cx="2225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25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Lipid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accumulation </a:t>
            </a:r>
            <a:r>
              <a:rPr sz="1400" dirty="0">
                <a:latin typeface="Arial"/>
                <a:cs typeface="Arial"/>
              </a:rPr>
              <a:t>Impaired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fatty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transport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3285" y="2848953"/>
            <a:ext cx="15875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Necroinflammation </a:t>
            </a:r>
            <a:r>
              <a:rPr sz="1400" dirty="0">
                <a:latin typeface="Arial"/>
                <a:cs typeface="Arial"/>
              </a:rPr>
              <a:t>Oxidative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stress </a:t>
            </a:r>
            <a:r>
              <a:rPr sz="1400" dirty="0">
                <a:latin typeface="Arial"/>
                <a:cs typeface="Arial"/>
              </a:rPr>
              <a:t>Collagen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deposition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10304" y="2896740"/>
            <a:ext cx="22479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Dense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fibrosis Apoptotic/necrotic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death </a:t>
            </a:r>
            <a:r>
              <a:rPr sz="1400" dirty="0">
                <a:latin typeface="Arial"/>
                <a:cs typeface="Arial"/>
              </a:rPr>
              <a:t>Hepatocellular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cancer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176" y="4022603"/>
            <a:ext cx="10359390" cy="1957587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241300" marR="650240" indent="-228600">
              <a:lnSpc>
                <a:spcPts val="1939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MASLD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characterized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hepatic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steatosis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affecting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&gt;5%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hepatocytes 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&gt;=1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metabolic condition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ts val="1939"/>
              </a:lnSpc>
              <a:spcBef>
                <a:spcPts val="1605"/>
              </a:spcBef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MASLD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highly prevalent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(40-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55%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US)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high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clinically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significant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fibrosis (10-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15%)</a:t>
            </a:r>
            <a:endParaRPr sz="1800">
              <a:latin typeface="Arial"/>
              <a:cs typeface="Arial"/>
            </a:endParaRPr>
          </a:p>
          <a:p>
            <a:pPr marL="240665" indent="-227965">
              <a:spcBef>
                <a:spcPts val="1370"/>
              </a:spcBef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leading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cause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unexplained</a:t>
            </a:r>
            <a:r>
              <a:rPr sz="18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enzyme elevations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(up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65%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such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cases)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96408" y="2298956"/>
            <a:ext cx="389890" cy="355600"/>
            <a:chOff x="5696408" y="2298956"/>
            <a:chExt cx="389890" cy="355600"/>
          </a:xfrm>
        </p:grpSpPr>
        <p:sp>
          <p:nvSpPr>
            <p:cNvPr id="24" name="object 24"/>
            <p:cNvSpPr/>
            <p:nvPr/>
          </p:nvSpPr>
          <p:spPr>
            <a:xfrm>
              <a:off x="5709108" y="2311656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89" h="330200">
                  <a:moveTo>
                    <a:pt x="199694" y="0"/>
                  </a:moveTo>
                  <a:lnTo>
                    <a:pt x="199694" y="82397"/>
                  </a:lnTo>
                  <a:lnTo>
                    <a:pt x="0" y="82397"/>
                  </a:lnTo>
                  <a:lnTo>
                    <a:pt x="0" y="247180"/>
                  </a:lnTo>
                  <a:lnTo>
                    <a:pt x="199694" y="247180"/>
                  </a:lnTo>
                  <a:lnTo>
                    <a:pt x="199694" y="329577"/>
                  </a:lnTo>
                  <a:lnTo>
                    <a:pt x="364477" y="164795"/>
                  </a:lnTo>
                  <a:lnTo>
                    <a:pt x="199694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9108" y="2311656"/>
              <a:ext cx="364490" cy="330200"/>
            </a:xfrm>
            <a:custGeom>
              <a:avLst/>
              <a:gdLst/>
              <a:ahLst/>
              <a:cxnLst/>
              <a:rect l="l" t="t" r="r" b="b"/>
              <a:pathLst>
                <a:path w="364489" h="330200">
                  <a:moveTo>
                    <a:pt x="0" y="82397"/>
                  </a:moveTo>
                  <a:lnTo>
                    <a:pt x="199694" y="82397"/>
                  </a:lnTo>
                  <a:lnTo>
                    <a:pt x="199694" y="0"/>
                  </a:lnTo>
                  <a:lnTo>
                    <a:pt x="364477" y="164795"/>
                  </a:lnTo>
                  <a:lnTo>
                    <a:pt x="199694" y="329577"/>
                  </a:lnTo>
                  <a:lnTo>
                    <a:pt x="199694" y="247180"/>
                  </a:lnTo>
                  <a:lnTo>
                    <a:pt x="0" y="247180"/>
                  </a:lnTo>
                  <a:lnTo>
                    <a:pt x="0" y="82397"/>
                  </a:lnTo>
                  <a:close/>
                </a:path>
              </a:pathLst>
            </a:custGeom>
            <a:ln w="2540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9723" y="6481408"/>
            <a:ext cx="8203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1)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Gawrieh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Aliment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Pharmacol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Ther.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2024;59:666-</a:t>
            </a:r>
            <a:r>
              <a:rPr sz="1100" dirty="0">
                <a:latin typeface="Arial"/>
                <a:cs typeface="Arial"/>
              </a:rPr>
              <a:t>679.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European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AIDS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Clinical Society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Guidelines,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October</a:t>
            </a:r>
            <a:r>
              <a:rPr sz="11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update.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41922"/>
            <a:ext cx="8437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Current</a:t>
            </a:r>
            <a:r>
              <a:rPr sz="2800" spc="-185" dirty="0"/>
              <a:t> </a:t>
            </a:r>
            <a:r>
              <a:rPr sz="2800" dirty="0"/>
              <a:t>Association</a:t>
            </a:r>
            <a:r>
              <a:rPr sz="2800" spc="-70" dirty="0"/>
              <a:t> </a:t>
            </a:r>
            <a:r>
              <a:rPr sz="2800" dirty="0"/>
              <a:t>Guidelines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50" dirty="0"/>
              <a:t> </a:t>
            </a:r>
            <a:r>
              <a:rPr sz="2800" dirty="0"/>
              <a:t>MASLD</a:t>
            </a:r>
            <a:r>
              <a:rPr sz="2800" spc="-50" dirty="0"/>
              <a:t> </a:t>
            </a:r>
            <a:r>
              <a:rPr sz="2800" spc="-10" dirty="0"/>
              <a:t>Screening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16500" y="1701596"/>
            <a:ext cx="10695940" cy="372922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62585" marR="13144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625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American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Diseases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(AASLD)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recommend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population-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screening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MASLD.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62585" marR="81280" indent="-287020">
              <a:lnSpc>
                <a:spcPct val="100000"/>
              </a:lnSpc>
              <a:buChar char="•"/>
              <a:tabLst>
                <a:tab pos="362585" algn="l"/>
              </a:tabLst>
            </a:pPr>
            <a:r>
              <a:rPr sz="1800" dirty="0">
                <a:latin typeface="Arial"/>
                <a:cs typeface="Arial"/>
              </a:rPr>
              <a:t>Individuals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clinically-</a:t>
            </a:r>
            <a:r>
              <a:rPr sz="1800" dirty="0">
                <a:latin typeface="Arial"/>
                <a:cs typeface="Arial"/>
              </a:rPr>
              <a:t>suspected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MASLD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(obesity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metabolic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factors)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should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primary </a:t>
            </a:r>
            <a:r>
              <a:rPr sz="1800" dirty="0">
                <a:latin typeface="Arial"/>
                <a:cs typeface="Arial"/>
              </a:rPr>
              <a:t>fibrosis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assessment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FIB-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</a:t>
            </a:r>
            <a:r>
              <a:rPr sz="1800" b="1" spc="-10" dirty="0">
                <a:latin typeface="Arial"/>
                <a:cs typeface="Arial"/>
              </a:rPr>
              <a:t>FIB-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Age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([years]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[U/L])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platelet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[10</a:t>
            </a:r>
            <a:r>
              <a:rPr sz="1800" b="1" baseline="25462" dirty="0">
                <a:latin typeface="Arial"/>
                <a:cs typeface="Arial"/>
              </a:rPr>
              <a:t>9</a:t>
            </a:r>
            <a:r>
              <a:rPr sz="1800" b="1" dirty="0">
                <a:latin typeface="Arial"/>
                <a:cs typeface="Arial"/>
              </a:rPr>
              <a:t>/L]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ALT </a:t>
            </a:r>
            <a:r>
              <a:rPr sz="1800" b="1" dirty="0">
                <a:latin typeface="Arial"/>
                <a:cs typeface="Arial"/>
              </a:rPr>
              <a:t>[U/L]</a:t>
            </a:r>
            <a:r>
              <a:rPr sz="1800" dirty="0">
                <a:latin typeface="Arial"/>
                <a:cs typeface="Arial"/>
              </a:rPr>
              <a:t>);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&gt;1.3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concerning.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62585" marR="497840" indent="-287020">
              <a:lnSpc>
                <a:spcPct val="100000"/>
              </a:lnSpc>
              <a:buChar char="•"/>
              <a:tabLst>
                <a:tab pos="362585" algn="l"/>
              </a:tabLst>
            </a:pPr>
            <a:r>
              <a:rPr sz="1800" spc="-10" dirty="0">
                <a:latin typeface="Arial"/>
                <a:cs typeface="Arial"/>
              </a:rPr>
              <a:t>High-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individuals, such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diabetes,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medically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complicated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obesity,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family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history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cirrhosis,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alcohol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consumption,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should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screened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fibrosis.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62585" marR="177800" indent="-287020">
              <a:buFont typeface="Arial"/>
              <a:buChar char="•"/>
              <a:tabLst>
                <a:tab pos="362585" algn="l"/>
              </a:tabLst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2025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European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AIDS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Clinical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Society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(EACS)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guidelines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recommend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MASLD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screening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People With HIV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exposure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d-</a:t>
            </a:r>
            <a:r>
              <a:rPr sz="1800" b="1" dirty="0">
                <a:latin typeface="Arial"/>
                <a:cs typeface="Arial"/>
              </a:rPr>
              <a:t>drugs,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elevation 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ALT,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overweight/obesity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metabolic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syndrome.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623" y="6294681"/>
            <a:ext cx="792035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1)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Rinella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ME,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Hepatology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EASL-EASD-</a:t>
            </a:r>
            <a:r>
              <a:rPr sz="1100" dirty="0">
                <a:latin typeface="Arial"/>
                <a:cs typeface="Arial"/>
              </a:rPr>
              <a:t>EASO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Clinical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Practice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Guidelines.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J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Hepatol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2016.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3)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European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AIDS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Clinical </a:t>
            </a:r>
            <a:r>
              <a:rPr sz="1100" dirty="0">
                <a:latin typeface="Arial"/>
                <a:cs typeface="Arial"/>
              </a:rPr>
              <a:t>Society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Guidelines,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October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2025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41922"/>
            <a:ext cx="5173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Liver</a:t>
            </a:r>
            <a:r>
              <a:rPr sz="2800" spc="-70" dirty="0"/>
              <a:t> </a:t>
            </a:r>
            <a:r>
              <a:rPr sz="2800" dirty="0"/>
              <a:t>Fibrosis</a:t>
            </a:r>
            <a:r>
              <a:rPr sz="2800" spc="-65" dirty="0"/>
              <a:t> </a:t>
            </a:r>
            <a:r>
              <a:rPr sz="2800" dirty="0"/>
              <a:t>Screening</a:t>
            </a:r>
            <a:r>
              <a:rPr sz="2800" spc="-55" dirty="0"/>
              <a:t> </a:t>
            </a:r>
            <a:r>
              <a:rPr sz="2800" spc="-10" dirty="0"/>
              <a:t>Options</a:t>
            </a:r>
            <a:endParaRPr sz="2800"/>
          </a:p>
        </p:txBody>
      </p:sp>
      <p:pic>
        <p:nvPicPr>
          <p:cNvPr id="5" name="object 5" descr="E:\265129\Duke Research Store including Bham_London\Presentation 2017\image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44" y="2278049"/>
            <a:ext cx="3319943" cy="24465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8614" y="1552361"/>
            <a:ext cx="18605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4" marR="5080" indent="-1143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F3D96"/>
                </a:solidFill>
                <a:latin typeface="Arial"/>
                <a:cs typeface="Arial"/>
              </a:rPr>
              <a:t>2D</a:t>
            </a:r>
            <a:r>
              <a:rPr sz="2000" b="1" spc="-5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F3D96"/>
                </a:solidFill>
                <a:latin typeface="Arial"/>
                <a:cs typeface="Arial"/>
              </a:rPr>
              <a:t>Shear</a:t>
            </a:r>
            <a:r>
              <a:rPr sz="2000" b="1" spc="-35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8F3D96"/>
                </a:solidFill>
                <a:latin typeface="Arial"/>
                <a:cs typeface="Arial"/>
              </a:rPr>
              <a:t>Wave </a:t>
            </a:r>
            <a:r>
              <a:rPr sz="2000" b="1" spc="-10" dirty="0">
                <a:solidFill>
                  <a:srgbClr val="8F3D96"/>
                </a:solidFill>
                <a:latin typeface="Arial"/>
                <a:cs typeface="Arial"/>
              </a:rPr>
              <a:t>Elastography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4702" y="2278049"/>
            <a:ext cx="3313887" cy="44153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1077" y="1552361"/>
            <a:ext cx="28505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F3D96"/>
                </a:solidFill>
                <a:latin typeface="Arial"/>
                <a:cs typeface="Arial"/>
              </a:rPr>
              <a:t>Vibration-Controlled </a:t>
            </a:r>
            <a:r>
              <a:rPr sz="2000" b="1" dirty="0">
                <a:solidFill>
                  <a:srgbClr val="8F3D96"/>
                </a:solidFill>
                <a:latin typeface="Arial"/>
                <a:cs typeface="Arial"/>
              </a:rPr>
              <a:t>Transient</a:t>
            </a:r>
            <a:r>
              <a:rPr sz="2000" b="1" spc="-4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F3D96"/>
                </a:solidFill>
                <a:latin typeface="Arial"/>
                <a:cs typeface="Arial"/>
              </a:rPr>
              <a:t>Elastography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7521" y="1542435"/>
            <a:ext cx="25558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F3D96"/>
                </a:solidFill>
                <a:latin typeface="Arial"/>
                <a:cs typeface="Arial"/>
              </a:rPr>
              <a:t>Magnetic</a:t>
            </a:r>
            <a:r>
              <a:rPr sz="2000" b="1" spc="-60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F3D96"/>
                </a:solidFill>
                <a:latin typeface="Arial"/>
                <a:cs typeface="Arial"/>
              </a:rPr>
              <a:t>Resonance </a:t>
            </a:r>
            <a:r>
              <a:rPr sz="2000" b="1" dirty="0">
                <a:solidFill>
                  <a:srgbClr val="8F3D96"/>
                </a:solidFill>
                <a:latin typeface="Arial"/>
                <a:cs typeface="Arial"/>
              </a:rPr>
              <a:t>Liver</a:t>
            </a:r>
            <a:r>
              <a:rPr sz="2000" b="1" spc="-25" dirty="0">
                <a:solidFill>
                  <a:srgbClr val="8F3D9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F3D96"/>
                </a:solidFill>
                <a:latin typeface="Arial"/>
                <a:cs typeface="Arial"/>
              </a:rPr>
              <a:t>Elastography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 descr="Loomba_et_al-2014-Hepatology fig 3.tif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9580" y="2278049"/>
            <a:ext cx="3077664" cy="1204213"/>
          </a:xfrm>
          <a:prstGeom prst="rect">
            <a:avLst/>
          </a:prstGeom>
        </p:spPr>
      </p:pic>
      <p:pic>
        <p:nvPicPr>
          <p:cNvPr id="11" name="object 11" descr="Loomba_et_al-2014-Hepatology fig 3.tif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1127" y="3649892"/>
            <a:ext cx="2527638" cy="12042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0000" y="841922"/>
            <a:ext cx="7809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MASLD</a:t>
            </a:r>
            <a:r>
              <a:rPr sz="2800" spc="-55" dirty="0"/>
              <a:t> </a:t>
            </a:r>
            <a:r>
              <a:rPr sz="2800" dirty="0"/>
              <a:t>in</a:t>
            </a:r>
            <a:r>
              <a:rPr sz="2800" spc="-70" dirty="0"/>
              <a:t> </a:t>
            </a:r>
            <a:r>
              <a:rPr sz="2800" dirty="0"/>
              <a:t>HIV:</a:t>
            </a:r>
            <a:r>
              <a:rPr sz="2800" spc="-70" dirty="0"/>
              <a:t> </a:t>
            </a:r>
            <a:r>
              <a:rPr sz="2800" dirty="0"/>
              <a:t>Further</a:t>
            </a:r>
            <a:r>
              <a:rPr sz="2800" spc="-65" dirty="0"/>
              <a:t> </a:t>
            </a:r>
            <a:r>
              <a:rPr sz="2800" dirty="0"/>
              <a:t>Evaluation</a:t>
            </a:r>
            <a:r>
              <a:rPr sz="2800" spc="-60" dirty="0"/>
              <a:t> </a:t>
            </a:r>
            <a:r>
              <a:rPr sz="2800" dirty="0"/>
              <a:t>and</a:t>
            </a:r>
            <a:r>
              <a:rPr sz="2800" spc="-114" dirty="0"/>
              <a:t> </a:t>
            </a:r>
            <a:r>
              <a:rPr sz="2800" spc="-10" dirty="0"/>
              <a:t>Treatment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80000" y="1468928"/>
            <a:ext cx="10695940" cy="4268470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239395" marR="5080" indent="-226695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goal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evaluating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suspected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MASLD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screen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lang="en-US" sz="2400" spc="-10">
                <a:solidFill>
                  <a:srgbClr val="212121"/>
                </a:solidFill>
                <a:latin typeface="Arial"/>
                <a:cs typeface="Arial"/>
              </a:rPr>
              <a:t>case-</a:t>
            </a:r>
            <a:r>
              <a:rPr lang="en-US" sz="2400">
                <a:solidFill>
                  <a:srgbClr val="212121"/>
                </a:solidFill>
                <a:latin typeface="Arial"/>
                <a:cs typeface="Arial"/>
              </a:rPr>
              <a:t>find</a:t>
            </a:r>
            <a:r>
              <a:rPr sz="240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4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advanced</a:t>
            </a:r>
            <a:r>
              <a:rPr sz="2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fibrosis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at-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individuals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(higher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malignancy 	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liver-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related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mortality).</a:t>
            </a:r>
            <a:endParaRPr sz="2400">
              <a:latin typeface="Arial"/>
              <a:cs typeface="Arial"/>
            </a:endParaRPr>
          </a:p>
          <a:p>
            <a:pPr marL="240029" marR="495300" indent="-227329">
              <a:lnSpc>
                <a:spcPts val="2590"/>
              </a:lnSpc>
              <a:spcBef>
                <a:spcPts val="181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Diagnosis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MASH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(steatohepatitis)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requires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biopsy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steatosis, 	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hepatocyte</a:t>
            </a:r>
            <a:r>
              <a:rPr sz="2400" spc="-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ballooning,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lobular</a:t>
            </a:r>
            <a:r>
              <a:rPr sz="24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inflammation.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475"/>
              </a:spcBef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2400" spc="-11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regimens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minimal</a:t>
            </a:r>
            <a:r>
              <a:rPr sz="24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metabolic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impact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should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4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prioritized.</a:t>
            </a:r>
            <a:endParaRPr sz="2400">
              <a:latin typeface="Arial"/>
              <a:cs typeface="Arial"/>
            </a:endParaRPr>
          </a:p>
          <a:p>
            <a:pPr marL="240029" marR="189230" indent="-227329">
              <a:lnSpc>
                <a:spcPts val="2590"/>
              </a:lnSpc>
              <a:spcBef>
                <a:spcPts val="1839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Caloric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restriction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500–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1,000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kcal/day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goal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7–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10%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weight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loss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in 	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people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central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obesity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and/or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overweight.</a:t>
            </a:r>
            <a:endParaRPr sz="2400">
              <a:latin typeface="Arial"/>
              <a:cs typeface="Arial"/>
            </a:endParaRPr>
          </a:p>
          <a:p>
            <a:pPr marL="240029" marR="139065" indent="-227329">
              <a:lnSpc>
                <a:spcPts val="2590"/>
              </a:lnSpc>
              <a:spcBef>
                <a:spcPts val="1805"/>
              </a:spcBef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150–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200</a:t>
            </a:r>
            <a:r>
              <a:rPr sz="2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minutes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week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moderate-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intensity</a:t>
            </a:r>
            <a:r>
              <a:rPr sz="2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aerobic</a:t>
            </a:r>
            <a:r>
              <a:rPr sz="2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exercise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combined 	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resistance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training,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performed</a:t>
            </a:r>
            <a:r>
              <a:rPr sz="24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3–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sessions</a:t>
            </a:r>
            <a:r>
              <a:rPr sz="2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2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week.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00" y="6395344"/>
            <a:ext cx="4103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European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AIDS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Clinical Society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Guidelines,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October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2025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update.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57039" y="2186266"/>
            <a:ext cx="7606030" cy="4586605"/>
            <a:chOff x="4457039" y="2186266"/>
            <a:chExt cx="7606030" cy="4586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2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C:\Users\amonczor\AppData\Local\Temp\SNAGHTML16b7c2f6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7039" y="2186266"/>
              <a:ext cx="6959473" cy="40606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4771" y="5968149"/>
              <a:ext cx="4851400" cy="339090"/>
            </a:xfrm>
            <a:custGeom>
              <a:avLst/>
              <a:gdLst/>
              <a:ahLst/>
              <a:cxnLst/>
              <a:rect l="l" t="t" r="r" b="b"/>
              <a:pathLst>
                <a:path w="4851400" h="339089">
                  <a:moveTo>
                    <a:pt x="4851095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4851095" y="338556"/>
                  </a:lnTo>
                  <a:lnTo>
                    <a:pt x="4851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Semiglutide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spc="-20" dirty="0"/>
              <a:t>Metabolic-</a:t>
            </a:r>
            <a:r>
              <a:rPr sz="2800" dirty="0"/>
              <a:t>Associated</a:t>
            </a:r>
            <a:r>
              <a:rPr sz="2800" spc="-45" dirty="0"/>
              <a:t> </a:t>
            </a:r>
            <a:r>
              <a:rPr sz="2800" dirty="0"/>
              <a:t>Steatotic</a:t>
            </a:r>
            <a:r>
              <a:rPr sz="2800" spc="-55" dirty="0"/>
              <a:t> </a:t>
            </a:r>
            <a:r>
              <a:rPr sz="2800" dirty="0"/>
              <a:t>Liver</a:t>
            </a:r>
            <a:r>
              <a:rPr sz="2800" spc="-45" dirty="0"/>
              <a:t> </a:t>
            </a:r>
            <a:r>
              <a:rPr sz="2800" spc="-10" dirty="0"/>
              <a:t>Disease:</a:t>
            </a:r>
            <a:r>
              <a:rPr sz="2800" spc="-185" dirty="0"/>
              <a:t> </a:t>
            </a:r>
            <a:r>
              <a:rPr sz="2800" spc="-20" dirty="0"/>
              <a:t>ACTG </a:t>
            </a:r>
            <a:r>
              <a:rPr sz="2800" dirty="0"/>
              <a:t>A5371</a:t>
            </a:r>
            <a:r>
              <a:rPr sz="2800" spc="-50" dirty="0"/>
              <a:t> </a:t>
            </a:r>
            <a:r>
              <a:rPr sz="2800" dirty="0"/>
              <a:t>(SLIM</a:t>
            </a:r>
            <a:r>
              <a:rPr sz="2800" spc="-60" dirty="0"/>
              <a:t> </a:t>
            </a:r>
            <a:r>
              <a:rPr sz="2800" spc="-10" dirty="0"/>
              <a:t>LIVER)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337299" y="6430204"/>
            <a:ext cx="21640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Lake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JE,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CROI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Abstract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159.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000" y="2309324"/>
            <a:ext cx="3310254" cy="19615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354965" algn="l"/>
              </a:tabLst>
            </a:pP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58%</a:t>
            </a:r>
            <a:r>
              <a:rPr sz="18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SLIM-</a:t>
            </a:r>
            <a:r>
              <a:rPr sz="1850" spc="-20" dirty="0">
                <a:latin typeface="Arial"/>
                <a:cs typeface="Arial"/>
              </a:rPr>
              <a:t>LIVER</a:t>
            </a:r>
            <a:endParaRPr sz="18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850" dirty="0">
                <a:latin typeface="Arial"/>
                <a:cs typeface="Arial"/>
              </a:rPr>
              <a:t>participants</a:t>
            </a:r>
            <a:r>
              <a:rPr sz="1850" spc="-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had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50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≥30%</a:t>
            </a:r>
            <a:endParaRPr sz="185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0"/>
              </a:spcBef>
            </a:pP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relative reduction</a:t>
            </a:r>
            <a:r>
              <a:rPr sz="1850" u="none" spc="-5" dirty="0"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in</a:t>
            </a:r>
            <a:r>
              <a:rPr sz="1850" u="none" spc="40" dirty="0">
                <a:latin typeface="Arial"/>
                <a:cs typeface="Arial"/>
              </a:rPr>
              <a:t> </a:t>
            </a:r>
            <a:r>
              <a:rPr sz="1850" u="none" spc="-20" dirty="0">
                <a:latin typeface="Arial"/>
                <a:cs typeface="Arial"/>
              </a:rPr>
              <a:t>IHTG</a:t>
            </a:r>
            <a:endParaRPr sz="185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spcBef>
                <a:spcPts val="1810"/>
              </a:spcBef>
              <a:buFont typeface="Wingdings"/>
              <a:buChar char=""/>
              <a:tabLst>
                <a:tab pos="355600" algn="l"/>
              </a:tabLst>
            </a:pP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29%</a:t>
            </a:r>
            <a:r>
              <a:rPr sz="185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participants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had </a:t>
            </a:r>
            <a:r>
              <a:rPr sz="1850" dirty="0">
                <a:latin typeface="Arial"/>
                <a:cs typeface="Arial"/>
              </a:rPr>
              <a:t>complete</a:t>
            </a:r>
            <a:r>
              <a:rPr sz="1850" spc="-5" dirty="0">
                <a:latin typeface="Arial"/>
                <a:cs typeface="Arial"/>
              </a:rPr>
              <a:t>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MASLD</a:t>
            </a:r>
            <a:r>
              <a:rPr sz="18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resolution</a:t>
            </a:r>
            <a:r>
              <a:rPr sz="1850" u="none" spc="-10" dirty="0"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(absolute</a:t>
            </a:r>
            <a:r>
              <a:rPr sz="1850" u="none" spc="5" dirty="0">
                <a:latin typeface="Arial"/>
                <a:cs typeface="Arial"/>
              </a:rPr>
              <a:t> </a:t>
            </a:r>
            <a:r>
              <a:rPr sz="1850" u="none" dirty="0">
                <a:latin typeface="Arial"/>
                <a:cs typeface="Arial"/>
              </a:rPr>
              <a:t>IHTG</a:t>
            </a:r>
            <a:r>
              <a:rPr sz="1850" u="none" spc="40" dirty="0">
                <a:latin typeface="Arial"/>
                <a:cs typeface="Arial"/>
              </a:rPr>
              <a:t> </a:t>
            </a:r>
            <a:r>
              <a:rPr sz="1850" u="none" spc="-20" dirty="0">
                <a:latin typeface="Arial"/>
                <a:cs typeface="Arial"/>
              </a:rPr>
              <a:t>&lt;5%)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2107" y="5996601"/>
            <a:ext cx="3477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Week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24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Absolute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Change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(%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IHTG)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697" y="2420747"/>
            <a:ext cx="11245215" cy="3337560"/>
            <a:chOff x="119697" y="2420747"/>
            <a:chExt cx="11245215" cy="3337560"/>
          </a:xfrm>
        </p:grpSpPr>
        <p:sp>
          <p:nvSpPr>
            <p:cNvPr id="13" name="object 13"/>
            <p:cNvSpPr/>
            <p:nvPr/>
          </p:nvSpPr>
          <p:spPr>
            <a:xfrm>
              <a:off x="9628492" y="2439797"/>
              <a:ext cx="1717675" cy="3169285"/>
            </a:xfrm>
            <a:custGeom>
              <a:avLst/>
              <a:gdLst/>
              <a:ahLst/>
              <a:cxnLst/>
              <a:rect l="l" t="t" r="r" b="b"/>
              <a:pathLst>
                <a:path w="1717675" h="3169285">
                  <a:moveTo>
                    <a:pt x="20548" y="0"/>
                  </a:moveTo>
                  <a:lnTo>
                    <a:pt x="1717192" y="0"/>
                  </a:lnTo>
                  <a:lnTo>
                    <a:pt x="1717192" y="215442"/>
                  </a:lnTo>
                  <a:lnTo>
                    <a:pt x="20548" y="215442"/>
                  </a:lnTo>
                  <a:lnTo>
                    <a:pt x="20548" y="0"/>
                  </a:lnTo>
                  <a:close/>
                </a:path>
                <a:path w="1717675" h="3169285">
                  <a:moveTo>
                    <a:pt x="0" y="1253464"/>
                  </a:moveTo>
                  <a:lnTo>
                    <a:pt x="1696643" y="1253464"/>
                  </a:lnTo>
                  <a:lnTo>
                    <a:pt x="1696643" y="2117470"/>
                  </a:lnTo>
                  <a:lnTo>
                    <a:pt x="0" y="2117470"/>
                  </a:lnTo>
                  <a:lnTo>
                    <a:pt x="0" y="1253464"/>
                  </a:lnTo>
                  <a:close/>
                </a:path>
                <a:path w="1717675" h="3169285">
                  <a:moveTo>
                    <a:pt x="20548" y="2304707"/>
                  </a:moveTo>
                  <a:lnTo>
                    <a:pt x="1696643" y="2304707"/>
                  </a:lnTo>
                  <a:lnTo>
                    <a:pt x="1696643" y="3168713"/>
                  </a:lnTo>
                  <a:lnTo>
                    <a:pt x="20548" y="3168713"/>
                  </a:lnTo>
                  <a:lnTo>
                    <a:pt x="20548" y="230470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97" y="4894097"/>
              <a:ext cx="4296981" cy="86399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3535" marR="508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Key</a:t>
            </a:r>
            <a:r>
              <a:rPr sz="2900" spc="-20" dirty="0"/>
              <a:t> </a:t>
            </a:r>
            <a:r>
              <a:rPr sz="2900" dirty="0"/>
              <a:t>Points</a:t>
            </a:r>
            <a:r>
              <a:rPr sz="2900" spc="-15" dirty="0"/>
              <a:t> </a:t>
            </a:r>
            <a:r>
              <a:rPr sz="2900" dirty="0"/>
              <a:t>on</a:t>
            </a:r>
            <a:r>
              <a:rPr sz="2900" spc="-25" dirty="0"/>
              <a:t> </a:t>
            </a:r>
            <a:r>
              <a:rPr sz="2900" spc="-10" dirty="0"/>
              <a:t>Metabolic-dysfunction</a:t>
            </a:r>
            <a:r>
              <a:rPr sz="2900" spc="-200" dirty="0"/>
              <a:t> </a:t>
            </a:r>
            <a:r>
              <a:rPr sz="2900" dirty="0"/>
              <a:t>Associated</a:t>
            </a:r>
            <a:r>
              <a:rPr sz="2900" spc="-35" dirty="0"/>
              <a:t> </a:t>
            </a:r>
            <a:r>
              <a:rPr sz="2900" dirty="0"/>
              <a:t>Steatotic</a:t>
            </a:r>
            <a:r>
              <a:rPr sz="2900" spc="-40" dirty="0"/>
              <a:t> </a:t>
            </a:r>
            <a:r>
              <a:rPr sz="2900" spc="-10" dirty="0"/>
              <a:t>Liver Disease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1065316" y="1851623"/>
            <a:ext cx="10372725" cy="39268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331470" indent="-342900">
              <a:spcBef>
                <a:spcPts val="1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MASLD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emerging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most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common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cause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severe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injury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failure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 spc="-20" dirty="0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4965" marR="1369060" indent="-342900"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MASLD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seen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40-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55%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US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10-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15%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clinically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significant</a:t>
            </a:r>
            <a:r>
              <a:rPr sz="2400" i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fibrosis.</a:t>
            </a:r>
            <a:endParaRPr sz="2400">
              <a:latin typeface="Arial"/>
              <a:cs typeface="Arial"/>
            </a:endParaRPr>
          </a:p>
          <a:p>
            <a:pPr marL="355600" marR="112903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Consider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screening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those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exposure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d-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drugs,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high</a:t>
            </a:r>
            <a:r>
              <a:rPr sz="2400" i="1" spc="-1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ALT, overweight/obesity,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metabolic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syndrome,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increased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visceral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fat.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Mild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fibrosis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can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reversed.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Diet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exercise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main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therapies,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but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GLP-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1RA</a:t>
            </a:r>
            <a:r>
              <a:rPr sz="2400" i="1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treatment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appears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highly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effective.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148675" y="2339610"/>
            <a:ext cx="3890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Diabetes</a:t>
            </a:r>
            <a:r>
              <a:rPr sz="4000" spc="-160" dirty="0"/>
              <a:t> </a:t>
            </a:r>
            <a:r>
              <a:rPr sz="4000" spc="-10" dirty="0"/>
              <a:t>Mellitus</a:t>
            </a:r>
            <a:endParaRPr sz="4000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Higher</a:t>
            </a:r>
            <a:r>
              <a:rPr sz="2800" spc="-60" dirty="0"/>
              <a:t> </a:t>
            </a:r>
            <a:r>
              <a:rPr sz="2800" dirty="0"/>
              <a:t>Risk</a:t>
            </a:r>
            <a:r>
              <a:rPr sz="2800" spc="-60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Incident</a:t>
            </a:r>
            <a:r>
              <a:rPr sz="2800" spc="-60" dirty="0"/>
              <a:t> </a:t>
            </a:r>
            <a:r>
              <a:rPr sz="2800" dirty="0"/>
              <a:t>Diabetes</a:t>
            </a:r>
            <a:r>
              <a:rPr sz="2800" spc="-60" dirty="0"/>
              <a:t> </a:t>
            </a:r>
            <a:r>
              <a:rPr sz="2800" dirty="0"/>
              <a:t>after</a:t>
            </a:r>
            <a:r>
              <a:rPr sz="2800" spc="-70" dirty="0"/>
              <a:t> </a:t>
            </a:r>
            <a:r>
              <a:rPr sz="2800" dirty="0"/>
              <a:t>Weight</a:t>
            </a:r>
            <a:r>
              <a:rPr sz="2800" spc="-60" dirty="0"/>
              <a:t> </a:t>
            </a:r>
            <a:r>
              <a:rPr sz="2800" dirty="0"/>
              <a:t>Gain</a:t>
            </a:r>
            <a:r>
              <a:rPr sz="2800" spc="-60" dirty="0"/>
              <a:t> </a:t>
            </a:r>
            <a:r>
              <a:rPr sz="2800" dirty="0"/>
              <a:t>on</a:t>
            </a:r>
            <a:r>
              <a:rPr sz="2800" spc="-190" dirty="0"/>
              <a:t> </a:t>
            </a:r>
            <a:r>
              <a:rPr sz="2800" dirty="0"/>
              <a:t>ART….</a:t>
            </a:r>
            <a:r>
              <a:rPr sz="2800" spc="-55" dirty="0"/>
              <a:t> </a:t>
            </a:r>
            <a:r>
              <a:rPr sz="2800" spc="-25" dirty="0"/>
              <a:t>and </a:t>
            </a:r>
            <a:r>
              <a:rPr sz="2800" dirty="0"/>
              <a:t>Compared</a:t>
            </a:r>
            <a:r>
              <a:rPr sz="2800" spc="-40" dirty="0"/>
              <a:t> </a:t>
            </a:r>
            <a:r>
              <a:rPr sz="2800" dirty="0"/>
              <a:t>to</a:t>
            </a:r>
            <a:r>
              <a:rPr sz="2800" spc="-60" dirty="0"/>
              <a:t> </a:t>
            </a:r>
            <a:r>
              <a:rPr sz="2800" dirty="0"/>
              <a:t>People</a:t>
            </a:r>
            <a:r>
              <a:rPr sz="2800" spc="-60" dirty="0"/>
              <a:t> </a:t>
            </a:r>
            <a:r>
              <a:rPr sz="2800" dirty="0"/>
              <a:t>without</a:t>
            </a:r>
            <a:r>
              <a:rPr sz="2800" spc="-50" dirty="0"/>
              <a:t> </a:t>
            </a:r>
            <a:r>
              <a:rPr sz="2800" spc="-25" dirty="0"/>
              <a:t>HIV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846" y="2917748"/>
            <a:ext cx="5794969" cy="26543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6570" y="3000362"/>
            <a:ext cx="5403316" cy="24464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8567" y="2126008"/>
            <a:ext cx="57270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21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D:A:D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Cohort: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1-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BMI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gain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treatment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confers</a:t>
            </a:r>
            <a:r>
              <a:rPr sz="1400" b="1" spc="-50" dirty="0">
                <a:latin typeface="Arial"/>
                <a:cs typeface="Arial"/>
              </a:rPr>
              <a:t> a </a:t>
            </a:r>
            <a:r>
              <a:rPr sz="1400" b="1" dirty="0">
                <a:latin typeface="Arial"/>
                <a:cs typeface="Arial"/>
              </a:rPr>
              <a:t>significant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risk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incident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diabetes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(irrespective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pre-</a:t>
            </a:r>
            <a:r>
              <a:rPr sz="1400" b="1" dirty="0">
                <a:latin typeface="Arial"/>
                <a:cs typeface="Arial"/>
              </a:rPr>
              <a:t>ART</a:t>
            </a:r>
            <a:r>
              <a:rPr sz="1400" b="1" spc="-10" dirty="0">
                <a:latin typeface="Arial"/>
                <a:cs typeface="Arial"/>
              </a:rPr>
              <a:t> weight)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1343" y="2126008"/>
            <a:ext cx="45218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VACS Cohort: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Incremental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weight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gain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ART</a:t>
            </a:r>
            <a:r>
              <a:rPr sz="1400" b="1" spc="-10" dirty="0">
                <a:latin typeface="Arial"/>
                <a:cs typeface="Arial"/>
              </a:rPr>
              <a:t> raises </a:t>
            </a:r>
            <a:r>
              <a:rPr sz="1400" b="1" dirty="0">
                <a:latin typeface="Arial"/>
                <a:cs typeface="Arial"/>
              </a:rPr>
              <a:t>diabetes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risk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~2-</a:t>
            </a:r>
            <a:r>
              <a:rPr sz="1400" b="1" dirty="0">
                <a:latin typeface="Arial"/>
                <a:cs typeface="Arial"/>
              </a:rPr>
              <a:t>fold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compared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similar</a:t>
            </a:r>
            <a:r>
              <a:rPr sz="1400" b="1" spc="3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HIV-</a:t>
            </a:r>
            <a:r>
              <a:rPr sz="1400" b="1" dirty="0">
                <a:latin typeface="Arial"/>
                <a:cs typeface="Arial"/>
              </a:rPr>
              <a:t>negative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controls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75557" y="873198"/>
            <a:ext cx="75730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Challenges</a:t>
            </a:r>
            <a:r>
              <a:rPr sz="2800" spc="-95" dirty="0"/>
              <a:t> </a:t>
            </a:r>
            <a:r>
              <a:rPr sz="2800" dirty="0"/>
              <a:t>Diagnosing</a:t>
            </a:r>
            <a:r>
              <a:rPr sz="2800" spc="-85" dirty="0"/>
              <a:t> </a:t>
            </a:r>
            <a:r>
              <a:rPr sz="2800" dirty="0"/>
              <a:t>Diabetes</a:t>
            </a:r>
            <a:r>
              <a:rPr sz="2800" spc="-100" dirty="0"/>
              <a:t> </a:t>
            </a:r>
            <a:r>
              <a:rPr sz="2800" dirty="0"/>
              <a:t>in</a:t>
            </a:r>
            <a:r>
              <a:rPr sz="2800" spc="-150" dirty="0"/>
              <a:t> </a:t>
            </a:r>
            <a:r>
              <a:rPr sz="2800" dirty="0"/>
              <a:t>Treated</a:t>
            </a:r>
            <a:r>
              <a:rPr sz="2800" spc="-95" dirty="0"/>
              <a:t> </a:t>
            </a:r>
            <a:r>
              <a:rPr sz="2800" spc="-25" dirty="0"/>
              <a:t>HIV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900733" y="1676990"/>
            <a:ext cx="9805670" cy="378372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54965" marR="66167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Hemoglobin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A1c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sz="2000" u="none" dirty="0">
                <a:latin typeface="Arial"/>
                <a:cs typeface="Arial"/>
              </a:rPr>
              <a:t>6.5%,</a:t>
            </a:r>
            <a:r>
              <a:rPr sz="2000" u="none" spc="-4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fasting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blood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glucose</a:t>
            </a:r>
            <a:r>
              <a:rPr sz="2000" u="none" spc="-4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sz="2000" u="none" dirty="0">
                <a:latin typeface="Arial"/>
                <a:cs typeface="Arial"/>
              </a:rPr>
              <a:t>126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mg/dL,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or</a:t>
            </a:r>
            <a:r>
              <a:rPr sz="2000" u="none" spc="-3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2-hour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spc="-20" dirty="0">
                <a:latin typeface="Arial"/>
                <a:cs typeface="Arial"/>
              </a:rPr>
              <a:t>oral </a:t>
            </a:r>
            <a:r>
              <a:rPr sz="2000" u="none" dirty="0">
                <a:latin typeface="Arial"/>
                <a:cs typeface="Arial"/>
              </a:rPr>
              <a:t>glucose</a:t>
            </a:r>
            <a:r>
              <a:rPr sz="2000" u="none" spc="-4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tolerance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test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(OGTT)</a:t>
            </a:r>
            <a:r>
              <a:rPr sz="2000" u="none" spc="-6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value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sz="2000" u="none" dirty="0">
                <a:latin typeface="Arial"/>
                <a:cs typeface="Arial"/>
              </a:rPr>
              <a:t>200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mg/dL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all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used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for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diabetes</a:t>
            </a:r>
            <a:r>
              <a:rPr sz="2000" u="none" spc="-35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mellitus screening.</a:t>
            </a:r>
            <a:endParaRPr sz="2000">
              <a:latin typeface="Arial"/>
              <a:cs typeface="Arial"/>
            </a:endParaRPr>
          </a:p>
          <a:p>
            <a:pPr marL="354965" marR="229870" indent="-342900">
              <a:spcBef>
                <a:spcPts val="18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en-US" sz="2000">
                <a:latin typeface="Arial"/>
                <a:cs typeface="Arial"/>
              </a:rPr>
              <a:t>People With HIV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HbA1c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falsely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</a:t>
            </a:r>
            <a:r>
              <a:rPr sz="2000" u="none" spc="-1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affected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by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anemia,</a:t>
            </a:r>
            <a:r>
              <a:rPr sz="2000" u="none" spc="-3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accelerated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red</a:t>
            </a:r>
            <a:r>
              <a:rPr sz="2000" u="none" spc="-45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blood </a:t>
            </a:r>
            <a:r>
              <a:rPr sz="2000" u="none" dirty="0">
                <a:latin typeface="Arial"/>
                <a:cs typeface="Arial"/>
              </a:rPr>
              <a:t>cell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turnover,</a:t>
            </a:r>
            <a:r>
              <a:rPr sz="2000" u="none" spc="-5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use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of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PIs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older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NRTIs,</a:t>
            </a:r>
            <a:r>
              <a:rPr sz="2000" u="none" spc="-4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low</a:t>
            </a:r>
            <a:r>
              <a:rPr sz="2000" u="none" spc="-3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CD4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count.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HIVMA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guidelines: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ART,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6–</a:t>
            </a:r>
            <a:r>
              <a:rPr sz="2000" dirty="0">
                <a:latin typeface="Arial"/>
                <a:cs typeface="Arial"/>
              </a:rPr>
              <a:t>12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thereafter.</a:t>
            </a:r>
            <a:endParaRPr sz="2000">
              <a:latin typeface="Arial"/>
              <a:cs typeface="Arial"/>
            </a:endParaRPr>
          </a:p>
          <a:p>
            <a:pPr marL="355600" marR="43053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OGTT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“gold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standard”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cases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concern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diabetic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complications).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30" y="6441879"/>
            <a:ext cx="57302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1)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HIVMA/IDSA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Guidance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update.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2)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Monrow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Clin.</a:t>
            </a: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Inf.</a:t>
            </a:r>
            <a:r>
              <a:rPr sz="11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Dis.</a:t>
            </a: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2015.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643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Learning</a:t>
            </a:r>
            <a:r>
              <a:rPr sz="3200" spc="-75" dirty="0"/>
              <a:t> </a:t>
            </a:r>
            <a:r>
              <a:rPr sz="3200" spc="-10" dirty="0"/>
              <a:t>Objectives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/>
              <a:t>By</a:t>
            </a:r>
            <a:r>
              <a:rPr spc="-5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end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this</a:t>
            </a:r>
            <a:r>
              <a:rPr spc="-45" dirty="0"/>
              <a:t> </a:t>
            </a:r>
            <a:r>
              <a:rPr dirty="0"/>
              <a:t>session,</a:t>
            </a:r>
            <a:r>
              <a:rPr spc="-30" dirty="0"/>
              <a:t> </a:t>
            </a:r>
            <a:r>
              <a:rPr dirty="0"/>
              <a:t>each</a:t>
            </a:r>
            <a:r>
              <a:rPr spc="-50" dirty="0"/>
              <a:t> </a:t>
            </a:r>
            <a:r>
              <a:rPr dirty="0"/>
              <a:t>participant</a:t>
            </a:r>
            <a:r>
              <a:rPr spc="-35" dirty="0"/>
              <a:t> </a:t>
            </a:r>
            <a:r>
              <a:rPr dirty="0"/>
              <a:t>will</a:t>
            </a:r>
            <a:r>
              <a:rPr spc="-15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able</a:t>
            </a:r>
            <a:r>
              <a:rPr spc="-40" dirty="0"/>
              <a:t> </a:t>
            </a:r>
            <a:r>
              <a:rPr spc="-25" dirty="0"/>
              <a:t>to:</a:t>
            </a: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/>
              <a:t>Describe</a:t>
            </a:r>
            <a:r>
              <a:rPr sz="2000" spc="-55" dirty="0"/>
              <a:t> </a:t>
            </a:r>
            <a:r>
              <a:rPr sz="2000" dirty="0"/>
              <a:t>trends</a:t>
            </a:r>
            <a:r>
              <a:rPr sz="2000" spc="-40" dirty="0"/>
              <a:t> </a:t>
            </a:r>
            <a:r>
              <a:rPr sz="2000" dirty="0"/>
              <a:t>in</a:t>
            </a:r>
            <a:r>
              <a:rPr sz="2000" spc="-20" dirty="0"/>
              <a:t> </a:t>
            </a:r>
            <a:r>
              <a:rPr sz="2000" dirty="0"/>
              <a:t>obesity</a:t>
            </a:r>
            <a:r>
              <a:rPr sz="2000" spc="-40" dirty="0"/>
              <a:t> </a:t>
            </a:r>
            <a:r>
              <a:rPr sz="2000" dirty="0"/>
              <a:t>prevalence</a:t>
            </a:r>
            <a:r>
              <a:rPr sz="2000" spc="-55" dirty="0"/>
              <a:t> </a:t>
            </a:r>
            <a:r>
              <a:rPr sz="2000" dirty="0"/>
              <a:t>among</a:t>
            </a:r>
            <a:r>
              <a:rPr sz="2000" spc="-30" dirty="0"/>
              <a:t> </a:t>
            </a:r>
            <a:r>
              <a:rPr sz="2000" dirty="0"/>
              <a:t>PWH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30" dirty="0"/>
              <a:t> </a:t>
            </a:r>
            <a:r>
              <a:rPr sz="2000" dirty="0"/>
              <a:t>how</a:t>
            </a:r>
            <a:r>
              <a:rPr sz="2000" spc="-30" dirty="0"/>
              <a:t> </a:t>
            </a:r>
            <a:r>
              <a:rPr sz="2000" dirty="0"/>
              <a:t>fat</a:t>
            </a:r>
            <a:r>
              <a:rPr sz="2000" spc="-40" dirty="0"/>
              <a:t> </a:t>
            </a:r>
            <a:r>
              <a:rPr sz="2000" dirty="0"/>
              <a:t>distribution</a:t>
            </a:r>
            <a:r>
              <a:rPr sz="2000" spc="-45" dirty="0"/>
              <a:t> </a:t>
            </a:r>
            <a:r>
              <a:rPr sz="2000" dirty="0"/>
              <a:t>in</a:t>
            </a:r>
            <a:r>
              <a:rPr sz="2000" spc="-20" dirty="0"/>
              <a:t> </a:t>
            </a:r>
            <a:r>
              <a:rPr sz="2000" spc="-10" dirty="0"/>
              <a:t>treated</a:t>
            </a:r>
            <a:r>
              <a:rPr sz="2000" i="1" spc="-10" dirty="0"/>
              <a:t> </a:t>
            </a:r>
            <a:r>
              <a:rPr sz="2000" i="1" dirty="0"/>
              <a:t>HIV</a:t>
            </a:r>
            <a:r>
              <a:rPr sz="2000" i="1" spc="-30" dirty="0"/>
              <a:t> </a:t>
            </a:r>
            <a:r>
              <a:rPr sz="2000" i="1" dirty="0"/>
              <a:t>differs</a:t>
            </a:r>
            <a:r>
              <a:rPr sz="2000" i="1" spc="-45" dirty="0"/>
              <a:t> </a:t>
            </a:r>
            <a:r>
              <a:rPr sz="2000" i="1" dirty="0"/>
              <a:t>from</a:t>
            </a:r>
            <a:r>
              <a:rPr sz="2000" i="1" spc="-45" dirty="0"/>
              <a:t> </a:t>
            </a:r>
            <a:r>
              <a:rPr sz="2000" i="1" dirty="0"/>
              <a:t>generalized</a:t>
            </a:r>
            <a:r>
              <a:rPr sz="2000" i="1" spc="-55" dirty="0"/>
              <a:t> </a:t>
            </a:r>
            <a:r>
              <a:rPr sz="2000" i="1" dirty="0"/>
              <a:t>obesity</a:t>
            </a:r>
            <a:r>
              <a:rPr sz="2000" i="1" spc="-45" dirty="0"/>
              <a:t> </a:t>
            </a:r>
            <a:r>
              <a:rPr sz="2000" i="1" dirty="0"/>
              <a:t>and</a:t>
            </a:r>
            <a:r>
              <a:rPr sz="2000" i="1" spc="-35" dirty="0"/>
              <a:t> </a:t>
            </a:r>
            <a:r>
              <a:rPr sz="2000" i="1" dirty="0"/>
              <a:t>contributes</a:t>
            </a:r>
            <a:r>
              <a:rPr sz="2000" i="1" spc="-50" dirty="0"/>
              <a:t> </a:t>
            </a:r>
            <a:r>
              <a:rPr sz="2000" i="1" dirty="0"/>
              <a:t>to</a:t>
            </a:r>
            <a:r>
              <a:rPr sz="2000" i="1" spc="-35" dirty="0"/>
              <a:t> </a:t>
            </a:r>
            <a:r>
              <a:rPr sz="2000" i="1" dirty="0"/>
              <a:t>cardiometabolic</a:t>
            </a:r>
            <a:r>
              <a:rPr sz="2000" i="1" spc="-40" dirty="0"/>
              <a:t> </a:t>
            </a:r>
            <a:r>
              <a:rPr sz="2000" i="1" spc="-10" dirty="0"/>
              <a:t>comorbidities.</a:t>
            </a:r>
            <a:endParaRPr sz="2000"/>
          </a:p>
          <a:p>
            <a:pPr marL="355600" marR="84836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/>
              <a:t>Describe</a:t>
            </a:r>
            <a:r>
              <a:rPr sz="2000" spc="-55" dirty="0"/>
              <a:t> </a:t>
            </a:r>
            <a:r>
              <a:rPr sz="2000" dirty="0"/>
              <a:t>the</a:t>
            </a:r>
            <a:r>
              <a:rPr sz="2000" spc="-30" dirty="0"/>
              <a:t> </a:t>
            </a:r>
            <a:r>
              <a:rPr sz="2000" dirty="0"/>
              <a:t>challenges</a:t>
            </a:r>
            <a:r>
              <a:rPr sz="2000" spc="-40" dirty="0"/>
              <a:t> </a:t>
            </a:r>
            <a:r>
              <a:rPr sz="2000" dirty="0"/>
              <a:t>of</a:t>
            </a:r>
            <a:r>
              <a:rPr sz="2000" spc="-40" dirty="0"/>
              <a:t> </a:t>
            </a:r>
            <a:r>
              <a:rPr sz="2000" dirty="0"/>
              <a:t>diabetes</a:t>
            </a:r>
            <a:r>
              <a:rPr sz="2000" spc="-40" dirty="0"/>
              <a:t> </a:t>
            </a:r>
            <a:r>
              <a:rPr sz="2000" dirty="0"/>
              <a:t>diagnosis</a:t>
            </a:r>
            <a:r>
              <a:rPr sz="2000" spc="-40" dirty="0"/>
              <a:t> </a:t>
            </a:r>
            <a:r>
              <a:rPr sz="2000" dirty="0"/>
              <a:t>in</a:t>
            </a:r>
            <a:r>
              <a:rPr sz="2000" spc="-5" dirty="0"/>
              <a:t> </a:t>
            </a:r>
            <a:r>
              <a:rPr sz="2000" dirty="0"/>
              <a:t>PWH,</a:t>
            </a:r>
            <a:r>
              <a:rPr sz="2000" spc="-40" dirty="0"/>
              <a:t> </a:t>
            </a:r>
            <a:r>
              <a:rPr sz="2000" dirty="0"/>
              <a:t>and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most</a:t>
            </a:r>
            <a:r>
              <a:rPr sz="2000" spc="-40" dirty="0"/>
              <a:t> </a:t>
            </a:r>
            <a:r>
              <a:rPr sz="2000" spc="-10" dirty="0"/>
              <a:t>accurate</a:t>
            </a:r>
            <a:r>
              <a:rPr sz="2000" i="1" spc="-10" dirty="0"/>
              <a:t> approaches.</a:t>
            </a:r>
            <a:endParaRPr sz="2000"/>
          </a:p>
          <a:p>
            <a:pPr marL="354965" marR="70358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/>
              <a:t>Identify</a:t>
            </a:r>
            <a:r>
              <a:rPr sz="2000" spc="-35" dirty="0"/>
              <a:t> </a:t>
            </a: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stages</a:t>
            </a:r>
            <a:r>
              <a:rPr sz="2000" spc="-30" dirty="0"/>
              <a:t> </a:t>
            </a:r>
            <a:r>
              <a:rPr sz="2000" dirty="0"/>
              <a:t>of</a:t>
            </a:r>
            <a:r>
              <a:rPr sz="2000" spc="-35" dirty="0"/>
              <a:t> </a:t>
            </a:r>
            <a:r>
              <a:rPr sz="2000" spc="-10" dirty="0"/>
              <a:t>metabolic-</a:t>
            </a:r>
            <a:r>
              <a:rPr sz="2000" dirty="0"/>
              <a:t>associated</a:t>
            </a:r>
            <a:r>
              <a:rPr sz="2000" spc="-50" dirty="0"/>
              <a:t> </a:t>
            </a:r>
            <a:r>
              <a:rPr sz="2000" dirty="0"/>
              <a:t>steatotic</a:t>
            </a:r>
            <a:r>
              <a:rPr sz="2000" spc="-40" dirty="0"/>
              <a:t> </a:t>
            </a:r>
            <a:r>
              <a:rPr sz="2000" dirty="0"/>
              <a:t>liver</a:t>
            </a:r>
            <a:r>
              <a:rPr sz="2000" spc="-25" dirty="0"/>
              <a:t> </a:t>
            </a:r>
            <a:r>
              <a:rPr sz="2000" dirty="0"/>
              <a:t>disease</a:t>
            </a:r>
            <a:r>
              <a:rPr sz="2000" spc="-35" dirty="0"/>
              <a:t> </a:t>
            </a:r>
            <a:r>
              <a:rPr sz="2000" dirty="0"/>
              <a:t>(MASLD),</a:t>
            </a:r>
            <a:r>
              <a:rPr sz="2000" spc="-45" dirty="0"/>
              <a:t> </a:t>
            </a:r>
            <a:r>
              <a:rPr sz="2000" spc="-25" dirty="0"/>
              <a:t>the</a:t>
            </a:r>
            <a:r>
              <a:rPr sz="2000" i="1" spc="-25" dirty="0"/>
              <a:t> </a:t>
            </a:r>
            <a:r>
              <a:rPr sz="2000" i="1" dirty="0"/>
              <a:t>groups</a:t>
            </a:r>
            <a:r>
              <a:rPr sz="2000" i="1" spc="-40" dirty="0"/>
              <a:t> </a:t>
            </a:r>
            <a:r>
              <a:rPr sz="2000" i="1" dirty="0"/>
              <a:t>at</a:t>
            </a:r>
            <a:r>
              <a:rPr sz="2000" i="1" spc="-15" dirty="0"/>
              <a:t> </a:t>
            </a:r>
            <a:r>
              <a:rPr sz="2000" i="1" dirty="0"/>
              <a:t>highest</a:t>
            </a:r>
            <a:r>
              <a:rPr sz="2000" i="1" spc="-40" dirty="0"/>
              <a:t> </a:t>
            </a:r>
            <a:r>
              <a:rPr sz="2000" i="1" dirty="0"/>
              <a:t>risk,</a:t>
            </a:r>
            <a:r>
              <a:rPr sz="2000" i="1" spc="-40" dirty="0"/>
              <a:t> </a:t>
            </a:r>
            <a:r>
              <a:rPr sz="2000" i="1" dirty="0"/>
              <a:t>and</a:t>
            </a:r>
            <a:r>
              <a:rPr sz="2000" i="1" spc="-20" dirty="0"/>
              <a:t> </a:t>
            </a:r>
            <a:r>
              <a:rPr sz="2000" i="1" dirty="0"/>
              <a:t>the</a:t>
            </a:r>
            <a:r>
              <a:rPr sz="2000" i="1" spc="-15" dirty="0"/>
              <a:t> </a:t>
            </a:r>
            <a:r>
              <a:rPr sz="2000" i="1" dirty="0"/>
              <a:t>options</a:t>
            </a:r>
            <a:r>
              <a:rPr sz="2000" i="1" spc="-30" dirty="0"/>
              <a:t> </a:t>
            </a:r>
            <a:r>
              <a:rPr sz="2000" i="1" dirty="0"/>
              <a:t>for</a:t>
            </a:r>
            <a:r>
              <a:rPr sz="2000" i="1" spc="-20" dirty="0"/>
              <a:t> </a:t>
            </a:r>
            <a:r>
              <a:rPr sz="2000" i="1" dirty="0"/>
              <a:t>disease</a:t>
            </a:r>
            <a:r>
              <a:rPr sz="2000" i="1" spc="-35" dirty="0"/>
              <a:t> </a:t>
            </a:r>
            <a:r>
              <a:rPr sz="2000" i="1" spc="-10" dirty="0"/>
              <a:t>screening.</a:t>
            </a:r>
            <a:endParaRPr sz="2000"/>
          </a:p>
          <a:p>
            <a:pPr marL="355600" marR="229870" indent="-342900">
              <a:lnSpc>
                <a:spcPct val="100000"/>
              </a:lnSpc>
              <a:spcBef>
                <a:spcPts val="12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/>
              <a:t>Describe</a:t>
            </a:r>
            <a:r>
              <a:rPr sz="2000" spc="-55" dirty="0"/>
              <a:t> </a:t>
            </a:r>
            <a:r>
              <a:rPr sz="2000" dirty="0"/>
              <a:t>the</a:t>
            </a:r>
            <a:r>
              <a:rPr sz="2000" spc="-30" dirty="0"/>
              <a:t> </a:t>
            </a:r>
            <a:r>
              <a:rPr sz="2000" dirty="0"/>
              <a:t>essentials</a:t>
            </a:r>
            <a:r>
              <a:rPr sz="2000" spc="-40" dirty="0"/>
              <a:t> </a:t>
            </a:r>
            <a:r>
              <a:rPr sz="2000" dirty="0"/>
              <a:t>of</a:t>
            </a:r>
            <a:r>
              <a:rPr sz="2000" spc="-40" dirty="0"/>
              <a:t> </a:t>
            </a:r>
            <a:r>
              <a:rPr sz="2000" dirty="0"/>
              <a:t>cardiovascular</a:t>
            </a:r>
            <a:r>
              <a:rPr sz="2000" spc="-65" dirty="0"/>
              <a:t> </a:t>
            </a:r>
            <a:r>
              <a:rPr sz="2000" dirty="0"/>
              <a:t>disease</a:t>
            </a:r>
            <a:r>
              <a:rPr sz="2000" spc="-45" dirty="0"/>
              <a:t> </a:t>
            </a:r>
            <a:r>
              <a:rPr sz="2000" dirty="0"/>
              <a:t>screening</a:t>
            </a:r>
            <a:r>
              <a:rPr sz="2000" spc="-55" dirty="0"/>
              <a:t> </a:t>
            </a:r>
            <a:r>
              <a:rPr sz="2000" dirty="0"/>
              <a:t>in</a:t>
            </a:r>
            <a:r>
              <a:rPr sz="2000" spc="-20" dirty="0"/>
              <a:t> </a:t>
            </a:r>
            <a:r>
              <a:rPr sz="2000" dirty="0"/>
              <a:t>the</a:t>
            </a:r>
            <a:r>
              <a:rPr sz="2000" spc="-30" dirty="0"/>
              <a:t> </a:t>
            </a:r>
            <a:r>
              <a:rPr sz="2000" dirty="0"/>
              <a:t>clinic</a:t>
            </a:r>
            <a:r>
              <a:rPr sz="2000" spc="-25" dirty="0"/>
              <a:t> </a:t>
            </a:r>
            <a:r>
              <a:rPr sz="2000" dirty="0"/>
              <a:t>setting,</a:t>
            </a:r>
            <a:r>
              <a:rPr sz="2000" spc="-40" dirty="0"/>
              <a:t> </a:t>
            </a:r>
            <a:r>
              <a:rPr sz="2000" spc="-25" dirty="0"/>
              <a:t>the</a:t>
            </a:r>
            <a:r>
              <a:rPr sz="2000" i="1" spc="-25" dirty="0"/>
              <a:t> </a:t>
            </a:r>
            <a:r>
              <a:rPr sz="2000" i="1" dirty="0"/>
              <a:t>groups</a:t>
            </a:r>
            <a:r>
              <a:rPr sz="2000" i="1" spc="-50" dirty="0"/>
              <a:t> </a:t>
            </a:r>
            <a:r>
              <a:rPr sz="2000" i="1" dirty="0"/>
              <a:t>most</a:t>
            </a:r>
            <a:r>
              <a:rPr sz="2000" i="1" spc="-40" dirty="0"/>
              <a:t> </a:t>
            </a:r>
            <a:r>
              <a:rPr sz="2000" i="1" dirty="0"/>
              <a:t>prone</a:t>
            </a:r>
            <a:r>
              <a:rPr sz="2000" i="1" spc="-45" dirty="0"/>
              <a:t> </a:t>
            </a:r>
            <a:r>
              <a:rPr sz="2000" i="1" dirty="0"/>
              <a:t>to</a:t>
            </a:r>
            <a:r>
              <a:rPr sz="2000" i="1" spc="-85" dirty="0"/>
              <a:t> </a:t>
            </a:r>
            <a:r>
              <a:rPr sz="2000" i="1" dirty="0"/>
              <a:t>ASCVD</a:t>
            </a:r>
            <a:r>
              <a:rPr sz="2000" i="1" spc="-15" dirty="0"/>
              <a:t> </a:t>
            </a:r>
            <a:r>
              <a:rPr sz="2000" i="1" dirty="0"/>
              <a:t>risk</a:t>
            </a:r>
            <a:r>
              <a:rPr sz="2000" i="1" spc="-25" dirty="0"/>
              <a:t> </a:t>
            </a:r>
            <a:r>
              <a:rPr sz="2000" i="1" dirty="0"/>
              <a:t>underestimation,</a:t>
            </a:r>
            <a:r>
              <a:rPr sz="2000" i="1" spc="-60" dirty="0"/>
              <a:t> </a:t>
            </a:r>
            <a:r>
              <a:rPr sz="2000" i="1" dirty="0"/>
              <a:t>and</a:t>
            </a:r>
            <a:r>
              <a:rPr sz="2000" i="1" spc="-30" dirty="0"/>
              <a:t> </a:t>
            </a:r>
            <a:r>
              <a:rPr sz="2000" i="1" dirty="0"/>
              <a:t>the</a:t>
            </a:r>
            <a:r>
              <a:rPr sz="2000" i="1" spc="-30" dirty="0"/>
              <a:t> </a:t>
            </a:r>
            <a:r>
              <a:rPr sz="2000" i="1" dirty="0"/>
              <a:t>2025</a:t>
            </a:r>
            <a:r>
              <a:rPr sz="2000" i="1" spc="-40" dirty="0"/>
              <a:t> </a:t>
            </a:r>
            <a:r>
              <a:rPr sz="2000" i="1" spc="-10" dirty="0"/>
              <a:t>NIH/DHHS </a:t>
            </a:r>
            <a:r>
              <a:rPr sz="2000" i="1" dirty="0"/>
              <a:t>recommendations</a:t>
            </a:r>
            <a:r>
              <a:rPr sz="2000" i="1" spc="-55" dirty="0"/>
              <a:t> </a:t>
            </a:r>
            <a:r>
              <a:rPr sz="2000" i="1" dirty="0"/>
              <a:t>on</a:t>
            </a:r>
            <a:r>
              <a:rPr sz="2000" i="1" spc="-35" dirty="0"/>
              <a:t> </a:t>
            </a:r>
            <a:r>
              <a:rPr sz="2000" i="1" dirty="0"/>
              <a:t>statin</a:t>
            </a:r>
            <a:r>
              <a:rPr sz="2000" i="1" spc="-35" dirty="0"/>
              <a:t> </a:t>
            </a:r>
            <a:r>
              <a:rPr sz="2000" i="1" spc="-20" dirty="0"/>
              <a:t>use.</a:t>
            </a:r>
            <a:endParaRPr sz="2000"/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643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Key</a:t>
            </a:r>
            <a:r>
              <a:rPr sz="3200" spc="-50" dirty="0"/>
              <a:t> </a:t>
            </a:r>
            <a:r>
              <a:rPr sz="3200" dirty="0"/>
              <a:t>Points</a:t>
            </a:r>
            <a:r>
              <a:rPr sz="3200" spc="-30" dirty="0"/>
              <a:t> </a:t>
            </a:r>
            <a:r>
              <a:rPr sz="3200" dirty="0"/>
              <a:t>on</a:t>
            </a:r>
            <a:r>
              <a:rPr sz="3200" spc="-45" dirty="0"/>
              <a:t> </a:t>
            </a:r>
            <a:r>
              <a:rPr sz="3200" dirty="0"/>
              <a:t>Diabetes</a:t>
            </a:r>
            <a:r>
              <a:rPr sz="3200" spc="-50" dirty="0"/>
              <a:t> </a:t>
            </a:r>
            <a:r>
              <a:rPr sz="3200" dirty="0"/>
              <a:t>and</a:t>
            </a:r>
            <a:r>
              <a:rPr sz="3200" spc="-55" dirty="0"/>
              <a:t> </a:t>
            </a:r>
            <a:r>
              <a:rPr sz="3200" dirty="0"/>
              <a:t>Insulin</a:t>
            </a:r>
            <a:r>
              <a:rPr sz="3200" spc="-45" dirty="0"/>
              <a:t> </a:t>
            </a:r>
            <a:r>
              <a:rPr sz="3200" spc="-10" dirty="0"/>
              <a:t>Sensitivity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65316" y="1916938"/>
            <a:ext cx="10283825" cy="39523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397510" indent="-342900">
              <a:spcBef>
                <a:spcPts val="1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Weight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gain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confers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greater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new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diabetes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diagnosis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 spc="-25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compared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those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without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(likely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linked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ectopic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fat).</a:t>
            </a:r>
            <a:endParaRPr sz="2400">
              <a:latin typeface="Arial"/>
              <a:cs typeface="Arial"/>
            </a:endParaRPr>
          </a:p>
          <a:p>
            <a:pPr marL="355600" marR="1564640" indent="-342900"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HbA1c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can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artificially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low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;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consider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fasting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glucose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measurements,</a:t>
            </a:r>
            <a:r>
              <a:rPr sz="2400" i="1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‘gold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standard’</a:t>
            </a:r>
            <a:r>
              <a:rPr sz="2400" i="1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oral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glucose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tolerance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Switching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off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INSTI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TAF</a:t>
            </a:r>
            <a:r>
              <a:rPr sz="2400" i="1" spc="-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regimens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does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appear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improve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weight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insulin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sensitivity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at</a:t>
            </a:r>
            <a:r>
              <a:rPr sz="2400" i="1" u="sng" spc="-7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the</a:t>
            </a:r>
            <a:r>
              <a:rPr sz="2400" i="1" u="sng" spc="-7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aggregate</a:t>
            </a:r>
            <a:r>
              <a:rPr sz="2400" i="1" u="sng" spc="-4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level</a:t>
            </a:r>
            <a:r>
              <a:rPr sz="2400" i="1" u="none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u="none" dirty="0">
                <a:solidFill>
                  <a:srgbClr val="212121"/>
                </a:solidFill>
                <a:latin typeface="Arial"/>
                <a:cs typeface="Arial"/>
              </a:rPr>
              <a:t>(tailor</a:t>
            </a:r>
            <a:r>
              <a:rPr sz="2400" i="1" u="none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u="none" dirty="0">
                <a:solidFill>
                  <a:srgbClr val="212121"/>
                </a:solidFill>
                <a:latin typeface="Arial"/>
                <a:cs typeface="Arial"/>
              </a:rPr>
              <a:t>decisions</a:t>
            </a:r>
            <a:r>
              <a:rPr sz="2400" i="1" u="none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u="none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u="none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u="none" spc="-20" dirty="0">
                <a:solidFill>
                  <a:srgbClr val="212121"/>
                </a:solidFill>
                <a:latin typeface="Arial"/>
                <a:cs typeface="Arial"/>
              </a:rPr>
              <a:t>your </a:t>
            </a:r>
            <a:r>
              <a:rPr sz="2400" i="1" u="none" spc="-10" dirty="0">
                <a:solidFill>
                  <a:srgbClr val="212121"/>
                </a:solidFill>
                <a:latin typeface="Arial"/>
                <a:cs typeface="Arial"/>
              </a:rPr>
              <a:t>patients)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398899" y="2339610"/>
            <a:ext cx="5390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Cardiovascular</a:t>
            </a:r>
            <a:r>
              <a:rPr sz="4000" spc="-240" dirty="0"/>
              <a:t> </a:t>
            </a:r>
            <a:r>
              <a:rPr sz="4000" spc="-10" dirty="0"/>
              <a:t>Disease</a:t>
            </a:r>
            <a:endParaRPr sz="4000"/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75557" y="873198"/>
            <a:ext cx="786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Cardiovascular</a:t>
            </a:r>
            <a:r>
              <a:rPr sz="2800" spc="-105" dirty="0"/>
              <a:t> </a:t>
            </a:r>
            <a:r>
              <a:rPr sz="2800" dirty="0"/>
              <a:t>Disease</a:t>
            </a:r>
            <a:r>
              <a:rPr sz="2800" spc="-100" dirty="0"/>
              <a:t> </a:t>
            </a:r>
            <a:r>
              <a:rPr sz="2800" dirty="0"/>
              <a:t>Screening</a:t>
            </a:r>
            <a:r>
              <a:rPr sz="2800" spc="-90" dirty="0"/>
              <a:t> </a:t>
            </a:r>
            <a:r>
              <a:rPr sz="2800" dirty="0"/>
              <a:t>in</a:t>
            </a:r>
            <a:r>
              <a:rPr sz="2800" spc="-145" dirty="0"/>
              <a:t> </a:t>
            </a:r>
            <a:r>
              <a:rPr sz="2800" dirty="0"/>
              <a:t>Treated</a:t>
            </a:r>
            <a:r>
              <a:rPr sz="2800" spc="-90" dirty="0"/>
              <a:t> </a:t>
            </a:r>
            <a:r>
              <a:rPr sz="2800" spc="-25" dirty="0"/>
              <a:t>HIV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49930" y="6441879"/>
            <a:ext cx="3185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HIVMA/IDSA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sz="11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Guidance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update.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506" y="1594304"/>
            <a:ext cx="10569575" cy="391287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55600" marR="380365" indent="-342900"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Cardiovascular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(CVD)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~1.5–</a:t>
            </a:r>
            <a:r>
              <a:rPr sz="2000" dirty="0">
                <a:latin typeface="Arial"/>
                <a:cs typeface="Arial"/>
              </a:rPr>
              <a:t>2×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en-US" sz="2000">
                <a:latin typeface="Arial"/>
                <a:cs typeface="Arial"/>
              </a:rPr>
              <a:t>People With HIV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population, </a:t>
            </a:r>
            <a:r>
              <a:rPr sz="2000" dirty="0">
                <a:latin typeface="Arial"/>
                <a:cs typeface="Arial"/>
              </a:rPr>
              <a:t>driven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chronic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immune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activation/inflammation,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dyslipidemia,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interactions,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traditional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factors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(smoking,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HTN,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diabetes).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proactive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screening,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discussion,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earlier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preventive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therapies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statins).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entry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care:</a:t>
            </a:r>
            <a:endParaRPr sz="2000">
              <a:latin typeface="Arial"/>
              <a:cs typeface="Arial"/>
            </a:endParaRPr>
          </a:p>
          <a:p>
            <a:pPr marL="757555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57555" algn="l"/>
              </a:tabLst>
            </a:pPr>
            <a:r>
              <a:rPr sz="2000" dirty="0">
                <a:latin typeface="Arial"/>
                <a:cs typeface="Arial"/>
              </a:rPr>
              <a:t>Fasting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lipids,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(preferred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HbA1c)</a:t>
            </a:r>
            <a:endParaRPr sz="2000">
              <a:latin typeface="Arial"/>
              <a:cs typeface="Arial"/>
            </a:endParaRPr>
          </a:p>
          <a:p>
            <a:pPr marL="757555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57555" algn="l"/>
              </a:tabLst>
            </a:pPr>
            <a:r>
              <a:rPr sz="2000" dirty="0">
                <a:latin typeface="Arial"/>
                <a:cs typeface="Arial"/>
              </a:rPr>
              <a:t>BMI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waist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circumference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(&gt;40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inches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&gt;35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inches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women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defines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MetS</a:t>
            </a:r>
            <a:r>
              <a:rPr sz="2000" spc="-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7555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57555" algn="l"/>
              </a:tabLst>
            </a:pPr>
            <a:r>
              <a:rPr sz="2000" dirty="0">
                <a:latin typeface="Arial"/>
                <a:cs typeface="Arial"/>
              </a:rPr>
              <a:t>Kidney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albuminuria</a:t>
            </a:r>
            <a:endParaRPr sz="2000">
              <a:latin typeface="Arial"/>
              <a:cs typeface="Arial"/>
            </a:endParaRPr>
          </a:p>
          <a:p>
            <a:pPr marL="757555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57555" algn="l"/>
              </a:tabLst>
            </a:pPr>
            <a:r>
              <a:rPr sz="2000" dirty="0">
                <a:latin typeface="Arial"/>
                <a:cs typeface="Arial"/>
              </a:rPr>
              <a:t>Family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history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premature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ASCVD</a:t>
            </a:r>
            <a:endParaRPr sz="2000">
              <a:latin typeface="Arial"/>
              <a:cs typeface="Arial"/>
            </a:endParaRPr>
          </a:p>
          <a:p>
            <a:pPr marL="757555" marR="196215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757555" algn="l"/>
              </a:tabLst>
            </a:pPr>
            <a:r>
              <a:rPr sz="2000" dirty="0">
                <a:latin typeface="Arial"/>
                <a:cs typeface="Arial"/>
              </a:rPr>
              <a:t>Assess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regimen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metabolic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drug–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interactions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(especially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with </a:t>
            </a:r>
            <a:r>
              <a:rPr sz="2000" spc="-10" dirty="0">
                <a:latin typeface="Arial"/>
                <a:cs typeface="Arial"/>
              </a:rPr>
              <a:t>statins)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75557" y="873198"/>
            <a:ext cx="786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Cardiovascular</a:t>
            </a:r>
            <a:r>
              <a:rPr sz="2800" spc="-105" dirty="0"/>
              <a:t> </a:t>
            </a:r>
            <a:r>
              <a:rPr sz="2800" dirty="0"/>
              <a:t>Disease</a:t>
            </a:r>
            <a:r>
              <a:rPr sz="2800" spc="-100" dirty="0"/>
              <a:t> </a:t>
            </a:r>
            <a:r>
              <a:rPr sz="2800" dirty="0"/>
              <a:t>Screening</a:t>
            </a:r>
            <a:r>
              <a:rPr sz="2800" spc="-90" dirty="0"/>
              <a:t> </a:t>
            </a:r>
            <a:r>
              <a:rPr sz="2800" dirty="0"/>
              <a:t>in</a:t>
            </a:r>
            <a:r>
              <a:rPr sz="2800" spc="-145" dirty="0"/>
              <a:t> </a:t>
            </a:r>
            <a:r>
              <a:rPr sz="2800" dirty="0"/>
              <a:t>Treated</a:t>
            </a:r>
            <a:r>
              <a:rPr sz="2800" spc="-90" dirty="0"/>
              <a:t> </a:t>
            </a:r>
            <a:r>
              <a:rPr sz="2800" spc="-25" dirty="0"/>
              <a:t>HIV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66910" y="6141435"/>
            <a:ext cx="893953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1)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HIVMA/IDSA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Guidance,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2024.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2)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AHA/ACC Guideline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Primary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Prevention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Cardiovascular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Disease,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2019,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3)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AHA/ACC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Guideline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Management</a:t>
            </a:r>
            <a:r>
              <a:rPr sz="11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Blood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Cholesterol,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2018.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4)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ACC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ECDP</a:t>
            </a:r>
            <a:r>
              <a:rPr sz="11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Role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Nonstatin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Therapies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1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LDL-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Lowering,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506" y="1518714"/>
            <a:ext cx="10272395" cy="3607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Longitudinal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follow-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up: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Lipids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annually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least),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4-12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lipid </a:t>
            </a:r>
            <a:r>
              <a:rPr sz="2000" spc="-10" dirty="0">
                <a:latin typeface="Arial"/>
                <a:cs typeface="Arial"/>
              </a:rPr>
              <a:t>therapy.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Fasting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HbA1c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annually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concordance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individual)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ASCVD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10-</a:t>
            </a:r>
            <a:r>
              <a:rPr sz="2000" dirty="0">
                <a:latin typeface="Arial"/>
                <a:cs typeface="Arial"/>
              </a:rPr>
              <a:t>year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calculation.</a:t>
            </a:r>
            <a:endParaRPr sz="2000">
              <a:latin typeface="Arial"/>
              <a:cs typeface="Arial"/>
            </a:endParaRPr>
          </a:p>
          <a:p>
            <a:pPr marL="355600" marR="24193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LDL-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despite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maximally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tolerated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statin: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consider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ezetimibe,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PCSK9 </a:t>
            </a:r>
            <a:r>
              <a:rPr sz="2000" dirty="0">
                <a:latin typeface="Arial"/>
                <a:cs typeface="Arial"/>
              </a:rPr>
              <a:t>inhibitors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ACC/AHA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pathways.</a:t>
            </a:r>
            <a:endParaRPr sz="2000">
              <a:latin typeface="Arial"/>
              <a:cs typeface="Arial"/>
            </a:endParaRPr>
          </a:p>
          <a:p>
            <a:pPr marL="355600" marR="63627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Abacavir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association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remains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debated;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consider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overall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profile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alternatives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feasible.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Aspirin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recommended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routine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primary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prevention;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reserve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select high-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adults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bleeding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risk.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Cardiovascular</a:t>
            </a:r>
            <a:r>
              <a:rPr sz="2800" spc="-70" dirty="0"/>
              <a:t> </a:t>
            </a:r>
            <a:r>
              <a:rPr sz="2800" dirty="0"/>
              <a:t>Disease</a:t>
            </a:r>
            <a:r>
              <a:rPr sz="2800" spc="-75" dirty="0"/>
              <a:t> </a:t>
            </a:r>
            <a:r>
              <a:rPr sz="2800" dirty="0"/>
              <a:t>Drivers</a:t>
            </a:r>
            <a:r>
              <a:rPr sz="2800" spc="-65" dirty="0"/>
              <a:t> </a:t>
            </a:r>
            <a:r>
              <a:rPr sz="2800" dirty="0"/>
              <a:t>in</a:t>
            </a:r>
            <a:r>
              <a:rPr sz="2800" spc="-85" dirty="0"/>
              <a:t> </a:t>
            </a:r>
            <a:r>
              <a:rPr sz="2800" spc="-10" dirty="0"/>
              <a:t>REPRIEVE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08870" y="1930824"/>
            <a:ext cx="3307715" cy="216790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REPRIEVE</a:t>
            </a:r>
            <a:r>
              <a:rPr sz="2000" b="1" spc="-10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Arial"/>
                <a:cs typeface="Arial"/>
              </a:rPr>
              <a:t>(n≈7,769):</a:t>
            </a:r>
            <a:endParaRPr sz="2000">
              <a:latin typeface="Arial"/>
              <a:cs typeface="Arial"/>
            </a:endParaRPr>
          </a:p>
          <a:p>
            <a:pPr marL="12700" marR="5080"/>
            <a:r>
              <a:rPr sz="2000" b="1" dirty="0" err="1">
                <a:solidFill>
                  <a:srgbClr val="212121"/>
                </a:solidFill>
                <a:latin typeface="Arial"/>
                <a:cs typeface="Arial"/>
              </a:rPr>
              <a:t>Pitavastatin</a:t>
            </a:r>
            <a:r>
              <a:rPr sz="20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20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mg</a:t>
            </a:r>
            <a:r>
              <a:rPr sz="20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12121"/>
                </a:solidFill>
                <a:latin typeface="Arial"/>
                <a:cs typeface="Arial"/>
              </a:rPr>
              <a:t>daily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reduced</a:t>
            </a:r>
            <a:r>
              <a:rPr sz="20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major</a:t>
            </a:r>
            <a:r>
              <a:rPr sz="20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adverse</a:t>
            </a:r>
            <a:r>
              <a:rPr sz="20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12121"/>
                </a:solidFill>
                <a:latin typeface="Arial"/>
                <a:cs typeface="Arial"/>
              </a:rPr>
              <a:t>CV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events</a:t>
            </a:r>
            <a:r>
              <a:rPr sz="20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0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~35%</a:t>
            </a:r>
            <a:r>
              <a:rPr sz="20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vs</a:t>
            </a:r>
            <a:r>
              <a:rPr sz="2000" b="1" spc="-10" dirty="0">
                <a:solidFill>
                  <a:srgbClr val="212121"/>
                </a:solidFill>
                <a:latin typeface="Arial"/>
                <a:cs typeface="Arial"/>
              </a:rPr>
              <a:t> placebo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over</a:t>
            </a:r>
            <a:r>
              <a:rPr sz="20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median</a:t>
            </a:r>
            <a:r>
              <a:rPr sz="2000" b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~5</a:t>
            </a:r>
            <a:r>
              <a:rPr sz="20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yrs</a:t>
            </a:r>
            <a:r>
              <a:rPr sz="20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0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121"/>
                </a:solidFill>
                <a:latin typeface="Arial"/>
                <a:cs typeface="Arial"/>
              </a:rPr>
              <a:t>low–intermediate</a:t>
            </a:r>
            <a:r>
              <a:rPr sz="200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12121"/>
                </a:solidFill>
                <a:latin typeface="Arial"/>
                <a:cs typeface="Arial"/>
              </a:rPr>
              <a:t>risk.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4242" y="1857950"/>
            <a:ext cx="6813468" cy="3746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9930" y="6441879"/>
            <a:ext cx="2357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Grinspoon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Clin</a:t>
            </a:r>
            <a:r>
              <a:rPr sz="11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Inf.</a:t>
            </a:r>
            <a:r>
              <a:rPr sz="11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Dis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66377" y="873198"/>
            <a:ext cx="9906198" cy="4430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/>
              <a:t>Performance</a:t>
            </a:r>
            <a:r>
              <a:rPr sz="2800" spc="-45" dirty="0"/>
              <a:t> </a:t>
            </a:r>
            <a:r>
              <a:rPr sz="2800" dirty="0"/>
              <a:t>of</a:t>
            </a:r>
            <a:r>
              <a:rPr sz="2800" spc="-55" dirty="0"/>
              <a:t> </a:t>
            </a:r>
            <a:r>
              <a:rPr sz="2800" dirty="0"/>
              <a:t>Existing</a:t>
            </a:r>
            <a:r>
              <a:rPr sz="2800" spc="-60" dirty="0"/>
              <a:t> </a:t>
            </a:r>
            <a:r>
              <a:rPr sz="2800" dirty="0"/>
              <a:t>CVD</a:t>
            </a:r>
            <a:r>
              <a:rPr sz="2800" spc="-50" dirty="0"/>
              <a:t> </a:t>
            </a:r>
            <a:r>
              <a:rPr sz="2800" dirty="0"/>
              <a:t>Risk</a:t>
            </a:r>
            <a:r>
              <a:rPr sz="2800" spc="-55" dirty="0"/>
              <a:t> </a:t>
            </a:r>
            <a:r>
              <a:rPr sz="2800" dirty="0"/>
              <a:t>Models</a:t>
            </a:r>
            <a:r>
              <a:rPr sz="2800" spc="-40" dirty="0"/>
              <a:t> </a:t>
            </a:r>
            <a:r>
              <a:rPr sz="2800" dirty="0"/>
              <a:t>In</a:t>
            </a:r>
            <a:r>
              <a:rPr sz="2800" spc="-65" dirty="0"/>
              <a:t> </a:t>
            </a:r>
            <a:r>
              <a:rPr lang="en-US" sz="2800" spc="-25"/>
              <a:t>People With HIV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49930" y="6441879"/>
            <a:ext cx="25749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Grinspoon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Lancet</a:t>
            </a:r>
            <a:r>
              <a:rPr sz="11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5714" y="1685965"/>
            <a:ext cx="5887085" cy="406527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4146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Atherosclerotic</a:t>
            </a:r>
            <a:r>
              <a:rPr sz="2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cardiovascular</a:t>
            </a:r>
            <a:r>
              <a:rPr sz="20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r>
              <a:rPr sz="20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Arial"/>
                <a:cs typeface="Arial"/>
              </a:rPr>
              <a:t>(ASCVD)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pooled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cohort</a:t>
            </a:r>
            <a:r>
              <a:rPr sz="20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equations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(PCE)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scores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were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compared</a:t>
            </a:r>
            <a:r>
              <a:rPr sz="20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participants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placebo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arm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212121"/>
                </a:solidFill>
                <a:latin typeface="Arial"/>
                <a:cs typeface="Arial"/>
              </a:rPr>
              <a:t>REPRIEVE.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Substantial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underprediction</a:t>
            </a:r>
            <a:r>
              <a:rPr sz="20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occurred</a:t>
            </a:r>
            <a:r>
              <a:rPr sz="2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Arial"/>
                <a:cs typeface="Arial"/>
              </a:rPr>
              <a:t>high-income countries.</a:t>
            </a:r>
            <a:endParaRPr sz="2000">
              <a:latin typeface="Arial"/>
              <a:cs typeface="Arial"/>
            </a:endParaRPr>
          </a:p>
          <a:p>
            <a:pPr marL="12700" marR="18034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Calibration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0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PCE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scores</a:t>
            </a:r>
            <a:r>
              <a:rPr sz="20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achieved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multiplying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score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2.8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Black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women,</a:t>
            </a:r>
            <a:r>
              <a:rPr sz="20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2.6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non-Black</a:t>
            </a:r>
            <a:r>
              <a:rPr sz="20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women,</a:t>
            </a:r>
            <a:r>
              <a:rPr sz="2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1.25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Black</a:t>
            </a:r>
            <a:r>
              <a:rPr sz="20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men.</a:t>
            </a:r>
            <a:endParaRPr sz="2000">
              <a:latin typeface="Arial"/>
              <a:cs typeface="Arial"/>
            </a:endParaRPr>
          </a:p>
          <a:p>
            <a:pPr marL="12700" marR="452120">
              <a:spcBef>
                <a:spcPts val="1795"/>
              </a:spcBef>
            </a:pPr>
            <a:r>
              <a:rPr sz="2000" u="sng" spc="-2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Traditional</a:t>
            </a:r>
            <a:r>
              <a:rPr sz="2000" u="sng" spc="-1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ASCVD</a:t>
            </a:r>
            <a:r>
              <a:rPr sz="2000" u="sng" spc="-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calculators</a:t>
            </a:r>
            <a:r>
              <a:rPr sz="2000" u="sng" spc="-6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are</a:t>
            </a:r>
            <a:r>
              <a:rPr sz="2000" u="sng" spc="-3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not</a:t>
            </a:r>
            <a:r>
              <a:rPr sz="2000" u="sng" spc="-4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reliable</a:t>
            </a:r>
            <a:r>
              <a:rPr sz="2000" u="sng" spc="-3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in</a:t>
            </a:r>
            <a:r>
              <a:rPr sz="2000" u="none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000" u="sng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People With HIV</a:t>
            </a:r>
            <a:r>
              <a:rPr sz="2000" u="sng" spc="-4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in</a:t>
            </a:r>
            <a:r>
              <a:rPr sz="2000" u="sng" spc="-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United</a:t>
            </a:r>
            <a:r>
              <a:rPr sz="2000" u="sng" spc="-3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States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834" y="1535649"/>
            <a:ext cx="4312464" cy="23306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542" y="4055517"/>
            <a:ext cx="4312462" cy="23295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75557" y="873198"/>
            <a:ext cx="9337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2025</a:t>
            </a:r>
            <a:r>
              <a:rPr sz="2800" spc="-65" dirty="0"/>
              <a:t> </a:t>
            </a:r>
            <a:r>
              <a:rPr sz="2800" dirty="0"/>
              <a:t>U.S.</a:t>
            </a:r>
            <a:r>
              <a:rPr sz="2800" spc="-65" dirty="0"/>
              <a:t> </a:t>
            </a:r>
            <a:r>
              <a:rPr sz="2800" dirty="0"/>
              <a:t>HIV</a:t>
            </a:r>
            <a:r>
              <a:rPr sz="2800" spc="-75" dirty="0"/>
              <a:t> </a:t>
            </a:r>
            <a:r>
              <a:rPr sz="2800" dirty="0"/>
              <a:t>guidance</a:t>
            </a:r>
            <a:r>
              <a:rPr sz="2800" spc="-55" dirty="0"/>
              <a:t> </a:t>
            </a:r>
            <a:r>
              <a:rPr sz="2800" dirty="0"/>
              <a:t>(NIH/DHHS)</a:t>
            </a:r>
            <a:r>
              <a:rPr sz="2800" spc="-35" dirty="0"/>
              <a:t> </a:t>
            </a:r>
            <a:r>
              <a:rPr sz="2800" dirty="0"/>
              <a:t>reflecting</a:t>
            </a:r>
            <a:r>
              <a:rPr sz="2800" spc="-75" dirty="0"/>
              <a:t> </a:t>
            </a:r>
            <a:r>
              <a:rPr sz="2800" spc="-10" dirty="0"/>
              <a:t>REPRIEVE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49930" y="6441879"/>
            <a:ext cx="681418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NIH/DHHS,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Guidelines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1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Use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Antiretroviral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Agents</a:t>
            </a:r>
            <a:r>
              <a:rPr sz="11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1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Adults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Adolescents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1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HIV,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9/2025</a:t>
            </a:r>
            <a:r>
              <a:rPr sz="11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230" y="1590537"/>
            <a:ext cx="10853420" cy="41929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96265" marR="321310" indent="-571500">
              <a:lnSpc>
                <a:spcPts val="2380"/>
              </a:lnSpc>
              <a:spcBef>
                <a:spcPts val="390"/>
              </a:spcBef>
              <a:buChar char="•"/>
              <a:tabLst>
                <a:tab pos="596265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Age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40–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75,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10-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yr</a:t>
            </a:r>
            <a:r>
              <a:rPr sz="22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ASCVD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2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≥20%: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high-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intensity</a:t>
            </a:r>
            <a:r>
              <a:rPr sz="22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statin</a:t>
            </a:r>
            <a:r>
              <a:rPr sz="22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(Atorvastatin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40-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80mg,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Rosuvastatin</a:t>
            </a:r>
            <a:r>
              <a:rPr sz="2200" spc="-10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20-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40mg).</a:t>
            </a:r>
            <a:endParaRPr sz="2200">
              <a:latin typeface="Arial"/>
              <a:cs typeface="Arial"/>
            </a:endParaRPr>
          </a:p>
          <a:p>
            <a:pPr marL="596265" marR="332105" indent="-571500">
              <a:lnSpc>
                <a:spcPts val="2380"/>
              </a:lnSpc>
              <a:spcBef>
                <a:spcPts val="520"/>
              </a:spcBef>
              <a:buChar char="•"/>
              <a:tabLst>
                <a:tab pos="596265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2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5–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20%:</a:t>
            </a:r>
            <a:r>
              <a:rPr sz="22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least</a:t>
            </a:r>
            <a:r>
              <a:rPr sz="22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moderate-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intensity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statin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(Pitva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4mg,</a:t>
            </a:r>
            <a:r>
              <a:rPr sz="22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Atorva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20mg,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Rosuva 10mg).</a:t>
            </a:r>
            <a:endParaRPr sz="2200">
              <a:latin typeface="Arial"/>
              <a:cs typeface="Arial"/>
            </a:endParaRPr>
          </a:p>
          <a:p>
            <a:pPr marL="596265" indent="-570865">
              <a:lnSpc>
                <a:spcPct val="100000"/>
              </a:lnSpc>
              <a:spcBef>
                <a:spcPts val="225"/>
              </a:spcBef>
              <a:buChar char="•"/>
              <a:tabLst>
                <a:tab pos="596265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2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&lt;5%: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consider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moderate-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intensity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statin</a:t>
            </a:r>
            <a:r>
              <a:rPr sz="22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if</a:t>
            </a:r>
            <a:r>
              <a:rPr sz="2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2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enhancers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present:</a:t>
            </a:r>
            <a:endParaRPr sz="22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40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Prolonged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19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viremia</a:t>
            </a:r>
            <a:r>
              <a:rPr sz="19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and/or</a:t>
            </a:r>
            <a:r>
              <a:rPr sz="19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delayed</a:t>
            </a:r>
            <a:r>
              <a:rPr sz="1900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19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initiation</a:t>
            </a:r>
            <a:endParaRPr sz="19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29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low</a:t>
            </a:r>
            <a:r>
              <a:rPr sz="19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current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9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nadir</a:t>
            </a:r>
            <a:r>
              <a:rPr sz="19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CD4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count</a:t>
            </a:r>
            <a:r>
              <a:rPr sz="19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(&lt;350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cells/mm</a:t>
            </a:r>
            <a:r>
              <a:rPr sz="1875" spc="-15" baseline="26666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25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Non-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adherence</a:t>
            </a:r>
            <a:endParaRPr sz="19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29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Lipodystrophy/lipoatrophy</a:t>
            </a:r>
            <a:endParaRPr sz="19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25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Metabolic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syndrome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9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fatty</a:t>
            </a:r>
            <a:r>
              <a:rPr sz="19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liver</a:t>
            </a:r>
            <a:r>
              <a:rPr sz="19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endParaRPr sz="1900">
              <a:latin typeface="Arial"/>
              <a:cs typeface="Arial"/>
            </a:endParaRPr>
          </a:p>
          <a:p>
            <a:pPr marL="1091565" lvl="1" indent="-456565">
              <a:lnSpc>
                <a:spcPct val="100000"/>
              </a:lnSpc>
              <a:spcBef>
                <a:spcPts val="229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Coinfection</a:t>
            </a:r>
            <a:r>
              <a:rPr sz="19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9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hepatitis</a:t>
            </a:r>
            <a:r>
              <a:rPr sz="19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endParaRPr sz="1900">
              <a:latin typeface="Arial"/>
              <a:cs typeface="Arial"/>
            </a:endParaRPr>
          </a:p>
          <a:p>
            <a:pPr marL="1091565" marR="55880" lvl="1" indent="-457200">
              <a:lnSpc>
                <a:spcPts val="2050"/>
              </a:lnSpc>
              <a:spcBef>
                <a:spcPts val="489"/>
              </a:spcBef>
              <a:buClr>
                <a:srgbClr val="D51F1A"/>
              </a:buClr>
              <a:buFont typeface="Wingdings"/>
              <a:buChar char=""/>
              <a:tabLst>
                <a:tab pos="1091565" algn="l"/>
              </a:tabLst>
            </a:pP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Prior</a:t>
            </a:r>
            <a:r>
              <a:rPr sz="19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9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current</a:t>
            </a:r>
            <a:r>
              <a:rPr sz="19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exposure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9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ARVs</a:t>
            </a:r>
            <a:r>
              <a:rPr sz="19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19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toxicity</a:t>
            </a:r>
            <a:r>
              <a:rPr sz="19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(e.g.,</a:t>
            </a:r>
            <a:r>
              <a:rPr sz="19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abacavir,</a:t>
            </a:r>
            <a:r>
              <a:rPr sz="19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ritonavir-boosted lopinavir,</a:t>
            </a:r>
            <a:r>
              <a:rPr sz="19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ritonavir-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boosted</a:t>
            </a:r>
            <a:r>
              <a:rPr sz="19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12121"/>
                </a:solidFill>
                <a:latin typeface="Arial"/>
                <a:cs typeface="Arial"/>
              </a:rPr>
              <a:t>darunavir,</a:t>
            </a:r>
            <a:r>
              <a:rPr sz="19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9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12121"/>
                </a:solidFill>
                <a:latin typeface="Arial"/>
                <a:cs typeface="Arial"/>
              </a:rPr>
              <a:t>older</a:t>
            </a:r>
            <a:r>
              <a:rPr sz="19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12121"/>
                </a:solidFill>
                <a:latin typeface="Arial"/>
                <a:cs typeface="Arial"/>
              </a:rPr>
              <a:t>PIs)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643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Key</a:t>
            </a:r>
            <a:r>
              <a:rPr sz="3200" spc="-50" dirty="0"/>
              <a:t> </a:t>
            </a:r>
            <a:r>
              <a:rPr sz="3200" dirty="0"/>
              <a:t>Points</a:t>
            </a:r>
            <a:r>
              <a:rPr sz="3200" spc="-40" dirty="0"/>
              <a:t> </a:t>
            </a:r>
            <a:r>
              <a:rPr sz="3200" dirty="0"/>
              <a:t>on</a:t>
            </a:r>
            <a:r>
              <a:rPr sz="3200" spc="-50" dirty="0"/>
              <a:t> </a:t>
            </a:r>
            <a:r>
              <a:rPr sz="3200" dirty="0"/>
              <a:t>Cardiovascular</a:t>
            </a:r>
            <a:r>
              <a:rPr sz="3200" spc="-80" dirty="0"/>
              <a:t> </a:t>
            </a:r>
            <a:r>
              <a:rPr sz="3200" spc="-10" dirty="0"/>
              <a:t>Disease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65316" y="1916938"/>
            <a:ext cx="10217150" cy="39523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4965" marR="5080" indent="-342900">
              <a:spcBef>
                <a:spcPts val="1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CVD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~1.5–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2×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higher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vs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general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population,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needs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proactive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screening,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discussion,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earlier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preventive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therapies.</a:t>
            </a:r>
            <a:endParaRPr sz="2400">
              <a:latin typeface="Arial"/>
              <a:cs typeface="Arial"/>
            </a:endParaRPr>
          </a:p>
          <a:p>
            <a:pPr marL="354965" marR="91440" indent="-342900"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ASCVD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calculators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substantially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underestimate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CVD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 dirty="0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United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States,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especially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Black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(2.8-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fold)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non-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Black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(2.6-fold) women.</a:t>
            </a:r>
            <a:endParaRPr sz="2400">
              <a:latin typeface="Arial"/>
              <a:cs typeface="Arial"/>
            </a:endParaRPr>
          </a:p>
          <a:p>
            <a:pPr marL="355600" marR="225425" indent="-342900"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2025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DHHS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Guidelines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recommend</a:t>
            </a:r>
            <a:r>
              <a:rPr sz="2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statins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nearly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all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2400" i="1" dirty="0">
                <a:solidFill>
                  <a:srgbClr val="212121"/>
                </a:solidFill>
                <a:latin typeface="Arial"/>
                <a:cs typeface="Arial"/>
              </a:rPr>
              <a:t>People With HIV 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over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age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40,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including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those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&lt;5%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one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several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‘risk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enhancers’.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86772" y="873198"/>
            <a:ext cx="11418455" cy="640558"/>
          </a:xfrm>
          <a:prstGeom prst="rect">
            <a:avLst/>
          </a:prstGeom>
        </p:spPr>
        <p:txBody>
          <a:bodyPr vert="horz" wrap="square" lIns="0" tIns="207643" rIns="0" bIns="0" rtlCol="0" anchor="t">
            <a:spAutoFit/>
          </a:bodyPr>
          <a:lstStyle/>
          <a:p>
            <a:pPr marL="328295">
              <a:spcBef>
                <a:spcPts val="105"/>
              </a:spcBef>
            </a:pPr>
            <a:r>
              <a:rPr sz="2800" spc="-95" dirty="0"/>
              <a:t>Take</a:t>
            </a:r>
            <a:r>
              <a:rPr sz="2800" spc="-200" dirty="0"/>
              <a:t> </a:t>
            </a:r>
            <a:r>
              <a:rPr sz="2800" dirty="0"/>
              <a:t>Aways</a:t>
            </a:r>
            <a:r>
              <a:rPr sz="2800" spc="-105" dirty="0"/>
              <a:t> </a:t>
            </a:r>
            <a:r>
              <a:rPr sz="2800" dirty="0"/>
              <a:t>on</a:t>
            </a:r>
            <a:r>
              <a:rPr sz="2800" spc="-60" dirty="0"/>
              <a:t> </a:t>
            </a:r>
            <a:r>
              <a:rPr sz="2800" dirty="0"/>
              <a:t>Cardiometabolic</a:t>
            </a:r>
            <a:r>
              <a:rPr sz="2800" spc="-60" dirty="0"/>
              <a:t> </a:t>
            </a:r>
            <a:r>
              <a:rPr sz="2800" dirty="0"/>
              <a:t>Comorbidities</a:t>
            </a:r>
            <a:r>
              <a:rPr sz="2800" spc="-65" dirty="0"/>
              <a:t> </a:t>
            </a:r>
            <a:r>
              <a:rPr sz="2800" dirty="0"/>
              <a:t>in</a:t>
            </a:r>
            <a:r>
              <a:rPr sz="2800" spc="-60" dirty="0"/>
              <a:t> </a:t>
            </a:r>
            <a:r>
              <a:rPr lang="en-US" sz="2800" spc="-25"/>
              <a:t>People With HIV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065316" y="1916938"/>
            <a:ext cx="9898380" cy="386587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Individuals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400" i="1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more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prone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comorbidities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–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modern</a:t>
            </a:r>
            <a:r>
              <a:rPr sz="2400" i="1" spc="-1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has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eliminated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excess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risk.</a:t>
            </a:r>
            <a:endParaRPr sz="2400">
              <a:latin typeface="Arial"/>
              <a:cs typeface="Arial"/>
            </a:endParaRPr>
          </a:p>
          <a:p>
            <a:pPr marL="355600" marR="87630" indent="-342900">
              <a:lnSpc>
                <a:spcPct val="100000"/>
              </a:lnSpc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There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substantial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geographic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socioeconomic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overlap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HIV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r>
              <a:rPr sz="2400" i="1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epidemics.</a:t>
            </a:r>
            <a:endParaRPr sz="2400">
              <a:latin typeface="Arial"/>
              <a:cs typeface="Arial"/>
            </a:endParaRPr>
          </a:p>
          <a:p>
            <a:pPr marL="355600" marR="252095" indent="-342900"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400" i="1">
                <a:solidFill>
                  <a:srgbClr val="212121"/>
                </a:solidFill>
                <a:latin typeface="Arial"/>
                <a:cs typeface="Arial"/>
              </a:rPr>
              <a:t>People With HIV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do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need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obese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BMI</a:t>
            </a:r>
            <a:r>
              <a:rPr sz="24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criteria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obesity-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related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conditions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due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alterations</a:t>
            </a:r>
            <a:r>
              <a:rPr sz="2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fat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distributions.</a:t>
            </a:r>
            <a:endParaRPr sz="2400">
              <a:latin typeface="Arial"/>
              <a:cs typeface="Arial"/>
            </a:endParaRPr>
          </a:p>
          <a:p>
            <a:pPr marL="354965" marR="123189" indent="-342900">
              <a:lnSpc>
                <a:spcPct val="100000"/>
              </a:lnSpc>
              <a:spcBef>
                <a:spcPts val="2400"/>
              </a:spcBef>
              <a:buClr>
                <a:srgbClr val="D51F1A"/>
              </a:buClr>
              <a:buFont typeface="Arial"/>
              <a:buChar char="•"/>
              <a:tabLst>
                <a:tab pos="354965" algn="l"/>
              </a:tabLst>
            </a:pP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vigilant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proactive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–</a:t>
            </a:r>
            <a:r>
              <a:rPr sz="2400" i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adverse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cardiometabolic</a:t>
            </a:r>
            <a:r>
              <a:rPr sz="2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outcomes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4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leading</a:t>
            </a:r>
            <a:r>
              <a:rPr sz="24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threat</a:t>
            </a:r>
            <a:r>
              <a:rPr sz="2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our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patients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i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12121"/>
                </a:solidFill>
                <a:latin typeface="Arial"/>
                <a:cs typeface="Arial"/>
              </a:rPr>
              <a:t>modern</a:t>
            </a:r>
            <a:r>
              <a:rPr sz="2400" i="1" spc="-11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12121"/>
                </a:solidFill>
                <a:latin typeface="Arial"/>
                <a:cs typeface="Arial"/>
              </a:rPr>
              <a:t>ART</a:t>
            </a:r>
            <a:r>
              <a:rPr sz="2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212121"/>
                </a:solidFill>
                <a:latin typeface="Arial"/>
                <a:cs typeface="Arial"/>
              </a:rPr>
              <a:t>era.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9467" y="276103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18355">
              <a:lnSpc>
                <a:spcPct val="100000"/>
              </a:lnSpc>
              <a:spcBef>
                <a:spcPts val="114"/>
              </a:spcBef>
            </a:pPr>
            <a:r>
              <a:rPr dirty="0"/>
              <a:t>Thank</a:t>
            </a:r>
            <a:r>
              <a:rPr spc="-40" dirty="0"/>
              <a:t> </a:t>
            </a:r>
            <a:r>
              <a:rPr spc="-20" dirty="0"/>
              <a:t>you!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8479" y="1695589"/>
            <a:ext cx="5231853" cy="47914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643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Case</a:t>
            </a:r>
            <a:r>
              <a:rPr sz="3200" spc="-25" dirty="0"/>
              <a:t> </a:t>
            </a:r>
            <a:r>
              <a:rPr sz="3200" spc="-10" dirty="0"/>
              <a:t>Presentation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53515" y="1767343"/>
            <a:ext cx="90957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Mr.</a:t>
            </a:r>
            <a:r>
              <a:rPr sz="20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Green</a:t>
            </a:r>
            <a:r>
              <a:rPr sz="20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0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64</a:t>
            </a:r>
            <a:r>
              <a:rPr sz="20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y/o</a:t>
            </a:r>
            <a:r>
              <a:rPr sz="20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Caucasian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man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diagnosed</a:t>
            </a:r>
            <a:r>
              <a:rPr sz="20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0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HIV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1998,</a:t>
            </a:r>
            <a:r>
              <a:rPr sz="20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who</a:t>
            </a:r>
            <a:r>
              <a:rPr sz="20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has</a:t>
            </a:r>
            <a:r>
              <a:rPr sz="20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maintained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consistent</a:t>
            </a:r>
            <a:r>
              <a:rPr sz="20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12121"/>
                </a:solidFill>
                <a:latin typeface="Calibri"/>
                <a:cs typeface="Calibri"/>
              </a:rPr>
              <a:t>viral</a:t>
            </a:r>
            <a:r>
              <a:rPr sz="20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suppression.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7535" y="2105030"/>
            <a:ext cx="1651498" cy="25516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333" y="2568263"/>
            <a:ext cx="4147185" cy="2753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71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BMI</a:t>
            </a:r>
            <a:r>
              <a:rPr sz="18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29.8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Calibri"/>
                <a:cs typeface="Calibri"/>
              </a:rPr>
              <a:t>kg/m</a:t>
            </a:r>
            <a:r>
              <a:rPr sz="1800" spc="-30" baseline="25462" dirty="0">
                <a:solidFill>
                  <a:srgbClr val="212121"/>
                </a:solidFill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  <a:p>
            <a:pPr marL="3371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Current</a:t>
            </a:r>
            <a:r>
              <a:rPr sz="18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regimen: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BIC/TAF/FTC</a:t>
            </a:r>
            <a:endParaRPr sz="1800">
              <a:latin typeface="Calibri"/>
              <a:cs typeface="Calibri"/>
            </a:endParaRPr>
          </a:p>
          <a:p>
            <a:pPr marL="3371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32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years</a:t>
            </a:r>
            <a:r>
              <a:rPr sz="1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1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endParaRPr sz="1800">
              <a:latin typeface="Calibri"/>
              <a:cs typeface="Calibri"/>
            </a:endParaRPr>
          </a:p>
          <a:p>
            <a:pPr marL="3371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Past</a:t>
            </a:r>
            <a:r>
              <a:rPr sz="18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thymidine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analogue</a:t>
            </a:r>
            <a:r>
              <a:rPr sz="18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(AZT)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exposure</a:t>
            </a:r>
            <a:endParaRPr sz="1800">
              <a:latin typeface="Calibri"/>
              <a:cs typeface="Calibri"/>
            </a:endParaRPr>
          </a:p>
          <a:p>
            <a:pPr marL="337185" marR="52006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Other</a:t>
            </a:r>
            <a:r>
              <a:rPr sz="18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medications:</a:t>
            </a:r>
            <a:r>
              <a:rPr sz="18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HCTZ,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lisinopril, rosuvastatin</a:t>
            </a:r>
            <a:endParaRPr sz="1800">
              <a:latin typeface="Calibri"/>
              <a:cs typeface="Calibri"/>
            </a:endParaRPr>
          </a:p>
          <a:p>
            <a:pPr marL="3371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Never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smoker,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rare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alcohol</a:t>
            </a:r>
            <a:endParaRPr sz="1800">
              <a:latin typeface="Calibri"/>
              <a:cs typeface="Calibri"/>
            </a:endParaRPr>
          </a:p>
          <a:p>
            <a:pPr marL="3371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Walks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regularly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exercise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4892" y="2568263"/>
            <a:ext cx="3508375" cy="2753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Current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CD4</a:t>
            </a:r>
            <a:r>
              <a:rPr sz="18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count:</a:t>
            </a:r>
            <a:r>
              <a:rPr sz="18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1044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cells/ul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CD4</a:t>
            </a:r>
            <a:r>
              <a:rPr sz="1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at</a:t>
            </a:r>
            <a:r>
              <a:rPr sz="18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ART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start: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123</a:t>
            </a:r>
            <a:r>
              <a:rPr sz="18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cells/ul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Fasting</a:t>
            </a:r>
            <a:r>
              <a:rPr sz="18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blood</a:t>
            </a:r>
            <a:r>
              <a:rPr sz="18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glucose: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libri"/>
                <a:cs typeface="Calibri"/>
              </a:rPr>
              <a:t>119</a:t>
            </a:r>
            <a:r>
              <a:rPr sz="1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12121"/>
                </a:solidFill>
                <a:latin typeface="Calibri"/>
                <a:cs typeface="Calibri"/>
              </a:rPr>
              <a:t>mg/dL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Fasting</a:t>
            </a:r>
            <a:r>
              <a:rPr sz="18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1800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cholesterol: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222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Fasting</a:t>
            </a:r>
            <a:r>
              <a:rPr sz="18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triglycerides: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12121"/>
                </a:solidFill>
                <a:latin typeface="Calibri"/>
                <a:cs typeface="Calibri"/>
              </a:rPr>
              <a:t>243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12121"/>
                </a:solidFill>
                <a:latin typeface="Calibri"/>
                <a:cs typeface="Calibri"/>
              </a:rPr>
              <a:t>C-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reactive</a:t>
            </a:r>
            <a:r>
              <a:rPr sz="1800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protein:</a:t>
            </a:r>
            <a:r>
              <a:rPr sz="180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2.9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Waist</a:t>
            </a:r>
            <a:r>
              <a:rPr sz="1800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12121"/>
                </a:solidFill>
                <a:latin typeface="Calibri"/>
                <a:cs typeface="Calibri"/>
              </a:rPr>
              <a:t>circumference:</a:t>
            </a:r>
            <a:r>
              <a:rPr sz="18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12121"/>
                </a:solidFill>
                <a:latin typeface="Calibri"/>
                <a:cs typeface="Calibri"/>
              </a:rPr>
              <a:t>108cm</a:t>
            </a:r>
            <a:r>
              <a:rPr sz="1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Calibri"/>
                <a:cs typeface="Calibri"/>
              </a:rPr>
              <a:t>(42.5 inches)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47723" y="5169344"/>
            <a:ext cx="3714750" cy="1603375"/>
            <a:chOff x="8347723" y="5169344"/>
            <a:chExt cx="3714750" cy="1603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6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3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Get Moving to Avoid Frailty - Tufts Health &amp; Nutrition Letter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0614" y="5169344"/>
              <a:ext cx="1208982" cy="1035583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301808" y="949303"/>
            <a:ext cx="9969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Why</a:t>
            </a:r>
            <a:r>
              <a:rPr sz="2800" spc="-65" dirty="0"/>
              <a:t> </a:t>
            </a:r>
            <a:r>
              <a:rPr sz="2800" dirty="0"/>
              <a:t>are</a:t>
            </a:r>
            <a:r>
              <a:rPr sz="2800" spc="-50" dirty="0"/>
              <a:t> </a:t>
            </a:r>
            <a:r>
              <a:rPr sz="2800" dirty="0"/>
              <a:t>We</a:t>
            </a:r>
            <a:r>
              <a:rPr sz="2800" spc="-55" dirty="0"/>
              <a:t> </a:t>
            </a:r>
            <a:r>
              <a:rPr sz="2800" dirty="0"/>
              <a:t>Still</a:t>
            </a:r>
            <a:r>
              <a:rPr sz="2800" spc="-114" dirty="0"/>
              <a:t> </a:t>
            </a:r>
            <a:r>
              <a:rPr sz="2800" spc="-35" dirty="0"/>
              <a:t>Talking</a:t>
            </a:r>
            <a:r>
              <a:rPr sz="2800" spc="-40" dirty="0"/>
              <a:t> </a:t>
            </a:r>
            <a:r>
              <a:rPr sz="2800" dirty="0"/>
              <a:t>about</a:t>
            </a:r>
            <a:r>
              <a:rPr sz="2800" spc="-55" dirty="0"/>
              <a:t> </a:t>
            </a:r>
            <a:r>
              <a:rPr sz="2800" dirty="0"/>
              <a:t>HIV</a:t>
            </a:r>
            <a:r>
              <a:rPr sz="2800" spc="-60" dirty="0"/>
              <a:t> </a:t>
            </a:r>
            <a:r>
              <a:rPr sz="2800" dirty="0"/>
              <a:t>and</a:t>
            </a:r>
            <a:r>
              <a:rPr sz="2800" spc="-55" dirty="0"/>
              <a:t> </a:t>
            </a:r>
            <a:r>
              <a:rPr sz="2800" dirty="0"/>
              <a:t>Comorbidities</a:t>
            </a:r>
            <a:r>
              <a:rPr sz="2800" spc="-30" dirty="0"/>
              <a:t> </a:t>
            </a:r>
            <a:r>
              <a:rPr sz="2800" dirty="0"/>
              <a:t>in</a:t>
            </a:r>
            <a:r>
              <a:rPr sz="2800" spc="-50" dirty="0"/>
              <a:t> </a:t>
            </a:r>
            <a:r>
              <a:rPr sz="2800" spc="-10" dirty="0"/>
              <a:t>2025?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94498" y="1512292"/>
            <a:ext cx="1083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Modern</a:t>
            </a:r>
            <a:r>
              <a:rPr sz="2400" b="1" spc="-13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ART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regimens</a:t>
            </a:r>
            <a:r>
              <a:rPr sz="2400" b="1" spc="-4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are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more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effective,</a:t>
            </a:r>
            <a:r>
              <a:rPr sz="2400" b="1" spc="-50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durable,</a:t>
            </a:r>
            <a:r>
              <a:rPr sz="2400" b="1" spc="-5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C73BA"/>
                </a:solidFill>
                <a:latin typeface="Arial"/>
                <a:cs typeface="Arial"/>
              </a:rPr>
              <a:t>non-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toxic</a:t>
            </a:r>
            <a:r>
              <a:rPr sz="2400" b="1" spc="-6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C73BA"/>
                </a:solidFill>
                <a:latin typeface="Arial"/>
                <a:cs typeface="Arial"/>
              </a:rPr>
              <a:t>than</a:t>
            </a:r>
            <a:r>
              <a:rPr sz="2400" b="1" spc="-55" dirty="0">
                <a:solidFill>
                  <a:srgbClr val="2C73BA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C73BA"/>
                </a:solidFill>
                <a:latin typeface="Arial"/>
                <a:cs typeface="Arial"/>
              </a:rPr>
              <a:t>ever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3531" y="2930390"/>
            <a:ext cx="1318260" cy="459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502920">
              <a:lnSpc>
                <a:spcPts val="1620"/>
              </a:lnSpc>
              <a:spcBef>
                <a:spcPts val="305"/>
              </a:spcBef>
            </a:pP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Fat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Redistribution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5" y="2369219"/>
            <a:ext cx="20580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9545" marR="5080" indent="-1574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Residual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virus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immune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0446" y="2690854"/>
            <a:ext cx="1066825" cy="11881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3848" y="2690855"/>
            <a:ext cx="1067422" cy="11556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151989" y="2452834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HIV+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8676" y="2452834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HIV-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2855" y="3323669"/>
            <a:ext cx="1454150" cy="90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Inflammation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Viral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Reservoir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7720" y="4683326"/>
            <a:ext cx="1334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Viral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Proteins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386" y="5306807"/>
            <a:ext cx="2640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Cellular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Immune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Activation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6808" y="5977515"/>
            <a:ext cx="2727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Other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Viral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Infections</a:t>
            </a:r>
            <a:r>
              <a:rPr sz="1600" b="1" spc="-20" dirty="0">
                <a:latin typeface="Arial"/>
                <a:cs typeface="Arial"/>
              </a:rPr>
              <a:t> (CMV)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 descr="A close up of flames  AI-generated content may be incorrect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012" y="3205534"/>
            <a:ext cx="1232621" cy="428176"/>
          </a:xfrm>
          <a:prstGeom prst="rect">
            <a:avLst/>
          </a:prstGeom>
        </p:spPr>
      </p:pic>
      <p:pic>
        <p:nvPicPr>
          <p:cNvPr id="20" name="object 20" descr="A blue and green cell  AI-generated content may be incorrect.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8626" y="5146420"/>
            <a:ext cx="631903" cy="681457"/>
          </a:xfrm>
          <a:prstGeom prst="rect">
            <a:avLst/>
          </a:prstGeom>
        </p:spPr>
      </p:pic>
      <p:pic>
        <p:nvPicPr>
          <p:cNvPr id="21" name="object 21" descr="A grass growing out of a blue area  AI-generated content may be incorrect.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8704" y="3944226"/>
            <a:ext cx="750164" cy="375069"/>
          </a:xfrm>
          <a:prstGeom prst="rect">
            <a:avLst/>
          </a:prstGeom>
        </p:spPr>
      </p:pic>
      <p:pic>
        <p:nvPicPr>
          <p:cNvPr id="22" name="object 22" descr="A red and blue spirals  AI-generated content may be incorrect.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4122" y="4438319"/>
            <a:ext cx="681360" cy="607359"/>
          </a:xfrm>
          <a:prstGeom prst="rect">
            <a:avLst/>
          </a:prstGeom>
        </p:spPr>
      </p:pic>
      <p:pic>
        <p:nvPicPr>
          <p:cNvPr id="23" name="object 23" descr="A close-up of a virus  AI-generated content may be incorrect.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8814" y="5927077"/>
            <a:ext cx="559900" cy="56146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198811" y="3964880"/>
            <a:ext cx="2772410" cy="1023619"/>
            <a:chOff x="4198811" y="3964880"/>
            <a:chExt cx="2772410" cy="1023619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1510" y="3977576"/>
              <a:ext cx="2746451" cy="9980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11511" y="3977580"/>
              <a:ext cx="2747010" cy="998219"/>
            </a:xfrm>
            <a:custGeom>
              <a:avLst/>
              <a:gdLst/>
              <a:ahLst/>
              <a:cxnLst/>
              <a:rect l="l" t="t" r="r" b="b"/>
              <a:pathLst>
                <a:path w="2747009" h="998220">
                  <a:moveTo>
                    <a:pt x="0" y="499008"/>
                  </a:moveTo>
                  <a:lnTo>
                    <a:pt x="499008" y="0"/>
                  </a:lnTo>
                  <a:lnTo>
                    <a:pt x="499008" y="249504"/>
                  </a:lnTo>
                  <a:lnTo>
                    <a:pt x="2247442" y="249504"/>
                  </a:lnTo>
                  <a:lnTo>
                    <a:pt x="2247442" y="0"/>
                  </a:lnTo>
                  <a:lnTo>
                    <a:pt x="2746451" y="499008"/>
                  </a:lnTo>
                  <a:lnTo>
                    <a:pt x="2247442" y="998016"/>
                  </a:lnTo>
                  <a:lnTo>
                    <a:pt x="2247442" y="748512"/>
                  </a:lnTo>
                  <a:lnTo>
                    <a:pt x="499008" y="748512"/>
                  </a:lnTo>
                  <a:lnTo>
                    <a:pt x="499008" y="998016"/>
                  </a:lnTo>
                  <a:lnTo>
                    <a:pt x="0" y="499008"/>
                  </a:lnTo>
                  <a:close/>
                </a:path>
              </a:pathLst>
            </a:custGeom>
            <a:ln w="25400">
              <a:solidFill>
                <a:srgbClr val="6642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20614" y="4100550"/>
            <a:ext cx="1080966" cy="92601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351255" y="4323362"/>
            <a:ext cx="15519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9177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Accelerated Atherosclerosis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01580" y="5391751"/>
            <a:ext cx="1054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Frailty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04620" y="5611266"/>
            <a:ext cx="10477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63195" marR="5080" indent="-15113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Functional Decline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39214" y="6468451"/>
            <a:ext cx="1729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…and</a:t>
            </a:r>
            <a:r>
              <a:rPr sz="16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many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more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942" y="1552917"/>
            <a:ext cx="11343005" cy="5219700"/>
            <a:chOff x="719942" y="1552917"/>
            <a:chExt cx="11343005" cy="5219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7485" y="5848895"/>
              <a:ext cx="2091791" cy="6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47722" y="5643562"/>
              <a:ext cx="3714750" cy="1129030"/>
            </a:xfrm>
            <a:custGeom>
              <a:avLst/>
              <a:gdLst/>
              <a:ahLst/>
              <a:cxnLst/>
              <a:rect l="l" t="t" r="r" b="b"/>
              <a:pathLst>
                <a:path w="3714750" h="1129029">
                  <a:moveTo>
                    <a:pt x="3714750" y="0"/>
                  </a:moveTo>
                  <a:lnTo>
                    <a:pt x="0" y="0"/>
                  </a:lnTo>
                  <a:lnTo>
                    <a:pt x="0" y="1128712"/>
                  </a:lnTo>
                  <a:lnTo>
                    <a:pt x="3714750" y="1128712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942" y="1552917"/>
              <a:ext cx="10748932" cy="4655001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ProjEcting</a:t>
            </a:r>
            <a:r>
              <a:rPr sz="2400" spc="-160" dirty="0"/>
              <a:t> </a:t>
            </a:r>
            <a:r>
              <a:rPr sz="2400" dirty="0"/>
              <a:t>Age,</a:t>
            </a:r>
            <a:r>
              <a:rPr sz="2400" spc="-125" dirty="0"/>
              <a:t> </a:t>
            </a:r>
            <a:r>
              <a:rPr sz="2400" dirty="0"/>
              <a:t>multimoRbidity</a:t>
            </a:r>
            <a:r>
              <a:rPr sz="2400" spc="-55" dirty="0"/>
              <a:t> </a:t>
            </a:r>
            <a:r>
              <a:rPr sz="2400" dirty="0"/>
              <a:t>&amp;</a:t>
            </a:r>
            <a:r>
              <a:rPr sz="2400" spc="-85" dirty="0"/>
              <a:t> </a:t>
            </a:r>
            <a:r>
              <a:rPr sz="2400" spc="-10" dirty="0"/>
              <a:t>poLypharmacy</a:t>
            </a:r>
            <a:r>
              <a:rPr sz="2400" spc="-75" dirty="0"/>
              <a:t> </a:t>
            </a:r>
            <a:r>
              <a:rPr sz="2400" dirty="0"/>
              <a:t>(PEARL)</a:t>
            </a:r>
            <a:r>
              <a:rPr sz="2400" spc="-70" dirty="0"/>
              <a:t> </a:t>
            </a:r>
            <a:r>
              <a:rPr sz="2400" dirty="0"/>
              <a:t>Simulation</a:t>
            </a:r>
            <a:r>
              <a:rPr sz="2400" spc="-60" dirty="0"/>
              <a:t> </a:t>
            </a:r>
            <a:r>
              <a:rPr sz="2400" spc="-10" dirty="0"/>
              <a:t>Model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412694" y="6464254"/>
            <a:ext cx="2008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Althoff</a:t>
            </a:r>
            <a:r>
              <a:rPr sz="11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K,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al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PLoS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Med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 descr="NAACCOR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96092" y="807243"/>
            <a:ext cx="1166368" cy="6716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394839" y="2032633"/>
            <a:ext cx="939927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6090" marR="5080" indent="-42640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Obesity</a:t>
            </a:r>
            <a:r>
              <a:rPr sz="4000" spc="-100" dirty="0"/>
              <a:t> </a:t>
            </a:r>
            <a:r>
              <a:rPr sz="4000" dirty="0"/>
              <a:t>and</a:t>
            </a:r>
            <a:r>
              <a:rPr sz="4000" spc="-100" dirty="0"/>
              <a:t> </a:t>
            </a:r>
            <a:r>
              <a:rPr sz="4000" dirty="0"/>
              <a:t>Body</a:t>
            </a:r>
            <a:r>
              <a:rPr sz="4000" spc="-95" dirty="0"/>
              <a:t> </a:t>
            </a:r>
            <a:r>
              <a:rPr sz="4000" dirty="0"/>
              <a:t>Composition</a:t>
            </a:r>
            <a:r>
              <a:rPr sz="4000" spc="-75" dirty="0"/>
              <a:t> </a:t>
            </a:r>
            <a:r>
              <a:rPr sz="4000" dirty="0"/>
              <a:t>in</a:t>
            </a:r>
            <a:r>
              <a:rPr sz="4000" spc="-170" dirty="0"/>
              <a:t> </a:t>
            </a:r>
            <a:r>
              <a:rPr sz="4000" spc="-10" dirty="0"/>
              <a:t>Treated </a:t>
            </a:r>
            <a:r>
              <a:rPr sz="4000" spc="-25" dirty="0"/>
              <a:t>HIV</a:t>
            </a:r>
            <a:endParaRPr sz="400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35" y="276103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7485" y="5848896"/>
            <a:ext cx="2091791" cy="6914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3948" y="2052967"/>
            <a:ext cx="9137506" cy="350998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170" rIns="0" bIns="0" rtlCol="0" anchor="t">
            <a:spAutoFit/>
          </a:bodyPr>
          <a:lstStyle/>
          <a:p>
            <a:pPr marL="127000">
              <a:spcBef>
                <a:spcPts val="95"/>
              </a:spcBef>
            </a:pPr>
            <a:r>
              <a:rPr sz="2800" dirty="0"/>
              <a:t>Nutrition</a:t>
            </a:r>
            <a:r>
              <a:rPr sz="2800" spc="-55" dirty="0"/>
              <a:t> </a:t>
            </a:r>
            <a:r>
              <a:rPr sz="2800" dirty="0"/>
              <a:t>and</a:t>
            </a:r>
            <a:r>
              <a:rPr sz="2800" spc="-40" dirty="0"/>
              <a:t> </a:t>
            </a:r>
            <a:r>
              <a:rPr sz="2800" dirty="0"/>
              <a:t>Weight</a:t>
            </a:r>
            <a:r>
              <a:rPr sz="2800" spc="-70" dirty="0"/>
              <a:t> </a:t>
            </a:r>
            <a:r>
              <a:rPr sz="2800" dirty="0"/>
              <a:t>Concerns</a:t>
            </a:r>
            <a:r>
              <a:rPr sz="2800" spc="-40" dirty="0"/>
              <a:t> </a:t>
            </a:r>
            <a:r>
              <a:rPr sz="2800" dirty="0"/>
              <a:t>in</a:t>
            </a:r>
            <a:r>
              <a:rPr sz="2800" spc="-55" dirty="0"/>
              <a:t> </a:t>
            </a:r>
            <a:r>
              <a:rPr lang="en-US" sz="2800"/>
              <a:t>People With HIV</a:t>
            </a:r>
            <a:r>
              <a:rPr sz="2800" spc="-60" dirty="0"/>
              <a:t> </a:t>
            </a:r>
            <a:r>
              <a:rPr sz="2800" dirty="0"/>
              <a:t>Over</a:t>
            </a:r>
            <a:r>
              <a:rPr sz="2800" spc="-100" dirty="0"/>
              <a:t> </a:t>
            </a:r>
            <a:r>
              <a:rPr sz="2800" spc="-20" dirty="0"/>
              <a:t>Time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5006949" y="1559218"/>
            <a:ext cx="2056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1981</a:t>
            </a:r>
            <a:r>
              <a:rPr sz="2400" b="1" spc="-3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B2D70"/>
                </a:solidFill>
                <a:latin typeface="Arial"/>
                <a:cs typeface="Arial"/>
              </a:rPr>
              <a:t>to</a:t>
            </a:r>
            <a:r>
              <a:rPr sz="2400" b="1" spc="-50" dirty="0">
                <a:solidFill>
                  <a:srgbClr val="6B2D7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B2D70"/>
                </a:solidFill>
                <a:latin typeface="Arial"/>
                <a:cs typeface="Arial"/>
              </a:rPr>
              <a:t>Today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10992C17FFB4AA99C1035259D0A26" ma:contentTypeVersion="19" ma:contentTypeDescription="Create a new document." ma:contentTypeScope="" ma:versionID="61e1995245869c53118d04575109eed8">
  <xsd:schema xmlns:xsd="http://www.w3.org/2001/XMLSchema" xmlns:xs="http://www.w3.org/2001/XMLSchema" xmlns:p="http://schemas.microsoft.com/office/2006/metadata/properties" xmlns:ns2="a89a0a29-f901-4f80-a0b6-fef874ca8871" xmlns:ns3="d5c82a1a-2a8a-49b4-8a9c-deebcf1aae21" targetNamespace="http://schemas.microsoft.com/office/2006/metadata/properties" ma:root="true" ma:fieldsID="70eefe698c5875ba0fcb7bbbaaba3a2f" ns2:_="" ns3:_="">
    <xsd:import namespace="a89a0a29-f901-4f80-a0b6-fef874ca8871"/>
    <xsd:import namespace="d5c82a1a-2a8a-49b4-8a9c-deebcf1aae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a0a29-f901-4f80-a0b6-fef874ca8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82a1a-2a8a-49b4-8a9c-deebcf1aae2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cc9bd5e-805f-4db5-93f9-e8a50b5d5c4b}" ma:internalName="TaxCatchAll" ma:showField="CatchAllData" ma:web="d5c82a1a-2a8a-49b4-8a9c-deebcf1aae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a0a29-f901-4f80-a0b6-fef874ca8871">
      <Terms xmlns="http://schemas.microsoft.com/office/infopath/2007/PartnerControls"/>
    </lcf76f155ced4ddcb4097134ff3c332f>
    <TaxCatchAll xmlns="d5c82a1a-2a8a-49b4-8a9c-deebcf1aae21" xsi:nil="true"/>
  </documentManagement>
</p:properties>
</file>

<file path=customXml/itemProps1.xml><?xml version="1.0" encoding="utf-8"?>
<ds:datastoreItem xmlns:ds="http://schemas.openxmlformats.org/officeDocument/2006/customXml" ds:itemID="{88E27580-85B9-4F2E-A17D-E252565FA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a0a29-f901-4f80-a0b6-fef874ca8871"/>
    <ds:schemaRef ds:uri="d5c82a1a-2a8a-49b4-8a9c-deebcf1aa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3DD66-853B-466A-B110-5003D800B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A73B1-6261-4A5E-A02A-706F9C5E6915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5c82a1a-2a8a-49b4-8a9c-deebcf1aae21"/>
    <ds:schemaRef ds:uri="http://purl.org/dc/terms/"/>
    <ds:schemaRef ds:uri="a89a0a29-f901-4f80-a0b6-fef874ca8871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4114</Words>
  <Application>Microsoft Office PowerPoint</Application>
  <PresentationFormat>Widescreen</PresentationFormat>
  <Paragraphs>401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Office Theme</vt:lpstr>
      <vt:lpstr>Screening and Management of Obesity and Cardiometabolic Comorbidities in HIV</vt:lpstr>
      <vt:lpstr>Disclosures</vt:lpstr>
      <vt:lpstr>AETC Program National Centers and HIV Curriculum</vt:lpstr>
      <vt:lpstr>Learning Objectives</vt:lpstr>
      <vt:lpstr>Case Presentation</vt:lpstr>
      <vt:lpstr>Why are We Still Talking about HIV and Comorbidities in 2025?</vt:lpstr>
      <vt:lpstr>ProjEcting Age, multimoRbidity &amp; poLypharmacy (PEARL) Simulation Model</vt:lpstr>
      <vt:lpstr>Obesity and Body Composition in Treated HIV</vt:lpstr>
      <vt:lpstr>Nutrition and Weight Concerns in People With HIV Over Time</vt:lpstr>
      <vt:lpstr>Overlapping Epidemics County-level HIV and Comorbidities Prevalence in the United States</vt:lpstr>
      <vt:lpstr>Overlapping Epidemics County-level HIV and Comorbidities Prevalence in the United States</vt:lpstr>
      <vt:lpstr>For Metabolic Health, Where Weight Is Gained on ART May Be More Important Than How Much</vt:lpstr>
      <vt:lpstr>Visceral Adipose Tissue (VAT) Expansion is a Hallmark of Fat Redistribution in Treated HIV</vt:lpstr>
      <vt:lpstr>How Excess VAT Contributes to Cardiovascular Disease</vt:lpstr>
      <vt:lpstr>Myosteatosis: An Under Appreciated Contributor to Insulin Resistance and Frailty</vt:lpstr>
      <vt:lpstr>A Hidden Epidemic of Fat Redistribution?</vt:lpstr>
      <vt:lpstr>Key Points on Obesity and Ectopic Fat in Treated HIV</vt:lpstr>
      <vt:lpstr>Weight Loss Interventions in Treated HIV</vt:lpstr>
      <vt:lpstr>Our Understanding of Weight Gain and ART has Changed over Time</vt:lpstr>
      <vt:lpstr>Our Understanding of Weight Gain and ART has Changed over Time</vt:lpstr>
      <vt:lpstr>ACTG A5391: Doravirine for Obese Persons on Integrase Inhibitors and Tenofovir Alafenamide</vt:lpstr>
      <vt:lpstr>ACTG A5391: Doravirine for Obese Persons on Integrase Inhibitors and Tenofovir Alafenamide</vt:lpstr>
      <vt:lpstr>DEFINE Study: Switch from INSTI/TAF/FTC to DRV/cTAF/FTC</vt:lpstr>
      <vt:lpstr>Our Understanding of Weight Gain and ART has Changed over Time</vt:lpstr>
      <vt:lpstr>Our Understanding of Weight Gain and ART has Changed over Time</vt:lpstr>
      <vt:lpstr>Therapeutic Options to Reduce Weight and VAT in HIV: Dietary Intervention</vt:lpstr>
      <vt:lpstr>Semiglutide for Metabolic-Associated Steatotic Liver Disease: ACTG A5371 (SLIM LIVER)</vt:lpstr>
      <vt:lpstr>Semiglutide for Metabolic-Associated Steatotic Liver Disease: ACTG A5371 (SLIM LIVER)</vt:lpstr>
      <vt:lpstr>Metabolic-dysfunction Associated Steatotic Liver Disease (MASLD)</vt:lpstr>
      <vt:lpstr>Changing Epidemiology of Liver Disease in Persons with HIV</vt:lpstr>
      <vt:lpstr>Stages of Metabolic-dysfunction Associated Steatotic Liver Disease</vt:lpstr>
      <vt:lpstr>Current Association Guidelines for MASLD Screening</vt:lpstr>
      <vt:lpstr>Liver Fibrosis Screening Options</vt:lpstr>
      <vt:lpstr>MASLD in HIV: Further Evaluation and Treatment</vt:lpstr>
      <vt:lpstr>Semiglutide for Metabolic-Associated Steatotic Liver Disease: ACTG A5371 (SLIM LIVER)</vt:lpstr>
      <vt:lpstr>Key Points on Metabolic-dysfunction Associated Steatotic Liver Disease</vt:lpstr>
      <vt:lpstr>Diabetes Mellitus</vt:lpstr>
      <vt:lpstr>Higher Risk of Incident Diabetes after Weight Gain on ART…. and Compared to People without HIV</vt:lpstr>
      <vt:lpstr>Challenges Diagnosing Diabetes in Treated HIV</vt:lpstr>
      <vt:lpstr>Key Points on Diabetes and Insulin Sensitivity</vt:lpstr>
      <vt:lpstr>Cardiovascular Disease</vt:lpstr>
      <vt:lpstr>Cardiovascular Disease Screening in Treated HIV</vt:lpstr>
      <vt:lpstr>Cardiovascular Disease Screening in Treated HIV</vt:lpstr>
      <vt:lpstr>Cardiovascular Disease Drivers in REPRIEVE</vt:lpstr>
      <vt:lpstr>Performance of Existing CVD Risk Models In People With HIV</vt:lpstr>
      <vt:lpstr>2025 U.S. HIV guidance (NIH/DHHS) reflecting REPRIEVE</vt:lpstr>
      <vt:lpstr>Key Points on Cardiovascular Disease</vt:lpstr>
      <vt:lpstr>Take Aways on Cardiometabolic Comorbidities in People With HIV</vt:lpstr>
      <vt:lpstr>Thank you!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Souvannaraj, Jake;Sadie Harris</dc:creator>
  <cp:lastModifiedBy>Short, Stephanie L.</cp:lastModifiedBy>
  <cp:revision>77</cp:revision>
  <dcterms:created xsi:type="dcterms:W3CDTF">2026-03-03T13:28:36Z</dcterms:created>
  <dcterms:modified xsi:type="dcterms:W3CDTF">2026-03-03T19:46:12Z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2026-03-02T00:00:00Z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2026-03-03T00:00:00Z</vt:filetime>
  </property>
  <property fmtid="{D5CDD505-2E9C-101B-9397-08002B2CF9AE}" pid="5" name="MSIP_Label_792c8cef-6f2b-4af1-b4ac-d815ff795cd6_ActionId">
    <vt:lpwstr>6bb93189-4504-4495-922c-a7dd9f256ca4</vt:lpwstr>
  </property>
  <property fmtid="{D5CDD505-2E9C-101B-9397-08002B2CF9AE}" pid="6" name="MSIP_Label_792c8cef-6f2b-4af1-b4ac-d815ff795cd6_ContentBits">
    <vt:lpwstr>0</vt:lpwstr>
  </property>
  <property fmtid="{D5CDD505-2E9C-101B-9397-08002B2CF9AE}" pid="7" name="MSIP_Label_792c8cef-6f2b-4af1-b4ac-d815ff795cd6_Enabled">
    <vt:lpwstr>true</vt:lpwstr>
  </property>
  <property fmtid="{D5CDD505-2E9C-101B-9397-08002B2CF9AE}" pid="8" name="MSIP_Label_792c8cef-6f2b-4af1-b4ac-d815ff795cd6_Method">
    <vt:lpwstr>Standard</vt:lpwstr>
  </property>
  <property fmtid="{D5CDD505-2E9C-101B-9397-08002B2CF9AE}" pid="9" name="MSIP_Label_792c8cef-6f2b-4af1-b4ac-d815ff795cd6_Name">
    <vt:lpwstr>VUMC General</vt:lpwstr>
  </property>
  <property fmtid="{D5CDD505-2E9C-101B-9397-08002B2CF9AE}" pid="10" name="MSIP_Label_792c8cef-6f2b-4af1-b4ac-d815ff795cd6_SetDate">
    <vt:lpwstr>2023-02-09T00:21:57Z</vt:lpwstr>
  </property>
  <property fmtid="{D5CDD505-2E9C-101B-9397-08002B2CF9AE}" pid="11" name="MSIP_Label_792c8cef-6f2b-4af1-b4ac-d815ff795cd6_SiteId">
    <vt:lpwstr>ef575030-1424-4ed8-b83c-12c533d879ab</vt:lpwstr>
  </property>
  <property fmtid="{D5CDD505-2E9C-101B-9397-08002B2CF9AE}" pid="12" name="Producer">
    <vt:lpwstr>Adobe PDF Library 25.1.231</vt:lpwstr>
  </property>
  <property fmtid="{D5CDD505-2E9C-101B-9397-08002B2CF9AE}" pid="13" name="ContentTypeId">
    <vt:lpwstr>0x0101004E410992C17FFB4AA99C1035259D0A26</vt:lpwstr>
  </property>
  <property fmtid="{D5CDD505-2E9C-101B-9397-08002B2CF9AE}" pid="14" name="MediaServiceImageTags">
    <vt:lpwstr/>
  </property>
</Properties>
</file>