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4"/>
    <p:sldMasterId id="2147483675" r:id="rId5"/>
    <p:sldMasterId id="2147483716" r:id="rId6"/>
    <p:sldMasterId id="2147483720" r:id="rId7"/>
    <p:sldMasterId id="2147483722" r:id="rId8"/>
  </p:sldMasterIdLst>
  <p:notesMasterIdLst>
    <p:notesMasterId r:id="rId36"/>
  </p:notesMasterIdLst>
  <p:handoutMasterIdLst>
    <p:handoutMasterId r:id="rId37"/>
  </p:handoutMasterIdLst>
  <p:sldIdLst>
    <p:sldId id="405" r:id="rId9"/>
    <p:sldId id="2141412031" r:id="rId10"/>
    <p:sldId id="2141412034" r:id="rId11"/>
    <p:sldId id="2141412035" r:id="rId12"/>
    <p:sldId id="2147375519" r:id="rId13"/>
    <p:sldId id="264" r:id="rId14"/>
    <p:sldId id="447" r:id="rId15"/>
    <p:sldId id="406" r:id="rId16"/>
    <p:sldId id="2141412032" r:id="rId17"/>
    <p:sldId id="411" r:id="rId18"/>
    <p:sldId id="2147375517" r:id="rId19"/>
    <p:sldId id="439" r:id="rId20"/>
    <p:sldId id="446" r:id="rId21"/>
    <p:sldId id="2147375510" r:id="rId22"/>
    <p:sldId id="2147375511" r:id="rId23"/>
    <p:sldId id="2147375513" r:id="rId24"/>
    <p:sldId id="2147375512" r:id="rId25"/>
    <p:sldId id="444" r:id="rId26"/>
    <p:sldId id="261" r:id="rId27"/>
    <p:sldId id="445" r:id="rId28"/>
    <p:sldId id="2147375515" r:id="rId29"/>
    <p:sldId id="2147375514" r:id="rId30"/>
    <p:sldId id="2147375508" r:id="rId31"/>
    <p:sldId id="291" r:id="rId32"/>
    <p:sldId id="2147375516" r:id="rId33"/>
    <p:sldId id="407" r:id="rId34"/>
    <p:sldId id="2147375518" r:id="rId35"/>
  </p:sldIdLst>
  <p:sldSz cx="12188825"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userDrawn="1">
          <p15:clr>
            <a:srgbClr val="A4A3A4"/>
          </p15:clr>
        </p15:guide>
        <p15:guide id="2" pos="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8096B6"/>
    <a:srgbClr val="DDDCD3"/>
    <a:srgbClr val="F8F6F0"/>
    <a:srgbClr val="FCFAF4"/>
    <a:srgbClr val="F0EDE4"/>
    <a:srgbClr val="E7E5D9"/>
    <a:srgbClr val="C5C4BA"/>
    <a:srgbClr val="A9A89F"/>
    <a:srgbClr val="DAD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3CF01-8610-53BD-CD75-F96FEA8D698F}" v="9" dt="2026-03-05T16:32:23.692"/>
    <p1510:client id="{2A6235C1-32E1-4EE4-8E6B-360256F7BB90}" v="1" dt="2026-03-04T19:44:13.928"/>
  </p1510:revLst>
</p1510:revInfo>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340" autoAdjust="0"/>
  </p:normalViewPr>
  <p:slideViewPr>
    <p:cSldViewPr snapToGrid="0">
      <p:cViewPr varScale="1">
        <p:scale>
          <a:sx n="101" d="100"/>
          <a:sy n="101" d="100"/>
        </p:scale>
        <p:origin x="702" y="102"/>
      </p:cViewPr>
      <p:guideLst>
        <p:guide orient="horz" pos="1552"/>
        <p:guide pos="341"/>
      </p:guideLst>
    </p:cSldViewPr>
  </p:slideViewPr>
  <p:notesTextViewPr>
    <p:cViewPr>
      <p:scale>
        <a:sx n="3" d="2"/>
        <a:sy n="3" d="2"/>
      </p:scale>
      <p:origin x="0" y="0"/>
    </p:cViewPr>
  </p:notesTextViewPr>
  <p:sorterViewPr>
    <p:cViewPr>
      <p:scale>
        <a:sx n="120" d="100"/>
        <a:sy n="120" d="100"/>
      </p:scale>
      <p:origin x="0" y="1592"/>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3/5/2026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0B0A2-E38D-4DE9-9C34-ED6AB0F60425}" type="slidenum">
              <a:rPr lang="en-US" smtClean="0"/>
              <a:pPr/>
              <a:t>6</a:t>
            </a:fld>
            <a:endParaRPr lang="en-US"/>
          </a:p>
        </p:txBody>
      </p:sp>
    </p:spTree>
    <p:extLst>
      <p:ext uri="{BB962C8B-B14F-4D97-AF65-F5344CB8AC3E}">
        <p14:creationId xmlns:p14="http://schemas.microsoft.com/office/powerpoint/2010/main" val="364052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22672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F9729-2408-6FD8-48A1-1831D0472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B2A45-0927-1BC2-95C0-F4A534BEEB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ABD74A-8B1D-C0EF-4D2C-77C1A260598F}"/>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453F7634-B7B3-C04C-DF99-F66077258FFB}"/>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a16="http://schemas.microsoft.com/office/drawing/2014/main" id="{E3B4A09E-1529-CF46-B363-A03FD1CDAD41}"/>
              </a:ext>
            </a:extLst>
          </p:cNvPr>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17227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085" y="2209800"/>
            <a:ext cx="8644782"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8377" y="3667797"/>
            <a:ext cx="6955204"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8377" y="4170959"/>
            <a:ext cx="6955204"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658" y="0"/>
            <a:ext cx="1262655"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6871" y="3322457"/>
            <a:ext cx="8532178"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814403" y="5433481"/>
            <a:ext cx="2941326" cy="993650"/>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270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p>
            <a:r>
              <a:rPr lang="en-US" altLang="en-US" noProof="0"/>
              <a:t>Click to edit Master title style</a:t>
            </a:r>
          </a:p>
        </p:txBody>
      </p:sp>
      <p:sp>
        <p:nvSpPr>
          <p:cNvPr id="3" name="Content Placeholder 2"/>
          <p:cNvSpPr>
            <a:spLocks noGrp="1"/>
          </p:cNvSpPr>
          <p:nvPr>
            <p:ph idx="1"/>
          </p:nvPr>
        </p:nvSpPr>
        <p:spPr>
          <a:xfrm>
            <a:off x="609441" y="1600200"/>
            <a:ext cx="10969943" cy="4525962"/>
          </a:xfrm>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Slide Number Placeholder 5">
            <a:extLst>
              <a:ext uri="{FF2B5EF4-FFF2-40B4-BE49-F238E27FC236}">
                <a16:creationId xmlns:a16="http://schemas.microsoft.com/office/drawing/2014/main" id="{E7BA8386-2079-4E79-36C7-D96E1788D96C}"/>
              </a:ext>
            </a:extLst>
          </p:cNvPr>
          <p:cNvSpPr>
            <a:spLocks noGrp="1"/>
          </p:cNvSpPr>
          <p:nvPr>
            <p:ph type="sldNum" sz="quarter" idx="10"/>
            <p:custDataLst>
              <p:tags r:id="rId1"/>
            </p:custDataLst>
          </p:nvPr>
        </p:nvSpPr>
        <p:spPr/>
        <p:txBody>
          <a:bodyPr/>
          <a:lstStyle>
            <a:lvl1pPr>
              <a:defRPr/>
            </a:lvl1pPr>
          </a:lstStyle>
          <a:p>
            <a:fld id="{52062CE5-3FD0-4C5A-B1D9-2181AD0CDB7E}" type="slidenum">
              <a:rPr lang="en-US" altLang="en-US"/>
              <a:pPr/>
              <a:t>‹#›</a:t>
            </a:fld>
            <a:endParaRPr lang="en-US" altLang="en-US"/>
          </a:p>
        </p:txBody>
      </p:sp>
      <p:sp>
        <p:nvSpPr>
          <p:cNvPr id="5" name="Date Placeholder 3">
            <a:extLst>
              <a:ext uri="{FF2B5EF4-FFF2-40B4-BE49-F238E27FC236}">
                <a16:creationId xmlns:a16="http://schemas.microsoft.com/office/drawing/2014/main" id="{4580FFFC-47BC-C2A0-9267-8BEFA5B68801}"/>
              </a:ext>
            </a:extLst>
          </p:cNvPr>
          <p:cNvSpPr>
            <a:spLocks noGrp="1"/>
          </p:cNvSpPr>
          <p:nvPr>
            <p:ph type="dt" sz="half" idx="11"/>
            <p:custDataLst>
              <p:tags r:id="rId2"/>
            </p:custDataLst>
          </p:nvPr>
        </p:nvSpPr>
        <p:spPr/>
        <p:txBody>
          <a:bodyPr wrap="square" numCol="1" anchorCtr="0" compatLnSpc="1">
            <a:prstTxWarp prst="textNoShape">
              <a:avLst/>
            </a:prstTxWarp>
          </a:bodyPr>
          <a:lstStyle>
            <a:lvl1pPr>
              <a:defRPr>
                <a:solidFill>
                  <a:srgbClr val="898989"/>
                </a:solidFill>
                <a:ea typeface="ＭＳ Ｐゴシック" charset="0"/>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a:ea typeface="ＭＳ Ｐゴシック" charset="0"/>
                <a:cs typeface="Arial"/>
                <a:sym typeface="Wingdings" charset="2"/>
              </a:defRPr>
            </a:pPr>
            <a:r>
              <a:rPr lang="en-US">
                <a:sym typeface="Wingdings" charset="2"/>
              </a:rPr>
              <a:t>Date of download:  mm/dd/yyyy</a:t>
            </a:r>
          </a:p>
        </p:txBody>
      </p:sp>
      <p:sp>
        <p:nvSpPr>
          <p:cNvPr id="6" name="Footer Placeholder 4">
            <a:extLst>
              <a:ext uri="{FF2B5EF4-FFF2-40B4-BE49-F238E27FC236}">
                <a16:creationId xmlns:a16="http://schemas.microsoft.com/office/drawing/2014/main" id="{16CBE9B7-6C0B-781C-2524-7A9518692BBF}"/>
              </a:ext>
            </a:extLst>
          </p:cNvPr>
          <p:cNvSpPr>
            <a:spLocks noGrp="1"/>
          </p:cNvSpPr>
          <p:nvPr>
            <p:ph type="ftr" sz="quarter" idx="12"/>
            <p:custDataLst>
              <p:tags r:id="rId3"/>
            </p:custDataLst>
          </p:nvPr>
        </p:nvSpPr>
        <p:spPr/>
        <p:txBody>
          <a:bodyPr/>
          <a:lstStyle>
            <a:lvl1pPr>
              <a:defRPr/>
            </a:lvl1pPr>
          </a:lstStyle>
          <a:p>
            <a:r>
              <a:rPr lang="en-US" altLang="en-US"/>
              <a:t>Copyright © 2012 American Medical Association. All rights reserved.</a:t>
            </a:r>
          </a:p>
        </p:txBody>
      </p:sp>
    </p:spTree>
    <p:extLst>
      <p:ext uri="{BB962C8B-B14F-4D97-AF65-F5344CB8AC3E}">
        <p14:creationId xmlns:p14="http://schemas.microsoft.com/office/powerpoint/2010/main" val="36443263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0FB0A0-DED7-EC46-8193-BC335733CBB0}"/>
              </a:ext>
            </a:extLst>
          </p:cNvPr>
          <p:cNvSpPr>
            <a:spLocks noGrp="1"/>
          </p:cNvSpPr>
          <p:nvPr>
            <p:ph type="title"/>
          </p:nvPr>
        </p:nvSpPr>
        <p:spPr>
          <a:xfrm>
            <a:off x="2948116"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2F913A3-B7A0-6B40-AD6C-96F6219BE285}"/>
              </a:ext>
            </a:extLst>
          </p:cNvPr>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202373"/>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141308"/>
            <a:ext cx="9614932"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March 5, 2026</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62569"/>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8" y="2049029"/>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5038" y="2049028"/>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March 5, 2026</a:t>
            </a:fld>
            <a:endParaRPr lang="en-US" dirty="0"/>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37402"/>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97"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7751"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2205" y="2078951"/>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March 5, 2026</a:t>
            </a:fld>
            <a:endParaRPr lang="en-US" dirty="0"/>
          </a:p>
        </p:txBody>
      </p:sp>
    </p:spTree>
    <p:extLst>
      <p:ext uri="{BB962C8B-B14F-4D97-AF65-F5344CB8AC3E}">
        <p14:creationId xmlns:p14="http://schemas.microsoft.com/office/powerpoint/2010/main" val="340175927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70958"/>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297" y="205204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6979" y="2052041"/>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0661" y="204831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4343" y="2056886"/>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March 5, 2026</a:t>
            </a:fld>
            <a:endParaRPr lang="en-US" dirty="0"/>
          </a:p>
        </p:txBody>
      </p:sp>
    </p:spTree>
    <p:extLst>
      <p:ext uri="{BB962C8B-B14F-4D97-AF65-F5344CB8AC3E}">
        <p14:creationId xmlns:p14="http://schemas.microsoft.com/office/powerpoint/2010/main" val="127908582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54180"/>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040640"/>
            <a:ext cx="5248592"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4413" y="2042457"/>
            <a:ext cx="5041900"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March 5, 2026</a:t>
            </a:fld>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297" y="1371600"/>
            <a:ext cx="10938784"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March 5, 2026</a:t>
            </a:fld>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45791"/>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9" y="2032251"/>
            <a:ext cx="9602630"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March 5, 2026</a:t>
            </a:fld>
            <a:endParaRPr lang="en-US" dirty="0"/>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March 5, 2026</a:t>
            </a:fld>
            <a:endParaRPr lang="en-US" dirty="0"/>
          </a:p>
        </p:txBody>
      </p:sp>
    </p:spTree>
    <p:extLst>
      <p:ext uri="{BB962C8B-B14F-4D97-AF65-F5344CB8AC3E}">
        <p14:creationId xmlns:p14="http://schemas.microsoft.com/office/powerpoint/2010/main" val="251325815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Lst>
  <p:transition spd="slow">
    <p:fade/>
  </p:transition>
  <p:hf sldNum="0" hdr="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297" y="1136034"/>
            <a:ext cx="10794980"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0" y="0"/>
            <a:ext cx="12188825"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3568" y="220765"/>
            <a:ext cx="30769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5512" y="247655"/>
            <a:ext cx="403808"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March 5, 2026</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12"/>
          <a:stretch>
            <a:fillRect/>
          </a:stretch>
        </p:blipFill>
        <p:spPr>
          <a:xfrm>
            <a:off x="9577160" y="5713237"/>
            <a:ext cx="2190256" cy="897108"/>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725" r:id="rId2"/>
    <p:sldLayoutId id="2147483727" r:id="rId3"/>
    <p:sldLayoutId id="2147483728" r:id="rId4"/>
    <p:sldLayoutId id="2147483724" r:id="rId5"/>
    <p:sldLayoutId id="2147483701" r:id="rId6"/>
    <p:sldLayoutId id="2147483726" r:id="rId7"/>
    <p:sldLayoutId id="2147483729" r:id="rId8"/>
    <p:sldLayoutId id="2147483730" r:id="rId9"/>
    <p:sldLayoutId id="2147483731" r:id="rId10"/>
  </p:sldLayoutIdLst>
  <p:transition spd="slow">
    <p:fade/>
  </p:transition>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6541"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AC15DEBB-6B49-4B1F-8632-16EA85B5C5EB}"/>
              </a:ext>
            </a:extLst>
          </p:cNvPr>
          <p:cNvPicPr>
            <a:picLocks noChangeAspect="1"/>
          </p:cNvPicPr>
          <p:nvPr userDrawn="1"/>
        </p:nvPicPr>
        <p:blipFill>
          <a:blip r:embed="rId4"/>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4FD75CB0-EB81-4E5F-8AC2-C80D27CA74DA}"/>
              </a:ext>
            </a:extLst>
          </p:cNvPr>
          <p:cNvPicPr>
            <a:picLocks noChangeAspect="1"/>
          </p:cNvPicPr>
          <p:nvPr userDrawn="1"/>
        </p:nvPicPr>
        <p:blipFill>
          <a:blip r:embed="rId4"/>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26000"/>
          </a:blip>
          <a:stretch>
            <a:fillRect/>
          </a:stretch>
        </p:blipFill>
        <p:spPr>
          <a:xfrm>
            <a:off x="264780" y="0"/>
            <a:ext cx="1262655" cy="6858000"/>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CA5C4A6D-9093-4713-A9CA-F29D159C8602}"/>
              </a:ext>
            </a:extLst>
          </p:cNvPr>
          <p:cNvPicPr>
            <a:picLocks noChangeAspect="1"/>
          </p:cNvPicPr>
          <p:nvPr userDrawn="1"/>
        </p:nvPicPr>
        <p:blipFill>
          <a:blip r:embed="rId4"/>
          <a:stretch>
            <a:fillRect/>
          </a:stretch>
        </p:blipFill>
        <p:spPr>
          <a:xfrm>
            <a:off x="9577160" y="5713237"/>
            <a:ext cx="2190256" cy="897108"/>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sldNum="0" hdr="0"/>
  <p:txStyles>
    <p:titleStyle>
      <a:lvl1pPr algn="l" defTabSz="1218895" rtl="0" eaLnBrk="1" latinLnBrk="0" hangingPunct="1">
        <a:spcBef>
          <a:spcPct val="0"/>
        </a:spcBef>
        <a:buNone/>
        <a:defRPr sz="4200" b="0" i="0" kern="1200">
          <a:solidFill>
            <a:schemeClr val="accent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lifestylemedicine.org/lessons-learned-advancing-nutrition-equity-through-food-as-medicin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9.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slideLayout" Target="../slideLayouts/slideLayout1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sv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0.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10.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lifestylemedicine.org/lessons-learned-advancing-nutrition-equity-through-food-as-medicin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https://mcusercontent.com/8eeee921893db656502b54f00/images/0e0f1bd4-a57b-4cfa-be43-7659e33eab37.png"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nccc/ucsf.edu" TargetMode="External"/><Relationship Id="rId2" Type="http://schemas.openxmlformats.org/officeDocument/2006/relationships/hyperlink" Target="https://aidsetc.org/" TargetMode="External"/><Relationship Id="rId1" Type="http://schemas.openxmlformats.org/officeDocument/2006/relationships/slideLayout" Target="../slideLayouts/slideLayout9.xml"/><Relationship Id="rId4" Type="http://schemas.openxmlformats.org/officeDocument/2006/relationships/hyperlink" Target="http://www.hiv.uw.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a:xfrm>
            <a:off x="866274" y="2209800"/>
            <a:ext cx="10732593" cy="838200"/>
          </a:xfrm>
        </p:spPr>
        <p:txBody>
          <a:bodyPr lIns="91440" tIns="45720" rIns="91440" bIns="45720" anchor="b">
            <a:noAutofit/>
          </a:bodyPr>
          <a:lstStyle/>
          <a:p>
            <a:r>
              <a:rPr lang="en-US" dirty="0"/>
              <a:t>Food is Medicine – Supplemental Benefits to Improve Patient Engagement and Clinical Outcomes</a:t>
            </a:r>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a:xfrm>
            <a:off x="2948377" y="3667797"/>
            <a:ext cx="6955204" cy="2575687"/>
          </a:xfrm>
        </p:spPr>
        <p:txBody>
          <a:bodyPr/>
          <a:lstStyle/>
          <a:p>
            <a:r>
              <a:rPr lang="en-US" dirty="0"/>
              <a:t>Kentucky AETC</a:t>
            </a:r>
          </a:p>
          <a:p>
            <a:r>
              <a:rPr lang="en-US" dirty="0"/>
              <a:t>Dr. Alison Gustafson, PhD, MPH, RD</a:t>
            </a:r>
          </a:p>
          <a:p>
            <a:r>
              <a:rPr lang="en-US" dirty="0"/>
              <a:t>Department of Dietetics and Human Nutrition</a:t>
            </a:r>
          </a:p>
          <a:p>
            <a:r>
              <a:rPr lang="en-US" dirty="0"/>
              <a:t>University of Kentucky </a:t>
            </a:r>
          </a:p>
        </p:txBody>
      </p:sp>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a:xfrm>
            <a:off x="623297" y="1136034"/>
            <a:ext cx="10794980" cy="648915"/>
          </a:xfrm>
        </p:spPr>
        <p:txBody>
          <a:bodyPr anchor="t">
            <a:normAutofit/>
          </a:bodyPr>
          <a:lstStyle/>
          <a:p>
            <a:r>
              <a:rPr lang="en-US" dirty="0"/>
              <a:t>Definition of Food is Medicine</a:t>
            </a:r>
          </a:p>
        </p:txBody>
      </p:sp>
      <p:pic>
        <p:nvPicPr>
          <p:cNvPr id="2" name="Picture 1">
            <a:extLst>
              <a:ext uri="{FF2B5EF4-FFF2-40B4-BE49-F238E27FC236}">
                <a16:creationId xmlns:a16="http://schemas.microsoft.com/office/drawing/2014/main" id="{5A45F99B-62DB-E79F-7653-88DC5C47C745}"/>
              </a:ext>
            </a:extLst>
          </p:cNvPr>
          <p:cNvPicPr>
            <a:picLocks noChangeAspect="1"/>
          </p:cNvPicPr>
          <p:nvPr/>
        </p:nvPicPr>
        <p:blipFill>
          <a:blip r:embed="rId2"/>
          <a:stretch>
            <a:fillRect/>
          </a:stretch>
        </p:blipFill>
        <p:spPr>
          <a:xfrm>
            <a:off x="493417" y="1984786"/>
            <a:ext cx="9133074" cy="4246879"/>
          </a:xfrm>
          <a:prstGeom prst="rect">
            <a:avLst/>
          </a:prstGeom>
          <a:noFill/>
        </p:spPr>
      </p:pic>
      <p:sp>
        <p:nvSpPr>
          <p:cNvPr id="21" name="Date Placeholder 3">
            <a:extLst>
              <a:ext uri="{FF2B5EF4-FFF2-40B4-BE49-F238E27FC236}">
                <a16:creationId xmlns:a16="http://schemas.microsoft.com/office/drawing/2014/main" id="{B08D6C9A-31E1-6BE4-57EC-452B837CD0E9}"/>
              </a:ext>
            </a:extLst>
          </p:cNvPr>
          <p:cNvSpPr>
            <a:spLocks noGrp="1"/>
          </p:cNvSpPr>
          <p:nvPr>
            <p:ph type="dt" sz="half" idx="2"/>
          </p:nvPr>
        </p:nvSpPr>
        <p:spPr>
          <a:xfrm>
            <a:off x="623297" y="6356350"/>
            <a:ext cx="2743200" cy="365125"/>
          </a:xfrm>
        </p:spPr>
        <p:txBody>
          <a:bodyPr/>
          <a:lstStyle/>
          <a:p>
            <a:pPr>
              <a:spcAft>
                <a:spcPts val="600"/>
              </a:spcAft>
            </a:pPr>
            <a:fld id="{0AEF8423-1295-4128-9C08-61F5C8343238}" type="datetime4">
              <a:rPr lang="en-US" smtClean="0"/>
              <a:pPr>
                <a:spcAft>
                  <a:spcPts val="600"/>
                </a:spcAft>
              </a:pPr>
              <a:t>March 5, 2026</a:t>
            </a:fld>
            <a:endParaRPr lang="en-US"/>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3297" y="2166708"/>
            <a:ext cx="10512425" cy="2986087"/>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Wingdings" pitchFamily="2" charset="2"/>
              <a:buNone/>
            </a:pPr>
            <a:endParaRPr lang="en-US" dirty="0"/>
          </a:p>
        </p:txBody>
      </p:sp>
    </p:spTree>
    <p:extLst>
      <p:ext uri="{BB962C8B-B14F-4D97-AF65-F5344CB8AC3E}">
        <p14:creationId xmlns:p14="http://schemas.microsoft.com/office/powerpoint/2010/main" val="172212592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FFF3BB-33A6-4950-B199-73B46B99ED6E}"/>
              </a:ext>
            </a:extLst>
          </p:cNvPr>
          <p:cNvSpPr>
            <a:spLocks noGrp="1"/>
          </p:cNvSpPr>
          <p:nvPr>
            <p:ph type="dt" sz="half" idx="10"/>
          </p:nvPr>
        </p:nvSpPr>
        <p:spPr/>
        <p:txBody>
          <a:bodyPr/>
          <a:lstStyle/>
          <a:p>
            <a:fld id="{C8CE041A-F9EE-4247-A23C-2321AE9C4BE6}" type="datetime1">
              <a:rPr lang="en-US" smtClean="0"/>
              <a:t>3/5/2026</a:t>
            </a:fld>
            <a:endParaRPr lang="en-US"/>
          </a:p>
        </p:txBody>
      </p:sp>
      <p:sp>
        <p:nvSpPr>
          <p:cNvPr id="3" name="Footer Placeholder 2">
            <a:extLst>
              <a:ext uri="{FF2B5EF4-FFF2-40B4-BE49-F238E27FC236}">
                <a16:creationId xmlns:a16="http://schemas.microsoft.com/office/drawing/2014/main" id="{A828B807-094C-CB54-4F7E-703C3C67E8FC}"/>
              </a:ext>
            </a:extLst>
          </p:cNvPr>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BEBEEB9E-A837-24CB-7A35-1493F450D687}"/>
              </a:ext>
            </a:extLst>
          </p:cNvPr>
          <p:cNvPicPr>
            <a:picLocks noChangeAspect="1"/>
          </p:cNvPicPr>
          <p:nvPr/>
        </p:nvPicPr>
        <p:blipFill>
          <a:blip r:embed="rId2"/>
          <a:stretch>
            <a:fillRect/>
          </a:stretch>
        </p:blipFill>
        <p:spPr>
          <a:xfrm>
            <a:off x="2350473" y="970351"/>
            <a:ext cx="5754435" cy="5481780"/>
          </a:xfrm>
          <a:prstGeom prst="rect">
            <a:avLst/>
          </a:prstGeom>
        </p:spPr>
      </p:pic>
    </p:spTree>
    <p:extLst>
      <p:ext uri="{BB962C8B-B14F-4D97-AF65-F5344CB8AC3E}">
        <p14:creationId xmlns:p14="http://schemas.microsoft.com/office/powerpoint/2010/main" val="373430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54A2847-AB76-AE40-9A89-4E67204E6502}"/>
              </a:ext>
            </a:extLst>
          </p:cNvPr>
          <p:cNvSpPr>
            <a:spLocks noGrp="1"/>
          </p:cNvSpPr>
          <p:nvPr>
            <p:ph type="title"/>
          </p:nvPr>
        </p:nvSpPr>
        <p:spPr/>
        <p:txBody>
          <a:bodyPr/>
          <a:lstStyle/>
          <a:p>
            <a:r>
              <a:rPr lang="en-US" dirty="0"/>
              <a:t>Research Results to Date for People With HIV</a:t>
            </a:r>
          </a:p>
        </p:txBody>
      </p:sp>
      <p:sp>
        <p:nvSpPr>
          <p:cNvPr id="15" name="Text Placeholder 14">
            <a:extLst>
              <a:ext uri="{FF2B5EF4-FFF2-40B4-BE49-F238E27FC236}">
                <a16:creationId xmlns:a16="http://schemas.microsoft.com/office/drawing/2014/main" id="{696309DE-61C5-4443-AD8B-EDEAF13437EE}"/>
              </a:ext>
            </a:extLst>
          </p:cNvPr>
          <p:cNvSpPr>
            <a:spLocks noGrp="1"/>
          </p:cNvSpPr>
          <p:nvPr>
            <p:ph type="body" sz="quarter" idx="11"/>
          </p:nvPr>
        </p:nvSpPr>
        <p:spPr/>
        <p:txBody>
          <a:bodyPr/>
          <a:lstStyle/>
          <a:p>
            <a:pPr>
              <a:spcAft>
                <a:spcPts val="600"/>
              </a:spcAft>
            </a:pPr>
            <a:r>
              <a:rPr lang="en-US" sz="2400" dirty="0"/>
              <a:t>Intervention conducted among People With HIV received </a:t>
            </a:r>
            <a:r>
              <a:rPr lang="en-US" sz="2400" dirty="0" err="1"/>
              <a:t>MTM+Grocery+Nurition</a:t>
            </a:r>
            <a:r>
              <a:rPr lang="en-US" sz="2400" dirty="0"/>
              <a:t> counseling for 6months</a:t>
            </a:r>
          </a:p>
          <a:p>
            <a:pPr lvl="1">
              <a:spcAft>
                <a:spcPts val="600"/>
              </a:spcAft>
            </a:pPr>
            <a:r>
              <a:rPr lang="en-US" sz="2400" dirty="0"/>
              <a:t>Lower odds of hospitalization</a:t>
            </a:r>
          </a:p>
          <a:p>
            <a:pPr lvl="1">
              <a:spcAft>
                <a:spcPts val="600"/>
              </a:spcAft>
            </a:pPr>
            <a:r>
              <a:rPr lang="en-US" sz="2400" dirty="0"/>
              <a:t>Food security</a:t>
            </a:r>
          </a:p>
          <a:p>
            <a:pPr lvl="1">
              <a:spcAft>
                <a:spcPts val="600"/>
              </a:spcAft>
            </a:pPr>
            <a:r>
              <a:rPr lang="en-US" sz="2400" dirty="0"/>
              <a:t>Depressive symptoms</a:t>
            </a:r>
          </a:p>
          <a:p>
            <a:pPr lvl="1">
              <a:spcAft>
                <a:spcPts val="600"/>
              </a:spcAft>
            </a:pPr>
            <a:r>
              <a:rPr lang="en-US" sz="2400" dirty="0"/>
              <a:t>Antiretroviral therapy adherence</a:t>
            </a:r>
          </a:p>
        </p:txBody>
      </p:sp>
      <p:sp>
        <p:nvSpPr>
          <p:cNvPr id="16" name="Text Placeholder 15">
            <a:extLst>
              <a:ext uri="{FF2B5EF4-FFF2-40B4-BE49-F238E27FC236}">
                <a16:creationId xmlns:a16="http://schemas.microsoft.com/office/drawing/2014/main" id="{77F97DC1-4BF1-9845-B4BE-F59985EAF53C}"/>
              </a:ext>
            </a:extLst>
          </p:cNvPr>
          <p:cNvSpPr>
            <a:spLocks noGrp="1"/>
          </p:cNvSpPr>
          <p:nvPr>
            <p:ph type="body" sz="quarter" idx="12"/>
          </p:nvPr>
        </p:nvSpPr>
        <p:spPr/>
        <p:txBody>
          <a:bodyPr/>
          <a:lstStyle/>
          <a:p>
            <a:pPr>
              <a:spcAft>
                <a:spcPts val="600"/>
              </a:spcAft>
            </a:pPr>
            <a:r>
              <a:rPr lang="en-US" sz="2400" dirty="0"/>
              <a:t>Source</a:t>
            </a:r>
          </a:p>
          <a:p>
            <a:pPr lvl="1">
              <a:spcAft>
                <a:spcPts val="600"/>
              </a:spcAft>
            </a:pPr>
            <a:r>
              <a:rPr lang="en-US" sz="2400" dirty="0"/>
              <a:t>Kartika Pallar, et al J Infectious Disease, 2025, March 17</a:t>
            </a:r>
          </a:p>
        </p:txBody>
      </p:sp>
      <p:sp>
        <p:nvSpPr>
          <p:cNvPr id="4" name="Date Placeholder 3">
            <a:extLst>
              <a:ext uri="{FF2B5EF4-FFF2-40B4-BE49-F238E27FC236}">
                <a16:creationId xmlns:a16="http://schemas.microsoft.com/office/drawing/2014/main" id="{F0A2D1E8-DA36-7147-94D0-756AD3C9F2C9}"/>
              </a:ext>
            </a:extLst>
          </p:cNvPr>
          <p:cNvSpPr>
            <a:spLocks noGrp="1"/>
          </p:cNvSpPr>
          <p:nvPr>
            <p:ph type="dt" sz="half" idx="2"/>
          </p:nvPr>
        </p:nvSpPr>
        <p:spPr/>
        <p:txBody>
          <a:bodyPr/>
          <a:lstStyle/>
          <a:p>
            <a:fld id="{152CCBD7-2487-40B5-8A81-F65FDDF0AC70}" type="datetime4">
              <a:rPr lang="en-US" smtClean="0"/>
              <a:pPr/>
              <a:t>March 5, 2026</a:t>
            </a:fld>
            <a:endParaRPr lang="en-US" dirty="0"/>
          </a:p>
        </p:txBody>
      </p:sp>
    </p:spTree>
    <p:extLst>
      <p:ext uri="{BB962C8B-B14F-4D97-AF65-F5344CB8AC3E}">
        <p14:creationId xmlns:p14="http://schemas.microsoft.com/office/powerpoint/2010/main" val="332978623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Research Results to Date for other Key Groups</a:t>
            </a:r>
          </a:p>
        </p:txBody>
      </p:sp>
      <p:sp>
        <p:nvSpPr>
          <p:cNvPr id="15" name="Text Placeholder 14"/>
          <p:cNvSpPr>
            <a:spLocks noGrp="1"/>
          </p:cNvSpPr>
          <p:nvPr>
            <p:ph type="body" sz="quarter" idx="11"/>
          </p:nvPr>
        </p:nvSpPr>
        <p:spPr/>
        <p:txBody>
          <a:bodyPr/>
          <a:lstStyle/>
          <a:p>
            <a:pPr marL="57150" indent="0">
              <a:buNone/>
            </a:pPr>
            <a:r>
              <a:rPr lang="en-US" dirty="0"/>
              <a:t>Several RCT have indicated no change in hemoglobinA1C</a:t>
            </a:r>
          </a:p>
          <a:p>
            <a:pPr marL="57150" indent="0">
              <a:buNone/>
            </a:pPr>
            <a:r>
              <a:rPr lang="en-US" dirty="0"/>
              <a:t>Large scale studies have indicated improvement in hospitalizations and ER visits</a:t>
            </a:r>
          </a:p>
          <a:p>
            <a:pPr lvl="2"/>
            <a:r>
              <a:rPr lang="en-US" dirty="0"/>
              <a:t>Can both be true?</a:t>
            </a:r>
          </a:p>
          <a:p>
            <a:pPr lvl="2"/>
            <a:endParaRPr lang="en-US" dirty="0"/>
          </a:p>
          <a:p>
            <a:pPr lvl="2"/>
            <a:r>
              <a:rPr lang="en-US" dirty="0"/>
              <a:t>Sources:(Seligman, Angell et al. 2025); </a:t>
            </a:r>
            <a:r>
              <a:rPr lang="da-DK" dirty="0"/>
              <a:t>(Doyle, Alsan et al. 2024); </a:t>
            </a:r>
            <a:r>
              <a:rPr lang="nb-NO" dirty="0"/>
              <a:t>(Hager, Du et al. 2023)</a:t>
            </a:r>
            <a:endParaRPr lang="en-US" dirty="0"/>
          </a:p>
        </p:txBody>
      </p:sp>
      <p:pic>
        <p:nvPicPr>
          <p:cNvPr id="4" name="Picture Placeholder 3">
            <a:extLst>
              <a:ext uri="{FF2B5EF4-FFF2-40B4-BE49-F238E27FC236}">
                <a16:creationId xmlns:a16="http://schemas.microsoft.com/office/drawing/2014/main" id="{FD9FC90B-8B31-344F-B391-F1C29F4E66DF}"/>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20372" b="20372"/>
          <a:stretch>
            <a:fillRect/>
          </a:stretch>
        </p:blipFill>
        <p:spPr/>
      </p:pic>
      <p:sp>
        <p:nvSpPr>
          <p:cNvPr id="5" name="Date Placeholder 4"/>
          <p:cNvSpPr>
            <a:spLocks noGrp="1"/>
          </p:cNvSpPr>
          <p:nvPr>
            <p:ph type="dt" sz="half" idx="2"/>
          </p:nvPr>
        </p:nvSpPr>
        <p:spPr/>
        <p:txBody>
          <a:bodyPr/>
          <a:lstStyle/>
          <a:p>
            <a:fld id="{12021DF4-2D29-4836-A31D-682C0A1B4F45}" type="datetime4">
              <a:rPr lang="en-US" smtClean="0"/>
              <a:pPr/>
              <a:t>March 5, 2026</a:t>
            </a:fld>
            <a:endParaRPr lang="en-US" dirty="0"/>
          </a:p>
        </p:txBody>
      </p:sp>
    </p:spTree>
    <p:extLst>
      <p:ext uri="{BB962C8B-B14F-4D97-AF65-F5344CB8AC3E}">
        <p14:creationId xmlns:p14="http://schemas.microsoft.com/office/powerpoint/2010/main" val="157741088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1EEEE7-61DD-9C50-14DE-AC867B5FD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1"/>
          <a:stretch>
            <a:fillRect/>
          </a:stretch>
        </p:blipFill>
        <p:spPr bwMode="auto">
          <a:xfrm>
            <a:off x="13" y="2175"/>
            <a:ext cx="12188812" cy="685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54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a:extLst>
              <a:ext uri="{FF2B5EF4-FFF2-40B4-BE49-F238E27FC236}">
                <a16:creationId xmlns:a16="http://schemas.microsoft.com/office/drawing/2014/main" id="{C287DE3D-A243-4483-A1CA-D72B2B0025E1}"/>
              </a:ext>
            </a:extLst>
          </p:cNvPr>
          <p:cNvSpPr/>
          <p:nvPr>
            <p:custDataLst>
              <p:tags r:id="rId1"/>
            </p:custDataLst>
          </p:nvPr>
        </p:nvSpPr>
        <p:spPr>
          <a:xfrm>
            <a:off x="1523603" y="688102"/>
            <a:ext cx="9141619" cy="914162"/>
          </a:xfrm>
          <a:prstGeom prst="rect">
            <a:avLst/>
          </a:prstGeom>
          <a:solidFill>
            <a:srgbClr val="EEEEEE"/>
          </a:solidFill>
          <a:ln w="25400" cap="flat" cmpd="sng" algn="ctr">
            <a:noFill/>
            <a:prstDash val="solid"/>
            <a:round/>
            <a:headEnd type="none" w="med" len="med"/>
            <a:tailEnd type="none" w="med" len="med"/>
          </a:ln>
        </p:spPr>
        <p:txBody>
          <a:bodyPr anchor="ctr"/>
          <a:lstStyle/>
          <a:p>
            <a:pPr algn="ctr" defTabSz="914171" fontAlgn="base">
              <a:spcBef>
                <a:spcPct val="0"/>
              </a:spcBef>
              <a:spcAft>
                <a:spcPct val="0"/>
              </a:spcAft>
              <a:defRPr kumimoji="0" sz="18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a:ea typeface="Arial"/>
                <a:cs typeface="Arial"/>
                <a:sym typeface="Wingdings" charset="2"/>
              </a:defRPr>
            </a:pPr>
            <a:endParaRPr lang="en-US" sz="1800">
              <a:ln w="9525" cap="flat" cmpd="sng" algn="ctr">
                <a:noFill/>
                <a:prstDash val="solid"/>
                <a:round/>
                <a:headEnd type="none" w="med" len="med"/>
                <a:tailEnd type="none" w="med" len="med"/>
              </a:ln>
              <a:solidFill>
                <a:prstClr val="white"/>
              </a:solidFill>
              <a:sym typeface="Wingdings" charset="2"/>
            </a:endParaRPr>
          </a:p>
        </p:txBody>
      </p:sp>
      <p:sp>
        <p:nvSpPr>
          <p:cNvPr id="14339" name="Date Placeholder 3">
            <a:extLst>
              <a:ext uri="{FF2B5EF4-FFF2-40B4-BE49-F238E27FC236}">
                <a16:creationId xmlns:a16="http://schemas.microsoft.com/office/drawing/2014/main" id="{E64C3A9F-5179-01B1-8349-7207FACC433D}"/>
              </a:ext>
            </a:extLst>
          </p:cNvPr>
          <p:cNvSpPr>
            <a:spLocks noGrp="1" noChangeArrowheads="1"/>
          </p:cNvSpPr>
          <p:nvPr>
            <p:ph type="dt" sz="quarter" idx="11"/>
            <p:custDataLst>
              <p:tags r:id="rId2"/>
            </p:custDataLst>
          </p:nvPr>
        </p:nvSpPr>
        <p:spPr bwMode="auto">
          <a:xfrm>
            <a:off x="1523602" y="6222272"/>
            <a:ext cx="2539339" cy="6348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253934" tIns="63483" rIns="126967" bIns="63483" numCol="1" rtlCol="0" anchor="ctr" anchorCtr="0" compatLnSpc="1">
            <a:prstTxWarp prst="textNoShape">
              <a:avLst/>
            </a:prstTxWarp>
          </a:bodyPr>
          <a:lstStyle>
            <a:lvl1pPr eaLnBrk="0" hangingPunct="0">
              <a:spcBef>
                <a:spcPct val="20000"/>
              </a:spcBef>
              <a:buFont typeface="Arial" panose="020B0604020202020204" pitchFamily="34" charset="0"/>
              <a:buChar char="•"/>
              <a:defRPr sz="3199">
                <a:solidFill>
                  <a:schemeClr val="tx1"/>
                </a:solidFill>
                <a:latin typeface="Arial" panose="020B0604020202020204" pitchFamily="34" charset="0"/>
                <a:ea typeface="ＭＳ Ｐゴシック" panose="020B0600070205080204" pitchFamily="34" charset="-128"/>
              </a:defRPr>
            </a:lvl1pPr>
            <a:lvl2pPr marL="742764" indent="-285679" eaLnBrk="0" hangingPunct="0">
              <a:spcBef>
                <a:spcPct val="20000"/>
              </a:spcBef>
              <a:buFont typeface="Arial" panose="020B0604020202020204" pitchFamily="34" charset="0"/>
              <a:buChar char="–"/>
              <a:defRPr sz="2799">
                <a:solidFill>
                  <a:schemeClr val="tx1"/>
                </a:solidFill>
                <a:latin typeface="Arial" panose="020B0604020202020204" pitchFamily="34" charset="0"/>
                <a:ea typeface="ＭＳ Ｐゴシック" panose="020B0600070205080204" pitchFamily="34" charset="-128"/>
              </a:defRPr>
            </a:lvl2pPr>
            <a:lvl3pPr marL="1142714" indent="-228543" eaLnBrk="0" hangingPunct="0">
              <a:spcBef>
                <a:spcPct val="20000"/>
              </a:spcBef>
              <a:buFont typeface="Arial" panose="020B0604020202020204" pitchFamily="34" charset="0"/>
              <a:buChar char="•"/>
              <a:defRPr sz="2399">
                <a:solidFill>
                  <a:schemeClr val="tx1"/>
                </a:solidFill>
                <a:latin typeface="Arial" panose="020B0604020202020204" pitchFamily="34" charset="0"/>
                <a:ea typeface="ＭＳ Ｐゴシック" panose="020B0600070205080204" pitchFamily="34" charset="-128"/>
              </a:defRPr>
            </a:lvl3pPr>
            <a:lvl4pPr marL="1599800" indent="-228543"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6886" indent="-228543"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3971" indent="-228543"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057" indent="-228543"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8143" indent="-228543"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5228" indent="-228543"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defTabSz="914171" eaLnBrk="1" fontAlgn="base" hangingPunct="1">
              <a:spcBef>
                <a:spcPct val="0"/>
              </a:spcBef>
              <a:spcAft>
                <a:spcPct val="0"/>
              </a:spcAft>
              <a:buSzPct val="100000"/>
              <a:buNone/>
            </a:pPr>
            <a:r>
              <a:rPr lang="en-US" altLang="en-US" sz="1100">
                <a:solidFill>
                  <a:srgbClr val="999999"/>
                </a:solidFill>
                <a:latin typeface="Helvetica" panose="020B0604020202020204" pitchFamily="34" charset="0"/>
              </a:rPr>
              <a:t>Date of download:  1/26/2026</a:t>
            </a:r>
          </a:p>
        </p:txBody>
      </p:sp>
      <p:sp>
        <p:nvSpPr>
          <p:cNvPr id="14340" name="Footer Placeholder 4">
            <a:extLst>
              <a:ext uri="{FF2B5EF4-FFF2-40B4-BE49-F238E27FC236}">
                <a16:creationId xmlns:a16="http://schemas.microsoft.com/office/drawing/2014/main" id="{59AD4C3A-5BE0-BD93-A235-258A57E9EADA}"/>
              </a:ext>
            </a:extLst>
          </p:cNvPr>
          <p:cNvSpPr>
            <a:spLocks noGrp="1" noChangeArrowheads="1"/>
          </p:cNvSpPr>
          <p:nvPr>
            <p:ph type="ftr" sz="quarter" idx="12"/>
            <p:custDataLst>
              <p:tags r:id="rId3"/>
            </p:custDataLst>
          </p:nvPr>
        </p:nvSpPr>
        <p:spPr bwMode="auto">
          <a:xfrm>
            <a:off x="4494629" y="6222272"/>
            <a:ext cx="3199567" cy="6348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199">
                <a:solidFill>
                  <a:schemeClr val="tx1"/>
                </a:solidFill>
                <a:latin typeface="Arial" panose="020B0604020202020204" pitchFamily="34" charset="0"/>
                <a:ea typeface="ＭＳ Ｐゴシック" panose="020B0600070205080204" pitchFamily="34" charset="-128"/>
              </a:defRPr>
            </a:lvl1pPr>
            <a:lvl2pPr marL="742764" indent="-285679" eaLnBrk="0" hangingPunct="0">
              <a:spcBef>
                <a:spcPct val="20000"/>
              </a:spcBef>
              <a:buFont typeface="Arial" panose="020B0604020202020204" pitchFamily="34" charset="0"/>
              <a:buChar char="–"/>
              <a:defRPr sz="2799">
                <a:solidFill>
                  <a:schemeClr val="tx1"/>
                </a:solidFill>
                <a:latin typeface="Arial" panose="020B0604020202020204" pitchFamily="34" charset="0"/>
                <a:ea typeface="ＭＳ Ｐゴシック" panose="020B0600070205080204" pitchFamily="34" charset="-128"/>
              </a:defRPr>
            </a:lvl2pPr>
            <a:lvl3pPr marL="1142714" indent="-228543" eaLnBrk="0" hangingPunct="0">
              <a:spcBef>
                <a:spcPct val="20000"/>
              </a:spcBef>
              <a:buFont typeface="Arial" panose="020B0604020202020204" pitchFamily="34" charset="0"/>
              <a:buChar char="•"/>
              <a:defRPr sz="2399">
                <a:solidFill>
                  <a:schemeClr val="tx1"/>
                </a:solidFill>
                <a:latin typeface="Arial" panose="020B0604020202020204" pitchFamily="34" charset="0"/>
                <a:ea typeface="ＭＳ Ｐゴシック" panose="020B0600070205080204" pitchFamily="34" charset="-128"/>
              </a:defRPr>
            </a:lvl3pPr>
            <a:lvl4pPr marL="1599800" indent="-228543"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6886" indent="-228543"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3971" indent="-228543"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057" indent="-228543"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8143" indent="-228543"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5228" indent="-228543"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defTabSz="914171" eaLnBrk="1" fontAlgn="base" hangingPunct="1">
              <a:spcBef>
                <a:spcPct val="0"/>
              </a:spcBef>
              <a:spcAft>
                <a:spcPct val="0"/>
              </a:spcAft>
              <a:buSzPct val="100000"/>
              <a:buNone/>
            </a:pPr>
            <a:r>
              <a:rPr lang="en-US" altLang="en-US" sz="1100">
                <a:solidFill>
                  <a:srgbClr val="999999"/>
                </a:solidFill>
                <a:latin typeface="Helvetica" panose="020B0604020202020204" pitchFamily="34" charset="0"/>
              </a:rPr>
              <a:t>Copyright 2023 American Medical Association. All Rights Reserved.</a:t>
            </a:r>
          </a:p>
        </p:txBody>
      </p:sp>
      <p:sp>
        <p:nvSpPr>
          <p:cNvPr id="16389" name="Text Placeholder 2">
            <a:extLst>
              <a:ext uri="{FF2B5EF4-FFF2-40B4-BE49-F238E27FC236}">
                <a16:creationId xmlns:a16="http://schemas.microsoft.com/office/drawing/2014/main" id="{5B41E5AE-BCF1-4EA8-A84C-DFECAA44D3CB}"/>
              </a:ext>
            </a:extLst>
          </p:cNvPr>
          <p:cNvSpPr txBox="1"/>
          <p:nvPr>
            <p:custDataLst>
              <p:tags r:id="rId4"/>
            </p:custDataLst>
          </p:nvPr>
        </p:nvSpPr>
        <p:spPr bwMode="auto">
          <a:xfrm>
            <a:off x="1523603" y="692863"/>
            <a:ext cx="9141619" cy="507868"/>
          </a:xfrm>
          <a:prstGeom prst="rect">
            <a:avLst/>
          </a:prstGeom>
          <a:noFill/>
          <a:ln w="9525" cap="flat" cmpd="sng" algn="ctr">
            <a:noFill/>
            <a:prstDash val="solid"/>
            <a:miter lim="800000"/>
            <a:headEnd type="none" w="med" len="med"/>
            <a:tailEnd type="none" w="med" len="med"/>
          </a:ln>
        </p:spPr>
        <p:txBody>
          <a:bodyPr lIns="253934" tIns="63483" rIns="126967" bIns="0"/>
          <a:lstStyle/>
          <a:p>
            <a:pPr defTabSz="914171" fontAlgn="base">
              <a:spcBef>
                <a:spcPct val="0"/>
              </a:spcBef>
              <a:spcAft>
                <a:spcPct val="0"/>
              </a:spcAft>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latin typeface="Helvetica" charset="0"/>
                <a:cs typeface="Helvetica"/>
                <a:sym typeface="Wingdings"/>
              </a:rPr>
              <a:t>From: </a:t>
            </a:r>
            <a:r>
              <a:rPr lang="en-US" sz="1300" b="1">
                <a:ln w="9525" cap="flat" cmpd="sng" algn="ctr">
                  <a:noFill/>
                  <a:prstDash val="solid"/>
                  <a:round/>
                  <a:headEnd type="none" w="med" len="med"/>
                  <a:tailEnd type="none" w="med" len="med"/>
                </a:ln>
                <a:latin typeface="Helvetica" charset="0"/>
                <a:cs typeface="Helvetica"/>
                <a:sym typeface="Wingdings"/>
              </a:rPr>
              <a:t>Effect of an Intensive Food-as-Medicine Program on Health and Health Care Use: A Randomized Clinical Trial</a:t>
            </a:r>
          </a:p>
        </p:txBody>
      </p:sp>
      <p:cxnSp>
        <p:nvCxnSpPr>
          <p:cNvPr id="14342" name="Straight Connector 8">
            <a:extLst>
              <a:ext uri="{FF2B5EF4-FFF2-40B4-BE49-F238E27FC236}">
                <a16:creationId xmlns:a16="http://schemas.microsoft.com/office/drawing/2014/main" id="{97AE36E6-58F7-4D22-0127-F29F1BAE846C}"/>
              </a:ext>
            </a:extLst>
          </p:cNvPr>
          <p:cNvCxnSpPr>
            <a:cxnSpLocks noChangeShapeType="1"/>
          </p:cNvCxnSpPr>
          <p:nvPr>
            <p:custDataLst>
              <p:tags r:id="rId5"/>
            </p:custDataLst>
          </p:nvPr>
        </p:nvCxnSpPr>
        <p:spPr bwMode="auto">
          <a:xfrm flipV="1">
            <a:off x="1523603" y="6214338"/>
            <a:ext cx="9141619" cy="7935"/>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6391" name="Text Placeholder 2">
            <a:extLst>
              <a:ext uri="{FF2B5EF4-FFF2-40B4-BE49-F238E27FC236}">
                <a16:creationId xmlns:a16="http://schemas.microsoft.com/office/drawing/2014/main" id="{3A05D262-6DDC-4025-90FD-F1CEC9D03A0A}"/>
              </a:ext>
            </a:extLst>
          </p:cNvPr>
          <p:cNvSpPr txBox="1"/>
          <p:nvPr>
            <p:custDataLst>
              <p:tags r:id="rId6"/>
            </p:custDataLst>
          </p:nvPr>
        </p:nvSpPr>
        <p:spPr bwMode="auto">
          <a:xfrm>
            <a:off x="1523603" y="1283259"/>
            <a:ext cx="9141619" cy="317417"/>
          </a:xfrm>
          <a:prstGeom prst="rect">
            <a:avLst/>
          </a:prstGeom>
          <a:noFill/>
          <a:ln w="9525" cap="flat" cmpd="sng" algn="ctr">
            <a:noFill/>
            <a:prstDash val="solid"/>
            <a:miter lim="800000"/>
            <a:headEnd type="none" w="med" len="med"/>
            <a:tailEnd type="none" w="med" len="med"/>
          </a:ln>
        </p:spPr>
        <p:txBody>
          <a:bodyPr lIns="253934" tIns="0" rIns="126967" bIns="63483"/>
          <a:lstStyle/>
          <a:p>
            <a:pPr defTabSz="914171" fontAlgn="base">
              <a:spcBef>
                <a:spcPct val="0"/>
              </a:spcBef>
              <a:spcAft>
                <a:spcPct val="0"/>
              </a:spcAft>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latin typeface="Helvetica" charset="0"/>
                <a:cs typeface="Helvetica"/>
                <a:sym typeface="Wingdings"/>
              </a:rPr>
              <a:t>JAMA Intern Med. 2024;184(2):154-163. doi:10.1001/jamainternmed.2023.6670</a:t>
            </a:r>
          </a:p>
        </p:txBody>
      </p:sp>
      <p:sp>
        <p:nvSpPr>
          <p:cNvPr id="16392" name="Text Placeholder 2">
            <a:extLst>
              <a:ext uri="{FF2B5EF4-FFF2-40B4-BE49-F238E27FC236}">
                <a16:creationId xmlns:a16="http://schemas.microsoft.com/office/drawing/2014/main" id="{97A673CA-E38F-41CB-8E9A-8B0946582552}"/>
              </a:ext>
            </a:extLst>
          </p:cNvPr>
          <p:cNvSpPr txBox="1"/>
          <p:nvPr>
            <p:custDataLst>
              <p:tags r:id="rId7"/>
            </p:custDataLst>
          </p:nvPr>
        </p:nvSpPr>
        <p:spPr bwMode="auto">
          <a:xfrm>
            <a:off x="879367" y="5304937"/>
            <a:ext cx="9141619" cy="634835"/>
          </a:xfrm>
          <a:prstGeom prst="rect">
            <a:avLst/>
          </a:prstGeom>
          <a:noFill/>
          <a:ln w="9525" cap="flat" cmpd="sng" algn="ctr">
            <a:noFill/>
            <a:prstDash val="solid"/>
            <a:miter lim="800000"/>
            <a:headEnd type="none" w="med" len="med"/>
            <a:tailEnd type="none" w="med" len="med"/>
          </a:ln>
        </p:spPr>
        <p:txBody>
          <a:bodyPr lIns="253934" tIns="0" rIns="0" bIns="63483"/>
          <a:lstStyle/>
          <a:p>
            <a:pPr defTabSz="914171" fontAlgn="base">
              <a:spcBef>
                <a:spcPct val="20000"/>
              </a:spcBef>
              <a:spcAft>
                <a:spcPct val="0"/>
              </a:spcAft>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dirty="0">
                <a:ln w="9525" cap="flat" cmpd="sng" algn="ctr">
                  <a:noFill/>
                  <a:prstDash val="solid"/>
                  <a:round/>
                  <a:headEnd type="none" w="med" len="med"/>
                  <a:tailEnd type="none" w="med" len="med"/>
                </a:ln>
                <a:latin typeface="Helvetica" charset="0"/>
                <a:cs typeface="Helvetica"/>
                <a:sym typeface="Wingdings"/>
              </a:rPr>
              <a:t>CONSORT Diagram All patients allocated to the treatment group were advised by the food-as-medicine program at the beginning of their study participation, with varying levels of engagement. All patients allocated to the control group were contacted approximately 6 months later to begin the program, also with varying levels of engagement. Treated household refers to 1 patient who was discovered after randomization to be living with another patient and had been already receiving food. HbA</a:t>
            </a:r>
            <a:r>
              <a:rPr lang="en-US" sz="1200" baseline="-25000" dirty="0">
                <a:ln w="9525" cap="flat" cmpd="sng" algn="ctr">
                  <a:noFill/>
                  <a:prstDash val="solid"/>
                  <a:round/>
                  <a:headEnd type="none" w="med" len="med"/>
                  <a:tailEnd type="none" w="med" len="med"/>
                </a:ln>
                <a:latin typeface="Helvetica" charset="0"/>
                <a:cs typeface="Helvetica"/>
                <a:sym typeface="Wingdings"/>
              </a:rPr>
              <a:t>1c</a:t>
            </a:r>
            <a:r>
              <a:rPr lang="en-US" sz="1200" dirty="0">
                <a:ln w="9525" cap="flat" cmpd="sng" algn="ctr">
                  <a:noFill/>
                  <a:prstDash val="solid"/>
                  <a:round/>
                  <a:headEnd type="none" w="med" len="med"/>
                  <a:tailEnd type="none" w="med" len="med"/>
                </a:ln>
                <a:latin typeface="Helvetica" charset="0"/>
                <a:cs typeface="Helvetica"/>
                <a:sym typeface="Wingdings"/>
              </a:rPr>
              <a:t> indicates hemoglobin A</a:t>
            </a:r>
            <a:r>
              <a:rPr lang="en-US" sz="1200" baseline="-25000" dirty="0">
                <a:ln w="9525" cap="flat" cmpd="sng" algn="ctr">
                  <a:noFill/>
                  <a:prstDash val="solid"/>
                  <a:round/>
                  <a:headEnd type="none" w="med" len="med"/>
                  <a:tailEnd type="none" w="med" len="med"/>
                </a:ln>
                <a:latin typeface="Helvetica" charset="0"/>
                <a:cs typeface="Helvetica"/>
                <a:sym typeface="Wingdings"/>
              </a:rPr>
              <a:t>1c</a:t>
            </a:r>
            <a:r>
              <a:rPr lang="en-US" sz="1200" dirty="0">
                <a:ln w="9525" cap="flat" cmpd="sng" algn="ctr">
                  <a:noFill/>
                  <a:prstDash val="solid"/>
                  <a:round/>
                  <a:headEnd type="none" w="med" len="med"/>
                  <a:tailEnd type="none" w="med" len="med"/>
                </a:ln>
                <a:latin typeface="Helvetica" charset="0"/>
                <a:cs typeface="Helvetica"/>
                <a:sym typeface="Wingdings"/>
              </a:rPr>
              <a:t>.
</a:t>
            </a:r>
          </a:p>
        </p:txBody>
      </p:sp>
      <p:sp>
        <p:nvSpPr>
          <p:cNvPr id="14345" name="TextBox 11">
            <a:extLst>
              <a:ext uri="{FF2B5EF4-FFF2-40B4-BE49-F238E27FC236}">
                <a16:creationId xmlns:a16="http://schemas.microsoft.com/office/drawing/2014/main" id="{2329C0E5-37E1-911C-213B-811EAC442ED9}"/>
              </a:ext>
            </a:extLst>
          </p:cNvPr>
          <p:cNvSpPr>
            <a:spLocks noChangeArrowheads="1"/>
          </p:cNvSpPr>
          <p:nvPr>
            <p:custDataLst>
              <p:tags r:id="rId8"/>
            </p:custDataLst>
          </p:nvPr>
        </p:nvSpPr>
        <p:spPr bwMode="auto">
          <a:xfrm>
            <a:off x="869844" y="4689147"/>
            <a:ext cx="9151142" cy="24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3934" tIns="0" rIns="0" bIns="63483"/>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defTabSz="914171" eaLnBrk="1" fontAlgn="base" hangingPunct="1">
              <a:spcBef>
                <a:spcPct val="0"/>
              </a:spcBef>
              <a:spcAft>
                <a:spcPct val="0"/>
              </a:spcAft>
              <a:buSzPct val="100000"/>
              <a:buNone/>
            </a:pPr>
            <a:r>
              <a:rPr lang="en-US" altLang="en-US" sz="1200" dirty="0">
                <a:solidFill>
                  <a:prstClr val="black"/>
                </a:solidFill>
              </a:rPr>
              <a:t>Figure Legend: </a:t>
            </a:r>
            <a:endParaRPr lang="en-US" altLang="en-US" sz="1200" b="1" dirty="0">
              <a:solidFill>
                <a:prstClr val="black"/>
              </a:solidFill>
              <a:latin typeface="Helvetica" panose="020B0604020202020204" pitchFamily="34" charset="0"/>
            </a:endParaRPr>
          </a:p>
        </p:txBody>
      </p:sp>
      <p:cxnSp>
        <p:nvCxnSpPr>
          <p:cNvPr id="14346" name="Straight Connector 5">
            <a:extLst>
              <a:ext uri="{FF2B5EF4-FFF2-40B4-BE49-F238E27FC236}">
                <a16:creationId xmlns:a16="http://schemas.microsoft.com/office/drawing/2014/main" id="{56EED2E0-044A-B351-9C7E-E8DA9D34C3BF}"/>
              </a:ext>
            </a:extLst>
          </p:cNvPr>
          <p:cNvCxnSpPr>
            <a:cxnSpLocks noChangeShapeType="1"/>
          </p:cNvCxnSpPr>
          <p:nvPr>
            <p:custDataLst>
              <p:tags r:id="rId9"/>
            </p:custDataLst>
          </p:nvPr>
        </p:nvCxnSpPr>
        <p:spPr bwMode="auto">
          <a:xfrm>
            <a:off x="1523603" y="667469"/>
            <a:ext cx="9141619"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a:extLst>
              <a:ext uri="{FF2B5EF4-FFF2-40B4-BE49-F238E27FC236}">
                <a16:creationId xmlns:a16="http://schemas.microsoft.com/office/drawing/2014/main" id="{C5716521-C2C3-8185-DD07-6560263FD6CB}"/>
              </a:ext>
            </a:extLst>
          </p:cNvPr>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1777536" y="102467"/>
            <a:ext cx="2285405" cy="48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8" name="New picture">
            <a:extLst>
              <a:ext uri="{FF2B5EF4-FFF2-40B4-BE49-F238E27FC236}">
                <a16:creationId xmlns:a16="http://schemas.microsoft.com/office/drawing/2014/main" id="{E8A5A0EE-BBD8-0DFB-0891-8BE8B4888632}"/>
              </a:ext>
            </a:extLst>
          </p:cNvPr>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4194670" y="2057757"/>
            <a:ext cx="3799486" cy="308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2469-E6C0-534E-1EF0-57DD84E7649E}"/>
              </a:ext>
            </a:extLst>
          </p:cNvPr>
          <p:cNvSpPr>
            <a:spLocks noGrp="1"/>
          </p:cNvSpPr>
          <p:nvPr>
            <p:ph type="title"/>
          </p:nvPr>
        </p:nvSpPr>
        <p:spPr/>
        <p:txBody>
          <a:bodyPr>
            <a:normAutofit fontScale="90000"/>
          </a:bodyPr>
          <a:lstStyle/>
          <a:p>
            <a:r>
              <a:rPr lang="en-US" dirty="0"/>
              <a:t>How do we go from clinical trials to engagement with healthcare providers and insurance?</a:t>
            </a:r>
          </a:p>
        </p:txBody>
      </p:sp>
    </p:spTree>
    <p:extLst>
      <p:ext uri="{BB962C8B-B14F-4D97-AF65-F5344CB8AC3E}">
        <p14:creationId xmlns:p14="http://schemas.microsoft.com/office/powerpoint/2010/main" val="63552630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D16E6-229F-8C8C-439D-8497B0E50203}"/>
              </a:ext>
            </a:extLst>
          </p:cNvPr>
          <p:cNvSpPr>
            <a:spLocks noGrp="1"/>
          </p:cNvSpPr>
          <p:nvPr>
            <p:ph type="title"/>
          </p:nvPr>
        </p:nvSpPr>
        <p:spPr>
          <a:xfrm>
            <a:off x="587675" y="331007"/>
            <a:ext cx="10969943" cy="1142702"/>
          </a:xfrm>
        </p:spPr>
        <p:txBody>
          <a:bodyPr>
            <a:normAutofit fontScale="90000"/>
          </a:bodyPr>
          <a:lstStyle/>
          <a:p>
            <a:br>
              <a:rPr lang="en-US" sz="2666" dirty="0"/>
            </a:br>
            <a:r>
              <a:rPr lang="en-US" sz="2666" dirty="0"/>
              <a:t>‘Food Is Medicine’ In The US: A National Survey Of Public Perceptions Of Care, Practices, And Policies</a:t>
            </a:r>
            <a:br>
              <a:rPr lang="en-US" dirty="0"/>
            </a:br>
            <a:endParaRPr lang="en-US" dirty="0"/>
          </a:p>
        </p:txBody>
      </p:sp>
      <p:sp>
        <p:nvSpPr>
          <p:cNvPr id="3" name="Content Placeholder 2">
            <a:extLst>
              <a:ext uri="{FF2B5EF4-FFF2-40B4-BE49-F238E27FC236}">
                <a16:creationId xmlns:a16="http://schemas.microsoft.com/office/drawing/2014/main" id="{A7285F85-DE8F-D39B-0375-528CFF71325C}"/>
              </a:ext>
            </a:extLst>
          </p:cNvPr>
          <p:cNvSpPr>
            <a:spLocks noGrp="1"/>
          </p:cNvSpPr>
          <p:nvPr>
            <p:ph idx="1"/>
          </p:nvPr>
        </p:nvSpPr>
        <p:spPr/>
        <p:txBody>
          <a:bodyPr/>
          <a:lstStyle/>
          <a:p>
            <a:r>
              <a:rPr lang="en-US" sz="2133" dirty="0">
                <a:solidFill>
                  <a:srgbClr val="404042"/>
                </a:solidFill>
                <a:latin typeface="Roboto" panose="02000000000000000000" pitchFamily="2" charset="0"/>
              </a:rPr>
              <a:t>Fewer than half of respondents said that they received clear food- and nutrition-related advice from their primary health care providers, but a majority expressed interest in participating in Food Is Medicine interventions. </a:t>
            </a:r>
          </a:p>
          <a:p>
            <a:r>
              <a:rPr lang="en-US" sz="2133" dirty="0">
                <a:solidFill>
                  <a:srgbClr val="404042"/>
                </a:solidFill>
                <a:latin typeface="Roboto" panose="02000000000000000000" pitchFamily="2" charset="0"/>
              </a:rPr>
              <a:t>More than two-thirds felt that Medicare and Medicaid should help pay for Food Is Medicine programs in health care, and more than half said that private insurance should do so. </a:t>
            </a:r>
          </a:p>
          <a:p>
            <a:r>
              <a:rPr lang="en-US" sz="2133" dirty="0">
                <a:solidFill>
                  <a:srgbClr val="404042"/>
                </a:solidFill>
                <a:latin typeface="Roboto" panose="02000000000000000000" pitchFamily="2" charset="0"/>
              </a:rPr>
              <a:t>These results suggest a need for increased nutrition-related training of health care professionals, development of Food Is Medicine accreditation standards for health care organizations, and new regulatory incentives and contract requirements for Medicare Advantage and Medicaid managed care plans to encourage Food Is Medicine interventions in care delivery</a:t>
            </a:r>
          </a:p>
          <a:p>
            <a:r>
              <a:rPr lang="en-US" sz="2133" dirty="0"/>
              <a:t>(</a:t>
            </a:r>
            <a:r>
              <a:rPr lang="en-US" sz="2133" dirty="0" err="1"/>
              <a:t>Ridburg</a:t>
            </a:r>
            <a:r>
              <a:rPr lang="en-US" sz="2133" dirty="0"/>
              <a:t>, R et al Health Affairs March 12, 2025)</a:t>
            </a:r>
          </a:p>
        </p:txBody>
      </p:sp>
    </p:spTree>
    <p:extLst>
      <p:ext uri="{BB962C8B-B14F-4D97-AF65-F5344CB8AC3E}">
        <p14:creationId xmlns:p14="http://schemas.microsoft.com/office/powerpoint/2010/main" val="29128457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Policy Context</a:t>
            </a:r>
          </a:p>
        </p:txBody>
      </p:sp>
      <p:sp>
        <p:nvSpPr>
          <p:cNvPr id="19" name="Text Placeholder 18"/>
          <p:cNvSpPr>
            <a:spLocks noGrp="1"/>
          </p:cNvSpPr>
          <p:nvPr>
            <p:ph type="body" sz="quarter" idx="14"/>
          </p:nvPr>
        </p:nvSpPr>
        <p:spPr/>
        <p:txBody>
          <a:bodyPr/>
          <a:lstStyle/>
          <a:p>
            <a:r>
              <a:rPr lang="en-US" dirty="0"/>
              <a:t>Centers for Medicare and Medicine</a:t>
            </a:r>
          </a:p>
          <a:p>
            <a:pPr lvl="1"/>
            <a:r>
              <a:rPr lang="en-US" dirty="0"/>
              <a:t>Mandated screening for food insecurity as part of Social Determinant of Health (</a:t>
            </a:r>
            <a:r>
              <a:rPr lang="en-US" dirty="0" err="1"/>
              <a:t>SDoH</a:t>
            </a:r>
            <a:r>
              <a:rPr lang="en-US" dirty="0"/>
              <a:t>) in 2022</a:t>
            </a:r>
          </a:p>
          <a:p>
            <a:pPr lvl="1"/>
            <a:r>
              <a:rPr lang="en-US" dirty="0"/>
              <a:t>Limited training and solutions for referral for resources</a:t>
            </a:r>
          </a:p>
          <a:p>
            <a:endParaRPr lang="en-US" dirty="0"/>
          </a:p>
        </p:txBody>
      </p:sp>
      <p:sp>
        <p:nvSpPr>
          <p:cNvPr id="18" name="Text Placeholder 17"/>
          <p:cNvSpPr>
            <a:spLocks noGrp="1"/>
          </p:cNvSpPr>
          <p:nvPr>
            <p:ph type="body" sz="quarter" idx="13"/>
          </p:nvPr>
        </p:nvSpPr>
        <p:spPr/>
        <p:txBody>
          <a:bodyPr/>
          <a:lstStyle/>
          <a:p>
            <a:r>
              <a:rPr lang="en-US" dirty="0"/>
              <a:t>1115 Medicaid Waivers/In Lieu of Service</a:t>
            </a:r>
          </a:p>
          <a:p>
            <a:pPr lvl="1"/>
            <a:r>
              <a:rPr lang="en-US" dirty="0"/>
              <a:t>Several States have implemented Waivers/ILOS to develop and test food is medicine programs</a:t>
            </a:r>
          </a:p>
          <a:p>
            <a:pPr lvl="2"/>
            <a:r>
              <a:rPr lang="en-US" dirty="0"/>
              <a:t>There remains barriers to implementation, billing, and tracking</a:t>
            </a:r>
          </a:p>
        </p:txBody>
      </p:sp>
      <p:sp>
        <p:nvSpPr>
          <p:cNvPr id="17" name="Text Placeholder 16"/>
          <p:cNvSpPr>
            <a:spLocks noGrp="1"/>
          </p:cNvSpPr>
          <p:nvPr>
            <p:ph type="body" sz="quarter" idx="12"/>
          </p:nvPr>
        </p:nvSpPr>
        <p:spPr/>
        <p:txBody>
          <a:bodyPr/>
          <a:lstStyle/>
          <a:p>
            <a:r>
              <a:rPr lang="en-US" dirty="0"/>
              <a:t>Make America Healthy Again</a:t>
            </a:r>
          </a:p>
          <a:p>
            <a:pPr lvl="1"/>
            <a:r>
              <a:rPr lang="en-US" dirty="0"/>
              <a:t>Initiatives and funding for evaluation but not for actual program implementation</a:t>
            </a:r>
          </a:p>
        </p:txBody>
      </p:sp>
      <p:sp>
        <p:nvSpPr>
          <p:cNvPr id="5" name="Date Placeholder 4"/>
          <p:cNvSpPr>
            <a:spLocks noGrp="1"/>
          </p:cNvSpPr>
          <p:nvPr>
            <p:ph type="dt" sz="half" idx="2"/>
          </p:nvPr>
        </p:nvSpPr>
        <p:spPr/>
        <p:txBody>
          <a:bodyPr/>
          <a:lstStyle/>
          <a:p>
            <a:fld id="{AA012F49-1BFF-4EFF-A3A0-9A44100E460B}" type="datetime4">
              <a:rPr lang="en-US" smtClean="0"/>
              <a:pPr/>
              <a:t>March 5, 2026</a:t>
            </a:fld>
            <a:endParaRPr lang="en-US" dirty="0"/>
          </a:p>
        </p:txBody>
      </p:sp>
    </p:spTree>
    <p:extLst>
      <p:ext uri="{BB962C8B-B14F-4D97-AF65-F5344CB8AC3E}">
        <p14:creationId xmlns:p14="http://schemas.microsoft.com/office/powerpoint/2010/main" val="373178937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5520"/>
            <a:ext cx="11336482" cy="5121825"/>
            <a:chOff x="0" y="0"/>
            <a:chExt cx="27506829" cy="12344400"/>
          </a:xfrm>
        </p:grpSpPr>
        <p:grpSp>
          <p:nvGrpSpPr>
            <p:cNvPr id="3" name="Group 3"/>
            <p:cNvGrpSpPr/>
            <p:nvPr/>
          </p:nvGrpSpPr>
          <p:grpSpPr>
            <a:xfrm>
              <a:off x="1886742" y="9229364"/>
              <a:ext cx="3985271" cy="3115036"/>
              <a:chOff x="0" y="0"/>
              <a:chExt cx="1578593" cy="1233887"/>
            </a:xfrm>
          </p:grpSpPr>
          <p:sp>
            <p:nvSpPr>
              <p:cNvPr id="4" name="Freeform 4"/>
              <p:cNvSpPr/>
              <p:nvPr/>
            </p:nvSpPr>
            <p:spPr>
              <a:xfrm>
                <a:off x="31750" y="31750"/>
                <a:ext cx="1515093" cy="1170387"/>
              </a:xfrm>
              <a:custGeom>
                <a:avLst/>
                <a:gdLst/>
                <a:ahLst/>
                <a:cxnLst/>
                <a:rect l="l" t="t" r="r" b="b"/>
                <a:pathLst>
                  <a:path w="1515093" h="1170387">
                    <a:moveTo>
                      <a:pt x="1422383" y="1170387"/>
                    </a:moveTo>
                    <a:lnTo>
                      <a:pt x="92710" y="1170387"/>
                    </a:lnTo>
                    <a:cubicBezTo>
                      <a:pt x="41910" y="1170387"/>
                      <a:pt x="0" y="1128477"/>
                      <a:pt x="0" y="1077677"/>
                    </a:cubicBezTo>
                    <a:lnTo>
                      <a:pt x="0" y="92710"/>
                    </a:lnTo>
                    <a:cubicBezTo>
                      <a:pt x="0" y="41910"/>
                      <a:pt x="41910" y="0"/>
                      <a:pt x="92710" y="0"/>
                    </a:cubicBezTo>
                    <a:lnTo>
                      <a:pt x="1421113" y="0"/>
                    </a:lnTo>
                    <a:cubicBezTo>
                      <a:pt x="1471913" y="0"/>
                      <a:pt x="1513823" y="41910"/>
                      <a:pt x="1513823" y="92710"/>
                    </a:cubicBezTo>
                    <a:lnTo>
                      <a:pt x="1513823" y="1076407"/>
                    </a:lnTo>
                    <a:cubicBezTo>
                      <a:pt x="1515093" y="1128477"/>
                      <a:pt x="1473183" y="1170387"/>
                      <a:pt x="1422383" y="1170387"/>
                    </a:cubicBezTo>
                    <a:close/>
                  </a:path>
                </a:pathLst>
              </a:custGeom>
              <a:solidFill>
                <a:srgbClr val="FFFFFF"/>
              </a:solidFill>
            </p:spPr>
            <p:txBody>
              <a:bodyPr/>
              <a:lstStyle/>
              <a:p>
                <a:endParaRPr lang="en-US" sz="1244"/>
              </a:p>
            </p:txBody>
          </p:sp>
          <p:sp>
            <p:nvSpPr>
              <p:cNvPr id="5" name="Freeform 5"/>
              <p:cNvSpPr/>
              <p:nvPr/>
            </p:nvSpPr>
            <p:spPr>
              <a:xfrm>
                <a:off x="0" y="0"/>
                <a:ext cx="1578594" cy="1233887"/>
              </a:xfrm>
              <a:custGeom>
                <a:avLst/>
                <a:gdLst/>
                <a:ahLst/>
                <a:cxnLst/>
                <a:rect l="l" t="t" r="r" b="b"/>
                <a:pathLst>
                  <a:path w="1578594" h="1233887">
                    <a:moveTo>
                      <a:pt x="1454133" y="59690"/>
                    </a:moveTo>
                    <a:cubicBezTo>
                      <a:pt x="1489693" y="59690"/>
                      <a:pt x="1518903" y="88900"/>
                      <a:pt x="1518903" y="124460"/>
                    </a:cubicBezTo>
                    <a:lnTo>
                      <a:pt x="1518903" y="1109427"/>
                    </a:lnTo>
                    <a:cubicBezTo>
                      <a:pt x="1518903" y="1144987"/>
                      <a:pt x="1489693" y="1174197"/>
                      <a:pt x="1454133" y="1174197"/>
                    </a:cubicBezTo>
                    <a:lnTo>
                      <a:pt x="124460" y="1174197"/>
                    </a:lnTo>
                    <a:cubicBezTo>
                      <a:pt x="88900" y="1174197"/>
                      <a:pt x="59690" y="1144987"/>
                      <a:pt x="59690" y="1109427"/>
                    </a:cubicBezTo>
                    <a:lnTo>
                      <a:pt x="59690" y="124460"/>
                    </a:lnTo>
                    <a:cubicBezTo>
                      <a:pt x="59690" y="88900"/>
                      <a:pt x="88900" y="59690"/>
                      <a:pt x="124460" y="59690"/>
                    </a:cubicBezTo>
                    <a:lnTo>
                      <a:pt x="1454134" y="59690"/>
                    </a:lnTo>
                    <a:moveTo>
                      <a:pt x="1454134" y="0"/>
                    </a:moveTo>
                    <a:lnTo>
                      <a:pt x="124460" y="0"/>
                    </a:lnTo>
                    <a:cubicBezTo>
                      <a:pt x="55880" y="0"/>
                      <a:pt x="0" y="55880"/>
                      <a:pt x="0" y="124460"/>
                    </a:cubicBezTo>
                    <a:lnTo>
                      <a:pt x="0" y="1109427"/>
                    </a:lnTo>
                    <a:cubicBezTo>
                      <a:pt x="0" y="1178007"/>
                      <a:pt x="55880" y="1233887"/>
                      <a:pt x="124460" y="1233887"/>
                    </a:cubicBezTo>
                    <a:lnTo>
                      <a:pt x="1454134" y="1233887"/>
                    </a:lnTo>
                    <a:cubicBezTo>
                      <a:pt x="1522713" y="1233887"/>
                      <a:pt x="1578594" y="1178007"/>
                      <a:pt x="1578594" y="1109427"/>
                    </a:cubicBezTo>
                    <a:lnTo>
                      <a:pt x="1578594" y="124460"/>
                    </a:lnTo>
                    <a:cubicBezTo>
                      <a:pt x="1578594" y="55880"/>
                      <a:pt x="1522713" y="0"/>
                      <a:pt x="1454134" y="0"/>
                    </a:cubicBezTo>
                    <a:close/>
                  </a:path>
                </a:pathLst>
              </a:custGeom>
              <a:solidFill>
                <a:srgbClr val="FFA360"/>
              </a:solidFill>
            </p:spPr>
            <p:txBody>
              <a:bodyPr/>
              <a:lstStyle/>
              <a:p>
                <a:endParaRPr lang="en-US" sz="1244"/>
              </a:p>
            </p:txBody>
          </p:sp>
        </p:grpSp>
        <p:grpSp>
          <p:nvGrpSpPr>
            <p:cNvPr id="6" name="Group 6"/>
            <p:cNvGrpSpPr/>
            <p:nvPr/>
          </p:nvGrpSpPr>
          <p:grpSpPr>
            <a:xfrm>
              <a:off x="6296291" y="8401109"/>
              <a:ext cx="3985271" cy="3943291"/>
              <a:chOff x="0" y="0"/>
              <a:chExt cx="1578593" cy="1561965"/>
            </a:xfrm>
          </p:grpSpPr>
          <p:sp>
            <p:nvSpPr>
              <p:cNvPr id="7" name="Freeform 7"/>
              <p:cNvSpPr/>
              <p:nvPr/>
            </p:nvSpPr>
            <p:spPr>
              <a:xfrm>
                <a:off x="31750" y="31750"/>
                <a:ext cx="1515093" cy="1498465"/>
              </a:xfrm>
              <a:custGeom>
                <a:avLst/>
                <a:gdLst/>
                <a:ahLst/>
                <a:cxnLst/>
                <a:rect l="l" t="t" r="r" b="b"/>
                <a:pathLst>
                  <a:path w="1515093" h="1498465">
                    <a:moveTo>
                      <a:pt x="1422383" y="1498465"/>
                    </a:moveTo>
                    <a:lnTo>
                      <a:pt x="92710" y="1498465"/>
                    </a:lnTo>
                    <a:cubicBezTo>
                      <a:pt x="41910" y="1498465"/>
                      <a:pt x="0" y="1456555"/>
                      <a:pt x="0" y="1405755"/>
                    </a:cubicBezTo>
                    <a:lnTo>
                      <a:pt x="0" y="92710"/>
                    </a:lnTo>
                    <a:cubicBezTo>
                      <a:pt x="0" y="41910"/>
                      <a:pt x="41910" y="0"/>
                      <a:pt x="92710" y="0"/>
                    </a:cubicBezTo>
                    <a:lnTo>
                      <a:pt x="1421113" y="0"/>
                    </a:lnTo>
                    <a:cubicBezTo>
                      <a:pt x="1471913" y="0"/>
                      <a:pt x="1513823" y="41910"/>
                      <a:pt x="1513823" y="92710"/>
                    </a:cubicBezTo>
                    <a:lnTo>
                      <a:pt x="1513823" y="1404485"/>
                    </a:lnTo>
                    <a:cubicBezTo>
                      <a:pt x="1515093" y="1456555"/>
                      <a:pt x="1473183" y="1498465"/>
                      <a:pt x="1422383" y="1498465"/>
                    </a:cubicBezTo>
                    <a:close/>
                  </a:path>
                </a:pathLst>
              </a:custGeom>
              <a:solidFill>
                <a:srgbClr val="FFFFFF"/>
              </a:solidFill>
            </p:spPr>
            <p:txBody>
              <a:bodyPr/>
              <a:lstStyle/>
              <a:p>
                <a:endParaRPr lang="en-US" sz="1244"/>
              </a:p>
            </p:txBody>
          </p:sp>
          <p:sp>
            <p:nvSpPr>
              <p:cNvPr id="8" name="Freeform 8"/>
              <p:cNvSpPr/>
              <p:nvPr/>
            </p:nvSpPr>
            <p:spPr>
              <a:xfrm>
                <a:off x="0" y="0"/>
                <a:ext cx="1578594" cy="1561965"/>
              </a:xfrm>
              <a:custGeom>
                <a:avLst/>
                <a:gdLst/>
                <a:ahLst/>
                <a:cxnLst/>
                <a:rect l="l" t="t" r="r" b="b"/>
                <a:pathLst>
                  <a:path w="1578594" h="1561965">
                    <a:moveTo>
                      <a:pt x="1454133" y="59690"/>
                    </a:moveTo>
                    <a:cubicBezTo>
                      <a:pt x="1489693" y="59690"/>
                      <a:pt x="1518903" y="88900"/>
                      <a:pt x="1518903" y="124460"/>
                    </a:cubicBezTo>
                    <a:lnTo>
                      <a:pt x="1518903" y="1437505"/>
                    </a:lnTo>
                    <a:cubicBezTo>
                      <a:pt x="1518903" y="1473065"/>
                      <a:pt x="1489693" y="1502275"/>
                      <a:pt x="1454133" y="1502275"/>
                    </a:cubicBezTo>
                    <a:lnTo>
                      <a:pt x="124460" y="1502275"/>
                    </a:lnTo>
                    <a:cubicBezTo>
                      <a:pt x="88900" y="1502275"/>
                      <a:pt x="59690" y="1473065"/>
                      <a:pt x="59690" y="1437505"/>
                    </a:cubicBezTo>
                    <a:lnTo>
                      <a:pt x="59690" y="124460"/>
                    </a:lnTo>
                    <a:cubicBezTo>
                      <a:pt x="59690" y="88900"/>
                      <a:pt x="88900" y="59690"/>
                      <a:pt x="124460" y="59690"/>
                    </a:cubicBezTo>
                    <a:lnTo>
                      <a:pt x="1454134" y="59690"/>
                    </a:lnTo>
                    <a:moveTo>
                      <a:pt x="1454134" y="0"/>
                    </a:moveTo>
                    <a:lnTo>
                      <a:pt x="124460" y="0"/>
                    </a:lnTo>
                    <a:cubicBezTo>
                      <a:pt x="55880" y="0"/>
                      <a:pt x="0" y="55880"/>
                      <a:pt x="0" y="124460"/>
                    </a:cubicBezTo>
                    <a:lnTo>
                      <a:pt x="0" y="1437505"/>
                    </a:lnTo>
                    <a:cubicBezTo>
                      <a:pt x="0" y="1506085"/>
                      <a:pt x="55880" y="1561965"/>
                      <a:pt x="124460" y="1561965"/>
                    </a:cubicBezTo>
                    <a:lnTo>
                      <a:pt x="1454134" y="1561965"/>
                    </a:lnTo>
                    <a:cubicBezTo>
                      <a:pt x="1522713" y="1561965"/>
                      <a:pt x="1578594" y="1506085"/>
                      <a:pt x="1578594" y="1437505"/>
                    </a:cubicBezTo>
                    <a:lnTo>
                      <a:pt x="1578594" y="124460"/>
                    </a:lnTo>
                    <a:cubicBezTo>
                      <a:pt x="1578594" y="55880"/>
                      <a:pt x="1522713" y="0"/>
                      <a:pt x="1454134" y="0"/>
                    </a:cubicBezTo>
                    <a:close/>
                  </a:path>
                </a:pathLst>
              </a:custGeom>
              <a:solidFill>
                <a:srgbClr val="FFA360"/>
              </a:solidFill>
            </p:spPr>
            <p:txBody>
              <a:bodyPr/>
              <a:lstStyle/>
              <a:p>
                <a:endParaRPr lang="en-US" sz="1244"/>
              </a:p>
            </p:txBody>
          </p:sp>
        </p:grpSp>
        <p:grpSp>
          <p:nvGrpSpPr>
            <p:cNvPr id="9" name="Group 9"/>
            <p:cNvGrpSpPr/>
            <p:nvPr/>
          </p:nvGrpSpPr>
          <p:grpSpPr>
            <a:xfrm>
              <a:off x="10714507" y="8521867"/>
              <a:ext cx="3985271" cy="3822533"/>
              <a:chOff x="0" y="0"/>
              <a:chExt cx="1578593" cy="1514132"/>
            </a:xfrm>
          </p:grpSpPr>
          <p:sp>
            <p:nvSpPr>
              <p:cNvPr id="10" name="Freeform 10"/>
              <p:cNvSpPr/>
              <p:nvPr/>
            </p:nvSpPr>
            <p:spPr>
              <a:xfrm>
                <a:off x="31750" y="31750"/>
                <a:ext cx="1515093" cy="1450632"/>
              </a:xfrm>
              <a:custGeom>
                <a:avLst/>
                <a:gdLst/>
                <a:ahLst/>
                <a:cxnLst/>
                <a:rect l="l" t="t" r="r" b="b"/>
                <a:pathLst>
                  <a:path w="1515093" h="1450632">
                    <a:moveTo>
                      <a:pt x="1422383" y="1450632"/>
                    </a:moveTo>
                    <a:lnTo>
                      <a:pt x="92710" y="1450632"/>
                    </a:lnTo>
                    <a:cubicBezTo>
                      <a:pt x="41910" y="1450632"/>
                      <a:pt x="0" y="1408722"/>
                      <a:pt x="0" y="1357922"/>
                    </a:cubicBezTo>
                    <a:lnTo>
                      <a:pt x="0" y="92710"/>
                    </a:lnTo>
                    <a:cubicBezTo>
                      <a:pt x="0" y="41910"/>
                      <a:pt x="41910" y="0"/>
                      <a:pt x="92710" y="0"/>
                    </a:cubicBezTo>
                    <a:lnTo>
                      <a:pt x="1421113" y="0"/>
                    </a:lnTo>
                    <a:cubicBezTo>
                      <a:pt x="1471913" y="0"/>
                      <a:pt x="1513823" y="41910"/>
                      <a:pt x="1513823" y="92710"/>
                    </a:cubicBezTo>
                    <a:lnTo>
                      <a:pt x="1513823" y="1356652"/>
                    </a:lnTo>
                    <a:cubicBezTo>
                      <a:pt x="1515093" y="1408722"/>
                      <a:pt x="1473183" y="1450632"/>
                      <a:pt x="1422383" y="1450632"/>
                    </a:cubicBezTo>
                    <a:close/>
                  </a:path>
                </a:pathLst>
              </a:custGeom>
              <a:solidFill>
                <a:srgbClr val="FFFFFF"/>
              </a:solidFill>
            </p:spPr>
            <p:txBody>
              <a:bodyPr/>
              <a:lstStyle/>
              <a:p>
                <a:endParaRPr lang="en-US" sz="1244"/>
              </a:p>
            </p:txBody>
          </p:sp>
          <p:sp>
            <p:nvSpPr>
              <p:cNvPr id="11" name="Freeform 11"/>
              <p:cNvSpPr/>
              <p:nvPr/>
            </p:nvSpPr>
            <p:spPr>
              <a:xfrm>
                <a:off x="0" y="0"/>
                <a:ext cx="1578594" cy="1514132"/>
              </a:xfrm>
              <a:custGeom>
                <a:avLst/>
                <a:gdLst/>
                <a:ahLst/>
                <a:cxnLst/>
                <a:rect l="l" t="t" r="r" b="b"/>
                <a:pathLst>
                  <a:path w="1578594" h="1514132">
                    <a:moveTo>
                      <a:pt x="1454133" y="59690"/>
                    </a:moveTo>
                    <a:cubicBezTo>
                      <a:pt x="1489693" y="59690"/>
                      <a:pt x="1518903" y="88900"/>
                      <a:pt x="1518903" y="124460"/>
                    </a:cubicBezTo>
                    <a:lnTo>
                      <a:pt x="1518903" y="1389672"/>
                    </a:lnTo>
                    <a:cubicBezTo>
                      <a:pt x="1518903" y="1425232"/>
                      <a:pt x="1489693" y="1454442"/>
                      <a:pt x="1454133" y="1454442"/>
                    </a:cubicBezTo>
                    <a:lnTo>
                      <a:pt x="124460" y="1454442"/>
                    </a:lnTo>
                    <a:cubicBezTo>
                      <a:pt x="88900" y="1454442"/>
                      <a:pt x="59690" y="1425232"/>
                      <a:pt x="59690" y="1389672"/>
                    </a:cubicBezTo>
                    <a:lnTo>
                      <a:pt x="59690" y="124460"/>
                    </a:lnTo>
                    <a:cubicBezTo>
                      <a:pt x="59690" y="88900"/>
                      <a:pt x="88900" y="59690"/>
                      <a:pt x="124460" y="59690"/>
                    </a:cubicBezTo>
                    <a:lnTo>
                      <a:pt x="1454134" y="59690"/>
                    </a:lnTo>
                    <a:moveTo>
                      <a:pt x="1454134" y="0"/>
                    </a:moveTo>
                    <a:lnTo>
                      <a:pt x="124460" y="0"/>
                    </a:lnTo>
                    <a:cubicBezTo>
                      <a:pt x="55880" y="0"/>
                      <a:pt x="0" y="55880"/>
                      <a:pt x="0" y="124460"/>
                    </a:cubicBezTo>
                    <a:lnTo>
                      <a:pt x="0" y="1389672"/>
                    </a:lnTo>
                    <a:cubicBezTo>
                      <a:pt x="0" y="1458252"/>
                      <a:pt x="55880" y="1514132"/>
                      <a:pt x="124460" y="1514132"/>
                    </a:cubicBezTo>
                    <a:lnTo>
                      <a:pt x="1454134" y="1514132"/>
                    </a:lnTo>
                    <a:cubicBezTo>
                      <a:pt x="1522713" y="1514132"/>
                      <a:pt x="1578594" y="1458252"/>
                      <a:pt x="1578594" y="1389672"/>
                    </a:cubicBezTo>
                    <a:lnTo>
                      <a:pt x="1578594" y="124460"/>
                    </a:lnTo>
                    <a:cubicBezTo>
                      <a:pt x="1578594" y="55880"/>
                      <a:pt x="1522713" y="0"/>
                      <a:pt x="1454134" y="0"/>
                    </a:cubicBezTo>
                    <a:close/>
                  </a:path>
                </a:pathLst>
              </a:custGeom>
              <a:solidFill>
                <a:srgbClr val="1B365D"/>
              </a:solidFill>
            </p:spPr>
            <p:txBody>
              <a:bodyPr/>
              <a:lstStyle/>
              <a:p>
                <a:endParaRPr lang="en-US" sz="1244"/>
              </a:p>
            </p:txBody>
          </p:sp>
        </p:grpSp>
        <p:grpSp>
          <p:nvGrpSpPr>
            <p:cNvPr id="12" name="Group 12"/>
            <p:cNvGrpSpPr/>
            <p:nvPr/>
          </p:nvGrpSpPr>
          <p:grpSpPr>
            <a:xfrm>
              <a:off x="15132838" y="8818626"/>
              <a:ext cx="3985271" cy="3525774"/>
              <a:chOff x="0" y="0"/>
              <a:chExt cx="1578593" cy="1396584"/>
            </a:xfrm>
          </p:grpSpPr>
          <p:sp>
            <p:nvSpPr>
              <p:cNvPr id="13" name="Freeform 13"/>
              <p:cNvSpPr/>
              <p:nvPr/>
            </p:nvSpPr>
            <p:spPr>
              <a:xfrm>
                <a:off x="31750" y="31750"/>
                <a:ext cx="1515093" cy="1333084"/>
              </a:xfrm>
              <a:custGeom>
                <a:avLst/>
                <a:gdLst/>
                <a:ahLst/>
                <a:cxnLst/>
                <a:rect l="l" t="t" r="r" b="b"/>
                <a:pathLst>
                  <a:path w="1515093" h="1333084">
                    <a:moveTo>
                      <a:pt x="1422383" y="1333084"/>
                    </a:moveTo>
                    <a:lnTo>
                      <a:pt x="92710" y="1333084"/>
                    </a:lnTo>
                    <a:cubicBezTo>
                      <a:pt x="41910" y="1333084"/>
                      <a:pt x="0" y="1291174"/>
                      <a:pt x="0" y="1240374"/>
                    </a:cubicBezTo>
                    <a:lnTo>
                      <a:pt x="0" y="92710"/>
                    </a:lnTo>
                    <a:cubicBezTo>
                      <a:pt x="0" y="41910"/>
                      <a:pt x="41910" y="0"/>
                      <a:pt x="92710" y="0"/>
                    </a:cubicBezTo>
                    <a:lnTo>
                      <a:pt x="1421113" y="0"/>
                    </a:lnTo>
                    <a:cubicBezTo>
                      <a:pt x="1471913" y="0"/>
                      <a:pt x="1513823" y="41910"/>
                      <a:pt x="1513823" y="92710"/>
                    </a:cubicBezTo>
                    <a:lnTo>
                      <a:pt x="1513823" y="1239104"/>
                    </a:lnTo>
                    <a:cubicBezTo>
                      <a:pt x="1515093" y="1291174"/>
                      <a:pt x="1473183" y="1333084"/>
                      <a:pt x="1422383" y="1333084"/>
                    </a:cubicBezTo>
                    <a:close/>
                  </a:path>
                </a:pathLst>
              </a:custGeom>
              <a:solidFill>
                <a:srgbClr val="FFFFFF"/>
              </a:solidFill>
            </p:spPr>
            <p:txBody>
              <a:bodyPr/>
              <a:lstStyle/>
              <a:p>
                <a:endParaRPr lang="en-US" sz="1244"/>
              </a:p>
            </p:txBody>
          </p:sp>
          <p:sp>
            <p:nvSpPr>
              <p:cNvPr id="14" name="Freeform 14"/>
              <p:cNvSpPr/>
              <p:nvPr/>
            </p:nvSpPr>
            <p:spPr>
              <a:xfrm>
                <a:off x="0" y="0"/>
                <a:ext cx="1578594" cy="1396584"/>
              </a:xfrm>
              <a:custGeom>
                <a:avLst/>
                <a:gdLst/>
                <a:ahLst/>
                <a:cxnLst/>
                <a:rect l="l" t="t" r="r" b="b"/>
                <a:pathLst>
                  <a:path w="1578594" h="1396584">
                    <a:moveTo>
                      <a:pt x="1454133" y="59690"/>
                    </a:moveTo>
                    <a:cubicBezTo>
                      <a:pt x="1489693" y="59690"/>
                      <a:pt x="1518903" y="88900"/>
                      <a:pt x="1518903" y="124460"/>
                    </a:cubicBezTo>
                    <a:lnTo>
                      <a:pt x="1518903" y="1272124"/>
                    </a:lnTo>
                    <a:cubicBezTo>
                      <a:pt x="1518903" y="1307684"/>
                      <a:pt x="1489693" y="1336894"/>
                      <a:pt x="1454133" y="1336894"/>
                    </a:cubicBezTo>
                    <a:lnTo>
                      <a:pt x="124460" y="1336894"/>
                    </a:lnTo>
                    <a:cubicBezTo>
                      <a:pt x="88900" y="1336894"/>
                      <a:pt x="59690" y="1307684"/>
                      <a:pt x="59690" y="1272124"/>
                    </a:cubicBezTo>
                    <a:lnTo>
                      <a:pt x="59690" y="124460"/>
                    </a:lnTo>
                    <a:cubicBezTo>
                      <a:pt x="59690" y="88900"/>
                      <a:pt x="88900" y="59690"/>
                      <a:pt x="124460" y="59690"/>
                    </a:cubicBezTo>
                    <a:lnTo>
                      <a:pt x="1454134" y="59690"/>
                    </a:lnTo>
                    <a:moveTo>
                      <a:pt x="1454134" y="0"/>
                    </a:moveTo>
                    <a:lnTo>
                      <a:pt x="124460" y="0"/>
                    </a:lnTo>
                    <a:cubicBezTo>
                      <a:pt x="55880" y="0"/>
                      <a:pt x="0" y="55880"/>
                      <a:pt x="0" y="124460"/>
                    </a:cubicBezTo>
                    <a:lnTo>
                      <a:pt x="0" y="1272124"/>
                    </a:lnTo>
                    <a:cubicBezTo>
                      <a:pt x="0" y="1340704"/>
                      <a:pt x="55880" y="1396584"/>
                      <a:pt x="124460" y="1396584"/>
                    </a:cubicBezTo>
                    <a:lnTo>
                      <a:pt x="1454134" y="1396584"/>
                    </a:lnTo>
                    <a:cubicBezTo>
                      <a:pt x="1522713" y="1396584"/>
                      <a:pt x="1578594" y="1340704"/>
                      <a:pt x="1578594" y="1272124"/>
                    </a:cubicBezTo>
                    <a:lnTo>
                      <a:pt x="1578594" y="124460"/>
                    </a:lnTo>
                    <a:cubicBezTo>
                      <a:pt x="1578594" y="55880"/>
                      <a:pt x="1522713" y="0"/>
                      <a:pt x="1454134" y="0"/>
                    </a:cubicBezTo>
                    <a:close/>
                  </a:path>
                </a:pathLst>
              </a:custGeom>
              <a:solidFill>
                <a:srgbClr val="FFA360"/>
              </a:solidFill>
            </p:spPr>
            <p:txBody>
              <a:bodyPr/>
              <a:lstStyle/>
              <a:p>
                <a:endParaRPr lang="en-US" sz="1244"/>
              </a:p>
            </p:txBody>
          </p:sp>
        </p:grpSp>
        <p:grpSp>
          <p:nvGrpSpPr>
            <p:cNvPr id="15" name="Group 15"/>
            <p:cNvGrpSpPr/>
            <p:nvPr/>
          </p:nvGrpSpPr>
          <p:grpSpPr>
            <a:xfrm>
              <a:off x="19542271" y="8818626"/>
              <a:ext cx="3985271" cy="3525774"/>
              <a:chOff x="0" y="0"/>
              <a:chExt cx="1578593" cy="1396584"/>
            </a:xfrm>
          </p:grpSpPr>
          <p:sp>
            <p:nvSpPr>
              <p:cNvPr id="16" name="Freeform 16"/>
              <p:cNvSpPr/>
              <p:nvPr/>
            </p:nvSpPr>
            <p:spPr>
              <a:xfrm>
                <a:off x="31750" y="31750"/>
                <a:ext cx="1515093" cy="1333084"/>
              </a:xfrm>
              <a:custGeom>
                <a:avLst/>
                <a:gdLst/>
                <a:ahLst/>
                <a:cxnLst/>
                <a:rect l="l" t="t" r="r" b="b"/>
                <a:pathLst>
                  <a:path w="1515093" h="1333084">
                    <a:moveTo>
                      <a:pt x="1422383" y="1333084"/>
                    </a:moveTo>
                    <a:lnTo>
                      <a:pt x="92710" y="1333084"/>
                    </a:lnTo>
                    <a:cubicBezTo>
                      <a:pt x="41910" y="1333084"/>
                      <a:pt x="0" y="1291174"/>
                      <a:pt x="0" y="1240374"/>
                    </a:cubicBezTo>
                    <a:lnTo>
                      <a:pt x="0" y="92710"/>
                    </a:lnTo>
                    <a:cubicBezTo>
                      <a:pt x="0" y="41910"/>
                      <a:pt x="41910" y="0"/>
                      <a:pt x="92710" y="0"/>
                    </a:cubicBezTo>
                    <a:lnTo>
                      <a:pt x="1421113" y="0"/>
                    </a:lnTo>
                    <a:cubicBezTo>
                      <a:pt x="1471913" y="0"/>
                      <a:pt x="1513823" y="41910"/>
                      <a:pt x="1513823" y="92710"/>
                    </a:cubicBezTo>
                    <a:lnTo>
                      <a:pt x="1513823" y="1239104"/>
                    </a:lnTo>
                    <a:cubicBezTo>
                      <a:pt x="1515093" y="1291174"/>
                      <a:pt x="1473183" y="1333084"/>
                      <a:pt x="1422383" y="1333084"/>
                    </a:cubicBezTo>
                    <a:close/>
                  </a:path>
                </a:pathLst>
              </a:custGeom>
              <a:solidFill>
                <a:srgbClr val="FFFFFF"/>
              </a:solidFill>
            </p:spPr>
            <p:txBody>
              <a:bodyPr/>
              <a:lstStyle/>
              <a:p>
                <a:endParaRPr lang="en-US" sz="1244"/>
              </a:p>
            </p:txBody>
          </p:sp>
          <p:sp>
            <p:nvSpPr>
              <p:cNvPr id="17" name="Freeform 17"/>
              <p:cNvSpPr/>
              <p:nvPr/>
            </p:nvSpPr>
            <p:spPr>
              <a:xfrm>
                <a:off x="0" y="0"/>
                <a:ext cx="1578594" cy="1396584"/>
              </a:xfrm>
              <a:custGeom>
                <a:avLst/>
                <a:gdLst/>
                <a:ahLst/>
                <a:cxnLst/>
                <a:rect l="l" t="t" r="r" b="b"/>
                <a:pathLst>
                  <a:path w="1578594" h="1396584">
                    <a:moveTo>
                      <a:pt x="1454133" y="59690"/>
                    </a:moveTo>
                    <a:cubicBezTo>
                      <a:pt x="1489693" y="59690"/>
                      <a:pt x="1518903" y="88900"/>
                      <a:pt x="1518903" y="124460"/>
                    </a:cubicBezTo>
                    <a:lnTo>
                      <a:pt x="1518903" y="1272124"/>
                    </a:lnTo>
                    <a:cubicBezTo>
                      <a:pt x="1518903" y="1307684"/>
                      <a:pt x="1489693" y="1336894"/>
                      <a:pt x="1454133" y="1336894"/>
                    </a:cubicBezTo>
                    <a:lnTo>
                      <a:pt x="124460" y="1336894"/>
                    </a:lnTo>
                    <a:cubicBezTo>
                      <a:pt x="88900" y="1336894"/>
                      <a:pt x="59690" y="1307684"/>
                      <a:pt x="59690" y="1272124"/>
                    </a:cubicBezTo>
                    <a:lnTo>
                      <a:pt x="59690" y="124460"/>
                    </a:lnTo>
                    <a:cubicBezTo>
                      <a:pt x="59690" y="88900"/>
                      <a:pt x="88900" y="59690"/>
                      <a:pt x="124460" y="59690"/>
                    </a:cubicBezTo>
                    <a:lnTo>
                      <a:pt x="1454134" y="59690"/>
                    </a:lnTo>
                    <a:moveTo>
                      <a:pt x="1454134" y="0"/>
                    </a:moveTo>
                    <a:lnTo>
                      <a:pt x="124460" y="0"/>
                    </a:lnTo>
                    <a:cubicBezTo>
                      <a:pt x="55880" y="0"/>
                      <a:pt x="0" y="55880"/>
                      <a:pt x="0" y="124460"/>
                    </a:cubicBezTo>
                    <a:lnTo>
                      <a:pt x="0" y="1272124"/>
                    </a:lnTo>
                    <a:cubicBezTo>
                      <a:pt x="0" y="1340704"/>
                      <a:pt x="55880" y="1396584"/>
                      <a:pt x="124460" y="1396584"/>
                    </a:cubicBezTo>
                    <a:lnTo>
                      <a:pt x="1454134" y="1396584"/>
                    </a:lnTo>
                    <a:cubicBezTo>
                      <a:pt x="1522713" y="1396584"/>
                      <a:pt x="1578594" y="1340704"/>
                      <a:pt x="1578594" y="1272124"/>
                    </a:cubicBezTo>
                    <a:lnTo>
                      <a:pt x="1578594" y="124460"/>
                    </a:lnTo>
                    <a:cubicBezTo>
                      <a:pt x="1578594" y="55880"/>
                      <a:pt x="1522713" y="0"/>
                      <a:pt x="1454134" y="0"/>
                    </a:cubicBezTo>
                    <a:close/>
                  </a:path>
                </a:pathLst>
              </a:custGeom>
              <a:solidFill>
                <a:srgbClr val="1B365D"/>
              </a:solidFill>
            </p:spPr>
            <p:txBody>
              <a:bodyPr/>
              <a:lstStyle/>
              <a:p>
                <a:endParaRPr lang="en-US" sz="1244"/>
              </a:p>
            </p:txBody>
          </p:sp>
        </p:grpSp>
        <p:sp>
          <p:nvSpPr>
            <p:cNvPr id="18" name="Freeform 18"/>
            <p:cNvSpPr/>
            <p:nvPr/>
          </p:nvSpPr>
          <p:spPr>
            <a:xfrm rot="10311594" flipV="1">
              <a:off x="10260451" y="7414808"/>
              <a:ext cx="1293754" cy="957378"/>
            </a:xfrm>
            <a:custGeom>
              <a:avLst/>
              <a:gdLst/>
              <a:ahLst/>
              <a:cxnLst/>
              <a:rect l="l" t="t" r="r" b="b"/>
              <a:pathLst>
                <a:path w="1293754" h="957378">
                  <a:moveTo>
                    <a:pt x="0" y="957378"/>
                  </a:moveTo>
                  <a:lnTo>
                    <a:pt x="1293754" y="957378"/>
                  </a:lnTo>
                  <a:lnTo>
                    <a:pt x="1293754" y="0"/>
                  </a:lnTo>
                  <a:lnTo>
                    <a:pt x="0" y="0"/>
                  </a:lnTo>
                  <a:lnTo>
                    <a:pt x="0" y="95737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44"/>
            </a:p>
          </p:txBody>
        </p:sp>
        <p:sp>
          <p:nvSpPr>
            <p:cNvPr id="19" name="Freeform 19"/>
            <p:cNvSpPr/>
            <p:nvPr/>
          </p:nvSpPr>
          <p:spPr>
            <a:xfrm rot="6131217" flipV="1">
              <a:off x="5336781" y="7556030"/>
              <a:ext cx="1293754" cy="957378"/>
            </a:xfrm>
            <a:custGeom>
              <a:avLst/>
              <a:gdLst/>
              <a:ahLst/>
              <a:cxnLst/>
              <a:rect l="l" t="t" r="r" b="b"/>
              <a:pathLst>
                <a:path w="1293754" h="957378">
                  <a:moveTo>
                    <a:pt x="0" y="957379"/>
                  </a:moveTo>
                  <a:lnTo>
                    <a:pt x="1293755" y="957379"/>
                  </a:lnTo>
                  <a:lnTo>
                    <a:pt x="1293755" y="0"/>
                  </a:lnTo>
                  <a:lnTo>
                    <a:pt x="0" y="0"/>
                  </a:lnTo>
                  <a:lnTo>
                    <a:pt x="0" y="95737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44"/>
            </a:p>
          </p:txBody>
        </p:sp>
        <p:sp>
          <p:nvSpPr>
            <p:cNvPr id="20" name="Freeform 20"/>
            <p:cNvSpPr/>
            <p:nvPr/>
          </p:nvSpPr>
          <p:spPr>
            <a:xfrm>
              <a:off x="3356834" y="7356022"/>
              <a:ext cx="1045087" cy="1045087"/>
            </a:xfrm>
            <a:custGeom>
              <a:avLst/>
              <a:gdLst/>
              <a:ahLst/>
              <a:cxnLst/>
              <a:rect l="l" t="t" r="r" b="b"/>
              <a:pathLst>
                <a:path w="1045087" h="1045087">
                  <a:moveTo>
                    <a:pt x="0" y="0"/>
                  </a:moveTo>
                  <a:lnTo>
                    <a:pt x="1045087" y="0"/>
                  </a:lnTo>
                  <a:lnTo>
                    <a:pt x="1045087" y="1045087"/>
                  </a:lnTo>
                  <a:lnTo>
                    <a:pt x="0" y="1045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44"/>
            </a:p>
          </p:txBody>
        </p:sp>
        <p:sp>
          <p:nvSpPr>
            <p:cNvPr id="21" name="Freeform 21"/>
            <p:cNvSpPr/>
            <p:nvPr/>
          </p:nvSpPr>
          <p:spPr>
            <a:xfrm>
              <a:off x="7752556" y="5911599"/>
              <a:ext cx="1072740" cy="1074083"/>
            </a:xfrm>
            <a:custGeom>
              <a:avLst/>
              <a:gdLst/>
              <a:ahLst/>
              <a:cxnLst/>
              <a:rect l="l" t="t" r="r" b="b"/>
              <a:pathLst>
                <a:path w="1072740" h="1074083">
                  <a:moveTo>
                    <a:pt x="0" y="0"/>
                  </a:moveTo>
                  <a:lnTo>
                    <a:pt x="1072740" y="0"/>
                  </a:lnTo>
                  <a:lnTo>
                    <a:pt x="1072740" y="1074083"/>
                  </a:lnTo>
                  <a:lnTo>
                    <a:pt x="0" y="10740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44"/>
            </a:p>
          </p:txBody>
        </p:sp>
        <p:sp>
          <p:nvSpPr>
            <p:cNvPr id="22" name="Freeform 22"/>
            <p:cNvSpPr/>
            <p:nvPr/>
          </p:nvSpPr>
          <p:spPr>
            <a:xfrm>
              <a:off x="16564223" y="6278839"/>
              <a:ext cx="1122501" cy="1123906"/>
            </a:xfrm>
            <a:custGeom>
              <a:avLst/>
              <a:gdLst/>
              <a:ahLst/>
              <a:cxnLst/>
              <a:rect l="l" t="t" r="r" b="b"/>
              <a:pathLst>
                <a:path w="1122501" h="1123906">
                  <a:moveTo>
                    <a:pt x="0" y="0"/>
                  </a:moveTo>
                  <a:lnTo>
                    <a:pt x="1122501" y="0"/>
                  </a:lnTo>
                  <a:lnTo>
                    <a:pt x="1122501" y="1123906"/>
                  </a:lnTo>
                  <a:lnTo>
                    <a:pt x="0" y="11239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44"/>
            </a:p>
          </p:txBody>
        </p:sp>
        <p:sp>
          <p:nvSpPr>
            <p:cNvPr id="23" name="Freeform 23"/>
            <p:cNvSpPr/>
            <p:nvPr/>
          </p:nvSpPr>
          <p:spPr>
            <a:xfrm>
              <a:off x="12216051" y="6668843"/>
              <a:ext cx="1042382" cy="1043687"/>
            </a:xfrm>
            <a:custGeom>
              <a:avLst/>
              <a:gdLst/>
              <a:ahLst/>
              <a:cxnLst/>
              <a:rect l="l" t="t" r="r" b="b"/>
              <a:pathLst>
                <a:path w="1042382" h="1043687">
                  <a:moveTo>
                    <a:pt x="0" y="0"/>
                  </a:moveTo>
                  <a:lnTo>
                    <a:pt x="1042383" y="0"/>
                  </a:lnTo>
                  <a:lnTo>
                    <a:pt x="1042383" y="1043687"/>
                  </a:lnTo>
                  <a:lnTo>
                    <a:pt x="0" y="10436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44"/>
            </a:p>
          </p:txBody>
        </p:sp>
        <p:sp>
          <p:nvSpPr>
            <p:cNvPr id="24" name="TextBox 24"/>
            <p:cNvSpPr txBox="1"/>
            <p:nvPr/>
          </p:nvSpPr>
          <p:spPr>
            <a:xfrm>
              <a:off x="10707444" y="7828360"/>
              <a:ext cx="3817264" cy="410475"/>
            </a:xfrm>
            <a:prstGeom prst="rect">
              <a:avLst/>
            </a:prstGeom>
          </p:spPr>
          <p:txBody>
            <a:bodyPr lIns="0" tIns="0" rIns="0" bIns="0" rtlCol="0" anchor="t">
              <a:spAutoFit/>
            </a:bodyPr>
            <a:lstStyle/>
            <a:p>
              <a:pPr algn="ctr">
                <a:lnSpc>
                  <a:spcPts val="1634"/>
                </a:lnSpc>
              </a:pPr>
              <a:r>
                <a:rPr lang="en-US" sz="1420" b="1">
                  <a:solidFill>
                    <a:srgbClr val="1B365D"/>
                  </a:solidFill>
                  <a:latin typeface="Now Bold"/>
                  <a:ea typeface="Now Bold"/>
                  <a:cs typeface="Now Bold"/>
                  <a:sym typeface="Now Bold"/>
                </a:rPr>
                <a:t>Connect</a:t>
              </a:r>
            </a:p>
          </p:txBody>
        </p:sp>
        <p:sp>
          <p:nvSpPr>
            <p:cNvPr id="25" name="Freeform 25"/>
            <p:cNvSpPr/>
            <p:nvPr/>
          </p:nvSpPr>
          <p:spPr>
            <a:xfrm rot="7429764" flipV="1">
              <a:off x="13883538" y="7340147"/>
              <a:ext cx="1293754" cy="957378"/>
            </a:xfrm>
            <a:custGeom>
              <a:avLst/>
              <a:gdLst/>
              <a:ahLst/>
              <a:cxnLst/>
              <a:rect l="l" t="t" r="r" b="b"/>
              <a:pathLst>
                <a:path w="1293754" h="957378">
                  <a:moveTo>
                    <a:pt x="0" y="957378"/>
                  </a:moveTo>
                  <a:lnTo>
                    <a:pt x="1293754" y="957378"/>
                  </a:lnTo>
                  <a:lnTo>
                    <a:pt x="1293754" y="0"/>
                  </a:lnTo>
                  <a:lnTo>
                    <a:pt x="0" y="0"/>
                  </a:lnTo>
                  <a:lnTo>
                    <a:pt x="0" y="95737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44"/>
            </a:p>
          </p:txBody>
        </p:sp>
        <p:sp>
          <p:nvSpPr>
            <p:cNvPr id="26" name="Freeform 26"/>
            <p:cNvSpPr/>
            <p:nvPr/>
          </p:nvSpPr>
          <p:spPr>
            <a:xfrm rot="6893944" flipV="1">
              <a:off x="18551810" y="7760060"/>
              <a:ext cx="1293754" cy="957378"/>
            </a:xfrm>
            <a:custGeom>
              <a:avLst/>
              <a:gdLst/>
              <a:ahLst/>
              <a:cxnLst/>
              <a:rect l="l" t="t" r="r" b="b"/>
              <a:pathLst>
                <a:path w="1293754" h="957378">
                  <a:moveTo>
                    <a:pt x="0" y="957379"/>
                  </a:moveTo>
                  <a:lnTo>
                    <a:pt x="1293755" y="957379"/>
                  </a:lnTo>
                  <a:lnTo>
                    <a:pt x="1293755" y="0"/>
                  </a:lnTo>
                  <a:lnTo>
                    <a:pt x="0" y="0"/>
                  </a:lnTo>
                  <a:lnTo>
                    <a:pt x="0" y="95737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44"/>
            </a:p>
          </p:txBody>
        </p:sp>
        <p:sp>
          <p:nvSpPr>
            <p:cNvPr id="27" name="Freeform 27"/>
            <p:cNvSpPr/>
            <p:nvPr/>
          </p:nvSpPr>
          <p:spPr>
            <a:xfrm>
              <a:off x="20980650" y="6271036"/>
              <a:ext cx="1108513" cy="1107127"/>
            </a:xfrm>
            <a:custGeom>
              <a:avLst/>
              <a:gdLst/>
              <a:ahLst/>
              <a:cxnLst/>
              <a:rect l="l" t="t" r="r" b="b"/>
              <a:pathLst>
                <a:path w="1108513" h="1107127">
                  <a:moveTo>
                    <a:pt x="0" y="0"/>
                  </a:moveTo>
                  <a:lnTo>
                    <a:pt x="1108513" y="0"/>
                  </a:lnTo>
                  <a:lnTo>
                    <a:pt x="1108513" y="1107127"/>
                  </a:lnTo>
                  <a:lnTo>
                    <a:pt x="0" y="11071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44"/>
            </a:p>
          </p:txBody>
        </p:sp>
        <p:sp>
          <p:nvSpPr>
            <p:cNvPr id="28" name="Freeform 28"/>
            <p:cNvSpPr/>
            <p:nvPr/>
          </p:nvSpPr>
          <p:spPr>
            <a:xfrm rot="-1126443">
              <a:off x="5665965" y="4169609"/>
              <a:ext cx="2135000" cy="2135000"/>
            </a:xfrm>
            <a:custGeom>
              <a:avLst/>
              <a:gdLst/>
              <a:ahLst/>
              <a:cxnLst/>
              <a:rect l="l" t="t" r="r" b="b"/>
              <a:pathLst>
                <a:path w="2135000" h="2135000">
                  <a:moveTo>
                    <a:pt x="0" y="0"/>
                  </a:moveTo>
                  <a:lnTo>
                    <a:pt x="2135000" y="0"/>
                  </a:lnTo>
                  <a:lnTo>
                    <a:pt x="2135000" y="2135000"/>
                  </a:lnTo>
                  <a:lnTo>
                    <a:pt x="0" y="21350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44"/>
            </a:p>
          </p:txBody>
        </p:sp>
        <p:sp>
          <p:nvSpPr>
            <p:cNvPr id="29" name="Freeform 29"/>
            <p:cNvSpPr/>
            <p:nvPr/>
          </p:nvSpPr>
          <p:spPr>
            <a:xfrm>
              <a:off x="2495018" y="4862749"/>
              <a:ext cx="2068856" cy="2097699"/>
            </a:xfrm>
            <a:custGeom>
              <a:avLst/>
              <a:gdLst/>
              <a:ahLst/>
              <a:cxnLst/>
              <a:rect l="l" t="t" r="r" b="b"/>
              <a:pathLst>
                <a:path w="2068856" h="2097699">
                  <a:moveTo>
                    <a:pt x="0" y="0"/>
                  </a:moveTo>
                  <a:lnTo>
                    <a:pt x="2068856" y="0"/>
                  </a:lnTo>
                  <a:lnTo>
                    <a:pt x="2068856" y="2097700"/>
                  </a:lnTo>
                  <a:lnTo>
                    <a:pt x="0" y="20977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44"/>
            </a:p>
          </p:txBody>
        </p:sp>
        <p:sp>
          <p:nvSpPr>
            <p:cNvPr id="30" name="Freeform 30"/>
            <p:cNvSpPr/>
            <p:nvPr/>
          </p:nvSpPr>
          <p:spPr>
            <a:xfrm>
              <a:off x="11701847" y="4673130"/>
              <a:ext cx="2070790" cy="1752406"/>
            </a:xfrm>
            <a:custGeom>
              <a:avLst/>
              <a:gdLst/>
              <a:ahLst/>
              <a:cxnLst/>
              <a:rect l="l" t="t" r="r" b="b"/>
              <a:pathLst>
                <a:path w="2070790" h="1752406">
                  <a:moveTo>
                    <a:pt x="0" y="0"/>
                  </a:moveTo>
                  <a:lnTo>
                    <a:pt x="2070790" y="0"/>
                  </a:lnTo>
                  <a:lnTo>
                    <a:pt x="2070790" y="1752406"/>
                  </a:lnTo>
                  <a:lnTo>
                    <a:pt x="0" y="175240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sz="1244"/>
            </a:p>
          </p:txBody>
        </p:sp>
        <p:sp>
          <p:nvSpPr>
            <p:cNvPr id="31" name="Freeform 31"/>
            <p:cNvSpPr/>
            <p:nvPr/>
          </p:nvSpPr>
          <p:spPr>
            <a:xfrm>
              <a:off x="20092044" y="3554402"/>
              <a:ext cx="2827222" cy="2357197"/>
            </a:xfrm>
            <a:custGeom>
              <a:avLst/>
              <a:gdLst/>
              <a:ahLst/>
              <a:cxnLst/>
              <a:rect l="l" t="t" r="r" b="b"/>
              <a:pathLst>
                <a:path w="2827222" h="2357197">
                  <a:moveTo>
                    <a:pt x="0" y="0"/>
                  </a:moveTo>
                  <a:lnTo>
                    <a:pt x="2827222" y="0"/>
                  </a:lnTo>
                  <a:lnTo>
                    <a:pt x="2827222" y="2357197"/>
                  </a:lnTo>
                  <a:lnTo>
                    <a:pt x="0" y="2357197"/>
                  </a:lnTo>
                  <a:lnTo>
                    <a:pt x="0"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txBody>
            <a:bodyPr/>
            <a:lstStyle/>
            <a:p>
              <a:endParaRPr lang="en-US" sz="1244"/>
            </a:p>
          </p:txBody>
        </p:sp>
        <p:sp>
          <p:nvSpPr>
            <p:cNvPr id="32" name="Freeform 32"/>
            <p:cNvSpPr/>
            <p:nvPr/>
          </p:nvSpPr>
          <p:spPr>
            <a:xfrm rot="890812">
              <a:off x="16783614" y="4319748"/>
              <a:ext cx="2537296" cy="2058381"/>
            </a:xfrm>
            <a:custGeom>
              <a:avLst/>
              <a:gdLst/>
              <a:ahLst/>
              <a:cxnLst/>
              <a:rect l="l" t="t" r="r" b="b"/>
              <a:pathLst>
                <a:path w="2537296" h="2058381">
                  <a:moveTo>
                    <a:pt x="0" y="0"/>
                  </a:moveTo>
                  <a:lnTo>
                    <a:pt x="2537296" y="0"/>
                  </a:lnTo>
                  <a:lnTo>
                    <a:pt x="2537296" y="2058381"/>
                  </a:lnTo>
                  <a:lnTo>
                    <a:pt x="0" y="2058381"/>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sz="1244"/>
            </a:p>
          </p:txBody>
        </p:sp>
        <p:sp>
          <p:nvSpPr>
            <p:cNvPr id="33" name="TextBox 33"/>
            <p:cNvSpPr txBox="1"/>
            <p:nvPr/>
          </p:nvSpPr>
          <p:spPr>
            <a:xfrm>
              <a:off x="2082452" y="9611528"/>
              <a:ext cx="3593852" cy="2018129"/>
            </a:xfrm>
            <a:prstGeom prst="rect">
              <a:avLst/>
            </a:prstGeom>
          </p:spPr>
          <p:txBody>
            <a:bodyPr lIns="0" tIns="0" rIns="0" bIns="0" rtlCol="0" anchor="t">
              <a:spAutoFit/>
            </a:bodyPr>
            <a:lstStyle/>
            <a:p>
              <a:pPr algn="ctr">
                <a:lnSpc>
                  <a:spcPts val="1632"/>
                </a:lnSpc>
              </a:pPr>
              <a:r>
                <a:rPr lang="en-US" sz="1166" dirty="0">
                  <a:solidFill>
                    <a:srgbClr val="1B365D"/>
                  </a:solidFill>
                  <a:latin typeface="Now"/>
                  <a:ea typeface="Now"/>
                  <a:cs typeface="Now"/>
                  <a:sym typeface="Now"/>
                </a:rPr>
                <a:t>Patients are screened for food security among healthcare providers and referred for further enrollment steps.</a:t>
              </a:r>
            </a:p>
          </p:txBody>
        </p:sp>
        <p:sp>
          <p:nvSpPr>
            <p:cNvPr id="34" name="TextBox 34"/>
            <p:cNvSpPr txBox="1"/>
            <p:nvPr/>
          </p:nvSpPr>
          <p:spPr>
            <a:xfrm>
              <a:off x="6482398" y="8739495"/>
              <a:ext cx="3593852" cy="2428606"/>
            </a:xfrm>
            <a:prstGeom prst="rect">
              <a:avLst/>
            </a:prstGeom>
          </p:spPr>
          <p:txBody>
            <a:bodyPr lIns="0" tIns="0" rIns="0" bIns="0" rtlCol="0" anchor="t">
              <a:spAutoFit/>
            </a:bodyPr>
            <a:lstStyle/>
            <a:p>
              <a:pPr algn="ctr">
                <a:lnSpc>
                  <a:spcPts val="1632"/>
                </a:lnSpc>
              </a:pPr>
              <a:r>
                <a:rPr lang="en-US" sz="1166" dirty="0">
                  <a:solidFill>
                    <a:srgbClr val="1B365D"/>
                  </a:solidFill>
                  <a:latin typeface="Now"/>
                  <a:ea typeface="Now"/>
                  <a:cs typeface="Now"/>
                  <a:sym typeface="Now"/>
                </a:rPr>
                <a:t>Alliance team complete further screening questions to determine appropriate food as medicine package based on patient needs, location, and preferences.  </a:t>
              </a:r>
            </a:p>
          </p:txBody>
        </p:sp>
        <p:sp>
          <p:nvSpPr>
            <p:cNvPr id="35" name="TextBox 35"/>
            <p:cNvSpPr txBox="1"/>
            <p:nvPr/>
          </p:nvSpPr>
          <p:spPr>
            <a:xfrm>
              <a:off x="10907328" y="8790051"/>
              <a:ext cx="3593852" cy="2428606"/>
            </a:xfrm>
            <a:prstGeom prst="rect">
              <a:avLst/>
            </a:prstGeom>
          </p:spPr>
          <p:txBody>
            <a:bodyPr lIns="0" tIns="0" rIns="0" bIns="0" rtlCol="0" anchor="t">
              <a:spAutoFit/>
            </a:bodyPr>
            <a:lstStyle/>
            <a:p>
              <a:pPr algn="ctr">
                <a:lnSpc>
                  <a:spcPts val="1632"/>
                </a:lnSpc>
              </a:pPr>
              <a:r>
                <a:rPr lang="en-US" sz="1166">
                  <a:solidFill>
                    <a:srgbClr val="1B365D"/>
                  </a:solidFill>
                  <a:latin typeface="Now"/>
                  <a:ea typeface="Now"/>
                  <a:cs typeface="Now"/>
                  <a:sym typeface="Now"/>
                </a:rPr>
                <a:t> Alliance team completes enrollment steps in the appropriate food as medicine package to allow patients to be connected to appropriate plan.  </a:t>
              </a:r>
            </a:p>
          </p:txBody>
        </p:sp>
        <p:sp>
          <p:nvSpPr>
            <p:cNvPr id="36" name="TextBox 36"/>
            <p:cNvSpPr txBox="1"/>
            <p:nvPr/>
          </p:nvSpPr>
          <p:spPr>
            <a:xfrm>
              <a:off x="15328550" y="9200790"/>
              <a:ext cx="3593852" cy="2428606"/>
            </a:xfrm>
            <a:prstGeom prst="rect">
              <a:avLst/>
            </a:prstGeom>
          </p:spPr>
          <p:txBody>
            <a:bodyPr lIns="0" tIns="0" rIns="0" bIns="0" rtlCol="0" anchor="t">
              <a:spAutoFit/>
            </a:bodyPr>
            <a:lstStyle/>
            <a:p>
              <a:pPr algn="ctr">
                <a:lnSpc>
                  <a:spcPts val="1632"/>
                </a:lnSpc>
              </a:pPr>
              <a:r>
                <a:rPr lang="en-US" sz="1166">
                  <a:solidFill>
                    <a:srgbClr val="1B365D"/>
                  </a:solidFill>
                  <a:latin typeface="Now"/>
                  <a:ea typeface="Now"/>
                  <a:cs typeface="Now"/>
                  <a:sym typeface="Now"/>
                </a:rPr>
                <a:t>Alliance team captures patient health information (PHI) from providers to be used in tracking progress and evaluation of health outcomes.  </a:t>
              </a:r>
            </a:p>
          </p:txBody>
        </p:sp>
        <p:sp>
          <p:nvSpPr>
            <p:cNvPr id="37" name="TextBox 37"/>
            <p:cNvSpPr txBox="1"/>
            <p:nvPr/>
          </p:nvSpPr>
          <p:spPr>
            <a:xfrm>
              <a:off x="19737982" y="9200790"/>
              <a:ext cx="3593852" cy="2839081"/>
            </a:xfrm>
            <a:prstGeom prst="rect">
              <a:avLst/>
            </a:prstGeom>
          </p:spPr>
          <p:txBody>
            <a:bodyPr lIns="0" tIns="0" rIns="0" bIns="0" rtlCol="0" anchor="t">
              <a:spAutoFit/>
            </a:bodyPr>
            <a:lstStyle/>
            <a:p>
              <a:pPr algn="ctr">
                <a:lnSpc>
                  <a:spcPts val="1632"/>
                </a:lnSpc>
              </a:pPr>
              <a:r>
                <a:rPr lang="en-US" sz="1166">
                  <a:solidFill>
                    <a:srgbClr val="1B365D"/>
                  </a:solidFill>
                  <a:latin typeface="Now"/>
                  <a:ea typeface="Now"/>
                  <a:cs typeface="Now"/>
                  <a:sym typeface="Now"/>
                </a:rPr>
                <a:t>As food as medicine programs are completed Alliance staff audit and invoice MCO’s for reimbursement that is sent back to food as medicine providers.  </a:t>
              </a:r>
            </a:p>
          </p:txBody>
        </p:sp>
        <p:sp>
          <p:nvSpPr>
            <p:cNvPr id="38" name="TextBox 38"/>
            <p:cNvSpPr txBox="1"/>
            <p:nvPr/>
          </p:nvSpPr>
          <p:spPr>
            <a:xfrm>
              <a:off x="2192341" y="8514087"/>
              <a:ext cx="3150658" cy="468072"/>
            </a:xfrm>
            <a:prstGeom prst="rect">
              <a:avLst/>
            </a:prstGeom>
          </p:spPr>
          <p:txBody>
            <a:bodyPr lIns="0" tIns="0" rIns="0" bIns="0" rtlCol="0" anchor="t">
              <a:spAutoFit/>
            </a:bodyPr>
            <a:lstStyle/>
            <a:p>
              <a:pPr algn="ctr">
                <a:lnSpc>
                  <a:spcPts val="1989"/>
                </a:lnSpc>
              </a:pPr>
              <a:r>
                <a:rPr lang="en-US" sz="1420" b="1">
                  <a:solidFill>
                    <a:srgbClr val="1B365D"/>
                  </a:solidFill>
                  <a:latin typeface="Now Bold"/>
                  <a:ea typeface="Now Bold"/>
                  <a:cs typeface="Now Bold"/>
                  <a:sym typeface="Now Bold"/>
                </a:rPr>
                <a:t>Screen and Refer</a:t>
              </a:r>
            </a:p>
          </p:txBody>
        </p:sp>
        <p:sp>
          <p:nvSpPr>
            <p:cNvPr id="39" name="TextBox 39"/>
            <p:cNvSpPr txBox="1"/>
            <p:nvPr/>
          </p:nvSpPr>
          <p:spPr>
            <a:xfrm>
              <a:off x="15283142" y="7519608"/>
              <a:ext cx="3461251" cy="820952"/>
            </a:xfrm>
            <a:prstGeom prst="rect">
              <a:avLst/>
            </a:prstGeom>
          </p:spPr>
          <p:txBody>
            <a:bodyPr lIns="0" tIns="0" rIns="0" bIns="0" rtlCol="0" anchor="t">
              <a:spAutoFit/>
            </a:bodyPr>
            <a:lstStyle/>
            <a:p>
              <a:pPr algn="ctr">
                <a:lnSpc>
                  <a:spcPts val="1634"/>
                </a:lnSpc>
              </a:pPr>
              <a:r>
                <a:rPr lang="en-US" sz="1420" b="1">
                  <a:solidFill>
                    <a:srgbClr val="1B365D"/>
                  </a:solidFill>
                  <a:latin typeface="Now Bold"/>
                  <a:ea typeface="Now Bold"/>
                  <a:cs typeface="Now Bold"/>
                  <a:sym typeface="Now Bold"/>
                </a:rPr>
                <a:t>Monitor progress and tracking</a:t>
              </a:r>
            </a:p>
          </p:txBody>
        </p:sp>
        <p:sp>
          <p:nvSpPr>
            <p:cNvPr id="40" name="TextBox 40"/>
            <p:cNvSpPr txBox="1"/>
            <p:nvPr/>
          </p:nvSpPr>
          <p:spPr>
            <a:xfrm>
              <a:off x="6184585" y="7102543"/>
              <a:ext cx="3985272" cy="820952"/>
            </a:xfrm>
            <a:prstGeom prst="rect">
              <a:avLst/>
            </a:prstGeom>
          </p:spPr>
          <p:txBody>
            <a:bodyPr lIns="0" tIns="0" rIns="0" bIns="0" rtlCol="0" anchor="t">
              <a:spAutoFit/>
            </a:bodyPr>
            <a:lstStyle/>
            <a:p>
              <a:pPr algn="ctr">
                <a:lnSpc>
                  <a:spcPts val="1634"/>
                </a:lnSpc>
              </a:pPr>
              <a:r>
                <a:rPr lang="en-US" sz="1420" b="1">
                  <a:solidFill>
                    <a:srgbClr val="1B365D"/>
                  </a:solidFill>
                  <a:latin typeface="Now Bold"/>
                  <a:ea typeface="Now Bold"/>
                  <a:cs typeface="Now Bold"/>
                  <a:sym typeface="Now Bold"/>
                </a:rPr>
                <a:t> Assess constraints and preferences </a:t>
              </a:r>
            </a:p>
          </p:txBody>
        </p:sp>
        <p:sp>
          <p:nvSpPr>
            <p:cNvPr id="41" name="TextBox 41"/>
            <p:cNvSpPr txBox="1"/>
            <p:nvPr/>
          </p:nvSpPr>
          <p:spPr>
            <a:xfrm>
              <a:off x="19514568" y="7495025"/>
              <a:ext cx="3817264" cy="820952"/>
            </a:xfrm>
            <a:prstGeom prst="rect">
              <a:avLst/>
            </a:prstGeom>
          </p:spPr>
          <p:txBody>
            <a:bodyPr lIns="0" tIns="0" rIns="0" bIns="0" rtlCol="0" anchor="t">
              <a:spAutoFit/>
            </a:bodyPr>
            <a:lstStyle/>
            <a:p>
              <a:pPr algn="ctr">
                <a:lnSpc>
                  <a:spcPts val="1634"/>
                </a:lnSpc>
              </a:pPr>
              <a:r>
                <a:rPr lang="en-US" sz="1420" b="1">
                  <a:solidFill>
                    <a:srgbClr val="1B365D"/>
                  </a:solidFill>
                  <a:latin typeface="Now Bold"/>
                  <a:ea typeface="Now Bold"/>
                  <a:cs typeface="Now Bold"/>
                  <a:sym typeface="Now Bold"/>
                </a:rPr>
                <a:t>Completion and Reimbursement</a:t>
              </a:r>
            </a:p>
          </p:txBody>
        </p:sp>
        <p:grpSp>
          <p:nvGrpSpPr>
            <p:cNvPr id="42" name="Group 42"/>
            <p:cNvGrpSpPr/>
            <p:nvPr/>
          </p:nvGrpSpPr>
          <p:grpSpPr>
            <a:xfrm>
              <a:off x="0" y="0"/>
              <a:ext cx="27506829" cy="3272610"/>
              <a:chOff x="0" y="0"/>
              <a:chExt cx="3923509" cy="466797"/>
            </a:xfrm>
          </p:grpSpPr>
          <p:sp>
            <p:nvSpPr>
              <p:cNvPr id="43" name="Freeform 43"/>
              <p:cNvSpPr/>
              <p:nvPr/>
            </p:nvSpPr>
            <p:spPr>
              <a:xfrm>
                <a:off x="0" y="0"/>
                <a:ext cx="3923509" cy="466797"/>
              </a:xfrm>
              <a:custGeom>
                <a:avLst/>
                <a:gdLst/>
                <a:ahLst/>
                <a:cxnLst/>
                <a:rect l="l" t="t" r="r" b="b"/>
                <a:pathLst>
                  <a:path w="3923509" h="466797">
                    <a:moveTo>
                      <a:pt x="3720309" y="0"/>
                    </a:moveTo>
                    <a:lnTo>
                      <a:pt x="0" y="0"/>
                    </a:lnTo>
                    <a:lnTo>
                      <a:pt x="0" y="466797"/>
                    </a:lnTo>
                    <a:lnTo>
                      <a:pt x="3720309" y="466797"/>
                    </a:lnTo>
                    <a:lnTo>
                      <a:pt x="3923509" y="233399"/>
                    </a:lnTo>
                    <a:lnTo>
                      <a:pt x="3720309" y="0"/>
                    </a:lnTo>
                    <a:close/>
                  </a:path>
                </a:pathLst>
              </a:custGeom>
              <a:solidFill>
                <a:srgbClr val="1B365D"/>
              </a:solidFill>
            </p:spPr>
            <p:txBody>
              <a:bodyPr/>
              <a:lstStyle/>
              <a:p>
                <a:endParaRPr lang="en-US" sz="1244"/>
              </a:p>
            </p:txBody>
          </p:sp>
          <p:sp>
            <p:nvSpPr>
              <p:cNvPr id="44" name="TextBox 44"/>
              <p:cNvSpPr txBox="1"/>
              <p:nvPr/>
            </p:nvSpPr>
            <p:spPr>
              <a:xfrm>
                <a:off x="0" y="-47625"/>
                <a:ext cx="3809209" cy="514422"/>
              </a:xfrm>
              <a:prstGeom prst="rect">
                <a:avLst/>
              </a:prstGeom>
            </p:spPr>
            <p:txBody>
              <a:bodyPr lIns="18190" tIns="18190" rIns="18190" bIns="18190" rtlCol="0" anchor="ctr"/>
              <a:lstStyle/>
              <a:p>
                <a:pPr algn="ctr">
                  <a:lnSpc>
                    <a:spcPts val="1825"/>
                  </a:lnSpc>
                </a:pPr>
                <a:endParaRPr sz="1244"/>
              </a:p>
            </p:txBody>
          </p:sp>
        </p:grpSp>
        <p:sp>
          <p:nvSpPr>
            <p:cNvPr id="45" name="TextBox 45"/>
            <p:cNvSpPr txBox="1"/>
            <p:nvPr/>
          </p:nvSpPr>
          <p:spPr>
            <a:xfrm>
              <a:off x="2116257" y="400780"/>
              <a:ext cx="21181770" cy="1334045"/>
            </a:xfrm>
            <a:prstGeom prst="rect">
              <a:avLst/>
            </a:prstGeom>
          </p:spPr>
          <p:txBody>
            <a:bodyPr lIns="0" tIns="0" rIns="0" bIns="0" rtlCol="0" anchor="t">
              <a:spAutoFit/>
            </a:bodyPr>
            <a:lstStyle/>
            <a:p>
              <a:pPr algn="ctr">
                <a:lnSpc>
                  <a:spcPts val="5188"/>
                </a:lnSpc>
              </a:pPr>
              <a:r>
                <a:rPr lang="en-US" sz="4804" b="1" spc="-120">
                  <a:solidFill>
                    <a:srgbClr val="FFFFFF"/>
                  </a:solidFill>
                  <a:latin typeface="Now Bold"/>
                  <a:ea typeface="Now Bold"/>
                  <a:cs typeface="Now Bold"/>
                  <a:sym typeface="Now Bold"/>
                </a:rPr>
                <a:t>REFERRAL HUB</a:t>
              </a:r>
            </a:p>
          </p:txBody>
        </p:sp>
        <p:sp>
          <p:nvSpPr>
            <p:cNvPr id="46" name="TextBox 46"/>
            <p:cNvSpPr txBox="1"/>
            <p:nvPr/>
          </p:nvSpPr>
          <p:spPr>
            <a:xfrm>
              <a:off x="2345771" y="2033403"/>
              <a:ext cx="21181770" cy="769642"/>
            </a:xfrm>
            <a:prstGeom prst="rect">
              <a:avLst/>
            </a:prstGeom>
          </p:spPr>
          <p:txBody>
            <a:bodyPr lIns="0" tIns="0" rIns="0" bIns="0" rtlCol="0" anchor="t">
              <a:spAutoFit/>
            </a:bodyPr>
            <a:lstStyle/>
            <a:p>
              <a:pPr algn="ctr">
                <a:lnSpc>
                  <a:spcPts val="3029"/>
                </a:lnSpc>
              </a:pPr>
              <a:r>
                <a:rPr lang="en-US" sz="2805" b="1" spc="-70" dirty="0">
                  <a:solidFill>
                    <a:srgbClr val="FFA360"/>
                  </a:solidFill>
                  <a:latin typeface="Now Bold"/>
                  <a:ea typeface="Now Bold"/>
                  <a:cs typeface="Now Bold"/>
                  <a:sym typeface="Now Bold"/>
                </a:rPr>
                <a:t>Centralization of Healthcare by Food System™</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5, 2026</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7120" indent="-304747" defTabSz="1218987">
              <a:buClr>
                <a:srgbClr val="D6201A"/>
              </a:buClr>
              <a:buFont typeface="Wingdings" charset="2"/>
              <a:buChar char="§"/>
              <a:defRPr/>
            </a:pPr>
            <a:r>
              <a:rPr lang="en-US" sz="1800" i="1" dirty="0">
                <a:solidFill>
                  <a:schemeClr val="tx1"/>
                </a:solidFill>
                <a:latin typeface="Arial"/>
                <a:sym typeface="Arial"/>
              </a:rPr>
              <a:t>This program is supported by the Health Resources and Services Administration (HRSA) of the U.S. Department of Health and Human Services (HHS) under grant number TR7HA53203-01-00 as part of an award totaling $5.7m. The contents are those of the author(s) and do not necessarily represent the official views of, nor an endorsement, by HRSA, HHS, or the U.S. Government. For more information, please visit HRSA.gov.</a:t>
            </a:r>
          </a:p>
          <a:p>
            <a:pPr marL="457120" indent="-304747" defTabSz="1218987">
              <a:buClr>
                <a:srgbClr val="D6201A"/>
              </a:buClr>
              <a:buFont typeface="Wingdings" charset="2"/>
              <a:buChar char="§"/>
              <a:defRPr/>
            </a:pPr>
            <a:r>
              <a:rPr lang="en-US" sz="1800" i="1" dirty="0">
                <a:solidFill>
                  <a:schemeClr val="tx1"/>
                </a:solidFill>
                <a:latin typeface="Arial"/>
                <a:ea typeface="Calibri" panose="020F0502020204030204" pitchFamily="34" charset="0"/>
                <a:sym typeface="Arial"/>
              </a:rPr>
              <a:t>“Funding for this presentation was made possible by cooperative agreement </a:t>
            </a:r>
            <a:r>
              <a:rPr lang="en-US" sz="1800" i="1" dirty="0">
                <a:solidFill>
                  <a:schemeClr val="tx1"/>
                </a:solidFill>
                <a:latin typeface="Arial"/>
                <a:sym typeface="Arial"/>
              </a:rPr>
              <a:t>TR7HA53203-01-00</a:t>
            </a:r>
            <a:r>
              <a:rPr lang="en-US" sz="1800" i="1" dirty="0">
                <a:solidFill>
                  <a:schemeClr val="tx1"/>
                </a:solidFill>
                <a:latin typeface="Arial"/>
                <a:ea typeface="Calibri" panose="020F0502020204030204" pitchFamily="34" charset="0"/>
                <a:sym typeface="Arial"/>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457120" indent="-304747" defTabSz="1218987">
              <a:buClr>
                <a:srgbClr val="D6201A"/>
              </a:buClr>
              <a:buFont typeface="Wingdings" charset="2"/>
              <a:buChar char="§"/>
              <a:defRPr/>
            </a:pPr>
            <a:r>
              <a:rPr lang="en-US" altLang="en-US" sz="1800" i="1" dirty="0">
                <a:solidFill>
                  <a:schemeClr val="tx1"/>
                </a:solidFill>
                <a:latin typeface="Arial" panose="020B0604020202020204" pitchFamily="34" charset="0"/>
                <a:ea typeface="Calibri" panose="020F0502020204030204" pitchFamily="34" charset="0"/>
                <a:sym typeface="Arial"/>
              </a:rPr>
              <a:t>This content is owned by the AETC and is protected by copyright laws.  Reproduction or distribution of the content without written permission of the sponsor is prohibited and may result in legal action.  </a:t>
            </a:r>
            <a:endParaRPr lang="en-US" sz="1800" i="1" dirty="0">
              <a:solidFill>
                <a:schemeClr val="tx1"/>
              </a:solidFill>
              <a:latin typeface="Arial" panose="020B0604020202020204" pitchFamily="34" charset="0"/>
              <a:ea typeface="Calibri" panose="020F0502020204030204" pitchFamily="34" charset="0"/>
              <a:sym typeface="Arial"/>
            </a:endParaRP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fontScale="90000"/>
          </a:bodyPr>
          <a:lstStyle/>
          <a:p>
            <a:r>
              <a:rPr lang="en-US" dirty="0"/>
              <a:t>Screening Questions to Allocate Participants into FIM program – Step 1 and Step 2</a:t>
            </a:r>
          </a:p>
        </p:txBody>
      </p:sp>
      <p:sp>
        <p:nvSpPr>
          <p:cNvPr id="20" name="Text Placeholder 19"/>
          <p:cNvSpPr>
            <a:spLocks noGrp="1"/>
          </p:cNvSpPr>
          <p:nvPr>
            <p:ph type="body" sz="quarter" idx="12"/>
          </p:nvPr>
        </p:nvSpPr>
        <p:spPr/>
        <p:txBody>
          <a:bodyPr/>
          <a:lstStyle/>
          <a:p>
            <a:r>
              <a:rPr lang="en-US" dirty="0"/>
              <a:t>Do you have a working kitchen?</a:t>
            </a:r>
          </a:p>
        </p:txBody>
      </p:sp>
      <p:sp>
        <p:nvSpPr>
          <p:cNvPr id="21" name="Text Placeholder 20"/>
          <p:cNvSpPr>
            <a:spLocks noGrp="1"/>
          </p:cNvSpPr>
          <p:nvPr>
            <p:ph type="body" sz="quarter" idx="13"/>
          </p:nvPr>
        </p:nvSpPr>
        <p:spPr/>
        <p:txBody>
          <a:bodyPr/>
          <a:lstStyle/>
          <a:p>
            <a:r>
              <a:rPr lang="en-US" dirty="0"/>
              <a:t>Do you prefer to cook your own meals?</a:t>
            </a:r>
          </a:p>
          <a:p>
            <a:endParaRPr lang="en-US" dirty="0"/>
          </a:p>
        </p:txBody>
      </p:sp>
      <p:sp>
        <p:nvSpPr>
          <p:cNvPr id="22" name="Text Placeholder 21"/>
          <p:cNvSpPr>
            <a:spLocks noGrp="1"/>
          </p:cNvSpPr>
          <p:nvPr>
            <p:ph type="body" sz="quarter" idx="14"/>
          </p:nvPr>
        </p:nvSpPr>
        <p:spPr/>
        <p:txBody>
          <a:bodyPr/>
          <a:lstStyle/>
          <a:p>
            <a:r>
              <a:rPr lang="en-US" dirty="0"/>
              <a:t>Do you have reliable transportation?</a:t>
            </a:r>
          </a:p>
          <a:p>
            <a:endParaRPr lang="en-US" dirty="0"/>
          </a:p>
        </p:txBody>
      </p:sp>
      <p:sp>
        <p:nvSpPr>
          <p:cNvPr id="23" name="Text Placeholder 22"/>
          <p:cNvSpPr>
            <a:spLocks noGrp="1"/>
          </p:cNvSpPr>
          <p:nvPr>
            <p:ph type="body" sz="quarter" idx="15"/>
          </p:nvPr>
        </p:nvSpPr>
        <p:spPr/>
        <p:txBody>
          <a:bodyPr/>
          <a:lstStyle/>
          <a:p>
            <a:r>
              <a:rPr lang="en-US" dirty="0"/>
              <a:t>Management of condition</a:t>
            </a:r>
          </a:p>
          <a:p>
            <a:endParaRPr lang="en-US" dirty="0"/>
          </a:p>
        </p:txBody>
      </p:sp>
      <p:sp>
        <p:nvSpPr>
          <p:cNvPr id="6" name="Date Placeholder 5"/>
          <p:cNvSpPr>
            <a:spLocks noGrp="1"/>
          </p:cNvSpPr>
          <p:nvPr>
            <p:ph type="dt" sz="half" idx="2"/>
          </p:nvPr>
        </p:nvSpPr>
        <p:spPr/>
        <p:txBody>
          <a:bodyPr/>
          <a:lstStyle/>
          <a:p>
            <a:fld id="{354B3A8A-5857-4C39-BA70-F468BCC3EB31}" type="datetime4">
              <a:rPr lang="en-US" smtClean="0"/>
              <a:pPr/>
              <a:t>March 5, 2026</a:t>
            </a:fld>
            <a:endParaRPr lang="en-US" dirty="0"/>
          </a:p>
        </p:txBody>
      </p:sp>
      <p:pic>
        <p:nvPicPr>
          <p:cNvPr id="3" name="Picture 2">
            <a:extLst>
              <a:ext uri="{FF2B5EF4-FFF2-40B4-BE49-F238E27FC236}">
                <a16:creationId xmlns:a16="http://schemas.microsoft.com/office/drawing/2014/main" id="{FA369831-D16F-B532-510E-BA0D1DA181B8}"/>
              </a:ext>
            </a:extLst>
          </p:cNvPr>
          <p:cNvPicPr>
            <a:picLocks noChangeAspect="1"/>
          </p:cNvPicPr>
          <p:nvPr/>
        </p:nvPicPr>
        <p:blipFill>
          <a:blip r:embed="rId2"/>
          <a:stretch>
            <a:fillRect/>
          </a:stretch>
        </p:blipFill>
        <p:spPr>
          <a:xfrm>
            <a:off x="562815" y="2717838"/>
            <a:ext cx="5270729" cy="3513819"/>
          </a:xfrm>
          <a:prstGeom prst="rect">
            <a:avLst/>
          </a:prstGeom>
        </p:spPr>
      </p:pic>
    </p:spTree>
    <p:extLst>
      <p:ext uri="{BB962C8B-B14F-4D97-AF65-F5344CB8AC3E}">
        <p14:creationId xmlns:p14="http://schemas.microsoft.com/office/powerpoint/2010/main" val="8045320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184CC-7A10-7F35-9689-E18E46C70930}"/>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8ED57978-F784-344A-FA11-759E343C4C7C}"/>
              </a:ext>
            </a:extLst>
          </p:cNvPr>
          <p:cNvSpPr>
            <a:spLocks noGrp="1"/>
          </p:cNvSpPr>
          <p:nvPr>
            <p:ph type="title"/>
          </p:nvPr>
        </p:nvSpPr>
        <p:spPr/>
        <p:txBody>
          <a:bodyPr>
            <a:normAutofit/>
          </a:bodyPr>
          <a:lstStyle/>
          <a:p>
            <a:r>
              <a:rPr lang="en-US" dirty="0"/>
              <a:t>Food is Medicine Data Tracking – Step 3</a:t>
            </a:r>
          </a:p>
        </p:txBody>
      </p:sp>
      <p:sp>
        <p:nvSpPr>
          <p:cNvPr id="20" name="Text Placeholder 19">
            <a:extLst>
              <a:ext uri="{FF2B5EF4-FFF2-40B4-BE49-F238E27FC236}">
                <a16:creationId xmlns:a16="http://schemas.microsoft.com/office/drawing/2014/main" id="{BAF0D64A-2A9D-AAE1-758D-544EFA5C2221}"/>
              </a:ext>
            </a:extLst>
          </p:cNvPr>
          <p:cNvSpPr>
            <a:spLocks noGrp="1"/>
          </p:cNvSpPr>
          <p:nvPr>
            <p:ph type="body" sz="quarter" idx="12"/>
          </p:nvPr>
        </p:nvSpPr>
        <p:spPr/>
        <p:style>
          <a:lnRef idx="2">
            <a:schemeClr val="dk1"/>
          </a:lnRef>
          <a:fillRef idx="1">
            <a:schemeClr val="lt1"/>
          </a:fillRef>
          <a:effectRef idx="0">
            <a:schemeClr val="dk1"/>
          </a:effectRef>
          <a:fontRef idx="minor">
            <a:schemeClr val="dk1"/>
          </a:fontRef>
        </p:style>
        <p:txBody>
          <a:bodyPr/>
          <a:lstStyle/>
          <a:p>
            <a:r>
              <a:rPr lang="en-US" b="1" dirty="0"/>
              <a:t>Medically Tailored Meals (10-14 meals per week delivered)</a:t>
            </a:r>
          </a:p>
          <a:p>
            <a:r>
              <a:rPr lang="en-US" dirty="0"/>
              <a:t>Best for high need patients with unmanaged conditions and limited cooking abilities. </a:t>
            </a:r>
          </a:p>
        </p:txBody>
      </p:sp>
      <p:sp>
        <p:nvSpPr>
          <p:cNvPr id="21" name="Text Placeholder 20">
            <a:extLst>
              <a:ext uri="{FF2B5EF4-FFF2-40B4-BE49-F238E27FC236}">
                <a16:creationId xmlns:a16="http://schemas.microsoft.com/office/drawing/2014/main" id="{433DCBD2-3D77-09FE-9538-B568DEE3CC55}"/>
              </a:ext>
            </a:extLst>
          </p:cNvPr>
          <p:cNvSpPr>
            <a:spLocks noGrp="1"/>
          </p:cNvSpPr>
          <p:nvPr>
            <p:ph type="body" sz="quarter" idx="13"/>
          </p:nvPr>
        </p:nvSpPr>
        <p:spPr/>
        <p:style>
          <a:lnRef idx="2">
            <a:schemeClr val="dk1"/>
          </a:lnRef>
          <a:fillRef idx="1">
            <a:schemeClr val="lt1"/>
          </a:fillRef>
          <a:effectRef idx="0">
            <a:schemeClr val="dk1"/>
          </a:effectRef>
          <a:fontRef idx="minor">
            <a:schemeClr val="dk1"/>
          </a:fontRef>
        </p:style>
        <p:txBody>
          <a:bodyPr/>
          <a:lstStyle/>
          <a:p>
            <a:r>
              <a:rPr lang="en-US" b="1" dirty="0"/>
              <a:t>Medically Tailored Meal Kits (Meal box 5 meals per week delivered) </a:t>
            </a:r>
            <a:r>
              <a:rPr lang="en-US" dirty="0"/>
              <a:t>Best for patients with managed conditions but would need assistance with meal planning and transportation.</a:t>
            </a:r>
          </a:p>
          <a:p>
            <a:endParaRPr lang="en-US" dirty="0"/>
          </a:p>
        </p:txBody>
      </p:sp>
      <p:sp>
        <p:nvSpPr>
          <p:cNvPr id="22" name="Text Placeholder 21">
            <a:extLst>
              <a:ext uri="{FF2B5EF4-FFF2-40B4-BE49-F238E27FC236}">
                <a16:creationId xmlns:a16="http://schemas.microsoft.com/office/drawing/2014/main" id="{07CC010B-E36F-4760-00B7-5E119CCB143C}"/>
              </a:ext>
            </a:extLst>
          </p:cNvPr>
          <p:cNvSpPr>
            <a:spLocks noGrp="1"/>
          </p:cNvSpPr>
          <p:nvPr>
            <p:ph type="body" sz="quarter" idx="14"/>
          </p:nvPr>
        </p:nvSpPr>
        <p:spPr/>
        <p:style>
          <a:lnRef idx="2">
            <a:schemeClr val="dk1"/>
          </a:lnRef>
          <a:fillRef idx="1">
            <a:schemeClr val="lt1"/>
          </a:fillRef>
          <a:effectRef idx="0">
            <a:schemeClr val="dk1"/>
          </a:effectRef>
          <a:fontRef idx="minor">
            <a:schemeClr val="dk1"/>
          </a:fontRef>
        </p:style>
        <p:txBody>
          <a:bodyPr/>
          <a:lstStyle/>
          <a:p>
            <a:r>
              <a:rPr lang="en-US" b="1" dirty="0"/>
              <a:t>Grocery Rx in-store ($100 lean protein, F/V, dairy, nuts, legumes) </a:t>
            </a:r>
            <a:r>
              <a:rPr lang="en-US" sz="1800" dirty="0"/>
              <a:t>Best for a majority of patients with managed conditions, prefer to choose their own food, and ability to shop and prepare foods. </a:t>
            </a:r>
          </a:p>
          <a:p>
            <a:endParaRPr lang="en-US" dirty="0"/>
          </a:p>
        </p:txBody>
      </p:sp>
      <p:sp>
        <p:nvSpPr>
          <p:cNvPr id="23" name="Text Placeholder 22">
            <a:extLst>
              <a:ext uri="{FF2B5EF4-FFF2-40B4-BE49-F238E27FC236}">
                <a16:creationId xmlns:a16="http://schemas.microsoft.com/office/drawing/2014/main" id="{3FA8D708-CA72-D21E-C16D-95FBF90B908D}"/>
              </a:ext>
            </a:extLst>
          </p:cNvPr>
          <p:cNvSpPr>
            <a:spLocks noGrp="1"/>
          </p:cNvSpPr>
          <p:nvPr>
            <p:ph type="body" sz="quarter" idx="15"/>
          </p:nvPr>
        </p:nvSpPr>
        <p:spPr/>
        <p:style>
          <a:lnRef idx="2">
            <a:schemeClr val="dk1"/>
          </a:lnRef>
          <a:fillRef idx="1">
            <a:schemeClr val="lt1"/>
          </a:fillRef>
          <a:effectRef idx="0">
            <a:schemeClr val="dk1"/>
          </a:effectRef>
          <a:fontRef idx="minor">
            <a:schemeClr val="dk1"/>
          </a:fontRef>
        </p:style>
        <p:txBody>
          <a:bodyPr/>
          <a:lstStyle/>
          <a:p>
            <a:r>
              <a:rPr lang="en-US" b="1" dirty="0"/>
              <a:t>Grocery Rx on-line ($100 lean protein, F/V, dairy, nuts, legumes)</a:t>
            </a:r>
          </a:p>
          <a:p>
            <a:r>
              <a:rPr lang="en-US" dirty="0"/>
              <a:t>Same as in-store but have transportation as a barrier. </a:t>
            </a:r>
          </a:p>
          <a:p>
            <a:endParaRPr lang="en-US" dirty="0"/>
          </a:p>
        </p:txBody>
      </p:sp>
      <p:sp>
        <p:nvSpPr>
          <p:cNvPr id="6" name="Date Placeholder 5">
            <a:extLst>
              <a:ext uri="{FF2B5EF4-FFF2-40B4-BE49-F238E27FC236}">
                <a16:creationId xmlns:a16="http://schemas.microsoft.com/office/drawing/2014/main" id="{1C48F529-32ED-2CBE-7C01-947517DDE034}"/>
              </a:ext>
            </a:extLst>
          </p:cNvPr>
          <p:cNvSpPr>
            <a:spLocks noGrp="1"/>
          </p:cNvSpPr>
          <p:nvPr>
            <p:ph type="dt" sz="half" idx="2"/>
          </p:nvPr>
        </p:nvSpPr>
        <p:spPr/>
        <p:txBody>
          <a:bodyPr/>
          <a:lstStyle/>
          <a:p>
            <a:fld id="{354B3A8A-5857-4C39-BA70-F468BCC3EB31}" type="datetime4">
              <a:rPr lang="en-US" smtClean="0"/>
              <a:pPr/>
              <a:t>March 5, 2026</a:t>
            </a:fld>
            <a:endParaRPr lang="en-US" dirty="0"/>
          </a:p>
        </p:txBody>
      </p:sp>
      <p:sp>
        <p:nvSpPr>
          <p:cNvPr id="2" name="TextBox 1">
            <a:extLst>
              <a:ext uri="{FF2B5EF4-FFF2-40B4-BE49-F238E27FC236}">
                <a16:creationId xmlns:a16="http://schemas.microsoft.com/office/drawing/2014/main" id="{48AEE1D8-ABA4-3D2F-003D-B1F123CB17D4}"/>
              </a:ext>
            </a:extLst>
          </p:cNvPr>
          <p:cNvSpPr txBox="1"/>
          <p:nvPr/>
        </p:nvSpPr>
        <p:spPr>
          <a:xfrm>
            <a:off x="529936" y="5351318"/>
            <a:ext cx="7232073" cy="9537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All programs include nutrition counseling with an RD, case management check-ins, welcome materials, off boarding materials, and a help line. </a:t>
            </a:r>
          </a:p>
        </p:txBody>
      </p:sp>
    </p:spTree>
    <p:extLst>
      <p:ext uri="{BB962C8B-B14F-4D97-AF65-F5344CB8AC3E}">
        <p14:creationId xmlns:p14="http://schemas.microsoft.com/office/powerpoint/2010/main" val="47232592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EEACA-4DC0-8B6F-8C43-9FB733ED7B04}"/>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0BF5F03B-E814-41D5-D6A9-9B40E269E3D2}"/>
              </a:ext>
            </a:extLst>
          </p:cNvPr>
          <p:cNvSpPr>
            <a:spLocks noGrp="1"/>
          </p:cNvSpPr>
          <p:nvPr>
            <p:ph type="title"/>
          </p:nvPr>
        </p:nvSpPr>
        <p:spPr/>
        <p:txBody>
          <a:bodyPr>
            <a:normAutofit/>
          </a:bodyPr>
          <a:lstStyle/>
          <a:p>
            <a:r>
              <a:rPr lang="en-US" dirty="0"/>
              <a:t>Food is Medicine Program Enrollment Step 4</a:t>
            </a:r>
          </a:p>
        </p:txBody>
      </p:sp>
      <p:sp>
        <p:nvSpPr>
          <p:cNvPr id="20" name="Text Placeholder 19">
            <a:extLst>
              <a:ext uri="{FF2B5EF4-FFF2-40B4-BE49-F238E27FC236}">
                <a16:creationId xmlns:a16="http://schemas.microsoft.com/office/drawing/2014/main" id="{28C2509F-52A1-1AC2-DB90-207D06848211}"/>
              </a:ext>
            </a:extLst>
          </p:cNvPr>
          <p:cNvSpPr>
            <a:spLocks noGrp="1"/>
          </p:cNvSpPr>
          <p:nvPr>
            <p:ph type="body" sz="quarter" idx="12"/>
          </p:nvPr>
        </p:nvSpPr>
        <p:spPr/>
        <p:style>
          <a:lnRef idx="2">
            <a:schemeClr val="dk1"/>
          </a:lnRef>
          <a:fillRef idx="1">
            <a:schemeClr val="lt1"/>
          </a:fillRef>
          <a:effectRef idx="0">
            <a:schemeClr val="dk1"/>
          </a:effectRef>
          <a:fontRef idx="minor">
            <a:schemeClr val="dk1"/>
          </a:fontRef>
        </p:style>
        <p:txBody>
          <a:bodyPr/>
          <a:lstStyle/>
          <a:p>
            <a:r>
              <a:rPr lang="en-US" b="1" dirty="0"/>
              <a:t>PHI data captured through KHIE</a:t>
            </a:r>
          </a:p>
          <a:p>
            <a:r>
              <a:rPr lang="en-US" dirty="0"/>
              <a:t>Food as Health as a covered entity allows for PHI to be captured</a:t>
            </a:r>
          </a:p>
        </p:txBody>
      </p:sp>
      <p:sp>
        <p:nvSpPr>
          <p:cNvPr id="21" name="Text Placeholder 20">
            <a:extLst>
              <a:ext uri="{FF2B5EF4-FFF2-40B4-BE49-F238E27FC236}">
                <a16:creationId xmlns:a16="http://schemas.microsoft.com/office/drawing/2014/main" id="{99015264-C19F-4AD9-22F2-C01A567551B0}"/>
              </a:ext>
            </a:extLst>
          </p:cNvPr>
          <p:cNvSpPr>
            <a:spLocks noGrp="1"/>
          </p:cNvSpPr>
          <p:nvPr>
            <p:ph type="body" sz="quarter" idx="13"/>
          </p:nvPr>
        </p:nvSpPr>
        <p:spPr/>
        <p:style>
          <a:lnRef idx="2">
            <a:schemeClr val="dk1"/>
          </a:lnRef>
          <a:fillRef idx="1">
            <a:schemeClr val="lt1"/>
          </a:fillRef>
          <a:effectRef idx="0">
            <a:schemeClr val="dk1"/>
          </a:effectRef>
          <a:fontRef idx="minor">
            <a:schemeClr val="dk1"/>
          </a:fontRef>
        </p:style>
        <p:txBody>
          <a:bodyPr/>
          <a:lstStyle/>
          <a:p>
            <a:r>
              <a:rPr lang="en-US" b="1" dirty="0"/>
              <a:t>Reminders to visit Doctor</a:t>
            </a:r>
          </a:p>
          <a:p>
            <a:r>
              <a:rPr lang="en-US" dirty="0"/>
              <a:t>Text message and phone calls to schedule check-up appointments within 6 months</a:t>
            </a:r>
          </a:p>
          <a:p>
            <a:endParaRPr lang="en-US" dirty="0"/>
          </a:p>
        </p:txBody>
      </p:sp>
      <p:sp>
        <p:nvSpPr>
          <p:cNvPr id="22" name="Text Placeholder 21">
            <a:extLst>
              <a:ext uri="{FF2B5EF4-FFF2-40B4-BE49-F238E27FC236}">
                <a16:creationId xmlns:a16="http://schemas.microsoft.com/office/drawing/2014/main" id="{364C4EC4-932D-16D1-9961-EA58242508FF}"/>
              </a:ext>
            </a:extLst>
          </p:cNvPr>
          <p:cNvSpPr>
            <a:spLocks noGrp="1"/>
          </p:cNvSpPr>
          <p:nvPr>
            <p:ph type="body" sz="quarter" idx="14"/>
          </p:nvPr>
        </p:nvSpPr>
        <p:spPr/>
        <p:style>
          <a:lnRef idx="2">
            <a:schemeClr val="dk1"/>
          </a:lnRef>
          <a:fillRef idx="1">
            <a:schemeClr val="lt1"/>
          </a:fillRef>
          <a:effectRef idx="0">
            <a:schemeClr val="dk1"/>
          </a:effectRef>
          <a:fontRef idx="minor">
            <a:schemeClr val="dk1"/>
          </a:fontRef>
        </p:style>
        <p:txBody>
          <a:bodyPr/>
          <a:lstStyle/>
          <a:p>
            <a:r>
              <a:rPr lang="en-US" b="1" dirty="0"/>
              <a:t>Monthly Report</a:t>
            </a:r>
          </a:p>
          <a:p>
            <a:r>
              <a:rPr lang="en-US" dirty="0"/>
              <a:t>Reports provide engagement metrics and adherence to program</a:t>
            </a:r>
          </a:p>
          <a:p>
            <a:endParaRPr lang="en-US" dirty="0"/>
          </a:p>
        </p:txBody>
      </p:sp>
      <p:sp>
        <p:nvSpPr>
          <p:cNvPr id="23" name="Text Placeholder 22">
            <a:extLst>
              <a:ext uri="{FF2B5EF4-FFF2-40B4-BE49-F238E27FC236}">
                <a16:creationId xmlns:a16="http://schemas.microsoft.com/office/drawing/2014/main" id="{CAEFBC91-8564-B68E-A879-0F6BA2C24FC0}"/>
              </a:ext>
            </a:extLst>
          </p:cNvPr>
          <p:cNvSpPr>
            <a:spLocks noGrp="1"/>
          </p:cNvSpPr>
          <p:nvPr>
            <p:ph type="body" sz="quarter" idx="15"/>
          </p:nvPr>
        </p:nvSpPr>
        <p:spPr/>
        <p:style>
          <a:lnRef idx="2">
            <a:schemeClr val="dk1"/>
          </a:lnRef>
          <a:fillRef idx="1">
            <a:schemeClr val="lt1"/>
          </a:fillRef>
          <a:effectRef idx="0">
            <a:schemeClr val="dk1"/>
          </a:effectRef>
          <a:fontRef idx="minor">
            <a:schemeClr val="dk1"/>
          </a:fontRef>
        </p:style>
        <p:txBody>
          <a:bodyPr/>
          <a:lstStyle/>
          <a:p>
            <a:r>
              <a:rPr lang="en-US" b="1" dirty="0"/>
              <a:t>Program Report</a:t>
            </a:r>
          </a:p>
          <a:p>
            <a:r>
              <a:rPr lang="en-US" dirty="0"/>
              <a:t>Healthcare providers received evaluation reports on patients</a:t>
            </a:r>
          </a:p>
          <a:p>
            <a:endParaRPr lang="en-US" dirty="0"/>
          </a:p>
        </p:txBody>
      </p:sp>
      <p:sp>
        <p:nvSpPr>
          <p:cNvPr id="6" name="Date Placeholder 5">
            <a:extLst>
              <a:ext uri="{FF2B5EF4-FFF2-40B4-BE49-F238E27FC236}">
                <a16:creationId xmlns:a16="http://schemas.microsoft.com/office/drawing/2014/main" id="{87E1370A-DCB8-26F4-EA30-821031F66E0A}"/>
              </a:ext>
            </a:extLst>
          </p:cNvPr>
          <p:cNvSpPr>
            <a:spLocks noGrp="1"/>
          </p:cNvSpPr>
          <p:nvPr>
            <p:ph type="dt" sz="half" idx="2"/>
          </p:nvPr>
        </p:nvSpPr>
        <p:spPr/>
        <p:txBody>
          <a:bodyPr/>
          <a:lstStyle/>
          <a:p>
            <a:fld id="{354B3A8A-5857-4C39-BA70-F468BCC3EB31}" type="datetime4">
              <a:rPr lang="en-US" smtClean="0"/>
              <a:pPr/>
              <a:t>March 5, 2026</a:t>
            </a:fld>
            <a:endParaRPr lang="en-US" dirty="0"/>
          </a:p>
        </p:txBody>
      </p:sp>
      <p:sp>
        <p:nvSpPr>
          <p:cNvPr id="2" name="TextBox 1">
            <a:extLst>
              <a:ext uri="{FF2B5EF4-FFF2-40B4-BE49-F238E27FC236}">
                <a16:creationId xmlns:a16="http://schemas.microsoft.com/office/drawing/2014/main" id="{134AD519-C334-D2C2-2982-6507103E452E}"/>
              </a:ext>
            </a:extLst>
          </p:cNvPr>
          <p:cNvSpPr txBox="1"/>
          <p:nvPr/>
        </p:nvSpPr>
        <p:spPr>
          <a:xfrm>
            <a:off x="529936" y="5351318"/>
            <a:ext cx="7232073" cy="66659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system allows for a robust Food is Medicine program to relieve pain points and improve patient outcomes.</a:t>
            </a:r>
          </a:p>
        </p:txBody>
      </p:sp>
    </p:spTree>
    <p:extLst>
      <p:ext uri="{BB962C8B-B14F-4D97-AF65-F5344CB8AC3E}">
        <p14:creationId xmlns:p14="http://schemas.microsoft.com/office/powerpoint/2010/main" val="363669608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7875D-D269-470A-ED13-255D1D8CB53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7D9E5A5-5FE9-59F1-CD23-47E9CC9D2C84}"/>
              </a:ext>
            </a:extLst>
          </p:cNvPr>
          <p:cNvGrpSpPr/>
          <p:nvPr/>
        </p:nvGrpSpPr>
        <p:grpSpPr>
          <a:xfrm>
            <a:off x="8814090" y="891209"/>
            <a:ext cx="3038791" cy="3696949"/>
            <a:chOff x="0" y="0"/>
            <a:chExt cx="8444441" cy="9826258"/>
          </a:xfrm>
        </p:grpSpPr>
        <p:grpSp>
          <p:nvGrpSpPr>
            <p:cNvPr id="3" name="Group 3">
              <a:extLst>
                <a:ext uri="{FF2B5EF4-FFF2-40B4-BE49-F238E27FC236}">
                  <a16:creationId xmlns:a16="http://schemas.microsoft.com/office/drawing/2014/main" id="{187B1DD2-A40B-7FC7-9D8C-4BAAC60A952C}"/>
                </a:ext>
              </a:extLst>
            </p:cNvPr>
            <p:cNvGrpSpPr/>
            <p:nvPr/>
          </p:nvGrpSpPr>
          <p:grpSpPr>
            <a:xfrm>
              <a:off x="0" y="0"/>
              <a:ext cx="8444441" cy="9826258"/>
              <a:chOff x="0" y="0"/>
              <a:chExt cx="698500" cy="812800"/>
            </a:xfrm>
          </p:grpSpPr>
          <p:sp>
            <p:nvSpPr>
              <p:cNvPr id="4" name="Freeform 4">
                <a:extLst>
                  <a:ext uri="{FF2B5EF4-FFF2-40B4-BE49-F238E27FC236}">
                    <a16:creationId xmlns:a16="http://schemas.microsoft.com/office/drawing/2014/main" id="{2A59A4BD-D223-7C87-607B-772DC25796C3}"/>
                  </a:ext>
                </a:extLst>
              </p:cNvPr>
              <p:cNvSpPr/>
              <p:nvPr/>
            </p:nvSpPr>
            <p:spPr>
              <a:xfrm>
                <a:off x="0" y="3833"/>
                <a:ext cx="698500" cy="805134"/>
              </a:xfrm>
              <a:custGeom>
                <a:avLst/>
                <a:gdLst/>
                <a:ahLst/>
                <a:cxnLst/>
                <a:rect l="l" t="t" r="r" b="b"/>
                <a:pathLst>
                  <a:path w="698500" h="805134">
                    <a:moveTo>
                      <a:pt x="366502" y="6205"/>
                    </a:moveTo>
                    <a:lnTo>
                      <a:pt x="681248" y="189329"/>
                    </a:lnTo>
                    <a:cubicBezTo>
                      <a:pt x="691929" y="195544"/>
                      <a:pt x="698500" y="206969"/>
                      <a:pt x="698500" y="219327"/>
                    </a:cubicBezTo>
                    <a:lnTo>
                      <a:pt x="698500" y="585807"/>
                    </a:lnTo>
                    <a:cubicBezTo>
                      <a:pt x="698500" y="598165"/>
                      <a:pt x="691929" y="609590"/>
                      <a:pt x="681248" y="615805"/>
                    </a:cubicBezTo>
                    <a:lnTo>
                      <a:pt x="366502" y="798929"/>
                    </a:lnTo>
                    <a:cubicBezTo>
                      <a:pt x="355838" y="805134"/>
                      <a:pt x="342662" y="805134"/>
                      <a:pt x="331998" y="798929"/>
                    </a:cubicBezTo>
                    <a:lnTo>
                      <a:pt x="17252" y="615805"/>
                    </a:lnTo>
                    <a:cubicBezTo>
                      <a:pt x="6571" y="609590"/>
                      <a:pt x="0" y="598165"/>
                      <a:pt x="0" y="585807"/>
                    </a:cubicBezTo>
                    <a:lnTo>
                      <a:pt x="0" y="219327"/>
                    </a:lnTo>
                    <a:cubicBezTo>
                      <a:pt x="0" y="206969"/>
                      <a:pt x="6571" y="195544"/>
                      <a:pt x="17252" y="189329"/>
                    </a:cubicBezTo>
                    <a:lnTo>
                      <a:pt x="331998" y="6205"/>
                    </a:lnTo>
                    <a:cubicBezTo>
                      <a:pt x="342662" y="0"/>
                      <a:pt x="355838" y="0"/>
                      <a:pt x="366502" y="6205"/>
                    </a:cubicBezTo>
                    <a:close/>
                  </a:path>
                </a:pathLst>
              </a:custGeom>
              <a:solidFill>
                <a:srgbClr val="FFA360"/>
              </a:solidFill>
              <a:ln w="12700" cap="sq">
                <a:solidFill>
                  <a:srgbClr val="000000"/>
                </a:solidFill>
                <a:prstDash val="solid"/>
                <a:miter/>
              </a:ln>
            </p:spPr>
            <p:txBody>
              <a:bodyPr/>
              <a:lstStyle/>
              <a:p>
                <a:pPr defTabSz="609448">
                  <a:defRPr/>
                </a:pPr>
                <a:endParaRPr lang="en-US" sz="1200" kern="1200">
                  <a:solidFill>
                    <a:prstClr val="black"/>
                  </a:solidFill>
                  <a:latin typeface="Calibri"/>
                  <a:ea typeface="+mn-ea"/>
                  <a:cs typeface="+mn-cs"/>
                </a:endParaRPr>
              </a:p>
            </p:txBody>
          </p:sp>
        </p:grpSp>
        <p:grpSp>
          <p:nvGrpSpPr>
            <p:cNvPr id="5" name="Group 5">
              <a:extLst>
                <a:ext uri="{FF2B5EF4-FFF2-40B4-BE49-F238E27FC236}">
                  <a16:creationId xmlns:a16="http://schemas.microsoft.com/office/drawing/2014/main" id="{97D277A6-1043-7EDF-B877-E6402A1F74F8}"/>
                </a:ext>
              </a:extLst>
            </p:cNvPr>
            <p:cNvGrpSpPr/>
            <p:nvPr/>
          </p:nvGrpSpPr>
          <p:grpSpPr>
            <a:xfrm>
              <a:off x="345383" y="401900"/>
              <a:ext cx="7753676" cy="9022459"/>
              <a:chOff x="0" y="0"/>
              <a:chExt cx="698500" cy="812800"/>
            </a:xfrm>
          </p:grpSpPr>
          <p:sp>
            <p:nvSpPr>
              <p:cNvPr id="6" name="Freeform 6">
                <a:extLst>
                  <a:ext uri="{FF2B5EF4-FFF2-40B4-BE49-F238E27FC236}">
                    <a16:creationId xmlns:a16="http://schemas.microsoft.com/office/drawing/2014/main" id="{CBED44EA-4CFA-02EE-4E77-C7D91A7CBA9E}"/>
                  </a:ext>
                </a:extLst>
              </p:cNvPr>
              <p:cNvSpPr/>
              <p:nvPr/>
            </p:nvSpPr>
            <p:spPr>
              <a:xfrm>
                <a:off x="0" y="2417"/>
                <a:ext cx="698500" cy="807967"/>
              </a:xfrm>
              <a:custGeom>
                <a:avLst/>
                <a:gdLst/>
                <a:ahLst/>
                <a:cxnLst/>
                <a:rect l="l" t="t" r="r" b="b"/>
                <a:pathLst>
                  <a:path w="698500" h="807967">
                    <a:moveTo>
                      <a:pt x="360128" y="3912"/>
                    </a:moveTo>
                    <a:lnTo>
                      <a:pt x="687622" y="194454"/>
                    </a:lnTo>
                    <a:cubicBezTo>
                      <a:pt x="694357" y="198372"/>
                      <a:pt x="698500" y="205576"/>
                      <a:pt x="698500" y="213368"/>
                    </a:cubicBezTo>
                    <a:lnTo>
                      <a:pt x="698500" y="594598"/>
                    </a:lnTo>
                    <a:cubicBezTo>
                      <a:pt x="698500" y="602390"/>
                      <a:pt x="694357" y="609594"/>
                      <a:pt x="687622" y="613512"/>
                    </a:cubicBezTo>
                    <a:lnTo>
                      <a:pt x="360128" y="804054"/>
                    </a:lnTo>
                    <a:cubicBezTo>
                      <a:pt x="353404" y="807966"/>
                      <a:pt x="345096" y="807966"/>
                      <a:pt x="338372" y="804054"/>
                    </a:cubicBezTo>
                    <a:lnTo>
                      <a:pt x="10878" y="613512"/>
                    </a:lnTo>
                    <a:cubicBezTo>
                      <a:pt x="4143" y="609594"/>
                      <a:pt x="0" y="602390"/>
                      <a:pt x="0" y="594598"/>
                    </a:cubicBezTo>
                    <a:lnTo>
                      <a:pt x="0" y="213368"/>
                    </a:lnTo>
                    <a:cubicBezTo>
                      <a:pt x="0" y="205576"/>
                      <a:pt x="4143" y="198372"/>
                      <a:pt x="10878" y="194454"/>
                    </a:cubicBezTo>
                    <a:lnTo>
                      <a:pt x="338372" y="3912"/>
                    </a:lnTo>
                    <a:cubicBezTo>
                      <a:pt x="345096" y="0"/>
                      <a:pt x="353404" y="0"/>
                      <a:pt x="360128" y="3912"/>
                    </a:cubicBezTo>
                    <a:close/>
                  </a:path>
                </a:pathLst>
              </a:custGeom>
              <a:blipFill>
                <a:blip r:embed="rId2"/>
                <a:stretch>
                  <a:fillRect l="-67704" r="-5491"/>
                </a:stretch>
              </a:blipFill>
            </p:spPr>
            <p:txBody>
              <a:bodyPr/>
              <a:lstStyle/>
              <a:p>
                <a:pPr defTabSz="609448">
                  <a:defRPr/>
                </a:pPr>
                <a:endParaRPr lang="en-US" sz="1200" kern="1200">
                  <a:solidFill>
                    <a:prstClr val="black"/>
                  </a:solidFill>
                  <a:latin typeface="Calibri"/>
                  <a:ea typeface="+mn-ea"/>
                  <a:cs typeface="+mn-cs"/>
                </a:endParaRPr>
              </a:p>
            </p:txBody>
          </p:sp>
        </p:grpSp>
      </p:grpSp>
      <p:grpSp>
        <p:nvGrpSpPr>
          <p:cNvPr id="7" name="Group 7">
            <a:extLst>
              <a:ext uri="{FF2B5EF4-FFF2-40B4-BE49-F238E27FC236}">
                <a16:creationId xmlns:a16="http://schemas.microsoft.com/office/drawing/2014/main" id="{E433217C-D87B-9C20-BC71-83563E91DC22}"/>
              </a:ext>
            </a:extLst>
          </p:cNvPr>
          <p:cNvGrpSpPr/>
          <p:nvPr/>
        </p:nvGrpSpPr>
        <p:grpSpPr>
          <a:xfrm>
            <a:off x="685621" y="1231284"/>
            <a:ext cx="1011788" cy="869506"/>
            <a:chOff x="0" y="0"/>
            <a:chExt cx="2024104" cy="1739464"/>
          </a:xfrm>
        </p:grpSpPr>
        <p:grpSp>
          <p:nvGrpSpPr>
            <p:cNvPr id="8" name="Group 8">
              <a:extLst>
                <a:ext uri="{FF2B5EF4-FFF2-40B4-BE49-F238E27FC236}">
                  <a16:creationId xmlns:a16="http://schemas.microsoft.com/office/drawing/2014/main" id="{73D06491-24A8-F0B4-3846-533B3EA8B9AA}"/>
                </a:ext>
              </a:extLst>
            </p:cNvPr>
            <p:cNvGrpSpPr/>
            <p:nvPr/>
          </p:nvGrpSpPr>
          <p:grpSpPr>
            <a:xfrm>
              <a:off x="0" y="0"/>
              <a:ext cx="2024104" cy="1739464"/>
              <a:chOff x="0" y="0"/>
              <a:chExt cx="812800" cy="698500"/>
            </a:xfrm>
          </p:grpSpPr>
          <p:sp>
            <p:nvSpPr>
              <p:cNvPr id="9" name="Freeform 9">
                <a:extLst>
                  <a:ext uri="{FF2B5EF4-FFF2-40B4-BE49-F238E27FC236}">
                    <a16:creationId xmlns:a16="http://schemas.microsoft.com/office/drawing/2014/main" id="{F6A4D836-5FC1-0165-7679-08D5EF030C6F}"/>
                  </a:ext>
                </a:extLst>
              </p:cNvPr>
              <p:cNvSpPr/>
              <p:nvPr/>
            </p:nvSpPr>
            <p:spPr>
              <a:xfrm>
                <a:off x="4803" y="0"/>
                <a:ext cx="803195" cy="698500"/>
              </a:xfrm>
              <a:custGeom>
                <a:avLst/>
                <a:gdLst/>
                <a:ahLst/>
                <a:cxnLst/>
                <a:rect l="l" t="t" r="r" b="b"/>
                <a:pathLst>
                  <a:path w="803195" h="698500">
                    <a:moveTo>
                      <a:pt x="795419" y="370868"/>
                    </a:moveTo>
                    <a:lnTo>
                      <a:pt x="617375" y="676882"/>
                    </a:lnTo>
                    <a:cubicBezTo>
                      <a:pt x="609588" y="690266"/>
                      <a:pt x="595271" y="698500"/>
                      <a:pt x="579786" y="698500"/>
                    </a:cubicBezTo>
                    <a:lnTo>
                      <a:pt x="223408" y="698500"/>
                    </a:lnTo>
                    <a:cubicBezTo>
                      <a:pt x="207923" y="698500"/>
                      <a:pt x="193606" y="690266"/>
                      <a:pt x="185819" y="676882"/>
                    </a:cubicBezTo>
                    <a:lnTo>
                      <a:pt x="7775" y="370868"/>
                    </a:lnTo>
                    <a:cubicBezTo>
                      <a:pt x="0" y="357505"/>
                      <a:pt x="0" y="340995"/>
                      <a:pt x="7775" y="327632"/>
                    </a:cubicBezTo>
                    <a:lnTo>
                      <a:pt x="185819" y="21618"/>
                    </a:lnTo>
                    <a:cubicBezTo>
                      <a:pt x="193606" y="8234"/>
                      <a:pt x="207923" y="0"/>
                      <a:pt x="223408" y="0"/>
                    </a:cubicBezTo>
                    <a:lnTo>
                      <a:pt x="579786" y="0"/>
                    </a:lnTo>
                    <a:cubicBezTo>
                      <a:pt x="595271" y="0"/>
                      <a:pt x="609588" y="8234"/>
                      <a:pt x="617375" y="21618"/>
                    </a:cubicBezTo>
                    <a:lnTo>
                      <a:pt x="795419" y="327632"/>
                    </a:lnTo>
                    <a:cubicBezTo>
                      <a:pt x="803194" y="340995"/>
                      <a:pt x="803194" y="357505"/>
                      <a:pt x="795419" y="370868"/>
                    </a:cubicBezTo>
                    <a:close/>
                  </a:path>
                </a:pathLst>
              </a:custGeom>
              <a:solidFill>
                <a:srgbClr val="FFA360"/>
              </a:solidFill>
            </p:spPr>
            <p:txBody>
              <a:bodyPr/>
              <a:lstStyle/>
              <a:p>
                <a:pPr defTabSz="609448">
                  <a:defRPr/>
                </a:pPr>
                <a:endParaRPr lang="en-US" sz="1200" kern="1200">
                  <a:solidFill>
                    <a:prstClr val="black"/>
                  </a:solidFill>
                  <a:latin typeface="Calibri"/>
                  <a:ea typeface="+mn-ea"/>
                  <a:cs typeface="+mn-cs"/>
                </a:endParaRPr>
              </a:p>
            </p:txBody>
          </p:sp>
          <p:sp>
            <p:nvSpPr>
              <p:cNvPr id="10" name="TextBox 10">
                <a:extLst>
                  <a:ext uri="{FF2B5EF4-FFF2-40B4-BE49-F238E27FC236}">
                    <a16:creationId xmlns:a16="http://schemas.microsoft.com/office/drawing/2014/main" id="{BDEF2CA7-A247-3BE0-E60A-03E2D5754487}"/>
                  </a:ext>
                </a:extLst>
              </p:cNvPr>
              <p:cNvSpPr txBox="1"/>
              <p:nvPr/>
            </p:nvSpPr>
            <p:spPr>
              <a:xfrm>
                <a:off x="114300" y="-57150"/>
                <a:ext cx="584200" cy="755650"/>
              </a:xfrm>
              <a:prstGeom prst="rect">
                <a:avLst/>
              </a:prstGeom>
            </p:spPr>
            <p:txBody>
              <a:bodyPr lIns="33858" tIns="33858" rIns="33858" bIns="33858" rtlCol="0" anchor="ctr"/>
              <a:lstStyle/>
              <a:p>
                <a:pPr algn="ctr" defTabSz="609448">
                  <a:lnSpc>
                    <a:spcPts val="1772"/>
                  </a:lnSpc>
                  <a:defRPr/>
                </a:pPr>
                <a:endParaRPr sz="1200" kern="1200">
                  <a:solidFill>
                    <a:prstClr val="black"/>
                  </a:solidFill>
                  <a:latin typeface="Calibri"/>
                  <a:ea typeface="+mn-ea"/>
                  <a:cs typeface="+mn-cs"/>
                </a:endParaRPr>
              </a:p>
            </p:txBody>
          </p:sp>
        </p:grpSp>
        <p:sp>
          <p:nvSpPr>
            <p:cNvPr id="11" name="Freeform 11">
              <a:extLst>
                <a:ext uri="{FF2B5EF4-FFF2-40B4-BE49-F238E27FC236}">
                  <a16:creationId xmlns:a16="http://schemas.microsoft.com/office/drawing/2014/main" id="{C2D8EEC2-9D43-F92B-37D8-36D0EFDCF9FD}"/>
                </a:ext>
              </a:extLst>
            </p:cNvPr>
            <p:cNvSpPr/>
            <p:nvPr/>
          </p:nvSpPr>
          <p:spPr>
            <a:xfrm>
              <a:off x="500586" y="256279"/>
              <a:ext cx="1022933" cy="1226906"/>
            </a:xfrm>
            <a:custGeom>
              <a:avLst/>
              <a:gdLst/>
              <a:ahLst/>
              <a:cxnLst/>
              <a:rect l="l" t="t" r="r" b="b"/>
              <a:pathLst>
                <a:path w="1022933" h="1226906">
                  <a:moveTo>
                    <a:pt x="0" y="0"/>
                  </a:moveTo>
                  <a:lnTo>
                    <a:pt x="1022932" y="0"/>
                  </a:lnTo>
                  <a:lnTo>
                    <a:pt x="1022932" y="1226906"/>
                  </a:lnTo>
                  <a:lnTo>
                    <a:pt x="0" y="1226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448">
                <a:defRPr/>
              </a:pPr>
              <a:endParaRPr lang="en-US" sz="1200" kern="1200">
                <a:solidFill>
                  <a:prstClr val="black"/>
                </a:solidFill>
                <a:latin typeface="Calibri"/>
                <a:ea typeface="+mn-ea"/>
                <a:cs typeface="+mn-cs"/>
              </a:endParaRPr>
            </a:p>
          </p:txBody>
        </p:sp>
      </p:grpSp>
      <p:grpSp>
        <p:nvGrpSpPr>
          <p:cNvPr id="12" name="Group 12">
            <a:extLst>
              <a:ext uri="{FF2B5EF4-FFF2-40B4-BE49-F238E27FC236}">
                <a16:creationId xmlns:a16="http://schemas.microsoft.com/office/drawing/2014/main" id="{1EA906C0-6A70-7A7C-274E-CDC157832366}"/>
              </a:ext>
            </a:extLst>
          </p:cNvPr>
          <p:cNvGrpSpPr/>
          <p:nvPr/>
        </p:nvGrpSpPr>
        <p:grpSpPr>
          <a:xfrm>
            <a:off x="685621" y="2474594"/>
            <a:ext cx="1011788" cy="869506"/>
            <a:chOff x="0" y="0"/>
            <a:chExt cx="2024104" cy="1739464"/>
          </a:xfrm>
        </p:grpSpPr>
        <p:grpSp>
          <p:nvGrpSpPr>
            <p:cNvPr id="13" name="Group 13">
              <a:extLst>
                <a:ext uri="{FF2B5EF4-FFF2-40B4-BE49-F238E27FC236}">
                  <a16:creationId xmlns:a16="http://schemas.microsoft.com/office/drawing/2014/main" id="{34B7C1DB-EBFD-7096-033C-6362CAF7FE73}"/>
                </a:ext>
              </a:extLst>
            </p:cNvPr>
            <p:cNvGrpSpPr/>
            <p:nvPr/>
          </p:nvGrpSpPr>
          <p:grpSpPr>
            <a:xfrm>
              <a:off x="0" y="0"/>
              <a:ext cx="2024104" cy="1739464"/>
              <a:chOff x="0" y="0"/>
              <a:chExt cx="812800" cy="698500"/>
            </a:xfrm>
          </p:grpSpPr>
          <p:sp>
            <p:nvSpPr>
              <p:cNvPr id="14" name="Freeform 14">
                <a:extLst>
                  <a:ext uri="{FF2B5EF4-FFF2-40B4-BE49-F238E27FC236}">
                    <a16:creationId xmlns:a16="http://schemas.microsoft.com/office/drawing/2014/main" id="{E8AD17A4-07D1-2593-523E-DB21E9282E98}"/>
                  </a:ext>
                </a:extLst>
              </p:cNvPr>
              <p:cNvSpPr/>
              <p:nvPr/>
            </p:nvSpPr>
            <p:spPr>
              <a:xfrm>
                <a:off x="4803" y="0"/>
                <a:ext cx="803195" cy="698500"/>
              </a:xfrm>
              <a:custGeom>
                <a:avLst/>
                <a:gdLst/>
                <a:ahLst/>
                <a:cxnLst/>
                <a:rect l="l" t="t" r="r" b="b"/>
                <a:pathLst>
                  <a:path w="803195" h="698500">
                    <a:moveTo>
                      <a:pt x="795419" y="370868"/>
                    </a:moveTo>
                    <a:lnTo>
                      <a:pt x="617375" y="676882"/>
                    </a:lnTo>
                    <a:cubicBezTo>
                      <a:pt x="609588" y="690266"/>
                      <a:pt x="595271" y="698500"/>
                      <a:pt x="579786" y="698500"/>
                    </a:cubicBezTo>
                    <a:lnTo>
                      <a:pt x="223408" y="698500"/>
                    </a:lnTo>
                    <a:cubicBezTo>
                      <a:pt x="207923" y="698500"/>
                      <a:pt x="193606" y="690266"/>
                      <a:pt x="185819" y="676882"/>
                    </a:cubicBezTo>
                    <a:lnTo>
                      <a:pt x="7775" y="370868"/>
                    </a:lnTo>
                    <a:cubicBezTo>
                      <a:pt x="0" y="357505"/>
                      <a:pt x="0" y="340995"/>
                      <a:pt x="7775" y="327632"/>
                    </a:cubicBezTo>
                    <a:lnTo>
                      <a:pt x="185819" y="21618"/>
                    </a:lnTo>
                    <a:cubicBezTo>
                      <a:pt x="193606" y="8234"/>
                      <a:pt x="207923" y="0"/>
                      <a:pt x="223408" y="0"/>
                    </a:cubicBezTo>
                    <a:lnTo>
                      <a:pt x="579786" y="0"/>
                    </a:lnTo>
                    <a:cubicBezTo>
                      <a:pt x="595271" y="0"/>
                      <a:pt x="609588" y="8234"/>
                      <a:pt x="617375" y="21618"/>
                    </a:cubicBezTo>
                    <a:lnTo>
                      <a:pt x="795419" y="327632"/>
                    </a:lnTo>
                    <a:cubicBezTo>
                      <a:pt x="803194" y="340995"/>
                      <a:pt x="803194" y="357505"/>
                      <a:pt x="795419" y="370868"/>
                    </a:cubicBezTo>
                    <a:close/>
                  </a:path>
                </a:pathLst>
              </a:custGeom>
              <a:solidFill>
                <a:srgbClr val="FFA360"/>
              </a:solidFill>
            </p:spPr>
            <p:txBody>
              <a:bodyPr/>
              <a:lstStyle/>
              <a:p>
                <a:pPr defTabSz="609448">
                  <a:defRPr/>
                </a:pPr>
                <a:endParaRPr lang="en-US" sz="1200" kern="1200">
                  <a:solidFill>
                    <a:prstClr val="black"/>
                  </a:solidFill>
                  <a:latin typeface="Calibri"/>
                  <a:ea typeface="+mn-ea"/>
                  <a:cs typeface="+mn-cs"/>
                </a:endParaRPr>
              </a:p>
            </p:txBody>
          </p:sp>
          <p:sp>
            <p:nvSpPr>
              <p:cNvPr id="15" name="TextBox 15">
                <a:extLst>
                  <a:ext uri="{FF2B5EF4-FFF2-40B4-BE49-F238E27FC236}">
                    <a16:creationId xmlns:a16="http://schemas.microsoft.com/office/drawing/2014/main" id="{8FA2AA17-33EC-DECF-2DA6-EE198A0ADAD5}"/>
                  </a:ext>
                </a:extLst>
              </p:cNvPr>
              <p:cNvSpPr txBox="1"/>
              <p:nvPr/>
            </p:nvSpPr>
            <p:spPr>
              <a:xfrm>
                <a:off x="114300" y="-57150"/>
                <a:ext cx="584200" cy="755650"/>
              </a:xfrm>
              <a:prstGeom prst="rect">
                <a:avLst/>
              </a:prstGeom>
            </p:spPr>
            <p:txBody>
              <a:bodyPr lIns="33858" tIns="33858" rIns="33858" bIns="33858" rtlCol="0" anchor="ctr"/>
              <a:lstStyle/>
              <a:p>
                <a:pPr algn="ctr" defTabSz="609448">
                  <a:lnSpc>
                    <a:spcPts val="1772"/>
                  </a:lnSpc>
                  <a:defRPr/>
                </a:pPr>
                <a:endParaRPr sz="1200" kern="1200">
                  <a:solidFill>
                    <a:prstClr val="black"/>
                  </a:solidFill>
                  <a:latin typeface="Calibri"/>
                  <a:ea typeface="+mn-ea"/>
                  <a:cs typeface="+mn-cs"/>
                </a:endParaRPr>
              </a:p>
            </p:txBody>
          </p:sp>
        </p:grpSp>
        <p:sp>
          <p:nvSpPr>
            <p:cNvPr id="16" name="Freeform 16">
              <a:extLst>
                <a:ext uri="{FF2B5EF4-FFF2-40B4-BE49-F238E27FC236}">
                  <a16:creationId xmlns:a16="http://schemas.microsoft.com/office/drawing/2014/main" id="{CDFB1C57-DAF1-C74A-4C5E-C455B7568B71}"/>
                </a:ext>
              </a:extLst>
            </p:cNvPr>
            <p:cNvSpPr/>
            <p:nvPr/>
          </p:nvSpPr>
          <p:spPr>
            <a:xfrm>
              <a:off x="436940" y="256279"/>
              <a:ext cx="1150224" cy="1226906"/>
            </a:xfrm>
            <a:custGeom>
              <a:avLst/>
              <a:gdLst/>
              <a:ahLst/>
              <a:cxnLst/>
              <a:rect l="l" t="t" r="r" b="b"/>
              <a:pathLst>
                <a:path w="1150224" h="1226906">
                  <a:moveTo>
                    <a:pt x="0" y="0"/>
                  </a:moveTo>
                  <a:lnTo>
                    <a:pt x="1150224" y="0"/>
                  </a:lnTo>
                  <a:lnTo>
                    <a:pt x="1150224" y="1226906"/>
                  </a:lnTo>
                  <a:lnTo>
                    <a:pt x="0" y="12269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448">
                <a:defRPr/>
              </a:pPr>
              <a:endParaRPr lang="en-US" sz="1200" kern="1200">
                <a:solidFill>
                  <a:prstClr val="black"/>
                </a:solidFill>
                <a:latin typeface="Calibri"/>
                <a:ea typeface="+mn-ea"/>
                <a:cs typeface="+mn-cs"/>
              </a:endParaRPr>
            </a:p>
          </p:txBody>
        </p:sp>
      </p:grpSp>
      <p:grpSp>
        <p:nvGrpSpPr>
          <p:cNvPr id="17" name="Group 17">
            <a:extLst>
              <a:ext uri="{FF2B5EF4-FFF2-40B4-BE49-F238E27FC236}">
                <a16:creationId xmlns:a16="http://schemas.microsoft.com/office/drawing/2014/main" id="{55915446-6E5D-46D1-57EA-74FA18FB918D}"/>
              </a:ext>
            </a:extLst>
          </p:cNvPr>
          <p:cNvGrpSpPr/>
          <p:nvPr/>
        </p:nvGrpSpPr>
        <p:grpSpPr>
          <a:xfrm>
            <a:off x="685621" y="3718652"/>
            <a:ext cx="1011788" cy="869506"/>
            <a:chOff x="0" y="0"/>
            <a:chExt cx="2024104" cy="1739464"/>
          </a:xfrm>
        </p:grpSpPr>
        <p:grpSp>
          <p:nvGrpSpPr>
            <p:cNvPr id="18" name="Group 18">
              <a:extLst>
                <a:ext uri="{FF2B5EF4-FFF2-40B4-BE49-F238E27FC236}">
                  <a16:creationId xmlns:a16="http://schemas.microsoft.com/office/drawing/2014/main" id="{E03802DC-18D2-4093-744F-CCEA19817A4E}"/>
                </a:ext>
              </a:extLst>
            </p:cNvPr>
            <p:cNvGrpSpPr/>
            <p:nvPr/>
          </p:nvGrpSpPr>
          <p:grpSpPr>
            <a:xfrm>
              <a:off x="0" y="0"/>
              <a:ext cx="2024104" cy="1739464"/>
              <a:chOff x="0" y="0"/>
              <a:chExt cx="812800" cy="698500"/>
            </a:xfrm>
          </p:grpSpPr>
          <p:sp>
            <p:nvSpPr>
              <p:cNvPr id="19" name="Freeform 19">
                <a:extLst>
                  <a:ext uri="{FF2B5EF4-FFF2-40B4-BE49-F238E27FC236}">
                    <a16:creationId xmlns:a16="http://schemas.microsoft.com/office/drawing/2014/main" id="{6042E43A-5DC7-B3DD-D3EF-09392598C4BB}"/>
                  </a:ext>
                </a:extLst>
              </p:cNvPr>
              <p:cNvSpPr/>
              <p:nvPr/>
            </p:nvSpPr>
            <p:spPr>
              <a:xfrm>
                <a:off x="4803" y="0"/>
                <a:ext cx="803195" cy="698500"/>
              </a:xfrm>
              <a:custGeom>
                <a:avLst/>
                <a:gdLst/>
                <a:ahLst/>
                <a:cxnLst/>
                <a:rect l="l" t="t" r="r" b="b"/>
                <a:pathLst>
                  <a:path w="803195" h="698500">
                    <a:moveTo>
                      <a:pt x="795419" y="370868"/>
                    </a:moveTo>
                    <a:lnTo>
                      <a:pt x="617375" y="676882"/>
                    </a:lnTo>
                    <a:cubicBezTo>
                      <a:pt x="609588" y="690266"/>
                      <a:pt x="595271" y="698500"/>
                      <a:pt x="579786" y="698500"/>
                    </a:cubicBezTo>
                    <a:lnTo>
                      <a:pt x="223408" y="698500"/>
                    </a:lnTo>
                    <a:cubicBezTo>
                      <a:pt x="207923" y="698500"/>
                      <a:pt x="193606" y="690266"/>
                      <a:pt x="185819" y="676882"/>
                    </a:cubicBezTo>
                    <a:lnTo>
                      <a:pt x="7775" y="370868"/>
                    </a:lnTo>
                    <a:cubicBezTo>
                      <a:pt x="0" y="357505"/>
                      <a:pt x="0" y="340995"/>
                      <a:pt x="7775" y="327632"/>
                    </a:cubicBezTo>
                    <a:lnTo>
                      <a:pt x="185819" y="21618"/>
                    </a:lnTo>
                    <a:cubicBezTo>
                      <a:pt x="193606" y="8234"/>
                      <a:pt x="207923" y="0"/>
                      <a:pt x="223408" y="0"/>
                    </a:cubicBezTo>
                    <a:lnTo>
                      <a:pt x="579786" y="0"/>
                    </a:lnTo>
                    <a:cubicBezTo>
                      <a:pt x="595271" y="0"/>
                      <a:pt x="609588" y="8234"/>
                      <a:pt x="617375" y="21618"/>
                    </a:cubicBezTo>
                    <a:lnTo>
                      <a:pt x="795419" y="327632"/>
                    </a:lnTo>
                    <a:cubicBezTo>
                      <a:pt x="803194" y="340995"/>
                      <a:pt x="803194" y="357505"/>
                      <a:pt x="795419" y="370868"/>
                    </a:cubicBezTo>
                    <a:close/>
                  </a:path>
                </a:pathLst>
              </a:custGeom>
              <a:solidFill>
                <a:srgbClr val="FFA360"/>
              </a:solidFill>
            </p:spPr>
            <p:txBody>
              <a:bodyPr/>
              <a:lstStyle/>
              <a:p>
                <a:pPr defTabSz="609448">
                  <a:defRPr/>
                </a:pPr>
                <a:endParaRPr lang="en-US" sz="1200" kern="1200">
                  <a:solidFill>
                    <a:prstClr val="black"/>
                  </a:solidFill>
                  <a:latin typeface="Calibri"/>
                  <a:ea typeface="+mn-ea"/>
                  <a:cs typeface="+mn-cs"/>
                </a:endParaRPr>
              </a:p>
            </p:txBody>
          </p:sp>
          <p:sp>
            <p:nvSpPr>
              <p:cNvPr id="20" name="TextBox 20">
                <a:extLst>
                  <a:ext uri="{FF2B5EF4-FFF2-40B4-BE49-F238E27FC236}">
                    <a16:creationId xmlns:a16="http://schemas.microsoft.com/office/drawing/2014/main" id="{7A3BF38F-104C-9044-7D37-54A46527A891}"/>
                  </a:ext>
                </a:extLst>
              </p:cNvPr>
              <p:cNvSpPr txBox="1"/>
              <p:nvPr/>
            </p:nvSpPr>
            <p:spPr>
              <a:xfrm>
                <a:off x="114300" y="-57150"/>
                <a:ext cx="584200" cy="755650"/>
              </a:xfrm>
              <a:prstGeom prst="rect">
                <a:avLst/>
              </a:prstGeom>
            </p:spPr>
            <p:txBody>
              <a:bodyPr lIns="33858" tIns="33858" rIns="33858" bIns="33858" rtlCol="0" anchor="ctr"/>
              <a:lstStyle/>
              <a:p>
                <a:pPr algn="ctr" defTabSz="609448">
                  <a:lnSpc>
                    <a:spcPts val="1772"/>
                  </a:lnSpc>
                  <a:defRPr/>
                </a:pPr>
                <a:endParaRPr sz="1200" kern="1200">
                  <a:solidFill>
                    <a:prstClr val="black"/>
                  </a:solidFill>
                  <a:latin typeface="Calibri"/>
                  <a:ea typeface="+mn-ea"/>
                  <a:cs typeface="+mn-cs"/>
                </a:endParaRPr>
              </a:p>
            </p:txBody>
          </p:sp>
        </p:grpSp>
        <p:sp>
          <p:nvSpPr>
            <p:cNvPr id="21" name="Freeform 21">
              <a:extLst>
                <a:ext uri="{FF2B5EF4-FFF2-40B4-BE49-F238E27FC236}">
                  <a16:creationId xmlns:a16="http://schemas.microsoft.com/office/drawing/2014/main" id="{82B1C6D9-132E-2451-ABE0-97F26A6C0483}"/>
                </a:ext>
              </a:extLst>
            </p:cNvPr>
            <p:cNvSpPr/>
            <p:nvPr/>
          </p:nvSpPr>
          <p:spPr>
            <a:xfrm>
              <a:off x="411837" y="342293"/>
              <a:ext cx="1200430" cy="1054878"/>
            </a:xfrm>
            <a:custGeom>
              <a:avLst/>
              <a:gdLst/>
              <a:ahLst/>
              <a:cxnLst/>
              <a:rect l="l" t="t" r="r" b="b"/>
              <a:pathLst>
                <a:path w="1200430" h="1054878">
                  <a:moveTo>
                    <a:pt x="0" y="0"/>
                  </a:moveTo>
                  <a:lnTo>
                    <a:pt x="1200430" y="0"/>
                  </a:lnTo>
                  <a:lnTo>
                    <a:pt x="1200430" y="1054878"/>
                  </a:lnTo>
                  <a:lnTo>
                    <a:pt x="0" y="10548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448">
                <a:defRPr/>
              </a:pPr>
              <a:endParaRPr lang="en-US" sz="1200" kern="1200">
                <a:solidFill>
                  <a:prstClr val="black"/>
                </a:solidFill>
                <a:latin typeface="Calibri"/>
                <a:ea typeface="+mn-ea"/>
                <a:cs typeface="+mn-cs"/>
              </a:endParaRPr>
            </a:p>
          </p:txBody>
        </p:sp>
      </p:grpSp>
      <p:grpSp>
        <p:nvGrpSpPr>
          <p:cNvPr id="22" name="Group 22">
            <a:extLst>
              <a:ext uri="{FF2B5EF4-FFF2-40B4-BE49-F238E27FC236}">
                <a16:creationId xmlns:a16="http://schemas.microsoft.com/office/drawing/2014/main" id="{629EFF74-1BE6-3CEA-41D0-E0CEEA49BE58}"/>
              </a:ext>
            </a:extLst>
          </p:cNvPr>
          <p:cNvGrpSpPr/>
          <p:nvPr/>
        </p:nvGrpSpPr>
        <p:grpSpPr>
          <a:xfrm>
            <a:off x="685621" y="4962710"/>
            <a:ext cx="1011788" cy="869506"/>
            <a:chOff x="0" y="0"/>
            <a:chExt cx="812800" cy="698500"/>
          </a:xfrm>
        </p:grpSpPr>
        <p:sp>
          <p:nvSpPr>
            <p:cNvPr id="23" name="Freeform 23">
              <a:extLst>
                <a:ext uri="{FF2B5EF4-FFF2-40B4-BE49-F238E27FC236}">
                  <a16:creationId xmlns:a16="http://schemas.microsoft.com/office/drawing/2014/main" id="{8CF96137-8543-8E75-2077-AE9217288FEE}"/>
                </a:ext>
              </a:extLst>
            </p:cNvPr>
            <p:cNvSpPr/>
            <p:nvPr/>
          </p:nvSpPr>
          <p:spPr>
            <a:xfrm>
              <a:off x="6855" y="0"/>
              <a:ext cx="799090" cy="698500"/>
            </a:xfrm>
            <a:custGeom>
              <a:avLst/>
              <a:gdLst/>
              <a:ahLst/>
              <a:cxnLst/>
              <a:rect l="l" t="t" r="r" b="b"/>
              <a:pathLst>
                <a:path w="799090" h="698500">
                  <a:moveTo>
                    <a:pt x="787992" y="380106"/>
                  </a:moveTo>
                  <a:lnTo>
                    <a:pt x="620698" y="667644"/>
                  </a:lnTo>
                  <a:cubicBezTo>
                    <a:pt x="609583" y="686748"/>
                    <a:pt x="589148" y="698500"/>
                    <a:pt x="567046" y="698500"/>
                  </a:cubicBezTo>
                  <a:lnTo>
                    <a:pt x="232044" y="698500"/>
                  </a:lnTo>
                  <a:cubicBezTo>
                    <a:pt x="209942" y="698500"/>
                    <a:pt x="189507" y="686748"/>
                    <a:pt x="178392" y="667644"/>
                  </a:cubicBezTo>
                  <a:lnTo>
                    <a:pt x="11098" y="380106"/>
                  </a:lnTo>
                  <a:cubicBezTo>
                    <a:pt x="0" y="361032"/>
                    <a:pt x="0" y="337468"/>
                    <a:pt x="11098" y="318394"/>
                  </a:cubicBezTo>
                  <a:lnTo>
                    <a:pt x="178392" y="30856"/>
                  </a:lnTo>
                  <a:cubicBezTo>
                    <a:pt x="189507" y="11752"/>
                    <a:pt x="209942" y="0"/>
                    <a:pt x="232044" y="0"/>
                  </a:cubicBezTo>
                  <a:lnTo>
                    <a:pt x="567046" y="0"/>
                  </a:lnTo>
                  <a:cubicBezTo>
                    <a:pt x="589148" y="0"/>
                    <a:pt x="609583" y="11752"/>
                    <a:pt x="620698" y="30856"/>
                  </a:cubicBezTo>
                  <a:lnTo>
                    <a:pt x="787992" y="318394"/>
                  </a:lnTo>
                  <a:cubicBezTo>
                    <a:pt x="799090" y="337468"/>
                    <a:pt x="799090" y="361032"/>
                    <a:pt x="787992" y="380106"/>
                  </a:cubicBezTo>
                  <a:close/>
                </a:path>
              </a:pathLst>
            </a:custGeom>
            <a:solidFill>
              <a:srgbClr val="FFA360"/>
            </a:solidFill>
          </p:spPr>
          <p:txBody>
            <a:bodyPr/>
            <a:lstStyle/>
            <a:p>
              <a:pPr defTabSz="609448">
                <a:defRPr/>
              </a:pPr>
              <a:endParaRPr lang="en-US" sz="1200" kern="1200">
                <a:solidFill>
                  <a:prstClr val="black"/>
                </a:solidFill>
                <a:latin typeface="Calibri"/>
                <a:ea typeface="+mn-ea"/>
                <a:cs typeface="+mn-cs"/>
              </a:endParaRPr>
            </a:p>
          </p:txBody>
        </p:sp>
        <p:sp>
          <p:nvSpPr>
            <p:cNvPr id="24" name="TextBox 24">
              <a:extLst>
                <a:ext uri="{FF2B5EF4-FFF2-40B4-BE49-F238E27FC236}">
                  <a16:creationId xmlns:a16="http://schemas.microsoft.com/office/drawing/2014/main" id="{AFDE5AB5-9862-AAC8-867F-EB4A08AEED52}"/>
                </a:ext>
              </a:extLst>
            </p:cNvPr>
            <p:cNvSpPr txBox="1"/>
            <p:nvPr/>
          </p:nvSpPr>
          <p:spPr>
            <a:xfrm>
              <a:off x="114300" y="-57150"/>
              <a:ext cx="584200" cy="755650"/>
            </a:xfrm>
            <a:prstGeom prst="rect">
              <a:avLst/>
            </a:prstGeom>
          </p:spPr>
          <p:txBody>
            <a:bodyPr lIns="23721" tIns="23721" rIns="23721" bIns="23721" rtlCol="0" anchor="ctr"/>
            <a:lstStyle/>
            <a:p>
              <a:pPr algn="ctr" defTabSz="609448">
                <a:lnSpc>
                  <a:spcPts val="1772"/>
                </a:lnSpc>
                <a:defRPr/>
              </a:pPr>
              <a:endParaRPr sz="1200" kern="1200">
                <a:solidFill>
                  <a:prstClr val="black"/>
                </a:solidFill>
                <a:latin typeface="Calibri"/>
                <a:ea typeface="+mn-ea"/>
                <a:cs typeface="+mn-cs"/>
              </a:endParaRPr>
            </a:p>
          </p:txBody>
        </p:sp>
      </p:grpSp>
      <p:sp>
        <p:nvSpPr>
          <p:cNvPr id="25" name="Freeform 25">
            <a:extLst>
              <a:ext uri="{FF2B5EF4-FFF2-40B4-BE49-F238E27FC236}">
                <a16:creationId xmlns:a16="http://schemas.microsoft.com/office/drawing/2014/main" id="{ECE151FA-79D8-F198-A26D-0C7E6AFFD6E9}"/>
              </a:ext>
            </a:extLst>
          </p:cNvPr>
          <p:cNvSpPr/>
          <p:nvPr/>
        </p:nvSpPr>
        <p:spPr>
          <a:xfrm>
            <a:off x="868444" y="5167161"/>
            <a:ext cx="646142" cy="487030"/>
          </a:xfrm>
          <a:custGeom>
            <a:avLst/>
            <a:gdLst/>
            <a:ahLst/>
            <a:cxnLst/>
            <a:rect l="l" t="t" r="r" b="b"/>
            <a:pathLst>
              <a:path w="969466" h="730735">
                <a:moveTo>
                  <a:pt x="0" y="0"/>
                </a:moveTo>
                <a:lnTo>
                  <a:pt x="969466" y="0"/>
                </a:lnTo>
                <a:lnTo>
                  <a:pt x="969466" y="730735"/>
                </a:lnTo>
                <a:lnTo>
                  <a:pt x="0" y="7307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448">
              <a:defRPr/>
            </a:pPr>
            <a:endParaRPr lang="en-US" sz="1200" kern="1200">
              <a:solidFill>
                <a:prstClr val="black"/>
              </a:solidFill>
              <a:latin typeface="Calibri"/>
              <a:ea typeface="+mn-ea"/>
              <a:cs typeface="+mn-cs"/>
            </a:endParaRPr>
          </a:p>
        </p:txBody>
      </p:sp>
      <p:sp>
        <p:nvSpPr>
          <p:cNvPr id="26" name="TextBox 26">
            <a:extLst>
              <a:ext uri="{FF2B5EF4-FFF2-40B4-BE49-F238E27FC236}">
                <a16:creationId xmlns:a16="http://schemas.microsoft.com/office/drawing/2014/main" id="{F6E94EB7-3A3F-6FCC-CBFE-2A91257FD445}"/>
              </a:ext>
            </a:extLst>
          </p:cNvPr>
          <p:cNvSpPr txBox="1"/>
          <p:nvPr/>
        </p:nvSpPr>
        <p:spPr>
          <a:xfrm>
            <a:off x="1864079" y="1474965"/>
            <a:ext cx="6402842" cy="558038"/>
          </a:xfrm>
          <a:prstGeom prst="rect">
            <a:avLst/>
          </a:prstGeom>
        </p:spPr>
        <p:txBody>
          <a:bodyPr lIns="0" tIns="0" rIns="0" bIns="0" rtlCol="0" anchor="t">
            <a:spAutoFit/>
          </a:bodyPr>
          <a:lstStyle/>
          <a:p>
            <a:pPr defTabSz="609448">
              <a:lnSpc>
                <a:spcPts val="2259"/>
              </a:lnSpc>
              <a:defRPr/>
            </a:pPr>
            <a:r>
              <a:rPr lang="en-US" sz="1600" kern="1200" spc="-14" dirty="0">
                <a:solidFill>
                  <a:schemeClr val="tx1"/>
                </a:solidFill>
                <a:latin typeface="+mn-lt"/>
                <a:ea typeface="Now"/>
                <a:cs typeface="Now"/>
                <a:sym typeface="Now"/>
              </a:rPr>
              <a:t>We have partnered with 6 healthcare networks in our state for referral services (UofL, ARH, </a:t>
            </a:r>
            <a:r>
              <a:rPr lang="en-US" sz="1600" kern="1200" spc="-14" dirty="0" err="1">
                <a:solidFill>
                  <a:schemeClr val="tx1"/>
                </a:solidFill>
                <a:latin typeface="+mn-lt"/>
                <a:ea typeface="Now"/>
                <a:cs typeface="Now"/>
                <a:sym typeface="Now"/>
              </a:rPr>
              <a:t>Ukhealthcare</a:t>
            </a:r>
            <a:r>
              <a:rPr lang="en-US" sz="1600" kern="1200" spc="-14" dirty="0">
                <a:solidFill>
                  <a:schemeClr val="tx1"/>
                </a:solidFill>
                <a:latin typeface="+mn-lt"/>
                <a:ea typeface="Now"/>
                <a:cs typeface="Now"/>
                <a:sym typeface="Now"/>
              </a:rPr>
              <a:t>, Owensboro, Norton, Advent Health)</a:t>
            </a:r>
          </a:p>
        </p:txBody>
      </p:sp>
      <p:sp>
        <p:nvSpPr>
          <p:cNvPr id="27" name="TextBox 27">
            <a:extLst>
              <a:ext uri="{FF2B5EF4-FFF2-40B4-BE49-F238E27FC236}">
                <a16:creationId xmlns:a16="http://schemas.microsoft.com/office/drawing/2014/main" id="{3A90DE35-BA87-023F-89DD-691B9FA07124}"/>
              </a:ext>
            </a:extLst>
          </p:cNvPr>
          <p:cNvSpPr txBox="1"/>
          <p:nvPr/>
        </p:nvSpPr>
        <p:spPr>
          <a:xfrm>
            <a:off x="2051340" y="2464556"/>
            <a:ext cx="6402842" cy="852990"/>
          </a:xfrm>
          <a:prstGeom prst="rect">
            <a:avLst/>
          </a:prstGeom>
        </p:spPr>
        <p:txBody>
          <a:bodyPr lIns="0" tIns="0" rIns="0" bIns="0" rtlCol="0" anchor="t">
            <a:spAutoFit/>
          </a:bodyPr>
          <a:lstStyle/>
          <a:p>
            <a:pPr defTabSz="609448">
              <a:lnSpc>
                <a:spcPts val="2259"/>
              </a:lnSpc>
              <a:defRPr/>
            </a:pPr>
            <a:r>
              <a:rPr lang="en-US" sz="1600" kern="1200" spc="-14" dirty="0">
                <a:solidFill>
                  <a:schemeClr val="tx1"/>
                </a:solidFill>
                <a:latin typeface="Now"/>
                <a:ea typeface="Now"/>
                <a:cs typeface="Now"/>
                <a:sym typeface="Now"/>
              </a:rPr>
              <a:t>We have served about 800 Medicaid Adults with either Grocer Rx, MTM, or Meal Kits across Kentucky through various funding sources (grants, contracts, and gift support)</a:t>
            </a:r>
          </a:p>
        </p:txBody>
      </p:sp>
      <p:sp>
        <p:nvSpPr>
          <p:cNvPr id="28" name="TextBox 28">
            <a:extLst>
              <a:ext uri="{FF2B5EF4-FFF2-40B4-BE49-F238E27FC236}">
                <a16:creationId xmlns:a16="http://schemas.microsoft.com/office/drawing/2014/main" id="{629E4C3E-5491-EB8A-42EE-DEFCCB6D3BA3}"/>
              </a:ext>
            </a:extLst>
          </p:cNvPr>
          <p:cNvSpPr txBox="1"/>
          <p:nvPr/>
        </p:nvSpPr>
        <p:spPr>
          <a:xfrm>
            <a:off x="2051340" y="3851452"/>
            <a:ext cx="6402842" cy="558038"/>
          </a:xfrm>
          <a:prstGeom prst="rect">
            <a:avLst/>
          </a:prstGeom>
        </p:spPr>
        <p:txBody>
          <a:bodyPr lIns="0" tIns="0" rIns="0" bIns="0" rtlCol="0" anchor="t">
            <a:spAutoFit/>
          </a:bodyPr>
          <a:lstStyle/>
          <a:p>
            <a:pPr defTabSz="609448">
              <a:lnSpc>
                <a:spcPts val="2259"/>
              </a:lnSpc>
              <a:defRPr/>
            </a:pPr>
            <a:r>
              <a:rPr lang="en-US" sz="1600" kern="1200" spc="-14" dirty="0">
                <a:solidFill>
                  <a:schemeClr val="tx1"/>
                </a:solidFill>
                <a:latin typeface="Now"/>
                <a:ea typeface="Now"/>
                <a:cs typeface="Now"/>
                <a:sym typeface="Now"/>
              </a:rPr>
              <a:t>Key Results have indicated that referral and enrollment steps are critical for success of these programs. </a:t>
            </a:r>
          </a:p>
        </p:txBody>
      </p:sp>
      <p:sp>
        <p:nvSpPr>
          <p:cNvPr id="30" name="TextBox 30">
            <a:extLst>
              <a:ext uri="{FF2B5EF4-FFF2-40B4-BE49-F238E27FC236}">
                <a16:creationId xmlns:a16="http://schemas.microsoft.com/office/drawing/2014/main" id="{4B66A9AB-1964-AAC9-97F4-574067CA1F6A}"/>
              </a:ext>
            </a:extLst>
          </p:cNvPr>
          <p:cNvSpPr txBox="1"/>
          <p:nvPr/>
        </p:nvSpPr>
        <p:spPr>
          <a:xfrm>
            <a:off x="1987490" y="5080563"/>
            <a:ext cx="6402842" cy="558038"/>
          </a:xfrm>
          <a:prstGeom prst="rect">
            <a:avLst/>
          </a:prstGeom>
        </p:spPr>
        <p:txBody>
          <a:bodyPr lIns="0" tIns="0" rIns="0" bIns="0" rtlCol="0" anchor="t">
            <a:spAutoFit/>
          </a:bodyPr>
          <a:lstStyle/>
          <a:p>
            <a:pPr defTabSz="609448">
              <a:lnSpc>
                <a:spcPts val="2259"/>
              </a:lnSpc>
              <a:defRPr/>
            </a:pPr>
            <a:r>
              <a:rPr lang="en-US" sz="1600" kern="1200" spc="-14" dirty="0">
                <a:solidFill>
                  <a:schemeClr val="tx1"/>
                </a:solidFill>
                <a:latin typeface="Now"/>
                <a:ea typeface="Now"/>
                <a:cs typeface="Now"/>
                <a:sym typeface="Now"/>
              </a:rPr>
              <a:t>Participants Enrolled in these programs report improved clinical outcomes, engagement, and general satisfaction with the program. </a:t>
            </a:r>
          </a:p>
        </p:txBody>
      </p:sp>
      <p:sp>
        <p:nvSpPr>
          <p:cNvPr id="31" name="TextBox 30">
            <a:extLst>
              <a:ext uri="{FF2B5EF4-FFF2-40B4-BE49-F238E27FC236}">
                <a16:creationId xmlns:a16="http://schemas.microsoft.com/office/drawing/2014/main" id="{E867772B-EC07-768F-C8ED-2F27028F5654}"/>
              </a:ext>
            </a:extLst>
          </p:cNvPr>
          <p:cNvSpPr txBox="1"/>
          <p:nvPr/>
        </p:nvSpPr>
        <p:spPr>
          <a:xfrm>
            <a:off x="1059873" y="290945"/>
            <a:ext cx="7207048" cy="461665"/>
          </a:xfrm>
          <a:prstGeom prst="rect">
            <a:avLst/>
          </a:prstGeom>
          <a:noFill/>
        </p:spPr>
        <p:txBody>
          <a:bodyPr wrap="square" rtlCol="0">
            <a:spAutoFit/>
          </a:bodyPr>
          <a:lstStyle/>
          <a:p>
            <a:r>
              <a:rPr lang="en-US" sz="2400" dirty="0">
                <a:solidFill>
                  <a:schemeClr val="bg1"/>
                </a:solidFill>
              </a:rPr>
              <a:t>Our program results to date</a:t>
            </a:r>
          </a:p>
        </p:txBody>
      </p:sp>
    </p:spTree>
    <p:extLst>
      <p:ext uri="{BB962C8B-B14F-4D97-AF65-F5344CB8AC3E}">
        <p14:creationId xmlns:p14="http://schemas.microsoft.com/office/powerpoint/2010/main" val="4086600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flowchart of a patient&#10;&#10;Description automatically generated">
            <a:extLst>
              <a:ext uri="{FF2B5EF4-FFF2-40B4-BE49-F238E27FC236}">
                <a16:creationId xmlns:a16="http://schemas.microsoft.com/office/drawing/2014/main" id="{14272862-00BD-C4F8-C865-50DF34EE34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4961" y="789666"/>
            <a:ext cx="6983845" cy="556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617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4050E-49E4-BF32-55B3-FF265AFEEB96}"/>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512922CF-CE87-EE1F-43B1-CF61F9AF1B20}"/>
              </a:ext>
            </a:extLst>
          </p:cNvPr>
          <p:cNvSpPr>
            <a:spLocks noGrp="1"/>
          </p:cNvSpPr>
          <p:nvPr>
            <p:ph type="title"/>
          </p:nvPr>
        </p:nvSpPr>
        <p:spPr/>
        <p:txBody>
          <a:bodyPr/>
          <a:lstStyle/>
          <a:p>
            <a:r>
              <a:rPr lang="en-US" dirty="0"/>
              <a:t>Partnership with Bluegrass Care Clinic</a:t>
            </a:r>
          </a:p>
        </p:txBody>
      </p:sp>
      <p:sp>
        <p:nvSpPr>
          <p:cNvPr id="15" name="Text Placeholder 14">
            <a:extLst>
              <a:ext uri="{FF2B5EF4-FFF2-40B4-BE49-F238E27FC236}">
                <a16:creationId xmlns:a16="http://schemas.microsoft.com/office/drawing/2014/main" id="{821741B2-3AA2-0531-76C2-82D10EAD1780}"/>
              </a:ext>
            </a:extLst>
          </p:cNvPr>
          <p:cNvSpPr>
            <a:spLocks noGrp="1"/>
          </p:cNvSpPr>
          <p:nvPr>
            <p:ph type="body" sz="quarter" idx="11"/>
          </p:nvPr>
        </p:nvSpPr>
        <p:spPr>
          <a:xfrm>
            <a:off x="623888" y="2040640"/>
            <a:ext cx="8613630" cy="3663180"/>
          </a:xfrm>
        </p:spPr>
        <p:txBody>
          <a:bodyPr/>
          <a:lstStyle/>
          <a:p>
            <a:pPr marL="57150" indent="0">
              <a:buNone/>
            </a:pPr>
            <a:r>
              <a:rPr lang="en-US" dirty="0"/>
              <a:t>1. BCC identifies eligible patients and sends name to Food as Health Team</a:t>
            </a:r>
          </a:p>
          <a:p>
            <a:pPr marL="57150" indent="0">
              <a:buNone/>
            </a:pPr>
            <a:r>
              <a:rPr lang="en-US" dirty="0"/>
              <a:t>2. FAH team completes enrollment steps and patients receive either Grocery Rx in-store or on-line</a:t>
            </a:r>
          </a:p>
          <a:p>
            <a:pPr marL="57150" indent="0">
              <a:buNone/>
            </a:pPr>
            <a:r>
              <a:rPr lang="en-US" dirty="0"/>
              <a:t>3. FAH conducts data tracking during program (viral load and Part C eligibility)</a:t>
            </a:r>
          </a:p>
          <a:p>
            <a:pPr marL="57150" indent="0">
              <a:buNone/>
            </a:pPr>
            <a:r>
              <a:rPr lang="en-US" dirty="0"/>
              <a:t>4. FAH manages day to day operations of FIM program (RD counseling, case management, text messages) </a:t>
            </a:r>
          </a:p>
          <a:p>
            <a:pPr marL="57150" indent="0">
              <a:buNone/>
            </a:pPr>
            <a:r>
              <a:rPr lang="en-US" dirty="0"/>
              <a:t>5. FAH team reports back on summary of program during the year</a:t>
            </a:r>
          </a:p>
          <a:p>
            <a:pPr marL="57150" indent="0">
              <a:buNone/>
            </a:pPr>
            <a:endParaRPr lang="en-US" dirty="0"/>
          </a:p>
          <a:p>
            <a:pPr marL="690562" lvl="2" indent="0">
              <a:buNone/>
            </a:pPr>
            <a:endParaRPr lang="en-US" dirty="0"/>
          </a:p>
        </p:txBody>
      </p:sp>
      <p:pic>
        <p:nvPicPr>
          <p:cNvPr id="4" name="Picture Placeholder 3">
            <a:extLst>
              <a:ext uri="{FF2B5EF4-FFF2-40B4-BE49-F238E27FC236}">
                <a16:creationId xmlns:a16="http://schemas.microsoft.com/office/drawing/2014/main" id="{CAA65E02-A278-0582-83B0-14E55D1D014A}"/>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20372" b="20372"/>
          <a:stretch>
            <a:fillRect/>
          </a:stretch>
        </p:blipFill>
        <p:spPr>
          <a:xfrm>
            <a:off x="9393381" y="978491"/>
            <a:ext cx="2522249" cy="1494607"/>
          </a:xfrm>
        </p:spPr>
      </p:pic>
      <p:sp>
        <p:nvSpPr>
          <p:cNvPr id="5" name="Date Placeholder 4">
            <a:extLst>
              <a:ext uri="{FF2B5EF4-FFF2-40B4-BE49-F238E27FC236}">
                <a16:creationId xmlns:a16="http://schemas.microsoft.com/office/drawing/2014/main" id="{2693A05B-E636-776D-4E4B-1638EAD08D27}"/>
              </a:ext>
            </a:extLst>
          </p:cNvPr>
          <p:cNvSpPr>
            <a:spLocks noGrp="1"/>
          </p:cNvSpPr>
          <p:nvPr>
            <p:ph type="dt" sz="half" idx="2"/>
          </p:nvPr>
        </p:nvSpPr>
        <p:spPr/>
        <p:txBody>
          <a:bodyPr/>
          <a:lstStyle/>
          <a:p>
            <a:fld id="{12021DF4-2D29-4836-A31D-682C0A1B4F45}" type="datetime4">
              <a:rPr lang="en-US" smtClean="0"/>
              <a:pPr/>
              <a:t>March 5, 2026</a:t>
            </a:fld>
            <a:endParaRPr lang="en-US" dirty="0"/>
          </a:p>
        </p:txBody>
      </p:sp>
    </p:spTree>
    <p:extLst>
      <p:ext uri="{BB962C8B-B14F-4D97-AF65-F5344CB8AC3E}">
        <p14:creationId xmlns:p14="http://schemas.microsoft.com/office/powerpoint/2010/main" val="3489242635"/>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0DDA3-8A74-4449-AE53-3E6896666DAC}"/>
              </a:ext>
            </a:extLst>
          </p:cNvPr>
          <p:cNvSpPr>
            <a:spLocks noGrp="1"/>
          </p:cNvSpPr>
          <p:nvPr>
            <p:ph idx="4294967295"/>
          </p:nvPr>
        </p:nvSpPr>
        <p:spPr>
          <a:xfrm>
            <a:off x="621387" y="1280234"/>
            <a:ext cx="9552566" cy="1423264"/>
          </a:xfrm>
          <a:prstGeom prst="rect">
            <a:avLst/>
          </a:prstGeom>
        </p:spPr>
        <p:txBody>
          <a:bodyPr>
            <a:normAutofit/>
          </a:bodyPr>
          <a:lstStyle/>
          <a:p>
            <a:pPr lvl="0">
              <a:lnSpc>
                <a:spcPts val="3600"/>
              </a:lnSpc>
            </a:pPr>
            <a:r>
              <a:rPr lang="en-US" sz="3200" dirty="0"/>
              <a:t>Questions</a:t>
            </a:r>
          </a:p>
        </p:txBody>
      </p:sp>
      <p:graphicFrame>
        <p:nvGraphicFramePr>
          <p:cNvPr id="9" name="Table 8">
            <a:extLst>
              <a:ext uri="{FF2B5EF4-FFF2-40B4-BE49-F238E27FC236}">
                <a16:creationId xmlns:a16="http://schemas.microsoft.com/office/drawing/2014/main" id="{D97E34DD-2947-7845-A8D3-342097F12BA0}"/>
              </a:ext>
            </a:extLst>
          </p:cNvPr>
          <p:cNvGraphicFramePr>
            <a:graphicFrameLocks noGrp="1"/>
          </p:cNvGraphicFramePr>
          <p:nvPr>
            <p:extLst>
              <p:ext uri="{D42A27DB-BD31-4B8C-83A1-F6EECF244321}">
                <p14:modId xmlns:p14="http://schemas.microsoft.com/office/powerpoint/2010/main" val="1279399181"/>
              </p:ext>
            </p:extLst>
          </p:nvPr>
        </p:nvGraphicFramePr>
        <p:xfrm>
          <a:off x="842681" y="1758811"/>
          <a:ext cx="8937813" cy="3930069"/>
        </p:xfrm>
        <a:graphic>
          <a:graphicData uri="http://schemas.openxmlformats.org/drawingml/2006/table">
            <a:tbl>
              <a:tblPr firstRow="1" bandRow="1">
                <a:tableStyleId>{912C8C85-51F0-491E-9774-3900AFEF0FD7}</a:tableStyleId>
              </a:tblPr>
              <a:tblGrid>
                <a:gridCol w="3643377">
                  <a:extLst>
                    <a:ext uri="{9D8B030D-6E8A-4147-A177-3AD203B41FA5}">
                      <a16:colId xmlns:a16="http://schemas.microsoft.com/office/drawing/2014/main" val="20001"/>
                    </a:ext>
                  </a:extLst>
                </a:gridCol>
                <a:gridCol w="5294436">
                  <a:extLst>
                    <a:ext uri="{9D8B030D-6E8A-4147-A177-3AD203B41FA5}">
                      <a16:colId xmlns:a16="http://schemas.microsoft.com/office/drawing/2014/main" val="20002"/>
                    </a:ext>
                  </a:extLst>
                </a:gridCol>
              </a:tblGrid>
              <a:tr h="175176">
                <a:tc>
                  <a:txBody>
                    <a:bodyPr/>
                    <a:lstStyle/>
                    <a:p>
                      <a:pPr>
                        <a:lnSpc>
                          <a:spcPts val="1640"/>
                        </a:lnSpc>
                      </a:pPr>
                      <a:r>
                        <a:rPr lang="en-US" sz="1600" dirty="0"/>
                        <a:t>Questions</a:t>
                      </a:r>
                      <a:endParaRPr lang="en-US" sz="1600" b="1" dirty="0">
                        <a:solidFill>
                          <a:schemeClr val="bg1"/>
                        </a:solidFill>
                      </a:endParaRPr>
                    </a:p>
                  </a:txBody>
                  <a:tcPr marL="284054" marR="284054" marT="50587" marB="50587"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96B6"/>
                    </a:solidFill>
                  </a:tcPr>
                </a:tc>
                <a:tc>
                  <a:txBody>
                    <a:bodyPr/>
                    <a:lstStyle/>
                    <a:p>
                      <a:pPr marL="0" marR="0" indent="0" algn="l" defTabSz="914400" rtl="0" eaLnBrk="1" fontAlgn="auto" latinLnBrk="0" hangingPunct="1">
                        <a:lnSpc>
                          <a:spcPts val="1640"/>
                        </a:lnSpc>
                        <a:spcBef>
                          <a:spcPts val="0"/>
                        </a:spcBef>
                        <a:spcAft>
                          <a:spcPts val="0"/>
                        </a:spcAft>
                        <a:buClr>
                          <a:srgbClr val="000000"/>
                        </a:buClr>
                        <a:buSzTx/>
                        <a:buFont typeface="Arial"/>
                        <a:buNone/>
                        <a:tabLst/>
                        <a:defRPr/>
                      </a:pPr>
                      <a:r>
                        <a:rPr lang="en-US" sz="1600" dirty="0"/>
                        <a:t>Response Options</a:t>
                      </a:r>
                    </a:p>
                  </a:txBody>
                  <a:tcPr marL="284054" marR="284054" marT="50587" marB="50587"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96B6"/>
                    </a:solidFill>
                  </a:tcPr>
                </a:tc>
                <a:extLst>
                  <a:ext uri="{0D108BD9-81ED-4DB2-BD59-A6C34878D82A}">
                    <a16:rowId xmlns:a16="http://schemas.microsoft.com/office/drawing/2014/main" val="10000"/>
                  </a:ext>
                </a:extLst>
              </a:tr>
              <a:tr h="844845">
                <a:tc>
                  <a:txBody>
                    <a:bodyPr/>
                    <a:lstStyle/>
                    <a:p>
                      <a:pPr marL="285750" indent="-285750">
                        <a:lnSpc>
                          <a:spcPct val="114000"/>
                        </a:lnSpc>
                        <a:buFont typeface="Wingdings" panose="05000000000000000000" pitchFamily="2" charset="2"/>
                        <a:buChar char="§"/>
                      </a:pPr>
                      <a:r>
                        <a:rPr lang="en-US" sz="1200" dirty="0"/>
                        <a:t>What makes Food is Medicine Programs different then hunger relief programs?</a:t>
                      </a:r>
                    </a:p>
                  </a:txBody>
                  <a:tcPr marL="284054" marR="284054" marT="50587" marB="50587"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tc>
                  <a:txBody>
                    <a:bodyPr/>
                    <a:lstStyle/>
                    <a:p>
                      <a:pPr marL="285750" indent="-285750">
                        <a:lnSpc>
                          <a:spcPct val="114000"/>
                        </a:lnSpc>
                        <a:buFont typeface="Wingdings" panose="05000000000000000000" pitchFamily="2" charset="2"/>
                        <a:buChar char="§"/>
                      </a:pPr>
                      <a:r>
                        <a:rPr lang="en-US" sz="1200" dirty="0"/>
                        <a:t>Tailored food to address nutrition security and diet-sensitive chronic disease</a:t>
                      </a:r>
                    </a:p>
                    <a:p>
                      <a:pPr marL="285750" indent="-285750">
                        <a:lnSpc>
                          <a:spcPct val="114000"/>
                        </a:lnSpc>
                        <a:buFont typeface="Wingdings" panose="05000000000000000000" pitchFamily="2" charset="2"/>
                        <a:buChar char="§"/>
                      </a:pPr>
                      <a:r>
                        <a:rPr lang="en-US" sz="1200" dirty="0"/>
                        <a:t>There is no difference</a:t>
                      </a:r>
                    </a:p>
                    <a:p>
                      <a:pPr marL="285750" indent="-285750">
                        <a:lnSpc>
                          <a:spcPct val="114000"/>
                        </a:lnSpc>
                        <a:buFont typeface="Wingdings" panose="05000000000000000000" pitchFamily="2" charset="2"/>
                        <a:buChar char="§"/>
                      </a:pPr>
                      <a:r>
                        <a:rPr lang="en-US" sz="1200" dirty="0"/>
                        <a:t>They are similar to hunger relief and I don’t understand the difference</a:t>
                      </a:r>
                    </a:p>
                  </a:txBody>
                  <a:tcPr marL="284054" marR="284054" marT="50587" marB="50587"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extLst>
                  <a:ext uri="{0D108BD9-81ED-4DB2-BD59-A6C34878D82A}">
                    <a16:rowId xmlns:a16="http://schemas.microsoft.com/office/drawing/2014/main" val="10001"/>
                  </a:ext>
                </a:extLst>
              </a:tr>
              <a:tr h="1164842">
                <a:tc>
                  <a:txBody>
                    <a:bodyPr/>
                    <a:lstStyle/>
                    <a:p>
                      <a:pPr marL="285750" indent="-285750">
                        <a:lnSpc>
                          <a:spcPct val="114000"/>
                        </a:lnSpc>
                        <a:buFont typeface="Wingdings" panose="05000000000000000000" pitchFamily="2" charset="2"/>
                        <a:buChar char="§"/>
                      </a:pPr>
                      <a:r>
                        <a:rPr lang="en-US" sz="1200" dirty="0"/>
                        <a:t>How do food is medicine programs improve clinical outcomes?</a:t>
                      </a:r>
                    </a:p>
                  </a:txBody>
                  <a:tcPr marL="284054" marR="284054" marT="50587" marB="50587"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tc>
                  <a:txBody>
                    <a:bodyPr/>
                    <a:lstStyle/>
                    <a:p>
                      <a:pPr marL="285750" indent="-285750">
                        <a:lnSpc>
                          <a:spcPct val="114000"/>
                        </a:lnSpc>
                        <a:buFont typeface="Wingdings" panose="05000000000000000000" pitchFamily="2" charset="2"/>
                        <a:buChar char="§"/>
                      </a:pPr>
                      <a:r>
                        <a:rPr lang="en-US" sz="1200" dirty="0"/>
                        <a:t>By targeting food insecurity and nutrition security</a:t>
                      </a:r>
                    </a:p>
                    <a:p>
                      <a:pPr marL="285750" indent="-285750">
                        <a:lnSpc>
                          <a:spcPct val="114000"/>
                        </a:lnSpc>
                        <a:buFont typeface="Wingdings" panose="05000000000000000000" pitchFamily="2" charset="2"/>
                        <a:buChar char="§"/>
                      </a:pPr>
                      <a:r>
                        <a:rPr lang="en-US" sz="1200" dirty="0"/>
                        <a:t>By utilization of tailored food input which address inflammation, blood pressure, blood glucose, and other metabolic markers</a:t>
                      </a:r>
                    </a:p>
                    <a:p>
                      <a:pPr marL="285750" indent="-285750">
                        <a:lnSpc>
                          <a:spcPct val="114000"/>
                        </a:lnSpc>
                        <a:buFont typeface="Wingdings" panose="05000000000000000000" pitchFamily="2" charset="2"/>
                        <a:buChar char="§"/>
                      </a:pPr>
                      <a:r>
                        <a:rPr lang="en-US" sz="1200" dirty="0"/>
                        <a:t>Reducing resource constraints to allow for reduced stress</a:t>
                      </a:r>
                    </a:p>
                    <a:p>
                      <a:pPr marL="285750" indent="-285750">
                        <a:lnSpc>
                          <a:spcPct val="114000"/>
                        </a:lnSpc>
                        <a:buFont typeface="Wingdings" panose="05000000000000000000" pitchFamily="2" charset="2"/>
                        <a:buChar char="§"/>
                      </a:pPr>
                      <a:r>
                        <a:rPr lang="en-US" sz="1200" dirty="0"/>
                        <a:t>All of the above</a:t>
                      </a:r>
                    </a:p>
                  </a:txBody>
                  <a:tcPr marL="284054" marR="284054" marT="50587" marB="50587"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extLst>
                  <a:ext uri="{0D108BD9-81ED-4DB2-BD59-A6C34878D82A}">
                    <a16:rowId xmlns:a16="http://schemas.microsoft.com/office/drawing/2014/main" val="10002"/>
                  </a:ext>
                </a:extLst>
              </a:tr>
              <a:tr h="1004844">
                <a:tc>
                  <a:txBody>
                    <a:bodyPr/>
                    <a:lstStyle/>
                    <a:p>
                      <a:pPr marL="285750" indent="-285750">
                        <a:lnSpc>
                          <a:spcPct val="114000"/>
                        </a:lnSpc>
                        <a:buFont typeface="Wingdings" panose="05000000000000000000" pitchFamily="2" charset="2"/>
                        <a:buChar char="§"/>
                      </a:pPr>
                      <a:r>
                        <a:rPr lang="en-US" sz="1200" dirty="0"/>
                        <a:t>Explain why referral process is key for uptake in Food is Medicine programs?</a:t>
                      </a:r>
                    </a:p>
                  </a:txBody>
                  <a:tcPr marL="284054" marR="284054" marT="50587" marB="50587"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tc>
                  <a:txBody>
                    <a:bodyPr/>
                    <a:lstStyle/>
                    <a:p>
                      <a:pPr marL="285750" indent="-285750">
                        <a:lnSpc>
                          <a:spcPct val="114000"/>
                        </a:lnSpc>
                        <a:buFont typeface="Wingdings" panose="05000000000000000000" pitchFamily="2" charset="2"/>
                        <a:buChar char="§"/>
                      </a:pPr>
                      <a:r>
                        <a:rPr lang="en-US" sz="1200" dirty="0"/>
                        <a:t>I am not sure</a:t>
                      </a:r>
                    </a:p>
                    <a:p>
                      <a:pPr marL="285750" indent="-285750">
                        <a:lnSpc>
                          <a:spcPct val="114000"/>
                        </a:lnSpc>
                        <a:buFont typeface="Wingdings" panose="05000000000000000000" pitchFamily="2" charset="2"/>
                        <a:buChar char="§"/>
                      </a:pPr>
                      <a:r>
                        <a:rPr lang="en-US" sz="1200" dirty="0"/>
                        <a:t>Patients trust their medical provider and are more likely to enroll if they are invited</a:t>
                      </a:r>
                    </a:p>
                    <a:p>
                      <a:pPr marL="285750" indent="-285750">
                        <a:lnSpc>
                          <a:spcPct val="114000"/>
                        </a:lnSpc>
                        <a:buFont typeface="Wingdings" panose="05000000000000000000" pitchFamily="2" charset="2"/>
                        <a:buChar char="§"/>
                      </a:pPr>
                      <a:r>
                        <a:rPr lang="en-US" sz="1200" dirty="0"/>
                        <a:t>Medical providers need to be trained on referral steps to ensure patients needs are met</a:t>
                      </a:r>
                    </a:p>
                    <a:p>
                      <a:pPr marL="285750" indent="-285750">
                        <a:lnSpc>
                          <a:spcPct val="114000"/>
                        </a:lnSpc>
                        <a:buFont typeface="Wingdings" panose="05000000000000000000" pitchFamily="2" charset="2"/>
                        <a:buChar char="§"/>
                      </a:pPr>
                      <a:r>
                        <a:rPr lang="en-US" sz="1200" dirty="0"/>
                        <a:t>B and C</a:t>
                      </a:r>
                    </a:p>
                  </a:txBody>
                  <a:tcPr marL="284054" marR="284054" marT="50587" marB="50587"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extLst>
                  <a:ext uri="{0D108BD9-81ED-4DB2-BD59-A6C34878D82A}">
                    <a16:rowId xmlns:a16="http://schemas.microsoft.com/office/drawing/2014/main" val="2770939278"/>
                  </a:ext>
                </a:extLst>
              </a:tr>
            </a:tbl>
          </a:graphicData>
        </a:graphic>
      </p:graphicFrame>
      <p:sp>
        <p:nvSpPr>
          <p:cNvPr id="4" name="Date Placeholder 3">
            <a:extLst>
              <a:ext uri="{FF2B5EF4-FFF2-40B4-BE49-F238E27FC236}">
                <a16:creationId xmlns:a16="http://schemas.microsoft.com/office/drawing/2014/main" id="{D668CD9D-AF49-364B-8AF2-BAD52E0453A0}"/>
              </a:ext>
            </a:extLst>
          </p:cNvPr>
          <p:cNvSpPr>
            <a:spLocks noGrp="1"/>
          </p:cNvSpPr>
          <p:nvPr>
            <p:ph type="dt" sz="half" idx="2"/>
          </p:nvPr>
        </p:nvSpPr>
        <p:spPr>
          <a:xfrm>
            <a:off x="623297" y="6356350"/>
            <a:ext cx="2743200" cy="365125"/>
          </a:xfrm>
        </p:spPr>
        <p:txBody>
          <a:bodyPr/>
          <a:lstStyle/>
          <a:p>
            <a:fld id="{E9C2190B-799D-4B62-A326-B6C3B780E482}" type="datetime4">
              <a:rPr lang="en-US" smtClean="0"/>
              <a:t>March 5, 2026</a:t>
            </a:fld>
            <a:endParaRPr lang="en-US" dirty="0"/>
          </a:p>
        </p:txBody>
      </p:sp>
    </p:spTree>
    <p:extLst>
      <p:ext uri="{BB962C8B-B14F-4D97-AF65-F5344CB8AC3E}">
        <p14:creationId xmlns:p14="http://schemas.microsoft.com/office/powerpoint/2010/main" val="121331836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5CF6-1E2A-0BDD-DD1F-F13407B0B87C}"/>
              </a:ext>
            </a:extLst>
          </p:cNvPr>
          <p:cNvSpPr>
            <a:spLocks noGrp="1"/>
          </p:cNvSpPr>
          <p:nvPr>
            <p:ph type="ctrTitle"/>
          </p:nvPr>
        </p:nvSpPr>
        <p:spPr/>
        <p:txBody>
          <a:bodyPr/>
          <a:lstStyle/>
          <a:p>
            <a:r>
              <a:rPr lang="en-US" dirty="0"/>
              <a:t>Thank you to Blue Grass Care Clinic and AETC</a:t>
            </a:r>
          </a:p>
        </p:txBody>
      </p:sp>
      <p:sp>
        <p:nvSpPr>
          <p:cNvPr id="3" name="Text Placeholder 2">
            <a:extLst>
              <a:ext uri="{FF2B5EF4-FFF2-40B4-BE49-F238E27FC236}">
                <a16:creationId xmlns:a16="http://schemas.microsoft.com/office/drawing/2014/main" id="{D35B20AC-1EC1-CEF4-49A8-4E7D60397212}"/>
              </a:ext>
            </a:extLst>
          </p:cNvPr>
          <p:cNvSpPr>
            <a:spLocks noGrp="1"/>
          </p:cNvSpPr>
          <p:nvPr>
            <p:ph type="body" sz="quarter" idx="10"/>
          </p:nvPr>
        </p:nvSpPr>
        <p:spPr/>
        <p:txBody>
          <a:bodyPr/>
          <a:lstStyle/>
          <a:p>
            <a:r>
              <a:rPr lang="en-US" dirty="0"/>
              <a:t>Alison Gustafson, PhD, MPH, RD </a:t>
            </a:r>
          </a:p>
          <a:p>
            <a:r>
              <a:rPr lang="en-US" dirty="0"/>
              <a:t>Director Food as Health Program at </a:t>
            </a:r>
            <a:r>
              <a:rPr lang="en-US" dirty="0" err="1"/>
              <a:t>UKHealthcare</a:t>
            </a:r>
            <a:endParaRPr lang="en-US" dirty="0"/>
          </a:p>
        </p:txBody>
      </p:sp>
      <p:sp>
        <p:nvSpPr>
          <p:cNvPr id="4" name="Text Placeholder 3">
            <a:extLst>
              <a:ext uri="{FF2B5EF4-FFF2-40B4-BE49-F238E27FC236}">
                <a16:creationId xmlns:a16="http://schemas.microsoft.com/office/drawing/2014/main" id="{2733152F-DE7E-5426-11D4-BDE7ECEB0155}"/>
              </a:ext>
            </a:extLst>
          </p:cNvPr>
          <p:cNvSpPr>
            <a:spLocks noGrp="1"/>
          </p:cNvSpPr>
          <p:nvPr>
            <p:ph type="body" sz="quarter" idx="11"/>
          </p:nvPr>
        </p:nvSpPr>
        <p:spPr>
          <a:xfrm>
            <a:off x="2948377" y="4783235"/>
            <a:ext cx="6955204" cy="495641"/>
          </a:xfrm>
        </p:spPr>
        <p:txBody>
          <a:bodyPr/>
          <a:lstStyle/>
          <a:p>
            <a:r>
              <a:rPr lang="en-US" dirty="0"/>
              <a:t>Questions are welcome</a:t>
            </a:r>
          </a:p>
        </p:txBody>
      </p:sp>
    </p:spTree>
    <p:extLst>
      <p:ext uri="{BB962C8B-B14F-4D97-AF65-F5344CB8AC3E}">
        <p14:creationId xmlns:p14="http://schemas.microsoft.com/office/powerpoint/2010/main" val="73092218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5, 2026</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633227" indent="-285750" algn="l">
              <a:buFont typeface="Arial" panose="020B0604020202020204" pitchFamily="34" charset="0"/>
              <a:buChar char="•"/>
            </a:pPr>
            <a:r>
              <a:rPr lang="en-US" sz="1800" b="0" i="0" dirty="0">
                <a:solidFill>
                  <a:srgbClr val="172B4D"/>
                </a:solidFill>
                <a:effectLst/>
              </a:rPr>
              <a:t>All planners, faculty, and others in control of educational content are required to disclose all their financial relationships with ineligible companies within the prior 24 months. An ineligible company is defined as one whose primary business is producing, marketing, selling, re-selling, or distributing healthcare products used by or on patients. Financial relationships are relevant if the educational content an individual can control is related to the business lines or products of the ineligible company.</a:t>
            </a:r>
          </a:p>
          <a:p>
            <a:pPr marL="633227" indent="-285750" algn="l">
              <a:buFont typeface="Arial" panose="020B0604020202020204" pitchFamily="34" charset="0"/>
              <a:buChar char="•"/>
            </a:pPr>
            <a:r>
              <a:rPr lang="en-US" sz="1800" b="0" i="0" dirty="0">
                <a:solidFill>
                  <a:srgbClr val="172B4D"/>
                </a:solidFill>
                <a:effectLst/>
              </a:rPr>
              <a:t>None of the planners, faculty, and others in control of educational content for this educational activity have relevant financial relationship(s) to disclose with ineligible companies.</a:t>
            </a:r>
          </a:p>
          <a:p>
            <a:pPr marL="633227" indent="-285750" algn="l">
              <a:buFont typeface="Arial" panose="020B0604020202020204" pitchFamily="34" charset="0"/>
              <a:buChar char="•"/>
            </a:pPr>
            <a:r>
              <a:rPr lang="en-US" sz="1800" b="0" i="0" dirty="0">
                <a:solidFill>
                  <a:srgbClr val="172B4D"/>
                </a:solidFill>
                <a:effectLst/>
              </a:rPr>
              <a:t>The material presented in this course represents information obtained from the scientific literature as well as the clinical experiences of the speakers. In some cases, the presentations might include discussion of investigational agents and/or off-label indications for various agents used in clinical practice. Speakers will inform the audience when they are discussing investigational and/or off-label uses.</a:t>
            </a:r>
          </a:p>
          <a:p>
            <a:pPr marL="633227" indent="-285750" algn="l">
              <a:buFont typeface="Arial" panose="020B0604020202020204" pitchFamily="34" charset="0"/>
              <a:buChar char="•"/>
            </a:pPr>
            <a:r>
              <a:rPr lang="en-US" sz="1800" b="0" i="0">
                <a:solidFill>
                  <a:srgbClr val="172B4D"/>
                </a:solidFill>
                <a:effectLst/>
              </a:rPr>
              <a:t>Disclosure of a relationship is not intended to suggest or condone commercial bias in any presentation, but it is made to provide participants with information that might be of potential importance to their evaluation of a presentation.</a:t>
            </a:r>
          </a:p>
          <a:p>
            <a:pPr marL="457120" indent="-304747" defTabSz="1218987">
              <a:spcBef>
                <a:spcPct val="20000"/>
              </a:spcBef>
              <a:spcAft>
                <a:spcPts val="0"/>
              </a:spcAft>
              <a:buClr>
                <a:srgbClr val="D6201A"/>
              </a:buClr>
              <a:buFont typeface="Wingdings" charset="2"/>
              <a:buChar char="§"/>
              <a:defRPr/>
            </a:pPr>
            <a:endParaRPr lang="en-US" sz="18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211156887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5, 2026</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7120" indent="-304747" defTabSz="1218987">
              <a:spcBef>
                <a:spcPct val="20000"/>
              </a:spcBef>
              <a:spcAft>
                <a:spcPts val="0"/>
              </a:spcAft>
              <a:buClr>
                <a:srgbClr val="D6201A"/>
              </a:buClr>
              <a:buFont typeface="Wingdings" charset="2"/>
              <a:buChar char="§"/>
              <a:defRPr/>
            </a:pPr>
            <a:r>
              <a:rPr lang="en-US" sz="1800" dirty="0">
                <a:solidFill>
                  <a:srgbClr val="000000"/>
                </a:solidFill>
                <a:latin typeface="Aptos" panose="020B0004020202020204" pitchFamily="34" charset="0"/>
              </a:rPr>
              <a:t>The Health Resources and Services Administration (HRSA), Department of Health and Human Services (HHS) provided financial support for this project. The award provided 100% of total costs. The contents are those of the author. They may not reflect the policies of HRSA, HHS, or the U.S. Government.</a:t>
            </a:r>
          </a:p>
          <a:p>
            <a:pPr marL="152373" defTabSz="1218987">
              <a:spcBef>
                <a:spcPct val="20000"/>
              </a:spcBef>
              <a:spcAft>
                <a:spcPts val="0"/>
              </a:spcAft>
              <a:buClr>
                <a:srgbClr val="D6201A"/>
              </a:buClr>
              <a:defRPr/>
            </a:pPr>
            <a:endParaRPr lang="en-US" sz="18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59690742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874805"/>
            <a:ext cx="10969943" cy="1142702"/>
          </a:xfrm>
        </p:spPr>
        <p:txBody>
          <a:bodyPr/>
          <a:lstStyle/>
          <a:p>
            <a:r>
              <a:rPr lang="en-US" dirty="0"/>
              <a:t>Continuing Education Credits</a:t>
            </a:r>
          </a:p>
        </p:txBody>
      </p:sp>
      <p:sp>
        <p:nvSpPr>
          <p:cNvPr id="3" name="Content Placeholder 2"/>
          <p:cNvSpPr>
            <a:spLocks noGrp="1"/>
          </p:cNvSpPr>
          <p:nvPr>
            <p:ph idx="1"/>
          </p:nvPr>
        </p:nvSpPr>
        <p:spPr>
          <a:xfrm>
            <a:off x="304720" y="1732260"/>
            <a:ext cx="8151277" cy="4342268"/>
          </a:xfrm>
        </p:spPr>
        <p:txBody>
          <a:bodyPr>
            <a:noAutofit/>
          </a:bodyPr>
          <a:lstStyle/>
          <a:p>
            <a:pPr marL="0" indent="0">
              <a:buNone/>
            </a:pPr>
            <a:r>
              <a:rPr lang="en-US" sz="1799" dirty="0"/>
              <a:t>In support of improving patient care, </a:t>
            </a:r>
            <a:r>
              <a:rPr lang="en-US" sz="1799" dirty="0">
                <a:solidFill>
                  <a:prstClr val="black"/>
                </a:solidFill>
              </a:rPr>
              <a:t>this activity has been planned and implemented by the University of Kentucky and Moses/Weitzman Health System, Inc. and its Weitzman Institute and </a:t>
            </a:r>
            <a:r>
              <a:rPr lang="en-US" sz="1799" dirty="0"/>
              <a:t>is jointly accredited by the Accreditation Council for Continuing Medical Education (ACCME), the Accreditation Council for Pharmacy Education (ACPE), and the American Nurses Credentialing Center (ANCC), to provide continuing education for the healthcare team.</a:t>
            </a:r>
          </a:p>
          <a:p>
            <a:pPr marL="0" indent="0">
              <a:buNone/>
            </a:pPr>
            <a:endParaRPr lang="en-US" sz="1000" dirty="0"/>
          </a:p>
          <a:p>
            <a:pPr marL="0" indent="0">
              <a:buNone/>
            </a:pPr>
            <a:r>
              <a:rPr lang="en-US" sz="1799" dirty="0"/>
              <a:t>This series is intended for Dentists, Nurses, Nurse Practitioners, Pharmacists, Physicians, Physician Assistants, Psychologists, Registered Dietitians, and Social Workers.</a:t>
            </a:r>
            <a:endParaRPr lang="en-US" sz="1000" dirty="0"/>
          </a:p>
          <a:p>
            <a:pPr marL="0" indent="0">
              <a:buNone/>
            </a:pPr>
            <a:endParaRPr lang="en-US" sz="1000" dirty="0"/>
          </a:p>
          <a:p>
            <a:pPr marL="0" indent="0">
              <a:buNone/>
            </a:pPr>
            <a:r>
              <a:rPr lang="en-US" sz="1799" dirty="0"/>
              <a:t>Please complete the survey and claim your post-session certificate on the Weitzman Education Platform after today’s session. </a:t>
            </a:r>
          </a:p>
          <a:p>
            <a:pPr marL="0" indent="0">
              <a:buNone/>
            </a:pPr>
            <a:r>
              <a:rPr lang="en-US" sz="1799" b="1" dirty="0"/>
              <a:t>Please note: </a:t>
            </a:r>
            <a:r>
              <a:rPr lang="en-US" sz="1799" dirty="0"/>
              <a:t>Pharmacists must claim credits within two week’s following today’s session or we will not be able to award ACPE credits.</a:t>
            </a:r>
          </a:p>
        </p:txBody>
      </p:sp>
      <p:pic>
        <p:nvPicPr>
          <p:cNvPr id="1026" name="Picture 2" descr="https://mcusercontent.com/8eeee921893db656502b54f00/images/0e0f1bd4-a57b-4cfa-be43-7659e33eab37.png" hidden="1"/>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8760718" y="2591019"/>
            <a:ext cx="2638752" cy="18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a triangle in a circle&#10;&#10;AI-generated content may be incorrect.">
            <a:extLst>
              <a:ext uri="{FF2B5EF4-FFF2-40B4-BE49-F238E27FC236}">
                <a16:creationId xmlns:a16="http://schemas.microsoft.com/office/drawing/2014/main" id="{3EB65368-0B87-A0A1-C928-A7350042F731}"/>
              </a:ext>
            </a:extLst>
          </p:cNvPr>
          <p:cNvPicPr>
            <a:picLocks noChangeAspect="1"/>
          </p:cNvPicPr>
          <p:nvPr/>
        </p:nvPicPr>
        <p:blipFill>
          <a:blip r:embed="rId3"/>
          <a:srcRect l="-3326" t="467" r="3104" b="-789"/>
          <a:stretch>
            <a:fillRect/>
          </a:stretch>
        </p:blipFill>
        <p:spPr>
          <a:xfrm>
            <a:off x="8019139" y="2383682"/>
            <a:ext cx="4122511" cy="2847579"/>
          </a:xfrm>
          <a:prstGeom prst="rect">
            <a:avLst/>
          </a:prstGeom>
        </p:spPr>
      </p:pic>
    </p:spTree>
    <p:extLst>
      <p:ext uri="{BB962C8B-B14F-4D97-AF65-F5344CB8AC3E}">
        <p14:creationId xmlns:p14="http://schemas.microsoft.com/office/powerpoint/2010/main" val="248454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13" y="762695"/>
            <a:ext cx="8227457" cy="1142702"/>
          </a:xfrm>
        </p:spPr>
        <p:txBody>
          <a:bodyPr/>
          <a:lstStyle/>
          <a:p>
            <a:r>
              <a:rPr lang="en-US" dirty="0"/>
              <a:t>Disclosures </a:t>
            </a:r>
          </a:p>
        </p:txBody>
      </p:sp>
      <p:sp>
        <p:nvSpPr>
          <p:cNvPr id="3" name="Content Placeholder 2"/>
          <p:cNvSpPr>
            <a:spLocks noGrp="1"/>
          </p:cNvSpPr>
          <p:nvPr>
            <p:ph idx="1"/>
          </p:nvPr>
        </p:nvSpPr>
        <p:spPr>
          <a:xfrm>
            <a:off x="457080" y="1905397"/>
            <a:ext cx="11046123" cy="4418449"/>
          </a:xfrm>
        </p:spPr>
        <p:txBody>
          <a:bodyPr>
            <a:normAutofit fontScale="25000" lnSpcReduction="20000"/>
          </a:bodyPr>
          <a:lstStyle/>
          <a:p>
            <a:pPr marL="0" indent="0">
              <a:buNone/>
            </a:pPr>
            <a:r>
              <a:rPr lang="en-US" sz="7998" dirty="0"/>
              <a:t>With respect to the following presentation, the following disclosures have been made:</a:t>
            </a:r>
          </a:p>
          <a:p>
            <a:pPr lvl="1">
              <a:buFont typeface="Arial" panose="020B0604020202020204" pitchFamily="34" charset="0"/>
              <a:buChar char="•"/>
            </a:pPr>
            <a:r>
              <a:rPr lang="en-US" sz="7998" dirty="0"/>
              <a:t>Robert C. Parrish (Moderator) - Stockholder: </a:t>
            </a:r>
            <a:r>
              <a:rPr lang="en-US" sz="7998" dirty="0" err="1"/>
              <a:t>Abbvie</a:t>
            </a:r>
            <a:r>
              <a:rPr lang="en-US" sz="7998" dirty="0"/>
              <a:t>, Abbott, Johnson &amp; Johnson</a:t>
            </a:r>
          </a:p>
          <a:p>
            <a:pPr marL="457063" lvl="1" indent="0">
              <a:buNone/>
            </a:pPr>
            <a:endParaRPr lang="en-US" sz="7998" dirty="0"/>
          </a:p>
          <a:p>
            <a:pPr marL="0" indent="0">
              <a:buNone/>
            </a:pPr>
            <a:r>
              <a:rPr lang="en-US" sz="7198" dirty="0"/>
              <a:t>Speakers are obligated to disclose any products which are off-label, unlabeled, experimental, and/or under investigation (not FDA approved) and any limitations on the information presented, such as data that are preliminary or that represent ongoing research, interim analyses, and/or unsupported opinion</a:t>
            </a:r>
          </a:p>
          <a:p>
            <a:pPr marL="0" indent="0">
              <a:buNone/>
            </a:pPr>
            <a:endParaRPr lang="en-US" sz="7998" dirty="0">
              <a:solidFill>
                <a:srgbClr val="1F497D"/>
              </a:solidFill>
              <a:ea typeface="Calibri" panose="020F0502020204030204" pitchFamily="34" charset="0"/>
            </a:endParaRPr>
          </a:p>
          <a:p>
            <a:pPr marL="0" indent="0">
              <a:buNone/>
            </a:pPr>
            <a:r>
              <a:rPr lang="en-US" sz="7198" dirty="0"/>
              <a:t>The views expressed in this presentation are those of the presenter and may not reflect official policy of Moses/Weitzman Health System.</a:t>
            </a:r>
          </a:p>
          <a:p>
            <a:pPr marL="0" indent="0">
              <a:buNone/>
            </a:pPr>
            <a:endParaRPr lang="en-US" sz="7998" dirty="0">
              <a:solidFill>
                <a:srgbClr val="002060"/>
              </a:solidFill>
              <a:ea typeface="Calibri" panose="020F0502020204030204" pitchFamily="34" charset="0"/>
            </a:endParaRPr>
          </a:p>
          <a:p>
            <a:pPr marL="0" indent="0">
              <a:buNone/>
            </a:pPr>
            <a:r>
              <a:rPr lang="en-US" sz="9597" b="1" dirty="0">
                <a:solidFill>
                  <a:srgbClr val="002060"/>
                </a:solidFill>
                <a:ea typeface="Calibri" panose="020F0502020204030204" pitchFamily="34" charset="0"/>
              </a:rPr>
              <a:t>All disclosures of potential relevant financial relationships have been reviewed and mitigated through Moses/Weitzman Health System’s accreditation review process.</a:t>
            </a:r>
          </a:p>
        </p:txBody>
      </p:sp>
    </p:spTree>
    <p:extLst>
      <p:ext uri="{BB962C8B-B14F-4D97-AF65-F5344CB8AC3E}">
        <p14:creationId xmlns:p14="http://schemas.microsoft.com/office/powerpoint/2010/main" val="120692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dirty="0"/>
              <a:t>AETC Program National Centers and HIV Curriculum</a:t>
            </a:r>
          </a:p>
        </p:txBody>
      </p:sp>
      <p:sp>
        <p:nvSpPr>
          <p:cNvPr id="6" name="Text Placeholder 5"/>
          <p:cNvSpPr>
            <a:spLocks noGrp="1"/>
          </p:cNvSpPr>
          <p:nvPr>
            <p:ph type="body" sz="quarter" idx="11"/>
          </p:nvPr>
        </p:nvSpPr>
        <p:spPr>
          <a:xfrm>
            <a:off x="623296" y="1935956"/>
            <a:ext cx="10512424" cy="3802114"/>
          </a:xfrm>
        </p:spPr>
        <p:txBody>
          <a:bodyPr/>
          <a:lstStyle/>
          <a:p>
            <a:pPr marL="975920" indent="-285750">
              <a:buFont typeface="Wingdings" panose="05000000000000000000" pitchFamily="2" charset="2"/>
              <a:buChar char="§"/>
            </a:pPr>
            <a:r>
              <a:rPr lang="en-US" sz="1600" b="1" dirty="0"/>
              <a:t>National AETC Support Center (NASC) – </a:t>
            </a:r>
            <a:r>
              <a:rPr lang="en-US" sz="1600" dirty="0"/>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600" dirty="0">
                <a:hlinkClick r:id="rId2"/>
              </a:rPr>
              <a:t>https://aidsetc.org/</a:t>
            </a:r>
            <a:r>
              <a:rPr lang="en-US" sz="1600" dirty="0"/>
              <a:t> </a:t>
            </a:r>
          </a:p>
          <a:p>
            <a:pPr marL="975920" indent="-285750">
              <a:buFont typeface="Wingdings" panose="05000000000000000000" pitchFamily="2" charset="2"/>
              <a:buChar char="§"/>
            </a:pPr>
            <a:r>
              <a:rPr lang="en-US" sz="1600" b="1" dirty="0"/>
              <a:t>National Clinical Consultation Center (NCCC) – </a:t>
            </a:r>
            <a:r>
              <a:rPr lang="en-US" sz="1600" dirty="0"/>
              <a:t>provides free, peer-to-peer, expert advice for health professionals on HIV prevention, care, and treatment and related topics. Learn more: </a:t>
            </a:r>
            <a:r>
              <a:rPr lang="en-US" sz="1600" dirty="0">
                <a:hlinkClick r:id="rId3"/>
              </a:rPr>
              <a:t>https://nccc/ucsf.edu</a:t>
            </a:r>
            <a:r>
              <a:rPr lang="en-US" sz="1600" dirty="0"/>
              <a:t> or call 844-ASK-NCCC</a:t>
            </a:r>
          </a:p>
          <a:p>
            <a:pPr marL="975920" indent="-285750">
              <a:buFont typeface="Wingdings" panose="05000000000000000000" pitchFamily="2" charset="2"/>
              <a:buChar char="§"/>
            </a:pPr>
            <a:r>
              <a:rPr lang="en-US" sz="1600" b="1" dirty="0"/>
              <a:t>National HIV Curriculum (NHC) – </a:t>
            </a:r>
            <a:r>
              <a:rPr lang="en-US" sz="1600" dirty="0"/>
              <a:t>provides ongoing, up –to-date HIV training and information for health professionals through a free, web –based curriculum; also provides free CME credits, CNE contact hours, CE contact hours, and maintenance of certification credits. Learn more: </a:t>
            </a:r>
            <a:r>
              <a:rPr lang="en-US" sz="1600" dirty="0">
                <a:hlinkClick r:id="rId4"/>
              </a:rPr>
              <a:t>www.hiv.uw.edu</a:t>
            </a:r>
            <a:r>
              <a:rPr lang="en-US" sz="1600" dirty="0"/>
              <a:t> </a:t>
            </a:r>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endParaRPr lang="en-US" dirty="0"/>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5, 2026</a:t>
            </a:fld>
            <a:endParaRPr lang="en-US" dirty="0"/>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Learning Objectives </a:t>
            </a:r>
          </a:p>
        </p:txBody>
      </p:sp>
      <p:sp>
        <p:nvSpPr>
          <p:cNvPr id="6" name="Text Placeholder 5"/>
          <p:cNvSpPr>
            <a:spLocks noGrp="1"/>
          </p:cNvSpPr>
          <p:nvPr>
            <p:ph type="body" sz="quarter" idx="11"/>
          </p:nvPr>
        </p:nvSpPr>
        <p:spPr>
          <a:xfrm>
            <a:off x="623296" y="1935957"/>
            <a:ext cx="10513018" cy="4258366"/>
          </a:xfrm>
        </p:spPr>
        <p:txBody>
          <a:bodyPr/>
          <a:lstStyle/>
          <a:p>
            <a:pPr marL="1019567" lvl="2" indent="-342900">
              <a:buFont typeface="Arial" panose="020B0604020202020204" pitchFamily="34" charset="0"/>
              <a:buChar char="•"/>
            </a:pPr>
            <a:r>
              <a:rPr lang="en-US" i="1" dirty="0"/>
              <a:t>Explain how food is medicine is a unique program targeting food and nutrition security</a:t>
            </a:r>
          </a:p>
          <a:p>
            <a:pPr marL="1019567" lvl="2" indent="-342900">
              <a:buFont typeface="Arial" panose="020B0604020202020204" pitchFamily="34" charset="0"/>
              <a:buChar char="•"/>
            </a:pPr>
            <a:r>
              <a:rPr lang="en-US" i="1" dirty="0"/>
              <a:t>Understand how tailored food is medicine programs can improve clinical outcomes and patient engagement</a:t>
            </a:r>
          </a:p>
          <a:p>
            <a:pPr marL="1019567" lvl="2" indent="-342900">
              <a:buFont typeface="Arial" panose="020B0604020202020204" pitchFamily="34" charset="0"/>
              <a:buChar char="•"/>
            </a:pPr>
            <a:r>
              <a:rPr lang="en-US" i="1" dirty="0"/>
              <a:t>Describe how the referral process is key for uptake of food is medicine programs</a:t>
            </a:r>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624484" y="1046679"/>
            <a:ext cx="10512424" cy="648915"/>
          </a:xfrm>
        </p:spPr>
        <p:txBody>
          <a:bodyPr>
            <a:normAutofit fontScale="90000"/>
          </a:bodyPr>
          <a:lstStyle/>
          <a:p>
            <a:r>
              <a:rPr lang="en-US" dirty="0"/>
              <a:t>How Many people are familiar with food is medicine programs?</a:t>
            </a:r>
          </a:p>
        </p:txBody>
      </p:sp>
      <p:sp>
        <p:nvSpPr>
          <p:cNvPr id="6" name="Text Placeholder 5"/>
          <p:cNvSpPr>
            <a:spLocks noGrp="1"/>
          </p:cNvSpPr>
          <p:nvPr>
            <p:ph type="body" sz="quarter" idx="11"/>
          </p:nvPr>
        </p:nvSpPr>
        <p:spPr>
          <a:xfrm>
            <a:off x="624484" y="1695594"/>
            <a:ext cx="10638826" cy="4656220"/>
          </a:xfrm>
        </p:spPr>
        <p:txBody>
          <a:bodyPr/>
          <a:lstStyle/>
          <a:p>
            <a:pPr marL="690377" indent="-342900">
              <a:buFont typeface="Arial" panose="020B0604020202020204" pitchFamily="34" charset="0"/>
              <a:buChar char="•"/>
            </a:pPr>
            <a:r>
              <a:rPr lang="en-US" i="1" dirty="0"/>
              <a:t>Click on poll </a:t>
            </a:r>
          </a:p>
          <a:p>
            <a:pPr marL="690377" indent="-342900">
              <a:buFont typeface="Arial" panose="020B0604020202020204" pitchFamily="34" charset="0"/>
              <a:buChar char="•"/>
            </a:pPr>
            <a:r>
              <a:rPr lang="en-US" i="1" dirty="0"/>
              <a:t>Provide responses live</a:t>
            </a:r>
          </a:p>
        </p:txBody>
      </p:sp>
    </p:spTree>
    <p:extLst>
      <p:ext uri="{BB962C8B-B14F-4D97-AF65-F5344CB8AC3E}">
        <p14:creationId xmlns:p14="http://schemas.microsoft.com/office/powerpoint/2010/main" val="820438829"/>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AS_UNIQUEID" val="12"/>
</p:tagLst>
</file>

<file path=ppt/tags/tag10.xml><?xml version="1.0" encoding="utf-8"?>
<p:tagLst xmlns:a="http://schemas.openxmlformats.org/drawingml/2006/main" xmlns:r="http://schemas.openxmlformats.org/officeDocument/2006/relationships" xmlns:p="http://schemas.openxmlformats.org/presentationml/2006/main">
  <p:tag name="AS_UNIQUEID" val="86"/>
</p:tagLst>
</file>

<file path=ppt/tags/tag11.xml><?xml version="1.0" encoding="utf-8"?>
<p:tagLst xmlns:a="http://schemas.openxmlformats.org/drawingml/2006/main" xmlns:r="http://schemas.openxmlformats.org/officeDocument/2006/relationships" xmlns:p="http://schemas.openxmlformats.org/presentationml/2006/main">
  <p:tag name="AS_UNIQUEID" val="87"/>
</p:tagLst>
</file>

<file path=ppt/tags/tag12.xml><?xml version="1.0" encoding="utf-8"?>
<p:tagLst xmlns:a="http://schemas.openxmlformats.org/drawingml/2006/main" xmlns:r="http://schemas.openxmlformats.org/officeDocument/2006/relationships" xmlns:p="http://schemas.openxmlformats.org/presentationml/2006/main">
  <p:tag name="AS_UNIQUEID" val="88"/>
</p:tagLst>
</file>

<file path=ppt/tags/tag13.xml><?xml version="1.0" encoding="utf-8"?>
<p:tagLst xmlns:a="http://schemas.openxmlformats.org/drawingml/2006/main" xmlns:r="http://schemas.openxmlformats.org/officeDocument/2006/relationships" xmlns:p="http://schemas.openxmlformats.org/presentationml/2006/main">
  <p:tag name="AS_UNIQUEID" val="89"/>
</p:tagLst>
</file>

<file path=ppt/tags/tag14.xml><?xml version="1.0" encoding="utf-8"?>
<p:tagLst xmlns:a="http://schemas.openxmlformats.org/drawingml/2006/main" xmlns:r="http://schemas.openxmlformats.org/officeDocument/2006/relationships" xmlns:p="http://schemas.openxmlformats.org/presentationml/2006/main">
  <p:tag name="AS_UNIQUEID" val="90"/>
</p:tagLst>
</file>

<file path=ppt/tags/tag2.xml><?xml version="1.0" encoding="utf-8"?>
<p:tagLst xmlns:a="http://schemas.openxmlformats.org/drawingml/2006/main" xmlns:r="http://schemas.openxmlformats.org/officeDocument/2006/relationships" xmlns:p="http://schemas.openxmlformats.org/presentationml/2006/main">
  <p:tag name="AS_UNIQUEID" val="13"/>
</p:tagLst>
</file>

<file path=ppt/tags/tag3.xml><?xml version="1.0" encoding="utf-8"?>
<p:tagLst xmlns:a="http://schemas.openxmlformats.org/drawingml/2006/main" xmlns:r="http://schemas.openxmlformats.org/officeDocument/2006/relationships" xmlns:p="http://schemas.openxmlformats.org/presentationml/2006/main">
  <p:tag name="AS_UNIQUEID" val="14"/>
</p:tagLst>
</file>

<file path=ppt/tags/tag4.xml><?xml version="1.0" encoding="utf-8"?>
<p:tagLst xmlns:a="http://schemas.openxmlformats.org/drawingml/2006/main" xmlns:r="http://schemas.openxmlformats.org/officeDocument/2006/relationships" xmlns:p="http://schemas.openxmlformats.org/presentationml/2006/main">
  <p:tag name="AS_UNIQUEID" val="80"/>
</p:tagLst>
</file>

<file path=ppt/tags/tag5.xml><?xml version="1.0" encoding="utf-8"?>
<p:tagLst xmlns:a="http://schemas.openxmlformats.org/drawingml/2006/main" xmlns:r="http://schemas.openxmlformats.org/officeDocument/2006/relationships" xmlns:p="http://schemas.openxmlformats.org/presentationml/2006/main">
  <p:tag name="AS_UNIQUEID" val="81"/>
</p:tagLst>
</file>

<file path=ppt/tags/tag6.xml><?xml version="1.0" encoding="utf-8"?>
<p:tagLst xmlns:a="http://schemas.openxmlformats.org/drawingml/2006/main" xmlns:r="http://schemas.openxmlformats.org/officeDocument/2006/relationships" xmlns:p="http://schemas.openxmlformats.org/presentationml/2006/main">
  <p:tag name="AS_UNIQUEID" val="82"/>
</p:tagLst>
</file>

<file path=ppt/tags/tag7.xml><?xml version="1.0" encoding="utf-8"?>
<p:tagLst xmlns:a="http://schemas.openxmlformats.org/drawingml/2006/main" xmlns:r="http://schemas.openxmlformats.org/officeDocument/2006/relationships" xmlns:p="http://schemas.openxmlformats.org/presentationml/2006/main">
  <p:tag name="AS_UNIQUEID" val="83"/>
</p:tagLst>
</file>

<file path=ppt/tags/tag8.xml><?xml version="1.0" encoding="utf-8"?>
<p:tagLst xmlns:a="http://schemas.openxmlformats.org/drawingml/2006/main" xmlns:r="http://schemas.openxmlformats.org/officeDocument/2006/relationships" xmlns:p="http://schemas.openxmlformats.org/presentationml/2006/main">
  <p:tag name="AS_UNIQUEID" val="84"/>
</p:tagLst>
</file>

<file path=ppt/tags/tag9.xml><?xml version="1.0" encoding="utf-8"?>
<p:tagLst xmlns:a="http://schemas.openxmlformats.org/drawingml/2006/main" xmlns:r="http://schemas.openxmlformats.org/officeDocument/2006/relationships" xmlns:p="http://schemas.openxmlformats.org/presentationml/2006/main">
  <p:tag name="AS_UNIQUEID" val="85"/>
</p:tagLst>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E9B863C-DE2F-4FC5-B704-B98053DCC2A1}"/>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CB3B78A7-7F93-4FB2-8006-051DC23A82AC}"/>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3508AACB-9AD2-40AB-995C-481952F1FE62}"/>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4E2A952-FB3A-47FA-81DD-F758D9C96D84}"/>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410992C17FFB4AA99C1035259D0A26" ma:contentTypeVersion="19" ma:contentTypeDescription="Create a new document." ma:contentTypeScope="" ma:versionID="61e1995245869c53118d04575109eed8">
  <xsd:schema xmlns:xsd="http://www.w3.org/2001/XMLSchema" xmlns:xs="http://www.w3.org/2001/XMLSchema" xmlns:p="http://schemas.microsoft.com/office/2006/metadata/properties" xmlns:ns2="a89a0a29-f901-4f80-a0b6-fef874ca8871" xmlns:ns3="d5c82a1a-2a8a-49b4-8a9c-deebcf1aae21" targetNamespace="http://schemas.microsoft.com/office/2006/metadata/properties" ma:root="true" ma:fieldsID="70eefe698c5875ba0fcb7bbbaaba3a2f" ns2:_="" ns3:_="">
    <xsd:import namespace="a89a0a29-f901-4f80-a0b6-fef874ca8871"/>
    <xsd:import namespace="d5c82a1a-2a8a-49b4-8a9c-deebcf1aae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a0a29-f901-4f80-a0b6-fef874ca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c82a1a-2a8a-49b4-8a9c-deebcf1aae2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cc9bd5e-805f-4db5-93f9-e8a50b5d5c4b}" ma:internalName="TaxCatchAll" ma:showField="CatchAllData" ma:web="d5c82a1a-2a8a-49b4-8a9c-deebcf1aae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9a0a29-f901-4f80-a0b6-fef874ca8871">
      <Terms xmlns="http://schemas.microsoft.com/office/infopath/2007/PartnerControls"/>
    </lcf76f155ced4ddcb4097134ff3c332f>
    <TaxCatchAll xmlns="d5c82a1a-2a8a-49b4-8a9c-deebcf1aae21" xsi:nil="true"/>
  </documentManagement>
</p:properties>
</file>

<file path=customXml/itemProps1.xml><?xml version="1.0" encoding="utf-8"?>
<ds:datastoreItem xmlns:ds="http://schemas.openxmlformats.org/officeDocument/2006/customXml" ds:itemID="{63E3D3BF-4C38-44CF-9049-79039A97FE5A}">
  <ds:schemaRefs>
    <ds:schemaRef ds:uri="http://schemas.microsoft.com/sharepoint/v3/contenttype/forms"/>
  </ds:schemaRefs>
</ds:datastoreItem>
</file>

<file path=customXml/itemProps2.xml><?xml version="1.0" encoding="utf-8"?>
<ds:datastoreItem xmlns:ds="http://schemas.openxmlformats.org/officeDocument/2006/customXml" ds:itemID="{25204BDB-3F92-498E-9267-6C3FE06D17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a0a29-f901-4f80-a0b6-fef874ca8871"/>
    <ds:schemaRef ds:uri="d5c82a1a-2a8a-49b4-8a9c-deebcf1aa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B57F0F-9461-4BBE-906D-AB84B21CD3B2}">
  <ds:schemaRefs>
    <ds:schemaRef ds:uri="http://www.w3.org/XML/1998/namespace"/>
    <ds:schemaRef ds:uri="d5c82a1a-2a8a-49b4-8a9c-deebcf1aae21"/>
    <ds:schemaRef ds:uri="http://purl.org/dc/terms/"/>
    <ds:schemaRef ds:uri="a89a0a29-f901-4f80-a0b6-fef874ca8871"/>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AETC-program-template-widescreen</Template>
  <TotalTime>7035</TotalTime>
  <Words>2306</Words>
  <Application>Microsoft Office PowerPoint</Application>
  <PresentationFormat>Custom</PresentationFormat>
  <Paragraphs>161</Paragraphs>
  <Slides>27</Slides>
  <Notes>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27</vt:i4>
      </vt:variant>
    </vt:vector>
  </HeadingPairs>
  <TitlesOfParts>
    <vt:vector size="43" baseType="lpstr">
      <vt:lpstr>ＭＳ Ｐゴシック</vt:lpstr>
      <vt:lpstr>Aptos</vt:lpstr>
      <vt:lpstr>Arial</vt:lpstr>
      <vt:lpstr>Calibri</vt:lpstr>
      <vt:lpstr>Helvetica</vt:lpstr>
      <vt:lpstr>Now</vt:lpstr>
      <vt:lpstr>Now Bold</vt:lpstr>
      <vt:lpstr>Roboto</vt:lpstr>
      <vt:lpstr>STIXGeneral-Regular</vt:lpstr>
      <vt:lpstr>System Font Regular</vt:lpstr>
      <vt:lpstr>Wingdings</vt:lpstr>
      <vt:lpstr>Title slide master</vt:lpstr>
      <vt:lpstr>Content slide master</vt:lpstr>
      <vt:lpstr>3_Custom Design</vt:lpstr>
      <vt:lpstr>5_Custom Design</vt:lpstr>
      <vt:lpstr>6_Custom Design</vt:lpstr>
      <vt:lpstr>Food is Medicine – Supplemental Benefits to Improve Patient Engagement and Clinical Outcomes</vt:lpstr>
      <vt:lpstr>Disclosures</vt:lpstr>
      <vt:lpstr>Disclosures</vt:lpstr>
      <vt:lpstr>Disclosures</vt:lpstr>
      <vt:lpstr>Continuing Education Credits</vt:lpstr>
      <vt:lpstr>Disclosures </vt:lpstr>
      <vt:lpstr>AETC Program National Centers and HIV Curriculum</vt:lpstr>
      <vt:lpstr>Learning Objectives </vt:lpstr>
      <vt:lpstr>How Many people are familiar with food is medicine programs?</vt:lpstr>
      <vt:lpstr>Definition of Food is Medicine</vt:lpstr>
      <vt:lpstr>PowerPoint Presentation</vt:lpstr>
      <vt:lpstr>Research Results to Date for People With HIV</vt:lpstr>
      <vt:lpstr>Research Results to Date for other Key Groups</vt:lpstr>
      <vt:lpstr>PowerPoint Presentation</vt:lpstr>
      <vt:lpstr>PowerPoint Presentation</vt:lpstr>
      <vt:lpstr>How do we go from clinical trials to engagement with healthcare providers and insurance?</vt:lpstr>
      <vt:lpstr> ‘Food Is Medicine’ In The US: A National Survey Of Public Perceptions Of Care, Practices, And Policies </vt:lpstr>
      <vt:lpstr>Policy Context</vt:lpstr>
      <vt:lpstr>PowerPoint Presentation</vt:lpstr>
      <vt:lpstr>Screening Questions to Allocate Participants into FIM program – Step 1 and Step 2</vt:lpstr>
      <vt:lpstr>Food is Medicine Data Tracking – Step 3</vt:lpstr>
      <vt:lpstr>Food is Medicine Program Enrollment Step 4</vt:lpstr>
      <vt:lpstr>PowerPoint Presentation</vt:lpstr>
      <vt:lpstr>PowerPoint Presentation</vt:lpstr>
      <vt:lpstr>Partnership with Bluegrass Care Clinic</vt:lpstr>
      <vt:lpstr>PowerPoint Presentation</vt:lpstr>
      <vt:lpstr>Thank you to Blue Grass Care Clinic and AETC</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Jake;Sadie Harris</dc:creator>
  <cp:lastModifiedBy>Short, Stephanie L.</cp:lastModifiedBy>
  <cp:revision>72</cp:revision>
  <cp:lastPrinted>2014-09-18T20:07:37Z</cp:lastPrinted>
  <dcterms:created xsi:type="dcterms:W3CDTF">2022-02-08T21:24:12Z</dcterms:created>
  <dcterms:modified xsi:type="dcterms:W3CDTF">2026-03-05T17:15:29Z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2023-02-09T00:21:57Z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6bb93189-4504-4495-922c-a7dd9f256ca4</vt:lpwstr>
  </property>
  <property fmtid="{D5CDD505-2E9C-101B-9397-08002B2CF9AE}" pid="8" name="MSIP_Label_792c8cef-6f2b-4af1-b4ac-d815ff795cd6_ContentBits">
    <vt:lpwstr>0</vt:lpwstr>
  </property>
  <property fmtid="{D5CDD505-2E9C-101B-9397-08002B2CF9AE}" pid="9" name="ContentTypeId">
    <vt:lpwstr>0x0101004E410992C17FFB4AA99C1035259D0A26</vt:lpwstr>
  </property>
  <property fmtid="{D5CDD505-2E9C-101B-9397-08002B2CF9AE}" pid="10" name="MediaServiceImageTags">
    <vt:lpwstr/>
  </property>
</Properties>
</file>