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675" r:id="rId5"/>
    <p:sldMasterId id="2147483716" r:id="rId6"/>
    <p:sldMasterId id="2147483720" r:id="rId7"/>
    <p:sldMasterId id="2147483722" r:id="rId8"/>
  </p:sldMasterIdLst>
  <p:notesMasterIdLst>
    <p:notesMasterId r:id="rId68"/>
  </p:notesMasterIdLst>
  <p:handoutMasterIdLst>
    <p:handoutMasterId r:id="rId69"/>
  </p:handoutMasterIdLst>
  <p:sldIdLst>
    <p:sldId id="405" r:id="rId9"/>
    <p:sldId id="2141412031" r:id="rId10"/>
    <p:sldId id="2141412034" r:id="rId11"/>
    <p:sldId id="2141412161" r:id="rId12"/>
    <p:sldId id="447" r:id="rId13"/>
    <p:sldId id="2141412138" r:id="rId14"/>
    <p:sldId id="2141412108" r:id="rId15"/>
    <p:sldId id="2141412141" r:id="rId16"/>
    <p:sldId id="2141412085" r:id="rId17"/>
    <p:sldId id="2141412090" r:id="rId18"/>
    <p:sldId id="2141412086" r:id="rId19"/>
    <p:sldId id="2141412139" r:id="rId20"/>
    <p:sldId id="2141412084" r:id="rId21"/>
    <p:sldId id="2141412091" r:id="rId22"/>
    <p:sldId id="2141412143" r:id="rId23"/>
    <p:sldId id="2141412148" r:id="rId24"/>
    <p:sldId id="2141412055" r:id="rId25"/>
    <p:sldId id="2141412057" r:id="rId26"/>
    <p:sldId id="2141412092" r:id="rId27"/>
    <p:sldId id="2141412109" r:id="rId28"/>
    <p:sldId id="411" r:id="rId29"/>
    <p:sldId id="2141412035" r:id="rId30"/>
    <p:sldId id="2141412039" r:id="rId31"/>
    <p:sldId id="2141412036" r:id="rId32"/>
    <p:sldId id="2141412037" r:id="rId33"/>
    <p:sldId id="2141412038" r:id="rId34"/>
    <p:sldId id="2141412131" r:id="rId35"/>
    <p:sldId id="2141412149" r:id="rId36"/>
    <p:sldId id="2141412114" r:id="rId37"/>
    <p:sldId id="2141412144" r:id="rId38"/>
    <p:sldId id="2141412155" r:id="rId39"/>
    <p:sldId id="2141412060" r:id="rId40"/>
    <p:sldId id="2141412152" r:id="rId41"/>
    <p:sldId id="2141412150" r:id="rId42"/>
    <p:sldId id="2141412151" r:id="rId43"/>
    <p:sldId id="2141412132" r:id="rId44"/>
    <p:sldId id="2141412153" r:id="rId45"/>
    <p:sldId id="2141412133" r:id="rId46"/>
    <p:sldId id="2141412135" r:id="rId47"/>
    <p:sldId id="2141412136" r:id="rId48"/>
    <p:sldId id="2141412137" r:id="rId49"/>
    <p:sldId id="2141412156" r:id="rId50"/>
    <p:sldId id="332" r:id="rId51"/>
    <p:sldId id="2141412158" r:id="rId52"/>
    <p:sldId id="2141412157" r:id="rId53"/>
    <p:sldId id="2141412142" r:id="rId54"/>
    <p:sldId id="2141412159" r:id="rId55"/>
    <p:sldId id="2141412145" r:id="rId56"/>
    <p:sldId id="2141412040" r:id="rId57"/>
    <p:sldId id="2141412041" r:id="rId58"/>
    <p:sldId id="2141412042" r:id="rId59"/>
    <p:sldId id="2141412043" r:id="rId60"/>
    <p:sldId id="2141412129" r:id="rId61"/>
    <p:sldId id="2141412130" r:id="rId62"/>
    <p:sldId id="2141412160" r:id="rId63"/>
    <p:sldId id="2141412093" r:id="rId64"/>
    <p:sldId id="2141412095" r:id="rId65"/>
    <p:sldId id="2141412111" r:id="rId66"/>
    <p:sldId id="2141412074" r:id="rId67"/>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F4"/>
    <a:srgbClr val="222222"/>
    <a:srgbClr val="8096B6"/>
    <a:srgbClr val="DDDCD3"/>
    <a:srgbClr val="F8F6F0"/>
    <a:srgbClr val="F0EDE4"/>
    <a:srgbClr val="E7E5D9"/>
    <a:srgbClr val="C5C4BA"/>
    <a:srgbClr val="A9A89F"/>
    <a:srgbClr val="DA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89748" autoAdjust="0"/>
  </p:normalViewPr>
  <p:slideViewPr>
    <p:cSldViewPr snapToGrid="0">
      <p:cViewPr varScale="1">
        <p:scale>
          <a:sx n="100" d="100"/>
          <a:sy n="100" d="100"/>
        </p:scale>
        <p:origin x="996" y="84"/>
      </p:cViewPr>
      <p:guideLst>
        <p:guide orient="horz" pos="1552"/>
        <p:guide pos="341"/>
      </p:guideLst>
    </p:cSldViewPr>
  </p:slideViewPr>
  <p:notesTextViewPr>
    <p:cViewPr>
      <p:scale>
        <a:sx n="3" d="2"/>
        <a:sy n="3" d="2"/>
      </p:scale>
      <p:origin x="0" y="0"/>
    </p:cViewPr>
  </p:notesTextViewPr>
  <p:sorterViewPr>
    <p:cViewPr>
      <p:scale>
        <a:sx n="120" d="100"/>
        <a:sy n="12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3/9/2026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9ADC-3086-445C-15D6-7A769BA93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C3606-4B07-ABAC-7779-2BBBBD375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65EC6-1C0E-71D0-1B14-FA44D2BED1DD}"/>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8BBBC98-57E0-7163-CC62-B94B6E5B00D4}"/>
              </a:ext>
            </a:extLst>
          </p:cNvPr>
          <p:cNvSpPr>
            <a:spLocks noGrp="1"/>
          </p:cNvSpPr>
          <p:nvPr>
            <p:ph type="ftr" idx="10"/>
          </p:nvPr>
        </p:nvSpPr>
        <p:spPr/>
        <p:txBody>
          <a:bodyPr/>
          <a:lstStyle/>
          <a:p>
            <a:endParaRPr lang="en-US" dirty="0"/>
          </a:p>
        </p:txBody>
      </p:sp>
      <p:sp>
        <p:nvSpPr>
          <p:cNvPr id="5" name="Slide Number Placeholder 4">
            <a:extLst>
              <a:ext uri="{FF2B5EF4-FFF2-40B4-BE49-F238E27FC236}">
                <a16:creationId xmlns:a16="http://schemas.microsoft.com/office/drawing/2014/main" id="{98A07936-1D94-2124-3F38-9DF7D09742E1}"/>
              </a:ext>
            </a:extLst>
          </p:cNvPr>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391295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Standardized incidence ratio</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0187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endParaRPr lang="en-US" dirty="0"/>
          </a:p>
        </p:txBody>
      </p:sp>
      <p:sp>
        <p:nvSpPr>
          <p:cNvPr id="5" name="Slide Number Placeholder 4"/>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151242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16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C9738-AD90-CE76-2231-59A3FBFB1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33B39-26C4-BE4A-FC1E-0130D90BE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B5A93-4116-1BA9-B44A-59B8B8E74FAB}"/>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C6721FD-5AE4-25E9-C9CC-3512F892E8F3}"/>
              </a:ext>
            </a:extLst>
          </p:cNvPr>
          <p:cNvSpPr>
            <a:spLocks noGrp="1"/>
          </p:cNvSpPr>
          <p:nvPr>
            <p:ph type="ftr" idx="10"/>
          </p:nvPr>
        </p:nvSpPr>
        <p:spPr/>
        <p:txBody>
          <a:bodyPr/>
          <a:lstStyle/>
          <a:p>
            <a:endParaRPr lang="en-US" dirty="0"/>
          </a:p>
        </p:txBody>
      </p:sp>
      <p:sp>
        <p:nvSpPr>
          <p:cNvPr id="5" name="Slide Number Placeholder 4">
            <a:extLst>
              <a:ext uri="{FF2B5EF4-FFF2-40B4-BE49-F238E27FC236}">
                <a16:creationId xmlns:a16="http://schemas.microsoft.com/office/drawing/2014/main" id="{08099501-88EC-5B1C-6001-1466C487291A}"/>
              </a:ext>
            </a:extLst>
          </p:cNvPr>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66543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A79F-DCEA-77CD-E441-3E064CAD6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0D99E-56BC-1CA4-55B2-95D73891B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6767D-DCC4-FCB5-E12C-91AF535CA15C}"/>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88826583-F93D-6ABF-C41E-66D909D2F7CC}"/>
              </a:ext>
            </a:extLst>
          </p:cNvPr>
          <p:cNvSpPr>
            <a:spLocks noGrp="1"/>
          </p:cNvSpPr>
          <p:nvPr>
            <p:ph type="ftr" idx="10"/>
          </p:nvPr>
        </p:nvSpPr>
        <p:spPr/>
        <p:txBody>
          <a:bodyPr/>
          <a:lstStyle/>
          <a:p>
            <a:endParaRPr lang="en-US" dirty="0"/>
          </a:p>
        </p:txBody>
      </p:sp>
      <p:sp>
        <p:nvSpPr>
          <p:cNvPr id="5" name="Slide Number Placeholder 4">
            <a:extLst>
              <a:ext uri="{FF2B5EF4-FFF2-40B4-BE49-F238E27FC236}">
                <a16:creationId xmlns:a16="http://schemas.microsoft.com/office/drawing/2014/main" id="{0E0C7766-1B66-6062-BCB9-774DB5C093F4}"/>
              </a:ext>
            </a:extLst>
          </p:cNvPr>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104132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968D-71EA-630A-5CF8-77839179F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8B66C-184B-8B39-C5AC-CB016551B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D0E81-E695-63A6-2C7B-AF2B785D6629}"/>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FD4BECDD-0F01-2C6E-63CB-BE99CD781C75}"/>
              </a:ext>
            </a:extLst>
          </p:cNvPr>
          <p:cNvSpPr>
            <a:spLocks noGrp="1"/>
          </p:cNvSpPr>
          <p:nvPr>
            <p:ph type="ftr" idx="10"/>
          </p:nvPr>
        </p:nvSpPr>
        <p:spPr/>
        <p:txBody>
          <a:bodyPr/>
          <a:lstStyle/>
          <a:p>
            <a:endParaRPr lang="en-US" dirty="0"/>
          </a:p>
        </p:txBody>
      </p:sp>
      <p:sp>
        <p:nvSpPr>
          <p:cNvPr id="5" name="Slide Number Placeholder 4">
            <a:extLst>
              <a:ext uri="{FF2B5EF4-FFF2-40B4-BE49-F238E27FC236}">
                <a16:creationId xmlns:a16="http://schemas.microsoft.com/office/drawing/2014/main" id="{18B01A0E-9DF7-F678-3DD0-12EC45673898}"/>
              </a:ext>
            </a:extLst>
          </p:cNvPr>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404838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endParaRPr lang="en-US" dirty="0"/>
          </a:p>
        </p:txBody>
      </p:sp>
      <p:sp>
        <p:nvSpPr>
          <p:cNvPr id="5" name="Slide Number Placeholder 4"/>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128119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0"/>
          </p:nvPr>
        </p:nvSpPr>
        <p:spPr/>
        <p:txBody>
          <a:bodyPr/>
          <a:lstStyle/>
          <a:p>
            <a:endParaRPr lang="en-US" dirty="0"/>
          </a:p>
        </p:txBody>
      </p:sp>
      <p:sp>
        <p:nvSpPr>
          <p:cNvPr id="5" name="Slide Number Placeholder 4"/>
          <p:cNvSpPr>
            <a:spLocks noGrp="1"/>
          </p:cNvSpPr>
          <p:nvPr>
            <p:ph type="sldNum" idx="11"/>
          </p:nvPr>
        </p:nvSpPr>
        <p:spPr/>
        <p:txBody>
          <a:bodyPr/>
          <a:lstStyle/>
          <a:p>
            <a:endParaRPr lang="en-US" dirty="0"/>
          </a:p>
        </p:txBody>
      </p:sp>
    </p:spTree>
    <p:extLst>
      <p:ext uri="{BB962C8B-B14F-4D97-AF65-F5344CB8AC3E}">
        <p14:creationId xmlns:p14="http://schemas.microsoft.com/office/powerpoint/2010/main" val="1061543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7339-46A0-0C4B-92F6-DB630BAF37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AD41A-5001-5944-BEFC-1C776C2E4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B4A35-D031-C24A-87D2-C3E308DD77B0}"/>
              </a:ext>
            </a:extLst>
          </p:cNvPr>
          <p:cNvSpPr>
            <a:spLocks noGrp="1"/>
          </p:cNvSpPr>
          <p:nvPr>
            <p:ph type="dt" sz="half" idx="10"/>
          </p:nvPr>
        </p:nvSpPr>
        <p:spPr/>
        <p:txBody>
          <a:bodyPr/>
          <a:lstStyle/>
          <a:p>
            <a:pPr defTabSz="685594"/>
            <a:fld id="{86731A88-BFE3-6C42-BB30-9B3F46A73B03}" type="datetimeFigureOut">
              <a:rPr lang="en-US" smtClean="0">
                <a:solidFill>
                  <a:prstClr val="black">
                    <a:tint val="75000"/>
                  </a:prstClr>
                </a:solidFill>
              </a:rPr>
              <a:pPr defTabSz="685594"/>
              <a:t>3/9/2026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A4B116-C479-1941-AEB9-551AFA8A249A}"/>
              </a:ext>
            </a:extLst>
          </p:cNvPr>
          <p:cNvSpPr>
            <a:spLocks noGrp="1"/>
          </p:cNvSpPr>
          <p:nvPr>
            <p:ph type="ftr" sz="quarter" idx="11"/>
          </p:nvPr>
        </p:nvSpPr>
        <p:spPr/>
        <p:txBody>
          <a:bodyPr/>
          <a:lstStyle/>
          <a:p>
            <a:pPr defTabSz="685594"/>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4BA6725-AF49-4C4A-AD21-D832719AF804}"/>
              </a:ext>
            </a:extLst>
          </p:cNvPr>
          <p:cNvSpPr>
            <a:spLocks noGrp="1"/>
          </p:cNvSpPr>
          <p:nvPr>
            <p:ph type="sldNum" sz="quarter" idx="12"/>
          </p:nvPr>
        </p:nvSpPr>
        <p:spPr/>
        <p:txBody>
          <a:bodyPr/>
          <a:lstStyle/>
          <a:p>
            <a:pPr defTabSz="685594"/>
            <a:fld id="{C8B0A0E7-B5E5-2B43-927D-DABDF4CAC6C0}" type="slidenum">
              <a:rPr lang="en-US" smtClean="0">
                <a:solidFill>
                  <a:prstClr val="black">
                    <a:tint val="75000"/>
                  </a:prstClr>
                </a:solidFill>
              </a:rPr>
              <a:pPr defTabSz="685594"/>
              <a:t>‹#›</a:t>
            </a:fld>
            <a:endParaRPr lang="en-US">
              <a:solidFill>
                <a:prstClr val="black">
                  <a:tint val="75000"/>
                </a:prstClr>
              </a:solidFill>
            </a:endParaRPr>
          </a:p>
        </p:txBody>
      </p:sp>
    </p:spTree>
    <p:extLst>
      <p:ext uri="{BB962C8B-B14F-4D97-AF65-F5344CB8AC3E}">
        <p14:creationId xmlns:p14="http://schemas.microsoft.com/office/powerpoint/2010/main" val="151210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CBEB-9421-4A92-AAAE-6288DC3D3FB7}"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08357" y="6356351"/>
            <a:ext cx="2742486" cy="365125"/>
          </a:xfrm>
          <a:prstGeom prst="rect">
            <a:avLst/>
          </a:prstGeom>
        </p:spPr>
        <p:txBody>
          <a:bodyPr/>
          <a:lstStyle/>
          <a:p>
            <a:fld id="{2668B850-2E84-4237-BADE-29D02FF66404}" type="slidenum">
              <a:rPr lang="en-US" smtClean="0"/>
              <a:t>‹#›</a:t>
            </a:fld>
            <a:endParaRPr lang="en-US"/>
          </a:p>
        </p:txBody>
      </p:sp>
    </p:spTree>
    <p:extLst>
      <p:ext uri="{BB962C8B-B14F-4D97-AF65-F5344CB8AC3E}">
        <p14:creationId xmlns:p14="http://schemas.microsoft.com/office/powerpoint/2010/main" val="37327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108926836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9, 2026</a:t>
            </a:fld>
            <a:endParaRPr lang="en-US" dirty="0"/>
          </a:p>
        </p:txBody>
      </p:sp>
    </p:spTree>
    <p:extLst>
      <p:ext uri="{BB962C8B-B14F-4D97-AF65-F5344CB8AC3E}">
        <p14:creationId xmlns:p14="http://schemas.microsoft.com/office/powerpoint/2010/main" val="291427907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9, 2026</a:t>
            </a:fld>
            <a:endParaRPr lang="en-US" dirty="0"/>
          </a:p>
        </p:txBody>
      </p:sp>
    </p:spTree>
    <p:extLst>
      <p:ext uri="{BB962C8B-B14F-4D97-AF65-F5344CB8AC3E}">
        <p14:creationId xmlns:p14="http://schemas.microsoft.com/office/powerpoint/2010/main" val="913159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March 9, 2026</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March 9, 2026</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March 9, 2026</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March 9, 2026</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March 9, 2026</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March 9, 2026</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March 9, 2026</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 id="2147483733" r:id="rId2"/>
  </p:sldLayoutIdLst>
  <p:transition spd="slow">
    <p:fade/>
  </p:transition>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March 9, 2026</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3"/>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 id="2147483731" r:id="rId8"/>
    <p:sldLayoutId id="2147483732" r:id="rId9"/>
    <p:sldLayoutId id="2147483734" r:id="rId10"/>
    <p:sldLayoutId id="2147483735" r:id="rId11"/>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4"/>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eer.cancer.gov/statfacts/html/anus.html"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eer.cancer.gov/statfacts/html/anus.html" TargetMode="Externa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eer.cancer.gov/statfacts/html/anus.html" TargetMode="Externa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hyperlink" Target="https://onlinelibrary.wiley.com/doi/10.1002/ijc.34850"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hyperlink" Target="https://onlinelibrary.wiley.com/doi/10.1002/ijc.34850" TargetMode="External"/><Relationship Id="rId5" Type="http://schemas.openxmlformats.org/officeDocument/2006/relationships/image" Target="../media/image2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onlinelibrary.wiley.com/doi/10.1002/ijc.3485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hyperlink" Target="https://onlinelibrary.wiley.com/doi/10.1002/ijc.34850" TargetMode="Externa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hyperlink" Target="https://onlinelibrary.wiley.com/doi/10.1002/ijc.3485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ttps://onlinelibrary.wiley.com/doi/10.1002/ijc.3485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onlinelibrary.wiley.com/doi/10.1002/ijc.34850" TargetMode="Externa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13.xml"/><Relationship Id="rId4" Type="http://schemas.openxmlformats.org/officeDocument/2006/relationships/hyperlink" Target="http://www.hiv.uw.edu/"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onlinelibrary.wiley.com/doi/10.1002/ijc.34850" TargetMode="Externa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onlinelibrary.wiley.com/doi/10.1002/ijc.34850" TargetMode="Externa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onlinelibrary.wiley.com/doi/10.1002/ijc.34850" TargetMode="Externa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eer.cancer.gov/statfacts/html/anus.html"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866274" y="464457"/>
            <a:ext cx="10732593" cy="2583543"/>
          </a:xfrm>
        </p:spPr>
        <p:txBody>
          <a:bodyPr lIns="91440" tIns="45720" rIns="91440" bIns="45720" anchor="b">
            <a:noAutofit/>
          </a:bodyPr>
          <a:lstStyle/>
          <a:p>
            <a:pPr lvl="0" algn="ctr" defTabSz="914400">
              <a:defRPr/>
            </a:pPr>
            <a:br>
              <a:rPr lang="en-US" sz="4400" spc="-20" dirty="0"/>
            </a:br>
            <a:r>
              <a:rPr lang="en-US" sz="4400" spc="-20" dirty="0"/>
              <a:t>Anal Cancer Screening: </a:t>
            </a:r>
            <a:br>
              <a:rPr lang="en-US" sz="4400" spc="-20" dirty="0"/>
            </a:br>
            <a:r>
              <a:rPr lang="en-US" sz="4400" spc="-20" dirty="0"/>
              <a:t>Getting in through the Backdoor</a:t>
            </a: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2948377" y="3667797"/>
            <a:ext cx="6955204" cy="1571860"/>
          </a:xfrm>
        </p:spPr>
        <p:txBody>
          <a:bodyPr/>
          <a:lstStyle/>
          <a:p>
            <a:pPr lvl="0" algn="ctr" defTabSz="914400">
              <a:spcBef>
                <a:spcPts val="1000"/>
              </a:spcBef>
              <a:defRPr/>
            </a:pPr>
            <a:r>
              <a:rPr lang="en-US" sz="2400" dirty="0">
                <a:solidFill>
                  <a:schemeClr val="bg1"/>
                </a:solidFill>
                <a:cs typeface="Arial" panose="020B0604020202020204" pitchFamily="34" charset="0"/>
              </a:rPr>
              <a:t>Marwan Haddad MD, MPH, AAHIVS</a:t>
            </a:r>
            <a:br>
              <a:rPr lang="en-US" sz="2400" dirty="0">
                <a:solidFill>
                  <a:schemeClr val="bg1"/>
                </a:solidFill>
                <a:cs typeface="Arial" panose="020B0604020202020204" pitchFamily="34" charset="0"/>
              </a:rPr>
            </a:br>
            <a:r>
              <a:rPr lang="en-US" sz="2400" dirty="0">
                <a:solidFill>
                  <a:schemeClr val="bg1"/>
                </a:solidFill>
                <a:cs typeface="Arial" panose="020B0604020202020204" pitchFamily="34" charset="0"/>
              </a:rPr>
              <a:t>Medical Director, Center for Key Populations</a:t>
            </a:r>
            <a:br>
              <a:rPr lang="en-US" sz="2400" dirty="0">
                <a:solidFill>
                  <a:schemeClr val="bg1"/>
                </a:solidFill>
                <a:cs typeface="Arial" panose="020B0604020202020204" pitchFamily="34" charset="0"/>
              </a:rPr>
            </a:br>
            <a:r>
              <a:rPr lang="en-US" sz="2400" dirty="0">
                <a:solidFill>
                  <a:schemeClr val="bg1"/>
                </a:solidFill>
                <a:cs typeface="Arial" panose="020B0604020202020204" pitchFamily="34" charset="0"/>
              </a:rPr>
              <a:t>Community Health Center, Inc., Connecticut</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3297" y="848608"/>
            <a:ext cx="10512425" cy="648915"/>
          </a:xfrm>
        </p:spPr>
        <p:txBody>
          <a:bodyPr/>
          <a:lstStyle/>
          <a:p>
            <a:r>
              <a:rPr lang="en-US" dirty="0"/>
              <a:t>Epidemiology of Anal Cancer in the U.S.</a:t>
            </a:r>
          </a:p>
        </p:txBody>
      </p:sp>
      <p:sp>
        <p:nvSpPr>
          <p:cNvPr id="9" name="Text Placeholder 8"/>
          <p:cNvSpPr>
            <a:spLocks noGrp="1"/>
          </p:cNvSpPr>
          <p:nvPr>
            <p:ph type="body" sz="quarter" idx="11"/>
          </p:nvPr>
        </p:nvSpPr>
        <p:spPr>
          <a:xfrm>
            <a:off x="522715" y="1657177"/>
            <a:ext cx="9614932" cy="4387083"/>
          </a:xfrm>
        </p:spPr>
        <p:txBody>
          <a:bodyPr/>
          <a:lstStyle/>
          <a:p>
            <a:r>
              <a:rPr lang="en-US" dirty="0"/>
              <a:t>Anal cancer incidence and mortality have been rising.</a:t>
            </a:r>
          </a:p>
          <a:p>
            <a:endParaRPr lang="en-US" dirty="0"/>
          </a:p>
          <a:p>
            <a:endParaRPr lang="en-US" dirty="0"/>
          </a:p>
          <a:p>
            <a:endParaRPr lang="en-US" dirty="0"/>
          </a:p>
          <a:p>
            <a:pPr marL="0" indent="0">
              <a:buNone/>
            </a:pPr>
            <a:endParaRPr lang="en-US" dirty="0"/>
          </a:p>
        </p:txBody>
      </p:sp>
      <p:sp>
        <p:nvSpPr>
          <p:cNvPr id="10" name="TextBox 9"/>
          <p:cNvSpPr txBox="1"/>
          <p:nvPr/>
        </p:nvSpPr>
        <p:spPr>
          <a:xfrm>
            <a:off x="522715" y="6496441"/>
            <a:ext cx="8030994" cy="261610"/>
          </a:xfrm>
          <a:prstGeom prst="rect">
            <a:avLst/>
          </a:prstGeom>
          <a:noFill/>
        </p:spPr>
        <p:txBody>
          <a:bodyPr wrap="square" rtlCol="0">
            <a:spAutoFit/>
          </a:bodyPr>
          <a:lstStyle/>
          <a:p>
            <a:r>
              <a:rPr lang="en-US" sz="1100" dirty="0">
                <a:hlinkClick r:id="rId2"/>
              </a:rPr>
              <a:t>Anal Cancer — Cancer Stat Facts</a:t>
            </a:r>
            <a:endParaRPr lang="en-US" sz="1100" dirty="0"/>
          </a:p>
        </p:txBody>
      </p:sp>
      <p:pic>
        <p:nvPicPr>
          <p:cNvPr id="1026" name="Picture 2" descr="Help Spread the Word | The Anchor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549" y="10645056"/>
            <a:ext cx="2787072" cy="2787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EA6CED-62AD-CE5C-1370-C876F3240E09}"/>
              </a:ext>
            </a:extLst>
          </p:cNvPr>
          <p:cNvPicPr>
            <a:picLocks noChangeAspect="1"/>
          </p:cNvPicPr>
          <p:nvPr/>
        </p:nvPicPr>
        <p:blipFill>
          <a:blip r:embed="rId4"/>
          <a:stretch>
            <a:fillRect/>
          </a:stretch>
        </p:blipFill>
        <p:spPr>
          <a:xfrm>
            <a:off x="2003485" y="2170716"/>
            <a:ext cx="7837232" cy="3360004"/>
          </a:xfrm>
          <a:prstGeom prst="rect">
            <a:avLst/>
          </a:prstGeom>
        </p:spPr>
      </p:pic>
      <p:pic>
        <p:nvPicPr>
          <p:cNvPr id="12" name="Picture 11">
            <a:extLst>
              <a:ext uri="{FF2B5EF4-FFF2-40B4-BE49-F238E27FC236}">
                <a16:creationId xmlns:a16="http://schemas.microsoft.com/office/drawing/2014/main" id="{1DA72C27-0C0F-C0B3-BF16-FEAF54FE743E}"/>
              </a:ext>
            </a:extLst>
          </p:cNvPr>
          <p:cNvPicPr>
            <a:picLocks noChangeAspect="1"/>
          </p:cNvPicPr>
          <p:nvPr/>
        </p:nvPicPr>
        <p:blipFill>
          <a:blip r:embed="rId5"/>
          <a:stretch>
            <a:fillRect/>
          </a:stretch>
        </p:blipFill>
        <p:spPr>
          <a:xfrm>
            <a:off x="3299549" y="5724757"/>
            <a:ext cx="5245104" cy="852680"/>
          </a:xfrm>
          <a:prstGeom prst="rect">
            <a:avLst/>
          </a:prstGeom>
        </p:spPr>
      </p:pic>
    </p:spTree>
    <p:extLst>
      <p:ext uri="{BB962C8B-B14F-4D97-AF65-F5344CB8AC3E}">
        <p14:creationId xmlns:p14="http://schemas.microsoft.com/office/powerpoint/2010/main" val="129805163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1556" y="1024076"/>
            <a:ext cx="7948226" cy="648915"/>
          </a:xfrm>
        </p:spPr>
        <p:txBody>
          <a:bodyPr>
            <a:normAutofit/>
          </a:bodyPr>
          <a:lstStyle/>
          <a:p>
            <a:r>
              <a:rPr lang="en-US" sz="2400" dirty="0"/>
              <a:t>Anal Cancer by Race/Ethnicity, Sex, and Age</a:t>
            </a:r>
          </a:p>
        </p:txBody>
      </p:sp>
      <p:sp>
        <p:nvSpPr>
          <p:cNvPr id="9" name="TextBox 8"/>
          <p:cNvSpPr txBox="1"/>
          <p:nvPr/>
        </p:nvSpPr>
        <p:spPr>
          <a:xfrm>
            <a:off x="246626" y="6471297"/>
            <a:ext cx="7225259" cy="276999"/>
          </a:xfrm>
          <a:prstGeom prst="rect">
            <a:avLst/>
          </a:prstGeom>
          <a:noFill/>
        </p:spPr>
        <p:txBody>
          <a:bodyPr wrap="square" rtlCol="0">
            <a:spAutoFit/>
          </a:bodyPr>
          <a:lstStyle/>
          <a:p>
            <a:r>
              <a:rPr lang="en-US" sz="1200" dirty="0">
                <a:hlinkClick r:id="rId2"/>
              </a:rPr>
              <a:t>Anal Cancer — Cancer Stat Facts</a:t>
            </a:r>
            <a:endParaRPr lang="en-US" sz="1200" dirty="0"/>
          </a:p>
        </p:txBody>
      </p:sp>
      <p:pic>
        <p:nvPicPr>
          <p:cNvPr id="3" name="Picture 2">
            <a:extLst>
              <a:ext uri="{FF2B5EF4-FFF2-40B4-BE49-F238E27FC236}">
                <a16:creationId xmlns:a16="http://schemas.microsoft.com/office/drawing/2014/main" id="{948FD58B-5A96-ED89-EC66-5F868427175C}"/>
              </a:ext>
            </a:extLst>
          </p:cNvPr>
          <p:cNvPicPr>
            <a:picLocks noChangeAspect="1"/>
          </p:cNvPicPr>
          <p:nvPr/>
        </p:nvPicPr>
        <p:blipFill>
          <a:blip r:embed="rId3"/>
          <a:stretch>
            <a:fillRect/>
          </a:stretch>
        </p:blipFill>
        <p:spPr>
          <a:xfrm>
            <a:off x="246626" y="1638783"/>
            <a:ext cx="6823441" cy="4475069"/>
          </a:xfrm>
          <a:prstGeom prst="rect">
            <a:avLst/>
          </a:prstGeom>
        </p:spPr>
      </p:pic>
      <p:pic>
        <p:nvPicPr>
          <p:cNvPr id="5" name="Picture 4">
            <a:extLst>
              <a:ext uri="{FF2B5EF4-FFF2-40B4-BE49-F238E27FC236}">
                <a16:creationId xmlns:a16="http://schemas.microsoft.com/office/drawing/2014/main" id="{0F8CA68A-3723-55C6-19BE-4C38A3463696}"/>
              </a:ext>
            </a:extLst>
          </p:cNvPr>
          <p:cNvPicPr>
            <a:picLocks noChangeAspect="1"/>
          </p:cNvPicPr>
          <p:nvPr/>
        </p:nvPicPr>
        <p:blipFill>
          <a:blip r:embed="rId4"/>
          <a:stretch>
            <a:fillRect/>
          </a:stretch>
        </p:blipFill>
        <p:spPr>
          <a:xfrm>
            <a:off x="7390096" y="1439124"/>
            <a:ext cx="4447173" cy="3979752"/>
          </a:xfrm>
          <a:prstGeom prst="rect">
            <a:avLst/>
          </a:prstGeom>
        </p:spPr>
      </p:pic>
      <p:pic>
        <p:nvPicPr>
          <p:cNvPr id="14" name="Picture 13">
            <a:extLst>
              <a:ext uri="{FF2B5EF4-FFF2-40B4-BE49-F238E27FC236}">
                <a16:creationId xmlns:a16="http://schemas.microsoft.com/office/drawing/2014/main" id="{F73ED0A5-1E03-DFAF-6013-3B7FEC8FFD4C}"/>
              </a:ext>
            </a:extLst>
          </p:cNvPr>
          <p:cNvPicPr>
            <a:picLocks noChangeAspect="1"/>
          </p:cNvPicPr>
          <p:nvPr/>
        </p:nvPicPr>
        <p:blipFill>
          <a:blip r:embed="rId5"/>
          <a:stretch>
            <a:fillRect/>
          </a:stretch>
        </p:blipFill>
        <p:spPr>
          <a:xfrm>
            <a:off x="10125635" y="4505859"/>
            <a:ext cx="1614858" cy="900269"/>
          </a:xfrm>
          <a:prstGeom prst="rect">
            <a:avLst/>
          </a:prstGeom>
        </p:spPr>
      </p:pic>
    </p:spTree>
    <p:extLst>
      <p:ext uri="{BB962C8B-B14F-4D97-AF65-F5344CB8AC3E}">
        <p14:creationId xmlns:p14="http://schemas.microsoft.com/office/powerpoint/2010/main" val="428360544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948F92-E5A0-536F-A307-90959DE06794}"/>
              </a:ext>
            </a:extLst>
          </p:cNvPr>
          <p:cNvSpPr>
            <a:spLocks noGrp="1"/>
          </p:cNvSpPr>
          <p:nvPr>
            <p:ph type="title"/>
          </p:nvPr>
        </p:nvSpPr>
        <p:spPr>
          <a:xfrm>
            <a:off x="623297" y="934428"/>
            <a:ext cx="10512425" cy="648915"/>
          </a:xfrm>
        </p:spPr>
        <p:txBody>
          <a:bodyPr/>
          <a:lstStyle/>
          <a:p>
            <a:r>
              <a:rPr lang="en-US" dirty="0"/>
              <a:t>Survival by Stage</a:t>
            </a:r>
          </a:p>
        </p:txBody>
      </p:sp>
      <p:sp>
        <p:nvSpPr>
          <p:cNvPr id="5" name="Date Placeholder 4">
            <a:extLst>
              <a:ext uri="{FF2B5EF4-FFF2-40B4-BE49-F238E27FC236}">
                <a16:creationId xmlns:a16="http://schemas.microsoft.com/office/drawing/2014/main" id="{A5321C23-D2E9-E6E1-3145-97A9A3E58371}"/>
              </a:ext>
            </a:extLst>
          </p:cNvPr>
          <p:cNvSpPr>
            <a:spLocks noGrp="1"/>
          </p:cNvSpPr>
          <p:nvPr>
            <p:ph type="dt" sz="half" idx="2"/>
          </p:nvPr>
        </p:nvSpPr>
        <p:spPr/>
        <p:txBody>
          <a:bodyPr/>
          <a:lstStyle/>
          <a:p>
            <a:r>
              <a:rPr lang="en-US" dirty="0">
                <a:hlinkClick r:id="rId2"/>
              </a:rPr>
              <a:t>Anal Cancer — Cancer Stat Facts</a:t>
            </a:r>
            <a:endParaRPr lang="en-US" dirty="0"/>
          </a:p>
        </p:txBody>
      </p:sp>
      <p:pic>
        <p:nvPicPr>
          <p:cNvPr id="9" name="Picture 8">
            <a:extLst>
              <a:ext uri="{FF2B5EF4-FFF2-40B4-BE49-F238E27FC236}">
                <a16:creationId xmlns:a16="http://schemas.microsoft.com/office/drawing/2014/main" id="{9AE2EDED-2520-4C63-6E88-CC38EFFD7FDE}"/>
              </a:ext>
            </a:extLst>
          </p:cNvPr>
          <p:cNvPicPr>
            <a:picLocks noChangeAspect="1"/>
          </p:cNvPicPr>
          <p:nvPr/>
        </p:nvPicPr>
        <p:blipFill>
          <a:blip r:embed="rId3"/>
          <a:stretch>
            <a:fillRect/>
          </a:stretch>
        </p:blipFill>
        <p:spPr>
          <a:xfrm>
            <a:off x="414147" y="1754440"/>
            <a:ext cx="4972424" cy="2885234"/>
          </a:xfrm>
          <a:prstGeom prst="rect">
            <a:avLst/>
          </a:prstGeom>
        </p:spPr>
      </p:pic>
      <p:pic>
        <p:nvPicPr>
          <p:cNvPr id="11" name="Picture 10">
            <a:extLst>
              <a:ext uri="{FF2B5EF4-FFF2-40B4-BE49-F238E27FC236}">
                <a16:creationId xmlns:a16="http://schemas.microsoft.com/office/drawing/2014/main" id="{C8B8CFBE-8BE1-4F5F-2DCA-F8B71C956060}"/>
              </a:ext>
            </a:extLst>
          </p:cNvPr>
          <p:cNvPicPr>
            <a:picLocks noChangeAspect="1"/>
          </p:cNvPicPr>
          <p:nvPr/>
        </p:nvPicPr>
        <p:blipFill>
          <a:blip r:embed="rId4"/>
          <a:stretch>
            <a:fillRect/>
          </a:stretch>
        </p:blipFill>
        <p:spPr>
          <a:xfrm>
            <a:off x="6802255" y="1616192"/>
            <a:ext cx="4333468" cy="2986087"/>
          </a:xfrm>
          <a:prstGeom prst="rect">
            <a:avLst/>
          </a:prstGeom>
        </p:spPr>
      </p:pic>
      <p:pic>
        <p:nvPicPr>
          <p:cNvPr id="13" name="Picture 12">
            <a:extLst>
              <a:ext uri="{FF2B5EF4-FFF2-40B4-BE49-F238E27FC236}">
                <a16:creationId xmlns:a16="http://schemas.microsoft.com/office/drawing/2014/main" id="{61BEE759-4175-9B63-942E-FE3C0A19DF3D}"/>
              </a:ext>
            </a:extLst>
          </p:cNvPr>
          <p:cNvPicPr>
            <a:picLocks noChangeAspect="1"/>
          </p:cNvPicPr>
          <p:nvPr/>
        </p:nvPicPr>
        <p:blipFill>
          <a:blip r:embed="rId5"/>
          <a:stretch>
            <a:fillRect/>
          </a:stretch>
        </p:blipFill>
        <p:spPr>
          <a:xfrm>
            <a:off x="7037544" y="4496880"/>
            <a:ext cx="4233036" cy="210797"/>
          </a:xfrm>
          <a:prstGeom prst="rect">
            <a:avLst/>
          </a:prstGeom>
        </p:spPr>
      </p:pic>
      <p:pic>
        <p:nvPicPr>
          <p:cNvPr id="15" name="Picture 14">
            <a:extLst>
              <a:ext uri="{FF2B5EF4-FFF2-40B4-BE49-F238E27FC236}">
                <a16:creationId xmlns:a16="http://schemas.microsoft.com/office/drawing/2014/main" id="{BAAC6075-94A0-E57C-4AD3-8DE4B9BAB92C}"/>
              </a:ext>
            </a:extLst>
          </p:cNvPr>
          <p:cNvPicPr>
            <a:picLocks noChangeAspect="1"/>
          </p:cNvPicPr>
          <p:nvPr/>
        </p:nvPicPr>
        <p:blipFill>
          <a:blip r:embed="rId6"/>
          <a:stretch>
            <a:fillRect/>
          </a:stretch>
        </p:blipFill>
        <p:spPr>
          <a:xfrm>
            <a:off x="3996564" y="5072367"/>
            <a:ext cx="4972424" cy="1594833"/>
          </a:xfrm>
          <a:prstGeom prst="rect">
            <a:avLst/>
          </a:prstGeom>
        </p:spPr>
      </p:pic>
    </p:spTree>
    <p:extLst>
      <p:ext uri="{BB962C8B-B14F-4D97-AF65-F5344CB8AC3E}">
        <p14:creationId xmlns:p14="http://schemas.microsoft.com/office/powerpoint/2010/main" val="193479625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959556" y="859263"/>
            <a:ext cx="7126684" cy="4794119"/>
          </a:xfrm>
          <a:prstGeom prst="rect">
            <a:avLst/>
          </a:prstGeom>
        </p:spPr>
      </p:pic>
      <p:pic>
        <p:nvPicPr>
          <p:cNvPr id="10" name="Picture 9"/>
          <p:cNvPicPr>
            <a:picLocks noChangeAspect="1"/>
          </p:cNvPicPr>
          <p:nvPr/>
        </p:nvPicPr>
        <p:blipFill>
          <a:blip r:embed="rId4"/>
          <a:stretch>
            <a:fillRect/>
          </a:stretch>
        </p:blipFill>
        <p:spPr>
          <a:xfrm>
            <a:off x="454231" y="1947422"/>
            <a:ext cx="4505325" cy="1752600"/>
          </a:xfrm>
          <a:prstGeom prst="rect">
            <a:avLst/>
          </a:prstGeom>
        </p:spPr>
      </p:pic>
      <p:sp>
        <p:nvSpPr>
          <p:cNvPr id="11" name="TextBox 10"/>
          <p:cNvSpPr txBox="1"/>
          <p:nvPr/>
        </p:nvSpPr>
        <p:spPr>
          <a:xfrm>
            <a:off x="540306" y="4528295"/>
            <a:ext cx="4614544" cy="553998"/>
          </a:xfrm>
          <a:prstGeom prst="rect">
            <a:avLst/>
          </a:prstGeom>
          <a:noFill/>
        </p:spPr>
        <p:txBody>
          <a:bodyPr wrap="square" rtlCol="0">
            <a:spAutoFit/>
          </a:bodyPr>
          <a:lstStyle/>
          <a:p>
            <a:r>
              <a:rPr lang="en-US" sz="1000" dirty="0" err="1">
                <a:solidFill>
                  <a:schemeClr val="accent4"/>
                </a:solidFill>
              </a:rPr>
              <a:t>Yarchoan</a:t>
            </a:r>
            <a:r>
              <a:rPr lang="en-US" sz="1000" dirty="0">
                <a:solidFill>
                  <a:schemeClr val="accent4"/>
                </a:solidFill>
              </a:rPr>
              <a:t> R, </a:t>
            </a:r>
            <a:r>
              <a:rPr lang="en-US" sz="1000" dirty="0" err="1">
                <a:solidFill>
                  <a:schemeClr val="accent4"/>
                </a:solidFill>
              </a:rPr>
              <a:t>Uldrick</a:t>
            </a:r>
            <a:r>
              <a:rPr lang="en-US" sz="1000" dirty="0">
                <a:solidFill>
                  <a:schemeClr val="accent4"/>
                </a:solidFill>
              </a:rPr>
              <a:t> TS. HIV-Associated Cancers and Related Diseases. N </a:t>
            </a:r>
            <a:r>
              <a:rPr lang="en-US" sz="1000" dirty="0" err="1">
                <a:solidFill>
                  <a:schemeClr val="accent4"/>
                </a:solidFill>
              </a:rPr>
              <a:t>Engl</a:t>
            </a:r>
            <a:r>
              <a:rPr lang="en-US" sz="1000" dirty="0">
                <a:solidFill>
                  <a:schemeClr val="accent4"/>
                </a:solidFill>
              </a:rPr>
              <a:t> J Med. 2018 Mar 15;378(11):1029-1041. </a:t>
            </a:r>
            <a:r>
              <a:rPr lang="en-US" sz="1000" dirty="0" err="1">
                <a:solidFill>
                  <a:schemeClr val="accent4"/>
                </a:solidFill>
              </a:rPr>
              <a:t>doi</a:t>
            </a:r>
            <a:r>
              <a:rPr lang="en-US" sz="1000" dirty="0">
                <a:solidFill>
                  <a:schemeClr val="accent4"/>
                </a:solidFill>
              </a:rPr>
              <a:t>: 10.1056/NEJMra1615896. PMID: 29539283; PMCID: PMC6890231.</a:t>
            </a:r>
          </a:p>
        </p:txBody>
      </p:sp>
      <p:sp>
        <p:nvSpPr>
          <p:cNvPr id="12" name="Rectangle 11"/>
          <p:cNvSpPr/>
          <p:nvPr/>
        </p:nvSpPr>
        <p:spPr>
          <a:xfrm>
            <a:off x="5198391" y="3947886"/>
            <a:ext cx="6674293" cy="17417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581749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894" y="767544"/>
            <a:ext cx="1834459" cy="1885715"/>
          </a:xfrm>
        </p:spPr>
        <p:txBody>
          <a:bodyPr>
            <a:normAutofit fontScale="90000"/>
          </a:bodyPr>
          <a:lstStyle/>
          <a:p>
            <a:pPr algn="ctr"/>
            <a:r>
              <a:rPr lang="en-US" dirty="0"/>
              <a:t>Incidence Rates of Anal Cancer</a:t>
            </a:r>
          </a:p>
        </p:txBody>
      </p:sp>
      <p:sp>
        <p:nvSpPr>
          <p:cNvPr id="7" name="Text Placeholder 6"/>
          <p:cNvSpPr>
            <a:spLocks noGrp="1"/>
          </p:cNvSpPr>
          <p:nvPr>
            <p:ph type="body" sz="quarter" idx="11"/>
          </p:nvPr>
        </p:nvSpPr>
        <p:spPr>
          <a:xfrm>
            <a:off x="121546" y="5089793"/>
            <a:ext cx="1945758" cy="1584844"/>
          </a:xfrm>
        </p:spPr>
        <p:txBody>
          <a:bodyPr/>
          <a:lstStyle/>
          <a:p>
            <a:pPr marL="0" indent="0">
              <a:buNone/>
            </a:pPr>
            <a:r>
              <a:rPr lang="en-US" sz="1400" dirty="0" err="1"/>
              <a:t>py</a:t>
            </a:r>
            <a:r>
              <a:rPr lang="en-US" sz="1400" dirty="0"/>
              <a:t>, person-years; MSM, men who have sex with men; SOTR, solid organ transplant recipient; SLE, systemic lupus erythematosus</a:t>
            </a:r>
          </a:p>
        </p:txBody>
      </p:sp>
      <p:graphicFrame>
        <p:nvGraphicFramePr>
          <p:cNvPr id="8" name="Table 7"/>
          <p:cNvGraphicFramePr>
            <a:graphicFrameLocks noGrp="1"/>
          </p:cNvGraphicFramePr>
          <p:nvPr>
            <p:extLst>
              <p:ext uri="{D42A27DB-BD31-4B8C-83A1-F6EECF244321}">
                <p14:modId xmlns:p14="http://schemas.microsoft.com/office/powerpoint/2010/main" val="4269947666"/>
              </p:ext>
            </p:extLst>
          </p:nvPr>
        </p:nvGraphicFramePr>
        <p:xfrm>
          <a:off x="2192254" y="101117"/>
          <a:ext cx="8125884" cy="6573520"/>
        </p:xfrm>
        <a:graphic>
          <a:graphicData uri="http://schemas.openxmlformats.org/drawingml/2006/table">
            <a:tbl>
              <a:tblPr firstRow="1" bandRow="1">
                <a:tableStyleId>{6E25E649-3F16-4E02-A733-19D2CDBF48F0}</a:tableStyleId>
              </a:tblPr>
              <a:tblGrid>
                <a:gridCol w="4630729">
                  <a:extLst>
                    <a:ext uri="{9D8B030D-6E8A-4147-A177-3AD203B41FA5}">
                      <a16:colId xmlns:a16="http://schemas.microsoft.com/office/drawing/2014/main" val="3865884992"/>
                    </a:ext>
                  </a:extLst>
                </a:gridCol>
                <a:gridCol w="3495155">
                  <a:extLst>
                    <a:ext uri="{9D8B030D-6E8A-4147-A177-3AD203B41FA5}">
                      <a16:colId xmlns:a16="http://schemas.microsoft.com/office/drawing/2014/main" val="2553496167"/>
                    </a:ext>
                  </a:extLst>
                </a:gridCol>
              </a:tblGrid>
              <a:tr h="370840">
                <a:tc>
                  <a:txBody>
                    <a:bodyPr/>
                    <a:lstStyle/>
                    <a:p>
                      <a:pPr algn="l"/>
                      <a:r>
                        <a:rPr lang="en-US" sz="1800" dirty="0"/>
                        <a:t>Risk</a:t>
                      </a:r>
                      <a:r>
                        <a:rPr lang="en-US" sz="1800" baseline="0" dirty="0"/>
                        <a:t> Category</a:t>
                      </a:r>
                      <a:endParaRPr lang="en-US" sz="1800" dirty="0"/>
                    </a:p>
                  </a:txBody>
                  <a:tcPr/>
                </a:tc>
                <a:tc>
                  <a:txBody>
                    <a:bodyPr/>
                    <a:lstStyle/>
                    <a:p>
                      <a:pPr algn="ctr"/>
                      <a:r>
                        <a:rPr lang="en-US" sz="1800" dirty="0"/>
                        <a:t>Incidence Rate</a:t>
                      </a:r>
                      <a:r>
                        <a:rPr lang="en-US" sz="1800" baseline="0" dirty="0"/>
                        <a:t> </a:t>
                      </a:r>
                    </a:p>
                    <a:p>
                      <a:pPr algn="ctr"/>
                      <a:r>
                        <a:rPr lang="en-US" sz="1800" baseline="0" dirty="0"/>
                        <a:t>(cases per 100 000 </a:t>
                      </a:r>
                      <a:r>
                        <a:rPr lang="en-US" sz="1800" baseline="0" dirty="0" err="1"/>
                        <a:t>py</a:t>
                      </a:r>
                      <a:r>
                        <a:rPr lang="en-US" sz="1800" baseline="0" dirty="0"/>
                        <a:t>)</a:t>
                      </a:r>
                      <a:endParaRPr lang="en-US" sz="1800" dirty="0"/>
                    </a:p>
                  </a:txBody>
                  <a:tcPr/>
                </a:tc>
                <a:extLst>
                  <a:ext uri="{0D108BD9-81ED-4DB2-BD59-A6C34878D82A}">
                    <a16:rowId xmlns:a16="http://schemas.microsoft.com/office/drawing/2014/main" val="3922719849"/>
                  </a:ext>
                </a:extLst>
              </a:tr>
              <a:tr h="370840">
                <a:tc>
                  <a:txBody>
                    <a:bodyPr/>
                    <a:lstStyle/>
                    <a:p>
                      <a:pPr algn="l"/>
                      <a:r>
                        <a:rPr lang="en-US" sz="1800" dirty="0"/>
                        <a:t>General population</a:t>
                      </a:r>
                    </a:p>
                  </a:txBody>
                  <a:tcPr/>
                </a:tc>
                <a:tc>
                  <a:txBody>
                    <a:bodyPr/>
                    <a:lstStyle/>
                    <a:p>
                      <a:pPr algn="ctr"/>
                      <a:r>
                        <a:rPr lang="en-US" sz="1800" dirty="0"/>
                        <a:t>1-2</a:t>
                      </a:r>
                    </a:p>
                  </a:txBody>
                  <a:tcPr/>
                </a:tc>
                <a:extLst>
                  <a:ext uri="{0D108BD9-81ED-4DB2-BD59-A6C34878D82A}">
                    <a16:rowId xmlns:a16="http://schemas.microsoft.com/office/drawing/2014/main" val="4152672727"/>
                  </a:ext>
                </a:extLst>
              </a:tr>
              <a:tr h="370840">
                <a:tc>
                  <a:txBody>
                    <a:bodyPr/>
                    <a:lstStyle/>
                    <a:p>
                      <a:pPr algn="l"/>
                      <a:r>
                        <a:rPr lang="en-US" sz="1800" dirty="0"/>
                        <a:t>MSM with HIV</a:t>
                      </a:r>
                    </a:p>
                  </a:txBody>
                  <a:tcPr/>
                </a:tc>
                <a:tc>
                  <a:txBody>
                    <a:bodyPr/>
                    <a:lstStyle/>
                    <a:p>
                      <a:pPr algn="ctr"/>
                      <a:r>
                        <a:rPr lang="en-US" sz="1800" dirty="0"/>
                        <a:t>85</a:t>
                      </a:r>
                    </a:p>
                  </a:txBody>
                  <a:tcPr/>
                </a:tc>
                <a:extLst>
                  <a:ext uri="{0D108BD9-81ED-4DB2-BD59-A6C34878D82A}">
                    <a16:rowId xmlns:a16="http://schemas.microsoft.com/office/drawing/2014/main" val="3178347912"/>
                  </a:ext>
                </a:extLst>
              </a:tr>
              <a:tr h="370840">
                <a:tc>
                  <a:txBody>
                    <a:bodyPr/>
                    <a:lstStyle/>
                    <a:p>
                      <a:pPr algn="r"/>
                      <a:r>
                        <a:rPr lang="en-US" sz="1800" dirty="0"/>
                        <a:t>&lt;30 years of age</a:t>
                      </a:r>
                    </a:p>
                  </a:txBody>
                  <a:tcPr/>
                </a:tc>
                <a:tc>
                  <a:txBody>
                    <a:bodyPr/>
                    <a:lstStyle/>
                    <a:p>
                      <a:pPr algn="ctr"/>
                      <a:r>
                        <a:rPr lang="en-US" sz="1800" dirty="0"/>
                        <a:t>16.8</a:t>
                      </a:r>
                    </a:p>
                  </a:txBody>
                  <a:tcPr/>
                </a:tc>
                <a:extLst>
                  <a:ext uri="{0D108BD9-81ED-4DB2-BD59-A6C34878D82A}">
                    <a16:rowId xmlns:a16="http://schemas.microsoft.com/office/drawing/2014/main" val="2435598866"/>
                  </a:ext>
                </a:extLst>
              </a:tr>
              <a:tr h="370840">
                <a:tc>
                  <a:txBody>
                    <a:bodyPr/>
                    <a:lstStyle/>
                    <a:p>
                      <a:pPr algn="r"/>
                      <a:r>
                        <a:rPr lang="en-US" sz="1800" dirty="0"/>
                        <a:t>≥60</a:t>
                      </a:r>
                      <a:r>
                        <a:rPr lang="en-US" sz="1800" baseline="0" dirty="0"/>
                        <a:t> years of age</a:t>
                      </a:r>
                      <a:endParaRPr lang="en-US" sz="1800" dirty="0"/>
                    </a:p>
                  </a:txBody>
                  <a:tcPr/>
                </a:tc>
                <a:tc>
                  <a:txBody>
                    <a:bodyPr/>
                    <a:lstStyle/>
                    <a:p>
                      <a:pPr algn="ctr"/>
                      <a:r>
                        <a:rPr lang="en-US" sz="1800" dirty="0"/>
                        <a:t>107.5</a:t>
                      </a:r>
                    </a:p>
                  </a:txBody>
                  <a:tcPr/>
                </a:tc>
                <a:extLst>
                  <a:ext uri="{0D108BD9-81ED-4DB2-BD59-A6C34878D82A}">
                    <a16:rowId xmlns:a16="http://schemas.microsoft.com/office/drawing/2014/main" val="2633557772"/>
                  </a:ext>
                </a:extLst>
              </a:tr>
              <a:tr h="370840">
                <a:tc>
                  <a:txBody>
                    <a:bodyPr/>
                    <a:lstStyle/>
                    <a:p>
                      <a:pPr algn="l"/>
                      <a:r>
                        <a:rPr lang="en-US" sz="1800" dirty="0"/>
                        <a:t>Non-MSM</a:t>
                      </a:r>
                      <a:r>
                        <a:rPr lang="en-US" sz="1800" baseline="0" dirty="0"/>
                        <a:t> Males with HIV</a:t>
                      </a:r>
                      <a:endParaRPr lang="en-US" sz="1800" dirty="0"/>
                    </a:p>
                  </a:txBody>
                  <a:tcPr/>
                </a:tc>
                <a:tc>
                  <a:txBody>
                    <a:bodyPr/>
                    <a:lstStyle/>
                    <a:p>
                      <a:pPr algn="ctr"/>
                      <a:r>
                        <a:rPr lang="en-US" sz="1800" dirty="0"/>
                        <a:t>32</a:t>
                      </a:r>
                    </a:p>
                  </a:txBody>
                  <a:tcPr/>
                </a:tc>
                <a:extLst>
                  <a:ext uri="{0D108BD9-81ED-4DB2-BD59-A6C34878D82A}">
                    <a16:rowId xmlns:a16="http://schemas.microsoft.com/office/drawing/2014/main" val="2326713172"/>
                  </a:ext>
                </a:extLst>
              </a:tr>
              <a:tr h="370840">
                <a:tc>
                  <a:txBody>
                    <a:bodyPr/>
                    <a:lstStyle/>
                    <a:p>
                      <a:pPr algn="l"/>
                      <a:r>
                        <a:rPr lang="en-US" sz="1800" dirty="0"/>
                        <a:t>Females with HIV</a:t>
                      </a:r>
                    </a:p>
                  </a:txBody>
                  <a:tcPr/>
                </a:tc>
                <a:tc>
                  <a:txBody>
                    <a:bodyPr/>
                    <a:lstStyle/>
                    <a:p>
                      <a:pPr algn="ctr"/>
                      <a:r>
                        <a:rPr lang="en-US" sz="1800" dirty="0"/>
                        <a:t>22</a:t>
                      </a:r>
                    </a:p>
                  </a:txBody>
                  <a:tcPr/>
                </a:tc>
                <a:extLst>
                  <a:ext uri="{0D108BD9-81ED-4DB2-BD59-A6C34878D82A}">
                    <a16:rowId xmlns:a16="http://schemas.microsoft.com/office/drawing/2014/main" val="3807852337"/>
                  </a:ext>
                </a:extLst>
              </a:tr>
              <a:tr h="370840">
                <a:tc>
                  <a:txBody>
                    <a:bodyPr/>
                    <a:lstStyle/>
                    <a:p>
                      <a:pPr algn="l"/>
                      <a:r>
                        <a:rPr lang="en-US" sz="1800" dirty="0"/>
                        <a:t>MSM without HIV</a:t>
                      </a:r>
                    </a:p>
                  </a:txBody>
                  <a:tcPr/>
                </a:tc>
                <a:tc>
                  <a:txBody>
                    <a:bodyPr/>
                    <a:lstStyle/>
                    <a:p>
                      <a:pPr algn="ctr"/>
                      <a:r>
                        <a:rPr lang="en-US" sz="1800" dirty="0"/>
                        <a:t>19</a:t>
                      </a:r>
                    </a:p>
                  </a:txBody>
                  <a:tcPr/>
                </a:tc>
                <a:extLst>
                  <a:ext uri="{0D108BD9-81ED-4DB2-BD59-A6C34878D82A}">
                    <a16:rowId xmlns:a16="http://schemas.microsoft.com/office/drawing/2014/main" val="2604832149"/>
                  </a:ext>
                </a:extLst>
              </a:tr>
              <a:tr h="370840">
                <a:tc>
                  <a:txBody>
                    <a:bodyPr/>
                    <a:lstStyle/>
                    <a:p>
                      <a:pPr algn="l"/>
                      <a:r>
                        <a:rPr lang="en-US" sz="1800" dirty="0"/>
                        <a:t>Vulvar</a:t>
                      </a:r>
                      <a:r>
                        <a:rPr lang="en-US" sz="1800" baseline="0" dirty="0"/>
                        <a:t> cancer</a:t>
                      </a:r>
                      <a:endParaRPr lang="en-US" sz="1800" dirty="0"/>
                    </a:p>
                  </a:txBody>
                  <a:tcPr/>
                </a:tc>
                <a:tc>
                  <a:txBody>
                    <a:bodyPr/>
                    <a:lstStyle/>
                    <a:p>
                      <a:pPr algn="ctr"/>
                      <a:r>
                        <a:rPr lang="en-US" sz="1800" dirty="0"/>
                        <a:t>48</a:t>
                      </a:r>
                    </a:p>
                  </a:txBody>
                  <a:tcPr/>
                </a:tc>
                <a:extLst>
                  <a:ext uri="{0D108BD9-81ED-4DB2-BD59-A6C34878D82A}">
                    <a16:rowId xmlns:a16="http://schemas.microsoft.com/office/drawing/2014/main" val="3023360349"/>
                  </a:ext>
                </a:extLst>
              </a:tr>
              <a:tr h="370840">
                <a:tc>
                  <a:txBody>
                    <a:bodyPr/>
                    <a:lstStyle/>
                    <a:p>
                      <a:pPr algn="l"/>
                      <a:r>
                        <a:rPr lang="en-US" sz="1800" dirty="0"/>
                        <a:t>Cervical</a:t>
                      </a:r>
                      <a:r>
                        <a:rPr lang="en-US" sz="1800" baseline="0" dirty="0"/>
                        <a:t> cancer</a:t>
                      </a:r>
                      <a:endParaRPr lang="en-US" sz="1800" dirty="0"/>
                    </a:p>
                  </a:txBody>
                  <a:tcPr/>
                </a:tc>
                <a:tc>
                  <a:txBody>
                    <a:bodyPr/>
                    <a:lstStyle/>
                    <a:p>
                      <a:pPr algn="ctr"/>
                      <a:r>
                        <a:rPr lang="en-US" sz="1800" dirty="0"/>
                        <a:t>9</a:t>
                      </a:r>
                    </a:p>
                  </a:txBody>
                  <a:tcPr/>
                </a:tc>
                <a:extLst>
                  <a:ext uri="{0D108BD9-81ED-4DB2-BD59-A6C34878D82A}">
                    <a16:rowId xmlns:a16="http://schemas.microsoft.com/office/drawing/2014/main" val="1696659250"/>
                  </a:ext>
                </a:extLst>
              </a:tr>
              <a:tr h="370840">
                <a:tc>
                  <a:txBody>
                    <a:bodyPr/>
                    <a:lstStyle/>
                    <a:p>
                      <a:pPr algn="l"/>
                      <a:r>
                        <a:rPr lang="en-US" sz="1800" dirty="0"/>
                        <a:t>Vaginal cancer</a:t>
                      </a:r>
                    </a:p>
                  </a:txBody>
                  <a:tcPr/>
                </a:tc>
                <a:tc>
                  <a:txBody>
                    <a:bodyPr/>
                    <a:lstStyle/>
                    <a:p>
                      <a:pPr algn="ctr"/>
                      <a:r>
                        <a:rPr lang="en-US" sz="1800" dirty="0"/>
                        <a:t>10</a:t>
                      </a:r>
                    </a:p>
                  </a:txBody>
                  <a:tcPr/>
                </a:tc>
                <a:extLst>
                  <a:ext uri="{0D108BD9-81ED-4DB2-BD59-A6C34878D82A}">
                    <a16:rowId xmlns:a16="http://schemas.microsoft.com/office/drawing/2014/main" val="3838446761"/>
                  </a:ext>
                </a:extLst>
              </a:tr>
              <a:tr h="370840">
                <a:tc>
                  <a:txBody>
                    <a:bodyPr/>
                    <a:lstStyle/>
                    <a:p>
                      <a:pPr algn="l"/>
                      <a:r>
                        <a:rPr lang="en-US" sz="1800" dirty="0"/>
                        <a:t>SOTR</a:t>
                      </a:r>
                    </a:p>
                  </a:txBody>
                  <a:tcPr/>
                </a:tc>
                <a:tc>
                  <a:txBody>
                    <a:bodyPr/>
                    <a:lstStyle/>
                    <a:p>
                      <a:pPr algn="ctr"/>
                      <a:r>
                        <a:rPr lang="en-US" sz="1800" dirty="0"/>
                        <a:t>13</a:t>
                      </a:r>
                    </a:p>
                  </a:txBody>
                  <a:tcPr/>
                </a:tc>
                <a:extLst>
                  <a:ext uri="{0D108BD9-81ED-4DB2-BD59-A6C34878D82A}">
                    <a16:rowId xmlns:a16="http://schemas.microsoft.com/office/drawing/2014/main" val="32629138"/>
                  </a:ext>
                </a:extLst>
              </a:tr>
              <a:tr h="370840">
                <a:tc>
                  <a:txBody>
                    <a:bodyPr/>
                    <a:lstStyle/>
                    <a:p>
                      <a:pPr algn="r"/>
                      <a:r>
                        <a:rPr lang="en-US" sz="1800" dirty="0"/>
                        <a:t>SOTR &gt; 10 </a:t>
                      </a:r>
                      <a:r>
                        <a:rPr lang="en-US" sz="1800" dirty="0" err="1"/>
                        <a:t>yrs</a:t>
                      </a:r>
                      <a:r>
                        <a:rPr lang="en-US" sz="1800" baseline="0" dirty="0"/>
                        <a:t> post transplant (males)</a:t>
                      </a:r>
                      <a:endParaRPr lang="en-US" sz="1800" dirty="0"/>
                    </a:p>
                  </a:txBody>
                  <a:tcPr/>
                </a:tc>
                <a:tc>
                  <a:txBody>
                    <a:bodyPr/>
                    <a:lstStyle/>
                    <a:p>
                      <a:pPr algn="ctr"/>
                      <a:r>
                        <a:rPr lang="en-US" sz="1800" dirty="0"/>
                        <a:t>24.5</a:t>
                      </a:r>
                    </a:p>
                  </a:txBody>
                  <a:tcPr/>
                </a:tc>
                <a:extLst>
                  <a:ext uri="{0D108BD9-81ED-4DB2-BD59-A6C34878D82A}">
                    <a16:rowId xmlns:a16="http://schemas.microsoft.com/office/drawing/2014/main" val="2455760968"/>
                  </a:ext>
                </a:extLst>
              </a:tr>
              <a:tr h="370840">
                <a:tc>
                  <a:txBody>
                    <a:bodyPr/>
                    <a:lstStyle/>
                    <a:p>
                      <a:pPr marL="0" marR="0" lvl="0" indent="0" algn="r" defTabSz="1218895" rtl="0" eaLnBrk="1" fontAlgn="auto" latinLnBrk="0" hangingPunct="1">
                        <a:lnSpc>
                          <a:spcPct val="100000"/>
                        </a:lnSpc>
                        <a:spcBef>
                          <a:spcPts val="0"/>
                        </a:spcBef>
                        <a:spcAft>
                          <a:spcPts val="0"/>
                        </a:spcAft>
                        <a:buClrTx/>
                        <a:buSzTx/>
                        <a:buFontTx/>
                        <a:buNone/>
                        <a:tabLst/>
                        <a:defRPr/>
                      </a:pPr>
                      <a:r>
                        <a:rPr lang="en-US" sz="1800" dirty="0"/>
                        <a:t>SOTR &gt; 10 </a:t>
                      </a:r>
                      <a:r>
                        <a:rPr lang="en-US" sz="1800" dirty="0" err="1"/>
                        <a:t>yrs</a:t>
                      </a:r>
                      <a:r>
                        <a:rPr lang="en-US" sz="1800" baseline="0" dirty="0"/>
                        <a:t> post transplant (females)</a:t>
                      </a:r>
                      <a:endParaRPr lang="en-US" sz="1800" dirty="0"/>
                    </a:p>
                  </a:txBody>
                  <a:tcPr/>
                </a:tc>
                <a:tc>
                  <a:txBody>
                    <a:bodyPr/>
                    <a:lstStyle/>
                    <a:p>
                      <a:pPr algn="ctr"/>
                      <a:r>
                        <a:rPr lang="en-US" sz="1800" dirty="0"/>
                        <a:t>49.6</a:t>
                      </a:r>
                    </a:p>
                  </a:txBody>
                  <a:tcPr/>
                </a:tc>
                <a:extLst>
                  <a:ext uri="{0D108BD9-81ED-4DB2-BD59-A6C34878D82A}">
                    <a16:rowId xmlns:a16="http://schemas.microsoft.com/office/drawing/2014/main" val="2456424340"/>
                  </a:ext>
                </a:extLst>
              </a:tr>
              <a:tr h="370840">
                <a:tc>
                  <a:txBody>
                    <a:bodyPr/>
                    <a:lstStyle/>
                    <a:p>
                      <a:pPr algn="l"/>
                      <a:r>
                        <a:rPr lang="en-US" sz="1800" dirty="0"/>
                        <a:t>SLE</a:t>
                      </a:r>
                    </a:p>
                  </a:txBody>
                  <a:tcPr/>
                </a:tc>
                <a:tc>
                  <a:txBody>
                    <a:bodyPr/>
                    <a:lstStyle/>
                    <a:p>
                      <a:pPr algn="ctr"/>
                      <a:r>
                        <a:rPr lang="en-US" sz="1800" dirty="0"/>
                        <a:t>10</a:t>
                      </a:r>
                    </a:p>
                  </a:txBody>
                  <a:tcPr/>
                </a:tc>
                <a:extLst>
                  <a:ext uri="{0D108BD9-81ED-4DB2-BD59-A6C34878D82A}">
                    <a16:rowId xmlns:a16="http://schemas.microsoft.com/office/drawing/2014/main" val="4043606127"/>
                  </a:ext>
                </a:extLst>
              </a:tr>
              <a:tr h="370840">
                <a:tc>
                  <a:txBody>
                    <a:bodyPr/>
                    <a:lstStyle/>
                    <a:p>
                      <a:pPr algn="l"/>
                      <a:r>
                        <a:rPr lang="en-US" sz="1800" dirty="0"/>
                        <a:t>Ulcerative colitis</a:t>
                      </a:r>
                    </a:p>
                  </a:txBody>
                  <a:tcPr/>
                </a:tc>
                <a:tc>
                  <a:txBody>
                    <a:bodyPr/>
                    <a:lstStyle/>
                    <a:p>
                      <a:pPr algn="ctr"/>
                      <a:r>
                        <a:rPr lang="en-US" sz="1800" dirty="0"/>
                        <a:t>6</a:t>
                      </a:r>
                    </a:p>
                  </a:txBody>
                  <a:tcPr/>
                </a:tc>
                <a:extLst>
                  <a:ext uri="{0D108BD9-81ED-4DB2-BD59-A6C34878D82A}">
                    <a16:rowId xmlns:a16="http://schemas.microsoft.com/office/drawing/2014/main" val="2772111448"/>
                  </a:ext>
                </a:extLst>
              </a:tr>
              <a:tr h="370840">
                <a:tc>
                  <a:txBody>
                    <a:bodyPr/>
                    <a:lstStyle/>
                    <a:p>
                      <a:pPr algn="l"/>
                      <a:r>
                        <a:rPr lang="en-US" sz="1800" dirty="0"/>
                        <a:t>Crohn’s disease</a:t>
                      </a:r>
                    </a:p>
                  </a:txBody>
                  <a:tcPr/>
                </a:tc>
                <a:tc>
                  <a:txBody>
                    <a:bodyPr/>
                    <a:lstStyle/>
                    <a:p>
                      <a:pPr algn="ctr"/>
                      <a:r>
                        <a:rPr lang="en-US" sz="1800" dirty="0"/>
                        <a:t>3</a:t>
                      </a:r>
                    </a:p>
                  </a:txBody>
                  <a:tcPr/>
                </a:tc>
                <a:extLst>
                  <a:ext uri="{0D108BD9-81ED-4DB2-BD59-A6C34878D82A}">
                    <a16:rowId xmlns:a16="http://schemas.microsoft.com/office/drawing/2014/main" val="154360559"/>
                  </a:ext>
                </a:extLst>
              </a:tr>
            </a:tbl>
          </a:graphicData>
        </a:graphic>
      </p:graphicFrame>
      <p:sp>
        <p:nvSpPr>
          <p:cNvPr id="9" name="TextBox 8"/>
          <p:cNvSpPr txBox="1"/>
          <p:nvPr/>
        </p:nvSpPr>
        <p:spPr>
          <a:xfrm>
            <a:off x="10318138" y="4596746"/>
            <a:ext cx="1459608" cy="2092881"/>
          </a:xfrm>
          <a:prstGeom prst="rect">
            <a:avLst/>
          </a:prstGeom>
          <a:solidFill>
            <a:srgbClr val="FCFAF4"/>
          </a:solidFill>
        </p:spPr>
        <p:txBody>
          <a:bodyPr wrap="square" rtlCol="0">
            <a:spAutoFit/>
          </a:bodyPr>
          <a:lstStyle/>
          <a:p>
            <a:r>
              <a:rPr lang="en-US" sz="1000" dirty="0">
                <a:solidFill>
                  <a:schemeClr val="accent4"/>
                </a:solidFill>
              </a:rPr>
              <a:t>Clifford et al. A meta-analysis of anal cancer incidence by risk group: Toward a unified anal cancer risk scale. </a:t>
            </a:r>
            <a:r>
              <a:rPr lang="en-US" sz="1000" dirty="0" err="1">
                <a:solidFill>
                  <a:schemeClr val="accent4"/>
                </a:solidFill>
              </a:rPr>
              <a:t>Int</a:t>
            </a:r>
            <a:r>
              <a:rPr lang="en-US" sz="1000" dirty="0">
                <a:solidFill>
                  <a:schemeClr val="accent4"/>
                </a:solidFill>
              </a:rPr>
              <a:t> J Cancer. 2021 Jan 1;148(1):38-47. </a:t>
            </a:r>
            <a:r>
              <a:rPr lang="en-US" sz="1000" dirty="0" err="1">
                <a:solidFill>
                  <a:schemeClr val="accent4"/>
                </a:solidFill>
              </a:rPr>
              <a:t>doi</a:t>
            </a:r>
            <a:r>
              <a:rPr lang="en-US" sz="1000" dirty="0">
                <a:solidFill>
                  <a:schemeClr val="accent4"/>
                </a:solidFill>
              </a:rPr>
              <a:t>: 10.1002/ijc.33185. </a:t>
            </a:r>
            <a:r>
              <a:rPr lang="en-US" sz="1000" dirty="0" err="1">
                <a:solidFill>
                  <a:schemeClr val="accent4"/>
                </a:solidFill>
              </a:rPr>
              <a:t>Epub</a:t>
            </a:r>
            <a:r>
              <a:rPr lang="en-US" sz="1000" dirty="0">
                <a:solidFill>
                  <a:schemeClr val="accent4"/>
                </a:solidFill>
              </a:rPr>
              <a:t> 2020 Jul 29. PMID: 32621759; PMCID: PMC7689909.</a:t>
            </a:r>
          </a:p>
        </p:txBody>
      </p:sp>
      <p:sp>
        <p:nvSpPr>
          <p:cNvPr id="2" name="Oval 1">
            <a:extLst>
              <a:ext uri="{FF2B5EF4-FFF2-40B4-BE49-F238E27FC236}">
                <a16:creationId xmlns:a16="http://schemas.microsoft.com/office/drawing/2014/main" id="{93DCEADC-41DA-EB12-5CD0-99AAFA73C5E9}"/>
              </a:ext>
            </a:extLst>
          </p:cNvPr>
          <p:cNvSpPr/>
          <p:nvPr/>
        </p:nvSpPr>
        <p:spPr>
          <a:xfrm>
            <a:off x="4397189" y="1815354"/>
            <a:ext cx="5230906" cy="4572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478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BBFD-8D40-685E-C9A8-3BCD1405752C}"/>
              </a:ext>
            </a:extLst>
          </p:cNvPr>
          <p:cNvSpPr>
            <a:spLocks noGrp="1"/>
          </p:cNvSpPr>
          <p:nvPr>
            <p:ph type="title"/>
          </p:nvPr>
        </p:nvSpPr>
        <p:spPr>
          <a:xfrm>
            <a:off x="475972" y="820537"/>
            <a:ext cx="10512425" cy="648915"/>
          </a:xfrm>
        </p:spPr>
        <p:txBody>
          <a:bodyPr/>
          <a:lstStyle/>
          <a:p>
            <a:r>
              <a:rPr lang="en-US" dirty="0"/>
              <a:t>Identifying patients for anal cancer screening</a:t>
            </a:r>
          </a:p>
        </p:txBody>
      </p:sp>
      <p:sp>
        <p:nvSpPr>
          <p:cNvPr id="3" name="Text Placeholder 2">
            <a:extLst>
              <a:ext uri="{FF2B5EF4-FFF2-40B4-BE49-F238E27FC236}">
                <a16:creationId xmlns:a16="http://schemas.microsoft.com/office/drawing/2014/main" id="{86F090E8-F7A6-B5A7-984F-2EFC98110A9B}"/>
              </a:ext>
            </a:extLst>
          </p:cNvPr>
          <p:cNvSpPr>
            <a:spLocks noGrp="1"/>
          </p:cNvSpPr>
          <p:nvPr>
            <p:ph type="body" sz="quarter" idx="11"/>
          </p:nvPr>
        </p:nvSpPr>
        <p:spPr>
          <a:xfrm>
            <a:off x="475972" y="1491939"/>
            <a:ext cx="9071440" cy="5166036"/>
          </a:xfrm>
        </p:spPr>
        <p:txBody>
          <a:bodyPr/>
          <a:lstStyle/>
          <a:p>
            <a:r>
              <a:rPr lang="en-US" dirty="0"/>
              <a:t>Case by case basis</a:t>
            </a:r>
          </a:p>
          <a:p>
            <a:pPr lvl="1"/>
            <a:r>
              <a:rPr lang="en-US" dirty="0"/>
              <a:t>In the exam room, during clinical visits</a:t>
            </a:r>
          </a:p>
          <a:p>
            <a:r>
              <a:rPr lang="en-US" dirty="0"/>
              <a:t>Daily panel management</a:t>
            </a:r>
          </a:p>
          <a:p>
            <a:pPr lvl="1"/>
            <a:r>
              <a:rPr lang="en-US" dirty="0"/>
              <a:t>Using dashboards</a:t>
            </a:r>
          </a:p>
          <a:p>
            <a:pPr lvl="2"/>
            <a:r>
              <a:rPr lang="en-US" dirty="0"/>
              <a:t>Include as part of pre-visit huddling or rooming process</a:t>
            </a:r>
          </a:p>
          <a:p>
            <a:pPr lvl="2"/>
            <a:r>
              <a:rPr lang="en-US" dirty="0"/>
              <a:t>Typically reviewed by medical assistant or nurse</a:t>
            </a:r>
          </a:p>
          <a:p>
            <a:pPr lvl="2"/>
            <a:r>
              <a:rPr lang="en-US" dirty="0"/>
              <a:t>Flags patient who is due for screening</a:t>
            </a:r>
          </a:p>
          <a:p>
            <a:pPr lvl="3"/>
            <a:r>
              <a:rPr lang="en-US" dirty="0"/>
              <a:t>E.g. based on SOGI, HIV status</a:t>
            </a:r>
          </a:p>
          <a:p>
            <a:r>
              <a:rPr lang="en-US" dirty="0"/>
              <a:t>Population health management</a:t>
            </a:r>
          </a:p>
          <a:p>
            <a:pPr lvl="1"/>
            <a:r>
              <a:rPr lang="en-US" dirty="0"/>
              <a:t>Campaign direct to patients (targeted or general outreach)</a:t>
            </a:r>
          </a:p>
          <a:p>
            <a:pPr lvl="1"/>
            <a:r>
              <a:rPr lang="en-US" dirty="0"/>
              <a:t>Provide list of patients to providers and their teams</a:t>
            </a:r>
          </a:p>
        </p:txBody>
      </p:sp>
      <p:pic>
        <p:nvPicPr>
          <p:cNvPr id="1032" name="Picture 8" descr="Early Treatment Reduces Anal Cancer Risk - PO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3821" y="1491939"/>
            <a:ext cx="3039032" cy="145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3130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8C7E-0683-1152-6948-7105EDE75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9CA49-733C-B15A-3773-59C24C625861}"/>
              </a:ext>
            </a:extLst>
          </p:cNvPr>
          <p:cNvSpPr>
            <a:spLocks noGrp="1"/>
          </p:cNvSpPr>
          <p:nvPr>
            <p:ph type="title"/>
          </p:nvPr>
        </p:nvSpPr>
        <p:spPr>
          <a:xfrm>
            <a:off x="623297" y="781458"/>
            <a:ext cx="10512425" cy="648915"/>
          </a:xfrm>
        </p:spPr>
        <p:txBody>
          <a:bodyPr/>
          <a:lstStyle/>
          <a:p>
            <a:r>
              <a:rPr lang="en-US" dirty="0"/>
              <a:t>Case Study</a:t>
            </a:r>
          </a:p>
        </p:txBody>
      </p:sp>
      <p:sp>
        <p:nvSpPr>
          <p:cNvPr id="3" name="Text Placeholder 2">
            <a:extLst>
              <a:ext uri="{FF2B5EF4-FFF2-40B4-BE49-F238E27FC236}">
                <a16:creationId xmlns:a16="http://schemas.microsoft.com/office/drawing/2014/main" id="{D1A47A14-41AD-B411-7770-5C14BD200A23}"/>
              </a:ext>
            </a:extLst>
          </p:cNvPr>
          <p:cNvSpPr>
            <a:spLocks noGrp="1"/>
          </p:cNvSpPr>
          <p:nvPr>
            <p:ph type="body" sz="quarter" idx="11"/>
          </p:nvPr>
        </p:nvSpPr>
        <p:spPr>
          <a:xfrm>
            <a:off x="492668" y="1430373"/>
            <a:ext cx="9614932" cy="5173626"/>
          </a:xfrm>
        </p:spPr>
        <p:txBody>
          <a:bodyPr/>
          <a:lstStyle/>
          <a:p>
            <a:r>
              <a:rPr lang="en-US" dirty="0"/>
              <a:t>His risk of anal cancer is</a:t>
            </a:r>
          </a:p>
          <a:p>
            <a:pPr lvl="1"/>
            <a:r>
              <a:rPr lang="en-US" dirty="0"/>
              <a:t>Increased because he has a history of genital warts</a:t>
            </a:r>
          </a:p>
          <a:p>
            <a:pPr lvl="1"/>
            <a:r>
              <a:rPr lang="en-US" b="1" i="1" dirty="0">
                <a:solidFill>
                  <a:srgbClr val="C00000"/>
                </a:solidFill>
              </a:rPr>
              <a:t>Increased because of his HIV status</a:t>
            </a:r>
          </a:p>
          <a:p>
            <a:pPr lvl="1"/>
            <a:r>
              <a:rPr lang="en-US" dirty="0"/>
              <a:t>The same as the general population</a:t>
            </a:r>
          </a:p>
          <a:p>
            <a:pPr lvl="1"/>
            <a:r>
              <a:rPr lang="en-US" dirty="0"/>
              <a:t>Decreased because of his age</a:t>
            </a:r>
          </a:p>
          <a:p>
            <a:pPr lvl="1"/>
            <a:r>
              <a:rPr lang="en-US" dirty="0"/>
              <a:t>Decreased because he is on successful ART which also suppresses the HPV virus.</a:t>
            </a:r>
          </a:p>
          <a:p>
            <a:endParaRPr lang="en-US" sz="1800" dirty="0"/>
          </a:p>
          <a:p>
            <a:pPr marL="0" indent="0">
              <a:buNone/>
            </a:pPr>
            <a:r>
              <a:rPr lang="en-US" b="1" dirty="0"/>
              <a:t>Yes, he is at the highest risk for anal cancer because of his HIV status as well as his sexual orientation, and his age. </a:t>
            </a:r>
          </a:p>
          <a:p>
            <a:endParaRPr lang="en-US" sz="1800" dirty="0"/>
          </a:p>
        </p:txBody>
      </p:sp>
      <p:pic>
        <p:nvPicPr>
          <p:cNvPr id="6" name="Picture 5">
            <a:extLst>
              <a:ext uri="{FF2B5EF4-FFF2-40B4-BE49-F238E27FC236}">
                <a16:creationId xmlns:a16="http://schemas.microsoft.com/office/drawing/2014/main" id="{FA76D31D-921C-1BB1-DCD6-D6004AD0EE0D}"/>
              </a:ext>
            </a:extLst>
          </p:cNvPr>
          <p:cNvPicPr>
            <a:picLocks noChangeAspect="1"/>
          </p:cNvPicPr>
          <p:nvPr/>
        </p:nvPicPr>
        <p:blipFill>
          <a:blip r:embed="rId2"/>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278563783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97" y="868544"/>
            <a:ext cx="10512425" cy="648915"/>
          </a:xfrm>
        </p:spPr>
        <p:txBody>
          <a:bodyPr>
            <a:normAutofit/>
          </a:bodyPr>
          <a:lstStyle/>
          <a:p>
            <a:r>
              <a:rPr lang="en-US" dirty="0">
                <a:solidFill>
                  <a:srgbClr val="FF0000"/>
                </a:solidFill>
              </a:rPr>
              <a:t>Pathophysiology</a:t>
            </a:r>
          </a:p>
        </p:txBody>
      </p:sp>
      <p:sp>
        <p:nvSpPr>
          <p:cNvPr id="4" name="Text Placeholder 3"/>
          <p:cNvSpPr>
            <a:spLocks noGrp="1"/>
          </p:cNvSpPr>
          <p:nvPr>
            <p:ph type="body" sz="quarter" idx="11"/>
          </p:nvPr>
        </p:nvSpPr>
        <p:spPr>
          <a:xfrm>
            <a:off x="579755" y="1517459"/>
            <a:ext cx="9464132" cy="4897855"/>
          </a:xfrm>
        </p:spPr>
        <p:txBody>
          <a:bodyPr/>
          <a:lstStyle/>
          <a:p>
            <a:pPr marL="571500" indent="-571500">
              <a:buFont typeface="Arial" panose="020B0604020202020204" pitchFamily="34" charset="0"/>
              <a:buChar char="•"/>
            </a:pPr>
            <a:r>
              <a:rPr lang="en-US" dirty="0">
                <a:solidFill>
                  <a:srgbClr val="002060"/>
                </a:solidFill>
              </a:rPr>
              <a:t>Human papillomavirus (HPV)-associated cancer</a:t>
            </a:r>
          </a:p>
          <a:p>
            <a:pPr marL="914400" lvl="1" indent="-571500">
              <a:buFont typeface="Arial" panose="020B0604020202020204" pitchFamily="34" charset="0"/>
              <a:buChar char="•"/>
            </a:pPr>
            <a:r>
              <a:rPr lang="en-US" dirty="0">
                <a:solidFill>
                  <a:srgbClr val="002060"/>
                </a:solidFill>
              </a:rPr>
              <a:t>Most commonly caused by HPV-16 and -18 </a:t>
            </a:r>
          </a:p>
          <a:p>
            <a:pPr marL="914400" lvl="1" indent="-571500">
              <a:buFont typeface="Arial" panose="020B0604020202020204" pitchFamily="34" charset="0"/>
              <a:buChar char="•"/>
            </a:pPr>
            <a:r>
              <a:rPr lang="en-US" dirty="0">
                <a:solidFill>
                  <a:srgbClr val="002060"/>
                </a:solidFill>
              </a:rPr>
              <a:t>HPV-16 is overwhelmingly the “bad guy” </a:t>
            </a:r>
          </a:p>
          <a:p>
            <a:pPr marL="1252728" lvl="2" indent="-571500"/>
            <a:r>
              <a:rPr lang="en-US" dirty="0">
                <a:solidFill>
                  <a:srgbClr val="002060"/>
                </a:solidFill>
              </a:rPr>
              <a:t>70% of cases in PWH</a:t>
            </a:r>
          </a:p>
          <a:p>
            <a:pPr marL="1252728" lvl="2" indent="-571500"/>
            <a:r>
              <a:rPr lang="en-US" dirty="0">
                <a:solidFill>
                  <a:srgbClr val="002060"/>
                </a:solidFill>
              </a:rPr>
              <a:t>85% of cases in general population</a:t>
            </a:r>
          </a:p>
          <a:p>
            <a:pPr marL="571500" indent="-571500">
              <a:buFont typeface="Arial" panose="020B0604020202020204" pitchFamily="34" charset="0"/>
              <a:buChar char="•"/>
            </a:pPr>
            <a:r>
              <a:rPr lang="en-US" dirty="0">
                <a:solidFill>
                  <a:srgbClr val="002060"/>
                </a:solidFill>
              </a:rPr>
              <a:t>HPV enters into basement layer of anal epithelium where it sequesters itself from the immune response</a:t>
            </a:r>
          </a:p>
          <a:p>
            <a:pPr marL="571500" indent="-571500">
              <a:buFont typeface="Arial" panose="020B0604020202020204" pitchFamily="34" charset="0"/>
              <a:buChar char="•"/>
            </a:pPr>
            <a:r>
              <a:rPr lang="en-US" dirty="0">
                <a:solidFill>
                  <a:srgbClr val="002060"/>
                </a:solidFill>
              </a:rPr>
              <a:t>As HPV moves up cell layers, it can transform neighboring cells, producing dysplasia</a:t>
            </a:r>
          </a:p>
          <a:p>
            <a:pPr marL="571500" indent="-571500">
              <a:buFont typeface="Arial" panose="020B0604020202020204" pitchFamily="34" charset="0"/>
              <a:buChar char="•"/>
            </a:pPr>
            <a:r>
              <a:rPr lang="en-US" dirty="0">
                <a:solidFill>
                  <a:srgbClr val="002060"/>
                </a:solidFill>
              </a:rPr>
              <a:t>Area of interest: transformation zone (TZ) at </a:t>
            </a:r>
            <a:r>
              <a:rPr lang="en-US" dirty="0" err="1">
                <a:solidFill>
                  <a:srgbClr val="002060"/>
                </a:solidFill>
              </a:rPr>
              <a:t>squamocolumnar</a:t>
            </a:r>
            <a:r>
              <a:rPr lang="en-US" dirty="0">
                <a:solidFill>
                  <a:srgbClr val="002060"/>
                </a:solidFill>
              </a:rPr>
              <a:t> (SC) junction</a:t>
            </a:r>
          </a:p>
          <a:p>
            <a:endParaRPr lang="en-US" dirty="0"/>
          </a:p>
        </p:txBody>
      </p:sp>
    </p:spTree>
    <p:extLst>
      <p:ext uri="{BB962C8B-B14F-4D97-AF65-F5344CB8AC3E}">
        <p14:creationId xmlns:p14="http://schemas.microsoft.com/office/powerpoint/2010/main" val="13757456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31" y="1037619"/>
            <a:ext cx="8895876" cy="544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68114" y="3164114"/>
            <a:ext cx="2206172" cy="2308324"/>
          </a:xfrm>
          <a:prstGeom prst="rect">
            <a:avLst/>
          </a:prstGeom>
          <a:noFill/>
        </p:spPr>
        <p:txBody>
          <a:bodyPr wrap="square" rtlCol="0">
            <a:spAutoFit/>
          </a:bodyPr>
          <a:lstStyle/>
          <a:p>
            <a:r>
              <a:rPr lang="en-US" sz="1600" dirty="0"/>
              <a:t>AIN: anal intraepithelial neoplasia</a:t>
            </a:r>
          </a:p>
          <a:p>
            <a:r>
              <a:rPr lang="en-US" sz="1600" dirty="0"/>
              <a:t>LSIL: low grade squamous intraepithelial lesion</a:t>
            </a:r>
          </a:p>
          <a:p>
            <a:r>
              <a:rPr lang="en-US" sz="1600" dirty="0"/>
              <a:t>HSIL: high grade squamous intraepithelial lesion</a:t>
            </a:r>
          </a:p>
        </p:txBody>
      </p:sp>
    </p:spTree>
    <p:extLst>
      <p:ext uri="{BB962C8B-B14F-4D97-AF65-F5344CB8AC3E}">
        <p14:creationId xmlns:p14="http://schemas.microsoft.com/office/powerpoint/2010/main" val="373880459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97" y="947540"/>
            <a:ext cx="10512425" cy="648915"/>
          </a:xfrm>
        </p:spPr>
        <p:txBody>
          <a:bodyPr/>
          <a:lstStyle/>
          <a:p>
            <a:r>
              <a:rPr lang="en-US" dirty="0"/>
              <a:t>Clinical Presentation</a:t>
            </a:r>
          </a:p>
        </p:txBody>
      </p:sp>
      <p:sp>
        <p:nvSpPr>
          <p:cNvPr id="3" name="Text Placeholder 2"/>
          <p:cNvSpPr>
            <a:spLocks noGrp="1"/>
          </p:cNvSpPr>
          <p:nvPr>
            <p:ph type="body" sz="quarter" idx="11"/>
          </p:nvPr>
        </p:nvSpPr>
        <p:spPr>
          <a:xfrm>
            <a:off x="623297" y="1596455"/>
            <a:ext cx="9614932" cy="2986087"/>
          </a:xfrm>
        </p:spPr>
        <p:txBody>
          <a:bodyPr/>
          <a:lstStyle/>
          <a:p>
            <a:r>
              <a:rPr lang="en-US" dirty="0">
                <a:solidFill>
                  <a:srgbClr val="002060"/>
                </a:solidFill>
              </a:rPr>
              <a:t>Can be asymptomatic.</a:t>
            </a:r>
          </a:p>
          <a:p>
            <a:r>
              <a:rPr lang="en-US" dirty="0">
                <a:solidFill>
                  <a:srgbClr val="002060"/>
                </a:solidFill>
              </a:rPr>
              <a:t>Rectal bleeding is the most common initial symptom.</a:t>
            </a:r>
          </a:p>
          <a:p>
            <a:r>
              <a:rPr lang="en-US" dirty="0">
                <a:solidFill>
                  <a:srgbClr val="002060"/>
                </a:solidFill>
              </a:rPr>
              <a:t>Other symptoms: anorectal pain; sensation of a rectal mass, pruritus </a:t>
            </a:r>
            <a:r>
              <a:rPr lang="en-US" dirty="0" err="1">
                <a:solidFill>
                  <a:srgbClr val="002060"/>
                </a:solidFill>
              </a:rPr>
              <a:t>ani</a:t>
            </a:r>
            <a:r>
              <a:rPr lang="en-US" dirty="0">
                <a:solidFill>
                  <a:srgbClr val="002060"/>
                </a:solidFill>
              </a:rPr>
              <a:t>, abnormal anal discharge.</a:t>
            </a:r>
          </a:p>
          <a:p>
            <a:r>
              <a:rPr lang="en-US" dirty="0">
                <a:solidFill>
                  <a:srgbClr val="002060"/>
                </a:solidFill>
              </a:rPr>
              <a:t>Anal cancer more likely to be palpable than LSIL/HSIL.</a:t>
            </a:r>
          </a:p>
          <a:p>
            <a:endParaRPr lang="en-US" dirty="0"/>
          </a:p>
        </p:txBody>
      </p:sp>
      <p:pic>
        <p:nvPicPr>
          <p:cNvPr id="4" name="Picture 4" descr="RECTAL CANCER TREATMENT BY S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912" y="4116058"/>
            <a:ext cx="3616024" cy="241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764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9,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buClr>
                <a:srgbClr val="D6201A"/>
              </a:buClr>
              <a:buFont typeface="Wingdings" charset="2"/>
              <a:buChar char="§"/>
              <a:defRPr/>
            </a:pPr>
            <a:r>
              <a:rPr lang="en-US" sz="1800" i="1" dirty="0">
                <a:solidFill>
                  <a:schemeClr val="tx1"/>
                </a:solidFill>
                <a:latin typeface="Arial"/>
                <a:sym typeface="Arial"/>
              </a:rPr>
              <a:t>This program is supported by the Health Resources and Services Administration (HRSA) of the U.S. Department of Health and Human Services (HHS) under grant number TR7HA53203-01-00 as part of an award totaling $5.7m. The contents are those of the author(s) and do not necessarily represent the official views of, nor an endorsement, by HRSA, HHS, or the U.S. Government. For more information, please visit HRSA.gov.</a:t>
            </a:r>
          </a:p>
          <a:p>
            <a:pPr marL="457120" indent="-304747" defTabSz="1218987">
              <a:buClr>
                <a:srgbClr val="D6201A"/>
              </a:buClr>
              <a:buFont typeface="Wingdings" charset="2"/>
              <a:buChar char="§"/>
              <a:defRPr/>
            </a:pPr>
            <a:r>
              <a:rPr lang="en-US" sz="1800" i="1" dirty="0">
                <a:solidFill>
                  <a:schemeClr val="tx1"/>
                </a:solidFill>
                <a:latin typeface="Arial"/>
                <a:ea typeface="Calibri" panose="020F0502020204030204" pitchFamily="34" charset="0"/>
                <a:sym typeface="Arial"/>
              </a:rPr>
              <a:t>“Funding for this presentation was made possible by cooperative agreement </a:t>
            </a:r>
            <a:r>
              <a:rPr lang="en-US" sz="1800" i="1" dirty="0">
                <a:solidFill>
                  <a:schemeClr val="tx1"/>
                </a:solidFill>
                <a:latin typeface="Arial"/>
                <a:sym typeface="Arial"/>
              </a:rPr>
              <a:t>TR7HA53203-01-00</a:t>
            </a:r>
            <a:r>
              <a:rPr lang="en-US" sz="1800" i="1" dirty="0">
                <a:solidFill>
                  <a:schemeClr val="tx1"/>
                </a:solidFill>
                <a:latin typeface="Arial"/>
                <a:ea typeface="Calibri" panose="020F0502020204030204" pitchFamily="34" charset="0"/>
                <a:sym typeface="Arial"/>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buClr>
                <a:srgbClr val="D6201A"/>
              </a:buClr>
              <a:buFont typeface="Wingdings" charset="2"/>
              <a:buChar char="§"/>
              <a:defRPr/>
            </a:pPr>
            <a:r>
              <a:rPr lang="en-US" altLang="en-US" sz="1800" i="1" dirty="0">
                <a:solidFill>
                  <a:schemeClr val="tx1"/>
                </a:solidFill>
                <a:latin typeface="Arial" panose="020B0604020202020204" pitchFamily="34" charset="0"/>
                <a:ea typeface="Calibri" panose="020F0502020204030204" pitchFamily="34" charset="0"/>
                <a:sym typeface="Arial"/>
              </a:rPr>
              <a:t>This content is owned by the AETC and is protected by copyright laws.  Reproduction or distribution of the content without written permission of the sponsor is prohibited and may result in legal action.  </a:t>
            </a:r>
            <a:endParaRPr lang="en-US" sz="1800" i="1" dirty="0">
              <a:solidFill>
                <a:schemeClr val="tx1"/>
              </a:solidFill>
              <a:latin typeface="Arial" panose="020B0604020202020204" pitchFamily="34" charset="0"/>
              <a:ea typeface="Calibri" panose="020F0502020204030204" pitchFamily="34" charset="0"/>
              <a:sym typeface="Arial"/>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97" y="984659"/>
            <a:ext cx="10512425" cy="648915"/>
          </a:xfrm>
        </p:spPr>
        <p:txBody>
          <a:bodyPr/>
          <a:lstStyle/>
          <a:p>
            <a:r>
              <a:rPr lang="en-US" dirty="0"/>
              <a:t>Case Study</a:t>
            </a:r>
          </a:p>
        </p:txBody>
      </p:sp>
      <p:sp>
        <p:nvSpPr>
          <p:cNvPr id="3" name="Text Placeholder 2"/>
          <p:cNvSpPr>
            <a:spLocks noGrp="1"/>
          </p:cNvSpPr>
          <p:nvPr>
            <p:ph type="body" sz="quarter" idx="11"/>
          </p:nvPr>
        </p:nvSpPr>
        <p:spPr>
          <a:xfrm>
            <a:off x="623297" y="1749687"/>
            <a:ext cx="9614932" cy="5173626"/>
          </a:xfrm>
        </p:spPr>
        <p:txBody>
          <a:bodyPr/>
          <a:lstStyle/>
          <a:p>
            <a:r>
              <a:rPr lang="en-US" dirty="0"/>
              <a:t>Given his increased risk for anal cancer, you would recommend</a:t>
            </a:r>
          </a:p>
          <a:p>
            <a:pPr lvl="1"/>
            <a:r>
              <a:rPr lang="en-US" dirty="0"/>
              <a:t>Digital anal rectal examination only</a:t>
            </a:r>
          </a:p>
          <a:p>
            <a:pPr lvl="1"/>
            <a:r>
              <a:rPr lang="en-US" dirty="0"/>
              <a:t>Anal pap smear with cytology testing only</a:t>
            </a:r>
          </a:p>
          <a:p>
            <a:pPr lvl="1"/>
            <a:r>
              <a:rPr lang="en-US" dirty="0"/>
              <a:t>Anal pap smear with </a:t>
            </a:r>
            <a:r>
              <a:rPr lang="en-US" dirty="0" err="1"/>
              <a:t>hrHPV</a:t>
            </a:r>
            <a:r>
              <a:rPr lang="en-US" dirty="0"/>
              <a:t> testing only</a:t>
            </a:r>
          </a:p>
          <a:p>
            <a:pPr lvl="1"/>
            <a:r>
              <a:rPr lang="en-US" dirty="0"/>
              <a:t>Anal pap smear with cytology and </a:t>
            </a:r>
            <a:r>
              <a:rPr lang="en-US" dirty="0" err="1"/>
              <a:t>hrHPV</a:t>
            </a:r>
            <a:r>
              <a:rPr lang="en-US" dirty="0"/>
              <a:t> co-testing </a:t>
            </a:r>
          </a:p>
          <a:p>
            <a:pPr lvl="1"/>
            <a:r>
              <a:rPr lang="en-US" dirty="0"/>
              <a:t>High resolution anoscopy</a:t>
            </a:r>
          </a:p>
          <a:p>
            <a:pPr lvl="1"/>
            <a:endParaRPr lang="en-US" dirty="0"/>
          </a:p>
        </p:txBody>
      </p:sp>
      <p:pic>
        <p:nvPicPr>
          <p:cNvPr id="5" name="Picture 4">
            <a:extLst>
              <a:ext uri="{FF2B5EF4-FFF2-40B4-BE49-F238E27FC236}">
                <a16:creationId xmlns:a16="http://schemas.microsoft.com/office/drawing/2014/main" id="{1F6E5474-D888-C87D-23A5-8CF515698314}"/>
              </a:ext>
            </a:extLst>
          </p:cNvPr>
          <p:cNvPicPr>
            <a:picLocks noChangeAspect="1"/>
          </p:cNvPicPr>
          <p:nvPr/>
        </p:nvPicPr>
        <p:blipFill>
          <a:blip r:embed="rId2"/>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360243441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a:xfrm>
            <a:off x="431486" y="809668"/>
            <a:ext cx="11089732" cy="648915"/>
          </a:xfrm>
        </p:spPr>
        <p:txBody>
          <a:bodyPr>
            <a:normAutofit fontScale="90000"/>
          </a:bodyPr>
          <a:lstStyle/>
          <a:p>
            <a:r>
              <a:rPr lang="en-US" dirty="0"/>
              <a:t>International Anal Neoplasia Society: Anal Cancer Risk Category A</a:t>
            </a:r>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pic>
        <p:nvPicPr>
          <p:cNvPr id="4" name="Picture 3"/>
          <p:cNvPicPr>
            <a:picLocks noChangeAspect="1"/>
          </p:cNvPicPr>
          <p:nvPr/>
        </p:nvPicPr>
        <p:blipFill>
          <a:blip r:embed="rId2"/>
          <a:stretch>
            <a:fillRect/>
          </a:stretch>
        </p:blipFill>
        <p:spPr>
          <a:xfrm>
            <a:off x="391073" y="6004863"/>
            <a:ext cx="8067675" cy="342900"/>
          </a:xfrm>
          <a:prstGeom prst="rect">
            <a:avLst/>
          </a:prstGeom>
        </p:spPr>
      </p:pic>
      <p:pic>
        <p:nvPicPr>
          <p:cNvPr id="10" name="Picture 9"/>
          <p:cNvPicPr>
            <a:picLocks noChangeAspect="1"/>
          </p:cNvPicPr>
          <p:nvPr/>
        </p:nvPicPr>
        <p:blipFill>
          <a:blip r:embed="rId3"/>
          <a:stretch>
            <a:fillRect/>
          </a:stretch>
        </p:blipFill>
        <p:spPr>
          <a:xfrm>
            <a:off x="294554" y="2521749"/>
            <a:ext cx="11821701" cy="303862"/>
          </a:xfrm>
          <a:prstGeom prst="rect">
            <a:avLst/>
          </a:prstGeom>
        </p:spPr>
      </p:pic>
      <p:pic>
        <p:nvPicPr>
          <p:cNvPr id="11" name="Picture 10"/>
          <p:cNvPicPr>
            <a:picLocks noChangeAspect="1"/>
          </p:cNvPicPr>
          <p:nvPr/>
        </p:nvPicPr>
        <p:blipFill>
          <a:blip r:embed="rId4"/>
          <a:stretch>
            <a:fillRect/>
          </a:stretch>
        </p:blipFill>
        <p:spPr>
          <a:xfrm>
            <a:off x="196127" y="1396671"/>
            <a:ext cx="11821700" cy="1070857"/>
          </a:xfrm>
          <a:prstGeom prst="rect">
            <a:avLst/>
          </a:prstGeom>
        </p:spPr>
      </p:pic>
      <p:pic>
        <p:nvPicPr>
          <p:cNvPr id="8" name="Picture 7"/>
          <p:cNvPicPr>
            <a:picLocks noChangeAspect="1"/>
          </p:cNvPicPr>
          <p:nvPr/>
        </p:nvPicPr>
        <p:blipFill>
          <a:blip r:embed="rId5"/>
          <a:stretch>
            <a:fillRect/>
          </a:stretch>
        </p:blipFill>
        <p:spPr>
          <a:xfrm>
            <a:off x="196127" y="2944430"/>
            <a:ext cx="11821702" cy="2778242"/>
          </a:xfrm>
          <a:prstGeom prst="rect">
            <a:avLst/>
          </a:prstGeom>
        </p:spPr>
      </p:pic>
      <p:sp>
        <p:nvSpPr>
          <p:cNvPr id="13" name="TextBox 12"/>
          <p:cNvSpPr txBox="1"/>
          <p:nvPr/>
        </p:nvSpPr>
        <p:spPr>
          <a:xfrm>
            <a:off x="196128" y="6535212"/>
            <a:ext cx="9034011" cy="246221"/>
          </a:xfrm>
          <a:prstGeom prst="rect">
            <a:avLst/>
          </a:prstGeom>
          <a:noFill/>
        </p:spPr>
        <p:txBody>
          <a:bodyPr wrap="square" rtlCol="0">
            <a:spAutoFit/>
          </a:bodyPr>
          <a:lstStyle/>
          <a:p>
            <a:r>
              <a:rPr lang="en-US" sz="1000" u="sng" dirty="0">
                <a:hlinkClick r:id="rId6"/>
              </a:rPr>
              <a:t>International Anal Neoplasia Society's consensus guidelines for anal cancer screening - </a:t>
            </a:r>
            <a:r>
              <a:rPr lang="en-US" sz="1000" u="sng" dirty="0" err="1">
                <a:hlinkClick r:id="rId6"/>
              </a:rPr>
              <a:t>Stier</a:t>
            </a:r>
            <a:r>
              <a:rPr lang="en-US" sz="1000" u="sng" dirty="0">
                <a:hlinkClick r:id="rId6"/>
              </a:rPr>
              <a:t> - 2024 - International Journal of Cancer - Wiley Online Library</a:t>
            </a:r>
            <a:endParaRPr lang="en-US" sz="1000" dirty="0"/>
          </a:p>
        </p:txBody>
      </p:sp>
      <p:sp>
        <p:nvSpPr>
          <p:cNvPr id="2" name="Rectangle 1">
            <a:extLst>
              <a:ext uri="{FF2B5EF4-FFF2-40B4-BE49-F238E27FC236}">
                <a16:creationId xmlns:a16="http://schemas.microsoft.com/office/drawing/2014/main" id="{79FD6639-73EA-2C19-BB1A-2F7AB716B0B8}"/>
              </a:ext>
            </a:extLst>
          </p:cNvPr>
          <p:cNvSpPr/>
          <p:nvPr/>
        </p:nvSpPr>
        <p:spPr>
          <a:xfrm>
            <a:off x="391072" y="3302514"/>
            <a:ext cx="6951021" cy="12291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12592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pic>
        <p:nvPicPr>
          <p:cNvPr id="2" name="Picture 1"/>
          <p:cNvPicPr>
            <a:picLocks noChangeAspect="1"/>
          </p:cNvPicPr>
          <p:nvPr/>
        </p:nvPicPr>
        <p:blipFill>
          <a:blip r:embed="rId2"/>
          <a:stretch>
            <a:fillRect/>
          </a:stretch>
        </p:blipFill>
        <p:spPr>
          <a:xfrm>
            <a:off x="196129" y="3023048"/>
            <a:ext cx="11821700" cy="2218358"/>
          </a:xfrm>
          <a:prstGeom prst="rect">
            <a:avLst/>
          </a:prstGeom>
        </p:spPr>
      </p:pic>
      <p:pic>
        <p:nvPicPr>
          <p:cNvPr id="4" name="Picture 3"/>
          <p:cNvPicPr>
            <a:picLocks noChangeAspect="1"/>
          </p:cNvPicPr>
          <p:nvPr/>
        </p:nvPicPr>
        <p:blipFill>
          <a:blip r:embed="rId3"/>
          <a:stretch>
            <a:fillRect/>
          </a:stretch>
        </p:blipFill>
        <p:spPr>
          <a:xfrm>
            <a:off x="196128" y="5369083"/>
            <a:ext cx="9426843" cy="1093784"/>
          </a:xfrm>
          <a:prstGeom prst="rect">
            <a:avLst/>
          </a:prstGeom>
        </p:spPr>
      </p:pic>
      <p:pic>
        <p:nvPicPr>
          <p:cNvPr id="5" name="Picture 4"/>
          <p:cNvPicPr>
            <a:picLocks noChangeAspect="1"/>
          </p:cNvPicPr>
          <p:nvPr/>
        </p:nvPicPr>
        <p:blipFill>
          <a:blip r:embed="rId4"/>
          <a:stretch>
            <a:fillRect/>
          </a:stretch>
        </p:blipFill>
        <p:spPr>
          <a:xfrm>
            <a:off x="167101" y="1491077"/>
            <a:ext cx="11821700" cy="1070857"/>
          </a:xfrm>
          <a:prstGeom prst="rect">
            <a:avLst/>
          </a:prstGeom>
        </p:spPr>
      </p:pic>
      <p:pic>
        <p:nvPicPr>
          <p:cNvPr id="6" name="Picture 5"/>
          <p:cNvPicPr>
            <a:picLocks noChangeAspect="1"/>
          </p:cNvPicPr>
          <p:nvPr/>
        </p:nvPicPr>
        <p:blipFill>
          <a:blip r:embed="rId5"/>
          <a:stretch>
            <a:fillRect/>
          </a:stretch>
        </p:blipFill>
        <p:spPr>
          <a:xfrm>
            <a:off x="251012" y="2621154"/>
            <a:ext cx="11821701" cy="303862"/>
          </a:xfrm>
          <a:prstGeom prst="rect">
            <a:avLst/>
          </a:prstGeom>
        </p:spPr>
      </p:pic>
      <p:sp>
        <p:nvSpPr>
          <p:cNvPr id="8" name="TextBox 7"/>
          <p:cNvSpPr txBox="1"/>
          <p:nvPr/>
        </p:nvSpPr>
        <p:spPr>
          <a:xfrm>
            <a:off x="196128" y="6535212"/>
            <a:ext cx="9034011" cy="246221"/>
          </a:xfrm>
          <a:prstGeom prst="rect">
            <a:avLst/>
          </a:prstGeom>
          <a:noFill/>
        </p:spPr>
        <p:txBody>
          <a:bodyPr wrap="square" rtlCol="0">
            <a:spAutoFit/>
          </a:bodyPr>
          <a:lstStyle/>
          <a:p>
            <a:r>
              <a:rPr lang="en-US" sz="1000" u="sng" dirty="0">
                <a:hlinkClick r:id="rId6"/>
              </a:rPr>
              <a:t>International Anal Neoplasia Society's consensus guidelines for anal cancer screening - </a:t>
            </a:r>
            <a:r>
              <a:rPr lang="en-US" sz="1000" u="sng" dirty="0" err="1">
                <a:hlinkClick r:id="rId6"/>
              </a:rPr>
              <a:t>Stier</a:t>
            </a:r>
            <a:r>
              <a:rPr lang="en-US" sz="1000" u="sng" dirty="0">
                <a:hlinkClick r:id="rId6"/>
              </a:rPr>
              <a:t> - 2024 - International Journal of Cancer - Wiley Online Library</a:t>
            </a:r>
            <a:endParaRPr lang="en-US" sz="1000" dirty="0"/>
          </a:p>
        </p:txBody>
      </p:sp>
      <p:sp>
        <p:nvSpPr>
          <p:cNvPr id="11" name="Title 14">
            <a:extLst>
              <a:ext uri="{FF2B5EF4-FFF2-40B4-BE49-F238E27FC236}">
                <a16:creationId xmlns:a16="http://schemas.microsoft.com/office/drawing/2014/main" id="{DC742BFA-78B1-E54D-AE00-634E840A149A}"/>
              </a:ext>
            </a:extLst>
          </p:cNvPr>
          <p:cNvSpPr txBox="1">
            <a:spLocks/>
          </p:cNvSpPr>
          <p:nvPr/>
        </p:nvSpPr>
        <p:spPr>
          <a:xfrm>
            <a:off x="309069" y="920207"/>
            <a:ext cx="11089732" cy="648915"/>
          </a:xfrm>
          <a:prstGeom prst="rect">
            <a:avLst/>
          </a:prstGeom>
        </p:spPr>
        <p:txBody>
          <a:bodyPr vert="horz" lIns="91440" tIns="45720" rIns="91440" bIns="45720" rtlCol="0" anchor="t">
            <a:normAutofit fontScale="900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Anal Cancer Risk Category B</a:t>
            </a:r>
          </a:p>
        </p:txBody>
      </p:sp>
    </p:spTree>
    <p:extLst>
      <p:ext uri="{BB962C8B-B14F-4D97-AF65-F5344CB8AC3E}">
        <p14:creationId xmlns:p14="http://schemas.microsoft.com/office/powerpoint/2010/main" val="115713621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583" y="1944914"/>
            <a:ext cx="11069991" cy="960891"/>
          </a:xfrm>
          <a:prstGeom prst="rect">
            <a:avLst/>
          </a:prstGeom>
        </p:spPr>
      </p:pic>
      <p:pic>
        <p:nvPicPr>
          <p:cNvPr id="6" name="Picture 5"/>
          <p:cNvPicPr>
            <a:picLocks noChangeAspect="1"/>
          </p:cNvPicPr>
          <p:nvPr/>
        </p:nvPicPr>
        <p:blipFill>
          <a:blip r:embed="rId3"/>
          <a:stretch>
            <a:fillRect/>
          </a:stretch>
        </p:blipFill>
        <p:spPr>
          <a:xfrm>
            <a:off x="550185" y="5588000"/>
            <a:ext cx="9026457" cy="421595"/>
          </a:xfrm>
          <a:prstGeom prst="rect">
            <a:avLst/>
          </a:prstGeom>
        </p:spPr>
      </p:pic>
      <p:sp>
        <p:nvSpPr>
          <p:cNvPr id="7" name="TextBox 6"/>
          <p:cNvSpPr txBox="1"/>
          <p:nvPr/>
        </p:nvSpPr>
        <p:spPr>
          <a:xfrm>
            <a:off x="196128" y="6535212"/>
            <a:ext cx="9034011" cy="246221"/>
          </a:xfrm>
          <a:prstGeom prst="rect">
            <a:avLst/>
          </a:prstGeom>
          <a:noFill/>
        </p:spPr>
        <p:txBody>
          <a:bodyPr wrap="square" rtlCol="0">
            <a:spAutoFit/>
          </a:bodyPr>
          <a:lstStyle/>
          <a:p>
            <a:r>
              <a:rPr lang="en-US" sz="1000" u="sng" dirty="0">
                <a:hlinkClick r:id="rId4"/>
              </a:rPr>
              <a:t>International Anal Neoplasia Society's consensus guidelines for anal cancer screening - </a:t>
            </a:r>
            <a:r>
              <a:rPr lang="en-US" sz="1000" u="sng" dirty="0" err="1">
                <a:hlinkClick r:id="rId4"/>
              </a:rPr>
              <a:t>Stier</a:t>
            </a:r>
            <a:r>
              <a:rPr lang="en-US" sz="1000" u="sng" dirty="0">
                <a:hlinkClick r:id="rId4"/>
              </a:rPr>
              <a:t> - 2024 - International Journal of Cancer - Wiley Online Library</a:t>
            </a:r>
            <a:endParaRPr lang="en-US" sz="10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09069" y="920207"/>
            <a:ext cx="11089732" cy="648915"/>
          </a:xfrm>
          <a:prstGeom prst="rect">
            <a:avLst/>
          </a:prstGeom>
        </p:spPr>
        <p:txBody>
          <a:bodyPr vert="horz" lIns="91440" tIns="45720" rIns="91440" bIns="45720" rtlCol="0" anchor="t">
            <a:normAutofit fontScale="900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Anal Cancer Screening Tests</a:t>
            </a:r>
          </a:p>
        </p:txBody>
      </p:sp>
      <p:pic>
        <p:nvPicPr>
          <p:cNvPr id="3" name="Picture 2"/>
          <p:cNvPicPr>
            <a:picLocks noChangeAspect="1"/>
          </p:cNvPicPr>
          <p:nvPr/>
        </p:nvPicPr>
        <p:blipFill>
          <a:blip r:embed="rId5"/>
          <a:stretch>
            <a:fillRect/>
          </a:stretch>
        </p:blipFill>
        <p:spPr>
          <a:xfrm>
            <a:off x="463639" y="3436665"/>
            <a:ext cx="11069991" cy="766694"/>
          </a:xfrm>
          <a:prstGeom prst="rect">
            <a:avLst/>
          </a:prstGeom>
        </p:spPr>
      </p:pic>
    </p:spTree>
    <p:extLst>
      <p:ext uri="{BB962C8B-B14F-4D97-AF65-F5344CB8AC3E}">
        <p14:creationId xmlns:p14="http://schemas.microsoft.com/office/powerpoint/2010/main" val="75932274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583" y="1944914"/>
            <a:ext cx="11069991" cy="960891"/>
          </a:xfrm>
          <a:prstGeom prst="rect">
            <a:avLst/>
          </a:prstGeom>
        </p:spPr>
      </p:pic>
      <p:pic>
        <p:nvPicPr>
          <p:cNvPr id="5" name="Picture 4"/>
          <p:cNvPicPr>
            <a:picLocks noChangeAspect="1"/>
          </p:cNvPicPr>
          <p:nvPr/>
        </p:nvPicPr>
        <p:blipFill>
          <a:blip r:embed="rId3"/>
          <a:stretch>
            <a:fillRect/>
          </a:stretch>
        </p:blipFill>
        <p:spPr>
          <a:xfrm>
            <a:off x="405583" y="3135086"/>
            <a:ext cx="10998810" cy="1970731"/>
          </a:xfrm>
          <a:prstGeom prst="rect">
            <a:avLst/>
          </a:prstGeom>
        </p:spPr>
      </p:pic>
      <p:pic>
        <p:nvPicPr>
          <p:cNvPr id="6" name="Picture 5"/>
          <p:cNvPicPr>
            <a:picLocks noChangeAspect="1"/>
          </p:cNvPicPr>
          <p:nvPr/>
        </p:nvPicPr>
        <p:blipFill>
          <a:blip r:embed="rId4"/>
          <a:stretch>
            <a:fillRect/>
          </a:stretch>
        </p:blipFill>
        <p:spPr>
          <a:xfrm>
            <a:off x="550185" y="5588000"/>
            <a:ext cx="9026457" cy="421595"/>
          </a:xfrm>
          <a:prstGeom prst="rect">
            <a:avLst/>
          </a:prstGeom>
        </p:spPr>
      </p:pic>
      <p:sp>
        <p:nvSpPr>
          <p:cNvPr id="7" name="TextBox 6"/>
          <p:cNvSpPr txBox="1"/>
          <p:nvPr/>
        </p:nvSpPr>
        <p:spPr>
          <a:xfrm>
            <a:off x="196128" y="6535212"/>
            <a:ext cx="9034011" cy="246221"/>
          </a:xfrm>
          <a:prstGeom prst="rect">
            <a:avLst/>
          </a:prstGeom>
          <a:noFill/>
        </p:spPr>
        <p:txBody>
          <a:bodyPr wrap="square" rtlCol="0">
            <a:spAutoFit/>
          </a:bodyPr>
          <a:lstStyle/>
          <a:p>
            <a:r>
              <a:rPr lang="en-US" sz="1000" u="sng" dirty="0">
                <a:hlinkClick r:id="rId5"/>
              </a:rPr>
              <a:t>International Anal Neoplasia Society's consensus guidelines for anal cancer screening - </a:t>
            </a:r>
            <a:r>
              <a:rPr lang="en-US" sz="1000" u="sng" dirty="0" err="1">
                <a:hlinkClick r:id="rId5"/>
              </a:rPr>
              <a:t>Stier</a:t>
            </a:r>
            <a:r>
              <a:rPr lang="en-US" sz="1000" u="sng" dirty="0">
                <a:hlinkClick r:id="rId5"/>
              </a:rPr>
              <a:t> - 2024 - International Journal of Cancer - Wiley Online Library</a:t>
            </a:r>
            <a:endParaRPr lang="en-US" sz="10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09069" y="920207"/>
            <a:ext cx="11089732" cy="648915"/>
          </a:xfrm>
          <a:prstGeom prst="rect">
            <a:avLst/>
          </a:prstGeom>
        </p:spPr>
        <p:txBody>
          <a:bodyPr vert="horz" lIns="91440" tIns="45720" rIns="91440" bIns="45720" rtlCol="0" anchor="t">
            <a:normAutofit fontScale="900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Anal Cancer Screening Tests</a:t>
            </a:r>
          </a:p>
        </p:txBody>
      </p:sp>
    </p:spTree>
    <p:extLst>
      <p:ext uri="{BB962C8B-B14F-4D97-AF65-F5344CB8AC3E}">
        <p14:creationId xmlns:p14="http://schemas.microsoft.com/office/powerpoint/2010/main" val="404782088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583" y="1088576"/>
            <a:ext cx="11069991" cy="960891"/>
          </a:xfrm>
          <a:prstGeom prst="rect">
            <a:avLst/>
          </a:prstGeom>
        </p:spPr>
      </p:pic>
      <p:pic>
        <p:nvPicPr>
          <p:cNvPr id="6" name="Picture 5"/>
          <p:cNvPicPr>
            <a:picLocks noChangeAspect="1"/>
          </p:cNvPicPr>
          <p:nvPr/>
        </p:nvPicPr>
        <p:blipFill>
          <a:blip r:embed="rId3"/>
          <a:stretch>
            <a:fillRect/>
          </a:stretch>
        </p:blipFill>
        <p:spPr>
          <a:xfrm>
            <a:off x="550185" y="6357252"/>
            <a:ext cx="9026457" cy="421595"/>
          </a:xfrm>
          <a:prstGeom prst="rect">
            <a:avLst/>
          </a:prstGeom>
        </p:spPr>
      </p:pic>
      <p:sp>
        <p:nvSpPr>
          <p:cNvPr id="7" name="TextBox 6"/>
          <p:cNvSpPr txBox="1"/>
          <p:nvPr/>
        </p:nvSpPr>
        <p:spPr>
          <a:xfrm>
            <a:off x="196128" y="6622296"/>
            <a:ext cx="9034011" cy="246221"/>
          </a:xfrm>
          <a:prstGeom prst="rect">
            <a:avLst/>
          </a:prstGeom>
          <a:noFill/>
        </p:spPr>
        <p:txBody>
          <a:bodyPr wrap="square" rtlCol="0">
            <a:spAutoFit/>
          </a:bodyPr>
          <a:lstStyle/>
          <a:p>
            <a:r>
              <a:rPr lang="en-US" sz="1000" u="sng" dirty="0">
                <a:hlinkClick r:id="rId4"/>
              </a:rPr>
              <a:t>International Anal Neoplasia Society's consensus guidelines for anal cancer screening - </a:t>
            </a:r>
            <a:r>
              <a:rPr lang="en-US" sz="1000" u="sng" dirty="0" err="1">
                <a:hlinkClick r:id="rId4"/>
              </a:rPr>
              <a:t>Stier</a:t>
            </a:r>
            <a:r>
              <a:rPr lang="en-US" sz="1000" u="sng" dirty="0">
                <a:hlinkClick r:id="rId4"/>
              </a:rPr>
              <a:t> - 2024 - International Journal of Cancer - Wiley Online Library</a:t>
            </a:r>
            <a:endParaRPr lang="en-US" sz="10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81639" y="644441"/>
            <a:ext cx="11089732" cy="648915"/>
          </a:xfrm>
          <a:prstGeom prst="rect">
            <a:avLst/>
          </a:prstGeom>
        </p:spPr>
        <p:txBody>
          <a:bodyPr vert="horz" lIns="91440" tIns="45720" rIns="91440" bIns="45720" rtlCol="0" anchor="t">
            <a:normAutofit fontScale="900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Anal Cancer Screening Tests</a:t>
            </a:r>
          </a:p>
        </p:txBody>
      </p:sp>
      <p:pic>
        <p:nvPicPr>
          <p:cNvPr id="2" name="Picture 1"/>
          <p:cNvPicPr>
            <a:picLocks noChangeAspect="1"/>
          </p:cNvPicPr>
          <p:nvPr/>
        </p:nvPicPr>
        <p:blipFill>
          <a:blip r:embed="rId5"/>
          <a:stretch>
            <a:fillRect/>
          </a:stretch>
        </p:blipFill>
        <p:spPr>
          <a:xfrm>
            <a:off x="453328" y="2068787"/>
            <a:ext cx="10993218" cy="4272936"/>
          </a:xfrm>
          <a:prstGeom prst="rect">
            <a:avLst/>
          </a:prstGeom>
        </p:spPr>
      </p:pic>
    </p:spTree>
    <p:extLst>
      <p:ext uri="{BB962C8B-B14F-4D97-AF65-F5344CB8AC3E}">
        <p14:creationId xmlns:p14="http://schemas.microsoft.com/office/powerpoint/2010/main" val="60873856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5583" y="1944914"/>
            <a:ext cx="11069991" cy="960891"/>
          </a:xfrm>
          <a:prstGeom prst="rect">
            <a:avLst/>
          </a:prstGeom>
        </p:spPr>
      </p:pic>
      <p:pic>
        <p:nvPicPr>
          <p:cNvPr id="6" name="Picture 5"/>
          <p:cNvPicPr>
            <a:picLocks noChangeAspect="1"/>
          </p:cNvPicPr>
          <p:nvPr/>
        </p:nvPicPr>
        <p:blipFill>
          <a:blip r:embed="rId3"/>
          <a:stretch>
            <a:fillRect/>
          </a:stretch>
        </p:blipFill>
        <p:spPr>
          <a:xfrm>
            <a:off x="550185" y="5588000"/>
            <a:ext cx="9026457" cy="421595"/>
          </a:xfrm>
          <a:prstGeom prst="rect">
            <a:avLst/>
          </a:prstGeom>
        </p:spPr>
      </p:pic>
      <p:sp>
        <p:nvSpPr>
          <p:cNvPr id="7" name="TextBox 6"/>
          <p:cNvSpPr txBox="1"/>
          <p:nvPr/>
        </p:nvSpPr>
        <p:spPr>
          <a:xfrm>
            <a:off x="196128" y="6535212"/>
            <a:ext cx="9034011" cy="246221"/>
          </a:xfrm>
          <a:prstGeom prst="rect">
            <a:avLst/>
          </a:prstGeom>
          <a:noFill/>
        </p:spPr>
        <p:txBody>
          <a:bodyPr wrap="square" rtlCol="0">
            <a:spAutoFit/>
          </a:bodyPr>
          <a:lstStyle/>
          <a:p>
            <a:r>
              <a:rPr lang="en-US" sz="1000" u="sng" dirty="0">
                <a:hlinkClick r:id="rId4"/>
              </a:rPr>
              <a:t>International Anal Neoplasia Society's consensus guidelines for anal cancer screening - </a:t>
            </a:r>
            <a:r>
              <a:rPr lang="en-US" sz="1000" u="sng" dirty="0" err="1">
                <a:hlinkClick r:id="rId4"/>
              </a:rPr>
              <a:t>Stier</a:t>
            </a:r>
            <a:r>
              <a:rPr lang="en-US" sz="1000" u="sng" dirty="0">
                <a:hlinkClick r:id="rId4"/>
              </a:rPr>
              <a:t> - 2024 - International Journal of Cancer - Wiley Online Library</a:t>
            </a:r>
            <a:endParaRPr lang="en-US" sz="10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09069" y="920207"/>
            <a:ext cx="11089732" cy="648915"/>
          </a:xfrm>
          <a:prstGeom prst="rect">
            <a:avLst/>
          </a:prstGeom>
        </p:spPr>
        <p:txBody>
          <a:bodyPr vert="horz" lIns="91440" tIns="45720" rIns="91440" bIns="45720" rtlCol="0" anchor="t">
            <a:normAutofit fontScale="900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Anal Cancer Screening Tests</a:t>
            </a:r>
          </a:p>
        </p:txBody>
      </p:sp>
      <p:pic>
        <p:nvPicPr>
          <p:cNvPr id="2" name="Picture 1"/>
          <p:cNvPicPr>
            <a:picLocks noChangeAspect="1"/>
          </p:cNvPicPr>
          <p:nvPr/>
        </p:nvPicPr>
        <p:blipFill>
          <a:blip r:embed="rId5"/>
          <a:stretch>
            <a:fillRect/>
          </a:stretch>
        </p:blipFill>
        <p:spPr>
          <a:xfrm>
            <a:off x="405583" y="3261167"/>
            <a:ext cx="11069991" cy="1537124"/>
          </a:xfrm>
          <a:prstGeom prst="rect">
            <a:avLst/>
          </a:prstGeom>
        </p:spPr>
      </p:pic>
    </p:spTree>
    <p:extLst>
      <p:ext uri="{BB962C8B-B14F-4D97-AF65-F5344CB8AC3E}">
        <p14:creationId xmlns:p14="http://schemas.microsoft.com/office/powerpoint/2010/main" val="216587366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9" y="1042716"/>
            <a:ext cx="10512425" cy="648915"/>
          </a:xfrm>
        </p:spPr>
        <p:txBody>
          <a:bodyPr/>
          <a:lstStyle/>
          <a:p>
            <a:r>
              <a:rPr lang="en-US" dirty="0"/>
              <a:t>Preferred Type of Anal Cancer Screening</a:t>
            </a:r>
          </a:p>
        </p:txBody>
      </p:sp>
      <p:sp>
        <p:nvSpPr>
          <p:cNvPr id="3" name="Text Placeholder 2"/>
          <p:cNvSpPr>
            <a:spLocks noGrp="1"/>
          </p:cNvSpPr>
          <p:nvPr>
            <p:ph type="body" sz="quarter" idx="11"/>
          </p:nvPr>
        </p:nvSpPr>
        <p:spPr>
          <a:xfrm>
            <a:off x="623889" y="1773505"/>
            <a:ext cx="10174740" cy="4721423"/>
          </a:xfrm>
        </p:spPr>
        <p:txBody>
          <a:bodyPr/>
          <a:lstStyle/>
          <a:p>
            <a:r>
              <a:rPr lang="en-US" dirty="0"/>
              <a:t>Digital anal rectal exam (DARE) on every patient being screened.</a:t>
            </a:r>
          </a:p>
          <a:p>
            <a:r>
              <a:rPr lang="en-US" dirty="0"/>
              <a:t>Cytology is preferred screening test, especially in populations with high HPV prevalence (e.g. MSM with HIV).</a:t>
            </a:r>
          </a:p>
          <a:p>
            <a:r>
              <a:rPr lang="en-US" dirty="0"/>
              <a:t>Can add high-risk HPV (</a:t>
            </a:r>
            <a:r>
              <a:rPr lang="en-US" dirty="0" err="1"/>
              <a:t>hrHPV</a:t>
            </a:r>
            <a:r>
              <a:rPr lang="en-US" dirty="0"/>
              <a:t>) testing either as co-testing or as subsequent test if cytology comes back as atypical squamous cells of undetermined significance (ASC-US) or LSIL to help guide management.</a:t>
            </a:r>
          </a:p>
          <a:p>
            <a:pPr lvl="1"/>
            <a:r>
              <a:rPr lang="en-US" dirty="0"/>
              <a:t>If available, can order </a:t>
            </a:r>
            <a:r>
              <a:rPr lang="en-US" dirty="0" err="1"/>
              <a:t>hrHPV</a:t>
            </a:r>
            <a:r>
              <a:rPr lang="en-US" dirty="0"/>
              <a:t> with genotyping (to rule out HPV16).</a:t>
            </a:r>
          </a:p>
          <a:p>
            <a:r>
              <a:rPr lang="en-US" dirty="0" err="1"/>
              <a:t>hrHPV</a:t>
            </a:r>
            <a:r>
              <a:rPr lang="en-US" dirty="0"/>
              <a:t> testing alone is an acceptable option, though limited efficiency in patients with high HPV prevalence, such as MSM with HIV.</a:t>
            </a:r>
          </a:p>
        </p:txBody>
      </p:sp>
    </p:spTree>
    <p:extLst>
      <p:ext uri="{BB962C8B-B14F-4D97-AF65-F5344CB8AC3E}">
        <p14:creationId xmlns:p14="http://schemas.microsoft.com/office/powerpoint/2010/main" val="109583547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53212-8D01-5E64-714C-B302F98C8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A6302-C3DD-28C0-073C-22892903C579}"/>
              </a:ext>
            </a:extLst>
          </p:cNvPr>
          <p:cNvSpPr>
            <a:spLocks noGrp="1"/>
          </p:cNvSpPr>
          <p:nvPr>
            <p:ph type="title"/>
          </p:nvPr>
        </p:nvSpPr>
        <p:spPr>
          <a:xfrm>
            <a:off x="623297" y="984659"/>
            <a:ext cx="10512425" cy="648915"/>
          </a:xfrm>
        </p:spPr>
        <p:txBody>
          <a:bodyPr/>
          <a:lstStyle/>
          <a:p>
            <a:r>
              <a:rPr lang="en-US" dirty="0"/>
              <a:t>Case Study</a:t>
            </a:r>
          </a:p>
        </p:txBody>
      </p:sp>
      <p:sp>
        <p:nvSpPr>
          <p:cNvPr id="3" name="Text Placeholder 2">
            <a:extLst>
              <a:ext uri="{FF2B5EF4-FFF2-40B4-BE49-F238E27FC236}">
                <a16:creationId xmlns:a16="http://schemas.microsoft.com/office/drawing/2014/main" id="{42E38196-E3D8-CF2F-901A-CFEF6AD90DF3}"/>
              </a:ext>
            </a:extLst>
          </p:cNvPr>
          <p:cNvSpPr>
            <a:spLocks noGrp="1"/>
          </p:cNvSpPr>
          <p:nvPr>
            <p:ph type="body" sz="quarter" idx="11"/>
          </p:nvPr>
        </p:nvSpPr>
        <p:spPr>
          <a:xfrm>
            <a:off x="623297" y="1749687"/>
            <a:ext cx="9614932" cy="5173626"/>
          </a:xfrm>
        </p:spPr>
        <p:txBody>
          <a:bodyPr/>
          <a:lstStyle/>
          <a:p>
            <a:r>
              <a:rPr lang="en-US" dirty="0"/>
              <a:t>Given his increased risk for anal cancer, you would recommend</a:t>
            </a:r>
          </a:p>
          <a:p>
            <a:pPr lvl="1"/>
            <a:r>
              <a:rPr lang="en-US" dirty="0"/>
              <a:t>Digital anal rectal examination only</a:t>
            </a:r>
          </a:p>
          <a:p>
            <a:pPr lvl="1"/>
            <a:r>
              <a:rPr lang="en-US" b="1" dirty="0">
                <a:solidFill>
                  <a:srgbClr val="C00000"/>
                </a:solidFill>
              </a:rPr>
              <a:t>Anal pap smear with cytology testing only</a:t>
            </a:r>
          </a:p>
          <a:p>
            <a:pPr lvl="1"/>
            <a:r>
              <a:rPr lang="en-US" b="1" dirty="0">
                <a:solidFill>
                  <a:srgbClr val="C00000"/>
                </a:solidFill>
              </a:rPr>
              <a:t>Anal pap smear with </a:t>
            </a:r>
            <a:r>
              <a:rPr lang="en-US" b="1" dirty="0" err="1">
                <a:solidFill>
                  <a:srgbClr val="C00000"/>
                </a:solidFill>
              </a:rPr>
              <a:t>hrHPV</a:t>
            </a:r>
            <a:r>
              <a:rPr lang="en-US" b="1" dirty="0">
                <a:solidFill>
                  <a:srgbClr val="C00000"/>
                </a:solidFill>
              </a:rPr>
              <a:t> testing only</a:t>
            </a:r>
          </a:p>
          <a:p>
            <a:pPr lvl="1"/>
            <a:r>
              <a:rPr lang="en-US" b="1" i="1" u="sng" dirty="0">
                <a:solidFill>
                  <a:srgbClr val="C00000"/>
                </a:solidFill>
              </a:rPr>
              <a:t>Anal pap smear with co-testing cytology and </a:t>
            </a:r>
            <a:r>
              <a:rPr lang="en-US" b="1" i="1" u="sng" dirty="0" err="1">
                <a:solidFill>
                  <a:srgbClr val="C00000"/>
                </a:solidFill>
              </a:rPr>
              <a:t>hrHPV</a:t>
            </a:r>
            <a:endParaRPr lang="en-US" b="1" i="1" u="sng" dirty="0">
              <a:solidFill>
                <a:srgbClr val="C00000"/>
              </a:solidFill>
            </a:endParaRPr>
          </a:p>
          <a:p>
            <a:pPr lvl="1"/>
            <a:r>
              <a:rPr lang="en-US" dirty="0"/>
              <a:t>High resolution anoscopy</a:t>
            </a:r>
          </a:p>
          <a:p>
            <a:pPr lvl="1"/>
            <a:endParaRPr lang="en-US" dirty="0"/>
          </a:p>
        </p:txBody>
      </p:sp>
      <p:pic>
        <p:nvPicPr>
          <p:cNvPr id="5" name="Picture 4">
            <a:extLst>
              <a:ext uri="{FF2B5EF4-FFF2-40B4-BE49-F238E27FC236}">
                <a16:creationId xmlns:a16="http://schemas.microsoft.com/office/drawing/2014/main" id="{2A682551-C8B6-ED4C-7A69-08295315B281}"/>
              </a:ext>
            </a:extLst>
          </p:cNvPr>
          <p:cNvPicPr>
            <a:picLocks noChangeAspect="1"/>
          </p:cNvPicPr>
          <p:nvPr/>
        </p:nvPicPr>
        <p:blipFill>
          <a:blip r:embed="rId2"/>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35486747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97" y="781458"/>
            <a:ext cx="10512425" cy="648915"/>
          </a:xfrm>
        </p:spPr>
        <p:txBody>
          <a:bodyPr/>
          <a:lstStyle/>
          <a:p>
            <a:r>
              <a:rPr lang="en-US" dirty="0"/>
              <a:t>Case Study</a:t>
            </a:r>
          </a:p>
        </p:txBody>
      </p:sp>
      <p:sp>
        <p:nvSpPr>
          <p:cNvPr id="3" name="Text Placeholder 2"/>
          <p:cNvSpPr>
            <a:spLocks noGrp="1"/>
          </p:cNvSpPr>
          <p:nvPr>
            <p:ph type="body" sz="quarter" idx="11"/>
          </p:nvPr>
        </p:nvSpPr>
        <p:spPr>
          <a:xfrm>
            <a:off x="639638" y="1321728"/>
            <a:ext cx="9115789" cy="5173626"/>
          </a:xfrm>
        </p:spPr>
        <p:txBody>
          <a:bodyPr/>
          <a:lstStyle/>
          <a:p>
            <a:r>
              <a:rPr lang="en-US" dirty="0"/>
              <a:t>You know you should proceed with anal pap smear. Which of the following would you choose to do:</a:t>
            </a:r>
          </a:p>
          <a:p>
            <a:pPr lvl="1"/>
            <a:r>
              <a:rPr lang="en-US" dirty="0"/>
              <a:t>Postpone the procedure until another visit because of time constraints (managing adherence, BP, muscle aches).</a:t>
            </a:r>
          </a:p>
          <a:p>
            <a:pPr lvl="1"/>
            <a:r>
              <a:rPr lang="en-US" dirty="0"/>
              <a:t>Refer him to colorectal surgery/GI to conduct the pap smear.</a:t>
            </a:r>
          </a:p>
          <a:p>
            <a:pPr lvl="1"/>
            <a:r>
              <a:rPr lang="en-US" dirty="0"/>
              <a:t>Proceed with pap smear, asking medical assistant to set up and chaperone (so what if you are already 46 minutes behind, whose counting?).</a:t>
            </a:r>
          </a:p>
          <a:p>
            <a:pPr lvl="1"/>
            <a:r>
              <a:rPr lang="en-US" dirty="0"/>
              <a:t>Have him self-collect the sample at the end of the visit with medical assistant handing him how-to instructions. </a:t>
            </a:r>
          </a:p>
          <a:p>
            <a:pPr lvl="1"/>
            <a:r>
              <a:rPr lang="en-US" dirty="0"/>
              <a:t>Bring him back to see your nurse for self-collection.</a:t>
            </a:r>
          </a:p>
        </p:txBody>
      </p:sp>
      <p:pic>
        <p:nvPicPr>
          <p:cNvPr id="7" name="Picture 6">
            <a:extLst>
              <a:ext uri="{FF2B5EF4-FFF2-40B4-BE49-F238E27FC236}">
                <a16:creationId xmlns:a16="http://schemas.microsoft.com/office/drawing/2014/main" id="{16D35A77-68B3-5466-765F-B3FA263DAB3D}"/>
              </a:ext>
            </a:extLst>
          </p:cNvPr>
          <p:cNvPicPr>
            <a:picLocks noChangeAspect="1"/>
          </p:cNvPicPr>
          <p:nvPr/>
        </p:nvPicPr>
        <p:blipFill>
          <a:blip r:embed="rId3"/>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247429705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9,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633227" indent="-285750" algn="l">
              <a:buFont typeface="Arial" panose="020B0604020202020204" pitchFamily="34" charset="0"/>
              <a:buChar char="•"/>
            </a:pPr>
            <a:r>
              <a:rPr lang="en-US" sz="1800" b="0" i="0" dirty="0">
                <a:solidFill>
                  <a:srgbClr val="172B4D"/>
                </a:solidFill>
                <a:effectLst/>
              </a:rPr>
              <a:t>All planners, faculty, and others in control of educational content are required to disclose all their financial relationships with ineligible companies within the prior 24 months. An ineligible company is defined as one whose primary business is producing, marketing, selling, re-selling, or distributing healthcare products used by or on patients. Financial relationships are relevant if the educational content an individual can control is related to the business lines or products of the ineligible company.</a:t>
            </a:r>
          </a:p>
          <a:p>
            <a:pPr marL="633227" indent="-285750" algn="l">
              <a:buFont typeface="Arial" panose="020B0604020202020204" pitchFamily="34" charset="0"/>
              <a:buChar char="•"/>
            </a:pPr>
            <a:r>
              <a:rPr lang="en-US" sz="1800" b="0" i="0" dirty="0">
                <a:solidFill>
                  <a:srgbClr val="172B4D"/>
                </a:solidFill>
                <a:effectLst/>
              </a:rPr>
              <a:t>None of the planners, faculty, and others in control of educational content for this educational activity have relevant financial relationship(s) to disclose with ineligible companies.</a:t>
            </a:r>
          </a:p>
          <a:p>
            <a:pPr marL="633227" indent="-285750" algn="l">
              <a:buFont typeface="Arial" panose="020B0604020202020204" pitchFamily="34" charset="0"/>
              <a:buChar char="•"/>
            </a:pPr>
            <a:r>
              <a:rPr lang="en-US" sz="1800" b="0" i="0" dirty="0">
                <a:solidFill>
                  <a:srgbClr val="172B4D"/>
                </a:solidFill>
                <a:effectLst/>
              </a:rPr>
              <a:t>The material presented in this course represents information obtained from the scientific literature as well as the clinical experiences of the speakers. In some cases, the presentations might include discussion of investigational agents and/or off-label indications for various agents used in clinical practice. Speakers will inform the audience when they are discussing investigational and/or off-label uses.</a:t>
            </a:r>
          </a:p>
          <a:p>
            <a:pPr marL="633227" indent="-285750" algn="l">
              <a:buFont typeface="Arial" panose="020B0604020202020204" pitchFamily="34" charset="0"/>
              <a:buChar char="•"/>
            </a:pPr>
            <a:r>
              <a:rPr lang="en-US" sz="1800" b="0" i="0">
                <a:solidFill>
                  <a:srgbClr val="172B4D"/>
                </a:solidFill>
                <a:effectLst/>
              </a:rPr>
              <a:t>Disclosure of a relationship is not intended to suggest or condone commercial bias in any presentation, but it is made to provide participants with information that might be of potential importance to their evaluation of a presentation.</a:t>
            </a:r>
          </a:p>
          <a:p>
            <a:pPr marL="457120" indent="-304747" defTabSz="1218987">
              <a:spcBef>
                <a:spcPct val="20000"/>
              </a:spcBef>
              <a:spcAft>
                <a:spcPts val="0"/>
              </a:spcAft>
              <a:buClr>
                <a:srgbClr val="D6201A"/>
              </a:buClr>
              <a:buFont typeface="Wingdings" charset="2"/>
              <a:buChar char="§"/>
              <a:defRP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211156887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22D9-37EF-0B4B-AD16-0FEA41BB498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16FA163-ED52-FDFB-CD3E-92C7C7455C1E}"/>
              </a:ext>
            </a:extLst>
          </p:cNvPr>
          <p:cNvSpPr>
            <a:spLocks noGrp="1"/>
          </p:cNvSpPr>
          <p:nvPr>
            <p:ph type="title"/>
          </p:nvPr>
        </p:nvSpPr>
        <p:spPr/>
        <p:txBody>
          <a:bodyPr/>
          <a:lstStyle/>
          <a:p>
            <a:r>
              <a:rPr lang="en-US" dirty="0"/>
              <a:t>Overcoming Barriers</a:t>
            </a:r>
          </a:p>
        </p:txBody>
      </p:sp>
      <p:sp>
        <p:nvSpPr>
          <p:cNvPr id="7" name="Text Placeholder 6">
            <a:extLst>
              <a:ext uri="{FF2B5EF4-FFF2-40B4-BE49-F238E27FC236}">
                <a16:creationId xmlns:a16="http://schemas.microsoft.com/office/drawing/2014/main" id="{BCD964B3-BCBD-3856-D879-13248BD215A3}"/>
              </a:ext>
            </a:extLst>
          </p:cNvPr>
          <p:cNvSpPr>
            <a:spLocks noGrp="1"/>
          </p:cNvSpPr>
          <p:nvPr>
            <p:ph type="body" sz="quarter" idx="11"/>
          </p:nvPr>
        </p:nvSpPr>
        <p:spPr/>
        <p:txBody>
          <a:bodyPr/>
          <a:lstStyle/>
          <a:p>
            <a:r>
              <a:rPr lang="en-US" dirty="0"/>
              <a:t>Identifying who needs screening</a:t>
            </a:r>
          </a:p>
          <a:p>
            <a:r>
              <a:rPr lang="en-US" b="1" dirty="0">
                <a:solidFill>
                  <a:srgbClr val="002060"/>
                </a:solidFill>
              </a:rPr>
              <a:t>Sensitive/invasive examination</a:t>
            </a:r>
          </a:p>
          <a:p>
            <a:r>
              <a:rPr lang="en-US" b="1" dirty="0">
                <a:solidFill>
                  <a:srgbClr val="002060"/>
                </a:solidFill>
              </a:rPr>
              <a:t>Time constraints/competing priorities</a:t>
            </a:r>
          </a:p>
          <a:p>
            <a:r>
              <a:rPr lang="en-US" dirty="0"/>
              <a:t>HRA availability</a:t>
            </a:r>
          </a:p>
        </p:txBody>
      </p:sp>
      <p:sp>
        <p:nvSpPr>
          <p:cNvPr id="5" name="Date Placeholder 4">
            <a:extLst>
              <a:ext uri="{FF2B5EF4-FFF2-40B4-BE49-F238E27FC236}">
                <a16:creationId xmlns:a16="http://schemas.microsoft.com/office/drawing/2014/main" id="{B92EED01-C99C-6B09-D3DA-5817CE217D1B}"/>
              </a:ext>
            </a:extLst>
          </p:cNvPr>
          <p:cNvSpPr>
            <a:spLocks noGrp="1"/>
          </p:cNvSpPr>
          <p:nvPr>
            <p:ph type="dt" sz="half" idx="2"/>
          </p:nvPr>
        </p:nvSpPr>
        <p:spPr/>
        <p:txBody>
          <a:bodyPr/>
          <a:lstStyle/>
          <a:p>
            <a:endParaRPr lang="en-US" dirty="0"/>
          </a:p>
        </p:txBody>
      </p:sp>
      <p:pic>
        <p:nvPicPr>
          <p:cNvPr id="2" name="Picture 12" descr="Funny Signs from Around the World | Funny signs, Funny, Sign quotes">
            <a:extLst>
              <a:ext uri="{FF2B5EF4-FFF2-40B4-BE49-F238E27FC236}">
                <a16:creationId xmlns:a16="http://schemas.microsoft.com/office/drawing/2014/main" id="{CE1A3916-E110-5D0E-049F-E06FAF19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028" y="1983235"/>
            <a:ext cx="3163639" cy="237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83807"/>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0214-2C8D-43C7-B7E0-E7A36D2D758D}"/>
              </a:ext>
            </a:extLst>
          </p:cNvPr>
          <p:cNvSpPr>
            <a:spLocks noGrp="1"/>
          </p:cNvSpPr>
          <p:nvPr>
            <p:ph type="title"/>
          </p:nvPr>
        </p:nvSpPr>
        <p:spPr/>
        <p:txBody>
          <a:bodyPr/>
          <a:lstStyle/>
          <a:p>
            <a:r>
              <a:rPr lang="en-US" dirty="0"/>
              <a:t>Self- vs. Clinician-Collected Specimens</a:t>
            </a:r>
          </a:p>
        </p:txBody>
      </p:sp>
      <p:sp>
        <p:nvSpPr>
          <p:cNvPr id="3" name="Text Placeholder 2">
            <a:extLst>
              <a:ext uri="{FF2B5EF4-FFF2-40B4-BE49-F238E27FC236}">
                <a16:creationId xmlns:a16="http://schemas.microsoft.com/office/drawing/2014/main" id="{4FBF4D63-6DB0-BE0C-D491-60A8DCBA899C}"/>
              </a:ext>
            </a:extLst>
          </p:cNvPr>
          <p:cNvSpPr>
            <a:spLocks noGrp="1"/>
          </p:cNvSpPr>
          <p:nvPr>
            <p:ph type="body" sz="quarter" idx="11"/>
          </p:nvPr>
        </p:nvSpPr>
        <p:spPr>
          <a:xfrm>
            <a:off x="623297" y="2027008"/>
            <a:ext cx="9614932" cy="4210506"/>
          </a:xfrm>
        </p:spPr>
        <p:txBody>
          <a:bodyPr/>
          <a:lstStyle/>
          <a:p>
            <a:r>
              <a:rPr lang="en-US" dirty="0"/>
              <a:t>FDA-approved</a:t>
            </a:r>
          </a:p>
          <a:p>
            <a:pPr lvl="1"/>
            <a:r>
              <a:rPr lang="en-US" dirty="0"/>
              <a:t>Self collection for vaginal swabs for STIs</a:t>
            </a:r>
          </a:p>
          <a:p>
            <a:pPr lvl="1"/>
            <a:r>
              <a:rPr lang="en-US" dirty="0"/>
              <a:t>Self collection for HPV for cervical cancer</a:t>
            </a:r>
          </a:p>
          <a:p>
            <a:pPr lvl="2"/>
            <a:r>
              <a:rPr lang="en-US" dirty="0"/>
              <a:t>Not in HIV</a:t>
            </a:r>
          </a:p>
          <a:p>
            <a:r>
              <a:rPr lang="en-US" dirty="0"/>
              <a:t>Generally accepted but not FDA-approved</a:t>
            </a:r>
          </a:p>
          <a:p>
            <a:pPr lvl="1"/>
            <a:r>
              <a:rPr lang="en-US" dirty="0"/>
              <a:t>Self collection for rectal chlamydia and GC</a:t>
            </a:r>
          </a:p>
          <a:p>
            <a:endParaRPr lang="en-US" dirty="0"/>
          </a:p>
          <a:p>
            <a:r>
              <a:rPr lang="en-US" dirty="0"/>
              <a:t>Self collection for anal cancer screening??</a:t>
            </a:r>
          </a:p>
        </p:txBody>
      </p:sp>
      <p:pic>
        <p:nvPicPr>
          <p:cNvPr id="1026" name="Picture 2" descr="FDA Approves New Self-Collection Option for HPV Testing | MedPage Today">
            <a:extLst>
              <a:ext uri="{FF2B5EF4-FFF2-40B4-BE49-F238E27FC236}">
                <a16:creationId xmlns:a16="http://schemas.microsoft.com/office/drawing/2014/main" id="{5D44B872-14CB-D5BC-3F33-2A051DED6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135" y="1851288"/>
            <a:ext cx="3567589" cy="200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5806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09" y="845385"/>
            <a:ext cx="8227457" cy="467804"/>
          </a:xfrm>
        </p:spPr>
        <p:txBody>
          <a:bodyPr>
            <a:normAutofit fontScale="90000"/>
          </a:bodyPr>
          <a:lstStyle/>
          <a:p>
            <a:r>
              <a:rPr lang="en-US" sz="3599" dirty="0">
                <a:solidFill>
                  <a:srgbClr val="FF0000"/>
                </a:solidFill>
              </a:rPr>
              <a:t>Clinician-Collected Anal Pap Technique</a:t>
            </a:r>
          </a:p>
        </p:txBody>
      </p:sp>
      <p:sp>
        <p:nvSpPr>
          <p:cNvPr id="3" name="Content Placeholder 2"/>
          <p:cNvSpPr>
            <a:spLocks noGrp="1"/>
          </p:cNvSpPr>
          <p:nvPr>
            <p:ph idx="1"/>
          </p:nvPr>
        </p:nvSpPr>
        <p:spPr>
          <a:xfrm>
            <a:off x="241828" y="1464663"/>
            <a:ext cx="7915532" cy="5318760"/>
          </a:xfrm>
        </p:spPr>
        <p:txBody>
          <a:bodyPr/>
          <a:lstStyle/>
          <a:p>
            <a:pPr marL="514196" indent="-514196">
              <a:buAutoNum type="arabicPeriod"/>
            </a:pPr>
            <a:r>
              <a:rPr lang="en-US" sz="2000" dirty="0">
                <a:solidFill>
                  <a:srgbClr val="002060"/>
                </a:solidFill>
              </a:rPr>
              <a:t>No douching, enemas or receptive anal intercourse 24 hours prior. </a:t>
            </a:r>
          </a:p>
          <a:p>
            <a:pPr marL="514196" indent="-514196">
              <a:buAutoNum type="arabicPeriod"/>
            </a:pPr>
            <a:r>
              <a:rPr lang="en-US" sz="2000" dirty="0">
                <a:solidFill>
                  <a:srgbClr val="002060"/>
                </a:solidFill>
              </a:rPr>
              <a:t>Use a polyester </a:t>
            </a:r>
            <a:r>
              <a:rPr lang="en-US" sz="2000" dirty="0" err="1">
                <a:solidFill>
                  <a:srgbClr val="002060"/>
                </a:solidFill>
              </a:rPr>
              <a:t>dacron</a:t>
            </a:r>
            <a:r>
              <a:rPr lang="en-US" sz="2000" dirty="0">
                <a:solidFill>
                  <a:srgbClr val="002060"/>
                </a:solidFill>
              </a:rPr>
              <a:t> swab. Lightly moisten with tap water.  Do not use lubricant.</a:t>
            </a:r>
          </a:p>
          <a:p>
            <a:pPr marL="457063" indent="-457063">
              <a:buAutoNum type="arabicPeriod" startAt="3"/>
            </a:pPr>
            <a:r>
              <a:rPr lang="en-US" sz="2000" dirty="0">
                <a:solidFill>
                  <a:srgbClr val="002060"/>
                </a:solidFill>
              </a:rPr>
              <a:t>Insert swab into anal canal at least 5 cm just past anal verge, angling toward umbilicus. Goal is to sample TZ/SC junction.</a:t>
            </a:r>
          </a:p>
          <a:p>
            <a:pPr marL="457063" indent="-457063">
              <a:buAutoNum type="arabicPeriod" startAt="4"/>
            </a:pPr>
            <a:r>
              <a:rPr lang="en-US" sz="2000" dirty="0">
                <a:solidFill>
                  <a:srgbClr val="002060"/>
                </a:solidFill>
              </a:rPr>
              <a:t>Rotate swab while maintaining pressure to walls in circular (“cork screw”) motion. Count 10-20 secs while withdrawing swab.</a:t>
            </a:r>
          </a:p>
          <a:p>
            <a:pPr marL="457063" indent="-457063">
              <a:buAutoNum type="arabicPeriod" startAt="4"/>
            </a:pPr>
            <a:r>
              <a:rPr lang="en-US" sz="2000" dirty="0">
                <a:solidFill>
                  <a:srgbClr val="002060"/>
                </a:solidFill>
              </a:rPr>
              <a:t>Immerse in liquid pap solution and label as ANAL pap smear.</a:t>
            </a:r>
          </a:p>
          <a:p>
            <a:endParaRPr lang="en-US" sz="2000" dirty="0">
              <a:solidFill>
                <a:srgbClr val="002060"/>
              </a:solidFill>
            </a:endParaRPr>
          </a:p>
          <a:p>
            <a:endParaRPr lang="en-US" sz="2000" dirty="0"/>
          </a:p>
          <a:p>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509" y="4053171"/>
            <a:ext cx="3951659" cy="166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797" y="5256174"/>
            <a:ext cx="1838395" cy="14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anusdiagram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510" y="958782"/>
            <a:ext cx="3951659" cy="29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673" y="5190959"/>
            <a:ext cx="901462" cy="150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05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7CCDC-9ADB-491B-37B2-7DAF146E7C12}"/>
              </a:ext>
            </a:extLst>
          </p:cNvPr>
          <p:cNvPicPr>
            <a:picLocks noChangeAspect="1"/>
          </p:cNvPicPr>
          <p:nvPr/>
        </p:nvPicPr>
        <p:blipFill>
          <a:blip r:embed="rId2"/>
          <a:stretch>
            <a:fillRect/>
          </a:stretch>
        </p:blipFill>
        <p:spPr>
          <a:xfrm>
            <a:off x="221073" y="231588"/>
            <a:ext cx="5647421" cy="1936067"/>
          </a:xfrm>
          <a:prstGeom prst="rect">
            <a:avLst/>
          </a:prstGeom>
        </p:spPr>
      </p:pic>
      <p:pic>
        <p:nvPicPr>
          <p:cNvPr id="7" name="Picture 6">
            <a:extLst>
              <a:ext uri="{FF2B5EF4-FFF2-40B4-BE49-F238E27FC236}">
                <a16:creationId xmlns:a16="http://schemas.microsoft.com/office/drawing/2014/main" id="{3CDC67F9-D001-A135-E5ED-211295EEB201}"/>
              </a:ext>
            </a:extLst>
          </p:cNvPr>
          <p:cNvPicPr>
            <a:picLocks noChangeAspect="1"/>
          </p:cNvPicPr>
          <p:nvPr/>
        </p:nvPicPr>
        <p:blipFill>
          <a:blip r:embed="rId3"/>
          <a:stretch>
            <a:fillRect/>
          </a:stretch>
        </p:blipFill>
        <p:spPr>
          <a:xfrm>
            <a:off x="5768703" y="1199622"/>
            <a:ext cx="6420122" cy="4458756"/>
          </a:xfrm>
          <a:prstGeom prst="rect">
            <a:avLst/>
          </a:prstGeom>
        </p:spPr>
      </p:pic>
      <p:sp>
        <p:nvSpPr>
          <p:cNvPr id="8" name="TextBox 7">
            <a:extLst>
              <a:ext uri="{FF2B5EF4-FFF2-40B4-BE49-F238E27FC236}">
                <a16:creationId xmlns:a16="http://schemas.microsoft.com/office/drawing/2014/main" id="{4FFE7DD5-ECE1-3277-6A3E-DAF0A576EA54}"/>
              </a:ext>
            </a:extLst>
          </p:cNvPr>
          <p:cNvSpPr txBox="1"/>
          <p:nvPr/>
        </p:nvSpPr>
        <p:spPr>
          <a:xfrm>
            <a:off x="221073" y="5997692"/>
            <a:ext cx="9038863" cy="577081"/>
          </a:xfrm>
          <a:prstGeom prst="rect">
            <a:avLst/>
          </a:prstGeom>
          <a:noFill/>
        </p:spPr>
        <p:txBody>
          <a:bodyPr wrap="square" rtlCol="0">
            <a:spAutoFit/>
          </a:bodyPr>
          <a:lstStyle/>
          <a:p>
            <a:r>
              <a:rPr lang="en-US" sz="1050" dirty="0"/>
              <a:t>Lampinen TM, Latulippe L, van Niekerk D, Schilder AJ, Miller ML, Anema A, Hogg RS. Illustrated instructions for self-collection of anorectal swab specimens and their adequacy for cytological examination. Sex Transm Dis. 2006 Jun;33(6):386-8. </a:t>
            </a:r>
            <a:r>
              <a:rPr lang="en-US" sz="1050" dirty="0" err="1"/>
              <a:t>doi</a:t>
            </a:r>
            <a:r>
              <a:rPr lang="en-US" sz="1050" dirty="0"/>
              <a:t>: 10.1097/01.olq.0000204747.66265.2c. PMID: 16543863.</a:t>
            </a:r>
          </a:p>
        </p:txBody>
      </p:sp>
      <p:sp>
        <p:nvSpPr>
          <p:cNvPr id="12" name="Text Placeholder 11">
            <a:extLst>
              <a:ext uri="{FF2B5EF4-FFF2-40B4-BE49-F238E27FC236}">
                <a16:creationId xmlns:a16="http://schemas.microsoft.com/office/drawing/2014/main" id="{2BFF7407-DA96-A893-6B46-0276BCD548B8}"/>
              </a:ext>
            </a:extLst>
          </p:cNvPr>
          <p:cNvSpPr>
            <a:spLocks noGrp="1"/>
          </p:cNvSpPr>
          <p:nvPr>
            <p:ph type="body" sz="quarter" idx="11"/>
          </p:nvPr>
        </p:nvSpPr>
        <p:spPr>
          <a:xfrm>
            <a:off x="630305" y="2419973"/>
            <a:ext cx="4729166" cy="3408062"/>
          </a:xfrm>
        </p:spPr>
        <p:txBody>
          <a:bodyPr/>
          <a:lstStyle/>
          <a:p>
            <a:r>
              <a:rPr lang="en-US" dirty="0"/>
              <a:t>N=222 MSM, majority HIV neg</a:t>
            </a:r>
          </a:p>
          <a:p>
            <a:r>
              <a:rPr lang="en-US" dirty="0"/>
              <a:t>Each received self and clinician collected swabs</a:t>
            </a:r>
          </a:p>
          <a:p>
            <a:r>
              <a:rPr lang="en-US" dirty="0"/>
              <a:t>Most specimens adequate for cytology evaluation with self collection less likely to be (83% vs 92%)</a:t>
            </a:r>
          </a:p>
        </p:txBody>
      </p:sp>
    </p:spTree>
    <p:extLst>
      <p:ext uri="{BB962C8B-B14F-4D97-AF65-F5344CB8AC3E}">
        <p14:creationId xmlns:p14="http://schemas.microsoft.com/office/powerpoint/2010/main" val="3823331755"/>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5CB2-FED7-6B29-7CE8-BBAB0DB805C3}"/>
              </a:ext>
            </a:extLst>
          </p:cNvPr>
          <p:cNvSpPr>
            <a:spLocks noGrp="1"/>
          </p:cNvSpPr>
          <p:nvPr>
            <p:ph type="title"/>
          </p:nvPr>
        </p:nvSpPr>
        <p:spPr>
          <a:xfrm>
            <a:off x="233865" y="1696806"/>
            <a:ext cx="4174849" cy="1732194"/>
          </a:xfrm>
        </p:spPr>
        <p:txBody>
          <a:bodyPr>
            <a:normAutofit/>
          </a:bodyPr>
          <a:lstStyle/>
          <a:p>
            <a:r>
              <a:rPr lang="en-US" dirty="0"/>
              <a:t>Patient-Collected Anal Pap Technique </a:t>
            </a:r>
          </a:p>
        </p:txBody>
      </p:sp>
      <p:pic>
        <p:nvPicPr>
          <p:cNvPr id="5" name="Picture 4">
            <a:extLst>
              <a:ext uri="{FF2B5EF4-FFF2-40B4-BE49-F238E27FC236}">
                <a16:creationId xmlns:a16="http://schemas.microsoft.com/office/drawing/2014/main" id="{638956C9-8031-0E49-A678-16E8E634B258}"/>
              </a:ext>
            </a:extLst>
          </p:cNvPr>
          <p:cNvPicPr>
            <a:picLocks noChangeAspect="1"/>
          </p:cNvPicPr>
          <p:nvPr/>
        </p:nvPicPr>
        <p:blipFill>
          <a:blip r:embed="rId2"/>
          <a:stretch>
            <a:fillRect/>
          </a:stretch>
        </p:blipFill>
        <p:spPr>
          <a:xfrm>
            <a:off x="4003899" y="523194"/>
            <a:ext cx="5562600" cy="6105525"/>
          </a:xfrm>
          <a:prstGeom prst="rect">
            <a:avLst/>
          </a:prstGeom>
        </p:spPr>
      </p:pic>
      <p:sp>
        <p:nvSpPr>
          <p:cNvPr id="6" name="TextBox 5">
            <a:extLst>
              <a:ext uri="{FF2B5EF4-FFF2-40B4-BE49-F238E27FC236}">
                <a16:creationId xmlns:a16="http://schemas.microsoft.com/office/drawing/2014/main" id="{FB722E96-3E11-98CE-44CE-C4A96C665BA7}"/>
              </a:ext>
            </a:extLst>
          </p:cNvPr>
          <p:cNvSpPr txBox="1"/>
          <p:nvPr/>
        </p:nvSpPr>
        <p:spPr>
          <a:xfrm>
            <a:off x="412458" y="5405307"/>
            <a:ext cx="3305536" cy="1223412"/>
          </a:xfrm>
          <a:prstGeom prst="rect">
            <a:avLst/>
          </a:prstGeom>
          <a:noFill/>
        </p:spPr>
        <p:txBody>
          <a:bodyPr wrap="square" rtlCol="0">
            <a:spAutoFit/>
          </a:bodyPr>
          <a:lstStyle/>
          <a:p>
            <a:r>
              <a:rPr lang="en-US" sz="1050" dirty="0"/>
              <a:t>Lampinen TM, Latulippe L, van Niekerk D, Schilder AJ, Miller ML, Anema A, Hogg RS. Illustrated instructions for self-collection of anorectal swab specimens and their adequacy for cytological examination. Sex Transm Dis. 2006 Jun;33(6):386-8. </a:t>
            </a:r>
            <a:r>
              <a:rPr lang="en-US" sz="1050" dirty="0" err="1"/>
              <a:t>doi</a:t>
            </a:r>
            <a:r>
              <a:rPr lang="en-US" sz="1050" dirty="0"/>
              <a:t>: 10.1097/01.olq.0000204747.66265.2c. PMID: 16543863.</a:t>
            </a:r>
          </a:p>
        </p:txBody>
      </p:sp>
    </p:spTree>
    <p:extLst>
      <p:ext uri="{BB962C8B-B14F-4D97-AF65-F5344CB8AC3E}">
        <p14:creationId xmlns:p14="http://schemas.microsoft.com/office/powerpoint/2010/main" val="88029879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294F-E72A-550C-5385-362F7886D6DA}"/>
              </a:ext>
            </a:extLst>
          </p:cNvPr>
          <p:cNvSpPr>
            <a:spLocks noGrp="1"/>
          </p:cNvSpPr>
          <p:nvPr>
            <p:ph type="title"/>
          </p:nvPr>
        </p:nvSpPr>
        <p:spPr>
          <a:xfrm>
            <a:off x="380407" y="1988633"/>
            <a:ext cx="3538449" cy="648915"/>
          </a:xfrm>
        </p:spPr>
        <p:txBody>
          <a:bodyPr>
            <a:normAutofit fontScale="90000"/>
          </a:bodyPr>
          <a:lstStyle/>
          <a:p>
            <a:r>
              <a:rPr lang="en-US" dirty="0"/>
              <a:t>Patient-Collected Anal Pap Technique</a:t>
            </a:r>
          </a:p>
        </p:txBody>
      </p:sp>
      <p:pic>
        <p:nvPicPr>
          <p:cNvPr id="5" name="Picture 4">
            <a:extLst>
              <a:ext uri="{FF2B5EF4-FFF2-40B4-BE49-F238E27FC236}">
                <a16:creationId xmlns:a16="http://schemas.microsoft.com/office/drawing/2014/main" id="{896F952F-9B1F-9271-A332-F0CAF6D3265A}"/>
              </a:ext>
            </a:extLst>
          </p:cNvPr>
          <p:cNvPicPr>
            <a:picLocks noChangeAspect="1"/>
          </p:cNvPicPr>
          <p:nvPr/>
        </p:nvPicPr>
        <p:blipFill>
          <a:blip r:embed="rId2"/>
          <a:stretch>
            <a:fillRect/>
          </a:stretch>
        </p:blipFill>
        <p:spPr>
          <a:xfrm>
            <a:off x="3918856" y="1277548"/>
            <a:ext cx="6286183" cy="4302904"/>
          </a:xfrm>
          <a:prstGeom prst="rect">
            <a:avLst/>
          </a:prstGeom>
        </p:spPr>
      </p:pic>
      <p:sp>
        <p:nvSpPr>
          <p:cNvPr id="6" name="TextBox 5">
            <a:extLst>
              <a:ext uri="{FF2B5EF4-FFF2-40B4-BE49-F238E27FC236}">
                <a16:creationId xmlns:a16="http://schemas.microsoft.com/office/drawing/2014/main" id="{307D893C-913F-D11E-E0E1-26715968CBD4}"/>
              </a:ext>
            </a:extLst>
          </p:cNvPr>
          <p:cNvSpPr txBox="1"/>
          <p:nvPr/>
        </p:nvSpPr>
        <p:spPr>
          <a:xfrm>
            <a:off x="233451" y="5212267"/>
            <a:ext cx="3407820" cy="1223412"/>
          </a:xfrm>
          <a:prstGeom prst="rect">
            <a:avLst/>
          </a:prstGeom>
          <a:noFill/>
        </p:spPr>
        <p:txBody>
          <a:bodyPr wrap="square" rtlCol="0">
            <a:spAutoFit/>
          </a:bodyPr>
          <a:lstStyle/>
          <a:p>
            <a:r>
              <a:rPr lang="en-US" sz="1050" dirty="0"/>
              <a:t>Lampinen TM, Latulippe L, van Niekerk D, Schilder AJ, Miller ML, Anema A, Hogg RS. Illustrated instructions for self-collection of anorectal swab specimens and their adequacy for cytological examination. Sex Transm Dis. 2006 Jun;33(6):386-8. </a:t>
            </a:r>
            <a:r>
              <a:rPr lang="en-US" sz="1050" dirty="0" err="1"/>
              <a:t>doi</a:t>
            </a:r>
            <a:r>
              <a:rPr lang="en-US" sz="1050" dirty="0"/>
              <a:t>: 10.1097/01.olq.0000204747.66265.2c. PMID: 16543863.</a:t>
            </a:r>
          </a:p>
        </p:txBody>
      </p:sp>
    </p:spTree>
    <p:extLst>
      <p:ext uri="{BB962C8B-B14F-4D97-AF65-F5344CB8AC3E}">
        <p14:creationId xmlns:p14="http://schemas.microsoft.com/office/powerpoint/2010/main" val="238786350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DE93F6-8BAC-390A-F8F6-E44B40BE52C4}"/>
              </a:ext>
            </a:extLst>
          </p:cNvPr>
          <p:cNvSpPr>
            <a:spLocks noGrp="1"/>
          </p:cNvSpPr>
          <p:nvPr>
            <p:ph type="body" sz="quarter" idx="11"/>
          </p:nvPr>
        </p:nvSpPr>
        <p:spPr>
          <a:xfrm>
            <a:off x="623297" y="2319257"/>
            <a:ext cx="5042718" cy="3819545"/>
          </a:xfrm>
        </p:spPr>
        <p:txBody>
          <a:bodyPr/>
          <a:lstStyle/>
          <a:p>
            <a:r>
              <a:rPr lang="en-US" dirty="0"/>
              <a:t>Single center, observational study, ID clinic, Oct-Dec 2021</a:t>
            </a:r>
          </a:p>
          <a:p>
            <a:r>
              <a:rPr lang="en-US" dirty="0"/>
              <a:t>N=60 males with HIV, median 44 60% white, 30% black, 7% Hispanic</a:t>
            </a:r>
          </a:p>
          <a:p>
            <a:r>
              <a:rPr lang="en-US" dirty="0"/>
              <a:t>75% (45/60) self-collected</a:t>
            </a:r>
          </a:p>
          <a:p>
            <a:r>
              <a:rPr lang="en-US" dirty="0"/>
              <a:t>No difference in adequacy for cytology interpretation</a:t>
            </a:r>
          </a:p>
          <a:p>
            <a:pPr lvl="1"/>
            <a:r>
              <a:rPr lang="en-US" dirty="0"/>
              <a:t>SC: 35/45 or 78% adequate</a:t>
            </a:r>
          </a:p>
          <a:p>
            <a:pPr lvl="1"/>
            <a:r>
              <a:rPr lang="en-US" dirty="0"/>
              <a:t>PC: 10/15 or 67% adequate</a:t>
            </a:r>
          </a:p>
        </p:txBody>
      </p:sp>
      <p:sp>
        <p:nvSpPr>
          <p:cNvPr id="4" name="Text Placeholder 3">
            <a:extLst>
              <a:ext uri="{FF2B5EF4-FFF2-40B4-BE49-F238E27FC236}">
                <a16:creationId xmlns:a16="http://schemas.microsoft.com/office/drawing/2014/main" id="{3A66727D-9783-9681-25F3-F11F4FF75EF5}"/>
              </a:ext>
            </a:extLst>
          </p:cNvPr>
          <p:cNvSpPr>
            <a:spLocks noGrp="1"/>
          </p:cNvSpPr>
          <p:nvPr>
            <p:ph type="body" sz="quarter" idx="12"/>
          </p:nvPr>
        </p:nvSpPr>
        <p:spPr>
          <a:xfrm>
            <a:off x="6344458" y="1257538"/>
            <a:ext cx="5842571" cy="4402218"/>
          </a:xfrm>
        </p:spPr>
        <p:txBody>
          <a:bodyPr/>
          <a:lstStyle/>
          <a:p>
            <a:r>
              <a:rPr lang="en-US" dirty="0"/>
              <a:t>Patient survey: </a:t>
            </a:r>
          </a:p>
          <a:p>
            <a:pPr lvl="1"/>
            <a:r>
              <a:rPr lang="en-US" dirty="0"/>
              <a:t>63% more satisfied with process because of SC, 33% no preference; </a:t>
            </a:r>
          </a:p>
          <a:p>
            <a:pPr lvl="1"/>
            <a:r>
              <a:rPr lang="en-US" dirty="0"/>
              <a:t>63% agreed to test because of SC citing privacy and less discomfort</a:t>
            </a:r>
          </a:p>
          <a:p>
            <a:r>
              <a:rPr lang="en-US" dirty="0"/>
              <a:t>Provider survey (n=21): </a:t>
            </a:r>
          </a:p>
          <a:p>
            <a:pPr lvl="1"/>
            <a:r>
              <a:rPr lang="en-US" dirty="0"/>
              <a:t>90% satisfied with SC</a:t>
            </a:r>
          </a:p>
          <a:p>
            <a:pPr lvl="1"/>
            <a:r>
              <a:rPr lang="en-US" dirty="0"/>
              <a:t>86% comfortable with offering SC </a:t>
            </a:r>
          </a:p>
          <a:p>
            <a:pPr lvl="1"/>
            <a:r>
              <a:rPr lang="en-US" dirty="0"/>
              <a:t>76% favored SC, 19% no preference</a:t>
            </a:r>
          </a:p>
        </p:txBody>
      </p:sp>
      <p:sp>
        <p:nvSpPr>
          <p:cNvPr id="5" name="Date Placeholder 4">
            <a:extLst>
              <a:ext uri="{FF2B5EF4-FFF2-40B4-BE49-F238E27FC236}">
                <a16:creationId xmlns:a16="http://schemas.microsoft.com/office/drawing/2014/main" id="{24B1139E-45BE-3EBB-9034-1406057DEC0D}"/>
              </a:ext>
            </a:extLst>
          </p:cNvPr>
          <p:cNvSpPr>
            <a:spLocks noGrp="1"/>
          </p:cNvSpPr>
          <p:nvPr>
            <p:ph type="dt" sz="half" idx="2"/>
          </p:nvPr>
        </p:nvSpPr>
        <p:spPr/>
        <p:txBody>
          <a:bodyPr/>
          <a:lstStyle/>
          <a:p>
            <a:fld id="{D90A14F4-0CE7-440D-A9AD-AE6DF60A6C88}" type="datetime4">
              <a:rPr lang="en-US" smtClean="0"/>
              <a:t>March 9, 2026</a:t>
            </a:fld>
            <a:endParaRPr lang="en-US" dirty="0"/>
          </a:p>
        </p:txBody>
      </p:sp>
      <p:pic>
        <p:nvPicPr>
          <p:cNvPr id="9" name="Picture 8">
            <a:extLst>
              <a:ext uri="{FF2B5EF4-FFF2-40B4-BE49-F238E27FC236}">
                <a16:creationId xmlns:a16="http://schemas.microsoft.com/office/drawing/2014/main" id="{C7C1F2E0-54A9-284F-7165-9D12D44AD111}"/>
              </a:ext>
            </a:extLst>
          </p:cNvPr>
          <p:cNvPicPr>
            <a:picLocks noChangeAspect="1"/>
          </p:cNvPicPr>
          <p:nvPr/>
        </p:nvPicPr>
        <p:blipFill>
          <a:blip r:embed="rId2"/>
          <a:stretch>
            <a:fillRect/>
          </a:stretch>
        </p:blipFill>
        <p:spPr>
          <a:xfrm>
            <a:off x="381971" y="194620"/>
            <a:ext cx="5721161" cy="2124637"/>
          </a:xfrm>
          <a:prstGeom prst="rect">
            <a:avLst/>
          </a:prstGeom>
        </p:spPr>
      </p:pic>
      <p:sp>
        <p:nvSpPr>
          <p:cNvPr id="2" name="TextBox 1">
            <a:extLst>
              <a:ext uri="{FF2B5EF4-FFF2-40B4-BE49-F238E27FC236}">
                <a16:creationId xmlns:a16="http://schemas.microsoft.com/office/drawing/2014/main" id="{F81C7C84-CE04-B6E0-5427-B93C462CB78B}"/>
              </a:ext>
            </a:extLst>
          </p:cNvPr>
          <p:cNvSpPr txBox="1"/>
          <p:nvPr/>
        </p:nvSpPr>
        <p:spPr>
          <a:xfrm>
            <a:off x="381971" y="6138802"/>
            <a:ext cx="10098767" cy="400110"/>
          </a:xfrm>
          <a:prstGeom prst="rect">
            <a:avLst/>
          </a:prstGeom>
          <a:noFill/>
        </p:spPr>
        <p:txBody>
          <a:bodyPr wrap="square" rtlCol="0">
            <a:spAutoFit/>
          </a:bodyPr>
          <a:lstStyle/>
          <a:p>
            <a:r>
              <a:rPr lang="en-US" sz="1000" dirty="0"/>
              <a:t>Villa-Chan F, Wark K, Kubat R, Newman JR. Adequacy and Acceptability of the Self-Collected Anal Pap Smear in People Living With Human Immunodeficiency Virus in the Infectious Diseases Clinic. </a:t>
            </a:r>
            <a:r>
              <a:rPr lang="en-US" sz="1000" dirty="0" err="1"/>
              <a:t>Cureus</a:t>
            </a:r>
            <a:r>
              <a:rPr lang="en-US" sz="1000" dirty="0"/>
              <a:t>. 2024 Apr 22;16(4):e58753. </a:t>
            </a:r>
            <a:r>
              <a:rPr lang="en-US" sz="1000" dirty="0" err="1"/>
              <a:t>doi</a:t>
            </a:r>
            <a:r>
              <a:rPr lang="en-US" sz="1000" dirty="0"/>
              <a:t>: 10.7759/cureus.58753. PMID: 38779240; PMCID: PMC11110946.</a:t>
            </a:r>
          </a:p>
        </p:txBody>
      </p:sp>
    </p:spTree>
    <p:extLst>
      <p:ext uri="{BB962C8B-B14F-4D97-AF65-F5344CB8AC3E}">
        <p14:creationId xmlns:p14="http://schemas.microsoft.com/office/powerpoint/2010/main" val="79263241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F58F-3B06-D819-A121-FF2C1FAE854A}"/>
              </a:ext>
            </a:extLst>
          </p:cNvPr>
          <p:cNvSpPr>
            <a:spLocks noGrp="1"/>
          </p:cNvSpPr>
          <p:nvPr>
            <p:ph type="title"/>
          </p:nvPr>
        </p:nvSpPr>
        <p:spPr>
          <a:xfrm>
            <a:off x="392125" y="1596747"/>
            <a:ext cx="3575717" cy="648915"/>
          </a:xfrm>
        </p:spPr>
        <p:txBody>
          <a:bodyPr>
            <a:normAutofit fontScale="90000"/>
          </a:bodyPr>
          <a:lstStyle/>
          <a:p>
            <a:r>
              <a:rPr lang="en-US" dirty="0"/>
              <a:t>Patient-Collected Anal Pap Technique</a:t>
            </a:r>
          </a:p>
        </p:txBody>
      </p:sp>
      <p:pic>
        <p:nvPicPr>
          <p:cNvPr id="5" name="Picture 4">
            <a:extLst>
              <a:ext uri="{FF2B5EF4-FFF2-40B4-BE49-F238E27FC236}">
                <a16:creationId xmlns:a16="http://schemas.microsoft.com/office/drawing/2014/main" id="{F33E07BA-E1C0-68B8-C980-E47471959DAD}"/>
              </a:ext>
            </a:extLst>
          </p:cNvPr>
          <p:cNvPicPr>
            <a:picLocks noChangeAspect="1"/>
          </p:cNvPicPr>
          <p:nvPr/>
        </p:nvPicPr>
        <p:blipFill>
          <a:blip r:embed="rId2"/>
          <a:stretch>
            <a:fillRect/>
          </a:stretch>
        </p:blipFill>
        <p:spPr>
          <a:xfrm>
            <a:off x="4235676" y="468766"/>
            <a:ext cx="4991100" cy="6181725"/>
          </a:xfrm>
          <a:prstGeom prst="rect">
            <a:avLst/>
          </a:prstGeom>
        </p:spPr>
      </p:pic>
      <p:sp>
        <p:nvSpPr>
          <p:cNvPr id="6" name="TextBox 5">
            <a:extLst>
              <a:ext uri="{FF2B5EF4-FFF2-40B4-BE49-F238E27FC236}">
                <a16:creationId xmlns:a16="http://schemas.microsoft.com/office/drawing/2014/main" id="{BBFC5898-7AFA-0358-DD1B-78620DAFE3AC}"/>
              </a:ext>
            </a:extLst>
          </p:cNvPr>
          <p:cNvSpPr txBox="1"/>
          <p:nvPr/>
        </p:nvSpPr>
        <p:spPr>
          <a:xfrm>
            <a:off x="392125" y="5261253"/>
            <a:ext cx="3143132" cy="1169551"/>
          </a:xfrm>
          <a:prstGeom prst="rect">
            <a:avLst/>
          </a:prstGeom>
          <a:noFill/>
        </p:spPr>
        <p:txBody>
          <a:bodyPr wrap="square" rtlCol="0">
            <a:spAutoFit/>
          </a:bodyPr>
          <a:lstStyle/>
          <a:p>
            <a:r>
              <a:rPr lang="en-US" sz="1000" dirty="0"/>
              <a:t>Villa-Chan F, Wark K, Kubat R, Newman JR. Adequacy and Acceptability of the Self-Collected Anal Pap Smear in People Living With Human Immunodeficiency Virus in the Infectious Diseases Clinic. </a:t>
            </a:r>
            <a:r>
              <a:rPr lang="en-US" sz="1000" dirty="0" err="1"/>
              <a:t>Cureus</a:t>
            </a:r>
            <a:r>
              <a:rPr lang="en-US" sz="1000" dirty="0"/>
              <a:t>. 2024 Apr 22;16(4):e58753. </a:t>
            </a:r>
            <a:r>
              <a:rPr lang="en-US" sz="1000" dirty="0" err="1"/>
              <a:t>doi</a:t>
            </a:r>
            <a:r>
              <a:rPr lang="en-US" sz="1000" dirty="0"/>
              <a:t>: 10.7759/cureus.58753. PMID: 38779240; PMCID: PMC11110946.</a:t>
            </a:r>
          </a:p>
        </p:txBody>
      </p:sp>
    </p:spTree>
    <p:extLst>
      <p:ext uri="{BB962C8B-B14F-4D97-AF65-F5344CB8AC3E}">
        <p14:creationId xmlns:p14="http://schemas.microsoft.com/office/powerpoint/2010/main" val="248155223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F3CD32-A259-B1D6-0569-7F3946D15DD0}"/>
              </a:ext>
            </a:extLst>
          </p:cNvPr>
          <p:cNvPicPr>
            <a:picLocks noChangeAspect="1"/>
          </p:cNvPicPr>
          <p:nvPr/>
        </p:nvPicPr>
        <p:blipFill>
          <a:blip r:embed="rId2"/>
          <a:stretch>
            <a:fillRect/>
          </a:stretch>
        </p:blipFill>
        <p:spPr>
          <a:xfrm>
            <a:off x="374071" y="3357861"/>
            <a:ext cx="11440680" cy="3297703"/>
          </a:xfrm>
          <a:prstGeom prst="rect">
            <a:avLst/>
          </a:prstGeom>
        </p:spPr>
      </p:pic>
      <p:pic>
        <p:nvPicPr>
          <p:cNvPr id="5" name="Picture 4">
            <a:extLst>
              <a:ext uri="{FF2B5EF4-FFF2-40B4-BE49-F238E27FC236}">
                <a16:creationId xmlns:a16="http://schemas.microsoft.com/office/drawing/2014/main" id="{349DA825-39CB-F0F4-4033-855056793826}"/>
              </a:ext>
            </a:extLst>
          </p:cNvPr>
          <p:cNvPicPr>
            <a:picLocks noChangeAspect="1"/>
          </p:cNvPicPr>
          <p:nvPr/>
        </p:nvPicPr>
        <p:blipFill>
          <a:blip r:embed="rId3"/>
          <a:stretch>
            <a:fillRect/>
          </a:stretch>
        </p:blipFill>
        <p:spPr>
          <a:xfrm>
            <a:off x="2919802" y="494467"/>
            <a:ext cx="5919413" cy="3293681"/>
          </a:xfrm>
          <a:prstGeom prst="rect">
            <a:avLst/>
          </a:prstGeom>
        </p:spPr>
      </p:pic>
    </p:spTree>
    <p:extLst>
      <p:ext uri="{BB962C8B-B14F-4D97-AF65-F5344CB8AC3E}">
        <p14:creationId xmlns:p14="http://schemas.microsoft.com/office/powerpoint/2010/main" val="105857855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A7F8-FE38-FE1C-5BC8-491CF88C3B0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1A42A34-5959-5F5C-3850-194FBF6812FF}"/>
              </a:ext>
            </a:extLst>
          </p:cNvPr>
          <p:cNvSpPr>
            <a:spLocks noGrp="1"/>
          </p:cNvSpPr>
          <p:nvPr>
            <p:ph type="body" sz="quarter" idx="11"/>
          </p:nvPr>
        </p:nvSpPr>
        <p:spPr>
          <a:xfrm>
            <a:off x="174297" y="3440713"/>
            <a:ext cx="5501290" cy="2986087"/>
          </a:xfrm>
        </p:spPr>
        <p:txBody>
          <a:bodyPr/>
          <a:lstStyle/>
          <a:p>
            <a:r>
              <a:rPr lang="en-US" sz="2000" dirty="0"/>
              <a:t>N=300 women in Zimbabwe, ~50% with HIV</a:t>
            </a:r>
          </a:p>
          <a:p>
            <a:r>
              <a:rPr lang="en-US" sz="2000" dirty="0"/>
              <a:t>Duplicate collection: clinician- then self- swab.</a:t>
            </a:r>
          </a:p>
          <a:p>
            <a:r>
              <a:rPr lang="en-US" sz="2000" dirty="0"/>
              <a:t>Examined level of agreement of HPV genotypes</a:t>
            </a:r>
          </a:p>
          <a:p>
            <a:r>
              <a:rPr lang="en-US" sz="2000" dirty="0"/>
              <a:t>Showed moderate agreement with statistically significant difference</a:t>
            </a:r>
          </a:p>
        </p:txBody>
      </p:sp>
      <p:pic>
        <p:nvPicPr>
          <p:cNvPr id="5" name="Picture 4">
            <a:extLst>
              <a:ext uri="{FF2B5EF4-FFF2-40B4-BE49-F238E27FC236}">
                <a16:creationId xmlns:a16="http://schemas.microsoft.com/office/drawing/2014/main" id="{48C1B309-AB6F-84A9-B255-4222A6CEC4D9}"/>
              </a:ext>
            </a:extLst>
          </p:cNvPr>
          <p:cNvPicPr>
            <a:picLocks noChangeAspect="1"/>
          </p:cNvPicPr>
          <p:nvPr/>
        </p:nvPicPr>
        <p:blipFill>
          <a:blip r:embed="rId2"/>
          <a:stretch>
            <a:fillRect/>
          </a:stretch>
        </p:blipFill>
        <p:spPr>
          <a:xfrm>
            <a:off x="210678" y="108213"/>
            <a:ext cx="7007540" cy="2894763"/>
          </a:xfrm>
          <a:prstGeom prst="rect">
            <a:avLst/>
          </a:prstGeom>
        </p:spPr>
      </p:pic>
      <p:pic>
        <p:nvPicPr>
          <p:cNvPr id="7" name="Picture 6">
            <a:extLst>
              <a:ext uri="{FF2B5EF4-FFF2-40B4-BE49-F238E27FC236}">
                <a16:creationId xmlns:a16="http://schemas.microsoft.com/office/drawing/2014/main" id="{7904D5EF-787B-ABB5-2765-1467D2FBC293}"/>
              </a:ext>
            </a:extLst>
          </p:cNvPr>
          <p:cNvPicPr>
            <a:picLocks noChangeAspect="1"/>
          </p:cNvPicPr>
          <p:nvPr/>
        </p:nvPicPr>
        <p:blipFill>
          <a:blip r:embed="rId3"/>
          <a:stretch>
            <a:fillRect/>
          </a:stretch>
        </p:blipFill>
        <p:spPr>
          <a:xfrm>
            <a:off x="5675586" y="1465579"/>
            <a:ext cx="6191725" cy="4247271"/>
          </a:xfrm>
          <a:prstGeom prst="rect">
            <a:avLst/>
          </a:prstGeom>
        </p:spPr>
      </p:pic>
    </p:spTree>
    <p:extLst>
      <p:ext uri="{BB962C8B-B14F-4D97-AF65-F5344CB8AC3E}">
        <p14:creationId xmlns:p14="http://schemas.microsoft.com/office/powerpoint/2010/main" val="9785497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9,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lIns="91440" tIns="45720" rIns="91440" bIns="45720" anchor="t"/>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6565" indent="-304165">
              <a:spcBef>
                <a:spcPct val="20000"/>
              </a:spcBef>
              <a:spcAft>
                <a:spcPts val="0"/>
              </a:spcAft>
              <a:buFont typeface="Arial" charset="2"/>
              <a:buChar char="•"/>
            </a:pPr>
            <a:r>
              <a:rPr lang="en-US" sz="1800" dirty="0">
                <a:solidFill>
                  <a:srgbClr val="000000"/>
                </a:solidFill>
                <a:latin typeface="Arial"/>
                <a:ea typeface="Calibri"/>
                <a:cs typeface="Arial"/>
              </a:rPr>
              <a:t>The Health Resources and Services Administration (HRSA), Department of Health and Human Services (HHS) provided financial support for this project. The award provided 100% of total costs. The contents are those of the author. They may not reflect the policies of HRSA, HHS, or the U.S. Government.</a:t>
            </a:r>
            <a:endParaRPr lang="en-US" sz="1800" i="1">
              <a:solidFill>
                <a:srgbClr val="222222"/>
              </a:solidFill>
              <a:latin typeface="Arial"/>
              <a:ea typeface="Calibri"/>
              <a:cs typeface="Arial"/>
            </a:endParaRPr>
          </a:p>
          <a:p>
            <a:pPr marL="456565" indent="-304165" algn="l">
              <a:spcBef>
                <a:spcPct val="20000"/>
              </a:spcBef>
              <a:spcAft>
                <a:spcPts val="0"/>
              </a:spcAft>
              <a:buFont typeface="Wingdings" charset="2"/>
              <a:buChar cha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596907425"/>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DC9B3A-9F4C-5B1E-DFB3-21E222FDD807}"/>
              </a:ext>
            </a:extLst>
          </p:cNvPr>
          <p:cNvSpPr>
            <a:spLocks noGrp="1"/>
          </p:cNvSpPr>
          <p:nvPr>
            <p:ph type="body" sz="quarter" idx="11"/>
          </p:nvPr>
        </p:nvSpPr>
        <p:spPr>
          <a:xfrm>
            <a:off x="1072043" y="4541608"/>
            <a:ext cx="9614932" cy="2986087"/>
          </a:xfrm>
        </p:spPr>
        <p:txBody>
          <a:bodyPr/>
          <a:lstStyle/>
          <a:p>
            <a:r>
              <a:rPr lang="en-US" dirty="0"/>
              <a:t>Searched publications through June 2023.</a:t>
            </a:r>
          </a:p>
          <a:p>
            <a:pPr lvl="1"/>
            <a:r>
              <a:rPr lang="en-US" dirty="0"/>
              <a:t>Included if data on HPV testing, cytology testing, or acceptability for both self- and clinician- collected swabs</a:t>
            </a:r>
          </a:p>
          <a:p>
            <a:r>
              <a:rPr lang="en-US" dirty="0"/>
              <a:t>N= 13 papers describing 10 studies</a:t>
            </a:r>
          </a:p>
        </p:txBody>
      </p:sp>
      <p:pic>
        <p:nvPicPr>
          <p:cNvPr id="5" name="Picture 4">
            <a:extLst>
              <a:ext uri="{FF2B5EF4-FFF2-40B4-BE49-F238E27FC236}">
                <a16:creationId xmlns:a16="http://schemas.microsoft.com/office/drawing/2014/main" id="{41E3ED42-EDA4-26EC-39B7-2FD9AE8FC608}"/>
              </a:ext>
            </a:extLst>
          </p:cNvPr>
          <p:cNvPicPr>
            <a:picLocks noChangeAspect="1"/>
          </p:cNvPicPr>
          <p:nvPr/>
        </p:nvPicPr>
        <p:blipFill>
          <a:blip r:embed="rId2"/>
          <a:stretch>
            <a:fillRect/>
          </a:stretch>
        </p:blipFill>
        <p:spPr>
          <a:xfrm>
            <a:off x="1710746" y="756286"/>
            <a:ext cx="8848725" cy="3629025"/>
          </a:xfrm>
          <a:prstGeom prst="rect">
            <a:avLst/>
          </a:prstGeom>
        </p:spPr>
      </p:pic>
    </p:spTree>
    <p:extLst>
      <p:ext uri="{BB962C8B-B14F-4D97-AF65-F5344CB8AC3E}">
        <p14:creationId xmlns:p14="http://schemas.microsoft.com/office/powerpoint/2010/main" val="2218569573"/>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FBA84-63B0-C050-576D-A6F5C966347B}"/>
              </a:ext>
            </a:extLst>
          </p:cNvPr>
          <p:cNvPicPr>
            <a:picLocks noChangeAspect="1"/>
          </p:cNvPicPr>
          <p:nvPr/>
        </p:nvPicPr>
        <p:blipFill>
          <a:blip r:embed="rId2"/>
          <a:stretch>
            <a:fillRect/>
          </a:stretch>
        </p:blipFill>
        <p:spPr>
          <a:xfrm>
            <a:off x="760988" y="110838"/>
            <a:ext cx="11258009" cy="6401232"/>
          </a:xfrm>
          <a:prstGeom prst="rect">
            <a:avLst/>
          </a:prstGeom>
        </p:spPr>
      </p:pic>
    </p:spTree>
    <p:extLst>
      <p:ext uri="{BB962C8B-B14F-4D97-AF65-F5344CB8AC3E}">
        <p14:creationId xmlns:p14="http://schemas.microsoft.com/office/powerpoint/2010/main" val="3599225147"/>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617F-75C3-A06A-4CD8-C9D5A7694A6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2A6077-01B6-7C6E-67DD-EDBC54F849B3}"/>
              </a:ext>
            </a:extLst>
          </p:cNvPr>
          <p:cNvPicPr>
            <a:picLocks noChangeAspect="1"/>
          </p:cNvPicPr>
          <p:nvPr/>
        </p:nvPicPr>
        <p:blipFill>
          <a:blip r:embed="rId2"/>
          <a:stretch>
            <a:fillRect/>
          </a:stretch>
        </p:blipFill>
        <p:spPr>
          <a:xfrm>
            <a:off x="299879" y="1121587"/>
            <a:ext cx="5950856" cy="2440556"/>
          </a:xfrm>
          <a:prstGeom prst="rect">
            <a:avLst/>
          </a:prstGeom>
        </p:spPr>
      </p:pic>
      <p:sp>
        <p:nvSpPr>
          <p:cNvPr id="3" name="Text Placeholder 2">
            <a:extLst>
              <a:ext uri="{FF2B5EF4-FFF2-40B4-BE49-F238E27FC236}">
                <a16:creationId xmlns:a16="http://schemas.microsoft.com/office/drawing/2014/main" id="{9CF71D70-4CC4-6EE3-705F-C51F1F11E7EF}"/>
              </a:ext>
            </a:extLst>
          </p:cNvPr>
          <p:cNvSpPr>
            <a:spLocks noGrp="1"/>
          </p:cNvSpPr>
          <p:nvPr>
            <p:ph type="body" sz="quarter" idx="11"/>
          </p:nvPr>
        </p:nvSpPr>
        <p:spPr>
          <a:xfrm>
            <a:off x="6347717" y="1217938"/>
            <a:ext cx="5735782" cy="3201662"/>
          </a:xfrm>
        </p:spPr>
        <p:txBody>
          <a:bodyPr/>
          <a:lstStyle/>
          <a:p>
            <a:r>
              <a:rPr lang="en-US" sz="2000" dirty="0"/>
              <a:t>Summary of Results:</a:t>
            </a:r>
          </a:p>
          <a:p>
            <a:pPr lvl="1"/>
            <a:r>
              <a:rPr lang="en-US" sz="2000" dirty="0"/>
              <a:t>Comparable adequacy for HPV testing</a:t>
            </a:r>
          </a:p>
          <a:p>
            <a:pPr lvl="1"/>
            <a:r>
              <a:rPr lang="en-US" sz="2000" dirty="0"/>
              <a:t>Self collection slightly lower adequacy for cytology</a:t>
            </a:r>
          </a:p>
          <a:p>
            <a:pPr lvl="1"/>
            <a:r>
              <a:rPr lang="en-US" sz="2000" dirty="0"/>
              <a:t>No significant difference in prevalence for any </a:t>
            </a:r>
            <a:r>
              <a:rPr lang="en-US" sz="2000" dirty="0" err="1"/>
              <a:t>hrHPV</a:t>
            </a:r>
            <a:r>
              <a:rPr lang="en-US" sz="2000" dirty="0"/>
              <a:t>, any HPV, HPV 16 or any cytological abnormality.</a:t>
            </a:r>
          </a:p>
          <a:p>
            <a:pPr lvl="1"/>
            <a:r>
              <a:rPr lang="en-US" sz="2000" dirty="0"/>
              <a:t>Larger studies are required.</a:t>
            </a:r>
          </a:p>
        </p:txBody>
      </p:sp>
      <p:sp>
        <p:nvSpPr>
          <p:cNvPr id="4" name="TextBox 3">
            <a:extLst>
              <a:ext uri="{FF2B5EF4-FFF2-40B4-BE49-F238E27FC236}">
                <a16:creationId xmlns:a16="http://schemas.microsoft.com/office/drawing/2014/main" id="{FD22B34A-E3A8-CA3F-99A1-4EBF80D79DA0}"/>
              </a:ext>
            </a:extLst>
          </p:cNvPr>
          <p:cNvSpPr txBox="1"/>
          <p:nvPr/>
        </p:nvSpPr>
        <p:spPr>
          <a:xfrm>
            <a:off x="2028103" y="4530123"/>
            <a:ext cx="8132618" cy="1384995"/>
          </a:xfrm>
          <a:prstGeom prst="rect">
            <a:avLst/>
          </a:prstGeom>
          <a:noFill/>
        </p:spPr>
        <p:txBody>
          <a:bodyPr wrap="square" rtlCol="0">
            <a:spAutoFit/>
          </a:bodyPr>
          <a:lstStyle/>
          <a:p>
            <a:pPr lvl="1"/>
            <a:r>
              <a:rPr lang="en-US" sz="2800" dirty="0"/>
              <a:t>Bottom Line: Self collection gives equivalent sample adequacy for HPV testing, and about 10% inferior adequacy for cytological testing. </a:t>
            </a:r>
          </a:p>
        </p:txBody>
      </p:sp>
    </p:spTree>
    <p:extLst>
      <p:ext uri="{BB962C8B-B14F-4D97-AF65-F5344CB8AC3E}">
        <p14:creationId xmlns:p14="http://schemas.microsoft.com/office/powerpoint/2010/main" val="3667191122"/>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108" y="998207"/>
            <a:ext cx="12188825" cy="762153"/>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defTabSz="914126">
              <a:defRPr/>
            </a:pPr>
            <a:r>
              <a:rPr lang="en-US" sz="4399" dirty="0">
                <a:solidFill>
                  <a:srgbClr val="4E7E74"/>
                </a:solidFill>
                <a:latin typeface="Calibri Light" panose="020F0302020204030204"/>
              </a:rPr>
              <a:t>HPV/STI Nursing Visit</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351123" y="1988277"/>
            <a:ext cx="6727317" cy="44552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467" indent="-236467">
              <a:spcBef>
                <a:spcPts val="0"/>
              </a:spcBef>
              <a:spcAft>
                <a:spcPts val="600"/>
              </a:spcAft>
              <a:buClr>
                <a:srgbClr val="4E7E74"/>
              </a:buClr>
            </a:pPr>
            <a:r>
              <a:rPr lang="en-US" dirty="0">
                <a:latin typeface="Calibri Light" panose="020F0302020204030204" pitchFamily="34" charset="0"/>
                <a:cs typeface="Calibri Light" panose="020F0302020204030204" pitchFamily="34" charset="0"/>
              </a:rPr>
              <a:t>Provider-directed and/or patient-directed</a:t>
            </a:r>
          </a:p>
          <a:p>
            <a:pPr marL="693530" lvl="1" indent="-236467">
              <a:spcBef>
                <a:spcPts val="0"/>
              </a:spcBef>
              <a:spcAft>
                <a:spcPts val="600"/>
              </a:spcAft>
              <a:buClr>
                <a:srgbClr val="4E7E74"/>
              </a:buClr>
            </a:pPr>
            <a:r>
              <a:rPr lang="en-US" dirty="0">
                <a:latin typeface="Calibri Light" panose="020F0302020204030204" pitchFamily="34" charset="0"/>
                <a:cs typeface="Calibri Light" panose="020F0302020204030204" pitchFamily="34" charset="0"/>
              </a:rPr>
              <a:t>Standing orders for patient-directed visit</a:t>
            </a:r>
          </a:p>
          <a:p>
            <a:pPr marL="693530" lvl="1" indent="-236467">
              <a:spcBef>
                <a:spcPts val="0"/>
              </a:spcBef>
              <a:spcAft>
                <a:spcPts val="600"/>
              </a:spcAft>
              <a:buClr>
                <a:srgbClr val="4E7E74"/>
              </a:buClr>
            </a:pPr>
            <a:r>
              <a:rPr lang="en-US" dirty="0">
                <a:latin typeface="Calibri Light" panose="020F0302020204030204" pitchFamily="34" charset="0"/>
                <a:cs typeface="Calibri Light" panose="020F0302020204030204" pitchFamily="34" charset="0"/>
              </a:rPr>
              <a:t>Billable visits</a:t>
            </a:r>
          </a:p>
          <a:p>
            <a:pPr marL="236467" indent="-236467">
              <a:spcBef>
                <a:spcPts val="0"/>
              </a:spcBef>
              <a:spcAft>
                <a:spcPts val="600"/>
              </a:spcAft>
              <a:buClr>
                <a:srgbClr val="4E7E74"/>
              </a:buClr>
            </a:pPr>
            <a:r>
              <a:rPr lang="en-US" dirty="0">
                <a:latin typeface="Calibri Light" panose="020F0302020204030204" pitchFamily="34" charset="0"/>
                <a:cs typeface="Calibri Light" panose="020F0302020204030204" pitchFamily="34" charset="0"/>
              </a:rPr>
              <a:t>Provides support to clinicians and patients </a:t>
            </a:r>
          </a:p>
          <a:p>
            <a:pPr marL="236467" indent="-236467">
              <a:spcBef>
                <a:spcPts val="0"/>
              </a:spcBef>
              <a:spcAft>
                <a:spcPts val="600"/>
              </a:spcAft>
              <a:buClr>
                <a:srgbClr val="4E7E74"/>
              </a:buClr>
            </a:pPr>
            <a:r>
              <a:rPr lang="en-US" sz="2799" dirty="0">
                <a:latin typeface="Calibri Light" panose="020F0302020204030204" pitchFamily="34" charset="0"/>
                <a:cs typeface="Calibri Light" panose="020F0302020204030204" pitchFamily="34" charset="0"/>
              </a:rPr>
              <a:t>Nursing visits for HPV/STI screening</a:t>
            </a:r>
          </a:p>
          <a:p>
            <a:pPr marL="742727" lvl="1" indent="-342797">
              <a:spcBef>
                <a:spcPts val="0"/>
              </a:spcBef>
              <a:spcAft>
                <a:spcPts val="600"/>
              </a:spcAft>
              <a:buClr>
                <a:srgbClr val="4E7E74"/>
              </a:buClr>
              <a:buFont typeface="Wingdings" panose="05000000000000000000" pitchFamily="2" charset="2"/>
              <a:buChar char="Ø"/>
            </a:pPr>
            <a:r>
              <a:rPr lang="en-US" sz="2399" dirty="0">
                <a:latin typeface="Calibri Light" panose="020F0302020204030204" pitchFamily="34" charset="0"/>
                <a:cs typeface="Calibri Light" panose="020F0302020204030204" pitchFamily="34" charset="0"/>
              </a:rPr>
              <a:t>Sexual history</a:t>
            </a:r>
          </a:p>
          <a:p>
            <a:pPr marL="742727" lvl="1" indent="-342797">
              <a:spcBef>
                <a:spcPts val="0"/>
              </a:spcBef>
              <a:spcAft>
                <a:spcPts val="600"/>
              </a:spcAft>
              <a:buClr>
                <a:srgbClr val="4E7E74"/>
              </a:buClr>
              <a:buFont typeface="Wingdings" panose="05000000000000000000" pitchFamily="2" charset="2"/>
              <a:buChar char="Ø"/>
            </a:pPr>
            <a:r>
              <a:rPr lang="en-US" sz="2399" dirty="0">
                <a:latin typeface="Calibri Light" panose="020F0302020204030204" pitchFamily="34" charset="0"/>
                <a:cs typeface="Calibri Light" panose="020F0302020204030204" pitchFamily="34" charset="0"/>
              </a:rPr>
              <a:t>Specimen Collections</a:t>
            </a:r>
          </a:p>
          <a:p>
            <a:pPr marL="742727" lvl="1" indent="-342797">
              <a:spcBef>
                <a:spcPts val="0"/>
              </a:spcBef>
              <a:spcAft>
                <a:spcPts val="600"/>
              </a:spcAft>
              <a:buClr>
                <a:srgbClr val="4E7E74"/>
              </a:buClr>
              <a:buFont typeface="Wingdings" panose="05000000000000000000" pitchFamily="2" charset="2"/>
              <a:buChar char="Ø"/>
            </a:pPr>
            <a:r>
              <a:rPr lang="en-US" sz="2399" dirty="0">
                <a:latin typeface="Calibri Light" panose="020F0302020204030204" pitchFamily="34" charset="0"/>
                <a:cs typeface="Calibri Light" panose="020F0302020204030204" pitchFamily="34" charset="0"/>
              </a:rPr>
              <a:t>Point of care testing, e.g. HIV</a:t>
            </a:r>
          </a:p>
          <a:p>
            <a:pPr marL="742727" lvl="1" indent="-342797">
              <a:spcBef>
                <a:spcPts val="0"/>
              </a:spcBef>
              <a:spcAft>
                <a:spcPts val="600"/>
              </a:spcAft>
              <a:buClr>
                <a:srgbClr val="4E7E74"/>
              </a:buClr>
              <a:buFont typeface="Wingdings" panose="05000000000000000000" pitchFamily="2" charset="2"/>
              <a:buChar char="Ø"/>
            </a:pPr>
            <a:r>
              <a:rPr lang="en-US" sz="2399" dirty="0">
                <a:latin typeface="Calibri Light" panose="020F0302020204030204" pitchFamily="34" charset="0"/>
                <a:cs typeface="Calibri Light" panose="020F0302020204030204" pitchFamily="34" charset="0"/>
              </a:rPr>
              <a:t>Lab orders</a:t>
            </a:r>
          </a:p>
          <a:p>
            <a:pPr marL="742727" lvl="1" indent="-342797">
              <a:spcBef>
                <a:spcPts val="0"/>
              </a:spcBef>
              <a:spcAft>
                <a:spcPts val="600"/>
              </a:spcAft>
              <a:buClr>
                <a:srgbClr val="4E7E74"/>
              </a:buClr>
              <a:buFont typeface="Wingdings" panose="05000000000000000000" pitchFamily="2" charset="2"/>
              <a:buChar char="Ø"/>
            </a:pPr>
            <a:r>
              <a:rPr lang="en-US" sz="2399" dirty="0">
                <a:latin typeface="Calibri Light" panose="020F0302020204030204" pitchFamily="34" charset="0"/>
                <a:cs typeface="Calibri Light" panose="020F0302020204030204" pitchFamily="34" charset="0"/>
              </a:rPr>
              <a:t>Vaccines</a:t>
            </a:r>
          </a:p>
          <a:p>
            <a:pPr marL="742727" lvl="1" indent="-342797">
              <a:spcBef>
                <a:spcPts val="0"/>
              </a:spcBef>
              <a:spcAft>
                <a:spcPts val="600"/>
              </a:spcAft>
              <a:buClr>
                <a:srgbClr val="4E7E74"/>
              </a:buClr>
              <a:buFont typeface="Wingdings" panose="05000000000000000000" pitchFamily="2" charset="2"/>
              <a:buChar char="Ø"/>
            </a:pPr>
            <a:r>
              <a:rPr lang="en-US" sz="2399" dirty="0">
                <a:latin typeface="Calibri Light" panose="020F0302020204030204" pitchFamily="34" charset="0"/>
                <a:cs typeface="Calibri Light" panose="020F0302020204030204" pitchFamily="34" charset="0"/>
              </a:rPr>
              <a:t>Patient education and counseling</a:t>
            </a:r>
          </a:p>
          <a:p>
            <a:pPr marL="742727" lvl="1" indent="-342797">
              <a:spcBef>
                <a:spcPts val="0"/>
              </a:spcBef>
              <a:spcAft>
                <a:spcPts val="600"/>
              </a:spcAft>
              <a:buClr>
                <a:srgbClr val="4E7E74"/>
              </a:buClr>
              <a:buFont typeface="Wingdings" panose="05000000000000000000" pitchFamily="2" charset="2"/>
              <a:buChar char="Ø"/>
            </a:pPr>
            <a:endParaRPr lang="en-US" sz="2399" dirty="0">
              <a:latin typeface="Calibri Light" panose="020F0302020204030204" pitchFamily="34" charset="0"/>
              <a:cs typeface="Calibri Light" panose="020F0302020204030204" pitchFamily="34" charset="0"/>
            </a:endParaRPr>
          </a:p>
          <a:p>
            <a:pPr marL="742727" lvl="1" indent="-342797">
              <a:spcBef>
                <a:spcPts val="0"/>
              </a:spcBef>
              <a:spcAft>
                <a:spcPts val="600"/>
              </a:spcAft>
              <a:buClr>
                <a:srgbClr val="4E7E74"/>
              </a:buClr>
              <a:buFont typeface="Wingdings" panose="05000000000000000000" pitchFamily="2" charset="2"/>
              <a:buChar char="Ø"/>
            </a:pPr>
            <a:endParaRPr lang="en-US" sz="2399" dirty="0">
              <a:latin typeface="Calibri Light" panose="020F0302020204030204" pitchFamily="34" charset="0"/>
              <a:cs typeface="Calibri Light" panose="020F0302020204030204" pitchFamily="34" charset="0"/>
            </a:endParaRPr>
          </a:p>
          <a:p>
            <a:pPr marL="0" indent="0">
              <a:spcBef>
                <a:spcPts val="0"/>
              </a:spcBef>
              <a:spcAft>
                <a:spcPts val="600"/>
              </a:spcAft>
              <a:buClr>
                <a:srgbClr val="4E7E74"/>
              </a:buClr>
              <a:buNone/>
            </a:pPr>
            <a:endParaRPr lang="en-US" sz="2799" dirty="0">
              <a:latin typeface="Calibri Light" panose="020F0302020204030204" pitchFamily="34" charset="0"/>
              <a:cs typeface="Calibri Light" panose="020F0302020204030204" pitchFamily="34" charset="0"/>
            </a:endParaRPr>
          </a:p>
          <a:p>
            <a:pPr marL="236467" indent="-236467">
              <a:spcBef>
                <a:spcPts val="0"/>
              </a:spcBef>
              <a:spcAft>
                <a:spcPts val="600"/>
              </a:spcAft>
              <a:buClr>
                <a:srgbClr val="4E7E74"/>
              </a:buClr>
            </a:pPr>
            <a:endParaRPr lang="en-US" sz="2799" dirty="0">
              <a:latin typeface="Calibri Light" panose="020F0302020204030204" pitchFamily="34" charset="0"/>
              <a:cs typeface="Calibri Light" panose="020F0302020204030204" pitchFamily="34" charset="0"/>
            </a:endParaRPr>
          </a:p>
        </p:txBody>
      </p:sp>
      <p:pic>
        <p:nvPicPr>
          <p:cNvPr id="7" name="Picture 2" descr="Untitled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988277"/>
            <a:ext cx="4827302" cy="321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42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97C6-B833-4AED-E45A-766878A42154}"/>
              </a:ext>
            </a:extLst>
          </p:cNvPr>
          <p:cNvSpPr>
            <a:spLocks noGrp="1"/>
          </p:cNvSpPr>
          <p:nvPr>
            <p:ph type="title"/>
          </p:nvPr>
        </p:nvSpPr>
        <p:spPr/>
        <p:txBody>
          <a:bodyPr>
            <a:normAutofit fontScale="90000"/>
          </a:bodyPr>
          <a:lstStyle/>
          <a:p>
            <a:r>
              <a:rPr lang="en-US" dirty="0"/>
              <a:t>Ways to Manage Time Constraints/Invasiveness of Collection</a:t>
            </a:r>
          </a:p>
        </p:txBody>
      </p:sp>
      <p:sp>
        <p:nvSpPr>
          <p:cNvPr id="3" name="Text Placeholder 2">
            <a:extLst>
              <a:ext uri="{FF2B5EF4-FFF2-40B4-BE49-F238E27FC236}">
                <a16:creationId xmlns:a16="http://schemas.microsoft.com/office/drawing/2014/main" id="{6F5218DD-DF00-A2EC-B5E9-A6425A78FF47}"/>
              </a:ext>
            </a:extLst>
          </p:cNvPr>
          <p:cNvSpPr>
            <a:spLocks noGrp="1"/>
          </p:cNvSpPr>
          <p:nvPr>
            <p:ph type="body" sz="quarter" idx="11"/>
          </p:nvPr>
        </p:nvSpPr>
        <p:spPr>
          <a:xfrm>
            <a:off x="623889" y="2141308"/>
            <a:ext cx="9614932" cy="4051674"/>
          </a:xfrm>
        </p:spPr>
        <p:txBody>
          <a:bodyPr/>
          <a:lstStyle/>
          <a:p>
            <a:r>
              <a:rPr lang="en-US" dirty="0"/>
              <a:t>Consider self-collection</a:t>
            </a:r>
          </a:p>
          <a:p>
            <a:r>
              <a:rPr lang="en-US" dirty="0"/>
              <a:t>Medial assistant-directed, at the time of rooming the patient or at end of visit</a:t>
            </a:r>
          </a:p>
          <a:p>
            <a:pPr lvl="1"/>
            <a:r>
              <a:rPr lang="en-US" dirty="0"/>
              <a:t>Patients identified through pre-visit huddles/dashboards</a:t>
            </a:r>
          </a:p>
          <a:p>
            <a:r>
              <a:rPr lang="en-US" dirty="0"/>
              <a:t>Nurse visits</a:t>
            </a:r>
          </a:p>
          <a:p>
            <a:pPr lvl="1"/>
            <a:r>
              <a:rPr lang="en-US" dirty="0"/>
              <a:t>Provider-directed</a:t>
            </a:r>
          </a:p>
          <a:p>
            <a:pPr lvl="1"/>
            <a:r>
              <a:rPr lang="en-US" dirty="0"/>
              <a:t>Patient-directed/Staff-directed (with standing orders)</a:t>
            </a:r>
          </a:p>
        </p:txBody>
      </p:sp>
    </p:spTree>
    <p:extLst>
      <p:ext uri="{BB962C8B-B14F-4D97-AF65-F5344CB8AC3E}">
        <p14:creationId xmlns:p14="http://schemas.microsoft.com/office/powerpoint/2010/main" val="2027689194"/>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B064-AC1A-AC44-0649-623CB50BB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AEA17-AB66-EBFC-75D6-7A03AE01E237}"/>
              </a:ext>
            </a:extLst>
          </p:cNvPr>
          <p:cNvSpPr>
            <a:spLocks noGrp="1"/>
          </p:cNvSpPr>
          <p:nvPr>
            <p:ph type="title"/>
          </p:nvPr>
        </p:nvSpPr>
        <p:spPr>
          <a:xfrm>
            <a:off x="623297" y="781458"/>
            <a:ext cx="10512425" cy="648915"/>
          </a:xfrm>
        </p:spPr>
        <p:txBody>
          <a:bodyPr/>
          <a:lstStyle/>
          <a:p>
            <a:r>
              <a:rPr lang="en-US" dirty="0"/>
              <a:t>Case Study</a:t>
            </a:r>
          </a:p>
        </p:txBody>
      </p:sp>
      <p:sp>
        <p:nvSpPr>
          <p:cNvPr id="3" name="Text Placeholder 2">
            <a:extLst>
              <a:ext uri="{FF2B5EF4-FFF2-40B4-BE49-F238E27FC236}">
                <a16:creationId xmlns:a16="http://schemas.microsoft.com/office/drawing/2014/main" id="{1436246A-88A0-084A-DF47-64FBED8BC0C9}"/>
              </a:ext>
            </a:extLst>
          </p:cNvPr>
          <p:cNvSpPr>
            <a:spLocks noGrp="1"/>
          </p:cNvSpPr>
          <p:nvPr>
            <p:ph type="body" sz="quarter" idx="11"/>
          </p:nvPr>
        </p:nvSpPr>
        <p:spPr>
          <a:xfrm>
            <a:off x="639638" y="1321728"/>
            <a:ext cx="9115789" cy="5173626"/>
          </a:xfrm>
        </p:spPr>
        <p:txBody>
          <a:bodyPr/>
          <a:lstStyle/>
          <a:p>
            <a:r>
              <a:rPr lang="en-US" dirty="0"/>
              <a:t>You know you should proceed with anal pap smear. Which of the following would you choose to do:</a:t>
            </a:r>
          </a:p>
          <a:p>
            <a:pPr lvl="1"/>
            <a:r>
              <a:rPr lang="en-US" dirty="0"/>
              <a:t>Postpone the procedure until another visit because of time constraints (managing adherence, BP, muscle aches).</a:t>
            </a:r>
          </a:p>
          <a:p>
            <a:pPr lvl="1"/>
            <a:r>
              <a:rPr lang="en-US" dirty="0"/>
              <a:t>Refer him to colorectal surgery/GI to conduct the pap smear.</a:t>
            </a:r>
          </a:p>
          <a:p>
            <a:pPr lvl="1"/>
            <a:r>
              <a:rPr lang="en-US" b="1" dirty="0">
                <a:solidFill>
                  <a:srgbClr val="C00000"/>
                </a:solidFill>
              </a:rPr>
              <a:t>Proceed with pap smear, asking medical assistant to set up and chaperone (so what if you are already 46 minutes behind, whose counting?).</a:t>
            </a:r>
          </a:p>
          <a:p>
            <a:pPr lvl="1"/>
            <a:r>
              <a:rPr lang="en-US" b="1" i="1" u="sng" dirty="0">
                <a:solidFill>
                  <a:srgbClr val="C00000"/>
                </a:solidFill>
              </a:rPr>
              <a:t>Have him self-collect the sample at the end of the visit with medical assistant handing him how-to instructions. </a:t>
            </a:r>
          </a:p>
          <a:p>
            <a:pPr lvl="1"/>
            <a:r>
              <a:rPr lang="en-US" dirty="0"/>
              <a:t>Bring him back to see your nurse for self-collection.</a:t>
            </a:r>
          </a:p>
        </p:txBody>
      </p:sp>
      <p:pic>
        <p:nvPicPr>
          <p:cNvPr id="7" name="Picture 6">
            <a:extLst>
              <a:ext uri="{FF2B5EF4-FFF2-40B4-BE49-F238E27FC236}">
                <a16:creationId xmlns:a16="http://schemas.microsoft.com/office/drawing/2014/main" id="{5DC541B1-4406-A302-D2E6-DB4AFE3E0301}"/>
              </a:ext>
            </a:extLst>
          </p:cNvPr>
          <p:cNvPicPr>
            <a:picLocks noChangeAspect="1"/>
          </p:cNvPicPr>
          <p:nvPr/>
        </p:nvPicPr>
        <p:blipFill>
          <a:blip r:embed="rId3"/>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178925594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3DC8-4116-DEE4-FC64-71C4CFEC0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A74DF-442E-F728-F8FD-D861E9DC5C5E}"/>
              </a:ext>
            </a:extLst>
          </p:cNvPr>
          <p:cNvSpPr>
            <a:spLocks noGrp="1"/>
          </p:cNvSpPr>
          <p:nvPr>
            <p:ph type="title"/>
          </p:nvPr>
        </p:nvSpPr>
        <p:spPr>
          <a:xfrm>
            <a:off x="623297" y="781458"/>
            <a:ext cx="10512425" cy="648915"/>
          </a:xfrm>
        </p:spPr>
        <p:txBody>
          <a:bodyPr/>
          <a:lstStyle/>
          <a:p>
            <a:r>
              <a:rPr lang="en-US" dirty="0"/>
              <a:t>Case Study</a:t>
            </a:r>
          </a:p>
        </p:txBody>
      </p:sp>
      <p:sp>
        <p:nvSpPr>
          <p:cNvPr id="3" name="Text Placeholder 2">
            <a:extLst>
              <a:ext uri="{FF2B5EF4-FFF2-40B4-BE49-F238E27FC236}">
                <a16:creationId xmlns:a16="http://schemas.microsoft.com/office/drawing/2014/main" id="{C20BD611-720D-40D5-DF2C-DA7B2DEE2886}"/>
              </a:ext>
            </a:extLst>
          </p:cNvPr>
          <p:cNvSpPr>
            <a:spLocks noGrp="1"/>
          </p:cNvSpPr>
          <p:nvPr>
            <p:ph type="body" sz="quarter" idx="11"/>
          </p:nvPr>
        </p:nvSpPr>
        <p:spPr>
          <a:xfrm>
            <a:off x="623297" y="1415857"/>
            <a:ext cx="9115789" cy="5173626"/>
          </a:xfrm>
        </p:spPr>
        <p:txBody>
          <a:bodyPr/>
          <a:lstStyle/>
          <a:p>
            <a:r>
              <a:rPr lang="en-US" sz="2800" dirty="0"/>
              <a:t>He agrees with self collection and the medical assistant provides the instructions at the end of the visit and sends off the specimen. You order cytology and </a:t>
            </a:r>
            <a:r>
              <a:rPr lang="en-US" sz="2800" dirty="0" err="1"/>
              <a:t>hrHPV</a:t>
            </a:r>
            <a:r>
              <a:rPr lang="en-US" sz="2800" dirty="0"/>
              <a:t> co-testing. </a:t>
            </a:r>
          </a:p>
          <a:p>
            <a:r>
              <a:rPr lang="en-US" sz="2800" dirty="0"/>
              <a:t>Results come back as LSIL with </a:t>
            </a:r>
            <a:r>
              <a:rPr lang="en-US" sz="2800" dirty="0" err="1"/>
              <a:t>hrHPV</a:t>
            </a:r>
            <a:r>
              <a:rPr lang="en-US" sz="2800" dirty="0"/>
              <a:t> positive (genotype is NOT HPV16). </a:t>
            </a:r>
          </a:p>
          <a:p>
            <a:r>
              <a:rPr lang="en-US" sz="2800" dirty="0"/>
              <a:t>You do not have HRA easily accessible in your area. </a:t>
            </a:r>
          </a:p>
        </p:txBody>
      </p:sp>
      <p:pic>
        <p:nvPicPr>
          <p:cNvPr id="5" name="Picture 4">
            <a:extLst>
              <a:ext uri="{FF2B5EF4-FFF2-40B4-BE49-F238E27FC236}">
                <a16:creationId xmlns:a16="http://schemas.microsoft.com/office/drawing/2014/main" id="{A93420D0-C9A4-3711-1474-4C1B58EAC364}"/>
              </a:ext>
            </a:extLst>
          </p:cNvPr>
          <p:cNvPicPr>
            <a:picLocks noChangeAspect="1"/>
          </p:cNvPicPr>
          <p:nvPr/>
        </p:nvPicPr>
        <p:blipFill>
          <a:blip r:embed="rId3"/>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2870441184"/>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F50E1-1D58-3699-FFC2-C128BCD39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F5213-DA7C-F0E8-3E7B-7888AC624505}"/>
              </a:ext>
            </a:extLst>
          </p:cNvPr>
          <p:cNvSpPr>
            <a:spLocks noGrp="1"/>
          </p:cNvSpPr>
          <p:nvPr>
            <p:ph type="title"/>
          </p:nvPr>
        </p:nvSpPr>
        <p:spPr>
          <a:xfrm>
            <a:off x="623297" y="781458"/>
            <a:ext cx="10512425" cy="648915"/>
          </a:xfrm>
        </p:spPr>
        <p:txBody>
          <a:bodyPr/>
          <a:lstStyle/>
          <a:p>
            <a:r>
              <a:rPr lang="en-US" dirty="0"/>
              <a:t>Case Study</a:t>
            </a:r>
          </a:p>
        </p:txBody>
      </p:sp>
      <p:sp>
        <p:nvSpPr>
          <p:cNvPr id="3" name="Text Placeholder 2">
            <a:extLst>
              <a:ext uri="{FF2B5EF4-FFF2-40B4-BE49-F238E27FC236}">
                <a16:creationId xmlns:a16="http://schemas.microsoft.com/office/drawing/2014/main" id="{F506EB59-2AC2-A6D8-E5A7-C9F2D808B60C}"/>
              </a:ext>
            </a:extLst>
          </p:cNvPr>
          <p:cNvSpPr>
            <a:spLocks noGrp="1"/>
          </p:cNvSpPr>
          <p:nvPr>
            <p:ph type="body" sz="quarter" idx="11"/>
          </p:nvPr>
        </p:nvSpPr>
        <p:spPr>
          <a:xfrm>
            <a:off x="623297" y="1415857"/>
            <a:ext cx="9115789" cy="5173626"/>
          </a:xfrm>
        </p:spPr>
        <p:txBody>
          <a:bodyPr/>
          <a:lstStyle/>
          <a:p>
            <a:r>
              <a:rPr lang="en-US" dirty="0"/>
              <a:t>What would you recommend as next steps for LSIL with </a:t>
            </a:r>
            <a:r>
              <a:rPr lang="en-US" dirty="0" err="1"/>
              <a:t>hrHPV</a:t>
            </a:r>
            <a:r>
              <a:rPr lang="en-US" dirty="0"/>
              <a:t>+, not HPV16 (limited HRA availability)?</a:t>
            </a:r>
          </a:p>
          <a:p>
            <a:pPr lvl="2"/>
            <a:r>
              <a:rPr lang="en-US" dirty="0"/>
              <a:t>Reassure since it is LSIL and not HPV-16, no treatment nor repeat testing required.</a:t>
            </a:r>
          </a:p>
          <a:p>
            <a:pPr lvl="2"/>
            <a:r>
              <a:rPr lang="en-US" dirty="0"/>
              <a:t>Reassure but tell him repeat anal pap smear in 1 year.</a:t>
            </a:r>
          </a:p>
          <a:p>
            <a:pPr lvl="2"/>
            <a:r>
              <a:rPr lang="en-US" dirty="0"/>
              <a:t>Refer for HRA anyway and see if you can provide transportation for him to get to the specialist 2 hours away.</a:t>
            </a:r>
          </a:p>
        </p:txBody>
      </p:sp>
      <p:pic>
        <p:nvPicPr>
          <p:cNvPr id="5" name="Picture 4">
            <a:extLst>
              <a:ext uri="{FF2B5EF4-FFF2-40B4-BE49-F238E27FC236}">
                <a16:creationId xmlns:a16="http://schemas.microsoft.com/office/drawing/2014/main" id="{93359E75-1D27-797D-5BC3-9DCFBD0BAD44}"/>
              </a:ext>
            </a:extLst>
          </p:cNvPr>
          <p:cNvPicPr>
            <a:picLocks noChangeAspect="1"/>
          </p:cNvPicPr>
          <p:nvPr/>
        </p:nvPicPr>
        <p:blipFill>
          <a:blip r:embed="rId3"/>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1937563547"/>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2F0A3-9218-A5E9-FFBF-03B7787EBF4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44FE8B-3E45-8F2B-B5AB-90DCB3B17CCC}"/>
              </a:ext>
            </a:extLst>
          </p:cNvPr>
          <p:cNvSpPr>
            <a:spLocks noGrp="1"/>
          </p:cNvSpPr>
          <p:nvPr>
            <p:ph type="title"/>
          </p:nvPr>
        </p:nvSpPr>
        <p:spPr/>
        <p:txBody>
          <a:bodyPr/>
          <a:lstStyle/>
          <a:p>
            <a:r>
              <a:rPr lang="en-US" dirty="0"/>
              <a:t>Overcoming Barriers</a:t>
            </a:r>
          </a:p>
        </p:txBody>
      </p:sp>
      <p:sp>
        <p:nvSpPr>
          <p:cNvPr id="7" name="Text Placeholder 6">
            <a:extLst>
              <a:ext uri="{FF2B5EF4-FFF2-40B4-BE49-F238E27FC236}">
                <a16:creationId xmlns:a16="http://schemas.microsoft.com/office/drawing/2014/main" id="{DA51D681-810F-ABF2-BAAB-10E6EAE582A8}"/>
              </a:ext>
            </a:extLst>
          </p:cNvPr>
          <p:cNvSpPr>
            <a:spLocks noGrp="1"/>
          </p:cNvSpPr>
          <p:nvPr>
            <p:ph type="body" sz="quarter" idx="11"/>
          </p:nvPr>
        </p:nvSpPr>
        <p:spPr/>
        <p:txBody>
          <a:bodyPr/>
          <a:lstStyle/>
          <a:p>
            <a:r>
              <a:rPr lang="en-US" dirty="0"/>
              <a:t>Identifying who needs screening</a:t>
            </a:r>
          </a:p>
          <a:p>
            <a:r>
              <a:rPr lang="en-US" dirty="0"/>
              <a:t>Sensitive/invasive examination</a:t>
            </a:r>
          </a:p>
          <a:p>
            <a:r>
              <a:rPr lang="en-US" dirty="0"/>
              <a:t>Time constraints/competing priorities</a:t>
            </a:r>
          </a:p>
          <a:p>
            <a:r>
              <a:rPr lang="en-US" b="1" dirty="0">
                <a:solidFill>
                  <a:schemeClr val="tx2"/>
                </a:solidFill>
              </a:rPr>
              <a:t>HRA availability</a:t>
            </a:r>
          </a:p>
        </p:txBody>
      </p:sp>
      <p:sp>
        <p:nvSpPr>
          <p:cNvPr id="5" name="Date Placeholder 4">
            <a:extLst>
              <a:ext uri="{FF2B5EF4-FFF2-40B4-BE49-F238E27FC236}">
                <a16:creationId xmlns:a16="http://schemas.microsoft.com/office/drawing/2014/main" id="{36435573-D3A1-5C9F-C217-0B6CA2826725}"/>
              </a:ext>
            </a:extLst>
          </p:cNvPr>
          <p:cNvSpPr>
            <a:spLocks noGrp="1"/>
          </p:cNvSpPr>
          <p:nvPr>
            <p:ph type="dt" sz="half" idx="2"/>
          </p:nvPr>
        </p:nvSpPr>
        <p:spPr/>
        <p:txBody>
          <a:bodyPr/>
          <a:lstStyle/>
          <a:p>
            <a:endParaRPr lang="en-US" dirty="0"/>
          </a:p>
        </p:txBody>
      </p:sp>
      <p:pic>
        <p:nvPicPr>
          <p:cNvPr id="2" name="Picture 12" descr="Funny Signs from Around the World | Funny signs, Funny, Sign quotes">
            <a:extLst>
              <a:ext uri="{FF2B5EF4-FFF2-40B4-BE49-F238E27FC236}">
                <a16:creationId xmlns:a16="http://schemas.microsoft.com/office/drawing/2014/main" id="{CCD9D8C2-C813-A7B2-9677-1680B72B9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028" y="1983235"/>
            <a:ext cx="3163639" cy="237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06819"/>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6128" y="6535212"/>
            <a:ext cx="9034011" cy="246221"/>
          </a:xfrm>
          <a:prstGeom prst="rect">
            <a:avLst/>
          </a:prstGeom>
          <a:noFill/>
        </p:spPr>
        <p:txBody>
          <a:bodyPr wrap="square" rtlCol="0">
            <a:spAutoFit/>
          </a:bodyPr>
          <a:lstStyle/>
          <a:p>
            <a:r>
              <a:rPr lang="en-US" sz="1000" u="sng" dirty="0">
                <a:hlinkClick r:id="rId2"/>
              </a:rPr>
              <a:t>International Anal Neoplasia Society's consensus guidelines for anal cancer screening - </a:t>
            </a:r>
            <a:r>
              <a:rPr lang="en-US" sz="1000" u="sng" dirty="0" err="1">
                <a:hlinkClick r:id="rId2"/>
              </a:rPr>
              <a:t>Stier</a:t>
            </a:r>
            <a:r>
              <a:rPr lang="en-US" sz="1000" u="sng" dirty="0">
                <a:hlinkClick r:id="rId2"/>
              </a:rPr>
              <a:t> - 2024 - International Journal of Cancer - Wiley Online Library</a:t>
            </a:r>
            <a:endParaRPr lang="en-US" sz="10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09069" y="920207"/>
            <a:ext cx="11089732" cy="648915"/>
          </a:xfrm>
          <a:prstGeom prst="rect">
            <a:avLst/>
          </a:prstGeom>
        </p:spPr>
        <p:txBody>
          <a:bodyPr vert="horz" lIns="91440" tIns="45720" rIns="91440" bIns="45720" rtlCol="0" anchor="t">
            <a:normAutofit fontScale="975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Management of Results</a:t>
            </a:r>
          </a:p>
        </p:txBody>
      </p:sp>
      <p:pic>
        <p:nvPicPr>
          <p:cNvPr id="2" name="Picture 1"/>
          <p:cNvPicPr>
            <a:picLocks noChangeAspect="1"/>
          </p:cNvPicPr>
          <p:nvPr/>
        </p:nvPicPr>
        <p:blipFill>
          <a:blip r:embed="rId3"/>
          <a:stretch>
            <a:fillRect/>
          </a:stretch>
        </p:blipFill>
        <p:spPr>
          <a:xfrm>
            <a:off x="309068" y="1484914"/>
            <a:ext cx="11224561" cy="1017979"/>
          </a:xfrm>
          <a:prstGeom prst="rect">
            <a:avLst/>
          </a:prstGeom>
        </p:spPr>
      </p:pic>
      <p:pic>
        <p:nvPicPr>
          <p:cNvPr id="5" name="Picture 4"/>
          <p:cNvPicPr>
            <a:picLocks noChangeAspect="1"/>
          </p:cNvPicPr>
          <p:nvPr/>
        </p:nvPicPr>
        <p:blipFill>
          <a:blip r:embed="rId4"/>
          <a:stretch>
            <a:fillRect/>
          </a:stretch>
        </p:blipFill>
        <p:spPr>
          <a:xfrm>
            <a:off x="309068" y="5763687"/>
            <a:ext cx="7762875" cy="771525"/>
          </a:xfrm>
          <a:prstGeom prst="rect">
            <a:avLst/>
          </a:prstGeom>
        </p:spPr>
      </p:pic>
      <p:pic>
        <p:nvPicPr>
          <p:cNvPr id="9" name="Picture 8"/>
          <p:cNvPicPr>
            <a:picLocks noChangeAspect="1"/>
          </p:cNvPicPr>
          <p:nvPr/>
        </p:nvPicPr>
        <p:blipFill>
          <a:blip r:embed="rId5"/>
          <a:stretch>
            <a:fillRect/>
          </a:stretch>
        </p:blipFill>
        <p:spPr>
          <a:xfrm>
            <a:off x="367123" y="3155908"/>
            <a:ext cx="11089733" cy="1098259"/>
          </a:xfrm>
          <a:prstGeom prst="rect">
            <a:avLst/>
          </a:prstGeom>
        </p:spPr>
      </p:pic>
    </p:spTree>
    <p:extLst>
      <p:ext uri="{BB962C8B-B14F-4D97-AF65-F5344CB8AC3E}">
        <p14:creationId xmlns:p14="http://schemas.microsoft.com/office/powerpoint/2010/main" val="102593238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lIns="91440" tIns="45720" rIns="91440" bIns="45720" anchor="t"/>
          <a:lstStyle/>
          <a:p>
            <a:pPr marL="975360" indent="-285750">
              <a:buFont typeface="Wingdings" panose="05000000000000000000" pitchFamily="2" charset="2"/>
              <a:buChar char="§"/>
            </a:pPr>
            <a:r>
              <a:rPr lang="en-US" sz="1600" b="1" dirty="0">
                <a:cs typeface="Arial"/>
              </a:rPr>
              <a:t>National AETC Support Center (NASC) – </a:t>
            </a:r>
            <a:r>
              <a:rPr lang="en-US" sz="1600" dirty="0">
                <a:cs typeface="Arial"/>
              </a:rPr>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cs typeface="Arial"/>
                <a:hlinkClick r:id="rId2"/>
              </a:rPr>
              <a:t>https://aidsetc.org/</a:t>
            </a:r>
            <a:r>
              <a:rPr lang="en-US" sz="1600" dirty="0">
                <a:cs typeface="Arial"/>
              </a:rPr>
              <a:t> </a:t>
            </a:r>
            <a:endParaRPr lang="en-US">
              <a:cs typeface="Arial"/>
            </a:endParaRPr>
          </a:p>
          <a:p>
            <a:pPr marL="975360" indent="-285750">
              <a:buFont typeface="Wingdings" panose="05000000000000000000" pitchFamily="2" charset="2"/>
              <a:buChar char="§"/>
            </a:pPr>
            <a:r>
              <a:rPr lang="en-US" sz="1600" b="1" dirty="0">
                <a:cs typeface="Arial"/>
              </a:rPr>
              <a:t>National Clinical Consultation Center (NCCC) – </a:t>
            </a:r>
            <a:r>
              <a:rPr lang="en-US" sz="1600" dirty="0">
                <a:cs typeface="Arial"/>
              </a:rPr>
              <a:t>provides free, peer-to-peer, expert advice for health professionals on HIV prevention, care, and treatment and related topics. Learn more: </a:t>
            </a:r>
            <a:r>
              <a:rPr lang="en-US" sz="1600" dirty="0">
                <a:cs typeface="Arial"/>
                <a:hlinkClick r:id="rId3"/>
              </a:rPr>
              <a:t>https://nccc/ucsf.edu</a:t>
            </a:r>
            <a:r>
              <a:rPr lang="en-US" sz="1600" dirty="0">
                <a:cs typeface="Arial"/>
              </a:rPr>
              <a:t> or call 844-ASK-NCCC (844-275-6222)</a:t>
            </a:r>
            <a:endParaRPr lang="en-US" sz="1600" dirty="0"/>
          </a:p>
          <a:p>
            <a:pPr marL="975920" indent="-285750">
              <a:buFont typeface="Wingdings" panose="05000000000000000000" pitchFamily="2" charset="2"/>
              <a:buChar char="§"/>
            </a:pPr>
            <a:r>
              <a:rPr lang="en-US" sz="1600" b="1" dirty="0"/>
              <a:t>National HIV Curriculum (NHC)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9, 2026</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6128" y="6535212"/>
            <a:ext cx="9034011" cy="246221"/>
          </a:xfrm>
          <a:prstGeom prst="rect">
            <a:avLst/>
          </a:prstGeom>
          <a:noFill/>
        </p:spPr>
        <p:txBody>
          <a:bodyPr wrap="square" rtlCol="0">
            <a:spAutoFit/>
          </a:bodyPr>
          <a:lstStyle/>
          <a:p>
            <a:r>
              <a:rPr lang="en-US" sz="1000" u="sng" dirty="0">
                <a:hlinkClick r:id="rId2"/>
              </a:rPr>
              <a:t>International Anal Neoplasia Society's consensus guidelines for anal cancer screening - </a:t>
            </a:r>
            <a:r>
              <a:rPr lang="en-US" sz="1000" u="sng" dirty="0" err="1">
                <a:hlinkClick r:id="rId2"/>
              </a:rPr>
              <a:t>Stier</a:t>
            </a:r>
            <a:r>
              <a:rPr lang="en-US" sz="1000" u="sng" dirty="0">
                <a:hlinkClick r:id="rId2"/>
              </a:rPr>
              <a:t> - 2024 - International Journal of Cancer - Wiley Online Library</a:t>
            </a:r>
            <a:endParaRPr lang="en-US" sz="10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09069" y="920207"/>
            <a:ext cx="11089732" cy="648915"/>
          </a:xfrm>
          <a:prstGeom prst="rect">
            <a:avLst/>
          </a:prstGeom>
        </p:spPr>
        <p:txBody>
          <a:bodyPr vert="horz" lIns="91440" tIns="45720" rIns="91440" bIns="45720" rtlCol="0" anchor="t">
            <a:normAutofit fontScale="975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Management of Results</a:t>
            </a:r>
          </a:p>
        </p:txBody>
      </p:sp>
      <p:pic>
        <p:nvPicPr>
          <p:cNvPr id="2" name="Picture 1"/>
          <p:cNvPicPr>
            <a:picLocks noChangeAspect="1"/>
          </p:cNvPicPr>
          <p:nvPr/>
        </p:nvPicPr>
        <p:blipFill>
          <a:blip r:embed="rId3"/>
          <a:stretch>
            <a:fillRect/>
          </a:stretch>
        </p:blipFill>
        <p:spPr>
          <a:xfrm>
            <a:off x="309068" y="1484914"/>
            <a:ext cx="11224561" cy="1017979"/>
          </a:xfrm>
          <a:prstGeom prst="rect">
            <a:avLst/>
          </a:prstGeom>
        </p:spPr>
      </p:pic>
      <p:pic>
        <p:nvPicPr>
          <p:cNvPr id="5" name="Picture 4"/>
          <p:cNvPicPr>
            <a:picLocks noChangeAspect="1"/>
          </p:cNvPicPr>
          <p:nvPr/>
        </p:nvPicPr>
        <p:blipFill>
          <a:blip r:embed="rId4"/>
          <a:stretch>
            <a:fillRect/>
          </a:stretch>
        </p:blipFill>
        <p:spPr>
          <a:xfrm>
            <a:off x="309068" y="5763687"/>
            <a:ext cx="7762875" cy="771525"/>
          </a:xfrm>
          <a:prstGeom prst="rect">
            <a:avLst/>
          </a:prstGeom>
        </p:spPr>
      </p:pic>
      <p:pic>
        <p:nvPicPr>
          <p:cNvPr id="9" name="Picture 8"/>
          <p:cNvPicPr>
            <a:picLocks noChangeAspect="1"/>
          </p:cNvPicPr>
          <p:nvPr/>
        </p:nvPicPr>
        <p:blipFill>
          <a:blip r:embed="rId5"/>
          <a:stretch>
            <a:fillRect/>
          </a:stretch>
        </p:blipFill>
        <p:spPr>
          <a:xfrm>
            <a:off x="367123" y="2546310"/>
            <a:ext cx="11089733" cy="1098259"/>
          </a:xfrm>
          <a:prstGeom prst="rect">
            <a:avLst/>
          </a:prstGeom>
        </p:spPr>
      </p:pic>
      <p:pic>
        <p:nvPicPr>
          <p:cNvPr id="3" name="Picture 2"/>
          <p:cNvPicPr>
            <a:picLocks noChangeAspect="1"/>
          </p:cNvPicPr>
          <p:nvPr/>
        </p:nvPicPr>
        <p:blipFill>
          <a:blip r:embed="rId6"/>
          <a:stretch>
            <a:fillRect/>
          </a:stretch>
        </p:blipFill>
        <p:spPr>
          <a:xfrm>
            <a:off x="1983880" y="2552254"/>
            <a:ext cx="9680375" cy="3162071"/>
          </a:xfrm>
          <a:prstGeom prst="rect">
            <a:avLst/>
          </a:prstGeom>
        </p:spPr>
      </p:pic>
    </p:spTree>
    <p:extLst>
      <p:ext uri="{BB962C8B-B14F-4D97-AF65-F5344CB8AC3E}">
        <p14:creationId xmlns:p14="http://schemas.microsoft.com/office/powerpoint/2010/main" val="2120421763"/>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6128" y="6578754"/>
            <a:ext cx="9034011" cy="230832"/>
          </a:xfrm>
          <a:prstGeom prst="rect">
            <a:avLst/>
          </a:prstGeom>
          <a:noFill/>
        </p:spPr>
        <p:txBody>
          <a:bodyPr wrap="square" rtlCol="0">
            <a:spAutoFit/>
          </a:bodyPr>
          <a:lstStyle/>
          <a:p>
            <a:r>
              <a:rPr lang="en-US" sz="900" u="sng" dirty="0">
                <a:hlinkClick r:id="rId2"/>
              </a:rPr>
              <a:t>International Anal Neoplasia Society's consensus guidelines for anal cancer screening - </a:t>
            </a:r>
            <a:r>
              <a:rPr lang="en-US" sz="900" u="sng" dirty="0" err="1">
                <a:hlinkClick r:id="rId2"/>
              </a:rPr>
              <a:t>Stier</a:t>
            </a:r>
            <a:r>
              <a:rPr lang="en-US" sz="900" u="sng" dirty="0">
                <a:hlinkClick r:id="rId2"/>
              </a:rPr>
              <a:t> - 2024 - International Journal of Cancer - Wiley Online Library</a:t>
            </a:r>
            <a:endParaRPr lang="en-US" sz="9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09067" y="688363"/>
            <a:ext cx="11089732" cy="648915"/>
          </a:xfrm>
          <a:prstGeom prst="rect">
            <a:avLst/>
          </a:prstGeom>
        </p:spPr>
        <p:txBody>
          <a:bodyPr vert="horz" lIns="91440" tIns="45720" rIns="91440" bIns="45720" rtlCol="0" anchor="t">
            <a:normAutofit fontScale="975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sz="2400" dirty="0"/>
              <a:t>International Anal Neoplasia Society: Management of Results</a:t>
            </a:r>
          </a:p>
        </p:txBody>
      </p:sp>
      <p:pic>
        <p:nvPicPr>
          <p:cNvPr id="2" name="Picture 1"/>
          <p:cNvPicPr>
            <a:picLocks noChangeAspect="1"/>
          </p:cNvPicPr>
          <p:nvPr/>
        </p:nvPicPr>
        <p:blipFill>
          <a:blip r:embed="rId3"/>
          <a:stretch>
            <a:fillRect/>
          </a:stretch>
        </p:blipFill>
        <p:spPr>
          <a:xfrm>
            <a:off x="309068" y="1055285"/>
            <a:ext cx="9720303" cy="881555"/>
          </a:xfrm>
          <a:prstGeom prst="rect">
            <a:avLst/>
          </a:prstGeom>
        </p:spPr>
      </p:pic>
      <p:pic>
        <p:nvPicPr>
          <p:cNvPr id="5" name="Picture 4"/>
          <p:cNvPicPr>
            <a:picLocks noChangeAspect="1"/>
          </p:cNvPicPr>
          <p:nvPr/>
        </p:nvPicPr>
        <p:blipFill>
          <a:blip r:embed="rId4"/>
          <a:stretch>
            <a:fillRect/>
          </a:stretch>
        </p:blipFill>
        <p:spPr>
          <a:xfrm>
            <a:off x="309069" y="6107916"/>
            <a:ext cx="5467617" cy="543407"/>
          </a:xfrm>
          <a:prstGeom prst="rect">
            <a:avLst/>
          </a:prstGeom>
        </p:spPr>
      </p:pic>
      <p:pic>
        <p:nvPicPr>
          <p:cNvPr id="3" name="Picture 2"/>
          <p:cNvPicPr>
            <a:picLocks noChangeAspect="1"/>
          </p:cNvPicPr>
          <p:nvPr/>
        </p:nvPicPr>
        <p:blipFill>
          <a:blip r:embed="rId5"/>
          <a:stretch>
            <a:fillRect/>
          </a:stretch>
        </p:blipFill>
        <p:spPr>
          <a:xfrm>
            <a:off x="309067" y="1900517"/>
            <a:ext cx="9720304" cy="4187568"/>
          </a:xfrm>
          <a:prstGeom prst="rect">
            <a:avLst/>
          </a:prstGeom>
        </p:spPr>
      </p:pic>
    </p:spTree>
    <p:extLst>
      <p:ext uri="{BB962C8B-B14F-4D97-AF65-F5344CB8AC3E}">
        <p14:creationId xmlns:p14="http://schemas.microsoft.com/office/powerpoint/2010/main" val="1129681968"/>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6128" y="6535212"/>
            <a:ext cx="9034011" cy="246221"/>
          </a:xfrm>
          <a:prstGeom prst="rect">
            <a:avLst/>
          </a:prstGeom>
          <a:noFill/>
        </p:spPr>
        <p:txBody>
          <a:bodyPr wrap="square" rtlCol="0">
            <a:spAutoFit/>
          </a:bodyPr>
          <a:lstStyle/>
          <a:p>
            <a:r>
              <a:rPr lang="en-US" sz="1000" u="sng" dirty="0">
                <a:hlinkClick r:id="rId2"/>
              </a:rPr>
              <a:t>International Anal Neoplasia Society's consensus guidelines for anal cancer screening - </a:t>
            </a:r>
            <a:r>
              <a:rPr lang="en-US" sz="1000" u="sng" dirty="0" err="1">
                <a:hlinkClick r:id="rId2"/>
              </a:rPr>
              <a:t>Stier</a:t>
            </a:r>
            <a:r>
              <a:rPr lang="en-US" sz="1000" u="sng" dirty="0">
                <a:hlinkClick r:id="rId2"/>
              </a:rPr>
              <a:t> - 2024 - International Journal of Cancer - Wiley Online Library</a:t>
            </a:r>
            <a:endParaRPr lang="en-US" sz="1000" dirty="0"/>
          </a:p>
        </p:txBody>
      </p:sp>
      <p:sp>
        <p:nvSpPr>
          <p:cNvPr id="8" name="Title 14">
            <a:extLst>
              <a:ext uri="{FF2B5EF4-FFF2-40B4-BE49-F238E27FC236}">
                <a16:creationId xmlns:a16="http://schemas.microsoft.com/office/drawing/2014/main" id="{DC742BFA-78B1-E54D-AE00-634E840A149A}"/>
              </a:ext>
            </a:extLst>
          </p:cNvPr>
          <p:cNvSpPr txBox="1">
            <a:spLocks/>
          </p:cNvSpPr>
          <p:nvPr/>
        </p:nvSpPr>
        <p:spPr>
          <a:xfrm>
            <a:off x="309069" y="687981"/>
            <a:ext cx="11089732" cy="648915"/>
          </a:xfrm>
          <a:prstGeom prst="rect">
            <a:avLst/>
          </a:prstGeom>
        </p:spPr>
        <p:txBody>
          <a:bodyPr vert="horz" lIns="91440" tIns="45720" rIns="91440" bIns="45720" rtlCol="0" anchor="t">
            <a:normAutofit fontScale="97500"/>
          </a:bodyPr>
          <a:lstStyle>
            <a:lvl1pPr algn="l" defTabSz="1218895" rtl="0" eaLnBrk="1" latinLnBrk="0" hangingPunct="1">
              <a:spcBef>
                <a:spcPct val="0"/>
              </a:spcBef>
              <a:buNone/>
              <a:defRPr sz="3200" kern="1200">
                <a:solidFill>
                  <a:schemeClr val="accent6"/>
                </a:solidFill>
                <a:latin typeface="+mj-lt"/>
                <a:ea typeface="+mj-ea"/>
                <a:cs typeface="Arial" pitchFamily="34" charset="0"/>
              </a:defRPr>
            </a:lvl1pPr>
          </a:lstStyle>
          <a:p>
            <a:r>
              <a:rPr lang="en-US" dirty="0"/>
              <a:t>International Anal Neoplasia Society: Management of Results</a:t>
            </a:r>
          </a:p>
        </p:txBody>
      </p:sp>
      <p:pic>
        <p:nvPicPr>
          <p:cNvPr id="2" name="Picture 1"/>
          <p:cNvPicPr>
            <a:picLocks noChangeAspect="1"/>
          </p:cNvPicPr>
          <p:nvPr/>
        </p:nvPicPr>
        <p:blipFill>
          <a:blip r:embed="rId3"/>
          <a:stretch>
            <a:fillRect/>
          </a:stretch>
        </p:blipFill>
        <p:spPr>
          <a:xfrm>
            <a:off x="265526" y="1238176"/>
            <a:ext cx="11224561" cy="1017979"/>
          </a:xfrm>
          <a:prstGeom prst="rect">
            <a:avLst/>
          </a:prstGeom>
        </p:spPr>
      </p:pic>
      <p:pic>
        <p:nvPicPr>
          <p:cNvPr id="5" name="Picture 4"/>
          <p:cNvPicPr>
            <a:picLocks noChangeAspect="1"/>
          </p:cNvPicPr>
          <p:nvPr/>
        </p:nvPicPr>
        <p:blipFill>
          <a:blip r:embed="rId4"/>
          <a:stretch>
            <a:fillRect/>
          </a:stretch>
        </p:blipFill>
        <p:spPr>
          <a:xfrm>
            <a:off x="309068" y="5879799"/>
            <a:ext cx="7762875" cy="771525"/>
          </a:xfrm>
          <a:prstGeom prst="rect">
            <a:avLst/>
          </a:prstGeom>
        </p:spPr>
      </p:pic>
      <p:pic>
        <p:nvPicPr>
          <p:cNvPr id="4" name="Picture 3"/>
          <p:cNvPicPr>
            <a:picLocks noChangeAspect="1"/>
          </p:cNvPicPr>
          <p:nvPr/>
        </p:nvPicPr>
        <p:blipFill>
          <a:blip r:embed="rId5"/>
          <a:stretch>
            <a:fillRect/>
          </a:stretch>
        </p:blipFill>
        <p:spPr>
          <a:xfrm>
            <a:off x="309067" y="2294013"/>
            <a:ext cx="11224561" cy="3546744"/>
          </a:xfrm>
          <a:prstGeom prst="rect">
            <a:avLst/>
          </a:prstGeom>
        </p:spPr>
      </p:pic>
    </p:spTree>
    <p:extLst>
      <p:ext uri="{BB962C8B-B14F-4D97-AF65-F5344CB8AC3E}">
        <p14:creationId xmlns:p14="http://schemas.microsoft.com/office/powerpoint/2010/main" val="2715658441"/>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55" y="128317"/>
            <a:ext cx="10512425" cy="648915"/>
          </a:xfrm>
        </p:spPr>
        <p:txBody>
          <a:bodyPr/>
          <a:lstStyle/>
          <a:p>
            <a:r>
              <a:rPr lang="en-US" dirty="0">
                <a:solidFill>
                  <a:schemeClr val="bg1"/>
                </a:solidFill>
              </a:rPr>
              <a:t>HRA Referral Readily Available</a:t>
            </a:r>
          </a:p>
        </p:txBody>
      </p:sp>
      <p:graphicFrame>
        <p:nvGraphicFramePr>
          <p:cNvPr id="4" name="Table 3"/>
          <p:cNvGraphicFramePr>
            <a:graphicFrameLocks noGrp="1"/>
          </p:cNvGraphicFramePr>
          <p:nvPr>
            <p:extLst>
              <p:ext uri="{D42A27DB-BD31-4B8C-83A1-F6EECF244321}">
                <p14:modId xmlns:p14="http://schemas.microsoft.com/office/powerpoint/2010/main" val="1719702636"/>
              </p:ext>
            </p:extLst>
          </p:nvPr>
        </p:nvGraphicFramePr>
        <p:xfrm>
          <a:off x="1223269" y="806265"/>
          <a:ext cx="8125884" cy="5343996"/>
        </p:xfrm>
        <a:graphic>
          <a:graphicData uri="http://schemas.openxmlformats.org/drawingml/2006/table">
            <a:tbl>
              <a:tblPr firstRow="1" bandRow="1">
                <a:tableStyleId>{8A107856-5554-42FB-B03E-39F5DBC370BA}</a:tableStyleId>
              </a:tblPr>
              <a:tblGrid>
                <a:gridCol w="2708628">
                  <a:extLst>
                    <a:ext uri="{9D8B030D-6E8A-4147-A177-3AD203B41FA5}">
                      <a16:colId xmlns:a16="http://schemas.microsoft.com/office/drawing/2014/main" val="527128297"/>
                    </a:ext>
                  </a:extLst>
                </a:gridCol>
                <a:gridCol w="1354314">
                  <a:extLst>
                    <a:ext uri="{9D8B030D-6E8A-4147-A177-3AD203B41FA5}">
                      <a16:colId xmlns:a16="http://schemas.microsoft.com/office/drawing/2014/main" val="4090273004"/>
                    </a:ext>
                  </a:extLst>
                </a:gridCol>
                <a:gridCol w="1354314">
                  <a:extLst>
                    <a:ext uri="{9D8B030D-6E8A-4147-A177-3AD203B41FA5}">
                      <a16:colId xmlns:a16="http://schemas.microsoft.com/office/drawing/2014/main" val="4158896754"/>
                    </a:ext>
                  </a:extLst>
                </a:gridCol>
                <a:gridCol w="2708628">
                  <a:extLst>
                    <a:ext uri="{9D8B030D-6E8A-4147-A177-3AD203B41FA5}">
                      <a16:colId xmlns:a16="http://schemas.microsoft.com/office/drawing/2014/main" val="567809056"/>
                    </a:ext>
                  </a:extLst>
                </a:gridCol>
              </a:tblGrid>
              <a:tr h="370840">
                <a:tc>
                  <a:txBody>
                    <a:bodyPr/>
                    <a:lstStyle/>
                    <a:p>
                      <a:r>
                        <a:rPr lang="en-US" dirty="0"/>
                        <a:t>Type of Test</a:t>
                      </a:r>
                    </a:p>
                  </a:txBody>
                  <a:tcPr/>
                </a:tc>
                <a:tc gridSpan="2">
                  <a:txBody>
                    <a:bodyPr/>
                    <a:lstStyle/>
                    <a:p>
                      <a:r>
                        <a:rPr lang="en-US" dirty="0"/>
                        <a:t>Result</a:t>
                      </a:r>
                    </a:p>
                  </a:txBody>
                  <a:tcPr/>
                </a:tc>
                <a:tc hMerge="1">
                  <a:txBody>
                    <a:bodyPr/>
                    <a:lstStyle/>
                    <a:p>
                      <a:endParaRPr lang="en-US"/>
                    </a:p>
                  </a:txBody>
                  <a:tcPr/>
                </a:tc>
                <a:tc>
                  <a:txBody>
                    <a:bodyPr/>
                    <a:lstStyle/>
                    <a:p>
                      <a:r>
                        <a:rPr lang="en-US" dirty="0"/>
                        <a:t>Management</a:t>
                      </a:r>
                    </a:p>
                  </a:txBody>
                  <a:tcPr/>
                </a:tc>
                <a:extLst>
                  <a:ext uri="{0D108BD9-81ED-4DB2-BD59-A6C34878D82A}">
                    <a16:rowId xmlns:a16="http://schemas.microsoft.com/office/drawing/2014/main" val="772312595"/>
                  </a:ext>
                </a:extLst>
              </a:tr>
              <a:tr h="370840">
                <a:tc rowSpan="2">
                  <a:txBody>
                    <a:bodyPr/>
                    <a:lstStyle/>
                    <a:p>
                      <a:r>
                        <a:rPr lang="en-US" sz="1800" dirty="0"/>
                        <a:t>Cytology only</a:t>
                      </a:r>
                    </a:p>
                  </a:txBody>
                  <a:tcPr/>
                </a:tc>
                <a:tc gridSpan="2">
                  <a:txBody>
                    <a:bodyPr/>
                    <a:lstStyle/>
                    <a:p>
                      <a:r>
                        <a:rPr lang="en-US" sz="1800" dirty="0"/>
                        <a:t>Negative</a:t>
                      </a:r>
                    </a:p>
                  </a:txBody>
                  <a:tcPr/>
                </a:tc>
                <a:tc hMerge="1">
                  <a:txBody>
                    <a:bodyPr/>
                    <a:lstStyle/>
                    <a:p>
                      <a:endParaRPr lang="en-US"/>
                    </a:p>
                  </a:txBody>
                  <a:tcPr/>
                </a:tc>
                <a:tc>
                  <a:txBody>
                    <a:bodyPr/>
                    <a:lstStyle/>
                    <a:p>
                      <a:r>
                        <a:rPr lang="en-US" sz="1800" dirty="0"/>
                        <a:t>Repeat</a:t>
                      </a:r>
                      <a:r>
                        <a:rPr lang="en-US" sz="1800" baseline="0" dirty="0"/>
                        <a:t> </a:t>
                      </a:r>
                      <a:r>
                        <a:rPr lang="en-US" sz="1800" dirty="0"/>
                        <a:t>1 </a:t>
                      </a:r>
                      <a:r>
                        <a:rPr lang="en-US" sz="1800" dirty="0" err="1"/>
                        <a:t>yr</a:t>
                      </a:r>
                      <a:endParaRPr lang="en-US" sz="1800" dirty="0"/>
                    </a:p>
                  </a:txBody>
                  <a:tcPr/>
                </a:tc>
                <a:extLst>
                  <a:ext uri="{0D108BD9-81ED-4DB2-BD59-A6C34878D82A}">
                    <a16:rowId xmlns:a16="http://schemas.microsoft.com/office/drawing/2014/main" val="1251865548"/>
                  </a:ext>
                </a:extLst>
              </a:tr>
              <a:tr h="370840">
                <a:tc vMerge="1">
                  <a:txBody>
                    <a:bodyPr/>
                    <a:lstStyle/>
                    <a:p>
                      <a:endParaRPr lang="en-US" sz="1800" dirty="0"/>
                    </a:p>
                  </a:txBody>
                  <a:tcPr/>
                </a:tc>
                <a:tc gridSpan="2">
                  <a:txBody>
                    <a:bodyPr/>
                    <a:lstStyle/>
                    <a:p>
                      <a:r>
                        <a:rPr lang="en-US" sz="1800" dirty="0"/>
                        <a:t>ASC-US</a:t>
                      </a:r>
                      <a:r>
                        <a:rPr lang="en-US" sz="1800" baseline="0" dirty="0"/>
                        <a:t> or worse</a:t>
                      </a:r>
                      <a:endParaRPr lang="en-US" sz="1800" dirty="0"/>
                    </a:p>
                  </a:txBody>
                  <a:tcPr/>
                </a:tc>
                <a:tc hMerge="1">
                  <a:txBody>
                    <a:bodyPr/>
                    <a:lstStyle/>
                    <a:p>
                      <a:endParaRPr lang="en-US"/>
                    </a:p>
                  </a:txBody>
                  <a:tcPr/>
                </a:tc>
                <a:tc>
                  <a:txBody>
                    <a:bodyPr/>
                    <a:lstStyle/>
                    <a:p>
                      <a:r>
                        <a:rPr lang="en-US" sz="1800" dirty="0"/>
                        <a:t>HRA</a:t>
                      </a:r>
                    </a:p>
                  </a:txBody>
                  <a:tcPr/>
                </a:tc>
                <a:extLst>
                  <a:ext uri="{0D108BD9-81ED-4DB2-BD59-A6C34878D82A}">
                    <a16:rowId xmlns:a16="http://schemas.microsoft.com/office/drawing/2014/main" val="329536187"/>
                  </a:ext>
                </a:extLst>
              </a:tr>
              <a:tr h="370840">
                <a:tc rowSpan="2">
                  <a:txBody>
                    <a:bodyPr/>
                    <a:lstStyle/>
                    <a:p>
                      <a:r>
                        <a:rPr lang="en-US" sz="1800" dirty="0" err="1"/>
                        <a:t>hrHPV</a:t>
                      </a:r>
                      <a:r>
                        <a:rPr lang="en-US" sz="1800" dirty="0"/>
                        <a:t> only</a:t>
                      </a:r>
                    </a:p>
                  </a:txBody>
                  <a:tcPr/>
                </a:tc>
                <a:tc gridSpan="2">
                  <a:txBody>
                    <a:bodyPr/>
                    <a:lstStyle/>
                    <a:p>
                      <a:r>
                        <a:rPr lang="en-US" sz="1800" dirty="0"/>
                        <a:t>Negative</a:t>
                      </a:r>
                    </a:p>
                  </a:txBody>
                  <a:tcPr/>
                </a:tc>
                <a:tc hMerge="1">
                  <a:txBody>
                    <a:bodyPr/>
                    <a:lstStyle/>
                    <a:p>
                      <a:endParaRPr lang="en-US"/>
                    </a:p>
                  </a:txBody>
                  <a:tcPr/>
                </a:tc>
                <a:tc>
                  <a:txBody>
                    <a:bodyPr/>
                    <a:lstStyle/>
                    <a:p>
                      <a:r>
                        <a:rPr lang="en-US" sz="1800" dirty="0"/>
                        <a:t>Repeat 1-2 </a:t>
                      </a:r>
                      <a:r>
                        <a:rPr lang="en-US" sz="1800" dirty="0" err="1"/>
                        <a:t>yrs</a:t>
                      </a:r>
                      <a:endParaRPr lang="en-US" sz="1800" dirty="0"/>
                    </a:p>
                  </a:txBody>
                  <a:tcPr/>
                </a:tc>
                <a:extLst>
                  <a:ext uri="{0D108BD9-81ED-4DB2-BD59-A6C34878D82A}">
                    <a16:rowId xmlns:a16="http://schemas.microsoft.com/office/drawing/2014/main" val="2917741653"/>
                  </a:ext>
                </a:extLst>
              </a:tr>
              <a:tr h="370840">
                <a:tc vMerge="1">
                  <a:txBody>
                    <a:bodyPr/>
                    <a:lstStyle/>
                    <a:p>
                      <a:endParaRPr lang="en-US" sz="1800" dirty="0"/>
                    </a:p>
                  </a:txBody>
                  <a:tcPr/>
                </a:tc>
                <a:tc gridSpan="2">
                  <a:txBody>
                    <a:bodyPr/>
                    <a:lstStyle/>
                    <a:p>
                      <a:r>
                        <a:rPr lang="en-US" sz="1800" dirty="0"/>
                        <a:t>Positive</a:t>
                      </a:r>
                    </a:p>
                  </a:txBody>
                  <a:tcPr/>
                </a:tc>
                <a:tc hMerge="1">
                  <a:txBody>
                    <a:bodyPr/>
                    <a:lstStyle/>
                    <a:p>
                      <a:endParaRPr lang="en-US"/>
                    </a:p>
                  </a:txBody>
                  <a:tcPr/>
                </a:tc>
                <a:tc>
                  <a:txBody>
                    <a:bodyPr/>
                    <a:lstStyle/>
                    <a:p>
                      <a:r>
                        <a:rPr lang="en-US" sz="1800" dirty="0"/>
                        <a:t>HRA</a:t>
                      </a:r>
                    </a:p>
                  </a:txBody>
                  <a:tcPr/>
                </a:tc>
                <a:extLst>
                  <a:ext uri="{0D108BD9-81ED-4DB2-BD59-A6C34878D82A}">
                    <a16:rowId xmlns:a16="http://schemas.microsoft.com/office/drawing/2014/main" val="3593174131"/>
                  </a:ext>
                </a:extLst>
              </a:tr>
              <a:tr h="411353">
                <a:tc rowSpan="8">
                  <a:txBody>
                    <a:bodyPr/>
                    <a:lstStyle/>
                    <a:p>
                      <a:r>
                        <a:rPr lang="en-US" sz="1800" dirty="0"/>
                        <a:t>Co-testing</a:t>
                      </a:r>
                    </a:p>
                  </a:txBody>
                  <a:tcPr/>
                </a:tc>
                <a:tc rowSpan="2">
                  <a:txBody>
                    <a:bodyPr/>
                    <a:lstStyle/>
                    <a:p>
                      <a:r>
                        <a:rPr lang="en-US" sz="1800" dirty="0"/>
                        <a:t>Negative</a:t>
                      </a:r>
                    </a:p>
                  </a:txBody>
                  <a:tcPr/>
                </a:tc>
                <a:tc>
                  <a:txBody>
                    <a:bodyPr/>
                    <a:lstStyle/>
                    <a:p>
                      <a:r>
                        <a:rPr lang="en-US" sz="1800" dirty="0"/>
                        <a:t>HPV -</a:t>
                      </a:r>
                    </a:p>
                  </a:txBody>
                  <a:tcPr/>
                </a:tc>
                <a:tc>
                  <a:txBody>
                    <a:bodyPr/>
                    <a:lstStyle/>
                    <a:p>
                      <a:r>
                        <a:rPr lang="en-US" sz="1800" dirty="0"/>
                        <a:t>Repeat 1-2 </a:t>
                      </a:r>
                      <a:r>
                        <a:rPr lang="en-US" sz="1800" dirty="0" err="1"/>
                        <a:t>yrs</a:t>
                      </a:r>
                      <a:endParaRPr lang="en-US" sz="1800" dirty="0"/>
                    </a:p>
                  </a:txBody>
                  <a:tcPr/>
                </a:tc>
                <a:extLst>
                  <a:ext uri="{0D108BD9-81ED-4DB2-BD59-A6C34878D82A}">
                    <a16:rowId xmlns:a16="http://schemas.microsoft.com/office/drawing/2014/main" val="3181645251"/>
                  </a:ext>
                </a:extLst>
              </a:tr>
              <a:tr h="396330">
                <a:tc vMerge="1">
                  <a:txBody>
                    <a:bodyPr/>
                    <a:lstStyle/>
                    <a:p>
                      <a:endParaRPr lang="en-US"/>
                    </a:p>
                  </a:txBody>
                  <a:tcPr/>
                </a:tc>
                <a:tc vMerge="1">
                  <a:txBody>
                    <a:bodyPr/>
                    <a:lstStyle/>
                    <a:p>
                      <a:endParaRPr lang="en-US"/>
                    </a:p>
                  </a:txBody>
                  <a:tcPr/>
                </a:tc>
                <a:tc>
                  <a:txBody>
                    <a:bodyPr/>
                    <a:lstStyle/>
                    <a:p>
                      <a:r>
                        <a:rPr lang="en-US" sz="1800" dirty="0"/>
                        <a:t>HPV +</a:t>
                      </a:r>
                    </a:p>
                  </a:txBody>
                  <a:tcPr/>
                </a:tc>
                <a:tc>
                  <a:txBody>
                    <a:bodyPr/>
                    <a:lstStyle/>
                    <a:p>
                      <a:r>
                        <a:rPr lang="en-US" sz="1800" dirty="0"/>
                        <a:t>HRA or repeat 1 </a:t>
                      </a:r>
                      <a:r>
                        <a:rPr lang="en-US" sz="1800" dirty="0" err="1"/>
                        <a:t>yr</a:t>
                      </a:r>
                      <a:endParaRPr lang="en-US" sz="1800" dirty="0"/>
                    </a:p>
                  </a:txBody>
                  <a:tcPr/>
                </a:tc>
                <a:extLst>
                  <a:ext uri="{0D108BD9-81ED-4DB2-BD59-A6C34878D82A}">
                    <a16:rowId xmlns:a16="http://schemas.microsoft.com/office/drawing/2014/main" val="2322963719"/>
                  </a:ext>
                </a:extLst>
              </a:tr>
              <a:tr h="370840">
                <a:tc vMerge="1">
                  <a:txBody>
                    <a:bodyPr/>
                    <a:lstStyle/>
                    <a:p>
                      <a:endParaRPr lang="en-US" sz="1800" dirty="0"/>
                    </a:p>
                  </a:txBody>
                  <a:tcPr/>
                </a:tc>
                <a:tc rowSpan="2">
                  <a:txBody>
                    <a:bodyPr/>
                    <a:lstStyle/>
                    <a:p>
                      <a:r>
                        <a:rPr lang="en-US" sz="1800" dirty="0"/>
                        <a:t>ASC-US</a:t>
                      </a:r>
                    </a:p>
                  </a:txBody>
                  <a:tcPr/>
                </a:tc>
                <a:tc>
                  <a:txBody>
                    <a:bodyPr/>
                    <a:lstStyle/>
                    <a:p>
                      <a:r>
                        <a:rPr lang="en-US" sz="1800" dirty="0"/>
                        <a:t>HPV -</a:t>
                      </a:r>
                    </a:p>
                  </a:txBody>
                  <a:tcPr/>
                </a:tc>
                <a:tc>
                  <a:txBody>
                    <a:bodyPr/>
                    <a:lstStyle/>
                    <a:p>
                      <a:r>
                        <a:rPr lang="en-US" sz="1800" dirty="0"/>
                        <a:t>Repeat 1</a:t>
                      </a:r>
                      <a:r>
                        <a:rPr lang="en-US" sz="1800" baseline="0" dirty="0"/>
                        <a:t> </a:t>
                      </a:r>
                      <a:r>
                        <a:rPr lang="en-US" sz="1800" baseline="0" dirty="0" err="1"/>
                        <a:t>yr</a:t>
                      </a:r>
                      <a:endParaRPr lang="en-US" sz="1800" dirty="0"/>
                    </a:p>
                  </a:txBody>
                  <a:tcPr/>
                </a:tc>
                <a:extLst>
                  <a:ext uri="{0D108BD9-81ED-4DB2-BD59-A6C34878D82A}">
                    <a16:rowId xmlns:a16="http://schemas.microsoft.com/office/drawing/2014/main" val="334951057"/>
                  </a:ext>
                </a:extLst>
              </a:tr>
              <a:tr h="370840">
                <a:tc vMerge="1">
                  <a:txBody>
                    <a:bodyPr/>
                    <a:lstStyle/>
                    <a:p>
                      <a:endParaRPr lang="en-US" sz="1800" dirty="0"/>
                    </a:p>
                  </a:txBody>
                  <a:tcPr/>
                </a:tc>
                <a:tc vMerge="1">
                  <a:txBody>
                    <a:bodyPr/>
                    <a:lstStyle/>
                    <a:p>
                      <a:endParaRPr lang="en-US"/>
                    </a:p>
                  </a:txBody>
                  <a:tcPr/>
                </a:tc>
                <a:tc>
                  <a:txBody>
                    <a:bodyPr/>
                    <a:lstStyle/>
                    <a:p>
                      <a:r>
                        <a:rPr lang="en-US" sz="1800" dirty="0"/>
                        <a:t>HPV +</a:t>
                      </a:r>
                    </a:p>
                  </a:txBody>
                  <a:tcPr/>
                </a:tc>
                <a:tc>
                  <a:txBody>
                    <a:bodyPr/>
                    <a:lstStyle/>
                    <a:p>
                      <a:r>
                        <a:rPr lang="en-US" sz="1800" dirty="0"/>
                        <a:t>HRA</a:t>
                      </a:r>
                    </a:p>
                  </a:txBody>
                  <a:tcPr/>
                </a:tc>
                <a:extLst>
                  <a:ext uri="{0D108BD9-81ED-4DB2-BD59-A6C34878D82A}">
                    <a16:rowId xmlns:a16="http://schemas.microsoft.com/office/drawing/2014/main" val="2486680547"/>
                  </a:ext>
                </a:extLst>
              </a:tr>
              <a:tr h="370840">
                <a:tc vMerge="1">
                  <a:txBody>
                    <a:bodyPr/>
                    <a:lstStyle/>
                    <a:p>
                      <a:endParaRPr lang="en-US" sz="1800" dirty="0"/>
                    </a:p>
                  </a:txBody>
                  <a:tcPr/>
                </a:tc>
                <a:tc rowSpan="2">
                  <a:txBody>
                    <a:bodyPr/>
                    <a:lstStyle/>
                    <a:p>
                      <a:r>
                        <a:rPr lang="en-US" sz="1800" dirty="0"/>
                        <a:t>LSIL</a:t>
                      </a:r>
                    </a:p>
                  </a:txBody>
                  <a:tcPr/>
                </a:tc>
                <a:tc>
                  <a:txBody>
                    <a:bodyPr/>
                    <a:lstStyle/>
                    <a:p>
                      <a:r>
                        <a:rPr lang="en-US" sz="1800" dirty="0"/>
                        <a:t>HPV -</a:t>
                      </a:r>
                    </a:p>
                  </a:txBody>
                  <a:tcPr/>
                </a:tc>
                <a:tc>
                  <a:txBody>
                    <a:bodyPr/>
                    <a:lstStyle/>
                    <a:p>
                      <a:r>
                        <a:rPr lang="en-US" sz="1800" dirty="0"/>
                        <a:t>HRA or repeat 1</a:t>
                      </a:r>
                      <a:r>
                        <a:rPr lang="en-US" sz="1800" baseline="0" dirty="0"/>
                        <a:t> </a:t>
                      </a:r>
                      <a:r>
                        <a:rPr lang="en-US" sz="1800" baseline="0" dirty="0" err="1"/>
                        <a:t>yr</a:t>
                      </a:r>
                      <a:endParaRPr lang="en-US" sz="1800" dirty="0"/>
                    </a:p>
                  </a:txBody>
                  <a:tcPr/>
                </a:tc>
                <a:extLst>
                  <a:ext uri="{0D108BD9-81ED-4DB2-BD59-A6C34878D82A}">
                    <a16:rowId xmlns:a16="http://schemas.microsoft.com/office/drawing/2014/main" val="1229764561"/>
                  </a:ext>
                </a:extLst>
              </a:tr>
              <a:tr h="370840">
                <a:tc vMerge="1">
                  <a:txBody>
                    <a:bodyPr/>
                    <a:lstStyle/>
                    <a:p>
                      <a:endParaRPr lang="en-US" sz="1800" dirty="0"/>
                    </a:p>
                  </a:txBody>
                  <a:tcPr/>
                </a:tc>
                <a:tc vMerge="1">
                  <a:txBody>
                    <a:bodyPr/>
                    <a:lstStyle/>
                    <a:p>
                      <a:endParaRPr lang="en-US"/>
                    </a:p>
                  </a:txBody>
                  <a:tcPr/>
                </a:tc>
                <a:tc>
                  <a:txBody>
                    <a:bodyPr/>
                    <a:lstStyle/>
                    <a:p>
                      <a:r>
                        <a:rPr lang="en-US" sz="1800" dirty="0"/>
                        <a:t>HPV +</a:t>
                      </a:r>
                    </a:p>
                  </a:txBody>
                  <a:tcPr/>
                </a:tc>
                <a:tc>
                  <a:txBody>
                    <a:bodyPr/>
                    <a:lstStyle/>
                    <a:p>
                      <a:r>
                        <a:rPr lang="en-US" sz="1800" dirty="0"/>
                        <a:t>HRA</a:t>
                      </a:r>
                    </a:p>
                  </a:txBody>
                  <a:tcPr/>
                </a:tc>
                <a:extLst>
                  <a:ext uri="{0D108BD9-81ED-4DB2-BD59-A6C34878D82A}">
                    <a16:rowId xmlns:a16="http://schemas.microsoft.com/office/drawing/2014/main" val="1094010139"/>
                  </a:ext>
                </a:extLst>
              </a:tr>
              <a:tr h="370840">
                <a:tc vMerge="1">
                  <a:txBody>
                    <a:bodyPr/>
                    <a:lstStyle/>
                    <a:p>
                      <a:endParaRPr lang="en-US" sz="1800" dirty="0"/>
                    </a:p>
                  </a:txBody>
                  <a:tcPr/>
                </a:tc>
                <a:tc rowSpan="2">
                  <a:txBody>
                    <a:bodyPr/>
                    <a:lstStyle/>
                    <a:p>
                      <a:r>
                        <a:rPr lang="en-US" sz="1800" dirty="0"/>
                        <a:t>HSIL or ASC-H</a:t>
                      </a:r>
                    </a:p>
                  </a:txBody>
                  <a:tcPr/>
                </a:tc>
                <a:tc>
                  <a:txBody>
                    <a:bodyPr/>
                    <a:lstStyle/>
                    <a:p>
                      <a:r>
                        <a:rPr lang="en-US" sz="1800" dirty="0"/>
                        <a:t>HPV -</a:t>
                      </a:r>
                    </a:p>
                  </a:txBody>
                  <a:tcPr/>
                </a:tc>
                <a:tc>
                  <a:txBody>
                    <a:bodyPr/>
                    <a:lstStyle/>
                    <a:p>
                      <a:r>
                        <a:rPr lang="en-US" sz="1800" dirty="0"/>
                        <a:t>HRA</a:t>
                      </a:r>
                    </a:p>
                  </a:txBody>
                  <a:tcPr/>
                </a:tc>
                <a:extLst>
                  <a:ext uri="{0D108BD9-81ED-4DB2-BD59-A6C34878D82A}">
                    <a16:rowId xmlns:a16="http://schemas.microsoft.com/office/drawing/2014/main" val="1489956381"/>
                  </a:ext>
                </a:extLst>
              </a:tr>
              <a:tr h="370840">
                <a:tc vMerge="1">
                  <a:txBody>
                    <a:bodyPr/>
                    <a:lstStyle/>
                    <a:p>
                      <a:endParaRPr lang="en-US" sz="1800" dirty="0"/>
                    </a:p>
                  </a:txBody>
                  <a:tcPr/>
                </a:tc>
                <a:tc vMerge="1">
                  <a:txBody>
                    <a:bodyPr/>
                    <a:lstStyle/>
                    <a:p>
                      <a:endParaRPr lang="en-US"/>
                    </a:p>
                  </a:txBody>
                  <a:tcPr/>
                </a:tc>
                <a:tc>
                  <a:txBody>
                    <a:bodyPr/>
                    <a:lstStyle/>
                    <a:p>
                      <a:r>
                        <a:rPr lang="en-US" sz="1800" dirty="0"/>
                        <a:t>HPV +</a:t>
                      </a:r>
                    </a:p>
                  </a:txBody>
                  <a:tcPr/>
                </a:tc>
                <a:tc>
                  <a:txBody>
                    <a:bodyPr/>
                    <a:lstStyle/>
                    <a:p>
                      <a:r>
                        <a:rPr lang="en-US" sz="1800" dirty="0"/>
                        <a:t>HRA</a:t>
                      </a:r>
                    </a:p>
                  </a:txBody>
                  <a:tcPr/>
                </a:tc>
                <a:extLst>
                  <a:ext uri="{0D108BD9-81ED-4DB2-BD59-A6C34878D82A}">
                    <a16:rowId xmlns:a16="http://schemas.microsoft.com/office/drawing/2014/main" val="3997842901"/>
                  </a:ext>
                </a:extLst>
              </a:tr>
              <a:tr h="370840">
                <a:tc>
                  <a:txBody>
                    <a:bodyPr/>
                    <a:lstStyle/>
                    <a:p>
                      <a:r>
                        <a:rPr lang="en-US" sz="1800" dirty="0"/>
                        <a:t>hrHPV-16</a:t>
                      </a:r>
                    </a:p>
                  </a:txBody>
                  <a:tcPr/>
                </a:tc>
                <a:tc gridSpan="2">
                  <a:txBody>
                    <a:bodyPr/>
                    <a:lstStyle/>
                    <a:p>
                      <a:r>
                        <a:rPr lang="en-US" sz="1800" dirty="0"/>
                        <a:t>Positive</a:t>
                      </a:r>
                    </a:p>
                  </a:txBody>
                  <a:tcPr/>
                </a:tc>
                <a:tc hMerge="1">
                  <a:txBody>
                    <a:bodyPr/>
                    <a:lstStyle/>
                    <a:p>
                      <a:endParaRPr lang="en-US" sz="1800" dirty="0"/>
                    </a:p>
                  </a:txBody>
                  <a:tcPr/>
                </a:tc>
                <a:tc>
                  <a:txBody>
                    <a:bodyPr/>
                    <a:lstStyle/>
                    <a:p>
                      <a:r>
                        <a:rPr lang="en-US" sz="1800" dirty="0"/>
                        <a:t>HRA</a:t>
                      </a:r>
                    </a:p>
                  </a:txBody>
                  <a:tcPr/>
                </a:tc>
                <a:extLst>
                  <a:ext uri="{0D108BD9-81ED-4DB2-BD59-A6C34878D82A}">
                    <a16:rowId xmlns:a16="http://schemas.microsoft.com/office/drawing/2014/main" val="2566188764"/>
                  </a:ext>
                </a:extLst>
              </a:tr>
            </a:tbl>
          </a:graphicData>
        </a:graphic>
      </p:graphicFrame>
      <p:sp>
        <p:nvSpPr>
          <p:cNvPr id="5" name="TextBox 4"/>
          <p:cNvSpPr txBox="1"/>
          <p:nvPr/>
        </p:nvSpPr>
        <p:spPr>
          <a:xfrm>
            <a:off x="1223270" y="6160974"/>
            <a:ext cx="8125884" cy="646331"/>
          </a:xfrm>
          <a:prstGeom prst="rect">
            <a:avLst/>
          </a:prstGeom>
          <a:noFill/>
        </p:spPr>
        <p:txBody>
          <a:bodyPr wrap="square" rtlCol="0">
            <a:spAutoFit/>
          </a:bodyPr>
          <a:lstStyle/>
          <a:p>
            <a:r>
              <a:rPr lang="en-US" sz="1200" dirty="0"/>
              <a:t>ASC-H: atypical squamous cells cannot exclude high grade; ASC-US: atypical squamous cells of undetermined significance; </a:t>
            </a:r>
            <a:r>
              <a:rPr lang="en-US" sz="1200" dirty="0" err="1"/>
              <a:t>hr</a:t>
            </a:r>
            <a:r>
              <a:rPr lang="en-US" sz="1200" dirty="0"/>
              <a:t>: high risk; HPV: human papilloma virus; HRA: high resolution </a:t>
            </a:r>
            <a:r>
              <a:rPr lang="en-US" sz="1200" dirty="0" err="1"/>
              <a:t>anoscopy</a:t>
            </a:r>
            <a:r>
              <a:rPr lang="en-US" sz="1200" dirty="0"/>
              <a:t>; HSIL: high grade squamous intraepithelial lesion; LSIL: low grade squamous intraepithelial lesion</a:t>
            </a:r>
          </a:p>
        </p:txBody>
      </p:sp>
    </p:spTree>
    <p:extLst>
      <p:ext uri="{BB962C8B-B14F-4D97-AF65-F5344CB8AC3E}">
        <p14:creationId xmlns:p14="http://schemas.microsoft.com/office/powerpoint/2010/main" val="3156647240"/>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4" y="38919"/>
            <a:ext cx="10512425" cy="648915"/>
          </a:xfrm>
        </p:spPr>
        <p:txBody>
          <a:bodyPr/>
          <a:lstStyle/>
          <a:p>
            <a:r>
              <a:rPr lang="en-US" dirty="0">
                <a:solidFill>
                  <a:schemeClr val="bg1"/>
                </a:solidFill>
              </a:rPr>
              <a:t>HRA Referral NOT Readily Available</a:t>
            </a:r>
          </a:p>
        </p:txBody>
      </p:sp>
      <p:graphicFrame>
        <p:nvGraphicFramePr>
          <p:cNvPr id="4" name="Table 3"/>
          <p:cNvGraphicFramePr>
            <a:graphicFrameLocks noGrp="1"/>
          </p:cNvGraphicFramePr>
          <p:nvPr>
            <p:extLst>
              <p:ext uri="{D42A27DB-BD31-4B8C-83A1-F6EECF244321}">
                <p14:modId xmlns:p14="http://schemas.microsoft.com/office/powerpoint/2010/main" val="591097029"/>
              </p:ext>
            </p:extLst>
          </p:nvPr>
        </p:nvGraphicFramePr>
        <p:xfrm>
          <a:off x="1020071" y="687834"/>
          <a:ext cx="8125884" cy="5984076"/>
        </p:xfrm>
        <a:graphic>
          <a:graphicData uri="http://schemas.openxmlformats.org/drawingml/2006/table">
            <a:tbl>
              <a:tblPr firstRow="1" bandRow="1">
                <a:tableStyleId>{8A107856-5554-42FB-B03E-39F5DBC370BA}</a:tableStyleId>
              </a:tblPr>
              <a:tblGrid>
                <a:gridCol w="2708628">
                  <a:extLst>
                    <a:ext uri="{9D8B030D-6E8A-4147-A177-3AD203B41FA5}">
                      <a16:colId xmlns:a16="http://schemas.microsoft.com/office/drawing/2014/main" val="527128297"/>
                    </a:ext>
                  </a:extLst>
                </a:gridCol>
                <a:gridCol w="1354314">
                  <a:extLst>
                    <a:ext uri="{9D8B030D-6E8A-4147-A177-3AD203B41FA5}">
                      <a16:colId xmlns:a16="http://schemas.microsoft.com/office/drawing/2014/main" val="4090273004"/>
                    </a:ext>
                  </a:extLst>
                </a:gridCol>
                <a:gridCol w="1354314">
                  <a:extLst>
                    <a:ext uri="{9D8B030D-6E8A-4147-A177-3AD203B41FA5}">
                      <a16:colId xmlns:a16="http://schemas.microsoft.com/office/drawing/2014/main" val="4158896754"/>
                    </a:ext>
                  </a:extLst>
                </a:gridCol>
                <a:gridCol w="2708628">
                  <a:extLst>
                    <a:ext uri="{9D8B030D-6E8A-4147-A177-3AD203B41FA5}">
                      <a16:colId xmlns:a16="http://schemas.microsoft.com/office/drawing/2014/main" val="567809056"/>
                    </a:ext>
                  </a:extLst>
                </a:gridCol>
              </a:tblGrid>
              <a:tr h="370840">
                <a:tc>
                  <a:txBody>
                    <a:bodyPr/>
                    <a:lstStyle/>
                    <a:p>
                      <a:r>
                        <a:rPr lang="en-US" dirty="0"/>
                        <a:t>Type of Test</a:t>
                      </a:r>
                    </a:p>
                  </a:txBody>
                  <a:tcPr/>
                </a:tc>
                <a:tc gridSpan="2">
                  <a:txBody>
                    <a:bodyPr/>
                    <a:lstStyle/>
                    <a:p>
                      <a:r>
                        <a:rPr lang="en-US" dirty="0"/>
                        <a:t>Result</a:t>
                      </a:r>
                    </a:p>
                  </a:txBody>
                  <a:tcPr/>
                </a:tc>
                <a:tc hMerge="1">
                  <a:txBody>
                    <a:bodyPr/>
                    <a:lstStyle/>
                    <a:p>
                      <a:endParaRPr lang="en-US"/>
                    </a:p>
                  </a:txBody>
                  <a:tcPr/>
                </a:tc>
                <a:tc>
                  <a:txBody>
                    <a:bodyPr/>
                    <a:lstStyle/>
                    <a:p>
                      <a:r>
                        <a:rPr lang="en-US" dirty="0"/>
                        <a:t>Management</a:t>
                      </a:r>
                    </a:p>
                  </a:txBody>
                  <a:tcPr/>
                </a:tc>
                <a:extLst>
                  <a:ext uri="{0D108BD9-81ED-4DB2-BD59-A6C34878D82A}">
                    <a16:rowId xmlns:a16="http://schemas.microsoft.com/office/drawing/2014/main" val="772312595"/>
                  </a:ext>
                </a:extLst>
              </a:tr>
              <a:tr h="370840">
                <a:tc rowSpan="3">
                  <a:txBody>
                    <a:bodyPr/>
                    <a:lstStyle/>
                    <a:p>
                      <a:r>
                        <a:rPr lang="en-US" sz="1800" dirty="0"/>
                        <a:t>Cytology only</a:t>
                      </a:r>
                    </a:p>
                  </a:txBody>
                  <a:tcPr/>
                </a:tc>
                <a:tc gridSpan="2">
                  <a:txBody>
                    <a:bodyPr/>
                    <a:lstStyle/>
                    <a:p>
                      <a:r>
                        <a:rPr lang="en-US" sz="1800" dirty="0"/>
                        <a:t>Negative</a:t>
                      </a:r>
                    </a:p>
                  </a:txBody>
                  <a:tcPr/>
                </a:tc>
                <a:tc hMerge="1">
                  <a:txBody>
                    <a:bodyPr/>
                    <a:lstStyle/>
                    <a:p>
                      <a:endParaRPr lang="en-US"/>
                    </a:p>
                  </a:txBody>
                  <a:tcPr/>
                </a:tc>
                <a:tc>
                  <a:txBody>
                    <a:bodyPr/>
                    <a:lstStyle/>
                    <a:p>
                      <a:r>
                        <a:rPr lang="en-US" sz="1800" dirty="0"/>
                        <a:t>Repeat</a:t>
                      </a:r>
                      <a:r>
                        <a:rPr lang="en-US" sz="1800" baseline="0" dirty="0"/>
                        <a:t> </a:t>
                      </a:r>
                      <a:r>
                        <a:rPr lang="en-US" sz="1800" dirty="0"/>
                        <a:t>1-2 </a:t>
                      </a:r>
                      <a:r>
                        <a:rPr lang="en-US" sz="1800" dirty="0" err="1"/>
                        <a:t>yrs</a:t>
                      </a:r>
                      <a:endParaRPr lang="en-US" sz="1800" dirty="0"/>
                    </a:p>
                  </a:txBody>
                  <a:tcPr/>
                </a:tc>
                <a:extLst>
                  <a:ext uri="{0D108BD9-81ED-4DB2-BD59-A6C34878D82A}">
                    <a16:rowId xmlns:a16="http://schemas.microsoft.com/office/drawing/2014/main" val="1251865548"/>
                  </a:ext>
                </a:extLst>
              </a:tr>
              <a:tr h="370840">
                <a:tc vMerge="1">
                  <a:txBody>
                    <a:bodyPr/>
                    <a:lstStyle/>
                    <a:p>
                      <a:endParaRPr lang="en-US" sz="1800" dirty="0"/>
                    </a:p>
                  </a:txBody>
                  <a:tcPr/>
                </a:tc>
                <a:tc gridSpan="2">
                  <a:txBody>
                    <a:bodyPr/>
                    <a:lstStyle/>
                    <a:p>
                      <a:r>
                        <a:rPr lang="en-US" sz="1800" dirty="0"/>
                        <a:t>ASC-US/LSIL</a:t>
                      </a:r>
                    </a:p>
                  </a:txBody>
                  <a:tcPr/>
                </a:tc>
                <a:tc hMerge="1">
                  <a:txBody>
                    <a:bodyPr/>
                    <a:lstStyle/>
                    <a:p>
                      <a:endParaRPr lang="en-US"/>
                    </a:p>
                  </a:txBody>
                  <a:tcPr/>
                </a:tc>
                <a:tc>
                  <a:txBody>
                    <a:bodyPr/>
                    <a:lstStyle/>
                    <a:p>
                      <a:r>
                        <a:rPr lang="en-US" sz="1800" dirty="0"/>
                        <a:t>Repeat 1</a:t>
                      </a:r>
                      <a:r>
                        <a:rPr lang="en-US" sz="1800" baseline="0" dirty="0"/>
                        <a:t> </a:t>
                      </a:r>
                      <a:r>
                        <a:rPr lang="en-US" sz="1800" baseline="0" dirty="0" err="1"/>
                        <a:t>yr</a:t>
                      </a:r>
                      <a:r>
                        <a:rPr lang="en-US" sz="1800" baseline="0" dirty="0"/>
                        <a:t> </a:t>
                      </a:r>
                      <a:endParaRPr lang="en-US" sz="1800" dirty="0"/>
                    </a:p>
                  </a:txBody>
                  <a:tcPr/>
                </a:tc>
                <a:extLst>
                  <a:ext uri="{0D108BD9-81ED-4DB2-BD59-A6C34878D82A}">
                    <a16:rowId xmlns:a16="http://schemas.microsoft.com/office/drawing/2014/main" val="329536187"/>
                  </a:ext>
                </a:extLst>
              </a:tr>
              <a:tr h="370840">
                <a:tc vMerge="1">
                  <a:txBody>
                    <a:bodyPr/>
                    <a:lstStyle/>
                    <a:p>
                      <a:endParaRPr lang="en-US" sz="1800" dirty="0"/>
                    </a:p>
                  </a:txBody>
                  <a:tcPr/>
                </a:tc>
                <a:tc gridSpan="2">
                  <a:txBody>
                    <a:bodyPr/>
                    <a:lstStyle/>
                    <a:p>
                      <a:r>
                        <a:rPr lang="en-US" sz="1800" dirty="0"/>
                        <a:t>HSIL/ASC-H</a:t>
                      </a:r>
                    </a:p>
                  </a:txBody>
                  <a:tcPr/>
                </a:tc>
                <a:tc hMerge="1">
                  <a:txBody>
                    <a:bodyPr/>
                    <a:lstStyle/>
                    <a:p>
                      <a:endParaRPr lang="en-US"/>
                    </a:p>
                  </a:txBody>
                  <a:tcPr/>
                </a:tc>
                <a:tc>
                  <a:txBody>
                    <a:bodyPr/>
                    <a:lstStyle/>
                    <a:p>
                      <a:r>
                        <a:rPr lang="en-US" sz="1800" dirty="0"/>
                        <a:t>HRA</a:t>
                      </a:r>
                    </a:p>
                  </a:txBody>
                  <a:tcPr/>
                </a:tc>
                <a:extLst>
                  <a:ext uri="{0D108BD9-81ED-4DB2-BD59-A6C34878D82A}">
                    <a16:rowId xmlns:a16="http://schemas.microsoft.com/office/drawing/2014/main" val="2247078436"/>
                  </a:ext>
                </a:extLst>
              </a:tr>
              <a:tr h="370840">
                <a:tc rowSpan="2">
                  <a:txBody>
                    <a:bodyPr/>
                    <a:lstStyle/>
                    <a:p>
                      <a:r>
                        <a:rPr lang="en-US" sz="1800" dirty="0" err="1"/>
                        <a:t>hrHPV</a:t>
                      </a:r>
                      <a:r>
                        <a:rPr lang="en-US" sz="1800" dirty="0"/>
                        <a:t> only</a:t>
                      </a:r>
                    </a:p>
                  </a:txBody>
                  <a:tcPr/>
                </a:tc>
                <a:tc gridSpan="2">
                  <a:txBody>
                    <a:bodyPr/>
                    <a:lstStyle/>
                    <a:p>
                      <a:r>
                        <a:rPr lang="en-US" sz="1800" dirty="0"/>
                        <a:t>Negative</a:t>
                      </a:r>
                    </a:p>
                  </a:txBody>
                  <a:tcPr/>
                </a:tc>
                <a:tc hMerge="1">
                  <a:txBody>
                    <a:bodyPr/>
                    <a:lstStyle/>
                    <a:p>
                      <a:endParaRPr lang="en-US"/>
                    </a:p>
                  </a:txBody>
                  <a:tcPr/>
                </a:tc>
                <a:tc>
                  <a:txBody>
                    <a:bodyPr/>
                    <a:lstStyle/>
                    <a:p>
                      <a:r>
                        <a:rPr lang="en-US" sz="1800" dirty="0"/>
                        <a:t>Repeat 2 </a:t>
                      </a:r>
                      <a:r>
                        <a:rPr lang="en-US" sz="1800" dirty="0" err="1"/>
                        <a:t>yrs</a:t>
                      </a:r>
                      <a:endParaRPr lang="en-US" sz="1800" dirty="0"/>
                    </a:p>
                  </a:txBody>
                  <a:tcPr/>
                </a:tc>
                <a:extLst>
                  <a:ext uri="{0D108BD9-81ED-4DB2-BD59-A6C34878D82A}">
                    <a16:rowId xmlns:a16="http://schemas.microsoft.com/office/drawing/2014/main" val="2917741653"/>
                  </a:ext>
                </a:extLst>
              </a:tr>
              <a:tr h="370840">
                <a:tc vMerge="1">
                  <a:txBody>
                    <a:bodyPr/>
                    <a:lstStyle/>
                    <a:p>
                      <a:endParaRPr lang="en-US" sz="1800" dirty="0"/>
                    </a:p>
                  </a:txBody>
                  <a:tcPr/>
                </a:tc>
                <a:tc gridSpan="2">
                  <a:txBody>
                    <a:bodyPr/>
                    <a:lstStyle/>
                    <a:p>
                      <a:r>
                        <a:rPr lang="en-US" sz="1800" dirty="0"/>
                        <a:t>Positive</a:t>
                      </a:r>
                    </a:p>
                  </a:txBody>
                  <a:tcPr/>
                </a:tc>
                <a:tc hMerge="1">
                  <a:txBody>
                    <a:bodyPr/>
                    <a:lstStyle/>
                    <a:p>
                      <a:endParaRPr lang="en-US"/>
                    </a:p>
                  </a:txBody>
                  <a:tcPr/>
                </a:tc>
                <a:tc>
                  <a:txBody>
                    <a:bodyPr/>
                    <a:lstStyle/>
                    <a:p>
                      <a:r>
                        <a:rPr lang="en-US" sz="1800" dirty="0"/>
                        <a:t>HPV non-16:</a:t>
                      </a:r>
                      <a:r>
                        <a:rPr lang="en-US" sz="1800" baseline="0" dirty="0"/>
                        <a:t> </a:t>
                      </a:r>
                      <a:r>
                        <a:rPr lang="en-US" sz="1800" dirty="0"/>
                        <a:t>repeat</a:t>
                      </a:r>
                      <a:r>
                        <a:rPr lang="en-US" sz="1800" baseline="0" dirty="0"/>
                        <a:t> 1 </a:t>
                      </a:r>
                      <a:r>
                        <a:rPr lang="en-US" sz="1800" baseline="0" dirty="0" err="1"/>
                        <a:t>yr</a:t>
                      </a:r>
                      <a:endParaRPr lang="en-US" sz="1800" baseline="0" dirty="0"/>
                    </a:p>
                    <a:p>
                      <a:r>
                        <a:rPr lang="en-US" sz="1800" baseline="0" dirty="0"/>
                        <a:t>HPV16: </a:t>
                      </a:r>
                      <a:r>
                        <a:rPr lang="en-US" sz="1800" dirty="0"/>
                        <a:t>HRA</a:t>
                      </a:r>
                    </a:p>
                  </a:txBody>
                  <a:tcPr/>
                </a:tc>
                <a:extLst>
                  <a:ext uri="{0D108BD9-81ED-4DB2-BD59-A6C34878D82A}">
                    <a16:rowId xmlns:a16="http://schemas.microsoft.com/office/drawing/2014/main" val="3593174131"/>
                  </a:ext>
                </a:extLst>
              </a:tr>
              <a:tr h="411353">
                <a:tc rowSpan="8">
                  <a:txBody>
                    <a:bodyPr/>
                    <a:lstStyle/>
                    <a:p>
                      <a:r>
                        <a:rPr lang="en-US" sz="1800" dirty="0"/>
                        <a:t>Co-testing</a:t>
                      </a:r>
                    </a:p>
                  </a:txBody>
                  <a:tcPr/>
                </a:tc>
                <a:tc rowSpan="2">
                  <a:txBody>
                    <a:bodyPr/>
                    <a:lstStyle/>
                    <a:p>
                      <a:r>
                        <a:rPr lang="en-US" sz="1800" dirty="0"/>
                        <a:t>Negative</a:t>
                      </a:r>
                    </a:p>
                  </a:txBody>
                  <a:tcPr/>
                </a:tc>
                <a:tc>
                  <a:txBody>
                    <a:bodyPr/>
                    <a:lstStyle/>
                    <a:p>
                      <a:r>
                        <a:rPr lang="en-US" sz="1800" dirty="0"/>
                        <a:t>HPV -</a:t>
                      </a:r>
                    </a:p>
                  </a:txBody>
                  <a:tcPr/>
                </a:tc>
                <a:tc>
                  <a:txBody>
                    <a:bodyPr/>
                    <a:lstStyle/>
                    <a:p>
                      <a:r>
                        <a:rPr lang="en-US" sz="1800" dirty="0"/>
                        <a:t>Repeat 2 </a:t>
                      </a:r>
                      <a:r>
                        <a:rPr lang="en-US" sz="1800" dirty="0" err="1"/>
                        <a:t>yrs</a:t>
                      </a:r>
                      <a:endParaRPr lang="en-US" sz="1800" dirty="0"/>
                    </a:p>
                  </a:txBody>
                  <a:tcPr/>
                </a:tc>
                <a:extLst>
                  <a:ext uri="{0D108BD9-81ED-4DB2-BD59-A6C34878D82A}">
                    <a16:rowId xmlns:a16="http://schemas.microsoft.com/office/drawing/2014/main" val="3181645251"/>
                  </a:ext>
                </a:extLst>
              </a:tr>
              <a:tr h="396330">
                <a:tc vMerge="1">
                  <a:txBody>
                    <a:bodyPr/>
                    <a:lstStyle/>
                    <a:p>
                      <a:endParaRPr lang="en-US"/>
                    </a:p>
                  </a:txBody>
                  <a:tcPr/>
                </a:tc>
                <a:tc vMerge="1">
                  <a:txBody>
                    <a:bodyPr/>
                    <a:lstStyle/>
                    <a:p>
                      <a:endParaRPr lang="en-US"/>
                    </a:p>
                  </a:txBody>
                  <a:tcPr/>
                </a:tc>
                <a:tc>
                  <a:txBody>
                    <a:bodyPr/>
                    <a:lstStyle/>
                    <a:p>
                      <a:r>
                        <a:rPr lang="en-US" sz="1800" dirty="0"/>
                        <a:t>HPV +</a:t>
                      </a:r>
                    </a:p>
                  </a:txBody>
                  <a:tcPr/>
                </a:tc>
                <a:tc>
                  <a:txBody>
                    <a:bodyPr/>
                    <a:lstStyle/>
                    <a:p>
                      <a:r>
                        <a:rPr lang="en-US" sz="1800" dirty="0"/>
                        <a:t>Repeat 1 </a:t>
                      </a:r>
                      <a:r>
                        <a:rPr lang="en-US" sz="1800" dirty="0" err="1"/>
                        <a:t>yr</a:t>
                      </a:r>
                      <a:endParaRPr lang="en-US" sz="1800" dirty="0"/>
                    </a:p>
                  </a:txBody>
                  <a:tcPr/>
                </a:tc>
                <a:extLst>
                  <a:ext uri="{0D108BD9-81ED-4DB2-BD59-A6C34878D82A}">
                    <a16:rowId xmlns:a16="http://schemas.microsoft.com/office/drawing/2014/main" val="2322963719"/>
                  </a:ext>
                </a:extLst>
              </a:tr>
              <a:tr h="370840">
                <a:tc vMerge="1">
                  <a:txBody>
                    <a:bodyPr/>
                    <a:lstStyle/>
                    <a:p>
                      <a:endParaRPr lang="en-US" sz="1800" dirty="0"/>
                    </a:p>
                  </a:txBody>
                  <a:tcPr/>
                </a:tc>
                <a:tc rowSpan="2">
                  <a:txBody>
                    <a:bodyPr/>
                    <a:lstStyle/>
                    <a:p>
                      <a:r>
                        <a:rPr lang="en-US" sz="1800" dirty="0"/>
                        <a:t>ASC-US</a:t>
                      </a:r>
                    </a:p>
                  </a:txBody>
                  <a:tcPr/>
                </a:tc>
                <a:tc>
                  <a:txBody>
                    <a:bodyPr/>
                    <a:lstStyle/>
                    <a:p>
                      <a:r>
                        <a:rPr lang="en-US" sz="1800" dirty="0"/>
                        <a:t>HPV -</a:t>
                      </a:r>
                    </a:p>
                  </a:txBody>
                  <a:tcPr/>
                </a:tc>
                <a:tc>
                  <a:txBody>
                    <a:bodyPr/>
                    <a:lstStyle/>
                    <a:p>
                      <a:r>
                        <a:rPr lang="en-US" sz="1800" dirty="0"/>
                        <a:t>Repeat 2</a:t>
                      </a:r>
                      <a:r>
                        <a:rPr lang="en-US" sz="1800" baseline="0" dirty="0"/>
                        <a:t> </a:t>
                      </a:r>
                      <a:r>
                        <a:rPr lang="en-US" sz="1800" baseline="0" dirty="0" err="1"/>
                        <a:t>yrs</a:t>
                      </a:r>
                      <a:endParaRPr lang="en-US" sz="1800" dirty="0"/>
                    </a:p>
                  </a:txBody>
                  <a:tcPr/>
                </a:tc>
                <a:extLst>
                  <a:ext uri="{0D108BD9-81ED-4DB2-BD59-A6C34878D82A}">
                    <a16:rowId xmlns:a16="http://schemas.microsoft.com/office/drawing/2014/main" val="334951057"/>
                  </a:ext>
                </a:extLst>
              </a:tr>
              <a:tr h="370840">
                <a:tc vMerge="1">
                  <a:txBody>
                    <a:bodyPr/>
                    <a:lstStyle/>
                    <a:p>
                      <a:endParaRPr lang="en-US" sz="1800" dirty="0"/>
                    </a:p>
                  </a:txBody>
                  <a:tcPr/>
                </a:tc>
                <a:tc vMerge="1">
                  <a:txBody>
                    <a:bodyPr/>
                    <a:lstStyle/>
                    <a:p>
                      <a:endParaRPr lang="en-US"/>
                    </a:p>
                  </a:txBody>
                  <a:tcPr/>
                </a:tc>
                <a:tc>
                  <a:txBody>
                    <a:bodyPr/>
                    <a:lstStyle/>
                    <a:p>
                      <a:r>
                        <a:rPr lang="en-US" sz="1800" dirty="0"/>
                        <a:t>HPV +</a:t>
                      </a:r>
                    </a:p>
                  </a:txBody>
                  <a:tcPr/>
                </a:tc>
                <a:tc>
                  <a:txBody>
                    <a:bodyPr/>
                    <a:lstStyle/>
                    <a:p>
                      <a:r>
                        <a:rPr lang="en-US" sz="1800" dirty="0"/>
                        <a:t>Repeat</a:t>
                      </a:r>
                      <a:r>
                        <a:rPr lang="en-US" sz="1800" baseline="0" dirty="0"/>
                        <a:t> 1 </a:t>
                      </a:r>
                      <a:r>
                        <a:rPr lang="en-US" sz="1800" baseline="0" dirty="0" err="1"/>
                        <a:t>yr</a:t>
                      </a:r>
                      <a:endParaRPr lang="en-US" sz="1800" dirty="0"/>
                    </a:p>
                  </a:txBody>
                  <a:tcPr/>
                </a:tc>
                <a:extLst>
                  <a:ext uri="{0D108BD9-81ED-4DB2-BD59-A6C34878D82A}">
                    <a16:rowId xmlns:a16="http://schemas.microsoft.com/office/drawing/2014/main" val="2486680547"/>
                  </a:ext>
                </a:extLst>
              </a:tr>
              <a:tr h="370840">
                <a:tc vMerge="1">
                  <a:txBody>
                    <a:bodyPr/>
                    <a:lstStyle/>
                    <a:p>
                      <a:endParaRPr lang="en-US" sz="1800" dirty="0"/>
                    </a:p>
                  </a:txBody>
                  <a:tcPr/>
                </a:tc>
                <a:tc rowSpan="2">
                  <a:txBody>
                    <a:bodyPr/>
                    <a:lstStyle/>
                    <a:p>
                      <a:r>
                        <a:rPr lang="en-US" sz="1800" dirty="0"/>
                        <a:t>LSIL</a:t>
                      </a:r>
                    </a:p>
                  </a:txBody>
                  <a:tcPr/>
                </a:tc>
                <a:tc>
                  <a:txBody>
                    <a:bodyPr/>
                    <a:lstStyle/>
                    <a:p>
                      <a:r>
                        <a:rPr lang="en-US" sz="1800" dirty="0"/>
                        <a:t>HPV -</a:t>
                      </a:r>
                    </a:p>
                  </a:txBody>
                  <a:tcPr/>
                </a:tc>
                <a:tc>
                  <a:txBody>
                    <a:bodyPr/>
                    <a:lstStyle/>
                    <a:p>
                      <a:r>
                        <a:rPr lang="en-US" sz="1800" dirty="0"/>
                        <a:t>Repeat 1-2</a:t>
                      </a:r>
                      <a:r>
                        <a:rPr lang="en-US" sz="1800" baseline="0" dirty="0"/>
                        <a:t> </a:t>
                      </a:r>
                      <a:r>
                        <a:rPr lang="en-US" sz="1800" baseline="0" dirty="0" err="1"/>
                        <a:t>yrs</a:t>
                      </a:r>
                      <a:endParaRPr lang="en-US" sz="1800" dirty="0"/>
                    </a:p>
                  </a:txBody>
                  <a:tcPr/>
                </a:tc>
                <a:extLst>
                  <a:ext uri="{0D108BD9-81ED-4DB2-BD59-A6C34878D82A}">
                    <a16:rowId xmlns:a16="http://schemas.microsoft.com/office/drawing/2014/main" val="1229764561"/>
                  </a:ext>
                </a:extLst>
              </a:tr>
              <a:tr h="370840">
                <a:tc vMerge="1">
                  <a:txBody>
                    <a:bodyPr/>
                    <a:lstStyle/>
                    <a:p>
                      <a:endParaRPr lang="en-US" sz="1800" dirty="0"/>
                    </a:p>
                  </a:txBody>
                  <a:tcPr/>
                </a:tc>
                <a:tc vMerge="1">
                  <a:txBody>
                    <a:bodyPr/>
                    <a:lstStyle/>
                    <a:p>
                      <a:endParaRPr lang="en-US"/>
                    </a:p>
                  </a:txBody>
                  <a:tcPr/>
                </a:tc>
                <a:tc>
                  <a:txBody>
                    <a:bodyPr/>
                    <a:lstStyle/>
                    <a:p>
                      <a:r>
                        <a:rPr lang="en-US" sz="1800" dirty="0"/>
                        <a:t>HPV +</a:t>
                      </a:r>
                    </a:p>
                  </a:txBody>
                  <a:tcPr/>
                </a:tc>
                <a:tc>
                  <a:txBody>
                    <a:bodyPr/>
                    <a:lstStyle/>
                    <a:p>
                      <a:r>
                        <a:rPr lang="en-US" sz="1800" dirty="0"/>
                        <a:t>Repeat</a:t>
                      </a:r>
                      <a:r>
                        <a:rPr lang="en-US" sz="1800" baseline="0" dirty="0"/>
                        <a:t> 1 </a:t>
                      </a:r>
                      <a:r>
                        <a:rPr lang="en-US" sz="1800" baseline="0" dirty="0" err="1"/>
                        <a:t>yr</a:t>
                      </a:r>
                      <a:endParaRPr lang="en-US" sz="1800" dirty="0"/>
                    </a:p>
                  </a:txBody>
                  <a:tcPr/>
                </a:tc>
                <a:extLst>
                  <a:ext uri="{0D108BD9-81ED-4DB2-BD59-A6C34878D82A}">
                    <a16:rowId xmlns:a16="http://schemas.microsoft.com/office/drawing/2014/main" val="1094010139"/>
                  </a:ext>
                </a:extLst>
              </a:tr>
              <a:tr h="370840">
                <a:tc vMerge="1">
                  <a:txBody>
                    <a:bodyPr/>
                    <a:lstStyle/>
                    <a:p>
                      <a:endParaRPr lang="en-US" sz="1800" dirty="0"/>
                    </a:p>
                  </a:txBody>
                  <a:tcPr/>
                </a:tc>
                <a:tc rowSpan="2">
                  <a:txBody>
                    <a:bodyPr/>
                    <a:lstStyle/>
                    <a:p>
                      <a:r>
                        <a:rPr lang="en-US" sz="1800" dirty="0"/>
                        <a:t>HSIL or ASC-H</a:t>
                      </a:r>
                    </a:p>
                  </a:txBody>
                  <a:tcPr/>
                </a:tc>
                <a:tc>
                  <a:txBody>
                    <a:bodyPr/>
                    <a:lstStyle/>
                    <a:p>
                      <a:r>
                        <a:rPr lang="en-US" sz="1800" dirty="0"/>
                        <a:t>HPV -</a:t>
                      </a:r>
                    </a:p>
                  </a:txBody>
                  <a:tcPr/>
                </a:tc>
                <a:tc>
                  <a:txBody>
                    <a:bodyPr/>
                    <a:lstStyle/>
                    <a:p>
                      <a:r>
                        <a:rPr lang="en-US" sz="1800" dirty="0"/>
                        <a:t>HRA</a:t>
                      </a:r>
                    </a:p>
                  </a:txBody>
                  <a:tcPr/>
                </a:tc>
                <a:extLst>
                  <a:ext uri="{0D108BD9-81ED-4DB2-BD59-A6C34878D82A}">
                    <a16:rowId xmlns:a16="http://schemas.microsoft.com/office/drawing/2014/main" val="1489956381"/>
                  </a:ext>
                </a:extLst>
              </a:tr>
              <a:tr h="370840">
                <a:tc vMerge="1">
                  <a:txBody>
                    <a:bodyPr/>
                    <a:lstStyle/>
                    <a:p>
                      <a:endParaRPr lang="en-US" sz="1800" dirty="0"/>
                    </a:p>
                  </a:txBody>
                  <a:tcPr/>
                </a:tc>
                <a:tc vMerge="1">
                  <a:txBody>
                    <a:bodyPr/>
                    <a:lstStyle/>
                    <a:p>
                      <a:endParaRPr lang="en-US"/>
                    </a:p>
                  </a:txBody>
                  <a:tcPr/>
                </a:tc>
                <a:tc>
                  <a:txBody>
                    <a:bodyPr/>
                    <a:lstStyle/>
                    <a:p>
                      <a:r>
                        <a:rPr lang="en-US" sz="1800" dirty="0"/>
                        <a:t>HPV +</a:t>
                      </a:r>
                    </a:p>
                  </a:txBody>
                  <a:tcPr/>
                </a:tc>
                <a:tc>
                  <a:txBody>
                    <a:bodyPr/>
                    <a:lstStyle/>
                    <a:p>
                      <a:r>
                        <a:rPr lang="en-US" sz="1800" dirty="0"/>
                        <a:t>HRA</a:t>
                      </a:r>
                    </a:p>
                  </a:txBody>
                  <a:tcPr/>
                </a:tc>
                <a:extLst>
                  <a:ext uri="{0D108BD9-81ED-4DB2-BD59-A6C34878D82A}">
                    <a16:rowId xmlns:a16="http://schemas.microsoft.com/office/drawing/2014/main" val="3997842901"/>
                  </a:ext>
                </a:extLst>
              </a:tr>
              <a:tr h="370840">
                <a:tc>
                  <a:txBody>
                    <a:bodyPr/>
                    <a:lstStyle/>
                    <a:p>
                      <a:r>
                        <a:rPr lang="en-US" sz="1800" dirty="0"/>
                        <a:t>hrHPV-16</a:t>
                      </a:r>
                    </a:p>
                  </a:txBody>
                  <a:tcPr/>
                </a:tc>
                <a:tc gridSpan="2">
                  <a:txBody>
                    <a:bodyPr/>
                    <a:lstStyle/>
                    <a:p>
                      <a:r>
                        <a:rPr lang="en-US" sz="1800" dirty="0"/>
                        <a:t>Positive</a:t>
                      </a:r>
                    </a:p>
                  </a:txBody>
                  <a:tcPr/>
                </a:tc>
                <a:tc hMerge="1">
                  <a:txBody>
                    <a:bodyPr/>
                    <a:lstStyle/>
                    <a:p>
                      <a:endParaRPr lang="en-US" sz="1800" dirty="0"/>
                    </a:p>
                  </a:txBody>
                  <a:tcPr/>
                </a:tc>
                <a:tc>
                  <a:txBody>
                    <a:bodyPr/>
                    <a:lstStyle/>
                    <a:p>
                      <a:r>
                        <a:rPr lang="en-US" sz="1800" dirty="0"/>
                        <a:t>HRA</a:t>
                      </a:r>
                    </a:p>
                  </a:txBody>
                  <a:tcPr/>
                </a:tc>
                <a:extLst>
                  <a:ext uri="{0D108BD9-81ED-4DB2-BD59-A6C34878D82A}">
                    <a16:rowId xmlns:a16="http://schemas.microsoft.com/office/drawing/2014/main" val="2566188764"/>
                  </a:ext>
                </a:extLst>
              </a:tr>
            </a:tbl>
          </a:graphicData>
        </a:graphic>
      </p:graphicFrame>
      <p:sp>
        <p:nvSpPr>
          <p:cNvPr id="5" name="TextBox 4"/>
          <p:cNvSpPr txBox="1"/>
          <p:nvPr/>
        </p:nvSpPr>
        <p:spPr>
          <a:xfrm>
            <a:off x="9225958" y="4158843"/>
            <a:ext cx="2904811" cy="1569660"/>
          </a:xfrm>
          <a:prstGeom prst="rect">
            <a:avLst/>
          </a:prstGeom>
          <a:noFill/>
        </p:spPr>
        <p:txBody>
          <a:bodyPr wrap="square" rtlCol="0">
            <a:spAutoFit/>
          </a:bodyPr>
          <a:lstStyle/>
          <a:p>
            <a:r>
              <a:rPr lang="en-US" sz="1200" dirty="0"/>
              <a:t>ASC-H: atypical squamous cells cannot exclude high grade; ASC-US: atypical squamous cells of undetermined significance; </a:t>
            </a:r>
            <a:r>
              <a:rPr lang="en-US" sz="1200" dirty="0" err="1"/>
              <a:t>hr</a:t>
            </a:r>
            <a:r>
              <a:rPr lang="en-US" sz="1200" dirty="0"/>
              <a:t>: high risk; HPV: human papilloma virus; HRA: high resolution </a:t>
            </a:r>
            <a:r>
              <a:rPr lang="en-US" sz="1200" dirty="0" err="1"/>
              <a:t>anoscopy</a:t>
            </a:r>
            <a:r>
              <a:rPr lang="en-US" sz="1200" dirty="0"/>
              <a:t>; HSIL: high grade squamous intraepithelial lesion; LSIL: low grade squamous intraepithelial lesion</a:t>
            </a:r>
          </a:p>
        </p:txBody>
      </p:sp>
    </p:spTree>
    <p:extLst>
      <p:ext uri="{BB962C8B-B14F-4D97-AF65-F5344CB8AC3E}">
        <p14:creationId xmlns:p14="http://schemas.microsoft.com/office/powerpoint/2010/main" val="812958095"/>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1781-E297-F010-06C2-996289785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76CCE-4B96-1743-4A94-6CC74A292FD7}"/>
              </a:ext>
            </a:extLst>
          </p:cNvPr>
          <p:cNvSpPr>
            <a:spLocks noGrp="1"/>
          </p:cNvSpPr>
          <p:nvPr>
            <p:ph type="title"/>
          </p:nvPr>
        </p:nvSpPr>
        <p:spPr>
          <a:xfrm>
            <a:off x="623297" y="781458"/>
            <a:ext cx="10512425" cy="648915"/>
          </a:xfrm>
        </p:spPr>
        <p:txBody>
          <a:bodyPr/>
          <a:lstStyle/>
          <a:p>
            <a:r>
              <a:rPr lang="en-US" dirty="0"/>
              <a:t>Case Study</a:t>
            </a:r>
          </a:p>
        </p:txBody>
      </p:sp>
      <p:sp>
        <p:nvSpPr>
          <p:cNvPr id="3" name="Text Placeholder 2">
            <a:extLst>
              <a:ext uri="{FF2B5EF4-FFF2-40B4-BE49-F238E27FC236}">
                <a16:creationId xmlns:a16="http://schemas.microsoft.com/office/drawing/2014/main" id="{F884C53A-4958-CE00-5A2C-53449DEE79DB}"/>
              </a:ext>
            </a:extLst>
          </p:cNvPr>
          <p:cNvSpPr>
            <a:spLocks noGrp="1"/>
          </p:cNvSpPr>
          <p:nvPr>
            <p:ph type="body" sz="quarter" idx="11"/>
          </p:nvPr>
        </p:nvSpPr>
        <p:spPr>
          <a:xfrm>
            <a:off x="623297" y="1415857"/>
            <a:ext cx="9115789" cy="5173626"/>
          </a:xfrm>
        </p:spPr>
        <p:txBody>
          <a:bodyPr/>
          <a:lstStyle/>
          <a:p>
            <a:r>
              <a:rPr lang="en-US" dirty="0"/>
              <a:t>What would you recommend as next steps for LSIL with </a:t>
            </a:r>
            <a:r>
              <a:rPr lang="en-US" dirty="0" err="1"/>
              <a:t>hrHPV</a:t>
            </a:r>
            <a:r>
              <a:rPr lang="en-US" dirty="0"/>
              <a:t>+, not HPV16 (limited HRA availability)?</a:t>
            </a:r>
          </a:p>
          <a:p>
            <a:pPr lvl="2"/>
            <a:r>
              <a:rPr lang="en-US" dirty="0"/>
              <a:t>Reassure since it is LSIL and not HPV-16, no treatment nor repeat testing required.</a:t>
            </a:r>
          </a:p>
          <a:p>
            <a:pPr lvl="2"/>
            <a:r>
              <a:rPr lang="en-US" b="1" dirty="0">
                <a:solidFill>
                  <a:srgbClr val="C00000"/>
                </a:solidFill>
              </a:rPr>
              <a:t>Reassure but tell him repeat anal pap smear in 1 year.</a:t>
            </a:r>
          </a:p>
          <a:p>
            <a:pPr lvl="2"/>
            <a:r>
              <a:rPr lang="en-US" dirty="0"/>
              <a:t>Refer for HRA anyway and see if you can provide transportation for him to get to the specialist 2 hours away.</a:t>
            </a:r>
          </a:p>
          <a:p>
            <a:endParaRPr lang="en-US" dirty="0"/>
          </a:p>
          <a:p>
            <a:endParaRPr lang="en-US" dirty="0"/>
          </a:p>
          <a:p>
            <a:r>
              <a:rPr lang="en-US" dirty="0"/>
              <a:t>If HRA is readily available, then the recommendation would have been to send for HRA. </a:t>
            </a:r>
          </a:p>
          <a:p>
            <a:endParaRPr lang="en-US" dirty="0"/>
          </a:p>
        </p:txBody>
      </p:sp>
      <p:pic>
        <p:nvPicPr>
          <p:cNvPr id="5" name="Picture 4">
            <a:extLst>
              <a:ext uri="{FF2B5EF4-FFF2-40B4-BE49-F238E27FC236}">
                <a16:creationId xmlns:a16="http://schemas.microsoft.com/office/drawing/2014/main" id="{6491C3BE-8CB8-8614-3989-B926EE3F13EC}"/>
              </a:ext>
            </a:extLst>
          </p:cNvPr>
          <p:cNvPicPr>
            <a:picLocks noChangeAspect="1"/>
          </p:cNvPicPr>
          <p:nvPr/>
        </p:nvPicPr>
        <p:blipFill>
          <a:blip r:embed="rId3"/>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204221685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297" y="932550"/>
            <a:ext cx="10512425" cy="648915"/>
          </a:xfrm>
        </p:spPr>
        <p:txBody>
          <a:bodyPr/>
          <a:lstStyle/>
          <a:p>
            <a:r>
              <a:rPr lang="en-US" dirty="0"/>
              <a:t>High Resolution Anoscopy (HRA)</a:t>
            </a:r>
          </a:p>
        </p:txBody>
      </p:sp>
      <p:sp>
        <p:nvSpPr>
          <p:cNvPr id="7" name="Text Placeholder 6"/>
          <p:cNvSpPr>
            <a:spLocks noGrp="1"/>
          </p:cNvSpPr>
          <p:nvPr>
            <p:ph type="body" sz="quarter" idx="11"/>
          </p:nvPr>
        </p:nvSpPr>
        <p:spPr>
          <a:xfrm>
            <a:off x="623297" y="1581465"/>
            <a:ext cx="8964048" cy="3365289"/>
          </a:xfrm>
        </p:spPr>
        <p:txBody>
          <a:bodyPr/>
          <a:lstStyle/>
          <a:p>
            <a:r>
              <a:rPr lang="en-US" dirty="0">
                <a:solidFill>
                  <a:srgbClr val="002060"/>
                </a:solidFill>
              </a:rPr>
              <a:t>Performed by colorectal, GI, ID, GYN specialists.</a:t>
            </a:r>
          </a:p>
          <a:p>
            <a:r>
              <a:rPr lang="en-US" dirty="0" err="1">
                <a:solidFill>
                  <a:srgbClr val="002060"/>
                </a:solidFill>
              </a:rPr>
              <a:t>Anoscope</a:t>
            </a:r>
            <a:r>
              <a:rPr lang="en-US" dirty="0">
                <a:solidFill>
                  <a:srgbClr val="002060"/>
                </a:solidFill>
              </a:rPr>
              <a:t> is inserted into anus and obturator removed to visualize anal canal under </a:t>
            </a:r>
            <a:r>
              <a:rPr lang="en-US" dirty="0" err="1">
                <a:solidFill>
                  <a:srgbClr val="002060"/>
                </a:solidFill>
              </a:rPr>
              <a:t>colposcope</a:t>
            </a:r>
            <a:r>
              <a:rPr lang="en-US" dirty="0">
                <a:solidFill>
                  <a:srgbClr val="002060"/>
                </a:solidFill>
              </a:rPr>
              <a:t>.</a:t>
            </a:r>
          </a:p>
          <a:p>
            <a:r>
              <a:rPr lang="en-US" dirty="0">
                <a:solidFill>
                  <a:srgbClr val="002060"/>
                </a:solidFill>
              </a:rPr>
              <a:t>5% acetic acid applied to visualize full SC junction/TZ.</a:t>
            </a:r>
          </a:p>
          <a:p>
            <a:r>
              <a:rPr lang="en-US" dirty="0" err="1">
                <a:solidFill>
                  <a:srgbClr val="002060"/>
                </a:solidFill>
              </a:rPr>
              <a:t>Lugol’s</a:t>
            </a:r>
            <a:r>
              <a:rPr lang="en-US" dirty="0">
                <a:solidFill>
                  <a:srgbClr val="002060"/>
                </a:solidFill>
              </a:rPr>
              <a:t> solution applied.</a:t>
            </a:r>
          </a:p>
          <a:p>
            <a:r>
              <a:rPr lang="en-US" dirty="0">
                <a:solidFill>
                  <a:srgbClr val="002060"/>
                </a:solidFill>
              </a:rPr>
              <a:t>Biopsies of abnormal appearing tissue collected (with </a:t>
            </a:r>
            <a:r>
              <a:rPr lang="en-US" dirty="0" err="1">
                <a:solidFill>
                  <a:srgbClr val="002060"/>
                </a:solidFill>
              </a:rPr>
              <a:t>Tischler</a:t>
            </a:r>
            <a:r>
              <a:rPr lang="en-US" dirty="0">
                <a:solidFill>
                  <a:srgbClr val="002060"/>
                </a:solidFill>
              </a:rPr>
              <a:t> forceps) as </a:t>
            </a:r>
            <a:r>
              <a:rPr lang="en-US" dirty="0" err="1">
                <a:solidFill>
                  <a:srgbClr val="002060"/>
                </a:solidFill>
              </a:rPr>
              <a:t>anoscope</a:t>
            </a:r>
            <a:r>
              <a:rPr lang="en-US" dirty="0">
                <a:solidFill>
                  <a:srgbClr val="002060"/>
                </a:solidFill>
              </a:rPr>
              <a:t> is slowly withdrawn.</a:t>
            </a:r>
          </a:p>
          <a:p>
            <a:endParaRPr lang="en-US"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479" y="960364"/>
            <a:ext cx="1078996" cy="148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339" y="5091837"/>
            <a:ext cx="3009116" cy="133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877" y="4994560"/>
            <a:ext cx="3283119" cy="143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8364" y="2586708"/>
            <a:ext cx="2553283" cy="135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123141"/>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832785"/>
            <a:ext cx="10512425" cy="648915"/>
          </a:xfrm>
        </p:spPr>
        <p:txBody>
          <a:bodyPr/>
          <a:lstStyle/>
          <a:p>
            <a:r>
              <a:rPr lang="en-US" dirty="0"/>
              <a:t>Treatment</a:t>
            </a:r>
          </a:p>
        </p:txBody>
      </p:sp>
      <p:sp>
        <p:nvSpPr>
          <p:cNvPr id="3" name="Text Placeholder 2"/>
          <p:cNvSpPr>
            <a:spLocks noGrp="1"/>
          </p:cNvSpPr>
          <p:nvPr>
            <p:ph type="body" sz="quarter" idx="11"/>
          </p:nvPr>
        </p:nvSpPr>
        <p:spPr>
          <a:xfrm>
            <a:off x="563171" y="1614315"/>
            <a:ext cx="5401703" cy="4756505"/>
          </a:xfrm>
        </p:spPr>
        <p:txBody>
          <a:bodyPr/>
          <a:lstStyle/>
          <a:p>
            <a:r>
              <a:rPr lang="en-US" b="1" dirty="0">
                <a:solidFill>
                  <a:srgbClr val="002060"/>
                </a:solidFill>
              </a:rPr>
              <a:t>Anal Squamous Intraepithelial Lesions</a:t>
            </a:r>
          </a:p>
          <a:p>
            <a:pPr lvl="1"/>
            <a:r>
              <a:rPr lang="en-US" u="sng" dirty="0">
                <a:solidFill>
                  <a:srgbClr val="002060"/>
                </a:solidFill>
              </a:rPr>
              <a:t>Topical therapy</a:t>
            </a:r>
            <a:r>
              <a:rPr lang="en-US" dirty="0">
                <a:solidFill>
                  <a:srgbClr val="002060"/>
                </a:solidFill>
              </a:rPr>
              <a:t> (for small lesions)</a:t>
            </a:r>
          </a:p>
          <a:p>
            <a:pPr lvl="2"/>
            <a:r>
              <a:rPr lang="en-US" dirty="0" err="1">
                <a:solidFill>
                  <a:srgbClr val="002060"/>
                </a:solidFill>
              </a:rPr>
              <a:t>Trichloroacetic</a:t>
            </a:r>
            <a:r>
              <a:rPr lang="en-US" dirty="0">
                <a:solidFill>
                  <a:srgbClr val="002060"/>
                </a:solidFill>
              </a:rPr>
              <a:t> acid (TCA): clinician-applied</a:t>
            </a:r>
          </a:p>
          <a:p>
            <a:pPr lvl="2"/>
            <a:r>
              <a:rPr lang="en-US" dirty="0">
                <a:solidFill>
                  <a:srgbClr val="002060"/>
                </a:solidFill>
              </a:rPr>
              <a:t>5% Fluorouracil (5FU): patient-applied</a:t>
            </a:r>
          </a:p>
          <a:p>
            <a:pPr lvl="2"/>
            <a:r>
              <a:rPr lang="en-US" dirty="0" err="1">
                <a:solidFill>
                  <a:srgbClr val="002060"/>
                </a:solidFill>
              </a:rPr>
              <a:t>Imiquimod</a:t>
            </a:r>
            <a:r>
              <a:rPr lang="en-US" dirty="0">
                <a:solidFill>
                  <a:srgbClr val="002060"/>
                </a:solidFill>
              </a:rPr>
              <a:t>: patient-applied </a:t>
            </a:r>
          </a:p>
          <a:p>
            <a:pPr lvl="1"/>
            <a:r>
              <a:rPr lang="en-US" u="sng" dirty="0">
                <a:solidFill>
                  <a:srgbClr val="002060"/>
                </a:solidFill>
              </a:rPr>
              <a:t>Ablative therapy</a:t>
            </a:r>
          </a:p>
          <a:p>
            <a:pPr lvl="2"/>
            <a:r>
              <a:rPr lang="en-US" dirty="0" err="1">
                <a:solidFill>
                  <a:srgbClr val="002060"/>
                </a:solidFill>
              </a:rPr>
              <a:t>Hyfrecation</a:t>
            </a:r>
            <a:r>
              <a:rPr lang="en-US" dirty="0">
                <a:solidFill>
                  <a:srgbClr val="002060"/>
                </a:solidFill>
              </a:rPr>
              <a:t>/electrocautery ablation</a:t>
            </a:r>
          </a:p>
          <a:p>
            <a:pPr lvl="2"/>
            <a:r>
              <a:rPr lang="en-US" dirty="0">
                <a:solidFill>
                  <a:srgbClr val="002060"/>
                </a:solidFill>
              </a:rPr>
              <a:t>Infrared coagulation (IRC)</a:t>
            </a:r>
          </a:p>
          <a:p>
            <a:pPr lvl="2"/>
            <a:r>
              <a:rPr lang="en-US" dirty="0">
                <a:solidFill>
                  <a:srgbClr val="002060"/>
                </a:solidFill>
              </a:rPr>
              <a:t>Radiofrequency ablation (RFA)</a:t>
            </a:r>
          </a:p>
        </p:txBody>
      </p:sp>
      <p:sp>
        <p:nvSpPr>
          <p:cNvPr id="5" name="Text Placeholder 4"/>
          <p:cNvSpPr>
            <a:spLocks noGrp="1"/>
          </p:cNvSpPr>
          <p:nvPr>
            <p:ph type="body" sz="quarter" idx="12"/>
          </p:nvPr>
        </p:nvSpPr>
        <p:spPr>
          <a:xfrm>
            <a:off x="5964874" y="1614316"/>
            <a:ext cx="5171439" cy="1608570"/>
          </a:xfrm>
        </p:spPr>
        <p:txBody>
          <a:bodyPr/>
          <a:lstStyle/>
          <a:p>
            <a:r>
              <a:rPr lang="en-US" b="1" dirty="0">
                <a:solidFill>
                  <a:srgbClr val="002060"/>
                </a:solidFill>
              </a:rPr>
              <a:t>Anal cancer</a:t>
            </a:r>
          </a:p>
          <a:p>
            <a:pPr lvl="1"/>
            <a:r>
              <a:rPr lang="en-US" dirty="0">
                <a:solidFill>
                  <a:srgbClr val="002060"/>
                </a:solidFill>
              </a:rPr>
              <a:t>Chemoradiotherapy</a:t>
            </a:r>
          </a:p>
          <a:p>
            <a:pPr lvl="1"/>
            <a:r>
              <a:rPr lang="en-US" dirty="0">
                <a:solidFill>
                  <a:srgbClr val="002060"/>
                </a:solidFill>
              </a:rPr>
              <a:t>+/- Local tumor resection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220" y="3627620"/>
            <a:ext cx="2286239" cy="212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179352"/>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97" y="781458"/>
            <a:ext cx="10512425" cy="648915"/>
          </a:xfrm>
        </p:spPr>
        <p:txBody>
          <a:bodyPr/>
          <a:lstStyle/>
          <a:p>
            <a:r>
              <a:rPr lang="en-US" dirty="0"/>
              <a:t>HPV Prevention</a:t>
            </a:r>
          </a:p>
        </p:txBody>
      </p:sp>
      <p:sp>
        <p:nvSpPr>
          <p:cNvPr id="3" name="Text Placeholder 2"/>
          <p:cNvSpPr>
            <a:spLocks noGrp="1"/>
          </p:cNvSpPr>
          <p:nvPr>
            <p:ph type="body" sz="quarter" idx="11"/>
          </p:nvPr>
        </p:nvSpPr>
        <p:spPr>
          <a:xfrm>
            <a:off x="507183" y="1444887"/>
            <a:ext cx="9614932" cy="4832540"/>
          </a:xfrm>
        </p:spPr>
        <p:txBody>
          <a:bodyPr/>
          <a:lstStyle/>
          <a:p>
            <a:r>
              <a:rPr lang="en-US" sz="2800" dirty="0"/>
              <a:t>VACCINATE!</a:t>
            </a:r>
          </a:p>
          <a:p>
            <a:r>
              <a:rPr lang="en-US" sz="2800" dirty="0"/>
              <a:t>Three-dose 9vHPV vaccine schedule at 0, 1-2, and 6 months.</a:t>
            </a:r>
          </a:p>
          <a:p>
            <a:pPr lvl="1"/>
            <a:r>
              <a:rPr lang="en-US" sz="2800" dirty="0"/>
              <a:t>For everyone ages 15-26 and those who are immunocompromised including people with HIV ages 27-45.</a:t>
            </a:r>
          </a:p>
          <a:p>
            <a:pPr lvl="1"/>
            <a:r>
              <a:rPr lang="en-US" sz="2800" dirty="0"/>
              <a:t>Under age 15, two-dose schedule at 0 and 6-12 months is followed.</a:t>
            </a:r>
          </a:p>
          <a:p>
            <a:pPr lvl="1"/>
            <a:endParaRPr lang="en-US" sz="2800" dirty="0"/>
          </a:p>
        </p:txBody>
      </p:sp>
      <p:pic>
        <p:nvPicPr>
          <p:cNvPr id="2050" name="Picture 2" descr="Gardasil Human Papillomavirus 9-Valent Vaccine Recombinant, Strength ...">
            <a:extLst>
              <a:ext uri="{FF2B5EF4-FFF2-40B4-BE49-F238E27FC236}">
                <a16:creationId xmlns:a16="http://schemas.microsoft.com/office/drawing/2014/main" id="{85405531-7AFC-631F-02DF-A06058053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819" y="1105915"/>
            <a:ext cx="2077079" cy="146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19164"/>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7237" y="2048777"/>
            <a:ext cx="2931886" cy="648915"/>
          </a:xfrm>
        </p:spPr>
        <p:txBody>
          <a:bodyPr/>
          <a:lstStyle/>
          <a:p>
            <a:pPr algn="ctr"/>
            <a:r>
              <a:rPr lang="en-US" dirty="0"/>
              <a:t>Thank you!</a:t>
            </a:r>
          </a:p>
        </p:txBody>
      </p:sp>
      <p:sp>
        <p:nvSpPr>
          <p:cNvPr id="3" name="Text Placeholder 2"/>
          <p:cNvSpPr>
            <a:spLocks noGrp="1"/>
          </p:cNvSpPr>
          <p:nvPr>
            <p:ph type="body" sz="quarter" idx="11"/>
          </p:nvPr>
        </p:nvSpPr>
        <p:spPr>
          <a:xfrm>
            <a:off x="5660570" y="3083382"/>
            <a:ext cx="5565221" cy="1561192"/>
          </a:xfrm>
        </p:spPr>
        <p:txBody>
          <a:bodyPr/>
          <a:lstStyle/>
          <a:p>
            <a:pPr marL="0" indent="0" algn="ctr">
              <a:buNone/>
            </a:pPr>
            <a:r>
              <a:rPr lang="en-US" dirty="0"/>
              <a:t>Marwan Haddad</a:t>
            </a:r>
          </a:p>
          <a:p>
            <a:pPr marL="0" indent="0" algn="ctr">
              <a:buNone/>
            </a:pPr>
            <a:r>
              <a:rPr lang="en-US" dirty="0"/>
              <a:t>haddadm@chc1.com</a:t>
            </a:r>
          </a:p>
        </p:txBody>
      </p:sp>
      <p:pic>
        <p:nvPicPr>
          <p:cNvPr id="205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27196" y="1482723"/>
            <a:ext cx="4340225"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10520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A53FC4-8830-B62F-B579-3E8C4B475B1F}"/>
              </a:ext>
            </a:extLst>
          </p:cNvPr>
          <p:cNvSpPr>
            <a:spLocks noGrp="1"/>
          </p:cNvSpPr>
          <p:nvPr>
            <p:ph type="title"/>
          </p:nvPr>
        </p:nvSpPr>
        <p:spPr/>
        <p:txBody>
          <a:bodyPr/>
          <a:lstStyle/>
          <a:p>
            <a:r>
              <a:rPr lang="en-US" dirty="0"/>
              <a:t>Overcoming Barriers</a:t>
            </a:r>
          </a:p>
        </p:txBody>
      </p:sp>
      <p:sp>
        <p:nvSpPr>
          <p:cNvPr id="7" name="Text Placeholder 6">
            <a:extLst>
              <a:ext uri="{FF2B5EF4-FFF2-40B4-BE49-F238E27FC236}">
                <a16:creationId xmlns:a16="http://schemas.microsoft.com/office/drawing/2014/main" id="{CA7CBA0F-76D5-F784-9158-20AF5F8C6FDA}"/>
              </a:ext>
            </a:extLst>
          </p:cNvPr>
          <p:cNvSpPr>
            <a:spLocks noGrp="1"/>
          </p:cNvSpPr>
          <p:nvPr>
            <p:ph type="body" sz="quarter" idx="11"/>
          </p:nvPr>
        </p:nvSpPr>
        <p:spPr/>
        <p:txBody>
          <a:bodyPr/>
          <a:lstStyle/>
          <a:p>
            <a:r>
              <a:rPr lang="en-US" b="1" dirty="0">
                <a:solidFill>
                  <a:srgbClr val="002060"/>
                </a:solidFill>
              </a:rPr>
              <a:t>Identifying who needs screening</a:t>
            </a:r>
          </a:p>
          <a:p>
            <a:r>
              <a:rPr lang="en-US" dirty="0"/>
              <a:t>Sensitive/invasive examination</a:t>
            </a:r>
          </a:p>
          <a:p>
            <a:r>
              <a:rPr lang="en-US" dirty="0"/>
              <a:t>Time constraints/competing priorities</a:t>
            </a:r>
          </a:p>
          <a:p>
            <a:r>
              <a:rPr lang="en-US" dirty="0"/>
              <a:t>HRA availability</a:t>
            </a:r>
          </a:p>
        </p:txBody>
      </p:sp>
      <p:sp>
        <p:nvSpPr>
          <p:cNvPr id="5" name="Date Placeholder 4">
            <a:extLst>
              <a:ext uri="{FF2B5EF4-FFF2-40B4-BE49-F238E27FC236}">
                <a16:creationId xmlns:a16="http://schemas.microsoft.com/office/drawing/2014/main" id="{0E4B3BD5-0B25-9112-6B86-0C851C56E1FE}"/>
              </a:ext>
            </a:extLst>
          </p:cNvPr>
          <p:cNvSpPr>
            <a:spLocks noGrp="1"/>
          </p:cNvSpPr>
          <p:nvPr>
            <p:ph type="dt" sz="half" idx="2"/>
          </p:nvPr>
        </p:nvSpPr>
        <p:spPr/>
        <p:txBody>
          <a:bodyPr/>
          <a:lstStyle/>
          <a:p>
            <a:endParaRPr lang="en-US" dirty="0"/>
          </a:p>
        </p:txBody>
      </p:sp>
      <p:pic>
        <p:nvPicPr>
          <p:cNvPr id="1036" name="Picture 12" descr="Funny Signs from Around the World | Funny signs, Funny, Sign quotes">
            <a:extLst>
              <a:ext uri="{FF2B5EF4-FFF2-40B4-BE49-F238E27FC236}">
                <a16:creationId xmlns:a16="http://schemas.microsoft.com/office/drawing/2014/main" id="{3E1A2DE6-12F4-5FCE-6608-C68BD20E4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028" y="1983235"/>
            <a:ext cx="3163639" cy="237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101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97" y="781458"/>
            <a:ext cx="10512425" cy="648915"/>
          </a:xfrm>
        </p:spPr>
        <p:txBody>
          <a:bodyPr/>
          <a:lstStyle/>
          <a:p>
            <a:r>
              <a:rPr lang="en-US" dirty="0"/>
              <a:t>Case Study</a:t>
            </a:r>
          </a:p>
        </p:txBody>
      </p:sp>
      <p:sp>
        <p:nvSpPr>
          <p:cNvPr id="3" name="Text Placeholder 2"/>
          <p:cNvSpPr>
            <a:spLocks noGrp="1"/>
          </p:cNvSpPr>
          <p:nvPr>
            <p:ph type="body" sz="quarter" idx="11"/>
          </p:nvPr>
        </p:nvSpPr>
        <p:spPr>
          <a:xfrm>
            <a:off x="301843" y="1475699"/>
            <a:ext cx="10371714" cy="5173626"/>
          </a:xfrm>
        </p:spPr>
        <p:txBody>
          <a:bodyPr/>
          <a:lstStyle/>
          <a:p>
            <a:r>
              <a:rPr lang="en-US" sz="2000" dirty="0"/>
              <a:t>64 yr old Hispanic man who has sex </a:t>
            </a:r>
            <a:r>
              <a:rPr lang="en-US" sz="2000"/>
              <a:t>w men </a:t>
            </a:r>
            <a:r>
              <a:rPr lang="en-US" sz="2000" dirty="0"/>
              <a:t>with HIV comes for routine follow up visit. </a:t>
            </a:r>
          </a:p>
          <a:p>
            <a:r>
              <a:rPr lang="en-US" sz="2000" dirty="0"/>
              <a:t>HIV: diagnosed in 1999, CD4 nadir 150, viral load &lt;20 copies/</a:t>
            </a:r>
            <a:r>
              <a:rPr lang="en-US" sz="2000" dirty="0" err="1"/>
              <a:t>mL.</a:t>
            </a:r>
            <a:r>
              <a:rPr lang="en-US" sz="2000" dirty="0"/>
              <a:t> </a:t>
            </a:r>
          </a:p>
          <a:p>
            <a:r>
              <a:rPr lang="en-US" sz="2000" dirty="0"/>
              <a:t>PMH: Hypertension, hyperlipidemia, glucose intolerance</a:t>
            </a:r>
          </a:p>
          <a:p>
            <a:r>
              <a:rPr lang="en-US" sz="2000" dirty="0"/>
              <a:t>Medications: </a:t>
            </a:r>
            <a:r>
              <a:rPr lang="en-US" sz="2000" dirty="0" err="1"/>
              <a:t>Biktarvy</a:t>
            </a:r>
            <a:r>
              <a:rPr lang="en-US" sz="2000" dirty="0"/>
              <a:t>, Lisinopril-HCTZ, Atorvastatin</a:t>
            </a:r>
          </a:p>
          <a:p>
            <a:r>
              <a:rPr lang="en-US" sz="2000" dirty="0"/>
              <a:t>STD history: syphilis, treated in 2017; urethral gonorrhea twice (in 2017 and in 2019); genital wart treated in his 20s with no recurrence </a:t>
            </a:r>
          </a:p>
          <a:p>
            <a:r>
              <a:rPr lang="en-US" sz="2000" dirty="0"/>
              <a:t>Sexual history: sex with men only; married for 15 years with occasional outside partners, last encounter 1 month ago; engages in </a:t>
            </a:r>
            <a:r>
              <a:rPr lang="en-US" sz="2000" dirty="0" err="1"/>
              <a:t>insertive</a:t>
            </a:r>
            <a:r>
              <a:rPr lang="en-US" sz="2000" dirty="0"/>
              <a:t> and receptive oral and anal sex without condom use.</a:t>
            </a:r>
          </a:p>
          <a:p>
            <a:r>
              <a:rPr lang="en-US" sz="2000" dirty="0"/>
              <a:t>HPI: missed </a:t>
            </a:r>
            <a:r>
              <a:rPr lang="en-US" sz="2000" dirty="0" err="1"/>
              <a:t>Biktarvy</a:t>
            </a:r>
            <a:r>
              <a:rPr lang="en-US" sz="2000" dirty="0"/>
              <a:t> x past 2 days due to pharmacy delay; BP 150/90 in office; feeling achy, mild runny nose, thinks it is a cold/allergies, worried it is the atorvastatin; he is due for labs and refills.</a:t>
            </a:r>
          </a:p>
          <a:p>
            <a:pPr marL="0" indent="0">
              <a:buNone/>
            </a:pPr>
            <a:endParaRPr lang="en-US" sz="2000" dirty="0"/>
          </a:p>
        </p:txBody>
      </p:sp>
      <p:pic>
        <p:nvPicPr>
          <p:cNvPr id="6" name="Picture 5">
            <a:extLst>
              <a:ext uri="{FF2B5EF4-FFF2-40B4-BE49-F238E27FC236}">
                <a16:creationId xmlns:a16="http://schemas.microsoft.com/office/drawing/2014/main" id="{93649B0C-4312-9810-4E96-2E886BF592B1}"/>
              </a:ext>
            </a:extLst>
          </p:cNvPr>
          <p:cNvPicPr>
            <a:picLocks noChangeAspect="1"/>
          </p:cNvPicPr>
          <p:nvPr/>
        </p:nvPicPr>
        <p:blipFill>
          <a:blip r:embed="rId2"/>
          <a:stretch>
            <a:fillRect/>
          </a:stretch>
        </p:blipFill>
        <p:spPr>
          <a:xfrm>
            <a:off x="10319420" y="915928"/>
            <a:ext cx="1632604" cy="1956533"/>
          </a:xfrm>
          <a:prstGeom prst="rect">
            <a:avLst/>
          </a:prstGeom>
        </p:spPr>
      </p:pic>
    </p:spTree>
    <p:extLst>
      <p:ext uri="{BB962C8B-B14F-4D97-AF65-F5344CB8AC3E}">
        <p14:creationId xmlns:p14="http://schemas.microsoft.com/office/powerpoint/2010/main" val="361360166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4EF01-D4BC-F78A-043C-328205BE1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A558F-AFB4-29B9-A482-9CE5EBD43C14}"/>
              </a:ext>
            </a:extLst>
          </p:cNvPr>
          <p:cNvSpPr>
            <a:spLocks noGrp="1"/>
          </p:cNvSpPr>
          <p:nvPr>
            <p:ph type="title"/>
          </p:nvPr>
        </p:nvSpPr>
        <p:spPr>
          <a:xfrm>
            <a:off x="623297" y="781458"/>
            <a:ext cx="10512425" cy="648915"/>
          </a:xfrm>
        </p:spPr>
        <p:txBody>
          <a:bodyPr/>
          <a:lstStyle/>
          <a:p>
            <a:r>
              <a:rPr lang="en-US" dirty="0"/>
              <a:t>Case Study</a:t>
            </a:r>
          </a:p>
        </p:txBody>
      </p:sp>
      <p:sp>
        <p:nvSpPr>
          <p:cNvPr id="3" name="Text Placeholder 2">
            <a:extLst>
              <a:ext uri="{FF2B5EF4-FFF2-40B4-BE49-F238E27FC236}">
                <a16:creationId xmlns:a16="http://schemas.microsoft.com/office/drawing/2014/main" id="{2F0F449E-5730-5EC1-80A1-3151C9559C2D}"/>
              </a:ext>
            </a:extLst>
          </p:cNvPr>
          <p:cNvSpPr>
            <a:spLocks noGrp="1"/>
          </p:cNvSpPr>
          <p:nvPr>
            <p:ph type="body" sz="quarter" idx="11"/>
          </p:nvPr>
        </p:nvSpPr>
        <p:spPr>
          <a:xfrm>
            <a:off x="492668" y="1430373"/>
            <a:ext cx="9614932" cy="5173626"/>
          </a:xfrm>
        </p:spPr>
        <p:txBody>
          <a:bodyPr/>
          <a:lstStyle/>
          <a:p>
            <a:r>
              <a:rPr lang="en-US" dirty="0"/>
              <a:t>His risk of anal cancer is</a:t>
            </a:r>
          </a:p>
          <a:p>
            <a:pPr lvl="1"/>
            <a:r>
              <a:rPr lang="en-US" dirty="0"/>
              <a:t>Increased because he has a history of genital warts</a:t>
            </a:r>
          </a:p>
          <a:p>
            <a:pPr lvl="1"/>
            <a:r>
              <a:rPr lang="en-US" dirty="0"/>
              <a:t>Increased because of his HIV status</a:t>
            </a:r>
          </a:p>
          <a:p>
            <a:pPr lvl="1"/>
            <a:r>
              <a:rPr lang="en-US" dirty="0"/>
              <a:t>The same as the general population</a:t>
            </a:r>
          </a:p>
          <a:p>
            <a:pPr lvl="1"/>
            <a:r>
              <a:rPr lang="en-US" dirty="0"/>
              <a:t>Decreased because of his age</a:t>
            </a:r>
          </a:p>
          <a:p>
            <a:pPr lvl="1"/>
            <a:r>
              <a:rPr lang="en-US" dirty="0"/>
              <a:t>Decreased because he is on successful ART which also suppresses the HPV virus.</a:t>
            </a:r>
          </a:p>
        </p:txBody>
      </p:sp>
      <p:pic>
        <p:nvPicPr>
          <p:cNvPr id="6" name="Picture 5">
            <a:extLst>
              <a:ext uri="{FF2B5EF4-FFF2-40B4-BE49-F238E27FC236}">
                <a16:creationId xmlns:a16="http://schemas.microsoft.com/office/drawing/2014/main" id="{1C65D123-7B71-908E-3C15-95EB1668027F}"/>
              </a:ext>
            </a:extLst>
          </p:cNvPr>
          <p:cNvPicPr>
            <a:picLocks noChangeAspect="1"/>
          </p:cNvPicPr>
          <p:nvPr/>
        </p:nvPicPr>
        <p:blipFill>
          <a:blip r:embed="rId2"/>
          <a:stretch>
            <a:fillRect/>
          </a:stretch>
        </p:blipFill>
        <p:spPr>
          <a:xfrm>
            <a:off x="9932924" y="900686"/>
            <a:ext cx="1632604" cy="1956533"/>
          </a:xfrm>
          <a:prstGeom prst="rect">
            <a:avLst/>
          </a:prstGeom>
        </p:spPr>
      </p:pic>
    </p:spTree>
    <p:extLst>
      <p:ext uri="{BB962C8B-B14F-4D97-AF65-F5344CB8AC3E}">
        <p14:creationId xmlns:p14="http://schemas.microsoft.com/office/powerpoint/2010/main" val="223684056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296" y="944875"/>
            <a:ext cx="10512425" cy="648915"/>
          </a:xfrm>
        </p:spPr>
        <p:txBody>
          <a:bodyPr>
            <a:normAutofit/>
          </a:bodyPr>
          <a:lstStyle/>
          <a:p>
            <a:pPr algn="ctr"/>
            <a:r>
              <a:rPr lang="en-US" dirty="0"/>
              <a:t>2025 U.S. Cancer Incidence and Mortality </a:t>
            </a:r>
          </a:p>
        </p:txBody>
      </p:sp>
      <p:pic>
        <p:nvPicPr>
          <p:cNvPr id="8" name="Picture 7"/>
          <p:cNvPicPr>
            <a:picLocks noChangeAspect="1"/>
          </p:cNvPicPr>
          <p:nvPr/>
        </p:nvPicPr>
        <p:blipFill>
          <a:blip r:embed="rId2"/>
          <a:stretch>
            <a:fillRect/>
          </a:stretch>
        </p:blipFill>
        <p:spPr>
          <a:xfrm>
            <a:off x="145458" y="82300"/>
            <a:ext cx="5734050" cy="600075"/>
          </a:xfrm>
          <a:prstGeom prst="rect">
            <a:avLst/>
          </a:prstGeom>
        </p:spPr>
      </p:pic>
      <p:sp>
        <p:nvSpPr>
          <p:cNvPr id="11" name="TextBox 10"/>
          <p:cNvSpPr txBox="1"/>
          <p:nvPr/>
        </p:nvSpPr>
        <p:spPr>
          <a:xfrm>
            <a:off x="352644" y="6471297"/>
            <a:ext cx="7225259" cy="276999"/>
          </a:xfrm>
          <a:prstGeom prst="rect">
            <a:avLst/>
          </a:prstGeom>
          <a:noFill/>
        </p:spPr>
        <p:txBody>
          <a:bodyPr wrap="square" rtlCol="0">
            <a:spAutoFit/>
          </a:bodyPr>
          <a:lstStyle/>
          <a:p>
            <a:r>
              <a:rPr lang="en-US" sz="1200" dirty="0">
                <a:hlinkClick r:id="rId3"/>
              </a:rPr>
              <a:t>Anal Cancer — Cancer Stat Facts</a:t>
            </a:r>
            <a:endParaRPr lang="en-US" sz="1200" dirty="0"/>
          </a:p>
        </p:txBody>
      </p:sp>
      <p:pic>
        <p:nvPicPr>
          <p:cNvPr id="3" name="Picture 2">
            <a:extLst>
              <a:ext uri="{FF2B5EF4-FFF2-40B4-BE49-F238E27FC236}">
                <a16:creationId xmlns:a16="http://schemas.microsoft.com/office/drawing/2014/main" id="{27C068E4-7CEF-CA4C-BFB0-88E8921229D1}"/>
              </a:ext>
            </a:extLst>
          </p:cNvPr>
          <p:cNvPicPr>
            <a:picLocks noChangeAspect="1"/>
          </p:cNvPicPr>
          <p:nvPr/>
        </p:nvPicPr>
        <p:blipFill>
          <a:blip r:embed="rId4"/>
          <a:stretch>
            <a:fillRect/>
          </a:stretch>
        </p:blipFill>
        <p:spPr>
          <a:xfrm>
            <a:off x="1111321" y="1609684"/>
            <a:ext cx="4768187" cy="4845719"/>
          </a:xfrm>
          <a:prstGeom prst="rect">
            <a:avLst/>
          </a:prstGeom>
        </p:spPr>
      </p:pic>
      <p:pic>
        <p:nvPicPr>
          <p:cNvPr id="5" name="Picture 4">
            <a:extLst>
              <a:ext uri="{FF2B5EF4-FFF2-40B4-BE49-F238E27FC236}">
                <a16:creationId xmlns:a16="http://schemas.microsoft.com/office/drawing/2014/main" id="{7B5A65AE-8E8B-AF20-6C85-342BF00EC7AF}"/>
              </a:ext>
            </a:extLst>
          </p:cNvPr>
          <p:cNvPicPr>
            <a:picLocks noChangeAspect="1"/>
          </p:cNvPicPr>
          <p:nvPr/>
        </p:nvPicPr>
        <p:blipFill>
          <a:blip r:embed="rId5"/>
          <a:stretch>
            <a:fillRect/>
          </a:stretch>
        </p:blipFill>
        <p:spPr>
          <a:xfrm>
            <a:off x="7330177" y="1733550"/>
            <a:ext cx="3200400" cy="3390900"/>
          </a:xfrm>
          <a:prstGeom prst="rect">
            <a:avLst/>
          </a:prstGeom>
        </p:spPr>
      </p:pic>
    </p:spTree>
    <p:extLst>
      <p:ext uri="{BB962C8B-B14F-4D97-AF65-F5344CB8AC3E}">
        <p14:creationId xmlns:p14="http://schemas.microsoft.com/office/powerpoint/2010/main" val="1467183936"/>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9" ma:contentTypeDescription="Create a new document." ma:contentTypeScope="" ma:versionID="61e1995245869c53118d04575109eed8">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70eefe698c5875ba0fcb7bbbaaba3a2f"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E3D3BF-4C38-44CF-9049-79039A97FE5A}">
  <ds:schemaRefs>
    <ds:schemaRef ds:uri="http://schemas.microsoft.com/sharepoint/v3/contenttype/forms"/>
  </ds:schemaRefs>
</ds:datastoreItem>
</file>

<file path=customXml/itemProps2.xml><?xml version="1.0" encoding="utf-8"?>
<ds:datastoreItem xmlns:ds="http://schemas.openxmlformats.org/officeDocument/2006/customXml" ds:itemID="{4EB57F0F-9461-4BBE-906D-AB84B21CD3B2}">
  <ds:schemaRefs>
    <ds:schemaRef ds:uri="http://www.w3.org/XML/1998/namespace"/>
    <ds:schemaRef ds:uri="http://schemas.microsoft.com/office/2006/documentManagement/types"/>
    <ds:schemaRef ds:uri="http://purl.org/dc/terms/"/>
    <ds:schemaRef ds:uri="d5c82a1a-2a8a-49b4-8a9c-deebcf1aae21"/>
    <ds:schemaRef ds:uri="http://purl.org/dc/elements/1.1/"/>
    <ds:schemaRef ds:uri="http://purl.org/dc/dcmitype/"/>
    <ds:schemaRef ds:uri="http://schemas.openxmlformats.org/package/2006/metadata/core-properties"/>
    <ds:schemaRef ds:uri="http://schemas.microsoft.com/office/infopath/2007/PartnerControls"/>
    <ds:schemaRef ds:uri="a89a0a29-f901-4f80-a0b6-fef874ca8871"/>
    <ds:schemaRef ds:uri="http://schemas.microsoft.com/office/2006/metadata/properties"/>
  </ds:schemaRefs>
</ds:datastoreItem>
</file>

<file path=customXml/itemProps3.xml><?xml version="1.0" encoding="utf-8"?>
<ds:datastoreItem xmlns:ds="http://schemas.openxmlformats.org/officeDocument/2006/customXml" ds:itemID="{32C4A284-AF06-4707-9AD4-0A84A1C0A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AETC-program-template-widescreen</Template>
  <TotalTime>35767</TotalTime>
  <Words>3748</Words>
  <Application>Microsoft Office PowerPoint</Application>
  <PresentationFormat>Custom</PresentationFormat>
  <Paragraphs>395</Paragraphs>
  <Slides>59</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59</vt:i4>
      </vt:variant>
    </vt:vector>
  </HeadingPairs>
  <TitlesOfParts>
    <vt:vector size="70" baseType="lpstr">
      <vt:lpstr>Arial</vt:lpstr>
      <vt:lpstr>Calibri</vt:lpstr>
      <vt:lpstr>Calibri Light</vt:lpstr>
      <vt:lpstr>STIXGeneral-Regular</vt:lpstr>
      <vt:lpstr>System Font Regular</vt:lpstr>
      <vt:lpstr>Wingdings</vt:lpstr>
      <vt:lpstr>Title slide master</vt:lpstr>
      <vt:lpstr>Content slide master</vt:lpstr>
      <vt:lpstr>3_Custom Design</vt:lpstr>
      <vt:lpstr>5_Custom Design</vt:lpstr>
      <vt:lpstr>6_Custom Design</vt:lpstr>
      <vt:lpstr> Anal Cancer Screening:  Getting in through the Backdoor</vt:lpstr>
      <vt:lpstr>Disclosures</vt:lpstr>
      <vt:lpstr>Disclosures</vt:lpstr>
      <vt:lpstr>Disclosures</vt:lpstr>
      <vt:lpstr>AETC Program National Centers and HIV Curriculum</vt:lpstr>
      <vt:lpstr>Overcoming Barriers</vt:lpstr>
      <vt:lpstr>Case Study</vt:lpstr>
      <vt:lpstr>Case Study</vt:lpstr>
      <vt:lpstr>2025 U.S. Cancer Incidence and Mortality </vt:lpstr>
      <vt:lpstr>Epidemiology of Anal Cancer in the U.S.</vt:lpstr>
      <vt:lpstr>Anal Cancer by Race/Ethnicity, Sex, and Age</vt:lpstr>
      <vt:lpstr>Survival by Stage</vt:lpstr>
      <vt:lpstr>PowerPoint Presentation</vt:lpstr>
      <vt:lpstr>Incidence Rates of Anal Cancer</vt:lpstr>
      <vt:lpstr>Identifying patients for anal cancer screening</vt:lpstr>
      <vt:lpstr>Case Study</vt:lpstr>
      <vt:lpstr>Pathophysiology</vt:lpstr>
      <vt:lpstr>PowerPoint Presentation</vt:lpstr>
      <vt:lpstr>Clinical Presentation</vt:lpstr>
      <vt:lpstr>Case Study</vt:lpstr>
      <vt:lpstr>International Anal Neoplasia Society: Anal Cancer Risk Category A</vt:lpstr>
      <vt:lpstr>PowerPoint Presentation</vt:lpstr>
      <vt:lpstr>PowerPoint Presentation</vt:lpstr>
      <vt:lpstr>PowerPoint Presentation</vt:lpstr>
      <vt:lpstr>PowerPoint Presentation</vt:lpstr>
      <vt:lpstr>PowerPoint Presentation</vt:lpstr>
      <vt:lpstr>Preferred Type of Anal Cancer Screening</vt:lpstr>
      <vt:lpstr>Case Study</vt:lpstr>
      <vt:lpstr>Case Study</vt:lpstr>
      <vt:lpstr>Overcoming Barriers</vt:lpstr>
      <vt:lpstr>Self- vs. Clinician-Collected Specimens</vt:lpstr>
      <vt:lpstr>Clinician-Collected Anal Pap Technique</vt:lpstr>
      <vt:lpstr>PowerPoint Presentation</vt:lpstr>
      <vt:lpstr>Patient-Collected Anal Pap Technique </vt:lpstr>
      <vt:lpstr>Patient-Collected Anal Pap Technique</vt:lpstr>
      <vt:lpstr>PowerPoint Presentation</vt:lpstr>
      <vt:lpstr>Patient-Collected Anal Pap Technique</vt:lpstr>
      <vt:lpstr>PowerPoint Presentation</vt:lpstr>
      <vt:lpstr>PowerPoint Presentation</vt:lpstr>
      <vt:lpstr>PowerPoint Presentation</vt:lpstr>
      <vt:lpstr>PowerPoint Presentation</vt:lpstr>
      <vt:lpstr>PowerPoint Presentation</vt:lpstr>
      <vt:lpstr>PowerPoint Presentation</vt:lpstr>
      <vt:lpstr>Ways to Manage Time Constraints/Invasiveness of Collection</vt:lpstr>
      <vt:lpstr>Case Study</vt:lpstr>
      <vt:lpstr>Case Study</vt:lpstr>
      <vt:lpstr>Case Study</vt:lpstr>
      <vt:lpstr>Overcoming Barriers</vt:lpstr>
      <vt:lpstr>PowerPoint Presentation</vt:lpstr>
      <vt:lpstr>PowerPoint Presentation</vt:lpstr>
      <vt:lpstr>PowerPoint Presentation</vt:lpstr>
      <vt:lpstr>PowerPoint Presentation</vt:lpstr>
      <vt:lpstr>HRA Referral Readily Available</vt:lpstr>
      <vt:lpstr>HRA Referral NOT Readily Available</vt:lpstr>
      <vt:lpstr>Case Study</vt:lpstr>
      <vt:lpstr>High Resolution Anoscopy (HRA)</vt:lpstr>
      <vt:lpstr>Treatment</vt:lpstr>
      <vt:lpstr>HPV Prevention</vt:lpstr>
      <vt:lpstr>Thank you!</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Jake;Sadie Harris</dc:creator>
  <cp:lastModifiedBy>Short, Stephanie L.</cp:lastModifiedBy>
  <cp:revision>263</cp:revision>
  <cp:lastPrinted>2014-09-18T20:07:37Z</cp:lastPrinted>
  <dcterms:created xsi:type="dcterms:W3CDTF">2022-02-08T21:24:12Z</dcterms:created>
  <dcterms:modified xsi:type="dcterms:W3CDTF">2026-03-09T12:19:24Z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2023-02-09T00:21:57Z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6bb93189-4504-4495-922c-a7dd9f256ca4</vt:lpwstr>
  </property>
  <property fmtid="{D5CDD505-2E9C-101B-9397-08002B2CF9AE}" pid="8" name="MSIP_Label_792c8cef-6f2b-4af1-b4ac-d815ff795cd6_ContentBits">
    <vt:lpwstr>0</vt:lpwstr>
  </property>
  <property fmtid="{D5CDD505-2E9C-101B-9397-08002B2CF9AE}" pid="9" name="ContentTypeId">
    <vt:lpwstr>0x0101004E410992C17FFB4AA99C1035259D0A26</vt:lpwstr>
  </property>
  <property fmtid="{D5CDD505-2E9C-101B-9397-08002B2CF9AE}" pid="10" name="MediaServiceImageTags">
    <vt:lpwstr/>
  </property>
</Properties>
</file>