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9" r:id="rId5"/>
    <p:sldMasterId id="2147483691" r:id="rId6"/>
    <p:sldMasterId id="2147483702" r:id="rId7"/>
    <p:sldMasterId id="2147483705" r:id="rId8"/>
  </p:sldMasterIdLst>
  <p:notesMasterIdLst>
    <p:notesMasterId r:id="rId59"/>
  </p:notesMasterIdLst>
  <p:sldIdLst>
    <p:sldId id="405" r:id="rId9"/>
    <p:sldId id="2141412034" r:id="rId10"/>
    <p:sldId id="2147472867"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147472864" r:id="rId24"/>
    <p:sldId id="256" r:id="rId25"/>
    <p:sldId id="2145706738" r:id="rId26"/>
    <p:sldId id="751" r:id="rId27"/>
    <p:sldId id="2145706732" r:id="rId28"/>
    <p:sldId id="2145706722" r:id="rId29"/>
    <p:sldId id="757" r:id="rId30"/>
    <p:sldId id="2147472861" r:id="rId31"/>
    <p:sldId id="2147472862" r:id="rId32"/>
    <p:sldId id="2147376807" r:id="rId33"/>
    <p:sldId id="2147376808" r:id="rId34"/>
    <p:sldId id="278" r:id="rId35"/>
    <p:sldId id="279" r:id="rId36"/>
    <p:sldId id="2147472865" r:id="rId37"/>
    <p:sldId id="2147472868" r:id="rId38"/>
    <p:sldId id="2147472869" r:id="rId39"/>
    <p:sldId id="2147472870" r:id="rId40"/>
    <p:sldId id="2147472871" r:id="rId41"/>
    <p:sldId id="2147472872" r:id="rId42"/>
    <p:sldId id="2147472873" r:id="rId43"/>
    <p:sldId id="2147472874" r:id="rId44"/>
    <p:sldId id="2147472866" r:id="rId45"/>
    <p:sldId id="2145706719" r:id="rId46"/>
    <p:sldId id="2145706736" r:id="rId47"/>
    <p:sldId id="2147376803" r:id="rId48"/>
    <p:sldId id="1993219271" r:id="rId49"/>
    <p:sldId id="1993219272" r:id="rId50"/>
    <p:sldId id="1993219273" r:id="rId51"/>
    <p:sldId id="2147376806" r:id="rId52"/>
    <p:sldId id="2147376768" r:id="rId53"/>
    <p:sldId id="2147472858" r:id="rId54"/>
    <p:sldId id="2147472860" r:id="rId55"/>
    <p:sldId id="282" r:id="rId56"/>
    <p:sldId id="638" r:id="rId57"/>
    <p:sldId id="2145706726"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94684"/>
  </p:normalViewPr>
  <p:slideViewPr>
    <p:cSldViewPr snapToGrid="0">
      <p:cViewPr varScale="1">
        <p:scale>
          <a:sx n="103" d="100"/>
          <a:sy n="103" d="100"/>
        </p:scale>
        <p:origin x="11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92361D-E7E4-45D5-96CB-5063D824487E}"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8427AEA6-55D6-43B8-9287-4D1D0956F859}">
      <dgm:prSet/>
      <dgm:spPr/>
      <dgm:t>
        <a:bodyPr/>
        <a:lstStyle/>
        <a:p>
          <a:r>
            <a:rPr lang="en-US"/>
            <a:t>Penicillin allergies are a barrier</a:t>
          </a:r>
        </a:p>
      </dgm:t>
    </dgm:pt>
    <dgm:pt modelId="{97F3A482-0155-45E9-8B31-6E8A7D1980EE}" type="parTrans" cxnId="{71DF761D-7CAC-4006-9626-63D64EBC5FE6}">
      <dgm:prSet/>
      <dgm:spPr/>
      <dgm:t>
        <a:bodyPr/>
        <a:lstStyle/>
        <a:p>
          <a:endParaRPr lang="en-US"/>
        </a:p>
      </dgm:t>
    </dgm:pt>
    <dgm:pt modelId="{9DF7BF28-3072-44BC-AF47-32CE52246BD5}" type="sibTrans" cxnId="{71DF761D-7CAC-4006-9626-63D64EBC5FE6}">
      <dgm:prSet/>
      <dgm:spPr/>
      <dgm:t>
        <a:bodyPr/>
        <a:lstStyle/>
        <a:p>
          <a:endParaRPr lang="en-US"/>
        </a:p>
      </dgm:t>
    </dgm:pt>
    <dgm:pt modelId="{B2CE4BC7-6B45-417E-87C0-39422DD4804B}" type="pres">
      <dgm:prSet presAssocID="{F892361D-E7E4-45D5-96CB-5063D824487E}" presName="linear" presStyleCnt="0">
        <dgm:presLayoutVars>
          <dgm:animLvl val="lvl"/>
          <dgm:resizeHandles val="exact"/>
        </dgm:presLayoutVars>
      </dgm:prSet>
      <dgm:spPr/>
    </dgm:pt>
    <dgm:pt modelId="{8A747C77-CDA1-49D7-82B4-665B8FC40734}" type="pres">
      <dgm:prSet presAssocID="{8427AEA6-55D6-43B8-9287-4D1D0956F859}" presName="parentText" presStyleLbl="node1" presStyleIdx="0" presStyleCnt="1">
        <dgm:presLayoutVars>
          <dgm:chMax val="0"/>
          <dgm:bulletEnabled val="1"/>
        </dgm:presLayoutVars>
      </dgm:prSet>
      <dgm:spPr/>
    </dgm:pt>
  </dgm:ptLst>
  <dgm:cxnLst>
    <dgm:cxn modelId="{71DF761D-7CAC-4006-9626-63D64EBC5FE6}" srcId="{F892361D-E7E4-45D5-96CB-5063D824487E}" destId="{8427AEA6-55D6-43B8-9287-4D1D0956F859}" srcOrd="0" destOrd="0" parTransId="{97F3A482-0155-45E9-8B31-6E8A7D1980EE}" sibTransId="{9DF7BF28-3072-44BC-AF47-32CE52246BD5}"/>
    <dgm:cxn modelId="{BF29CF28-AAC2-4CDF-914C-9D6453DE8751}" type="presOf" srcId="{F892361D-E7E4-45D5-96CB-5063D824487E}" destId="{B2CE4BC7-6B45-417E-87C0-39422DD4804B}" srcOrd="0" destOrd="0" presId="urn:microsoft.com/office/officeart/2005/8/layout/vList2"/>
    <dgm:cxn modelId="{C7A50382-2CB0-42E1-B957-E04A09B5BE31}" type="presOf" srcId="{8427AEA6-55D6-43B8-9287-4D1D0956F859}" destId="{8A747C77-CDA1-49D7-82B4-665B8FC40734}" srcOrd="0" destOrd="0" presId="urn:microsoft.com/office/officeart/2005/8/layout/vList2"/>
    <dgm:cxn modelId="{0E6C6FF5-CCFF-4C43-ACDE-74CB0099A857}" type="presParOf" srcId="{B2CE4BC7-6B45-417E-87C0-39422DD4804B}" destId="{8A747C77-CDA1-49D7-82B4-665B8FC4073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47C77-CDA1-49D7-82B4-665B8FC40734}">
      <dsp:nvSpPr>
        <dsp:cNvPr id="0" name=""/>
        <dsp:cNvSpPr/>
      </dsp:nvSpPr>
      <dsp:spPr>
        <a:xfrm>
          <a:off x="0" y="353407"/>
          <a:ext cx="11554147" cy="155902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a:t>Penicillin allergies are a barrier</a:t>
          </a:r>
        </a:p>
      </dsp:txBody>
      <dsp:txXfrm>
        <a:off x="76105" y="429512"/>
        <a:ext cx="11401937" cy="14068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A442BB-526A-49C9-AFEA-AEC11238B743}" type="datetimeFigureOut">
              <a:rPr lang="en-US" smtClean="0"/>
              <a:t>3/25/2026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1B1080-F9E7-4324-A880-08B3CDDE7CD3}" type="slidenum">
              <a:rPr lang="en-US" smtClean="0"/>
              <a:t>‹#›</a:t>
            </a:fld>
            <a:endParaRPr lang="en-US"/>
          </a:p>
        </p:txBody>
      </p:sp>
    </p:spTree>
    <p:extLst>
      <p:ext uri="{BB962C8B-B14F-4D97-AF65-F5344CB8AC3E}">
        <p14:creationId xmlns:p14="http://schemas.microsoft.com/office/powerpoint/2010/main" val="1200580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51906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08A219-99D5-48A0-AF7F-2159B3AAFB8B}" type="slidenum">
              <a:rPr lang="en-US" smtClean="0"/>
              <a:t>19</a:t>
            </a:fld>
            <a:endParaRPr lang="en-US"/>
          </a:p>
        </p:txBody>
      </p:sp>
    </p:spTree>
    <p:extLst>
      <p:ext uri="{BB962C8B-B14F-4D97-AF65-F5344CB8AC3E}">
        <p14:creationId xmlns:p14="http://schemas.microsoft.com/office/powerpoint/2010/main" val="1745586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144484f554531c2d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144484f554531c2d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6" name="Google Shape;476;g144484f554531c2d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to  give additional details for the FDA approved POC syphilis tests. The Syphilis Health Check is the first FDA approved POC syphilis test. It detects IgM and IgG to T pallidum using protein A conjugate and creates an antigen-antibody complex. It is treponemal only, so cannot determine between new versus past syphilis infection. </a:t>
            </a:r>
          </a:p>
          <a:p>
            <a:endParaRPr lang="en-US"/>
          </a:p>
          <a:p>
            <a:r>
              <a:rPr lang="en-US"/>
              <a:t>It is quick test; it takes 10 minutes to perform, and results are valid for 5 minutes. The shelf-life is 30 months and the cost is about 200/kit. And the controls are 27-49 dollars. The controls need to be performed pretty regularly; per the packet, some indications </a:t>
            </a:r>
            <a:r>
              <a:rPr lang="en-US" err="1"/>
              <a:t>includ</a:t>
            </a:r>
            <a:r>
              <a:rPr lang="en-US"/>
              <a:t> with a new user, every month, if it has been a while since one of the test performers has done the test, and then there are some other indications for using the controls. </a:t>
            </a:r>
          </a:p>
        </p:txBody>
      </p:sp>
      <p:sp>
        <p:nvSpPr>
          <p:cNvPr id="4" name="Slide Number Placeholder 3"/>
          <p:cNvSpPr>
            <a:spLocks noGrp="1"/>
          </p:cNvSpPr>
          <p:nvPr>
            <p:ph type="sldNum" sz="quarter" idx="5"/>
          </p:nvPr>
        </p:nvSpPr>
        <p:spPr/>
        <p:txBody>
          <a:bodyPr/>
          <a:lstStyle/>
          <a:p>
            <a:fld id="{73396D2A-4656-45E5-9F61-58B7BE33210D}" type="slidenum">
              <a:rPr lang="en-US" smtClean="0"/>
              <a:t>41</a:t>
            </a:fld>
            <a:endParaRPr lang="en-US"/>
          </a:p>
        </p:txBody>
      </p:sp>
    </p:spTree>
    <p:extLst>
      <p:ext uri="{BB962C8B-B14F-4D97-AF65-F5344CB8AC3E}">
        <p14:creationId xmlns:p14="http://schemas.microsoft.com/office/powerpoint/2010/main" val="2614534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how it is performed, pretty simple You prick the finger, use the pipette to collect the blood, drop it onto the test and then add the diluent to the sample well and set a timer for 10 minutes. After 10 minutes, you have 5 minutes to read the result, which might be challenging if you’re in a busy clinic. And through Ina’s experience using the SHC, sometimes a ghost line appears after that 5 minute period, making it look like a positive test. </a:t>
            </a:r>
          </a:p>
        </p:txBody>
      </p:sp>
      <p:sp>
        <p:nvSpPr>
          <p:cNvPr id="4" name="Slide Number Placeholder 3"/>
          <p:cNvSpPr>
            <a:spLocks noGrp="1"/>
          </p:cNvSpPr>
          <p:nvPr>
            <p:ph type="sldNum" sz="quarter" idx="5"/>
          </p:nvPr>
        </p:nvSpPr>
        <p:spPr/>
        <p:txBody>
          <a:bodyPr/>
          <a:lstStyle/>
          <a:p>
            <a:fld id="{73396D2A-4656-45E5-9F61-58B7BE33210D}" type="slidenum">
              <a:rPr lang="en-US" smtClean="0"/>
              <a:t>42</a:t>
            </a:fld>
            <a:endParaRPr lang="en-US"/>
          </a:p>
        </p:txBody>
      </p:sp>
    </p:spTree>
    <p:extLst>
      <p:ext uri="{BB962C8B-B14F-4D97-AF65-F5344CB8AC3E}">
        <p14:creationId xmlns:p14="http://schemas.microsoft.com/office/powerpoint/2010/main" val="919670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Chembio</a:t>
            </a:r>
            <a:r>
              <a:rPr lang="en-US" dirty="0"/>
              <a:t> Dual Path Platform HIV-Syphilis received FDA approval at the end of 2020. The mechanism of action is similar. This test takes 15 minutes versus the 10 minutes for the SHC and is slightly more complicated. The test is valid for a longer time, 15 minutes, and </a:t>
            </a:r>
            <a:r>
              <a:rPr lang="en-US" dirty="0" err="1"/>
              <a:t>Chembio</a:t>
            </a:r>
            <a:r>
              <a:rPr lang="en-US" dirty="0"/>
              <a:t> requires an automated reader, seen in the bottom picture, that allows ease of interpretation. The shelf-life is shorter than the SHC at 24 months (versus 30) and the cost is somewhat similar but maybe cheaper for the tests, but the controls are more expensive. </a:t>
            </a:r>
          </a:p>
        </p:txBody>
      </p:sp>
      <p:sp>
        <p:nvSpPr>
          <p:cNvPr id="4" name="Slide Number Placeholder 3"/>
          <p:cNvSpPr>
            <a:spLocks noGrp="1"/>
          </p:cNvSpPr>
          <p:nvPr>
            <p:ph type="sldNum" sz="quarter" idx="5"/>
          </p:nvPr>
        </p:nvSpPr>
        <p:spPr/>
        <p:txBody>
          <a:bodyPr/>
          <a:lstStyle/>
          <a:p>
            <a:fld id="{73396D2A-4656-45E5-9F61-58B7BE33210D}" type="slidenum">
              <a:rPr lang="en-US" smtClean="0"/>
              <a:t>43</a:t>
            </a:fld>
            <a:endParaRPr lang="en-US"/>
          </a:p>
        </p:txBody>
      </p:sp>
    </p:spTree>
    <p:extLst>
      <p:ext uri="{BB962C8B-B14F-4D97-AF65-F5344CB8AC3E}">
        <p14:creationId xmlns:p14="http://schemas.microsoft.com/office/powerpoint/2010/main" val="2901271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08A219-99D5-48A0-AF7F-2159B3AAFB8B}" type="slidenum">
              <a:rPr lang="en-US" smtClean="0"/>
              <a:t>49</a:t>
            </a:fld>
            <a:endParaRPr lang="en-US"/>
          </a:p>
        </p:txBody>
      </p:sp>
    </p:spTree>
    <p:extLst>
      <p:ext uri="{BB962C8B-B14F-4D97-AF65-F5344CB8AC3E}">
        <p14:creationId xmlns:p14="http://schemas.microsoft.com/office/powerpoint/2010/main" val="10662697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D13FF-D28A-7AB8-7703-90B0685B3D74}"/>
              </a:ext>
            </a:extLst>
          </p:cNvPr>
          <p:cNvSpPr>
            <a:spLocks noGrp="1"/>
          </p:cNvSpPr>
          <p:nvPr>
            <p:ph type="ctrTitle"/>
          </p:nvPr>
        </p:nvSpPr>
        <p:spPr>
          <a:xfrm>
            <a:off x="248478" y="2126974"/>
            <a:ext cx="11718188" cy="2327205"/>
          </a:xfrm>
        </p:spPr>
        <p:txBody>
          <a:bodyPr anchor="b">
            <a:normAutofit/>
          </a:bodyPr>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FF30E89-87EA-ADE3-4B68-BEE17A6E889F}"/>
              </a:ext>
            </a:extLst>
          </p:cNvPr>
          <p:cNvSpPr>
            <a:spLocks noGrp="1"/>
          </p:cNvSpPr>
          <p:nvPr>
            <p:ph type="subTitle" idx="1"/>
          </p:nvPr>
        </p:nvSpPr>
        <p:spPr>
          <a:xfrm>
            <a:off x="248478" y="4588137"/>
            <a:ext cx="11718188" cy="161387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7924427E-798D-B3C7-DA01-54E19CDF7064}"/>
              </a:ext>
            </a:extLst>
          </p:cNvPr>
          <p:cNvCxnSpPr>
            <a:cxnSpLocks/>
          </p:cNvCxnSpPr>
          <p:nvPr/>
        </p:nvCxnSpPr>
        <p:spPr>
          <a:xfrm>
            <a:off x="225335" y="6516158"/>
            <a:ext cx="11741331" cy="0"/>
          </a:xfrm>
          <a:prstGeom prst="line">
            <a:avLst/>
          </a:prstGeom>
          <a:ln w="41275">
            <a:solidFill>
              <a:srgbClr val="BA0C2F"/>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02E75344-2B5C-ADEA-40CD-F4C34DDBEDF9}"/>
              </a:ext>
            </a:extLst>
          </p:cNvPr>
          <p:cNvPicPr>
            <a:picLocks noChangeAspect="1"/>
          </p:cNvPicPr>
          <p:nvPr/>
        </p:nvPicPr>
        <p:blipFill>
          <a:blip r:embed="rId2"/>
          <a:stretch>
            <a:fillRect/>
          </a:stretch>
        </p:blipFill>
        <p:spPr>
          <a:xfrm>
            <a:off x="3481001" y="857828"/>
            <a:ext cx="5229998" cy="1269146"/>
          </a:xfrm>
          <a:prstGeom prst="rect">
            <a:avLst/>
          </a:prstGeom>
        </p:spPr>
      </p:pic>
    </p:spTree>
    <p:extLst>
      <p:ext uri="{BB962C8B-B14F-4D97-AF65-F5344CB8AC3E}">
        <p14:creationId xmlns:p14="http://schemas.microsoft.com/office/powerpoint/2010/main" val="1114527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183D0-8820-5952-F73B-5E0787C077A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A0829F4-693D-0200-AB82-10627DC4C7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93DB4AD8-976D-B301-EBA8-A8F878C6C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a:extLst>
              <a:ext uri="{FF2B5EF4-FFF2-40B4-BE49-F238E27FC236}">
                <a16:creationId xmlns:a16="http://schemas.microsoft.com/office/drawing/2014/main" id="{FA6A7810-3ED4-E175-D4E2-DBA51BFEAEFC}"/>
              </a:ext>
            </a:extLst>
          </p:cNvPr>
          <p:cNvCxnSpPr>
            <a:cxnSpLocks/>
          </p:cNvCxnSpPr>
          <p:nvPr/>
        </p:nvCxnSpPr>
        <p:spPr>
          <a:xfrm>
            <a:off x="191589" y="6516158"/>
            <a:ext cx="9562011" cy="0"/>
          </a:xfrm>
          <a:prstGeom prst="line">
            <a:avLst/>
          </a:prstGeom>
          <a:ln w="41275">
            <a:solidFill>
              <a:srgbClr val="BA0C2F"/>
            </a:solidFill>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8AD1F267-1382-540E-401B-6020F3157566}"/>
              </a:ext>
            </a:extLst>
          </p:cNvPr>
          <p:cNvPicPr>
            <a:picLocks noChangeAspect="1"/>
          </p:cNvPicPr>
          <p:nvPr/>
        </p:nvPicPr>
        <p:blipFill>
          <a:blip r:embed="rId2"/>
          <a:stretch>
            <a:fillRect/>
          </a:stretch>
        </p:blipFill>
        <p:spPr>
          <a:xfrm>
            <a:off x="10192300" y="6311900"/>
            <a:ext cx="1725383" cy="418693"/>
          </a:xfrm>
          <a:prstGeom prst="rect">
            <a:avLst/>
          </a:prstGeom>
        </p:spPr>
      </p:pic>
    </p:spTree>
    <p:extLst>
      <p:ext uri="{BB962C8B-B14F-4D97-AF65-F5344CB8AC3E}">
        <p14:creationId xmlns:p14="http://schemas.microsoft.com/office/powerpoint/2010/main" val="1933986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_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183D0-8820-5952-F73B-5E0787C077A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A0829F4-693D-0200-AB82-10627DC4C7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93DB4AD8-976D-B301-EBA8-A8F878C6C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a:extLst>
              <a:ext uri="{FF2B5EF4-FFF2-40B4-BE49-F238E27FC236}">
                <a16:creationId xmlns:a16="http://schemas.microsoft.com/office/drawing/2014/main" id="{FA6A7810-3ED4-E175-D4E2-DBA51BFEAEFC}"/>
              </a:ext>
            </a:extLst>
          </p:cNvPr>
          <p:cNvCxnSpPr>
            <a:cxnSpLocks/>
          </p:cNvCxnSpPr>
          <p:nvPr/>
        </p:nvCxnSpPr>
        <p:spPr>
          <a:xfrm>
            <a:off x="191589" y="6516158"/>
            <a:ext cx="9562011" cy="0"/>
          </a:xfrm>
          <a:prstGeom prst="line">
            <a:avLst/>
          </a:prstGeom>
          <a:ln w="41275">
            <a:solidFill>
              <a:srgbClr val="215732"/>
            </a:solidFill>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8AD1F267-1382-540E-401B-6020F3157566}"/>
              </a:ext>
            </a:extLst>
          </p:cNvPr>
          <p:cNvPicPr>
            <a:picLocks noChangeAspect="1"/>
          </p:cNvPicPr>
          <p:nvPr/>
        </p:nvPicPr>
        <p:blipFill>
          <a:blip r:embed="rId2"/>
          <a:stretch>
            <a:fillRect/>
          </a:stretch>
        </p:blipFill>
        <p:spPr>
          <a:xfrm>
            <a:off x="10192300" y="6311900"/>
            <a:ext cx="1725383" cy="418693"/>
          </a:xfrm>
          <a:prstGeom prst="rect">
            <a:avLst/>
          </a:prstGeom>
        </p:spPr>
      </p:pic>
    </p:spTree>
    <p:extLst>
      <p:ext uri="{BB962C8B-B14F-4D97-AF65-F5344CB8AC3E}">
        <p14:creationId xmlns:p14="http://schemas.microsoft.com/office/powerpoint/2010/main" val="1316068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_WarmGray">
    <p:bg>
      <p:bgPr>
        <a:solidFill>
          <a:srgbClr val="FAF7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183D0-8820-5952-F73B-5E0787C077A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A0829F4-693D-0200-AB82-10627DC4C7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93DB4AD8-976D-B301-EBA8-A8F878C6C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a:extLst>
              <a:ext uri="{FF2B5EF4-FFF2-40B4-BE49-F238E27FC236}">
                <a16:creationId xmlns:a16="http://schemas.microsoft.com/office/drawing/2014/main" id="{FA6A7810-3ED4-E175-D4E2-DBA51BFEAEFC}"/>
              </a:ext>
            </a:extLst>
          </p:cNvPr>
          <p:cNvCxnSpPr>
            <a:cxnSpLocks/>
          </p:cNvCxnSpPr>
          <p:nvPr/>
        </p:nvCxnSpPr>
        <p:spPr>
          <a:xfrm>
            <a:off x="191589" y="6516158"/>
            <a:ext cx="9562011" cy="0"/>
          </a:xfrm>
          <a:prstGeom prst="line">
            <a:avLst/>
          </a:prstGeom>
          <a:ln w="41275">
            <a:solidFill>
              <a:srgbClr val="BA0C2F"/>
            </a:solidFill>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8AD1F267-1382-540E-401B-6020F3157566}"/>
              </a:ext>
            </a:extLst>
          </p:cNvPr>
          <p:cNvPicPr>
            <a:picLocks noChangeAspect="1"/>
          </p:cNvPicPr>
          <p:nvPr/>
        </p:nvPicPr>
        <p:blipFill>
          <a:blip r:embed="rId2"/>
          <a:stretch>
            <a:fillRect/>
          </a:stretch>
        </p:blipFill>
        <p:spPr>
          <a:xfrm>
            <a:off x="10192300" y="6311900"/>
            <a:ext cx="1725383" cy="418693"/>
          </a:xfrm>
          <a:prstGeom prst="rect">
            <a:avLst/>
          </a:prstGeom>
        </p:spPr>
      </p:pic>
    </p:spTree>
    <p:extLst>
      <p:ext uri="{BB962C8B-B14F-4D97-AF65-F5344CB8AC3E}">
        <p14:creationId xmlns:p14="http://schemas.microsoft.com/office/powerpoint/2010/main" val="3755550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5A0D3-F015-1A84-6847-7AF472C205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BFC02B-CFDD-0201-399C-F756302DB958}"/>
              </a:ext>
            </a:extLst>
          </p:cNvPr>
          <p:cNvSpPr>
            <a:spLocks noGrp="1"/>
          </p:cNvSpPr>
          <p:nvPr>
            <p:ph type="body" idx="1"/>
          </p:nvPr>
        </p:nvSpPr>
        <p:spPr>
          <a:xfrm>
            <a:off x="839788" y="1681163"/>
            <a:ext cx="5157787" cy="823912"/>
          </a:xfrm>
          <a:solidFill>
            <a:srgbClr val="BA0C2F"/>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05ED00-4F03-E3FE-AC12-EFD8EF582E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629FF07-0EC6-346C-EC82-364A0D1C0289}"/>
              </a:ext>
            </a:extLst>
          </p:cNvPr>
          <p:cNvSpPr>
            <a:spLocks noGrp="1"/>
          </p:cNvSpPr>
          <p:nvPr>
            <p:ph type="body" sz="quarter" idx="3"/>
          </p:nvPr>
        </p:nvSpPr>
        <p:spPr>
          <a:xfrm>
            <a:off x="6172200" y="1681163"/>
            <a:ext cx="5183188" cy="823912"/>
          </a:xfrm>
          <a:solidFill>
            <a:srgbClr val="BA0C2F"/>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E7522F-A1D9-D6DF-87B4-2AC54C3944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p:txBody>
      </p:sp>
      <p:cxnSp>
        <p:nvCxnSpPr>
          <p:cNvPr id="10" name="Straight Connector 9">
            <a:extLst>
              <a:ext uri="{FF2B5EF4-FFF2-40B4-BE49-F238E27FC236}">
                <a16:creationId xmlns:a16="http://schemas.microsoft.com/office/drawing/2014/main" id="{7ED25B4F-480A-3A50-E16C-5F53A7D9F738}"/>
              </a:ext>
            </a:extLst>
          </p:cNvPr>
          <p:cNvCxnSpPr>
            <a:cxnSpLocks/>
          </p:cNvCxnSpPr>
          <p:nvPr/>
        </p:nvCxnSpPr>
        <p:spPr>
          <a:xfrm>
            <a:off x="191589" y="6516158"/>
            <a:ext cx="9562011" cy="0"/>
          </a:xfrm>
          <a:prstGeom prst="line">
            <a:avLst/>
          </a:prstGeom>
          <a:ln w="41275">
            <a:solidFill>
              <a:srgbClr val="215732"/>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B117D674-6F31-F9BE-01EE-A555E1DCC7BF}"/>
              </a:ext>
            </a:extLst>
          </p:cNvPr>
          <p:cNvPicPr>
            <a:picLocks noChangeAspect="1"/>
          </p:cNvPicPr>
          <p:nvPr/>
        </p:nvPicPr>
        <p:blipFill>
          <a:blip r:embed="rId2"/>
          <a:stretch>
            <a:fillRect/>
          </a:stretch>
        </p:blipFill>
        <p:spPr>
          <a:xfrm>
            <a:off x="10192300" y="6311900"/>
            <a:ext cx="1725383" cy="418693"/>
          </a:xfrm>
          <a:prstGeom prst="rect">
            <a:avLst/>
          </a:prstGeom>
        </p:spPr>
      </p:pic>
    </p:spTree>
    <p:extLst>
      <p:ext uri="{BB962C8B-B14F-4D97-AF65-F5344CB8AC3E}">
        <p14:creationId xmlns:p14="http://schemas.microsoft.com/office/powerpoint/2010/main" val="1154138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D5C6A-DE7D-E7FE-500A-63EB9FF22C9C}"/>
              </a:ext>
            </a:extLst>
          </p:cNvPr>
          <p:cNvPicPr>
            <a:picLocks noChangeAspect="1"/>
          </p:cNvPicPr>
          <p:nvPr/>
        </p:nvPicPr>
        <p:blipFill>
          <a:blip r:embed="rId2"/>
          <a:stretch>
            <a:fillRect/>
          </a:stretch>
        </p:blipFill>
        <p:spPr>
          <a:xfrm>
            <a:off x="10192300" y="6311900"/>
            <a:ext cx="1725383" cy="418693"/>
          </a:xfrm>
          <a:prstGeom prst="rect">
            <a:avLst/>
          </a:prstGeom>
        </p:spPr>
      </p:pic>
      <p:cxnSp>
        <p:nvCxnSpPr>
          <p:cNvPr id="6" name="Straight Connector 5">
            <a:extLst>
              <a:ext uri="{FF2B5EF4-FFF2-40B4-BE49-F238E27FC236}">
                <a16:creationId xmlns:a16="http://schemas.microsoft.com/office/drawing/2014/main" id="{E888E3FD-D8F2-45D3-C363-F40E271A67AB}"/>
              </a:ext>
            </a:extLst>
          </p:cNvPr>
          <p:cNvCxnSpPr>
            <a:cxnSpLocks/>
          </p:cNvCxnSpPr>
          <p:nvPr/>
        </p:nvCxnSpPr>
        <p:spPr>
          <a:xfrm>
            <a:off x="191589" y="6516158"/>
            <a:ext cx="9562011" cy="0"/>
          </a:xfrm>
          <a:prstGeom prst="line">
            <a:avLst/>
          </a:prstGeom>
          <a:ln w="41275">
            <a:solidFill>
              <a:srgbClr val="BA0C2F"/>
            </a:solidFill>
          </a:ln>
        </p:spPr>
        <p:style>
          <a:lnRef idx="2">
            <a:schemeClr val="accent1"/>
          </a:lnRef>
          <a:fillRef idx="0">
            <a:schemeClr val="accent1"/>
          </a:fillRef>
          <a:effectRef idx="1">
            <a:schemeClr val="accent1"/>
          </a:effectRef>
          <a:fontRef idx="minor">
            <a:schemeClr val="tx1"/>
          </a:fontRef>
        </p:style>
      </p:cxnSp>
      <p:sp>
        <p:nvSpPr>
          <p:cNvPr id="2" name="Content Placeholder 2">
            <a:extLst>
              <a:ext uri="{FF2B5EF4-FFF2-40B4-BE49-F238E27FC236}">
                <a16:creationId xmlns:a16="http://schemas.microsoft.com/office/drawing/2014/main" id="{C65E09F4-FD09-C359-E1D9-1964FB0E2FC9}"/>
              </a:ext>
            </a:extLst>
          </p:cNvPr>
          <p:cNvSpPr>
            <a:spLocks noGrp="1"/>
          </p:cNvSpPr>
          <p:nvPr>
            <p:ph sz="quarter" idx="13"/>
          </p:nvPr>
        </p:nvSpPr>
        <p:spPr>
          <a:xfrm>
            <a:off x="592016" y="492369"/>
            <a:ext cx="11007968" cy="5576621"/>
          </a:xfrm>
          <a:ln w="6350">
            <a:solidFill>
              <a:schemeClr val="accent1">
                <a:shade val="15000"/>
              </a:schemeClr>
            </a:solidFill>
          </a:ln>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74697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_Red">
    <p:bg>
      <p:bgPr>
        <a:solidFill>
          <a:srgbClr val="BA0C2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1544C4-1D7A-D5C0-633F-7C9DB72B6C37}"/>
              </a:ext>
            </a:extLst>
          </p:cNvPr>
          <p:cNvPicPr>
            <a:picLocks noChangeAspect="1"/>
          </p:cNvPicPr>
          <p:nvPr/>
        </p:nvPicPr>
        <p:blipFill>
          <a:blip r:embed="rId2"/>
          <a:stretch>
            <a:fillRect/>
          </a:stretch>
        </p:blipFill>
        <p:spPr>
          <a:xfrm>
            <a:off x="10192298" y="6306811"/>
            <a:ext cx="1725383" cy="418693"/>
          </a:xfrm>
          <a:prstGeom prst="rect">
            <a:avLst/>
          </a:prstGeom>
        </p:spPr>
      </p:pic>
      <p:cxnSp>
        <p:nvCxnSpPr>
          <p:cNvPr id="3" name="Straight Connector 2">
            <a:extLst>
              <a:ext uri="{FF2B5EF4-FFF2-40B4-BE49-F238E27FC236}">
                <a16:creationId xmlns:a16="http://schemas.microsoft.com/office/drawing/2014/main" id="{AFEB5B50-A117-0BD7-E079-DFF18AA85524}"/>
              </a:ext>
            </a:extLst>
          </p:cNvPr>
          <p:cNvCxnSpPr>
            <a:cxnSpLocks/>
          </p:cNvCxnSpPr>
          <p:nvPr/>
        </p:nvCxnSpPr>
        <p:spPr>
          <a:xfrm>
            <a:off x="191589" y="6516158"/>
            <a:ext cx="9562011" cy="0"/>
          </a:xfrm>
          <a:prstGeom prst="line">
            <a:avLst/>
          </a:prstGeom>
          <a:ln w="41275">
            <a:solidFill>
              <a:schemeClr val="bg1"/>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FA218A23-8089-7E86-E214-85F21AFE49B0}"/>
              </a:ext>
            </a:extLst>
          </p:cNvPr>
          <p:cNvSpPr>
            <a:spLocks noGrp="1"/>
          </p:cNvSpPr>
          <p:nvPr>
            <p:ph sz="quarter" idx="13"/>
          </p:nvPr>
        </p:nvSpPr>
        <p:spPr>
          <a:xfrm>
            <a:off x="592016" y="492369"/>
            <a:ext cx="11007968" cy="5576621"/>
          </a:xfrm>
          <a:solidFill>
            <a:schemeClr val="bg1"/>
          </a:solidFill>
          <a:ln w="6350">
            <a:solidFill>
              <a:schemeClr val="accent1">
                <a:shade val="15000"/>
              </a:schemeClr>
            </a:solidFill>
          </a:ln>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14447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_WarmGray">
    <p:bg>
      <p:bgPr>
        <a:solidFill>
          <a:srgbClr val="FAF7E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D5C6A-DE7D-E7FE-500A-63EB9FF22C9C}"/>
              </a:ext>
            </a:extLst>
          </p:cNvPr>
          <p:cNvPicPr>
            <a:picLocks noChangeAspect="1"/>
          </p:cNvPicPr>
          <p:nvPr/>
        </p:nvPicPr>
        <p:blipFill>
          <a:blip r:embed="rId2"/>
          <a:stretch>
            <a:fillRect/>
          </a:stretch>
        </p:blipFill>
        <p:spPr>
          <a:xfrm>
            <a:off x="10192300" y="6311900"/>
            <a:ext cx="1725383" cy="418693"/>
          </a:xfrm>
          <a:prstGeom prst="rect">
            <a:avLst/>
          </a:prstGeom>
        </p:spPr>
      </p:pic>
      <p:cxnSp>
        <p:nvCxnSpPr>
          <p:cNvPr id="6" name="Straight Connector 5">
            <a:extLst>
              <a:ext uri="{FF2B5EF4-FFF2-40B4-BE49-F238E27FC236}">
                <a16:creationId xmlns:a16="http://schemas.microsoft.com/office/drawing/2014/main" id="{E888E3FD-D8F2-45D3-C363-F40E271A67AB}"/>
              </a:ext>
            </a:extLst>
          </p:cNvPr>
          <p:cNvCxnSpPr>
            <a:cxnSpLocks/>
          </p:cNvCxnSpPr>
          <p:nvPr/>
        </p:nvCxnSpPr>
        <p:spPr>
          <a:xfrm>
            <a:off x="191589" y="6516158"/>
            <a:ext cx="9562011" cy="0"/>
          </a:xfrm>
          <a:prstGeom prst="line">
            <a:avLst/>
          </a:prstGeom>
          <a:ln w="41275">
            <a:solidFill>
              <a:srgbClr val="BA0C2F"/>
            </a:solidFill>
          </a:ln>
        </p:spPr>
        <p:style>
          <a:lnRef idx="2">
            <a:schemeClr val="accent1"/>
          </a:lnRef>
          <a:fillRef idx="0">
            <a:schemeClr val="accent1"/>
          </a:fillRef>
          <a:effectRef idx="1">
            <a:schemeClr val="accent1"/>
          </a:effectRef>
          <a:fontRef idx="minor">
            <a:schemeClr val="tx1"/>
          </a:fontRef>
        </p:style>
      </p:cxnSp>
      <p:sp>
        <p:nvSpPr>
          <p:cNvPr id="2" name="Content Placeholder 2">
            <a:extLst>
              <a:ext uri="{FF2B5EF4-FFF2-40B4-BE49-F238E27FC236}">
                <a16:creationId xmlns:a16="http://schemas.microsoft.com/office/drawing/2014/main" id="{97C357BE-05C4-720E-1460-B36F0BEA7895}"/>
              </a:ext>
            </a:extLst>
          </p:cNvPr>
          <p:cNvSpPr>
            <a:spLocks noGrp="1"/>
          </p:cNvSpPr>
          <p:nvPr>
            <p:ph sz="quarter" idx="13"/>
          </p:nvPr>
        </p:nvSpPr>
        <p:spPr>
          <a:xfrm>
            <a:off x="592016" y="492369"/>
            <a:ext cx="11007968" cy="5576621"/>
          </a:xfrm>
          <a:solidFill>
            <a:srgbClr val="FAF7EF"/>
          </a:solidFill>
          <a:ln w="6350">
            <a:solidFill>
              <a:schemeClr val="accent1">
                <a:shade val="15000"/>
              </a:schemeClr>
            </a:solidFill>
          </a:ln>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94565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D5C6A-DE7D-E7FE-500A-63EB9FF22C9C}"/>
              </a:ext>
            </a:extLst>
          </p:cNvPr>
          <p:cNvPicPr>
            <a:picLocks noChangeAspect="1"/>
          </p:cNvPicPr>
          <p:nvPr/>
        </p:nvPicPr>
        <p:blipFill>
          <a:blip r:embed="rId2"/>
          <a:stretch>
            <a:fillRect/>
          </a:stretch>
        </p:blipFill>
        <p:spPr>
          <a:xfrm>
            <a:off x="10192300" y="6311900"/>
            <a:ext cx="1725383" cy="418693"/>
          </a:xfrm>
          <a:prstGeom prst="rect">
            <a:avLst/>
          </a:prstGeom>
        </p:spPr>
      </p:pic>
      <p:cxnSp>
        <p:nvCxnSpPr>
          <p:cNvPr id="6" name="Straight Connector 5">
            <a:extLst>
              <a:ext uri="{FF2B5EF4-FFF2-40B4-BE49-F238E27FC236}">
                <a16:creationId xmlns:a16="http://schemas.microsoft.com/office/drawing/2014/main" id="{E888E3FD-D8F2-45D3-C363-F40E271A67AB}"/>
              </a:ext>
            </a:extLst>
          </p:cNvPr>
          <p:cNvCxnSpPr>
            <a:cxnSpLocks/>
          </p:cNvCxnSpPr>
          <p:nvPr/>
        </p:nvCxnSpPr>
        <p:spPr>
          <a:xfrm>
            <a:off x="191589" y="6516158"/>
            <a:ext cx="9562011" cy="0"/>
          </a:xfrm>
          <a:prstGeom prst="line">
            <a:avLst/>
          </a:prstGeom>
          <a:ln w="41275">
            <a:solidFill>
              <a:srgbClr val="BA0C2F"/>
            </a:solidFill>
          </a:ln>
        </p:spPr>
        <p:style>
          <a:lnRef idx="2">
            <a:schemeClr val="accent1"/>
          </a:lnRef>
          <a:fillRef idx="0">
            <a:schemeClr val="accent1"/>
          </a:fillRef>
          <a:effectRef idx="1">
            <a:schemeClr val="accent1"/>
          </a:effectRef>
          <a:fontRef idx="minor">
            <a:schemeClr val="tx1"/>
          </a:fontRef>
        </p:style>
      </p:cxnSp>
      <p:sp>
        <p:nvSpPr>
          <p:cNvPr id="4" name="Title 1">
            <a:extLst>
              <a:ext uri="{FF2B5EF4-FFF2-40B4-BE49-F238E27FC236}">
                <a16:creationId xmlns:a16="http://schemas.microsoft.com/office/drawing/2014/main" id="{402535A8-881A-1821-AFB2-4558E7EA5C47}"/>
              </a:ext>
            </a:extLst>
          </p:cNvPr>
          <p:cNvSpPr>
            <a:spLocks noGrp="1"/>
          </p:cNvSpPr>
          <p:nvPr>
            <p:ph type="title"/>
          </p:nvPr>
        </p:nvSpPr>
        <p:spPr>
          <a:xfrm>
            <a:off x="839788" y="365126"/>
            <a:ext cx="10515600" cy="1325562"/>
          </a:xfrm>
        </p:spPr>
        <p:txBody>
          <a:bodyPr/>
          <a:lstStyle/>
          <a:p>
            <a:r>
              <a:rPr lang="en-US"/>
              <a:t>Click to edit Master title style</a:t>
            </a:r>
          </a:p>
        </p:txBody>
      </p:sp>
      <p:sp>
        <p:nvSpPr>
          <p:cNvPr id="7" name="Content Placeholder 2">
            <a:extLst>
              <a:ext uri="{FF2B5EF4-FFF2-40B4-BE49-F238E27FC236}">
                <a16:creationId xmlns:a16="http://schemas.microsoft.com/office/drawing/2014/main" id="{FFC16C6A-75B0-01A6-5112-11C0FA971EE9}"/>
              </a:ext>
            </a:extLst>
          </p:cNvPr>
          <p:cNvSpPr>
            <a:spLocks noGrp="1"/>
          </p:cNvSpPr>
          <p:nvPr>
            <p:ph sz="quarter" idx="11"/>
          </p:nvPr>
        </p:nvSpPr>
        <p:spPr>
          <a:xfrm>
            <a:off x="4499524" y="1937716"/>
            <a:ext cx="3192952" cy="4127155"/>
          </a:xfrm>
          <a:ln w="6350">
            <a:solidFill>
              <a:schemeClr val="accent1">
                <a:shade val="15000"/>
              </a:schemeClr>
            </a:solidFill>
          </a:ln>
        </p:spPr>
        <p:txBody>
          <a:bodyPr/>
          <a:lstStyle/>
          <a:p>
            <a:pPr lvl="0"/>
            <a:r>
              <a:rPr lang="en-US"/>
              <a:t>Click to edit Master text styles</a:t>
            </a:r>
          </a:p>
          <a:p>
            <a:pPr lvl="1"/>
            <a:r>
              <a:rPr lang="en-US"/>
              <a:t>Second level</a:t>
            </a:r>
          </a:p>
          <a:p>
            <a:pPr lvl="2"/>
            <a:r>
              <a:rPr lang="en-US"/>
              <a:t>Third level</a:t>
            </a:r>
          </a:p>
        </p:txBody>
      </p:sp>
      <p:sp>
        <p:nvSpPr>
          <p:cNvPr id="9" name="Content Placeholder 2">
            <a:extLst>
              <a:ext uri="{FF2B5EF4-FFF2-40B4-BE49-F238E27FC236}">
                <a16:creationId xmlns:a16="http://schemas.microsoft.com/office/drawing/2014/main" id="{659B28FC-8AE1-1822-B994-0BBE64C57AD1}"/>
              </a:ext>
            </a:extLst>
          </p:cNvPr>
          <p:cNvSpPr>
            <a:spLocks noGrp="1"/>
          </p:cNvSpPr>
          <p:nvPr>
            <p:ph sz="quarter" idx="13"/>
          </p:nvPr>
        </p:nvSpPr>
        <p:spPr>
          <a:xfrm>
            <a:off x="839786" y="1941835"/>
            <a:ext cx="3192952" cy="4127155"/>
          </a:xfrm>
          <a:ln w="6350">
            <a:solidFill>
              <a:schemeClr val="accent1">
                <a:shade val="15000"/>
              </a:schemeClr>
            </a:solidFill>
          </a:ln>
        </p:spPr>
        <p:txBody>
          <a:body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09C017CB-310B-A91B-6010-BB7342521D37}"/>
              </a:ext>
            </a:extLst>
          </p:cNvPr>
          <p:cNvSpPr>
            <a:spLocks noGrp="1"/>
          </p:cNvSpPr>
          <p:nvPr>
            <p:ph sz="quarter" idx="14"/>
          </p:nvPr>
        </p:nvSpPr>
        <p:spPr>
          <a:xfrm>
            <a:off x="8159262" y="1937716"/>
            <a:ext cx="3192952" cy="4127155"/>
          </a:xfrm>
          <a:ln w="6350">
            <a:solidFill>
              <a:schemeClr val="accent1">
                <a:shade val="15000"/>
              </a:schemeClr>
            </a:solidFill>
          </a:ln>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95729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orizontal Photo - Floa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F7DBA3D-71BF-5B49-BDFA-2FB7BB9887B1}"/>
              </a:ext>
            </a:extLst>
          </p:cNvPr>
          <p:cNvSpPr>
            <a:spLocks noGrp="1"/>
          </p:cNvSpPr>
          <p:nvPr>
            <p:ph type="pic" sz="quarter" idx="10"/>
          </p:nvPr>
        </p:nvSpPr>
        <p:spPr>
          <a:xfrm>
            <a:off x="361951" y="276223"/>
            <a:ext cx="11468100" cy="4535535"/>
          </a:xfrm>
        </p:spPr>
        <p:txBody>
          <a:bodyPr anchor="ctr"/>
          <a:lstStyle>
            <a:lvl1pPr marL="0" indent="0">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EFFC1046-3F25-4443-A1BD-47CD75DC0CB2}"/>
              </a:ext>
            </a:extLst>
          </p:cNvPr>
          <p:cNvSpPr>
            <a:spLocks noGrp="1"/>
          </p:cNvSpPr>
          <p:nvPr>
            <p:ph type="title" hasCustomPrompt="1"/>
          </p:nvPr>
        </p:nvSpPr>
        <p:spPr>
          <a:xfrm>
            <a:off x="355600" y="5220103"/>
            <a:ext cx="11474451" cy="678362"/>
          </a:xfrm>
        </p:spPr>
        <p:txBody>
          <a:bodyPr anchor="t"/>
          <a:lstStyle>
            <a:lvl1pPr algn="l">
              <a:defRPr/>
            </a:lvl1pPr>
          </a:lstStyle>
          <a:p>
            <a:r>
              <a:rPr lang="en-US" dirty="0"/>
              <a:t>Click to edit title</a:t>
            </a:r>
          </a:p>
        </p:txBody>
      </p:sp>
      <p:cxnSp>
        <p:nvCxnSpPr>
          <p:cNvPr id="6" name="Straight Connector 5">
            <a:extLst>
              <a:ext uri="{FF2B5EF4-FFF2-40B4-BE49-F238E27FC236}">
                <a16:creationId xmlns:a16="http://schemas.microsoft.com/office/drawing/2014/main" id="{6C0E1416-4FE4-1717-A49E-33314065BCFA}"/>
              </a:ext>
            </a:extLst>
          </p:cNvPr>
          <p:cNvCxnSpPr>
            <a:cxnSpLocks/>
          </p:cNvCxnSpPr>
          <p:nvPr/>
        </p:nvCxnSpPr>
        <p:spPr>
          <a:xfrm>
            <a:off x="191589" y="6516158"/>
            <a:ext cx="9562011" cy="0"/>
          </a:xfrm>
          <a:prstGeom prst="line">
            <a:avLst/>
          </a:prstGeom>
          <a:ln w="41275">
            <a:solidFill>
              <a:srgbClr val="BA0C2F"/>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55A9B7FF-424D-822A-7198-CF6964F384A2}"/>
              </a:ext>
            </a:extLst>
          </p:cNvPr>
          <p:cNvPicPr>
            <a:picLocks noChangeAspect="1"/>
          </p:cNvPicPr>
          <p:nvPr/>
        </p:nvPicPr>
        <p:blipFill>
          <a:blip r:embed="rId2"/>
          <a:stretch>
            <a:fillRect/>
          </a:stretch>
        </p:blipFill>
        <p:spPr>
          <a:xfrm>
            <a:off x="10192300" y="6311900"/>
            <a:ext cx="1725383" cy="418693"/>
          </a:xfrm>
          <a:prstGeom prst="rect">
            <a:avLst/>
          </a:prstGeom>
        </p:spPr>
      </p:pic>
    </p:spTree>
    <p:extLst>
      <p:ext uri="{BB962C8B-B14F-4D97-AF65-F5344CB8AC3E}">
        <p14:creationId xmlns:p14="http://schemas.microsoft.com/office/powerpoint/2010/main" val="704575317"/>
      </p:ext>
    </p:extLst>
  </p:cSld>
  <p:clrMapOvr>
    <a:masterClrMapping/>
  </p:clrMapOvr>
  <p:extLst>
    <p:ext uri="{DCECCB84-F9BA-43D5-87BE-67443E8EF086}">
      <p15:sldGuideLst xmlns:p15="http://schemas.microsoft.com/office/powerpoint/2012/main">
        <p15:guide id="1" orient="horz" pos="16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hart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B2368-B289-3106-A35B-2E292B017941}"/>
              </a:ext>
            </a:extLst>
          </p:cNvPr>
          <p:cNvSpPr>
            <a:spLocks noGrp="1"/>
          </p:cNvSpPr>
          <p:nvPr>
            <p:ph type="title"/>
          </p:nvPr>
        </p:nvSpPr>
        <p:spPr>
          <a:xfrm>
            <a:off x="191590" y="457200"/>
            <a:ext cx="4580436" cy="1600200"/>
          </a:xfrm>
          <a:solidFill>
            <a:schemeClr val="bg1"/>
          </a:solidFill>
        </p:spPr>
        <p:txBody>
          <a:bodyPr anchor="b">
            <a:normAutofit/>
          </a:bodyPr>
          <a:lstStyle>
            <a:lvl1pPr>
              <a:defRPr sz="4000">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4501E81-21A3-412A-F59B-CB423D813F89}"/>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a:extLst>
              <a:ext uri="{FF2B5EF4-FFF2-40B4-BE49-F238E27FC236}">
                <a16:creationId xmlns:a16="http://schemas.microsoft.com/office/drawing/2014/main" id="{9502B8A7-4F7F-BECB-4FD7-F9EF8C2EC1B3}"/>
              </a:ext>
            </a:extLst>
          </p:cNvPr>
          <p:cNvSpPr>
            <a:spLocks noGrp="1"/>
          </p:cNvSpPr>
          <p:nvPr>
            <p:ph type="body" sz="half" idx="2"/>
          </p:nvPr>
        </p:nvSpPr>
        <p:spPr>
          <a:xfrm>
            <a:off x="210066" y="2150076"/>
            <a:ext cx="4561960" cy="37189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144EEB45-30CC-3745-9113-680D1E67746F}"/>
              </a:ext>
            </a:extLst>
          </p:cNvPr>
          <p:cNvPicPr>
            <a:picLocks noChangeAspect="1"/>
          </p:cNvPicPr>
          <p:nvPr/>
        </p:nvPicPr>
        <p:blipFill>
          <a:blip r:embed="rId2"/>
          <a:stretch>
            <a:fillRect/>
          </a:stretch>
        </p:blipFill>
        <p:spPr>
          <a:xfrm>
            <a:off x="10192300" y="6311900"/>
            <a:ext cx="1725383" cy="418693"/>
          </a:xfrm>
          <a:prstGeom prst="rect">
            <a:avLst/>
          </a:prstGeom>
        </p:spPr>
      </p:pic>
      <p:cxnSp>
        <p:nvCxnSpPr>
          <p:cNvPr id="9" name="Straight Connector 8">
            <a:extLst>
              <a:ext uri="{FF2B5EF4-FFF2-40B4-BE49-F238E27FC236}">
                <a16:creationId xmlns:a16="http://schemas.microsoft.com/office/drawing/2014/main" id="{041E5309-5557-0E79-F99F-7A5601853555}"/>
              </a:ext>
            </a:extLst>
          </p:cNvPr>
          <p:cNvCxnSpPr>
            <a:cxnSpLocks/>
          </p:cNvCxnSpPr>
          <p:nvPr/>
        </p:nvCxnSpPr>
        <p:spPr>
          <a:xfrm>
            <a:off x="191589" y="6516158"/>
            <a:ext cx="9562011" cy="0"/>
          </a:xfrm>
          <a:prstGeom prst="line">
            <a:avLst/>
          </a:prstGeom>
          <a:ln w="41275">
            <a:solidFill>
              <a:srgbClr val="BA0C2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6695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Red">
    <p:bg>
      <p:bgPr>
        <a:solidFill>
          <a:srgbClr val="BA0C2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D13FF-D28A-7AB8-7703-90B0685B3D74}"/>
              </a:ext>
            </a:extLst>
          </p:cNvPr>
          <p:cNvSpPr>
            <a:spLocks noGrp="1"/>
          </p:cNvSpPr>
          <p:nvPr>
            <p:ph type="ctrTitle"/>
          </p:nvPr>
        </p:nvSpPr>
        <p:spPr>
          <a:xfrm>
            <a:off x="248478" y="2126974"/>
            <a:ext cx="11718188" cy="2327205"/>
          </a:xfrm>
        </p:spPr>
        <p:txBody>
          <a:bodyPr anchor="b">
            <a:normAutofit/>
          </a:bodyPr>
          <a:lstStyle>
            <a:lvl1pPr algn="ctr">
              <a:defRPr sz="5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FF30E89-87EA-ADE3-4B68-BEE17A6E889F}"/>
              </a:ext>
            </a:extLst>
          </p:cNvPr>
          <p:cNvSpPr>
            <a:spLocks noGrp="1"/>
          </p:cNvSpPr>
          <p:nvPr>
            <p:ph type="subTitle" idx="1"/>
          </p:nvPr>
        </p:nvSpPr>
        <p:spPr>
          <a:xfrm>
            <a:off x="248478" y="4588137"/>
            <a:ext cx="11718188" cy="161387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7924427E-798D-B3C7-DA01-54E19CDF7064}"/>
              </a:ext>
            </a:extLst>
          </p:cNvPr>
          <p:cNvCxnSpPr>
            <a:cxnSpLocks/>
          </p:cNvCxnSpPr>
          <p:nvPr/>
        </p:nvCxnSpPr>
        <p:spPr>
          <a:xfrm>
            <a:off x="225335" y="6516158"/>
            <a:ext cx="11741331" cy="0"/>
          </a:xfrm>
          <a:prstGeom prst="line">
            <a:avLst/>
          </a:prstGeom>
          <a:ln w="41275">
            <a:solidFill>
              <a:schemeClr val="bg1"/>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54637CD1-6ABA-E622-19EA-273257BE973B}"/>
              </a:ext>
            </a:extLst>
          </p:cNvPr>
          <p:cNvPicPr>
            <a:picLocks noChangeAspect="1"/>
          </p:cNvPicPr>
          <p:nvPr/>
        </p:nvPicPr>
        <p:blipFill>
          <a:blip r:embed="rId2"/>
          <a:stretch>
            <a:fillRect/>
          </a:stretch>
        </p:blipFill>
        <p:spPr>
          <a:xfrm>
            <a:off x="3481001" y="857828"/>
            <a:ext cx="5229998" cy="1269146"/>
          </a:xfrm>
          <a:prstGeom prst="rect">
            <a:avLst/>
          </a:prstGeom>
        </p:spPr>
      </p:pic>
    </p:spTree>
    <p:extLst>
      <p:ext uri="{BB962C8B-B14F-4D97-AF65-F5344CB8AC3E}">
        <p14:creationId xmlns:p14="http://schemas.microsoft.com/office/powerpoint/2010/main" val="984807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ontent_Re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6774A99-FB31-3917-5498-70229700F903}"/>
              </a:ext>
            </a:extLst>
          </p:cNvPr>
          <p:cNvSpPr/>
          <p:nvPr/>
        </p:nvSpPr>
        <p:spPr>
          <a:xfrm>
            <a:off x="0" y="-1"/>
            <a:ext cx="5183187" cy="6858000"/>
          </a:xfrm>
          <a:prstGeom prst="rect">
            <a:avLst/>
          </a:prstGeom>
          <a:solidFill>
            <a:srgbClr val="BA0C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1B5E86-C141-5B32-158C-3FE320989A5B}"/>
              </a:ext>
            </a:extLst>
          </p:cNvPr>
          <p:cNvSpPr>
            <a:spLocks noGrp="1"/>
          </p:cNvSpPr>
          <p:nvPr>
            <p:ph type="title"/>
          </p:nvPr>
        </p:nvSpPr>
        <p:spPr>
          <a:xfrm>
            <a:off x="321276" y="457200"/>
            <a:ext cx="4596713" cy="1507519"/>
          </a:xfrm>
        </p:spPr>
        <p:txBody>
          <a:bodyPr anchor="b">
            <a:noAutofit/>
          </a:bodyPr>
          <a:lstStyle>
            <a:lvl1pPr>
              <a:defRPr sz="40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B1A586C-9F47-723F-FCE6-E3C857326694}"/>
              </a:ext>
            </a:extLst>
          </p:cNvPr>
          <p:cNvSpPr>
            <a:spLocks noGrp="1"/>
          </p:cNvSpPr>
          <p:nvPr>
            <p:ph type="pic" idx="1"/>
          </p:nvPr>
        </p:nvSpPr>
        <p:spPr>
          <a:xfrm>
            <a:off x="5438561" y="457200"/>
            <a:ext cx="6432163"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FEB362D-43C9-4271-2678-5B67CCAE64ED}"/>
              </a:ext>
            </a:extLst>
          </p:cNvPr>
          <p:cNvSpPr>
            <a:spLocks noGrp="1"/>
          </p:cNvSpPr>
          <p:nvPr>
            <p:ph type="body" sz="half" idx="2"/>
          </p:nvPr>
        </p:nvSpPr>
        <p:spPr>
          <a:xfrm>
            <a:off x="321276" y="2057400"/>
            <a:ext cx="4596713"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70AC3CB1-6B15-6CFD-3858-626D8CDB02BB}"/>
              </a:ext>
            </a:extLst>
          </p:cNvPr>
          <p:cNvPicPr>
            <a:picLocks noChangeAspect="1"/>
          </p:cNvPicPr>
          <p:nvPr/>
        </p:nvPicPr>
        <p:blipFill>
          <a:blip r:embed="rId2"/>
          <a:stretch>
            <a:fillRect/>
          </a:stretch>
        </p:blipFill>
        <p:spPr>
          <a:xfrm>
            <a:off x="10192300" y="6311900"/>
            <a:ext cx="1725383" cy="418693"/>
          </a:xfrm>
          <a:prstGeom prst="rect">
            <a:avLst/>
          </a:prstGeom>
        </p:spPr>
      </p:pic>
    </p:spTree>
    <p:extLst>
      <p:ext uri="{BB962C8B-B14F-4D97-AF65-F5344CB8AC3E}">
        <p14:creationId xmlns:p14="http://schemas.microsoft.com/office/powerpoint/2010/main" val="1556192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Sidebar_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6774A99-FB31-3917-5498-70229700F903}"/>
              </a:ext>
            </a:extLst>
          </p:cNvPr>
          <p:cNvSpPr/>
          <p:nvPr/>
        </p:nvSpPr>
        <p:spPr>
          <a:xfrm>
            <a:off x="0" y="-1"/>
            <a:ext cx="3484605" cy="6858000"/>
          </a:xfrm>
          <a:prstGeom prst="rect">
            <a:avLst/>
          </a:prstGeom>
          <a:solidFill>
            <a:srgbClr val="2157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1B5E86-C141-5B32-158C-3FE320989A5B}"/>
              </a:ext>
            </a:extLst>
          </p:cNvPr>
          <p:cNvSpPr>
            <a:spLocks noGrp="1"/>
          </p:cNvSpPr>
          <p:nvPr>
            <p:ph type="title"/>
          </p:nvPr>
        </p:nvSpPr>
        <p:spPr>
          <a:xfrm>
            <a:off x="321277" y="457200"/>
            <a:ext cx="2854410" cy="1507519"/>
          </a:xfrm>
        </p:spPr>
        <p:txBody>
          <a:bodyPr anchor="b">
            <a:noAutofit/>
          </a:bodyPr>
          <a:lstStyle>
            <a:lvl1pP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B1A586C-9F47-723F-FCE6-E3C857326694}"/>
              </a:ext>
            </a:extLst>
          </p:cNvPr>
          <p:cNvSpPr>
            <a:spLocks noGrp="1"/>
          </p:cNvSpPr>
          <p:nvPr>
            <p:ph type="pic" idx="1"/>
          </p:nvPr>
        </p:nvSpPr>
        <p:spPr>
          <a:xfrm>
            <a:off x="3805881" y="457200"/>
            <a:ext cx="8064843"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FEB362D-43C9-4271-2678-5B67CCAE64ED}"/>
              </a:ext>
            </a:extLst>
          </p:cNvPr>
          <p:cNvSpPr>
            <a:spLocks noGrp="1"/>
          </p:cNvSpPr>
          <p:nvPr>
            <p:ph type="body" sz="half" idx="2"/>
          </p:nvPr>
        </p:nvSpPr>
        <p:spPr>
          <a:xfrm>
            <a:off x="321276" y="2057400"/>
            <a:ext cx="2854410" cy="425450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70AC3CB1-6B15-6CFD-3858-626D8CDB02BB}"/>
              </a:ext>
            </a:extLst>
          </p:cNvPr>
          <p:cNvPicPr>
            <a:picLocks noChangeAspect="1"/>
          </p:cNvPicPr>
          <p:nvPr/>
        </p:nvPicPr>
        <p:blipFill>
          <a:blip r:embed="rId2"/>
          <a:stretch>
            <a:fillRect/>
          </a:stretch>
        </p:blipFill>
        <p:spPr>
          <a:xfrm>
            <a:off x="10192300" y="6311900"/>
            <a:ext cx="1725383" cy="418693"/>
          </a:xfrm>
          <a:prstGeom prst="rect">
            <a:avLst/>
          </a:prstGeom>
        </p:spPr>
      </p:pic>
    </p:spTree>
    <p:extLst>
      <p:ext uri="{BB962C8B-B14F-4D97-AF65-F5344CB8AC3E}">
        <p14:creationId xmlns:p14="http://schemas.microsoft.com/office/powerpoint/2010/main" val="185382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idebar_R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E557C2-FB7C-1643-A6B5-56D90E9B046E}"/>
              </a:ext>
            </a:extLst>
          </p:cNvPr>
          <p:cNvSpPr/>
          <p:nvPr/>
        </p:nvSpPr>
        <p:spPr>
          <a:xfrm>
            <a:off x="8128000" y="0"/>
            <a:ext cx="4064000" cy="6858000"/>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a:extLst>
              <a:ext uri="{FF2B5EF4-FFF2-40B4-BE49-F238E27FC236}">
                <a16:creationId xmlns:a16="http://schemas.microsoft.com/office/drawing/2014/main" id="{39672D13-8C0B-3A47-B9B7-7AA71736C414}"/>
              </a:ext>
            </a:extLst>
          </p:cNvPr>
          <p:cNvSpPr>
            <a:spLocks noGrp="1"/>
          </p:cNvSpPr>
          <p:nvPr>
            <p:ph type="body" sz="quarter" idx="10" hasCustomPrompt="1"/>
          </p:nvPr>
        </p:nvSpPr>
        <p:spPr>
          <a:xfrm>
            <a:off x="8251371" y="849086"/>
            <a:ext cx="3788229" cy="5159828"/>
          </a:xfrm>
        </p:spPr>
        <p:txBody>
          <a:bodyPr tIns="0"/>
          <a:lstStyle>
            <a:lvl1pPr marL="0" indent="0" algn="l">
              <a:buNone/>
              <a:defRPr sz="3200" spc="0">
                <a:solidFill>
                  <a:schemeClr val="bg2"/>
                </a:solidFill>
              </a:defRPr>
            </a:lvl1pPr>
            <a:lvl2pPr algn="l">
              <a:defRPr sz="2400" spc="0">
                <a:solidFill>
                  <a:schemeClr val="bg2"/>
                </a:solidFill>
              </a:defRPr>
            </a:lvl2pPr>
            <a:lvl3pPr algn="l">
              <a:defRPr sz="2000" spc="0">
                <a:solidFill>
                  <a:schemeClr val="bg2"/>
                </a:solidFill>
              </a:defRPr>
            </a:lvl3pPr>
            <a:lvl4pPr algn="l">
              <a:defRPr sz="2000" spc="0">
                <a:solidFill>
                  <a:schemeClr val="bg2"/>
                </a:solidFill>
              </a:defRPr>
            </a:lvl4pPr>
            <a:lvl5pPr algn="l">
              <a:defRPr sz="1600" spc="0">
                <a:solidFill>
                  <a:schemeClr val="bg2"/>
                </a:solidFill>
              </a:defRPr>
            </a:lvl5pPr>
          </a:lstStyle>
          <a:p>
            <a:pPr lvl="0"/>
            <a:r>
              <a:rPr lang="en-US" dirty="0"/>
              <a:t>Supporting text styles</a:t>
            </a:r>
          </a:p>
          <a:p>
            <a:pPr lvl="1"/>
            <a:r>
              <a:rPr lang="en-US" dirty="0"/>
              <a:t>Second level</a:t>
            </a:r>
          </a:p>
          <a:p>
            <a:pPr lvl="2"/>
            <a:r>
              <a:rPr lang="en-US" dirty="0"/>
              <a:t>Third level</a:t>
            </a:r>
          </a:p>
          <a:p>
            <a:pPr lvl="3"/>
            <a:r>
              <a:rPr lang="en-US" dirty="0"/>
              <a:t>Fourth level</a:t>
            </a:r>
          </a:p>
        </p:txBody>
      </p:sp>
      <p:sp>
        <p:nvSpPr>
          <p:cNvPr id="5" name="Content Placeholder 4">
            <a:extLst>
              <a:ext uri="{FF2B5EF4-FFF2-40B4-BE49-F238E27FC236}">
                <a16:creationId xmlns:a16="http://schemas.microsoft.com/office/drawing/2014/main" id="{63CD825E-D77A-BC4B-A290-2A9BD3E2CF47}"/>
              </a:ext>
            </a:extLst>
          </p:cNvPr>
          <p:cNvSpPr>
            <a:spLocks noGrp="1"/>
          </p:cNvSpPr>
          <p:nvPr>
            <p:ph sz="quarter" idx="11" hasCustomPrompt="1"/>
          </p:nvPr>
        </p:nvSpPr>
        <p:spPr>
          <a:xfrm>
            <a:off x="421093" y="1894114"/>
            <a:ext cx="7264221" cy="4495800"/>
          </a:xfrm>
        </p:spPr>
        <p:txBody>
          <a:bodyPr/>
          <a:lstStyle>
            <a:lvl1pPr marL="0" indent="0" algn="l">
              <a:buNone/>
              <a:defRPr sz="3200" spc="0"/>
            </a:lvl1pPr>
            <a:lvl2pPr marL="295275" indent="-285750" algn="l">
              <a:buFont typeface="Arial" panose="020B0604020202020204" pitchFamily="34" charset="0"/>
              <a:buChar char="•"/>
              <a:defRPr sz="2400" spc="0"/>
            </a:lvl2pPr>
            <a:lvl3pPr marL="295275" indent="-285750" algn="l">
              <a:buFont typeface="Arial" panose="020B0604020202020204" pitchFamily="34" charset="0"/>
              <a:buChar char="•"/>
              <a:defRPr sz="1600" spc="0"/>
            </a:lvl3pPr>
            <a:lvl4pPr marL="631825" indent="342900" algn="l">
              <a:buFont typeface="Arial" panose="020B0604020202020204" pitchFamily="34" charset="0"/>
              <a:buChar char="•"/>
              <a:tabLst/>
              <a:defRPr sz="2000" spc="0"/>
            </a:lvl4pPr>
            <a:lvl5pPr marL="631825" indent="-349250" algn="l">
              <a:buFont typeface="Arial" panose="020B0604020202020204" pitchFamily="34" charset="0"/>
              <a:buChar char="•"/>
              <a:defRPr sz="2000" spc="0"/>
            </a:lvl5pPr>
          </a:lstStyle>
          <a:p>
            <a:pPr lvl="0"/>
            <a:r>
              <a:rPr lang="en-US" dirty="0"/>
              <a:t>Body Text styles</a:t>
            </a:r>
          </a:p>
          <a:p>
            <a:pPr lvl="1"/>
            <a:r>
              <a:rPr lang="en-US" dirty="0"/>
              <a:t>Second level</a:t>
            </a:r>
          </a:p>
          <a:p>
            <a:pPr lvl="4"/>
            <a:r>
              <a:rPr lang="en-US" dirty="0"/>
              <a:t>Third level</a:t>
            </a:r>
          </a:p>
          <a:p>
            <a:pPr lvl="3"/>
            <a:r>
              <a:rPr lang="en-US" dirty="0"/>
              <a:t>Fourth level</a:t>
            </a:r>
          </a:p>
        </p:txBody>
      </p:sp>
      <p:pic>
        <p:nvPicPr>
          <p:cNvPr id="11" name="Picture 10">
            <a:extLst>
              <a:ext uri="{FF2B5EF4-FFF2-40B4-BE49-F238E27FC236}">
                <a16:creationId xmlns:a16="http://schemas.microsoft.com/office/drawing/2014/main" id="{8D45B53D-2299-E860-2EB6-A9633C359AAE}"/>
              </a:ext>
            </a:extLst>
          </p:cNvPr>
          <p:cNvPicPr>
            <a:picLocks noChangeAspect="1"/>
          </p:cNvPicPr>
          <p:nvPr/>
        </p:nvPicPr>
        <p:blipFill>
          <a:blip r:embed="rId2"/>
          <a:stretch>
            <a:fillRect/>
          </a:stretch>
        </p:blipFill>
        <p:spPr>
          <a:xfrm>
            <a:off x="10192298" y="6306811"/>
            <a:ext cx="1725383" cy="418693"/>
          </a:xfrm>
          <a:prstGeom prst="rect">
            <a:avLst/>
          </a:prstGeom>
        </p:spPr>
      </p:pic>
      <p:sp>
        <p:nvSpPr>
          <p:cNvPr id="15" name="Title 1">
            <a:extLst>
              <a:ext uri="{FF2B5EF4-FFF2-40B4-BE49-F238E27FC236}">
                <a16:creationId xmlns:a16="http://schemas.microsoft.com/office/drawing/2014/main" id="{BD205FDA-271D-FDC7-8F3B-97C3FE7D170E}"/>
              </a:ext>
            </a:extLst>
          </p:cNvPr>
          <p:cNvSpPr>
            <a:spLocks noGrp="1"/>
          </p:cNvSpPr>
          <p:nvPr>
            <p:ph type="title" hasCustomPrompt="1"/>
          </p:nvPr>
        </p:nvSpPr>
        <p:spPr>
          <a:xfrm>
            <a:off x="421093" y="270654"/>
            <a:ext cx="7264221" cy="1325563"/>
          </a:xfrm>
        </p:spPr>
        <p:txBody>
          <a:bodyPr/>
          <a:lstStyle/>
          <a:p>
            <a:r>
              <a:rPr lang="en-US" dirty="0"/>
              <a:t>Click to edit title</a:t>
            </a:r>
          </a:p>
        </p:txBody>
      </p:sp>
    </p:spTree>
    <p:extLst>
      <p:ext uri="{BB962C8B-B14F-4D97-AF65-F5344CB8AC3E}">
        <p14:creationId xmlns:p14="http://schemas.microsoft.com/office/powerpoint/2010/main" val="3883898161"/>
      </p:ext>
    </p:extLst>
  </p:cSld>
  <p:clrMapOvr>
    <a:masterClrMapping/>
  </p:clrMapOvr>
  <p:extLst>
    <p:ext uri="{DCECCB84-F9BA-43D5-87BE-67443E8EF086}">
      <p15:sldGuideLst xmlns:p15="http://schemas.microsoft.com/office/powerpoint/2012/main">
        <p15:guide id="3" pos="5120">
          <p15:clr>
            <a:srgbClr val="FBAE40"/>
          </p15:clr>
        </p15:guide>
        <p15:guide id="4" pos="576">
          <p15:clr>
            <a:srgbClr val="FBAE40"/>
          </p15:clr>
        </p15:guide>
        <p15:guide id="6" orient="horz" pos="2256">
          <p15:clr>
            <a:srgbClr val="FBAE40"/>
          </p15:clr>
        </p15:guide>
        <p15:guide id="7" orient="horz" pos="624">
          <p15:clr>
            <a:srgbClr val="FBAE40"/>
          </p15:clr>
        </p15:guide>
        <p15:guide id="9" orient="horz" pos="3984">
          <p15:clr>
            <a:srgbClr val="FBAE40"/>
          </p15:clr>
        </p15:guide>
        <p15:guide id="10" pos="7456">
          <p15:clr>
            <a:srgbClr val="FBAE40"/>
          </p15:clr>
        </p15:guide>
        <p15:guide id="11" pos="224">
          <p15:clr>
            <a:srgbClr val="FBAE40"/>
          </p15:clr>
        </p15:guide>
        <p15:guide id="12" pos="4736">
          <p15:clr>
            <a:srgbClr val="FBAE40"/>
          </p15:clr>
        </p15:guide>
        <p15:guide id="13" pos="53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839788" y="365125"/>
            <a:ext cx="10515600" cy="1325563"/>
          </a:xfrm>
        </p:spPr>
        <p:txBody>
          <a:bodyPr>
            <a:normAutofit/>
          </a:bodyPr>
          <a:lstStyle>
            <a:lvl1pPr>
              <a:defRPr sz="3600" b="1">
                <a:solidFill>
                  <a:srgbClr val="007889"/>
                </a:solidFill>
                <a:latin typeface="+mn-lt"/>
              </a:defRPr>
            </a:lvl1pPr>
          </a:lstStyle>
          <a:p>
            <a:r>
              <a:rPr lang="en-US"/>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839788" y="1828800"/>
            <a:ext cx="5157787" cy="4360863"/>
          </a:xfrm>
        </p:spPr>
        <p:txBody>
          <a:bodyPr/>
          <a:lstStyle>
            <a:lvl1pPr>
              <a:defRPr sz="2400" b="1">
                <a:solidFill>
                  <a:srgbClr val="BF311B"/>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6172200" y="1828800"/>
            <a:ext cx="5183188" cy="4360863"/>
          </a:xfrm>
        </p:spPr>
        <p:txBody>
          <a:bodyPr/>
          <a:lstStyle>
            <a:lvl1pPr>
              <a:defRPr sz="2400" b="1">
                <a:solidFill>
                  <a:srgbClr val="BF311B"/>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12">
            <a:extLst>
              <a:ext uri="{FF2B5EF4-FFF2-40B4-BE49-F238E27FC236}">
                <a16:creationId xmlns:a16="http://schemas.microsoft.com/office/drawing/2014/main" id="{87618C9B-E52C-4DD9-93EE-329688C503F6}"/>
              </a:ext>
            </a:extLst>
          </p:cNvPr>
          <p:cNvGrpSpPr/>
          <p:nvPr userDrawn="1"/>
        </p:nvGrpSpPr>
        <p:grpSpPr>
          <a:xfrm>
            <a:off x="0" y="6739363"/>
            <a:ext cx="12192000" cy="147710"/>
            <a:chOff x="0" y="6739363"/>
            <a:chExt cx="12192000" cy="147710"/>
          </a:xfrm>
        </p:grpSpPr>
        <p:sp>
          <p:nvSpPr>
            <p:cNvPr id="14" name="Rectangle 13">
              <a:extLst>
                <a:ext uri="{FF2B5EF4-FFF2-40B4-BE49-F238E27FC236}">
                  <a16:creationId xmlns:a16="http://schemas.microsoft.com/office/drawing/2014/main" id="{485F8120-D148-4442-BF7E-FA7BC8978B9B}"/>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5" name="Rectangle 20">
              <a:extLst>
                <a:ext uri="{FF2B5EF4-FFF2-40B4-BE49-F238E27FC236}">
                  <a16:creationId xmlns:a16="http://schemas.microsoft.com/office/drawing/2014/main" id="{D1726395-AE0B-493A-9DC7-D3D47CB89344}"/>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BEB17F73-6147-4F0C-8D43-381532CE3D82}"/>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16">
              <a:extLst>
                <a:ext uri="{FF2B5EF4-FFF2-40B4-BE49-F238E27FC236}">
                  <a16:creationId xmlns:a16="http://schemas.microsoft.com/office/drawing/2014/main" id="{9B2033E9-A752-4186-9E3C-BB49F7D947EB}"/>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17">
              <a:extLst>
                <a:ext uri="{FF2B5EF4-FFF2-40B4-BE49-F238E27FC236}">
                  <a16:creationId xmlns:a16="http://schemas.microsoft.com/office/drawing/2014/main" id="{FF1F4C00-0912-4875-A1C3-6512DC81DDA2}"/>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9" name="Rectangle 18">
              <a:extLst>
                <a:ext uri="{FF2B5EF4-FFF2-40B4-BE49-F238E27FC236}">
                  <a16:creationId xmlns:a16="http://schemas.microsoft.com/office/drawing/2014/main" id="{62D0C3E0-613E-4B06-BE66-2CFC2D78CA43}"/>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304572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2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3/25/2026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159447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gradFill>
          <a:gsLst>
            <a:gs pos="17000">
              <a:schemeClr val="tx2">
                <a:lumMod val="75000"/>
              </a:schemeClr>
            </a:gs>
            <a:gs pos="100000">
              <a:schemeClr val="accent4"/>
            </a:gs>
          </a:gsLst>
          <a:lin ang="0" scaled="0"/>
        </a:gradFill>
        <a:effectLst/>
      </p:bgPr>
    </p:bg>
    <p:spTree>
      <p:nvGrpSpPr>
        <p:cNvPr id="1" name=""/>
        <p:cNvGrpSpPr/>
        <p:nvPr/>
      </p:nvGrpSpPr>
      <p:grpSpPr>
        <a:xfrm>
          <a:off x="0" y="0"/>
          <a:ext cx="0" cy="0"/>
          <a:chOff x="0" y="0"/>
          <a:chExt cx="0" cy="0"/>
        </a:xfrm>
      </p:grpSpPr>
      <p:sp>
        <p:nvSpPr>
          <p:cNvPr id="6" name="Title"/>
          <p:cNvSpPr>
            <a:spLocks noGrp="1"/>
          </p:cNvSpPr>
          <p:nvPr>
            <p:ph type="ctrTitle"/>
          </p:nvPr>
        </p:nvSpPr>
        <p:spPr>
          <a:xfrm>
            <a:off x="2954854" y="2209800"/>
            <a:ext cx="8647034" cy="838200"/>
          </a:xfrm>
          <a:prstGeom prst="rect">
            <a:avLst/>
          </a:prstGeom>
        </p:spPr>
        <p:txBody>
          <a:bodyPr anchor="b">
            <a:noAutofit/>
          </a:bodyPr>
          <a:lstStyle>
            <a:lvl1pPr algn="l">
              <a:defRPr sz="4200" b="0" i="0">
                <a:solidFill>
                  <a:schemeClr val="bg1"/>
                </a:solidFill>
                <a:latin typeface="Arial" panose="020B0604020202020204" pitchFamily="34" charset="0"/>
                <a:cs typeface="Arial" pitchFamily="34" charset="0"/>
              </a:defRPr>
            </a:lvl1pPr>
          </a:lstStyle>
          <a:p>
            <a:r>
              <a:rPr lang="en-US"/>
              <a:t>Click to edit Master title style</a:t>
            </a:r>
            <a:endParaRPr lang="en-US" dirty="0"/>
          </a:p>
        </p:txBody>
      </p:sp>
      <p:sp>
        <p:nvSpPr>
          <p:cNvPr id="4" name="Subtitle or Presenter"/>
          <p:cNvSpPr>
            <a:spLocks noGrp="1"/>
          </p:cNvSpPr>
          <p:nvPr>
            <p:ph type="body" sz="quarter" idx="10" hasCustomPrompt="1"/>
          </p:nvPr>
        </p:nvSpPr>
        <p:spPr>
          <a:xfrm>
            <a:off x="2949145" y="3667798"/>
            <a:ext cx="6957016" cy="495641"/>
          </a:xfrm>
          <a:prstGeom prst="rect">
            <a:avLst/>
          </a:prstGeom>
        </p:spPr>
        <p:txBody>
          <a:bodyPr anchor="ctr"/>
          <a:lstStyle>
            <a:lvl1pPr marL="0" indent="0">
              <a:buNone/>
              <a:defRPr sz="2399" b="0" i="0">
                <a:solidFill>
                  <a:schemeClr val="bg2"/>
                </a:solidFill>
                <a:latin typeface="Arial" panose="020B0604020202020204" pitchFamily="34" charset="0"/>
              </a:defRPr>
            </a:lvl1pPr>
          </a:lstStyle>
          <a:p>
            <a:pPr lvl="0"/>
            <a:r>
              <a:rPr lang="en-US" dirty="0"/>
              <a:t>Subtitle or Presenter Name</a:t>
            </a:r>
          </a:p>
        </p:txBody>
      </p:sp>
      <p:sp>
        <p:nvSpPr>
          <p:cNvPr id="10" name="Date">
            <a:extLst>
              <a:ext uri="{FF2B5EF4-FFF2-40B4-BE49-F238E27FC236}">
                <a16:creationId xmlns:a16="http://schemas.microsoft.com/office/drawing/2014/main" id="{CD1522D8-D85B-114D-BA65-311E6510E54B}"/>
              </a:ext>
            </a:extLst>
          </p:cNvPr>
          <p:cNvSpPr>
            <a:spLocks noGrp="1"/>
          </p:cNvSpPr>
          <p:nvPr>
            <p:ph type="body" sz="quarter" idx="11" hasCustomPrompt="1"/>
          </p:nvPr>
        </p:nvSpPr>
        <p:spPr>
          <a:xfrm>
            <a:off x="2949145" y="4170960"/>
            <a:ext cx="6957016" cy="495641"/>
          </a:xfrm>
          <a:prstGeom prst="rect">
            <a:avLst/>
          </a:prstGeom>
        </p:spPr>
        <p:txBody>
          <a:bodyPr anchor="ctr"/>
          <a:lstStyle>
            <a:lvl1pPr marL="0" indent="0">
              <a:buNone/>
              <a:defRPr sz="2399" b="0" i="0">
                <a:solidFill>
                  <a:srgbClr val="8096B6"/>
                </a:solidFill>
                <a:latin typeface="Arial" panose="020B0604020202020204" pitchFamily="34" charset="0"/>
              </a:defRPr>
            </a:lvl1pPr>
          </a:lstStyle>
          <a:p>
            <a:pPr lvl="0"/>
            <a:r>
              <a:rPr lang="en-US" dirty="0"/>
              <a:t>Date</a:t>
            </a:r>
          </a:p>
        </p:txBody>
      </p:sp>
      <p:pic>
        <p:nvPicPr>
          <p:cNvPr id="9" name="Left margin ribbon image">
            <a:extLst>
              <a:ext uri="{FF2B5EF4-FFF2-40B4-BE49-F238E27FC236}">
                <a16:creationId xmlns:a16="http://schemas.microsoft.com/office/drawing/2014/main" id="{159CB8F6-BEFA-E843-AF63-904C612DB8EF}"/>
              </a:ext>
            </a:extLst>
          </p:cNvPr>
          <p:cNvPicPr>
            <a:picLocks noChangeAspect="1"/>
          </p:cNvPicPr>
          <p:nvPr userDrawn="1"/>
        </p:nvPicPr>
        <p:blipFill>
          <a:blip r:embed="rId2">
            <a:alphaModFix amt="12000"/>
          </a:blip>
          <a:stretch>
            <a:fillRect/>
          </a:stretch>
        </p:blipFill>
        <p:spPr>
          <a:xfrm>
            <a:off x="273730" y="0"/>
            <a:ext cx="1262984" cy="6858000"/>
          </a:xfrm>
          <a:prstGeom prst="rect">
            <a:avLst/>
          </a:prstGeom>
        </p:spPr>
      </p:pic>
      <p:sp>
        <p:nvSpPr>
          <p:cNvPr id="8" name="Red rule">
            <a:extLst>
              <a:ext uri="{FF2B5EF4-FFF2-40B4-BE49-F238E27FC236}">
                <a16:creationId xmlns:a16="http://schemas.microsoft.com/office/drawing/2014/main" id="{E58C2001-4BAA-F641-9C90-15743A761429}"/>
              </a:ext>
            </a:extLst>
          </p:cNvPr>
          <p:cNvSpPr/>
          <p:nvPr userDrawn="1"/>
        </p:nvSpPr>
        <p:spPr>
          <a:xfrm>
            <a:off x="3037662" y="3322458"/>
            <a:ext cx="8534401" cy="60943"/>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l"/>
            <a:endParaRPr lang="en-US" sz="2487" dirty="0"/>
          </a:p>
        </p:txBody>
      </p:sp>
      <p:pic>
        <p:nvPicPr>
          <p:cNvPr id="3" name="Picture 2" descr="Text&#10;&#10;Description automatically generated with medium confidence">
            <a:extLst>
              <a:ext uri="{FF2B5EF4-FFF2-40B4-BE49-F238E27FC236}">
                <a16:creationId xmlns:a16="http://schemas.microsoft.com/office/drawing/2014/main" id="{D25E177C-E719-4A22-95E8-4B83A29CE9DE}"/>
              </a:ext>
            </a:extLst>
          </p:cNvPr>
          <p:cNvPicPr>
            <a:picLocks noChangeAspect="1"/>
          </p:cNvPicPr>
          <p:nvPr userDrawn="1"/>
        </p:nvPicPr>
        <p:blipFill>
          <a:blip r:embed="rId3"/>
          <a:stretch>
            <a:fillRect/>
          </a:stretch>
        </p:blipFill>
        <p:spPr>
          <a:xfrm>
            <a:off x="8816699" y="5433481"/>
            <a:ext cx="2942092" cy="993650"/>
          </a:xfrm>
          <a:prstGeom prst="rect">
            <a:avLst/>
          </a:prstGeom>
        </p:spPr>
      </p:pic>
    </p:spTree>
    <p:extLst>
      <p:ext uri="{BB962C8B-B14F-4D97-AF65-F5344CB8AC3E}">
        <p14:creationId xmlns:p14="http://schemas.microsoft.com/office/powerpoint/2010/main" val="4181044299"/>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0" y="1202374"/>
            <a:ext cx="10515163"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Text content area">
            <a:extLst>
              <a:ext uri="{FF2B5EF4-FFF2-40B4-BE49-F238E27FC236}">
                <a16:creationId xmlns:a16="http://schemas.microsoft.com/office/drawing/2014/main" id="{52F0C1DF-6492-8445-A2F1-D57652FA6084}"/>
              </a:ext>
            </a:extLst>
          </p:cNvPr>
          <p:cNvSpPr>
            <a:spLocks noGrp="1"/>
          </p:cNvSpPr>
          <p:nvPr>
            <p:ph type="body" sz="quarter" idx="11"/>
          </p:nvPr>
        </p:nvSpPr>
        <p:spPr>
          <a:xfrm>
            <a:off x="624051" y="2141308"/>
            <a:ext cx="9617437" cy="2986087"/>
          </a:xfrm>
          <a:prstGeom prst="rect">
            <a:avLst/>
          </a:prstGeom>
        </p:spPr>
        <p:txBody>
          <a:bodyPr/>
          <a:lstStyle>
            <a:lvl1pPr marL="342900" indent="-342900">
              <a:spcBef>
                <a:spcPts val="0"/>
              </a:spcBef>
              <a:spcAft>
                <a:spcPts val="1200"/>
              </a:spcAft>
              <a:buClr>
                <a:schemeClr val="accent6"/>
              </a:buClr>
              <a:buFont typeface="Wingdings" panose="05000000000000000000" pitchFamily="2" charset="2"/>
              <a:buChar char="§"/>
              <a:defRPr sz="2400">
                <a:solidFill>
                  <a:schemeClr val="tx1"/>
                </a:solidFill>
                <a:latin typeface="+mn-lt"/>
              </a:defRPr>
            </a:lvl1pPr>
            <a:lvl2pPr marL="685800" indent="-347472">
              <a:spcBef>
                <a:spcPts val="0"/>
              </a:spcBef>
              <a:spcAft>
                <a:spcPts val="600"/>
              </a:spcAft>
              <a:defRPr sz="2400">
                <a:latin typeface="+mn-lt"/>
              </a:defRPr>
            </a:lvl2pPr>
            <a:lvl3pPr marL="1024128" indent="-347472">
              <a:spcBef>
                <a:spcPts val="0"/>
              </a:spcBef>
              <a:spcAft>
                <a:spcPts val="600"/>
              </a:spcAft>
              <a:buFont typeface="Arial" panose="020B0604020202020204" pitchFamily="34" charset="0"/>
              <a:buChar char="•"/>
              <a:defRPr sz="2400">
                <a:latin typeface="+mn-lt"/>
              </a:defRPr>
            </a:lvl3pPr>
            <a:lvl4pPr marL="1481328" indent="-347472">
              <a:spcBef>
                <a:spcPts val="0"/>
              </a:spcBef>
              <a:spcAft>
                <a:spcPts val="600"/>
              </a:spcAft>
              <a:buClr>
                <a:schemeClr val="accent6"/>
              </a:buClr>
              <a:buFont typeface="System Font Regular"/>
              <a:buChar char="–"/>
              <a:defRPr sz="2400">
                <a:latin typeface="+mn-lt"/>
              </a:defRPr>
            </a:lvl4pPr>
            <a:lvl5pPr marL="1828800" indent="-347472">
              <a:spcBef>
                <a:spcPts val="0"/>
              </a:spcBef>
              <a:spcAft>
                <a:spcPts val="600"/>
              </a:spcAft>
              <a:buClr>
                <a:schemeClr val="accent6"/>
              </a:buClr>
              <a:buSzPct val="100000"/>
              <a:buFont typeface="System Font Regular"/>
              <a:buChar cha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459" y="6356351"/>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5711D-CA17-45FD-8471-C62E86CE735D}" type="datetime4">
              <a:rPr lang="en-US" smtClean="0"/>
              <a:t>March 25, 2026</a:t>
            </a:fld>
            <a:endParaRPr lang="en-US" dirty="0"/>
          </a:p>
        </p:txBody>
      </p:sp>
    </p:spTree>
    <p:extLst>
      <p:ext uri="{BB962C8B-B14F-4D97-AF65-F5344CB8AC3E}">
        <p14:creationId xmlns:p14="http://schemas.microsoft.com/office/powerpoint/2010/main" val="3635905045"/>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0" y="1162570"/>
            <a:ext cx="10515163"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Column 1">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4051" y="2049030"/>
            <a:ext cx="5172786" cy="2986087"/>
          </a:xfrm>
          <a:prstGeom prst="rect">
            <a:avLst/>
          </a:prstGeom>
        </p:spPr>
        <p:txBody>
          <a:bodyPr/>
          <a:lstStyle>
            <a:lvl1pPr marL="342900" indent="-342900">
              <a:spcBef>
                <a:spcPts val="0"/>
              </a:spcBef>
              <a:spcAft>
                <a:spcPts val="800"/>
              </a:spcAft>
              <a:buClr>
                <a:schemeClr val="accent6"/>
              </a:buClr>
              <a:buFont typeface="Wingdings" panose="05000000000000000000" pitchFamily="2" charset="2"/>
              <a:buChar char="§"/>
              <a:defRPr sz="2200">
                <a:solidFill>
                  <a:schemeClr val="tx1"/>
                </a:solidFill>
                <a:latin typeface="+mn-lt"/>
              </a:defRPr>
            </a:lvl1pPr>
            <a:lvl2pPr marL="514350" indent="-346075">
              <a:spcBef>
                <a:spcPts val="0"/>
              </a:spcBef>
              <a:spcAft>
                <a:spcPts val="800"/>
              </a:spcAft>
              <a:buFont typeface="Arial" panose="020B0604020202020204" pitchFamily="34" charset="0"/>
              <a:buChar char="•"/>
              <a:defRPr sz="2200">
                <a:latin typeface="+mn-lt"/>
              </a:defRPr>
            </a:lvl2pPr>
            <a:lvl3pPr marL="685800" indent="-285750">
              <a:spcBef>
                <a:spcPts val="0"/>
              </a:spcBef>
              <a:spcAft>
                <a:spcPts val="800"/>
              </a:spcAft>
              <a:buFont typeface="Arial" panose="020B0604020202020204" pitchFamily="34" charset="0"/>
              <a:buChar char="̶"/>
              <a:defRPr sz="2200">
                <a:latin typeface="+mn-lt"/>
              </a:defRPr>
            </a:lvl3pPr>
            <a:lvl4pPr marL="914400" indent="-342900">
              <a:spcBef>
                <a:spcPts val="0"/>
              </a:spcBef>
              <a:spcAft>
                <a:spcPts val="800"/>
              </a:spcAft>
              <a:buClr>
                <a:schemeClr val="accent6"/>
              </a:buClr>
              <a:buFont typeface="Arial" panose="020B0604020202020204" pitchFamily="34" charset="0"/>
              <a:buChar char="­"/>
              <a:defRPr sz="2200">
                <a:latin typeface="+mn-lt"/>
              </a:defRPr>
            </a:lvl4pPr>
            <a:lvl5pPr marL="1028700" indent="-342900">
              <a:spcBef>
                <a:spcPts val="0"/>
              </a:spcBef>
              <a:spcAft>
                <a:spcPts val="8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Column 2">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6016605" y="2049029"/>
            <a:ext cx="5172786" cy="2986087"/>
          </a:xfrm>
          <a:prstGeom prst="rect">
            <a:avLst/>
          </a:prstGeom>
        </p:spPr>
        <p:txBody>
          <a:bodyPr/>
          <a:lstStyle>
            <a:lvl1pPr marL="342900" indent="-342900">
              <a:spcBef>
                <a:spcPts val="0"/>
              </a:spcBef>
              <a:spcAft>
                <a:spcPts val="800"/>
              </a:spcAft>
              <a:buClr>
                <a:schemeClr val="accent6"/>
              </a:buClr>
              <a:buFont typeface="Wingdings" panose="05000000000000000000" pitchFamily="2" charset="2"/>
              <a:buChar char="§"/>
              <a:defRPr sz="2200">
                <a:solidFill>
                  <a:schemeClr val="tx1"/>
                </a:solidFill>
                <a:latin typeface="+mn-lt"/>
              </a:defRPr>
            </a:lvl1pPr>
            <a:lvl2pPr marL="514350" indent="-346075">
              <a:spcBef>
                <a:spcPts val="0"/>
              </a:spcBef>
              <a:spcAft>
                <a:spcPts val="800"/>
              </a:spcAft>
              <a:buFont typeface="Arial" panose="020B0604020202020204" pitchFamily="34" charset="0"/>
              <a:buChar char="•"/>
              <a:defRPr sz="2200">
                <a:latin typeface="+mn-lt"/>
              </a:defRPr>
            </a:lvl2pPr>
            <a:lvl3pPr marL="685800" indent="-285750">
              <a:spcBef>
                <a:spcPts val="0"/>
              </a:spcBef>
              <a:spcAft>
                <a:spcPts val="800"/>
              </a:spcAft>
              <a:buFont typeface="Arial" panose="020B0604020202020204" pitchFamily="34" charset="0"/>
              <a:buChar char="̶"/>
              <a:defRPr sz="2200">
                <a:latin typeface="+mn-lt"/>
              </a:defRPr>
            </a:lvl3pPr>
            <a:lvl4pPr marL="914400" indent="-342900">
              <a:spcBef>
                <a:spcPts val="0"/>
              </a:spcBef>
              <a:spcAft>
                <a:spcPts val="800"/>
              </a:spcAft>
              <a:buClr>
                <a:schemeClr val="accent6"/>
              </a:buClr>
              <a:buFont typeface="Arial" panose="020B0604020202020204" pitchFamily="34" charset="0"/>
              <a:buChar char="­"/>
              <a:defRPr sz="2200">
                <a:latin typeface="+mn-lt"/>
              </a:defRPr>
            </a:lvl4pPr>
            <a:lvl5pPr marL="1028700" indent="-342900">
              <a:spcBef>
                <a:spcPts val="0"/>
              </a:spcBef>
              <a:spcAft>
                <a:spcPts val="8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459" y="6356351"/>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A14F4-0CE7-440D-A9AD-AE6DF60A6C88}" type="datetime4">
              <a:rPr lang="en-US" smtClean="0"/>
              <a:t>March 25, 2026</a:t>
            </a:fld>
            <a:endParaRPr lang="en-US" dirty="0"/>
          </a:p>
        </p:txBody>
      </p:sp>
    </p:spTree>
    <p:extLst>
      <p:ext uri="{BB962C8B-B14F-4D97-AF65-F5344CB8AC3E}">
        <p14:creationId xmlns:p14="http://schemas.microsoft.com/office/powerpoint/2010/main" val="3002318977"/>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0" y="1137403"/>
            <a:ext cx="10515163"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3" name="Column 1 Text">
            <a:extLst>
              <a:ext uri="{FF2B5EF4-FFF2-40B4-BE49-F238E27FC236}">
                <a16:creationId xmlns:a16="http://schemas.microsoft.com/office/drawing/2014/main" id="{52F0C1DF-6492-8445-A2F1-D57652FA6084}"/>
              </a:ext>
            </a:extLst>
          </p:cNvPr>
          <p:cNvSpPr>
            <a:spLocks noGrp="1"/>
          </p:cNvSpPr>
          <p:nvPr>
            <p:ph type="body" sz="quarter" idx="14" hasCustomPrompt="1"/>
          </p:nvPr>
        </p:nvSpPr>
        <p:spPr>
          <a:xfrm>
            <a:off x="623459" y="2085597"/>
            <a:ext cx="3444653" cy="2986087"/>
          </a:xfrm>
          <a:prstGeom prst="rect">
            <a:avLst/>
          </a:prstGeom>
        </p:spPr>
        <p:txBody>
          <a:bodyPr/>
          <a:lstStyle>
            <a:lvl1pPr marL="0" indent="0">
              <a:spcBef>
                <a:spcPts val="0"/>
              </a:spcBef>
              <a:spcAft>
                <a:spcPts val="1200"/>
              </a:spcAft>
              <a:buClr>
                <a:schemeClr val="accent6"/>
              </a:buClr>
              <a:buFontTx/>
              <a:buNone/>
              <a:defRPr sz="2200">
                <a:solidFill>
                  <a:schemeClr val="tx1"/>
                </a:solidFill>
                <a:latin typeface="+mn-lt"/>
              </a:defRPr>
            </a:lvl1pPr>
            <a:lvl2pPr marL="284163" indent="-284163">
              <a:spcBef>
                <a:spcPts val="0"/>
              </a:spcBef>
              <a:spcAft>
                <a:spcPts val="600"/>
              </a:spcAft>
              <a:defRPr sz="2200">
                <a:latin typeface="+mn-lt"/>
              </a:defRPr>
            </a:lvl2pPr>
            <a:lvl3pPr marL="458788" indent="-223838">
              <a:spcBef>
                <a:spcPts val="0"/>
              </a:spcBef>
              <a:spcAft>
                <a:spcPts val="600"/>
              </a:spcAft>
              <a:buFont typeface="Arial" panose="020B0604020202020204" pitchFamily="34" charset="0"/>
              <a:buChar char="•"/>
              <a:defRPr sz="2200">
                <a:latin typeface="+mn-lt"/>
              </a:defRPr>
            </a:lvl3pPr>
            <a:lvl4pPr marL="684213" indent="-225425">
              <a:spcBef>
                <a:spcPts val="0"/>
              </a:spcBef>
              <a:spcAft>
                <a:spcPts val="600"/>
              </a:spcAft>
              <a:buClr>
                <a:schemeClr val="accent6"/>
              </a:buClr>
              <a:buFont typeface="System Font Regular"/>
              <a:buChar char="–"/>
              <a:tabLst/>
              <a:defRPr sz="2200">
                <a:latin typeface="+mn-lt"/>
              </a:defRPr>
            </a:lvl4pPr>
            <a:lvl5pPr marL="1373188" indent="-230188">
              <a:spcBef>
                <a:spcPts val="0"/>
              </a:spcBef>
              <a:spcAft>
                <a:spcPts val="6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Column 2 Text">
            <a:extLst>
              <a:ext uri="{FF2B5EF4-FFF2-40B4-BE49-F238E27FC236}">
                <a16:creationId xmlns:a16="http://schemas.microsoft.com/office/drawing/2014/main" id="{52F0C1DF-6492-8445-A2F1-D57652FA6084}"/>
              </a:ext>
            </a:extLst>
          </p:cNvPr>
          <p:cNvSpPr>
            <a:spLocks noGrp="1"/>
          </p:cNvSpPr>
          <p:nvPr>
            <p:ph type="body" sz="quarter" idx="13" hasCustomPrompt="1"/>
          </p:nvPr>
        </p:nvSpPr>
        <p:spPr>
          <a:xfrm>
            <a:off x="4238855" y="2085597"/>
            <a:ext cx="3444653" cy="2986087"/>
          </a:xfrm>
          <a:prstGeom prst="rect">
            <a:avLst/>
          </a:prstGeom>
        </p:spPr>
        <p:txBody>
          <a:bodyPr/>
          <a:lstStyle>
            <a:lvl1pPr marL="0" indent="0">
              <a:spcBef>
                <a:spcPts val="0"/>
              </a:spcBef>
              <a:spcAft>
                <a:spcPts val="1200"/>
              </a:spcAft>
              <a:buClr>
                <a:schemeClr val="accent6"/>
              </a:buClr>
              <a:buFontTx/>
              <a:buNone/>
              <a:defRPr sz="2200">
                <a:solidFill>
                  <a:schemeClr val="tx1"/>
                </a:solidFill>
                <a:latin typeface="+mn-lt"/>
              </a:defRPr>
            </a:lvl1pPr>
            <a:lvl2pPr marL="284163" indent="-284163">
              <a:spcBef>
                <a:spcPts val="0"/>
              </a:spcBef>
              <a:spcAft>
                <a:spcPts val="600"/>
              </a:spcAft>
              <a:defRPr sz="2200">
                <a:latin typeface="+mn-lt"/>
              </a:defRPr>
            </a:lvl2pPr>
            <a:lvl3pPr marL="458788" indent="-223838">
              <a:spcBef>
                <a:spcPts val="0"/>
              </a:spcBef>
              <a:spcAft>
                <a:spcPts val="600"/>
              </a:spcAft>
              <a:buFont typeface="Arial" panose="020B0604020202020204" pitchFamily="34" charset="0"/>
              <a:buChar char="•"/>
              <a:defRPr sz="2200">
                <a:latin typeface="+mn-lt"/>
              </a:defRPr>
            </a:lvl3pPr>
            <a:lvl4pPr marL="684213" indent="-225425">
              <a:spcBef>
                <a:spcPts val="0"/>
              </a:spcBef>
              <a:spcAft>
                <a:spcPts val="600"/>
              </a:spcAft>
              <a:buClr>
                <a:schemeClr val="accent6"/>
              </a:buClr>
              <a:buFont typeface="System Font Regular"/>
              <a:buChar char="–"/>
              <a:tabLst/>
              <a:defRPr sz="2200">
                <a:latin typeface="+mn-lt"/>
              </a:defRPr>
            </a:lvl4pPr>
            <a:lvl5pPr marL="1373188" indent="-230188">
              <a:spcBef>
                <a:spcPts val="0"/>
              </a:spcBef>
              <a:spcAft>
                <a:spcPts val="6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lumn 3 Text">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7854250" y="2078952"/>
            <a:ext cx="3444653" cy="2986087"/>
          </a:xfrm>
          <a:prstGeom prst="rect">
            <a:avLst/>
          </a:prstGeom>
        </p:spPr>
        <p:txBody>
          <a:bodyPr/>
          <a:lstStyle>
            <a:lvl1pPr marL="0" indent="0">
              <a:spcBef>
                <a:spcPts val="0"/>
              </a:spcBef>
              <a:spcAft>
                <a:spcPts val="1200"/>
              </a:spcAft>
              <a:buClr>
                <a:schemeClr val="accent6"/>
              </a:buClr>
              <a:buFontTx/>
              <a:buNone/>
              <a:defRPr sz="2200">
                <a:solidFill>
                  <a:schemeClr val="tx1"/>
                </a:solidFill>
                <a:latin typeface="+mn-lt"/>
              </a:defRPr>
            </a:lvl1pPr>
            <a:lvl2pPr marL="284163" indent="-284163">
              <a:spcBef>
                <a:spcPts val="0"/>
              </a:spcBef>
              <a:spcAft>
                <a:spcPts val="600"/>
              </a:spcAft>
              <a:defRPr sz="2200">
                <a:latin typeface="+mn-lt"/>
              </a:defRPr>
            </a:lvl2pPr>
            <a:lvl3pPr marL="458788" indent="-223838">
              <a:spcBef>
                <a:spcPts val="0"/>
              </a:spcBef>
              <a:spcAft>
                <a:spcPts val="600"/>
              </a:spcAft>
              <a:buFont typeface="Arial" panose="020B0604020202020204" pitchFamily="34" charset="0"/>
              <a:buChar char="•"/>
              <a:defRPr sz="2200">
                <a:latin typeface="+mn-lt"/>
              </a:defRPr>
            </a:lvl3pPr>
            <a:lvl4pPr marL="684213" indent="-225425">
              <a:spcBef>
                <a:spcPts val="0"/>
              </a:spcBef>
              <a:spcAft>
                <a:spcPts val="600"/>
              </a:spcAft>
              <a:buClr>
                <a:schemeClr val="accent6"/>
              </a:buClr>
              <a:buFont typeface="System Font Regular"/>
              <a:buChar char="–"/>
              <a:tabLst/>
              <a:defRPr sz="2200">
                <a:latin typeface="+mn-lt"/>
              </a:defRPr>
            </a:lvl4pPr>
            <a:lvl5pPr marL="1373188" indent="-230188">
              <a:spcBef>
                <a:spcPts val="0"/>
              </a:spcBef>
              <a:spcAft>
                <a:spcPts val="6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459" y="6356351"/>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CCD475-BD3D-4D8F-9C25-3936DE8BD1EA}" type="datetime4">
              <a:rPr lang="en-US" smtClean="0"/>
              <a:t>March 25, 2026</a:t>
            </a:fld>
            <a:endParaRPr lang="en-US" dirty="0"/>
          </a:p>
        </p:txBody>
      </p:sp>
    </p:spTree>
    <p:extLst>
      <p:ext uri="{BB962C8B-B14F-4D97-AF65-F5344CB8AC3E}">
        <p14:creationId xmlns:p14="http://schemas.microsoft.com/office/powerpoint/2010/main" val="3086800856"/>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0" y="1170959"/>
            <a:ext cx="10515163"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8" name="Text Column 1">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623459" y="2052044"/>
            <a:ext cx="2743915"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Column 2">
            <a:extLst>
              <a:ext uri="{FF2B5EF4-FFF2-40B4-BE49-F238E27FC236}">
                <a16:creationId xmlns:a16="http://schemas.microsoft.com/office/drawing/2014/main" id="{52F0C1DF-6492-8445-A2F1-D57652FA6084}"/>
              </a:ext>
            </a:extLst>
          </p:cNvPr>
          <p:cNvSpPr>
            <a:spLocks noGrp="1"/>
          </p:cNvSpPr>
          <p:nvPr>
            <p:ph type="body" sz="quarter" idx="13" hasCustomPrompt="1"/>
          </p:nvPr>
        </p:nvSpPr>
        <p:spPr>
          <a:xfrm>
            <a:off x="3427871" y="2052042"/>
            <a:ext cx="2743915"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Column 3">
            <a:extLst>
              <a:ext uri="{FF2B5EF4-FFF2-40B4-BE49-F238E27FC236}">
                <a16:creationId xmlns:a16="http://schemas.microsoft.com/office/drawing/2014/main" id="{52F0C1DF-6492-8445-A2F1-D57652FA6084}"/>
              </a:ext>
            </a:extLst>
          </p:cNvPr>
          <p:cNvSpPr>
            <a:spLocks noGrp="1"/>
          </p:cNvSpPr>
          <p:nvPr>
            <p:ph type="body" sz="quarter" idx="14" hasCustomPrompt="1"/>
          </p:nvPr>
        </p:nvSpPr>
        <p:spPr>
          <a:xfrm>
            <a:off x="6232284" y="2048314"/>
            <a:ext cx="2743915"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Column 4">
            <a:extLst>
              <a:ext uri="{FF2B5EF4-FFF2-40B4-BE49-F238E27FC236}">
                <a16:creationId xmlns:a16="http://schemas.microsoft.com/office/drawing/2014/main" id="{52F0C1DF-6492-8445-A2F1-D57652FA6084}"/>
              </a:ext>
            </a:extLst>
          </p:cNvPr>
          <p:cNvSpPr>
            <a:spLocks noGrp="1"/>
          </p:cNvSpPr>
          <p:nvPr>
            <p:ph type="body" sz="quarter" idx="15" hasCustomPrompt="1"/>
          </p:nvPr>
        </p:nvSpPr>
        <p:spPr>
          <a:xfrm>
            <a:off x="9036696" y="2056886"/>
            <a:ext cx="2743915"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459" y="6356351"/>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3C9B5D-6673-4FC7-A4F7-F32A14DBF67B}" type="datetime4">
              <a:rPr lang="en-US" smtClean="0"/>
              <a:t>March 25, 2026</a:t>
            </a:fld>
            <a:endParaRPr lang="en-US" dirty="0"/>
          </a:p>
        </p:txBody>
      </p:sp>
    </p:spTree>
    <p:extLst>
      <p:ext uri="{BB962C8B-B14F-4D97-AF65-F5344CB8AC3E}">
        <p14:creationId xmlns:p14="http://schemas.microsoft.com/office/powerpoint/2010/main" val="1312870955"/>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_WarmGray">
    <p:bg>
      <p:bgPr>
        <a:solidFill>
          <a:srgbClr val="FAF7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D13FF-D28A-7AB8-7703-90B0685B3D74}"/>
              </a:ext>
            </a:extLst>
          </p:cNvPr>
          <p:cNvSpPr>
            <a:spLocks noGrp="1"/>
          </p:cNvSpPr>
          <p:nvPr>
            <p:ph type="ctrTitle"/>
          </p:nvPr>
        </p:nvSpPr>
        <p:spPr>
          <a:xfrm>
            <a:off x="248478" y="2126974"/>
            <a:ext cx="11718188" cy="2327205"/>
          </a:xfrm>
        </p:spPr>
        <p:txBody>
          <a:bodyPr anchor="b">
            <a:normAutofit/>
          </a:bodyPr>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FF30E89-87EA-ADE3-4B68-BEE17A6E889F}"/>
              </a:ext>
            </a:extLst>
          </p:cNvPr>
          <p:cNvSpPr>
            <a:spLocks noGrp="1"/>
          </p:cNvSpPr>
          <p:nvPr>
            <p:ph type="subTitle" idx="1"/>
          </p:nvPr>
        </p:nvSpPr>
        <p:spPr>
          <a:xfrm>
            <a:off x="248478" y="4588137"/>
            <a:ext cx="11718188" cy="161387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7924427E-798D-B3C7-DA01-54E19CDF7064}"/>
              </a:ext>
            </a:extLst>
          </p:cNvPr>
          <p:cNvCxnSpPr>
            <a:cxnSpLocks/>
          </p:cNvCxnSpPr>
          <p:nvPr/>
        </p:nvCxnSpPr>
        <p:spPr>
          <a:xfrm>
            <a:off x="225335" y="6516158"/>
            <a:ext cx="11741331" cy="0"/>
          </a:xfrm>
          <a:prstGeom prst="line">
            <a:avLst/>
          </a:prstGeom>
          <a:ln w="41275">
            <a:solidFill>
              <a:srgbClr val="BA0C2F"/>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02E75344-2B5C-ADEA-40CD-F4C34DDBEDF9}"/>
              </a:ext>
            </a:extLst>
          </p:cNvPr>
          <p:cNvPicPr>
            <a:picLocks noChangeAspect="1"/>
          </p:cNvPicPr>
          <p:nvPr/>
        </p:nvPicPr>
        <p:blipFill>
          <a:blip r:embed="rId2"/>
          <a:stretch>
            <a:fillRect/>
          </a:stretch>
        </p:blipFill>
        <p:spPr>
          <a:xfrm>
            <a:off x="3481001" y="857828"/>
            <a:ext cx="5229998" cy="1269146"/>
          </a:xfrm>
          <a:prstGeom prst="rect">
            <a:avLst/>
          </a:prstGeom>
        </p:spPr>
      </p:pic>
    </p:spTree>
    <p:extLst>
      <p:ext uri="{BB962C8B-B14F-4D97-AF65-F5344CB8AC3E}">
        <p14:creationId xmlns:p14="http://schemas.microsoft.com/office/powerpoint/2010/main" val="37633982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Col Text and Picture">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0" y="1154181"/>
            <a:ext cx="10515163"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Column 1 Text">
            <a:extLst>
              <a:ext uri="{FF2B5EF4-FFF2-40B4-BE49-F238E27FC236}">
                <a16:creationId xmlns:a16="http://schemas.microsoft.com/office/drawing/2014/main" id="{52F0C1DF-6492-8445-A2F1-D57652FA6084}"/>
              </a:ext>
            </a:extLst>
          </p:cNvPr>
          <p:cNvSpPr>
            <a:spLocks noGrp="1"/>
          </p:cNvSpPr>
          <p:nvPr>
            <p:ph type="body" sz="quarter" idx="11"/>
          </p:nvPr>
        </p:nvSpPr>
        <p:spPr>
          <a:xfrm>
            <a:off x="624052" y="2040640"/>
            <a:ext cx="5249959" cy="2986087"/>
          </a:xfrm>
          <a:prstGeom prst="rect">
            <a:avLst/>
          </a:prstGeom>
        </p:spPr>
        <p:txBody>
          <a:bodyPr/>
          <a:lstStyle>
            <a:lvl1pPr marL="400050" indent="-342900">
              <a:spcBef>
                <a:spcPts val="0"/>
              </a:spcBef>
              <a:spcAft>
                <a:spcPts val="800"/>
              </a:spcAft>
              <a:buClr>
                <a:schemeClr val="accent6"/>
              </a:buClr>
              <a:buFont typeface="Wingdings" panose="05000000000000000000" pitchFamily="2" charset="2"/>
              <a:buChar char="§"/>
              <a:defRPr sz="2400">
                <a:solidFill>
                  <a:schemeClr val="tx1"/>
                </a:solidFill>
                <a:latin typeface="+mn-lt"/>
              </a:defRPr>
            </a:lvl1pPr>
            <a:lvl2pPr marL="685800" indent="-347472">
              <a:spcBef>
                <a:spcPts val="0"/>
              </a:spcBef>
              <a:spcAft>
                <a:spcPts val="800"/>
              </a:spcAft>
              <a:defRPr sz="2400">
                <a:latin typeface="+mn-lt"/>
              </a:defRPr>
            </a:lvl2pPr>
            <a:lvl3pPr marL="971550" indent="-280988">
              <a:spcBef>
                <a:spcPts val="0"/>
              </a:spcBef>
              <a:spcAft>
                <a:spcPts val="800"/>
              </a:spcAft>
              <a:buFont typeface="Arial" panose="020B0604020202020204" pitchFamily="34" charset="0"/>
              <a:buChar char="•"/>
              <a:defRPr sz="2400">
                <a:latin typeface="+mn-lt"/>
              </a:defRPr>
            </a:lvl3pPr>
            <a:lvl4pPr marL="1371600" indent="-400050">
              <a:spcBef>
                <a:spcPts val="0"/>
              </a:spcBef>
              <a:spcAft>
                <a:spcPts val="800"/>
              </a:spcAft>
              <a:buClr>
                <a:schemeClr val="accent6"/>
              </a:buClr>
              <a:buFont typeface="System Font Regular"/>
              <a:buChar char="–"/>
              <a:defRPr sz="2400">
                <a:latin typeface="+mn-lt"/>
              </a:defRPr>
            </a:lvl4pPr>
            <a:lvl5pPr marL="1714500" indent="-342900">
              <a:spcBef>
                <a:spcPts val="0"/>
              </a:spcBef>
              <a:spcAft>
                <a:spcPts val="800"/>
              </a:spcAft>
              <a:buClr>
                <a:schemeClr val="accent6"/>
              </a:buClr>
              <a:buSzPct val="100000"/>
              <a:buFont typeface="System Font Regular"/>
              <a:buChar cha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lumn 2 Picture">
            <a:extLst>
              <a:ext uri="{FF2B5EF4-FFF2-40B4-BE49-F238E27FC236}">
                <a16:creationId xmlns:a16="http://schemas.microsoft.com/office/drawing/2014/main" id="{FBAF9846-71DA-A44F-8AF9-87E1DDB943E1}"/>
              </a:ext>
            </a:extLst>
          </p:cNvPr>
          <p:cNvSpPr>
            <a:spLocks noGrp="1"/>
          </p:cNvSpPr>
          <p:nvPr>
            <p:ph type="pic" sz="quarter" idx="12"/>
          </p:nvPr>
        </p:nvSpPr>
        <p:spPr>
          <a:xfrm>
            <a:off x="6096001" y="2042458"/>
            <a:ext cx="5043213" cy="2987675"/>
          </a:xfrm>
          <a:prstGeom prst="rect">
            <a:avLst/>
          </a:prstGeom>
        </p:spPr>
        <p:txBody>
          <a:bodyPr anchor="ctr"/>
          <a:lstStyle>
            <a:lvl1pPr algn="ctr">
              <a:defRPr sz="1400"/>
            </a:lvl1pPr>
          </a:lstStyle>
          <a:p>
            <a:endParaRPr lang="en-US" dirty="0"/>
          </a:p>
        </p:txBody>
      </p:sp>
      <p:sp>
        <p:nvSpPr>
          <p:cNvPr id="12" name="Date Placeholder 3">
            <a:extLst>
              <a:ext uri="{FF2B5EF4-FFF2-40B4-BE49-F238E27FC236}">
                <a16:creationId xmlns:a16="http://schemas.microsoft.com/office/drawing/2014/main" id="{0BF51A89-F001-FB42-93CF-822574F6627D}"/>
              </a:ext>
            </a:extLst>
          </p:cNvPr>
          <p:cNvSpPr>
            <a:spLocks noGrp="1"/>
          </p:cNvSpPr>
          <p:nvPr>
            <p:ph type="dt" sz="half" idx="2"/>
          </p:nvPr>
        </p:nvSpPr>
        <p:spPr>
          <a:xfrm>
            <a:off x="623459" y="6356351"/>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9B010B-938C-4BD0-AF7C-9746274FFE3D}" type="datetime4">
              <a:rPr lang="en-US" smtClean="0"/>
              <a:t>March 25, 2026</a:t>
            </a:fld>
            <a:endParaRPr lang="en-US" dirty="0"/>
          </a:p>
        </p:txBody>
      </p:sp>
    </p:spTree>
    <p:extLst>
      <p:ext uri="{BB962C8B-B14F-4D97-AF65-F5344CB8AC3E}">
        <p14:creationId xmlns:p14="http://schemas.microsoft.com/office/powerpoint/2010/main" val="3081660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behind picture)"/>
          <p:cNvSpPr>
            <a:spLocks noGrp="1"/>
          </p:cNvSpPr>
          <p:nvPr>
            <p:ph type="title"/>
          </p:nvPr>
        </p:nvSpPr>
        <p:spPr/>
        <p:txBody>
          <a:bodyPr/>
          <a:lstStyle/>
          <a:p>
            <a:r>
              <a:rPr lang="en-US"/>
              <a:t>Click to edit Master title style</a:t>
            </a:r>
          </a:p>
        </p:txBody>
      </p:sp>
      <p:sp>
        <p:nvSpPr>
          <p:cNvPr id="7" name="Picture">
            <a:extLst>
              <a:ext uri="{FF2B5EF4-FFF2-40B4-BE49-F238E27FC236}">
                <a16:creationId xmlns:a16="http://schemas.microsoft.com/office/drawing/2014/main" id="{E8EA923E-BC71-C347-8E04-0810876CF682}"/>
              </a:ext>
            </a:extLst>
          </p:cNvPr>
          <p:cNvSpPr>
            <a:spLocks noGrp="1"/>
          </p:cNvSpPr>
          <p:nvPr>
            <p:ph type="pic" sz="quarter" idx="12"/>
          </p:nvPr>
        </p:nvSpPr>
        <p:spPr>
          <a:xfrm>
            <a:off x="623460" y="1371601"/>
            <a:ext cx="10941633" cy="4246879"/>
          </a:xfrm>
          <a:prstGeom prst="rect">
            <a:avLst/>
          </a:prstGeom>
        </p:spPr>
        <p:txBody>
          <a:bodyPr anchor="ctr"/>
          <a:lstStyle>
            <a:lvl1pPr algn="ctr">
              <a:defRPr sz="1400"/>
            </a:lvl1pPr>
          </a:lstStyle>
          <a:p>
            <a:endParaRPr lang="en-US" dirty="0"/>
          </a:p>
        </p:txBody>
      </p:sp>
      <p:sp>
        <p:nvSpPr>
          <p:cNvPr id="11" name="Date">
            <a:extLst>
              <a:ext uri="{FF2B5EF4-FFF2-40B4-BE49-F238E27FC236}">
                <a16:creationId xmlns:a16="http://schemas.microsoft.com/office/drawing/2014/main" id="{7E01E1C4-2C84-CE47-85DB-593C82C0EB68}"/>
              </a:ext>
            </a:extLst>
          </p:cNvPr>
          <p:cNvSpPr>
            <a:spLocks noGrp="1"/>
          </p:cNvSpPr>
          <p:nvPr>
            <p:ph type="dt" sz="half" idx="2"/>
          </p:nvPr>
        </p:nvSpPr>
        <p:spPr>
          <a:xfrm>
            <a:off x="623459" y="6356351"/>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EF8423-1295-4128-9C08-61F5C8343238}" type="datetime4">
              <a:rPr lang="en-US" smtClean="0"/>
              <a:t>March 25, 2026</a:t>
            </a:fld>
            <a:endParaRPr lang="en-US" dirty="0"/>
          </a:p>
        </p:txBody>
      </p:sp>
    </p:spTree>
    <p:extLst>
      <p:ext uri="{BB962C8B-B14F-4D97-AF65-F5344CB8AC3E}">
        <p14:creationId xmlns:p14="http://schemas.microsoft.com/office/powerpoint/2010/main" val="1542956764"/>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column paragraphs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0" y="1145792"/>
            <a:ext cx="10515163"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Text Area 1">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4052" y="2032252"/>
            <a:ext cx="9605131" cy="2986087"/>
          </a:xfrm>
          <a:prstGeom prst="rect">
            <a:avLst/>
          </a:prstGeom>
        </p:spPr>
        <p:txBody>
          <a:bodyPr/>
          <a:lstStyle>
            <a:lvl1pPr marL="114300" indent="0">
              <a:spcBef>
                <a:spcPts val="0"/>
              </a:spcBef>
              <a:spcAft>
                <a:spcPts val="1200"/>
              </a:spcAft>
              <a:buClr>
                <a:schemeClr val="accent6"/>
              </a:buClr>
              <a:buFont typeface="Wingdings" panose="05000000000000000000" pitchFamily="2" charset="2"/>
              <a:buNone/>
              <a:defRPr sz="2400">
                <a:solidFill>
                  <a:schemeClr val="tx1"/>
                </a:solidFill>
                <a:latin typeface="+mn-lt"/>
              </a:defRPr>
            </a:lvl1pPr>
            <a:lvl2pPr marL="338328" indent="0">
              <a:spcBef>
                <a:spcPts val="0"/>
              </a:spcBef>
              <a:spcAft>
                <a:spcPts val="600"/>
              </a:spcAft>
              <a:buFontTx/>
              <a:buNone/>
              <a:defRPr sz="2200">
                <a:latin typeface="+mn-lt"/>
              </a:defRPr>
            </a:lvl2pPr>
            <a:lvl3pPr marL="676656" indent="0">
              <a:spcBef>
                <a:spcPts val="0"/>
              </a:spcBef>
              <a:spcAft>
                <a:spcPts val="600"/>
              </a:spcAft>
              <a:buFontTx/>
              <a:buNone/>
              <a:defRPr sz="2200">
                <a:latin typeface="+mn-lt"/>
              </a:defRPr>
            </a:lvl3pPr>
            <a:lvl4pPr marL="1133856" indent="0">
              <a:spcBef>
                <a:spcPts val="0"/>
              </a:spcBef>
              <a:spcAft>
                <a:spcPts val="600"/>
              </a:spcAft>
              <a:buClr>
                <a:schemeClr val="accent6"/>
              </a:buClr>
              <a:buFontTx/>
              <a:buNone/>
              <a:defRPr sz="2200">
                <a:latin typeface="+mn-lt"/>
              </a:defRPr>
            </a:lvl4pPr>
            <a:lvl5pPr marL="1481328" indent="0">
              <a:spcBef>
                <a:spcPts val="0"/>
              </a:spcBef>
              <a:spcAft>
                <a:spcPts val="600"/>
              </a:spcAft>
              <a:buClr>
                <a:schemeClr val="accent6"/>
              </a:buClr>
              <a:buSzPct val="100000"/>
              <a:buFontTx/>
              <a:buNone/>
              <a:defRPr sz="2200">
                <a:latin typeface="+mn-lt"/>
              </a:defRPr>
            </a:lvl5pPr>
          </a:lstStyle>
          <a:p>
            <a:pPr lvl="0"/>
            <a:r>
              <a:rPr lang="en-US" dirty="0"/>
              <a:t>Click to edit Master plain text styles</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459" y="6356351"/>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4C82B-53BB-49C0-8529-67F839443334}" type="datetime4">
              <a:rPr lang="en-US" smtClean="0"/>
              <a:t>March 25, 2026</a:t>
            </a:fld>
            <a:endParaRPr lang="en-US" dirty="0"/>
          </a:p>
        </p:txBody>
      </p:sp>
    </p:spTree>
    <p:extLst>
      <p:ext uri="{BB962C8B-B14F-4D97-AF65-F5344CB8AC3E}">
        <p14:creationId xmlns:p14="http://schemas.microsoft.com/office/powerpoint/2010/main" val="1707890187"/>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4053" y="1046679"/>
            <a:ext cx="10515162"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4053" y="1935958"/>
            <a:ext cx="10515162" cy="2986087"/>
          </a:xfrm>
          <a:prstGeom prst="rect">
            <a:avLst/>
          </a:prstGeom>
        </p:spPr>
        <p:txBody>
          <a:bodyPr/>
          <a:lstStyle>
            <a:lvl1pPr marL="347477" indent="0">
              <a:spcBef>
                <a:spcPts val="0"/>
              </a:spcBef>
              <a:spcAft>
                <a:spcPts val="1200"/>
              </a:spcAft>
              <a:buClr>
                <a:schemeClr val="accent6"/>
              </a:buClr>
              <a:buFontTx/>
              <a:buNone/>
              <a:defRPr sz="2400">
                <a:solidFill>
                  <a:schemeClr val="tx1"/>
                </a:solidFill>
                <a:latin typeface="+mn-lt"/>
              </a:defRPr>
            </a:lvl1pPr>
            <a:lvl2pPr marL="338334" indent="0">
              <a:spcBef>
                <a:spcPts val="0"/>
              </a:spcBef>
              <a:spcAft>
                <a:spcPts val="600"/>
              </a:spcAft>
              <a:buFontTx/>
              <a:buNone/>
              <a:defRPr sz="2199">
                <a:latin typeface="+mn-lt"/>
              </a:defRPr>
            </a:lvl2pPr>
            <a:lvl3pPr marL="676667" indent="0">
              <a:spcBef>
                <a:spcPts val="0"/>
              </a:spcBef>
              <a:spcAft>
                <a:spcPts val="600"/>
              </a:spcAft>
              <a:buFontTx/>
              <a:buNone/>
              <a:defRPr sz="2199">
                <a:latin typeface="+mn-lt"/>
              </a:defRPr>
            </a:lvl3pPr>
            <a:lvl4pPr marL="1133875" indent="0">
              <a:spcBef>
                <a:spcPts val="0"/>
              </a:spcBef>
              <a:spcAft>
                <a:spcPts val="600"/>
              </a:spcAft>
              <a:buClr>
                <a:schemeClr val="accent6"/>
              </a:buClr>
              <a:buFontTx/>
              <a:buNone/>
              <a:defRPr sz="2199">
                <a:latin typeface="+mn-lt"/>
              </a:defRPr>
            </a:lvl4pPr>
            <a:lvl5pPr marL="1481352" indent="0">
              <a:spcBef>
                <a:spcPts val="0"/>
              </a:spcBef>
              <a:spcAft>
                <a:spcPts val="600"/>
              </a:spcAft>
              <a:buClr>
                <a:schemeClr val="accent6"/>
              </a:buClr>
              <a:buSzPct val="100000"/>
              <a:buFontTx/>
              <a:buNone/>
              <a:defRPr sz="2199">
                <a:latin typeface="+mn-lt"/>
              </a:defRPr>
            </a:lvl5pPr>
          </a:lstStyle>
          <a:p>
            <a:pPr lvl="0"/>
            <a:r>
              <a:rPr lang="en-US" dirty="0"/>
              <a:t>Click to edit Master plain text styles</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458" y="6356355"/>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DD43B1-01E5-D847-B965-FC264A9E1869}" type="datetime4">
              <a:rPr lang="en-US" smtClean="0"/>
              <a:t>March 25, 2026</a:t>
            </a:fld>
            <a:endParaRPr lang="en-US" dirty="0"/>
          </a:p>
        </p:txBody>
      </p:sp>
    </p:spTree>
    <p:extLst>
      <p:ext uri="{BB962C8B-B14F-4D97-AF65-F5344CB8AC3E}">
        <p14:creationId xmlns:p14="http://schemas.microsoft.com/office/powerpoint/2010/main" val="1586829752"/>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0B1596F5-5824-5B45-836C-424ED03603B3}" type="slidenum">
              <a:rPr lang="en-US" smtClean="0"/>
              <a:t>‹#›</a:t>
            </a:fld>
            <a:endParaRPr lang="en-US"/>
          </a:p>
        </p:txBody>
      </p:sp>
      <p:sp>
        <p:nvSpPr>
          <p:cNvPr id="8" name="Date Placeholder 3"/>
          <p:cNvSpPr>
            <a:spLocks noGrp="1"/>
          </p:cNvSpPr>
          <p:nvPr>
            <p:ph type="dt" sz="half" idx="2"/>
          </p:nvPr>
        </p:nvSpPr>
        <p:spPr>
          <a:xfrm>
            <a:off x="10293009" y="6352706"/>
            <a:ext cx="984590" cy="365760"/>
          </a:xfrm>
          <a:prstGeom prst="rect">
            <a:avLst/>
          </a:prstGeom>
        </p:spPr>
        <p:txBody>
          <a:bodyPr anchor="ctr"/>
          <a:lstStyle>
            <a:lvl1pPr>
              <a:defRPr sz="1200">
                <a:solidFill>
                  <a:srgbClr val="88A7DF"/>
                </a:solidFill>
              </a:defRPr>
            </a:lvl1pPr>
          </a:lstStyle>
          <a:p>
            <a:fld id="{3930CB41-0EFD-974A-9F31-20C98A81442D}" type="datetime1">
              <a:rPr lang="en-US" smtClean="0"/>
              <a:t>3/25/2026</a:t>
            </a:fld>
            <a:endParaRPr lang="en-US"/>
          </a:p>
        </p:txBody>
      </p:sp>
      <p:sp>
        <p:nvSpPr>
          <p:cNvPr id="10"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9" name="Picture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541728" y="6273083"/>
            <a:ext cx="2163462" cy="548152"/>
          </a:xfrm>
          <a:prstGeom prst="rect">
            <a:avLst/>
          </a:prstGeom>
        </p:spPr>
      </p:pic>
    </p:spTree>
    <p:extLst>
      <p:ext uri="{BB962C8B-B14F-4D97-AF65-F5344CB8AC3E}">
        <p14:creationId xmlns:p14="http://schemas.microsoft.com/office/powerpoint/2010/main" val="33087688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92" name="Rectangle 15"/>
          <p:cNvSpPr/>
          <p:nvPr/>
        </p:nvSpPr>
        <p:spPr>
          <a:xfrm>
            <a:off x="1524000" y="-14288"/>
            <a:ext cx="9144000" cy="260351"/>
          </a:xfrm>
          <a:prstGeom prst="rect">
            <a:avLst/>
          </a:prstGeom>
          <a:solidFill>
            <a:srgbClr val="BA0057"/>
          </a:solidFill>
          <a:ln w="12700">
            <a:miter lim="400000"/>
          </a:ln>
        </p:spPr>
        <p:txBody>
          <a:bodyPr lIns="45718" tIns="45718" rIns="45718" bIns="45718" anchor="ctr"/>
          <a:lstStyle/>
          <a:p>
            <a:pPr defTabSz="457200">
              <a:defRPr>
                <a:latin typeface="Arial"/>
                <a:ea typeface="Arial"/>
                <a:cs typeface="Arial"/>
                <a:sym typeface="Arial"/>
              </a:defRPr>
            </a:pPr>
            <a:endParaRPr/>
          </a:p>
        </p:txBody>
      </p:sp>
      <p:sp>
        <p:nvSpPr>
          <p:cNvPr id="93" name="TextBox 9"/>
          <p:cNvSpPr txBox="1"/>
          <p:nvPr/>
        </p:nvSpPr>
        <p:spPr>
          <a:xfrm>
            <a:off x="9037318" y="-7938"/>
            <a:ext cx="1127762" cy="226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defTabSz="457200">
              <a:defRPr sz="1000">
                <a:solidFill>
                  <a:srgbClr val="FFFFFF"/>
                </a:solidFill>
                <a:latin typeface="Arial"/>
                <a:ea typeface="Arial"/>
                <a:cs typeface="Arial"/>
                <a:sym typeface="Arial"/>
              </a:defRPr>
            </a:lvl1pPr>
          </a:lstStyle>
          <a:p>
            <a:r>
              <a:t>montekids.org</a:t>
            </a:r>
          </a:p>
        </p:txBody>
      </p:sp>
      <p:pic>
        <p:nvPicPr>
          <p:cNvPr id="94" name="Picture 5" descr="Picture 5"/>
          <p:cNvPicPr>
            <a:picLocks noChangeAspect="1"/>
          </p:cNvPicPr>
          <p:nvPr/>
        </p:nvPicPr>
        <p:blipFill>
          <a:blip r:embed="rId2"/>
          <a:stretch>
            <a:fillRect/>
          </a:stretch>
        </p:blipFill>
        <p:spPr>
          <a:xfrm>
            <a:off x="3779838" y="4906962"/>
            <a:ext cx="4519613" cy="1493839"/>
          </a:xfrm>
          <a:prstGeom prst="rect">
            <a:avLst/>
          </a:prstGeom>
          <a:ln w="12700">
            <a:miter lim="400000"/>
          </a:ln>
        </p:spPr>
      </p:pic>
      <p:grpSp>
        <p:nvGrpSpPr>
          <p:cNvPr id="97" name="Picture 27"/>
          <p:cNvGrpSpPr/>
          <p:nvPr/>
        </p:nvGrpSpPr>
        <p:grpSpPr>
          <a:xfrm>
            <a:off x="1524000" y="279400"/>
            <a:ext cx="9144000" cy="4483100"/>
            <a:chOff x="0" y="0"/>
            <a:chExt cx="9144000" cy="4483100"/>
          </a:xfrm>
        </p:grpSpPr>
        <p:sp>
          <p:nvSpPr>
            <p:cNvPr id="95" name="Rectangle"/>
            <p:cNvSpPr/>
            <p:nvPr/>
          </p:nvSpPr>
          <p:spPr>
            <a:xfrm>
              <a:off x="0" y="0"/>
              <a:ext cx="9144000" cy="4483100"/>
            </a:xfrm>
            <a:prstGeom prst="rect">
              <a:avLst/>
            </a:prstGeom>
            <a:solidFill>
              <a:srgbClr val="4F81BD"/>
            </a:solidFill>
            <a:ln w="12700" cap="flat">
              <a:noFill/>
              <a:miter lim="400000"/>
            </a:ln>
            <a:effectLst/>
          </p:spPr>
          <p:txBody>
            <a:bodyPr wrap="square" lIns="45718" tIns="45718" rIns="45718" bIns="45718" numCol="1" anchor="ctr">
              <a:noAutofit/>
            </a:bodyPr>
            <a:lstStyle/>
            <a:p>
              <a:pPr defTabSz="457200">
                <a:defRPr>
                  <a:latin typeface="Calibri"/>
                  <a:ea typeface="Calibri"/>
                  <a:cs typeface="Calibri"/>
                  <a:sym typeface="Calibri"/>
                </a:defRPr>
              </a:pPr>
              <a:endParaRPr/>
            </a:p>
          </p:txBody>
        </p:sp>
        <p:pic>
          <p:nvPicPr>
            <p:cNvPr id="96" name="image2.png" descr="image2.png"/>
            <p:cNvPicPr>
              <a:picLocks noChangeAspect="1"/>
            </p:cNvPicPr>
            <p:nvPr/>
          </p:nvPicPr>
          <p:blipFill>
            <a:blip r:embed="rId3"/>
            <a:stretch>
              <a:fillRect/>
            </a:stretch>
          </p:blipFill>
          <p:spPr>
            <a:xfrm>
              <a:off x="0" y="0"/>
              <a:ext cx="9144000" cy="4483100"/>
            </a:xfrm>
            <a:prstGeom prst="rect">
              <a:avLst/>
            </a:prstGeom>
            <a:ln w="12700" cap="flat">
              <a:noFill/>
              <a:miter lim="400000"/>
            </a:ln>
            <a:effectLst/>
          </p:spPr>
        </p:pic>
      </p:grpSp>
      <p:sp>
        <p:nvSpPr>
          <p:cNvPr id="98" name="Rectangle 15"/>
          <p:cNvSpPr/>
          <p:nvPr/>
        </p:nvSpPr>
        <p:spPr>
          <a:xfrm>
            <a:off x="1524000" y="6604000"/>
            <a:ext cx="9144000" cy="254000"/>
          </a:xfrm>
          <a:prstGeom prst="rect">
            <a:avLst/>
          </a:prstGeom>
          <a:solidFill>
            <a:srgbClr val="002B55"/>
          </a:solidFill>
          <a:ln w="12700">
            <a:miter lim="400000"/>
          </a:ln>
        </p:spPr>
        <p:txBody>
          <a:bodyPr lIns="45718" tIns="45718" rIns="45718" bIns="45718" anchor="ctr"/>
          <a:lstStyle/>
          <a:p>
            <a:pPr defTabSz="457200">
              <a:defRPr>
                <a:latin typeface="Arial"/>
                <a:ea typeface="Arial"/>
                <a:cs typeface="Arial"/>
                <a:sym typeface="Arial"/>
              </a:defRPr>
            </a:pPr>
            <a:endParaRPr/>
          </a:p>
        </p:txBody>
      </p:sp>
      <p:sp>
        <p:nvSpPr>
          <p:cNvPr id="99" name="Title Text"/>
          <p:cNvSpPr txBox="1">
            <a:spLocks noGrp="1"/>
          </p:cNvSpPr>
          <p:nvPr>
            <p:ph type="title"/>
          </p:nvPr>
        </p:nvSpPr>
        <p:spPr>
          <a:xfrm>
            <a:off x="2209800" y="1199042"/>
            <a:ext cx="7772400" cy="1309480"/>
          </a:xfrm>
          <a:prstGeom prst="rect">
            <a:avLst/>
          </a:prstGeom>
        </p:spPr>
        <p:txBody>
          <a:bodyPr lIns="45718" tIns="45718" rIns="45718" bIns="45718" anchor="t"/>
          <a:lstStyle>
            <a:lvl1pPr defTabSz="457200">
              <a:lnSpc>
                <a:spcPct val="100000"/>
              </a:lnSpc>
              <a:defRPr sz="3600">
                <a:solidFill>
                  <a:srgbClr val="FFFFFF"/>
                </a:solidFill>
                <a:latin typeface="Calibri Light"/>
                <a:ea typeface="Calibri Light"/>
                <a:cs typeface="Calibri Light"/>
                <a:sym typeface="Calibri Light"/>
              </a:defRPr>
            </a:lvl1pPr>
          </a:lstStyle>
          <a:p>
            <a:r>
              <a:t>Title Text</a:t>
            </a:r>
          </a:p>
        </p:txBody>
      </p:sp>
      <p:sp>
        <p:nvSpPr>
          <p:cNvPr id="100" name="Body Level One…"/>
          <p:cNvSpPr txBox="1">
            <a:spLocks noGrp="1"/>
          </p:cNvSpPr>
          <p:nvPr>
            <p:ph type="body" sz="quarter" idx="1"/>
          </p:nvPr>
        </p:nvSpPr>
        <p:spPr>
          <a:xfrm>
            <a:off x="2209800" y="3186924"/>
            <a:ext cx="7086600" cy="812510"/>
          </a:xfrm>
          <a:prstGeom prst="rect">
            <a:avLst/>
          </a:prstGeom>
        </p:spPr>
        <p:txBody>
          <a:bodyPr lIns="45718" tIns="45718" rIns="45718" bIns="45718"/>
          <a:lstStyle>
            <a:lvl1pPr marL="0" indent="0" defTabSz="457200">
              <a:lnSpc>
                <a:spcPct val="100000"/>
              </a:lnSpc>
              <a:spcBef>
                <a:spcPts val="600"/>
              </a:spcBef>
              <a:buSzTx/>
              <a:buFontTx/>
              <a:buNone/>
              <a:defRPr>
                <a:solidFill>
                  <a:srgbClr val="FFFFFF"/>
                </a:solidFill>
                <a:latin typeface="Calibri"/>
                <a:ea typeface="Calibri"/>
                <a:cs typeface="Calibri"/>
                <a:sym typeface="Calibri"/>
              </a:defRPr>
            </a:lvl1pPr>
            <a:lvl2pPr marL="0" indent="0" defTabSz="457200">
              <a:lnSpc>
                <a:spcPct val="100000"/>
              </a:lnSpc>
              <a:spcBef>
                <a:spcPts val="600"/>
              </a:spcBef>
              <a:buSzTx/>
              <a:buFontTx/>
              <a:buNone/>
              <a:defRPr>
                <a:solidFill>
                  <a:srgbClr val="FFFFFF"/>
                </a:solidFill>
                <a:latin typeface="Calibri"/>
                <a:ea typeface="Calibri"/>
                <a:cs typeface="Calibri"/>
                <a:sym typeface="Calibri"/>
              </a:defRPr>
            </a:lvl2pPr>
            <a:lvl3pPr marL="0" indent="0" defTabSz="457200">
              <a:lnSpc>
                <a:spcPct val="100000"/>
              </a:lnSpc>
              <a:spcBef>
                <a:spcPts val="600"/>
              </a:spcBef>
              <a:buSzTx/>
              <a:buFontTx/>
              <a:buNone/>
              <a:defRPr>
                <a:solidFill>
                  <a:srgbClr val="FFFFFF"/>
                </a:solidFill>
                <a:latin typeface="Calibri"/>
                <a:ea typeface="Calibri"/>
                <a:cs typeface="Calibri"/>
                <a:sym typeface="Calibri"/>
              </a:defRPr>
            </a:lvl3pPr>
            <a:lvl4pPr marL="0" indent="0" defTabSz="457200">
              <a:lnSpc>
                <a:spcPct val="100000"/>
              </a:lnSpc>
              <a:spcBef>
                <a:spcPts val="600"/>
              </a:spcBef>
              <a:buSzTx/>
              <a:buFontTx/>
              <a:buNone/>
              <a:defRPr>
                <a:solidFill>
                  <a:srgbClr val="FFFFFF"/>
                </a:solidFill>
                <a:latin typeface="Calibri"/>
                <a:ea typeface="Calibri"/>
                <a:cs typeface="Calibri"/>
                <a:sym typeface="Calibri"/>
              </a:defRPr>
            </a:lvl4pPr>
            <a:lvl5pPr marL="0" indent="0" defTabSz="457200">
              <a:lnSpc>
                <a:spcPct val="100000"/>
              </a:lnSpc>
              <a:spcBef>
                <a:spcPts val="600"/>
              </a:spcBef>
              <a:buSzTx/>
              <a:buFontTx/>
              <a:buNone/>
              <a:defRPr>
                <a:solidFill>
                  <a:srgbClr val="FFFFFF"/>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xfrm>
            <a:off x="7803546" y="6224224"/>
            <a:ext cx="273654" cy="264253"/>
          </a:xfrm>
          <a:prstGeom prst="rect">
            <a:avLst/>
          </a:prstGeom>
        </p:spPr>
        <p:txBody>
          <a:bodyPr lIns="45718" tIns="45718" rIns="45718" bIns="45718"/>
          <a:lstStyle>
            <a:lvl1pPr defTabSz="457200">
              <a:defRPr>
                <a:solidFill>
                  <a:srgbClr val="00000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68094754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108" name="Rectangle 15"/>
          <p:cNvSpPr/>
          <p:nvPr/>
        </p:nvSpPr>
        <p:spPr>
          <a:xfrm>
            <a:off x="1524000" y="-14288"/>
            <a:ext cx="9144000" cy="260351"/>
          </a:xfrm>
          <a:prstGeom prst="rect">
            <a:avLst/>
          </a:prstGeom>
          <a:solidFill>
            <a:srgbClr val="BA0057"/>
          </a:solidFill>
          <a:ln w="12700">
            <a:miter lim="400000"/>
          </a:ln>
        </p:spPr>
        <p:txBody>
          <a:bodyPr lIns="45719" rIns="45719" anchor="ctr"/>
          <a:lstStyle/>
          <a:p>
            <a:pPr defTabSz="457200">
              <a:defRPr>
                <a:latin typeface="Arial"/>
                <a:ea typeface="Arial"/>
                <a:cs typeface="Arial"/>
                <a:sym typeface="Arial"/>
              </a:defRPr>
            </a:pPr>
            <a:endParaRPr/>
          </a:p>
        </p:txBody>
      </p:sp>
      <p:sp>
        <p:nvSpPr>
          <p:cNvPr id="109" name="TextBox 9"/>
          <p:cNvSpPr txBox="1"/>
          <p:nvPr/>
        </p:nvSpPr>
        <p:spPr>
          <a:xfrm>
            <a:off x="9037319" y="-7939"/>
            <a:ext cx="1127761" cy="226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defTabSz="457200">
              <a:defRPr sz="1000">
                <a:solidFill>
                  <a:srgbClr val="FFFFFF"/>
                </a:solidFill>
                <a:latin typeface="Arial"/>
                <a:ea typeface="Arial"/>
                <a:cs typeface="Arial"/>
                <a:sym typeface="Arial"/>
              </a:defRPr>
            </a:lvl1pPr>
          </a:lstStyle>
          <a:p>
            <a:r>
              <a:t>montekids.org</a:t>
            </a:r>
          </a:p>
        </p:txBody>
      </p:sp>
      <p:pic>
        <p:nvPicPr>
          <p:cNvPr id="110" name="Picture 5" descr="Picture 5"/>
          <p:cNvPicPr>
            <a:picLocks noChangeAspect="1"/>
          </p:cNvPicPr>
          <p:nvPr/>
        </p:nvPicPr>
        <p:blipFill>
          <a:blip r:embed="rId2"/>
          <a:stretch>
            <a:fillRect/>
          </a:stretch>
        </p:blipFill>
        <p:spPr>
          <a:xfrm>
            <a:off x="8480079" y="5668774"/>
            <a:ext cx="3128964" cy="1035051"/>
          </a:xfrm>
          <a:prstGeom prst="rect">
            <a:avLst/>
          </a:prstGeom>
          <a:ln w="12700">
            <a:miter lim="400000"/>
          </a:ln>
        </p:spPr>
      </p:pic>
      <p:sp>
        <p:nvSpPr>
          <p:cNvPr id="111" name="Rectangle 15"/>
          <p:cNvSpPr/>
          <p:nvPr/>
        </p:nvSpPr>
        <p:spPr>
          <a:xfrm>
            <a:off x="1524000" y="274638"/>
            <a:ext cx="9144000" cy="119063"/>
          </a:xfrm>
          <a:prstGeom prst="rect">
            <a:avLst/>
          </a:prstGeom>
          <a:solidFill>
            <a:srgbClr val="002B55"/>
          </a:solidFill>
          <a:ln w="12700">
            <a:miter lim="400000"/>
          </a:ln>
        </p:spPr>
        <p:txBody>
          <a:bodyPr lIns="45719" rIns="45719" anchor="ctr"/>
          <a:lstStyle/>
          <a:p>
            <a:pPr defTabSz="457200">
              <a:defRPr>
                <a:latin typeface="Arial"/>
                <a:ea typeface="Arial"/>
                <a:cs typeface="Arial"/>
                <a:sym typeface="Arial"/>
              </a:defRPr>
            </a:pPr>
            <a:endParaRPr/>
          </a:p>
        </p:txBody>
      </p:sp>
    </p:spTree>
    <p:extLst>
      <p:ext uri="{BB962C8B-B14F-4D97-AF65-F5344CB8AC3E}">
        <p14:creationId xmlns:p14="http://schemas.microsoft.com/office/powerpoint/2010/main" val="341461954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2" name="Slide Number"/>
          <p:cNvSpPr txBox="1">
            <a:spLocks noGrp="1"/>
          </p:cNvSpPr>
          <p:nvPr>
            <p:ph type="sldNum" sz="quarter" idx="2"/>
          </p:nvPr>
        </p:nvSpPr>
        <p:spPr>
          <a:xfrm>
            <a:off x="11080144" y="6404292"/>
            <a:ext cx="273657" cy="269241"/>
          </a:xfrm>
          <a:prstGeom prst="rect">
            <a:avLst/>
          </a:prstGeom>
        </p:spPr>
        <p:txBody>
          <a:bodyPr/>
          <a:lstStyle/>
          <a:p>
            <a:fld id="{86CB4B4D-7CA3-9044-876B-883B54F8677D}" type="slidenum">
              <a:t>‹#›</a:t>
            </a:fld>
            <a:endParaRPr/>
          </a:p>
        </p:txBody>
      </p:sp>
      <p:sp>
        <p:nvSpPr>
          <p:cNvPr id="3" name="Rectangle 2">
            <a:extLst>
              <a:ext uri="{FF2B5EF4-FFF2-40B4-BE49-F238E27FC236}">
                <a16:creationId xmlns:a16="http://schemas.microsoft.com/office/drawing/2014/main" id="{49CCE0A0-6428-5E33-DE85-F8EFF6369E7B}"/>
              </a:ext>
            </a:extLst>
          </p:cNvPr>
          <p:cNvSpPr/>
          <p:nvPr userDrawn="1"/>
        </p:nvSpPr>
        <p:spPr>
          <a:xfrm>
            <a:off x="1725769" y="927279"/>
            <a:ext cx="4971245" cy="3387144"/>
          </a:xfrm>
          <a:prstGeom prst="rect">
            <a:avLst/>
          </a:prstGeom>
          <a:solidFill>
            <a:srgbClr val="FFFFFF"/>
          </a:solidFill>
          <a:ln w="1905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ptos"/>
            </a:endParaRPr>
          </a:p>
        </p:txBody>
      </p:sp>
    </p:spTree>
    <p:extLst>
      <p:ext uri="{BB962C8B-B14F-4D97-AF65-F5344CB8AC3E}">
        <p14:creationId xmlns:p14="http://schemas.microsoft.com/office/powerpoint/2010/main" val="181976203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85" name="Rectangle 15"/>
          <p:cNvSpPr/>
          <p:nvPr/>
        </p:nvSpPr>
        <p:spPr>
          <a:xfrm>
            <a:off x="1524000" y="-14288"/>
            <a:ext cx="9144000" cy="260351"/>
          </a:xfrm>
          <a:prstGeom prst="rect">
            <a:avLst/>
          </a:prstGeom>
          <a:solidFill>
            <a:srgbClr val="BA0057"/>
          </a:solidFill>
          <a:ln w="12700">
            <a:miter lim="400000"/>
          </a:ln>
        </p:spPr>
        <p:txBody>
          <a:bodyPr tIns="45720" bIns="45720" anchor="ctr"/>
          <a:lstStyle/>
          <a:p>
            <a:pPr defTabSz="457200">
              <a:spcBef>
                <a:spcPts val="0"/>
              </a:spcBef>
              <a:defRPr sz="3600">
                <a:latin typeface="Arial"/>
                <a:ea typeface="Arial"/>
                <a:cs typeface="Arial"/>
                <a:sym typeface="Arial"/>
              </a:defRPr>
            </a:pPr>
            <a:endParaRPr sz="1800"/>
          </a:p>
        </p:txBody>
      </p:sp>
      <p:sp>
        <p:nvSpPr>
          <p:cNvPr id="186" name="TextBox 9"/>
          <p:cNvSpPr txBox="1"/>
          <p:nvPr/>
        </p:nvSpPr>
        <p:spPr>
          <a:xfrm>
            <a:off x="9037320" y="-7938"/>
            <a:ext cx="1127761"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lgn="r" defTabSz="914400">
              <a:spcBef>
                <a:spcPts val="0"/>
              </a:spcBef>
              <a:defRPr sz="2000">
                <a:solidFill>
                  <a:srgbClr val="FFFFFF"/>
                </a:solidFill>
                <a:latin typeface="Arial"/>
                <a:ea typeface="Arial"/>
                <a:cs typeface="Arial"/>
                <a:sym typeface="Arial"/>
              </a:defRPr>
            </a:lvl1pPr>
          </a:lstStyle>
          <a:p>
            <a:r>
              <a:rPr sz="1000"/>
              <a:t>montekids.org</a:t>
            </a:r>
          </a:p>
        </p:txBody>
      </p:sp>
      <p:pic>
        <p:nvPicPr>
          <p:cNvPr id="187" name="Picture 5" descr="Picture 5"/>
          <p:cNvPicPr>
            <a:picLocks noChangeAspect="1"/>
          </p:cNvPicPr>
          <p:nvPr/>
        </p:nvPicPr>
        <p:blipFill>
          <a:blip r:embed="rId2"/>
          <a:stretch>
            <a:fillRect/>
          </a:stretch>
        </p:blipFill>
        <p:spPr>
          <a:xfrm>
            <a:off x="8480079" y="5668774"/>
            <a:ext cx="3128964" cy="1035051"/>
          </a:xfrm>
          <a:prstGeom prst="rect">
            <a:avLst/>
          </a:prstGeom>
          <a:ln w="12700">
            <a:miter lim="400000"/>
          </a:ln>
        </p:spPr>
      </p:pic>
      <p:sp>
        <p:nvSpPr>
          <p:cNvPr id="188" name="Rectangle 15"/>
          <p:cNvSpPr/>
          <p:nvPr/>
        </p:nvSpPr>
        <p:spPr>
          <a:xfrm>
            <a:off x="1524000" y="274638"/>
            <a:ext cx="9144000" cy="119063"/>
          </a:xfrm>
          <a:prstGeom prst="rect">
            <a:avLst/>
          </a:prstGeom>
          <a:solidFill>
            <a:srgbClr val="002B55"/>
          </a:solidFill>
          <a:ln w="12700">
            <a:miter lim="400000"/>
          </a:ln>
        </p:spPr>
        <p:txBody>
          <a:bodyPr tIns="45720" bIns="45720" anchor="ctr"/>
          <a:lstStyle/>
          <a:p>
            <a:pPr defTabSz="457200">
              <a:spcBef>
                <a:spcPts val="0"/>
              </a:spcBef>
              <a:defRPr sz="3600">
                <a:latin typeface="Arial"/>
                <a:ea typeface="Arial"/>
                <a:cs typeface="Arial"/>
                <a:sym typeface="Arial"/>
              </a:defRPr>
            </a:pPr>
            <a:endParaRPr sz="1800"/>
          </a:p>
        </p:txBody>
      </p:sp>
      <p:sp>
        <p:nvSpPr>
          <p:cNvPr id="189" name="Title Text"/>
          <p:cNvSpPr txBox="1">
            <a:spLocks noGrp="1"/>
          </p:cNvSpPr>
          <p:nvPr>
            <p:ph type="title"/>
          </p:nvPr>
        </p:nvSpPr>
        <p:spPr>
          <a:xfrm>
            <a:off x="1981200" y="508000"/>
            <a:ext cx="8229600" cy="909638"/>
          </a:xfrm>
          <a:prstGeom prst="rect">
            <a:avLst/>
          </a:prstGeom>
        </p:spPr>
        <p:txBody>
          <a:bodyPr lIns="91439" tIns="91439" rIns="91439" bIns="91439"/>
          <a:lstStyle>
            <a:lvl1pPr algn="l" defTabSz="457200">
              <a:lnSpc>
                <a:spcPct val="100000"/>
              </a:lnSpc>
              <a:defRPr sz="3200" spc="0">
                <a:solidFill>
                  <a:srgbClr val="002256"/>
                </a:solidFill>
                <a:latin typeface="Calibri Light"/>
                <a:ea typeface="Calibri Light"/>
                <a:cs typeface="Calibri Light"/>
                <a:sym typeface="Calibri Light"/>
              </a:defRPr>
            </a:lvl1pPr>
          </a:lstStyle>
          <a:p>
            <a:r>
              <a:t>Title Text</a:t>
            </a:r>
          </a:p>
        </p:txBody>
      </p:sp>
      <p:sp>
        <p:nvSpPr>
          <p:cNvPr id="190" name="Body Level One…"/>
          <p:cNvSpPr txBox="1">
            <a:spLocks noGrp="1"/>
          </p:cNvSpPr>
          <p:nvPr>
            <p:ph type="body" idx="1"/>
          </p:nvPr>
        </p:nvSpPr>
        <p:spPr>
          <a:xfrm>
            <a:off x="1981200" y="1600200"/>
            <a:ext cx="8229600" cy="4525963"/>
          </a:xfrm>
          <a:prstGeom prst="rect">
            <a:avLst/>
          </a:prstGeom>
        </p:spPr>
        <p:txBody>
          <a:bodyPr lIns="91439" tIns="91439" rIns="91439" bIns="91439"/>
          <a:lstStyle>
            <a:lvl1pPr marL="342900" indent="-342900" defTabSz="457200">
              <a:spcBef>
                <a:spcPts val="650"/>
              </a:spcBef>
              <a:buClr>
                <a:srgbClr val="870554"/>
              </a:buClr>
              <a:buFont typeface="Arial"/>
              <a:defRPr sz="2800">
                <a:solidFill>
                  <a:srgbClr val="002256"/>
                </a:solidFill>
                <a:latin typeface="Calibri"/>
                <a:ea typeface="Calibri"/>
                <a:cs typeface="Calibri"/>
                <a:sym typeface="Calibri"/>
              </a:defRPr>
            </a:lvl1pPr>
            <a:lvl2pPr marL="561975" indent="-333375" defTabSz="457200">
              <a:spcBef>
                <a:spcPts val="650"/>
              </a:spcBef>
              <a:buClr>
                <a:srgbClr val="870554"/>
              </a:buClr>
              <a:buFont typeface="Arial"/>
              <a:buChar char="–"/>
              <a:defRPr sz="2800">
                <a:solidFill>
                  <a:srgbClr val="002256"/>
                </a:solidFill>
                <a:latin typeface="Calibri"/>
                <a:ea typeface="Calibri"/>
                <a:cs typeface="Calibri"/>
                <a:sym typeface="Calibri"/>
              </a:defRPr>
            </a:lvl2pPr>
            <a:lvl3pPr marL="723900" indent="-266700" defTabSz="457200">
              <a:spcBef>
                <a:spcPts val="650"/>
              </a:spcBef>
              <a:buClr>
                <a:srgbClr val="870554"/>
              </a:buClr>
              <a:buFont typeface="Arial"/>
              <a:defRPr sz="2800">
                <a:solidFill>
                  <a:srgbClr val="002256"/>
                </a:solidFill>
                <a:latin typeface="Calibri"/>
                <a:ea typeface="Calibri"/>
                <a:cs typeface="Calibri"/>
                <a:sym typeface="Calibri"/>
              </a:defRPr>
            </a:lvl3pPr>
            <a:lvl4pPr marL="1005840" indent="-320040" defTabSz="457200">
              <a:spcBef>
                <a:spcPts val="650"/>
              </a:spcBef>
              <a:buClr>
                <a:srgbClr val="870554"/>
              </a:buClr>
              <a:buFont typeface="Arial"/>
              <a:buChar char="–"/>
              <a:defRPr sz="2800">
                <a:solidFill>
                  <a:srgbClr val="002256"/>
                </a:solidFill>
                <a:latin typeface="Calibri"/>
                <a:ea typeface="Calibri"/>
                <a:cs typeface="Calibri"/>
                <a:sym typeface="Calibri"/>
              </a:defRPr>
            </a:lvl4pPr>
            <a:lvl5pPr marL="1234440" indent="-320040" defTabSz="457200">
              <a:spcBef>
                <a:spcPts val="650"/>
              </a:spcBef>
              <a:buClr>
                <a:srgbClr val="870554"/>
              </a:buClr>
              <a:buFont typeface="Arial"/>
              <a:buChar char="»"/>
              <a:defRPr sz="2800">
                <a:solidFill>
                  <a:srgbClr val="002256"/>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1" name="Slide Number"/>
          <p:cNvSpPr txBox="1">
            <a:spLocks noGrp="1"/>
          </p:cNvSpPr>
          <p:nvPr>
            <p:ph type="sldNum" sz="quarter" idx="2"/>
          </p:nvPr>
        </p:nvSpPr>
        <p:spPr>
          <a:xfrm>
            <a:off x="6004973" y="6311973"/>
            <a:ext cx="351377" cy="353941"/>
          </a:xfrm>
          <a:prstGeom prst="rect">
            <a:avLst/>
          </a:prstGeom>
        </p:spPr>
        <p:txBody>
          <a:bodyPr lIns="91439" tIns="91439" rIns="91439" bIns="91439"/>
          <a:lstStyle>
            <a:lvl1pPr algn="r" defTabSz="457200">
              <a:defRPr>
                <a:solidFill>
                  <a:srgbClr val="7F7F7F"/>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40285263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40468-20D8-7543-4F56-11E67E6673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0D1D80-E5F0-DFE1-E9A9-675C138A5F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54B2AE37-ACB6-C41F-E81B-4D1408EFB7E5}"/>
              </a:ext>
            </a:extLst>
          </p:cNvPr>
          <p:cNvPicPr>
            <a:picLocks noChangeAspect="1"/>
          </p:cNvPicPr>
          <p:nvPr/>
        </p:nvPicPr>
        <p:blipFill>
          <a:blip r:embed="rId2"/>
          <a:stretch>
            <a:fillRect/>
          </a:stretch>
        </p:blipFill>
        <p:spPr>
          <a:xfrm>
            <a:off x="10192300" y="6311900"/>
            <a:ext cx="1725383" cy="418693"/>
          </a:xfrm>
          <a:prstGeom prst="rect">
            <a:avLst/>
          </a:prstGeom>
        </p:spPr>
      </p:pic>
      <p:cxnSp>
        <p:nvCxnSpPr>
          <p:cNvPr id="8" name="Straight Connector 7">
            <a:extLst>
              <a:ext uri="{FF2B5EF4-FFF2-40B4-BE49-F238E27FC236}">
                <a16:creationId xmlns:a16="http://schemas.microsoft.com/office/drawing/2014/main" id="{3B3FF2A3-88A7-702A-D6F0-608737C6CABB}"/>
              </a:ext>
            </a:extLst>
          </p:cNvPr>
          <p:cNvCxnSpPr>
            <a:cxnSpLocks/>
          </p:cNvCxnSpPr>
          <p:nvPr/>
        </p:nvCxnSpPr>
        <p:spPr>
          <a:xfrm>
            <a:off x="191589" y="6516158"/>
            <a:ext cx="9562011" cy="0"/>
          </a:xfrm>
          <a:prstGeom prst="line">
            <a:avLst/>
          </a:prstGeom>
          <a:ln w="41275">
            <a:solidFill>
              <a:srgbClr val="BA0C2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7966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 Red">
    <p:bg>
      <p:bgPr>
        <a:solidFill>
          <a:srgbClr val="BA0C2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40468-20D8-7543-4F56-11E67E66732A}"/>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20D1D80-E5F0-DFE1-E9A9-675C138A5F6C}"/>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3B3FF2A3-88A7-702A-D6F0-608737C6CABB}"/>
              </a:ext>
            </a:extLst>
          </p:cNvPr>
          <p:cNvCxnSpPr>
            <a:cxnSpLocks/>
          </p:cNvCxnSpPr>
          <p:nvPr/>
        </p:nvCxnSpPr>
        <p:spPr>
          <a:xfrm>
            <a:off x="191589" y="6516158"/>
            <a:ext cx="9562011" cy="0"/>
          </a:xfrm>
          <a:prstGeom prst="line">
            <a:avLst/>
          </a:prstGeom>
          <a:ln w="41275">
            <a:solidFill>
              <a:schemeClr val="bg1"/>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ACAB4549-83F3-A681-A269-E2BBEE7A13D2}"/>
              </a:ext>
            </a:extLst>
          </p:cNvPr>
          <p:cNvPicPr>
            <a:picLocks noChangeAspect="1"/>
          </p:cNvPicPr>
          <p:nvPr/>
        </p:nvPicPr>
        <p:blipFill>
          <a:blip r:embed="rId2"/>
          <a:stretch>
            <a:fillRect/>
          </a:stretch>
        </p:blipFill>
        <p:spPr>
          <a:xfrm>
            <a:off x="10192298" y="6306811"/>
            <a:ext cx="1725383" cy="418693"/>
          </a:xfrm>
          <a:prstGeom prst="rect">
            <a:avLst/>
          </a:prstGeom>
        </p:spPr>
      </p:pic>
    </p:spTree>
    <p:extLst>
      <p:ext uri="{BB962C8B-B14F-4D97-AF65-F5344CB8AC3E}">
        <p14:creationId xmlns:p14="http://schemas.microsoft.com/office/powerpoint/2010/main" val="26783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40468-20D8-7543-4F56-11E67E6673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0D1D80-E5F0-DFE1-E9A9-675C138A5F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54B2AE37-ACB6-C41F-E81B-4D1408EFB7E5}"/>
              </a:ext>
            </a:extLst>
          </p:cNvPr>
          <p:cNvPicPr>
            <a:picLocks noChangeAspect="1"/>
          </p:cNvPicPr>
          <p:nvPr/>
        </p:nvPicPr>
        <p:blipFill>
          <a:blip r:embed="rId2"/>
          <a:stretch>
            <a:fillRect/>
          </a:stretch>
        </p:blipFill>
        <p:spPr>
          <a:xfrm>
            <a:off x="10192300" y="6311900"/>
            <a:ext cx="1725383" cy="418693"/>
          </a:xfrm>
          <a:prstGeom prst="rect">
            <a:avLst/>
          </a:prstGeom>
        </p:spPr>
      </p:pic>
      <p:cxnSp>
        <p:nvCxnSpPr>
          <p:cNvPr id="8" name="Straight Connector 7">
            <a:extLst>
              <a:ext uri="{FF2B5EF4-FFF2-40B4-BE49-F238E27FC236}">
                <a16:creationId xmlns:a16="http://schemas.microsoft.com/office/drawing/2014/main" id="{3B3FF2A3-88A7-702A-D6F0-608737C6CABB}"/>
              </a:ext>
            </a:extLst>
          </p:cNvPr>
          <p:cNvCxnSpPr>
            <a:cxnSpLocks/>
          </p:cNvCxnSpPr>
          <p:nvPr/>
        </p:nvCxnSpPr>
        <p:spPr>
          <a:xfrm>
            <a:off x="191589" y="6516158"/>
            <a:ext cx="9562011" cy="0"/>
          </a:xfrm>
          <a:prstGeom prst="line">
            <a:avLst/>
          </a:prstGeom>
          <a:ln w="41275">
            <a:solidFill>
              <a:srgbClr val="21573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3814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 Warm Gray">
    <p:bg>
      <p:bgPr>
        <a:solidFill>
          <a:srgbClr val="FAF7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40468-20D8-7543-4F56-11E67E6673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0D1D80-E5F0-DFE1-E9A9-675C138A5F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54B2AE37-ACB6-C41F-E81B-4D1408EFB7E5}"/>
              </a:ext>
            </a:extLst>
          </p:cNvPr>
          <p:cNvPicPr>
            <a:picLocks noChangeAspect="1"/>
          </p:cNvPicPr>
          <p:nvPr/>
        </p:nvPicPr>
        <p:blipFill>
          <a:blip r:embed="rId2"/>
          <a:stretch>
            <a:fillRect/>
          </a:stretch>
        </p:blipFill>
        <p:spPr>
          <a:xfrm>
            <a:off x="10192300" y="6311900"/>
            <a:ext cx="1725383" cy="418693"/>
          </a:xfrm>
          <a:prstGeom prst="rect">
            <a:avLst/>
          </a:prstGeom>
        </p:spPr>
      </p:pic>
      <p:cxnSp>
        <p:nvCxnSpPr>
          <p:cNvPr id="8" name="Straight Connector 7">
            <a:extLst>
              <a:ext uri="{FF2B5EF4-FFF2-40B4-BE49-F238E27FC236}">
                <a16:creationId xmlns:a16="http://schemas.microsoft.com/office/drawing/2014/main" id="{3B3FF2A3-88A7-702A-D6F0-608737C6CABB}"/>
              </a:ext>
            </a:extLst>
          </p:cNvPr>
          <p:cNvCxnSpPr>
            <a:cxnSpLocks/>
          </p:cNvCxnSpPr>
          <p:nvPr/>
        </p:nvCxnSpPr>
        <p:spPr>
          <a:xfrm>
            <a:off x="191589" y="6516158"/>
            <a:ext cx="9562011" cy="0"/>
          </a:xfrm>
          <a:prstGeom prst="line">
            <a:avLst/>
          </a:prstGeom>
          <a:ln w="41275">
            <a:solidFill>
              <a:srgbClr val="BA0C2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7022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F5852-2A05-D79E-69DA-893349EF850D}"/>
              </a:ext>
            </a:extLst>
          </p:cNvPr>
          <p:cNvSpPr>
            <a:spLocks noGrp="1"/>
          </p:cNvSpPr>
          <p:nvPr>
            <p:ph type="title"/>
          </p:nvPr>
        </p:nvSpPr>
        <p:spPr>
          <a:xfrm>
            <a:off x="831850" y="1709738"/>
            <a:ext cx="7978518"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C24EB3-2BDF-5F10-2300-94C9862CD6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0" name="Picture 9" descr="A red and black logo&#10;&#10;Description automatically generated">
            <a:extLst>
              <a:ext uri="{FF2B5EF4-FFF2-40B4-BE49-F238E27FC236}">
                <a16:creationId xmlns:a16="http://schemas.microsoft.com/office/drawing/2014/main" id="{DE955E39-6135-4993-140E-21B671780A43}"/>
              </a:ext>
            </a:extLst>
          </p:cNvPr>
          <p:cNvPicPr>
            <a:picLocks noChangeAspect="1"/>
          </p:cNvPicPr>
          <p:nvPr/>
        </p:nvPicPr>
        <p:blipFill>
          <a:blip r:embed="rId2"/>
          <a:stretch>
            <a:fillRect/>
          </a:stretch>
        </p:blipFill>
        <p:spPr>
          <a:xfrm>
            <a:off x="9420826" y="1235799"/>
            <a:ext cx="3853248" cy="4386401"/>
          </a:xfrm>
          <a:prstGeom prst="rect">
            <a:avLst/>
          </a:prstGeom>
        </p:spPr>
      </p:pic>
    </p:spTree>
    <p:extLst>
      <p:ext uri="{BB962C8B-B14F-4D97-AF65-F5344CB8AC3E}">
        <p14:creationId xmlns:p14="http://schemas.microsoft.com/office/powerpoint/2010/main" val="3215756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Red">
    <p:bg>
      <p:bgPr>
        <a:solidFill>
          <a:srgbClr val="BA0C2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F5852-2A05-D79E-69DA-893349EF850D}"/>
              </a:ext>
            </a:extLst>
          </p:cNvPr>
          <p:cNvSpPr>
            <a:spLocks noGrp="1"/>
          </p:cNvSpPr>
          <p:nvPr>
            <p:ph type="title"/>
          </p:nvPr>
        </p:nvSpPr>
        <p:spPr>
          <a:xfrm>
            <a:off x="831850" y="1709738"/>
            <a:ext cx="7978518"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C24EB3-2BDF-5F10-2300-94C9862CD646}"/>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descr="A black and white logo&#10;&#10;Description automatically generated">
            <a:extLst>
              <a:ext uri="{FF2B5EF4-FFF2-40B4-BE49-F238E27FC236}">
                <a16:creationId xmlns:a16="http://schemas.microsoft.com/office/drawing/2014/main" id="{3BAF761D-4642-3DC2-A359-88287F864AF6}"/>
              </a:ext>
            </a:extLst>
          </p:cNvPr>
          <p:cNvPicPr>
            <a:picLocks noChangeAspect="1"/>
          </p:cNvPicPr>
          <p:nvPr/>
        </p:nvPicPr>
        <p:blipFill>
          <a:blip r:embed="rId2"/>
          <a:stretch>
            <a:fillRect/>
          </a:stretch>
        </p:blipFill>
        <p:spPr>
          <a:xfrm>
            <a:off x="9413575" y="1227545"/>
            <a:ext cx="3867750" cy="4402910"/>
          </a:xfrm>
          <a:prstGeom prst="rect">
            <a:avLst/>
          </a:prstGeom>
        </p:spPr>
      </p:pic>
    </p:spTree>
    <p:extLst>
      <p:ext uri="{BB962C8B-B14F-4D97-AF65-F5344CB8AC3E}">
        <p14:creationId xmlns:p14="http://schemas.microsoft.com/office/powerpoint/2010/main" val="2652324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7.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B2E1BF-CDC4-0325-7C2A-E50F442226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F790DC-63B5-8A38-96D1-78FBEA6782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65513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6" r:id="rId23"/>
    <p:sldLayoutId id="2147483688" r:id="rId24"/>
  </p:sldLayoutIdLst>
  <p:txStyles>
    <p:title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tx2"/>
            </a:gs>
            <a:gs pos="100000">
              <a:schemeClr val="tx2">
                <a:lumMod val="75000"/>
              </a:schemeClr>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066008"/>
      </p:ext>
    </p:extLst>
  </p:cSld>
  <p:clrMap bg1="lt1" tx1="dk1" bg2="lt2" tx2="dk2" accent1="accent1" accent2="accent2" accent3="accent3" accent4="accent4" accent5="accent5" accent6="accent6" hlink="hlink" folHlink="folHlink"/>
  <p:sldLayoutIdLst>
    <p:sldLayoutId id="2147483690" r:id="rId1"/>
  </p:sldLayoutIdLst>
  <p:transition spd="slow">
    <p:fade/>
  </p:transition>
  <p:hf sldNum="0" hdr="0"/>
  <p:txStyles>
    <p:titleStyle>
      <a:lvl1pPr algn="ctr" defTabSz="1218895" rtl="0" eaLnBrk="1" latinLnBrk="0" hangingPunct="1">
        <a:spcBef>
          <a:spcPct val="0"/>
        </a:spcBef>
        <a:buNone/>
        <a:defRPr sz="5865" kern="1200">
          <a:solidFill>
            <a:schemeClr val="tx1"/>
          </a:solidFill>
          <a:latin typeface="+mj-lt"/>
          <a:ea typeface="+mj-ea"/>
          <a:cs typeface="+mj-cs"/>
        </a:defRPr>
      </a:lvl1pPr>
    </p:titleStyle>
    <p:bodyStyle>
      <a:lvl1pPr marL="457086" indent="-457086" algn="l" defTabSz="121889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0F4FCDD2-5E10-224D-8C68-31BC1F67A43E}"/>
              </a:ext>
            </a:extLst>
          </p:cNvPr>
          <p:cNvSpPr>
            <a:spLocks noGrp="1"/>
          </p:cNvSpPr>
          <p:nvPr>
            <p:ph type="title"/>
          </p:nvPr>
        </p:nvSpPr>
        <p:spPr>
          <a:xfrm>
            <a:off x="623459" y="1136035"/>
            <a:ext cx="10797792" cy="648915"/>
          </a:xfrm>
          <a:prstGeom prst="rect">
            <a:avLst/>
          </a:prstGeom>
        </p:spPr>
        <p:txBody>
          <a:bodyPr vert="horz" lIns="91440" tIns="45720" rIns="91440" bIns="45720" rtlCol="0" anchor="t">
            <a:normAutofit/>
          </a:bodyPr>
          <a:lstStyle/>
          <a:p>
            <a:r>
              <a:rPr lang="en-US" dirty="0"/>
              <a:t>Click to edit Master title style</a:t>
            </a:r>
          </a:p>
        </p:txBody>
      </p:sp>
      <p:sp>
        <p:nvSpPr>
          <p:cNvPr id="7" name="Top bar"/>
          <p:cNvSpPr/>
          <p:nvPr/>
        </p:nvSpPr>
        <p:spPr>
          <a:xfrm>
            <a:off x="1" y="0"/>
            <a:ext cx="12192000" cy="728547"/>
          </a:xfrm>
          <a:prstGeom prst="rect">
            <a:avLst/>
          </a:prstGeom>
          <a:gradFill>
            <a:gsLst>
              <a:gs pos="23000">
                <a:schemeClr val="tx2">
                  <a:lumMod val="75000"/>
                </a:schemeClr>
              </a:gs>
              <a:gs pos="100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399" dirty="0"/>
          </a:p>
        </p:txBody>
      </p:sp>
      <p:sp>
        <p:nvSpPr>
          <p:cNvPr id="6" name="Slide Number Circle">
            <a:extLst>
              <a:ext uri="{FF2B5EF4-FFF2-40B4-BE49-F238E27FC236}">
                <a16:creationId xmlns:a16="http://schemas.microsoft.com/office/drawing/2014/main" id="{DC63F7F3-9642-BA4D-83B9-EB92AB17B872}"/>
              </a:ext>
            </a:extLst>
          </p:cNvPr>
          <p:cNvSpPr/>
          <p:nvPr userDrawn="1"/>
        </p:nvSpPr>
        <p:spPr>
          <a:xfrm>
            <a:off x="11616593" y="220765"/>
            <a:ext cx="307776" cy="3076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en-US" sz="2487" dirty="0"/>
          </a:p>
        </p:txBody>
      </p:sp>
      <p:sp>
        <p:nvSpPr>
          <p:cNvPr id="8" name="Slide Number">
            <a:extLst>
              <a:ext uri="{FF2B5EF4-FFF2-40B4-BE49-F238E27FC236}">
                <a16:creationId xmlns:a16="http://schemas.microsoft.com/office/drawing/2014/main" id="{7B8C0E48-51A4-0042-B570-D9B72B6AACAE}"/>
              </a:ext>
            </a:extLst>
          </p:cNvPr>
          <p:cNvSpPr txBox="1"/>
          <p:nvPr userDrawn="1"/>
        </p:nvSpPr>
        <p:spPr>
          <a:xfrm>
            <a:off x="11568525" y="247655"/>
            <a:ext cx="403913" cy="253916"/>
          </a:xfrm>
          <a:prstGeom prst="rect">
            <a:avLst/>
          </a:prstGeom>
          <a:noFill/>
        </p:spPr>
        <p:txBody>
          <a:bodyPr wrap="square" rtlCol="0">
            <a:spAutoFit/>
          </a:bodyPr>
          <a:lstStyle/>
          <a:p>
            <a:pPr algn="ctr"/>
            <a:fld id="{A565D13D-210D-7741-99FD-FE938200C5BF}" type="slidenum">
              <a:rPr lang="en-US" sz="1050" b="1" smtClean="0">
                <a:solidFill>
                  <a:schemeClr val="bg1"/>
                </a:solidFill>
              </a:rPr>
              <a:t>‹#›</a:t>
            </a:fld>
            <a:endParaRPr lang="en-US" sz="1050" b="1" dirty="0">
              <a:solidFill>
                <a:schemeClr val="bg1"/>
              </a:solidFill>
            </a:endParaRPr>
          </a:p>
        </p:txBody>
      </p:sp>
      <p:sp>
        <p:nvSpPr>
          <p:cNvPr id="15" name="Date">
            <a:extLst>
              <a:ext uri="{FF2B5EF4-FFF2-40B4-BE49-F238E27FC236}">
                <a16:creationId xmlns:a16="http://schemas.microsoft.com/office/drawing/2014/main" id="{841C3474-27D8-8049-BB94-405BB23B8EED}"/>
              </a:ext>
            </a:extLst>
          </p:cNvPr>
          <p:cNvSpPr>
            <a:spLocks noGrp="1"/>
          </p:cNvSpPr>
          <p:nvPr>
            <p:ph type="dt" sz="half" idx="2"/>
          </p:nvPr>
        </p:nvSpPr>
        <p:spPr>
          <a:xfrm>
            <a:off x="623459" y="6356351"/>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07F011-C873-4C3E-B563-159F3DEE9B17}" type="datetime4">
              <a:rPr lang="en-US" smtClean="0"/>
              <a:t>March 25, 2026</a:t>
            </a:fld>
            <a:endParaRPr lang="en-US" dirty="0"/>
          </a:p>
        </p:txBody>
      </p:sp>
      <p:pic>
        <p:nvPicPr>
          <p:cNvPr id="3" name="Picture 2" descr="Graphical user interface&#10;&#10;Description automatically generated with medium confidence">
            <a:extLst>
              <a:ext uri="{FF2B5EF4-FFF2-40B4-BE49-F238E27FC236}">
                <a16:creationId xmlns:a16="http://schemas.microsoft.com/office/drawing/2014/main" id="{4605063C-3227-4F51-A3BF-A1BEBBD95181}"/>
              </a:ext>
            </a:extLst>
          </p:cNvPr>
          <p:cNvPicPr>
            <a:picLocks noChangeAspect="1"/>
          </p:cNvPicPr>
          <p:nvPr userDrawn="1"/>
        </p:nvPicPr>
        <p:blipFill>
          <a:blip r:embed="rId12"/>
          <a:stretch>
            <a:fillRect/>
          </a:stretch>
        </p:blipFill>
        <p:spPr>
          <a:xfrm>
            <a:off x="9579654" y="5713237"/>
            <a:ext cx="2190827" cy="897108"/>
          </a:xfrm>
          <a:prstGeom prst="rect">
            <a:avLst/>
          </a:prstGeom>
        </p:spPr>
      </p:pic>
    </p:spTree>
    <p:extLst>
      <p:ext uri="{BB962C8B-B14F-4D97-AF65-F5344CB8AC3E}">
        <p14:creationId xmlns:p14="http://schemas.microsoft.com/office/powerpoint/2010/main" val="160185906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Lst>
  <p:transition spd="slow">
    <p:fade/>
  </p:transition>
  <p:hf sldNum="0" hdr="0"/>
  <p:txStyles>
    <p:titleStyle>
      <a:lvl1pPr algn="l" defTabSz="1218895" rtl="0" eaLnBrk="1" latinLnBrk="0" hangingPunct="1">
        <a:spcBef>
          <a:spcPct val="0"/>
        </a:spcBef>
        <a:buNone/>
        <a:defRPr sz="3466" kern="1200">
          <a:solidFill>
            <a:schemeClr val="accent6"/>
          </a:solidFill>
          <a:latin typeface="+mj-lt"/>
          <a:ea typeface="+mj-ea"/>
          <a:cs typeface="Arial" pitchFamily="34" charset="0"/>
        </a:defRPr>
      </a:lvl1pPr>
    </p:titleStyle>
    <p:bodyStyle>
      <a:lvl1pPr marL="0" indent="0" algn="l" defTabSz="121889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47" indent="-457200" algn="l" defTabSz="1218895" rtl="0" eaLnBrk="1" latinLnBrk="0" hangingPunct="1">
        <a:spcBef>
          <a:spcPct val="20000"/>
        </a:spcBef>
        <a:buClr>
          <a:schemeClr val="accent6"/>
        </a:buClr>
        <a:buFont typeface="Wingdings" pitchFamily="2" charset="2"/>
        <a:buChar char="§"/>
        <a:defRPr sz="2600" kern="1200">
          <a:solidFill>
            <a:schemeClr val="tx1"/>
          </a:solidFill>
          <a:latin typeface="+mj-lt"/>
          <a:ea typeface="+mn-ea"/>
          <a:cs typeface="Arial" pitchFamily="34" charset="0"/>
        </a:defRPr>
      </a:lvl2pPr>
      <a:lvl3pPr marL="1523619" indent="-304724" algn="l" defTabSz="1218895" rtl="0" eaLnBrk="1" latinLnBrk="0" hangingPunct="1">
        <a:spcBef>
          <a:spcPct val="20000"/>
        </a:spcBef>
        <a:buClr>
          <a:schemeClr val="accent6"/>
        </a:buClr>
        <a:buFont typeface="STIXGeneral-Regular" pitchFamily="2" charset="2"/>
        <a:buChar char="⎯"/>
        <a:defRPr sz="2600" kern="1200">
          <a:solidFill>
            <a:schemeClr val="tx1"/>
          </a:solidFill>
          <a:latin typeface="+mj-lt"/>
          <a:ea typeface="+mn-ea"/>
          <a:cs typeface="Arial" pitchFamily="34" charset="0"/>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5">
            <a:extLst>
              <a:ext uri="{FF2B5EF4-FFF2-40B4-BE49-F238E27FC236}">
                <a16:creationId xmlns:a16="http://schemas.microsoft.com/office/drawing/2014/main" id="{4B421BF0-F172-96B9-8AD0-B2CDA34B5910}"/>
              </a:ext>
            </a:extLst>
          </p:cNvPr>
          <p:cNvSpPr/>
          <p:nvPr userDrawn="1"/>
        </p:nvSpPr>
        <p:spPr>
          <a:xfrm>
            <a:off x="1524000" y="-14288"/>
            <a:ext cx="9144000" cy="260351"/>
          </a:xfrm>
          <a:prstGeom prst="rect">
            <a:avLst/>
          </a:prstGeom>
          <a:solidFill>
            <a:srgbClr val="BA0057"/>
          </a:solidFill>
          <a:ln w="12700">
            <a:miter lim="400000"/>
          </a:ln>
        </p:spPr>
        <p:txBody>
          <a:bodyPr lIns="45719" rIns="45719" anchor="ctr"/>
          <a:lstStyle/>
          <a:p>
            <a:pPr defTabSz="457200">
              <a:defRPr>
                <a:latin typeface="Arial"/>
                <a:ea typeface="Arial"/>
                <a:cs typeface="Arial"/>
                <a:sym typeface="Arial"/>
              </a:defRPr>
            </a:pPr>
            <a:endParaRPr/>
          </a:p>
        </p:txBody>
      </p:sp>
      <p:sp>
        <p:nvSpPr>
          <p:cNvPr id="6" name="TextBox 9">
            <a:extLst>
              <a:ext uri="{FF2B5EF4-FFF2-40B4-BE49-F238E27FC236}">
                <a16:creationId xmlns:a16="http://schemas.microsoft.com/office/drawing/2014/main" id="{E4DD53CE-22BF-6E31-E28A-D8A37B2F3B7A}"/>
              </a:ext>
            </a:extLst>
          </p:cNvPr>
          <p:cNvSpPr txBox="1"/>
          <p:nvPr userDrawn="1"/>
        </p:nvSpPr>
        <p:spPr>
          <a:xfrm>
            <a:off x="9037319" y="-7939"/>
            <a:ext cx="1127761" cy="226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defTabSz="457200">
              <a:defRPr sz="1000">
                <a:solidFill>
                  <a:srgbClr val="FFFFFF"/>
                </a:solidFill>
                <a:latin typeface="Arial"/>
                <a:ea typeface="Arial"/>
                <a:cs typeface="Arial"/>
                <a:sym typeface="Arial"/>
              </a:defRPr>
            </a:lvl1pPr>
          </a:lstStyle>
          <a:p>
            <a:r>
              <a:t>montekids.org</a:t>
            </a:r>
          </a:p>
        </p:txBody>
      </p:sp>
      <p:pic>
        <p:nvPicPr>
          <p:cNvPr id="7" name="Picture 5" descr="Picture 5">
            <a:extLst>
              <a:ext uri="{FF2B5EF4-FFF2-40B4-BE49-F238E27FC236}">
                <a16:creationId xmlns:a16="http://schemas.microsoft.com/office/drawing/2014/main" id="{E9360594-DFCF-74C3-3481-554C7F158057}"/>
              </a:ext>
            </a:extLst>
          </p:cNvPr>
          <p:cNvPicPr>
            <a:picLocks noChangeAspect="1"/>
          </p:cNvPicPr>
          <p:nvPr userDrawn="1"/>
        </p:nvPicPr>
        <p:blipFill>
          <a:blip r:embed="rId4"/>
          <a:stretch>
            <a:fillRect/>
          </a:stretch>
        </p:blipFill>
        <p:spPr>
          <a:xfrm>
            <a:off x="8480079" y="5668774"/>
            <a:ext cx="3128964" cy="1035051"/>
          </a:xfrm>
          <a:prstGeom prst="rect">
            <a:avLst/>
          </a:prstGeom>
          <a:ln w="12700">
            <a:miter lim="400000"/>
          </a:ln>
        </p:spPr>
      </p:pic>
      <p:sp>
        <p:nvSpPr>
          <p:cNvPr id="8" name="Rectangle 15">
            <a:extLst>
              <a:ext uri="{FF2B5EF4-FFF2-40B4-BE49-F238E27FC236}">
                <a16:creationId xmlns:a16="http://schemas.microsoft.com/office/drawing/2014/main" id="{242741B1-4666-7966-10BE-6C298255606D}"/>
              </a:ext>
            </a:extLst>
          </p:cNvPr>
          <p:cNvSpPr/>
          <p:nvPr userDrawn="1"/>
        </p:nvSpPr>
        <p:spPr>
          <a:xfrm>
            <a:off x="1524000" y="274638"/>
            <a:ext cx="9144000" cy="119063"/>
          </a:xfrm>
          <a:prstGeom prst="rect">
            <a:avLst/>
          </a:prstGeom>
          <a:solidFill>
            <a:srgbClr val="002B55"/>
          </a:solidFill>
          <a:ln w="12700">
            <a:miter lim="400000"/>
          </a:ln>
        </p:spPr>
        <p:txBody>
          <a:bodyPr lIns="45719" rIns="45719" anchor="ctr"/>
          <a:lstStyle/>
          <a:p>
            <a:pPr defTabSz="457200">
              <a:defRPr>
                <a:latin typeface="Arial"/>
                <a:ea typeface="Arial"/>
                <a:cs typeface="Arial"/>
                <a:sym typeface="Arial"/>
              </a:defRPr>
            </a:pPr>
            <a:endParaRPr/>
          </a:p>
        </p:txBody>
      </p:sp>
      <p:sp>
        <p:nvSpPr>
          <p:cNvPr id="9" name="Title Text">
            <a:extLst>
              <a:ext uri="{FF2B5EF4-FFF2-40B4-BE49-F238E27FC236}">
                <a16:creationId xmlns:a16="http://schemas.microsoft.com/office/drawing/2014/main" id="{1E595E82-D38E-9D2F-FA8C-3774FAAAD865}"/>
              </a:ext>
            </a:extLst>
          </p:cNvPr>
          <p:cNvSpPr txBox="1">
            <a:spLocks/>
          </p:cNvSpPr>
          <p:nvPr userDrawn="1"/>
        </p:nvSpPr>
        <p:spPr>
          <a:xfrm>
            <a:off x="1981200" y="508000"/>
            <a:ext cx="8229600" cy="909638"/>
          </a:xfrm>
          <a:prstGeom prst="rect">
            <a:avLst/>
          </a:prstGeom>
        </p:spPr>
        <p:txBody>
          <a:bodyPr anchor="b"/>
          <a:lstStyle>
            <a:lvl1pPr marL="0" marR="0" indent="0" algn="l" defTabSz="457200" rtl="0" latinLnBrk="0">
              <a:lnSpc>
                <a:spcPct val="100000"/>
              </a:lnSpc>
              <a:spcBef>
                <a:spcPts val="0"/>
              </a:spcBef>
              <a:spcAft>
                <a:spcPts val="0"/>
              </a:spcAft>
              <a:buClrTx/>
              <a:buSzTx/>
              <a:buFontTx/>
              <a:buNone/>
              <a:tabLst/>
              <a:defRPr sz="3200" b="0" i="0" u="none" strike="noStrike" cap="none" spc="0" baseline="0">
                <a:solidFill>
                  <a:srgbClr val="002256"/>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9pPr>
          </a:lstStyle>
          <a:p>
            <a:pPr hangingPunct="1"/>
            <a:r>
              <a:rPr lang="en-US"/>
              <a:t>Title Text</a:t>
            </a:r>
          </a:p>
        </p:txBody>
      </p:sp>
      <p:sp>
        <p:nvSpPr>
          <p:cNvPr id="10" name="Body Level One…">
            <a:extLst>
              <a:ext uri="{FF2B5EF4-FFF2-40B4-BE49-F238E27FC236}">
                <a16:creationId xmlns:a16="http://schemas.microsoft.com/office/drawing/2014/main" id="{68D91811-4561-123C-F623-98823DD5779A}"/>
              </a:ext>
            </a:extLst>
          </p:cNvPr>
          <p:cNvSpPr txBox="1">
            <a:spLocks/>
          </p:cNvSpPr>
          <p:nvPr userDrawn="1"/>
        </p:nvSpPr>
        <p:spPr>
          <a:xfrm>
            <a:off x="1981200" y="1600200"/>
            <a:ext cx="8229600" cy="4525963"/>
          </a:xfrm>
          <a:prstGeom prst="rect">
            <a:avLst/>
          </a:prstGeom>
        </p:spPr>
        <p:txBody>
          <a:bodyPr/>
          <a:lstStyle>
            <a:lvl1pPr marL="342900" marR="0" indent="-342900" algn="l" defTabSz="457200" rtl="0" latinLnBrk="0">
              <a:lnSpc>
                <a:spcPct val="100000"/>
              </a:lnSpc>
              <a:spcBef>
                <a:spcPts val="600"/>
              </a:spcBef>
              <a:spcAft>
                <a:spcPts val="0"/>
              </a:spcAft>
              <a:buClr>
                <a:srgbClr val="870554"/>
              </a:buClr>
              <a:buSzPct val="100000"/>
              <a:buFont typeface="Arial"/>
              <a:buChar char="•"/>
              <a:tabLst/>
              <a:defRPr sz="2800" b="0" i="0" u="none" strike="noStrike" cap="none" spc="0" baseline="0">
                <a:solidFill>
                  <a:srgbClr val="002256"/>
                </a:solidFill>
                <a:uFillTx/>
                <a:latin typeface="Calibri"/>
                <a:ea typeface="Calibri"/>
                <a:cs typeface="Calibri"/>
                <a:sym typeface="Calibri"/>
              </a:defRPr>
            </a:lvl1pPr>
            <a:lvl2pPr marL="790575" marR="0" indent="-333375" algn="l" defTabSz="457200" rtl="0" latinLnBrk="0">
              <a:lnSpc>
                <a:spcPct val="100000"/>
              </a:lnSpc>
              <a:spcBef>
                <a:spcPts val="600"/>
              </a:spcBef>
              <a:spcAft>
                <a:spcPts val="0"/>
              </a:spcAft>
              <a:buClr>
                <a:srgbClr val="870554"/>
              </a:buClr>
              <a:buSzPct val="100000"/>
              <a:buFont typeface="Arial"/>
              <a:buChar char="–"/>
              <a:tabLst/>
              <a:defRPr sz="2800" b="0" i="0" u="none" strike="noStrike" cap="none" spc="0" baseline="0">
                <a:solidFill>
                  <a:srgbClr val="002256"/>
                </a:solidFill>
                <a:uFillTx/>
                <a:latin typeface="Calibri"/>
                <a:ea typeface="Calibri"/>
                <a:cs typeface="Calibri"/>
                <a:sym typeface="Calibri"/>
              </a:defRPr>
            </a:lvl2pPr>
            <a:lvl3pPr marL="1181100" marR="0" indent="-266700" algn="l" defTabSz="457200" rtl="0" latinLnBrk="0">
              <a:lnSpc>
                <a:spcPct val="100000"/>
              </a:lnSpc>
              <a:spcBef>
                <a:spcPts val="600"/>
              </a:spcBef>
              <a:spcAft>
                <a:spcPts val="0"/>
              </a:spcAft>
              <a:buClr>
                <a:srgbClr val="870554"/>
              </a:buClr>
              <a:buSzPct val="100000"/>
              <a:buFont typeface="Arial"/>
              <a:buChar char="•"/>
              <a:tabLst/>
              <a:defRPr sz="2800" b="0" i="0" u="none" strike="noStrike" cap="none" spc="0" baseline="0">
                <a:solidFill>
                  <a:srgbClr val="002256"/>
                </a:solidFill>
                <a:uFillTx/>
                <a:latin typeface="Calibri"/>
                <a:ea typeface="Calibri"/>
                <a:cs typeface="Calibri"/>
                <a:sym typeface="Calibri"/>
              </a:defRPr>
            </a:lvl3pPr>
            <a:lvl4pPr marL="1691639" marR="0" indent="-320039" algn="l" defTabSz="457200" rtl="0" latinLnBrk="0">
              <a:lnSpc>
                <a:spcPct val="100000"/>
              </a:lnSpc>
              <a:spcBef>
                <a:spcPts val="600"/>
              </a:spcBef>
              <a:spcAft>
                <a:spcPts val="0"/>
              </a:spcAft>
              <a:buClr>
                <a:srgbClr val="870554"/>
              </a:buClr>
              <a:buSzPct val="100000"/>
              <a:buFont typeface="Arial"/>
              <a:buChar char="–"/>
              <a:tabLst/>
              <a:defRPr sz="2800" b="0" i="0" u="none" strike="noStrike" cap="none" spc="0" baseline="0">
                <a:solidFill>
                  <a:srgbClr val="002256"/>
                </a:solidFill>
                <a:uFillTx/>
                <a:latin typeface="Calibri"/>
                <a:ea typeface="Calibri"/>
                <a:cs typeface="Calibri"/>
                <a:sym typeface="Calibri"/>
              </a:defRPr>
            </a:lvl4pPr>
            <a:lvl5pPr marL="2148839" marR="0" indent="-320039" algn="l" defTabSz="457200" rtl="0" latinLnBrk="0">
              <a:lnSpc>
                <a:spcPct val="100000"/>
              </a:lnSpc>
              <a:spcBef>
                <a:spcPts val="600"/>
              </a:spcBef>
              <a:spcAft>
                <a:spcPts val="0"/>
              </a:spcAft>
              <a:buClr>
                <a:srgbClr val="870554"/>
              </a:buClr>
              <a:buSzPct val="100000"/>
              <a:buFont typeface="Arial"/>
              <a:buChar char="»"/>
              <a:tabLst/>
              <a:defRPr sz="2800" b="0" i="0" u="none" strike="noStrike" cap="none" spc="0" baseline="0">
                <a:solidFill>
                  <a:srgbClr val="002256"/>
                </a:solidFill>
                <a:uFillTx/>
                <a:latin typeface="Calibri"/>
                <a:ea typeface="Calibri"/>
                <a:cs typeface="Calibri"/>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9pPr>
          </a:lstStyle>
          <a:p>
            <a:pPr hangingPunct="1"/>
            <a:r>
              <a:rPr lang="en-US"/>
              <a:t>Body Level One</a:t>
            </a:r>
          </a:p>
          <a:p>
            <a:pPr lvl="1" hangingPunct="1"/>
            <a:r>
              <a:rPr lang="en-US"/>
              <a:t>Body Level Two</a:t>
            </a:r>
          </a:p>
          <a:p>
            <a:pPr lvl="2" hangingPunct="1"/>
            <a:r>
              <a:rPr lang="en-US"/>
              <a:t>Body Level Three</a:t>
            </a:r>
          </a:p>
          <a:p>
            <a:pPr lvl="3" hangingPunct="1"/>
            <a:r>
              <a:rPr lang="en-US"/>
              <a:t>Body Level Four</a:t>
            </a:r>
          </a:p>
          <a:p>
            <a:pPr lvl="4" hangingPunct="1"/>
            <a:r>
              <a:rPr lang="en-US"/>
              <a:t>Body Level Five</a:t>
            </a:r>
          </a:p>
        </p:txBody>
      </p:sp>
      <p:sp>
        <p:nvSpPr>
          <p:cNvPr id="11" name="Slide Number">
            <a:extLst>
              <a:ext uri="{FF2B5EF4-FFF2-40B4-BE49-F238E27FC236}">
                <a16:creationId xmlns:a16="http://schemas.microsoft.com/office/drawing/2014/main" id="{B6120219-3CFC-4389-2229-BCFF938A0D90}"/>
              </a:ext>
            </a:extLst>
          </p:cNvPr>
          <p:cNvSpPr txBox="1">
            <a:spLocks noGrp="1"/>
          </p:cNvSpPr>
          <p:nvPr>
            <p:ph type="sldNum" sz="quarter" idx="4"/>
          </p:nvPr>
        </p:nvSpPr>
        <p:spPr>
          <a:xfrm>
            <a:off x="6110600" y="6440204"/>
            <a:ext cx="245751" cy="225709"/>
          </a:xfrm>
          <a:prstGeom prst="rect">
            <a:avLst/>
          </a:prstGeom>
        </p:spPr>
        <p:txBody>
          <a:bodyPr anchor="b"/>
          <a:lstStyle>
            <a:lvl1pPr defTabSz="457200">
              <a:defRPr sz="1100">
                <a:solidFill>
                  <a:srgbClr val="7F7F7F"/>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591320791"/>
      </p:ext>
    </p:extLst>
  </p:cSld>
  <p:clrMap bg1="lt1" tx1="dk1" bg2="lt2" tx2="dk2" accent1="accent1" accent2="accent2" accent3="accent3" accent4="accent4" accent5="accent5" accent6="accent6" hlink="hlink" folHlink="folHlink"/>
  <p:sldLayoutIdLst>
    <p:sldLayoutId id="2147483703" r:id="rId1"/>
    <p:sldLayoutId id="2147483704" r:id="rId2"/>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35000" y="406400"/>
            <a:ext cx="10922000" cy="778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Slide Title</a:t>
            </a:r>
          </a:p>
        </p:txBody>
      </p:sp>
      <p:sp>
        <p:nvSpPr>
          <p:cNvPr id="3" name="Body Level One…"/>
          <p:cNvSpPr txBox="1">
            <a:spLocks noGrp="1"/>
          </p:cNvSpPr>
          <p:nvPr>
            <p:ph type="body" idx="1" hasCustomPrompt="1"/>
          </p:nvPr>
        </p:nvSpPr>
        <p:spPr>
          <a:xfrm>
            <a:off x="635000" y="2133600"/>
            <a:ext cx="10922000" cy="421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58174" y="6502185"/>
            <a:ext cx="269304" cy="271869"/>
          </a:xfrm>
          <a:prstGeom prst="rect">
            <a:avLst/>
          </a:prstGeom>
          <a:ln w="12700">
            <a:miter lim="400000"/>
          </a:ln>
        </p:spPr>
        <p:txBody>
          <a:bodyPr wrap="none" lIns="50800" tIns="50800" rIns="50800" bIns="50800" anchor="b">
            <a:spAutoFit/>
          </a:bodyPr>
          <a:lstStyle>
            <a:lvl1pPr algn="ctr" defTabSz="412750">
              <a:spcBef>
                <a:spcPts val="0"/>
              </a:spcBef>
              <a:defRPr sz="1100"/>
            </a:lvl1pPr>
          </a:lstStyle>
          <a:p>
            <a:fld id="{86CB4B4D-7CA3-9044-876B-883B54F8677D}" type="slidenum">
              <a:t>‹#›</a:t>
            </a:fld>
            <a:endParaRPr/>
          </a:p>
        </p:txBody>
      </p:sp>
    </p:spTree>
    <p:extLst>
      <p:ext uri="{BB962C8B-B14F-4D97-AF65-F5344CB8AC3E}">
        <p14:creationId xmlns:p14="http://schemas.microsoft.com/office/powerpoint/2010/main" val="2807059939"/>
      </p:ext>
    </p:extLst>
  </p:cSld>
  <p:clrMap bg1="lt1" tx1="dk1" bg2="lt2" tx2="dk2" accent1="accent1" accent2="accent2" accent3="accent3" accent4="accent4" accent5="accent5" accent6="accent6" hlink="hlink" folHlink="folHlink"/>
  <p:sldLayoutIdLst>
    <p:sldLayoutId id="2147483706" r:id="rId1"/>
  </p:sldLayoutIdLst>
  <p:transition spd="med"/>
  <p:txStyles>
    <p:titleStyle>
      <a:lvl1pPr marL="0" marR="0" indent="0" algn="ctr" defTabSz="412750" rtl="0" latinLnBrk="0">
        <a:lnSpc>
          <a:spcPct val="80000"/>
        </a:lnSpc>
        <a:spcBef>
          <a:spcPts val="0"/>
        </a:spcBef>
        <a:spcAft>
          <a:spcPts val="0"/>
        </a:spcAft>
        <a:buClrTx/>
        <a:buSzTx/>
        <a:buFontTx/>
        <a:buNone/>
        <a:tabLst/>
        <a:defRPr sz="4200" b="0" i="0" u="none" strike="noStrike" cap="none" spc="-126" baseline="0">
          <a:solidFill>
            <a:srgbClr val="000000"/>
          </a:solidFill>
          <a:uFillTx/>
          <a:latin typeface="+mn-lt"/>
          <a:ea typeface="+mn-ea"/>
          <a:cs typeface="+mn-cs"/>
          <a:sym typeface="Graphik Semibold"/>
        </a:defRPr>
      </a:lvl1pPr>
      <a:lvl2pPr marL="0" marR="0" indent="228600" algn="ctr" defTabSz="412750" rtl="0" latinLnBrk="0">
        <a:lnSpc>
          <a:spcPct val="80000"/>
        </a:lnSpc>
        <a:spcBef>
          <a:spcPts val="0"/>
        </a:spcBef>
        <a:spcAft>
          <a:spcPts val="0"/>
        </a:spcAft>
        <a:buClrTx/>
        <a:buSzTx/>
        <a:buFontTx/>
        <a:buNone/>
        <a:tabLst/>
        <a:defRPr sz="4200" b="0" i="0" u="none" strike="noStrike" cap="none" spc="-126" baseline="0">
          <a:solidFill>
            <a:srgbClr val="000000"/>
          </a:solidFill>
          <a:uFillTx/>
          <a:latin typeface="+mn-lt"/>
          <a:ea typeface="+mn-ea"/>
          <a:cs typeface="+mn-cs"/>
          <a:sym typeface="Graphik Semibold"/>
        </a:defRPr>
      </a:lvl2pPr>
      <a:lvl3pPr marL="0" marR="0" indent="457200" algn="ctr" defTabSz="412750" rtl="0" latinLnBrk="0">
        <a:lnSpc>
          <a:spcPct val="80000"/>
        </a:lnSpc>
        <a:spcBef>
          <a:spcPts val="0"/>
        </a:spcBef>
        <a:spcAft>
          <a:spcPts val="0"/>
        </a:spcAft>
        <a:buClrTx/>
        <a:buSzTx/>
        <a:buFontTx/>
        <a:buNone/>
        <a:tabLst/>
        <a:defRPr sz="4200" b="0" i="0" u="none" strike="noStrike" cap="none" spc="-126" baseline="0">
          <a:solidFill>
            <a:srgbClr val="000000"/>
          </a:solidFill>
          <a:uFillTx/>
          <a:latin typeface="+mn-lt"/>
          <a:ea typeface="+mn-ea"/>
          <a:cs typeface="+mn-cs"/>
          <a:sym typeface="Graphik Semibold"/>
        </a:defRPr>
      </a:lvl3pPr>
      <a:lvl4pPr marL="0" marR="0" indent="685800" algn="ctr" defTabSz="412750" rtl="0" latinLnBrk="0">
        <a:lnSpc>
          <a:spcPct val="80000"/>
        </a:lnSpc>
        <a:spcBef>
          <a:spcPts val="0"/>
        </a:spcBef>
        <a:spcAft>
          <a:spcPts val="0"/>
        </a:spcAft>
        <a:buClrTx/>
        <a:buSzTx/>
        <a:buFontTx/>
        <a:buNone/>
        <a:tabLst/>
        <a:defRPr sz="4200" b="0" i="0" u="none" strike="noStrike" cap="none" spc="-126" baseline="0">
          <a:solidFill>
            <a:srgbClr val="000000"/>
          </a:solidFill>
          <a:uFillTx/>
          <a:latin typeface="+mn-lt"/>
          <a:ea typeface="+mn-ea"/>
          <a:cs typeface="+mn-cs"/>
          <a:sym typeface="Graphik Semibold"/>
        </a:defRPr>
      </a:lvl4pPr>
      <a:lvl5pPr marL="0" marR="0" indent="914400" algn="ctr" defTabSz="412750" rtl="0" latinLnBrk="0">
        <a:lnSpc>
          <a:spcPct val="80000"/>
        </a:lnSpc>
        <a:spcBef>
          <a:spcPts val="0"/>
        </a:spcBef>
        <a:spcAft>
          <a:spcPts val="0"/>
        </a:spcAft>
        <a:buClrTx/>
        <a:buSzTx/>
        <a:buFontTx/>
        <a:buNone/>
        <a:tabLst/>
        <a:defRPr sz="4200" b="0" i="0" u="none" strike="noStrike" cap="none" spc="-126" baseline="0">
          <a:solidFill>
            <a:srgbClr val="000000"/>
          </a:solidFill>
          <a:uFillTx/>
          <a:latin typeface="+mn-lt"/>
          <a:ea typeface="+mn-ea"/>
          <a:cs typeface="+mn-cs"/>
          <a:sym typeface="Graphik Semibold"/>
        </a:defRPr>
      </a:lvl5pPr>
      <a:lvl6pPr marL="0" marR="0" indent="1143000" algn="ctr" defTabSz="412750" rtl="0" latinLnBrk="0">
        <a:lnSpc>
          <a:spcPct val="80000"/>
        </a:lnSpc>
        <a:spcBef>
          <a:spcPts val="0"/>
        </a:spcBef>
        <a:spcAft>
          <a:spcPts val="0"/>
        </a:spcAft>
        <a:buClrTx/>
        <a:buSzTx/>
        <a:buFontTx/>
        <a:buNone/>
        <a:tabLst/>
        <a:defRPr sz="4200" b="0" i="0" u="none" strike="noStrike" cap="none" spc="-126" baseline="0">
          <a:solidFill>
            <a:srgbClr val="000000"/>
          </a:solidFill>
          <a:uFillTx/>
          <a:latin typeface="+mn-lt"/>
          <a:ea typeface="+mn-ea"/>
          <a:cs typeface="+mn-cs"/>
          <a:sym typeface="Graphik Semibold"/>
        </a:defRPr>
      </a:lvl6pPr>
      <a:lvl7pPr marL="0" marR="0" indent="1371600" algn="ctr" defTabSz="412750" rtl="0" latinLnBrk="0">
        <a:lnSpc>
          <a:spcPct val="80000"/>
        </a:lnSpc>
        <a:spcBef>
          <a:spcPts val="0"/>
        </a:spcBef>
        <a:spcAft>
          <a:spcPts val="0"/>
        </a:spcAft>
        <a:buClrTx/>
        <a:buSzTx/>
        <a:buFontTx/>
        <a:buNone/>
        <a:tabLst/>
        <a:defRPr sz="4200" b="0" i="0" u="none" strike="noStrike" cap="none" spc="-126" baseline="0">
          <a:solidFill>
            <a:srgbClr val="000000"/>
          </a:solidFill>
          <a:uFillTx/>
          <a:latin typeface="+mn-lt"/>
          <a:ea typeface="+mn-ea"/>
          <a:cs typeface="+mn-cs"/>
          <a:sym typeface="Graphik Semibold"/>
        </a:defRPr>
      </a:lvl7pPr>
      <a:lvl8pPr marL="0" marR="0" indent="1600200" algn="ctr" defTabSz="412750" rtl="0" latinLnBrk="0">
        <a:lnSpc>
          <a:spcPct val="80000"/>
        </a:lnSpc>
        <a:spcBef>
          <a:spcPts val="0"/>
        </a:spcBef>
        <a:spcAft>
          <a:spcPts val="0"/>
        </a:spcAft>
        <a:buClrTx/>
        <a:buSzTx/>
        <a:buFontTx/>
        <a:buNone/>
        <a:tabLst/>
        <a:defRPr sz="4200" b="0" i="0" u="none" strike="noStrike" cap="none" spc="-126" baseline="0">
          <a:solidFill>
            <a:srgbClr val="000000"/>
          </a:solidFill>
          <a:uFillTx/>
          <a:latin typeface="+mn-lt"/>
          <a:ea typeface="+mn-ea"/>
          <a:cs typeface="+mn-cs"/>
          <a:sym typeface="Graphik Semibold"/>
        </a:defRPr>
      </a:lvl8pPr>
      <a:lvl9pPr marL="0" marR="0" indent="1828800" algn="ctr" defTabSz="412750" rtl="0" latinLnBrk="0">
        <a:lnSpc>
          <a:spcPct val="80000"/>
        </a:lnSpc>
        <a:spcBef>
          <a:spcPts val="0"/>
        </a:spcBef>
        <a:spcAft>
          <a:spcPts val="0"/>
        </a:spcAft>
        <a:buClrTx/>
        <a:buSzTx/>
        <a:buFontTx/>
        <a:buNone/>
        <a:tabLst/>
        <a:defRPr sz="4200" b="0" i="0" u="none" strike="noStrike" cap="none" spc="-126" baseline="0">
          <a:solidFill>
            <a:srgbClr val="000000"/>
          </a:solidFill>
          <a:uFillTx/>
          <a:latin typeface="+mn-lt"/>
          <a:ea typeface="+mn-ea"/>
          <a:cs typeface="+mn-cs"/>
          <a:sym typeface="Graphik Semibold"/>
        </a:defRPr>
      </a:lvl9pPr>
    </p:titleStyle>
    <p:bodyStyle>
      <a:lvl1pPr marL="279400" marR="0" indent="-279400" algn="l" defTabSz="1219200" rtl="0" latinLnBrk="0">
        <a:lnSpc>
          <a:spcPct val="100000"/>
        </a:lnSpc>
        <a:spcBef>
          <a:spcPts val="1200"/>
        </a:spcBef>
        <a:spcAft>
          <a:spcPts val="0"/>
        </a:spcAft>
        <a:buClr>
          <a:srgbClr val="000000"/>
        </a:buClr>
        <a:buSzPct val="100000"/>
        <a:buFontTx/>
        <a:buChar char="•"/>
        <a:tabLst/>
        <a:defRPr sz="2400" b="0" i="0" u="none" strike="noStrike" cap="none" spc="0" baseline="0">
          <a:solidFill>
            <a:srgbClr val="000000"/>
          </a:solidFill>
          <a:uFillTx/>
          <a:latin typeface="Graphik"/>
          <a:ea typeface="Graphik"/>
          <a:cs typeface="Graphik"/>
          <a:sym typeface="Graphik"/>
        </a:defRPr>
      </a:lvl1pPr>
      <a:lvl2pPr marL="558800" marR="0" indent="-279400" algn="l" defTabSz="1219200" rtl="0" latinLnBrk="0">
        <a:lnSpc>
          <a:spcPct val="100000"/>
        </a:lnSpc>
        <a:spcBef>
          <a:spcPts val="1200"/>
        </a:spcBef>
        <a:spcAft>
          <a:spcPts val="0"/>
        </a:spcAft>
        <a:buClr>
          <a:srgbClr val="000000"/>
        </a:buClr>
        <a:buSzPct val="100000"/>
        <a:buFontTx/>
        <a:buChar char="•"/>
        <a:tabLst/>
        <a:defRPr sz="2400" b="0" i="0" u="none" strike="noStrike" cap="none" spc="0" baseline="0">
          <a:solidFill>
            <a:srgbClr val="000000"/>
          </a:solidFill>
          <a:uFillTx/>
          <a:latin typeface="Graphik"/>
          <a:ea typeface="Graphik"/>
          <a:cs typeface="Graphik"/>
          <a:sym typeface="Graphik"/>
        </a:defRPr>
      </a:lvl2pPr>
      <a:lvl3pPr marL="838200" marR="0" indent="-279400" algn="l" defTabSz="1219200" rtl="0" latinLnBrk="0">
        <a:lnSpc>
          <a:spcPct val="100000"/>
        </a:lnSpc>
        <a:spcBef>
          <a:spcPts val="1200"/>
        </a:spcBef>
        <a:spcAft>
          <a:spcPts val="0"/>
        </a:spcAft>
        <a:buClr>
          <a:srgbClr val="000000"/>
        </a:buClr>
        <a:buSzPct val="100000"/>
        <a:buFontTx/>
        <a:buChar char="•"/>
        <a:tabLst/>
        <a:defRPr sz="2400" b="0" i="0" u="none" strike="noStrike" cap="none" spc="0" baseline="0">
          <a:solidFill>
            <a:srgbClr val="000000"/>
          </a:solidFill>
          <a:uFillTx/>
          <a:latin typeface="Graphik"/>
          <a:ea typeface="Graphik"/>
          <a:cs typeface="Graphik"/>
          <a:sym typeface="Graphik"/>
        </a:defRPr>
      </a:lvl3pPr>
      <a:lvl4pPr marL="1117600" marR="0" indent="-279400" algn="l" defTabSz="1219200" rtl="0" latinLnBrk="0">
        <a:lnSpc>
          <a:spcPct val="100000"/>
        </a:lnSpc>
        <a:spcBef>
          <a:spcPts val="1200"/>
        </a:spcBef>
        <a:spcAft>
          <a:spcPts val="0"/>
        </a:spcAft>
        <a:buClr>
          <a:srgbClr val="000000"/>
        </a:buClr>
        <a:buSzPct val="100000"/>
        <a:buFontTx/>
        <a:buChar char="•"/>
        <a:tabLst/>
        <a:defRPr sz="2400" b="0" i="0" u="none" strike="noStrike" cap="none" spc="0" baseline="0">
          <a:solidFill>
            <a:srgbClr val="000000"/>
          </a:solidFill>
          <a:uFillTx/>
          <a:latin typeface="Graphik"/>
          <a:ea typeface="Graphik"/>
          <a:cs typeface="Graphik"/>
          <a:sym typeface="Graphik"/>
        </a:defRPr>
      </a:lvl4pPr>
      <a:lvl5pPr marL="1397000" marR="0" indent="-279400" algn="l" defTabSz="1219200" rtl="0" latinLnBrk="0">
        <a:lnSpc>
          <a:spcPct val="100000"/>
        </a:lnSpc>
        <a:spcBef>
          <a:spcPts val="1200"/>
        </a:spcBef>
        <a:spcAft>
          <a:spcPts val="0"/>
        </a:spcAft>
        <a:buClr>
          <a:srgbClr val="000000"/>
        </a:buClr>
        <a:buSzPct val="100000"/>
        <a:buFontTx/>
        <a:buChar char="•"/>
        <a:tabLst/>
        <a:defRPr sz="2400" b="0" i="0" u="none" strike="noStrike" cap="none" spc="0" baseline="0">
          <a:solidFill>
            <a:srgbClr val="000000"/>
          </a:solidFill>
          <a:uFillTx/>
          <a:latin typeface="Graphik"/>
          <a:ea typeface="Graphik"/>
          <a:cs typeface="Graphik"/>
          <a:sym typeface="Graphik"/>
        </a:defRPr>
      </a:lvl5pPr>
      <a:lvl6pPr marL="1676400" marR="0" indent="-279400" algn="l" defTabSz="1219200" rtl="0" latinLnBrk="0">
        <a:lnSpc>
          <a:spcPct val="100000"/>
        </a:lnSpc>
        <a:spcBef>
          <a:spcPts val="1200"/>
        </a:spcBef>
        <a:spcAft>
          <a:spcPts val="0"/>
        </a:spcAft>
        <a:buClr>
          <a:srgbClr val="000000"/>
        </a:buClr>
        <a:buSzPct val="100000"/>
        <a:buFontTx/>
        <a:buChar char="•"/>
        <a:tabLst/>
        <a:defRPr sz="2400" b="0" i="0" u="none" strike="noStrike" cap="none" spc="0" baseline="0">
          <a:solidFill>
            <a:srgbClr val="000000"/>
          </a:solidFill>
          <a:uFillTx/>
          <a:latin typeface="Graphik"/>
          <a:ea typeface="Graphik"/>
          <a:cs typeface="Graphik"/>
          <a:sym typeface="Graphik"/>
        </a:defRPr>
      </a:lvl6pPr>
      <a:lvl7pPr marL="1955800" marR="0" indent="-279400" algn="l" defTabSz="1219200" rtl="0" latinLnBrk="0">
        <a:lnSpc>
          <a:spcPct val="100000"/>
        </a:lnSpc>
        <a:spcBef>
          <a:spcPts val="1200"/>
        </a:spcBef>
        <a:spcAft>
          <a:spcPts val="0"/>
        </a:spcAft>
        <a:buClr>
          <a:srgbClr val="000000"/>
        </a:buClr>
        <a:buSzPct val="100000"/>
        <a:buFontTx/>
        <a:buChar char="•"/>
        <a:tabLst/>
        <a:defRPr sz="2400" b="0" i="0" u="none" strike="noStrike" cap="none" spc="0" baseline="0">
          <a:solidFill>
            <a:srgbClr val="000000"/>
          </a:solidFill>
          <a:uFillTx/>
          <a:latin typeface="Graphik"/>
          <a:ea typeface="Graphik"/>
          <a:cs typeface="Graphik"/>
          <a:sym typeface="Graphik"/>
        </a:defRPr>
      </a:lvl7pPr>
      <a:lvl8pPr marL="2235200" marR="0" indent="-279400" algn="l" defTabSz="1219200" rtl="0" latinLnBrk="0">
        <a:lnSpc>
          <a:spcPct val="100000"/>
        </a:lnSpc>
        <a:spcBef>
          <a:spcPts val="1200"/>
        </a:spcBef>
        <a:spcAft>
          <a:spcPts val="0"/>
        </a:spcAft>
        <a:buClr>
          <a:srgbClr val="000000"/>
        </a:buClr>
        <a:buSzPct val="100000"/>
        <a:buFontTx/>
        <a:buChar char="•"/>
        <a:tabLst/>
        <a:defRPr sz="2400" b="0" i="0" u="none" strike="noStrike" cap="none" spc="0" baseline="0">
          <a:solidFill>
            <a:srgbClr val="000000"/>
          </a:solidFill>
          <a:uFillTx/>
          <a:latin typeface="Graphik"/>
          <a:ea typeface="Graphik"/>
          <a:cs typeface="Graphik"/>
          <a:sym typeface="Graphik"/>
        </a:defRPr>
      </a:lvl8pPr>
      <a:lvl9pPr marL="2514600" marR="0" indent="-279400" algn="l" defTabSz="1219200" rtl="0" latinLnBrk="0">
        <a:lnSpc>
          <a:spcPct val="100000"/>
        </a:lnSpc>
        <a:spcBef>
          <a:spcPts val="1200"/>
        </a:spcBef>
        <a:spcAft>
          <a:spcPts val="0"/>
        </a:spcAft>
        <a:buClr>
          <a:srgbClr val="000000"/>
        </a:buClr>
        <a:buSzPct val="100000"/>
        <a:buFontTx/>
        <a:buChar char="•"/>
        <a:tabLst/>
        <a:defRPr sz="2400" b="0" i="0" u="none" strike="noStrike" cap="none" spc="0" baseline="0">
          <a:solidFill>
            <a:srgbClr val="000000"/>
          </a:solidFill>
          <a:uFillTx/>
          <a:latin typeface="Graphik"/>
          <a:ea typeface="Graphik"/>
          <a:cs typeface="Graphik"/>
          <a:sym typeface="Graphik"/>
        </a:defRPr>
      </a:lvl9pPr>
    </p:bodyStyle>
    <p:otherStyle>
      <a:lvl1pPr marL="0" marR="0" indent="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raphik"/>
        </a:defRPr>
      </a:lvl1pPr>
      <a:lvl2pPr marL="0" marR="0" indent="2286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raphik"/>
        </a:defRPr>
      </a:lvl2pPr>
      <a:lvl3pPr marL="0" marR="0" indent="4572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raphik"/>
        </a:defRPr>
      </a:lvl3pPr>
      <a:lvl4pPr marL="0" marR="0" indent="6858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raphik"/>
        </a:defRPr>
      </a:lvl4pPr>
      <a:lvl5pPr marL="0" marR="0" indent="9144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raphik"/>
        </a:defRPr>
      </a:lvl5pPr>
      <a:lvl6pPr marL="0" marR="0" indent="11430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raphik"/>
        </a:defRPr>
      </a:lvl6pPr>
      <a:lvl7pPr marL="0" marR="0" indent="13716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raphik"/>
        </a:defRPr>
      </a:lvl7pPr>
      <a:lvl8pPr marL="0" marR="0" indent="16002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raphik"/>
        </a:defRPr>
      </a:lvl8pPr>
      <a:lvl9pPr marL="0" marR="0" indent="18288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image" Target="../media/image11.tif"/><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image" Target="../media/image21.tif"/><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hyperlink" Target="https://journals.lww.com/stdjournal/toc/2023/10000" TargetMode="Externa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hyperlink" Target="https://www.diagnosticsdirect2u.com/downloadmanager/download.aspx?id=1" TargetMode="External"/><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3.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Layout" Target="../diagrams/layout1.xml"/><Relationship Id="rId7" Type="http://schemas.openxmlformats.org/officeDocument/2006/relationships/image" Target="../media/image38.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stdccn.org/"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www.stdccn.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C1D727-79A9-1C46-9155-28B81A3889AE}"/>
              </a:ext>
            </a:extLst>
          </p:cNvPr>
          <p:cNvSpPr>
            <a:spLocks noGrp="1"/>
          </p:cNvSpPr>
          <p:nvPr>
            <p:ph type="ctrTitle"/>
          </p:nvPr>
        </p:nvSpPr>
        <p:spPr>
          <a:xfrm>
            <a:off x="867863" y="2209800"/>
            <a:ext cx="10732593" cy="838200"/>
          </a:xfrm>
        </p:spPr>
        <p:txBody>
          <a:bodyPr lIns="91440" tIns="45720" rIns="91440" bIns="45720" anchor="b">
            <a:noAutofit/>
          </a:bodyPr>
          <a:lstStyle/>
          <a:p>
            <a:r>
              <a:rPr lang="en-US" dirty="0">
                <a:latin typeface="Arial"/>
                <a:cs typeface="Arial"/>
              </a:rPr>
              <a:t>Challenging HIV and Co-STI Cases</a:t>
            </a:r>
            <a:endParaRPr lang="en-US" dirty="0"/>
          </a:p>
        </p:txBody>
      </p:sp>
      <p:sp>
        <p:nvSpPr>
          <p:cNvPr id="6" name="Text Placeholder 5">
            <a:extLst>
              <a:ext uri="{FF2B5EF4-FFF2-40B4-BE49-F238E27FC236}">
                <a16:creationId xmlns:a16="http://schemas.microsoft.com/office/drawing/2014/main" id="{CA66E6BF-13E8-6E42-B8E3-9C187F839A43}"/>
              </a:ext>
            </a:extLst>
          </p:cNvPr>
          <p:cNvSpPr>
            <a:spLocks noGrp="1"/>
          </p:cNvSpPr>
          <p:nvPr>
            <p:ph type="body" sz="quarter" idx="10"/>
          </p:nvPr>
        </p:nvSpPr>
        <p:spPr>
          <a:xfrm>
            <a:off x="2949964" y="3429000"/>
            <a:ext cx="8826282" cy="2202366"/>
          </a:xfrm>
        </p:spPr>
        <p:txBody>
          <a:bodyPr/>
          <a:lstStyle/>
          <a:p>
            <a:r>
              <a:rPr lang="en-US" dirty="0"/>
              <a:t>Dr. Hillary Reno, MD, PhD, FIDSA</a:t>
            </a:r>
          </a:p>
          <a:p>
            <a:r>
              <a:rPr lang="en-US" i="1" dirty="0"/>
              <a:t>Washington University in St. Louis</a:t>
            </a:r>
          </a:p>
          <a:p>
            <a:endParaRPr lang="en-US" dirty="0"/>
          </a:p>
          <a:p>
            <a:r>
              <a:rPr lang="en-US" dirty="0"/>
              <a:t>Dr. Michelle Collins-Ogle, MD, FAAP, FPIDS</a:t>
            </a:r>
          </a:p>
          <a:p>
            <a:r>
              <a:rPr lang="en-US" i="1" dirty="0"/>
              <a:t>Albert Einstein College of Medicine</a:t>
            </a:r>
          </a:p>
        </p:txBody>
      </p:sp>
    </p:spTree>
    <p:extLst>
      <p:ext uri="{BB962C8B-B14F-4D97-AF65-F5344CB8AC3E}">
        <p14:creationId xmlns:p14="http://schemas.microsoft.com/office/powerpoint/2010/main" val="254658216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1"/>
          <p:cNvSpPr txBox="1">
            <a:spLocks noGrp="1"/>
          </p:cNvSpPr>
          <p:nvPr>
            <p:ph type="title" idx="4294967295"/>
          </p:nvPr>
        </p:nvSpPr>
        <p:spPr>
          <a:xfrm>
            <a:off x="1981200" y="508000"/>
            <a:ext cx="8229600" cy="909638"/>
          </a:xfrm>
          <a:prstGeom prst="rect">
            <a:avLst/>
          </a:prstGeom>
        </p:spPr>
        <p:txBody>
          <a:bodyPr/>
          <a:lstStyle/>
          <a:p>
            <a:pPr defTabSz="379475">
              <a:defRPr sz="2656"/>
            </a:pPr>
            <a:r>
              <a:rPr sz="3403">
                <a:latin typeface="Calibri"/>
                <a:ea typeface="Calibri"/>
                <a:cs typeface="Calibri"/>
                <a:sym typeface="Calibri"/>
              </a:rPr>
              <a:t>Case #1 Jordan: Additional history and workup</a:t>
            </a:r>
            <a:r>
              <a:t> </a:t>
            </a:r>
          </a:p>
        </p:txBody>
      </p:sp>
      <p:sp>
        <p:nvSpPr>
          <p:cNvPr id="150" name="Content Placeholder 2"/>
          <p:cNvSpPr txBox="1">
            <a:spLocks noGrp="1"/>
          </p:cNvSpPr>
          <p:nvPr>
            <p:ph type="body" idx="4294967295"/>
          </p:nvPr>
        </p:nvSpPr>
        <p:spPr>
          <a:xfrm>
            <a:off x="1981200" y="1600200"/>
            <a:ext cx="8229600" cy="4525963"/>
          </a:xfrm>
          <a:prstGeom prst="rect">
            <a:avLst/>
          </a:prstGeom>
        </p:spPr>
        <p:txBody>
          <a:bodyPr/>
          <a:lstStyle/>
          <a:p>
            <a:pPr marL="0" indent="0">
              <a:buClrTx/>
              <a:buSzTx/>
              <a:buFontTx/>
              <a:buNone/>
            </a:pPr>
            <a:endParaRPr/>
          </a:p>
          <a:p>
            <a:pPr>
              <a:defRPr>
                <a:solidFill>
                  <a:srgbClr val="FF0000"/>
                </a:solidFill>
              </a:defRPr>
            </a:pPr>
            <a:r>
              <a:t>HIV-1 PCR 47,481 </a:t>
            </a:r>
            <a:r>
              <a:rPr>
                <a:solidFill>
                  <a:srgbClr val="000000"/>
                </a:solidFill>
              </a:rPr>
              <a:t>CD4 634</a:t>
            </a:r>
          </a:p>
          <a:p>
            <a:r>
              <a:t>Syphilis, </a:t>
            </a:r>
            <a:r>
              <a:rPr i="1">
                <a:latin typeface="+mj-lt"/>
                <a:ea typeface="+mj-ea"/>
                <a:cs typeface="+mj-cs"/>
                <a:sym typeface="Aptos"/>
              </a:rPr>
              <a:t>Mycoplasma gentalium</a:t>
            </a:r>
            <a:r>
              <a:t>, Hep B and Hep C  -ve</a:t>
            </a:r>
          </a:p>
          <a:p>
            <a:r>
              <a:t>Urine and throat </a:t>
            </a:r>
            <a:r>
              <a:rPr i="1">
                <a:latin typeface="+mj-lt"/>
                <a:ea typeface="+mj-ea"/>
                <a:cs typeface="+mj-cs"/>
                <a:sym typeface="Aptos"/>
              </a:rPr>
              <a:t>N. gonorrhea -ve C. trachomatis  -</a:t>
            </a:r>
            <a:r>
              <a:t>ve</a:t>
            </a:r>
          </a:p>
          <a:p>
            <a:r>
              <a:t>Quantiferon –ve , GPP –ve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150">
                                            <p:bg/>
                                          </p:spTgt>
                                        </p:tgtEl>
                                        <p:attrNameLst>
                                          <p:attrName>style.visibility</p:attrName>
                                        </p:attrNameLst>
                                      </p:cBhvr>
                                      <p:to>
                                        <p:strVal val="visible"/>
                                      </p:to>
                                    </p:set>
                                    <p:anim calcmode="lin" valueType="num">
                                      <p:cBhvr>
                                        <p:cTn id="7" dur="500" fill="hold"/>
                                        <p:tgtEl>
                                          <p:spTgt spid="150">
                                            <p:bg/>
                                          </p:spTgt>
                                        </p:tgtEl>
                                        <p:attrNameLst>
                                          <p:attrName>ppt_x</p:attrName>
                                        </p:attrNameLst>
                                      </p:cBhvr>
                                      <p:tavLst>
                                        <p:tav tm="0">
                                          <p:val>
                                            <p:strVal val="#ppt_x"/>
                                          </p:val>
                                        </p:tav>
                                        <p:tav tm="100000">
                                          <p:val>
                                            <p:strVal val="#ppt_x"/>
                                          </p:val>
                                        </p:tav>
                                      </p:tavLst>
                                    </p:anim>
                                    <p:anim calcmode="lin" valueType="num">
                                      <p:cBhvr>
                                        <p:cTn id="8" dur="500" fill="hold"/>
                                        <p:tgtEl>
                                          <p:spTgt spid="150">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p:tmAbs val="0"/>
                                  </p:iterate>
                                  <p:childTnLst>
                                    <p:set>
                                      <p:cBhvr>
                                        <p:cTn id="10" fill="hold"/>
                                        <p:tgtEl>
                                          <p:spTgt spid="150">
                                            <p:txEl>
                                              <p:pRg st="0" end="0"/>
                                            </p:txEl>
                                          </p:spTgt>
                                        </p:tgtEl>
                                        <p:attrNameLst>
                                          <p:attrName>style.visibility</p:attrName>
                                        </p:attrNameLst>
                                      </p:cBhvr>
                                      <p:to>
                                        <p:strVal val="visible"/>
                                      </p:to>
                                    </p:set>
                                    <p:anim calcmode="lin" valueType="num">
                                      <p:cBhvr>
                                        <p:cTn id="11" dur="500" fill="hold"/>
                                        <p:tgtEl>
                                          <p:spTgt spid="150">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15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iterate>
                                    <p:tmAbs val="0"/>
                                  </p:iterate>
                                  <p:childTnLst>
                                    <p:set>
                                      <p:cBhvr>
                                        <p:cTn id="16" fill="hold"/>
                                        <p:tgtEl>
                                          <p:spTgt spid="150">
                                            <p:txEl>
                                              <p:pRg st="1" end="1"/>
                                            </p:txEl>
                                          </p:spTgt>
                                        </p:tgtEl>
                                        <p:attrNameLst>
                                          <p:attrName>style.visibility</p:attrName>
                                        </p:attrNameLst>
                                      </p:cBhvr>
                                      <p:to>
                                        <p:strVal val="visible"/>
                                      </p:to>
                                    </p:set>
                                    <p:anim calcmode="lin" valueType="num">
                                      <p:cBhvr>
                                        <p:cTn id="17" dur="500" fill="hold"/>
                                        <p:tgtEl>
                                          <p:spTgt spid="150">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15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iterate>
                                    <p:tmAbs val="0"/>
                                  </p:iterate>
                                  <p:childTnLst>
                                    <p:set>
                                      <p:cBhvr>
                                        <p:cTn id="22" fill="hold"/>
                                        <p:tgtEl>
                                          <p:spTgt spid="150">
                                            <p:txEl>
                                              <p:pRg st="2" end="2"/>
                                            </p:txEl>
                                          </p:spTgt>
                                        </p:tgtEl>
                                        <p:attrNameLst>
                                          <p:attrName>style.visibility</p:attrName>
                                        </p:attrNameLst>
                                      </p:cBhvr>
                                      <p:to>
                                        <p:strVal val="visible"/>
                                      </p:to>
                                    </p:set>
                                    <p:anim calcmode="lin" valueType="num">
                                      <p:cBhvr>
                                        <p:cTn id="23" dur="500" fill="hold"/>
                                        <p:tgtEl>
                                          <p:spTgt spid="150">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15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iterate>
                                    <p:tmAbs val="0"/>
                                  </p:iterate>
                                  <p:childTnLst>
                                    <p:set>
                                      <p:cBhvr>
                                        <p:cTn id="28" fill="hold"/>
                                        <p:tgtEl>
                                          <p:spTgt spid="150">
                                            <p:txEl>
                                              <p:pRg st="3" end="3"/>
                                            </p:txEl>
                                          </p:spTgt>
                                        </p:tgtEl>
                                        <p:attrNameLst>
                                          <p:attrName>style.visibility</p:attrName>
                                        </p:attrNameLst>
                                      </p:cBhvr>
                                      <p:to>
                                        <p:strVal val="visible"/>
                                      </p:to>
                                    </p:set>
                                    <p:anim calcmode="lin" valueType="num">
                                      <p:cBhvr>
                                        <p:cTn id="29" dur="500" fill="hold"/>
                                        <p:tgtEl>
                                          <p:spTgt spid="150">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15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iterate>
                                    <p:tmAbs val="0"/>
                                  </p:iterate>
                                  <p:childTnLst>
                                    <p:set>
                                      <p:cBhvr>
                                        <p:cTn id="34" fill="hold"/>
                                        <p:tgtEl>
                                          <p:spTgt spid="150">
                                            <p:txEl>
                                              <p:pRg st="4" end="4"/>
                                            </p:txEl>
                                          </p:spTgt>
                                        </p:tgtEl>
                                        <p:attrNameLst>
                                          <p:attrName>style.visibility</p:attrName>
                                        </p:attrNameLst>
                                      </p:cBhvr>
                                      <p:to>
                                        <p:strVal val="visible"/>
                                      </p:to>
                                    </p:set>
                                    <p:anim calcmode="lin" valueType="num">
                                      <p:cBhvr>
                                        <p:cTn id="35" dur="500" fill="hold"/>
                                        <p:tgtEl>
                                          <p:spTgt spid="150">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15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build="p"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itle 1"/>
          <p:cNvSpPr txBox="1">
            <a:spLocks noGrp="1"/>
          </p:cNvSpPr>
          <p:nvPr>
            <p:ph type="title" idx="4294967295"/>
          </p:nvPr>
        </p:nvSpPr>
        <p:spPr>
          <a:xfrm>
            <a:off x="1981200" y="508000"/>
            <a:ext cx="8229600" cy="909638"/>
          </a:xfrm>
          <a:prstGeom prst="rect">
            <a:avLst/>
          </a:prstGeom>
        </p:spPr>
        <p:txBody>
          <a:bodyPr/>
          <a:lstStyle/>
          <a:p>
            <a:r>
              <a:rPr sz="4100">
                <a:latin typeface="Calibri"/>
                <a:ea typeface="Calibri"/>
                <a:cs typeface="Calibri"/>
                <a:sym typeface="Calibri"/>
              </a:rPr>
              <a:t>Case #1 Jordan: Hospital course</a:t>
            </a:r>
            <a:r>
              <a:t> </a:t>
            </a:r>
          </a:p>
        </p:txBody>
      </p:sp>
      <p:sp>
        <p:nvSpPr>
          <p:cNvPr id="153" name="Content Placeholder 2"/>
          <p:cNvSpPr txBox="1">
            <a:spLocks noGrp="1"/>
          </p:cNvSpPr>
          <p:nvPr>
            <p:ph type="body" idx="4294967295"/>
          </p:nvPr>
        </p:nvSpPr>
        <p:spPr>
          <a:xfrm>
            <a:off x="1105423" y="1531937"/>
            <a:ext cx="10326910" cy="4594226"/>
          </a:xfrm>
          <a:prstGeom prst="rect">
            <a:avLst/>
          </a:prstGeom>
        </p:spPr>
        <p:txBody>
          <a:bodyPr/>
          <a:lstStyle/>
          <a:p>
            <a:pPr>
              <a:defRPr sz="2300"/>
            </a:pPr>
            <a:r>
              <a:t>S/p IR Omental biopsy  </a:t>
            </a:r>
            <a:r>
              <a:rPr b="1"/>
              <a:t>?Colonoscopy</a:t>
            </a:r>
          </a:p>
          <a:p>
            <a:pPr>
              <a:defRPr sz="2300"/>
            </a:pPr>
            <a:r>
              <a:t>Cultures No growth on primary plates, subculture of broth grew Staphylococcus epidermides. No fungal element no AFB </a:t>
            </a:r>
          </a:p>
          <a:p>
            <a:pPr>
              <a:defRPr sz="2300"/>
            </a:pPr>
            <a:r>
              <a:t>UW bacterial fungal AFB PCR is pending</a:t>
            </a:r>
          </a:p>
          <a:p>
            <a:pPr>
              <a:defRPr sz="2300"/>
            </a:pPr>
            <a:r>
              <a:t>Rectal </a:t>
            </a:r>
            <a:r>
              <a:rPr>
                <a:solidFill>
                  <a:srgbClr val="FF0000"/>
                </a:solidFill>
              </a:rPr>
              <a:t>N. gonorrhea +ve C. trachomatis  +ve</a:t>
            </a:r>
          </a:p>
          <a:p>
            <a:pPr>
              <a:defRPr sz="2300"/>
            </a:pPr>
            <a:r>
              <a:t>Completed 7 days of doxycycline </a:t>
            </a:r>
          </a:p>
          <a:p>
            <a:pPr>
              <a:defRPr sz="2300"/>
            </a:pPr>
            <a:r>
              <a:t>7 days IV ceftriaxone </a:t>
            </a:r>
          </a:p>
          <a:p>
            <a:pPr>
              <a:defRPr sz="2300"/>
            </a:pPr>
            <a:r>
              <a:t>On Biktarvy </a:t>
            </a:r>
          </a:p>
          <a:p>
            <a:pPr>
              <a:defRPr sz="2300"/>
            </a:pPr>
            <a:r>
              <a:t>Clinically improved, Repeat Ultrasound: Small Amount of Fluid In The Pelvis, significantly reduced </a:t>
            </a:r>
          </a:p>
        </p:txBody>
      </p:sp>
      <p:sp>
        <p:nvSpPr>
          <p:cNvPr id="154" name="Slide Number"/>
          <p:cNvSpPr txBox="1">
            <a:spLocks noGrp="1"/>
          </p:cNvSpPr>
          <p:nvPr>
            <p:ph type="sldNum" sz="quarter" idx="4294967295"/>
          </p:nvPr>
        </p:nvSpPr>
        <p:spPr>
          <a:xfrm>
            <a:off x="6181405" y="6440204"/>
            <a:ext cx="174945" cy="22570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b"/>
          <a:lstStyle>
            <a:lvl1pPr defTabSz="457200">
              <a:defRPr sz="1100">
                <a:solidFill>
                  <a:srgbClr val="7F7F7F"/>
                </a:solidFill>
                <a:latin typeface="Calibri"/>
                <a:ea typeface="Calibri"/>
                <a:cs typeface="Calibri"/>
                <a:sym typeface="Calibri"/>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1100" b="0" i="0" u="none" strike="noStrike" kern="0" cap="none" spc="0" normalizeH="0" baseline="0" noProof="0">
                <a:ln>
                  <a:noFill/>
                </a:ln>
                <a:solidFill>
                  <a:srgbClr val="7F7F7F"/>
                </a:solidFill>
                <a:effectLst/>
                <a:uLnTx/>
                <a:uFillTx/>
                <a:latin typeface="Calibri"/>
                <a:cs typeface="Calibri"/>
                <a:sym typeface="Calibri"/>
              </a:rPr>
              <a:pPr marL="0" marR="0" lvl="0" indent="0" algn="l" defTabSz="457200" rtl="0" eaLnBrk="1" fontAlgn="auto" latinLnBrk="0" hangingPunct="0">
                <a:lnSpc>
                  <a:spcPct val="100000"/>
                </a:lnSpc>
                <a:spcBef>
                  <a:spcPts val="0"/>
                </a:spcBef>
                <a:spcAft>
                  <a:spcPts val="0"/>
                </a:spcAft>
                <a:buClrTx/>
                <a:buSzTx/>
                <a:buFontTx/>
                <a:buNone/>
                <a:tabLst/>
                <a:defRPr/>
              </a:pPr>
              <a:t>11</a:t>
            </a:fld>
            <a:endParaRPr kumimoji="0" sz="1100" b="0" i="0" u="none" strike="noStrike" kern="0" cap="none" spc="0" normalizeH="0" baseline="0" noProof="0">
              <a:ln>
                <a:noFill/>
              </a:ln>
              <a:solidFill>
                <a:srgbClr val="7F7F7F"/>
              </a:solidFill>
              <a:effectLst/>
              <a:uLnTx/>
              <a:uFillTx/>
              <a:latin typeface="Calibri"/>
              <a:cs typeface="Calibri"/>
              <a:sym typeface="Calibri"/>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153">
                                            <p:bg/>
                                          </p:spTgt>
                                        </p:tgtEl>
                                        <p:attrNameLst>
                                          <p:attrName>style.visibility</p:attrName>
                                        </p:attrNameLst>
                                      </p:cBhvr>
                                      <p:to>
                                        <p:strVal val="visible"/>
                                      </p:to>
                                    </p:set>
                                    <p:anim calcmode="lin" valueType="num">
                                      <p:cBhvr>
                                        <p:cTn id="7" dur="500" fill="hold"/>
                                        <p:tgtEl>
                                          <p:spTgt spid="153">
                                            <p:bg/>
                                          </p:spTgt>
                                        </p:tgtEl>
                                        <p:attrNameLst>
                                          <p:attrName>ppt_x</p:attrName>
                                        </p:attrNameLst>
                                      </p:cBhvr>
                                      <p:tavLst>
                                        <p:tav tm="0">
                                          <p:val>
                                            <p:strVal val="#ppt_x"/>
                                          </p:val>
                                        </p:tav>
                                        <p:tav tm="100000">
                                          <p:val>
                                            <p:strVal val="#ppt_x"/>
                                          </p:val>
                                        </p:tav>
                                      </p:tavLst>
                                    </p:anim>
                                    <p:anim calcmode="lin" valueType="num">
                                      <p:cBhvr>
                                        <p:cTn id="8" dur="500" fill="hold"/>
                                        <p:tgtEl>
                                          <p:spTgt spid="15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p:tmAbs val="0"/>
                                  </p:iterate>
                                  <p:childTnLst>
                                    <p:set>
                                      <p:cBhvr>
                                        <p:cTn id="10" fill="hold"/>
                                        <p:tgtEl>
                                          <p:spTgt spid="153">
                                            <p:txEl>
                                              <p:pRg st="0" end="0"/>
                                            </p:txEl>
                                          </p:spTgt>
                                        </p:tgtEl>
                                        <p:attrNameLst>
                                          <p:attrName>style.visibility</p:attrName>
                                        </p:attrNameLst>
                                      </p:cBhvr>
                                      <p:to>
                                        <p:strVal val="visible"/>
                                      </p:to>
                                    </p:set>
                                    <p:anim calcmode="lin" valueType="num">
                                      <p:cBhvr>
                                        <p:cTn id="11" dur="500" fill="hold"/>
                                        <p:tgtEl>
                                          <p:spTgt spid="153">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1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iterate>
                                    <p:tmAbs val="0"/>
                                  </p:iterate>
                                  <p:childTnLst>
                                    <p:set>
                                      <p:cBhvr>
                                        <p:cTn id="16" fill="hold"/>
                                        <p:tgtEl>
                                          <p:spTgt spid="153">
                                            <p:txEl>
                                              <p:pRg st="1" end="1"/>
                                            </p:txEl>
                                          </p:spTgt>
                                        </p:tgtEl>
                                        <p:attrNameLst>
                                          <p:attrName>style.visibility</p:attrName>
                                        </p:attrNameLst>
                                      </p:cBhvr>
                                      <p:to>
                                        <p:strVal val="visible"/>
                                      </p:to>
                                    </p:set>
                                    <p:anim calcmode="lin" valueType="num">
                                      <p:cBhvr>
                                        <p:cTn id="17" dur="500" fill="hold"/>
                                        <p:tgtEl>
                                          <p:spTgt spid="153">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1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iterate>
                                    <p:tmAbs val="0"/>
                                  </p:iterate>
                                  <p:childTnLst>
                                    <p:set>
                                      <p:cBhvr>
                                        <p:cTn id="22" fill="hold"/>
                                        <p:tgtEl>
                                          <p:spTgt spid="153">
                                            <p:txEl>
                                              <p:pRg st="2" end="2"/>
                                            </p:txEl>
                                          </p:spTgt>
                                        </p:tgtEl>
                                        <p:attrNameLst>
                                          <p:attrName>style.visibility</p:attrName>
                                        </p:attrNameLst>
                                      </p:cBhvr>
                                      <p:to>
                                        <p:strVal val="visible"/>
                                      </p:to>
                                    </p:set>
                                    <p:anim calcmode="lin" valueType="num">
                                      <p:cBhvr>
                                        <p:cTn id="23" dur="500" fill="hold"/>
                                        <p:tgtEl>
                                          <p:spTgt spid="153">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15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iterate>
                                    <p:tmAbs val="0"/>
                                  </p:iterate>
                                  <p:childTnLst>
                                    <p:set>
                                      <p:cBhvr>
                                        <p:cTn id="28" fill="hold"/>
                                        <p:tgtEl>
                                          <p:spTgt spid="153">
                                            <p:txEl>
                                              <p:pRg st="3" end="3"/>
                                            </p:txEl>
                                          </p:spTgt>
                                        </p:tgtEl>
                                        <p:attrNameLst>
                                          <p:attrName>style.visibility</p:attrName>
                                        </p:attrNameLst>
                                      </p:cBhvr>
                                      <p:to>
                                        <p:strVal val="visible"/>
                                      </p:to>
                                    </p:set>
                                    <p:anim calcmode="lin" valueType="num">
                                      <p:cBhvr>
                                        <p:cTn id="29" dur="500" fill="hold"/>
                                        <p:tgtEl>
                                          <p:spTgt spid="15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15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iterate>
                                    <p:tmAbs val="0"/>
                                  </p:iterate>
                                  <p:childTnLst>
                                    <p:set>
                                      <p:cBhvr>
                                        <p:cTn id="34" fill="hold"/>
                                        <p:tgtEl>
                                          <p:spTgt spid="153">
                                            <p:txEl>
                                              <p:pRg st="4" end="4"/>
                                            </p:txEl>
                                          </p:spTgt>
                                        </p:tgtEl>
                                        <p:attrNameLst>
                                          <p:attrName>style.visibility</p:attrName>
                                        </p:attrNameLst>
                                      </p:cBhvr>
                                      <p:to>
                                        <p:strVal val="visible"/>
                                      </p:to>
                                    </p:set>
                                    <p:anim calcmode="lin" valueType="num">
                                      <p:cBhvr>
                                        <p:cTn id="35" dur="500" fill="hold"/>
                                        <p:tgtEl>
                                          <p:spTgt spid="153">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15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iterate>
                                    <p:tmAbs val="0"/>
                                  </p:iterate>
                                  <p:childTnLst>
                                    <p:set>
                                      <p:cBhvr>
                                        <p:cTn id="40" fill="hold"/>
                                        <p:tgtEl>
                                          <p:spTgt spid="153">
                                            <p:txEl>
                                              <p:pRg st="5" end="5"/>
                                            </p:txEl>
                                          </p:spTgt>
                                        </p:tgtEl>
                                        <p:attrNameLst>
                                          <p:attrName>style.visibility</p:attrName>
                                        </p:attrNameLst>
                                      </p:cBhvr>
                                      <p:to>
                                        <p:strVal val="visible"/>
                                      </p:to>
                                    </p:set>
                                    <p:anim calcmode="lin" valueType="num">
                                      <p:cBhvr>
                                        <p:cTn id="41" dur="500" fill="hold"/>
                                        <p:tgtEl>
                                          <p:spTgt spid="153">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15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iterate>
                                    <p:tmAbs val="0"/>
                                  </p:iterate>
                                  <p:childTnLst>
                                    <p:set>
                                      <p:cBhvr>
                                        <p:cTn id="46" fill="hold"/>
                                        <p:tgtEl>
                                          <p:spTgt spid="153">
                                            <p:txEl>
                                              <p:pRg st="6" end="6"/>
                                            </p:txEl>
                                          </p:spTgt>
                                        </p:tgtEl>
                                        <p:attrNameLst>
                                          <p:attrName>style.visibility</p:attrName>
                                        </p:attrNameLst>
                                      </p:cBhvr>
                                      <p:to>
                                        <p:strVal val="visible"/>
                                      </p:to>
                                    </p:set>
                                    <p:anim calcmode="lin" valueType="num">
                                      <p:cBhvr>
                                        <p:cTn id="47" dur="500" fill="hold"/>
                                        <p:tgtEl>
                                          <p:spTgt spid="153">
                                            <p:txEl>
                                              <p:pRg st="6" end="6"/>
                                            </p:txEl>
                                          </p:spTgt>
                                        </p:tgtEl>
                                        <p:attrNameLst>
                                          <p:attrName>ppt_x</p:attrName>
                                        </p:attrNameLst>
                                      </p:cBhvr>
                                      <p:tavLst>
                                        <p:tav tm="0">
                                          <p:val>
                                            <p:strVal val="#ppt_x"/>
                                          </p:val>
                                        </p:tav>
                                        <p:tav tm="100000">
                                          <p:val>
                                            <p:strVal val="#ppt_x"/>
                                          </p:val>
                                        </p:tav>
                                      </p:tavLst>
                                    </p:anim>
                                    <p:anim calcmode="lin" valueType="num">
                                      <p:cBhvr>
                                        <p:cTn id="48" dur="500" fill="hold"/>
                                        <p:tgtEl>
                                          <p:spTgt spid="15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iterate>
                                    <p:tmAbs val="0"/>
                                  </p:iterate>
                                  <p:childTnLst>
                                    <p:set>
                                      <p:cBhvr>
                                        <p:cTn id="52" fill="hold"/>
                                        <p:tgtEl>
                                          <p:spTgt spid="153">
                                            <p:txEl>
                                              <p:pRg st="7" end="7"/>
                                            </p:txEl>
                                          </p:spTgt>
                                        </p:tgtEl>
                                        <p:attrNameLst>
                                          <p:attrName>style.visibility</p:attrName>
                                        </p:attrNameLst>
                                      </p:cBhvr>
                                      <p:to>
                                        <p:strVal val="visible"/>
                                      </p:to>
                                    </p:set>
                                    <p:anim calcmode="lin" valueType="num">
                                      <p:cBhvr>
                                        <p:cTn id="53" dur="500" fill="hold"/>
                                        <p:tgtEl>
                                          <p:spTgt spid="153">
                                            <p:txEl>
                                              <p:pRg st="7" end="7"/>
                                            </p:txEl>
                                          </p:spTgt>
                                        </p:tgtEl>
                                        <p:attrNameLst>
                                          <p:attrName>ppt_x</p:attrName>
                                        </p:attrNameLst>
                                      </p:cBhvr>
                                      <p:tavLst>
                                        <p:tav tm="0">
                                          <p:val>
                                            <p:strVal val="#ppt_x"/>
                                          </p:val>
                                        </p:tav>
                                        <p:tav tm="100000">
                                          <p:val>
                                            <p:strVal val="#ppt_x"/>
                                          </p:val>
                                        </p:tav>
                                      </p:tavLst>
                                    </p:anim>
                                    <p:anim calcmode="lin" valueType="num">
                                      <p:cBhvr>
                                        <p:cTn id="54" dur="500" fill="hold"/>
                                        <p:tgtEl>
                                          <p:spTgt spid="15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build="p"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Double-click to edit"/>
          <p:cNvSpPr txBox="1">
            <a:spLocks noGrp="1"/>
          </p:cNvSpPr>
          <p:nvPr>
            <p:ph type="body" idx="4294967295"/>
          </p:nvPr>
        </p:nvSpPr>
        <p:spPr>
          <a:xfrm>
            <a:off x="1018904" y="1886643"/>
            <a:ext cx="9597903" cy="4525964"/>
          </a:xfrm>
          <a:prstGeom prst="rect">
            <a:avLst/>
          </a:prstGeom>
        </p:spPr>
        <p:txBody>
          <a:bodyPr/>
          <a:lstStyle/>
          <a:p>
            <a:pPr marL="0" indent="0">
              <a:buClrTx/>
              <a:buSzTx/>
              <a:buFontTx/>
              <a:buNone/>
            </a:pPr>
            <a:endParaRPr/>
          </a:p>
        </p:txBody>
      </p:sp>
      <p:pic>
        <p:nvPicPr>
          <p:cNvPr id="157" name="Image" descr="Image"/>
          <p:cNvPicPr>
            <a:picLocks noChangeAspect="1"/>
          </p:cNvPicPr>
          <p:nvPr/>
        </p:nvPicPr>
        <p:blipFill>
          <a:blip r:embed="rId2"/>
          <a:stretch>
            <a:fillRect/>
          </a:stretch>
        </p:blipFill>
        <p:spPr>
          <a:xfrm>
            <a:off x="1018904" y="1886643"/>
            <a:ext cx="9506336" cy="3655663"/>
          </a:xfrm>
          <a:prstGeom prst="rect">
            <a:avLst/>
          </a:prstGeom>
          <a:ln w="12700">
            <a:miter lim="400000"/>
          </a:ln>
        </p:spPr>
      </p:pic>
      <p:sp>
        <p:nvSpPr>
          <p:cNvPr id="158" name="Bacterial Panperitonitis caused by Neisseria Gonorrhea…"/>
          <p:cNvSpPr txBox="1">
            <a:spLocks noGrp="1"/>
          </p:cNvSpPr>
          <p:nvPr>
            <p:ph type="title" idx="4294967295"/>
          </p:nvPr>
        </p:nvSpPr>
        <p:spPr>
          <a:xfrm>
            <a:off x="1779701" y="503720"/>
            <a:ext cx="8366728" cy="1717075"/>
          </a:xfrm>
          <a:prstGeom prst="rect">
            <a:avLst/>
          </a:prstGeom>
        </p:spPr>
        <p:txBody>
          <a:bodyPr/>
          <a:lstStyle/>
          <a:p>
            <a:pPr algn="ctr" defTabSz="182880">
              <a:defRPr sz="2680">
                <a:latin typeface="Calibri"/>
                <a:ea typeface="Calibri"/>
                <a:cs typeface="Calibri"/>
                <a:sym typeface="Calibri"/>
              </a:defRPr>
            </a:pPr>
            <a:r>
              <a:rPr dirty="0"/>
              <a:t>Bacterial </a:t>
            </a:r>
            <a:r>
              <a:rPr dirty="0" err="1"/>
              <a:t>Panperitonitis</a:t>
            </a:r>
            <a:r>
              <a:rPr dirty="0"/>
              <a:t> caused by Neisseria Gonorrhea</a:t>
            </a:r>
          </a:p>
          <a:p>
            <a:pPr algn="ctr" defTabSz="182880">
              <a:defRPr sz="2680">
                <a:latin typeface="Calibri"/>
                <a:ea typeface="Calibri"/>
                <a:cs typeface="Calibri"/>
                <a:sym typeface="Calibri"/>
              </a:defRPr>
            </a:pPr>
            <a:endParaRPr dirty="0"/>
          </a:p>
          <a:p>
            <a:pPr algn="ctr" defTabSz="182880">
              <a:defRPr sz="1760">
                <a:latin typeface="Calibri"/>
                <a:ea typeface="Calibri"/>
                <a:cs typeface="Calibri"/>
                <a:sym typeface="Calibri"/>
              </a:defRPr>
            </a:pPr>
            <a:r>
              <a:rPr dirty="0"/>
              <a:t>Yosuke Baba, Shigeki Matsubara, Tetsuo Tsunoda, Megumi Kondo, Shizuo Machida, Mitsuaki Suzuki</a:t>
            </a:r>
          </a:p>
          <a:p>
            <a:pPr algn="ctr" defTabSz="182880">
              <a:defRPr sz="2680">
                <a:latin typeface="Calibri"/>
                <a:ea typeface="Calibri"/>
                <a:cs typeface="Calibri"/>
                <a:sym typeface="Calibri"/>
              </a:defRPr>
            </a:pPr>
            <a:endParaRPr dirty="0"/>
          </a:p>
        </p:txBody>
      </p:sp>
      <p:pic>
        <p:nvPicPr>
          <p:cNvPr id="159" name="Image" descr="Image"/>
          <p:cNvPicPr>
            <a:picLocks noChangeAspect="1"/>
          </p:cNvPicPr>
          <p:nvPr/>
        </p:nvPicPr>
        <p:blipFill>
          <a:blip r:embed="rId3"/>
          <a:stretch>
            <a:fillRect/>
          </a:stretch>
        </p:blipFill>
        <p:spPr>
          <a:xfrm>
            <a:off x="1779701" y="434147"/>
            <a:ext cx="8275161" cy="869926"/>
          </a:xfrm>
          <a:prstGeom prst="rect">
            <a:avLst/>
          </a:prstGeom>
          <a:ln w="12700">
            <a:miter lim="400000"/>
          </a:ln>
        </p:spPr>
      </p:pic>
      <p:sp>
        <p:nvSpPr>
          <p:cNvPr id="160" name="Slide Number"/>
          <p:cNvSpPr txBox="1">
            <a:spLocks noGrp="1"/>
          </p:cNvSpPr>
          <p:nvPr>
            <p:ph type="sldNum" sz="quarter" idx="4294967295"/>
          </p:nvPr>
        </p:nvSpPr>
        <p:spPr>
          <a:xfrm>
            <a:off x="6110600" y="6440204"/>
            <a:ext cx="245751" cy="22570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b"/>
          <a:lstStyle>
            <a:lvl1pPr defTabSz="457200">
              <a:defRPr sz="1100">
                <a:solidFill>
                  <a:srgbClr val="7F7F7F"/>
                </a:solidFill>
                <a:latin typeface="Calibri"/>
                <a:ea typeface="Calibri"/>
                <a:cs typeface="Calibri"/>
                <a:sym typeface="Calibri"/>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1100" b="0" i="0" u="none" strike="noStrike" kern="0" cap="none" spc="0" normalizeH="0" baseline="0" noProof="0">
                <a:ln>
                  <a:noFill/>
                </a:ln>
                <a:solidFill>
                  <a:srgbClr val="7F7F7F"/>
                </a:solidFill>
                <a:effectLst/>
                <a:uLnTx/>
                <a:uFillTx/>
                <a:latin typeface="Calibri"/>
                <a:cs typeface="Calibri"/>
                <a:sym typeface="Calibri"/>
              </a:rPr>
              <a:pPr marL="0" marR="0" lvl="0" indent="0" algn="l" defTabSz="457200" rtl="0" eaLnBrk="1" fontAlgn="auto" latinLnBrk="0" hangingPunct="0">
                <a:lnSpc>
                  <a:spcPct val="100000"/>
                </a:lnSpc>
                <a:spcBef>
                  <a:spcPts val="0"/>
                </a:spcBef>
                <a:spcAft>
                  <a:spcPts val="0"/>
                </a:spcAft>
                <a:buClrTx/>
                <a:buSzTx/>
                <a:buFontTx/>
                <a:buNone/>
                <a:tabLst/>
                <a:defRPr/>
              </a:pPr>
              <a:t>12</a:t>
            </a:fld>
            <a:endParaRPr kumimoji="0" sz="1100" b="0" i="0" u="none" strike="noStrike" kern="0" cap="none" spc="0" normalizeH="0" baseline="0" noProof="0">
              <a:ln>
                <a:noFill/>
              </a:ln>
              <a:solidFill>
                <a:srgbClr val="7F7F7F"/>
              </a:solidFill>
              <a:effectLst/>
              <a:uLnTx/>
              <a:uFillTx/>
              <a:latin typeface="Calibri"/>
              <a:cs typeface="Calibri"/>
              <a:sym typeface="Calibri"/>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Neisseria Gonorrhoeae Spontaneous Bacterial Peritonitis…"/>
          <p:cNvSpPr txBox="1">
            <a:spLocks noGrp="1"/>
          </p:cNvSpPr>
          <p:nvPr>
            <p:ph type="title" idx="4294967295"/>
          </p:nvPr>
        </p:nvSpPr>
        <p:spPr>
          <a:xfrm>
            <a:off x="1981200" y="508000"/>
            <a:ext cx="8229600" cy="909638"/>
          </a:xfrm>
          <a:prstGeom prst="rect">
            <a:avLst/>
          </a:prstGeom>
        </p:spPr>
        <p:txBody>
          <a:bodyPr/>
          <a:lstStyle/>
          <a:p>
            <a:pPr algn="ctr" defTabSz="315468">
              <a:defRPr sz="2208"/>
            </a:pPr>
            <a:r>
              <a:t>Neisseria Gonorrhoeae Spontaneous Bacterial Peritonitis </a:t>
            </a:r>
          </a:p>
          <a:p>
            <a:pPr algn="ctr" defTabSz="315468">
              <a:defRPr sz="1242">
                <a:latin typeface="Calibri"/>
                <a:ea typeface="Calibri"/>
                <a:cs typeface="Calibri"/>
                <a:sym typeface="Calibri"/>
              </a:defRPr>
            </a:pPr>
            <a:r>
              <a:t>George Mwandia ,RyanQ.Simon, Hari Polenakovik, and Katelyn J. Booher Wright State University Boonshoft School of Medicine, Department of Infectious Diseases, Weber CHE Building, 2nd Floor E Apple St. Dayton, Dayton, OH 45409-2902, USA</a:t>
            </a:r>
          </a:p>
        </p:txBody>
      </p:sp>
      <p:sp>
        <p:nvSpPr>
          <p:cNvPr id="163" name="The patient is a 48-year-old sexually active female with decompensated cirrhosis secondary to alcohol and chronic hepatitis B on entecavir, hypertension, coronary artery disease, and hyperlipidemia. She was admitted with a one week history of progressive"/>
          <p:cNvSpPr txBox="1">
            <a:spLocks noGrp="1"/>
          </p:cNvSpPr>
          <p:nvPr>
            <p:ph type="body" sz="half" idx="4294967295"/>
          </p:nvPr>
        </p:nvSpPr>
        <p:spPr>
          <a:xfrm>
            <a:off x="610721" y="2089852"/>
            <a:ext cx="10970558" cy="2906709"/>
          </a:xfrm>
          <a:prstGeom prst="rect">
            <a:avLst/>
          </a:prstGeom>
        </p:spPr>
        <p:txBody>
          <a:bodyPr/>
          <a:lstStyle>
            <a:lvl1pPr marL="342899" indent="-342899">
              <a:defRPr sz="2200"/>
            </a:lvl1pPr>
          </a:lstStyle>
          <a:p>
            <a:r>
              <a:t>The patient is a 48-year-old sexually active female with decompensated cirrhosis secondary to alcohol and chronic hepatitis B on entecavir, hypertension, coronary artery disease, and hyperlipidemia. She was admitted with a one week history of progressively worsening abdominal pain and distension associated with fevers and chills. There was no dysuria, frequency, dyspareunia, vaginal discharge, or history of sexually transmitted infection.</a:t>
            </a:r>
          </a:p>
        </p:txBody>
      </p:sp>
      <p:sp>
        <p:nvSpPr>
          <p:cNvPr id="164" name="Slide Number"/>
          <p:cNvSpPr txBox="1">
            <a:spLocks noGrp="1"/>
          </p:cNvSpPr>
          <p:nvPr>
            <p:ph type="sldNum" sz="quarter" idx="4294967295"/>
          </p:nvPr>
        </p:nvSpPr>
        <p:spPr>
          <a:xfrm>
            <a:off x="6110600" y="6440204"/>
            <a:ext cx="245751" cy="22570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b"/>
          <a:lstStyle>
            <a:lvl1pPr defTabSz="457200">
              <a:defRPr sz="1100">
                <a:solidFill>
                  <a:srgbClr val="7F7F7F"/>
                </a:solidFill>
                <a:latin typeface="Calibri"/>
                <a:ea typeface="Calibri"/>
                <a:cs typeface="Calibri"/>
                <a:sym typeface="Calibri"/>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1100" b="0" i="0" u="none" strike="noStrike" kern="0" cap="none" spc="0" normalizeH="0" baseline="0" noProof="0">
                <a:ln>
                  <a:noFill/>
                </a:ln>
                <a:solidFill>
                  <a:srgbClr val="7F7F7F"/>
                </a:solidFill>
                <a:effectLst/>
                <a:uLnTx/>
                <a:uFillTx/>
                <a:latin typeface="Calibri"/>
                <a:cs typeface="Calibri"/>
                <a:sym typeface="Calibri"/>
              </a:rPr>
              <a:pPr marL="0" marR="0" lvl="0" indent="0" algn="l" defTabSz="457200" rtl="0" eaLnBrk="1" fontAlgn="auto" latinLnBrk="0" hangingPunct="0">
                <a:lnSpc>
                  <a:spcPct val="100000"/>
                </a:lnSpc>
                <a:spcBef>
                  <a:spcPts val="0"/>
                </a:spcBef>
                <a:spcAft>
                  <a:spcPts val="0"/>
                </a:spcAft>
                <a:buClrTx/>
                <a:buSzTx/>
                <a:buFontTx/>
                <a:buNone/>
                <a:tabLst/>
                <a:defRPr/>
              </a:pPr>
              <a:t>13</a:t>
            </a:fld>
            <a:endParaRPr kumimoji="0" sz="1100" b="0" i="0" u="none" strike="noStrike" kern="0" cap="none" spc="0" normalizeH="0" baseline="0" noProof="0">
              <a:ln>
                <a:noFill/>
              </a:ln>
              <a:solidFill>
                <a:srgbClr val="7F7F7F"/>
              </a:solidFill>
              <a:effectLst/>
              <a:uLnTx/>
              <a:uFillTx/>
              <a:latin typeface="Calibri"/>
              <a:cs typeface="Calibri"/>
              <a:sym typeface="Calibri"/>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Incidence, Mortality Rates, and Length of Stay in Patients with Spontaneous Bacterial Peritonitis…"/>
          <p:cNvSpPr txBox="1">
            <a:spLocks noGrp="1"/>
          </p:cNvSpPr>
          <p:nvPr>
            <p:ph type="title" idx="4294967295"/>
          </p:nvPr>
        </p:nvSpPr>
        <p:spPr>
          <a:xfrm>
            <a:off x="574809" y="359084"/>
            <a:ext cx="10687642" cy="1603179"/>
          </a:xfrm>
          <a:prstGeom prst="rect">
            <a:avLst/>
          </a:prstGeom>
        </p:spPr>
        <p:txBody>
          <a:bodyPr/>
          <a:lstStyle/>
          <a:p>
            <a:pPr algn="ctr" defTabSz="425195">
              <a:defRPr sz="2139">
                <a:solidFill>
                  <a:srgbClr val="000000"/>
                </a:solidFill>
                <a:latin typeface="Calibri"/>
                <a:ea typeface="Calibri"/>
                <a:cs typeface="Calibri"/>
                <a:sym typeface="Calibri"/>
              </a:defRPr>
            </a:pPr>
            <a:r>
              <a:rPr dirty="0"/>
              <a:t>Incidence, Mortality Rates, and Length of Stay in Patients with Spontaneous Bacterial Peritonitis</a:t>
            </a:r>
          </a:p>
          <a:p>
            <a:pPr algn="ctr" defTabSz="425195">
              <a:defRPr sz="2139">
                <a:solidFill>
                  <a:srgbClr val="000000"/>
                </a:solidFill>
                <a:latin typeface="Calibri"/>
                <a:ea typeface="Calibri"/>
                <a:cs typeface="Calibri"/>
                <a:sym typeface="Calibri"/>
              </a:defRPr>
            </a:pPr>
            <a:r>
              <a:rPr dirty="0"/>
              <a:t>and Concomitant HIV in U.S. Hospitalized Patients, 2006-2012</a:t>
            </a:r>
          </a:p>
          <a:p>
            <a:pPr algn="ctr" defTabSz="425195">
              <a:defRPr sz="2139">
                <a:solidFill>
                  <a:srgbClr val="000000"/>
                </a:solidFill>
                <a:latin typeface="Calibri"/>
                <a:ea typeface="Calibri"/>
                <a:cs typeface="Calibri"/>
                <a:sym typeface="Calibri"/>
              </a:defRPr>
            </a:pPr>
            <a:endParaRPr dirty="0"/>
          </a:p>
          <a:p>
            <a:pPr algn="ctr" defTabSz="425195">
              <a:defRPr sz="1581">
                <a:solidFill>
                  <a:srgbClr val="000000"/>
                </a:solidFill>
                <a:latin typeface="+mn-lt"/>
                <a:ea typeface="+mn-ea"/>
                <a:cs typeface="+mn-cs"/>
                <a:sym typeface="Helvetica"/>
              </a:defRPr>
            </a:pPr>
            <a:r>
              <a:rPr dirty="0"/>
              <a:t>Lance McLeroy, MD, Brandon Wuerth, MD, Jeremy Sullivan, Don C. Rockey, MD. Medical University of</a:t>
            </a:r>
          </a:p>
          <a:p>
            <a:pPr algn="ctr" defTabSz="425195">
              <a:defRPr sz="1581">
                <a:solidFill>
                  <a:srgbClr val="000000"/>
                </a:solidFill>
                <a:latin typeface="+mn-lt"/>
                <a:ea typeface="+mn-ea"/>
                <a:cs typeface="+mn-cs"/>
                <a:sym typeface="Helvetica"/>
              </a:defRPr>
            </a:pPr>
            <a:r>
              <a:rPr dirty="0"/>
              <a:t>South Carolina, Charleston, SC.</a:t>
            </a:r>
          </a:p>
        </p:txBody>
      </p:sp>
      <p:pic>
        <p:nvPicPr>
          <p:cNvPr id="168" name="Image" descr="Image"/>
          <p:cNvPicPr>
            <a:picLocks noChangeAspect="1"/>
          </p:cNvPicPr>
          <p:nvPr/>
        </p:nvPicPr>
        <p:blipFill>
          <a:blip r:embed="rId2"/>
          <a:stretch>
            <a:fillRect/>
          </a:stretch>
        </p:blipFill>
        <p:spPr>
          <a:xfrm>
            <a:off x="2449052" y="2054546"/>
            <a:ext cx="7293895" cy="3954852"/>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itle 1"/>
          <p:cNvSpPr txBox="1">
            <a:spLocks noGrp="1"/>
          </p:cNvSpPr>
          <p:nvPr>
            <p:ph type="title" idx="4294967295"/>
          </p:nvPr>
        </p:nvSpPr>
        <p:spPr>
          <a:xfrm>
            <a:off x="1981200" y="508000"/>
            <a:ext cx="8229600" cy="909638"/>
          </a:xfrm>
          <a:prstGeom prst="rect">
            <a:avLst/>
          </a:prstGeom>
        </p:spPr>
        <p:txBody>
          <a:bodyPr/>
          <a:lstStyle>
            <a:lvl1pPr>
              <a:defRPr sz="4100">
                <a:latin typeface="Calibri"/>
                <a:ea typeface="Calibri"/>
                <a:cs typeface="Calibri"/>
                <a:sym typeface="Calibri"/>
              </a:defRPr>
            </a:lvl1pPr>
          </a:lstStyle>
          <a:p>
            <a:r>
              <a:t>Gonococcal peritonitis </a:t>
            </a:r>
          </a:p>
        </p:txBody>
      </p:sp>
      <p:sp>
        <p:nvSpPr>
          <p:cNvPr id="171" name="Content Placeholder 2"/>
          <p:cNvSpPr txBox="1">
            <a:spLocks noGrp="1"/>
          </p:cNvSpPr>
          <p:nvPr>
            <p:ph type="body" idx="4294967295"/>
          </p:nvPr>
        </p:nvSpPr>
        <p:spPr>
          <a:xfrm>
            <a:off x="1981200" y="1600200"/>
            <a:ext cx="9293470" cy="4525963"/>
          </a:xfrm>
          <a:prstGeom prst="rect">
            <a:avLst/>
          </a:prstGeom>
        </p:spPr>
        <p:txBody>
          <a:bodyPr/>
          <a:lstStyle/>
          <a:p>
            <a:r>
              <a:t>Rare occurrence but may be more common in special populations, MSM</a:t>
            </a:r>
          </a:p>
          <a:p>
            <a:r>
              <a:t>May be more common in MSM with HIV</a:t>
            </a:r>
          </a:p>
          <a:p>
            <a:r>
              <a:t>Seek and Ye shall find…. </a:t>
            </a:r>
          </a:p>
          <a:p>
            <a:r>
              <a:t>This case illustrates the importance of obtaining a sexual history </a:t>
            </a:r>
          </a:p>
          <a:p>
            <a:r>
              <a:t>3 site STI testing - even in cisgender women</a:t>
            </a:r>
          </a:p>
        </p:txBody>
      </p:sp>
      <p:sp>
        <p:nvSpPr>
          <p:cNvPr id="172" name="Slide Number"/>
          <p:cNvSpPr txBox="1">
            <a:spLocks noGrp="1"/>
          </p:cNvSpPr>
          <p:nvPr>
            <p:ph type="sldNum" sz="quarter" idx="4294967295"/>
          </p:nvPr>
        </p:nvSpPr>
        <p:spPr>
          <a:xfrm>
            <a:off x="6110600" y="6440204"/>
            <a:ext cx="245751" cy="22570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b"/>
          <a:lstStyle>
            <a:lvl1pPr defTabSz="457200">
              <a:defRPr sz="1100">
                <a:solidFill>
                  <a:srgbClr val="7F7F7F"/>
                </a:solidFill>
                <a:latin typeface="Calibri"/>
                <a:ea typeface="Calibri"/>
                <a:cs typeface="Calibri"/>
                <a:sym typeface="Calibri"/>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1100" b="0" i="0" u="none" strike="noStrike" kern="0" cap="none" spc="0" normalizeH="0" baseline="0" noProof="0">
                <a:ln>
                  <a:noFill/>
                </a:ln>
                <a:solidFill>
                  <a:srgbClr val="7F7F7F"/>
                </a:solidFill>
                <a:effectLst/>
                <a:uLnTx/>
                <a:uFillTx/>
                <a:latin typeface="Calibri"/>
                <a:cs typeface="Calibri"/>
                <a:sym typeface="Calibri"/>
              </a:rPr>
              <a:pPr marL="0" marR="0" lvl="0" indent="0" algn="l" defTabSz="457200" rtl="0" eaLnBrk="1" fontAlgn="auto" latinLnBrk="0" hangingPunct="0">
                <a:lnSpc>
                  <a:spcPct val="100000"/>
                </a:lnSpc>
                <a:spcBef>
                  <a:spcPts val="0"/>
                </a:spcBef>
                <a:spcAft>
                  <a:spcPts val="0"/>
                </a:spcAft>
                <a:buClrTx/>
                <a:buSzTx/>
                <a:buFontTx/>
                <a:buNone/>
                <a:tabLst/>
                <a:defRPr/>
              </a:pPr>
              <a:t>15</a:t>
            </a:fld>
            <a:endParaRPr kumimoji="0" sz="1100" b="0" i="0" u="none" strike="noStrike" kern="0" cap="none" spc="0" normalizeH="0" baseline="0" noProof="0">
              <a:ln>
                <a:noFill/>
              </a:ln>
              <a:solidFill>
                <a:srgbClr val="7F7F7F"/>
              </a:solidFill>
              <a:effectLst/>
              <a:uLnTx/>
              <a:uFillTx/>
              <a:latin typeface="Calibri"/>
              <a:cs typeface="Calibri"/>
              <a:sym typeface="Calibri"/>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16973-2E0E-9035-F6BB-34C67ED91E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FF2026-AE40-C44B-0FD7-D81C2C00EB56}"/>
              </a:ext>
            </a:extLst>
          </p:cNvPr>
          <p:cNvSpPr>
            <a:spLocks noGrp="1"/>
          </p:cNvSpPr>
          <p:nvPr>
            <p:ph type="title"/>
          </p:nvPr>
        </p:nvSpPr>
        <p:spPr/>
        <p:txBody>
          <a:bodyPr/>
          <a:lstStyle/>
          <a:p>
            <a:r>
              <a:rPr lang="en-US" dirty="0"/>
              <a:t>Case 2</a:t>
            </a:r>
          </a:p>
        </p:txBody>
      </p:sp>
      <p:sp>
        <p:nvSpPr>
          <p:cNvPr id="3" name="Text Placeholder 2">
            <a:extLst>
              <a:ext uri="{FF2B5EF4-FFF2-40B4-BE49-F238E27FC236}">
                <a16:creationId xmlns:a16="http://schemas.microsoft.com/office/drawing/2014/main" id="{D1AE92B3-57DA-5B4A-14FF-F50DC0BA92E8}"/>
              </a:ext>
            </a:extLst>
          </p:cNvPr>
          <p:cNvSpPr>
            <a:spLocks noGrp="1"/>
          </p:cNvSpPr>
          <p:nvPr>
            <p:ph type="body" sz="quarter" idx="11"/>
          </p:nvPr>
        </p:nvSpPr>
        <p:spPr/>
        <p:txBody>
          <a:bodyPr/>
          <a:lstStyle/>
          <a:p>
            <a:r>
              <a:rPr lang="en-US" sz="3200" b="1" dirty="0"/>
              <a:t>I have a patient with urethral gonorrhea and persistent symptoms after treatment. </a:t>
            </a:r>
          </a:p>
          <a:p>
            <a:r>
              <a:rPr lang="en-US" sz="3200" b="1" dirty="0"/>
              <a:t>What do I do now?</a:t>
            </a:r>
          </a:p>
        </p:txBody>
      </p:sp>
    </p:spTree>
    <p:extLst>
      <p:ext uri="{BB962C8B-B14F-4D97-AF65-F5344CB8AC3E}">
        <p14:creationId xmlns:p14="http://schemas.microsoft.com/office/powerpoint/2010/main" val="1496236886"/>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67ABB427-75BF-31B9-3CEA-500F8BFEEDA9}"/>
              </a:ext>
            </a:extLst>
          </p:cNvPr>
          <p:cNvSpPr>
            <a:spLocks noGrp="1"/>
          </p:cNvSpPr>
          <p:nvPr>
            <p:ph type="body" idx="1"/>
          </p:nvPr>
        </p:nvSpPr>
        <p:spPr>
          <a:xfrm>
            <a:off x="703663" y="3134520"/>
            <a:ext cx="10515600" cy="1500187"/>
          </a:xfrm>
        </p:spPr>
        <p:txBody>
          <a:bodyPr/>
          <a:lstStyle/>
          <a:p>
            <a:r>
              <a:rPr lang="en-US" dirty="0">
                <a:solidFill>
                  <a:schemeClr val="tx1">
                    <a:lumMod val="50000"/>
                    <a:lumOff val="50000"/>
                  </a:schemeClr>
                </a:solidFill>
              </a:rPr>
              <a:t>Hilary Reno, MD PhD FIDSA</a:t>
            </a:r>
          </a:p>
          <a:p>
            <a:r>
              <a:rPr lang="en-US" sz="2400" dirty="0">
                <a:solidFill>
                  <a:schemeClr val="tx1">
                    <a:lumMod val="50000"/>
                    <a:lumOff val="50000"/>
                  </a:schemeClr>
                </a:solidFill>
              </a:rPr>
              <a:t>Professor of Medicine and Public Health</a:t>
            </a:r>
          </a:p>
          <a:p>
            <a:r>
              <a:rPr lang="en-US" sz="2400" dirty="0">
                <a:solidFill>
                  <a:schemeClr val="tx1">
                    <a:lumMod val="50000"/>
                    <a:lumOff val="50000"/>
                  </a:schemeClr>
                </a:solidFill>
              </a:rPr>
              <a:t>Washington University School of Medicine</a:t>
            </a:r>
          </a:p>
          <a:p>
            <a:endParaRPr lang="en-US" dirty="0"/>
          </a:p>
        </p:txBody>
      </p:sp>
      <p:sp>
        <p:nvSpPr>
          <p:cNvPr id="4" name="Title 1">
            <a:extLst>
              <a:ext uri="{FF2B5EF4-FFF2-40B4-BE49-F238E27FC236}">
                <a16:creationId xmlns:a16="http://schemas.microsoft.com/office/drawing/2014/main" id="{1F470847-0352-CAA4-6C9B-20D3108CA98E}"/>
              </a:ext>
            </a:extLst>
          </p:cNvPr>
          <p:cNvSpPr>
            <a:spLocks noGrp="1"/>
          </p:cNvSpPr>
          <p:nvPr>
            <p:ph type="title"/>
          </p:nvPr>
        </p:nvSpPr>
        <p:spPr>
          <a:xfrm>
            <a:off x="601114" y="120650"/>
            <a:ext cx="8776089" cy="2852737"/>
          </a:xfrm>
        </p:spPr>
        <p:txBody>
          <a:bodyPr anchor="b">
            <a:normAutofit/>
          </a:bodyPr>
          <a:lstStyle/>
          <a:p>
            <a:r>
              <a:rPr lang="en-US" sz="4700" dirty="0"/>
              <a:t>STI Cases</a:t>
            </a:r>
          </a:p>
        </p:txBody>
      </p:sp>
      <p:pic>
        <p:nvPicPr>
          <p:cNvPr id="5" name="Content Placeholder 3" descr="A picture containing text, device&#10;&#10;Description automatically generated">
            <a:extLst>
              <a:ext uri="{FF2B5EF4-FFF2-40B4-BE49-F238E27FC236}">
                <a16:creationId xmlns:a16="http://schemas.microsoft.com/office/drawing/2014/main" id="{572BF53C-B4F2-111E-DED4-4C26D45367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114" y="4896200"/>
            <a:ext cx="5064006" cy="1653921"/>
          </a:xfrm>
          <a:prstGeom prst="rect">
            <a:avLst/>
          </a:prstGeom>
        </p:spPr>
      </p:pic>
    </p:spTree>
    <p:extLst>
      <p:ext uri="{BB962C8B-B14F-4D97-AF65-F5344CB8AC3E}">
        <p14:creationId xmlns:p14="http://schemas.microsoft.com/office/powerpoint/2010/main" val="4043946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B1CA2-FE33-F784-8C20-A8E962ACC5C0}"/>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164769DF-490C-BCA1-F206-40642E59B136}"/>
              </a:ext>
            </a:extLst>
          </p:cNvPr>
          <p:cNvSpPr>
            <a:spLocks noGrp="1"/>
          </p:cNvSpPr>
          <p:nvPr>
            <p:ph idx="1"/>
          </p:nvPr>
        </p:nvSpPr>
        <p:spPr/>
        <p:txBody>
          <a:bodyPr/>
          <a:lstStyle/>
          <a:p>
            <a:r>
              <a:rPr lang="en-US" dirty="0">
                <a:solidFill>
                  <a:srgbClr val="000000"/>
                </a:solidFill>
              </a:rPr>
              <a:t>Dr. Reno has no relevant financial interests to disclose.</a:t>
            </a:r>
          </a:p>
          <a:p>
            <a:endParaRPr lang="en-US" dirty="0">
              <a:solidFill>
                <a:srgbClr val="000000"/>
              </a:solidFill>
            </a:endParaRPr>
          </a:p>
          <a:p>
            <a:r>
              <a:rPr lang="en-US" dirty="0">
                <a:solidFill>
                  <a:srgbClr val="000000"/>
                </a:solidFill>
              </a:rPr>
              <a:t>Funding: 	Roche, Inc, consultant and educator (active)</a:t>
            </a:r>
          </a:p>
          <a:p>
            <a:pPr marL="0" indent="0">
              <a:buNone/>
            </a:pPr>
            <a:r>
              <a:rPr lang="en-US" dirty="0">
                <a:solidFill>
                  <a:srgbClr val="000000"/>
                </a:solidFill>
              </a:rPr>
              <a:t>		Hologic grant to Wash U (ended 2024)</a:t>
            </a:r>
          </a:p>
          <a:p>
            <a:pPr marL="0" indent="0">
              <a:buNone/>
            </a:pPr>
            <a:r>
              <a:rPr lang="en-US" dirty="0">
                <a:solidFill>
                  <a:srgbClr val="000000"/>
                </a:solidFill>
              </a:rPr>
              <a:t>		WashU ICTS</a:t>
            </a:r>
          </a:p>
          <a:p>
            <a:pPr marL="0" indent="0">
              <a:buNone/>
            </a:pPr>
            <a:r>
              <a:rPr lang="en-US" dirty="0">
                <a:solidFill>
                  <a:srgbClr val="000000"/>
                </a:solidFill>
              </a:rPr>
              <a:t>		CDC DSTDP </a:t>
            </a:r>
          </a:p>
          <a:p>
            <a:pPr marL="0" indent="0">
              <a:buNone/>
            </a:pPr>
            <a:r>
              <a:rPr lang="en-US" dirty="0">
                <a:solidFill>
                  <a:srgbClr val="000000"/>
                </a:solidFill>
              </a:rPr>
              <a:t>		St. Louis County DPH</a:t>
            </a:r>
          </a:p>
          <a:p>
            <a:pPr marL="0" indent="0">
              <a:buNone/>
            </a:pPr>
            <a:r>
              <a:rPr lang="en-US" dirty="0">
                <a:solidFill>
                  <a:srgbClr val="000000"/>
                </a:solidFill>
              </a:rPr>
              <a:t>		NIH </a:t>
            </a:r>
          </a:p>
          <a:p>
            <a:pPr marL="0" indent="0">
              <a:buNone/>
            </a:pPr>
            <a:r>
              <a:rPr lang="en-US" dirty="0">
                <a:solidFill>
                  <a:srgbClr val="000000"/>
                </a:solidFill>
              </a:rPr>
              <a:t>		Yes, I still see patients!</a:t>
            </a:r>
          </a:p>
        </p:txBody>
      </p:sp>
    </p:spTree>
    <p:extLst>
      <p:ext uri="{BB962C8B-B14F-4D97-AF65-F5344CB8AC3E}">
        <p14:creationId xmlns:p14="http://schemas.microsoft.com/office/powerpoint/2010/main" val="607602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B9345-754E-02C2-1143-6EA791654014}"/>
              </a:ext>
            </a:extLst>
          </p:cNvPr>
          <p:cNvSpPr>
            <a:spLocks noGrp="1"/>
          </p:cNvSpPr>
          <p:nvPr>
            <p:ph type="title"/>
          </p:nvPr>
        </p:nvSpPr>
        <p:spPr>
          <a:xfrm>
            <a:off x="567557" y="510108"/>
            <a:ext cx="10355422" cy="950574"/>
          </a:xfrm>
        </p:spPr>
        <p:txBody>
          <a:bodyPr>
            <a:normAutofit/>
          </a:bodyPr>
          <a:lstStyle/>
          <a:p>
            <a:r>
              <a:rPr lang="en-US" dirty="0"/>
              <a:t>Case: Elliot</a:t>
            </a:r>
          </a:p>
        </p:txBody>
      </p:sp>
      <p:sp>
        <p:nvSpPr>
          <p:cNvPr id="3" name="Content Placeholder 2">
            <a:extLst>
              <a:ext uri="{FF2B5EF4-FFF2-40B4-BE49-F238E27FC236}">
                <a16:creationId xmlns:a16="http://schemas.microsoft.com/office/drawing/2014/main" id="{6A81FA58-5C49-31E2-5FEA-EC03656A65C3}"/>
              </a:ext>
            </a:extLst>
          </p:cNvPr>
          <p:cNvSpPr>
            <a:spLocks noGrp="1"/>
          </p:cNvSpPr>
          <p:nvPr>
            <p:ph idx="1"/>
          </p:nvPr>
        </p:nvSpPr>
        <p:spPr>
          <a:xfrm>
            <a:off x="759176" y="1595470"/>
            <a:ext cx="9972185" cy="4633538"/>
          </a:xfrm>
        </p:spPr>
        <p:txBody>
          <a:bodyPr>
            <a:noAutofit/>
          </a:bodyPr>
          <a:lstStyle/>
          <a:p>
            <a:pPr marL="0" lvl="0" indent="0" algn="l" rtl="0">
              <a:lnSpc>
                <a:spcPct val="100000"/>
              </a:lnSpc>
              <a:spcBef>
                <a:spcPts val="0"/>
              </a:spcBef>
              <a:spcAft>
                <a:spcPts val="0"/>
              </a:spcAft>
              <a:buNone/>
            </a:pPr>
            <a:r>
              <a:rPr lang="en-US" sz="2400" dirty="0">
                <a:solidFill>
                  <a:srgbClr val="000000"/>
                </a:solidFill>
                <a:latin typeface="Arial" panose="020B0604020202020204" pitchFamily="34" charset="0"/>
                <a:cs typeface="Arial" panose="020B0604020202020204" pitchFamily="34" charset="0"/>
              </a:rPr>
              <a:t>24 </a:t>
            </a:r>
            <a:r>
              <a:rPr lang="en-US" sz="2400" dirty="0" err="1">
                <a:solidFill>
                  <a:srgbClr val="000000"/>
                </a:solidFill>
                <a:latin typeface="Arial" panose="020B0604020202020204" pitchFamily="34" charset="0"/>
                <a:cs typeface="Arial" panose="020B0604020202020204" pitchFamily="34" charset="0"/>
              </a:rPr>
              <a:t>yo</a:t>
            </a:r>
            <a:r>
              <a:rPr lang="en-US" sz="2400" dirty="0">
                <a:solidFill>
                  <a:srgbClr val="000000"/>
                </a:solidFill>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man </a:t>
            </a:r>
            <a:r>
              <a:rPr lang="en-US" sz="2400" dirty="0">
                <a:solidFill>
                  <a:srgbClr val="000000"/>
                </a:solidFill>
                <a:latin typeface="Arial" panose="020B0604020202020204" pitchFamily="34" charset="0"/>
                <a:cs typeface="Arial" panose="020B0604020202020204" pitchFamily="34" charset="0"/>
              </a:rPr>
              <a:t>presents to STI clinic with cloudy discharge x 4 days. Some mild dysuria. He takes HIV </a:t>
            </a:r>
            <a:r>
              <a:rPr lang="en-US" sz="2400" dirty="0" err="1">
                <a:solidFill>
                  <a:srgbClr val="000000"/>
                </a:solidFill>
                <a:latin typeface="Arial" panose="020B0604020202020204" pitchFamily="34" charset="0"/>
                <a:cs typeface="Arial" panose="020B0604020202020204" pitchFamily="34" charset="0"/>
              </a:rPr>
              <a:t>PrEP.</a:t>
            </a:r>
            <a:r>
              <a:rPr lang="en-US" sz="2400" dirty="0">
                <a:solidFill>
                  <a:srgbClr val="000000"/>
                </a:solidFill>
                <a:latin typeface="Arial" panose="020B0604020202020204" pitchFamily="34" charset="0"/>
                <a:cs typeface="Arial" panose="020B0604020202020204" pitchFamily="34" charset="0"/>
              </a:rPr>
              <a:t> No other complaints.</a:t>
            </a:r>
          </a:p>
          <a:p>
            <a:pPr marL="0" lvl="0" indent="0" algn="l" rtl="0">
              <a:lnSpc>
                <a:spcPct val="100000"/>
              </a:lnSpc>
              <a:spcBef>
                <a:spcPts val="0"/>
              </a:spcBef>
              <a:spcAft>
                <a:spcPts val="0"/>
              </a:spcAft>
              <a:buNone/>
            </a:pPr>
            <a:endParaRPr lang="en-US" sz="2400" dirty="0">
              <a:solidFill>
                <a:srgbClr val="000000"/>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None/>
            </a:pPr>
            <a:r>
              <a:rPr lang="en-US" sz="2400" dirty="0">
                <a:solidFill>
                  <a:srgbClr val="000000"/>
                </a:solidFill>
                <a:latin typeface="Arial" panose="020B0604020202020204" pitchFamily="34" charset="0"/>
                <a:cs typeface="Arial" panose="020B0604020202020204" pitchFamily="34" charset="0"/>
              </a:rPr>
              <a:t>Partners: </a:t>
            </a:r>
            <a:r>
              <a:rPr lang="en-US" dirty="0">
                <a:solidFill>
                  <a:srgbClr val="000000"/>
                </a:solidFill>
                <a:latin typeface="Arial" panose="020B0604020202020204" pitchFamily="34" charset="0"/>
                <a:cs typeface="Arial" panose="020B0604020202020204" pitchFamily="34" charset="0"/>
              </a:rPr>
              <a:t>He</a:t>
            </a:r>
            <a:r>
              <a:rPr lang="en-US" sz="2400" dirty="0">
                <a:solidFill>
                  <a:srgbClr val="000000"/>
                </a:solidFill>
                <a:latin typeface="Arial" panose="020B0604020202020204" pitchFamily="34" charset="0"/>
                <a:cs typeface="Arial" panose="020B0604020202020204" pitchFamily="34" charset="0"/>
              </a:rPr>
              <a:t> has sex with cisgender men</a:t>
            </a:r>
          </a:p>
          <a:p>
            <a:pPr marL="0" lvl="0" indent="0">
              <a:spcBef>
                <a:spcPts val="0"/>
              </a:spcBef>
              <a:spcAft>
                <a:spcPts val="0"/>
              </a:spcAft>
              <a:buNone/>
            </a:pPr>
            <a:r>
              <a:rPr lang="en-US" sz="2400" dirty="0">
                <a:solidFill>
                  <a:srgbClr val="000000"/>
                </a:solidFill>
                <a:latin typeface="Arial" panose="020B0604020202020204" pitchFamily="34" charset="0"/>
                <a:cs typeface="Arial" panose="020B0604020202020204" pitchFamily="34" charset="0"/>
              </a:rPr>
              <a:t>Practices: </a:t>
            </a:r>
            <a:r>
              <a:rPr lang="en-US" dirty="0">
                <a:solidFill>
                  <a:srgbClr val="000000"/>
                </a:solidFill>
                <a:latin typeface="Arial" panose="020B0604020202020204" pitchFamily="34" charset="0"/>
                <a:cs typeface="Arial" panose="020B0604020202020204" pitchFamily="34" charset="0"/>
              </a:rPr>
              <a:t>He</a:t>
            </a:r>
            <a:r>
              <a:rPr lang="en-US" sz="2400" dirty="0">
                <a:solidFill>
                  <a:srgbClr val="000000"/>
                </a:solidFill>
                <a:latin typeface="Arial" panose="020B0604020202020204" pitchFamily="34" charset="0"/>
                <a:cs typeface="Arial" panose="020B0604020202020204" pitchFamily="34" charset="0"/>
              </a:rPr>
              <a:t> reports oral sex and receptive anal </a:t>
            </a:r>
            <a:r>
              <a:rPr lang="en-US" dirty="0">
                <a:solidFill>
                  <a:srgbClr val="000000"/>
                </a:solidFill>
                <a:latin typeface="Arial" panose="020B0604020202020204" pitchFamily="34" charset="0"/>
                <a:cs typeface="Arial" panose="020B0604020202020204" pitchFamily="34" charset="0"/>
              </a:rPr>
              <a:t>sex.</a:t>
            </a:r>
            <a:endParaRPr lang="en-US" sz="2400" dirty="0">
              <a:solidFill>
                <a:srgbClr val="000000"/>
              </a:solidFill>
              <a:latin typeface="Arial" panose="020B0604020202020204" pitchFamily="34" charset="0"/>
              <a:cs typeface="Arial" panose="020B0604020202020204" pitchFamily="34" charset="0"/>
            </a:endParaRPr>
          </a:p>
          <a:p>
            <a:pPr marL="0" lvl="0" indent="0">
              <a:spcBef>
                <a:spcPts val="0"/>
              </a:spcBef>
              <a:spcAft>
                <a:spcPts val="0"/>
              </a:spcAft>
              <a:buNone/>
            </a:pPr>
            <a:r>
              <a:rPr lang="en-US" sz="2400" dirty="0">
                <a:solidFill>
                  <a:srgbClr val="000000"/>
                </a:solidFill>
                <a:latin typeface="Arial" panose="020B0604020202020204" pitchFamily="34" charset="0"/>
                <a:cs typeface="Arial" panose="020B0604020202020204" pitchFamily="34" charset="0"/>
              </a:rPr>
              <a:t>Past </a:t>
            </a:r>
            <a:r>
              <a:rPr lang="en-US" sz="2400" dirty="0" err="1">
                <a:solidFill>
                  <a:srgbClr val="000000"/>
                </a:solidFill>
                <a:latin typeface="Arial" panose="020B0604020202020204" pitchFamily="34" charset="0"/>
                <a:cs typeface="Arial" panose="020B0604020202020204" pitchFamily="34" charset="0"/>
              </a:rPr>
              <a:t>hx</a:t>
            </a:r>
            <a:r>
              <a:rPr lang="en-US" sz="2400" dirty="0">
                <a:solidFill>
                  <a:srgbClr val="000000"/>
                </a:solidFill>
                <a:latin typeface="Arial" panose="020B0604020202020204" pitchFamily="34" charset="0"/>
                <a:cs typeface="Arial" panose="020B0604020202020204" pitchFamily="34" charset="0"/>
              </a:rPr>
              <a:t>: was last tested for STIs 6 months prior with a urine test. </a:t>
            </a:r>
          </a:p>
          <a:p>
            <a:pPr marL="0" lvl="0" indent="0">
              <a:spcBef>
                <a:spcPts val="0"/>
              </a:spcBef>
              <a:spcAft>
                <a:spcPts val="0"/>
              </a:spcAft>
              <a:buNone/>
            </a:pPr>
            <a:r>
              <a:rPr lang="en-US" sz="2400" dirty="0">
                <a:solidFill>
                  <a:srgbClr val="000000"/>
                </a:solidFill>
                <a:latin typeface="Arial" panose="020B0604020202020204" pitchFamily="34" charset="0"/>
                <a:cs typeface="Arial" panose="020B0604020202020204" pitchFamily="34" charset="0"/>
              </a:rPr>
              <a:t>Pregnancy planning: </a:t>
            </a:r>
            <a:r>
              <a:rPr lang="en-US" dirty="0">
                <a:solidFill>
                  <a:srgbClr val="000000"/>
                </a:solidFill>
                <a:latin typeface="Arial" panose="020B0604020202020204" pitchFamily="34" charset="0"/>
                <a:cs typeface="Arial" panose="020B0604020202020204" pitchFamily="34" charset="0"/>
              </a:rPr>
              <a:t>N/A</a:t>
            </a:r>
            <a:endParaRPr lang="en-US" sz="2400" dirty="0">
              <a:solidFill>
                <a:srgbClr val="000000"/>
              </a:solidFill>
              <a:latin typeface="Arial" panose="020B0604020202020204" pitchFamily="34" charset="0"/>
              <a:cs typeface="Arial" panose="020B0604020202020204" pitchFamily="34" charset="0"/>
            </a:endParaRPr>
          </a:p>
          <a:p>
            <a:pPr marL="0" lvl="0" indent="0">
              <a:spcBef>
                <a:spcPts val="0"/>
              </a:spcBef>
              <a:spcAft>
                <a:spcPts val="0"/>
              </a:spcAft>
              <a:buNone/>
            </a:pPr>
            <a:r>
              <a:rPr lang="en-US" sz="2400" dirty="0">
                <a:solidFill>
                  <a:srgbClr val="000000"/>
                </a:solidFill>
                <a:latin typeface="Arial" panose="020B0604020202020204" pitchFamily="34" charset="0"/>
                <a:cs typeface="Arial" panose="020B0604020202020204" pitchFamily="34" charset="0"/>
              </a:rPr>
              <a:t>Prevention: </a:t>
            </a:r>
            <a:r>
              <a:rPr lang="en-US" dirty="0">
                <a:solidFill>
                  <a:srgbClr val="000000"/>
                </a:solidFill>
                <a:latin typeface="Arial" panose="020B0604020202020204" pitchFamily="34" charset="0"/>
                <a:cs typeface="Arial" panose="020B0604020202020204" pitchFamily="34" charset="0"/>
              </a:rPr>
              <a:t>H</a:t>
            </a:r>
            <a:r>
              <a:rPr lang="en-US" sz="2400" dirty="0">
                <a:solidFill>
                  <a:srgbClr val="000000"/>
                </a:solidFill>
                <a:latin typeface="Arial" panose="020B0604020202020204" pitchFamily="34" charset="0"/>
                <a:cs typeface="Arial" panose="020B0604020202020204" pitchFamily="34" charset="0"/>
              </a:rPr>
              <a:t>e rarely uses barrier protection</a:t>
            </a:r>
          </a:p>
          <a:p>
            <a:pPr marL="0" lvl="0" indent="0" algn="l" rtl="0">
              <a:lnSpc>
                <a:spcPct val="100000"/>
              </a:lnSpc>
              <a:spcBef>
                <a:spcPts val="0"/>
              </a:spcBef>
              <a:spcAft>
                <a:spcPts val="0"/>
              </a:spcAft>
              <a:buNone/>
            </a:pPr>
            <a:endParaRPr lang="en-US" sz="2400" dirty="0">
              <a:solidFill>
                <a:srgbClr val="000000"/>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None/>
            </a:pPr>
            <a:r>
              <a:rPr lang="en-US" dirty="0">
                <a:solidFill>
                  <a:srgbClr val="000000"/>
                </a:solidFill>
                <a:latin typeface="Arial" panose="020B0604020202020204" pitchFamily="34" charset="0"/>
                <a:cs typeface="Arial" panose="020B0604020202020204" pitchFamily="34" charset="0"/>
              </a:rPr>
              <a:t>Exam: mucopurulent discharge from penile urethral </a:t>
            </a:r>
            <a:endParaRPr lang="en-US" sz="2400" dirty="0">
              <a:solidFill>
                <a:srgbClr val="000000"/>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None/>
            </a:pPr>
            <a:r>
              <a:rPr lang="en-US" sz="2400" dirty="0">
                <a:solidFill>
                  <a:srgbClr val="000000"/>
                </a:solidFill>
                <a:latin typeface="Arial" panose="020B0604020202020204" pitchFamily="34" charset="0"/>
                <a:cs typeface="Arial" panose="020B0604020202020204" pitchFamily="34" charset="0"/>
              </a:rPr>
              <a:t>Testing is sent (</a:t>
            </a:r>
            <a:r>
              <a:rPr lang="en-US" dirty="0">
                <a:solidFill>
                  <a:srgbClr val="000000"/>
                </a:solidFill>
                <a:latin typeface="Arial" panose="020B0604020202020204" pitchFamily="34" charset="0"/>
                <a:cs typeface="Arial" panose="020B0604020202020204" pitchFamily="34" charset="0"/>
              </a:rPr>
              <a:t>urine</a:t>
            </a:r>
            <a:r>
              <a:rPr lang="en-US" sz="2400" dirty="0">
                <a:solidFill>
                  <a:srgbClr val="000000"/>
                </a:solidFill>
                <a:latin typeface="Arial" panose="020B0604020202020204" pitchFamily="34" charset="0"/>
                <a:cs typeface="Arial" panose="020B0604020202020204" pitchFamily="34" charset="0"/>
              </a:rPr>
              <a:t>/rectal/pharyngeal NAATs) and he is given Ceftriaxone 500 mg IM x 1 and doxycycline 100 mg PO BID x 7 days.</a:t>
            </a:r>
          </a:p>
          <a:p>
            <a:pPr marL="0" lvl="0" indent="0" algn="l" rtl="0">
              <a:lnSpc>
                <a:spcPct val="100000"/>
              </a:lnSpc>
              <a:spcBef>
                <a:spcPts val="0"/>
              </a:spcBef>
              <a:spcAft>
                <a:spcPts val="0"/>
              </a:spcAft>
              <a:buNone/>
            </a:pPr>
            <a:endParaRPr lang="en-US"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3739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FAE73-2E8F-A90E-7D87-BFE15D751C02}"/>
              </a:ext>
            </a:extLst>
          </p:cNvPr>
          <p:cNvSpPr>
            <a:spLocks noGrp="1"/>
          </p:cNvSpPr>
          <p:nvPr>
            <p:ph type="title"/>
          </p:nvPr>
        </p:nvSpPr>
        <p:spPr/>
        <p:txBody>
          <a:bodyPr/>
          <a:lstStyle/>
          <a:p>
            <a:r>
              <a:rPr lang="en-US" dirty="0"/>
              <a:t>Case 1</a:t>
            </a:r>
          </a:p>
        </p:txBody>
      </p:sp>
      <p:sp>
        <p:nvSpPr>
          <p:cNvPr id="3" name="Text Placeholder 2">
            <a:extLst>
              <a:ext uri="{FF2B5EF4-FFF2-40B4-BE49-F238E27FC236}">
                <a16:creationId xmlns:a16="http://schemas.microsoft.com/office/drawing/2014/main" id="{589296AE-4006-B652-15B3-93847AA50A66}"/>
              </a:ext>
            </a:extLst>
          </p:cNvPr>
          <p:cNvSpPr>
            <a:spLocks noGrp="1"/>
          </p:cNvSpPr>
          <p:nvPr>
            <p:ph type="body" sz="quarter" idx="11"/>
          </p:nvPr>
        </p:nvSpPr>
        <p:spPr/>
        <p:txBody>
          <a:bodyPr/>
          <a:lstStyle/>
          <a:p>
            <a:r>
              <a:rPr lang="en-US" sz="3200" b="1" dirty="0"/>
              <a:t>Do I really need three-site screening for gonorrhea and chlamydia?</a:t>
            </a:r>
          </a:p>
        </p:txBody>
      </p:sp>
    </p:spTree>
    <p:extLst>
      <p:ext uri="{BB962C8B-B14F-4D97-AF65-F5344CB8AC3E}">
        <p14:creationId xmlns:p14="http://schemas.microsoft.com/office/powerpoint/2010/main" val="1355234475"/>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27FC97D-3EC8-ED80-B8A6-EE8832CE0D78}"/>
              </a:ext>
            </a:extLst>
          </p:cNvPr>
          <p:cNvSpPr>
            <a:spLocks noGrp="1"/>
          </p:cNvSpPr>
          <p:nvPr>
            <p:ph type="title"/>
          </p:nvPr>
        </p:nvSpPr>
        <p:spPr/>
        <p:txBody>
          <a:bodyPr>
            <a:normAutofit/>
          </a:bodyPr>
          <a:lstStyle/>
          <a:p>
            <a:r>
              <a:rPr lang="en-US" dirty="0"/>
              <a:t>Case #1: Elliot</a:t>
            </a:r>
          </a:p>
        </p:txBody>
      </p:sp>
      <p:sp>
        <p:nvSpPr>
          <p:cNvPr id="3" name="Content Placeholder 2">
            <a:extLst>
              <a:ext uri="{FF2B5EF4-FFF2-40B4-BE49-F238E27FC236}">
                <a16:creationId xmlns:a16="http://schemas.microsoft.com/office/drawing/2014/main" id="{CDB5163F-13C7-CCCB-A0F2-BF1076A6E4BC}"/>
              </a:ext>
            </a:extLst>
          </p:cNvPr>
          <p:cNvSpPr>
            <a:spLocks noGrp="1"/>
          </p:cNvSpPr>
          <p:nvPr>
            <p:ph idx="1"/>
          </p:nvPr>
        </p:nvSpPr>
        <p:spPr/>
        <p:txBody>
          <a:bodyPr/>
          <a:lstStyle/>
          <a:p>
            <a:pPr marL="0" indent="0">
              <a:spcBef>
                <a:spcPts val="0"/>
              </a:spcBef>
              <a:spcAft>
                <a:spcPts val="0"/>
              </a:spcAft>
              <a:buNone/>
            </a:pPr>
            <a:endParaRPr lang="en-US" sz="2400"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None/>
            </a:pPr>
            <a:r>
              <a:rPr lang="en-US" sz="2400" dirty="0">
                <a:latin typeface="Arial" panose="020B0604020202020204" pitchFamily="34" charset="0"/>
                <a:cs typeface="Arial" panose="020B0604020202020204" pitchFamily="34" charset="0"/>
              </a:rPr>
              <a:t>Testing results show that </a:t>
            </a:r>
            <a:r>
              <a:rPr lang="en-US" dirty="0">
                <a:latin typeface="Arial" panose="020B0604020202020204" pitchFamily="34" charset="0"/>
                <a:cs typeface="Arial" panose="020B0604020202020204" pitchFamily="34" charset="0"/>
              </a:rPr>
              <a:t>h</a:t>
            </a:r>
            <a:r>
              <a:rPr lang="en-US" sz="2400" dirty="0">
                <a:latin typeface="Arial" panose="020B0604020202020204" pitchFamily="34" charset="0"/>
                <a:cs typeface="Arial" panose="020B0604020202020204" pitchFamily="34" charset="0"/>
              </a:rPr>
              <a:t>e has </a:t>
            </a:r>
            <a:r>
              <a:rPr lang="en-US" dirty="0">
                <a:latin typeface="Arial" panose="020B0604020202020204" pitchFamily="34" charset="0"/>
                <a:cs typeface="Arial" panose="020B0604020202020204" pitchFamily="34" charset="0"/>
              </a:rPr>
              <a:t>urethral </a:t>
            </a:r>
            <a:r>
              <a:rPr lang="en-US" sz="2400" dirty="0">
                <a:latin typeface="Arial" panose="020B0604020202020204" pitchFamily="34" charset="0"/>
                <a:cs typeface="Arial" panose="020B0604020202020204" pitchFamily="34" charset="0"/>
              </a:rPr>
              <a:t>and pharyngeal gonorrhea. </a:t>
            </a:r>
          </a:p>
          <a:p>
            <a:pPr marL="0" lvl="0" indent="0" algn="l" rtl="0">
              <a:lnSpc>
                <a:spcPct val="100000"/>
              </a:lnSpc>
              <a:spcBef>
                <a:spcPts val="0"/>
              </a:spcBef>
              <a:spcAft>
                <a:spcPts val="0"/>
              </a:spcAft>
              <a:buNone/>
            </a:pPr>
            <a:endParaRPr lang="en-US" sz="2400"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None/>
            </a:pPr>
            <a:endParaRPr lang="en-US"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None/>
            </a:pPr>
            <a:r>
              <a:rPr lang="en-US" sz="2400" dirty="0">
                <a:latin typeface="Arial" panose="020B0604020202020204" pitchFamily="34" charset="0"/>
                <a:cs typeface="Arial" panose="020B0604020202020204" pitchFamily="34" charset="0"/>
              </a:rPr>
              <a:t>What are the next steps in his care?</a:t>
            </a:r>
          </a:p>
          <a:p>
            <a:endParaRPr lang="en-US" dirty="0"/>
          </a:p>
        </p:txBody>
      </p:sp>
    </p:spTree>
    <p:extLst>
      <p:ext uri="{BB962C8B-B14F-4D97-AF65-F5344CB8AC3E}">
        <p14:creationId xmlns:p14="http://schemas.microsoft.com/office/powerpoint/2010/main" val="401405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5E034-A681-05D9-04AE-201E51A75109}"/>
              </a:ext>
            </a:extLst>
          </p:cNvPr>
          <p:cNvSpPr>
            <a:spLocks noGrp="1"/>
          </p:cNvSpPr>
          <p:nvPr>
            <p:ph type="title"/>
          </p:nvPr>
        </p:nvSpPr>
        <p:spPr/>
        <p:txBody>
          <a:bodyPr/>
          <a:lstStyle/>
          <a:p>
            <a:r>
              <a:rPr lang="en-US" dirty="0"/>
              <a:t>Management</a:t>
            </a:r>
          </a:p>
        </p:txBody>
      </p:sp>
      <p:pic>
        <p:nvPicPr>
          <p:cNvPr id="4" name="Picture 3">
            <a:extLst>
              <a:ext uri="{FF2B5EF4-FFF2-40B4-BE49-F238E27FC236}">
                <a16:creationId xmlns:a16="http://schemas.microsoft.com/office/drawing/2014/main" id="{FA36D318-ECFD-CC0B-4A3A-D6E746C8BA8A}"/>
              </a:ext>
            </a:extLst>
          </p:cNvPr>
          <p:cNvPicPr>
            <a:picLocks noChangeAspect="1"/>
          </p:cNvPicPr>
          <p:nvPr/>
        </p:nvPicPr>
        <p:blipFill>
          <a:blip r:embed="rId2"/>
          <a:stretch>
            <a:fillRect/>
          </a:stretch>
        </p:blipFill>
        <p:spPr>
          <a:xfrm>
            <a:off x="726132" y="1487613"/>
            <a:ext cx="9528580" cy="2463639"/>
          </a:xfrm>
          <a:prstGeom prst="rect">
            <a:avLst/>
          </a:prstGeom>
        </p:spPr>
      </p:pic>
      <p:pic>
        <p:nvPicPr>
          <p:cNvPr id="7" name="Picture 6">
            <a:extLst>
              <a:ext uri="{FF2B5EF4-FFF2-40B4-BE49-F238E27FC236}">
                <a16:creationId xmlns:a16="http://schemas.microsoft.com/office/drawing/2014/main" id="{DD6E3BFB-2404-2778-2AB9-B8D59BBD326F}"/>
              </a:ext>
            </a:extLst>
          </p:cNvPr>
          <p:cNvPicPr>
            <a:picLocks noChangeAspect="1"/>
          </p:cNvPicPr>
          <p:nvPr/>
        </p:nvPicPr>
        <p:blipFill>
          <a:blip r:embed="rId3"/>
          <a:stretch>
            <a:fillRect/>
          </a:stretch>
        </p:blipFill>
        <p:spPr>
          <a:xfrm>
            <a:off x="838200" y="3951251"/>
            <a:ext cx="9419642" cy="1837365"/>
          </a:xfrm>
          <a:prstGeom prst="rect">
            <a:avLst/>
          </a:prstGeom>
        </p:spPr>
      </p:pic>
    </p:spTree>
    <p:extLst>
      <p:ext uri="{BB962C8B-B14F-4D97-AF65-F5344CB8AC3E}">
        <p14:creationId xmlns:p14="http://schemas.microsoft.com/office/powerpoint/2010/main" val="4291648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E681B-A166-BBE2-BA1D-DA6F9CB74CB1}"/>
              </a:ext>
            </a:extLst>
          </p:cNvPr>
          <p:cNvSpPr>
            <a:spLocks noGrp="1"/>
          </p:cNvSpPr>
          <p:nvPr>
            <p:ph type="title"/>
          </p:nvPr>
        </p:nvSpPr>
        <p:spPr/>
        <p:txBody>
          <a:bodyPr/>
          <a:lstStyle/>
          <a:p>
            <a:r>
              <a:rPr lang="en-US" dirty="0"/>
              <a:t>Additional scenarios</a:t>
            </a:r>
          </a:p>
        </p:txBody>
      </p:sp>
      <p:sp>
        <p:nvSpPr>
          <p:cNvPr id="3" name="Content Placeholder 2">
            <a:extLst>
              <a:ext uri="{FF2B5EF4-FFF2-40B4-BE49-F238E27FC236}">
                <a16:creationId xmlns:a16="http://schemas.microsoft.com/office/drawing/2014/main" id="{7BF40C42-0C9F-3C55-4DC0-634E6EDDB356}"/>
              </a:ext>
            </a:extLst>
          </p:cNvPr>
          <p:cNvSpPr>
            <a:spLocks noGrp="1"/>
          </p:cNvSpPr>
          <p:nvPr>
            <p:ph idx="1"/>
          </p:nvPr>
        </p:nvSpPr>
        <p:spPr/>
        <p:txBody>
          <a:bodyPr>
            <a:normAutofit/>
          </a:bodyPr>
          <a:lstStyle/>
          <a:p>
            <a:r>
              <a:rPr lang="en-US" sz="2400" dirty="0"/>
              <a:t>What if ceftriaxone is not available?</a:t>
            </a:r>
          </a:p>
          <a:p>
            <a:pPr lvl="1"/>
            <a:r>
              <a:rPr lang="en-US" sz="2400" dirty="0"/>
              <a:t>Cefixime 800 mg PO x 1 dose and a test of cure * (in 14 days)</a:t>
            </a:r>
          </a:p>
          <a:p>
            <a:pPr lvl="1"/>
            <a:r>
              <a:rPr lang="en-US" sz="2400" dirty="0"/>
              <a:t>What about </a:t>
            </a:r>
            <a:r>
              <a:rPr lang="en-US" sz="2400" dirty="0" err="1"/>
              <a:t>zoliflodacin</a:t>
            </a:r>
            <a:r>
              <a:rPr lang="en-US" sz="2400" dirty="0"/>
              <a:t> or </a:t>
            </a:r>
            <a:r>
              <a:rPr lang="en-US" sz="2400" dirty="0" err="1"/>
              <a:t>gepotidacin</a:t>
            </a:r>
            <a:r>
              <a:rPr lang="en-US" sz="2400" dirty="0"/>
              <a:t>?</a:t>
            </a:r>
          </a:p>
          <a:p>
            <a:r>
              <a:rPr lang="en-US" sz="2400" dirty="0"/>
              <a:t>When should he be retested?</a:t>
            </a:r>
          </a:p>
          <a:p>
            <a:pPr lvl="1"/>
            <a:r>
              <a:rPr lang="en-US" sz="2400" dirty="0"/>
              <a:t>3 months with STI and HIV testing detects new STIs in people. Retesting is not a test of cure.</a:t>
            </a:r>
          </a:p>
          <a:p>
            <a:r>
              <a:rPr lang="en-US" sz="2400" dirty="0"/>
              <a:t>How should his partners be managed?</a:t>
            </a:r>
          </a:p>
          <a:p>
            <a:pPr lvl="1"/>
            <a:r>
              <a:rPr lang="en-US" sz="2400" dirty="0"/>
              <a:t>Options: EPT for GC via shared decision making, encourage full testing</a:t>
            </a:r>
          </a:p>
          <a:p>
            <a:endParaRPr lang="en-US" dirty="0"/>
          </a:p>
        </p:txBody>
      </p:sp>
      <p:sp>
        <p:nvSpPr>
          <p:cNvPr id="5" name="TextBox 4">
            <a:extLst>
              <a:ext uri="{FF2B5EF4-FFF2-40B4-BE49-F238E27FC236}">
                <a16:creationId xmlns:a16="http://schemas.microsoft.com/office/drawing/2014/main" id="{91776287-DBD3-C8A4-2586-27DE87571AC2}"/>
              </a:ext>
            </a:extLst>
          </p:cNvPr>
          <p:cNvSpPr txBox="1"/>
          <p:nvPr/>
        </p:nvSpPr>
        <p:spPr>
          <a:xfrm>
            <a:off x="1050202" y="6077696"/>
            <a:ext cx="9628129" cy="369332"/>
          </a:xfrm>
          <a:prstGeom prst="rect">
            <a:avLst/>
          </a:prstGeom>
          <a:noFill/>
        </p:spPr>
        <p:txBody>
          <a:bodyPr wrap="square" rtlCol="0">
            <a:spAutoFit/>
          </a:bodyPr>
          <a:lstStyle/>
          <a:p>
            <a:r>
              <a:rPr lang="en-US" dirty="0"/>
              <a:t>*Test of Cure: within 14 days to see if treatment was effective.</a:t>
            </a:r>
          </a:p>
        </p:txBody>
      </p:sp>
    </p:spTree>
    <p:extLst>
      <p:ext uri="{BB962C8B-B14F-4D97-AF65-F5344CB8AC3E}">
        <p14:creationId xmlns:p14="http://schemas.microsoft.com/office/powerpoint/2010/main" val="368668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434CD-C1C0-8247-CDD3-476FD73F5A20}"/>
              </a:ext>
            </a:extLst>
          </p:cNvPr>
          <p:cNvSpPr txBox="1">
            <a:spLocks/>
          </p:cNvSpPr>
          <p:nvPr/>
        </p:nvSpPr>
        <p:spPr>
          <a:xfrm>
            <a:off x="567557" y="510108"/>
            <a:ext cx="10355422" cy="950574"/>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a:t>Case: Elliot</a:t>
            </a:r>
            <a:endParaRPr lang="en-US" dirty="0"/>
          </a:p>
        </p:txBody>
      </p:sp>
      <p:sp>
        <p:nvSpPr>
          <p:cNvPr id="3" name="Content Placeholder 2">
            <a:extLst>
              <a:ext uri="{FF2B5EF4-FFF2-40B4-BE49-F238E27FC236}">
                <a16:creationId xmlns:a16="http://schemas.microsoft.com/office/drawing/2014/main" id="{01C5EFD7-C1A7-263C-FEF7-D6EF50A174DB}"/>
              </a:ext>
            </a:extLst>
          </p:cNvPr>
          <p:cNvSpPr txBox="1">
            <a:spLocks/>
          </p:cNvSpPr>
          <p:nvPr/>
        </p:nvSpPr>
        <p:spPr>
          <a:xfrm>
            <a:off x="759176" y="1595470"/>
            <a:ext cx="9972185" cy="46335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dirty="0">
                <a:solidFill>
                  <a:srgbClr val="000000"/>
                </a:solidFill>
                <a:latin typeface="Arial" panose="020B0604020202020204" pitchFamily="34" charset="0"/>
                <a:cs typeface="Arial" panose="020B0604020202020204" pitchFamily="34" charset="0"/>
              </a:rPr>
              <a:t>About 10 days after treatment, he returns to clinic with continued cloudy discharge.</a:t>
            </a:r>
          </a:p>
          <a:p>
            <a:pPr marL="0" indent="0">
              <a:lnSpc>
                <a:spcPct val="100000"/>
              </a:lnSpc>
              <a:spcBef>
                <a:spcPts val="0"/>
              </a:spcBef>
              <a:buFont typeface="Arial" panose="020B0604020202020204" pitchFamily="34" charset="0"/>
              <a:buNone/>
            </a:pPr>
            <a:endParaRPr lang="en-US" dirty="0">
              <a:solidFill>
                <a:srgbClr val="000000"/>
              </a:solidFill>
              <a:latin typeface="Arial" panose="020B060402020202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r>
              <a:rPr lang="en-US" dirty="0">
                <a:solidFill>
                  <a:srgbClr val="000000"/>
                </a:solidFill>
                <a:latin typeface="Arial" panose="020B0604020202020204" pitchFamily="34" charset="0"/>
                <a:cs typeface="Arial" panose="020B0604020202020204" pitchFamily="34" charset="0"/>
              </a:rPr>
              <a:t>He is tested again for gonorrhea, chlamydia, and also for </a:t>
            </a:r>
            <a:r>
              <a:rPr lang="en-US" i="1" dirty="0">
                <a:solidFill>
                  <a:srgbClr val="000000"/>
                </a:solidFill>
                <a:latin typeface="Arial" panose="020B0604020202020204" pitchFamily="34" charset="0"/>
                <a:cs typeface="Arial" panose="020B0604020202020204" pitchFamily="34" charset="0"/>
              </a:rPr>
              <a:t>Mycoplasma genitalium</a:t>
            </a:r>
            <a:r>
              <a:rPr lang="en-US" dirty="0">
                <a:solidFill>
                  <a:srgbClr val="000000"/>
                </a:solidFill>
                <a:latin typeface="Arial" panose="020B0604020202020204" pitchFamily="34" charset="0"/>
                <a:cs typeface="Arial" panose="020B0604020202020204" pitchFamily="34" charset="0"/>
              </a:rPr>
              <a:t>. His urine NAAT is again positive for gonorrhea. All other testing is negative.</a:t>
            </a:r>
          </a:p>
          <a:p>
            <a:pPr marL="0" indent="0">
              <a:lnSpc>
                <a:spcPct val="100000"/>
              </a:lnSpc>
              <a:spcBef>
                <a:spcPts val="0"/>
              </a:spcBef>
              <a:buFont typeface="Arial" panose="020B0604020202020204" pitchFamily="34" charset="0"/>
              <a:buNone/>
            </a:pPr>
            <a:endParaRPr lang="en-US" dirty="0">
              <a:solidFill>
                <a:srgbClr val="000000"/>
              </a:solidFill>
              <a:latin typeface="Arial" panose="020B060402020202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r>
              <a:rPr lang="en-US" dirty="0">
                <a:solidFill>
                  <a:srgbClr val="000000"/>
                </a:solidFill>
                <a:latin typeface="Arial" panose="020B0604020202020204" pitchFamily="34" charset="0"/>
                <a:cs typeface="Arial" panose="020B0604020202020204" pitchFamily="34" charset="0"/>
              </a:rPr>
              <a:t>What do we do now?</a:t>
            </a:r>
          </a:p>
          <a:p>
            <a:pPr marL="0" indent="0">
              <a:lnSpc>
                <a:spcPct val="100000"/>
              </a:lnSpc>
              <a:spcBef>
                <a:spcPts val="0"/>
              </a:spcBef>
              <a:buFont typeface="Arial" panose="020B0604020202020204" pitchFamily="34" charset="0"/>
              <a:buNone/>
            </a:pPr>
            <a:endParaRPr 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7016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4D37E0-CDFB-265B-8868-08940C0C22BD}"/>
              </a:ext>
            </a:extLst>
          </p:cNvPr>
          <p:cNvSpPr txBox="1"/>
          <p:nvPr/>
        </p:nvSpPr>
        <p:spPr>
          <a:xfrm>
            <a:off x="429583" y="1607310"/>
            <a:ext cx="11881064" cy="2431435"/>
          </a:xfrm>
          <a:prstGeom prst="rect">
            <a:avLst/>
          </a:prstGeom>
          <a:noFill/>
        </p:spPr>
        <p:txBody>
          <a:bodyPr wrap="square">
            <a:spAutoFit/>
          </a:bodyPr>
          <a:lstStyle/>
          <a:p>
            <a:pPr marL="0" indent="0">
              <a:lnSpc>
                <a:spcPct val="100000"/>
              </a:lnSpc>
              <a:spcBef>
                <a:spcPts val="0"/>
              </a:spcBef>
              <a:buFont typeface="Arial" panose="020B0604020202020204" pitchFamily="34" charset="0"/>
              <a:buNone/>
            </a:pPr>
            <a:r>
              <a:rPr lang="en-US" sz="3400" dirty="0">
                <a:solidFill>
                  <a:srgbClr val="000000"/>
                </a:solidFill>
                <a:latin typeface="Arial" panose="020B0604020202020204" pitchFamily="34" charset="0"/>
                <a:cs typeface="Arial" panose="020B0604020202020204" pitchFamily="34" charset="0"/>
              </a:rPr>
              <a:t>At what point are you concerned about AMR gonorrhea?</a:t>
            </a:r>
          </a:p>
          <a:p>
            <a:pPr marL="514350" indent="-514350">
              <a:lnSpc>
                <a:spcPct val="100000"/>
              </a:lnSpc>
              <a:spcBef>
                <a:spcPts val="0"/>
              </a:spcBef>
              <a:buFont typeface="Arial" panose="020B0604020202020204" pitchFamily="34" charset="0"/>
              <a:buAutoNum type="arabicPeriod"/>
            </a:pPr>
            <a:r>
              <a:rPr lang="en-US" sz="2800" dirty="0">
                <a:solidFill>
                  <a:srgbClr val="000000"/>
                </a:solidFill>
                <a:latin typeface="Arial" panose="020B0604020202020204" pitchFamily="34" charset="0"/>
                <a:cs typeface="Arial" panose="020B0604020202020204" pitchFamily="34" charset="0"/>
              </a:rPr>
              <a:t>Were treated with recommended ceftriaxone</a:t>
            </a:r>
          </a:p>
          <a:p>
            <a:pPr marL="514350" indent="-514350">
              <a:lnSpc>
                <a:spcPct val="100000"/>
              </a:lnSpc>
              <a:spcBef>
                <a:spcPts val="0"/>
              </a:spcBef>
              <a:buFont typeface="Arial" panose="020B0604020202020204" pitchFamily="34" charset="0"/>
              <a:buAutoNum type="arabicPeriod"/>
            </a:pPr>
            <a:r>
              <a:rPr lang="en-US" sz="2800" dirty="0">
                <a:solidFill>
                  <a:srgbClr val="000000"/>
                </a:solidFill>
                <a:latin typeface="Arial" panose="020B0604020202020204" pitchFamily="34" charset="0"/>
                <a:cs typeface="Arial" panose="020B0604020202020204" pitchFamily="34" charset="0"/>
              </a:rPr>
              <a:t>Did not have additional sexual contact</a:t>
            </a:r>
          </a:p>
          <a:p>
            <a:pPr marL="514350" indent="-514350">
              <a:lnSpc>
                <a:spcPct val="100000"/>
              </a:lnSpc>
              <a:spcBef>
                <a:spcPts val="0"/>
              </a:spcBef>
              <a:buFont typeface="Arial" panose="020B0604020202020204" pitchFamily="34" charset="0"/>
              <a:buAutoNum type="arabicPeriod"/>
            </a:pPr>
            <a:r>
              <a:rPr lang="en-US" sz="2800" dirty="0">
                <a:solidFill>
                  <a:srgbClr val="000000"/>
                </a:solidFill>
                <a:latin typeface="Arial" panose="020B0604020202020204" pitchFamily="34" charset="0"/>
                <a:cs typeface="Arial" panose="020B0604020202020204" pitchFamily="34" charset="0"/>
              </a:rPr>
              <a:t>Still have + culture or NAAT</a:t>
            </a:r>
          </a:p>
          <a:p>
            <a:pPr>
              <a:lnSpc>
                <a:spcPct val="100000"/>
              </a:lnSpc>
              <a:spcBef>
                <a:spcPts val="0"/>
              </a:spcBef>
            </a:pPr>
            <a:endParaRPr lang="en-US" sz="3400" dirty="0">
              <a:solidFill>
                <a:srgbClr val="000000"/>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18525385-9B92-9DC3-8827-9A615E393AEA}"/>
              </a:ext>
            </a:extLst>
          </p:cNvPr>
          <p:cNvSpPr txBox="1">
            <a:spLocks/>
          </p:cNvSpPr>
          <p:nvPr/>
        </p:nvSpPr>
        <p:spPr>
          <a:xfrm>
            <a:off x="567557" y="510108"/>
            <a:ext cx="10355422" cy="950574"/>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r>
              <a:rPr lang="en-US"/>
              <a:t>Case: Elliot</a:t>
            </a:r>
            <a:endParaRPr lang="en-US" dirty="0"/>
          </a:p>
        </p:txBody>
      </p:sp>
      <p:sp>
        <p:nvSpPr>
          <p:cNvPr id="5" name="TextBox 4">
            <a:extLst>
              <a:ext uri="{FF2B5EF4-FFF2-40B4-BE49-F238E27FC236}">
                <a16:creationId xmlns:a16="http://schemas.microsoft.com/office/drawing/2014/main" id="{157B40FB-887F-DD2E-2A7F-829513398079}"/>
              </a:ext>
            </a:extLst>
          </p:cNvPr>
          <p:cNvSpPr txBox="1"/>
          <p:nvPr/>
        </p:nvSpPr>
        <p:spPr>
          <a:xfrm>
            <a:off x="567556" y="5038405"/>
            <a:ext cx="4943391" cy="1200329"/>
          </a:xfrm>
          <a:prstGeom prst="rect">
            <a:avLst/>
          </a:prstGeom>
          <a:noFill/>
        </p:spPr>
        <p:txBody>
          <a:bodyPr wrap="square" rtlCol="0">
            <a:spAutoFit/>
          </a:bodyPr>
          <a:lstStyle/>
          <a:p>
            <a:r>
              <a:rPr lang="en-US" sz="2400" b="1" dirty="0">
                <a:solidFill>
                  <a:schemeClr val="accent1"/>
                </a:solidFill>
              </a:rPr>
              <a:t>You can resend NAAT or culture</a:t>
            </a:r>
          </a:p>
          <a:p>
            <a:r>
              <a:rPr lang="en-US" sz="2400" b="1" dirty="0">
                <a:solidFill>
                  <a:schemeClr val="accent1"/>
                </a:solidFill>
              </a:rPr>
              <a:t>If positive, contact CCN or CDC</a:t>
            </a:r>
          </a:p>
          <a:p>
            <a:r>
              <a:rPr lang="en-US" sz="2400" b="1" dirty="0">
                <a:solidFill>
                  <a:schemeClr val="accent1"/>
                </a:solidFill>
              </a:rPr>
              <a:t>They will recommend retreatment</a:t>
            </a:r>
          </a:p>
        </p:txBody>
      </p:sp>
      <p:sp>
        <p:nvSpPr>
          <p:cNvPr id="6" name="Arrow: Right 5">
            <a:extLst>
              <a:ext uri="{FF2B5EF4-FFF2-40B4-BE49-F238E27FC236}">
                <a16:creationId xmlns:a16="http://schemas.microsoft.com/office/drawing/2014/main" id="{C04F195B-9386-6AEC-0C5B-4AD7ACE4A7EF}"/>
              </a:ext>
            </a:extLst>
          </p:cNvPr>
          <p:cNvSpPr/>
          <p:nvPr/>
        </p:nvSpPr>
        <p:spPr>
          <a:xfrm rot="5400000">
            <a:off x="3448945" y="4038088"/>
            <a:ext cx="1319437" cy="4234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5966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41F55-943C-C061-BD74-186F2265CC98}"/>
              </a:ext>
            </a:extLst>
          </p:cNvPr>
          <p:cNvSpPr>
            <a:spLocks noGrp="1"/>
          </p:cNvSpPr>
          <p:nvPr>
            <p:ph type="title"/>
          </p:nvPr>
        </p:nvSpPr>
        <p:spPr/>
        <p:txBody>
          <a:bodyPr/>
          <a:lstStyle/>
          <a:p>
            <a:r>
              <a:rPr lang="en-US" dirty="0"/>
              <a:t>New treatments for GC</a:t>
            </a:r>
          </a:p>
        </p:txBody>
      </p:sp>
      <p:sp>
        <p:nvSpPr>
          <p:cNvPr id="3" name="Content Placeholder 2">
            <a:extLst>
              <a:ext uri="{FF2B5EF4-FFF2-40B4-BE49-F238E27FC236}">
                <a16:creationId xmlns:a16="http://schemas.microsoft.com/office/drawing/2014/main" id="{88DE5CCF-D341-41AD-31B0-3E446184300C}"/>
              </a:ext>
            </a:extLst>
          </p:cNvPr>
          <p:cNvSpPr>
            <a:spLocks noGrp="1"/>
          </p:cNvSpPr>
          <p:nvPr>
            <p:ph idx="1"/>
          </p:nvPr>
        </p:nvSpPr>
        <p:spPr/>
        <p:txBody>
          <a:bodyPr/>
          <a:lstStyle/>
          <a:p>
            <a:pPr marL="0" indent="0">
              <a:buNone/>
            </a:pPr>
            <a:r>
              <a:rPr lang="en-US" b="1" dirty="0" err="1"/>
              <a:t>Blujepa</a:t>
            </a:r>
            <a:r>
              <a:rPr lang="en-US" b="1" dirty="0"/>
              <a:t> (</a:t>
            </a:r>
            <a:r>
              <a:rPr lang="en-US" b="1" dirty="0" err="1"/>
              <a:t>gepotidacin</a:t>
            </a:r>
            <a:r>
              <a:rPr lang="en-US" b="1" dirty="0"/>
              <a:t>) 3g PO Q12H x 2 doses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b="1" dirty="0" err="1"/>
              <a:t>Nuzolvence</a:t>
            </a:r>
            <a:r>
              <a:rPr lang="en-US" b="1" dirty="0"/>
              <a:t> (</a:t>
            </a:r>
            <a:r>
              <a:rPr lang="en-US" b="1" dirty="0" err="1"/>
              <a:t>zoliflodacin</a:t>
            </a:r>
            <a:r>
              <a:rPr lang="en-US" b="1" dirty="0"/>
              <a:t>) 3 g of granules dissolved in water PO X 1</a:t>
            </a:r>
          </a:p>
          <a:p>
            <a:endParaRPr lang="en-US" dirty="0"/>
          </a:p>
        </p:txBody>
      </p:sp>
      <p:pic>
        <p:nvPicPr>
          <p:cNvPr id="5" name="Picture 4">
            <a:extLst>
              <a:ext uri="{FF2B5EF4-FFF2-40B4-BE49-F238E27FC236}">
                <a16:creationId xmlns:a16="http://schemas.microsoft.com/office/drawing/2014/main" id="{368B4C2A-E8A4-2C89-90C0-33003751B7DD}"/>
              </a:ext>
            </a:extLst>
          </p:cNvPr>
          <p:cNvPicPr>
            <a:picLocks noChangeAspect="1"/>
          </p:cNvPicPr>
          <p:nvPr/>
        </p:nvPicPr>
        <p:blipFill>
          <a:blip r:embed="rId2"/>
          <a:stretch>
            <a:fillRect/>
          </a:stretch>
        </p:blipFill>
        <p:spPr>
          <a:xfrm>
            <a:off x="3026382" y="2301498"/>
            <a:ext cx="6420316" cy="1618375"/>
          </a:xfrm>
          <a:prstGeom prst="rect">
            <a:avLst/>
          </a:prstGeom>
        </p:spPr>
      </p:pic>
      <p:sp>
        <p:nvSpPr>
          <p:cNvPr id="7" name="object 5">
            <a:extLst>
              <a:ext uri="{FF2B5EF4-FFF2-40B4-BE49-F238E27FC236}">
                <a16:creationId xmlns:a16="http://schemas.microsoft.com/office/drawing/2014/main" id="{A1A86025-92B2-2EDE-6A58-1E3CE69FDF91}"/>
              </a:ext>
            </a:extLst>
          </p:cNvPr>
          <p:cNvSpPr/>
          <p:nvPr/>
        </p:nvSpPr>
        <p:spPr>
          <a:xfrm>
            <a:off x="3332134" y="4610746"/>
            <a:ext cx="5145967" cy="1755398"/>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545004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51CE8C-F791-00CE-C282-B2DFF579F16C}"/>
              </a:ext>
            </a:extLst>
          </p:cNvPr>
          <p:cNvPicPr>
            <a:picLocks noChangeAspect="1"/>
          </p:cNvPicPr>
          <p:nvPr/>
        </p:nvPicPr>
        <p:blipFill>
          <a:blip r:embed="rId2"/>
          <a:stretch>
            <a:fillRect/>
          </a:stretch>
        </p:blipFill>
        <p:spPr>
          <a:xfrm>
            <a:off x="2337559" y="232475"/>
            <a:ext cx="7101390" cy="1790054"/>
          </a:xfrm>
          <a:prstGeom prst="rect">
            <a:avLst/>
          </a:prstGeom>
          <a:ln>
            <a:solidFill>
              <a:schemeClr val="tx1"/>
            </a:solidFill>
          </a:ln>
        </p:spPr>
      </p:pic>
      <p:pic>
        <p:nvPicPr>
          <p:cNvPr id="11" name="Content Placeholder 10">
            <a:extLst>
              <a:ext uri="{FF2B5EF4-FFF2-40B4-BE49-F238E27FC236}">
                <a16:creationId xmlns:a16="http://schemas.microsoft.com/office/drawing/2014/main" id="{C0ECEEEC-BCA6-768A-8BC5-3DA4DBAD25C8}"/>
              </a:ext>
            </a:extLst>
          </p:cNvPr>
          <p:cNvPicPr>
            <a:picLocks noGrp="1" noChangeAspect="1"/>
          </p:cNvPicPr>
          <p:nvPr>
            <p:ph idx="1"/>
          </p:nvPr>
        </p:nvPicPr>
        <p:blipFill>
          <a:blip r:embed="rId3"/>
          <a:stretch>
            <a:fillRect/>
          </a:stretch>
        </p:blipFill>
        <p:spPr>
          <a:xfrm>
            <a:off x="2216258" y="2251580"/>
            <a:ext cx="7099722" cy="3537045"/>
          </a:xfrm>
          <a:prstGeom prst="rect">
            <a:avLst/>
          </a:prstGeom>
        </p:spPr>
      </p:pic>
    </p:spTree>
    <p:extLst>
      <p:ext uri="{BB962C8B-B14F-4D97-AF65-F5344CB8AC3E}">
        <p14:creationId xmlns:p14="http://schemas.microsoft.com/office/powerpoint/2010/main" val="3226345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1589" y="6516158"/>
            <a:ext cx="9562465" cy="0"/>
          </a:xfrm>
          <a:custGeom>
            <a:avLst/>
            <a:gdLst/>
            <a:ahLst/>
            <a:cxnLst/>
            <a:rect l="l" t="t" r="r" b="b"/>
            <a:pathLst>
              <a:path w="9562465">
                <a:moveTo>
                  <a:pt x="0" y="0"/>
                </a:moveTo>
                <a:lnTo>
                  <a:pt x="9562007" y="0"/>
                </a:lnTo>
              </a:path>
            </a:pathLst>
          </a:custGeom>
          <a:ln w="41275">
            <a:solidFill>
              <a:srgbClr val="B90B2E"/>
            </a:solidFill>
          </a:ln>
        </p:spPr>
        <p:txBody>
          <a:bodyPr wrap="square" lIns="0" tIns="0" rIns="0" bIns="0" rtlCol="0"/>
          <a:lstStyle/>
          <a:p>
            <a:endParaRPr/>
          </a:p>
        </p:txBody>
      </p:sp>
      <p:sp>
        <p:nvSpPr>
          <p:cNvPr id="3" name="object 3"/>
          <p:cNvSpPr txBox="1">
            <a:spLocks noGrp="1"/>
          </p:cNvSpPr>
          <p:nvPr>
            <p:ph type="title"/>
          </p:nvPr>
        </p:nvSpPr>
        <p:spPr>
          <a:xfrm>
            <a:off x="916939" y="3006572"/>
            <a:ext cx="5469255" cy="422275"/>
          </a:xfrm>
          <a:prstGeom prst="rect">
            <a:avLst/>
          </a:prstGeom>
        </p:spPr>
        <p:txBody>
          <a:bodyPr vert="horz" wrap="square" lIns="0" tIns="13335" rIns="0" bIns="0" rtlCol="0">
            <a:spAutoFit/>
          </a:bodyPr>
          <a:lstStyle/>
          <a:p>
            <a:pPr marL="12700">
              <a:lnSpc>
                <a:spcPct val="100000"/>
              </a:lnSpc>
              <a:spcBef>
                <a:spcPts val="105"/>
              </a:spcBef>
            </a:pPr>
            <a:r>
              <a:rPr sz="2600" b="0" spc="-5" dirty="0">
                <a:latin typeface="Calibri"/>
                <a:cs typeface="Calibri"/>
              </a:rPr>
              <a:t>Spiropyrimidinetrion antimicrobial</a:t>
            </a:r>
            <a:r>
              <a:rPr sz="2600" b="0" spc="-95" dirty="0">
                <a:latin typeface="Calibri"/>
                <a:cs typeface="Calibri"/>
              </a:rPr>
              <a:t> </a:t>
            </a:r>
            <a:r>
              <a:rPr sz="2600" b="0" spc="-10" dirty="0">
                <a:latin typeface="Calibri"/>
                <a:cs typeface="Calibri"/>
              </a:rPr>
              <a:t>agent</a:t>
            </a:r>
            <a:endParaRPr sz="2600">
              <a:latin typeface="Calibri"/>
              <a:cs typeface="Calibri"/>
            </a:endParaRPr>
          </a:p>
        </p:txBody>
      </p:sp>
      <p:sp>
        <p:nvSpPr>
          <p:cNvPr id="4" name="object 4"/>
          <p:cNvSpPr txBox="1"/>
          <p:nvPr/>
        </p:nvSpPr>
        <p:spPr>
          <a:xfrm>
            <a:off x="916939" y="3489680"/>
            <a:ext cx="10290810" cy="1976755"/>
          </a:xfrm>
          <a:prstGeom prst="rect">
            <a:avLst/>
          </a:prstGeom>
        </p:spPr>
        <p:txBody>
          <a:bodyPr vert="horz" wrap="square" lIns="0" tIns="57785" rIns="0" bIns="0" rtlCol="0">
            <a:spAutoFit/>
          </a:bodyPr>
          <a:lstStyle/>
          <a:p>
            <a:pPr marL="241300" marR="75565" indent="-228600">
              <a:lnSpc>
                <a:spcPts val="2810"/>
              </a:lnSpc>
              <a:spcBef>
                <a:spcPts val="455"/>
              </a:spcBef>
              <a:buFont typeface="Arial"/>
              <a:buChar char="•"/>
              <a:tabLst>
                <a:tab pos="241300" algn="l"/>
              </a:tabLst>
            </a:pPr>
            <a:r>
              <a:rPr sz="2600" dirty="0">
                <a:latin typeface="Calibri"/>
                <a:cs typeface="Calibri"/>
              </a:rPr>
              <a:t>Acts </a:t>
            </a:r>
            <a:r>
              <a:rPr sz="2600" spc="-10" dirty="0">
                <a:latin typeface="Calibri"/>
                <a:cs typeface="Calibri"/>
              </a:rPr>
              <a:t>by </a:t>
            </a:r>
            <a:r>
              <a:rPr sz="2600" dirty="0">
                <a:latin typeface="Calibri"/>
                <a:cs typeface="Calibri"/>
              </a:rPr>
              <a:t>inhibiting </a:t>
            </a:r>
            <a:r>
              <a:rPr sz="2600" spc="-5" dirty="0">
                <a:latin typeface="Calibri"/>
                <a:cs typeface="Calibri"/>
              </a:rPr>
              <a:t>“microbial </a:t>
            </a:r>
            <a:r>
              <a:rPr sz="2600" spc="-10" dirty="0">
                <a:latin typeface="Calibri"/>
                <a:cs typeface="Calibri"/>
              </a:rPr>
              <a:t>biosynthesis by arresting </a:t>
            </a:r>
            <a:r>
              <a:rPr sz="2600" dirty="0">
                <a:latin typeface="Calibri"/>
                <a:cs typeface="Calibri"/>
              </a:rPr>
              <a:t>the </a:t>
            </a:r>
            <a:r>
              <a:rPr sz="2600" spc="-10" dirty="0">
                <a:latin typeface="Calibri"/>
                <a:cs typeface="Calibri"/>
              </a:rPr>
              <a:t>cleaved </a:t>
            </a:r>
            <a:r>
              <a:rPr sz="2600" spc="-15" dirty="0">
                <a:latin typeface="Calibri"/>
                <a:cs typeface="Calibri"/>
              </a:rPr>
              <a:t>covalent  </a:t>
            </a:r>
            <a:r>
              <a:rPr sz="2600" spc="-10" dirty="0">
                <a:latin typeface="Calibri"/>
                <a:cs typeface="Calibri"/>
              </a:rPr>
              <a:t>gyrase </a:t>
            </a:r>
            <a:r>
              <a:rPr sz="2600" spc="-15" dirty="0">
                <a:latin typeface="Calibri"/>
                <a:cs typeface="Calibri"/>
              </a:rPr>
              <a:t>complex </a:t>
            </a:r>
            <a:r>
              <a:rPr sz="2600" dirty="0">
                <a:latin typeface="Calibri"/>
                <a:cs typeface="Calibri"/>
              </a:rPr>
              <a:t>and the </a:t>
            </a:r>
            <a:r>
              <a:rPr sz="2600" spc="-15" dirty="0">
                <a:latin typeface="Calibri"/>
                <a:cs typeface="Calibri"/>
              </a:rPr>
              <a:t>formation </a:t>
            </a:r>
            <a:r>
              <a:rPr sz="2600" spc="-5" dirty="0">
                <a:latin typeface="Calibri"/>
                <a:cs typeface="Calibri"/>
              </a:rPr>
              <a:t>of fused circular </a:t>
            </a:r>
            <a:r>
              <a:rPr sz="2600" dirty="0">
                <a:latin typeface="Calibri"/>
                <a:cs typeface="Calibri"/>
              </a:rPr>
              <a:t>DNA </a:t>
            </a:r>
            <a:r>
              <a:rPr sz="2600" spc="-10" dirty="0">
                <a:latin typeface="Calibri"/>
                <a:cs typeface="Calibri"/>
              </a:rPr>
              <a:t>required </a:t>
            </a:r>
            <a:r>
              <a:rPr sz="2600" spc="-25" dirty="0">
                <a:latin typeface="Calibri"/>
                <a:cs typeface="Calibri"/>
              </a:rPr>
              <a:t>for  </a:t>
            </a:r>
            <a:r>
              <a:rPr sz="2600" spc="-20" dirty="0">
                <a:latin typeface="Calibri"/>
                <a:cs typeface="Calibri"/>
              </a:rPr>
              <a:t>biosynthesis.”</a:t>
            </a:r>
            <a:endParaRPr sz="2600">
              <a:latin typeface="Calibri"/>
              <a:cs typeface="Calibri"/>
            </a:endParaRPr>
          </a:p>
          <a:p>
            <a:pPr marL="12700">
              <a:lnSpc>
                <a:spcPts val="2965"/>
              </a:lnSpc>
              <a:spcBef>
                <a:spcPts val="645"/>
              </a:spcBef>
            </a:pPr>
            <a:r>
              <a:rPr sz="2600" spc="-30" dirty="0">
                <a:latin typeface="Calibri"/>
                <a:cs typeface="Calibri"/>
              </a:rPr>
              <a:t>Treatment </a:t>
            </a:r>
            <a:r>
              <a:rPr sz="2600" dirty="0">
                <a:latin typeface="Calibri"/>
                <a:cs typeface="Calibri"/>
              </a:rPr>
              <a:t>with </a:t>
            </a:r>
            <a:r>
              <a:rPr sz="2600" spc="-15" dirty="0">
                <a:latin typeface="Calibri"/>
                <a:cs typeface="Calibri"/>
              </a:rPr>
              <a:t>ceftriaxone </a:t>
            </a:r>
            <a:r>
              <a:rPr sz="2600" dirty="0">
                <a:latin typeface="Calibri"/>
                <a:cs typeface="Calibri"/>
              </a:rPr>
              <a:t>500 mg IM x 1 </a:t>
            </a:r>
            <a:r>
              <a:rPr sz="2600" spc="-5" dirty="0">
                <a:latin typeface="Calibri"/>
                <a:cs typeface="Calibri"/>
              </a:rPr>
              <a:t>or </a:t>
            </a:r>
            <a:r>
              <a:rPr sz="2600" spc="-10" dirty="0">
                <a:latin typeface="Calibri"/>
                <a:cs typeface="Calibri"/>
              </a:rPr>
              <a:t>zoliflodacin </a:t>
            </a:r>
            <a:r>
              <a:rPr sz="2600" dirty="0">
                <a:latin typeface="Calibri"/>
                <a:cs typeface="Calibri"/>
              </a:rPr>
              <a:t>2 g </a:t>
            </a:r>
            <a:r>
              <a:rPr sz="2600" spc="-5" dirty="0">
                <a:latin typeface="Calibri"/>
                <a:cs typeface="Calibri"/>
              </a:rPr>
              <a:t>PO or </a:t>
            </a:r>
            <a:r>
              <a:rPr sz="2600" dirty="0">
                <a:latin typeface="Calibri"/>
                <a:cs typeface="Calibri"/>
              </a:rPr>
              <a:t>3 g </a:t>
            </a:r>
            <a:r>
              <a:rPr sz="2600" spc="-5" dirty="0">
                <a:latin typeface="Calibri"/>
                <a:cs typeface="Calibri"/>
              </a:rPr>
              <a:t>PO </a:t>
            </a:r>
            <a:r>
              <a:rPr sz="2600" dirty="0">
                <a:latin typeface="Calibri"/>
                <a:cs typeface="Calibri"/>
              </a:rPr>
              <a:t>x</a:t>
            </a:r>
            <a:r>
              <a:rPr sz="2600" spc="-5" dirty="0">
                <a:latin typeface="Calibri"/>
                <a:cs typeface="Calibri"/>
              </a:rPr>
              <a:t> </a:t>
            </a:r>
            <a:r>
              <a:rPr sz="2600" dirty="0">
                <a:latin typeface="Calibri"/>
                <a:cs typeface="Calibri"/>
              </a:rPr>
              <a:t>1</a:t>
            </a:r>
            <a:endParaRPr sz="2600">
              <a:latin typeface="Calibri"/>
              <a:cs typeface="Calibri"/>
            </a:endParaRPr>
          </a:p>
          <a:p>
            <a:pPr marL="12700">
              <a:lnSpc>
                <a:spcPts val="2965"/>
              </a:lnSpc>
            </a:pPr>
            <a:r>
              <a:rPr sz="2600" spc="-5" dirty="0">
                <a:latin typeface="Calibri"/>
                <a:cs typeface="Calibri"/>
              </a:rPr>
              <a:t>dose.</a:t>
            </a:r>
            <a:endParaRPr sz="2600">
              <a:latin typeface="Calibri"/>
              <a:cs typeface="Calibri"/>
            </a:endParaRPr>
          </a:p>
        </p:txBody>
      </p:sp>
      <p:sp>
        <p:nvSpPr>
          <p:cNvPr id="5" name="object 5"/>
          <p:cNvSpPr/>
          <p:nvPr/>
        </p:nvSpPr>
        <p:spPr>
          <a:xfrm>
            <a:off x="3114753" y="716299"/>
            <a:ext cx="5836048" cy="2001955"/>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368905" y="351281"/>
            <a:ext cx="7055484" cy="2444115"/>
          </a:xfrm>
          <a:custGeom>
            <a:avLst/>
            <a:gdLst/>
            <a:ahLst/>
            <a:cxnLst/>
            <a:rect l="l" t="t" r="r" b="b"/>
            <a:pathLst>
              <a:path w="7055484" h="2444115">
                <a:moveTo>
                  <a:pt x="0" y="0"/>
                </a:moveTo>
                <a:lnTo>
                  <a:pt x="7054989" y="0"/>
                </a:lnTo>
                <a:lnTo>
                  <a:pt x="7054989" y="2443784"/>
                </a:lnTo>
                <a:lnTo>
                  <a:pt x="0" y="2443784"/>
                </a:lnTo>
                <a:lnTo>
                  <a:pt x="0" y="0"/>
                </a:lnTo>
                <a:close/>
              </a:path>
            </a:pathLst>
          </a:custGeom>
          <a:ln w="9525">
            <a:solidFill>
              <a:srgbClr val="000000"/>
            </a:solidFill>
          </a:ln>
        </p:spPr>
        <p:txBody>
          <a:bodyPr wrap="square" lIns="0" tIns="0" rIns="0" bIns="0" rtlCol="0"/>
          <a:lstStyle/>
          <a:p>
            <a:endParaRPr/>
          </a:p>
        </p:txBody>
      </p:sp>
      <p:sp>
        <p:nvSpPr>
          <p:cNvPr id="7" name="object 7"/>
          <p:cNvSpPr txBox="1"/>
          <p:nvPr/>
        </p:nvSpPr>
        <p:spPr>
          <a:xfrm>
            <a:off x="4982667" y="5801995"/>
            <a:ext cx="1827530" cy="523240"/>
          </a:xfrm>
          <a:prstGeom prst="rect">
            <a:avLst/>
          </a:prstGeom>
          <a:ln w="9525">
            <a:solidFill>
              <a:srgbClr val="C00000"/>
            </a:solidFill>
          </a:ln>
        </p:spPr>
        <p:txBody>
          <a:bodyPr vert="horz" wrap="square" lIns="0" tIns="22225" rIns="0" bIns="0" rtlCol="0">
            <a:spAutoFit/>
          </a:bodyPr>
          <a:lstStyle/>
          <a:p>
            <a:pPr marL="91440">
              <a:lnSpc>
                <a:spcPct val="100000"/>
              </a:lnSpc>
              <a:spcBef>
                <a:spcPts val="175"/>
              </a:spcBef>
            </a:pPr>
            <a:r>
              <a:rPr sz="2800" spc="-5" dirty="0">
                <a:solidFill>
                  <a:srgbClr val="C00000"/>
                </a:solidFill>
                <a:latin typeface="Calibri"/>
                <a:cs typeface="Calibri"/>
              </a:rPr>
              <a:t>AKA </a:t>
            </a:r>
            <a:r>
              <a:rPr sz="2800" spc="-10" dirty="0">
                <a:solidFill>
                  <a:srgbClr val="C00000"/>
                </a:solidFill>
                <a:latin typeface="Calibri"/>
                <a:cs typeface="Calibri"/>
              </a:rPr>
              <a:t>“Zoli”</a:t>
            </a:r>
            <a:endParaRPr sz="2800">
              <a:latin typeface="Calibri"/>
              <a:cs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56893" y="0"/>
            <a:ext cx="7078210" cy="685799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873550" y="5607775"/>
            <a:ext cx="1934210" cy="1250315"/>
          </a:xfrm>
          <a:custGeom>
            <a:avLst/>
            <a:gdLst/>
            <a:ahLst/>
            <a:cxnLst/>
            <a:rect l="l" t="t" r="r" b="b"/>
            <a:pathLst>
              <a:path w="1934209" h="1250315">
                <a:moveTo>
                  <a:pt x="0" y="655459"/>
                </a:moveTo>
                <a:lnTo>
                  <a:pt x="1641" y="616946"/>
                </a:lnTo>
                <a:lnTo>
                  <a:pt x="6505" y="579019"/>
                </a:lnTo>
                <a:lnTo>
                  <a:pt x="14501" y="541739"/>
                </a:lnTo>
                <a:lnTo>
                  <a:pt x="25539" y="505168"/>
                </a:lnTo>
                <a:lnTo>
                  <a:pt x="39527" y="469368"/>
                </a:lnTo>
                <a:lnTo>
                  <a:pt x="56375" y="434400"/>
                </a:lnTo>
                <a:lnTo>
                  <a:pt x="75992" y="400325"/>
                </a:lnTo>
                <a:lnTo>
                  <a:pt x="98287" y="367204"/>
                </a:lnTo>
                <a:lnTo>
                  <a:pt x="123170" y="335101"/>
                </a:lnTo>
                <a:lnTo>
                  <a:pt x="150551" y="304075"/>
                </a:lnTo>
                <a:lnTo>
                  <a:pt x="180337" y="274188"/>
                </a:lnTo>
                <a:lnTo>
                  <a:pt x="212440" y="245502"/>
                </a:lnTo>
                <a:lnTo>
                  <a:pt x="246767" y="218079"/>
                </a:lnTo>
                <a:lnTo>
                  <a:pt x="283229" y="191979"/>
                </a:lnTo>
                <a:lnTo>
                  <a:pt x="321734" y="167264"/>
                </a:lnTo>
                <a:lnTo>
                  <a:pt x="362192" y="143997"/>
                </a:lnTo>
                <a:lnTo>
                  <a:pt x="404512" y="122237"/>
                </a:lnTo>
                <a:lnTo>
                  <a:pt x="448604" y="102047"/>
                </a:lnTo>
                <a:lnTo>
                  <a:pt x="494377" y="83488"/>
                </a:lnTo>
                <a:lnTo>
                  <a:pt x="541740" y="66621"/>
                </a:lnTo>
                <a:lnTo>
                  <a:pt x="590602" y="51509"/>
                </a:lnTo>
                <a:lnTo>
                  <a:pt x="640873" y="38212"/>
                </a:lnTo>
                <a:lnTo>
                  <a:pt x="692462" y="26792"/>
                </a:lnTo>
                <a:lnTo>
                  <a:pt x="745278" y="17311"/>
                </a:lnTo>
                <a:lnTo>
                  <a:pt x="799231" y="9829"/>
                </a:lnTo>
                <a:lnTo>
                  <a:pt x="854230" y="4409"/>
                </a:lnTo>
                <a:lnTo>
                  <a:pt x="910184" y="1112"/>
                </a:lnTo>
                <a:lnTo>
                  <a:pt x="967003" y="0"/>
                </a:lnTo>
                <a:lnTo>
                  <a:pt x="1023820" y="1112"/>
                </a:lnTo>
                <a:lnTo>
                  <a:pt x="1079773" y="4409"/>
                </a:lnTo>
                <a:lnTo>
                  <a:pt x="1134771" y="9829"/>
                </a:lnTo>
                <a:lnTo>
                  <a:pt x="1188723" y="17311"/>
                </a:lnTo>
                <a:lnTo>
                  <a:pt x="1241538" y="26792"/>
                </a:lnTo>
                <a:lnTo>
                  <a:pt x="1293126" y="38212"/>
                </a:lnTo>
                <a:lnTo>
                  <a:pt x="1343397" y="51509"/>
                </a:lnTo>
                <a:lnTo>
                  <a:pt x="1392258" y="66621"/>
                </a:lnTo>
                <a:lnTo>
                  <a:pt x="1439620" y="83488"/>
                </a:lnTo>
                <a:lnTo>
                  <a:pt x="1485392" y="102047"/>
                </a:lnTo>
                <a:lnTo>
                  <a:pt x="1529484" y="122237"/>
                </a:lnTo>
                <a:lnTo>
                  <a:pt x="1571804" y="143997"/>
                </a:lnTo>
                <a:lnTo>
                  <a:pt x="1612261" y="167264"/>
                </a:lnTo>
                <a:lnTo>
                  <a:pt x="1650766" y="191979"/>
                </a:lnTo>
                <a:lnTo>
                  <a:pt x="1687227" y="218079"/>
                </a:lnTo>
                <a:lnTo>
                  <a:pt x="1721555" y="245502"/>
                </a:lnTo>
                <a:lnTo>
                  <a:pt x="1753657" y="274188"/>
                </a:lnTo>
                <a:lnTo>
                  <a:pt x="1783443" y="304075"/>
                </a:lnTo>
                <a:lnTo>
                  <a:pt x="1810823" y="335101"/>
                </a:lnTo>
                <a:lnTo>
                  <a:pt x="1835706" y="367204"/>
                </a:lnTo>
                <a:lnTo>
                  <a:pt x="1858002" y="400325"/>
                </a:lnTo>
                <a:lnTo>
                  <a:pt x="1877619" y="434400"/>
                </a:lnTo>
                <a:lnTo>
                  <a:pt x="1894466" y="469368"/>
                </a:lnTo>
                <a:lnTo>
                  <a:pt x="1908454" y="505168"/>
                </a:lnTo>
                <a:lnTo>
                  <a:pt x="1919492" y="541739"/>
                </a:lnTo>
                <a:lnTo>
                  <a:pt x="1927488" y="579019"/>
                </a:lnTo>
                <a:lnTo>
                  <a:pt x="1932352" y="616946"/>
                </a:lnTo>
                <a:lnTo>
                  <a:pt x="1933994" y="655459"/>
                </a:lnTo>
                <a:lnTo>
                  <a:pt x="1932352" y="693972"/>
                </a:lnTo>
                <a:lnTo>
                  <a:pt x="1927488" y="731900"/>
                </a:lnTo>
                <a:lnTo>
                  <a:pt x="1919492" y="769179"/>
                </a:lnTo>
                <a:lnTo>
                  <a:pt x="1908454" y="805750"/>
                </a:lnTo>
                <a:lnTo>
                  <a:pt x="1894466" y="841551"/>
                </a:lnTo>
                <a:lnTo>
                  <a:pt x="1877619" y="876519"/>
                </a:lnTo>
                <a:lnTo>
                  <a:pt x="1858002" y="910594"/>
                </a:lnTo>
                <a:lnTo>
                  <a:pt x="1835706" y="943714"/>
                </a:lnTo>
                <a:lnTo>
                  <a:pt x="1810823" y="975818"/>
                </a:lnTo>
                <a:lnTo>
                  <a:pt x="1783443" y="1006844"/>
                </a:lnTo>
                <a:lnTo>
                  <a:pt x="1753657" y="1036730"/>
                </a:lnTo>
                <a:lnTo>
                  <a:pt x="1721555" y="1065416"/>
                </a:lnTo>
                <a:lnTo>
                  <a:pt x="1687227" y="1092840"/>
                </a:lnTo>
                <a:lnTo>
                  <a:pt x="1650766" y="1118939"/>
                </a:lnTo>
                <a:lnTo>
                  <a:pt x="1612261" y="1143654"/>
                </a:lnTo>
                <a:lnTo>
                  <a:pt x="1571804" y="1166922"/>
                </a:lnTo>
                <a:lnTo>
                  <a:pt x="1529484" y="1188682"/>
                </a:lnTo>
                <a:lnTo>
                  <a:pt x="1485392" y="1208872"/>
                </a:lnTo>
                <a:lnTo>
                  <a:pt x="1439620" y="1227431"/>
                </a:lnTo>
                <a:lnTo>
                  <a:pt x="1392258" y="1244297"/>
                </a:lnTo>
                <a:lnTo>
                  <a:pt x="1373095" y="1250224"/>
                </a:lnTo>
              </a:path>
            </a:pathLst>
          </a:custGeom>
          <a:ln w="57150">
            <a:solidFill>
              <a:srgbClr val="FF0000"/>
            </a:solidFill>
          </a:ln>
        </p:spPr>
        <p:txBody>
          <a:bodyPr wrap="square" lIns="0" tIns="0" rIns="0" bIns="0" rtlCol="0"/>
          <a:lstStyle/>
          <a:p>
            <a:endParaRPr/>
          </a:p>
        </p:txBody>
      </p:sp>
      <p:sp>
        <p:nvSpPr>
          <p:cNvPr id="4" name="object 4"/>
          <p:cNvSpPr/>
          <p:nvPr/>
        </p:nvSpPr>
        <p:spPr>
          <a:xfrm>
            <a:off x="7873550" y="6263234"/>
            <a:ext cx="561340" cy="594995"/>
          </a:xfrm>
          <a:custGeom>
            <a:avLst/>
            <a:gdLst/>
            <a:ahLst/>
            <a:cxnLst/>
            <a:rect l="l" t="t" r="r" b="b"/>
            <a:pathLst>
              <a:path w="561340" h="594995">
                <a:moveTo>
                  <a:pt x="560903" y="594765"/>
                </a:moveTo>
                <a:lnTo>
                  <a:pt x="494377" y="571971"/>
                </a:lnTo>
                <a:lnTo>
                  <a:pt x="448604" y="553412"/>
                </a:lnTo>
                <a:lnTo>
                  <a:pt x="404512" y="533222"/>
                </a:lnTo>
                <a:lnTo>
                  <a:pt x="362192" y="511462"/>
                </a:lnTo>
                <a:lnTo>
                  <a:pt x="321734" y="488194"/>
                </a:lnTo>
                <a:lnTo>
                  <a:pt x="283229" y="463480"/>
                </a:lnTo>
                <a:lnTo>
                  <a:pt x="246767" y="437380"/>
                </a:lnTo>
                <a:lnTo>
                  <a:pt x="212440" y="409956"/>
                </a:lnTo>
                <a:lnTo>
                  <a:pt x="180337" y="381270"/>
                </a:lnTo>
                <a:lnTo>
                  <a:pt x="150551" y="351384"/>
                </a:lnTo>
                <a:lnTo>
                  <a:pt x="123170" y="320358"/>
                </a:lnTo>
                <a:lnTo>
                  <a:pt x="98287" y="288254"/>
                </a:lnTo>
                <a:lnTo>
                  <a:pt x="75992" y="255134"/>
                </a:lnTo>
                <a:lnTo>
                  <a:pt x="56375" y="221059"/>
                </a:lnTo>
                <a:lnTo>
                  <a:pt x="39527" y="186091"/>
                </a:lnTo>
                <a:lnTo>
                  <a:pt x="25539" y="150291"/>
                </a:lnTo>
                <a:lnTo>
                  <a:pt x="14501" y="113720"/>
                </a:lnTo>
                <a:lnTo>
                  <a:pt x="6505" y="76440"/>
                </a:lnTo>
                <a:lnTo>
                  <a:pt x="1641" y="38513"/>
                </a:lnTo>
                <a:lnTo>
                  <a:pt x="0" y="0"/>
                </a:lnTo>
              </a:path>
            </a:pathLst>
          </a:custGeom>
          <a:ln w="57150">
            <a:solidFill>
              <a:srgbClr val="FF0000"/>
            </a:solidFill>
          </a:ln>
        </p:spPr>
        <p:txBody>
          <a:bodyPr wrap="square" lIns="0" tIns="0" rIns="0" bIns="0" rtlCol="0"/>
          <a:lstStyle/>
          <a:p>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C5DAB-58B4-AA32-46EC-0B9AD54AAE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20B913-EBF6-22FC-CC1E-99CDA12D5373}"/>
              </a:ext>
            </a:extLst>
          </p:cNvPr>
          <p:cNvSpPr>
            <a:spLocks noGrp="1"/>
          </p:cNvSpPr>
          <p:nvPr>
            <p:ph type="title"/>
          </p:nvPr>
        </p:nvSpPr>
        <p:spPr/>
        <p:txBody>
          <a:bodyPr/>
          <a:lstStyle/>
          <a:p>
            <a:r>
              <a:rPr lang="en-US" dirty="0"/>
              <a:t>Case 3</a:t>
            </a:r>
          </a:p>
        </p:txBody>
      </p:sp>
      <p:sp>
        <p:nvSpPr>
          <p:cNvPr id="3" name="Text Placeholder 2">
            <a:extLst>
              <a:ext uri="{FF2B5EF4-FFF2-40B4-BE49-F238E27FC236}">
                <a16:creationId xmlns:a16="http://schemas.microsoft.com/office/drawing/2014/main" id="{FDD1B1D4-C102-80D1-6098-D5F00AE49743}"/>
              </a:ext>
            </a:extLst>
          </p:cNvPr>
          <p:cNvSpPr>
            <a:spLocks noGrp="1"/>
          </p:cNvSpPr>
          <p:nvPr>
            <p:ph type="body" sz="quarter" idx="11"/>
          </p:nvPr>
        </p:nvSpPr>
        <p:spPr/>
        <p:txBody>
          <a:bodyPr/>
          <a:lstStyle/>
          <a:p>
            <a:r>
              <a:rPr lang="en-US" sz="3200" b="1" dirty="0"/>
              <a:t>My patient continues to have positive testing for </a:t>
            </a:r>
            <a:r>
              <a:rPr lang="en-US" sz="3200" b="1" i="1" dirty="0"/>
              <a:t>Mycoplasma genitalium</a:t>
            </a:r>
            <a:r>
              <a:rPr lang="en-US" sz="3200" b="1" dirty="0"/>
              <a:t>. Help!</a:t>
            </a:r>
          </a:p>
        </p:txBody>
      </p:sp>
    </p:spTree>
    <p:extLst>
      <p:ext uri="{BB962C8B-B14F-4D97-AF65-F5344CB8AC3E}">
        <p14:creationId xmlns:p14="http://schemas.microsoft.com/office/powerpoint/2010/main" val="2051760512"/>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ubtitle 2"/>
          <p:cNvSpPr txBox="1">
            <a:spLocks noGrp="1"/>
          </p:cNvSpPr>
          <p:nvPr>
            <p:ph type="body" sz="quarter" idx="1"/>
          </p:nvPr>
        </p:nvSpPr>
        <p:spPr>
          <a:xfrm>
            <a:off x="1779610" y="3374294"/>
            <a:ext cx="8248606" cy="1710710"/>
          </a:xfrm>
          <a:prstGeom prst="rect">
            <a:avLst/>
          </a:prstGeom>
        </p:spPr>
        <p:txBody>
          <a:bodyPr/>
          <a:lstStyle/>
          <a:p>
            <a:pPr algn="ctr" defTabSz="365759">
              <a:spcBef>
                <a:spcPts val="300"/>
              </a:spcBef>
              <a:defRPr sz="1800" b="1"/>
            </a:pPr>
            <a:r>
              <a:t>Michelle Collins-Ogle, MD</a:t>
            </a:r>
          </a:p>
          <a:p>
            <a:pPr algn="ctr" defTabSz="365759">
              <a:spcBef>
                <a:spcPts val="300"/>
              </a:spcBef>
              <a:defRPr sz="1800" b="1"/>
            </a:pPr>
            <a:r>
              <a:t>Associate Professor of Pediatrics, Division of Infectious Diseases</a:t>
            </a:r>
          </a:p>
          <a:p>
            <a:pPr algn="ctr" defTabSz="365759">
              <a:spcBef>
                <a:spcPts val="300"/>
              </a:spcBef>
              <a:defRPr sz="1800" b="1"/>
            </a:pPr>
            <a:r>
              <a:t>Medical Director, MAYS Clinic</a:t>
            </a:r>
          </a:p>
          <a:p>
            <a:pPr algn="ctr" defTabSz="365759">
              <a:spcBef>
                <a:spcPts val="300"/>
              </a:spcBef>
              <a:defRPr sz="1800" b="1"/>
            </a:pPr>
            <a:r>
              <a:t>Annual Kentucky AETC Conference March 27 , 2026</a:t>
            </a:r>
          </a:p>
        </p:txBody>
      </p:sp>
      <p:sp>
        <p:nvSpPr>
          <p:cNvPr id="124" name="Slide Number"/>
          <p:cNvSpPr txBox="1">
            <a:spLocks noGrp="1"/>
          </p:cNvSpPr>
          <p:nvPr>
            <p:ph type="sldNum" sz="quarter" idx="4294967295"/>
          </p:nvPr>
        </p:nvSpPr>
        <p:spPr>
          <a:xfrm>
            <a:off x="11080144" y="6404292"/>
            <a:ext cx="273657"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8" rIns="45719" bIns="4571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757575"/>
                </a:solidFill>
                <a:effectLst/>
                <a:uFillTx/>
                <a:latin typeface="+mj-lt"/>
                <a:ea typeface="+mj-ea"/>
                <a:cs typeface="+mj-cs"/>
                <a:sym typeface="Apto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9pPr>
          </a:lstStyle>
          <a:p>
            <a:fld id="{86CB4B4D-7CA3-9044-876B-883B54F8677D}" type="slidenum">
              <a:rPr lang="en-US" smtClean="0"/>
              <a:pPr/>
              <a:t>3</a:t>
            </a:fld>
            <a:endParaRPr/>
          </a:p>
        </p:txBody>
      </p:sp>
      <p:sp>
        <p:nvSpPr>
          <p:cNvPr id="125" name="Title 1"/>
          <p:cNvSpPr txBox="1">
            <a:spLocks noGrp="1"/>
          </p:cNvSpPr>
          <p:nvPr>
            <p:ph type="title"/>
          </p:nvPr>
        </p:nvSpPr>
        <p:spPr>
          <a:xfrm>
            <a:off x="2104467" y="814440"/>
            <a:ext cx="7870354" cy="1177820"/>
          </a:xfrm>
          <a:prstGeom prst="rect">
            <a:avLst/>
          </a:prstGeom>
        </p:spPr>
        <p:txBody>
          <a:bodyPr anchor="ctr"/>
          <a:lstStyle>
            <a:lvl1pPr algn="ctr" defTabSz="448055">
              <a:defRPr sz="3800"/>
            </a:lvl1pPr>
          </a:lstStyle>
          <a:p>
            <a:r>
              <a:rPr dirty="0"/>
              <a:t>STI Cases      </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Case # 2: Cathy lives in the BRONX"/>
          <p:cNvSpPr txBox="1">
            <a:spLocks noGrp="1"/>
          </p:cNvSpPr>
          <p:nvPr>
            <p:ph type="title"/>
          </p:nvPr>
        </p:nvSpPr>
        <p:spPr>
          <a:xfrm>
            <a:off x="1981200" y="296634"/>
            <a:ext cx="8229600" cy="909639"/>
          </a:xfrm>
          <a:prstGeom prst="rect">
            <a:avLst/>
          </a:prstGeom>
        </p:spPr>
        <p:txBody>
          <a:bodyPr/>
          <a:lstStyle/>
          <a:p>
            <a:r>
              <a:rPr sz="2350" dirty="0">
                <a:latin typeface="Calibri"/>
                <a:ea typeface="Calibri"/>
                <a:cs typeface="Calibri"/>
                <a:sym typeface="Calibri"/>
              </a:rPr>
              <a:t>Case # </a:t>
            </a:r>
            <a:r>
              <a:rPr lang="en-US" sz="2350" dirty="0">
                <a:latin typeface="Calibri"/>
                <a:ea typeface="Calibri"/>
                <a:cs typeface="Calibri"/>
                <a:sym typeface="Calibri"/>
              </a:rPr>
              <a:t>3</a:t>
            </a:r>
            <a:r>
              <a:rPr sz="2350" dirty="0">
                <a:latin typeface="Calibri"/>
                <a:ea typeface="Calibri"/>
                <a:cs typeface="Calibri"/>
                <a:sym typeface="Calibri"/>
              </a:rPr>
              <a:t>: Cathy</a:t>
            </a:r>
            <a:r>
              <a:rPr dirty="0"/>
              <a:t> </a:t>
            </a:r>
            <a:r>
              <a:rPr sz="2350" dirty="0">
                <a:latin typeface="Calibri"/>
                <a:ea typeface="Calibri"/>
                <a:cs typeface="Calibri"/>
                <a:sym typeface="Calibri"/>
              </a:rPr>
              <a:t>lives in the BRONX</a:t>
            </a:r>
          </a:p>
        </p:txBody>
      </p:sp>
      <p:sp>
        <p:nvSpPr>
          <p:cNvPr id="205" name="22-year-old cisgender woman who presents for prenatal care at 7 weeks gestation.…"/>
          <p:cNvSpPr txBox="1">
            <a:spLocks noGrp="1"/>
          </p:cNvSpPr>
          <p:nvPr>
            <p:ph type="body" idx="1"/>
          </p:nvPr>
        </p:nvSpPr>
        <p:spPr>
          <a:xfrm>
            <a:off x="1463492" y="1456087"/>
            <a:ext cx="9691732" cy="4525963"/>
          </a:xfrm>
          <a:prstGeom prst="rect">
            <a:avLst/>
          </a:prstGeom>
        </p:spPr>
        <p:txBody>
          <a:bodyPr>
            <a:normAutofit fontScale="62500" lnSpcReduction="20000"/>
          </a:bodyPr>
          <a:lstStyle/>
          <a:p>
            <a:pPr marL="0" indent="0">
              <a:buClrTx/>
              <a:buSzTx/>
              <a:buNone/>
              <a:defRPr sz="3500"/>
            </a:pPr>
            <a:r>
              <a:t>22-year-old cisgender woman who presents for prenatal care at 7 weeks gestation. </a:t>
            </a:r>
          </a:p>
          <a:p>
            <a:pPr marL="0" indent="0" defTabSz="228600">
              <a:spcBef>
                <a:spcPts val="0"/>
              </a:spcBef>
              <a:buClrTx/>
              <a:buSzTx/>
              <a:buNone/>
              <a:defRPr sz="3500">
                <a:solidFill>
                  <a:srgbClr val="000000"/>
                </a:solidFill>
              </a:defRPr>
            </a:pPr>
            <a:r>
              <a:t>Her pap/culture +trichomonas and +m. genitalium. She was treated now with 3X azithromax but M. genitalium persists.  She denies vaginal discharge or cervicitis, or lower pelvic pain. </a:t>
            </a:r>
          </a:p>
          <a:p>
            <a:pPr marL="0" indent="0" defTabSz="228600">
              <a:spcBef>
                <a:spcPts val="0"/>
              </a:spcBef>
              <a:buClrTx/>
              <a:buSzTx/>
              <a:buNone/>
              <a:defRPr sz="3500">
                <a:solidFill>
                  <a:srgbClr val="000000"/>
                </a:solidFill>
              </a:defRPr>
            </a:pPr>
            <a:endParaRPr/>
          </a:p>
          <a:p>
            <a:pPr marL="0" indent="0" defTabSz="228600">
              <a:spcBef>
                <a:spcPts val="0"/>
              </a:spcBef>
              <a:buClrTx/>
              <a:buSzTx/>
              <a:buNone/>
              <a:defRPr sz="3300">
                <a:solidFill>
                  <a:srgbClr val="000000"/>
                </a:solidFill>
              </a:defRPr>
            </a:pPr>
            <a:r>
              <a:t>“As you know, the alternative treatments for M. genitalium are not recommended in pregnancy and this seems like an incidentally found infection, not clinical. I was inclined to wait until postpartum to treat her further.” </a:t>
            </a:r>
          </a:p>
          <a:p>
            <a:pPr marL="0" indent="0" defTabSz="228600">
              <a:spcBef>
                <a:spcPts val="0"/>
              </a:spcBef>
              <a:buClrTx/>
              <a:buSzTx/>
              <a:buNone/>
              <a:defRPr sz="3300">
                <a:solidFill>
                  <a:srgbClr val="000000"/>
                </a:solidFill>
              </a:defRPr>
            </a:pPr>
            <a:endParaRPr/>
          </a:p>
          <a:p>
            <a:pPr marL="0" indent="0" defTabSz="228600">
              <a:spcBef>
                <a:spcPts val="0"/>
              </a:spcBef>
              <a:buClrTx/>
              <a:buSzTx/>
              <a:buNone/>
              <a:defRPr sz="3300">
                <a:solidFill>
                  <a:srgbClr val="000000"/>
                </a:solidFill>
                <a:latin typeface="Times Roman"/>
                <a:ea typeface="Times Roman"/>
                <a:cs typeface="Times Roman"/>
                <a:sym typeface="Times Roman"/>
              </a:defRPr>
            </a:pPr>
            <a:r>
              <a:t>I was wondering if you could shed any light from the pediatric perspective? Is there any concerns from your end or recommendations for treatment during labor itself?</a:t>
            </a:r>
          </a:p>
          <a:p>
            <a:pPr marL="0" indent="0" defTabSz="228600">
              <a:spcBef>
                <a:spcPts val="0"/>
              </a:spcBef>
              <a:buClrTx/>
              <a:buSzTx/>
              <a:buNone/>
              <a:defRPr sz="3300">
                <a:solidFill>
                  <a:srgbClr val="000000"/>
                </a:solidFill>
                <a:latin typeface="Times Roman"/>
                <a:ea typeface="Times Roman"/>
                <a:cs typeface="Times Roman"/>
                <a:sym typeface="Times Roman"/>
              </a:defRPr>
            </a:pPr>
            <a:endParaRPr/>
          </a:p>
          <a:p>
            <a:pPr marL="0" indent="0">
              <a:buClrTx/>
              <a:buSzTx/>
              <a:buNone/>
              <a:defRPr sz="3300"/>
            </a:pPr>
            <a:r>
              <a:t>Partners: Information not obtained, vaginal receptive / oral **</a:t>
            </a:r>
          </a:p>
          <a:p>
            <a:pPr marL="0" indent="0">
              <a:buClrTx/>
              <a:buSzTx/>
              <a:buNone/>
              <a:defRPr sz="3300"/>
            </a:pPr>
            <a:r>
              <a:t>Past history: Has had one pap smear a few years ago</a:t>
            </a:r>
          </a:p>
          <a:p>
            <a:pPr marL="0" indent="0">
              <a:buClrTx/>
              <a:buSzTx/>
              <a:buNone/>
              <a:defRPr sz="3600"/>
            </a:pPr>
            <a:r>
              <a:t>Physical exam is normal.</a:t>
            </a:r>
          </a:p>
        </p:txBody>
      </p:sp>
      <p:sp>
        <p:nvSpPr>
          <p:cNvPr id="206" name="Slide Number"/>
          <p:cNvSpPr txBox="1">
            <a:spLocks noGrp="1"/>
          </p:cNvSpPr>
          <p:nvPr>
            <p:ph type="sldNum" sz="quarter" idx="4294967295"/>
          </p:nvPr>
        </p:nvSpPr>
        <p:spPr>
          <a:xfrm>
            <a:off x="6191881" y="6404304"/>
            <a:ext cx="164469" cy="2616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20" tIns="45720" rIns="45720" bIns="45720" anchor="b">
            <a:spAutoFit/>
          </a:bodyPr>
          <a:lstStyle>
            <a:lvl1pPr algn="r" defTabSz="457200">
              <a:defRPr>
                <a:solidFill>
                  <a:srgbClr val="7F7F7F"/>
                </a:solidFill>
                <a:latin typeface="Calibri"/>
                <a:ea typeface="Calibri"/>
                <a:cs typeface="Calibri"/>
                <a:sym typeface="Calibri"/>
              </a:defRPr>
            </a:lvl1pPr>
          </a:lstStyle>
          <a:p>
            <a:pPr hangingPunct="0"/>
            <a:fld id="{86CB4B4D-7CA3-9044-876B-883B54F8677D}" type="slidenum">
              <a:rPr kern="0"/>
              <a:pPr hangingPunct="0"/>
              <a:t>30</a:t>
            </a:fld>
            <a:endParaRPr kern="0"/>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Case # 2: Cathy"/>
          <p:cNvSpPr txBox="1">
            <a:spLocks noGrp="1"/>
          </p:cNvSpPr>
          <p:nvPr>
            <p:ph type="title"/>
          </p:nvPr>
        </p:nvSpPr>
        <p:spPr>
          <a:prstGeom prst="rect">
            <a:avLst/>
          </a:prstGeom>
        </p:spPr>
        <p:txBody>
          <a:bodyPr/>
          <a:lstStyle/>
          <a:p>
            <a:r>
              <a:rPr sz="2350" dirty="0">
                <a:latin typeface="Calibri"/>
                <a:ea typeface="Calibri"/>
                <a:cs typeface="Calibri"/>
                <a:sym typeface="Calibri"/>
              </a:rPr>
              <a:t>Case # </a:t>
            </a:r>
            <a:r>
              <a:rPr lang="en-US" sz="2350" dirty="0">
                <a:latin typeface="Calibri"/>
                <a:ea typeface="Calibri"/>
                <a:cs typeface="Calibri"/>
                <a:sym typeface="Calibri"/>
              </a:rPr>
              <a:t>3</a:t>
            </a:r>
            <a:r>
              <a:rPr sz="2350" dirty="0">
                <a:latin typeface="Calibri"/>
                <a:ea typeface="Calibri"/>
                <a:cs typeface="Calibri"/>
                <a:sym typeface="Calibri"/>
              </a:rPr>
              <a:t>: Cathy</a:t>
            </a:r>
            <a:r>
              <a:rPr dirty="0"/>
              <a:t> </a:t>
            </a:r>
          </a:p>
        </p:txBody>
      </p:sp>
      <p:sp>
        <p:nvSpPr>
          <p:cNvPr id="209" name="Narrative Review.   Medicine®…"/>
          <p:cNvSpPr txBox="1">
            <a:spLocks noGrp="1"/>
          </p:cNvSpPr>
          <p:nvPr>
            <p:ph type="body" idx="1"/>
          </p:nvPr>
        </p:nvSpPr>
        <p:spPr>
          <a:xfrm>
            <a:off x="1470044" y="1600200"/>
            <a:ext cx="8740756" cy="4525963"/>
          </a:xfrm>
          <a:prstGeom prst="rect">
            <a:avLst/>
          </a:prstGeom>
        </p:spPr>
        <p:txBody>
          <a:bodyPr>
            <a:normAutofit/>
          </a:bodyPr>
          <a:lstStyle/>
          <a:p>
            <a:pPr marL="0" indent="0" defTabSz="228600">
              <a:spcBef>
                <a:spcPts val="0"/>
              </a:spcBef>
              <a:buClrTx/>
              <a:buSzTx/>
              <a:buNone/>
              <a:defRPr sz="1000">
                <a:solidFill>
                  <a:srgbClr val="407979"/>
                </a:solidFill>
                <a:latin typeface="Helvetica"/>
                <a:ea typeface="Helvetica"/>
                <a:cs typeface="Helvetica"/>
                <a:sym typeface="Helvetica"/>
              </a:defRPr>
            </a:pPr>
            <a:r>
              <a:rPr sz="1800" dirty="0"/>
              <a:t>Narrative Review.</a:t>
            </a:r>
            <a:r>
              <a:rPr sz="1000" dirty="0"/>
              <a:t>  </a:t>
            </a:r>
            <a:r>
              <a:rPr dirty="0"/>
              <a:t> Medicine</a:t>
            </a:r>
            <a:r>
              <a:rPr dirty="0">
                <a:solidFill>
                  <a:srgbClr val="96ACB0"/>
                </a:solidFill>
              </a:rPr>
              <a:t>®</a:t>
            </a:r>
          </a:p>
          <a:p>
            <a:pPr marL="0" indent="0" defTabSz="228600">
              <a:spcBef>
                <a:spcPts val="0"/>
              </a:spcBef>
              <a:buClrTx/>
              <a:buSzTx/>
              <a:buNone/>
              <a:defRPr sz="1000">
                <a:solidFill>
                  <a:srgbClr val="407979"/>
                </a:solidFill>
                <a:latin typeface="Helvetica"/>
                <a:ea typeface="Helvetica"/>
                <a:cs typeface="Helvetica"/>
                <a:sym typeface="Helvetica"/>
              </a:defRPr>
            </a:pPr>
            <a:endParaRPr sz="2000" dirty="0">
              <a:solidFill>
                <a:srgbClr val="96ACB0"/>
              </a:solidFill>
            </a:endParaRPr>
          </a:p>
          <a:p>
            <a:pPr marL="0" indent="0" defTabSz="228600">
              <a:spcBef>
                <a:spcPts val="0"/>
              </a:spcBef>
              <a:buClrTx/>
              <a:buSzTx/>
              <a:buNone/>
              <a:defRPr sz="3900">
                <a:solidFill>
                  <a:srgbClr val="000000"/>
                </a:solidFill>
              </a:defRPr>
            </a:pPr>
            <a:r>
              <a:rPr sz="2400" dirty="0"/>
              <a:t>A review on effect and treatment of perinatal Ureaplasma </a:t>
            </a:r>
            <a:r>
              <a:rPr sz="2400" dirty="0" err="1"/>
              <a:t>urealyticum</a:t>
            </a:r>
            <a:r>
              <a:rPr sz="2400" dirty="0"/>
              <a:t> colonization/infection in neonates</a:t>
            </a:r>
            <a:endParaRPr lang="en-US" sz="2400" dirty="0"/>
          </a:p>
          <a:p>
            <a:pPr marL="0" indent="0" defTabSz="228600">
              <a:spcBef>
                <a:spcPts val="0"/>
              </a:spcBef>
              <a:buClrTx/>
              <a:buSzTx/>
              <a:buNone/>
              <a:defRPr sz="3900">
                <a:solidFill>
                  <a:srgbClr val="000000"/>
                </a:solidFill>
              </a:defRPr>
            </a:pPr>
            <a:endParaRPr sz="2400" dirty="0"/>
          </a:p>
          <a:p>
            <a:pPr marL="0" indent="0" defTabSz="228600">
              <a:spcBef>
                <a:spcPts val="0"/>
              </a:spcBef>
              <a:buClrTx/>
              <a:buSzTx/>
              <a:buNone/>
              <a:defRPr sz="3300">
                <a:solidFill>
                  <a:srgbClr val="000000"/>
                </a:solidFill>
              </a:defRPr>
            </a:pPr>
            <a:r>
              <a:rPr sz="2000" dirty="0" err="1"/>
              <a:t>Mengmeng</a:t>
            </a:r>
            <a:r>
              <a:rPr sz="2000" dirty="0"/>
              <a:t> Zhang, </a:t>
            </a:r>
            <a:r>
              <a:rPr sz="2000" dirty="0" err="1"/>
              <a:t>MSca</a:t>
            </a:r>
            <a:r>
              <a:rPr sz="2000" dirty="0"/>
              <a:t> , Yingjie Wang, </a:t>
            </a:r>
            <a:r>
              <a:rPr sz="2000" dirty="0" err="1"/>
              <a:t>MSca</a:t>
            </a:r>
            <a:r>
              <a:rPr sz="2000" dirty="0"/>
              <a:t>, </a:t>
            </a:r>
            <a:r>
              <a:rPr sz="2000" dirty="0" err="1"/>
              <a:t>Yuqian</a:t>
            </a:r>
            <a:r>
              <a:rPr sz="2000" dirty="0"/>
              <a:t> Wang, </a:t>
            </a:r>
            <a:r>
              <a:rPr sz="2000" dirty="0" err="1"/>
              <a:t>MSca</a:t>
            </a:r>
            <a:r>
              <a:rPr sz="2000" dirty="0"/>
              <a:t>, </a:t>
            </a:r>
            <a:r>
              <a:rPr sz="2000" dirty="0" err="1"/>
              <a:t>Junli</a:t>
            </a:r>
            <a:r>
              <a:rPr sz="2000" dirty="0"/>
              <a:t> Liu, </a:t>
            </a:r>
            <a:r>
              <a:rPr sz="2000" dirty="0" err="1"/>
              <a:t>MSca</a:t>
            </a:r>
            <a:r>
              <a:rPr sz="2000" dirty="0"/>
              <a:t>, Yanhong Wang, </a:t>
            </a:r>
            <a:r>
              <a:rPr sz="2000" dirty="0" err="1"/>
              <a:t>MScb</a:t>
            </a:r>
            <a:r>
              <a:rPr sz="2000" dirty="0"/>
              <a:t>, Li Zhang, </a:t>
            </a:r>
            <a:r>
              <a:rPr sz="2000" dirty="0" err="1"/>
              <a:t>MSca</a:t>
            </a:r>
            <a:r>
              <a:rPr sz="2000" dirty="0"/>
              <a:t>,*</a:t>
            </a:r>
          </a:p>
          <a:p>
            <a:pPr marL="0" indent="0" defTabSz="228600">
              <a:spcBef>
                <a:spcPts val="0"/>
              </a:spcBef>
              <a:buClrTx/>
              <a:buSzTx/>
              <a:buNone/>
              <a:defRPr sz="3300">
                <a:solidFill>
                  <a:srgbClr val="000000"/>
                </a:solidFill>
              </a:defRPr>
            </a:pPr>
            <a:endParaRPr dirty="0"/>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A review on effect and treatment of perinatal Ureaplasma urealyticum colonization/infection in neonates"/>
          <p:cNvSpPr txBox="1">
            <a:spLocks noGrp="1"/>
          </p:cNvSpPr>
          <p:nvPr>
            <p:ph type="title"/>
          </p:nvPr>
        </p:nvSpPr>
        <p:spPr>
          <a:xfrm>
            <a:off x="1981200" y="350201"/>
            <a:ext cx="8229601" cy="909638"/>
          </a:xfrm>
          <a:prstGeom prst="rect">
            <a:avLst/>
          </a:prstGeom>
        </p:spPr>
        <p:txBody>
          <a:bodyPr>
            <a:noAutofit/>
          </a:bodyPr>
          <a:lstStyle>
            <a:lvl1pPr algn="ctr" defTabSz="457200">
              <a:defRPr sz="3900">
                <a:solidFill>
                  <a:srgbClr val="000000"/>
                </a:solidFill>
                <a:latin typeface="Calibri"/>
                <a:ea typeface="Calibri"/>
                <a:cs typeface="Calibri"/>
                <a:sym typeface="Calibri"/>
              </a:defRPr>
            </a:lvl1pPr>
          </a:lstStyle>
          <a:p>
            <a:r>
              <a:rPr sz="2400" dirty="0"/>
              <a:t>A review on effect and treatment of perinatal Ureaplasma </a:t>
            </a:r>
            <a:r>
              <a:rPr sz="2400" dirty="0" err="1"/>
              <a:t>urealyticum</a:t>
            </a:r>
            <a:r>
              <a:rPr sz="2400" dirty="0"/>
              <a:t> colonization/infection in neonates</a:t>
            </a:r>
          </a:p>
        </p:txBody>
      </p:sp>
      <p:pic>
        <p:nvPicPr>
          <p:cNvPr id="212" name="Image" descr="Image"/>
          <p:cNvPicPr>
            <a:picLocks noChangeAspect="1"/>
          </p:cNvPicPr>
          <p:nvPr/>
        </p:nvPicPr>
        <p:blipFill>
          <a:blip r:embed="rId2"/>
          <a:stretch>
            <a:fillRect/>
          </a:stretch>
        </p:blipFill>
        <p:spPr>
          <a:xfrm>
            <a:off x="1895393" y="1363976"/>
            <a:ext cx="5966352" cy="5393868"/>
          </a:xfrm>
          <a:prstGeom prst="rect">
            <a:avLst/>
          </a:prstGeom>
          <a:ln w="12700">
            <a:miter lim="400000"/>
          </a:ln>
        </p:spPr>
      </p:pic>
      <p:sp>
        <p:nvSpPr>
          <p:cNvPr id="213" name="Slide Number"/>
          <p:cNvSpPr txBox="1">
            <a:spLocks noGrp="1"/>
          </p:cNvSpPr>
          <p:nvPr>
            <p:ph type="sldNum" sz="quarter" idx="4294967295"/>
          </p:nvPr>
        </p:nvSpPr>
        <p:spPr>
          <a:xfrm>
            <a:off x="8090741" y="6481164"/>
            <a:ext cx="164469" cy="2616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20" tIns="45720" rIns="45720" bIns="45720" anchor="b">
            <a:spAutoFit/>
          </a:bodyPr>
          <a:lstStyle>
            <a:lvl1pPr algn="r" defTabSz="457200">
              <a:defRPr>
                <a:solidFill>
                  <a:srgbClr val="7F7F7F"/>
                </a:solidFill>
                <a:latin typeface="Calibri"/>
                <a:ea typeface="Calibri"/>
                <a:cs typeface="Calibri"/>
                <a:sym typeface="Calibri"/>
              </a:defRPr>
            </a:lvl1pPr>
          </a:lstStyle>
          <a:p>
            <a:pPr hangingPunct="0"/>
            <a:fld id="{86CB4B4D-7CA3-9044-876B-883B54F8677D}" type="slidenum">
              <a:rPr kern="0"/>
              <a:pPr hangingPunct="0"/>
              <a:t>32</a:t>
            </a:fld>
            <a:endParaRPr kern="0"/>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Case # 2: Cathy pregnant with M. genitalium"/>
          <p:cNvSpPr txBox="1">
            <a:spLocks noGrp="1"/>
          </p:cNvSpPr>
          <p:nvPr>
            <p:ph type="title"/>
          </p:nvPr>
        </p:nvSpPr>
        <p:spPr>
          <a:prstGeom prst="rect">
            <a:avLst/>
          </a:prstGeom>
        </p:spPr>
        <p:txBody>
          <a:bodyPr>
            <a:noAutofit/>
          </a:bodyPr>
          <a:lstStyle>
            <a:lvl1pPr>
              <a:defRPr sz="5900">
                <a:latin typeface="Calibri"/>
                <a:ea typeface="Calibri"/>
                <a:cs typeface="Calibri"/>
                <a:sym typeface="Calibri"/>
              </a:defRPr>
            </a:lvl1pPr>
          </a:lstStyle>
          <a:p>
            <a:r>
              <a:rPr sz="3200" dirty="0"/>
              <a:t>Case # </a:t>
            </a:r>
            <a:r>
              <a:rPr lang="en-US" sz="3200" dirty="0"/>
              <a:t>3</a:t>
            </a:r>
            <a:r>
              <a:rPr sz="3200" dirty="0"/>
              <a:t>: Cathy pregnant with M. genitalium</a:t>
            </a:r>
          </a:p>
        </p:txBody>
      </p:sp>
      <p:sp>
        <p:nvSpPr>
          <p:cNvPr id="216" name="What would you do?…"/>
          <p:cNvSpPr txBox="1">
            <a:spLocks noGrp="1"/>
          </p:cNvSpPr>
          <p:nvPr>
            <p:ph type="body" idx="1"/>
          </p:nvPr>
        </p:nvSpPr>
        <p:spPr>
          <a:xfrm>
            <a:off x="1981199" y="1600200"/>
            <a:ext cx="8703365" cy="3001617"/>
          </a:xfrm>
          <a:prstGeom prst="rect">
            <a:avLst/>
          </a:prstGeom>
        </p:spPr>
        <p:txBody>
          <a:bodyPr>
            <a:noAutofit/>
          </a:bodyPr>
          <a:lstStyle/>
          <a:p>
            <a:pPr marL="0" indent="0">
              <a:buClrTx/>
              <a:buSzTx/>
              <a:buNone/>
              <a:defRPr sz="4400"/>
            </a:pPr>
            <a:endParaRPr sz="2400" dirty="0"/>
          </a:p>
          <a:p>
            <a:pPr marL="0" indent="0">
              <a:buClrTx/>
              <a:buSzTx/>
              <a:buNone/>
              <a:defRPr sz="4400"/>
            </a:pPr>
            <a:r>
              <a:rPr sz="2400" dirty="0"/>
              <a:t>What would you do?</a:t>
            </a:r>
          </a:p>
          <a:p>
            <a:pPr marL="0" indent="0">
              <a:buClrTx/>
              <a:buSzTx/>
              <a:buNone/>
              <a:defRPr sz="4400"/>
            </a:pPr>
            <a:r>
              <a:rPr sz="2400" dirty="0"/>
              <a:t>A. Oral Moxifloxacin 400 mg daily x 7 days</a:t>
            </a:r>
          </a:p>
          <a:p>
            <a:pPr marL="0" indent="0">
              <a:buClrTx/>
              <a:buSzTx/>
              <a:buNone/>
              <a:defRPr sz="4400"/>
            </a:pPr>
            <a:r>
              <a:rPr sz="2400" dirty="0"/>
              <a:t>B. Doxycycline 100 mg twice daily x 7 days followed by Moxifloxacin</a:t>
            </a:r>
          </a:p>
          <a:p>
            <a:pPr marL="0" indent="0">
              <a:buClrTx/>
              <a:buSzTx/>
              <a:buNone/>
              <a:defRPr sz="4400"/>
            </a:pPr>
            <a:r>
              <a:rPr sz="2400" dirty="0"/>
              <a:t>C. Doxycycline 100 mg twice daily x 7 days follow by Azithromycin</a:t>
            </a:r>
          </a:p>
          <a:p>
            <a:pPr marL="0" indent="0">
              <a:buClrTx/>
              <a:buSzTx/>
              <a:buNone/>
              <a:defRPr sz="4400"/>
            </a:pPr>
            <a:r>
              <a:rPr sz="2400" dirty="0"/>
              <a:t>D. Wait until she delivers, then treat </a:t>
            </a:r>
          </a:p>
        </p:txBody>
      </p:sp>
      <p:sp>
        <p:nvSpPr>
          <p:cNvPr id="217" name="Slide Number"/>
          <p:cNvSpPr txBox="1">
            <a:spLocks noGrp="1"/>
          </p:cNvSpPr>
          <p:nvPr>
            <p:ph type="sldNum" sz="quarter" idx="4294967295"/>
          </p:nvPr>
        </p:nvSpPr>
        <p:spPr>
          <a:xfrm>
            <a:off x="6191881" y="6404304"/>
            <a:ext cx="164469" cy="2616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20" tIns="45720" rIns="45720" bIns="45720" anchor="b">
            <a:spAutoFit/>
          </a:bodyPr>
          <a:lstStyle>
            <a:lvl1pPr algn="r" defTabSz="457200">
              <a:defRPr>
                <a:solidFill>
                  <a:srgbClr val="7F7F7F"/>
                </a:solidFill>
                <a:latin typeface="Calibri"/>
                <a:ea typeface="Calibri"/>
                <a:cs typeface="Calibri"/>
                <a:sym typeface="Calibri"/>
              </a:defRPr>
            </a:lvl1pPr>
          </a:lstStyle>
          <a:p>
            <a:pPr hangingPunct="0"/>
            <a:fld id="{86CB4B4D-7CA3-9044-876B-883B54F8677D}" type="slidenum">
              <a:rPr kern="0"/>
              <a:pPr hangingPunct="0"/>
              <a:t>33</a:t>
            </a:fld>
            <a:endParaRPr kern="0"/>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Of 153 participants mean age 18.07 ± 1.68 years…"/>
          <p:cNvSpPr txBox="1">
            <a:spLocks noGrp="1"/>
          </p:cNvSpPr>
          <p:nvPr>
            <p:ph type="body" idx="1"/>
          </p:nvPr>
        </p:nvSpPr>
        <p:spPr>
          <a:xfrm>
            <a:off x="1201085" y="2176654"/>
            <a:ext cx="10141935" cy="4525964"/>
          </a:xfrm>
          <a:prstGeom prst="rect">
            <a:avLst/>
          </a:prstGeom>
        </p:spPr>
        <p:txBody>
          <a:bodyPr>
            <a:normAutofit fontScale="70000" lnSpcReduction="20000"/>
          </a:bodyPr>
          <a:lstStyle/>
          <a:p>
            <a:pPr marL="0" indent="0" defTabSz="228600">
              <a:spcBef>
                <a:spcPts val="800"/>
              </a:spcBef>
              <a:buClrTx/>
              <a:buSzTx/>
              <a:buNone/>
              <a:defRPr sz="3300">
                <a:solidFill>
                  <a:srgbClr val="333333"/>
                </a:solidFill>
              </a:defRPr>
            </a:pPr>
            <a:r>
              <a:rPr dirty="0"/>
              <a:t>Of 153 participants mean age 18.07 ± 1.68 years</a:t>
            </a:r>
          </a:p>
          <a:p>
            <a:pPr marL="192088" indent="-192088" defTabSz="228600">
              <a:spcBef>
                <a:spcPts val="800"/>
              </a:spcBef>
              <a:buClr>
                <a:srgbClr val="000000"/>
              </a:buClr>
              <a:buFontTx/>
              <a:defRPr sz="3300">
                <a:solidFill>
                  <a:srgbClr val="333333"/>
                </a:solidFill>
              </a:defRPr>
            </a:pPr>
            <a:r>
              <a:rPr dirty="0"/>
              <a:t>58% self-identified as Hispanic, 27% Black, 64% straight/heterosexual, 27% bisexual, 1% gay/lesbian, 29% reported a prior STI diagnosis. </a:t>
            </a:r>
          </a:p>
          <a:p>
            <a:pPr marL="192088" indent="-192088" defTabSz="228600">
              <a:spcBef>
                <a:spcPts val="800"/>
              </a:spcBef>
              <a:buClr>
                <a:srgbClr val="000000"/>
              </a:buClr>
              <a:buFontTx/>
              <a:defRPr sz="3300">
                <a:solidFill>
                  <a:srgbClr val="333333"/>
                </a:solidFill>
              </a:defRPr>
            </a:pPr>
            <a:r>
              <a:rPr dirty="0"/>
              <a:t>Prevalence of M. genitalium was 11.1% (17/153) </a:t>
            </a:r>
          </a:p>
          <a:p>
            <a:pPr marL="750888" lvl="2" indent="-192088" defTabSz="228600">
              <a:spcBef>
                <a:spcPts val="800"/>
              </a:spcBef>
              <a:buClr>
                <a:srgbClr val="000000"/>
              </a:buClr>
              <a:buFontTx/>
              <a:defRPr sz="3300">
                <a:solidFill>
                  <a:srgbClr val="333333"/>
                </a:solidFill>
              </a:defRPr>
            </a:pPr>
            <a:r>
              <a:rPr dirty="0"/>
              <a:t>13 of 17 were asymptomatic, 2 of 17 had pelvic inflammatory disease (PID), 3 of 17 coinfected with chlamydia or gonorrhea. </a:t>
            </a:r>
          </a:p>
          <a:p>
            <a:pPr marL="750888" lvl="2" indent="-192088" defTabSz="228600">
              <a:spcBef>
                <a:spcPts val="800"/>
              </a:spcBef>
              <a:buClr>
                <a:srgbClr val="000000"/>
              </a:buClr>
              <a:buFontTx/>
              <a:defRPr sz="3300">
                <a:solidFill>
                  <a:srgbClr val="333333"/>
                </a:solidFill>
              </a:defRPr>
            </a:pPr>
            <a:r>
              <a:rPr dirty="0"/>
              <a:t>Prevalence of chlamydia was 6.6% and of gonorrhea 2.6%. A logistic regression model indicated independent associations of bisexual orientation versus all other orientations (adjusted odds ratio [</a:t>
            </a:r>
            <a:r>
              <a:rPr dirty="0" err="1"/>
              <a:t>aOR</a:t>
            </a:r>
            <a:r>
              <a:rPr dirty="0"/>
              <a:t>], 4.80; 95% confidence interval [CI], 1.38–16.67), self-reported prior STI (</a:t>
            </a:r>
            <a:r>
              <a:rPr dirty="0" err="1"/>
              <a:t>aOR</a:t>
            </a:r>
            <a:r>
              <a:rPr dirty="0"/>
              <a:t>, 3.83; 95% CI, 1.10–13.37), and self-reported prior PID (</a:t>
            </a:r>
            <a:r>
              <a:rPr dirty="0" err="1"/>
              <a:t>aOR</a:t>
            </a:r>
            <a:r>
              <a:rPr dirty="0"/>
              <a:t>, 9.12; 95% CI, 1.02–81.72) with higher odds of M. genitalium infection.</a:t>
            </a:r>
          </a:p>
        </p:txBody>
      </p:sp>
      <p:sp>
        <p:nvSpPr>
          <p:cNvPr id="220" name="ORIGINAL STUDY…"/>
          <p:cNvSpPr txBox="1">
            <a:spLocks noGrp="1"/>
          </p:cNvSpPr>
          <p:nvPr>
            <p:ph type="title"/>
          </p:nvPr>
        </p:nvSpPr>
        <p:spPr>
          <a:xfrm>
            <a:off x="1642772" y="786294"/>
            <a:ext cx="9580497" cy="1386052"/>
          </a:xfrm>
          <a:prstGeom prst="rect">
            <a:avLst/>
          </a:prstGeom>
        </p:spPr>
        <p:txBody>
          <a:bodyPr>
            <a:noAutofit/>
          </a:bodyPr>
          <a:lstStyle/>
          <a:p>
            <a:pPr defTabSz="194310">
              <a:defRPr sz="2805">
                <a:solidFill>
                  <a:srgbClr val="353535"/>
                </a:solidFill>
                <a:latin typeface="Helvetica Neue"/>
                <a:ea typeface="Helvetica Neue"/>
                <a:cs typeface="Helvetica Neue"/>
                <a:sym typeface="Helvetica Neue"/>
              </a:defRPr>
            </a:pPr>
            <a:r>
              <a:rPr sz="1600" dirty="0"/>
              <a:t>ORIGINAL STUDY</a:t>
            </a:r>
          </a:p>
          <a:p>
            <a:pPr defTabSz="194310">
              <a:spcBef>
                <a:spcPts val="150"/>
              </a:spcBef>
              <a:defRPr sz="2805">
                <a:solidFill>
                  <a:srgbClr val="353535"/>
                </a:solidFill>
                <a:latin typeface="Calibri"/>
                <a:ea typeface="Calibri"/>
                <a:cs typeface="Calibri"/>
                <a:sym typeface="Calibri"/>
              </a:defRPr>
            </a:pPr>
            <a:r>
              <a:rPr sz="1600" dirty="0"/>
              <a:t>Prevalence and Factors Associated With Mycoplasma genitalium Infection in At-Risk Female Adolescents in Bronx County, New York</a:t>
            </a:r>
            <a:endParaRPr sz="1600" dirty="0">
              <a:solidFill>
                <a:srgbClr val="000000"/>
              </a:solidFill>
            </a:endParaRPr>
          </a:p>
          <a:p>
            <a:pPr defTabSz="194310">
              <a:defRPr sz="2805">
                <a:solidFill>
                  <a:srgbClr val="333333"/>
                </a:solidFill>
                <a:latin typeface="Calibri"/>
                <a:ea typeface="Calibri"/>
                <a:cs typeface="Calibri"/>
                <a:sym typeface="Calibri"/>
              </a:defRPr>
            </a:pPr>
            <a:r>
              <a:rPr sz="1600" dirty="0"/>
              <a:t>Menezes, Melissa E. MD</a:t>
            </a:r>
            <a:r>
              <a:rPr sz="1600" baseline="31999" dirty="0"/>
              <a:t>∗,†</a:t>
            </a:r>
            <a:r>
              <a:rPr sz="1600" dirty="0"/>
              <a:t>; Silver, Ellen J. PhD</a:t>
            </a:r>
            <a:r>
              <a:rPr sz="1600" baseline="31999" dirty="0"/>
              <a:t>†,‡</a:t>
            </a:r>
            <a:r>
              <a:rPr sz="1600" dirty="0"/>
              <a:t>; Goldstein, D. Yitzchak MD</a:t>
            </a:r>
            <a:r>
              <a:rPr sz="1600" baseline="31999" dirty="0"/>
              <a:t>†,§</a:t>
            </a:r>
            <a:r>
              <a:rPr sz="1600" dirty="0"/>
              <a:t>; Collins-Ogle, Michelle D. MD</a:t>
            </a:r>
            <a:r>
              <a:rPr sz="1600" baseline="31999" dirty="0"/>
              <a:t>†,¶</a:t>
            </a:r>
            <a:r>
              <a:rPr sz="1600" dirty="0"/>
              <a:t>; Fox, Amy S. MD</a:t>
            </a:r>
            <a:r>
              <a:rPr sz="1600" baseline="31999" dirty="0"/>
              <a:t>†,§</a:t>
            </a:r>
            <a:r>
              <a:rPr sz="1600" dirty="0"/>
              <a:t>; </a:t>
            </a:r>
            <a:r>
              <a:rPr sz="1600" dirty="0" err="1"/>
              <a:t>Coupey</a:t>
            </a:r>
            <a:r>
              <a:rPr sz="1600" dirty="0"/>
              <a:t>, Susan M. MD</a:t>
            </a:r>
            <a:r>
              <a:rPr sz="1600" baseline="31999" dirty="0"/>
              <a:t>∗,†</a:t>
            </a:r>
          </a:p>
          <a:p>
            <a:pPr defTabSz="194310">
              <a:defRPr sz="2805">
                <a:solidFill>
                  <a:srgbClr val="185A8D"/>
                </a:solidFill>
                <a:latin typeface="Calibri"/>
                <a:ea typeface="Calibri"/>
                <a:cs typeface="Calibri"/>
                <a:sym typeface="Calibri"/>
              </a:defRPr>
            </a:pPr>
            <a:endParaRPr sz="1600" baseline="31999" dirty="0"/>
          </a:p>
          <a:p>
            <a:pPr defTabSz="194310">
              <a:defRPr sz="2805">
                <a:solidFill>
                  <a:srgbClr val="3B3030"/>
                </a:solidFill>
                <a:latin typeface="Calibri"/>
                <a:ea typeface="Calibri"/>
                <a:cs typeface="Calibri"/>
                <a:sym typeface="Calibri"/>
              </a:defRPr>
            </a:pPr>
            <a:r>
              <a:rPr sz="1600" dirty="0"/>
              <a:t>Sexually Transmitted Diseases </a:t>
            </a:r>
            <a:r>
              <a:rPr sz="1600" dirty="0">
                <a:solidFill>
                  <a:srgbClr val="005B92"/>
                </a:solidFill>
                <a:hlinkClick r:id="rId2"/>
              </a:rPr>
              <a:t>50(10):p 635-641, October 2023.</a:t>
            </a:r>
            <a:r>
              <a:rPr sz="1600" dirty="0"/>
              <a:t> | DOI: 10.1097/OLQ.0000000000001840</a:t>
            </a:r>
          </a:p>
        </p:txBody>
      </p:sp>
      <p:sp>
        <p:nvSpPr>
          <p:cNvPr id="221" name="Slide Number"/>
          <p:cNvSpPr txBox="1">
            <a:spLocks noGrp="1"/>
          </p:cNvSpPr>
          <p:nvPr>
            <p:ph type="sldNum" sz="quarter" idx="4294967295"/>
          </p:nvPr>
        </p:nvSpPr>
        <p:spPr>
          <a:xfrm>
            <a:off x="6191881" y="6404304"/>
            <a:ext cx="164469" cy="2616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20" tIns="45720" rIns="45720" bIns="45720" anchor="b">
            <a:spAutoFit/>
          </a:bodyPr>
          <a:lstStyle>
            <a:lvl1pPr algn="r" defTabSz="457200">
              <a:defRPr>
                <a:solidFill>
                  <a:srgbClr val="7F7F7F"/>
                </a:solidFill>
                <a:latin typeface="Calibri"/>
                <a:ea typeface="Calibri"/>
                <a:cs typeface="Calibri"/>
                <a:sym typeface="Calibri"/>
              </a:defRPr>
            </a:lvl1pPr>
          </a:lstStyle>
          <a:p>
            <a:pPr hangingPunct="0"/>
            <a:fld id="{86CB4B4D-7CA3-9044-876B-883B54F8677D}" type="slidenum">
              <a:rPr kern="0"/>
              <a:pPr hangingPunct="0"/>
              <a:t>34</a:t>
            </a:fld>
            <a:endParaRPr kern="0"/>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Case # 2: Cathy"/>
          <p:cNvSpPr txBox="1">
            <a:spLocks noGrp="1"/>
          </p:cNvSpPr>
          <p:nvPr>
            <p:ph type="title"/>
          </p:nvPr>
        </p:nvSpPr>
        <p:spPr>
          <a:prstGeom prst="rect">
            <a:avLst/>
          </a:prstGeom>
        </p:spPr>
        <p:txBody>
          <a:bodyPr>
            <a:noAutofit/>
          </a:bodyPr>
          <a:lstStyle>
            <a:lvl1pPr>
              <a:defRPr sz="5900">
                <a:latin typeface="Calibri"/>
                <a:ea typeface="Calibri"/>
                <a:cs typeface="Calibri"/>
                <a:sym typeface="Calibri"/>
              </a:defRPr>
            </a:lvl1pPr>
          </a:lstStyle>
          <a:p>
            <a:r>
              <a:rPr sz="4000" dirty="0"/>
              <a:t>Case # </a:t>
            </a:r>
            <a:r>
              <a:rPr lang="en-US" sz="4000" dirty="0"/>
              <a:t>3</a:t>
            </a:r>
            <a:r>
              <a:rPr sz="4000" dirty="0"/>
              <a:t>: Cathy </a:t>
            </a:r>
          </a:p>
        </p:txBody>
      </p:sp>
      <p:sp>
        <p:nvSpPr>
          <p:cNvPr id="224" name="Resistance-Guided Therapy…"/>
          <p:cNvSpPr txBox="1">
            <a:spLocks noGrp="1"/>
          </p:cNvSpPr>
          <p:nvPr>
            <p:ph type="body" idx="1"/>
          </p:nvPr>
        </p:nvSpPr>
        <p:spPr>
          <a:xfrm>
            <a:off x="1981200" y="1600200"/>
            <a:ext cx="9080545" cy="4525963"/>
          </a:xfrm>
          <a:prstGeom prst="rect">
            <a:avLst/>
          </a:prstGeom>
        </p:spPr>
        <p:txBody>
          <a:bodyPr>
            <a:normAutofit/>
          </a:bodyPr>
          <a:lstStyle/>
          <a:p>
            <a:pPr>
              <a:defRPr sz="4400"/>
            </a:pPr>
            <a:r>
              <a:rPr sz="2000" dirty="0"/>
              <a:t>Resistance-Guided Therapy</a:t>
            </a:r>
          </a:p>
          <a:p>
            <a:pPr marL="0" lvl="3" indent="685800">
              <a:buClrTx/>
              <a:buSzTx/>
              <a:buNone/>
              <a:defRPr sz="4400"/>
            </a:pPr>
            <a:r>
              <a:rPr sz="2000" dirty="0"/>
              <a:t>1. </a:t>
            </a:r>
            <a:r>
              <a:rPr sz="2000" dirty="0" err="1"/>
              <a:t>Doxycline</a:t>
            </a:r>
            <a:r>
              <a:rPr sz="2000" dirty="0"/>
              <a:t> 100 mg PO twice daily x 7 days (followed by Azithromycin or     Moxifloxacin)</a:t>
            </a:r>
          </a:p>
          <a:p>
            <a:pPr marL="0" lvl="3" indent="685800">
              <a:buClrTx/>
              <a:buSzTx/>
              <a:buNone/>
              <a:defRPr sz="4400"/>
            </a:pPr>
            <a:r>
              <a:rPr sz="2000" dirty="0"/>
              <a:t> 2. If macrolide sensitive: Azithromycin 1 g on day 1, followed by 500 mg     daily x 3 days</a:t>
            </a:r>
          </a:p>
          <a:p>
            <a:pPr marL="0" lvl="2" indent="457200">
              <a:buClrTx/>
              <a:buSzTx/>
              <a:buNone/>
              <a:defRPr sz="4400"/>
            </a:pPr>
            <a:r>
              <a:rPr sz="2000" dirty="0"/>
              <a:t>    3. If Macrolide resistant / unknown: Moxifloxacin 400 mg daily x 7 days</a:t>
            </a:r>
          </a:p>
          <a:p>
            <a:pPr marL="0" lvl="2" indent="457200">
              <a:buClrTx/>
              <a:buSzTx/>
              <a:buNone/>
              <a:defRPr sz="4400"/>
            </a:pPr>
            <a:endParaRPr sz="2000" dirty="0"/>
          </a:p>
          <a:p>
            <a:pPr marL="0" lvl="2" indent="457200">
              <a:buClrTx/>
              <a:buSzTx/>
              <a:buNone/>
              <a:defRPr sz="4400"/>
            </a:pPr>
            <a:r>
              <a:rPr sz="2000" dirty="0"/>
              <a:t>Test of cure 2-3 weeks after completing oral therapy</a:t>
            </a:r>
          </a:p>
          <a:p>
            <a:pPr marL="0" lvl="2" indent="457200">
              <a:buClrTx/>
              <a:buSzTx/>
              <a:buNone/>
              <a:defRPr sz="4400"/>
            </a:pPr>
            <a:r>
              <a:rPr sz="2000" dirty="0"/>
              <a:t>Management for Cathy: Moxifloxacin 400 mg x 10 days</a:t>
            </a:r>
          </a:p>
        </p:txBody>
      </p:sp>
      <p:sp>
        <p:nvSpPr>
          <p:cNvPr id="225" name="Slide Number"/>
          <p:cNvSpPr txBox="1">
            <a:spLocks noGrp="1"/>
          </p:cNvSpPr>
          <p:nvPr>
            <p:ph type="sldNum" sz="quarter" idx="4294967295"/>
          </p:nvPr>
        </p:nvSpPr>
        <p:spPr>
          <a:xfrm>
            <a:off x="6191881" y="6404304"/>
            <a:ext cx="164469" cy="2616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20" tIns="45720" rIns="45720" bIns="45720" anchor="b">
            <a:spAutoFit/>
          </a:bodyPr>
          <a:lstStyle>
            <a:lvl1pPr algn="r" defTabSz="457200">
              <a:defRPr>
                <a:solidFill>
                  <a:srgbClr val="7F7F7F"/>
                </a:solidFill>
                <a:latin typeface="Calibri"/>
                <a:ea typeface="Calibri"/>
                <a:cs typeface="Calibri"/>
                <a:sym typeface="Calibri"/>
              </a:defRPr>
            </a:lvl1pPr>
          </a:lstStyle>
          <a:p>
            <a:pPr hangingPunct="0"/>
            <a:fld id="{86CB4B4D-7CA3-9044-876B-883B54F8677D}" type="slidenum">
              <a:rPr kern="0"/>
              <a:pPr hangingPunct="0"/>
              <a:t>35</a:t>
            </a:fld>
            <a:endParaRPr kern="0"/>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Mycoplasma genitalium treatment considerations in pregnancy"/>
          <p:cNvSpPr txBox="1">
            <a:spLocks noGrp="1"/>
          </p:cNvSpPr>
          <p:nvPr>
            <p:ph type="title"/>
          </p:nvPr>
        </p:nvSpPr>
        <p:spPr>
          <a:xfrm>
            <a:off x="1152939" y="508000"/>
            <a:ext cx="9819861" cy="909638"/>
          </a:xfrm>
          <a:prstGeom prst="rect">
            <a:avLst/>
          </a:prstGeom>
        </p:spPr>
        <p:txBody>
          <a:bodyPr>
            <a:noAutofit/>
          </a:bodyPr>
          <a:lstStyle>
            <a:lvl1pPr algn="ctr">
              <a:defRPr sz="4800">
                <a:latin typeface="Calibri"/>
                <a:ea typeface="Calibri"/>
                <a:cs typeface="Calibri"/>
                <a:sym typeface="Calibri"/>
              </a:defRPr>
            </a:lvl1pPr>
          </a:lstStyle>
          <a:p>
            <a:r>
              <a:rPr sz="2800" dirty="0"/>
              <a:t>Mycoplasma genitalium treatment considerations in pregnancy</a:t>
            </a:r>
          </a:p>
        </p:txBody>
      </p:sp>
      <p:sp>
        <p:nvSpPr>
          <p:cNvPr id="228" name="Doxycycline - No, just no! Particularly after 13-15 weeks…"/>
          <p:cNvSpPr txBox="1">
            <a:spLocks noGrp="1"/>
          </p:cNvSpPr>
          <p:nvPr>
            <p:ph type="body" idx="1"/>
          </p:nvPr>
        </p:nvSpPr>
        <p:spPr>
          <a:xfrm>
            <a:off x="1981200" y="1600200"/>
            <a:ext cx="8489537" cy="4525963"/>
          </a:xfrm>
          <a:prstGeom prst="rect">
            <a:avLst/>
          </a:prstGeom>
        </p:spPr>
        <p:txBody>
          <a:bodyPr>
            <a:normAutofit/>
          </a:bodyPr>
          <a:lstStyle/>
          <a:p>
            <a:pPr>
              <a:defRPr sz="4300"/>
            </a:pPr>
            <a:r>
              <a:rPr sz="2400" dirty="0"/>
              <a:t>Doxycycline - No, just no! Particularly after 13-15 weeks</a:t>
            </a:r>
          </a:p>
          <a:p>
            <a:pPr marL="1028700" lvl="3" indent="-342900">
              <a:buChar char="•"/>
              <a:defRPr sz="4300"/>
            </a:pPr>
            <a:r>
              <a:rPr sz="2400" dirty="0"/>
              <a:t>Risk of fetal tooth discoloration, enamel hypoplasia</a:t>
            </a:r>
          </a:p>
          <a:p>
            <a:pPr marL="1028700" lvl="3" indent="-342900">
              <a:buChar char="•"/>
              <a:defRPr sz="4300"/>
            </a:pPr>
            <a:r>
              <a:rPr sz="2400" dirty="0"/>
              <a:t>Potential stunted bone growth</a:t>
            </a:r>
            <a:endParaRPr lang="en-US" sz="2400" dirty="0"/>
          </a:p>
          <a:p>
            <a:pPr marL="685800" lvl="3" indent="0">
              <a:buNone/>
              <a:defRPr sz="4300"/>
            </a:pPr>
            <a:endParaRPr sz="2000" dirty="0"/>
          </a:p>
          <a:p>
            <a:pPr>
              <a:defRPr sz="4300"/>
            </a:pPr>
            <a:r>
              <a:rPr sz="2400" dirty="0"/>
              <a:t>Moxifloxacin - Generally not recommended (Cathy is 7 </a:t>
            </a:r>
            <a:r>
              <a:rPr sz="2400" dirty="0" err="1"/>
              <a:t>wks</a:t>
            </a:r>
            <a:r>
              <a:rPr sz="2400" dirty="0"/>
              <a:t>)</a:t>
            </a:r>
          </a:p>
          <a:p>
            <a:pPr marL="1028700" lvl="3" indent="-342900">
              <a:buChar char="•"/>
              <a:defRPr sz="4300"/>
            </a:pPr>
            <a:r>
              <a:rPr sz="2400" dirty="0"/>
              <a:t>Potential risk of joint / cartilage damage in fetus</a:t>
            </a:r>
          </a:p>
          <a:p>
            <a:pPr marL="1028700" lvl="3" indent="-342900">
              <a:buChar char="•"/>
              <a:defRPr sz="4300"/>
            </a:pPr>
            <a:r>
              <a:rPr sz="2400" dirty="0"/>
              <a:t>discouraged because of theoretical risks seen in </a:t>
            </a:r>
            <a:r>
              <a:rPr sz="2400" dirty="0" err="1"/>
              <a:t>amimal</a:t>
            </a:r>
            <a:r>
              <a:rPr sz="2400" dirty="0"/>
              <a:t> models and data in humans is limited but in these situations, the benefits outweigh the risks.</a:t>
            </a:r>
          </a:p>
        </p:txBody>
      </p:sp>
      <p:sp>
        <p:nvSpPr>
          <p:cNvPr id="229" name="Slide Number"/>
          <p:cNvSpPr txBox="1">
            <a:spLocks noGrp="1"/>
          </p:cNvSpPr>
          <p:nvPr>
            <p:ph type="sldNum" sz="quarter" idx="4294967295"/>
          </p:nvPr>
        </p:nvSpPr>
        <p:spPr>
          <a:xfrm>
            <a:off x="6191881" y="6404304"/>
            <a:ext cx="164469" cy="2616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20" tIns="45720" rIns="45720" bIns="45720" anchor="b">
            <a:spAutoFit/>
          </a:bodyPr>
          <a:lstStyle>
            <a:lvl1pPr algn="r" defTabSz="457200">
              <a:defRPr>
                <a:solidFill>
                  <a:srgbClr val="7F7F7F"/>
                </a:solidFill>
                <a:latin typeface="Calibri"/>
                <a:ea typeface="Calibri"/>
                <a:cs typeface="Calibri"/>
                <a:sym typeface="Calibri"/>
              </a:defRPr>
            </a:lvl1pPr>
          </a:lstStyle>
          <a:p>
            <a:pPr hangingPunct="0"/>
            <a:fld id="{86CB4B4D-7CA3-9044-876B-883B54F8677D}" type="slidenum">
              <a:rPr kern="0"/>
              <a:pPr hangingPunct="0"/>
              <a:t>36</a:t>
            </a:fld>
            <a:endParaRPr kern="0"/>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E2B7D-BC1B-2E5F-E2E6-0EFCEB3BB7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937EE3-8838-7E17-6CA6-7BAE8B60196F}"/>
              </a:ext>
            </a:extLst>
          </p:cNvPr>
          <p:cNvSpPr>
            <a:spLocks noGrp="1"/>
          </p:cNvSpPr>
          <p:nvPr>
            <p:ph type="title"/>
          </p:nvPr>
        </p:nvSpPr>
        <p:spPr/>
        <p:txBody>
          <a:bodyPr/>
          <a:lstStyle/>
          <a:p>
            <a:r>
              <a:rPr lang="en-US" dirty="0"/>
              <a:t>Case 4</a:t>
            </a:r>
          </a:p>
        </p:txBody>
      </p:sp>
      <p:sp>
        <p:nvSpPr>
          <p:cNvPr id="3" name="Text Placeholder 2">
            <a:extLst>
              <a:ext uri="{FF2B5EF4-FFF2-40B4-BE49-F238E27FC236}">
                <a16:creationId xmlns:a16="http://schemas.microsoft.com/office/drawing/2014/main" id="{EBAC0E76-B7F1-11ED-2042-F89894EFFBD9}"/>
              </a:ext>
            </a:extLst>
          </p:cNvPr>
          <p:cNvSpPr>
            <a:spLocks noGrp="1"/>
          </p:cNvSpPr>
          <p:nvPr>
            <p:ph type="body" sz="quarter" idx="11"/>
          </p:nvPr>
        </p:nvSpPr>
        <p:spPr/>
        <p:txBody>
          <a:bodyPr/>
          <a:lstStyle/>
          <a:p>
            <a:r>
              <a:rPr lang="en-US" sz="3200" b="1" dirty="0"/>
              <a:t>A young woman is being seen in our clinic for STI screening. How do I ensure a comprehensive evaluation for syphilis?</a:t>
            </a:r>
          </a:p>
        </p:txBody>
      </p:sp>
    </p:spTree>
    <p:extLst>
      <p:ext uri="{BB962C8B-B14F-4D97-AF65-F5344CB8AC3E}">
        <p14:creationId xmlns:p14="http://schemas.microsoft.com/office/powerpoint/2010/main" val="684190656"/>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g144484f554531c2d_0"/>
          <p:cNvSpPr txBox="1">
            <a:spLocks noGrp="1"/>
          </p:cNvSpPr>
          <p:nvPr>
            <p:ph type="title"/>
          </p:nvPr>
        </p:nvSpPr>
        <p:spPr>
          <a:xfrm>
            <a:off x="749406" y="459294"/>
            <a:ext cx="10604394" cy="1325562"/>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Case: Julie </a:t>
            </a:r>
            <a:endParaRPr dirty="0"/>
          </a:p>
        </p:txBody>
      </p:sp>
      <p:sp>
        <p:nvSpPr>
          <p:cNvPr id="479" name="Google Shape;479;g144484f554531c2d_0"/>
          <p:cNvSpPr txBox="1">
            <a:spLocks noGrp="1"/>
          </p:cNvSpPr>
          <p:nvPr>
            <p:ph idx="1"/>
          </p:nvPr>
        </p:nvSpPr>
        <p:spPr>
          <a:xfrm>
            <a:off x="838200" y="1951537"/>
            <a:ext cx="10515600" cy="3784387"/>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latin typeface="Arial" panose="020B0604020202020204" pitchFamily="34" charset="0"/>
                <a:cs typeface="Arial" panose="020B0604020202020204" pitchFamily="34" charset="0"/>
              </a:rPr>
              <a:t>25-year-old woman has no symptoms. She denies any rash, vulvar lesions, ulcers, vaginal discharge but just wants testing. </a:t>
            </a:r>
          </a:p>
          <a:p>
            <a:pPr marL="0" lvl="0" indent="0" algn="l" rtl="0">
              <a:spcBef>
                <a:spcPts val="1000"/>
              </a:spcBef>
              <a:spcAft>
                <a:spcPts val="0"/>
              </a:spcAft>
              <a:buNone/>
            </a:pPr>
            <a:r>
              <a:rPr lang="en-US" dirty="0">
                <a:latin typeface="Arial" panose="020B0604020202020204" pitchFamily="34" charset="0"/>
                <a:cs typeface="Arial" panose="020B0604020202020204" pitchFamily="34" charset="0"/>
              </a:rPr>
              <a:t>Partners: She reports 2 cisgender male sexual partners in the last 3 months,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Past history: Has had one pap smear a few years ago</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Practices: “You know, sex”</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Pregnancy planning: “Oh no, I don’t want to get pregnant”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Protection: uses condoms occasionally</a:t>
            </a:r>
          </a:p>
          <a:p>
            <a:pPr marL="0" lvl="0" indent="0" algn="l" rtl="0">
              <a:spcBef>
                <a:spcPts val="1000"/>
              </a:spcBef>
              <a:spcAft>
                <a:spcPts val="0"/>
              </a:spcAft>
              <a:buNone/>
            </a:pPr>
            <a:r>
              <a:rPr lang="en-US" dirty="0">
                <a:latin typeface="Arial" panose="020B0604020202020204" pitchFamily="34" charset="0"/>
                <a:cs typeface="Arial" panose="020B0604020202020204" pitchFamily="34" charset="0"/>
              </a:rPr>
              <a:t>Physical exam is normal.</a:t>
            </a:r>
          </a:p>
        </p:txBody>
      </p:sp>
      <p:sp>
        <p:nvSpPr>
          <p:cNvPr id="3" name="Slide Number Placeholder 2">
            <a:extLst>
              <a:ext uri="{FF2B5EF4-FFF2-40B4-BE49-F238E27FC236}">
                <a16:creationId xmlns:a16="http://schemas.microsoft.com/office/drawing/2014/main" id="{EB5BC75B-139A-63C7-195D-519B39923863}"/>
              </a:ext>
            </a:extLst>
          </p:cNvPr>
          <p:cNvSpPr>
            <a:spLocks noGrp="1"/>
          </p:cNvSpPr>
          <p:nvPr>
            <p:ph type="sldNum" sz="quarter" idx="4294967295"/>
          </p:nvPr>
        </p:nvSpPr>
        <p:spPr>
          <a:xfrm>
            <a:off x="11129963" y="6076950"/>
            <a:ext cx="1062037" cy="490538"/>
          </a:xfrm>
          <a:prstGeom prst="rect">
            <a:avLst/>
          </a:prstGeom>
        </p:spPr>
        <p:txBody>
          <a:bodyPr>
            <a:normAutofit/>
          </a:bodyPr>
          <a:lstStyle/>
          <a:p>
            <a:fld id="{4FAB73BC-B049-4115-A692-8D63A059BFB8}" type="slidenum">
              <a:rPr lang="en-US" sz="1200" smtClean="0">
                <a:solidFill>
                  <a:schemeClr val="bg1"/>
                </a:solidFill>
                <a:latin typeface="Arial" panose="020B0604020202020204" pitchFamily="34" charset="0"/>
                <a:cs typeface="Arial" panose="020B0604020202020204" pitchFamily="34" charset="0"/>
              </a:rPr>
              <a:t>38</a:t>
            </a:fld>
            <a:endParaRPr lang="en-US" sz="12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D0B8A-5212-8D0C-3EBD-469CFCA49815}"/>
              </a:ext>
            </a:extLst>
          </p:cNvPr>
          <p:cNvSpPr>
            <a:spLocks noGrp="1"/>
          </p:cNvSpPr>
          <p:nvPr>
            <p:ph type="title"/>
          </p:nvPr>
        </p:nvSpPr>
        <p:spPr/>
        <p:txBody>
          <a:bodyPr/>
          <a:lstStyle/>
          <a:p>
            <a:r>
              <a:rPr lang="en-US" dirty="0"/>
              <a:t>Case: Julie</a:t>
            </a:r>
          </a:p>
        </p:txBody>
      </p:sp>
      <p:sp>
        <p:nvSpPr>
          <p:cNvPr id="3" name="Content Placeholder 2">
            <a:extLst>
              <a:ext uri="{FF2B5EF4-FFF2-40B4-BE49-F238E27FC236}">
                <a16:creationId xmlns:a16="http://schemas.microsoft.com/office/drawing/2014/main" id="{D0435EDE-DFF1-C4CF-7C9B-3D20A3101181}"/>
              </a:ext>
            </a:extLst>
          </p:cNvPr>
          <p:cNvSpPr>
            <a:spLocks noGrp="1"/>
          </p:cNvSpPr>
          <p:nvPr>
            <p:ph idx="1"/>
          </p:nvPr>
        </p:nvSpPr>
        <p:spPr>
          <a:xfrm>
            <a:off x="838200" y="1365356"/>
            <a:ext cx="10515600" cy="4351338"/>
          </a:xfrm>
        </p:spPr>
        <p:txBody>
          <a:bodyPr>
            <a:noAutofit/>
          </a:bodyPr>
          <a:lstStyle/>
          <a:p>
            <a:pPr marL="0" indent="0">
              <a:buNone/>
            </a:pPr>
            <a:r>
              <a:rPr lang="en-US" dirty="0">
                <a:latin typeface="+mn-lt"/>
                <a:cs typeface="Arial" panose="020B0604020202020204" pitchFamily="34" charset="0"/>
              </a:rPr>
              <a:t>Her RPR is reactive at 1:256, with reactive TP-PA, nonreactive HIV test, negative G/C NAAT. You call the health department, and she has no previous RPRs on file. When you do a neuro review of systems, she states that she has been having some vision changes which she describes as floaters and double vision at times, and that she has had a headache more frequently within the last week which she attributed to stress. The rest of her neuro ROS is benign. </a:t>
            </a:r>
          </a:p>
          <a:p>
            <a:pPr marL="0" lvl="0" indent="0" algn="l" rtl="0">
              <a:spcBef>
                <a:spcPts val="1000"/>
              </a:spcBef>
              <a:spcAft>
                <a:spcPts val="0"/>
              </a:spcAft>
              <a:buNone/>
            </a:pPr>
            <a:r>
              <a:rPr lang="en-US" dirty="0">
                <a:latin typeface="+mn-lt"/>
                <a:cs typeface="Arial" panose="020B0604020202020204" pitchFamily="34" charset="0"/>
              </a:rPr>
              <a:t>What should you do?</a:t>
            </a:r>
          </a:p>
          <a:p>
            <a:pPr marL="0" lvl="0" indent="0" algn="l" rtl="0">
              <a:spcBef>
                <a:spcPts val="1000"/>
              </a:spcBef>
              <a:spcAft>
                <a:spcPts val="0"/>
              </a:spcAft>
              <a:buNone/>
            </a:pPr>
            <a:endParaRPr lang="en-US" dirty="0">
              <a:latin typeface="+mn-lt"/>
              <a:cs typeface="Arial" panose="020B0604020202020204" pitchFamily="34" charset="0"/>
            </a:endParaRPr>
          </a:p>
          <a:p>
            <a:pPr marL="539750" lvl="0" indent="-457200" algn="l" rtl="0">
              <a:spcBef>
                <a:spcPts val="1000"/>
              </a:spcBef>
              <a:spcAft>
                <a:spcPts val="0"/>
              </a:spcAft>
              <a:buClr>
                <a:srgbClr val="000000"/>
              </a:buClr>
              <a:buSzPct val="100000"/>
              <a:buFont typeface="+mj-lt"/>
              <a:buAutoNum type="alphaUcPeriod"/>
            </a:pPr>
            <a:r>
              <a:rPr lang="en-US" dirty="0">
                <a:latin typeface="+mn-lt"/>
                <a:cs typeface="Arial" panose="020B0604020202020204" pitchFamily="34" charset="0"/>
              </a:rPr>
              <a:t>1 shot 2.4 million units </a:t>
            </a:r>
            <a:r>
              <a:rPr lang="en-US" dirty="0" err="1">
                <a:latin typeface="+mn-lt"/>
                <a:cs typeface="Arial" panose="020B0604020202020204" pitchFamily="34" charset="0"/>
              </a:rPr>
              <a:t>Bicillin</a:t>
            </a:r>
            <a:r>
              <a:rPr lang="en-US" dirty="0">
                <a:latin typeface="+mn-lt"/>
                <a:cs typeface="Arial" panose="020B0604020202020204" pitchFamily="34" charset="0"/>
              </a:rPr>
              <a:t> as outpatient</a:t>
            </a:r>
          </a:p>
          <a:p>
            <a:pPr marL="539750" lvl="0" indent="-457200" algn="l" rtl="0">
              <a:spcBef>
                <a:spcPts val="0"/>
              </a:spcBef>
              <a:spcAft>
                <a:spcPts val="0"/>
              </a:spcAft>
              <a:buClr>
                <a:srgbClr val="000000"/>
              </a:buClr>
              <a:buSzPct val="100000"/>
              <a:buFont typeface="+mj-lt"/>
              <a:buAutoNum type="alphaUcPeriod"/>
            </a:pPr>
            <a:r>
              <a:rPr lang="en-US" dirty="0">
                <a:latin typeface="+mn-lt"/>
                <a:cs typeface="Arial" panose="020B0604020202020204" pitchFamily="34" charset="0"/>
              </a:rPr>
              <a:t>3x weekly 2.4 million units </a:t>
            </a:r>
            <a:r>
              <a:rPr lang="en-US" dirty="0" err="1">
                <a:latin typeface="+mn-lt"/>
                <a:cs typeface="Arial" panose="020B0604020202020204" pitchFamily="34" charset="0"/>
              </a:rPr>
              <a:t>Bicillin</a:t>
            </a:r>
            <a:r>
              <a:rPr lang="en-US" dirty="0">
                <a:latin typeface="+mn-lt"/>
                <a:cs typeface="Arial" panose="020B0604020202020204" pitchFamily="34" charset="0"/>
              </a:rPr>
              <a:t> as outpatient</a:t>
            </a:r>
          </a:p>
          <a:p>
            <a:pPr marL="539750" lvl="0" indent="-457200" algn="l" rtl="0">
              <a:spcBef>
                <a:spcPts val="0"/>
              </a:spcBef>
              <a:spcAft>
                <a:spcPts val="0"/>
              </a:spcAft>
              <a:buClr>
                <a:srgbClr val="000000"/>
              </a:buClr>
              <a:buSzPct val="100000"/>
              <a:buFont typeface="+mj-lt"/>
              <a:buAutoNum type="alphaUcPeriod"/>
            </a:pPr>
            <a:r>
              <a:rPr lang="en-US" dirty="0">
                <a:latin typeface="+mn-lt"/>
                <a:cs typeface="Arial" panose="020B0604020202020204" pitchFamily="34" charset="0"/>
              </a:rPr>
              <a:t>Admit for LP and IV Penicillin G for 2 weeks</a:t>
            </a:r>
          </a:p>
          <a:p>
            <a:pPr marL="539750" lvl="0" indent="-457200" algn="l" rtl="0">
              <a:spcBef>
                <a:spcPts val="0"/>
              </a:spcBef>
              <a:spcAft>
                <a:spcPts val="0"/>
              </a:spcAft>
              <a:buClr>
                <a:srgbClr val="000000"/>
              </a:buClr>
              <a:buSzPct val="100000"/>
              <a:buFont typeface="+mj-lt"/>
              <a:buAutoNum type="alphaUcPeriod"/>
            </a:pPr>
            <a:r>
              <a:rPr lang="en-US" dirty="0">
                <a:latin typeface="+mn-lt"/>
                <a:cs typeface="Arial" panose="020B0604020202020204" pitchFamily="34" charset="0"/>
              </a:rPr>
              <a:t>Admit for IV Penicillin G for 2 weeks without LP</a:t>
            </a:r>
            <a:endParaRPr lang="en-US" dirty="0">
              <a:latin typeface="+mn-lt"/>
            </a:endParaRPr>
          </a:p>
        </p:txBody>
      </p:sp>
    </p:spTree>
    <p:extLst>
      <p:ext uri="{BB962C8B-B14F-4D97-AF65-F5344CB8AC3E}">
        <p14:creationId xmlns:p14="http://schemas.microsoft.com/office/powerpoint/2010/main" val="2503746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Financial Disclosures"/>
          <p:cNvSpPr txBox="1">
            <a:spLocks noGrp="1"/>
          </p:cNvSpPr>
          <p:nvPr>
            <p:ph type="title" idx="4294967295"/>
          </p:nvPr>
        </p:nvSpPr>
        <p:spPr>
          <a:xfrm>
            <a:off x="1981200" y="508000"/>
            <a:ext cx="8229600" cy="909638"/>
          </a:xfrm>
          <a:prstGeom prst="rect">
            <a:avLst/>
          </a:prstGeom>
        </p:spPr>
        <p:txBody>
          <a:bodyPr/>
          <a:lstStyle>
            <a:lvl1pPr algn="ctr"/>
          </a:lstStyle>
          <a:p>
            <a:r>
              <a:t>Financial Disclosures</a:t>
            </a:r>
          </a:p>
        </p:txBody>
      </p:sp>
      <p:sp>
        <p:nvSpPr>
          <p:cNvPr id="128" name="I have no financial disclosures…"/>
          <p:cNvSpPr txBox="1">
            <a:spLocks noGrp="1"/>
          </p:cNvSpPr>
          <p:nvPr>
            <p:ph type="body" idx="4294967295"/>
          </p:nvPr>
        </p:nvSpPr>
        <p:spPr>
          <a:xfrm>
            <a:off x="1864798" y="2453812"/>
            <a:ext cx="8667945" cy="4525964"/>
          </a:xfrm>
          <a:prstGeom prst="rect">
            <a:avLst/>
          </a:prstGeom>
        </p:spPr>
        <p:txBody>
          <a:bodyPr/>
          <a:lstStyle/>
          <a:p>
            <a:pPr marL="0" indent="0">
              <a:buClrTx/>
              <a:buSzTx/>
              <a:buFontTx/>
              <a:buNone/>
            </a:pPr>
            <a:r>
              <a:rPr dirty="0"/>
              <a:t>I have no financial disclosures</a:t>
            </a:r>
          </a:p>
          <a:p>
            <a:pPr marL="0" indent="0">
              <a:buClrTx/>
              <a:buSzTx/>
              <a:buFontTx/>
              <a:buNone/>
            </a:pPr>
            <a:r>
              <a:rPr dirty="0"/>
              <a:t>I will not discuss off label use of anti infective medication</a:t>
            </a:r>
          </a:p>
        </p:txBody>
      </p:sp>
      <p:sp>
        <p:nvSpPr>
          <p:cNvPr id="129" name="Slide Number"/>
          <p:cNvSpPr txBox="1">
            <a:spLocks noGrp="1"/>
          </p:cNvSpPr>
          <p:nvPr>
            <p:ph type="sldNum" sz="quarter" idx="4294967295"/>
          </p:nvPr>
        </p:nvSpPr>
        <p:spPr>
          <a:xfrm>
            <a:off x="6181405" y="6440204"/>
            <a:ext cx="174945" cy="22570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b"/>
          <a:lstStyle>
            <a:lvl1pPr defTabSz="457200">
              <a:defRPr sz="1100">
                <a:solidFill>
                  <a:srgbClr val="7F7F7F"/>
                </a:solidFill>
                <a:latin typeface="Calibri"/>
                <a:ea typeface="Calibri"/>
                <a:cs typeface="Calibri"/>
                <a:sym typeface="Calibri"/>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1100" b="0" i="0" u="none" strike="noStrike" kern="0" cap="none" spc="0" normalizeH="0" baseline="0" noProof="0">
                <a:ln>
                  <a:noFill/>
                </a:ln>
                <a:solidFill>
                  <a:srgbClr val="7F7F7F"/>
                </a:solidFill>
                <a:effectLst/>
                <a:uLnTx/>
                <a:uFillTx/>
                <a:latin typeface="Calibri"/>
                <a:cs typeface="Calibri"/>
                <a:sym typeface="Calibri"/>
              </a:rPr>
              <a:pPr marL="0" marR="0" lvl="0" indent="0" algn="l" defTabSz="457200" rtl="0" eaLnBrk="1" fontAlgn="auto" latinLnBrk="0" hangingPunct="0">
                <a:lnSpc>
                  <a:spcPct val="100000"/>
                </a:lnSpc>
                <a:spcBef>
                  <a:spcPts val="0"/>
                </a:spcBef>
                <a:spcAft>
                  <a:spcPts val="0"/>
                </a:spcAft>
                <a:buClrTx/>
                <a:buSzTx/>
                <a:buFontTx/>
                <a:buNone/>
                <a:tabLst/>
                <a:defRPr/>
              </a:pPr>
              <a:t>4</a:t>
            </a:fld>
            <a:endParaRPr kumimoji="0" sz="1100" b="0" i="0" u="none" strike="noStrike" kern="0" cap="none" spc="0" normalizeH="0" baseline="0" noProof="0">
              <a:ln>
                <a:noFill/>
              </a:ln>
              <a:solidFill>
                <a:srgbClr val="7F7F7F"/>
              </a:solidFill>
              <a:effectLst/>
              <a:uLnTx/>
              <a:uFillTx/>
              <a:latin typeface="Calibri"/>
              <a:cs typeface="Calibri"/>
              <a:sym typeface="Calibri"/>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mpty speech bubbles">
            <a:extLst>
              <a:ext uri="{FF2B5EF4-FFF2-40B4-BE49-F238E27FC236}">
                <a16:creationId xmlns:a16="http://schemas.microsoft.com/office/drawing/2014/main" id="{CC609AC5-14E8-962F-1780-52188FACF5F5}"/>
              </a:ext>
            </a:extLst>
          </p:cNvPr>
          <p:cNvPicPr>
            <a:picLocks noChangeAspect="1"/>
          </p:cNvPicPr>
          <p:nvPr/>
        </p:nvPicPr>
        <p:blipFill rotWithShape="1">
          <a:blip r:embed="rId2"/>
          <a:srcRect l="15628" r="-1" b="-1"/>
          <a:stretch/>
        </p:blipFill>
        <p:spPr>
          <a:xfrm>
            <a:off x="1209411" y="10"/>
            <a:ext cx="8668492" cy="6857990"/>
          </a:xfrm>
          <a:prstGeom prst="rect">
            <a:avLst/>
          </a:prstGeom>
        </p:spPr>
      </p:pic>
      <p:sp>
        <p:nvSpPr>
          <p:cNvPr id="5" name="Google Shape;104;p1">
            <a:extLst>
              <a:ext uri="{FF2B5EF4-FFF2-40B4-BE49-F238E27FC236}">
                <a16:creationId xmlns:a16="http://schemas.microsoft.com/office/drawing/2014/main" id="{EE05602C-5E04-076A-267C-41A3DD0F3356}"/>
              </a:ext>
            </a:extLst>
          </p:cNvPr>
          <p:cNvSpPr txBox="1">
            <a:spLocks/>
          </p:cNvSpPr>
          <p:nvPr/>
        </p:nvSpPr>
        <p:spPr>
          <a:xfrm>
            <a:off x="3881997" y="1743299"/>
            <a:ext cx="4023360" cy="3204134"/>
          </a:xfrm>
          <a:prstGeom prst="rect">
            <a:avLst/>
          </a:prstGeom>
        </p:spPr>
        <p:txBody>
          <a:bodyPr spcFirstLastPara="1"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buClr>
                <a:srgbClr val="000000"/>
              </a:buClr>
              <a:buSzPct val="100000"/>
            </a:pPr>
            <a:r>
              <a:rPr lang="en-US" sz="4800" b="1" dirty="0">
                <a:highlight>
                  <a:srgbClr val="FFFF00"/>
                </a:highlight>
              </a:rPr>
              <a:t>Is anyone using rapid testing for syphilis?</a:t>
            </a:r>
          </a:p>
        </p:txBody>
      </p:sp>
    </p:spTree>
    <p:extLst>
      <p:ext uri="{BB962C8B-B14F-4D97-AF65-F5344CB8AC3E}">
        <p14:creationId xmlns:p14="http://schemas.microsoft.com/office/powerpoint/2010/main" val="140934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569483" y="68073"/>
            <a:ext cx="11245797" cy="1325563"/>
          </a:xfrm>
        </p:spPr>
        <p:txBody>
          <a:bodyPr>
            <a:normAutofit/>
          </a:bodyPr>
          <a:lstStyle/>
          <a:p>
            <a:r>
              <a:rPr lang="en-US" dirty="0">
                <a:solidFill>
                  <a:schemeClr val="accent5">
                    <a:lumMod val="75000"/>
                  </a:schemeClr>
                </a:solidFill>
              </a:rPr>
              <a:t>Background – Syphilis Health Check™ (SHC)</a:t>
            </a:r>
          </a:p>
        </p:txBody>
      </p:sp>
      <p:pic>
        <p:nvPicPr>
          <p:cNvPr id="2" name="Picture 1">
            <a:extLst>
              <a:ext uri="{FF2B5EF4-FFF2-40B4-BE49-F238E27FC236}">
                <a16:creationId xmlns:a16="http://schemas.microsoft.com/office/drawing/2014/main" id="{BB16FDA1-1A77-3216-CAAB-AB453E5DF84A}"/>
              </a:ext>
            </a:extLst>
          </p:cNvPr>
          <p:cNvPicPr>
            <a:picLocks noChangeAspect="1"/>
          </p:cNvPicPr>
          <p:nvPr/>
        </p:nvPicPr>
        <p:blipFill>
          <a:blip r:embed="rId3"/>
          <a:stretch>
            <a:fillRect/>
          </a:stretch>
        </p:blipFill>
        <p:spPr>
          <a:xfrm>
            <a:off x="7184433" y="1417353"/>
            <a:ext cx="4269339" cy="4709792"/>
          </a:xfrm>
          <a:prstGeom prst="rect">
            <a:avLst/>
          </a:prstGeom>
        </p:spPr>
      </p:pic>
      <p:pic>
        <p:nvPicPr>
          <p:cNvPr id="6" name="Graphic 5" descr="Stopwatch 75% with solid fill">
            <a:extLst>
              <a:ext uri="{FF2B5EF4-FFF2-40B4-BE49-F238E27FC236}">
                <a16:creationId xmlns:a16="http://schemas.microsoft.com/office/drawing/2014/main" id="{0BB358AD-7DBB-D662-FE17-D2A220DC59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1640" y="3552434"/>
            <a:ext cx="914400" cy="914400"/>
          </a:xfrm>
          <a:prstGeom prst="rect">
            <a:avLst/>
          </a:prstGeom>
        </p:spPr>
      </p:pic>
      <p:pic>
        <p:nvPicPr>
          <p:cNvPr id="8" name="Graphic 7">
            <a:extLst>
              <a:ext uri="{FF2B5EF4-FFF2-40B4-BE49-F238E27FC236}">
                <a16:creationId xmlns:a16="http://schemas.microsoft.com/office/drawing/2014/main" id="{D6CC03B8-3895-854F-E473-E24B4612A01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9475" y="5792467"/>
            <a:ext cx="939333" cy="792861"/>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6453AA7F-69A3-6AD4-34FD-00223A342803}"/>
              </a:ext>
            </a:extLst>
          </p:cNvPr>
          <p:cNvPicPr>
            <a:picLocks noChangeAspect="1"/>
          </p:cNvPicPr>
          <p:nvPr/>
        </p:nvPicPr>
        <p:blipFill rotWithShape="1">
          <a:blip r:embed="rId8">
            <a:extLst>
              <a:ext uri="{28A0092B-C50C-407E-A947-70E740481C1C}">
                <a14:useLocalDpi xmlns:a14="http://schemas.microsoft.com/office/drawing/2010/main" val="0"/>
              </a:ext>
            </a:extLst>
          </a:blip>
          <a:srcRect b="16804"/>
          <a:stretch/>
        </p:blipFill>
        <p:spPr>
          <a:xfrm>
            <a:off x="388889" y="4549964"/>
            <a:ext cx="1200300" cy="998602"/>
          </a:xfrm>
          <a:prstGeom prst="rect">
            <a:avLst/>
          </a:prstGeom>
          <a:noFill/>
        </p:spPr>
      </p:pic>
      <p:pic>
        <p:nvPicPr>
          <p:cNvPr id="12" name="Picture 11" descr="Shape&#10;&#10;Description automatically generated with low confidence">
            <a:extLst>
              <a:ext uri="{FF2B5EF4-FFF2-40B4-BE49-F238E27FC236}">
                <a16:creationId xmlns:a16="http://schemas.microsoft.com/office/drawing/2014/main" id="{F62F319B-9B39-75A8-1D47-712BCC79D7C4}"/>
              </a:ext>
            </a:extLst>
          </p:cNvPr>
          <p:cNvPicPr>
            <a:picLocks noChangeAspect="1"/>
          </p:cNvPicPr>
          <p:nvPr/>
        </p:nvPicPr>
        <p:blipFill rotWithShape="1">
          <a:blip r:embed="rId9">
            <a:extLst>
              <a:ext uri="{28A0092B-C50C-407E-A947-70E740481C1C}">
                <a14:useLocalDpi xmlns:a14="http://schemas.microsoft.com/office/drawing/2010/main" val="0"/>
              </a:ext>
            </a:extLst>
          </a:blip>
          <a:srcRect l="1" t="1" r="-1632" b="15306"/>
          <a:stretch/>
        </p:blipFill>
        <p:spPr>
          <a:xfrm>
            <a:off x="445620" y="2514600"/>
            <a:ext cx="1097280" cy="914400"/>
          </a:xfrm>
          <a:prstGeom prst="rect">
            <a:avLst/>
          </a:prstGeom>
        </p:spPr>
      </p:pic>
      <p:sp>
        <p:nvSpPr>
          <p:cNvPr id="13" name="TextBox 12">
            <a:extLst>
              <a:ext uri="{FF2B5EF4-FFF2-40B4-BE49-F238E27FC236}">
                <a16:creationId xmlns:a16="http://schemas.microsoft.com/office/drawing/2014/main" id="{0C9A35EE-373B-6E29-51E2-728547ECDA35}"/>
              </a:ext>
            </a:extLst>
          </p:cNvPr>
          <p:cNvSpPr txBox="1"/>
          <p:nvPr/>
        </p:nvSpPr>
        <p:spPr>
          <a:xfrm>
            <a:off x="1724893" y="5913024"/>
            <a:ext cx="4388894" cy="461665"/>
          </a:xfrm>
          <a:prstGeom prst="rect">
            <a:avLst/>
          </a:prstGeom>
          <a:noFill/>
        </p:spPr>
        <p:txBody>
          <a:bodyPr wrap="none" rtlCol="0">
            <a:spAutoFit/>
          </a:bodyPr>
          <a:lstStyle/>
          <a:p>
            <a:r>
              <a:rPr lang="en-US" sz="2400" b="1" dirty="0">
                <a:solidFill>
                  <a:srgbClr val="016773"/>
                </a:solidFill>
              </a:rPr>
              <a:t>$200/kit ($10/test), $29/controls</a:t>
            </a:r>
          </a:p>
        </p:txBody>
      </p:sp>
      <p:sp>
        <p:nvSpPr>
          <p:cNvPr id="16" name="TextBox 15">
            <a:extLst>
              <a:ext uri="{FF2B5EF4-FFF2-40B4-BE49-F238E27FC236}">
                <a16:creationId xmlns:a16="http://schemas.microsoft.com/office/drawing/2014/main" id="{7EAAD75C-DDE9-AA12-4D23-A16846643651}"/>
              </a:ext>
            </a:extLst>
          </p:cNvPr>
          <p:cNvSpPr txBox="1"/>
          <p:nvPr/>
        </p:nvSpPr>
        <p:spPr>
          <a:xfrm>
            <a:off x="1769943" y="4818432"/>
            <a:ext cx="2593723" cy="461665"/>
          </a:xfrm>
          <a:prstGeom prst="rect">
            <a:avLst/>
          </a:prstGeom>
          <a:noFill/>
        </p:spPr>
        <p:txBody>
          <a:bodyPr wrap="none" rtlCol="0">
            <a:spAutoFit/>
          </a:bodyPr>
          <a:lstStyle/>
          <a:p>
            <a:r>
              <a:rPr lang="en-US" sz="2400" b="1">
                <a:solidFill>
                  <a:srgbClr val="016773"/>
                </a:solidFill>
              </a:rPr>
              <a:t>30-month shelf life</a:t>
            </a:r>
          </a:p>
        </p:txBody>
      </p:sp>
      <p:sp>
        <p:nvSpPr>
          <p:cNvPr id="17" name="TextBox 16">
            <a:extLst>
              <a:ext uri="{FF2B5EF4-FFF2-40B4-BE49-F238E27FC236}">
                <a16:creationId xmlns:a16="http://schemas.microsoft.com/office/drawing/2014/main" id="{515B525A-DDE1-6029-E47A-3D435ECDE639}"/>
              </a:ext>
            </a:extLst>
          </p:cNvPr>
          <p:cNvSpPr txBox="1"/>
          <p:nvPr/>
        </p:nvSpPr>
        <p:spPr>
          <a:xfrm>
            <a:off x="1724893" y="3873247"/>
            <a:ext cx="4557851" cy="461665"/>
          </a:xfrm>
          <a:prstGeom prst="rect">
            <a:avLst/>
          </a:prstGeom>
          <a:noFill/>
        </p:spPr>
        <p:txBody>
          <a:bodyPr wrap="none" rtlCol="0">
            <a:spAutoFit/>
          </a:bodyPr>
          <a:lstStyle/>
          <a:p>
            <a:r>
              <a:rPr lang="en-US" sz="2400" b="1">
                <a:solidFill>
                  <a:srgbClr val="016773"/>
                </a:solidFill>
              </a:rPr>
              <a:t>10 minutes (Result valid for 5 min)</a:t>
            </a:r>
          </a:p>
        </p:txBody>
      </p:sp>
      <p:sp>
        <p:nvSpPr>
          <p:cNvPr id="18" name="TextBox 17">
            <a:extLst>
              <a:ext uri="{FF2B5EF4-FFF2-40B4-BE49-F238E27FC236}">
                <a16:creationId xmlns:a16="http://schemas.microsoft.com/office/drawing/2014/main" id="{5886F771-B747-98A9-AA87-61A2D771A10B}"/>
              </a:ext>
            </a:extLst>
          </p:cNvPr>
          <p:cNvSpPr txBox="1"/>
          <p:nvPr/>
        </p:nvSpPr>
        <p:spPr>
          <a:xfrm>
            <a:off x="1688753" y="2400897"/>
            <a:ext cx="5529782" cy="1200329"/>
          </a:xfrm>
          <a:prstGeom prst="rect">
            <a:avLst/>
          </a:prstGeom>
          <a:noFill/>
        </p:spPr>
        <p:txBody>
          <a:bodyPr wrap="square" rtlCol="0">
            <a:spAutoFit/>
          </a:bodyPr>
          <a:lstStyle/>
          <a:p>
            <a:r>
              <a:rPr lang="en-US" sz="2400" b="1">
                <a:solidFill>
                  <a:srgbClr val="016773"/>
                </a:solidFill>
              </a:rPr>
              <a:t>Detects IgM/IgG to T. pallidum using protein A conjugate to create Ag/Ab complex</a:t>
            </a:r>
          </a:p>
        </p:txBody>
      </p:sp>
      <p:sp>
        <p:nvSpPr>
          <p:cNvPr id="19" name="TextBox 18">
            <a:extLst>
              <a:ext uri="{FF2B5EF4-FFF2-40B4-BE49-F238E27FC236}">
                <a16:creationId xmlns:a16="http://schemas.microsoft.com/office/drawing/2014/main" id="{0DF19D2A-D1BB-F638-BD69-9C4BA64AB331}"/>
              </a:ext>
            </a:extLst>
          </p:cNvPr>
          <p:cNvSpPr txBox="1"/>
          <p:nvPr/>
        </p:nvSpPr>
        <p:spPr>
          <a:xfrm>
            <a:off x="1724893" y="1633560"/>
            <a:ext cx="5318699" cy="461665"/>
          </a:xfrm>
          <a:prstGeom prst="rect">
            <a:avLst/>
          </a:prstGeom>
          <a:noFill/>
        </p:spPr>
        <p:txBody>
          <a:bodyPr wrap="square" rtlCol="0">
            <a:spAutoFit/>
          </a:bodyPr>
          <a:lstStyle/>
          <a:p>
            <a:r>
              <a:rPr lang="en-US" sz="2400" b="1">
                <a:solidFill>
                  <a:srgbClr val="016773"/>
                </a:solidFill>
              </a:rPr>
              <a:t>First FDA approved POC syphilis test</a:t>
            </a:r>
          </a:p>
        </p:txBody>
      </p:sp>
      <p:pic>
        <p:nvPicPr>
          <p:cNvPr id="21" name="Graphic 20" descr="Badge 1 with solid fill">
            <a:extLst>
              <a:ext uri="{FF2B5EF4-FFF2-40B4-BE49-F238E27FC236}">
                <a16:creationId xmlns:a16="http://schemas.microsoft.com/office/drawing/2014/main" id="{D148C20F-D101-6DA2-AA82-7DB9A4358A4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7060" y="1393636"/>
            <a:ext cx="914400" cy="914400"/>
          </a:xfrm>
          <a:prstGeom prst="rect">
            <a:avLst/>
          </a:prstGeom>
        </p:spPr>
      </p:pic>
      <p:sp>
        <p:nvSpPr>
          <p:cNvPr id="5" name="TextBox 4">
            <a:extLst>
              <a:ext uri="{FF2B5EF4-FFF2-40B4-BE49-F238E27FC236}">
                <a16:creationId xmlns:a16="http://schemas.microsoft.com/office/drawing/2014/main" id="{094C9EBD-5249-FC83-38B3-D5F9C135D01A}"/>
              </a:ext>
            </a:extLst>
          </p:cNvPr>
          <p:cNvSpPr txBox="1"/>
          <p:nvPr/>
        </p:nvSpPr>
        <p:spPr>
          <a:xfrm>
            <a:off x="6192381" y="6159092"/>
            <a:ext cx="6096000" cy="577081"/>
          </a:xfrm>
          <a:prstGeom prst="rect">
            <a:avLst/>
          </a:prstGeom>
          <a:noFill/>
        </p:spPr>
        <p:txBody>
          <a:bodyPr wrap="square">
            <a:spAutoFit/>
          </a:bodyPr>
          <a:lstStyle/>
          <a:p>
            <a:r>
              <a:rPr lang="en-US" sz="1050" dirty="0"/>
              <a:t>Bristow CC, Klausner JD, Tran A. Clinical Test Performance of a Rapid Point-of-Care Syphilis Treponemal Antibody Test: A Systematic Review and Meta-analysis. Clin Infect Dis. 2020 Jun 24;71(Suppl 1):S52-S57. </a:t>
            </a:r>
            <a:r>
              <a:rPr lang="en-US" sz="1050" dirty="0" err="1"/>
              <a:t>doi</a:t>
            </a:r>
            <a:r>
              <a:rPr lang="en-US" sz="1050" dirty="0"/>
              <a:t>: 10.1093/</a:t>
            </a:r>
            <a:r>
              <a:rPr lang="en-US" sz="1050" dirty="0" err="1"/>
              <a:t>cid</a:t>
            </a:r>
            <a:r>
              <a:rPr lang="en-US" sz="1050" dirty="0"/>
              <a:t>/ciaa350. PMID: 32578863; PMCID: PMC7312211.</a:t>
            </a:r>
            <a:endParaRPr lang="en-US" dirty="0"/>
          </a:p>
        </p:txBody>
      </p:sp>
      <p:sp>
        <p:nvSpPr>
          <p:cNvPr id="7" name="TextBox 6">
            <a:extLst>
              <a:ext uri="{FF2B5EF4-FFF2-40B4-BE49-F238E27FC236}">
                <a16:creationId xmlns:a16="http://schemas.microsoft.com/office/drawing/2014/main" id="{FB85F3A2-81E4-BE91-FC9D-73D9B443A5FE}"/>
              </a:ext>
            </a:extLst>
          </p:cNvPr>
          <p:cNvSpPr txBox="1"/>
          <p:nvPr/>
        </p:nvSpPr>
        <p:spPr>
          <a:xfrm>
            <a:off x="9160934" y="1163973"/>
            <a:ext cx="2555246" cy="261610"/>
          </a:xfrm>
          <a:prstGeom prst="rect">
            <a:avLst/>
          </a:prstGeom>
          <a:noFill/>
        </p:spPr>
        <p:txBody>
          <a:bodyPr wrap="square" rtlCol="0">
            <a:spAutoFit/>
          </a:bodyPr>
          <a:lstStyle/>
          <a:p>
            <a:r>
              <a:rPr lang="en-US" sz="1100" dirty="0"/>
              <a:t>Image Source: Diagnosticsdirect2u.com</a:t>
            </a:r>
          </a:p>
        </p:txBody>
      </p:sp>
    </p:spTree>
    <p:extLst>
      <p:ext uri="{BB962C8B-B14F-4D97-AF65-F5344CB8AC3E}">
        <p14:creationId xmlns:p14="http://schemas.microsoft.com/office/powerpoint/2010/main" val="25934822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569483" y="-120568"/>
            <a:ext cx="11245797" cy="1325563"/>
          </a:xfrm>
        </p:spPr>
        <p:txBody>
          <a:bodyPr>
            <a:normAutofit/>
          </a:bodyPr>
          <a:lstStyle/>
          <a:p>
            <a:r>
              <a:rPr lang="en-US" dirty="0">
                <a:solidFill>
                  <a:schemeClr val="accent5">
                    <a:lumMod val="75000"/>
                  </a:schemeClr>
                </a:solidFill>
              </a:rPr>
              <a:t>Syphilis Health Check™ (SHC)</a:t>
            </a:r>
          </a:p>
        </p:txBody>
      </p:sp>
      <p:sp>
        <p:nvSpPr>
          <p:cNvPr id="10" name="TextBox 9">
            <a:extLst>
              <a:ext uri="{FF2B5EF4-FFF2-40B4-BE49-F238E27FC236}">
                <a16:creationId xmlns:a16="http://schemas.microsoft.com/office/drawing/2014/main" id="{29EB5718-439B-6B5F-4860-14F0CF15496F}"/>
              </a:ext>
            </a:extLst>
          </p:cNvPr>
          <p:cNvSpPr txBox="1"/>
          <p:nvPr/>
        </p:nvSpPr>
        <p:spPr>
          <a:xfrm>
            <a:off x="0" y="6164289"/>
            <a:ext cx="12948863" cy="646331"/>
          </a:xfrm>
          <a:prstGeom prst="rect">
            <a:avLst/>
          </a:prstGeom>
          <a:noFill/>
        </p:spPr>
        <p:txBody>
          <a:bodyPr wrap="square">
            <a:spAutoFit/>
          </a:bodyPr>
          <a:lstStyle/>
          <a:p>
            <a:r>
              <a:rPr lang="en-US">
                <a:hlinkClick r:id="rId3"/>
              </a:rPr>
              <a:t>SHC Package insert: downloadhttps://www.diagnosticsdirect2u.com/downloadmanager/download.aspx?id=1.aspx (diagnosticsdirect2u.com)</a:t>
            </a:r>
            <a:endParaRPr lang="en-US"/>
          </a:p>
        </p:txBody>
      </p:sp>
      <p:pic>
        <p:nvPicPr>
          <p:cNvPr id="2" name="Picture 1" descr="Diagram&#10;&#10;Description automatically generated">
            <a:extLst>
              <a:ext uri="{FF2B5EF4-FFF2-40B4-BE49-F238E27FC236}">
                <a16:creationId xmlns:a16="http://schemas.microsoft.com/office/drawing/2014/main" id="{BB0F100E-AD3F-3755-F160-95E6A0E69536}"/>
              </a:ext>
            </a:extLst>
          </p:cNvPr>
          <p:cNvPicPr>
            <a:picLocks noChangeAspect="1"/>
          </p:cNvPicPr>
          <p:nvPr/>
        </p:nvPicPr>
        <p:blipFill>
          <a:blip r:embed="rId4"/>
          <a:stretch>
            <a:fillRect/>
          </a:stretch>
        </p:blipFill>
        <p:spPr>
          <a:xfrm>
            <a:off x="2448984" y="759152"/>
            <a:ext cx="7473950" cy="5339695"/>
          </a:xfrm>
          <a:prstGeom prst="rect">
            <a:avLst/>
          </a:prstGeom>
        </p:spPr>
      </p:pic>
    </p:spTree>
    <p:extLst>
      <p:ext uri="{BB962C8B-B14F-4D97-AF65-F5344CB8AC3E}">
        <p14:creationId xmlns:p14="http://schemas.microsoft.com/office/powerpoint/2010/main" val="28629673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569483" y="-32905"/>
            <a:ext cx="11245797" cy="1325563"/>
          </a:xfrm>
        </p:spPr>
        <p:txBody>
          <a:bodyPr>
            <a:normAutofit/>
          </a:bodyPr>
          <a:lstStyle/>
          <a:p>
            <a:r>
              <a:rPr lang="en-US" dirty="0">
                <a:solidFill>
                  <a:schemeClr val="accent5">
                    <a:lumMod val="75000"/>
                  </a:schemeClr>
                </a:solidFill>
              </a:rPr>
              <a:t>Background – Chembio DPP® HIV/Syphilis</a:t>
            </a:r>
          </a:p>
        </p:txBody>
      </p:sp>
      <p:pic>
        <p:nvPicPr>
          <p:cNvPr id="5" name="Picture 4">
            <a:extLst>
              <a:ext uri="{FF2B5EF4-FFF2-40B4-BE49-F238E27FC236}">
                <a16:creationId xmlns:a16="http://schemas.microsoft.com/office/drawing/2014/main" id="{95C73800-3442-2F2B-D41E-0132AAC6756A}"/>
              </a:ext>
            </a:extLst>
          </p:cNvPr>
          <p:cNvPicPr>
            <a:picLocks noChangeAspect="1"/>
          </p:cNvPicPr>
          <p:nvPr/>
        </p:nvPicPr>
        <p:blipFill rotWithShape="1">
          <a:blip r:embed="rId3"/>
          <a:srcRect l="89" r="22636"/>
          <a:stretch/>
        </p:blipFill>
        <p:spPr>
          <a:xfrm>
            <a:off x="5976528" y="1159790"/>
            <a:ext cx="6139775" cy="2766715"/>
          </a:xfrm>
          <a:prstGeom prst="rect">
            <a:avLst/>
          </a:prstGeom>
        </p:spPr>
      </p:pic>
      <p:sp>
        <p:nvSpPr>
          <p:cNvPr id="7" name="TextBox 6">
            <a:extLst>
              <a:ext uri="{FF2B5EF4-FFF2-40B4-BE49-F238E27FC236}">
                <a16:creationId xmlns:a16="http://schemas.microsoft.com/office/drawing/2014/main" id="{C2B55CB4-7256-13E1-2EF1-75CF2C85A406}"/>
              </a:ext>
            </a:extLst>
          </p:cNvPr>
          <p:cNvSpPr txBox="1"/>
          <p:nvPr/>
        </p:nvSpPr>
        <p:spPr>
          <a:xfrm>
            <a:off x="201783" y="6506733"/>
            <a:ext cx="7206855" cy="246221"/>
          </a:xfrm>
          <a:prstGeom prst="rect">
            <a:avLst/>
          </a:prstGeom>
          <a:noFill/>
        </p:spPr>
        <p:txBody>
          <a:bodyPr wrap="square">
            <a:spAutoFit/>
          </a:bodyPr>
          <a:lstStyle/>
          <a:p>
            <a:r>
              <a:rPr lang="en-US" sz="1000" dirty="0"/>
              <a:t>Information &amp; Photos sourced from https://chembio.com/wp-content/uploads/2020/10/dpp-hiv-syph-protocols-2048x715.jpg</a:t>
            </a:r>
          </a:p>
        </p:txBody>
      </p:sp>
      <p:pic>
        <p:nvPicPr>
          <p:cNvPr id="4" name="Picture 3">
            <a:extLst>
              <a:ext uri="{FF2B5EF4-FFF2-40B4-BE49-F238E27FC236}">
                <a16:creationId xmlns:a16="http://schemas.microsoft.com/office/drawing/2014/main" id="{D4DF5CA0-B49D-5A51-5493-CB091F3F8994}"/>
              </a:ext>
            </a:extLst>
          </p:cNvPr>
          <p:cNvPicPr>
            <a:picLocks noChangeAspect="1"/>
          </p:cNvPicPr>
          <p:nvPr/>
        </p:nvPicPr>
        <p:blipFill rotWithShape="1">
          <a:blip r:embed="rId4"/>
          <a:srcRect l="-1" t="3317" r="760" b="12893"/>
          <a:stretch/>
        </p:blipFill>
        <p:spPr>
          <a:xfrm>
            <a:off x="7033768" y="3961854"/>
            <a:ext cx="3979798" cy="2713538"/>
          </a:xfrm>
          <a:prstGeom prst="rect">
            <a:avLst/>
          </a:prstGeom>
        </p:spPr>
      </p:pic>
      <p:pic>
        <p:nvPicPr>
          <p:cNvPr id="6" name="Graphic 5" descr="Stopwatch 75% with solid fill">
            <a:extLst>
              <a:ext uri="{FF2B5EF4-FFF2-40B4-BE49-F238E27FC236}">
                <a16:creationId xmlns:a16="http://schemas.microsoft.com/office/drawing/2014/main" id="{DF765FC6-F17F-A51E-77D0-FF8B94287A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6953" y="2748869"/>
            <a:ext cx="914400" cy="914400"/>
          </a:xfrm>
          <a:prstGeom prst="rect">
            <a:avLst/>
          </a:prstGeom>
        </p:spPr>
      </p:pic>
      <p:sp>
        <p:nvSpPr>
          <p:cNvPr id="19" name="Freeform: Shape 18">
            <a:extLst>
              <a:ext uri="{FF2B5EF4-FFF2-40B4-BE49-F238E27FC236}">
                <a16:creationId xmlns:a16="http://schemas.microsoft.com/office/drawing/2014/main" id="{D010436A-F286-AA08-0158-5E4CA558D1D9}"/>
              </a:ext>
            </a:extLst>
          </p:cNvPr>
          <p:cNvSpPr/>
          <p:nvPr/>
        </p:nvSpPr>
        <p:spPr>
          <a:xfrm>
            <a:off x="293223" y="5099737"/>
            <a:ext cx="938869" cy="634917"/>
          </a:xfrm>
          <a:custGeom>
            <a:avLst/>
            <a:gdLst>
              <a:gd name="connsiteX0" fmla="*/ 595862 w 938869"/>
              <a:gd name="connsiteY0" fmla="*/ -383 h 634917"/>
              <a:gd name="connsiteX1" fmla="*/ 254281 w 938869"/>
              <a:gd name="connsiteY1" fmla="*/ 85302 h 634917"/>
              <a:gd name="connsiteX2" fmla="*/ 255244 w 938869"/>
              <a:gd name="connsiteY2" fmla="*/ 91478 h 634917"/>
              <a:gd name="connsiteX3" fmla="*/ 443598 w 938869"/>
              <a:gd name="connsiteY3" fmla="*/ 162303 h 634917"/>
              <a:gd name="connsiteX4" fmla="*/ 595862 w 938869"/>
              <a:gd name="connsiteY4" fmla="*/ 171372 h 634917"/>
              <a:gd name="connsiteX5" fmla="*/ 937638 w 938869"/>
              <a:gd name="connsiteY5" fmla="*/ 85302 h 634917"/>
              <a:gd name="connsiteX6" fmla="*/ 595862 w 938869"/>
              <a:gd name="connsiteY6" fmla="*/ -383 h 634917"/>
              <a:gd name="connsiteX7" fmla="*/ 254281 w 938869"/>
              <a:gd name="connsiteY7" fmla="*/ 126021 h 634917"/>
              <a:gd name="connsiteX8" fmla="*/ -71 w 938869"/>
              <a:gd name="connsiteY8" fmla="*/ 380375 h 634917"/>
              <a:gd name="connsiteX9" fmla="*/ 254281 w 938869"/>
              <a:gd name="connsiteY9" fmla="*/ 634535 h 634917"/>
              <a:gd name="connsiteX10" fmla="*/ 508828 w 938869"/>
              <a:gd name="connsiteY10" fmla="*/ 380375 h 634917"/>
              <a:gd name="connsiteX11" fmla="*/ 254281 w 938869"/>
              <a:gd name="connsiteY11" fmla="*/ 126021 h 634917"/>
              <a:gd name="connsiteX12" fmla="*/ 938799 w 938869"/>
              <a:gd name="connsiteY12" fmla="*/ 134514 h 634917"/>
              <a:gd name="connsiteX13" fmla="*/ 596830 w 938869"/>
              <a:gd name="connsiteY13" fmla="*/ 220391 h 634917"/>
              <a:gd name="connsiteX14" fmla="*/ 491654 w 938869"/>
              <a:gd name="connsiteY14" fmla="*/ 216337 h 634917"/>
              <a:gd name="connsiteX15" fmla="*/ 528125 w 938869"/>
              <a:gd name="connsiteY15" fmla="*/ 288128 h 634917"/>
              <a:gd name="connsiteX16" fmla="*/ 596830 w 938869"/>
              <a:gd name="connsiteY16" fmla="*/ 289480 h 634917"/>
              <a:gd name="connsiteX17" fmla="*/ 938799 w 938869"/>
              <a:gd name="connsiteY17" fmla="*/ 231392 h 634917"/>
              <a:gd name="connsiteX18" fmla="*/ 938799 w 938869"/>
              <a:gd name="connsiteY18" fmla="*/ 134514 h 634917"/>
              <a:gd name="connsiteX19" fmla="*/ 254281 w 938869"/>
              <a:gd name="connsiteY19" fmla="*/ 160372 h 634917"/>
              <a:gd name="connsiteX20" fmla="*/ 474090 w 938869"/>
              <a:gd name="connsiteY20" fmla="*/ 380375 h 634917"/>
              <a:gd name="connsiteX21" fmla="*/ 254281 w 938869"/>
              <a:gd name="connsiteY21" fmla="*/ 600184 h 634917"/>
              <a:gd name="connsiteX22" fmla="*/ 34471 w 938869"/>
              <a:gd name="connsiteY22" fmla="*/ 380375 h 634917"/>
              <a:gd name="connsiteX23" fmla="*/ 254281 w 938869"/>
              <a:gd name="connsiteY23" fmla="*/ 160372 h 634917"/>
              <a:gd name="connsiteX24" fmla="*/ 228613 w 938869"/>
              <a:gd name="connsiteY24" fmla="*/ 214215 h 634917"/>
              <a:gd name="connsiteX25" fmla="*/ 228613 w 938869"/>
              <a:gd name="connsiteY25" fmla="*/ 253779 h 634917"/>
              <a:gd name="connsiteX26" fmla="*/ 158175 w 938869"/>
              <a:gd name="connsiteY26" fmla="*/ 328077 h 634917"/>
              <a:gd name="connsiteX27" fmla="*/ 233246 w 938869"/>
              <a:gd name="connsiteY27" fmla="*/ 404306 h 634917"/>
              <a:gd name="connsiteX28" fmla="*/ 277827 w 938869"/>
              <a:gd name="connsiteY28" fmla="*/ 440586 h 634917"/>
              <a:gd name="connsiteX29" fmla="*/ 237491 w 938869"/>
              <a:gd name="connsiteY29" fmla="*/ 466447 h 634917"/>
              <a:gd name="connsiteX30" fmla="*/ 168210 w 938869"/>
              <a:gd name="connsiteY30" fmla="*/ 448112 h 634917"/>
              <a:gd name="connsiteX31" fmla="*/ 155667 w 938869"/>
              <a:gd name="connsiteY31" fmla="*/ 496939 h 634917"/>
              <a:gd name="connsiteX32" fmla="*/ 226685 w 938869"/>
              <a:gd name="connsiteY32" fmla="*/ 514886 h 634917"/>
              <a:gd name="connsiteX33" fmla="*/ 226685 w 938869"/>
              <a:gd name="connsiteY33" fmla="*/ 554448 h 634917"/>
              <a:gd name="connsiteX34" fmla="*/ 267984 w 938869"/>
              <a:gd name="connsiteY34" fmla="*/ 554448 h 634917"/>
              <a:gd name="connsiteX35" fmla="*/ 267984 w 938869"/>
              <a:gd name="connsiteY35" fmla="*/ 511412 h 634917"/>
              <a:gd name="connsiteX36" fmla="*/ 341703 w 938869"/>
              <a:gd name="connsiteY36" fmla="*/ 434796 h 634917"/>
              <a:gd name="connsiteX37" fmla="*/ 272423 w 938869"/>
              <a:gd name="connsiteY37" fmla="*/ 356445 h 634917"/>
              <a:gd name="connsiteX38" fmla="*/ 222054 w 938869"/>
              <a:gd name="connsiteY38" fmla="*/ 321129 h 634917"/>
              <a:gd name="connsiteX39" fmla="*/ 257948 w 938869"/>
              <a:gd name="connsiteY39" fmla="*/ 297392 h 634917"/>
              <a:gd name="connsiteX40" fmla="*/ 317965 w 938869"/>
              <a:gd name="connsiteY40" fmla="*/ 311866 h 634917"/>
              <a:gd name="connsiteX41" fmla="*/ 330318 w 938869"/>
              <a:gd name="connsiteY41" fmla="*/ 264778 h 634917"/>
              <a:gd name="connsiteX42" fmla="*/ 269529 w 938869"/>
              <a:gd name="connsiteY42" fmla="*/ 250883 h 634917"/>
              <a:gd name="connsiteX43" fmla="*/ 269529 w 938869"/>
              <a:gd name="connsiteY43" fmla="*/ 214215 h 634917"/>
              <a:gd name="connsiteX44" fmla="*/ 228613 w 938869"/>
              <a:gd name="connsiteY44" fmla="*/ 214215 h 634917"/>
              <a:gd name="connsiteX45" fmla="*/ 938604 w 938869"/>
              <a:gd name="connsiteY45" fmla="*/ 243549 h 634917"/>
              <a:gd name="connsiteX46" fmla="*/ 596830 w 938869"/>
              <a:gd name="connsiteY46" fmla="*/ 329621 h 634917"/>
              <a:gd name="connsiteX47" fmla="*/ 538355 w 938869"/>
              <a:gd name="connsiteY47" fmla="*/ 328269 h 634917"/>
              <a:gd name="connsiteX48" fmla="*/ 543179 w 938869"/>
              <a:gd name="connsiteY48" fmla="*/ 380375 h 634917"/>
              <a:gd name="connsiteX49" fmla="*/ 542599 w 938869"/>
              <a:gd name="connsiteY49" fmla="*/ 397743 h 634917"/>
              <a:gd name="connsiteX50" fmla="*/ 596830 w 938869"/>
              <a:gd name="connsiteY50" fmla="*/ 398708 h 634917"/>
              <a:gd name="connsiteX51" fmla="*/ 938604 w 938869"/>
              <a:gd name="connsiteY51" fmla="*/ 340619 h 634917"/>
              <a:gd name="connsiteX52" fmla="*/ 938604 w 938869"/>
              <a:gd name="connsiteY52" fmla="*/ 243549 h 634917"/>
              <a:gd name="connsiteX53" fmla="*/ 938604 w 938869"/>
              <a:gd name="connsiteY53" fmla="*/ 352778 h 634917"/>
              <a:gd name="connsiteX54" fmla="*/ 596830 w 938869"/>
              <a:gd name="connsiteY54" fmla="*/ 438850 h 634917"/>
              <a:gd name="connsiteX55" fmla="*/ 537197 w 938869"/>
              <a:gd name="connsiteY55" fmla="*/ 437305 h 634917"/>
              <a:gd name="connsiteX56" fmla="*/ 514424 w 938869"/>
              <a:gd name="connsiteY56" fmla="*/ 505814 h 634917"/>
              <a:gd name="connsiteX57" fmla="*/ 596830 w 938869"/>
              <a:gd name="connsiteY57" fmla="*/ 507938 h 634917"/>
              <a:gd name="connsiteX58" fmla="*/ 938604 w 938869"/>
              <a:gd name="connsiteY58" fmla="*/ 449849 h 634917"/>
              <a:gd name="connsiteX59" fmla="*/ 938604 w 938869"/>
              <a:gd name="connsiteY59" fmla="*/ 352778 h 634917"/>
              <a:gd name="connsiteX60" fmla="*/ 938604 w 938869"/>
              <a:gd name="connsiteY60" fmla="*/ 462393 h 634917"/>
              <a:gd name="connsiteX61" fmla="*/ 596830 w 938869"/>
              <a:gd name="connsiteY61" fmla="*/ 548272 h 634917"/>
              <a:gd name="connsiteX62" fmla="*/ 492037 w 938869"/>
              <a:gd name="connsiteY62" fmla="*/ 544219 h 634917"/>
              <a:gd name="connsiteX63" fmla="*/ 432213 w 938869"/>
              <a:gd name="connsiteY63" fmla="*/ 607904 h 634917"/>
              <a:gd name="connsiteX64" fmla="*/ 596830 w 938869"/>
              <a:gd name="connsiteY64" fmla="*/ 617554 h 634917"/>
              <a:gd name="connsiteX65" fmla="*/ 938604 w 938869"/>
              <a:gd name="connsiteY65" fmla="*/ 559465 h 634917"/>
              <a:gd name="connsiteX66" fmla="*/ 938604 w 938869"/>
              <a:gd name="connsiteY66" fmla="*/ 462393 h 63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938869" h="634917">
                <a:moveTo>
                  <a:pt x="595862" y="-383"/>
                </a:moveTo>
                <a:cubicBezTo>
                  <a:pt x="407139" y="-383"/>
                  <a:pt x="254281" y="37972"/>
                  <a:pt x="254281" y="85302"/>
                </a:cubicBezTo>
                <a:cubicBezTo>
                  <a:pt x="254281" y="87376"/>
                  <a:pt x="254456" y="89402"/>
                  <a:pt x="255244" y="91478"/>
                </a:cubicBezTo>
                <a:cubicBezTo>
                  <a:pt x="327081" y="91774"/>
                  <a:pt x="393108" y="118432"/>
                  <a:pt x="443598" y="162303"/>
                </a:cubicBezTo>
                <a:cubicBezTo>
                  <a:pt x="489546" y="168231"/>
                  <a:pt x="541223" y="171372"/>
                  <a:pt x="595862" y="171372"/>
                </a:cubicBezTo>
                <a:cubicBezTo>
                  <a:pt x="784587" y="171372"/>
                  <a:pt x="937638" y="132632"/>
                  <a:pt x="937638" y="85302"/>
                </a:cubicBezTo>
                <a:cubicBezTo>
                  <a:pt x="937638" y="37972"/>
                  <a:pt x="784487" y="-383"/>
                  <a:pt x="595862" y="-383"/>
                </a:cubicBezTo>
                <a:close/>
                <a:moveTo>
                  <a:pt x="254281" y="126021"/>
                </a:moveTo>
                <a:cubicBezTo>
                  <a:pt x="114074" y="126021"/>
                  <a:pt x="-71" y="240068"/>
                  <a:pt x="-71" y="380375"/>
                </a:cubicBezTo>
                <a:cubicBezTo>
                  <a:pt x="-71" y="520584"/>
                  <a:pt x="113975" y="634535"/>
                  <a:pt x="254281" y="634535"/>
                </a:cubicBezTo>
                <a:cubicBezTo>
                  <a:pt x="394589" y="634535"/>
                  <a:pt x="508828" y="520584"/>
                  <a:pt x="508828" y="380375"/>
                </a:cubicBezTo>
                <a:cubicBezTo>
                  <a:pt x="508828" y="240068"/>
                  <a:pt x="394589" y="126021"/>
                  <a:pt x="254281" y="126021"/>
                </a:cubicBezTo>
                <a:close/>
                <a:moveTo>
                  <a:pt x="938799" y="134514"/>
                </a:moveTo>
                <a:cubicBezTo>
                  <a:pt x="938604" y="181843"/>
                  <a:pt x="785552" y="220391"/>
                  <a:pt x="596830" y="220391"/>
                </a:cubicBezTo>
                <a:cubicBezTo>
                  <a:pt x="560173" y="220391"/>
                  <a:pt x="524753" y="219006"/>
                  <a:pt x="491654" y="216337"/>
                </a:cubicBezTo>
                <a:cubicBezTo>
                  <a:pt x="506869" y="238076"/>
                  <a:pt x="519431" y="262142"/>
                  <a:pt x="528125" y="288128"/>
                </a:cubicBezTo>
                <a:cubicBezTo>
                  <a:pt x="554014" y="289215"/>
                  <a:pt x="577463" y="289480"/>
                  <a:pt x="596830" y="289480"/>
                </a:cubicBezTo>
                <a:cubicBezTo>
                  <a:pt x="682198" y="289480"/>
                  <a:pt x="846113" y="282277"/>
                  <a:pt x="938799" y="231392"/>
                </a:cubicBezTo>
                <a:lnTo>
                  <a:pt x="938799" y="134514"/>
                </a:lnTo>
                <a:close/>
                <a:moveTo>
                  <a:pt x="254281" y="160372"/>
                </a:moveTo>
                <a:cubicBezTo>
                  <a:pt x="375519" y="160372"/>
                  <a:pt x="474090" y="259039"/>
                  <a:pt x="474090" y="380375"/>
                </a:cubicBezTo>
                <a:cubicBezTo>
                  <a:pt x="474090" y="501613"/>
                  <a:pt x="375519" y="600184"/>
                  <a:pt x="254281" y="600184"/>
                </a:cubicBezTo>
                <a:cubicBezTo>
                  <a:pt x="133043" y="600184"/>
                  <a:pt x="34471" y="501613"/>
                  <a:pt x="34471" y="380375"/>
                </a:cubicBezTo>
                <a:cubicBezTo>
                  <a:pt x="34471" y="259039"/>
                  <a:pt x="133043" y="160372"/>
                  <a:pt x="254281" y="160372"/>
                </a:cubicBezTo>
                <a:close/>
                <a:moveTo>
                  <a:pt x="228613" y="214215"/>
                </a:moveTo>
                <a:lnTo>
                  <a:pt x="228613" y="253779"/>
                </a:lnTo>
                <a:cubicBezTo>
                  <a:pt x="184052" y="262077"/>
                  <a:pt x="158175" y="290924"/>
                  <a:pt x="158175" y="328077"/>
                </a:cubicBezTo>
                <a:cubicBezTo>
                  <a:pt x="158175" y="368489"/>
                  <a:pt x="188682" y="389385"/>
                  <a:pt x="233246" y="404306"/>
                </a:cubicBezTo>
                <a:cubicBezTo>
                  <a:pt x="264568" y="414680"/>
                  <a:pt x="277827" y="424777"/>
                  <a:pt x="277827" y="440586"/>
                </a:cubicBezTo>
                <a:cubicBezTo>
                  <a:pt x="277827" y="456890"/>
                  <a:pt x="261600" y="466447"/>
                  <a:pt x="237491" y="466447"/>
                </a:cubicBezTo>
                <a:cubicBezTo>
                  <a:pt x="210417" y="466447"/>
                  <a:pt x="185799" y="457697"/>
                  <a:pt x="168210" y="448112"/>
                </a:cubicBezTo>
                <a:lnTo>
                  <a:pt x="155667" y="496939"/>
                </a:lnTo>
                <a:cubicBezTo>
                  <a:pt x="171574" y="505732"/>
                  <a:pt x="198724" y="513601"/>
                  <a:pt x="226685" y="514886"/>
                </a:cubicBezTo>
                <a:lnTo>
                  <a:pt x="226685" y="554448"/>
                </a:lnTo>
                <a:lnTo>
                  <a:pt x="267984" y="554448"/>
                </a:lnTo>
                <a:lnTo>
                  <a:pt x="267984" y="511412"/>
                </a:lnTo>
                <a:cubicBezTo>
                  <a:pt x="315905" y="503507"/>
                  <a:pt x="341703" y="471949"/>
                  <a:pt x="341703" y="434796"/>
                </a:cubicBezTo>
                <a:cubicBezTo>
                  <a:pt x="341591" y="396954"/>
                  <a:pt x="322025" y="374032"/>
                  <a:pt x="272423" y="356445"/>
                </a:cubicBezTo>
                <a:cubicBezTo>
                  <a:pt x="236555" y="343501"/>
                  <a:pt x="222054" y="334370"/>
                  <a:pt x="222054" y="321129"/>
                </a:cubicBezTo>
                <a:cubicBezTo>
                  <a:pt x="222054" y="309470"/>
                  <a:pt x="230776" y="297392"/>
                  <a:pt x="257948" y="297392"/>
                </a:cubicBezTo>
                <a:cubicBezTo>
                  <a:pt x="287986" y="297392"/>
                  <a:pt x="307494" y="306926"/>
                  <a:pt x="317965" y="311866"/>
                </a:cubicBezTo>
                <a:lnTo>
                  <a:pt x="330318" y="264778"/>
                </a:lnTo>
                <a:cubicBezTo>
                  <a:pt x="315693" y="258158"/>
                  <a:pt x="297092" y="251773"/>
                  <a:pt x="269529" y="250883"/>
                </a:cubicBezTo>
                <a:lnTo>
                  <a:pt x="269529" y="214215"/>
                </a:lnTo>
                <a:lnTo>
                  <a:pt x="228613" y="214215"/>
                </a:lnTo>
                <a:close/>
                <a:moveTo>
                  <a:pt x="938604" y="243549"/>
                </a:moveTo>
                <a:cubicBezTo>
                  <a:pt x="938493" y="290779"/>
                  <a:pt x="785552" y="329621"/>
                  <a:pt x="596830" y="329621"/>
                </a:cubicBezTo>
                <a:cubicBezTo>
                  <a:pt x="576772" y="329621"/>
                  <a:pt x="557324" y="329355"/>
                  <a:pt x="538355" y="328269"/>
                </a:cubicBezTo>
                <a:cubicBezTo>
                  <a:pt x="541516" y="345263"/>
                  <a:pt x="543179" y="362491"/>
                  <a:pt x="543179" y="380375"/>
                </a:cubicBezTo>
                <a:cubicBezTo>
                  <a:pt x="543179" y="386304"/>
                  <a:pt x="543290" y="391816"/>
                  <a:pt x="542599" y="397743"/>
                </a:cubicBezTo>
                <a:cubicBezTo>
                  <a:pt x="563053" y="398535"/>
                  <a:pt x="581315" y="398708"/>
                  <a:pt x="596830" y="398708"/>
                </a:cubicBezTo>
                <a:cubicBezTo>
                  <a:pt x="682198" y="398708"/>
                  <a:pt x="845921" y="391506"/>
                  <a:pt x="938604" y="340619"/>
                </a:cubicBezTo>
                <a:lnTo>
                  <a:pt x="938604" y="243549"/>
                </a:lnTo>
                <a:close/>
                <a:moveTo>
                  <a:pt x="938604" y="352778"/>
                </a:moveTo>
                <a:cubicBezTo>
                  <a:pt x="938493" y="400009"/>
                  <a:pt x="785552" y="438850"/>
                  <a:pt x="596830" y="438850"/>
                </a:cubicBezTo>
                <a:cubicBezTo>
                  <a:pt x="576377" y="438850"/>
                  <a:pt x="556563" y="438393"/>
                  <a:pt x="537197" y="437305"/>
                </a:cubicBezTo>
                <a:cubicBezTo>
                  <a:pt x="532749" y="461515"/>
                  <a:pt x="524798" y="484374"/>
                  <a:pt x="514424" y="505814"/>
                </a:cubicBezTo>
                <a:cubicBezTo>
                  <a:pt x="545549" y="507494"/>
                  <a:pt x="574003" y="507938"/>
                  <a:pt x="596830" y="507938"/>
                </a:cubicBezTo>
                <a:cubicBezTo>
                  <a:pt x="682198" y="507938"/>
                  <a:pt x="845921" y="500736"/>
                  <a:pt x="938604" y="449849"/>
                </a:cubicBezTo>
                <a:lnTo>
                  <a:pt x="938604" y="352778"/>
                </a:lnTo>
                <a:close/>
                <a:moveTo>
                  <a:pt x="938604" y="462393"/>
                </a:moveTo>
                <a:cubicBezTo>
                  <a:pt x="938493" y="509723"/>
                  <a:pt x="785552" y="548272"/>
                  <a:pt x="596830" y="548272"/>
                </a:cubicBezTo>
                <a:cubicBezTo>
                  <a:pt x="560173" y="548272"/>
                  <a:pt x="524842" y="546986"/>
                  <a:pt x="492037" y="544219"/>
                </a:cubicBezTo>
                <a:cubicBezTo>
                  <a:pt x="475537" y="568427"/>
                  <a:pt x="455037" y="589921"/>
                  <a:pt x="432213" y="607904"/>
                </a:cubicBezTo>
                <a:cubicBezTo>
                  <a:pt x="494464" y="615907"/>
                  <a:pt x="555035" y="617554"/>
                  <a:pt x="596830" y="617554"/>
                </a:cubicBezTo>
                <a:cubicBezTo>
                  <a:pt x="682198" y="617554"/>
                  <a:pt x="845921" y="610252"/>
                  <a:pt x="938604" y="559465"/>
                </a:cubicBezTo>
                <a:lnTo>
                  <a:pt x="938604" y="462393"/>
                </a:lnTo>
                <a:close/>
              </a:path>
            </a:pathLst>
          </a:custGeom>
          <a:solidFill>
            <a:srgbClr val="BF311B"/>
          </a:solidFill>
          <a:ln w="1582" cap="flat">
            <a:noFill/>
            <a:prstDash val="solid"/>
            <a:miter/>
          </a:ln>
        </p:spPr>
        <p:txBody>
          <a:bodyPr rtlCol="0" anchor="ctr"/>
          <a:lstStyle/>
          <a:p>
            <a:endParaRPr lang="en-US"/>
          </a:p>
        </p:txBody>
      </p:sp>
      <p:sp>
        <p:nvSpPr>
          <p:cNvPr id="20" name="TextBox 19">
            <a:extLst>
              <a:ext uri="{FF2B5EF4-FFF2-40B4-BE49-F238E27FC236}">
                <a16:creationId xmlns:a16="http://schemas.microsoft.com/office/drawing/2014/main" id="{D5AF0A93-1505-1F13-257E-D07CF61F5451}"/>
              </a:ext>
            </a:extLst>
          </p:cNvPr>
          <p:cNvSpPr txBox="1"/>
          <p:nvPr/>
        </p:nvSpPr>
        <p:spPr>
          <a:xfrm>
            <a:off x="201783" y="5704858"/>
            <a:ext cx="259300" cy="100992"/>
          </a:xfrm>
          <a:prstGeom prst="rect">
            <a:avLst/>
          </a:prstGeom>
          <a:noFill/>
        </p:spPr>
        <p:txBody>
          <a:bodyPr wrap="none" rtlCol="0">
            <a:spAutoFit/>
          </a:bodyPr>
          <a:lstStyle/>
          <a:p>
            <a:pPr algn="l"/>
            <a:r>
              <a:rPr lang="en-US" sz="375" b="1" spc="0" baseline="0">
                <a:ln/>
                <a:solidFill>
                  <a:srgbClr val="BF311B"/>
                </a:solidFill>
                <a:latin typeface="Helvetica"/>
                <a:cs typeface="Helvetica"/>
                <a:sym typeface="Helvetica"/>
                <a:rtl val="0"/>
              </a:rPr>
              <a:t>Created by Hopkins</a:t>
            </a:r>
          </a:p>
        </p:txBody>
      </p:sp>
      <p:sp>
        <p:nvSpPr>
          <p:cNvPr id="21" name="TextBox 20">
            <a:extLst>
              <a:ext uri="{FF2B5EF4-FFF2-40B4-BE49-F238E27FC236}">
                <a16:creationId xmlns:a16="http://schemas.microsoft.com/office/drawing/2014/main" id="{1B99ACD0-C7D9-EDAF-0A80-3F90FD89ABA8}"/>
              </a:ext>
            </a:extLst>
          </p:cNvPr>
          <p:cNvSpPr txBox="1"/>
          <p:nvPr/>
        </p:nvSpPr>
        <p:spPr>
          <a:xfrm>
            <a:off x="201783" y="5712818"/>
            <a:ext cx="265668" cy="100992"/>
          </a:xfrm>
          <a:prstGeom prst="rect">
            <a:avLst/>
          </a:prstGeom>
          <a:noFill/>
        </p:spPr>
        <p:txBody>
          <a:bodyPr wrap="none" rtlCol="0">
            <a:spAutoFit/>
          </a:bodyPr>
          <a:lstStyle/>
          <a:p>
            <a:pPr algn="l"/>
            <a:r>
              <a:rPr lang="en-US" sz="375" b="1" spc="0" baseline="0">
                <a:ln/>
                <a:solidFill>
                  <a:srgbClr val="BF311B"/>
                </a:solidFill>
                <a:latin typeface="Helvetica"/>
                <a:cs typeface="Helvetica"/>
                <a:sym typeface="Helvetica"/>
                <a:rtl val="0"/>
              </a:rPr>
              <a:t>from the Noun Project</a:t>
            </a:r>
          </a:p>
        </p:txBody>
      </p:sp>
      <p:pic>
        <p:nvPicPr>
          <p:cNvPr id="10" name="Picture 9" descr="Shape&#10;&#10;Description automatically generated with low confidence">
            <a:extLst>
              <a:ext uri="{FF2B5EF4-FFF2-40B4-BE49-F238E27FC236}">
                <a16:creationId xmlns:a16="http://schemas.microsoft.com/office/drawing/2014/main" id="{88414307-5F6C-E519-A7DC-44887270DEF7}"/>
              </a:ext>
            </a:extLst>
          </p:cNvPr>
          <p:cNvPicPr>
            <a:picLocks noChangeAspect="1"/>
          </p:cNvPicPr>
          <p:nvPr/>
        </p:nvPicPr>
        <p:blipFill rotWithShape="1">
          <a:blip r:embed="rId7">
            <a:extLst>
              <a:ext uri="{28A0092B-C50C-407E-A947-70E740481C1C}">
                <a14:useLocalDpi xmlns:a14="http://schemas.microsoft.com/office/drawing/2010/main" val="0"/>
              </a:ext>
            </a:extLst>
          </a:blip>
          <a:srcRect b="16804"/>
          <a:stretch/>
        </p:blipFill>
        <p:spPr>
          <a:xfrm>
            <a:off x="264202" y="3732544"/>
            <a:ext cx="1200300" cy="998602"/>
          </a:xfrm>
          <a:prstGeom prst="rect">
            <a:avLst/>
          </a:prstGeom>
          <a:noFill/>
        </p:spPr>
      </p:pic>
      <p:pic>
        <p:nvPicPr>
          <p:cNvPr id="11" name="Picture 10" descr="Shape&#10;&#10;Description automatically generated with low confidence">
            <a:extLst>
              <a:ext uri="{FF2B5EF4-FFF2-40B4-BE49-F238E27FC236}">
                <a16:creationId xmlns:a16="http://schemas.microsoft.com/office/drawing/2014/main" id="{13111C66-8784-C968-4F86-3556FD4B1C8D}"/>
              </a:ext>
            </a:extLst>
          </p:cNvPr>
          <p:cNvPicPr>
            <a:picLocks noChangeAspect="1"/>
          </p:cNvPicPr>
          <p:nvPr/>
        </p:nvPicPr>
        <p:blipFill rotWithShape="1">
          <a:blip r:embed="rId8">
            <a:extLst>
              <a:ext uri="{28A0092B-C50C-407E-A947-70E740481C1C}">
                <a14:useLocalDpi xmlns:a14="http://schemas.microsoft.com/office/drawing/2010/main" val="0"/>
              </a:ext>
            </a:extLst>
          </a:blip>
          <a:srcRect l="1" t="1" r="-1632" b="15306"/>
          <a:stretch/>
        </p:blipFill>
        <p:spPr>
          <a:xfrm>
            <a:off x="320933" y="1614050"/>
            <a:ext cx="1097280" cy="914400"/>
          </a:xfrm>
          <a:prstGeom prst="rect">
            <a:avLst/>
          </a:prstGeom>
          <a:noFill/>
        </p:spPr>
      </p:pic>
      <p:sp>
        <p:nvSpPr>
          <p:cNvPr id="12" name="TextBox 11">
            <a:extLst>
              <a:ext uri="{FF2B5EF4-FFF2-40B4-BE49-F238E27FC236}">
                <a16:creationId xmlns:a16="http://schemas.microsoft.com/office/drawing/2014/main" id="{B0DE1E18-F066-19CB-F2D1-0BC39E5CA908}"/>
              </a:ext>
            </a:extLst>
          </p:cNvPr>
          <p:cNvSpPr txBox="1"/>
          <p:nvPr/>
        </p:nvSpPr>
        <p:spPr>
          <a:xfrm>
            <a:off x="1406236" y="5012474"/>
            <a:ext cx="5395122" cy="830997"/>
          </a:xfrm>
          <a:prstGeom prst="rect">
            <a:avLst/>
          </a:prstGeom>
          <a:noFill/>
        </p:spPr>
        <p:txBody>
          <a:bodyPr wrap="square" rtlCol="0">
            <a:spAutoFit/>
          </a:bodyPr>
          <a:lstStyle/>
          <a:p>
            <a:r>
              <a:rPr lang="en-US" sz="2400" b="1" dirty="0">
                <a:solidFill>
                  <a:srgbClr val="016773"/>
                </a:solidFill>
              </a:rPr>
              <a:t>$286/kit, $75/controls, $499/microreader (good for 3000 tests)</a:t>
            </a:r>
          </a:p>
        </p:txBody>
      </p:sp>
      <p:sp>
        <p:nvSpPr>
          <p:cNvPr id="13" name="TextBox 12">
            <a:extLst>
              <a:ext uri="{FF2B5EF4-FFF2-40B4-BE49-F238E27FC236}">
                <a16:creationId xmlns:a16="http://schemas.microsoft.com/office/drawing/2014/main" id="{A43BC51F-90FD-A650-1DB2-CB6C367E65D7}"/>
              </a:ext>
            </a:extLst>
          </p:cNvPr>
          <p:cNvSpPr txBox="1"/>
          <p:nvPr/>
        </p:nvSpPr>
        <p:spPr>
          <a:xfrm>
            <a:off x="1451286" y="3917882"/>
            <a:ext cx="2593723" cy="461665"/>
          </a:xfrm>
          <a:prstGeom prst="rect">
            <a:avLst/>
          </a:prstGeom>
          <a:noFill/>
        </p:spPr>
        <p:txBody>
          <a:bodyPr wrap="none" rtlCol="0">
            <a:spAutoFit/>
          </a:bodyPr>
          <a:lstStyle/>
          <a:p>
            <a:r>
              <a:rPr lang="en-US" sz="2400" b="1">
                <a:solidFill>
                  <a:srgbClr val="016773"/>
                </a:solidFill>
              </a:rPr>
              <a:t>24-month shelf life</a:t>
            </a:r>
          </a:p>
        </p:txBody>
      </p:sp>
      <p:sp>
        <p:nvSpPr>
          <p:cNvPr id="14" name="TextBox 13">
            <a:extLst>
              <a:ext uri="{FF2B5EF4-FFF2-40B4-BE49-F238E27FC236}">
                <a16:creationId xmlns:a16="http://schemas.microsoft.com/office/drawing/2014/main" id="{4C239C98-54FD-09AA-49ED-77643A56CC05}"/>
              </a:ext>
            </a:extLst>
          </p:cNvPr>
          <p:cNvSpPr txBox="1"/>
          <p:nvPr/>
        </p:nvSpPr>
        <p:spPr>
          <a:xfrm>
            <a:off x="1359105" y="2958161"/>
            <a:ext cx="3852377" cy="830997"/>
          </a:xfrm>
          <a:prstGeom prst="rect">
            <a:avLst/>
          </a:prstGeom>
          <a:noFill/>
        </p:spPr>
        <p:txBody>
          <a:bodyPr wrap="square" rtlCol="0">
            <a:spAutoFit/>
          </a:bodyPr>
          <a:lstStyle/>
          <a:p>
            <a:r>
              <a:rPr lang="en-US" sz="2400" b="1" dirty="0">
                <a:solidFill>
                  <a:srgbClr val="016773"/>
                </a:solidFill>
              </a:rPr>
              <a:t>15 minutes (Result valid for 15 min)</a:t>
            </a:r>
          </a:p>
        </p:txBody>
      </p:sp>
      <p:sp>
        <p:nvSpPr>
          <p:cNvPr id="15" name="TextBox 14">
            <a:extLst>
              <a:ext uri="{FF2B5EF4-FFF2-40B4-BE49-F238E27FC236}">
                <a16:creationId xmlns:a16="http://schemas.microsoft.com/office/drawing/2014/main" id="{6B26150E-348E-D883-8F9A-CE1FB09CB896}"/>
              </a:ext>
            </a:extLst>
          </p:cNvPr>
          <p:cNvSpPr txBox="1"/>
          <p:nvPr/>
        </p:nvSpPr>
        <p:spPr>
          <a:xfrm>
            <a:off x="1394532" y="1583477"/>
            <a:ext cx="4295811" cy="1200329"/>
          </a:xfrm>
          <a:prstGeom prst="rect">
            <a:avLst/>
          </a:prstGeom>
          <a:noFill/>
        </p:spPr>
        <p:txBody>
          <a:bodyPr wrap="square" rtlCol="0">
            <a:spAutoFit/>
          </a:bodyPr>
          <a:lstStyle/>
          <a:p>
            <a:r>
              <a:rPr lang="en-US" sz="2400" b="1" dirty="0">
                <a:solidFill>
                  <a:srgbClr val="016773"/>
                </a:solidFill>
              </a:rPr>
              <a:t>Detects IgM/IgG to T. pallidum using protein A conjugate to create Ag/Ab complex</a:t>
            </a:r>
          </a:p>
        </p:txBody>
      </p:sp>
    </p:spTree>
    <p:extLst>
      <p:ext uri="{BB962C8B-B14F-4D97-AF65-F5344CB8AC3E}">
        <p14:creationId xmlns:p14="http://schemas.microsoft.com/office/powerpoint/2010/main" val="3336332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63A2AD-0E41-333F-C100-2EEE9CAC3273}"/>
              </a:ext>
            </a:extLst>
          </p:cNvPr>
          <p:cNvPicPr>
            <a:picLocks noChangeAspect="1"/>
          </p:cNvPicPr>
          <p:nvPr/>
        </p:nvPicPr>
        <p:blipFill>
          <a:blip r:embed="rId2"/>
          <a:stretch>
            <a:fillRect/>
          </a:stretch>
        </p:blipFill>
        <p:spPr>
          <a:xfrm>
            <a:off x="287215" y="246549"/>
            <a:ext cx="11432289" cy="2817083"/>
          </a:xfrm>
          <a:prstGeom prst="rect">
            <a:avLst/>
          </a:prstGeom>
          <a:ln w="47625">
            <a:solidFill>
              <a:srgbClr val="00B050"/>
            </a:solidFill>
          </a:ln>
        </p:spPr>
      </p:pic>
      <p:pic>
        <p:nvPicPr>
          <p:cNvPr id="8" name="Picture 7">
            <a:extLst>
              <a:ext uri="{FF2B5EF4-FFF2-40B4-BE49-F238E27FC236}">
                <a16:creationId xmlns:a16="http://schemas.microsoft.com/office/drawing/2014/main" id="{F1C01D8A-F614-3B7D-DB82-DF563A77488D}"/>
              </a:ext>
            </a:extLst>
          </p:cNvPr>
          <p:cNvPicPr>
            <a:picLocks noChangeAspect="1"/>
          </p:cNvPicPr>
          <p:nvPr/>
        </p:nvPicPr>
        <p:blipFill>
          <a:blip r:embed="rId3"/>
          <a:stretch>
            <a:fillRect/>
          </a:stretch>
        </p:blipFill>
        <p:spPr>
          <a:xfrm>
            <a:off x="2337932" y="3243384"/>
            <a:ext cx="7330853" cy="3236189"/>
          </a:xfrm>
          <a:prstGeom prst="rect">
            <a:avLst/>
          </a:prstGeom>
        </p:spPr>
      </p:pic>
      <p:sp>
        <p:nvSpPr>
          <p:cNvPr id="9" name="TextBox 8">
            <a:extLst>
              <a:ext uri="{FF2B5EF4-FFF2-40B4-BE49-F238E27FC236}">
                <a16:creationId xmlns:a16="http://schemas.microsoft.com/office/drawing/2014/main" id="{E561AC04-38E1-AB41-56E3-BE60DBCE34B8}"/>
              </a:ext>
            </a:extLst>
          </p:cNvPr>
          <p:cNvSpPr txBox="1"/>
          <p:nvPr/>
        </p:nvSpPr>
        <p:spPr>
          <a:xfrm>
            <a:off x="9854068" y="4263292"/>
            <a:ext cx="2080075" cy="1323439"/>
          </a:xfrm>
          <a:prstGeom prst="rect">
            <a:avLst/>
          </a:prstGeom>
          <a:noFill/>
        </p:spPr>
        <p:txBody>
          <a:bodyPr wrap="square" rtlCol="0">
            <a:spAutoFit/>
          </a:bodyPr>
          <a:lstStyle/>
          <a:p>
            <a:r>
              <a:rPr lang="en-US" sz="2000" dirty="0"/>
              <a:t>Drop of blood</a:t>
            </a:r>
          </a:p>
          <a:p>
            <a:r>
              <a:rPr lang="en-US" sz="2000" dirty="0" err="1"/>
              <a:t>Trep</a:t>
            </a:r>
            <a:r>
              <a:rPr lang="en-US" sz="2000" dirty="0"/>
              <a:t> Ab</a:t>
            </a:r>
          </a:p>
          <a:p>
            <a:r>
              <a:rPr lang="en-US" sz="2000" dirty="0"/>
              <a:t>15 min</a:t>
            </a:r>
          </a:p>
          <a:p>
            <a:r>
              <a:rPr lang="en-US" sz="2000" dirty="0"/>
              <a:t>Results at home</a:t>
            </a:r>
          </a:p>
        </p:txBody>
      </p:sp>
    </p:spTree>
    <p:extLst>
      <p:ext uri="{BB962C8B-B14F-4D97-AF65-F5344CB8AC3E}">
        <p14:creationId xmlns:p14="http://schemas.microsoft.com/office/powerpoint/2010/main" val="13055073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FD516-5368-C237-75F6-DCA68A458AEB}"/>
              </a:ext>
            </a:extLst>
          </p:cNvPr>
          <p:cNvSpPr>
            <a:spLocks noGrp="1"/>
          </p:cNvSpPr>
          <p:nvPr>
            <p:ph type="title"/>
          </p:nvPr>
        </p:nvSpPr>
        <p:spPr>
          <a:xfrm>
            <a:off x="357295" y="545063"/>
            <a:ext cx="4699897" cy="2590937"/>
          </a:xfrm>
        </p:spPr>
        <p:txBody>
          <a:bodyPr vert="horz" lIns="91440" tIns="45720" rIns="91440" bIns="45720" rtlCol="0" anchor="b">
            <a:normAutofit fontScale="90000"/>
          </a:bodyPr>
          <a:lstStyle/>
          <a:p>
            <a:pPr>
              <a:defRPr/>
            </a:pPr>
            <a:br>
              <a:rPr lang="en-US" altLang="en-US" sz="4600" dirty="0"/>
            </a:br>
            <a:br>
              <a:rPr lang="en-US" altLang="en-US" sz="4600" dirty="0"/>
            </a:br>
            <a:r>
              <a:rPr lang="en-US" altLang="en-US" sz="4600" b="1" dirty="0"/>
              <a:t>Syphilis testing:</a:t>
            </a:r>
            <a:br>
              <a:rPr lang="en-US" altLang="en-US" sz="4600" b="1" dirty="0"/>
            </a:br>
            <a:br>
              <a:rPr lang="en-US" altLang="en-US" sz="4600" b="1" dirty="0"/>
            </a:br>
            <a:r>
              <a:rPr lang="en-US" altLang="en-US" sz="4600" b="1" dirty="0"/>
              <a:t>Straight from the 1900s</a:t>
            </a:r>
          </a:p>
        </p:txBody>
      </p:sp>
      <p:pic>
        <p:nvPicPr>
          <p:cNvPr id="1026" name="Picture 2" descr="See the source image">
            <a:extLst>
              <a:ext uri="{FF2B5EF4-FFF2-40B4-BE49-F238E27FC236}">
                <a16:creationId xmlns:a16="http://schemas.microsoft.com/office/drawing/2014/main" id="{EDF4EDC2-5874-4B51-B338-29008DD5FB0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58247" y="193416"/>
            <a:ext cx="6876488" cy="60099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7795" y="3348567"/>
            <a:ext cx="3668107" cy="2554545"/>
          </a:xfrm>
          <a:prstGeom prst="rect">
            <a:avLst/>
          </a:prstGeom>
          <a:noFill/>
        </p:spPr>
        <p:txBody>
          <a:bodyPr wrap="square" rtlCol="0">
            <a:spAutoFit/>
          </a:bodyPr>
          <a:lstStyle/>
          <a:p>
            <a:r>
              <a:rPr lang="en-US" sz="2000" u="sng" dirty="0"/>
              <a:t>False positive RPR</a:t>
            </a:r>
          </a:p>
          <a:p>
            <a:pPr marL="285750" indent="-285750">
              <a:buFont typeface="Arial" panose="020B0604020202020204" pitchFamily="34" charset="0"/>
              <a:buChar char="•"/>
            </a:pPr>
            <a:r>
              <a:rPr lang="en-US" sz="2000" dirty="0"/>
              <a:t>Pregnancy</a:t>
            </a:r>
          </a:p>
          <a:p>
            <a:pPr marL="285750" indent="-285750">
              <a:buFont typeface="Arial" panose="020B0604020202020204" pitchFamily="34" charset="0"/>
              <a:buChar char="•"/>
            </a:pPr>
            <a:r>
              <a:rPr lang="en-US" sz="2000" dirty="0"/>
              <a:t>IV (intravenous) drug use</a:t>
            </a:r>
          </a:p>
          <a:p>
            <a:pPr marL="285750" indent="-285750">
              <a:buFont typeface="Arial" panose="020B0604020202020204" pitchFamily="34" charset="0"/>
              <a:buChar char="•"/>
            </a:pPr>
            <a:r>
              <a:rPr lang="en-US" sz="2000" dirty="0"/>
              <a:t>TB (Tuberculosis)</a:t>
            </a:r>
          </a:p>
          <a:p>
            <a:pPr marL="285750" indent="-285750">
              <a:buFont typeface="Arial" panose="020B0604020202020204" pitchFamily="34" charset="0"/>
              <a:buChar char="•"/>
            </a:pPr>
            <a:r>
              <a:rPr lang="en-US" sz="2000" dirty="0"/>
              <a:t>Chronic liver disease</a:t>
            </a:r>
          </a:p>
          <a:p>
            <a:pPr marL="285750" indent="-285750">
              <a:buFont typeface="Arial" panose="020B0604020202020204" pitchFamily="34" charset="0"/>
              <a:buChar char="•"/>
            </a:pPr>
            <a:r>
              <a:rPr lang="en-US" sz="2000" dirty="0"/>
              <a:t>Vaccinations (including COVID)</a:t>
            </a:r>
          </a:p>
          <a:p>
            <a:pPr marL="285750" indent="-285750">
              <a:buFont typeface="Arial" panose="020B0604020202020204" pitchFamily="34" charset="0"/>
              <a:buChar char="•"/>
            </a:pPr>
            <a:r>
              <a:rPr lang="en-US" sz="2000" dirty="0"/>
              <a:t>Endocarditis</a:t>
            </a:r>
          </a:p>
        </p:txBody>
      </p:sp>
    </p:spTree>
    <p:extLst>
      <p:ext uri="{BB962C8B-B14F-4D97-AF65-F5344CB8AC3E}">
        <p14:creationId xmlns:p14="http://schemas.microsoft.com/office/powerpoint/2010/main" val="22709857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FDA91-543E-A07E-1358-C5BACCA72B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923E41-3575-A5B3-AC37-15E450315F2F}"/>
              </a:ext>
            </a:extLst>
          </p:cNvPr>
          <p:cNvSpPr>
            <a:spLocks noGrp="1"/>
          </p:cNvSpPr>
          <p:nvPr>
            <p:ph type="title"/>
          </p:nvPr>
        </p:nvSpPr>
        <p:spPr>
          <a:xfrm>
            <a:off x="586478" y="1683756"/>
            <a:ext cx="10839805" cy="4152049"/>
          </a:xfrm>
        </p:spPr>
        <p:txBody>
          <a:bodyPr anchor="b">
            <a:normAutofit/>
          </a:bodyPr>
          <a:lstStyle/>
          <a:p>
            <a:r>
              <a:rPr lang="en-US" sz="4000" dirty="0">
                <a:solidFill>
                  <a:srgbClr val="FFFFFF"/>
                </a:solidFill>
              </a:rPr>
              <a:t>Clinical challenges</a:t>
            </a:r>
          </a:p>
        </p:txBody>
      </p:sp>
      <p:graphicFrame>
        <p:nvGraphicFramePr>
          <p:cNvPr id="5" name="Content Placeholder 2">
            <a:extLst>
              <a:ext uri="{FF2B5EF4-FFF2-40B4-BE49-F238E27FC236}">
                <a16:creationId xmlns:a16="http://schemas.microsoft.com/office/drawing/2014/main" id="{DAC436EB-7C83-FAAB-A43D-D07B47031299}"/>
              </a:ext>
            </a:extLst>
          </p:cNvPr>
          <p:cNvGraphicFramePr>
            <a:graphicFrameLocks noGrp="1"/>
          </p:cNvGraphicFramePr>
          <p:nvPr>
            <p:ph idx="1"/>
          </p:nvPr>
        </p:nvGraphicFramePr>
        <p:xfrm>
          <a:off x="479591" y="154975"/>
          <a:ext cx="11554147" cy="2265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EAC16484-07EE-3B2F-AECB-F7BAB0FC2AE3}"/>
              </a:ext>
            </a:extLst>
          </p:cNvPr>
          <p:cNvSpPr txBox="1"/>
          <p:nvPr/>
        </p:nvSpPr>
        <p:spPr>
          <a:xfrm>
            <a:off x="865348" y="2331177"/>
            <a:ext cx="5415489" cy="2308324"/>
          </a:xfrm>
          <a:prstGeom prst="rect">
            <a:avLst/>
          </a:prstGeom>
          <a:noFill/>
        </p:spPr>
        <p:txBody>
          <a:bodyPr wrap="square" rtlCol="0">
            <a:spAutoFit/>
          </a:bodyPr>
          <a:lstStyle/>
          <a:p>
            <a:r>
              <a:rPr lang="en-US" sz="2400" dirty="0"/>
              <a:t>10% people have pen allergy but when tested only 1% have a reaction</a:t>
            </a:r>
          </a:p>
          <a:p>
            <a:endParaRPr lang="en-US" sz="2400" dirty="0"/>
          </a:p>
          <a:p>
            <a:r>
              <a:rPr lang="en-US" sz="2400" dirty="0"/>
              <a:t>Penicillin allergy </a:t>
            </a:r>
            <a:r>
              <a:rPr lang="en-US" sz="2400" dirty="0" err="1"/>
              <a:t>delabeling</a:t>
            </a:r>
            <a:r>
              <a:rPr lang="en-US" sz="2400" dirty="0"/>
              <a:t> is needed!</a:t>
            </a:r>
          </a:p>
          <a:p>
            <a:endParaRPr lang="en-US" sz="2400" dirty="0"/>
          </a:p>
          <a:p>
            <a:r>
              <a:rPr lang="en-US" sz="2400" dirty="0"/>
              <a:t>An allergist may be needed</a:t>
            </a:r>
          </a:p>
        </p:txBody>
      </p:sp>
      <p:sp>
        <p:nvSpPr>
          <p:cNvPr id="4" name="TextBox 3">
            <a:extLst>
              <a:ext uri="{FF2B5EF4-FFF2-40B4-BE49-F238E27FC236}">
                <a16:creationId xmlns:a16="http://schemas.microsoft.com/office/drawing/2014/main" id="{A9D922EE-EED0-D100-5598-0096E078B96C}"/>
              </a:ext>
            </a:extLst>
          </p:cNvPr>
          <p:cNvSpPr txBox="1"/>
          <p:nvPr/>
        </p:nvSpPr>
        <p:spPr>
          <a:xfrm>
            <a:off x="712671" y="6091015"/>
            <a:ext cx="10766658" cy="553998"/>
          </a:xfrm>
          <a:prstGeom prst="rect">
            <a:avLst/>
          </a:prstGeom>
          <a:noFill/>
        </p:spPr>
        <p:txBody>
          <a:bodyPr wrap="square" rtlCol="0">
            <a:spAutoFit/>
          </a:bodyPr>
          <a:lstStyle/>
          <a:p>
            <a:r>
              <a:rPr lang="en-US" sz="1000" dirty="0"/>
              <a:t>He J, et al. Quality and Consistency of Penicillin Allergy </a:t>
            </a:r>
            <a:r>
              <a:rPr lang="en-US" sz="1000" dirty="0" err="1"/>
              <a:t>Delabelling</a:t>
            </a:r>
            <a:r>
              <a:rPr lang="en-US" sz="1000" dirty="0"/>
              <a:t> Guidelines: A Systematic Review. Clin Exp Allergy. 2026 Mar 6.</a:t>
            </a:r>
          </a:p>
          <a:p>
            <a:endParaRPr lang="en-US" sz="1000" dirty="0"/>
          </a:p>
          <a:p>
            <a:r>
              <a:rPr lang="en-US" sz="1000" dirty="0"/>
              <a:t>Gehlen B, et al. Effectiveness and safety of algorithm for treating pregnant women with syphilis and history of immediate allergy to penicillin. J Allergy Clin Immunol Glob. 2025 Sep 26;4(4):100572.</a:t>
            </a:r>
          </a:p>
        </p:txBody>
      </p:sp>
      <p:pic>
        <p:nvPicPr>
          <p:cNvPr id="7" name="Picture 6">
            <a:extLst>
              <a:ext uri="{FF2B5EF4-FFF2-40B4-BE49-F238E27FC236}">
                <a16:creationId xmlns:a16="http://schemas.microsoft.com/office/drawing/2014/main" id="{930F15FC-27BF-04FB-B180-D2AC293F1B4A}"/>
              </a:ext>
            </a:extLst>
          </p:cNvPr>
          <p:cNvPicPr>
            <a:picLocks noChangeAspect="1"/>
          </p:cNvPicPr>
          <p:nvPr/>
        </p:nvPicPr>
        <p:blipFill>
          <a:blip r:embed="rId7"/>
          <a:stretch>
            <a:fillRect/>
          </a:stretch>
        </p:blipFill>
        <p:spPr>
          <a:xfrm>
            <a:off x="6750008" y="2406805"/>
            <a:ext cx="4567843" cy="3429000"/>
          </a:xfrm>
          <a:prstGeom prst="rect">
            <a:avLst/>
          </a:prstGeom>
          <a:ln w="57150">
            <a:solidFill>
              <a:schemeClr val="tx1"/>
            </a:solidFill>
          </a:ln>
        </p:spPr>
      </p:pic>
      <p:pic>
        <p:nvPicPr>
          <p:cNvPr id="10" name="Picture 9">
            <a:extLst>
              <a:ext uri="{FF2B5EF4-FFF2-40B4-BE49-F238E27FC236}">
                <a16:creationId xmlns:a16="http://schemas.microsoft.com/office/drawing/2014/main" id="{7F0CDD2E-7281-FC45-E80B-32FDBB383978}"/>
              </a:ext>
            </a:extLst>
          </p:cNvPr>
          <p:cNvPicPr>
            <a:picLocks noChangeAspect="1"/>
          </p:cNvPicPr>
          <p:nvPr/>
        </p:nvPicPr>
        <p:blipFill>
          <a:blip r:embed="rId8"/>
          <a:stretch>
            <a:fillRect/>
          </a:stretch>
        </p:blipFill>
        <p:spPr>
          <a:xfrm>
            <a:off x="1818237" y="0"/>
            <a:ext cx="8555525" cy="6858000"/>
          </a:xfrm>
          <a:prstGeom prst="rect">
            <a:avLst/>
          </a:prstGeom>
        </p:spPr>
      </p:pic>
    </p:spTree>
    <p:extLst>
      <p:ext uri="{BB962C8B-B14F-4D97-AF65-F5344CB8AC3E}">
        <p14:creationId xmlns:p14="http://schemas.microsoft.com/office/powerpoint/2010/main" val="161123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B60D8-B77A-A608-90E7-7014579838D4}"/>
              </a:ext>
            </a:extLst>
          </p:cNvPr>
          <p:cNvSpPr>
            <a:spLocks noGrp="1"/>
          </p:cNvSpPr>
          <p:nvPr>
            <p:ph type="title"/>
          </p:nvPr>
        </p:nvSpPr>
        <p:spPr/>
        <p:txBody>
          <a:bodyPr/>
          <a:lstStyle/>
          <a:p>
            <a:r>
              <a:rPr lang="en-US" dirty="0"/>
              <a:t>Guidance for the shortage (CDC and Pfizer)</a:t>
            </a:r>
          </a:p>
        </p:txBody>
      </p:sp>
      <p:pic>
        <p:nvPicPr>
          <p:cNvPr id="5" name="Content Placeholder 4">
            <a:extLst>
              <a:ext uri="{FF2B5EF4-FFF2-40B4-BE49-F238E27FC236}">
                <a16:creationId xmlns:a16="http://schemas.microsoft.com/office/drawing/2014/main" id="{524D32EF-D5DA-EA6F-F625-2C096E3D2695}"/>
              </a:ext>
            </a:extLst>
          </p:cNvPr>
          <p:cNvPicPr>
            <a:picLocks noGrp="1" noChangeAspect="1"/>
          </p:cNvPicPr>
          <p:nvPr>
            <p:ph idx="1"/>
          </p:nvPr>
        </p:nvPicPr>
        <p:blipFill>
          <a:blip r:embed="rId2"/>
          <a:stretch>
            <a:fillRect/>
          </a:stretch>
        </p:blipFill>
        <p:spPr>
          <a:xfrm>
            <a:off x="838200" y="1567680"/>
            <a:ext cx="7914476" cy="2899495"/>
          </a:xfrm>
          <a:prstGeom prst="rect">
            <a:avLst/>
          </a:prstGeom>
        </p:spPr>
      </p:pic>
      <p:pic>
        <p:nvPicPr>
          <p:cNvPr id="7" name="Picture 6">
            <a:extLst>
              <a:ext uri="{FF2B5EF4-FFF2-40B4-BE49-F238E27FC236}">
                <a16:creationId xmlns:a16="http://schemas.microsoft.com/office/drawing/2014/main" id="{F5EB5EC3-D623-3B16-15F3-AF29D286B1EC}"/>
              </a:ext>
            </a:extLst>
          </p:cNvPr>
          <p:cNvPicPr>
            <a:picLocks noChangeAspect="1"/>
          </p:cNvPicPr>
          <p:nvPr/>
        </p:nvPicPr>
        <p:blipFill>
          <a:blip r:embed="rId3"/>
          <a:stretch>
            <a:fillRect/>
          </a:stretch>
        </p:blipFill>
        <p:spPr>
          <a:xfrm>
            <a:off x="1370940" y="4558641"/>
            <a:ext cx="9450119" cy="1657581"/>
          </a:xfrm>
          <a:prstGeom prst="rect">
            <a:avLst/>
          </a:prstGeom>
          <a:ln>
            <a:solidFill>
              <a:schemeClr val="tx1"/>
            </a:solidFill>
          </a:ln>
        </p:spPr>
      </p:pic>
    </p:spTree>
    <p:extLst>
      <p:ext uri="{BB962C8B-B14F-4D97-AF65-F5344CB8AC3E}">
        <p14:creationId xmlns:p14="http://schemas.microsoft.com/office/powerpoint/2010/main" val="23249334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19"/>
          <p:cNvSpPr txBox="1">
            <a:spLocks noGrp="1"/>
          </p:cNvSpPr>
          <p:nvPr>
            <p:ph type="title"/>
          </p:nvPr>
        </p:nvSpPr>
        <p:spPr>
          <a:xfrm>
            <a:off x="6307563" y="819347"/>
            <a:ext cx="5637707" cy="319790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dirty="0"/>
              <a:t>For further </a:t>
            </a:r>
            <a:br>
              <a:rPr lang="en-US" dirty="0"/>
            </a:br>
            <a:r>
              <a:rPr lang="en-US" dirty="0"/>
              <a:t>training and/or </a:t>
            </a:r>
            <a:br>
              <a:rPr lang="en-US" dirty="0"/>
            </a:br>
            <a:r>
              <a:rPr lang="en-US" dirty="0"/>
              <a:t>technical assistance requests:</a:t>
            </a:r>
            <a:endParaRPr dirty="0"/>
          </a:p>
        </p:txBody>
      </p:sp>
      <p:sp>
        <p:nvSpPr>
          <p:cNvPr id="501" name="Google Shape;501;p19"/>
          <p:cNvSpPr txBox="1">
            <a:spLocks noGrp="1"/>
          </p:cNvSpPr>
          <p:nvPr>
            <p:ph idx="1"/>
          </p:nvPr>
        </p:nvSpPr>
        <p:spPr>
          <a:xfrm>
            <a:off x="6170492" y="4265353"/>
            <a:ext cx="5722530" cy="132022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800"/>
              <a:buNone/>
            </a:pPr>
            <a:r>
              <a:rPr lang="en-US" sz="4800" u="sng" dirty="0">
                <a:solidFill>
                  <a:srgbClr val="C00000"/>
                </a:solidFill>
                <a:hlinkClick r:id="rId3">
                  <a:extLst>
                    <a:ext uri="{A12FA001-AC4F-418D-AE19-62706E023703}">
                      <ahyp:hlinkClr xmlns:ahyp="http://schemas.microsoft.com/office/drawing/2018/hyperlinkcolor" val="tx"/>
                    </a:ext>
                  </a:extLst>
                </a:hlinkClick>
              </a:rPr>
              <a:t>https://stdccn.org</a:t>
            </a:r>
            <a:endParaRPr sz="3200" dirty="0">
              <a:solidFill>
                <a:srgbClr val="C00000"/>
              </a:solidFill>
            </a:endParaRPr>
          </a:p>
          <a:p>
            <a:pPr marL="228600" lvl="0" indent="-114300" algn="l" rtl="0">
              <a:lnSpc>
                <a:spcPct val="90000"/>
              </a:lnSpc>
              <a:spcBef>
                <a:spcPts val="1000"/>
              </a:spcBef>
              <a:spcAft>
                <a:spcPts val="0"/>
              </a:spcAft>
              <a:buClr>
                <a:schemeClr val="lt1"/>
              </a:buClr>
              <a:buSzPts val="1800"/>
              <a:buNone/>
            </a:pPr>
            <a:endParaRPr sz="1800" dirty="0">
              <a:solidFill>
                <a:srgbClr val="C00000"/>
              </a:solidFill>
            </a:endParaRPr>
          </a:p>
        </p:txBody>
      </p:sp>
      <p:sp>
        <p:nvSpPr>
          <p:cNvPr id="3" name="Slide Number Placeholder 2">
            <a:extLst>
              <a:ext uri="{FF2B5EF4-FFF2-40B4-BE49-F238E27FC236}">
                <a16:creationId xmlns:a16="http://schemas.microsoft.com/office/drawing/2014/main" id="{456A5AAA-5C11-68CA-1E43-5866D5EB9173}"/>
              </a:ext>
            </a:extLst>
          </p:cNvPr>
          <p:cNvSpPr>
            <a:spLocks noGrp="1"/>
          </p:cNvSpPr>
          <p:nvPr>
            <p:ph type="sldNum" sz="quarter" idx="4294967295"/>
          </p:nvPr>
        </p:nvSpPr>
        <p:spPr>
          <a:xfrm>
            <a:off x="11129963" y="6076950"/>
            <a:ext cx="1062037" cy="490538"/>
          </a:xfrm>
          <a:prstGeom prst="rect">
            <a:avLst/>
          </a:prstGeom>
        </p:spPr>
        <p:txBody>
          <a:bodyPr>
            <a:normAutofit/>
          </a:bodyPr>
          <a:lstStyle/>
          <a:p>
            <a:fld id="{4FAB73BC-B049-4115-A692-8D63A059BFB8}" type="slidenum">
              <a:rPr lang="en-US" sz="1200" smtClean="0">
                <a:solidFill>
                  <a:schemeClr val="tx1"/>
                </a:solidFill>
                <a:latin typeface="Arial" panose="020B0604020202020204" pitchFamily="34" charset="0"/>
                <a:cs typeface="Arial" panose="020B0604020202020204" pitchFamily="34" charset="0"/>
              </a:rPr>
              <a:t>48</a:t>
            </a:fld>
            <a:endParaRPr lang="en-US" sz="1200" dirty="0">
              <a:solidFill>
                <a:schemeClr val="tx1"/>
              </a:solidFill>
              <a:latin typeface="Arial" panose="020B0604020202020204" pitchFamily="34" charset="0"/>
              <a:cs typeface="Arial" panose="020B0604020202020204" pitchFamily="34" charset="0"/>
            </a:endParaRPr>
          </a:p>
        </p:txBody>
      </p:sp>
      <p:sp>
        <p:nvSpPr>
          <p:cNvPr id="499" name="Google Shape;499;p19"/>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00" name="Google Shape;500;p19" descr="Graphical user interface, application, Teams&#10;&#10;Description automatically generated"/>
          <p:cNvPicPr preferRelativeResize="0"/>
          <p:nvPr/>
        </p:nvPicPr>
        <p:blipFill rotWithShape="1">
          <a:blip r:embed="rId4">
            <a:alphaModFix/>
          </a:blip>
          <a:srcRect t="5998" r="1" b="2644"/>
          <a:stretch/>
        </p:blipFill>
        <p:spPr>
          <a:xfrm>
            <a:off x="20" y="10"/>
            <a:ext cx="6024134" cy="6857990"/>
          </a:xfrm>
          <a:custGeom>
            <a:avLst/>
            <a:gdLst/>
            <a:ahLst/>
            <a:cxnLst/>
            <a:rect l="l" t="t" r="r" b="b"/>
            <a:pathLst>
              <a:path w="6024154" h="6858000" extrusionOk="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text, device&#10;&#10;Description automatically generated">
            <a:extLst>
              <a:ext uri="{FF2B5EF4-FFF2-40B4-BE49-F238E27FC236}">
                <a16:creationId xmlns:a16="http://schemas.microsoft.com/office/drawing/2014/main" id="{AD06B072-64E9-4F46-8CC4-A2341D27A05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85975" y="2691606"/>
            <a:ext cx="8020050" cy="2619375"/>
          </a:xfrm>
          <a:prstGeom prst="rect">
            <a:avLst/>
          </a:prstGeom>
        </p:spPr>
      </p:pic>
      <p:sp>
        <p:nvSpPr>
          <p:cNvPr id="3" name="Slide Number Placeholder 2">
            <a:extLst>
              <a:ext uri="{FF2B5EF4-FFF2-40B4-BE49-F238E27FC236}">
                <a16:creationId xmlns:a16="http://schemas.microsoft.com/office/drawing/2014/main" id="{DF469A31-B59D-D008-B278-A5790EF681ED}"/>
              </a:ext>
            </a:extLst>
          </p:cNvPr>
          <p:cNvSpPr>
            <a:spLocks noGrp="1"/>
          </p:cNvSpPr>
          <p:nvPr>
            <p:ph type="sldNum" sz="quarter" idx="4294967295"/>
          </p:nvPr>
        </p:nvSpPr>
        <p:spPr>
          <a:xfrm>
            <a:off x="11129963" y="6076950"/>
            <a:ext cx="1062037" cy="490538"/>
          </a:xfrm>
          <a:prstGeom prst="rect">
            <a:avLst/>
          </a:prstGeom>
        </p:spPr>
        <p:txBody>
          <a:bodyPr>
            <a:normAutofit/>
          </a:bodyPr>
          <a:lstStyle/>
          <a:p>
            <a:fld id="{4FAB73BC-B049-4115-A692-8D63A059BFB8}" type="slidenum">
              <a:rPr lang="en-US" sz="1200" smtClean="0">
                <a:solidFill>
                  <a:schemeClr val="tx1"/>
                </a:solidFill>
                <a:latin typeface="Arial" panose="020B0604020202020204" pitchFamily="34" charset="0"/>
                <a:cs typeface="Arial" panose="020B0604020202020204" pitchFamily="34" charset="0"/>
              </a:rPr>
              <a:t>49</a:t>
            </a:fld>
            <a:endParaRPr lang="en-US" sz="1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5C27BD4-44FC-48EE-8DBC-94137CFC49FA}"/>
              </a:ext>
            </a:extLst>
          </p:cNvPr>
          <p:cNvSpPr txBox="1"/>
          <p:nvPr/>
        </p:nvSpPr>
        <p:spPr>
          <a:xfrm>
            <a:off x="1317348" y="656249"/>
            <a:ext cx="9340733" cy="218521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dirty="0">
                <a:solidFill>
                  <a:schemeClr val="tx2"/>
                </a:solidFill>
                <a:latin typeface="Arial" panose="020B0604020202020204" pitchFamily="34" charset="0"/>
                <a:ea typeface="+mj-ea"/>
                <a:cs typeface="Arial" panose="020B0604020202020204" pitchFamily="34" charset="0"/>
              </a:rPr>
              <a:t>No-cost online clinical consultation on the prevention, diagnosis, and treatment of STIs by your Regional PTC Clinical Faculty.</a:t>
            </a:r>
          </a:p>
          <a:p>
            <a:pPr algn="ctr"/>
            <a:endParaRPr lang="en-US" sz="2000" b="1" dirty="0">
              <a:solidFill>
                <a:srgbClr val="00788A"/>
              </a:solidFill>
              <a:latin typeface="Arial" panose="020B0604020202020204" pitchFamily="34" charset="0"/>
              <a:ea typeface="+mj-ea"/>
              <a:cs typeface="Arial" panose="020B0604020202020204" pitchFamily="34" charset="0"/>
            </a:endParaRPr>
          </a:p>
          <a:p>
            <a:pPr algn="ctr"/>
            <a:endParaRPr lang="en-US" sz="2000" b="1" dirty="0">
              <a:solidFill>
                <a:srgbClr val="00788A"/>
              </a:solidFill>
              <a:latin typeface="Arial" panose="020B0604020202020204" pitchFamily="34" charset="0"/>
              <a:ea typeface="+mj-ea"/>
              <a:cs typeface="Arial" panose="020B0604020202020204" pitchFamily="34" charset="0"/>
            </a:endParaRPr>
          </a:p>
          <a:p>
            <a:pPr algn="ctr"/>
            <a:r>
              <a:rPr lang="en-US" sz="3000" b="1" dirty="0">
                <a:solidFill>
                  <a:srgbClr val="C00000"/>
                </a:solidFill>
                <a:latin typeface="Arial" panose="020B0604020202020204" pitchFamily="34" charset="0"/>
                <a:ea typeface="+mj-ea"/>
                <a:cs typeface="Arial" panose="020B0604020202020204" pitchFamily="34" charset="0"/>
                <a:hlinkClick r:id="rId4">
                  <a:extLst>
                    <a:ext uri="{A12FA001-AC4F-418D-AE19-62706E023703}">
                      <ahyp:hlinkClr xmlns:ahyp="http://schemas.microsoft.com/office/drawing/2018/hyperlinkcolor" val="tx"/>
                    </a:ext>
                  </a:extLst>
                </a:hlinkClick>
              </a:rPr>
              <a:t>www.STDCCN.org</a:t>
            </a:r>
            <a:endParaRPr lang="en-US" sz="3000" b="1" dirty="0">
              <a:solidFill>
                <a:srgbClr val="C00000"/>
              </a:solidFill>
              <a:latin typeface="Arial" panose="020B0604020202020204" pitchFamily="34" charset="0"/>
              <a:ea typeface="+mj-ea"/>
              <a:cs typeface="Arial" panose="020B0604020202020204" pitchFamily="34" charset="0"/>
            </a:endParaRPr>
          </a:p>
          <a:p>
            <a:pPr algn="ctr"/>
            <a:endParaRPr lang="en-US" b="1" dirty="0">
              <a:solidFill>
                <a:srgbClr val="00788A"/>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876586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itle 1"/>
          <p:cNvSpPr txBox="1">
            <a:spLocks noGrp="1"/>
          </p:cNvSpPr>
          <p:nvPr>
            <p:ph type="title" idx="4294967295"/>
          </p:nvPr>
        </p:nvSpPr>
        <p:spPr>
          <a:xfrm>
            <a:off x="1981200" y="508000"/>
            <a:ext cx="8229600" cy="909638"/>
          </a:xfrm>
          <a:prstGeom prst="rect">
            <a:avLst/>
          </a:prstGeom>
        </p:spPr>
        <p:txBody>
          <a:bodyPr/>
          <a:lstStyle>
            <a:lvl1pPr>
              <a:defRPr sz="4000"/>
            </a:lvl1pPr>
          </a:lstStyle>
          <a:p>
            <a:r>
              <a:t>Case #1 Jordan</a:t>
            </a:r>
          </a:p>
        </p:txBody>
      </p:sp>
      <p:sp>
        <p:nvSpPr>
          <p:cNvPr id="132" name="Content Placeholder 2"/>
          <p:cNvSpPr txBox="1">
            <a:spLocks noGrp="1"/>
          </p:cNvSpPr>
          <p:nvPr>
            <p:ph type="body" idx="4294967295"/>
          </p:nvPr>
        </p:nvSpPr>
        <p:spPr>
          <a:xfrm>
            <a:off x="207869" y="1531937"/>
            <a:ext cx="11665311" cy="4594226"/>
          </a:xfrm>
          <a:prstGeom prst="rect">
            <a:avLst/>
          </a:prstGeom>
        </p:spPr>
        <p:txBody>
          <a:bodyPr/>
          <a:lstStyle/>
          <a:p>
            <a:pPr marL="0" indent="0">
              <a:lnSpc>
                <a:spcPct val="81000"/>
              </a:lnSpc>
              <a:buClrTx/>
              <a:buSzTx/>
              <a:buFontTx/>
              <a:buNone/>
              <a:defRPr sz="2200"/>
            </a:pPr>
            <a:r>
              <a:t>21 y/o cisgender male who presents to CHAM ER with fatigue, generalized body aches, bleeding per rectum and abdominal pain which started 3-4 weeks prior to admission. He reports the pain  somewhat responds to acetaminophen. Crampy lower abdominal pain 7/10  for 3 days, rectal bleeding and diarrhea; chills with night sweats and weight loss. </a:t>
            </a:r>
          </a:p>
          <a:p>
            <a:pPr marL="0" indent="0">
              <a:lnSpc>
                <a:spcPct val="81000"/>
              </a:lnSpc>
              <a:buClrTx/>
              <a:buSzTx/>
              <a:buFontTx/>
              <a:buNone/>
              <a:defRPr sz="2200"/>
            </a:pPr>
            <a:r>
              <a:t>no vomiting,  no rash, no lymphadenopathy, no recent travel or animal exposure</a:t>
            </a:r>
          </a:p>
          <a:p>
            <a:pPr marL="0" indent="0">
              <a:lnSpc>
                <a:spcPct val="81000"/>
              </a:lnSpc>
              <a:buClrTx/>
              <a:buSzTx/>
              <a:buFontTx/>
              <a:buNone/>
              <a:defRPr sz="2200"/>
            </a:pPr>
            <a:r>
              <a:t> </a:t>
            </a:r>
          </a:p>
          <a:p>
            <a:pPr marL="0" indent="0">
              <a:lnSpc>
                <a:spcPct val="81000"/>
              </a:lnSpc>
              <a:buClrTx/>
              <a:buSzTx/>
              <a:buFontTx/>
              <a:buNone/>
              <a:defRPr sz="2200"/>
            </a:pPr>
            <a:r>
              <a:t>In ER, afebrile, thin, Abdomen soft, mild RLQ tenderness, no masses. Exam is otherwise unremarkable</a:t>
            </a:r>
          </a:p>
          <a:p>
            <a:pPr marL="0" indent="0">
              <a:lnSpc>
                <a:spcPct val="81000"/>
              </a:lnSpc>
              <a:buClrTx/>
              <a:buSzTx/>
              <a:buFontTx/>
              <a:buNone/>
              <a:defRPr sz="2200"/>
            </a:pPr>
            <a:r>
              <a:t> </a:t>
            </a:r>
          </a:p>
          <a:p>
            <a:pPr marL="0" indent="0">
              <a:lnSpc>
                <a:spcPct val="81000"/>
              </a:lnSpc>
              <a:buClrTx/>
              <a:buSzTx/>
              <a:buFontTx/>
              <a:buNone/>
              <a:defRPr sz="2400"/>
            </a:pPr>
            <a:r>
              <a:rPr sz="2200"/>
              <a:t>PMhx: Torsion of the left testicle</a:t>
            </a:r>
            <a:r>
              <a:t> </a:t>
            </a:r>
          </a:p>
          <a:p>
            <a:pPr marL="0" indent="0">
              <a:lnSpc>
                <a:spcPct val="81000"/>
              </a:lnSpc>
              <a:buClrTx/>
              <a:buSzTx/>
              <a:buFontTx/>
              <a:buNone/>
              <a:defRPr sz="2200"/>
            </a:pPr>
            <a:r>
              <a:t>STI Hx: No previous dx. STI</a:t>
            </a:r>
          </a:p>
          <a:p>
            <a:pPr marL="0" indent="0">
              <a:lnSpc>
                <a:spcPct val="81000"/>
              </a:lnSpc>
              <a:buClrTx/>
              <a:buSzTx/>
              <a:buFontTx/>
              <a:buNone/>
              <a:defRPr sz="2200"/>
            </a:pPr>
            <a:endParaRPr/>
          </a:p>
          <a:p>
            <a:pPr marL="0" indent="0">
              <a:lnSpc>
                <a:spcPct val="81000"/>
              </a:lnSpc>
              <a:buClrTx/>
              <a:buSzTx/>
              <a:buFontTx/>
              <a:buNone/>
              <a:defRPr sz="2200"/>
            </a:pPr>
            <a:r>
              <a:t>ID Consulted</a:t>
            </a:r>
          </a:p>
        </p:txBody>
      </p:sp>
      <p:sp>
        <p:nvSpPr>
          <p:cNvPr id="133" name="Slide Number"/>
          <p:cNvSpPr txBox="1">
            <a:spLocks noGrp="1"/>
          </p:cNvSpPr>
          <p:nvPr>
            <p:ph type="sldNum" sz="quarter" idx="4294967295"/>
          </p:nvPr>
        </p:nvSpPr>
        <p:spPr>
          <a:xfrm>
            <a:off x="6181405" y="6440204"/>
            <a:ext cx="174945" cy="22570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b"/>
          <a:lstStyle>
            <a:lvl1pPr defTabSz="457200">
              <a:defRPr sz="1100">
                <a:solidFill>
                  <a:srgbClr val="7F7F7F"/>
                </a:solidFill>
                <a:latin typeface="Calibri"/>
                <a:ea typeface="Calibri"/>
                <a:cs typeface="Calibri"/>
                <a:sym typeface="Calibri"/>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1100" b="0" i="0" u="none" strike="noStrike" kern="0" cap="none" spc="0" normalizeH="0" baseline="0" noProof="0">
                <a:ln>
                  <a:noFill/>
                </a:ln>
                <a:solidFill>
                  <a:srgbClr val="7F7F7F"/>
                </a:solidFill>
                <a:effectLst/>
                <a:uLnTx/>
                <a:uFillTx/>
                <a:latin typeface="Calibri"/>
                <a:cs typeface="Calibri"/>
                <a:sym typeface="Calibri"/>
              </a:rPr>
              <a:pPr marL="0" marR="0" lvl="0" indent="0" algn="l" defTabSz="457200" rtl="0" eaLnBrk="1" fontAlgn="auto" latinLnBrk="0" hangingPunct="0">
                <a:lnSpc>
                  <a:spcPct val="100000"/>
                </a:lnSpc>
                <a:spcBef>
                  <a:spcPts val="0"/>
                </a:spcBef>
                <a:spcAft>
                  <a:spcPts val="0"/>
                </a:spcAft>
                <a:buClrTx/>
                <a:buSzTx/>
                <a:buFontTx/>
                <a:buNone/>
                <a:tabLst/>
                <a:defRPr/>
              </a:pPr>
              <a:t>5</a:t>
            </a:fld>
            <a:endParaRPr kumimoji="0" sz="1100" b="0" i="0" u="none" strike="noStrike" kern="0" cap="none" spc="0" normalizeH="0" baseline="0" noProof="0">
              <a:ln>
                <a:noFill/>
              </a:ln>
              <a:solidFill>
                <a:srgbClr val="7F7F7F"/>
              </a:solidFill>
              <a:effectLst/>
              <a:uLnTx/>
              <a:uFillTx/>
              <a:latin typeface="Calibri"/>
              <a:cs typeface="Calibri"/>
              <a:sym typeface="Calibri"/>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4A6B5-60C6-309C-B511-DD5192A52CDF}"/>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F83B834F-0AC5-F327-1228-5ECA50AAEED0}"/>
              </a:ext>
            </a:extLst>
          </p:cNvPr>
          <p:cNvSpPr>
            <a:spLocks noGrp="1"/>
          </p:cNvSpPr>
          <p:nvPr>
            <p:ph idx="1"/>
          </p:nvPr>
        </p:nvSpPr>
        <p:spPr/>
        <p:txBody>
          <a:bodyPr/>
          <a:lstStyle/>
          <a:p>
            <a:r>
              <a:rPr lang="en-US" dirty="0">
                <a:solidFill>
                  <a:srgbClr val="277CB1"/>
                </a:solidFill>
              </a:rPr>
              <a:t>CDC STI Treatment Guidelines, MMWR 2021</a:t>
            </a:r>
          </a:p>
          <a:p>
            <a:r>
              <a:rPr lang="en-US" dirty="0">
                <a:solidFill>
                  <a:srgbClr val="277CB1"/>
                </a:solidFill>
              </a:rPr>
              <a:t>CDC STD Laboratory Guidelines 2014</a:t>
            </a:r>
          </a:p>
          <a:p>
            <a:r>
              <a:rPr lang="en-US" b="0" i="0" dirty="0">
                <a:solidFill>
                  <a:srgbClr val="277CB1"/>
                </a:solidFill>
                <a:effectLst/>
              </a:rPr>
              <a:t>Bamberger DM, Graham G, Dennis L, </a:t>
            </a:r>
            <a:r>
              <a:rPr lang="en-US" b="0" i="0" dirty="0" err="1">
                <a:solidFill>
                  <a:srgbClr val="277CB1"/>
                </a:solidFill>
                <a:effectLst/>
              </a:rPr>
              <a:t>Gerkovich</a:t>
            </a:r>
            <a:r>
              <a:rPr lang="en-US" b="0" i="0" dirty="0">
                <a:solidFill>
                  <a:srgbClr val="277CB1"/>
                </a:solidFill>
                <a:effectLst/>
              </a:rPr>
              <a:t> MM. Extragenital Gonorrhea and Chlamydia Among Men and Women According to Type of Sexual Exposure. Sex </a:t>
            </a:r>
            <a:r>
              <a:rPr lang="en-US" b="0" i="0" dirty="0" err="1">
                <a:solidFill>
                  <a:srgbClr val="277CB1"/>
                </a:solidFill>
                <a:effectLst/>
              </a:rPr>
              <a:t>Transm</a:t>
            </a:r>
            <a:r>
              <a:rPr lang="en-US" b="0" i="0" dirty="0">
                <a:solidFill>
                  <a:srgbClr val="277CB1"/>
                </a:solidFill>
                <a:effectLst/>
              </a:rPr>
              <a:t> Dis. 2019 May;46(5):329-334</a:t>
            </a:r>
          </a:p>
          <a:p>
            <a:r>
              <a:rPr lang="en-US" dirty="0">
                <a:solidFill>
                  <a:srgbClr val="277CB1"/>
                </a:solidFill>
                <a:ea typeface="Calibri"/>
                <a:cs typeface="Calibri"/>
                <a:sym typeface="Calibri"/>
              </a:rPr>
              <a:t>Bachmann et al. CID 2015:61 (S8)</a:t>
            </a:r>
          </a:p>
          <a:p>
            <a:r>
              <a:rPr lang="en-US" b="0" i="0" dirty="0">
                <a:solidFill>
                  <a:srgbClr val="277CB1"/>
                </a:solidFill>
                <a:effectLst/>
              </a:rPr>
              <a:t>Manhart LE, et al. Mycoplasma </a:t>
            </a:r>
            <a:r>
              <a:rPr lang="en-US" b="0" i="0" dirty="0" err="1">
                <a:solidFill>
                  <a:srgbClr val="277CB1"/>
                </a:solidFill>
                <a:effectLst/>
              </a:rPr>
              <a:t>genitalium</a:t>
            </a:r>
            <a:r>
              <a:rPr lang="en-US" b="0" i="0" dirty="0">
                <a:solidFill>
                  <a:srgbClr val="277CB1"/>
                </a:solidFill>
                <a:effectLst/>
              </a:rPr>
              <a:t> in the US (</a:t>
            </a:r>
            <a:r>
              <a:rPr lang="en-US" b="0" i="0" dirty="0" err="1">
                <a:solidFill>
                  <a:srgbClr val="277CB1"/>
                </a:solidFill>
                <a:effectLst/>
              </a:rPr>
              <a:t>MyGeniUS</a:t>
            </a:r>
            <a:r>
              <a:rPr lang="en-US" b="0" i="0" dirty="0">
                <a:solidFill>
                  <a:srgbClr val="277CB1"/>
                </a:solidFill>
                <a:effectLst/>
              </a:rPr>
              <a:t>): Surveillance Data From Sexual Health Clinics in 4 US Regions. Clin Infect Dis. 2023 Nov 17;77(10):1449-1459</a:t>
            </a:r>
            <a:endParaRPr lang="en-US" dirty="0">
              <a:solidFill>
                <a:srgbClr val="277CB1"/>
              </a:solidFill>
              <a:ea typeface="Calibri"/>
              <a:cs typeface="Calibri"/>
              <a:sym typeface="Calibri"/>
            </a:endParaRPr>
          </a:p>
          <a:p>
            <a:r>
              <a:rPr lang="fr-FR" b="0" i="0" u="none" strike="noStrike" cap="none" dirty="0">
                <a:solidFill>
                  <a:srgbClr val="277CB1"/>
                </a:solidFill>
                <a:ea typeface="Arial"/>
                <a:cs typeface="Arial"/>
                <a:sym typeface="Arial"/>
              </a:rPr>
              <a:t>Kissinger P et al. </a:t>
            </a:r>
            <a:r>
              <a:rPr lang="fr-FR" b="0" i="1" u="none" strike="noStrike" cap="none" dirty="0">
                <a:solidFill>
                  <a:srgbClr val="277CB1"/>
                </a:solidFill>
                <a:ea typeface="Arial"/>
                <a:cs typeface="Arial"/>
                <a:sym typeface="Arial"/>
              </a:rPr>
              <a:t>Lancet Infect Dis </a:t>
            </a:r>
            <a:r>
              <a:rPr lang="fr-FR" b="0" i="0" u="none" strike="noStrike" cap="none" dirty="0">
                <a:solidFill>
                  <a:srgbClr val="277CB1"/>
                </a:solidFill>
                <a:ea typeface="Arial"/>
                <a:cs typeface="Arial"/>
                <a:sym typeface="Arial"/>
              </a:rPr>
              <a:t>2018; 18: 1251–59</a:t>
            </a:r>
          </a:p>
          <a:p>
            <a:endParaRPr lang="en-US" dirty="0"/>
          </a:p>
        </p:txBody>
      </p:sp>
    </p:spTree>
    <p:extLst>
      <p:ext uri="{BB962C8B-B14F-4D97-AF65-F5344CB8AC3E}">
        <p14:creationId xmlns:p14="http://schemas.microsoft.com/office/powerpoint/2010/main" val="1318989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Case #1 Jordan"/>
          <p:cNvSpPr txBox="1">
            <a:spLocks noGrp="1"/>
          </p:cNvSpPr>
          <p:nvPr>
            <p:ph type="title" idx="4294967295"/>
          </p:nvPr>
        </p:nvSpPr>
        <p:spPr>
          <a:xfrm>
            <a:off x="1981200" y="508000"/>
            <a:ext cx="8229600" cy="909638"/>
          </a:xfrm>
          <a:prstGeom prst="rect">
            <a:avLst/>
          </a:prstGeom>
        </p:spPr>
        <p:txBody>
          <a:bodyPr/>
          <a:lstStyle>
            <a:lvl1pPr>
              <a:defRPr sz="4000"/>
            </a:lvl1pPr>
          </a:lstStyle>
          <a:p>
            <a:r>
              <a:t>Case #1 Jordan</a:t>
            </a:r>
          </a:p>
        </p:txBody>
      </p:sp>
      <p:sp>
        <p:nvSpPr>
          <p:cNvPr id="136" name="Sexual Hx: +MSM / Vers condomless sex with male…"/>
          <p:cNvSpPr txBox="1">
            <a:spLocks noGrp="1"/>
          </p:cNvSpPr>
          <p:nvPr>
            <p:ph type="body" idx="4294967295"/>
          </p:nvPr>
        </p:nvSpPr>
        <p:spPr>
          <a:xfrm>
            <a:off x="787873" y="1531937"/>
            <a:ext cx="10790296" cy="4594226"/>
          </a:xfrm>
          <a:prstGeom prst="rect">
            <a:avLst/>
          </a:prstGeom>
        </p:spPr>
        <p:txBody>
          <a:bodyPr/>
          <a:lstStyle/>
          <a:p>
            <a:pPr marL="0" indent="0">
              <a:spcBef>
                <a:spcPts val="0"/>
              </a:spcBef>
              <a:buClrTx/>
              <a:buSzTx/>
              <a:buFontTx/>
              <a:buNone/>
              <a:defRPr sz="2200">
                <a:solidFill>
                  <a:srgbClr val="000000"/>
                </a:solidFill>
              </a:defRPr>
            </a:pPr>
            <a:r>
              <a:t>Sexual Hx: +MSM / Vers condomless sex with male </a:t>
            </a:r>
          </a:p>
          <a:p>
            <a:pPr marL="0" indent="0">
              <a:spcBef>
                <a:spcPts val="0"/>
              </a:spcBef>
              <a:buClrTx/>
              <a:buSzTx/>
              <a:buFontTx/>
              <a:buNone/>
              <a:defRPr sz="2200">
                <a:solidFill>
                  <a:srgbClr val="000000"/>
                </a:solidFill>
              </a:defRPr>
            </a:pPr>
            <a:r>
              <a:t>Does not use condoms</a:t>
            </a:r>
          </a:p>
          <a:p>
            <a:pPr marL="0" indent="0">
              <a:spcBef>
                <a:spcPts val="0"/>
              </a:spcBef>
              <a:buClrTx/>
              <a:buSzTx/>
              <a:buFontTx/>
              <a:buNone/>
              <a:defRPr sz="2200">
                <a:solidFill>
                  <a:srgbClr val="000000"/>
                </a:solidFill>
              </a:defRPr>
            </a:pPr>
            <a:r>
              <a:t>Recently had a “hook-up” with a new male partner about 1 month prior to onset of symptoms. </a:t>
            </a:r>
          </a:p>
          <a:p>
            <a:pPr marL="0" indent="0">
              <a:spcBef>
                <a:spcPts val="0"/>
              </a:spcBef>
              <a:buClrTx/>
              <a:buSzTx/>
              <a:buFontTx/>
              <a:buNone/>
              <a:defRPr sz="2200">
                <a:solidFill>
                  <a:srgbClr val="000000"/>
                </a:solidFill>
              </a:defRPr>
            </a:pPr>
            <a:endParaRPr/>
          </a:p>
          <a:p>
            <a:pPr marL="0" indent="0">
              <a:spcBef>
                <a:spcPts val="0"/>
              </a:spcBef>
              <a:buClrTx/>
              <a:buSzTx/>
              <a:buFontTx/>
              <a:buNone/>
              <a:defRPr sz="2200">
                <a:solidFill>
                  <a:srgbClr val="000000"/>
                </a:solidFill>
              </a:defRPr>
            </a:pPr>
            <a:r>
              <a:t>Recent Hx: </a:t>
            </a:r>
          </a:p>
          <a:p>
            <a:pPr marL="0" indent="0">
              <a:spcBef>
                <a:spcPts val="0"/>
              </a:spcBef>
              <a:buClrTx/>
              <a:buSzTx/>
              <a:buFontTx/>
              <a:buNone/>
              <a:defRPr sz="2200">
                <a:solidFill>
                  <a:srgbClr val="000000"/>
                </a:solidFill>
              </a:defRPr>
            </a:pPr>
            <a:r>
              <a:t>About 1 month prior to this presentation, he was seen at an urgent care clinic was initially diagnosed with HIV 6/25, but did not initiate ARV treatment. He reports STI testing was negative. </a:t>
            </a:r>
          </a:p>
        </p:txBody>
      </p:sp>
      <p:sp>
        <p:nvSpPr>
          <p:cNvPr id="137" name="Slide Number"/>
          <p:cNvSpPr txBox="1">
            <a:spLocks noGrp="1"/>
          </p:cNvSpPr>
          <p:nvPr>
            <p:ph type="sldNum" sz="quarter" idx="4294967295"/>
          </p:nvPr>
        </p:nvSpPr>
        <p:spPr>
          <a:xfrm>
            <a:off x="6181405" y="6440204"/>
            <a:ext cx="174945" cy="22570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b"/>
          <a:lstStyle>
            <a:lvl1pPr defTabSz="457200">
              <a:defRPr sz="1100">
                <a:solidFill>
                  <a:srgbClr val="7F7F7F"/>
                </a:solidFill>
                <a:latin typeface="Calibri"/>
                <a:ea typeface="Calibri"/>
                <a:cs typeface="Calibri"/>
                <a:sym typeface="Calibri"/>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1100" b="0" i="0" u="none" strike="noStrike" kern="0" cap="none" spc="0" normalizeH="0" baseline="0" noProof="0">
                <a:ln>
                  <a:noFill/>
                </a:ln>
                <a:solidFill>
                  <a:srgbClr val="7F7F7F"/>
                </a:solidFill>
                <a:effectLst/>
                <a:uLnTx/>
                <a:uFillTx/>
                <a:latin typeface="Calibri"/>
                <a:cs typeface="Calibri"/>
                <a:sym typeface="Calibri"/>
              </a:rPr>
              <a:pPr marL="0" marR="0" lvl="0" indent="0" algn="l" defTabSz="457200" rtl="0" eaLnBrk="1" fontAlgn="auto" latinLnBrk="0" hangingPunct="0">
                <a:lnSpc>
                  <a:spcPct val="100000"/>
                </a:lnSpc>
                <a:spcBef>
                  <a:spcPts val="0"/>
                </a:spcBef>
                <a:spcAft>
                  <a:spcPts val="0"/>
                </a:spcAft>
                <a:buClrTx/>
                <a:buSzTx/>
                <a:buFontTx/>
                <a:buNone/>
                <a:tabLst/>
                <a:defRPr/>
              </a:pPr>
              <a:t>6</a:t>
            </a:fld>
            <a:endParaRPr kumimoji="0" sz="1100" b="0" i="0" u="none" strike="noStrike" kern="0" cap="none" spc="0" normalizeH="0" baseline="0" noProof="0">
              <a:ln>
                <a:noFill/>
              </a:ln>
              <a:solidFill>
                <a:srgbClr val="7F7F7F"/>
              </a:solidFill>
              <a:effectLst/>
              <a:uLnTx/>
              <a:uFillTx/>
              <a:latin typeface="Calibri"/>
              <a:cs typeface="Calibri"/>
              <a:sym typeface="Calibri"/>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itle 1"/>
          <p:cNvSpPr txBox="1">
            <a:spLocks noGrp="1"/>
          </p:cNvSpPr>
          <p:nvPr>
            <p:ph type="title" idx="4294967295"/>
          </p:nvPr>
        </p:nvSpPr>
        <p:spPr>
          <a:xfrm>
            <a:off x="1981200" y="508000"/>
            <a:ext cx="8229600" cy="909638"/>
          </a:xfrm>
          <a:prstGeom prst="rect">
            <a:avLst/>
          </a:prstGeom>
        </p:spPr>
        <p:txBody>
          <a:bodyPr/>
          <a:lstStyle>
            <a:lvl1pPr>
              <a:defRPr sz="4100">
                <a:latin typeface="Calibri"/>
                <a:ea typeface="Calibri"/>
                <a:cs typeface="Calibri"/>
                <a:sym typeface="Calibri"/>
              </a:defRPr>
            </a:lvl1pPr>
          </a:lstStyle>
          <a:p>
            <a:r>
              <a:t>Case #1 Jordan: Diagnostic Evaluation </a:t>
            </a:r>
          </a:p>
        </p:txBody>
      </p:sp>
      <p:sp>
        <p:nvSpPr>
          <p:cNvPr id="140" name="Content Placeholder 2"/>
          <p:cNvSpPr txBox="1">
            <a:spLocks noGrp="1"/>
          </p:cNvSpPr>
          <p:nvPr>
            <p:ph type="body" idx="4294967295"/>
          </p:nvPr>
        </p:nvSpPr>
        <p:spPr>
          <a:xfrm>
            <a:off x="1196567" y="1706590"/>
            <a:ext cx="9798866" cy="4525964"/>
          </a:xfrm>
          <a:prstGeom prst="rect">
            <a:avLst/>
          </a:prstGeom>
        </p:spPr>
        <p:txBody>
          <a:bodyPr/>
          <a:lstStyle/>
          <a:p>
            <a:pPr>
              <a:defRPr sz="2400"/>
            </a:pPr>
            <a:r>
              <a:t>CBC: WBCs 6.8 N64%L24%, Hb 11.1 PLT 545</a:t>
            </a:r>
          </a:p>
          <a:p>
            <a:pPr>
              <a:defRPr sz="2400"/>
            </a:pPr>
            <a:r>
              <a:t>CRP 17.1  ALT 60 AST 29 , total protein  7.7 and albumin 3.4 </a:t>
            </a:r>
          </a:p>
          <a:p>
            <a:pPr>
              <a:defRPr sz="2400"/>
            </a:pPr>
            <a:r>
              <a:t>UA clear and culture in process </a:t>
            </a:r>
          </a:p>
          <a:p>
            <a:pPr>
              <a:defRPr sz="2400"/>
            </a:pPr>
            <a:r>
              <a:t>Abdominal Ultrasound:  appendix is not identified. Appendicitis cannot be excluded, bladder wall thickening and hyperemia, and large amount of free fluid with debris surrounding the bladder, 1.8 cm x 0.7 cm x 0.4 cm avascular hypoechoic cystic appearing structure in the right lower quadrant </a:t>
            </a:r>
          </a:p>
        </p:txBody>
      </p:sp>
      <p:sp>
        <p:nvSpPr>
          <p:cNvPr id="141" name="Slide Number"/>
          <p:cNvSpPr txBox="1">
            <a:spLocks noGrp="1"/>
          </p:cNvSpPr>
          <p:nvPr>
            <p:ph type="sldNum" sz="quarter" idx="4294967295"/>
          </p:nvPr>
        </p:nvSpPr>
        <p:spPr>
          <a:xfrm>
            <a:off x="6181405" y="6440204"/>
            <a:ext cx="174945" cy="22570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b"/>
          <a:lstStyle>
            <a:lvl1pPr defTabSz="457200">
              <a:defRPr sz="1100">
                <a:solidFill>
                  <a:srgbClr val="7F7F7F"/>
                </a:solidFill>
                <a:latin typeface="Calibri"/>
                <a:ea typeface="Calibri"/>
                <a:cs typeface="Calibri"/>
                <a:sym typeface="Calibri"/>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1100" b="0" i="0" u="none" strike="noStrike" kern="0" cap="none" spc="0" normalizeH="0" baseline="0" noProof="0">
                <a:ln>
                  <a:noFill/>
                </a:ln>
                <a:solidFill>
                  <a:srgbClr val="7F7F7F"/>
                </a:solidFill>
                <a:effectLst/>
                <a:uLnTx/>
                <a:uFillTx/>
                <a:latin typeface="Calibri"/>
                <a:cs typeface="Calibri"/>
                <a:sym typeface="Calibri"/>
              </a:rPr>
              <a:pPr marL="0" marR="0" lvl="0" indent="0" algn="l" defTabSz="457200" rtl="0" eaLnBrk="1" fontAlgn="auto" latinLnBrk="0" hangingPunct="0">
                <a:lnSpc>
                  <a:spcPct val="100000"/>
                </a:lnSpc>
                <a:spcBef>
                  <a:spcPts val="0"/>
                </a:spcBef>
                <a:spcAft>
                  <a:spcPts val="0"/>
                </a:spcAft>
                <a:buClrTx/>
                <a:buSzTx/>
                <a:buFontTx/>
                <a:buNone/>
                <a:tabLst/>
                <a:defRPr/>
              </a:pPr>
              <a:t>7</a:t>
            </a:fld>
            <a:endParaRPr kumimoji="0" sz="1100" b="0" i="0" u="none" strike="noStrike" kern="0" cap="none" spc="0" normalizeH="0" baseline="0" noProof="0">
              <a:ln>
                <a:noFill/>
              </a:ln>
              <a:solidFill>
                <a:srgbClr val="7F7F7F"/>
              </a:solidFill>
              <a:effectLst/>
              <a:uLnTx/>
              <a:uFillTx/>
              <a:latin typeface="Calibri"/>
              <a:cs typeface="Calibri"/>
              <a:sym typeface="Calibri"/>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itle 1"/>
          <p:cNvSpPr txBox="1">
            <a:spLocks noGrp="1"/>
          </p:cNvSpPr>
          <p:nvPr>
            <p:ph type="title" idx="4294967295"/>
          </p:nvPr>
        </p:nvSpPr>
        <p:spPr>
          <a:xfrm>
            <a:off x="1981200" y="508000"/>
            <a:ext cx="8229600" cy="909638"/>
          </a:xfrm>
          <a:prstGeom prst="rect">
            <a:avLst/>
          </a:prstGeom>
        </p:spPr>
        <p:txBody>
          <a:bodyPr/>
          <a:lstStyle>
            <a:lvl1pPr>
              <a:defRPr sz="4300">
                <a:latin typeface="Calibri"/>
                <a:ea typeface="Calibri"/>
                <a:cs typeface="Calibri"/>
                <a:sym typeface="Calibri"/>
              </a:defRPr>
            </a:lvl1pPr>
          </a:lstStyle>
          <a:p>
            <a:r>
              <a:t>Case #1 Jordan: CT Scan </a:t>
            </a:r>
          </a:p>
        </p:txBody>
      </p:sp>
      <p:sp>
        <p:nvSpPr>
          <p:cNvPr id="144" name="Content Placeholder 2"/>
          <p:cNvSpPr txBox="1">
            <a:spLocks noGrp="1"/>
          </p:cNvSpPr>
          <p:nvPr>
            <p:ph type="body" idx="4294967295"/>
          </p:nvPr>
        </p:nvSpPr>
        <p:spPr>
          <a:xfrm>
            <a:off x="847494" y="1600200"/>
            <a:ext cx="10497012" cy="4525963"/>
          </a:xfrm>
          <a:prstGeom prst="rect">
            <a:avLst/>
          </a:prstGeom>
        </p:spPr>
        <p:txBody>
          <a:bodyPr/>
          <a:lstStyle/>
          <a:p>
            <a:pPr marL="228600" indent="-228600">
              <a:lnSpc>
                <a:spcPct val="81000"/>
              </a:lnSpc>
              <a:defRPr sz="2500"/>
            </a:pPr>
            <a:r>
              <a:t>Abdominal CT scan: </a:t>
            </a:r>
          </a:p>
          <a:p>
            <a:pPr marL="685800" lvl="1" indent="-228600">
              <a:lnSpc>
                <a:spcPct val="81000"/>
              </a:lnSpc>
              <a:spcBef>
                <a:spcPts val="500"/>
              </a:spcBef>
              <a:defRPr sz="2200"/>
            </a:pPr>
            <a:r>
              <a:t>Moderate loculated abdominopelvic ascites with peritoneal thickening and wall enhancement, concerning for peritonitis. Left paracolic gutter soft tissue thickening and infiltration measuring up to 1.7 cm diameter  c/o  peritoneal carcinomatosis is suspected </a:t>
            </a:r>
          </a:p>
          <a:p>
            <a:pPr marL="685800" lvl="1" indent="-228600">
              <a:lnSpc>
                <a:spcPct val="81000"/>
              </a:lnSpc>
              <a:spcBef>
                <a:spcPts val="500"/>
              </a:spcBef>
              <a:defRPr sz="2200"/>
            </a:pPr>
            <a:r>
              <a:t>Irregular wall thickening of the rectum with hyperenhancement, Enlarged mesorectal and IMA nodes </a:t>
            </a:r>
          </a:p>
          <a:p>
            <a:pPr marL="685800" lvl="1" indent="-228600">
              <a:lnSpc>
                <a:spcPct val="81000"/>
              </a:lnSpc>
              <a:spcBef>
                <a:spcPts val="500"/>
              </a:spcBef>
              <a:defRPr sz="2200"/>
            </a:pPr>
            <a:r>
              <a:t>Mildly enlarged retroperitoneal and mesenteric nodes bilaterally. </a:t>
            </a:r>
          </a:p>
          <a:p>
            <a:pPr marL="685800" lvl="1" indent="-228600">
              <a:lnSpc>
                <a:spcPct val="81000"/>
              </a:lnSpc>
              <a:spcBef>
                <a:spcPts val="500"/>
              </a:spcBef>
              <a:defRPr sz="2200"/>
            </a:pPr>
            <a:r>
              <a:t>Mild wall thickening of the large and small bowel loops, likely reactive due to peritonitis</a:t>
            </a:r>
          </a:p>
          <a:p>
            <a:pPr marL="685800" lvl="1" indent="-228600">
              <a:lnSpc>
                <a:spcPct val="81000"/>
              </a:lnSpc>
              <a:spcBef>
                <a:spcPts val="500"/>
              </a:spcBef>
              <a:defRPr sz="2200"/>
            </a:pPr>
            <a:r>
              <a:t>Hepatosplenomegaly, no liver lesions, no appendicitis, no cholecystitis , no free air, no obstruction </a:t>
            </a:r>
          </a:p>
          <a:p>
            <a:pPr marL="228600" indent="-228600">
              <a:lnSpc>
                <a:spcPct val="81000"/>
              </a:lnSpc>
              <a:defRPr sz="2500"/>
            </a:pPr>
            <a:r>
              <a:t>Unremarkable CT chest and neck</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Content Placeholder 4" descr="Content Placeholder 4"/>
          <p:cNvPicPr>
            <a:picLocks noChangeAspect="1"/>
          </p:cNvPicPr>
          <p:nvPr/>
        </p:nvPicPr>
        <p:blipFill>
          <a:blip r:embed="rId2"/>
          <a:stretch>
            <a:fillRect/>
          </a:stretch>
        </p:blipFill>
        <p:spPr>
          <a:xfrm>
            <a:off x="2129339" y="1264427"/>
            <a:ext cx="7246691" cy="4639054"/>
          </a:xfrm>
          <a:prstGeom prst="rect">
            <a:avLst/>
          </a:prstGeom>
          <a:ln w="12700">
            <a:miter lim="400000"/>
          </a:ln>
        </p:spPr>
      </p:pic>
      <p:sp>
        <p:nvSpPr>
          <p:cNvPr id="147" name="Slide Number"/>
          <p:cNvSpPr txBox="1">
            <a:spLocks noGrp="1"/>
          </p:cNvSpPr>
          <p:nvPr>
            <p:ph type="sldNum" sz="quarter" idx="4294967295"/>
          </p:nvPr>
        </p:nvSpPr>
        <p:spPr>
          <a:xfrm>
            <a:off x="11164902" y="6404292"/>
            <a:ext cx="188898"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1100" b="0" i="0" u="none" strike="noStrike" kern="0" cap="none" spc="0" normalizeH="0" baseline="0" noProof="0">
                <a:ln>
                  <a:noFill/>
                </a:ln>
                <a:solidFill>
                  <a:srgbClr val="7F7F7F"/>
                </a:solidFill>
                <a:effectLst/>
                <a:uLnTx/>
                <a:uFillTx/>
                <a:latin typeface="Calibri"/>
                <a:cs typeface="Calibri"/>
                <a:sym typeface="Calibri"/>
              </a:rPr>
              <a:pPr marL="0" marR="0" lvl="0" indent="0" algn="l" defTabSz="457200" rtl="0" eaLnBrk="1" fontAlgn="auto" latinLnBrk="0" hangingPunct="0">
                <a:lnSpc>
                  <a:spcPct val="100000"/>
                </a:lnSpc>
                <a:spcBef>
                  <a:spcPts val="0"/>
                </a:spcBef>
                <a:spcAft>
                  <a:spcPts val="0"/>
                </a:spcAft>
                <a:buClrTx/>
                <a:buSzTx/>
                <a:buFontTx/>
                <a:buNone/>
                <a:tabLst/>
                <a:defRPr/>
              </a:pPr>
              <a:t>9</a:t>
            </a:fld>
            <a:endParaRPr kumimoji="0" sz="1100" b="0" i="0" u="none" strike="noStrike" kern="0" cap="none" spc="0" normalizeH="0" baseline="0" noProof="0">
              <a:ln>
                <a:noFill/>
              </a:ln>
              <a:solidFill>
                <a:srgbClr val="7F7F7F"/>
              </a:solidFill>
              <a:effectLst/>
              <a:uLnTx/>
              <a:uFillTx/>
              <a:latin typeface="Calibri"/>
              <a:cs typeface="Calibri"/>
              <a:sym typeface="Calibri"/>
            </a:endParaRPr>
          </a:p>
        </p:txBody>
      </p:sp>
    </p:spTree>
  </p:cSld>
  <p:clrMapOvr>
    <a:masterClrMapping/>
  </p:clrMapOvr>
  <p:transition spd="med"/>
</p:sld>
</file>

<file path=ppt/theme/theme1.xml><?xml version="1.0" encoding="utf-8"?>
<a:theme xmlns:a="http://schemas.openxmlformats.org/drawingml/2006/main" name="WashU Brand PowerPoint Basic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BE9B863C-DE2F-4FC5-B704-B98053DCC2A1}"/>
    </a:ext>
  </a:extLst>
</a:theme>
</file>

<file path=ppt/theme/theme3.xml><?xml version="1.0" encoding="utf-8"?>
<a:theme xmlns:a="http://schemas.openxmlformats.org/drawingml/2006/main" name="Content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49E2E7B5-6607-4336-B3B4-DCF1EC204D3F}"/>
    </a:ext>
  </a:extLst>
</a:theme>
</file>

<file path=ppt/theme/theme4.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31_ColorGradientLight">
  <a:themeElements>
    <a:clrScheme name="31_ColorGradientLight">
      <a:dk1>
        <a:srgbClr val="000000"/>
      </a:dk1>
      <a:lt1>
        <a:srgbClr val="FFFFFF"/>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1_ColorGradientLight">
      <a:majorFont>
        <a:latin typeface="Graphik Semibold"/>
        <a:ea typeface="Graphik Semibold"/>
        <a:cs typeface="Graphik Semibold"/>
      </a:majorFont>
      <a:minorFont>
        <a:latin typeface="Graphik Semibold"/>
        <a:ea typeface="Graphik Semibold"/>
        <a:cs typeface="Graphik Semibold"/>
      </a:minorFont>
    </a:fontScheme>
    <a:fmtScheme name="31_ColorGradien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Medium"/>
            <a:ea typeface="Graphik Medium"/>
            <a:cs typeface="Graphik 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400" rtl="0" fontAlgn="auto" latinLnBrk="0" hangingPunct="0">
          <a:lnSpc>
            <a:spcPct val="100000"/>
          </a:lnSpc>
          <a:spcBef>
            <a:spcPts val="2400"/>
          </a:spcBef>
          <a:spcAft>
            <a:spcPts val="0"/>
          </a:spcAft>
          <a:buClrTx/>
          <a:buSzTx/>
          <a:buFontTx/>
          <a:buNone/>
          <a:tabLst/>
          <a:defRPr kumimoji="0" sz="4800" b="0" i="0" u="none" strike="noStrike" cap="none" spc="0" normalizeH="0" baseline="0">
            <a:ln>
              <a:noFill/>
            </a:ln>
            <a:solidFill>
              <a:srgbClr val="000000"/>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5da5640-cffb-4cc5-9f0c-e36671f4421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0A704CC24F6474C96DC2D1BE6CE0455" ma:contentTypeVersion="11" ma:contentTypeDescription="Create a new document." ma:contentTypeScope="" ma:versionID="9a495fc2b359b1477186ddb62d7827b7">
  <xsd:schema xmlns:xsd="http://www.w3.org/2001/XMLSchema" xmlns:xs="http://www.w3.org/2001/XMLSchema" xmlns:p="http://schemas.microsoft.com/office/2006/metadata/properties" xmlns:ns3="65da5640-cffb-4cc5-9f0c-e36671f4421c" xmlns:ns4="9e54dd3a-7437-44e0-9e6d-453b20d5fb9f" targetNamespace="http://schemas.microsoft.com/office/2006/metadata/properties" ma:root="true" ma:fieldsID="a2f5fbd29b46081fbf1231b2a9b4d8c9" ns3:_="" ns4:_="">
    <xsd:import namespace="65da5640-cffb-4cc5-9f0c-e36671f4421c"/>
    <xsd:import namespace="9e54dd3a-7437-44e0-9e6d-453b20d5fb9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KeyPoints" minOccurs="0"/>
                <xsd:element ref="ns3:MediaServiceKeyPoints" minOccurs="0"/>
                <xsd:element ref="ns3:_activity"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da5640-cffb-4cc5-9f0c-e36671f4421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_activity" ma:index="16" nillable="true" ma:displayName="_activity" ma:hidden="true" ma:internalName="_activity">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e54dd3a-7437-44e0-9e6d-453b20d5fb9f"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CAB4CA-0B20-450F-AAEA-F727503EEB53}">
  <ds:schemaRefs>
    <ds:schemaRef ds:uri="9e54dd3a-7437-44e0-9e6d-453b20d5fb9f"/>
    <ds:schemaRef ds:uri="http://schemas.microsoft.com/office/2006/documentManagement/types"/>
    <ds:schemaRef ds:uri="http://schemas.microsoft.com/office/2006/metadata/properties"/>
    <ds:schemaRef ds:uri="65da5640-cffb-4cc5-9f0c-e36671f4421c"/>
    <ds:schemaRef ds:uri="http://schemas.openxmlformats.org/package/2006/metadata/core-properties"/>
    <ds:schemaRef ds:uri="http://purl.org/dc/elements/1.1/"/>
    <ds:schemaRef ds:uri="http://purl.org/dc/dcmitype/"/>
    <ds:schemaRef ds:uri="http://www.w3.org/XML/1998/namespace"/>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1FB69ED8-D456-4D4A-8E69-56B6A56B994F}">
  <ds:schemaRefs>
    <ds:schemaRef ds:uri="http://schemas.microsoft.com/sharepoint/v3/contenttype/forms"/>
  </ds:schemaRefs>
</ds:datastoreItem>
</file>

<file path=customXml/itemProps3.xml><?xml version="1.0" encoding="utf-8"?>
<ds:datastoreItem xmlns:ds="http://schemas.openxmlformats.org/officeDocument/2006/customXml" ds:itemID="{FEF3B24F-5AA7-4E44-A43F-B979D9CED7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da5640-cffb-4cc5-9f0c-e36671f4421c"/>
    <ds:schemaRef ds:uri="9e54dd3a-7437-44e0-9e6d-453b20d5fb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WashU Brand PowerPoint Basic Template</Template>
  <TotalTime>1478</TotalTime>
  <Words>3265</Words>
  <Application>Microsoft Office PowerPoint</Application>
  <PresentationFormat>Widescreen</PresentationFormat>
  <Paragraphs>300</Paragraphs>
  <Slides>50</Slides>
  <Notes>8</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50</vt:i4>
      </vt:variant>
    </vt:vector>
  </HeadingPairs>
  <TitlesOfParts>
    <vt:vector size="67" baseType="lpstr">
      <vt:lpstr>Aptos</vt:lpstr>
      <vt:lpstr>Aptos Display</vt:lpstr>
      <vt:lpstr>Arial</vt:lpstr>
      <vt:lpstr>Calibri</vt:lpstr>
      <vt:lpstr>Calibri Light</vt:lpstr>
      <vt:lpstr>Georgia</vt:lpstr>
      <vt:lpstr>Graphik</vt:lpstr>
      <vt:lpstr>Graphik Semibold</vt:lpstr>
      <vt:lpstr>Helvetica</vt:lpstr>
      <vt:lpstr>STIXGeneral-Regular</vt:lpstr>
      <vt:lpstr>System Font Regular</vt:lpstr>
      <vt:lpstr>Wingdings</vt:lpstr>
      <vt:lpstr>WashU Brand PowerPoint Basic Template</vt:lpstr>
      <vt:lpstr>Title slide master</vt:lpstr>
      <vt:lpstr>Content slide master</vt:lpstr>
      <vt:lpstr>Office Theme</vt:lpstr>
      <vt:lpstr>31_ColorGradientLight</vt:lpstr>
      <vt:lpstr>Challenging HIV and Co-STI Cases</vt:lpstr>
      <vt:lpstr>Case 1</vt:lpstr>
      <vt:lpstr>STI Cases      </vt:lpstr>
      <vt:lpstr>Financial Disclosures</vt:lpstr>
      <vt:lpstr>Case #1 Jordan</vt:lpstr>
      <vt:lpstr>Case #1 Jordan</vt:lpstr>
      <vt:lpstr>Case #1 Jordan: Diagnostic Evaluation </vt:lpstr>
      <vt:lpstr>Case #1 Jordan: CT Scan </vt:lpstr>
      <vt:lpstr>PowerPoint Presentation</vt:lpstr>
      <vt:lpstr>Case #1 Jordan: Additional history and workup </vt:lpstr>
      <vt:lpstr>Case #1 Jordan: Hospital course </vt:lpstr>
      <vt:lpstr>Bacterial Panperitonitis caused by Neisseria Gonorrhea  Yosuke Baba, Shigeki Matsubara, Tetsuo Tsunoda, Megumi Kondo, Shizuo Machida, Mitsuaki Suzuki </vt:lpstr>
      <vt:lpstr>Neisseria Gonorrhoeae Spontaneous Bacterial Peritonitis  George Mwandia ,RyanQ.Simon, Hari Polenakovik, and Katelyn J. Booher Wright State University Boonshoft School of Medicine, Department of Infectious Diseases, Weber CHE Building, 2nd Floor E Apple St. Dayton, Dayton, OH 45409-2902, USA</vt:lpstr>
      <vt:lpstr>Incidence, Mortality Rates, and Length of Stay in Patients with Spontaneous Bacterial Peritonitis and Concomitant HIV in U.S. Hospitalized Patients, 2006-2012  Lance McLeroy, MD, Brandon Wuerth, MD, Jeremy Sullivan, Don C. Rockey, MD. Medical University of South Carolina, Charleston, SC.</vt:lpstr>
      <vt:lpstr>Gonococcal peritonitis </vt:lpstr>
      <vt:lpstr>Case 2</vt:lpstr>
      <vt:lpstr>STI Cases</vt:lpstr>
      <vt:lpstr>Disclosures</vt:lpstr>
      <vt:lpstr>Case: Elliot</vt:lpstr>
      <vt:lpstr>Case #1: Elliot</vt:lpstr>
      <vt:lpstr>Management</vt:lpstr>
      <vt:lpstr>Additional scenarios</vt:lpstr>
      <vt:lpstr>PowerPoint Presentation</vt:lpstr>
      <vt:lpstr>PowerPoint Presentation</vt:lpstr>
      <vt:lpstr>New treatments for GC</vt:lpstr>
      <vt:lpstr>PowerPoint Presentation</vt:lpstr>
      <vt:lpstr>Spiropyrimidinetrion antimicrobial agent</vt:lpstr>
      <vt:lpstr>PowerPoint Presentation</vt:lpstr>
      <vt:lpstr>Case 3</vt:lpstr>
      <vt:lpstr>Case # 3: Cathy lives in the BRONX</vt:lpstr>
      <vt:lpstr>Case # 3: Cathy </vt:lpstr>
      <vt:lpstr>A review on effect and treatment of perinatal Ureaplasma urealyticum colonization/infection in neonates</vt:lpstr>
      <vt:lpstr>Case # 3: Cathy pregnant with M. genitalium</vt:lpstr>
      <vt:lpstr>ORIGINAL STUDY Prevalence and Factors Associated With Mycoplasma genitalium Infection in At-Risk Female Adolescents in Bronx County, New York Menezes, Melissa E. MD∗,†; Silver, Ellen J. PhD†,‡; Goldstein, D. Yitzchak MD†,§; Collins-Ogle, Michelle D. MD†,¶; Fox, Amy S. MD†,§; Coupey, Susan M. MD∗,†  Sexually Transmitted Diseases 50(10):p 635-641, October 2023. | DOI: 10.1097/OLQ.0000000000001840</vt:lpstr>
      <vt:lpstr>Case # 3: Cathy </vt:lpstr>
      <vt:lpstr>Mycoplasma genitalium treatment considerations in pregnancy</vt:lpstr>
      <vt:lpstr>Case 4</vt:lpstr>
      <vt:lpstr>Case: Julie </vt:lpstr>
      <vt:lpstr>Case: Julie</vt:lpstr>
      <vt:lpstr>PowerPoint Presentation</vt:lpstr>
      <vt:lpstr>Background – Syphilis Health Check™ (SHC)</vt:lpstr>
      <vt:lpstr>Syphilis Health Check™ (SHC)</vt:lpstr>
      <vt:lpstr>Background – Chembio DPP® HIV/Syphilis</vt:lpstr>
      <vt:lpstr>PowerPoint Presentation</vt:lpstr>
      <vt:lpstr>  Syphilis testing:  Straight from the 1900s</vt:lpstr>
      <vt:lpstr>Clinical challenges</vt:lpstr>
      <vt:lpstr>Guidance for the shortage (CDC and Pfizer)</vt:lpstr>
      <vt:lpstr>For further  training and/or  technical assistance requests:</vt:lpstr>
      <vt:lpstr>PowerPoint Presentation</vt:lpstr>
      <vt:lpstr>References:</vt:lpstr>
    </vt:vector>
  </TitlesOfParts>
  <Company>Washington University in St. Louis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Reno, Hilary</dc:creator>
  <cp:lastModifiedBy>Short, Stephanie L.</cp:lastModifiedBy>
  <cp:revision>13</cp:revision>
  <dcterms:created xsi:type="dcterms:W3CDTF">2025-02-24T15:02:39Z</dcterms:created>
  <dcterms:modified xsi:type="dcterms:W3CDTF">2026-03-25T12:41:55Z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0x010100D0A704CC24F6474C96DC2D1BE6CE0455</vt:lpwstr>
  </property>
</Properties>
</file>