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1" r:id="rId4"/>
    <p:sldMasterId id="2147483675" r:id="rId5"/>
    <p:sldMasterId id="2147483716" r:id="rId6"/>
    <p:sldMasterId id="2147483720" r:id="rId7"/>
    <p:sldMasterId id="2147483722" r:id="rId8"/>
  </p:sldMasterIdLst>
  <p:notesMasterIdLst>
    <p:notesMasterId r:id="rId58"/>
  </p:notesMasterIdLst>
  <p:handoutMasterIdLst>
    <p:handoutMasterId r:id="rId59"/>
  </p:handoutMasterIdLst>
  <p:sldIdLst>
    <p:sldId id="405" r:id="rId9"/>
    <p:sldId id="2141412031" r:id="rId10"/>
    <p:sldId id="2141412034" r:id="rId11"/>
    <p:sldId id="2141412035" r:id="rId12"/>
    <p:sldId id="447" r:id="rId13"/>
    <p:sldId id="2141412036" r:id="rId14"/>
    <p:sldId id="2141412075" r:id="rId15"/>
    <p:sldId id="2141412037" r:id="rId16"/>
    <p:sldId id="2141412096" r:id="rId17"/>
    <p:sldId id="2141412063" r:id="rId18"/>
    <p:sldId id="2141412039" r:id="rId19"/>
    <p:sldId id="2141412040" r:id="rId20"/>
    <p:sldId id="2141412064" r:id="rId21"/>
    <p:sldId id="2141412077" r:id="rId22"/>
    <p:sldId id="2141412065" r:id="rId23"/>
    <p:sldId id="2141412074" r:id="rId24"/>
    <p:sldId id="2141412076" r:id="rId25"/>
    <p:sldId id="2141412078" r:id="rId26"/>
    <p:sldId id="2141412080" r:id="rId27"/>
    <p:sldId id="2141412073" r:id="rId28"/>
    <p:sldId id="2141412068" r:id="rId29"/>
    <p:sldId id="2141412081" r:id="rId30"/>
    <p:sldId id="2141412095" r:id="rId31"/>
    <p:sldId id="2141412091" r:id="rId32"/>
    <p:sldId id="2141412087" r:id="rId33"/>
    <p:sldId id="2141412100" r:id="rId34"/>
    <p:sldId id="2141412072" r:id="rId35"/>
    <p:sldId id="2141412051" r:id="rId36"/>
    <p:sldId id="2141412066" r:id="rId37"/>
    <p:sldId id="2141412090" r:id="rId38"/>
    <p:sldId id="2141412084" r:id="rId39"/>
    <p:sldId id="2141412086" r:id="rId40"/>
    <p:sldId id="2141412067" r:id="rId41"/>
    <p:sldId id="2141412079" r:id="rId42"/>
    <p:sldId id="2141412098" r:id="rId43"/>
    <p:sldId id="2141412097" r:id="rId44"/>
    <p:sldId id="2141412088" r:id="rId45"/>
    <p:sldId id="2141412089" r:id="rId46"/>
    <p:sldId id="2141412092" r:id="rId47"/>
    <p:sldId id="2141412093" r:id="rId48"/>
    <p:sldId id="2141412094" r:id="rId49"/>
    <p:sldId id="2141412099" r:id="rId50"/>
    <p:sldId id="2141412069" r:id="rId51"/>
    <p:sldId id="2141412070" r:id="rId52"/>
    <p:sldId id="2141412102" r:id="rId53"/>
    <p:sldId id="2141412085" r:id="rId54"/>
    <p:sldId id="2141412083" r:id="rId55"/>
    <p:sldId id="2141412103" r:id="rId56"/>
    <p:sldId id="2141412071" r:id="rId57"/>
  </p:sldIdLst>
  <p:sldSz cx="12188825" cy="6858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52" userDrawn="1">
          <p15:clr>
            <a:srgbClr val="A4A3A4"/>
          </p15:clr>
        </p15:guide>
        <p15:guide id="2" pos="34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e Friedman" initials="MF" lastIdx="2" clrIdx="0">
    <p:extLst>
      <p:ext uri="{19B8F6BF-5375-455C-9EA6-DF929625EA0E}">
        <p15:presenceInfo xmlns:p15="http://schemas.microsoft.com/office/powerpoint/2012/main" userId="S::mfriedman506@insite.4cd.edu::881bf119-6d23-42c5-aea2-08784123bd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222"/>
    <a:srgbClr val="8096B6"/>
    <a:srgbClr val="DDDCD3"/>
    <a:srgbClr val="F8F6F0"/>
    <a:srgbClr val="FCFAF4"/>
    <a:srgbClr val="F0EDE4"/>
    <a:srgbClr val="E7E5D9"/>
    <a:srgbClr val="C5C4BA"/>
    <a:srgbClr val="A9A89F"/>
    <a:srgbClr val="DAD8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EC2292-7110-CDD1-E484-93000E90A15B}" v="81" dt="2026-03-12T20:22:48.923"/>
  </p1510:revLst>
</p1510:revInfo>
</file>

<file path=ppt/tableStyles.xml><?xml version="1.0" encoding="utf-8"?>
<a:tblStyleLst xmlns:a="http://schemas.openxmlformats.org/drawingml/2006/main" def="{90651C3A-4460-11DB-9652-00E08161165F}">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0340" autoAdjust="0"/>
  </p:normalViewPr>
  <p:slideViewPr>
    <p:cSldViewPr snapToGrid="0">
      <p:cViewPr varScale="1">
        <p:scale>
          <a:sx n="101" d="100"/>
          <a:sy n="101" d="100"/>
        </p:scale>
        <p:origin x="996" y="102"/>
      </p:cViewPr>
      <p:guideLst>
        <p:guide orient="horz" pos="1552"/>
        <p:guide pos="341"/>
      </p:guideLst>
    </p:cSldViewPr>
  </p:slideViewPr>
  <p:notesTextViewPr>
    <p:cViewPr>
      <p:scale>
        <a:sx n="3" d="2"/>
        <a:sy n="3" d="2"/>
      </p:scale>
      <p:origin x="0" y="0"/>
    </p:cViewPr>
  </p:notesTextViewPr>
  <p:sorterViewPr>
    <p:cViewPr>
      <p:scale>
        <a:sx n="120" d="100"/>
        <a:sy n="120" d="100"/>
      </p:scale>
      <p:origin x="0" y="1592"/>
    </p:cViewPr>
  </p:sorterViewPr>
  <p:notesViewPr>
    <p:cSldViewPr snapToGrid="0">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handoutMaster" Target="handoutMasters/handout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dirty="0"/>
              <a:t>Screening and Diagnosis of</a:t>
            </a:r>
            <a:r>
              <a:rPr lang="en-US" sz="1400" baseline="0" dirty="0"/>
              <a:t> HCV</a:t>
            </a:r>
            <a:r>
              <a:rPr lang="en-US" sz="1400" dirty="0"/>
              <a:t> in Patients with Substance Use Disorder enrolled</a:t>
            </a:r>
            <a:r>
              <a:rPr lang="en-US" sz="1400" baseline="0" dirty="0"/>
              <a:t> in Alabama Medicaid</a:t>
            </a:r>
            <a:r>
              <a:rPr lang="en-US" sz="1400" dirty="0"/>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142385933480848"/>
          <c:y val="0.17992699715053098"/>
          <c:w val="0.84918480778138028"/>
          <c:h val="0.51779107943349834"/>
        </c:manualLayout>
      </c:layout>
      <c:barChart>
        <c:barDir val="col"/>
        <c:grouping val="clustered"/>
        <c:varyColors val="0"/>
        <c:ser>
          <c:idx val="0"/>
          <c:order val="0"/>
          <c:tx>
            <c:strRef>
              <c:f>Sheet1!$B$1</c:f>
              <c:strCache>
                <c:ptCount val="1"/>
                <c:pt idx="0">
                  <c:v>Screening Patterns in Patients with Substance Use Disorder   </c:v>
                </c:pt>
              </c:strCache>
            </c:strRef>
          </c:tx>
          <c:spPr>
            <a:solidFill>
              <a:schemeClr val="accent1"/>
            </a:solidFill>
            <a:ln>
              <a:noFill/>
            </a:ln>
            <a:effectLst/>
          </c:spPr>
          <c:invertIfNegative val="0"/>
          <c:dPt>
            <c:idx val="2"/>
            <c:invertIfNegative val="0"/>
            <c:bubble3D val="0"/>
            <c:spPr>
              <a:solidFill>
                <a:srgbClr val="FF0000"/>
              </a:solidFill>
              <a:ln>
                <a:noFill/>
              </a:ln>
              <a:effectLst/>
            </c:spPr>
            <c:extLst>
              <c:ext xmlns:c16="http://schemas.microsoft.com/office/drawing/2014/chart" uri="{C3380CC4-5D6E-409C-BE32-E72D297353CC}">
                <c16:uniqueId val="{00000001-9CE5-43FA-8485-8C725056D0B6}"/>
              </c:ext>
            </c:extLst>
          </c:dPt>
          <c:dPt>
            <c:idx val="5"/>
            <c:invertIfNegative val="0"/>
            <c:bubble3D val="0"/>
            <c:spPr>
              <a:solidFill>
                <a:srgbClr val="FF0000"/>
              </a:solidFill>
              <a:ln>
                <a:noFill/>
              </a:ln>
              <a:effectLst/>
            </c:spPr>
            <c:extLst>
              <c:ext xmlns:c16="http://schemas.microsoft.com/office/drawing/2014/chart" uri="{C3380CC4-5D6E-409C-BE32-E72D297353CC}">
                <c16:uniqueId val="{00000003-9CE5-43FA-8485-8C725056D0B6}"/>
              </c:ext>
            </c:extLst>
          </c:dPt>
          <c:cat>
            <c:strRef>
              <c:f>Sheet1!$A$2:$A$7</c:f>
              <c:strCache>
                <c:ptCount val="6"/>
                <c:pt idx="0">
                  <c:v>Screened for HCV</c:v>
                </c:pt>
                <c:pt idx="1">
                  <c:v>Diagnosed with SUD</c:v>
                </c:pt>
                <c:pt idx="2">
                  <c:v>Diagnosed SUD but not screened for HCV</c:v>
                </c:pt>
                <c:pt idx="3">
                  <c:v>Total Diagnosed with HCV</c:v>
                </c:pt>
                <c:pt idx="4">
                  <c:v>Diagnosed with HCV and SUD</c:v>
                </c:pt>
                <c:pt idx="5">
                  <c:v>Diagnosed with HCV but not SUD</c:v>
                </c:pt>
              </c:strCache>
            </c:strRef>
          </c:cat>
          <c:val>
            <c:numRef>
              <c:f>Sheet1!$B$2:$B$7</c:f>
              <c:numCache>
                <c:formatCode>General</c:formatCode>
                <c:ptCount val="6"/>
                <c:pt idx="0">
                  <c:v>12579</c:v>
                </c:pt>
                <c:pt idx="1">
                  <c:v>7870</c:v>
                </c:pt>
                <c:pt idx="2">
                  <c:v>6503</c:v>
                </c:pt>
                <c:pt idx="3">
                  <c:v>1404</c:v>
                </c:pt>
                <c:pt idx="4">
                  <c:v>880</c:v>
                </c:pt>
                <c:pt idx="5">
                  <c:v>524</c:v>
                </c:pt>
              </c:numCache>
            </c:numRef>
          </c:val>
          <c:extLst>
            <c:ext xmlns:c16="http://schemas.microsoft.com/office/drawing/2014/chart" uri="{C3380CC4-5D6E-409C-BE32-E72D297353CC}">
              <c16:uniqueId val="{00000004-9CE5-43FA-8485-8C725056D0B6}"/>
            </c:ext>
          </c:extLst>
        </c:ser>
        <c:dLbls>
          <c:showLegendKey val="0"/>
          <c:showVal val="0"/>
          <c:showCatName val="0"/>
          <c:showSerName val="0"/>
          <c:showPercent val="0"/>
          <c:showBubbleSize val="0"/>
        </c:dLbls>
        <c:gapWidth val="219"/>
        <c:overlap val="-27"/>
        <c:axId val="244260720"/>
        <c:axId val="531660688"/>
      </c:barChart>
      <c:catAx>
        <c:axId val="244260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31660688"/>
        <c:crosses val="autoZero"/>
        <c:auto val="1"/>
        <c:lblAlgn val="ctr"/>
        <c:lblOffset val="100"/>
        <c:noMultiLvlLbl val="0"/>
      </c:catAx>
      <c:valAx>
        <c:axId val="531660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42607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405999213851431E-2"/>
          <c:y val="4.1686615253228435E-2"/>
          <c:w val="0.95586804155399763"/>
          <c:h val="0.84131068633762884"/>
        </c:manualLayout>
      </c:layout>
      <c:barChart>
        <c:barDir val="col"/>
        <c:grouping val="clustered"/>
        <c:varyColors val="0"/>
        <c:ser>
          <c:idx val="0"/>
          <c:order val="0"/>
          <c:tx>
            <c:strRef>
              <c:f>Sheet1!$B$1</c:f>
              <c:strCache>
                <c:ptCount val="1"/>
                <c:pt idx="0">
                  <c:v>Nonurban</c:v>
                </c:pt>
              </c:strCache>
            </c:strRef>
          </c:tx>
          <c:spPr>
            <a:solidFill>
              <a:srgbClr val="0070C0"/>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c:spPr>
          <c:invertIfNegative val="0"/>
          <c:dPt>
            <c:idx val="0"/>
            <c:invertIfNegative val="0"/>
            <c:bubble3D val="0"/>
            <c:extLst>
              <c:ext xmlns:c16="http://schemas.microsoft.com/office/drawing/2014/chart" uri="{C3380CC4-5D6E-409C-BE32-E72D297353CC}">
                <c16:uniqueId val="{00000000-614D-4D68-9ED6-BD24F18AA9AB}"/>
              </c:ext>
            </c:extLst>
          </c:dPt>
          <c:dPt>
            <c:idx val="1"/>
            <c:invertIfNegative val="0"/>
            <c:bubble3D val="0"/>
            <c:extLst>
              <c:ext xmlns:c16="http://schemas.microsoft.com/office/drawing/2014/chart" uri="{C3380CC4-5D6E-409C-BE32-E72D297353CC}">
                <c16:uniqueId val="{00000001-614D-4D68-9ED6-BD24F18AA9AB}"/>
              </c:ext>
            </c:extLst>
          </c:dPt>
          <c:dPt>
            <c:idx val="2"/>
            <c:invertIfNegative val="0"/>
            <c:bubble3D val="0"/>
            <c:extLst>
              <c:ext xmlns:c16="http://schemas.microsoft.com/office/drawing/2014/chart" uri="{C3380CC4-5D6E-409C-BE32-E72D297353CC}">
                <c16:uniqueId val="{00000002-614D-4D68-9ED6-BD24F18AA9AB}"/>
              </c:ext>
            </c:extLst>
          </c:dPt>
          <c:dPt>
            <c:idx val="3"/>
            <c:invertIfNegative val="0"/>
            <c:bubble3D val="0"/>
            <c:extLst>
              <c:ext xmlns:c16="http://schemas.microsoft.com/office/drawing/2014/chart" uri="{C3380CC4-5D6E-409C-BE32-E72D297353CC}">
                <c16:uniqueId val="{00000003-614D-4D68-9ED6-BD24F18AA9AB}"/>
              </c:ext>
            </c:extLst>
          </c:dPt>
          <c:dPt>
            <c:idx val="4"/>
            <c:invertIfNegative val="0"/>
            <c:bubble3D val="0"/>
            <c:extLst>
              <c:ext xmlns:c16="http://schemas.microsoft.com/office/drawing/2014/chart" uri="{C3380CC4-5D6E-409C-BE32-E72D297353CC}">
                <c16:uniqueId val="{00000004-614D-4D68-9ED6-BD24F18AA9AB}"/>
              </c:ext>
            </c:extLst>
          </c:dPt>
          <c:dPt>
            <c:idx val="5"/>
            <c:invertIfNegative val="0"/>
            <c:bubble3D val="0"/>
            <c:extLst>
              <c:ext xmlns:c16="http://schemas.microsoft.com/office/drawing/2014/chart" uri="{C3380CC4-5D6E-409C-BE32-E72D297353CC}">
                <c16:uniqueId val="{00000005-614D-4D68-9ED6-BD24F18AA9AB}"/>
              </c:ext>
            </c:extLst>
          </c:dPt>
          <c:dPt>
            <c:idx val="6"/>
            <c:invertIfNegative val="0"/>
            <c:bubble3D val="0"/>
            <c:extLst>
              <c:ext xmlns:c16="http://schemas.microsoft.com/office/drawing/2014/chart" uri="{C3380CC4-5D6E-409C-BE32-E72D297353CC}">
                <c16:uniqueId val="{00000006-614D-4D68-9ED6-BD24F18AA9AB}"/>
              </c:ext>
            </c:extLst>
          </c:dPt>
          <c:dLbls>
            <c:dLbl>
              <c:idx val="0"/>
              <c:tx>
                <c:rich>
                  <a:bodyPr/>
                  <a:lstStyle/>
                  <a:p>
                    <a:fld id="{D7E7A8BB-BC35-4FC4-ACEA-F3BD8619A70B}"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14D-4D68-9ED6-BD24F18AA9AB}"/>
                </c:ext>
              </c:extLst>
            </c:dLbl>
            <c:dLbl>
              <c:idx val="1"/>
              <c:tx>
                <c:rich>
                  <a:bodyPr/>
                  <a:lstStyle/>
                  <a:p>
                    <a:fld id="{9911CC8D-4A15-4FDD-BADF-062A4E18C4BC}"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14D-4D68-9ED6-BD24F18AA9AB}"/>
                </c:ext>
              </c:extLst>
            </c:dLbl>
            <c:dLbl>
              <c:idx val="2"/>
              <c:tx>
                <c:rich>
                  <a:bodyPr/>
                  <a:lstStyle/>
                  <a:p>
                    <a:fld id="{29878936-C8A8-4F37-B189-CCA8E31D12A6}"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14D-4D68-9ED6-BD24F18AA9AB}"/>
                </c:ext>
              </c:extLst>
            </c:dLbl>
            <c:dLbl>
              <c:idx val="3"/>
              <c:tx>
                <c:rich>
                  <a:bodyPr/>
                  <a:lstStyle/>
                  <a:p>
                    <a:fld id="{7E28788F-02D9-40C9-9374-918FC59921B3}"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14D-4D68-9ED6-BD24F18AA9AB}"/>
                </c:ext>
              </c:extLst>
            </c:dLbl>
            <c:dLbl>
              <c:idx val="4"/>
              <c:tx>
                <c:rich>
                  <a:bodyPr/>
                  <a:lstStyle/>
                  <a:p>
                    <a:fld id="{65678FC5-66C0-4EBC-9B14-FB9064ECA927}"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14D-4D68-9ED6-BD24F18AA9AB}"/>
                </c:ext>
              </c:extLst>
            </c:dLbl>
            <c:dLbl>
              <c:idx val="5"/>
              <c:tx>
                <c:rich>
                  <a:bodyPr/>
                  <a:lstStyle/>
                  <a:p>
                    <a:r>
                      <a:rPr lang="en-US" dirty="0"/>
                      <a:t>54%</a:t>
                    </a:r>
                    <a:r>
                      <a:rPr lang="en-US" dirty="0">
                        <a:latin typeface="Arial" panose="020B0604020202020204" pitchFamily="34" charset="0"/>
                        <a:cs typeface="Arial" panose="020B0604020202020204" pitchFamily="34" charset="0"/>
                      </a:rPr>
                      <a:t>- </a:t>
                    </a:r>
                    <a:r>
                      <a:rPr lang="en-US" dirty="0"/>
                      <a:t>56%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614D-4D68-9ED6-BD24F18AA9AB}"/>
                </c:ext>
              </c:extLst>
            </c:dLbl>
            <c:dLbl>
              <c:idx val="6"/>
              <c:tx>
                <c:rich>
                  <a:bodyPr/>
                  <a:lstStyle/>
                  <a:p>
                    <a:r>
                      <a:rPr lang="en-US" dirty="0"/>
                      <a:t>~</a:t>
                    </a:r>
                    <a:fld id="{9867CB17-2BA0-407C-A591-FA5510216B36}"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614D-4D68-9ED6-BD24F18AA9AB}"/>
                </c:ext>
              </c:extLst>
            </c:dLbl>
            <c:dLbl>
              <c:idx val="7"/>
              <c:layout>
                <c:manualLayout>
                  <c:x val="-1.7540917763764777E-16"/>
                  <c:y val="6.3185253192099097E-2"/>
                </c:manualLayout>
              </c:layout>
              <c:tx>
                <c:rich>
                  <a:bodyPr wrap="square" lIns="38100" tIns="19050" rIns="38100" bIns="19050" anchor="ctr">
                    <a:spAutoFit/>
                  </a:bodyPr>
                  <a:lstStyle/>
                  <a:p>
                    <a:pPr>
                      <a:defRPr sz="2400">
                        <a:solidFill>
                          <a:srgbClr val="FFC000"/>
                        </a:solidFill>
                      </a:defRPr>
                    </a:pPr>
                    <a:r>
                      <a:rPr lang="en-US" sz="2400" dirty="0">
                        <a:solidFill>
                          <a:srgbClr val="FFC000"/>
                        </a:solidFill>
                      </a:rPr>
                      <a:t>≥</a:t>
                    </a:r>
                    <a:fld id="{52C7A50C-93DA-4039-ABE8-120B291FCF8F}" type="VALUE">
                      <a:rPr lang="en-US" sz="2400" smtClean="0">
                        <a:solidFill>
                          <a:srgbClr val="FFC000"/>
                        </a:solidFill>
                      </a:rPr>
                      <a:pPr>
                        <a:defRPr sz="2400">
                          <a:solidFill>
                            <a:srgbClr val="FFC000"/>
                          </a:solidFill>
                        </a:defRPr>
                      </a:pPr>
                      <a:t>[VALUE]</a:t>
                    </a:fld>
                    <a:r>
                      <a:rPr lang="en-US" sz="2400" dirty="0">
                        <a:solidFill>
                          <a:srgbClr val="FFC000"/>
                        </a:solidFill>
                      </a:rPr>
                      <a:t>%</a:t>
                    </a:r>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614D-4D68-9ED6-BD24F18AA9AB}"/>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IFN
6 Months</c:v>
                </c:pt>
                <c:pt idx="1">
                  <c:v>IFN
12 Months</c:v>
                </c:pt>
                <c:pt idx="2">
                  <c:v>IFN/RBV
6 Months</c:v>
                </c:pt>
                <c:pt idx="3">
                  <c:v>IFN/RBV
12 Months</c:v>
                </c:pt>
                <c:pt idx="4">
                  <c:v>PEG
12 Months</c:v>
                </c:pt>
                <c:pt idx="5">
                  <c:v>PEG/RBV
12 Months</c:v>
                </c:pt>
                <c:pt idx="6">
                  <c:v>BOC/TVR</c:v>
                </c:pt>
                <c:pt idx="7">
                  <c:v>Pangenotypic DAAs</c:v>
                </c:pt>
              </c:strCache>
            </c:strRef>
          </c:cat>
          <c:val>
            <c:numRef>
              <c:f>Sheet1!$B$2:$B$9</c:f>
              <c:numCache>
                <c:formatCode>General</c:formatCode>
                <c:ptCount val="8"/>
                <c:pt idx="0">
                  <c:v>6</c:v>
                </c:pt>
                <c:pt idx="1">
                  <c:v>16</c:v>
                </c:pt>
                <c:pt idx="2">
                  <c:v>34</c:v>
                </c:pt>
                <c:pt idx="3">
                  <c:v>42</c:v>
                </c:pt>
                <c:pt idx="4">
                  <c:v>39</c:v>
                </c:pt>
                <c:pt idx="5">
                  <c:v>55</c:v>
                </c:pt>
                <c:pt idx="6">
                  <c:v>75</c:v>
                </c:pt>
                <c:pt idx="7">
                  <c:v>95</c:v>
                </c:pt>
              </c:numCache>
            </c:numRef>
          </c:val>
          <c:extLst>
            <c:ext xmlns:c16="http://schemas.microsoft.com/office/drawing/2014/chart" uri="{C3380CC4-5D6E-409C-BE32-E72D297353CC}">
              <c16:uniqueId val="{00000008-614D-4D68-9ED6-BD24F18AA9AB}"/>
            </c:ext>
          </c:extLst>
        </c:ser>
        <c:dLbls>
          <c:dLblPos val="outEnd"/>
          <c:showLegendKey val="0"/>
          <c:showVal val="1"/>
          <c:showCatName val="0"/>
          <c:showSerName val="0"/>
          <c:showPercent val="0"/>
          <c:showBubbleSize val="0"/>
        </c:dLbls>
        <c:gapWidth val="20"/>
        <c:axId val="326214560"/>
        <c:axId val="326214952"/>
      </c:barChart>
      <c:catAx>
        <c:axId val="326214560"/>
        <c:scaling>
          <c:orientation val="minMax"/>
        </c:scaling>
        <c:delete val="0"/>
        <c:axPos val="b"/>
        <c:numFmt formatCode="General" sourceLinked="0"/>
        <c:majorTickMark val="out"/>
        <c:minorTickMark val="none"/>
        <c:tickLblPos val="low"/>
        <c:spPr>
          <a:ln w="28575">
            <a:solidFill>
              <a:schemeClr val="tx1"/>
            </a:solidFill>
          </a:ln>
        </c:spPr>
        <c:crossAx val="326214952"/>
        <c:crosses val="autoZero"/>
        <c:auto val="1"/>
        <c:lblAlgn val="ctr"/>
        <c:lblOffset val="100"/>
        <c:noMultiLvlLbl val="0"/>
      </c:catAx>
      <c:valAx>
        <c:axId val="326214952"/>
        <c:scaling>
          <c:orientation val="minMax"/>
          <c:max val="100"/>
        </c:scaling>
        <c:delete val="0"/>
        <c:axPos val="l"/>
        <c:numFmt formatCode="General" sourceLinked="0"/>
        <c:majorTickMark val="out"/>
        <c:minorTickMark val="none"/>
        <c:tickLblPos val="nextTo"/>
        <c:spPr>
          <a:ln w="28575">
            <a:solidFill>
              <a:schemeClr val="tx1"/>
            </a:solidFill>
          </a:ln>
        </c:spPr>
        <c:crossAx val="326214560"/>
        <c:crosses val="autoZero"/>
        <c:crossBetween val="between"/>
      </c:valAx>
      <c:spPr>
        <a:noFill/>
        <a:ln w="25400">
          <a:noFill/>
        </a:ln>
      </c:spPr>
    </c:plotArea>
    <c:plotVisOnly val="1"/>
    <c:dispBlanksAs val="gap"/>
    <c:showDLblsOverMax val="0"/>
  </c:chart>
  <c:txPr>
    <a:bodyPr/>
    <a:lstStyle/>
    <a:p>
      <a:pPr>
        <a:defRPr sz="1400" b="1">
          <a:latin typeface="+mn-lt"/>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CD4BC3-4558-412F-8D5B-8D118CCE74BB}" type="datetimeFigureOut">
              <a:rPr lang="en-US" smtClean="0"/>
              <a:pPr/>
              <a:t>3/12/2026</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03289E-2394-452D-948A-64C5AC31F64F}" type="slidenum">
              <a:rPr lang="en-US" smtClean="0"/>
              <a:pPr/>
              <a:t>‹#›</a:t>
            </a:fld>
            <a:endParaRPr lang="en-US" dirty="0"/>
          </a:p>
        </p:txBody>
      </p:sp>
    </p:spTree>
    <p:extLst>
      <p:ext uri="{BB962C8B-B14F-4D97-AF65-F5344CB8AC3E}">
        <p14:creationId xmlns:p14="http://schemas.microsoft.com/office/powerpoint/2010/main" val="328750774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dirty="0"/>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dirty="0"/>
          </a:p>
        </p:txBody>
      </p:sp>
      <p:sp>
        <p:nvSpPr>
          <p:cNvPr id="4" name="Shape 4"/>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marL="0" marR="0" indent="0" algn="l" rtl="0">
              <a:defRPr sz="18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a:p>
        </p:txBody>
      </p:sp>
      <p:sp>
        <p:nvSpPr>
          <p:cNvPr id="6" name="Shape 6"/>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indent="0" algn="l"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dirty="0"/>
          </a:p>
        </p:txBody>
      </p:sp>
      <p:sp>
        <p:nvSpPr>
          <p:cNvPr id="7" name="Shape 7"/>
          <p:cNvSpPr txBox="1">
            <a:spLocks noGrp="1"/>
          </p:cNvSpPr>
          <p:nvPr>
            <p:ph type="sldNum" idx="12"/>
          </p:nvPr>
        </p:nvSpPr>
        <p:spPr>
          <a:xfrm>
            <a:off x="3884612" y="8685213"/>
            <a:ext cx="2971799" cy="457200"/>
          </a:xfrm>
          <a:prstGeom prst="rect">
            <a:avLst/>
          </a:prstGeom>
          <a:noFill/>
          <a:ln>
            <a:noFill/>
          </a:ln>
        </p:spPr>
        <p:txBody>
          <a:bodyPr lIns="91425" tIns="91425" rIns="91425" bIns="91425" anchor="b" anchorCtr="0"/>
          <a:lstStyle>
            <a:lvl1pPr marL="0" marR="0" indent="0" algn="r"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dirty="0"/>
          </a:p>
        </p:txBody>
      </p:sp>
    </p:spTree>
    <p:extLst>
      <p:ext uri="{BB962C8B-B14F-4D97-AF65-F5344CB8AC3E}">
        <p14:creationId xmlns:p14="http://schemas.microsoft.com/office/powerpoint/2010/main" val="1254938878"/>
      </p:ext>
    </p:extLst>
  </p:cSld>
  <p:clrMap bg1="lt1" tx1="dk1" bg2="dk2" tx2="lt2" accent1="accent1" accent2="accent2" accent3="accent3" accent4="accent4" accent5="accent5" accent6="accent6" hlink="hlink" folHlink="folHlink"/>
  <p:hf hdr="0" dt="0"/>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idx="11"/>
          </p:nvPr>
        </p:nvSpPr>
        <p:spPr/>
        <p:txBody>
          <a:bodyPr/>
          <a:lstStyle/>
          <a:p>
            <a:endParaRPr lang="en-US" dirty="0"/>
          </a:p>
        </p:txBody>
      </p:sp>
      <p:sp>
        <p:nvSpPr>
          <p:cNvPr id="5" name="Slide Number Placeholder 4"/>
          <p:cNvSpPr>
            <a:spLocks noGrp="1"/>
          </p:cNvSpPr>
          <p:nvPr>
            <p:ph type="sldNum" idx="12"/>
          </p:nvPr>
        </p:nvSpPr>
        <p:spPr/>
        <p:txBody>
          <a:bodyPr/>
          <a:lstStyle/>
          <a:p>
            <a:endParaRPr lang="en-US" dirty="0"/>
          </a:p>
        </p:txBody>
      </p:sp>
    </p:spTree>
    <p:extLst>
      <p:ext uri="{BB962C8B-B14F-4D97-AF65-F5344CB8AC3E}">
        <p14:creationId xmlns:p14="http://schemas.microsoft.com/office/powerpoint/2010/main" val="3551906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6D9B0-D1D1-7231-1BA4-21B55AC30E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2FFBA-14B3-466E-4B1D-2FC0697AC2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B73011-15CB-7A67-8400-ABD89E92CA95}"/>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88C4D47D-E8BB-36E0-9EC8-564038232E2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1129D3-0DE8-4766-BBB5-11D6CFA92CD9}"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339417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especially true in states without Medicaid expansion </a:t>
            </a:r>
          </a:p>
        </p:txBody>
      </p:sp>
      <p:sp>
        <p:nvSpPr>
          <p:cNvPr id="4" name="Footer Placeholder 3"/>
          <p:cNvSpPr>
            <a:spLocks noGrp="1"/>
          </p:cNvSpPr>
          <p:nvPr>
            <p:ph type="ftr" idx="11"/>
          </p:nvPr>
        </p:nvSpPr>
        <p:spPr/>
        <p:txBody>
          <a:bodyPr/>
          <a:lstStyle/>
          <a:p>
            <a:endParaRPr lang="en-US" dirty="0"/>
          </a:p>
        </p:txBody>
      </p:sp>
      <p:sp>
        <p:nvSpPr>
          <p:cNvPr id="5" name="Slide Number Placeholder 4"/>
          <p:cNvSpPr>
            <a:spLocks noGrp="1"/>
          </p:cNvSpPr>
          <p:nvPr>
            <p:ph type="sldNum" idx="12"/>
          </p:nvPr>
        </p:nvSpPr>
        <p:spPr/>
        <p:txBody>
          <a:bodyPr/>
          <a:lstStyle/>
          <a:p>
            <a:endParaRPr lang="en-US" dirty="0"/>
          </a:p>
        </p:txBody>
      </p:sp>
    </p:spTree>
    <p:extLst>
      <p:ext uri="{BB962C8B-B14F-4D97-AF65-F5344CB8AC3E}">
        <p14:creationId xmlns:p14="http://schemas.microsoft.com/office/powerpoint/2010/main" val="4004794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idx="11"/>
          </p:nvPr>
        </p:nvSpPr>
        <p:spPr/>
        <p:txBody>
          <a:bodyPr/>
          <a:lstStyle/>
          <a:p>
            <a:endParaRPr lang="en-US" dirty="0"/>
          </a:p>
        </p:txBody>
      </p:sp>
      <p:sp>
        <p:nvSpPr>
          <p:cNvPr id="5" name="Slide Number Placeholder 4"/>
          <p:cNvSpPr>
            <a:spLocks noGrp="1"/>
          </p:cNvSpPr>
          <p:nvPr>
            <p:ph type="sldNum" idx="12"/>
          </p:nvPr>
        </p:nvSpPr>
        <p:spPr/>
        <p:txBody>
          <a:bodyPr/>
          <a:lstStyle/>
          <a:p>
            <a:endParaRPr lang="en-US" dirty="0"/>
          </a:p>
        </p:txBody>
      </p:sp>
    </p:spTree>
    <p:extLst>
      <p:ext uri="{BB962C8B-B14F-4D97-AF65-F5344CB8AC3E}">
        <p14:creationId xmlns:p14="http://schemas.microsoft.com/office/powerpoint/2010/main" val="4197418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idx="11"/>
          </p:nvPr>
        </p:nvSpPr>
        <p:spPr/>
        <p:txBody>
          <a:bodyPr/>
          <a:lstStyle/>
          <a:p>
            <a:endParaRPr lang="en-US" dirty="0"/>
          </a:p>
        </p:txBody>
      </p:sp>
      <p:sp>
        <p:nvSpPr>
          <p:cNvPr id="5" name="Slide Number Placeholder 4"/>
          <p:cNvSpPr>
            <a:spLocks noGrp="1"/>
          </p:cNvSpPr>
          <p:nvPr>
            <p:ph type="sldNum" idx="12"/>
          </p:nvPr>
        </p:nvSpPr>
        <p:spPr/>
        <p:txBody>
          <a:bodyPr/>
          <a:lstStyle/>
          <a:p>
            <a:endParaRPr lang="en-US" dirty="0"/>
          </a:p>
        </p:txBody>
      </p:sp>
    </p:spTree>
    <p:extLst>
      <p:ext uri="{BB962C8B-B14F-4D97-AF65-F5344CB8AC3E}">
        <p14:creationId xmlns:p14="http://schemas.microsoft.com/office/powerpoint/2010/main" val="2295011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MTCT is the most common cause of HCV in children</a:t>
            </a:r>
          </a:p>
        </p:txBody>
      </p:sp>
      <p:sp>
        <p:nvSpPr>
          <p:cNvPr id="4" name="Footer Placeholder 3"/>
          <p:cNvSpPr>
            <a:spLocks noGrp="1"/>
          </p:cNvSpPr>
          <p:nvPr>
            <p:ph type="ftr" idx="11"/>
          </p:nvPr>
        </p:nvSpPr>
        <p:spPr/>
        <p:txBody>
          <a:bodyPr/>
          <a:lstStyle/>
          <a:p>
            <a:endParaRPr lang="en-US" dirty="0"/>
          </a:p>
        </p:txBody>
      </p:sp>
      <p:sp>
        <p:nvSpPr>
          <p:cNvPr id="5" name="Slide Number Placeholder 4"/>
          <p:cNvSpPr>
            <a:spLocks noGrp="1"/>
          </p:cNvSpPr>
          <p:nvPr>
            <p:ph type="sldNum" idx="12"/>
          </p:nvPr>
        </p:nvSpPr>
        <p:spPr/>
        <p:txBody>
          <a:bodyPr/>
          <a:lstStyle/>
          <a:p>
            <a:endParaRPr lang="en-US" dirty="0"/>
          </a:p>
        </p:txBody>
      </p:sp>
    </p:spTree>
    <p:extLst>
      <p:ext uri="{BB962C8B-B14F-4D97-AF65-F5344CB8AC3E}">
        <p14:creationId xmlns:p14="http://schemas.microsoft.com/office/powerpoint/2010/main" val="1925928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idx="11"/>
          </p:nvPr>
        </p:nvSpPr>
        <p:spPr/>
        <p:txBody>
          <a:bodyPr/>
          <a:lstStyle/>
          <a:p>
            <a:endParaRPr lang="en-US" dirty="0"/>
          </a:p>
        </p:txBody>
      </p:sp>
      <p:sp>
        <p:nvSpPr>
          <p:cNvPr id="5" name="Slide Number Placeholder 4"/>
          <p:cNvSpPr>
            <a:spLocks noGrp="1"/>
          </p:cNvSpPr>
          <p:nvPr>
            <p:ph type="sldNum" idx="12"/>
          </p:nvPr>
        </p:nvSpPr>
        <p:spPr/>
        <p:txBody>
          <a:bodyPr/>
          <a:lstStyle/>
          <a:p>
            <a:endParaRPr lang="en-US" dirty="0"/>
          </a:p>
        </p:txBody>
      </p:sp>
    </p:spTree>
    <p:extLst>
      <p:ext uri="{BB962C8B-B14F-4D97-AF65-F5344CB8AC3E}">
        <p14:creationId xmlns:p14="http://schemas.microsoft.com/office/powerpoint/2010/main" val="1176283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idx="11"/>
          </p:nvPr>
        </p:nvSpPr>
        <p:spPr/>
        <p:txBody>
          <a:bodyPr/>
          <a:lstStyle/>
          <a:p>
            <a:endParaRPr lang="en-US" dirty="0"/>
          </a:p>
        </p:txBody>
      </p:sp>
      <p:sp>
        <p:nvSpPr>
          <p:cNvPr id="5" name="Slide Number Placeholder 4"/>
          <p:cNvSpPr>
            <a:spLocks noGrp="1"/>
          </p:cNvSpPr>
          <p:nvPr>
            <p:ph type="sldNum" idx="12"/>
          </p:nvPr>
        </p:nvSpPr>
        <p:spPr/>
        <p:txBody>
          <a:bodyPr/>
          <a:lstStyle/>
          <a:p>
            <a:endParaRPr lang="en-US" dirty="0"/>
          </a:p>
        </p:txBody>
      </p:sp>
    </p:spTree>
    <p:extLst>
      <p:ext uri="{BB962C8B-B14F-4D97-AF65-F5344CB8AC3E}">
        <p14:creationId xmlns:p14="http://schemas.microsoft.com/office/powerpoint/2010/main" val="3565950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 questions prior to this slide</a:t>
            </a:r>
          </a:p>
          <a:p>
            <a:endParaRPr lang="en-US" dirty="0"/>
          </a:p>
          <a:p>
            <a:r>
              <a:rPr lang="en-US" dirty="0"/>
              <a:t>With the advent of a safe and effective cure for Hepatitis C (HCV), rates of Hepatitis C in pregnant women have </a:t>
            </a:r>
          </a:p>
          <a:p>
            <a:endParaRPr lang="en-US" dirty="0"/>
          </a:p>
          <a:p>
            <a:pPr marL="342900" indent="-342900">
              <a:buAutoNum type="arabicPeriod"/>
            </a:pPr>
            <a:r>
              <a:rPr lang="en-US" dirty="0"/>
              <a:t>Continued to increase</a:t>
            </a:r>
          </a:p>
          <a:p>
            <a:pPr marL="342900" indent="-342900">
              <a:buAutoNum type="arabicPeriod"/>
            </a:pPr>
            <a:r>
              <a:rPr lang="en-US" dirty="0"/>
              <a:t>Started to decline </a:t>
            </a:r>
          </a:p>
          <a:p>
            <a:pPr marL="342900" indent="-342900">
              <a:buAutoNum type="arabicPeriod"/>
            </a:pPr>
            <a:r>
              <a:rPr lang="en-US" dirty="0"/>
              <a:t>Stayed about the same </a:t>
            </a:r>
          </a:p>
          <a:p>
            <a:pPr marL="342900" indent="-342900">
              <a:buAutoNum type="arabicPeriod"/>
            </a:pPr>
            <a:r>
              <a:rPr lang="en-US" dirty="0"/>
              <a:t>There is too little HCV in pregnant women to be sure </a:t>
            </a:r>
          </a:p>
          <a:p>
            <a:endParaRPr lang="en-US" dirty="0"/>
          </a:p>
          <a:p>
            <a:endParaRPr lang="en-US" dirty="0"/>
          </a:p>
          <a:p>
            <a:endParaRPr lang="en-US" dirty="0"/>
          </a:p>
        </p:txBody>
      </p:sp>
      <p:sp>
        <p:nvSpPr>
          <p:cNvPr id="4" name="Footer Placeholder 3"/>
          <p:cNvSpPr>
            <a:spLocks noGrp="1"/>
          </p:cNvSpPr>
          <p:nvPr>
            <p:ph type="ftr" idx="11"/>
          </p:nvPr>
        </p:nvSpPr>
        <p:spPr/>
        <p:txBody>
          <a:bodyPr/>
          <a:lstStyle/>
          <a:p>
            <a:endParaRPr lang="en-US" dirty="0"/>
          </a:p>
        </p:txBody>
      </p:sp>
      <p:sp>
        <p:nvSpPr>
          <p:cNvPr id="5" name="Slide Number Placeholder 4"/>
          <p:cNvSpPr>
            <a:spLocks noGrp="1"/>
          </p:cNvSpPr>
          <p:nvPr>
            <p:ph type="sldNum" idx="12"/>
          </p:nvPr>
        </p:nvSpPr>
        <p:spPr/>
        <p:txBody>
          <a:bodyPr/>
          <a:lstStyle/>
          <a:p>
            <a:endParaRPr lang="en-US" dirty="0"/>
          </a:p>
        </p:txBody>
      </p:sp>
    </p:spTree>
    <p:extLst>
      <p:ext uri="{BB962C8B-B14F-4D97-AF65-F5344CB8AC3E}">
        <p14:creationId xmlns:p14="http://schemas.microsoft.com/office/powerpoint/2010/main" val="1095458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deaths from HCV have been declining thanks to safe and effective cure through Direct Acting </a:t>
            </a:r>
            <a:r>
              <a:rPr lang="en-US" dirty="0" err="1"/>
              <a:t>Antivirlas</a:t>
            </a:r>
            <a:r>
              <a:rPr lang="en-US" dirty="0"/>
              <a:t> or DAA’s </a:t>
            </a:r>
          </a:p>
          <a:p>
            <a:r>
              <a:rPr lang="en-US" dirty="0"/>
              <a:t>Cases of Hepatitis C are likely continuing to increase largely through the opioid epidemic. </a:t>
            </a:r>
          </a:p>
        </p:txBody>
      </p:sp>
      <p:sp>
        <p:nvSpPr>
          <p:cNvPr id="4" name="Slide Number Placeholder 3"/>
          <p:cNvSpPr>
            <a:spLocks noGrp="1"/>
          </p:cNvSpPr>
          <p:nvPr>
            <p:ph type="sldNum" sz="quarter" idx="5"/>
          </p:nvPr>
        </p:nvSpPr>
        <p:spPr/>
        <p:txBody>
          <a:bodyPr/>
          <a:lstStyle/>
          <a:p>
            <a:fld id="{B63359F2-43EF-4812-9DC0-98C0B1A40681}" type="slidenum">
              <a:rPr lang="en-US" smtClean="0"/>
              <a:t>10</a:t>
            </a:fld>
            <a:endParaRPr lang="en-US" dirty="0"/>
          </a:p>
        </p:txBody>
      </p:sp>
    </p:spTree>
    <p:extLst>
      <p:ext uri="{BB962C8B-B14F-4D97-AF65-F5344CB8AC3E}">
        <p14:creationId xmlns:p14="http://schemas.microsoft.com/office/powerpoint/2010/main" val="2596442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 a question here.</a:t>
            </a:r>
          </a:p>
          <a:p>
            <a:r>
              <a:rPr lang="en-US" dirty="0"/>
              <a:t>HCV during pregnancy has been associated with increased risk of </a:t>
            </a:r>
          </a:p>
          <a:p>
            <a:pPr marL="342900" indent="-342900">
              <a:buAutoNum type="alphaLcPeriod"/>
            </a:pPr>
            <a:r>
              <a:rPr lang="en-US" dirty="0"/>
              <a:t>Chorioamnionitis</a:t>
            </a:r>
          </a:p>
          <a:p>
            <a:pPr marL="342900" indent="-342900">
              <a:buAutoNum type="alphaLcPeriod"/>
            </a:pPr>
            <a:r>
              <a:rPr lang="en-US" dirty="0"/>
              <a:t> Preterm labor</a:t>
            </a:r>
          </a:p>
          <a:p>
            <a:pPr marL="342900" indent="-342900">
              <a:buAutoNum type="alphaLcPeriod"/>
            </a:pPr>
            <a:r>
              <a:rPr lang="en-US" dirty="0"/>
              <a:t> Intrahepatic cholangitis of pregnancy </a:t>
            </a:r>
          </a:p>
          <a:p>
            <a:pPr marL="342900" indent="-342900">
              <a:buAutoNum type="alphaLcPeriod"/>
            </a:pPr>
            <a:endParaRPr lang="en-US" dirty="0"/>
          </a:p>
        </p:txBody>
      </p:sp>
      <p:sp>
        <p:nvSpPr>
          <p:cNvPr id="4" name="Footer Placeholder 3"/>
          <p:cNvSpPr>
            <a:spLocks noGrp="1"/>
          </p:cNvSpPr>
          <p:nvPr>
            <p:ph type="ftr" idx="11"/>
          </p:nvPr>
        </p:nvSpPr>
        <p:spPr/>
        <p:txBody>
          <a:bodyPr/>
          <a:lstStyle/>
          <a:p>
            <a:endParaRPr lang="en-US" dirty="0"/>
          </a:p>
        </p:txBody>
      </p:sp>
      <p:sp>
        <p:nvSpPr>
          <p:cNvPr id="5" name="Slide Number Placeholder 4"/>
          <p:cNvSpPr>
            <a:spLocks noGrp="1"/>
          </p:cNvSpPr>
          <p:nvPr>
            <p:ph type="sldNum" idx="12"/>
          </p:nvPr>
        </p:nvSpPr>
        <p:spPr/>
        <p:txBody>
          <a:bodyPr/>
          <a:lstStyle/>
          <a:p>
            <a:endParaRPr lang="en-US" dirty="0"/>
          </a:p>
        </p:txBody>
      </p:sp>
    </p:spTree>
    <p:extLst>
      <p:ext uri="{BB962C8B-B14F-4D97-AF65-F5344CB8AC3E}">
        <p14:creationId xmlns:p14="http://schemas.microsoft.com/office/powerpoint/2010/main" val="2667645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idx="11"/>
          </p:nvPr>
        </p:nvSpPr>
        <p:spPr/>
        <p:txBody>
          <a:bodyPr/>
          <a:lstStyle/>
          <a:p>
            <a:endParaRPr lang="en-US" dirty="0"/>
          </a:p>
        </p:txBody>
      </p:sp>
      <p:sp>
        <p:nvSpPr>
          <p:cNvPr id="5" name="Slide Number Placeholder 4"/>
          <p:cNvSpPr>
            <a:spLocks noGrp="1"/>
          </p:cNvSpPr>
          <p:nvPr>
            <p:ph type="sldNum" idx="12"/>
          </p:nvPr>
        </p:nvSpPr>
        <p:spPr/>
        <p:txBody>
          <a:bodyPr/>
          <a:lstStyle/>
          <a:p>
            <a:endParaRPr lang="en-US" dirty="0"/>
          </a:p>
        </p:txBody>
      </p:sp>
    </p:spTree>
    <p:extLst>
      <p:ext uri="{BB962C8B-B14F-4D97-AF65-F5344CB8AC3E}">
        <p14:creationId xmlns:p14="http://schemas.microsoft.com/office/powerpoint/2010/main" val="1228068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idx="11"/>
          </p:nvPr>
        </p:nvSpPr>
        <p:spPr/>
        <p:txBody>
          <a:bodyPr/>
          <a:lstStyle/>
          <a:p>
            <a:endParaRPr lang="en-US" dirty="0"/>
          </a:p>
        </p:txBody>
      </p:sp>
      <p:sp>
        <p:nvSpPr>
          <p:cNvPr id="5" name="Slide Number Placeholder 4"/>
          <p:cNvSpPr>
            <a:spLocks noGrp="1"/>
          </p:cNvSpPr>
          <p:nvPr>
            <p:ph type="sldNum" idx="12"/>
          </p:nvPr>
        </p:nvSpPr>
        <p:spPr/>
        <p:txBody>
          <a:bodyPr/>
          <a:lstStyle/>
          <a:p>
            <a:endParaRPr lang="en-US" dirty="0"/>
          </a:p>
        </p:txBody>
      </p:sp>
    </p:spTree>
    <p:extLst>
      <p:ext uri="{BB962C8B-B14F-4D97-AF65-F5344CB8AC3E}">
        <p14:creationId xmlns:p14="http://schemas.microsoft.com/office/powerpoint/2010/main" val="1426696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Women of childbearing age </a:t>
            </a:r>
          </a:p>
          <a:p>
            <a:r>
              <a:rPr lang="en-US" dirty="0"/>
              <a:t>All reported access to treatment was very important or extremely important</a:t>
            </a:r>
          </a:p>
        </p:txBody>
      </p:sp>
      <p:sp>
        <p:nvSpPr>
          <p:cNvPr id="4" name="Footer Placeholder 3"/>
          <p:cNvSpPr>
            <a:spLocks noGrp="1"/>
          </p:cNvSpPr>
          <p:nvPr>
            <p:ph type="ftr" idx="11"/>
          </p:nvPr>
        </p:nvSpPr>
        <p:spPr/>
        <p:txBody>
          <a:bodyPr/>
          <a:lstStyle/>
          <a:p>
            <a:endParaRPr lang="en-US" dirty="0"/>
          </a:p>
        </p:txBody>
      </p:sp>
      <p:sp>
        <p:nvSpPr>
          <p:cNvPr id="5" name="Slide Number Placeholder 4"/>
          <p:cNvSpPr>
            <a:spLocks noGrp="1"/>
          </p:cNvSpPr>
          <p:nvPr>
            <p:ph type="sldNum" idx="12"/>
          </p:nvPr>
        </p:nvSpPr>
        <p:spPr/>
        <p:txBody>
          <a:bodyPr/>
          <a:lstStyle/>
          <a:p>
            <a:endParaRPr lang="en-US" dirty="0"/>
          </a:p>
        </p:txBody>
      </p:sp>
    </p:spTree>
    <p:extLst>
      <p:ext uri="{BB962C8B-B14F-4D97-AF65-F5344CB8AC3E}">
        <p14:creationId xmlns:p14="http://schemas.microsoft.com/office/powerpoint/2010/main" val="1163145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2462CE-AB56-49C0-A676-862B15F0AF84}" type="slidenum">
              <a:rPr lang="en-US" smtClean="0"/>
              <a:t>25</a:t>
            </a:fld>
            <a:endParaRPr lang="en-US"/>
          </a:p>
        </p:txBody>
      </p:sp>
    </p:spTree>
    <p:extLst>
      <p:ext uri="{BB962C8B-B14F-4D97-AF65-F5344CB8AC3E}">
        <p14:creationId xmlns:p14="http://schemas.microsoft.com/office/powerpoint/2010/main" val="29590138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bg>
      <p:bgPr>
        <a:gradFill>
          <a:gsLst>
            <a:gs pos="17000">
              <a:schemeClr val="tx2">
                <a:lumMod val="75000"/>
              </a:schemeClr>
            </a:gs>
            <a:gs pos="100000">
              <a:schemeClr val="accent4"/>
            </a:gs>
          </a:gsLst>
          <a:lin ang="0" scaled="0"/>
        </a:gradFill>
        <a:effectLst/>
      </p:bgPr>
    </p:bg>
    <p:spTree>
      <p:nvGrpSpPr>
        <p:cNvPr id="1" name=""/>
        <p:cNvGrpSpPr/>
        <p:nvPr/>
      </p:nvGrpSpPr>
      <p:grpSpPr>
        <a:xfrm>
          <a:off x="0" y="0"/>
          <a:ext cx="0" cy="0"/>
          <a:chOff x="0" y="0"/>
          <a:chExt cx="0" cy="0"/>
        </a:xfrm>
      </p:grpSpPr>
      <p:sp>
        <p:nvSpPr>
          <p:cNvPr id="6" name="Title"/>
          <p:cNvSpPr>
            <a:spLocks noGrp="1"/>
          </p:cNvSpPr>
          <p:nvPr>
            <p:ph type="ctrTitle"/>
          </p:nvPr>
        </p:nvSpPr>
        <p:spPr>
          <a:xfrm>
            <a:off x="2954085" y="2209800"/>
            <a:ext cx="8644782" cy="838200"/>
          </a:xfrm>
          <a:prstGeom prst="rect">
            <a:avLst/>
          </a:prstGeom>
        </p:spPr>
        <p:txBody>
          <a:bodyPr anchor="b">
            <a:noAutofit/>
          </a:bodyPr>
          <a:lstStyle>
            <a:lvl1pPr algn="l">
              <a:defRPr sz="4200" b="0" i="0">
                <a:solidFill>
                  <a:schemeClr val="bg1"/>
                </a:solidFill>
                <a:latin typeface="Arial" panose="020B0604020202020204" pitchFamily="34" charset="0"/>
                <a:cs typeface="Arial" pitchFamily="34" charset="0"/>
              </a:defRPr>
            </a:lvl1pPr>
          </a:lstStyle>
          <a:p>
            <a:r>
              <a:rPr lang="en-US"/>
              <a:t>Click to edit Master title style</a:t>
            </a:r>
            <a:endParaRPr lang="en-US" dirty="0"/>
          </a:p>
        </p:txBody>
      </p:sp>
      <p:sp>
        <p:nvSpPr>
          <p:cNvPr id="4" name="Subtitle or Presenter"/>
          <p:cNvSpPr>
            <a:spLocks noGrp="1"/>
          </p:cNvSpPr>
          <p:nvPr>
            <p:ph type="body" sz="quarter" idx="10" hasCustomPrompt="1"/>
          </p:nvPr>
        </p:nvSpPr>
        <p:spPr>
          <a:xfrm>
            <a:off x="2948377" y="3667797"/>
            <a:ext cx="6955204" cy="495641"/>
          </a:xfrm>
          <a:prstGeom prst="rect">
            <a:avLst/>
          </a:prstGeom>
        </p:spPr>
        <p:txBody>
          <a:bodyPr anchor="ctr"/>
          <a:lstStyle>
            <a:lvl1pPr marL="0" indent="0">
              <a:buNone/>
              <a:defRPr sz="2399" b="0" i="0">
                <a:solidFill>
                  <a:schemeClr val="bg2"/>
                </a:solidFill>
                <a:latin typeface="Arial" panose="020B0604020202020204" pitchFamily="34" charset="0"/>
              </a:defRPr>
            </a:lvl1pPr>
          </a:lstStyle>
          <a:p>
            <a:pPr lvl="0"/>
            <a:r>
              <a:rPr lang="en-US" dirty="0"/>
              <a:t>Subtitle or Presenter Name</a:t>
            </a:r>
          </a:p>
        </p:txBody>
      </p:sp>
      <p:sp>
        <p:nvSpPr>
          <p:cNvPr id="10" name="Date">
            <a:extLst>
              <a:ext uri="{FF2B5EF4-FFF2-40B4-BE49-F238E27FC236}">
                <a16:creationId xmlns:a16="http://schemas.microsoft.com/office/drawing/2014/main" id="{CD1522D8-D85B-114D-BA65-311E6510E54B}"/>
              </a:ext>
            </a:extLst>
          </p:cNvPr>
          <p:cNvSpPr>
            <a:spLocks noGrp="1"/>
          </p:cNvSpPr>
          <p:nvPr>
            <p:ph type="body" sz="quarter" idx="11" hasCustomPrompt="1"/>
          </p:nvPr>
        </p:nvSpPr>
        <p:spPr>
          <a:xfrm>
            <a:off x="2948377" y="4170959"/>
            <a:ext cx="6955204" cy="495641"/>
          </a:xfrm>
          <a:prstGeom prst="rect">
            <a:avLst/>
          </a:prstGeom>
        </p:spPr>
        <p:txBody>
          <a:bodyPr anchor="ctr"/>
          <a:lstStyle>
            <a:lvl1pPr marL="0" indent="0">
              <a:buNone/>
              <a:defRPr sz="2399" b="0" i="0">
                <a:solidFill>
                  <a:srgbClr val="8096B6"/>
                </a:solidFill>
                <a:latin typeface="Arial" panose="020B0604020202020204" pitchFamily="34" charset="0"/>
              </a:defRPr>
            </a:lvl1pPr>
          </a:lstStyle>
          <a:p>
            <a:pPr lvl="0"/>
            <a:r>
              <a:rPr lang="en-US" dirty="0"/>
              <a:t>Date</a:t>
            </a:r>
          </a:p>
        </p:txBody>
      </p:sp>
      <p:pic>
        <p:nvPicPr>
          <p:cNvPr id="9" name="Left margin ribbon image">
            <a:extLst>
              <a:ext uri="{FF2B5EF4-FFF2-40B4-BE49-F238E27FC236}">
                <a16:creationId xmlns:a16="http://schemas.microsoft.com/office/drawing/2014/main" id="{159CB8F6-BEFA-E843-AF63-904C612DB8EF}"/>
              </a:ext>
            </a:extLst>
          </p:cNvPr>
          <p:cNvPicPr>
            <a:picLocks noChangeAspect="1"/>
          </p:cNvPicPr>
          <p:nvPr userDrawn="1"/>
        </p:nvPicPr>
        <p:blipFill>
          <a:blip r:embed="rId2">
            <a:alphaModFix amt="12000"/>
          </a:blip>
          <a:stretch>
            <a:fillRect/>
          </a:stretch>
        </p:blipFill>
        <p:spPr>
          <a:xfrm>
            <a:off x="273658" y="0"/>
            <a:ext cx="1262655" cy="6858000"/>
          </a:xfrm>
          <a:prstGeom prst="rect">
            <a:avLst/>
          </a:prstGeom>
        </p:spPr>
      </p:pic>
      <p:sp>
        <p:nvSpPr>
          <p:cNvPr id="8" name="Red rule">
            <a:extLst>
              <a:ext uri="{FF2B5EF4-FFF2-40B4-BE49-F238E27FC236}">
                <a16:creationId xmlns:a16="http://schemas.microsoft.com/office/drawing/2014/main" id="{E58C2001-4BAA-F641-9C90-15743A761429}"/>
              </a:ext>
            </a:extLst>
          </p:cNvPr>
          <p:cNvSpPr/>
          <p:nvPr userDrawn="1"/>
        </p:nvSpPr>
        <p:spPr>
          <a:xfrm>
            <a:off x="3036871" y="3322457"/>
            <a:ext cx="8532178" cy="60943"/>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l"/>
            <a:endParaRPr lang="en-US" sz="2487" dirty="0"/>
          </a:p>
        </p:txBody>
      </p:sp>
      <p:pic>
        <p:nvPicPr>
          <p:cNvPr id="3" name="Picture 2" descr="Text&#10;&#10;Description automatically generated with medium confidence">
            <a:extLst>
              <a:ext uri="{FF2B5EF4-FFF2-40B4-BE49-F238E27FC236}">
                <a16:creationId xmlns:a16="http://schemas.microsoft.com/office/drawing/2014/main" id="{D25E177C-E719-4A22-95E8-4B83A29CE9DE}"/>
              </a:ext>
            </a:extLst>
          </p:cNvPr>
          <p:cNvPicPr>
            <a:picLocks noChangeAspect="1"/>
          </p:cNvPicPr>
          <p:nvPr userDrawn="1"/>
        </p:nvPicPr>
        <p:blipFill>
          <a:blip r:embed="rId3"/>
          <a:stretch>
            <a:fillRect/>
          </a:stretch>
        </p:blipFill>
        <p:spPr>
          <a:xfrm>
            <a:off x="8814403" y="5433481"/>
            <a:ext cx="2941326" cy="993650"/>
          </a:xfrm>
          <a:prstGeom prst="rect">
            <a:avLst/>
          </a:prstGeom>
        </p:spPr>
      </p:pic>
    </p:spTree>
    <p:extLst>
      <p:ext uri="{BB962C8B-B14F-4D97-AF65-F5344CB8AC3E}">
        <p14:creationId xmlns:p14="http://schemas.microsoft.com/office/powerpoint/2010/main" val="328184155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E4AB-2678-A6BB-A0A9-43BC0DD577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3BDAD3-3F08-BF7F-D7FE-55AD13307535}"/>
              </a:ext>
            </a:extLst>
          </p:cNvPr>
          <p:cNvSpPr>
            <a:spLocks noGrp="1"/>
          </p:cNvSpPr>
          <p:nvPr>
            <p:ph type="dt" sz="half" idx="10"/>
          </p:nvPr>
        </p:nvSpPr>
        <p:spPr/>
        <p:txBody>
          <a:bodyPr/>
          <a:lstStyle/>
          <a:p>
            <a:fld id="{42CAB2C7-74C1-4D14-9FF2-161667B9D160}" type="datetimeFigureOut">
              <a:rPr lang="en-US" smtClean="0"/>
              <a:t>3/12/2026</a:t>
            </a:fld>
            <a:endParaRPr lang="en-US"/>
          </a:p>
        </p:txBody>
      </p:sp>
      <p:sp>
        <p:nvSpPr>
          <p:cNvPr id="4" name="Footer Placeholder 3">
            <a:extLst>
              <a:ext uri="{FF2B5EF4-FFF2-40B4-BE49-F238E27FC236}">
                <a16:creationId xmlns:a16="http://schemas.microsoft.com/office/drawing/2014/main" id="{1CA433B3-FAFB-F257-3489-A9E6BDBEB4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B1B9B5-FE90-AE8C-EB17-A6CE512C56A1}"/>
              </a:ext>
            </a:extLst>
          </p:cNvPr>
          <p:cNvSpPr>
            <a:spLocks noGrp="1"/>
          </p:cNvSpPr>
          <p:nvPr>
            <p:ph type="sldNum" sz="quarter" idx="12"/>
          </p:nvPr>
        </p:nvSpPr>
        <p:spPr/>
        <p:txBody>
          <a:bodyPr/>
          <a:lstStyle/>
          <a:p>
            <a:fld id="{A26B3189-AD19-4D1B-90A7-DB2B6478C19B}" type="slidenum">
              <a:rPr lang="en-US" smtClean="0"/>
              <a:t>‹#›</a:t>
            </a:fld>
            <a:endParaRPr lang="en-US"/>
          </a:p>
        </p:txBody>
      </p:sp>
    </p:spTree>
    <p:extLst>
      <p:ext uri="{BB962C8B-B14F-4D97-AF65-F5344CB8AC3E}">
        <p14:creationId xmlns:p14="http://schemas.microsoft.com/office/powerpoint/2010/main" val="385419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E0B3D-C36D-C7D4-10A4-D68B9E5CB3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39B46F-3817-1163-6523-F82247691C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1FE845-B59A-B545-C2BD-9B01E0E20DAD}"/>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BCDCDF01-FF6F-BCC4-943B-6F1102C5F5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64760E-6190-BE25-A1E1-3EE95B895F5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0000038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480FB0A0-DED7-EC46-8193-BC335733CBB0}"/>
              </a:ext>
            </a:extLst>
          </p:cNvPr>
          <p:cNvSpPr>
            <a:spLocks noGrp="1"/>
          </p:cNvSpPr>
          <p:nvPr>
            <p:ph type="title"/>
          </p:nvPr>
        </p:nvSpPr>
        <p:spPr>
          <a:xfrm>
            <a:off x="2948116" y="2691240"/>
            <a:ext cx="8532178"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594880093"/>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7AF4BD8-D702-6942-998E-7220E8107DB6}"/>
              </a:ext>
            </a:extLst>
          </p:cNvPr>
          <p:cNvSpPr>
            <a:spLocks noGrp="1"/>
          </p:cNvSpPr>
          <p:nvPr>
            <p:ph type="title"/>
          </p:nvPr>
        </p:nvSpPr>
        <p:spPr>
          <a:xfrm>
            <a:off x="2937356" y="2691246"/>
            <a:ext cx="8532178"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128953078"/>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2F913A3-B7A0-6B40-AD6C-96F6219BE285}"/>
              </a:ext>
            </a:extLst>
          </p:cNvPr>
          <p:cNvSpPr>
            <a:spLocks noGrp="1"/>
          </p:cNvSpPr>
          <p:nvPr>
            <p:ph type="title"/>
          </p:nvPr>
        </p:nvSpPr>
        <p:spPr>
          <a:xfrm>
            <a:off x="2948120" y="2691240"/>
            <a:ext cx="8532178"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01926494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297" y="1202373"/>
            <a:ext cx="10512425"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0" name="Text content area">
            <a:extLst>
              <a:ext uri="{FF2B5EF4-FFF2-40B4-BE49-F238E27FC236}">
                <a16:creationId xmlns:a16="http://schemas.microsoft.com/office/drawing/2014/main" id="{52F0C1DF-6492-8445-A2F1-D57652FA6084}"/>
              </a:ext>
            </a:extLst>
          </p:cNvPr>
          <p:cNvSpPr>
            <a:spLocks noGrp="1"/>
          </p:cNvSpPr>
          <p:nvPr>
            <p:ph type="body" sz="quarter" idx="11"/>
          </p:nvPr>
        </p:nvSpPr>
        <p:spPr>
          <a:xfrm>
            <a:off x="623889" y="2141308"/>
            <a:ext cx="9614932" cy="2986087"/>
          </a:xfrm>
          <a:prstGeom prst="rect">
            <a:avLst/>
          </a:prstGeom>
        </p:spPr>
        <p:txBody>
          <a:bodyPr/>
          <a:lstStyle>
            <a:lvl1pPr marL="342900" indent="-342900">
              <a:spcBef>
                <a:spcPts val="0"/>
              </a:spcBef>
              <a:spcAft>
                <a:spcPts val="1200"/>
              </a:spcAft>
              <a:buClr>
                <a:schemeClr val="accent6"/>
              </a:buClr>
              <a:buFont typeface="Wingdings" panose="05000000000000000000" pitchFamily="2" charset="2"/>
              <a:buChar char="§"/>
              <a:defRPr sz="2400">
                <a:solidFill>
                  <a:schemeClr val="tx1"/>
                </a:solidFill>
                <a:latin typeface="+mn-lt"/>
              </a:defRPr>
            </a:lvl1pPr>
            <a:lvl2pPr marL="685800" indent="-347472">
              <a:spcBef>
                <a:spcPts val="0"/>
              </a:spcBef>
              <a:spcAft>
                <a:spcPts val="600"/>
              </a:spcAft>
              <a:defRPr sz="2400">
                <a:latin typeface="+mn-lt"/>
              </a:defRPr>
            </a:lvl2pPr>
            <a:lvl3pPr marL="1024128" indent="-347472">
              <a:spcBef>
                <a:spcPts val="0"/>
              </a:spcBef>
              <a:spcAft>
                <a:spcPts val="600"/>
              </a:spcAft>
              <a:buFont typeface="Arial" panose="020B0604020202020204" pitchFamily="34" charset="0"/>
              <a:buChar char="•"/>
              <a:defRPr sz="2400">
                <a:latin typeface="+mn-lt"/>
              </a:defRPr>
            </a:lvl3pPr>
            <a:lvl4pPr marL="1481328" indent="-347472">
              <a:spcBef>
                <a:spcPts val="0"/>
              </a:spcBef>
              <a:spcAft>
                <a:spcPts val="600"/>
              </a:spcAft>
              <a:buClr>
                <a:schemeClr val="accent6"/>
              </a:buClr>
              <a:buFont typeface="System Font Regular"/>
              <a:buChar char="–"/>
              <a:defRPr sz="2400">
                <a:latin typeface="+mn-lt"/>
              </a:defRPr>
            </a:lvl4pPr>
            <a:lvl5pPr marL="1828800" indent="-347472">
              <a:spcBef>
                <a:spcPts val="0"/>
              </a:spcBef>
              <a:spcAft>
                <a:spcPts val="600"/>
              </a:spcAft>
              <a:buClr>
                <a:schemeClr val="accent6"/>
              </a:buClr>
              <a:buSzPct val="100000"/>
              <a:buFont typeface="System Font Regular"/>
              <a:buChar char="–"/>
              <a:defRPr sz="2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F5711D-CA17-45FD-8471-C62E86CE735D}" type="datetime4">
              <a:rPr lang="en-US" smtClean="0"/>
              <a:t>March 12, 2026</a:t>
            </a:fld>
            <a:endParaRPr lang="en-US" dirty="0"/>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297" y="1162569"/>
            <a:ext cx="10512425"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0" name="Column 1">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3888" y="2049029"/>
            <a:ext cx="5171439" cy="2986087"/>
          </a:xfrm>
          <a:prstGeom prst="rect">
            <a:avLst/>
          </a:prstGeom>
        </p:spPr>
        <p:txBody>
          <a:bodyPr/>
          <a:lstStyle>
            <a:lvl1pPr marL="342900" indent="-342900">
              <a:spcBef>
                <a:spcPts val="0"/>
              </a:spcBef>
              <a:spcAft>
                <a:spcPts val="800"/>
              </a:spcAft>
              <a:buClr>
                <a:schemeClr val="accent6"/>
              </a:buClr>
              <a:buFont typeface="Wingdings" panose="05000000000000000000" pitchFamily="2" charset="2"/>
              <a:buChar char="§"/>
              <a:defRPr sz="2200">
                <a:solidFill>
                  <a:schemeClr val="tx1"/>
                </a:solidFill>
                <a:latin typeface="+mn-lt"/>
              </a:defRPr>
            </a:lvl1pPr>
            <a:lvl2pPr marL="514350" indent="-346075">
              <a:spcBef>
                <a:spcPts val="0"/>
              </a:spcBef>
              <a:spcAft>
                <a:spcPts val="800"/>
              </a:spcAft>
              <a:buFont typeface="Arial" panose="020B0604020202020204" pitchFamily="34" charset="0"/>
              <a:buChar char="•"/>
              <a:defRPr sz="2200">
                <a:latin typeface="+mn-lt"/>
              </a:defRPr>
            </a:lvl2pPr>
            <a:lvl3pPr marL="685800" indent="-285750">
              <a:spcBef>
                <a:spcPts val="0"/>
              </a:spcBef>
              <a:spcAft>
                <a:spcPts val="800"/>
              </a:spcAft>
              <a:buFont typeface="Arial" panose="020B0604020202020204" pitchFamily="34" charset="0"/>
              <a:buChar char="̶"/>
              <a:defRPr sz="2200">
                <a:latin typeface="+mn-lt"/>
              </a:defRPr>
            </a:lvl3pPr>
            <a:lvl4pPr marL="914400" indent="-342900">
              <a:spcBef>
                <a:spcPts val="0"/>
              </a:spcBef>
              <a:spcAft>
                <a:spcPts val="800"/>
              </a:spcAft>
              <a:buClr>
                <a:schemeClr val="accent6"/>
              </a:buClr>
              <a:buFont typeface="Arial" panose="020B0604020202020204" pitchFamily="34" charset="0"/>
              <a:buChar char="­"/>
              <a:defRPr sz="2200">
                <a:latin typeface="+mn-lt"/>
              </a:defRPr>
            </a:lvl4pPr>
            <a:lvl5pPr marL="1028700" indent="-342900">
              <a:spcBef>
                <a:spcPts val="0"/>
              </a:spcBef>
              <a:spcAft>
                <a:spcPts val="8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Column 2">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6015038" y="2049028"/>
            <a:ext cx="5171439" cy="2986087"/>
          </a:xfrm>
          <a:prstGeom prst="rect">
            <a:avLst/>
          </a:prstGeom>
        </p:spPr>
        <p:txBody>
          <a:bodyPr/>
          <a:lstStyle>
            <a:lvl1pPr marL="342900" indent="-342900">
              <a:spcBef>
                <a:spcPts val="0"/>
              </a:spcBef>
              <a:spcAft>
                <a:spcPts val="800"/>
              </a:spcAft>
              <a:buClr>
                <a:schemeClr val="accent6"/>
              </a:buClr>
              <a:buFont typeface="Wingdings" panose="05000000000000000000" pitchFamily="2" charset="2"/>
              <a:buChar char="§"/>
              <a:defRPr sz="2200">
                <a:solidFill>
                  <a:schemeClr val="tx1"/>
                </a:solidFill>
                <a:latin typeface="+mn-lt"/>
              </a:defRPr>
            </a:lvl1pPr>
            <a:lvl2pPr marL="514350" indent="-346075">
              <a:spcBef>
                <a:spcPts val="0"/>
              </a:spcBef>
              <a:spcAft>
                <a:spcPts val="800"/>
              </a:spcAft>
              <a:buFont typeface="Arial" panose="020B0604020202020204" pitchFamily="34" charset="0"/>
              <a:buChar char="•"/>
              <a:defRPr sz="2200">
                <a:latin typeface="+mn-lt"/>
              </a:defRPr>
            </a:lvl2pPr>
            <a:lvl3pPr marL="685800" indent="-285750">
              <a:spcBef>
                <a:spcPts val="0"/>
              </a:spcBef>
              <a:spcAft>
                <a:spcPts val="800"/>
              </a:spcAft>
              <a:buFont typeface="Arial" panose="020B0604020202020204" pitchFamily="34" charset="0"/>
              <a:buChar char="̶"/>
              <a:defRPr sz="2200">
                <a:latin typeface="+mn-lt"/>
              </a:defRPr>
            </a:lvl3pPr>
            <a:lvl4pPr marL="914400" indent="-342900">
              <a:spcBef>
                <a:spcPts val="0"/>
              </a:spcBef>
              <a:spcAft>
                <a:spcPts val="800"/>
              </a:spcAft>
              <a:buClr>
                <a:schemeClr val="accent6"/>
              </a:buClr>
              <a:buFont typeface="Arial" panose="020B0604020202020204" pitchFamily="34" charset="0"/>
              <a:buChar char="­"/>
              <a:defRPr sz="2200">
                <a:latin typeface="+mn-lt"/>
              </a:defRPr>
            </a:lvl4pPr>
            <a:lvl5pPr marL="1028700" indent="-342900">
              <a:spcBef>
                <a:spcPts val="0"/>
              </a:spcBef>
              <a:spcAft>
                <a:spcPts val="8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0A14F4-0CE7-440D-A9AD-AE6DF60A6C88}" type="datetime4">
              <a:rPr lang="en-US" smtClean="0"/>
              <a:t>March 12, 2026</a:t>
            </a:fld>
            <a:endParaRPr lang="en-US" dirty="0"/>
          </a:p>
        </p:txBody>
      </p:sp>
    </p:spTree>
    <p:extLst>
      <p:ext uri="{BB962C8B-B14F-4D97-AF65-F5344CB8AC3E}">
        <p14:creationId xmlns:p14="http://schemas.microsoft.com/office/powerpoint/2010/main" val="2833506996"/>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297" y="1137402"/>
            <a:ext cx="10512425"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3" name="Column 1 Text">
            <a:extLst>
              <a:ext uri="{FF2B5EF4-FFF2-40B4-BE49-F238E27FC236}">
                <a16:creationId xmlns:a16="http://schemas.microsoft.com/office/drawing/2014/main" id="{52F0C1DF-6492-8445-A2F1-D57652FA6084}"/>
              </a:ext>
            </a:extLst>
          </p:cNvPr>
          <p:cNvSpPr>
            <a:spLocks noGrp="1"/>
          </p:cNvSpPr>
          <p:nvPr>
            <p:ph type="body" sz="quarter" idx="14" hasCustomPrompt="1"/>
          </p:nvPr>
        </p:nvSpPr>
        <p:spPr>
          <a:xfrm>
            <a:off x="623297" y="2085597"/>
            <a:ext cx="3443756" cy="2986087"/>
          </a:xfrm>
          <a:prstGeom prst="rect">
            <a:avLst/>
          </a:prstGeom>
        </p:spPr>
        <p:txBody>
          <a:bodyPr/>
          <a:lstStyle>
            <a:lvl1pPr marL="0" indent="0">
              <a:spcBef>
                <a:spcPts val="0"/>
              </a:spcBef>
              <a:spcAft>
                <a:spcPts val="1200"/>
              </a:spcAft>
              <a:buClr>
                <a:schemeClr val="accent6"/>
              </a:buClr>
              <a:buFontTx/>
              <a:buNone/>
              <a:defRPr sz="2200">
                <a:solidFill>
                  <a:schemeClr val="tx1"/>
                </a:solidFill>
                <a:latin typeface="+mn-lt"/>
              </a:defRPr>
            </a:lvl1pPr>
            <a:lvl2pPr marL="284163" indent="-284163">
              <a:spcBef>
                <a:spcPts val="0"/>
              </a:spcBef>
              <a:spcAft>
                <a:spcPts val="600"/>
              </a:spcAft>
              <a:defRPr sz="2200">
                <a:latin typeface="+mn-lt"/>
              </a:defRPr>
            </a:lvl2pPr>
            <a:lvl3pPr marL="458788" indent="-223838">
              <a:spcBef>
                <a:spcPts val="0"/>
              </a:spcBef>
              <a:spcAft>
                <a:spcPts val="600"/>
              </a:spcAft>
              <a:buFont typeface="Arial" panose="020B0604020202020204" pitchFamily="34" charset="0"/>
              <a:buChar char="•"/>
              <a:defRPr sz="2200">
                <a:latin typeface="+mn-lt"/>
              </a:defRPr>
            </a:lvl3pPr>
            <a:lvl4pPr marL="684213" indent="-225425">
              <a:spcBef>
                <a:spcPts val="0"/>
              </a:spcBef>
              <a:spcAft>
                <a:spcPts val="600"/>
              </a:spcAft>
              <a:buClr>
                <a:schemeClr val="accent6"/>
              </a:buClr>
              <a:buFont typeface="System Font Regular"/>
              <a:buChar char="–"/>
              <a:tabLst/>
              <a:defRPr sz="2200">
                <a:latin typeface="+mn-lt"/>
              </a:defRPr>
            </a:lvl4pPr>
            <a:lvl5pPr marL="1373188" indent="-230188">
              <a:spcBef>
                <a:spcPts val="0"/>
              </a:spcBef>
              <a:spcAft>
                <a:spcPts val="6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Column 2 Text">
            <a:extLst>
              <a:ext uri="{FF2B5EF4-FFF2-40B4-BE49-F238E27FC236}">
                <a16:creationId xmlns:a16="http://schemas.microsoft.com/office/drawing/2014/main" id="{52F0C1DF-6492-8445-A2F1-D57652FA6084}"/>
              </a:ext>
            </a:extLst>
          </p:cNvPr>
          <p:cNvSpPr>
            <a:spLocks noGrp="1"/>
          </p:cNvSpPr>
          <p:nvPr>
            <p:ph type="body" sz="quarter" idx="13" hasCustomPrompt="1"/>
          </p:nvPr>
        </p:nvSpPr>
        <p:spPr>
          <a:xfrm>
            <a:off x="4237751" y="2085597"/>
            <a:ext cx="3443756" cy="2986087"/>
          </a:xfrm>
          <a:prstGeom prst="rect">
            <a:avLst/>
          </a:prstGeom>
        </p:spPr>
        <p:txBody>
          <a:bodyPr/>
          <a:lstStyle>
            <a:lvl1pPr marL="0" indent="0">
              <a:spcBef>
                <a:spcPts val="0"/>
              </a:spcBef>
              <a:spcAft>
                <a:spcPts val="1200"/>
              </a:spcAft>
              <a:buClr>
                <a:schemeClr val="accent6"/>
              </a:buClr>
              <a:buFontTx/>
              <a:buNone/>
              <a:defRPr sz="2200">
                <a:solidFill>
                  <a:schemeClr val="tx1"/>
                </a:solidFill>
                <a:latin typeface="+mn-lt"/>
              </a:defRPr>
            </a:lvl1pPr>
            <a:lvl2pPr marL="284163" indent="-284163">
              <a:spcBef>
                <a:spcPts val="0"/>
              </a:spcBef>
              <a:spcAft>
                <a:spcPts val="600"/>
              </a:spcAft>
              <a:defRPr sz="2200">
                <a:latin typeface="+mn-lt"/>
              </a:defRPr>
            </a:lvl2pPr>
            <a:lvl3pPr marL="458788" indent="-223838">
              <a:spcBef>
                <a:spcPts val="0"/>
              </a:spcBef>
              <a:spcAft>
                <a:spcPts val="600"/>
              </a:spcAft>
              <a:buFont typeface="Arial" panose="020B0604020202020204" pitchFamily="34" charset="0"/>
              <a:buChar char="•"/>
              <a:defRPr sz="2200">
                <a:latin typeface="+mn-lt"/>
              </a:defRPr>
            </a:lvl3pPr>
            <a:lvl4pPr marL="684213" indent="-225425">
              <a:spcBef>
                <a:spcPts val="0"/>
              </a:spcBef>
              <a:spcAft>
                <a:spcPts val="600"/>
              </a:spcAft>
              <a:buClr>
                <a:schemeClr val="accent6"/>
              </a:buClr>
              <a:buFont typeface="System Font Regular"/>
              <a:buChar char="–"/>
              <a:tabLst/>
              <a:defRPr sz="2200">
                <a:latin typeface="+mn-lt"/>
              </a:defRPr>
            </a:lvl4pPr>
            <a:lvl5pPr marL="1373188" indent="-230188">
              <a:spcBef>
                <a:spcPts val="0"/>
              </a:spcBef>
              <a:spcAft>
                <a:spcPts val="6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lumn 3 Text">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7852205" y="2078951"/>
            <a:ext cx="3443756" cy="2986087"/>
          </a:xfrm>
          <a:prstGeom prst="rect">
            <a:avLst/>
          </a:prstGeom>
        </p:spPr>
        <p:txBody>
          <a:bodyPr/>
          <a:lstStyle>
            <a:lvl1pPr marL="0" indent="0">
              <a:spcBef>
                <a:spcPts val="0"/>
              </a:spcBef>
              <a:spcAft>
                <a:spcPts val="1200"/>
              </a:spcAft>
              <a:buClr>
                <a:schemeClr val="accent6"/>
              </a:buClr>
              <a:buFontTx/>
              <a:buNone/>
              <a:defRPr sz="2200">
                <a:solidFill>
                  <a:schemeClr val="tx1"/>
                </a:solidFill>
                <a:latin typeface="+mn-lt"/>
              </a:defRPr>
            </a:lvl1pPr>
            <a:lvl2pPr marL="284163" indent="-284163">
              <a:spcBef>
                <a:spcPts val="0"/>
              </a:spcBef>
              <a:spcAft>
                <a:spcPts val="600"/>
              </a:spcAft>
              <a:defRPr sz="2200">
                <a:latin typeface="+mn-lt"/>
              </a:defRPr>
            </a:lvl2pPr>
            <a:lvl3pPr marL="458788" indent="-223838">
              <a:spcBef>
                <a:spcPts val="0"/>
              </a:spcBef>
              <a:spcAft>
                <a:spcPts val="600"/>
              </a:spcAft>
              <a:buFont typeface="Arial" panose="020B0604020202020204" pitchFamily="34" charset="0"/>
              <a:buChar char="•"/>
              <a:defRPr sz="2200">
                <a:latin typeface="+mn-lt"/>
              </a:defRPr>
            </a:lvl3pPr>
            <a:lvl4pPr marL="684213" indent="-225425">
              <a:spcBef>
                <a:spcPts val="0"/>
              </a:spcBef>
              <a:spcAft>
                <a:spcPts val="600"/>
              </a:spcAft>
              <a:buClr>
                <a:schemeClr val="accent6"/>
              </a:buClr>
              <a:buFont typeface="System Font Regular"/>
              <a:buChar char="–"/>
              <a:tabLst/>
              <a:defRPr sz="2200">
                <a:latin typeface="+mn-lt"/>
              </a:defRPr>
            </a:lvl4pPr>
            <a:lvl5pPr marL="1373188" indent="-230188">
              <a:spcBef>
                <a:spcPts val="0"/>
              </a:spcBef>
              <a:spcAft>
                <a:spcPts val="6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CCD475-BD3D-4D8F-9C25-3936DE8BD1EA}" type="datetime4">
              <a:rPr lang="en-US" smtClean="0"/>
              <a:t>March 12, 2026</a:t>
            </a:fld>
            <a:endParaRPr lang="en-US" dirty="0"/>
          </a:p>
        </p:txBody>
      </p:sp>
    </p:spTree>
    <p:extLst>
      <p:ext uri="{BB962C8B-B14F-4D97-AF65-F5344CB8AC3E}">
        <p14:creationId xmlns:p14="http://schemas.microsoft.com/office/powerpoint/2010/main" val="3401759276"/>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297" y="1170958"/>
            <a:ext cx="10512425"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8" name="Text Column 1">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623297" y="2052043"/>
            <a:ext cx="2743200" cy="2986087"/>
          </a:xfrm>
          <a:prstGeom prst="rect">
            <a:avLst/>
          </a:prstGeom>
        </p:spPr>
        <p:txBody>
          <a:bodyPr/>
          <a:lstStyle>
            <a:lvl1pPr marL="0" indent="0">
              <a:spcBef>
                <a:spcPts val="0"/>
              </a:spcBef>
              <a:spcAft>
                <a:spcPts val="1200"/>
              </a:spcAft>
              <a:buClr>
                <a:schemeClr val="accent6"/>
              </a:buClr>
              <a:buFontTx/>
              <a:buNone/>
              <a:defRPr sz="2000">
                <a:solidFill>
                  <a:schemeClr val="tx1"/>
                </a:solidFill>
                <a:latin typeface="+mn-lt"/>
              </a:defRPr>
            </a:lvl1pPr>
            <a:lvl2pPr marL="344488" indent="-230188">
              <a:spcBef>
                <a:spcPts val="0"/>
              </a:spcBef>
              <a:spcAft>
                <a:spcPts val="600"/>
              </a:spcAft>
              <a:defRPr sz="2000">
                <a:latin typeface="+mn-lt"/>
              </a:defRPr>
            </a:lvl2pPr>
            <a:lvl3pPr marL="458788" indent="-228600">
              <a:spcBef>
                <a:spcPts val="0"/>
              </a:spcBef>
              <a:spcAft>
                <a:spcPts val="600"/>
              </a:spcAft>
              <a:buFont typeface="Arial" panose="020B0604020202020204" pitchFamily="34" charset="0"/>
              <a:buChar char="•"/>
              <a:defRPr sz="2000">
                <a:latin typeface="+mn-lt"/>
              </a:defRPr>
            </a:lvl3pPr>
            <a:lvl4pPr marL="569913" indent="-230188">
              <a:spcBef>
                <a:spcPts val="0"/>
              </a:spcBef>
              <a:spcAft>
                <a:spcPts val="600"/>
              </a:spcAft>
              <a:buClr>
                <a:schemeClr val="accent6"/>
              </a:buClr>
              <a:buFont typeface="System Font Regular"/>
              <a:buChar char="–"/>
              <a:tabLst/>
              <a:defRPr sz="2000">
                <a:latin typeface="+mn-lt"/>
              </a:defRPr>
            </a:lvl4pPr>
            <a:lvl5pPr marL="684213" indent="-225425">
              <a:spcBef>
                <a:spcPts val="0"/>
              </a:spcBef>
              <a:spcAft>
                <a:spcPts val="600"/>
              </a:spcAft>
              <a:buClr>
                <a:schemeClr val="accent6"/>
              </a:buClr>
              <a:buSzPct val="100000"/>
              <a:buFont typeface="System Font Regular"/>
              <a:buChar char="–"/>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Column 2">
            <a:extLst>
              <a:ext uri="{FF2B5EF4-FFF2-40B4-BE49-F238E27FC236}">
                <a16:creationId xmlns:a16="http://schemas.microsoft.com/office/drawing/2014/main" id="{52F0C1DF-6492-8445-A2F1-D57652FA6084}"/>
              </a:ext>
            </a:extLst>
          </p:cNvPr>
          <p:cNvSpPr>
            <a:spLocks noGrp="1"/>
          </p:cNvSpPr>
          <p:nvPr>
            <p:ph type="body" sz="quarter" idx="13" hasCustomPrompt="1"/>
          </p:nvPr>
        </p:nvSpPr>
        <p:spPr>
          <a:xfrm>
            <a:off x="3426979" y="2052041"/>
            <a:ext cx="2743200" cy="2986087"/>
          </a:xfrm>
          <a:prstGeom prst="rect">
            <a:avLst/>
          </a:prstGeom>
        </p:spPr>
        <p:txBody>
          <a:bodyPr/>
          <a:lstStyle>
            <a:lvl1pPr marL="0" indent="0">
              <a:spcBef>
                <a:spcPts val="0"/>
              </a:spcBef>
              <a:spcAft>
                <a:spcPts val="1200"/>
              </a:spcAft>
              <a:buClr>
                <a:schemeClr val="accent6"/>
              </a:buClr>
              <a:buFontTx/>
              <a:buNone/>
              <a:defRPr sz="2000">
                <a:solidFill>
                  <a:schemeClr val="tx1"/>
                </a:solidFill>
                <a:latin typeface="+mn-lt"/>
              </a:defRPr>
            </a:lvl1pPr>
            <a:lvl2pPr marL="344488" indent="-230188">
              <a:spcBef>
                <a:spcPts val="0"/>
              </a:spcBef>
              <a:spcAft>
                <a:spcPts val="600"/>
              </a:spcAft>
              <a:defRPr sz="2000">
                <a:latin typeface="+mn-lt"/>
              </a:defRPr>
            </a:lvl2pPr>
            <a:lvl3pPr marL="458788" indent="-228600">
              <a:spcBef>
                <a:spcPts val="0"/>
              </a:spcBef>
              <a:spcAft>
                <a:spcPts val="600"/>
              </a:spcAft>
              <a:buFont typeface="Arial" panose="020B0604020202020204" pitchFamily="34" charset="0"/>
              <a:buChar char="•"/>
              <a:defRPr sz="2000">
                <a:latin typeface="+mn-lt"/>
              </a:defRPr>
            </a:lvl3pPr>
            <a:lvl4pPr marL="569913" indent="-230188">
              <a:spcBef>
                <a:spcPts val="0"/>
              </a:spcBef>
              <a:spcAft>
                <a:spcPts val="600"/>
              </a:spcAft>
              <a:buClr>
                <a:schemeClr val="accent6"/>
              </a:buClr>
              <a:buFont typeface="System Font Regular"/>
              <a:buChar char="–"/>
              <a:tabLst/>
              <a:defRPr sz="2000">
                <a:latin typeface="+mn-lt"/>
              </a:defRPr>
            </a:lvl4pPr>
            <a:lvl5pPr marL="684213" indent="-225425">
              <a:spcBef>
                <a:spcPts val="0"/>
              </a:spcBef>
              <a:spcAft>
                <a:spcPts val="600"/>
              </a:spcAft>
              <a:buClr>
                <a:schemeClr val="accent6"/>
              </a:buClr>
              <a:buSzPct val="100000"/>
              <a:buFont typeface="System Font Regular"/>
              <a:buChar char="–"/>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Column 3">
            <a:extLst>
              <a:ext uri="{FF2B5EF4-FFF2-40B4-BE49-F238E27FC236}">
                <a16:creationId xmlns:a16="http://schemas.microsoft.com/office/drawing/2014/main" id="{52F0C1DF-6492-8445-A2F1-D57652FA6084}"/>
              </a:ext>
            </a:extLst>
          </p:cNvPr>
          <p:cNvSpPr>
            <a:spLocks noGrp="1"/>
          </p:cNvSpPr>
          <p:nvPr>
            <p:ph type="body" sz="quarter" idx="14" hasCustomPrompt="1"/>
          </p:nvPr>
        </p:nvSpPr>
        <p:spPr>
          <a:xfrm>
            <a:off x="6230661" y="2048313"/>
            <a:ext cx="2743200" cy="2986087"/>
          </a:xfrm>
          <a:prstGeom prst="rect">
            <a:avLst/>
          </a:prstGeom>
        </p:spPr>
        <p:txBody>
          <a:bodyPr/>
          <a:lstStyle>
            <a:lvl1pPr marL="0" indent="0">
              <a:spcBef>
                <a:spcPts val="0"/>
              </a:spcBef>
              <a:spcAft>
                <a:spcPts val="1200"/>
              </a:spcAft>
              <a:buClr>
                <a:schemeClr val="accent6"/>
              </a:buClr>
              <a:buFontTx/>
              <a:buNone/>
              <a:defRPr sz="2000">
                <a:solidFill>
                  <a:schemeClr val="tx1"/>
                </a:solidFill>
                <a:latin typeface="+mn-lt"/>
              </a:defRPr>
            </a:lvl1pPr>
            <a:lvl2pPr marL="344488" indent="-230188">
              <a:spcBef>
                <a:spcPts val="0"/>
              </a:spcBef>
              <a:spcAft>
                <a:spcPts val="600"/>
              </a:spcAft>
              <a:defRPr sz="2000">
                <a:latin typeface="+mn-lt"/>
              </a:defRPr>
            </a:lvl2pPr>
            <a:lvl3pPr marL="458788" indent="-228600">
              <a:spcBef>
                <a:spcPts val="0"/>
              </a:spcBef>
              <a:spcAft>
                <a:spcPts val="600"/>
              </a:spcAft>
              <a:buFont typeface="Arial" panose="020B0604020202020204" pitchFamily="34" charset="0"/>
              <a:buChar char="•"/>
              <a:defRPr sz="2000">
                <a:latin typeface="+mn-lt"/>
              </a:defRPr>
            </a:lvl3pPr>
            <a:lvl4pPr marL="569913" indent="-230188">
              <a:spcBef>
                <a:spcPts val="0"/>
              </a:spcBef>
              <a:spcAft>
                <a:spcPts val="600"/>
              </a:spcAft>
              <a:buClr>
                <a:schemeClr val="accent6"/>
              </a:buClr>
              <a:buFont typeface="System Font Regular"/>
              <a:buChar char="–"/>
              <a:tabLst/>
              <a:defRPr sz="2000">
                <a:latin typeface="+mn-lt"/>
              </a:defRPr>
            </a:lvl4pPr>
            <a:lvl5pPr marL="684213" indent="-225425">
              <a:spcBef>
                <a:spcPts val="0"/>
              </a:spcBef>
              <a:spcAft>
                <a:spcPts val="600"/>
              </a:spcAft>
              <a:buClr>
                <a:schemeClr val="accent6"/>
              </a:buClr>
              <a:buSzPct val="100000"/>
              <a:buFont typeface="System Font Regular"/>
              <a:buChar char="–"/>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Column 4">
            <a:extLst>
              <a:ext uri="{FF2B5EF4-FFF2-40B4-BE49-F238E27FC236}">
                <a16:creationId xmlns:a16="http://schemas.microsoft.com/office/drawing/2014/main" id="{52F0C1DF-6492-8445-A2F1-D57652FA6084}"/>
              </a:ext>
            </a:extLst>
          </p:cNvPr>
          <p:cNvSpPr>
            <a:spLocks noGrp="1"/>
          </p:cNvSpPr>
          <p:nvPr>
            <p:ph type="body" sz="quarter" idx="15" hasCustomPrompt="1"/>
          </p:nvPr>
        </p:nvSpPr>
        <p:spPr>
          <a:xfrm>
            <a:off x="9034343" y="2056886"/>
            <a:ext cx="2743200" cy="2986087"/>
          </a:xfrm>
          <a:prstGeom prst="rect">
            <a:avLst/>
          </a:prstGeom>
        </p:spPr>
        <p:txBody>
          <a:bodyPr/>
          <a:lstStyle>
            <a:lvl1pPr marL="0" indent="0">
              <a:spcBef>
                <a:spcPts val="0"/>
              </a:spcBef>
              <a:spcAft>
                <a:spcPts val="1200"/>
              </a:spcAft>
              <a:buClr>
                <a:schemeClr val="accent6"/>
              </a:buClr>
              <a:buFontTx/>
              <a:buNone/>
              <a:defRPr sz="2000">
                <a:solidFill>
                  <a:schemeClr val="tx1"/>
                </a:solidFill>
                <a:latin typeface="+mn-lt"/>
              </a:defRPr>
            </a:lvl1pPr>
            <a:lvl2pPr marL="344488" indent="-230188">
              <a:spcBef>
                <a:spcPts val="0"/>
              </a:spcBef>
              <a:spcAft>
                <a:spcPts val="600"/>
              </a:spcAft>
              <a:defRPr sz="2000">
                <a:latin typeface="+mn-lt"/>
              </a:defRPr>
            </a:lvl2pPr>
            <a:lvl3pPr marL="458788" indent="-228600">
              <a:spcBef>
                <a:spcPts val="0"/>
              </a:spcBef>
              <a:spcAft>
                <a:spcPts val="600"/>
              </a:spcAft>
              <a:buFont typeface="Arial" panose="020B0604020202020204" pitchFamily="34" charset="0"/>
              <a:buChar char="•"/>
              <a:defRPr sz="2000">
                <a:latin typeface="+mn-lt"/>
              </a:defRPr>
            </a:lvl3pPr>
            <a:lvl4pPr marL="569913" indent="-230188">
              <a:spcBef>
                <a:spcPts val="0"/>
              </a:spcBef>
              <a:spcAft>
                <a:spcPts val="600"/>
              </a:spcAft>
              <a:buClr>
                <a:schemeClr val="accent6"/>
              </a:buClr>
              <a:buFont typeface="System Font Regular"/>
              <a:buChar char="–"/>
              <a:tabLst/>
              <a:defRPr sz="2000">
                <a:latin typeface="+mn-lt"/>
              </a:defRPr>
            </a:lvl4pPr>
            <a:lvl5pPr marL="684213" indent="-225425">
              <a:spcBef>
                <a:spcPts val="0"/>
              </a:spcBef>
              <a:spcAft>
                <a:spcPts val="600"/>
              </a:spcAft>
              <a:buClr>
                <a:schemeClr val="accent6"/>
              </a:buClr>
              <a:buSzPct val="100000"/>
              <a:buFont typeface="System Font Regular"/>
              <a:buChar char="–"/>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3C9B5D-6673-4FC7-A4F7-F32A14DBF67B}" type="datetime4">
              <a:rPr lang="en-US" smtClean="0"/>
              <a:t>March 12, 2026</a:t>
            </a:fld>
            <a:endParaRPr lang="en-US" dirty="0"/>
          </a:p>
        </p:txBody>
      </p:sp>
    </p:spTree>
    <p:extLst>
      <p:ext uri="{BB962C8B-B14F-4D97-AF65-F5344CB8AC3E}">
        <p14:creationId xmlns:p14="http://schemas.microsoft.com/office/powerpoint/2010/main" val="127908582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 Text and Picture">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297" y="1154180"/>
            <a:ext cx="10512425"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0" name="Column 1 Text">
            <a:extLst>
              <a:ext uri="{FF2B5EF4-FFF2-40B4-BE49-F238E27FC236}">
                <a16:creationId xmlns:a16="http://schemas.microsoft.com/office/drawing/2014/main" id="{52F0C1DF-6492-8445-A2F1-D57652FA6084}"/>
              </a:ext>
            </a:extLst>
          </p:cNvPr>
          <p:cNvSpPr>
            <a:spLocks noGrp="1"/>
          </p:cNvSpPr>
          <p:nvPr>
            <p:ph type="body" sz="quarter" idx="11"/>
          </p:nvPr>
        </p:nvSpPr>
        <p:spPr>
          <a:xfrm>
            <a:off x="623889" y="2040640"/>
            <a:ext cx="5248592" cy="2986087"/>
          </a:xfrm>
          <a:prstGeom prst="rect">
            <a:avLst/>
          </a:prstGeom>
        </p:spPr>
        <p:txBody>
          <a:bodyPr/>
          <a:lstStyle>
            <a:lvl1pPr marL="400050" indent="-342900">
              <a:spcBef>
                <a:spcPts val="0"/>
              </a:spcBef>
              <a:spcAft>
                <a:spcPts val="800"/>
              </a:spcAft>
              <a:buClr>
                <a:schemeClr val="accent6"/>
              </a:buClr>
              <a:buFont typeface="Wingdings" panose="05000000000000000000" pitchFamily="2" charset="2"/>
              <a:buChar char="§"/>
              <a:defRPr sz="2400">
                <a:solidFill>
                  <a:schemeClr val="tx1"/>
                </a:solidFill>
                <a:latin typeface="+mn-lt"/>
              </a:defRPr>
            </a:lvl1pPr>
            <a:lvl2pPr marL="685800" indent="-347472">
              <a:spcBef>
                <a:spcPts val="0"/>
              </a:spcBef>
              <a:spcAft>
                <a:spcPts val="800"/>
              </a:spcAft>
              <a:defRPr sz="2400">
                <a:latin typeface="+mn-lt"/>
              </a:defRPr>
            </a:lvl2pPr>
            <a:lvl3pPr marL="971550" indent="-280988">
              <a:spcBef>
                <a:spcPts val="0"/>
              </a:spcBef>
              <a:spcAft>
                <a:spcPts val="800"/>
              </a:spcAft>
              <a:buFont typeface="Arial" panose="020B0604020202020204" pitchFamily="34" charset="0"/>
              <a:buChar char="•"/>
              <a:defRPr sz="2400">
                <a:latin typeface="+mn-lt"/>
              </a:defRPr>
            </a:lvl3pPr>
            <a:lvl4pPr marL="1371600" indent="-400050">
              <a:spcBef>
                <a:spcPts val="0"/>
              </a:spcBef>
              <a:spcAft>
                <a:spcPts val="800"/>
              </a:spcAft>
              <a:buClr>
                <a:schemeClr val="accent6"/>
              </a:buClr>
              <a:buFont typeface="System Font Regular"/>
              <a:buChar char="–"/>
              <a:defRPr sz="2400">
                <a:latin typeface="+mn-lt"/>
              </a:defRPr>
            </a:lvl4pPr>
            <a:lvl5pPr marL="1714500" indent="-342900">
              <a:spcBef>
                <a:spcPts val="0"/>
              </a:spcBef>
              <a:spcAft>
                <a:spcPts val="800"/>
              </a:spcAft>
              <a:buClr>
                <a:schemeClr val="accent6"/>
              </a:buClr>
              <a:buSzPct val="100000"/>
              <a:buFont typeface="System Font Regular"/>
              <a:buChar char="–"/>
              <a:defRPr sz="2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lumn 2 Picture">
            <a:extLst>
              <a:ext uri="{FF2B5EF4-FFF2-40B4-BE49-F238E27FC236}">
                <a16:creationId xmlns:a16="http://schemas.microsoft.com/office/drawing/2014/main" id="{FBAF9846-71DA-A44F-8AF9-87E1DDB943E1}"/>
              </a:ext>
            </a:extLst>
          </p:cNvPr>
          <p:cNvSpPr>
            <a:spLocks noGrp="1"/>
          </p:cNvSpPr>
          <p:nvPr>
            <p:ph type="pic" sz="quarter" idx="12"/>
          </p:nvPr>
        </p:nvSpPr>
        <p:spPr>
          <a:xfrm>
            <a:off x="6094413" y="2042457"/>
            <a:ext cx="5041900" cy="2987675"/>
          </a:xfrm>
          <a:prstGeom prst="rect">
            <a:avLst/>
          </a:prstGeom>
        </p:spPr>
        <p:txBody>
          <a:bodyPr anchor="ctr"/>
          <a:lstStyle>
            <a:lvl1pPr algn="ctr">
              <a:defRPr sz="1400"/>
            </a:lvl1pPr>
          </a:lstStyle>
          <a:p>
            <a:endParaRPr lang="en-US" dirty="0"/>
          </a:p>
        </p:txBody>
      </p:sp>
      <p:sp>
        <p:nvSpPr>
          <p:cNvPr id="12" name="Date Placeholder 3">
            <a:extLst>
              <a:ext uri="{FF2B5EF4-FFF2-40B4-BE49-F238E27FC236}">
                <a16:creationId xmlns:a16="http://schemas.microsoft.com/office/drawing/2014/main" id="{0BF51A89-F001-FB42-93CF-822574F6627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9B010B-938C-4BD0-AF7C-9746274FFE3D}" type="datetime4">
              <a:rPr lang="en-US" smtClean="0"/>
              <a:t>March 12, 2026</a:t>
            </a:fld>
            <a:endParaRPr lang="en-US" dirty="0"/>
          </a:p>
        </p:txBody>
      </p:sp>
    </p:spTree>
    <p:extLst>
      <p:ext uri="{BB962C8B-B14F-4D97-AF65-F5344CB8AC3E}">
        <p14:creationId xmlns:p14="http://schemas.microsoft.com/office/powerpoint/2010/main" val="3018144544"/>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behind picture)"/>
          <p:cNvSpPr>
            <a:spLocks noGrp="1"/>
          </p:cNvSpPr>
          <p:nvPr>
            <p:ph type="title"/>
          </p:nvPr>
        </p:nvSpPr>
        <p:spPr/>
        <p:txBody>
          <a:bodyPr/>
          <a:lstStyle/>
          <a:p>
            <a:r>
              <a:rPr lang="en-US"/>
              <a:t>Click to edit Master title style</a:t>
            </a:r>
          </a:p>
        </p:txBody>
      </p:sp>
      <p:sp>
        <p:nvSpPr>
          <p:cNvPr id="7" name="Picture">
            <a:extLst>
              <a:ext uri="{FF2B5EF4-FFF2-40B4-BE49-F238E27FC236}">
                <a16:creationId xmlns:a16="http://schemas.microsoft.com/office/drawing/2014/main" id="{E8EA923E-BC71-C347-8E04-0810876CF682}"/>
              </a:ext>
            </a:extLst>
          </p:cNvPr>
          <p:cNvSpPr>
            <a:spLocks noGrp="1"/>
          </p:cNvSpPr>
          <p:nvPr>
            <p:ph type="pic" sz="quarter" idx="12"/>
          </p:nvPr>
        </p:nvSpPr>
        <p:spPr>
          <a:xfrm>
            <a:off x="623297" y="1371600"/>
            <a:ext cx="10938784" cy="4246879"/>
          </a:xfrm>
          <a:prstGeom prst="rect">
            <a:avLst/>
          </a:prstGeom>
        </p:spPr>
        <p:txBody>
          <a:bodyPr anchor="ctr"/>
          <a:lstStyle>
            <a:lvl1pPr algn="ctr">
              <a:defRPr sz="1400"/>
            </a:lvl1pPr>
          </a:lstStyle>
          <a:p>
            <a:endParaRPr lang="en-US" dirty="0"/>
          </a:p>
        </p:txBody>
      </p:sp>
      <p:sp>
        <p:nvSpPr>
          <p:cNvPr id="11" name="Date">
            <a:extLst>
              <a:ext uri="{FF2B5EF4-FFF2-40B4-BE49-F238E27FC236}">
                <a16:creationId xmlns:a16="http://schemas.microsoft.com/office/drawing/2014/main" id="{7E01E1C4-2C84-CE47-85DB-593C82C0EB68}"/>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EF8423-1295-4128-9C08-61F5C8343238}" type="datetime4">
              <a:rPr lang="en-US" smtClean="0"/>
              <a:t>March 12, 2026</a:t>
            </a:fld>
            <a:endParaRPr lang="en-US" dirty="0"/>
          </a:p>
        </p:txBody>
      </p:sp>
    </p:spTree>
    <p:extLst>
      <p:ext uri="{BB962C8B-B14F-4D97-AF65-F5344CB8AC3E}">
        <p14:creationId xmlns:p14="http://schemas.microsoft.com/office/powerpoint/2010/main" val="116993593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column paragraphs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297" y="1145791"/>
            <a:ext cx="10512425"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0" name="Text Area 1">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3889" y="2032251"/>
            <a:ext cx="9602630" cy="2986087"/>
          </a:xfrm>
          <a:prstGeom prst="rect">
            <a:avLst/>
          </a:prstGeom>
        </p:spPr>
        <p:txBody>
          <a:bodyPr/>
          <a:lstStyle>
            <a:lvl1pPr marL="114300" indent="0">
              <a:spcBef>
                <a:spcPts val="0"/>
              </a:spcBef>
              <a:spcAft>
                <a:spcPts val="1200"/>
              </a:spcAft>
              <a:buClr>
                <a:schemeClr val="accent6"/>
              </a:buClr>
              <a:buFont typeface="Wingdings" panose="05000000000000000000" pitchFamily="2" charset="2"/>
              <a:buNone/>
              <a:defRPr sz="2400">
                <a:solidFill>
                  <a:schemeClr val="tx1"/>
                </a:solidFill>
                <a:latin typeface="+mn-lt"/>
              </a:defRPr>
            </a:lvl1pPr>
            <a:lvl2pPr marL="338328" indent="0">
              <a:spcBef>
                <a:spcPts val="0"/>
              </a:spcBef>
              <a:spcAft>
                <a:spcPts val="600"/>
              </a:spcAft>
              <a:buFontTx/>
              <a:buNone/>
              <a:defRPr sz="2200">
                <a:latin typeface="+mn-lt"/>
              </a:defRPr>
            </a:lvl2pPr>
            <a:lvl3pPr marL="676656" indent="0">
              <a:spcBef>
                <a:spcPts val="0"/>
              </a:spcBef>
              <a:spcAft>
                <a:spcPts val="600"/>
              </a:spcAft>
              <a:buFontTx/>
              <a:buNone/>
              <a:defRPr sz="2200">
                <a:latin typeface="+mn-lt"/>
              </a:defRPr>
            </a:lvl3pPr>
            <a:lvl4pPr marL="1133856" indent="0">
              <a:spcBef>
                <a:spcPts val="0"/>
              </a:spcBef>
              <a:spcAft>
                <a:spcPts val="600"/>
              </a:spcAft>
              <a:buClr>
                <a:schemeClr val="accent6"/>
              </a:buClr>
              <a:buFontTx/>
              <a:buNone/>
              <a:defRPr sz="2200">
                <a:latin typeface="+mn-lt"/>
              </a:defRPr>
            </a:lvl4pPr>
            <a:lvl5pPr marL="1481328" indent="0">
              <a:spcBef>
                <a:spcPts val="0"/>
              </a:spcBef>
              <a:spcAft>
                <a:spcPts val="600"/>
              </a:spcAft>
              <a:buClr>
                <a:schemeClr val="accent6"/>
              </a:buClr>
              <a:buSzPct val="100000"/>
              <a:buFontTx/>
              <a:buNone/>
              <a:defRPr sz="2200">
                <a:latin typeface="+mn-lt"/>
              </a:defRPr>
            </a:lvl5pPr>
          </a:lstStyle>
          <a:p>
            <a:pPr lvl="0"/>
            <a:r>
              <a:rPr lang="en-US" dirty="0"/>
              <a:t>Click to edit Master plain text styles</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4C82B-53BB-49C0-8529-67F839443334}" type="datetime4">
              <a:rPr lang="en-US" smtClean="0"/>
              <a:t>March 12, 2026</a:t>
            </a:fld>
            <a:endParaRPr lang="en-US" dirty="0"/>
          </a:p>
        </p:txBody>
      </p:sp>
    </p:spTree>
    <p:extLst>
      <p:ext uri="{BB962C8B-B14F-4D97-AF65-F5344CB8AC3E}">
        <p14:creationId xmlns:p14="http://schemas.microsoft.com/office/powerpoint/2010/main" val="286645911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890" y="1046679"/>
            <a:ext cx="10512424" cy="648915"/>
          </a:xfrm>
          <a:prstGeom prst="rect">
            <a:avLst/>
          </a:prstGeom>
        </p:spPr>
        <p:txBody>
          <a:bodyPr vert="horz" lIns="91440" tIns="45720" rIns="91440" bIns="45720" rtlCol="0" anchor="t">
            <a:normAutofit/>
          </a:bodyPr>
          <a:lstStyle>
            <a:lvl1pPr>
              <a:defRPr sz="3201"/>
            </a:lvl1pPr>
          </a:lstStyle>
          <a:p>
            <a:r>
              <a:rPr lang="en-US" dirty="0"/>
              <a:t>Click to edit Master title style</a:t>
            </a:r>
          </a:p>
        </p:txBody>
      </p:sp>
      <p:sp>
        <p:nvSpPr>
          <p:cNvPr id="10" name="Text">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3890" y="1935957"/>
            <a:ext cx="10512424" cy="2986087"/>
          </a:xfrm>
          <a:prstGeom prst="rect">
            <a:avLst/>
          </a:prstGeom>
        </p:spPr>
        <p:txBody>
          <a:bodyPr/>
          <a:lstStyle>
            <a:lvl1pPr marL="347477" indent="0">
              <a:spcBef>
                <a:spcPts val="0"/>
              </a:spcBef>
              <a:spcAft>
                <a:spcPts val="1200"/>
              </a:spcAft>
              <a:buClr>
                <a:schemeClr val="accent6"/>
              </a:buClr>
              <a:buFontTx/>
              <a:buNone/>
              <a:defRPr sz="2400">
                <a:solidFill>
                  <a:schemeClr val="tx1"/>
                </a:solidFill>
                <a:latin typeface="+mn-lt"/>
              </a:defRPr>
            </a:lvl1pPr>
            <a:lvl2pPr marL="338334" indent="0">
              <a:spcBef>
                <a:spcPts val="0"/>
              </a:spcBef>
              <a:spcAft>
                <a:spcPts val="600"/>
              </a:spcAft>
              <a:buFontTx/>
              <a:buNone/>
              <a:defRPr sz="2199">
                <a:latin typeface="+mn-lt"/>
              </a:defRPr>
            </a:lvl2pPr>
            <a:lvl3pPr marL="676667" indent="0">
              <a:spcBef>
                <a:spcPts val="0"/>
              </a:spcBef>
              <a:spcAft>
                <a:spcPts val="600"/>
              </a:spcAft>
              <a:buFontTx/>
              <a:buNone/>
              <a:defRPr sz="2199">
                <a:latin typeface="+mn-lt"/>
              </a:defRPr>
            </a:lvl3pPr>
            <a:lvl4pPr marL="1133875" indent="0">
              <a:spcBef>
                <a:spcPts val="0"/>
              </a:spcBef>
              <a:spcAft>
                <a:spcPts val="600"/>
              </a:spcAft>
              <a:buClr>
                <a:schemeClr val="accent6"/>
              </a:buClr>
              <a:buFontTx/>
              <a:buNone/>
              <a:defRPr sz="2199">
                <a:latin typeface="+mn-lt"/>
              </a:defRPr>
            </a:lvl4pPr>
            <a:lvl5pPr marL="1481352" indent="0">
              <a:spcBef>
                <a:spcPts val="0"/>
              </a:spcBef>
              <a:spcAft>
                <a:spcPts val="600"/>
              </a:spcAft>
              <a:buClr>
                <a:schemeClr val="accent6"/>
              </a:buClr>
              <a:buSzPct val="100000"/>
              <a:buFontTx/>
              <a:buNone/>
              <a:defRPr sz="2199">
                <a:latin typeface="+mn-lt"/>
              </a:defRPr>
            </a:lvl5pPr>
          </a:lstStyle>
          <a:p>
            <a:pPr lvl="0"/>
            <a:r>
              <a:rPr lang="en-US" dirty="0"/>
              <a:t>Click to edit Master plain text styles</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296"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DD43B1-01E5-D847-B965-FC264A9E1869}" type="datetime4">
              <a:rPr lang="en-US" smtClean="0"/>
              <a:t>March 12, 2026</a:t>
            </a:fld>
            <a:endParaRPr lang="en-US" dirty="0"/>
          </a:p>
        </p:txBody>
      </p:sp>
    </p:spTree>
    <p:extLst>
      <p:ext uri="{BB962C8B-B14F-4D97-AF65-F5344CB8AC3E}">
        <p14:creationId xmlns:p14="http://schemas.microsoft.com/office/powerpoint/2010/main" val="251325815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3.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4.xml"/><Relationship Id="rId1" Type="http://schemas.openxmlformats.org/officeDocument/2006/relationships/slideLayout" Target="../slideLayouts/slideLayout13.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5.xml"/><Relationship Id="rId1" Type="http://schemas.openxmlformats.org/officeDocument/2006/relationships/slideLayout" Target="../slideLayouts/slideLayout14.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tx2"/>
            </a:gs>
            <a:gs pos="100000">
              <a:schemeClr val="tx2">
                <a:lumMod val="75000"/>
              </a:schemeClr>
            </a:gs>
          </a:gsLst>
          <a:lin ang="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878181"/>
      </p:ext>
    </p:extLst>
  </p:cSld>
  <p:clrMap bg1="lt1" tx1="dk1" bg2="lt2" tx2="dk2" accent1="accent1" accent2="accent2" accent3="accent3" accent4="accent4" accent5="accent5" accent6="accent6" hlink="hlink" folHlink="folHlink"/>
  <p:sldLayoutIdLst>
    <p:sldLayoutId id="2147483712" r:id="rId1"/>
  </p:sldLayoutIdLst>
  <p:transition spd="slow">
    <p:fade/>
  </p:transition>
  <p:hf sldNum="0" hdr="0"/>
  <p:txStyles>
    <p:titleStyle>
      <a:lvl1pPr algn="ctr" defTabSz="1218895" rtl="0" eaLnBrk="1" latinLnBrk="0" hangingPunct="1">
        <a:spcBef>
          <a:spcPct val="0"/>
        </a:spcBef>
        <a:buNone/>
        <a:defRPr sz="5865" kern="1200">
          <a:solidFill>
            <a:schemeClr val="tx1"/>
          </a:solidFill>
          <a:latin typeface="+mj-lt"/>
          <a:ea typeface="+mj-ea"/>
          <a:cs typeface="+mj-cs"/>
        </a:defRPr>
      </a:lvl1pPr>
    </p:titleStyle>
    <p:bodyStyle>
      <a:lvl1pPr marL="457086" indent="-457086" algn="l" defTabSz="121889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0F4FCDD2-5E10-224D-8C68-31BC1F67A43E}"/>
              </a:ext>
            </a:extLst>
          </p:cNvPr>
          <p:cNvSpPr>
            <a:spLocks noGrp="1"/>
          </p:cNvSpPr>
          <p:nvPr>
            <p:ph type="title"/>
          </p:nvPr>
        </p:nvSpPr>
        <p:spPr>
          <a:xfrm>
            <a:off x="623297" y="1136034"/>
            <a:ext cx="10794980" cy="648915"/>
          </a:xfrm>
          <a:prstGeom prst="rect">
            <a:avLst/>
          </a:prstGeom>
        </p:spPr>
        <p:txBody>
          <a:bodyPr vert="horz" lIns="91440" tIns="45720" rIns="91440" bIns="45720" rtlCol="0" anchor="t">
            <a:normAutofit/>
          </a:bodyPr>
          <a:lstStyle/>
          <a:p>
            <a:r>
              <a:rPr lang="en-US" dirty="0"/>
              <a:t>Click to edit Master title style</a:t>
            </a:r>
          </a:p>
        </p:txBody>
      </p:sp>
      <p:sp>
        <p:nvSpPr>
          <p:cNvPr id="7" name="Top bar"/>
          <p:cNvSpPr/>
          <p:nvPr/>
        </p:nvSpPr>
        <p:spPr>
          <a:xfrm>
            <a:off x="0" y="0"/>
            <a:ext cx="12188825" cy="728547"/>
          </a:xfrm>
          <a:prstGeom prst="rect">
            <a:avLst/>
          </a:prstGeom>
          <a:gradFill>
            <a:gsLst>
              <a:gs pos="23000">
                <a:schemeClr val="tx2">
                  <a:lumMod val="75000"/>
                </a:schemeClr>
              </a:gs>
              <a:gs pos="100000">
                <a:schemeClr val="accent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399" dirty="0"/>
          </a:p>
        </p:txBody>
      </p:sp>
      <p:sp>
        <p:nvSpPr>
          <p:cNvPr id="6" name="Slide Number Circle">
            <a:extLst>
              <a:ext uri="{FF2B5EF4-FFF2-40B4-BE49-F238E27FC236}">
                <a16:creationId xmlns:a16="http://schemas.microsoft.com/office/drawing/2014/main" id="{DC63F7F3-9642-BA4D-83B9-EB92AB17B872}"/>
              </a:ext>
            </a:extLst>
          </p:cNvPr>
          <p:cNvSpPr/>
          <p:nvPr userDrawn="1"/>
        </p:nvSpPr>
        <p:spPr>
          <a:xfrm>
            <a:off x="11613568" y="220765"/>
            <a:ext cx="307696" cy="3076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endParaRPr lang="en-US" sz="2487" dirty="0"/>
          </a:p>
        </p:txBody>
      </p:sp>
      <p:sp>
        <p:nvSpPr>
          <p:cNvPr id="8" name="Slide Number">
            <a:extLst>
              <a:ext uri="{FF2B5EF4-FFF2-40B4-BE49-F238E27FC236}">
                <a16:creationId xmlns:a16="http://schemas.microsoft.com/office/drawing/2014/main" id="{7B8C0E48-51A4-0042-B570-D9B72B6AACAE}"/>
              </a:ext>
            </a:extLst>
          </p:cNvPr>
          <p:cNvSpPr txBox="1"/>
          <p:nvPr userDrawn="1"/>
        </p:nvSpPr>
        <p:spPr>
          <a:xfrm>
            <a:off x="11565512" y="247655"/>
            <a:ext cx="403808" cy="253916"/>
          </a:xfrm>
          <a:prstGeom prst="rect">
            <a:avLst/>
          </a:prstGeom>
          <a:noFill/>
        </p:spPr>
        <p:txBody>
          <a:bodyPr wrap="square" rtlCol="0">
            <a:spAutoFit/>
          </a:bodyPr>
          <a:lstStyle/>
          <a:p>
            <a:pPr algn="ctr"/>
            <a:fld id="{A565D13D-210D-7741-99FD-FE938200C5BF}" type="slidenum">
              <a:rPr lang="en-US" sz="1050" b="1" smtClean="0">
                <a:solidFill>
                  <a:schemeClr val="bg1"/>
                </a:solidFill>
              </a:rPr>
              <a:t>‹#›</a:t>
            </a:fld>
            <a:endParaRPr lang="en-US" sz="1050" b="1" dirty="0">
              <a:solidFill>
                <a:schemeClr val="bg1"/>
              </a:solidFill>
            </a:endParaRPr>
          </a:p>
        </p:txBody>
      </p:sp>
      <p:sp>
        <p:nvSpPr>
          <p:cNvPr id="15" name="Date">
            <a:extLst>
              <a:ext uri="{FF2B5EF4-FFF2-40B4-BE49-F238E27FC236}">
                <a16:creationId xmlns:a16="http://schemas.microsoft.com/office/drawing/2014/main" id="{841C3474-27D8-8049-BB94-405BB23B8EE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07F011-C873-4C3E-B563-159F3DEE9B17}" type="datetime4">
              <a:rPr lang="en-US" smtClean="0"/>
              <a:t>March 12, 2026</a:t>
            </a:fld>
            <a:endParaRPr lang="en-US" dirty="0"/>
          </a:p>
        </p:txBody>
      </p:sp>
      <p:pic>
        <p:nvPicPr>
          <p:cNvPr id="3" name="Picture 2" descr="Graphical user interface&#10;&#10;Description automatically generated with medium confidence">
            <a:extLst>
              <a:ext uri="{FF2B5EF4-FFF2-40B4-BE49-F238E27FC236}">
                <a16:creationId xmlns:a16="http://schemas.microsoft.com/office/drawing/2014/main" id="{4605063C-3227-4F51-A3BF-A1BEBBD95181}"/>
              </a:ext>
            </a:extLst>
          </p:cNvPr>
          <p:cNvPicPr>
            <a:picLocks noChangeAspect="1"/>
          </p:cNvPicPr>
          <p:nvPr userDrawn="1"/>
        </p:nvPicPr>
        <p:blipFill>
          <a:blip r:embed="rId12"/>
          <a:stretch>
            <a:fillRect/>
          </a:stretch>
        </p:blipFill>
        <p:spPr>
          <a:xfrm>
            <a:off x="9577160" y="5713237"/>
            <a:ext cx="2190256" cy="897108"/>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725" r:id="rId2"/>
    <p:sldLayoutId id="2147483727" r:id="rId3"/>
    <p:sldLayoutId id="2147483728" r:id="rId4"/>
    <p:sldLayoutId id="2147483724" r:id="rId5"/>
    <p:sldLayoutId id="2147483701" r:id="rId6"/>
    <p:sldLayoutId id="2147483726" r:id="rId7"/>
    <p:sldLayoutId id="2147483729" r:id="rId8"/>
    <p:sldLayoutId id="2147483730" r:id="rId9"/>
    <p:sldLayoutId id="2147483731" r:id="rId10"/>
  </p:sldLayoutIdLst>
  <p:transition spd="slow">
    <p:fade/>
  </p:transition>
  <p:hf sldNum="0" hdr="0"/>
  <p:txStyles>
    <p:titleStyle>
      <a:lvl1pPr algn="l" defTabSz="1218895" rtl="0" eaLnBrk="1" latinLnBrk="0" hangingPunct="1">
        <a:spcBef>
          <a:spcPct val="0"/>
        </a:spcBef>
        <a:buNone/>
        <a:defRPr sz="3466" kern="1200">
          <a:solidFill>
            <a:schemeClr val="accent6"/>
          </a:solidFill>
          <a:latin typeface="+mj-lt"/>
          <a:ea typeface="+mj-ea"/>
          <a:cs typeface="Arial" pitchFamily="34" charset="0"/>
        </a:defRPr>
      </a:lvl1pPr>
    </p:titleStyle>
    <p:bodyStyle>
      <a:lvl1pPr marL="0" indent="0" algn="l" defTabSz="121889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47" indent="-457200" algn="l" defTabSz="1218895" rtl="0" eaLnBrk="1" latinLnBrk="0" hangingPunct="1">
        <a:spcBef>
          <a:spcPct val="20000"/>
        </a:spcBef>
        <a:buClr>
          <a:schemeClr val="accent6"/>
        </a:buClr>
        <a:buFont typeface="Wingdings" pitchFamily="2" charset="2"/>
        <a:buChar char="§"/>
        <a:defRPr sz="2600" kern="1200">
          <a:solidFill>
            <a:schemeClr val="tx1"/>
          </a:solidFill>
          <a:latin typeface="+mj-lt"/>
          <a:ea typeface="+mn-ea"/>
          <a:cs typeface="Arial" pitchFamily="34" charset="0"/>
        </a:defRPr>
      </a:lvl2pPr>
      <a:lvl3pPr marL="1523619" indent="-304724" algn="l" defTabSz="1218895" rtl="0" eaLnBrk="1" latinLnBrk="0" hangingPunct="1">
        <a:spcBef>
          <a:spcPct val="20000"/>
        </a:spcBef>
        <a:buClr>
          <a:schemeClr val="accent6"/>
        </a:buClr>
        <a:buFont typeface="STIXGeneral-Regular" pitchFamily="2" charset="2"/>
        <a:buChar char="⎯"/>
        <a:defRPr sz="2600" kern="1200">
          <a:solidFill>
            <a:schemeClr val="tx1"/>
          </a:solidFill>
          <a:latin typeface="+mj-lt"/>
          <a:ea typeface="+mn-ea"/>
          <a:cs typeface="Arial" pitchFamily="34" charset="0"/>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tx2">
                <a:lumMod val="75000"/>
              </a:schemeClr>
            </a:gs>
            <a:gs pos="99000">
              <a:schemeClr val="accent1"/>
            </a:gs>
          </a:gsLst>
          <a:lin ang="0" scaled="0"/>
        </a:gra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936541" y="2691240"/>
            <a:ext cx="8532178" cy="1143000"/>
          </a:xfrm>
          <a:prstGeom prst="rect">
            <a:avLst/>
          </a:prstGeom>
        </p:spPr>
        <p:txBody>
          <a:bodyPr vert="horz" lIns="91440" tIns="45720" rIns="91440" bIns="45720" rtlCol="0" anchor="ctr">
            <a:normAutofit/>
          </a:bodyPr>
          <a:lstStyle/>
          <a:p>
            <a:r>
              <a:rPr lang="en-US" dirty="0"/>
              <a:t>Click to edit Master title style</a:t>
            </a:r>
          </a:p>
        </p:txBody>
      </p:sp>
      <p:pic>
        <p:nvPicPr>
          <p:cNvPr id="4" name="left ribbon">
            <a:extLst>
              <a:ext uri="{FF2B5EF4-FFF2-40B4-BE49-F238E27FC236}">
                <a16:creationId xmlns:a16="http://schemas.microsoft.com/office/drawing/2014/main" id="{1E6D2DF8-A095-7041-8A98-EC9FC1876BA0}"/>
              </a:ext>
            </a:extLst>
          </p:cNvPr>
          <p:cNvPicPr>
            <a:picLocks noChangeAspect="1"/>
          </p:cNvPicPr>
          <p:nvPr userDrawn="1"/>
        </p:nvPicPr>
        <p:blipFill>
          <a:blip r:embed="rId3">
            <a:alphaModFix amt="12000"/>
          </a:blip>
          <a:stretch>
            <a:fillRect/>
          </a:stretch>
        </p:blipFill>
        <p:spPr>
          <a:xfrm>
            <a:off x="273658" y="0"/>
            <a:ext cx="1262655" cy="6858000"/>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AC15DEBB-6B49-4B1F-8632-16EA85B5C5EB}"/>
              </a:ext>
            </a:extLst>
          </p:cNvPr>
          <p:cNvPicPr>
            <a:picLocks noChangeAspect="1"/>
          </p:cNvPicPr>
          <p:nvPr userDrawn="1"/>
        </p:nvPicPr>
        <p:blipFill>
          <a:blip r:embed="rId4"/>
          <a:stretch>
            <a:fillRect/>
          </a:stretch>
        </p:blipFill>
        <p:spPr>
          <a:xfrm>
            <a:off x="9589769" y="5695417"/>
            <a:ext cx="2165959" cy="731713"/>
          </a:xfrm>
          <a:prstGeom prst="rect">
            <a:avLst/>
          </a:prstGeom>
        </p:spPr>
      </p:pic>
    </p:spTree>
    <p:extLst>
      <p:ext uri="{BB962C8B-B14F-4D97-AF65-F5344CB8AC3E}">
        <p14:creationId xmlns:p14="http://schemas.microsoft.com/office/powerpoint/2010/main" val="2808723325"/>
      </p:ext>
    </p:extLst>
  </p:cSld>
  <p:clrMap bg1="lt1" tx1="dk1" bg2="lt2" tx2="dk2" accent1="accent1" accent2="accent2" accent3="accent3" accent4="accent4" accent5="accent5" accent6="accent6" hlink="hlink" folHlink="folHlink"/>
  <p:sldLayoutIdLst>
    <p:sldLayoutId id="2147483717" r:id="rId1"/>
  </p:sldLayoutIdLst>
  <p:transition spd="slow">
    <p:fade/>
  </p:transition>
  <p:hf sldNum="0" hdr="0"/>
  <p:txStyles>
    <p:titleStyle>
      <a:lvl1pPr algn="l" defTabSz="1218895" rtl="0" eaLnBrk="1" latinLnBrk="0" hangingPunct="1">
        <a:spcBef>
          <a:spcPct val="0"/>
        </a:spcBef>
        <a:buNone/>
        <a:defRPr sz="4200" b="0" i="0" kern="1200">
          <a:solidFill>
            <a:schemeClr val="bg1"/>
          </a:solidFill>
          <a:latin typeface="Arial" panose="020B0604020202020204" pitchFamily="34" charset="0"/>
          <a:ea typeface="+mj-ea"/>
          <a:cs typeface="Arial" pitchFamily="34" charset="0"/>
        </a:defRPr>
      </a:lvl1pPr>
    </p:titleStyle>
    <p:bodyStyle>
      <a:lvl1pPr marL="457086" indent="-457086" algn="l" defTabSz="121889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57000">
              <a:srgbClr val="B41B1A"/>
            </a:gs>
            <a:gs pos="0">
              <a:schemeClr val="accent3"/>
            </a:gs>
            <a:gs pos="99000">
              <a:schemeClr val="accent4"/>
            </a:gs>
          </a:gsLst>
          <a:lin ang="0" scaled="0"/>
        </a:gra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937356" y="2691246"/>
            <a:ext cx="8532178" cy="1143000"/>
          </a:xfrm>
          <a:prstGeom prst="rect">
            <a:avLst/>
          </a:prstGeom>
        </p:spPr>
        <p:txBody>
          <a:bodyPr vert="horz" lIns="91440" tIns="45720" rIns="91440" bIns="45720" rtlCol="0" anchor="ctr">
            <a:normAutofit/>
          </a:bodyPr>
          <a:lstStyle/>
          <a:p>
            <a:r>
              <a:rPr lang="en-US" dirty="0"/>
              <a:t>Click to edit Master title style</a:t>
            </a:r>
          </a:p>
        </p:txBody>
      </p:sp>
      <p:pic>
        <p:nvPicPr>
          <p:cNvPr id="4" name="Left ribbon">
            <a:extLst>
              <a:ext uri="{FF2B5EF4-FFF2-40B4-BE49-F238E27FC236}">
                <a16:creationId xmlns:a16="http://schemas.microsoft.com/office/drawing/2014/main" id="{1E6D2DF8-A095-7041-8A98-EC9FC1876BA0}"/>
              </a:ext>
            </a:extLst>
          </p:cNvPr>
          <p:cNvPicPr>
            <a:picLocks noChangeAspect="1"/>
          </p:cNvPicPr>
          <p:nvPr userDrawn="1"/>
        </p:nvPicPr>
        <p:blipFill>
          <a:blip r:embed="rId3">
            <a:alphaModFix amt="12000"/>
          </a:blip>
          <a:stretch>
            <a:fillRect/>
          </a:stretch>
        </p:blipFill>
        <p:spPr>
          <a:xfrm>
            <a:off x="273658" y="0"/>
            <a:ext cx="1262655" cy="6858000"/>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4FD75CB0-EB81-4E5F-8AC2-C80D27CA74DA}"/>
              </a:ext>
            </a:extLst>
          </p:cNvPr>
          <p:cNvPicPr>
            <a:picLocks noChangeAspect="1"/>
          </p:cNvPicPr>
          <p:nvPr userDrawn="1"/>
        </p:nvPicPr>
        <p:blipFill>
          <a:blip r:embed="rId4"/>
          <a:stretch>
            <a:fillRect/>
          </a:stretch>
        </p:blipFill>
        <p:spPr>
          <a:xfrm>
            <a:off x="9589769" y="5695417"/>
            <a:ext cx="2165959" cy="731713"/>
          </a:xfrm>
          <a:prstGeom prst="rect">
            <a:avLst/>
          </a:prstGeom>
        </p:spPr>
      </p:pic>
    </p:spTree>
    <p:extLst>
      <p:ext uri="{BB962C8B-B14F-4D97-AF65-F5344CB8AC3E}">
        <p14:creationId xmlns:p14="http://schemas.microsoft.com/office/powerpoint/2010/main" val="1361985833"/>
      </p:ext>
    </p:extLst>
  </p:cSld>
  <p:clrMap bg1="lt1" tx1="dk1" bg2="lt2" tx2="dk2" accent1="accent1" accent2="accent2" accent3="accent3" accent4="accent4" accent5="accent5" accent6="accent6" hlink="hlink" folHlink="folHlink"/>
  <p:sldLayoutIdLst>
    <p:sldLayoutId id="2147483721" r:id="rId1"/>
  </p:sldLayoutIdLst>
  <p:transition spd="slow">
    <p:fade/>
  </p:transition>
  <p:hf sldNum="0" hdr="0"/>
  <p:txStyles>
    <p:titleStyle>
      <a:lvl1pPr algn="l" defTabSz="1218895" rtl="0" eaLnBrk="1" latinLnBrk="0" hangingPunct="1">
        <a:spcBef>
          <a:spcPct val="0"/>
        </a:spcBef>
        <a:buNone/>
        <a:defRPr sz="4200" b="0" i="0" kern="1200">
          <a:solidFill>
            <a:schemeClr val="bg1"/>
          </a:solidFill>
          <a:latin typeface="Arial" panose="020B0604020202020204" pitchFamily="34" charset="0"/>
          <a:ea typeface="+mj-ea"/>
          <a:cs typeface="Arial" pitchFamily="34" charset="0"/>
        </a:defRPr>
      </a:lvl1pPr>
    </p:titleStyle>
    <p:bodyStyle>
      <a:lvl1pPr marL="457086" indent="-457086" algn="l" defTabSz="121889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DDDCD3"/>
            </a:gs>
            <a:gs pos="99000">
              <a:srgbClr val="F8F6F0"/>
            </a:gs>
          </a:gsLst>
          <a:lin ang="0" scaled="0"/>
        </a:gra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948120" y="2691240"/>
            <a:ext cx="8532178" cy="1143000"/>
          </a:xfrm>
          <a:prstGeom prst="rect">
            <a:avLst/>
          </a:prstGeom>
        </p:spPr>
        <p:txBody>
          <a:bodyPr vert="horz" lIns="91440" tIns="45720" rIns="91440" bIns="45720" rtlCol="0" anchor="ctr">
            <a:normAutofit/>
          </a:bodyPr>
          <a:lstStyle/>
          <a:p>
            <a:r>
              <a:rPr lang="en-US" dirty="0"/>
              <a:t>Click to edit Master title style</a:t>
            </a:r>
          </a:p>
        </p:txBody>
      </p:sp>
      <p:pic>
        <p:nvPicPr>
          <p:cNvPr id="4" name="Left Ribbon">
            <a:extLst>
              <a:ext uri="{FF2B5EF4-FFF2-40B4-BE49-F238E27FC236}">
                <a16:creationId xmlns:a16="http://schemas.microsoft.com/office/drawing/2014/main" id="{1E6D2DF8-A095-7041-8A98-EC9FC1876BA0}"/>
              </a:ext>
            </a:extLst>
          </p:cNvPr>
          <p:cNvPicPr>
            <a:picLocks noChangeAspect="1"/>
          </p:cNvPicPr>
          <p:nvPr userDrawn="1"/>
        </p:nvPicPr>
        <p:blipFill>
          <a:blip r:embed="rId3">
            <a:alphaModFix amt="26000"/>
          </a:blip>
          <a:stretch>
            <a:fillRect/>
          </a:stretch>
        </p:blipFill>
        <p:spPr>
          <a:xfrm>
            <a:off x="264780" y="0"/>
            <a:ext cx="1262655" cy="6858000"/>
          </a:xfrm>
          <a:prstGeom prst="rect">
            <a:avLst/>
          </a:prstGeom>
        </p:spPr>
      </p:pic>
      <p:pic>
        <p:nvPicPr>
          <p:cNvPr id="7" name="Picture 6" descr="Graphical user interface&#10;&#10;Description automatically generated with medium confidence">
            <a:extLst>
              <a:ext uri="{FF2B5EF4-FFF2-40B4-BE49-F238E27FC236}">
                <a16:creationId xmlns:a16="http://schemas.microsoft.com/office/drawing/2014/main" id="{CA5C4A6D-9093-4713-A9CA-F29D159C8602}"/>
              </a:ext>
            </a:extLst>
          </p:cNvPr>
          <p:cNvPicPr>
            <a:picLocks noChangeAspect="1"/>
          </p:cNvPicPr>
          <p:nvPr userDrawn="1"/>
        </p:nvPicPr>
        <p:blipFill>
          <a:blip r:embed="rId4"/>
          <a:stretch>
            <a:fillRect/>
          </a:stretch>
        </p:blipFill>
        <p:spPr>
          <a:xfrm>
            <a:off x="9577160" y="5713237"/>
            <a:ext cx="2190256" cy="897108"/>
          </a:xfrm>
          <a:prstGeom prst="rect">
            <a:avLst/>
          </a:prstGeom>
        </p:spPr>
      </p:pic>
    </p:spTree>
    <p:extLst>
      <p:ext uri="{BB962C8B-B14F-4D97-AF65-F5344CB8AC3E}">
        <p14:creationId xmlns:p14="http://schemas.microsoft.com/office/powerpoint/2010/main" val="3442442147"/>
      </p:ext>
    </p:extLst>
  </p:cSld>
  <p:clrMap bg1="lt1" tx1="dk1" bg2="lt2" tx2="dk2" accent1="accent1" accent2="accent2" accent3="accent3" accent4="accent4" accent5="accent5" accent6="accent6" hlink="hlink" folHlink="folHlink"/>
  <p:sldLayoutIdLst>
    <p:sldLayoutId id="2147483723" r:id="rId1"/>
  </p:sldLayoutIdLst>
  <p:transition spd="slow">
    <p:fade/>
  </p:transition>
  <p:hf sldNum="0" hdr="0"/>
  <p:txStyles>
    <p:titleStyle>
      <a:lvl1pPr algn="l" defTabSz="1218895" rtl="0" eaLnBrk="1" latinLnBrk="0" hangingPunct="1">
        <a:spcBef>
          <a:spcPct val="0"/>
        </a:spcBef>
        <a:buNone/>
        <a:defRPr sz="4200" b="0" i="0" kern="1200">
          <a:solidFill>
            <a:schemeClr val="accent1"/>
          </a:solidFill>
          <a:latin typeface="Arial" panose="020B0604020202020204" pitchFamily="34" charset="0"/>
          <a:ea typeface="+mj-ea"/>
          <a:cs typeface="Arial" pitchFamily="34" charset="0"/>
        </a:defRPr>
      </a:lvl1pPr>
    </p:titleStyle>
    <p:bodyStyle>
      <a:lvl1pPr marL="457086" indent="-457086" algn="l" defTabSz="121889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my.clevelandclinic.org/health/diseases/17901-cholestasis-of-pregnancy"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hyperlink" Target="http://www.stateofhepc.org/" TargetMode="External"/><Relationship Id="rId2" Type="http://schemas.openxmlformats.org/officeDocument/2006/relationships/image" Target="../media/image18.png"/><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1.xml"/><Relationship Id="rId1" Type="http://schemas.openxmlformats.org/officeDocument/2006/relationships/tags" Target="../tags/tag1.xml"/><Relationship Id="rId4" Type="http://schemas.openxmlformats.org/officeDocument/2006/relationships/hyperlink" Target="https://www.hcvguidelines.org/evaluate/when-whom.%20Accessed%20November%202023"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nccc/ucsf.edu" TargetMode="External"/><Relationship Id="rId2" Type="http://schemas.openxmlformats.org/officeDocument/2006/relationships/hyperlink" Target="https://aidsetc.org/" TargetMode="External"/><Relationship Id="rId1" Type="http://schemas.openxmlformats.org/officeDocument/2006/relationships/slideLayout" Target="../slideLayouts/slideLayout9.xml"/><Relationship Id="rId4" Type="http://schemas.openxmlformats.org/officeDocument/2006/relationships/hyperlink" Target="http://www.hiv.uw.edu/"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hyperlink" Target="https://hepatitiselimination.hepvu.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C1D727-79A9-1C46-9155-28B81A3889AE}"/>
              </a:ext>
            </a:extLst>
          </p:cNvPr>
          <p:cNvSpPr>
            <a:spLocks noGrp="1"/>
          </p:cNvSpPr>
          <p:nvPr>
            <p:ph type="ctrTitle"/>
          </p:nvPr>
        </p:nvSpPr>
        <p:spPr>
          <a:xfrm>
            <a:off x="866274" y="2209800"/>
            <a:ext cx="10732593" cy="838200"/>
          </a:xfrm>
        </p:spPr>
        <p:txBody>
          <a:bodyPr lIns="91440" tIns="45720" rIns="91440" bIns="45720" anchor="b">
            <a:noAutofit/>
          </a:bodyPr>
          <a:lstStyle/>
          <a:p>
            <a:r>
              <a:rPr lang="en-US" dirty="0">
                <a:latin typeface="Arial"/>
                <a:cs typeface="Arial"/>
              </a:rPr>
              <a:t>Hepatitis C in Pregnant Women and Infants</a:t>
            </a:r>
            <a:endParaRPr lang="en-US" dirty="0"/>
          </a:p>
        </p:txBody>
      </p:sp>
      <p:sp>
        <p:nvSpPr>
          <p:cNvPr id="6" name="Text Placeholder 5">
            <a:extLst>
              <a:ext uri="{FF2B5EF4-FFF2-40B4-BE49-F238E27FC236}">
                <a16:creationId xmlns:a16="http://schemas.microsoft.com/office/drawing/2014/main" id="{CA66E6BF-13E8-6E42-B8E3-9C187F839A43}"/>
              </a:ext>
            </a:extLst>
          </p:cNvPr>
          <p:cNvSpPr>
            <a:spLocks noGrp="1"/>
          </p:cNvSpPr>
          <p:nvPr>
            <p:ph type="body" sz="quarter" idx="10"/>
          </p:nvPr>
        </p:nvSpPr>
        <p:spPr/>
        <p:txBody>
          <a:bodyPr lIns="91440" tIns="45720" rIns="91440" bIns="45720" anchor="ctr"/>
          <a:lstStyle/>
          <a:p>
            <a:endParaRPr lang="en-US" sz="2350" dirty="0">
              <a:latin typeface="Arial"/>
              <a:cs typeface="Arial"/>
            </a:endParaRPr>
          </a:p>
          <a:p>
            <a:endParaRPr lang="en-US" sz="2350" dirty="0">
              <a:latin typeface="Arial"/>
              <a:cs typeface="Arial"/>
            </a:endParaRPr>
          </a:p>
          <a:p>
            <a:endParaRPr lang="en-US" sz="2350" dirty="0">
              <a:latin typeface="Arial"/>
              <a:cs typeface="Arial"/>
            </a:endParaRPr>
          </a:p>
          <a:p>
            <a:r>
              <a:rPr lang="en-US" sz="2350">
                <a:latin typeface="Arial"/>
                <a:cs typeface="Arial"/>
              </a:rPr>
              <a:t>Dr. Audrey Lloyd, MD</a:t>
            </a:r>
            <a:endParaRPr lang="en-US" sz="2350" dirty="0">
              <a:latin typeface="Arial"/>
              <a:cs typeface="Arial"/>
            </a:endParaRPr>
          </a:p>
          <a:p>
            <a:r>
              <a:rPr lang="en-US" sz="2350">
                <a:latin typeface="Arial"/>
                <a:cs typeface="Arial"/>
              </a:rPr>
              <a:t>Assistant Professor of Medicine</a:t>
            </a:r>
            <a:endParaRPr lang="en-US" sz="2350" dirty="0">
              <a:latin typeface="Arial"/>
              <a:cs typeface="Arial"/>
            </a:endParaRPr>
          </a:p>
          <a:p>
            <a:r>
              <a:rPr lang="en-US" sz="2350">
                <a:latin typeface="Arial"/>
                <a:cs typeface="Arial"/>
              </a:rPr>
              <a:t>University of Alabama at Birmingham</a:t>
            </a:r>
            <a:endParaRPr lang="en-US" sz="2350" dirty="0">
              <a:latin typeface="Arial"/>
              <a:cs typeface="Arial"/>
            </a:endParaRPr>
          </a:p>
          <a:p>
            <a:r>
              <a:rPr lang="en-US" sz="2350">
                <a:latin typeface="Arial"/>
                <a:cs typeface="Arial"/>
              </a:rPr>
              <a:t>Southeast AETC </a:t>
            </a:r>
          </a:p>
        </p:txBody>
      </p:sp>
    </p:spTree>
    <p:extLst>
      <p:ext uri="{BB962C8B-B14F-4D97-AF65-F5344CB8AC3E}">
        <p14:creationId xmlns:p14="http://schemas.microsoft.com/office/powerpoint/2010/main" val="254658216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CEB43-5101-2536-C6C6-9840D49B31BD}"/>
              </a:ext>
            </a:extLst>
          </p:cNvPr>
          <p:cNvSpPr>
            <a:spLocks noGrp="1"/>
          </p:cNvSpPr>
          <p:nvPr>
            <p:ph type="title"/>
          </p:nvPr>
        </p:nvSpPr>
        <p:spPr>
          <a:xfrm>
            <a:off x="623297" y="774084"/>
            <a:ext cx="10794980" cy="648915"/>
          </a:xfrm>
        </p:spPr>
        <p:txBody>
          <a:bodyPr/>
          <a:lstStyle/>
          <a:p>
            <a:r>
              <a:rPr lang="en-US" dirty="0"/>
              <a:t>Hepatitis C Trends in the US</a:t>
            </a:r>
          </a:p>
        </p:txBody>
      </p:sp>
      <p:pic>
        <p:nvPicPr>
          <p:cNvPr id="4" name="Picture 3">
            <a:extLst>
              <a:ext uri="{FF2B5EF4-FFF2-40B4-BE49-F238E27FC236}">
                <a16:creationId xmlns:a16="http://schemas.microsoft.com/office/drawing/2014/main" id="{7087ECCD-8525-FAFB-C393-FB1CAD2671D1}"/>
              </a:ext>
            </a:extLst>
          </p:cNvPr>
          <p:cNvPicPr>
            <a:picLocks noChangeAspect="1"/>
          </p:cNvPicPr>
          <p:nvPr/>
        </p:nvPicPr>
        <p:blipFill>
          <a:blip r:embed="rId3"/>
          <a:stretch>
            <a:fillRect/>
          </a:stretch>
        </p:blipFill>
        <p:spPr>
          <a:xfrm>
            <a:off x="852038" y="1501190"/>
            <a:ext cx="10160899" cy="4981362"/>
          </a:xfrm>
          <a:prstGeom prst="rect">
            <a:avLst/>
          </a:prstGeom>
        </p:spPr>
      </p:pic>
    </p:spTree>
    <p:extLst>
      <p:ext uri="{BB962C8B-B14F-4D97-AF65-F5344CB8AC3E}">
        <p14:creationId xmlns:p14="http://schemas.microsoft.com/office/powerpoint/2010/main" val="2327267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3462A-DC05-E282-B473-FF10A41C6823}"/>
              </a:ext>
            </a:extLst>
          </p:cNvPr>
          <p:cNvSpPr>
            <a:spLocks noGrp="1"/>
          </p:cNvSpPr>
          <p:nvPr>
            <p:ph type="title"/>
          </p:nvPr>
        </p:nvSpPr>
        <p:spPr>
          <a:xfrm>
            <a:off x="623296" y="836985"/>
            <a:ext cx="10512424" cy="648915"/>
          </a:xfrm>
        </p:spPr>
        <p:txBody>
          <a:bodyPr/>
          <a:lstStyle/>
          <a:p>
            <a:r>
              <a:rPr lang="en-US" dirty="0"/>
              <a:t>HCV is an Emerging Epidemic in Pregnancy</a:t>
            </a:r>
          </a:p>
        </p:txBody>
      </p:sp>
      <p:sp>
        <p:nvSpPr>
          <p:cNvPr id="3" name="Text Placeholder 2">
            <a:extLst>
              <a:ext uri="{FF2B5EF4-FFF2-40B4-BE49-F238E27FC236}">
                <a16:creationId xmlns:a16="http://schemas.microsoft.com/office/drawing/2014/main" id="{E6FF2C4A-51FE-EBD8-581C-95505C24D3F7}"/>
              </a:ext>
            </a:extLst>
          </p:cNvPr>
          <p:cNvSpPr>
            <a:spLocks noGrp="1"/>
          </p:cNvSpPr>
          <p:nvPr>
            <p:ph type="body" sz="quarter" idx="11"/>
          </p:nvPr>
        </p:nvSpPr>
        <p:spPr>
          <a:xfrm>
            <a:off x="623296" y="1621632"/>
            <a:ext cx="5624510" cy="3436143"/>
          </a:xfrm>
        </p:spPr>
        <p:txBody>
          <a:bodyPr lIns="91440" tIns="45720" rIns="91440" bIns="45720" anchor="t"/>
          <a:lstStyle/>
          <a:p>
            <a:pPr marL="690245" indent="-342900">
              <a:buFont typeface="Arial" panose="020B0604020202020204" pitchFamily="34" charset="0"/>
              <a:buChar char="•"/>
            </a:pPr>
            <a:r>
              <a:rPr lang="en-US" dirty="0">
                <a:cs typeface="Arial"/>
              </a:rPr>
              <a:t>HCV rates have increased </a:t>
            </a:r>
            <a:r>
              <a:rPr lang="en-US" b="1" dirty="0">
                <a:cs typeface="Arial"/>
              </a:rPr>
              <a:t>16-fold</a:t>
            </a:r>
            <a:r>
              <a:rPr lang="en-US" dirty="0">
                <a:cs typeface="Arial"/>
              </a:rPr>
              <a:t> </a:t>
            </a:r>
            <a:r>
              <a:rPr lang="en-US">
                <a:cs typeface="Arial"/>
              </a:rPr>
              <a:t>in pregnant people since 1998.</a:t>
            </a:r>
            <a:endParaRPr lang="en-US"/>
          </a:p>
          <a:p>
            <a:pPr marL="690245" indent="-342900">
              <a:buFont typeface="Arial" panose="020B0604020202020204" pitchFamily="34" charset="0"/>
              <a:buChar char="•"/>
            </a:pPr>
            <a:r>
              <a:rPr lang="en-US" dirty="0">
                <a:cs typeface="Arial"/>
              </a:rPr>
              <a:t>Continue to rise despite a safe well </a:t>
            </a:r>
            <a:r>
              <a:rPr lang="en-US">
                <a:cs typeface="Arial"/>
              </a:rPr>
              <a:t>tolerated cure (DAA’s).</a:t>
            </a:r>
            <a:endParaRPr lang="en-US"/>
          </a:p>
          <a:p>
            <a:pPr marL="690245" indent="-342900">
              <a:buFont typeface="Arial" panose="020B0604020202020204" pitchFamily="34" charset="0"/>
              <a:buChar char="•"/>
            </a:pPr>
            <a:r>
              <a:rPr lang="en-US" dirty="0">
                <a:cs typeface="Arial"/>
              </a:rPr>
              <a:t>Strongly linked to the opioid </a:t>
            </a:r>
            <a:r>
              <a:rPr lang="en-US">
                <a:cs typeface="Arial"/>
              </a:rPr>
              <a:t>epidemic and injection drug use.</a:t>
            </a:r>
            <a:endParaRPr lang="en-US"/>
          </a:p>
          <a:p>
            <a:pPr marL="690245" indent="-342900">
              <a:buFont typeface="Arial" panose="020B0604020202020204" pitchFamily="34" charset="0"/>
              <a:buChar char="•"/>
            </a:pPr>
            <a:r>
              <a:rPr lang="en-US">
                <a:cs typeface="Arial"/>
              </a:rPr>
              <a:t>0.51% of pregnancies.</a:t>
            </a:r>
            <a:endParaRPr lang="en-US"/>
          </a:p>
          <a:p>
            <a:pPr marL="690377" indent="-342900">
              <a:buFont typeface="Arial" panose="020B0604020202020204" pitchFamily="34" charset="0"/>
              <a:buChar char="•"/>
            </a:pPr>
            <a:endParaRPr lang="en-US" dirty="0"/>
          </a:p>
        </p:txBody>
      </p:sp>
      <p:sp>
        <p:nvSpPr>
          <p:cNvPr id="4" name="Date Placeholder 3">
            <a:extLst>
              <a:ext uri="{FF2B5EF4-FFF2-40B4-BE49-F238E27FC236}">
                <a16:creationId xmlns:a16="http://schemas.microsoft.com/office/drawing/2014/main" id="{621AE41D-E4D9-1262-8C59-E077C8804C78}"/>
              </a:ext>
            </a:extLst>
          </p:cNvPr>
          <p:cNvSpPr>
            <a:spLocks noGrp="1"/>
          </p:cNvSpPr>
          <p:nvPr>
            <p:ph type="dt" sz="half" idx="2"/>
          </p:nvPr>
        </p:nvSpPr>
        <p:spPr/>
        <p:txBody>
          <a:bodyPr/>
          <a:lstStyle/>
          <a:p>
            <a:fld id="{90DD43B1-01E5-D847-B965-FC264A9E1869}" type="datetime4">
              <a:rPr lang="en-US" smtClean="0"/>
              <a:t>March 12, 2026</a:t>
            </a:fld>
            <a:endParaRPr lang="en-US" dirty="0"/>
          </a:p>
        </p:txBody>
      </p:sp>
      <p:pic>
        <p:nvPicPr>
          <p:cNvPr id="5" name="Picture 4">
            <a:extLst>
              <a:ext uri="{FF2B5EF4-FFF2-40B4-BE49-F238E27FC236}">
                <a16:creationId xmlns:a16="http://schemas.microsoft.com/office/drawing/2014/main" id="{FBD0752F-9E5B-3427-8D57-E2FD1D9F2500}"/>
              </a:ext>
            </a:extLst>
          </p:cNvPr>
          <p:cNvPicPr>
            <a:picLocks noChangeAspect="1"/>
          </p:cNvPicPr>
          <p:nvPr/>
        </p:nvPicPr>
        <p:blipFill>
          <a:blip r:embed="rId2"/>
          <a:stretch>
            <a:fillRect/>
          </a:stretch>
        </p:blipFill>
        <p:spPr>
          <a:xfrm>
            <a:off x="7773416" y="1514475"/>
            <a:ext cx="4415409" cy="3114440"/>
          </a:xfrm>
          <a:prstGeom prst="rect">
            <a:avLst/>
          </a:prstGeom>
        </p:spPr>
      </p:pic>
      <p:pic>
        <p:nvPicPr>
          <p:cNvPr id="6" name="Picture 5">
            <a:extLst>
              <a:ext uri="{FF2B5EF4-FFF2-40B4-BE49-F238E27FC236}">
                <a16:creationId xmlns:a16="http://schemas.microsoft.com/office/drawing/2014/main" id="{692B4CB1-0C46-5FAF-C8A8-B5056001406F}"/>
              </a:ext>
            </a:extLst>
          </p:cNvPr>
          <p:cNvPicPr>
            <a:picLocks noChangeAspect="1"/>
          </p:cNvPicPr>
          <p:nvPr/>
        </p:nvPicPr>
        <p:blipFill>
          <a:blip r:embed="rId3"/>
          <a:stretch>
            <a:fillRect/>
          </a:stretch>
        </p:blipFill>
        <p:spPr>
          <a:xfrm>
            <a:off x="4628617" y="4560301"/>
            <a:ext cx="3636440" cy="2161178"/>
          </a:xfrm>
          <a:prstGeom prst="rect">
            <a:avLst/>
          </a:prstGeom>
        </p:spPr>
      </p:pic>
    </p:spTree>
    <p:extLst>
      <p:ext uri="{BB962C8B-B14F-4D97-AF65-F5344CB8AC3E}">
        <p14:creationId xmlns:p14="http://schemas.microsoft.com/office/powerpoint/2010/main" val="1907530446"/>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3AA4-936C-6ABE-B25B-7AAE85CDF962}"/>
              </a:ext>
            </a:extLst>
          </p:cNvPr>
          <p:cNvSpPr>
            <a:spLocks noGrp="1"/>
          </p:cNvSpPr>
          <p:nvPr>
            <p:ph type="title"/>
          </p:nvPr>
        </p:nvSpPr>
        <p:spPr>
          <a:xfrm>
            <a:off x="433390" y="827604"/>
            <a:ext cx="10512424" cy="648915"/>
          </a:xfrm>
        </p:spPr>
        <p:txBody>
          <a:bodyPr/>
          <a:lstStyle/>
          <a:p>
            <a:r>
              <a:rPr lang="en-US" dirty="0"/>
              <a:t>Changing Epidemiology and Transmission</a:t>
            </a:r>
          </a:p>
        </p:txBody>
      </p:sp>
      <p:sp>
        <p:nvSpPr>
          <p:cNvPr id="3" name="Text Placeholder 2">
            <a:extLst>
              <a:ext uri="{FF2B5EF4-FFF2-40B4-BE49-F238E27FC236}">
                <a16:creationId xmlns:a16="http://schemas.microsoft.com/office/drawing/2014/main" id="{9580DD09-780C-A25E-6FD5-EB0B91988BA2}"/>
              </a:ext>
            </a:extLst>
          </p:cNvPr>
          <p:cNvSpPr>
            <a:spLocks noGrp="1"/>
          </p:cNvSpPr>
          <p:nvPr>
            <p:ph type="body" sz="quarter" idx="11"/>
          </p:nvPr>
        </p:nvSpPr>
        <p:spPr>
          <a:xfrm>
            <a:off x="157165" y="1695594"/>
            <a:ext cx="5294213" cy="2986087"/>
          </a:xfrm>
        </p:spPr>
        <p:txBody>
          <a:bodyPr lIns="91440" tIns="45720" rIns="91440" bIns="45720" anchor="t"/>
          <a:lstStyle/>
          <a:p>
            <a:pPr marL="690245" indent="-342900">
              <a:buFont typeface="Arial" panose="020B0604020202020204" pitchFamily="34" charset="0"/>
              <a:buChar char="•"/>
            </a:pPr>
            <a:r>
              <a:rPr lang="en-US" sz="1800" dirty="0">
                <a:cs typeface="Arial"/>
              </a:rPr>
              <a:t>Prior to 1992, transfusions were the main </a:t>
            </a:r>
            <a:r>
              <a:rPr lang="en-US" sz="1800">
                <a:cs typeface="Arial"/>
              </a:rPr>
              <a:t>source of HCV infection in the US.</a:t>
            </a:r>
            <a:endParaRPr lang="en-US"/>
          </a:p>
          <a:p>
            <a:pPr marL="1476775" lvl="3" indent="-342900">
              <a:buFont typeface="Arial" panose="020B0604020202020204" pitchFamily="34" charset="0"/>
              <a:buChar char="•"/>
            </a:pPr>
            <a:r>
              <a:rPr lang="en-US" sz="1800" dirty="0"/>
              <a:t>Seen in the “Baby Boomers”</a:t>
            </a:r>
          </a:p>
          <a:p>
            <a:pPr marL="690245" indent="-342900">
              <a:buFont typeface="Arial" panose="020B0604020202020204" pitchFamily="34" charset="0"/>
              <a:buChar char="•"/>
            </a:pPr>
            <a:r>
              <a:rPr lang="en-US" sz="1800" dirty="0">
                <a:cs typeface="Arial"/>
              </a:rPr>
              <a:t>Now transmission occurs most commonly </a:t>
            </a:r>
            <a:r>
              <a:rPr lang="en-US" sz="1800">
                <a:cs typeface="Arial"/>
              </a:rPr>
              <a:t>by percutaneous exposure to blood.</a:t>
            </a:r>
            <a:endParaRPr lang="en-US" sz="1800"/>
          </a:p>
          <a:p>
            <a:pPr marL="1019567" lvl="2" indent="-342900">
              <a:buFont typeface="Arial" panose="020B0604020202020204" pitchFamily="34" charset="0"/>
              <a:buChar char="•"/>
            </a:pPr>
            <a:r>
              <a:rPr lang="en-US" sz="1800" dirty="0"/>
              <a:t>Injection Drug Use (IDU)</a:t>
            </a:r>
          </a:p>
          <a:p>
            <a:pPr marL="1019567" lvl="2" indent="-342900">
              <a:buFont typeface="Arial" panose="020B0604020202020204" pitchFamily="34" charset="0"/>
              <a:buChar char="•"/>
            </a:pPr>
            <a:r>
              <a:rPr lang="en-US" sz="1800" dirty="0"/>
              <a:t>Incarceration</a:t>
            </a:r>
          </a:p>
          <a:p>
            <a:pPr marL="1019567" lvl="2" indent="-342900">
              <a:buFont typeface="Arial" panose="020B0604020202020204" pitchFamily="34" charset="0"/>
              <a:buChar char="•"/>
            </a:pPr>
            <a:r>
              <a:rPr lang="en-US" sz="1800" dirty="0"/>
              <a:t>Tattooing in unregulated places</a:t>
            </a:r>
          </a:p>
          <a:p>
            <a:pPr marL="1019567" lvl="2" indent="-342900">
              <a:buFont typeface="Arial" panose="020B0604020202020204" pitchFamily="34" charset="0"/>
              <a:buChar char="•"/>
            </a:pPr>
            <a:r>
              <a:rPr lang="en-US" sz="1800" dirty="0"/>
              <a:t>Sexual Contact- especially receptive anal sex </a:t>
            </a:r>
          </a:p>
          <a:p>
            <a:pPr marL="690245" indent="-342900">
              <a:buFont typeface="Arial" panose="020B0604020202020204" pitchFamily="34" charset="0"/>
              <a:buChar char="•"/>
            </a:pPr>
            <a:r>
              <a:rPr lang="en-US" sz="1800" dirty="0">
                <a:cs typeface="Arial"/>
              </a:rPr>
              <a:t>Persons aged 20-39 years have the highest </a:t>
            </a:r>
            <a:r>
              <a:rPr lang="en-US" sz="1800">
                <a:cs typeface="Arial"/>
              </a:rPr>
              <a:t>incidence of acute HCV infection.</a:t>
            </a:r>
            <a:endParaRPr lang="en-US" sz="1800"/>
          </a:p>
          <a:p>
            <a:pPr marL="690377" indent="-342900">
              <a:buFont typeface="Arial" panose="020B0604020202020204" pitchFamily="34" charset="0"/>
              <a:buChar char="•"/>
            </a:pPr>
            <a:endParaRPr lang="en-US" sz="1800" dirty="0"/>
          </a:p>
        </p:txBody>
      </p:sp>
      <p:sp>
        <p:nvSpPr>
          <p:cNvPr id="4" name="Date Placeholder 3">
            <a:extLst>
              <a:ext uri="{FF2B5EF4-FFF2-40B4-BE49-F238E27FC236}">
                <a16:creationId xmlns:a16="http://schemas.microsoft.com/office/drawing/2014/main" id="{2C47BE87-2FC5-520F-6292-053A21A03F64}"/>
              </a:ext>
            </a:extLst>
          </p:cNvPr>
          <p:cNvSpPr>
            <a:spLocks noGrp="1"/>
          </p:cNvSpPr>
          <p:nvPr>
            <p:ph type="dt" sz="half" idx="2"/>
          </p:nvPr>
        </p:nvSpPr>
        <p:spPr/>
        <p:txBody>
          <a:bodyPr/>
          <a:lstStyle/>
          <a:p>
            <a:fld id="{90DD43B1-01E5-D847-B965-FC264A9E1869}" type="datetime4">
              <a:rPr lang="en-US" smtClean="0"/>
              <a:t>March 12, 2026</a:t>
            </a:fld>
            <a:endParaRPr lang="en-US" dirty="0"/>
          </a:p>
        </p:txBody>
      </p:sp>
      <p:pic>
        <p:nvPicPr>
          <p:cNvPr id="7" name="Picture 6">
            <a:extLst>
              <a:ext uri="{FF2B5EF4-FFF2-40B4-BE49-F238E27FC236}">
                <a16:creationId xmlns:a16="http://schemas.microsoft.com/office/drawing/2014/main" id="{6C38BD4C-6EA7-D38E-C835-F40878B2151B}"/>
              </a:ext>
            </a:extLst>
          </p:cNvPr>
          <p:cNvPicPr>
            <a:picLocks noChangeAspect="1"/>
          </p:cNvPicPr>
          <p:nvPr/>
        </p:nvPicPr>
        <p:blipFill>
          <a:blip r:embed="rId2"/>
          <a:stretch>
            <a:fillRect/>
          </a:stretch>
        </p:blipFill>
        <p:spPr>
          <a:xfrm>
            <a:off x="5775422" y="1819419"/>
            <a:ext cx="5948171" cy="3814775"/>
          </a:xfrm>
          <a:prstGeom prst="rect">
            <a:avLst/>
          </a:prstGeom>
        </p:spPr>
      </p:pic>
      <p:sp>
        <p:nvSpPr>
          <p:cNvPr id="8" name="TextBox 7">
            <a:extLst>
              <a:ext uri="{FF2B5EF4-FFF2-40B4-BE49-F238E27FC236}">
                <a16:creationId xmlns:a16="http://schemas.microsoft.com/office/drawing/2014/main" id="{4DFDD036-B310-60FB-75B3-F46838ECF103}"/>
              </a:ext>
            </a:extLst>
          </p:cNvPr>
          <p:cNvSpPr txBox="1"/>
          <p:nvPr/>
        </p:nvSpPr>
        <p:spPr>
          <a:xfrm>
            <a:off x="623296" y="6000910"/>
            <a:ext cx="8842889" cy="276999"/>
          </a:xfrm>
          <a:prstGeom prst="rect">
            <a:avLst/>
          </a:prstGeom>
          <a:noFill/>
        </p:spPr>
        <p:txBody>
          <a:bodyPr wrap="square" rtlCol="0">
            <a:spAutoFit/>
          </a:bodyPr>
          <a:lstStyle/>
          <a:p>
            <a:r>
              <a:rPr lang="en-US" sz="1200" dirty="0"/>
              <a:t>Image Source: CDC Viral Hepatitis https://www.cdc.gov/hepatitis/statistics/2020surveillance/hepatitis-c/figure-3.4.htm</a:t>
            </a:r>
          </a:p>
        </p:txBody>
      </p:sp>
    </p:spTree>
    <p:extLst>
      <p:ext uri="{BB962C8B-B14F-4D97-AF65-F5344CB8AC3E}">
        <p14:creationId xmlns:p14="http://schemas.microsoft.com/office/powerpoint/2010/main" val="152415944"/>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4C32A-7764-45BE-0FE9-D6656EFECAF2}"/>
              </a:ext>
            </a:extLst>
          </p:cNvPr>
          <p:cNvSpPr>
            <a:spLocks noGrp="1"/>
          </p:cNvSpPr>
          <p:nvPr>
            <p:ph type="title"/>
          </p:nvPr>
        </p:nvSpPr>
        <p:spPr>
          <a:xfrm>
            <a:off x="623297" y="1136034"/>
            <a:ext cx="10794980" cy="648915"/>
          </a:xfrm>
        </p:spPr>
        <p:txBody>
          <a:bodyPr anchor="t">
            <a:normAutofit/>
          </a:bodyPr>
          <a:lstStyle/>
          <a:p>
            <a:r>
              <a:rPr lang="en-US" dirty="0"/>
              <a:t>Transmission Continued </a:t>
            </a:r>
          </a:p>
        </p:txBody>
      </p:sp>
      <p:pic>
        <p:nvPicPr>
          <p:cNvPr id="13" name="Picture 12">
            <a:extLst>
              <a:ext uri="{FF2B5EF4-FFF2-40B4-BE49-F238E27FC236}">
                <a16:creationId xmlns:a16="http://schemas.microsoft.com/office/drawing/2014/main" id="{BAE03013-3606-EC43-BAFC-EF6AC214E9D2}"/>
              </a:ext>
            </a:extLst>
          </p:cNvPr>
          <p:cNvPicPr>
            <a:picLocks noChangeAspect="1"/>
          </p:cNvPicPr>
          <p:nvPr/>
        </p:nvPicPr>
        <p:blipFill>
          <a:blip r:embed="rId2"/>
          <a:stretch>
            <a:fillRect/>
          </a:stretch>
        </p:blipFill>
        <p:spPr>
          <a:xfrm>
            <a:off x="357780" y="1784949"/>
            <a:ext cx="9762938" cy="4246879"/>
          </a:xfrm>
          <a:prstGeom prst="rect">
            <a:avLst/>
          </a:prstGeom>
          <a:noFill/>
        </p:spPr>
      </p:pic>
      <p:sp>
        <p:nvSpPr>
          <p:cNvPr id="4" name="Date Placeholder 3">
            <a:extLst>
              <a:ext uri="{FF2B5EF4-FFF2-40B4-BE49-F238E27FC236}">
                <a16:creationId xmlns:a16="http://schemas.microsoft.com/office/drawing/2014/main" id="{10DF0499-0F3C-9665-9504-987153363B36}"/>
              </a:ext>
            </a:extLst>
          </p:cNvPr>
          <p:cNvSpPr>
            <a:spLocks noGrp="1"/>
          </p:cNvSpPr>
          <p:nvPr>
            <p:ph type="dt" sz="half" idx="2"/>
          </p:nvPr>
        </p:nvSpPr>
        <p:spPr>
          <a:xfrm>
            <a:off x="623297" y="6356350"/>
            <a:ext cx="2743200" cy="365125"/>
          </a:xfrm>
        </p:spPr>
        <p:txBody>
          <a:bodyPr anchor="ctr">
            <a:normAutofit/>
          </a:bodyPr>
          <a:lstStyle/>
          <a:p>
            <a:pPr>
              <a:spcAft>
                <a:spcPts val="600"/>
              </a:spcAft>
            </a:pPr>
            <a:fld id="{90DD43B1-01E5-D847-B965-FC264A9E1869}" type="datetime4">
              <a:rPr lang="en-US" smtClean="0"/>
              <a:pPr>
                <a:spcAft>
                  <a:spcPts val="600"/>
                </a:spcAft>
              </a:pPr>
              <a:t>March 12, 2026</a:t>
            </a:fld>
            <a:endParaRPr lang="en-US"/>
          </a:p>
        </p:txBody>
      </p:sp>
      <p:sp>
        <p:nvSpPr>
          <p:cNvPr id="14" name="TextBox 13">
            <a:extLst>
              <a:ext uri="{FF2B5EF4-FFF2-40B4-BE49-F238E27FC236}">
                <a16:creationId xmlns:a16="http://schemas.microsoft.com/office/drawing/2014/main" id="{B2E4C482-8FFC-13F9-60BD-9ABB2828990F}"/>
              </a:ext>
            </a:extLst>
          </p:cNvPr>
          <p:cNvSpPr txBox="1"/>
          <p:nvPr/>
        </p:nvSpPr>
        <p:spPr>
          <a:xfrm>
            <a:off x="7437120" y="2433864"/>
            <a:ext cx="3820160" cy="1527982"/>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1850" dirty="0"/>
              <a:t>HCV is well suited to spread </a:t>
            </a:r>
            <a:r>
              <a:rPr lang="en-US" sz="1850"/>
              <a:t>with injection drugs use.</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sz="1850" dirty="0"/>
              <a:t>Injection equipment can also </a:t>
            </a:r>
            <a:r>
              <a:rPr lang="en-US" sz="1850"/>
              <a:t>be contaminated.  </a:t>
            </a:r>
          </a:p>
        </p:txBody>
      </p:sp>
    </p:spTree>
    <p:extLst>
      <p:ext uri="{BB962C8B-B14F-4D97-AF65-F5344CB8AC3E}">
        <p14:creationId xmlns:p14="http://schemas.microsoft.com/office/powerpoint/2010/main" val="593165967"/>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DDE1F4-523A-A1B2-E095-C79B832B0D7D}"/>
              </a:ext>
            </a:extLst>
          </p:cNvPr>
          <p:cNvSpPr>
            <a:spLocks noGrp="1"/>
          </p:cNvSpPr>
          <p:nvPr>
            <p:ph type="ctrTitle"/>
          </p:nvPr>
        </p:nvSpPr>
        <p:spPr/>
        <p:txBody>
          <a:bodyPr>
            <a:normAutofit/>
          </a:bodyPr>
          <a:lstStyle/>
          <a:p>
            <a:r>
              <a:rPr lang="en-US" dirty="0"/>
              <a:t>HCV Screening in Pregnancy </a:t>
            </a:r>
          </a:p>
        </p:txBody>
      </p:sp>
      <p:sp>
        <p:nvSpPr>
          <p:cNvPr id="2" name="Text Placeholder 1">
            <a:extLst>
              <a:ext uri="{FF2B5EF4-FFF2-40B4-BE49-F238E27FC236}">
                <a16:creationId xmlns:a16="http://schemas.microsoft.com/office/drawing/2014/main" id="{483F0214-7539-E65B-0DBF-A889D27E08ED}"/>
              </a:ext>
            </a:extLst>
          </p:cNvPr>
          <p:cNvSpPr>
            <a:spLocks noGrp="1"/>
          </p:cNvSpPr>
          <p:nvPr>
            <p:ph type="body" sz="quarter" idx="10"/>
          </p:nvPr>
        </p:nvSpPr>
        <p:spPr>
          <a:xfrm>
            <a:off x="3062677" y="4077372"/>
            <a:ext cx="6955204" cy="495641"/>
          </a:xfrm>
        </p:spPr>
        <p:txBody>
          <a:bodyPr/>
          <a:lstStyle/>
          <a:p>
            <a:r>
              <a:rPr lang="en-US" dirty="0"/>
              <a:t>Learning Objective </a:t>
            </a:r>
          </a:p>
          <a:p>
            <a:r>
              <a:rPr lang="en-US" dirty="0"/>
              <a:t>1. </a:t>
            </a:r>
            <a:r>
              <a:rPr lang="en-US" sz="2400" dirty="0"/>
              <a:t> Name at least 3 ways in which hepatitis C negatively affects pregnant women and their infants, especially in your state</a:t>
            </a:r>
          </a:p>
          <a:p>
            <a:endParaRPr lang="en-US" dirty="0"/>
          </a:p>
        </p:txBody>
      </p:sp>
      <p:sp>
        <p:nvSpPr>
          <p:cNvPr id="4" name="Date Placeholder 3">
            <a:extLst>
              <a:ext uri="{FF2B5EF4-FFF2-40B4-BE49-F238E27FC236}">
                <a16:creationId xmlns:a16="http://schemas.microsoft.com/office/drawing/2014/main" id="{92E01C1E-7002-15B5-0FC7-ED654BF48C4D}"/>
              </a:ext>
            </a:extLst>
          </p:cNvPr>
          <p:cNvSpPr>
            <a:spLocks noGrp="1"/>
          </p:cNvSpPr>
          <p:nvPr>
            <p:ph type="dt" sz="half" idx="4294967295"/>
          </p:nvPr>
        </p:nvSpPr>
        <p:spPr>
          <a:xfrm>
            <a:off x="0" y="6356350"/>
            <a:ext cx="2743200" cy="365125"/>
          </a:xfrm>
          <a:prstGeom prst="rect">
            <a:avLst/>
          </a:prstGeom>
        </p:spPr>
        <p:txBody>
          <a:bodyPr/>
          <a:lstStyle/>
          <a:p>
            <a:fld id="{0AEF8423-1295-4128-9C08-61F5C8343238}" type="datetime4">
              <a:rPr lang="en-US" smtClean="0"/>
              <a:t>March 12, 2026</a:t>
            </a:fld>
            <a:endParaRPr lang="en-US" dirty="0"/>
          </a:p>
        </p:txBody>
      </p:sp>
    </p:spTree>
    <p:extLst>
      <p:ext uri="{BB962C8B-B14F-4D97-AF65-F5344CB8AC3E}">
        <p14:creationId xmlns:p14="http://schemas.microsoft.com/office/powerpoint/2010/main" val="3325176783"/>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8977-E754-C064-BE9C-AEF8498B0C39}"/>
              </a:ext>
            </a:extLst>
          </p:cNvPr>
          <p:cNvSpPr>
            <a:spLocks noGrp="1"/>
          </p:cNvSpPr>
          <p:nvPr>
            <p:ph type="title"/>
          </p:nvPr>
        </p:nvSpPr>
        <p:spPr>
          <a:xfrm>
            <a:off x="623297" y="722685"/>
            <a:ext cx="10794980" cy="648915"/>
          </a:xfrm>
        </p:spPr>
        <p:txBody>
          <a:bodyPr/>
          <a:lstStyle/>
          <a:p>
            <a:r>
              <a:rPr lang="en-US" dirty="0"/>
              <a:t>New Screening Guidelines!</a:t>
            </a:r>
          </a:p>
        </p:txBody>
      </p:sp>
      <p:sp>
        <p:nvSpPr>
          <p:cNvPr id="4" name="Date Placeholder 3">
            <a:extLst>
              <a:ext uri="{FF2B5EF4-FFF2-40B4-BE49-F238E27FC236}">
                <a16:creationId xmlns:a16="http://schemas.microsoft.com/office/drawing/2014/main" id="{E2E6FA8A-26ED-2B2D-1D1D-0536B98D1BAD}"/>
              </a:ext>
            </a:extLst>
          </p:cNvPr>
          <p:cNvSpPr>
            <a:spLocks noGrp="1"/>
          </p:cNvSpPr>
          <p:nvPr>
            <p:ph type="dt" sz="half" idx="2"/>
          </p:nvPr>
        </p:nvSpPr>
        <p:spPr/>
        <p:txBody>
          <a:bodyPr/>
          <a:lstStyle/>
          <a:p>
            <a:fld id="{0AEF8423-1295-4128-9C08-61F5C8343238}" type="datetime4">
              <a:rPr lang="en-US" smtClean="0"/>
              <a:t>March 12, 2026</a:t>
            </a:fld>
            <a:endParaRPr lang="en-US" dirty="0"/>
          </a:p>
        </p:txBody>
      </p:sp>
      <p:sp>
        <p:nvSpPr>
          <p:cNvPr id="6" name="TextBox 5">
            <a:extLst>
              <a:ext uri="{FF2B5EF4-FFF2-40B4-BE49-F238E27FC236}">
                <a16:creationId xmlns:a16="http://schemas.microsoft.com/office/drawing/2014/main" id="{743BAC22-607E-379A-1CA3-413D22B8C735}"/>
              </a:ext>
            </a:extLst>
          </p:cNvPr>
          <p:cNvSpPr txBox="1"/>
          <p:nvPr/>
        </p:nvSpPr>
        <p:spPr>
          <a:xfrm>
            <a:off x="438150" y="6135315"/>
            <a:ext cx="10292780" cy="230832"/>
          </a:xfrm>
          <a:prstGeom prst="rect">
            <a:avLst/>
          </a:prstGeom>
          <a:noFill/>
        </p:spPr>
        <p:txBody>
          <a:bodyPr wrap="square" rtlCol="0">
            <a:spAutoFit/>
          </a:bodyPr>
          <a:lstStyle/>
          <a:p>
            <a:r>
              <a:rPr lang="en-US" sz="900" dirty="0"/>
              <a:t>*except in settings where the prevalence of HCV infection (HCV RNA‑positive/detected) is less than 0.1%*</a:t>
            </a:r>
          </a:p>
        </p:txBody>
      </p:sp>
      <p:pic>
        <p:nvPicPr>
          <p:cNvPr id="7" name="Content Placeholder 7">
            <a:extLst>
              <a:ext uri="{FF2B5EF4-FFF2-40B4-BE49-F238E27FC236}">
                <a16:creationId xmlns:a16="http://schemas.microsoft.com/office/drawing/2014/main" id="{CF76FAF0-3823-22F1-C663-0F19C8D5204A}"/>
              </a:ext>
            </a:extLst>
          </p:cNvPr>
          <p:cNvPicPr>
            <a:picLocks noChangeAspect="1"/>
          </p:cNvPicPr>
          <p:nvPr/>
        </p:nvPicPr>
        <p:blipFill>
          <a:blip r:embed="rId2"/>
          <a:stretch>
            <a:fillRect/>
          </a:stretch>
        </p:blipFill>
        <p:spPr>
          <a:xfrm>
            <a:off x="7005637" y="1540472"/>
            <a:ext cx="5183188" cy="3370766"/>
          </a:xfrm>
          <a:prstGeom prst="rect">
            <a:avLst/>
          </a:prstGeom>
        </p:spPr>
      </p:pic>
      <p:sp>
        <p:nvSpPr>
          <p:cNvPr id="8" name="TextBox 7">
            <a:extLst>
              <a:ext uri="{FF2B5EF4-FFF2-40B4-BE49-F238E27FC236}">
                <a16:creationId xmlns:a16="http://schemas.microsoft.com/office/drawing/2014/main" id="{A883101A-5328-310F-8FFB-91DF60AEDF91}"/>
              </a:ext>
            </a:extLst>
          </p:cNvPr>
          <p:cNvSpPr txBox="1"/>
          <p:nvPr/>
        </p:nvSpPr>
        <p:spPr>
          <a:xfrm>
            <a:off x="6550568" y="6554787"/>
            <a:ext cx="5638257" cy="369332"/>
          </a:xfrm>
          <a:prstGeom prst="rect">
            <a:avLst/>
          </a:prstGeom>
          <a:noFill/>
        </p:spPr>
        <p:txBody>
          <a:bodyPr wrap="square" rtlCol="0">
            <a:spAutoFit/>
          </a:bodyPr>
          <a:lstStyle/>
          <a:p>
            <a:r>
              <a:rPr lang="en-US" sz="900" dirty="0"/>
              <a:t>Bhattacharya, D et al AASLD-IDSA HCV Guidance Panel, Hepatitis C Guidance 2023 Update CID, 2023</a:t>
            </a:r>
          </a:p>
          <a:p>
            <a:r>
              <a:rPr lang="en-US" sz="900" dirty="0" err="1"/>
              <a:t>Panagiotakopoulos</a:t>
            </a:r>
            <a:r>
              <a:rPr lang="en-US" sz="900" dirty="0"/>
              <a:t>, L  et al., J </a:t>
            </a:r>
            <a:r>
              <a:rPr lang="en-US" sz="900" dirty="0" err="1"/>
              <a:t>Womens</a:t>
            </a:r>
            <a:r>
              <a:rPr lang="en-US" sz="900" dirty="0"/>
              <a:t> Health, 2024</a:t>
            </a:r>
          </a:p>
        </p:txBody>
      </p:sp>
      <p:sp>
        <p:nvSpPr>
          <p:cNvPr id="11" name="TextBox 10">
            <a:extLst>
              <a:ext uri="{FF2B5EF4-FFF2-40B4-BE49-F238E27FC236}">
                <a16:creationId xmlns:a16="http://schemas.microsoft.com/office/drawing/2014/main" id="{AA385732-B38D-948E-5E8A-451A2012F99A}"/>
              </a:ext>
            </a:extLst>
          </p:cNvPr>
          <p:cNvSpPr txBox="1"/>
          <p:nvPr/>
        </p:nvSpPr>
        <p:spPr>
          <a:xfrm>
            <a:off x="234133" y="1371600"/>
            <a:ext cx="6771504" cy="4739759"/>
          </a:xfrm>
          <a:prstGeom prst="rect">
            <a:avLst/>
          </a:prstGeom>
          <a:noFill/>
        </p:spPr>
        <p:txBody>
          <a:bodyPr wrap="square" rtlCol="0">
            <a:spAutoFit/>
          </a:bodyPr>
          <a:lstStyle/>
          <a:p>
            <a:r>
              <a:rPr lang="en-US" sz="2000" dirty="0"/>
              <a:t>New Recommendations!</a:t>
            </a:r>
          </a:p>
          <a:p>
            <a:pPr marL="342900" indent="-342900">
              <a:buFont typeface="Arial" panose="020B0604020202020204" pitchFamily="34" charset="0"/>
              <a:buChar char="•"/>
            </a:pPr>
            <a:r>
              <a:rPr lang="en-US" sz="2000" dirty="0"/>
              <a:t>Universal screening for all pregnant women with each pregnancy*</a:t>
            </a:r>
          </a:p>
          <a:p>
            <a:pPr marL="342900" indent="-342900">
              <a:buFont typeface="Arial" panose="020B0604020202020204" pitchFamily="34" charset="0"/>
              <a:buChar char="•"/>
            </a:pPr>
            <a:r>
              <a:rPr lang="en-US" sz="2000" dirty="0"/>
              <a:t>Universal screening for adults 18 years and older*</a:t>
            </a:r>
          </a:p>
          <a:p>
            <a:pPr marL="342900" lvl="1" indent="-342900">
              <a:buFont typeface="Arial" panose="020B0604020202020204" pitchFamily="34" charset="0"/>
              <a:buChar char="•"/>
            </a:pPr>
            <a:r>
              <a:rPr lang="en-US" sz="2000" dirty="0"/>
              <a:t>Previously risked based until April, 2020</a:t>
            </a:r>
          </a:p>
          <a:p>
            <a:endParaRPr lang="en-US" sz="2000" dirty="0"/>
          </a:p>
          <a:p>
            <a:r>
              <a:rPr lang="en-US" sz="2000" dirty="0"/>
              <a:t>Additional one-time screening</a:t>
            </a:r>
          </a:p>
          <a:p>
            <a:pPr marL="342900" lvl="5" indent="-342900">
              <a:buFont typeface="Arial" panose="020B0604020202020204" pitchFamily="34" charset="0"/>
              <a:buChar char="•"/>
            </a:pPr>
            <a:r>
              <a:rPr lang="en-US" sz="1800" dirty="0"/>
              <a:t>People with HIV</a:t>
            </a:r>
          </a:p>
          <a:p>
            <a:pPr marL="342900" indent="-342900">
              <a:buFont typeface="Arial" panose="020B0604020202020204" pitchFamily="34" charset="0"/>
              <a:buChar char="•"/>
            </a:pPr>
            <a:r>
              <a:rPr lang="en-US" sz="1800" dirty="0"/>
              <a:t>People who ever injected drugs and shared needles, syringes, or other drug preparation equipment, including those who injected once or a few times many years ago</a:t>
            </a:r>
          </a:p>
          <a:p>
            <a:pPr marL="342900" indent="-342900">
              <a:buFont typeface="Arial" panose="020B0604020202020204" pitchFamily="34" charset="0"/>
              <a:buChar char="•"/>
            </a:pPr>
            <a:r>
              <a:rPr lang="en-US" sz="1800" dirty="0"/>
              <a:t>People with selected medical conditions, including:</a:t>
            </a:r>
          </a:p>
          <a:p>
            <a:pPr marL="342900" indent="-342900">
              <a:buFont typeface="Arial" panose="020B0604020202020204" pitchFamily="34" charset="0"/>
              <a:buChar char="•"/>
            </a:pPr>
            <a:r>
              <a:rPr lang="en-US" sz="1800" dirty="0"/>
              <a:t>people who ever received maintenance hemodialysis</a:t>
            </a:r>
          </a:p>
          <a:p>
            <a:pPr marL="342900" indent="-342900">
              <a:buFont typeface="Arial" panose="020B0604020202020204" pitchFamily="34" charset="0"/>
              <a:buChar char="•"/>
            </a:pPr>
            <a:r>
              <a:rPr lang="en-US" sz="1800" dirty="0"/>
              <a:t>people with persistently abnormal ALT levels</a:t>
            </a:r>
          </a:p>
          <a:p>
            <a:pPr marL="342900" indent="-342900">
              <a:buFont typeface="Arial" panose="020B0604020202020204" pitchFamily="34" charset="0"/>
              <a:buChar char="•"/>
            </a:pPr>
            <a:r>
              <a:rPr lang="en-US" sz="1800" dirty="0"/>
              <a:t>Prior recipients of transfusions or organ transplants, including before 1992</a:t>
            </a:r>
          </a:p>
        </p:txBody>
      </p:sp>
    </p:spTree>
    <p:extLst>
      <p:ext uri="{BB962C8B-B14F-4D97-AF65-F5344CB8AC3E}">
        <p14:creationId xmlns:p14="http://schemas.microsoft.com/office/powerpoint/2010/main" val="2050555194"/>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23A75-2A4A-8096-BFBD-4D6F0E3EDF84}"/>
              </a:ext>
            </a:extLst>
          </p:cNvPr>
          <p:cNvSpPr>
            <a:spLocks noGrp="1"/>
          </p:cNvSpPr>
          <p:nvPr>
            <p:ph type="title"/>
          </p:nvPr>
        </p:nvSpPr>
        <p:spPr>
          <a:xfrm>
            <a:off x="623297" y="722685"/>
            <a:ext cx="10794980" cy="648915"/>
          </a:xfrm>
        </p:spPr>
        <p:txBody>
          <a:bodyPr/>
          <a:lstStyle/>
          <a:p>
            <a:r>
              <a:rPr lang="en-US" dirty="0"/>
              <a:t>Risk-Based vs Universal Screening </a:t>
            </a:r>
          </a:p>
        </p:txBody>
      </p:sp>
      <p:sp>
        <p:nvSpPr>
          <p:cNvPr id="4" name="Date Placeholder 3">
            <a:extLst>
              <a:ext uri="{FF2B5EF4-FFF2-40B4-BE49-F238E27FC236}">
                <a16:creationId xmlns:a16="http://schemas.microsoft.com/office/drawing/2014/main" id="{3D74B25C-BF00-C784-920C-270F93AB26FF}"/>
              </a:ext>
            </a:extLst>
          </p:cNvPr>
          <p:cNvSpPr>
            <a:spLocks noGrp="1"/>
          </p:cNvSpPr>
          <p:nvPr>
            <p:ph type="dt" sz="half" idx="2"/>
          </p:nvPr>
        </p:nvSpPr>
        <p:spPr/>
        <p:txBody>
          <a:bodyPr/>
          <a:lstStyle/>
          <a:p>
            <a:fld id="{0AEF8423-1295-4128-9C08-61F5C8343238}" type="datetime4">
              <a:rPr lang="en-US" smtClean="0"/>
              <a:t>March 12, 2026</a:t>
            </a:fld>
            <a:endParaRPr lang="en-US" dirty="0"/>
          </a:p>
        </p:txBody>
      </p:sp>
      <p:sp>
        <p:nvSpPr>
          <p:cNvPr id="6" name="TextBox 5">
            <a:extLst>
              <a:ext uri="{FF2B5EF4-FFF2-40B4-BE49-F238E27FC236}">
                <a16:creationId xmlns:a16="http://schemas.microsoft.com/office/drawing/2014/main" id="{51DC50F5-F448-6193-028E-DF37F9871B5D}"/>
              </a:ext>
            </a:extLst>
          </p:cNvPr>
          <p:cNvSpPr txBox="1"/>
          <p:nvPr/>
        </p:nvSpPr>
        <p:spPr>
          <a:xfrm>
            <a:off x="623297" y="1428493"/>
            <a:ext cx="9477375" cy="379463"/>
          </a:xfrm>
          <a:prstGeom prst="rect">
            <a:avLst/>
          </a:prstGeom>
          <a:noFill/>
        </p:spPr>
        <p:txBody>
          <a:bodyPr wrap="square" rtlCol="0">
            <a:spAutoFit/>
          </a:bodyPr>
          <a:lstStyle/>
          <a:p>
            <a:r>
              <a:rPr lang="en-US" dirty="0"/>
              <a:t>Alberta Canada able to increase HCV screening in pregnancy from 11.9% to 99.9%</a:t>
            </a:r>
          </a:p>
        </p:txBody>
      </p:sp>
      <p:pic>
        <p:nvPicPr>
          <p:cNvPr id="7" name="Picture 6">
            <a:extLst>
              <a:ext uri="{FF2B5EF4-FFF2-40B4-BE49-F238E27FC236}">
                <a16:creationId xmlns:a16="http://schemas.microsoft.com/office/drawing/2014/main" id="{BEEC49D2-8EBD-9D9A-5FF6-603577493DA2}"/>
              </a:ext>
            </a:extLst>
          </p:cNvPr>
          <p:cNvPicPr>
            <a:picLocks noChangeAspect="1"/>
          </p:cNvPicPr>
          <p:nvPr/>
        </p:nvPicPr>
        <p:blipFill>
          <a:blip r:embed="rId2"/>
          <a:stretch>
            <a:fillRect/>
          </a:stretch>
        </p:blipFill>
        <p:spPr>
          <a:xfrm>
            <a:off x="171450" y="2073275"/>
            <a:ext cx="7006614" cy="3708400"/>
          </a:xfrm>
          <a:prstGeom prst="rect">
            <a:avLst/>
          </a:prstGeom>
        </p:spPr>
      </p:pic>
      <p:sp>
        <p:nvSpPr>
          <p:cNvPr id="9" name="TextBox 8">
            <a:extLst>
              <a:ext uri="{FF2B5EF4-FFF2-40B4-BE49-F238E27FC236}">
                <a16:creationId xmlns:a16="http://schemas.microsoft.com/office/drawing/2014/main" id="{F1E5E068-22C7-161C-2165-AA5B170C9A09}"/>
              </a:ext>
            </a:extLst>
          </p:cNvPr>
          <p:cNvSpPr txBox="1"/>
          <p:nvPr/>
        </p:nvSpPr>
        <p:spPr>
          <a:xfrm>
            <a:off x="0" y="5858316"/>
            <a:ext cx="3316288" cy="276999"/>
          </a:xfrm>
          <a:prstGeom prst="rect">
            <a:avLst/>
          </a:prstGeom>
          <a:noFill/>
        </p:spPr>
        <p:txBody>
          <a:bodyPr wrap="square" rtlCol="0">
            <a:spAutoFit/>
          </a:bodyPr>
          <a:lstStyle/>
          <a:p>
            <a:r>
              <a:rPr lang="en-US" sz="1200" dirty="0"/>
              <a:t>Thompson, L et al. J of Hepatology. 2023</a:t>
            </a:r>
          </a:p>
        </p:txBody>
      </p:sp>
      <p:graphicFrame>
        <p:nvGraphicFramePr>
          <p:cNvPr id="8" name="Content Placeholder 8">
            <a:extLst>
              <a:ext uri="{FF2B5EF4-FFF2-40B4-BE49-F238E27FC236}">
                <a16:creationId xmlns:a16="http://schemas.microsoft.com/office/drawing/2014/main" id="{2B6300A0-05C9-AC3A-9DC3-5512C80E6F30}"/>
              </a:ext>
            </a:extLst>
          </p:cNvPr>
          <p:cNvGraphicFramePr>
            <a:graphicFrameLocks/>
          </p:cNvGraphicFramePr>
          <p:nvPr>
            <p:extLst>
              <p:ext uri="{D42A27DB-BD31-4B8C-83A1-F6EECF244321}">
                <p14:modId xmlns:p14="http://schemas.microsoft.com/office/powerpoint/2010/main" val="3992054418"/>
              </p:ext>
            </p:extLst>
          </p:nvPr>
        </p:nvGraphicFramePr>
        <p:xfrm>
          <a:off x="5905424" y="2073275"/>
          <a:ext cx="5512853" cy="31665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0D0B9334-7349-B11C-D636-3A8F3DF6DC16}"/>
              </a:ext>
            </a:extLst>
          </p:cNvPr>
          <p:cNvSpPr txBox="1"/>
          <p:nvPr/>
        </p:nvSpPr>
        <p:spPr>
          <a:xfrm>
            <a:off x="6072790" y="4581728"/>
            <a:ext cx="5944585" cy="379463"/>
          </a:xfrm>
          <a:prstGeom prst="rect">
            <a:avLst/>
          </a:prstGeom>
          <a:noFill/>
        </p:spPr>
        <p:txBody>
          <a:bodyPr wrap="square" rtlCol="0">
            <a:spAutoFit/>
          </a:bodyPr>
          <a:lstStyle/>
          <a:p>
            <a:r>
              <a:rPr lang="en-US" dirty="0"/>
              <a:t>Risk based screening still misses at risk individuals </a:t>
            </a:r>
          </a:p>
        </p:txBody>
      </p:sp>
      <p:sp>
        <p:nvSpPr>
          <p:cNvPr id="11" name="Oval 10">
            <a:extLst>
              <a:ext uri="{FF2B5EF4-FFF2-40B4-BE49-F238E27FC236}">
                <a16:creationId xmlns:a16="http://schemas.microsoft.com/office/drawing/2014/main" id="{3EE0CCFC-BC29-BE20-BF8F-903DC83983DD}"/>
              </a:ext>
            </a:extLst>
          </p:cNvPr>
          <p:cNvSpPr/>
          <p:nvPr/>
        </p:nvSpPr>
        <p:spPr>
          <a:xfrm>
            <a:off x="8083687" y="2603088"/>
            <a:ext cx="924127" cy="105343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51097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10"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08A26-8809-F80C-DB25-5E8D66F5F287}"/>
              </a:ext>
            </a:extLst>
          </p:cNvPr>
          <p:cNvSpPr>
            <a:spLocks noGrp="1"/>
          </p:cNvSpPr>
          <p:nvPr>
            <p:ph type="title"/>
          </p:nvPr>
        </p:nvSpPr>
        <p:spPr>
          <a:xfrm>
            <a:off x="623297" y="722685"/>
            <a:ext cx="4459876" cy="648915"/>
          </a:xfrm>
        </p:spPr>
        <p:txBody>
          <a:bodyPr>
            <a:normAutofit fontScale="90000"/>
          </a:bodyPr>
          <a:lstStyle/>
          <a:p>
            <a:pPr algn="ctr"/>
            <a:r>
              <a:rPr lang="en-US" dirty="0"/>
              <a:t>Universal Testing Continued </a:t>
            </a:r>
          </a:p>
        </p:txBody>
      </p:sp>
      <p:sp>
        <p:nvSpPr>
          <p:cNvPr id="4" name="Date Placeholder 3">
            <a:extLst>
              <a:ext uri="{FF2B5EF4-FFF2-40B4-BE49-F238E27FC236}">
                <a16:creationId xmlns:a16="http://schemas.microsoft.com/office/drawing/2014/main" id="{B5E4E2B8-E27B-8234-3C02-F75C9D9A3F31}"/>
              </a:ext>
            </a:extLst>
          </p:cNvPr>
          <p:cNvSpPr>
            <a:spLocks noGrp="1"/>
          </p:cNvSpPr>
          <p:nvPr>
            <p:ph type="dt" sz="half" idx="2"/>
          </p:nvPr>
        </p:nvSpPr>
        <p:spPr/>
        <p:txBody>
          <a:bodyPr/>
          <a:lstStyle/>
          <a:p>
            <a:fld id="{0AEF8423-1295-4128-9C08-61F5C8343238}" type="datetime4">
              <a:rPr lang="en-US" smtClean="0"/>
              <a:t>March 12, 2026</a:t>
            </a:fld>
            <a:endParaRPr lang="en-US" dirty="0"/>
          </a:p>
        </p:txBody>
      </p:sp>
      <p:sp>
        <p:nvSpPr>
          <p:cNvPr id="5" name="TextBox 4">
            <a:extLst>
              <a:ext uri="{FF2B5EF4-FFF2-40B4-BE49-F238E27FC236}">
                <a16:creationId xmlns:a16="http://schemas.microsoft.com/office/drawing/2014/main" id="{0207C9E0-ED9B-664D-5C9F-D0143AD58AE7}"/>
              </a:ext>
            </a:extLst>
          </p:cNvPr>
          <p:cNvSpPr txBox="1"/>
          <p:nvPr/>
        </p:nvSpPr>
        <p:spPr>
          <a:xfrm>
            <a:off x="438150" y="1746498"/>
            <a:ext cx="4234360" cy="4112151"/>
          </a:xfrm>
          <a:prstGeom prst="rect">
            <a:avLst/>
          </a:prstGeom>
          <a:noFill/>
        </p:spPr>
        <p:txBody>
          <a:bodyPr wrap="square" rtlCol="0">
            <a:spAutoFit/>
          </a:bodyPr>
          <a:lstStyle/>
          <a:p>
            <a:r>
              <a:rPr lang="en-US" dirty="0"/>
              <a:t>Kaufman et al. 2022</a:t>
            </a:r>
          </a:p>
          <a:p>
            <a:pPr marL="342900" indent="-342900">
              <a:buFont typeface="Arial" panose="020B0604020202020204" pitchFamily="34" charset="0"/>
              <a:buChar char="•"/>
            </a:pPr>
            <a:r>
              <a:rPr lang="en-US" dirty="0"/>
              <a:t>Evaluated 5,048,428 pregnant women aged 15-44 with an obstetrics panels from Quest Diagnostics </a:t>
            </a:r>
          </a:p>
          <a:p>
            <a:pPr marL="342900" indent="-342900">
              <a:buFont typeface="Arial" panose="020B0604020202020204" pitchFamily="34" charset="0"/>
              <a:buChar char="•"/>
            </a:pPr>
            <a:r>
              <a:rPr lang="en-US" dirty="0"/>
              <a:t>Increased HCV testing rates significantly</a:t>
            </a:r>
          </a:p>
          <a:p>
            <a:r>
              <a:rPr lang="en-US" dirty="0"/>
              <a:t>	○16.6% in 2011 to 40.6% in 	   2021</a:t>
            </a:r>
          </a:p>
          <a:p>
            <a:endParaRPr lang="en-US" dirty="0"/>
          </a:p>
          <a:p>
            <a:pPr marL="342900" indent="-342900">
              <a:buFont typeface="Arial" panose="020B0604020202020204" pitchFamily="34" charset="0"/>
              <a:buChar char="•"/>
            </a:pPr>
            <a:r>
              <a:rPr lang="en-US" dirty="0"/>
              <a:t>Still significant gap in testing especially in women with Medicaid </a:t>
            </a:r>
          </a:p>
          <a:p>
            <a:pPr marL="342900" indent="-342900">
              <a:buFont typeface="Arial" panose="020B0604020202020204" pitchFamily="34" charset="0"/>
              <a:buChar char="•"/>
            </a:pPr>
            <a:endParaRPr lang="en-US" dirty="0"/>
          </a:p>
          <a:p>
            <a:pPr lvl="7"/>
            <a:endParaRPr lang="en-US" dirty="0"/>
          </a:p>
        </p:txBody>
      </p:sp>
      <p:pic>
        <p:nvPicPr>
          <p:cNvPr id="6" name="Picture 5">
            <a:extLst>
              <a:ext uri="{FF2B5EF4-FFF2-40B4-BE49-F238E27FC236}">
                <a16:creationId xmlns:a16="http://schemas.microsoft.com/office/drawing/2014/main" id="{8BD1FC1B-56AE-F5F4-F87B-87994AF35448}"/>
              </a:ext>
            </a:extLst>
          </p:cNvPr>
          <p:cNvPicPr>
            <a:picLocks noChangeAspect="1"/>
          </p:cNvPicPr>
          <p:nvPr/>
        </p:nvPicPr>
        <p:blipFill>
          <a:blip r:embed="rId2"/>
          <a:stretch>
            <a:fillRect/>
          </a:stretch>
        </p:blipFill>
        <p:spPr>
          <a:xfrm>
            <a:off x="5083173" y="1571625"/>
            <a:ext cx="5648325" cy="4152900"/>
          </a:xfrm>
          <a:prstGeom prst="rect">
            <a:avLst/>
          </a:prstGeom>
        </p:spPr>
      </p:pic>
      <p:sp>
        <p:nvSpPr>
          <p:cNvPr id="7" name="TextBox 6">
            <a:extLst>
              <a:ext uri="{FF2B5EF4-FFF2-40B4-BE49-F238E27FC236}">
                <a16:creationId xmlns:a16="http://schemas.microsoft.com/office/drawing/2014/main" id="{A63C64C8-D315-C8E5-F1AA-4432719282AF}"/>
              </a:ext>
            </a:extLst>
          </p:cNvPr>
          <p:cNvSpPr txBox="1"/>
          <p:nvPr/>
        </p:nvSpPr>
        <p:spPr>
          <a:xfrm>
            <a:off x="6629400" y="5924550"/>
            <a:ext cx="3305175" cy="276999"/>
          </a:xfrm>
          <a:prstGeom prst="rect">
            <a:avLst/>
          </a:prstGeom>
          <a:noFill/>
        </p:spPr>
        <p:txBody>
          <a:bodyPr wrap="square" rtlCol="0">
            <a:spAutoFit/>
          </a:bodyPr>
          <a:lstStyle/>
          <a:p>
            <a:r>
              <a:rPr lang="en-US" sz="1200" dirty="0"/>
              <a:t>Kaufman et al. </a:t>
            </a:r>
            <a:r>
              <a:rPr lang="en-US" sz="1200" dirty="0" err="1"/>
              <a:t>Obstet</a:t>
            </a:r>
            <a:r>
              <a:rPr lang="en-US" sz="1200" dirty="0"/>
              <a:t> </a:t>
            </a:r>
            <a:r>
              <a:rPr lang="en-US" sz="1200" dirty="0" err="1"/>
              <a:t>Gynecol</a:t>
            </a:r>
            <a:r>
              <a:rPr lang="en-US" sz="1200" dirty="0"/>
              <a:t> 2022.</a:t>
            </a:r>
          </a:p>
        </p:txBody>
      </p:sp>
      <p:sp>
        <p:nvSpPr>
          <p:cNvPr id="8" name="TextBox 7">
            <a:extLst>
              <a:ext uri="{FF2B5EF4-FFF2-40B4-BE49-F238E27FC236}">
                <a16:creationId xmlns:a16="http://schemas.microsoft.com/office/drawing/2014/main" id="{274D3CC4-9E60-EF34-B6C8-634DC8DF4DBD}"/>
              </a:ext>
            </a:extLst>
          </p:cNvPr>
          <p:cNvSpPr txBox="1"/>
          <p:nvPr/>
        </p:nvSpPr>
        <p:spPr>
          <a:xfrm>
            <a:off x="5493836" y="722685"/>
            <a:ext cx="5419725" cy="954107"/>
          </a:xfrm>
          <a:prstGeom prst="rect">
            <a:avLst/>
          </a:prstGeom>
          <a:noFill/>
        </p:spPr>
        <p:txBody>
          <a:bodyPr wrap="square" rtlCol="0">
            <a:spAutoFit/>
          </a:bodyPr>
          <a:lstStyle/>
          <a:p>
            <a:pPr algn="ctr"/>
            <a:r>
              <a:rPr lang="en-US" sz="1400"/>
              <a:t>Pregnant persons with an obstetric panel test combined with hepatitis C virus antibody screens (percentage), by commercial insurance (blue line) and Medicaid insurance (brown line): quarter (Q) 1 2011 through Q2 2021.</a:t>
            </a:r>
            <a:endParaRPr lang="en-US" sz="1400" dirty="0"/>
          </a:p>
        </p:txBody>
      </p:sp>
    </p:spTree>
    <p:extLst>
      <p:ext uri="{BB962C8B-B14F-4D97-AF65-F5344CB8AC3E}">
        <p14:creationId xmlns:p14="http://schemas.microsoft.com/office/powerpoint/2010/main" val="1030487061"/>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763492-E706-FDD3-9DDA-7FFA72C884FC}"/>
              </a:ext>
            </a:extLst>
          </p:cNvPr>
          <p:cNvSpPr>
            <a:spLocks noGrp="1"/>
          </p:cNvSpPr>
          <p:nvPr>
            <p:ph type="ctrTitle"/>
          </p:nvPr>
        </p:nvSpPr>
        <p:spPr/>
        <p:txBody>
          <a:bodyPr/>
          <a:lstStyle/>
          <a:p>
            <a:r>
              <a:rPr lang="en-US" dirty="0"/>
              <a:t>Impact of HCV on Pregnancy </a:t>
            </a:r>
          </a:p>
        </p:txBody>
      </p:sp>
      <p:sp>
        <p:nvSpPr>
          <p:cNvPr id="2" name="Text Placeholder 1">
            <a:extLst>
              <a:ext uri="{FF2B5EF4-FFF2-40B4-BE49-F238E27FC236}">
                <a16:creationId xmlns:a16="http://schemas.microsoft.com/office/drawing/2014/main" id="{9DE00FF3-CEFD-A9FB-7ED1-2B63002B3FDF}"/>
              </a:ext>
            </a:extLst>
          </p:cNvPr>
          <p:cNvSpPr>
            <a:spLocks noGrp="1"/>
          </p:cNvSpPr>
          <p:nvPr>
            <p:ph type="body" sz="quarter" idx="10"/>
          </p:nvPr>
        </p:nvSpPr>
        <p:spPr>
          <a:xfrm>
            <a:off x="2954085" y="4277397"/>
            <a:ext cx="6955204" cy="495641"/>
          </a:xfrm>
        </p:spPr>
        <p:txBody>
          <a:bodyPr/>
          <a:lstStyle/>
          <a:p>
            <a:r>
              <a:rPr lang="en-US" dirty="0"/>
              <a:t>Learning Objective </a:t>
            </a:r>
          </a:p>
          <a:p>
            <a:r>
              <a:rPr lang="en-US" dirty="0"/>
              <a:t>1. </a:t>
            </a:r>
            <a:r>
              <a:rPr lang="en-US" sz="2400" dirty="0"/>
              <a:t> Name at least 3 ways in which hepatitis C negatively affects pregnant women and their infants, especially in your state</a:t>
            </a:r>
          </a:p>
          <a:p>
            <a:r>
              <a:rPr lang="en-US" dirty="0"/>
              <a:t> </a:t>
            </a:r>
          </a:p>
        </p:txBody>
      </p:sp>
      <p:sp>
        <p:nvSpPr>
          <p:cNvPr id="4" name="Date Placeholder 3">
            <a:extLst>
              <a:ext uri="{FF2B5EF4-FFF2-40B4-BE49-F238E27FC236}">
                <a16:creationId xmlns:a16="http://schemas.microsoft.com/office/drawing/2014/main" id="{C496DC73-42E3-5BD5-1E29-3EE135DD399B}"/>
              </a:ext>
            </a:extLst>
          </p:cNvPr>
          <p:cNvSpPr>
            <a:spLocks noGrp="1"/>
          </p:cNvSpPr>
          <p:nvPr>
            <p:ph type="dt" sz="half" idx="4294967295"/>
          </p:nvPr>
        </p:nvSpPr>
        <p:spPr>
          <a:xfrm>
            <a:off x="0" y="6356350"/>
            <a:ext cx="2743200" cy="365125"/>
          </a:xfrm>
          <a:prstGeom prst="rect">
            <a:avLst/>
          </a:prstGeom>
        </p:spPr>
        <p:txBody>
          <a:bodyPr/>
          <a:lstStyle/>
          <a:p>
            <a:fld id="{0AEF8423-1295-4128-9C08-61F5C8343238}" type="datetime4">
              <a:rPr lang="en-US" smtClean="0"/>
              <a:t>March 12, 2026</a:t>
            </a:fld>
            <a:endParaRPr lang="en-US" dirty="0"/>
          </a:p>
        </p:txBody>
      </p:sp>
    </p:spTree>
    <p:extLst>
      <p:ext uri="{BB962C8B-B14F-4D97-AF65-F5344CB8AC3E}">
        <p14:creationId xmlns:p14="http://schemas.microsoft.com/office/powerpoint/2010/main" val="2758700711"/>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8DE8C-313C-1290-D6B7-E75460F885FD}"/>
              </a:ext>
            </a:extLst>
          </p:cNvPr>
          <p:cNvSpPr>
            <a:spLocks noGrp="1"/>
          </p:cNvSpPr>
          <p:nvPr>
            <p:ph type="title"/>
          </p:nvPr>
        </p:nvSpPr>
        <p:spPr/>
        <p:txBody>
          <a:bodyPr/>
          <a:lstStyle/>
          <a:p>
            <a:r>
              <a:rPr lang="en-US" dirty="0"/>
              <a:t>Hepatitis C and Pregnancy</a:t>
            </a:r>
          </a:p>
        </p:txBody>
      </p:sp>
      <p:sp>
        <p:nvSpPr>
          <p:cNvPr id="3" name="Text Placeholder 2">
            <a:extLst>
              <a:ext uri="{FF2B5EF4-FFF2-40B4-BE49-F238E27FC236}">
                <a16:creationId xmlns:a16="http://schemas.microsoft.com/office/drawing/2014/main" id="{E780DAA4-C5D1-641A-54C3-8ED890AA8224}"/>
              </a:ext>
            </a:extLst>
          </p:cNvPr>
          <p:cNvSpPr>
            <a:spLocks noGrp="1"/>
          </p:cNvSpPr>
          <p:nvPr>
            <p:ph type="body" sz="quarter" idx="11"/>
          </p:nvPr>
        </p:nvSpPr>
        <p:spPr>
          <a:xfrm>
            <a:off x="952500" y="1911278"/>
            <a:ext cx="5794691" cy="3241747"/>
          </a:xfrm>
        </p:spPr>
        <p:txBody>
          <a:bodyPr/>
          <a:lstStyle/>
          <a:p>
            <a:r>
              <a:rPr lang="en-US" dirty="0"/>
              <a:t>Intrahepatic cholestasis of Pregnancy</a:t>
            </a:r>
          </a:p>
          <a:p>
            <a:pPr lvl="1"/>
            <a:r>
              <a:rPr lang="en-US" dirty="0"/>
              <a:t>Bile flow slows, causing bile acids to build up in the blood and skin</a:t>
            </a:r>
          </a:p>
          <a:p>
            <a:pPr lvl="1"/>
            <a:r>
              <a:rPr lang="en-US" dirty="0"/>
              <a:t>Severe itching, increased preterm birth, and infant mortality</a:t>
            </a:r>
          </a:p>
          <a:p>
            <a:r>
              <a:rPr lang="en-US" dirty="0"/>
              <a:t>Increased risk in women with HCV</a:t>
            </a:r>
          </a:p>
          <a:p>
            <a:pPr lvl="1"/>
            <a:r>
              <a:rPr lang="en-US" b="1" dirty="0"/>
              <a:t>OR of 20.4</a:t>
            </a:r>
          </a:p>
        </p:txBody>
      </p:sp>
      <p:sp>
        <p:nvSpPr>
          <p:cNvPr id="5" name="Date Placeholder 4">
            <a:extLst>
              <a:ext uri="{FF2B5EF4-FFF2-40B4-BE49-F238E27FC236}">
                <a16:creationId xmlns:a16="http://schemas.microsoft.com/office/drawing/2014/main" id="{B44065FA-F847-1168-FE68-D2ACD93B569E}"/>
              </a:ext>
            </a:extLst>
          </p:cNvPr>
          <p:cNvSpPr>
            <a:spLocks noGrp="1"/>
          </p:cNvSpPr>
          <p:nvPr>
            <p:ph type="dt" sz="half" idx="2"/>
          </p:nvPr>
        </p:nvSpPr>
        <p:spPr>
          <a:xfrm>
            <a:off x="952500" y="6492875"/>
            <a:ext cx="2743200" cy="365125"/>
          </a:xfrm>
        </p:spPr>
        <p:txBody>
          <a:bodyPr/>
          <a:lstStyle/>
          <a:p>
            <a:fld id="{D90A14F4-0CE7-440D-A9AD-AE6DF60A6C88}" type="datetime4">
              <a:rPr lang="en-US" smtClean="0"/>
              <a:t>March 12, 2026</a:t>
            </a:fld>
            <a:endParaRPr lang="en-US" dirty="0"/>
          </a:p>
        </p:txBody>
      </p:sp>
      <p:sp>
        <p:nvSpPr>
          <p:cNvPr id="6" name="TextBox 5">
            <a:extLst>
              <a:ext uri="{FF2B5EF4-FFF2-40B4-BE49-F238E27FC236}">
                <a16:creationId xmlns:a16="http://schemas.microsoft.com/office/drawing/2014/main" id="{A2961BDA-EF49-1244-5435-B105BF8C6DE3}"/>
              </a:ext>
            </a:extLst>
          </p:cNvPr>
          <p:cNvSpPr txBox="1"/>
          <p:nvPr/>
        </p:nvSpPr>
        <p:spPr>
          <a:xfrm>
            <a:off x="0" y="5523249"/>
            <a:ext cx="6968128" cy="1015663"/>
          </a:xfrm>
          <a:prstGeom prst="rect">
            <a:avLst/>
          </a:prstGeom>
          <a:noFill/>
        </p:spPr>
        <p:txBody>
          <a:bodyPr wrap="square" rtlCol="0">
            <a:spAutoFit/>
          </a:bodyPr>
          <a:lstStyle/>
          <a:p>
            <a:r>
              <a:rPr lang="en-US" sz="1200" dirty="0"/>
              <a:t>Sarkar, M Et al. Hepatology. 2021</a:t>
            </a:r>
          </a:p>
          <a:p>
            <a:r>
              <a:rPr lang="en-US" sz="1200" dirty="0" err="1"/>
              <a:t>Wijarnpreecha</a:t>
            </a:r>
            <a:r>
              <a:rPr lang="en-US" sz="1200" dirty="0"/>
              <a:t> K et al. Clin Res Hepatol Gastroenterol 2017</a:t>
            </a:r>
          </a:p>
          <a:p>
            <a:r>
              <a:rPr lang="en-US" sz="1200" dirty="0"/>
              <a:t>Flemming JA et al. Gastroenterology 2020 </a:t>
            </a:r>
          </a:p>
          <a:p>
            <a:r>
              <a:rPr lang="en-US" sz="1200" dirty="0"/>
              <a:t>Image source Cleveland Clinic </a:t>
            </a:r>
            <a:r>
              <a:rPr lang="en-US" sz="1200" dirty="0">
                <a:hlinkClick r:id="rId3"/>
              </a:rPr>
              <a:t>https://my.clevelandclinic.org/health/diseases/17901-cholestasis-of-pregnancy</a:t>
            </a:r>
            <a:r>
              <a:rPr lang="en-US" sz="1200" dirty="0"/>
              <a:t> </a:t>
            </a:r>
          </a:p>
        </p:txBody>
      </p:sp>
      <p:pic>
        <p:nvPicPr>
          <p:cNvPr id="8" name="Picture 7">
            <a:extLst>
              <a:ext uri="{FF2B5EF4-FFF2-40B4-BE49-F238E27FC236}">
                <a16:creationId xmlns:a16="http://schemas.microsoft.com/office/drawing/2014/main" id="{0E573B2B-8405-5986-34D7-BD04FBFC6E35}"/>
              </a:ext>
            </a:extLst>
          </p:cNvPr>
          <p:cNvPicPr>
            <a:picLocks noChangeAspect="1"/>
          </p:cNvPicPr>
          <p:nvPr/>
        </p:nvPicPr>
        <p:blipFill>
          <a:blip r:embed="rId4"/>
          <a:stretch>
            <a:fillRect/>
          </a:stretch>
        </p:blipFill>
        <p:spPr>
          <a:xfrm>
            <a:off x="7780593" y="681384"/>
            <a:ext cx="4219575" cy="6054650"/>
          </a:xfrm>
          <a:prstGeom prst="rect">
            <a:avLst/>
          </a:prstGeom>
        </p:spPr>
      </p:pic>
    </p:spTree>
    <p:extLst>
      <p:ext uri="{BB962C8B-B14F-4D97-AF65-F5344CB8AC3E}">
        <p14:creationId xmlns:p14="http://schemas.microsoft.com/office/powerpoint/2010/main" val="208937221"/>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Disclosures</a:t>
            </a:r>
          </a:p>
        </p:txBody>
      </p:sp>
      <p:sp>
        <p:nvSpPr>
          <p:cNvPr id="11" name="Date Placeholder 10">
            <a:extLst>
              <a:ext uri="{FF2B5EF4-FFF2-40B4-BE49-F238E27FC236}">
                <a16:creationId xmlns:a16="http://schemas.microsoft.com/office/drawing/2014/main" id="{98B3C692-BF53-D946-BEDB-2E1B40FA2906}"/>
              </a:ext>
            </a:extLst>
          </p:cNvPr>
          <p:cNvSpPr>
            <a:spLocks noGrp="1"/>
          </p:cNvSpPr>
          <p:nvPr>
            <p:ph type="dt" sz="half" idx="2"/>
          </p:nvPr>
        </p:nvSpPr>
        <p:spPr/>
        <p:txBody>
          <a:bodyPr/>
          <a:lstStyle/>
          <a:p>
            <a:fld id="{33E5F16E-B800-3E48-BDCB-A7E906166C26}" type="datetime4">
              <a:rPr lang="en-US" smtClean="0"/>
              <a:pPr/>
              <a:t>March 12, 2026</a:t>
            </a:fld>
            <a:endParaRPr lang="en-US" dirty="0"/>
          </a:p>
        </p:txBody>
      </p:sp>
      <p:sp>
        <p:nvSpPr>
          <p:cNvPr id="3" name="Text Placeholder 5">
            <a:extLst>
              <a:ext uri="{FF2B5EF4-FFF2-40B4-BE49-F238E27FC236}">
                <a16:creationId xmlns:a16="http://schemas.microsoft.com/office/drawing/2014/main" id="{D4C98A9B-79FC-67A1-BFCE-9A3D718A1135}"/>
              </a:ext>
            </a:extLst>
          </p:cNvPr>
          <p:cNvSpPr txBox="1">
            <a:spLocks/>
          </p:cNvSpPr>
          <p:nvPr/>
        </p:nvSpPr>
        <p:spPr>
          <a:xfrm>
            <a:off x="365922" y="1807873"/>
            <a:ext cx="11456979" cy="4560241"/>
          </a:xfrm>
          <a:prstGeom prst="rect">
            <a:avLst/>
          </a:prstGeom>
        </p:spPr>
        <p:txBody>
          <a:bodyPr/>
          <a:lstStyle>
            <a:lvl1pPr marL="347477" indent="0" algn="l" defTabSz="1218915" rtl="0" eaLnBrk="1" latinLnBrk="0" hangingPunct="1">
              <a:spcBef>
                <a:spcPts val="0"/>
              </a:spcBef>
              <a:spcAft>
                <a:spcPts val="1200"/>
              </a:spcAft>
              <a:buClr>
                <a:schemeClr val="accent6"/>
              </a:buClr>
              <a:buFontTx/>
              <a:buNone/>
              <a:defRPr sz="2400" b="0" kern="1200">
                <a:solidFill>
                  <a:schemeClr val="tx1"/>
                </a:solidFill>
                <a:latin typeface="+mn-lt"/>
                <a:ea typeface="+mn-ea"/>
                <a:cs typeface="Arial" pitchFamily="34" charset="0"/>
              </a:defRPr>
            </a:lvl1pPr>
            <a:lvl2pPr marL="338334"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2pPr>
            <a:lvl3pPr marL="676667"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3pPr>
            <a:lvl4pPr marL="1133875"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4pPr>
            <a:lvl5pPr marL="1481352" indent="0" algn="l" defTabSz="1218915" rtl="0" eaLnBrk="1" latinLnBrk="0" hangingPunct="1">
              <a:spcBef>
                <a:spcPts val="0"/>
              </a:spcBef>
              <a:spcAft>
                <a:spcPts val="600"/>
              </a:spcAft>
              <a:buClr>
                <a:schemeClr val="accent6"/>
              </a:buClr>
              <a:buSzPct val="100000"/>
              <a:buFontTx/>
              <a:buNone/>
              <a:defRPr sz="2199" kern="1200">
                <a:solidFill>
                  <a:schemeClr val="tx1"/>
                </a:solidFill>
                <a:latin typeface="+mn-lt"/>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457120" indent="-304747" defTabSz="1218987">
              <a:buClr>
                <a:srgbClr val="D6201A"/>
              </a:buClr>
              <a:buFont typeface="Wingdings" charset="2"/>
              <a:buChar char="§"/>
              <a:defRPr/>
            </a:pPr>
            <a:r>
              <a:rPr lang="en-US" sz="1800" i="1" dirty="0">
                <a:solidFill>
                  <a:schemeClr val="tx1"/>
                </a:solidFill>
                <a:latin typeface="Arial"/>
                <a:sym typeface="Arial"/>
              </a:rPr>
              <a:t>This program is supported by the Health Resources and Services Administration (HRSA) of the U.S. Department of Health and Human Services (HHS) under grant number TR7HA53203-01-00 as part of an award totaling $5.7m. The contents are those of the author(s) and do not necessarily represent the official views of, nor an endorsement, by HRSA, HHS, or the U.S. Government. For more information, please visit HRSA.gov.</a:t>
            </a:r>
          </a:p>
          <a:p>
            <a:pPr marL="457120" indent="-304747" defTabSz="1218987">
              <a:buClr>
                <a:srgbClr val="D6201A"/>
              </a:buClr>
              <a:buFont typeface="Wingdings" charset="2"/>
              <a:buChar char="§"/>
              <a:defRPr/>
            </a:pPr>
            <a:r>
              <a:rPr lang="en-US" sz="1800" i="1" dirty="0">
                <a:solidFill>
                  <a:schemeClr val="tx1"/>
                </a:solidFill>
                <a:latin typeface="Arial"/>
                <a:ea typeface="Calibri" panose="020F0502020204030204" pitchFamily="34" charset="0"/>
                <a:sym typeface="Arial"/>
              </a:rPr>
              <a:t>“Funding for this presentation was made possible by cooperative agreement </a:t>
            </a:r>
            <a:r>
              <a:rPr lang="en-US" sz="1800" i="1" dirty="0">
                <a:solidFill>
                  <a:schemeClr val="tx1"/>
                </a:solidFill>
                <a:latin typeface="Arial"/>
                <a:sym typeface="Arial"/>
              </a:rPr>
              <a:t>TR7HA53203-01-00</a:t>
            </a:r>
            <a:r>
              <a:rPr lang="en-US" sz="1800" i="1" dirty="0">
                <a:solidFill>
                  <a:schemeClr val="tx1"/>
                </a:solidFill>
                <a:latin typeface="Arial"/>
                <a:ea typeface="Calibri" panose="020F0502020204030204" pitchFamily="34" charset="0"/>
                <a:sym typeface="Arial"/>
              </a:rPr>
              <a:t> from the Health Resources and Services Administration HIV/AIDS Bureau. The views expressed do not necessarily reflect the official policies of the Department of Health and Human Services nor does mention of trade names, commercial practices, or organizations imply endorsement by the U.S. Government. Any trade/brand names for products mentioned during this presentation are for training and identification purposes only.”</a:t>
            </a:r>
          </a:p>
          <a:p>
            <a:pPr marL="457120" indent="-304747" defTabSz="1218987">
              <a:buClr>
                <a:srgbClr val="D6201A"/>
              </a:buClr>
              <a:buFont typeface="Wingdings" charset="2"/>
              <a:buChar char="§"/>
              <a:defRPr/>
            </a:pPr>
            <a:r>
              <a:rPr lang="en-US" altLang="en-US" sz="1800" i="1" dirty="0">
                <a:solidFill>
                  <a:schemeClr val="tx1"/>
                </a:solidFill>
                <a:latin typeface="Arial" panose="020B0604020202020204" pitchFamily="34" charset="0"/>
                <a:ea typeface="Calibri" panose="020F0502020204030204" pitchFamily="34" charset="0"/>
                <a:sym typeface="Arial"/>
              </a:rPr>
              <a:t>This content is owned by the AETC and is protected by copyright laws.  Reproduction or distribution of the content without written permission of the sponsor is prohibited and may result in legal action.  </a:t>
            </a:r>
            <a:endParaRPr lang="en-US" sz="1800" i="1" dirty="0">
              <a:solidFill>
                <a:schemeClr val="tx1"/>
              </a:solidFill>
              <a:latin typeface="Arial" panose="020B0604020202020204" pitchFamily="34" charset="0"/>
              <a:ea typeface="Calibri" panose="020F0502020204030204" pitchFamily="34" charset="0"/>
              <a:sym typeface="Arial"/>
            </a:endParaRPr>
          </a:p>
        </p:txBody>
      </p:sp>
    </p:spTree>
    <p:extLst>
      <p:ext uri="{BB962C8B-B14F-4D97-AF65-F5344CB8AC3E}">
        <p14:creationId xmlns:p14="http://schemas.microsoft.com/office/powerpoint/2010/main" val="3271617470"/>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F5863-4F01-BD9A-CA4C-78DB2C0058F4}"/>
              </a:ext>
            </a:extLst>
          </p:cNvPr>
          <p:cNvSpPr>
            <a:spLocks noGrp="1"/>
          </p:cNvSpPr>
          <p:nvPr>
            <p:ph type="title"/>
          </p:nvPr>
        </p:nvSpPr>
        <p:spPr>
          <a:xfrm>
            <a:off x="89897" y="767343"/>
            <a:ext cx="10512425" cy="648915"/>
          </a:xfrm>
        </p:spPr>
        <p:txBody>
          <a:bodyPr/>
          <a:lstStyle/>
          <a:p>
            <a:r>
              <a:rPr lang="en-US" dirty="0"/>
              <a:t>Hepatitis C and Pregnancy</a:t>
            </a:r>
          </a:p>
        </p:txBody>
      </p:sp>
      <p:sp>
        <p:nvSpPr>
          <p:cNvPr id="3" name="Text Placeholder 2">
            <a:extLst>
              <a:ext uri="{FF2B5EF4-FFF2-40B4-BE49-F238E27FC236}">
                <a16:creationId xmlns:a16="http://schemas.microsoft.com/office/drawing/2014/main" id="{814F7C0A-E0DE-C397-0919-E947690D509A}"/>
              </a:ext>
            </a:extLst>
          </p:cNvPr>
          <p:cNvSpPr>
            <a:spLocks noGrp="1"/>
          </p:cNvSpPr>
          <p:nvPr>
            <p:ph type="body" sz="quarter" idx="11"/>
          </p:nvPr>
        </p:nvSpPr>
        <p:spPr>
          <a:xfrm>
            <a:off x="1109072" y="1527438"/>
            <a:ext cx="9614932" cy="2986087"/>
          </a:xfrm>
        </p:spPr>
        <p:txBody>
          <a:bodyPr/>
          <a:lstStyle/>
          <a:p>
            <a:r>
              <a:rPr lang="en-US" dirty="0"/>
              <a:t>Stokkeland et al. 2017</a:t>
            </a:r>
          </a:p>
          <a:p>
            <a:pPr lvl="1">
              <a:spcAft>
                <a:spcPts val="0"/>
              </a:spcAft>
            </a:pPr>
            <a:r>
              <a:rPr lang="en-US" sz="1800" dirty="0"/>
              <a:t>Pregnancy outcomes in 5000 women with viral hepatitis </a:t>
            </a:r>
          </a:p>
          <a:p>
            <a:pPr lvl="1">
              <a:spcAft>
                <a:spcPts val="0"/>
              </a:spcAft>
            </a:pPr>
            <a:r>
              <a:rPr lang="en-US" sz="1800" dirty="0"/>
              <a:t>Increased rates of </a:t>
            </a:r>
            <a:r>
              <a:rPr lang="en-US" sz="1800" b="1" dirty="0"/>
              <a:t>smoking</a:t>
            </a:r>
            <a:r>
              <a:rPr lang="en-US" sz="1800" dirty="0"/>
              <a:t> and </a:t>
            </a:r>
            <a:r>
              <a:rPr lang="en-US" sz="1800" b="1" dirty="0"/>
              <a:t>alcohol use </a:t>
            </a:r>
          </a:p>
          <a:p>
            <a:pPr lvl="1">
              <a:spcAft>
                <a:spcPts val="0"/>
              </a:spcAft>
            </a:pPr>
            <a:r>
              <a:rPr lang="en-US" sz="1800" dirty="0"/>
              <a:t>Increased risk of </a:t>
            </a:r>
            <a:r>
              <a:rPr lang="en-US" sz="1800" b="1" dirty="0"/>
              <a:t>premature birth </a:t>
            </a:r>
            <a:r>
              <a:rPr lang="en-US" sz="1800" dirty="0"/>
              <a:t>and </a:t>
            </a:r>
            <a:r>
              <a:rPr lang="en-US" sz="1800" b="1" dirty="0"/>
              <a:t>late neonatal death </a:t>
            </a:r>
            <a:r>
              <a:rPr lang="en-US" sz="1800" dirty="0"/>
              <a:t>(</a:t>
            </a:r>
            <a:r>
              <a:rPr lang="en-US" sz="1800" dirty="0" err="1"/>
              <a:t>aRR</a:t>
            </a:r>
            <a:r>
              <a:rPr lang="en-US" sz="1800" dirty="0"/>
              <a:t> 3.79)</a:t>
            </a:r>
          </a:p>
          <a:p>
            <a:pPr>
              <a:spcAft>
                <a:spcPts val="0"/>
              </a:spcAft>
            </a:pPr>
            <a:endParaRPr lang="en-US" sz="1800" dirty="0"/>
          </a:p>
          <a:p>
            <a:r>
              <a:rPr lang="en-US" dirty="0"/>
              <a:t>Piffer et al. 2021</a:t>
            </a:r>
          </a:p>
          <a:p>
            <a:pPr lvl="1"/>
            <a:r>
              <a:rPr lang="en-US" sz="1800" dirty="0"/>
              <a:t>45,493 women 177 with HCV abs</a:t>
            </a:r>
          </a:p>
          <a:p>
            <a:pPr lvl="1"/>
            <a:r>
              <a:rPr lang="en-US" sz="1800" dirty="0"/>
              <a:t>Increased rates of </a:t>
            </a:r>
            <a:r>
              <a:rPr lang="en-US" sz="1800" b="1" dirty="0"/>
              <a:t>ICP</a:t>
            </a:r>
            <a:r>
              <a:rPr lang="en-US" sz="1800" dirty="0"/>
              <a:t>, </a:t>
            </a:r>
            <a:r>
              <a:rPr lang="en-US" sz="1800" b="1" dirty="0"/>
              <a:t>low birth weight </a:t>
            </a:r>
            <a:r>
              <a:rPr lang="en-US" sz="1800" dirty="0"/>
              <a:t>(OR 2.23), </a:t>
            </a:r>
            <a:r>
              <a:rPr lang="en-US" sz="1800" b="1" dirty="0"/>
              <a:t>preterm delivery </a:t>
            </a:r>
            <a:r>
              <a:rPr lang="en-US" sz="1800" dirty="0"/>
              <a:t>(OR 1.99), </a:t>
            </a:r>
            <a:r>
              <a:rPr lang="en-US" sz="1800" b="1" dirty="0"/>
              <a:t>fetal hospitalization</a:t>
            </a:r>
            <a:r>
              <a:rPr lang="en-US" sz="1800" dirty="0"/>
              <a:t> (OR 4.6), and </a:t>
            </a:r>
            <a:r>
              <a:rPr lang="en-US" sz="1800" b="1" dirty="0"/>
              <a:t>stillbirth</a:t>
            </a:r>
            <a:r>
              <a:rPr lang="en-US" sz="1800" dirty="0"/>
              <a:t> (OR 3.7)</a:t>
            </a:r>
          </a:p>
          <a:p>
            <a:r>
              <a:rPr lang="en-US" dirty="0" err="1"/>
              <a:t>Cheedella</a:t>
            </a:r>
            <a:r>
              <a:rPr lang="en-US" dirty="0"/>
              <a:t> et al. 2025</a:t>
            </a:r>
          </a:p>
          <a:p>
            <a:pPr lvl="1">
              <a:spcAft>
                <a:spcPts val="0"/>
              </a:spcAft>
            </a:pPr>
            <a:r>
              <a:rPr lang="en-US" sz="1800" dirty="0"/>
              <a:t>904 pregnancies with OUD enrolled in integrated Addiction and OB clinic</a:t>
            </a:r>
          </a:p>
          <a:p>
            <a:pPr lvl="2">
              <a:spcAft>
                <a:spcPts val="0"/>
              </a:spcAft>
            </a:pPr>
            <a:r>
              <a:rPr lang="en-US" sz="1800" dirty="0"/>
              <a:t>404 women with HCV antibody</a:t>
            </a:r>
          </a:p>
          <a:p>
            <a:pPr lvl="3">
              <a:spcAft>
                <a:spcPts val="0"/>
              </a:spcAft>
            </a:pPr>
            <a:r>
              <a:rPr lang="en-US" sz="1800" dirty="0"/>
              <a:t>140 with viremia</a:t>
            </a:r>
          </a:p>
          <a:p>
            <a:pPr lvl="2">
              <a:spcAft>
                <a:spcPts val="0"/>
              </a:spcAft>
            </a:pPr>
            <a:r>
              <a:rPr lang="en-US" sz="1800" dirty="0"/>
              <a:t>Found no association with preterm birth and HCV viremia </a:t>
            </a:r>
          </a:p>
          <a:p>
            <a:pPr lvl="1"/>
            <a:endParaRPr lang="en-US" sz="1800" dirty="0"/>
          </a:p>
        </p:txBody>
      </p:sp>
      <p:sp>
        <p:nvSpPr>
          <p:cNvPr id="5" name="Date Placeholder 4">
            <a:extLst>
              <a:ext uri="{FF2B5EF4-FFF2-40B4-BE49-F238E27FC236}">
                <a16:creationId xmlns:a16="http://schemas.microsoft.com/office/drawing/2014/main" id="{9F1BBC85-50DF-4FF7-7872-5FBDD7D656A4}"/>
              </a:ext>
            </a:extLst>
          </p:cNvPr>
          <p:cNvSpPr>
            <a:spLocks noGrp="1"/>
          </p:cNvSpPr>
          <p:nvPr>
            <p:ph type="dt" sz="half" idx="2"/>
          </p:nvPr>
        </p:nvSpPr>
        <p:spPr/>
        <p:txBody>
          <a:bodyPr/>
          <a:lstStyle/>
          <a:p>
            <a:fld id="{D90A14F4-0CE7-440D-A9AD-AE6DF60A6C88}" type="datetime4">
              <a:rPr lang="en-US" smtClean="0"/>
              <a:t>March 12, 2026</a:t>
            </a:fld>
            <a:endParaRPr lang="en-US" dirty="0"/>
          </a:p>
        </p:txBody>
      </p:sp>
    </p:spTree>
    <p:extLst>
      <p:ext uri="{BB962C8B-B14F-4D97-AF65-F5344CB8AC3E}">
        <p14:creationId xmlns:p14="http://schemas.microsoft.com/office/powerpoint/2010/main" val="3054357832"/>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4FEC60A-5B5B-8B7C-BC56-EFC81599BD0B}"/>
              </a:ext>
            </a:extLst>
          </p:cNvPr>
          <p:cNvPicPr>
            <a:picLocks noChangeAspect="1"/>
          </p:cNvPicPr>
          <p:nvPr/>
        </p:nvPicPr>
        <p:blipFill>
          <a:blip r:embed="rId2"/>
          <a:srcRect t="20856" r="68150"/>
          <a:stretch>
            <a:fillRect/>
          </a:stretch>
        </p:blipFill>
        <p:spPr>
          <a:xfrm>
            <a:off x="6357122" y="413220"/>
            <a:ext cx="2195780" cy="2658079"/>
          </a:xfrm>
          <a:prstGeom prst="rect">
            <a:avLst/>
          </a:prstGeom>
        </p:spPr>
      </p:pic>
      <p:sp>
        <p:nvSpPr>
          <p:cNvPr id="2" name="Title 1">
            <a:extLst>
              <a:ext uri="{FF2B5EF4-FFF2-40B4-BE49-F238E27FC236}">
                <a16:creationId xmlns:a16="http://schemas.microsoft.com/office/drawing/2014/main" id="{7DD3C0C5-BECA-37D1-0A57-E97D789668FB}"/>
              </a:ext>
            </a:extLst>
          </p:cNvPr>
          <p:cNvSpPr>
            <a:spLocks noGrp="1"/>
          </p:cNvSpPr>
          <p:nvPr>
            <p:ph type="title"/>
          </p:nvPr>
        </p:nvSpPr>
        <p:spPr>
          <a:xfrm>
            <a:off x="38098" y="770921"/>
            <a:ext cx="10512425" cy="648915"/>
          </a:xfrm>
        </p:spPr>
        <p:txBody>
          <a:bodyPr/>
          <a:lstStyle/>
          <a:p>
            <a:r>
              <a:rPr lang="en-US" dirty="0"/>
              <a:t>HCV and Pregnancy Outcomes </a:t>
            </a:r>
          </a:p>
        </p:txBody>
      </p:sp>
      <p:sp>
        <p:nvSpPr>
          <p:cNvPr id="3" name="Text Placeholder 2">
            <a:extLst>
              <a:ext uri="{FF2B5EF4-FFF2-40B4-BE49-F238E27FC236}">
                <a16:creationId xmlns:a16="http://schemas.microsoft.com/office/drawing/2014/main" id="{095AE115-AA00-F582-0559-4453611D5E68}"/>
              </a:ext>
            </a:extLst>
          </p:cNvPr>
          <p:cNvSpPr>
            <a:spLocks noGrp="1"/>
          </p:cNvSpPr>
          <p:nvPr>
            <p:ph type="body" sz="quarter" idx="11"/>
          </p:nvPr>
        </p:nvSpPr>
        <p:spPr>
          <a:xfrm>
            <a:off x="38098" y="1467764"/>
            <a:ext cx="9614932" cy="3821342"/>
          </a:xfrm>
        </p:spPr>
        <p:txBody>
          <a:bodyPr/>
          <a:lstStyle/>
          <a:p>
            <a:pPr marL="0" indent="0">
              <a:buNone/>
            </a:pPr>
            <a:r>
              <a:rPr lang="en-US" dirty="0"/>
              <a:t>Chen et al. 2022</a:t>
            </a:r>
          </a:p>
          <a:p>
            <a:r>
              <a:rPr lang="en-US" dirty="0"/>
              <a:t>National Inpatient Sample 2012-2018</a:t>
            </a:r>
          </a:p>
          <a:p>
            <a:pPr lvl="1"/>
            <a:r>
              <a:rPr lang="en-US" dirty="0"/>
              <a:t>28,681,980 admissions</a:t>
            </a:r>
          </a:p>
          <a:p>
            <a:pPr lvl="1"/>
            <a:r>
              <a:rPr lang="en-US" dirty="0"/>
              <a:t>51,200 Hepatitis B (HBV)</a:t>
            </a:r>
          </a:p>
          <a:p>
            <a:pPr lvl="1"/>
            <a:r>
              <a:rPr lang="en-US" dirty="0"/>
              <a:t>131,695 HCV</a:t>
            </a:r>
          </a:p>
          <a:p>
            <a:pPr lvl="1"/>
            <a:r>
              <a:rPr lang="en-US" dirty="0"/>
              <a:t>HCV with </a:t>
            </a:r>
          </a:p>
          <a:p>
            <a:pPr lvl="2"/>
            <a:r>
              <a:rPr lang="en-US" dirty="0"/>
              <a:t>IGR</a:t>
            </a:r>
          </a:p>
          <a:p>
            <a:pPr lvl="2"/>
            <a:r>
              <a:rPr lang="en-US" dirty="0"/>
              <a:t>Preterm labor</a:t>
            </a:r>
          </a:p>
          <a:p>
            <a:pPr lvl="2"/>
            <a:r>
              <a:rPr lang="en-US" dirty="0"/>
              <a:t>Caesarian section</a:t>
            </a:r>
          </a:p>
        </p:txBody>
      </p:sp>
      <p:sp>
        <p:nvSpPr>
          <p:cNvPr id="4" name="TextBox 3">
            <a:extLst>
              <a:ext uri="{FF2B5EF4-FFF2-40B4-BE49-F238E27FC236}">
                <a16:creationId xmlns:a16="http://schemas.microsoft.com/office/drawing/2014/main" id="{43C20671-1379-246B-DF92-FBA6F24ACA02}"/>
              </a:ext>
            </a:extLst>
          </p:cNvPr>
          <p:cNvSpPr txBox="1"/>
          <p:nvPr/>
        </p:nvSpPr>
        <p:spPr>
          <a:xfrm>
            <a:off x="209550" y="6343650"/>
            <a:ext cx="3790950" cy="276999"/>
          </a:xfrm>
          <a:prstGeom prst="rect">
            <a:avLst/>
          </a:prstGeom>
          <a:noFill/>
        </p:spPr>
        <p:txBody>
          <a:bodyPr wrap="square" rtlCol="0">
            <a:spAutoFit/>
          </a:bodyPr>
          <a:lstStyle/>
          <a:p>
            <a:r>
              <a:rPr lang="en-US" sz="1200" dirty="0"/>
              <a:t>Chen et al. Hepatol Commun. 2022</a:t>
            </a:r>
          </a:p>
        </p:txBody>
      </p:sp>
      <p:pic>
        <p:nvPicPr>
          <p:cNvPr id="5" name="Picture 4">
            <a:extLst>
              <a:ext uri="{FF2B5EF4-FFF2-40B4-BE49-F238E27FC236}">
                <a16:creationId xmlns:a16="http://schemas.microsoft.com/office/drawing/2014/main" id="{6DA77F00-7925-ADDB-FC29-FA219988A60A}"/>
              </a:ext>
            </a:extLst>
          </p:cNvPr>
          <p:cNvPicPr>
            <a:picLocks noChangeAspect="1"/>
          </p:cNvPicPr>
          <p:nvPr/>
        </p:nvPicPr>
        <p:blipFill>
          <a:blip r:embed="rId2"/>
          <a:srcRect l="34554" t="20856"/>
          <a:stretch>
            <a:fillRect/>
          </a:stretch>
        </p:blipFill>
        <p:spPr>
          <a:xfrm>
            <a:off x="5505450" y="2923738"/>
            <a:ext cx="6683375" cy="3937297"/>
          </a:xfrm>
          <a:prstGeom prst="rect">
            <a:avLst/>
          </a:prstGeom>
        </p:spPr>
      </p:pic>
      <p:grpSp>
        <p:nvGrpSpPr>
          <p:cNvPr id="9" name="Group 8">
            <a:extLst>
              <a:ext uri="{FF2B5EF4-FFF2-40B4-BE49-F238E27FC236}">
                <a16:creationId xmlns:a16="http://schemas.microsoft.com/office/drawing/2014/main" id="{94D378CD-70F6-865D-4AA2-F8D9B10A0F15}"/>
              </a:ext>
            </a:extLst>
          </p:cNvPr>
          <p:cNvGrpSpPr/>
          <p:nvPr/>
        </p:nvGrpSpPr>
        <p:grpSpPr>
          <a:xfrm>
            <a:off x="1843826" y="4261915"/>
            <a:ext cx="2251657" cy="1260942"/>
            <a:chOff x="1807602" y="4496407"/>
            <a:chExt cx="2251657" cy="1260942"/>
          </a:xfrm>
        </p:grpSpPr>
        <p:sp>
          <p:nvSpPr>
            <p:cNvPr id="6" name="Arrow: Down 5">
              <a:extLst>
                <a:ext uri="{FF2B5EF4-FFF2-40B4-BE49-F238E27FC236}">
                  <a16:creationId xmlns:a16="http://schemas.microsoft.com/office/drawing/2014/main" id="{25F82B51-A27F-858C-F22A-7372A4F07AD2}"/>
                </a:ext>
              </a:extLst>
            </p:cNvPr>
            <p:cNvSpPr/>
            <p:nvPr/>
          </p:nvSpPr>
          <p:spPr>
            <a:xfrm rot="10800000">
              <a:off x="1807602" y="4496407"/>
              <a:ext cx="387909" cy="420314"/>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7" name="Arrow: Down 6">
              <a:extLst>
                <a:ext uri="{FF2B5EF4-FFF2-40B4-BE49-F238E27FC236}">
                  <a16:creationId xmlns:a16="http://schemas.microsoft.com/office/drawing/2014/main" id="{91F7801C-E9C5-3886-A4F4-0B5E5C1E82FB}"/>
                </a:ext>
              </a:extLst>
            </p:cNvPr>
            <p:cNvSpPr/>
            <p:nvPr/>
          </p:nvSpPr>
          <p:spPr>
            <a:xfrm rot="10800000">
              <a:off x="3671350" y="5337035"/>
              <a:ext cx="387909" cy="420314"/>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 name="Arrow: Down 7">
              <a:extLst>
                <a:ext uri="{FF2B5EF4-FFF2-40B4-BE49-F238E27FC236}">
                  <a16:creationId xmlns:a16="http://schemas.microsoft.com/office/drawing/2014/main" id="{8AF42E1F-5E46-D2F8-F1A6-78030ECEF203}"/>
                </a:ext>
              </a:extLst>
            </p:cNvPr>
            <p:cNvSpPr/>
            <p:nvPr/>
          </p:nvSpPr>
          <p:spPr>
            <a:xfrm rot="10800000">
              <a:off x="3142175" y="4916721"/>
              <a:ext cx="387909" cy="420314"/>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3150197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8CC53-D997-72A0-5D45-C2B01F99C111}"/>
              </a:ext>
            </a:extLst>
          </p:cNvPr>
          <p:cNvSpPr>
            <a:spLocks noGrp="1"/>
          </p:cNvSpPr>
          <p:nvPr>
            <p:ph type="title"/>
          </p:nvPr>
        </p:nvSpPr>
        <p:spPr>
          <a:xfrm>
            <a:off x="389933" y="805767"/>
            <a:ext cx="10512425" cy="648915"/>
          </a:xfrm>
        </p:spPr>
        <p:txBody>
          <a:bodyPr/>
          <a:lstStyle/>
          <a:p>
            <a:r>
              <a:rPr lang="en-US" dirty="0"/>
              <a:t>Hepatitis C Viremia and Pregnancy Outcomes </a:t>
            </a:r>
          </a:p>
        </p:txBody>
      </p:sp>
      <p:pic>
        <p:nvPicPr>
          <p:cNvPr id="6" name="Picture 5">
            <a:extLst>
              <a:ext uri="{FF2B5EF4-FFF2-40B4-BE49-F238E27FC236}">
                <a16:creationId xmlns:a16="http://schemas.microsoft.com/office/drawing/2014/main" id="{3E66755E-7CAD-708F-628A-C922B18B5C69}"/>
              </a:ext>
            </a:extLst>
          </p:cNvPr>
          <p:cNvPicPr>
            <a:picLocks noChangeAspect="1"/>
          </p:cNvPicPr>
          <p:nvPr/>
        </p:nvPicPr>
        <p:blipFill>
          <a:blip r:embed="rId3"/>
          <a:srcRect t="-42" r="66788" b="1"/>
          <a:stretch>
            <a:fillRect/>
          </a:stretch>
        </p:blipFill>
        <p:spPr>
          <a:xfrm>
            <a:off x="495300" y="1557785"/>
            <a:ext cx="3022536" cy="5118420"/>
          </a:xfrm>
          <a:prstGeom prst="rect">
            <a:avLst/>
          </a:prstGeom>
        </p:spPr>
      </p:pic>
      <p:sp>
        <p:nvSpPr>
          <p:cNvPr id="4" name="Text Placeholder 3">
            <a:extLst>
              <a:ext uri="{FF2B5EF4-FFF2-40B4-BE49-F238E27FC236}">
                <a16:creationId xmlns:a16="http://schemas.microsoft.com/office/drawing/2014/main" id="{388BCC4D-CC59-6E7D-75D6-BCF29B0C4112}"/>
              </a:ext>
            </a:extLst>
          </p:cNvPr>
          <p:cNvSpPr>
            <a:spLocks noGrp="1"/>
          </p:cNvSpPr>
          <p:nvPr>
            <p:ph type="body" sz="quarter" idx="12"/>
          </p:nvPr>
        </p:nvSpPr>
        <p:spPr>
          <a:xfrm>
            <a:off x="3876052" y="1761786"/>
            <a:ext cx="7321614" cy="4408922"/>
          </a:xfrm>
        </p:spPr>
        <p:txBody>
          <a:bodyPr/>
          <a:lstStyle/>
          <a:p>
            <a:pPr marL="0" indent="0">
              <a:buNone/>
            </a:pPr>
            <a:r>
              <a:rPr lang="en-US" dirty="0"/>
              <a:t>Kushner, 2022</a:t>
            </a:r>
          </a:p>
          <a:p>
            <a:r>
              <a:rPr lang="en-US" dirty="0"/>
              <a:t>Compared outcomes from pregnant women with only </a:t>
            </a:r>
            <a:r>
              <a:rPr lang="en-US" b="1" dirty="0"/>
              <a:t>HCV Antibody </a:t>
            </a:r>
            <a:r>
              <a:rPr lang="en-US" dirty="0"/>
              <a:t>to pregnant women with </a:t>
            </a:r>
            <a:r>
              <a:rPr lang="en-US" b="1" dirty="0"/>
              <a:t>HCV RNA+ </a:t>
            </a:r>
            <a:r>
              <a:rPr lang="en-US" dirty="0"/>
              <a:t>(HCV exposure only to </a:t>
            </a:r>
            <a:r>
              <a:rPr lang="en-US" b="1" dirty="0"/>
              <a:t>active infection</a:t>
            </a:r>
            <a:r>
              <a:rPr lang="en-US" dirty="0"/>
              <a:t>)</a:t>
            </a:r>
          </a:p>
          <a:p>
            <a:r>
              <a:rPr lang="en-US" b="1" i="1" u="sng" dirty="0">
                <a:solidFill>
                  <a:srgbClr val="FF0000"/>
                </a:solidFill>
              </a:rPr>
              <a:t>Increased Risk with HCV RNA +</a:t>
            </a:r>
          </a:p>
          <a:p>
            <a:pPr lvl="1"/>
            <a:r>
              <a:rPr lang="en-US" dirty="0"/>
              <a:t>ICP (OR </a:t>
            </a:r>
            <a:r>
              <a:rPr lang="en-US" b="1" dirty="0"/>
              <a:t>4.55</a:t>
            </a:r>
            <a:r>
              <a:rPr lang="en-US" dirty="0"/>
              <a:t>)</a:t>
            </a:r>
          </a:p>
          <a:p>
            <a:pPr lvl="1"/>
            <a:r>
              <a:rPr lang="en-US" dirty="0"/>
              <a:t>Preterm delivery (OR 1.84)</a:t>
            </a:r>
          </a:p>
          <a:p>
            <a:pPr lvl="1"/>
            <a:r>
              <a:rPr lang="en-US" dirty="0"/>
              <a:t>Postpartum hemorrhage (OR 1.78)</a:t>
            </a:r>
          </a:p>
          <a:p>
            <a:r>
              <a:rPr lang="en-US" b="1" i="1" u="sng" dirty="0"/>
              <a:t>Decreased risk</a:t>
            </a:r>
          </a:p>
          <a:p>
            <a:pPr lvl="1"/>
            <a:r>
              <a:rPr lang="en-US" dirty="0"/>
              <a:t>Gestational (DM 0.71)</a:t>
            </a:r>
          </a:p>
        </p:txBody>
      </p:sp>
      <p:sp>
        <p:nvSpPr>
          <p:cNvPr id="5" name="Date Placeholder 4">
            <a:extLst>
              <a:ext uri="{FF2B5EF4-FFF2-40B4-BE49-F238E27FC236}">
                <a16:creationId xmlns:a16="http://schemas.microsoft.com/office/drawing/2014/main" id="{6FF20591-A144-1C93-9CA8-977114F8A360}"/>
              </a:ext>
            </a:extLst>
          </p:cNvPr>
          <p:cNvSpPr>
            <a:spLocks noGrp="1"/>
          </p:cNvSpPr>
          <p:nvPr>
            <p:ph type="dt" sz="half" idx="2"/>
          </p:nvPr>
        </p:nvSpPr>
        <p:spPr/>
        <p:txBody>
          <a:bodyPr/>
          <a:lstStyle/>
          <a:p>
            <a:fld id="{D90A14F4-0CE7-440D-A9AD-AE6DF60A6C88}" type="datetime4">
              <a:rPr lang="en-US" smtClean="0"/>
              <a:t>March 12, 2026</a:t>
            </a:fld>
            <a:endParaRPr lang="en-US" dirty="0"/>
          </a:p>
        </p:txBody>
      </p:sp>
      <p:sp>
        <p:nvSpPr>
          <p:cNvPr id="7" name="TextBox 6">
            <a:extLst>
              <a:ext uri="{FF2B5EF4-FFF2-40B4-BE49-F238E27FC236}">
                <a16:creationId xmlns:a16="http://schemas.microsoft.com/office/drawing/2014/main" id="{1AE4DDC5-C653-8028-5D25-740EBE57F8AB}"/>
              </a:ext>
            </a:extLst>
          </p:cNvPr>
          <p:cNvSpPr txBox="1"/>
          <p:nvPr/>
        </p:nvSpPr>
        <p:spPr>
          <a:xfrm>
            <a:off x="3755434" y="6477813"/>
            <a:ext cx="3781425" cy="276999"/>
          </a:xfrm>
          <a:prstGeom prst="rect">
            <a:avLst/>
          </a:prstGeom>
          <a:noFill/>
        </p:spPr>
        <p:txBody>
          <a:bodyPr wrap="square" rtlCol="0">
            <a:spAutoFit/>
          </a:bodyPr>
          <a:lstStyle/>
          <a:p>
            <a:r>
              <a:rPr lang="en-US" sz="1200" dirty="0"/>
              <a:t>Kushner T, J of Hepatology 2022</a:t>
            </a:r>
          </a:p>
        </p:txBody>
      </p:sp>
    </p:spTree>
    <p:extLst>
      <p:ext uri="{BB962C8B-B14F-4D97-AF65-F5344CB8AC3E}">
        <p14:creationId xmlns:p14="http://schemas.microsoft.com/office/powerpoint/2010/main" val="1213782198"/>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E2144-CD13-BAF4-5E03-0B816C4C0BB0}"/>
              </a:ext>
            </a:extLst>
          </p:cNvPr>
          <p:cNvSpPr>
            <a:spLocks noGrp="1"/>
          </p:cNvSpPr>
          <p:nvPr>
            <p:ph type="title"/>
          </p:nvPr>
        </p:nvSpPr>
        <p:spPr/>
        <p:txBody>
          <a:bodyPr/>
          <a:lstStyle/>
          <a:p>
            <a:r>
              <a:rPr lang="en-US" dirty="0"/>
              <a:t>Hepatitis C and Stigma</a:t>
            </a:r>
          </a:p>
        </p:txBody>
      </p:sp>
      <p:sp>
        <p:nvSpPr>
          <p:cNvPr id="3" name="Text Placeholder 2">
            <a:extLst>
              <a:ext uri="{FF2B5EF4-FFF2-40B4-BE49-F238E27FC236}">
                <a16:creationId xmlns:a16="http://schemas.microsoft.com/office/drawing/2014/main" id="{BB949231-DD27-6A1B-93DA-C74B0BF3041D}"/>
              </a:ext>
            </a:extLst>
          </p:cNvPr>
          <p:cNvSpPr>
            <a:spLocks noGrp="1"/>
          </p:cNvSpPr>
          <p:nvPr>
            <p:ph type="body" sz="quarter" idx="11"/>
          </p:nvPr>
        </p:nvSpPr>
        <p:spPr/>
        <p:txBody>
          <a:bodyPr/>
          <a:lstStyle/>
          <a:p>
            <a:r>
              <a:rPr lang="en-US" dirty="0"/>
              <a:t>Report feeling scared (80%), shame, (66.7%) and stigmatization (60%) surrounding HCV diagnosis</a:t>
            </a:r>
          </a:p>
          <a:p>
            <a:r>
              <a:rPr lang="en-US" dirty="0"/>
              <a:t>Reluctance to share their diagnosis</a:t>
            </a:r>
          </a:p>
          <a:p>
            <a:r>
              <a:rPr lang="en-US" dirty="0"/>
              <a:t>Scared it would negatively affect future pregnancies (83.3%) </a:t>
            </a:r>
          </a:p>
          <a:p>
            <a:r>
              <a:rPr lang="en-US" dirty="0"/>
              <a:t>Fears of transmission due to pregnancy and breastfeeding</a:t>
            </a:r>
          </a:p>
          <a:p>
            <a:pPr lvl="1"/>
            <a:r>
              <a:rPr lang="en-US" dirty="0"/>
              <a:t>Even reported fears of transmitting to their older children </a:t>
            </a:r>
          </a:p>
        </p:txBody>
      </p:sp>
      <p:sp>
        <p:nvSpPr>
          <p:cNvPr id="4" name="Text Placeholder 3">
            <a:extLst>
              <a:ext uri="{FF2B5EF4-FFF2-40B4-BE49-F238E27FC236}">
                <a16:creationId xmlns:a16="http://schemas.microsoft.com/office/drawing/2014/main" id="{02ED0E79-53FE-3EA6-EAC8-B097FDDEAF7E}"/>
              </a:ext>
            </a:extLst>
          </p:cNvPr>
          <p:cNvSpPr>
            <a:spLocks noGrp="1"/>
          </p:cNvSpPr>
          <p:nvPr>
            <p:ph type="body" sz="quarter" idx="12"/>
          </p:nvPr>
        </p:nvSpPr>
        <p:spPr/>
        <p:txBody>
          <a:bodyPr/>
          <a:lstStyle/>
          <a:p>
            <a:pPr marL="0" indent="0" algn="ctr">
              <a:buNone/>
            </a:pPr>
            <a:r>
              <a:rPr lang="en-US" i="1" dirty="0"/>
              <a:t>“Keep razors/nail clippers to myself. Locked them up.”</a:t>
            </a:r>
          </a:p>
          <a:p>
            <a:pPr marL="0" indent="0">
              <a:buNone/>
            </a:pPr>
            <a:endParaRPr lang="en-US" dirty="0"/>
          </a:p>
          <a:p>
            <a:pPr marL="0" indent="0" algn="ctr">
              <a:buNone/>
            </a:pPr>
            <a:r>
              <a:rPr lang="en-US" i="1" dirty="0"/>
              <a:t>“Need to be extremely careful when taking care of children, specifically during my period because of blood.” </a:t>
            </a:r>
          </a:p>
        </p:txBody>
      </p:sp>
      <p:sp>
        <p:nvSpPr>
          <p:cNvPr id="5" name="Date Placeholder 4">
            <a:extLst>
              <a:ext uri="{FF2B5EF4-FFF2-40B4-BE49-F238E27FC236}">
                <a16:creationId xmlns:a16="http://schemas.microsoft.com/office/drawing/2014/main" id="{388F4DF4-4CFC-B7C7-496D-D85549B52C71}"/>
              </a:ext>
            </a:extLst>
          </p:cNvPr>
          <p:cNvSpPr>
            <a:spLocks noGrp="1"/>
          </p:cNvSpPr>
          <p:nvPr>
            <p:ph type="dt" sz="half" idx="2"/>
          </p:nvPr>
        </p:nvSpPr>
        <p:spPr/>
        <p:txBody>
          <a:bodyPr/>
          <a:lstStyle/>
          <a:p>
            <a:fld id="{D90A14F4-0CE7-440D-A9AD-AE6DF60A6C88}" type="datetime4">
              <a:rPr lang="en-US" smtClean="0"/>
              <a:t>March 12, 2026</a:t>
            </a:fld>
            <a:endParaRPr lang="en-US" dirty="0"/>
          </a:p>
        </p:txBody>
      </p:sp>
    </p:spTree>
    <p:extLst>
      <p:ext uri="{BB962C8B-B14F-4D97-AF65-F5344CB8AC3E}">
        <p14:creationId xmlns:p14="http://schemas.microsoft.com/office/powerpoint/2010/main" val="214910170"/>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12DC1-CC47-0ED3-BE44-6C0117FB424B}"/>
              </a:ext>
            </a:extLst>
          </p:cNvPr>
          <p:cNvSpPr>
            <a:spLocks noGrp="1"/>
          </p:cNvSpPr>
          <p:nvPr>
            <p:ph type="ctrTitle"/>
          </p:nvPr>
        </p:nvSpPr>
        <p:spPr/>
        <p:txBody>
          <a:bodyPr>
            <a:normAutofit fontScale="90000"/>
          </a:bodyPr>
          <a:lstStyle/>
          <a:p>
            <a:r>
              <a:rPr lang="en-US" dirty="0"/>
              <a:t>HCV Treatment in Pregnancy and Postpartum Period</a:t>
            </a:r>
          </a:p>
        </p:txBody>
      </p:sp>
      <p:sp>
        <p:nvSpPr>
          <p:cNvPr id="3" name="Text Placeholder 2">
            <a:extLst>
              <a:ext uri="{FF2B5EF4-FFF2-40B4-BE49-F238E27FC236}">
                <a16:creationId xmlns:a16="http://schemas.microsoft.com/office/drawing/2014/main" id="{2A6178C9-DB62-B569-E134-2910478B9590}"/>
              </a:ext>
            </a:extLst>
          </p:cNvPr>
          <p:cNvSpPr>
            <a:spLocks noGrp="1"/>
          </p:cNvSpPr>
          <p:nvPr>
            <p:ph type="body" sz="quarter" idx="10"/>
          </p:nvPr>
        </p:nvSpPr>
        <p:spPr>
          <a:xfrm>
            <a:off x="2662627" y="3638551"/>
            <a:ext cx="8757848" cy="1801238"/>
          </a:xfrm>
        </p:spPr>
        <p:txBody>
          <a:bodyPr/>
          <a:lstStyle/>
          <a:p>
            <a:pPr marL="347477"/>
            <a:r>
              <a:rPr lang="en-US" sz="2200" dirty="0"/>
              <a:t>Learning Objectives:</a:t>
            </a:r>
          </a:p>
          <a:p>
            <a:pPr marL="347477"/>
            <a:r>
              <a:rPr lang="en-US" sz="2200" dirty="0"/>
              <a:t>2. List 3 ways in which treatment for hepatitis C in pregnant and postpartum women has become more accessible.</a:t>
            </a:r>
          </a:p>
          <a:p>
            <a:pPr marL="347477"/>
            <a:r>
              <a:rPr lang="en-US" sz="2200" dirty="0"/>
              <a:t>3. Explain 3 barriers</a:t>
            </a:r>
            <a:r>
              <a:rPr lang="en-US" sz="2200" i="1" dirty="0"/>
              <a:t> still</a:t>
            </a:r>
            <a:r>
              <a:rPr lang="en-US" sz="2200" dirty="0"/>
              <a:t> keeping pregnant and postpartum women from accessing hepatitis C care in your area of practice.</a:t>
            </a:r>
          </a:p>
          <a:p>
            <a:endParaRPr lang="en-US" dirty="0"/>
          </a:p>
        </p:txBody>
      </p:sp>
    </p:spTree>
    <p:extLst>
      <p:ext uri="{BB962C8B-B14F-4D97-AF65-F5344CB8AC3E}">
        <p14:creationId xmlns:p14="http://schemas.microsoft.com/office/powerpoint/2010/main" val="2699366733"/>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D1A34-FF2F-809A-CE8F-326099A0AFA3}"/>
              </a:ext>
            </a:extLst>
          </p:cNvPr>
          <p:cNvSpPr>
            <a:spLocks noGrp="1"/>
          </p:cNvSpPr>
          <p:nvPr>
            <p:ph type="title"/>
          </p:nvPr>
        </p:nvSpPr>
        <p:spPr>
          <a:xfrm>
            <a:off x="427893" y="701343"/>
            <a:ext cx="10512862" cy="569015"/>
          </a:xfrm>
        </p:spPr>
        <p:txBody>
          <a:bodyPr>
            <a:normAutofit fontScale="90000"/>
          </a:bodyPr>
          <a:lstStyle/>
          <a:p>
            <a:r>
              <a:rPr lang="en-US" dirty="0"/>
              <a:t>HCV Can Be Cured! </a:t>
            </a:r>
            <a:br>
              <a:rPr lang="en-US" dirty="0"/>
            </a:br>
            <a:endParaRPr lang="en-US" dirty="0"/>
          </a:p>
        </p:txBody>
      </p:sp>
      <p:sp>
        <p:nvSpPr>
          <p:cNvPr id="15" name="Footer Placeholder 14">
            <a:extLst>
              <a:ext uri="{FF2B5EF4-FFF2-40B4-BE49-F238E27FC236}">
                <a16:creationId xmlns:a16="http://schemas.microsoft.com/office/drawing/2014/main" id="{656A66B9-4177-71CB-61C2-AED2DB53EAE0}"/>
              </a:ext>
            </a:extLst>
          </p:cNvPr>
          <p:cNvSpPr>
            <a:spLocks noGrp="1"/>
          </p:cNvSpPr>
          <p:nvPr>
            <p:ph type="ftr" sz="quarter" idx="11"/>
          </p:nvPr>
        </p:nvSpPr>
        <p:spPr>
          <a:xfrm>
            <a:off x="-26739" y="6233376"/>
            <a:ext cx="9686498" cy="365030"/>
          </a:xfrm>
        </p:spPr>
        <p:txBody>
          <a:bodyPr/>
          <a:lstStyle/>
          <a:p>
            <a:pPr algn="l"/>
            <a:r>
              <a:rPr lang="en-US" sz="900" dirty="0">
                <a:solidFill>
                  <a:schemeClr val="tx1"/>
                </a:solidFill>
              </a:rPr>
              <a:t>BOC, boceprevir; DAA, direct-acting antiviral (drug); IFN, interferon; PEG, pegylated interferon; RBV, ribavirin; SVR, sustained virologic response; TVR, telaprevir.</a:t>
            </a:r>
          </a:p>
          <a:p>
            <a:pPr algn="l"/>
            <a:r>
              <a:rPr lang="en-US" sz="900" baseline="30000" dirty="0" err="1">
                <a:solidFill>
                  <a:schemeClr val="tx1"/>
                </a:solidFill>
              </a:rPr>
              <a:t>a</a:t>
            </a:r>
            <a:r>
              <a:rPr lang="en-US" sz="900" dirty="0" err="1">
                <a:solidFill>
                  <a:schemeClr val="tx1"/>
                </a:solidFill>
              </a:rPr>
              <a:t>A</a:t>
            </a:r>
            <a:r>
              <a:rPr lang="en-US" sz="900" dirty="0">
                <a:solidFill>
                  <a:schemeClr val="tx1"/>
                </a:solidFill>
              </a:rPr>
              <a:t> pilot study at the National Institutes of Health in 1986 evaluated recombinant IFN</a:t>
            </a:r>
            <a:r>
              <a:rPr lang="el-GR" sz="900" dirty="0">
                <a:solidFill>
                  <a:schemeClr val="tx1"/>
                </a:solidFill>
              </a:rPr>
              <a:t>α</a:t>
            </a:r>
            <a:r>
              <a:rPr lang="en-US" sz="900" dirty="0">
                <a:solidFill>
                  <a:schemeClr val="tx1"/>
                </a:solidFill>
              </a:rPr>
              <a:t> for the treatment of non-A, non-B (NANB) hepatitis HCV was identified as the cause of the disease. Image adapted from Strader DB, </a:t>
            </a:r>
            <a:r>
              <a:rPr lang="en-US" sz="900" dirty="0" err="1">
                <a:solidFill>
                  <a:schemeClr val="tx1"/>
                </a:solidFill>
              </a:rPr>
              <a:t>Seeff</a:t>
            </a:r>
            <a:r>
              <a:rPr lang="en-US" sz="900" dirty="0">
                <a:solidFill>
                  <a:schemeClr val="tx1"/>
                </a:solidFill>
              </a:rPr>
              <a:t> LB. </a:t>
            </a:r>
            <a:r>
              <a:rPr lang="en-US" sz="900" i="1" dirty="0">
                <a:solidFill>
                  <a:schemeClr val="tx1"/>
                </a:solidFill>
              </a:rPr>
              <a:t>Clin Liver Dis. </a:t>
            </a:r>
            <a:r>
              <a:rPr lang="en-US" sz="900" dirty="0">
                <a:solidFill>
                  <a:schemeClr val="tx1"/>
                </a:solidFill>
              </a:rPr>
              <a:t>2012</a:t>
            </a:r>
          </a:p>
          <a:p>
            <a:pPr algn="l"/>
            <a:r>
              <a:rPr lang="en-US" sz="900" dirty="0"/>
              <a:t>Thank you to the BRIDGE program for allowing use of this slide. </a:t>
            </a:r>
          </a:p>
          <a:p>
            <a:pPr algn="l"/>
            <a:endParaRPr lang="en-US" sz="900" dirty="0">
              <a:solidFill>
                <a:schemeClr val="tx1"/>
              </a:solidFill>
            </a:endParaRPr>
          </a:p>
        </p:txBody>
      </p:sp>
      <p:sp>
        <p:nvSpPr>
          <p:cNvPr id="4" name="Text Box 31">
            <a:extLst>
              <a:ext uri="{FF2B5EF4-FFF2-40B4-BE49-F238E27FC236}">
                <a16:creationId xmlns:a16="http://schemas.microsoft.com/office/drawing/2014/main" id="{B40A7DC4-98F2-DF31-C928-3E3025900EBD}"/>
              </a:ext>
            </a:extLst>
          </p:cNvPr>
          <p:cNvSpPr txBox="1">
            <a:spLocks noChangeArrowheads="1"/>
          </p:cNvSpPr>
          <p:nvPr/>
        </p:nvSpPr>
        <p:spPr bwMode="auto">
          <a:xfrm rot="16200000">
            <a:off x="-67972" y="3981828"/>
            <a:ext cx="1708677" cy="353851"/>
          </a:xfrm>
          <a:prstGeom prst="rect">
            <a:avLst/>
          </a:prstGeom>
          <a:noFill/>
          <a:ln w="9525">
            <a:noFill/>
            <a:miter lim="800000"/>
            <a:headEnd/>
            <a:tailEnd/>
          </a:ln>
        </p:spPr>
        <p:txBody>
          <a:bodyPr wrap="none">
            <a:spAutoFit/>
          </a:bodyPr>
          <a:lstStyle/>
          <a:p>
            <a:pPr algn="ctr">
              <a:lnSpc>
                <a:spcPct val="85000"/>
              </a:lnSpc>
            </a:pPr>
            <a:r>
              <a:rPr lang="en-US" sz="1999" b="1" dirty="0"/>
              <a:t>SVR Rate, %</a:t>
            </a:r>
          </a:p>
        </p:txBody>
      </p:sp>
      <p:graphicFrame>
        <p:nvGraphicFramePr>
          <p:cNvPr id="5" name="Content Placeholder 6">
            <a:extLst>
              <a:ext uri="{FF2B5EF4-FFF2-40B4-BE49-F238E27FC236}">
                <a16:creationId xmlns:a16="http://schemas.microsoft.com/office/drawing/2014/main" id="{6D43921D-FE75-E1DF-5D5F-250989D0E027}"/>
              </a:ext>
            </a:extLst>
          </p:cNvPr>
          <p:cNvGraphicFramePr>
            <a:graphicFrameLocks/>
          </p:cNvGraphicFramePr>
          <p:nvPr/>
        </p:nvGraphicFramePr>
        <p:xfrm>
          <a:off x="905252" y="2917490"/>
          <a:ext cx="10616093" cy="247238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Arrow Connector 5">
            <a:extLst>
              <a:ext uri="{FF2B5EF4-FFF2-40B4-BE49-F238E27FC236}">
                <a16:creationId xmlns:a16="http://schemas.microsoft.com/office/drawing/2014/main" id="{9CB0DDED-1964-1F1E-CB07-2B9573420B66}"/>
              </a:ext>
            </a:extLst>
          </p:cNvPr>
          <p:cNvCxnSpPr/>
          <p:nvPr/>
        </p:nvCxnSpPr>
        <p:spPr>
          <a:xfrm>
            <a:off x="1321458" y="3011899"/>
            <a:ext cx="10142844" cy="0"/>
          </a:xfrm>
          <a:prstGeom prst="straightConnector1">
            <a:avLst/>
          </a:prstGeom>
          <a:ln w="76200">
            <a:solidFill>
              <a:srgbClr val="7030A0"/>
            </a:solidFill>
            <a:tailEnd type="triangle" w="lg" len="sm"/>
          </a:ln>
        </p:spPr>
        <p:style>
          <a:lnRef idx="1">
            <a:schemeClr val="accent1"/>
          </a:lnRef>
          <a:fillRef idx="0">
            <a:schemeClr val="accent1"/>
          </a:fillRef>
          <a:effectRef idx="0">
            <a:schemeClr val="accent1"/>
          </a:effectRef>
          <a:fontRef idx="minor">
            <a:schemeClr val="tx1"/>
          </a:fontRef>
        </p:style>
      </p:cxnSp>
      <p:sp>
        <p:nvSpPr>
          <p:cNvPr id="7" name="Text Box 31">
            <a:extLst>
              <a:ext uri="{FF2B5EF4-FFF2-40B4-BE49-F238E27FC236}">
                <a16:creationId xmlns:a16="http://schemas.microsoft.com/office/drawing/2014/main" id="{B78D596A-F365-0320-0433-7C832F9DF748}"/>
              </a:ext>
            </a:extLst>
          </p:cNvPr>
          <p:cNvSpPr txBox="1">
            <a:spLocks noChangeArrowheads="1"/>
          </p:cNvSpPr>
          <p:nvPr/>
        </p:nvSpPr>
        <p:spPr bwMode="auto">
          <a:xfrm>
            <a:off x="1631862" y="2669790"/>
            <a:ext cx="804819" cy="336223"/>
          </a:xfrm>
          <a:prstGeom prst="rect">
            <a:avLst/>
          </a:prstGeom>
          <a:noFill/>
          <a:ln w="9525">
            <a:noFill/>
            <a:miter lim="800000"/>
            <a:headEnd/>
            <a:tailEnd/>
          </a:ln>
        </p:spPr>
        <p:txBody>
          <a:bodyPr wrap="none">
            <a:spAutoFit/>
          </a:bodyPr>
          <a:lstStyle/>
          <a:p>
            <a:pPr algn="ctr">
              <a:lnSpc>
                <a:spcPct val="85000"/>
              </a:lnSpc>
            </a:pPr>
            <a:r>
              <a:rPr lang="en-US" sz="1865" b="1" dirty="0"/>
              <a:t>1968</a:t>
            </a:r>
            <a:r>
              <a:rPr lang="en-US" sz="1865" b="1" baseline="30000" dirty="0"/>
              <a:t>a</a:t>
            </a:r>
          </a:p>
        </p:txBody>
      </p:sp>
      <p:sp>
        <p:nvSpPr>
          <p:cNvPr id="8" name="Text Box 31">
            <a:extLst>
              <a:ext uri="{FF2B5EF4-FFF2-40B4-BE49-F238E27FC236}">
                <a16:creationId xmlns:a16="http://schemas.microsoft.com/office/drawing/2014/main" id="{3DBEFD92-4E5A-9FA1-57DF-9DD4D77E619E}"/>
              </a:ext>
            </a:extLst>
          </p:cNvPr>
          <p:cNvSpPr txBox="1">
            <a:spLocks noChangeArrowheads="1"/>
          </p:cNvSpPr>
          <p:nvPr/>
        </p:nvSpPr>
        <p:spPr bwMode="auto">
          <a:xfrm>
            <a:off x="5506238" y="2669790"/>
            <a:ext cx="716676" cy="336223"/>
          </a:xfrm>
          <a:prstGeom prst="rect">
            <a:avLst/>
          </a:prstGeom>
          <a:noFill/>
          <a:ln w="9525">
            <a:noFill/>
            <a:miter lim="800000"/>
            <a:headEnd/>
            <a:tailEnd/>
          </a:ln>
        </p:spPr>
        <p:txBody>
          <a:bodyPr wrap="none">
            <a:spAutoFit/>
          </a:bodyPr>
          <a:lstStyle/>
          <a:p>
            <a:pPr algn="ctr">
              <a:lnSpc>
                <a:spcPct val="85000"/>
              </a:lnSpc>
            </a:pPr>
            <a:r>
              <a:rPr lang="en-US" sz="1865" b="1" dirty="0"/>
              <a:t>1998</a:t>
            </a:r>
          </a:p>
        </p:txBody>
      </p:sp>
      <p:sp>
        <p:nvSpPr>
          <p:cNvPr id="9" name="Text Box 31">
            <a:extLst>
              <a:ext uri="{FF2B5EF4-FFF2-40B4-BE49-F238E27FC236}">
                <a16:creationId xmlns:a16="http://schemas.microsoft.com/office/drawing/2014/main" id="{7B380135-FC19-8665-6906-06797A95BEC2}"/>
              </a:ext>
            </a:extLst>
          </p:cNvPr>
          <p:cNvSpPr txBox="1">
            <a:spLocks noChangeArrowheads="1"/>
          </p:cNvSpPr>
          <p:nvPr/>
        </p:nvSpPr>
        <p:spPr bwMode="auto">
          <a:xfrm>
            <a:off x="6768652" y="2669790"/>
            <a:ext cx="716676" cy="336223"/>
          </a:xfrm>
          <a:prstGeom prst="rect">
            <a:avLst/>
          </a:prstGeom>
          <a:noFill/>
          <a:ln w="9525">
            <a:noFill/>
            <a:miter lim="800000"/>
            <a:headEnd/>
            <a:tailEnd/>
          </a:ln>
        </p:spPr>
        <p:txBody>
          <a:bodyPr wrap="none">
            <a:spAutoFit/>
          </a:bodyPr>
          <a:lstStyle/>
          <a:p>
            <a:pPr algn="ctr">
              <a:lnSpc>
                <a:spcPct val="85000"/>
              </a:lnSpc>
            </a:pPr>
            <a:r>
              <a:rPr lang="en-US" sz="1865" b="1" dirty="0"/>
              <a:t>2001</a:t>
            </a:r>
          </a:p>
        </p:txBody>
      </p:sp>
      <p:sp>
        <p:nvSpPr>
          <p:cNvPr id="10" name="Text Box 31">
            <a:extLst>
              <a:ext uri="{FF2B5EF4-FFF2-40B4-BE49-F238E27FC236}">
                <a16:creationId xmlns:a16="http://schemas.microsoft.com/office/drawing/2014/main" id="{435483D5-98F7-42EA-853D-3AA78E42102F}"/>
              </a:ext>
            </a:extLst>
          </p:cNvPr>
          <p:cNvSpPr txBox="1">
            <a:spLocks noChangeArrowheads="1"/>
          </p:cNvSpPr>
          <p:nvPr/>
        </p:nvSpPr>
        <p:spPr bwMode="auto">
          <a:xfrm>
            <a:off x="8045576" y="2669790"/>
            <a:ext cx="716676" cy="336223"/>
          </a:xfrm>
          <a:prstGeom prst="rect">
            <a:avLst/>
          </a:prstGeom>
          <a:noFill/>
          <a:ln w="9525">
            <a:noFill/>
            <a:miter lim="800000"/>
            <a:headEnd/>
            <a:tailEnd/>
          </a:ln>
        </p:spPr>
        <p:txBody>
          <a:bodyPr wrap="none">
            <a:spAutoFit/>
          </a:bodyPr>
          <a:lstStyle/>
          <a:p>
            <a:pPr algn="ctr">
              <a:lnSpc>
                <a:spcPct val="85000"/>
              </a:lnSpc>
            </a:pPr>
            <a:r>
              <a:rPr lang="en-US" sz="1865" b="1" dirty="0"/>
              <a:t>2002</a:t>
            </a:r>
          </a:p>
        </p:txBody>
      </p:sp>
      <p:sp>
        <p:nvSpPr>
          <p:cNvPr id="11" name="Text Box 31">
            <a:extLst>
              <a:ext uri="{FF2B5EF4-FFF2-40B4-BE49-F238E27FC236}">
                <a16:creationId xmlns:a16="http://schemas.microsoft.com/office/drawing/2014/main" id="{903A9E04-6F64-7321-8FB1-DC6AB42EBFD0}"/>
              </a:ext>
            </a:extLst>
          </p:cNvPr>
          <p:cNvSpPr txBox="1">
            <a:spLocks noChangeArrowheads="1"/>
          </p:cNvSpPr>
          <p:nvPr/>
        </p:nvSpPr>
        <p:spPr bwMode="auto">
          <a:xfrm>
            <a:off x="9308987" y="2669790"/>
            <a:ext cx="716676" cy="336223"/>
          </a:xfrm>
          <a:prstGeom prst="rect">
            <a:avLst/>
          </a:prstGeom>
          <a:noFill/>
          <a:ln w="9525">
            <a:noFill/>
            <a:miter lim="800000"/>
            <a:headEnd/>
            <a:tailEnd/>
          </a:ln>
        </p:spPr>
        <p:txBody>
          <a:bodyPr wrap="none">
            <a:spAutoFit/>
          </a:bodyPr>
          <a:lstStyle/>
          <a:p>
            <a:pPr algn="ctr">
              <a:lnSpc>
                <a:spcPct val="85000"/>
              </a:lnSpc>
            </a:pPr>
            <a:r>
              <a:rPr lang="en-US" sz="1865" b="1" dirty="0"/>
              <a:t>2011</a:t>
            </a:r>
          </a:p>
        </p:txBody>
      </p:sp>
      <p:sp>
        <p:nvSpPr>
          <p:cNvPr id="12" name="Text Box 31">
            <a:extLst>
              <a:ext uri="{FF2B5EF4-FFF2-40B4-BE49-F238E27FC236}">
                <a16:creationId xmlns:a16="http://schemas.microsoft.com/office/drawing/2014/main" id="{9B1128F2-5700-47EA-6DAC-2BBA25F227D6}"/>
              </a:ext>
            </a:extLst>
          </p:cNvPr>
          <p:cNvSpPr txBox="1">
            <a:spLocks noChangeArrowheads="1"/>
          </p:cNvSpPr>
          <p:nvPr/>
        </p:nvSpPr>
        <p:spPr bwMode="auto">
          <a:xfrm>
            <a:off x="10409338" y="2669790"/>
            <a:ext cx="1062836" cy="336223"/>
          </a:xfrm>
          <a:prstGeom prst="rect">
            <a:avLst/>
          </a:prstGeom>
          <a:noFill/>
          <a:ln w="9525">
            <a:noFill/>
            <a:miter lim="800000"/>
            <a:headEnd/>
            <a:tailEnd/>
          </a:ln>
        </p:spPr>
        <p:txBody>
          <a:bodyPr wrap="none">
            <a:spAutoFit/>
          </a:bodyPr>
          <a:lstStyle/>
          <a:p>
            <a:pPr algn="ctr">
              <a:lnSpc>
                <a:spcPct val="85000"/>
              </a:lnSpc>
            </a:pPr>
            <a:r>
              <a:rPr lang="en-US" sz="1865" b="1" dirty="0">
                <a:solidFill>
                  <a:srgbClr val="C00000"/>
                </a:solidFill>
              </a:rPr>
              <a:t>Present</a:t>
            </a:r>
          </a:p>
        </p:txBody>
      </p:sp>
      <p:sp>
        <p:nvSpPr>
          <p:cNvPr id="13" name="Oval 12">
            <a:extLst>
              <a:ext uri="{FF2B5EF4-FFF2-40B4-BE49-F238E27FC236}">
                <a16:creationId xmlns:a16="http://schemas.microsoft.com/office/drawing/2014/main" id="{73F9B049-1361-B433-0B85-BD8E761CA982}"/>
              </a:ext>
            </a:extLst>
          </p:cNvPr>
          <p:cNvSpPr/>
          <p:nvPr/>
        </p:nvSpPr>
        <p:spPr>
          <a:xfrm>
            <a:off x="10284635" y="2414295"/>
            <a:ext cx="1312240" cy="1237497"/>
          </a:xfrm>
          <a:prstGeom prst="ellipse">
            <a:avLst/>
          </a:prstGeom>
          <a:noFill/>
          <a:ln w="5715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p>
        </p:txBody>
      </p:sp>
      <p:sp>
        <p:nvSpPr>
          <p:cNvPr id="18" name="TextBox 17">
            <a:extLst>
              <a:ext uri="{FF2B5EF4-FFF2-40B4-BE49-F238E27FC236}">
                <a16:creationId xmlns:a16="http://schemas.microsoft.com/office/drawing/2014/main" id="{CD7D867C-18A3-A8BC-1DA0-76051E80CA62}"/>
              </a:ext>
            </a:extLst>
          </p:cNvPr>
          <p:cNvSpPr txBox="1"/>
          <p:nvPr/>
        </p:nvSpPr>
        <p:spPr>
          <a:xfrm>
            <a:off x="4521147" y="3145699"/>
            <a:ext cx="3629874" cy="523084"/>
          </a:xfrm>
          <a:prstGeom prst="rect">
            <a:avLst/>
          </a:prstGeom>
          <a:noFill/>
        </p:spPr>
        <p:txBody>
          <a:bodyPr wrap="square">
            <a:spAutoFit/>
          </a:bodyPr>
          <a:lstStyle/>
          <a:p>
            <a:r>
              <a:rPr lang="en-US" sz="2799" b="1" dirty="0">
                <a:solidFill>
                  <a:srgbClr val="C00000"/>
                </a:solidFill>
              </a:rPr>
              <a:t>SVR12 = HCV cure</a:t>
            </a:r>
          </a:p>
        </p:txBody>
      </p:sp>
      <p:sp>
        <p:nvSpPr>
          <p:cNvPr id="19" name="Text Box 31">
            <a:extLst>
              <a:ext uri="{FF2B5EF4-FFF2-40B4-BE49-F238E27FC236}">
                <a16:creationId xmlns:a16="http://schemas.microsoft.com/office/drawing/2014/main" id="{A7183F99-2639-6AB7-1EB4-2360937BB491}"/>
              </a:ext>
            </a:extLst>
          </p:cNvPr>
          <p:cNvSpPr txBox="1">
            <a:spLocks noChangeArrowheads="1"/>
          </p:cNvSpPr>
          <p:nvPr/>
        </p:nvSpPr>
        <p:spPr bwMode="auto">
          <a:xfrm>
            <a:off x="4071923" y="2354519"/>
            <a:ext cx="3585304" cy="353723"/>
          </a:xfrm>
          <a:prstGeom prst="rect">
            <a:avLst/>
          </a:prstGeom>
          <a:noFill/>
          <a:ln w="9525">
            <a:noFill/>
            <a:miter lim="800000"/>
            <a:headEnd/>
            <a:tailEnd/>
          </a:ln>
        </p:spPr>
        <p:txBody>
          <a:bodyPr wrap="none">
            <a:spAutoFit/>
          </a:bodyPr>
          <a:lstStyle/>
          <a:p>
            <a:pPr algn="ctr">
              <a:lnSpc>
                <a:spcPct val="85000"/>
              </a:lnSpc>
            </a:pPr>
            <a:r>
              <a:rPr lang="en-US" sz="1999" b="1" u="sng" dirty="0"/>
              <a:t>Evolution of HCV Treatment</a:t>
            </a:r>
          </a:p>
        </p:txBody>
      </p:sp>
      <p:sp>
        <p:nvSpPr>
          <p:cNvPr id="3" name="TextBox 2">
            <a:extLst>
              <a:ext uri="{FF2B5EF4-FFF2-40B4-BE49-F238E27FC236}">
                <a16:creationId xmlns:a16="http://schemas.microsoft.com/office/drawing/2014/main" id="{A6CA2780-141D-401C-D348-5F1F647C8AF7}"/>
              </a:ext>
            </a:extLst>
          </p:cNvPr>
          <p:cNvSpPr txBox="1"/>
          <p:nvPr/>
        </p:nvSpPr>
        <p:spPr>
          <a:xfrm>
            <a:off x="4163323" y="5511941"/>
            <a:ext cx="2248697" cy="738472"/>
          </a:xfrm>
          <a:prstGeom prst="rect">
            <a:avLst/>
          </a:prstGeom>
          <a:noFill/>
        </p:spPr>
        <p:txBody>
          <a:bodyPr wrap="square" rtlCol="0">
            <a:spAutoFit/>
          </a:bodyPr>
          <a:lstStyle/>
          <a:p>
            <a:pPr lvl="1"/>
            <a:endParaRPr lang="en-US" sz="1400" b="1" i="1" dirty="0"/>
          </a:p>
          <a:p>
            <a:pPr lvl="1"/>
            <a:r>
              <a:rPr lang="en-US" sz="1400" b="1" i="1" dirty="0"/>
              <a:t>Very difficult to tolerate,</a:t>
            </a:r>
          </a:p>
          <a:p>
            <a:pPr lvl="1"/>
            <a:r>
              <a:rPr lang="en-US" sz="1400" b="1" i="1" dirty="0"/>
              <a:t> lots of side effects</a:t>
            </a:r>
          </a:p>
        </p:txBody>
      </p:sp>
      <p:sp>
        <p:nvSpPr>
          <p:cNvPr id="16" name="Arrow: Up 15">
            <a:extLst>
              <a:ext uri="{FF2B5EF4-FFF2-40B4-BE49-F238E27FC236}">
                <a16:creationId xmlns:a16="http://schemas.microsoft.com/office/drawing/2014/main" id="{F933574D-2351-DFBB-3168-B04A73996477}"/>
              </a:ext>
            </a:extLst>
          </p:cNvPr>
          <p:cNvSpPr/>
          <p:nvPr/>
        </p:nvSpPr>
        <p:spPr>
          <a:xfrm rot="2755107">
            <a:off x="5430401" y="5350335"/>
            <a:ext cx="236495" cy="497566"/>
          </a:xfrm>
          <a:prstGeom prst="upArrow">
            <a:avLst>
              <a:gd name="adj1" fmla="val 33554"/>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5" dirty="0"/>
          </a:p>
        </p:txBody>
      </p:sp>
      <p:sp>
        <p:nvSpPr>
          <p:cNvPr id="20" name="TextBox 19">
            <a:extLst>
              <a:ext uri="{FF2B5EF4-FFF2-40B4-BE49-F238E27FC236}">
                <a16:creationId xmlns:a16="http://schemas.microsoft.com/office/drawing/2014/main" id="{33D770E3-14A0-6852-64A7-BEE3EAE5BAB0}"/>
              </a:ext>
            </a:extLst>
          </p:cNvPr>
          <p:cNvSpPr txBox="1"/>
          <p:nvPr/>
        </p:nvSpPr>
        <p:spPr>
          <a:xfrm>
            <a:off x="241671" y="1357435"/>
            <a:ext cx="6094413" cy="1200016"/>
          </a:xfrm>
          <a:prstGeom prst="rect">
            <a:avLst/>
          </a:prstGeom>
          <a:noFill/>
        </p:spPr>
        <p:txBody>
          <a:bodyPr wrap="square">
            <a:spAutoFit/>
          </a:bodyPr>
          <a:lstStyle/>
          <a:p>
            <a:pPr marL="285664" indent="-285664">
              <a:buFont typeface="Arial" panose="020B0604020202020204" pitchFamily="34" charset="0"/>
              <a:buChar char="•"/>
            </a:pPr>
            <a:r>
              <a:rPr lang="en-US" sz="1799" b="1" dirty="0"/>
              <a:t>SVR = sustained virologic response = undetectable virus</a:t>
            </a:r>
          </a:p>
          <a:p>
            <a:pPr marL="285664" indent="-285664">
              <a:buFont typeface="Arial" panose="020B0604020202020204" pitchFamily="34" charset="0"/>
              <a:buChar char="•"/>
            </a:pPr>
            <a:r>
              <a:rPr lang="en-US" sz="1799" b="1" dirty="0"/>
              <a:t>SVR12 = SVR at ≥12 weeks after completion of HCV treatment = CURE </a:t>
            </a:r>
          </a:p>
        </p:txBody>
      </p:sp>
    </p:spTree>
    <p:extLst>
      <p:ext uri="{BB962C8B-B14F-4D97-AF65-F5344CB8AC3E}">
        <p14:creationId xmlns:p14="http://schemas.microsoft.com/office/powerpoint/2010/main" val="67716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D7B36-91C1-A817-E0C7-E1F4EECCB8BF}"/>
              </a:ext>
            </a:extLst>
          </p:cNvPr>
          <p:cNvSpPr>
            <a:spLocks noGrp="1"/>
          </p:cNvSpPr>
          <p:nvPr>
            <p:ph type="title"/>
          </p:nvPr>
        </p:nvSpPr>
        <p:spPr>
          <a:xfrm>
            <a:off x="0" y="745509"/>
            <a:ext cx="10794980" cy="648915"/>
          </a:xfrm>
        </p:spPr>
        <p:txBody>
          <a:bodyPr/>
          <a:lstStyle/>
          <a:p>
            <a:r>
              <a:rPr lang="en-US" dirty="0"/>
              <a:t>State of Medicaid Access to HCV Treatment </a:t>
            </a:r>
          </a:p>
        </p:txBody>
      </p:sp>
      <p:sp>
        <p:nvSpPr>
          <p:cNvPr id="3" name="Date Placeholder 2">
            <a:extLst>
              <a:ext uri="{FF2B5EF4-FFF2-40B4-BE49-F238E27FC236}">
                <a16:creationId xmlns:a16="http://schemas.microsoft.com/office/drawing/2014/main" id="{AD2159DA-EAE0-8972-D947-6EA47681B442}"/>
              </a:ext>
            </a:extLst>
          </p:cNvPr>
          <p:cNvSpPr>
            <a:spLocks noGrp="1"/>
          </p:cNvSpPr>
          <p:nvPr>
            <p:ph type="dt" sz="half" idx="10"/>
          </p:nvPr>
        </p:nvSpPr>
        <p:spPr/>
        <p:txBody>
          <a:bodyPr/>
          <a:lstStyle/>
          <a:p>
            <a:fld id="{69EAC514-E155-42F6-B620-5E51F9D381D5}" type="datetime1">
              <a:rPr lang="en-US" smtClean="0"/>
              <a:t>3/12/2026</a:t>
            </a:fld>
            <a:endParaRPr lang="en-US"/>
          </a:p>
        </p:txBody>
      </p:sp>
      <p:pic>
        <p:nvPicPr>
          <p:cNvPr id="6" name="Picture 5">
            <a:extLst>
              <a:ext uri="{FF2B5EF4-FFF2-40B4-BE49-F238E27FC236}">
                <a16:creationId xmlns:a16="http://schemas.microsoft.com/office/drawing/2014/main" id="{E5798775-CDCA-26AE-E677-537187EC9980}"/>
              </a:ext>
            </a:extLst>
          </p:cNvPr>
          <p:cNvPicPr>
            <a:picLocks noChangeAspect="1"/>
          </p:cNvPicPr>
          <p:nvPr/>
        </p:nvPicPr>
        <p:blipFill>
          <a:blip r:embed="rId2"/>
          <a:srcRect r="29353"/>
          <a:stretch>
            <a:fillRect/>
          </a:stretch>
        </p:blipFill>
        <p:spPr>
          <a:xfrm>
            <a:off x="5890654" y="1271410"/>
            <a:ext cx="6179699" cy="4619501"/>
          </a:xfrm>
          <a:prstGeom prst="rect">
            <a:avLst/>
          </a:prstGeom>
        </p:spPr>
      </p:pic>
      <p:sp>
        <p:nvSpPr>
          <p:cNvPr id="7" name="TextBox 6">
            <a:extLst>
              <a:ext uri="{FF2B5EF4-FFF2-40B4-BE49-F238E27FC236}">
                <a16:creationId xmlns:a16="http://schemas.microsoft.com/office/drawing/2014/main" id="{6D498D16-2804-5CE8-A126-8B37295D4C7E}"/>
              </a:ext>
            </a:extLst>
          </p:cNvPr>
          <p:cNvSpPr txBox="1"/>
          <p:nvPr/>
        </p:nvSpPr>
        <p:spPr>
          <a:xfrm>
            <a:off x="1657349" y="6356350"/>
            <a:ext cx="6260103" cy="461665"/>
          </a:xfrm>
          <a:prstGeom prst="rect">
            <a:avLst/>
          </a:prstGeom>
          <a:noFill/>
        </p:spPr>
        <p:txBody>
          <a:bodyPr wrap="square" rtlCol="0">
            <a:spAutoFit/>
          </a:bodyPr>
          <a:lstStyle/>
          <a:p>
            <a:r>
              <a:rPr lang="en-US" sz="1200" dirty="0"/>
              <a:t>Center for Health Law and Policy Innovation &amp; National Viral Hepatitis Roundtable, Hepatitis C: State of Medicaid Access (2025), </a:t>
            </a:r>
            <a:r>
              <a:rPr lang="en-US" sz="1200" dirty="0">
                <a:hlinkClick r:id="rId3"/>
              </a:rPr>
              <a:t>www.stateofhepc.org</a:t>
            </a:r>
            <a:endParaRPr lang="en-US" sz="1200" dirty="0"/>
          </a:p>
        </p:txBody>
      </p:sp>
      <p:pic>
        <p:nvPicPr>
          <p:cNvPr id="9" name="Picture 8">
            <a:extLst>
              <a:ext uri="{FF2B5EF4-FFF2-40B4-BE49-F238E27FC236}">
                <a16:creationId xmlns:a16="http://schemas.microsoft.com/office/drawing/2014/main" id="{B848389E-F1C4-6455-F603-0756FD35A2B2}"/>
              </a:ext>
            </a:extLst>
          </p:cNvPr>
          <p:cNvPicPr>
            <a:picLocks noChangeAspect="1"/>
          </p:cNvPicPr>
          <p:nvPr/>
        </p:nvPicPr>
        <p:blipFill>
          <a:blip r:embed="rId4"/>
          <a:stretch>
            <a:fillRect/>
          </a:stretch>
        </p:blipFill>
        <p:spPr>
          <a:xfrm>
            <a:off x="90011" y="1562726"/>
            <a:ext cx="5040779" cy="4128843"/>
          </a:xfrm>
          <a:prstGeom prst="rect">
            <a:avLst/>
          </a:prstGeom>
        </p:spPr>
      </p:pic>
      <p:sp>
        <p:nvSpPr>
          <p:cNvPr id="10" name="TextBox 9">
            <a:extLst>
              <a:ext uri="{FF2B5EF4-FFF2-40B4-BE49-F238E27FC236}">
                <a16:creationId xmlns:a16="http://schemas.microsoft.com/office/drawing/2014/main" id="{759F9B42-3CC2-C9A2-90C2-B50FBFE0894A}"/>
              </a:ext>
            </a:extLst>
          </p:cNvPr>
          <p:cNvSpPr txBox="1"/>
          <p:nvPr/>
        </p:nvSpPr>
        <p:spPr>
          <a:xfrm>
            <a:off x="7841741" y="1331893"/>
            <a:ext cx="3590925" cy="461665"/>
          </a:xfrm>
          <a:prstGeom prst="rect">
            <a:avLst/>
          </a:prstGeom>
          <a:solidFill>
            <a:schemeClr val="bg1"/>
          </a:solidFill>
        </p:spPr>
        <p:txBody>
          <a:bodyPr wrap="square" rtlCol="0">
            <a:spAutoFit/>
          </a:bodyPr>
          <a:lstStyle/>
          <a:p>
            <a:r>
              <a:rPr lang="en-US" sz="2400" b="1" dirty="0"/>
              <a:t>Overall Grades 3/2026</a:t>
            </a:r>
          </a:p>
        </p:txBody>
      </p:sp>
    </p:spTree>
    <p:extLst>
      <p:ext uri="{BB962C8B-B14F-4D97-AF65-F5344CB8AC3E}">
        <p14:creationId xmlns:p14="http://schemas.microsoft.com/office/powerpoint/2010/main" val="229087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712920-6137-8EF6-4BB3-02BC462CFFBC}"/>
              </a:ext>
            </a:extLst>
          </p:cNvPr>
          <p:cNvPicPr>
            <a:picLocks noChangeAspect="1"/>
          </p:cNvPicPr>
          <p:nvPr/>
        </p:nvPicPr>
        <p:blipFill>
          <a:blip r:embed="rId2"/>
          <a:srcRect r="-1055" b="50972"/>
          <a:stretch>
            <a:fillRect/>
          </a:stretch>
        </p:blipFill>
        <p:spPr>
          <a:xfrm>
            <a:off x="3710655" y="1842046"/>
            <a:ext cx="4767515" cy="4290587"/>
          </a:xfrm>
          <a:prstGeom prst="rect">
            <a:avLst/>
          </a:prstGeom>
        </p:spPr>
      </p:pic>
      <p:sp>
        <p:nvSpPr>
          <p:cNvPr id="2" name="Title 1">
            <a:extLst>
              <a:ext uri="{FF2B5EF4-FFF2-40B4-BE49-F238E27FC236}">
                <a16:creationId xmlns:a16="http://schemas.microsoft.com/office/drawing/2014/main" id="{3544D87F-A481-CAD8-E3E5-D8A54810BE3A}"/>
              </a:ext>
            </a:extLst>
          </p:cNvPr>
          <p:cNvSpPr>
            <a:spLocks noGrp="1"/>
          </p:cNvSpPr>
          <p:nvPr>
            <p:ph type="title"/>
          </p:nvPr>
        </p:nvSpPr>
        <p:spPr>
          <a:xfrm>
            <a:off x="0" y="729050"/>
            <a:ext cx="10512425" cy="648915"/>
          </a:xfrm>
        </p:spPr>
        <p:txBody>
          <a:bodyPr/>
          <a:lstStyle/>
          <a:p>
            <a:r>
              <a:rPr lang="en-US" dirty="0"/>
              <a:t>HCV Treatment is Safe and Effective </a:t>
            </a:r>
          </a:p>
        </p:txBody>
      </p:sp>
      <p:sp>
        <p:nvSpPr>
          <p:cNvPr id="3" name="Text Placeholder 2">
            <a:extLst>
              <a:ext uri="{FF2B5EF4-FFF2-40B4-BE49-F238E27FC236}">
                <a16:creationId xmlns:a16="http://schemas.microsoft.com/office/drawing/2014/main" id="{CF99584F-FA90-4348-E07A-9B368A23AD19}"/>
              </a:ext>
            </a:extLst>
          </p:cNvPr>
          <p:cNvSpPr>
            <a:spLocks noGrp="1"/>
          </p:cNvSpPr>
          <p:nvPr>
            <p:ph type="body" sz="quarter" idx="11"/>
          </p:nvPr>
        </p:nvSpPr>
        <p:spPr>
          <a:xfrm>
            <a:off x="44775" y="1492265"/>
            <a:ext cx="4114985" cy="4218421"/>
          </a:xfrm>
        </p:spPr>
        <p:txBody>
          <a:bodyPr/>
          <a:lstStyle/>
          <a:p>
            <a:r>
              <a:rPr lang="en-US" dirty="0"/>
              <a:t>Direct Anti-Antivirals (DAAs) are &gt;95% effective </a:t>
            </a:r>
          </a:p>
          <a:p>
            <a:r>
              <a:rPr lang="en-US" dirty="0"/>
              <a:t>Excellent tolerability </a:t>
            </a:r>
          </a:p>
          <a:p>
            <a:pPr lvl="1"/>
            <a:r>
              <a:rPr lang="en-US" dirty="0"/>
              <a:t>Discontinuation rate &lt;10% and grade 3/4 adverse events &lt;1%</a:t>
            </a:r>
          </a:p>
          <a:p>
            <a:pPr lvl="1"/>
            <a:r>
              <a:rPr lang="en-US" dirty="0"/>
              <a:t>Do not require lab monitoring </a:t>
            </a:r>
          </a:p>
          <a:p>
            <a:r>
              <a:rPr lang="en-US" dirty="0"/>
              <a:t>Reduce all cause mortality</a:t>
            </a:r>
          </a:p>
        </p:txBody>
      </p:sp>
      <p:pic>
        <p:nvPicPr>
          <p:cNvPr id="7" name="Picture 6">
            <a:extLst>
              <a:ext uri="{FF2B5EF4-FFF2-40B4-BE49-F238E27FC236}">
                <a16:creationId xmlns:a16="http://schemas.microsoft.com/office/drawing/2014/main" id="{A90EA0BA-581B-4021-E598-021FA9E8DA55}"/>
              </a:ext>
            </a:extLst>
          </p:cNvPr>
          <p:cNvPicPr>
            <a:picLocks noChangeAspect="1"/>
          </p:cNvPicPr>
          <p:nvPr/>
        </p:nvPicPr>
        <p:blipFill>
          <a:blip r:embed="rId2"/>
          <a:srcRect t="50392"/>
          <a:stretch>
            <a:fillRect/>
          </a:stretch>
        </p:blipFill>
        <p:spPr>
          <a:xfrm>
            <a:off x="8478170" y="1226400"/>
            <a:ext cx="3646737" cy="3355806"/>
          </a:xfrm>
          <a:prstGeom prst="rect">
            <a:avLst/>
          </a:prstGeom>
        </p:spPr>
      </p:pic>
      <p:sp>
        <p:nvSpPr>
          <p:cNvPr id="5" name="Date Placeholder 4">
            <a:extLst>
              <a:ext uri="{FF2B5EF4-FFF2-40B4-BE49-F238E27FC236}">
                <a16:creationId xmlns:a16="http://schemas.microsoft.com/office/drawing/2014/main" id="{A0ABEB1A-AF03-78AC-06AA-ADB78D27AD1E}"/>
              </a:ext>
            </a:extLst>
          </p:cNvPr>
          <p:cNvSpPr>
            <a:spLocks noGrp="1"/>
          </p:cNvSpPr>
          <p:nvPr>
            <p:ph type="dt" sz="half" idx="2"/>
          </p:nvPr>
        </p:nvSpPr>
        <p:spPr/>
        <p:txBody>
          <a:bodyPr/>
          <a:lstStyle/>
          <a:p>
            <a:fld id="{D90A14F4-0CE7-440D-A9AD-AE6DF60A6C88}" type="datetime4">
              <a:rPr lang="en-US" smtClean="0"/>
              <a:t>March 12, 2026</a:t>
            </a:fld>
            <a:endParaRPr lang="en-US" dirty="0"/>
          </a:p>
        </p:txBody>
      </p:sp>
      <p:sp>
        <p:nvSpPr>
          <p:cNvPr id="6" name="TextBox 5">
            <a:extLst>
              <a:ext uri="{FF2B5EF4-FFF2-40B4-BE49-F238E27FC236}">
                <a16:creationId xmlns:a16="http://schemas.microsoft.com/office/drawing/2014/main" id="{376C1B96-E379-C4B6-E194-EC445E4A2E03}"/>
              </a:ext>
            </a:extLst>
          </p:cNvPr>
          <p:cNvSpPr txBox="1"/>
          <p:nvPr/>
        </p:nvSpPr>
        <p:spPr>
          <a:xfrm>
            <a:off x="61640" y="5805784"/>
            <a:ext cx="3304857" cy="646331"/>
          </a:xfrm>
          <a:prstGeom prst="rect">
            <a:avLst/>
          </a:prstGeom>
          <a:noFill/>
        </p:spPr>
        <p:txBody>
          <a:bodyPr wrap="square" rtlCol="0">
            <a:spAutoFit/>
          </a:bodyPr>
          <a:lstStyle/>
          <a:p>
            <a:r>
              <a:rPr lang="en-US" sz="1200" dirty="0"/>
              <a:t>Falde-</a:t>
            </a:r>
            <a:r>
              <a:rPr lang="en-US" sz="1200" dirty="0" err="1"/>
              <a:t>Nwulia</a:t>
            </a:r>
            <a:r>
              <a:rPr lang="en-US" sz="1200" dirty="0"/>
              <a:t>, O  et al.  Ann Intern. 2017</a:t>
            </a:r>
          </a:p>
          <a:p>
            <a:r>
              <a:rPr lang="en-US" sz="1200" dirty="0"/>
              <a:t>Solomon, S et al. Lancet Gastro Hep. 2022 </a:t>
            </a:r>
          </a:p>
          <a:p>
            <a:r>
              <a:rPr lang="en-US" sz="1200" dirty="0"/>
              <a:t>Chien et al. JAMA Intern Med. 2023</a:t>
            </a:r>
          </a:p>
        </p:txBody>
      </p:sp>
    </p:spTree>
    <p:extLst>
      <p:ext uri="{BB962C8B-B14F-4D97-AF65-F5344CB8AC3E}">
        <p14:creationId xmlns:p14="http://schemas.microsoft.com/office/powerpoint/2010/main" val="2992065420"/>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54E62-949D-19F8-DB64-1DE992BB6E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C83D3F-8A30-1BB1-6FC6-4C5B2C320007}"/>
              </a:ext>
            </a:extLst>
          </p:cNvPr>
          <p:cNvSpPr>
            <a:spLocks noGrp="1"/>
          </p:cNvSpPr>
          <p:nvPr>
            <p:ph type="title"/>
          </p:nvPr>
        </p:nvSpPr>
        <p:spPr>
          <a:xfrm>
            <a:off x="610868" y="1028700"/>
            <a:ext cx="10792169" cy="3418111"/>
          </a:xfrm>
        </p:spPr>
        <p:txBody>
          <a:bodyPr>
            <a:normAutofit fontScale="90000"/>
          </a:bodyPr>
          <a:lstStyle/>
          <a:p>
            <a:r>
              <a:rPr lang="en-US" sz="3099" dirty="0">
                <a:solidFill>
                  <a:schemeClr val="tx1"/>
                </a:solidFill>
              </a:rPr>
              <a:t>Treatment is recommended for </a:t>
            </a:r>
            <a:r>
              <a:rPr lang="en-US" sz="3099" b="1" dirty="0"/>
              <a:t>ALL PATIENTS </a:t>
            </a:r>
            <a:r>
              <a:rPr lang="en-US" sz="3099" dirty="0">
                <a:solidFill>
                  <a:schemeClr val="tx1"/>
                </a:solidFill>
              </a:rPr>
              <a:t>with chronic HCV infection, except those with short life expectancies that cannot be remediated by treating HCV, by liver transplantation, or by other directed therapy. </a:t>
            </a:r>
            <a:r>
              <a:rPr lang="en-US" sz="3099" dirty="0">
                <a:solidFill>
                  <a:schemeClr val="tx1"/>
                </a:solidFill>
                <a:latin typeface="Arial" panose="020B0604020202020204" pitchFamily="34" charset="0"/>
              </a:rPr>
              <a:t>Patients with a short life expectancy owing to liver disease should be managed in consultation with an expert.</a:t>
            </a:r>
            <a:br>
              <a:rPr lang="en-US" sz="3598" i="1" dirty="0"/>
            </a:br>
            <a:r>
              <a:rPr lang="en-US" sz="3598" i="1" dirty="0">
                <a:solidFill>
                  <a:schemeClr val="tx1"/>
                </a:solidFill>
              </a:rPr>
              <a:t>--AASLD/IDSA Guidance</a:t>
            </a:r>
            <a:br>
              <a:rPr lang="en-US" sz="3598" i="1" dirty="0">
                <a:solidFill>
                  <a:schemeClr val="tx1"/>
                </a:solidFill>
              </a:rPr>
            </a:br>
            <a:r>
              <a:rPr lang="en-US" b="1" dirty="0">
                <a:solidFill>
                  <a:schemeClr val="tx1"/>
                </a:solidFill>
              </a:rPr>
              <a:t>Rating: Class I, Level A</a:t>
            </a:r>
            <a:br>
              <a:rPr lang="en-US" b="1" dirty="0">
                <a:solidFill>
                  <a:srgbClr val="C00000"/>
                </a:solidFill>
              </a:rPr>
            </a:br>
            <a:endParaRPr lang="en-US" b="0" i="1" dirty="0">
              <a:solidFill>
                <a:schemeClr val="tx1"/>
              </a:solidFill>
            </a:endParaRPr>
          </a:p>
        </p:txBody>
      </p:sp>
      <p:sp>
        <p:nvSpPr>
          <p:cNvPr id="4" name="Footer Placeholder 3">
            <a:extLst>
              <a:ext uri="{FF2B5EF4-FFF2-40B4-BE49-F238E27FC236}">
                <a16:creationId xmlns:a16="http://schemas.microsoft.com/office/drawing/2014/main" id="{93C94434-2A90-1547-4C05-44248BBB9261}"/>
              </a:ext>
            </a:extLst>
          </p:cNvPr>
          <p:cNvSpPr>
            <a:spLocks noGrp="1"/>
          </p:cNvSpPr>
          <p:nvPr>
            <p:ph type="ftr" sz="quarter" idx="11"/>
          </p:nvPr>
        </p:nvSpPr>
        <p:spPr>
          <a:xfrm>
            <a:off x="438549" y="6268928"/>
            <a:ext cx="11311726" cy="517000"/>
          </a:xfrm>
        </p:spPr>
        <p:txBody>
          <a:bodyPr/>
          <a:lstStyle/>
          <a:p>
            <a:pPr algn="l"/>
            <a:r>
              <a:rPr lang="en-US" sz="900" dirty="0">
                <a:solidFill>
                  <a:srgbClr val="000000"/>
                </a:solidFill>
              </a:rPr>
              <a:t>AASLD. HCV Guidance: Recommendations for Testing, Managing, and Treating Hepatitis C. </a:t>
            </a:r>
            <a:r>
              <a:rPr lang="en-US" sz="900" dirty="0">
                <a:solidFill>
                  <a:srgbClr val="000000"/>
                </a:solidFill>
                <a:hlinkClick r:id="rId4"/>
              </a:rPr>
              <a:t>https://www.hcvguidelines.org/evaluate/when-whom. Accessed May 12, 2025</a:t>
            </a:r>
            <a:endParaRPr lang="en-US" sz="900" dirty="0">
              <a:solidFill>
                <a:srgbClr val="000000"/>
              </a:solidFill>
            </a:endParaRPr>
          </a:p>
          <a:p>
            <a:pPr algn="l"/>
            <a:endParaRPr lang="en-US" sz="900" dirty="0">
              <a:solidFill>
                <a:srgbClr val="000000"/>
              </a:solidFill>
            </a:endParaRPr>
          </a:p>
          <a:p>
            <a:pPr algn="l"/>
            <a:r>
              <a:rPr lang="en-US" sz="900" dirty="0"/>
              <a:t>Thank you to the BRIDGE program for allowing use of this slide</a:t>
            </a:r>
            <a:endParaRPr lang="en-US" sz="900" dirty="0">
              <a:solidFill>
                <a:srgbClr val="000000"/>
              </a:solidFill>
            </a:endParaRPr>
          </a:p>
        </p:txBody>
      </p:sp>
      <p:sp>
        <p:nvSpPr>
          <p:cNvPr id="3" name="TextBox 2">
            <a:extLst>
              <a:ext uri="{FF2B5EF4-FFF2-40B4-BE49-F238E27FC236}">
                <a16:creationId xmlns:a16="http://schemas.microsoft.com/office/drawing/2014/main" id="{EC75387F-AE7F-2536-7022-754107AF8747}"/>
              </a:ext>
            </a:extLst>
          </p:cNvPr>
          <p:cNvSpPr txBox="1"/>
          <p:nvPr/>
        </p:nvSpPr>
        <p:spPr>
          <a:xfrm>
            <a:off x="523409" y="4446811"/>
            <a:ext cx="10967085" cy="978219"/>
          </a:xfrm>
          <a:prstGeom prst="rect">
            <a:avLst/>
          </a:prstGeom>
          <a:solidFill>
            <a:srgbClr val="C00000"/>
          </a:solidFill>
          <a:effectLst>
            <a:outerShdw blurRad="50800" dist="38100" dir="2700000" algn="tl" rotWithShape="0">
              <a:prstClr val="black">
                <a:alpha val="40000"/>
              </a:prstClr>
            </a:outerShdw>
          </a:effectLst>
        </p:spPr>
        <p:txBody>
          <a:bodyPr wrap="square" rtlCol="0">
            <a:spAutoFit/>
          </a:bodyPr>
          <a:lstStyle>
            <a:defPPr>
              <a:defRPr lang="en-US"/>
            </a:defPPr>
            <a:lvl1pPr algn="ctr">
              <a:lnSpc>
                <a:spcPct val="90000"/>
              </a:lnSpc>
              <a:defRPr sz="2000" b="1" i="1" u="none" strike="noStrike" baseline="0">
                <a:solidFill>
                  <a:schemeClr val="bg1"/>
                </a:solidFill>
              </a:defRPr>
            </a:lvl1pPr>
            <a:lvl2pPr marL="223838" lvl="1" algn="ctr">
              <a:buClr>
                <a:srgbClr val="99272A"/>
              </a:buClr>
              <a:defRPr sz="2400" b="1">
                <a:solidFill>
                  <a:schemeClr val="bg1"/>
                </a:solidFill>
              </a:defRPr>
            </a:lvl2pPr>
          </a:lstStyle>
          <a:p>
            <a:r>
              <a:rPr lang="en-US" sz="3198" dirty="0"/>
              <a:t>Substance use, including active injection drug use, </a:t>
            </a:r>
            <a:br>
              <a:rPr lang="en-US" sz="3198" dirty="0"/>
            </a:br>
            <a:r>
              <a:rPr lang="en-US" sz="3198" dirty="0"/>
              <a:t>is NOT a contraindication for HCV treatment. </a:t>
            </a:r>
          </a:p>
        </p:txBody>
      </p:sp>
    </p:spTree>
    <p:custDataLst>
      <p:tags r:id="rId1"/>
    </p:custDataLst>
    <p:extLst>
      <p:ext uri="{BB962C8B-B14F-4D97-AF65-F5344CB8AC3E}">
        <p14:creationId xmlns:p14="http://schemas.microsoft.com/office/powerpoint/2010/main" val="2964991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5FB-2574-43AD-3169-8A31C85B13DE}"/>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BF9277B1-BD6D-E374-8B63-E0D7EE5F7366}"/>
              </a:ext>
            </a:extLst>
          </p:cNvPr>
          <p:cNvSpPr>
            <a:spLocks noGrp="1"/>
          </p:cNvSpPr>
          <p:nvPr>
            <p:ph type="pic" sz="quarter" idx="12"/>
          </p:nvPr>
        </p:nvSpPr>
        <p:spPr/>
        <p:txBody>
          <a:bodyPr/>
          <a:lstStyle/>
          <a:p>
            <a:endParaRPr lang="en-US"/>
          </a:p>
        </p:txBody>
      </p:sp>
      <p:sp>
        <p:nvSpPr>
          <p:cNvPr id="4" name="Date Placeholder 3">
            <a:extLst>
              <a:ext uri="{FF2B5EF4-FFF2-40B4-BE49-F238E27FC236}">
                <a16:creationId xmlns:a16="http://schemas.microsoft.com/office/drawing/2014/main" id="{976B1D10-DDBA-878A-47B5-D78186CA0968}"/>
              </a:ext>
            </a:extLst>
          </p:cNvPr>
          <p:cNvSpPr>
            <a:spLocks noGrp="1"/>
          </p:cNvSpPr>
          <p:nvPr>
            <p:ph type="dt" sz="half" idx="2"/>
          </p:nvPr>
        </p:nvSpPr>
        <p:spPr/>
        <p:txBody>
          <a:bodyPr/>
          <a:lstStyle/>
          <a:p>
            <a:fld id="{0AEF8423-1295-4128-9C08-61F5C8343238}" type="datetime4">
              <a:rPr lang="en-US" smtClean="0"/>
              <a:t>March 12, 2026</a:t>
            </a:fld>
            <a:endParaRPr lang="en-US" dirty="0"/>
          </a:p>
        </p:txBody>
      </p:sp>
      <p:pic>
        <p:nvPicPr>
          <p:cNvPr id="5" name="Picture 4">
            <a:extLst>
              <a:ext uri="{FF2B5EF4-FFF2-40B4-BE49-F238E27FC236}">
                <a16:creationId xmlns:a16="http://schemas.microsoft.com/office/drawing/2014/main" id="{FCDF2E54-A621-B9AF-7215-D5F73FC28B11}"/>
              </a:ext>
            </a:extLst>
          </p:cNvPr>
          <p:cNvPicPr>
            <a:picLocks noChangeAspect="1"/>
          </p:cNvPicPr>
          <p:nvPr/>
        </p:nvPicPr>
        <p:blipFill>
          <a:blip r:embed="rId2"/>
          <a:stretch>
            <a:fillRect/>
          </a:stretch>
        </p:blipFill>
        <p:spPr>
          <a:xfrm>
            <a:off x="0" y="489339"/>
            <a:ext cx="12188825" cy="6368661"/>
          </a:xfrm>
          <a:prstGeom prst="rect">
            <a:avLst/>
          </a:prstGeom>
        </p:spPr>
      </p:pic>
    </p:spTree>
    <p:extLst>
      <p:ext uri="{BB962C8B-B14F-4D97-AF65-F5344CB8AC3E}">
        <p14:creationId xmlns:p14="http://schemas.microsoft.com/office/powerpoint/2010/main" val="236259905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Disclosures</a:t>
            </a:r>
          </a:p>
        </p:txBody>
      </p:sp>
      <p:sp>
        <p:nvSpPr>
          <p:cNvPr id="11" name="Date Placeholder 10">
            <a:extLst>
              <a:ext uri="{FF2B5EF4-FFF2-40B4-BE49-F238E27FC236}">
                <a16:creationId xmlns:a16="http://schemas.microsoft.com/office/drawing/2014/main" id="{98B3C692-BF53-D946-BEDB-2E1B40FA2906}"/>
              </a:ext>
            </a:extLst>
          </p:cNvPr>
          <p:cNvSpPr>
            <a:spLocks noGrp="1"/>
          </p:cNvSpPr>
          <p:nvPr>
            <p:ph type="dt" sz="half" idx="2"/>
          </p:nvPr>
        </p:nvSpPr>
        <p:spPr/>
        <p:txBody>
          <a:bodyPr/>
          <a:lstStyle/>
          <a:p>
            <a:fld id="{33E5F16E-B800-3E48-BDCB-A7E906166C26}" type="datetime4">
              <a:rPr lang="en-US" smtClean="0"/>
              <a:pPr/>
              <a:t>March 12, 2026</a:t>
            </a:fld>
            <a:endParaRPr lang="en-US" dirty="0"/>
          </a:p>
        </p:txBody>
      </p:sp>
      <p:sp>
        <p:nvSpPr>
          <p:cNvPr id="3" name="Text Placeholder 5">
            <a:extLst>
              <a:ext uri="{FF2B5EF4-FFF2-40B4-BE49-F238E27FC236}">
                <a16:creationId xmlns:a16="http://schemas.microsoft.com/office/drawing/2014/main" id="{D4C98A9B-79FC-67A1-BFCE-9A3D718A1135}"/>
              </a:ext>
            </a:extLst>
          </p:cNvPr>
          <p:cNvSpPr txBox="1">
            <a:spLocks/>
          </p:cNvSpPr>
          <p:nvPr/>
        </p:nvSpPr>
        <p:spPr>
          <a:xfrm>
            <a:off x="365922" y="1807873"/>
            <a:ext cx="11456979" cy="4560241"/>
          </a:xfrm>
          <a:prstGeom prst="rect">
            <a:avLst/>
          </a:prstGeom>
        </p:spPr>
        <p:txBody>
          <a:bodyPr/>
          <a:lstStyle>
            <a:lvl1pPr marL="347477" indent="0" algn="l" defTabSz="1218915" rtl="0" eaLnBrk="1" latinLnBrk="0" hangingPunct="1">
              <a:spcBef>
                <a:spcPts val="0"/>
              </a:spcBef>
              <a:spcAft>
                <a:spcPts val="1200"/>
              </a:spcAft>
              <a:buClr>
                <a:schemeClr val="accent6"/>
              </a:buClr>
              <a:buFontTx/>
              <a:buNone/>
              <a:defRPr sz="2400" b="0" kern="1200">
                <a:solidFill>
                  <a:schemeClr val="tx1"/>
                </a:solidFill>
                <a:latin typeface="+mn-lt"/>
                <a:ea typeface="+mn-ea"/>
                <a:cs typeface="Arial" pitchFamily="34" charset="0"/>
              </a:defRPr>
            </a:lvl1pPr>
            <a:lvl2pPr marL="338334"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2pPr>
            <a:lvl3pPr marL="676667"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3pPr>
            <a:lvl4pPr marL="1133875"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4pPr>
            <a:lvl5pPr marL="1481352" indent="0" algn="l" defTabSz="1218915" rtl="0" eaLnBrk="1" latinLnBrk="0" hangingPunct="1">
              <a:spcBef>
                <a:spcPts val="0"/>
              </a:spcBef>
              <a:spcAft>
                <a:spcPts val="600"/>
              </a:spcAft>
              <a:buClr>
                <a:schemeClr val="accent6"/>
              </a:buClr>
              <a:buSzPct val="100000"/>
              <a:buFontTx/>
              <a:buNone/>
              <a:defRPr sz="2199" kern="1200">
                <a:solidFill>
                  <a:schemeClr val="tx1"/>
                </a:solidFill>
                <a:latin typeface="+mn-lt"/>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633227" indent="-285750" algn="l">
              <a:buFont typeface="Arial" panose="020B0604020202020204" pitchFamily="34" charset="0"/>
              <a:buChar char="•"/>
            </a:pPr>
            <a:r>
              <a:rPr lang="en-US" sz="1800" b="0" i="0" dirty="0">
                <a:solidFill>
                  <a:srgbClr val="172B4D"/>
                </a:solidFill>
                <a:effectLst/>
              </a:rPr>
              <a:t>All planners, faculty, and others in control of educational content are required to disclose all their financial relationships with ineligible companies within the prior 24 months. An ineligible company is defined as one whose primary business is producing, marketing, selling, re-selling, or distributing healthcare products used by or on patients. Financial relationships are relevant if the educational content an individual can control is related to the business lines or products of the ineligible company.</a:t>
            </a:r>
          </a:p>
          <a:p>
            <a:pPr marL="633227" indent="-285750" algn="l">
              <a:buFont typeface="Arial" panose="020B0604020202020204" pitchFamily="34" charset="0"/>
              <a:buChar char="•"/>
            </a:pPr>
            <a:r>
              <a:rPr lang="en-US" sz="1800" b="0" i="0" dirty="0">
                <a:solidFill>
                  <a:srgbClr val="172B4D"/>
                </a:solidFill>
                <a:effectLst/>
              </a:rPr>
              <a:t>None of the planners, faculty, and others in control of educational content for this educational activity have relevant financial relationship(s) to disclose with ineligible companies.</a:t>
            </a:r>
          </a:p>
          <a:p>
            <a:pPr marL="633227" indent="-285750" algn="l">
              <a:buFont typeface="Arial" panose="020B0604020202020204" pitchFamily="34" charset="0"/>
              <a:buChar char="•"/>
            </a:pPr>
            <a:r>
              <a:rPr lang="en-US" sz="1800" b="0" i="0" dirty="0">
                <a:solidFill>
                  <a:srgbClr val="172B4D"/>
                </a:solidFill>
                <a:effectLst/>
              </a:rPr>
              <a:t>The material presented in this course represents information obtained from the scientific literature as well as the clinical experiences of the speakers. In some cases, the presentations might include discussion of investigational agents and/or off-label indications for various agents used in clinical practice. Speakers will inform the audience when they are discussing investigational and/or off-label uses.</a:t>
            </a:r>
          </a:p>
          <a:p>
            <a:pPr marL="633227" indent="-285750" algn="l">
              <a:buFont typeface="Arial" panose="020B0604020202020204" pitchFamily="34" charset="0"/>
              <a:buChar char="•"/>
            </a:pPr>
            <a:r>
              <a:rPr lang="en-US" sz="1800" b="0" i="0">
                <a:solidFill>
                  <a:srgbClr val="172B4D"/>
                </a:solidFill>
                <a:effectLst/>
              </a:rPr>
              <a:t>Disclosure of a relationship is not intended to suggest or condone commercial bias in any presentation, but it is made to provide participants with information that might be of potential importance to their evaluation of a presentation.</a:t>
            </a:r>
          </a:p>
          <a:p>
            <a:pPr marL="457120" indent="-304747" defTabSz="1218987">
              <a:spcBef>
                <a:spcPct val="20000"/>
              </a:spcBef>
              <a:spcAft>
                <a:spcPts val="0"/>
              </a:spcAft>
              <a:buClr>
                <a:srgbClr val="D6201A"/>
              </a:buClr>
              <a:buFont typeface="Wingdings" charset="2"/>
              <a:buChar char="§"/>
              <a:defRPr/>
            </a:pPr>
            <a:endParaRPr lang="en-US" sz="1800" i="1" dirty="0">
              <a:solidFill>
                <a:srgbClr val="222222"/>
              </a:solidFill>
              <a:latin typeface="Arial"/>
              <a:ea typeface="Calibri" panose="020F0502020204030204" pitchFamily="34" charset="0"/>
            </a:endParaRPr>
          </a:p>
        </p:txBody>
      </p:sp>
    </p:spTree>
    <p:extLst>
      <p:ext uri="{BB962C8B-B14F-4D97-AF65-F5344CB8AC3E}">
        <p14:creationId xmlns:p14="http://schemas.microsoft.com/office/powerpoint/2010/main" val="2111568876"/>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9F5F3-17FB-4B0F-7F3A-77EDE532AE18}"/>
              </a:ext>
            </a:extLst>
          </p:cNvPr>
          <p:cNvSpPr>
            <a:spLocks noGrp="1"/>
          </p:cNvSpPr>
          <p:nvPr>
            <p:ph type="title"/>
          </p:nvPr>
        </p:nvSpPr>
        <p:spPr/>
        <p:txBody>
          <a:bodyPr/>
          <a:lstStyle/>
          <a:p>
            <a:r>
              <a:rPr lang="en-US" dirty="0"/>
              <a:t>Pregnancy is an Opportunity! </a:t>
            </a:r>
          </a:p>
        </p:txBody>
      </p:sp>
      <p:sp>
        <p:nvSpPr>
          <p:cNvPr id="3" name="Text Placeholder 2">
            <a:extLst>
              <a:ext uri="{FF2B5EF4-FFF2-40B4-BE49-F238E27FC236}">
                <a16:creationId xmlns:a16="http://schemas.microsoft.com/office/drawing/2014/main" id="{6087FCB8-88C4-4F83-D654-A9CB01276A6D}"/>
              </a:ext>
            </a:extLst>
          </p:cNvPr>
          <p:cNvSpPr>
            <a:spLocks noGrp="1"/>
          </p:cNvSpPr>
          <p:nvPr>
            <p:ph type="body" sz="quarter" idx="11"/>
          </p:nvPr>
        </p:nvSpPr>
        <p:spPr>
          <a:xfrm>
            <a:off x="485775" y="1811484"/>
            <a:ext cx="5608637" cy="4617891"/>
          </a:xfrm>
        </p:spPr>
        <p:txBody>
          <a:bodyPr/>
          <a:lstStyle/>
          <a:p>
            <a:r>
              <a:rPr lang="en-US" dirty="0"/>
              <a:t>Universally screened for HCV</a:t>
            </a:r>
          </a:p>
          <a:p>
            <a:r>
              <a:rPr lang="en-US" dirty="0"/>
              <a:t>Increased contact with healthcare </a:t>
            </a:r>
          </a:p>
          <a:p>
            <a:r>
              <a:rPr lang="en-US" dirty="0"/>
              <a:t>Postpartum Medicaid coverage for 12 months post-delivery</a:t>
            </a:r>
          </a:p>
          <a:p>
            <a:pPr lvl="1"/>
            <a:r>
              <a:rPr lang="en-US" dirty="0"/>
              <a:t>76-90% of women with HCV</a:t>
            </a:r>
          </a:p>
          <a:p>
            <a:pPr lvl="1"/>
            <a:r>
              <a:rPr lang="en-US" dirty="0"/>
              <a:t>Previously stopped after 60 days in some states </a:t>
            </a:r>
          </a:p>
          <a:p>
            <a:r>
              <a:rPr lang="en-US" dirty="0"/>
              <a:t>Manufacturer assistance program (MAP)- cover low income at 100%</a:t>
            </a:r>
          </a:p>
          <a:p>
            <a:r>
              <a:rPr lang="en-US" b="1" i="1" dirty="0"/>
              <a:t>Women are not getting to HCV care</a:t>
            </a:r>
          </a:p>
        </p:txBody>
      </p:sp>
      <p:sp>
        <p:nvSpPr>
          <p:cNvPr id="5" name="Date Placeholder 4">
            <a:extLst>
              <a:ext uri="{FF2B5EF4-FFF2-40B4-BE49-F238E27FC236}">
                <a16:creationId xmlns:a16="http://schemas.microsoft.com/office/drawing/2014/main" id="{497403F9-37E0-93C0-59E8-CE54A9EF2BE7}"/>
              </a:ext>
            </a:extLst>
          </p:cNvPr>
          <p:cNvSpPr>
            <a:spLocks noGrp="1"/>
          </p:cNvSpPr>
          <p:nvPr>
            <p:ph type="dt" sz="half" idx="2"/>
          </p:nvPr>
        </p:nvSpPr>
        <p:spPr/>
        <p:txBody>
          <a:bodyPr/>
          <a:lstStyle/>
          <a:p>
            <a:fld id="{D90A14F4-0CE7-440D-A9AD-AE6DF60A6C88}" type="datetime4">
              <a:rPr lang="en-US" smtClean="0"/>
              <a:t>March 12, 2026</a:t>
            </a:fld>
            <a:endParaRPr lang="en-US" dirty="0"/>
          </a:p>
        </p:txBody>
      </p:sp>
      <p:pic>
        <p:nvPicPr>
          <p:cNvPr id="6" name="Picture 5">
            <a:extLst>
              <a:ext uri="{FF2B5EF4-FFF2-40B4-BE49-F238E27FC236}">
                <a16:creationId xmlns:a16="http://schemas.microsoft.com/office/drawing/2014/main" id="{599A8CE3-2823-F32C-2B3C-64DDC17619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2674" y="2726524"/>
            <a:ext cx="5896611" cy="2521232"/>
          </a:xfrm>
          <a:prstGeom prst="rect">
            <a:avLst/>
          </a:prstGeom>
          <a:noFill/>
          <a:ln w="9525">
            <a:solidFill>
              <a:sysClr val="windowText" lastClr="000000"/>
            </a:solidFill>
          </a:ln>
        </p:spPr>
      </p:pic>
      <p:sp>
        <p:nvSpPr>
          <p:cNvPr id="7" name="TextBox 6">
            <a:extLst>
              <a:ext uri="{FF2B5EF4-FFF2-40B4-BE49-F238E27FC236}">
                <a16:creationId xmlns:a16="http://schemas.microsoft.com/office/drawing/2014/main" id="{2EF7733B-D712-569D-2D94-4C8EE072BAFD}"/>
              </a:ext>
            </a:extLst>
          </p:cNvPr>
          <p:cNvSpPr txBox="1"/>
          <p:nvPr/>
        </p:nvSpPr>
        <p:spPr>
          <a:xfrm>
            <a:off x="6231934" y="1735441"/>
            <a:ext cx="6096000" cy="666593"/>
          </a:xfrm>
          <a:prstGeom prst="rect">
            <a:avLst/>
          </a:prstGeom>
          <a:noFill/>
        </p:spPr>
        <p:txBody>
          <a:bodyPr wrap="square">
            <a:spAutoFit/>
          </a:bodyPr>
          <a:lstStyle/>
          <a:p>
            <a:r>
              <a:rPr lang="en-US" dirty="0"/>
              <a:t>Time of increased motivation!</a:t>
            </a:r>
          </a:p>
          <a:p>
            <a:r>
              <a:rPr lang="en-US" dirty="0"/>
              <a:t>Women want to be treated! </a:t>
            </a:r>
          </a:p>
        </p:txBody>
      </p:sp>
      <p:sp>
        <p:nvSpPr>
          <p:cNvPr id="9" name="TextBox 8">
            <a:extLst>
              <a:ext uri="{FF2B5EF4-FFF2-40B4-BE49-F238E27FC236}">
                <a16:creationId xmlns:a16="http://schemas.microsoft.com/office/drawing/2014/main" id="{7612170F-08B7-BEF2-BF38-5303B19FC6D7}"/>
              </a:ext>
            </a:extLst>
          </p:cNvPr>
          <p:cNvSpPr txBox="1"/>
          <p:nvPr/>
        </p:nvSpPr>
        <p:spPr>
          <a:xfrm>
            <a:off x="2037464" y="6106209"/>
            <a:ext cx="6577603" cy="646331"/>
          </a:xfrm>
          <a:prstGeom prst="rect">
            <a:avLst/>
          </a:prstGeom>
          <a:noFill/>
        </p:spPr>
        <p:txBody>
          <a:bodyPr wrap="square" rtlCol="0">
            <a:spAutoFit/>
          </a:bodyPr>
          <a:lstStyle/>
          <a:p>
            <a:r>
              <a:rPr lang="en-US" sz="1200" dirty="0"/>
              <a:t>Patrick et al. JAMA Health Forum. 2021</a:t>
            </a:r>
          </a:p>
          <a:p>
            <a:r>
              <a:rPr lang="en-US" sz="1200" dirty="0"/>
              <a:t>Mitchell M, Severtson SG, Latimer, W. AM J Drug Alcohol Abuse. 2008</a:t>
            </a:r>
          </a:p>
          <a:p>
            <a:r>
              <a:rPr lang="en-US" sz="1200" dirty="0"/>
              <a:t>Yee et al. PLOS One. 2022</a:t>
            </a:r>
          </a:p>
        </p:txBody>
      </p:sp>
    </p:spTree>
    <p:extLst>
      <p:ext uri="{BB962C8B-B14F-4D97-AF65-F5344CB8AC3E}">
        <p14:creationId xmlns:p14="http://schemas.microsoft.com/office/powerpoint/2010/main" val="36436153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EBCAC6-74C3-9CAD-1A7E-458FE0729839}"/>
              </a:ext>
            </a:extLst>
          </p:cNvPr>
          <p:cNvSpPr>
            <a:spLocks noGrp="1"/>
          </p:cNvSpPr>
          <p:nvPr>
            <p:ph type="body" sz="quarter" idx="11"/>
          </p:nvPr>
        </p:nvSpPr>
        <p:spPr/>
        <p:txBody>
          <a:bodyPr/>
          <a:lstStyle/>
          <a:p>
            <a:endParaRPr lang="en-US"/>
          </a:p>
        </p:txBody>
      </p:sp>
      <p:sp>
        <p:nvSpPr>
          <p:cNvPr id="5" name="Date Placeholder 4">
            <a:extLst>
              <a:ext uri="{FF2B5EF4-FFF2-40B4-BE49-F238E27FC236}">
                <a16:creationId xmlns:a16="http://schemas.microsoft.com/office/drawing/2014/main" id="{3C025194-3BEC-2A20-B48B-749B8EBAD217}"/>
              </a:ext>
            </a:extLst>
          </p:cNvPr>
          <p:cNvSpPr>
            <a:spLocks noGrp="1"/>
          </p:cNvSpPr>
          <p:nvPr>
            <p:ph type="dt" sz="half" idx="2"/>
          </p:nvPr>
        </p:nvSpPr>
        <p:spPr/>
        <p:txBody>
          <a:bodyPr/>
          <a:lstStyle/>
          <a:p>
            <a:fld id="{D90A14F4-0CE7-440D-A9AD-AE6DF60A6C88}" type="datetime4">
              <a:rPr lang="en-US" smtClean="0"/>
              <a:t>March 12, 2026</a:t>
            </a:fld>
            <a:endParaRPr lang="en-US" dirty="0"/>
          </a:p>
        </p:txBody>
      </p:sp>
      <p:pic>
        <p:nvPicPr>
          <p:cNvPr id="6" name="Picture 5">
            <a:extLst>
              <a:ext uri="{FF2B5EF4-FFF2-40B4-BE49-F238E27FC236}">
                <a16:creationId xmlns:a16="http://schemas.microsoft.com/office/drawing/2014/main" id="{BF0A96C5-A3F0-F551-8778-9442CD56F941}"/>
              </a:ext>
            </a:extLst>
          </p:cNvPr>
          <p:cNvPicPr>
            <a:picLocks noChangeAspect="1"/>
          </p:cNvPicPr>
          <p:nvPr/>
        </p:nvPicPr>
        <p:blipFill>
          <a:blip r:embed="rId2"/>
          <a:stretch>
            <a:fillRect/>
          </a:stretch>
        </p:blipFill>
        <p:spPr>
          <a:xfrm>
            <a:off x="892576" y="0"/>
            <a:ext cx="8665505" cy="6016336"/>
          </a:xfrm>
          <a:prstGeom prst="rect">
            <a:avLst/>
          </a:prstGeom>
        </p:spPr>
      </p:pic>
      <p:sp>
        <p:nvSpPr>
          <p:cNvPr id="7" name="TextBox 6">
            <a:extLst>
              <a:ext uri="{FF2B5EF4-FFF2-40B4-BE49-F238E27FC236}">
                <a16:creationId xmlns:a16="http://schemas.microsoft.com/office/drawing/2014/main" id="{E161E41C-9425-6E6A-E241-4CA9D793B4B5}"/>
              </a:ext>
            </a:extLst>
          </p:cNvPr>
          <p:cNvSpPr txBox="1"/>
          <p:nvPr/>
        </p:nvSpPr>
        <p:spPr>
          <a:xfrm>
            <a:off x="2587336" y="6390410"/>
            <a:ext cx="4623955" cy="276999"/>
          </a:xfrm>
          <a:prstGeom prst="rect">
            <a:avLst/>
          </a:prstGeom>
          <a:noFill/>
        </p:spPr>
        <p:txBody>
          <a:bodyPr wrap="square" rtlCol="0">
            <a:spAutoFit/>
          </a:bodyPr>
          <a:lstStyle/>
          <a:p>
            <a:r>
              <a:rPr lang="en-US" sz="1200" dirty="0"/>
              <a:t>Honegger, J and Gowda, C. Curr </a:t>
            </a:r>
            <a:r>
              <a:rPr lang="en-US" sz="1200" dirty="0" err="1"/>
              <a:t>Opin</a:t>
            </a:r>
            <a:r>
              <a:rPr lang="en-US" sz="1200" dirty="0"/>
              <a:t> Infect Dis. 2022</a:t>
            </a:r>
          </a:p>
        </p:txBody>
      </p:sp>
    </p:spTree>
    <p:extLst>
      <p:ext uri="{BB962C8B-B14F-4D97-AF65-F5344CB8AC3E}">
        <p14:creationId xmlns:p14="http://schemas.microsoft.com/office/powerpoint/2010/main" val="2160065885"/>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5BFB2-9DB3-E26E-DAF0-8D832944092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4B28576-98AC-7C68-B798-F2022BA08128}"/>
              </a:ext>
            </a:extLst>
          </p:cNvPr>
          <p:cNvPicPr>
            <a:picLocks noChangeAspect="1"/>
          </p:cNvPicPr>
          <p:nvPr/>
        </p:nvPicPr>
        <p:blipFill>
          <a:blip r:embed="rId2"/>
          <a:stretch>
            <a:fillRect/>
          </a:stretch>
        </p:blipFill>
        <p:spPr>
          <a:xfrm>
            <a:off x="5700659" y="1581150"/>
            <a:ext cx="6470498" cy="5096261"/>
          </a:xfrm>
          <a:prstGeom prst="rect">
            <a:avLst/>
          </a:prstGeom>
        </p:spPr>
      </p:pic>
      <p:sp>
        <p:nvSpPr>
          <p:cNvPr id="2" name="Title 1">
            <a:extLst>
              <a:ext uri="{FF2B5EF4-FFF2-40B4-BE49-F238E27FC236}">
                <a16:creationId xmlns:a16="http://schemas.microsoft.com/office/drawing/2014/main" id="{7ED645ED-CA1E-B056-E187-BA5FD840426E}"/>
              </a:ext>
            </a:extLst>
          </p:cNvPr>
          <p:cNvSpPr>
            <a:spLocks noGrp="1"/>
          </p:cNvSpPr>
          <p:nvPr>
            <p:ph type="title"/>
          </p:nvPr>
        </p:nvSpPr>
        <p:spPr>
          <a:xfrm>
            <a:off x="0" y="739497"/>
            <a:ext cx="10512425" cy="648915"/>
          </a:xfrm>
        </p:spPr>
        <p:txBody>
          <a:bodyPr/>
          <a:lstStyle/>
          <a:p>
            <a:r>
              <a:rPr lang="en-US" dirty="0"/>
              <a:t>HCV Treatment During Pregnancy </a:t>
            </a:r>
          </a:p>
        </p:txBody>
      </p:sp>
      <p:sp>
        <p:nvSpPr>
          <p:cNvPr id="3" name="Text Placeholder 2">
            <a:extLst>
              <a:ext uri="{FF2B5EF4-FFF2-40B4-BE49-F238E27FC236}">
                <a16:creationId xmlns:a16="http://schemas.microsoft.com/office/drawing/2014/main" id="{1939AB37-5AEF-51D7-D9C4-C1BC378C29E2}"/>
              </a:ext>
            </a:extLst>
          </p:cNvPr>
          <p:cNvSpPr>
            <a:spLocks noGrp="1"/>
          </p:cNvSpPr>
          <p:nvPr>
            <p:ph type="body" sz="quarter" idx="11"/>
          </p:nvPr>
        </p:nvSpPr>
        <p:spPr>
          <a:xfrm>
            <a:off x="90488" y="1367124"/>
            <a:ext cx="7138987" cy="2986087"/>
          </a:xfrm>
        </p:spPr>
        <p:txBody>
          <a:bodyPr/>
          <a:lstStyle/>
          <a:p>
            <a:pPr marL="0" indent="0">
              <a:buNone/>
            </a:pPr>
            <a:r>
              <a:rPr lang="en-US" dirty="0"/>
              <a:t>AASLD/IDSA</a:t>
            </a:r>
          </a:p>
          <a:p>
            <a:pPr lvl="1"/>
            <a:r>
              <a:rPr lang="en-US" sz="1800" dirty="0"/>
              <a:t>“…on an individual basis after a patient-physician discussion about the potential risks and benefits”</a:t>
            </a:r>
          </a:p>
          <a:p>
            <a:pPr marL="0" indent="0">
              <a:buNone/>
            </a:pPr>
            <a:r>
              <a:rPr lang="en-US" dirty="0"/>
              <a:t>Society for Maternal-Fetal Medicine </a:t>
            </a:r>
          </a:p>
          <a:p>
            <a:pPr lvl="1"/>
            <a:r>
              <a:rPr lang="en-US" sz="1800" dirty="0"/>
              <a:t>“… only be initiated in the setting of a clinical trial during pregnancy” </a:t>
            </a:r>
          </a:p>
          <a:p>
            <a:endParaRPr lang="en-US" sz="1800" dirty="0"/>
          </a:p>
          <a:p>
            <a:r>
              <a:rPr lang="en-US" sz="1800" dirty="0"/>
              <a:t>If a patient becomes pregnant on DAA therapy, counseled in risk vs benefits in a shared decision-making framework.</a:t>
            </a:r>
          </a:p>
          <a:p>
            <a:pPr lvl="1"/>
            <a:endParaRPr lang="en-US" sz="1800" dirty="0"/>
          </a:p>
        </p:txBody>
      </p:sp>
      <p:sp>
        <p:nvSpPr>
          <p:cNvPr id="5" name="Date Placeholder 4">
            <a:extLst>
              <a:ext uri="{FF2B5EF4-FFF2-40B4-BE49-F238E27FC236}">
                <a16:creationId xmlns:a16="http://schemas.microsoft.com/office/drawing/2014/main" id="{2E9A6938-8066-4C9F-732C-A844D512FAB0}"/>
              </a:ext>
            </a:extLst>
          </p:cNvPr>
          <p:cNvSpPr>
            <a:spLocks noGrp="1"/>
          </p:cNvSpPr>
          <p:nvPr>
            <p:ph type="dt" sz="half" idx="2"/>
          </p:nvPr>
        </p:nvSpPr>
        <p:spPr/>
        <p:txBody>
          <a:bodyPr/>
          <a:lstStyle/>
          <a:p>
            <a:fld id="{D90A14F4-0CE7-440D-A9AD-AE6DF60A6C88}" type="datetime4">
              <a:rPr lang="en-US" smtClean="0"/>
              <a:t>March 12, 2026</a:t>
            </a:fld>
            <a:endParaRPr lang="en-US" dirty="0"/>
          </a:p>
        </p:txBody>
      </p:sp>
      <p:sp>
        <p:nvSpPr>
          <p:cNvPr id="7" name="TextBox 6">
            <a:extLst>
              <a:ext uri="{FF2B5EF4-FFF2-40B4-BE49-F238E27FC236}">
                <a16:creationId xmlns:a16="http://schemas.microsoft.com/office/drawing/2014/main" id="{6CF79930-0998-E45F-7331-7D16BB0AB618}"/>
              </a:ext>
            </a:extLst>
          </p:cNvPr>
          <p:cNvSpPr txBox="1"/>
          <p:nvPr/>
        </p:nvSpPr>
        <p:spPr>
          <a:xfrm>
            <a:off x="1994897" y="6400412"/>
            <a:ext cx="3648075" cy="276999"/>
          </a:xfrm>
          <a:prstGeom prst="rect">
            <a:avLst/>
          </a:prstGeom>
          <a:noFill/>
        </p:spPr>
        <p:txBody>
          <a:bodyPr wrap="square" rtlCol="0">
            <a:spAutoFit/>
          </a:bodyPr>
          <a:lstStyle/>
          <a:p>
            <a:r>
              <a:rPr lang="en-US" sz="1200" dirty="0"/>
              <a:t>Kushner, T and Reau, N J of Hepatology, 2021</a:t>
            </a:r>
          </a:p>
        </p:txBody>
      </p:sp>
    </p:spTree>
    <p:extLst>
      <p:ext uri="{BB962C8B-B14F-4D97-AF65-F5344CB8AC3E}">
        <p14:creationId xmlns:p14="http://schemas.microsoft.com/office/powerpoint/2010/main" val="4153863474"/>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6E0B5-0AB0-2DAB-9933-D2E3B549F7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40B84F-6D85-7A78-B49E-EE0363BD3383}"/>
              </a:ext>
            </a:extLst>
          </p:cNvPr>
          <p:cNvSpPr>
            <a:spLocks noGrp="1"/>
          </p:cNvSpPr>
          <p:nvPr>
            <p:ph type="title"/>
          </p:nvPr>
        </p:nvSpPr>
        <p:spPr/>
        <p:txBody>
          <a:bodyPr/>
          <a:lstStyle/>
          <a:p>
            <a:r>
              <a:rPr lang="en-US" dirty="0"/>
              <a:t>HCV Treatment and Pregnant People</a:t>
            </a:r>
          </a:p>
        </p:txBody>
      </p:sp>
      <p:sp>
        <p:nvSpPr>
          <p:cNvPr id="3" name="Text Placeholder 2">
            <a:extLst>
              <a:ext uri="{FF2B5EF4-FFF2-40B4-BE49-F238E27FC236}">
                <a16:creationId xmlns:a16="http://schemas.microsoft.com/office/drawing/2014/main" id="{FB468AF8-FC79-42BC-2580-DF9F0EA4A7AD}"/>
              </a:ext>
            </a:extLst>
          </p:cNvPr>
          <p:cNvSpPr>
            <a:spLocks noGrp="1"/>
          </p:cNvSpPr>
          <p:nvPr>
            <p:ph type="body" sz="quarter" idx="11"/>
          </p:nvPr>
        </p:nvSpPr>
        <p:spPr>
          <a:xfrm>
            <a:off x="623888" y="2049029"/>
            <a:ext cx="5171439" cy="4307321"/>
          </a:xfrm>
        </p:spPr>
        <p:txBody>
          <a:bodyPr/>
          <a:lstStyle/>
          <a:p>
            <a:r>
              <a:rPr lang="en-US" dirty="0"/>
              <a:t>Most studies are case reports or case series </a:t>
            </a:r>
          </a:p>
          <a:p>
            <a:r>
              <a:rPr lang="en-US" dirty="0"/>
              <a:t>Chappell et al. CROI 2019</a:t>
            </a:r>
          </a:p>
          <a:p>
            <a:pPr lvl="1"/>
            <a:r>
              <a:rPr lang="en-US" dirty="0"/>
              <a:t>Ledipasvir/Sofosbuvir safety and virologic response in pregnancy </a:t>
            </a:r>
          </a:p>
          <a:p>
            <a:pPr lvl="1"/>
            <a:r>
              <a:rPr lang="en-US" dirty="0"/>
              <a:t>All 9 who completed medication and delivered achieved SVR 12</a:t>
            </a:r>
          </a:p>
          <a:p>
            <a:pPr lvl="1"/>
            <a:r>
              <a:rPr lang="en-US" dirty="0"/>
              <a:t>9 infants with no adverse events </a:t>
            </a:r>
          </a:p>
        </p:txBody>
      </p:sp>
      <p:pic>
        <p:nvPicPr>
          <p:cNvPr id="7" name="Picture 6">
            <a:extLst>
              <a:ext uri="{FF2B5EF4-FFF2-40B4-BE49-F238E27FC236}">
                <a16:creationId xmlns:a16="http://schemas.microsoft.com/office/drawing/2014/main" id="{7E6DAC8E-2DD8-CACE-35A9-C3FF1C398298}"/>
              </a:ext>
            </a:extLst>
          </p:cNvPr>
          <p:cNvPicPr>
            <a:picLocks noChangeAspect="1"/>
          </p:cNvPicPr>
          <p:nvPr/>
        </p:nvPicPr>
        <p:blipFill>
          <a:blip r:embed="rId2"/>
          <a:stretch>
            <a:fillRect/>
          </a:stretch>
        </p:blipFill>
        <p:spPr>
          <a:xfrm>
            <a:off x="5612153" y="1890400"/>
            <a:ext cx="6291800" cy="4178705"/>
          </a:xfrm>
          <a:prstGeom prst="rect">
            <a:avLst/>
          </a:prstGeom>
        </p:spPr>
      </p:pic>
      <p:sp>
        <p:nvSpPr>
          <p:cNvPr id="4" name="Date Placeholder 3">
            <a:extLst>
              <a:ext uri="{FF2B5EF4-FFF2-40B4-BE49-F238E27FC236}">
                <a16:creationId xmlns:a16="http://schemas.microsoft.com/office/drawing/2014/main" id="{2E0977A3-84D4-D758-395C-B8DE2019F633}"/>
              </a:ext>
            </a:extLst>
          </p:cNvPr>
          <p:cNvSpPr>
            <a:spLocks noGrp="1"/>
          </p:cNvSpPr>
          <p:nvPr>
            <p:ph type="dt" sz="half" idx="2"/>
          </p:nvPr>
        </p:nvSpPr>
        <p:spPr/>
        <p:txBody>
          <a:bodyPr/>
          <a:lstStyle/>
          <a:p>
            <a:fld id="{0AEF8423-1295-4128-9C08-61F5C8343238}" type="datetime4">
              <a:rPr lang="en-US" smtClean="0"/>
              <a:t>March 12, 2026</a:t>
            </a:fld>
            <a:endParaRPr lang="en-US" dirty="0"/>
          </a:p>
        </p:txBody>
      </p:sp>
      <p:sp>
        <p:nvSpPr>
          <p:cNvPr id="6" name="TextBox 5">
            <a:extLst>
              <a:ext uri="{FF2B5EF4-FFF2-40B4-BE49-F238E27FC236}">
                <a16:creationId xmlns:a16="http://schemas.microsoft.com/office/drawing/2014/main" id="{2833C075-7828-7EAB-5D68-FC4B8DA43E65}"/>
              </a:ext>
            </a:extLst>
          </p:cNvPr>
          <p:cNvSpPr txBox="1"/>
          <p:nvPr/>
        </p:nvSpPr>
        <p:spPr>
          <a:xfrm>
            <a:off x="404177" y="6148022"/>
            <a:ext cx="5029200" cy="276999"/>
          </a:xfrm>
          <a:prstGeom prst="rect">
            <a:avLst/>
          </a:prstGeom>
          <a:noFill/>
        </p:spPr>
        <p:txBody>
          <a:bodyPr wrap="square" rtlCol="0">
            <a:spAutoFit/>
          </a:bodyPr>
          <a:lstStyle/>
          <a:p>
            <a:r>
              <a:rPr lang="en-US" sz="1200" dirty="0"/>
              <a:t>Chappell et al. Lancet Microbe. 2020</a:t>
            </a:r>
          </a:p>
        </p:txBody>
      </p:sp>
    </p:spTree>
    <p:extLst>
      <p:ext uri="{BB962C8B-B14F-4D97-AF65-F5344CB8AC3E}">
        <p14:creationId xmlns:p14="http://schemas.microsoft.com/office/powerpoint/2010/main" val="3003001721"/>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C8A57-ED8D-3195-D3AF-8261F8B0F02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35016F2-9CED-50AA-02E0-82FFB570E2C6}"/>
              </a:ext>
            </a:extLst>
          </p:cNvPr>
          <p:cNvSpPr>
            <a:spLocks noGrp="1"/>
          </p:cNvSpPr>
          <p:nvPr>
            <p:ph type="title"/>
          </p:nvPr>
        </p:nvSpPr>
        <p:spPr>
          <a:xfrm>
            <a:off x="623889" y="1001950"/>
            <a:ext cx="10512425" cy="985526"/>
          </a:xfrm>
        </p:spPr>
        <p:txBody>
          <a:bodyPr>
            <a:normAutofit fontScale="90000"/>
          </a:bodyPr>
          <a:lstStyle/>
          <a:p>
            <a:r>
              <a:rPr lang="en-US" dirty="0"/>
              <a:t>Storc Trial – Sofosbuvir/</a:t>
            </a:r>
            <a:r>
              <a:rPr lang="en-US" dirty="0" err="1"/>
              <a:t>Velpatasvir</a:t>
            </a:r>
            <a:r>
              <a:rPr lang="en-US" dirty="0"/>
              <a:t> (SOF/VEL) Treatment of Chronic Hepatitis C During Pregnancy </a:t>
            </a:r>
          </a:p>
        </p:txBody>
      </p:sp>
      <p:sp>
        <p:nvSpPr>
          <p:cNvPr id="5" name="Text Placeholder 4">
            <a:extLst>
              <a:ext uri="{FF2B5EF4-FFF2-40B4-BE49-F238E27FC236}">
                <a16:creationId xmlns:a16="http://schemas.microsoft.com/office/drawing/2014/main" id="{1F1E6285-9EA7-DB5B-2AA0-61CDD0FCC0DC}"/>
              </a:ext>
            </a:extLst>
          </p:cNvPr>
          <p:cNvSpPr>
            <a:spLocks noGrp="1"/>
          </p:cNvSpPr>
          <p:nvPr>
            <p:ph type="body" sz="quarter" idx="11"/>
          </p:nvPr>
        </p:nvSpPr>
        <p:spPr>
          <a:xfrm>
            <a:off x="623889" y="1987476"/>
            <a:ext cx="3948111" cy="3139919"/>
          </a:xfrm>
        </p:spPr>
        <p:txBody>
          <a:bodyPr/>
          <a:lstStyle/>
          <a:p>
            <a:r>
              <a:rPr lang="en-US" sz="2000" dirty="0"/>
              <a:t>Phase 4 multicenter single arm study of SOF/VEL during pregnancy</a:t>
            </a:r>
          </a:p>
          <a:p>
            <a:pPr lvl="1"/>
            <a:r>
              <a:rPr lang="en-US" sz="1800" dirty="0"/>
              <a:t>Recruitment is almost completed</a:t>
            </a:r>
          </a:p>
          <a:p>
            <a:pPr lvl="1"/>
            <a:r>
              <a:rPr lang="en-US" sz="1800" dirty="0"/>
              <a:t>Goal to recruit 100 patients</a:t>
            </a:r>
          </a:p>
          <a:p>
            <a:endParaRPr lang="en-US" sz="2000" dirty="0"/>
          </a:p>
          <a:p>
            <a:r>
              <a:rPr lang="en-US" sz="2000" b="1" dirty="0"/>
              <a:t>2024 update: 100%</a:t>
            </a:r>
            <a:r>
              <a:rPr lang="en-US" sz="2000" dirty="0"/>
              <a:t> women who completed SOF/VEL and attended appointment were cured n=35</a:t>
            </a:r>
          </a:p>
        </p:txBody>
      </p:sp>
      <p:pic>
        <p:nvPicPr>
          <p:cNvPr id="3" name="Picture 2">
            <a:extLst>
              <a:ext uri="{FF2B5EF4-FFF2-40B4-BE49-F238E27FC236}">
                <a16:creationId xmlns:a16="http://schemas.microsoft.com/office/drawing/2014/main" id="{613B1FEC-1F55-6A6D-3655-068B72F3187D}"/>
              </a:ext>
            </a:extLst>
          </p:cNvPr>
          <p:cNvPicPr>
            <a:picLocks noChangeAspect="1"/>
          </p:cNvPicPr>
          <p:nvPr/>
        </p:nvPicPr>
        <p:blipFill>
          <a:blip r:embed="rId2"/>
          <a:stretch>
            <a:fillRect/>
          </a:stretch>
        </p:blipFill>
        <p:spPr>
          <a:xfrm>
            <a:off x="5129815" y="2952290"/>
            <a:ext cx="7059010" cy="3677163"/>
          </a:xfrm>
          <a:prstGeom prst="rect">
            <a:avLst/>
          </a:prstGeom>
        </p:spPr>
      </p:pic>
      <p:sp>
        <p:nvSpPr>
          <p:cNvPr id="6" name="TextBox 5">
            <a:extLst>
              <a:ext uri="{FF2B5EF4-FFF2-40B4-BE49-F238E27FC236}">
                <a16:creationId xmlns:a16="http://schemas.microsoft.com/office/drawing/2014/main" id="{8B7F911B-A823-CD4B-F9E9-485AB64F0D18}"/>
              </a:ext>
            </a:extLst>
          </p:cNvPr>
          <p:cNvSpPr txBox="1"/>
          <p:nvPr/>
        </p:nvSpPr>
        <p:spPr>
          <a:xfrm>
            <a:off x="261939" y="6490954"/>
            <a:ext cx="3767136" cy="276999"/>
          </a:xfrm>
          <a:prstGeom prst="rect">
            <a:avLst/>
          </a:prstGeom>
          <a:noFill/>
        </p:spPr>
        <p:txBody>
          <a:bodyPr wrap="square" rtlCol="0">
            <a:spAutoFit/>
          </a:bodyPr>
          <a:lstStyle/>
          <a:p>
            <a:r>
              <a:rPr lang="en-US" sz="1200" dirty="0"/>
              <a:t>Chappell et al The Liver Meeting AASLD 2024</a:t>
            </a:r>
          </a:p>
        </p:txBody>
      </p:sp>
    </p:spTree>
    <p:extLst>
      <p:ext uri="{BB962C8B-B14F-4D97-AF65-F5344CB8AC3E}">
        <p14:creationId xmlns:p14="http://schemas.microsoft.com/office/powerpoint/2010/main" val="3449340540"/>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A35D-8FFC-D159-4F08-3C00C9F2E7E0}"/>
              </a:ext>
            </a:extLst>
          </p:cNvPr>
          <p:cNvSpPr>
            <a:spLocks noGrp="1"/>
          </p:cNvSpPr>
          <p:nvPr>
            <p:ph type="ctrTitle"/>
          </p:nvPr>
        </p:nvSpPr>
        <p:spPr>
          <a:xfrm>
            <a:off x="2000250" y="2209800"/>
            <a:ext cx="9598617" cy="838200"/>
          </a:xfrm>
        </p:spPr>
        <p:txBody>
          <a:bodyPr/>
          <a:lstStyle/>
          <a:p>
            <a:r>
              <a:rPr lang="en-US" dirty="0"/>
              <a:t>Potential Solutions in the </a:t>
            </a:r>
            <a:r>
              <a:rPr lang="en-US" dirty="0" err="1"/>
              <a:t>Postpatum</a:t>
            </a:r>
            <a:r>
              <a:rPr lang="en-US" dirty="0"/>
              <a:t> HCV treatment</a:t>
            </a:r>
          </a:p>
        </p:txBody>
      </p:sp>
      <p:sp>
        <p:nvSpPr>
          <p:cNvPr id="3" name="Text Placeholder 2">
            <a:extLst>
              <a:ext uri="{FF2B5EF4-FFF2-40B4-BE49-F238E27FC236}">
                <a16:creationId xmlns:a16="http://schemas.microsoft.com/office/drawing/2014/main" id="{A0370938-104C-62CE-FCB0-CE48E17EA9CB}"/>
              </a:ext>
            </a:extLst>
          </p:cNvPr>
          <p:cNvSpPr>
            <a:spLocks noGrp="1"/>
          </p:cNvSpPr>
          <p:nvPr>
            <p:ph type="body" sz="quarter" idx="10"/>
          </p:nvPr>
        </p:nvSpPr>
        <p:spPr>
          <a:xfrm>
            <a:off x="2000250" y="4534572"/>
            <a:ext cx="6955204" cy="495641"/>
          </a:xfrm>
        </p:spPr>
        <p:txBody>
          <a:bodyPr/>
          <a:lstStyle/>
          <a:p>
            <a:r>
              <a:rPr lang="en-US" sz="2400" dirty="0"/>
              <a:t>Learning Objective </a:t>
            </a:r>
          </a:p>
          <a:p>
            <a:r>
              <a:rPr lang="en-US" sz="2400" dirty="0"/>
              <a:t>4. Apply the information in this talk to identify 1-2 interventions which could improve access to hepatitis C cure in this population. These can be from strategies shown to improve care outcomes in other marginalized and vulnerable populations.</a:t>
            </a:r>
          </a:p>
          <a:p>
            <a:endParaRPr lang="en-US" dirty="0"/>
          </a:p>
        </p:txBody>
      </p:sp>
    </p:spTree>
    <p:extLst>
      <p:ext uri="{BB962C8B-B14F-4D97-AF65-F5344CB8AC3E}">
        <p14:creationId xmlns:p14="http://schemas.microsoft.com/office/powerpoint/2010/main" val="1963866932"/>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2C3C777-D02C-E7AF-84E7-B5A4754BB46C}"/>
              </a:ext>
            </a:extLst>
          </p:cNvPr>
          <p:cNvSpPr>
            <a:spLocks noGrp="1"/>
          </p:cNvSpPr>
          <p:nvPr>
            <p:ph type="title"/>
          </p:nvPr>
        </p:nvSpPr>
        <p:spPr>
          <a:xfrm>
            <a:off x="0" y="778247"/>
            <a:ext cx="10794980" cy="648915"/>
          </a:xfrm>
        </p:spPr>
        <p:txBody>
          <a:bodyPr/>
          <a:lstStyle/>
          <a:p>
            <a:r>
              <a:rPr lang="en-US" dirty="0"/>
              <a:t>This is a Tough Problem</a:t>
            </a:r>
          </a:p>
        </p:txBody>
      </p:sp>
      <p:sp>
        <p:nvSpPr>
          <p:cNvPr id="5" name="Date Placeholder 4">
            <a:extLst>
              <a:ext uri="{FF2B5EF4-FFF2-40B4-BE49-F238E27FC236}">
                <a16:creationId xmlns:a16="http://schemas.microsoft.com/office/drawing/2014/main" id="{A8E230E3-5D9E-E719-2770-F5A44F05D280}"/>
              </a:ext>
            </a:extLst>
          </p:cNvPr>
          <p:cNvSpPr>
            <a:spLocks noGrp="1"/>
          </p:cNvSpPr>
          <p:nvPr>
            <p:ph type="dt" sz="half" idx="10"/>
          </p:nvPr>
        </p:nvSpPr>
        <p:spPr/>
        <p:txBody>
          <a:bodyPr/>
          <a:lstStyle/>
          <a:p>
            <a:fld id="{D90A14F4-0CE7-440D-A9AD-AE6DF60A6C88}" type="datetime4">
              <a:rPr lang="en-US" smtClean="0"/>
              <a:t>March 12, 2026</a:t>
            </a:fld>
            <a:endParaRPr lang="en-US" dirty="0"/>
          </a:p>
        </p:txBody>
      </p:sp>
      <p:pic>
        <p:nvPicPr>
          <p:cNvPr id="7" name="Picture 6">
            <a:extLst>
              <a:ext uri="{FF2B5EF4-FFF2-40B4-BE49-F238E27FC236}">
                <a16:creationId xmlns:a16="http://schemas.microsoft.com/office/drawing/2014/main" id="{F8715692-BAE9-A1EE-4F50-EB52532F6245}"/>
              </a:ext>
            </a:extLst>
          </p:cNvPr>
          <p:cNvPicPr>
            <a:picLocks noChangeAspect="1"/>
          </p:cNvPicPr>
          <p:nvPr/>
        </p:nvPicPr>
        <p:blipFill>
          <a:blip r:embed="rId2"/>
          <a:stretch>
            <a:fillRect/>
          </a:stretch>
        </p:blipFill>
        <p:spPr>
          <a:xfrm>
            <a:off x="2673880" y="1504950"/>
            <a:ext cx="9135532" cy="5138737"/>
          </a:xfrm>
          <a:prstGeom prst="rect">
            <a:avLst/>
          </a:prstGeom>
        </p:spPr>
      </p:pic>
    </p:spTree>
    <p:extLst>
      <p:ext uri="{BB962C8B-B14F-4D97-AF65-F5344CB8AC3E}">
        <p14:creationId xmlns:p14="http://schemas.microsoft.com/office/powerpoint/2010/main" val="3360062906"/>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BF6D8-0E2F-E344-38B3-F2E3BCB6FB99}"/>
              </a:ext>
            </a:extLst>
          </p:cNvPr>
          <p:cNvSpPr>
            <a:spLocks noGrp="1"/>
          </p:cNvSpPr>
          <p:nvPr>
            <p:ph type="title"/>
          </p:nvPr>
        </p:nvSpPr>
        <p:spPr>
          <a:xfrm>
            <a:off x="449057" y="727794"/>
            <a:ext cx="5787028" cy="648915"/>
          </a:xfrm>
        </p:spPr>
        <p:txBody>
          <a:bodyPr>
            <a:normAutofit fontScale="90000"/>
          </a:bodyPr>
          <a:lstStyle/>
          <a:p>
            <a:r>
              <a:rPr lang="en-US" dirty="0"/>
              <a:t>Postpartum Women are Not Being Linked to HCV Care</a:t>
            </a:r>
          </a:p>
        </p:txBody>
      </p:sp>
      <p:sp>
        <p:nvSpPr>
          <p:cNvPr id="3" name="Text Placeholder 2">
            <a:extLst>
              <a:ext uri="{FF2B5EF4-FFF2-40B4-BE49-F238E27FC236}">
                <a16:creationId xmlns:a16="http://schemas.microsoft.com/office/drawing/2014/main" id="{9C95CAA4-5823-87FE-576C-8E2C8B591B88}"/>
              </a:ext>
            </a:extLst>
          </p:cNvPr>
          <p:cNvSpPr>
            <a:spLocks noGrp="1"/>
          </p:cNvSpPr>
          <p:nvPr>
            <p:ph type="body" sz="quarter" idx="11"/>
          </p:nvPr>
        </p:nvSpPr>
        <p:spPr>
          <a:xfrm>
            <a:off x="449057" y="1721517"/>
            <a:ext cx="5171439" cy="2986087"/>
          </a:xfrm>
        </p:spPr>
        <p:txBody>
          <a:bodyPr/>
          <a:lstStyle/>
          <a:p>
            <a:r>
              <a:rPr lang="en-US" dirty="0"/>
              <a:t>Predicted probability of receiving </a:t>
            </a:r>
            <a:r>
              <a:rPr lang="en-US" b="1" dirty="0"/>
              <a:t>any HCV follow-up visit </a:t>
            </a:r>
            <a:r>
              <a:rPr lang="en-US" dirty="0"/>
              <a:t>or </a:t>
            </a:r>
            <a:r>
              <a:rPr lang="en-US" b="1" dirty="0"/>
              <a:t>DAA medication</a:t>
            </a:r>
            <a:r>
              <a:rPr lang="en-US" dirty="0"/>
              <a:t> within </a:t>
            </a:r>
            <a:r>
              <a:rPr lang="en-US" b="1" dirty="0"/>
              <a:t>6 months </a:t>
            </a:r>
            <a:r>
              <a:rPr lang="en-US" dirty="0"/>
              <a:t>of delivery </a:t>
            </a:r>
            <a:r>
              <a:rPr lang="en-US" u="sng" dirty="0"/>
              <a:t>is only 6% among those with SUD and HCV</a:t>
            </a:r>
          </a:p>
          <a:p>
            <a:r>
              <a:rPr lang="en-US" dirty="0"/>
              <a:t>Treatment uptake is </a:t>
            </a:r>
            <a:r>
              <a:rPr lang="en-US" b="1" dirty="0"/>
              <a:t>1.1%</a:t>
            </a:r>
            <a:r>
              <a:rPr lang="en-US" dirty="0"/>
              <a:t>, 2.5%, and 5.2% at 1, 2, and 5 years after diagnosis </a:t>
            </a:r>
            <a:endParaRPr lang="en-US" u="sng" dirty="0"/>
          </a:p>
          <a:p>
            <a:r>
              <a:rPr lang="en-US" dirty="0"/>
              <a:t>UAB treating around 9% of postpartum women</a:t>
            </a:r>
          </a:p>
          <a:p>
            <a:r>
              <a:rPr lang="en-US" dirty="0"/>
              <a:t>Multiple missed opportunities for linkage </a:t>
            </a:r>
          </a:p>
          <a:p>
            <a:endParaRPr lang="en-US" dirty="0"/>
          </a:p>
        </p:txBody>
      </p:sp>
      <p:sp>
        <p:nvSpPr>
          <p:cNvPr id="5" name="Date Placeholder 4">
            <a:extLst>
              <a:ext uri="{FF2B5EF4-FFF2-40B4-BE49-F238E27FC236}">
                <a16:creationId xmlns:a16="http://schemas.microsoft.com/office/drawing/2014/main" id="{7A98D087-7C5E-B6BF-4341-6929D363C213}"/>
              </a:ext>
            </a:extLst>
          </p:cNvPr>
          <p:cNvSpPr>
            <a:spLocks noGrp="1"/>
          </p:cNvSpPr>
          <p:nvPr>
            <p:ph type="dt" sz="half" idx="2"/>
          </p:nvPr>
        </p:nvSpPr>
        <p:spPr/>
        <p:txBody>
          <a:bodyPr/>
          <a:lstStyle/>
          <a:p>
            <a:fld id="{D90A14F4-0CE7-440D-A9AD-AE6DF60A6C88}" type="datetime4">
              <a:rPr lang="en-US" smtClean="0"/>
              <a:t>March 12, 2026</a:t>
            </a:fld>
            <a:endParaRPr lang="en-US" dirty="0"/>
          </a:p>
        </p:txBody>
      </p:sp>
      <p:sp>
        <p:nvSpPr>
          <p:cNvPr id="9" name="TextBox 8">
            <a:extLst>
              <a:ext uri="{FF2B5EF4-FFF2-40B4-BE49-F238E27FC236}">
                <a16:creationId xmlns:a16="http://schemas.microsoft.com/office/drawing/2014/main" id="{966B4881-A86B-3948-D7B3-968E57D06B58}"/>
              </a:ext>
            </a:extLst>
          </p:cNvPr>
          <p:cNvSpPr txBox="1"/>
          <p:nvPr/>
        </p:nvSpPr>
        <p:spPr>
          <a:xfrm>
            <a:off x="2092710" y="6259810"/>
            <a:ext cx="5440680" cy="461665"/>
          </a:xfrm>
          <a:prstGeom prst="rect">
            <a:avLst/>
          </a:prstGeom>
          <a:noFill/>
        </p:spPr>
        <p:txBody>
          <a:bodyPr wrap="square" rtlCol="0">
            <a:spAutoFit/>
          </a:bodyPr>
          <a:lstStyle/>
          <a:p>
            <a:r>
              <a:rPr lang="en-US" sz="1200" dirty="0" err="1"/>
              <a:t>Jarlenski</a:t>
            </a:r>
            <a:r>
              <a:rPr lang="en-US" sz="1200" dirty="0"/>
              <a:t> M et al. Obstetrics and Gynecology 2022.</a:t>
            </a:r>
          </a:p>
          <a:p>
            <a:r>
              <a:rPr lang="en-US" sz="1200" dirty="0"/>
              <a:t>Mendlowitz A et al. CID 2025</a:t>
            </a:r>
          </a:p>
        </p:txBody>
      </p:sp>
      <p:pic>
        <p:nvPicPr>
          <p:cNvPr id="10" name="Picture 9">
            <a:extLst>
              <a:ext uri="{FF2B5EF4-FFF2-40B4-BE49-F238E27FC236}">
                <a16:creationId xmlns:a16="http://schemas.microsoft.com/office/drawing/2014/main" id="{4B085975-D2FA-8160-2554-48A565276F53}"/>
              </a:ext>
            </a:extLst>
          </p:cNvPr>
          <p:cNvPicPr>
            <a:picLocks noChangeAspect="1"/>
          </p:cNvPicPr>
          <p:nvPr/>
        </p:nvPicPr>
        <p:blipFill>
          <a:blip r:embed="rId2"/>
          <a:stretch>
            <a:fillRect/>
          </a:stretch>
        </p:blipFill>
        <p:spPr>
          <a:xfrm>
            <a:off x="5767825" y="3445394"/>
            <a:ext cx="4795400" cy="3227929"/>
          </a:xfrm>
          <a:prstGeom prst="rect">
            <a:avLst/>
          </a:prstGeom>
        </p:spPr>
      </p:pic>
      <p:sp>
        <p:nvSpPr>
          <p:cNvPr id="11" name="TextBox 10">
            <a:extLst>
              <a:ext uri="{FF2B5EF4-FFF2-40B4-BE49-F238E27FC236}">
                <a16:creationId xmlns:a16="http://schemas.microsoft.com/office/drawing/2014/main" id="{3569514D-918D-A73D-7623-1798E6886E50}"/>
              </a:ext>
            </a:extLst>
          </p:cNvPr>
          <p:cNvSpPr txBox="1"/>
          <p:nvPr/>
        </p:nvSpPr>
        <p:spPr>
          <a:xfrm>
            <a:off x="5849096" y="3214561"/>
            <a:ext cx="3172968" cy="461665"/>
          </a:xfrm>
          <a:prstGeom prst="rect">
            <a:avLst/>
          </a:prstGeom>
          <a:noFill/>
        </p:spPr>
        <p:txBody>
          <a:bodyPr wrap="square" rtlCol="0">
            <a:spAutoFit/>
          </a:bodyPr>
          <a:lstStyle/>
          <a:p>
            <a:r>
              <a:rPr lang="en-US" sz="1200" dirty="0"/>
              <a:t>Mendlowitz A et al. CID 2025</a:t>
            </a:r>
          </a:p>
          <a:p>
            <a:endParaRPr lang="en-US" sz="1200" dirty="0"/>
          </a:p>
        </p:txBody>
      </p:sp>
      <p:pic>
        <p:nvPicPr>
          <p:cNvPr id="8" name="Content Placeholder 4">
            <a:extLst>
              <a:ext uri="{FF2B5EF4-FFF2-40B4-BE49-F238E27FC236}">
                <a16:creationId xmlns:a16="http://schemas.microsoft.com/office/drawing/2014/main" id="{D4783BDA-5714-89A3-06BF-5177DC2B1C0C}"/>
              </a:ext>
            </a:extLst>
          </p:cNvPr>
          <p:cNvPicPr>
            <a:picLocks noChangeAspect="1"/>
          </p:cNvPicPr>
          <p:nvPr/>
        </p:nvPicPr>
        <p:blipFill>
          <a:blip r:embed="rId3"/>
          <a:stretch>
            <a:fillRect/>
          </a:stretch>
        </p:blipFill>
        <p:spPr>
          <a:xfrm>
            <a:off x="8458199" y="727794"/>
            <a:ext cx="3806947" cy="3079365"/>
          </a:xfrm>
          <a:prstGeom prst="rect">
            <a:avLst/>
          </a:prstGeom>
        </p:spPr>
      </p:pic>
    </p:spTree>
    <p:extLst>
      <p:ext uri="{BB962C8B-B14F-4D97-AF65-F5344CB8AC3E}">
        <p14:creationId xmlns:p14="http://schemas.microsoft.com/office/powerpoint/2010/main" val="42447143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C509C-915F-781A-C670-A20F634D0C12}"/>
              </a:ext>
            </a:extLst>
          </p:cNvPr>
          <p:cNvSpPr>
            <a:spLocks noGrp="1"/>
          </p:cNvSpPr>
          <p:nvPr>
            <p:ph type="title"/>
          </p:nvPr>
        </p:nvSpPr>
        <p:spPr>
          <a:xfrm>
            <a:off x="0" y="797231"/>
            <a:ext cx="10512425" cy="648915"/>
          </a:xfrm>
        </p:spPr>
        <p:txBody>
          <a:bodyPr/>
          <a:lstStyle/>
          <a:p>
            <a:r>
              <a:rPr lang="en-US" dirty="0"/>
              <a:t>Possible Solutions: Integrated Care</a:t>
            </a:r>
          </a:p>
        </p:txBody>
      </p:sp>
      <p:sp>
        <p:nvSpPr>
          <p:cNvPr id="3" name="Text Placeholder 2">
            <a:extLst>
              <a:ext uri="{FF2B5EF4-FFF2-40B4-BE49-F238E27FC236}">
                <a16:creationId xmlns:a16="http://schemas.microsoft.com/office/drawing/2014/main" id="{3B92784E-FC4A-25DE-F9E0-F2BB212AB179}"/>
              </a:ext>
            </a:extLst>
          </p:cNvPr>
          <p:cNvSpPr>
            <a:spLocks noGrp="1"/>
          </p:cNvSpPr>
          <p:nvPr>
            <p:ph type="body" sz="quarter" idx="11"/>
          </p:nvPr>
        </p:nvSpPr>
        <p:spPr>
          <a:xfrm>
            <a:off x="623297" y="1734704"/>
            <a:ext cx="5171439" cy="2986087"/>
          </a:xfrm>
        </p:spPr>
        <p:txBody>
          <a:bodyPr/>
          <a:lstStyle/>
          <a:p>
            <a:pPr marL="0" indent="0">
              <a:spcAft>
                <a:spcPts val="0"/>
              </a:spcAft>
              <a:buNone/>
            </a:pPr>
            <a:r>
              <a:rPr lang="en-US" dirty="0"/>
              <a:t>Epstein et al. 2021</a:t>
            </a:r>
          </a:p>
          <a:p>
            <a:pPr>
              <a:spcAft>
                <a:spcPts val="0"/>
              </a:spcAft>
            </a:pPr>
            <a:r>
              <a:rPr lang="en-US" dirty="0"/>
              <a:t>Supporting Our Families through Addiction and Recovery (SOFAR) program N=25</a:t>
            </a:r>
          </a:p>
          <a:p>
            <a:pPr lvl="1">
              <a:spcAft>
                <a:spcPts val="0"/>
              </a:spcAft>
            </a:pPr>
            <a:r>
              <a:rPr lang="en-US" dirty="0"/>
              <a:t>Multidisciplinary Co-located Care Clinic</a:t>
            </a:r>
          </a:p>
          <a:p>
            <a:pPr lvl="1">
              <a:spcAft>
                <a:spcPts val="0"/>
              </a:spcAft>
            </a:pPr>
            <a:r>
              <a:rPr lang="en-US" dirty="0"/>
              <a:t>Postpartum maternal and pediatric care </a:t>
            </a:r>
          </a:p>
          <a:p>
            <a:pPr>
              <a:spcAft>
                <a:spcPts val="0"/>
              </a:spcAft>
            </a:pPr>
            <a:r>
              <a:rPr lang="en-US" dirty="0"/>
              <a:t>Consultation N=66</a:t>
            </a:r>
          </a:p>
          <a:p>
            <a:pPr>
              <a:spcAft>
                <a:spcPts val="0"/>
              </a:spcAft>
            </a:pPr>
            <a:r>
              <a:rPr lang="en-US" dirty="0"/>
              <a:t>164 delivered pre-intervention</a:t>
            </a:r>
          </a:p>
          <a:p>
            <a:pPr>
              <a:spcAft>
                <a:spcPts val="0"/>
              </a:spcAft>
            </a:pPr>
            <a:endParaRPr lang="en-US" dirty="0"/>
          </a:p>
          <a:p>
            <a:pPr>
              <a:spcAft>
                <a:spcPts val="0"/>
              </a:spcAft>
            </a:pPr>
            <a:r>
              <a:rPr lang="en-US" dirty="0"/>
              <a:t>SVR rates increase from 14.6% to 19.7% to 36%</a:t>
            </a:r>
          </a:p>
          <a:p>
            <a:pPr>
              <a:spcAft>
                <a:spcPts val="0"/>
              </a:spcAft>
            </a:pPr>
            <a:endParaRPr lang="en-US" dirty="0"/>
          </a:p>
        </p:txBody>
      </p:sp>
      <p:sp>
        <p:nvSpPr>
          <p:cNvPr id="5" name="Date Placeholder 4">
            <a:extLst>
              <a:ext uri="{FF2B5EF4-FFF2-40B4-BE49-F238E27FC236}">
                <a16:creationId xmlns:a16="http://schemas.microsoft.com/office/drawing/2014/main" id="{20B46935-63B9-C74C-568C-D782425750A3}"/>
              </a:ext>
            </a:extLst>
          </p:cNvPr>
          <p:cNvSpPr>
            <a:spLocks noGrp="1"/>
          </p:cNvSpPr>
          <p:nvPr>
            <p:ph type="dt" sz="half" idx="2"/>
          </p:nvPr>
        </p:nvSpPr>
        <p:spPr/>
        <p:txBody>
          <a:bodyPr/>
          <a:lstStyle/>
          <a:p>
            <a:fld id="{D90A14F4-0CE7-440D-A9AD-AE6DF60A6C88}" type="datetime4">
              <a:rPr lang="en-US" smtClean="0"/>
              <a:t>March 12, 2026</a:t>
            </a:fld>
            <a:endParaRPr lang="en-US" dirty="0"/>
          </a:p>
        </p:txBody>
      </p:sp>
      <p:pic>
        <p:nvPicPr>
          <p:cNvPr id="7" name="Picture 6">
            <a:extLst>
              <a:ext uri="{FF2B5EF4-FFF2-40B4-BE49-F238E27FC236}">
                <a16:creationId xmlns:a16="http://schemas.microsoft.com/office/drawing/2014/main" id="{BFC4091F-74DD-1F3B-4CA6-C77BDF908989}"/>
              </a:ext>
            </a:extLst>
          </p:cNvPr>
          <p:cNvPicPr>
            <a:picLocks noChangeAspect="1"/>
          </p:cNvPicPr>
          <p:nvPr/>
        </p:nvPicPr>
        <p:blipFill>
          <a:blip r:embed="rId3"/>
          <a:stretch>
            <a:fillRect/>
          </a:stretch>
        </p:blipFill>
        <p:spPr>
          <a:xfrm>
            <a:off x="5648325" y="1665385"/>
            <a:ext cx="6540500" cy="3599102"/>
          </a:xfrm>
          <a:prstGeom prst="rect">
            <a:avLst/>
          </a:prstGeom>
        </p:spPr>
      </p:pic>
      <p:sp>
        <p:nvSpPr>
          <p:cNvPr id="4" name="TextBox 3">
            <a:extLst>
              <a:ext uri="{FF2B5EF4-FFF2-40B4-BE49-F238E27FC236}">
                <a16:creationId xmlns:a16="http://schemas.microsoft.com/office/drawing/2014/main" id="{F367BC5B-A814-A35F-7ADE-7F9454D24C06}"/>
              </a:ext>
            </a:extLst>
          </p:cNvPr>
          <p:cNvSpPr txBox="1"/>
          <p:nvPr/>
        </p:nvSpPr>
        <p:spPr>
          <a:xfrm>
            <a:off x="5794736" y="5259335"/>
            <a:ext cx="3752850" cy="276999"/>
          </a:xfrm>
          <a:prstGeom prst="rect">
            <a:avLst/>
          </a:prstGeom>
          <a:noFill/>
        </p:spPr>
        <p:txBody>
          <a:bodyPr wrap="square" rtlCol="0">
            <a:spAutoFit/>
          </a:bodyPr>
          <a:lstStyle/>
          <a:p>
            <a:r>
              <a:rPr lang="en-US" sz="1200" dirty="0"/>
              <a:t>Epstein et al. Hepatol Commun 2021</a:t>
            </a:r>
          </a:p>
        </p:txBody>
      </p:sp>
    </p:spTree>
    <p:extLst>
      <p:ext uri="{BB962C8B-B14F-4D97-AF65-F5344CB8AC3E}">
        <p14:creationId xmlns:p14="http://schemas.microsoft.com/office/powerpoint/2010/main" val="1003715740"/>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B1A91-A889-73C8-7882-3301569A8DC5}"/>
              </a:ext>
            </a:extLst>
          </p:cNvPr>
          <p:cNvSpPr>
            <a:spLocks noGrp="1"/>
          </p:cNvSpPr>
          <p:nvPr>
            <p:ph type="title"/>
          </p:nvPr>
        </p:nvSpPr>
        <p:spPr>
          <a:xfrm>
            <a:off x="0" y="739497"/>
            <a:ext cx="10512425" cy="648915"/>
          </a:xfrm>
        </p:spPr>
        <p:txBody>
          <a:bodyPr/>
          <a:lstStyle/>
          <a:p>
            <a:r>
              <a:rPr lang="en-US" dirty="0"/>
              <a:t>Possible Solutions: Telehealth </a:t>
            </a:r>
          </a:p>
        </p:txBody>
      </p:sp>
      <p:sp>
        <p:nvSpPr>
          <p:cNvPr id="3" name="Text Placeholder 2">
            <a:extLst>
              <a:ext uri="{FF2B5EF4-FFF2-40B4-BE49-F238E27FC236}">
                <a16:creationId xmlns:a16="http://schemas.microsoft.com/office/drawing/2014/main" id="{2DB1D2BB-24A0-D9E5-EED5-022B0A413D96}"/>
              </a:ext>
            </a:extLst>
          </p:cNvPr>
          <p:cNvSpPr>
            <a:spLocks noGrp="1"/>
          </p:cNvSpPr>
          <p:nvPr>
            <p:ph type="body" sz="quarter" idx="11"/>
          </p:nvPr>
        </p:nvSpPr>
        <p:spPr>
          <a:xfrm>
            <a:off x="118473" y="1223420"/>
            <a:ext cx="5723620" cy="4688321"/>
          </a:xfrm>
        </p:spPr>
        <p:txBody>
          <a:bodyPr/>
          <a:lstStyle/>
          <a:p>
            <a:pPr>
              <a:spcAft>
                <a:spcPts val="0"/>
              </a:spcAft>
            </a:pPr>
            <a:r>
              <a:rPr lang="en-US" sz="2000" dirty="0"/>
              <a:t>Has been shown to be safe in the general population and postpartum women</a:t>
            </a:r>
          </a:p>
          <a:p>
            <a:pPr>
              <a:spcAft>
                <a:spcPts val="0"/>
              </a:spcAft>
            </a:pPr>
            <a:endParaRPr lang="en-US" sz="2000" dirty="0"/>
          </a:p>
          <a:p>
            <a:pPr>
              <a:spcAft>
                <a:spcPts val="0"/>
              </a:spcAft>
            </a:pPr>
            <a:r>
              <a:rPr lang="en-US" sz="2000" dirty="0"/>
              <a:t>Trammel et al. 2023</a:t>
            </a:r>
          </a:p>
          <a:p>
            <a:pPr lvl="1">
              <a:spcAft>
                <a:spcPts val="0"/>
              </a:spcAft>
            </a:pPr>
            <a:r>
              <a:rPr lang="en-US" sz="1800" dirty="0"/>
              <a:t>36 women linked to HCV care through telemedicine </a:t>
            </a:r>
          </a:p>
          <a:p>
            <a:pPr lvl="1">
              <a:spcAft>
                <a:spcPts val="0"/>
              </a:spcAft>
            </a:pPr>
            <a:r>
              <a:rPr lang="en-US" sz="1800" dirty="0"/>
              <a:t>Infectious Diseases telehealth visits for postpartum women with HCV</a:t>
            </a:r>
          </a:p>
          <a:p>
            <a:pPr lvl="1">
              <a:spcAft>
                <a:spcPts val="0"/>
              </a:spcAft>
            </a:pPr>
            <a:r>
              <a:rPr lang="en-US" sz="1800" dirty="0"/>
              <a:t>Visit attendance increased from 17.2% to 41.7% (p=0.03) </a:t>
            </a:r>
          </a:p>
          <a:p>
            <a:pPr lvl="1">
              <a:spcAft>
                <a:spcPts val="0"/>
              </a:spcAft>
            </a:pPr>
            <a:r>
              <a:rPr lang="en-US" sz="1800" dirty="0"/>
              <a:t>DAA prescription from increased 13.8% to 55.6% (p=0.04)</a:t>
            </a:r>
          </a:p>
          <a:p>
            <a:endParaRPr lang="en-US" sz="2000" b="1" dirty="0"/>
          </a:p>
          <a:p>
            <a:r>
              <a:rPr lang="en-US" sz="2000" b="1" dirty="0"/>
              <a:t>Still a significant gap </a:t>
            </a:r>
            <a:endParaRPr lang="en-US" sz="2000" dirty="0"/>
          </a:p>
          <a:p>
            <a:pPr>
              <a:spcAft>
                <a:spcPts val="0"/>
              </a:spcAft>
            </a:pPr>
            <a:r>
              <a:rPr lang="en-US" sz="2000" dirty="0"/>
              <a:t>Frye et al. 2024</a:t>
            </a:r>
          </a:p>
          <a:p>
            <a:pPr lvl="1">
              <a:spcAft>
                <a:spcPts val="0"/>
              </a:spcAft>
            </a:pPr>
            <a:r>
              <a:rPr lang="en-US" sz="1800" dirty="0"/>
              <a:t>Telehealth for HCV during COVID with a general population</a:t>
            </a:r>
          </a:p>
          <a:p>
            <a:pPr lvl="1">
              <a:spcAft>
                <a:spcPts val="0"/>
              </a:spcAft>
            </a:pPr>
            <a:r>
              <a:rPr lang="en-US" sz="1800" dirty="0"/>
              <a:t>Cure rates (SVR12) were &gt;95% on ITT analysis</a:t>
            </a:r>
          </a:p>
          <a:p>
            <a:endParaRPr lang="en-US" dirty="0"/>
          </a:p>
        </p:txBody>
      </p:sp>
      <p:pic>
        <p:nvPicPr>
          <p:cNvPr id="9" name="Picture 8">
            <a:extLst>
              <a:ext uri="{FF2B5EF4-FFF2-40B4-BE49-F238E27FC236}">
                <a16:creationId xmlns:a16="http://schemas.microsoft.com/office/drawing/2014/main" id="{33E6F7C2-9F0A-07E1-044A-D6DA01776EBC}"/>
              </a:ext>
            </a:extLst>
          </p:cNvPr>
          <p:cNvPicPr>
            <a:picLocks noChangeAspect="1"/>
          </p:cNvPicPr>
          <p:nvPr/>
        </p:nvPicPr>
        <p:blipFill>
          <a:blip r:embed="rId2"/>
          <a:stretch>
            <a:fillRect/>
          </a:stretch>
        </p:blipFill>
        <p:spPr>
          <a:xfrm>
            <a:off x="6465205" y="739497"/>
            <a:ext cx="5723620" cy="4572000"/>
          </a:xfrm>
          <a:prstGeom prst="rect">
            <a:avLst/>
          </a:prstGeom>
        </p:spPr>
      </p:pic>
      <p:sp>
        <p:nvSpPr>
          <p:cNvPr id="10" name="TextBox 9">
            <a:extLst>
              <a:ext uri="{FF2B5EF4-FFF2-40B4-BE49-F238E27FC236}">
                <a16:creationId xmlns:a16="http://schemas.microsoft.com/office/drawing/2014/main" id="{035F7FB4-361C-5F61-4C2A-1DD8C4C49665}"/>
              </a:ext>
            </a:extLst>
          </p:cNvPr>
          <p:cNvSpPr txBox="1"/>
          <p:nvPr/>
        </p:nvSpPr>
        <p:spPr>
          <a:xfrm>
            <a:off x="6553200" y="5311497"/>
            <a:ext cx="2228850" cy="276999"/>
          </a:xfrm>
          <a:prstGeom prst="rect">
            <a:avLst/>
          </a:prstGeom>
          <a:noFill/>
        </p:spPr>
        <p:txBody>
          <a:bodyPr wrap="square" rtlCol="0">
            <a:spAutoFit/>
          </a:bodyPr>
          <a:lstStyle/>
          <a:p>
            <a:r>
              <a:rPr lang="en-US" sz="1200" dirty="0"/>
              <a:t>Trammel et al. AJOG. 2023</a:t>
            </a:r>
          </a:p>
        </p:txBody>
      </p:sp>
    </p:spTree>
    <p:extLst>
      <p:ext uri="{BB962C8B-B14F-4D97-AF65-F5344CB8AC3E}">
        <p14:creationId xmlns:p14="http://schemas.microsoft.com/office/powerpoint/2010/main" val="37231013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lstStyle/>
          <a:p>
            <a:r>
              <a:rPr lang="en-US" dirty="0"/>
              <a:t>Disclosures</a:t>
            </a:r>
          </a:p>
        </p:txBody>
      </p:sp>
      <p:sp>
        <p:nvSpPr>
          <p:cNvPr id="11" name="Date Placeholder 10">
            <a:extLst>
              <a:ext uri="{FF2B5EF4-FFF2-40B4-BE49-F238E27FC236}">
                <a16:creationId xmlns:a16="http://schemas.microsoft.com/office/drawing/2014/main" id="{98B3C692-BF53-D946-BEDB-2E1B40FA2906}"/>
              </a:ext>
            </a:extLst>
          </p:cNvPr>
          <p:cNvSpPr>
            <a:spLocks noGrp="1"/>
          </p:cNvSpPr>
          <p:nvPr>
            <p:ph type="dt" sz="half" idx="2"/>
          </p:nvPr>
        </p:nvSpPr>
        <p:spPr/>
        <p:txBody>
          <a:bodyPr/>
          <a:lstStyle/>
          <a:p>
            <a:fld id="{33E5F16E-B800-3E48-BDCB-A7E906166C26}" type="datetime4">
              <a:rPr lang="en-US" smtClean="0"/>
              <a:pPr/>
              <a:t>March 12, 2026</a:t>
            </a:fld>
            <a:endParaRPr lang="en-US" dirty="0"/>
          </a:p>
        </p:txBody>
      </p:sp>
      <p:sp>
        <p:nvSpPr>
          <p:cNvPr id="3" name="Text Placeholder 5">
            <a:extLst>
              <a:ext uri="{FF2B5EF4-FFF2-40B4-BE49-F238E27FC236}">
                <a16:creationId xmlns:a16="http://schemas.microsoft.com/office/drawing/2014/main" id="{D4C98A9B-79FC-67A1-BFCE-9A3D718A1135}"/>
              </a:ext>
            </a:extLst>
          </p:cNvPr>
          <p:cNvSpPr txBox="1">
            <a:spLocks/>
          </p:cNvSpPr>
          <p:nvPr/>
        </p:nvSpPr>
        <p:spPr>
          <a:xfrm>
            <a:off x="365922" y="1807873"/>
            <a:ext cx="11456979" cy="4560241"/>
          </a:xfrm>
          <a:prstGeom prst="rect">
            <a:avLst/>
          </a:prstGeom>
        </p:spPr>
        <p:txBody>
          <a:bodyPr/>
          <a:lstStyle>
            <a:lvl1pPr marL="347477" indent="0" algn="l" defTabSz="1218915" rtl="0" eaLnBrk="1" latinLnBrk="0" hangingPunct="1">
              <a:spcBef>
                <a:spcPts val="0"/>
              </a:spcBef>
              <a:spcAft>
                <a:spcPts val="1200"/>
              </a:spcAft>
              <a:buClr>
                <a:schemeClr val="accent6"/>
              </a:buClr>
              <a:buFontTx/>
              <a:buNone/>
              <a:defRPr sz="2400" b="0" kern="1200">
                <a:solidFill>
                  <a:schemeClr val="tx1"/>
                </a:solidFill>
                <a:latin typeface="+mn-lt"/>
                <a:ea typeface="+mn-ea"/>
                <a:cs typeface="Arial" pitchFamily="34" charset="0"/>
              </a:defRPr>
            </a:lvl1pPr>
            <a:lvl2pPr marL="338334"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2pPr>
            <a:lvl3pPr marL="676667"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3pPr>
            <a:lvl4pPr marL="1133875" indent="0" algn="l" defTabSz="1218915" rtl="0" eaLnBrk="1" latinLnBrk="0" hangingPunct="1">
              <a:spcBef>
                <a:spcPts val="0"/>
              </a:spcBef>
              <a:spcAft>
                <a:spcPts val="600"/>
              </a:spcAft>
              <a:buClr>
                <a:schemeClr val="accent6"/>
              </a:buClr>
              <a:buFontTx/>
              <a:buNone/>
              <a:defRPr sz="2199" kern="1200">
                <a:solidFill>
                  <a:schemeClr val="tx1"/>
                </a:solidFill>
                <a:latin typeface="+mn-lt"/>
                <a:ea typeface="+mn-ea"/>
                <a:cs typeface="Arial" pitchFamily="34" charset="0"/>
              </a:defRPr>
            </a:lvl4pPr>
            <a:lvl5pPr marL="1481352" indent="0" algn="l" defTabSz="1218915" rtl="0" eaLnBrk="1" latinLnBrk="0" hangingPunct="1">
              <a:spcBef>
                <a:spcPts val="0"/>
              </a:spcBef>
              <a:spcAft>
                <a:spcPts val="600"/>
              </a:spcAft>
              <a:buClr>
                <a:schemeClr val="accent6"/>
              </a:buClr>
              <a:buSzPct val="100000"/>
              <a:buFontTx/>
              <a:buNone/>
              <a:defRPr sz="2199" kern="1200">
                <a:solidFill>
                  <a:schemeClr val="tx1"/>
                </a:solidFill>
                <a:latin typeface="+mn-lt"/>
                <a:ea typeface="+mn-ea"/>
                <a:cs typeface="Arial" pitchFamily="34" charset="0"/>
              </a:defRPr>
            </a:lvl5pPr>
            <a:lvl6pPr marL="3352018"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75"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933"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91" indent="-304729" algn="l" defTabSz="121891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457120" indent="-304747" defTabSz="1218987">
              <a:spcBef>
                <a:spcPct val="20000"/>
              </a:spcBef>
              <a:spcAft>
                <a:spcPts val="0"/>
              </a:spcAft>
              <a:buClr>
                <a:srgbClr val="D6201A"/>
              </a:buClr>
              <a:buFont typeface="Wingdings" charset="2"/>
              <a:buChar char="§"/>
              <a:defRPr/>
            </a:pPr>
            <a:r>
              <a:rPr lang="en-US" sz="1800" dirty="0">
                <a:solidFill>
                  <a:srgbClr val="000000"/>
                </a:solidFill>
                <a:latin typeface="Aptos" panose="020B0004020202020204" pitchFamily="34" charset="0"/>
              </a:rPr>
              <a:t>The Health Resources and Services Administration (HRSA), Department of Health and Human Services (HHS) provided financial support for this project. The award provided 100% of total costs. The contents are those of the author. They may not reflect the policies of HRSA, HHS, or the U.S. Government.</a:t>
            </a:r>
          </a:p>
          <a:p>
            <a:pPr marL="457120" indent="-304747" defTabSz="1218987">
              <a:spcBef>
                <a:spcPct val="20000"/>
              </a:spcBef>
              <a:spcAft>
                <a:spcPts val="0"/>
              </a:spcAft>
              <a:buClr>
                <a:srgbClr val="D6201A"/>
              </a:buClr>
              <a:buFont typeface="Wingdings" charset="2"/>
              <a:buChar char="§"/>
              <a:defRPr/>
            </a:pPr>
            <a:endParaRPr lang="en-US" sz="1800" dirty="0">
              <a:solidFill>
                <a:srgbClr val="000000"/>
              </a:solidFill>
              <a:latin typeface="Aptos" panose="020B0004020202020204" pitchFamily="34" charset="0"/>
            </a:endParaRPr>
          </a:p>
          <a:p>
            <a:pPr marL="457120" indent="-304747" defTabSz="1218987">
              <a:spcBef>
                <a:spcPct val="20000"/>
              </a:spcBef>
              <a:spcAft>
                <a:spcPts val="0"/>
              </a:spcAft>
              <a:buClr>
                <a:srgbClr val="D6201A"/>
              </a:buClr>
              <a:buFont typeface="Wingdings" charset="2"/>
              <a:buChar char="§"/>
              <a:defRPr/>
            </a:pPr>
            <a:endParaRPr lang="en-US" sz="1800" dirty="0">
              <a:solidFill>
                <a:srgbClr val="000000"/>
              </a:solidFill>
              <a:latin typeface="Aptos" panose="020B0004020202020204" pitchFamily="34" charset="0"/>
            </a:endParaRPr>
          </a:p>
          <a:p>
            <a:pPr marL="457120" indent="-304747" defTabSz="1218987">
              <a:spcBef>
                <a:spcPct val="20000"/>
              </a:spcBef>
              <a:spcAft>
                <a:spcPts val="0"/>
              </a:spcAft>
              <a:buClr>
                <a:srgbClr val="D6201A"/>
              </a:buClr>
              <a:buFont typeface="Wingdings" charset="2"/>
              <a:buChar char="§"/>
              <a:defRPr/>
            </a:pPr>
            <a:r>
              <a:rPr lang="en-US" sz="1800" dirty="0">
                <a:solidFill>
                  <a:srgbClr val="000000"/>
                </a:solidFill>
                <a:latin typeface="Aptos" panose="020B0004020202020204" pitchFamily="34" charset="0"/>
              </a:rPr>
              <a:t>Dr. Lloyd’s institution receives grant funding from Gilead Services Inc to support universal community Hepatitis C testing. </a:t>
            </a:r>
          </a:p>
          <a:p>
            <a:pPr marL="457120" indent="-304747" defTabSz="1218987">
              <a:spcBef>
                <a:spcPct val="20000"/>
              </a:spcBef>
              <a:spcAft>
                <a:spcPts val="0"/>
              </a:spcAft>
              <a:buClr>
                <a:srgbClr val="D6201A"/>
              </a:buClr>
              <a:buFont typeface="Wingdings" charset="2"/>
              <a:buChar char="§"/>
              <a:defRPr/>
            </a:pPr>
            <a:endParaRPr lang="en-US" sz="1800" dirty="0">
              <a:solidFill>
                <a:srgbClr val="000000"/>
              </a:solidFill>
              <a:latin typeface="Aptos" panose="020B0004020202020204" pitchFamily="34" charset="0"/>
            </a:endParaRPr>
          </a:p>
          <a:p>
            <a:pPr marL="152373" defTabSz="1218987">
              <a:spcBef>
                <a:spcPct val="20000"/>
              </a:spcBef>
              <a:spcAft>
                <a:spcPts val="0"/>
              </a:spcAft>
              <a:buClr>
                <a:srgbClr val="D6201A"/>
              </a:buClr>
              <a:defRPr/>
            </a:pPr>
            <a:endParaRPr lang="en-US" sz="1800" i="1" dirty="0">
              <a:solidFill>
                <a:srgbClr val="222222"/>
              </a:solidFill>
              <a:latin typeface="Arial"/>
              <a:ea typeface="Calibri" panose="020F0502020204030204" pitchFamily="34" charset="0"/>
            </a:endParaRPr>
          </a:p>
        </p:txBody>
      </p:sp>
    </p:spTree>
    <p:extLst>
      <p:ext uri="{BB962C8B-B14F-4D97-AF65-F5344CB8AC3E}">
        <p14:creationId xmlns:p14="http://schemas.microsoft.com/office/powerpoint/2010/main" val="596907425"/>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ECD3-A3FA-1EE9-EACC-86C37B173EA1}"/>
              </a:ext>
            </a:extLst>
          </p:cNvPr>
          <p:cNvSpPr>
            <a:spLocks noGrp="1"/>
          </p:cNvSpPr>
          <p:nvPr>
            <p:ph type="title"/>
          </p:nvPr>
        </p:nvSpPr>
        <p:spPr/>
        <p:txBody>
          <a:bodyPr/>
          <a:lstStyle/>
          <a:p>
            <a:r>
              <a:rPr lang="en-US" dirty="0"/>
              <a:t>Possible Solutions: Integrated Care and Telehealth  </a:t>
            </a:r>
          </a:p>
        </p:txBody>
      </p:sp>
      <p:sp>
        <p:nvSpPr>
          <p:cNvPr id="3" name="Text Placeholder 2">
            <a:extLst>
              <a:ext uri="{FF2B5EF4-FFF2-40B4-BE49-F238E27FC236}">
                <a16:creationId xmlns:a16="http://schemas.microsoft.com/office/drawing/2014/main" id="{4E441D10-5E7B-4616-AFC0-6DC1956A55D0}"/>
              </a:ext>
            </a:extLst>
          </p:cNvPr>
          <p:cNvSpPr>
            <a:spLocks noGrp="1"/>
          </p:cNvSpPr>
          <p:nvPr>
            <p:ph type="body" sz="quarter" idx="11"/>
          </p:nvPr>
        </p:nvSpPr>
        <p:spPr/>
        <p:txBody>
          <a:bodyPr/>
          <a:lstStyle/>
          <a:p>
            <a:pPr marL="0" indent="0">
              <a:buNone/>
            </a:pPr>
            <a:r>
              <a:rPr lang="en-US" dirty="0" err="1"/>
              <a:t>Cheedalla</a:t>
            </a:r>
            <a:r>
              <a:rPr lang="en-US" dirty="0"/>
              <a:t> et al. 2023</a:t>
            </a:r>
          </a:p>
          <a:p>
            <a:r>
              <a:rPr lang="en-US" dirty="0"/>
              <a:t>Co-located SUD and Obstetrics program</a:t>
            </a:r>
          </a:p>
          <a:p>
            <a:r>
              <a:rPr lang="en-US" dirty="0"/>
              <a:t>Linkage to care team linked HCV viremic mother with Infectious Diseases (ID) Specialist through telemedicine </a:t>
            </a:r>
          </a:p>
          <a:p>
            <a:r>
              <a:rPr lang="en-US" dirty="0"/>
              <a:t>Improved DAA prescription from 0% (0/26) to 44% (15/34)</a:t>
            </a:r>
          </a:p>
          <a:p>
            <a:r>
              <a:rPr lang="en-US" dirty="0"/>
              <a:t>Obtaining labs and imaging was a barrier only 55% (19/34)</a:t>
            </a:r>
          </a:p>
          <a:p>
            <a:endParaRPr lang="en-US" dirty="0"/>
          </a:p>
        </p:txBody>
      </p:sp>
      <p:sp>
        <p:nvSpPr>
          <p:cNvPr id="5" name="Date Placeholder 4">
            <a:extLst>
              <a:ext uri="{FF2B5EF4-FFF2-40B4-BE49-F238E27FC236}">
                <a16:creationId xmlns:a16="http://schemas.microsoft.com/office/drawing/2014/main" id="{B8BD896F-E64B-14A7-FB23-8C837024E249}"/>
              </a:ext>
            </a:extLst>
          </p:cNvPr>
          <p:cNvSpPr>
            <a:spLocks noGrp="1"/>
          </p:cNvSpPr>
          <p:nvPr>
            <p:ph type="dt" sz="half" idx="2"/>
          </p:nvPr>
        </p:nvSpPr>
        <p:spPr/>
        <p:txBody>
          <a:bodyPr/>
          <a:lstStyle/>
          <a:p>
            <a:fld id="{D90A14F4-0CE7-440D-A9AD-AE6DF60A6C88}" type="datetime4">
              <a:rPr lang="en-US" smtClean="0"/>
              <a:t>March 12, 2026</a:t>
            </a:fld>
            <a:endParaRPr lang="en-US" dirty="0"/>
          </a:p>
        </p:txBody>
      </p:sp>
    </p:spTree>
    <p:extLst>
      <p:ext uri="{BB962C8B-B14F-4D97-AF65-F5344CB8AC3E}">
        <p14:creationId xmlns:p14="http://schemas.microsoft.com/office/powerpoint/2010/main" val="1180786464"/>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C37B8-3E08-E509-F21D-FF318CEA1D01}"/>
              </a:ext>
            </a:extLst>
          </p:cNvPr>
          <p:cNvSpPr>
            <a:spLocks noGrp="1"/>
          </p:cNvSpPr>
          <p:nvPr>
            <p:ph type="title"/>
          </p:nvPr>
        </p:nvSpPr>
        <p:spPr>
          <a:xfrm>
            <a:off x="0" y="738975"/>
            <a:ext cx="10512425" cy="648915"/>
          </a:xfrm>
        </p:spPr>
        <p:txBody>
          <a:bodyPr/>
          <a:lstStyle/>
          <a:p>
            <a:r>
              <a:rPr lang="en-US" dirty="0"/>
              <a:t>Possible Solutions: Inpatient e-consults </a:t>
            </a:r>
          </a:p>
        </p:txBody>
      </p:sp>
      <p:sp>
        <p:nvSpPr>
          <p:cNvPr id="3" name="Text Placeholder 2">
            <a:extLst>
              <a:ext uri="{FF2B5EF4-FFF2-40B4-BE49-F238E27FC236}">
                <a16:creationId xmlns:a16="http://schemas.microsoft.com/office/drawing/2014/main" id="{5A860A56-65B7-3BDF-322D-54FD6E7A015A}"/>
              </a:ext>
            </a:extLst>
          </p:cNvPr>
          <p:cNvSpPr>
            <a:spLocks noGrp="1"/>
          </p:cNvSpPr>
          <p:nvPr>
            <p:ph type="body" sz="quarter" idx="11"/>
          </p:nvPr>
        </p:nvSpPr>
        <p:spPr>
          <a:xfrm>
            <a:off x="412750" y="1784149"/>
            <a:ext cx="5681662" cy="2986087"/>
          </a:xfrm>
        </p:spPr>
        <p:txBody>
          <a:bodyPr/>
          <a:lstStyle/>
          <a:p>
            <a:r>
              <a:rPr lang="en-US" dirty="0"/>
              <a:t>University of North Carolina</a:t>
            </a:r>
          </a:p>
          <a:p>
            <a:r>
              <a:rPr lang="en-US" dirty="0"/>
              <a:t>99 treatment as usual outpatient referral </a:t>
            </a:r>
          </a:p>
          <a:p>
            <a:r>
              <a:rPr lang="en-US" dirty="0"/>
              <a:t>33 Inpatient consultation</a:t>
            </a:r>
          </a:p>
          <a:p>
            <a:pPr lvl="1"/>
            <a:r>
              <a:rPr lang="en-US" dirty="0"/>
              <a:t>Higher rates of DAA completion 66.7% vs 34% </a:t>
            </a:r>
          </a:p>
          <a:p>
            <a:pPr lvl="1"/>
            <a:r>
              <a:rPr lang="en-US" dirty="0"/>
              <a:t>Increased odds of completing treatment overall </a:t>
            </a:r>
          </a:p>
          <a:p>
            <a:r>
              <a:rPr lang="en-US" b="1" i="1" dirty="0"/>
              <a:t>55% of outpatients did not show for their appointment </a:t>
            </a:r>
          </a:p>
          <a:p>
            <a:r>
              <a:rPr lang="en-US" dirty="0"/>
              <a:t>Increased odds of completion if started inpatient</a:t>
            </a:r>
          </a:p>
          <a:p>
            <a:endParaRPr lang="en-US" dirty="0"/>
          </a:p>
        </p:txBody>
      </p:sp>
      <p:sp>
        <p:nvSpPr>
          <p:cNvPr id="5" name="Date Placeholder 4">
            <a:extLst>
              <a:ext uri="{FF2B5EF4-FFF2-40B4-BE49-F238E27FC236}">
                <a16:creationId xmlns:a16="http://schemas.microsoft.com/office/drawing/2014/main" id="{D4504261-7EDB-A2E2-0C77-A99D6FE8D053}"/>
              </a:ext>
            </a:extLst>
          </p:cNvPr>
          <p:cNvSpPr>
            <a:spLocks noGrp="1"/>
          </p:cNvSpPr>
          <p:nvPr>
            <p:ph type="dt" sz="half" idx="2"/>
          </p:nvPr>
        </p:nvSpPr>
        <p:spPr>
          <a:xfrm>
            <a:off x="0" y="6352271"/>
            <a:ext cx="2743200" cy="365125"/>
          </a:xfrm>
        </p:spPr>
        <p:txBody>
          <a:bodyPr/>
          <a:lstStyle/>
          <a:p>
            <a:fld id="{D90A14F4-0CE7-440D-A9AD-AE6DF60A6C88}" type="datetime4">
              <a:rPr lang="en-US" smtClean="0"/>
              <a:t>March 12, 2026</a:t>
            </a:fld>
            <a:endParaRPr lang="en-US" dirty="0"/>
          </a:p>
        </p:txBody>
      </p:sp>
      <p:sp>
        <p:nvSpPr>
          <p:cNvPr id="7" name="TextBox 6">
            <a:extLst>
              <a:ext uri="{FF2B5EF4-FFF2-40B4-BE49-F238E27FC236}">
                <a16:creationId xmlns:a16="http://schemas.microsoft.com/office/drawing/2014/main" id="{AA1DED9D-94CC-505D-FC42-3685ACBF8E07}"/>
              </a:ext>
            </a:extLst>
          </p:cNvPr>
          <p:cNvSpPr txBox="1"/>
          <p:nvPr/>
        </p:nvSpPr>
        <p:spPr>
          <a:xfrm>
            <a:off x="6943725" y="6211669"/>
            <a:ext cx="3147422" cy="646331"/>
          </a:xfrm>
          <a:prstGeom prst="rect">
            <a:avLst/>
          </a:prstGeom>
          <a:noFill/>
        </p:spPr>
        <p:txBody>
          <a:bodyPr wrap="square" rtlCol="0">
            <a:spAutoFit/>
          </a:bodyPr>
          <a:lstStyle/>
          <a:p>
            <a:r>
              <a:rPr lang="en-US" sz="1200" dirty="0"/>
              <a:t>Mcrary et al. J Gen Intern Med. 2023</a:t>
            </a:r>
          </a:p>
          <a:p>
            <a:r>
              <a:rPr lang="en-US" sz="1200" dirty="0"/>
              <a:t> McCrary at al. O&amp;G Open 2025.</a:t>
            </a:r>
          </a:p>
          <a:p>
            <a:endParaRPr lang="en-US" sz="1200" dirty="0"/>
          </a:p>
        </p:txBody>
      </p:sp>
      <p:pic>
        <p:nvPicPr>
          <p:cNvPr id="8" name="Picture 7">
            <a:extLst>
              <a:ext uri="{FF2B5EF4-FFF2-40B4-BE49-F238E27FC236}">
                <a16:creationId xmlns:a16="http://schemas.microsoft.com/office/drawing/2014/main" id="{B0BE1A26-F232-99B2-3BBD-BFE17B524125}"/>
              </a:ext>
            </a:extLst>
          </p:cNvPr>
          <p:cNvPicPr>
            <a:picLocks noChangeAspect="1"/>
          </p:cNvPicPr>
          <p:nvPr/>
        </p:nvPicPr>
        <p:blipFill>
          <a:blip r:embed="rId3"/>
          <a:stretch>
            <a:fillRect/>
          </a:stretch>
        </p:blipFill>
        <p:spPr>
          <a:xfrm>
            <a:off x="6527722" y="2087764"/>
            <a:ext cx="5182049" cy="2682472"/>
          </a:xfrm>
          <a:prstGeom prst="rect">
            <a:avLst/>
          </a:prstGeom>
        </p:spPr>
      </p:pic>
      <p:pic>
        <p:nvPicPr>
          <p:cNvPr id="6" name="Picture 5">
            <a:extLst>
              <a:ext uri="{FF2B5EF4-FFF2-40B4-BE49-F238E27FC236}">
                <a16:creationId xmlns:a16="http://schemas.microsoft.com/office/drawing/2014/main" id="{B7571CFC-A1DC-1A47-C7F2-767486A9F0E4}"/>
              </a:ext>
            </a:extLst>
          </p:cNvPr>
          <p:cNvPicPr>
            <a:picLocks noChangeAspect="1"/>
          </p:cNvPicPr>
          <p:nvPr/>
        </p:nvPicPr>
        <p:blipFill>
          <a:blip r:embed="rId4"/>
          <a:stretch>
            <a:fillRect/>
          </a:stretch>
        </p:blipFill>
        <p:spPr>
          <a:xfrm>
            <a:off x="7439025" y="851445"/>
            <a:ext cx="4423146" cy="5360223"/>
          </a:xfrm>
          <a:prstGeom prst="rect">
            <a:avLst/>
          </a:prstGeom>
        </p:spPr>
      </p:pic>
    </p:spTree>
    <p:extLst>
      <p:ext uri="{BB962C8B-B14F-4D97-AF65-F5344CB8AC3E}">
        <p14:creationId xmlns:p14="http://schemas.microsoft.com/office/powerpoint/2010/main" val="6693435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A54C4B-0E2D-8734-7685-37D362EC59F1}"/>
              </a:ext>
            </a:extLst>
          </p:cNvPr>
          <p:cNvSpPr>
            <a:spLocks noGrp="1"/>
          </p:cNvSpPr>
          <p:nvPr>
            <p:ph type="ctrTitle"/>
          </p:nvPr>
        </p:nvSpPr>
        <p:spPr/>
        <p:txBody>
          <a:bodyPr/>
          <a:lstStyle/>
          <a:p>
            <a:r>
              <a:rPr lang="en-US" dirty="0"/>
              <a:t>HCV in Infants and Children </a:t>
            </a:r>
          </a:p>
        </p:txBody>
      </p:sp>
      <p:sp>
        <p:nvSpPr>
          <p:cNvPr id="7" name="Text Placeholder 6">
            <a:extLst>
              <a:ext uri="{FF2B5EF4-FFF2-40B4-BE49-F238E27FC236}">
                <a16:creationId xmlns:a16="http://schemas.microsoft.com/office/drawing/2014/main" id="{9167054A-81C9-6958-42A5-B5F3C98AD95C}"/>
              </a:ext>
            </a:extLst>
          </p:cNvPr>
          <p:cNvSpPr>
            <a:spLocks noGrp="1"/>
          </p:cNvSpPr>
          <p:nvPr>
            <p:ph type="body" sz="quarter" idx="10"/>
          </p:nvPr>
        </p:nvSpPr>
        <p:spPr>
          <a:xfrm>
            <a:off x="1857375" y="4972722"/>
            <a:ext cx="7219950" cy="495641"/>
          </a:xfrm>
        </p:spPr>
        <p:txBody>
          <a:bodyPr/>
          <a:lstStyle/>
          <a:p>
            <a:r>
              <a:rPr lang="en-US" dirty="0"/>
              <a:t>Learning Objectives</a:t>
            </a:r>
          </a:p>
          <a:p>
            <a:r>
              <a:rPr lang="en-US" sz="2000" dirty="0"/>
              <a:t>1. Name at least 3 ways in which hepatitis C negatively affects pregnant women and their infants, especially in your state</a:t>
            </a:r>
          </a:p>
          <a:p>
            <a:r>
              <a:rPr lang="en-US" sz="2000" dirty="0"/>
              <a:t>4. Apply the information in this talk to identify 1-2 interventions which could improve access to hepatitis C cure in this population. These can be from strategies shown to improve care outcomes in other marginalized and vulnerable populations.</a:t>
            </a:r>
          </a:p>
          <a:p>
            <a:endParaRPr lang="en-US" dirty="0"/>
          </a:p>
        </p:txBody>
      </p:sp>
      <p:sp>
        <p:nvSpPr>
          <p:cNvPr id="5" name="Date Placeholder 4">
            <a:extLst>
              <a:ext uri="{FF2B5EF4-FFF2-40B4-BE49-F238E27FC236}">
                <a16:creationId xmlns:a16="http://schemas.microsoft.com/office/drawing/2014/main" id="{95790A20-D2C9-3271-00C6-9D9DDBCC18DB}"/>
              </a:ext>
            </a:extLst>
          </p:cNvPr>
          <p:cNvSpPr>
            <a:spLocks noGrp="1"/>
          </p:cNvSpPr>
          <p:nvPr>
            <p:ph type="dt" sz="half" idx="4294967295"/>
          </p:nvPr>
        </p:nvSpPr>
        <p:spPr>
          <a:xfrm>
            <a:off x="0" y="6356350"/>
            <a:ext cx="2743200" cy="365125"/>
          </a:xfrm>
          <a:prstGeom prst="rect">
            <a:avLst/>
          </a:prstGeom>
        </p:spPr>
        <p:txBody>
          <a:bodyPr/>
          <a:lstStyle/>
          <a:p>
            <a:fld id="{D90A14F4-0CE7-440D-A9AD-AE6DF60A6C88}" type="datetime4">
              <a:rPr lang="en-US" smtClean="0"/>
              <a:t>March 12, 2026</a:t>
            </a:fld>
            <a:endParaRPr lang="en-US" dirty="0"/>
          </a:p>
        </p:txBody>
      </p:sp>
    </p:spTree>
    <p:extLst>
      <p:ext uri="{BB962C8B-B14F-4D97-AF65-F5344CB8AC3E}">
        <p14:creationId xmlns:p14="http://schemas.microsoft.com/office/powerpoint/2010/main" val="2994639682"/>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2A1CB-865B-F396-E198-EBE11D3684A0}"/>
              </a:ext>
            </a:extLst>
          </p:cNvPr>
          <p:cNvSpPr>
            <a:spLocks noGrp="1"/>
          </p:cNvSpPr>
          <p:nvPr>
            <p:ph type="title"/>
          </p:nvPr>
        </p:nvSpPr>
        <p:spPr>
          <a:xfrm>
            <a:off x="0" y="769649"/>
            <a:ext cx="10512425" cy="648915"/>
          </a:xfrm>
        </p:spPr>
        <p:txBody>
          <a:bodyPr/>
          <a:lstStyle/>
          <a:p>
            <a:r>
              <a:rPr lang="en-US" dirty="0"/>
              <a:t>Perinatal Transmission </a:t>
            </a:r>
          </a:p>
        </p:txBody>
      </p:sp>
      <p:sp>
        <p:nvSpPr>
          <p:cNvPr id="3" name="Text Placeholder 2">
            <a:extLst>
              <a:ext uri="{FF2B5EF4-FFF2-40B4-BE49-F238E27FC236}">
                <a16:creationId xmlns:a16="http://schemas.microsoft.com/office/drawing/2014/main" id="{1E430BB5-DE7D-F233-E356-F69620C746A0}"/>
              </a:ext>
            </a:extLst>
          </p:cNvPr>
          <p:cNvSpPr>
            <a:spLocks noGrp="1"/>
          </p:cNvSpPr>
          <p:nvPr>
            <p:ph type="body" sz="quarter" idx="11"/>
          </p:nvPr>
        </p:nvSpPr>
        <p:spPr>
          <a:xfrm>
            <a:off x="185738" y="1497159"/>
            <a:ext cx="5171439" cy="2986087"/>
          </a:xfrm>
        </p:spPr>
        <p:txBody>
          <a:bodyPr/>
          <a:lstStyle/>
          <a:p>
            <a:pPr>
              <a:spcAft>
                <a:spcPts val="0"/>
              </a:spcAft>
            </a:pPr>
            <a:r>
              <a:rPr lang="en-US" dirty="0" err="1"/>
              <a:t>Benova</a:t>
            </a:r>
            <a:r>
              <a:rPr lang="en-US" dirty="0"/>
              <a:t> et al. 2014</a:t>
            </a:r>
          </a:p>
          <a:p>
            <a:pPr lvl="1">
              <a:spcAft>
                <a:spcPts val="0"/>
              </a:spcAft>
            </a:pPr>
            <a:r>
              <a:rPr lang="en-US" sz="1800" dirty="0"/>
              <a:t>Meta-analysis of 109 articles in 2014 </a:t>
            </a:r>
          </a:p>
          <a:p>
            <a:pPr lvl="1">
              <a:spcAft>
                <a:spcPts val="0"/>
              </a:spcAft>
            </a:pPr>
            <a:r>
              <a:rPr lang="en-US" sz="1800" dirty="0"/>
              <a:t>Rate of perinatal transmission of 5.8%</a:t>
            </a:r>
          </a:p>
          <a:p>
            <a:pPr lvl="1">
              <a:spcAft>
                <a:spcPts val="0"/>
              </a:spcAft>
            </a:pPr>
            <a:r>
              <a:rPr lang="en-US" sz="1800" dirty="0"/>
              <a:t>Increased to 10.8% with HIV co-infection</a:t>
            </a:r>
          </a:p>
          <a:p>
            <a:pPr>
              <a:spcAft>
                <a:spcPts val="0"/>
              </a:spcAft>
            </a:pPr>
            <a:endParaRPr lang="en-US" dirty="0"/>
          </a:p>
          <a:p>
            <a:pPr>
              <a:spcAft>
                <a:spcPts val="0"/>
              </a:spcAft>
            </a:pPr>
            <a:r>
              <a:rPr lang="en-US" dirty="0"/>
              <a:t>Kushner et al. 2022</a:t>
            </a:r>
          </a:p>
          <a:p>
            <a:pPr lvl="1">
              <a:spcAft>
                <a:spcPts val="0"/>
              </a:spcAft>
            </a:pPr>
            <a:r>
              <a:rPr lang="en-US" sz="1800" dirty="0"/>
              <a:t>Smaller cohort, 3.5% HCV transmission</a:t>
            </a:r>
          </a:p>
          <a:p>
            <a:pPr lvl="1">
              <a:spcAft>
                <a:spcPts val="0"/>
              </a:spcAft>
            </a:pPr>
            <a:r>
              <a:rPr lang="en-US" sz="1800" dirty="0"/>
              <a:t>Transmission odds increased 3.38 times with HCV RNA ≥6 log</a:t>
            </a:r>
            <a:r>
              <a:rPr lang="en-US" sz="1800" baseline="-25000" dirty="0"/>
              <a:t>10</a:t>
            </a:r>
            <a:r>
              <a:rPr lang="en-US" sz="1800" dirty="0"/>
              <a:t> </a:t>
            </a:r>
          </a:p>
          <a:p>
            <a:endParaRPr lang="en-US" dirty="0"/>
          </a:p>
          <a:p>
            <a:r>
              <a:rPr lang="en-US" sz="2000" dirty="0"/>
              <a:t>Increased risk with prolonged rupture of membranes, maternal blood exposure, IV drug use </a:t>
            </a:r>
          </a:p>
          <a:p>
            <a:r>
              <a:rPr lang="en-US" sz="2000" dirty="0"/>
              <a:t>Discourage fetal scalp monitors or use of methods that increase vaginal/perineal lacerations</a:t>
            </a:r>
          </a:p>
        </p:txBody>
      </p:sp>
      <p:pic>
        <p:nvPicPr>
          <p:cNvPr id="8" name="Picture 7">
            <a:extLst>
              <a:ext uri="{FF2B5EF4-FFF2-40B4-BE49-F238E27FC236}">
                <a16:creationId xmlns:a16="http://schemas.microsoft.com/office/drawing/2014/main" id="{9E51CC8D-8DD4-B168-0927-B9B595C2282F}"/>
              </a:ext>
            </a:extLst>
          </p:cNvPr>
          <p:cNvPicPr>
            <a:picLocks noChangeAspect="1"/>
          </p:cNvPicPr>
          <p:nvPr/>
        </p:nvPicPr>
        <p:blipFill>
          <a:blip r:embed="rId3"/>
          <a:stretch>
            <a:fillRect/>
          </a:stretch>
        </p:blipFill>
        <p:spPr>
          <a:xfrm>
            <a:off x="6531352" y="970517"/>
            <a:ext cx="5100312" cy="3800475"/>
          </a:xfrm>
          <a:prstGeom prst="rect">
            <a:avLst/>
          </a:prstGeom>
        </p:spPr>
      </p:pic>
      <p:sp>
        <p:nvSpPr>
          <p:cNvPr id="4" name="TextBox 3">
            <a:extLst>
              <a:ext uri="{FF2B5EF4-FFF2-40B4-BE49-F238E27FC236}">
                <a16:creationId xmlns:a16="http://schemas.microsoft.com/office/drawing/2014/main" id="{B243BC2B-85BA-ABA6-31FD-96A5A8A1748F}"/>
              </a:ext>
            </a:extLst>
          </p:cNvPr>
          <p:cNvSpPr txBox="1"/>
          <p:nvPr/>
        </p:nvSpPr>
        <p:spPr>
          <a:xfrm>
            <a:off x="7858125" y="1540283"/>
            <a:ext cx="3314700" cy="666593"/>
          </a:xfrm>
          <a:prstGeom prst="rect">
            <a:avLst/>
          </a:prstGeom>
          <a:noFill/>
        </p:spPr>
        <p:txBody>
          <a:bodyPr wrap="square" rtlCol="0">
            <a:spAutoFit/>
          </a:bodyPr>
          <a:lstStyle/>
          <a:p>
            <a:r>
              <a:rPr lang="en-US" dirty="0"/>
              <a:t>Estimated 1,700 perinatal infections yearly in the US</a:t>
            </a:r>
          </a:p>
        </p:txBody>
      </p:sp>
      <p:sp>
        <p:nvSpPr>
          <p:cNvPr id="7" name="TextBox 6">
            <a:extLst>
              <a:ext uri="{FF2B5EF4-FFF2-40B4-BE49-F238E27FC236}">
                <a16:creationId xmlns:a16="http://schemas.microsoft.com/office/drawing/2014/main" id="{F1A08FB9-4B1D-C254-4E30-50CF854D296E}"/>
              </a:ext>
            </a:extLst>
          </p:cNvPr>
          <p:cNvSpPr txBox="1"/>
          <p:nvPr/>
        </p:nvSpPr>
        <p:spPr>
          <a:xfrm>
            <a:off x="6531352" y="6088351"/>
            <a:ext cx="3729673" cy="646331"/>
          </a:xfrm>
          <a:prstGeom prst="rect">
            <a:avLst/>
          </a:prstGeom>
          <a:noFill/>
        </p:spPr>
        <p:txBody>
          <a:bodyPr wrap="square" rtlCol="0">
            <a:spAutoFit/>
          </a:bodyPr>
          <a:lstStyle/>
          <a:p>
            <a:r>
              <a:rPr lang="en-US" sz="1200" dirty="0" err="1"/>
              <a:t>Benova</a:t>
            </a:r>
            <a:r>
              <a:rPr lang="en-US" sz="1200" dirty="0"/>
              <a:t> et al. 2014</a:t>
            </a:r>
          </a:p>
          <a:p>
            <a:r>
              <a:rPr lang="en-US" sz="1200" dirty="0"/>
              <a:t>Kushner et al. Hepatol Commun. 2022</a:t>
            </a:r>
          </a:p>
          <a:p>
            <a:r>
              <a:rPr lang="en-US" sz="1200" dirty="0"/>
              <a:t>Ly et al. Ann Int Med 2017</a:t>
            </a:r>
          </a:p>
        </p:txBody>
      </p:sp>
    </p:spTree>
    <p:extLst>
      <p:ext uri="{BB962C8B-B14F-4D97-AF65-F5344CB8AC3E}">
        <p14:creationId xmlns:p14="http://schemas.microsoft.com/office/powerpoint/2010/main" val="6432370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69299-7B10-A1A5-C303-EECFF519A40E}"/>
              </a:ext>
            </a:extLst>
          </p:cNvPr>
          <p:cNvSpPr>
            <a:spLocks noGrp="1"/>
          </p:cNvSpPr>
          <p:nvPr>
            <p:ph type="title"/>
          </p:nvPr>
        </p:nvSpPr>
        <p:spPr/>
        <p:txBody>
          <a:bodyPr/>
          <a:lstStyle/>
          <a:p>
            <a:r>
              <a:rPr lang="en-US" dirty="0"/>
              <a:t>New Guidelines for Testing Infants </a:t>
            </a:r>
          </a:p>
        </p:txBody>
      </p:sp>
      <p:sp>
        <p:nvSpPr>
          <p:cNvPr id="3" name="Text Placeholder 2">
            <a:extLst>
              <a:ext uri="{FF2B5EF4-FFF2-40B4-BE49-F238E27FC236}">
                <a16:creationId xmlns:a16="http://schemas.microsoft.com/office/drawing/2014/main" id="{96669603-5EB3-216D-370A-E3B80BBF490B}"/>
              </a:ext>
            </a:extLst>
          </p:cNvPr>
          <p:cNvSpPr>
            <a:spLocks noGrp="1"/>
          </p:cNvSpPr>
          <p:nvPr>
            <p:ph type="body" sz="quarter" idx="11"/>
          </p:nvPr>
        </p:nvSpPr>
        <p:spPr/>
        <p:txBody>
          <a:bodyPr/>
          <a:lstStyle/>
          <a:p>
            <a:r>
              <a:rPr lang="en-US" dirty="0"/>
              <a:t>Previously antibody-based testing with reflex HCV RNA at 18 months </a:t>
            </a:r>
          </a:p>
          <a:p>
            <a:pPr lvl="1"/>
            <a:r>
              <a:rPr lang="en-US" dirty="0"/>
              <a:t>Maternal antibody can persist for up to 18 months </a:t>
            </a:r>
          </a:p>
          <a:p>
            <a:pPr lvl="1"/>
            <a:r>
              <a:rPr lang="en-US" dirty="0"/>
              <a:t>Left a large gap from delivery to testing </a:t>
            </a:r>
          </a:p>
        </p:txBody>
      </p:sp>
      <p:sp>
        <p:nvSpPr>
          <p:cNvPr id="4" name="Text Placeholder 3">
            <a:extLst>
              <a:ext uri="{FF2B5EF4-FFF2-40B4-BE49-F238E27FC236}">
                <a16:creationId xmlns:a16="http://schemas.microsoft.com/office/drawing/2014/main" id="{7D6D2941-903E-5D53-1B72-26E0DC50C718}"/>
              </a:ext>
            </a:extLst>
          </p:cNvPr>
          <p:cNvSpPr>
            <a:spLocks noGrp="1"/>
          </p:cNvSpPr>
          <p:nvPr>
            <p:ph type="body" sz="quarter" idx="12"/>
          </p:nvPr>
        </p:nvSpPr>
        <p:spPr/>
        <p:txBody>
          <a:bodyPr/>
          <a:lstStyle/>
          <a:p>
            <a:r>
              <a:rPr lang="en-US" dirty="0"/>
              <a:t>Now recommend HCV RNA testing </a:t>
            </a:r>
          </a:p>
          <a:p>
            <a:pPr lvl="1"/>
            <a:r>
              <a:rPr lang="en-US" dirty="0"/>
              <a:t>Screen as early as 2 months </a:t>
            </a:r>
          </a:p>
          <a:p>
            <a:pPr lvl="1"/>
            <a:endParaRPr lang="en-US" dirty="0"/>
          </a:p>
          <a:p>
            <a:r>
              <a:rPr lang="en-US" b="1" dirty="0"/>
              <a:t>Can treat as early as 3 years old!</a:t>
            </a:r>
          </a:p>
        </p:txBody>
      </p:sp>
      <p:sp>
        <p:nvSpPr>
          <p:cNvPr id="5" name="Date Placeholder 4">
            <a:extLst>
              <a:ext uri="{FF2B5EF4-FFF2-40B4-BE49-F238E27FC236}">
                <a16:creationId xmlns:a16="http://schemas.microsoft.com/office/drawing/2014/main" id="{C3C36AB3-43B5-5AF4-43D3-5DC0D4B92883}"/>
              </a:ext>
            </a:extLst>
          </p:cNvPr>
          <p:cNvSpPr>
            <a:spLocks noGrp="1"/>
          </p:cNvSpPr>
          <p:nvPr>
            <p:ph type="dt" sz="half" idx="2"/>
          </p:nvPr>
        </p:nvSpPr>
        <p:spPr/>
        <p:txBody>
          <a:bodyPr/>
          <a:lstStyle/>
          <a:p>
            <a:fld id="{D90A14F4-0CE7-440D-A9AD-AE6DF60A6C88}" type="datetime4">
              <a:rPr lang="en-US" smtClean="0"/>
              <a:t>March 12, 2026</a:t>
            </a:fld>
            <a:endParaRPr lang="en-US" dirty="0"/>
          </a:p>
        </p:txBody>
      </p:sp>
      <p:sp>
        <p:nvSpPr>
          <p:cNvPr id="6" name="TextBox 5">
            <a:extLst>
              <a:ext uri="{FF2B5EF4-FFF2-40B4-BE49-F238E27FC236}">
                <a16:creationId xmlns:a16="http://schemas.microsoft.com/office/drawing/2014/main" id="{0B4F22E0-070D-B3E1-BABA-7C5160E61E4A}"/>
              </a:ext>
            </a:extLst>
          </p:cNvPr>
          <p:cNvSpPr txBox="1"/>
          <p:nvPr/>
        </p:nvSpPr>
        <p:spPr>
          <a:xfrm>
            <a:off x="0" y="6079351"/>
            <a:ext cx="2914650" cy="276999"/>
          </a:xfrm>
          <a:prstGeom prst="rect">
            <a:avLst/>
          </a:prstGeom>
          <a:noFill/>
        </p:spPr>
        <p:txBody>
          <a:bodyPr wrap="square" rtlCol="0">
            <a:spAutoFit/>
          </a:bodyPr>
          <a:lstStyle/>
          <a:p>
            <a:r>
              <a:rPr lang="en-US" sz="1200" dirty="0" err="1"/>
              <a:t>Panagiotakopoulos</a:t>
            </a:r>
            <a:r>
              <a:rPr lang="en-US" sz="1200" dirty="0"/>
              <a:t> et al. MMWR, 2023 </a:t>
            </a:r>
          </a:p>
        </p:txBody>
      </p:sp>
    </p:spTree>
    <p:extLst>
      <p:ext uri="{BB962C8B-B14F-4D97-AF65-F5344CB8AC3E}">
        <p14:creationId xmlns:p14="http://schemas.microsoft.com/office/powerpoint/2010/main" val="1917118997"/>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082023-108E-C0FA-C9EA-CA9A41D0841E}"/>
              </a:ext>
            </a:extLst>
          </p:cNvPr>
          <p:cNvPicPr>
            <a:picLocks noChangeAspect="1"/>
          </p:cNvPicPr>
          <p:nvPr/>
        </p:nvPicPr>
        <p:blipFill>
          <a:blip r:embed="rId3"/>
          <a:stretch>
            <a:fillRect/>
          </a:stretch>
        </p:blipFill>
        <p:spPr>
          <a:xfrm>
            <a:off x="495300" y="72409"/>
            <a:ext cx="10521170" cy="6433311"/>
          </a:xfrm>
          <a:prstGeom prst="rect">
            <a:avLst/>
          </a:prstGeom>
        </p:spPr>
      </p:pic>
      <p:sp>
        <p:nvSpPr>
          <p:cNvPr id="6" name="TextBox 5">
            <a:extLst>
              <a:ext uri="{FF2B5EF4-FFF2-40B4-BE49-F238E27FC236}">
                <a16:creationId xmlns:a16="http://schemas.microsoft.com/office/drawing/2014/main" id="{CB3E40B8-FB25-D2FF-8BE5-52C135305154}"/>
              </a:ext>
            </a:extLst>
          </p:cNvPr>
          <p:cNvSpPr txBox="1"/>
          <p:nvPr/>
        </p:nvSpPr>
        <p:spPr>
          <a:xfrm>
            <a:off x="495300" y="6505720"/>
            <a:ext cx="4562475" cy="276999"/>
          </a:xfrm>
          <a:prstGeom prst="rect">
            <a:avLst/>
          </a:prstGeom>
          <a:noFill/>
        </p:spPr>
        <p:txBody>
          <a:bodyPr wrap="square" rtlCol="0">
            <a:spAutoFit/>
          </a:bodyPr>
          <a:lstStyle/>
          <a:p>
            <a:r>
              <a:rPr lang="en-US" sz="1200" dirty="0"/>
              <a:t>Saleh E. Jhaveri, R. Pediatrics Perspectives.  2023</a:t>
            </a:r>
          </a:p>
        </p:txBody>
      </p:sp>
    </p:spTree>
    <p:extLst>
      <p:ext uri="{BB962C8B-B14F-4D97-AF65-F5344CB8AC3E}">
        <p14:creationId xmlns:p14="http://schemas.microsoft.com/office/powerpoint/2010/main" val="10276750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A6E6E-B260-B06F-9B2B-D59C75B78235}"/>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A39F41D9-9DDD-3F78-5891-2E0B1F6B215D}"/>
              </a:ext>
            </a:extLst>
          </p:cNvPr>
          <p:cNvSpPr>
            <a:spLocks noGrp="1"/>
          </p:cNvSpPr>
          <p:nvPr>
            <p:ph type="dt" sz="half" idx="2"/>
          </p:nvPr>
        </p:nvSpPr>
        <p:spPr/>
        <p:txBody>
          <a:bodyPr/>
          <a:lstStyle/>
          <a:p>
            <a:fld id="{D90A14F4-0CE7-440D-A9AD-AE6DF60A6C88}" type="datetime4">
              <a:rPr lang="en-US" smtClean="0"/>
              <a:t>March 12, 2026</a:t>
            </a:fld>
            <a:endParaRPr lang="en-US" dirty="0"/>
          </a:p>
        </p:txBody>
      </p:sp>
      <p:pic>
        <p:nvPicPr>
          <p:cNvPr id="6" name="Picture 5">
            <a:extLst>
              <a:ext uri="{FF2B5EF4-FFF2-40B4-BE49-F238E27FC236}">
                <a16:creationId xmlns:a16="http://schemas.microsoft.com/office/drawing/2014/main" id="{CBED9143-06F6-D1FD-00B6-41D4A832F634}"/>
              </a:ext>
            </a:extLst>
          </p:cNvPr>
          <p:cNvPicPr>
            <a:picLocks noChangeAspect="1"/>
          </p:cNvPicPr>
          <p:nvPr/>
        </p:nvPicPr>
        <p:blipFill>
          <a:blip r:embed="rId2"/>
          <a:stretch>
            <a:fillRect/>
          </a:stretch>
        </p:blipFill>
        <p:spPr>
          <a:xfrm>
            <a:off x="892576" y="0"/>
            <a:ext cx="8665505" cy="6016336"/>
          </a:xfrm>
          <a:prstGeom prst="rect">
            <a:avLst/>
          </a:prstGeom>
        </p:spPr>
      </p:pic>
      <p:sp>
        <p:nvSpPr>
          <p:cNvPr id="7" name="TextBox 6">
            <a:extLst>
              <a:ext uri="{FF2B5EF4-FFF2-40B4-BE49-F238E27FC236}">
                <a16:creationId xmlns:a16="http://schemas.microsoft.com/office/drawing/2014/main" id="{EA55113D-C25F-CBA1-515E-AC98B7B0CF1F}"/>
              </a:ext>
            </a:extLst>
          </p:cNvPr>
          <p:cNvSpPr txBox="1"/>
          <p:nvPr/>
        </p:nvSpPr>
        <p:spPr>
          <a:xfrm>
            <a:off x="2587336" y="6390410"/>
            <a:ext cx="4623955" cy="276999"/>
          </a:xfrm>
          <a:prstGeom prst="rect">
            <a:avLst/>
          </a:prstGeom>
          <a:noFill/>
        </p:spPr>
        <p:txBody>
          <a:bodyPr wrap="square" rtlCol="0">
            <a:spAutoFit/>
          </a:bodyPr>
          <a:lstStyle/>
          <a:p>
            <a:r>
              <a:rPr lang="en-US" sz="1200" dirty="0"/>
              <a:t>Honegger, J and Gowda, C. Curr </a:t>
            </a:r>
            <a:r>
              <a:rPr lang="en-US" sz="1200" dirty="0" err="1"/>
              <a:t>Opin</a:t>
            </a:r>
            <a:r>
              <a:rPr lang="en-US" sz="1200" dirty="0"/>
              <a:t> Infect Dis. 2022</a:t>
            </a:r>
          </a:p>
        </p:txBody>
      </p:sp>
    </p:spTree>
    <p:extLst>
      <p:ext uri="{BB962C8B-B14F-4D97-AF65-F5344CB8AC3E}">
        <p14:creationId xmlns:p14="http://schemas.microsoft.com/office/powerpoint/2010/main" val="2781995382"/>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4915E-A106-4FD5-8CCD-1C43B538379D}"/>
              </a:ext>
            </a:extLst>
          </p:cNvPr>
          <p:cNvSpPr>
            <a:spLocks noGrp="1"/>
          </p:cNvSpPr>
          <p:nvPr>
            <p:ph type="title"/>
          </p:nvPr>
        </p:nvSpPr>
        <p:spPr>
          <a:xfrm>
            <a:off x="623297" y="747611"/>
            <a:ext cx="10512425" cy="648915"/>
          </a:xfrm>
        </p:spPr>
        <p:txBody>
          <a:bodyPr/>
          <a:lstStyle/>
          <a:p>
            <a:r>
              <a:rPr lang="en-US" dirty="0"/>
              <a:t>We Are Not Screening Infants for HCV </a:t>
            </a:r>
          </a:p>
        </p:txBody>
      </p:sp>
      <p:sp>
        <p:nvSpPr>
          <p:cNvPr id="3" name="Text Placeholder 2">
            <a:extLst>
              <a:ext uri="{FF2B5EF4-FFF2-40B4-BE49-F238E27FC236}">
                <a16:creationId xmlns:a16="http://schemas.microsoft.com/office/drawing/2014/main" id="{ECF41BDB-6305-EA62-799C-5BC8378D0F28}"/>
              </a:ext>
            </a:extLst>
          </p:cNvPr>
          <p:cNvSpPr>
            <a:spLocks noGrp="1"/>
          </p:cNvSpPr>
          <p:nvPr>
            <p:ph type="body" sz="quarter" idx="11"/>
          </p:nvPr>
        </p:nvSpPr>
        <p:spPr>
          <a:xfrm>
            <a:off x="366713" y="1396526"/>
            <a:ext cx="5171439" cy="4385149"/>
          </a:xfrm>
        </p:spPr>
        <p:txBody>
          <a:bodyPr/>
          <a:lstStyle/>
          <a:p>
            <a:pPr marL="0" indent="0">
              <a:spcAft>
                <a:spcPts val="0"/>
              </a:spcAft>
              <a:buNone/>
            </a:pPr>
            <a:r>
              <a:rPr lang="en-US" dirty="0"/>
              <a:t>Kushner et al. 2022 </a:t>
            </a:r>
          </a:p>
          <a:p>
            <a:pPr>
              <a:spcAft>
                <a:spcPts val="0"/>
              </a:spcAft>
            </a:pPr>
            <a:r>
              <a:rPr lang="en-US" sz="1800" dirty="0"/>
              <a:t>1,780 women </a:t>
            </a:r>
          </a:p>
          <a:p>
            <a:pPr>
              <a:spcAft>
                <a:spcPts val="0"/>
              </a:spcAft>
            </a:pPr>
            <a:r>
              <a:rPr lang="en-US" sz="1800" dirty="0"/>
              <a:t>Only </a:t>
            </a:r>
            <a:r>
              <a:rPr lang="en-US" sz="1800" b="1" dirty="0"/>
              <a:t>29% </a:t>
            </a:r>
            <a:r>
              <a:rPr lang="en-US" sz="1800" dirty="0"/>
              <a:t>of infants screened</a:t>
            </a:r>
          </a:p>
          <a:p>
            <a:pPr marL="0" indent="0">
              <a:spcAft>
                <a:spcPts val="0"/>
              </a:spcAft>
              <a:buNone/>
            </a:pPr>
            <a:endParaRPr lang="en-US" dirty="0"/>
          </a:p>
          <a:p>
            <a:pPr marL="0" indent="0">
              <a:spcAft>
                <a:spcPts val="0"/>
              </a:spcAft>
              <a:buNone/>
            </a:pPr>
            <a:r>
              <a:rPr lang="en-US" dirty="0"/>
              <a:t>Chappell et al. 2018</a:t>
            </a:r>
          </a:p>
          <a:p>
            <a:pPr>
              <a:spcAft>
                <a:spcPts val="0"/>
              </a:spcAft>
            </a:pPr>
            <a:r>
              <a:rPr lang="en-US" sz="1800" dirty="0"/>
              <a:t>Retrospective 2006-2014 with 1043 HCV-infected</a:t>
            </a:r>
          </a:p>
          <a:p>
            <a:pPr lvl="1">
              <a:spcAft>
                <a:spcPts val="0"/>
              </a:spcAft>
            </a:pPr>
            <a:r>
              <a:rPr lang="en-US" sz="1800" dirty="0"/>
              <a:t>Only 31% received well-child services (323/1025)</a:t>
            </a:r>
          </a:p>
          <a:p>
            <a:pPr lvl="1">
              <a:spcAft>
                <a:spcPts val="0"/>
              </a:spcAft>
            </a:pPr>
            <a:r>
              <a:rPr lang="en-US" sz="1800" dirty="0"/>
              <a:t>Only </a:t>
            </a:r>
            <a:r>
              <a:rPr lang="en-US" sz="1800" b="1" dirty="0"/>
              <a:t>30% </a:t>
            </a:r>
            <a:r>
              <a:rPr lang="en-US" sz="1800" dirty="0"/>
              <a:t>of those were screened for HCV (96/323)</a:t>
            </a:r>
          </a:p>
          <a:p>
            <a:pPr marL="168275" lvl="1" indent="0">
              <a:spcAft>
                <a:spcPts val="0"/>
              </a:spcAft>
              <a:buNone/>
            </a:pPr>
            <a:endParaRPr lang="en-US" sz="2000" dirty="0"/>
          </a:p>
          <a:p>
            <a:pPr marL="0" indent="0">
              <a:spcAft>
                <a:spcPts val="0"/>
              </a:spcAft>
              <a:buNone/>
            </a:pPr>
            <a:r>
              <a:rPr lang="en-US" sz="2000" dirty="0"/>
              <a:t>Lopata et al. 2020</a:t>
            </a:r>
          </a:p>
          <a:p>
            <a:pPr>
              <a:spcAft>
                <a:spcPts val="0"/>
              </a:spcAft>
            </a:pPr>
            <a:r>
              <a:rPr lang="en-US" sz="1800" dirty="0"/>
              <a:t>Only </a:t>
            </a:r>
            <a:r>
              <a:rPr lang="en-US" sz="1800" b="1" dirty="0"/>
              <a:t>23% </a:t>
            </a:r>
            <a:r>
              <a:rPr lang="en-US" sz="1800" dirty="0"/>
              <a:t>of 4072 infants exposed to HCV were tested</a:t>
            </a:r>
          </a:p>
          <a:p>
            <a:pPr>
              <a:spcAft>
                <a:spcPts val="0"/>
              </a:spcAft>
            </a:pPr>
            <a:r>
              <a:rPr lang="en-US" sz="1800" dirty="0"/>
              <a:t>White, HIV co-infection more likely to be tested </a:t>
            </a:r>
          </a:p>
          <a:p>
            <a:pPr>
              <a:spcAft>
                <a:spcPts val="0"/>
              </a:spcAft>
            </a:pPr>
            <a:endParaRPr lang="en-US" sz="1800" dirty="0"/>
          </a:p>
          <a:p>
            <a:pPr marL="168275" lvl="1" indent="0">
              <a:spcAft>
                <a:spcPts val="0"/>
              </a:spcAft>
              <a:buNone/>
            </a:pPr>
            <a:endParaRPr lang="en-US" sz="1800" dirty="0"/>
          </a:p>
          <a:p>
            <a:pPr>
              <a:spcAft>
                <a:spcPts val="0"/>
              </a:spcAft>
            </a:pPr>
            <a:endParaRPr lang="en-US" sz="1800" dirty="0"/>
          </a:p>
          <a:p>
            <a:endParaRPr lang="en-US" dirty="0"/>
          </a:p>
          <a:p>
            <a:endParaRPr lang="en-US" dirty="0"/>
          </a:p>
        </p:txBody>
      </p:sp>
      <p:sp>
        <p:nvSpPr>
          <p:cNvPr id="7" name="Text Placeholder 6">
            <a:extLst>
              <a:ext uri="{FF2B5EF4-FFF2-40B4-BE49-F238E27FC236}">
                <a16:creationId xmlns:a16="http://schemas.microsoft.com/office/drawing/2014/main" id="{060BAE9E-2F6D-9930-BC11-8144B581D07D}"/>
              </a:ext>
            </a:extLst>
          </p:cNvPr>
          <p:cNvSpPr>
            <a:spLocks noGrp="1"/>
          </p:cNvSpPr>
          <p:nvPr>
            <p:ph type="body" sz="quarter" idx="12"/>
          </p:nvPr>
        </p:nvSpPr>
        <p:spPr>
          <a:xfrm>
            <a:off x="6394089" y="1221581"/>
            <a:ext cx="5171439" cy="2986087"/>
          </a:xfrm>
        </p:spPr>
        <p:txBody>
          <a:bodyPr/>
          <a:lstStyle/>
          <a:p>
            <a:pPr marL="0" indent="0">
              <a:spcAft>
                <a:spcPts val="0"/>
              </a:spcAft>
              <a:buNone/>
            </a:pPr>
            <a:r>
              <a:rPr lang="en-US" dirty="0"/>
              <a:t>Woodworth et al. 2024</a:t>
            </a:r>
          </a:p>
          <a:p>
            <a:pPr>
              <a:spcAft>
                <a:spcPts val="0"/>
              </a:spcAft>
            </a:pPr>
            <a:r>
              <a:rPr lang="en-US" sz="1800" dirty="0"/>
              <a:t>Retrospective 2018 to 2020</a:t>
            </a:r>
          </a:p>
          <a:p>
            <a:pPr>
              <a:spcAft>
                <a:spcPts val="0"/>
              </a:spcAft>
            </a:pPr>
            <a:r>
              <a:rPr lang="en-US" sz="1800" dirty="0"/>
              <a:t>803 exposed infants in multiple states </a:t>
            </a:r>
          </a:p>
          <a:p>
            <a:pPr>
              <a:spcAft>
                <a:spcPts val="0"/>
              </a:spcAft>
            </a:pPr>
            <a:r>
              <a:rPr lang="en-US" sz="1800" b="1" dirty="0"/>
              <a:t>50%</a:t>
            </a:r>
            <a:r>
              <a:rPr lang="en-US" sz="1800" dirty="0"/>
              <a:t> tested by 24 months </a:t>
            </a:r>
          </a:p>
          <a:p>
            <a:pPr marL="0" indent="0">
              <a:buNone/>
            </a:pPr>
            <a:endParaRPr lang="en-US" dirty="0"/>
          </a:p>
          <a:p>
            <a:pPr marL="0" indent="0">
              <a:buNone/>
            </a:pPr>
            <a:r>
              <a:rPr lang="en-US" dirty="0"/>
              <a:t>Newton et al. 2024- </a:t>
            </a:r>
            <a:r>
              <a:rPr lang="en-US" u="sng" dirty="0"/>
              <a:t>The Surveillance for Emerging Threats to Pregnant People and Infants Network</a:t>
            </a:r>
          </a:p>
          <a:p>
            <a:pPr>
              <a:spcAft>
                <a:spcPts val="0"/>
              </a:spcAft>
            </a:pPr>
            <a:r>
              <a:rPr lang="en-US" sz="1800" dirty="0"/>
              <a:t>Seven US jurisdictions (Georgia, Los Angeles County, Massachusetts, NYC, New York State, Pennsylvania, Tennessee) data on HCV RNA detected during or within 1 year before pregnancy </a:t>
            </a:r>
          </a:p>
          <a:p>
            <a:pPr>
              <a:spcAft>
                <a:spcPts val="0"/>
              </a:spcAft>
            </a:pPr>
            <a:r>
              <a:rPr lang="en-US" sz="1800" dirty="0"/>
              <a:t>2,266 exposed infants </a:t>
            </a:r>
          </a:p>
          <a:p>
            <a:pPr>
              <a:spcAft>
                <a:spcPts val="0"/>
              </a:spcAft>
            </a:pPr>
            <a:r>
              <a:rPr lang="en-US" sz="1800" b="1" dirty="0"/>
              <a:t>18%</a:t>
            </a:r>
            <a:r>
              <a:rPr lang="en-US" sz="1800" dirty="0"/>
              <a:t> tested appropriately </a:t>
            </a:r>
          </a:p>
          <a:p>
            <a:pPr>
              <a:spcAft>
                <a:spcPts val="0"/>
              </a:spcAft>
            </a:pPr>
            <a:r>
              <a:rPr lang="en-US" sz="1800" dirty="0"/>
              <a:t>Only 2% found to have HCV</a:t>
            </a:r>
          </a:p>
          <a:p>
            <a:endParaRPr lang="en-US" sz="1800" dirty="0"/>
          </a:p>
        </p:txBody>
      </p:sp>
      <p:sp>
        <p:nvSpPr>
          <p:cNvPr id="5" name="Date Placeholder 4">
            <a:extLst>
              <a:ext uri="{FF2B5EF4-FFF2-40B4-BE49-F238E27FC236}">
                <a16:creationId xmlns:a16="http://schemas.microsoft.com/office/drawing/2014/main" id="{31A9BDBF-81FD-1360-B24E-9082A30C5A25}"/>
              </a:ext>
            </a:extLst>
          </p:cNvPr>
          <p:cNvSpPr>
            <a:spLocks noGrp="1"/>
          </p:cNvSpPr>
          <p:nvPr>
            <p:ph type="dt" sz="half" idx="2"/>
          </p:nvPr>
        </p:nvSpPr>
        <p:spPr/>
        <p:txBody>
          <a:bodyPr/>
          <a:lstStyle/>
          <a:p>
            <a:fld id="{D90A14F4-0CE7-440D-A9AD-AE6DF60A6C88}" type="datetime4">
              <a:rPr lang="en-US" smtClean="0"/>
              <a:t>March 12, 2026</a:t>
            </a:fld>
            <a:endParaRPr lang="en-US" dirty="0"/>
          </a:p>
        </p:txBody>
      </p:sp>
      <p:sp>
        <p:nvSpPr>
          <p:cNvPr id="6" name="TextBox 5">
            <a:extLst>
              <a:ext uri="{FF2B5EF4-FFF2-40B4-BE49-F238E27FC236}">
                <a16:creationId xmlns:a16="http://schemas.microsoft.com/office/drawing/2014/main" id="{3622EC7B-4030-CF43-83AD-2FBE82A890B6}"/>
              </a:ext>
            </a:extLst>
          </p:cNvPr>
          <p:cNvSpPr txBox="1"/>
          <p:nvPr/>
        </p:nvSpPr>
        <p:spPr>
          <a:xfrm>
            <a:off x="2364784" y="6211669"/>
            <a:ext cx="6083891" cy="646331"/>
          </a:xfrm>
          <a:prstGeom prst="rect">
            <a:avLst/>
          </a:prstGeom>
          <a:noFill/>
        </p:spPr>
        <p:txBody>
          <a:bodyPr wrap="square" numCol="2" rtlCol="0">
            <a:spAutoFit/>
          </a:bodyPr>
          <a:lstStyle/>
          <a:p>
            <a:r>
              <a:rPr lang="en-US" sz="1200" dirty="0"/>
              <a:t>Kushner T, J of Hepatology 2022</a:t>
            </a:r>
          </a:p>
          <a:p>
            <a:r>
              <a:rPr lang="en-US" sz="1200" dirty="0"/>
              <a:t>Chappell C et al., Pediatrics 2018</a:t>
            </a:r>
          </a:p>
          <a:p>
            <a:r>
              <a:rPr lang="en-US" sz="1200" dirty="0"/>
              <a:t>Newton et al. EID 2024</a:t>
            </a:r>
          </a:p>
          <a:p>
            <a:r>
              <a:rPr lang="en-US" sz="1200" dirty="0"/>
              <a:t>Woodworth et al. 2024</a:t>
            </a:r>
          </a:p>
          <a:p>
            <a:r>
              <a:rPr lang="en-US" sz="1200" dirty="0"/>
              <a:t>Lopata et al. Pediatrics 2020 </a:t>
            </a:r>
          </a:p>
        </p:txBody>
      </p:sp>
    </p:spTree>
    <p:extLst>
      <p:ext uri="{BB962C8B-B14F-4D97-AF65-F5344CB8AC3E}">
        <p14:creationId xmlns:p14="http://schemas.microsoft.com/office/powerpoint/2010/main" val="167395537"/>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6EE2-0EED-BD80-2545-DC126C68B692}"/>
              </a:ext>
            </a:extLst>
          </p:cNvPr>
          <p:cNvSpPr>
            <a:spLocks noGrp="1"/>
          </p:cNvSpPr>
          <p:nvPr>
            <p:ph type="title"/>
          </p:nvPr>
        </p:nvSpPr>
        <p:spPr/>
        <p:txBody>
          <a:bodyPr/>
          <a:lstStyle/>
          <a:p>
            <a:r>
              <a:rPr lang="en-US" dirty="0"/>
              <a:t>Integrated Care Improves Screening </a:t>
            </a:r>
          </a:p>
        </p:txBody>
      </p:sp>
      <p:sp>
        <p:nvSpPr>
          <p:cNvPr id="3" name="Text Placeholder 2">
            <a:extLst>
              <a:ext uri="{FF2B5EF4-FFF2-40B4-BE49-F238E27FC236}">
                <a16:creationId xmlns:a16="http://schemas.microsoft.com/office/drawing/2014/main" id="{EAFCB0A2-03D3-AB22-F361-1D5B3E8D4C87}"/>
              </a:ext>
            </a:extLst>
          </p:cNvPr>
          <p:cNvSpPr>
            <a:spLocks noGrp="1"/>
          </p:cNvSpPr>
          <p:nvPr>
            <p:ph type="body" sz="quarter" idx="11"/>
          </p:nvPr>
        </p:nvSpPr>
        <p:spPr/>
        <p:txBody>
          <a:bodyPr/>
          <a:lstStyle/>
          <a:p>
            <a:pPr marL="0" indent="0">
              <a:buNone/>
            </a:pPr>
            <a:r>
              <a:rPr lang="en-US" dirty="0"/>
              <a:t>Epstein et al. 2018</a:t>
            </a:r>
          </a:p>
          <a:p>
            <a:r>
              <a:rPr lang="en-US" dirty="0"/>
              <a:t>10-year cohort of 879 women with opioid use disorder from an obstetric clinic serving women with substance use disorders</a:t>
            </a:r>
          </a:p>
          <a:p>
            <a:pPr lvl="1"/>
            <a:r>
              <a:rPr lang="en-US" dirty="0"/>
              <a:t>404 infants born to HCV seropositive women</a:t>
            </a:r>
          </a:p>
          <a:p>
            <a:pPr lvl="1"/>
            <a:r>
              <a:rPr lang="en-US" dirty="0"/>
              <a:t>68% tested for HCV at least once</a:t>
            </a:r>
          </a:p>
          <a:p>
            <a:pPr lvl="1"/>
            <a:r>
              <a:rPr lang="en-US" dirty="0"/>
              <a:t>45% completed AAP recommend screening </a:t>
            </a:r>
          </a:p>
          <a:p>
            <a:pPr lvl="1"/>
            <a:r>
              <a:rPr lang="en-US" dirty="0"/>
              <a:t>2.8% diagnosed with HCV</a:t>
            </a:r>
          </a:p>
          <a:p>
            <a:endParaRPr lang="en-US" dirty="0"/>
          </a:p>
        </p:txBody>
      </p:sp>
      <p:sp>
        <p:nvSpPr>
          <p:cNvPr id="5" name="Date Placeholder 4">
            <a:extLst>
              <a:ext uri="{FF2B5EF4-FFF2-40B4-BE49-F238E27FC236}">
                <a16:creationId xmlns:a16="http://schemas.microsoft.com/office/drawing/2014/main" id="{C95AD30A-B481-7936-A8EC-9D161B300C28}"/>
              </a:ext>
            </a:extLst>
          </p:cNvPr>
          <p:cNvSpPr>
            <a:spLocks noGrp="1"/>
          </p:cNvSpPr>
          <p:nvPr>
            <p:ph type="dt" sz="half" idx="2"/>
          </p:nvPr>
        </p:nvSpPr>
        <p:spPr/>
        <p:txBody>
          <a:bodyPr/>
          <a:lstStyle/>
          <a:p>
            <a:fld id="{D90A14F4-0CE7-440D-A9AD-AE6DF60A6C88}" type="datetime4">
              <a:rPr lang="en-US" smtClean="0"/>
              <a:t>March 12, 2026</a:t>
            </a:fld>
            <a:endParaRPr lang="en-US" dirty="0"/>
          </a:p>
        </p:txBody>
      </p:sp>
      <p:sp>
        <p:nvSpPr>
          <p:cNvPr id="6" name="TextBox 5">
            <a:extLst>
              <a:ext uri="{FF2B5EF4-FFF2-40B4-BE49-F238E27FC236}">
                <a16:creationId xmlns:a16="http://schemas.microsoft.com/office/drawing/2014/main" id="{7C05464E-25A9-3CD4-3F67-4AAA4017F132}"/>
              </a:ext>
            </a:extLst>
          </p:cNvPr>
          <p:cNvSpPr txBox="1"/>
          <p:nvPr/>
        </p:nvSpPr>
        <p:spPr>
          <a:xfrm>
            <a:off x="2914650" y="6356350"/>
            <a:ext cx="3943350" cy="276999"/>
          </a:xfrm>
          <a:prstGeom prst="rect">
            <a:avLst/>
          </a:prstGeom>
          <a:noFill/>
        </p:spPr>
        <p:txBody>
          <a:bodyPr wrap="square" rtlCol="0">
            <a:spAutoFit/>
          </a:bodyPr>
          <a:lstStyle/>
          <a:p>
            <a:r>
              <a:rPr lang="en-US" sz="1200" dirty="0"/>
              <a:t>Epstein et al. Hepatol Commun 2018</a:t>
            </a:r>
          </a:p>
        </p:txBody>
      </p:sp>
    </p:spTree>
    <p:extLst>
      <p:ext uri="{BB962C8B-B14F-4D97-AF65-F5344CB8AC3E}">
        <p14:creationId xmlns:p14="http://schemas.microsoft.com/office/powerpoint/2010/main" val="677789298"/>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B8707-4BE4-CF26-CFD6-590870BBEBDD}"/>
              </a:ext>
            </a:extLst>
          </p:cNvPr>
          <p:cNvSpPr>
            <a:spLocks noGrp="1"/>
          </p:cNvSpPr>
          <p:nvPr>
            <p:ph type="title"/>
          </p:nvPr>
        </p:nvSpPr>
        <p:spPr>
          <a:xfrm>
            <a:off x="405764" y="733288"/>
            <a:ext cx="10512425" cy="648915"/>
          </a:xfrm>
        </p:spPr>
        <p:txBody>
          <a:bodyPr/>
          <a:lstStyle/>
          <a:p>
            <a:r>
              <a:rPr lang="en-US" dirty="0"/>
              <a:t>Long-term Effects of Untreated HCV in Children </a:t>
            </a:r>
          </a:p>
        </p:txBody>
      </p:sp>
      <p:sp>
        <p:nvSpPr>
          <p:cNvPr id="3" name="Text Placeholder 2">
            <a:extLst>
              <a:ext uri="{FF2B5EF4-FFF2-40B4-BE49-F238E27FC236}">
                <a16:creationId xmlns:a16="http://schemas.microsoft.com/office/drawing/2014/main" id="{D582DD8B-6440-1226-1865-6B5A60DC1E53}"/>
              </a:ext>
            </a:extLst>
          </p:cNvPr>
          <p:cNvSpPr>
            <a:spLocks noGrp="1"/>
          </p:cNvSpPr>
          <p:nvPr>
            <p:ph type="body" sz="quarter" idx="11"/>
          </p:nvPr>
        </p:nvSpPr>
        <p:spPr>
          <a:xfrm>
            <a:off x="490537" y="1293945"/>
            <a:ext cx="5171439" cy="2986087"/>
          </a:xfrm>
        </p:spPr>
        <p:txBody>
          <a:bodyPr/>
          <a:lstStyle/>
          <a:p>
            <a:pPr marL="0" indent="0">
              <a:spcAft>
                <a:spcPts val="0"/>
              </a:spcAft>
              <a:buNone/>
            </a:pPr>
            <a:r>
              <a:rPr lang="en-US" dirty="0"/>
              <a:t>Bortolotti et al. 2008</a:t>
            </a:r>
          </a:p>
          <a:p>
            <a:pPr>
              <a:spcAft>
                <a:spcPts val="0"/>
              </a:spcAft>
            </a:pPr>
            <a:r>
              <a:rPr lang="en-US" sz="1800" dirty="0"/>
              <a:t>332 HCV RNA + </a:t>
            </a:r>
          </a:p>
          <a:p>
            <a:pPr lvl="1">
              <a:spcAft>
                <a:spcPts val="0"/>
              </a:spcAft>
            </a:pPr>
            <a:r>
              <a:rPr lang="en-US" sz="1800" dirty="0"/>
              <a:t>1.8% progressed to decompensated cirrhosis over 10 years </a:t>
            </a:r>
          </a:p>
          <a:p>
            <a:pPr marL="0" indent="0">
              <a:spcAft>
                <a:spcPts val="0"/>
              </a:spcAft>
              <a:buNone/>
            </a:pPr>
            <a:endParaRPr lang="en-US" dirty="0"/>
          </a:p>
          <a:p>
            <a:pPr marL="0" indent="0">
              <a:spcAft>
                <a:spcPts val="0"/>
              </a:spcAft>
              <a:buNone/>
            </a:pPr>
            <a:r>
              <a:rPr lang="en-US" dirty="0"/>
              <a:t>European Pediatric Hepatitis C Virus Network</a:t>
            </a:r>
          </a:p>
          <a:p>
            <a:pPr>
              <a:spcAft>
                <a:spcPts val="0"/>
              </a:spcAft>
            </a:pPr>
            <a:r>
              <a:rPr lang="en-US" sz="1800" dirty="0"/>
              <a:t>266 with perinatal HCV followed for 4 years </a:t>
            </a:r>
          </a:p>
          <a:p>
            <a:pPr lvl="1">
              <a:spcAft>
                <a:spcPts val="0"/>
              </a:spcAft>
            </a:pPr>
            <a:r>
              <a:rPr lang="en-US" sz="1800" dirty="0"/>
              <a:t>10% hepatomegaly</a:t>
            </a:r>
          </a:p>
          <a:p>
            <a:pPr lvl="1">
              <a:spcAft>
                <a:spcPts val="0"/>
              </a:spcAft>
            </a:pPr>
            <a:r>
              <a:rPr lang="en-US" sz="1800" dirty="0"/>
              <a:t>Abnormal ALT (OR 4.17) </a:t>
            </a:r>
          </a:p>
          <a:p>
            <a:pPr marL="0" indent="0">
              <a:spcAft>
                <a:spcPts val="0"/>
              </a:spcAft>
              <a:buNone/>
            </a:pPr>
            <a:endParaRPr lang="en-US" dirty="0"/>
          </a:p>
          <a:p>
            <a:pPr marL="0" indent="0">
              <a:spcAft>
                <a:spcPts val="0"/>
              </a:spcAft>
              <a:buNone/>
            </a:pPr>
            <a:r>
              <a:rPr lang="en-US" dirty="0"/>
              <a:t>Modin et al. 2019</a:t>
            </a:r>
          </a:p>
          <a:p>
            <a:pPr>
              <a:spcAft>
                <a:spcPts val="0"/>
              </a:spcAft>
            </a:pPr>
            <a:r>
              <a:rPr lang="en-US" sz="1800" dirty="0"/>
              <a:t>Retrospective review of 1,049 people infected with HCV in childhood in UK </a:t>
            </a:r>
          </a:p>
          <a:p>
            <a:pPr>
              <a:spcAft>
                <a:spcPts val="0"/>
              </a:spcAft>
            </a:pPr>
            <a:r>
              <a:rPr lang="en-US" sz="1800" dirty="0"/>
              <a:t>Up to a third had evidence of cirrhosis</a:t>
            </a:r>
          </a:p>
          <a:p>
            <a:pPr>
              <a:spcAft>
                <a:spcPts val="0"/>
              </a:spcAft>
            </a:pPr>
            <a:r>
              <a:rPr lang="en-US" sz="1800" dirty="0"/>
              <a:t>Approximately 34 years to cirrhosis </a:t>
            </a:r>
          </a:p>
          <a:p>
            <a:pPr>
              <a:spcAft>
                <a:spcPts val="0"/>
              </a:spcAft>
            </a:pPr>
            <a:r>
              <a:rPr lang="en-US" sz="1800" dirty="0"/>
              <a:t>Perinatal infections were diagnosed with cirrhosis at a younger age</a:t>
            </a:r>
          </a:p>
          <a:p>
            <a:pPr>
              <a:spcAft>
                <a:spcPts val="0"/>
              </a:spcAft>
            </a:pPr>
            <a:endParaRPr lang="en-US" sz="1800" dirty="0"/>
          </a:p>
        </p:txBody>
      </p:sp>
      <p:sp>
        <p:nvSpPr>
          <p:cNvPr id="6" name="TextBox 5">
            <a:extLst>
              <a:ext uri="{FF2B5EF4-FFF2-40B4-BE49-F238E27FC236}">
                <a16:creationId xmlns:a16="http://schemas.microsoft.com/office/drawing/2014/main" id="{773FE2FB-67E4-F5CB-36C7-854EFD0F2DBD}"/>
              </a:ext>
            </a:extLst>
          </p:cNvPr>
          <p:cNvSpPr txBox="1"/>
          <p:nvPr/>
        </p:nvSpPr>
        <p:spPr>
          <a:xfrm>
            <a:off x="5219700" y="6237069"/>
            <a:ext cx="5391150" cy="830997"/>
          </a:xfrm>
          <a:prstGeom prst="rect">
            <a:avLst/>
          </a:prstGeom>
          <a:noFill/>
        </p:spPr>
        <p:txBody>
          <a:bodyPr wrap="square" rtlCol="0">
            <a:spAutoFit/>
          </a:bodyPr>
          <a:lstStyle/>
          <a:p>
            <a:r>
              <a:rPr lang="en-US" sz="1200" dirty="0"/>
              <a:t>Bortolotti et al. Gastroenterology. 2008</a:t>
            </a:r>
          </a:p>
          <a:p>
            <a:r>
              <a:rPr lang="en-US" sz="1200" dirty="0"/>
              <a:t>European Pediatric Hepatitis C Virus Network CID. 2005</a:t>
            </a:r>
          </a:p>
          <a:p>
            <a:r>
              <a:rPr lang="en-US" sz="1200" dirty="0"/>
              <a:t>Modin et al. J Hepatol. 2019 </a:t>
            </a:r>
          </a:p>
          <a:p>
            <a:endParaRPr lang="en-US" sz="1200" dirty="0"/>
          </a:p>
        </p:txBody>
      </p:sp>
      <p:pic>
        <p:nvPicPr>
          <p:cNvPr id="7" name="Picture 6">
            <a:extLst>
              <a:ext uri="{FF2B5EF4-FFF2-40B4-BE49-F238E27FC236}">
                <a16:creationId xmlns:a16="http://schemas.microsoft.com/office/drawing/2014/main" id="{B5FF8294-A831-6D4A-613B-762650DD6F42}"/>
              </a:ext>
            </a:extLst>
          </p:cNvPr>
          <p:cNvPicPr>
            <a:picLocks noChangeAspect="1"/>
          </p:cNvPicPr>
          <p:nvPr/>
        </p:nvPicPr>
        <p:blipFill>
          <a:blip r:embed="rId2"/>
          <a:stretch>
            <a:fillRect/>
          </a:stretch>
        </p:blipFill>
        <p:spPr>
          <a:xfrm>
            <a:off x="6664173" y="1493970"/>
            <a:ext cx="4956478" cy="4743099"/>
          </a:xfrm>
          <a:prstGeom prst="rect">
            <a:avLst/>
          </a:prstGeom>
        </p:spPr>
      </p:pic>
    </p:spTree>
    <p:extLst>
      <p:ext uri="{BB962C8B-B14F-4D97-AF65-F5344CB8AC3E}">
        <p14:creationId xmlns:p14="http://schemas.microsoft.com/office/powerpoint/2010/main" val="3695067405"/>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5FFD-1F04-5C48-AC56-F0265E3BDC0A}"/>
              </a:ext>
            </a:extLst>
          </p:cNvPr>
          <p:cNvSpPr>
            <a:spLocks noGrp="1"/>
          </p:cNvSpPr>
          <p:nvPr>
            <p:ph type="title"/>
          </p:nvPr>
        </p:nvSpPr>
        <p:spPr/>
        <p:txBody>
          <a:bodyPr>
            <a:normAutofit/>
          </a:bodyPr>
          <a:lstStyle/>
          <a:p>
            <a:r>
              <a:rPr lang="en-US" dirty="0"/>
              <a:t>AETC Program National Centers and HIV Curriculum</a:t>
            </a:r>
          </a:p>
        </p:txBody>
      </p:sp>
      <p:sp>
        <p:nvSpPr>
          <p:cNvPr id="6" name="Text Placeholder 5"/>
          <p:cNvSpPr>
            <a:spLocks noGrp="1"/>
          </p:cNvSpPr>
          <p:nvPr>
            <p:ph type="body" sz="quarter" idx="11"/>
          </p:nvPr>
        </p:nvSpPr>
        <p:spPr>
          <a:xfrm>
            <a:off x="623296" y="1935956"/>
            <a:ext cx="10512424" cy="3802114"/>
          </a:xfrm>
        </p:spPr>
        <p:txBody>
          <a:bodyPr lIns="91440" tIns="45720" rIns="91440" bIns="45720" anchor="t"/>
          <a:lstStyle/>
          <a:p>
            <a:pPr marL="975360" indent="-285750">
              <a:buFont typeface="Wingdings" panose="05000000000000000000" pitchFamily="2" charset="2"/>
              <a:buChar char="§"/>
            </a:pPr>
            <a:r>
              <a:rPr lang="en-US" sz="1600" b="1" dirty="0">
                <a:cs typeface="Arial"/>
              </a:rPr>
              <a:t>National AETC Support Center (NASC) – </a:t>
            </a:r>
            <a:r>
              <a:rPr lang="en-US" sz="1600" dirty="0">
                <a:cs typeface="Arial"/>
              </a:rPr>
              <a:t>serves as the central web –based repository for AETC Program training and capacity building resources; its website includes a free virtual library with training and technical assistance materials, a program directory, and a calendar of trainings and other events. Learn more: </a:t>
            </a:r>
            <a:r>
              <a:rPr lang="en-US" sz="1600" dirty="0">
                <a:cs typeface="Arial"/>
                <a:hlinkClick r:id="rId2"/>
              </a:rPr>
              <a:t>https://aidsetc.org/</a:t>
            </a:r>
            <a:r>
              <a:rPr lang="en-US" sz="1600" dirty="0">
                <a:cs typeface="Arial"/>
              </a:rPr>
              <a:t> </a:t>
            </a:r>
            <a:endParaRPr lang="en-US">
              <a:cs typeface="Arial"/>
            </a:endParaRPr>
          </a:p>
          <a:p>
            <a:pPr marL="975360" indent="-285750">
              <a:buFont typeface="Wingdings" panose="05000000000000000000" pitchFamily="2" charset="2"/>
              <a:buChar char="§"/>
            </a:pPr>
            <a:r>
              <a:rPr lang="en-US" sz="1600" b="1" dirty="0">
                <a:cs typeface="Arial"/>
              </a:rPr>
              <a:t>National Clinical Consultation Center (NCCC) – </a:t>
            </a:r>
            <a:r>
              <a:rPr lang="en-US" sz="1600" dirty="0">
                <a:cs typeface="Arial"/>
              </a:rPr>
              <a:t>provides free, peer-to-peer, expert advice for health professionals on HIV prevention, care, and treatment and related topics. Learn more: </a:t>
            </a:r>
            <a:r>
              <a:rPr lang="en-US" sz="1600" dirty="0">
                <a:cs typeface="Arial"/>
                <a:hlinkClick r:id="rId3"/>
              </a:rPr>
              <a:t>https://nccc/ucsf.edu</a:t>
            </a:r>
            <a:r>
              <a:rPr lang="en-US" sz="1600" dirty="0">
                <a:cs typeface="Arial"/>
              </a:rPr>
              <a:t> </a:t>
            </a:r>
            <a:r>
              <a:rPr lang="en-US" sz="1600" b="1">
                <a:cs typeface="Arial"/>
              </a:rPr>
              <a:t>or call 844-ASK-NCCC</a:t>
            </a:r>
            <a:endParaRPr lang="en-US" sz="1600" b="1"/>
          </a:p>
          <a:p>
            <a:pPr marL="975920" indent="-285750">
              <a:buFont typeface="Wingdings" panose="05000000000000000000" pitchFamily="2" charset="2"/>
              <a:buChar char="§"/>
            </a:pPr>
            <a:r>
              <a:rPr lang="en-US" sz="1600" b="1" dirty="0"/>
              <a:t>National HIV Curriculum (NHC) – </a:t>
            </a:r>
            <a:r>
              <a:rPr lang="en-US" sz="1600" dirty="0"/>
              <a:t>provides ongoing, up –to-date HIV training and information for health professionals through a free, web –based curriculum; also provides free CME credits, CNE contact hours, CE contact hours, and maintenance of certification credits. Learn more: </a:t>
            </a:r>
            <a:r>
              <a:rPr lang="en-US" sz="1600" dirty="0">
                <a:hlinkClick r:id="rId4"/>
              </a:rPr>
              <a:t>www.hiv.uw.edu</a:t>
            </a:r>
            <a:r>
              <a:rPr lang="en-US" sz="1600" dirty="0"/>
              <a:t> </a:t>
            </a:r>
          </a:p>
          <a:p>
            <a:pPr marL="690377" indent="-342900">
              <a:buFont typeface="Arial" panose="020B0604020202020204" pitchFamily="34" charset="0"/>
              <a:buChar char="•"/>
            </a:pPr>
            <a:endParaRPr lang="en-US" dirty="0"/>
          </a:p>
          <a:p>
            <a:pPr marL="690377" indent="-342900">
              <a:buFont typeface="Arial" panose="020B0604020202020204" pitchFamily="34" charset="0"/>
              <a:buChar char="•"/>
            </a:pPr>
            <a:endParaRPr lang="en-US" dirty="0"/>
          </a:p>
        </p:txBody>
      </p:sp>
      <p:sp>
        <p:nvSpPr>
          <p:cNvPr id="11" name="Date Placeholder 10">
            <a:extLst>
              <a:ext uri="{FF2B5EF4-FFF2-40B4-BE49-F238E27FC236}">
                <a16:creationId xmlns:a16="http://schemas.microsoft.com/office/drawing/2014/main" id="{98B3C692-BF53-D946-BEDB-2E1B40FA2906}"/>
              </a:ext>
            </a:extLst>
          </p:cNvPr>
          <p:cNvSpPr>
            <a:spLocks noGrp="1"/>
          </p:cNvSpPr>
          <p:nvPr>
            <p:ph type="dt" sz="half" idx="2"/>
          </p:nvPr>
        </p:nvSpPr>
        <p:spPr/>
        <p:txBody>
          <a:bodyPr/>
          <a:lstStyle/>
          <a:p>
            <a:fld id="{33E5F16E-B800-3E48-BDCB-A7E906166C26}" type="datetime4">
              <a:rPr lang="en-US" smtClean="0"/>
              <a:pPr/>
              <a:t>March 12, 2026</a:t>
            </a:fld>
            <a:endParaRPr lang="en-US" dirty="0"/>
          </a:p>
        </p:txBody>
      </p:sp>
    </p:spTree>
    <p:extLst>
      <p:ext uri="{BB962C8B-B14F-4D97-AF65-F5344CB8AC3E}">
        <p14:creationId xmlns:p14="http://schemas.microsoft.com/office/powerpoint/2010/main" val="847555772"/>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56250-2FEA-1D32-1C33-C0EE442752BB}"/>
              </a:ext>
            </a:extLst>
          </p:cNvPr>
          <p:cNvSpPr>
            <a:spLocks noGrp="1"/>
          </p:cNvSpPr>
          <p:nvPr>
            <p:ph type="title"/>
          </p:nvPr>
        </p:nvSpPr>
        <p:spPr/>
        <p:txBody>
          <a:bodyPr/>
          <a:lstStyle/>
          <a:p>
            <a:r>
              <a:rPr lang="en-US" dirty="0"/>
              <a:t>Learning Objectives </a:t>
            </a:r>
          </a:p>
        </p:txBody>
      </p:sp>
      <p:sp>
        <p:nvSpPr>
          <p:cNvPr id="3" name="Text Placeholder 2">
            <a:extLst>
              <a:ext uri="{FF2B5EF4-FFF2-40B4-BE49-F238E27FC236}">
                <a16:creationId xmlns:a16="http://schemas.microsoft.com/office/drawing/2014/main" id="{17DEE938-83FF-A951-0917-BDFE7E307536}"/>
              </a:ext>
            </a:extLst>
          </p:cNvPr>
          <p:cNvSpPr>
            <a:spLocks noGrp="1"/>
          </p:cNvSpPr>
          <p:nvPr>
            <p:ph type="body" sz="quarter" idx="11"/>
          </p:nvPr>
        </p:nvSpPr>
        <p:spPr>
          <a:xfrm>
            <a:off x="623890" y="1935957"/>
            <a:ext cx="10512424" cy="3807618"/>
          </a:xfrm>
        </p:spPr>
        <p:txBody>
          <a:bodyPr lIns="91440" tIns="45720" rIns="91440" bIns="45720" anchor="t"/>
          <a:lstStyle/>
          <a:p>
            <a:pPr marL="804545" indent="-457200">
              <a:buFont typeface="+mj-lt"/>
              <a:buAutoNum type="arabicPeriod"/>
            </a:pPr>
            <a:r>
              <a:rPr lang="en-US" sz="2000" dirty="0">
                <a:cs typeface="Arial"/>
              </a:rPr>
              <a:t>Name at least 3 ways in which hepatitis C negatively affects pregnant women and </a:t>
            </a:r>
            <a:r>
              <a:rPr lang="en-US" sz="2000">
                <a:cs typeface="Arial"/>
              </a:rPr>
              <a:t>their infants, especially in your state.</a:t>
            </a:r>
            <a:endParaRPr lang="en-US"/>
          </a:p>
          <a:p>
            <a:pPr marL="804677" indent="-457200">
              <a:buFont typeface="+mj-lt"/>
              <a:buAutoNum type="arabicPeriod"/>
            </a:pPr>
            <a:r>
              <a:rPr lang="en-US" sz="2000" dirty="0"/>
              <a:t>List 3 ways in which treatment for hepatitis C in pregnant and postpartum women has become more accessible.</a:t>
            </a:r>
          </a:p>
          <a:p>
            <a:pPr marL="804545" indent="-457200">
              <a:buFont typeface="+mj-lt"/>
              <a:buAutoNum type="arabicPeriod"/>
            </a:pPr>
            <a:r>
              <a:rPr lang="en-US" sz="2000" dirty="0">
                <a:cs typeface="Arial"/>
              </a:rPr>
              <a:t>Explain 3 barriers</a:t>
            </a:r>
            <a:r>
              <a:rPr lang="en-US" sz="2000" i="1" dirty="0">
                <a:cs typeface="Arial"/>
              </a:rPr>
              <a:t> still</a:t>
            </a:r>
            <a:r>
              <a:rPr lang="en-US" sz="2000" dirty="0">
                <a:cs typeface="Arial"/>
              </a:rPr>
              <a:t> keeping pregnant and postpartum women from accessing hepatitis C care in your area of practice.</a:t>
            </a:r>
          </a:p>
          <a:p>
            <a:pPr marL="804545" indent="-457200">
              <a:buFont typeface="+mj-lt"/>
              <a:buAutoNum type="arabicPeriod"/>
            </a:pPr>
            <a:r>
              <a:rPr lang="en-US" sz="2000" dirty="0">
                <a:cs typeface="Arial"/>
              </a:rPr>
              <a:t>Apply the information in this talk to identify 1-2 interventions which could improve access to hepatitis C cure in this population. These can be from strategies shown to improve care outcomes in other marginalized and vulnerable populations.</a:t>
            </a:r>
          </a:p>
          <a:p>
            <a:pPr marL="804677" indent="-457200">
              <a:buFont typeface="+mj-lt"/>
              <a:buAutoNum type="arabicPeriod"/>
            </a:pPr>
            <a:endParaRPr lang="en-US" sz="2000" dirty="0"/>
          </a:p>
        </p:txBody>
      </p:sp>
      <p:sp>
        <p:nvSpPr>
          <p:cNvPr id="4" name="Date Placeholder 3">
            <a:extLst>
              <a:ext uri="{FF2B5EF4-FFF2-40B4-BE49-F238E27FC236}">
                <a16:creationId xmlns:a16="http://schemas.microsoft.com/office/drawing/2014/main" id="{64AB6A09-007D-ED0F-1E1E-F723790F1504}"/>
              </a:ext>
            </a:extLst>
          </p:cNvPr>
          <p:cNvSpPr>
            <a:spLocks noGrp="1"/>
          </p:cNvSpPr>
          <p:nvPr>
            <p:ph type="dt" sz="half" idx="2"/>
          </p:nvPr>
        </p:nvSpPr>
        <p:spPr/>
        <p:txBody>
          <a:bodyPr/>
          <a:lstStyle/>
          <a:p>
            <a:fld id="{90DD43B1-01E5-D847-B965-FC264A9E1869}" type="datetime4">
              <a:rPr lang="en-US" smtClean="0"/>
              <a:t>March 12, 2026</a:t>
            </a:fld>
            <a:endParaRPr lang="en-US" dirty="0"/>
          </a:p>
        </p:txBody>
      </p:sp>
    </p:spTree>
    <p:extLst>
      <p:ext uri="{BB962C8B-B14F-4D97-AF65-F5344CB8AC3E}">
        <p14:creationId xmlns:p14="http://schemas.microsoft.com/office/powerpoint/2010/main" val="3402790290"/>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81643-1834-679A-F3F4-88871B49E1F7}"/>
              </a:ext>
            </a:extLst>
          </p:cNvPr>
          <p:cNvSpPr>
            <a:spLocks noGrp="1"/>
          </p:cNvSpPr>
          <p:nvPr>
            <p:ph type="ctrTitle"/>
          </p:nvPr>
        </p:nvSpPr>
        <p:spPr/>
        <p:txBody>
          <a:bodyPr>
            <a:normAutofit/>
          </a:bodyPr>
          <a:lstStyle/>
          <a:p>
            <a:r>
              <a:rPr lang="en-US" dirty="0"/>
              <a:t>Hepatitis C (HCV) Epidemiology </a:t>
            </a:r>
          </a:p>
        </p:txBody>
      </p:sp>
      <p:sp>
        <p:nvSpPr>
          <p:cNvPr id="5" name="Text Placeholder 1">
            <a:extLst>
              <a:ext uri="{FF2B5EF4-FFF2-40B4-BE49-F238E27FC236}">
                <a16:creationId xmlns:a16="http://schemas.microsoft.com/office/drawing/2014/main" id="{64B14838-2895-84DB-3112-D20A2D470A8E}"/>
              </a:ext>
            </a:extLst>
          </p:cNvPr>
          <p:cNvSpPr>
            <a:spLocks noGrp="1"/>
          </p:cNvSpPr>
          <p:nvPr>
            <p:ph type="body" sz="quarter" idx="10"/>
          </p:nvPr>
        </p:nvSpPr>
        <p:spPr>
          <a:xfrm>
            <a:off x="3043238" y="4067175"/>
            <a:ext cx="6954837" cy="496888"/>
          </a:xfrm>
        </p:spPr>
        <p:txBody>
          <a:bodyPr/>
          <a:lstStyle/>
          <a:p>
            <a:r>
              <a:rPr lang="en-US" dirty="0"/>
              <a:t>Learning Objective</a:t>
            </a:r>
          </a:p>
          <a:p>
            <a:r>
              <a:rPr lang="en-US" dirty="0"/>
              <a:t>1. </a:t>
            </a:r>
            <a:r>
              <a:rPr lang="en-US" sz="2400" dirty="0"/>
              <a:t> Name at least 3 ways in which hepatitis C negatively affects pregnant women and their infants, especially in your state</a:t>
            </a:r>
          </a:p>
          <a:p>
            <a:endParaRPr lang="en-US" dirty="0"/>
          </a:p>
        </p:txBody>
      </p:sp>
    </p:spTree>
    <p:extLst>
      <p:ext uri="{BB962C8B-B14F-4D97-AF65-F5344CB8AC3E}">
        <p14:creationId xmlns:p14="http://schemas.microsoft.com/office/powerpoint/2010/main" val="1172856367"/>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C20A0-E5E7-4B11-AC66-A16C720DCAF2}"/>
              </a:ext>
            </a:extLst>
          </p:cNvPr>
          <p:cNvSpPr>
            <a:spLocks noGrp="1"/>
          </p:cNvSpPr>
          <p:nvPr>
            <p:ph type="title"/>
          </p:nvPr>
        </p:nvSpPr>
        <p:spPr/>
        <p:txBody>
          <a:bodyPr/>
          <a:lstStyle/>
          <a:p>
            <a:r>
              <a:rPr lang="en-US" dirty="0"/>
              <a:t>Hepatitis C Virus (HCV)</a:t>
            </a:r>
          </a:p>
        </p:txBody>
      </p:sp>
      <p:sp>
        <p:nvSpPr>
          <p:cNvPr id="3" name="Text Placeholder 2">
            <a:extLst>
              <a:ext uri="{FF2B5EF4-FFF2-40B4-BE49-F238E27FC236}">
                <a16:creationId xmlns:a16="http://schemas.microsoft.com/office/drawing/2014/main" id="{33E7286A-703C-FFA2-CC49-D0281B5E687D}"/>
              </a:ext>
            </a:extLst>
          </p:cNvPr>
          <p:cNvSpPr>
            <a:spLocks noGrp="1"/>
          </p:cNvSpPr>
          <p:nvPr>
            <p:ph type="body" sz="quarter" idx="11"/>
          </p:nvPr>
        </p:nvSpPr>
        <p:spPr>
          <a:xfrm>
            <a:off x="500065" y="1750333"/>
            <a:ext cx="4662485" cy="2986087"/>
          </a:xfrm>
        </p:spPr>
        <p:txBody>
          <a:bodyPr/>
          <a:lstStyle/>
          <a:p>
            <a:pPr marL="690377" indent="-342900">
              <a:buFont typeface="Arial" panose="020B0604020202020204" pitchFamily="34" charset="0"/>
              <a:buChar char="•"/>
            </a:pPr>
            <a:r>
              <a:rPr lang="en-US" dirty="0"/>
              <a:t>Bloodborne RNA Virus – Family </a:t>
            </a:r>
            <a:r>
              <a:rPr lang="en-US" dirty="0" err="1"/>
              <a:t>Flaviviradae</a:t>
            </a:r>
            <a:r>
              <a:rPr lang="en-US" dirty="0"/>
              <a:t> </a:t>
            </a:r>
          </a:p>
          <a:p>
            <a:pPr marL="690377" indent="-342900">
              <a:buFont typeface="Arial" panose="020B0604020202020204" pitchFamily="34" charset="0"/>
              <a:buChar char="•"/>
            </a:pPr>
            <a:r>
              <a:rPr lang="en-US" dirty="0"/>
              <a:t>Usually asymptomatic</a:t>
            </a:r>
          </a:p>
          <a:p>
            <a:pPr marL="690377" indent="-342900">
              <a:buFont typeface="Arial" panose="020B0604020202020204" pitchFamily="34" charset="0"/>
              <a:buChar char="•"/>
            </a:pPr>
            <a:r>
              <a:rPr lang="en-US" dirty="0"/>
              <a:t>Cirrhosis, End Stage Liver Disease (ESDL), cancer, death </a:t>
            </a:r>
          </a:p>
          <a:p>
            <a:pPr marL="690377" indent="-342900">
              <a:buFont typeface="Arial" panose="020B0604020202020204" pitchFamily="34" charset="0"/>
              <a:buChar char="•"/>
            </a:pPr>
            <a:r>
              <a:rPr lang="en-US" dirty="0"/>
              <a:t>Estimated to cost the US </a:t>
            </a:r>
            <a:r>
              <a:rPr lang="en-US" b="1" dirty="0"/>
              <a:t>$10 BILLION </a:t>
            </a:r>
            <a:r>
              <a:rPr lang="en-US" dirty="0"/>
              <a:t>per year</a:t>
            </a:r>
          </a:p>
          <a:p>
            <a:pPr marL="690377" indent="-342900">
              <a:buFont typeface="Arial" panose="020B0604020202020204" pitchFamily="34" charset="0"/>
              <a:buChar char="•"/>
            </a:pPr>
            <a:r>
              <a:rPr lang="en-US" dirty="0"/>
              <a:t>11,000 Deaths in 2023</a:t>
            </a:r>
          </a:p>
          <a:p>
            <a:pPr marL="690377" indent="-342900">
              <a:buFont typeface="Arial" panose="020B0604020202020204" pitchFamily="34" charset="0"/>
              <a:buChar char="•"/>
            </a:pPr>
            <a:r>
              <a:rPr lang="en-US" dirty="0"/>
              <a:t>Can Be </a:t>
            </a:r>
            <a:r>
              <a:rPr lang="en-US" b="1" dirty="0"/>
              <a:t>CURED</a:t>
            </a:r>
          </a:p>
        </p:txBody>
      </p:sp>
      <p:sp>
        <p:nvSpPr>
          <p:cNvPr id="4" name="Date Placeholder 3">
            <a:extLst>
              <a:ext uri="{FF2B5EF4-FFF2-40B4-BE49-F238E27FC236}">
                <a16:creationId xmlns:a16="http://schemas.microsoft.com/office/drawing/2014/main" id="{D7DACA28-5C0F-71E4-D001-9FD004C9717C}"/>
              </a:ext>
            </a:extLst>
          </p:cNvPr>
          <p:cNvSpPr>
            <a:spLocks noGrp="1"/>
          </p:cNvSpPr>
          <p:nvPr>
            <p:ph type="dt" sz="half" idx="2"/>
          </p:nvPr>
        </p:nvSpPr>
        <p:spPr/>
        <p:txBody>
          <a:bodyPr/>
          <a:lstStyle/>
          <a:p>
            <a:fld id="{90DD43B1-01E5-D847-B965-FC264A9E1869}" type="datetime4">
              <a:rPr lang="en-US" smtClean="0"/>
              <a:t>March 12, 2026</a:t>
            </a:fld>
            <a:endParaRPr lang="en-US" dirty="0"/>
          </a:p>
        </p:txBody>
      </p:sp>
      <p:pic>
        <p:nvPicPr>
          <p:cNvPr id="5" name="Picture 4">
            <a:extLst>
              <a:ext uri="{FF2B5EF4-FFF2-40B4-BE49-F238E27FC236}">
                <a16:creationId xmlns:a16="http://schemas.microsoft.com/office/drawing/2014/main" id="{A285D635-E004-1F4C-1EF9-181FDF802DC3}"/>
              </a:ext>
            </a:extLst>
          </p:cNvPr>
          <p:cNvPicPr>
            <a:picLocks noChangeAspect="1"/>
          </p:cNvPicPr>
          <p:nvPr/>
        </p:nvPicPr>
        <p:blipFill>
          <a:blip r:embed="rId3"/>
          <a:stretch>
            <a:fillRect/>
          </a:stretch>
        </p:blipFill>
        <p:spPr>
          <a:xfrm>
            <a:off x="6445895" y="1371136"/>
            <a:ext cx="5742930" cy="3365284"/>
          </a:xfrm>
          <a:prstGeom prst="rect">
            <a:avLst/>
          </a:prstGeom>
        </p:spPr>
      </p:pic>
      <p:sp>
        <p:nvSpPr>
          <p:cNvPr id="6" name="TextBox 5">
            <a:extLst>
              <a:ext uri="{FF2B5EF4-FFF2-40B4-BE49-F238E27FC236}">
                <a16:creationId xmlns:a16="http://schemas.microsoft.com/office/drawing/2014/main" id="{83AAEFF4-1824-545C-3DC8-81F5D998F1B7}"/>
              </a:ext>
            </a:extLst>
          </p:cNvPr>
          <p:cNvSpPr txBox="1"/>
          <p:nvPr/>
        </p:nvSpPr>
        <p:spPr>
          <a:xfrm>
            <a:off x="6711478" y="4749124"/>
            <a:ext cx="5211764" cy="507831"/>
          </a:xfrm>
          <a:prstGeom prst="rect">
            <a:avLst/>
          </a:prstGeom>
          <a:noFill/>
        </p:spPr>
        <p:txBody>
          <a:bodyPr wrap="square" rtlCol="0">
            <a:spAutoFit/>
          </a:bodyPr>
          <a:lstStyle/>
          <a:p>
            <a:r>
              <a:rPr lang="en-US" sz="900" dirty="0"/>
              <a:t>David H. Spach, </a:t>
            </a:r>
            <a:r>
              <a:rPr lang="en-US" sz="900" i="1" dirty="0"/>
              <a:t>Natural History of Untreated Hepatitis C Infection</a:t>
            </a:r>
            <a:r>
              <a:rPr lang="en-US" sz="900" dirty="0"/>
              <a:t> University of Washington Hepatitis C Online https://www.hepatitisc.uw.edu/go/test-cure/natural-history-epidemiology/core-concept/all#natural-history</a:t>
            </a:r>
            <a:endParaRPr lang="en-US" sz="900" i="1" dirty="0"/>
          </a:p>
        </p:txBody>
      </p:sp>
      <p:sp>
        <p:nvSpPr>
          <p:cNvPr id="7" name="TextBox 6">
            <a:extLst>
              <a:ext uri="{FF2B5EF4-FFF2-40B4-BE49-F238E27FC236}">
                <a16:creationId xmlns:a16="http://schemas.microsoft.com/office/drawing/2014/main" id="{EB23F7A0-CB14-0206-1D3B-186628A4CD1F}"/>
              </a:ext>
            </a:extLst>
          </p:cNvPr>
          <p:cNvSpPr txBox="1"/>
          <p:nvPr/>
        </p:nvSpPr>
        <p:spPr>
          <a:xfrm>
            <a:off x="6711478" y="1171282"/>
            <a:ext cx="5477347" cy="379463"/>
          </a:xfrm>
          <a:prstGeom prst="rect">
            <a:avLst/>
          </a:prstGeom>
          <a:noFill/>
        </p:spPr>
        <p:txBody>
          <a:bodyPr wrap="square" rtlCol="0">
            <a:spAutoFit/>
          </a:bodyPr>
          <a:lstStyle/>
          <a:p>
            <a:r>
              <a:rPr lang="en-US" dirty="0"/>
              <a:t>Natural history of untreated HCV infection</a:t>
            </a:r>
          </a:p>
        </p:txBody>
      </p:sp>
    </p:spTree>
    <p:extLst>
      <p:ext uri="{BB962C8B-B14F-4D97-AF65-F5344CB8AC3E}">
        <p14:creationId xmlns:p14="http://schemas.microsoft.com/office/powerpoint/2010/main" val="32511285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003BB-B036-4A19-23F4-5AC19AEB0191}"/>
              </a:ext>
            </a:extLst>
          </p:cNvPr>
          <p:cNvSpPr>
            <a:spLocks noGrp="1"/>
          </p:cNvSpPr>
          <p:nvPr>
            <p:ph type="title"/>
          </p:nvPr>
        </p:nvSpPr>
        <p:spPr/>
        <p:txBody>
          <a:bodyPr/>
          <a:lstStyle/>
          <a:p>
            <a:r>
              <a:rPr lang="en-US" dirty="0"/>
              <a:t>Elimination is the Goal!</a:t>
            </a:r>
          </a:p>
        </p:txBody>
      </p:sp>
      <p:pic>
        <p:nvPicPr>
          <p:cNvPr id="5" name="Picture 4">
            <a:extLst>
              <a:ext uri="{FF2B5EF4-FFF2-40B4-BE49-F238E27FC236}">
                <a16:creationId xmlns:a16="http://schemas.microsoft.com/office/drawing/2014/main" id="{C0A04E57-B083-3749-979A-FD36173D3038}"/>
              </a:ext>
            </a:extLst>
          </p:cNvPr>
          <p:cNvPicPr>
            <a:picLocks noChangeAspect="1"/>
          </p:cNvPicPr>
          <p:nvPr/>
        </p:nvPicPr>
        <p:blipFill>
          <a:blip r:embed="rId2"/>
          <a:stretch>
            <a:fillRect/>
          </a:stretch>
        </p:blipFill>
        <p:spPr>
          <a:xfrm>
            <a:off x="5906114" y="0"/>
            <a:ext cx="6282712" cy="3534025"/>
          </a:xfrm>
          <a:prstGeom prst="rect">
            <a:avLst/>
          </a:prstGeom>
        </p:spPr>
      </p:pic>
      <p:sp>
        <p:nvSpPr>
          <p:cNvPr id="3" name="Text Placeholder 2">
            <a:extLst>
              <a:ext uri="{FF2B5EF4-FFF2-40B4-BE49-F238E27FC236}">
                <a16:creationId xmlns:a16="http://schemas.microsoft.com/office/drawing/2014/main" id="{FAC6DB09-FFB1-F303-02CB-E12DE59C9916}"/>
              </a:ext>
            </a:extLst>
          </p:cNvPr>
          <p:cNvSpPr>
            <a:spLocks noGrp="1"/>
          </p:cNvSpPr>
          <p:nvPr>
            <p:ph type="body" sz="quarter" idx="11"/>
          </p:nvPr>
        </p:nvSpPr>
        <p:spPr>
          <a:xfrm>
            <a:off x="0" y="1935956"/>
            <a:ext cx="5248275" cy="2986087"/>
          </a:xfrm>
        </p:spPr>
        <p:txBody>
          <a:bodyPr lIns="91440" tIns="45720" rIns="91440" bIns="45720" anchor="t"/>
          <a:lstStyle/>
          <a:p>
            <a:pPr marL="690245" indent="-342900">
              <a:buFont typeface="Arial" panose="020B0604020202020204" pitchFamily="34" charset="0"/>
              <a:buChar char="•"/>
            </a:pPr>
            <a:r>
              <a:rPr lang="en-US" dirty="0">
                <a:cs typeface="Arial"/>
              </a:rPr>
              <a:t>Viral Hepatitis National Strategic </a:t>
            </a:r>
            <a:r>
              <a:rPr lang="en-US">
                <a:cs typeface="Arial"/>
              </a:rPr>
              <a:t>Plan. </a:t>
            </a:r>
            <a:endParaRPr lang="en-US"/>
          </a:p>
          <a:p>
            <a:pPr marL="690245" indent="-342900">
              <a:buFont typeface="Arial" panose="020B0604020202020204" pitchFamily="34" charset="0"/>
              <a:buChar char="•"/>
            </a:pPr>
            <a:r>
              <a:rPr lang="en-US" dirty="0">
                <a:cs typeface="Arial"/>
              </a:rPr>
              <a:t>Eliminate HCV in the US by 2030.</a:t>
            </a:r>
            <a:endParaRPr lang="en-US" dirty="0"/>
          </a:p>
          <a:p>
            <a:pPr marL="690245" indent="-342900">
              <a:buFont typeface="Arial" panose="020B0604020202020204" pitchFamily="34" charset="0"/>
              <a:buChar char="•"/>
            </a:pPr>
            <a:r>
              <a:rPr lang="en-US">
                <a:cs typeface="Arial"/>
              </a:rPr>
              <a:t>We are not on track.</a:t>
            </a:r>
            <a:endParaRPr lang="en-US"/>
          </a:p>
        </p:txBody>
      </p:sp>
      <p:sp>
        <p:nvSpPr>
          <p:cNvPr id="4" name="Date Placeholder 3">
            <a:extLst>
              <a:ext uri="{FF2B5EF4-FFF2-40B4-BE49-F238E27FC236}">
                <a16:creationId xmlns:a16="http://schemas.microsoft.com/office/drawing/2014/main" id="{8B06F490-0C8B-C2ED-BE67-837F827DDAB4}"/>
              </a:ext>
            </a:extLst>
          </p:cNvPr>
          <p:cNvSpPr>
            <a:spLocks noGrp="1"/>
          </p:cNvSpPr>
          <p:nvPr>
            <p:ph type="dt" sz="half" idx="2"/>
          </p:nvPr>
        </p:nvSpPr>
        <p:spPr/>
        <p:txBody>
          <a:bodyPr/>
          <a:lstStyle/>
          <a:p>
            <a:fld id="{90DD43B1-01E5-D847-B965-FC264A9E1869}" type="datetime4">
              <a:rPr lang="en-US" smtClean="0"/>
              <a:t>March 12, 2026</a:t>
            </a:fld>
            <a:endParaRPr lang="en-US" dirty="0"/>
          </a:p>
        </p:txBody>
      </p:sp>
      <p:pic>
        <p:nvPicPr>
          <p:cNvPr id="6" name="Picture 5">
            <a:extLst>
              <a:ext uri="{FF2B5EF4-FFF2-40B4-BE49-F238E27FC236}">
                <a16:creationId xmlns:a16="http://schemas.microsoft.com/office/drawing/2014/main" id="{A38DED8D-C9ED-F5CC-34FD-1C5F4181BF32}"/>
              </a:ext>
            </a:extLst>
          </p:cNvPr>
          <p:cNvPicPr>
            <a:picLocks noChangeAspect="1"/>
          </p:cNvPicPr>
          <p:nvPr/>
        </p:nvPicPr>
        <p:blipFill>
          <a:blip r:embed="rId3"/>
          <a:stretch>
            <a:fillRect/>
          </a:stretch>
        </p:blipFill>
        <p:spPr>
          <a:xfrm>
            <a:off x="6286500" y="3534024"/>
            <a:ext cx="5902325" cy="3320057"/>
          </a:xfrm>
          <a:prstGeom prst="rect">
            <a:avLst/>
          </a:prstGeom>
        </p:spPr>
      </p:pic>
      <p:sp>
        <p:nvSpPr>
          <p:cNvPr id="7" name="TextBox 6">
            <a:extLst>
              <a:ext uri="{FF2B5EF4-FFF2-40B4-BE49-F238E27FC236}">
                <a16:creationId xmlns:a16="http://schemas.microsoft.com/office/drawing/2014/main" id="{4732B5E4-CECE-3321-A7ED-A5745465BBB2}"/>
              </a:ext>
            </a:extLst>
          </p:cNvPr>
          <p:cNvSpPr txBox="1"/>
          <p:nvPr/>
        </p:nvSpPr>
        <p:spPr>
          <a:xfrm>
            <a:off x="187823" y="5811321"/>
            <a:ext cx="4638675" cy="461665"/>
          </a:xfrm>
          <a:prstGeom prst="rect">
            <a:avLst/>
          </a:prstGeom>
          <a:noFill/>
        </p:spPr>
        <p:txBody>
          <a:bodyPr wrap="square" rtlCol="0">
            <a:spAutoFit/>
          </a:bodyPr>
          <a:lstStyle/>
          <a:p>
            <a:r>
              <a:rPr lang="en-US" sz="1200" dirty="0"/>
              <a:t>Chhatwal et al. National Bureau of </a:t>
            </a:r>
            <a:r>
              <a:rPr lang="en-US" sz="1200" dirty="0" err="1"/>
              <a:t>Econnomic</a:t>
            </a:r>
            <a:r>
              <a:rPr lang="en-US" sz="1200" dirty="0"/>
              <a:t> Research. 2023</a:t>
            </a:r>
          </a:p>
          <a:p>
            <a:r>
              <a:rPr lang="en-US" sz="1200" dirty="0" err="1"/>
              <a:t>HepVu</a:t>
            </a:r>
            <a:r>
              <a:rPr lang="en-US" sz="1200" dirty="0"/>
              <a:t> </a:t>
            </a:r>
            <a:r>
              <a:rPr lang="en-US" sz="1200" dirty="0">
                <a:hlinkClick r:id="rId4"/>
              </a:rPr>
              <a:t>https://hepatitiselimination.hepvu.org/</a:t>
            </a:r>
            <a:r>
              <a:rPr lang="en-US" sz="1200" dirty="0"/>
              <a:t> </a:t>
            </a:r>
          </a:p>
        </p:txBody>
      </p:sp>
    </p:spTree>
    <p:extLst>
      <p:ext uri="{BB962C8B-B14F-4D97-AF65-F5344CB8AC3E}">
        <p14:creationId xmlns:p14="http://schemas.microsoft.com/office/powerpoint/2010/main" val="361521081"/>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itle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template-widescreen.potx" id="{9F6C5F33-26FD-4486-8FC3-68FFBBA79920}" vid="{BE9B863C-DE2F-4FC5-B704-B98053DCC2A1}"/>
    </a:ext>
  </a:extLst>
</a:theme>
</file>

<file path=ppt/theme/theme2.xml><?xml version="1.0" encoding="utf-8"?>
<a:theme xmlns:a="http://schemas.openxmlformats.org/drawingml/2006/main" name="Content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template-widescreen.potx" id="{9F6C5F33-26FD-4486-8FC3-68FFBBA79920}" vid="{49E2E7B5-6607-4336-B3B4-DCF1EC204D3F}"/>
    </a:ext>
  </a:extLst>
</a:theme>
</file>

<file path=ppt/theme/theme3.xml><?xml version="1.0" encoding="utf-8"?>
<a:theme xmlns:a="http://schemas.openxmlformats.org/drawingml/2006/main" name="3_Custom Design">
  <a:themeElements>
    <a:clrScheme name="AETC Template">
      <a:dk1>
        <a:srgbClr val="222222"/>
      </a:dk1>
      <a:lt1>
        <a:srgbClr val="FFFFFF"/>
      </a:lt1>
      <a:dk2>
        <a:srgbClr val="1C3768"/>
      </a:dk2>
      <a:lt2>
        <a:srgbClr val="F8F6F0"/>
      </a:lt2>
      <a:accent1>
        <a:srgbClr val="0053A6"/>
      </a:accent1>
      <a:accent2>
        <a:srgbClr val="8096B6"/>
      </a:accent2>
      <a:accent3>
        <a:srgbClr val="A01813"/>
      </a:accent3>
      <a:accent4>
        <a:srgbClr val="D62027"/>
      </a:accent4>
      <a:accent5>
        <a:srgbClr val="DDDCD3"/>
      </a:accent5>
      <a:accent6>
        <a:srgbClr val="FFFFFF"/>
      </a:accent6>
      <a:hlink>
        <a:srgbClr val="0053A6"/>
      </a:hlink>
      <a:folHlink>
        <a:srgbClr val="7F95B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template-widescreen.potx" id="{9F6C5F33-26FD-4486-8FC3-68FFBBA79920}" vid="{CB3B78A7-7F93-4FB2-8006-051DC23A82AC}"/>
    </a:ext>
  </a:extLst>
</a:theme>
</file>

<file path=ppt/theme/theme4.xml><?xml version="1.0" encoding="utf-8"?>
<a:theme xmlns:a="http://schemas.openxmlformats.org/drawingml/2006/main" name="5_Custom Design">
  <a:themeElements>
    <a:clrScheme name="AETC Template">
      <a:dk1>
        <a:srgbClr val="222222"/>
      </a:dk1>
      <a:lt1>
        <a:srgbClr val="FFFFFF"/>
      </a:lt1>
      <a:dk2>
        <a:srgbClr val="1C3768"/>
      </a:dk2>
      <a:lt2>
        <a:srgbClr val="F8F6F0"/>
      </a:lt2>
      <a:accent1>
        <a:srgbClr val="0053A6"/>
      </a:accent1>
      <a:accent2>
        <a:srgbClr val="8096B6"/>
      </a:accent2>
      <a:accent3>
        <a:srgbClr val="A01813"/>
      </a:accent3>
      <a:accent4>
        <a:srgbClr val="D62027"/>
      </a:accent4>
      <a:accent5>
        <a:srgbClr val="DDDCD3"/>
      </a:accent5>
      <a:accent6>
        <a:srgbClr val="FFFFFF"/>
      </a:accent6>
      <a:hlink>
        <a:srgbClr val="0053A6"/>
      </a:hlink>
      <a:folHlink>
        <a:srgbClr val="7F95B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template-widescreen.potx" id="{9F6C5F33-26FD-4486-8FC3-68FFBBA79920}" vid="{3508AACB-9AD2-40AB-995C-481952F1FE62}"/>
    </a:ext>
  </a:extLst>
</a:theme>
</file>

<file path=ppt/theme/theme5.xml><?xml version="1.0" encoding="utf-8"?>
<a:theme xmlns:a="http://schemas.openxmlformats.org/drawingml/2006/main" name="6_Custom Design">
  <a:themeElements>
    <a:clrScheme name="AETC Template">
      <a:dk1>
        <a:srgbClr val="222222"/>
      </a:dk1>
      <a:lt1>
        <a:srgbClr val="FFFFFF"/>
      </a:lt1>
      <a:dk2>
        <a:srgbClr val="1C3768"/>
      </a:dk2>
      <a:lt2>
        <a:srgbClr val="F8F6F0"/>
      </a:lt2>
      <a:accent1>
        <a:srgbClr val="0053A6"/>
      </a:accent1>
      <a:accent2>
        <a:srgbClr val="8096B6"/>
      </a:accent2>
      <a:accent3>
        <a:srgbClr val="A01813"/>
      </a:accent3>
      <a:accent4>
        <a:srgbClr val="D62027"/>
      </a:accent4>
      <a:accent5>
        <a:srgbClr val="DDDCD3"/>
      </a:accent5>
      <a:accent6>
        <a:srgbClr val="FFFFFF"/>
      </a:accent6>
      <a:hlink>
        <a:srgbClr val="0053A6"/>
      </a:hlink>
      <a:folHlink>
        <a:srgbClr val="7F95B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template-widescreen.potx" id="{9F6C5F33-26FD-4486-8FC3-68FFBBA79920}" vid="{B4E2A952-FB3A-47FA-81DD-F758D9C96D84}"/>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89a0a29-f901-4f80-a0b6-fef874ca8871">
      <Terms xmlns="http://schemas.microsoft.com/office/infopath/2007/PartnerControls"/>
    </lcf76f155ced4ddcb4097134ff3c332f>
    <TaxCatchAll xmlns="d5c82a1a-2a8a-49b4-8a9c-deebcf1aae2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E410992C17FFB4AA99C1035259D0A26" ma:contentTypeVersion="19" ma:contentTypeDescription="Create a new document." ma:contentTypeScope="" ma:versionID="3a383765be0c04843bb39fc50fde2d40">
  <xsd:schema xmlns:xsd="http://www.w3.org/2001/XMLSchema" xmlns:xs="http://www.w3.org/2001/XMLSchema" xmlns:p="http://schemas.microsoft.com/office/2006/metadata/properties" xmlns:ns2="a89a0a29-f901-4f80-a0b6-fef874ca8871" xmlns:ns3="d5c82a1a-2a8a-49b4-8a9c-deebcf1aae21" targetNamespace="http://schemas.microsoft.com/office/2006/metadata/properties" ma:root="true" ma:fieldsID="5addee8ce112d0c35b50d1a8094bb8c7" ns2:_="" ns3:_="">
    <xsd:import namespace="a89a0a29-f901-4f80-a0b6-fef874ca8871"/>
    <xsd:import namespace="d5c82a1a-2a8a-49b4-8a9c-deebcf1aae2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TaxCatchAll"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SharedWithUsers" minOccurs="0"/>
                <xsd:element ref="ns3:SharedWithDetails"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9a0a29-f901-4f80-a0b6-fef874ca88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560d88b-9459-45c3-8a30-9c03b99f5b18"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c82a1a-2a8a-49b4-8a9c-deebcf1aae2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cc9bd5e-805f-4db5-93f9-e8a50b5d5c4b}" ma:internalName="TaxCatchAll" ma:showField="CatchAllData" ma:web="d5c82a1a-2a8a-49b4-8a9c-deebcf1aae2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E3D3BF-4C38-44CF-9049-79039A97FE5A}">
  <ds:schemaRefs>
    <ds:schemaRef ds:uri="http://schemas.microsoft.com/sharepoint/v3/contenttype/forms"/>
  </ds:schemaRefs>
</ds:datastoreItem>
</file>

<file path=customXml/itemProps2.xml><?xml version="1.0" encoding="utf-8"?>
<ds:datastoreItem xmlns:ds="http://schemas.openxmlformats.org/officeDocument/2006/customXml" ds:itemID="{4EB57F0F-9461-4BBE-906D-AB84B21CD3B2}">
  <ds:schemaRefs>
    <ds:schemaRef ds:uri="http://purl.org/dc/dcmitype/"/>
    <ds:schemaRef ds:uri="http://schemas.microsoft.com/office/2006/documentManagement/types"/>
    <ds:schemaRef ds:uri="http://www.w3.org/XML/1998/namespace"/>
    <ds:schemaRef ds:uri="http://schemas.microsoft.com/office/2006/metadata/properties"/>
    <ds:schemaRef ds:uri="5661bd68-91d7-413a-9236-892cdea936d6"/>
    <ds:schemaRef ds:uri="http://purl.org/dc/terms/"/>
    <ds:schemaRef ds:uri="http://schemas.openxmlformats.org/package/2006/metadata/core-properties"/>
    <ds:schemaRef ds:uri="http://schemas.microsoft.com/office/infopath/2007/PartnerControls"/>
    <ds:schemaRef ds:uri="851590d9-cba4-459a-b434-389629fc4743"/>
    <ds:schemaRef ds:uri="http://purl.org/dc/elements/1.1/"/>
    <ds:schemaRef ds:uri="a89a0a29-f901-4f80-a0b6-fef874ca8871"/>
    <ds:schemaRef ds:uri="d5c82a1a-2a8a-49b4-8a9c-deebcf1aae21"/>
  </ds:schemaRefs>
</ds:datastoreItem>
</file>

<file path=customXml/itemProps3.xml><?xml version="1.0" encoding="utf-8"?>
<ds:datastoreItem xmlns:ds="http://schemas.openxmlformats.org/officeDocument/2006/customXml" ds:itemID="{C1A6C88F-C470-428E-8D1F-987CBEEFCA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9a0a29-f901-4f80-a0b6-fef874ca8871"/>
    <ds:schemaRef ds:uri="d5c82a1a-2a8a-49b4-8a9c-deebcf1aae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AETC-program-template-widescreen</Template>
  <TotalTime>8416</TotalTime>
  <Words>3908</Words>
  <Application>Microsoft Office PowerPoint</Application>
  <PresentationFormat>Custom</PresentationFormat>
  <Paragraphs>442</Paragraphs>
  <Slides>49</Slides>
  <Notes>15</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49</vt:i4>
      </vt:variant>
    </vt:vector>
  </HeadingPairs>
  <TitlesOfParts>
    <vt:vector size="59" baseType="lpstr">
      <vt:lpstr>Aptos</vt:lpstr>
      <vt:lpstr>Arial</vt:lpstr>
      <vt:lpstr>STIXGeneral-Regular</vt:lpstr>
      <vt:lpstr>System Font Regular</vt:lpstr>
      <vt:lpstr>Wingdings</vt:lpstr>
      <vt:lpstr>Title slide master</vt:lpstr>
      <vt:lpstr>Content slide master</vt:lpstr>
      <vt:lpstr>3_Custom Design</vt:lpstr>
      <vt:lpstr>5_Custom Design</vt:lpstr>
      <vt:lpstr>6_Custom Design</vt:lpstr>
      <vt:lpstr>Hepatitis C in Pregnant Women and Infants</vt:lpstr>
      <vt:lpstr>Disclosures</vt:lpstr>
      <vt:lpstr>Disclosures</vt:lpstr>
      <vt:lpstr>Disclosures</vt:lpstr>
      <vt:lpstr>AETC Program National Centers and HIV Curriculum</vt:lpstr>
      <vt:lpstr>Learning Objectives </vt:lpstr>
      <vt:lpstr>Hepatitis C (HCV) Epidemiology </vt:lpstr>
      <vt:lpstr>Hepatitis C Virus (HCV)</vt:lpstr>
      <vt:lpstr>Elimination is the Goal!</vt:lpstr>
      <vt:lpstr>Hepatitis C Trends in the US</vt:lpstr>
      <vt:lpstr>HCV is an Emerging Epidemic in Pregnancy</vt:lpstr>
      <vt:lpstr>Changing Epidemiology and Transmission</vt:lpstr>
      <vt:lpstr>Transmission Continued </vt:lpstr>
      <vt:lpstr>HCV Screening in Pregnancy </vt:lpstr>
      <vt:lpstr>New Screening Guidelines!</vt:lpstr>
      <vt:lpstr>Risk-Based vs Universal Screening </vt:lpstr>
      <vt:lpstr>Universal Testing Continued </vt:lpstr>
      <vt:lpstr>Impact of HCV on Pregnancy </vt:lpstr>
      <vt:lpstr>Hepatitis C and Pregnancy</vt:lpstr>
      <vt:lpstr>Hepatitis C and Pregnancy</vt:lpstr>
      <vt:lpstr>HCV and Pregnancy Outcomes </vt:lpstr>
      <vt:lpstr>Hepatitis C Viremia and Pregnancy Outcomes </vt:lpstr>
      <vt:lpstr>Hepatitis C and Stigma</vt:lpstr>
      <vt:lpstr>HCV Treatment in Pregnancy and Postpartum Period</vt:lpstr>
      <vt:lpstr>HCV Can Be Cured!  </vt:lpstr>
      <vt:lpstr>State of Medicaid Access to HCV Treatment </vt:lpstr>
      <vt:lpstr>HCV Treatment is Safe and Effective </vt:lpstr>
      <vt:lpstr>Treatment is recommended for ALL PATIENTS with chronic HCV infection, except those with short life expectancies that cannot be remediated by treating HCV, by liver transplantation, or by other directed therapy. Patients with a short life expectancy owing to liver disease should be managed in consultation with an expert. --AASLD/IDSA Guidance Rating: Class I, Level A </vt:lpstr>
      <vt:lpstr>PowerPoint Presentation</vt:lpstr>
      <vt:lpstr>Pregnancy is an Opportunity! </vt:lpstr>
      <vt:lpstr>PowerPoint Presentation</vt:lpstr>
      <vt:lpstr>HCV Treatment During Pregnancy </vt:lpstr>
      <vt:lpstr>HCV Treatment and Pregnant People</vt:lpstr>
      <vt:lpstr>Storc Trial – Sofosbuvir/Velpatasvir (SOF/VEL) Treatment of Chronic Hepatitis C During Pregnancy </vt:lpstr>
      <vt:lpstr>Potential Solutions in the Postpatum HCV treatment</vt:lpstr>
      <vt:lpstr>This is a Tough Problem</vt:lpstr>
      <vt:lpstr>Postpartum Women are Not Being Linked to HCV Care</vt:lpstr>
      <vt:lpstr>Possible Solutions: Integrated Care</vt:lpstr>
      <vt:lpstr>Possible Solutions: Telehealth </vt:lpstr>
      <vt:lpstr>Possible Solutions: Integrated Care and Telehealth  </vt:lpstr>
      <vt:lpstr>Possible Solutions: Inpatient e-consults </vt:lpstr>
      <vt:lpstr>HCV in Infants and Children </vt:lpstr>
      <vt:lpstr>Perinatal Transmission </vt:lpstr>
      <vt:lpstr>New Guidelines for Testing Infants </vt:lpstr>
      <vt:lpstr>PowerPoint Presentation</vt:lpstr>
      <vt:lpstr>PowerPoint Presentation</vt:lpstr>
      <vt:lpstr>We Are Not Screening Infants for HCV </vt:lpstr>
      <vt:lpstr>Integrated Care Improves Screening </vt:lpstr>
      <vt:lpstr>Long-term Effects of Untreated HCV in Children </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Souvannaraj, Jake;Sadie Harris</dc:creator>
  <cp:lastModifiedBy>Short, Stephanie L.</cp:lastModifiedBy>
  <cp:revision>107</cp:revision>
  <cp:lastPrinted>2014-09-18T20:07:37Z</cp:lastPrinted>
  <dcterms:created xsi:type="dcterms:W3CDTF">2022-02-08T21:24:12Z</dcterms:created>
  <dcterms:modified xsi:type="dcterms:W3CDTF">2026-03-12T20:26:53Z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92c8cef-6f2b-4af1-b4ac-d815ff795cd6_Enabled">
    <vt:lpwstr>true</vt:lpwstr>
  </property>
  <property fmtid="{D5CDD505-2E9C-101B-9397-08002B2CF9AE}" pid="3" name="MSIP_Label_792c8cef-6f2b-4af1-b4ac-d815ff795cd6_SetDate">
    <vt:lpwstr>2023-02-09T00:21:57Z</vt:lpwstr>
  </property>
  <property fmtid="{D5CDD505-2E9C-101B-9397-08002B2CF9AE}" pid="4" name="MSIP_Label_792c8cef-6f2b-4af1-b4ac-d815ff795cd6_Method">
    <vt:lpwstr>Standard</vt:lpwstr>
  </property>
  <property fmtid="{D5CDD505-2E9C-101B-9397-08002B2CF9AE}" pid="5" name="MSIP_Label_792c8cef-6f2b-4af1-b4ac-d815ff795cd6_Name">
    <vt:lpwstr>VUMC General</vt:lpwstr>
  </property>
  <property fmtid="{D5CDD505-2E9C-101B-9397-08002B2CF9AE}" pid="6" name="MSIP_Label_792c8cef-6f2b-4af1-b4ac-d815ff795cd6_SiteId">
    <vt:lpwstr>ef575030-1424-4ed8-b83c-12c533d879ab</vt:lpwstr>
  </property>
  <property fmtid="{D5CDD505-2E9C-101B-9397-08002B2CF9AE}" pid="7" name="MSIP_Label_792c8cef-6f2b-4af1-b4ac-d815ff795cd6_ActionId">
    <vt:lpwstr>6bb93189-4504-4495-922c-a7dd9f256ca4</vt:lpwstr>
  </property>
  <property fmtid="{D5CDD505-2E9C-101B-9397-08002B2CF9AE}" pid="8" name="MSIP_Label_792c8cef-6f2b-4af1-b4ac-d815ff795cd6_ContentBits">
    <vt:lpwstr>0</vt:lpwstr>
  </property>
  <property fmtid="{D5CDD505-2E9C-101B-9397-08002B2CF9AE}" pid="9" name="ContentTypeId">
    <vt:lpwstr>0x0101004E410992C17FFB4AA99C1035259D0A26</vt:lpwstr>
  </property>
  <property fmtid="{D5CDD505-2E9C-101B-9397-08002B2CF9AE}" pid="10" name="MediaServiceImageTags">
    <vt:lpwstr/>
  </property>
</Properties>
</file>