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1" r:id="rId4"/>
    <p:sldMasterId id="2147483675" r:id="rId5"/>
    <p:sldMasterId id="2147483716" r:id="rId6"/>
    <p:sldMasterId id="2147483720" r:id="rId7"/>
    <p:sldMasterId id="2147483722" r:id="rId8"/>
    <p:sldMasterId id="2147483732" r:id="rId9"/>
    <p:sldMasterId id="2147483752" r:id="rId10"/>
  </p:sldMasterIdLst>
  <p:notesMasterIdLst>
    <p:notesMasterId r:id="rId69"/>
  </p:notesMasterIdLst>
  <p:handoutMasterIdLst>
    <p:handoutMasterId r:id="rId70"/>
  </p:handoutMasterIdLst>
  <p:sldIdLst>
    <p:sldId id="405" r:id="rId11"/>
    <p:sldId id="2141412031" r:id="rId12"/>
    <p:sldId id="2141412034" r:id="rId13"/>
    <p:sldId id="2141412035" r:id="rId14"/>
    <p:sldId id="447" r:id="rId15"/>
    <p:sldId id="406" r:id="rId16"/>
    <p:sldId id="2141412033" r:id="rId17"/>
    <p:sldId id="411" r:id="rId18"/>
    <p:sldId id="2141412036" r:id="rId19"/>
    <p:sldId id="4110" r:id="rId20"/>
    <p:sldId id="2141412086" r:id="rId21"/>
    <p:sldId id="1993219802" r:id="rId22"/>
    <p:sldId id="2141412069" r:id="rId23"/>
    <p:sldId id="2141412110" r:id="rId24"/>
    <p:sldId id="4143" r:id="rId25"/>
    <p:sldId id="4171" r:id="rId26"/>
    <p:sldId id="2147483463" r:id="rId27"/>
    <p:sldId id="345" r:id="rId28"/>
    <p:sldId id="2147483460" r:id="rId29"/>
    <p:sldId id="376" r:id="rId30"/>
    <p:sldId id="2147483461" r:id="rId31"/>
    <p:sldId id="2147483462" r:id="rId32"/>
    <p:sldId id="2147483426" r:id="rId33"/>
    <p:sldId id="2147483464" r:id="rId34"/>
    <p:sldId id="1993219767" r:id="rId35"/>
    <p:sldId id="2141412120" r:id="rId36"/>
    <p:sldId id="1993219808" r:id="rId37"/>
    <p:sldId id="2141412114" r:id="rId38"/>
    <p:sldId id="2147483465" r:id="rId39"/>
    <p:sldId id="4172" r:id="rId40"/>
    <p:sldId id="2147483375" r:id="rId41"/>
    <p:sldId id="3318" r:id="rId42"/>
    <p:sldId id="2141412174" r:id="rId43"/>
    <p:sldId id="2147483467" r:id="rId44"/>
    <p:sldId id="2147483468" r:id="rId45"/>
    <p:sldId id="2147483470" r:id="rId46"/>
    <p:sldId id="2147483471" r:id="rId47"/>
    <p:sldId id="2147483466" r:id="rId48"/>
    <p:sldId id="2147483376" r:id="rId49"/>
    <p:sldId id="2147483377" r:id="rId50"/>
    <p:sldId id="2147483378" r:id="rId51"/>
    <p:sldId id="2147483379" r:id="rId52"/>
    <p:sldId id="2147483446" r:id="rId53"/>
    <p:sldId id="2141412184" r:id="rId54"/>
    <p:sldId id="2147483453" r:id="rId55"/>
    <p:sldId id="2147483431" r:id="rId56"/>
    <p:sldId id="2141412182" r:id="rId57"/>
    <p:sldId id="2141412164" r:id="rId58"/>
    <p:sldId id="2141412166" r:id="rId59"/>
    <p:sldId id="2141412165" r:id="rId60"/>
    <p:sldId id="288" r:id="rId61"/>
    <p:sldId id="2147483430" r:id="rId62"/>
    <p:sldId id="2147483439" r:id="rId63"/>
    <p:sldId id="2141412038" r:id="rId64"/>
    <p:sldId id="444" r:id="rId65"/>
    <p:sldId id="445" r:id="rId66"/>
    <p:sldId id="407" r:id="rId67"/>
    <p:sldId id="2141412039" r:id="rId68"/>
  </p:sldIdLst>
  <p:sldSz cx="12188825"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2" pos="3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Friedman" initials="MF" lastIdx="2" clrIdx="0">
    <p:extLst>
      <p:ext uri="{19B8F6BF-5375-455C-9EA6-DF929625EA0E}">
        <p15:presenceInfo xmlns:p15="http://schemas.microsoft.com/office/powerpoint/2012/main" userId="S::mfriedman506@insite.4cd.edu::881bf119-6d23-42c5-aea2-08784123bd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CD3"/>
    <a:srgbClr val="8096B6"/>
    <a:srgbClr val="D82129"/>
    <a:srgbClr val="222222"/>
    <a:srgbClr val="F8F6F0"/>
    <a:srgbClr val="FCFAF4"/>
    <a:srgbClr val="F0EDE4"/>
    <a:srgbClr val="E7E5D9"/>
    <a:srgbClr val="C5C4BA"/>
    <a:srgbClr val="A9A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1FF75-3224-8E8B-7BE2-19F87F33A7C2}" v="26" dt="2026-03-05T17:26:22.277"/>
    <p1510:client id="{49F1B5B7-4787-4362-7BD6-774CEA77ADD8}" v="1" dt="2026-03-04T14:21:04.690"/>
    <p1510:client id="{CCE99D32-42C0-571F-DD0B-EA7F3BD21F7E}" v="84" dt="2026-03-04T18:34:37.027"/>
  </p1510:revLst>
</p1510:revInfo>
</file>

<file path=ppt/tableStyles.xml><?xml version="1.0" encoding="utf-8"?>
<a:tblStyleLst xmlns:a="http://schemas.openxmlformats.org/drawingml/2006/main" def="{90651C3A-4460-11DB-9652-00E08161165F}">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2330" autoAdjust="0"/>
  </p:normalViewPr>
  <p:slideViewPr>
    <p:cSldViewPr snapToGrid="0">
      <p:cViewPr varScale="1">
        <p:scale>
          <a:sx n="81" d="100"/>
          <a:sy n="81" d="100"/>
        </p:scale>
        <p:origin x="1464" y="78"/>
      </p:cViewPr>
      <p:guideLst>
        <p:guide orient="horz" pos="1552"/>
        <p:guide pos="341"/>
      </p:guideLst>
    </p:cSldViewPr>
  </p:slideViewPr>
  <p:notesTextViewPr>
    <p:cViewPr>
      <p:scale>
        <a:sx n="3" d="2"/>
        <a:sy n="3" d="2"/>
      </p:scale>
      <p:origin x="0" y="0"/>
    </p:cViewPr>
  </p:notesTextViewPr>
  <p:sorterViewPr>
    <p:cViewPr>
      <p:scale>
        <a:sx n="120" d="100"/>
        <a:sy n="120" d="100"/>
      </p:scale>
      <p:origin x="0" y="1592"/>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Grady PrEP</c:v>
                </c:pt>
              </c:strCache>
            </c:strRef>
          </c:tx>
          <c:sp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EE5F-EF45-B7A7-97102D2E042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Referral</c:v>
                </c:pt>
                <c:pt idx="1">
                  <c:v>Linkage</c:v>
                </c:pt>
                <c:pt idx="2">
                  <c:v>Prescription</c:v>
                </c:pt>
              </c:strCache>
            </c:strRef>
          </c:cat>
          <c:val>
            <c:numRef>
              <c:f>Sheet1!$B$2:$B$4</c:f>
              <c:numCache>
                <c:formatCode>0.00%</c:formatCode>
                <c:ptCount val="3"/>
                <c:pt idx="0" formatCode="0%">
                  <c:v>1</c:v>
                </c:pt>
                <c:pt idx="1">
                  <c:v>0.72299999999999998</c:v>
                </c:pt>
                <c:pt idx="2">
                  <c:v>0.629</c:v>
                </c:pt>
              </c:numCache>
            </c:numRef>
          </c:val>
          <c:extLst>
            <c:ext xmlns:c16="http://schemas.microsoft.com/office/drawing/2014/chart" uri="{C3380CC4-5D6E-409C-BE32-E72D297353CC}">
              <c16:uniqueId val="{00000000-EE5F-EF45-B7A7-97102D2E042E}"/>
            </c:ext>
          </c:extLst>
        </c:ser>
        <c:ser>
          <c:idx val="1"/>
          <c:order val="1"/>
          <c:tx>
            <c:strRef>
              <c:f>Sheet1!$C$1</c:f>
              <c:strCache>
                <c:ptCount val="1"/>
                <c:pt idx="0">
                  <c:v>Other Local Cohort</c:v>
                </c:pt>
              </c:strCache>
            </c:strRef>
          </c:tx>
          <c:spPr>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EE5F-EF45-B7A7-97102D2E042E}"/>
                </c:ext>
              </c:extLst>
            </c:dLbl>
            <c:dLbl>
              <c:idx val="2"/>
              <c:layout>
                <c:manualLayout>
                  <c:x val="2.3940847256216206E-2"/>
                  <c:y val="-7.93389338429905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5F-EF45-B7A7-97102D2E042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Referral</c:v>
                </c:pt>
                <c:pt idx="1">
                  <c:v>Linkage</c:v>
                </c:pt>
                <c:pt idx="2">
                  <c:v>Prescription</c:v>
                </c:pt>
              </c:strCache>
            </c:strRef>
          </c:cat>
          <c:val>
            <c:numRef>
              <c:f>Sheet1!$C$2:$C$4</c:f>
              <c:numCache>
                <c:formatCode>0%</c:formatCode>
                <c:ptCount val="3"/>
                <c:pt idx="0">
                  <c:v>1</c:v>
                </c:pt>
                <c:pt idx="1">
                  <c:v>0.6</c:v>
                </c:pt>
                <c:pt idx="2" formatCode="0.00%">
                  <c:v>0.55200000000000005</c:v>
                </c:pt>
              </c:numCache>
            </c:numRef>
          </c:val>
          <c:extLst>
            <c:ext xmlns:c16="http://schemas.microsoft.com/office/drawing/2014/chart" uri="{C3380CC4-5D6E-409C-BE32-E72D297353CC}">
              <c16:uniqueId val="{00000001-EE5F-EF45-B7A7-97102D2E042E}"/>
            </c:ext>
          </c:extLst>
        </c:ser>
        <c:dLbls>
          <c:showLegendKey val="0"/>
          <c:showVal val="1"/>
          <c:showCatName val="0"/>
          <c:showSerName val="0"/>
          <c:showPercent val="0"/>
          <c:showBubbleSize val="0"/>
        </c:dLbls>
        <c:gapWidth val="75"/>
        <c:axId val="1543193839"/>
        <c:axId val="1654245903"/>
      </c:barChart>
      <c:catAx>
        <c:axId val="1543193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4245903"/>
        <c:crosses val="autoZero"/>
        <c:auto val="1"/>
        <c:lblAlgn val="ctr"/>
        <c:lblOffset val="100"/>
        <c:noMultiLvlLbl val="0"/>
      </c:catAx>
      <c:valAx>
        <c:axId val="16542459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3193839"/>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4380025133177"/>
          <c:y val="3.5180257641213929E-2"/>
          <c:w val="0.83435619974866826"/>
          <c:h val="0.7829599128063035"/>
        </c:manualLayout>
      </c:layout>
      <c:barChart>
        <c:barDir val="col"/>
        <c:grouping val="clustered"/>
        <c:varyColors val="0"/>
        <c:ser>
          <c:idx val="0"/>
          <c:order val="0"/>
          <c:tx>
            <c:strRef>
              <c:f>Sheet1!$B$1</c:f>
              <c:strCache>
                <c:ptCount val="1"/>
                <c:pt idx="0">
                  <c:v>Grady PrEP</c:v>
                </c:pt>
              </c:strCache>
            </c:strRef>
          </c:tx>
          <c:sp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7365-D64D-B500-A27CF1B17DF6}"/>
                </c:ext>
              </c:extLst>
            </c:dLbl>
            <c:dLbl>
              <c:idx val="1"/>
              <c:layout>
                <c:manualLayout>
                  <c:x val="1.7955635442162179E-2"/>
                  <c:y val="-7.93389338429905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65-D64D-B500-A27CF1B17DF6}"/>
                </c:ext>
              </c:extLst>
            </c:dLbl>
            <c:dLbl>
              <c:idx val="2"/>
              <c:layout>
                <c:manualLayout>
                  <c:x val="1.1970423628108047E-2"/>
                  <c:y val="-1.3223155640498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65-D64D-B500-A27CF1B17D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Prescription</c:v>
                </c:pt>
                <c:pt idx="1">
                  <c:v>6 month retention</c:v>
                </c:pt>
                <c:pt idx="2">
                  <c:v>12 month retention</c:v>
                </c:pt>
              </c:strCache>
            </c:strRef>
          </c:cat>
          <c:val>
            <c:numRef>
              <c:f>Sheet1!$B$2:$B$4</c:f>
              <c:numCache>
                <c:formatCode>0.00%</c:formatCode>
                <c:ptCount val="3"/>
                <c:pt idx="0" formatCode="0%">
                  <c:v>1</c:v>
                </c:pt>
                <c:pt idx="1">
                  <c:v>0.75</c:v>
                </c:pt>
                <c:pt idx="2">
                  <c:v>0.40600000000000003</c:v>
                </c:pt>
              </c:numCache>
            </c:numRef>
          </c:val>
          <c:extLst>
            <c:ext xmlns:c16="http://schemas.microsoft.com/office/drawing/2014/chart" uri="{C3380CC4-5D6E-409C-BE32-E72D297353CC}">
              <c16:uniqueId val="{00000000-27BB-AA42-A400-2D52AF17B968}"/>
            </c:ext>
          </c:extLst>
        </c:ser>
        <c:ser>
          <c:idx val="1"/>
          <c:order val="1"/>
          <c:tx>
            <c:strRef>
              <c:f>Sheet1!$C$1</c:f>
              <c:strCache>
                <c:ptCount val="1"/>
                <c:pt idx="0">
                  <c:v>Other Local Cohort</c:v>
                </c:pt>
              </c:strCache>
            </c:strRef>
          </c:tx>
          <c:spPr>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a:solidFill>
                <a:schemeClr val="tx1"/>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7365-D64D-B500-A27CF1B17DF6}"/>
                </c:ext>
              </c:extLst>
            </c:dLbl>
            <c:dLbl>
              <c:idx val="1"/>
              <c:layout>
                <c:manualLayout>
                  <c:x val="1.4963029535135196E-2"/>
                  <c:y val="-1.586778676859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65-D64D-B500-A27CF1B17DF6}"/>
                </c:ext>
              </c:extLst>
            </c:dLbl>
            <c:dLbl>
              <c:idx val="2"/>
              <c:layout>
                <c:manualLayout>
                  <c:x val="2.3940847256216206E-2"/>
                  <c:y val="-1.5867786768598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65-D64D-B500-A27CF1B17D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Prescription</c:v>
                </c:pt>
                <c:pt idx="1">
                  <c:v>6 month retention</c:v>
                </c:pt>
                <c:pt idx="2">
                  <c:v>12 month retention</c:v>
                </c:pt>
              </c:strCache>
            </c:strRef>
          </c:cat>
          <c:val>
            <c:numRef>
              <c:f>Sheet1!$C$2:$C$4</c:f>
              <c:numCache>
                <c:formatCode>0%</c:formatCode>
                <c:ptCount val="3"/>
                <c:pt idx="0">
                  <c:v>1</c:v>
                </c:pt>
                <c:pt idx="1">
                  <c:v>0.44</c:v>
                </c:pt>
                <c:pt idx="2" formatCode="0.00%">
                  <c:v>0.25</c:v>
                </c:pt>
              </c:numCache>
            </c:numRef>
          </c:val>
          <c:extLst>
            <c:ext xmlns:c16="http://schemas.microsoft.com/office/drawing/2014/chart" uri="{C3380CC4-5D6E-409C-BE32-E72D297353CC}">
              <c16:uniqueId val="{00000001-27BB-AA42-A400-2D52AF17B968}"/>
            </c:ext>
          </c:extLst>
        </c:ser>
        <c:dLbls>
          <c:showLegendKey val="0"/>
          <c:showVal val="1"/>
          <c:showCatName val="0"/>
          <c:showSerName val="0"/>
          <c:showPercent val="0"/>
          <c:showBubbleSize val="0"/>
        </c:dLbls>
        <c:gapWidth val="75"/>
        <c:axId val="1543193839"/>
        <c:axId val="1654245903"/>
      </c:barChart>
      <c:catAx>
        <c:axId val="1543193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4245903"/>
        <c:crosses val="autoZero"/>
        <c:auto val="1"/>
        <c:lblAlgn val="ctr"/>
        <c:lblOffset val="100"/>
        <c:noMultiLvlLbl val="0"/>
      </c:catAx>
      <c:valAx>
        <c:axId val="16542459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3193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B5F553-A903-8A4D-B7F4-DD4067FEA4F1}" type="doc">
      <dgm:prSet loTypeId="urn:microsoft.com/office/officeart/2008/layout/LinedList" loCatId="list" qsTypeId="urn:microsoft.com/office/officeart/2005/8/quickstyle/simple5" qsCatId="simple" csTypeId="urn:microsoft.com/office/officeart/2005/8/colors/accent0_2" csCatId="mainScheme" phldr="1"/>
      <dgm:spPr/>
      <dgm:t>
        <a:bodyPr/>
        <a:lstStyle/>
        <a:p>
          <a:endParaRPr lang="en-US"/>
        </a:p>
      </dgm:t>
    </dgm:pt>
    <dgm:pt modelId="{1A26965C-1CAB-7344-9D83-5F002F7A571D}">
      <dgm:prSet phldrT="[Text]" custT="1"/>
      <dgm:spPr/>
      <dgm:t>
        <a:bodyPr/>
        <a:lstStyle/>
        <a:p>
          <a:r>
            <a:rPr lang="en-US" sz="2400"/>
            <a:t>Cisgender women account for a growing proportion of new HIV diagnoses, with Black women disproportionately affected. </a:t>
          </a:r>
        </a:p>
      </dgm:t>
    </dgm:pt>
    <dgm:pt modelId="{BAC994FA-9CC1-D549-98FF-1559A3637B8D}" type="parTrans" cxnId="{2B2BD9FE-6CE9-1846-B4C5-F622AD2A19B3}">
      <dgm:prSet/>
      <dgm:spPr/>
      <dgm:t>
        <a:bodyPr/>
        <a:lstStyle/>
        <a:p>
          <a:endParaRPr lang="en-US" sz="1800"/>
        </a:p>
      </dgm:t>
    </dgm:pt>
    <dgm:pt modelId="{DC080C16-4CAA-7448-BF97-A95A23B6D8DE}" type="sibTrans" cxnId="{2B2BD9FE-6CE9-1846-B4C5-F622AD2A19B3}">
      <dgm:prSet/>
      <dgm:spPr/>
      <dgm:t>
        <a:bodyPr/>
        <a:lstStyle/>
        <a:p>
          <a:endParaRPr lang="en-US" sz="1800"/>
        </a:p>
      </dgm:t>
    </dgm:pt>
    <dgm:pt modelId="{B61BFEC7-AEE1-534F-A8C3-E51F13089164}">
      <dgm:prSet phldrT="[Text]" custT="1"/>
      <dgm:spPr/>
      <dgm:t>
        <a:bodyPr/>
        <a:lstStyle/>
        <a:p>
          <a:r>
            <a:rPr lang="en-US" sz="2400"/>
            <a:t>Many women lack identifiable behavioral risk factors prior to diagnosis, which affects risk assessment and </a:t>
          </a:r>
          <a:r>
            <a:rPr lang="en-US" sz="2400" err="1"/>
            <a:t>PrEP</a:t>
          </a:r>
          <a:r>
            <a:rPr lang="en-US" sz="2400"/>
            <a:t> counseling.</a:t>
          </a:r>
        </a:p>
      </dgm:t>
    </dgm:pt>
    <dgm:pt modelId="{95CF6272-BE37-EA4D-B8A8-E900667FFC9E}" type="parTrans" cxnId="{16D6E6DE-710A-8248-A79A-831F230203B8}">
      <dgm:prSet/>
      <dgm:spPr/>
      <dgm:t>
        <a:bodyPr/>
        <a:lstStyle/>
        <a:p>
          <a:endParaRPr lang="en-US" sz="1800"/>
        </a:p>
      </dgm:t>
    </dgm:pt>
    <dgm:pt modelId="{F46FE52E-1F70-3B4C-AA0E-460E030DAAC0}" type="sibTrans" cxnId="{16D6E6DE-710A-8248-A79A-831F230203B8}">
      <dgm:prSet/>
      <dgm:spPr/>
      <dgm:t>
        <a:bodyPr/>
        <a:lstStyle/>
        <a:p>
          <a:endParaRPr lang="en-US" sz="1800"/>
        </a:p>
      </dgm:t>
    </dgm:pt>
    <dgm:pt modelId="{2AE6E0CC-5306-1049-BFC4-3D458A5EC51E}" type="pres">
      <dgm:prSet presAssocID="{43B5F553-A903-8A4D-B7F4-DD4067FEA4F1}" presName="vert0" presStyleCnt="0">
        <dgm:presLayoutVars>
          <dgm:dir/>
          <dgm:animOne val="branch"/>
          <dgm:animLvl val="lvl"/>
        </dgm:presLayoutVars>
      </dgm:prSet>
      <dgm:spPr/>
    </dgm:pt>
    <dgm:pt modelId="{468F12CF-D50C-9D47-B066-F6CDF7575965}" type="pres">
      <dgm:prSet presAssocID="{1A26965C-1CAB-7344-9D83-5F002F7A571D}" presName="thickLine" presStyleLbl="alignNode1" presStyleIdx="0" presStyleCnt="2"/>
      <dgm:spPr/>
    </dgm:pt>
    <dgm:pt modelId="{6934E888-A34D-2F4A-8009-054455D9483D}" type="pres">
      <dgm:prSet presAssocID="{1A26965C-1CAB-7344-9D83-5F002F7A571D}" presName="horz1" presStyleCnt="0"/>
      <dgm:spPr/>
    </dgm:pt>
    <dgm:pt modelId="{2744ADAE-C31C-C74C-AAF7-EA0216F51ED0}" type="pres">
      <dgm:prSet presAssocID="{1A26965C-1CAB-7344-9D83-5F002F7A571D}" presName="tx1" presStyleLbl="revTx" presStyleIdx="0" presStyleCnt="2"/>
      <dgm:spPr/>
    </dgm:pt>
    <dgm:pt modelId="{F2AFE3A5-C7A5-BF41-9D15-F34878FBD155}" type="pres">
      <dgm:prSet presAssocID="{1A26965C-1CAB-7344-9D83-5F002F7A571D}" presName="vert1" presStyleCnt="0"/>
      <dgm:spPr/>
    </dgm:pt>
    <dgm:pt modelId="{A3B7E536-5463-8D49-935D-4047C4CFE36F}" type="pres">
      <dgm:prSet presAssocID="{B61BFEC7-AEE1-534F-A8C3-E51F13089164}" presName="thickLine" presStyleLbl="alignNode1" presStyleIdx="1" presStyleCnt="2"/>
      <dgm:spPr/>
    </dgm:pt>
    <dgm:pt modelId="{F76D651D-EE2F-EC47-B150-05F24DC110FA}" type="pres">
      <dgm:prSet presAssocID="{B61BFEC7-AEE1-534F-A8C3-E51F13089164}" presName="horz1" presStyleCnt="0"/>
      <dgm:spPr/>
    </dgm:pt>
    <dgm:pt modelId="{1345C871-0EBF-E54E-B3D3-70CECE16681F}" type="pres">
      <dgm:prSet presAssocID="{B61BFEC7-AEE1-534F-A8C3-E51F13089164}" presName="tx1" presStyleLbl="revTx" presStyleIdx="1" presStyleCnt="2"/>
      <dgm:spPr/>
    </dgm:pt>
    <dgm:pt modelId="{FC4E5827-50E5-CD4D-8013-B74CF96BE247}" type="pres">
      <dgm:prSet presAssocID="{B61BFEC7-AEE1-534F-A8C3-E51F13089164}" presName="vert1" presStyleCnt="0"/>
      <dgm:spPr/>
    </dgm:pt>
  </dgm:ptLst>
  <dgm:cxnLst>
    <dgm:cxn modelId="{ACAD1E1F-2274-5F42-977D-694DABF0B209}" type="presOf" srcId="{B61BFEC7-AEE1-534F-A8C3-E51F13089164}" destId="{1345C871-0EBF-E54E-B3D3-70CECE16681F}" srcOrd="0" destOrd="0" presId="urn:microsoft.com/office/officeart/2008/layout/LinedList"/>
    <dgm:cxn modelId="{5D1A0DA5-7D28-694B-A2A5-291B646838D1}" type="presOf" srcId="{1A26965C-1CAB-7344-9D83-5F002F7A571D}" destId="{2744ADAE-C31C-C74C-AAF7-EA0216F51ED0}" srcOrd="0" destOrd="0" presId="urn:microsoft.com/office/officeart/2008/layout/LinedList"/>
    <dgm:cxn modelId="{16D6E6DE-710A-8248-A79A-831F230203B8}" srcId="{43B5F553-A903-8A4D-B7F4-DD4067FEA4F1}" destId="{B61BFEC7-AEE1-534F-A8C3-E51F13089164}" srcOrd="1" destOrd="0" parTransId="{95CF6272-BE37-EA4D-B8A8-E900667FFC9E}" sibTransId="{F46FE52E-1F70-3B4C-AA0E-460E030DAAC0}"/>
    <dgm:cxn modelId="{A27E40F6-9AB8-8546-A4B4-DB7EAA616D65}" type="presOf" srcId="{43B5F553-A903-8A4D-B7F4-DD4067FEA4F1}" destId="{2AE6E0CC-5306-1049-BFC4-3D458A5EC51E}" srcOrd="0" destOrd="0" presId="urn:microsoft.com/office/officeart/2008/layout/LinedList"/>
    <dgm:cxn modelId="{2B2BD9FE-6CE9-1846-B4C5-F622AD2A19B3}" srcId="{43B5F553-A903-8A4D-B7F4-DD4067FEA4F1}" destId="{1A26965C-1CAB-7344-9D83-5F002F7A571D}" srcOrd="0" destOrd="0" parTransId="{BAC994FA-9CC1-D549-98FF-1559A3637B8D}" sibTransId="{DC080C16-4CAA-7448-BF97-A95A23B6D8DE}"/>
    <dgm:cxn modelId="{E9BAB11D-5741-2C46-A998-F6955F81F460}" type="presParOf" srcId="{2AE6E0CC-5306-1049-BFC4-3D458A5EC51E}" destId="{468F12CF-D50C-9D47-B066-F6CDF7575965}" srcOrd="0" destOrd="0" presId="urn:microsoft.com/office/officeart/2008/layout/LinedList"/>
    <dgm:cxn modelId="{1887736A-7CEC-8642-816F-C26CCD4FA955}" type="presParOf" srcId="{2AE6E0CC-5306-1049-BFC4-3D458A5EC51E}" destId="{6934E888-A34D-2F4A-8009-054455D9483D}" srcOrd="1" destOrd="0" presId="urn:microsoft.com/office/officeart/2008/layout/LinedList"/>
    <dgm:cxn modelId="{6EE436DC-84D5-6A43-8D82-0DB609589DCD}" type="presParOf" srcId="{6934E888-A34D-2F4A-8009-054455D9483D}" destId="{2744ADAE-C31C-C74C-AAF7-EA0216F51ED0}" srcOrd="0" destOrd="0" presId="urn:microsoft.com/office/officeart/2008/layout/LinedList"/>
    <dgm:cxn modelId="{229812C5-DCD9-AF45-B1AC-0D0C9411C6D1}" type="presParOf" srcId="{6934E888-A34D-2F4A-8009-054455D9483D}" destId="{F2AFE3A5-C7A5-BF41-9D15-F34878FBD155}" srcOrd="1" destOrd="0" presId="urn:microsoft.com/office/officeart/2008/layout/LinedList"/>
    <dgm:cxn modelId="{0F469158-267B-1B44-BA69-61D1B606F74B}" type="presParOf" srcId="{2AE6E0CC-5306-1049-BFC4-3D458A5EC51E}" destId="{A3B7E536-5463-8D49-935D-4047C4CFE36F}" srcOrd="2" destOrd="0" presId="urn:microsoft.com/office/officeart/2008/layout/LinedList"/>
    <dgm:cxn modelId="{03CCA7AC-B245-F24A-A75F-ED936CE3D407}" type="presParOf" srcId="{2AE6E0CC-5306-1049-BFC4-3D458A5EC51E}" destId="{F76D651D-EE2F-EC47-B150-05F24DC110FA}" srcOrd="3" destOrd="0" presId="urn:microsoft.com/office/officeart/2008/layout/LinedList"/>
    <dgm:cxn modelId="{375BC16C-A521-7646-A1CE-2D17A004A78D}" type="presParOf" srcId="{F76D651D-EE2F-EC47-B150-05F24DC110FA}" destId="{1345C871-0EBF-E54E-B3D3-70CECE16681F}" srcOrd="0" destOrd="0" presId="urn:microsoft.com/office/officeart/2008/layout/LinedList"/>
    <dgm:cxn modelId="{A32C1D7B-045C-4C4D-8344-BA4E4BA31776}" type="presParOf" srcId="{F76D651D-EE2F-EC47-B150-05F24DC110FA}" destId="{FC4E5827-50E5-CD4D-8013-B74CF96BE247}" srcOrd="1" destOrd="0" presId="urn:microsoft.com/office/officeart/2008/layout/Lin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F12CF-D50C-9D47-B066-F6CDF7575965}">
      <dsp:nvSpPr>
        <dsp:cNvPr id="0" name=""/>
        <dsp:cNvSpPr/>
      </dsp:nvSpPr>
      <dsp:spPr>
        <a:xfrm>
          <a:off x="0" y="0"/>
          <a:ext cx="4448525" cy="0"/>
        </a:xfrm>
        <a:prstGeom prst="lin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w="9525" cap="flat" cmpd="sng" algn="ctr">
          <a:solidFill>
            <a:schemeClr val="dk2">
              <a:shade val="80000"/>
              <a:hueOff val="0"/>
              <a:satOff val="0"/>
              <a:lumOff val="0"/>
              <a:alphaOff val="0"/>
            </a:schemeClr>
          </a:solidFill>
          <a:prstDash val="solid"/>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1">
          <a:scrgbClr r="0" g="0" b="0"/>
        </a:lnRef>
        <a:fillRef idx="3">
          <a:scrgbClr r="0" g="0" b="0"/>
        </a:fillRef>
        <a:effectRef idx="3">
          <a:scrgbClr r="0" g="0" b="0"/>
        </a:effectRef>
        <a:fontRef idx="minor">
          <a:schemeClr val="lt1"/>
        </a:fontRef>
      </dsp:style>
    </dsp:sp>
    <dsp:sp modelId="{2744ADAE-C31C-C74C-AAF7-EA0216F51ED0}">
      <dsp:nvSpPr>
        <dsp:cNvPr id="0" name=""/>
        <dsp:cNvSpPr/>
      </dsp:nvSpPr>
      <dsp:spPr>
        <a:xfrm>
          <a:off x="0" y="0"/>
          <a:ext cx="4448525" cy="188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Cisgender women account for a growing proportion of new HIV diagnoses, with Black women disproportionately affected. </a:t>
          </a:r>
        </a:p>
      </dsp:txBody>
      <dsp:txXfrm>
        <a:off x="0" y="0"/>
        <a:ext cx="4448525" cy="1882117"/>
      </dsp:txXfrm>
    </dsp:sp>
    <dsp:sp modelId="{A3B7E536-5463-8D49-935D-4047C4CFE36F}">
      <dsp:nvSpPr>
        <dsp:cNvPr id="0" name=""/>
        <dsp:cNvSpPr/>
      </dsp:nvSpPr>
      <dsp:spPr>
        <a:xfrm>
          <a:off x="0" y="1882117"/>
          <a:ext cx="4448525" cy="0"/>
        </a:xfrm>
        <a:prstGeom prst="lin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w="9525" cap="flat" cmpd="sng" algn="ctr">
          <a:solidFill>
            <a:schemeClr val="dk2">
              <a:shade val="80000"/>
              <a:hueOff val="0"/>
              <a:satOff val="0"/>
              <a:lumOff val="0"/>
              <a:alphaOff val="0"/>
            </a:schemeClr>
          </a:solidFill>
          <a:prstDash val="solid"/>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1">
          <a:scrgbClr r="0" g="0" b="0"/>
        </a:lnRef>
        <a:fillRef idx="3">
          <a:scrgbClr r="0" g="0" b="0"/>
        </a:fillRef>
        <a:effectRef idx="3">
          <a:scrgbClr r="0" g="0" b="0"/>
        </a:effectRef>
        <a:fontRef idx="minor">
          <a:schemeClr val="lt1"/>
        </a:fontRef>
      </dsp:style>
    </dsp:sp>
    <dsp:sp modelId="{1345C871-0EBF-E54E-B3D3-70CECE16681F}">
      <dsp:nvSpPr>
        <dsp:cNvPr id="0" name=""/>
        <dsp:cNvSpPr/>
      </dsp:nvSpPr>
      <dsp:spPr>
        <a:xfrm>
          <a:off x="0" y="1882117"/>
          <a:ext cx="4448525" cy="188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Many women lack identifiable behavioral risk factors prior to diagnosis, which affects risk assessment and </a:t>
          </a:r>
          <a:r>
            <a:rPr lang="en-US" sz="2400" kern="1200" err="1"/>
            <a:t>PrEP</a:t>
          </a:r>
          <a:r>
            <a:rPr lang="en-US" sz="2400" kern="1200"/>
            <a:t> counseling.</a:t>
          </a:r>
        </a:p>
      </dsp:txBody>
      <dsp:txXfrm>
        <a:off x="0" y="1882117"/>
        <a:ext cx="4448525" cy="18821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0.15416</cdr:x>
      <cdr:y>0.11868</cdr:y>
    </cdr:from>
    <cdr:to>
      <cdr:x>0.31876</cdr:x>
      <cdr:y>0.17421</cdr:y>
    </cdr:to>
    <cdr:sp macro="" textlink="">
      <cdr:nvSpPr>
        <cdr:cNvPr id="2" name="TextBox 1">
          <a:extLst xmlns:a="http://schemas.openxmlformats.org/drawingml/2006/main">
            <a:ext uri="{FF2B5EF4-FFF2-40B4-BE49-F238E27FC236}">
              <a16:creationId xmlns:a16="http://schemas.microsoft.com/office/drawing/2014/main" id="{4D0E89E4-7470-25A6-5622-84A5914C9F9E}"/>
            </a:ext>
          </a:extLst>
        </cdr:cNvPr>
        <cdr:cNvSpPr txBox="1"/>
      </cdr:nvSpPr>
      <cdr:spPr>
        <a:xfrm xmlns:a="http://schemas.openxmlformats.org/drawingml/2006/main">
          <a:off x="654242" y="569909"/>
          <a:ext cx="69850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N=401</a:t>
          </a:r>
          <a:endParaRPr lang="en-US" sz="1100" dirty="0"/>
        </a:p>
      </cdr:txBody>
    </cdr:sp>
  </cdr:relSizeAnchor>
  <cdr:relSizeAnchor xmlns:cdr="http://schemas.openxmlformats.org/drawingml/2006/chartDrawing">
    <cdr:from>
      <cdr:x>0.25591</cdr:x>
      <cdr:y>0.11868</cdr:y>
    </cdr:from>
    <cdr:to>
      <cdr:x>0.42051</cdr:x>
      <cdr:y>0.17421</cdr:y>
    </cdr:to>
    <cdr:sp macro="" textlink="">
      <cdr:nvSpPr>
        <cdr:cNvPr id="3" name="TextBox 1">
          <a:extLst xmlns:a="http://schemas.openxmlformats.org/drawingml/2006/main">
            <a:ext uri="{FF2B5EF4-FFF2-40B4-BE49-F238E27FC236}">
              <a16:creationId xmlns:a16="http://schemas.microsoft.com/office/drawing/2014/main" id="{73FFAFF7-63CD-C44C-D20D-CC5B634D34D2}"/>
            </a:ext>
          </a:extLst>
        </cdr:cNvPr>
        <cdr:cNvSpPr txBox="1"/>
      </cdr:nvSpPr>
      <cdr:spPr>
        <a:xfrm xmlns:a="http://schemas.openxmlformats.org/drawingml/2006/main">
          <a:off x="1086042" y="569909"/>
          <a:ext cx="698500" cy="2667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N=392</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0.20531</cdr:x>
      <cdr:y>0.10645</cdr:y>
    </cdr:from>
    <cdr:to>
      <cdr:x>0.3554</cdr:x>
      <cdr:y>0.16368</cdr:y>
    </cdr:to>
    <cdr:sp macro="" textlink="">
      <cdr:nvSpPr>
        <cdr:cNvPr id="2" name="TextBox 1">
          <a:extLst xmlns:a="http://schemas.openxmlformats.org/drawingml/2006/main">
            <a:ext uri="{FF2B5EF4-FFF2-40B4-BE49-F238E27FC236}">
              <a16:creationId xmlns:a16="http://schemas.microsoft.com/office/drawing/2014/main" id="{9C93B3D2-21EB-AB0D-FE27-A382AB40CDEF}"/>
            </a:ext>
          </a:extLst>
        </cdr:cNvPr>
        <cdr:cNvSpPr txBox="1"/>
      </cdr:nvSpPr>
      <cdr:spPr>
        <a:xfrm xmlns:a="http://schemas.openxmlformats.org/drawingml/2006/main">
          <a:off x="1168127" y="511984"/>
          <a:ext cx="853934" cy="275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N=289</a:t>
          </a:r>
          <a:endParaRPr lang="en-US" sz="1100" dirty="0"/>
        </a:p>
      </cdr:txBody>
    </cdr:sp>
  </cdr:relSizeAnchor>
  <cdr:relSizeAnchor xmlns:cdr="http://schemas.openxmlformats.org/drawingml/2006/chartDrawing">
    <cdr:from>
      <cdr:x>0.2981</cdr:x>
      <cdr:y>0.10645</cdr:y>
    </cdr:from>
    <cdr:to>
      <cdr:x>0.44818</cdr:x>
      <cdr:y>0.16368</cdr:y>
    </cdr:to>
    <cdr:sp macro="" textlink="">
      <cdr:nvSpPr>
        <cdr:cNvPr id="3" name="TextBox 1">
          <a:extLst xmlns:a="http://schemas.openxmlformats.org/drawingml/2006/main">
            <a:ext uri="{FF2B5EF4-FFF2-40B4-BE49-F238E27FC236}">
              <a16:creationId xmlns:a16="http://schemas.microsoft.com/office/drawing/2014/main" id="{123823E0-9A1D-5AD4-13E6-B3D4EC5962A6}"/>
            </a:ext>
          </a:extLst>
        </cdr:cNvPr>
        <cdr:cNvSpPr txBox="1"/>
      </cdr:nvSpPr>
      <cdr:spPr>
        <a:xfrm xmlns:a="http://schemas.openxmlformats.org/drawingml/2006/main">
          <a:off x="1696013" y="511984"/>
          <a:ext cx="853934" cy="275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N=216</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4BC3-4558-412F-8D5B-8D118CCE74BB}" type="datetimeFigureOut">
              <a:rPr lang="en-US" smtClean="0"/>
              <a:pPr/>
              <a:t>3/5/2026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3289E-2394-452D-948A-64C5AC31F64F}" type="slidenum">
              <a:rPr lang="en-US" smtClean="0"/>
              <a:pPr/>
              <a:t>‹#›</a:t>
            </a:fld>
            <a:endParaRPr lang="en-US" dirty="0"/>
          </a:p>
        </p:txBody>
      </p:sp>
    </p:spTree>
    <p:extLst>
      <p:ext uri="{BB962C8B-B14F-4D97-AF65-F5344CB8AC3E}">
        <p14:creationId xmlns:p14="http://schemas.microsoft.com/office/powerpoint/2010/main" val="3287507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Tree>
    <p:extLst>
      <p:ext uri="{BB962C8B-B14F-4D97-AF65-F5344CB8AC3E}">
        <p14:creationId xmlns:p14="http://schemas.microsoft.com/office/powerpoint/2010/main" val="1254938878"/>
      </p:ext>
    </p:extLst>
  </p:cSld>
  <p:clrMap bg1="lt1" tx1="dk1" bg2="dk2" tx2="lt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5190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C6724-97EA-1DF1-DC8B-9602C3F6B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FECA4-963F-B49F-3A20-2F1E86A70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24896-88F3-F06A-0ED5-3F0492B925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3366C3-E787-DAEF-1C5B-1ADA9614E8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DF181-EA2A-7942-A6F6-F9FDDD3D16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99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831686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78776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specific view into every single step into referral – </a:t>
            </a:r>
            <a:r>
              <a:rPr lang="en-US" err="1"/>
              <a:t>intiitation</a:t>
            </a:r>
            <a:r>
              <a:rPr lang="en-US"/>
              <a:t> – maintenance – </a:t>
            </a:r>
          </a:p>
          <a:p>
            <a:endParaRPr lang="en-US"/>
          </a:p>
          <a:p>
            <a:r>
              <a:rPr lang="en-US"/>
              <a:t>Real time review of patients across the continuum, identify bottlenecks or risk for harm at each step.</a:t>
            </a:r>
          </a:p>
          <a:p>
            <a:endParaRPr lang="en-US"/>
          </a:p>
          <a:p>
            <a:r>
              <a:rPr lang="en-US"/>
              <a:t>Also enables touch points and feeling like you are part of a team when you are on long acting PrEP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578C6-657E-4ED6-9288-B5CFCADB40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64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Covered entity owns the 340B benefit. </a:t>
            </a:r>
          </a:p>
          <a:p>
            <a:r>
              <a:rPr lang="en-US"/>
              <a:t>The clinic or hospital buys the drug at the 340B ceiling price. The insurer (or patient) pays the usual higher reimbursement. </a:t>
            </a:r>
          </a:p>
          <a:p>
            <a:r>
              <a:rPr lang="en-US"/>
              <a:t>The margin between those two is the 340B </a:t>
            </a:r>
            <a:r>
              <a:rPr lang="en-US" err="1"/>
              <a:t>savings.Contract</a:t>
            </a:r>
            <a:r>
              <a:rPr lang="en-US"/>
              <a:t> pharmacy (Walgreens) gets a cut. </a:t>
            </a:r>
          </a:p>
          <a:p>
            <a:r>
              <a:rPr lang="en-US"/>
              <a:t>Walgreens charges dispensing and/or admin fees. </a:t>
            </a:r>
          </a:p>
          <a:p>
            <a:r>
              <a:rPr lang="en-US"/>
              <a:t>With Walgreens’ “340B Complete,” you don’t get to pick a different TPA—so the entity pays Walgreens’ rates for both filling scripts and managing </a:t>
            </a:r>
            <a:r>
              <a:rPr lang="en-US" err="1"/>
              <a:t>compliance.Entity</a:t>
            </a:r>
            <a:r>
              <a:rPr lang="en-US"/>
              <a:t> keeps the rest. </a:t>
            </a:r>
          </a:p>
          <a:p>
            <a:r>
              <a:rPr lang="en-US"/>
              <a:t>After Walgreens takes its slice, the covered entity gets the remaining savings. Those dollars are supposed to fund patient care, sliding-scale programs, outreach,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Independent TPAs like </a:t>
            </a:r>
            <a:r>
              <a:rPr lang="en-US" err="1"/>
              <a:t>CaptureRx</a:t>
            </a:r>
            <a:r>
              <a:rPr lang="en-US"/>
              <a:t>, </a:t>
            </a:r>
            <a:r>
              <a:rPr lang="en-US" err="1"/>
              <a:t>PharmaForce</a:t>
            </a:r>
            <a:r>
              <a:rPr lang="en-US"/>
              <a:t>, </a:t>
            </a:r>
            <a:r>
              <a:rPr lang="en-US" err="1"/>
              <a:t>Aventi</a:t>
            </a:r>
            <a:r>
              <a:rPr lang="en-US"/>
              <a:t>, </a:t>
            </a:r>
            <a:r>
              <a:rPr lang="en-US" err="1"/>
              <a:t>MediraRx</a:t>
            </a:r>
            <a:r>
              <a:rPr lang="en-US"/>
              <a:t>, Remy, and </a:t>
            </a:r>
            <a:r>
              <a:rPr lang="en-US" err="1"/>
              <a:t>SunRx</a:t>
            </a:r>
            <a:r>
              <a:rPr lang="en-US"/>
              <a:t> offer flexible alternatives to vertical models such as Walgreens’ 340B Complete. They tend to let covered entities keep a larger share of the discount, support broader pharmacy access—and enable you to tailor the program more directly around compliance and community mission.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578C6-657E-4ED6-9288-B5CFCADB40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949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120E2-C519-5331-2A2E-84D9CB3F1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A65EA-A36D-B5FF-FEB8-E71A7F2A3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85EAB-871D-E79A-7528-7E1F6C2FDAC7}"/>
              </a:ext>
            </a:extLst>
          </p:cNvPr>
          <p:cNvSpPr>
            <a:spLocks noGrp="1"/>
          </p:cNvSpPr>
          <p:nvPr>
            <p:ph type="body" idx="1"/>
          </p:nvPr>
        </p:nvSpPr>
        <p:spPr/>
        <p:txBody>
          <a:bodyPr/>
          <a:lstStyle/>
          <a:p>
            <a:r>
              <a:rPr lang="en-US" dirty="0"/>
              <a:t>Rising HIV incidence in Atlanta</a:t>
            </a:r>
          </a:p>
          <a:p>
            <a:r>
              <a:rPr lang="en-US" dirty="0"/>
              <a:t>Limited </a:t>
            </a:r>
            <a:r>
              <a:rPr lang="en-US" dirty="0" err="1"/>
              <a:t>PrEP</a:t>
            </a:r>
            <a:r>
              <a:rPr lang="en-US" dirty="0"/>
              <a:t> penetration in high-need populations</a:t>
            </a:r>
          </a:p>
          <a:p>
            <a:r>
              <a:rPr lang="en-US" dirty="0"/>
              <a:t>Grant-dependent models were unstable</a:t>
            </a:r>
          </a:p>
          <a:p>
            <a:r>
              <a:rPr lang="en-US" dirty="0"/>
              <a:t>Traditional clinic structures limited access</a:t>
            </a:r>
          </a:p>
        </p:txBody>
      </p:sp>
      <p:sp>
        <p:nvSpPr>
          <p:cNvPr id="4" name="Slide Number Placeholder 3">
            <a:extLst>
              <a:ext uri="{FF2B5EF4-FFF2-40B4-BE49-F238E27FC236}">
                <a16:creationId xmlns:a16="http://schemas.microsoft.com/office/drawing/2014/main" id="{E2CCC82F-E0AB-B0D3-37D5-47120DB927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19AB4-CFBC-4C0A-8636-FAF49321A7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375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2EAA9-7252-772B-A201-5DD3DF07E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BA092-FAB6-0EBB-8545-CE490A1EB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0FA3D-2CB6-668A-440F-406DEE3607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FF908E-1AD3-213A-4CE8-0C866E995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DF181-EA2A-7942-A6F6-F9FDDD3D16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52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C074-7977-41EF-8996-B35A2064B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D265A-6F89-51DA-FA19-C80D8AF1E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7640B-EFFC-512B-3063-CFDDB567CA4C}"/>
              </a:ext>
            </a:extLst>
          </p:cNvPr>
          <p:cNvSpPr>
            <a:spLocks noGrp="1"/>
          </p:cNvSpPr>
          <p:nvPr>
            <p:ph type="body" idx="1"/>
          </p:nvPr>
        </p:nvSpPr>
        <p:spPr/>
        <p:txBody>
          <a:bodyPr/>
          <a:lstStyle/>
          <a:p>
            <a:r>
              <a:rPr lang="en-US"/>
              <a:t>Why this project is important: people who need to be on PrEP are not on it</a:t>
            </a:r>
          </a:p>
        </p:txBody>
      </p:sp>
      <p:sp>
        <p:nvSpPr>
          <p:cNvPr id="4" name="Slide Number Placeholder 3">
            <a:extLst>
              <a:ext uri="{FF2B5EF4-FFF2-40B4-BE49-F238E27FC236}">
                <a16:creationId xmlns:a16="http://schemas.microsoft.com/office/drawing/2014/main" id="{2B2BD782-8F23-0944-B481-97E52AECE6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65FF-4054-4581-9690-8656A00327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67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B4F6-5657-210A-424C-C6E069F0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8805A-3891-0ABA-3CF1-6434293EC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B4F6A-89A9-A2EF-4D65-0627C3FC89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0F4B4F-CFF2-8F43-DA1C-18E5888532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DF181-EA2A-7942-A6F6-F9FDDD3D16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2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8FCD8-4B31-5A63-D035-5A346D84A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E4EA0-C564-2E4A-1E52-4C2E0AC95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DD22B-0B3F-962D-3862-98676B3D6D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71DB82-29D2-6BD0-0065-B70A046CDF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DF181-EA2A-7942-A6F6-F9FDDD3D16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12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1E8F6-1CD2-5E63-1F5A-CF992A6DF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3CA5A-66AD-80C0-2128-EAE90F4C7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8D2D7-5F60-B841-66F3-E7EE4EC509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107722-B6B7-33DC-944A-A802DC73F9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DF181-EA2A-7942-A6F6-F9FDDD3D16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03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A63BB-F4AF-6A15-DAC9-8EE083959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FD505-B7CB-87F7-C014-78191D11C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A514E-38C6-DCB3-2C64-C16D6D07D9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5E5542-1ACA-931B-195E-F93049C4CC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C7A9D-AF35-4406-B638-CD710BBC94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6437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pop health infrastructure</a:t>
            </a:r>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285146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954085" y="2209800"/>
            <a:ext cx="8644782" cy="838200"/>
          </a:xfrm>
          <a:prstGeom prst="rect">
            <a:avLst/>
          </a:prstGeom>
        </p:spPr>
        <p:txBody>
          <a:bodyPr anchor="b">
            <a:noAutofit/>
          </a:bodyPr>
          <a:lstStyle>
            <a:lvl1pPr algn="l">
              <a:defRPr sz="42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 or Presenter"/>
          <p:cNvSpPr>
            <a:spLocks noGrp="1"/>
          </p:cNvSpPr>
          <p:nvPr>
            <p:ph type="body" sz="quarter" idx="10" hasCustomPrompt="1"/>
          </p:nvPr>
        </p:nvSpPr>
        <p:spPr>
          <a:xfrm>
            <a:off x="2948377" y="3667797"/>
            <a:ext cx="6955204"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Subtitle or Presenter Name</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948377" y="4170959"/>
            <a:ext cx="6955204" cy="495641"/>
          </a:xfrm>
          <a:prstGeom prst="rect">
            <a:avLst/>
          </a:prstGeom>
        </p:spPr>
        <p:txBody>
          <a:bodyPr anchor="ctr"/>
          <a:lstStyle>
            <a:lvl1pPr marL="0" indent="0">
              <a:buNone/>
              <a:defRPr sz="2399" b="0" i="0">
                <a:solidFill>
                  <a:srgbClr val="8096B6"/>
                </a:solidFill>
                <a:latin typeface="Arial" panose="020B0604020202020204" pitchFamily="34" charset="0"/>
              </a:defRPr>
            </a:lvl1pPr>
          </a:lstStyle>
          <a:p>
            <a:pPr lvl="0"/>
            <a:r>
              <a:rPr lang="en-US" dirty="0"/>
              <a:t>Date</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658" y="0"/>
            <a:ext cx="1262655"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3036871" y="3322457"/>
            <a:ext cx="8532178"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Text&#10;&#10;Description automatically generated with medium confidence">
            <a:extLst>
              <a:ext uri="{FF2B5EF4-FFF2-40B4-BE49-F238E27FC236}">
                <a16:creationId xmlns:a16="http://schemas.microsoft.com/office/drawing/2014/main" id="{D25E177C-E719-4A22-95E8-4B83A29CE9DE}"/>
              </a:ext>
            </a:extLst>
          </p:cNvPr>
          <p:cNvPicPr>
            <a:picLocks noChangeAspect="1"/>
          </p:cNvPicPr>
          <p:nvPr userDrawn="1"/>
        </p:nvPicPr>
        <p:blipFill>
          <a:blip r:embed="rId3"/>
          <a:stretch>
            <a:fillRect/>
          </a:stretch>
        </p:blipFill>
        <p:spPr>
          <a:xfrm>
            <a:off x="8814403" y="5433481"/>
            <a:ext cx="2941326" cy="993650"/>
          </a:xfrm>
          <a:prstGeom prst="rect">
            <a:avLst/>
          </a:prstGeom>
        </p:spPr>
      </p:pic>
    </p:spTree>
    <p:extLst>
      <p:ext uri="{BB962C8B-B14F-4D97-AF65-F5344CB8AC3E}">
        <p14:creationId xmlns:p14="http://schemas.microsoft.com/office/powerpoint/2010/main" val="32818415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C9A3B-082F-59EB-D297-31931367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E112E1-0DBF-4413-CC22-36D5041D62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78514-07F6-226D-CE3A-9B47BBA3270C}"/>
              </a:ext>
            </a:extLst>
          </p:cNvPr>
          <p:cNvSpPr>
            <a:spLocks noGrp="1"/>
          </p:cNvSpPr>
          <p:nvPr>
            <p:ph type="dt" sz="half" idx="10"/>
          </p:nvPr>
        </p:nvSpPr>
        <p:spPr/>
        <p:txBody>
          <a:bodyPr/>
          <a:lstStyle/>
          <a:p>
            <a:fld id="{1F80AB07-CA0B-41E1-9CF3-DAD4C20553DB}" type="datetimeFigureOut">
              <a:rPr lang="en-US" smtClean="0"/>
              <a:t>3/5/2026</a:t>
            </a:fld>
            <a:endParaRPr lang="en-US"/>
          </a:p>
        </p:txBody>
      </p:sp>
      <p:sp>
        <p:nvSpPr>
          <p:cNvPr id="5" name="Footer Placeholder 4">
            <a:extLst>
              <a:ext uri="{FF2B5EF4-FFF2-40B4-BE49-F238E27FC236}">
                <a16:creationId xmlns:a16="http://schemas.microsoft.com/office/drawing/2014/main" id="{3E72EE67-5A10-C62E-BB52-933A6BB7A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54E8D-E389-93AA-A39E-ACE89F551F01}"/>
              </a:ext>
            </a:extLst>
          </p:cNvPr>
          <p:cNvSpPr>
            <a:spLocks noGrp="1"/>
          </p:cNvSpPr>
          <p:nvPr>
            <p:ph type="sldNum" sz="quarter" idx="12"/>
          </p:nvPr>
        </p:nvSpPr>
        <p:spPr/>
        <p:txBody>
          <a:bodyPr/>
          <a:lstStyle/>
          <a:p>
            <a:fld id="{62193792-41C0-492E-B11B-A9B0D33CE601}" type="slidenum">
              <a:rPr lang="en-US" smtClean="0"/>
              <a:t>‹#›</a:t>
            </a:fld>
            <a:endParaRPr lang="en-US"/>
          </a:p>
        </p:txBody>
      </p:sp>
    </p:spTree>
    <p:extLst>
      <p:ext uri="{BB962C8B-B14F-4D97-AF65-F5344CB8AC3E}">
        <p14:creationId xmlns:p14="http://schemas.microsoft.com/office/powerpoint/2010/main" val="325903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01164665-7A0B-3846-BBA7-C25A4E9A934D}" type="datetimeFigureOut">
              <a:rPr lang="en-US" smtClean="0"/>
              <a:t>3/5/2026</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99229AC-4FF4-4F44-B857-6E6EA3A1743B}" type="slidenum">
              <a:rPr lang="en-US" smtClean="0"/>
              <a:t>‹#›</a:t>
            </a:fld>
            <a:endParaRPr lang="en-US"/>
          </a:p>
        </p:txBody>
      </p:sp>
    </p:spTree>
    <p:extLst>
      <p:ext uri="{BB962C8B-B14F-4D97-AF65-F5344CB8AC3E}">
        <p14:creationId xmlns:p14="http://schemas.microsoft.com/office/powerpoint/2010/main" val="3559408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70D3738-DC7E-6949-B1F3-2386B24CCF9F}"/>
              </a:ext>
            </a:extLst>
          </p:cNvPr>
          <p:cNvSpPr>
            <a:spLocks noGrp="1"/>
          </p:cNvSpPr>
          <p:nvPr>
            <p:ph type="sldNum" sz="quarter" idx="12"/>
          </p:nvPr>
        </p:nvSpPr>
        <p:spPr>
          <a:xfrm>
            <a:off x="8608357" y="6356351"/>
            <a:ext cx="2742486" cy="365125"/>
          </a:xfrm>
        </p:spPr>
        <p:txBody>
          <a:bodyPr/>
          <a:lstStyle/>
          <a:p>
            <a:fld id="{A4F7969D-8DD3-464C-B104-52205296D72A}" type="slidenum">
              <a:rPr lang="en-US" smtClean="0"/>
              <a:t>‹#›</a:t>
            </a:fld>
            <a:endParaRPr lang="en-US"/>
          </a:p>
        </p:txBody>
      </p:sp>
    </p:spTree>
    <p:extLst>
      <p:ext uri="{BB962C8B-B14F-4D97-AF65-F5344CB8AC3E}">
        <p14:creationId xmlns:p14="http://schemas.microsoft.com/office/powerpoint/2010/main" val="2422678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061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0FB0A0-DED7-EC46-8193-BC335733CBB0}"/>
              </a:ext>
            </a:extLst>
          </p:cNvPr>
          <p:cNvSpPr>
            <a:spLocks noGrp="1"/>
          </p:cNvSpPr>
          <p:nvPr>
            <p:ph type="title"/>
          </p:nvPr>
        </p:nvSpPr>
        <p:spPr>
          <a:xfrm>
            <a:off x="2948116"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488009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7AF4BD8-D702-6942-998E-7220E8107DB6}"/>
              </a:ext>
            </a:extLst>
          </p:cNvPr>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895307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2F913A3-B7A0-6B40-AD6C-96F6219BE285}"/>
              </a:ext>
            </a:extLst>
          </p:cNvPr>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1926494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ctrTitle"/>
          </p:nvPr>
        </p:nvSpPr>
        <p:spPr>
          <a:xfrm>
            <a:off x="1750556" y="1300787"/>
            <a:ext cx="8687713" cy="2509213"/>
          </a:xfrm>
        </p:spPr>
        <p:txBody>
          <a:bodyPr anchor="b">
            <a:normAutofit/>
          </a:bodyPr>
          <a:lstStyle>
            <a:lvl1pPr algn="ctr">
              <a:defRPr sz="4799"/>
            </a:lvl1pPr>
          </a:lstStyle>
          <a:p>
            <a:r>
              <a:rPr lang="en-US"/>
              <a:t>Click to edit Master title style</a:t>
            </a:r>
          </a:p>
        </p:txBody>
      </p:sp>
      <p:sp>
        <p:nvSpPr>
          <p:cNvPr id="3" name="Subtitle 2"/>
          <p:cNvSpPr>
            <a:spLocks noGrp="1"/>
          </p:cNvSpPr>
          <p:nvPr>
            <p:ph type="subTitle" idx="1"/>
          </p:nvPr>
        </p:nvSpPr>
        <p:spPr>
          <a:xfrm>
            <a:off x="1750556" y="3886202"/>
            <a:ext cx="8687713" cy="1371599"/>
          </a:xfrm>
        </p:spPr>
        <p:txBody>
          <a:bodyPr>
            <a:normAutofit/>
          </a:bodyPr>
          <a:lstStyle>
            <a:lvl1pPr marL="0" indent="0" algn="ctr">
              <a:buNone/>
              <a:defRPr sz="2199">
                <a:solidFill>
                  <a:schemeClr val="bg1">
                    <a:lumMod val="50000"/>
                  </a:schemeClr>
                </a:solidFill>
              </a:defRPr>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76744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536" y="2367094"/>
            <a:ext cx="103611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6786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6" y="828565"/>
            <a:ext cx="10349056" cy="2736819"/>
          </a:xfrm>
        </p:spPr>
        <p:txBody>
          <a:bodyPr anchor="b">
            <a:normAutofit/>
          </a:bodyPr>
          <a:lstStyle>
            <a:lvl1pPr>
              <a:defRPr sz="3999"/>
            </a:lvl1pPr>
          </a:lstStyle>
          <a:p>
            <a:r>
              <a:rPr lang="en-US"/>
              <a:t>Click to edit Master title style</a:t>
            </a:r>
          </a:p>
        </p:txBody>
      </p:sp>
      <p:sp>
        <p:nvSpPr>
          <p:cNvPr id="3" name="Text Placeholder 2"/>
          <p:cNvSpPr>
            <a:spLocks noGrp="1"/>
          </p:cNvSpPr>
          <p:nvPr>
            <p:ph type="body" idx="1"/>
          </p:nvPr>
        </p:nvSpPr>
        <p:spPr>
          <a:xfrm>
            <a:off x="913536" y="3657459"/>
            <a:ext cx="10349056" cy="1368183"/>
          </a:xfrm>
        </p:spPr>
        <p:txBody>
          <a:bodyPr>
            <a:normAutofit/>
          </a:bodyPr>
          <a:lstStyle>
            <a:lvl1pPr marL="0" indent="0" algn="ctr">
              <a:buNone/>
              <a:defRPr sz="1999">
                <a:solidFill>
                  <a:schemeClr val="bg1">
                    <a:lumMod val="50000"/>
                  </a:schemeClr>
                </a:solidFill>
              </a:defRPr>
            </a:lvl1pPr>
            <a:lvl2pPr marL="457086" indent="0">
              <a:buNone/>
              <a:defRPr sz="1999">
                <a:solidFill>
                  <a:schemeClr val="tx1">
                    <a:tint val="75000"/>
                  </a:schemeClr>
                </a:solidFill>
              </a:defRPr>
            </a:lvl2pPr>
            <a:lvl3pPr marL="914172" indent="0">
              <a:buNone/>
              <a:defRPr sz="1799">
                <a:solidFill>
                  <a:schemeClr val="tx1">
                    <a:tint val="75000"/>
                  </a:schemeClr>
                </a:solidFill>
              </a:defRPr>
            </a:lvl3pPr>
            <a:lvl4pPr marL="1371257" indent="0">
              <a:buNone/>
              <a:defRPr sz="1600">
                <a:solidFill>
                  <a:schemeClr val="tx1">
                    <a:tint val="75000"/>
                  </a:schemeClr>
                </a:solidFill>
              </a:defRPr>
            </a:lvl4pPr>
            <a:lvl5pPr marL="1828342" indent="0">
              <a:buNone/>
              <a:defRPr sz="1600">
                <a:solidFill>
                  <a:schemeClr val="tx1">
                    <a:tint val="75000"/>
                  </a:schemeClr>
                </a:solidFill>
              </a:defRPr>
            </a:lvl5pPr>
            <a:lvl6pPr marL="2285428"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73637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202373"/>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141308"/>
            <a:ext cx="9614932"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March 5, 2026</a:t>
            </a:fld>
            <a:endParaRPr lang="en-US"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4" name="Title 1"/>
          <p:cNvSpPr>
            <a:spLocks noGrp="1"/>
          </p:cNvSpPr>
          <p:nvPr>
            <p:ph type="title"/>
          </p:nvPr>
        </p:nvSpPr>
        <p:spPr>
          <a:xfrm>
            <a:off x="913538" y="618519"/>
            <a:ext cx="10361752" cy="1596177"/>
          </a:xfrm>
        </p:spPr>
        <p:txBody>
          <a:bodyPr/>
          <a:lstStyle/>
          <a:p>
            <a:r>
              <a:rPr lang="en-US"/>
              <a:t>Click to edit Master title style</a:t>
            </a:r>
          </a:p>
        </p:txBody>
      </p:sp>
      <p:sp>
        <p:nvSpPr>
          <p:cNvPr id="12" name="Content Placeholder 2"/>
          <p:cNvSpPr>
            <a:spLocks noGrp="1"/>
          </p:cNvSpPr>
          <p:nvPr>
            <p:ph sz="quarter" idx="13"/>
          </p:nvPr>
        </p:nvSpPr>
        <p:spPr>
          <a:xfrm>
            <a:off x="913536" y="2367094"/>
            <a:ext cx="510469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0593" y="2367094"/>
            <a:ext cx="51040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8936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4" name="Title 1"/>
          <p:cNvSpPr>
            <a:spLocks noGrp="1"/>
          </p:cNvSpPr>
          <p:nvPr>
            <p:ph type="title"/>
          </p:nvPr>
        </p:nvSpPr>
        <p:spPr>
          <a:xfrm>
            <a:off x="913538" y="618519"/>
            <a:ext cx="10361752" cy="1596177"/>
          </a:xfrm>
        </p:spPr>
        <p:txBody>
          <a:bodyPr/>
          <a:lstStyle/>
          <a:p>
            <a:r>
              <a:rPr lang="en-US"/>
              <a:t>Click to edit Master title style</a:t>
            </a:r>
          </a:p>
        </p:txBody>
      </p:sp>
      <p:sp>
        <p:nvSpPr>
          <p:cNvPr id="3" name="Text Placeholder 2"/>
          <p:cNvSpPr>
            <a:spLocks noGrp="1"/>
          </p:cNvSpPr>
          <p:nvPr>
            <p:ph type="body" idx="1"/>
          </p:nvPr>
        </p:nvSpPr>
        <p:spPr>
          <a:xfrm>
            <a:off x="1146029" y="2371018"/>
            <a:ext cx="4872205" cy="679994"/>
          </a:xfrm>
        </p:spPr>
        <p:txBody>
          <a:bodyPr anchor="b">
            <a:noAutofit/>
          </a:bodyPr>
          <a:lstStyle>
            <a:lvl1pPr marL="0" indent="0">
              <a:lnSpc>
                <a:spcPct val="85000"/>
              </a:lnSpc>
              <a:buNone/>
              <a:defRPr sz="25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538" y="3051014"/>
            <a:ext cx="510469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4757" y="2371018"/>
            <a:ext cx="4880533" cy="679994"/>
          </a:xfrm>
        </p:spPr>
        <p:txBody>
          <a:bodyPr anchor="b">
            <a:noAutofit/>
          </a:bodyPr>
          <a:lstStyle>
            <a:lvl1pPr marL="0" indent="0">
              <a:lnSpc>
                <a:spcPct val="85000"/>
              </a:lnSpc>
              <a:buNone/>
              <a:defRPr sz="25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0594" y="3051014"/>
            <a:ext cx="510407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3065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86B75A-687E-405C-8A0B-8D00578BA2C3}" type="datetimeFigureOut">
              <a:rPr lang="en-US" smtClean="0"/>
              <a:pPr/>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99049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Date Placeholder 1"/>
          <p:cNvSpPr>
            <a:spLocks noGrp="1"/>
          </p:cNvSpPr>
          <p:nvPr>
            <p:ph type="dt" sz="half" idx="10"/>
          </p:nvPr>
        </p:nvSpPr>
        <p:spPr/>
        <p:txBody>
          <a:bodyPr/>
          <a:lstStyle/>
          <a:p>
            <a:fld id="{5586B75A-687E-405C-8A0B-8D00578BA2C3}" type="datetimeFigureOut">
              <a:rPr lang="en-US" smtClean="0"/>
              <a:pPr/>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144332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7" y="609600"/>
            <a:ext cx="3934663" cy="2023252"/>
          </a:xfrm>
        </p:spPr>
        <p:txBody>
          <a:bodyPr anchor="b"/>
          <a:lstStyle>
            <a:lvl1pPr algn="ctr">
              <a:defRPr sz="3199"/>
            </a:lvl1pPr>
          </a:lstStyle>
          <a:p>
            <a:r>
              <a:rPr lang="en-US"/>
              <a:t>Click to edit Master title style</a:t>
            </a:r>
          </a:p>
        </p:txBody>
      </p:sp>
      <p:sp>
        <p:nvSpPr>
          <p:cNvPr id="10" name="Content Placeholder 2"/>
          <p:cNvSpPr>
            <a:spLocks noGrp="1"/>
          </p:cNvSpPr>
          <p:nvPr>
            <p:ph sz="quarter" idx="13"/>
          </p:nvPr>
        </p:nvSpPr>
        <p:spPr>
          <a:xfrm>
            <a:off x="5076741" y="609602"/>
            <a:ext cx="6198548"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538" y="2632852"/>
            <a:ext cx="3934664" cy="3158348"/>
          </a:xfrm>
        </p:spPr>
        <p:txBody>
          <a:bodyPr/>
          <a:lstStyle>
            <a:lvl1pPr marL="0" indent="0" algn="ctr">
              <a:buNone/>
              <a:defRPr sz="1600"/>
            </a:lvl1pPr>
            <a:lvl2pPr marL="457086" indent="0">
              <a:buNone/>
              <a:defRPr sz="1400"/>
            </a:lvl2pPr>
            <a:lvl3pPr marL="914172" indent="0">
              <a:buNone/>
              <a:defRPr sz="1200"/>
            </a:lvl3pPr>
            <a:lvl4pPr marL="1371257" indent="0">
              <a:buNone/>
              <a:defRPr sz="1000"/>
            </a:lvl4pPr>
            <a:lvl5pPr marL="1828342"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0929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8" y="609600"/>
            <a:ext cx="5933423" cy="2023254"/>
          </a:xfrm>
        </p:spPr>
        <p:txBody>
          <a:bodyPr anchor="b"/>
          <a:lstStyle>
            <a:lvl1pPr algn="ctr">
              <a:defRPr sz="3199"/>
            </a:lvl1pPr>
          </a:lstStyle>
          <a:p>
            <a:r>
              <a:rPr lang="en-US"/>
              <a:t>Click to edit Master title style</a:t>
            </a:r>
          </a:p>
        </p:txBody>
      </p:sp>
      <p:sp>
        <p:nvSpPr>
          <p:cNvPr id="3" name="Picture Placeholder 2"/>
          <p:cNvSpPr>
            <a:spLocks noGrp="1" noChangeAspect="1"/>
          </p:cNvSpPr>
          <p:nvPr>
            <p:ph type="pic" idx="1"/>
          </p:nvPr>
        </p:nvSpPr>
        <p:spPr>
          <a:xfrm>
            <a:off x="7422871" y="609601"/>
            <a:ext cx="3254510"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199"/>
            </a:lvl1pPr>
            <a:lvl2pPr marL="457086" indent="0">
              <a:buNone/>
              <a:defRPr sz="2799"/>
            </a:lvl2pPr>
            <a:lvl3pPr marL="914172" indent="0">
              <a:buNone/>
              <a:defRPr sz="2399"/>
            </a:lvl3pPr>
            <a:lvl4pPr marL="1371257" indent="0">
              <a:buNone/>
              <a:defRPr sz="1999"/>
            </a:lvl4pPr>
            <a:lvl5pPr marL="1828342" indent="0">
              <a:buNone/>
              <a:defRPr sz="1999"/>
            </a:lvl5pPr>
            <a:lvl6pPr marL="2285428" indent="0">
              <a:buNone/>
              <a:defRPr sz="1999"/>
            </a:lvl6pPr>
            <a:lvl7pPr marL="2742514" indent="0">
              <a:buNone/>
              <a:defRPr sz="1999"/>
            </a:lvl7pPr>
            <a:lvl8pPr marL="3199600" indent="0">
              <a:buNone/>
              <a:defRPr sz="1999"/>
            </a:lvl8pPr>
            <a:lvl9pPr marL="3656686" indent="0">
              <a:buNone/>
              <a:defRPr sz="1999"/>
            </a:lvl9pPr>
          </a:lstStyle>
          <a:p>
            <a:r>
              <a:rPr lang="en-US"/>
              <a:t>Click icon to add picture</a:t>
            </a:r>
          </a:p>
        </p:txBody>
      </p:sp>
      <p:sp>
        <p:nvSpPr>
          <p:cNvPr id="4" name="Text Placeholder 3"/>
          <p:cNvSpPr>
            <a:spLocks noGrp="1"/>
          </p:cNvSpPr>
          <p:nvPr>
            <p:ph type="body" sz="half" idx="2"/>
          </p:nvPr>
        </p:nvSpPr>
        <p:spPr>
          <a:xfrm>
            <a:off x="913558" y="2632854"/>
            <a:ext cx="5933403" cy="3158347"/>
          </a:xfrm>
        </p:spPr>
        <p:txBody>
          <a:bodyPr/>
          <a:lstStyle>
            <a:lvl1pPr marL="0" indent="0" algn="ctr">
              <a:buNone/>
              <a:defRPr sz="1600"/>
            </a:lvl1pPr>
            <a:lvl2pPr marL="457086" indent="0">
              <a:buNone/>
              <a:defRPr sz="1400"/>
            </a:lvl2pPr>
            <a:lvl3pPr marL="914172" indent="0">
              <a:buNone/>
              <a:defRPr sz="1200"/>
            </a:lvl3pPr>
            <a:lvl4pPr marL="1371257" indent="0">
              <a:buNone/>
              <a:defRPr sz="1000"/>
            </a:lvl4pPr>
            <a:lvl5pPr marL="1828342"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23283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56" y="4289374"/>
            <a:ext cx="10361733" cy="81161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1184435" y="698261"/>
            <a:ext cx="9819974"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199"/>
            </a:lvl1pPr>
            <a:lvl2pPr marL="457086" indent="0">
              <a:buNone/>
              <a:defRPr sz="2799"/>
            </a:lvl2pPr>
            <a:lvl3pPr marL="914172" indent="0">
              <a:buNone/>
              <a:defRPr sz="2399"/>
            </a:lvl3pPr>
            <a:lvl4pPr marL="1371257" indent="0">
              <a:buNone/>
              <a:defRPr sz="1999"/>
            </a:lvl4pPr>
            <a:lvl5pPr marL="1828342" indent="0">
              <a:buNone/>
              <a:defRPr sz="1999"/>
            </a:lvl5pPr>
            <a:lvl6pPr marL="2285428" indent="0">
              <a:buNone/>
              <a:defRPr sz="1999"/>
            </a:lvl6pPr>
            <a:lvl7pPr marL="2742514" indent="0">
              <a:buNone/>
              <a:defRPr sz="1999"/>
            </a:lvl7pPr>
            <a:lvl8pPr marL="3199600" indent="0">
              <a:buNone/>
              <a:defRPr sz="1999"/>
            </a:lvl8pPr>
            <a:lvl9pPr marL="3656686" indent="0">
              <a:buNone/>
              <a:defRPr sz="1999"/>
            </a:lvl9pPr>
          </a:lstStyle>
          <a:p>
            <a:r>
              <a:rPr lang="en-US"/>
              <a:t>Click icon to add picture</a:t>
            </a:r>
          </a:p>
        </p:txBody>
      </p:sp>
      <p:sp>
        <p:nvSpPr>
          <p:cNvPr id="4" name="Text Placeholder 3"/>
          <p:cNvSpPr>
            <a:spLocks noGrp="1"/>
          </p:cNvSpPr>
          <p:nvPr>
            <p:ph type="body" sz="half" idx="2"/>
          </p:nvPr>
        </p:nvSpPr>
        <p:spPr>
          <a:xfrm>
            <a:off x="913536" y="5108728"/>
            <a:ext cx="10361753" cy="682472"/>
          </a:xfrm>
        </p:spPr>
        <p:txBody>
          <a:bodyPr/>
          <a:lstStyle>
            <a:lvl1pPr marL="0" indent="0" algn="ctr">
              <a:buNone/>
              <a:defRPr sz="1600"/>
            </a:lvl1pPr>
            <a:lvl2pPr marL="457086" indent="0">
              <a:buNone/>
              <a:defRPr sz="1400"/>
            </a:lvl2pPr>
            <a:lvl3pPr marL="914172" indent="0">
              <a:buNone/>
              <a:defRPr sz="1200"/>
            </a:lvl3pPr>
            <a:lvl4pPr marL="1371257" indent="0">
              <a:buNone/>
              <a:defRPr sz="1000"/>
            </a:lvl4pPr>
            <a:lvl5pPr marL="1828342"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3498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6" y="609601"/>
            <a:ext cx="10361753" cy="3427245"/>
          </a:xfrm>
        </p:spPr>
        <p:txBody>
          <a:bodyPr anchor="ctr"/>
          <a:lstStyle>
            <a:lvl1pPr algn="ctr">
              <a:defRPr sz="3199"/>
            </a:lvl1pPr>
          </a:lstStyle>
          <a:p>
            <a:r>
              <a:rPr lang="en-US"/>
              <a:t>Click to edit Master title style</a:t>
            </a:r>
          </a:p>
        </p:txBody>
      </p:sp>
      <p:sp>
        <p:nvSpPr>
          <p:cNvPr id="4" name="Text Placeholder 3"/>
          <p:cNvSpPr>
            <a:spLocks noGrp="1"/>
          </p:cNvSpPr>
          <p:nvPr>
            <p:ph type="body" sz="half" idx="2"/>
          </p:nvPr>
        </p:nvSpPr>
        <p:spPr>
          <a:xfrm>
            <a:off x="913537" y="4204821"/>
            <a:ext cx="10361753" cy="1586380"/>
          </a:xfrm>
        </p:spPr>
        <p:txBody>
          <a:bodyPr anchor="ctr"/>
          <a:lstStyle>
            <a:lvl1pPr marL="0" indent="0" algn="ctr">
              <a:buNone/>
              <a:defRPr sz="1600"/>
            </a:lvl1pPr>
            <a:lvl2pPr marL="457086" indent="0">
              <a:buNone/>
              <a:defRPr sz="1400"/>
            </a:lvl2pPr>
            <a:lvl3pPr marL="914172" indent="0">
              <a:buNone/>
              <a:defRPr sz="1200"/>
            </a:lvl3pPr>
            <a:lvl4pPr marL="1371257" indent="0">
              <a:buNone/>
              <a:defRPr sz="1000"/>
            </a:lvl4pPr>
            <a:lvl5pPr marL="1828342"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30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1445836" y="609600"/>
            <a:ext cx="9300329" cy="2992904"/>
          </a:xfrm>
        </p:spPr>
        <p:txBody>
          <a:bodyPr anchor="ctr"/>
          <a:lstStyle>
            <a:lvl1pPr>
              <a:defRPr sz="3199"/>
            </a:lvl1pPr>
          </a:lstStyle>
          <a:p>
            <a:r>
              <a:rPr lang="en-US"/>
              <a:t>Click to edit Master title style</a:t>
            </a:r>
          </a:p>
        </p:txBody>
      </p:sp>
      <p:sp>
        <p:nvSpPr>
          <p:cNvPr id="12" name="Text Placeholder 3"/>
          <p:cNvSpPr>
            <a:spLocks noGrp="1"/>
          </p:cNvSpPr>
          <p:nvPr>
            <p:ph type="body" sz="half" idx="13"/>
          </p:nvPr>
        </p:nvSpPr>
        <p:spPr>
          <a:xfrm>
            <a:off x="1720197" y="3610032"/>
            <a:ext cx="8750020" cy="594788"/>
          </a:xfrm>
        </p:spPr>
        <p:txBody>
          <a:bodyPr anchor="t">
            <a:normAutofit/>
          </a:bodyPr>
          <a:lstStyle>
            <a:lvl1pPr marL="0" indent="0">
              <a:buNone/>
              <a:defRPr sz="1400"/>
            </a:lvl1pPr>
            <a:lvl2pPr marL="457086" indent="0">
              <a:buNone/>
              <a:defRPr sz="1400"/>
            </a:lvl2pPr>
            <a:lvl3pPr marL="914172" indent="0">
              <a:buNone/>
              <a:defRPr sz="1200"/>
            </a:lvl3pPr>
            <a:lvl4pPr marL="1371257" indent="0">
              <a:buNone/>
              <a:defRPr sz="1000"/>
            </a:lvl4pPr>
            <a:lvl5pPr marL="1828342"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36" y="4372798"/>
            <a:ext cx="10361753" cy="1421053"/>
          </a:xfrm>
        </p:spPr>
        <p:txBody>
          <a:bodyPr anchor="ctr">
            <a:normAutofit/>
          </a:bodyPr>
          <a:lstStyle>
            <a:lvl1pPr marL="0" indent="0" algn="ctr">
              <a:buNone/>
              <a:defRPr sz="1600"/>
            </a:lvl1pPr>
            <a:lvl2pPr marL="457086" indent="0">
              <a:buNone/>
              <a:defRPr sz="1400"/>
            </a:lvl2pPr>
            <a:lvl3pPr marL="914172" indent="0">
              <a:buNone/>
              <a:defRPr sz="1200"/>
            </a:lvl3pPr>
            <a:lvl4pPr marL="1371257" indent="0">
              <a:buNone/>
              <a:defRPr sz="1000"/>
            </a:lvl4pPr>
            <a:lvl5pPr marL="1828342"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3" name="TextBox 12"/>
          <p:cNvSpPr txBox="1"/>
          <p:nvPr/>
        </p:nvSpPr>
        <p:spPr>
          <a:xfrm>
            <a:off x="1001227" y="75416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a:solidFill>
                  <a:schemeClr val="tx1"/>
                </a:solidFill>
                <a:effectLst/>
              </a:rPr>
              <a:t>“</a:t>
            </a:r>
          </a:p>
        </p:txBody>
      </p:sp>
      <p:sp>
        <p:nvSpPr>
          <p:cNvPr id="14" name="TextBox 13"/>
          <p:cNvSpPr txBox="1"/>
          <p:nvPr/>
        </p:nvSpPr>
        <p:spPr>
          <a:xfrm>
            <a:off x="10554809" y="299357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a:solidFill>
                  <a:schemeClr val="tx1"/>
                </a:solidFill>
                <a:effectLst/>
              </a:rPr>
              <a:t>”</a:t>
            </a:r>
          </a:p>
        </p:txBody>
      </p:sp>
    </p:spTree>
    <p:extLst>
      <p:ext uri="{BB962C8B-B14F-4D97-AF65-F5344CB8AC3E}">
        <p14:creationId xmlns:p14="http://schemas.microsoft.com/office/powerpoint/2010/main" val="880890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7" y="2138723"/>
            <a:ext cx="10361753" cy="2511835"/>
          </a:xfrm>
        </p:spPr>
        <p:txBody>
          <a:bodyPr anchor="b"/>
          <a:lstStyle>
            <a:lvl1pPr algn="ctr">
              <a:defRPr sz="3199"/>
            </a:lvl1pPr>
          </a:lstStyle>
          <a:p>
            <a:r>
              <a:rPr lang="en-US"/>
              <a:t>Click to edit Master title style</a:t>
            </a:r>
          </a:p>
        </p:txBody>
      </p:sp>
      <p:sp>
        <p:nvSpPr>
          <p:cNvPr id="4" name="Text Placeholder 3"/>
          <p:cNvSpPr>
            <a:spLocks noGrp="1"/>
          </p:cNvSpPr>
          <p:nvPr>
            <p:ph type="body" sz="half" idx="2"/>
          </p:nvPr>
        </p:nvSpPr>
        <p:spPr>
          <a:xfrm>
            <a:off x="913537" y="4662335"/>
            <a:ext cx="10361753" cy="1140644"/>
          </a:xfrm>
        </p:spPr>
        <p:txBody>
          <a:bodyPr anchor="t"/>
          <a:lstStyle>
            <a:lvl1pPr marL="0" indent="0" algn="ctr">
              <a:buNone/>
              <a:defRPr sz="1600"/>
            </a:lvl1pPr>
            <a:lvl2pPr marL="457086" indent="0">
              <a:buNone/>
              <a:defRPr sz="1400"/>
            </a:lvl2pPr>
            <a:lvl3pPr marL="914172" indent="0">
              <a:buNone/>
              <a:defRPr sz="1200"/>
            </a:lvl3pPr>
            <a:lvl4pPr marL="1371257" indent="0">
              <a:buNone/>
              <a:defRPr sz="1000"/>
            </a:lvl4pPr>
            <a:lvl5pPr marL="1828342"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882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62569"/>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8" y="2049029"/>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5038" y="2049028"/>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March 5, 2026</a:t>
            </a:fld>
            <a:endParaRPr lang="en-US" dirty="0"/>
          </a:p>
        </p:txBody>
      </p:sp>
    </p:spTree>
    <p:extLst>
      <p:ext uri="{BB962C8B-B14F-4D97-AF65-F5344CB8AC3E}">
        <p14:creationId xmlns:p14="http://schemas.microsoft.com/office/powerpoint/2010/main" val="283350699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5" name="Title 1"/>
          <p:cNvSpPr>
            <a:spLocks noGrp="1"/>
          </p:cNvSpPr>
          <p:nvPr>
            <p:ph type="title"/>
          </p:nvPr>
        </p:nvSpPr>
        <p:spPr>
          <a:xfrm>
            <a:off x="913536" y="609600"/>
            <a:ext cx="10361753" cy="1605094"/>
          </a:xfrm>
        </p:spPr>
        <p:txBody>
          <a:bodyPr/>
          <a:lstStyle/>
          <a:p>
            <a:r>
              <a:rPr lang="en-US"/>
              <a:t>Click to edit Master title style</a:t>
            </a:r>
          </a:p>
        </p:txBody>
      </p:sp>
      <p:sp>
        <p:nvSpPr>
          <p:cNvPr id="7" name="Text Placeholder 2"/>
          <p:cNvSpPr>
            <a:spLocks noGrp="1"/>
          </p:cNvSpPr>
          <p:nvPr>
            <p:ph type="body" idx="1"/>
          </p:nvPr>
        </p:nvSpPr>
        <p:spPr>
          <a:xfrm>
            <a:off x="913536" y="2367094"/>
            <a:ext cx="3298117" cy="576262"/>
          </a:xfrm>
        </p:spPr>
        <p:txBody>
          <a:bodyPr anchor="b">
            <a:noAutofit/>
          </a:bodyPr>
          <a:lstStyle>
            <a:lvl1pPr marL="0" indent="0" algn="ctr">
              <a:lnSpc>
                <a:spcPct val="85000"/>
              </a:lnSpc>
              <a:buNone/>
              <a:defRPr sz="23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36" y="2943357"/>
            <a:ext cx="3298117" cy="2847845"/>
          </a:xfrm>
        </p:spPr>
        <p:txBody>
          <a:bodyPr anchor="t">
            <a:normAutofit/>
          </a:bodyPr>
          <a:lstStyle>
            <a:lvl1pPr marL="0" indent="0" algn="ctr">
              <a:buNone/>
              <a:defRPr sz="1400"/>
            </a:lvl1pPr>
            <a:lvl2pPr marL="457086" indent="0">
              <a:buNone/>
              <a:defRPr sz="1200"/>
            </a:lvl2pPr>
            <a:lvl3pPr marL="914172" indent="0">
              <a:buNone/>
              <a:defRPr sz="1000"/>
            </a:lvl3pPr>
            <a:lvl4pPr marL="1371257" indent="0">
              <a:buNone/>
              <a:defRPr sz="900"/>
            </a:lvl4pPr>
            <a:lvl5pPr marL="1828342" indent="0">
              <a:buNone/>
              <a:defRPr sz="900"/>
            </a:lvl5pPr>
            <a:lvl6pPr marL="2285428"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1231" y="2367094"/>
            <a:ext cx="3290664" cy="576262"/>
          </a:xfrm>
        </p:spPr>
        <p:txBody>
          <a:bodyPr anchor="b">
            <a:noAutofit/>
          </a:bodyPr>
          <a:lstStyle>
            <a:lvl1pPr marL="0" indent="0" algn="ctr">
              <a:lnSpc>
                <a:spcPct val="85000"/>
              </a:lnSpc>
              <a:buNone/>
              <a:defRPr sz="23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193" y="2943357"/>
            <a:ext cx="3302491" cy="2847845"/>
          </a:xfrm>
        </p:spPr>
        <p:txBody>
          <a:bodyPr anchor="t">
            <a:normAutofit/>
          </a:bodyPr>
          <a:lstStyle>
            <a:lvl1pPr marL="0" indent="0" algn="ctr">
              <a:buNone/>
              <a:defRPr sz="1400"/>
            </a:lvl1pPr>
            <a:lvl2pPr marL="457086" indent="0">
              <a:buNone/>
              <a:defRPr sz="1200"/>
            </a:lvl2pPr>
            <a:lvl3pPr marL="914172" indent="0">
              <a:buNone/>
              <a:defRPr sz="1000"/>
            </a:lvl3pPr>
            <a:lvl4pPr marL="1371257" indent="0">
              <a:buNone/>
              <a:defRPr sz="900"/>
            </a:lvl4pPr>
            <a:lvl5pPr marL="1828342" indent="0">
              <a:buNone/>
              <a:defRPr sz="900"/>
            </a:lvl5pPr>
            <a:lvl6pPr marL="2285428"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1222" y="2367094"/>
            <a:ext cx="3304067" cy="576262"/>
          </a:xfrm>
        </p:spPr>
        <p:txBody>
          <a:bodyPr anchor="b">
            <a:noAutofit/>
          </a:bodyPr>
          <a:lstStyle>
            <a:lvl1pPr marL="0" indent="0" algn="ctr">
              <a:lnSpc>
                <a:spcPct val="85000"/>
              </a:lnSpc>
              <a:buNone/>
              <a:defRPr sz="23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1222" y="2943357"/>
            <a:ext cx="3304067" cy="2847845"/>
          </a:xfrm>
        </p:spPr>
        <p:txBody>
          <a:bodyPr anchor="t">
            <a:normAutofit/>
          </a:bodyPr>
          <a:lstStyle>
            <a:lvl1pPr marL="0" indent="0" algn="ctr">
              <a:buNone/>
              <a:defRPr sz="1400"/>
            </a:lvl1pPr>
            <a:lvl2pPr marL="457086" indent="0">
              <a:buNone/>
              <a:defRPr sz="1200"/>
            </a:lvl2pPr>
            <a:lvl3pPr marL="914172" indent="0">
              <a:buNone/>
              <a:defRPr sz="1000"/>
            </a:lvl3pPr>
            <a:lvl4pPr marL="1371257" indent="0">
              <a:buNone/>
              <a:defRPr sz="900"/>
            </a:lvl4pPr>
            <a:lvl5pPr marL="1828342" indent="0">
              <a:buNone/>
              <a:defRPr sz="900"/>
            </a:lvl5pPr>
            <a:lvl6pPr marL="2285428"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829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30" name="Title 1"/>
          <p:cNvSpPr>
            <a:spLocks noGrp="1"/>
          </p:cNvSpPr>
          <p:nvPr>
            <p:ph type="title"/>
          </p:nvPr>
        </p:nvSpPr>
        <p:spPr>
          <a:xfrm>
            <a:off x="913536" y="610772"/>
            <a:ext cx="10361753" cy="1603922"/>
          </a:xfrm>
        </p:spPr>
        <p:txBody>
          <a:bodyPr/>
          <a:lstStyle/>
          <a:p>
            <a:r>
              <a:rPr lang="en-US"/>
              <a:t>Click to edit Master title style</a:t>
            </a:r>
          </a:p>
        </p:txBody>
      </p:sp>
      <p:sp>
        <p:nvSpPr>
          <p:cNvPr id="19" name="Text Placeholder 2"/>
          <p:cNvSpPr>
            <a:spLocks noGrp="1"/>
          </p:cNvSpPr>
          <p:nvPr>
            <p:ph type="body" idx="1"/>
          </p:nvPr>
        </p:nvSpPr>
        <p:spPr>
          <a:xfrm>
            <a:off x="913537" y="4204820"/>
            <a:ext cx="3295551" cy="576262"/>
          </a:xfrm>
        </p:spPr>
        <p:txBody>
          <a:bodyPr anchor="b">
            <a:noAutofit/>
          </a:bodyPr>
          <a:lstStyle>
            <a:lvl1pPr marL="0" indent="0" algn="ctr">
              <a:lnSpc>
                <a:spcPct val="85000"/>
              </a:lnSpc>
              <a:buNone/>
              <a:defRPr sz="21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537" y="2367093"/>
            <a:ext cx="3295551"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086" indent="0">
              <a:buNone/>
              <a:defRPr sz="1600"/>
            </a:lvl2pPr>
            <a:lvl3pPr marL="914172" indent="0">
              <a:buNone/>
              <a:defRPr sz="1600"/>
            </a:lvl3pPr>
            <a:lvl4pPr marL="1371257" indent="0">
              <a:buNone/>
              <a:defRPr sz="1600"/>
            </a:lvl4pPr>
            <a:lvl5pPr marL="1828342" indent="0">
              <a:buNone/>
              <a:defRPr sz="1600"/>
            </a:lvl5pPr>
            <a:lvl6pPr marL="2285428" indent="0">
              <a:buNone/>
              <a:defRPr sz="1600"/>
            </a:lvl6pPr>
            <a:lvl7pPr marL="2742514" indent="0">
              <a:buNone/>
              <a:defRPr sz="1600"/>
            </a:lvl7pPr>
            <a:lvl8pPr marL="3199600" indent="0">
              <a:buNone/>
              <a:defRPr sz="1600"/>
            </a:lvl8pPr>
            <a:lvl9pPr marL="3656686" indent="0">
              <a:buNone/>
              <a:defRPr sz="1600"/>
            </a:lvl9pPr>
          </a:lstStyle>
          <a:p>
            <a:r>
              <a:rPr lang="en-US"/>
              <a:t>Click icon to add picture</a:t>
            </a:r>
          </a:p>
        </p:txBody>
      </p:sp>
      <p:sp>
        <p:nvSpPr>
          <p:cNvPr id="21" name="Text Placeholder 3"/>
          <p:cNvSpPr>
            <a:spLocks noGrp="1"/>
          </p:cNvSpPr>
          <p:nvPr>
            <p:ph type="body" sz="half" idx="18"/>
          </p:nvPr>
        </p:nvSpPr>
        <p:spPr>
          <a:xfrm>
            <a:off x="913537" y="4781082"/>
            <a:ext cx="3295551" cy="1010118"/>
          </a:xfrm>
        </p:spPr>
        <p:txBody>
          <a:bodyPr anchor="t">
            <a:normAutofit/>
          </a:bodyPr>
          <a:lstStyle>
            <a:lvl1pPr marL="0" indent="0" algn="ctr">
              <a:buNone/>
              <a:defRPr sz="1400"/>
            </a:lvl1pPr>
            <a:lvl2pPr marL="457086" indent="0">
              <a:buNone/>
              <a:defRPr sz="1200"/>
            </a:lvl2pPr>
            <a:lvl3pPr marL="914172" indent="0">
              <a:buNone/>
              <a:defRPr sz="1000"/>
            </a:lvl3pPr>
            <a:lvl4pPr marL="1371257" indent="0">
              <a:buNone/>
              <a:defRPr sz="900"/>
            </a:lvl4pPr>
            <a:lvl5pPr marL="1828342" indent="0">
              <a:buNone/>
              <a:defRPr sz="900"/>
            </a:lvl5pPr>
            <a:lvl6pPr marL="2285428"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02" y="4204820"/>
            <a:ext cx="3300968" cy="576262"/>
          </a:xfrm>
        </p:spPr>
        <p:txBody>
          <a:bodyPr anchor="b">
            <a:noAutofit/>
          </a:bodyPr>
          <a:lstStyle>
            <a:lvl1pPr marL="0" indent="0" algn="ctr">
              <a:lnSpc>
                <a:spcPct val="85000"/>
              </a:lnSpc>
              <a:buNone/>
              <a:defRPr sz="21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0191" y="2367093"/>
            <a:ext cx="330249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086" indent="0">
              <a:buNone/>
              <a:defRPr sz="1600"/>
            </a:lvl2pPr>
            <a:lvl3pPr marL="914172" indent="0">
              <a:buNone/>
              <a:defRPr sz="1600"/>
            </a:lvl3pPr>
            <a:lvl4pPr marL="1371257" indent="0">
              <a:buNone/>
              <a:defRPr sz="1600"/>
            </a:lvl4pPr>
            <a:lvl5pPr marL="1828342" indent="0">
              <a:buNone/>
              <a:defRPr sz="1600"/>
            </a:lvl5pPr>
            <a:lvl6pPr marL="2285428" indent="0">
              <a:buNone/>
              <a:defRPr sz="1600"/>
            </a:lvl6pPr>
            <a:lvl7pPr marL="2742514" indent="0">
              <a:buNone/>
              <a:defRPr sz="1600"/>
            </a:lvl7pPr>
            <a:lvl8pPr marL="3199600" indent="0">
              <a:buNone/>
              <a:defRPr sz="1600"/>
            </a:lvl8pPr>
            <a:lvl9pPr marL="3656686" indent="0">
              <a:buNone/>
              <a:defRPr sz="1600"/>
            </a:lvl9pPr>
          </a:lstStyle>
          <a:p>
            <a:r>
              <a:rPr lang="en-US"/>
              <a:t>Click icon to add picture</a:t>
            </a:r>
          </a:p>
        </p:txBody>
      </p:sp>
      <p:sp>
        <p:nvSpPr>
          <p:cNvPr id="24" name="Text Placeholder 3"/>
          <p:cNvSpPr>
            <a:spLocks noGrp="1"/>
          </p:cNvSpPr>
          <p:nvPr>
            <p:ph type="body" sz="half" idx="19"/>
          </p:nvPr>
        </p:nvSpPr>
        <p:spPr>
          <a:xfrm>
            <a:off x="4440191" y="4781082"/>
            <a:ext cx="3302492" cy="1010119"/>
          </a:xfrm>
        </p:spPr>
        <p:txBody>
          <a:bodyPr anchor="t">
            <a:normAutofit/>
          </a:bodyPr>
          <a:lstStyle>
            <a:lvl1pPr marL="0" indent="0" algn="ctr">
              <a:buNone/>
              <a:defRPr sz="1400"/>
            </a:lvl1pPr>
            <a:lvl2pPr marL="457086" indent="0">
              <a:buNone/>
              <a:defRPr sz="1200"/>
            </a:lvl2pPr>
            <a:lvl3pPr marL="914172" indent="0">
              <a:buNone/>
              <a:defRPr sz="1000"/>
            </a:lvl3pPr>
            <a:lvl4pPr marL="1371257" indent="0">
              <a:buNone/>
              <a:defRPr sz="900"/>
            </a:lvl4pPr>
            <a:lvl5pPr marL="1828342" indent="0">
              <a:buNone/>
              <a:defRPr sz="900"/>
            </a:lvl5pPr>
            <a:lvl6pPr marL="2285428"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1223" y="4204820"/>
            <a:ext cx="3299821" cy="576262"/>
          </a:xfrm>
        </p:spPr>
        <p:txBody>
          <a:bodyPr anchor="b">
            <a:noAutofit/>
          </a:bodyPr>
          <a:lstStyle>
            <a:lvl1pPr marL="0" indent="0" algn="ctr">
              <a:lnSpc>
                <a:spcPct val="85000"/>
              </a:lnSpc>
              <a:buNone/>
              <a:defRPr sz="2199" b="0">
                <a:solidFill>
                  <a:schemeClr val="tx1"/>
                </a:solidFill>
              </a:defRPr>
            </a:lvl1pPr>
            <a:lvl2pPr marL="457086" indent="0">
              <a:buNone/>
              <a:defRPr sz="1999" b="1"/>
            </a:lvl2pPr>
            <a:lvl3pPr marL="914172" indent="0">
              <a:buNone/>
              <a:defRPr sz="1799" b="1"/>
            </a:lvl3pPr>
            <a:lvl4pPr marL="1371257" indent="0">
              <a:buNone/>
              <a:defRPr sz="1600" b="1"/>
            </a:lvl4pPr>
            <a:lvl5pPr marL="1828342" indent="0">
              <a:buNone/>
              <a:defRPr sz="1600" b="1"/>
            </a:lvl5pPr>
            <a:lvl6pPr marL="2285428"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1222" y="2367093"/>
            <a:ext cx="3304067"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086" indent="0">
              <a:buNone/>
              <a:defRPr sz="1600"/>
            </a:lvl2pPr>
            <a:lvl3pPr marL="914172" indent="0">
              <a:buNone/>
              <a:defRPr sz="1600"/>
            </a:lvl3pPr>
            <a:lvl4pPr marL="1371257" indent="0">
              <a:buNone/>
              <a:defRPr sz="1600"/>
            </a:lvl4pPr>
            <a:lvl5pPr marL="1828342" indent="0">
              <a:buNone/>
              <a:defRPr sz="1600"/>
            </a:lvl5pPr>
            <a:lvl6pPr marL="2285428" indent="0">
              <a:buNone/>
              <a:defRPr sz="1600"/>
            </a:lvl6pPr>
            <a:lvl7pPr marL="2742514" indent="0">
              <a:buNone/>
              <a:defRPr sz="1600"/>
            </a:lvl7pPr>
            <a:lvl8pPr marL="3199600" indent="0">
              <a:buNone/>
              <a:defRPr sz="1600"/>
            </a:lvl8pPr>
            <a:lvl9pPr marL="3656686" indent="0">
              <a:buNone/>
              <a:defRPr sz="1600"/>
            </a:lvl9pPr>
          </a:lstStyle>
          <a:p>
            <a:r>
              <a:rPr lang="en-US"/>
              <a:t>Click icon to add picture</a:t>
            </a:r>
          </a:p>
        </p:txBody>
      </p:sp>
      <p:sp>
        <p:nvSpPr>
          <p:cNvPr id="27" name="Text Placeholder 3"/>
          <p:cNvSpPr>
            <a:spLocks noGrp="1"/>
          </p:cNvSpPr>
          <p:nvPr>
            <p:ph type="body" sz="half" idx="20"/>
          </p:nvPr>
        </p:nvSpPr>
        <p:spPr>
          <a:xfrm>
            <a:off x="7971098" y="4781080"/>
            <a:ext cx="3304192" cy="1010121"/>
          </a:xfrm>
        </p:spPr>
        <p:txBody>
          <a:bodyPr anchor="t">
            <a:normAutofit/>
          </a:bodyPr>
          <a:lstStyle>
            <a:lvl1pPr marL="0" indent="0" algn="ctr">
              <a:buNone/>
              <a:defRPr sz="1400"/>
            </a:lvl1pPr>
            <a:lvl2pPr marL="457086" indent="0">
              <a:buNone/>
              <a:defRPr sz="1200"/>
            </a:lvl2pPr>
            <a:lvl3pPr marL="914172" indent="0">
              <a:buNone/>
              <a:defRPr sz="1000"/>
            </a:lvl3pPr>
            <a:lvl4pPr marL="1371257" indent="0">
              <a:buNone/>
              <a:defRPr sz="900"/>
            </a:lvl4pPr>
            <a:lvl5pPr marL="1828342" indent="0">
              <a:buNone/>
              <a:defRPr sz="900"/>
            </a:lvl5pPr>
            <a:lvl6pPr marL="2285428"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294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537" y="2367095"/>
            <a:ext cx="10361753"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036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Vertical Title 1"/>
          <p:cNvSpPr>
            <a:spLocks noGrp="1"/>
          </p:cNvSpPr>
          <p:nvPr>
            <p:ph type="title" orient="vert"/>
          </p:nvPr>
        </p:nvSpPr>
        <p:spPr>
          <a:xfrm>
            <a:off x="8722628" y="609603"/>
            <a:ext cx="2552661"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537" y="609603"/>
            <a:ext cx="7656730"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016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019210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34A982-DEDE-44AE-ACC1-CCB502554615}" type="datetime1">
              <a:rPr lang="en-US" smtClean="0"/>
              <a:t>3/5/2026</a:t>
            </a:fld>
            <a:endParaRPr lang="en-US"/>
          </a:p>
        </p:txBody>
      </p:sp>
      <p:sp>
        <p:nvSpPr>
          <p:cNvPr id="6" name="Slide Number Placeholder 5"/>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1462378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B50216-BD7D-4838-A1B8-DF03EE9D08BA}" type="datetime1">
              <a:rPr lang="en-US" smtClean="0"/>
              <a:t>3/5/2026</a:t>
            </a:fld>
            <a:endParaRPr lang="en-US"/>
          </a:p>
        </p:txBody>
      </p:sp>
      <p:sp>
        <p:nvSpPr>
          <p:cNvPr id="6" name="Slide Number Placeholder 5"/>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38377310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AF5424-78A6-4642-8502-B61D14283F67}" type="datetime1">
              <a:rPr lang="en-US" smtClean="0"/>
              <a:t>3/5/2026</a:t>
            </a:fld>
            <a:endParaRPr lang="en-US"/>
          </a:p>
        </p:txBody>
      </p:sp>
      <p:sp>
        <p:nvSpPr>
          <p:cNvPr id="6" name="Slide Number Placeholder 5"/>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364043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129207-6512-44DA-B590-AE5D8DA151A7}" type="datetime1">
              <a:rPr lang="en-US" smtClean="0"/>
              <a:t>3/5/2026</a:t>
            </a:fld>
            <a:endParaRPr lang="en-US"/>
          </a:p>
        </p:txBody>
      </p:sp>
      <p:sp>
        <p:nvSpPr>
          <p:cNvPr id="7" name="Slide Number Placeholder 6"/>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4114391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5" y="1535113"/>
            <a:ext cx="538763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6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37402"/>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97"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7751"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2205" y="2078951"/>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March 5, 2026</a:t>
            </a:fld>
            <a:endParaRPr lang="en-US" dirty="0"/>
          </a:p>
        </p:txBody>
      </p:sp>
    </p:spTree>
    <p:extLst>
      <p:ext uri="{BB962C8B-B14F-4D97-AF65-F5344CB8AC3E}">
        <p14:creationId xmlns:p14="http://schemas.microsoft.com/office/powerpoint/2010/main" val="340175927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2F5390-E533-4024-BDD7-8F93FBF9C79C}" type="datetime1">
              <a:rPr lang="en-US" smtClean="0"/>
              <a:t>3/5/2026</a:t>
            </a:fld>
            <a:endParaRPr lang="en-US"/>
          </a:p>
        </p:txBody>
      </p:sp>
      <p:sp>
        <p:nvSpPr>
          <p:cNvPr id="4" name="Footer Placeholder 3"/>
          <p:cNvSpPr>
            <a:spLocks noGrp="1"/>
          </p:cNvSpPr>
          <p:nvPr>
            <p:ph type="ftr" sz="quarter" idx="11"/>
          </p:nvPr>
        </p:nvSpPr>
        <p:spPr/>
        <p:txBody>
          <a:bodyPr/>
          <a:lstStyle/>
          <a:p>
            <a:r>
              <a:rPr lang="en-US"/>
              <a:t>Sexual Health Lunch and Learn 2019</a:t>
            </a:r>
          </a:p>
        </p:txBody>
      </p:sp>
      <p:sp>
        <p:nvSpPr>
          <p:cNvPr id="5" name="Slide Number Placeholder 4"/>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1436153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628A3-A511-4C46-9DC5-17C18251E156}" type="datetime1">
              <a:rPr lang="en-US" smtClean="0"/>
              <a:t>3/5/2026</a:t>
            </a:fld>
            <a:endParaRPr lang="en-US"/>
          </a:p>
        </p:txBody>
      </p:sp>
      <p:sp>
        <p:nvSpPr>
          <p:cNvPr id="3" name="Footer Placeholder 2"/>
          <p:cNvSpPr>
            <a:spLocks noGrp="1"/>
          </p:cNvSpPr>
          <p:nvPr>
            <p:ph type="ftr" sz="quarter" idx="11"/>
          </p:nvPr>
        </p:nvSpPr>
        <p:spPr/>
        <p:txBody>
          <a:bodyPr/>
          <a:lstStyle/>
          <a:p>
            <a:r>
              <a:rPr lang="en-US"/>
              <a:t>Sexual Health Lunch and Learn 2019</a:t>
            </a:r>
          </a:p>
        </p:txBody>
      </p:sp>
      <p:sp>
        <p:nvSpPr>
          <p:cNvPr id="4" name="Slide Number Placeholder 3"/>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2825485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F1EB65-5354-498F-9607-C2DE1E5644E7}" type="datetime1">
              <a:rPr lang="en-US" smtClean="0"/>
              <a:t>3/5/2026</a:t>
            </a:fld>
            <a:endParaRPr lang="en-US"/>
          </a:p>
        </p:txBody>
      </p:sp>
      <p:sp>
        <p:nvSpPr>
          <p:cNvPr id="6" name="Footer Placeholder 5"/>
          <p:cNvSpPr>
            <a:spLocks noGrp="1"/>
          </p:cNvSpPr>
          <p:nvPr>
            <p:ph type="ftr" sz="quarter" idx="11"/>
          </p:nvPr>
        </p:nvSpPr>
        <p:spPr/>
        <p:txBody>
          <a:bodyPr/>
          <a:lstStyle/>
          <a:p>
            <a:r>
              <a:rPr lang="en-US"/>
              <a:t>Sexual Health Lunch and Learn 2019</a:t>
            </a:r>
          </a:p>
        </p:txBody>
      </p:sp>
      <p:sp>
        <p:nvSpPr>
          <p:cNvPr id="7" name="Slide Number Placeholder 6"/>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4285182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21F79-F23F-4A82-9E32-8AECADF64A2F}" type="datetime1">
              <a:rPr lang="en-US" smtClean="0"/>
              <a:t>3/5/2026</a:t>
            </a:fld>
            <a:endParaRPr lang="en-US"/>
          </a:p>
        </p:txBody>
      </p:sp>
      <p:sp>
        <p:nvSpPr>
          <p:cNvPr id="6" name="Footer Placeholder 5"/>
          <p:cNvSpPr>
            <a:spLocks noGrp="1"/>
          </p:cNvSpPr>
          <p:nvPr>
            <p:ph type="ftr" sz="quarter" idx="11"/>
          </p:nvPr>
        </p:nvSpPr>
        <p:spPr/>
        <p:txBody>
          <a:bodyPr/>
          <a:lstStyle/>
          <a:p>
            <a:r>
              <a:rPr lang="en-US"/>
              <a:t>Sexual Health Lunch and Learn 2019</a:t>
            </a:r>
          </a:p>
        </p:txBody>
      </p:sp>
      <p:sp>
        <p:nvSpPr>
          <p:cNvPr id="7" name="Slide Number Placeholder 6"/>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9168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07529F-6A63-4D95-8B60-5B745190622C}" type="datetime1">
              <a:rPr lang="en-US" smtClean="0"/>
              <a:t>3/5/2026</a:t>
            </a:fld>
            <a:endParaRPr lang="en-US"/>
          </a:p>
        </p:txBody>
      </p:sp>
      <p:sp>
        <p:nvSpPr>
          <p:cNvPr id="5" name="Footer Placeholder 4"/>
          <p:cNvSpPr>
            <a:spLocks noGrp="1"/>
          </p:cNvSpPr>
          <p:nvPr>
            <p:ph type="ftr" sz="quarter" idx="11"/>
          </p:nvPr>
        </p:nvSpPr>
        <p:spPr/>
        <p:txBody>
          <a:bodyPr/>
          <a:lstStyle/>
          <a:p>
            <a:r>
              <a:rPr lang="en-US"/>
              <a:t>Sexual Health Lunch and Learn 2019</a:t>
            </a:r>
          </a:p>
        </p:txBody>
      </p:sp>
      <p:sp>
        <p:nvSpPr>
          <p:cNvPr id="6" name="Slide Number Placeholder 5"/>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1264517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C98E5-6217-4183-A89A-5500D0779801}" type="datetime1">
              <a:rPr lang="en-US" smtClean="0"/>
              <a:t>3/5/2026</a:t>
            </a:fld>
            <a:endParaRPr lang="en-US"/>
          </a:p>
        </p:txBody>
      </p:sp>
      <p:sp>
        <p:nvSpPr>
          <p:cNvPr id="5" name="Footer Placeholder 4"/>
          <p:cNvSpPr>
            <a:spLocks noGrp="1"/>
          </p:cNvSpPr>
          <p:nvPr>
            <p:ph type="ftr" sz="quarter" idx="11"/>
          </p:nvPr>
        </p:nvSpPr>
        <p:spPr/>
        <p:txBody>
          <a:bodyPr/>
          <a:lstStyle/>
          <a:p>
            <a:r>
              <a:rPr lang="en-US"/>
              <a:t>Sexual Health Lunch and Learn 2019</a:t>
            </a:r>
          </a:p>
        </p:txBody>
      </p:sp>
      <p:sp>
        <p:nvSpPr>
          <p:cNvPr id="6" name="Slide Number Placeholder 5"/>
          <p:cNvSpPr>
            <a:spLocks noGrp="1"/>
          </p:cNvSpPr>
          <p:nvPr>
            <p:ph type="sldNum" sz="quarter" idx="12"/>
          </p:nvPr>
        </p:nvSpPr>
        <p:spPr/>
        <p:txBody>
          <a:bodyPr/>
          <a:lstStyle/>
          <a:p>
            <a:fld id="{3A63EE6D-E6AF-9344-A92F-A80099D795B4}" type="slidenum">
              <a:rPr lang="en-US" smtClean="0"/>
              <a:t>‹#›</a:t>
            </a:fld>
            <a:endParaRPr lang="en-US"/>
          </a:p>
        </p:txBody>
      </p:sp>
    </p:spTree>
    <p:extLst>
      <p:ext uri="{BB962C8B-B14F-4D97-AF65-F5344CB8AC3E}">
        <p14:creationId xmlns:p14="http://schemas.microsoft.com/office/powerpoint/2010/main" val="96078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9"/>
            <a:ext cx="10969943" cy="1143000"/>
          </a:xfrm>
          <a:prstGeom prst="rect">
            <a:avLst/>
          </a:prstGeom>
        </p:spPr>
        <p:txBody>
          <a:bodyPr anchor="b" anchorCtr="0"/>
          <a:lstStyle>
            <a:lvl1pPr algn="l">
              <a:lnSpc>
                <a:spcPts val="2999"/>
              </a:lnSpc>
              <a:defRPr sz="2799" b="1" baseline="0">
                <a:solidFill>
                  <a:srgbClr val="00788A"/>
                </a:solidFill>
                <a:effectLst/>
                <a:latin typeface="Calibri" pitchFamily="34" charset="0"/>
              </a:defRPr>
            </a:lvl1pPr>
          </a:lstStyle>
          <a:p>
            <a:r>
              <a:rPr lang="en-US"/>
              <a:t>Bottom band: NCHHSTP</a:t>
            </a:r>
          </a:p>
        </p:txBody>
      </p:sp>
      <p:sp>
        <p:nvSpPr>
          <p:cNvPr id="6" name="Text Placeholder 7"/>
          <p:cNvSpPr>
            <a:spLocks noGrp="1"/>
          </p:cNvSpPr>
          <p:nvPr>
            <p:ph type="body" sz="quarter" idx="10"/>
          </p:nvPr>
        </p:nvSpPr>
        <p:spPr>
          <a:xfrm>
            <a:off x="609441" y="1545167"/>
            <a:ext cx="10969943" cy="4455584"/>
          </a:xfrm>
        </p:spPr>
        <p:txBody>
          <a:bodyPr/>
          <a:lstStyle>
            <a:lvl1pPr marL="342771" indent="-342771">
              <a:buClr>
                <a:srgbClr val="006A71"/>
              </a:buClr>
              <a:buFont typeface="Wingdings" panose="05000000000000000000" pitchFamily="2" charset="2"/>
              <a:buChar char="§"/>
              <a:defRPr sz="2399" b="1">
                <a:solidFill>
                  <a:srgbClr val="00788A"/>
                </a:solidFill>
              </a:defRPr>
            </a:lvl1pPr>
            <a:lvl2pPr>
              <a:buClr>
                <a:srgbClr val="9A4E9E"/>
              </a:buClr>
              <a:defRPr sz="1999">
                <a:solidFill>
                  <a:schemeClr val="accent4">
                    <a:lumMod val="75000"/>
                  </a:schemeClr>
                </a:solidFill>
              </a:defRPr>
            </a:lvl2pPr>
            <a:lvl3pPr>
              <a:buClr>
                <a:srgbClr val="C00000"/>
              </a:buClr>
              <a:defRPr sz="1999">
                <a:solidFill>
                  <a:schemeClr val="accent4">
                    <a:lumMod val="75000"/>
                  </a:schemeClr>
                </a:solidFill>
              </a:defRPr>
            </a:lvl3pPr>
            <a:lvl4pPr>
              <a:defRPr sz="1999">
                <a:solidFill>
                  <a:schemeClr val="accent4">
                    <a:lumMod val="75000"/>
                  </a:schemeClr>
                </a:solidFill>
              </a:defRPr>
            </a:lvl4pPr>
            <a:lvl5pPr>
              <a:defRPr sz="1999">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67461"/>
            <a:ext cx="12188825" cy="90541"/>
          </a:xfrm>
          <a:prstGeom prst="rect">
            <a:avLst/>
          </a:prstGeom>
        </p:spPr>
      </p:pic>
      <p:sp>
        <p:nvSpPr>
          <p:cNvPr id="4" name="Slide Number Placeholder 3">
            <a:extLst>
              <a:ext uri="{FF2B5EF4-FFF2-40B4-BE49-F238E27FC236}">
                <a16:creationId xmlns:a16="http://schemas.microsoft.com/office/drawing/2014/main" id="{0D126DF7-2B88-428B-9734-8EB33E72EC49}"/>
              </a:ext>
            </a:extLst>
          </p:cNvPr>
          <p:cNvSpPr>
            <a:spLocks noGrp="1"/>
          </p:cNvSpPr>
          <p:nvPr>
            <p:ph type="sldNum" sz="quarter" idx="11"/>
          </p:nvPr>
        </p:nvSpPr>
        <p:spPr/>
        <p:txBody>
          <a:bodyPr/>
          <a:lstStyle/>
          <a:p>
            <a:fld id="{093C0D93-5DC8-43F7-B727-CDE6D6EA388C}" type="slidenum">
              <a:rPr lang="en-US" smtClean="0"/>
              <a:pPr/>
              <a:t>‹#›</a:t>
            </a:fld>
            <a:endParaRPr lang="en-US"/>
          </a:p>
        </p:txBody>
      </p:sp>
    </p:spTree>
    <p:extLst>
      <p:ext uri="{BB962C8B-B14F-4D97-AF65-F5344CB8AC3E}">
        <p14:creationId xmlns:p14="http://schemas.microsoft.com/office/powerpoint/2010/main" val="1871526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70958"/>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297" y="205204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6979" y="2052041"/>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0661" y="204831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4343" y="2056886"/>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March 5, 2026</a:t>
            </a:fld>
            <a:endParaRPr lang="en-US" dirty="0"/>
          </a:p>
        </p:txBody>
      </p:sp>
    </p:spTree>
    <p:extLst>
      <p:ext uri="{BB962C8B-B14F-4D97-AF65-F5344CB8AC3E}">
        <p14:creationId xmlns:p14="http://schemas.microsoft.com/office/powerpoint/2010/main" val="12790858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54180"/>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040640"/>
            <a:ext cx="5248592"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4413" y="2042457"/>
            <a:ext cx="5041900"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March 5, 2026</a:t>
            </a:fld>
            <a:endParaRPr lang="en-US" dirty="0"/>
          </a:p>
        </p:txBody>
      </p:sp>
    </p:spTree>
    <p:extLst>
      <p:ext uri="{BB962C8B-B14F-4D97-AF65-F5344CB8AC3E}">
        <p14:creationId xmlns:p14="http://schemas.microsoft.com/office/powerpoint/2010/main" val="30181445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297" y="1371600"/>
            <a:ext cx="10938784"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March 5, 2026</a:t>
            </a:fld>
            <a:endParaRPr lang="en-US" dirty="0"/>
          </a:p>
        </p:txBody>
      </p:sp>
    </p:spTree>
    <p:extLst>
      <p:ext uri="{BB962C8B-B14F-4D97-AF65-F5344CB8AC3E}">
        <p14:creationId xmlns:p14="http://schemas.microsoft.com/office/powerpoint/2010/main" val="116993593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45791"/>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9" y="2032251"/>
            <a:ext cx="9602630"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March 5, 2026</a:t>
            </a:fld>
            <a:endParaRPr lang="en-US" dirty="0"/>
          </a:p>
        </p:txBody>
      </p:sp>
    </p:spTree>
    <p:extLst>
      <p:ext uri="{BB962C8B-B14F-4D97-AF65-F5344CB8AC3E}">
        <p14:creationId xmlns:p14="http://schemas.microsoft.com/office/powerpoint/2010/main" val="28664591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890" y="1046679"/>
            <a:ext cx="10512424"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90" y="1935957"/>
            <a:ext cx="10512424"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6"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March 5, 2026</a:t>
            </a:fld>
            <a:endParaRPr lang="en-US" dirty="0"/>
          </a:p>
        </p:txBody>
      </p:sp>
    </p:spTree>
    <p:extLst>
      <p:ext uri="{BB962C8B-B14F-4D97-AF65-F5344CB8AC3E}">
        <p14:creationId xmlns:p14="http://schemas.microsoft.com/office/powerpoint/2010/main" val="25132581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78181"/>
      </p:ext>
    </p:extLst>
  </p:cSld>
  <p:clrMap bg1="lt1" tx1="dk1" bg2="lt2" tx2="dk2" accent1="accent1" accent2="accent2" accent3="accent3" accent4="accent4" accent5="accent5" accent6="accent6" hlink="hlink" folHlink="folHlink"/>
  <p:sldLayoutIdLst>
    <p:sldLayoutId id="2147483712" r:id="rId1"/>
  </p:sldLayoutIdLst>
  <p:transition spd="slow">
    <p:fade/>
  </p:transition>
  <p:hf sldNum="0" hdr="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297" y="1136034"/>
            <a:ext cx="10794980"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0" y="0"/>
            <a:ext cx="12188825"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3568" y="220765"/>
            <a:ext cx="30769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5512" y="247655"/>
            <a:ext cx="403808"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March 5, 2026</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14"/>
          <a:stretch>
            <a:fillRect/>
          </a:stretch>
        </p:blipFill>
        <p:spPr>
          <a:xfrm>
            <a:off x="9577160" y="5713237"/>
            <a:ext cx="2190256" cy="897108"/>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725" r:id="rId2"/>
    <p:sldLayoutId id="2147483727" r:id="rId3"/>
    <p:sldLayoutId id="2147483728" r:id="rId4"/>
    <p:sldLayoutId id="2147483724" r:id="rId5"/>
    <p:sldLayoutId id="2147483701" r:id="rId6"/>
    <p:sldLayoutId id="2147483726" r:id="rId7"/>
    <p:sldLayoutId id="2147483729" r:id="rId8"/>
    <p:sldLayoutId id="2147483730" r:id="rId9"/>
    <p:sldLayoutId id="2147483731" r:id="rId10"/>
    <p:sldLayoutId id="2147483765" r:id="rId11"/>
    <p:sldLayoutId id="2147483766" r:id="rId12"/>
  </p:sldLayoutIdLst>
  <p:transition spd="slow">
    <p:fade/>
  </p:transition>
  <p:hf sldNum="0" hd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6541"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AC15DEBB-6B49-4B1F-8632-16EA85B5C5EB}"/>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2808723325"/>
      </p:ext>
    </p:extLst>
  </p:cSld>
  <p:clrMap bg1="lt1" tx1="dk1" bg2="lt2" tx2="dk2" accent1="accent1" accent2="accent2" accent3="accent3" accent4="accent4" accent5="accent5" accent6="accent6" hlink="hlink" folHlink="folHlink"/>
  <p:sldLayoutIdLst>
    <p:sldLayoutId id="2147483717"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FD75CB0-EB81-4E5F-8AC2-C80D27CA74DA}"/>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1361985833"/>
      </p:ext>
    </p:extLst>
  </p:cSld>
  <p:clrMap bg1="lt1" tx1="dk1" bg2="lt2" tx2="dk2" accent1="accent1" accent2="accent2" accent3="accent3" accent4="accent4" accent5="accent5" accent6="accent6" hlink="hlink" folHlink="folHlink"/>
  <p:sldLayoutIdLst>
    <p:sldLayoutId id="2147483721"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26000"/>
          </a:blip>
          <a:stretch>
            <a:fillRect/>
          </a:stretch>
        </p:blipFill>
        <p:spPr>
          <a:xfrm>
            <a:off x="264780" y="0"/>
            <a:ext cx="1262655" cy="685800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CA5C4A6D-9093-4713-A9CA-F29D159C8602}"/>
              </a:ext>
            </a:extLst>
          </p:cNvPr>
          <p:cNvPicPr>
            <a:picLocks noChangeAspect="1"/>
          </p:cNvPicPr>
          <p:nvPr userDrawn="1"/>
        </p:nvPicPr>
        <p:blipFill>
          <a:blip r:embed="rId4"/>
          <a:stretch>
            <a:fillRect/>
          </a:stretch>
        </p:blipFill>
        <p:spPr>
          <a:xfrm>
            <a:off x="9577160" y="5713237"/>
            <a:ext cx="2190256" cy="897108"/>
          </a:xfrm>
          <a:prstGeom prst="rect">
            <a:avLst/>
          </a:prstGeom>
        </p:spPr>
      </p:pic>
    </p:spTree>
    <p:extLst>
      <p:ext uri="{BB962C8B-B14F-4D97-AF65-F5344CB8AC3E}">
        <p14:creationId xmlns:p14="http://schemas.microsoft.com/office/powerpoint/2010/main" val="3442442147"/>
      </p:ext>
    </p:extLst>
  </p:cSld>
  <p:clrMap bg1="lt1" tx1="dk1" bg2="lt2" tx2="dk2" accent1="accent1" accent2="accent2" accent3="accent3" accent4="accent4" accent5="accent5" accent6="accent6" hlink="hlink" folHlink="folHlink"/>
  <p:sldLayoutIdLst>
    <p:sldLayoutId id="2147483723" r:id="rId1"/>
  </p:sldLayoutIdLst>
  <p:transition spd="slow">
    <p:fade/>
  </p:transition>
  <p:hf sldNum="0" hdr="0"/>
  <p:txStyles>
    <p:titleStyle>
      <a:lvl1pPr algn="l" defTabSz="1218895" rtl="0" eaLnBrk="1" latinLnBrk="0" hangingPunct="1">
        <a:spcBef>
          <a:spcPct val="0"/>
        </a:spcBef>
        <a:buNone/>
        <a:defRPr sz="4200" b="0" i="0" kern="1200">
          <a:solidFill>
            <a:schemeClr val="accent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12188828"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538" y="618519"/>
            <a:ext cx="10361752"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537" y="2367095"/>
            <a:ext cx="10361753"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6737" y="5883277"/>
            <a:ext cx="2742486" cy="365125"/>
          </a:xfrm>
          <a:prstGeom prst="rect">
            <a:avLst/>
          </a:prstGeom>
        </p:spPr>
        <p:txBody>
          <a:bodyPr vert="horz" lIns="91440" tIns="45720" rIns="91440" bIns="45720" rtlCol="0" anchor="ctr"/>
          <a:lstStyle>
            <a:lvl1pPr algn="r">
              <a:defRPr sz="1000">
                <a:solidFill>
                  <a:schemeClr val="tx1"/>
                </a:solidFill>
              </a:defRPr>
            </a:lvl1pPr>
          </a:lstStyle>
          <a:p>
            <a:fld id="{1D8BD707-D9CF-40AE-B4C6-C98DA3205C09}" type="datetimeFigureOut">
              <a:rPr lang="en-US" smtClean="0"/>
              <a:pPr/>
              <a:t>3/5/2026</a:t>
            </a:fld>
            <a:endParaRPr lang="en-US"/>
          </a:p>
        </p:txBody>
      </p:sp>
      <p:sp>
        <p:nvSpPr>
          <p:cNvPr id="5" name="Footer Placeholder 4"/>
          <p:cNvSpPr>
            <a:spLocks noGrp="1"/>
          </p:cNvSpPr>
          <p:nvPr>
            <p:ph type="ftr" sz="quarter" idx="3"/>
          </p:nvPr>
        </p:nvSpPr>
        <p:spPr>
          <a:xfrm>
            <a:off x="913538" y="5883277"/>
            <a:ext cx="6671149"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1274" y="5883277"/>
            <a:ext cx="764016" cy="365125"/>
          </a:xfrm>
          <a:prstGeom prst="rect">
            <a:avLst/>
          </a:prstGeom>
        </p:spPr>
        <p:txBody>
          <a:bodyPr vert="horz" lIns="91440" tIns="45720" rIns="91440" bIns="45720" rtlCol="0" anchor="ctr"/>
          <a:lstStyle>
            <a:lvl1pPr algn="r">
              <a:defRPr sz="1000">
                <a:solidFill>
                  <a:schemeClr val="tx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19450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ctr" defTabSz="914172" rtl="0" eaLnBrk="1" latinLnBrk="0" hangingPunct="1">
        <a:lnSpc>
          <a:spcPct val="90000"/>
        </a:lnSpc>
        <a:spcBef>
          <a:spcPct val="0"/>
        </a:spcBef>
        <a:buNone/>
        <a:defRPr sz="3599" kern="1200" cap="all" baseline="0">
          <a:solidFill>
            <a:schemeClr val="tx1"/>
          </a:solidFill>
          <a:effectLst/>
          <a:latin typeface="+mj-lt"/>
          <a:ea typeface="+mj-ea"/>
          <a:cs typeface="+mj-cs"/>
        </a:defRPr>
      </a:lvl1pPr>
    </p:titleStyle>
    <p:bodyStyle>
      <a:lvl1pPr marL="228542" indent="-228542" algn="l" defTabSz="914172" rtl="0" eaLnBrk="1" latinLnBrk="0" hangingPunct="1">
        <a:lnSpc>
          <a:spcPct val="120000"/>
        </a:lnSpc>
        <a:spcBef>
          <a:spcPts val="1000"/>
        </a:spcBef>
        <a:buClr>
          <a:schemeClr val="tx1"/>
        </a:buClr>
        <a:buFont typeface="Arial" panose="020B0604020202020204" pitchFamily="34" charset="0"/>
        <a:buChar char="•"/>
        <a:defRPr sz="1999" kern="1200" cap="all" baseline="0">
          <a:solidFill>
            <a:schemeClr val="tx1"/>
          </a:solidFill>
          <a:effectLst/>
          <a:latin typeface="+mn-lt"/>
          <a:ea typeface="+mn-ea"/>
          <a:cs typeface="+mn-cs"/>
        </a:defRPr>
      </a:lvl1pPr>
      <a:lvl2pPr marL="685628" indent="-228542" algn="l" defTabSz="914172" rtl="0" eaLnBrk="1" latinLnBrk="0" hangingPunct="1">
        <a:lnSpc>
          <a:spcPct val="120000"/>
        </a:lnSpc>
        <a:spcBef>
          <a:spcPts val="500"/>
        </a:spcBef>
        <a:buClr>
          <a:schemeClr val="tx1"/>
        </a:buClr>
        <a:buFont typeface="Arial" panose="020B0604020202020204" pitchFamily="34" charset="0"/>
        <a:buChar char="•"/>
        <a:defRPr sz="1799" kern="1200" cap="all" baseline="0">
          <a:solidFill>
            <a:schemeClr val="tx1"/>
          </a:solidFill>
          <a:effectLst/>
          <a:latin typeface="+mn-lt"/>
          <a:ea typeface="+mn-ea"/>
          <a:cs typeface="+mn-cs"/>
        </a:defRPr>
      </a:lvl2pPr>
      <a:lvl3pPr marL="1142714" indent="-228542" algn="l" defTabSz="914172"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599800" indent="-228542" algn="l" defTabSz="914172"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6886" indent="-228542" algn="l" defTabSz="914172"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3972" indent="-228542" algn="l" defTabSz="914172"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057" indent="-228542" algn="l" defTabSz="914172"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8142" indent="-228542" algn="l" defTabSz="914172"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5228" indent="-228542" algn="l" defTabSz="914172"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172" rtl="0" eaLnBrk="1" latinLnBrk="0" hangingPunct="1">
        <a:defRPr sz="1799" kern="1200">
          <a:solidFill>
            <a:schemeClr val="tx1"/>
          </a:solidFill>
          <a:latin typeface="+mn-lt"/>
          <a:ea typeface="+mn-ea"/>
          <a:cs typeface="+mn-cs"/>
        </a:defRPr>
      </a:lvl1pPr>
      <a:lvl2pPr marL="457086" algn="l" defTabSz="914172" rtl="0" eaLnBrk="1" latinLnBrk="0" hangingPunct="1">
        <a:defRPr sz="1799" kern="1200">
          <a:solidFill>
            <a:schemeClr val="tx1"/>
          </a:solidFill>
          <a:latin typeface="+mn-lt"/>
          <a:ea typeface="+mn-ea"/>
          <a:cs typeface="+mn-cs"/>
        </a:defRPr>
      </a:lvl2pPr>
      <a:lvl3pPr marL="914172" algn="l" defTabSz="914172" rtl="0" eaLnBrk="1" latinLnBrk="0" hangingPunct="1">
        <a:defRPr sz="1799" kern="1200">
          <a:solidFill>
            <a:schemeClr val="tx1"/>
          </a:solidFill>
          <a:latin typeface="+mn-lt"/>
          <a:ea typeface="+mn-ea"/>
          <a:cs typeface="+mn-cs"/>
        </a:defRPr>
      </a:lvl3pPr>
      <a:lvl4pPr marL="1371257" algn="l" defTabSz="914172" rtl="0" eaLnBrk="1" latinLnBrk="0" hangingPunct="1">
        <a:defRPr sz="1799" kern="1200">
          <a:solidFill>
            <a:schemeClr val="tx1"/>
          </a:solidFill>
          <a:latin typeface="+mn-lt"/>
          <a:ea typeface="+mn-ea"/>
          <a:cs typeface="+mn-cs"/>
        </a:defRPr>
      </a:lvl4pPr>
      <a:lvl5pPr marL="1828342" algn="l" defTabSz="914172" rtl="0" eaLnBrk="1" latinLnBrk="0" hangingPunct="1">
        <a:defRPr sz="1799" kern="1200">
          <a:solidFill>
            <a:schemeClr val="tx1"/>
          </a:solidFill>
          <a:latin typeface="+mn-lt"/>
          <a:ea typeface="+mn-ea"/>
          <a:cs typeface="+mn-cs"/>
        </a:defRPr>
      </a:lvl5pPr>
      <a:lvl6pPr marL="2285428" algn="l" defTabSz="914172" rtl="0" eaLnBrk="1" latinLnBrk="0" hangingPunct="1">
        <a:defRPr sz="1799" kern="1200">
          <a:solidFill>
            <a:schemeClr val="tx1"/>
          </a:solidFill>
          <a:latin typeface="+mn-lt"/>
          <a:ea typeface="+mn-ea"/>
          <a:cs typeface="+mn-cs"/>
        </a:defRPr>
      </a:lvl6pPr>
      <a:lvl7pPr marL="2742514" algn="l" defTabSz="914172" rtl="0" eaLnBrk="1" latinLnBrk="0" hangingPunct="1">
        <a:defRPr sz="1799" kern="1200">
          <a:solidFill>
            <a:schemeClr val="tx1"/>
          </a:solidFill>
          <a:latin typeface="+mn-lt"/>
          <a:ea typeface="+mn-ea"/>
          <a:cs typeface="+mn-cs"/>
        </a:defRPr>
      </a:lvl7pPr>
      <a:lvl8pPr marL="3199600" algn="l" defTabSz="914172" rtl="0" eaLnBrk="1" latinLnBrk="0" hangingPunct="1">
        <a:defRPr sz="1799" kern="1200">
          <a:solidFill>
            <a:schemeClr val="tx1"/>
          </a:solidFill>
          <a:latin typeface="+mn-lt"/>
          <a:ea typeface="+mn-ea"/>
          <a:cs typeface="+mn-cs"/>
        </a:defRPr>
      </a:lvl8pPr>
      <a:lvl9pPr marL="3656686" algn="l" defTabSz="914172"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DC7B7-9B5E-42E7-903E-291B15EE9B74}" type="datetime1">
              <a:rPr lang="en-US" smtClean="0"/>
              <a:t>3/5/2026</a:t>
            </a:fld>
            <a:endParaRPr lang="en-US"/>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Sexual Health Lunch and Learn 2019</a:t>
            </a:r>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3EE6D-E6AF-9344-A92F-A80099D795B4}" type="slidenum">
              <a:rPr lang="en-US" smtClean="0"/>
              <a:t>‹#›</a:t>
            </a:fld>
            <a:endParaRPr lang="en-US"/>
          </a:p>
        </p:txBody>
      </p:sp>
    </p:spTree>
    <p:extLst>
      <p:ext uri="{BB962C8B-B14F-4D97-AF65-F5344CB8AC3E}">
        <p14:creationId xmlns:p14="http://schemas.microsoft.com/office/powerpoint/2010/main" val="234554344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dt="0"/>
  <p:txStyles>
    <p:titleStyle>
      <a:lvl1pPr algn="ctr" defTabSz="457063"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457063" rtl="0" eaLnBrk="1" latinLnBrk="0" hangingPunct="1">
        <a:spcBef>
          <a:spcPct val="20000"/>
        </a:spcBef>
        <a:buFont typeface="Arial"/>
        <a:buChar char="•"/>
        <a:defRPr sz="3199" kern="1200">
          <a:solidFill>
            <a:schemeClr val="tx1"/>
          </a:solidFill>
          <a:latin typeface="+mn-lt"/>
          <a:ea typeface="+mn-ea"/>
          <a:cs typeface="+mn-cs"/>
        </a:defRPr>
      </a:lvl1pPr>
      <a:lvl2pPr marL="742727" indent="-285664" algn="l" defTabSz="457063" rtl="0" eaLnBrk="1" latinLnBrk="0" hangingPunct="1">
        <a:spcBef>
          <a:spcPct val="20000"/>
        </a:spcBef>
        <a:buFont typeface="Arial"/>
        <a:buChar char="–"/>
        <a:defRPr sz="2799" kern="1200">
          <a:solidFill>
            <a:schemeClr val="tx1"/>
          </a:solidFill>
          <a:latin typeface="+mn-lt"/>
          <a:ea typeface="+mn-ea"/>
          <a:cs typeface="+mn-cs"/>
        </a:defRPr>
      </a:lvl2pPr>
      <a:lvl3pPr marL="1142657" indent="-228531" algn="l" defTabSz="457063" rtl="0" eaLnBrk="1" latinLnBrk="0" hangingPunct="1">
        <a:spcBef>
          <a:spcPct val="20000"/>
        </a:spcBef>
        <a:buFont typeface="Arial"/>
        <a:buChar char="•"/>
        <a:defRPr sz="2399" kern="1200">
          <a:solidFill>
            <a:schemeClr val="tx1"/>
          </a:solidFill>
          <a:latin typeface="+mn-lt"/>
          <a:ea typeface="+mn-ea"/>
          <a:cs typeface="+mn-cs"/>
        </a:defRPr>
      </a:lvl3pPr>
      <a:lvl4pPr marL="1599720" indent="-228531" algn="l" defTabSz="457063" rtl="0" eaLnBrk="1" latinLnBrk="0" hangingPunct="1">
        <a:spcBef>
          <a:spcPct val="20000"/>
        </a:spcBef>
        <a:buFont typeface="Arial"/>
        <a:buChar char="–"/>
        <a:defRPr sz="1999" kern="1200">
          <a:solidFill>
            <a:schemeClr val="tx1"/>
          </a:solidFill>
          <a:latin typeface="+mn-lt"/>
          <a:ea typeface="+mn-ea"/>
          <a:cs typeface="+mn-cs"/>
        </a:defRPr>
      </a:lvl4pPr>
      <a:lvl5pPr marL="2056783" indent="-228531" algn="l" defTabSz="457063" rtl="0" eaLnBrk="1" latinLnBrk="0" hangingPunct="1">
        <a:spcBef>
          <a:spcPct val="20000"/>
        </a:spcBef>
        <a:buFont typeface="Arial"/>
        <a:buChar char="»"/>
        <a:defRPr sz="1999" kern="1200">
          <a:solidFill>
            <a:schemeClr val="tx1"/>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6.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emf"/><Relationship Id="rId3" Type="http://schemas.openxmlformats.org/officeDocument/2006/relationships/image" Target="../media/image49.jpe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65.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7.xml"/><Relationship Id="rId16"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68.svg"/><Relationship Id="rId19" Type="http://schemas.openxmlformats.org/officeDocument/2006/relationships/image" Target="../media/image64.emf"/><Relationship Id="rId4" Type="http://schemas.openxmlformats.org/officeDocument/2006/relationships/image" Target="../media/image49.jpeg"/><Relationship Id="rId9" Type="http://schemas.openxmlformats.org/officeDocument/2006/relationships/image" Target="../media/image67.png"/><Relationship Id="rId14" Type="http://schemas.openxmlformats.org/officeDocument/2006/relationships/image" Target="../media/image59.svg"/></Relationships>
</file>

<file path=ppt/slides/_rels/slide3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2.xml"/><Relationship Id="rId5" Type="http://schemas.openxmlformats.org/officeDocument/2006/relationships/image" Target="../media/image72.sv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mailto:getprep@gmh.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9.xml"/><Relationship Id="rId4" Type="http://schemas.openxmlformats.org/officeDocument/2006/relationships/hyperlink" Target="http://www.hiv.uw.edu/"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106.png"/><Relationship Id="rId3" Type="http://schemas.openxmlformats.org/officeDocument/2006/relationships/image" Target="../media/image80.svg"/><Relationship Id="rId7" Type="http://schemas.openxmlformats.org/officeDocument/2006/relationships/image" Target="../media/image90.png"/><Relationship Id="rId12" Type="http://schemas.openxmlformats.org/officeDocument/2006/relationships/image" Target="../media/image93.svg"/><Relationship Id="rId2"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103.svg"/><Relationship Id="rId11" Type="http://schemas.openxmlformats.org/officeDocument/2006/relationships/image" Target="../media/image92.png"/><Relationship Id="rId5" Type="http://schemas.openxmlformats.org/officeDocument/2006/relationships/image" Target="../media/image102.png"/><Relationship Id="rId10" Type="http://schemas.openxmlformats.org/officeDocument/2006/relationships/image" Target="../media/image105.svg"/><Relationship Id="rId4" Type="http://schemas.openxmlformats.org/officeDocument/2006/relationships/image" Target="../media/image78.png"/><Relationship Id="rId9"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s://unsplash.com/s/photos/medical" TargetMode="External"/><Relationship Id="rId3" Type="http://schemas.openxmlformats.org/officeDocument/2006/relationships/hyperlink" Target="https://www.flickr.com/photos/niaid/" TargetMode="External"/><Relationship Id="rId7" Type="http://schemas.openxmlformats.org/officeDocument/2006/relationships/hyperlink" Target="https://phil.cdc.gov/Default.aspx" TargetMode="External"/><Relationship Id="rId2" Type="http://schemas.openxmlformats.org/officeDocument/2006/relationships/hyperlink" Target="https://www.flickr.com/photos/aetcncrc/with/52690881851/" TargetMode="External"/><Relationship Id="rId1" Type="http://schemas.openxmlformats.org/officeDocument/2006/relationships/slideLayout" Target="../slideLayouts/slideLayout9.xml"/><Relationship Id="rId6" Type="http://schemas.openxmlformats.org/officeDocument/2006/relationships/hyperlink" Target="https://pixabay.com/images/search/medical/" TargetMode="External"/><Relationship Id="rId5" Type="http://schemas.openxmlformats.org/officeDocument/2006/relationships/hyperlink" Target="https://www.pexels.com/" TargetMode="External"/><Relationship Id="rId4" Type="http://schemas.openxmlformats.org/officeDocument/2006/relationships/hyperlink" Target="https://thenounproject.com/" TargetMode="External"/><Relationship Id="rId9" Type="http://schemas.openxmlformats.org/officeDocument/2006/relationships/hyperlink" Target="https://commons.wikimedia.org/wiki/Main_Pag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a:xfrm>
            <a:off x="866274" y="2209800"/>
            <a:ext cx="10732593" cy="838200"/>
          </a:xfrm>
        </p:spPr>
        <p:txBody>
          <a:bodyPr lIns="91440" tIns="45720" rIns="91440" bIns="45720" anchor="b">
            <a:noAutofit/>
          </a:bodyPr>
          <a:lstStyle/>
          <a:p>
            <a:r>
              <a:rPr lang="en-US" sz="4400" dirty="0"/>
              <a:t>The Grady HIV Prevention Program: </a:t>
            </a:r>
            <a:br>
              <a:rPr lang="en-US" sz="4400" dirty="0"/>
            </a:br>
            <a:r>
              <a:rPr lang="en-US" sz="4400" dirty="0"/>
              <a:t>Building a Sustainable, EHR-Integrated Model for Accessible HIV Prevention</a:t>
            </a:r>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a:xfrm>
            <a:off x="2969642" y="3891081"/>
            <a:ext cx="6955204" cy="495641"/>
          </a:xfrm>
        </p:spPr>
        <p:txBody>
          <a:bodyPr/>
          <a:lstStyle/>
          <a:p>
            <a:r>
              <a:rPr lang="en-US" dirty="0"/>
              <a:t>Meredith Lora, MD</a:t>
            </a:r>
          </a:p>
          <a:p>
            <a:r>
              <a:rPr lang="en-US" dirty="0"/>
              <a:t>Emory University at Grady Health System</a:t>
            </a:r>
          </a:p>
          <a:p>
            <a:r>
              <a:rPr lang="en-US" dirty="0"/>
              <a:t>Southeast AETC </a:t>
            </a: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C2D9-F7B0-484E-9991-00DDD1BB67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200C392-63CA-66A0-E42D-7E6A444A7485}"/>
              </a:ext>
            </a:extLst>
          </p:cNvPr>
          <p:cNvSpPr txBox="1"/>
          <p:nvPr/>
        </p:nvSpPr>
        <p:spPr>
          <a:xfrm>
            <a:off x="674061" y="4170308"/>
            <a:ext cx="3656648" cy="1525200"/>
          </a:xfrm>
          <a:prstGeom prst="rect">
            <a:avLst/>
          </a:prstGeom>
        </p:spPr>
        <p:txBody>
          <a:bodyPr vert="horz" lIns="91416" tIns="45708" rIns="91416" bIns="45708" rtlCol="0">
            <a:normAutofit/>
          </a:bodyPr>
          <a:lstStyle/>
          <a:p>
            <a:pPr algn="ctr" defTabSz="914126">
              <a:lnSpc>
                <a:spcPct val="90000"/>
              </a:lnSpc>
              <a:spcBef>
                <a:spcPts val="1000"/>
              </a:spcBef>
              <a:defRPr/>
            </a:pPr>
            <a:endParaRPr lang="en-US" sz="1999" kern="1200">
              <a:solidFill>
                <a:srgbClr val="FFFFFF"/>
              </a:solidFill>
              <a:latin typeface="Aptos" panose="02110004020202020204"/>
              <a:ea typeface="+mn-ea"/>
              <a:cs typeface="+mn-cs"/>
            </a:endParaRPr>
          </a:p>
        </p:txBody>
      </p:sp>
      <p:sp>
        <p:nvSpPr>
          <p:cNvPr id="23" name="Oval 22">
            <a:extLst>
              <a:ext uri="{FF2B5EF4-FFF2-40B4-BE49-F238E27FC236}">
                <a16:creationId xmlns:a16="http://schemas.microsoft.com/office/drawing/2014/main" id="{36483CBA-905F-453B-646C-431CF7D2C8AF}"/>
              </a:ext>
            </a:extLst>
          </p:cNvPr>
          <p:cNvSpPr/>
          <p:nvPr/>
        </p:nvSpPr>
        <p:spPr>
          <a:xfrm>
            <a:off x="8384293" y="3436693"/>
            <a:ext cx="970160" cy="9468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110004020202020204"/>
            </a:endParaRPr>
          </a:p>
        </p:txBody>
      </p:sp>
      <p:pic>
        <p:nvPicPr>
          <p:cNvPr id="20" name="Picture 19">
            <a:extLst>
              <a:ext uri="{FF2B5EF4-FFF2-40B4-BE49-F238E27FC236}">
                <a16:creationId xmlns:a16="http://schemas.microsoft.com/office/drawing/2014/main" id="{0443FF3C-2A53-9B5D-3D41-8B83648C67BA}"/>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2602" b="96203" l="3411" r="95116">
                        <a14:foregroundMark x1="52479" y1="2391" x2="52207" y2="3005"/>
                        <a14:foregroundMark x1="77059" y1="38045" x2="77674" y2="41069"/>
                        <a14:foregroundMark x1="76795" y1="36745" x2="77059" y2="38045"/>
                        <a14:foregroundMark x1="77674" y1="41069" x2="64884" y2="49508"/>
                        <a14:foregroundMark x1="64884" y1="49508" x2="34496" y2="54571"/>
                        <a14:foregroundMark x1="34496" y1="54571" x2="14858" y2="49293"/>
                        <a14:foregroundMark x1="10400" y1="47008" x2="10138" y2="46672"/>
                        <a14:foregroundMark x1="6784" y1="14775" x2="11473" y2="10408"/>
                        <a14:foregroundMark x1="11473" y1="10408" x2="18837" y2="14487"/>
                        <a14:foregroundMark x1="18837" y1="14487" x2="21163" y2="21167"/>
                        <a14:foregroundMark x1="21163" y1="21167" x2="16744" y2="27496"/>
                        <a14:foregroundMark x1="16744" y1="27496" x2="10238" y2="28306"/>
                        <a14:foregroundMark x1="15581" y1="36217" x2="16822" y2="43319"/>
                        <a14:foregroundMark x1="16822" y1="43319" x2="25659" y2="45781"/>
                        <a14:foregroundMark x1="25659" y1="45781" x2="32946" y2="43671"/>
                        <a14:foregroundMark x1="32946" y1="43671" x2="32016" y2="36568"/>
                        <a14:foregroundMark x1="32016" y1="36568" x2="23721" y2="33896"/>
                        <a14:foregroundMark x1="23721" y1="33896" x2="15659" y2="35091"/>
                        <a14:foregroundMark x1="15659" y1="35091" x2="13566" y2="37131"/>
                        <a14:foregroundMark x1="18372" y1="33544" x2="12139" y2="37669"/>
                        <a14:foregroundMark x1="12350" y1="38570" x2="17287" y2="44374"/>
                        <a14:foregroundMark x1="17287" y1="44374" x2="25736" y2="44444"/>
                        <a14:foregroundMark x1="25736" y1="44444" x2="29380" y2="38186"/>
                        <a14:foregroundMark x1="29380" y1="38186" x2="23333" y2="32138"/>
                        <a14:foregroundMark x1="23333" y1="32138" x2="15736" y2="33544"/>
                        <a14:foregroundMark x1="15736" y1="33544" x2="15581" y2="33685"/>
                        <a14:foregroundMark x1="21318" y1="32982" x2="12868" y2="35021"/>
                        <a14:foregroundMark x1="12868" y1="35021" x2="16899" y2="42827"/>
                        <a14:foregroundMark x1="16899" y1="42827" x2="25969" y2="41772"/>
                        <a14:foregroundMark x1="25969" y1="41772" x2="24264" y2="33896"/>
                        <a14:foregroundMark x1="24264" y1="33896" x2="20775" y2="32630"/>
                        <a14:foregroundMark x1="25504" y1="34388" x2="15349" y2="33193"/>
                        <a14:foregroundMark x1="15349" y1="33193" x2="13488" y2="41632"/>
                        <a14:foregroundMark x1="13488" y1="41632" x2="21473" y2="44374"/>
                        <a14:foregroundMark x1="21473" y1="44374" x2="27597" y2="38186"/>
                        <a14:foregroundMark x1="27597" y1="38186" x2="24729" y2="33896"/>
                        <a14:foregroundMark x1="7122" y1="16222" x2="11318" y2="12166"/>
                        <a14:foregroundMark x1="11318" y1="12166" x2="17829" y2="15823"/>
                        <a14:foregroundMark x1="17829" y1="15823" x2="20310" y2="23136"/>
                        <a14:foregroundMark x1="20310" y1="23136" x2="14729" y2="27918"/>
                        <a14:foregroundMark x1="14729" y1="27918" x2="10092" y2="26546"/>
                        <a14:foregroundMark x1="7003" y1="15714" x2="11938" y2="12799"/>
                        <a14:foregroundMark x1="11938" y1="12799" x2="17442" y2="18143"/>
                        <a14:foregroundMark x1="17442" y1="18143" x2="13023" y2="23980"/>
                        <a14:foregroundMark x1="13023" y1="23980" x2="8568" y2="22404"/>
                        <a14:foregroundMark x1="7314" y1="17040" x2="14186" y2="13854"/>
                        <a14:foregroundMark x1="14186" y1="13854" x2="17054" y2="20394"/>
                        <a14:foregroundMark x1="17054" y1="20394" x2="10155" y2="23418"/>
                        <a14:foregroundMark x1="10155" y1="23418" x2="7546" y2="18033"/>
                        <a14:foregroundMark x1="14806" y1="36428" x2="22248" y2="34248"/>
                        <a14:foregroundMark x1="22248" y1="34248" x2="27519" y2="39522"/>
                        <a14:foregroundMark x1="27519" y1="39522" x2="19922" y2="41772"/>
                        <a14:foregroundMark x1="19922" y1="41772" x2="15194" y2="36146"/>
                        <a14:foregroundMark x1="15194" y1="36146" x2="15194" y2="36006"/>
                        <a14:foregroundMark x1="37442" y1="51688" x2="43023" y2="46414"/>
                        <a14:foregroundMark x1="43023" y1="46414" x2="46047" y2="52954"/>
                        <a14:foregroundMark x1="46047" y1="52954" x2="46589" y2="59916"/>
                        <a14:foregroundMark x1="46589" y1="59916" x2="39380" y2="62729"/>
                        <a14:foregroundMark x1="39380" y1="62729" x2="34884" y2="56962"/>
                        <a14:foregroundMark x1="34884" y1="56962" x2="36822" y2="51899"/>
                        <a14:foregroundMark x1="38450" y1="52954" x2="46202" y2="53024"/>
                        <a14:foregroundMark x1="46202" y1="53024" x2="45271" y2="60056"/>
                        <a14:foregroundMark x1="45271" y1="60056" x2="37674" y2="62377"/>
                        <a14:foregroundMark x1="37674" y1="62377" x2="33876" y2="55977"/>
                        <a14:foregroundMark x1="33876" y1="55977" x2="38605" y2="52954"/>
                        <a14:foregroundMark x1="44806" y1="54923" x2="42558" y2="61814"/>
                        <a14:foregroundMark x1="42558" y1="61814" x2="36667" y2="56610"/>
                        <a14:foregroundMark x1="36667" y1="56610" x2="42791" y2="52461"/>
                        <a14:foregroundMark x1="42791" y1="52461" x2="44574" y2="54782"/>
                        <a14:foregroundMark x1="16250" y1="4395" x2="13411" y2="8790"/>
                        <a14:foregroundMark x1="13411" y1="8790" x2="10966" y2="4739"/>
                        <a14:foregroundMark x1="17564" y1="89433" x2="23566" y2="86287"/>
                        <a14:foregroundMark x1="23566" y1="86287" x2="32403" y2="85795"/>
                        <a14:foregroundMark x1="32403" y1="85795" x2="40388" y2="86639"/>
                        <a14:foregroundMark x1="40388" y1="86639" x2="48140" y2="86498"/>
                        <a14:foregroundMark x1="48140" y1="86498" x2="55426" y2="83966"/>
                        <a14:foregroundMark x1="55426" y1="83966" x2="64186" y2="83685"/>
                        <a14:foregroundMark x1="64186" y1="83685" x2="71240" y2="86428"/>
                        <a14:foregroundMark x1="71240" y1="86428" x2="77674" y2="82278"/>
                        <a14:foregroundMark x1="77674" y1="82278" x2="79380" y2="75457"/>
                        <a14:foregroundMark x1="79380" y1="75457" x2="75969" y2="69128"/>
                        <a14:foregroundMark x1="75969" y1="69128" x2="76977" y2="62025"/>
                        <a14:foregroundMark x1="76977" y1="62025" x2="81860" y2="56188"/>
                        <a14:foregroundMark x1="81860" y1="56188" x2="88133" y2="54853"/>
                        <a14:foregroundMark x1="89644" y1="86018" x2="89281" y2="87309"/>
                        <a14:foregroundMark x1="75057" y1="97609" x2="73721" y2="98172"/>
                        <a14:foregroundMark x1="85389" y1="93255" x2="83683" y2="93973"/>
                        <a14:foregroundMark x1="86528" y1="92775" x2="85886" y2="93046"/>
                        <a14:foregroundMark x1="86233" y1="92898" x2="86533" y2="92772"/>
                        <a14:foregroundMark x1="73721" y1="98172" x2="71245" y2="98034"/>
                        <a14:foregroundMark x1="20732" y1="94307" x2="17914" y2="91677"/>
                        <a14:foregroundMark x1="17937" y1="91827" x2="20775" y2="87060"/>
                        <a14:foregroundMark x1="20775" y1="87060" x2="28605" y2="85935"/>
                        <a14:foregroundMark x1="28605" y1="85935" x2="52248" y2="86146"/>
                        <a14:foregroundMark x1="52248" y1="86146" x2="60465" y2="89873"/>
                        <a14:foregroundMark x1="60465" y1="89873" x2="68605" y2="90155"/>
                        <a14:foregroundMark x1="68605" y1="90155" x2="76822" y2="89522"/>
                        <a14:foregroundMark x1="76822" y1="89522" x2="84031" y2="92264"/>
                        <a14:foregroundMark x1="84031" y1="92264" x2="79887" y2="92962"/>
                        <a14:foregroundMark x1="75130" y1="94389" x2="71235" y2="96811"/>
                        <a14:foregroundMark x1="27093" y1="95237" x2="26456" y2="95198"/>
                        <a14:foregroundMark x1="16589" y1="33333" x2="26434" y2="22363"/>
                        <a14:foregroundMark x1="26434" y1="22363" x2="34651" y2="21519"/>
                        <a14:foregroundMark x1="34651" y1="21519" x2="40155" y2="26512"/>
                        <a14:foregroundMark x1="40155" y1="26512" x2="30078" y2="37834"/>
                        <a14:foregroundMark x1="30078" y1="37834" x2="22558" y2="36568"/>
                        <a14:foregroundMark x1="22558" y1="36568" x2="16744" y2="32630"/>
                        <a14:foregroundMark x1="46589" y1="41069" x2="54651" y2="42124"/>
                        <a14:foregroundMark x1="54651" y1="42124" x2="50155" y2="47890"/>
                        <a14:foregroundMark x1="50155" y1="47890" x2="46977" y2="41632"/>
                        <a14:foregroundMark x1="50155" y1="54219" x2="57674" y2="51266"/>
                        <a14:foregroundMark x1="57674" y1="51266" x2="63411" y2="56681"/>
                        <a14:foregroundMark x1="63411" y1="56681" x2="59535" y2="62940"/>
                        <a14:foregroundMark x1="59535" y1="62940" x2="51938" y2="60619"/>
                        <a14:foregroundMark x1="51938" y1="60619" x2="49922" y2="54079"/>
                        <a14:foregroundMark x1="49302" y1="54079" x2="58062" y2="52039"/>
                        <a14:foregroundMark x1="58062" y1="52039" x2="64264" y2="56610"/>
                        <a14:foregroundMark x1="64264" y1="56610" x2="61008" y2="63713"/>
                        <a14:foregroundMark x1="61008" y1="63713" x2="53256" y2="61814"/>
                        <a14:foregroundMark x1="53256" y1="61814" x2="49845" y2="55134"/>
                        <a14:foregroundMark x1="49845" y1="55134" x2="49922" y2="53305"/>
                        <a14:foregroundMark x1="48760" y1="53516" x2="57364" y2="49648"/>
                        <a14:foregroundMark x1="57364" y1="49648" x2="63488" y2="54008"/>
                        <a14:foregroundMark x1="63488" y1="54008" x2="61938" y2="61955"/>
                        <a14:foregroundMark x1="61938" y1="61955" x2="53566" y2="63432"/>
                        <a14:foregroundMark x1="53566" y1="63432" x2="48527" y2="57806"/>
                        <a14:foregroundMark x1="48527" y1="57806" x2="48915" y2="52813"/>
                        <a14:foregroundMark x1="48760" y1="54571" x2="64496" y2="51055"/>
                        <a14:foregroundMark x1="64496" y1="51055" x2="65271" y2="58298"/>
                        <a14:foregroundMark x1="65271" y1="58298" x2="60078" y2="63713"/>
                        <a14:foregroundMark x1="60078" y1="63713" x2="52558" y2="61674"/>
                        <a14:foregroundMark x1="52558" y1="61674" x2="49380" y2="55345"/>
                        <a14:foregroundMark x1="49380" y1="55345" x2="49535" y2="54219"/>
                        <a14:foregroundMark x1="64031" y1="50070" x2="72016" y2="48172"/>
                        <a14:foregroundMark x1="72016" y1="48172" x2="77907" y2="53797"/>
                        <a14:foregroundMark x1="77907" y1="53797" x2="75271" y2="61041"/>
                        <a14:foregroundMark x1="75271" y1="61041" x2="67597" y2="61181"/>
                        <a14:foregroundMark x1="67597" y1="61181" x2="62713" y2="55204"/>
                        <a14:foregroundMark x1="62713" y1="55204" x2="64264" y2="49015"/>
                        <a14:foregroundMark x1="61628" y1="52461" x2="68062" y2="48312"/>
                        <a14:foregroundMark x1="68062" y1="48312" x2="76434" y2="49719"/>
                        <a14:foregroundMark x1="76434" y1="49719" x2="78915" y2="56892"/>
                        <a14:foregroundMark x1="78915" y1="56892" x2="74031" y2="62518"/>
                        <a14:foregroundMark x1="74031" y1="62518" x2="66047" y2="62869"/>
                        <a14:foregroundMark x1="66047" y1="62869" x2="61473" y2="56048"/>
                        <a14:foregroundMark x1="61473" y1="56048" x2="62481" y2="51547"/>
                        <a14:foregroundMark x1="64031" y1="51899" x2="70543" y2="46835"/>
                        <a14:foregroundMark x1="70543" y1="46835" x2="78062" y2="51195"/>
                        <a14:foregroundMark x1="78062" y1="51195" x2="76357" y2="58931"/>
                        <a14:foregroundMark x1="76357" y1="58931" x2="68450" y2="61814"/>
                        <a14:foregroundMark x1="68450" y1="61814" x2="62636" y2="56751"/>
                        <a14:foregroundMark x1="62636" y1="56751" x2="64806" y2="50281"/>
                        <a14:foregroundMark x1="64031" y1="50844" x2="71008" y2="46906"/>
                        <a14:foregroundMark x1="71008" y1="46906" x2="76899" y2="53165"/>
                        <a14:foregroundMark x1="76899" y1="53165" x2="73798" y2="60970"/>
                        <a14:foregroundMark x1="73798" y1="60970" x2="65349" y2="60759"/>
                        <a14:foregroundMark x1="65349" y1="60759" x2="62481" y2="54008"/>
                        <a14:foregroundMark x1="62481" y1="54008" x2="64031" y2="50070"/>
                        <a14:foregroundMark x1="62636" y1="50985" x2="62636" y2="50985"/>
                        <a14:foregroundMark x1="63411" y1="53165" x2="69535" y2="48734"/>
                        <a14:foregroundMark x1="69535" y1="48734" x2="76047" y2="52743"/>
                        <a14:foregroundMark x1="76047" y1="52743" x2="72403" y2="59142"/>
                        <a14:foregroundMark x1="72403" y1="59142" x2="64729" y2="58087"/>
                        <a14:foregroundMark x1="64729" y1="58087" x2="63643" y2="52813"/>
                        <a14:foregroundMark x1="64806" y1="51899" x2="73023" y2="49297"/>
                        <a14:foregroundMark x1="73023" y1="49297" x2="75581" y2="55907"/>
                        <a14:foregroundMark x1="75581" y1="55907" x2="69922" y2="60689"/>
                        <a14:foregroundMark x1="69922" y1="60689" x2="63566" y2="55626"/>
                        <a14:foregroundMark x1="63566" y1="55626" x2="65426" y2="50985"/>
                        <a14:foregroundMark x1="81705" y1="73488" x2="78527" y2="66948"/>
                        <a14:foregroundMark x1="78527" y1="66948" x2="86589" y2="67229"/>
                        <a14:foregroundMark x1="86589" y1="67229" x2="92636" y2="71800"/>
                        <a14:foregroundMark x1="91149" y1="72540" x2="85426" y2="75387"/>
                        <a14:foregroundMark x1="92636" y1="71800" x2="91639" y2="72296"/>
                        <a14:foregroundMark x1="85426" y1="75387" x2="81085" y2="73347"/>
                        <a14:foregroundMark x1="50930" y1="78200" x2="54109" y2="71871"/>
                        <a14:foregroundMark x1="54109" y1="71871" x2="61938" y2="73136"/>
                        <a14:foregroundMark x1="61938" y1="73136" x2="64574" y2="80028"/>
                        <a14:foregroundMark x1="64574" y1="80028" x2="56899" y2="81364"/>
                        <a14:foregroundMark x1="56899" y1="81364" x2="51550" y2="77637"/>
                        <a14:foregroundMark x1="27674" y1="62377" x2="36667" y2="61744"/>
                        <a14:foregroundMark x1="36667" y1="61744" x2="40775" y2="68214"/>
                        <a14:foregroundMark x1="40775" y1="68214" x2="33643" y2="72082"/>
                        <a14:foregroundMark x1="33643" y1="72082" x2="25891" y2="69339"/>
                        <a14:foregroundMark x1="25891" y1="69339" x2="27287" y2="62377"/>
                        <a14:foregroundMark x1="27287" y1="62377" x2="27287" y2="62377"/>
                        <a14:foregroundMark x1="27674" y1="62869" x2="35504" y2="61885"/>
                        <a14:foregroundMark x1="35504" y1="61885" x2="36434" y2="69269"/>
                        <a14:foregroundMark x1="36434" y1="69269" x2="28915" y2="70956"/>
                        <a14:foregroundMark x1="28915" y1="70956" x2="26279" y2="63924"/>
                        <a14:foregroundMark x1="26279" y1="63924" x2="28450" y2="62377"/>
                        <a14:foregroundMark x1="26667" y1="63221" x2="34419" y2="61674"/>
                        <a14:foregroundMark x1="34419" y1="61674" x2="39767" y2="67229"/>
                        <a14:foregroundMark x1="39767" y1="67229" x2="33566" y2="71730"/>
                        <a14:foregroundMark x1="33566" y1="71730" x2="26357" y2="68917"/>
                        <a14:foregroundMark x1="26357" y1="68917" x2="26279" y2="63080"/>
                        <a14:foregroundMark x1="26899" y1="63221" x2="34496" y2="61463"/>
                        <a14:foregroundMark x1="34496" y1="61463" x2="37984" y2="67792"/>
                        <a14:foregroundMark x1="37984" y1="67792" x2="30698" y2="70394"/>
                        <a14:foregroundMark x1="30698" y1="70394" x2="25736" y2="64909"/>
                        <a14:foregroundMark x1="25736" y1="64909" x2="26899" y2="63080"/>
                        <a14:foregroundMark x1="27054" y1="63572" x2="34884" y2="62729"/>
                        <a14:foregroundMark x1="34884" y1="62729" x2="27597" y2="65471"/>
                        <a14:foregroundMark x1="27597" y1="65471" x2="27054" y2="63432"/>
                        <a14:foregroundMark x1="28295" y1="74613" x2="36047" y2="73699"/>
                        <a14:foregroundMark x1="36047" y1="73699" x2="32791" y2="80028"/>
                        <a14:foregroundMark x1="32791" y1="80028" x2="25504" y2="76020"/>
                        <a14:foregroundMark x1="25504" y1="76020" x2="28450" y2="74754"/>
                        <a14:foregroundMark x1="84884" y1="88678" x2="79147" y2="83755"/>
                        <a14:foregroundMark x1="79147" y1="83755" x2="83488" y2="77848"/>
                        <a14:foregroundMark x1="83488" y1="77848" x2="90121" y2="81169"/>
                        <a14:foregroundMark x1="85968" y1="88203" x2="84264" y2="88467"/>
                        <a14:foregroundMark x1="53333" y1="95851" x2="57364" y2="89873"/>
                        <a14:foregroundMark x1="57364" y1="89873" x2="50310" y2="86779"/>
                        <a14:foregroundMark x1="50310" y1="86779" x2="43643" y2="90577"/>
                        <a14:foregroundMark x1="43643" y1="90577" x2="48290" y2="95610"/>
                        <a14:foregroundMark x1="45581" y1="94585" x2="46434" y2="87553"/>
                        <a14:foregroundMark x1="46434" y1="87553" x2="55039" y2="88186"/>
                        <a14:foregroundMark x1="55039" y1="88186" x2="53953" y2="95288"/>
                        <a14:foregroundMark x1="53953" y1="95288" x2="45736" y2="94937"/>
                        <a14:foregroundMark x1="45736" y1="94937" x2="44961" y2="94444"/>
                        <a14:foregroundMark x1="5194" y1="6118" x2="5194" y2="6118"/>
                        <a14:foregroundMark x1="5426" y1="4852" x2="5426" y2="4852"/>
                        <a14:foregroundMark x1="6047" y1="3868" x2="6047" y2="3868"/>
                        <a14:foregroundMark x1="5116" y1="3516" x2="5116" y2="3516"/>
                        <a14:foregroundMark x1="4496" y1="3446" x2="9225" y2="3868"/>
                        <a14:foregroundMark x1="8682" y1="3586" x2="19612" y2="3797"/>
                        <a14:foregroundMark x1="19922" y1="3305" x2="29845" y2="3446"/>
                        <a14:foregroundMark x1="19535" y1="3305" x2="24186" y2="3657"/>
                        <a14:foregroundMark x1="8605" y1="23769" x2="9225" y2="26793"/>
                        <a14:foregroundMark x1="9767" y1="25035" x2="9147" y2="26371"/>
                        <a14:foregroundMark x1="11008" y1="35373" x2="14884" y2="51899"/>
                        <a14:foregroundMark x1="72558" y1="40506" x2="74574" y2="38256"/>
                        <a14:foregroundMark x1="69922" y1="38959" x2="74806" y2="39170"/>
                        <a14:foregroundMark x1="71705" y1="37834" x2="76512" y2="40928"/>
                        <a14:foregroundMark x1="88527" y1="63361" x2="90930" y2="66456"/>
                        <a14:foregroundMark x1="92408" y1="73147" x2="91163" y2="75738"/>
                        <a14:foregroundMark x1="95116" y1="67511" x2="92693" y2="72553"/>
                        <a14:foregroundMark x1="89070" y1="63994" x2="90078" y2="67089"/>
                        <a14:foregroundMark x1="16589" y1="80661" x2="15969" y2="80802"/>
                        <a14:foregroundMark x1="15271" y1="84459" x2="15271" y2="84459"/>
                        <a14:foregroundMark x1="15349" y1="83896" x2="17209" y2="85654"/>
                        <a14:foregroundMark x1="16279" y1="83333" x2="17597" y2="86639"/>
                        <a14:foregroundMark x1="15271" y1="83404" x2="15271" y2="83404"/>
                        <a14:foregroundMark x1="14574" y1="83826" x2="15581" y2="79606"/>
                        <a14:foregroundMark x1="15659" y1="82138" x2="15349" y2="82841"/>
                        <a14:foregroundMark x1="14806" y1="82560" x2="14806" y2="83474"/>
                        <a14:foregroundMark x1="14651" y1="82349" x2="14806" y2="81294"/>
                        <a14:foregroundMark x1="15271" y1="82138" x2="15426" y2="79395"/>
                        <a14:foregroundMark x1="14729" y1="81857" x2="15814" y2="79466"/>
                        <a14:foregroundMark x1="15504" y1="83052" x2="15116" y2="79887"/>
                        <a14:foregroundMark x1="15426" y1="82349" x2="14806" y2="81505"/>
                        <a14:foregroundMark x1="47674" y1="23910" x2="50853" y2="26020"/>
                        <a14:foregroundMark x1="50078" y1="22855" x2="51008" y2="27356"/>
                        <a14:foregroundMark x1="48527" y1="51899" x2="40078" y2="56118"/>
                        <a14:foregroundMark x1="40078" y1="56118" x2="46434" y2="48242"/>
                        <a14:foregroundMark x1="46434" y1="48242" x2="40620" y2="55204"/>
                        <a14:foregroundMark x1="40620" y1="55204" x2="38992" y2="52954"/>
                        <a14:foregroundMark x1="42326" y1="46765" x2="38295" y2="56399"/>
                        <a14:foregroundMark x1="38295" y1="56399" x2="39767" y2="57032"/>
                        <a14:foregroundMark x1="36744" y1="63432" x2="28682" y2="68706"/>
                        <a14:foregroundMark x1="28682" y1="68706" x2="37209" y2="65331"/>
                        <a14:foregroundMark x1="37209" y1="65331" x2="38372" y2="67440"/>
                        <a14:foregroundMark x1="37752" y1="88537" x2="42093" y2="94233"/>
                        <a14:foregroundMark x1="39302" y1="91983" x2="36589" y2="88537"/>
                        <a14:foregroundMark x1="36744" y1="88537" x2="34806" y2="89522"/>
                        <a14:foregroundMark x1="55659" y1="89662" x2="55659" y2="89662"/>
                        <a14:foregroundMark x1="81628" y1="78903" x2="80078" y2="87271"/>
                        <a14:foregroundMark x1="80078" y1="87271" x2="83876" y2="78692"/>
                        <a14:foregroundMark x1="83876" y1="78692" x2="86434" y2="86850"/>
                        <a14:foregroundMark x1="86434" y1="86850" x2="86667" y2="84951"/>
                        <a14:foregroundMark x1="69612" y1="39311" x2="69457" y2="39100"/>
                        <a14:foregroundMark x1="82093" y1="44304" x2="84884" y2="46554"/>
                        <a14:foregroundMark x1="49535" y1="4852" x2="52016" y2="3586"/>
                        <a14:backgroundMark x1="14152" y1="52038" x2="16357" y2="61463"/>
                        <a14:backgroundMark x1="8284" y1="26951" x2="10286" y2="35510"/>
                        <a14:backgroundMark x1="2868" y1="3797" x2="7580" y2="23941"/>
                        <a14:backgroundMark x1="16357" y1="61463" x2="12868" y2="67862"/>
                        <a14:backgroundMark x1="15685" y1="85931" x2="17364" y2="96695"/>
                        <a14:backgroundMark x1="12868" y1="67862" x2="14955" y2="81247"/>
                        <a14:backgroundMark x1="17364" y1="96695" x2="9380" y2="98664"/>
                        <a14:backgroundMark x1="9380" y1="98664" x2="2558" y2="95429"/>
                        <a14:backgroundMark x1="2558" y1="95429" x2="465" y2="88256"/>
                        <a14:backgroundMark x1="465" y1="88256" x2="465" y2="4782"/>
                        <a14:backgroundMark x1="465" y1="4782" x2="2636" y2="3938"/>
                        <a14:backgroundMark x1="10233" y1="46835" x2="1628" y2="44163"/>
                        <a14:backgroundMark x1="1628" y1="44163" x2="78" y2="36920"/>
                        <a14:backgroundMark x1="78" y1="36920" x2="2093" y2="19972"/>
                        <a14:backgroundMark x1="2093" y1="19972" x2="7715" y2="23918"/>
                        <a14:backgroundMark x1="8797" y1="26865" x2="10388" y2="46062"/>
                        <a14:backgroundMark x1="10388" y1="46062" x2="9612" y2="47046"/>
                        <a14:backgroundMark x1="8605" y1="46835" x2="1860" y2="43038"/>
                        <a14:backgroundMark x1="1860" y1="43038" x2="1395" y2="28551"/>
                        <a14:backgroundMark x1="1395" y1="28551" x2="3643" y2="13643"/>
                        <a14:backgroundMark x1="8010" y1="27410" x2="8372" y2="28551"/>
                        <a14:backgroundMark x1="3643" y1="13643" x2="7885" y2="27017"/>
                        <a14:backgroundMark x1="8372" y1="28551" x2="10233" y2="42897"/>
                        <a14:backgroundMark x1="10233" y1="42897" x2="8605" y2="47046"/>
                        <a14:backgroundMark x1="8450" y1="46132" x2="1705" y2="42335"/>
                        <a14:backgroundMark x1="1705" y1="42335" x2="1860" y2="27286"/>
                        <a14:backgroundMark x1="1860" y1="27286" x2="8837" y2="30520"/>
                        <a14:backgroundMark x1="8837" y1="30520" x2="9225" y2="45288"/>
                        <a14:backgroundMark x1="9225" y1="45288" x2="8217" y2="46132"/>
                        <a14:backgroundMark x1="8062" y1="45781" x2="1473" y2="41350"/>
                        <a14:backgroundMark x1="1473" y1="41350" x2="3023" y2="26512"/>
                        <a14:backgroundMark x1="3023" y1="26512" x2="8062" y2="31786"/>
                        <a14:backgroundMark x1="8062" y1="31786" x2="8992" y2="38889"/>
                        <a14:backgroundMark x1="8992" y1="38889" x2="7829" y2="45570"/>
                        <a14:backgroundMark x1="7442" y1="44163" x2="2636" y2="38326"/>
                        <a14:backgroundMark x1="2636" y1="38326" x2="7209" y2="44023"/>
                        <a14:backgroundMark x1="7209" y1="44023" x2="6822" y2="44304"/>
                        <a14:backgroundMark x1="4884" y1="41421" x2="1473" y2="33615"/>
                        <a14:backgroundMark x1="1473" y1="33615" x2="3023" y2="26723"/>
                        <a14:backgroundMark x1="3023" y1="26723" x2="7054" y2="33052"/>
                        <a14:backgroundMark x1="7054" y1="33052" x2="5891" y2="40225"/>
                        <a14:backgroundMark x1="5891" y1="40225" x2="4419" y2="42194"/>
                        <a14:backgroundMark x1="4264" y1="40506" x2="1240" y2="32278"/>
                        <a14:backgroundMark x1="1240" y1="32278" x2="3023" y2="25105"/>
                        <a14:backgroundMark x1="3023" y1="25105" x2="7287" y2="30942"/>
                        <a14:backgroundMark x1="7287" y1="30942" x2="7132" y2="37904"/>
                        <a14:backgroundMark x1="7132" y1="37904" x2="3023" y2="40717"/>
                        <a14:backgroundMark x1="3256" y1="39451" x2="1473" y2="32489"/>
                        <a14:backgroundMark x1="1473" y1="32489" x2="2791" y2="25668"/>
                        <a14:backgroundMark x1="2791" y1="25668" x2="7519" y2="33544"/>
                        <a14:backgroundMark x1="7519" y1="33544" x2="4341" y2="40014"/>
                        <a14:backgroundMark x1="4341" y1="40014" x2="2868" y2="40014"/>
                        <a14:backgroundMark x1="2636" y1="37271" x2="3643" y2="30098"/>
                        <a14:backgroundMark x1="3643" y1="30098" x2="7752" y2="36639"/>
                        <a14:backgroundMark x1="7752" y1="36639" x2="2248" y2="36920"/>
                        <a14:backgroundMark x1="1860" y1="29044" x2="2558" y2="22082"/>
                        <a14:backgroundMark x1="2558" y1="22082" x2="7287" y2="28129"/>
                        <a14:backgroundMark x1="7287" y1="28129" x2="1085" y2="28833"/>
                        <a14:backgroundMark x1="2093" y1="38186" x2="1705" y2="38397"/>
                        <a14:backgroundMark x1="4651" y1="37834" x2="4031" y2="38045"/>
                        <a14:backgroundMark x1="24774" y1="2864" x2="35271" y2="2180"/>
                        <a14:backgroundMark x1="2868" y1="4290" x2="3915" y2="4222"/>
                        <a14:backgroundMark x1="35271" y1="2180" x2="51240" y2="2883"/>
                        <a14:backgroundMark x1="50924" y1="4931" x2="50155" y2="9916"/>
                        <a14:backgroundMark x1="50155" y1="9916" x2="56512" y2="14065"/>
                        <a14:backgroundMark x1="56512" y1="14065" x2="64109" y2="12377"/>
                        <a14:backgroundMark x1="64109" y1="12377" x2="69302" y2="6259"/>
                        <a14:backgroundMark x1="69302" y1="6259" x2="63256" y2="985"/>
                        <a14:backgroundMark x1="63256" y1="985" x2="3953" y2="492"/>
                        <a14:backgroundMark x1="3953" y1="492" x2="2868" y2="3797"/>
                        <a14:backgroundMark x1="10775" y1="2883" x2="3333" y2="1266"/>
                        <a14:backgroundMark x1="3333" y1="1266" x2="9191" y2="2872"/>
                        <a14:backgroundMark x1="58837" y1="14416" x2="72171" y2="31927"/>
                        <a14:backgroundMark x1="72171" y1="31927" x2="78450" y2="36428"/>
                        <a14:backgroundMark x1="78450" y1="36428" x2="81473" y2="42897"/>
                        <a14:backgroundMark x1="84992" y1="46471" x2="86667" y2="48172"/>
                        <a14:backgroundMark x1="81473" y1="42897" x2="82529" y2="43969"/>
                        <a14:backgroundMark x1="86667" y1="48172" x2="89457" y2="54641"/>
                        <a14:backgroundMark x1="89457" y1="54641" x2="96047" y2="50492"/>
                        <a14:backgroundMark x1="96047" y1="50492" x2="91938" y2="13502"/>
                        <a14:backgroundMark x1="91938" y1="13502" x2="85581" y2="7736"/>
                        <a14:backgroundMark x1="85581" y1="7736" x2="65659" y2="7173"/>
                        <a14:backgroundMark x1="65659" y1="7173" x2="59302" y2="11463"/>
                        <a14:backgroundMark x1="59302" y1="11463" x2="58450" y2="14416"/>
                        <a14:backgroundMark x1="94419" y1="63432" x2="93798" y2="63783"/>
                        <a14:backgroundMark x1="93023" y1="63221" x2="93023" y2="63221"/>
                        <a14:backgroundMark x1="96822" y1="69761" x2="93235" y2="74418"/>
                        <a14:backgroundMark x1="92184" y1="76119" x2="90465" y2="82419"/>
                        <a14:backgroundMark x1="87729" y1="86606" x2="86512" y2="88467"/>
                        <a14:backgroundMark x1="90465" y1="82419" x2="87792" y2="86508"/>
                        <a14:backgroundMark x1="87683" y1="86461" x2="94109" y2="75457"/>
                        <a14:backgroundMark x1="86512" y1="88467" x2="87632" y2="86548"/>
                        <a14:backgroundMark x1="94109" y1="75457" x2="90620" y2="81646"/>
                        <a14:backgroundMark x1="90620" y1="81646" x2="90620" y2="81786"/>
                        <a14:backgroundMark x1="88062" y1="87904" x2="88682" y2="88678"/>
                        <a14:backgroundMark x1="17752" y1="94937" x2="34031" y2="97468"/>
                        <a14:backgroundMark x1="34031" y1="97468" x2="22946" y2="99789"/>
                        <a14:backgroundMark x1="22946" y1="99789" x2="17752" y2="95710"/>
                        <a14:backgroundMark x1="25736" y1="95710" x2="33643" y2="95851"/>
                        <a14:backgroundMark x1="33643" y1="95851" x2="33876" y2="96062"/>
                        <a14:backgroundMark x1="35426" y1="96062" x2="54109" y2="96906"/>
                        <a14:backgroundMark x1="27054" y1="95288" x2="34729" y2="96062"/>
                        <a14:backgroundMark x1="34729" y1="96062" x2="35271" y2="96203"/>
                        <a14:backgroundMark x1="54496" y1="97468" x2="60078" y2="97328"/>
                        <a14:backgroundMark x1="62868" y1="98594" x2="68372" y2="98031"/>
                        <a14:backgroundMark x1="61860" y1="97820" x2="61860" y2="97820"/>
                        <a14:backgroundMark x1="65039" y1="97679" x2="65039" y2="97679"/>
                        <a14:backgroundMark x1="67597" y1="97820" x2="71395" y2="97820"/>
                        <a14:backgroundMark x1="91628" y1="57103" x2="93411" y2="59634"/>
                        <a14:backgroundMark x1="95194" y1="63221" x2="96047" y2="62377"/>
                        <a14:backgroundMark x1="95581" y1="62518" x2="95814" y2="63432"/>
                        <a14:backgroundMark x1="96202" y1="62518" x2="94031" y2="60549"/>
                        <a14:backgroundMark x1="92868" y1="83615" x2="91240" y2="82349"/>
                        <a14:backgroundMark x1="90853" y1="81646" x2="94031" y2="83052"/>
                        <a14:backgroundMark x1="89070" y1="88467" x2="87442" y2="91350"/>
                        <a14:backgroundMark x1="88062" y1="92827" x2="89690" y2="85654"/>
                        <a14:backgroundMark x1="89690" y1="85654" x2="89690" y2="86287"/>
                        <a14:backgroundMark x1="64264" y1="98031" x2="64264" y2="98031"/>
                        <a14:backgroundMark x1="60465" y1="97117" x2="67597" y2="97679"/>
                        <a14:backgroundMark x1="86899" y1="93179" x2="89070" y2="87060"/>
                        <a14:backgroundMark x1="86512" y1="92827" x2="88295" y2="88256"/>
                        <a14:backgroundMark x1="64264" y1="23629" x2="68217" y2="26934"/>
                        <a14:backgroundMark x1="68837" y1="27778" x2="72868" y2="30731"/>
                        <a14:backgroundMark x1="68140" y1="27286" x2="68682" y2="27426"/>
                        <a14:backgroundMark x1="72016" y1="30802" x2="73023" y2="31857"/>
                        <a14:backgroundMark x1="73178" y1="31153" x2="71938" y2="30239"/>
                        <a14:backgroundMark x1="76822" y1="38045" x2="76822" y2="38045"/>
                        <a14:backgroundMark x1="76822" y1="38256" x2="77829" y2="38186"/>
                        <a14:backgroundMark x1="88062" y1="93108" x2="89612" y2="87201"/>
                        <a14:backgroundMark x1="87984" y1="92546" x2="89147" y2="91842"/>
                        <a14:backgroundMark x1="89767" y1="87412" x2="88217" y2="93319"/>
                        <a14:backgroundMark x1="78837" y1="95851" x2="78837" y2="95851"/>
                        <a14:backgroundMark x1="76434" y1="98875" x2="78682" y2="95640"/>
                        <a14:backgroundMark x1="76822" y1="95851" x2="83023" y2="95570"/>
                        <a14:backgroundMark x1="75736" y1="96062" x2="78992" y2="93671"/>
                        <a14:backgroundMark x1="75426" y1="94585" x2="76202" y2="93812"/>
                        <a14:backgroundMark x1="75116" y1="94163" x2="75116" y2="94163"/>
                        <a14:backgroundMark x1="74651" y1="94796" x2="75659" y2="94585"/>
                        <a14:backgroundMark x1="77132" y1="96273" x2="75969" y2="97046"/>
                        <a14:backgroundMark x1="76047" y1="97609" x2="76047" y2="97609"/>
                        <a14:backgroundMark x1="75969" y1="96132" x2="76124" y2="97257"/>
                        <a14:backgroundMark x1="82403" y1="94796" x2="83251" y2="94723"/>
                        <a14:backgroundMark x1="77752" y1="92968" x2="76512" y2="92194"/>
                        <a14:backgroundMark x1="78062" y1="94655" x2="78682" y2="93319"/>
                        <a14:backgroundMark x1="76977" y1="93741" x2="79690" y2="93108"/>
                        <a14:backgroundMark x1="77054" y1="93601" x2="75116" y2="94374"/>
                        <a14:backgroundMark x1="74341" y1="94023" x2="74961" y2="95077"/>
                        <a14:backgroundMark x1="75039" y1="94515" x2="75039" y2="94515"/>
                        <a14:backgroundMark x1="75194" y1="94023" x2="75039" y2="94726"/>
                        <a14:backgroundMark x1="81628" y1="94444" x2="83136" y2="94485"/>
                        <a14:backgroundMark x1="82791" y1="94796" x2="80543" y2="94093"/>
                        <a14:backgroundMark x1="82481" y1="94233" x2="82868" y2="94444"/>
                        <a14:backgroundMark x1="82636" y1="94444" x2="82403" y2="94585"/>
                        <a14:backgroundMark x1="82558" y1="94796" x2="80775" y2="94726"/>
                        <a14:backgroundMark x1="54729" y1="96976" x2="54729" y2="96765"/>
                        <a14:backgroundMark x1="56279" y1="96976" x2="53721" y2="96976"/>
                        <a14:backgroundMark x1="96279" y1="63713" x2="97442" y2="65893"/>
                        <a14:backgroundMark x1="96977" y1="69409" x2="96357" y2="68565"/>
                        <a14:backgroundMark x1="97054" y1="69058" x2="97519" y2="68425"/>
                        <a14:backgroundMark x1="97829" y1="64838" x2="98837" y2="66948"/>
                        <a14:backgroundMark x1="3798" y1="34951" x2="5039" y2="34951"/>
                        <a14:backgroundMark x1="5736" y1="36498" x2="4419" y2="36076"/>
                        <a14:backgroundMark x1="92558" y1="57454" x2="90155" y2="54571"/>
                        <a14:backgroundMark x1="93101" y1="56681" x2="89845" y2="54852"/>
                        <a14:backgroundMark x1="92016" y1="57243" x2="90698" y2="55767"/>
                        <a14:backgroundMark x1="92016" y1="82349" x2="90078" y2="81083"/>
                        <a14:backgroundMark x1="91783" y1="81364" x2="90078" y2="80942"/>
                        <a14:backgroundMark x1="90853" y1="81083" x2="89690" y2="81083"/>
                        <a14:backgroundMark x1="93256" y1="73840" x2="91395" y2="72996"/>
                        <a14:backgroundMark x1="94186" y1="74191" x2="92403" y2="73136"/>
                        <a14:backgroundMark x1="84419" y1="95992" x2="85349" y2="94304"/>
                        <a14:backgroundMark x1="84264" y1="94655" x2="84651" y2="94726"/>
                        <a14:backgroundMark x1="83798" y1="94023" x2="83721" y2="94726"/>
                        <a14:backgroundMark x1="83721" y1="94585" x2="82403" y2="94374"/>
                        <a14:backgroundMark x1="79767" y1="93390" x2="78837" y2="93108"/>
                        <a14:backgroundMark x1="84109" y1="94655" x2="82946" y2="94444"/>
                        <a14:backgroundMark x1="52093" y1="2180" x2="52093" y2="2180"/>
                        <a14:backgroundMark x1="52016" y1="2391" x2="52016" y2="2391"/>
                        <a14:backgroundMark x1="53488" y1="1899" x2="52171" y2="1828"/>
                        <a14:backgroundMark x1="10465" y1="46976" x2="11938" y2="49156"/>
                      </a14:backgroundRemoval>
                    </a14:imgEffect>
                  </a14:imgLayer>
                </a14:imgProps>
              </a:ext>
              <a:ext uri="{28A0092B-C50C-407E-A947-70E740481C1C}">
                <a14:useLocalDpi xmlns:a14="http://schemas.microsoft.com/office/drawing/2010/main" val="0"/>
              </a:ext>
            </a:extLst>
          </a:blip>
          <a:stretch>
            <a:fillRect/>
          </a:stretch>
        </p:blipFill>
        <p:spPr>
          <a:xfrm rot="21013490">
            <a:off x="1070146" y="1671161"/>
            <a:ext cx="4363015" cy="4809464"/>
          </a:xfrm>
          <a:prstGeom prst="rect">
            <a:avLst/>
          </a:prstGeom>
          <a:ln>
            <a:noFill/>
          </a:ln>
        </p:spPr>
      </p:pic>
      <p:sp>
        <p:nvSpPr>
          <p:cNvPr id="38" name="Oval 37">
            <a:extLst>
              <a:ext uri="{FF2B5EF4-FFF2-40B4-BE49-F238E27FC236}">
                <a16:creationId xmlns:a16="http://schemas.microsoft.com/office/drawing/2014/main" id="{5DBF441D-D4A8-0648-AF70-D8C479F4A052}"/>
              </a:ext>
            </a:extLst>
          </p:cNvPr>
          <p:cNvSpPr/>
          <p:nvPr/>
        </p:nvSpPr>
        <p:spPr>
          <a:xfrm>
            <a:off x="1393891" y="2423872"/>
            <a:ext cx="1543922" cy="154736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110004020202020204"/>
            </a:endParaRPr>
          </a:p>
        </p:txBody>
      </p:sp>
      <p:pic>
        <p:nvPicPr>
          <p:cNvPr id="10" name="Content Placeholder 16">
            <a:extLst>
              <a:ext uri="{FF2B5EF4-FFF2-40B4-BE49-F238E27FC236}">
                <a16:creationId xmlns:a16="http://schemas.microsoft.com/office/drawing/2014/main" id="{1499CA7D-F8E4-4D99-999D-2F3BCE0724F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883729" y="1128938"/>
            <a:ext cx="2134223" cy="1997279"/>
          </a:xfrm>
          <a:ln>
            <a:solidFill>
              <a:schemeClr val="tx1"/>
            </a:solidFill>
          </a:ln>
        </p:spPr>
      </p:pic>
      <p:sp>
        <p:nvSpPr>
          <p:cNvPr id="2" name="Slide Number Placeholder 1">
            <a:extLst>
              <a:ext uri="{FF2B5EF4-FFF2-40B4-BE49-F238E27FC236}">
                <a16:creationId xmlns:a16="http://schemas.microsoft.com/office/drawing/2014/main" id="{7A7B2057-CDFC-EB60-41EE-6481666055F0}"/>
              </a:ext>
            </a:extLst>
          </p:cNvPr>
          <p:cNvSpPr>
            <a:spLocks noGrp="1"/>
          </p:cNvSpPr>
          <p:nvPr>
            <p:ph type="sldNum" sz="quarter" idx="12"/>
          </p:nvPr>
        </p:nvSpPr>
        <p:spPr>
          <a:xfrm>
            <a:off x="9375707" y="6478288"/>
            <a:ext cx="2742486" cy="365030"/>
          </a:xfrm>
        </p:spPr>
        <p:txBody>
          <a:bodyPr/>
          <a:lstStyle/>
          <a:p>
            <a:pPr algn="r" defTabSz="914126">
              <a:defRPr/>
            </a:pPr>
            <a:r>
              <a:rPr lang="en-US" sz="1200" kern="1200" err="1">
                <a:solidFill>
                  <a:prstClr val="black">
                    <a:tint val="82000"/>
                  </a:prstClr>
                </a:solidFill>
                <a:latin typeface="Aptos" panose="02110004020202020204"/>
                <a:ea typeface="+mn-ea"/>
                <a:cs typeface="+mn-cs"/>
              </a:rPr>
              <a:t>AIDSVu.org</a:t>
            </a:r>
            <a:endParaRPr lang="en-US" sz="1200" kern="1200">
              <a:solidFill>
                <a:prstClr val="black">
                  <a:tint val="82000"/>
                </a:prstClr>
              </a:solidFill>
              <a:latin typeface="Aptos" panose="02110004020202020204"/>
              <a:ea typeface="+mn-ea"/>
              <a:cs typeface="+mn-cs"/>
            </a:endParaRPr>
          </a:p>
        </p:txBody>
      </p:sp>
      <p:pic>
        <p:nvPicPr>
          <p:cNvPr id="5" name="Picture 4">
            <a:extLst>
              <a:ext uri="{FF2B5EF4-FFF2-40B4-BE49-F238E27FC236}">
                <a16:creationId xmlns:a16="http://schemas.microsoft.com/office/drawing/2014/main" id="{86EE8C4C-0E74-DAF3-C3CC-A0DA98735D71}"/>
              </a:ext>
            </a:extLst>
          </p:cNvPr>
          <p:cNvPicPr>
            <a:picLocks noChangeAspect="1"/>
          </p:cNvPicPr>
          <p:nvPr/>
        </p:nvPicPr>
        <p:blipFill>
          <a:blip r:embed="rId7"/>
          <a:stretch>
            <a:fillRect/>
          </a:stretch>
        </p:blipFill>
        <p:spPr>
          <a:xfrm>
            <a:off x="7528092" y="1038205"/>
            <a:ext cx="3754546" cy="2506695"/>
          </a:xfrm>
          <a:prstGeom prst="rect">
            <a:avLst/>
          </a:prstGeom>
          <a:ln>
            <a:solidFill>
              <a:schemeClr val="tx1"/>
            </a:solidFill>
          </a:ln>
        </p:spPr>
      </p:pic>
      <p:pic>
        <p:nvPicPr>
          <p:cNvPr id="18" name="Picture 17">
            <a:extLst>
              <a:ext uri="{FF2B5EF4-FFF2-40B4-BE49-F238E27FC236}">
                <a16:creationId xmlns:a16="http://schemas.microsoft.com/office/drawing/2014/main" id="{A7F86A7B-B211-5091-CF97-729DA27D37F5}"/>
              </a:ext>
            </a:extLst>
          </p:cNvPr>
          <p:cNvPicPr>
            <a:picLocks noChangeAspect="1"/>
          </p:cNvPicPr>
          <p:nvPr/>
        </p:nvPicPr>
        <p:blipFill>
          <a:blip r:embed="rId8"/>
          <a:stretch>
            <a:fillRect/>
          </a:stretch>
        </p:blipFill>
        <p:spPr>
          <a:xfrm>
            <a:off x="6883247" y="3690959"/>
            <a:ext cx="4612042" cy="2938700"/>
          </a:xfrm>
          <a:prstGeom prst="rect">
            <a:avLst/>
          </a:prstGeom>
          <a:ln>
            <a:solidFill>
              <a:schemeClr val="tx1"/>
            </a:solidFill>
          </a:ln>
        </p:spPr>
      </p:pic>
      <p:cxnSp>
        <p:nvCxnSpPr>
          <p:cNvPr id="8" name="Straight Connector 7">
            <a:extLst>
              <a:ext uri="{FF2B5EF4-FFF2-40B4-BE49-F238E27FC236}">
                <a16:creationId xmlns:a16="http://schemas.microsoft.com/office/drawing/2014/main" id="{E41379B0-EB9E-6E3D-8529-52CC776DAA68}"/>
              </a:ext>
            </a:extLst>
          </p:cNvPr>
          <p:cNvCxnSpPr>
            <a:cxnSpLocks/>
          </p:cNvCxnSpPr>
          <p:nvPr/>
        </p:nvCxnSpPr>
        <p:spPr>
          <a:xfrm>
            <a:off x="7101944" y="5725566"/>
            <a:ext cx="430462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58D019-909A-2E16-62B2-15DC0E92E5D4}"/>
              </a:ext>
            </a:extLst>
          </p:cNvPr>
          <p:cNvSpPr txBox="1"/>
          <p:nvPr/>
        </p:nvSpPr>
        <p:spPr>
          <a:xfrm>
            <a:off x="10115538" y="5482734"/>
            <a:ext cx="2628991" cy="307697"/>
          </a:xfrm>
          <a:prstGeom prst="rect">
            <a:avLst/>
          </a:prstGeom>
          <a:noFill/>
        </p:spPr>
        <p:txBody>
          <a:bodyPr wrap="square" rtlCol="0">
            <a:spAutoFit/>
          </a:bodyPr>
          <a:lstStyle/>
          <a:p>
            <a:pPr defTabSz="914126">
              <a:defRPr/>
            </a:pPr>
            <a:r>
              <a:rPr lang="en-US" sz="1400" b="1" kern="1200">
                <a:solidFill>
                  <a:prstClr val="black"/>
                </a:solidFill>
                <a:latin typeface="Aptos" panose="02110004020202020204"/>
                <a:ea typeface="+mn-ea"/>
                <a:cs typeface="+mn-cs"/>
              </a:rPr>
              <a:t>Atlanta PNR: 2.5</a:t>
            </a:r>
          </a:p>
        </p:txBody>
      </p:sp>
      <p:cxnSp>
        <p:nvCxnSpPr>
          <p:cNvPr id="21" name="Straight Connector 20">
            <a:extLst>
              <a:ext uri="{FF2B5EF4-FFF2-40B4-BE49-F238E27FC236}">
                <a16:creationId xmlns:a16="http://schemas.microsoft.com/office/drawing/2014/main" id="{18B6F086-6708-8D10-B73E-055E09A8298B}"/>
              </a:ext>
            </a:extLst>
          </p:cNvPr>
          <p:cNvCxnSpPr>
            <a:cxnSpLocks/>
          </p:cNvCxnSpPr>
          <p:nvPr/>
        </p:nvCxnSpPr>
        <p:spPr>
          <a:xfrm>
            <a:off x="7145973" y="4287420"/>
            <a:ext cx="4304626"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60CE898-4A79-A62D-B727-FFF69AD3FB26}"/>
              </a:ext>
            </a:extLst>
          </p:cNvPr>
          <p:cNvSpPr txBox="1"/>
          <p:nvPr/>
        </p:nvSpPr>
        <p:spPr>
          <a:xfrm>
            <a:off x="9590648" y="4075894"/>
            <a:ext cx="2628991" cy="307697"/>
          </a:xfrm>
          <a:prstGeom prst="rect">
            <a:avLst/>
          </a:prstGeom>
          <a:noFill/>
        </p:spPr>
        <p:txBody>
          <a:bodyPr wrap="square" rtlCol="0">
            <a:spAutoFit/>
          </a:bodyPr>
          <a:lstStyle/>
          <a:p>
            <a:pPr defTabSz="914126">
              <a:defRPr/>
            </a:pPr>
            <a:r>
              <a:rPr lang="en-US" sz="1400" b="1" kern="1200">
                <a:solidFill>
                  <a:prstClr val="black"/>
                </a:solidFill>
                <a:latin typeface="Aptos" panose="02110004020202020204"/>
                <a:ea typeface="+mn-ea"/>
                <a:cs typeface="+mn-cs"/>
              </a:rPr>
              <a:t>New York City PNR: 9.9</a:t>
            </a:r>
          </a:p>
        </p:txBody>
      </p:sp>
      <p:pic>
        <p:nvPicPr>
          <p:cNvPr id="19" name="Google Shape;285;p18" descr="A picture containing screenshot&#10;&#10;Description automatically generated">
            <a:extLst>
              <a:ext uri="{FF2B5EF4-FFF2-40B4-BE49-F238E27FC236}">
                <a16:creationId xmlns:a16="http://schemas.microsoft.com/office/drawing/2014/main" id="{76627C87-A3B5-1B0B-00D4-7E1059B28AF6}"/>
              </a:ext>
            </a:extLst>
          </p:cNvPr>
          <p:cNvPicPr preferRelativeResize="0">
            <a:picLocks/>
          </p:cNvPicPr>
          <p:nvPr/>
        </p:nvPicPr>
        <p:blipFill rotWithShape="1">
          <a:blip r:embed="rId9">
            <a:alphaModFix/>
          </a:blip>
          <a:srcRect/>
          <a:stretch/>
        </p:blipFill>
        <p:spPr>
          <a:xfrm>
            <a:off x="6406073" y="3771218"/>
            <a:ext cx="5332612" cy="2709631"/>
          </a:xfrm>
          <a:prstGeom prst="rect">
            <a:avLst/>
          </a:prstGeom>
          <a:noFill/>
          <a:ln w="28575">
            <a:solidFill>
              <a:srgbClr val="404040"/>
            </a:solidFill>
          </a:ln>
        </p:spPr>
      </p:pic>
      <p:sp>
        <p:nvSpPr>
          <p:cNvPr id="4" name="Title 14">
            <a:extLst>
              <a:ext uri="{FF2B5EF4-FFF2-40B4-BE49-F238E27FC236}">
                <a16:creationId xmlns:a16="http://schemas.microsoft.com/office/drawing/2014/main" id="{29813DC6-7D97-A440-7292-548DF8A6EF0B}"/>
              </a:ext>
            </a:extLst>
          </p:cNvPr>
          <p:cNvSpPr>
            <a:spLocks noGrp="1"/>
          </p:cNvSpPr>
          <p:nvPr>
            <p:ph type="title"/>
          </p:nvPr>
        </p:nvSpPr>
        <p:spPr>
          <a:xfrm>
            <a:off x="392718" y="1000993"/>
            <a:ext cx="6933115" cy="648915"/>
          </a:xfrm>
        </p:spPr>
        <p:txBody>
          <a:bodyPr>
            <a:normAutofit fontScale="90000"/>
          </a:bodyPr>
          <a:lstStyle/>
          <a:p>
            <a:r>
              <a:rPr lang="en-US" dirty="0"/>
              <a:t>Why we built the GHS </a:t>
            </a:r>
            <a:r>
              <a:rPr lang="en-US" dirty="0" err="1"/>
              <a:t>PrEP</a:t>
            </a:r>
            <a:r>
              <a:rPr lang="en-US" dirty="0"/>
              <a:t> Program</a:t>
            </a:r>
          </a:p>
        </p:txBody>
      </p:sp>
    </p:spTree>
    <p:extLst>
      <p:ext uri="{BB962C8B-B14F-4D97-AF65-F5344CB8AC3E}">
        <p14:creationId xmlns:p14="http://schemas.microsoft.com/office/powerpoint/2010/main" val="42155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A9238-BD04-54CF-9DBB-570CFAB4C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082B6-7A1A-089A-C306-3958B985C324}"/>
              </a:ext>
            </a:extLst>
          </p:cNvPr>
          <p:cNvSpPr>
            <a:spLocks noGrp="1"/>
          </p:cNvSpPr>
          <p:nvPr>
            <p:ph type="title"/>
          </p:nvPr>
        </p:nvSpPr>
        <p:spPr>
          <a:xfrm>
            <a:off x="594629" y="4406647"/>
            <a:ext cx="10360501" cy="1361720"/>
          </a:xfrm>
        </p:spPr>
        <p:txBody>
          <a:bodyPr>
            <a:normAutofit/>
          </a:bodyPr>
          <a:lstStyle/>
          <a:p>
            <a:r>
              <a:rPr lang="en-US" sz="5998">
                <a:solidFill>
                  <a:srgbClr val="C00000"/>
                </a:solidFill>
              </a:rPr>
              <a:t>PREP disparities</a:t>
            </a:r>
            <a:endParaRPr lang="en-US"/>
          </a:p>
        </p:txBody>
      </p:sp>
      <p:sp>
        <p:nvSpPr>
          <p:cNvPr id="6" name="Text Placeholder 5">
            <a:extLst>
              <a:ext uri="{FF2B5EF4-FFF2-40B4-BE49-F238E27FC236}">
                <a16:creationId xmlns:a16="http://schemas.microsoft.com/office/drawing/2014/main" id="{EF7B98AA-82B3-3A92-A9E2-BC6AC909AA2B}"/>
              </a:ext>
            </a:extLst>
          </p:cNvPr>
          <p:cNvSpPr>
            <a:spLocks noGrp="1"/>
          </p:cNvSpPr>
          <p:nvPr>
            <p:ph type="body" idx="1"/>
          </p:nvPr>
        </p:nvSpPr>
        <p:spPr>
          <a:xfrm>
            <a:off x="1729737" y="5292019"/>
            <a:ext cx="8729350" cy="1278902"/>
          </a:xfrm>
        </p:spPr>
        <p:txBody>
          <a:bodyPr>
            <a:normAutofit fontScale="92500" lnSpcReduction="10000"/>
          </a:bodyPr>
          <a:lstStyle/>
          <a:p>
            <a:r>
              <a:rPr lang="en-US" sz="4399" dirty="0"/>
              <a:t>….not getting to those who need it most</a:t>
            </a:r>
          </a:p>
        </p:txBody>
      </p:sp>
      <p:sp>
        <p:nvSpPr>
          <p:cNvPr id="4" name="Slide Number Placeholder 3">
            <a:extLst>
              <a:ext uri="{FF2B5EF4-FFF2-40B4-BE49-F238E27FC236}">
                <a16:creationId xmlns:a16="http://schemas.microsoft.com/office/drawing/2014/main" id="{C302C83A-B10E-727E-C90D-3FF1125BF360}"/>
              </a:ext>
            </a:extLst>
          </p:cNvPr>
          <p:cNvSpPr>
            <a:spLocks noGrp="1"/>
          </p:cNvSpPr>
          <p:nvPr>
            <p:ph type="sldNum" sz="quarter" idx="12"/>
          </p:nvPr>
        </p:nvSpPr>
        <p:spPr/>
        <p:txBody>
          <a:bodyPr/>
          <a:lstStyle/>
          <a:p>
            <a:pPr algn="ctr" defTabSz="914126">
              <a:defRPr/>
            </a:pPr>
            <a:fld id="{799229AC-4FF4-4F44-B857-6E6EA3A1743B}" type="slidenum">
              <a:rPr lang="en-US" sz="1200" kern="1200">
                <a:solidFill>
                  <a:prstClr val="black">
                    <a:tint val="75000"/>
                  </a:prstClr>
                </a:solidFill>
                <a:latin typeface="Calibri"/>
                <a:ea typeface="+mn-ea"/>
                <a:cs typeface="+mn-cs"/>
              </a:rPr>
              <a:pPr algn="ctr" defTabSz="914126">
                <a:defRPr/>
              </a:pPr>
              <a:t>11</a:t>
            </a:fld>
            <a:endParaRPr lang="en-US" sz="1200"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32713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91F0D-15A9-9800-36BD-293494F009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C863BC-D5EC-6542-8FA7-974AFED8B005}"/>
              </a:ext>
            </a:extLst>
          </p:cNvPr>
          <p:cNvSpPr>
            <a:spLocks noGrp="1"/>
          </p:cNvSpPr>
          <p:nvPr>
            <p:ph type="sldNum" sz="quarter" idx="12"/>
          </p:nvPr>
        </p:nvSpPr>
        <p:spPr>
          <a:xfrm>
            <a:off x="5688118" y="6341478"/>
            <a:ext cx="2844059" cy="365030"/>
          </a:xfrm>
        </p:spPr>
        <p:txBody>
          <a:bodyPr/>
          <a:lstStyle/>
          <a:p>
            <a:pPr algn="r" defTabSz="914126">
              <a:defRPr/>
            </a:pPr>
            <a:fld id="{3A63EE6D-E6AF-9344-A92F-A80099D795B4}" type="slidenum">
              <a:rPr lang="en-US" sz="1200" kern="1200">
                <a:solidFill>
                  <a:prstClr val="black">
                    <a:tint val="75000"/>
                  </a:prstClr>
                </a:solidFill>
                <a:latin typeface="Calibri"/>
                <a:ea typeface="+mn-ea"/>
                <a:cs typeface="+mn-cs"/>
              </a:rPr>
              <a:pPr algn="r" defTabSz="914126">
                <a:defRPr/>
              </a:pPr>
              <a:t>12</a:t>
            </a:fld>
            <a:endParaRPr lang="en-US" sz="1200" kern="1200">
              <a:solidFill>
                <a:prstClr val="black">
                  <a:tint val="75000"/>
                </a:prstClr>
              </a:solidFill>
              <a:latin typeface="Calibri"/>
              <a:ea typeface="+mn-ea"/>
              <a:cs typeface="+mn-cs"/>
            </a:endParaRPr>
          </a:p>
        </p:txBody>
      </p:sp>
      <p:sp>
        <p:nvSpPr>
          <p:cNvPr id="3" name="TextBox 2">
            <a:extLst>
              <a:ext uri="{FF2B5EF4-FFF2-40B4-BE49-F238E27FC236}">
                <a16:creationId xmlns:a16="http://schemas.microsoft.com/office/drawing/2014/main" id="{A7DAB3EB-7420-7AE9-E986-C0ED1883B542}"/>
              </a:ext>
            </a:extLst>
          </p:cNvPr>
          <p:cNvSpPr txBox="1"/>
          <p:nvPr/>
        </p:nvSpPr>
        <p:spPr>
          <a:xfrm>
            <a:off x="-1" y="310128"/>
            <a:ext cx="12188825" cy="707702"/>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nchor="ctr">
            <a:spAutoFit/>
          </a:bodyPr>
          <a:lstStyle/>
          <a:p>
            <a:pPr algn="ctr" defTabSz="457063">
              <a:defRPr/>
            </a:pPr>
            <a:r>
              <a:rPr lang="en-US" sz="3999" b="1" kern="1200">
                <a:solidFill>
                  <a:prstClr val="black"/>
                </a:solidFill>
                <a:latin typeface="Calibri"/>
                <a:ea typeface="+mn-ea"/>
                <a:cs typeface="+mn-cs"/>
              </a:rPr>
              <a:t>Racial disparities in PrEP use</a:t>
            </a:r>
          </a:p>
        </p:txBody>
      </p:sp>
      <p:pic>
        <p:nvPicPr>
          <p:cNvPr id="11" name="Picture 10" descr="Chart, line chart&#10;&#10;Description automatically generated">
            <a:extLst>
              <a:ext uri="{FF2B5EF4-FFF2-40B4-BE49-F238E27FC236}">
                <a16:creationId xmlns:a16="http://schemas.microsoft.com/office/drawing/2014/main" id="{C16AC0C0-01AD-920B-CC7D-E2B3656423E3}"/>
              </a:ext>
            </a:extLst>
          </p:cNvPr>
          <p:cNvPicPr>
            <a:picLocks noChangeAspect="1"/>
          </p:cNvPicPr>
          <p:nvPr/>
        </p:nvPicPr>
        <p:blipFill rotWithShape="1">
          <a:blip r:embed="rId2">
            <a:extLst>
              <a:ext uri="{28A0092B-C50C-407E-A947-70E740481C1C}">
                <a14:useLocalDpi xmlns:a14="http://schemas.microsoft.com/office/drawing/2010/main" val="0"/>
              </a:ext>
            </a:extLst>
          </a:blip>
          <a:srcRect t="92671"/>
          <a:stretch/>
        </p:blipFill>
        <p:spPr>
          <a:xfrm>
            <a:off x="-16258" y="6547872"/>
            <a:ext cx="6076684" cy="309235"/>
          </a:xfrm>
          <a:prstGeom prst="rect">
            <a:avLst/>
          </a:prstGeom>
        </p:spPr>
      </p:pic>
      <p:grpSp>
        <p:nvGrpSpPr>
          <p:cNvPr id="5" name="Group 4">
            <a:extLst>
              <a:ext uri="{FF2B5EF4-FFF2-40B4-BE49-F238E27FC236}">
                <a16:creationId xmlns:a16="http://schemas.microsoft.com/office/drawing/2014/main" id="{430360E7-E9A1-6759-C596-7BB9A0BFBBDF}"/>
              </a:ext>
            </a:extLst>
          </p:cNvPr>
          <p:cNvGrpSpPr/>
          <p:nvPr/>
        </p:nvGrpSpPr>
        <p:grpSpPr>
          <a:xfrm>
            <a:off x="7140284" y="1099298"/>
            <a:ext cx="4964976" cy="5628041"/>
            <a:chOff x="6836161" y="1171997"/>
            <a:chExt cx="5355839" cy="5707127"/>
          </a:xfrm>
        </p:grpSpPr>
        <p:sp>
          <p:nvSpPr>
            <p:cNvPr id="9" name="TextBox 8">
              <a:extLst>
                <a:ext uri="{FF2B5EF4-FFF2-40B4-BE49-F238E27FC236}">
                  <a16:creationId xmlns:a16="http://schemas.microsoft.com/office/drawing/2014/main" id="{CE47318F-8BC8-7096-AEC1-0341CD8596AD}"/>
                </a:ext>
              </a:extLst>
            </p:cNvPr>
            <p:cNvSpPr txBox="1"/>
            <p:nvPr/>
          </p:nvSpPr>
          <p:spPr>
            <a:xfrm>
              <a:off x="6860874" y="5288340"/>
              <a:ext cx="5331126" cy="159078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defTabSz="914126">
                <a:defRPr/>
              </a:pPr>
              <a:r>
                <a:rPr lang="en-US" sz="2399" b="1" kern="1200">
                  <a:solidFill>
                    <a:srgbClr val="0D7575"/>
                  </a:solidFill>
                  <a:latin typeface="Calibri"/>
                  <a:ea typeface="+mn-ea"/>
                  <a:cs typeface="+mn-cs"/>
                </a:rPr>
                <a:t>Black people</a:t>
              </a:r>
              <a:r>
                <a:rPr lang="en-US" sz="2399" kern="1200">
                  <a:solidFill>
                    <a:srgbClr val="0D7575"/>
                  </a:solidFill>
                  <a:latin typeface="Calibri"/>
                  <a:ea typeface="+mn-ea"/>
                  <a:cs typeface="+mn-cs"/>
                </a:rPr>
                <a:t> accounted for </a:t>
              </a:r>
              <a:r>
                <a:rPr lang="en-US" sz="2399" b="1" kern="1200">
                  <a:solidFill>
                    <a:srgbClr val="0D7575"/>
                  </a:solidFill>
                  <a:latin typeface="Calibri"/>
                  <a:ea typeface="+mn-ea"/>
                  <a:cs typeface="+mn-cs"/>
                </a:rPr>
                <a:t>42% of new HIV diagnoses </a:t>
              </a:r>
              <a:r>
                <a:rPr lang="en-US" sz="2399" kern="1200">
                  <a:solidFill>
                    <a:srgbClr val="0D7575"/>
                  </a:solidFill>
                  <a:latin typeface="Calibri"/>
                  <a:ea typeface="+mn-ea"/>
                  <a:cs typeface="+mn-cs"/>
                </a:rPr>
                <a:t>yet represent only </a:t>
              </a:r>
              <a:r>
                <a:rPr lang="en-US" sz="2399" b="1" kern="1200">
                  <a:solidFill>
                    <a:srgbClr val="0D7575"/>
                  </a:solidFill>
                  <a:latin typeface="Calibri"/>
                  <a:ea typeface="+mn-ea"/>
                  <a:cs typeface="+mn-cs"/>
                </a:rPr>
                <a:t>14% of PrEP Users – </a:t>
              </a:r>
              <a:r>
                <a:rPr lang="en-US" sz="2399" kern="1200">
                  <a:solidFill>
                    <a:srgbClr val="0D7575"/>
                  </a:solidFill>
                  <a:latin typeface="Calibri"/>
                  <a:ea typeface="+mn-ea"/>
                  <a:cs typeface="+mn-cs"/>
                </a:rPr>
                <a:t>PrEP is not getting to those who need it most</a:t>
              </a:r>
              <a:endParaRPr lang="en-US" sz="2399" b="1" kern="1200">
                <a:solidFill>
                  <a:srgbClr val="0D7575"/>
                </a:solidFill>
                <a:latin typeface="Calibri"/>
                <a:ea typeface="+mn-ea"/>
                <a:cs typeface="+mn-cs"/>
              </a:endParaRPr>
            </a:p>
          </p:txBody>
        </p:sp>
        <p:pic>
          <p:nvPicPr>
            <p:cNvPr id="12" name="Content Placeholder 5" descr="Graphical user interface, application&#10;&#10;Description automatically generated">
              <a:extLst>
                <a:ext uri="{FF2B5EF4-FFF2-40B4-BE49-F238E27FC236}">
                  <a16:creationId xmlns:a16="http://schemas.microsoft.com/office/drawing/2014/main" id="{589A90E6-6564-AF07-D58F-838338DF2D93}"/>
                </a:ext>
              </a:extLst>
            </p:cNvPr>
            <p:cNvPicPr>
              <a:picLocks noChangeAspect="1"/>
            </p:cNvPicPr>
            <p:nvPr/>
          </p:nvPicPr>
          <p:blipFill rotWithShape="1">
            <a:blip r:embed="rId3">
              <a:extLst>
                <a:ext uri="{28A0092B-C50C-407E-A947-70E740481C1C}">
                  <a14:useLocalDpi xmlns:a14="http://schemas.microsoft.com/office/drawing/2010/main" val="0"/>
                </a:ext>
              </a:extLst>
            </a:blip>
            <a:srcRect l="33333" b="8910"/>
            <a:stretch/>
          </p:blipFill>
          <p:spPr>
            <a:xfrm>
              <a:off x="6836161" y="1171997"/>
              <a:ext cx="5355839" cy="4116343"/>
            </a:xfrm>
            <a:prstGeom prst="rect">
              <a:avLst/>
            </a:prstGeom>
          </p:spPr>
        </p:pic>
      </p:grpSp>
      <p:pic>
        <p:nvPicPr>
          <p:cNvPr id="2" name="Picture 1" descr="Chart, line chart&#10;&#10;Description automatically generated">
            <a:extLst>
              <a:ext uri="{FF2B5EF4-FFF2-40B4-BE49-F238E27FC236}">
                <a16:creationId xmlns:a16="http://schemas.microsoft.com/office/drawing/2014/main" id="{DCB62432-A620-566D-545E-DAB05987CA4E}"/>
              </a:ext>
            </a:extLst>
          </p:cNvPr>
          <p:cNvPicPr>
            <a:picLocks noChangeAspect="1"/>
          </p:cNvPicPr>
          <p:nvPr/>
        </p:nvPicPr>
        <p:blipFill rotWithShape="1">
          <a:blip r:embed="rId2">
            <a:extLst>
              <a:ext uri="{28A0092B-C50C-407E-A947-70E740481C1C}">
                <a14:useLocalDpi xmlns:a14="http://schemas.microsoft.com/office/drawing/2010/main" val="0"/>
              </a:ext>
            </a:extLst>
          </a:blip>
          <a:srcRect t="21763" b="8350"/>
          <a:stretch/>
        </p:blipFill>
        <p:spPr>
          <a:xfrm>
            <a:off x="83565" y="1868185"/>
            <a:ext cx="6899236" cy="2433306"/>
          </a:xfrm>
          <a:prstGeom prst="rect">
            <a:avLst/>
          </a:prstGeom>
        </p:spPr>
      </p:pic>
      <p:sp>
        <p:nvSpPr>
          <p:cNvPr id="6" name="TextBox 5">
            <a:extLst>
              <a:ext uri="{FF2B5EF4-FFF2-40B4-BE49-F238E27FC236}">
                <a16:creationId xmlns:a16="http://schemas.microsoft.com/office/drawing/2014/main" id="{4E8D5DE0-916A-4D04-0EB9-121C006BC040}"/>
              </a:ext>
            </a:extLst>
          </p:cNvPr>
          <p:cNvSpPr txBox="1"/>
          <p:nvPr/>
        </p:nvSpPr>
        <p:spPr>
          <a:xfrm>
            <a:off x="83565" y="4361639"/>
            <a:ext cx="6899236" cy="92309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defTabSz="914126">
              <a:defRPr/>
            </a:pPr>
            <a:r>
              <a:rPr lang="en-US" sz="1799" kern="1200">
                <a:solidFill>
                  <a:srgbClr val="175669"/>
                </a:solidFill>
                <a:latin typeface="Calibri"/>
                <a:ea typeface="+mn-ea"/>
                <a:cs typeface="+mn-cs"/>
              </a:rPr>
              <a:t>While the rate of PrEP use has increased consistently across all races/ethnicities, </a:t>
            </a:r>
            <a:r>
              <a:rPr lang="en-US" sz="1799" b="1" kern="1200">
                <a:solidFill>
                  <a:srgbClr val="175669"/>
                </a:solidFill>
                <a:latin typeface="Calibri"/>
                <a:ea typeface="+mn-ea"/>
                <a:cs typeface="+mn-cs"/>
              </a:rPr>
              <a:t>equity in PrEP use by race/ethnicity has decreased over time</a:t>
            </a:r>
          </a:p>
        </p:txBody>
      </p:sp>
    </p:spTree>
    <p:extLst>
      <p:ext uri="{BB962C8B-B14F-4D97-AF65-F5344CB8AC3E}">
        <p14:creationId xmlns:p14="http://schemas.microsoft.com/office/powerpoint/2010/main" val="1452348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D5C89-F923-C9D5-F42F-1B9913B7A2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E5D7F1-9CBB-F9F2-E051-9C79EDF37A22}"/>
              </a:ext>
            </a:extLst>
          </p:cNvPr>
          <p:cNvSpPr txBox="1"/>
          <p:nvPr/>
        </p:nvSpPr>
        <p:spPr>
          <a:xfrm>
            <a:off x="-1" y="310128"/>
            <a:ext cx="12188825" cy="707702"/>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nchor="ctr">
            <a:spAutoFit/>
          </a:bodyPr>
          <a:lstStyle/>
          <a:p>
            <a:pPr algn="ctr" defTabSz="457063">
              <a:defRPr/>
            </a:pPr>
            <a:r>
              <a:rPr lang="en-US" sz="3999" b="1" kern="1200">
                <a:solidFill>
                  <a:prstClr val="black"/>
                </a:solidFill>
                <a:latin typeface="Calibri"/>
                <a:ea typeface="+mn-ea"/>
                <a:cs typeface="+mn-cs"/>
              </a:rPr>
              <a:t>Gender Disparities in PrEP Use</a:t>
            </a:r>
          </a:p>
        </p:txBody>
      </p:sp>
      <p:pic>
        <p:nvPicPr>
          <p:cNvPr id="5" name="Picture 4" descr="Graphical user interface, text, application, email&#10;&#10;Description automatically generated">
            <a:extLst>
              <a:ext uri="{FF2B5EF4-FFF2-40B4-BE49-F238E27FC236}">
                <a16:creationId xmlns:a16="http://schemas.microsoft.com/office/drawing/2014/main" id="{AE024DEF-D5AC-6EB3-35DF-630C872AA39E}"/>
              </a:ext>
            </a:extLst>
          </p:cNvPr>
          <p:cNvPicPr>
            <a:picLocks noChangeAspect="1"/>
          </p:cNvPicPr>
          <p:nvPr/>
        </p:nvPicPr>
        <p:blipFill rotWithShape="1">
          <a:blip r:embed="rId2">
            <a:extLst>
              <a:ext uri="{28A0092B-C50C-407E-A947-70E740481C1C}">
                <a14:useLocalDpi xmlns:a14="http://schemas.microsoft.com/office/drawing/2010/main" val="0"/>
              </a:ext>
            </a:extLst>
          </a:blip>
          <a:srcRect l="4000" t="47525" r="1666" b="21809"/>
          <a:stretch/>
        </p:blipFill>
        <p:spPr>
          <a:xfrm>
            <a:off x="6209398" y="5880600"/>
            <a:ext cx="5979426" cy="1020509"/>
          </a:xfrm>
          <a:prstGeom prst="rect">
            <a:avLst/>
          </a:prstGeom>
        </p:spPr>
      </p:pic>
      <p:sp>
        <p:nvSpPr>
          <p:cNvPr id="6" name="Content Placeholder 5">
            <a:extLst>
              <a:ext uri="{FF2B5EF4-FFF2-40B4-BE49-F238E27FC236}">
                <a16:creationId xmlns:a16="http://schemas.microsoft.com/office/drawing/2014/main" id="{55A634C9-3926-FFFA-BFF9-89BF9B57F11B}"/>
              </a:ext>
            </a:extLst>
          </p:cNvPr>
          <p:cNvSpPr txBox="1">
            <a:spLocks/>
          </p:cNvSpPr>
          <p:nvPr/>
        </p:nvSpPr>
        <p:spPr>
          <a:xfrm>
            <a:off x="123534" y="1384490"/>
            <a:ext cx="5274962" cy="486873"/>
          </a:xfrm>
          <a:prstGeom prst="rect">
            <a:avLst/>
          </a:prstGeom>
          <a:solidFill>
            <a:schemeClr val="bg1"/>
          </a:solidFill>
          <a:ln>
            <a:solidFill>
              <a:schemeClr val="tx1"/>
            </a:solidFill>
          </a:ln>
        </p:spPr>
        <p:txBody>
          <a:bodyPr vert="horz" lIns="91416" tIns="45708" rIns="91416" bIns="4570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063">
              <a:buNone/>
              <a:defRPr/>
            </a:pPr>
            <a:r>
              <a:rPr lang="en-US" sz="1999">
                <a:solidFill>
                  <a:prstClr val="black"/>
                </a:solidFill>
                <a:latin typeface="Calibri"/>
              </a:rPr>
              <a:t>PrEP Use by Gender, US, 2012-2017</a:t>
            </a:r>
          </a:p>
        </p:txBody>
      </p:sp>
      <p:grpSp>
        <p:nvGrpSpPr>
          <p:cNvPr id="7" name="Group 6">
            <a:extLst>
              <a:ext uri="{FF2B5EF4-FFF2-40B4-BE49-F238E27FC236}">
                <a16:creationId xmlns:a16="http://schemas.microsoft.com/office/drawing/2014/main" id="{0ECDE7C7-7906-3F03-372D-6B206EC15A88}"/>
              </a:ext>
            </a:extLst>
          </p:cNvPr>
          <p:cNvGrpSpPr/>
          <p:nvPr/>
        </p:nvGrpSpPr>
        <p:grpSpPr>
          <a:xfrm>
            <a:off x="123534" y="1871363"/>
            <a:ext cx="6668005" cy="3474852"/>
            <a:chOff x="1067464" y="2548214"/>
            <a:chExt cx="8839200" cy="2298593"/>
          </a:xfrm>
        </p:grpSpPr>
        <p:pic>
          <p:nvPicPr>
            <p:cNvPr id="13" name="Picture 12">
              <a:extLst>
                <a:ext uri="{FF2B5EF4-FFF2-40B4-BE49-F238E27FC236}">
                  <a16:creationId xmlns:a16="http://schemas.microsoft.com/office/drawing/2014/main" id="{1F950F59-EEE2-EBA8-72FA-96DBEBD11AFA}"/>
                </a:ext>
              </a:extLst>
            </p:cNvPr>
            <p:cNvPicPr>
              <a:picLocks noChangeAspect="1"/>
            </p:cNvPicPr>
            <p:nvPr/>
          </p:nvPicPr>
          <p:blipFill rotWithShape="1">
            <a:blip r:embed="rId3">
              <a:extLst>
                <a:ext uri="{28A0092B-C50C-407E-A947-70E740481C1C}">
                  <a14:useLocalDpi xmlns:a14="http://schemas.microsoft.com/office/drawing/2010/main" val="0"/>
                </a:ext>
              </a:extLst>
            </a:blip>
            <a:srcRect l="8484" t="90640" r="26660"/>
            <a:stretch/>
          </p:blipFill>
          <p:spPr>
            <a:xfrm>
              <a:off x="1524000" y="4244906"/>
              <a:ext cx="6363629" cy="601901"/>
            </a:xfrm>
            <a:prstGeom prst="rect">
              <a:avLst/>
            </a:prstGeom>
          </p:spPr>
        </p:pic>
        <p:pic>
          <p:nvPicPr>
            <p:cNvPr id="14" name="Picture 13">
              <a:extLst>
                <a:ext uri="{FF2B5EF4-FFF2-40B4-BE49-F238E27FC236}">
                  <a16:creationId xmlns:a16="http://schemas.microsoft.com/office/drawing/2014/main" id="{B91D2E4B-AEA2-4EBE-62CF-887B30EB4884}"/>
                </a:ext>
              </a:extLst>
            </p:cNvPr>
            <p:cNvPicPr>
              <a:picLocks noChangeAspect="1"/>
            </p:cNvPicPr>
            <p:nvPr/>
          </p:nvPicPr>
          <p:blipFill rotWithShape="1">
            <a:blip r:embed="rId3">
              <a:extLst>
                <a:ext uri="{28A0092B-C50C-407E-A947-70E740481C1C}">
                  <a14:useLocalDpi xmlns:a14="http://schemas.microsoft.com/office/drawing/2010/main" val="0"/>
                </a:ext>
              </a:extLst>
            </a:blip>
            <a:srcRect l="2962" t="33412" r="6953" b="38263"/>
            <a:stretch/>
          </p:blipFill>
          <p:spPr>
            <a:xfrm>
              <a:off x="1067464" y="2548214"/>
              <a:ext cx="8839200" cy="1821367"/>
            </a:xfrm>
            <a:prstGeom prst="rect">
              <a:avLst/>
            </a:prstGeom>
          </p:spPr>
        </p:pic>
      </p:grpSp>
      <p:pic>
        <p:nvPicPr>
          <p:cNvPr id="15" name="Content Placeholder 4" descr="Diagram&#10;&#10;Description automatically generated">
            <a:extLst>
              <a:ext uri="{FF2B5EF4-FFF2-40B4-BE49-F238E27FC236}">
                <a16:creationId xmlns:a16="http://schemas.microsoft.com/office/drawing/2014/main" id="{123D6B35-3D52-A318-9DBA-42905020FEA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330" b="8043"/>
          <a:stretch/>
        </p:blipFill>
        <p:spPr>
          <a:xfrm>
            <a:off x="7063771" y="3363814"/>
            <a:ext cx="5125053" cy="2521927"/>
          </a:xfrm>
          <a:prstGeom prst="rect">
            <a:avLst/>
          </a:prstGeom>
        </p:spPr>
      </p:pic>
    </p:spTree>
    <p:extLst>
      <p:ext uri="{BB962C8B-B14F-4D97-AF65-F5344CB8AC3E}">
        <p14:creationId xmlns:p14="http://schemas.microsoft.com/office/powerpoint/2010/main" val="417075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49466-FEFE-09DB-96A0-6FBAAD8449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91B4B4-87B7-E801-8038-2545AD1F31D3}"/>
              </a:ext>
            </a:extLst>
          </p:cNvPr>
          <p:cNvSpPr txBox="1"/>
          <p:nvPr/>
        </p:nvSpPr>
        <p:spPr>
          <a:xfrm>
            <a:off x="-1" y="310128"/>
            <a:ext cx="12188825" cy="707702"/>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nchor="ctr">
            <a:spAutoFit/>
          </a:bodyPr>
          <a:lstStyle/>
          <a:p>
            <a:pPr algn="ctr" defTabSz="457063">
              <a:defRPr/>
            </a:pPr>
            <a:r>
              <a:rPr lang="en-US" sz="3999" b="1" kern="1200">
                <a:solidFill>
                  <a:prstClr val="black"/>
                </a:solidFill>
                <a:latin typeface="Calibri"/>
                <a:ea typeface="+mn-ea"/>
                <a:cs typeface="+mn-cs"/>
              </a:rPr>
              <a:t>Barriers to PrEP Uptake and persistence</a:t>
            </a:r>
          </a:p>
        </p:txBody>
      </p:sp>
      <p:sp>
        <p:nvSpPr>
          <p:cNvPr id="8" name="Slide Number Placeholder 3">
            <a:extLst>
              <a:ext uri="{FF2B5EF4-FFF2-40B4-BE49-F238E27FC236}">
                <a16:creationId xmlns:a16="http://schemas.microsoft.com/office/drawing/2014/main" id="{48D563F8-3DA7-2947-0702-DF09165183E2}"/>
              </a:ext>
            </a:extLst>
          </p:cNvPr>
          <p:cNvSpPr>
            <a:spLocks noGrp="1"/>
          </p:cNvSpPr>
          <p:nvPr>
            <p:ph type="sldNum" sz="quarter" idx="12"/>
          </p:nvPr>
        </p:nvSpPr>
        <p:spPr>
          <a:xfrm>
            <a:off x="8677847" y="6365357"/>
            <a:ext cx="3302877" cy="365030"/>
          </a:xfrm>
        </p:spPr>
        <p:txBody>
          <a:bodyPr/>
          <a:lstStyle/>
          <a:p>
            <a:pPr algn="r" defTabSz="914126">
              <a:defRPr/>
            </a:pPr>
            <a:fld id="{3A63EE6D-E6AF-9344-A92F-A80099D795B4}" type="slidenum">
              <a:rPr lang="en-US" sz="1200" kern="1200">
                <a:solidFill>
                  <a:prstClr val="black">
                    <a:tint val="75000"/>
                  </a:prstClr>
                </a:solidFill>
                <a:latin typeface="Calibri"/>
                <a:ea typeface="+mn-ea"/>
                <a:cs typeface="+mn-cs"/>
              </a:rPr>
              <a:pPr algn="r" defTabSz="914126">
                <a:defRPr/>
              </a:pPr>
              <a:t>14</a:t>
            </a:fld>
            <a:endParaRPr lang="en-US" sz="1200" kern="1200">
              <a:solidFill>
                <a:prstClr val="black">
                  <a:tint val="75000"/>
                </a:prstClr>
              </a:solidFill>
              <a:latin typeface="Calibri"/>
              <a:ea typeface="+mn-ea"/>
              <a:cs typeface="+mn-cs"/>
            </a:endParaRPr>
          </a:p>
        </p:txBody>
      </p:sp>
      <p:sp>
        <p:nvSpPr>
          <p:cNvPr id="9" name="Right Arrow 8">
            <a:extLst>
              <a:ext uri="{FF2B5EF4-FFF2-40B4-BE49-F238E27FC236}">
                <a16:creationId xmlns:a16="http://schemas.microsoft.com/office/drawing/2014/main" id="{881074E8-E2E7-8055-E2B9-706DD1F31EBF}"/>
              </a:ext>
            </a:extLst>
          </p:cNvPr>
          <p:cNvSpPr/>
          <p:nvPr/>
        </p:nvSpPr>
        <p:spPr>
          <a:xfrm>
            <a:off x="0" y="5104812"/>
            <a:ext cx="6499468" cy="1623171"/>
          </a:xfrm>
          <a:prstGeom prst="rightArrow">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799" kern="1200">
                <a:solidFill>
                  <a:prstClr val="black"/>
                </a:solidFill>
                <a:latin typeface="Calibri"/>
              </a:rPr>
              <a:t>Structural determinants of health and limited access </a:t>
            </a:r>
          </a:p>
          <a:p>
            <a:pPr algn="ctr" defTabSz="914126">
              <a:defRPr/>
            </a:pPr>
            <a:r>
              <a:rPr lang="en-US" sz="1799" kern="1200">
                <a:solidFill>
                  <a:prstClr val="black"/>
                </a:solidFill>
                <a:latin typeface="Calibri"/>
              </a:rPr>
              <a:t>to care drive HIV risk </a:t>
            </a:r>
          </a:p>
        </p:txBody>
      </p:sp>
      <p:sp>
        <p:nvSpPr>
          <p:cNvPr id="10" name="Right Arrow 9">
            <a:extLst>
              <a:ext uri="{FF2B5EF4-FFF2-40B4-BE49-F238E27FC236}">
                <a16:creationId xmlns:a16="http://schemas.microsoft.com/office/drawing/2014/main" id="{F3D2B7DD-42FD-0E85-9F24-CB10224D6681}"/>
              </a:ext>
            </a:extLst>
          </p:cNvPr>
          <p:cNvSpPr/>
          <p:nvPr/>
        </p:nvSpPr>
        <p:spPr>
          <a:xfrm>
            <a:off x="1" y="3188636"/>
            <a:ext cx="4601472" cy="1916176"/>
          </a:xfrm>
          <a:prstGeom prst="rightArrow">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799" kern="1200">
                <a:solidFill>
                  <a:prstClr val="black"/>
                </a:solidFill>
                <a:latin typeface="Calibri"/>
              </a:rPr>
              <a:t>Stigma around sexuality and sexual orientation extends to </a:t>
            </a:r>
            <a:r>
              <a:rPr lang="en-US" sz="1799" kern="1200" err="1">
                <a:solidFill>
                  <a:prstClr val="black"/>
                </a:solidFill>
                <a:latin typeface="Calibri"/>
              </a:rPr>
              <a:t>PrEP.</a:t>
            </a:r>
            <a:endParaRPr lang="en-US" sz="1799" kern="1200">
              <a:solidFill>
                <a:prstClr val="black"/>
              </a:solidFill>
              <a:latin typeface="Calibri"/>
            </a:endParaRPr>
          </a:p>
        </p:txBody>
      </p:sp>
      <p:sp>
        <p:nvSpPr>
          <p:cNvPr id="11" name="Right Arrow 10">
            <a:extLst>
              <a:ext uri="{FF2B5EF4-FFF2-40B4-BE49-F238E27FC236}">
                <a16:creationId xmlns:a16="http://schemas.microsoft.com/office/drawing/2014/main" id="{DF750E8E-9F29-2067-49C8-1277D73807AB}"/>
              </a:ext>
            </a:extLst>
          </p:cNvPr>
          <p:cNvSpPr/>
          <p:nvPr/>
        </p:nvSpPr>
        <p:spPr>
          <a:xfrm>
            <a:off x="-1" y="1167971"/>
            <a:ext cx="3728327" cy="2313669"/>
          </a:xfrm>
          <a:prstGeom prst="rightArrow">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799" kern="1200" dirty="0">
                <a:solidFill>
                  <a:prstClr val="black"/>
                </a:solidFill>
                <a:latin typeface="Calibri"/>
              </a:rPr>
              <a:t>Lack of time/competing priorities</a:t>
            </a:r>
          </a:p>
          <a:p>
            <a:pPr algn="ctr" defTabSz="914126">
              <a:defRPr/>
            </a:pPr>
            <a:r>
              <a:rPr lang="en-US" sz="1799" kern="1200" dirty="0">
                <a:solidFill>
                  <a:prstClr val="black"/>
                </a:solidFill>
                <a:latin typeface="Calibri"/>
              </a:rPr>
              <a:t>Fear/shame/stigma.</a:t>
            </a:r>
          </a:p>
        </p:txBody>
      </p:sp>
      <p:sp>
        <p:nvSpPr>
          <p:cNvPr id="12" name="Right Arrow 11">
            <a:extLst>
              <a:ext uri="{FF2B5EF4-FFF2-40B4-BE49-F238E27FC236}">
                <a16:creationId xmlns:a16="http://schemas.microsoft.com/office/drawing/2014/main" id="{538121CA-1C4C-F6C1-1698-071F5887ECEC}"/>
              </a:ext>
            </a:extLst>
          </p:cNvPr>
          <p:cNvSpPr/>
          <p:nvPr/>
        </p:nvSpPr>
        <p:spPr>
          <a:xfrm flipH="1">
            <a:off x="8755950" y="1099394"/>
            <a:ext cx="3402258" cy="2131481"/>
          </a:xfrm>
          <a:prstGeom prst="rightArrow">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799" kern="1200" dirty="0">
                <a:solidFill>
                  <a:prstClr val="black"/>
                </a:solidFill>
                <a:latin typeface="Calibri"/>
              </a:rPr>
              <a:t>Many people who contract HIV do not have “high risk” behaviors</a:t>
            </a:r>
          </a:p>
        </p:txBody>
      </p:sp>
      <p:sp>
        <p:nvSpPr>
          <p:cNvPr id="16" name="Right Arrow 15">
            <a:extLst>
              <a:ext uri="{FF2B5EF4-FFF2-40B4-BE49-F238E27FC236}">
                <a16:creationId xmlns:a16="http://schemas.microsoft.com/office/drawing/2014/main" id="{FEA3FAA1-6BE7-B138-954A-179D87DC192B}"/>
              </a:ext>
            </a:extLst>
          </p:cNvPr>
          <p:cNvSpPr/>
          <p:nvPr/>
        </p:nvSpPr>
        <p:spPr>
          <a:xfrm flipH="1">
            <a:off x="8628628" y="3188636"/>
            <a:ext cx="3591379" cy="1916176"/>
          </a:xfrm>
          <a:prstGeom prst="rightArrow">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799" kern="1200">
                <a:solidFill>
                  <a:prstClr val="black"/>
                </a:solidFill>
                <a:latin typeface="Calibri"/>
              </a:rPr>
              <a:t>“High risk” messaging around PrEP worsens PrEP stigma</a:t>
            </a:r>
          </a:p>
        </p:txBody>
      </p:sp>
      <p:grpSp>
        <p:nvGrpSpPr>
          <p:cNvPr id="6" name="Group 5">
            <a:extLst>
              <a:ext uri="{FF2B5EF4-FFF2-40B4-BE49-F238E27FC236}">
                <a16:creationId xmlns:a16="http://schemas.microsoft.com/office/drawing/2014/main" id="{0601B1F5-088F-3845-384E-5006D188C231}"/>
              </a:ext>
            </a:extLst>
          </p:cNvPr>
          <p:cNvGrpSpPr/>
          <p:nvPr/>
        </p:nvGrpSpPr>
        <p:grpSpPr>
          <a:xfrm>
            <a:off x="6252469" y="1587840"/>
            <a:ext cx="2348729" cy="1436356"/>
            <a:chOff x="4677937" y="1333214"/>
            <a:chExt cx="2349341" cy="1436730"/>
          </a:xfrm>
        </p:grpSpPr>
        <p:sp>
          <p:nvSpPr>
            <p:cNvPr id="18" name="TextBox 17">
              <a:extLst>
                <a:ext uri="{FF2B5EF4-FFF2-40B4-BE49-F238E27FC236}">
                  <a16:creationId xmlns:a16="http://schemas.microsoft.com/office/drawing/2014/main" id="{0C556340-9B0A-55B5-06DC-620567C6DBF2}"/>
                </a:ext>
              </a:extLst>
            </p:cNvPr>
            <p:cNvSpPr txBox="1"/>
            <p:nvPr/>
          </p:nvSpPr>
          <p:spPr>
            <a:xfrm>
              <a:off x="4677937" y="1748388"/>
              <a:ext cx="2349341" cy="1021556"/>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defTabSz="914126">
                <a:defRPr/>
              </a:pPr>
              <a:r>
                <a:rPr lang="en-US" sz="1799" b="1" kern="1200">
                  <a:solidFill>
                    <a:sysClr val="windowText" lastClr="000000"/>
                  </a:solidFill>
                  <a:latin typeface="Calibri"/>
                  <a:ea typeface="+mn-ea"/>
                  <a:cs typeface="+mn-cs"/>
                </a:rPr>
                <a:t>PrEP is often offered based on sexual behaviors alone</a:t>
              </a:r>
            </a:p>
          </p:txBody>
        </p:sp>
        <p:sp>
          <p:nvSpPr>
            <p:cNvPr id="2" name="TextBox 1">
              <a:extLst>
                <a:ext uri="{FF2B5EF4-FFF2-40B4-BE49-F238E27FC236}">
                  <a16:creationId xmlns:a16="http://schemas.microsoft.com/office/drawing/2014/main" id="{0810F6B9-E097-444C-3251-751776BD797B}"/>
                </a:ext>
              </a:extLst>
            </p:cNvPr>
            <p:cNvSpPr txBox="1"/>
            <p:nvPr/>
          </p:nvSpPr>
          <p:spPr>
            <a:xfrm>
              <a:off x="4793187" y="1333214"/>
              <a:ext cx="2085278" cy="408623"/>
            </a:xfrm>
            <a:prstGeom prst="roundRect">
              <a:avLst/>
            </a:prstGeom>
            <a:solidFill>
              <a:schemeClr val="bg1">
                <a:lumMod val="85000"/>
              </a:schemeClr>
            </a:solidFill>
            <a:ln>
              <a:solidFill>
                <a:schemeClr val="tx1"/>
              </a:solidFill>
            </a:ln>
          </p:spPr>
          <p:txBody>
            <a:bodyPr wrap="square" rtlCol="0">
              <a:spAutoFit/>
            </a:bodyPr>
            <a:lstStyle/>
            <a:p>
              <a:pPr algn="ctr" defTabSz="914126">
                <a:defRPr/>
              </a:pPr>
              <a:r>
                <a:rPr lang="en-US" sz="1799" kern="1200">
                  <a:solidFill>
                    <a:prstClr val="black"/>
                  </a:solidFill>
                  <a:latin typeface="Calibri"/>
                  <a:ea typeface="+mn-ea"/>
                  <a:cs typeface="+mn-cs"/>
                </a:rPr>
                <a:t>Provider factors</a:t>
              </a:r>
            </a:p>
          </p:txBody>
        </p:sp>
      </p:grpSp>
      <p:grpSp>
        <p:nvGrpSpPr>
          <p:cNvPr id="7" name="Group 6">
            <a:extLst>
              <a:ext uri="{FF2B5EF4-FFF2-40B4-BE49-F238E27FC236}">
                <a16:creationId xmlns:a16="http://schemas.microsoft.com/office/drawing/2014/main" id="{8E5E3024-94B8-1FD2-1F7E-387EC2237D28}"/>
              </a:ext>
            </a:extLst>
          </p:cNvPr>
          <p:cNvGrpSpPr/>
          <p:nvPr/>
        </p:nvGrpSpPr>
        <p:grpSpPr>
          <a:xfrm>
            <a:off x="5264866" y="3286955"/>
            <a:ext cx="2700369" cy="1419515"/>
            <a:chOff x="5266238" y="3286917"/>
            <a:chExt cx="2701072" cy="1419885"/>
          </a:xfrm>
        </p:grpSpPr>
        <p:sp>
          <p:nvSpPr>
            <p:cNvPr id="17" name="TextBox 16">
              <a:extLst>
                <a:ext uri="{FF2B5EF4-FFF2-40B4-BE49-F238E27FC236}">
                  <a16:creationId xmlns:a16="http://schemas.microsoft.com/office/drawing/2014/main" id="{4E8E61E4-CF51-135C-A67A-98989BC557BD}"/>
                </a:ext>
              </a:extLst>
            </p:cNvPr>
            <p:cNvSpPr txBox="1"/>
            <p:nvPr/>
          </p:nvSpPr>
          <p:spPr>
            <a:xfrm>
              <a:off x="5266238" y="3685246"/>
              <a:ext cx="2701072" cy="1021556"/>
            </a:xfrm>
            <a:prstGeom prst="round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defTabSz="914126">
                <a:defRPr/>
              </a:pPr>
              <a:r>
                <a:rPr lang="en-US" sz="1799" b="1" kern="1200">
                  <a:solidFill>
                    <a:sysClr val="windowText" lastClr="000000"/>
                  </a:solidFill>
                  <a:latin typeface="Calibri"/>
                  <a:ea typeface="+mn-ea"/>
                  <a:cs typeface="+mn-cs"/>
                </a:rPr>
                <a:t>PrEP stigma limits its use.</a:t>
              </a:r>
            </a:p>
            <a:p>
              <a:pPr algn="ctr" defTabSz="914126">
                <a:defRPr/>
              </a:pPr>
              <a:r>
                <a:rPr lang="en-US" sz="1799" b="1" i="1" kern="1200">
                  <a:solidFill>
                    <a:sysClr val="windowText" lastClr="000000"/>
                  </a:solidFill>
                  <a:latin typeface="Calibri"/>
                  <a:ea typeface="+mn-ea"/>
                  <a:cs typeface="+mn-cs"/>
                </a:rPr>
                <a:t>“I’m not out there like that”</a:t>
              </a:r>
            </a:p>
          </p:txBody>
        </p:sp>
        <p:sp>
          <p:nvSpPr>
            <p:cNvPr id="4" name="TextBox 3">
              <a:extLst>
                <a:ext uri="{FF2B5EF4-FFF2-40B4-BE49-F238E27FC236}">
                  <a16:creationId xmlns:a16="http://schemas.microsoft.com/office/drawing/2014/main" id="{11D9EB80-E62B-3FD2-4568-FE83C25EEC82}"/>
                </a:ext>
              </a:extLst>
            </p:cNvPr>
            <p:cNvSpPr txBox="1"/>
            <p:nvPr/>
          </p:nvSpPr>
          <p:spPr>
            <a:xfrm>
              <a:off x="5587912" y="3286917"/>
              <a:ext cx="2085278" cy="408623"/>
            </a:xfrm>
            <a:prstGeom prst="roundRect">
              <a:avLst/>
            </a:prstGeom>
            <a:solidFill>
              <a:schemeClr val="bg1">
                <a:lumMod val="85000"/>
              </a:schemeClr>
            </a:solidFill>
            <a:ln>
              <a:solidFill>
                <a:schemeClr val="tx1"/>
              </a:solidFill>
            </a:ln>
          </p:spPr>
          <p:txBody>
            <a:bodyPr wrap="square" rtlCol="0">
              <a:spAutoFit/>
            </a:bodyPr>
            <a:lstStyle/>
            <a:p>
              <a:pPr algn="ctr" defTabSz="914126">
                <a:defRPr/>
              </a:pPr>
              <a:r>
                <a:rPr lang="en-US" sz="1799" kern="1200">
                  <a:solidFill>
                    <a:prstClr val="black"/>
                  </a:solidFill>
                  <a:latin typeface="Calibri"/>
                  <a:ea typeface="+mn-ea"/>
                  <a:cs typeface="+mn-cs"/>
                </a:rPr>
                <a:t>Community factors</a:t>
              </a:r>
            </a:p>
          </p:txBody>
        </p:sp>
      </p:grpSp>
      <p:grpSp>
        <p:nvGrpSpPr>
          <p:cNvPr id="13" name="Group 12">
            <a:extLst>
              <a:ext uri="{FF2B5EF4-FFF2-40B4-BE49-F238E27FC236}">
                <a16:creationId xmlns:a16="http://schemas.microsoft.com/office/drawing/2014/main" id="{AB04DF33-FF57-3C71-1F82-D6D6F01EB4EC}"/>
              </a:ext>
            </a:extLst>
          </p:cNvPr>
          <p:cNvGrpSpPr/>
          <p:nvPr/>
        </p:nvGrpSpPr>
        <p:grpSpPr>
          <a:xfrm>
            <a:off x="6628823" y="5356986"/>
            <a:ext cx="2895226" cy="1118821"/>
            <a:chOff x="7027278" y="5398666"/>
            <a:chExt cx="2895980" cy="1119112"/>
          </a:xfrm>
        </p:grpSpPr>
        <p:sp>
          <p:nvSpPr>
            <p:cNvPr id="19" name="TextBox 18">
              <a:extLst>
                <a:ext uri="{FF2B5EF4-FFF2-40B4-BE49-F238E27FC236}">
                  <a16:creationId xmlns:a16="http://schemas.microsoft.com/office/drawing/2014/main" id="{CAB54DA9-BB05-C5B7-4927-41E5C5512458}"/>
                </a:ext>
              </a:extLst>
            </p:cNvPr>
            <p:cNvSpPr txBox="1"/>
            <p:nvPr/>
          </p:nvSpPr>
          <p:spPr>
            <a:xfrm>
              <a:off x="7027278" y="5802689"/>
              <a:ext cx="2895980" cy="715089"/>
            </a:xfrm>
            <a:prstGeom prst="round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defTabSz="914126">
                <a:defRPr/>
              </a:pPr>
              <a:r>
                <a:rPr lang="en-US" sz="1799" b="1" kern="1200" dirty="0">
                  <a:solidFill>
                    <a:sysClr val="windowText" lastClr="000000"/>
                  </a:solidFill>
                  <a:latin typeface="Calibri"/>
                  <a:ea typeface="+mn-ea"/>
                  <a:cs typeface="+mn-cs"/>
                </a:rPr>
                <a:t>Limited access to care </a:t>
              </a:r>
              <a:r>
                <a:rPr lang="en-US" sz="1799" b="1" kern="1200" dirty="0">
                  <a:solidFill>
                    <a:sysClr val="windowText" lastClr="000000"/>
                  </a:solidFill>
                  <a:latin typeface="Calibri"/>
                  <a:ea typeface="+mn-ea"/>
                  <a:cs typeface="+mn-cs"/>
                  <a:sym typeface="Wingdings" pitchFamily="2" charset="2"/>
                </a:rPr>
                <a:t></a:t>
              </a:r>
              <a:r>
                <a:rPr lang="en-US" sz="1799" b="1" kern="1200" dirty="0">
                  <a:solidFill>
                    <a:sysClr val="windowText" lastClr="000000"/>
                  </a:solidFill>
                  <a:latin typeface="Calibri"/>
                  <a:ea typeface="+mn-ea"/>
                  <a:cs typeface="+mn-cs"/>
                </a:rPr>
                <a:t> limited access to </a:t>
              </a:r>
              <a:r>
                <a:rPr lang="en-US" sz="1799" b="1" kern="1200" dirty="0" err="1">
                  <a:solidFill>
                    <a:sysClr val="windowText" lastClr="000000"/>
                  </a:solidFill>
                  <a:latin typeface="Calibri"/>
                  <a:ea typeface="+mn-ea"/>
                  <a:cs typeface="+mn-cs"/>
                </a:rPr>
                <a:t>PrEP</a:t>
              </a:r>
              <a:endParaRPr lang="en-US" sz="1799" b="1" kern="1200" dirty="0">
                <a:solidFill>
                  <a:sysClr val="windowText" lastClr="000000"/>
                </a:solidFill>
                <a:latin typeface="Calibri"/>
                <a:ea typeface="+mn-ea"/>
                <a:cs typeface="+mn-cs"/>
              </a:endParaRPr>
            </a:p>
          </p:txBody>
        </p:sp>
        <p:sp>
          <p:nvSpPr>
            <p:cNvPr id="5" name="TextBox 4">
              <a:extLst>
                <a:ext uri="{FF2B5EF4-FFF2-40B4-BE49-F238E27FC236}">
                  <a16:creationId xmlns:a16="http://schemas.microsoft.com/office/drawing/2014/main" id="{864C89C9-A14B-A28D-9F4E-42760B25D049}"/>
                </a:ext>
              </a:extLst>
            </p:cNvPr>
            <p:cNvSpPr txBox="1"/>
            <p:nvPr/>
          </p:nvSpPr>
          <p:spPr>
            <a:xfrm>
              <a:off x="7306057" y="5398666"/>
              <a:ext cx="2364059" cy="408623"/>
            </a:xfrm>
            <a:prstGeom prst="roundRect">
              <a:avLst/>
            </a:prstGeom>
            <a:solidFill>
              <a:schemeClr val="bg1">
                <a:lumMod val="85000"/>
              </a:schemeClr>
            </a:solidFill>
            <a:ln>
              <a:solidFill>
                <a:schemeClr val="tx1"/>
              </a:solidFill>
            </a:ln>
          </p:spPr>
          <p:txBody>
            <a:bodyPr wrap="square" rtlCol="0">
              <a:spAutoFit/>
            </a:bodyPr>
            <a:lstStyle/>
            <a:p>
              <a:pPr algn="ctr" defTabSz="914126">
                <a:defRPr/>
              </a:pPr>
              <a:r>
                <a:rPr lang="en-US" sz="1799" kern="1200">
                  <a:solidFill>
                    <a:prstClr val="black"/>
                  </a:solidFill>
                  <a:latin typeface="Calibri"/>
                  <a:ea typeface="+mn-ea"/>
                  <a:cs typeface="+mn-cs"/>
                </a:rPr>
                <a:t>System factors</a:t>
              </a:r>
            </a:p>
          </p:txBody>
        </p:sp>
      </p:grpSp>
      <p:grpSp>
        <p:nvGrpSpPr>
          <p:cNvPr id="14" name="Group 13">
            <a:extLst>
              <a:ext uri="{FF2B5EF4-FFF2-40B4-BE49-F238E27FC236}">
                <a16:creationId xmlns:a16="http://schemas.microsoft.com/office/drawing/2014/main" id="{D7A982F9-AA4F-0C36-93B1-6328133C6BD7}"/>
              </a:ext>
            </a:extLst>
          </p:cNvPr>
          <p:cNvGrpSpPr/>
          <p:nvPr/>
        </p:nvGrpSpPr>
        <p:grpSpPr>
          <a:xfrm>
            <a:off x="3538300" y="1357486"/>
            <a:ext cx="2202740" cy="1432807"/>
            <a:chOff x="4667270" y="1407174"/>
            <a:chExt cx="2483223" cy="1433180"/>
          </a:xfrm>
        </p:grpSpPr>
        <p:sp>
          <p:nvSpPr>
            <p:cNvPr id="15" name="TextBox 14">
              <a:extLst>
                <a:ext uri="{FF2B5EF4-FFF2-40B4-BE49-F238E27FC236}">
                  <a16:creationId xmlns:a16="http://schemas.microsoft.com/office/drawing/2014/main" id="{60E62EC8-3764-62F5-3F4A-0EFF596D7644}"/>
                </a:ext>
              </a:extLst>
            </p:cNvPr>
            <p:cNvSpPr txBox="1"/>
            <p:nvPr/>
          </p:nvSpPr>
          <p:spPr>
            <a:xfrm>
              <a:off x="4667270" y="1818798"/>
              <a:ext cx="2483223" cy="1021556"/>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defTabSz="914126">
                <a:defRPr/>
              </a:pPr>
              <a:r>
                <a:rPr lang="en-US" sz="1799" b="1" kern="1200">
                  <a:solidFill>
                    <a:sysClr val="windowText" lastClr="000000"/>
                  </a:solidFill>
                  <a:latin typeface="Calibri"/>
                  <a:ea typeface="+mn-ea"/>
                  <a:cs typeface="+mn-cs"/>
                </a:rPr>
                <a:t>Low risk perception </a:t>
              </a:r>
              <a:r>
                <a:rPr lang="en-US" sz="1799" b="1" kern="1200">
                  <a:solidFill>
                    <a:sysClr val="windowText" lastClr="000000"/>
                  </a:solidFill>
                  <a:latin typeface="Calibri"/>
                  <a:ea typeface="+mn-ea"/>
                  <a:cs typeface="+mn-cs"/>
                  <a:sym typeface="Wingdings" pitchFamily="2" charset="2"/>
                </a:rPr>
                <a:t></a:t>
              </a:r>
            </a:p>
            <a:p>
              <a:pPr algn="ctr" defTabSz="914126">
                <a:defRPr/>
              </a:pPr>
              <a:r>
                <a:rPr lang="en-US" sz="1799" b="1" kern="1200">
                  <a:solidFill>
                    <a:sysClr val="windowText" lastClr="000000"/>
                  </a:solidFill>
                  <a:latin typeface="Calibri"/>
                  <a:ea typeface="+mn-ea"/>
                  <a:cs typeface="+mn-cs"/>
                  <a:sym typeface="Wingdings" pitchFamily="2" charset="2"/>
                </a:rPr>
                <a:t>“I don’t need PrEP”</a:t>
              </a:r>
            </a:p>
          </p:txBody>
        </p:sp>
        <p:sp>
          <p:nvSpPr>
            <p:cNvPr id="20" name="TextBox 19">
              <a:extLst>
                <a:ext uri="{FF2B5EF4-FFF2-40B4-BE49-F238E27FC236}">
                  <a16:creationId xmlns:a16="http://schemas.microsoft.com/office/drawing/2014/main" id="{823AE415-A7F0-8974-1414-677D798284E1}"/>
                </a:ext>
              </a:extLst>
            </p:cNvPr>
            <p:cNvSpPr txBox="1"/>
            <p:nvPr/>
          </p:nvSpPr>
          <p:spPr>
            <a:xfrm>
              <a:off x="4881493" y="1407174"/>
              <a:ext cx="2085278" cy="408623"/>
            </a:xfrm>
            <a:prstGeom prst="roundRect">
              <a:avLst/>
            </a:prstGeom>
            <a:solidFill>
              <a:schemeClr val="bg1">
                <a:lumMod val="85000"/>
              </a:schemeClr>
            </a:solidFill>
            <a:ln>
              <a:solidFill>
                <a:schemeClr val="tx1"/>
              </a:solidFill>
            </a:ln>
          </p:spPr>
          <p:txBody>
            <a:bodyPr wrap="square" rtlCol="0">
              <a:spAutoFit/>
            </a:bodyPr>
            <a:lstStyle/>
            <a:p>
              <a:pPr algn="ctr" defTabSz="914126">
                <a:defRPr/>
              </a:pPr>
              <a:r>
                <a:rPr lang="en-US" sz="1799" kern="1200">
                  <a:solidFill>
                    <a:prstClr val="black"/>
                  </a:solidFill>
                  <a:latin typeface="Calibri"/>
                  <a:ea typeface="+mn-ea"/>
                  <a:cs typeface="+mn-cs"/>
                </a:rPr>
                <a:t>Individual factors</a:t>
              </a:r>
            </a:p>
          </p:txBody>
        </p:sp>
      </p:grpSp>
    </p:spTree>
    <p:extLst>
      <p:ext uri="{BB962C8B-B14F-4D97-AF65-F5344CB8AC3E}">
        <p14:creationId xmlns:p14="http://schemas.microsoft.com/office/powerpoint/2010/main" val="465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p:tgtEl>
                                          <p:spTgt spid="11"/>
                                        </p:tgtEl>
                                        <p:attrNameLst>
                                          <p:attrName>ppt_y</p:attrName>
                                        </p:attrNameLst>
                                      </p:cBhvr>
                                      <p:tavLst>
                                        <p:tav tm="0">
                                          <p:val>
                                            <p:strVal val="#ppt_y-#ppt_h*1.125000"/>
                                          </p:val>
                                        </p:tav>
                                        <p:tav tm="100000">
                                          <p:val>
                                            <p:strVal val="#ppt_y"/>
                                          </p:val>
                                        </p:tav>
                                      </p:tavLst>
                                    </p:anim>
                                    <p:animEffect transition="in" filter="wipe(down)">
                                      <p:cBhvr>
                                        <p:cTn id="8" dur="300"/>
                                        <p:tgtEl>
                                          <p:spTgt spid="11"/>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300"/>
                                        <p:tgtEl>
                                          <p:spTgt spid="12"/>
                                        </p:tgtEl>
                                        <p:attrNameLst>
                                          <p:attrName>ppt_y</p:attrName>
                                        </p:attrNameLst>
                                      </p:cBhvr>
                                      <p:tavLst>
                                        <p:tav tm="0">
                                          <p:val>
                                            <p:strVal val="#ppt_y-#ppt_h*1.125000"/>
                                          </p:val>
                                        </p:tav>
                                        <p:tav tm="100000">
                                          <p:val>
                                            <p:strVal val="#ppt_y"/>
                                          </p:val>
                                        </p:tav>
                                      </p:tavLst>
                                    </p:anim>
                                    <p:animEffect transition="in" filter="wipe(down)">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300"/>
                                        <p:tgtEl>
                                          <p:spTgt spid="10"/>
                                        </p:tgtEl>
                                        <p:attrNameLst>
                                          <p:attrName>ppt_x</p:attrName>
                                        </p:attrNameLst>
                                      </p:cBhvr>
                                      <p:tavLst>
                                        <p:tav tm="0">
                                          <p:val>
                                            <p:strVal val="#ppt_x-#ppt_w*1.125000"/>
                                          </p:val>
                                        </p:tav>
                                        <p:tav tm="100000">
                                          <p:val>
                                            <p:strVal val="#ppt_x"/>
                                          </p:val>
                                        </p:tav>
                                      </p:tavLst>
                                    </p:anim>
                                    <p:animEffect transition="in" filter="wipe(right)">
                                      <p:cBhvr>
                                        <p:cTn id="28" dur="300"/>
                                        <p:tgtEl>
                                          <p:spTgt spid="10"/>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300"/>
                                        <p:tgtEl>
                                          <p:spTgt spid="16"/>
                                        </p:tgtEl>
                                        <p:attrNameLst>
                                          <p:attrName>ppt_x</p:attrName>
                                        </p:attrNameLst>
                                      </p:cBhvr>
                                      <p:tavLst>
                                        <p:tav tm="0">
                                          <p:val>
                                            <p:strVal val="#ppt_x+#ppt_w*1.125000"/>
                                          </p:val>
                                        </p:tav>
                                        <p:tav tm="100000">
                                          <p:val>
                                            <p:strVal val="#ppt_x"/>
                                          </p:val>
                                        </p:tav>
                                      </p:tavLst>
                                    </p:anim>
                                    <p:animEffect transition="in" filter="wipe(left)">
                                      <p:cBhvr>
                                        <p:cTn id="32" dur="3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p:tgtEl>
                                          <p:spTgt spid="9"/>
                                        </p:tgtEl>
                                        <p:attrNameLst>
                                          <p:attrName>ppt_x</p:attrName>
                                        </p:attrNameLst>
                                      </p:cBhvr>
                                      <p:tavLst>
                                        <p:tav tm="0">
                                          <p:val>
                                            <p:strVal val="#ppt_x-#ppt_w*1.125000"/>
                                          </p:val>
                                        </p:tav>
                                        <p:tav tm="100000">
                                          <p:val>
                                            <p:strVal val="#ppt_x"/>
                                          </p:val>
                                        </p:tav>
                                      </p:tavLst>
                                    </p:anim>
                                    <p:animEffect transition="in" filter="wipe(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29C9A-78CC-901E-6AF4-9958F70D364E}"/>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98FDB593-295C-7773-7EEF-FD294984AB12}"/>
              </a:ext>
            </a:extLst>
          </p:cNvPr>
          <p:cNvSpPr txBox="1">
            <a:spLocks/>
          </p:cNvSpPr>
          <p:nvPr/>
        </p:nvSpPr>
        <p:spPr>
          <a:xfrm>
            <a:off x="465753" y="779598"/>
            <a:ext cx="10512862" cy="1325218"/>
          </a:xfrm>
          <a:prstGeom prst="rect">
            <a:avLst/>
          </a:prstGeom>
        </p:spPr>
        <p:txBody>
          <a:bodyPr vert="horz" lIns="91440" tIns="45720" rIns="91440" bIns="45720" rtlCol="0" anchor="t">
            <a:normAutofit fontScale="97500"/>
          </a:bodyPr>
          <a:lstStyle>
            <a:lvl1pPr defTabSz="1218895" eaLnBrk="1" latinLnBrk="0" hangingPunct="1">
              <a:spcBef>
                <a:spcPct val="0"/>
              </a:spcBef>
              <a:defRPr sz="3466" kern="1200">
                <a:solidFill>
                  <a:schemeClr val="accent6"/>
                </a:solidFill>
                <a:latin typeface="+mj-lt"/>
                <a:ea typeface="+mj-ea"/>
                <a:cs typeface="Arial" pitchFamily="34" charset="0"/>
              </a:defRPr>
            </a:lvl1pPr>
          </a:lstStyle>
          <a:p>
            <a:r>
              <a:rPr lang="en-US" dirty="0"/>
              <a:t>GHS </a:t>
            </a:r>
            <a:r>
              <a:rPr lang="en-US" dirty="0" err="1"/>
              <a:t>PrEP</a:t>
            </a:r>
            <a:r>
              <a:rPr lang="en-US" dirty="0"/>
              <a:t> Program Mission</a:t>
            </a:r>
          </a:p>
        </p:txBody>
      </p:sp>
      <p:sp>
        <p:nvSpPr>
          <p:cNvPr id="2" name="Slide Number Placeholder 1">
            <a:extLst>
              <a:ext uri="{FF2B5EF4-FFF2-40B4-BE49-F238E27FC236}">
                <a16:creationId xmlns:a16="http://schemas.microsoft.com/office/drawing/2014/main" id="{73FEC617-70EB-BB49-2250-170B9D3103DB}"/>
              </a:ext>
            </a:extLst>
          </p:cNvPr>
          <p:cNvSpPr>
            <a:spLocks noGrp="1"/>
          </p:cNvSpPr>
          <p:nvPr>
            <p:ph type="sldNum" sz="quarter" idx="12"/>
          </p:nvPr>
        </p:nvSpPr>
        <p:spPr>
          <a:xfrm>
            <a:off x="8236129" y="6260644"/>
            <a:ext cx="2742486" cy="365030"/>
          </a:xfrm>
        </p:spPr>
        <p:txBody>
          <a:bodyPr/>
          <a:lstStyle/>
          <a:p>
            <a:pPr algn="r" defTabSz="914126">
              <a:defRPr/>
            </a:pPr>
            <a:fld id="{A4F7969D-8DD3-464C-B104-52205296D72A}" type="slidenum">
              <a:rPr lang="en-US" sz="1200" kern="1200">
                <a:solidFill>
                  <a:prstClr val="black">
                    <a:tint val="75000"/>
                  </a:prstClr>
                </a:solidFill>
                <a:latin typeface="Calibri" panose="020F0502020204030204"/>
                <a:ea typeface="+mn-ea"/>
                <a:cs typeface="+mn-cs"/>
              </a:rPr>
              <a:pPr algn="r" defTabSz="914126">
                <a:defRPr/>
              </a:pPr>
              <a:t>15</a:t>
            </a:fld>
            <a:endParaRPr lang="en-US" sz="1200" kern="1200" dirty="0">
              <a:solidFill>
                <a:prstClr val="black">
                  <a:tint val="75000"/>
                </a:prstClr>
              </a:solidFill>
              <a:latin typeface="Calibri" panose="020F0502020204030204"/>
              <a:ea typeface="+mn-ea"/>
              <a:cs typeface="+mn-cs"/>
            </a:endParaRPr>
          </a:p>
        </p:txBody>
      </p:sp>
      <p:sp>
        <p:nvSpPr>
          <p:cNvPr id="3" name="Text Placeholder 14">
            <a:extLst>
              <a:ext uri="{FF2B5EF4-FFF2-40B4-BE49-F238E27FC236}">
                <a16:creationId xmlns:a16="http://schemas.microsoft.com/office/drawing/2014/main" id="{37121CC7-F995-BCEA-C5B9-02136AE6B1A6}"/>
              </a:ext>
            </a:extLst>
          </p:cNvPr>
          <p:cNvSpPr txBox="1">
            <a:spLocks/>
          </p:cNvSpPr>
          <p:nvPr/>
        </p:nvSpPr>
        <p:spPr>
          <a:xfrm>
            <a:off x="311943" y="1442207"/>
            <a:ext cx="11564938" cy="2986087"/>
          </a:xfrm>
        </p:spPr>
        <p:txBody>
          <a:bodyPr lIns="91440" tIns="45720" rIns="91440" bIns="45720" anchor="t"/>
          <a:ls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a:lstStyle>
          <a:p>
            <a:pPr marL="457200" indent="-457200">
              <a:lnSpc>
                <a:spcPct val="150000"/>
              </a:lnSpc>
              <a:spcAft>
                <a:spcPts val="600"/>
              </a:spcAft>
              <a:buFont typeface="Wingdings" panose="05000000000000000000" pitchFamily="2" charset="2"/>
              <a:buChar char="v"/>
            </a:pPr>
            <a:r>
              <a:rPr lang="en-US" sz="3200" dirty="0"/>
              <a:t>Expand equitable access to HIV Prevention</a:t>
            </a:r>
          </a:p>
          <a:p>
            <a:pPr marL="457200" indent="-457200">
              <a:lnSpc>
                <a:spcPct val="150000"/>
              </a:lnSpc>
              <a:spcAft>
                <a:spcPts val="600"/>
              </a:spcAft>
              <a:buFont typeface="Wingdings" panose="05000000000000000000" pitchFamily="2" charset="2"/>
              <a:buChar char="v"/>
            </a:pPr>
            <a:r>
              <a:rPr lang="en-US" sz="3200" dirty="0"/>
              <a:t>Eliminate structural barriers to </a:t>
            </a:r>
            <a:r>
              <a:rPr lang="en-US" sz="3200" dirty="0" err="1"/>
              <a:t>PrEP</a:t>
            </a:r>
            <a:r>
              <a:rPr lang="en-US" sz="3200" dirty="0"/>
              <a:t> (cost, access, stigma)</a:t>
            </a:r>
          </a:p>
          <a:p>
            <a:pPr marL="457200" indent="-457200">
              <a:lnSpc>
                <a:spcPct val="150000"/>
              </a:lnSpc>
              <a:spcAft>
                <a:spcPts val="600"/>
              </a:spcAft>
              <a:buFont typeface="Wingdings" panose="05000000000000000000" pitchFamily="2" charset="2"/>
              <a:buChar char="v"/>
            </a:pPr>
            <a:r>
              <a:rPr lang="en-US" sz="3200" dirty="0"/>
              <a:t>Deliver </a:t>
            </a:r>
            <a:r>
              <a:rPr lang="en-US" sz="3200" dirty="0" err="1"/>
              <a:t>PrEP</a:t>
            </a:r>
            <a:r>
              <a:rPr lang="en-US" sz="3200" dirty="0"/>
              <a:t> outside traditional clinical settings</a:t>
            </a:r>
          </a:p>
          <a:p>
            <a:pPr marL="457200" indent="-457200">
              <a:lnSpc>
                <a:spcPct val="150000"/>
              </a:lnSpc>
              <a:spcAft>
                <a:spcPts val="600"/>
              </a:spcAft>
              <a:buFont typeface="Wingdings" panose="05000000000000000000" pitchFamily="2" charset="2"/>
              <a:buChar char="v"/>
            </a:pPr>
            <a:r>
              <a:rPr lang="en-US" sz="3200" dirty="0"/>
              <a:t>Build sustainability without grant dependence</a:t>
            </a:r>
          </a:p>
          <a:p>
            <a:pPr marL="457200" indent="-457200">
              <a:lnSpc>
                <a:spcPct val="150000"/>
              </a:lnSpc>
              <a:spcAft>
                <a:spcPts val="600"/>
              </a:spcAft>
              <a:buFont typeface="Wingdings" panose="05000000000000000000" pitchFamily="2" charset="2"/>
              <a:buChar char="v"/>
            </a:pPr>
            <a:r>
              <a:rPr lang="en-US" sz="3200"/>
              <a:t>De-medicalize</a:t>
            </a:r>
            <a:r>
              <a:rPr lang="en-US" sz="3200" dirty="0"/>
              <a:t> operations and align with community needs</a:t>
            </a:r>
          </a:p>
        </p:txBody>
      </p:sp>
    </p:spTree>
    <p:extLst>
      <p:ext uri="{BB962C8B-B14F-4D97-AF65-F5344CB8AC3E}">
        <p14:creationId xmlns:p14="http://schemas.microsoft.com/office/powerpoint/2010/main" val="332153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B013449-D615-9E41-9509-A20D317F1412}"/>
              </a:ext>
            </a:extLst>
          </p:cNvPr>
          <p:cNvSpPr/>
          <p:nvPr/>
        </p:nvSpPr>
        <p:spPr>
          <a:xfrm>
            <a:off x="4327856" y="959962"/>
            <a:ext cx="3671307" cy="1855749"/>
          </a:xfrm>
          <a:custGeom>
            <a:avLst/>
            <a:gdLst>
              <a:gd name="csX0" fmla="*/ 0 w 3671307"/>
              <a:gd name="csY0" fmla="*/ 309298 h 1855749"/>
              <a:gd name="csX1" fmla="*/ 309298 w 3671307"/>
              <a:gd name="csY1" fmla="*/ 0 h 1855749"/>
              <a:gd name="csX2" fmla="*/ 848610 w 3671307"/>
              <a:gd name="csY2" fmla="*/ 0 h 1855749"/>
              <a:gd name="csX3" fmla="*/ 1296341 w 3671307"/>
              <a:gd name="csY3" fmla="*/ 0 h 1855749"/>
              <a:gd name="csX4" fmla="*/ 1774599 w 3671307"/>
              <a:gd name="csY4" fmla="*/ 0 h 1855749"/>
              <a:gd name="csX5" fmla="*/ 2313912 w 3671307"/>
              <a:gd name="csY5" fmla="*/ 0 h 1855749"/>
              <a:gd name="csX6" fmla="*/ 2822697 w 3671307"/>
              <a:gd name="csY6" fmla="*/ 0 h 1855749"/>
              <a:gd name="csX7" fmla="*/ 3362009 w 3671307"/>
              <a:gd name="csY7" fmla="*/ 0 h 1855749"/>
              <a:gd name="csX8" fmla="*/ 3671307 w 3671307"/>
              <a:gd name="csY8" fmla="*/ 309298 h 1855749"/>
              <a:gd name="csX9" fmla="*/ 3671307 w 3671307"/>
              <a:gd name="csY9" fmla="*/ 709311 h 1855749"/>
              <a:gd name="csX10" fmla="*/ 3671307 w 3671307"/>
              <a:gd name="csY10" fmla="*/ 1109324 h 1855749"/>
              <a:gd name="csX11" fmla="*/ 3671307 w 3671307"/>
              <a:gd name="csY11" fmla="*/ 1546451 h 1855749"/>
              <a:gd name="csX12" fmla="*/ 3362009 w 3671307"/>
              <a:gd name="csY12" fmla="*/ 1855749 h 1855749"/>
              <a:gd name="csX13" fmla="*/ 2822697 w 3671307"/>
              <a:gd name="csY13" fmla="*/ 1855749 h 1855749"/>
              <a:gd name="csX14" fmla="*/ 2344439 w 3671307"/>
              <a:gd name="csY14" fmla="*/ 1855749 h 1855749"/>
              <a:gd name="csX15" fmla="*/ 1805126 w 3671307"/>
              <a:gd name="csY15" fmla="*/ 1855749 h 1855749"/>
              <a:gd name="csX16" fmla="*/ 1387923 w 3671307"/>
              <a:gd name="csY16" fmla="*/ 1855749 h 1855749"/>
              <a:gd name="csX17" fmla="*/ 940192 w 3671307"/>
              <a:gd name="csY17" fmla="*/ 1855749 h 1855749"/>
              <a:gd name="csX18" fmla="*/ 309298 w 3671307"/>
              <a:gd name="csY18" fmla="*/ 1855749 h 1855749"/>
              <a:gd name="csX19" fmla="*/ 0 w 3671307"/>
              <a:gd name="csY19" fmla="*/ 1546451 h 1855749"/>
              <a:gd name="csX20" fmla="*/ 0 w 3671307"/>
              <a:gd name="csY20" fmla="*/ 1109324 h 1855749"/>
              <a:gd name="csX21" fmla="*/ 0 w 3671307"/>
              <a:gd name="csY21" fmla="*/ 709311 h 1855749"/>
              <a:gd name="csX22" fmla="*/ 0 w 3671307"/>
              <a:gd name="csY22" fmla="*/ 309298 h 18557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71307" h="1855749" fill="none" extrusionOk="0">
                <a:moveTo>
                  <a:pt x="0" y="309298"/>
                </a:moveTo>
                <a:cubicBezTo>
                  <a:pt x="-31108" y="142828"/>
                  <a:pt x="184691" y="-6506"/>
                  <a:pt x="309298" y="0"/>
                </a:cubicBezTo>
                <a:cubicBezTo>
                  <a:pt x="454209" y="-63896"/>
                  <a:pt x="641721" y="58813"/>
                  <a:pt x="848610" y="0"/>
                </a:cubicBezTo>
                <a:cubicBezTo>
                  <a:pt x="1055499" y="-58813"/>
                  <a:pt x="1118863" y="5469"/>
                  <a:pt x="1296341" y="0"/>
                </a:cubicBezTo>
                <a:cubicBezTo>
                  <a:pt x="1473819" y="-5469"/>
                  <a:pt x="1674285" y="10122"/>
                  <a:pt x="1774599" y="0"/>
                </a:cubicBezTo>
                <a:cubicBezTo>
                  <a:pt x="1874913" y="-10122"/>
                  <a:pt x="2064640" y="12563"/>
                  <a:pt x="2313912" y="0"/>
                </a:cubicBezTo>
                <a:cubicBezTo>
                  <a:pt x="2563184" y="-12563"/>
                  <a:pt x="2691066" y="9363"/>
                  <a:pt x="2822697" y="0"/>
                </a:cubicBezTo>
                <a:cubicBezTo>
                  <a:pt x="2954328" y="-9363"/>
                  <a:pt x="3187809" y="45656"/>
                  <a:pt x="3362009" y="0"/>
                </a:cubicBezTo>
                <a:cubicBezTo>
                  <a:pt x="3555650" y="-24387"/>
                  <a:pt x="3637784" y="138336"/>
                  <a:pt x="3671307" y="309298"/>
                </a:cubicBezTo>
                <a:cubicBezTo>
                  <a:pt x="3675545" y="486471"/>
                  <a:pt x="3669522" y="578031"/>
                  <a:pt x="3671307" y="709311"/>
                </a:cubicBezTo>
                <a:cubicBezTo>
                  <a:pt x="3673092" y="840591"/>
                  <a:pt x="3656217" y="1012987"/>
                  <a:pt x="3671307" y="1109324"/>
                </a:cubicBezTo>
                <a:cubicBezTo>
                  <a:pt x="3686397" y="1205661"/>
                  <a:pt x="3665000" y="1414061"/>
                  <a:pt x="3671307" y="1546451"/>
                </a:cubicBezTo>
                <a:cubicBezTo>
                  <a:pt x="3676972" y="1741221"/>
                  <a:pt x="3572230" y="1830589"/>
                  <a:pt x="3362009" y="1855749"/>
                </a:cubicBezTo>
                <a:cubicBezTo>
                  <a:pt x="3186134" y="1894583"/>
                  <a:pt x="3026813" y="1850750"/>
                  <a:pt x="2822697" y="1855749"/>
                </a:cubicBezTo>
                <a:cubicBezTo>
                  <a:pt x="2618581" y="1860748"/>
                  <a:pt x="2465330" y="1843007"/>
                  <a:pt x="2344439" y="1855749"/>
                </a:cubicBezTo>
                <a:cubicBezTo>
                  <a:pt x="2223548" y="1868491"/>
                  <a:pt x="2060445" y="1808832"/>
                  <a:pt x="1805126" y="1855749"/>
                </a:cubicBezTo>
                <a:cubicBezTo>
                  <a:pt x="1549807" y="1902666"/>
                  <a:pt x="1533892" y="1844089"/>
                  <a:pt x="1387923" y="1855749"/>
                </a:cubicBezTo>
                <a:cubicBezTo>
                  <a:pt x="1241954" y="1867409"/>
                  <a:pt x="1136217" y="1804839"/>
                  <a:pt x="940192" y="1855749"/>
                </a:cubicBezTo>
                <a:cubicBezTo>
                  <a:pt x="744167" y="1906659"/>
                  <a:pt x="590597" y="1853235"/>
                  <a:pt x="309298" y="1855749"/>
                </a:cubicBezTo>
                <a:cubicBezTo>
                  <a:pt x="121066" y="1821136"/>
                  <a:pt x="8569" y="1673438"/>
                  <a:pt x="0" y="1546451"/>
                </a:cubicBezTo>
                <a:cubicBezTo>
                  <a:pt x="-20397" y="1384262"/>
                  <a:pt x="39621" y="1268936"/>
                  <a:pt x="0" y="1109324"/>
                </a:cubicBezTo>
                <a:cubicBezTo>
                  <a:pt x="-39621" y="949712"/>
                  <a:pt x="9489" y="849031"/>
                  <a:pt x="0" y="709311"/>
                </a:cubicBezTo>
                <a:cubicBezTo>
                  <a:pt x="-9489" y="569591"/>
                  <a:pt x="13728" y="391310"/>
                  <a:pt x="0" y="309298"/>
                </a:cubicBezTo>
                <a:close/>
              </a:path>
              <a:path w="3671307" h="1855749" stroke="0" extrusionOk="0">
                <a:moveTo>
                  <a:pt x="0" y="309298"/>
                </a:moveTo>
                <a:cubicBezTo>
                  <a:pt x="-14991" y="164111"/>
                  <a:pt x="158636" y="-13633"/>
                  <a:pt x="309298" y="0"/>
                </a:cubicBezTo>
                <a:cubicBezTo>
                  <a:pt x="463563" y="-34887"/>
                  <a:pt x="689321" y="57198"/>
                  <a:pt x="848610" y="0"/>
                </a:cubicBezTo>
                <a:cubicBezTo>
                  <a:pt x="1007899" y="-57198"/>
                  <a:pt x="1203326" y="47740"/>
                  <a:pt x="1357395" y="0"/>
                </a:cubicBezTo>
                <a:cubicBezTo>
                  <a:pt x="1511464" y="-47740"/>
                  <a:pt x="1744797" y="3943"/>
                  <a:pt x="1866181" y="0"/>
                </a:cubicBezTo>
                <a:cubicBezTo>
                  <a:pt x="1987565" y="-3943"/>
                  <a:pt x="2136618" y="45450"/>
                  <a:pt x="2374966" y="0"/>
                </a:cubicBezTo>
                <a:cubicBezTo>
                  <a:pt x="2613314" y="-45450"/>
                  <a:pt x="2740870" y="1571"/>
                  <a:pt x="2883751" y="0"/>
                </a:cubicBezTo>
                <a:cubicBezTo>
                  <a:pt x="3026633" y="-1571"/>
                  <a:pt x="3250169" y="9554"/>
                  <a:pt x="3362009" y="0"/>
                </a:cubicBezTo>
                <a:cubicBezTo>
                  <a:pt x="3552666" y="-13959"/>
                  <a:pt x="3674266" y="160579"/>
                  <a:pt x="3671307" y="309298"/>
                </a:cubicBezTo>
                <a:cubicBezTo>
                  <a:pt x="3677660" y="412725"/>
                  <a:pt x="3647899" y="602759"/>
                  <a:pt x="3671307" y="721682"/>
                </a:cubicBezTo>
                <a:cubicBezTo>
                  <a:pt x="3694715" y="840605"/>
                  <a:pt x="3628833" y="982963"/>
                  <a:pt x="3671307" y="1134067"/>
                </a:cubicBezTo>
                <a:cubicBezTo>
                  <a:pt x="3713781" y="1285171"/>
                  <a:pt x="3659924" y="1424229"/>
                  <a:pt x="3671307" y="1546451"/>
                </a:cubicBezTo>
                <a:cubicBezTo>
                  <a:pt x="3665508" y="1717952"/>
                  <a:pt x="3556590" y="1845878"/>
                  <a:pt x="3362009" y="1855749"/>
                </a:cubicBezTo>
                <a:cubicBezTo>
                  <a:pt x="3228339" y="1892702"/>
                  <a:pt x="3119642" y="1827585"/>
                  <a:pt x="2944805" y="1855749"/>
                </a:cubicBezTo>
                <a:cubicBezTo>
                  <a:pt x="2769968" y="1883913"/>
                  <a:pt x="2679059" y="1826614"/>
                  <a:pt x="2497074" y="1855749"/>
                </a:cubicBezTo>
                <a:cubicBezTo>
                  <a:pt x="2315089" y="1884884"/>
                  <a:pt x="2216486" y="1804535"/>
                  <a:pt x="1957762" y="1855749"/>
                </a:cubicBezTo>
                <a:cubicBezTo>
                  <a:pt x="1699038" y="1906963"/>
                  <a:pt x="1685801" y="1840577"/>
                  <a:pt x="1510031" y="1855749"/>
                </a:cubicBezTo>
                <a:cubicBezTo>
                  <a:pt x="1334261" y="1870921"/>
                  <a:pt x="1075470" y="1798215"/>
                  <a:pt x="940192" y="1855749"/>
                </a:cubicBezTo>
                <a:cubicBezTo>
                  <a:pt x="804914" y="1913283"/>
                  <a:pt x="615703" y="1811399"/>
                  <a:pt x="309298" y="1855749"/>
                </a:cubicBezTo>
                <a:cubicBezTo>
                  <a:pt x="108718" y="1836022"/>
                  <a:pt x="7503" y="1728831"/>
                  <a:pt x="0" y="1546451"/>
                </a:cubicBezTo>
                <a:cubicBezTo>
                  <a:pt x="-15504" y="1411894"/>
                  <a:pt x="7220" y="1268800"/>
                  <a:pt x="0" y="1146438"/>
                </a:cubicBezTo>
                <a:cubicBezTo>
                  <a:pt x="-7220" y="1024076"/>
                  <a:pt x="757" y="863993"/>
                  <a:pt x="0" y="771168"/>
                </a:cubicBezTo>
                <a:cubicBezTo>
                  <a:pt x="-757" y="678343"/>
                  <a:pt x="10133" y="409495"/>
                  <a:pt x="0" y="309298"/>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2842418190">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3599" kern="1200">
                <a:solidFill>
                  <a:prstClr val="black"/>
                </a:solidFill>
                <a:latin typeface="Aptos" panose="02110004020202020204"/>
              </a:rPr>
              <a:t>Flexible, no-cost </a:t>
            </a:r>
            <a:r>
              <a:rPr lang="en-US" sz="3599" kern="1200" err="1">
                <a:solidFill>
                  <a:prstClr val="black"/>
                </a:solidFill>
                <a:latin typeface="Aptos" panose="02110004020202020204"/>
              </a:rPr>
              <a:t>PrEP</a:t>
            </a:r>
            <a:r>
              <a:rPr lang="en-US" sz="3599" kern="1200">
                <a:solidFill>
                  <a:prstClr val="black"/>
                </a:solidFill>
                <a:latin typeface="Aptos" panose="02110004020202020204"/>
              </a:rPr>
              <a:t> access</a:t>
            </a:r>
          </a:p>
        </p:txBody>
      </p:sp>
      <p:sp>
        <p:nvSpPr>
          <p:cNvPr id="11" name="Rounded Rectangle 10">
            <a:extLst>
              <a:ext uri="{FF2B5EF4-FFF2-40B4-BE49-F238E27FC236}">
                <a16:creationId xmlns:a16="http://schemas.microsoft.com/office/drawing/2014/main" id="{4568B65D-88B1-4B49-81F4-A8C3D0FFF0BC}"/>
              </a:ext>
            </a:extLst>
          </p:cNvPr>
          <p:cNvSpPr/>
          <p:nvPr/>
        </p:nvSpPr>
        <p:spPr>
          <a:xfrm>
            <a:off x="353279" y="961282"/>
            <a:ext cx="3780764" cy="1854429"/>
          </a:xfrm>
          <a:custGeom>
            <a:avLst/>
            <a:gdLst>
              <a:gd name="csX0" fmla="*/ 0 w 3780764"/>
              <a:gd name="csY0" fmla="*/ 309078 h 1854429"/>
              <a:gd name="csX1" fmla="*/ 309078 w 3780764"/>
              <a:gd name="csY1" fmla="*/ 0 h 1854429"/>
              <a:gd name="csX2" fmla="*/ 772927 w 3780764"/>
              <a:gd name="csY2" fmla="*/ 0 h 1854429"/>
              <a:gd name="csX3" fmla="*/ 1331655 w 3780764"/>
              <a:gd name="csY3" fmla="*/ 0 h 1854429"/>
              <a:gd name="csX4" fmla="*/ 1890382 w 3780764"/>
              <a:gd name="csY4" fmla="*/ 0 h 1854429"/>
              <a:gd name="csX5" fmla="*/ 2322605 w 3780764"/>
              <a:gd name="csY5" fmla="*/ 0 h 1854429"/>
              <a:gd name="csX6" fmla="*/ 2818080 w 3780764"/>
              <a:gd name="csY6" fmla="*/ 0 h 1854429"/>
              <a:gd name="csX7" fmla="*/ 3471686 w 3780764"/>
              <a:gd name="csY7" fmla="*/ 0 h 1854429"/>
              <a:gd name="csX8" fmla="*/ 3780764 w 3780764"/>
              <a:gd name="csY8" fmla="*/ 309078 h 1854429"/>
              <a:gd name="csX9" fmla="*/ 3780764 w 3780764"/>
              <a:gd name="csY9" fmla="*/ 745894 h 1854429"/>
              <a:gd name="csX10" fmla="*/ 3780764 w 3780764"/>
              <a:gd name="csY10" fmla="*/ 1133260 h 1854429"/>
              <a:gd name="csX11" fmla="*/ 3780764 w 3780764"/>
              <a:gd name="csY11" fmla="*/ 1545351 h 1854429"/>
              <a:gd name="csX12" fmla="*/ 3471686 w 3780764"/>
              <a:gd name="csY12" fmla="*/ 1854429 h 1854429"/>
              <a:gd name="csX13" fmla="*/ 3039463 w 3780764"/>
              <a:gd name="csY13" fmla="*/ 1854429 h 1854429"/>
              <a:gd name="csX14" fmla="*/ 2543988 w 3780764"/>
              <a:gd name="csY14" fmla="*/ 1854429 h 1854429"/>
              <a:gd name="csX15" fmla="*/ 1985260 w 3780764"/>
              <a:gd name="csY15" fmla="*/ 1854429 h 1854429"/>
              <a:gd name="csX16" fmla="*/ 1458159 w 3780764"/>
              <a:gd name="csY16" fmla="*/ 1854429 h 1854429"/>
              <a:gd name="csX17" fmla="*/ 1025936 w 3780764"/>
              <a:gd name="csY17" fmla="*/ 1854429 h 1854429"/>
              <a:gd name="csX18" fmla="*/ 309078 w 3780764"/>
              <a:gd name="csY18" fmla="*/ 1854429 h 1854429"/>
              <a:gd name="csX19" fmla="*/ 0 w 3780764"/>
              <a:gd name="csY19" fmla="*/ 1545351 h 1854429"/>
              <a:gd name="csX20" fmla="*/ 0 w 3780764"/>
              <a:gd name="csY20" fmla="*/ 1120897 h 1854429"/>
              <a:gd name="csX21" fmla="*/ 0 w 3780764"/>
              <a:gd name="csY21" fmla="*/ 745894 h 1854429"/>
              <a:gd name="csX22" fmla="*/ 0 w 3780764"/>
              <a:gd name="csY22" fmla="*/ 309078 h 1854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780764" h="1854429" fill="none" extrusionOk="0">
                <a:moveTo>
                  <a:pt x="0" y="309078"/>
                </a:moveTo>
                <a:cubicBezTo>
                  <a:pt x="-7194" y="137543"/>
                  <a:pt x="130048" y="6584"/>
                  <a:pt x="309078" y="0"/>
                </a:cubicBezTo>
                <a:cubicBezTo>
                  <a:pt x="419772" y="-32663"/>
                  <a:pt x="665076" y="29507"/>
                  <a:pt x="772927" y="0"/>
                </a:cubicBezTo>
                <a:cubicBezTo>
                  <a:pt x="880778" y="-29507"/>
                  <a:pt x="1124762" y="6690"/>
                  <a:pt x="1331655" y="0"/>
                </a:cubicBezTo>
                <a:cubicBezTo>
                  <a:pt x="1538548" y="-6690"/>
                  <a:pt x="1661465" y="29432"/>
                  <a:pt x="1890382" y="0"/>
                </a:cubicBezTo>
                <a:cubicBezTo>
                  <a:pt x="2119299" y="-29432"/>
                  <a:pt x="2217209" y="41642"/>
                  <a:pt x="2322605" y="0"/>
                </a:cubicBezTo>
                <a:cubicBezTo>
                  <a:pt x="2428001" y="-41642"/>
                  <a:pt x="2707327" y="27987"/>
                  <a:pt x="2818080" y="0"/>
                </a:cubicBezTo>
                <a:cubicBezTo>
                  <a:pt x="2928834" y="-27987"/>
                  <a:pt x="3216212" y="62080"/>
                  <a:pt x="3471686" y="0"/>
                </a:cubicBezTo>
                <a:cubicBezTo>
                  <a:pt x="3624443" y="32778"/>
                  <a:pt x="3767290" y="176717"/>
                  <a:pt x="3780764" y="309078"/>
                </a:cubicBezTo>
                <a:cubicBezTo>
                  <a:pt x="3820829" y="407338"/>
                  <a:pt x="3742404" y="554399"/>
                  <a:pt x="3780764" y="745894"/>
                </a:cubicBezTo>
                <a:cubicBezTo>
                  <a:pt x="3819124" y="937389"/>
                  <a:pt x="3743906" y="953233"/>
                  <a:pt x="3780764" y="1133260"/>
                </a:cubicBezTo>
                <a:cubicBezTo>
                  <a:pt x="3817622" y="1313287"/>
                  <a:pt x="3739993" y="1385252"/>
                  <a:pt x="3780764" y="1545351"/>
                </a:cubicBezTo>
                <a:cubicBezTo>
                  <a:pt x="3769697" y="1729765"/>
                  <a:pt x="3619301" y="1883007"/>
                  <a:pt x="3471686" y="1854429"/>
                </a:cubicBezTo>
                <a:cubicBezTo>
                  <a:pt x="3333216" y="1889401"/>
                  <a:pt x="3160938" y="1812210"/>
                  <a:pt x="3039463" y="1854429"/>
                </a:cubicBezTo>
                <a:cubicBezTo>
                  <a:pt x="2917988" y="1896648"/>
                  <a:pt x="2655338" y="1797896"/>
                  <a:pt x="2543988" y="1854429"/>
                </a:cubicBezTo>
                <a:cubicBezTo>
                  <a:pt x="2432638" y="1910962"/>
                  <a:pt x="2251279" y="1806119"/>
                  <a:pt x="1985260" y="1854429"/>
                </a:cubicBezTo>
                <a:cubicBezTo>
                  <a:pt x="1719241" y="1902739"/>
                  <a:pt x="1717840" y="1848899"/>
                  <a:pt x="1458159" y="1854429"/>
                </a:cubicBezTo>
                <a:cubicBezTo>
                  <a:pt x="1198478" y="1859959"/>
                  <a:pt x="1241028" y="1850090"/>
                  <a:pt x="1025936" y="1854429"/>
                </a:cubicBezTo>
                <a:cubicBezTo>
                  <a:pt x="810844" y="1858768"/>
                  <a:pt x="562941" y="1774981"/>
                  <a:pt x="309078" y="1854429"/>
                </a:cubicBezTo>
                <a:cubicBezTo>
                  <a:pt x="149422" y="1892656"/>
                  <a:pt x="10061" y="1693251"/>
                  <a:pt x="0" y="1545351"/>
                </a:cubicBezTo>
                <a:cubicBezTo>
                  <a:pt x="-7529" y="1438746"/>
                  <a:pt x="30311" y="1291517"/>
                  <a:pt x="0" y="1120897"/>
                </a:cubicBezTo>
                <a:cubicBezTo>
                  <a:pt x="-30311" y="950277"/>
                  <a:pt x="7311" y="913940"/>
                  <a:pt x="0" y="745894"/>
                </a:cubicBezTo>
                <a:cubicBezTo>
                  <a:pt x="-7311" y="577848"/>
                  <a:pt x="35735" y="469817"/>
                  <a:pt x="0" y="309078"/>
                </a:cubicBezTo>
                <a:close/>
              </a:path>
              <a:path w="3780764" h="1854429" stroke="0" extrusionOk="0">
                <a:moveTo>
                  <a:pt x="0" y="309078"/>
                </a:moveTo>
                <a:cubicBezTo>
                  <a:pt x="23953" y="114954"/>
                  <a:pt x="110987" y="22797"/>
                  <a:pt x="309078" y="0"/>
                </a:cubicBezTo>
                <a:cubicBezTo>
                  <a:pt x="522444" y="-35491"/>
                  <a:pt x="648164" y="10327"/>
                  <a:pt x="804553" y="0"/>
                </a:cubicBezTo>
                <a:cubicBezTo>
                  <a:pt x="960942" y="-10327"/>
                  <a:pt x="1220385" y="52801"/>
                  <a:pt x="1363281" y="0"/>
                </a:cubicBezTo>
                <a:cubicBezTo>
                  <a:pt x="1506177" y="-52801"/>
                  <a:pt x="1753273" y="4860"/>
                  <a:pt x="1953634" y="0"/>
                </a:cubicBezTo>
                <a:cubicBezTo>
                  <a:pt x="2153995" y="-4860"/>
                  <a:pt x="2211185" y="44183"/>
                  <a:pt x="2385857" y="0"/>
                </a:cubicBezTo>
                <a:cubicBezTo>
                  <a:pt x="2560529" y="-44183"/>
                  <a:pt x="2779240" y="51825"/>
                  <a:pt x="2944585" y="0"/>
                </a:cubicBezTo>
                <a:cubicBezTo>
                  <a:pt x="3109930" y="-51825"/>
                  <a:pt x="3224727" y="62957"/>
                  <a:pt x="3471686" y="0"/>
                </a:cubicBezTo>
                <a:cubicBezTo>
                  <a:pt x="3639056" y="5135"/>
                  <a:pt x="3779033" y="131708"/>
                  <a:pt x="3780764" y="309078"/>
                </a:cubicBezTo>
                <a:cubicBezTo>
                  <a:pt x="3799010" y="482172"/>
                  <a:pt x="3775409" y="544651"/>
                  <a:pt x="3780764" y="696444"/>
                </a:cubicBezTo>
                <a:cubicBezTo>
                  <a:pt x="3786119" y="848237"/>
                  <a:pt x="3775436" y="930973"/>
                  <a:pt x="3780764" y="1133260"/>
                </a:cubicBezTo>
                <a:cubicBezTo>
                  <a:pt x="3786092" y="1335547"/>
                  <a:pt x="3768851" y="1399898"/>
                  <a:pt x="3780764" y="1545351"/>
                </a:cubicBezTo>
                <a:cubicBezTo>
                  <a:pt x="3741218" y="1745177"/>
                  <a:pt x="3621182" y="1861490"/>
                  <a:pt x="3471686" y="1854429"/>
                </a:cubicBezTo>
                <a:cubicBezTo>
                  <a:pt x="3309897" y="1912953"/>
                  <a:pt x="3191462" y="1820468"/>
                  <a:pt x="2912959" y="1854429"/>
                </a:cubicBezTo>
                <a:cubicBezTo>
                  <a:pt x="2634456" y="1888390"/>
                  <a:pt x="2565225" y="1829659"/>
                  <a:pt x="2354231" y="1854429"/>
                </a:cubicBezTo>
                <a:cubicBezTo>
                  <a:pt x="2143237" y="1879199"/>
                  <a:pt x="1941954" y="1847354"/>
                  <a:pt x="1763878" y="1854429"/>
                </a:cubicBezTo>
                <a:cubicBezTo>
                  <a:pt x="1585802" y="1861504"/>
                  <a:pt x="1406576" y="1853333"/>
                  <a:pt x="1300029" y="1854429"/>
                </a:cubicBezTo>
                <a:cubicBezTo>
                  <a:pt x="1193482" y="1855525"/>
                  <a:pt x="726937" y="1815621"/>
                  <a:pt x="309078" y="1854429"/>
                </a:cubicBezTo>
                <a:cubicBezTo>
                  <a:pt x="151349" y="1857655"/>
                  <a:pt x="-33285" y="1705298"/>
                  <a:pt x="0" y="1545351"/>
                </a:cubicBezTo>
                <a:cubicBezTo>
                  <a:pt x="-37985" y="1343527"/>
                  <a:pt x="36678" y="1220018"/>
                  <a:pt x="0" y="1108535"/>
                </a:cubicBezTo>
                <a:cubicBezTo>
                  <a:pt x="-36678" y="997052"/>
                  <a:pt x="4742" y="778265"/>
                  <a:pt x="0" y="684081"/>
                </a:cubicBezTo>
                <a:cubicBezTo>
                  <a:pt x="-4742" y="589897"/>
                  <a:pt x="2104" y="475112"/>
                  <a:pt x="0" y="309078"/>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1088415105">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126">
              <a:defRPr/>
            </a:pPr>
            <a:r>
              <a:rPr lang="en-US" sz="3550" kern="1200">
                <a:solidFill>
                  <a:prstClr val="black"/>
                </a:solidFill>
                <a:latin typeface="Aptos" panose="02110004020202020204"/>
              </a:rPr>
              <a:t>De-medicalized</a:t>
            </a:r>
            <a:r>
              <a:rPr lang="en-US" sz="3550" dirty="0">
                <a:solidFill>
                  <a:prstClr val="black"/>
                </a:solidFill>
                <a:latin typeface="Aptos" panose="02110004020202020204"/>
              </a:rPr>
              <a:t>, gain-framed approach</a:t>
            </a:r>
            <a:endParaRPr lang="en-US" sz="3550" kern="1200" dirty="0">
              <a:solidFill>
                <a:prstClr val="black"/>
              </a:solidFill>
              <a:latin typeface="Aptos" panose="02110004020202020204"/>
            </a:endParaRPr>
          </a:p>
        </p:txBody>
      </p:sp>
      <p:sp>
        <p:nvSpPr>
          <p:cNvPr id="13" name="Rounded Rectangle 12">
            <a:extLst>
              <a:ext uri="{FF2B5EF4-FFF2-40B4-BE49-F238E27FC236}">
                <a16:creationId xmlns:a16="http://schemas.microsoft.com/office/drawing/2014/main" id="{CCBA5A08-8057-2446-885A-2CF2E2B1A8B4}"/>
              </a:ext>
            </a:extLst>
          </p:cNvPr>
          <p:cNvSpPr/>
          <p:nvPr/>
        </p:nvSpPr>
        <p:spPr>
          <a:xfrm>
            <a:off x="8192976" y="959962"/>
            <a:ext cx="3671306" cy="1855749"/>
          </a:xfrm>
          <a:custGeom>
            <a:avLst/>
            <a:gdLst>
              <a:gd name="csX0" fmla="*/ 0 w 3671306"/>
              <a:gd name="csY0" fmla="*/ 309298 h 1855749"/>
              <a:gd name="csX1" fmla="*/ 309298 w 3671306"/>
              <a:gd name="csY1" fmla="*/ 0 h 1855749"/>
              <a:gd name="csX2" fmla="*/ 818083 w 3671306"/>
              <a:gd name="csY2" fmla="*/ 0 h 1855749"/>
              <a:gd name="csX3" fmla="*/ 1265814 w 3671306"/>
              <a:gd name="csY3" fmla="*/ 0 h 1855749"/>
              <a:gd name="csX4" fmla="*/ 1805126 w 3671306"/>
              <a:gd name="csY4" fmla="*/ 0 h 1855749"/>
              <a:gd name="csX5" fmla="*/ 2252857 w 3671306"/>
              <a:gd name="csY5" fmla="*/ 0 h 1855749"/>
              <a:gd name="csX6" fmla="*/ 2792169 w 3671306"/>
              <a:gd name="csY6" fmla="*/ 0 h 1855749"/>
              <a:gd name="csX7" fmla="*/ 3362008 w 3671306"/>
              <a:gd name="csY7" fmla="*/ 0 h 1855749"/>
              <a:gd name="csX8" fmla="*/ 3671306 w 3671306"/>
              <a:gd name="csY8" fmla="*/ 309298 h 1855749"/>
              <a:gd name="csX9" fmla="*/ 3671306 w 3671306"/>
              <a:gd name="csY9" fmla="*/ 709311 h 1855749"/>
              <a:gd name="csX10" fmla="*/ 3671306 w 3671306"/>
              <a:gd name="csY10" fmla="*/ 1096952 h 1855749"/>
              <a:gd name="csX11" fmla="*/ 3671306 w 3671306"/>
              <a:gd name="csY11" fmla="*/ 1546451 h 1855749"/>
              <a:gd name="csX12" fmla="*/ 3362008 w 3671306"/>
              <a:gd name="csY12" fmla="*/ 1855749 h 1855749"/>
              <a:gd name="csX13" fmla="*/ 2914277 w 3671306"/>
              <a:gd name="csY13" fmla="*/ 1855749 h 1855749"/>
              <a:gd name="csX14" fmla="*/ 2436019 w 3671306"/>
              <a:gd name="csY14" fmla="*/ 1855749 h 1855749"/>
              <a:gd name="csX15" fmla="*/ 1927234 w 3671306"/>
              <a:gd name="csY15" fmla="*/ 1855749 h 1855749"/>
              <a:gd name="csX16" fmla="*/ 1479503 w 3671306"/>
              <a:gd name="csY16" fmla="*/ 1855749 h 1855749"/>
              <a:gd name="csX17" fmla="*/ 909664 w 3671306"/>
              <a:gd name="csY17" fmla="*/ 1855749 h 1855749"/>
              <a:gd name="csX18" fmla="*/ 309298 w 3671306"/>
              <a:gd name="csY18" fmla="*/ 1855749 h 1855749"/>
              <a:gd name="csX19" fmla="*/ 0 w 3671306"/>
              <a:gd name="csY19" fmla="*/ 1546451 h 1855749"/>
              <a:gd name="csX20" fmla="*/ 0 w 3671306"/>
              <a:gd name="csY20" fmla="*/ 1134067 h 1855749"/>
              <a:gd name="csX21" fmla="*/ 0 w 3671306"/>
              <a:gd name="csY21" fmla="*/ 709311 h 1855749"/>
              <a:gd name="csX22" fmla="*/ 0 w 3671306"/>
              <a:gd name="csY22" fmla="*/ 309298 h 18557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71306" h="1855749" fill="none" extrusionOk="0">
                <a:moveTo>
                  <a:pt x="0" y="309298"/>
                </a:moveTo>
                <a:cubicBezTo>
                  <a:pt x="-41864" y="136108"/>
                  <a:pt x="168351" y="25720"/>
                  <a:pt x="309298" y="0"/>
                </a:cubicBezTo>
                <a:cubicBezTo>
                  <a:pt x="446086" y="-47716"/>
                  <a:pt x="711732" y="19150"/>
                  <a:pt x="818083" y="0"/>
                </a:cubicBezTo>
                <a:cubicBezTo>
                  <a:pt x="924434" y="-19150"/>
                  <a:pt x="1061359" y="17727"/>
                  <a:pt x="1265814" y="0"/>
                </a:cubicBezTo>
                <a:cubicBezTo>
                  <a:pt x="1470269" y="-17727"/>
                  <a:pt x="1631986" y="54668"/>
                  <a:pt x="1805126" y="0"/>
                </a:cubicBezTo>
                <a:cubicBezTo>
                  <a:pt x="1978266" y="-54668"/>
                  <a:pt x="2099145" y="13086"/>
                  <a:pt x="2252857" y="0"/>
                </a:cubicBezTo>
                <a:cubicBezTo>
                  <a:pt x="2406569" y="-13086"/>
                  <a:pt x="2611236" y="52575"/>
                  <a:pt x="2792169" y="0"/>
                </a:cubicBezTo>
                <a:cubicBezTo>
                  <a:pt x="2973102" y="-52575"/>
                  <a:pt x="3163095" y="3703"/>
                  <a:pt x="3362008" y="0"/>
                </a:cubicBezTo>
                <a:cubicBezTo>
                  <a:pt x="3542392" y="-16603"/>
                  <a:pt x="3643419" y="127787"/>
                  <a:pt x="3671306" y="309298"/>
                </a:cubicBezTo>
                <a:cubicBezTo>
                  <a:pt x="3675500" y="427610"/>
                  <a:pt x="3663840" y="581959"/>
                  <a:pt x="3671306" y="709311"/>
                </a:cubicBezTo>
                <a:cubicBezTo>
                  <a:pt x="3678772" y="836663"/>
                  <a:pt x="3639951" y="920111"/>
                  <a:pt x="3671306" y="1096952"/>
                </a:cubicBezTo>
                <a:cubicBezTo>
                  <a:pt x="3702661" y="1273793"/>
                  <a:pt x="3636002" y="1445503"/>
                  <a:pt x="3671306" y="1546451"/>
                </a:cubicBezTo>
                <a:cubicBezTo>
                  <a:pt x="3694397" y="1711160"/>
                  <a:pt x="3529121" y="1881433"/>
                  <a:pt x="3362008" y="1855749"/>
                </a:cubicBezTo>
                <a:cubicBezTo>
                  <a:pt x="3219413" y="1874855"/>
                  <a:pt x="3072943" y="1803578"/>
                  <a:pt x="2914277" y="1855749"/>
                </a:cubicBezTo>
                <a:cubicBezTo>
                  <a:pt x="2755611" y="1907920"/>
                  <a:pt x="2562869" y="1829897"/>
                  <a:pt x="2436019" y="1855749"/>
                </a:cubicBezTo>
                <a:cubicBezTo>
                  <a:pt x="2309169" y="1881601"/>
                  <a:pt x="2148579" y="1836829"/>
                  <a:pt x="1927234" y="1855749"/>
                </a:cubicBezTo>
                <a:cubicBezTo>
                  <a:pt x="1705889" y="1874669"/>
                  <a:pt x="1587073" y="1802206"/>
                  <a:pt x="1479503" y="1855749"/>
                </a:cubicBezTo>
                <a:cubicBezTo>
                  <a:pt x="1371933" y="1909292"/>
                  <a:pt x="1114873" y="1827682"/>
                  <a:pt x="909664" y="1855749"/>
                </a:cubicBezTo>
                <a:cubicBezTo>
                  <a:pt x="704455" y="1883816"/>
                  <a:pt x="452379" y="1821345"/>
                  <a:pt x="309298" y="1855749"/>
                </a:cubicBezTo>
                <a:cubicBezTo>
                  <a:pt x="144702" y="1877603"/>
                  <a:pt x="11892" y="1722279"/>
                  <a:pt x="0" y="1546451"/>
                </a:cubicBezTo>
                <a:cubicBezTo>
                  <a:pt x="-43472" y="1383123"/>
                  <a:pt x="27286" y="1255094"/>
                  <a:pt x="0" y="1134067"/>
                </a:cubicBezTo>
                <a:cubicBezTo>
                  <a:pt x="-27286" y="1013040"/>
                  <a:pt x="34696" y="857341"/>
                  <a:pt x="0" y="709311"/>
                </a:cubicBezTo>
                <a:cubicBezTo>
                  <a:pt x="-34696" y="561281"/>
                  <a:pt x="43248" y="407643"/>
                  <a:pt x="0" y="309298"/>
                </a:cubicBezTo>
                <a:close/>
              </a:path>
              <a:path w="3671306" h="1855749" stroke="0" extrusionOk="0">
                <a:moveTo>
                  <a:pt x="0" y="309298"/>
                </a:moveTo>
                <a:cubicBezTo>
                  <a:pt x="-5912" y="134830"/>
                  <a:pt x="109477" y="10884"/>
                  <a:pt x="309298" y="0"/>
                </a:cubicBezTo>
                <a:cubicBezTo>
                  <a:pt x="445614" y="-36088"/>
                  <a:pt x="634319" y="45561"/>
                  <a:pt x="879137" y="0"/>
                </a:cubicBezTo>
                <a:cubicBezTo>
                  <a:pt x="1123955" y="-45561"/>
                  <a:pt x="1236265" y="2708"/>
                  <a:pt x="1357395" y="0"/>
                </a:cubicBezTo>
                <a:cubicBezTo>
                  <a:pt x="1478525" y="-2708"/>
                  <a:pt x="1659770" y="3039"/>
                  <a:pt x="1805126" y="0"/>
                </a:cubicBezTo>
                <a:cubicBezTo>
                  <a:pt x="1950482" y="-3039"/>
                  <a:pt x="2096227" y="48164"/>
                  <a:pt x="2344438" y="0"/>
                </a:cubicBezTo>
                <a:cubicBezTo>
                  <a:pt x="2592649" y="-48164"/>
                  <a:pt x="2605484" y="28920"/>
                  <a:pt x="2822696" y="0"/>
                </a:cubicBezTo>
                <a:cubicBezTo>
                  <a:pt x="3039908" y="-28920"/>
                  <a:pt x="3101280" y="54000"/>
                  <a:pt x="3362008" y="0"/>
                </a:cubicBezTo>
                <a:cubicBezTo>
                  <a:pt x="3528698" y="-39394"/>
                  <a:pt x="3646509" y="172938"/>
                  <a:pt x="3671306" y="309298"/>
                </a:cubicBezTo>
                <a:cubicBezTo>
                  <a:pt x="3706791" y="478651"/>
                  <a:pt x="3645196" y="552099"/>
                  <a:pt x="3671306" y="696939"/>
                </a:cubicBezTo>
                <a:cubicBezTo>
                  <a:pt x="3697416" y="841779"/>
                  <a:pt x="3630283" y="940729"/>
                  <a:pt x="3671306" y="1109324"/>
                </a:cubicBezTo>
                <a:cubicBezTo>
                  <a:pt x="3712329" y="1277920"/>
                  <a:pt x="3628997" y="1372990"/>
                  <a:pt x="3671306" y="1546451"/>
                </a:cubicBezTo>
                <a:cubicBezTo>
                  <a:pt x="3675733" y="1712898"/>
                  <a:pt x="3560324" y="1838020"/>
                  <a:pt x="3362008" y="1855749"/>
                </a:cubicBezTo>
                <a:cubicBezTo>
                  <a:pt x="3157030" y="1903299"/>
                  <a:pt x="3040594" y="1842311"/>
                  <a:pt x="2853223" y="1855749"/>
                </a:cubicBezTo>
                <a:cubicBezTo>
                  <a:pt x="2665853" y="1869187"/>
                  <a:pt x="2548402" y="1820143"/>
                  <a:pt x="2405492" y="1855749"/>
                </a:cubicBezTo>
                <a:cubicBezTo>
                  <a:pt x="2262582" y="1891355"/>
                  <a:pt x="2096704" y="1814689"/>
                  <a:pt x="1896707" y="1855749"/>
                </a:cubicBezTo>
                <a:cubicBezTo>
                  <a:pt x="1696710" y="1896809"/>
                  <a:pt x="1537958" y="1820492"/>
                  <a:pt x="1326868" y="1855749"/>
                </a:cubicBezTo>
                <a:cubicBezTo>
                  <a:pt x="1115778" y="1891006"/>
                  <a:pt x="1015959" y="1850329"/>
                  <a:pt x="818083" y="1855749"/>
                </a:cubicBezTo>
                <a:cubicBezTo>
                  <a:pt x="620207" y="1861169"/>
                  <a:pt x="531147" y="1854490"/>
                  <a:pt x="309298" y="1855749"/>
                </a:cubicBezTo>
                <a:cubicBezTo>
                  <a:pt x="110403" y="1856905"/>
                  <a:pt x="15785" y="1688816"/>
                  <a:pt x="0" y="1546451"/>
                </a:cubicBezTo>
                <a:cubicBezTo>
                  <a:pt x="-33105" y="1375109"/>
                  <a:pt x="33401" y="1241775"/>
                  <a:pt x="0" y="1121695"/>
                </a:cubicBezTo>
                <a:cubicBezTo>
                  <a:pt x="-33401" y="1001615"/>
                  <a:pt x="16156" y="894510"/>
                  <a:pt x="0" y="734054"/>
                </a:cubicBezTo>
                <a:cubicBezTo>
                  <a:pt x="-16156" y="573598"/>
                  <a:pt x="4964" y="506056"/>
                  <a:pt x="0" y="309298"/>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3599">
                <a:solidFill>
                  <a:prstClr val="black"/>
                </a:solidFill>
                <a:latin typeface="Aptos" panose="02110004020202020204"/>
              </a:rPr>
              <a:t>Population health infrastructure</a:t>
            </a:r>
            <a:endParaRPr lang="en-US" sz="3599" kern="1200">
              <a:solidFill>
                <a:prstClr val="black"/>
              </a:solidFill>
              <a:latin typeface="Aptos" panose="02110004020202020204"/>
            </a:endParaRPr>
          </a:p>
        </p:txBody>
      </p:sp>
      <p:sp>
        <p:nvSpPr>
          <p:cNvPr id="2" name="Text Placeholder 18">
            <a:extLst>
              <a:ext uri="{FF2B5EF4-FFF2-40B4-BE49-F238E27FC236}">
                <a16:creationId xmlns:a16="http://schemas.microsoft.com/office/drawing/2014/main" id="{6E2C8DE8-261A-0366-6DF4-ACEFA09DC3F0}"/>
              </a:ext>
            </a:extLst>
          </p:cNvPr>
          <p:cNvSpPr txBox="1">
            <a:spLocks/>
          </p:cNvSpPr>
          <p:nvPr/>
        </p:nvSpPr>
        <p:spPr>
          <a:xfrm>
            <a:off x="521783" y="3139913"/>
            <a:ext cx="3612260" cy="2986087"/>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Gain-framed, empowering messaging</a:t>
            </a:r>
          </a:p>
          <a:p>
            <a:pPr marL="457200" indent="-457200">
              <a:buFont typeface="Arial" panose="020B0604020202020204" pitchFamily="34" charset="0"/>
              <a:buChar char="•"/>
            </a:pPr>
            <a:r>
              <a:rPr lang="en-US" sz="2400" dirty="0"/>
              <a:t>Hybrid-intake visits</a:t>
            </a:r>
          </a:p>
          <a:p>
            <a:pPr marL="457200" indent="-457200">
              <a:buFont typeface="Arial" panose="020B0604020202020204" pitchFamily="34" charset="0"/>
              <a:buChar char="•"/>
            </a:pPr>
            <a:r>
              <a:rPr lang="en-US" sz="2400" dirty="0"/>
              <a:t>Digital follow-up options</a:t>
            </a:r>
          </a:p>
          <a:p>
            <a:pPr marL="457200" indent="-457200">
              <a:buFont typeface="Arial" panose="020B0604020202020204" pitchFamily="34" charset="0"/>
              <a:buChar char="•"/>
            </a:pPr>
            <a:r>
              <a:rPr lang="en-US" sz="2400" dirty="0"/>
              <a:t>Task shifting</a:t>
            </a:r>
          </a:p>
          <a:p>
            <a:endParaRPr lang="en-US" sz="2400" dirty="0"/>
          </a:p>
          <a:p>
            <a:endParaRPr lang="en-US" sz="2400" dirty="0"/>
          </a:p>
          <a:p>
            <a:endParaRPr lang="en-US" sz="2400" dirty="0"/>
          </a:p>
        </p:txBody>
      </p:sp>
      <p:sp>
        <p:nvSpPr>
          <p:cNvPr id="12" name="Text Placeholder 18">
            <a:extLst>
              <a:ext uri="{FF2B5EF4-FFF2-40B4-BE49-F238E27FC236}">
                <a16:creationId xmlns:a16="http://schemas.microsoft.com/office/drawing/2014/main" id="{8CFE538E-7810-6952-F964-5E21A3CEB3D1}"/>
              </a:ext>
            </a:extLst>
          </p:cNvPr>
          <p:cNvSpPr txBox="1">
            <a:spLocks/>
          </p:cNvSpPr>
          <p:nvPr/>
        </p:nvSpPr>
        <p:spPr>
          <a:xfrm>
            <a:off x="4441631" y="3181799"/>
            <a:ext cx="3443756" cy="2986087"/>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Rx delivery</a:t>
            </a:r>
          </a:p>
          <a:p>
            <a:pPr marL="457200" indent="-457200">
              <a:buFont typeface="Arial" panose="020B0604020202020204" pitchFamily="34" charset="0"/>
              <a:buChar char="•"/>
            </a:pPr>
            <a:r>
              <a:rPr lang="en-US" sz="2400" dirty="0"/>
              <a:t>No cost meds and services</a:t>
            </a:r>
          </a:p>
          <a:p>
            <a:pPr marL="457200" indent="-457200">
              <a:buFont typeface="Arial" panose="020B0604020202020204" pitchFamily="34" charset="0"/>
              <a:buChar char="•"/>
            </a:pPr>
            <a:r>
              <a:rPr lang="en-US" sz="2400" dirty="0"/>
              <a:t>Digital follow up options</a:t>
            </a:r>
          </a:p>
          <a:p>
            <a:pPr marL="457200" indent="-457200">
              <a:buFont typeface="Arial" panose="020B0604020202020204" pitchFamily="34" charset="0"/>
              <a:buChar char="•"/>
            </a:pPr>
            <a:r>
              <a:rPr lang="en-US" sz="2400" dirty="0"/>
              <a:t>Team-based care</a:t>
            </a:r>
          </a:p>
          <a:p>
            <a:pPr marL="457200" indent="-457200">
              <a:buFont typeface="Arial" panose="020B0604020202020204" pitchFamily="34" charset="0"/>
              <a:buChar char="•"/>
            </a:pPr>
            <a:endParaRPr lang="en-US" sz="2400" dirty="0"/>
          </a:p>
          <a:p>
            <a:endParaRPr lang="en-US" sz="2400" dirty="0"/>
          </a:p>
          <a:p>
            <a:endParaRPr lang="en-US" sz="2400" dirty="0"/>
          </a:p>
        </p:txBody>
      </p:sp>
      <p:sp>
        <p:nvSpPr>
          <p:cNvPr id="15" name="Text Placeholder 18">
            <a:extLst>
              <a:ext uri="{FF2B5EF4-FFF2-40B4-BE49-F238E27FC236}">
                <a16:creationId xmlns:a16="http://schemas.microsoft.com/office/drawing/2014/main" id="{D6F17F17-732D-5280-F4EB-F6E831C0DC3D}"/>
              </a:ext>
            </a:extLst>
          </p:cNvPr>
          <p:cNvSpPr txBox="1">
            <a:spLocks/>
          </p:cNvSpPr>
          <p:nvPr/>
        </p:nvSpPr>
        <p:spPr>
          <a:xfrm>
            <a:off x="8309720" y="3181799"/>
            <a:ext cx="3443756" cy="2986087"/>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EHR-integrated tracking report/dashboard</a:t>
            </a:r>
          </a:p>
          <a:p>
            <a:pPr marL="457200" indent="-457200">
              <a:buFont typeface="Arial" panose="020B0604020202020204" pitchFamily="34" charset="0"/>
              <a:buChar char="•"/>
            </a:pPr>
            <a:r>
              <a:rPr lang="en-US" sz="2400" dirty="0"/>
              <a:t>Intensive </a:t>
            </a:r>
            <a:r>
              <a:rPr lang="en-US" sz="2400" dirty="0" err="1"/>
              <a:t>PrEP</a:t>
            </a:r>
            <a:r>
              <a:rPr lang="en-US" sz="2400" dirty="0"/>
              <a:t> navigation</a:t>
            </a:r>
          </a:p>
          <a:p>
            <a:pPr marL="457200" indent="-457200">
              <a:buFont typeface="Arial" panose="020B0604020202020204" pitchFamily="34" charset="0"/>
              <a:buChar char="•"/>
            </a:pPr>
            <a:r>
              <a:rPr lang="en-US" sz="2400" dirty="0"/>
              <a:t>Team-based care</a:t>
            </a:r>
          </a:p>
          <a:p>
            <a:endParaRPr lang="en-US" sz="2400" dirty="0"/>
          </a:p>
          <a:p>
            <a:endParaRPr lang="en-US" sz="2400" dirty="0"/>
          </a:p>
          <a:p>
            <a:endParaRPr lang="en-US" sz="2400" dirty="0"/>
          </a:p>
        </p:txBody>
      </p:sp>
    </p:spTree>
    <p:extLst>
      <p:ext uri="{BB962C8B-B14F-4D97-AF65-F5344CB8AC3E}">
        <p14:creationId xmlns:p14="http://schemas.microsoft.com/office/powerpoint/2010/main" val="35238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B8DEC-5BC6-5EC7-B76E-5DF87AC5B7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DF4B5A-CDCF-304A-612C-D84D18D2FA6F}"/>
              </a:ext>
            </a:extLst>
          </p:cNvPr>
          <p:cNvSpPr>
            <a:spLocks noGrp="1"/>
          </p:cNvSpPr>
          <p:nvPr>
            <p:ph type="title"/>
          </p:nvPr>
        </p:nvSpPr>
        <p:spPr>
          <a:xfrm>
            <a:off x="353279" y="877315"/>
            <a:ext cx="6550809" cy="1325218"/>
          </a:xfrm>
        </p:spPr>
        <p:txBody>
          <a:bodyPr>
            <a:normAutofit/>
          </a:bodyPr>
          <a:lstStyle/>
          <a:p>
            <a:r>
              <a:rPr lang="en-US" dirty="0">
                <a:latin typeface="Arial Rounded MT Bold" panose="020F0704030504030204" pitchFamily="34" charset="77"/>
              </a:rPr>
              <a:t>Grady </a:t>
            </a:r>
            <a:r>
              <a:rPr lang="en-US" dirty="0" err="1">
                <a:latin typeface="Arial Rounded MT Bold" panose="020F0704030504030204" pitchFamily="34" charset="77"/>
              </a:rPr>
              <a:t>PrEP</a:t>
            </a:r>
            <a:r>
              <a:rPr lang="en-US" dirty="0">
                <a:latin typeface="Arial Rounded MT Bold" panose="020F0704030504030204" pitchFamily="34" charset="77"/>
              </a:rPr>
              <a:t> Program</a:t>
            </a:r>
          </a:p>
        </p:txBody>
      </p:sp>
      <p:sp>
        <p:nvSpPr>
          <p:cNvPr id="11" name="Rounded Rectangle 10">
            <a:extLst>
              <a:ext uri="{FF2B5EF4-FFF2-40B4-BE49-F238E27FC236}">
                <a16:creationId xmlns:a16="http://schemas.microsoft.com/office/drawing/2014/main" id="{8FB4EAE3-C04E-B9D7-E818-976E8532A6A9}"/>
              </a:ext>
            </a:extLst>
          </p:cNvPr>
          <p:cNvSpPr/>
          <p:nvPr/>
        </p:nvSpPr>
        <p:spPr>
          <a:xfrm>
            <a:off x="2859101" y="2552929"/>
            <a:ext cx="6149202" cy="2695617"/>
          </a:xfrm>
          <a:custGeom>
            <a:avLst/>
            <a:gdLst>
              <a:gd name="csX0" fmla="*/ 0 w 6149202"/>
              <a:gd name="csY0" fmla="*/ 449278 h 2695617"/>
              <a:gd name="csX1" fmla="*/ 449278 w 6149202"/>
              <a:gd name="csY1" fmla="*/ 0 h 2695617"/>
              <a:gd name="csX2" fmla="*/ 1137696 w 6149202"/>
              <a:gd name="csY2" fmla="*/ 0 h 2695617"/>
              <a:gd name="csX3" fmla="*/ 1616088 w 6149202"/>
              <a:gd name="csY3" fmla="*/ 0 h 2695617"/>
              <a:gd name="csX4" fmla="*/ 2304506 w 6149202"/>
              <a:gd name="csY4" fmla="*/ 0 h 2695617"/>
              <a:gd name="csX5" fmla="*/ 2782898 w 6149202"/>
              <a:gd name="csY5" fmla="*/ 0 h 2695617"/>
              <a:gd name="csX6" fmla="*/ 3366304 w 6149202"/>
              <a:gd name="csY6" fmla="*/ 0 h 2695617"/>
              <a:gd name="csX7" fmla="*/ 4054722 w 6149202"/>
              <a:gd name="csY7" fmla="*/ 0 h 2695617"/>
              <a:gd name="csX8" fmla="*/ 4638127 w 6149202"/>
              <a:gd name="csY8" fmla="*/ 0 h 2695617"/>
              <a:gd name="csX9" fmla="*/ 5064012 w 6149202"/>
              <a:gd name="csY9" fmla="*/ 0 h 2695617"/>
              <a:gd name="csX10" fmla="*/ 5699924 w 6149202"/>
              <a:gd name="csY10" fmla="*/ 0 h 2695617"/>
              <a:gd name="csX11" fmla="*/ 6149202 w 6149202"/>
              <a:gd name="csY11" fmla="*/ 449278 h 2695617"/>
              <a:gd name="csX12" fmla="*/ 6149202 w 6149202"/>
              <a:gd name="csY12" fmla="*/ 1084240 h 2695617"/>
              <a:gd name="csX13" fmla="*/ 6149202 w 6149202"/>
              <a:gd name="csY13" fmla="*/ 1683260 h 2695617"/>
              <a:gd name="csX14" fmla="*/ 6149202 w 6149202"/>
              <a:gd name="csY14" fmla="*/ 2246339 h 2695617"/>
              <a:gd name="csX15" fmla="*/ 5699924 w 6149202"/>
              <a:gd name="csY15" fmla="*/ 2695617 h 2695617"/>
              <a:gd name="csX16" fmla="*/ 5064012 w 6149202"/>
              <a:gd name="csY16" fmla="*/ 2695617 h 2695617"/>
              <a:gd name="csX17" fmla="*/ 4533114 w 6149202"/>
              <a:gd name="csY17" fmla="*/ 2695617 h 2695617"/>
              <a:gd name="csX18" fmla="*/ 4002215 w 6149202"/>
              <a:gd name="csY18" fmla="*/ 2695617 h 2695617"/>
              <a:gd name="csX19" fmla="*/ 3576329 w 6149202"/>
              <a:gd name="csY19" fmla="*/ 2695617 h 2695617"/>
              <a:gd name="csX20" fmla="*/ 3045431 w 6149202"/>
              <a:gd name="csY20" fmla="*/ 2695617 h 2695617"/>
              <a:gd name="csX21" fmla="*/ 2409519 w 6149202"/>
              <a:gd name="csY21" fmla="*/ 2695617 h 2695617"/>
              <a:gd name="csX22" fmla="*/ 1721101 w 6149202"/>
              <a:gd name="csY22" fmla="*/ 2695617 h 2695617"/>
              <a:gd name="csX23" fmla="*/ 1137696 w 6149202"/>
              <a:gd name="csY23" fmla="*/ 2695617 h 2695617"/>
              <a:gd name="csX24" fmla="*/ 449278 w 6149202"/>
              <a:gd name="csY24" fmla="*/ 2695617 h 2695617"/>
              <a:gd name="csX25" fmla="*/ 0 w 6149202"/>
              <a:gd name="csY25" fmla="*/ 2246339 h 2695617"/>
              <a:gd name="csX26" fmla="*/ 0 w 6149202"/>
              <a:gd name="csY26" fmla="*/ 1611377 h 2695617"/>
              <a:gd name="csX27" fmla="*/ 0 w 6149202"/>
              <a:gd name="csY27" fmla="*/ 1030328 h 2695617"/>
              <a:gd name="csX28" fmla="*/ 0 w 6149202"/>
              <a:gd name="csY28" fmla="*/ 449278 h 2695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49202" h="2695617" fill="none" extrusionOk="0">
                <a:moveTo>
                  <a:pt x="0" y="449278"/>
                </a:moveTo>
                <a:cubicBezTo>
                  <a:pt x="2387" y="192224"/>
                  <a:pt x="202556" y="-7873"/>
                  <a:pt x="449278" y="0"/>
                </a:cubicBezTo>
                <a:cubicBezTo>
                  <a:pt x="645148" y="-16709"/>
                  <a:pt x="879471" y="38195"/>
                  <a:pt x="1137696" y="0"/>
                </a:cubicBezTo>
                <a:cubicBezTo>
                  <a:pt x="1395921" y="-38195"/>
                  <a:pt x="1417306" y="63"/>
                  <a:pt x="1616088" y="0"/>
                </a:cubicBezTo>
                <a:cubicBezTo>
                  <a:pt x="1814870" y="-63"/>
                  <a:pt x="2143581" y="34955"/>
                  <a:pt x="2304506" y="0"/>
                </a:cubicBezTo>
                <a:cubicBezTo>
                  <a:pt x="2465431" y="-34955"/>
                  <a:pt x="2651918" y="47793"/>
                  <a:pt x="2782898" y="0"/>
                </a:cubicBezTo>
                <a:cubicBezTo>
                  <a:pt x="2913878" y="-47793"/>
                  <a:pt x="3122633" y="54460"/>
                  <a:pt x="3366304" y="0"/>
                </a:cubicBezTo>
                <a:cubicBezTo>
                  <a:pt x="3609975" y="-54460"/>
                  <a:pt x="3742933" y="43338"/>
                  <a:pt x="4054722" y="0"/>
                </a:cubicBezTo>
                <a:cubicBezTo>
                  <a:pt x="4366511" y="-43338"/>
                  <a:pt x="4510655" y="67808"/>
                  <a:pt x="4638127" y="0"/>
                </a:cubicBezTo>
                <a:cubicBezTo>
                  <a:pt x="4765599" y="-67808"/>
                  <a:pt x="4909188" y="17544"/>
                  <a:pt x="5064012" y="0"/>
                </a:cubicBezTo>
                <a:cubicBezTo>
                  <a:pt x="5218837" y="-17544"/>
                  <a:pt x="5524007" y="66198"/>
                  <a:pt x="5699924" y="0"/>
                </a:cubicBezTo>
                <a:cubicBezTo>
                  <a:pt x="5941708" y="-21282"/>
                  <a:pt x="6187001" y="175920"/>
                  <a:pt x="6149202" y="449278"/>
                </a:cubicBezTo>
                <a:cubicBezTo>
                  <a:pt x="6194218" y="732365"/>
                  <a:pt x="6108656" y="919362"/>
                  <a:pt x="6149202" y="1084240"/>
                </a:cubicBezTo>
                <a:cubicBezTo>
                  <a:pt x="6189748" y="1249118"/>
                  <a:pt x="6116279" y="1411072"/>
                  <a:pt x="6149202" y="1683260"/>
                </a:cubicBezTo>
                <a:cubicBezTo>
                  <a:pt x="6182125" y="1955448"/>
                  <a:pt x="6125124" y="2012552"/>
                  <a:pt x="6149202" y="2246339"/>
                </a:cubicBezTo>
                <a:cubicBezTo>
                  <a:pt x="6145878" y="2524917"/>
                  <a:pt x="5935498" y="2681662"/>
                  <a:pt x="5699924" y="2695617"/>
                </a:cubicBezTo>
                <a:cubicBezTo>
                  <a:pt x="5400822" y="2712582"/>
                  <a:pt x="5246408" y="2622689"/>
                  <a:pt x="5064012" y="2695617"/>
                </a:cubicBezTo>
                <a:cubicBezTo>
                  <a:pt x="4881616" y="2768545"/>
                  <a:pt x="4696848" y="2672845"/>
                  <a:pt x="4533114" y="2695617"/>
                </a:cubicBezTo>
                <a:cubicBezTo>
                  <a:pt x="4369380" y="2718389"/>
                  <a:pt x="4259760" y="2659270"/>
                  <a:pt x="4002215" y="2695617"/>
                </a:cubicBezTo>
                <a:cubicBezTo>
                  <a:pt x="3744670" y="2731964"/>
                  <a:pt x="3667976" y="2663486"/>
                  <a:pt x="3576329" y="2695617"/>
                </a:cubicBezTo>
                <a:cubicBezTo>
                  <a:pt x="3484682" y="2727748"/>
                  <a:pt x="3285504" y="2635738"/>
                  <a:pt x="3045431" y="2695617"/>
                </a:cubicBezTo>
                <a:cubicBezTo>
                  <a:pt x="2805358" y="2755496"/>
                  <a:pt x="2645451" y="2646732"/>
                  <a:pt x="2409519" y="2695617"/>
                </a:cubicBezTo>
                <a:cubicBezTo>
                  <a:pt x="2173587" y="2744502"/>
                  <a:pt x="1867158" y="2637586"/>
                  <a:pt x="1721101" y="2695617"/>
                </a:cubicBezTo>
                <a:cubicBezTo>
                  <a:pt x="1575044" y="2753648"/>
                  <a:pt x="1291012" y="2660685"/>
                  <a:pt x="1137696" y="2695617"/>
                </a:cubicBezTo>
                <a:cubicBezTo>
                  <a:pt x="984381" y="2730549"/>
                  <a:pt x="637313" y="2629709"/>
                  <a:pt x="449278" y="2695617"/>
                </a:cubicBezTo>
                <a:cubicBezTo>
                  <a:pt x="216896" y="2731130"/>
                  <a:pt x="10791" y="2556137"/>
                  <a:pt x="0" y="2246339"/>
                </a:cubicBezTo>
                <a:cubicBezTo>
                  <a:pt x="-27826" y="2088344"/>
                  <a:pt x="73211" y="1899598"/>
                  <a:pt x="0" y="1611377"/>
                </a:cubicBezTo>
                <a:cubicBezTo>
                  <a:pt x="-73211" y="1323156"/>
                  <a:pt x="51476" y="1209470"/>
                  <a:pt x="0" y="1030328"/>
                </a:cubicBezTo>
                <a:cubicBezTo>
                  <a:pt x="-51476" y="851186"/>
                  <a:pt x="33955" y="713048"/>
                  <a:pt x="0" y="449278"/>
                </a:cubicBezTo>
                <a:close/>
              </a:path>
              <a:path w="6149202" h="2695617" stroke="0" extrusionOk="0">
                <a:moveTo>
                  <a:pt x="0" y="449278"/>
                </a:moveTo>
                <a:cubicBezTo>
                  <a:pt x="37770" y="164211"/>
                  <a:pt x="158844" y="35208"/>
                  <a:pt x="449278" y="0"/>
                </a:cubicBezTo>
                <a:cubicBezTo>
                  <a:pt x="590344" y="-12802"/>
                  <a:pt x="863829" y="62732"/>
                  <a:pt x="980177" y="0"/>
                </a:cubicBezTo>
                <a:cubicBezTo>
                  <a:pt x="1096525" y="-62732"/>
                  <a:pt x="1349585" y="11241"/>
                  <a:pt x="1616088" y="0"/>
                </a:cubicBezTo>
                <a:cubicBezTo>
                  <a:pt x="1882591" y="-11241"/>
                  <a:pt x="1996707" y="30257"/>
                  <a:pt x="2304506" y="0"/>
                </a:cubicBezTo>
                <a:cubicBezTo>
                  <a:pt x="2612305" y="-30257"/>
                  <a:pt x="2623031" y="41085"/>
                  <a:pt x="2730392" y="0"/>
                </a:cubicBezTo>
                <a:cubicBezTo>
                  <a:pt x="2837753" y="-41085"/>
                  <a:pt x="3077306" y="74293"/>
                  <a:pt x="3366304" y="0"/>
                </a:cubicBezTo>
                <a:cubicBezTo>
                  <a:pt x="3655302" y="-74293"/>
                  <a:pt x="3735402" y="39860"/>
                  <a:pt x="4054722" y="0"/>
                </a:cubicBezTo>
                <a:cubicBezTo>
                  <a:pt x="4374042" y="-39860"/>
                  <a:pt x="4600714" y="66976"/>
                  <a:pt x="4743140" y="0"/>
                </a:cubicBezTo>
                <a:cubicBezTo>
                  <a:pt x="4885566" y="-66976"/>
                  <a:pt x="5398567" y="26228"/>
                  <a:pt x="5699924" y="0"/>
                </a:cubicBezTo>
                <a:cubicBezTo>
                  <a:pt x="5952372" y="12017"/>
                  <a:pt x="6213545" y="200045"/>
                  <a:pt x="6149202" y="449278"/>
                </a:cubicBezTo>
                <a:cubicBezTo>
                  <a:pt x="6171808" y="740130"/>
                  <a:pt x="6093866" y="798492"/>
                  <a:pt x="6149202" y="1084240"/>
                </a:cubicBezTo>
                <a:cubicBezTo>
                  <a:pt x="6204538" y="1369988"/>
                  <a:pt x="6137210" y="1533723"/>
                  <a:pt x="6149202" y="1683260"/>
                </a:cubicBezTo>
                <a:cubicBezTo>
                  <a:pt x="6161194" y="1832797"/>
                  <a:pt x="6148193" y="1967219"/>
                  <a:pt x="6149202" y="2246339"/>
                </a:cubicBezTo>
                <a:cubicBezTo>
                  <a:pt x="6111784" y="2500900"/>
                  <a:pt x="5922464" y="2636381"/>
                  <a:pt x="5699924" y="2695617"/>
                </a:cubicBezTo>
                <a:cubicBezTo>
                  <a:pt x="5562226" y="2724925"/>
                  <a:pt x="5367496" y="2669455"/>
                  <a:pt x="5274038" y="2695617"/>
                </a:cubicBezTo>
                <a:cubicBezTo>
                  <a:pt x="5180580" y="2721779"/>
                  <a:pt x="4939923" y="2657495"/>
                  <a:pt x="4795646" y="2695617"/>
                </a:cubicBezTo>
                <a:cubicBezTo>
                  <a:pt x="4651369" y="2733739"/>
                  <a:pt x="4392687" y="2662394"/>
                  <a:pt x="4107228" y="2695617"/>
                </a:cubicBezTo>
                <a:cubicBezTo>
                  <a:pt x="3821769" y="2728840"/>
                  <a:pt x="3695238" y="2648907"/>
                  <a:pt x="3576329" y="2695617"/>
                </a:cubicBezTo>
                <a:cubicBezTo>
                  <a:pt x="3457420" y="2742327"/>
                  <a:pt x="3254662" y="2649719"/>
                  <a:pt x="2940418" y="2695617"/>
                </a:cubicBezTo>
                <a:cubicBezTo>
                  <a:pt x="2626174" y="2741515"/>
                  <a:pt x="2605014" y="2665168"/>
                  <a:pt x="2462026" y="2695617"/>
                </a:cubicBezTo>
                <a:cubicBezTo>
                  <a:pt x="2319038" y="2726066"/>
                  <a:pt x="2125838" y="2670067"/>
                  <a:pt x="1826114" y="2695617"/>
                </a:cubicBezTo>
                <a:cubicBezTo>
                  <a:pt x="1526390" y="2721167"/>
                  <a:pt x="1494565" y="2666278"/>
                  <a:pt x="1190202" y="2695617"/>
                </a:cubicBezTo>
                <a:cubicBezTo>
                  <a:pt x="885839" y="2724956"/>
                  <a:pt x="706025" y="2636928"/>
                  <a:pt x="449278" y="2695617"/>
                </a:cubicBezTo>
                <a:cubicBezTo>
                  <a:pt x="268927" y="2683667"/>
                  <a:pt x="2274" y="2482214"/>
                  <a:pt x="0" y="2246339"/>
                </a:cubicBezTo>
                <a:cubicBezTo>
                  <a:pt x="-9866" y="1957435"/>
                  <a:pt x="65351" y="1773460"/>
                  <a:pt x="0" y="1647319"/>
                </a:cubicBezTo>
                <a:cubicBezTo>
                  <a:pt x="-65351" y="1521178"/>
                  <a:pt x="28281" y="1184016"/>
                  <a:pt x="0" y="1030328"/>
                </a:cubicBezTo>
                <a:cubicBezTo>
                  <a:pt x="-28281" y="876640"/>
                  <a:pt x="451" y="635271"/>
                  <a:pt x="0" y="449278"/>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1088415105">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126">
              <a:defRPr/>
            </a:pPr>
            <a:r>
              <a:rPr lang="en-US" sz="4750" kern="1200">
                <a:solidFill>
                  <a:prstClr val="black"/>
                </a:solidFill>
                <a:latin typeface="Aptos" panose="02110004020202020204"/>
              </a:rPr>
              <a:t>De-medicalized</a:t>
            </a:r>
            <a:r>
              <a:rPr lang="en-US" sz="4750" dirty="0">
                <a:solidFill>
                  <a:prstClr val="black"/>
                </a:solidFill>
                <a:latin typeface="Aptos" panose="02110004020202020204"/>
              </a:rPr>
              <a:t>, </a:t>
            </a:r>
            <a:r>
              <a:rPr lang="en-US" sz="4750" b="1" dirty="0">
                <a:solidFill>
                  <a:prstClr val="black"/>
                </a:solidFill>
                <a:latin typeface="Aptos" panose="02110004020202020204"/>
              </a:rPr>
              <a:t>gain-framed</a:t>
            </a:r>
            <a:r>
              <a:rPr lang="en-US" sz="4750" dirty="0">
                <a:solidFill>
                  <a:prstClr val="black"/>
                </a:solidFill>
                <a:latin typeface="Aptos" panose="02110004020202020204"/>
              </a:rPr>
              <a:t> approach</a:t>
            </a:r>
            <a:endParaRPr lang="en-US" sz="4750" kern="1200" dirty="0">
              <a:solidFill>
                <a:prstClr val="black"/>
              </a:solidFill>
              <a:latin typeface="Aptos" panose="02110004020202020204"/>
            </a:endParaRPr>
          </a:p>
        </p:txBody>
      </p:sp>
      <p:sp>
        <p:nvSpPr>
          <p:cNvPr id="2" name="TextBox 1">
            <a:extLst>
              <a:ext uri="{FF2B5EF4-FFF2-40B4-BE49-F238E27FC236}">
                <a16:creationId xmlns:a16="http://schemas.microsoft.com/office/drawing/2014/main" id="{F3B08823-A53D-C051-CAD5-E2CD198B086C}"/>
              </a:ext>
            </a:extLst>
          </p:cNvPr>
          <p:cNvSpPr txBox="1"/>
          <p:nvPr/>
        </p:nvSpPr>
        <p:spPr>
          <a:xfrm>
            <a:off x="146304" y="6445733"/>
            <a:ext cx="4937760" cy="307777"/>
          </a:xfrm>
          <a:prstGeom prst="rect">
            <a:avLst/>
          </a:prstGeom>
          <a:noFill/>
        </p:spPr>
        <p:txBody>
          <a:bodyPr wrap="square" rtlCol="0">
            <a:spAutoFit/>
          </a:bodyPr>
          <a:lstStyle/>
          <a:p>
            <a:r>
              <a:rPr lang="en-US" sz="1400" dirty="0"/>
              <a:t>Cantos et al, AIDS and Behavior 2025	</a:t>
            </a:r>
          </a:p>
        </p:txBody>
      </p:sp>
    </p:spTree>
    <p:extLst>
      <p:ext uri="{BB962C8B-B14F-4D97-AF65-F5344CB8AC3E}">
        <p14:creationId xmlns:p14="http://schemas.microsoft.com/office/powerpoint/2010/main" val="1434403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DC4B-023F-FAEE-F1E6-5E20FE361297}"/>
              </a:ext>
            </a:extLst>
          </p:cNvPr>
          <p:cNvSpPr>
            <a:spLocks noGrp="1"/>
          </p:cNvSpPr>
          <p:nvPr>
            <p:ph type="title"/>
          </p:nvPr>
        </p:nvSpPr>
        <p:spPr>
          <a:xfrm>
            <a:off x="5570507" y="694093"/>
            <a:ext cx="6254792" cy="1135123"/>
          </a:xfrm>
          <a:prstGeom prst="roundRect">
            <a:avLst/>
          </a:prstGeom>
          <a:solidFill>
            <a:srgbClr val="FEFEFE">
              <a:alpha val="70000"/>
            </a:srgbClr>
          </a:solidFill>
        </p:spPr>
        <p:txBody>
          <a:bodyPr>
            <a:normAutofit fontScale="90000"/>
          </a:bodyPr>
          <a:lstStyle/>
          <a:p>
            <a:r>
              <a:rPr lang="en-US"/>
              <a:t>Challenges in risk assessment</a:t>
            </a:r>
          </a:p>
        </p:txBody>
      </p:sp>
      <p:sp>
        <p:nvSpPr>
          <p:cNvPr id="5" name="TextBox 4">
            <a:extLst>
              <a:ext uri="{FF2B5EF4-FFF2-40B4-BE49-F238E27FC236}">
                <a16:creationId xmlns:a16="http://schemas.microsoft.com/office/drawing/2014/main" id="{F5E21E7E-8B69-C2E7-1976-FD236CADAE41}"/>
              </a:ext>
            </a:extLst>
          </p:cNvPr>
          <p:cNvSpPr txBox="1"/>
          <p:nvPr/>
        </p:nvSpPr>
        <p:spPr>
          <a:xfrm>
            <a:off x="6286867" y="2622025"/>
            <a:ext cx="5345975" cy="3826526"/>
          </a:xfrm>
          <a:prstGeom prst="rect">
            <a:avLst/>
          </a:prstGeom>
          <a:noFill/>
        </p:spPr>
        <p:txBody>
          <a:bodyPr wrap="square" lIns="91440" tIns="45720" rIns="91440" bIns="45720" rtlCol="0" anchor="t">
            <a:spAutoFit/>
          </a:bodyPr>
          <a:lstStyle/>
          <a:p>
            <a:pPr defTabSz="609447"/>
            <a:r>
              <a:rPr lang="en-US" sz="1850" b="1" kern="1200" dirty="0">
                <a:solidFill>
                  <a:prstClr val="black"/>
                </a:solidFill>
                <a:latin typeface="Tw Cen MT" panose="020B0602020104020603"/>
                <a:ea typeface="+mn-ea"/>
                <a:cs typeface="+mn-cs"/>
              </a:rPr>
              <a:t>Complex interplay of social, structural, network, and behavioral factors that are hard to identify at the point of care</a:t>
            </a:r>
          </a:p>
          <a:p>
            <a:pPr marL="304165" indent="-304165" defTabSz="609447">
              <a:buFont typeface="Arial" panose="020B0604020202020204" pitchFamily="34" charset="0"/>
              <a:buChar char="•"/>
            </a:pPr>
            <a:r>
              <a:rPr lang="en-US" kern="1200">
                <a:solidFill>
                  <a:prstClr val="black"/>
                </a:solidFill>
                <a:latin typeface="Tw Cen MT" panose="020B0602020104020603"/>
                <a:ea typeface="+mn-ea"/>
                <a:cs typeface="+mn-cs"/>
              </a:rPr>
              <a:t>Sexual network factors </a:t>
            </a:r>
          </a:p>
          <a:p>
            <a:pPr marL="608965" lvl="1" indent="-304165" defTabSz="609447">
              <a:buFont typeface="Arial" panose="020B0604020202020204" pitchFamily="34" charset="0"/>
              <a:buChar char="•"/>
            </a:pPr>
            <a:r>
              <a:rPr lang="en-US" sz="1850" kern="1200" dirty="0">
                <a:solidFill>
                  <a:prstClr val="black"/>
                </a:solidFill>
                <a:latin typeface="Tw Cen MT" panose="020B0602020104020603"/>
                <a:ea typeface="+mn-ea"/>
                <a:cs typeface="+mn-cs"/>
              </a:rPr>
              <a:t>People </a:t>
            </a:r>
            <a:r>
              <a:rPr lang="en-US" sz="1850" kern="1200">
                <a:solidFill>
                  <a:prstClr val="black"/>
                </a:solidFill>
                <a:latin typeface="Tw Cen MT" panose="020B0602020104020603"/>
                <a:ea typeface="+mn-ea"/>
                <a:cs typeface="+mn-cs"/>
              </a:rPr>
              <a:t>With HIV</a:t>
            </a:r>
            <a:r>
              <a:rPr lang="en-US" sz="1850" kern="1200" dirty="0">
                <a:solidFill>
                  <a:prstClr val="black"/>
                </a:solidFill>
                <a:latin typeface="Tw Cen MT" panose="020B0602020104020603"/>
                <a:ea typeface="+mn-ea"/>
                <a:cs typeface="+mn-cs"/>
              </a:rPr>
              <a:t> with </a:t>
            </a:r>
            <a:r>
              <a:rPr lang="en-US" sz="1850" b="1" kern="1200" dirty="0">
                <a:solidFill>
                  <a:prstClr val="black"/>
                </a:solidFill>
                <a:latin typeface="Tw Cen MT" panose="020B0602020104020603"/>
                <a:ea typeface="+mn-ea"/>
                <a:cs typeface="+mn-cs"/>
              </a:rPr>
              <a:t>non-suppressed HIV </a:t>
            </a:r>
            <a:r>
              <a:rPr lang="en-US" sz="1850" kern="1200" dirty="0">
                <a:solidFill>
                  <a:prstClr val="black"/>
                </a:solidFill>
                <a:latin typeface="Tw Cen MT" panose="020B0602020104020603"/>
                <a:ea typeface="+mn-ea"/>
                <a:cs typeface="+mn-cs"/>
              </a:rPr>
              <a:t>in sexual network increases per-act risk</a:t>
            </a:r>
          </a:p>
          <a:p>
            <a:pPr marL="304165" indent="-304165" defTabSz="609447">
              <a:buFont typeface="Arial" panose="020B0604020202020204" pitchFamily="34" charset="0"/>
              <a:buChar char="•"/>
            </a:pPr>
            <a:r>
              <a:rPr lang="en-US" kern="1200">
                <a:solidFill>
                  <a:prstClr val="black"/>
                </a:solidFill>
                <a:latin typeface="Tw Cen MT" panose="020B0602020104020603"/>
                <a:ea typeface="+mn-ea"/>
                <a:cs typeface="+mn-cs"/>
              </a:rPr>
              <a:t>Social determinants of health:</a:t>
            </a:r>
          </a:p>
          <a:p>
            <a:pPr marL="608965" lvl="1" indent="-304165" defTabSz="609447">
              <a:buFont typeface="Arial" panose="020B0604020202020204" pitchFamily="34" charset="0"/>
              <a:buChar char="•"/>
            </a:pPr>
            <a:r>
              <a:rPr lang="en-US" sz="1850" kern="1200">
                <a:solidFill>
                  <a:prstClr val="black"/>
                </a:solidFill>
                <a:latin typeface="Tw Cen MT" panose="020B0602020104020603"/>
                <a:ea typeface="+mn-ea"/>
                <a:cs typeface="+mn-cs"/>
              </a:rPr>
              <a:t>Poverty/Geography </a:t>
            </a:r>
            <a:r>
              <a:rPr lang="en-US" sz="1850" kern="1200">
                <a:solidFill>
                  <a:prstClr val="black"/>
                </a:solidFill>
                <a:latin typeface="Tw Cen MT" panose="020B0602020104020603"/>
                <a:ea typeface="+mn-ea"/>
                <a:cs typeface="+mn-cs"/>
                <a:sym typeface="Wingdings" panose="05000000000000000000" pitchFamily="2" charset="2"/>
              </a:rPr>
              <a:t></a:t>
            </a:r>
            <a:r>
              <a:rPr lang="en-US" sz="1850" kern="1200" dirty="0">
                <a:solidFill>
                  <a:prstClr val="black"/>
                </a:solidFill>
                <a:latin typeface="Tw Cen MT" panose="020B0602020104020603"/>
                <a:ea typeface="+mn-ea"/>
                <a:cs typeface="+mn-cs"/>
                <a:sym typeface="Wingdings" panose="05000000000000000000" pitchFamily="2" charset="2"/>
              </a:rPr>
              <a:t> </a:t>
            </a:r>
            <a:r>
              <a:rPr lang="en-US" sz="1850" kern="1200">
                <a:solidFill>
                  <a:prstClr val="black"/>
                </a:solidFill>
                <a:latin typeface="Tw Cen MT" panose="020B0602020104020603"/>
                <a:ea typeface="+mn-ea"/>
                <a:cs typeface="+mn-cs"/>
              </a:rPr>
              <a:t>Poor healthcare access </a:t>
            </a:r>
          </a:p>
          <a:p>
            <a:pPr marL="304165" indent="-304165" defTabSz="609447">
              <a:buFont typeface="Arial" panose="020B0604020202020204" pitchFamily="34" charset="0"/>
              <a:buChar char="•"/>
            </a:pPr>
            <a:r>
              <a:rPr lang="en-US" sz="1850" kern="1200" dirty="0">
                <a:solidFill>
                  <a:prstClr val="black"/>
                </a:solidFill>
                <a:latin typeface="Tw Cen MT" panose="020B0602020104020603"/>
                <a:ea typeface="+mn-ea"/>
                <a:cs typeface="+mn-cs"/>
              </a:rPr>
              <a:t>Same sex behaviors not disclosed to partner or clinician</a:t>
            </a:r>
          </a:p>
          <a:p>
            <a:pPr marL="304165" indent="-304165" defTabSz="609447">
              <a:buFont typeface="Arial" panose="020B0604020202020204" pitchFamily="34" charset="0"/>
              <a:buChar char="•"/>
            </a:pPr>
            <a:r>
              <a:rPr lang="en-US" sz="1850" kern="1200">
                <a:solidFill>
                  <a:prstClr val="black"/>
                </a:solidFill>
                <a:latin typeface="Tw Cen MT" panose="020B0602020104020603"/>
                <a:ea typeface="+mn-ea"/>
                <a:cs typeface="+mn-cs"/>
              </a:rPr>
              <a:t>Sexual behavior stigmatized as “promiscuous”</a:t>
            </a:r>
          </a:p>
          <a:p>
            <a:pPr marL="304724" indent="-304724" defTabSz="609447">
              <a:buFont typeface="Arial" panose="020B0604020202020204" pitchFamily="34" charset="0"/>
              <a:buChar char="•"/>
            </a:pPr>
            <a:endParaRPr lang="en-US" kern="1200">
              <a:solidFill>
                <a:prstClr val="black"/>
              </a:solidFill>
              <a:latin typeface="Tw Cen MT" panose="020B0602020104020603"/>
              <a:ea typeface="+mn-ea"/>
              <a:cs typeface="+mn-cs"/>
            </a:endParaRPr>
          </a:p>
          <a:p>
            <a:pPr marL="304724" indent="-304724" defTabSz="609447">
              <a:buFont typeface="Arial" panose="020B0604020202020204" pitchFamily="34" charset="0"/>
              <a:buChar char="•"/>
            </a:pPr>
            <a:endParaRPr lang="en-US" kern="1200">
              <a:solidFill>
                <a:prstClr val="black"/>
              </a:solidFill>
              <a:latin typeface="Tw Cen MT" panose="020B0602020104020603"/>
              <a:ea typeface="+mn-ea"/>
              <a:cs typeface="+mn-cs"/>
            </a:endParaRPr>
          </a:p>
        </p:txBody>
      </p:sp>
      <p:pic>
        <p:nvPicPr>
          <p:cNvPr id="7" name="Graphic 6" descr="Scales of justice outline">
            <a:extLst>
              <a:ext uri="{FF2B5EF4-FFF2-40B4-BE49-F238E27FC236}">
                <a16:creationId xmlns:a16="http://schemas.microsoft.com/office/drawing/2014/main" id="{77535910-541A-ACCC-DBD2-AFBCA7AEE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4971" y="4455156"/>
            <a:ext cx="609441" cy="609441"/>
          </a:xfrm>
          <a:prstGeom prst="rect">
            <a:avLst/>
          </a:prstGeom>
        </p:spPr>
      </p:pic>
      <p:sp>
        <p:nvSpPr>
          <p:cNvPr id="11" name="TextBox 10">
            <a:extLst>
              <a:ext uri="{FF2B5EF4-FFF2-40B4-BE49-F238E27FC236}">
                <a16:creationId xmlns:a16="http://schemas.microsoft.com/office/drawing/2014/main" id="{4A5F3F2C-C346-3037-89BC-D030EDFF267A}"/>
              </a:ext>
            </a:extLst>
          </p:cNvPr>
          <p:cNvSpPr txBox="1"/>
          <p:nvPr/>
        </p:nvSpPr>
        <p:spPr>
          <a:xfrm>
            <a:off x="2234617" y="1260764"/>
            <a:ext cx="2031471" cy="338466"/>
          </a:xfrm>
          <a:prstGeom prst="rect">
            <a:avLst/>
          </a:prstGeom>
          <a:noFill/>
        </p:spPr>
        <p:txBody>
          <a:bodyPr wrap="square" rtlCol="0">
            <a:spAutoFit/>
          </a:bodyPr>
          <a:lstStyle/>
          <a:p>
            <a:pPr algn="ctr" defTabSz="609447"/>
            <a:r>
              <a:rPr lang="en-US" sz="1600" b="1" kern="1200">
                <a:solidFill>
                  <a:prstClr val="black"/>
                </a:solidFill>
                <a:latin typeface="Tw Cen MT" panose="020B0602020104020603"/>
                <a:ea typeface="+mn-ea"/>
                <a:cs typeface="+mn-cs"/>
              </a:rPr>
              <a:t>Perceived risk</a:t>
            </a:r>
          </a:p>
        </p:txBody>
      </p:sp>
      <p:sp>
        <p:nvSpPr>
          <p:cNvPr id="12" name="TextBox 11">
            <a:extLst>
              <a:ext uri="{FF2B5EF4-FFF2-40B4-BE49-F238E27FC236}">
                <a16:creationId xmlns:a16="http://schemas.microsoft.com/office/drawing/2014/main" id="{57478A76-5936-02B1-DCC2-3557E12B7294}"/>
              </a:ext>
            </a:extLst>
          </p:cNvPr>
          <p:cNvSpPr txBox="1"/>
          <p:nvPr/>
        </p:nvSpPr>
        <p:spPr>
          <a:xfrm>
            <a:off x="2028797" y="3441699"/>
            <a:ext cx="2469842" cy="707702"/>
          </a:xfrm>
          <a:prstGeom prst="rect">
            <a:avLst/>
          </a:prstGeom>
          <a:noFill/>
        </p:spPr>
        <p:txBody>
          <a:bodyPr wrap="square" rtlCol="0">
            <a:spAutoFit/>
          </a:bodyPr>
          <a:lstStyle/>
          <a:p>
            <a:pPr algn="ctr" defTabSz="609447"/>
            <a:r>
              <a:rPr lang="en-US" sz="3999" b="1" kern="1200">
                <a:solidFill>
                  <a:prstClr val="black"/>
                </a:solidFill>
                <a:latin typeface="Tw Cen MT" panose="020B0602020104020603"/>
                <a:ea typeface="+mn-ea"/>
                <a:cs typeface="+mn-cs"/>
              </a:rPr>
              <a:t>Actual risk</a:t>
            </a:r>
          </a:p>
        </p:txBody>
      </p:sp>
      <p:pic>
        <p:nvPicPr>
          <p:cNvPr id="14" name="Picture 13" descr="A map of different colored states&#10;&#10;AI-generated content may be incorrect.">
            <a:extLst>
              <a:ext uri="{FF2B5EF4-FFF2-40B4-BE49-F238E27FC236}">
                <a16:creationId xmlns:a16="http://schemas.microsoft.com/office/drawing/2014/main" id="{95A579F0-64EF-730E-B574-947C57333F47}"/>
              </a:ext>
            </a:extLst>
          </p:cNvPr>
          <p:cNvPicPr>
            <a:picLocks noChangeAspect="1"/>
          </p:cNvPicPr>
          <p:nvPr/>
        </p:nvPicPr>
        <p:blipFill>
          <a:blip r:embed="rId5"/>
          <a:srcRect l="16890" t="14837" r="22893" b="3083"/>
          <a:stretch>
            <a:fillRect/>
          </a:stretch>
        </p:blipFill>
        <p:spPr>
          <a:xfrm>
            <a:off x="5434294" y="3546406"/>
            <a:ext cx="756346" cy="832663"/>
          </a:xfrm>
          <a:prstGeom prst="flowChartConnector">
            <a:avLst/>
          </a:prstGeom>
          <a:ln w="3175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8990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1DC84-366C-A0B9-5FFF-B40732004F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3DB257-9566-2BDA-5D75-E9B2B972F9C9}"/>
              </a:ext>
            </a:extLst>
          </p:cNvPr>
          <p:cNvSpPr txBox="1"/>
          <p:nvPr/>
        </p:nvSpPr>
        <p:spPr>
          <a:xfrm>
            <a:off x="-1" y="185701"/>
            <a:ext cx="12188825" cy="1323094"/>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lIns="91440" tIns="45720" rIns="91440" bIns="45720" rtlCol="0" anchor="ctr">
            <a:spAutoFit/>
          </a:bodyPr>
          <a:lstStyle/>
          <a:p>
            <a:pPr algn="ctr" defTabSz="457086">
              <a:defRPr/>
            </a:pPr>
            <a:r>
              <a:rPr lang="en-US" sz="3950" b="1" dirty="0">
                <a:solidFill>
                  <a:prstClr val="black"/>
                </a:solidFill>
                <a:latin typeface="Calibri"/>
              </a:rPr>
              <a:t>Previous HIV Risk scores failed to predict HIV in </a:t>
            </a:r>
          </a:p>
          <a:p>
            <a:pPr algn="ctr" defTabSz="457086">
              <a:defRPr/>
            </a:pPr>
            <a:r>
              <a:rPr lang="en-US" sz="3950" b="1">
                <a:solidFill>
                  <a:prstClr val="black"/>
                </a:solidFill>
                <a:latin typeface="Calibri"/>
              </a:rPr>
              <a:t>Men having Sex with Men in Atlanta, Georgia</a:t>
            </a:r>
          </a:p>
        </p:txBody>
      </p:sp>
      <p:grpSp>
        <p:nvGrpSpPr>
          <p:cNvPr id="17" name="Group 16">
            <a:extLst>
              <a:ext uri="{FF2B5EF4-FFF2-40B4-BE49-F238E27FC236}">
                <a16:creationId xmlns:a16="http://schemas.microsoft.com/office/drawing/2014/main" id="{13B9E1B8-BF3E-795B-6EED-E0BAC42ABEE6}"/>
              </a:ext>
            </a:extLst>
          </p:cNvPr>
          <p:cNvGrpSpPr/>
          <p:nvPr/>
        </p:nvGrpSpPr>
        <p:grpSpPr>
          <a:xfrm>
            <a:off x="245916" y="2543187"/>
            <a:ext cx="9952569" cy="4113728"/>
            <a:chOff x="626183" y="3636391"/>
            <a:chExt cx="14932742" cy="6172200"/>
          </a:xfrm>
        </p:grpSpPr>
        <p:pic>
          <p:nvPicPr>
            <p:cNvPr id="4" name="Picture 3" descr="A black and white text on a white background&#10;&#10;AI-generated content may be incorrect.">
              <a:extLst>
                <a:ext uri="{FF2B5EF4-FFF2-40B4-BE49-F238E27FC236}">
                  <a16:creationId xmlns:a16="http://schemas.microsoft.com/office/drawing/2014/main" id="{B3F9C4C8-C38F-5655-B95F-E32AB310C92F}"/>
                </a:ext>
              </a:extLst>
            </p:cNvPr>
            <p:cNvPicPr/>
            <p:nvPr/>
          </p:nvPicPr>
          <p:blipFill>
            <a:blip r:embed="rId3">
              <a:extLst>
                <a:ext uri="{28A0092B-C50C-407E-A947-70E740481C1C}">
                  <a14:useLocalDpi xmlns:a14="http://schemas.microsoft.com/office/drawing/2010/main" val="0"/>
                </a:ext>
              </a:extLst>
            </a:blip>
            <a:stretch>
              <a:fillRect/>
            </a:stretch>
          </p:blipFill>
          <p:spPr>
            <a:xfrm>
              <a:off x="626183" y="3636391"/>
              <a:ext cx="14932742" cy="6172200"/>
            </a:xfrm>
            <a:prstGeom prst="rect">
              <a:avLst/>
            </a:prstGeom>
          </p:spPr>
        </p:pic>
        <p:cxnSp>
          <p:nvCxnSpPr>
            <p:cNvPr id="10" name="Straight Arrow Connector 9">
              <a:extLst>
                <a:ext uri="{FF2B5EF4-FFF2-40B4-BE49-F238E27FC236}">
                  <a16:creationId xmlns:a16="http://schemas.microsoft.com/office/drawing/2014/main" id="{C38DBCB0-F607-A610-EEDB-9D85B57BE32D}"/>
                </a:ext>
              </a:extLst>
            </p:cNvPr>
            <p:cNvCxnSpPr>
              <a:stCxn id="9" idx="1"/>
              <a:endCxn id="5" idx="3"/>
            </p:cNvCxnSpPr>
            <p:nvPr/>
          </p:nvCxnSpPr>
          <p:spPr>
            <a:xfrm flipH="1" flipV="1">
              <a:off x="9833918" y="5279574"/>
              <a:ext cx="1197152" cy="32082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D214B09C-33FA-1B32-5675-C22EA80D89F5}"/>
                </a:ext>
              </a:extLst>
            </p:cNvPr>
            <p:cNvGrpSpPr/>
            <p:nvPr/>
          </p:nvGrpSpPr>
          <p:grpSpPr>
            <a:xfrm>
              <a:off x="2263993" y="4672150"/>
              <a:ext cx="12385489" cy="4349931"/>
              <a:chOff x="2488582" y="4607981"/>
              <a:chExt cx="12385489" cy="4349931"/>
            </a:xfrm>
          </p:grpSpPr>
          <p:sp>
            <p:nvSpPr>
              <p:cNvPr id="5" name="Rectangle 4">
                <a:extLst>
                  <a:ext uri="{FF2B5EF4-FFF2-40B4-BE49-F238E27FC236}">
                    <a16:creationId xmlns:a16="http://schemas.microsoft.com/office/drawing/2014/main" id="{28A662A0-1273-8281-A313-918F1A5F8E92}"/>
                  </a:ext>
                </a:extLst>
              </p:cNvPr>
              <p:cNvSpPr/>
              <p:nvPr/>
            </p:nvSpPr>
            <p:spPr>
              <a:xfrm>
                <a:off x="2488582" y="4607981"/>
                <a:ext cx="7569926" cy="121484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609447"/>
                <a:endParaRPr lang="en-US" sz="1865">
                  <a:solidFill>
                    <a:srgbClr val="C0504D"/>
                  </a:solidFill>
                  <a:latin typeface="Calibri"/>
                </a:endParaRPr>
              </a:p>
            </p:txBody>
          </p:sp>
          <p:sp>
            <p:nvSpPr>
              <p:cNvPr id="7" name="Rectangle 6">
                <a:extLst>
                  <a:ext uri="{FF2B5EF4-FFF2-40B4-BE49-F238E27FC236}">
                    <a16:creationId xmlns:a16="http://schemas.microsoft.com/office/drawing/2014/main" id="{FC7D49A5-CCEA-E705-CF0D-5A75CABB0DDC}"/>
                  </a:ext>
                </a:extLst>
              </p:cNvPr>
              <p:cNvSpPr/>
              <p:nvPr/>
            </p:nvSpPr>
            <p:spPr>
              <a:xfrm>
                <a:off x="2495122" y="6115068"/>
                <a:ext cx="7569926" cy="140592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609447"/>
                <a:endParaRPr lang="en-US" sz="1865">
                  <a:solidFill>
                    <a:srgbClr val="C0504D"/>
                  </a:solidFill>
                  <a:latin typeface="Calibri"/>
                </a:endParaRPr>
              </a:p>
            </p:txBody>
          </p:sp>
          <p:sp>
            <p:nvSpPr>
              <p:cNvPr id="8" name="Rectangle 7">
                <a:extLst>
                  <a:ext uri="{FF2B5EF4-FFF2-40B4-BE49-F238E27FC236}">
                    <a16:creationId xmlns:a16="http://schemas.microsoft.com/office/drawing/2014/main" id="{73A26C9F-8779-59A0-9CC7-583D0C61D38A}"/>
                  </a:ext>
                </a:extLst>
              </p:cNvPr>
              <p:cNvSpPr/>
              <p:nvPr/>
            </p:nvSpPr>
            <p:spPr>
              <a:xfrm>
                <a:off x="2495122" y="7813239"/>
                <a:ext cx="7563386" cy="114467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609447"/>
                <a:endParaRPr lang="en-US" sz="1865">
                  <a:solidFill>
                    <a:srgbClr val="C0504D"/>
                  </a:solidFill>
                  <a:latin typeface="Calibri"/>
                </a:endParaRPr>
              </a:p>
            </p:txBody>
          </p:sp>
          <p:sp>
            <p:nvSpPr>
              <p:cNvPr id="9" name="TextBox 8">
                <a:extLst>
                  <a:ext uri="{FF2B5EF4-FFF2-40B4-BE49-F238E27FC236}">
                    <a16:creationId xmlns:a16="http://schemas.microsoft.com/office/drawing/2014/main" id="{0F31E454-5C53-3535-18FC-C7FA2F3A83EB}"/>
                  </a:ext>
                </a:extLst>
              </p:cNvPr>
              <p:cNvSpPr txBox="1"/>
              <p:nvPr/>
            </p:nvSpPr>
            <p:spPr>
              <a:xfrm>
                <a:off x="11255660" y="7923910"/>
                <a:ext cx="3618411" cy="999504"/>
              </a:xfrm>
              <a:prstGeom prst="rect">
                <a:avLst/>
              </a:prstGeom>
              <a:solidFill>
                <a:schemeClr val="accent2">
                  <a:lumMod val="20000"/>
                  <a:lumOff val="80000"/>
                </a:schemeClr>
              </a:solidFill>
              <a:ln w="38100">
                <a:solidFill>
                  <a:srgbClr val="FF0000"/>
                </a:solidFill>
              </a:ln>
            </p:spPr>
            <p:txBody>
              <a:bodyPr wrap="square" rtlCol="0">
                <a:spAutoFit/>
              </a:bodyPr>
              <a:lstStyle/>
              <a:p>
                <a:pPr defTabSz="609447"/>
                <a:r>
                  <a:rPr lang="en-US" sz="1865">
                    <a:solidFill>
                      <a:prstClr val="black"/>
                    </a:solidFill>
                    <a:latin typeface="Calibri"/>
                  </a:rPr>
                  <a:t>Scores focused on behavioral factors</a:t>
                </a:r>
              </a:p>
            </p:txBody>
          </p:sp>
          <p:cxnSp>
            <p:nvCxnSpPr>
              <p:cNvPr id="11" name="Straight Arrow Connector 10">
                <a:extLst>
                  <a:ext uri="{FF2B5EF4-FFF2-40B4-BE49-F238E27FC236}">
                    <a16:creationId xmlns:a16="http://schemas.microsoft.com/office/drawing/2014/main" id="{8F43778F-60C4-C831-A0D3-4FA9AF8FCAE6}"/>
                  </a:ext>
                </a:extLst>
              </p:cNvPr>
              <p:cNvCxnSpPr>
                <a:cxnSpLocks/>
                <a:stCxn id="9" idx="1"/>
                <a:endCxn id="7" idx="3"/>
              </p:cNvCxnSpPr>
              <p:nvPr/>
            </p:nvCxnSpPr>
            <p:spPr>
              <a:xfrm flipH="1" flipV="1">
                <a:off x="10065048" y="6818033"/>
                <a:ext cx="1190612" cy="16056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59FA3B2-4BF9-498F-4731-F241A41BF843}"/>
                  </a:ext>
                </a:extLst>
              </p:cNvPr>
              <p:cNvCxnSpPr>
                <a:cxnSpLocks/>
                <a:stCxn id="9" idx="1"/>
                <a:endCxn id="8" idx="3"/>
              </p:cNvCxnSpPr>
              <p:nvPr/>
            </p:nvCxnSpPr>
            <p:spPr>
              <a:xfrm flipH="1" flipV="1">
                <a:off x="10058508" y="8385577"/>
                <a:ext cx="1197152" cy="380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6" name="Picture 5">
            <a:extLst>
              <a:ext uri="{FF2B5EF4-FFF2-40B4-BE49-F238E27FC236}">
                <a16:creationId xmlns:a16="http://schemas.microsoft.com/office/drawing/2014/main" id="{469F32C6-4A99-C370-8AA5-BC85EDD3C51D}"/>
              </a:ext>
            </a:extLst>
          </p:cNvPr>
          <p:cNvPicPr>
            <a:picLocks noChangeAspect="1"/>
          </p:cNvPicPr>
          <p:nvPr/>
        </p:nvPicPr>
        <p:blipFill>
          <a:blip r:embed="rId4"/>
          <a:stretch>
            <a:fillRect/>
          </a:stretch>
        </p:blipFill>
        <p:spPr>
          <a:xfrm>
            <a:off x="7024729" y="1590721"/>
            <a:ext cx="4768494" cy="3698989"/>
          </a:xfrm>
          <a:prstGeom prst="rect">
            <a:avLst/>
          </a:prstGeom>
        </p:spPr>
      </p:pic>
    </p:spTree>
    <p:extLst>
      <p:ext uri="{BB962C8B-B14F-4D97-AF65-F5344CB8AC3E}">
        <p14:creationId xmlns:p14="http://schemas.microsoft.com/office/powerpoint/2010/main" val="206713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5,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buClr>
                <a:srgbClr val="D6201A"/>
              </a:buClr>
              <a:buFont typeface="Wingdings" charset="2"/>
              <a:buChar char="§"/>
              <a:defRPr/>
            </a:pPr>
            <a:r>
              <a:rPr lang="en-US" sz="1800" i="1" dirty="0">
                <a:solidFill>
                  <a:schemeClr val="tx1"/>
                </a:solidFill>
                <a:latin typeface="Arial"/>
                <a:sym typeface="Arial"/>
              </a:rPr>
              <a:t>This program is supported by the Health Resources and Services Administration (HRSA) of the U.S. Department of Health and Human Services (HHS) under grant number TR7HA53203-01-00 as part of an award totaling $5.7m. The contents are those of the author(s) and do not necessarily represent the official views of, nor an endorsement, by HRSA, HHS, or the U.S. Government. For more information, please visit HRSA.gov.</a:t>
            </a:r>
          </a:p>
          <a:p>
            <a:pPr marL="457120" indent="-304747" defTabSz="1218987">
              <a:buClr>
                <a:srgbClr val="D6201A"/>
              </a:buClr>
              <a:buFont typeface="Wingdings" charset="2"/>
              <a:buChar char="§"/>
              <a:defRPr/>
            </a:pPr>
            <a:r>
              <a:rPr lang="en-US" sz="1800" i="1" dirty="0">
                <a:solidFill>
                  <a:schemeClr val="tx1"/>
                </a:solidFill>
                <a:latin typeface="Arial"/>
                <a:ea typeface="Calibri" panose="020F0502020204030204" pitchFamily="34" charset="0"/>
                <a:sym typeface="Arial"/>
              </a:rPr>
              <a:t>“Funding for this presentation was made possible by cooperative agreement </a:t>
            </a:r>
            <a:r>
              <a:rPr lang="en-US" sz="1800" i="1" dirty="0">
                <a:solidFill>
                  <a:schemeClr val="tx1"/>
                </a:solidFill>
                <a:latin typeface="Arial"/>
                <a:sym typeface="Arial"/>
              </a:rPr>
              <a:t>TR7HA53203-01-00</a:t>
            </a:r>
            <a:r>
              <a:rPr lang="en-US" sz="1800" i="1" dirty="0">
                <a:solidFill>
                  <a:schemeClr val="tx1"/>
                </a:solidFill>
                <a:latin typeface="Arial"/>
                <a:ea typeface="Calibri" panose="020F0502020204030204" pitchFamily="34" charset="0"/>
                <a:sym typeface="Arial"/>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457120" indent="-304747" defTabSz="1218987">
              <a:buClr>
                <a:srgbClr val="D6201A"/>
              </a:buClr>
              <a:buFont typeface="Wingdings" charset="2"/>
              <a:buChar char="§"/>
              <a:defRPr/>
            </a:pPr>
            <a:r>
              <a:rPr lang="en-US" altLang="en-US" sz="1800" i="1" dirty="0">
                <a:solidFill>
                  <a:schemeClr val="tx1"/>
                </a:solidFill>
                <a:latin typeface="Arial" panose="020B0604020202020204" pitchFamily="34" charset="0"/>
                <a:ea typeface="Calibri" panose="020F0502020204030204" pitchFamily="34" charset="0"/>
                <a:sym typeface="Arial"/>
              </a:rPr>
              <a:t>This content is owned by the AETC and is protected by copyright laws.  Reproduction or distribution of the content without written permission of the sponsor is prohibited and may result in legal action.  </a:t>
            </a:r>
            <a:endParaRPr lang="en-US" sz="1800" i="1" dirty="0">
              <a:solidFill>
                <a:schemeClr val="tx1"/>
              </a:solidFill>
              <a:latin typeface="Arial" panose="020B0604020202020204" pitchFamily="34" charset="0"/>
              <a:ea typeface="Calibri" panose="020F0502020204030204" pitchFamily="34" charset="0"/>
              <a:sym typeface="Arial"/>
            </a:endParaRPr>
          </a:p>
        </p:txBody>
      </p:sp>
    </p:spTree>
    <p:extLst>
      <p:ext uri="{BB962C8B-B14F-4D97-AF65-F5344CB8AC3E}">
        <p14:creationId xmlns:p14="http://schemas.microsoft.com/office/powerpoint/2010/main" val="32716174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29FAF-4238-D4D4-B4DC-22F0B4F72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3FD57-68E8-50CA-83B0-4B4694EE57A3}"/>
              </a:ext>
            </a:extLst>
          </p:cNvPr>
          <p:cNvSpPr>
            <a:spLocks noGrp="1"/>
          </p:cNvSpPr>
          <p:nvPr>
            <p:ph type="title"/>
          </p:nvPr>
        </p:nvSpPr>
        <p:spPr>
          <a:xfrm>
            <a:off x="286018" y="180880"/>
            <a:ext cx="4814042" cy="1971769"/>
          </a:xfrm>
        </p:spPr>
        <p:txBody>
          <a:bodyPr>
            <a:normAutofit/>
          </a:bodyPr>
          <a:lstStyle/>
          <a:p>
            <a:r>
              <a:rPr lang="en-US"/>
              <a:t>HIV risk in women</a:t>
            </a:r>
          </a:p>
        </p:txBody>
      </p:sp>
      <p:graphicFrame>
        <p:nvGraphicFramePr>
          <p:cNvPr id="13" name="Content Placeholder 6">
            <a:extLst>
              <a:ext uri="{FF2B5EF4-FFF2-40B4-BE49-F238E27FC236}">
                <a16:creationId xmlns:a16="http://schemas.microsoft.com/office/drawing/2014/main" id="{D11797EB-72B4-7205-C30F-AA2849A4ED2D}"/>
              </a:ext>
            </a:extLst>
          </p:cNvPr>
          <p:cNvGraphicFramePr>
            <a:graphicFrameLocks noGrp="1"/>
          </p:cNvGraphicFramePr>
          <p:nvPr>
            <p:ph idx="1"/>
          </p:nvPr>
        </p:nvGraphicFramePr>
        <p:xfrm>
          <a:off x="651535" y="2021004"/>
          <a:ext cx="4448525" cy="3764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E760CAD2-082E-3D5F-22A0-9D4BD600E939}"/>
              </a:ext>
            </a:extLst>
          </p:cNvPr>
          <p:cNvPicPr>
            <a:picLocks noChangeAspect="1"/>
          </p:cNvPicPr>
          <p:nvPr/>
        </p:nvPicPr>
        <p:blipFill>
          <a:blip r:embed="rId7"/>
          <a:stretch>
            <a:fillRect/>
          </a:stretch>
        </p:blipFill>
        <p:spPr>
          <a:xfrm>
            <a:off x="5465578" y="1040085"/>
            <a:ext cx="5134785" cy="1633127"/>
          </a:xfrm>
          <a:prstGeom prst="rect">
            <a:avLst/>
          </a:prstGeom>
        </p:spPr>
      </p:pic>
      <p:sp>
        <p:nvSpPr>
          <p:cNvPr id="9" name="TextBox 8">
            <a:extLst>
              <a:ext uri="{FF2B5EF4-FFF2-40B4-BE49-F238E27FC236}">
                <a16:creationId xmlns:a16="http://schemas.microsoft.com/office/drawing/2014/main" id="{2DC488E3-0B8C-9A6E-DB37-6E1F004AE2ED}"/>
              </a:ext>
            </a:extLst>
          </p:cNvPr>
          <p:cNvSpPr txBox="1"/>
          <p:nvPr/>
        </p:nvSpPr>
        <p:spPr>
          <a:xfrm>
            <a:off x="5595886" y="2942754"/>
            <a:ext cx="5750279" cy="2717472"/>
          </a:xfrm>
          <a:prstGeom prst="rect">
            <a:avLst/>
          </a:prstGeom>
          <a:solidFill>
            <a:schemeClr val="accent4">
              <a:lumMod val="40000"/>
              <a:lumOff val="60000"/>
            </a:schemeClr>
          </a:solidFill>
        </p:spPr>
        <p:txBody>
          <a:bodyPr wrap="square" rtlCol="0">
            <a:spAutoFit/>
          </a:bodyPr>
          <a:lstStyle/>
          <a:p>
            <a:pPr defTabSz="609447"/>
            <a:r>
              <a:rPr lang="en-US" sz="2132" b="1" u="sng">
                <a:solidFill>
                  <a:prstClr val="black"/>
                </a:solidFill>
                <a:latin typeface="Tw Cen MT" panose="020B0602020104020603"/>
              </a:rPr>
              <a:t>Survey of 102 women dx with HIV in Atlanta:</a:t>
            </a:r>
            <a:endParaRPr lang="en-US" sz="2132">
              <a:solidFill>
                <a:prstClr val="black"/>
              </a:solidFill>
              <a:latin typeface="Tw Cen MT" panose="020B0602020104020603"/>
            </a:endParaRPr>
          </a:p>
          <a:p>
            <a:pPr marL="304724" indent="-304724" defTabSz="609447">
              <a:buFont typeface="Arial" panose="020B0604020202020204" pitchFamily="34" charset="0"/>
              <a:buChar char="•"/>
            </a:pPr>
            <a:r>
              <a:rPr lang="en-US" sz="2132" b="1">
                <a:solidFill>
                  <a:prstClr val="black"/>
                </a:solidFill>
                <a:latin typeface="Tw Cen MT" panose="020B0602020104020603"/>
              </a:rPr>
              <a:t>65% </a:t>
            </a:r>
            <a:r>
              <a:rPr lang="en-US" sz="2132">
                <a:solidFill>
                  <a:prstClr val="black"/>
                </a:solidFill>
                <a:latin typeface="Tw Cen MT" panose="020B0602020104020603"/>
              </a:rPr>
              <a:t>reported having only one partner at the time of HIV diagnosis</a:t>
            </a:r>
          </a:p>
          <a:p>
            <a:pPr marL="304724" indent="-304724" defTabSz="609447">
              <a:buFont typeface="Arial" panose="020B0604020202020204" pitchFamily="34" charset="0"/>
              <a:buChar char="•"/>
            </a:pPr>
            <a:r>
              <a:rPr lang="en-US" sz="2132" b="1">
                <a:solidFill>
                  <a:prstClr val="black"/>
                </a:solidFill>
                <a:latin typeface="Tw Cen MT" panose="020B0602020104020603"/>
              </a:rPr>
              <a:t>64% </a:t>
            </a:r>
            <a:r>
              <a:rPr lang="en-US" sz="2132">
                <a:solidFill>
                  <a:prstClr val="black"/>
                </a:solidFill>
                <a:latin typeface="Tw Cen MT" panose="020B0602020104020603"/>
              </a:rPr>
              <a:t>of women reported having a longitudinal sexual relationship with their partner from whom they acquired HIV</a:t>
            </a:r>
          </a:p>
          <a:p>
            <a:pPr marL="304724" indent="-304724" defTabSz="609447">
              <a:buFont typeface="Arial" panose="020B0604020202020204" pitchFamily="34" charset="0"/>
              <a:buChar char="•"/>
            </a:pPr>
            <a:r>
              <a:rPr lang="en-US" sz="2132" b="1">
                <a:solidFill>
                  <a:prstClr val="black"/>
                </a:solidFill>
                <a:latin typeface="Tw Cen MT" panose="020B0602020104020603"/>
              </a:rPr>
              <a:t>90% </a:t>
            </a:r>
            <a:r>
              <a:rPr lang="en-US" sz="2132">
                <a:solidFill>
                  <a:prstClr val="black"/>
                </a:solidFill>
                <a:latin typeface="Tw Cen MT" panose="020B0602020104020603"/>
              </a:rPr>
              <a:t>unaware of partner HIV status</a:t>
            </a:r>
          </a:p>
          <a:p>
            <a:pPr marL="304724" indent="-304724" defTabSz="609447">
              <a:buFont typeface="Arial" panose="020B0604020202020204" pitchFamily="34" charset="0"/>
              <a:buChar char="•"/>
            </a:pPr>
            <a:r>
              <a:rPr lang="en-US" sz="2132" b="1">
                <a:solidFill>
                  <a:prstClr val="black"/>
                </a:solidFill>
                <a:latin typeface="Tw Cen MT" panose="020B0602020104020603"/>
              </a:rPr>
              <a:t>90% </a:t>
            </a:r>
            <a:r>
              <a:rPr lang="en-US" sz="2132">
                <a:solidFill>
                  <a:prstClr val="black"/>
                </a:solidFill>
                <a:latin typeface="Tw Cen MT" panose="020B0602020104020603"/>
              </a:rPr>
              <a:t>unaware of partner’s bisexual status</a:t>
            </a:r>
          </a:p>
        </p:txBody>
      </p:sp>
    </p:spTree>
    <p:extLst>
      <p:ext uri="{BB962C8B-B14F-4D97-AF65-F5344CB8AC3E}">
        <p14:creationId xmlns:p14="http://schemas.microsoft.com/office/powerpoint/2010/main" val="2562256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5CF5-8C4D-1B0F-B4D0-9627F2B45A7A}"/>
              </a:ext>
            </a:extLst>
          </p:cNvPr>
          <p:cNvSpPr>
            <a:spLocks noGrp="1"/>
          </p:cNvSpPr>
          <p:nvPr>
            <p:ph type="title"/>
          </p:nvPr>
        </p:nvSpPr>
        <p:spPr/>
        <p:txBody>
          <a:bodyPr>
            <a:normAutofit fontScale="90000"/>
          </a:bodyPr>
          <a:lstStyle/>
          <a:p>
            <a:r>
              <a:rPr lang="en-US" b="1" i="1">
                <a:latin typeface="Arial" panose="020B0604020202020204" pitchFamily="34" charset="0"/>
                <a:cs typeface="Arial" panose="020B0604020202020204" pitchFamily="34" charset="0"/>
              </a:rPr>
              <a:t>Comparing Behavioral and Socio-Structural Exposures for Women’s HIV Prevention in the Urban South</a:t>
            </a:r>
            <a:br>
              <a:rPr lang="en-US" b="1" i="1">
                <a:latin typeface="Arial" panose="020B0604020202020204" pitchFamily="34" charset="0"/>
                <a:cs typeface="Arial" panose="020B0604020202020204" pitchFamily="34" charset="0"/>
              </a:rPr>
            </a:br>
            <a:endParaRPr lang="en-US"/>
          </a:p>
        </p:txBody>
      </p:sp>
      <p:pic>
        <p:nvPicPr>
          <p:cNvPr id="12" name="Picture 11">
            <a:extLst>
              <a:ext uri="{FF2B5EF4-FFF2-40B4-BE49-F238E27FC236}">
                <a16:creationId xmlns:a16="http://schemas.microsoft.com/office/drawing/2014/main" id="{A4D68D2E-EE62-6F93-6D9E-B8BA6D74F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4665" y="2215011"/>
            <a:ext cx="7835673" cy="3434049"/>
          </a:xfrm>
          <a:prstGeom prst="rect">
            <a:avLst/>
          </a:prstGeom>
        </p:spPr>
      </p:pic>
      <p:sp>
        <p:nvSpPr>
          <p:cNvPr id="14" name="TextBox 13">
            <a:extLst>
              <a:ext uri="{FF2B5EF4-FFF2-40B4-BE49-F238E27FC236}">
                <a16:creationId xmlns:a16="http://schemas.microsoft.com/office/drawing/2014/main" id="{97821E2E-1195-3DF4-1493-4A4F02892BE9}"/>
              </a:ext>
            </a:extLst>
          </p:cNvPr>
          <p:cNvSpPr txBox="1"/>
          <p:nvPr/>
        </p:nvSpPr>
        <p:spPr>
          <a:xfrm>
            <a:off x="390424" y="2215012"/>
            <a:ext cx="2885323" cy="1179696"/>
          </a:xfrm>
          <a:prstGeom prst="rect">
            <a:avLst/>
          </a:prstGeom>
          <a:noFill/>
        </p:spPr>
        <p:txBody>
          <a:bodyPr wrap="square">
            <a:spAutoFit/>
          </a:bodyPr>
          <a:lstStyle/>
          <a:p>
            <a:pPr algn="ctr">
              <a:lnSpc>
                <a:spcPct val="120000"/>
              </a:lnSpc>
            </a:pPr>
            <a:r>
              <a:rPr lang="en-US" sz="1200" b="1" i="1"/>
              <a:t>To quantify the impact of behavioral and socio-structural risk factors on HIV risk among women at Grady Health System (GHS) in Atlanta, Georgia. </a:t>
            </a:r>
            <a:r>
              <a:rPr lang="en-US" sz="1100" b="1" i="1"/>
              <a:t>​</a:t>
            </a:r>
          </a:p>
        </p:txBody>
      </p:sp>
      <p:sp>
        <p:nvSpPr>
          <p:cNvPr id="16" name="TextBox 15">
            <a:extLst>
              <a:ext uri="{FF2B5EF4-FFF2-40B4-BE49-F238E27FC236}">
                <a16:creationId xmlns:a16="http://schemas.microsoft.com/office/drawing/2014/main" id="{67FB23FC-E654-DF1C-7984-165154ADD449}"/>
              </a:ext>
            </a:extLst>
          </p:cNvPr>
          <p:cNvSpPr txBox="1"/>
          <p:nvPr/>
        </p:nvSpPr>
        <p:spPr>
          <a:xfrm>
            <a:off x="485648" y="3810773"/>
            <a:ext cx="2694873" cy="1401237"/>
          </a:xfrm>
          <a:prstGeom prst="rect">
            <a:avLst/>
          </a:prstGeom>
          <a:noFill/>
        </p:spPr>
        <p:txBody>
          <a:bodyPr wrap="square">
            <a:spAutoFit/>
          </a:bodyPr>
          <a:lstStyle/>
          <a:p>
            <a:pPr>
              <a:lnSpc>
                <a:spcPct val="120000"/>
              </a:lnSpc>
            </a:pPr>
            <a:r>
              <a:rPr lang="en-US" sz="1200" b="1"/>
              <a:t>Cohort Characteristics: </a:t>
            </a:r>
            <a:r>
              <a:rPr lang="en-US" sz="1200"/>
              <a:t>Of 333,263 women, 617(0.19%) were newly diagnosed with HIV. People with HIV (PWH) were predominately Black (89%) with mean age 41 years. </a:t>
            </a:r>
          </a:p>
        </p:txBody>
      </p:sp>
    </p:spTree>
    <p:extLst>
      <p:ext uri="{BB962C8B-B14F-4D97-AF65-F5344CB8AC3E}">
        <p14:creationId xmlns:p14="http://schemas.microsoft.com/office/powerpoint/2010/main" val="593874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0B13-09B9-9DAB-6178-4F34FD052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A68D3-4CF3-7292-4C5D-218F9B3895F3}"/>
              </a:ext>
            </a:extLst>
          </p:cNvPr>
          <p:cNvSpPr>
            <a:spLocks noGrp="1"/>
          </p:cNvSpPr>
          <p:nvPr>
            <p:ph type="title"/>
          </p:nvPr>
        </p:nvSpPr>
        <p:spPr/>
        <p:txBody>
          <a:bodyPr>
            <a:normAutofit fontScale="90000"/>
          </a:bodyPr>
          <a:lstStyle/>
          <a:p>
            <a:r>
              <a:rPr lang="en-US" b="1" i="1">
                <a:latin typeface="Arial" panose="020B0604020202020204" pitchFamily="34" charset="0"/>
                <a:cs typeface="Arial" panose="020B0604020202020204" pitchFamily="34" charset="0"/>
              </a:rPr>
              <a:t>Comparing Behavioral and Socio-Structural Exposures for Women’s HIV Prevention in the Urban South</a:t>
            </a:r>
            <a:br>
              <a:rPr lang="en-US" b="1" i="1">
                <a:latin typeface="Arial" panose="020B0604020202020204" pitchFamily="34" charset="0"/>
                <a:cs typeface="Arial" panose="020B0604020202020204" pitchFamily="34" charset="0"/>
              </a:rPr>
            </a:br>
            <a:endParaRPr lang="en-US"/>
          </a:p>
        </p:txBody>
      </p:sp>
      <p:pic>
        <p:nvPicPr>
          <p:cNvPr id="8" name="Picture 7">
            <a:extLst>
              <a:ext uri="{FF2B5EF4-FFF2-40B4-BE49-F238E27FC236}">
                <a16:creationId xmlns:a16="http://schemas.microsoft.com/office/drawing/2014/main" id="{4D2AB0D0-38C7-92A8-AD96-588E96B62A25}"/>
              </a:ext>
            </a:extLst>
          </p:cNvPr>
          <p:cNvPicPr>
            <a:picLocks noChangeAspect="1"/>
          </p:cNvPicPr>
          <p:nvPr/>
        </p:nvPicPr>
        <p:blipFill>
          <a:blip r:embed="rId2">
            <a:extLst>
              <a:ext uri="{28A0092B-C50C-407E-A947-70E740481C1C}">
                <a14:useLocalDpi xmlns:a14="http://schemas.microsoft.com/office/drawing/2010/main" val="0"/>
              </a:ext>
            </a:extLst>
          </a:blip>
          <a:srcRect r="1697" b="17025"/>
          <a:stretch>
            <a:fillRect/>
          </a:stretch>
        </p:blipFill>
        <p:spPr>
          <a:xfrm>
            <a:off x="6094412" y="3061244"/>
            <a:ext cx="4778817" cy="3457479"/>
          </a:xfrm>
          <a:prstGeom prst="rect">
            <a:avLst/>
          </a:prstGeom>
          <a:ln>
            <a:solidFill>
              <a:schemeClr val="tx1"/>
            </a:solidFill>
          </a:ln>
        </p:spPr>
      </p:pic>
      <p:pic>
        <p:nvPicPr>
          <p:cNvPr id="9" name="Picture 8">
            <a:extLst>
              <a:ext uri="{FF2B5EF4-FFF2-40B4-BE49-F238E27FC236}">
                <a16:creationId xmlns:a16="http://schemas.microsoft.com/office/drawing/2014/main" id="{5C6540F5-9B99-55A3-423D-7129A6D2A595}"/>
              </a:ext>
            </a:extLst>
          </p:cNvPr>
          <p:cNvPicPr>
            <a:picLocks noChangeAspect="1"/>
          </p:cNvPicPr>
          <p:nvPr/>
        </p:nvPicPr>
        <p:blipFill>
          <a:blip r:embed="rId3">
            <a:extLst>
              <a:ext uri="{28A0092B-C50C-407E-A947-70E740481C1C}">
                <a14:useLocalDpi xmlns:a14="http://schemas.microsoft.com/office/drawing/2010/main" val="0"/>
              </a:ext>
            </a:extLst>
          </a:blip>
          <a:srcRect r="2199"/>
          <a:stretch>
            <a:fillRect/>
          </a:stretch>
        </p:blipFill>
        <p:spPr>
          <a:xfrm>
            <a:off x="685223" y="3061244"/>
            <a:ext cx="5045219" cy="3439067"/>
          </a:xfrm>
          <a:prstGeom prst="rect">
            <a:avLst/>
          </a:prstGeom>
          <a:ln>
            <a:solidFill>
              <a:schemeClr val="tx1"/>
            </a:solidFill>
          </a:ln>
        </p:spPr>
      </p:pic>
      <p:sp>
        <p:nvSpPr>
          <p:cNvPr id="3" name="Title 4">
            <a:extLst>
              <a:ext uri="{FF2B5EF4-FFF2-40B4-BE49-F238E27FC236}">
                <a16:creationId xmlns:a16="http://schemas.microsoft.com/office/drawing/2014/main" id="{7B3C4A48-105D-D6C1-8111-94B14017B240}"/>
              </a:ext>
            </a:extLst>
          </p:cNvPr>
          <p:cNvSpPr txBox="1">
            <a:spLocks/>
          </p:cNvSpPr>
          <p:nvPr/>
        </p:nvSpPr>
        <p:spPr>
          <a:xfrm>
            <a:off x="361856" y="1972472"/>
            <a:ext cx="11427023" cy="799892"/>
          </a:xfrm>
          <a:prstGeom prst="roundRect">
            <a:avLst/>
          </a:prstGeom>
          <a:solidFill>
            <a:srgbClr val="FF8C00"/>
          </a:solidFill>
          <a:ln>
            <a:solidFill>
              <a:schemeClr val="accent2">
                <a:lumMod val="50000"/>
              </a:schemeClr>
            </a:solidFill>
          </a:ln>
        </p:spPr>
        <p:txBody>
          <a:bodyPr vert="horz" wrap="square" lIns="182832" tIns="182832" rIns="182832" bIns="182832" rtlCol="0" anchor="ctr" anchorCtr="0">
            <a:noAutofit/>
          </a:bodyPr>
          <a:lstStyle>
            <a:lvl1pPr algn="ctr" defTabSz="914446"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1600" dirty="0"/>
              <a:t>STIs were strongly associated with individual HIV risk but were uncommon; socio-structural factors were prevalent and accounted for greater estimated population-level impact.</a:t>
            </a:r>
            <a:endParaRPr lang="en-US" sz="16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16575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46A41-8AE1-4CBA-D1A7-444CD04F1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1D137-6D27-48BC-20E2-FCD5FD000649}"/>
              </a:ext>
            </a:extLst>
          </p:cNvPr>
          <p:cNvSpPr>
            <a:spLocks noGrp="1"/>
          </p:cNvSpPr>
          <p:nvPr>
            <p:ph type="title"/>
          </p:nvPr>
        </p:nvSpPr>
        <p:spPr>
          <a:xfrm>
            <a:off x="286018" y="180880"/>
            <a:ext cx="4814042" cy="1971769"/>
          </a:xfrm>
        </p:spPr>
        <p:txBody>
          <a:bodyPr>
            <a:normAutofit/>
          </a:bodyPr>
          <a:lstStyle/>
          <a:p>
            <a:r>
              <a:rPr lang="en-US"/>
              <a:t>HIV risk in women</a:t>
            </a:r>
          </a:p>
        </p:txBody>
      </p:sp>
      <p:pic>
        <p:nvPicPr>
          <p:cNvPr id="3" name="Picture 2" descr="A few steps to help reduce hiv&#10;&#10;AI-generated content may be incorrect.">
            <a:extLst>
              <a:ext uri="{FF2B5EF4-FFF2-40B4-BE49-F238E27FC236}">
                <a16:creationId xmlns:a16="http://schemas.microsoft.com/office/drawing/2014/main" id="{12CA4559-6206-7807-E727-2B0CFBD188D6}"/>
              </a:ext>
            </a:extLst>
          </p:cNvPr>
          <p:cNvPicPr>
            <a:picLocks noChangeAspect="1"/>
          </p:cNvPicPr>
          <p:nvPr/>
        </p:nvPicPr>
        <p:blipFill>
          <a:blip r:embed="rId2">
            <a:extLst>
              <a:ext uri="{28A0092B-C50C-407E-A947-70E740481C1C}">
                <a14:useLocalDpi xmlns:a14="http://schemas.microsoft.com/office/drawing/2010/main" val="0"/>
              </a:ext>
            </a:extLst>
          </a:blip>
          <a:srcRect t="-1" b="14"/>
          <a:stretch>
            <a:fillRect/>
          </a:stretch>
        </p:blipFill>
        <p:spPr>
          <a:xfrm>
            <a:off x="5730149" y="1989643"/>
            <a:ext cx="5315454" cy="3442761"/>
          </a:xfrm>
          <a:prstGeom prst="rect">
            <a:avLst/>
          </a:prstGeom>
        </p:spPr>
      </p:pic>
      <p:pic>
        <p:nvPicPr>
          <p:cNvPr id="5" name="Picture 4">
            <a:extLst>
              <a:ext uri="{FF2B5EF4-FFF2-40B4-BE49-F238E27FC236}">
                <a16:creationId xmlns:a16="http://schemas.microsoft.com/office/drawing/2014/main" id="{ECC41ADD-C9A0-C42C-C67C-F48AED7DA2B9}"/>
              </a:ext>
            </a:extLst>
          </p:cNvPr>
          <p:cNvPicPr>
            <a:picLocks noChangeAspect="1"/>
          </p:cNvPicPr>
          <p:nvPr/>
        </p:nvPicPr>
        <p:blipFill>
          <a:blip r:embed="rId3"/>
          <a:stretch>
            <a:fillRect/>
          </a:stretch>
        </p:blipFill>
        <p:spPr>
          <a:xfrm>
            <a:off x="286020" y="1766403"/>
            <a:ext cx="4970480" cy="2713082"/>
          </a:xfrm>
          <a:prstGeom prst="rect">
            <a:avLst/>
          </a:prstGeom>
        </p:spPr>
      </p:pic>
      <p:sp>
        <p:nvSpPr>
          <p:cNvPr id="7" name="TextBox 6">
            <a:extLst>
              <a:ext uri="{FF2B5EF4-FFF2-40B4-BE49-F238E27FC236}">
                <a16:creationId xmlns:a16="http://schemas.microsoft.com/office/drawing/2014/main" id="{E15851B6-F48B-36F3-D17A-87C96F1D6C4F}"/>
              </a:ext>
            </a:extLst>
          </p:cNvPr>
          <p:cNvSpPr txBox="1"/>
          <p:nvPr/>
        </p:nvSpPr>
        <p:spPr>
          <a:xfrm>
            <a:off x="6094412" y="6459775"/>
            <a:ext cx="6094413" cy="276927"/>
          </a:xfrm>
          <a:prstGeom prst="rect">
            <a:avLst/>
          </a:prstGeom>
          <a:noFill/>
        </p:spPr>
        <p:txBody>
          <a:bodyPr wrap="square">
            <a:spAutoFit/>
          </a:bodyPr>
          <a:lstStyle/>
          <a:p>
            <a:pPr defTabSz="609447"/>
            <a:r>
              <a:rPr lang="en-US" sz="1200">
                <a:solidFill>
                  <a:srgbClr val="212121"/>
                </a:solidFill>
                <a:latin typeface="BlinkMacSystemFont"/>
              </a:rPr>
              <a:t>Corcoran JL. AIDS Patient Care STDS. 2025 May;39(5):203-212. </a:t>
            </a:r>
            <a:r>
              <a:rPr lang="en-US" sz="1200" err="1">
                <a:solidFill>
                  <a:srgbClr val="212121"/>
                </a:solidFill>
                <a:latin typeface="BlinkMacSystemFont"/>
              </a:rPr>
              <a:t>doi</a:t>
            </a:r>
            <a:r>
              <a:rPr lang="en-US" sz="1200">
                <a:solidFill>
                  <a:srgbClr val="212121"/>
                </a:solidFill>
                <a:latin typeface="BlinkMacSystemFont"/>
              </a:rPr>
              <a:t>: 10.1089/apc.2025.0006. </a:t>
            </a:r>
            <a:endParaRPr lang="en-US" sz="1200">
              <a:solidFill>
                <a:prstClr val="black"/>
              </a:solidFill>
              <a:latin typeface="Tw Cen MT" panose="020B0602020104020603"/>
            </a:endParaRPr>
          </a:p>
        </p:txBody>
      </p:sp>
      <p:sp>
        <p:nvSpPr>
          <p:cNvPr id="10" name="Rectangle: Rounded Corners 9">
            <a:extLst>
              <a:ext uri="{FF2B5EF4-FFF2-40B4-BE49-F238E27FC236}">
                <a16:creationId xmlns:a16="http://schemas.microsoft.com/office/drawing/2014/main" id="{8C9AA950-2CF7-9A5A-A6AE-DA2A4FB6EAB3}"/>
              </a:ext>
            </a:extLst>
          </p:cNvPr>
          <p:cNvSpPr/>
          <p:nvPr/>
        </p:nvSpPr>
        <p:spPr>
          <a:xfrm>
            <a:off x="5602582" y="1893369"/>
            <a:ext cx="5570507" cy="1229575"/>
          </a:xfrm>
          <a:prstGeom prst="roundRect">
            <a:avLst/>
          </a:prstGeom>
          <a:noFill/>
          <a:ln w="38100">
            <a:solidFill>
              <a:srgbClr val="FF0000"/>
            </a:solidFill>
          </a:ln>
          <a:effectLst>
            <a:outerShdw blurRad="50800" dist="50800" dir="5400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447"/>
            <a:endParaRPr lang="en-US" sz="1200">
              <a:solidFill>
                <a:prstClr val="white"/>
              </a:solidFill>
              <a:latin typeface="Tw Cen MT" panose="020B0602020104020603"/>
            </a:endParaRPr>
          </a:p>
        </p:txBody>
      </p:sp>
    </p:spTree>
    <p:extLst>
      <p:ext uri="{BB962C8B-B14F-4D97-AF65-F5344CB8AC3E}">
        <p14:creationId xmlns:p14="http://schemas.microsoft.com/office/powerpoint/2010/main" val="82500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D21F3-3B91-222B-D229-454C7F720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AABF8-B62D-1A51-5A63-36FF13A75F0D}"/>
              </a:ext>
            </a:extLst>
          </p:cNvPr>
          <p:cNvSpPr>
            <a:spLocks noGrp="1"/>
          </p:cNvSpPr>
          <p:nvPr>
            <p:ph type="title"/>
          </p:nvPr>
        </p:nvSpPr>
        <p:spPr>
          <a:xfrm>
            <a:off x="1180976" y="3300664"/>
            <a:ext cx="10360501" cy="1361720"/>
          </a:xfrm>
        </p:spPr>
        <p:txBody>
          <a:bodyPr>
            <a:normAutofit fontScale="90000"/>
          </a:bodyPr>
          <a:lstStyle/>
          <a:p>
            <a:r>
              <a:rPr lang="en-US" sz="7150">
                <a:solidFill>
                  <a:srgbClr val="C00000"/>
                </a:solidFill>
                <a:cs typeface="Arial"/>
              </a:rPr>
              <a:t>PREP</a:t>
            </a:r>
            <a:r>
              <a:rPr lang="en-US" sz="7150" dirty="0">
                <a:solidFill>
                  <a:srgbClr val="C00000"/>
                </a:solidFill>
                <a:cs typeface="Arial"/>
              </a:rPr>
              <a:t> for your community</a:t>
            </a:r>
          </a:p>
        </p:txBody>
      </p:sp>
      <p:sp>
        <p:nvSpPr>
          <p:cNvPr id="3" name="Text Placeholder 2">
            <a:extLst>
              <a:ext uri="{FF2B5EF4-FFF2-40B4-BE49-F238E27FC236}">
                <a16:creationId xmlns:a16="http://schemas.microsoft.com/office/drawing/2014/main" id="{48306410-3408-23DD-C32C-E2FA2B8F905C}"/>
              </a:ext>
            </a:extLst>
          </p:cNvPr>
          <p:cNvSpPr>
            <a:spLocks noGrp="1"/>
          </p:cNvSpPr>
          <p:nvPr>
            <p:ph type="body" idx="1"/>
          </p:nvPr>
        </p:nvSpPr>
        <p:spPr>
          <a:xfrm>
            <a:off x="1180976" y="5358204"/>
            <a:ext cx="8478860" cy="1499796"/>
          </a:xfrm>
        </p:spPr>
        <p:txBody>
          <a:bodyPr anchor="t">
            <a:normAutofit/>
          </a:bodyPr>
          <a:lstStyle/>
          <a:p>
            <a:r>
              <a:rPr lang="en-US" sz="3599" dirty="0"/>
              <a:t>Requires an empowering, gain framed approach</a:t>
            </a:r>
          </a:p>
        </p:txBody>
      </p:sp>
      <p:sp>
        <p:nvSpPr>
          <p:cNvPr id="4" name="Slide Number Placeholder 3">
            <a:extLst>
              <a:ext uri="{FF2B5EF4-FFF2-40B4-BE49-F238E27FC236}">
                <a16:creationId xmlns:a16="http://schemas.microsoft.com/office/drawing/2014/main" id="{E07390C4-68BE-256B-4C9B-262BB8F70948}"/>
              </a:ext>
            </a:extLst>
          </p:cNvPr>
          <p:cNvSpPr>
            <a:spLocks noGrp="1"/>
          </p:cNvSpPr>
          <p:nvPr>
            <p:ph type="sldNum" sz="quarter" idx="12"/>
          </p:nvPr>
        </p:nvSpPr>
        <p:spPr/>
        <p:txBody>
          <a:bodyPr/>
          <a:lstStyle/>
          <a:p>
            <a:pPr algn="r" defTabSz="914126">
              <a:defRPr/>
            </a:pPr>
            <a:fld id="{799229AC-4FF4-4F44-B857-6E6EA3A1743B}" type="slidenum">
              <a:rPr lang="en-US" sz="1200" kern="1200">
                <a:solidFill>
                  <a:prstClr val="black">
                    <a:tint val="75000"/>
                  </a:prstClr>
                </a:solidFill>
                <a:latin typeface="Calibri"/>
                <a:ea typeface="+mn-ea"/>
                <a:cs typeface="+mn-cs"/>
              </a:rPr>
              <a:pPr algn="r" defTabSz="914126">
                <a:defRPr/>
              </a:pPr>
              <a:t>24</a:t>
            </a:fld>
            <a:endParaRPr lang="en-US" sz="1200"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60867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F17E0-476F-0C8B-4FE8-604AF45056BE}"/>
            </a:ext>
          </a:extLst>
        </p:cNvPr>
        <p:cNvGrpSpPr/>
        <p:nvPr/>
      </p:nvGrpSpPr>
      <p:grpSpPr>
        <a:xfrm>
          <a:off x="0" y="0"/>
          <a:ext cx="0" cy="0"/>
          <a:chOff x="0" y="0"/>
          <a:chExt cx="0" cy="0"/>
        </a:xfrm>
      </p:grpSpPr>
      <p:pic>
        <p:nvPicPr>
          <p:cNvPr id="6" name="Content Placeholder 5" descr="Background pattern&#10;&#10;Description automatically generated">
            <a:extLst>
              <a:ext uri="{FF2B5EF4-FFF2-40B4-BE49-F238E27FC236}">
                <a16:creationId xmlns:a16="http://schemas.microsoft.com/office/drawing/2014/main" id="{FA0029C1-7936-DD9A-7217-CBC78221D941}"/>
              </a:ext>
            </a:extLst>
          </p:cNvPr>
          <p:cNvPicPr>
            <a:picLocks noGrp="1" noChangeAspect="1"/>
          </p:cNvPicPr>
          <p:nvPr>
            <p:ph idx="1"/>
          </p:nvPr>
        </p:nvPicPr>
        <p:blipFill rotWithShape="1">
          <a:blip r:embed="rId2">
            <a:alphaModFix amt="20000"/>
            <a:extLst>
              <a:ext uri="{28A0092B-C50C-407E-A947-70E740481C1C}">
                <a14:useLocalDpi xmlns:a14="http://schemas.microsoft.com/office/drawing/2010/main" val="0"/>
              </a:ext>
            </a:extLst>
          </a:blip>
          <a:srcRect t="25280" b="18958"/>
          <a:stretch/>
        </p:blipFill>
        <p:spPr>
          <a:xfrm>
            <a:off x="0" y="893"/>
            <a:ext cx="12295477" cy="6856214"/>
          </a:xfrm>
        </p:spPr>
      </p:pic>
      <p:sp>
        <p:nvSpPr>
          <p:cNvPr id="4" name="Slide Number Placeholder 3">
            <a:extLst>
              <a:ext uri="{FF2B5EF4-FFF2-40B4-BE49-F238E27FC236}">
                <a16:creationId xmlns:a16="http://schemas.microsoft.com/office/drawing/2014/main" id="{443D2B88-1CB6-C433-A3C3-3AF3AD3339B8}"/>
              </a:ext>
            </a:extLst>
          </p:cNvPr>
          <p:cNvSpPr>
            <a:spLocks noGrp="1"/>
          </p:cNvSpPr>
          <p:nvPr>
            <p:ph type="sldNum" sz="quarter" idx="12"/>
          </p:nvPr>
        </p:nvSpPr>
        <p:spPr/>
        <p:txBody>
          <a:bodyPr/>
          <a:lstStyle/>
          <a:p>
            <a:pPr defTabSz="914126">
              <a:defRPr/>
            </a:pPr>
            <a:fld id="{3A63EE6D-E6AF-9344-A92F-A80099D795B4}" type="slidenum">
              <a:rPr lang="en-US" sz="1200" kern="1200">
                <a:solidFill>
                  <a:prstClr val="black">
                    <a:tint val="75000"/>
                  </a:prstClr>
                </a:solidFill>
                <a:latin typeface="Calibri"/>
                <a:ea typeface="+mn-ea"/>
                <a:cs typeface="+mn-cs"/>
              </a:rPr>
              <a:pPr defTabSz="914126">
                <a:defRPr/>
              </a:pPr>
              <a:t>25</a:t>
            </a:fld>
            <a:endParaRPr lang="en-US" sz="1200" kern="1200">
              <a:solidFill>
                <a:prstClr val="black">
                  <a:tint val="75000"/>
                </a:prstClr>
              </a:solidFill>
              <a:latin typeface="Calibri"/>
              <a:ea typeface="+mn-ea"/>
              <a:cs typeface="+mn-cs"/>
            </a:endParaRPr>
          </a:p>
        </p:txBody>
      </p:sp>
      <p:sp>
        <p:nvSpPr>
          <p:cNvPr id="7" name="TextBox 6">
            <a:extLst>
              <a:ext uri="{FF2B5EF4-FFF2-40B4-BE49-F238E27FC236}">
                <a16:creationId xmlns:a16="http://schemas.microsoft.com/office/drawing/2014/main" id="{E6BB773D-25AD-22F1-5C85-E46CB9D6B8BB}"/>
              </a:ext>
            </a:extLst>
          </p:cNvPr>
          <p:cNvSpPr txBox="1"/>
          <p:nvPr/>
        </p:nvSpPr>
        <p:spPr>
          <a:xfrm>
            <a:off x="0" y="2921301"/>
            <a:ext cx="12188825" cy="1015399"/>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nchor="ctr">
            <a:spAutoFit/>
          </a:bodyPr>
          <a:lstStyle/>
          <a:p>
            <a:pPr algn="ctr" defTabSz="457063">
              <a:defRPr/>
            </a:pPr>
            <a:r>
              <a:rPr lang="en-US" sz="5998" b="1" kern="1200" dirty="0">
                <a:solidFill>
                  <a:prstClr val="black"/>
                </a:solidFill>
                <a:latin typeface="Calibri"/>
                <a:ea typeface="+mn-ea"/>
                <a:cs typeface="+mn-cs"/>
              </a:rPr>
              <a:t>Who would benefit from </a:t>
            </a:r>
            <a:r>
              <a:rPr lang="en-US" sz="5998" b="1" kern="1200" dirty="0" err="1">
                <a:solidFill>
                  <a:prstClr val="black"/>
                </a:solidFill>
                <a:latin typeface="Calibri"/>
                <a:ea typeface="+mn-ea"/>
                <a:cs typeface="+mn-cs"/>
              </a:rPr>
              <a:t>PrEP</a:t>
            </a:r>
            <a:r>
              <a:rPr lang="en-US" sz="5998" b="1" kern="1200" dirty="0">
                <a:solidFill>
                  <a:prstClr val="black"/>
                </a:solidFill>
                <a:latin typeface="Calibri"/>
                <a:ea typeface="+mn-ea"/>
                <a:cs typeface="+mn-cs"/>
              </a:rPr>
              <a:t>?</a:t>
            </a:r>
          </a:p>
        </p:txBody>
      </p:sp>
    </p:spTree>
    <p:extLst>
      <p:ext uri="{BB962C8B-B14F-4D97-AF65-F5344CB8AC3E}">
        <p14:creationId xmlns:p14="http://schemas.microsoft.com/office/powerpoint/2010/main" val="2331469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76928-934C-CBB0-C367-835DD4A79786}"/>
            </a:ext>
          </a:extLst>
        </p:cNvPr>
        <p:cNvGrpSpPr/>
        <p:nvPr/>
      </p:nvGrpSpPr>
      <p:grpSpPr>
        <a:xfrm>
          <a:off x="0" y="0"/>
          <a:ext cx="0" cy="0"/>
          <a:chOff x="0" y="0"/>
          <a:chExt cx="0" cy="0"/>
        </a:xfrm>
      </p:grpSpPr>
      <p:pic>
        <p:nvPicPr>
          <p:cNvPr id="6" name="Content Placeholder 5" descr="Background pattern&#10;&#10;Description automatically generated">
            <a:extLst>
              <a:ext uri="{FF2B5EF4-FFF2-40B4-BE49-F238E27FC236}">
                <a16:creationId xmlns:a16="http://schemas.microsoft.com/office/drawing/2014/main" id="{B7CEFFDC-80DE-EEA3-E21A-45E78067FA72}"/>
              </a:ext>
            </a:extLst>
          </p:cNvPr>
          <p:cNvPicPr>
            <a:picLocks noGrp="1" noChangeAspect="1"/>
          </p:cNvPicPr>
          <p:nvPr>
            <p:ph idx="1"/>
          </p:nvPr>
        </p:nvPicPr>
        <p:blipFill rotWithShape="1">
          <a:blip r:embed="rId2">
            <a:alphaModFix amt="20000"/>
            <a:extLst>
              <a:ext uri="{28A0092B-C50C-407E-A947-70E740481C1C}">
                <a14:useLocalDpi xmlns:a14="http://schemas.microsoft.com/office/drawing/2010/main" val="0"/>
              </a:ext>
            </a:extLst>
          </a:blip>
          <a:srcRect t="25280" b="18958"/>
          <a:stretch/>
        </p:blipFill>
        <p:spPr>
          <a:xfrm>
            <a:off x="0" y="893"/>
            <a:ext cx="12295477" cy="6856214"/>
          </a:xfrm>
        </p:spPr>
      </p:pic>
      <p:sp>
        <p:nvSpPr>
          <p:cNvPr id="4" name="Slide Number Placeholder 3">
            <a:extLst>
              <a:ext uri="{FF2B5EF4-FFF2-40B4-BE49-F238E27FC236}">
                <a16:creationId xmlns:a16="http://schemas.microsoft.com/office/drawing/2014/main" id="{31013CBD-FEFB-9186-D9DB-951A5E78505D}"/>
              </a:ext>
            </a:extLst>
          </p:cNvPr>
          <p:cNvSpPr>
            <a:spLocks noGrp="1"/>
          </p:cNvSpPr>
          <p:nvPr>
            <p:ph type="sldNum" sz="quarter" idx="12"/>
          </p:nvPr>
        </p:nvSpPr>
        <p:spPr/>
        <p:txBody>
          <a:bodyPr/>
          <a:lstStyle/>
          <a:p>
            <a:pPr defTabSz="914126">
              <a:defRPr/>
            </a:pPr>
            <a:fld id="{3A63EE6D-E6AF-9344-A92F-A80099D795B4}" type="slidenum">
              <a:rPr lang="en-US" sz="1200" kern="1200">
                <a:solidFill>
                  <a:prstClr val="black">
                    <a:tint val="75000"/>
                  </a:prstClr>
                </a:solidFill>
                <a:latin typeface="Calibri"/>
                <a:ea typeface="+mn-ea"/>
                <a:cs typeface="+mn-cs"/>
              </a:rPr>
              <a:pPr defTabSz="914126">
                <a:defRPr/>
              </a:pPr>
              <a:t>26</a:t>
            </a:fld>
            <a:endParaRPr lang="en-US" sz="1200" kern="1200">
              <a:solidFill>
                <a:prstClr val="black">
                  <a:tint val="75000"/>
                </a:prstClr>
              </a:solidFill>
              <a:latin typeface="Calibri"/>
              <a:ea typeface="+mn-ea"/>
              <a:cs typeface="+mn-cs"/>
            </a:endParaRPr>
          </a:p>
        </p:txBody>
      </p:sp>
      <p:pic>
        <p:nvPicPr>
          <p:cNvPr id="3" name="Content Placeholder 6" descr="A picture containing text, sign&#10;&#10;Description automatically generated">
            <a:extLst>
              <a:ext uri="{FF2B5EF4-FFF2-40B4-BE49-F238E27FC236}">
                <a16:creationId xmlns:a16="http://schemas.microsoft.com/office/drawing/2014/main" id="{DACD4859-0319-09AC-6531-858B8F4C6802}"/>
              </a:ext>
            </a:extLst>
          </p:cNvPr>
          <p:cNvPicPr>
            <a:picLocks noChangeAspect="1"/>
          </p:cNvPicPr>
          <p:nvPr/>
        </p:nvPicPr>
        <p:blipFill>
          <a:blip r:embed="rId3"/>
          <a:stretch>
            <a:fillRect/>
          </a:stretch>
        </p:blipFill>
        <p:spPr>
          <a:xfrm>
            <a:off x="582706" y="2190610"/>
            <a:ext cx="4977648" cy="328747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picture containing rectangle&#10;&#10;Description automatically generated">
            <a:extLst>
              <a:ext uri="{FF2B5EF4-FFF2-40B4-BE49-F238E27FC236}">
                <a16:creationId xmlns:a16="http://schemas.microsoft.com/office/drawing/2014/main" id="{A4FC859F-0635-316D-06B2-8E7343A17AEF}"/>
              </a:ext>
            </a:extLst>
          </p:cNvPr>
          <p:cNvPicPr>
            <a:picLocks noChangeAspect="1"/>
          </p:cNvPicPr>
          <p:nvPr/>
        </p:nvPicPr>
        <p:blipFill rotWithShape="1">
          <a:blip r:embed="rId4"/>
          <a:srcRect l="2362" t="6494" r="56333" b="5267"/>
          <a:stretch/>
        </p:blipFill>
        <p:spPr>
          <a:xfrm>
            <a:off x="582639" y="5102904"/>
            <a:ext cx="5702575" cy="1655374"/>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Graphical user interface, application&#10;&#10;Description automatically generated">
            <a:extLst>
              <a:ext uri="{FF2B5EF4-FFF2-40B4-BE49-F238E27FC236}">
                <a16:creationId xmlns:a16="http://schemas.microsoft.com/office/drawing/2014/main" id="{16160BE1-E8C5-0906-423D-51D562321900}"/>
              </a:ext>
            </a:extLst>
          </p:cNvPr>
          <p:cNvPicPr>
            <a:picLocks noChangeAspect="1"/>
          </p:cNvPicPr>
          <p:nvPr/>
        </p:nvPicPr>
        <p:blipFill rotWithShape="1">
          <a:blip r:embed="rId5"/>
          <a:srcRect b="4209"/>
          <a:stretch/>
        </p:blipFill>
        <p:spPr>
          <a:xfrm>
            <a:off x="297387" y="1550621"/>
            <a:ext cx="3750265" cy="1185904"/>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Graphical user interface, text, application&#10;&#10;Description automatically generated">
            <a:extLst>
              <a:ext uri="{FF2B5EF4-FFF2-40B4-BE49-F238E27FC236}">
                <a16:creationId xmlns:a16="http://schemas.microsoft.com/office/drawing/2014/main" id="{AF8484BC-B6D2-9184-E26B-D50970E40326}"/>
              </a:ext>
            </a:extLst>
          </p:cNvPr>
          <p:cNvPicPr>
            <a:picLocks noChangeAspect="1"/>
          </p:cNvPicPr>
          <p:nvPr/>
        </p:nvPicPr>
        <p:blipFill>
          <a:blip r:embed="rId6"/>
          <a:stretch>
            <a:fillRect/>
          </a:stretch>
        </p:blipFill>
        <p:spPr>
          <a:xfrm>
            <a:off x="6628472" y="2614225"/>
            <a:ext cx="5244355" cy="2764314"/>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Logo&#10;&#10;Description automatically generated">
            <a:extLst>
              <a:ext uri="{FF2B5EF4-FFF2-40B4-BE49-F238E27FC236}">
                <a16:creationId xmlns:a16="http://schemas.microsoft.com/office/drawing/2014/main" id="{4109076C-14CD-3BDC-CBAF-E0B702AA92E1}"/>
              </a:ext>
            </a:extLst>
          </p:cNvPr>
          <p:cNvPicPr>
            <a:picLocks noChangeAspect="1"/>
          </p:cNvPicPr>
          <p:nvPr/>
        </p:nvPicPr>
        <p:blipFill>
          <a:blip r:embed="rId7"/>
          <a:stretch>
            <a:fillRect/>
          </a:stretch>
        </p:blipFill>
        <p:spPr>
          <a:xfrm>
            <a:off x="6285214" y="1550621"/>
            <a:ext cx="3684412" cy="1561381"/>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4B8D8CC-6894-C928-4C62-E4812F19DA22}"/>
              </a:ext>
            </a:extLst>
          </p:cNvPr>
          <p:cNvSpPr/>
          <p:nvPr/>
        </p:nvSpPr>
        <p:spPr>
          <a:xfrm>
            <a:off x="7149897" y="5102904"/>
            <a:ext cx="4852845" cy="1561381"/>
          </a:xfrm>
          <a:prstGeom prst="rect">
            <a:avLst/>
          </a:prstGeom>
          <a:ln>
            <a:solidFill>
              <a:schemeClr val="tx1"/>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063">
              <a:defRPr/>
            </a:pPr>
            <a:r>
              <a:rPr lang="en-US" sz="2399" kern="1200">
                <a:solidFill>
                  <a:sysClr val="windowText" lastClr="000000"/>
                </a:solidFill>
                <a:latin typeface="Calibri"/>
              </a:rPr>
              <a:t>Offer PrEP to all sexually active adults (Grade </a:t>
            </a:r>
            <a:r>
              <a:rPr lang="en-US" sz="2399" kern="1200" err="1">
                <a:solidFill>
                  <a:sysClr val="windowText" lastClr="000000"/>
                </a:solidFill>
                <a:latin typeface="Calibri"/>
              </a:rPr>
              <a:t>IIIb</a:t>
            </a:r>
            <a:r>
              <a:rPr lang="en-US" sz="2399" kern="1200">
                <a:solidFill>
                  <a:sysClr val="windowText" lastClr="000000"/>
                </a:solidFill>
                <a:latin typeface="Calibri"/>
              </a:rPr>
              <a:t>)</a:t>
            </a:r>
          </a:p>
        </p:txBody>
      </p:sp>
      <p:sp>
        <p:nvSpPr>
          <p:cNvPr id="12" name="TextBox 11">
            <a:extLst>
              <a:ext uri="{FF2B5EF4-FFF2-40B4-BE49-F238E27FC236}">
                <a16:creationId xmlns:a16="http://schemas.microsoft.com/office/drawing/2014/main" id="{4F4E41BA-6E53-2149-168B-B84878BFAE34}"/>
              </a:ext>
            </a:extLst>
          </p:cNvPr>
          <p:cNvSpPr txBox="1"/>
          <p:nvPr/>
        </p:nvSpPr>
        <p:spPr>
          <a:xfrm>
            <a:off x="297387" y="950010"/>
            <a:ext cx="6256420" cy="584775"/>
          </a:xfrm>
          <a:prstGeom prst="rect">
            <a:avLst/>
          </a:prstGeom>
          <a:noFill/>
        </p:spPr>
        <p:txBody>
          <a:bodyPr wrap="square">
            <a:spAutoFit/>
          </a:bodyPr>
          <a:lstStyle/>
          <a:p>
            <a:pPr defTabSz="457063">
              <a:defRPr/>
            </a:pPr>
            <a:r>
              <a:rPr lang="en-US" sz="3200" b="1" kern="1200" dirty="0" err="1">
                <a:solidFill>
                  <a:prstClr val="black"/>
                </a:solidFill>
                <a:latin typeface="Calibri"/>
                <a:ea typeface="+mn-ea"/>
                <a:cs typeface="+mn-cs"/>
              </a:rPr>
              <a:t>PrEP</a:t>
            </a:r>
            <a:r>
              <a:rPr lang="en-US" sz="3200" b="1" kern="1200" dirty="0">
                <a:solidFill>
                  <a:prstClr val="black"/>
                </a:solidFill>
                <a:latin typeface="Calibri"/>
                <a:ea typeface="+mn-ea"/>
                <a:cs typeface="+mn-cs"/>
              </a:rPr>
              <a:t> is for Everyone</a:t>
            </a:r>
          </a:p>
        </p:txBody>
      </p:sp>
      <p:pic>
        <p:nvPicPr>
          <p:cNvPr id="14" name="Picture 13">
            <a:extLst>
              <a:ext uri="{FF2B5EF4-FFF2-40B4-BE49-F238E27FC236}">
                <a16:creationId xmlns:a16="http://schemas.microsoft.com/office/drawing/2014/main" id="{E209D62D-AE77-5566-FDEC-C51C75679FF6}"/>
              </a:ext>
            </a:extLst>
          </p:cNvPr>
          <p:cNvPicPr>
            <a:picLocks noChangeAspect="1"/>
          </p:cNvPicPr>
          <p:nvPr/>
        </p:nvPicPr>
        <p:blipFill>
          <a:blip r:embed="rId8"/>
          <a:stretch>
            <a:fillRect/>
          </a:stretch>
        </p:blipFill>
        <p:spPr>
          <a:xfrm>
            <a:off x="0" y="1278"/>
            <a:ext cx="13022266" cy="755909"/>
          </a:xfrm>
          <a:prstGeom prst="rect">
            <a:avLst/>
          </a:prstGeom>
        </p:spPr>
      </p:pic>
    </p:spTree>
    <p:extLst>
      <p:ext uri="{BB962C8B-B14F-4D97-AF65-F5344CB8AC3E}">
        <p14:creationId xmlns:p14="http://schemas.microsoft.com/office/powerpoint/2010/main" val="3881294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6000" r="-6000"/>
          </a:stretch>
        </a:blipFill>
        <a:effectLst/>
      </p:bgPr>
    </p:bg>
    <p:spTree>
      <p:nvGrpSpPr>
        <p:cNvPr id="1" name="">
          <a:extLst>
            <a:ext uri="{FF2B5EF4-FFF2-40B4-BE49-F238E27FC236}">
              <a16:creationId xmlns:a16="http://schemas.microsoft.com/office/drawing/2014/main" id="{9A71DB96-2080-53E8-D495-6C1D29689DA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DF6AAEB-37FF-3823-2497-DF457E6B002A}"/>
              </a:ext>
            </a:extLst>
          </p:cNvPr>
          <p:cNvSpPr>
            <a:spLocks noGrp="1"/>
          </p:cNvSpPr>
          <p:nvPr>
            <p:ph type="sldNum" sz="quarter" idx="12"/>
          </p:nvPr>
        </p:nvSpPr>
        <p:spPr/>
        <p:txBody>
          <a:bodyPr/>
          <a:lstStyle/>
          <a:p>
            <a:pPr defTabSz="457063">
              <a:defRPr/>
            </a:pPr>
            <a:fld id="{3A63EE6D-E6AF-9344-A92F-A80099D795B4}" type="slidenum">
              <a:rPr lang="en-US" kern="1200">
                <a:solidFill>
                  <a:prstClr val="black">
                    <a:tint val="75000"/>
                  </a:prstClr>
                </a:solidFill>
                <a:latin typeface="Calibri"/>
                <a:ea typeface="+mn-ea"/>
                <a:cs typeface="+mn-cs"/>
              </a:rPr>
              <a:pPr defTabSz="457063">
                <a:defRPr/>
              </a:pPr>
              <a:t>27</a:t>
            </a:fld>
            <a:endParaRPr lang="en-US" kern="1200">
              <a:solidFill>
                <a:prstClr val="black">
                  <a:tint val="75000"/>
                </a:prstClr>
              </a:solidFill>
              <a:latin typeface="Calibri"/>
              <a:ea typeface="+mn-ea"/>
              <a:cs typeface="+mn-cs"/>
            </a:endParaRPr>
          </a:p>
        </p:txBody>
      </p:sp>
      <p:sp>
        <p:nvSpPr>
          <p:cNvPr id="6" name="TextBox 5">
            <a:extLst>
              <a:ext uri="{FF2B5EF4-FFF2-40B4-BE49-F238E27FC236}">
                <a16:creationId xmlns:a16="http://schemas.microsoft.com/office/drawing/2014/main" id="{688FCE3B-3E79-A5D1-4D68-F9AD32294FED}"/>
              </a:ext>
            </a:extLst>
          </p:cNvPr>
          <p:cNvSpPr txBox="1"/>
          <p:nvPr/>
        </p:nvSpPr>
        <p:spPr>
          <a:xfrm>
            <a:off x="0" y="-45537"/>
            <a:ext cx="12188825" cy="707702"/>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nchor="ctr">
            <a:spAutoFit/>
          </a:bodyPr>
          <a:lstStyle/>
          <a:p>
            <a:pPr algn="ctr" defTabSz="457063">
              <a:defRPr/>
            </a:pPr>
            <a:r>
              <a:rPr lang="en-US" sz="3999" b="1" kern="1200" dirty="0">
                <a:solidFill>
                  <a:prstClr val="black"/>
                </a:solidFill>
                <a:latin typeface="Calibri"/>
                <a:ea typeface="+mn-ea"/>
                <a:cs typeface="+mn-cs"/>
              </a:rPr>
              <a:t>CDC Guidelines - HIV Risk Assessment</a:t>
            </a:r>
          </a:p>
        </p:txBody>
      </p:sp>
      <p:sp>
        <p:nvSpPr>
          <p:cNvPr id="2" name="TextBox 1">
            <a:extLst>
              <a:ext uri="{FF2B5EF4-FFF2-40B4-BE49-F238E27FC236}">
                <a16:creationId xmlns:a16="http://schemas.microsoft.com/office/drawing/2014/main" id="{07D3DD55-F9C1-EFD4-5833-3F1558CF0973}"/>
              </a:ext>
            </a:extLst>
          </p:cNvPr>
          <p:cNvSpPr txBox="1"/>
          <p:nvPr/>
        </p:nvSpPr>
        <p:spPr>
          <a:xfrm>
            <a:off x="-1" y="6074455"/>
            <a:ext cx="12188825" cy="523084"/>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defTabSz="914126">
              <a:defRPr/>
            </a:pPr>
            <a:r>
              <a:rPr lang="en-US" sz="2799" kern="1200">
                <a:solidFill>
                  <a:prstClr val="black"/>
                </a:solidFill>
                <a:latin typeface="Calibri"/>
                <a:ea typeface="+mn-ea"/>
                <a:cs typeface="+mn-cs"/>
              </a:rPr>
              <a:t>Must account for epidemiologic and partner factors</a:t>
            </a:r>
          </a:p>
        </p:txBody>
      </p:sp>
      <p:sp>
        <p:nvSpPr>
          <p:cNvPr id="3" name="TextBox 2">
            <a:extLst>
              <a:ext uri="{FF2B5EF4-FFF2-40B4-BE49-F238E27FC236}">
                <a16:creationId xmlns:a16="http://schemas.microsoft.com/office/drawing/2014/main" id="{DB82AED1-B645-0B6B-506F-F5E733062CB3}"/>
              </a:ext>
            </a:extLst>
          </p:cNvPr>
          <p:cNvSpPr txBox="1"/>
          <p:nvPr/>
        </p:nvSpPr>
        <p:spPr>
          <a:xfrm>
            <a:off x="1713259" y="5121323"/>
            <a:ext cx="4723305" cy="442559"/>
          </a:xfrm>
          <a:prstGeom prst="roundRect">
            <a:avLst/>
          </a:prstGeom>
          <a:solidFill>
            <a:schemeClr val="accent3">
              <a:lumMod val="20000"/>
              <a:lumOff val="80000"/>
              <a:alpha val="86000"/>
            </a:schemeClr>
          </a:solidFill>
          <a:ln>
            <a:solidFill>
              <a:schemeClr val="tx1"/>
            </a:solidFill>
          </a:ln>
        </p:spPr>
        <p:txBody>
          <a:bodyPr wrap="square" rtlCol="0">
            <a:spAutoFit/>
          </a:bodyPr>
          <a:lstStyle/>
          <a:p>
            <a:pPr algn="ctr" defTabSz="914126">
              <a:defRPr/>
            </a:pPr>
            <a:r>
              <a:rPr lang="en-US" sz="1999" kern="1200">
                <a:solidFill>
                  <a:prstClr val="black"/>
                </a:solidFill>
                <a:latin typeface="Calibri"/>
                <a:ea typeface="+mn-ea"/>
                <a:cs typeface="+mn-cs"/>
              </a:rPr>
              <a:t>Recent </a:t>
            </a:r>
            <a:r>
              <a:rPr lang="en-US" sz="1999" b="1" kern="1200">
                <a:solidFill>
                  <a:prstClr val="black"/>
                </a:solidFill>
                <a:latin typeface="Calibri"/>
                <a:ea typeface="+mn-ea"/>
                <a:cs typeface="+mn-cs"/>
              </a:rPr>
              <a:t>bacterial STI</a:t>
            </a:r>
          </a:p>
        </p:txBody>
      </p:sp>
      <p:sp>
        <p:nvSpPr>
          <p:cNvPr id="11" name="Rounded Rectangular Callout 10">
            <a:extLst>
              <a:ext uri="{FF2B5EF4-FFF2-40B4-BE49-F238E27FC236}">
                <a16:creationId xmlns:a16="http://schemas.microsoft.com/office/drawing/2014/main" id="{146F8173-CC2B-1FA8-E840-C21126CE53F1}"/>
              </a:ext>
            </a:extLst>
          </p:cNvPr>
          <p:cNvSpPr/>
          <p:nvPr/>
        </p:nvSpPr>
        <p:spPr>
          <a:xfrm>
            <a:off x="6975987" y="4366181"/>
            <a:ext cx="1994534" cy="714904"/>
          </a:xfrm>
          <a:prstGeom prst="wedgeRoundRectCallout">
            <a:avLst>
              <a:gd name="adj1" fmla="val 27262"/>
              <a:gd name="adj2" fmla="val -137124"/>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799" kern="1200">
                <a:solidFill>
                  <a:sysClr val="windowText" lastClr="000000"/>
                </a:solidFill>
                <a:latin typeface="Calibri"/>
              </a:rPr>
              <a:t>Discuss PrEP with everyone else</a:t>
            </a:r>
          </a:p>
        </p:txBody>
      </p:sp>
      <p:sp>
        <p:nvSpPr>
          <p:cNvPr id="13" name="TextBox 12">
            <a:extLst>
              <a:ext uri="{FF2B5EF4-FFF2-40B4-BE49-F238E27FC236}">
                <a16:creationId xmlns:a16="http://schemas.microsoft.com/office/drawing/2014/main" id="{D00E56AC-B61E-BF97-875A-EAB90E742FD7}"/>
              </a:ext>
            </a:extLst>
          </p:cNvPr>
          <p:cNvSpPr txBox="1"/>
          <p:nvPr/>
        </p:nvSpPr>
        <p:spPr>
          <a:xfrm>
            <a:off x="470288" y="1066732"/>
            <a:ext cx="8151209" cy="523092"/>
          </a:xfrm>
          <a:prstGeom prst="rect">
            <a:avLst/>
          </a:prstGeom>
          <a:noFill/>
        </p:spPr>
        <p:txBody>
          <a:bodyPr wrap="square">
            <a:spAutoFit/>
          </a:bodyPr>
          <a:lstStyle/>
          <a:p>
            <a:pPr defTabSz="914126">
              <a:defRPr/>
            </a:pPr>
            <a:r>
              <a:rPr lang="en-US" sz="2799" b="1" kern="1200" dirty="0">
                <a:solidFill>
                  <a:prstClr val="black"/>
                </a:solidFill>
                <a:latin typeface="Calibri"/>
                <a:ea typeface="+mn-ea"/>
                <a:cs typeface="+mn-cs"/>
              </a:rPr>
              <a:t>CDC Guidelines Recommend </a:t>
            </a:r>
            <a:r>
              <a:rPr lang="en-US" sz="2799" b="1" kern="1200" dirty="0" err="1">
                <a:solidFill>
                  <a:prstClr val="black"/>
                </a:solidFill>
                <a:latin typeface="Calibri"/>
                <a:ea typeface="+mn-ea"/>
                <a:cs typeface="+mn-cs"/>
              </a:rPr>
              <a:t>PrEP</a:t>
            </a:r>
            <a:r>
              <a:rPr lang="en-US" sz="2799" b="1" kern="1200" dirty="0">
                <a:solidFill>
                  <a:prstClr val="black"/>
                </a:solidFill>
                <a:latin typeface="Calibri"/>
                <a:ea typeface="+mn-ea"/>
                <a:cs typeface="+mn-cs"/>
              </a:rPr>
              <a:t> for:</a:t>
            </a:r>
          </a:p>
        </p:txBody>
      </p:sp>
      <p:pic>
        <p:nvPicPr>
          <p:cNvPr id="19" name="Graphic 18" descr="Two women with solid fill">
            <a:extLst>
              <a:ext uri="{FF2B5EF4-FFF2-40B4-BE49-F238E27FC236}">
                <a16:creationId xmlns:a16="http://schemas.microsoft.com/office/drawing/2014/main" id="{40D75B6E-733C-9DDB-2FC7-7AA1686707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683" y="3750146"/>
            <a:ext cx="914162" cy="914162"/>
          </a:xfrm>
          <a:prstGeom prst="rect">
            <a:avLst/>
          </a:prstGeom>
        </p:spPr>
      </p:pic>
      <p:pic>
        <p:nvPicPr>
          <p:cNvPr id="21" name="Graphic 20" descr="Germ with solid fill">
            <a:extLst>
              <a:ext uri="{FF2B5EF4-FFF2-40B4-BE49-F238E27FC236}">
                <a16:creationId xmlns:a16="http://schemas.microsoft.com/office/drawing/2014/main" id="{CEFE40A1-2BEE-383F-52BD-D8BC33EDB3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925" y="4896467"/>
            <a:ext cx="914162" cy="914162"/>
          </a:xfrm>
          <a:prstGeom prst="rect">
            <a:avLst/>
          </a:prstGeom>
        </p:spPr>
      </p:pic>
      <p:grpSp>
        <p:nvGrpSpPr>
          <p:cNvPr id="27" name="Group 26">
            <a:extLst>
              <a:ext uri="{FF2B5EF4-FFF2-40B4-BE49-F238E27FC236}">
                <a16:creationId xmlns:a16="http://schemas.microsoft.com/office/drawing/2014/main" id="{70A09D37-6B0E-DD5A-91B5-0E4A565AB1B7}"/>
              </a:ext>
            </a:extLst>
          </p:cNvPr>
          <p:cNvGrpSpPr/>
          <p:nvPr/>
        </p:nvGrpSpPr>
        <p:grpSpPr>
          <a:xfrm>
            <a:off x="470288" y="2252594"/>
            <a:ext cx="1309021" cy="1369241"/>
            <a:chOff x="-39589" y="2601502"/>
            <a:chExt cx="864292" cy="881063"/>
          </a:xfrm>
        </p:grpSpPr>
        <p:pic>
          <p:nvPicPr>
            <p:cNvPr id="17" name="Graphic 16" descr="Question Mark with solid fill">
              <a:extLst>
                <a:ext uri="{FF2B5EF4-FFF2-40B4-BE49-F238E27FC236}">
                  <a16:creationId xmlns:a16="http://schemas.microsoft.com/office/drawing/2014/main" id="{C227130E-3F18-424A-B48F-C08F434537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852" y="2601502"/>
              <a:ext cx="490851" cy="519296"/>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C73A565F-FED9-896E-9AE3-A1CDB74F09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89" y="2877007"/>
              <a:ext cx="618867" cy="605558"/>
            </a:xfrm>
            <a:prstGeom prst="rect">
              <a:avLst/>
            </a:prstGeom>
          </p:spPr>
        </p:pic>
      </p:grpSp>
      <p:sp>
        <p:nvSpPr>
          <p:cNvPr id="24" name="TextBox 23">
            <a:extLst>
              <a:ext uri="{FF2B5EF4-FFF2-40B4-BE49-F238E27FC236}">
                <a16:creationId xmlns:a16="http://schemas.microsoft.com/office/drawing/2014/main" id="{58996B72-45A4-C9D4-06B1-21A9ACB276F2}"/>
              </a:ext>
            </a:extLst>
          </p:cNvPr>
          <p:cNvSpPr txBox="1"/>
          <p:nvPr/>
        </p:nvSpPr>
        <p:spPr>
          <a:xfrm>
            <a:off x="1713258" y="3846690"/>
            <a:ext cx="4907580" cy="782989"/>
          </a:xfrm>
          <a:prstGeom prst="roundRect">
            <a:avLst/>
          </a:prstGeom>
          <a:solidFill>
            <a:schemeClr val="accent3">
              <a:lumMod val="20000"/>
              <a:lumOff val="80000"/>
              <a:alpha val="86000"/>
            </a:schemeClr>
          </a:solidFill>
          <a:ln>
            <a:solidFill>
              <a:schemeClr val="tx1"/>
            </a:solidFill>
          </a:ln>
        </p:spPr>
        <p:txBody>
          <a:bodyPr wrap="square" rtlCol="0">
            <a:spAutoFit/>
          </a:bodyPr>
          <a:lstStyle/>
          <a:p>
            <a:pPr algn="ctr" defTabSz="914126">
              <a:defRPr/>
            </a:pPr>
            <a:r>
              <a:rPr lang="en-US" sz="1999" b="1" kern="1200">
                <a:solidFill>
                  <a:prstClr val="black"/>
                </a:solidFill>
                <a:latin typeface="Calibri"/>
                <a:ea typeface="+mn-ea"/>
                <a:cs typeface="+mn-cs"/>
              </a:rPr>
              <a:t>Sexual partner with HIV </a:t>
            </a:r>
            <a:r>
              <a:rPr lang="en-US" sz="1999" kern="1200">
                <a:solidFill>
                  <a:prstClr val="black"/>
                </a:solidFill>
                <a:latin typeface="Calibri"/>
                <a:ea typeface="+mn-ea"/>
                <a:cs typeface="+mn-cs"/>
              </a:rPr>
              <a:t>(</a:t>
            </a:r>
            <a:r>
              <a:rPr lang="en-US" sz="1999" kern="1200" err="1">
                <a:solidFill>
                  <a:prstClr val="black"/>
                </a:solidFill>
                <a:latin typeface="Calibri"/>
                <a:ea typeface="+mn-ea"/>
                <a:cs typeface="+mn-cs"/>
              </a:rPr>
              <a:t>esp</a:t>
            </a:r>
            <a:r>
              <a:rPr lang="en-US" sz="1999" kern="1200">
                <a:solidFill>
                  <a:prstClr val="black"/>
                </a:solidFill>
                <a:latin typeface="Calibri"/>
                <a:ea typeface="+mn-ea"/>
                <a:cs typeface="+mn-cs"/>
              </a:rPr>
              <a:t> if high/unknown viral load)</a:t>
            </a:r>
            <a:endParaRPr lang="en-US" sz="1999" b="1" kern="1200">
              <a:solidFill>
                <a:prstClr val="black"/>
              </a:solidFill>
              <a:latin typeface="Calibri"/>
              <a:ea typeface="+mn-ea"/>
              <a:cs typeface="+mn-cs"/>
            </a:endParaRPr>
          </a:p>
        </p:txBody>
      </p:sp>
      <p:sp>
        <p:nvSpPr>
          <p:cNvPr id="25" name="TextBox 24">
            <a:extLst>
              <a:ext uri="{FF2B5EF4-FFF2-40B4-BE49-F238E27FC236}">
                <a16:creationId xmlns:a16="http://schemas.microsoft.com/office/drawing/2014/main" id="{8EC4C58D-CADB-EAA4-C0AB-F4E453DF28F0}"/>
              </a:ext>
            </a:extLst>
          </p:cNvPr>
          <p:cNvSpPr txBox="1"/>
          <p:nvPr/>
        </p:nvSpPr>
        <p:spPr>
          <a:xfrm>
            <a:off x="1713258" y="2572058"/>
            <a:ext cx="4723306" cy="782989"/>
          </a:xfrm>
          <a:prstGeom prst="roundRect">
            <a:avLst/>
          </a:prstGeom>
          <a:solidFill>
            <a:schemeClr val="accent3">
              <a:lumMod val="20000"/>
              <a:lumOff val="80000"/>
              <a:alpha val="86000"/>
            </a:schemeClr>
          </a:solidFill>
          <a:ln>
            <a:solidFill>
              <a:schemeClr val="tx1"/>
            </a:solidFill>
          </a:ln>
        </p:spPr>
        <p:txBody>
          <a:bodyPr wrap="square" rtlCol="0">
            <a:spAutoFit/>
          </a:bodyPr>
          <a:lstStyle/>
          <a:p>
            <a:pPr algn="ctr" defTabSz="914126">
              <a:defRPr/>
            </a:pPr>
            <a:r>
              <a:rPr lang="en-US" sz="1999" b="1" kern="1200">
                <a:solidFill>
                  <a:prstClr val="black"/>
                </a:solidFill>
                <a:latin typeface="Calibri"/>
                <a:ea typeface="+mn-ea"/>
                <a:cs typeface="+mn-cs"/>
              </a:rPr>
              <a:t>Inconsistent condom </a:t>
            </a:r>
            <a:r>
              <a:rPr lang="en-US" sz="1999" kern="1200">
                <a:solidFill>
                  <a:prstClr val="black"/>
                </a:solidFill>
                <a:latin typeface="Calibri"/>
                <a:ea typeface="+mn-ea"/>
                <a:cs typeface="+mn-cs"/>
              </a:rPr>
              <a:t>use or unknown partner status</a:t>
            </a:r>
          </a:p>
        </p:txBody>
      </p:sp>
      <p:sp>
        <p:nvSpPr>
          <p:cNvPr id="26" name="TextBox 25">
            <a:extLst>
              <a:ext uri="{FF2B5EF4-FFF2-40B4-BE49-F238E27FC236}">
                <a16:creationId xmlns:a16="http://schemas.microsoft.com/office/drawing/2014/main" id="{9098AAE8-80B5-594D-842A-3E89DA469E8A}"/>
              </a:ext>
            </a:extLst>
          </p:cNvPr>
          <p:cNvSpPr txBox="1"/>
          <p:nvPr/>
        </p:nvSpPr>
        <p:spPr>
          <a:xfrm>
            <a:off x="407667" y="1758974"/>
            <a:ext cx="6423153" cy="408517"/>
          </a:xfrm>
          <a:prstGeom prst="roundRect">
            <a:avLst/>
          </a:prstGeom>
          <a:solidFill>
            <a:schemeClr val="accent3">
              <a:lumMod val="20000"/>
              <a:lumOff val="80000"/>
              <a:alpha val="85460"/>
            </a:schemeClr>
          </a:solidFill>
          <a:ln>
            <a:solidFill>
              <a:schemeClr val="tx1"/>
            </a:solidFill>
          </a:ln>
        </p:spPr>
        <p:txBody>
          <a:bodyPr wrap="square" rtlCol="0">
            <a:spAutoFit/>
          </a:bodyPr>
          <a:lstStyle/>
          <a:p>
            <a:pPr algn="ctr" defTabSz="914126">
              <a:defRPr/>
            </a:pPr>
            <a:r>
              <a:rPr lang="en-US" sz="1799" b="1" kern="1200">
                <a:solidFill>
                  <a:prstClr val="black"/>
                </a:solidFill>
                <a:latin typeface="Calibri"/>
                <a:ea typeface="+mn-ea"/>
                <a:cs typeface="+mn-cs"/>
              </a:rPr>
              <a:t>Anyone who has been sexually active in the last 6 months who:</a:t>
            </a:r>
            <a:endParaRPr lang="en-US" sz="1799" kern="1200">
              <a:solidFill>
                <a:prstClr val="black"/>
              </a:solidFill>
              <a:latin typeface="Calibri"/>
              <a:ea typeface="+mn-ea"/>
              <a:cs typeface="+mn-cs"/>
            </a:endParaRPr>
          </a:p>
        </p:txBody>
      </p:sp>
      <p:sp>
        <p:nvSpPr>
          <p:cNvPr id="28" name="TextBox 27">
            <a:extLst>
              <a:ext uri="{FF2B5EF4-FFF2-40B4-BE49-F238E27FC236}">
                <a16:creationId xmlns:a16="http://schemas.microsoft.com/office/drawing/2014/main" id="{A329AD82-C752-DB05-07A5-87525FE6B7C1}"/>
              </a:ext>
            </a:extLst>
          </p:cNvPr>
          <p:cNvSpPr txBox="1"/>
          <p:nvPr/>
        </p:nvSpPr>
        <p:spPr>
          <a:xfrm>
            <a:off x="3802493" y="3437217"/>
            <a:ext cx="605483" cy="369236"/>
          </a:xfrm>
          <a:prstGeom prst="rect">
            <a:avLst/>
          </a:prstGeom>
          <a:noFill/>
        </p:spPr>
        <p:txBody>
          <a:bodyPr wrap="square" rtlCol="0">
            <a:spAutoFit/>
          </a:bodyPr>
          <a:lstStyle/>
          <a:p>
            <a:pPr defTabSz="914126">
              <a:defRPr/>
            </a:pPr>
            <a:r>
              <a:rPr lang="en-US" sz="1799" kern="1200">
                <a:solidFill>
                  <a:prstClr val="black"/>
                </a:solidFill>
                <a:latin typeface="Calibri"/>
                <a:ea typeface="+mn-ea"/>
                <a:cs typeface="+mn-cs"/>
              </a:rPr>
              <a:t>OR</a:t>
            </a:r>
          </a:p>
        </p:txBody>
      </p:sp>
      <p:sp>
        <p:nvSpPr>
          <p:cNvPr id="29" name="TextBox 28">
            <a:extLst>
              <a:ext uri="{FF2B5EF4-FFF2-40B4-BE49-F238E27FC236}">
                <a16:creationId xmlns:a16="http://schemas.microsoft.com/office/drawing/2014/main" id="{551BD9B5-DB10-3508-3826-563A9A844457}"/>
              </a:ext>
            </a:extLst>
          </p:cNvPr>
          <p:cNvSpPr txBox="1"/>
          <p:nvPr/>
        </p:nvSpPr>
        <p:spPr>
          <a:xfrm>
            <a:off x="3802493" y="4711849"/>
            <a:ext cx="605483" cy="369236"/>
          </a:xfrm>
          <a:prstGeom prst="rect">
            <a:avLst/>
          </a:prstGeom>
          <a:noFill/>
        </p:spPr>
        <p:txBody>
          <a:bodyPr wrap="square" rtlCol="0">
            <a:spAutoFit/>
          </a:bodyPr>
          <a:lstStyle/>
          <a:p>
            <a:pPr defTabSz="914126">
              <a:defRPr/>
            </a:pPr>
            <a:r>
              <a:rPr lang="en-US" sz="1799" kern="1200">
                <a:solidFill>
                  <a:prstClr val="black"/>
                </a:solidFill>
                <a:latin typeface="Calibri"/>
                <a:ea typeface="+mn-ea"/>
                <a:cs typeface="+mn-cs"/>
              </a:rPr>
              <a:t>OR</a:t>
            </a:r>
          </a:p>
        </p:txBody>
      </p:sp>
      <p:sp>
        <p:nvSpPr>
          <p:cNvPr id="4" name="Rounded Rectangular Callout 3">
            <a:extLst>
              <a:ext uri="{FF2B5EF4-FFF2-40B4-BE49-F238E27FC236}">
                <a16:creationId xmlns:a16="http://schemas.microsoft.com/office/drawing/2014/main" id="{4BE2365F-13E1-D4C7-C16F-3B04EC605213}"/>
              </a:ext>
            </a:extLst>
          </p:cNvPr>
          <p:cNvSpPr/>
          <p:nvPr/>
        </p:nvSpPr>
        <p:spPr>
          <a:xfrm>
            <a:off x="9651365" y="4495472"/>
            <a:ext cx="1994534" cy="714904"/>
          </a:xfrm>
          <a:prstGeom prst="wedgeRoundRectCallout">
            <a:avLst>
              <a:gd name="adj1" fmla="val -37669"/>
              <a:gd name="adj2" fmla="val -183300"/>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799" b="1" kern="1200">
                <a:solidFill>
                  <a:sysClr val="windowText" lastClr="000000"/>
                </a:solidFill>
                <a:latin typeface="Calibri"/>
              </a:rPr>
              <a:t>ALWAYS</a:t>
            </a:r>
            <a:r>
              <a:rPr lang="en-US" sz="1799" kern="1200">
                <a:solidFill>
                  <a:sysClr val="windowText" lastClr="000000"/>
                </a:solidFill>
                <a:latin typeface="Calibri"/>
              </a:rPr>
              <a:t> </a:t>
            </a:r>
            <a:r>
              <a:rPr lang="en-US" sz="1799" b="1" kern="1200">
                <a:solidFill>
                  <a:sysClr val="windowText" lastClr="000000"/>
                </a:solidFill>
                <a:latin typeface="Calibri"/>
              </a:rPr>
              <a:t>prescribe PrEP if requested!</a:t>
            </a:r>
          </a:p>
        </p:txBody>
      </p:sp>
      <p:pic>
        <p:nvPicPr>
          <p:cNvPr id="7" name="Picture 6">
            <a:extLst>
              <a:ext uri="{FF2B5EF4-FFF2-40B4-BE49-F238E27FC236}">
                <a16:creationId xmlns:a16="http://schemas.microsoft.com/office/drawing/2014/main" id="{5422A639-DB4F-8679-DA5C-ED252E9FDDFB}"/>
              </a:ext>
            </a:extLst>
          </p:cNvPr>
          <p:cNvPicPr>
            <a:picLocks noChangeAspect="1"/>
          </p:cNvPicPr>
          <p:nvPr/>
        </p:nvPicPr>
        <p:blipFill>
          <a:blip r:embed="rId10"/>
          <a:stretch>
            <a:fillRect/>
          </a:stretch>
        </p:blipFill>
        <p:spPr>
          <a:xfrm>
            <a:off x="0" y="1278"/>
            <a:ext cx="13022266" cy="755909"/>
          </a:xfrm>
          <a:prstGeom prst="rect">
            <a:avLst/>
          </a:prstGeom>
        </p:spPr>
      </p:pic>
    </p:spTree>
    <p:extLst>
      <p:ext uri="{BB962C8B-B14F-4D97-AF65-F5344CB8AC3E}">
        <p14:creationId xmlns:p14="http://schemas.microsoft.com/office/powerpoint/2010/main" val="22975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24" grpId="0" animBg="1"/>
      <p:bldP spid="25" grpId="0" animBg="1"/>
      <p:bldP spid="28" grpId="0"/>
      <p:bldP spid="29"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94531-A09F-5BDF-C858-3E0592B6DDF3}"/>
            </a:ext>
          </a:extLst>
        </p:cNvPr>
        <p:cNvGrpSpPr/>
        <p:nvPr/>
      </p:nvGrpSpPr>
      <p:grpSpPr>
        <a:xfrm>
          <a:off x="0" y="0"/>
          <a:ext cx="0" cy="0"/>
          <a:chOff x="0" y="0"/>
          <a:chExt cx="0" cy="0"/>
        </a:xfrm>
      </p:grpSpPr>
      <p:sp>
        <p:nvSpPr>
          <p:cNvPr id="25" name="Rounded Rectangular Callout 24">
            <a:extLst>
              <a:ext uri="{FF2B5EF4-FFF2-40B4-BE49-F238E27FC236}">
                <a16:creationId xmlns:a16="http://schemas.microsoft.com/office/drawing/2014/main" id="{1CEE4826-A5EF-542E-F2DF-D04A8C5D18ED}"/>
              </a:ext>
            </a:extLst>
          </p:cNvPr>
          <p:cNvSpPr/>
          <p:nvPr/>
        </p:nvSpPr>
        <p:spPr>
          <a:xfrm>
            <a:off x="6267210" y="4005133"/>
            <a:ext cx="2399460" cy="1101966"/>
          </a:xfrm>
          <a:prstGeom prst="wedgeRoundRectCallout">
            <a:avLst>
              <a:gd name="adj1" fmla="val -44407"/>
              <a:gd name="adj2" fmla="val 75690"/>
              <a:gd name="adj3" fmla="val 1666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5398" kern="1200">
              <a:solidFill>
                <a:prstClr val="white"/>
              </a:solidFill>
              <a:latin typeface="Calibri"/>
            </a:endParaRPr>
          </a:p>
        </p:txBody>
      </p:sp>
      <p:grpSp>
        <p:nvGrpSpPr>
          <p:cNvPr id="8" name="Group 7">
            <a:extLst>
              <a:ext uri="{FF2B5EF4-FFF2-40B4-BE49-F238E27FC236}">
                <a16:creationId xmlns:a16="http://schemas.microsoft.com/office/drawing/2014/main" id="{E8B517B9-90AE-A6AD-19BA-91E8C3323A70}"/>
              </a:ext>
            </a:extLst>
          </p:cNvPr>
          <p:cNvGrpSpPr/>
          <p:nvPr/>
        </p:nvGrpSpPr>
        <p:grpSpPr>
          <a:xfrm>
            <a:off x="383357" y="1567050"/>
            <a:ext cx="4834466" cy="1425729"/>
            <a:chOff x="-471915" y="2975964"/>
            <a:chExt cx="1768171" cy="621194"/>
          </a:xfrm>
        </p:grpSpPr>
        <p:sp>
          <p:nvSpPr>
            <p:cNvPr id="21" name="Rounded Rectangular Callout 20">
              <a:extLst>
                <a:ext uri="{FF2B5EF4-FFF2-40B4-BE49-F238E27FC236}">
                  <a16:creationId xmlns:a16="http://schemas.microsoft.com/office/drawing/2014/main" id="{BA9F7EFE-6276-A65F-676F-11BF03C0347D}"/>
                </a:ext>
              </a:extLst>
            </p:cNvPr>
            <p:cNvSpPr/>
            <p:nvPr/>
          </p:nvSpPr>
          <p:spPr>
            <a:xfrm>
              <a:off x="-471915" y="2975964"/>
              <a:ext cx="1768171" cy="574275"/>
            </a:xfrm>
            <a:prstGeom prst="wedgeRoundRectCallout">
              <a:avLst>
                <a:gd name="adj1" fmla="val -41711"/>
                <a:gd name="adj2" fmla="val 798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5998" kern="1200">
                <a:solidFill>
                  <a:prstClr val="white"/>
                </a:solidFill>
                <a:latin typeface="Calibri"/>
              </a:endParaRPr>
            </a:p>
          </p:txBody>
        </p:sp>
        <p:sp>
          <p:nvSpPr>
            <p:cNvPr id="22" name="Text Box 288">
              <a:extLst>
                <a:ext uri="{FF2B5EF4-FFF2-40B4-BE49-F238E27FC236}">
                  <a16:creationId xmlns:a16="http://schemas.microsoft.com/office/drawing/2014/main" id="{E819D83D-9795-DF8F-2CAF-A8439CD24FC9}"/>
                </a:ext>
              </a:extLst>
            </p:cNvPr>
            <p:cNvSpPr txBox="1"/>
            <p:nvPr/>
          </p:nvSpPr>
          <p:spPr>
            <a:xfrm>
              <a:off x="-372082" y="3064264"/>
              <a:ext cx="1568505" cy="532894"/>
            </a:xfrm>
            <a:prstGeom prst="rect">
              <a:avLst/>
            </a:prstGeom>
            <a:noFill/>
            <a:ln w="6350">
              <a:noFill/>
            </a:ln>
          </p:spPr>
          <p:txBody>
            <a:bodyPr rot="0" spcFirstLastPara="0" vert="horz" wrap="square" lIns="91416" tIns="45708" rIns="91416" bIns="45708" numCol="1" spcCol="0" rtlCol="0" fromWordArt="0" anchor="t" anchorCtr="0" forceAA="0" compatLnSpc="1">
              <a:prstTxWarp prst="textNoShape">
                <a:avLst/>
              </a:prstTxWarp>
              <a:noAutofit/>
            </a:bodyPr>
            <a:lstStyle/>
            <a:p>
              <a:pPr defTabSz="457063">
                <a:defRPr/>
              </a:pPr>
              <a:r>
                <a:rPr lang="en-US" sz="1999" kern="1200" dirty="0" err="1">
                  <a:latin typeface="Calibri"/>
                  <a:ea typeface="Times New Roman" panose="02020603050405020304" pitchFamily="18" charset="0"/>
                  <a:cs typeface="Calibri"/>
                </a:rPr>
                <a:t>PrEP</a:t>
              </a:r>
              <a:r>
                <a:rPr lang="en-US" sz="1999" kern="1200" dirty="0">
                  <a:latin typeface="Calibri"/>
                  <a:ea typeface="Times New Roman" panose="02020603050405020304" pitchFamily="18" charset="0"/>
                  <a:cs typeface="Calibri"/>
                </a:rPr>
                <a:t> helps you </a:t>
              </a:r>
              <a:r>
                <a:rPr lang="en-US" sz="1999" b="1" kern="1200" dirty="0">
                  <a:latin typeface="Calibri"/>
                  <a:ea typeface="Times New Roman" panose="02020603050405020304" pitchFamily="18" charset="0"/>
                  <a:cs typeface="Calibri"/>
                </a:rPr>
                <a:t>feel safe and healthy</a:t>
              </a:r>
              <a:r>
                <a:rPr lang="en-US" sz="1999" kern="1200" dirty="0">
                  <a:latin typeface="Calibri"/>
                  <a:ea typeface="Times New Roman" panose="02020603050405020304" pitchFamily="18" charset="0"/>
                  <a:cs typeface="Calibri"/>
                </a:rPr>
                <a:t> and can </a:t>
              </a:r>
              <a:r>
                <a:rPr lang="en-US" sz="1999" b="1" kern="1200" dirty="0">
                  <a:latin typeface="Calibri"/>
                  <a:ea typeface="Times New Roman" panose="02020603050405020304" pitchFamily="18" charset="0"/>
                  <a:cs typeface="Calibri"/>
                </a:rPr>
                <a:t>decrease worrying</a:t>
              </a:r>
              <a:r>
                <a:rPr lang="en-US" sz="1999" kern="1200" dirty="0">
                  <a:latin typeface="Calibri"/>
                  <a:ea typeface="Times New Roman" panose="02020603050405020304" pitchFamily="18" charset="0"/>
                  <a:cs typeface="Calibri"/>
                </a:rPr>
                <a:t> about getting HIV</a:t>
              </a:r>
              <a:endParaRPr lang="en-US" sz="4399" kern="1200" dirty="0">
                <a:solidFill>
                  <a:prstClr val="black"/>
                </a:solidFill>
                <a:latin typeface="Calibri"/>
                <a:ea typeface="Calibri" panose="020F0502020204030204" pitchFamily="34" charset="0"/>
                <a:cs typeface="Calibri"/>
              </a:endParaRPr>
            </a:p>
            <a:p>
              <a:pPr defTabSz="457063">
                <a:defRPr/>
              </a:pPr>
              <a:endParaRPr lang="en-US" sz="4399"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F8F9D3C9-A7BC-3220-060E-C95078BBD7EC}"/>
              </a:ext>
            </a:extLst>
          </p:cNvPr>
          <p:cNvGrpSpPr/>
          <p:nvPr/>
        </p:nvGrpSpPr>
        <p:grpSpPr>
          <a:xfrm>
            <a:off x="1623896" y="3142598"/>
            <a:ext cx="4347850" cy="1527993"/>
            <a:chOff x="259387" y="3915432"/>
            <a:chExt cx="1595349" cy="670432"/>
          </a:xfrm>
        </p:grpSpPr>
        <p:sp>
          <p:nvSpPr>
            <p:cNvPr id="19" name="Rounded Rectangular Callout 18">
              <a:extLst>
                <a:ext uri="{FF2B5EF4-FFF2-40B4-BE49-F238E27FC236}">
                  <a16:creationId xmlns:a16="http://schemas.microsoft.com/office/drawing/2014/main" id="{27C4F846-3DA7-993F-E5EF-E16EC177714F}"/>
                </a:ext>
              </a:extLst>
            </p:cNvPr>
            <p:cNvSpPr/>
            <p:nvPr/>
          </p:nvSpPr>
          <p:spPr>
            <a:xfrm>
              <a:off x="259387" y="3928231"/>
              <a:ext cx="1595349" cy="657633"/>
            </a:xfrm>
            <a:prstGeom prst="wedgeRoundRectCallout">
              <a:avLst>
                <a:gd name="adj1" fmla="val 49394"/>
                <a:gd name="adj2" fmla="val 7129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5998" kern="1200">
                <a:solidFill>
                  <a:prstClr val="white"/>
                </a:solidFill>
                <a:latin typeface="Calibri"/>
              </a:endParaRPr>
            </a:p>
          </p:txBody>
        </p:sp>
        <p:sp>
          <p:nvSpPr>
            <p:cNvPr id="20" name="Text Box 288">
              <a:extLst>
                <a:ext uri="{FF2B5EF4-FFF2-40B4-BE49-F238E27FC236}">
                  <a16:creationId xmlns:a16="http://schemas.microsoft.com/office/drawing/2014/main" id="{1FB78665-8055-6CBD-DD40-3C536243048F}"/>
                </a:ext>
              </a:extLst>
            </p:cNvPr>
            <p:cNvSpPr txBox="1"/>
            <p:nvPr/>
          </p:nvSpPr>
          <p:spPr>
            <a:xfrm>
              <a:off x="332992" y="3915432"/>
              <a:ext cx="1492029" cy="637140"/>
            </a:xfrm>
            <a:prstGeom prst="rect">
              <a:avLst/>
            </a:prstGeom>
            <a:noFill/>
            <a:ln w="6350">
              <a:noFill/>
            </a:ln>
          </p:spPr>
          <p:txBody>
            <a:bodyPr rot="0" spcFirstLastPara="0" vert="horz" wrap="square" lIns="91416" tIns="45708" rIns="91416" bIns="45708" numCol="1" spcCol="0" rtlCol="0" fromWordArt="0" anchor="ctr" anchorCtr="0" forceAA="0" compatLnSpc="1">
              <a:prstTxWarp prst="textNoShape">
                <a:avLst/>
              </a:prstTxWarp>
              <a:noAutofit/>
            </a:bodyPr>
            <a:lstStyle/>
            <a:p>
              <a:pPr algn="ctr" defTabSz="457063">
                <a:defRPr/>
              </a:pPr>
              <a:r>
                <a:rPr lang="en-US" sz="2399" kern="1200" dirty="0" err="1">
                  <a:latin typeface="Calibri"/>
                  <a:ea typeface="Times New Roman" panose="02020603050405020304" pitchFamily="18" charset="0"/>
                  <a:cs typeface="Calibri"/>
                </a:rPr>
                <a:t>PrEP</a:t>
              </a:r>
              <a:r>
                <a:rPr lang="en-US" sz="2399" kern="1200" dirty="0">
                  <a:latin typeface="Calibri"/>
                  <a:ea typeface="Times New Roman" panose="02020603050405020304" pitchFamily="18" charset="0"/>
                  <a:cs typeface="Calibri"/>
                </a:rPr>
                <a:t> puts </a:t>
              </a:r>
              <a:r>
                <a:rPr lang="en-US" sz="2399" b="1" kern="1200" dirty="0">
                  <a:latin typeface="Calibri"/>
                  <a:ea typeface="Times New Roman" panose="02020603050405020304" pitchFamily="18" charset="0"/>
                  <a:cs typeface="Calibri"/>
                </a:rPr>
                <a:t>YOU IN CONTROL </a:t>
              </a:r>
              <a:r>
                <a:rPr lang="en-US" sz="2399" kern="1200" dirty="0">
                  <a:latin typeface="Calibri"/>
                  <a:ea typeface="Times New Roman" panose="02020603050405020304" pitchFamily="18" charset="0"/>
                  <a:cs typeface="Calibri"/>
                </a:rPr>
                <a:t>of staying </a:t>
              </a:r>
              <a:r>
                <a:rPr lang="en-US" sz="2399" b="1" kern="1200" dirty="0">
                  <a:latin typeface="Calibri"/>
                  <a:ea typeface="Times New Roman" panose="02020603050405020304" pitchFamily="18" charset="0"/>
                  <a:cs typeface="Calibri"/>
                </a:rPr>
                <a:t>HIV negative. </a:t>
              </a:r>
              <a:endParaRPr lang="en-US" sz="4799" b="1" kern="1200" dirty="0">
                <a:solidFill>
                  <a:prstClr val="black"/>
                </a:solidFill>
                <a:latin typeface="Times New Roman"/>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BCC06BE0-5484-7901-311D-5C1EA9D723C5}"/>
              </a:ext>
            </a:extLst>
          </p:cNvPr>
          <p:cNvGrpSpPr/>
          <p:nvPr/>
        </p:nvGrpSpPr>
        <p:grpSpPr>
          <a:xfrm>
            <a:off x="167972" y="4816656"/>
            <a:ext cx="5005111" cy="1750027"/>
            <a:chOff x="-416090" y="4667470"/>
            <a:chExt cx="1690313" cy="682486"/>
          </a:xfrm>
        </p:grpSpPr>
        <p:sp>
          <p:nvSpPr>
            <p:cNvPr id="17" name="Rounded Rectangular Callout 16">
              <a:extLst>
                <a:ext uri="{FF2B5EF4-FFF2-40B4-BE49-F238E27FC236}">
                  <a16:creationId xmlns:a16="http://schemas.microsoft.com/office/drawing/2014/main" id="{114F55A4-0190-89CA-3519-6736333D9909}"/>
                </a:ext>
              </a:extLst>
            </p:cNvPr>
            <p:cNvSpPr/>
            <p:nvPr/>
          </p:nvSpPr>
          <p:spPr>
            <a:xfrm>
              <a:off x="-416090" y="4667470"/>
              <a:ext cx="1690313" cy="682486"/>
            </a:xfrm>
            <a:prstGeom prst="wedgeRoundRectCallout">
              <a:avLst>
                <a:gd name="adj1" fmla="val -40284"/>
                <a:gd name="adj2" fmla="val 6806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5998" kern="1200">
                <a:solidFill>
                  <a:prstClr val="white"/>
                </a:solidFill>
                <a:latin typeface="Calibri"/>
              </a:endParaRPr>
            </a:p>
          </p:txBody>
        </p:sp>
        <p:sp>
          <p:nvSpPr>
            <p:cNvPr id="18" name="Text Box 288">
              <a:extLst>
                <a:ext uri="{FF2B5EF4-FFF2-40B4-BE49-F238E27FC236}">
                  <a16:creationId xmlns:a16="http://schemas.microsoft.com/office/drawing/2014/main" id="{F2F50857-537E-9D44-BD64-3067BD058381}"/>
                </a:ext>
              </a:extLst>
            </p:cNvPr>
            <p:cNvSpPr txBox="1"/>
            <p:nvPr/>
          </p:nvSpPr>
          <p:spPr>
            <a:xfrm>
              <a:off x="-416090" y="4690036"/>
              <a:ext cx="1683208" cy="622438"/>
            </a:xfrm>
            <a:prstGeom prst="rect">
              <a:avLst/>
            </a:prstGeom>
            <a:noFill/>
            <a:ln w="6350">
              <a:noFill/>
            </a:ln>
          </p:spPr>
          <p:txBody>
            <a:bodyPr rot="0" spcFirstLastPara="0" vert="horz" wrap="square" lIns="91416" tIns="45708" rIns="91416" bIns="45708" numCol="1" spcCol="0" rtlCol="0" fromWordArt="0" anchor="ctr" anchorCtr="0" forceAA="0" compatLnSpc="1">
              <a:prstTxWarp prst="textNoShape">
                <a:avLst/>
              </a:prstTxWarp>
              <a:noAutofit/>
            </a:bodyPr>
            <a:lstStyle/>
            <a:p>
              <a:pPr algn="ctr" defTabSz="457063">
                <a:defRPr/>
              </a:pPr>
              <a:r>
                <a:rPr lang="en-US" sz="1999" kern="1200">
                  <a:latin typeface="Calibri"/>
                  <a:ea typeface="Calibri"/>
                  <a:cs typeface="Calibri"/>
                </a:rPr>
                <a:t>Being on PrEP </a:t>
              </a:r>
              <a:r>
                <a:rPr lang="en-US" sz="1999" b="1" kern="1200">
                  <a:latin typeface="Calibri"/>
                  <a:ea typeface="Calibri"/>
                  <a:cs typeface="Calibri"/>
                </a:rPr>
                <a:t>does NOT mean you are "out there" or promiscuous. </a:t>
              </a:r>
              <a:r>
                <a:rPr lang="en-US" sz="1999" kern="1200">
                  <a:latin typeface="Calibri"/>
                  <a:ea typeface="Calibri"/>
                  <a:cs typeface="Calibri"/>
                </a:rPr>
                <a:t>It is a </a:t>
              </a:r>
              <a:r>
                <a:rPr lang="en-US" sz="1999" b="1" kern="1200">
                  <a:latin typeface="Calibri"/>
                  <a:ea typeface="Calibri"/>
                  <a:cs typeface="Calibri"/>
                </a:rPr>
                <a:t>PERSONAL CHOICE</a:t>
              </a:r>
              <a:r>
                <a:rPr lang="en-US" sz="1999" kern="1200">
                  <a:latin typeface="Calibri"/>
                  <a:ea typeface="Calibri"/>
                  <a:cs typeface="Calibri"/>
                </a:rPr>
                <a:t> if you want an extra layer of protection. </a:t>
              </a:r>
              <a:endParaRPr lang="en-US" sz="1999" kern="1200">
                <a:solidFill>
                  <a:prstClr val="black"/>
                </a:solidFill>
                <a:latin typeface="Calibri"/>
                <a:ea typeface="Calibri"/>
                <a:cs typeface="Calibri"/>
              </a:endParaRPr>
            </a:p>
          </p:txBody>
        </p:sp>
      </p:grpSp>
      <p:grpSp>
        <p:nvGrpSpPr>
          <p:cNvPr id="11" name="Group 10">
            <a:extLst>
              <a:ext uri="{FF2B5EF4-FFF2-40B4-BE49-F238E27FC236}">
                <a16:creationId xmlns:a16="http://schemas.microsoft.com/office/drawing/2014/main" id="{C566E060-7EC0-FA56-D81B-DB4071A30A81}"/>
              </a:ext>
            </a:extLst>
          </p:cNvPr>
          <p:cNvGrpSpPr/>
          <p:nvPr/>
        </p:nvGrpSpPr>
        <p:grpSpPr>
          <a:xfrm>
            <a:off x="8887609" y="3450994"/>
            <a:ext cx="3301216" cy="3114901"/>
            <a:chOff x="2666536" y="3672460"/>
            <a:chExt cx="1416050" cy="1252855"/>
          </a:xfrm>
        </p:grpSpPr>
        <p:sp>
          <p:nvSpPr>
            <p:cNvPr id="14" name="Rounded Rectangular Callout 13">
              <a:extLst>
                <a:ext uri="{FF2B5EF4-FFF2-40B4-BE49-F238E27FC236}">
                  <a16:creationId xmlns:a16="http://schemas.microsoft.com/office/drawing/2014/main" id="{5D7CD0DD-FB42-3FE2-CEAF-620506CB1742}"/>
                </a:ext>
              </a:extLst>
            </p:cNvPr>
            <p:cNvSpPr/>
            <p:nvPr/>
          </p:nvSpPr>
          <p:spPr>
            <a:xfrm>
              <a:off x="2835127" y="4054026"/>
              <a:ext cx="1078867" cy="411198"/>
            </a:xfrm>
            <a:prstGeom prst="wedgeRoundRectCallout">
              <a:avLst>
                <a:gd name="adj1" fmla="val 41166"/>
                <a:gd name="adj2" fmla="val 88533"/>
                <a:gd name="adj3" fmla="val 1666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5398" kern="1200">
                <a:solidFill>
                  <a:prstClr val="white"/>
                </a:solidFill>
                <a:latin typeface="Calibri"/>
              </a:endParaRPr>
            </a:p>
          </p:txBody>
        </p:sp>
        <p:grpSp>
          <p:nvGrpSpPr>
            <p:cNvPr id="13" name="Group 12">
              <a:extLst>
                <a:ext uri="{FF2B5EF4-FFF2-40B4-BE49-F238E27FC236}">
                  <a16:creationId xmlns:a16="http://schemas.microsoft.com/office/drawing/2014/main" id="{AB6E360D-B30C-B98D-8254-BD243B2DECA2}"/>
                </a:ext>
              </a:extLst>
            </p:cNvPr>
            <p:cNvGrpSpPr/>
            <p:nvPr/>
          </p:nvGrpSpPr>
          <p:grpSpPr>
            <a:xfrm>
              <a:off x="2666536" y="3672460"/>
              <a:ext cx="1416050" cy="1252855"/>
              <a:chOff x="2666536" y="3682188"/>
              <a:chExt cx="1416050" cy="1252855"/>
            </a:xfrm>
          </p:grpSpPr>
          <p:sp>
            <p:nvSpPr>
              <p:cNvPr id="15" name="Multiply 14">
                <a:extLst>
                  <a:ext uri="{FF2B5EF4-FFF2-40B4-BE49-F238E27FC236}">
                    <a16:creationId xmlns:a16="http://schemas.microsoft.com/office/drawing/2014/main" id="{F5ED334D-A4C8-0401-B0F6-05C59955272C}"/>
                  </a:ext>
                </a:extLst>
              </p:cNvPr>
              <p:cNvSpPr/>
              <p:nvPr/>
            </p:nvSpPr>
            <p:spPr>
              <a:xfrm>
                <a:off x="2666536" y="3682188"/>
                <a:ext cx="1416050" cy="1252855"/>
              </a:xfrm>
              <a:prstGeom prst="mathMultiply">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ctr" anchorCtr="0" forceAA="0" compatLnSpc="1">
                <a:prstTxWarp prst="textNoShape">
                  <a:avLst/>
                </a:prstTxWarp>
                <a:noAutofit/>
              </a:bodyPr>
              <a:lstStyle/>
              <a:p>
                <a:pPr defTabSz="457063">
                  <a:defRPr/>
                </a:pPr>
                <a:endParaRPr lang="en-US" sz="5398" kern="1200">
                  <a:solidFill>
                    <a:prstClr val="white"/>
                  </a:solidFill>
                  <a:latin typeface="Calibri"/>
                </a:endParaRPr>
              </a:p>
            </p:txBody>
          </p:sp>
          <p:sp>
            <p:nvSpPr>
              <p:cNvPr id="16" name="Text Box 288">
                <a:extLst>
                  <a:ext uri="{FF2B5EF4-FFF2-40B4-BE49-F238E27FC236}">
                    <a16:creationId xmlns:a16="http://schemas.microsoft.com/office/drawing/2014/main" id="{DD5B8580-A3D7-CB08-3CE7-E72D706B85BA}"/>
                  </a:ext>
                </a:extLst>
              </p:cNvPr>
              <p:cNvSpPr txBox="1"/>
              <p:nvPr/>
            </p:nvSpPr>
            <p:spPr>
              <a:xfrm>
                <a:off x="2799686" y="4210419"/>
                <a:ext cx="1136086" cy="251236"/>
              </a:xfrm>
              <a:prstGeom prst="rect">
                <a:avLst/>
              </a:prstGeom>
              <a:noFill/>
              <a:ln w="6350">
                <a:noFill/>
              </a:ln>
            </p:spPr>
            <p:txBody>
              <a:bodyPr rot="0" spcFirstLastPara="0" vert="horz" wrap="square" lIns="91416" tIns="45708" rIns="91416" bIns="45708" numCol="1" spcCol="0" rtlCol="0" fromWordArt="0" anchor="t" anchorCtr="0" forceAA="0" compatLnSpc="1">
                <a:prstTxWarp prst="textNoShape">
                  <a:avLst/>
                </a:prstTxWarp>
                <a:noAutofit/>
              </a:bodyPr>
              <a:lstStyle/>
              <a:p>
                <a:pPr algn="ctr" defTabSz="457063">
                  <a:defRPr/>
                </a:pPr>
                <a:r>
                  <a:rPr lang="en-US" sz="1799" kern="1200">
                    <a:latin typeface="Calibri"/>
                    <a:ea typeface="Times New Roman" panose="02020603050405020304" pitchFamily="18" charset="0"/>
                    <a:cs typeface="Calibri"/>
                  </a:rPr>
                  <a:t>Your behaviors are RISKY </a:t>
                </a:r>
                <a:endParaRPr lang="en-US" sz="1799" kern="1200">
                  <a:solidFill>
                    <a:prstClr val="black"/>
                  </a:solidFill>
                  <a:latin typeface="Times New Roman"/>
                  <a:ea typeface="Calibri" panose="020F0502020204030204" pitchFamily="34" charset="0"/>
                  <a:cs typeface="Calibri"/>
                </a:endParaRPr>
              </a:p>
            </p:txBody>
          </p:sp>
        </p:grpSp>
      </p:grpSp>
      <p:sp>
        <p:nvSpPr>
          <p:cNvPr id="12" name="Text Box 43">
            <a:extLst>
              <a:ext uri="{FF2B5EF4-FFF2-40B4-BE49-F238E27FC236}">
                <a16:creationId xmlns:a16="http://schemas.microsoft.com/office/drawing/2014/main" id="{5A1EA493-6ED6-37E6-1FA4-F11A36B55E0F}"/>
              </a:ext>
            </a:extLst>
          </p:cNvPr>
          <p:cNvSpPr txBox="1"/>
          <p:nvPr/>
        </p:nvSpPr>
        <p:spPr>
          <a:xfrm>
            <a:off x="6217080" y="1814951"/>
            <a:ext cx="5880396" cy="1566009"/>
          </a:xfrm>
          <a:prstGeom prst="rect">
            <a:avLst/>
          </a:prstGeom>
          <a:noFill/>
          <a:ln w="6350">
            <a:noFill/>
          </a:ln>
        </p:spPr>
        <p:txBody>
          <a:bodyPr rot="0" spcFirstLastPara="0" vert="horz" wrap="square" lIns="91416" tIns="45708" rIns="91416" bIns="45708" numCol="1" spcCol="0" rtlCol="0" fromWordArt="0" anchor="t" anchorCtr="0" forceAA="0" compatLnSpc="1">
            <a:prstTxWarp prst="textNoShape">
              <a:avLst/>
            </a:prstTxWarp>
            <a:noAutofit/>
          </a:bodyPr>
          <a:lstStyle/>
          <a:p>
            <a:pPr defTabSz="457063">
              <a:defRPr/>
            </a:pPr>
            <a:r>
              <a:rPr lang="en-US" sz="3199" b="1" kern="1200" dirty="0">
                <a:latin typeface="Calibri" panose="020F0502020204030204" pitchFamily="34" charset="0"/>
                <a:ea typeface="Times New Roman" panose="02020603050405020304" pitchFamily="18" charset="0"/>
                <a:cs typeface="Calibri" panose="020F0502020204030204" pitchFamily="34" charset="0"/>
              </a:rPr>
              <a:t>What doesn’t work?  </a:t>
            </a:r>
          </a:p>
          <a:p>
            <a:pPr defTabSz="457063">
              <a:defRPr/>
            </a:pPr>
            <a:r>
              <a:rPr lang="en-US" sz="2399" kern="1200" dirty="0">
                <a:latin typeface="Calibri" panose="020F0502020204030204" pitchFamily="34" charset="0"/>
                <a:ea typeface="Times New Roman" panose="02020603050405020304" pitchFamily="18" charset="0"/>
                <a:cs typeface="Calibri" panose="020F0502020204030204" pitchFamily="34" charset="0"/>
              </a:rPr>
              <a:t>RISK based messaging. It increases stigma and just doesn’t work for primary prevention, especially in young people</a:t>
            </a:r>
            <a:endParaRPr lang="en-US" sz="4799"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Multiply 22">
            <a:extLst>
              <a:ext uri="{FF2B5EF4-FFF2-40B4-BE49-F238E27FC236}">
                <a16:creationId xmlns:a16="http://schemas.microsoft.com/office/drawing/2014/main" id="{1FC7FE92-2ECD-8D93-1E1F-1FF534E4CB6F}"/>
              </a:ext>
            </a:extLst>
          </p:cNvPr>
          <p:cNvSpPr/>
          <p:nvPr/>
        </p:nvSpPr>
        <p:spPr>
          <a:xfrm>
            <a:off x="6053570" y="3299973"/>
            <a:ext cx="2678751" cy="2589483"/>
          </a:xfrm>
          <a:prstGeom prst="mathMultiply">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ctr" anchorCtr="0" forceAA="0" compatLnSpc="1">
            <a:prstTxWarp prst="textNoShape">
              <a:avLst/>
            </a:prstTxWarp>
            <a:noAutofit/>
          </a:bodyPr>
          <a:lstStyle/>
          <a:p>
            <a:pPr defTabSz="457063">
              <a:defRPr/>
            </a:pPr>
            <a:endParaRPr lang="en-US" sz="5398" kern="1200">
              <a:solidFill>
                <a:prstClr val="white"/>
              </a:solidFill>
              <a:latin typeface="Calibri"/>
            </a:endParaRPr>
          </a:p>
        </p:txBody>
      </p:sp>
      <p:sp>
        <p:nvSpPr>
          <p:cNvPr id="24" name="Text Box 288">
            <a:extLst>
              <a:ext uri="{FF2B5EF4-FFF2-40B4-BE49-F238E27FC236}">
                <a16:creationId xmlns:a16="http://schemas.microsoft.com/office/drawing/2014/main" id="{9ECA2F9A-9174-562A-CBD4-336EFEB0E5D1}"/>
              </a:ext>
            </a:extLst>
          </p:cNvPr>
          <p:cNvSpPr txBox="1"/>
          <p:nvPr/>
        </p:nvSpPr>
        <p:spPr>
          <a:xfrm>
            <a:off x="6238033" y="4232114"/>
            <a:ext cx="2678751" cy="1282275"/>
          </a:xfrm>
          <a:prstGeom prst="rect">
            <a:avLst/>
          </a:prstGeom>
          <a:noFill/>
          <a:ln w="6350">
            <a:noFill/>
          </a:ln>
        </p:spPr>
        <p:txBody>
          <a:bodyPr rot="0" spcFirstLastPara="0" vert="horz" wrap="square" lIns="91416" tIns="45708" rIns="91416" bIns="45708" numCol="1" spcCol="0" rtlCol="0" fromWordArt="0" anchor="t" anchorCtr="0" forceAA="0" compatLnSpc="1">
            <a:prstTxWarp prst="textNoShape">
              <a:avLst/>
            </a:prstTxWarp>
            <a:noAutofit/>
          </a:bodyPr>
          <a:lstStyle/>
          <a:p>
            <a:pPr algn="ctr" defTabSz="457063">
              <a:defRPr/>
            </a:pPr>
            <a:r>
              <a:rPr lang="en-US" sz="1799" kern="1200">
                <a:latin typeface="Calibri" panose="020F0502020204030204" pitchFamily="34" charset="0"/>
                <a:ea typeface="Times New Roman" panose="02020603050405020304" pitchFamily="18" charset="0"/>
                <a:cs typeface="Calibri" panose="020F0502020204030204" pitchFamily="34" charset="0"/>
              </a:rPr>
              <a:t>You will get HIV if you don’t ……</a:t>
            </a:r>
            <a:endParaRPr lang="en-US" sz="3999" kern="1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457063">
              <a:defRPr/>
            </a:pPr>
            <a:r>
              <a:rPr lang="en-US" sz="3999" kern="120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26" name="TextBox 25">
            <a:extLst>
              <a:ext uri="{FF2B5EF4-FFF2-40B4-BE49-F238E27FC236}">
                <a16:creationId xmlns:a16="http://schemas.microsoft.com/office/drawing/2014/main" id="{C75F5709-6CDD-526D-5484-C9FA63CD035B}"/>
              </a:ext>
            </a:extLst>
          </p:cNvPr>
          <p:cNvSpPr txBox="1"/>
          <p:nvPr/>
        </p:nvSpPr>
        <p:spPr>
          <a:xfrm>
            <a:off x="416720" y="839037"/>
            <a:ext cx="12188825" cy="646163"/>
          </a:xfrm>
          <a:prstGeom prst="rect">
            <a:avLst/>
          </a:prstGeom>
        </p:spPr>
        <p:txBody>
          <a:bodyPr vert="horz" lIns="91440" tIns="45720" rIns="91440" bIns="45720" rtlCol="0" anchor="t">
            <a:normAutofit/>
          </a:bodyPr>
          <a:lstStyle>
            <a:lvl1pPr defTabSz="914126" eaLnBrk="1" latinLnBrk="0" hangingPunct="1">
              <a:spcBef>
                <a:spcPct val="0"/>
              </a:spcBef>
              <a:defRPr sz="3600" kern="1200">
                <a:solidFill>
                  <a:srgbClr val="AD0101"/>
                </a:solidFill>
                <a:latin typeface="Calibri"/>
                <a:ea typeface="+mj-ea"/>
                <a:cs typeface="Arial" pitchFamily="34" charset="0"/>
              </a:defRPr>
            </a:lvl1pPr>
          </a:lstStyle>
          <a:p>
            <a:r>
              <a:rPr lang="en-US" dirty="0"/>
              <a:t>Changing your messaging around </a:t>
            </a:r>
            <a:r>
              <a:rPr lang="en-US" dirty="0" err="1"/>
              <a:t>PrEP</a:t>
            </a:r>
            <a:r>
              <a:rPr lang="en-US" dirty="0"/>
              <a:t> to EMPOWERMENT</a:t>
            </a:r>
          </a:p>
        </p:txBody>
      </p:sp>
      <p:sp>
        <p:nvSpPr>
          <p:cNvPr id="2" name="TextBox 1">
            <a:extLst>
              <a:ext uri="{FF2B5EF4-FFF2-40B4-BE49-F238E27FC236}">
                <a16:creationId xmlns:a16="http://schemas.microsoft.com/office/drawing/2014/main" id="{9E9D3938-3233-1953-E467-370ED994E477}"/>
              </a:ext>
            </a:extLst>
          </p:cNvPr>
          <p:cNvSpPr txBox="1"/>
          <p:nvPr/>
        </p:nvSpPr>
        <p:spPr>
          <a:xfrm>
            <a:off x="8928405" y="6177970"/>
            <a:ext cx="3095363" cy="276927"/>
          </a:xfrm>
          <a:prstGeom prst="rect">
            <a:avLst/>
          </a:prstGeom>
          <a:noFill/>
        </p:spPr>
        <p:txBody>
          <a:bodyPr wrap="square" rtlCol="0">
            <a:spAutoFit/>
          </a:bodyPr>
          <a:lstStyle/>
          <a:p>
            <a:pPr algn="r" defTabSz="914126">
              <a:defRPr/>
            </a:pPr>
            <a:r>
              <a:rPr lang="en-US" sz="1200" kern="1200">
                <a:solidFill>
                  <a:prstClr val="black"/>
                </a:solidFill>
                <a:latin typeface="Calibri"/>
                <a:ea typeface="+mn-ea"/>
                <a:cs typeface="+mn-cs"/>
              </a:rPr>
              <a:t>Golub HIVR4P 2018</a:t>
            </a:r>
          </a:p>
        </p:txBody>
      </p:sp>
      <p:sp>
        <p:nvSpPr>
          <p:cNvPr id="3" name="Rectangle 2">
            <a:extLst>
              <a:ext uri="{FF2B5EF4-FFF2-40B4-BE49-F238E27FC236}">
                <a16:creationId xmlns:a16="http://schemas.microsoft.com/office/drawing/2014/main" id="{E2E1AB0D-E48E-C71B-DC77-99BE933BC8A2}"/>
              </a:ext>
            </a:extLst>
          </p:cNvPr>
          <p:cNvSpPr/>
          <p:nvPr/>
        </p:nvSpPr>
        <p:spPr>
          <a:xfrm>
            <a:off x="-403656" y="-153445"/>
            <a:ext cx="403655" cy="4943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799" kern="1200">
              <a:solidFill>
                <a:prstClr val="white"/>
              </a:solidFill>
              <a:latin typeface="Calibri"/>
            </a:endParaRPr>
          </a:p>
        </p:txBody>
      </p:sp>
      <p:pic>
        <p:nvPicPr>
          <p:cNvPr id="4" name="Picture 3">
            <a:extLst>
              <a:ext uri="{FF2B5EF4-FFF2-40B4-BE49-F238E27FC236}">
                <a16:creationId xmlns:a16="http://schemas.microsoft.com/office/drawing/2014/main" id="{0E83E128-DF2D-EAD3-02F6-FC682E1B9365}"/>
              </a:ext>
            </a:extLst>
          </p:cNvPr>
          <p:cNvPicPr>
            <a:picLocks noChangeAspect="1"/>
          </p:cNvPicPr>
          <p:nvPr/>
        </p:nvPicPr>
        <p:blipFill>
          <a:blip r:embed="rId3"/>
          <a:stretch>
            <a:fillRect/>
          </a:stretch>
        </p:blipFill>
        <p:spPr>
          <a:xfrm>
            <a:off x="0" y="1278"/>
            <a:ext cx="13022266" cy="755909"/>
          </a:xfrm>
          <a:prstGeom prst="rect">
            <a:avLst/>
          </a:prstGeom>
        </p:spPr>
      </p:pic>
    </p:spTree>
    <p:extLst>
      <p:ext uri="{BB962C8B-B14F-4D97-AF65-F5344CB8AC3E}">
        <p14:creationId xmlns:p14="http://schemas.microsoft.com/office/powerpoint/2010/main" val="170553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2" grpId="0"/>
      <p:bldP spid="23" grpId="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BB81D-0042-0170-E46F-BB953F1C15B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4D482C2-9F58-3B7B-7773-570BC96B3209}"/>
              </a:ext>
            </a:extLst>
          </p:cNvPr>
          <p:cNvPicPr>
            <a:picLocks noChangeAspect="1"/>
          </p:cNvPicPr>
          <p:nvPr/>
        </p:nvPicPr>
        <p:blipFill rotWithShape="1">
          <a:blip r:embed="rId2">
            <a:duotone>
              <a:prstClr val="black"/>
              <a:schemeClr val="tx2">
                <a:tint val="45000"/>
                <a:satMod val="400000"/>
              </a:schemeClr>
            </a:duotone>
            <a:alphaModFix amt="35000"/>
          </a:blip>
          <a:srcRect t="15756"/>
          <a:stretch/>
        </p:blipFill>
        <p:spPr>
          <a:xfrm>
            <a:off x="-29748" y="11169"/>
            <a:ext cx="12188806" cy="6856204"/>
          </a:xfrm>
          <a:prstGeom prst="rect">
            <a:avLst/>
          </a:prstGeom>
        </p:spPr>
      </p:pic>
      <p:sp>
        <p:nvSpPr>
          <p:cNvPr id="4" name="Title 3">
            <a:extLst>
              <a:ext uri="{FF2B5EF4-FFF2-40B4-BE49-F238E27FC236}">
                <a16:creationId xmlns:a16="http://schemas.microsoft.com/office/drawing/2014/main" id="{110209CA-26CD-BB71-986F-08B493FAA10D}"/>
              </a:ext>
            </a:extLst>
          </p:cNvPr>
          <p:cNvSpPr>
            <a:spLocks noGrp="1"/>
          </p:cNvSpPr>
          <p:nvPr>
            <p:ph type="title"/>
          </p:nvPr>
        </p:nvSpPr>
        <p:spPr>
          <a:xfrm>
            <a:off x="515731" y="184321"/>
            <a:ext cx="6550809" cy="1325218"/>
          </a:xfrm>
        </p:spPr>
        <p:txBody>
          <a:bodyPr>
            <a:normAutofit/>
          </a:bodyPr>
          <a:lstStyle/>
          <a:p>
            <a:r>
              <a:rPr lang="en-US">
                <a:latin typeface="Arial Rounded MT Bold" panose="020F0704030504030204" pitchFamily="34" charset="77"/>
              </a:rPr>
              <a:t>Grady PrEP Program</a:t>
            </a:r>
          </a:p>
        </p:txBody>
      </p:sp>
      <p:pic>
        <p:nvPicPr>
          <p:cNvPr id="14" name="Picture 13">
            <a:extLst>
              <a:ext uri="{FF2B5EF4-FFF2-40B4-BE49-F238E27FC236}">
                <a16:creationId xmlns:a16="http://schemas.microsoft.com/office/drawing/2014/main" id="{8F41F66A-EBA9-403A-2B7F-CF639FF8FA6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96066" y="294337"/>
            <a:ext cx="3839480" cy="1165957"/>
          </a:xfrm>
          <a:prstGeom prst="rect">
            <a:avLst/>
          </a:prstGeom>
        </p:spPr>
      </p:pic>
      <p:sp>
        <p:nvSpPr>
          <p:cNvPr id="2" name="Rounded Rectangle 9">
            <a:extLst>
              <a:ext uri="{FF2B5EF4-FFF2-40B4-BE49-F238E27FC236}">
                <a16:creationId xmlns:a16="http://schemas.microsoft.com/office/drawing/2014/main" id="{C00EAA5F-0494-79AC-87F7-6806DAF13506}"/>
              </a:ext>
            </a:extLst>
          </p:cNvPr>
          <p:cNvSpPr/>
          <p:nvPr/>
        </p:nvSpPr>
        <p:spPr>
          <a:xfrm>
            <a:off x="3610547" y="2677697"/>
            <a:ext cx="5275475" cy="2352805"/>
          </a:xfrm>
          <a:custGeom>
            <a:avLst/>
            <a:gdLst>
              <a:gd name="csX0" fmla="*/ 0 w 5275475"/>
              <a:gd name="csY0" fmla="*/ 392142 h 2352805"/>
              <a:gd name="csX1" fmla="*/ 392142 w 5275475"/>
              <a:gd name="csY1" fmla="*/ 0 h 2352805"/>
              <a:gd name="csX2" fmla="*/ 953541 w 5275475"/>
              <a:gd name="csY2" fmla="*/ 0 h 2352805"/>
              <a:gd name="csX3" fmla="*/ 1559852 w 5275475"/>
              <a:gd name="csY3" fmla="*/ 0 h 2352805"/>
              <a:gd name="csX4" fmla="*/ 2121251 w 5275475"/>
              <a:gd name="csY4" fmla="*/ 0 h 2352805"/>
              <a:gd name="csX5" fmla="*/ 2772473 w 5275475"/>
              <a:gd name="csY5" fmla="*/ 0 h 2352805"/>
              <a:gd name="csX6" fmla="*/ 3288960 w 5275475"/>
              <a:gd name="csY6" fmla="*/ 0 h 2352805"/>
              <a:gd name="csX7" fmla="*/ 3805447 w 5275475"/>
              <a:gd name="csY7" fmla="*/ 0 h 2352805"/>
              <a:gd name="csX8" fmla="*/ 4277022 w 5275475"/>
              <a:gd name="csY8" fmla="*/ 0 h 2352805"/>
              <a:gd name="csX9" fmla="*/ 4883333 w 5275475"/>
              <a:gd name="csY9" fmla="*/ 0 h 2352805"/>
              <a:gd name="csX10" fmla="*/ 5275475 w 5275475"/>
              <a:gd name="csY10" fmla="*/ 392142 h 2352805"/>
              <a:gd name="csX11" fmla="*/ 5275475 w 5275475"/>
              <a:gd name="csY11" fmla="*/ 883612 h 2352805"/>
              <a:gd name="csX12" fmla="*/ 5275475 w 5275475"/>
              <a:gd name="csY12" fmla="*/ 1422137 h 2352805"/>
              <a:gd name="csX13" fmla="*/ 5275475 w 5275475"/>
              <a:gd name="csY13" fmla="*/ 1960663 h 2352805"/>
              <a:gd name="csX14" fmla="*/ 4883333 w 5275475"/>
              <a:gd name="csY14" fmla="*/ 2352805 h 2352805"/>
              <a:gd name="csX15" fmla="*/ 4456670 w 5275475"/>
              <a:gd name="csY15" fmla="*/ 2352805 h 2352805"/>
              <a:gd name="csX16" fmla="*/ 3850359 w 5275475"/>
              <a:gd name="csY16" fmla="*/ 2352805 h 2352805"/>
              <a:gd name="csX17" fmla="*/ 3423696 w 5275475"/>
              <a:gd name="csY17" fmla="*/ 2352805 h 2352805"/>
              <a:gd name="csX18" fmla="*/ 2907209 w 5275475"/>
              <a:gd name="csY18" fmla="*/ 2352805 h 2352805"/>
              <a:gd name="csX19" fmla="*/ 2300898 w 5275475"/>
              <a:gd name="csY19" fmla="*/ 2352805 h 2352805"/>
              <a:gd name="csX20" fmla="*/ 1649675 w 5275475"/>
              <a:gd name="csY20" fmla="*/ 2352805 h 2352805"/>
              <a:gd name="csX21" fmla="*/ 1043365 w 5275475"/>
              <a:gd name="csY21" fmla="*/ 2352805 h 2352805"/>
              <a:gd name="csX22" fmla="*/ 392142 w 5275475"/>
              <a:gd name="csY22" fmla="*/ 2352805 h 2352805"/>
              <a:gd name="csX23" fmla="*/ 0 w 5275475"/>
              <a:gd name="csY23" fmla="*/ 1960663 h 2352805"/>
              <a:gd name="csX24" fmla="*/ 0 w 5275475"/>
              <a:gd name="csY24" fmla="*/ 1437823 h 2352805"/>
              <a:gd name="csX25" fmla="*/ 0 w 5275475"/>
              <a:gd name="csY25" fmla="*/ 883612 h 2352805"/>
              <a:gd name="csX26" fmla="*/ 0 w 5275475"/>
              <a:gd name="csY26" fmla="*/ 392142 h 2352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275475" h="2352805" fill="none" extrusionOk="0">
                <a:moveTo>
                  <a:pt x="0" y="392142"/>
                </a:moveTo>
                <a:cubicBezTo>
                  <a:pt x="-12234" y="215406"/>
                  <a:pt x="161951" y="61425"/>
                  <a:pt x="392142" y="0"/>
                </a:cubicBezTo>
                <a:cubicBezTo>
                  <a:pt x="538152" y="-35912"/>
                  <a:pt x="698643" y="47448"/>
                  <a:pt x="953541" y="0"/>
                </a:cubicBezTo>
                <a:cubicBezTo>
                  <a:pt x="1208439" y="-47448"/>
                  <a:pt x="1376831" y="36378"/>
                  <a:pt x="1559852" y="0"/>
                </a:cubicBezTo>
                <a:cubicBezTo>
                  <a:pt x="1742873" y="-36378"/>
                  <a:pt x="1866523" y="17826"/>
                  <a:pt x="2121251" y="0"/>
                </a:cubicBezTo>
                <a:cubicBezTo>
                  <a:pt x="2375979" y="-17826"/>
                  <a:pt x="2459071" y="17708"/>
                  <a:pt x="2772473" y="0"/>
                </a:cubicBezTo>
                <a:cubicBezTo>
                  <a:pt x="3085875" y="-17708"/>
                  <a:pt x="3057502" y="43063"/>
                  <a:pt x="3288960" y="0"/>
                </a:cubicBezTo>
                <a:cubicBezTo>
                  <a:pt x="3520418" y="-43063"/>
                  <a:pt x="3635172" y="6593"/>
                  <a:pt x="3805447" y="0"/>
                </a:cubicBezTo>
                <a:cubicBezTo>
                  <a:pt x="3975722" y="-6593"/>
                  <a:pt x="4165947" y="53762"/>
                  <a:pt x="4277022" y="0"/>
                </a:cubicBezTo>
                <a:cubicBezTo>
                  <a:pt x="4388097" y="-53762"/>
                  <a:pt x="4607528" y="13126"/>
                  <a:pt x="4883333" y="0"/>
                </a:cubicBezTo>
                <a:cubicBezTo>
                  <a:pt x="5114018" y="-55997"/>
                  <a:pt x="5281200" y="186552"/>
                  <a:pt x="5275475" y="392142"/>
                </a:cubicBezTo>
                <a:cubicBezTo>
                  <a:pt x="5304701" y="604717"/>
                  <a:pt x="5217305" y="730966"/>
                  <a:pt x="5275475" y="883612"/>
                </a:cubicBezTo>
                <a:cubicBezTo>
                  <a:pt x="5333645" y="1036258"/>
                  <a:pt x="5266252" y="1248577"/>
                  <a:pt x="5275475" y="1422137"/>
                </a:cubicBezTo>
                <a:cubicBezTo>
                  <a:pt x="5284698" y="1595697"/>
                  <a:pt x="5256799" y="1845214"/>
                  <a:pt x="5275475" y="1960663"/>
                </a:cubicBezTo>
                <a:cubicBezTo>
                  <a:pt x="5246069" y="2205803"/>
                  <a:pt x="5090303" y="2373906"/>
                  <a:pt x="4883333" y="2352805"/>
                </a:cubicBezTo>
                <a:cubicBezTo>
                  <a:pt x="4776858" y="2401751"/>
                  <a:pt x="4653238" y="2323440"/>
                  <a:pt x="4456670" y="2352805"/>
                </a:cubicBezTo>
                <a:cubicBezTo>
                  <a:pt x="4260102" y="2382170"/>
                  <a:pt x="4096478" y="2282549"/>
                  <a:pt x="3850359" y="2352805"/>
                </a:cubicBezTo>
                <a:cubicBezTo>
                  <a:pt x="3604240" y="2423061"/>
                  <a:pt x="3569464" y="2303783"/>
                  <a:pt x="3423696" y="2352805"/>
                </a:cubicBezTo>
                <a:cubicBezTo>
                  <a:pt x="3277928" y="2401827"/>
                  <a:pt x="3041264" y="2304260"/>
                  <a:pt x="2907209" y="2352805"/>
                </a:cubicBezTo>
                <a:cubicBezTo>
                  <a:pt x="2773154" y="2401350"/>
                  <a:pt x="2576879" y="2308716"/>
                  <a:pt x="2300898" y="2352805"/>
                </a:cubicBezTo>
                <a:cubicBezTo>
                  <a:pt x="2024917" y="2396894"/>
                  <a:pt x="1915753" y="2330917"/>
                  <a:pt x="1649675" y="2352805"/>
                </a:cubicBezTo>
                <a:cubicBezTo>
                  <a:pt x="1383597" y="2374693"/>
                  <a:pt x="1195377" y="2298438"/>
                  <a:pt x="1043365" y="2352805"/>
                </a:cubicBezTo>
                <a:cubicBezTo>
                  <a:pt x="891353" y="2407172"/>
                  <a:pt x="587773" y="2331639"/>
                  <a:pt x="392142" y="2352805"/>
                </a:cubicBezTo>
                <a:cubicBezTo>
                  <a:pt x="168259" y="2349721"/>
                  <a:pt x="-31206" y="2209179"/>
                  <a:pt x="0" y="1960663"/>
                </a:cubicBezTo>
                <a:cubicBezTo>
                  <a:pt x="-25763" y="1814960"/>
                  <a:pt x="5637" y="1692495"/>
                  <a:pt x="0" y="1437823"/>
                </a:cubicBezTo>
                <a:cubicBezTo>
                  <a:pt x="-5637" y="1183151"/>
                  <a:pt x="2461" y="1000457"/>
                  <a:pt x="0" y="883612"/>
                </a:cubicBezTo>
                <a:cubicBezTo>
                  <a:pt x="-2461" y="766767"/>
                  <a:pt x="21729" y="546574"/>
                  <a:pt x="0" y="392142"/>
                </a:cubicBezTo>
                <a:close/>
              </a:path>
              <a:path w="5275475" h="2352805" stroke="0" extrusionOk="0">
                <a:moveTo>
                  <a:pt x="0" y="392142"/>
                </a:moveTo>
                <a:cubicBezTo>
                  <a:pt x="-5539" y="185040"/>
                  <a:pt x="221982" y="-31389"/>
                  <a:pt x="392142" y="0"/>
                </a:cubicBezTo>
                <a:cubicBezTo>
                  <a:pt x="516767" y="-41441"/>
                  <a:pt x="794645" y="66661"/>
                  <a:pt x="998453" y="0"/>
                </a:cubicBezTo>
                <a:cubicBezTo>
                  <a:pt x="1202261" y="-66661"/>
                  <a:pt x="1284642" y="16095"/>
                  <a:pt x="1559852" y="0"/>
                </a:cubicBezTo>
                <a:cubicBezTo>
                  <a:pt x="1835062" y="-16095"/>
                  <a:pt x="1984532" y="22238"/>
                  <a:pt x="2121251" y="0"/>
                </a:cubicBezTo>
                <a:cubicBezTo>
                  <a:pt x="2257970" y="-22238"/>
                  <a:pt x="2481606" y="13507"/>
                  <a:pt x="2682649" y="0"/>
                </a:cubicBezTo>
                <a:cubicBezTo>
                  <a:pt x="2883692" y="-13507"/>
                  <a:pt x="3083793" y="36414"/>
                  <a:pt x="3244048" y="0"/>
                </a:cubicBezTo>
                <a:cubicBezTo>
                  <a:pt x="3404303" y="-36414"/>
                  <a:pt x="3502329" y="20254"/>
                  <a:pt x="3715623" y="0"/>
                </a:cubicBezTo>
                <a:cubicBezTo>
                  <a:pt x="3928918" y="-20254"/>
                  <a:pt x="4010420" y="40335"/>
                  <a:pt x="4142286" y="0"/>
                </a:cubicBezTo>
                <a:cubicBezTo>
                  <a:pt x="4274152" y="-40335"/>
                  <a:pt x="4566043" y="40936"/>
                  <a:pt x="4883333" y="0"/>
                </a:cubicBezTo>
                <a:cubicBezTo>
                  <a:pt x="5082948" y="4913"/>
                  <a:pt x="5280414" y="134835"/>
                  <a:pt x="5275475" y="392142"/>
                </a:cubicBezTo>
                <a:cubicBezTo>
                  <a:pt x="5282283" y="538910"/>
                  <a:pt x="5230135" y="737602"/>
                  <a:pt x="5275475" y="899297"/>
                </a:cubicBezTo>
                <a:cubicBezTo>
                  <a:pt x="5320815" y="1060992"/>
                  <a:pt x="5248324" y="1317912"/>
                  <a:pt x="5275475" y="1437823"/>
                </a:cubicBezTo>
                <a:cubicBezTo>
                  <a:pt x="5302626" y="1557734"/>
                  <a:pt x="5232432" y="1773571"/>
                  <a:pt x="5275475" y="1960663"/>
                </a:cubicBezTo>
                <a:cubicBezTo>
                  <a:pt x="5250042" y="2215201"/>
                  <a:pt x="5050405" y="2364525"/>
                  <a:pt x="4883333" y="2352805"/>
                </a:cubicBezTo>
                <a:cubicBezTo>
                  <a:pt x="4751121" y="2375811"/>
                  <a:pt x="4474496" y="2344616"/>
                  <a:pt x="4321934" y="2352805"/>
                </a:cubicBezTo>
                <a:cubicBezTo>
                  <a:pt x="4169372" y="2360994"/>
                  <a:pt x="4070267" y="2325440"/>
                  <a:pt x="3850359" y="2352805"/>
                </a:cubicBezTo>
                <a:cubicBezTo>
                  <a:pt x="3630452" y="2380170"/>
                  <a:pt x="3416172" y="2295664"/>
                  <a:pt x="3199136" y="2352805"/>
                </a:cubicBezTo>
                <a:cubicBezTo>
                  <a:pt x="2982100" y="2409946"/>
                  <a:pt x="2772258" y="2349206"/>
                  <a:pt x="2592826" y="2352805"/>
                </a:cubicBezTo>
                <a:cubicBezTo>
                  <a:pt x="2413394" y="2356404"/>
                  <a:pt x="2291368" y="2334530"/>
                  <a:pt x="2121251" y="2352805"/>
                </a:cubicBezTo>
                <a:cubicBezTo>
                  <a:pt x="1951135" y="2371080"/>
                  <a:pt x="1753215" y="2337937"/>
                  <a:pt x="1649675" y="2352805"/>
                </a:cubicBezTo>
                <a:cubicBezTo>
                  <a:pt x="1546135" y="2367673"/>
                  <a:pt x="1256938" y="2337972"/>
                  <a:pt x="1088277" y="2352805"/>
                </a:cubicBezTo>
                <a:cubicBezTo>
                  <a:pt x="919616" y="2367638"/>
                  <a:pt x="662359" y="2273759"/>
                  <a:pt x="392142" y="2352805"/>
                </a:cubicBezTo>
                <a:cubicBezTo>
                  <a:pt x="168890" y="2335727"/>
                  <a:pt x="9601" y="2197670"/>
                  <a:pt x="0" y="1960663"/>
                </a:cubicBezTo>
                <a:cubicBezTo>
                  <a:pt x="-33159" y="1804009"/>
                  <a:pt x="34436" y="1583010"/>
                  <a:pt x="0" y="1469193"/>
                </a:cubicBezTo>
                <a:cubicBezTo>
                  <a:pt x="-34436" y="1355376"/>
                  <a:pt x="65887" y="1107538"/>
                  <a:pt x="0" y="914982"/>
                </a:cubicBezTo>
                <a:cubicBezTo>
                  <a:pt x="-65887" y="722426"/>
                  <a:pt x="44906" y="622726"/>
                  <a:pt x="0" y="392142"/>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2842418190">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4799" b="1" kern="1200" dirty="0">
                <a:solidFill>
                  <a:prstClr val="black"/>
                </a:solidFill>
                <a:latin typeface="Aptos" panose="02110004020202020204"/>
              </a:rPr>
              <a:t>Flexible,</a:t>
            </a:r>
            <a:r>
              <a:rPr lang="en-US" sz="4799" b="1" kern="1200" dirty="0">
                <a:solidFill>
                  <a:schemeClr val="bg1">
                    <a:lumMod val="50000"/>
                  </a:schemeClr>
                </a:solidFill>
                <a:latin typeface="Aptos" panose="02110004020202020204"/>
              </a:rPr>
              <a:t> </a:t>
            </a:r>
            <a:r>
              <a:rPr lang="en-US" sz="4799" kern="1200" dirty="0">
                <a:solidFill>
                  <a:schemeClr val="tx1"/>
                </a:solidFill>
                <a:latin typeface="Aptos" panose="02110004020202020204"/>
              </a:rPr>
              <a:t>no-cost </a:t>
            </a:r>
            <a:r>
              <a:rPr lang="en-US" sz="4799" kern="1200" dirty="0" err="1">
                <a:solidFill>
                  <a:schemeClr val="tx1"/>
                </a:solidFill>
                <a:latin typeface="Aptos" panose="02110004020202020204"/>
              </a:rPr>
              <a:t>PrEP</a:t>
            </a:r>
            <a:r>
              <a:rPr lang="en-US" sz="4799" kern="1200" dirty="0">
                <a:solidFill>
                  <a:schemeClr val="tx1"/>
                </a:solidFill>
                <a:latin typeface="Aptos" panose="02110004020202020204"/>
              </a:rPr>
              <a:t> </a:t>
            </a:r>
            <a:r>
              <a:rPr lang="en-US" sz="4799" b="1" kern="1200" dirty="0">
                <a:solidFill>
                  <a:prstClr val="black"/>
                </a:solidFill>
                <a:latin typeface="Aptos" panose="02110004020202020204"/>
              </a:rPr>
              <a:t>access</a:t>
            </a:r>
          </a:p>
        </p:txBody>
      </p:sp>
    </p:spTree>
    <p:extLst>
      <p:ext uri="{BB962C8B-B14F-4D97-AF65-F5344CB8AC3E}">
        <p14:creationId xmlns:p14="http://schemas.microsoft.com/office/powerpoint/2010/main" val="2696293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5,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33227" indent="-285750" algn="l">
              <a:buFont typeface="Arial" panose="020B0604020202020204" pitchFamily="34" charset="0"/>
              <a:buChar char="•"/>
            </a:pPr>
            <a:r>
              <a:rPr lang="en-US" sz="1800" b="0" i="0" dirty="0">
                <a:solidFill>
                  <a:srgbClr val="172B4D"/>
                </a:solidFill>
                <a:effectLst/>
              </a:rPr>
              <a:t>Meredith Lora receives research related effort from </a:t>
            </a:r>
            <a:r>
              <a:rPr lang="en-US" sz="1800" b="0" i="0" dirty="0" err="1">
                <a:solidFill>
                  <a:srgbClr val="172B4D"/>
                </a:solidFill>
                <a:effectLst/>
              </a:rPr>
              <a:t>Viiv</a:t>
            </a:r>
            <a:r>
              <a:rPr lang="en-US" sz="1800" b="0" i="0" dirty="0">
                <a:solidFill>
                  <a:srgbClr val="172B4D"/>
                </a:solidFill>
                <a:effectLst/>
              </a:rPr>
              <a:t> Healthcare and Gilead Sciences, both paid to Emory University</a:t>
            </a:r>
          </a:p>
          <a:p>
            <a:pPr marL="633227" indent="-285750" algn="l">
              <a:buFont typeface="Arial" panose="020B0604020202020204" pitchFamily="34" charset="0"/>
              <a:buChar char="•"/>
            </a:pPr>
            <a:r>
              <a:rPr lang="en-US" sz="1800" b="0" i="0" dirty="0">
                <a:solidFill>
                  <a:srgbClr val="172B4D"/>
                </a:solidFill>
                <a:effectLst/>
              </a:rPr>
              <a:t>Meredith Lora receives royalties from UpToDate for peer review activities</a:t>
            </a:r>
          </a:p>
          <a:p>
            <a:pPr marL="633227" indent="-285750" algn="l">
              <a:buFont typeface="Arial" panose="020B0604020202020204" pitchFamily="34" charset="0"/>
              <a:buChar char="•"/>
            </a:pPr>
            <a:r>
              <a:rPr lang="en-US" sz="1800" dirty="0">
                <a:solidFill>
                  <a:srgbClr val="172B4D"/>
                </a:solidFill>
              </a:rPr>
              <a:t>This presentation does not include investigational agents or off-label indications for agents used in clinical practice</a:t>
            </a:r>
            <a:endParaRPr lang="en-US" sz="1800" b="0" i="0" dirty="0">
              <a:solidFill>
                <a:srgbClr val="172B4D"/>
              </a:solidFill>
              <a:effectLst/>
            </a:endParaRPr>
          </a:p>
          <a:p>
            <a:pPr marL="457120" indent="-304747" defTabSz="1218987">
              <a:spcBef>
                <a:spcPct val="20000"/>
              </a:spcBef>
              <a:spcAft>
                <a:spcPts val="0"/>
              </a:spcAft>
              <a:buClr>
                <a:srgbClr val="D6201A"/>
              </a:buClr>
              <a:buFont typeface="Wingdings" charset="2"/>
              <a:buChar cha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AE7F45AD-6E3D-2746-8C83-79BE3DF007B3}"/>
              </a:ext>
            </a:extLst>
          </p:cNvPr>
          <p:cNvSpPr/>
          <p:nvPr/>
        </p:nvSpPr>
        <p:spPr>
          <a:xfrm>
            <a:off x="67051" y="101383"/>
            <a:ext cx="11957494" cy="1199616"/>
          </a:xfrm>
          <a:custGeom>
            <a:avLst/>
            <a:gdLst>
              <a:gd name="csX0" fmla="*/ 0 w 11957494"/>
              <a:gd name="csY0" fmla="*/ 199940 h 1199616"/>
              <a:gd name="csX1" fmla="*/ 199940 w 11957494"/>
              <a:gd name="csY1" fmla="*/ 0 h 1199616"/>
              <a:gd name="csX2" fmla="*/ 546668 w 11957494"/>
              <a:gd name="csY2" fmla="*/ 0 h 1199616"/>
              <a:gd name="csX3" fmla="*/ 1124549 w 11957494"/>
              <a:gd name="csY3" fmla="*/ 0 h 1199616"/>
              <a:gd name="csX4" fmla="*/ 1933582 w 11957494"/>
              <a:gd name="csY4" fmla="*/ 0 h 1199616"/>
              <a:gd name="csX5" fmla="*/ 2627039 w 11957494"/>
              <a:gd name="csY5" fmla="*/ 0 h 1199616"/>
              <a:gd name="csX6" fmla="*/ 3320496 w 11957494"/>
              <a:gd name="csY6" fmla="*/ 0 h 1199616"/>
              <a:gd name="csX7" fmla="*/ 4013953 w 11957494"/>
              <a:gd name="csY7" fmla="*/ 0 h 1199616"/>
              <a:gd name="csX8" fmla="*/ 4476257 w 11957494"/>
              <a:gd name="csY8" fmla="*/ 0 h 1199616"/>
              <a:gd name="csX9" fmla="*/ 5169714 w 11957494"/>
              <a:gd name="csY9" fmla="*/ 0 h 1199616"/>
              <a:gd name="csX10" fmla="*/ 5863171 w 11957494"/>
              <a:gd name="csY10" fmla="*/ 0 h 1199616"/>
              <a:gd name="csX11" fmla="*/ 6094323 w 11957494"/>
              <a:gd name="csY11" fmla="*/ 0 h 1199616"/>
              <a:gd name="csX12" fmla="*/ 6556628 w 11957494"/>
              <a:gd name="csY12" fmla="*/ 0 h 1199616"/>
              <a:gd name="csX13" fmla="*/ 7365661 w 11957494"/>
              <a:gd name="csY13" fmla="*/ 0 h 1199616"/>
              <a:gd name="csX14" fmla="*/ 8059118 w 11957494"/>
              <a:gd name="csY14" fmla="*/ 0 h 1199616"/>
              <a:gd name="csX15" fmla="*/ 8752574 w 11957494"/>
              <a:gd name="csY15" fmla="*/ 0 h 1199616"/>
              <a:gd name="csX16" fmla="*/ 9446031 w 11957494"/>
              <a:gd name="csY16" fmla="*/ 0 h 1199616"/>
              <a:gd name="csX17" fmla="*/ 9908336 w 11957494"/>
              <a:gd name="csY17" fmla="*/ 0 h 1199616"/>
              <a:gd name="csX18" fmla="*/ 10139488 w 11957494"/>
              <a:gd name="csY18" fmla="*/ 0 h 1199616"/>
              <a:gd name="csX19" fmla="*/ 10601793 w 11957494"/>
              <a:gd name="csY19" fmla="*/ 0 h 1199616"/>
              <a:gd name="csX20" fmla="*/ 11757554 w 11957494"/>
              <a:gd name="csY20" fmla="*/ 0 h 1199616"/>
              <a:gd name="csX21" fmla="*/ 11957494 w 11957494"/>
              <a:gd name="csY21" fmla="*/ 199940 h 1199616"/>
              <a:gd name="csX22" fmla="*/ 11957494 w 11957494"/>
              <a:gd name="csY22" fmla="*/ 575816 h 1199616"/>
              <a:gd name="csX23" fmla="*/ 11957494 w 11957494"/>
              <a:gd name="csY23" fmla="*/ 999676 h 1199616"/>
              <a:gd name="csX24" fmla="*/ 11757554 w 11957494"/>
              <a:gd name="csY24" fmla="*/ 1199616 h 1199616"/>
              <a:gd name="csX25" fmla="*/ 11410826 w 11957494"/>
              <a:gd name="csY25" fmla="*/ 1199616 h 1199616"/>
              <a:gd name="csX26" fmla="*/ 10948521 w 11957494"/>
              <a:gd name="csY26" fmla="*/ 1199616 h 1199616"/>
              <a:gd name="csX27" fmla="*/ 10717369 w 11957494"/>
              <a:gd name="csY27" fmla="*/ 1199616 h 1199616"/>
              <a:gd name="csX28" fmla="*/ 10023912 w 11957494"/>
              <a:gd name="csY28" fmla="*/ 1199616 h 1199616"/>
              <a:gd name="csX29" fmla="*/ 9792760 w 11957494"/>
              <a:gd name="csY29" fmla="*/ 1199616 h 1199616"/>
              <a:gd name="csX30" fmla="*/ 9446031 w 11957494"/>
              <a:gd name="csY30" fmla="*/ 1199616 h 1199616"/>
              <a:gd name="csX31" fmla="*/ 8983727 w 11957494"/>
              <a:gd name="csY31" fmla="*/ 1199616 h 1199616"/>
              <a:gd name="csX32" fmla="*/ 8290270 w 11957494"/>
              <a:gd name="csY32" fmla="*/ 1199616 h 1199616"/>
              <a:gd name="csX33" fmla="*/ 7712389 w 11957494"/>
              <a:gd name="csY33" fmla="*/ 1199616 h 1199616"/>
              <a:gd name="csX34" fmla="*/ 7250085 w 11957494"/>
              <a:gd name="csY34" fmla="*/ 1199616 h 1199616"/>
              <a:gd name="csX35" fmla="*/ 6787780 w 11957494"/>
              <a:gd name="csY35" fmla="*/ 1199616 h 1199616"/>
              <a:gd name="csX36" fmla="*/ 6556628 w 11957494"/>
              <a:gd name="csY36" fmla="*/ 1199616 h 1199616"/>
              <a:gd name="csX37" fmla="*/ 6325475 w 11957494"/>
              <a:gd name="csY37" fmla="*/ 1199616 h 1199616"/>
              <a:gd name="csX38" fmla="*/ 5747595 w 11957494"/>
              <a:gd name="csY38" fmla="*/ 1199616 h 1199616"/>
              <a:gd name="csX39" fmla="*/ 5516442 w 11957494"/>
              <a:gd name="csY39" fmla="*/ 1199616 h 1199616"/>
              <a:gd name="csX40" fmla="*/ 4938562 w 11957494"/>
              <a:gd name="csY40" fmla="*/ 1199616 h 1199616"/>
              <a:gd name="csX41" fmla="*/ 4476257 w 11957494"/>
              <a:gd name="csY41" fmla="*/ 1199616 h 1199616"/>
              <a:gd name="csX42" fmla="*/ 3667224 w 11957494"/>
              <a:gd name="csY42" fmla="*/ 1199616 h 1199616"/>
              <a:gd name="csX43" fmla="*/ 2858191 w 11957494"/>
              <a:gd name="csY43" fmla="*/ 1199616 h 1199616"/>
              <a:gd name="csX44" fmla="*/ 2511463 w 11957494"/>
              <a:gd name="csY44" fmla="*/ 1199616 h 1199616"/>
              <a:gd name="csX45" fmla="*/ 2049158 w 11957494"/>
              <a:gd name="csY45" fmla="*/ 1199616 h 1199616"/>
              <a:gd name="csX46" fmla="*/ 1702430 w 11957494"/>
              <a:gd name="csY46" fmla="*/ 1199616 h 1199616"/>
              <a:gd name="csX47" fmla="*/ 1355701 w 11957494"/>
              <a:gd name="csY47" fmla="*/ 1199616 h 1199616"/>
              <a:gd name="csX48" fmla="*/ 199940 w 11957494"/>
              <a:gd name="csY48" fmla="*/ 1199616 h 1199616"/>
              <a:gd name="csX49" fmla="*/ 0 w 11957494"/>
              <a:gd name="csY49" fmla="*/ 999676 h 1199616"/>
              <a:gd name="csX50" fmla="*/ 0 w 11957494"/>
              <a:gd name="csY50" fmla="*/ 607805 h 1199616"/>
              <a:gd name="csX51" fmla="*/ 0 w 11957494"/>
              <a:gd name="csY51" fmla="*/ 199940 h 11996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957494" h="1199616" fill="none" extrusionOk="0">
                <a:moveTo>
                  <a:pt x="0" y="199940"/>
                </a:moveTo>
                <a:cubicBezTo>
                  <a:pt x="-1772" y="93545"/>
                  <a:pt x="112604" y="20532"/>
                  <a:pt x="199940" y="0"/>
                </a:cubicBezTo>
                <a:cubicBezTo>
                  <a:pt x="358169" y="-13231"/>
                  <a:pt x="456838" y="41557"/>
                  <a:pt x="546668" y="0"/>
                </a:cubicBezTo>
                <a:cubicBezTo>
                  <a:pt x="636498" y="-41557"/>
                  <a:pt x="901645" y="24757"/>
                  <a:pt x="1124549" y="0"/>
                </a:cubicBezTo>
                <a:cubicBezTo>
                  <a:pt x="1347453" y="-24757"/>
                  <a:pt x="1634975" y="35035"/>
                  <a:pt x="1933582" y="0"/>
                </a:cubicBezTo>
                <a:cubicBezTo>
                  <a:pt x="2232189" y="-35035"/>
                  <a:pt x="2306460" y="1231"/>
                  <a:pt x="2627039" y="0"/>
                </a:cubicBezTo>
                <a:cubicBezTo>
                  <a:pt x="2947618" y="-1231"/>
                  <a:pt x="3076337" y="63609"/>
                  <a:pt x="3320496" y="0"/>
                </a:cubicBezTo>
                <a:cubicBezTo>
                  <a:pt x="3564655" y="-63609"/>
                  <a:pt x="3740143" y="36857"/>
                  <a:pt x="4013953" y="0"/>
                </a:cubicBezTo>
                <a:cubicBezTo>
                  <a:pt x="4287763" y="-36857"/>
                  <a:pt x="4251212" y="11191"/>
                  <a:pt x="4476257" y="0"/>
                </a:cubicBezTo>
                <a:cubicBezTo>
                  <a:pt x="4701302" y="-11191"/>
                  <a:pt x="4978228" y="75346"/>
                  <a:pt x="5169714" y="0"/>
                </a:cubicBezTo>
                <a:cubicBezTo>
                  <a:pt x="5361200" y="-75346"/>
                  <a:pt x="5634510" y="67105"/>
                  <a:pt x="5863171" y="0"/>
                </a:cubicBezTo>
                <a:cubicBezTo>
                  <a:pt x="6091832" y="-67105"/>
                  <a:pt x="6035082" y="13814"/>
                  <a:pt x="6094323" y="0"/>
                </a:cubicBezTo>
                <a:cubicBezTo>
                  <a:pt x="6153564" y="-13814"/>
                  <a:pt x="6357388" y="22634"/>
                  <a:pt x="6556628" y="0"/>
                </a:cubicBezTo>
                <a:cubicBezTo>
                  <a:pt x="6755869" y="-22634"/>
                  <a:pt x="7061594" y="1029"/>
                  <a:pt x="7365661" y="0"/>
                </a:cubicBezTo>
                <a:cubicBezTo>
                  <a:pt x="7669728" y="-1029"/>
                  <a:pt x="7858085" y="78479"/>
                  <a:pt x="8059118" y="0"/>
                </a:cubicBezTo>
                <a:cubicBezTo>
                  <a:pt x="8260151" y="-78479"/>
                  <a:pt x="8592797" y="57413"/>
                  <a:pt x="8752574" y="0"/>
                </a:cubicBezTo>
                <a:cubicBezTo>
                  <a:pt x="8912351" y="-57413"/>
                  <a:pt x="9122391" y="51604"/>
                  <a:pt x="9446031" y="0"/>
                </a:cubicBezTo>
                <a:cubicBezTo>
                  <a:pt x="9769671" y="-51604"/>
                  <a:pt x="9715056" y="38007"/>
                  <a:pt x="9908336" y="0"/>
                </a:cubicBezTo>
                <a:cubicBezTo>
                  <a:pt x="10101616" y="-38007"/>
                  <a:pt x="10031433" y="20348"/>
                  <a:pt x="10139488" y="0"/>
                </a:cubicBezTo>
                <a:cubicBezTo>
                  <a:pt x="10247543" y="-20348"/>
                  <a:pt x="10466579" y="49254"/>
                  <a:pt x="10601793" y="0"/>
                </a:cubicBezTo>
                <a:cubicBezTo>
                  <a:pt x="10737008" y="-49254"/>
                  <a:pt x="11257471" y="75264"/>
                  <a:pt x="11757554" y="0"/>
                </a:cubicBezTo>
                <a:cubicBezTo>
                  <a:pt x="11870349" y="22365"/>
                  <a:pt x="11928898" y="81920"/>
                  <a:pt x="11957494" y="199940"/>
                </a:cubicBezTo>
                <a:cubicBezTo>
                  <a:pt x="11958920" y="376220"/>
                  <a:pt x="11942997" y="399060"/>
                  <a:pt x="11957494" y="575816"/>
                </a:cubicBezTo>
                <a:cubicBezTo>
                  <a:pt x="11971991" y="752572"/>
                  <a:pt x="11954731" y="884734"/>
                  <a:pt x="11957494" y="999676"/>
                </a:cubicBezTo>
                <a:cubicBezTo>
                  <a:pt x="11951069" y="1098872"/>
                  <a:pt x="11869109" y="1201979"/>
                  <a:pt x="11757554" y="1199616"/>
                </a:cubicBezTo>
                <a:cubicBezTo>
                  <a:pt x="11662566" y="1205252"/>
                  <a:pt x="11520404" y="1172454"/>
                  <a:pt x="11410826" y="1199616"/>
                </a:cubicBezTo>
                <a:cubicBezTo>
                  <a:pt x="11301248" y="1226778"/>
                  <a:pt x="11057756" y="1175383"/>
                  <a:pt x="10948521" y="1199616"/>
                </a:cubicBezTo>
                <a:cubicBezTo>
                  <a:pt x="10839286" y="1223849"/>
                  <a:pt x="10778695" y="1173807"/>
                  <a:pt x="10717369" y="1199616"/>
                </a:cubicBezTo>
                <a:cubicBezTo>
                  <a:pt x="10656043" y="1225425"/>
                  <a:pt x="10346266" y="1166423"/>
                  <a:pt x="10023912" y="1199616"/>
                </a:cubicBezTo>
                <a:cubicBezTo>
                  <a:pt x="9701558" y="1232809"/>
                  <a:pt x="9902439" y="1172272"/>
                  <a:pt x="9792760" y="1199616"/>
                </a:cubicBezTo>
                <a:cubicBezTo>
                  <a:pt x="9683081" y="1226960"/>
                  <a:pt x="9606617" y="1191302"/>
                  <a:pt x="9446031" y="1199616"/>
                </a:cubicBezTo>
                <a:cubicBezTo>
                  <a:pt x="9285445" y="1207930"/>
                  <a:pt x="9085179" y="1173609"/>
                  <a:pt x="8983727" y="1199616"/>
                </a:cubicBezTo>
                <a:cubicBezTo>
                  <a:pt x="8882275" y="1225623"/>
                  <a:pt x="8613575" y="1181847"/>
                  <a:pt x="8290270" y="1199616"/>
                </a:cubicBezTo>
                <a:cubicBezTo>
                  <a:pt x="7966965" y="1217385"/>
                  <a:pt x="7981398" y="1141849"/>
                  <a:pt x="7712389" y="1199616"/>
                </a:cubicBezTo>
                <a:cubicBezTo>
                  <a:pt x="7443380" y="1257383"/>
                  <a:pt x="7429205" y="1185479"/>
                  <a:pt x="7250085" y="1199616"/>
                </a:cubicBezTo>
                <a:cubicBezTo>
                  <a:pt x="7070965" y="1213753"/>
                  <a:pt x="6942321" y="1177704"/>
                  <a:pt x="6787780" y="1199616"/>
                </a:cubicBezTo>
                <a:cubicBezTo>
                  <a:pt x="6633240" y="1221528"/>
                  <a:pt x="6621302" y="1197083"/>
                  <a:pt x="6556628" y="1199616"/>
                </a:cubicBezTo>
                <a:cubicBezTo>
                  <a:pt x="6491954" y="1202149"/>
                  <a:pt x="6404824" y="1189678"/>
                  <a:pt x="6325475" y="1199616"/>
                </a:cubicBezTo>
                <a:cubicBezTo>
                  <a:pt x="6246126" y="1209554"/>
                  <a:pt x="5966131" y="1160262"/>
                  <a:pt x="5747595" y="1199616"/>
                </a:cubicBezTo>
                <a:cubicBezTo>
                  <a:pt x="5529059" y="1238970"/>
                  <a:pt x="5590398" y="1190003"/>
                  <a:pt x="5516442" y="1199616"/>
                </a:cubicBezTo>
                <a:cubicBezTo>
                  <a:pt x="5442486" y="1209229"/>
                  <a:pt x="5203575" y="1179661"/>
                  <a:pt x="4938562" y="1199616"/>
                </a:cubicBezTo>
                <a:cubicBezTo>
                  <a:pt x="4673549" y="1219571"/>
                  <a:pt x="4635258" y="1170353"/>
                  <a:pt x="4476257" y="1199616"/>
                </a:cubicBezTo>
                <a:cubicBezTo>
                  <a:pt x="4317256" y="1228879"/>
                  <a:pt x="3957456" y="1132058"/>
                  <a:pt x="3667224" y="1199616"/>
                </a:cubicBezTo>
                <a:cubicBezTo>
                  <a:pt x="3376992" y="1267174"/>
                  <a:pt x="3058661" y="1164645"/>
                  <a:pt x="2858191" y="1199616"/>
                </a:cubicBezTo>
                <a:cubicBezTo>
                  <a:pt x="2657721" y="1234587"/>
                  <a:pt x="2598759" y="1166221"/>
                  <a:pt x="2511463" y="1199616"/>
                </a:cubicBezTo>
                <a:cubicBezTo>
                  <a:pt x="2424167" y="1233011"/>
                  <a:pt x="2278337" y="1186949"/>
                  <a:pt x="2049158" y="1199616"/>
                </a:cubicBezTo>
                <a:cubicBezTo>
                  <a:pt x="1819979" y="1212283"/>
                  <a:pt x="1868315" y="1168529"/>
                  <a:pt x="1702430" y="1199616"/>
                </a:cubicBezTo>
                <a:cubicBezTo>
                  <a:pt x="1536545" y="1230703"/>
                  <a:pt x="1494960" y="1196027"/>
                  <a:pt x="1355701" y="1199616"/>
                </a:cubicBezTo>
                <a:cubicBezTo>
                  <a:pt x="1216442" y="1203205"/>
                  <a:pt x="740527" y="1146298"/>
                  <a:pt x="199940" y="1199616"/>
                </a:cubicBezTo>
                <a:cubicBezTo>
                  <a:pt x="68443" y="1210400"/>
                  <a:pt x="21575" y="1107986"/>
                  <a:pt x="0" y="999676"/>
                </a:cubicBezTo>
                <a:cubicBezTo>
                  <a:pt x="-17927" y="908833"/>
                  <a:pt x="26203" y="763410"/>
                  <a:pt x="0" y="607805"/>
                </a:cubicBezTo>
                <a:cubicBezTo>
                  <a:pt x="-26203" y="452200"/>
                  <a:pt x="29602" y="399021"/>
                  <a:pt x="0" y="199940"/>
                </a:cubicBezTo>
                <a:close/>
              </a:path>
              <a:path w="11957494" h="1199616" stroke="0" extrusionOk="0">
                <a:moveTo>
                  <a:pt x="0" y="199940"/>
                </a:moveTo>
                <a:cubicBezTo>
                  <a:pt x="18974" y="70960"/>
                  <a:pt x="68516" y="17477"/>
                  <a:pt x="199940" y="0"/>
                </a:cubicBezTo>
                <a:cubicBezTo>
                  <a:pt x="428792" y="-44853"/>
                  <a:pt x="497510" y="18623"/>
                  <a:pt x="662245" y="0"/>
                </a:cubicBezTo>
                <a:cubicBezTo>
                  <a:pt x="826981" y="-18623"/>
                  <a:pt x="1067322" y="17068"/>
                  <a:pt x="1355701" y="0"/>
                </a:cubicBezTo>
                <a:cubicBezTo>
                  <a:pt x="1644080" y="-17068"/>
                  <a:pt x="1777871" y="51669"/>
                  <a:pt x="2164734" y="0"/>
                </a:cubicBezTo>
                <a:cubicBezTo>
                  <a:pt x="2551597" y="-51669"/>
                  <a:pt x="2300607" y="23568"/>
                  <a:pt x="2395887" y="0"/>
                </a:cubicBezTo>
                <a:cubicBezTo>
                  <a:pt x="2491167" y="-23568"/>
                  <a:pt x="2901407" y="75368"/>
                  <a:pt x="3089344" y="0"/>
                </a:cubicBezTo>
                <a:cubicBezTo>
                  <a:pt x="3277281" y="-75368"/>
                  <a:pt x="3634373" y="31856"/>
                  <a:pt x="3898376" y="0"/>
                </a:cubicBezTo>
                <a:cubicBezTo>
                  <a:pt x="4162379" y="-31856"/>
                  <a:pt x="4371058" y="35628"/>
                  <a:pt x="4707409" y="0"/>
                </a:cubicBezTo>
                <a:cubicBezTo>
                  <a:pt x="5043760" y="-35628"/>
                  <a:pt x="5295579" y="6217"/>
                  <a:pt x="5516442" y="0"/>
                </a:cubicBezTo>
                <a:cubicBezTo>
                  <a:pt x="5737305" y="-6217"/>
                  <a:pt x="5699865" y="13185"/>
                  <a:pt x="5863171" y="0"/>
                </a:cubicBezTo>
                <a:cubicBezTo>
                  <a:pt x="6026477" y="-13185"/>
                  <a:pt x="6330964" y="12510"/>
                  <a:pt x="6672204" y="0"/>
                </a:cubicBezTo>
                <a:cubicBezTo>
                  <a:pt x="7013444" y="-12510"/>
                  <a:pt x="6969443" y="46011"/>
                  <a:pt x="7134508" y="0"/>
                </a:cubicBezTo>
                <a:cubicBezTo>
                  <a:pt x="7299573" y="-46011"/>
                  <a:pt x="7513954" y="59644"/>
                  <a:pt x="7712389" y="0"/>
                </a:cubicBezTo>
                <a:cubicBezTo>
                  <a:pt x="7910824" y="-59644"/>
                  <a:pt x="7959891" y="38111"/>
                  <a:pt x="8174694" y="0"/>
                </a:cubicBezTo>
                <a:cubicBezTo>
                  <a:pt x="8389498" y="-38111"/>
                  <a:pt x="8295719" y="8968"/>
                  <a:pt x="8405846" y="0"/>
                </a:cubicBezTo>
                <a:cubicBezTo>
                  <a:pt x="8515973" y="-8968"/>
                  <a:pt x="8759134" y="75809"/>
                  <a:pt x="9099303" y="0"/>
                </a:cubicBezTo>
                <a:cubicBezTo>
                  <a:pt x="9439472" y="-75809"/>
                  <a:pt x="9697672" y="50928"/>
                  <a:pt x="9908336" y="0"/>
                </a:cubicBezTo>
                <a:cubicBezTo>
                  <a:pt x="10119000" y="-50928"/>
                  <a:pt x="10165161" y="814"/>
                  <a:pt x="10255064" y="0"/>
                </a:cubicBezTo>
                <a:cubicBezTo>
                  <a:pt x="10344967" y="-814"/>
                  <a:pt x="10666195" y="77376"/>
                  <a:pt x="11064097" y="0"/>
                </a:cubicBezTo>
                <a:cubicBezTo>
                  <a:pt x="11461999" y="-77376"/>
                  <a:pt x="11424051" y="23336"/>
                  <a:pt x="11757554" y="0"/>
                </a:cubicBezTo>
                <a:cubicBezTo>
                  <a:pt x="11878098" y="-16754"/>
                  <a:pt x="11947681" y="79936"/>
                  <a:pt x="11957494" y="199940"/>
                </a:cubicBezTo>
                <a:cubicBezTo>
                  <a:pt x="11963000" y="332223"/>
                  <a:pt x="11940788" y="443721"/>
                  <a:pt x="11957494" y="575816"/>
                </a:cubicBezTo>
                <a:cubicBezTo>
                  <a:pt x="11974200" y="707911"/>
                  <a:pt x="11913794" y="899235"/>
                  <a:pt x="11957494" y="999676"/>
                </a:cubicBezTo>
                <a:cubicBezTo>
                  <a:pt x="11931316" y="1107056"/>
                  <a:pt x="11853202" y="1211293"/>
                  <a:pt x="11757554" y="1199616"/>
                </a:cubicBezTo>
                <a:cubicBezTo>
                  <a:pt x="11644190" y="1212519"/>
                  <a:pt x="11538668" y="1190560"/>
                  <a:pt x="11410826" y="1199616"/>
                </a:cubicBezTo>
                <a:cubicBezTo>
                  <a:pt x="11282984" y="1208672"/>
                  <a:pt x="11028075" y="1119385"/>
                  <a:pt x="10717369" y="1199616"/>
                </a:cubicBezTo>
                <a:cubicBezTo>
                  <a:pt x="10406663" y="1279847"/>
                  <a:pt x="10327945" y="1179479"/>
                  <a:pt x="10023912" y="1199616"/>
                </a:cubicBezTo>
                <a:cubicBezTo>
                  <a:pt x="9719879" y="1219753"/>
                  <a:pt x="9847345" y="1184328"/>
                  <a:pt x="9792760" y="1199616"/>
                </a:cubicBezTo>
                <a:cubicBezTo>
                  <a:pt x="9738175" y="1214904"/>
                  <a:pt x="9528694" y="1170887"/>
                  <a:pt x="9330455" y="1199616"/>
                </a:cubicBezTo>
                <a:cubicBezTo>
                  <a:pt x="9132216" y="1228345"/>
                  <a:pt x="8951880" y="1178868"/>
                  <a:pt x="8752574" y="1199616"/>
                </a:cubicBezTo>
                <a:cubicBezTo>
                  <a:pt x="8553268" y="1220364"/>
                  <a:pt x="8487082" y="1169047"/>
                  <a:pt x="8290270" y="1199616"/>
                </a:cubicBezTo>
                <a:cubicBezTo>
                  <a:pt x="8093458" y="1230185"/>
                  <a:pt x="8043231" y="1184057"/>
                  <a:pt x="7943541" y="1199616"/>
                </a:cubicBezTo>
                <a:cubicBezTo>
                  <a:pt x="7843851" y="1215175"/>
                  <a:pt x="7365490" y="1151655"/>
                  <a:pt x="7134508" y="1199616"/>
                </a:cubicBezTo>
                <a:cubicBezTo>
                  <a:pt x="6903526" y="1247577"/>
                  <a:pt x="6875854" y="1174696"/>
                  <a:pt x="6787780" y="1199616"/>
                </a:cubicBezTo>
                <a:cubicBezTo>
                  <a:pt x="6699706" y="1224536"/>
                  <a:pt x="6474170" y="1165731"/>
                  <a:pt x="6209899" y="1199616"/>
                </a:cubicBezTo>
                <a:cubicBezTo>
                  <a:pt x="5945628" y="1233501"/>
                  <a:pt x="5593783" y="1183672"/>
                  <a:pt x="5400866" y="1199616"/>
                </a:cubicBezTo>
                <a:cubicBezTo>
                  <a:pt x="5207949" y="1215560"/>
                  <a:pt x="5107673" y="1155859"/>
                  <a:pt x="4822986" y="1199616"/>
                </a:cubicBezTo>
                <a:cubicBezTo>
                  <a:pt x="4538299" y="1243373"/>
                  <a:pt x="4657622" y="1185031"/>
                  <a:pt x="4591833" y="1199616"/>
                </a:cubicBezTo>
                <a:cubicBezTo>
                  <a:pt x="4526044" y="1214201"/>
                  <a:pt x="4322129" y="1156465"/>
                  <a:pt x="4129529" y="1199616"/>
                </a:cubicBezTo>
                <a:cubicBezTo>
                  <a:pt x="3936929" y="1242767"/>
                  <a:pt x="3766084" y="1135880"/>
                  <a:pt x="3436072" y="1199616"/>
                </a:cubicBezTo>
                <a:cubicBezTo>
                  <a:pt x="3106060" y="1263352"/>
                  <a:pt x="3052755" y="1157825"/>
                  <a:pt x="2858191" y="1199616"/>
                </a:cubicBezTo>
                <a:cubicBezTo>
                  <a:pt x="2663627" y="1241407"/>
                  <a:pt x="2700676" y="1188026"/>
                  <a:pt x="2627039" y="1199616"/>
                </a:cubicBezTo>
                <a:cubicBezTo>
                  <a:pt x="2553402" y="1211206"/>
                  <a:pt x="2294371" y="1155823"/>
                  <a:pt x="2049158" y="1199616"/>
                </a:cubicBezTo>
                <a:cubicBezTo>
                  <a:pt x="1803945" y="1243409"/>
                  <a:pt x="1893482" y="1181899"/>
                  <a:pt x="1818006" y="1199616"/>
                </a:cubicBezTo>
                <a:cubicBezTo>
                  <a:pt x="1742530" y="1217333"/>
                  <a:pt x="1498419" y="1161863"/>
                  <a:pt x="1355701" y="1199616"/>
                </a:cubicBezTo>
                <a:cubicBezTo>
                  <a:pt x="1212983" y="1237369"/>
                  <a:pt x="738007" y="1125328"/>
                  <a:pt x="199940" y="1199616"/>
                </a:cubicBezTo>
                <a:cubicBezTo>
                  <a:pt x="102167" y="1198971"/>
                  <a:pt x="-7675" y="1095472"/>
                  <a:pt x="0" y="999676"/>
                </a:cubicBezTo>
                <a:cubicBezTo>
                  <a:pt x="-32679" y="906934"/>
                  <a:pt x="11749" y="703529"/>
                  <a:pt x="0" y="583813"/>
                </a:cubicBezTo>
                <a:cubicBezTo>
                  <a:pt x="-11749" y="464097"/>
                  <a:pt x="11369" y="343748"/>
                  <a:pt x="0" y="199940"/>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1088415105">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4399" kern="1200" dirty="0">
                <a:solidFill>
                  <a:prstClr val="black"/>
                </a:solidFill>
                <a:latin typeface="Arial Rounded MT Bold" panose="020F0704030504030204" pitchFamily="34" charset="77"/>
              </a:rPr>
              <a:t>Grady </a:t>
            </a:r>
            <a:r>
              <a:rPr lang="en-US" sz="4399" kern="1200" dirty="0" err="1">
                <a:solidFill>
                  <a:prstClr val="black"/>
                </a:solidFill>
                <a:latin typeface="Arial Rounded MT Bold" panose="020F0704030504030204" pitchFamily="34" charset="77"/>
              </a:rPr>
              <a:t>PrEP</a:t>
            </a:r>
            <a:r>
              <a:rPr lang="en-US" sz="4399" kern="1200" dirty="0">
                <a:solidFill>
                  <a:prstClr val="black"/>
                </a:solidFill>
                <a:latin typeface="Arial Rounded MT Bold" panose="020F0704030504030204" pitchFamily="34" charset="77"/>
              </a:rPr>
              <a:t> Care Delivery Model</a:t>
            </a:r>
          </a:p>
        </p:txBody>
      </p:sp>
      <p:grpSp>
        <p:nvGrpSpPr>
          <p:cNvPr id="7" name="Group 6">
            <a:extLst>
              <a:ext uri="{FF2B5EF4-FFF2-40B4-BE49-F238E27FC236}">
                <a16:creationId xmlns:a16="http://schemas.microsoft.com/office/drawing/2014/main" id="{CE82257A-0463-2E45-8120-AE20AE0B658D}"/>
              </a:ext>
            </a:extLst>
          </p:cNvPr>
          <p:cNvGrpSpPr/>
          <p:nvPr/>
        </p:nvGrpSpPr>
        <p:grpSpPr>
          <a:xfrm>
            <a:off x="8143864" y="1466645"/>
            <a:ext cx="3251284" cy="5390462"/>
            <a:chOff x="8162941" y="1456732"/>
            <a:chExt cx="3252131" cy="5391866"/>
          </a:xfrm>
        </p:grpSpPr>
        <p:sp>
          <p:nvSpPr>
            <p:cNvPr id="19" name="Text Placeholder 1">
              <a:extLst>
                <a:ext uri="{FF2B5EF4-FFF2-40B4-BE49-F238E27FC236}">
                  <a16:creationId xmlns:a16="http://schemas.microsoft.com/office/drawing/2014/main" id="{56D38A2C-D403-6F41-8E33-67AAC76E69AE}"/>
                </a:ext>
              </a:extLst>
            </p:cNvPr>
            <p:cNvSpPr txBox="1">
              <a:spLocks/>
            </p:cNvSpPr>
            <p:nvPr/>
          </p:nvSpPr>
          <p:spPr>
            <a:xfrm>
              <a:off x="8162941" y="1456732"/>
              <a:ext cx="3153599" cy="5391866"/>
            </a:xfrm>
            <a:prstGeom prst="rect">
              <a:avLst/>
            </a:prstGeom>
            <a:solidFill>
              <a:srgbClr val="D0825D">
                <a:alpha val="29804"/>
              </a:srgbClr>
            </a:solidFill>
          </p:spPr>
          <p:txBody>
            <a:bodyPr vert="horz" lIns="91416" tIns="45708" rIns="91416" bIns="45708"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999">
                  <a:solidFill>
                    <a:prstClr val="black"/>
                  </a:solidFill>
                  <a:latin typeface="Aptos" panose="02110004020202020204"/>
                </a:rPr>
                <a:t>Virtual Quarterly monitoring and partnership</a:t>
              </a:r>
            </a:p>
          </p:txBody>
        </p:sp>
        <p:sp>
          <p:nvSpPr>
            <p:cNvPr id="20" name="TextBox 19">
              <a:extLst>
                <a:ext uri="{FF2B5EF4-FFF2-40B4-BE49-F238E27FC236}">
                  <a16:creationId xmlns:a16="http://schemas.microsoft.com/office/drawing/2014/main" id="{BB8EC9D8-2A6A-294D-845E-3548D4FE8BC7}"/>
                </a:ext>
              </a:extLst>
            </p:cNvPr>
            <p:cNvSpPr txBox="1"/>
            <p:nvPr/>
          </p:nvSpPr>
          <p:spPr>
            <a:xfrm>
              <a:off x="8174702" y="4416682"/>
              <a:ext cx="3240370" cy="2246769"/>
            </a:xfrm>
            <a:prstGeom prst="rect">
              <a:avLst/>
            </a:prstGeom>
            <a:noFill/>
          </p:spPr>
          <p:txBody>
            <a:bodyPr wrap="square" rtlCol="0">
              <a:spAutoFit/>
            </a:bodyPr>
            <a:lstStyle/>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Quarterly Phone Calls or patient portal questionnaires</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Flexible Lab Visit with Self Swab for STIs, Home based testing pending</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Linkage to other health and wellness needs</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Navigator outreach for patients with greater needs patients and those lost to follow up</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Pop-up clinics</a:t>
              </a:r>
            </a:p>
          </p:txBody>
        </p:sp>
        <p:pic>
          <p:nvPicPr>
            <p:cNvPr id="21" name="Picture 20">
              <a:extLst>
                <a:ext uri="{FF2B5EF4-FFF2-40B4-BE49-F238E27FC236}">
                  <a16:creationId xmlns:a16="http://schemas.microsoft.com/office/drawing/2014/main" id="{8DAFF07D-B204-1C44-8982-59CB563EC1EE}"/>
                </a:ext>
              </a:extLst>
            </p:cNvPr>
            <p:cNvPicPr>
              <a:picLocks noChangeAspect="1"/>
            </p:cNvPicPr>
            <p:nvPr/>
          </p:nvPicPr>
          <p:blipFill>
            <a:blip r:embed="rId2"/>
            <a:stretch>
              <a:fillRect/>
            </a:stretch>
          </p:blipFill>
          <p:spPr>
            <a:xfrm>
              <a:off x="8162941" y="2381306"/>
              <a:ext cx="3215337" cy="2095388"/>
            </a:xfrm>
            <a:prstGeom prst="rect">
              <a:avLst/>
            </a:prstGeom>
            <a:effectLst>
              <a:softEdge rad="63500"/>
            </a:effectLst>
          </p:spPr>
        </p:pic>
      </p:grpSp>
      <p:grpSp>
        <p:nvGrpSpPr>
          <p:cNvPr id="45" name="Group 44">
            <a:extLst>
              <a:ext uri="{FF2B5EF4-FFF2-40B4-BE49-F238E27FC236}">
                <a16:creationId xmlns:a16="http://schemas.microsoft.com/office/drawing/2014/main" id="{F6C80388-D0F9-724E-B339-D2B390525C6B}"/>
              </a:ext>
            </a:extLst>
          </p:cNvPr>
          <p:cNvGrpSpPr/>
          <p:nvPr/>
        </p:nvGrpSpPr>
        <p:grpSpPr>
          <a:xfrm>
            <a:off x="769061" y="1466645"/>
            <a:ext cx="3152778" cy="5390462"/>
            <a:chOff x="732615" y="1456732"/>
            <a:chExt cx="3153599" cy="5391866"/>
          </a:xfrm>
        </p:grpSpPr>
        <p:sp>
          <p:nvSpPr>
            <p:cNvPr id="17" name="Text Placeholder 1">
              <a:extLst>
                <a:ext uri="{FF2B5EF4-FFF2-40B4-BE49-F238E27FC236}">
                  <a16:creationId xmlns:a16="http://schemas.microsoft.com/office/drawing/2014/main" id="{62B2C073-25EF-FA41-9F1F-7C59AA2732C3}"/>
                </a:ext>
              </a:extLst>
            </p:cNvPr>
            <p:cNvSpPr txBox="1">
              <a:spLocks/>
            </p:cNvSpPr>
            <p:nvPr/>
          </p:nvSpPr>
          <p:spPr>
            <a:xfrm>
              <a:off x="732615" y="1456732"/>
              <a:ext cx="3153599" cy="5391866"/>
            </a:xfrm>
            <a:prstGeom prst="rect">
              <a:avLst/>
            </a:prstGeom>
            <a:solidFill>
              <a:srgbClr val="D0825D">
                <a:alpha val="29804"/>
              </a:srgbClr>
            </a:solidFill>
          </p:spPr>
          <p:txBody>
            <a:bodyPr vert="horz" lIns="91416" tIns="45708" rIns="91416" bIns="45708"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999">
                  <a:solidFill>
                    <a:prstClr val="black"/>
                  </a:solidFill>
                  <a:latin typeface="Aptos" panose="02110004020202020204"/>
                </a:rPr>
                <a:t>E referrals or Self-Referral</a:t>
              </a:r>
            </a:p>
          </p:txBody>
        </p:sp>
        <p:pic>
          <p:nvPicPr>
            <p:cNvPr id="22" name="Picture 21">
              <a:extLst>
                <a:ext uri="{FF2B5EF4-FFF2-40B4-BE49-F238E27FC236}">
                  <a16:creationId xmlns:a16="http://schemas.microsoft.com/office/drawing/2014/main" id="{5C142280-3586-C447-BDA3-5CDE0767F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602" y="1828800"/>
              <a:ext cx="2573716" cy="1600200"/>
            </a:xfrm>
            <a:prstGeom prst="rect">
              <a:avLst/>
            </a:prstGeom>
          </p:spPr>
        </p:pic>
        <p:pic>
          <p:nvPicPr>
            <p:cNvPr id="23" name="Picture 22">
              <a:extLst>
                <a:ext uri="{FF2B5EF4-FFF2-40B4-BE49-F238E27FC236}">
                  <a16:creationId xmlns:a16="http://schemas.microsoft.com/office/drawing/2014/main" id="{FAF4DD18-25FA-004C-AAD6-689E89629D02}"/>
                </a:ext>
              </a:extLst>
            </p:cNvPr>
            <p:cNvPicPr>
              <a:picLocks/>
            </p:cNvPicPr>
            <p:nvPr/>
          </p:nvPicPr>
          <p:blipFill>
            <a:blip r:embed="rId4"/>
            <a:stretch>
              <a:fillRect/>
            </a:stretch>
          </p:blipFill>
          <p:spPr>
            <a:xfrm>
              <a:off x="1010810" y="3518413"/>
              <a:ext cx="2579986" cy="1600200"/>
            </a:xfrm>
            <a:prstGeom prst="rect">
              <a:avLst/>
            </a:prstGeom>
            <a:ln>
              <a:solidFill>
                <a:schemeClr val="tx1"/>
              </a:solidFill>
            </a:ln>
          </p:spPr>
        </p:pic>
        <p:pic>
          <p:nvPicPr>
            <p:cNvPr id="24" name="Picture 23">
              <a:extLst>
                <a:ext uri="{FF2B5EF4-FFF2-40B4-BE49-F238E27FC236}">
                  <a16:creationId xmlns:a16="http://schemas.microsoft.com/office/drawing/2014/main" id="{386A9674-EF8F-C34E-A2A4-CD039DA5548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10810" y="5216900"/>
              <a:ext cx="2578608" cy="1600200"/>
            </a:xfrm>
            <a:prstGeom prst="rect">
              <a:avLst/>
            </a:prstGeom>
          </p:spPr>
        </p:pic>
      </p:grpSp>
      <p:grpSp>
        <p:nvGrpSpPr>
          <p:cNvPr id="6" name="Group 5">
            <a:extLst>
              <a:ext uri="{FF2B5EF4-FFF2-40B4-BE49-F238E27FC236}">
                <a16:creationId xmlns:a16="http://schemas.microsoft.com/office/drawing/2014/main" id="{9263F99A-E2C3-CB49-A2F4-CC848F9F8DBF}"/>
              </a:ext>
            </a:extLst>
          </p:cNvPr>
          <p:cNvGrpSpPr/>
          <p:nvPr/>
        </p:nvGrpSpPr>
        <p:grpSpPr>
          <a:xfrm>
            <a:off x="4421164" y="1457246"/>
            <a:ext cx="3178233" cy="5390462"/>
            <a:chOff x="4422316" y="1456732"/>
            <a:chExt cx="3179061" cy="5391866"/>
          </a:xfrm>
        </p:grpSpPr>
        <p:sp>
          <p:nvSpPr>
            <p:cNvPr id="18" name="Text Placeholder 1">
              <a:extLst>
                <a:ext uri="{FF2B5EF4-FFF2-40B4-BE49-F238E27FC236}">
                  <a16:creationId xmlns:a16="http://schemas.microsoft.com/office/drawing/2014/main" id="{1F0C2EFD-0DA1-F04A-BA72-34367791631D}"/>
                </a:ext>
              </a:extLst>
            </p:cNvPr>
            <p:cNvSpPr txBox="1">
              <a:spLocks/>
            </p:cNvSpPr>
            <p:nvPr/>
          </p:nvSpPr>
          <p:spPr>
            <a:xfrm>
              <a:off x="4447778" y="1456732"/>
              <a:ext cx="3153599" cy="5391866"/>
            </a:xfrm>
            <a:prstGeom prst="rect">
              <a:avLst/>
            </a:prstGeom>
            <a:solidFill>
              <a:srgbClr val="D0825D">
                <a:alpha val="29804"/>
              </a:srgbClr>
            </a:solidFill>
          </p:spPr>
          <p:txBody>
            <a:bodyPr vert="horz" lIns="91416" tIns="45708" rIns="91416" bIns="45708"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999">
                  <a:solidFill>
                    <a:prstClr val="black"/>
                  </a:solidFill>
                  <a:latin typeface="Aptos" panose="02110004020202020204"/>
                </a:rPr>
                <a:t>Expedited registration and intake</a:t>
              </a:r>
            </a:p>
          </p:txBody>
        </p:sp>
        <p:sp>
          <p:nvSpPr>
            <p:cNvPr id="25" name="Oval 24">
              <a:extLst>
                <a:ext uri="{FF2B5EF4-FFF2-40B4-BE49-F238E27FC236}">
                  <a16:creationId xmlns:a16="http://schemas.microsoft.com/office/drawing/2014/main" id="{0D721887-96FF-8742-A1E1-8EBE1E74986E}"/>
                </a:ext>
              </a:extLst>
            </p:cNvPr>
            <p:cNvSpPr/>
            <p:nvPr/>
          </p:nvSpPr>
          <p:spPr>
            <a:xfrm>
              <a:off x="4422316" y="1881889"/>
              <a:ext cx="1508760" cy="1508760"/>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black"/>
                </a:solidFill>
                <a:latin typeface="Aptos" panose="02110004020202020204"/>
              </a:endParaRPr>
            </a:p>
          </p:txBody>
        </p:sp>
        <p:sp>
          <p:nvSpPr>
            <p:cNvPr id="40" name="Oval 39">
              <a:extLst>
                <a:ext uri="{FF2B5EF4-FFF2-40B4-BE49-F238E27FC236}">
                  <a16:creationId xmlns:a16="http://schemas.microsoft.com/office/drawing/2014/main" id="{5711F3F0-40A4-E443-B73D-3637D8BAAFE0}"/>
                </a:ext>
              </a:extLst>
            </p:cNvPr>
            <p:cNvSpPr/>
            <p:nvPr/>
          </p:nvSpPr>
          <p:spPr>
            <a:xfrm>
              <a:off x="6047373" y="2789670"/>
              <a:ext cx="1508760" cy="1508760"/>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black"/>
                </a:solidFill>
                <a:latin typeface="Aptos" panose="02110004020202020204"/>
              </a:endParaRPr>
            </a:p>
          </p:txBody>
        </p:sp>
        <p:grpSp>
          <p:nvGrpSpPr>
            <p:cNvPr id="26" name="Group 25">
              <a:extLst>
                <a:ext uri="{FF2B5EF4-FFF2-40B4-BE49-F238E27FC236}">
                  <a16:creationId xmlns:a16="http://schemas.microsoft.com/office/drawing/2014/main" id="{2AE1DC18-C99F-F04E-839E-D767EA7B6855}"/>
                </a:ext>
              </a:extLst>
            </p:cNvPr>
            <p:cNvGrpSpPr/>
            <p:nvPr/>
          </p:nvGrpSpPr>
          <p:grpSpPr>
            <a:xfrm>
              <a:off x="4427905" y="1976535"/>
              <a:ext cx="3132075" cy="4768800"/>
              <a:chOff x="4552938" y="1927615"/>
              <a:chExt cx="3132075" cy="4768800"/>
            </a:xfrm>
          </p:grpSpPr>
          <p:grpSp>
            <p:nvGrpSpPr>
              <p:cNvPr id="27" name="Group 26">
                <a:extLst>
                  <a:ext uri="{FF2B5EF4-FFF2-40B4-BE49-F238E27FC236}">
                    <a16:creationId xmlns:a16="http://schemas.microsoft.com/office/drawing/2014/main" id="{79D271F8-8140-E44D-8FEA-3E7621DB19AE}"/>
                  </a:ext>
                </a:extLst>
              </p:cNvPr>
              <p:cNvGrpSpPr/>
              <p:nvPr/>
            </p:nvGrpSpPr>
            <p:grpSpPr>
              <a:xfrm>
                <a:off x="4552938" y="2515463"/>
                <a:ext cx="3132075" cy="4180952"/>
                <a:chOff x="4075654" y="1604262"/>
                <a:chExt cx="3899253" cy="4752572"/>
              </a:xfrm>
            </p:grpSpPr>
            <p:sp>
              <p:nvSpPr>
                <p:cNvPr id="30" name="TextBox 29">
                  <a:extLst>
                    <a:ext uri="{FF2B5EF4-FFF2-40B4-BE49-F238E27FC236}">
                      <a16:creationId xmlns:a16="http://schemas.microsoft.com/office/drawing/2014/main" id="{DFF38035-2342-DB4F-A61B-DD5F609C881C}"/>
                    </a:ext>
                  </a:extLst>
                </p:cNvPr>
                <p:cNvSpPr txBox="1"/>
                <p:nvPr/>
              </p:nvSpPr>
              <p:spPr>
                <a:xfrm>
                  <a:off x="4075654" y="1604262"/>
                  <a:ext cx="1898608" cy="664725"/>
                </a:xfrm>
                <a:prstGeom prst="rect">
                  <a:avLst/>
                </a:prstGeom>
                <a:noFill/>
                <a:ln>
                  <a:noFill/>
                </a:ln>
              </p:spPr>
              <p:txBody>
                <a:bodyPr wrap="square" rtlCol="0">
                  <a:spAutoFit/>
                </a:bodyPr>
                <a:lstStyle/>
                <a:p>
                  <a:pPr algn="ctr" defTabSz="914126">
                    <a:defRPr/>
                  </a:pPr>
                  <a:r>
                    <a:rPr lang="en-US" sz="1200" b="1" kern="1200">
                      <a:solidFill>
                        <a:prstClr val="black"/>
                      </a:solidFill>
                      <a:latin typeface="Aptos" panose="02110004020202020204"/>
                      <a:ea typeface="+mn-ea"/>
                      <a:cs typeface="+mn-cs"/>
                    </a:rPr>
                    <a:t>Virtual registration</a:t>
                  </a:r>
                </a:p>
                <a:p>
                  <a:pPr algn="ctr" defTabSz="914126">
                    <a:defRPr/>
                  </a:pPr>
                  <a:r>
                    <a:rPr lang="en-US" sz="1000" kern="1200">
                      <a:solidFill>
                        <a:prstClr val="black"/>
                      </a:solidFill>
                      <a:latin typeface="Aptos" panose="02110004020202020204"/>
                      <a:ea typeface="+mn-ea"/>
                      <a:cs typeface="+mn-cs"/>
                    </a:rPr>
                    <a:t>Payor assessment and intake questionnaires</a:t>
                  </a:r>
                </a:p>
              </p:txBody>
            </p:sp>
            <p:sp>
              <p:nvSpPr>
                <p:cNvPr id="31" name="Oval 30">
                  <a:extLst>
                    <a:ext uri="{FF2B5EF4-FFF2-40B4-BE49-F238E27FC236}">
                      <a16:creationId xmlns:a16="http://schemas.microsoft.com/office/drawing/2014/main" id="{4DC7A902-9B03-6140-A13F-14C2CD8E805A}"/>
                    </a:ext>
                  </a:extLst>
                </p:cNvPr>
                <p:cNvSpPr/>
                <p:nvPr/>
              </p:nvSpPr>
              <p:spPr>
                <a:xfrm rot="277787">
                  <a:off x="4248536" y="3116764"/>
                  <a:ext cx="1878322" cy="1715038"/>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black"/>
                    </a:solidFill>
                    <a:latin typeface="Aptos" panose="02110004020202020204"/>
                  </a:endParaRPr>
                </a:p>
              </p:txBody>
            </p:sp>
            <p:sp>
              <p:nvSpPr>
                <p:cNvPr id="32" name="TextBox 31">
                  <a:extLst>
                    <a:ext uri="{FF2B5EF4-FFF2-40B4-BE49-F238E27FC236}">
                      <a16:creationId xmlns:a16="http://schemas.microsoft.com/office/drawing/2014/main" id="{5D30A1E5-0E2C-614A-B405-F20E6FAE3720}"/>
                    </a:ext>
                  </a:extLst>
                </p:cNvPr>
                <p:cNvSpPr txBox="1"/>
                <p:nvPr/>
              </p:nvSpPr>
              <p:spPr>
                <a:xfrm>
                  <a:off x="4100395" y="3915072"/>
                  <a:ext cx="2101496" cy="734697"/>
                </a:xfrm>
                <a:prstGeom prst="rect">
                  <a:avLst/>
                </a:prstGeom>
                <a:noFill/>
                <a:ln>
                  <a:noFill/>
                </a:ln>
              </p:spPr>
              <p:txBody>
                <a:bodyPr wrap="square" rtlCol="0">
                  <a:spAutoFit/>
                </a:bodyPr>
                <a:lstStyle/>
                <a:p>
                  <a:pPr algn="ctr" defTabSz="914126">
                    <a:defRPr/>
                  </a:pPr>
                  <a:r>
                    <a:rPr lang="en-US" sz="1200" b="1" kern="1200">
                      <a:solidFill>
                        <a:prstClr val="black"/>
                      </a:solidFill>
                      <a:latin typeface="Aptos" panose="02110004020202020204"/>
                      <a:ea typeface="+mn-ea"/>
                      <a:cs typeface="+mn-cs"/>
                    </a:rPr>
                    <a:t>INTAKE</a:t>
                  </a:r>
                  <a:endParaRPr lang="en-US" sz="1200" kern="1200">
                    <a:solidFill>
                      <a:prstClr val="black"/>
                    </a:solidFill>
                    <a:latin typeface="Aptos" panose="02110004020202020204"/>
                    <a:ea typeface="+mn-ea"/>
                    <a:cs typeface="+mn-cs"/>
                  </a:endParaRPr>
                </a:p>
                <a:p>
                  <a:pPr algn="ctr" defTabSz="914126">
                    <a:defRPr/>
                  </a:pPr>
                  <a:r>
                    <a:rPr lang="en-US" sz="1200" kern="1200">
                      <a:solidFill>
                        <a:prstClr val="black"/>
                      </a:solidFill>
                      <a:latin typeface="Aptos" panose="02110004020202020204"/>
                      <a:ea typeface="+mn-ea"/>
                      <a:cs typeface="+mn-cs"/>
                    </a:rPr>
                    <a:t>Adherence and risk reduction counseling</a:t>
                  </a:r>
                </a:p>
              </p:txBody>
            </p:sp>
            <p:pic>
              <p:nvPicPr>
                <p:cNvPr id="33" name="Graphic 17" descr="Questions">
                  <a:extLst>
                    <a:ext uri="{FF2B5EF4-FFF2-40B4-BE49-F238E27FC236}">
                      <a16:creationId xmlns:a16="http://schemas.microsoft.com/office/drawing/2014/main" id="{97E3DCA6-2574-104F-A266-7D43FBC4DD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45149" y="3319593"/>
                  <a:ext cx="577641" cy="577641"/>
                </a:xfrm>
                <a:prstGeom prst="rect">
                  <a:avLst/>
                </a:prstGeom>
              </p:spPr>
            </p:pic>
            <p:sp>
              <p:nvSpPr>
                <p:cNvPr id="34" name="Oval 33">
                  <a:extLst>
                    <a:ext uri="{FF2B5EF4-FFF2-40B4-BE49-F238E27FC236}">
                      <a16:creationId xmlns:a16="http://schemas.microsoft.com/office/drawing/2014/main" id="{69DE2B31-6AB2-2C45-AF5C-26DDE12BB240}"/>
                    </a:ext>
                  </a:extLst>
                </p:cNvPr>
                <p:cNvSpPr/>
                <p:nvPr/>
              </p:nvSpPr>
              <p:spPr>
                <a:xfrm>
                  <a:off x="6096585" y="4641796"/>
                  <a:ext cx="1878322" cy="1715038"/>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white"/>
                    </a:solidFill>
                    <a:latin typeface="Aptos" panose="02110004020202020204"/>
                  </a:endParaRPr>
                </a:p>
              </p:txBody>
            </p:sp>
            <p:sp>
              <p:nvSpPr>
                <p:cNvPr id="35" name="TextBox 34">
                  <a:extLst>
                    <a:ext uri="{FF2B5EF4-FFF2-40B4-BE49-F238E27FC236}">
                      <a16:creationId xmlns:a16="http://schemas.microsoft.com/office/drawing/2014/main" id="{76AE31B7-9D01-2948-9766-4F0119E45CAE}"/>
                    </a:ext>
                  </a:extLst>
                </p:cNvPr>
                <p:cNvSpPr txBox="1"/>
                <p:nvPr/>
              </p:nvSpPr>
              <p:spPr>
                <a:xfrm>
                  <a:off x="6007589" y="5488338"/>
                  <a:ext cx="1655182" cy="594755"/>
                </a:xfrm>
                <a:prstGeom prst="rect">
                  <a:avLst/>
                </a:prstGeom>
                <a:noFill/>
              </p:spPr>
              <p:txBody>
                <a:bodyPr wrap="square" rtlCol="0">
                  <a:spAutoFit/>
                </a:bodyPr>
                <a:lstStyle/>
                <a:p>
                  <a:pPr algn="ctr" defTabSz="914126">
                    <a:defRPr/>
                  </a:pPr>
                  <a:r>
                    <a:rPr lang="en-US" sz="1400" kern="1200">
                      <a:solidFill>
                        <a:prstClr val="black"/>
                      </a:solidFill>
                      <a:latin typeface="Aptos" panose="02110004020202020204"/>
                      <a:ea typeface="+mn-ea"/>
                      <a:cs typeface="+mn-cs"/>
                    </a:rPr>
                    <a:t>Medication Delivery</a:t>
                  </a:r>
                </a:p>
              </p:txBody>
            </p:sp>
            <p:sp>
              <p:nvSpPr>
                <p:cNvPr id="36" name="TextBox 35">
                  <a:extLst>
                    <a:ext uri="{FF2B5EF4-FFF2-40B4-BE49-F238E27FC236}">
                      <a16:creationId xmlns:a16="http://schemas.microsoft.com/office/drawing/2014/main" id="{5A06FBEC-A9EE-A140-A6DD-74274C51B81A}"/>
                    </a:ext>
                  </a:extLst>
                </p:cNvPr>
                <p:cNvSpPr txBox="1"/>
                <p:nvPr/>
              </p:nvSpPr>
              <p:spPr>
                <a:xfrm>
                  <a:off x="6661788" y="4904561"/>
                  <a:ext cx="1097429" cy="594755"/>
                </a:xfrm>
                <a:prstGeom prst="rect">
                  <a:avLst/>
                </a:prstGeom>
                <a:noFill/>
              </p:spPr>
              <p:txBody>
                <a:bodyPr wrap="square" rtlCol="0">
                  <a:spAutoFit/>
                </a:bodyPr>
                <a:lstStyle/>
                <a:p>
                  <a:pPr algn="ctr" defTabSz="914126">
                    <a:defRPr/>
                  </a:pPr>
                  <a:r>
                    <a:rPr lang="en-US" sz="1400" kern="1200">
                      <a:solidFill>
                        <a:prstClr val="black"/>
                      </a:solidFill>
                      <a:latin typeface="Aptos" panose="02110004020202020204"/>
                      <a:ea typeface="+mn-ea"/>
                      <a:cs typeface="+mn-cs"/>
                    </a:rPr>
                    <a:t>Same Day PrEP</a:t>
                  </a:r>
                </a:p>
              </p:txBody>
            </p:sp>
            <p:pic>
              <p:nvPicPr>
                <p:cNvPr id="37" name="Graphic 12" descr="Medicine">
                  <a:extLst>
                    <a:ext uri="{FF2B5EF4-FFF2-40B4-BE49-F238E27FC236}">
                      <a16:creationId xmlns:a16="http://schemas.microsoft.com/office/drawing/2014/main" id="{105AD5E9-7568-0940-915C-E66EE4774D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62288" y="5019632"/>
                  <a:ext cx="283610" cy="386863"/>
                </a:xfrm>
                <a:prstGeom prst="rect">
                  <a:avLst/>
                </a:prstGeom>
              </p:spPr>
            </p:pic>
          </p:grpSp>
          <p:pic>
            <p:nvPicPr>
              <p:cNvPr id="28" name="Graphic 67" descr="Programmer">
                <a:extLst>
                  <a:ext uri="{FF2B5EF4-FFF2-40B4-BE49-F238E27FC236}">
                    <a16:creationId xmlns:a16="http://schemas.microsoft.com/office/drawing/2014/main" id="{5AFFA827-228F-E14A-987C-E482163DDE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15558" y="1927615"/>
                <a:ext cx="572341" cy="626833"/>
              </a:xfrm>
              <a:prstGeom prst="rect">
                <a:avLst/>
              </a:prstGeom>
            </p:spPr>
          </p:pic>
          <p:sp>
            <p:nvSpPr>
              <p:cNvPr id="29" name="TextBox 28">
                <a:extLst>
                  <a:ext uri="{FF2B5EF4-FFF2-40B4-BE49-F238E27FC236}">
                    <a16:creationId xmlns:a16="http://schemas.microsoft.com/office/drawing/2014/main" id="{3C2382E7-AC29-AC49-83F3-374DF0CFA8E4}"/>
                  </a:ext>
                </a:extLst>
              </p:cNvPr>
              <p:cNvSpPr txBox="1"/>
              <p:nvPr/>
            </p:nvSpPr>
            <p:spPr>
              <a:xfrm>
                <a:off x="6215405" y="3412295"/>
                <a:ext cx="1422762" cy="646331"/>
              </a:xfrm>
              <a:prstGeom prst="rect">
                <a:avLst/>
              </a:prstGeom>
              <a:noFill/>
            </p:spPr>
            <p:txBody>
              <a:bodyPr wrap="square" rtlCol="0">
                <a:spAutoFit/>
              </a:bodyPr>
              <a:lstStyle/>
              <a:p>
                <a:pPr algn="ctr" defTabSz="914126">
                  <a:defRPr/>
                </a:pPr>
                <a:r>
                  <a:rPr lang="en-US" sz="1200" b="1" kern="1200">
                    <a:solidFill>
                      <a:prstClr val="black"/>
                    </a:solidFill>
                    <a:latin typeface="Aptos" panose="02110004020202020204"/>
                    <a:ea typeface="+mn-ea"/>
                    <a:cs typeface="+mn-cs"/>
                  </a:rPr>
                  <a:t>MAC</a:t>
                </a:r>
                <a:r>
                  <a:rPr lang="en-US" sz="1200" kern="1200">
                    <a:solidFill>
                      <a:prstClr val="black"/>
                    </a:solidFill>
                    <a:latin typeface="Aptos" panose="02110004020202020204"/>
                    <a:ea typeface="+mn-ea"/>
                    <a:cs typeface="+mn-cs"/>
                  </a:rPr>
                  <a:t> </a:t>
                </a:r>
                <a:r>
                  <a:rPr lang="en-US" sz="1200" b="1" kern="1200">
                    <a:solidFill>
                      <a:prstClr val="black"/>
                    </a:solidFill>
                    <a:latin typeface="Aptos" panose="02110004020202020204"/>
                    <a:ea typeface="+mn-ea"/>
                    <a:cs typeface="+mn-cs"/>
                  </a:rPr>
                  <a:t>assessment</a:t>
                </a:r>
              </a:p>
              <a:p>
                <a:pPr algn="ctr" defTabSz="914126">
                  <a:defRPr/>
                </a:pPr>
                <a:r>
                  <a:rPr lang="en-US" sz="1200" kern="1200">
                    <a:solidFill>
                      <a:prstClr val="black"/>
                    </a:solidFill>
                    <a:latin typeface="Aptos" panose="02110004020202020204"/>
                    <a:ea typeface="+mn-ea"/>
                    <a:cs typeface="+mn-cs"/>
                  </a:rPr>
                  <a:t>Med access pathway</a:t>
                </a:r>
              </a:p>
            </p:txBody>
          </p:sp>
        </p:grpSp>
        <p:pic>
          <p:nvPicPr>
            <p:cNvPr id="38" name="Graphic 67" descr="Programmer">
              <a:extLst>
                <a:ext uri="{FF2B5EF4-FFF2-40B4-BE49-F238E27FC236}">
                  <a16:creationId xmlns:a16="http://schemas.microsoft.com/office/drawing/2014/main" id="{00D722DA-8FC8-874F-9B04-31C8FA01BA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15758" y="2888228"/>
              <a:ext cx="572341" cy="626833"/>
            </a:xfrm>
            <a:prstGeom prst="rect">
              <a:avLst/>
            </a:prstGeom>
          </p:spPr>
        </p:pic>
        <p:pic>
          <p:nvPicPr>
            <p:cNvPr id="39" name="Graphic 12" descr="Medicine">
              <a:extLst>
                <a:ext uri="{FF2B5EF4-FFF2-40B4-BE49-F238E27FC236}">
                  <a16:creationId xmlns:a16="http://schemas.microsoft.com/office/drawing/2014/main" id="{E2A462B0-4078-BE4B-980A-E9E42A0456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4771" y="3139601"/>
              <a:ext cx="227810" cy="340333"/>
            </a:xfrm>
            <a:prstGeom prst="rect">
              <a:avLst/>
            </a:prstGeom>
          </p:spPr>
        </p:pic>
        <p:cxnSp>
          <p:nvCxnSpPr>
            <p:cNvPr id="41" name="Elbow Connector 40">
              <a:extLst>
                <a:ext uri="{FF2B5EF4-FFF2-40B4-BE49-F238E27FC236}">
                  <a16:creationId xmlns:a16="http://schemas.microsoft.com/office/drawing/2014/main" id="{6AD8DFF9-21E6-8844-BB45-136474C89F90}"/>
                </a:ext>
              </a:extLst>
            </p:cNvPr>
            <p:cNvCxnSpPr>
              <a:cxnSpLocks/>
            </p:cNvCxnSpPr>
            <p:nvPr/>
          </p:nvCxnSpPr>
          <p:spPr>
            <a:xfrm rot="16200000" flipH="1">
              <a:off x="5413852" y="3209591"/>
              <a:ext cx="354631" cy="80155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5BA992D8-27A6-B04B-88CF-583C9E39B85B}"/>
                </a:ext>
              </a:extLst>
            </p:cNvPr>
            <p:cNvCxnSpPr/>
            <p:nvPr/>
          </p:nvCxnSpPr>
          <p:spPr>
            <a:xfrm rot="5400000">
              <a:off x="6343853" y="4307733"/>
              <a:ext cx="464955" cy="70194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87D14D05-9CC0-944A-9859-EF5E19A90956}"/>
                </a:ext>
              </a:extLst>
            </p:cNvPr>
            <p:cNvCxnSpPr>
              <a:cxnSpLocks/>
            </p:cNvCxnSpPr>
            <p:nvPr/>
          </p:nvCxnSpPr>
          <p:spPr>
            <a:xfrm rot="16200000" flipH="1">
              <a:off x="5405441" y="5444487"/>
              <a:ext cx="460743" cy="70285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4" name="Graphic 43" descr="Mailbox with solid fill">
              <a:extLst>
                <a:ext uri="{FF2B5EF4-FFF2-40B4-BE49-F238E27FC236}">
                  <a16:creationId xmlns:a16="http://schemas.microsoft.com/office/drawing/2014/main" id="{31B6B3C4-FFD6-9744-A03F-E87C013750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12585" y="6224667"/>
              <a:ext cx="286171" cy="286171"/>
            </a:xfrm>
            <a:prstGeom prst="rect">
              <a:avLst/>
            </a:prstGeom>
          </p:spPr>
        </p:pic>
      </p:grpSp>
      <p:grpSp>
        <p:nvGrpSpPr>
          <p:cNvPr id="48" name="Group 47">
            <a:extLst>
              <a:ext uri="{FF2B5EF4-FFF2-40B4-BE49-F238E27FC236}">
                <a16:creationId xmlns:a16="http://schemas.microsoft.com/office/drawing/2014/main" id="{419068F9-C791-564A-9DC1-2064FB741B71}"/>
              </a:ext>
            </a:extLst>
          </p:cNvPr>
          <p:cNvGrpSpPr/>
          <p:nvPr/>
        </p:nvGrpSpPr>
        <p:grpSpPr>
          <a:xfrm>
            <a:off x="4195610" y="1509449"/>
            <a:ext cx="7013782" cy="5116995"/>
            <a:chOff x="4227318" y="1486182"/>
            <a:chExt cx="7015609" cy="5118328"/>
          </a:xfrm>
        </p:grpSpPr>
        <p:pic>
          <p:nvPicPr>
            <p:cNvPr id="46" name="Picture 45">
              <a:extLst>
                <a:ext uri="{FF2B5EF4-FFF2-40B4-BE49-F238E27FC236}">
                  <a16:creationId xmlns:a16="http://schemas.microsoft.com/office/drawing/2014/main" id="{DD2CB186-2C0F-3F4F-8B15-3F888C4D8181}"/>
                </a:ext>
              </a:extLst>
            </p:cNvPr>
            <p:cNvPicPr>
              <a:picLocks noChangeAspect="1"/>
            </p:cNvPicPr>
            <p:nvPr/>
          </p:nvPicPr>
          <p:blipFill>
            <a:blip r:embed="rId14"/>
            <a:stretch>
              <a:fillRect/>
            </a:stretch>
          </p:blipFill>
          <p:spPr>
            <a:xfrm>
              <a:off x="7680510" y="3729320"/>
              <a:ext cx="3562417" cy="2875190"/>
            </a:xfrm>
            <a:prstGeom prst="rect">
              <a:avLst/>
            </a:prstGeom>
            <a:ln>
              <a:solidFill>
                <a:schemeClr val="tx1"/>
              </a:solidFill>
            </a:ln>
            <a:effectLst>
              <a:outerShdw blurRad="50800" dist="38100" dir="2700000" algn="tl" rotWithShape="0">
                <a:prstClr val="black">
                  <a:alpha val="40000"/>
                </a:prstClr>
              </a:outerShdw>
            </a:effectLst>
          </p:spPr>
        </p:pic>
        <p:pic>
          <p:nvPicPr>
            <p:cNvPr id="47" name="Picture 46">
              <a:extLst>
                <a:ext uri="{FF2B5EF4-FFF2-40B4-BE49-F238E27FC236}">
                  <a16:creationId xmlns:a16="http://schemas.microsoft.com/office/drawing/2014/main" id="{12BE368C-A41D-9444-8E97-B8EDD0A10706}"/>
                </a:ext>
              </a:extLst>
            </p:cNvPr>
            <p:cNvPicPr>
              <a:picLocks noChangeAspect="1"/>
            </p:cNvPicPr>
            <p:nvPr/>
          </p:nvPicPr>
          <p:blipFill>
            <a:blip r:embed="rId15"/>
            <a:stretch>
              <a:fillRect/>
            </a:stretch>
          </p:blipFill>
          <p:spPr>
            <a:xfrm>
              <a:off x="4227318" y="1486182"/>
              <a:ext cx="3253935" cy="2442310"/>
            </a:xfrm>
            <a:prstGeom prst="rect">
              <a:avLst/>
            </a:prstGeom>
            <a:ln>
              <a:solidFill>
                <a:schemeClr val="tx1"/>
              </a:solidFill>
            </a:ln>
            <a:effectLst>
              <a:outerShdw blurRad="50800" dist="38100" dir="2700000" algn="tl" rotWithShape="0">
                <a:prstClr val="black">
                  <a:alpha val="40000"/>
                </a:prstClr>
              </a:outerShdw>
            </a:effectLst>
          </p:spPr>
        </p:pic>
      </p:grpSp>
      <p:grpSp>
        <p:nvGrpSpPr>
          <p:cNvPr id="49" name="Group 48">
            <a:extLst>
              <a:ext uri="{FF2B5EF4-FFF2-40B4-BE49-F238E27FC236}">
                <a16:creationId xmlns:a16="http://schemas.microsoft.com/office/drawing/2014/main" id="{5F607B40-F03C-2740-B2E8-6A8EB7474642}"/>
              </a:ext>
            </a:extLst>
          </p:cNvPr>
          <p:cNvGrpSpPr/>
          <p:nvPr/>
        </p:nvGrpSpPr>
        <p:grpSpPr>
          <a:xfrm>
            <a:off x="7911424" y="2068786"/>
            <a:ext cx="3865405" cy="3561270"/>
            <a:chOff x="8280004" y="1428239"/>
            <a:chExt cx="3866412" cy="3562198"/>
          </a:xfrm>
        </p:grpSpPr>
        <p:pic>
          <p:nvPicPr>
            <p:cNvPr id="50" name="Picture 49">
              <a:extLst>
                <a:ext uri="{FF2B5EF4-FFF2-40B4-BE49-F238E27FC236}">
                  <a16:creationId xmlns:a16="http://schemas.microsoft.com/office/drawing/2014/main" id="{2D066889-9F7B-8346-ADFF-2D9E47DDF0A7}"/>
                </a:ext>
              </a:extLst>
            </p:cNvPr>
            <p:cNvPicPr>
              <a:picLocks noChangeAspect="1"/>
            </p:cNvPicPr>
            <p:nvPr/>
          </p:nvPicPr>
          <p:blipFill>
            <a:blip r:embed="rId16"/>
            <a:stretch>
              <a:fillRect/>
            </a:stretch>
          </p:blipFill>
          <p:spPr>
            <a:xfrm>
              <a:off x="8822956" y="3398845"/>
              <a:ext cx="3323460" cy="1591592"/>
            </a:xfrm>
            <a:prstGeom prst="rect">
              <a:avLst/>
            </a:prstGeom>
            <a:ln>
              <a:solidFill>
                <a:schemeClr val="tx1"/>
              </a:solidFill>
            </a:ln>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1E7961EE-3EC5-0E42-AE73-8B4A26BF8109}"/>
                </a:ext>
              </a:extLst>
            </p:cNvPr>
            <p:cNvPicPr>
              <a:picLocks noChangeAspect="1"/>
            </p:cNvPicPr>
            <p:nvPr/>
          </p:nvPicPr>
          <p:blipFill>
            <a:blip r:embed="rId17"/>
            <a:stretch>
              <a:fillRect/>
            </a:stretch>
          </p:blipFill>
          <p:spPr>
            <a:xfrm>
              <a:off x="8280004" y="1428239"/>
              <a:ext cx="3374343" cy="1801464"/>
            </a:xfrm>
            <a:prstGeom prst="rect">
              <a:avLst/>
            </a:prstGeom>
            <a:ln>
              <a:solidFill>
                <a:schemeClr val="tx1"/>
              </a:solidFill>
            </a:ln>
            <a:effectLst>
              <a:outerShdw blurRad="50800" dist="38100" dir="2700000" algn="tl" rotWithShape="0">
                <a:prstClr val="black">
                  <a:alpha val="40000"/>
                </a:prstClr>
              </a:outerShdw>
            </a:effectLst>
          </p:spPr>
        </p:pic>
      </p:grpSp>
      <p:pic>
        <p:nvPicPr>
          <p:cNvPr id="52" name="Picture 51">
            <a:extLst>
              <a:ext uri="{FF2B5EF4-FFF2-40B4-BE49-F238E27FC236}">
                <a16:creationId xmlns:a16="http://schemas.microsoft.com/office/drawing/2014/main" id="{CE23E1AE-EEA3-5F4B-905C-E0DB4B9BC123}"/>
              </a:ext>
            </a:extLst>
          </p:cNvPr>
          <p:cNvPicPr>
            <a:picLocks noChangeAspect="1"/>
          </p:cNvPicPr>
          <p:nvPr/>
        </p:nvPicPr>
        <p:blipFill>
          <a:blip r:embed="rId18"/>
          <a:stretch>
            <a:fillRect/>
          </a:stretch>
        </p:blipFill>
        <p:spPr>
          <a:xfrm>
            <a:off x="1169823" y="1947425"/>
            <a:ext cx="6175524" cy="1526270"/>
          </a:xfrm>
          <a:prstGeom prst="rect">
            <a:avLst/>
          </a:prstGeom>
        </p:spPr>
      </p:pic>
    </p:spTree>
    <p:extLst>
      <p:ext uri="{BB962C8B-B14F-4D97-AF65-F5344CB8AC3E}">
        <p14:creationId xmlns:p14="http://schemas.microsoft.com/office/powerpoint/2010/main" val="20552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xit" presetSubtype="0" fill="hold" nodeType="withEffect">
                                  <p:stCondLst>
                                    <p:cond delay="0"/>
                                  </p:stCondLst>
                                  <p:childTnLst>
                                    <p:animEffect transition="out" filter="dissolve">
                                      <p:cBhvr>
                                        <p:cTn id="14" dur="500"/>
                                        <p:tgtEl>
                                          <p:spTgt spid="48"/>
                                        </p:tgtEl>
                                      </p:cBhvr>
                                    </p:animEffect>
                                    <p:set>
                                      <p:cBhvr>
                                        <p:cTn id="15" dur="1" fill="hold">
                                          <p:stCondLst>
                                            <p:cond delay="499"/>
                                          </p:stCondLst>
                                        </p:cTn>
                                        <p:tgtEl>
                                          <p:spTgt spid="48"/>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xit" presetSubtype="0" fill="hold" nodeType="withEffect">
                                  <p:stCondLst>
                                    <p:cond delay="0"/>
                                  </p:stCondLst>
                                  <p:childTnLst>
                                    <p:animEffect transition="out" filter="dissolve">
                                      <p:cBhvr>
                                        <p:cTn id="28" dur="500"/>
                                        <p:tgtEl>
                                          <p:spTgt spid="49"/>
                                        </p:tgtEl>
                                      </p:cBhvr>
                                    </p:animEffect>
                                    <p:set>
                                      <p:cBhvr>
                                        <p:cTn id="29" dur="1" fill="hold">
                                          <p:stCondLst>
                                            <p:cond delay="499"/>
                                          </p:stCondLst>
                                        </p:cTn>
                                        <p:tgtEl>
                                          <p:spTgt spid="4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dissolv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52"/>
                                        </p:tgtEl>
                                      </p:cBhvr>
                                    </p:animEffect>
                                    <p:set>
                                      <p:cBhvr>
                                        <p:cTn id="39"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87ED-962F-46D3-98C5-FA4F38FAC4E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355533-C4C6-B80B-74E6-98DE7890E8ED}"/>
              </a:ext>
            </a:extLst>
          </p:cNvPr>
          <p:cNvSpPr>
            <a:spLocks noGrp="1"/>
          </p:cNvSpPr>
          <p:nvPr>
            <p:ph type="sldNum" sz="quarter" idx="12"/>
          </p:nvPr>
        </p:nvSpPr>
        <p:spPr/>
        <p:txBody>
          <a:bodyPr/>
          <a:lstStyle/>
          <a:p>
            <a:pPr algn="r" defTabSz="914126">
              <a:defRPr/>
            </a:pPr>
            <a:fld id="{799229AC-4FF4-4F44-B857-6E6EA3A1743B}" type="slidenum">
              <a:rPr lang="en-US" sz="1200" kern="1200">
                <a:solidFill>
                  <a:prstClr val="black">
                    <a:tint val="75000"/>
                  </a:prstClr>
                </a:solidFill>
                <a:latin typeface="Calibri"/>
                <a:ea typeface="+mn-ea"/>
                <a:cs typeface="+mn-cs"/>
              </a:rPr>
              <a:pPr algn="r" defTabSz="914126">
                <a:defRPr/>
              </a:pPr>
              <a:t>31</a:t>
            </a:fld>
            <a:endParaRPr lang="en-US" sz="1200" kern="1200">
              <a:solidFill>
                <a:prstClr val="black">
                  <a:tint val="75000"/>
                </a:prstClr>
              </a:solidFill>
              <a:latin typeface="Calibri"/>
              <a:ea typeface="+mn-ea"/>
              <a:cs typeface="+mn-cs"/>
            </a:endParaRPr>
          </a:p>
        </p:txBody>
      </p:sp>
      <p:sp>
        <p:nvSpPr>
          <p:cNvPr id="9" name="Rounded Rectangle 14">
            <a:extLst>
              <a:ext uri="{FF2B5EF4-FFF2-40B4-BE49-F238E27FC236}">
                <a16:creationId xmlns:a16="http://schemas.microsoft.com/office/drawing/2014/main" id="{120C69C6-CEDB-CF70-5298-5D3CC8F753C8}"/>
              </a:ext>
            </a:extLst>
          </p:cNvPr>
          <p:cNvSpPr/>
          <p:nvPr/>
        </p:nvSpPr>
        <p:spPr>
          <a:xfrm>
            <a:off x="231331" y="762234"/>
            <a:ext cx="10147911" cy="437382"/>
          </a:xfrm>
          <a:prstGeom prst="roundRect">
            <a:avLst/>
          </a:prstGeom>
        </p:spPr>
        <p:txBody>
          <a:bodyPr vert="horz" lIns="91440" tIns="45720" rIns="91440" bIns="45720" rtlCol="0" anchor="t">
            <a:noAutofit/>
          </a:bodyPr>
          <a:lstStyle/>
          <a:p>
            <a:pPr defTabSz="914126">
              <a:spcBef>
                <a:spcPct val="0"/>
              </a:spcBef>
            </a:pPr>
            <a:r>
              <a:rPr lang="en-US" sz="2800" kern="1200" dirty="0">
                <a:solidFill>
                  <a:srgbClr val="AD0101"/>
                </a:solidFill>
                <a:latin typeface="Calibri"/>
                <a:ea typeface="+mj-ea"/>
                <a:cs typeface="Arial" pitchFamily="34" charset="0"/>
              </a:rPr>
              <a:t>Grady </a:t>
            </a:r>
            <a:r>
              <a:rPr lang="en-US" sz="2800" kern="1200" dirty="0" err="1">
                <a:solidFill>
                  <a:srgbClr val="AD0101"/>
                </a:solidFill>
                <a:latin typeface="Calibri"/>
                <a:ea typeface="+mj-ea"/>
                <a:cs typeface="Arial" pitchFamily="34" charset="0"/>
              </a:rPr>
              <a:t>PrEP</a:t>
            </a:r>
            <a:r>
              <a:rPr lang="en-US" sz="2800" kern="1200" dirty="0">
                <a:solidFill>
                  <a:srgbClr val="AD0101"/>
                </a:solidFill>
                <a:latin typeface="Calibri"/>
                <a:ea typeface="+mj-ea"/>
                <a:cs typeface="Arial" pitchFamily="34" charset="0"/>
              </a:rPr>
              <a:t> Care Delivery Model</a:t>
            </a:r>
          </a:p>
        </p:txBody>
      </p:sp>
      <p:grpSp>
        <p:nvGrpSpPr>
          <p:cNvPr id="10" name="Group 9">
            <a:extLst>
              <a:ext uri="{FF2B5EF4-FFF2-40B4-BE49-F238E27FC236}">
                <a16:creationId xmlns:a16="http://schemas.microsoft.com/office/drawing/2014/main" id="{6BF1088D-C486-4195-CD80-579C753BED79}"/>
              </a:ext>
            </a:extLst>
          </p:cNvPr>
          <p:cNvGrpSpPr/>
          <p:nvPr/>
        </p:nvGrpSpPr>
        <p:grpSpPr>
          <a:xfrm>
            <a:off x="8308144" y="1365262"/>
            <a:ext cx="3251284" cy="5390462"/>
            <a:chOff x="8162941" y="1456732"/>
            <a:chExt cx="3252131" cy="5391866"/>
          </a:xfrm>
        </p:grpSpPr>
        <p:sp>
          <p:nvSpPr>
            <p:cNvPr id="11" name="Text Placeholder 1">
              <a:extLst>
                <a:ext uri="{FF2B5EF4-FFF2-40B4-BE49-F238E27FC236}">
                  <a16:creationId xmlns:a16="http://schemas.microsoft.com/office/drawing/2014/main" id="{CE1A4F8C-8D56-7260-528F-EF433531BFC6}"/>
                </a:ext>
              </a:extLst>
            </p:cNvPr>
            <p:cNvSpPr txBox="1">
              <a:spLocks/>
            </p:cNvSpPr>
            <p:nvPr/>
          </p:nvSpPr>
          <p:spPr>
            <a:xfrm>
              <a:off x="8162941" y="1456732"/>
              <a:ext cx="3153599" cy="5391866"/>
            </a:xfrm>
            <a:prstGeom prst="rect">
              <a:avLst/>
            </a:prstGeom>
            <a:solidFill>
              <a:srgbClr val="D0825D">
                <a:alpha val="29804"/>
              </a:srgbClr>
            </a:solidFill>
          </p:spPr>
          <p:txBody>
            <a:bodyPr vert="horz" lIns="91416" tIns="45708" rIns="91416" bIns="45708"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999">
                  <a:solidFill>
                    <a:prstClr val="black"/>
                  </a:solidFill>
                  <a:latin typeface="Aptos" panose="02110004020202020204"/>
                </a:rPr>
                <a:t>Virtual Quarterly monitoring and partnership</a:t>
              </a:r>
            </a:p>
          </p:txBody>
        </p:sp>
        <p:sp>
          <p:nvSpPr>
            <p:cNvPr id="12" name="TextBox 11">
              <a:extLst>
                <a:ext uri="{FF2B5EF4-FFF2-40B4-BE49-F238E27FC236}">
                  <a16:creationId xmlns:a16="http://schemas.microsoft.com/office/drawing/2014/main" id="{95569D59-E251-9F32-930E-ACDE45E781E2}"/>
                </a:ext>
              </a:extLst>
            </p:cNvPr>
            <p:cNvSpPr txBox="1"/>
            <p:nvPr/>
          </p:nvSpPr>
          <p:spPr>
            <a:xfrm>
              <a:off x="8174702" y="4416682"/>
              <a:ext cx="3240370" cy="2246769"/>
            </a:xfrm>
            <a:prstGeom prst="rect">
              <a:avLst/>
            </a:prstGeom>
            <a:noFill/>
          </p:spPr>
          <p:txBody>
            <a:bodyPr wrap="square" rtlCol="0">
              <a:spAutoFit/>
            </a:bodyPr>
            <a:lstStyle/>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Quarterly Phone Calls or patient portal questionnaires</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Flexible Lab Visit with Self Swab for STIs, Home based testing pending</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Linkage to other health and wellness needs</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Navigator outreach for patients with greater needs patients and those lost to follow up</a:t>
              </a:r>
            </a:p>
            <a:p>
              <a:pPr marL="285664" indent="-285664" defTabSz="914126">
                <a:buFont typeface="Arial" panose="020B0604020202020204" pitchFamily="34" charset="0"/>
                <a:buChar char="•"/>
                <a:defRPr/>
              </a:pPr>
              <a:r>
                <a:rPr lang="en-US" sz="1400" kern="1200">
                  <a:solidFill>
                    <a:prstClr val="black"/>
                  </a:solidFill>
                  <a:latin typeface="Aptos" panose="02110004020202020204"/>
                  <a:ea typeface="+mn-ea"/>
                  <a:cs typeface="+mn-cs"/>
                </a:rPr>
                <a:t>Pop-up clinics</a:t>
              </a:r>
            </a:p>
          </p:txBody>
        </p:sp>
        <p:pic>
          <p:nvPicPr>
            <p:cNvPr id="13" name="Picture 12">
              <a:extLst>
                <a:ext uri="{FF2B5EF4-FFF2-40B4-BE49-F238E27FC236}">
                  <a16:creationId xmlns:a16="http://schemas.microsoft.com/office/drawing/2014/main" id="{027A5CF4-48FD-8878-3441-E34BE8A5147A}"/>
                </a:ext>
              </a:extLst>
            </p:cNvPr>
            <p:cNvPicPr>
              <a:picLocks noChangeAspect="1"/>
            </p:cNvPicPr>
            <p:nvPr/>
          </p:nvPicPr>
          <p:blipFill>
            <a:blip r:embed="rId3"/>
            <a:stretch>
              <a:fillRect/>
            </a:stretch>
          </p:blipFill>
          <p:spPr>
            <a:xfrm>
              <a:off x="8162941" y="2381306"/>
              <a:ext cx="3215337" cy="2095388"/>
            </a:xfrm>
            <a:prstGeom prst="rect">
              <a:avLst/>
            </a:prstGeom>
            <a:effectLst>
              <a:softEdge rad="63500"/>
            </a:effectLst>
          </p:spPr>
        </p:pic>
      </p:grpSp>
      <p:grpSp>
        <p:nvGrpSpPr>
          <p:cNvPr id="14" name="Group 13">
            <a:extLst>
              <a:ext uri="{FF2B5EF4-FFF2-40B4-BE49-F238E27FC236}">
                <a16:creationId xmlns:a16="http://schemas.microsoft.com/office/drawing/2014/main" id="{EF7FBEA9-1074-0332-0546-8C337BB251E9}"/>
              </a:ext>
            </a:extLst>
          </p:cNvPr>
          <p:cNvGrpSpPr/>
          <p:nvPr/>
        </p:nvGrpSpPr>
        <p:grpSpPr>
          <a:xfrm>
            <a:off x="933341" y="1365262"/>
            <a:ext cx="3152778" cy="5390462"/>
            <a:chOff x="732615" y="1456732"/>
            <a:chExt cx="3153599" cy="5391866"/>
          </a:xfrm>
        </p:grpSpPr>
        <p:sp>
          <p:nvSpPr>
            <p:cNvPr id="15" name="Text Placeholder 1">
              <a:extLst>
                <a:ext uri="{FF2B5EF4-FFF2-40B4-BE49-F238E27FC236}">
                  <a16:creationId xmlns:a16="http://schemas.microsoft.com/office/drawing/2014/main" id="{866F2D3D-F4C5-D8DF-1003-151B242EABD3}"/>
                </a:ext>
              </a:extLst>
            </p:cNvPr>
            <p:cNvSpPr txBox="1">
              <a:spLocks/>
            </p:cNvSpPr>
            <p:nvPr/>
          </p:nvSpPr>
          <p:spPr>
            <a:xfrm>
              <a:off x="732615" y="1456732"/>
              <a:ext cx="3153599" cy="5391866"/>
            </a:xfrm>
            <a:prstGeom prst="rect">
              <a:avLst/>
            </a:prstGeom>
            <a:solidFill>
              <a:srgbClr val="D0825D">
                <a:alpha val="29804"/>
              </a:srgbClr>
            </a:solidFill>
          </p:spPr>
          <p:txBody>
            <a:bodyPr vert="horz" lIns="91416" tIns="45708" rIns="91416" bIns="45708"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999">
                  <a:solidFill>
                    <a:prstClr val="black"/>
                  </a:solidFill>
                  <a:latin typeface="Aptos" panose="02110004020202020204"/>
                </a:rPr>
                <a:t>E referrals or Self-Referral</a:t>
              </a:r>
            </a:p>
          </p:txBody>
        </p:sp>
        <p:pic>
          <p:nvPicPr>
            <p:cNvPr id="16" name="Picture 15">
              <a:extLst>
                <a:ext uri="{FF2B5EF4-FFF2-40B4-BE49-F238E27FC236}">
                  <a16:creationId xmlns:a16="http://schemas.microsoft.com/office/drawing/2014/main" id="{21AB8ACE-00B5-F251-4FDF-780981014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602" y="1828800"/>
              <a:ext cx="2573716" cy="1600200"/>
            </a:xfrm>
            <a:prstGeom prst="rect">
              <a:avLst/>
            </a:prstGeom>
          </p:spPr>
        </p:pic>
        <p:pic>
          <p:nvPicPr>
            <p:cNvPr id="17" name="Picture 16">
              <a:extLst>
                <a:ext uri="{FF2B5EF4-FFF2-40B4-BE49-F238E27FC236}">
                  <a16:creationId xmlns:a16="http://schemas.microsoft.com/office/drawing/2014/main" id="{337490B0-7BB4-F41C-E976-09ACBA857645}"/>
                </a:ext>
              </a:extLst>
            </p:cNvPr>
            <p:cNvPicPr>
              <a:picLocks/>
            </p:cNvPicPr>
            <p:nvPr/>
          </p:nvPicPr>
          <p:blipFill>
            <a:blip r:embed="rId5"/>
            <a:stretch>
              <a:fillRect/>
            </a:stretch>
          </p:blipFill>
          <p:spPr>
            <a:xfrm>
              <a:off x="1010810" y="3518413"/>
              <a:ext cx="2579986" cy="1600200"/>
            </a:xfrm>
            <a:prstGeom prst="rect">
              <a:avLst/>
            </a:prstGeom>
            <a:ln>
              <a:solidFill>
                <a:schemeClr val="tx1"/>
              </a:solidFill>
            </a:ln>
          </p:spPr>
        </p:pic>
        <p:pic>
          <p:nvPicPr>
            <p:cNvPr id="18" name="Picture 17">
              <a:extLst>
                <a:ext uri="{FF2B5EF4-FFF2-40B4-BE49-F238E27FC236}">
                  <a16:creationId xmlns:a16="http://schemas.microsoft.com/office/drawing/2014/main" id="{010F6961-C4D2-0267-CEC2-384CC0FE387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010810" y="5216900"/>
              <a:ext cx="2578608" cy="1600200"/>
            </a:xfrm>
            <a:prstGeom prst="rect">
              <a:avLst/>
            </a:prstGeom>
          </p:spPr>
        </p:pic>
      </p:grpSp>
      <p:grpSp>
        <p:nvGrpSpPr>
          <p:cNvPr id="19" name="Group 18">
            <a:extLst>
              <a:ext uri="{FF2B5EF4-FFF2-40B4-BE49-F238E27FC236}">
                <a16:creationId xmlns:a16="http://schemas.microsoft.com/office/drawing/2014/main" id="{D2E69C63-A625-BF9E-C886-FDD0BFC3BD99}"/>
              </a:ext>
            </a:extLst>
          </p:cNvPr>
          <p:cNvGrpSpPr/>
          <p:nvPr/>
        </p:nvGrpSpPr>
        <p:grpSpPr>
          <a:xfrm>
            <a:off x="4585444" y="1355863"/>
            <a:ext cx="3178233" cy="5390462"/>
            <a:chOff x="4422316" y="1456732"/>
            <a:chExt cx="3179061" cy="5391866"/>
          </a:xfrm>
        </p:grpSpPr>
        <p:sp>
          <p:nvSpPr>
            <p:cNvPr id="20" name="Text Placeholder 1">
              <a:extLst>
                <a:ext uri="{FF2B5EF4-FFF2-40B4-BE49-F238E27FC236}">
                  <a16:creationId xmlns:a16="http://schemas.microsoft.com/office/drawing/2014/main" id="{45DF844C-CFAE-4E31-3B7A-7A298EECDF17}"/>
                </a:ext>
              </a:extLst>
            </p:cNvPr>
            <p:cNvSpPr txBox="1">
              <a:spLocks/>
            </p:cNvSpPr>
            <p:nvPr/>
          </p:nvSpPr>
          <p:spPr>
            <a:xfrm>
              <a:off x="4447778" y="1456732"/>
              <a:ext cx="3153599" cy="5391866"/>
            </a:xfrm>
            <a:prstGeom prst="rect">
              <a:avLst/>
            </a:prstGeom>
            <a:solidFill>
              <a:srgbClr val="D0825D">
                <a:alpha val="29804"/>
              </a:srgbClr>
            </a:solidFill>
          </p:spPr>
          <p:txBody>
            <a:bodyPr vert="horz" lIns="91416" tIns="45708" rIns="91416" bIns="45708"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999">
                  <a:solidFill>
                    <a:prstClr val="black"/>
                  </a:solidFill>
                  <a:latin typeface="Aptos" panose="02110004020202020204"/>
                </a:rPr>
                <a:t>Expedited registration and intake</a:t>
              </a:r>
            </a:p>
          </p:txBody>
        </p:sp>
        <p:sp>
          <p:nvSpPr>
            <p:cNvPr id="21" name="Oval 20">
              <a:extLst>
                <a:ext uri="{FF2B5EF4-FFF2-40B4-BE49-F238E27FC236}">
                  <a16:creationId xmlns:a16="http://schemas.microsoft.com/office/drawing/2014/main" id="{465EB8E1-EEB0-EBD0-A8E4-7E585B4661CF}"/>
                </a:ext>
              </a:extLst>
            </p:cNvPr>
            <p:cNvSpPr/>
            <p:nvPr/>
          </p:nvSpPr>
          <p:spPr>
            <a:xfrm>
              <a:off x="4422316" y="1881889"/>
              <a:ext cx="1508760" cy="1508760"/>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black"/>
                </a:solidFill>
                <a:latin typeface="Aptos" panose="02110004020202020204"/>
              </a:endParaRPr>
            </a:p>
          </p:txBody>
        </p:sp>
        <p:sp>
          <p:nvSpPr>
            <p:cNvPr id="22" name="Oval 21">
              <a:extLst>
                <a:ext uri="{FF2B5EF4-FFF2-40B4-BE49-F238E27FC236}">
                  <a16:creationId xmlns:a16="http://schemas.microsoft.com/office/drawing/2014/main" id="{BC33E1BE-A4A2-22EB-DBE4-CA33F095B633}"/>
                </a:ext>
              </a:extLst>
            </p:cNvPr>
            <p:cNvSpPr/>
            <p:nvPr/>
          </p:nvSpPr>
          <p:spPr>
            <a:xfrm>
              <a:off x="6047373" y="2789670"/>
              <a:ext cx="1508760" cy="1508760"/>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black"/>
                </a:solidFill>
                <a:latin typeface="Aptos" panose="02110004020202020204"/>
              </a:endParaRPr>
            </a:p>
          </p:txBody>
        </p:sp>
        <p:grpSp>
          <p:nvGrpSpPr>
            <p:cNvPr id="23" name="Group 22">
              <a:extLst>
                <a:ext uri="{FF2B5EF4-FFF2-40B4-BE49-F238E27FC236}">
                  <a16:creationId xmlns:a16="http://schemas.microsoft.com/office/drawing/2014/main" id="{EB2B93A9-D055-6CA9-B331-DAAD7275286E}"/>
                </a:ext>
              </a:extLst>
            </p:cNvPr>
            <p:cNvGrpSpPr/>
            <p:nvPr/>
          </p:nvGrpSpPr>
          <p:grpSpPr>
            <a:xfrm>
              <a:off x="4427905" y="1976535"/>
              <a:ext cx="3132075" cy="4768800"/>
              <a:chOff x="4552938" y="1927615"/>
              <a:chExt cx="3132075" cy="4768800"/>
            </a:xfrm>
          </p:grpSpPr>
          <p:grpSp>
            <p:nvGrpSpPr>
              <p:cNvPr id="30" name="Group 29">
                <a:extLst>
                  <a:ext uri="{FF2B5EF4-FFF2-40B4-BE49-F238E27FC236}">
                    <a16:creationId xmlns:a16="http://schemas.microsoft.com/office/drawing/2014/main" id="{6DDE0D12-24BE-5C36-7CCE-48C1687FA962}"/>
                  </a:ext>
                </a:extLst>
              </p:cNvPr>
              <p:cNvGrpSpPr/>
              <p:nvPr/>
            </p:nvGrpSpPr>
            <p:grpSpPr>
              <a:xfrm>
                <a:off x="4552938" y="2515463"/>
                <a:ext cx="3132075" cy="4180952"/>
                <a:chOff x="4075654" y="1604262"/>
                <a:chExt cx="3899253" cy="4752572"/>
              </a:xfrm>
            </p:grpSpPr>
            <p:sp>
              <p:nvSpPr>
                <p:cNvPr id="33" name="TextBox 32">
                  <a:extLst>
                    <a:ext uri="{FF2B5EF4-FFF2-40B4-BE49-F238E27FC236}">
                      <a16:creationId xmlns:a16="http://schemas.microsoft.com/office/drawing/2014/main" id="{984F4D68-D9E9-CB7D-F7D6-7EE354B4132C}"/>
                    </a:ext>
                  </a:extLst>
                </p:cNvPr>
                <p:cNvSpPr txBox="1"/>
                <p:nvPr/>
              </p:nvSpPr>
              <p:spPr>
                <a:xfrm>
                  <a:off x="4075654" y="1604262"/>
                  <a:ext cx="1898608" cy="664725"/>
                </a:xfrm>
                <a:prstGeom prst="rect">
                  <a:avLst/>
                </a:prstGeom>
                <a:noFill/>
                <a:ln>
                  <a:noFill/>
                </a:ln>
              </p:spPr>
              <p:txBody>
                <a:bodyPr wrap="square" rtlCol="0">
                  <a:spAutoFit/>
                </a:bodyPr>
                <a:lstStyle/>
                <a:p>
                  <a:pPr algn="ctr" defTabSz="914126">
                    <a:defRPr/>
                  </a:pPr>
                  <a:r>
                    <a:rPr lang="en-US" sz="1200" b="1" kern="1200">
                      <a:solidFill>
                        <a:prstClr val="black"/>
                      </a:solidFill>
                      <a:latin typeface="Aptos" panose="02110004020202020204"/>
                      <a:ea typeface="+mn-ea"/>
                      <a:cs typeface="+mn-cs"/>
                    </a:rPr>
                    <a:t>Virtual registration</a:t>
                  </a:r>
                </a:p>
                <a:p>
                  <a:pPr algn="ctr" defTabSz="914126">
                    <a:defRPr/>
                  </a:pPr>
                  <a:r>
                    <a:rPr lang="en-US" sz="1000" kern="1200">
                      <a:solidFill>
                        <a:prstClr val="black"/>
                      </a:solidFill>
                      <a:latin typeface="Aptos" panose="02110004020202020204"/>
                      <a:ea typeface="+mn-ea"/>
                      <a:cs typeface="+mn-cs"/>
                    </a:rPr>
                    <a:t>Payor assessment and intake questionnaires</a:t>
                  </a:r>
                </a:p>
              </p:txBody>
            </p:sp>
            <p:sp>
              <p:nvSpPr>
                <p:cNvPr id="34" name="Oval 33">
                  <a:extLst>
                    <a:ext uri="{FF2B5EF4-FFF2-40B4-BE49-F238E27FC236}">
                      <a16:creationId xmlns:a16="http://schemas.microsoft.com/office/drawing/2014/main" id="{5DD41864-AD1B-94C4-7BD1-CCDE6C2F3784}"/>
                    </a:ext>
                  </a:extLst>
                </p:cNvPr>
                <p:cNvSpPr/>
                <p:nvPr/>
              </p:nvSpPr>
              <p:spPr>
                <a:xfrm rot="277787">
                  <a:off x="4248536" y="3116764"/>
                  <a:ext cx="1878322" cy="1715038"/>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black"/>
                    </a:solidFill>
                    <a:latin typeface="Aptos" panose="02110004020202020204"/>
                  </a:endParaRPr>
                </a:p>
              </p:txBody>
            </p:sp>
            <p:sp>
              <p:nvSpPr>
                <p:cNvPr id="35" name="TextBox 34">
                  <a:extLst>
                    <a:ext uri="{FF2B5EF4-FFF2-40B4-BE49-F238E27FC236}">
                      <a16:creationId xmlns:a16="http://schemas.microsoft.com/office/drawing/2014/main" id="{54375C19-D52C-E930-8400-CCCF214879AB}"/>
                    </a:ext>
                  </a:extLst>
                </p:cNvPr>
                <p:cNvSpPr txBox="1"/>
                <p:nvPr/>
              </p:nvSpPr>
              <p:spPr>
                <a:xfrm>
                  <a:off x="4100395" y="3915072"/>
                  <a:ext cx="2101496" cy="734697"/>
                </a:xfrm>
                <a:prstGeom prst="rect">
                  <a:avLst/>
                </a:prstGeom>
                <a:noFill/>
                <a:ln>
                  <a:noFill/>
                </a:ln>
              </p:spPr>
              <p:txBody>
                <a:bodyPr wrap="square" rtlCol="0">
                  <a:spAutoFit/>
                </a:bodyPr>
                <a:lstStyle/>
                <a:p>
                  <a:pPr algn="ctr" defTabSz="914126">
                    <a:defRPr/>
                  </a:pPr>
                  <a:r>
                    <a:rPr lang="en-US" sz="1200" b="1" kern="1200">
                      <a:solidFill>
                        <a:prstClr val="black"/>
                      </a:solidFill>
                      <a:latin typeface="Aptos" panose="02110004020202020204"/>
                      <a:ea typeface="+mn-ea"/>
                      <a:cs typeface="+mn-cs"/>
                    </a:rPr>
                    <a:t>INTAKE</a:t>
                  </a:r>
                  <a:endParaRPr lang="en-US" sz="1200" kern="1200">
                    <a:solidFill>
                      <a:prstClr val="black"/>
                    </a:solidFill>
                    <a:latin typeface="Aptos" panose="02110004020202020204"/>
                    <a:ea typeface="+mn-ea"/>
                    <a:cs typeface="+mn-cs"/>
                  </a:endParaRPr>
                </a:p>
                <a:p>
                  <a:pPr algn="ctr" defTabSz="914126">
                    <a:defRPr/>
                  </a:pPr>
                  <a:r>
                    <a:rPr lang="en-US" sz="1200" kern="1200">
                      <a:solidFill>
                        <a:prstClr val="black"/>
                      </a:solidFill>
                      <a:latin typeface="Aptos" panose="02110004020202020204"/>
                      <a:ea typeface="+mn-ea"/>
                      <a:cs typeface="+mn-cs"/>
                    </a:rPr>
                    <a:t>Adherence and risk reduction counseling</a:t>
                  </a:r>
                </a:p>
              </p:txBody>
            </p:sp>
            <p:pic>
              <p:nvPicPr>
                <p:cNvPr id="36" name="Graphic 17" descr="Questions">
                  <a:extLst>
                    <a:ext uri="{FF2B5EF4-FFF2-40B4-BE49-F238E27FC236}">
                      <a16:creationId xmlns:a16="http://schemas.microsoft.com/office/drawing/2014/main" id="{7DBE3313-ADDB-0EB5-EE22-9F71AB7EF8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45149" y="3319593"/>
                  <a:ext cx="577641" cy="577641"/>
                </a:xfrm>
                <a:prstGeom prst="rect">
                  <a:avLst/>
                </a:prstGeom>
              </p:spPr>
            </p:pic>
            <p:sp>
              <p:nvSpPr>
                <p:cNvPr id="37" name="Oval 36">
                  <a:extLst>
                    <a:ext uri="{FF2B5EF4-FFF2-40B4-BE49-F238E27FC236}">
                      <a16:creationId xmlns:a16="http://schemas.microsoft.com/office/drawing/2014/main" id="{256D1594-C65E-E248-EEC1-E50F2D039F1D}"/>
                    </a:ext>
                  </a:extLst>
                </p:cNvPr>
                <p:cNvSpPr/>
                <p:nvPr/>
              </p:nvSpPr>
              <p:spPr>
                <a:xfrm>
                  <a:off x="6096585" y="4641796"/>
                  <a:ext cx="1878322" cy="1715038"/>
                </a:xfrm>
                <a:prstGeom prst="ellipse">
                  <a:avLst/>
                </a:prstGeom>
                <a:solidFill>
                  <a:srgbClr val="FFFFFF">
                    <a:alpha val="47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endParaRPr lang="en-US" sz="100" kern="1200">
                    <a:solidFill>
                      <a:prstClr val="white"/>
                    </a:solidFill>
                    <a:latin typeface="Aptos" panose="02110004020202020204"/>
                  </a:endParaRPr>
                </a:p>
              </p:txBody>
            </p:sp>
            <p:sp>
              <p:nvSpPr>
                <p:cNvPr id="38" name="TextBox 37">
                  <a:extLst>
                    <a:ext uri="{FF2B5EF4-FFF2-40B4-BE49-F238E27FC236}">
                      <a16:creationId xmlns:a16="http://schemas.microsoft.com/office/drawing/2014/main" id="{BCD9D143-49E2-7503-80FB-8D5FB35F5B53}"/>
                    </a:ext>
                  </a:extLst>
                </p:cNvPr>
                <p:cNvSpPr txBox="1"/>
                <p:nvPr/>
              </p:nvSpPr>
              <p:spPr>
                <a:xfrm>
                  <a:off x="6007589" y="5488338"/>
                  <a:ext cx="1655182" cy="594755"/>
                </a:xfrm>
                <a:prstGeom prst="rect">
                  <a:avLst/>
                </a:prstGeom>
                <a:noFill/>
              </p:spPr>
              <p:txBody>
                <a:bodyPr wrap="square" rtlCol="0">
                  <a:spAutoFit/>
                </a:bodyPr>
                <a:lstStyle/>
                <a:p>
                  <a:pPr algn="ctr" defTabSz="914126">
                    <a:defRPr/>
                  </a:pPr>
                  <a:r>
                    <a:rPr lang="en-US" sz="1400" kern="1200">
                      <a:solidFill>
                        <a:prstClr val="black"/>
                      </a:solidFill>
                      <a:latin typeface="Aptos" panose="02110004020202020204"/>
                      <a:ea typeface="+mn-ea"/>
                      <a:cs typeface="+mn-cs"/>
                    </a:rPr>
                    <a:t>Medication Delivery</a:t>
                  </a:r>
                </a:p>
              </p:txBody>
            </p:sp>
            <p:sp>
              <p:nvSpPr>
                <p:cNvPr id="39" name="TextBox 38">
                  <a:extLst>
                    <a:ext uri="{FF2B5EF4-FFF2-40B4-BE49-F238E27FC236}">
                      <a16:creationId xmlns:a16="http://schemas.microsoft.com/office/drawing/2014/main" id="{8B59A3DE-F8D6-F8B3-A6AC-7BB8FB556CCF}"/>
                    </a:ext>
                  </a:extLst>
                </p:cNvPr>
                <p:cNvSpPr txBox="1"/>
                <p:nvPr/>
              </p:nvSpPr>
              <p:spPr>
                <a:xfrm>
                  <a:off x="6661788" y="4904561"/>
                  <a:ext cx="1097429" cy="594755"/>
                </a:xfrm>
                <a:prstGeom prst="rect">
                  <a:avLst/>
                </a:prstGeom>
                <a:noFill/>
              </p:spPr>
              <p:txBody>
                <a:bodyPr wrap="square" rtlCol="0">
                  <a:spAutoFit/>
                </a:bodyPr>
                <a:lstStyle/>
                <a:p>
                  <a:pPr algn="ctr" defTabSz="914126">
                    <a:defRPr/>
                  </a:pPr>
                  <a:r>
                    <a:rPr lang="en-US" sz="1400" kern="1200">
                      <a:solidFill>
                        <a:prstClr val="black"/>
                      </a:solidFill>
                      <a:latin typeface="Aptos" panose="02110004020202020204"/>
                      <a:ea typeface="+mn-ea"/>
                      <a:cs typeface="+mn-cs"/>
                    </a:rPr>
                    <a:t>Same Day PrEP</a:t>
                  </a:r>
                </a:p>
              </p:txBody>
            </p:sp>
            <p:pic>
              <p:nvPicPr>
                <p:cNvPr id="40" name="Graphic 12" descr="Medicine">
                  <a:extLst>
                    <a:ext uri="{FF2B5EF4-FFF2-40B4-BE49-F238E27FC236}">
                      <a16:creationId xmlns:a16="http://schemas.microsoft.com/office/drawing/2014/main" id="{663ECBA3-FD71-F110-1A70-BACD59006C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62288" y="5019632"/>
                  <a:ext cx="283610" cy="386863"/>
                </a:xfrm>
                <a:prstGeom prst="rect">
                  <a:avLst/>
                </a:prstGeom>
              </p:spPr>
            </p:pic>
          </p:grpSp>
          <p:pic>
            <p:nvPicPr>
              <p:cNvPr id="31" name="Graphic 67" descr="Programmer">
                <a:extLst>
                  <a:ext uri="{FF2B5EF4-FFF2-40B4-BE49-F238E27FC236}">
                    <a16:creationId xmlns:a16="http://schemas.microsoft.com/office/drawing/2014/main" id="{E04A82ED-0DA3-F280-88D2-74D76D7692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15558" y="1927615"/>
                <a:ext cx="572341" cy="626833"/>
              </a:xfrm>
              <a:prstGeom prst="rect">
                <a:avLst/>
              </a:prstGeom>
            </p:spPr>
          </p:pic>
          <p:sp>
            <p:nvSpPr>
              <p:cNvPr id="32" name="TextBox 31">
                <a:extLst>
                  <a:ext uri="{FF2B5EF4-FFF2-40B4-BE49-F238E27FC236}">
                    <a16:creationId xmlns:a16="http://schemas.microsoft.com/office/drawing/2014/main" id="{AF2E0318-EC9D-0139-EBE4-4CD80B020F80}"/>
                  </a:ext>
                </a:extLst>
              </p:cNvPr>
              <p:cNvSpPr txBox="1"/>
              <p:nvPr/>
            </p:nvSpPr>
            <p:spPr>
              <a:xfrm>
                <a:off x="6215405" y="3412295"/>
                <a:ext cx="1422762" cy="646331"/>
              </a:xfrm>
              <a:prstGeom prst="rect">
                <a:avLst/>
              </a:prstGeom>
              <a:noFill/>
            </p:spPr>
            <p:txBody>
              <a:bodyPr wrap="square" rtlCol="0">
                <a:spAutoFit/>
              </a:bodyPr>
              <a:lstStyle/>
              <a:p>
                <a:pPr algn="ctr" defTabSz="914126">
                  <a:defRPr/>
                </a:pPr>
                <a:r>
                  <a:rPr lang="en-US" sz="1200" b="1" kern="1200">
                    <a:solidFill>
                      <a:prstClr val="black"/>
                    </a:solidFill>
                    <a:latin typeface="Aptos" panose="02110004020202020204"/>
                    <a:ea typeface="+mn-ea"/>
                    <a:cs typeface="+mn-cs"/>
                  </a:rPr>
                  <a:t>MAC</a:t>
                </a:r>
                <a:r>
                  <a:rPr lang="en-US" sz="1200" kern="1200">
                    <a:solidFill>
                      <a:prstClr val="black"/>
                    </a:solidFill>
                    <a:latin typeface="Aptos" panose="02110004020202020204"/>
                    <a:ea typeface="+mn-ea"/>
                    <a:cs typeface="+mn-cs"/>
                  </a:rPr>
                  <a:t> </a:t>
                </a:r>
                <a:r>
                  <a:rPr lang="en-US" sz="1200" b="1" kern="1200">
                    <a:solidFill>
                      <a:prstClr val="black"/>
                    </a:solidFill>
                    <a:latin typeface="Aptos" panose="02110004020202020204"/>
                    <a:ea typeface="+mn-ea"/>
                    <a:cs typeface="+mn-cs"/>
                  </a:rPr>
                  <a:t>assessment</a:t>
                </a:r>
              </a:p>
              <a:p>
                <a:pPr algn="ctr" defTabSz="914126">
                  <a:defRPr/>
                </a:pPr>
                <a:r>
                  <a:rPr lang="en-US" sz="1200" kern="1200">
                    <a:solidFill>
                      <a:prstClr val="black"/>
                    </a:solidFill>
                    <a:latin typeface="Aptos" panose="02110004020202020204"/>
                    <a:ea typeface="+mn-ea"/>
                    <a:cs typeface="+mn-cs"/>
                  </a:rPr>
                  <a:t>Med access pathway</a:t>
                </a:r>
              </a:p>
            </p:txBody>
          </p:sp>
        </p:grpSp>
        <p:pic>
          <p:nvPicPr>
            <p:cNvPr id="24" name="Graphic 67" descr="Programmer">
              <a:extLst>
                <a:ext uri="{FF2B5EF4-FFF2-40B4-BE49-F238E27FC236}">
                  <a16:creationId xmlns:a16="http://schemas.microsoft.com/office/drawing/2014/main" id="{FD275137-7084-E857-9691-BC62340C3A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15758" y="2888228"/>
              <a:ext cx="572341" cy="626833"/>
            </a:xfrm>
            <a:prstGeom prst="rect">
              <a:avLst/>
            </a:prstGeom>
          </p:spPr>
        </p:pic>
        <p:pic>
          <p:nvPicPr>
            <p:cNvPr id="25" name="Graphic 12" descr="Medicine">
              <a:extLst>
                <a:ext uri="{FF2B5EF4-FFF2-40B4-BE49-F238E27FC236}">
                  <a16:creationId xmlns:a16="http://schemas.microsoft.com/office/drawing/2014/main" id="{37DFF1D0-E37E-E0ED-AAD0-84EDA5FF44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4771" y="3139601"/>
              <a:ext cx="227810" cy="340333"/>
            </a:xfrm>
            <a:prstGeom prst="rect">
              <a:avLst/>
            </a:prstGeom>
          </p:spPr>
        </p:pic>
        <p:cxnSp>
          <p:nvCxnSpPr>
            <p:cNvPr id="26" name="Elbow Connector 40">
              <a:extLst>
                <a:ext uri="{FF2B5EF4-FFF2-40B4-BE49-F238E27FC236}">
                  <a16:creationId xmlns:a16="http://schemas.microsoft.com/office/drawing/2014/main" id="{75656C5E-2422-2F6D-10A7-3C17B3811BC8}"/>
                </a:ext>
              </a:extLst>
            </p:cNvPr>
            <p:cNvCxnSpPr>
              <a:cxnSpLocks/>
            </p:cNvCxnSpPr>
            <p:nvPr/>
          </p:nvCxnSpPr>
          <p:spPr>
            <a:xfrm rot="16200000" flipH="1">
              <a:off x="5413852" y="3209591"/>
              <a:ext cx="354631" cy="80155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41">
              <a:extLst>
                <a:ext uri="{FF2B5EF4-FFF2-40B4-BE49-F238E27FC236}">
                  <a16:creationId xmlns:a16="http://schemas.microsoft.com/office/drawing/2014/main" id="{B281C50E-7A6B-6A9E-8F06-47B3A1EE98F6}"/>
                </a:ext>
              </a:extLst>
            </p:cNvPr>
            <p:cNvCxnSpPr/>
            <p:nvPr/>
          </p:nvCxnSpPr>
          <p:spPr>
            <a:xfrm rot="5400000">
              <a:off x="6343853" y="4307733"/>
              <a:ext cx="464955" cy="70194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42">
              <a:extLst>
                <a:ext uri="{FF2B5EF4-FFF2-40B4-BE49-F238E27FC236}">
                  <a16:creationId xmlns:a16="http://schemas.microsoft.com/office/drawing/2014/main" id="{B4F8EA19-504F-5711-7CCF-4B051509C2E2}"/>
                </a:ext>
              </a:extLst>
            </p:cNvPr>
            <p:cNvCxnSpPr>
              <a:cxnSpLocks/>
            </p:cNvCxnSpPr>
            <p:nvPr/>
          </p:nvCxnSpPr>
          <p:spPr>
            <a:xfrm rot="16200000" flipH="1">
              <a:off x="5405441" y="5444487"/>
              <a:ext cx="460743" cy="70285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Mailbox with solid fill">
              <a:extLst>
                <a:ext uri="{FF2B5EF4-FFF2-40B4-BE49-F238E27FC236}">
                  <a16:creationId xmlns:a16="http://schemas.microsoft.com/office/drawing/2014/main" id="{791F47A5-4393-0A79-AC46-0B1A47CE12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2585" y="6224667"/>
              <a:ext cx="286171" cy="286171"/>
            </a:xfrm>
            <a:prstGeom prst="rect">
              <a:avLst/>
            </a:prstGeom>
          </p:spPr>
        </p:pic>
      </p:grpSp>
      <p:grpSp>
        <p:nvGrpSpPr>
          <p:cNvPr id="41" name="Group 40">
            <a:extLst>
              <a:ext uri="{FF2B5EF4-FFF2-40B4-BE49-F238E27FC236}">
                <a16:creationId xmlns:a16="http://schemas.microsoft.com/office/drawing/2014/main" id="{20C91723-F99C-409C-8752-F61FAA65AA02}"/>
              </a:ext>
            </a:extLst>
          </p:cNvPr>
          <p:cNvGrpSpPr/>
          <p:nvPr/>
        </p:nvGrpSpPr>
        <p:grpSpPr>
          <a:xfrm>
            <a:off x="4359890" y="1408066"/>
            <a:ext cx="7013782" cy="5116995"/>
            <a:chOff x="4227318" y="1486182"/>
            <a:chExt cx="7015609" cy="5118328"/>
          </a:xfrm>
        </p:grpSpPr>
        <p:pic>
          <p:nvPicPr>
            <p:cNvPr id="42" name="Picture 41">
              <a:extLst>
                <a:ext uri="{FF2B5EF4-FFF2-40B4-BE49-F238E27FC236}">
                  <a16:creationId xmlns:a16="http://schemas.microsoft.com/office/drawing/2014/main" id="{FCCEC5B0-A45D-0B54-06F6-15F575183238}"/>
                </a:ext>
              </a:extLst>
            </p:cNvPr>
            <p:cNvPicPr>
              <a:picLocks noChangeAspect="1"/>
            </p:cNvPicPr>
            <p:nvPr/>
          </p:nvPicPr>
          <p:blipFill>
            <a:blip r:embed="rId15"/>
            <a:stretch>
              <a:fillRect/>
            </a:stretch>
          </p:blipFill>
          <p:spPr>
            <a:xfrm>
              <a:off x="7680510" y="3729320"/>
              <a:ext cx="3562417" cy="2875190"/>
            </a:xfrm>
            <a:prstGeom prst="rect">
              <a:avLst/>
            </a:prstGeom>
            <a:ln>
              <a:solidFill>
                <a:schemeClr val="tx1"/>
              </a:solidFill>
            </a:ln>
            <a:effectLst>
              <a:outerShdw blurRad="50800" dist="38100" dir="2700000" algn="tl" rotWithShape="0">
                <a:prstClr val="black">
                  <a:alpha val="40000"/>
                </a:prstClr>
              </a:outerShdw>
            </a:effectLst>
          </p:spPr>
        </p:pic>
        <p:pic>
          <p:nvPicPr>
            <p:cNvPr id="43" name="Picture 42">
              <a:extLst>
                <a:ext uri="{FF2B5EF4-FFF2-40B4-BE49-F238E27FC236}">
                  <a16:creationId xmlns:a16="http://schemas.microsoft.com/office/drawing/2014/main" id="{442D72BB-6B6C-4123-873A-4C7C02B9F371}"/>
                </a:ext>
              </a:extLst>
            </p:cNvPr>
            <p:cNvPicPr>
              <a:picLocks noChangeAspect="1"/>
            </p:cNvPicPr>
            <p:nvPr/>
          </p:nvPicPr>
          <p:blipFill>
            <a:blip r:embed="rId16"/>
            <a:stretch>
              <a:fillRect/>
            </a:stretch>
          </p:blipFill>
          <p:spPr>
            <a:xfrm>
              <a:off x="4227318" y="1486182"/>
              <a:ext cx="3253935" cy="2442310"/>
            </a:xfrm>
            <a:prstGeom prst="rect">
              <a:avLst/>
            </a:prstGeom>
            <a:ln>
              <a:solidFill>
                <a:schemeClr val="tx1"/>
              </a:solidFill>
            </a:ln>
            <a:effectLst>
              <a:outerShdw blurRad="50800" dist="38100" dir="2700000" algn="tl" rotWithShape="0">
                <a:prstClr val="black">
                  <a:alpha val="40000"/>
                </a:prstClr>
              </a:outerShdw>
            </a:effectLst>
          </p:spPr>
        </p:pic>
      </p:grpSp>
      <p:grpSp>
        <p:nvGrpSpPr>
          <p:cNvPr id="44" name="Group 43">
            <a:extLst>
              <a:ext uri="{FF2B5EF4-FFF2-40B4-BE49-F238E27FC236}">
                <a16:creationId xmlns:a16="http://schemas.microsoft.com/office/drawing/2014/main" id="{CDF57FCD-56CC-52AB-9ECD-E1175B7E5366}"/>
              </a:ext>
            </a:extLst>
          </p:cNvPr>
          <p:cNvGrpSpPr/>
          <p:nvPr/>
        </p:nvGrpSpPr>
        <p:grpSpPr>
          <a:xfrm>
            <a:off x="8075704" y="1967403"/>
            <a:ext cx="3865405" cy="3561270"/>
            <a:chOff x="8280004" y="1428239"/>
            <a:chExt cx="3866412" cy="3562198"/>
          </a:xfrm>
        </p:grpSpPr>
        <p:pic>
          <p:nvPicPr>
            <p:cNvPr id="45" name="Picture 44">
              <a:extLst>
                <a:ext uri="{FF2B5EF4-FFF2-40B4-BE49-F238E27FC236}">
                  <a16:creationId xmlns:a16="http://schemas.microsoft.com/office/drawing/2014/main" id="{CCB910D4-2033-6065-0F94-40190DC3150E}"/>
                </a:ext>
              </a:extLst>
            </p:cNvPr>
            <p:cNvPicPr>
              <a:picLocks noChangeAspect="1"/>
            </p:cNvPicPr>
            <p:nvPr/>
          </p:nvPicPr>
          <p:blipFill>
            <a:blip r:embed="rId17"/>
            <a:stretch>
              <a:fillRect/>
            </a:stretch>
          </p:blipFill>
          <p:spPr>
            <a:xfrm>
              <a:off x="8822956" y="3398845"/>
              <a:ext cx="3323460" cy="1591592"/>
            </a:xfrm>
            <a:prstGeom prst="rect">
              <a:avLst/>
            </a:prstGeom>
            <a:ln>
              <a:solidFill>
                <a:schemeClr val="tx1"/>
              </a:solidFill>
            </a:ln>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622BD551-EB0D-621E-6DDC-0CBEEA12E4D7}"/>
                </a:ext>
              </a:extLst>
            </p:cNvPr>
            <p:cNvPicPr>
              <a:picLocks noChangeAspect="1"/>
            </p:cNvPicPr>
            <p:nvPr/>
          </p:nvPicPr>
          <p:blipFill>
            <a:blip r:embed="rId18"/>
            <a:stretch>
              <a:fillRect/>
            </a:stretch>
          </p:blipFill>
          <p:spPr>
            <a:xfrm>
              <a:off x="8280004" y="1428239"/>
              <a:ext cx="3374343" cy="1801464"/>
            </a:xfrm>
            <a:prstGeom prst="rect">
              <a:avLst/>
            </a:prstGeom>
            <a:ln>
              <a:solidFill>
                <a:schemeClr val="tx1"/>
              </a:solidFill>
            </a:ln>
            <a:effectLst>
              <a:outerShdw blurRad="50800" dist="38100" dir="2700000" algn="tl" rotWithShape="0">
                <a:prstClr val="black">
                  <a:alpha val="40000"/>
                </a:prstClr>
              </a:outerShdw>
            </a:effectLst>
          </p:spPr>
        </p:pic>
      </p:grpSp>
      <p:pic>
        <p:nvPicPr>
          <p:cNvPr id="47" name="Picture 46">
            <a:extLst>
              <a:ext uri="{FF2B5EF4-FFF2-40B4-BE49-F238E27FC236}">
                <a16:creationId xmlns:a16="http://schemas.microsoft.com/office/drawing/2014/main" id="{8A409E09-C0B8-EB96-3081-A54C08F4C0CE}"/>
              </a:ext>
            </a:extLst>
          </p:cNvPr>
          <p:cNvPicPr>
            <a:picLocks noChangeAspect="1"/>
          </p:cNvPicPr>
          <p:nvPr/>
        </p:nvPicPr>
        <p:blipFill>
          <a:blip r:embed="rId19"/>
          <a:stretch>
            <a:fillRect/>
          </a:stretch>
        </p:blipFill>
        <p:spPr>
          <a:xfrm>
            <a:off x="1334103" y="1846042"/>
            <a:ext cx="6175524" cy="1526270"/>
          </a:xfrm>
          <a:prstGeom prst="rect">
            <a:avLst/>
          </a:prstGeom>
        </p:spPr>
      </p:pic>
    </p:spTree>
    <p:extLst>
      <p:ext uri="{BB962C8B-B14F-4D97-AF65-F5344CB8AC3E}">
        <p14:creationId xmlns:p14="http://schemas.microsoft.com/office/powerpoint/2010/main" val="10467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xit" presetSubtype="0" fill="hold" nodeType="withEffect">
                                  <p:stCondLst>
                                    <p:cond delay="0"/>
                                  </p:stCondLst>
                                  <p:childTnLst>
                                    <p:animEffect transition="out" filter="dissolve">
                                      <p:cBhvr>
                                        <p:cTn id="14" dur="500"/>
                                        <p:tgtEl>
                                          <p:spTgt spid="41"/>
                                        </p:tgtEl>
                                      </p:cBhvr>
                                    </p:animEffect>
                                    <p:set>
                                      <p:cBhvr>
                                        <p:cTn id="15" dur="1" fill="hold">
                                          <p:stCondLst>
                                            <p:cond delay="499"/>
                                          </p:stCondLst>
                                        </p:cTn>
                                        <p:tgtEl>
                                          <p:spTgt spid="41"/>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dissolv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44"/>
                                        </p:tgtEl>
                                      </p:cBhvr>
                                    </p:animEffect>
                                    <p:set>
                                      <p:cBhvr>
                                        <p:cTn id="23" dur="1" fill="hold">
                                          <p:stCondLst>
                                            <p:cond delay="499"/>
                                          </p:stCondLst>
                                        </p:cTn>
                                        <p:tgtEl>
                                          <p:spTgt spid="44"/>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9" presetClass="exit" presetSubtype="0" fill="hold" nodeType="withEffect">
                                  <p:stCondLst>
                                    <p:cond delay="0"/>
                                  </p:stCondLst>
                                  <p:childTnLst>
                                    <p:animEffect transition="out" filter="dissolve">
                                      <p:cBhvr>
                                        <p:cTn id="28" dur="500"/>
                                        <p:tgtEl>
                                          <p:spTgt spid="44"/>
                                        </p:tgtEl>
                                      </p:cBhvr>
                                    </p:animEffect>
                                    <p:set>
                                      <p:cBhvr>
                                        <p:cTn id="29" dur="1" fill="hold">
                                          <p:stCondLst>
                                            <p:cond delay="499"/>
                                          </p:stCondLst>
                                        </p:cTn>
                                        <p:tgtEl>
                                          <p:spTgt spid="4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dissolve">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47"/>
                                        </p:tgtEl>
                                      </p:cBhvr>
                                    </p:animEffect>
                                    <p:set>
                                      <p:cBhvr>
                                        <p:cTn id="39"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8BE0-37B1-7CED-D58F-63EB5ED4C325}"/>
            </a:ext>
          </a:extLst>
        </p:cNvPr>
        <p:cNvGrpSpPr/>
        <p:nvPr/>
      </p:nvGrpSpPr>
      <p:grpSpPr>
        <a:xfrm>
          <a:off x="0" y="0"/>
          <a:ext cx="0" cy="0"/>
          <a:chOff x="0" y="0"/>
          <a:chExt cx="0" cy="0"/>
        </a:xfrm>
      </p:grpSpPr>
      <p:sp>
        <p:nvSpPr>
          <p:cNvPr id="39" name="TextBox 38">
            <a:extLst>
              <a:ext uri="{FF2B5EF4-FFF2-40B4-BE49-F238E27FC236}">
                <a16:creationId xmlns:a16="http://schemas.microsoft.com/office/drawing/2014/main" id="{80F734F5-BDDF-E63B-ED7B-701A04FB461C}"/>
              </a:ext>
            </a:extLst>
          </p:cNvPr>
          <p:cNvSpPr txBox="1"/>
          <p:nvPr/>
        </p:nvSpPr>
        <p:spPr>
          <a:xfrm>
            <a:off x="8708066" y="1705717"/>
            <a:ext cx="1819255" cy="553726"/>
          </a:xfrm>
          <a:prstGeom prst="rect">
            <a:avLst/>
          </a:prstGeom>
          <a:noFill/>
        </p:spPr>
        <p:txBody>
          <a:bodyPr wrap="none" rtlCol="0" anchor="b">
            <a:spAutoFit/>
          </a:bodyPr>
          <a:lstStyle/>
          <a:p>
            <a:pPr defTabSz="914126">
              <a:defRPr/>
            </a:pPr>
            <a:r>
              <a:rPr lang="en-US" sz="2999" b="1" kern="1200">
                <a:solidFill>
                  <a:srgbClr val="44546A"/>
                </a:solidFill>
                <a:latin typeface="Poppins" pitchFamily="2" charset="77"/>
                <a:ea typeface="+mn-ea"/>
                <a:cs typeface="Poppins" pitchFamily="2" charset="77"/>
              </a:rPr>
              <a:t>FLEXIBLE</a:t>
            </a:r>
          </a:p>
        </p:txBody>
      </p:sp>
      <p:sp>
        <p:nvSpPr>
          <p:cNvPr id="40" name="TextBox 39">
            <a:extLst>
              <a:ext uri="{FF2B5EF4-FFF2-40B4-BE49-F238E27FC236}">
                <a16:creationId xmlns:a16="http://schemas.microsoft.com/office/drawing/2014/main" id="{C78C73C0-644C-3800-4E04-A781C5D93B85}"/>
              </a:ext>
            </a:extLst>
          </p:cNvPr>
          <p:cNvSpPr txBox="1"/>
          <p:nvPr/>
        </p:nvSpPr>
        <p:spPr>
          <a:xfrm>
            <a:off x="660616" y="1677928"/>
            <a:ext cx="2737537" cy="553726"/>
          </a:xfrm>
          <a:prstGeom prst="rect">
            <a:avLst/>
          </a:prstGeom>
          <a:noFill/>
        </p:spPr>
        <p:txBody>
          <a:bodyPr wrap="none" rtlCol="0" anchor="b">
            <a:spAutoFit/>
          </a:bodyPr>
          <a:lstStyle/>
          <a:p>
            <a:pPr algn="r" defTabSz="914126">
              <a:defRPr/>
            </a:pPr>
            <a:r>
              <a:rPr lang="en-US" sz="2999" b="1" kern="1200">
                <a:solidFill>
                  <a:srgbClr val="44546A"/>
                </a:solidFill>
                <a:latin typeface="Poppins" pitchFamily="2" charset="77"/>
                <a:ea typeface="+mn-ea"/>
                <a:cs typeface="Poppins" pitchFamily="2" charset="77"/>
              </a:rPr>
              <a:t>TRADITIONAL</a:t>
            </a:r>
          </a:p>
        </p:txBody>
      </p:sp>
      <p:sp>
        <p:nvSpPr>
          <p:cNvPr id="43" name="TextBox 42">
            <a:extLst>
              <a:ext uri="{FF2B5EF4-FFF2-40B4-BE49-F238E27FC236}">
                <a16:creationId xmlns:a16="http://schemas.microsoft.com/office/drawing/2014/main" id="{6D9F7FB2-0E1D-8FDF-A51D-500083617D4F}"/>
              </a:ext>
            </a:extLst>
          </p:cNvPr>
          <p:cNvSpPr txBox="1"/>
          <p:nvPr/>
        </p:nvSpPr>
        <p:spPr>
          <a:xfrm>
            <a:off x="5574966" y="1597961"/>
            <a:ext cx="942641" cy="769113"/>
          </a:xfrm>
          <a:prstGeom prst="rect">
            <a:avLst/>
          </a:prstGeom>
          <a:noFill/>
        </p:spPr>
        <p:txBody>
          <a:bodyPr wrap="none" rtlCol="0" anchor="ctr">
            <a:spAutoFit/>
          </a:bodyPr>
          <a:lstStyle/>
          <a:p>
            <a:pPr algn="ctr" defTabSz="914126">
              <a:defRPr/>
            </a:pPr>
            <a:r>
              <a:rPr lang="en-US" sz="4399" b="1" kern="1200">
                <a:solidFill>
                  <a:srgbClr val="44546A"/>
                </a:solidFill>
                <a:latin typeface="Poppins" pitchFamily="2" charset="77"/>
                <a:ea typeface="+mn-ea"/>
                <a:cs typeface="Poppins" pitchFamily="2" charset="77"/>
              </a:rPr>
              <a:t>VS</a:t>
            </a:r>
          </a:p>
        </p:txBody>
      </p:sp>
      <p:sp>
        <p:nvSpPr>
          <p:cNvPr id="52" name="Round Same Side Corner Rectangle 51">
            <a:extLst>
              <a:ext uri="{FF2B5EF4-FFF2-40B4-BE49-F238E27FC236}">
                <a16:creationId xmlns:a16="http://schemas.microsoft.com/office/drawing/2014/main" id="{8B93F347-A136-947E-1883-ABDA0BF076F5}"/>
              </a:ext>
            </a:extLst>
          </p:cNvPr>
          <p:cNvSpPr/>
          <p:nvPr/>
        </p:nvSpPr>
        <p:spPr>
          <a:xfrm rot="5400000">
            <a:off x="9355665" y="2160383"/>
            <a:ext cx="484506" cy="4772103"/>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53" name="Round Same Side Corner Rectangle 52">
            <a:extLst>
              <a:ext uri="{FF2B5EF4-FFF2-40B4-BE49-F238E27FC236}">
                <a16:creationId xmlns:a16="http://schemas.microsoft.com/office/drawing/2014/main" id="{86E95D3C-757A-F331-2428-78CCBF16DC6D}"/>
              </a:ext>
            </a:extLst>
          </p:cNvPr>
          <p:cNvSpPr/>
          <p:nvPr/>
        </p:nvSpPr>
        <p:spPr>
          <a:xfrm rot="5400000">
            <a:off x="9357851" y="2891925"/>
            <a:ext cx="484506" cy="4776476"/>
          </a:xfrm>
          <a:prstGeom prst="round2SameRect">
            <a:avLst>
              <a:gd name="adj1" fmla="val 50000"/>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54" name="Round Same Side Corner Rectangle 53">
            <a:extLst>
              <a:ext uri="{FF2B5EF4-FFF2-40B4-BE49-F238E27FC236}">
                <a16:creationId xmlns:a16="http://schemas.microsoft.com/office/drawing/2014/main" id="{63E9EE27-EC70-EDD6-0BFD-76A3271E8940}"/>
              </a:ext>
            </a:extLst>
          </p:cNvPr>
          <p:cNvSpPr/>
          <p:nvPr/>
        </p:nvSpPr>
        <p:spPr>
          <a:xfrm rot="5400000">
            <a:off x="9357848" y="3625654"/>
            <a:ext cx="484506" cy="4776472"/>
          </a:xfrm>
          <a:prstGeom prst="round2SameRect">
            <a:avLst>
              <a:gd name="adj1" fmla="val 50000"/>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62" name="Round Same Side Corner Rectangle 61">
            <a:extLst>
              <a:ext uri="{FF2B5EF4-FFF2-40B4-BE49-F238E27FC236}">
                <a16:creationId xmlns:a16="http://schemas.microsoft.com/office/drawing/2014/main" id="{093DEE8C-09C4-095F-F508-5ADF11CAB625}"/>
              </a:ext>
            </a:extLst>
          </p:cNvPr>
          <p:cNvSpPr/>
          <p:nvPr/>
        </p:nvSpPr>
        <p:spPr>
          <a:xfrm rot="16200000">
            <a:off x="2350838" y="2264955"/>
            <a:ext cx="482244" cy="456069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63" name="Round Same Side Corner Rectangle 62">
            <a:extLst>
              <a:ext uri="{FF2B5EF4-FFF2-40B4-BE49-F238E27FC236}">
                <a16:creationId xmlns:a16="http://schemas.microsoft.com/office/drawing/2014/main" id="{145F0464-9587-82C1-90C4-E451FB64A923}"/>
              </a:ext>
            </a:extLst>
          </p:cNvPr>
          <p:cNvSpPr/>
          <p:nvPr/>
        </p:nvSpPr>
        <p:spPr>
          <a:xfrm rot="16200000">
            <a:off x="2380108" y="2998683"/>
            <a:ext cx="482244" cy="4560694"/>
          </a:xfrm>
          <a:prstGeom prst="round2SameRect">
            <a:avLst>
              <a:gd name="adj1" fmla="val 5000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64" name="Round Same Side Corner Rectangle 63">
            <a:extLst>
              <a:ext uri="{FF2B5EF4-FFF2-40B4-BE49-F238E27FC236}">
                <a16:creationId xmlns:a16="http://schemas.microsoft.com/office/drawing/2014/main" id="{2BDEB53A-715B-8626-DDDB-5D0C96822BDD}"/>
              </a:ext>
            </a:extLst>
          </p:cNvPr>
          <p:cNvSpPr/>
          <p:nvPr/>
        </p:nvSpPr>
        <p:spPr>
          <a:xfrm rot="16200000">
            <a:off x="2380111" y="3732410"/>
            <a:ext cx="482243" cy="4560694"/>
          </a:xfrm>
          <a:prstGeom prst="round2SameRect">
            <a:avLst>
              <a:gd name="adj1" fmla="val 50000"/>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66" name="TextBox 65">
            <a:extLst>
              <a:ext uri="{FF2B5EF4-FFF2-40B4-BE49-F238E27FC236}">
                <a16:creationId xmlns:a16="http://schemas.microsoft.com/office/drawing/2014/main" id="{40654222-4A2A-B0FD-5CDC-051DEDD74788}"/>
              </a:ext>
            </a:extLst>
          </p:cNvPr>
          <p:cNvSpPr txBox="1"/>
          <p:nvPr/>
        </p:nvSpPr>
        <p:spPr>
          <a:xfrm>
            <a:off x="5605447" y="2877842"/>
            <a:ext cx="912191" cy="400006"/>
          </a:xfrm>
          <a:prstGeom prst="rect">
            <a:avLst/>
          </a:prstGeom>
          <a:noFill/>
        </p:spPr>
        <p:txBody>
          <a:bodyPr wrap="none" rtlCol="0" anchor="ctr" anchorCtr="0">
            <a:spAutoFit/>
          </a:bodyPr>
          <a:lstStyle/>
          <a:p>
            <a:pPr algn="ctr" defTabSz="914126">
              <a:defRPr/>
            </a:pPr>
            <a:r>
              <a:rPr lang="en-US" sz="1999" b="1" kern="1200">
                <a:solidFill>
                  <a:srgbClr val="44546A"/>
                </a:solidFill>
                <a:latin typeface="Poppins" pitchFamily="2" charset="77"/>
                <a:ea typeface="League Spartan" charset="0"/>
                <a:cs typeface="Poppins" pitchFamily="2" charset="77"/>
              </a:rPr>
              <a:t>Visits</a:t>
            </a:r>
          </a:p>
        </p:txBody>
      </p:sp>
      <p:sp>
        <p:nvSpPr>
          <p:cNvPr id="67" name="TextBox 66">
            <a:extLst>
              <a:ext uri="{FF2B5EF4-FFF2-40B4-BE49-F238E27FC236}">
                <a16:creationId xmlns:a16="http://schemas.microsoft.com/office/drawing/2014/main" id="{F055CD1D-2182-F633-3A08-2B976B2B1E17}"/>
              </a:ext>
            </a:extLst>
          </p:cNvPr>
          <p:cNvSpPr txBox="1"/>
          <p:nvPr/>
        </p:nvSpPr>
        <p:spPr>
          <a:xfrm>
            <a:off x="5152715" y="4345300"/>
            <a:ext cx="1817653" cy="400006"/>
          </a:xfrm>
          <a:prstGeom prst="rect">
            <a:avLst/>
          </a:prstGeom>
          <a:noFill/>
        </p:spPr>
        <p:txBody>
          <a:bodyPr wrap="none" rtlCol="0" anchor="ctr" anchorCtr="0">
            <a:spAutoFit/>
          </a:bodyPr>
          <a:lstStyle/>
          <a:p>
            <a:pPr algn="ctr" defTabSz="914126">
              <a:defRPr/>
            </a:pPr>
            <a:r>
              <a:rPr lang="en-US" sz="1999" b="1" kern="1200">
                <a:solidFill>
                  <a:srgbClr val="44546A"/>
                </a:solidFill>
                <a:latin typeface="Poppins" pitchFamily="2" charset="77"/>
                <a:ea typeface="League Spartan" charset="0"/>
                <a:cs typeface="Poppins" pitchFamily="2" charset="77"/>
              </a:rPr>
              <a:t>Medications</a:t>
            </a:r>
          </a:p>
        </p:txBody>
      </p:sp>
      <p:sp>
        <p:nvSpPr>
          <p:cNvPr id="68" name="TextBox 67">
            <a:extLst>
              <a:ext uri="{FF2B5EF4-FFF2-40B4-BE49-F238E27FC236}">
                <a16:creationId xmlns:a16="http://schemas.microsoft.com/office/drawing/2014/main" id="{42FB283C-634E-DED9-BB44-0533FF533AFC}"/>
              </a:ext>
            </a:extLst>
          </p:cNvPr>
          <p:cNvSpPr txBox="1"/>
          <p:nvPr/>
        </p:nvSpPr>
        <p:spPr>
          <a:xfrm>
            <a:off x="5245663" y="5079029"/>
            <a:ext cx="1631753" cy="400006"/>
          </a:xfrm>
          <a:prstGeom prst="rect">
            <a:avLst/>
          </a:prstGeom>
          <a:noFill/>
        </p:spPr>
        <p:txBody>
          <a:bodyPr wrap="none" rtlCol="0" anchor="ctr" anchorCtr="0">
            <a:spAutoFit/>
          </a:bodyPr>
          <a:lstStyle/>
          <a:p>
            <a:pPr algn="ctr" defTabSz="914126">
              <a:defRPr/>
            </a:pPr>
            <a:r>
              <a:rPr lang="en-US" sz="1999" b="1" kern="1200">
                <a:solidFill>
                  <a:srgbClr val="44546A"/>
                </a:solidFill>
                <a:latin typeface="Poppins" pitchFamily="2" charset="77"/>
                <a:ea typeface="League Spartan" charset="0"/>
                <a:cs typeface="Poppins" pitchFamily="2" charset="77"/>
              </a:rPr>
              <a:t>Monitoring</a:t>
            </a:r>
          </a:p>
        </p:txBody>
      </p:sp>
      <p:sp>
        <p:nvSpPr>
          <p:cNvPr id="69" name="TextBox 68">
            <a:extLst>
              <a:ext uri="{FF2B5EF4-FFF2-40B4-BE49-F238E27FC236}">
                <a16:creationId xmlns:a16="http://schemas.microsoft.com/office/drawing/2014/main" id="{FF3E5966-1F1D-BD8F-BA61-BB54FBB91796}"/>
              </a:ext>
            </a:extLst>
          </p:cNvPr>
          <p:cNvSpPr txBox="1"/>
          <p:nvPr/>
        </p:nvSpPr>
        <p:spPr>
          <a:xfrm>
            <a:off x="4885083" y="5812756"/>
            <a:ext cx="2352916" cy="400006"/>
          </a:xfrm>
          <a:prstGeom prst="rect">
            <a:avLst/>
          </a:prstGeom>
          <a:noFill/>
        </p:spPr>
        <p:txBody>
          <a:bodyPr wrap="none" rtlCol="0" anchor="ctr" anchorCtr="0">
            <a:spAutoFit/>
          </a:bodyPr>
          <a:lstStyle/>
          <a:p>
            <a:pPr algn="ctr" defTabSz="914126">
              <a:defRPr/>
            </a:pPr>
            <a:r>
              <a:rPr lang="en-US" sz="1999" b="1" kern="1200">
                <a:solidFill>
                  <a:srgbClr val="44546A"/>
                </a:solidFill>
                <a:latin typeface="Poppins" pitchFamily="2" charset="77"/>
                <a:ea typeface="League Spartan" charset="0"/>
                <a:cs typeface="Poppins" pitchFamily="2" charset="77"/>
              </a:rPr>
              <a:t>Communication</a:t>
            </a:r>
          </a:p>
        </p:txBody>
      </p:sp>
      <p:grpSp>
        <p:nvGrpSpPr>
          <p:cNvPr id="8" name="Group 7">
            <a:extLst>
              <a:ext uri="{FF2B5EF4-FFF2-40B4-BE49-F238E27FC236}">
                <a16:creationId xmlns:a16="http://schemas.microsoft.com/office/drawing/2014/main" id="{9867DDAF-37CC-999C-ABED-73547159987A}"/>
              </a:ext>
            </a:extLst>
          </p:cNvPr>
          <p:cNvGrpSpPr/>
          <p:nvPr/>
        </p:nvGrpSpPr>
        <p:grpSpPr>
          <a:xfrm>
            <a:off x="7191841" y="2836724"/>
            <a:ext cx="4792126" cy="484506"/>
            <a:chOff x="7245234" y="2700010"/>
            <a:chExt cx="3984738" cy="484632"/>
          </a:xfrm>
        </p:grpSpPr>
        <p:sp>
          <p:nvSpPr>
            <p:cNvPr id="51" name="Round Same Side Corner Rectangle 50">
              <a:extLst>
                <a:ext uri="{FF2B5EF4-FFF2-40B4-BE49-F238E27FC236}">
                  <a16:creationId xmlns:a16="http://schemas.microsoft.com/office/drawing/2014/main" id="{F7830745-CD95-FC11-7082-AB9D7EDFC44B}"/>
                </a:ext>
              </a:extLst>
            </p:cNvPr>
            <p:cNvSpPr/>
            <p:nvPr/>
          </p:nvSpPr>
          <p:spPr>
            <a:xfrm rot="5400000">
              <a:off x="9003612" y="958282"/>
              <a:ext cx="484632" cy="3968088"/>
            </a:xfrm>
            <a:prstGeom prst="round2SameRect">
              <a:avLst>
                <a:gd name="adj1" fmla="val 50000"/>
                <a:gd name="adj2"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71" name="TextBox 70">
              <a:extLst>
                <a:ext uri="{FF2B5EF4-FFF2-40B4-BE49-F238E27FC236}">
                  <a16:creationId xmlns:a16="http://schemas.microsoft.com/office/drawing/2014/main" id="{2162A3C1-6167-D9BC-87DA-4F2A612FA738}"/>
                </a:ext>
              </a:extLst>
            </p:cNvPr>
            <p:cNvSpPr txBox="1"/>
            <p:nvPr/>
          </p:nvSpPr>
          <p:spPr>
            <a:xfrm>
              <a:off x="7245234" y="2809533"/>
              <a:ext cx="1883201" cy="338554"/>
            </a:xfrm>
            <a:prstGeom prst="rect">
              <a:avLst/>
            </a:prstGeom>
            <a:noFill/>
          </p:spPr>
          <p:txBody>
            <a:bodyPr wrap="none" rtlCol="0" anchor="ctr" anchorCtr="0">
              <a:spAutoFit/>
            </a:bodyPr>
            <a:lstStyle/>
            <a:p>
              <a:pPr algn="ctr" defTabSz="914126">
                <a:defRPr/>
              </a:pPr>
              <a:r>
                <a:rPr lang="en-US" sz="1600" b="1" kern="1200">
                  <a:solidFill>
                    <a:srgbClr val="44546A"/>
                  </a:solidFill>
                  <a:latin typeface="Poppins" pitchFamily="2" charset="77"/>
                  <a:ea typeface="League Spartan" charset="0"/>
                  <a:cs typeface="Poppins" pitchFamily="2" charset="77"/>
                </a:rPr>
                <a:t>Virtual or in-person</a:t>
              </a:r>
            </a:p>
          </p:txBody>
        </p:sp>
      </p:grpSp>
      <p:sp>
        <p:nvSpPr>
          <p:cNvPr id="72" name="TextBox 71">
            <a:extLst>
              <a:ext uri="{FF2B5EF4-FFF2-40B4-BE49-F238E27FC236}">
                <a16:creationId xmlns:a16="http://schemas.microsoft.com/office/drawing/2014/main" id="{4B6ECDB4-7B78-119D-BCF8-9FDD394CE8E7}"/>
              </a:ext>
            </a:extLst>
          </p:cNvPr>
          <p:cNvSpPr txBox="1"/>
          <p:nvPr/>
        </p:nvSpPr>
        <p:spPr>
          <a:xfrm>
            <a:off x="7211864" y="5823047"/>
            <a:ext cx="3965117" cy="338466"/>
          </a:xfrm>
          <a:prstGeom prst="rect">
            <a:avLst/>
          </a:prstGeom>
          <a:noFill/>
        </p:spPr>
        <p:txBody>
          <a:bodyPr wrap="none" rtlCol="0" anchor="ctr" anchorCtr="0">
            <a:spAutoFit/>
          </a:bodyPr>
          <a:lstStyle/>
          <a:p>
            <a:pPr algn="ctr" defTabSz="914126">
              <a:defRPr/>
            </a:pPr>
            <a:r>
              <a:rPr lang="en-US" sz="1600" b="1" kern="1200">
                <a:solidFill>
                  <a:prstClr val="white"/>
                </a:solidFill>
                <a:latin typeface="Poppins" pitchFamily="2" charset="77"/>
                <a:ea typeface="League Spartan" charset="0"/>
                <a:cs typeface="Poppins" pitchFamily="2" charset="77"/>
              </a:rPr>
              <a:t>Messaging – portal, text messaging</a:t>
            </a:r>
          </a:p>
        </p:txBody>
      </p:sp>
      <p:sp>
        <p:nvSpPr>
          <p:cNvPr id="73" name="TextBox 72">
            <a:extLst>
              <a:ext uri="{FF2B5EF4-FFF2-40B4-BE49-F238E27FC236}">
                <a16:creationId xmlns:a16="http://schemas.microsoft.com/office/drawing/2014/main" id="{6D14986E-D0C5-5A1A-DEA4-50EA707278EB}"/>
              </a:ext>
            </a:extLst>
          </p:cNvPr>
          <p:cNvSpPr txBox="1"/>
          <p:nvPr/>
        </p:nvSpPr>
        <p:spPr>
          <a:xfrm>
            <a:off x="3955796" y="5843526"/>
            <a:ext cx="846487" cy="338466"/>
          </a:xfrm>
          <a:prstGeom prst="rect">
            <a:avLst/>
          </a:prstGeom>
          <a:noFill/>
        </p:spPr>
        <p:txBody>
          <a:bodyPr wrap="none" rtlCol="0" anchor="ctr" anchorCtr="0">
            <a:spAutoFit/>
          </a:bodyPr>
          <a:lstStyle/>
          <a:p>
            <a:pPr algn="ctr" defTabSz="914126">
              <a:defRPr/>
            </a:pPr>
            <a:r>
              <a:rPr lang="en-US" sz="1600" b="1" kern="1200">
                <a:solidFill>
                  <a:prstClr val="white"/>
                </a:solidFill>
                <a:latin typeface="Poppins" pitchFamily="2" charset="77"/>
                <a:ea typeface="League Spartan" charset="0"/>
                <a:cs typeface="Poppins" pitchFamily="2" charset="77"/>
              </a:rPr>
              <a:t>Phone</a:t>
            </a:r>
          </a:p>
        </p:txBody>
      </p:sp>
      <p:grpSp>
        <p:nvGrpSpPr>
          <p:cNvPr id="9" name="Group 8">
            <a:extLst>
              <a:ext uri="{FF2B5EF4-FFF2-40B4-BE49-F238E27FC236}">
                <a16:creationId xmlns:a16="http://schemas.microsoft.com/office/drawing/2014/main" id="{239D746D-A9AB-971A-FEBA-2802B5BF21EB}"/>
              </a:ext>
            </a:extLst>
          </p:cNvPr>
          <p:cNvGrpSpPr/>
          <p:nvPr/>
        </p:nvGrpSpPr>
        <p:grpSpPr>
          <a:xfrm>
            <a:off x="340885" y="2836724"/>
            <a:ext cx="4560694" cy="482244"/>
            <a:chOff x="982499" y="2700010"/>
            <a:chExt cx="3968496" cy="482370"/>
          </a:xfrm>
        </p:grpSpPr>
        <p:sp>
          <p:nvSpPr>
            <p:cNvPr id="61" name="Round Same Side Corner Rectangle 60">
              <a:extLst>
                <a:ext uri="{FF2B5EF4-FFF2-40B4-BE49-F238E27FC236}">
                  <a16:creationId xmlns:a16="http://schemas.microsoft.com/office/drawing/2014/main" id="{57913340-6C4A-1F07-2FE6-1BD85E395A8E}"/>
                </a:ext>
              </a:extLst>
            </p:cNvPr>
            <p:cNvSpPr/>
            <p:nvPr/>
          </p:nvSpPr>
          <p:spPr>
            <a:xfrm rot="16200000">
              <a:off x="2725562" y="956947"/>
              <a:ext cx="482370" cy="3968496"/>
            </a:xfrm>
            <a:prstGeom prst="round2SameRect">
              <a:avLst>
                <a:gd name="adj1" fmla="val 42517"/>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74" name="TextBox 73">
              <a:extLst>
                <a:ext uri="{FF2B5EF4-FFF2-40B4-BE49-F238E27FC236}">
                  <a16:creationId xmlns:a16="http://schemas.microsoft.com/office/drawing/2014/main" id="{E616FBA2-EABA-ADCC-10D3-E573E2B899E9}"/>
                </a:ext>
              </a:extLst>
            </p:cNvPr>
            <p:cNvSpPr txBox="1"/>
            <p:nvPr/>
          </p:nvSpPr>
          <p:spPr>
            <a:xfrm>
              <a:off x="3753400" y="2771917"/>
              <a:ext cx="1078223" cy="338554"/>
            </a:xfrm>
            <a:prstGeom prst="rect">
              <a:avLst/>
            </a:prstGeom>
            <a:noFill/>
          </p:spPr>
          <p:txBody>
            <a:bodyPr wrap="none" rtlCol="0" anchor="ctr" anchorCtr="0">
              <a:spAutoFit/>
            </a:bodyPr>
            <a:lstStyle/>
            <a:p>
              <a:pPr algn="ctr" defTabSz="914126">
                <a:defRPr/>
              </a:pPr>
              <a:r>
                <a:rPr lang="en-US" sz="1600" b="1" kern="1200">
                  <a:solidFill>
                    <a:prstClr val="black"/>
                  </a:solidFill>
                  <a:latin typeface="Poppins" pitchFamily="2" charset="77"/>
                  <a:ea typeface="League Spartan" charset="0"/>
                  <a:cs typeface="Poppins" pitchFamily="2" charset="77"/>
                </a:rPr>
                <a:t>In-person</a:t>
              </a:r>
            </a:p>
          </p:txBody>
        </p:sp>
      </p:grpSp>
      <p:sp>
        <p:nvSpPr>
          <p:cNvPr id="76" name="TextBox 75">
            <a:extLst>
              <a:ext uri="{FF2B5EF4-FFF2-40B4-BE49-F238E27FC236}">
                <a16:creationId xmlns:a16="http://schemas.microsoft.com/office/drawing/2014/main" id="{D873D358-6309-4A20-AC86-444585550E11}"/>
              </a:ext>
            </a:extLst>
          </p:cNvPr>
          <p:cNvSpPr txBox="1"/>
          <p:nvPr/>
        </p:nvSpPr>
        <p:spPr>
          <a:xfrm>
            <a:off x="7258547" y="5127421"/>
            <a:ext cx="3956532" cy="338554"/>
          </a:xfrm>
          <a:prstGeom prst="rect">
            <a:avLst/>
          </a:prstGeom>
          <a:noFill/>
        </p:spPr>
        <p:txBody>
          <a:bodyPr wrap="none" rtlCol="0" anchor="ctr" anchorCtr="0">
            <a:spAutoFit/>
          </a:bodyPr>
          <a:lstStyle/>
          <a:p>
            <a:pPr algn="ctr" defTabSz="914126">
              <a:defRPr/>
            </a:pPr>
            <a:r>
              <a:rPr lang="en-US" sz="1600" b="1" kern="1200" dirty="0">
                <a:solidFill>
                  <a:prstClr val="white"/>
                </a:solidFill>
                <a:latin typeface="Poppins" pitchFamily="2" charset="77"/>
                <a:ea typeface="League Spartan" charset="0"/>
                <a:cs typeface="Poppins" pitchFamily="2" charset="77"/>
              </a:rPr>
              <a:t>Walk in lab visits at any satellite lab</a:t>
            </a:r>
          </a:p>
        </p:txBody>
      </p:sp>
      <p:sp>
        <p:nvSpPr>
          <p:cNvPr id="77" name="TextBox 76">
            <a:extLst>
              <a:ext uri="{FF2B5EF4-FFF2-40B4-BE49-F238E27FC236}">
                <a16:creationId xmlns:a16="http://schemas.microsoft.com/office/drawing/2014/main" id="{3C7FC4FD-CF42-285C-E24D-867E485CE842}"/>
              </a:ext>
            </a:extLst>
          </p:cNvPr>
          <p:cNvSpPr txBox="1"/>
          <p:nvPr/>
        </p:nvSpPr>
        <p:spPr>
          <a:xfrm>
            <a:off x="7258696" y="4398973"/>
            <a:ext cx="1054822" cy="338466"/>
          </a:xfrm>
          <a:prstGeom prst="rect">
            <a:avLst/>
          </a:prstGeom>
          <a:noFill/>
        </p:spPr>
        <p:txBody>
          <a:bodyPr wrap="none" rtlCol="0" anchor="ctr" anchorCtr="0">
            <a:spAutoFit/>
          </a:bodyPr>
          <a:lstStyle/>
          <a:p>
            <a:pPr algn="ctr" defTabSz="914126">
              <a:defRPr/>
            </a:pPr>
            <a:r>
              <a:rPr lang="en-US" sz="1600" b="1" kern="1200">
                <a:solidFill>
                  <a:prstClr val="white"/>
                </a:solidFill>
                <a:latin typeface="Poppins" pitchFamily="2" charset="77"/>
                <a:ea typeface="League Spartan" charset="0"/>
                <a:cs typeface="Poppins" pitchFamily="2" charset="77"/>
              </a:rPr>
              <a:t>Delivery</a:t>
            </a:r>
          </a:p>
        </p:txBody>
      </p:sp>
      <p:sp>
        <p:nvSpPr>
          <p:cNvPr id="78" name="TextBox 77">
            <a:extLst>
              <a:ext uri="{FF2B5EF4-FFF2-40B4-BE49-F238E27FC236}">
                <a16:creationId xmlns:a16="http://schemas.microsoft.com/office/drawing/2014/main" id="{11A5C230-4B7E-FC39-F0CE-DA0ED88ED8F0}"/>
              </a:ext>
            </a:extLst>
          </p:cNvPr>
          <p:cNvSpPr txBox="1"/>
          <p:nvPr/>
        </p:nvSpPr>
        <p:spPr>
          <a:xfrm>
            <a:off x="3919385" y="4376070"/>
            <a:ext cx="900974" cy="338466"/>
          </a:xfrm>
          <a:prstGeom prst="rect">
            <a:avLst/>
          </a:prstGeom>
          <a:noFill/>
        </p:spPr>
        <p:txBody>
          <a:bodyPr wrap="none" rtlCol="0" anchor="ctr" anchorCtr="0">
            <a:spAutoFit/>
          </a:bodyPr>
          <a:lstStyle/>
          <a:p>
            <a:pPr algn="ctr" defTabSz="914126">
              <a:defRPr/>
            </a:pPr>
            <a:r>
              <a:rPr lang="en-US" sz="1600" b="1" kern="1200">
                <a:solidFill>
                  <a:prstClr val="white"/>
                </a:solidFill>
                <a:latin typeface="Poppins" pitchFamily="2" charset="77"/>
                <a:ea typeface="League Spartan" charset="0"/>
                <a:cs typeface="Poppins" pitchFamily="2" charset="77"/>
              </a:rPr>
              <a:t>Pickup</a:t>
            </a:r>
          </a:p>
        </p:txBody>
      </p:sp>
      <p:sp>
        <p:nvSpPr>
          <p:cNvPr id="80" name="TextBox 79">
            <a:extLst>
              <a:ext uri="{FF2B5EF4-FFF2-40B4-BE49-F238E27FC236}">
                <a16:creationId xmlns:a16="http://schemas.microsoft.com/office/drawing/2014/main" id="{6B4E1BC8-74B3-35E6-A3D5-5C7D90832EB9}"/>
              </a:ext>
            </a:extLst>
          </p:cNvPr>
          <p:cNvSpPr txBox="1"/>
          <p:nvPr/>
        </p:nvSpPr>
        <p:spPr>
          <a:xfrm>
            <a:off x="2904881" y="5109799"/>
            <a:ext cx="1960283" cy="338466"/>
          </a:xfrm>
          <a:prstGeom prst="rect">
            <a:avLst/>
          </a:prstGeom>
          <a:noFill/>
        </p:spPr>
        <p:txBody>
          <a:bodyPr wrap="none" rtlCol="0" anchor="ctr" anchorCtr="0">
            <a:spAutoFit/>
          </a:bodyPr>
          <a:lstStyle/>
          <a:p>
            <a:pPr algn="ctr" defTabSz="914126">
              <a:defRPr/>
            </a:pPr>
            <a:r>
              <a:rPr lang="en-US" sz="1600" b="1" kern="1200">
                <a:solidFill>
                  <a:prstClr val="white"/>
                </a:solidFill>
                <a:latin typeface="Poppins" pitchFamily="2" charset="77"/>
                <a:ea typeface="League Spartan" charset="0"/>
                <a:cs typeface="Poppins" pitchFamily="2" charset="77"/>
              </a:rPr>
              <a:t>Clinic laboratory</a:t>
            </a:r>
          </a:p>
        </p:txBody>
      </p:sp>
      <p:pic>
        <p:nvPicPr>
          <p:cNvPr id="5" name="Graphic 4" descr="Cheers with solid fill">
            <a:extLst>
              <a:ext uri="{FF2B5EF4-FFF2-40B4-BE49-F238E27FC236}">
                <a16:creationId xmlns:a16="http://schemas.microsoft.com/office/drawing/2014/main" id="{E4FE658B-C3F5-57B7-43FB-0F80F52BB7E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258547" y="1332183"/>
            <a:ext cx="1209986" cy="1209986"/>
          </a:xfrm>
          <a:prstGeom prst="rect">
            <a:avLst/>
          </a:prstGeom>
        </p:spPr>
      </p:pic>
      <p:pic>
        <p:nvPicPr>
          <p:cNvPr id="7" name="Graphic 6" descr="Hospital">
            <a:extLst>
              <a:ext uri="{FF2B5EF4-FFF2-40B4-BE49-F238E27FC236}">
                <a16:creationId xmlns:a16="http://schemas.microsoft.com/office/drawing/2014/main" id="{D9FFAB94-41C0-12B6-EB5F-3C91F7AD80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9262" y="1396352"/>
            <a:ext cx="1050778" cy="1050778"/>
          </a:xfrm>
          <a:prstGeom prst="rect">
            <a:avLst/>
          </a:prstGeom>
        </p:spPr>
      </p:pic>
      <p:sp>
        <p:nvSpPr>
          <p:cNvPr id="47" name="Round Same Side Corner Rectangle 46">
            <a:extLst>
              <a:ext uri="{FF2B5EF4-FFF2-40B4-BE49-F238E27FC236}">
                <a16:creationId xmlns:a16="http://schemas.microsoft.com/office/drawing/2014/main" id="{D68D19B5-E947-9F45-5788-E866D0A94D05}"/>
              </a:ext>
            </a:extLst>
          </p:cNvPr>
          <p:cNvSpPr/>
          <p:nvPr/>
        </p:nvSpPr>
        <p:spPr>
          <a:xfrm rot="16200000">
            <a:off x="2368023" y="1531226"/>
            <a:ext cx="482244" cy="4560695"/>
          </a:xfrm>
          <a:prstGeom prst="round2SameRect">
            <a:avLst>
              <a:gd name="adj1" fmla="val 42517"/>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48" name="TextBox 47">
            <a:extLst>
              <a:ext uri="{FF2B5EF4-FFF2-40B4-BE49-F238E27FC236}">
                <a16:creationId xmlns:a16="http://schemas.microsoft.com/office/drawing/2014/main" id="{908CBEA9-3C29-58BD-7448-ECDB3078E846}"/>
              </a:ext>
            </a:extLst>
          </p:cNvPr>
          <p:cNvSpPr txBox="1"/>
          <p:nvPr/>
        </p:nvSpPr>
        <p:spPr>
          <a:xfrm>
            <a:off x="5534867" y="3611571"/>
            <a:ext cx="1029181" cy="400006"/>
          </a:xfrm>
          <a:prstGeom prst="rect">
            <a:avLst/>
          </a:prstGeom>
          <a:noFill/>
        </p:spPr>
        <p:txBody>
          <a:bodyPr wrap="none" rtlCol="0" anchor="ctr" anchorCtr="0">
            <a:spAutoFit/>
          </a:bodyPr>
          <a:lstStyle/>
          <a:p>
            <a:pPr algn="ctr" defTabSz="914126">
              <a:defRPr/>
            </a:pPr>
            <a:r>
              <a:rPr lang="en-US" sz="1999" b="1" kern="1200">
                <a:solidFill>
                  <a:srgbClr val="44546A"/>
                </a:solidFill>
                <a:latin typeface="Poppins" pitchFamily="2" charset="77"/>
                <a:ea typeface="League Spartan" charset="0"/>
                <a:cs typeface="Poppins" pitchFamily="2" charset="77"/>
              </a:rPr>
              <a:t>Intake</a:t>
            </a:r>
          </a:p>
        </p:txBody>
      </p:sp>
      <p:grpSp>
        <p:nvGrpSpPr>
          <p:cNvPr id="10" name="Group 9">
            <a:extLst>
              <a:ext uri="{FF2B5EF4-FFF2-40B4-BE49-F238E27FC236}">
                <a16:creationId xmlns:a16="http://schemas.microsoft.com/office/drawing/2014/main" id="{5C2E1DEB-5330-B74A-D6D8-0F176C1EB625}"/>
              </a:ext>
            </a:extLst>
          </p:cNvPr>
          <p:cNvGrpSpPr/>
          <p:nvPr/>
        </p:nvGrpSpPr>
        <p:grpSpPr>
          <a:xfrm>
            <a:off x="7199284" y="3570453"/>
            <a:ext cx="4772595" cy="484506"/>
            <a:chOff x="7249297" y="3433930"/>
            <a:chExt cx="3968496" cy="484632"/>
          </a:xfrm>
        </p:grpSpPr>
        <p:sp>
          <p:nvSpPr>
            <p:cNvPr id="46" name="Round Same Side Corner Rectangle 45">
              <a:extLst>
                <a:ext uri="{FF2B5EF4-FFF2-40B4-BE49-F238E27FC236}">
                  <a16:creationId xmlns:a16="http://schemas.microsoft.com/office/drawing/2014/main" id="{93E652B7-F367-CB5B-90EE-9CF00556CB7C}"/>
                </a:ext>
              </a:extLst>
            </p:cNvPr>
            <p:cNvSpPr/>
            <p:nvPr/>
          </p:nvSpPr>
          <p:spPr>
            <a:xfrm rot="5400000">
              <a:off x="8991229" y="1691998"/>
              <a:ext cx="484632" cy="3968496"/>
            </a:xfrm>
            <a:prstGeom prst="round2SameRect">
              <a:avLst>
                <a:gd name="adj1" fmla="val 50000"/>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900" kern="1200">
                <a:solidFill>
                  <a:prstClr val="white"/>
                </a:solidFill>
                <a:latin typeface="Lato Light" panose="020F0502020204030203" pitchFamily="34" charset="0"/>
              </a:endParaRPr>
            </a:p>
          </p:txBody>
        </p:sp>
        <p:sp>
          <p:nvSpPr>
            <p:cNvPr id="49" name="TextBox 48">
              <a:extLst>
                <a:ext uri="{FF2B5EF4-FFF2-40B4-BE49-F238E27FC236}">
                  <a16:creationId xmlns:a16="http://schemas.microsoft.com/office/drawing/2014/main" id="{6061793B-D4F6-B2E6-BB45-EB0BB26CC2C1}"/>
                </a:ext>
              </a:extLst>
            </p:cNvPr>
            <p:cNvSpPr txBox="1"/>
            <p:nvPr/>
          </p:nvSpPr>
          <p:spPr>
            <a:xfrm>
              <a:off x="7249297" y="3505837"/>
              <a:ext cx="3675516" cy="338554"/>
            </a:xfrm>
            <a:prstGeom prst="rect">
              <a:avLst/>
            </a:prstGeom>
            <a:noFill/>
          </p:spPr>
          <p:txBody>
            <a:bodyPr wrap="none" rtlCol="0" anchor="ctr" anchorCtr="0">
              <a:spAutoFit/>
            </a:bodyPr>
            <a:lstStyle/>
            <a:p>
              <a:pPr algn="ctr" defTabSz="914126">
                <a:defRPr/>
              </a:pPr>
              <a:r>
                <a:rPr lang="en-US" sz="1600" b="1" kern="1200">
                  <a:solidFill>
                    <a:srgbClr val="44546A"/>
                  </a:solidFill>
                  <a:latin typeface="Poppins" pitchFamily="2" charset="77"/>
                  <a:ea typeface="League Spartan" charset="0"/>
                  <a:cs typeface="Poppins" pitchFamily="2" charset="77"/>
                </a:rPr>
                <a:t>Intake questionnaire + Team counseling</a:t>
              </a:r>
            </a:p>
          </p:txBody>
        </p:sp>
      </p:grpSp>
      <p:sp>
        <p:nvSpPr>
          <p:cNvPr id="50" name="TextBox 49">
            <a:extLst>
              <a:ext uri="{FF2B5EF4-FFF2-40B4-BE49-F238E27FC236}">
                <a16:creationId xmlns:a16="http://schemas.microsoft.com/office/drawing/2014/main" id="{131FC997-8C9E-51BE-D98D-2967ABE7A79C}"/>
              </a:ext>
            </a:extLst>
          </p:cNvPr>
          <p:cNvSpPr txBox="1"/>
          <p:nvPr/>
        </p:nvSpPr>
        <p:spPr>
          <a:xfrm>
            <a:off x="1067622" y="3642341"/>
            <a:ext cx="3782423" cy="338466"/>
          </a:xfrm>
          <a:prstGeom prst="rect">
            <a:avLst/>
          </a:prstGeom>
          <a:noFill/>
        </p:spPr>
        <p:txBody>
          <a:bodyPr wrap="none" rtlCol="0" anchor="ctr" anchorCtr="0">
            <a:spAutoFit/>
          </a:bodyPr>
          <a:lstStyle/>
          <a:p>
            <a:pPr algn="ctr" defTabSz="914126">
              <a:defRPr/>
            </a:pPr>
            <a:r>
              <a:rPr lang="en-US" sz="1600" b="1" kern="1200">
                <a:solidFill>
                  <a:prstClr val="black"/>
                </a:solidFill>
                <a:latin typeface="Poppins" pitchFamily="2" charset="77"/>
                <a:ea typeface="League Spartan" charset="0"/>
                <a:cs typeface="Poppins" pitchFamily="2" charset="77"/>
              </a:rPr>
              <a:t>Provider interview and counseling</a:t>
            </a:r>
          </a:p>
        </p:txBody>
      </p:sp>
      <p:sp>
        <p:nvSpPr>
          <p:cNvPr id="4" name="Slide Number Placeholder 3">
            <a:extLst>
              <a:ext uri="{FF2B5EF4-FFF2-40B4-BE49-F238E27FC236}">
                <a16:creationId xmlns:a16="http://schemas.microsoft.com/office/drawing/2014/main" id="{2606574B-D0C7-C1FD-1DC3-A8DBF9ECB3E6}"/>
              </a:ext>
            </a:extLst>
          </p:cNvPr>
          <p:cNvSpPr>
            <a:spLocks noGrp="1"/>
          </p:cNvSpPr>
          <p:nvPr>
            <p:ph type="sldNum" sz="quarter" idx="12"/>
          </p:nvPr>
        </p:nvSpPr>
        <p:spPr>
          <a:xfrm>
            <a:off x="8560231" y="6492875"/>
            <a:ext cx="2742486" cy="365125"/>
          </a:xfrm>
        </p:spPr>
        <p:txBody>
          <a:bodyPr/>
          <a:lstStyle/>
          <a:p>
            <a:pPr algn="r" defTabSz="914126">
              <a:defRPr/>
            </a:pPr>
            <a:fld id="{A4F7969D-8DD3-464C-B104-52205296D72A}" type="slidenum">
              <a:rPr lang="en-US" sz="1200" kern="1200">
                <a:solidFill>
                  <a:prstClr val="black">
                    <a:tint val="75000"/>
                  </a:prstClr>
                </a:solidFill>
                <a:latin typeface="Calibri" panose="020F0502020204030204"/>
                <a:ea typeface="+mn-ea"/>
                <a:cs typeface="+mn-cs"/>
              </a:rPr>
              <a:pPr algn="r" defTabSz="914126">
                <a:defRPr/>
              </a:pPr>
              <a:t>32</a:t>
            </a:fld>
            <a:endParaRPr lang="en-US" sz="1200" kern="1200">
              <a:solidFill>
                <a:prstClr val="black">
                  <a:tint val="75000"/>
                </a:prstClr>
              </a:solidFill>
              <a:latin typeface="Calibri" panose="020F0502020204030204"/>
              <a:ea typeface="+mn-ea"/>
              <a:cs typeface="+mn-cs"/>
            </a:endParaRPr>
          </a:p>
        </p:txBody>
      </p:sp>
      <p:sp>
        <p:nvSpPr>
          <p:cNvPr id="2" name="Rounded Rectangle 14">
            <a:extLst>
              <a:ext uri="{FF2B5EF4-FFF2-40B4-BE49-F238E27FC236}">
                <a16:creationId xmlns:a16="http://schemas.microsoft.com/office/drawing/2014/main" id="{CB6345A8-3765-86F1-AFDA-A75A7B0E355A}"/>
              </a:ext>
            </a:extLst>
          </p:cNvPr>
          <p:cNvSpPr/>
          <p:nvPr/>
        </p:nvSpPr>
        <p:spPr>
          <a:xfrm>
            <a:off x="311613" y="840604"/>
            <a:ext cx="10147911" cy="437382"/>
          </a:xfrm>
          <a:prstGeom prst="roundRect">
            <a:avLst/>
          </a:prstGeom>
        </p:spPr>
        <p:txBody>
          <a:bodyPr vert="horz" lIns="91440" tIns="45720" rIns="91440" bIns="45720" rtlCol="0" anchor="t">
            <a:noAutofit/>
          </a:bodyPr>
          <a:lstStyle/>
          <a:p>
            <a:pPr defTabSz="914126">
              <a:spcBef>
                <a:spcPct val="0"/>
              </a:spcBef>
            </a:pPr>
            <a:r>
              <a:rPr lang="en-US" sz="2800" kern="1200" dirty="0">
                <a:solidFill>
                  <a:srgbClr val="AD0101"/>
                </a:solidFill>
                <a:latin typeface="Calibri"/>
                <a:ea typeface="+mj-ea"/>
                <a:cs typeface="Arial" pitchFamily="34" charset="0"/>
              </a:rPr>
              <a:t>Flexible delivery model comparison	</a:t>
            </a:r>
          </a:p>
        </p:txBody>
      </p:sp>
    </p:spTree>
    <p:extLst>
      <p:ext uri="{BB962C8B-B14F-4D97-AF65-F5344CB8AC3E}">
        <p14:creationId xmlns:p14="http://schemas.microsoft.com/office/powerpoint/2010/main" val="125106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62" grpId="0" animBg="1"/>
      <p:bldP spid="63" grpId="0" animBg="1"/>
      <p:bldP spid="64" grpId="0" animBg="1"/>
      <p:bldP spid="66" grpId="0"/>
      <p:bldP spid="67" grpId="0"/>
      <p:bldP spid="68" grpId="0"/>
      <p:bldP spid="69" grpId="0"/>
      <p:bldP spid="72" grpId="0"/>
      <p:bldP spid="47" grpId="0" animBg="1"/>
      <p:bldP spid="48" grpId="0"/>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8229-4E6E-41D4-A557-E3ECDF676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421A91-F948-D49E-8869-2F54D075CA6D}"/>
              </a:ext>
            </a:extLst>
          </p:cNvPr>
          <p:cNvSpPr>
            <a:spLocks noGrp="1"/>
          </p:cNvSpPr>
          <p:nvPr>
            <p:ph type="title"/>
          </p:nvPr>
        </p:nvSpPr>
        <p:spPr>
          <a:xfrm>
            <a:off x="256374" y="760370"/>
            <a:ext cx="11457302" cy="974850"/>
          </a:xfrm>
        </p:spPr>
        <p:txBody>
          <a:bodyPr>
            <a:noAutofit/>
          </a:bodyPr>
          <a:lstStyle/>
          <a:p>
            <a:r>
              <a:rPr lang="en-US" sz="2800">
                <a:cs typeface="Arial"/>
              </a:rPr>
              <a:t>De-medicalized</a:t>
            </a:r>
            <a:r>
              <a:rPr lang="en-US" sz="2800" dirty="0">
                <a:cs typeface="Arial"/>
              </a:rPr>
              <a:t>, easy community access: self-referral from website	</a:t>
            </a:r>
          </a:p>
        </p:txBody>
      </p:sp>
      <p:pic>
        <p:nvPicPr>
          <p:cNvPr id="3" name="Picture 2">
            <a:extLst>
              <a:ext uri="{FF2B5EF4-FFF2-40B4-BE49-F238E27FC236}">
                <a16:creationId xmlns:a16="http://schemas.microsoft.com/office/drawing/2014/main" id="{C86FDD29-7895-B270-7A67-E220E8E38A38}"/>
              </a:ext>
            </a:extLst>
          </p:cNvPr>
          <p:cNvPicPr>
            <a:picLocks noChangeAspect="1"/>
          </p:cNvPicPr>
          <p:nvPr/>
        </p:nvPicPr>
        <p:blipFill>
          <a:blip r:embed="rId3"/>
          <a:srcRect l="5886" t="5325" r="5881" b="36710"/>
          <a:stretch>
            <a:fillRect/>
          </a:stretch>
        </p:blipFill>
        <p:spPr>
          <a:xfrm>
            <a:off x="543781" y="1550197"/>
            <a:ext cx="4087085" cy="4538127"/>
          </a:xfrm>
          <a:prstGeom prst="rect">
            <a:avLst/>
          </a:prstGeom>
        </p:spPr>
      </p:pic>
      <p:pic>
        <p:nvPicPr>
          <p:cNvPr id="4" name="Picture 3">
            <a:extLst>
              <a:ext uri="{FF2B5EF4-FFF2-40B4-BE49-F238E27FC236}">
                <a16:creationId xmlns:a16="http://schemas.microsoft.com/office/drawing/2014/main" id="{AE79A59E-7E0E-4495-E691-D5965258AA3E}"/>
              </a:ext>
            </a:extLst>
          </p:cNvPr>
          <p:cNvPicPr>
            <a:picLocks noChangeAspect="1"/>
          </p:cNvPicPr>
          <p:nvPr/>
        </p:nvPicPr>
        <p:blipFill>
          <a:blip r:embed="rId3"/>
          <a:srcRect l="48939" t="22087" r="5717" b="35904"/>
          <a:stretch>
            <a:fillRect/>
          </a:stretch>
        </p:blipFill>
        <p:spPr>
          <a:xfrm>
            <a:off x="6284972" y="1472692"/>
            <a:ext cx="2998027" cy="4694638"/>
          </a:xfrm>
          <a:prstGeom prst="rect">
            <a:avLst/>
          </a:prstGeom>
          <a:ln>
            <a:solidFill>
              <a:schemeClr val="tx1"/>
            </a:solidFill>
          </a:ln>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4CB34779-945F-4890-66B2-FEA3C770BC6B}"/>
              </a:ext>
            </a:extLst>
          </p:cNvPr>
          <p:cNvSpPr txBox="1"/>
          <p:nvPr/>
        </p:nvSpPr>
        <p:spPr>
          <a:xfrm>
            <a:off x="7201229" y="6285886"/>
            <a:ext cx="3048124" cy="461545"/>
          </a:xfrm>
          <a:prstGeom prst="rect">
            <a:avLst/>
          </a:prstGeom>
          <a:noFill/>
        </p:spPr>
        <p:txBody>
          <a:bodyPr wrap="square" rtlCol="0">
            <a:spAutoFit/>
          </a:bodyPr>
          <a:lstStyle/>
          <a:p>
            <a:pPr defTabSz="914126">
              <a:defRPr/>
            </a:pPr>
            <a:r>
              <a:rPr lang="en-US" sz="1200" b="1" kern="1200">
                <a:solidFill>
                  <a:prstClr val="black"/>
                </a:solidFill>
                <a:latin typeface="Aptos" panose="02110004020202020204"/>
                <a:ea typeface="+mn-ea"/>
                <a:cs typeface="+mn-cs"/>
              </a:rPr>
              <a:t>Sends email to </a:t>
            </a:r>
            <a:r>
              <a:rPr lang="en-US" sz="1200" b="1" kern="1200">
                <a:solidFill>
                  <a:prstClr val="black"/>
                </a:solidFill>
                <a:latin typeface="Aptos" panose="02110004020202020204"/>
                <a:ea typeface="+mn-ea"/>
                <a:cs typeface="+mn-cs"/>
                <a:hlinkClick r:id="rId4"/>
              </a:rPr>
              <a:t>getprep@gmh.edu</a:t>
            </a:r>
            <a:r>
              <a:rPr lang="en-US" sz="1200" b="1" kern="1200">
                <a:solidFill>
                  <a:prstClr val="black"/>
                </a:solidFill>
                <a:latin typeface="Aptos" panose="02110004020202020204"/>
                <a:ea typeface="+mn-ea"/>
                <a:cs typeface="+mn-cs"/>
              </a:rPr>
              <a:t> when user clicks “Submit”</a:t>
            </a:r>
          </a:p>
        </p:txBody>
      </p:sp>
      <p:cxnSp>
        <p:nvCxnSpPr>
          <p:cNvPr id="41" name="Straight Arrow Connector 40">
            <a:extLst>
              <a:ext uri="{FF2B5EF4-FFF2-40B4-BE49-F238E27FC236}">
                <a16:creationId xmlns:a16="http://schemas.microsoft.com/office/drawing/2014/main" id="{9A2BDAD8-A424-D121-D162-988BD0569D11}"/>
              </a:ext>
            </a:extLst>
          </p:cNvPr>
          <p:cNvCxnSpPr>
            <a:cxnSpLocks/>
          </p:cNvCxnSpPr>
          <p:nvPr/>
        </p:nvCxnSpPr>
        <p:spPr>
          <a:xfrm flipV="1">
            <a:off x="4945432" y="3627046"/>
            <a:ext cx="1034091" cy="91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00667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0F2C-4590-03FE-7582-C3A4753C5B29}"/>
            </a:ext>
          </a:extLst>
        </p:cNvPr>
        <p:cNvGrpSpPr/>
        <p:nvPr/>
      </p:nvGrpSpPr>
      <p:grpSpPr>
        <a:xfrm>
          <a:off x="0" y="0"/>
          <a:ext cx="0" cy="0"/>
          <a:chOff x="0" y="0"/>
          <a:chExt cx="0" cy="0"/>
        </a:xfrm>
      </p:grpSpPr>
      <p:sp>
        <p:nvSpPr>
          <p:cNvPr id="2" name="Rounded Rectangle 9">
            <a:extLst>
              <a:ext uri="{FF2B5EF4-FFF2-40B4-BE49-F238E27FC236}">
                <a16:creationId xmlns:a16="http://schemas.microsoft.com/office/drawing/2014/main" id="{8475D2C0-C517-A5D2-7A4E-2614C1BE3233}"/>
              </a:ext>
            </a:extLst>
          </p:cNvPr>
          <p:cNvSpPr/>
          <p:nvPr/>
        </p:nvSpPr>
        <p:spPr>
          <a:xfrm>
            <a:off x="558728" y="963522"/>
            <a:ext cx="5348205" cy="2067302"/>
          </a:xfrm>
          <a:custGeom>
            <a:avLst/>
            <a:gdLst>
              <a:gd name="csX0" fmla="*/ 0 w 5348205"/>
              <a:gd name="csY0" fmla="*/ 344557 h 2067302"/>
              <a:gd name="csX1" fmla="*/ 344557 w 5348205"/>
              <a:gd name="csY1" fmla="*/ 0 h 2067302"/>
              <a:gd name="csX2" fmla="*/ 926943 w 5348205"/>
              <a:gd name="csY2" fmla="*/ 0 h 2067302"/>
              <a:gd name="csX3" fmla="*/ 1555921 w 5348205"/>
              <a:gd name="csY3" fmla="*/ 0 h 2067302"/>
              <a:gd name="csX4" fmla="*/ 2138307 w 5348205"/>
              <a:gd name="csY4" fmla="*/ 0 h 2067302"/>
              <a:gd name="csX5" fmla="*/ 2813875 w 5348205"/>
              <a:gd name="csY5" fmla="*/ 0 h 2067302"/>
              <a:gd name="csX6" fmla="*/ 3349671 w 5348205"/>
              <a:gd name="csY6" fmla="*/ 0 h 2067302"/>
              <a:gd name="csX7" fmla="*/ 3885466 w 5348205"/>
              <a:gd name="csY7" fmla="*/ 0 h 2067302"/>
              <a:gd name="csX8" fmla="*/ 4374671 w 5348205"/>
              <a:gd name="csY8" fmla="*/ 0 h 2067302"/>
              <a:gd name="csX9" fmla="*/ 5003648 w 5348205"/>
              <a:gd name="csY9" fmla="*/ 0 h 2067302"/>
              <a:gd name="csX10" fmla="*/ 5348205 w 5348205"/>
              <a:gd name="csY10" fmla="*/ 344557 h 2067302"/>
              <a:gd name="csX11" fmla="*/ 5348205 w 5348205"/>
              <a:gd name="csY11" fmla="*/ 776389 h 2067302"/>
              <a:gd name="csX12" fmla="*/ 5348205 w 5348205"/>
              <a:gd name="csY12" fmla="*/ 1249567 h 2067302"/>
              <a:gd name="csX13" fmla="*/ 5348205 w 5348205"/>
              <a:gd name="csY13" fmla="*/ 1722745 h 2067302"/>
              <a:gd name="csX14" fmla="*/ 5003648 w 5348205"/>
              <a:gd name="csY14" fmla="*/ 2067302 h 2067302"/>
              <a:gd name="csX15" fmla="*/ 4561034 w 5348205"/>
              <a:gd name="csY15" fmla="*/ 2067302 h 2067302"/>
              <a:gd name="csX16" fmla="*/ 3932057 w 5348205"/>
              <a:gd name="csY16" fmla="*/ 2067302 h 2067302"/>
              <a:gd name="csX17" fmla="*/ 3489443 w 5348205"/>
              <a:gd name="csY17" fmla="*/ 2067302 h 2067302"/>
              <a:gd name="csX18" fmla="*/ 2953648 w 5348205"/>
              <a:gd name="csY18" fmla="*/ 2067302 h 2067302"/>
              <a:gd name="csX19" fmla="*/ 2324671 w 5348205"/>
              <a:gd name="csY19" fmla="*/ 2067302 h 2067302"/>
              <a:gd name="csX20" fmla="*/ 1649102 w 5348205"/>
              <a:gd name="csY20" fmla="*/ 2067302 h 2067302"/>
              <a:gd name="csX21" fmla="*/ 1020125 w 5348205"/>
              <a:gd name="csY21" fmla="*/ 2067302 h 2067302"/>
              <a:gd name="csX22" fmla="*/ 344557 w 5348205"/>
              <a:gd name="csY22" fmla="*/ 2067302 h 2067302"/>
              <a:gd name="csX23" fmla="*/ 0 w 5348205"/>
              <a:gd name="csY23" fmla="*/ 1722745 h 2067302"/>
              <a:gd name="csX24" fmla="*/ 0 w 5348205"/>
              <a:gd name="csY24" fmla="*/ 1263349 h 2067302"/>
              <a:gd name="csX25" fmla="*/ 0 w 5348205"/>
              <a:gd name="csY25" fmla="*/ 776389 h 2067302"/>
              <a:gd name="csX26" fmla="*/ 0 w 5348205"/>
              <a:gd name="csY26" fmla="*/ 344557 h 20673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348205" h="2067302" fill="none" extrusionOk="0">
                <a:moveTo>
                  <a:pt x="0" y="344557"/>
                </a:moveTo>
                <a:cubicBezTo>
                  <a:pt x="-13780" y="199134"/>
                  <a:pt x="151833" y="10963"/>
                  <a:pt x="344557" y="0"/>
                </a:cubicBezTo>
                <a:cubicBezTo>
                  <a:pt x="529399" y="-53568"/>
                  <a:pt x="669430" y="25072"/>
                  <a:pt x="926943" y="0"/>
                </a:cubicBezTo>
                <a:cubicBezTo>
                  <a:pt x="1184456" y="-25072"/>
                  <a:pt x="1320498" y="31093"/>
                  <a:pt x="1555921" y="0"/>
                </a:cubicBezTo>
                <a:cubicBezTo>
                  <a:pt x="1791344" y="-31093"/>
                  <a:pt x="1880972" y="47693"/>
                  <a:pt x="2138307" y="0"/>
                </a:cubicBezTo>
                <a:cubicBezTo>
                  <a:pt x="2395642" y="-47693"/>
                  <a:pt x="2649735" y="63826"/>
                  <a:pt x="2813875" y="0"/>
                </a:cubicBezTo>
                <a:cubicBezTo>
                  <a:pt x="2978015" y="-63826"/>
                  <a:pt x="3196872" y="12681"/>
                  <a:pt x="3349671" y="0"/>
                </a:cubicBezTo>
                <a:cubicBezTo>
                  <a:pt x="3502470" y="-12681"/>
                  <a:pt x="3646360" y="46600"/>
                  <a:pt x="3885466" y="0"/>
                </a:cubicBezTo>
                <a:cubicBezTo>
                  <a:pt x="4124572" y="-46600"/>
                  <a:pt x="4219123" y="30634"/>
                  <a:pt x="4374671" y="0"/>
                </a:cubicBezTo>
                <a:cubicBezTo>
                  <a:pt x="4530219" y="-30634"/>
                  <a:pt x="4714566" y="67375"/>
                  <a:pt x="5003648" y="0"/>
                </a:cubicBezTo>
                <a:cubicBezTo>
                  <a:pt x="5201363" y="-29448"/>
                  <a:pt x="5354157" y="165682"/>
                  <a:pt x="5348205" y="344557"/>
                </a:cubicBezTo>
                <a:cubicBezTo>
                  <a:pt x="5359726" y="519355"/>
                  <a:pt x="5306215" y="581321"/>
                  <a:pt x="5348205" y="776389"/>
                </a:cubicBezTo>
                <a:cubicBezTo>
                  <a:pt x="5390195" y="971457"/>
                  <a:pt x="5338496" y="1135231"/>
                  <a:pt x="5348205" y="1249567"/>
                </a:cubicBezTo>
                <a:cubicBezTo>
                  <a:pt x="5357914" y="1363903"/>
                  <a:pt x="5325649" y="1604733"/>
                  <a:pt x="5348205" y="1722745"/>
                </a:cubicBezTo>
                <a:cubicBezTo>
                  <a:pt x="5340656" y="1920373"/>
                  <a:pt x="5178353" y="2101554"/>
                  <a:pt x="5003648" y="2067302"/>
                </a:cubicBezTo>
                <a:cubicBezTo>
                  <a:pt x="4872160" y="2096300"/>
                  <a:pt x="4653164" y="2062884"/>
                  <a:pt x="4561034" y="2067302"/>
                </a:cubicBezTo>
                <a:cubicBezTo>
                  <a:pt x="4468904" y="2071720"/>
                  <a:pt x="4233872" y="2002551"/>
                  <a:pt x="3932057" y="2067302"/>
                </a:cubicBezTo>
                <a:cubicBezTo>
                  <a:pt x="3630242" y="2132053"/>
                  <a:pt x="3691933" y="2056479"/>
                  <a:pt x="3489443" y="2067302"/>
                </a:cubicBezTo>
                <a:cubicBezTo>
                  <a:pt x="3286953" y="2078125"/>
                  <a:pt x="3065284" y="2014141"/>
                  <a:pt x="2953648" y="2067302"/>
                </a:cubicBezTo>
                <a:cubicBezTo>
                  <a:pt x="2842013" y="2120463"/>
                  <a:pt x="2578262" y="2034842"/>
                  <a:pt x="2324671" y="2067302"/>
                </a:cubicBezTo>
                <a:cubicBezTo>
                  <a:pt x="2071080" y="2099762"/>
                  <a:pt x="1869553" y="2043069"/>
                  <a:pt x="1649102" y="2067302"/>
                </a:cubicBezTo>
                <a:cubicBezTo>
                  <a:pt x="1428651" y="2091535"/>
                  <a:pt x="1248922" y="2006904"/>
                  <a:pt x="1020125" y="2067302"/>
                </a:cubicBezTo>
                <a:cubicBezTo>
                  <a:pt x="791328" y="2127700"/>
                  <a:pt x="613029" y="1996150"/>
                  <a:pt x="344557" y="2067302"/>
                </a:cubicBezTo>
                <a:cubicBezTo>
                  <a:pt x="110221" y="2048720"/>
                  <a:pt x="-19650" y="1933153"/>
                  <a:pt x="0" y="1722745"/>
                </a:cubicBezTo>
                <a:cubicBezTo>
                  <a:pt x="-8794" y="1547142"/>
                  <a:pt x="3382" y="1474687"/>
                  <a:pt x="0" y="1263349"/>
                </a:cubicBezTo>
                <a:cubicBezTo>
                  <a:pt x="-3382" y="1052011"/>
                  <a:pt x="15284" y="993023"/>
                  <a:pt x="0" y="776389"/>
                </a:cubicBezTo>
                <a:cubicBezTo>
                  <a:pt x="-15284" y="559755"/>
                  <a:pt x="27099" y="508927"/>
                  <a:pt x="0" y="344557"/>
                </a:cubicBezTo>
                <a:close/>
              </a:path>
              <a:path w="5348205" h="2067302" stroke="0" extrusionOk="0">
                <a:moveTo>
                  <a:pt x="0" y="344557"/>
                </a:moveTo>
                <a:cubicBezTo>
                  <a:pt x="-15798" y="181277"/>
                  <a:pt x="167274" y="-8799"/>
                  <a:pt x="344557" y="0"/>
                </a:cubicBezTo>
                <a:cubicBezTo>
                  <a:pt x="511014" y="-54576"/>
                  <a:pt x="697055" y="50281"/>
                  <a:pt x="973534" y="0"/>
                </a:cubicBezTo>
                <a:cubicBezTo>
                  <a:pt x="1250013" y="-50281"/>
                  <a:pt x="1336067" y="65974"/>
                  <a:pt x="1555921" y="0"/>
                </a:cubicBezTo>
                <a:cubicBezTo>
                  <a:pt x="1775775" y="-65974"/>
                  <a:pt x="1987960" y="22180"/>
                  <a:pt x="2138307" y="0"/>
                </a:cubicBezTo>
                <a:cubicBezTo>
                  <a:pt x="2288654" y="-22180"/>
                  <a:pt x="2576125" y="49535"/>
                  <a:pt x="2720693" y="0"/>
                </a:cubicBezTo>
                <a:cubicBezTo>
                  <a:pt x="2865261" y="-49535"/>
                  <a:pt x="3117718" y="56517"/>
                  <a:pt x="3303080" y="0"/>
                </a:cubicBezTo>
                <a:cubicBezTo>
                  <a:pt x="3488442" y="-56517"/>
                  <a:pt x="3557711" y="3238"/>
                  <a:pt x="3792284" y="0"/>
                </a:cubicBezTo>
                <a:cubicBezTo>
                  <a:pt x="4026857" y="-3238"/>
                  <a:pt x="4033859" y="43358"/>
                  <a:pt x="4234898" y="0"/>
                </a:cubicBezTo>
                <a:cubicBezTo>
                  <a:pt x="4435937" y="-43358"/>
                  <a:pt x="4836020" y="13660"/>
                  <a:pt x="5003648" y="0"/>
                </a:cubicBezTo>
                <a:cubicBezTo>
                  <a:pt x="5162045" y="9241"/>
                  <a:pt x="5352212" y="121221"/>
                  <a:pt x="5348205" y="344557"/>
                </a:cubicBezTo>
                <a:cubicBezTo>
                  <a:pt x="5351165" y="541215"/>
                  <a:pt x="5310955" y="613481"/>
                  <a:pt x="5348205" y="790171"/>
                </a:cubicBezTo>
                <a:cubicBezTo>
                  <a:pt x="5385455" y="966861"/>
                  <a:pt x="5330075" y="1033092"/>
                  <a:pt x="5348205" y="1263349"/>
                </a:cubicBezTo>
                <a:cubicBezTo>
                  <a:pt x="5366335" y="1493606"/>
                  <a:pt x="5331389" y="1614523"/>
                  <a:pt x="5348205" y="1722745"/>
                </a:cubicBezTo>
                <a:cubicBezTo>
                  <a:pt x="5334859" y="1932961"/>
                  <a:pt x="5159556" y="2075443"/>
                  <a:pt x="5003648" y="2067302"/>
                </a:cubicBezTo>
                <a:cubicBezTo>
                  <a:pt x="4777508" y="2113684"/>
                  <a:pt x="4656704" y="2038073"/>
                  <a:pt x="4421262" y="2067302"/>
                </a:cubicBezTo>
                <a:cubicBezTo>
                  <a:pt x="4185820" y="2096531"/>
                  <a:pt x="4045412" y="2034107"/>
                  <a:pt x="3932057" y="2067302"/>
                </a:cubicBezTo>
                <a:cubicBezTo>
                  <a:pt x="3818702" y="2100497"/>
                  <a:pt x="3403950" y="2047519"/>
                  <a:pt x="3256489" y="2067302"/>
                </a:cubicBezTo>
                <a:cubicBezTo>
                  <a:pt x="3109028" y="2087085"/>
                  <a:pt x="2842989" y="2061089"/>
                  <a:pt x="2627512" y="2067302"/>
                </a:cubicBezTo>
                <a:cubicBezTo>
                  <a:pt x="2412035" y="2073515"/>
                  <a:pt x="2374876" y="2053849"/>
                  <a:pt x="2138307" y="2067302"/>
                </a:cubicBezTo>
                <a:cubicBezTo>
                  <a:pt x="1901739" y="2080755"/>
                  <a:pt x="1882499" y="2025403"/>
                  <a:pt x="1649102" y="2067302"/>
                </a:cubicBezTo>
                <a:cubicBezTo>
                  <a:pt x="1415706" y="2109201"/>
                  <a:pt x="1262702" y="2005631"/>
                  <a:pt x="1066716" y="2067302"/>
                </a:cubicBezTo>
                <a:cubicBezTo>
                  <a:pt x="870730" y="2128973"/>
                  <a:pt x="618311" y="2052921"/>
                  <a:pt x="344557" y="2067302"/>
                </a:cubicBezTo>
                <a:cubicBezTo>
                  <a:pt x="140666" y="2032527"/>
                  <a:pt x="7637" y="1929293"/>
                  <a:pt x="0" y="1722745"/>
                </a:cubicBezTo>
                <a:cubicBezTo>
                  <a:pt x="-24454" y="1547811"/>
                  <a:pt x="41252" y="1454102"/>
                  <a:pt x="0" y="1290913"/>
                </a:cubicBezTo>
                <a:cubicBezTo>
                  <a:pt x="-41252" y="1127724"/>
                  <a:pt x="34711" y="938659"/>
                  <a:pt x="0" y="803953"/>
                </a:cubicBezTo>
                <a:cubicBezTo>
                  <a:pt x="-34711" y="669247"/>
                  <a:pt x="38468" y="446694"/>
                  <a:pt x="0" y="344557"/>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2842418190">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4799" kern="1200" dirty="0">
                <a:solidFill>
                  <a:schemeClr val="tx1"/>
                </a:solidFill>
                <a:latin typeface="Aptos" panose="02110004020202020204"/>
              </a:rPr>
              <a:t>Flexible, </a:t>
            </a:r>
            <a:r>
              <a:rPr lang="en-US" sz="4799" b="1" kern="1200" dirty="0">
                <a:solidFill>
                  <a:schemeClr val="tx1"/>
                </a:solidFill>
                <a:latin typeface="Aptos" panose="02110004020202020204"/>
              </a:rPr>
              <a:t>no-cost </a:t>
            </a:r>
            <a:r>
              <a:rPr lang="en-US" sz="4799" b="1" kern="1200" dirty="0" err="1">
                <a:solidFill>
                  <a:schemeClr val="tx1"/>
                </a:solidFill>
                <a:latin typeface="Aptos" panose="02110004020202020204"/>
              </a:rPr>
              <a:t>PrEP</a:t>
            </a:r>
            <a:r>
              <a:rPr lang="en-US" sz="4799" b="1" kern="1200" dirty="0">
                <a:solidFill>
                  <a:schemeClr val="tx1"/>
                </a:solidFill>
                <a:latin typeface="Aptos" panose="02110004020202020204"/>
              </a:rPr>
              <a:t> </a:t>
            </a:r>
            <a:r>
              <a:rPr lang="en-US" sz="4799" kern="1200" dirty="0">
                <a:solidFill>
                  <a:schemeClr val="tx1"/>
                </a:solidFill>
                <a:latin typeface="Aptos" panose="02110004020202020204"/>
              </a:rPr>
              <a:t>access</a:t>
            </a:r>
          </a:p>
        </p:txBody>
      </p:sp>
      <p:sp>
        <p:nvSpPr>
          <p:cNvPr id="5" name="Title 4">
            <a:extLst>
              <a:ext uri="{FF2B5EF4-FFF2-40B4-BE49-F238E27FC236}">
                <a16:creationId xmlns:a16="http://schemas.microsoft.com/office/drawing/2014/main" id="{75687145-2445-BBF7-AABA-09C28A80A014}"/>
              </a:ext>
            </a:extLst>
          </p:cNvPr>
          <p:cNvSpPr>
            <a:spLocks noGrp="1"/>
          </p:cNvSpPr>
          <p:nvPr>
            <p:ph type="title"/>
          </p:nvPr>
        </p:nvSpPr>
        <p:spPr>
          <a:xfrm>
            <a:off x="6512560" y="1137901"/>
            <a:ext cx="4987867" cy="648915"/>
          </a:xfrm>
        </p:spPr>
        <p:txBody>
          <a:bodyPr>
            <a:normAutofit fontScale="90000"/>
          </a:bodyPr>
          <a:lstStyle/>
          <a:p>
            <a:r>
              <a:rPr lang="en-US" dirty="0"/>
              <a:t>Identify non-grant revenue streams</a:t>
            </a:r>
          </a:p>
        </p:txBody>
      </p:sp>
      <p:pic>
        <p:nvPicPr>
          <p:cNvPr id="6" name="Content Placeholder 4">
            <a:extLst>
              <a:ext uri="{FF2B5EF4-FFF2-40B4-BE49-F238E27FC236}">
                <a16:creationId xmlns:a16="http://schemas.microsoft.com/office/drawing/2014/main" id="{BF7F0C65-2E32-04B7-4772-4B16BC117CE2}"/>
              </a:ext>
            </a:extLst>
          </p:cNvPr>
          <p:cNvPicPr>
            <a:picLocks noGrp="1" noChangeAspect="1"/>
          </p:cNvPicPr>
          <p:nvPr>
            <p:ph idx="1"/>
          </p:nvPr>
        </p:nvPicPr>
        <p:blipFill>
          <a:blip r:embed="rId2"/>
          <a:stretch>
            <a:fillRect/>
          </a:stretch>
        </p:blipFill>
        <p:spPr>
          <a:xfrm>
            <a:off x="922922" y="2218431"/>
            <a:ext cx="4547088" cy="872240"/>
          </a:xfrm>
        </p:spPr>
      </p:pic>
      <p:pic>
        <p:nvPicPr>
          <p:cNvPr id="7" name="Picture 6">
            <a:extLst>
              <a:ext uri="{FF2B5EF4-FFF2-40B4-BE49-F238E27FC236}">
                <a16:creationId xmlns:a16="http://schemas.microsoft.com/office/drawing/2014/main" id="{6773EDA7-5C7B-C45D-4C55-23EF0526F39E}"/>
              </a:ext>
            </a:extLst>
          </p:cNvPr>
          <p:cNvPicPr>
            <a:picLocks noChangeAspect="1"/>
          </p:cNvPicPr>
          <p:nvPr/>
        </p:nvPicPr>
        <p:blipFill>
          <a:blip r:embed="rId3"/>
          <a:stretch>
            <a:fillRect/>
          </a:stretch>
        </p:blipFill>
        <p:spPr>
          <a:xfrm>
            <a:off x="906557" y="4285733"/>
            <a:ext cx="5000376" cy="1040267"/>
          </a:xfrm>
          <a:prstGeom prst="rect">
            <a:avLst/>
          </a:prstGeom>
        </p:spPr>
      </p:pic>
      <p:pic>
        <p:nvPicPr>
          <p:cNvPr id="9" name="Content Placeholder 4">
            <a:extLst>
              <a:ext uri="{FF2B5EF4-FFF2-40B4-BE49-F238E27FC236}">
                <a16:creationId xmlns:a16="http://schemas.microsoft.com/office/drawing/2014/main" id="{2304C503-15A2-0349-15F3-580F08BC02A1}"/>
              </a:ext>
            </a:extLst>
          </p:cNvPr>
          <p:cNvPicPr>
            <a:picLocks noChangeAspect="1"/>
          </p:cNvPicPr>
          <p:nvPr/>
        </p:nvPicPr>
        <p:blipFill>
          <a:blip r:embed="rId4"/>
          <a:stretch>
            <a:fillRect/>
          </a:stretch>
        </p:blipFill>
        <p:spPr>
          <a:xfrm>
            <a:off x="6512560" y="2547393"/>
            <a:ext cx="4532224" cy="3018368"/>
          </a:xfrm>
          <a:prstGeom prst="rect">
            <a:avLst/>
          </a:prstGeom>
        </p:spPr>
      </p:pic>
      <p:pic>
        <p:nvPicPr>
          <p:cNvPr id="10" name="Content Placeholder 4">
            <a:extLst>
              <a:ext uri="{FF2B5EF4-FFF2-40B4-BE49-F238E27FC236}">
                <a16:creationId xmlns:a16="http://schemas.microsoft.com/office/drawing/2014/main" id="{0301B258-E1CE-E14F-DE88-F200B2A56F6D}"/>
              </a:ext>
            </a:extLst>
          </p:cNvPr>
          <p:cNvPicPr>
            <a:picLocks noChangeAspect="1"/>
          </p:cNvPicPr>
          <p:nvPr/>
        </p:nvPicPr>
        <p:blipFill>
          <a:blip r:embed="rId2"/>
          <a:stretch>
            <a:fillRect/>
          </a:stretch>
        </p:blipFill>
        <p:spPr>
          <a:xfrm>
            <a:off x="739326" y="4527311"/>
            <a:ext cx="4547088" cy="872240"/>
          </a:xfrm>
        </p:spPr>
      </p:pic>
      <p:pic>
        <p:nvPicPr>
          <p:cNvPr id="11" name="Content Placeholder 4">
            <a:extLst>
              <a:ext uri="{FF2B5EF4-FFF2-40B4-BE49-F238E27FC236}">
                <a16:creationId xmlns:a16="http://schemas.microsoft.com/office/drawing/2014/main" id="{F48D9B69-6C8F-132B-52F1-6D45B3EE900C}"/>
              </a:ext>
            </a:extLst>
          </p:cNvPr>
          <p:cNvPicPr>
            <a:picLocks noChangeAspect="1"/>
          </p:cNvPicPr>
          <p:nvPr/>
        </p:nvPicPr>
        <p:blipFill>
          <a:blip r:embed="rId2"/>
          <a:stretch>
            <a:fillRect/>
          </a:stretch>
        </p:blipFill>
        <p:spPr>
          <a:xfrm>
            <a:off x="922922" y="3827176"/>
            <a:ext cx="4547088" cy="872240"/>
          </a:xfrm>
        </p:spPr>
      </p:pic>
      <p:sp>
        <p:nvSpPr>
          <p:cNvPr id="12" name="Title 4">
            <a:extLst>
              <a:ext uri="{FF2B5EF4-FFF2-40B4-BE49-F238E27FC236}">
                <a16:creationId xmlns:a16="http://schemas.microsoft.com/office/drawing/2014/main" id="{222E7BC9-15A8-E31E-E9BE-2E583BD97FB0}"/>
              </a:ext>
            </a:extLst>
          </p:cNvPr>
          <p:cNvSpPr txBox="1">
            <a:spLocks/>
          </p:cNvSpPr>
          <p:nvPr/>
        </p:nvSpPr>
        <p:spPr>
          <a:xfrm>
            <a:off x="922922" y="3500145"/>
            <a:ext cx="10794980" cy="648915"/>
          </a:xfrm>
          <a:prstGeom prst="rect">
            <a:avLst/>
          </a:prstGeom>
        </p:spPr>
        <p:txBody>
          <a:bodyPr vert="horz" lIns="91440" tIns="45720" rIns="91440" bIns="45720" rtlCol="0" anchor="t">
            <a:normAutofit/>
          </a:bodyPr>
          <a:lstStyle>
            <a:lvl1pPr algn="l" defTabSz="1218895" rtl="0" eaLnBrk="1" latinLnBrk="0" hangingPunct="1">
              <a:spcBef>
                <a:spcPct val="0"/>
              </a:spcBef>
              <a:buNone/>
              <a:defRPr sz="3466" kern="1200">
                <a:solidFill>
                  <a:schemeClr val="accent6"/>
                </a:solidFill>
                <a:latin typeface="+mj-lt"/>
                <a:ea typeface="+mj-ea"/>
                <a:cs typeface="Arial" pitchFamily="34" charset="0"/>
              </a:defRPr>
            </a:lvl1pPr>
          </a:lstStyle>
          <a:p>
            <a:r>
              <a:rPr lang="en-US" dirty="0"/>
              <a:t>ACA law: no-cost sharing</a:t>
            </a:r>
          </a:p>
        </p:txBody>
      </p:sp>
    </p:spTree>
    <p:extLst>
      <p:ext uri="{BB962C8B-B14F-4D97-AF65-F5344CB8AC3E}">
        <p14:creationId xmlns:p14="http://schemas.microsoft.com/office/powerpoint/2010/main" val="2421455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3B2B-96E3-3E6D-98DA-B6C58FD9E41E}"/>
            </a:ext>
          </a:extLst>
        </p:cNvPr>
        <p:cNvGrpSpPr/>
        <p:nvPr/>
      </p:nvGrpSpPr>
      <p:grpSpPr>
        <a:xfrm>
          <a:off x="0" y="0"/>
          <a:ext cx="0" cy="0"/>
          <a:chOff x="0" y="0"/>
          <a:chExt cx="0" cy="0"/>
        </a:xfrm>
      </p:grpSpPr>
      <p:sp>
        <p:nvSpPr>
          <p:cNvPr id="2" name="Rounded Rectangle 9">
            <a:extLst>
              <a:ext uri="{FF2B5EF4-FFF2-40B4-BE49-F238E27FC236}">
                <a16:creationId xmlns:a16="http://schemas.microsoft.com/office/drawing/2014/main" id="{D8B6E2A8-0D21-0C8C-8F62-340D7EB7B2B3}"/>
              </a:ext>
            </a:extLst>
          </p:cNvPr>
          <p:cNvSpPr/>
          <p:nvPr/>
        </p:nvSpPr>
        <p:spPr>
          <a:xfrm>
            <a:off x="558728" y="963522"/>
            <a:ext cx="5348205" cy="2067302"/>
          </a:xfrm>
          <a:custGeom>
            <a:avLst/>
            <a:gdLst>
              <a:gd name="csX0" fmla="*/ 0 w 5348205"/>
              <a:gd name="csY0" fmla="*/ 344557 h 2067302"/>
              <a:gd name="csX1" fmla="*/ 344557 w 5348205"/>
              <a:gd name="csY1" fmla="*/ 0 h 2067302"/>
              <a:gd name="csX2" fmla="*/ 926943 w 5348205"/>
              <a:gd name="csY2" fmla="*/ 0 h 2067302"/>
              <a:gd name="csX3" fmla="*/ 1555921 w 5348205"/>
              <a:gd name="csY3" fmla="*/ 0 h 2067302"/>
              <a:gd name="csX4" fmla="*/ 2138307 w 5348205"/>
              <a:gd name="csY4" fmla="*/ 0 h 2067302"/>
              <a:gd name="csX5" fmla="*/ 2813875 w 5348205"/>
              <a:gd name="csY5" fmla="*/ 0 h 2067302"/>
              <a:gd name="csX6" fmla="*/ 3349671 w 5348205"/>
              <a:gd name="csY6" fmla="*/ 0 h 2067302"/>
              <a:gd name="csX7" fmla="*/ 3885466 w 5348205"/>
              <a:gd name="csY7" fmla="*/ 0 h 2067302"/>
              <a:gd name="csX8" fmla="*/ 4374671 w 5348205"/>
              <a:gd name="csY8" fmla="*/ 0 h 2067302"/>
              <a:gd name="csX9" fmla="*/ 5003648 w 5348205"/>
              <a:gd name="csY9" fmla="*/ 0 h 2067302"/>
              <a:gd name="csX10" fmla="*/ 5348205 w 5348205"/>
              <a:gd name="csY10" fmla="*/ 344557 h 2067302"/>
              <a:gd name="csX11" fmla="*/ 5348205 w 5348205"/>
              <a:gd name="csY11" fmla="*/ 776389 h 2067302"/>
              <a:gd name="csX12" fmla="*/ 5348205 w 5348205"/>
              <a:gd name="csY12" fmla="*/ 1249567 h 2067302"/>
              <a:gd name="csX13" fmla="*/ 5348205 w 5348205"/>
              <a:gd name="csY13" fmla="*/ 1722745 h 2067302"/>
              <a:gd name="csX14" fmla="*/ 5003648 w 5348205"/>
              <a:gd name="csY14" fmla="*/ 2067302 h 2067302"/>
              <a:gd name="csX15" fmla="*/ 4561034 w 5348205"/>
              <a:gd name="csY15" fmla="*/ 2067302 h 2067302"/>
              <a:gd name="csX16" fmla="*/ 3932057 w 5348205"/>
              <a:gd name="csY16" fmla="*/ 2067302 h 2067302"/>
              <a:gd name="csX17" fmla="*/ 3489443 w 5348205"/>
              <a:gd name="csY17" fmla="*/ 2067302 h 2067302"/>
              <a:gd name="csX18" fmla="*/ 2953648 w 5348205"/>
              <a:gd name="csY18" fmla="*/ 2067302 h 2067302"/>
              <a:gd name="csX19" fmla="*/ 2324671 w 5348205"/>
              <a:gd name="csY19" fmla="*/ 2067302 h 2067302"/>
              <a:gd name="csX20" fmla="*/ 1649102 w 5348205"/>
              <a:gd name="csY20" fmla="*/ 2067302 h 2067302"/>
              <a:gd name="csX21" fmla="*/ 1020125 w 5348205"/>
              <a:gd name="csY21" fmla="*/ 2067302 h 2067302"/>
              <a:gd name="csX22" fmla="*/ 344557 w 5348205"/>
              <a:gd name="csY22" fmla="*/ 2067302 h 2067302"/>
              <a:gd name="csX23" fmla="*/ 0 w 5348205"/>
              <a:gd name="csY23" fmla="*/ 1722745 h 2067302"/>
              <a:gd name="csX24" fmla="*/ 0 w 5348205"/>
              <a:gd name="csY24" fmla="*/ 1263349 h 2067302"/>
              <a:gd name="csX25" fmla="*/ 0 w 5348205"/>
              <a:gd name="csY25" fmla="*/ 776389 h 2067302"/>
              <a:gd name="csX26" fmla="*/ 0 w 5348205"/>
              <a:gd name="csY26" fmla="*/ 344557 h 20673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348205" h="2067302" fill="none" extrusionOk="0">
                <a:moveTo>
                  <a:pt x="0" y="344557"/>
                </a:moveTo>
                <a:cubicBezTo>
                  <a:pt x="-13780" y="199134"/>
                  <a:pt x="151833" y="10963"/>
                  <a:pt x="344557" y="0"/>
                </a:cubicBezTo>
                <a:cubicBezTo>
                  <a:pt x="529399" y="-53568"/>
                  <a:pt x="669430" y="25072"/>
                  <a:pt x="926943" y="0"/>
                </a:cubicBezTo>
                <a:cubicBezTo>
                  <a:pt x="1184456" y="-25072"/>
                  <a:pt x="1320498" y="31093"/>
                  <a:pt x="1555921" y="0"/>
                </a:cubicBezTo>
                <a:cubicBezTo>
                  <a:pt x="1791344" y="-31093"/>
                  <a:pt x="1880972" y="47693"/>
                  <a:pt x="2138307" y="0"/>
                </a:cubicBezTo>
                <a:cubicBezTo>
                  <a:pt x="2395642" y="-47693"/>
                  <a:pt x="2649735" y="63826"/>
                  <a:pt x="2813875" y="0"/>
                </a:cubicBezTo>
                <a:cubicBezTo>
                  <a:pt x="2978015" y="-63826"/>
                  <a:pt x="3196872" y="12681"/>
                  <a:pt x="3349671" y="0"/>
                </a:cubicBezTo>
                <a:cubicBezTo>
                  <a:pt x="3502470" y="-12681"/>
                  <a:pt x="3646360" y="46600"/>
                  <a:pt x="3885466" y="0"/>
                </a:cubicBezTo>
                <a:cubicBezTo>
                  <a:pt x="4124572" y="-46600"/>
                  <a:pt x="4219123" y="30634"/>
                  <a:pt x="4374671" y="0"/>
                </a:cubicBezTo>
                <a:cubicBezTo>
                  <a:pt x="4530219" y="-30634"/>
                  <a:pt x="4714566" y="67375"/>
                  <a:pt x="5003648" y="0"/>
                </a:cubicBezTo>
                <a:cubicBezTo>
                  <a:pt x="5201363" y="-29448"/>
                  <a:pt x="5354157" y="165682"/>
                  <a:pt x="5348205" y="344557"/>
                </a:cubicBezTo>
                <a:cubicBezTo>
                  <a:pt x="5359726" y="519355"/>
                  <a:pt x="5306215" y="581321"/>
                  <a:pt x="5348205" y="776389"/>
                </a:cubicBezTo>
                <a:cubicBezTo>
                  <a:pt x="5390195" y="971457"/>
                  <a:pt x="5338496" y="1135231"/>
                  <a:pt x="5348205" y="1249567"/>
                </a:cubicBezTo>
                <a:cubicBezTo>
                  <a:pt x="5357914" y="1363903"/>
                  <a:pt x="5325649" y="1604733"/>
                  <a:pt x="5348205" y="1722745"/>
                </a:cubicBezTo>
                <a:cubicBezTo>
                  <a:pt x="5340656" y="1920373"/>
                  <a:pt x="5178353" y="2101554"/>
                  <a:pt x="5003648" y="2067302"/>
                </a:cubicBezTo>
                <a:cubicBezTo>
                  <a:pt x="4872160" y="2096300"/>
                  <a:pt x="4653164" y="2062884"/>
                  <a:pt x="4561034" y="2067302"/>
                </a:cubicBezTo>
                <a:cubicBezTo>
                  <a:pt x="4468904" y="2071720"/>
                  <a:pt x="4233872" y="2002551"/>
                  <a:pt x="3932057" y="2067302"/>
                </a:cubicBezTo>
                <a:cubicBezTo>
                  <a:pt x="3630242" y="2132053"/>
                  <a:pt x="3691933" y="2056479"/>
                  <a:pt x="3489443" y="2067302"/>
                </a:cubicBezTo>
                <a:cubicBezTo>
                  <a:pt x="3286953" y="2078125"/>
                  <a:pt x="3065284" y="2014141"/>
                  <a:pt x="2953648" y="2067302"/>
                </a:cubicBezTo>
                <a:cubicBezTo>
                  <a:pt x="2842013" y="2120463"/>
                  <a:pt x="2578262" y="2034842"/>
                  <a:pt x="2324671" y="2067302"/>
                </a:cubicBezTo>
                <a:cubicBezTo>
                  <a:pt x="2071080" y="2099762"/>
                  <a:pt x="1869553" y="2043069"/>
                  <a:pt x="1649102" y="2067302"/>
                </a:cubicBezTo>
                <a:cubicBezTo>
                  <a:pt x="1428651" y="2091535"/>
                  <a:pt x="1248922" y="2006904"/>
                  <a:pt x="1020125" y="2067302"/>
                </a:cubicBezTo>
                <a:cubicBezTo>
                  <a:pt x="791328" y="2127700"/>
                  <a:pt x="613029" y="1996150"/>
                  <a:pt x="344557" y="2067302"/>
                </a:cubicBezTo>
                <a:cubicBezTo>
                  <a:pt x="110221" y="2048720"/>
                  <a:pt x="-19650" y="1933153"/>
                  <a:pt x="0" y="1722745"/>
                </a:cubicBezTo>
                <a:cubicBezTo>
                  <a:pt x="-8794" y="1547142"/>
                  <a:pt x="3382" y="1474687"/>
                  <a:pt x="0" y="1263349"/>
                </a:cubicBezTo>
                <a:cubicBezTo>
                  <a:pt x="-3382" y="1052011"/>
                  <a:pt x="15284" y="993023"/>
                  <a:pt x="0" y="776389"/>
                </a:cubicBezTo>
                <a:cubicBezTo>
                  <a:pt x="-15284" y="559755"/>
                  <a:pt x="27099" y="508927"/>
                  <a:pt x="0" y="344557"/>
                </a:cubicBezTo>
                <a:close/>
              </a:path>
              <a:path w="5348205" h="2067302" stroke="0" extrusionOk="0">
                <a:moveTo>
                  <a:pt x="0" y="344557"/>
                </a:moveTo>
                <a:cubicBezTo>
                  <a:pt x="-15798" y="181277"/>
                  <a:pt x="167274" y="-8799"/>
                  <a:pt x="344557" y="0"/>
                </a:cubicBezTo>
                <a:cubicBezTo>
                  <a:pt x="511014" y="-54576"/>
                  <a:pt x="697055" y="50281"/>
                  <a:pt x="973534" y="0"/>
                </a:cubicBezTo>
                <a:cubicBezTo>
                  <a:pt x="1250013" y="-50281"/>
                  <a:pt x="1336067" y="65974"/>
                  <a:pt x="1555921" y="0"/>
                </a:cubicBezTo>
                <a:cubicBezTo>
                  <a:pt x="1775775" y="-65974"/>
                  <a:pt x="1987960" y="22180"/>
                  <a:pt x="2138307" y="0"/>
                </a:cubicBezTo>
                <a:cubicBezTo>
                  <a:pt x="2288654" y="-22180"/>
                  <a:pt x="2576125" y="49535"/>
                  <a:pt x="2720693" y="0"/>
                </a:cubicBezTo>
                <a:cubicBezTo>
                  <a:pt x="2865261" y="-49535"/>
                  <a:pt x="3117718" y="56517"/>
                  <a:pt x="3303080" y="0"/>
                </a:cubicBezTo>
                <a:cubicBezTo>
                  <a:pt x="3488442" y="-56517"/>
                  <a:pt x="3557711" y="3238"/>
                  <a:pt x="3792284" y="0"/>
                </a:cubicBezTo>
                <a:cubicBezTo>
                  <a:pt x="4026857" y="-3238"/>
                  <a:pt x="4033859" y="43358"/>
                  <a:pt x="4234898" y="0"/>
                </a:cubicBezTo>
                <a:cubicBezTo>
                  <a:pt x="4435937" y="-43358"/>
                  <a:pt x="4836020" y="13660"/>
                  <a:pt x="5003648" y="0"/>
                </a:cubicBezTo>
                <a:cubicBezTo>
                  <a:pt x="5162045" y="9241"/>
                  <a:pt x="5352212" y="121221"/>
                  <a:pt x="5348205" y="344557"/>
                </a:cubicBezTo>
                <a:cubicBezTo>
                  <a:pt x="5351165" y="541215"/>
                  <a:pt x="5310955" y="613481"/>
                  <a:pt x="5348205" y="790171"/>
                </a:cubicBezTo>
                <a:cubicBezTo>
                  <a:pt x="5385455" y="966861"/>
                  <a:pt x="5330075" y="1033092"/>
                  <a:pt x="5348205" y="1263349"/>
                </a:cubicBezTo>
                <a:cubicBezTo>
                  <a:pt x="5366335" y="1493606"/>
                  <a:pt x="5331389" y="1614523"/>
                  <a:pt x="5348205" y="1722745"/>
                </a:cubicBezTo>
                <a:cubicBezTo>
                  <a:pt x="5334859" y="1932961"/>
                  <a:pt x="5159556" y="2075443"/>
                  <a:pt x="5003648" y="2067302"/>
                </a:cubicBezTo>
                <a:cubicBezTo>
                  <a:pt x="4777508" y="2113684"/>
                  <a:pt x="4656704" y="2038073"/>
                  <a:pt x="4421262" y="2067302"/>
                </a:cubicBezTo>
                <a:cubicBezTo>
                  <a:pt x="4185820" y="2096531"/>
                  <a:pt x="4045412" y="2034107"/>
                  <a:pt x="3932057" y="2067302"/>
                </a:cubicBezTo>
                <a:cubicBezTo>
                  <a:pt x="3818702" y="2100497"/>
                  <a:pt x="3403950" y="2047519"/>
                  <a:pt x="3256489" y="2067302"/>
                </a:cubicBezTo>
                <a:cubicBezTo>
                  <a:pt x="3109028" y="2087085"/>
                  <a:pt x="2842989" y="2061089"/>
                  <a:pt x="2627512" y="2067302"/>
                </a:cubicBezTo>
                <a:cubicBezTo>
                  <a:pt x="2412035" y="2073515"/>
                  <a:pt x="2374876" y="2053849"/>
                  <a:pt x="2138307" y="2067302"/>
                </a:cubicBezTo>
                <a:cubicBezTo>
                  <a:pt x="1901739" y="2080755"/>
                  <a:pt x="1882499" y="2025403"/>
                  <a:pt x="1649102" y="2067302"/>
                </a:cubicBezTo>
                <a:cubicBezTo>
                  <a:pt x="1415706" y="2109201"/>
                  <a:pt x="1262702" y="2005631"/>
                  <a:pt x="1066716" y="2067302"/>
                </a:cubicBezTo>
                <a:cubicBezTo>
                  <a:pt x="870730" y="2128973"/>
                  <a:pt x="618311" y="2052921"/>
                  <a:pt x="344557" y="2067302"/>
                </a:cubicBezTo>
                <a:cubicBezTo>
                  <a:pt x="140666" y="2032527"/>
                  <a:pt x="7637" y="1929293"/>
                  <a:pt x="0" y="1722745"/>
                </a:cubicBezTo>
                <a:cubicBezTo>
                  <a:pt x="-24454" y="1547811"/>
                  <a:pt x="41252" y="1454102"/>
                  <a:pt x="0" y="1290913"/>
                </a:cubicBezTo>
                <a:cubicBezTo>
                  <a:pt x="-41252" y="1127724"/>
                  <a:pt x="34711" y="938659"/>
                  <a:pt x="0" y="803953"/>
                </a:cubicBezTo>
                <a:cubicBezTo>
                  <a:pt x="-34711" y="669247"/>
                  <a:pt x="38468" y="446694"/>
                  <a:pt x="0" y="344557"/>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2842418190">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4799" kern="1200" dirty="0">
                <a:solidFill>
                  <a:schemeClr val="tx1"/>
                </a:solidFill>
                <a:latin typeface="Aptos" panose="02110004020202020204"/>
              </a:rPr>
              <a:t>Flexible, </a:t>
            </a:r>
            <a:r>
              <a:rPr lang="en-US" sz="4799" b="1" kern="1200" dirty="0">
                <a:solidFill>
                  <a:schemeClr val="tx1"/>
                </a:solidFill>
                <a:latin typeface="Aptos" panose="02110004020202020204"/>
              </a:rPr>
              <a:t>no-cost </a:t>
            </a:r>
            <a:r>
              <a:rPr lang="en-US" sz="4799" b="1" kern="1200" dirty="0" err="1">
                <a:solidFill>
                  <a:schemeClr val="tx1"/>
                </a:solidFill>
                <a:latin typeface="Aptos" panose="02110004020202020204"/>
              </a:rPr>
              <a:t>PrEP</a:t>
            </a:r>
            <a:r>
              <a:rPr lang="en-US" sz="4799" b="1" kern="1200" dirty="0">
                <a:solidFill>
                  <a:schemeClr val="tx1"/>
                </a:solidFill>
                <a:latin typeface="Aptos" panose="02110004020202020204"/>
              </a:rPr>
              <a:t> </a:t>
            </a:r>
            <a:r>
              <a:rPr lang="en-US" sz="4799" kern="1200" dirty="0">
                <a:solidFill>
                  <a:schemeClr val="tx1"/>
                </a:solidFill>
                <a:latin typeface="Aptos" panose="02110004020202020204"/>
              </a:rPr>
              <a:t>access</a:t>
            </a:r>
          </a:p>
        </p:txBody>
      </p:sp>
      <p:sp>
        <p:nvSpPr>
          <p:cNvPr id="5" name="Title 4">
            <a:extLst>
              <a:ext uri="{FF2B5EF4-FFF2-40B4-BE49-F238E27FC236}">
                <a16:creationId xmlns:a16="http://schemas.microsoft.com/office/drawing/2014/main" id="{CF35FDAF-82CF-B6FB-0B6E-0705DEE3541C}"/>
              </a:ext>
            </a:extLst>
          </p:cNvPr>
          <p:cNvSpPr>
            <a:spLocks noGrp="1"/>
          </p:cNvSpPr>
          <p:nvPr>
            <p:ph type="title"/>
          </p:nvPr>
        </p:nvSpPr>
        <p:spPr>
          <a:xfrm>
            <a:off x="6512560" y="1137901"/>
            <a:ext cx="4987867" cy="648915"/>
          </a:xfrm>
        </p:spPr>
        <p:txBody>
          <a:bodyPr>
            <a:normAutofit fontScale="90000"/>
          </a:bodyPr>
          <a:lstStyle/>
          <a:p>
            <a:r>
              <a:rPr lang="en-US" dirty="0"/>
              <a:t>Use team-based care to enhance persistence and streamline infrastructure</a:t>
            </a:r>
          </a:p>
        </p:txBody>
      </p:sp>
      <p:pic>
        <p:nvPicPr>
          <p:cNvPr id="6" name="Content Placeholder 4">
            <a:extLst>
              <a:ext uri="{FF2B5EF4-FFF2-40B4-BE49-F238E27FC236}">
                <a16:creationId xmlns:a16="http://schemas.microsoft.com/office/drawing/2014/main" id="{C184CFB4-11A4-0458-4D4D-F790508FCCB4}"/>
              </a:ext>
            </a:extLst>
          </p:cNvPr>
          <p:cNvPicPr>
            <a:picLocks noGrp="1" noChangeAspect="1"/>
          </p:cNvPicPr>
          <p:nvPr>
            <p:ph idx="1"/>
          </p:nvPr>
        </p:nvPicPr>
        <p:blipFill>
          <a:blip r:embed="rId2"/>
          <a:stretch>
            <a:fillRect/>
          </a:stretch>
        </p:blipFill>
        <p:spPr>
          <a:xfrm>
            <a:off x="922922" y="2218431"/>
            <a:ext cx="4547088" cy="872240"/>
          </a:xfrm>
        </p:spPr>
      </p:pic>
      <p:pic>
        <p:nvPicPr>
          <p:cNvPr id="10" name="Content Placeholder 4">
            <a:extLst>
              <a:ext uri="{FF2B5EF4-FFF2-40B4-BE49-F238E27FC236}">
                <a16:creationId xmlns:a16="http://schemas.microsoft.com/office/drawing/2014/main" id="{65F2400E-033D-7455-748C-EAD9CDAD1349}"/>
              </a:ext>
            </a:extLst>
          </p:cNvPr>
          <p:cNvPicPr>
            <a:picLocks noChangeAspect="1"/>
          </p:cNvPicPr>
          <p:nvPr/>
        </p:nvPicPr>
        <p:blipFill>
          <a:blip r:embed="rId2"/>
          <a:stretch>
            <a:fillRect/>
          </a:stretch>
        </p:blipFill>
        <p:spPr>
          <a:xfrm>
            <a:off x="739326" y="4527311"/>
            <a:ext cx="4547088" cy="872240"/>
          </a:xfrm>
        </p:spPr>
      </p:pic>
      <p:pic>
        <p:nvPicPr>
          <p:cNvPr id="11" name="Content Placeholder 4">
            <a:extLst>
              <a:ext uri="{FF2B5EF4-FFF2-40B4-BE49-F238E27FC236}">
                <a16:creationId xmlns:a16="http://schemas.microsoft.com/office/drawing/2014/main" id="{6A12F237-A523-3F99-AB3F-4436D9FBDB4E}"/>
              </a:ext>
            </a:extLst>
          </p:cNvPr>
          <p:cNvPicPr>
            <a:picLocks noChangeAspect="1"/>
          </p:cNvPicPr>
          <p:nvPr/>
        </p:nvPicPr>
        <p:blipFill>
          <a:blip r:embed="rId2"/>
          <a:stretch>
            <a:fillRect/>
          </a:stretch>
        </p:blipFill>
        <p:spPr>
          <a:xfrm>
            <a:off x="922922" y="3827176"/>
            <a:ext cx="4547088" cy="872240"/>
          </a:xfrm>
        </p:spPr>
      </p:pic>
    </p:spTree>
    <p:extLst>
      <p:ext uri="{BB962C8B-B14F-4D97-AF65-F5344CB8AC3E}">
        <p14:creationId xmlns:p14="http://schemas.microsoft.com/office/powerpoint/2010/main" val="3146089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7776C-C470-0FD0-410C-FA5F94B09036}"/>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1B101BD9-C26E-47E8-18E9-213F8A784C97}"/>
              </a:ext>
            </a:extLst>
          </p:cNvPr>
          <p:cNvSpPr/>
          <p:nvPr/>
        </p:nvSpPr>
        <p:spPr>
          <a:xfrm>
            <a:off x="4299120" y="2917940"/>
            <a:ext cx="3671307" cy="1855749"/>
          </a:xfrm>
          <a:custGeom>
            <a:avLst/>
            <a:gdLst>
              <a:gd name="csX0" fmla="*/ 0 w 3671307"/>
              <a:gd name="csY0" fmla="*/ 309298 h 1855749"/>
              <a:gd name="csX1" fmla="*/ 309298 w 3671307"/>
              <a:gd name="csY1" fmla="*/ 0 h 1855749"/>
              <a:gd name="csX2" fmla="*/ 848610 w 3671307"/>
              <a:gd name="csY2" fmla="*/ 0 h 1855749"/>
              <a:gd name="csX3" fmla="*/ 1296341 w 3671307"/>
              <a:gd name="csY3" fmla="*/ 0 h 1855749"/>
              <a:gd name="csX4" fmla="*/ 1774599 w 3671307"/>
              <a:gd name="csY4" fmla="*/ 0 h 1855749"/>
              <a:gd name="csX5" fmla="*/ 2313912 w 3671307"/>
              <a:gd name="csY5" fmla="*/ 0 h 1855749"/>
              <a:gd name="csX6" fmla="*/ 2822697 w 3671307"/>
              <a:gd name="csY6" fmla="*/ 0 h 1855749"/>
              <a:gd name="csX7" fmla="*/ 3362009 w 3671307"/>
              <a:gd name="csY7" fmla="*/ 0 h 1855749"/>
              <a:gd name="csX8" fmla="*/ 3671307 w 3671307"/>
              <a:gd name="csY8" fmla="*/ 309298 h 1855749"/>
              <a:gd name="csX9" fmla="*/ 3671307 w 3671307"/>
              <a:gd name="csY9" fmla="*/ 709311 h 1855749"/>
              <a:gd name="csX10" fmla="*/ 3671307 w 3671307"/>
              <a:gd name="csY10" fmla="*/ 1109324 h 1855749"/>
              <a:gd name="csX11" fmla="*/ 3671307 w 3671307"/>
              <a:gd name="csY11" fmla="*/ 1546451 h 1855749"/>
              <a:gd name="csX12" fmla="*/ 3362009 w 3671307"/>
              <a:gd name="csY12" fmla="*/ 1855749 h 1855749"/>
              <a:gd name="csX13" fmla="*/ 2822697 w 3671307"/>
              <a:gd name="csY13" fmla="*/ 1855749 h 1855749"/>
              <a:gd name="csX14" fmla="*/ 2344439 w 3671307"/>
              <a:gd name="csY14" fmla="*/ 1855749 h 1855749"/>
              <a:gd name="csX15" fmla="*/ 1805126 w 3671307"/>
              <a:gd name="csY15" fmla="*/ 1855749 h 1855749"/>
              <a:gd name="csX16" fmla="*/ 1387923 w 3671307"/>
              <a:gd name="csY16" fmla="*/ 1855749 h 1855749"/>
              <a:gd name="csX17" fmla="*/ 940192 w 3671307"/>
              <a:gd name="csY17" fmla="*/ 1855749 h 1855749"/>
              <a:gd name="csX18" fmla="*/ 309298 w 3671307"/>
              <a:gd name="csY18" fmla="*/ 1855749 h 1855749"/>
              <a:gd name="csX19" fmla="*/ 0 w 3671307"/>
              <a:gd name="csY19" fmla="*/ 1546451 h 1855749"/>
              <a:gd name="csX20" fmla="*/ 0 w 3671307"/>
              <a:gd name="csY20" fmla="*/ 1109324 h 1855749"/>
              <a:gd name="csX21" fmla="*/ 0 w 3671307"/>
              <a:gd name="csY21" fmla="*/ 709311 h 1855749"/>
              <a:gd name="csX22" fmla="*/ 0 w 3671307"/>
              <a:gd name="csY22" fmla="*/ 309298 h 18557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71307" h="1855749" fill="none" extrusionOk="0">
                <a:moveTo>
                  <a:pt x="0" y="309298"/>
                </a:moveTo>
                <a:cubicBezTo>
                  <a:pt x="-31108" y="142828"/>
                  <a:pt x="184691" y="-6506"/>
                  <a:pt x="309298" y="0"/>
                </a:cubicBezTo>
                <a:cubicBezTo>
                  <a:pt x="454209" y="-63896"/>
                  <a:pt x="641721" y="58813"/>
                  <a:pt x="848610" y="0"/>
                </a:cubicBezTo>
                <a:cubicBezTo>
                  <a:pt x="1055499" y="-58813"/>
                  <a:pt x="1118863" y="5469"/>
                  <a:pt x="1296341" y="0"/>
                </a:cubicBezTo>
                <a:cubicBezTo>
                  <a:pt x="1473819" y="-5469"/>
                  <a:pt x="1674285" y="10122"/>
                  <a:pt x="1774599" y="0"/>
                </a:cubicBezTo>
                <a:cubicBezTo>
                  <a:pt x="1874913" y="-10122"/>
                  <a:pt x="2064640" y="12563"/>
                  <a:pt x="2313912" y="0"/>
                </a:cubicBezTo>
                <a:cubicBezTo>
                  <a:pt x="2563184" y="-12563"/>
                  <a:pt x="2691066" y="9363"/>
                  <a:pt x="2822697" y="0"/>
                </a:cubicBezTo>
                <a:cubicBezTo>
                  <a:pt x="2954328" y="-9363"/>
                  <a:pt x="3187809" y="45656"/>
                  <a:pt x="3362009" y="0"/>
                </a:cubicBezTo>
                <a:cubicBezTo>
                  <a:pt x="3555650" y="-24387"/>
                  <a:pt x="3637784" y="138336"/>
                  <a:pt x="3671307" y="309298"/>
                </a:cubicBezTo>
                <a:cubicBezTo>
                  <a:pt x="3675545" y="486471"/>
                  <a:pt x="3669522" y="578031"/>
                  <a:pt x="3671307" y="709311"/>
                </a:cubicBezTo>
                <a:cubicBezTo>
                  <a:pt x="3673092" y="840591"/>
                  <a:pt x="3656217" y="1012987"/>
                  <a:pt x="3671307" y="1109324"/>
                </a:cubicBezTo>
                <a:cubicBezTo>
                  <a:pt x="3686397" y="1205661"/>
                  <a:pt x="3665000" y="1414061"/>
                  <a:pt x="3671307" y="1546451"/>
                </a:cubicBezTo>
                <a:cubicBezTo>
                  <a:pt x="3676972" y="1741221"/>
                  <a:pt x="3572230" y="1830589"/>
                  <a:pt x="3362009" y="1855749"/>
                </a:cubicBezTo>
                <a:cubicBezTo>
                  <a:pt x="3186134" y="1894583"/>
                  <a:pt x="3026813" y="1850750"/>
                  <a:pt x="2822697" y="1855749"/>
                </a:cubicBezTo>
                <a:cubicBezTo>
                  <a:pt x="2618581" y="1860748"/>
                  <a:pt x="2465330" y="1843007"/>
                  <a:pt x="2344439" y="1855749"/>
                </a:cubicBezTo>
                <a:cubicBezTo>
                  <a:pt x="2223548" y="1868491"/>
                  <a:pt x="2060445" y="1808832"/>
                  <a:pt x="1805126" y="1855749"/>
                </a:cubicBezTo>
                <a:cubicBezTo>
                  <a:pt x="1549807" y="1902666"/>
                  <a:pt x="1533892" y="1844089"/>
                  <a:pt x="1387923" y="1855749"/>
                </a:cubicBezTo>
                <a:cubicBezTo>
                  <a:pt x="1241954" y="1867409"/>
                  <a:pt x="1136217" y="1804839"/>
                  <a:pt x="940192" y="1855749"/>
                </a:cubicBezTo>
                <a:cubicBezTo>
                  <a:pt x="744167" y="1906659"/>
                  <a:pt x="590597" y="1853235"/>
                  <a:pt x="309298" y="1855749"/>
                </a:cubicBezTo>
                <a:cubicBezTo>
                  <a:pt x="121066" y="1821136"/>
                  <a:pt x="8569" y="1673438"/>
                  <a:pt x="0" y="1546451"/>
                </a:cubicBezTo>
                <a:cubicBezTo>
                  <a:pt x="-20397" y="1384262"/>
                  <a:pt x="39621" y="1268936"/>
                  <a:pt x="0" y="1109324"/>
                </a:cubicBezTo>
                <a:cubicBezTo>
                  <a:pt x="-39621" y="949712"/>
                  <a:pt x="9489" y="849031"/>
                  <a:pt x="0" y="709311"/>
                </a:cubicBezTo>
                <a:cubicBezTo>
                  <a:pt x="-9489" y="569591"/>
                  <a:pt x="13728" y="391310"/>
                  <a:pt x="0" y="309298"/>
                </a:cubicBezTo>
                <a:close/>
              </a:path>
              <a:path w="3671307" h="1855749" stroke="0" extrusionOk="0">
                <a:moveTo>
                  <a:pt x="0" y="309298"/>
                </a:moveTo>
                <a:cubicBezTo>
                  <a:pt x="-14991" y="164111"/>
                  <a:pt x="158636" y="-13633"/>
                  <a:pt x="309298" y="0"/>
                </a:cubicBezTo>
                <a:cubicBezTo>
                  <a:pt x="463563" y="-34887"/>
                  <a:pt x="689321" y="57198"/>
                  <a:pt x="848610" y="0"/>
                </a:cubicBezTo>
                <a:cubicBezTo>
                  <a:pt x="1007899" y="-57198"/>
                  <a:pt x="1203326" y="47740"/>
                  <a:pt x="1357395" y="0"/>
                </a:cubicBezTo>
                <a:cubicBezTo>
                  <a:pt x="1511464" y="-47740"/>
                  <a:pt x="1744797" y="3943"/>
                  <a:pt x="1866181" y="0"/>
                </a:cubicBezTo>
                <a:cubicBezTo>
                  <a:pt x="1987565" y="-3943"/>
                  <a:pt x="2136618" y="45450"/>
                  <a:pt x="2374966" y="0"/>
                </a:cubicBezTo>
                <a:cubicBezTo>
                  <a:pt x="2613314" y="-45450"/>
                  <a:pt x="2740870" y="1571"/>
                  <a:pt x="2883751" y="0"/>
                </a:cubicBezTo>
                <a:cubicBezTo>
                  <a:pt x="3026633" y="-1571"/>
                  <a:pt x="3250169" y="9554"/>
                  <a:pt x="3362009" y="0"/>
                </a:cubicBezTo>
                <a:cubicBezTo>
                  <a:pt x="3552666" y="-13959"/>
                  <a:pt x="3674266" y="160579"/>
                  <a:pt x="3671307" y="309298"/>
                </a:cubicBezTo>
                <a:cubicBezTo>
                  <a:pt x="3677660" y="412725"/>
                  <a:pt x="3647899" y="602759"/>
                  <a:pt x="3671307" y="721682"/>
                </a:cubicBezTo>
                <a:cubicBezTo>
                  <a:pt x="3694715" y="840605"/>
                  <a:pt x="3628833" y="982963"/>
                  <a:pt x="3671307" y="1134067"/>
                </a:cubicBezTo>
                <a:cubicBezTo>
                  <a:pt x="3713781" y="1285171"/>
                  <a:pt x="3659924" y="1424229"/>
                  <a:pt x="3671307" y="1546451"/>
                </a:cubicBezTo>
                <a:cubicBezTo>
                  <a:pt x="3665508" y="1717952"/>
                  <a:pt x="3556590" y="1845878"/>
                  <a:pt x="3362009" y="1855749"/>
                </a:cubicBezTo>
                <a:cubicBezTo>
                  <a:pt x="3228339" y="1892702"/>
                  <a:pt x="3119642" y="1827585"/>
                  <a:pt x="2944805" y="1855749"/>
                </a:cubicBezTo>
                <a:cubicBezTo>
                  <a:pt x="2769968" y="1883913"/>
                  <a:pt x="2679059" y="1826614"/>
                  <a:pt x="2497074" y="1855749"/>
                </a:cubicBezTo>
                <a:cubicBezTo>
                  <a:pt x="2315089" y="1884884"/>
                  <a:pt x="2216486" y="1804535"/>
                  <a:pt x="1957762" y="1855749"/>
                </a:cubicBezTo>
                <a:cubicBezTo>
                  <a:pt x="1699038" y="1906963"/>
                  <a:pt x="1685801" y="1840577"/>
                  <a:pt x="1510031" y="1855749"/>
                </a:cubicBezTo>
                <a:cubicBezTo>
                  <a:pt x="1334261" y="1870921"/>
                  <a:pt x="1075470" y="1798215"/>
                  <a:pt x="940192" y="1855749"/>
                </a:cubicBezTo>
                <a:cubicBezTo>
                  <a:pt x="804914" y="1913283"/>
                  <a:pt x="615703" y="1811399"/>
                  <a:pt x="309298" y="1855749"/>
                </a:cubicBezTo>
                <a:cubicBezTo>
                  <a:pt x="108718" y="1836022"/>
                  <a:pt x="7503" y="1728831"/>
                  <a:pt x="0" y="1546451"/>
                </a:cubicBezTo>
                <a:cubicBezTo>
                  <a:pt x="-15504" y="1411894"/>
                  <a:pt x="7220" y="1268800"/>
                  <a:pt x="0" y="1146438"/>
                </a:cubicBezTo>
                <a:cubicBezTo>
                  <a:pt x="-7220" y="1024076"/>
                  <a:pt x="757" y="863993"/>
                  <a:pt x="0" y="771168"/>
                </a:cubicBezTo>
                <a:cubicBezTo>
                  <a:pt x="-757" y="678343"/>
                  <a:pt x="10133" y="409495"/>
                  <a:pt x="0" y="309298"/>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2842418190">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3599" kern="1200">
                <a:solidFill>
                  <a:prstClr val="black"/>
                </a:solidFill>
                <a:latin typeface="Aptos" panose="02110004020202020204"/>
              </a:rPr>
              <a:t>Flexible, no-cost </a:t>
            </a:r>
            <a:r>
              <a:rPr lang="en-US" sz="3599" kern="1200" err="1">
                <a:solidFill>
                  <a:prstClr val="black"/>
                </a:solidFill>
                <a:latin typeface="Aptos" panose="02110004020202020204"/>
              </a:rPr>
              <a:t>PrEP</a:t>
            </a:r>
            <a:r>
              <a:rPr lang="en-US" sz="3599" kern="1200">
                <a:solidFill>
                  <a:prstClr val="black"/>
                </a:solidFill>
                <a:latin typeface="Aptos" panose="02110004020202020204"/>
              </a:rPr>
              <a:t> access</a:t>
            </a:r>
          </a:p>
        </p:txBody>
      </p:sp>
      <p:sp>
        <p:nvSpPr>
          <p:cNvPr id="11" name="Rounded Rectangle 10">
            <a:extLst>
              <a:ext uri="{FF2B5EF4-FFF2-40B4-BE49-F238E27FC236}">
                <a16:creationId xmlns:a16="http://schemas.microsoft.com/office/drawing/2014/main" id="{935AA65C-F123-0605-3184-D486730BDD1F}"/>
              </a:ext>
            </a:extLst>
          </p:cNvPr>
          <p:cNvSpPr/>
          <p:nvPr/>
        </p:nvSpPr>
        <p:spPr>
          <a:xfrm>
            <a:off x="324543" y="2919260"/>
            <a:ext cx="3780764" cy="1854429"/>
          </a:xfrm>
          <a:custGeom>
            <a:avLst/>
            <a:gdLst>
              <a:gd name="csX0" fmla="*/ 0 w 3780764"/>
              <a:gd name="csY0" fmla="*/ 309078 h 1854429"/>
              <a:gd name="csX1" fmla="*/ 309078 w 3780764"/>
              <a:gd name="csY1" fmla="*/ 0 h 1854429"/>
              <a:gd name="csX2" fmla="*/ 772927 w 3780764"/>
              <a:gd name="csY2" fmla="*/ 0 h 1854429"/>
              <a:gd name="csX3" fmla="*/ 1331655 w 3780764"/>
              <a:gd name="csY3" fmla="*/ 0 h 1854429"/>
              <a:gd name="csX4" fmla="*/ 1890382 w 3780764"/>
              <a:gd name="csY4" fmla="*/ 0 h 1854429"/>
              <a:gd name="csX5" fmla="*/ 2322605 w 3780764"/>
              <a:gd name="csY5" fmla="*/ 0 h 1854429"/>
              <a:gd name="csX6" fmla="*/ 2818080 w 3780764"/>
              <a:gd name="csY6" fmla="*/ 0 h 1854429"/>
              <a:gd name="csX7" fmla="*/ 3471686 w 3780764"/>
              <a:gd name="csY7" fmla="*/ 0 h 1854429"/>
              <a:gd name="csX8" fmla="*/ 3780764 w 3780764"/>
              <a:gd name="csY8" fmla="*/ 309078 h 1854429"/>
              <a:gd name="csX9" fmla="*/ 3780764 w 3780764"/>
              <a:gd name="csY9" fmla="*/ 745894 h 1854429"/>
              <a:gd name="csX10" fmla="*/ 3780764 w 3780764"/>
              <a:gd name="csY10" fmla="*/ 1133260 h 1854429"/>
              <a:gd name="csX11" fmla="*/ 3780764 w 3780764"/>
              <a:gd name="csY11" fmla="*/ 1545351 h 1854429"/>
              <a:gd name="csX12" fmla="*/ 3471686 w 3780764"/>
              <a:gd name="csY12" fmla="*/ 1854429 h 1854429"/>
              <a:gd name="csX13" fmla="*/ 3039463 w 3780764"/>
              <a:gd name="csY13" fmla="*/ 1854429 h 1854429"/>
              <a:gd name="csX14" fmla="*/ 2543988 w 3780764"/>
              <a:gd name="csY14" fmla="*/ 1854429 h 1854429"/>
              <a:gd name="csX15" fmla="*/ 1985260 w 3780764"/>
              <a:gd name="csY15" fmla="*/ 1854429 h 1854429"/>
              <a:gd name="csX16" fmla="*/ 1458159 w 3780764"/>
              <a:gd name="csY16" fmla="*/ 1854429 h 1854429"/>
              <a:gd name="csX17" fmla="*/ 1025936 w 3780764"/>
              <a:gd name="csY17" fmla="*/ 1854429 h 1854429"/>
              <a:gd name="csX18" fmla="*/ 309078 w 3780764"/>
              <a:gd name="csY18" fmla="*/ 1854429 h 1854429"/>
              <a:gd name="csX19" fmla="*/ 0 w 3780764"/>
              <a:gd name="csY19" fmla="*/ 1545351 h 1854429"/>
              <a:gd name="csX20" fmla="*/ 0 w 3780764"/>
              <a:gd name="csY20" fmla="*/ 1120897 h 1854429"/>
              <a:gd name="csX21" fmla="*/ 0 w 3780764"/>
              <a:gd name="csY21" fmla="*/ 745894 h 1854429"/>
              <a:gd name="csX22" fmla="*/ 0 w 3780764"/>
              <a:gd name="csY22" fmla="*/ 309078 h 1854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780764" h="1854429" fill="none" extrusionOk="0">
                <a:moveTo>
                  <a:pt x="0" y="309078"/>
                </a:moveTo>
                <a:cubicBezTo>
                  <a:pt x="-7194" y="137543"/>
                  <a:pt x="130048" y="6584"/>
                  <a:pt x="309078" y="0"/>
                </a:cubicBezTo>
                <a:cubicBezTo>
                  <a:pt x="419772" y="-32663"/>
                  <a:pt x="665076" y="29507"/>
                  <a:pt x="772927" y="0"/>
                </a:cubicBezTo>
                <a:cubicBezTo>
                  <a:pt x="880778" y="-29507"/>
                  <a:pt x="1124762" y="6690"/>
                  <a:pt x="1331655" y="0"/>
                </a:cubicBezTo>
                <a:cubicBezTo>
                  <a:pt x="1538548" y="-6690"/>
                  <a:pt x="1661465" y="29432"/>
                  <a:pt x="1890382" y="0"/>
                </a:cubicBezTo>
                <a:cubicBezTo>
                  <a:pt x="2119299" y="-29432"/>
                  <a:pt x="2217209" y="41642"/>
                  <a:pt x="2322605" y="0"/>
                </a:cubicBezTo>
                <a:cubicBezTo>
                  <a:pt x="2428001" y="-41642"/>
                  <a:pt x="2707327" y="27987"/>
                  <a:pt x="2818080" y="0"/>
                </a:cubicBezTo>
                <a:cubicBezTo>
                  <a:pt x="2928834" y="-27987"/>
                  <a:pt x="3216212" y="62080"/>
                  <a:pt x="3471686" y="0"/>
                </a:cubicBezTo>
                <a:cubicBezTo>
                  <a:pt x="3624443" y="32778"/>
                  <a:pt x="3767290" y="176717"/>
                  <a:pt x="3780764" y="309078"/>
                </a:cubicBezTo>
                <a:cubicBezTo>
                  <a:pt x="3820829" y="407338"/>
                  <a:pt x="3742404" y="554399"/>
                  <a:pt x="3780764" y="745894"/>
                </a:cubicBezTo>
                <a:cubicBezTo>
                  <a:pt x="3819124" y="937389"/>
                  <a:pt x="3743906" y="953233"/>
                  <a:pt x="3780764" y="1133260"/>
                </a:cubicBezTo>
                <a:cubicBezTo>
                  <a:pt x="3817622" y="1313287"/>
                  <a:pt x="3739993" y="1385252"/>
                  <a:pt x="3780764" y="1545351"/>
                </a:cubicBezTo>
                <a:cubicBezTo>
                  <a:pt x="3769697" y="1729765"/>
                  <a:pt x="3619301" y="1883007"/>
                  <a:pt x="3471686" y="1854429"/>
                </a:cubicBezTo>
                <a:cubicBezTo>
                  <a:pt x="3333216" y="1889401"/>
                  <a:pt x="3160938" y="1812210"/>
                  <a:pt x="3039463" y="1854429"/>
                </a:cubicBezTo>
                <a:cubicBezTo>
                  <a:pt x="2917988" y="1896648"/>
                  <a:pt x="2655338" y="1797896"/>
                  <a:pt x="2543988" y="1854429"/>
                </a:cubicBezTo>
                <a:cubicBezTo>
                  <a:pt x="2432638" y="1910962"/>
                  <a:pt x="2251279" y="1806119"/>
                  <a:pt x="1985260" y="1854429"/>
                </a:cubicBezTo>
                <a:cubicBezTo>
                  <a:pt x="1719241" y="1902739"/>
                  <a:pt x="1717840" y="1848899"/>
                  <a:pt x="1458159" y="1854429"/>
                </a:cubicBezTo>
                <a:cubicBezTo>
                  <a:pt x="1198478" y="1859959"/>
                  <a:pt x="1241028" y="1850090"/>
                  <a:pt x="1025936" y="1854429"/>
                </a:cubicBezTo>
                <a:cubicBezTo>
                  <a:pt x="810844" y="1858768"/>
                  <a:pt x="562941" y="1774981"/>
                  <a:pt x="309078" y="1854429"/>
                </a:cubicBezTo>
                <a:cubicBezTo>
                  <a:pt x="149422" y="1892656"/>
                  <a:pt x="10061" y="1693251"/>
                  <a:pt x="0" y="1545351"/>
                </a:cubicBezTo>
                <a:cubicBezTo>
                  <a:pt x="-7529" y="1438746"/>
                  <a:pt x="30311" y="1291517"/>
                  <a:pt x="0" y="1120897"/>
                </a:cubicBezTo>
                <a:cubicBezTo>
                  <a:pt x="-30311" y="950277"/>
                  <a:pt x="7311" y="913940"/>
                  <a:pt x="0" y="745894"/>
                </a:cubicBezTo>
                <a:cubicBezTo>
                  <a:pt x="-7311" y="577848"/>
                  <a:pt x="35735" y="469817"/>
                  <a:pt x="0" y="309078"/>
                </a:cubicBezTo>
                <a:close/>
              </a:path>
              <a:path w="3780764" h="1854429" stroke="0" extrusionOk="0">
                <a:moveTo>
                  <a:pt x="0" y="309078"/>
                </a:moveTo>
                <a:cubicBezTo>
                  <a:pt x="23953" y="114954"/>
                  <a:pt x="110987" y="22797"/>
                  <a:pt x="309078" y="0"/>
                </a:cubicBezTo>
                <a:cubicBezTo>
                  <a:pt x="522444" y="-35491"/>
                  <a:pt x="648164" y="10327"/>
                  <a:pt x="804553" y="0"/>
                </a:cubicBezTo>
                <a:cubicBezTo>
                  <a:pt x="960942" y="-10327"/>
                  <a:pt x="1220385" y="52801"/>
                  <a:pt x="1363281" y="0"/>
                </a:cubicBezTo>
                <a:cubicBezTo>
                  <a:pt x="1506177" y="-52801"/>
                  <a:pt x="1753273" y="4860"/>
                  <a:pt x="1953634" y="0"/>
                </a:cubicBezTo>
                <a:cubicBezTo>
                  <a:pt x="2153995" y="-4860"/>
                  <a:pt x="2211185" y="44183"/>
                  <a:pt x="2385857" y="0"/>
                </a:cubicBezTo>
                <a:cubicBezTo>
                  <a:pt x="2560529" y="-44183"/>
                  <a:pt x="2779240" y="51825"/>
                  <a:pt x="2944585" y="0"/>
                </a:cubicBezTo>
                <a:cubicBezTo>
                  <a:pt x="3109930" y="-51825"/>
                  <a:pt x="3224727" y="62957"/>
                  <a:pt x="3471686" y="0"/>
                </a:cubicBezTo>
                <a:cubicBezTo>
                  <a:pt x="3639056" y="5135"/>
                  <a:pt x="3779033" y="131708"/>
                  <a:pt x="3780764" y="309078"/>
                </a:cubicBezTo>
                <a:cubicBezTo>
                  <a:pt x="3799010" y="482172"/>
                  <a:pt x="3775409" y="544651"/>
                  <a:pt x="3780764" y="696444"/>
                </a:cubicBezTo>
                <a:cubicBezTo>
                  <a:pt x="3786119" y="848237"/>
                  <a:pt x="3775436" y="930973"/>
                  <a:pt x="3780764" y="1133260"/>
                </a:cubicBezTo>
                <a:cubicBezTo>
                  <a:pt x="3786092" y="1335547"/>
                  <a:pt x="3768851" y="1399898"/>
                  <a:pt x="3780764" y="1545351"/>
                </a:cubicBezTo>
                <a:cubicBezTo>
                  <a:pt x="3741218" y="1745177"/>
                  <a:pt x="3621182" y="1861490"/>
                  <a:pt x="3471686" y="1854429"/>
                </a:cubicBezTo>
                <a:cubicBezTo>
                  <a:pt x="3309897" y="1912953"/>
                  <a:pt x="3191462" y="1820468"/>
                  <a:pt x="2912959" y="1854429"/>
                </a:cubicBezTo>
                <a:cubicBezTo>
                  <a:pt x="2634456" y="1888390"/>
                  <a:pt x="2565225" y="1829659"/>
                  <a:pt x="2354231" y="1854429"/>
                </a:cubicBezTo>
                <a:cubicBezTo>
                  <a:pt x="2143237" y="1879199"/>
                  <a:pt x="1941954" y="1847354"/>
                  <a:pt x="1763878" y="1854429"/>
                </a:cubicBezTo>
                <a:cubicBezTo>
                  <a:pt x="1585802" y="1861504"/>
                  <a:pt x="1406576" y="1853333"/>
                  <a:pt x="1300029" y="1854429"/>
                </a:cubicBezTo>
                <a:cubicBezTo>
                  <a:pt x="1193482" y="1855525"/>
                  <a:pt x="726937" y="1815621"/>
                  <a:pt x="309078" y="1854429"/>
                </a:cubicBezTo>
                <a:cubicBezTo>
                  <a:pt x="151349" y="1857655"/>
                  <a:pt x="-33285" y="1705298"/>
                  <a:pt x="0" y="1545351"/>
                </a:cubicBezTo>
                <a:cubicBezTo>
                  <a:pt x="-37985" y="1343527"/>
                  <a:pt x="36678" y="1220018"/>
                  <a:pt x="0" y="1108535"/>
                </a:cubicBezTo>
                <a:cubicBezTo>
                  <a:pt x="-36678" y="997052"/>
                  <a:pt x="4742" y="778265"/>
                  <a:pt x="0" y="684081"/>
                </a:cubicBezTo>
                <a:cubicBezTo>
                  <a:pt x="-4742" y="589897"/>
                  <a:pt x="2104" y="475112"/>
                  <a:pt x="0" y="309078"/>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1088415105">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126">
              <a:defRPr/>
            </a:pPr>
            <a:r>
              <a:rPr lang="en-US" sz="3550" kern="1200">
                <a:solidFill>
                  <a:prstClr val="black"/>
                </a:solidFill>
                <a:latin typeface="Aptos" panose="02110004020202020204"/>
              </a:rPr>
              <a:t>De-medicalized</a:t>
            </a:r>
            <a:r>
              <a:rPr lang="en-US" sz="3550">
                <a:solidFill>
                  <a:prstClr val="black"/>
                </a:solidFill>
                <a:latin typeface="Aptos" panose="02110004020202020204"/>
              </a:rPr>
              <a:t>, gain-framed approach</a:t>
            </a:r>
            <a:endParaRPr lang="en-US" sz="3550" kern="1200">
              <a:solidFill>
                <a:prstClr val="black"/>
              </a:solidFill>
              <a:latin typeface="Aptos" panose="02110004020202020204"/>
            </a:endParaRPr>
          </a:p>
        </p:txBody>
      </p:sp>
      <p:sp>
        <p:nvSpPr>
          <p:cNvPr id="13" name="Rounded Rectangle 12">
            <a:extLst>
              <a:ext uri="{FF2B5EF4-FFF2-40B4-BE49-F238E27FC236}">
                <a16:creationId xmlns:a16="http://schemas.microsoft.com/office/drawing/2014/main" id="{2ACC9B58-B6A7-C968-33CD-3FB6289DFB45}"/>
              </a:ext>
            </a:extLst>
          </p:cNvPr>
          <p:cNvSpPr/>
          <p:nvPr/>
        </p:nvSpPr>
        <p:spPr>
          <a:xfrm>
            <a:off x="8164240" y="2917940"/>
            <a:ext cx="3671306" cy="1855749"/>
          </a:xfrm>
          <a:custGeom>
            <a:avLst/>
            <a:gdLst>
              <a:gd name="csX0" fmla="*/ 0 w 3671306"/>
              <a:gd name="csY0" fmla="*/ 309298 h 1855749"/>
              <a:gd name="csX1" fmla="*/ 309298 w 3671306"/>
              <a:gd name="csY1" fmla="*/ 0 h 1855749"/>
              <a:gd name="csX2" fmla="*/ 818083 w 3671306"/>
              <a:gd name="csY2" fmla="*/ 0 h 1855749"/>
              <a:gd name="csX3" fmla="*/ 1265814 w 3671306"/>
              <a:gd name="csY3" fmla="*/ 0 h 1855749"/>
              <a:gd name="csX4" fmla="*/ 1805126 w 3671306"/>
              <a:gd name="csY4" fmla="*/ 0 h 1855749"/>
              <a:gd name="csX5" fmla="*/ 2252857 w 3671306"/>
              <a:gd name="csY5" fmla="*/ 0 h 1855749"/>
              <a:gd name="csX6" fmla="*/ 2792169 w 3671306"/>
              <a:gd name="csY6" fmla="*/ 0 h 1855749"/>
              <a:gd name="csX7" fmla="*/ 3362008 w 3671306"/>
              <a:gd name="csY7" fmla="*/ 0 h 1855749"/>
              <a:gd name="csX8" fmla="*/ 3671306 w 3671306"/>
              <a:gd name="csY8" fmla="*/ 309298 h 1855749"/>
              <a:gd name="csX9" fmla="*/ 3671306 w 3671306"/>
              <a:gd name="csY9" fmla="*/ 709311 h 1855749"/>
              <a:gd name="csX10" fmla="*/ 3671306 w 3671306"/>
              <a:gd name="csY10" fmla="*/ 1096952 h 1855749"/>
              <a:gd name="csX11" fmla="*/ 3671306 w 3671306"/>
              <a:gd name="csY11" fmla="*/ 1546451 h 1855749"/>
              <a:gd name="csX12" fmla="*/ 3362008 w 3671306"/>
              <a:gd name="csY12" fmla="*/ 1855749 h 1855749"/>
              <a:gd name="csX13" fmla="*/ 2914277 w 3671306"/>
              <a:gd name="csY13" fmla="*/ 1855749 h 1855749"/>
              <a:gd name="csX14" fmla="*/ 2436019 w 3671306"/>
              <a:gd name="csY14" fmla="*/ 1855749 h 1855749"/>
              <a:gd name="csX15" fmla="*/ 1927234 w 3671306"/>
              <a:gd name="csY15" fmla="*/ 1855749 h 1855749"/>
              <a:gd name="csX16" fmla="*/ 1479503 w 3671306"/>
              <a:gd name="csY16" fmla="*/ 1855749 h 1855749"/>
              <a:gd name="csX17" fmla="*/ 909664 w 3671306"/>
              <a:gd name="csY17" fmla="*/ 1855749 h 1855749"/>
              <a:gd name="csX18" fmla="*/ 309298 w 3671306"/>
              <a:gd name="csY18" fmla="*/ 1855749 h 1855749"/>
              <a:gd name="csX19" fmla="*/ 0 w 3671306"/>
              <a:gd name="csY19" fmla="*/ 1546451 h 1855749"/>
              <a:gd name="csX20" fmla="*/ 0 w 3671306"/>
              <a:gd name="csY20" fmla="*/ 1134067 h 1855749"/>
              <a:gd name="csX21" fmla="*/ 0 w 3671306"/>
              <a:gd name="csY21" fmla="*/ 709311 h 1855749"/>
              <a:gd name="csX22" fmla="*/ 0 w 3671306"/>
              <a:gd name="csY22" fmla="*/ 309298 h 18557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71306" h="1855749" fill="none" extrusionOk="0">
                <a:moveTo>
                  <a:pt x="0" y="309298"/>
                </a:moveTo>
                <a:cubicBezTo>
                  <a:pt x="-41864" y="136108"/>
                  <a:pt x="168351" y="25720"/>
                  <a:pt x="309298" y="0"/>
                </a:cubicBezTo>
                <a:cubicBezTo>
                  <a:pt x="446086" y="-47716"/>
                  <a:pt x="711732" y="19150"/>
                  <a:pt x="818083" y="0"/>
                </a:cubicBezTo>
                <a:cubicBezTo>
                  <a:pt x="924434" y="-19150"/>
                  <a:pt x="1061359" y="17727"/>
                  <a:pt x="1265814" y="0"/>
                </a:cubicBezTo>
                <a:cubicBezTo>
                  <a:pt x="1470269" y="-17727"/>
                  <a:pt x="1631986" y="54668"/>
                  <a:pt x="1805126" y="0"/>
                </a:cubicBezTo>
                <a:cubicBezTo>
                  <a:pt x="1978266" y="-54668"/>
                  <a:pt x="2099145" y="13086"/>
                  <a:pt x="2252857" y="0"/>
                </a:cubicBezTo>
                <a:cubicBezTo>
                  <a:pt x="2406569" y="-13086"/>
                  <a:pt x="2611236" y="52575"/>
                  <a:pt x="2792169" y="0"/>
                </a:cubicBezTo>
                <a:cubicBezTo>
                  <a:pt x="2973102" y="-52575"/>
                  <a:pt x="3163095" y="3703"/>
                  <a:pt x="3362008" y="0"/>
                </a:cubicBezTo>
                <a:cubicBezTo>
                  <a:pt x="3542392" y="-16603"/>
                  <a:pt x="3643419" y="127787"/>
                  <a:pt x="3671306" y="309298"/>
                </a:cubicBezTo>
                <a:cubicBezTo>
                  <a:pt x="3675500" y="427610"/>
                  <a:pt x="3663840" y="581959"/>
                  <a:pt x="3671306" y="709311"/>
                </a:cubicBezTo>
                <a:cubicBezTo>
                  <a:pt x="3678772" y="836663"/>
                  <a:pt x="3639951" y="920111"/>
                  <a:pt x="3671306" y="1096952"/>
                </a:cubicBezTo>
                <a:cubicBezTo>
                  <a:pt x="3702661" y="1273793"/>
                  <a:pt x="3636002" y="1445503"/>
                  <a:pt x="3671306" y="1546451"/>
                </a:cubicBezTo>
                <a:cubicBezTo>
                  <a:pt x="3694397" y="1711160"/>
                  <a:pt x="3529121" y="1881433"/>
                  <a:pt x="3362008" y="1855749"/>
                </a:cubicBezTo>
                <a:cubicBezTo>
                  <a:pt x="3219413" y="1874855"/>
                  <a:pt x="3072943" y="1803578"/>
                  <a:pt x="2914277" y="1855749"/>
                </a:cubicBezTo>
                <a:cubicBezTo>
                  <a:pt x="2755611" y="1907920"/>
                  <a:pt x="2562869" y="1829897"/>
                  <a:pt x="2436019" y="1855749"/>
                </a:cubicBezTo>
                <a:cubicBezTo>
                  <a:pt x="2309169" y="1881601"/>
                  <a:pt x="2148579" y="1836829"/>
                  <a:pt x="1927234" y="1855749"/>
                </a:cubicBezTo>
                <a:cubicBezTo>
                  <a:pt x="1705889" y="1874669"/>
                  <a:pt x="1587073" y="1802206"/>
                  <a:pt x="1479503" y="1855749"/>
                </a:cubicBezTo>
                <a:cubicBezTo>
                  <a:pt x="1371933" y="1909292"/>
                  <a:pt x="1114873" y="1827682"/>
                  <a:pt x="909664" y="1855749"/>
                </a:cubicBezTo>
                <a:cubicBezTo>
                  <a:pt x="704455" y="1883816"/>
                  <a:pt x="452379" y="1821345"/>
                  <a:pt x="309298" y="1855749"/>
                </a:cubicBezTo>
                <a:cubicBezTo>
                  <a:pt x="144702" y="1877603"/>
                  <a:pt x="11892" y="1722279"/>
                  <a:pt x="0" y="1546451"/>
                </a:cubicBezTo>
                <a:cubicBezTo>
                  <a:pt x="-43472" y="1383123"/>
                  <a:pt x="27286" y="1255094"/>
                  <a:pt x="0" y="1134067"/>
                </a:cubicBezTo>
                <a:cubicBezTo>
                  <a:pt x="-27286" y="1013040"/>
                  <a:pt x="34696" y="857341"/>
                  <a:pt x="0" y="709311"/>
                </a:cubicBezTo>
                <a:cubicBezTo>
                  <a:pt x="-34696" y="561281"/>
                  <a:pt x="43248" y="407643"/>
                  <a:pt x="0" y="309298"/>
                </a:cubicBezTo>
                <a:close/>
              </a:path>
              <a:path w="3671306" h="1855749" stroke="0" extrusionOk="0">
                <a:moveTo>
                  <a:pt x="0" y="309298"/>
                </a:moveTo>
                <a:cubicBezTo>
                  <a:pt x="-5912" y="134830"/>
                  <a:pt x="109477" y="10884"/>
                  <a:pt x="309298" y="0"/>
                </a:cubicBezTo>
                <a:cubicBezTo>
                  <a:pt x="445614" y="-36088"/>
                  <a:pt x="634319" y="45561"/>
                  <a:pt x="879137" y="0"/>
                </a:cubicBezTo>
                <a:cubicBezTo>
                  <a:pt x="1123955" y="-45561"/>
                  <a:pt x="1236265" y="2708"/>
                  <a:pt x="1357395" y="0"/>
                </a:cubicBezTo>
                <a:cubicBezTo>
                  <a:pt x="1478525" y="-2708"/>
                  <a:pt x="1659770" y="3039"/>
                  <a:pt x="1805126" y="0"/>
                </a:cubicBezTo>
                <a:cubicBezTo>
                  <a:pt x="1950482" y="-3039"/>
                  <a:pt x="2096227" y="48164"/>
                  <a:pt x="2344438" y="0"/>
                </a:cubicBezTo>
                <a:cubicBezTo>
                  <a:pt x="2592649" y="-48164"/>
                  <a:pt x="2605484" y="28920"/>
                  <a:pt x="2822696" y="0"/>
                </a:cubicBezTo>
                <a:cubicBezTo>
                  <a:pt x="3039908" y="-28920"/>
                  <a:pt x="3101280" y="54000"/>
                  <a:pt x="3362008" y="0"/>
                </a:cubicBezTo>
                <a:cubicBezTo>
                  <a:pt x="3528698" y="-39394"/>
                  <a:pt x="3646509" y="172938"/>
                  <a:pt x="3671306" y="309298"/>
                </a:cubicBezTo>
                <a:cubicBezTo>
                  <a:pt x="3706791" y="478651"/>
                  <a:pt x="3645196" y="552099"/>
                  <a:pt x="3671306" y="696939"/>
                </a:cubicBezTo>
                <a:cubicBezTo>
                  <a:pt x="3697416" y="841779"/>
                  <a:pt x="3630283" y="940729"/>
                  <a:pt x="3671306" y="1109324"/>
                </a:cubicBezTo>
                <a:cubicBezTo>
                  <a:pt x="3712329" y="1277920"/>
                  <a:pt x="3628997" y="1372990"/>
                  <a:pt x="3671306" y="1546451"/>
                </a:cubicBezTo>
                <a:cubicBezTo>
                  <a:pt x="3675733" y="1712898"/>
                  <a:pt x="3560324" y="1838020"/>
                  <a:pt x="3362008" y="1855749"/>
                </a:cubicBezTo>
                <a:cubicBezTo>
                  <a:pt x="3157030" y="1903299"/>
                  <a:pt x="3040594" y="1842311"/>
                  <a:pt x="2853223" y="1855749"/>
                </a:cubicBezTo>
                <a:cubicBezTo>
                  <a:pt x="2665853" y="1869187"/>
                  <a:pt x="2548402" y="1820143"/>
                  <a:pt x="2405492" y="1855749"/>
                </a:cubicBezTo>
                <a:cubicBezTo>
                  <a:pt x="2262582" y="1891355"/>
                  <a:pt x="2096704" y="1814689"/>
                  <a:pt x="1896707" y="1855749"/>
                </a:cubicBezTo>
                <a:cubicBezTo>
                  <a:pt x="1696710" y="1896809"/>
                  <a:pt x="1537958" y="1820492"/>
                  <a:pt x="1326868" y="1855749"/>
                </a:cubicBezTo>
                <a:cubicBezTo>
                  <a:pt x="1115778" y="1891006"/>
                  <a:pt x="1015959" y="1850329"/>
                  <a:pt x="818083" y="1855749"/>
                </a:cubicBezTo>
                <a:cubicBezTo>
                  <a:pt x="620207" y="1861169"/>
                  <a:pt x="531147" y="1854490"/>
                  <a:pt x="309298" y="1855749"/>
                </a:cubicBezTo>
                <a:cubicBezTo>
                  <a:pt x="110403" y="1856905"/>
                  <a:pt x="15785" y="1688816"/>
                  <a:pt x="0" y="1546451"/>
                </a:cubicBezTo>
                <a:cubicBezTo>
                  <a:pt x="-33105" y="1375109"/>
                  <a:pt x="33401" y="1241775"/>
                  <a:pt x="0" y="1121695"/>
                </a:cubicBezTo>
                <a:cubicBezTo>
                  <a:pt x="-33401" y="1001615"/>
                  <a:pt x="16156" y="894510"/>
                  <a:pt x="0" y="734054"/>
                </a:cubicBezTo>
                <a:cubicBezTo>
                  <a:pt x="-16156" y="573598"/>
                  <a:pt x="4964" y="506056"/>
                  <a:pt x="0" y="309298"/>
                </a:cubicBez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3599" b="1" dirty="0">
                <a:solidFill>
                  <a:prstClr val="black"/>
                </a:solidFill>
                <a:latin typeface="Aptos" panose="02110004020202020204"/>
              </a:rPr>
              <a:t>Population health infrastructure</a:t>
            </a:r>
            <a:endParaRPr lang="en-US" sz="3599" b="1" kern="1200" dirty="0">
              <a:solidFill>
                <a:prstClr val="black"/>
              </a:solidFill>
              <a:latin typeface="Aptos" panose="02110004020202020204"/>
            </a:endParaRPr>
          </a:p>
        </p:txBody>
      </p:sp>
      <p:sp>
        <p:nvSpPr>
          <p:cNvPr id="3" name="Title 2">
            <a:extLst>
              <a:ext uri="{FF2B5EF4-FFF2-40B4-BE49-F238E27FC236}">
                <a16:creationId xmlns:a16="http://schemas.microsoft.com/office/drawing/2014/main" id="{60CAE648-7F96-988C-3365-CEBEFC770CFD}"/>
              </a:ext>
            </a:extLst>
          </p:cNvPr>
          <p:cNvSpPr>
            <a:spLocks noGrp="1"/>
          </p:cNvSpPr>
          <p:nvPr>
            <p:ph type="title"/>
          </p:nvPr>
        </p:nvSpPr>
        <p:spPr/>
        <p:txBody>
          <a:bodyPr>
            <a:normAutofit fontScale="90000"/>
          </a:bodyPr>
          <a:lstStyle/>
          <a:p>
            <a:r>
              <a:rPr lang="en-US" dirty="0"/>
              <a:t>Incorporate a population-health infrastructure to enhance uptake and persistence, and support flexible programming</a:t>
            </a:r>
          </a:p>
        </p:txBody>
      </p:sp>
    </p:spTree>
    <p:extLst>
      <p:ext uri="{BB962C8B-B14F-4D97-AF65-F5344CB8AC3E}">
        <p14:creationId xmlns:p14="http://schemas.microsoft.com/office/powerpoint/2010/main" val="3077378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DDD3A-096C-EB66-6E58-F2B6BD9624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515153-5E55-F6C2-D7DF-2461864C1C5F}"/>
              </a:ext>
            </a:extLst>
          </p:cNvPr>
          <p:cNvSpPr>
            <a:spLocks noGrp="1"/>
          </p:cNvSpPr>
          <p:nvPr>
            <p:ph type="title"/>
          </p:nvPr>
        </p:nvSpPr>
        <p:spPr>
          <a:xfrm>
            <a:off x="559128" y="975613"/>
            <a:ext cx="10794980" cy="648915"/>
          </a:xfrm>
        </p:spPr>
        <p:txBody>
          <a:bodyPr>
            <a:normAutofit fontScale="90000"/>
          </a:bodyPr>
          <a:lstStyle/>
          <a:p>
            <a:r>
              <a:rPr lang="en-US" dirty="0"/>
              <a:t>Incorporate a population-health infrastructure to enhance uptake and persistence, and support flexible programming</a:t>
            </a:r>
          </a:p>
        </p:txBody>
      </p:sp>
      <p:pic>
        <p:nvPicPr>
          <p:cNvPr id="2" name="Picture 1">
            <a:extLst>
              <a:ext uri="{FF2B5EF4-FFF2-40B4-BE49-F238E27FC236}">
                <a16:creationId xmlns:a16="http://schemas.microsoft.com/office/drawing/2014/main" id="{4ABD9B66-D14E-6449-FFD2-25D52718C537}"/>
              </a:ext>
            </a:extLst>
          </p:cNvPr>
          <p:cNvPicPr>
            <a:picLocks noChangeAspect="1"/>
          </p:cNvPicPr>
          <p:nvPr/>
        </p:nvPicPr>
        <p:blipFill rotWithShape="1">
          <a:blip r:embed="rId3"/>
          <a:srcRect r="40265"/>
          <a:stretch/>
        </p:blipFill>
        <p:spPr>
          <a:xfrm>
            <a:off x="778686" y="2490548"/>
            <a:ext cx="4723757" cy="3391839"/>
          </a:xfrm>
          <a:prstGeom prst="rect">
            <a:avLst/>
          </a:prstGeom>
          <a:ln>
            <a:solidFill>
              <a:schemeClr val="tx1"/>
            </a:solidFill>
          </a:ln>
        </p:spPr>
      </p:pic>
    </p:spTree>
    <p:extLst>
      <p:ext uri="{BB962C8B-B14F-4D97-AF65-F5344CB8AC3E}">
        <p14:creationId xmlns:p14="http://schemas.microsoft.com/office/powerpoint/2010/main" val="191166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FC584-5913-4577-459C-77B2E4447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B7E87-AA72-C759-6943-2D6473E6B033}"/>
              </a:ext>
            </a:extLst>
          </p:cNvPr>
          <p:cNvSpPr>
            <a:spLocks noGrp="1"/>
          </p:cNvSpPr>
          <p:nvPr>
            <p:ph type="title"/>
          </p:nvPr>
        </p:nvSpPr>
        <p:spPr>
          <a:xfrm>
            <a:off x="512812" y="3429000"/>
            <a:ext cx="11163200" cy="1080000"/>
          </a:xfrm>
        </p:spPr>
        <p:txBody>
          <a:bodyPr>
            <a:normAutofit fontScale="90000"/>
          </a:bodyPr>
          <a:lstStyle/>
          <a:p>
            <a:r>
              <a:rPr lang="en-US" sz="7198" cap="none" dirty="0">
                <a:solidFill>
                  <a:srgbClr val="C00000"/>
                </a:solidFill>
              </a:rPr>
              <a:t>Does the model work?</a:t>
            </a:r>
          </a:p>
        </p:txBody>
      </p:sp>
      <p:sp>
        <p:nvSpPr>
          <p:cNvPr id="3" name="Text Placeholder 2">
            <a:extLst>
              <a:ext uri="{FF2B5EF4-FFF2-40B4-BE49-F238E27FC236}">
                <a16:creationId xmlns:a16="http://schemas.microsoft.com/office/drawing/2014/main" id="{02F4F0A4-A0D3-424B-9C97-CE7ACE3C5313}"/>
              </a:ext>
            </a:extLst>
          </p:cNvPr>
          <p:cNvSpPr>
            <a:spLocks noGrp="1"/>
          </p:cNvSpPr>
          <p:nvPr>
            <p:ph type="body" idx="1"/>
          </p:nvPr>
        </p:nvSpPr>
        <p:spPr>
          <a:xfrm>
            <a:off x="2769145" y="4509001"/>
            <a:ext cx="8478860" cy="1499796"/>
          </a:xfrm>
        </p:spPr>
        <p:txBody>
          <a:bodyPr anchor="t">
            <a:normAutofit/>
          </a:bodyPr>
          <a:lstStyle/>
          <a:p>
            <a:r>
              <a:rPr lang="en-US" sz="3599" dirty="0"/>
              <a:t>…Did the oral </a:t>
            </a:r>
            <a:r>
              <a:rPr lang="en-US" sz="3599" dirty="0" err="1"/>
              <a:t>PrEP</a:t>
            </a:r>
            <a:r>
              <a:rPr lang="en-US" sz="3599" dirty="0"/>
              <a:t> model deliver its intended outcomes?</a:t>
            </a:r>
          </a:p>
        </p:txBody>
      </p:sp>
      <p:sp>
        <p:nvSpPr>
          <p:cNvPr id="4" name="Slide Number Placeholder 3">
            <a:extLst>
              <a:ext uri="{FF2B5EF4-FFF2-40B4-BE49-F238E27FC236}">
                <a16:creationId xmlns:a16="http://schemas.microsoft.com/office/drawing/2014/main" id="{982C8751-8141-C14C-3AAF-093051B75537}"/>
              </a:ext>
            </a:extLst>
          </p:cNvPr>
          <p:cNvSpPr>
            <a:spLocks noGrp="1"/>
          </p:cNvSpPr>
          <p:nvPr>
            <p:ph type="sldNum" sz="quarter" idx="12"/>
          </p:nvPr>
        </p:nvSpPr>
        <p:spPr/>
        <p:txBody>
          <a:bodyPr/>
          <a:lstStyle/>
          <a:p>
            <a:pPr algn="r" defTabSz="914126">
              <a:defRPr/>
            </a:pPr>
            <a:fld id="{799229AC-4FF4-4F44-B857-6E6EA3A1743B}" type="slidenum">
              <a:rPr lang="en-US" sz="1200" kern="1200">
                <a:solidFill>
                  <a:prstClr val="black">
                    <a:tint val="75000"/>
                  </a:prstClr>
                </a:solidFill>
                <a:latin typeface="Calibri"/>
                <a:ea typeface="+mn-ea"/>
                <a:cs typeface="+mn-cs"/>
              </a:rPr>
              <a:pPr algn="r" defTabSz="914126">
                <a:defRPr/>
              </a:pPr>
              <a:t>38</a:t>
            </a:fld>
            <a:endParaRPr lang="en-US" sz="1200"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7222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AA7B-8B34-5732-DAA5-4F66C35B67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ECDE8C-A643-5592-124F-55511287EA7B}"/>
              </a:ext>
            </a:extLst>
          </p:cNvPr>
          <p:cNvSpPr txBox="1"/>
          <p:nvPr/>
        </p:nvSpPr>
        <p:spPr>
          <a:xfrm>
            <a:off x="1059619" y="5395796"/>
            <a:ext cx="3779088" cy="1021290"/>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effectLst>
            <a:outerShdw blurRad="50800" dist="38100" dir="2700000" algn="tl" rotWithShape="0">
              <a:prstClr val="black">
                <a:alpha val="40000"/>
              </a:prstClr>
            </a:outerShdw>
          </a:effectLst>
        </p:spPr>
        <p:txBody>
          <a:bodyPr wrap="square" rtlCol="0">
            <a:spAutoFit/>
          </a:bodyPr>
          <a:lstStyle/>
          <a:p>
            <a:pPr defTabSz="914126">
              <a:defRPr/>
            </a:pPr>
            <a:r>
              <a:rPr lang="en-US" sz="1799" b="1" kern="1200">
                <a:solidFill>
                  <a:prstClr val="black"/>
                </a:solidFill>
                <a:latin typeface="Calibri" panose="020F0502020204030204"/>
                <a:ea typeface="+mn-ea"/>
                <a:cs typeface="+mn-cs"/>
              </a:rPr>
              <a:t>Black Race </a:t>
            </a:r>
            <a:r>
              <a:rPr lang="en-US" sz="1799" kern="1200">
                <a:solidFill>
                  <a:prstClr val="black"/>
                </a:solidFill>
                <a:latin typeface="Calibri" panose="020F0502020204030204"/>
                <a:ea typeface="+mn-ea"/>
                <a:cs typeface="+mn-cs"/>
              </a:rPr>
              <a:t>(0.3, 0.1-0.8) and </a:t>
            </a:r>
          </a:p>
          <a:p>
            <a:pPr defTabSz="914126">
              <a:defRPr/>
            </a:pPr>
            <a:r>
              <a:rPr lang="en-US" sz="1799" b="1" kern="1200">
                <a:solidFill>
                  <a:prstClr val="black"/>
                </a:solidFill>
                <a:latin typeface="Calibri" panose="020F0502020204030204"/>
                <a:ea typeface="+mn-ea"/>
                <a:cs typeface="+mn-cs"/>
              </a:rPr>
              <a:t>heterosexual women</a:t>
            </a:r>
            <a:r>
              <a:rPr lang="en-US" sz="1799" kern="1200">
                <a:solidFill>
                  <a:prstClr val="black"/>
                </a:solidFill>
                <a:latin typeface="Calibri" panose="020F0502020204030204"/>
                <a:ea typeface="+mn-ea"/>
                <a:cs typeface="+mn-cs"/>
              </a:rPr>
              <a:t> (0.4, 0.2-0.7) </a:t>
            </a:r>
          </a:p>
          <a:p>
            <a:pPr defTabSz="914126">
              <a:defRPr/>
            </a:pPr>
            <a:r>
              <a:rPr lang="en-US" sz="1799" kern="1200">
                <a:solidFill>
                  <a:prstClr val="black"/>
                </a:solidFill>
                <a:latin typeface="Calibri" panose="020F0502020204030204"/>
                <a:ea typeface="+mn-ea"/>
                <a:cs typeface="+mn-cs"/>
              </a:rPr>
              <a:t>associated with lower odds of linkage</a:t>
            </a:r>
          </a:p>
        </p:txBody>
      </p:sp>
      <p:graphicFrame>
        <p:nvGraphicFramePr>
          <p:cNvPr id="5" name="Chart 4">
            <a:extLst>
              <a:ext uri="{FF2B5EF4-FFF2-40B4-BE49-F238E27FC236}">
                <a16:creationId xmlns:a16="http://schemas.microsoft.com/office/drawing/2014/main" id="{A6BD83F8-B493-1083-2CA1-B4353BF88DF7}"/>
              </a:ext>
            </a:extLst>
          </p:cNvPr>
          <p:cNvGraphicFramePr/>
          <p:nvPr>
            <p:extLst>
              <p:ext uri="{D42A27DB-BD31-4B8C-83A1-F6EECF244321}">
                <p14:modId xmlns:p14="http://schemas.microsoft.com/office/powerpoint/2010/main" val="517461934"/>
              </p:ext>
            </p:extLst>
          </p:nvPr>
        </p:nvGraphicFramePr>
        <p:xfrm>
          <a:off x="5943681" y="1462203"/>
          <a:ext cx="5734972" cy="511505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BE38707-BFBD-1808-2726-78C3C07EFBF2}"/>
              </a:ext>
            </a:extLst>
          </p:cNvPr>
          <p:cNvSpPr txBox="1"/>
          <p:nvPr/>
        </p:nvSpPr>
        <p:spPr>
          <a:xfrm>
            <a:off x="1058352" y="1612182"/>
            <a:ext cx="3780355" cy="3472386"/>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effectLst>
            <a:outerShdw blurRad="50800" dist="38100" dir="2700000" algn="tl" rotWithShape="0">
              <a:prstClr val="black">
                <a:alpha val="40000"/>
              </a:prstClr>
            </a:outerShdw>
          </a:effectLst>
        </p:spPr>
        <p:txBody>
          <a:bodyPr wrap="square" rtlCol="0">
            <a:spAutoFit/>
          </a:bodyPr>
          <a:lstStyle/>
          <a:p>
            <a:pPr defTabSz="914126">
              <a:defRPr/>
            </a:pPr>
            <a:r>
              <a:rPr lang="en-US" sz="1799" b="1" kern="1200">
                <a:solidFill>
                  <a:prstClr val="black"/>
                </a:solidFill>
                <a:latin typeface="Calibri" panose="020F0502020204030204"/>
                <a:ea typeface="+mn-ea"/>
                <a:cs typeface="+mn-cs"/>
              </a:rPr>
              <a:t>Baseline Demographics:</a:t>
            </a:r>
          </a:p>
          <a:p>
            <a:pPr defTabSz="914126">
              <a:defRPr/>
            </a:pPr>
            <a:r>
              <a:rPr lang="en-US" sz="1799" kern="1200">
                <a:solidFill>
                  <a:prstClr val="black"/>
                </a:solidFill>
                <a:latin typeface="Calibri" panose="020F0502020204030204"/>
                <a:ea typeface="+mn-ea"/>
                <a:cs typeface="+mn-cs"/>
              </a:rPr>
              <a:t>77.5% Black or African American</a:t>
            </a:r>
          </a:p>
          <a:p>
            <a:pPr defTabSz="914126">
              <a:defRPr/>
            </a:pPr>
            <a:endParaRPr lang="en-US" sz="1799" b="1" kern="1200">
              <a:solidFill>
                <a:prstClr val="black"/>
              </a:solidFill>
              <a:latin typeface="Calibri" panose="020F0502020204030204"/>
              <a:ea typeface="+mn-ea"/>
              <a:cs typeface="+mn-cs"/>
            </a:endParaRPr>
          </a:p>
          <a:p>
            <a:pPr defTabSz="914126">
              <a:defRPr/>
            </a:pPr>
            <a:r>
              <a:rPr lang="en-US" sz="1799" b="1" kern="1200">
                <a:solidFill>
                  <a:prstClr val="black"/>
                </a:solidFill>
                <a:latin typeface="Calibri" panose="020F0502020204030204"/>
                <a:ea typeface="+mn-ea"/>
                <a:cs typeface="+mn-cs"/>
              </a:rPr>
              <a:t>Gender Identity:</a:t>
            </a:r>
          </a:p>
          <a:p>
            <a:pPr defTabSz="914126">
              <a:defRPr/>
            </a:pPr>
            <a:r>
              <a:rPr lang="en-US" sz="1799" kern="1200">
                <a:solidFill>
                  <a:prstClr val="black"/>
                </a:solidFill>
                <a:latin typeface="Calibri" panose="020F0502020204030204"/>
                <a:ea typeface="+mn-ea"/>
                <a:cs typeface="+mn-cs"/>
              </a:rPr>
              <a:t>56% cisgender men</a:t>
            </a:r>
          </a:p>
          <a:p>
            <a:pPr defTabSz="914126">
              <a:defRPr/>
            </a:pPr>
            <a:r>
              <a:rPr lang="en-US" sz="1799" kern="1200">
                <a:solidFill>
                  <a:prstClr val="black"/>
                </a:solidFill>
                <a:latin typeface="Calibri" panose="020F0502020204030204"/>
                <a:ea typeface="+mn-ea"/>
                <a:cs typeface="+mn-cs"/>
              </a:rPr>
              <a:t>28% cisgender women</a:t>
            </a:r>
          </a:p>
          <a:p>
            <a:pPr defTabSz="914126">
              <a:defRPr/>
            </a:pPr>
            <a:r>
              <a:rPr lang="en-US" sz="1799" kern="1200">
                <a:solidFill>
                  <a:prstClr val="black"/>
                </a:solidFill>
                <a:latin typeface="Calibri" panose="020F0502020204030204"/>
                <a:ea typeface="+mn-ea"/>
                <a:cs typeface="+mn-cs"/>
              </a:rPr>
              <a:t>13% transgender women</a:t>
            </a:r>
          </a:p>
          <a:p>
            <a:pPr defTabSz="914126">
              <a:defRPr/>
            </a:pPr>
            <a:endParaRPr lang="en-US" sz="1799" b="1" kern="1200">
              <a:solidFill>
                <a:prstClr val="black"/>
              </a:solidFill>
              <a:latin typeface="Calibri" panose="020F0502020204030204"/>
              <a:ea typeface="+mn-ea"/>
              <a:cs typeface="+mn-cs"/>
            </a:endParaRPr>
          </a:p>
          <a:p>
            <a:pPr defTabSz="914126">
              <a:defRPr/>
            </a:pPr>
            <a:r>
              <a:rPr lang="en-US" sz="1799" b="1" kern="1200">
                <a:solidFill>
                  <a:prstClr val="black"/>
                </a:solidFill>
                <a:latin typeface="Calibri" panose="020F0502020204030204"/>
                <a:ea typeface="+mn-ea"/>
                <a:cs typeface="+mn-cs"/>
              </a:rPr>
              <a:t>Risk factors: </a:t>
            </a:r>
          </a:p>
          <a:p>
            <a:pPr defTabSz="914126">
              <a:defRPr/>
            </a:pPr>
            <a:r>
              <a:rPr lang="en-US" sz="1799" kern="1200">
                <a:solidFill>
                  <a:prstClr val="black"/>
                </a:solidFill>
                <a:latin typeface="Calibri" panose="020F0502020204030204"/>
                <a:ea typeface="+mn-ea"/>
                <a:cs typeface="+mn-cs"/>
              </a:rPr>
              <a:t>15.7% STIs in last 6 months</a:t>
            </a:r>
          </a:p>
          <a:p>
            <a:pPr defTabSz="914126">
              <a:defRPr/>
            </a:pPr>
            <a:r>
              <a:rPr lang="en-US" sz="1799" kern="1200">
                <a:solidFill>
                  <a:prstClr val="black"/>
                </a:solidFill>
                <a:latin typeface="Calibri" panose="020F0502020204030204"/>
                <a:ea typeface="+mn-ea"/>
                <a:cs typeface="+mn-cs"/>
              </a:rPr>
              <a:t>11.2% transactional sex</a:t>
            </a:r>
          </a:p>
        </p:txBody>
      </p:sp>
      <p:sp>
        <p:nvSpPr>
          <p:cNvPr id="17" name="Title 4">
            <a:extLst>
              <a:ext uri="{FF2B5EF4-FFF2-40B4-BE49-F238E27FC236}">
                <a16:creationId xmlns:a16="http://schemas.microsoft.com/office/drawing/2014/main" id="{19AE52AA-FB11-5D50-A3BD-188FFE2923B2}"/>
              </a:ext>
            </a:extLst>
          </p:cNvPr>
          <p:cNvSpPr txBox="1">
            <a:spLocks/>
          </p:cNvSpPr>
          <p:nvPr/>
        </p:nvSpPr>
        <p:spPr>
          <a:xfrm>
            <a:off x="134112" y="676257"/>
            <a:ext cx="11130472" cy="785946"/>
          </a:xfrm>
          <a:prstGeom prst="rect">
            <a:avLst/>
          </a:prstGeom>
          <a:noFill/>
          <a:ln>
            <a:noFill/>
          </a:ln>
          <a:effectLst/>
        </p:spPr>
        <p:txBody>
          <a:bodyPr vert="horz" lIns="91416" tIns="45708" rIns="91416" bIns="45708" rtlCol="0" anchor="ctr">
            <a:normAutofit/>
          </a:bodyPr>
          <a:lstStyle>
            <a:lvl1pPr algn="ctr" defTabSz="914400" rtl="0" eaLnBrk="1" latinLnBrk="0" hangingPunct="1">
              <a:spcBef>
                <a:spcPct val="0"/>
              </a:spcBef>
              <a:buNone/>
              <a:defRPr sz="4400" b="1" kern="1200">
                <a:solidFill>
                  <a:srgbClr val="FF0000"/>
                </a:solidFill>
                <a:latin typeface="+mj-lt"/>
                <a:ea typeface="+mj-ea"/>
                <a:cs typeface="+mj-cs"/>
              </a:defRPr>
            </a:lvl1pPr>
          </a:lstStyle>
          <a:p>
            <a:pPr algn="l" defTabSz="914126">
              <a:defRPr/>
            </a:pPr>
            <a:r>
              <a:rPr lang="en-US" sz="3600" b="0" dirty="0" err="1"/>
              <a:t>PrEP</a:t>
            </a:r>
            <a:r>
              <a:rPr lang="en-US" sz="3600" b="0" dirty="0"/>
              <a:t> at Grady: </a:t>
            </a:r>
            <a:r>
              <a:rPr lang="en-US" sz="3600" b="0" dirty="0" err="1"/>
              <a:t>PrEP</a:t>
            </a:r>
            <a:r>
              <a:rPr lang="en-US" sz="3600" b="0" dirty="0"/>
              <a:t> Uptake Rates</a:t>
            </a:r>
          </a:p>
        </p:txBody>
      </p:sp>
      <p:sp>
        <p:nvSpPr>
          <p:cNvPr id="2" name="TextBox 1">
            <a:extLst>
              <a:ext uri="{FF2B5EF4-FFF2-40B4-BE49-F238E27FC236}">
                <a16:creationId xmlns:a16="http://schemas.microsoft.com/office/drawing/2014/main" id="{5722F2C0-07C1-692A-C41E-AA3276B248B1}"/>
              </a:ext>
            </a:extLst>
          </p:cNvPr>
          <p:cNvSpPr txBox="1"/>
          <p:nvPr/>
        </p:nvSpPr>
        <p:spPr>
          <a:xfrm>
            <a:off x="134112" y="6449015"/>
            <a:ext cx="4937760" cy="307777"/>
          </a:xfrm>
          <a:prstGeom prst="rect">
            <a:avLst/>
          </a:prstGeom>
          <a:noFill/>
        </p:spPr>
        <p:txBody>
          <a:bodyPr wrap="square" rtlCol="0">
            <a:spAutoFit/>
          </a:bodyPr>
          <a:lstStyle/>
          <a:p>
            <a:r>
              <a:rPr lang="en-US" sz="1400" dirty="0"/>
              <a:t>Cantos et al, AIDS and Behavior 2025	</a:t>
            </a:r>
          </a:p>
        </p:txBody>
      </p:sp>
    </p:spTree>
    <p:extLst>
      <p:ext uri="{BB962C8B-B14F-4D97-AF65-F5344CB8AC3E}">
        <p14:creationId xmlns:p14="http://schemas.microsoft.com/office/powerpoint/2010/main" val="374898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5,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spcBef>
                <a:spcPct val="20000"/>
              </a:spcBef>
              <a:spcAft>
                <a:spcPts val="0"/>
              </a:spcAft>
              <a:buClr>
                <a:srgbClr val="D6201A"/>
              </a:buClr>
              <a:buFont typeface="Wingdings" charset="2"/>
              <a:buChar char="§"/>
              <a:defRPr/>
            </a:pPr>
            <a:r>
              <a:rPr lang="en-US" sz="1800" dirty="0">
                <a:solidFill>
                  <a:srgbClr val="000000"/>
                </a:solidFill>
                <a:latin typeface="Aptos" panose="020B0004020202020204" pitchFamily="34" charset="0"/>
              </a:rPr>
              <a:t>The Health Resources and Services Administration (HRSA), Department of Health and Human Services (HHS) provided financial support for this project. The award provided 100% of total costs. The contents are those of the author. They may not reflect the policies of HRSA, HHS, or the U.S. Government.</a:t>
            </a:r>
          </a:p>
          <a:p>
            <a:pPr marL="152373" defTabSz="1218987">
              <a:spcBef>
                <a:spcPct val="20000"/>
              </a:spcBef>
              <a:spcAft>
                <a:spcPts val="0"/>
              </a:spcAft>
              <a:buClr>
                <a:srgbClr val="D6201A"/>
              </a:buCl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59690742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3B98A-1C7A-BE58-0D06-53D514D88993}"/>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248BBA8-537C-5EEE-1BA7-657D62649198}"/>
              </a:ext>
            </a:extLst>
          </p:cNvPr>
          <p:cNvGraphicFramePr>
            <a:graphicFrameLocks noGrp="1"/>
          </p:cNvGraphicFramePr>
          <p:nvPr>
            <p:extLst>
              <p:ext uri="{D42A27DB-BD31-4B8C-83A1-F6EECF244321}">
                <p14:modId xmlns:p14="http://schemas.microsoft.com/office/powerpoint/2010/main" val="3171851654"/>
              </p:ext>
            </p:extLst>
          </p:nvPr>
        </p:nvGraphicFramePr>
        <p:xfrm>
          <a:off x="6675141" y="1575283"/>
          <a:ext cx="5027794" cy="1280112"/>
        </p:xfrm>
        <a:graphic>
          <a:graphicData uri="http://schemas.openxmlformats.org/drawingml/2006/table">
            <a:tbl>
              <a:tblPr firstRow="1" bandRow="1">
                <a:tableStyleId>{5C22544A-7EE6-4342-B048-85BDC9FD1C3A}</a:tableStyleId>
              </a:tblPr>
              <a:tblGrid>
                <a:gridCol w="2513897">
                  <a:extLst>
                    <a:ext uri="{9D8B030D-6E8A-4147-A177-3AD203B41FA5}">
                      <a16:colId xmlns:a16="http://schemas.microsoft.com/office/drawing/2014/main" val="1241057923"/>
                    </a:ext>
                  </a:extLst>
                </a:gridCol>
                <a:gridCol w="2513897">
                  <a:extLst>
                    <a:ext uri="{9D8B030D-6E8A-4147-A177-3AD203B41FA5}">
                      <a16:colId xmlns:a16="http://schemas.microsoft.com/office/drawing/2014/main" val="3764834970"/>
                    </a:ext>
                  </a:extLst>
                </a:gridCol>
              </a:tblGrid>
              <a:tr h="456954">
                <a:tc gridSpan="2">
                  <a:txBody>
                    <a:bodyPr/>
                    <a:lstStyle/>
                    <a:p>
                      <a:pPr algn="ctr"/>
                      <a:r>
                        <a:rPr lang="en-US" sz="2400" dirty="0">
                          <a:solidFill>
                            <a:schemeClr val="bg1"/>
                          </a:solidFill>
                        </a:rPr>
                        <a:t>Median Time on </a:t>
                      </a:r>
                      <a:r>
                        <a:rPr lang="en-US" sz="2400" dirty="0" err="1">
                          <a:solidFill>
                            <a:schemeClr val="bg1"/>
                          </a:solidFill>
                        </a:rPr>
                        <a:t>PrEP</a:t>
                      </a:r>
                      <a:endParaRPr lang="en-US" sz="2400" dirty="0">
                        <a:solidFill>
                          <a:schemeClr val="bg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a:tc>
                <a:extLst>
                  <a:ext uri="{0D108BD9-81ED-4DB2-BD59-A6C34878D82A}">
                    <a16:rowId xmlns:a16="http://schemas.microsoft.com/office/drawing/2014/main" val="1436271381"/>
                  </a:ext>
                </a:extLst>
              </a:tr>
              <a:tr h="822492">
                <a:tc>
                  <a:txBody>
                    <a:bodyPr/>
                    <a:lstStyle/>
                    <a:p>
                      <a:pPr algn="ctr"/>
                      <a:r>
                        <a:rPr lang="en-US" sz="2400" dirty="0"/>
                        <a:t>Grady </a:t>
                      </a:r>
                      <a:r>
                        <a:rPr lang="en-US" sz="2400" dirty="0" err="1"/>
                        <a:t>PrEP</a:t>
                      </a:r>
                      <a:r>
                        <a:rPr lang="en-US" sz="2400" dirty="0"/>
                        <a:t>: 332 days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algn="ctr"/>
                      <a:r>
                        <a:rPr lang="en-US" sz="2400" dirty="0"/>
                        <a:t>Local cohort: 171 days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lumMod val="75000"/>
                          </a:schemeClr>
                        </a:gs>
                        <a:gs pos="50000">
                          <a:schemeClr val="bg1">
                            <a:lumMod val="85000"/>
                          </a:schemeClr>
                        </a:gs>
                        <a:gs pos="100000">
                          <a:schemeClr val="bg1">
                            <a:lumMod val="95000"/>
                            <a:shade val="100000"/>
                            <a:satMod val="115000"/>
                          </a:schemeClr>
                        </a:gs>
                      </a:gsLst>
                      <a:lin ang="2700000" scaled="1"/>
                      <a:tileRect/>
                    </a:gradFill>
                  </a:tcPr>
                </a:tc>
                <a:extLst>
                  <a:ext uri="{0D108BD9-81ED-4DB2-BD59-A6C34878D82A}">
                    <a16:rowId xmlns:a16="http://schemas.microsoft.com/office/drawing/2014/main" val="2042026139"/>
                  </a:ext>
                </a:extLst>
              </a:tr>
            </a:tbl>
          </a:graphicData>
        </a:graphic>
      </p:graphicFrame>
      <p:graphicFrame>
        <p:nvGraphicFramePr>
          <p:cNvPr id="6" name="Chart 5">
            <a:extLst>
              <a:ext uri="{FF2B5EF4-FFF2-40B4-BE49-F238E27FC236}">
                <a16:creationId xmlns:a16="http://schemas.microsoft.com/office/drawing/2014/main" id="{E30684EC-36B7-ED95-AD8B-BBA2321789C6}"/>
              </a:ext>
            </a:extLst>
          </p:cNvPr>
          <p:cNvGraphicFramePr/>
          <p:nvPr/>
        </p:nvGraphicFramePr>
        <p:xfrm>
          <a:off x="406391" y="1575283"/>
          <a:ext cx="5688021" cy="480841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A65078F-06DC-C897-1C17-6DBFCAE09887}"/>
              </a:ext>
            </a:extLst>
          </p:cNvPr>
          <p:cNvSpPr txBox="1"/>
          <p:nvPr/>
        </p:nvSpPr>
        <p:spPr>
          <a:xfrm>
            <a:off x="6675141" y="3144253"/>
            <a:ext cx="5027794" cy="2859081"/>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effectLst>
            <a:outerShdw blurRad="50800" dist="38100" dir="2700000" algn="tl" rotWithShape="0">
              <a:prstClr val="black">
                <a:alpha val="40000"/>
              </a:prstClr>
            </a:outerShdw>
          </a:effectLst>
        </p:spPr>
        <p:txBody>
          <a:bodyPr wrap="square" rtlCol="0">
            <a:spAutoFit/>
          </a:bodyPr>
          <a:lstStyle/>
          <a:p>
            <a:pPr defTabSz="914126">
              <a:defRPr/>
            </a:pPr>
            <a:r>
              <a:rPr lang="en-US" sz="1799" b="1" kern="1200" dirty="0">
                <a:solidFill>
                  <a:prstClr val="black"/>
                </a:solidFill>
                <a:latin typeface="Calibri" panose="020F0502020204030204"/>
                <a:ea typeface="+mn-ea"/>
                <a:cs typeface="+mn-cs"/>
              </a:rPr>
              <a:t>Lower age, heterosexual women and heterosexual men </a:t>
            </a:r>
            <a:r>
              <a:rPr lang="en-US" sz="1799" kern="1200" dirty="0">
                <a:solidFill>
                  <a:prstClr val="black"/>
                </a:solidFill>
                <a:latin typeface="Calibri" panose="020F0502020204030204"/>
                <a:ea typeface="+mn-ea"/>
                <a:cs typeface="+mn-cs"/>
              </a:rPr>
              <a:t>associated with lower odds of retention at 6 and 12 months. </a:t>
            </a:r>
          </a:p>
          <a:p>
            <a:pPr defTabSz="914126">
              <a:defRPr/>
            </a:pPr>
            <a:endParaRPr lang="en-US" sz="1799" b="1" kern="1200" dirty="0">
              <a:solidFill>
                <a:prstClr val="black"/>
              </a:solidFill>
              <a:latin typeface="Calibri" panose="020F0502020204030204"/>
              <a:ea typeface="+mn-ea"/>
              <a:cs typeface="+mn-cs"/>
            </a:endParaRPr>
          </a:p>
          <a:p>
            <a:pPr defTabSz="914126">
              <a:defRPr/>
            </a:pPr>
            <a:r>
              <a:rPr lang="en-US" sz="1799" b="1" kern="1200" dirty="0">
                <a:solidFill>
                  <a:prstClr val="black"/>
                </a:solidFill>
                <a:latin typeface="Calibri" panose="020F0502020204030204"/>
                <a:ea typeface="+mn-ea"/>
                <a:cs typeface="+mn-cs"/>
              </a:rPr>
              <a:t>Race had no association with retention </a:t>
            </a:r>
            <a:r>
              <a:rPr lang="en-US" sz="1799" kern="1200" dirty="0">
                <a:solidFill>
                  <a:prstClr val="black"/>
                </a:solidFill>
                <a:latin typeface="Calibri" panose="020F0502020204030204"/>
                <a:ea typeface="+mn-ea"/>
                <a:cs typeface="+mn-cs"/>
              </a:rPr>
              <a:t>at 6 or 12 months. </a:t>
            </a:r>
          </a:p>
          <a:p>
            <a:pPr defTabSz="914126">
              <a:defRPr/>
            </a:pPr>
            <a:endParaRPr lang="en-US" sz="1799" kern="1200" dirty="0">
              <a:solidFill>
                <a:prstClr val="black"/>
              </a:solidFill>
              <a:latin typeface="Calibri" panose="020F0502020204030204"/>
              <a:ea typeface="+mn-ea"/>
              <a:cs typeface="+mn-cs"/>
            </a:endParaRPr>
          </a:p>
          <a:p>
            <a:pPr defTabSz="914126">
              <a:defRPr/>
            </a:pPr>
            <a:r>
              <a:rPr lang="en-US" sz="1799" b="1" kern="1200" dirty="0">
                <a:solidFill>
                  <a:prstClr val="black"/>
                </a:solidFill>
                <a:latin typeface="Calibri" panose="020F0502020204030204"/>
                <a:ea typeface="+mn-ea"/>
                <a:cs typeface="+mn-cs"/>
              </a:rPr>
              <a:t>3 seroconversions </a:t>
            </a:r>
            <a:r>
              <a:rPr lang="en-US" sz="1799" kern="1200" dirty="0">
                <a:solidFill>
                  <a:prstClr val="black"/>
                </a:solidFill>
                <a:latin typeface="Calibri" panose="020F0502020204030204"/>
                <a:ea typeface="+mn-ea"/>
                <a:cs typeface="+mn-cs"/>
              </a:rPr>
              <a:t>(1 on </a:t>
            </a:r>
            <a:r>
              <a:rPr lang="en-US" sz="1799" kern="1200" dirty="0" err="1">
                <a:solidFill>
                  <a:prstClr val="black"/>
                </a:solidFill>
                <a:latin typeface="Calibri" panose="020F0502020204030204"/>
                <a:ea typeface="+mn-ea"/>
                <a:cs typeface="+mn-cs"/>
              </a:rPr>
              <a:t>PrEP</a:t>
            </a:r>
            <a:r>
              <a:rPr lang="en-US" sz="1799" kern="1200" dirty="0">
                <a:solidFill>
                  <a:prstClr val="black"/>
                </a:solidFill>
                <a:latin typeface="Calibri" panose="020F0502020204030204"/>
                <a:ea typeface="+mn-ea"/>
                <a:cs typeface="+mn-cs"/>
              </a:rPr>
              <a:t> with low adherence, 2 after discontinuing </a:t>
            </a:r>
            <a:r>
              <a:rPr lang="en-US" sz="1799" kern="1200" dirty="0" err="1">
                <a:solidFill>
                  <a:prstClr val="black"/>
                </a:solidFill>
                <a:latin typeface="Calibri" panose="020F0502020204030204"/>
                <a:ea typeface="+mn-ea"/>
                <a:cs typeface="+mn-cs"/>
              </a:rPr>
              <a:t>PrEP</a:t>
            </a:r>
            <a:r>
              <a:rPr lang="en-US" sz="1799" kern="1200" dirty="0">
                <a:solidFill>
                  <a:prstClr val="black"/>
                </a:solidFill>
                <a:latin typeface="Calibri" panose="020F0502020204030204"/>
                <a:ea typeface="+mn-ea"/>
                <a:cs typeface="+mn-cs"/>
              </a:rPr>
              <a:t>)</a:t>
            </a:r>
          </a:p>
        </p:txBody>
      </p:sp>
      <p:sp>
        <p:nvSpPr>
          <p:cNvPr id="2" name="TextBox 1">
            <a:extLst>
              <a:ext uri="{FF2B5EF4-FFF2-40B4-BE49-F238E27FC236}">
                <a16:creationId xmlns:a16="http://schemas.microsoft.com/office/drawing/2014/main" id="{64905D54-0905-16F2-8A80-15FB4820E993}"/>
              </a:ext>
            </a:extLst>
          </p:cNvPr>
          <p:cNvSpPr txBox="1"/>
          <p:nvPr/>
        </p:nvSpPr>
        <p:spPr>
          <a:xfrm>
            <a:off x="146304" y="6445733"/>
            <a:ext cx="4937760" cy="307777"/>
          </a:xfrm>
          <a:prstGeom prst="rect">
            <a:avLst/>
          </a:prstGeom>
          <a:noFill/>
        </p:spPr>
        <p:txBody>
          <a:bodyPr wrap="square" rtlCol="0">
            <a:spAutoFit/>
          </a:bodyPr>
          <a:lstStyle/>
          <a:p>
            <a:r>
              <a:rPr lang="en-US" sz="1400" dirty="0"/>
              <a:t>Cantos et al, AIDS and Behavior 2025	</a:t>
            </a:r>
          </a:p>
        </p:txBody>
      </p:sp>
      <p:sp>
        <p:nvSpPr>
          <p:cNvPr id="4" name="Title 4">
            <a:extLst>
              <a:ext uri="{FF2B5EF4-FFF2-40B4-BE49-F238E27FC236}">
                <a16:creationId xmlns:a16="http://schemas.microsoft.com/office/drawing/2014/main" id="{DE1AA492-AF7F-C9BE-F712-A7F31FFEC93C}"/>
              </a:ext>
            </a:extLst>
          </p:cNvPr>
          <p:cNvSpPr txBox="1">
            <a:spLocks/>
          </p:cNvSpPr>
          <p:nvPr/>
        </p:nvSpPr>
        <p:spPr>
          <a:xfrm>
            <a:off x="146304" y="681374"/>
            <a:ext cx="11130472" cy="785946"/>
          </a:xfrm>
          <a:prstGeom prst="rect">
            <a:avLst/>
          </a:prstGeom>
          <a:noFill/>
          <a:ln>
            <a:noFill/>
          </a:ln>
          <a:effectLst/>
        </p:spPr>
        <p:txBody>
          <a:bodyPr vert="horz" lIns="91416" tIns="45708" rIns="91416" bIns="45708" rtlCol="0" anchor="ctr">
            <a:normAutofit/>
          </a:bodyPr>
          <a:lstStyle>
            <a:lvl1pPr algn="ctr" defTabSz="914400" rtl="0" eaLnBrk="1" latinLnBrk="0" hangingPunct="1">
              <a:spcBef>
                <a:spcPct val="0"/>
              </a:spcBef>
              <a:buNone/>
              <a:defRPr sz="4400" b="1" kern="1200">
                <a:solidFill>
                  <a:srgbClr val="FF0000"/>
                </a:solidFill>
                <a:latin typeface="+mj-lt"/>
                <a:ea typeface="+mj-ea"/>
                <a:cs typeface="+mj-cs"/>
              </a:defRPr>
            </a:lvl1pPr>
          </a:lstStyle>
          <a:p>
            <a:pPr algn="l" defTabSz="914126">
              <a:defRPr/>
            </a:pPr>
            <a:r>
              <a:rPr lang="en-US" sz="3600" b="0" dirty="0" err="1"/>
              <a:t>PrEP</a:t>
            </a:r>
            <a:r>
              <a:rPr lang="en-US" sz="3600" b="0" dirty="0"/>
              <a:t> Retention</a:t>
            </a:r>
          </a:p>
        </p:txBody>
      </p:sp>
    </p:spTree>
    <p:extLst>
      <p:ext uri="{BB962C8B-B14F-4D97-AF65-F5344CB8AC3E}">
        <p14:creationId xmlns:p14="http://schemas.microsoft.com/office/powerpoint/2010/main" val="2656544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14503-DFAA-46B0-9E3B-C650DC5ACEF2}"/>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05CED4-BCC5-525F-8B01-AB2E47A00904}"/>
              </a:ext>
            </a:extLst>
          </p:cNvPr>
          <p:cNvGraphicFramePr>
            <a:graphicFrameLocks noGrp="1"/>
          </p:cNvGraphicFramePr>
          <p:nvPr/>
        </p:nvGraphicFramePr>
        <p:xfrm>
          <a:off x="327555" y="1691143"/>
          <a:ext cx="11533714" cy="4722526"/>
        </p:xfrm>
        <a:graphic>
          <a:graphicData uri="http://schemas.openxmlformats.org/drawingml/2006/table">
            <a:tbl>
              <a:tblPr firstRow="1" firstCol="1" bandRow="1"/>
              <a:tblGrid>
                <a:gridCol w="2227860">
                  <a:extLst>
                    <a:ext uri="{9D8B030D-6E8A-4147-A177-3AD203B41FA5}">
                      <a16:colId xmlns:a16="http://schemas.microsoft.com/office/drawing/2014/main" val="2561790199"/>
                    </a:ext>
                  </a:extLst>
                </a:gridCol>
                <a:gridCol w="2038602">
                  <a:extLst>
                    <a:ext uri="{9D8B030D-6E8A-4147-A177-3AD203B41FA5}">
                      <a16:colId xmlns:a16="http://schemas.microsoft.com/office/drawing/2014/main" val="4013156443"/>
                    </a:ext>
                  </a:extLst>
                </a:gridCol>
                <a:gridCol w="1960639">
                  <a:extLst>
                    <a:ext uri="{9D8B030D-6E8A-4147-A177-3AD203B41FA5}">
                      <a16:colId xmlns:a16="http://schemas.microsoft.com/office/drawing/2014/main" val="395751940"/>
                    </a:ext>
                  </a:extLst>
                </a:gridCol>
                <a:gridCol w="1730518">
                  <a:extLst>
                    <a:ext uri="{9D8B030D-6E8A-4147-A177-3AD203B41FA5}">
                      <a16:colId xmlns:a16="http://schemas.microsoft.com/office/drawing/2014/main" val="1289389016"/>
                    </a:ext>
                  </a:extLst>
                </a:gridCol>
                <a:gridCol w="1730518">
                  <a:extLst>
                    <a:ext uri="{9D8B030D-6E8A-4147-A177-3AD203B41FA5}">
                      <a16:colId xmlns:a16="http://schemas.microsoft.com/office/drawing/2014/main" val="3978125396"/>
                    </a:ext>
                  </a:extLst>
                </a:gridCol>
                <a:gridCol w="1845577">
                  <a:extLst>
                    <a:ext uri="{9D8B030D-6E8A-4147-A177-3AD203B41FA5}">
                      <a16:colId xmlns:a16="http://schemas.microsoft.com/office/drawing/2014/main" val="777289446"/>
                    </a:ext>
                  </a:extLst>
                </a:gridCol>
              </a:tblGrid>
              <a:tr h="758534">
                <a:tc>
                  <a:txBody>
                    <a:bodyPr/>
                    <a:lstStyle/>
                    <a:p>
                      <a:pPr marL="0" marR="0" algn="l" fontAlgn="t">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3200" b="0" i="0" u="none" strike="noStrike">
                        <a:effectLst/>
                        <a:latin typeface="Arial" panose="020B0604020202020204" pitchFamily="34" charset="0"/>
                      </a:endParaRPr>
                    </a:p>
                  </a:txBody>
                  <a:tcPr marL="123511" marR="123511" marT="171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800" b="1" i="0" u="none" strike="noStrike">
                          <a:effectLst/>
                          <a:latin typeface="Arial" panose="020B0604020202020204" pitchFamily="34" charset="0"/>
                          <a:ea typeface="Calibri" panose="020F0502020204030204" pitchFamily="34" charset="0"/>
                          <a:cs typeface="Arial" panose="020B0604020202020204" pitchFamily="34" charset="0"/>
                        </a:rPr>
                        <a:t>Overall</a:t>
                      </a:r>
                      <a:endParaRPr lang="en-US" sz="3500" b="0" i="0" u="none" strike="noStrike">
                        <a:effectLst/>
                        <a:latin typeface="Arial" panose="020B0604020202020204" pitchFamily="34" charset="0"/>
                      </a:endParaRPr>
                    </a:p>
                  </a:txBody>
                  <a:tcPr marL="123511" marR="123511" marT="171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B9DE"/>
                    </a:solidFill>
                  </a:tcPr>
                </a:tc>
                <a:tc>
                  <a:txBody>
                    <a:bodyPr/>
                    <a:lstStyle/>
                    <a:p>
                      <a:pPr marL="0" marR="0" algn="ctr" fontAlgn="ctr">
                        <a:lnSpc>
                          <a:spcPct val="107000"/>
                        </a:lnSpc>
                        <a:spcBef>
                          <a:spcPts val="0"/>
                        </a:spcBef>
                        <a:spcAft>
                          <a:spcPts val="0"/>
                        </a:spcAft>
                      </a:pPr>
                      <a:r>
                        <a:rPr lang="en-US" sz="1800" b="1" i="0" u="none" strike="noStrike">
                          <a:effectLst/>
                          <a:latin typeface="Arial" panose="020B0604020202020204" pitchFamily="34" charset="0"/>
                          <a:cs typeface="Arial" panose="020B0604020202020204" pitchFamily="34" charset="0"/>
                        </a:rPr>
                        <a:t>Same gender loving cis-men</a:t>
                      </a:r>
                      <a:endParaRPr lang="en-US" sz="3500" b="0" i="0" u="none" strike="noStrike">
                        <a:effectLst/>
                        <a:latin typeface="Arial" panose="020B0604020202020204" pitchFamily="34" charset="0"/>
                      </a:endParaRPr>
                    </a:p>
                  </a:txBody>
                  <a:tcPr marL="123511" marR="123511" marT="171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fontAlgn="ctr">
                        <a:lnSpc>
                          <a:spcPct val="107000"/>
                        </a:lnSpc>
                        <a:spcBef>
                          <a:spcPts val="0"/>
                        </a:spcBef>
                        <a:spcAft>
                          <a:spcPts val="0"/>
                        </a:spcAft>
                      </a:pPr>
                      <a:r>
                        <a:rPr lang="en-US" sz="1800" b="1" i="0" u="none" strike="noStrike">
                          <a:effectLst/>
                          <a:latin typeface="Arial" panose="020B0604020202020204" pitchFamily="34" charset="0"/>
                          <a:cs typeface="Arial" panose="020B0604020202020204" pitchFamily="34" charset="0"/>
                        </a:rPr>
                        <a:t>Heterosexual cis-men</a:t>
                      </a:r>
                      <a:endParaRPr lang="en-US" sz="3500" b="0" i="0" u="none" strike="noStrike">
                        <a:effectLst/>
                        <a:latin typeface="Arial" panose="020B0604020202020204" pitchFamily="34" charset="0"/>
                      </a:endParaRPr>
                    </a:p>
                  </a:txBody>
                  <a:tcPr marL="123511" marR="123511" marT="171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fontAlgn="ctr">
                        <a:lnSpc>
                          <a:spcPct val="107000"/>
                        </a:lnSpc>
                        <a:spcBef>
                          <a:spcPts val="0"/>
                        </a:spcBef>
                        <a:spcAft>
                          <a:spcPts val="0"/>
                        </a:spcAft>
                      </a:pPr>
                      <a:r>
                        <a:rPr lang="en-US" sz="1800" b="1" i="0" u="none" strike="noStrike">
                          <a:effectLst/>
                          <a:latin typeface="Arial" panose="020B0604020202020204" pitchFamily="34" charset="0"/>
                          <a:ea typeface="Calibri" panose="020F0502020204030204" pitchFamily="34" charset="0"/>
                          <a:cs typeface="Arial" panose="020B0604020202020204" pitchFamily="34" charset="0"/>
                        </a:rPr>
                        <a:t>Heterosexual cis-women</a:t>
                      </a:r>
                      <a:endParaRPr lang="en-US" sz="3500" b="0" i="0" u="none" strike="noStrike">
                        <a:effectLst/>
                        <a:latin typeface="Arial" panose="020B0604020202020204" pitchFamily="34" charset="0"/>
                      </a:endParaRPr>
                    </a:p>
                  </a:txBody>
                  <a:tcPr marL="123511" marR="123511" marT="171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fontAlgn="ctr">
                        <a:lnSpc>
                          <a:spcPct val="107000"/>
                        </a:lnSpc>
                        <a:spcBef>
                          <a:spcPts val="0"/>
                        </a:spcBef>
                        <a:spcAft>
                          <a:spcPts val="0"/>
                        </a:spcAft>
                      </a:pPr>
                      <a:r>
                        <a:rPr lang="en-US" sz="1800" b="1" i="0" u="none" strike="noStrike">
                          <a:effectLst/>
                          <a:latin typeface="Arial" panose="020B0604020202020204" pitchFamily="34" charset="0"/>
                          <a:ea typeface="Calibri" panose="020F0502020204030204" pitchFamily="34" charset="0"/>
                          <a:cs typeface="Arial" panose="020B0604020202020204" pitchFamily="34" charset="0"/>
                        </a:rPr>
                        <a:t>Transgender women</a:t>
                      </a:r>
                      <a:endParaRPr lang="en-US" sz="3500" b="0" i="0" u="none" strike="noStrike">
                        <a:effectLst/>
                        <a:latin typeface="Arial" panose="020B0604020202020204" pitchFamily="34" charset="0"/>
                      </a:endParaRPr>
                    </a:p>
                  </a:txBody>
                  <a:tcPr marL="123511" marR="123511" marT="1715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811420834"/>
                  </a:ext>
                </a:extLst>
              </a:tr>
              <a:tr h="990998">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PrEP linkage</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72.1%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(289/401)</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85.6%</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 (137/160)</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68.2%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(30/44)</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3200" b="0" i="0" u="none" strike="noStrike">
                        <a:effectLst/>
                        <a:latin typeface="Arial" panose="020B0604020202020204" pitchFamily="34" charset="0"/>
                      </a:endParaRPr>
                    </a:p>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64.9%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(61/94)</a:t>
                      </a:r>
                      <a:endParaRPr lang="en-US" sz="3200" b="0" i="0" u="none" strike="noStrike">
                        <a:effectLst/>
                        <a:latin typeface="Arial" panose="020B0604020202020204" pitchFamily="34" charset="0"/>
                      </a:endParaRPr>
                    </a:p>
                    <a:p>
                      <a:pPr marL="0" marR="0" algn="ctr" fontAlgn="ctr">
                        <a:lnSpc>
                          <a:spcPct val="107000"/>
                        </a:lnSpc>
                        <a:spcBef>
                          <a:spcPts val="0"/>
                        </a:spcBef>
                        <a:spcAft>
                          <a:spcPts val="0"/>
                        </a:spcAft>
                      </a:pP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90.7%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(49/54)</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159642"/>
                  </a:ext>
                </a:extLst>
              </a:tr>
              <a:tr h="990998">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PrEP prescription</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88.6%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(256/289)</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89.7%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(123/137)</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83.3%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(25/30) </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77%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(47/61)</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95.9%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(47/499) </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4326251"/>
                  </a:ext>
                </a:extLst>
              </a:tr>
              <a:tr h="990998">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6-month retention </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75.4%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(169/224)</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87%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(92/105)</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60%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(12/20)</a:t>
                      </a: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67.4%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(29/43) </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  72.7%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(32/44)</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4468388"/>
                  </a:ext>
                </a:extLst>
              </a:tr>
              <a:tr h="990998">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12-month retention</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40.6%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(78/192)</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65%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(58/88)</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16.7%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(3/18)</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25.6%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(10/39)</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ctr">
                        <a:lnSpc>
                          <a:spcPct val="107000"/>
                        </a:lnSpc>
                        <a:spcBef>
                          <a:spcPts val="0"/>
                        </a:spcBef>
                        <a:spcAft>
                          <a:spcPts val="0"/>
                        </a:spcAft>
                      </a:pPr>
                      <a:r>
                        <a:rPr lang="en-US" sz="1600" b="1" i="0" u="none" strike="noStrike">
                          <a:effectLst/>
                          <a:latin typeface="Arial" panose="020B0604020202020204" pitchFamily="34" charset="0"/>
                          <a:ea typeface="Calibri" panose="020F0502020204030204" pitchFamily="34" charset="0"/>
                          <a:cs typeface="Arial" panose="020B0604020202020204" pitchFamily="34" charset="0"/>
                        </a:rPr>
                        <a:t>28.2% </a:t>
                      </a:r>
                      <a:r>
                        <a:rPr lang="en-US" sz="1600" b="0" i="0" u="none" strike="noStrike">
                          <a:effectLst/>
                          <a:latin typeface="Arial" panose="020B0604020202020204" pitchFamily="34" charset="0"/>
                          <a:ea typeface="Calibri" panose="020F0502020204030204" pitchFamily="34" charset="0"/>
                          <a:cs typeface="Arial" panose="020B0604020202020204" pitchFamily="34" charset="0"/>
                        </a:rPr>
                        <a:t>(11/39)</a:t>
                      </a:r>
                      <a:endParaRPr lang="en-US" sz="3200" b="0" i="0" u="none" strike="noStrike">
                        <a:effectLst/>
                        <a:latin typeface="Arial" panose="020B0604020202020204" pitchFamily="34" charset="0"/>
                      </a:endParaRPr>
                    </a:p>
                  </a:txBody>
                  <a:tcPr marL="123511" marR="123511" marT="171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0806407"/>
                  </a:ext>
                </a:extLst>
              </a:tr>
            </a:tbl>
          </a:graphicData>
        </a:graphic>
      </p:graphicFrame>
      <p:sp>
        <p:nvSpPr>
          <p:cNvPr id="4" name="Rectangle 3">
            <a:extLst>
              <a:ext uri="{FF2B5EF4-FFF2-40B4-BE49-F238E27FC236}">
                <a16:creationId xmlns:a16="http://schemas.microsoft.com/office/drawing/2014/main" id="{A1FFF2FF-215E-D821-CD0B-C8568EE1EF57}"/>
              </a:ext>
            </a:extLst>
          </p:cNvPr>
          <p:cNvSpPr/>
          <p:nvPr/>
        </p:nvSpPr>
        <p:spPr>
          <a:xfrm>
            <a:off x="4488944" y="1529044"/>
            <a:ext cx="2155785" cy="4884627"/>
          </a:xfrm>
          <a:custGeom>
            <a:avLst/>
            <a:gdLst>
              <a:gd name="csX0" fmla="*/ 0 w 2155785"/>
              <a:gd name="csY0" fmla="*/ 0 h 4884627"/>
              <a:gd name="csX1" fmla="*/ 2155785 w 2155785"/>
              <a:gd name="csY1" fmla="*/ 0 h 4884627"/>
              <a:gd name="csX2" fmla="*/ 2155785 w 2155785"/>
              <a:gd name="csY2" fmla="*/ 4884627 h 4884627"/>
              <a:gd name="csX3" fmla="*/ 0 w 2155785"/>
              <a:gd name="csY3" fmla="*/ 4884627 h 4884627"/>
              <a:gd name="csX4" fmla="*/ 0 w 2155785"/>
              <a:gd name="csY4" fmla="*/ 0 h 4884627"/>
            </a:gdLst>
            <a:ahLst/>
            <a:cxnLst>
              <a:cxn ang="0">
                <a:pos x="csX0" y="csY0"/>
              </a:cxn>
              <a:cxn ang="0">
                <a:pos x="csX1" y="csY1"/>
              </a:cxn>
              <a:cxn ang="0">
                <a:pos x="csX2" y="csY2"/>
              </a:cxn>
              <a:cxn ang="0">
                <a:pos x="csX3" y="csY3"/>
              </a:cxn>
              <a:cxn ang="0">
                <a:pos x="csX4" y="csY4"/>
              </a:cxn>
            </a:cxnLst>
            <a:rect l="l" t="t" r="r" b="b"/>
            <a:pathLst>
              <a:path w="2155785" h="4884627" extrusionOk="0">
                <a:moveTo>
                  <a:pt x="0" y="0"/>
                </a:moveTo>
                <a:cubicBezTo>
                  <a:pt x="751112" y="118645"/>
                  <a:pt x="1939170" y="116012"/>
                  <a:pt x="2155785" y="0"/>
                </a:cubicBezTo>
                <a:cubicBezTo>
                  <a:pt x="2022903" y="2308114"/>
                  <a:pt x="2240736" y="2896608"/>
                  <a:pt x="2155785" y="4884627"/>
                </a:cubicBezTo>
                <a:cubicBezTo>
                  <a:pt x="1428468" y="5019227"/>
                  <a:pt x="1051627" y="4727431"/>
                  <a:pt x="0" y="4884627"/>
                </a:cubicBezTo>
                <a:cubicBezTo>
                  <a:pt x="-20187" y="2840385"/>
                  <a:pt x="-152480" y="508818"/>
                  <a:pt x="0" y="0"/>
                </a:cubicBezTo>
                <a:close/>
              </a:path>
            </a:pathLst>
          </a:custGeom>
          <a:noFill/>
          <a:ln w="28575">
            <a:solidFill>
              <a:srgbClr val="FF000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Calibri" panose="020F0502020204030204"/>
            </a:endParaRPr>
          </a:p>
        </p:txBody>
      </p:sp>
      <p:sp>
        <p:nvSpPr>
          <p:cNvPr id="5" name="Rectangle 4">
            <a:extLst>
              <a:ext uri="{FF2B5EF4-FFF2-40B4-BE49-F238E27FC236}">
                <a16:creationId xmlns:a16="http://schemas.microsoft.com/office/drawing/2014/main" id="{FB84D17A-2393-B93A-F4C0-C6FCA3DFF4CC}"/>
              </a:ext>
            </a:extLst>
          </p:cNvPr>
          <p:cNvSpPr/>
          <p:nvPr/>
        </p:nvSpPr>
        <p:spPr>
          <a:xfrm>
            <a:off x="6488010" y="1554178"/>
            <a:ext cx="3696822" cy="4884627"/>
          </a:xfrm>
          <a:custGeom>
            <a:avLst/>
            <a:gdLst>
              <a:gd name="csX0" fmla="*/ 0 w 3696822"/>
              <a:gd name="csY0" fmla="*/ 0 h 4884627"/>
              <a:gd name="csX1" fmla="*/ 3696822 w 3696822"/>
              <a:gd name="csY1" fmla="*/ 0 h 4884627"/>
              <a:gd name="csX2" fmla="*/ 3696822 w 3696822"/>
              <a:gd name="csY2" fmla="*/ 4884627 h 4884627"/>
              <a:gd name="csX3" fmla="*/ 0 w 3696822"/>
              <a:gd name="csY3" fmla="*/ 4884627 h 4884627"/>
              <a:gd name="csX4" fmla="*/ 0 w 3696822"/>
              <a:gd name="csY4" fmla="*/ 0 h 4884627"/>
            </a:gdLst>
            <a:ahLst/>
            <a:cxnLst>
              <a:cxn ang="0">
                <a:pos x="csX0" y="csY0"/>
              </a:cxn>
              <a:cxn ang="0">
                <a:pos x="csX1" y="csY1"/>
              </a:cxn>
              <a:cxn ang="0">
                <a:pos x="csX2" y="csY2"/>
              </a:cxn>
              <a:cxn ang="0">
                <a:pos x="csX3" y="csY3"/>
              </a:cxn>
              <a:cxn ang="0">
                <a:pos x="csX4" y="csY4"/>
              </a:cxn>
            </a:cxnLst>
            <a:rect l="l" t="t" r="r" b="b"/>
            <a:pathLst>
              <a:path w="3696822" h="4884627" extrusionOk="0">
                <a:moveTo>
                  <a:pt x="0" y="0"/>
                </a:moveTo>
                <a:cubicBezTo>
                  <a:pt x="627485" y="118645"/>
                  <a:pt x="1987798" y="116012"/>
                  <a:pt x="3696822" y="0"/>
                </a:cubicBezTo>
                <a:cubicBezTo>
                  <a:pt x="3563940" y="2308114"/>
                  <a:pt x="3781773" y="2896608"/>
                  <a:pt x="3696822" y="4884627"/>
                </a:cubicBezTo>
                <a:cubicBezTo>
                  <a:pt x="2756735" y="5019227"/>
                  <a:pt x="572881" y="4727431"/>
                  <a:pt x="0" y="4884627"/>
                </a:cubicBezTo>
                <a:cubicBezTo>
                  <a:pt x="-20187" y="2840385"/>
                  <a:pt x="-152480" y="508818"/>
                  <a:pt x="0" y="0"/>
                </a:cubicBezTo>
                <a:close/>
              </a:path>
            </a:pathLst>
          </a:custGeom>
          <a:noFill/>
          <a:ln w="28575">
            <a:solidFill>
              <a:srgbClr val="FF000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D4278841-2090-1417-CF93-A873342BEB7D}"/>
              </a:ext>
            </a:extLst>
          </p:cNvPr>
          <p:cNvSpPr/>
          <p:nvPr/>
        </p:nvSpPr>
        <p:spPr>
          <a:xfrm>
            <a:off x="9887217" y="1576374"/>
            <a:ext cx="2155785" cy="4884627"/>
          </a:xfrm>
          <a:custGeom>
            <a:avLst/>
            <a:gdLst>
              <a:gd name="csX0" fmla="*/ 0 w 2155785"/>
              <a:gd name="csY0" fmla="*/ 0 h 4884627"/>
              <a:gd name="csX1" fmla="*/ 2155785 w 2155785"/>
              <a:gd name="csY1" fmla="*/ 0 h 4884627"/>
              <a:gd name="csX2" fmla="*/ 2155785 w 2155785"/>
              <a:gd name="csY2" fmla="*/ 4884627 h 4884627"/>
              <a:gd name="csX3" fmla="*/ 0 w 2155785"/>
              <a:gd name="csY3" fmla="*/ 4884627 h 4884627"/>
              <a:gd name="csX4" fmla="*/ 0 w 2155785"/>
              <a:gd name="csY4" fmla="*/ 0 h 4884627"/>
            </a:gdLst>
            <a:ahLst/>
            <a:cxnLst>
              <a:cxn ang="0">
                <a:pos x="csX0" y="csY0"/>
              </a:cxn>
              <a:cxn ang="0">
                <a:pos x="csX1" y="csY1"/>
              </a:cxn>
              <a:cxn ang="0">
                <a:pos x="csX2" y="csY2"/>
              </a:cxn>
              <a:cxn ang="0">
                <a:pos x="csX3" y="csY3"/>
              </a:cxn>
              <a:cxn ang="0">
                <a:pos x="csX4" y="csY4"/>
              </a:cxn>
            </a:cxnLst>
            <a:rect l="l" t="t" r="r" b="b"/>
            <a:pathLst>
              <a:path w="2155785" h="4884627" extrusionOk="0">
                <a:moveTo>
                  <a:pt x="0" y="0"/>
                </a:moveTo>
                <a:cubicBezTo>
                  <a:pt x="751112" y="118645"/>
                  <a:pt x="1939170" y="116012"/>
                  <a:pt x="2155785" y="0"/>
                </a:cubicBezTo>
                <a:cubicBezTo>
                  <a:pt x="2022903" y="2308114"/>
                  <a:pt x="2240736" y="2896608"/>
                  <a:pt x="2155785" y="4884627"/>
                </a:cubicBezTo>
                <a:cubicBezTo>
                  <a:pt x="1428468" y="5019227"/>
                  <a:pt x="1051627" y="4727431"/>
                  <a:pt x="0" y="4884627"/>
                </a:cubicBezTo>
                <a:cubicBezTo>
                  <a:pt x="-20187" y="2840385"/>
                  <a:pt x="-152480" y="508818"/>
                  <a:pt x="0" y="0"/>
                </a:cubicBezTo>
                <a:close/>
              </a:path>
            </a:pathLst>
          </a:custGeom>
          <a:noFill/>
          <a:ln w="28575">
            <a:solidFill>
              <a:srgbClr val="FF000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Calibri" panose="020F0502020204030204"/>
            </a:endParaRPr>
          </a:p>
        </p:txBody>
      </p:sp>
      <p:sp>
        <p:nvSpPr>
          <p:cNvPr id="8" name="Title 7">
            <a:extLst>
              <a:ext uri="{FF2B5EF4-FFF2-40B4-BE49-F238E27FC236}">
                <a16:creationId xmlns:a16="http://schemas.microsoft.com/office/drawing/2014/main" id="{594221E6-3F02-CC41-2B8F-A4DC232DC036}"/>
              </a:ext>
            </a:extLst>
          </p:cNvPr>
          <p:cNvSpPr>
            <a:spLocks noGrp="1"/>
          </p:cNvSpPr>
          <p:nvPr>
            <p:ph type="title"/>
          </p:nvPr>
        </p:nvSpPr>
        <p:spPr>
          <a:xfrm>
            <a:off x="327555" y="880127"/>
            <a:ext cx="10794980" cy="648915"/>
          </a:xfrm>
        </p:spPr>
        <p:txBody>
          <a:bodyPr/>
          <a:lstStyle/>
          <a:p>
            <a:pPr defTabSz="914126">
              <a:defRPr/>
            </a:pPr>
            <a:r>
              <a:rPr lang="en-US" sz="3600" dirty="0" err="1">
                <a:solidFill>
                  <a:srgbClr val="AD0101"/>
                </a:solidFill>
                <a:latin typeface="Calibri"/>
              </a:rPr>
              <a:t>PrEP</a:t>
            </a:r>
            <a:r>
              <a:rPr lang="en-US" sz="3600" dirty="0">
                <a:solidFill>
                  <a:srgbClr val="AD0101"/>
                </a:solidFill>
                <a:latin typeface="Calibri"/>
              </a:rPr>
              <a:t> at Grady: Stratified care continuum</a:t>
            </a:r>
          </a:p>
        </p:txBody>
      </p:sp>
      <p:sp>
        <p:nvSpPr>
          <p:cNvPr id="2" name="TextBox 1">
            <a:extLst>
              <a:ext uri="{FF2B5EF4-FFF2-40B4-BE49-F238E27FC236}">
                <a16:creationId xmlns:a16="http://schemas.microsoft.com/office/drawing/2014/main" id="{2BD74174-898E-A1AB-2303-E7874D858F6C}"/>
              </a:ext>
            </a:extLst>
          </p:cNvPr>
          <p:cNvSpPr txBox="1"/>
          <p:nvPr/>
        </p:nvSpPr>
        <p:spPr>
          <a:xfrm>
            <a:off x="0" y="6492917"/>
            <a:ext cx="4937760" cy="307777"/>
          </a:xfrm>
          <a:prstGeom prst="rect">
            <a:avLst/>
          </a:prstGeom>
          <a:noFill/>
        </p:spPr>
        <p:txBody>
          <a:bodyPr wrap="square" rtlCol="0">
            <a:spAutoFit/>
          </a:bodyPr>
          <a:lstStyle/>
          <a:p>
            <a:r>
              <a:rPr lang="en-US" sz="1400" dirty="0"/>
              <a:t>Cantos et al, AIDS and Behavior 2025	</a:t>
            </a:r>
          </a:p>
        </p:txBody>
      </p:sp>
    </p:spTree>
    <p:extLst>
      <p:ext uri="{BB962C8B-B14F-4D97-AF65-F5344CB8AC3E}">
        <p14:creationId xmlns:p14="http://schemas.microsoft.com/office/powerpoint/2010/main" val="35618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A067E-DEE5-4A62-2F49-13ED4D2417A8}"/>
            </a:ext>
          </a:extLst>
        </p:cNvPr>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5BC6A3D-F649-0A1D-D102-7CD644DD4E9D}"/>
              </a:ext>
            </a:extLst>
          </p:cNvPr>
          <p:cNvGraphicFramePr>
            <a:graphicFrameLocks noGrp="1"/>
          </p:cNvGraphicFramePr>
          <p:nvPr>
            <p:extLst>
              <p:ext uri="{D42A27DB-BD31-4B8C-83A1-F6EECF244321}">
                <p14:modId xmlns:p14="http://schemas.microsoft.com/office/powerpoint/2010/main" val="3973162298"/>
              </p:ext>
            </p:extLst>
          </p:nvPr>
        </p:nvGraphicFramePr>
        <p:xfrm>
          <a:off x="2992427" y="1562457"/>
          <a:ext cx="9050094" cy="5033329"/>
        </p:xfrm>
        <a:graphic>
          <a:graphicData uri="http://schemas.openxmlformats.org/drawingml/2006/table">
            <a:tbl>
              <a:tblPr firstRow="1" bandRow="1">
                <a:tableStyleId>{073A0DAA-6AF3-43AB-8588-CEC1D06C72B9}</a:tableStyleId>
              </a:tblPr>
              <a:tblGrid>
                <a:gridCol w="2795082">
                  <a:extLst>
                    <a:ext uri="{9D8B030D-6E8A-4147-A177-3AD203B41FA5}">
                      <a16:colId xmlns:a16="http://schemas.microsoft.com/office/drawing/2014/main" val="1868101515"/>
                    </a:ext>
                  </a:extLst>
                </a:gridCol>
                <a:gridCol w="6255012">
                  <a:extLst>
                    <a:ext uri="{9D8B030D-6E8A-4147-A177-3AD203B41FA5}">
                      <a16:colId xmlns:a16="http://schemas.microsoft.com/office/drawing/2014/main" val="2728092211"/>
                    </a:ext>
                  </a:extLst>
                </a:gridCol>
              </a:tblGrid>
              <a:tr h="515790">
                <a:tc>
                  <a:txBody>
                    <a:bodyPr/>
                    <a:lstStyle/>
                    <a:p>
                      <a:pPr algn="ctr"/>
                      <a:r>
                        <a:rPr lang="en-US" sz="1600"/>
                        <a:t>Satisfaction Themes</a:t>
                      </a: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600"/>
                        <a:t>Theme-related quotes</a:t>
                      </a: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26573749"/>
                  </a:ext>
                </a:extLst>
              </a:tr>
              <a:tr h="605496">
                <a:tc>
                  <a:txBody>
                    <a:bodyPr/>
                    <a:lstStyle/>
                    <a:p>
                      <a:pPr algn="ctr"/>
                      <a:r>
                        <a:rPr lang="en-US" sz="1600" b="1">
                          <a:solidFill>
                            <a:schemeClr val="bg1"/>
                          </a:solidFill>
                        </a:rPr>
                        <a:t>Program Themes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sz="1600" i="1"/>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887629282"/>
                  </a:ext>
                </a:extLst>
              </a:tr>
              <a:tr h="672775">
                <a:tc>
                  <a:txBody>
                    <a:bodyPr/>
                    <a:lstStyle/>
                    <a:p>
                      <a:pPr algn="ctr"/>
                      <a:r>
                        <a:rPr lang="en-US" sz="1600" dirty="0"/>
                        <a:t>Efficient, easy Process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algn="ctr"/>
                      <a:r>
                        <a:rPr lang="en-US" sz="1200" kern="1200">
                          <a:solidFill>
                            <a:schemeClr val="dk1"/>
                          </a:solidFill>
                          <a:effectLst/>
                          <a:latin typeface="+mn-lt"/>
                          <a:ea typeface="+mn-ea"/>
                          <a:cs typeface="+mn-cs"/>
                        </a:rPr>
                        <a:t>“One of the things I really like the PrEP program is that it is straightforward. I don't feel like anyone is wasting my time…”</a:t>
                      </a:r>
                      <a:endParaRPr lang="en-US" sz="1600" i="1"/>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1159228"/>
                  </a:ext>
                </a:extLst>
              </a:tr>
              <a:tr h="538217">
                <a:tc>
                  <a:txBody>
                    <a:bodyPr/>
                    <a:lstStyle/>
                    <a:p>
                      <a:pPr algn="ctr"/>
                      <a:r>
                        <a:rPr lang="en-US" sz="1600" dirty="0"/>
                        <a:t>No-cost services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algn="ctr"/>
                      <a:endParaRPr lang="en-US" sz="1600" i="1"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6551873"/>
                  </a:ext>
                </a:extLst>
              </a:tr>
              <a:tr h="538217">
                <a:tc>
                  <a:txBody>
                    <a:bodyPr/>
                    <a:lstStyle/>
                    <a:p>
                      <a:pPr algn="ctr"/>
                      <a:r>
                        <a:rPr lang="en-US" sz="1600" dirty="0"/>
                        <a:t>Accessibility</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algn="ctr"/>
                      <a:r>
                        <a:rPr lang="en-US" sz="1200" kern="1200" dirty="0">
                          <a:solidFill>
                            <a:schemeClr val="dk1"/>
                          </a:solidFill>
                          <a:effectLst/>
                          <a:latin typeface="+mn-lt"/>
                          <a:ea typeface="+mn-ea"/>
                          <a:cs typeface="+mn-cs"/>
                        </a:rPr>
                        <a:t>“Again, it has been the convenience of it all and the proactiveness of the staff. It is very convenient”</a:t>
                      </a:r>
                      <a:r>
                        <a:rPr lang="en-US" sz="1600" dirty="0">
                          <a:effectLst/>
                        </a:rPr>
                        <a:t> </a:t>
                      </a:r>
                      <a:endParaRPr lang="en-US" sz="1600" i="1"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4642669"/>
                  </a:ext>
                </a:extLst>
              </a:tr>
              <a:tr h="413626">
                <a:tc>
                  <a:txBody>
                    <a:bodyPr/>
                    <a:lstStyle/>
                    <a:p>
                      <a:pPr algn="ctr"/>
                      <a:r>
                        <a:rPr lang="en-US" sz="1600" b="1" dirty="0">
                          <a:solidFill>
                            <a:schemeClr val="bg1"/>
                          </a:solidFill>
                        </a:rPr>
                        <a:t>Staff Themes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sz="1600" i="1"/>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393705414"/>
                  </a:ext>
                </a:extLst>
              </a:tr>
              <a:tr h="470937">
                <a:tc>
                  <a:txBody>
                    <a:bodyPr/>
                    <a:lstStyle/>
                    <a:p>
                      <a:pPr algn="ctr"/>
                      <a:r>
                        <a:rPr lang="en-US" sz="1200" kern="1200" dirty="0">
                          <a:solidFill>
                            <a:schemeClr val="dk1"/>
                          </a:solidFill>
                          <a:effectLst/>
                        </a:rPr>
                        <a:t>Frequent communication</a:t>
                      </a:r>
                      <a:endParaRPr lang="en-US" sz="1600"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dk1"/>
                          </a:solidFill>
                          <a:effectLst/>
                        </a:rPr>
                        <a:t>“The whole team has always been calling me, following up with me, concerned about me…. </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5888181"/>
                  </a:ext>
                </a:extLst>
              </a:tr>
              <a:tr h="672775">
                <a:tc>
                  <a:txBody>
                    <a:bodyPr/>
                    <a:lstStyle/>
                    <a:p>
                      <a:pPr algn="ctr"/>
                      <a:r>
                        <a:rPr lang="en-US" sz="1200" kern="1200" dirty="0">
                          <a:solidFill>
                            <a:schemeClr val="dk1"/>
                          </a:solidFill>
                          <a:effectLst/>
                        </a:rPr>
                        <a:t>Kind staff </a:t>
                      </a:r>
                      <a:r>
                        <a:rPr lang="en-US" sz="1200" kern="1200" dirty="0">
                          <a:solidFill>
                            <a:schemeClr val="dk1"/>
                          </a:solidFill>
                          <a:effectLst/>
                          <a:sym typeface="Wingdings" pitchFamily="2" charset="2"/>
                        </a:rPr>
                        <a:t> made patients feel taken care of</a:t>
                      </a:r>
                      <a:endParaRPr lang="en-US" sz="1600"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algn="ctr"/>
                      <a:r>
                        <a:rPr lang="en-US" sz="1200" kern="1200" dirty="0">
                          <a:solidFill>
                            <a:schemeClr val="dk1"/>
                          </a:solidFill>
                          <a:effectLst/>
                        </a:rPr>
                        <a:t>“[the provider] was so warm and inviting…made you feel important, noticed.”</a:t>
                      </a:r>
                      <a:r>
                        <a:rPr lang="en-US" sz="1600" dirty="0">
                          <a:effectLst/>
                        </a:rPr>
                        <a:t> </a:t>
                      </a:r>
                      <a:endParaRPr lang="en-US" sz="1600" i="1"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7032636"/>
                  </a:ext>
                </a:extLst>
              </a:tr>
              <a:tr h="605496">
                <a:tc>
                  <a:txBody>
                    <a:bodyPr/>
                    <a:lstStyle/>
                    <a:p>
                      <a:pPr algn="ctr"/>
                      <a:r>
                        <a:rPr lang="en-US" sz="1600" dirty="0"/>
                        <a:t>Non-stigmatizing care</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algn="ctr"/>
                      <a:r>
                        <a:rPr lang="en-US" sz="1200" kern="1200" dirty="0">
                          <a:solidFill>
                            <a:schemeClr val="dk1"/>
                          </a:solidFill>
                          <a:effectLst/>
                        </a:rPr>
                        <a:t>“…considered me [for </a:t>
                      </a:r>
                      <a:r>
                        <a:rPr lang="en-US" sz="1200" kern="1200" dirty="0" err="1">
                          <a:solidFill>
                            <a:schemeClr val="dk1"/>
                          </a:solidFill>
                          <a:effectLst/>
                        </a:rPr>
                        <a:t>PrEP</a:t>
                      </a:r>
                      <a:r>
                        <a:rPr lang="en-US" sz="1200" kern="1200" dirty="0">
                          <a:solidFill>
                            <a:schemeClr val="dk1"/>
                          </a:solidFill>
                          <a:effectLst/>
                        </a:rPr>
                        <a:t>] without judgment or stipulations or questions asked. Just wanted to help.”</a:t>
                      </a:r>
                      <a:r>
                        <a:rPr lang="en-US" sz="1600" dirty="0">
                          <a:effectLst/>
                        </a:rPr>
                        <a:t> </a:t>
                      </a:r>
                      <a:endParaRPr lang="en-US" sz="1600" i="1"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3731632"/>
                  </a:ext>
                </a:extLst>
              </a:tr>
            </a:tbl>
          </a:graphicData>
        </a:graphic>
      </p:graphicFrame>
      <p:sp>
        <p:nvSpPr>
          <p:cNvPr id="11" name="Title 4">
            <a:extLst>
              <a:ext uri="{FF2B5EF4-FFF2-40B4-BE49-F238E27FC236}">
                <a16:creationId xmlns:a16="http://schemas.microsoft.com/office/drawing/2014/main" id="{CD543752-9090-89A7-325A-FFF87AE4547E}"/>
              </a:ext>
            </a:extLst>
          </p:cNvPr>
          <p:cNvSpPr txBox="1">
            <a:spLocks/>
          </p:cNvSpPr>
          <p:nvPr/>
        </p:nvSpPr>
        <p:spPr>
          <a:xfrm>
            <a:off x="0" y="594335"/>
            <a:ext cx="12188825" cy="1013293"/>
          </a:xfrm>
          <a:prstGeom prst="rect">
            <a:avLst/>
          </a:prstGeom>
          <a:noFill/>
          <a:ln>
            <a:noFill/>
          </a:ln>
          <a:effectLst/>
        </p:spPr>
        <p:txBody>
          <a:bodyPr vert="horz" lIns="91416" tIns="45708" rIns="91416" bIns="45708" rtlCol="0" anchor="ctr">
            <a:normAutofit/>
          </a:bodyPr>
          <a:lstStyle>
            <a:lvl1pPr algn="ctr" defTabSz="914400" rtl="0" eaLnBrk="1" latinLnBrk="0" hangingPunct="1">
              <a:spcBef>
                <a:spcPct val="0"/>
              </a:spcBef>
              <a:buNone/>
              <a:defRPr sz="4400" b="1" kern="1200">
                <a:solidFill>
                  <a:srgbClr val="FF0000"/>
                </a:solidFill>
                <a:latin typeface="+mj-lt"/>
                <a:ea typeface="+mj-ea"/>
                <a:cs typeface="+mj-cs"/>
              </a:defRPr>
            </a:lvl1pPr>
          </a:lstStyle>
          <a:p>
            <a:pPr algn="l" defTabSz="914126">
              <a:defRPr/>
            </a:pPr>
            <a:r>
              <a:rPr lang="en-US" sz="4399">
                <a:solidFill>
                  <a:srgbClr val="AD0101"/>
                </a:solidFill>
                <a:latin typeface="Calibri"/>
              </a:rPr>
              <a:t>PrEP at Grady: Analysis of Patient Satisfaction</a:t>
            </a:r>
          </a:p>
        </p:txBody>
      </p:sp>
      <p:sp>
        <p:nvSpPr>
          <p:cNvPr id="12" name="TextBox 11">
            <a:extLst>
              <a:ext uri="{FF2B5EF4-FFF2-40B4-BE49-F238E27FC236}">
                <a16:creationId xmlns:a16="http://schemas.microsoft.com/office/drawing/2014/main" id="{191F2B23-0BE5-89C4-1C1C-8249A657292F}"/>
              </a:ext>
            </a:extLst>
          </p:cNvPr>
          <p:cNvSpPr txBox="1"/>
          <p:nvPr/>
        </p:nvSpPr>
        <p:spPr>
          <a:xfrm>
            <a:off x="253933" y="2364070"/>
            <a:ext cx="2489267" cy="714806"/>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914126">
              <a:defRPr/>
            </a:pPr>
            <a:r>
              <a:rPr lang="en-US" sz="1799" b="1" kern="1200">
                <a:solidFill>
                  <a:prstClr val="black"/>
                </a:solidFill>
                <a:latin typeface="Calibri" panose="020F0502020204030204"/>
                <a:ea typeface="+mn-ea"/>
                <a:cs typeface="+mn-cs"/>
              </a:rPr>
              <a:t>93% </a:t>
            </a:r>
            <a:r>
              <a:rPr lang="en-US" sz="1799" kern="1200">
                <a:solidFill>
                  <a:prstClr val="black"/>
                </a:solidFill>
                <a:latin typeface="Calibri" panose="020F0502020204030204"/>
                <a:ea typeface="+mn-ea"/>
                <a:cs typeface="+mn-cs"/>
              </a:rPr>
              <a:t>very satisfied</a:t>
            </a:r>
          </a:p>
          <a:p>
            <a:pPr defTabSz="914126">
              <a:defRPr/>
            </a:pPr>
            <a:r>
              <a:rPr lang="en-US" sz="1799" b="1" kern="1200">
                <a:solidFill>
                  <a:prstClr val="black"/>
                </a:solidFill>
                <a:latin typeface="Calibri" panose="020F0502020204030204"/>
                <a:ea typeface="+mn-ea"/>
                <a:cs typeface="+mn-cs"/>
              </a:rPr>
              <a:t>7% </a:t>
            </a:r>
            <a:r>
              <a:rPr lang="en-US" sz="1799" kern="1200">
                <a:solidFill>
                  <a:prstClr val="black"/>
                </a:solidFill>
                <a:latin typeface="Calibri" panose="020F0502020204030204"/>
                <a:ea typeface="+mn-ea"/>
                <a:cs typeface="+mn-cs"/>
              </a:rPr>
              <a:t>somewhat satisfied</a:t>
            </a:r>
          </a:p>
        </p:txBody>
      </p:sp>
      <p:sp>
        <p:nvSpPr>
          <p:cNvPr id="13" name="TextBox 12">
            <a:extLst>
              <a:ext uri="{FF2B5EF4-FFF2-40B4-BE49-F238E27FC236}">
                <a16:creationId xmlns:a16="http://schemas.microsoft.com/office/drawing/2014/main" id="{D43F3364-B142-4B62-BDFB-24CF02E8B133}"/>
              </a:ext>
            </a:extLst>
          </p:cNvPr>
          <p:cNvSpPr txBox="1"/>
          <p:nvPr/>
        </p:nvSpPr>
        <p:spPr>
          <a:xfrm>
            <a:off x="253933" y="4642338"/>
            <a:ext cx="2489267" cy="1021131"/>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914126">
              <a:defRPr/>
            </a:pPr>
            <a:r>
              <a:rPr lang="en-US" sz="1799" b="1" kern="1200" dirty="0">
                <a:solidFill>
                  <a:prstClr val="black"/>
                </a:solidFill>
                <a:latin typeface="Calibri" panose="020F0502020204030204"/>
                <a:ea typeface="+mn-ea"/>
                <a:cs typeface="+mn-cs"/>
              </a:rPr>
              <a:t>77% </a:t>
            </a:r>
            <a:r>
              <a:rPr lang="en-US" sz="1799" kern="1200" dirty="0">
                <a:solidFill>
                  <a:prstClr val="black"/>
                </a:solidFill>
                <a:latin typeface="Calibri" panose="020F0502020204030204"/>
                <a:ea typeface="+mn-ea"/>
                <a:cs typeface="+mn-cs"/>
              </a:rPr>
              <a:t>would “definitely recommend GHS </a:t>
            </a:r>
            <a:r>
              <a:rPr lang="en-US" sz="1799" kern="1200" dirty="0" err="1">
                <a:solidFill>
                  <a:prstClr val="black"/>
                </a:solidFill>
                <a:latin typeface="Calibri" panose="020F0502020204030204"/>
                <a:ea typeface="+mn-ea"/>
                <a:cs typeface="+mn-cs"/>
              </a:rPr>
              <a:t>PrEP</a:t>
            </a:r>
            <a:r>
              <a:rPr lang="en-US" sz="1799" kern="1200" dirty="0">
                <a:solidFill>
                  <a:prstClr val="black"/>
                </a:solidFill>
                <a:latin typeface="Calibri" panose="020F0502020204030204"/>
                <a:ea typeface="+mn-ea"/>
                <a:cs typeface="+mn-cs"/>
              </a:rPr>
              <a:t> Program” to others.</a:t>
            </a:r>
          </a:p>
        </p:txBody>
      </p:sp>
      <p:sp>
        <p:nvSpPr>
          <p:cNvPr id="15" name="TextBox 14">
            <a:extLst>
              <a:ext uri="{FF2B5EF4-FFF2-40B4-BE49-F238E27FC236}">
                <a16:creationId xmlns:a16="http://schemas.microsoft.com/office/drawing/2014/main" id="{EED501CE-FC23-3538-6A57-E6598996CB41}"/>
              </a:ext>
            </a:extLst>
          </p:cNvPr>
          <p:cNvSpPr txBox="1"/>
          <p:nvPr/>
        </p:nvSpPr>
        <p:spPr>
          <a:xfrm>
            <a:off x="254854" y="1801231"/>
            <a:ext cx="6157896" cy="369236"/>
          </a:xfrm>
          <a:prstGeom prst="rect">
            <a:avLst/>
          </a:prstGeom>
          <a:noFill/>
        </p:spPr>
        <p:txBody>
          <a:bodyPr wrap="square">
            <a:spAutoFit/>
          </a:bodyPr>
          <a:lstStyle/>
          <a:p>
            <a:pPr defTabSz="914126">
              <a:defRPr/>
            </a:pPr>
            <a:r>
              <a:rPr lang="en-US" sz="1799" b="1" kern="1200" dirty="0">
                <a:solidFill>
                  <a:prstClr val="black"/>
                </a:solidFill>
                <a:latin typeface="Calibri" panose="020F0502020204030204"/>
                <a:ea typeface="+mn-ea"/>
                <a:cs typeface="+mn-cs"/>
              </a:rPr>
              <a:t>Post Intake Exit Interview</a:t>
            </a:r>
          </a:p>
        </p:txBody>
      </p:sp>
      <p:sp>
        <p:nvSpPr>
          <p:cNvPr id="16" name="TextBox 15">
            <a:extLst>
              <a:ext uri="{FF2B5EF4-FFF2-40B4-BE49-F238E27FC236}">
                <a16:creationId xmlns:a16="http://schemas.microsoft.com/office/drawing/2014/main" id="{DD619EE9-D92A-6DC9-7CD0-C5B4BEF1DB44}"/>
              </a:ext>
            </a:extLst>
          </p:cNvPr>
          <p:cNvSpPr txBox="1"/>
          <p:nvPr/>
        </p:nvSpPr>
        <p:spPr>
          <a:xfrm>
            <a:off x="253933" y="3350813"/>
            <a:ext cx="2489267" cy="1021131"/>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914126">
              <a:defRPr/>
            </a:pPr>
            <a:r>
              <a:rPr lang="en-US" sz="1799" b="1" kern="1200">
                <a:solidFill>
                  <a:prstClr val="black"/>
                </a:solidFill>
                <a:latin typeface="Calibri" panose="020F0502020204030204"/>
                <a:ea typeface="+mn-ea"/>
                <a:cs typeface="+mn-cs"/>
              </a:rPr>
              <a:t>82% </a:t>
            </a:r>
            <a:r>
              <a:rPr lang="en-US" sz="1799" kern="1200">
                <a:solidFill>
                  <a:prstClr val="black"/>
                </a:solidFill>
                <a:latin typeface="Calibri" panose="020F0502020204030204"/>
                <a:ea typeface="+mn-ea"/>
                <a:cs typeface="+mn-cs"/>
              </a:rPr>
              <a:t>will “definitely continue care at Grady PrEP”</a:t>
            </a:r>
          </a:p>
        </p:txBody>
      </p:sp>
      <p:sp>
        <p:nvSpPr>
          <p:cNvPr id="2" name="TextBox 1">
            <a:extLst>
              <a:ext uri="{FF2B5EF4-FFF2-40B4-BE49-F238E27FC236}">
                <a16:creationId xmlns:a16="http://schemas.microsoft.com/office/drawing/2014/main" id="{28A8B665-0713-5B6C-D416-77F5A9E481FF}"/>
              </a:ext>
            </a:extLst>
          </p:cNvPr>
          <p:cNvSpPr txBox="1"/>
          <p:nvPr/>
        </p:nvSpPr>
        <p:spPr>
          <a:xfrm>
            <a:off x="146304" y="6445733"/>
            <a:ext cx="4937760" cy="307777"/>
          </a:xfrm>
          <a:prstGeom prst="rect">
            <a:avLst/>
          </a:prstGeom>
          <a:noFill/>
        </p:spPr>
        <p:txBody>
          <a:bodyPr wrap="square" rtlCol="0">
            <a:spAutoFit/>
          </a:bodyPr>
          <a:lstStyle/>
          <a:p>
            <a:r>
              <a:rPr lang="en-US" sz="1400" dirty="0"/>
              <a:t>Cantos et al, AIDS and Behavior 2025	</a:t>
            </a:r>
          </a:p>
        </p:txBody>
      </p:sp>
    </p:spTree>
    <p:extLst>
      <p:ext uri="{BB962C8B-B14F-4D97-AF65-F5344CB8AC3E}">
        <p14:creationId xmlns:p14="http://schemas.microsoft.com/office/powerpoint/2010/main" val="3964526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101BC-870E-2088-3A8A-C43AEBDFA8E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6B131E6-3663-01E6-1ACC-F68CB602C325}"/>
              </a:ext>
            </a:extLst>
          </p:cNvPr>
          <p:cNvSpPr txBox="1"/>
          <p:nvPr/>
        </p:nvSpPr>
        <p:spPr>
          <a:xfrm>
            <a:off x="571806" y="2636945"/>
            <a:ext cx="9488252" cy="4375300"/>
          </a:xfrm>
          <a:prstGeom prst="rect">
            <a:avLst/>
          </a:prstGeom>
        </p:spPr>
        <p:txBody>
          <a:bodyPr wrap="square" lIns="0" tIns="0" rIns="0" bIns="0" rtlCol="0" anchor="b">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6350" b="1" dirty="0">
                <a:solidFill>
                  <a:srgbClr val="D82129"/>
                </a:solidFill>
                <a:latin typeface="Arial"/>
                <a:cs typeface="Arial"/>
                <a:sym typeface="Crimson Pro"/>
              </a:rPr>
              <a:t>Expanding GHS </a:t>
            </a:r>
            <a:r>
              <a:rPr lang="en-US" sz="6350" b="1" dirty="0" err="1">
                <a:solidFill>
                  <a:srgbClr val="D82129"/>
                </a:solidFill>
                <a:latin typeface="Arial"/>
                <a:cs typeface="Arial"/>
                <a:sym typeface="Crimson Pro"/>
              </a:rPr>
              <a:t>PrEP</a:t>
            </a:r>
            <a:r>
              <a:rPr lang="en-US" sz="6350" b="1" dirty="0">
                <a:solidFill>
                  <a:srgbClr val="D82129"/>
                </a:solidFill>
                <a:latin typeface="Arial"/>
                <a:cs typeface="Arial"/>
                <a:sym typeface="Crimson Pro"/>
              </a:rPr>
              <a:t> to include long-acting </a:t>
            </a:r>
            <a:r>
              <a:rPr lang="en-US" sz="6350" b="1" dirty="0" err="1">
                <a:solidFill>
                  <a:srgbClr val="D82129"/>
                </a:solidFill>
                <a:latin typeface="Arial"/>
                <a:cs typeface="Arial"/>
                <a:sym typeface="Crimson Pro"/>
              </a:rPr>
              <a:t>PrEP</a:t>
            </a:r>
            <a:br>
              <a:rPr lang="en-US" sz="800" b="1" dirty="0">
                <a:latin typeface="Arial"/>
                <a:cs typeface="Arial"/>
              </a:rPr>
            </a:br>
            <a:endParaRPr lang="en-US" sz="800" dirty="0">
              <a:solidFill>
                <a:srgbClr val="D82129"/>
              </a:solidFill>
              <a:latin typeface="Aptos" panose="020B0004020202020204"/>
            </a:endParaRPr>
          </a:p>
          <a:p>
            <a:pPr defTabSz="609356">
              <a:lnSpc>
                <a:spcPts val="10245"/>
              </a:lnSpc>
              <a:defRPr/>
            </a:pPr>
            <a:endParaRPr lang="en-US" sz="10031" dirty="0">
              <a:solidFill>
                <a:srgbClr val="D82129"/>
              </a:solidFill>
              <a:latin typeface="Crimson Pro"/>
              <a:ea typeface="Crimson Pro"/>
              <a:cs typeface="Crimson Pro"/>
            </a:endParaRPr>
          </a:p>
        </p:txBody>
      </p:sp>
      <p:sp>
        <p:nvSpPr>
          <p:cNvPr id="5" name="Freeform 5">
            <a:extLst>
              <a:ext uri="{FF2B5EF4-FFF2-40B4-BE49-F238E27FC236}">
                <a16:creationId xmlns:a16="http://schemas.microsoft.com/office/drawing/2014/main" id="{0550FD9A-3425-7A56-A72D-76E30F0BAB67}"/>
              </a:ext>
            </a:extLst>
          </p:cNvPr>
          <p:cNvSpPr/>
          <p:nvPr/>
        </p:nvSpPr>
        <p:spPr>
          <a:xfrm>
            <a:off x="571806" y="5766311"/>
            <a:ext cx="2851481" cy="626344"/>
          </a:xfrm>
          <a:custGeom>
            <a:avLst/>
            <a:gdLst/>
            <a:ahLst/>
            <a:cxnLst/>
            <a:rect l="l" t="t" r="r" b="b"/>
            <a:pathLst>
              <a:path w="4278336" h="939761">
                <a:moveTo>
                  <a:pt x="0" y="0"/>
                </a:moveTo>
                <a:lnTo>
                  <a:pt x="4278336" y="0"/>
                </a:lnTo>
                <a:lnTo>
                  <a:pt x="4278336" y="939761"/>
                </a:lnTo>
                <a:lnTo>
                  <a:pt x="0" y="939761"/>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sp>
        <p:nvSpPr>
          <p:cNvPr id="7" name="Freeform 2">
            <a:extLst>
              <a:ext uri="{FF2B5EF4-FFF2-40B4-BE49-F238E27FC236}">
                <a16:creationId xmlns:a16="http://schemas.microsoft.com/office/drawing/2014/main" id="{9EC9B075-EB68-B02A-8089-411CB72AB502}"/>
              </a:ext>
            </a:extLst>
          </p:cNvPr>
          <p:cNvSpPr/>
          <p:nvPr/>
        </p:nvSpPr>
        <p:spPr>
          <a:xfrm>
            <a:off x="11007288" y="397505"/>
            <a:ext cx="729360" cy="738157"/>
          </a:xfrm>
          <a:custGeom>
            <a:avLst/>
            <a:gdLst/>
            <a:ahLst/>
            <a:cxnLst/>
            <a:rect l="l" t="t" r="r" b="b"/>
            <a:pathLst>
              <a:path w="1094325" h="1107523">
                <a:moveTo>
                  <a:pt x="0" y="0"/>
                </a:moveTo>
                <a:lnTo>
                  <a:pt x="1094325" y="0"/>
                </a:lnTo>
                <a:lnTo>
                  <a:pt x="1094325" y="1107523"/>
                </a:lnTo>
                <a:lnTo>
                  <a:pt x="0" y="11075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spTree>
    <p:extLst>
      <p:ext uri="{BB962C8B-B14F-4D97-AF65-F5344CB8AC3E}">
        <p14:creationId xmlns:p14="http://schemas.microsoft.com/office/powerpoint/2010/main" val="4249920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95B32-6370-4702-E6E0-FD2AC9F81C69}"/>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6F1FD64F-9851-07B8-C2E3-CC483EBFA225}"/>
              </a:ext>
            </a:extLst>
          </p:cNvPr>
          <p:cNvSpPr txBox="1">
            <a:spLocks/>
          </p:cNvSpPr>
          <p:nvPr/>
        </p:nvSpPr>
        <p:spPr>
          <a:xfrm>
            <a:off x="748693" y="1918785"/>
            <a:ext cx="8103069" cy="40219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31" indent="-228531" defTabSz="914126">
              <a:defRPr/>
            </a:pPr>
            <a:r>
              <a:rPr lang="en-US" sz="1799" dirty="0">
                <a:solidFill>
                  <a:prstClr val="black"/>
                </a:solidFill>
                <a:latin typeface="Arial" panose="020B0604020202020204" pitchFamily="34" charset="0"/>
                <a:cs typeface="Arial" panose="020B0604020202020204" pitchFamily="34" charset="0"/>
              </a:rPr>
              <a:t>2022 Launched LA </a:t>
            </a:r>
            <a:r>
              <a:rPr lang="en-US" sz="1799" dirty="0" err="1">
                <a:solidFill>
                  <a:prstClr val="black"/>
                </a:solidFill>
                <a:latin typeface="Arial" panose="020B0604020202020204" pitchFamily="34" charset="0"/>
                <a:cs typeface="Arial" panose="020B0604020202020204" pitchFamily="34" charset="0"/>
              </a:rPr>
              <a:t>PrEP</a:t>
            </a:r>
            <a:r>
              <a:rPr lang="en-US" sz="1799" dirty="0">
                <a:solidFill>
                  <a:prstClr val="black"/>
                </a:solidFill>
                <a:latin typeface="Arial" panose="020B0604020202020204" pitchFamily="34" charset="0"/>
                <a:cs typeface="Arial" panose="020B0604020202020204" pitchFamily="34" charset="0"/>
              </a:rPr>
              <a:t> Program within GHS </a:t>
            </a:r>
            <a:r>
              <a:rPr lang="en-US" sz="1799" dirty="0" err="1">
                <a:solidFill>
                  <a:prstClr val="black"/>
                </a:solidFill>
                <a:latin typeface="Arial" panose="020B0604020202020204" pitchFamily="34" charset="0"/>
                <a:cs typeface="Arial" panose="020B0604020202020204" pitchFamily="34" charset="0"/>
              </a:rPr>
              <a:t>PrEP</a:t>
            </a:r>
            <a:endParaRPr lang="en-US" sz="1799" dirty="0">
              <a:solidFill>
                <a:prstClr val="black"/>
              </a:solidFill>
              <a:latin typeface="Arial" panose="020B0604020202020204" pitchFamily="34" charset="0"/>
              <a:cs typeface="Arial" panose="020B0604020202020204" pitchFamily="34" charset="0"/>
            </a:endParaRPr>
          </a:p>
          <a:p>
            <a:pPr marL="0" indent="0" defTabSz="914126">
              <a:buNone/>
              <a:defRPr/>
            </a:pPr>
            <a:endParaRPr lang="en-US" sz="1799" dirty="0">
              <a:solidFill>
                <a:prstClr val="black"/>
              </a:solidFill>
              <a:latin typeface="Arial" panose="020B0604020202020204" pitchFamily="34" charset="0"/>
              <a:cs typeface="Arial" panose="020B0604020202020204" pitchFamily="34" charset="0"/>
            </a:endParaRPr>
          </a:p>
          <a:p>
            <a:pPr marL="228531" indent="-228531" defTabSz="914126">
              <a:defRPr/>
            </a:pPr>
            <a:r>
              <a:rPr lang="en-US" sz="1799" dirty="0">
                <a:solidFill>
                  <a:prstClr val="black"/>
                </a:solidFill>
                <a:latin typeface="Arial" panose="020B0604020202020204" pitchFamily="34" charset="0"/>
                <a:cs typeface="Arial" panose="020B0604020202020204" pitchFamily="34" charset="0"/>
              </a:rPr>
              <a:t>Initiated ~300 individuals on CAB-LA </a:t>
            </a:r>
          </a:p>
          <a:p>
            <a:pPr marL="228531" indent="-228531" defTabSz="914126">
              <a:defRPr/>
            </a:pPr>
            <a:endParaRPr lang="en-US" sz="1799" dirty="0">
              <a:solidFill>
                <a:prstClr val="black"/>
              </a:solidFill>
              <a:latin typeface="Arial" panose="020B0604020202020204" pitchFamily="34" charset="0"/>
              <a:cs typeface="Arial" panose="020B0604020202020204" pitchFamily="34" charset="0"/>
            </a:endParaRPr>
          </a:p>
          <a:p>
            <a:pPr marL="228531" indent="-228531" defTabSz="914126">
              <a:defRPr/>
            </a:pPr>
            <a:r>
              <a:rPr lang="en-US" sz="1799" dirty="0">
                <a:solidFill>
                  <a:prstClr val="black"/>
                </a:solidFill>
                <a:latin typeface="Arial" panose="020B0604020202020204" pitchFamily="34" charset="0"/>
                <a:cs typeface="Arial" panose="020B0604020202020204" pitchFamily="34" charset="0"/>
              </a:rPr>
              <a:t>Mix of commercially insured, publicly insured and uninsured individuals</a:t>
            </a:r>
          </a:p>
          <a:p>
            <a:pPr marL="0" indent="0" defTabSz="914126">
              <a:buNone/>
              <a:defRPr/>
            </a:pPr>
            <a:endParaRPr lang="en-US" sz="1799" dirty="0">
              <a:solidFill>
                <a:prstClr val="black"/>
              </a:solidFill>
              <a:latin typeface="Arial" panose="020B0604020202020204" pitchFamily="34" charset="0"/>
              <a:cs typeface="Arial" panose="020B0604020202020204" pitchFamily="34" charset="0"/>
            </a:endParaRPr>
          </a:p>
          <a:p>
            <a:pPr marL="228531" indent="-228531" defTabSz="914126">
              <a:defRPr/>
            </a:pPr>
            <a:r>
              <a:rPr lang="en-US" sz="1799" dirty="0">
                <a:solidFill>
                  <a:prstClr val="black"/>
                </a:solidFill>
                <a:latin typeface="Arial" panose="020B0604020202020204" pitchFamily="34" charset="0"/>
                <a:cs typeface="Arial" panose="020B0604020202020204" pitchFamily="34" charset="0"/>
              </a:rPr>
              <a:t>~75% persistent on LA </a:t>
            </a:r>
            <a:r>
              <a:rPr lang="en-US" sz="1799" dirty="0" err="1">
                <a:solidFill>
                  <a:prstClr val="black"/>
                </a:solidFill>
                <a:latin typeface="Arial" panose="020B0604020202020204" pitchFamily="34" charset="0"/>
                <a:cs typeface="Arial" panose="020B0604020202020204" pitchFamily="34" charset="0"/>
              </a:rPr>
              <a:t>PrEP</a:t>
            </a:r>
            <a:r>
              <a:rPr lang="en-US" sz="1799" dirty="0">
                <a:solidFill>
                  <a:prstClr val="black"/>
                </a:solidFill>
                <a:latin typeface="Arial" panose="020B0604020202020204" pitchFamily="34" charset="0"/>
                <a:cs typeface="Arial" panose="020B0604020202020204" pitchFamily="34" charset="0"/>
              </a:rPr>
              <a:t> after initiation</a:t>
            </a:r>
          </a:p>
          <a:p>
            <a:pPr marL="228531" indent="-228531" defTabSz="914126">
              <a:defRPr/>
            </a:pPr>
            <a:endParaRPr lang="en-US" sz="1799" dirty="0">
              <a:solidFill>
                <a:prstClr val="black"/>
              </a:solidFill>
              <a:latin typeface="Arial" panose="020B0604020202020204" pitchFamily="34" charset="0"/>
              <a:cs typeface="Arial" panose="020B0604020202020204" pitchFamily="34" charset="0"/>
            </a:endParaRPr>
          </a:p>
          <a:p>
            <a:pPr marL="228531" indent="-228531" defTabSz="914126">
              <a:defRPr/>
            </a:pPr>
            <a:r>
              <a:rPr lang="en-US" sz="1799" dirty="0">
                <a:solidFill>
                  <a:prstClr val="black"/>
                </a:solidFill>
                <a:latin typeface="Arial" panose="020B0604020202020204" pitchFamily="34" charset="0"/>
                <a:cs typeface="Arial" panose="020B0604020202020204" pitchFamily="34" charset="0"/>
              </a:rPr>
              <a:t>94% on-time injections across all individuals on LA </a:t>
            </a:r>
            <a:r>
              <a:rPr lang="en-US" sz="1799" dirty="0" err="1">
                <a:solidFill>
                  <a:prstClr val="black"/>
                </a:solidFill>
                <a:latin typeface="Arial" panose="020B0604020202020204" pitchFamily="34" charset="0"/>
                <a:cs typeface="Arial" panose="020B0604020202020204" pitchFamily="34" charset="0"/>
              </a:rPr>
              <a:t>PrEP</a:t>
            </a:r>
            <a:endParaRPr lang="en-US" sz="1799" dirty="0">
              <a:solidFill>
                <a:prstClr val="black"/>
              </a:solidFill>
              <a:latin typeface="Arial" panose="020B0604020202020204" pitchFamily="34" charset="0"/>
              <a:cs typeface="Arial" panose="020B0604020202020204" pitchFamily="34" charset="0"/>
            </a:endParaRPr>
          </a:p>
          <a:p>
            <a:pPr marL="0" indent="0" defTabSz="914126">
              <a:buNone/>
              <a:defRPr/>
            </a:pPr>
            <a:endParaRPr lang="en-US" sz="1799" dirty="0">
              <a:solidFill>
                <a:prstClr val="black"/>
              </a:solidFill>
              <a:latin typeface="Arial" panose="020B0604020202020204" pitchFamily="34" charset="0"/>
              <a:cs typeface="Arial" panose="020B0604020202020204" pitchFamily="34" charset="0"/>
            </a:endParaRPr>
          </a:p>
          <a:p>
            <a:pPr marL="228531" indent="-228531" defTabSz="914126">
              <a:defRPr/>
            </a:pPr>
            <a:r>
              <a:rPr lang="en-US" sz="1799" dirty="0">
                <a:solidFill>
                  <a:prstClr val="black"/>
                </a:solidFill>
                <a:latin typeface="Arial" panose="020B0604020202020204" pitchFamily="34" charset="0"/>
                <a:cs typeface="Arial" panose="020B0604020202020204" pitchFamily="34" charset="0"/>
              </a:rPr>
              <a:t>Financially sustainable to support expansion of team and services </a:t>
            </a:r>
          </a:p>
          <a:p>
            <a:pPr marL="228531" indent="-228531" defTabSz="914126">
              <a:defRPr/>
            </a:pPr>
            <a:endParaRPr lang="en-US" sz="1799" dirty="0">
              <a:solidFill>
                <a:prstClr val="black"/>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27FB97C8-269B-90AF-136F-926AC16D0883}"/>
              </a:ext>
            </a:extLst>
          </p:cNvPr>
          <p:cNvSpPr txBox="1">
            <a:spLocks/>
          </p:cNvSpPr>
          <p:nvPr/>
        </p:nvSpPr>
        <p:spPr>
          <a:xfrm>
            <a:off x="314463" y="784624"/>
            <a:ext cx="10248435" cy="885170"/>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defRPr/>
            </a:pPr>
            <a:r>
              <a:rPr lang="en-US" sz="4399" dirty="0">
                <a:solidFill>
                  <a:srgbClr val="D82129"/>
                </a:solidFill>
                <a:latin typeface="Aptos Display" panose="020B0004020202020204" pitchFamily="34" charset="0"/>
                <a:cs typeface="Arial" panose="020B0604020202020204" pitchFamily="34" charset="0"/>
              </a:rPr>
              <a:t>Grady LA </a:t>
            </a:r>
            <a:r>
              <a:rPr lang="en-US" sz="4399" dirty="0" err="1">
                <a:solidFill>
                  <a:srgbClr val="D82129"/>
                </a:solidFill>
                <a:latin typeface="Aptos Display" panose="020B0004020202020204" pitchFamily="34" charset="0"/>
                <a:cs typeface="Arial" panose="020B0604020202020204" pitchFamily="34" charset="0"/>
              </a:rPr>
              <a:t>PrEP</a:t>
            </a:r>
            <a:r>
              <a:rPr lang="en-US" sz="4399" dirty="0">
                <a:solidFill>
                  <a:srgbClr val="D82129"/>
                </a:solidFill>
                <a:latin typeface="Aptos Display" panose="020B0004020202020204" pitchFamily="34" charset="0"/>
                <a:cs typeface="Arial" panose="020B0604020202020204" pitchFamily="34" charset="0"/>
              </a:rPr>
              <a:t> Program: 2022-2025</a:t>
            </a:r>
            <a:endParaRPr lang="en-GB" sz="4399" dirty="0">
              <a:solidFill>
                <a:srgbClr val="D82129"/>
              </a:solidFill>
              <a:latin typeface="Aptos Display" panose="020B0004020202020204" pitchFamily="34" charset="0"/>
            </a:endParaRPr>
          </a:p>
        </p:txBody>
      </p:sp>
      <p:sp>
        <p:nvSpPr>
          <p:cNvPr id="10" name="TextBox 9">
            <a:extLst>
              <a:ext uri="{FF2B5EF4-FFF2-40B4-BE49-F238E27FC236}">
                <a16:creationId xmlns:a16="http://schemas.microsoft.com/office/drawing/2014/main" id="{142CF53F-826D-DBEA-59FF-0DE5D1E70C66}"/>
              </a:ext>
            </a:extLst>
          </p:cNvPr>
          <p:cNvSpPr txBox="1"/>
          <p:nvPr/>
        </p:nvSpPr>
        <p:spPr>
          <a:xfrm>
            <a:off x="6398452" y="4939215"/>
            <a:ext cx="5259379" cy="338466"/>
          </a:xfrm>
          <a:prstGeom prst="rect">
            <a:avLst/>
          </a:prstGeom>
          <a:noFill/>
        </p:spPr>
        <p:txBody>
          <a:bodyPr wrap="square">
            <a:spAutoFit/>
          </a:bodyPr>
          <a:lstStyle/>
          <a:p>
            <a:pPr algn="ctr" defTabSz="914126">
              <a:defRPr/>
            </a:pPr>
            <a:r>
              <a:rPr lang="en-US" sz="1600" kern="1200">
                <a:solidFill>
                  <a:prstClr val="black"/>
                </a:solidFill>
                <a:latin typeface="Arial" panose="020B0604020202020204" pitchFamily="34" charset="0"/>
                <a:ea typeface="+mn-ea"/>
                <a:cs typeface="Arial" panose="020B0604020202020204" pitchFamily="34" charset="0"/>
              </a:rPr>
              <a:t>. </a:t>
            </a:r>
            <a:endParaRPr lang="en-GB" sz="160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8148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C794F-7B66-5B42-6A2A-14017F77C1E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3D821F7D-2D81-5E2A-A9E4-7C8A6CCC827F}"/>
              </a:ext>
            </a:extLst>
          </p:cNvPr>
          <p:cNvSpPr>
            <a:spLocks noGrp="1"/>
          </p:cNvSpPr>
          <p:nvPr>
            <p:ph type="title"/>
          </p:nvPr>
        </p:nvSpPr>
        <p:spPr>
          <a:xfrm>
            <a:off x="507840" y="792213"/>
            <a:ext cx="11680985" cy="1223645"/>
          </a:xfrm>
        </p:spPr>
        <p:txBody>
          <a:bodyPr anchor="t">
            <a:normAutofit/>
          </a:bodyPr>
          <a:lstStyle/>
          <a:p>
            <a:r>
              <a:rPr lang="en-US" dirty="0"/>
              <a:t>GHS LA </a:t>
            </a:r>
            <a:r>
              <a:rPr lang="en-US" dirty="0" err="1"/>
              <a:t>PrEP</a:t>
            </a:r>
            <a:r>
              <a:rPr lang="en-US" dirty="0"/>
              <a:t> Program: key components of scalability and sustainability</a:t>
            </a:r>
            <a:endParaRPr lang="en-GB" dirty="0"/>
          </a:p>
        </p:txBody>
      </p:sp>
      <p:pic>
        <p:nvPicPr>
          <p:cNvPr id="8" name="Graphic 7" descr="Business Growth outline">
            <a:extLst>
              <a:ext uri="{FF2B5EF4-FFF2-40B4-BE49-F238E27FC236}">
                <a16:creationId xmlns:a16="http://schemas.microsoft.com/office/drawing/2014/main" id="{782CD274-9512-7E58-2B61-6747727BEA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8213" y="1834369"/>
            <a:ext cx="1371243" cy="1371243"/>
          </a:xfrm>
          <a:prstGeom prst="rect">
            <a:avLst/>
          </a:prstGeom>
        </p:spPr>
      </p:pic>
      <p:sp>
        <p:nvSpPr>
          <p:cNvPr id="15" name="TextBox 14">
            <a:extLst>
              <a:ext uri="{FF2B5EF4-FFF2-40B4-BE49-F238E27FC236}">
                <a16:creationId xmlns:a16="http://schemas.microsoft.com/office/drawing/2014/main" id="{C89086E0-6E1F-42E5-9360-A4968A02CF19}"/>
              </a:ext>
            </a:extLst>
          </p:cNvPr>
          <p:cNvSpPr txBox="1">
            <a:spLocks/>
          </p:cNvSpPr>
          <p:nvPr/>
        </p:nvSpPr>
        <p:spPr>
          <a:xfrm>
            <a:off x="1141226" y="3267178"/>
            <a:ext cx="2899139" cy="2207631"/>
          </a:xfrm>
          <a:prstGeom prst="roundRect">
            <a:avLst/>
          </a:prstGeom>
          <a:solidFill>
            <a:schemeClr val="accent6">
              <a:lumMod val="40000"/>
              <a:lumOff val="60000"/>
            </a:schemeClr>
          </a:solidFill>
        </p:spPr>
        <p:txBody>
          <a:bodyPr wrap="square" lIns="0" tIns="0" rIns="0" bIns="0" rtlCol="0" anchor="t">
            <a:noAutofit/>
          </a:bodyPr>
          <a:lstStyle/>
          <a:p>
            <a:pPr algn="ctr" defTabSz="914126">
              <a:defRPr/>
            </a:pPr>
            <a:r>
              <a:rPr lang="en-US" sz="1799" b="1" kern="1200">
                <a:solidFill>
                  <a:prstClr val="black"/>
                </a:solidFill>
                <a:latin typeface="Aptos" panose="020B0004020202020204"/>
                <a:ea typeface="+mn-ea"/>
                <a:cs typeface="+mn-cs"/>
              </a:rPr>
              <a:t>Team-based program with task shifting and integration into existing clinical spaces</a:t>
            </a:r>
          </a:p>
          <a:p>
            <a:pPr algn="ctr" defTabSz="914126">
              <a:defRPr/>
            </a:pPr>
            <a:endParaRPr lang="en-US" sz="1799" kern="1200">
              <a:solidFill>
                <a:prstClr val="black"/>
              </a:solidFill>
              <a:latin typeface="Aptos" panose="020B0004020202020204"/>
              <a:ea typeface="+mn-ea"/>
              <a:cs typeface="+mn-cs"/>
            </a:endParaRPr>
          </a:p>
          <a:p>
            <a:pPr algn="ctr" defTabSz="914126">
              <a:defRPr/>
            </a:pPr>
            <a:r>
              <a:rPr lang="en-US" sz="1799" kern="1200">
                <a:solidFill>
                  <a:prstClr val="black"/>
                </a:solidFill>
                <a:latin typeface="Aptos" panose="020B0004020202020204"/>
                <a:ea typeface="+mn-ea"/>
                <a:cs typeface="+mn-cs"/>
              </a:rPr>
              <a:t>Cross-trained team with clear task delineation </a:t>
            </a:r>
            <a:endParaRPr lang="en-US" sz="1799" kern="1200">
              <a:solidFill>
                <a:prstClr val="black"/>
              </a:solidFill>
              <a:latin typeface="Aptos" panose="020B0004020202020204"/>
              <a:ea typeface="+mn-ea"/>
              <a:cs typeface="+mn-cs"/>
              <a:sym typeface="Wingdings" panose="05000000000000000000" pitchFamily="2" charset="2"/>
            </a:endParaRPr>
          </a:p>
          <a:p>
            <a:pPr algn="ctr" defTabSz="914126">
              <a:defRPr/>
            </a:pPr>
            <a:endParaRPr lang="en-US" sz="1799" kern="1200">
              <a:solidFill>
                <a:prstClr val="black"/>
              </a:solidFill>
              <a:latin typeface="Aptos" panose="020B0004020202020204"/>
              <a:ea typeface="+mn-ea"/>
              <a:cs typeface="+mn-cs"/>
            </a:endParaRPr>
          </a:p>
          <a:p>
            <a:pPr algn="ctr" defTabSz="914126">
              <a:defRPr/>
            </a:pPr>
            <a:endParaRPr lang="en-US" sz="1799" kern="1200">
              <a:solidFill>
                <a:prstClr val="black"/>
              </a:solidFill>
              <a:latin typeface="Aptos" panose="020B0004020202020204"/>
              <a:ea typeface="+mn-ea"/>
              <a:cs typeface="+mn-cs"/>
            </a:endParaRPr>
          </a:p>
        </p:txBody>
      </p:sp>
      <p:sp>
        <p:nvSpPr>
          <p:cNvPr id="16" name="TextBox 15">
            <a:extLst>
              <a:ext uri="{FF2B5EF4-FFF2-40B4-BE49-F238E27FC236}">
                <a16:creationId xmlns:a16="http://schemas.microsoft.com/office/drawing/2014/main" id="{AD7F5C41-FEDC-AA19-E5F1-1252B3353AB3}"/>
              </a:ext>
            </a:extLst>
          </p:cNvPr>
          <p:cNvSpPr txBox="1"/>
          <p:nvPr/>
        </p:nvSpPr>
        <p:spPr>
          <a:xfrm>
            <a:off x="4694265" y="3330100"/>
            <a:ext cx="2899139" cy="2144709"/>
          </a:xfrm>
          <a:prstGeom prst="roundRect">
            <a:avLst/>
          </a:prstGeom>
          <a:solidFill>
            <a:schemeClr val="accent6">
              <a:lumMod val="40000"/>
              <a:lumOff val="60000"/>
            </a:schemeClr>
          </a:solidFill>
        </p:spPr>
        <p:txBody>
          <a:bodyPr wrap="square" lIns="0" tIns="0" rIns="0" bIns="0" rtlCol="0">
            <a:spAutoFit/>
          </a:bodyPr>
          <a:lstStyle/>
          <a:p>
            <a:pPr algn="ctr" defTabSz="914126">
              <a:defRPr/>
            </a:pPr>
            <a:r>
              <a:rPr lang="en-US" sz="1799" b="1" kern="1200">
                <a:solidFill>
                  <a:prstClr val="black"/>
                </a:solidFill>
                <a:latin typeface="Aptos" panose="020B0004020202020204"/>
                <a:ea typeface="+mn-ea"/>
                <a:cs typeface="+mn-cs"/>
                <a:sym typeface="Wingdings" panose="05000000000000000000" pitchFamily="2" charset="2"/>
              </a:rPr>
              <a:t>EHR-Integrated Tracking and care coordination</a:t>
            </a:r>
          </a:p>
          <a:p>
            <a:pPr algn="ctr" defTabSz="914126">
              <a:defRPr/>
            </a:pPr>
            <a:endParaRPr lang="en-US" sz="1799" kern="1200">
              <a:solidFill>
                <a:prstClr val="black"/>
              </a:solidFill>
              <a:latin typeface="Aptos" panose="020B0004020202020204"/>
              <a:ea typeface="+mn-ea"/>
              <a:cs typeface="+mn-cs"/>
              <a:sym typeface="Wingdings" panose="05000000000000000000" pitchFamily="2" charset="2"/>
            </a:endParaRPr>
          </a:p>
          <a:p>
            <a:pPr algn="ctr" defTabSz="914126">
              <a:defRPr/>
            </a:pPr>
            <a:r>
              <a:rPr lang="en-US" sz="1799" kern="1200">
                <a:solidFill>
                  <a:prstClr val="black"/>
                </a:solidFill>
                <a:latin typeface="Aptos" panose="020B0004020202020204"/>
                <a:ea typeface="+mn-ea"/>
                <a:cs typeface="+mn-cs"/>
                <a:sym typeface="Wingdings" panose="05000000000000000000" pitchFamily="2" charset="2"/>
              </a:rPr>
              <a:t>Population health tracking enables intensive patient navigation</a:t>
            </a:r>
          </a:p>
          <a:p>
            <a:pPr algn="ctr" defTabSz="914126">
              <a:defRPr/>
            </a:pPr>
            <a:endParaRPr lang="en-US" sz="1799" kern="1200">
              <a:solidFill>
                <a:prstClr val="black"/>
              </a:solidFill>
              <a:latin typeface="Aptos" panose="020B0004020202020204"/>
              <a:ea typeface="+mn-ea"/>
              <a:cs typeface="+mn-cs"/>
              <a:sym typeface="Wingdings" panose="05000000000000000000" pitchFamily="2" charset="2"/>
            </a:endParaRPr>
          </a:p>
        </p:txBody>
      </p:sp>
      <p:pic>
        <p:nvPicPr>
          <p:cNvPr id="28" name="Graphic 27" descr="Cheers outline">
            <a:extLst>
              <a:ext uri="{FF2B5EF4-FFF2-40B4-BE49-F238E27FC236}">
                <a16:creationId xmlns:a16="http://schemas.microsoft.com/office/drawing/2014/main" id="{3957E491-431C-0FDC-A17E-B3D07AF086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1330" y="1896796"/>
            <a:ext cx="1246389" cy="1246389"/>
          </a:xfrm>
          <a:prstGeom prst="rect">
            <a:avLst/>
          </a:prstGeom>
        </p:spPr>
      </p:pic>
      <p:sp>
        <p:nvSpPr>
          <p:cNvPr id="3" name="TextBox 2">
            <a:extLst>
              <a:ext uri="{FF2B5EF4-FFF2-40B4-BE49-F238E27FC236}">
                <a16:creationId xmlns:a16="http://schemas.microsoft.com/office/drawing/2014/main" id="{3A8D42B2-0E6D-D6E9-783E-AEA945FFEC36}"/>
              </a:ext>
            </a:extLst>
          </p:cNvPr>
          <p:cNvSpPr txBox="1"/>
          <p:nvPr/>
        </p:nvSpPr>
        <p:spPr>
          <a:xfrm>
            <a:off x="8148459" y="3330100"/>
            <a:ext cx="2899139" cy="2144709"/>
          </a:xfrm>
          <a:prstGeom prst="roundRect">
            <a:avLst/>
          </a:prstGeom>
          <a:solidFill>
            <a:schemeClr val="accent6">
              <a:lumMod val="40000"/>
              <a:lumOff val="60000"/>
            </a:schemeClr>
          </a:solidFill>
        </p:spPr>
        <p:txBody>
          <a:bodyPr wrap="square" lIns="0" tIns="0" rIns="0" bIns="0" rtlCol="0">
            <a:noAutofit/>
          </a:bodyPr>
          <a:lstStyle/>
          <a:p>
            <a:pPr algn="ctr" defTabSz="914126">
              <a:defRPr/>
            </a:pPr>
            <a:r>
              <a:rPr lang="en-US" sz="1799" b="1" kern="1200">
                <a:solidFill>
                  <a:prstClr val="black"/>
                </a:solidFill>
                <a:latin typeface="Aptos" panose="020B0004020202020204"/>
                <a:ea typeface="+mn-ea"/>
                <a:cs typeface="+mn-cs"/>
                <a:sym typeface="Wingdings" panose="05000000000000000000" pitchFamily="2" charset="2"/>
              </a:rPr>
              <a:t>Medication procurement support</a:t>
            </a:r>
          </a:p>
          <a:p>
            <a:pPr algn="ctr" defTabSz="914126">
              <a:defRPr/>
            </a:pPr>
            <a:endParaRPr lang="en-US" sz="1799" b="1" kern="1200">
              <a:solidFill>
                <a:prstClr val="black"/>
              </a:solidFill>
              <a:latin typeface="Aptos" panose="020B0004020202020204"/>
              <a:ea typeface="+mn-ea"/>
              <a:cs typeface="+mn-cs"/>
              <a:sym typeface="Wingdings" panose="05000000000000000000" pitchFamily="2" charset="2"/>
            </a:endParaRPr>
          </a:p>
          <a:p>
            <a:pPr algn="ctr" defTabSz="914126">
              <a:defRPr/>
            </a:pPr>
            <a:r>
              <a:rPr lang="en-US" sz="1799" kern="1200">
                <a:solidFill>
                  <a:prstClr val="black"/>
                </a:solidFill>
                <a:latin typeface="Aptos" panose="020B0004020202020204"/>
                <a:ea typeface="+mn-ea"/>
                <a:cs typeface="+mn-cs"/>
                <a:sym typeface="Wingdings" panose="05000000000000000000" pitchFamily="2" charset="2"/>
              </a:rPr>
              <a:t>Integrated infrastructure for medication access management</a:t>
            </a:r>
          </a:p>
          <a:p>
            <a:pPr algn="ctr" defTabSz="914126">
              <a:defRPr/>
            </a:pPr>
            <a:endParaRPr lang="en-US" sz="1799" b="1" kern="1200">
              <a:solidFill>
                <a:prstClr val="black"/>
              </a:solidFill>
              <a:latin typeface="Aptos" panose="020B0004020202020204"/>
              <a:ea typeface="+mn-ea"/>
              <a:cs typeface="+mn-cs"/>
              <a:sym typeface="Wingdings" panose="05000000000000000000" pitchFamily="2" charset="2"/>
            </a:endParaRPr>
          </a:p>
          <a:p>
            <a:pPr algn="ctr" defTabSz="914126">
              <a:defRPr/>
            </a:pPr>
            <a:endParaRPr lang="en-US" sz="1799" kern="1200">
              <a:solidFill>
                <a:prstClr val="black"/>
              </a:solidFill>
              <a:latin typeface="Aptos" panose="020B0004020202020204"/>
              <a:ea typeface="+mn-ea"/>
              <a:cs typeface="+mn-cs"/>
              <a:sym typeface="Wingdings" panose="05000000000000000000" pitchFamily="2" charset="2"/>
            </a:endParaRPr>
          </a:p>
          <a:p>
            <a:pPr algn="ctr" defTabSz="914126">
              <a:defRPr/>
            </a:pPr>
            <a:endParaRPr lang="en-US" sz="1799" kern="1200">
              <a:solidFill>
                <a:prstClr val="black"/>
              </a:solidFill>
              <a:latin typeface="Aptos" panose="020B0004020202020204"/>
              <a:ea typeface="+mn-ea"/>
              <a:cs typeface="+mn-cs"/>
              <a:sym typeface="Wingdings" panose="05000000000000000000" pitchFamily="2" charset="2"/>
            </a:endParaRPr>
          </a:p>
        </p:txBody>
      </p:sp>
      <p:pic>
        <p:nvPicPr>
          <p:cNvPr id="2" name="Graphic 1" descr="Money with solid fill">
            <a:extLst>
              <a:ext uri="{FF2B5EF4-FFF2-40B4-BE49-F238E27FC236}">
                <a16:creationId xmlns:a16="http://schemas.microsoft.com/office/drawing/2014/main" id="{2074A8A1-8A1E-9C97-7A23-0B6DB5AC67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3416" y="2062910"/>
            <a:ext cx="914162" cy="914162"/>
          </a:xfrm>
          <a:prstGeom prst="rect">
            <a:avLst/>
          </a:prstGeom>
        </p:spPr>
      </p:pic>
    </p:spTree>
    <p:extLst>
      <p:ext uri="{BB962C8B-B14F-4D97-AF65-F5344CB8AC3E}">
        <p14:creationId xmlns:p14="http://schemas.microsoft.com/office/powerpoint/2010/main" val="2720901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5B2E2-4B57-FAE2-8014-ED128ADABA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AA8E55-2AEA-9607-8E20-7CD289674D77}"/>
              </a:ext>
            </a:extLst>
          </p:cNvPr>
          <p:cNvSpPr/>
          <p:nvPr/>
        </p:nvSpPr>
        <p:spPr>
          <a:xfrm>
            <a:off x="11007288" y="397505"/>
            <a:ext cx="729360" cy="738157"/>
          </a:xfrm>
          <a:custGeom>
            <a:avLst/>
            <a:gdLst/>
            <a:ahLst/>
            <a:cxnLst/>
            <a:rect l="l" t="t" r="r" b="b"/>
            <a:pathLst>
              <a:path w="1094325" h="1107523">
                <a:moveTo>
                  <a:pt x="0" y="0"/>
                </a:moveTo>
                <a:lnTo>
                  <a:pt x="1094325" y="0"/>
                </a:lnTo>
                <a:lnTo>
                  <a:pt x="1094325" y="1107523"/>
                </a:lnTo>
                <a:lnTo>
                  <a:pt x="0" y="1107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sp>
        <p:nvSpPr>
          <p:cNvPr id="5" name="TextBox 5">
            <a:extLst>
              <a:ext uri="{FF2B5EF4-FFF2-40B4-BE49-F238E27FC236}">
                <a16:creationId xmlns:a16="http://schemas.microsoft.com/office/drawing/2014/main" id="{B33FC04D-8CA8-A697-FF2C-57A198C34912}"/>
              </a:ext>
            </a:extLst>
          </p:cNvPr>
          <p:cNvSpPr txBox="1"/>
          <p:nvPr/>
        </p:nvSpPr>
        <p:spPr>
          <a:xfrm>
            <a:off x="571806" y="583224"/>
            <a:ext cx="9179254" cy="9516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lnSpc>
                <a:spcPts val="8817"/>
              </a:lnSpc>
              <a:defRPr/>
            </a:pPr>
            <a:r>
              <a:rPr lang="en-US" sz="3199" b="1">
                <a:solidFill>
                  <a:srgbClr val="002F6C"/>
                </a:solidFill>
                <a:latin typeface="Crimson Pro"/>
                <a:ea typeface="+mn-lt"/>
                <a:cs typeface="+mn-lt"/>
              </a:rPr>
              <a:t>Early Implementation Staffing</a:t>
            </a:r>
            <a:endParaRPr lang="en-US">
              <a:solidFill>
                <a:prstClr val="black"/>
              </a:solidFill>
              <a:latin typeface="Aptos" panose="020B0004020202020204"/>
            </a:endParaRPr>
          </a:p>
        </p:txBody>
      </p:sp>
      <p:sp>
        <p:nvSpPr>
          <p:cNvPr id="7" name="Freeform 7">
            <a:extLst>
              <a:ext uri="{FF2B5EF4-FFF2-40B4-BE49-F238E27FC236}">
                <a16:creationId xmlns:a16="http://schemas.microsoft.com/office/drawing/2014/main" id="{A1AC57A8-54F7-28DC-3E35-543FCC73D3B5}"/>
              </a:ext>
            </a:extLst>
          </p:cNvPr>
          <p:cNvSpPr/>
          <p:nvPr/>
        </p:nvSpPr>
        <p:spPr>
          <a:xfrm>
            <a:off x="571806" y="5766311"/>
            <a:ext cx="2851481" cy="626344"/>
          </a:xfrm>
          <a:custGeom>
            <a:avLst/>
            <a:gdLst/>
            <a:ahLst/>
            <a:cxnLst/>
            <a:rect l="l" t="t" r="r" b="b"/>
            <a:pathLst>
              <a:path w="4278336" h="939761">
                <a:moveTo>
                  <a:pt x="0" y="0"/>
                </a:moveTo>
                <a:lnTo>
                  <a:pt x="4278336" y="0"/>
                </a:lnTo>
                <a:lnTo>
                  <a:pt x="4278336" y="939761"/>
                </a:lnTo>
                <a:lnTo>
                  <a:pt x="0" y="939761"/>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sp>
        <p:nvSpPr>
          <p:cNvPr id="8" name="TextBox 4">
            <a:extLst>
              <a:ext uri="{FF2B5EF4-FFF2-40B4-BE49-F238E27FC236}">
                <a16:creationId xmlns:a16="http://schemas.microsoft.com/office/drawing/2014/main" id="{A4DDAFA4-F24D-0512-157B-5FB861408FB4}"/>
              </a:ext>
            </a:extLst>
          </p:cNvPr>
          <p:cNvSpPr txBox="1"/>
          <p:nvPr/>
        </p:nvSpPr>
        <p:spPr>
          <a:xfrm>
            <a:off x="571806" y="1878505"/>
            <a:ext cx="3486082" cy="19832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lnSpc>
                <a:spcPts val="2187"/>
              </a:lnSpc>
              <a:defRPr/>
            </a:pPr>
            <a:endParaRPr lang="en-US" sz="2399">
              <a:solidFill>
                <a:srgbClr val="002F6C"/>
              </a:solidFill>
              <a:latin typeface="Open Sans"/>
              <a:ea typeface="Open Sans"/>
              <a:cs typeface="Open Sans"/>
            </a:endParaRPr>
          </a:p>
          <a:p>
            <a:pPr marL="533240" lvl="1" indent="-228531" defTabSz="609356">
              <a:lnSpc>
                <a:spcPts val="2187"/>
              </a:lnSpc>
              <a:buFont typeface="Courier New"/>
              <a:buChar char="o"/>
              <a:defRPr/>
            </a:pPr>
            <a:endParaRPr lang="en-US" sz="2399">
              <a:solidFill>
                <a:srgbClr val="002F6C"/>
              </a:solidFill>
              <a:latin typeface="Open Sans"/>
              <a:ea typeface="Open Sans"/>
              <a:cs typeface="Open Sans"/>
            </a:endParaRPr>
          </a:p>
          <a:p>
            <a:pPr marL="533240" lvl="1" indent="-228531" defTabSz="609356">
              <a:lnSpc>
                <a:spcPts val="2187"/>
              </a:lnSpc>
              <a:buFont typeface="Courier New"/>
              <a:buChar char="o"/>
              <a:defRPr/>
            </a:pPr>
            <a:r>
              <a:rPr lang="en-US" sz="1799">
                <a:solidFill>
                  <a:srgbClr val="002F6C"/>
                </a:solidFill>
                <a:latin typeface="Open Sans"/>
                <a:ea typeface="Open Sans"/>
                <a:cs typeface="Open Sans"/>
              </a:rPr>
              <a:t>Revenue at outset </a:t>
            </a:r>
            <a:r>
              <a:rPr lang="en-US" sz="1799" b="1">
                <a:solidFill>
                  <a:srgbClr val="002F6C"/>
                </a:solidFill>
                <a:latin typeface="Open Sans"/>
                <a:ea typeface="Open Sans"/>
                <a:cs typeface="Open Sans"/>
              </a:rPr>
              <a:t>may not be</a:t>
            </a:r>
            <a:r>
              <a:rPr lang="en-US" sz="1799">
                <a:solidFill>
                  <a:srgbClr val="002F6C"/>
                </a:solidFill>
                <a:latin typeface="Open Sans"/>
                <a:ea typeface="Open Sans"/>
                <a:cs typeface="Open Sans"/>
              </a:rPr>
              <a:t> </a:t>
            </a:r>
            <a:r>
              <a:rPr lang="en-US" sz="1799" b="1">
                <a:solidFill>
                  <a:srgbClr val="002F6C"/>
                </a:solidFill>
                <a:latin typeface="Open Sans"/>
                <a:ea typeface="Open Sans"/>
                <a:cs typeface="Open Sans"/>
              </a:rPr>
              <a:t>self-sustaining</a:t>
            </a:r>
          </a:p>
          <a:p>
            <a:pPr marL="533240" lvl="1" indent="-228531" defTabSz="609356">
              <a:lnSpc>
                <a:spcPts val="2187"/>
              </a:lnSpc>
              <a:buFont typeface="Courier New"/>
              <a:buChar char="o"/>
              <a:defRPr/>
            </a:pPr>
            <a:endParaRPr lang="en-US" sz="1799" b="1">
              <a:solidFill>
                <a:srgbClr val="002F6C"/>
              </a:solidFill>
              <a:latin typeface="Open Sans"/>
              <a:ea typeface="Open Sans"/>
              <a:cs typeface="Open Sans"/>
            </a:endParaRPr>
          </a:p>
          <a:p>
            <a:pPr marL="533240" lvl="1" indent="-228531" defTabSz="609356">
              <a:lnSpc>
                <a:spcPts val="2187"/>
              </a:lnSpc>
              <a:buFont typeface="Courier New"/>
              <a:buChar char="o"/>
              <a:defRPr/>
            </a:pPr>
            <a:r>
              <a:rPr lang="en-US" sz="1799" b="1">
                <a:solidFill>
                  <a:srgbClr val="002F6C"/>
                </a:solidFill>
                <a:latin typeface="Open Sans"/>
                <a:ea typeface="Open Sans"/>
                <a:cs typeface="Open Sans"/>
              </a:rPr>
              <a:t>Task shifting is key</a:t>
            </a:r>
          </a:p>
          <a:p>
            <a:pPr defTabSz="609356">
              <a:lnSpc>
                <a:spcPts val="2187"/>
              </a:lnSpc>
              <a:defRPr/>
            </a:pPr>
            <a:endParaRPr lang="en-US" sz="2399">
              <a:solidFill>
                <a:srgbClr val="002F6C"/>
              </a:solidFill>
              <a:latin typeface="Open Sans"/>
              <a:ea typeface="Open Sans"/>
              <a:cs typeface="Open Sans"/>
            </a:endParaRPr>
          </a:p>
        </p:txBody>
      </p:sp>
      <p:grpSp>
        <p:nvGrpSpPr>
          <p:cNvPr id="19" name="Group 18">
            <a:extLst>
              <a:ext uri="{FF2B5EF4-FFF2-40B4-BE49-F238E27FC236}">
                <a16:creationId xmlns:a16="http://schemas.microsoft.com/office/drawing/2014/main" id="{6A07E496-6831-F69A-6D02-5CFABFC2C9ED}"/>
              </a:ext>
            </a:extLst>
          </p:cNvPr>
          <p:cNvGrpSpPr/>
          <p:nvPr/>
        </p:nvGrpSpPr>
        <p:grpSpPr>
          <a:xfrm>
            <a:off x="4572912" y="1878504"/>
            <a:ext cx="6808173" cy="3554396"/>
            <a:chOff x="891016" y="1651339"/>
            <a:chExt cx="6809946" cy="3555322"/>
          </a:xfrm>
        </p:grpSpPr>
        <p:sp>
          <p:nvSpPr>
            <p:cNvPr id="9" name="Rectangle 8">
              <a:extLst>
                <a:ext uri="{FF2B5EF4-FFF2-40B4-BE49-F238E27FC236}">
                  <a16:creationId xmlns:a16="http://schemas.microsoft.com/office/drawing/2014/main" id="{E3682E8E-EA77-3370-6E22-DB033CCA7E11}"/>
                </a:ext>
              </a:extLst>
            </p:cNvPr>
            <p:cNvSpPr/>
            <p:nvPr/>
          </p:nvSpPr>
          <p:spPr>
            <a:xfrm>
              <a:off x="891016" y="1651339"/>
              <a:ext cx="6809946" cy="951885"/>
            </a:xfrm>
            <a:prstGeom prst="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b="1" kern="1200">
                  <a:solidFill>
                    <a:prstClr val="black"/>
                  </a:solidFill>
                  <a:latin typeface="Aptos" panose="020B0004020202020204"/>
                </a:rPr>
                <a:t>LA PrEP Program started with 1.6 FTE distributed among 5 roles</a:t>
              </a:r>
            </a:p>
          </p:txBody>
        </p:sp>
        <p:pic>
          <p:nvPicPr>
            <p:cNvPr id="18" name="Picture 17" descr="A black background with a black square&#10;&#10;AI-generated content may be incorrect.">
              <a:extLst>
                <a:ext uri="{FF2B5EF4-FFF2-40B4-BE49-F238E27FC236}">
                  <a16:creationId xmlns:a16="http://schemas.microsoft.com/office/drawing/2014/main" id="{5F47AA2C-F575-F44B-B7AC-E114003119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016" y="2729869"/>
              <a:ext cx="6809946" cy="2476792"/>
            </a:xfrm>
            <a:prstGeom prst="rect">
              <a:avLst/>
            </a:prstGeom>
          </p:spPr>
        </p:pic>
      </p:grpSp>
    </p:spTree>
    <p:extLst>
      <p:ext uri="{BB962C8B-B14F-4D97-AF65-F5344CB8AC3E}">
        <p14:creationId xmlns:p14="http://schemas.microsoft.com/office/powerpoint/2010/main" val="2153889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332BA-C3BD-130C-C765-9110FC387EB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6C34A28-954D-CBFD-0CA8-2A59DE8EADCE}"/>
              </a:ext>
            </a:extLst>
          </p:cNvPr>
          <p:cNvSpPr txBox="1">
            <a:spLocks/>
          </p:cNvSpPr>
          <p:nvPr/>
        </p:nvSpPr>
        <p:spPr>
          <a:xfrm>
            <a:off x="748693" y="361428"/>
            <a:ext cx="10979158" cy="122364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defRPr/>
            </a:pPr>
            <a:r>
              <a:rPr lang="en-GB" sz="4399">
                <a:solidFill>
                  <a:prstClr val="black"/>
                </a:solidFill>
                <a:latin typeface="Aptos Display" panose="02110004020202020204"/>
              </a:rPr>
              <a:t>Collaboration and Resource Sharing</a:t>
            </a:r>
          </a:p>
        </p:txBody>
      </p:sp>
      <p:sp>
        <p:nvSpPr>
          <p:cNvPr id="15" name="TextBox 14">
            <a:extLst>
              <a:ext uri="{FF2B5EF4-FFF2-40B4-BE49-F238E27FC236}">
                <a16:creationId xmlns:a16="http://schemas.microsoft.com/office/drawing/2014/main" id="{A6B57C06-E2BB-264A-E8DD-69FC41947F23}"/>
              </a:ext>
            </a:extLst>
          </p:cNvPr>
          <p:cNvSpPr txBox="1"/>
          <p:nvPr/>
        </p:nvSpPr>
        <p:spPr>
          <a:xfrm>
            <a:off x="10426878" y="6500949"/>
            <a:ext cx="1600021" cy="276927"/>
          </a:xfrm>
          <a:prstGeom prst="rect">
            <a:avLst/>
          </a:prstGeom>
          <a:noFill/>
        </p:spPr>
        <p:txBody>
          <a:bodyPr wrap="none" rtlCol="0">
            <a:spAutoFit/>
          </a:bodyPr>
          <a:lstStyle/>
          <a:p>
            <a:pPr defTabSz="914126">
              <a:defRPr/>
            </a:pPr>
            <a:r>
              <a:rPr lang="en-US" sz="1200" kern="1200" baseline="30000">
                <a:solidFill>
                  <a:prstClr val="black"/>
                </a:solidFill>
                <a:latin typeface="Aptos" panose="02110004020202020204"/>
                <a:ea typeface="+mn-ea"/>
                <a:cs typeface="+mn-cs"/>
              </a:rPr>
              <a:t>1</a:t>
            </a:r>
            <a:r>
              <a:rPr lang="en-US" sz="1200" kern="1200">
                <a:solidFill>
                  <a:prstClr val="black"/>
                </a:solidFill>
                <a:latin typeface="Aptos" panose="02110004020202020204"/>
                <a:ea typeface="+mn-ea"/>
                <a:cs typeface="+mn-cs"/>
              </a:rPr>
              <a:t> Full-time equivalent</a:t>
            </a:r>
          </a:p>
        </p:txBody>
      </p:sp>
      <p:sp>
        <p:nvSpPr>
          <p:cNvPr id="2" name="Oval 1">
            <a:extLst>
              <a:ext uri="{FF2B5EF4-FFF2-40B4-BE49-F238E27FC236}">
                <a16:creationId xmlns:a16="http://schemas.microsoft.com/office/drawing/2014/main" id="{35037B78-C24B-AD30-624E-AB05D3099279}"/>
              </a:ext>
            </a:extLst>
          </p:cNvPr>
          <p:cNvSpPr/>
          <p:nvPr/>
        </p:nvSpPr>
        <p:spPr>
          <a:xfrm>
            <a:off x="1003941" y="2624261"/>
            <a:ext cx="2523094" cy="258322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914126">
              <a:defRPr/>
            </a:pPr>
            <a:r>
              <a:rPr lang="en-US" sz="2399" kern="1200">
                <a:solidFill>
                  <a:prstClr val="black"/>
                </a:solidFill>
                <a:latin typeface="Aptos" panose="02110004020202020204"/>
              </a:rPr>
              <a:t>LA PrEP Team</a:t>
            </a:r>
          </a:p>
        </p:txBody>
      </p:sp>
      <p:sp>
        <p:nvSpPr>
          <p:cNvPr id="16" name="Oval 15">
            <a:extLst>
              <a:ext uri="{FF2B5EF4-FFF2-40B4-BE49-F238E27FC236}">
                <a16:creationId xmlns:a16="http://schemas.microsoft.com/office/drawing/2014/main" id="{F6137CAE-6BE4-C30E-67A3-CE460D67B56F}"/>
              </a:ext>
            </a:extLst>
          </p:cNvPr>
          <p:cNvSpPr/>
          <p:nvPr/>
        </p:nvSpPr>
        <p:spPr>
          <a:xfrm>
            <a:off x="6852638" y="3653275"/>
            <a:ext cx="2688010" cy="258322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914126">
              <a:defRPr/>
            </a:pPr>
            <a:r>
              <a:rPr lang="en-US" sz="2399" b="1" kern="1200">
                <a:solidFill>
                  <a:prstClr val="black"/>
                </a:solidFill>
                <a:latin typeface="Aptos" panose="02110004020202020204"/>
              </a:rPr>
              <a:t>Z Clinic</a:t>
            </a:r>
          </a:p>
        </p:txBody>
      </p:sp>
      <p:sp>
        <p:nvSpPr>
          <p:cNvPr id="17" name="Oval 16">
            <a:extLst>
              <a:ext uri="{FF2B5EF4-FFF2-40B4-BE49-F238E27FC236}">
                <a16:creationId xmlns:a16="http://schemas.microsoft.com/office/drawing/2014/main" id="{48A7E444-B3B3-8800-49D6-A72718D60C76}"/>
              </a:ext>
            </a:extLst>
          </p:cNvPr>
          <p:cNvSpPr/>
          <p:nvPr/>
        </p:nvSpPr>
        <p:spPr>
          <a:xfrm>
            <a:off x="7930399" y="1733919"/>
            <a:ext cx="2810534" cy="258322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914126">
              <a:defRPr/>
            </a:pPr>
            <a:r>
              <a:rPr lang="en-US" sz="2399" b="1" kern="1200">
                <a:solidFill>
                  <a:prstClr val="black"/>
                </a:solidFill>
                <a:latin typeface="Aptos" panose="02110004020202020204"/>
              </a:rPr>
              <a:t>Y Clinic</a:t>
            </a:r>
          </a:p>
        </p:txBody>
      </p:sp>
      <p:sp>
        <p:nvSpPr>
          <p:cNvPr id="18" name="Oval 17">
            <a:extLst>
              <a:ext uri="{FF2B5EF4-FFF2-40B4-BE49-F238E27FC236}">
                <a16:creationId xmlns:a16="http://schemas.microsoft.com/office/drawing/2014/main" id="{29B53D82-288B-B2C5-C62B-78BE03806AE8}"/>
              </a:ext>
            </a:extLst>
          </p:cNvPr>
          <p:cNvSpPr/>
          <p:nvPr/>
        </p:nvSpPr>
        <p:spPr>
          <a:xfrm>
            <a:off x="5652353" y="1733920"/>
            <a:ext cx="2688010" cy="258322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914126">
              <a:defRPr/>
            </a:pPr>
            <a:r>
              <a:rPr lang="en-US" sz="2399" b="1" kern="1200">
                <a:solidFill>
                  <a:prstClr val="black"/>
                </a:solidFill>
                <a:latin typeface="Aptos" panose="02110004020202020204"/>
              </a:rPr>
              <a:t>X Clinic</a:t>
            </a:r>
          </a:p>
        </p:txBody>
      </p:sp>
      <p:sp>
        <p:nvSpPr>
          <p:cNvPr id="19" name="object 2">
            <a:extLst>
              <a:ext uri="{FF2B5EF4-FFF2-40B4-BE49-F238E27FC236}">
                <a16:creationId xmlns:a16="http://schemas.microsoft.com/office/drawing/2014/main" id="{D42A4096-05F9-15EA-10AE-840F25C5103C}"/>
              </a:ext>
            </a:extLst>
          </p:cNvPr>
          <p:cNvSpPr/>
          <p:nvPr/>
        </p:nvSpPr>
        <p:spPr>
          <a:xfrm>
            <a:off x="748692" y="1122585"/>
            <a:ext cx="10512862" cy="0"/>
          </a:xfrm>
          <a:custGeom>
            <a:avLst/>
            <a:gdLst/>
            <a:ahLst/>
            <a:cxnLst/>
            <a:rect l="l" t="t" r="r" b="b"/>
            <a:pathLst>
              <a:path w="10515600">
                <a:moveTo>
                  <a:pt x="0" y="0"/>
                </a:moveTo>
                <a:lnTo>
                  <a:pt x="10515600" y="0"/>
                </a:lnTo>
              </a:path>
            </a:pathLst>
          </a:custGeom>
          <a:ln w="6350">
            <a:solidFill>
              <a:srgbClr val="EB1C2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sz="1799">
              <a:solidFill>
                <a:prstClr val="black"/>
              </a:solidFill>
              <a:latin typeface="Aptos" panose="02110004020202020204"/>
            </a:endParaRPr>
          </a:p>
        </p:txBody>
      </p:sp>
      <p:pic>
        <p:nvPicPr>
          <p:cNvPr id="25" name="Graphic 24" descr="Test tubes outline">
            <a:extLst>
              <a:ext uri="{FF2B5EF4-FFF2-40B4-BE49-F238E27FC236}">
                <a16:creationId xmlns:a16="http://schemas.microsoft.com/office/drawing/2014/main" id="{DD049D24-10E6-EBDF-2868-835D9E7310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43196" y="2833315"/>
            <a:ext cx="639913" cy="639913"/>
          </a:xfrm>
          <a:prstGeom prst="rect">
            <a:avLst/>
          </a:prstGeom>
        </p:spPr>
      </p:pic>
      <p:pic>
        <p:nvPicPr>
          <p:cNvPr id="31" name="Graphic 30" descr="Test tubes outline">
            <a:extLst>
              <a:ext uri="{FF2B5EF4-FFF2-40B4-BE49-F238E27FC236}">
                <a16:creationId xmlns:a16="http://schemas.microsoft.com/office/drawing/2014/main" id="{E477ABC7-BBCE-A019-AA01-F0803AEBA0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5185" y="2833314"/>
            <a:ext cx="639913" cy="639914"/>
          </a:xfrm>
          <a:prstGeom prst="rect">
            <a:avLst/>
          </a:prstGeom>
        </p:spPr>
      </p:pic>
      <p:pic>
        <p:nvPicPr>
          <p:cNvPr id="34" name="Graphic 33" descr="Test tubes outline">
            <a:extLst>
              <a:ext uri="{FF2B5EF4-FFF2-40B4-BE49-F238E27FC236}">
                <a16:creationId xmlns:a16="http://schemas.microsoft.com/office/drawing/2014/main" id="{DE2E7D98-BBF2-625C-8BC8-3D3169DFF9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6686" y="4929690"/>
            <a:ext cx="639913" cy="639914"/>
          </a:xfrm>
          <a:prstGeom prst="rect">
            <a:avLst/>
          </a:prstGeom>
        </p:spPr>
      </p:pic>
      <p:pic>
        <p:nvPicPr>
          <p:cNvPr id="35" name="Graphic 34" descr="Doctor male outline">
            <a:extLst>
              <a:ext uri="{FF2B5EF4-FFF2-40B4-BE49-F238E27FC236}">
                <a16:creationId xmlns:a16="http://schemas.microsoft.com/office/drawing/2014/main" id="{274F27DA-305C-5633-3FC5-94236BA375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7054" y="3931306"/>
            <a:ext cx="641518" cy="641518"/>
          </a:xfrm>
          <a:prstGeom prst="rect">
            <a:avLst/>
          </a:prstGeom>
        </p:spPr>
      </p:pic>
      <p:pic>
        <p:nvPicPr>
          <p:cNvPr id="36" name="Graphic 35" descr="Call center outline">
            <a:extLst>
              <a:ext uri="{FF2B5EF4-FFF2-40B4-BE49-F238E27FC236}">
                <a16:creationId xmlns:a16="http://schemas.microsoft.com/office/drawing/2014/main" id="{720C31E7-325D-93B3-87A5-1AF238571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39056" y="3915872"/>
            <a:ext cx="641518" cy="641518"/>
          </a:xfrm>
          <a:prstGeom prst="rect">
            <a:avLst/>
          </a:prstGeom>
        </p:spPr>
      </p:pic>
      <p:pic>
        <p:nvPicPr>
          <p:cNvPr id="38" name="Graphic 37" descr="Medicine outline">
            <a:extLst>
              <a:ext uri="{FF2B5EF4-FFF2-40B4-BE49-F238E27FC236}">
                <a16:creationId xmlns:a16="http://schemas.microsoft.com/office/drawing/2014/main" id="{07E9D18D-1103-CD89-505D-327B1A8A07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21048" y="3931305"/>
            <a:ext cx="681356" cy="681356"/>
          </a:xfrm>
          <a:prstGeom prst="rect">
            <a:avLst/>
          </a:prstGeom>
        </p:spPr>
      </p:pic>
      <p:cxnSp>
        <p:nvCxnSpPr>
          <p:cNvPr id="40" name="Straight Arrow Connector 39">
            <a:extLst>
              <a:ext uri="{FF2B5EF4-FFF2-40B4-BE49-F238E27FC236}">
                <a16:creationId xmlns:a16="http://schemas.microsoft.com/office/drawing/2014/main" id="{DE19A401-9D8D-B063-8976-0DE8B6A3C775}"/>
              </a:ext>
            </a:extLst>
          </p:cNvPr>
          <p:cNvCxnSpPr>
            <a:cxnSpLocks/>
          </p:cNvCxnSpPr>
          <p:nvPr/>
        </p:nvCxnSpPr>
        <p:spPr>
          <a:xfrm flipV="1">
            <a:off x="3660868" y="2165046"/>
            <a:ext cx="1991486" cy="8726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C91C411D-BF6C-7771-816F-E84FCA8E522B}"/>
              </a:ext>
            </a:extLst>
          </p:cNvPr>
          <p:cNvCxnSpPr>
            <a:cxnSpLocks/>
          </p:cNvCxnSpPr>
          <p:nvPr/>
        </p:nvCxnSpPr>
        <p:spPr>
          <a:xfrm>
            <a:off x="3580436" y="4763880"/>
            <a:ext cx="3247481" cy="9715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36162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2B9F655-C60B-009E-49E7-A119AB0570D5}"/>
              </a:ext>
            </a:extLst>
          </p:cNvPr>
          <p:cNvSpPr>
            <a:spLocks noGrp="1"/>
          </p:cNvSpPr>
          <p:nvPr>
            <p:ph type="title"/>
          </p:nvPr>
        </p:nvSpPr>
        <p:spPr>
          <a:xfrm>
            <a:off x="670654" y="116071"/>
            <a:ext cx="10512861" cy="1223645"/>
          </a:xfrm>
        </p:spPr>
        <p:txBody>
          <a:bodyPr>
            <a:normAutofit/>
          </a:bodyPr>
          <a:lstStyle/>
          <a:p>
            <a:r>
              <a:rPr lang="en-GB" noProof="0"/>
              <a:t>Team-based approach to complex logistics	</a:t>
            </a:r>
            <a:endParaRPr lang="en-GB"/>
          </a:p>
        </p:txBody>
      </p:sp>
      <p:pic>
        <p:nvPicPr>
          <p:cNvPr id="8" name="Picture 7">
            <a:extLst>
              <a:ext uri="{FF2B5EF4-FFF2-40B4-BE49-F238E27FC236}">
                <a16:creationId xmlns:a16="http://schemas.microsoft.com/office/drawing/2014/main" id="{F8452FE8-54C3-961B-E449-E2097E58606A}"/>
              </a:ext>
            </a:extLst>
          </p:cNvPr>
          <p:cNvPicPr>
            <a:picLocks noChangeAspect="1"/>
          </p:cNvPicPr>
          <p:nvPr/>
        </p:nvPicPr>
        <p:blipFill>
          <a:blip r:embed="rId2"/>
          <a:stretch>
            <a:fillRect/>
          </a:stretch>
        </p:blipFill>
        <p:spPr>
          <a:xfrm>
            <a:off x="264627" y="1272232"/>
            <a:ext cx="9382186" cy="5469697"/>
          </a:xfrm>
          <a:prstGeom prst="rect">
            <a:avLst/>
          </a:prstGeom>
        </p:spPr>
      </p:pic>
      <p:sp>
        <p:nvSpPr>
          <p:cNvPr id="9" name="TextBox 8">
            <a:extLst>
              <a:ext uri="{FF2B5EF4-FFF2-40B4-BE49-F238E27FC236}">
                <a16:creationId xmlns:a16="http://schemas.microsoft.com/office/drawing/2014/main" id="{19757DC2-F3C2-0042-2295-9EF5175C4727}"/>
              </a:ext>
            </a:extLst>
          </p:cNvPr>
          <p:cNvSpPr txBox="1"/>
          <p:nvPr/>
        </p:nvSpPr>
        <p:spPr>
          <a:xfrm>
            <a:off x="9598216" y="2124032"/>
            <a:ext cx="2474973" cy="3107733"/>
          </a:xfrm>
          <a:prstGeom prst="rect">
            <a:avLst/>
          </a:prstGeom>
          <a:noFill/>
        </p:spPr>
        <p:txBody>
          <a:bodyPr wrap="square" rtlCol="0">
            <a:spAutoFit/>
          </a:bodyPr>
          <a:lstStyle/>
          <a:p>
            <a:pPr marL="342797" indent="-342797" defTabSz="914126">
              <a:buFontTx/>
              <a:buAutoNum type="arabicPeriod"/>
              <a:defRPr/>
            </a:pPr>
            <a:r>
              <a:rPr lang="en-US" sz="1400" kern="1200">
                <a:solidFill>
                  <a:srgbClr val="196B24"/>
                </a:solidFill>
                <a:latin typeface="Aptos" panose="02110004020202020204"/>
                <a:ea typeface="+mn-ea"/>
                <a:cs typeface="+mn-cs"/>
              </a:rPr>
              <a:t>LA PrEP Intake and Eligibility Assessment is conducted virtually If there is no recent HIV testing available for review, lab walk in.</a:t>
            </a:r>
          </a:p>
          <a:p>
            <a:pPr marL="342797" indent="-342797" defTabSz="914126">
              <a:buFontTx/>
              <a:buAutoNum type="arabicPeriod"/>
              <a:defRPr/>
            </a:pPr>
            <a:r>
              <a:rPr lang="en-US" sz="1400" kern="1200">
                <a:solidFill>
                  <a:srgbClr val="0F9ED5">
                    <a:lumMod val="75000"/>
                  </a:srgbClr>
                </a:solidFill>
                <a:latin typeface="Aptos" panose="02110004020202020204"/>
                <a:ea typeface="+mn-ea"/>
                <a:cs typeface="+mn-cs"/>
              </a:rPr>
              <a:t>Benefits investigation on </a:t>
            </a:r>
            <a:r>
              <a:rPr lang="en-US" sz="1400" kern="1200" err="1">
                <a:solidFill>
                  <a:srgbClr val="0F9ED5">
                    <a:lumMod val="75000"/>
                  </a:srgbClr>
                </a:solidFill>
                <a:latin typeface="Aptos" panose="02110004020202020204"/>
                <a:ea typeface="+mn-ea"/>
                <a:cs typeface="+mn-cs"/>
              </a:rPr>
              <a:t>Viiv</a:t>
            </a:r>
            <a:r>
              <a:rPr lang="en-US" sz="1400" kern="1200">
                <a:solidFill>
                  <a:srgbClr val="0F9ED5">
                    <a:lumMod val="75000"/>
                  </a:srgbClr>
                </a:solidFill>
                <a:latin typeface="Aptos" panose="02110004020202020204"/>
                <a:ea typeface="+mn-ea"/>
                <a:cs typeface="+mn-cs"/>
              </a:rPr>
              <a:t> Portal to anticipate reimbursement/approval</a:t>
            </a:r>
          </a:p>
          <a:p>
            <a:pPr marL="342797" indent="-342797" defTabSz="914126">
              <a:buFontTx/>
              <a:buAutoNum type="arabicPeriod"/>
              <a:defRPr/>
            </a:pPr>
            <a:r>
              <a:rPr lang="en-US" sz="1400" kern="1200">
                <a:solidFill>
                  <a:srgbClr val="E97132">
                    <a:lumMod val="75000"/>
                  </a:srgbClr>
                </a:solidFill>
                <a:latin typeface="Aptos" panose="02110004020202020204"/>
                <a:ea typeface="+mn-ea"/>
                <a:cs typeface="+mn-cs"/>
              </a:rPr>
              <a:t>Scheduled once dose in stock</a:t>
            </a:r>
          </a:p>
          <a:p>
            <a:pPr marL="342797" indent="-342797" defTabSz="914126">
              <a:buFontTx/>
              <a:buAutoNum type="arabicPeriod"/>
              <a:defRPr/>
            </a:pPr>
            <a:r>
              <a:rPr lang="en-US" sz="1400" kern="1200">
                <a:solidFill>
                  <a:prstClr val="black"/>
                </a:solidFill>
                <a:latin typeface="Aptos" panose="02110004020202020204"/>
                <a:ea typeface="+mn-ea"/>
                <a:cs typeface="+mn-cs"/>
              </a:rPr>
              <a:t>NP Performs first LA PrEP Injection, CMA performs all following</a:t>
            </a:r>
          </a:p>
        </p:txBody>
      </p:sp>
      <p:sp>
        <p:nvSpPr>
          <p:cNvPr id="10" name="Rectangle: Rounded Corners 9">
            <a:extLst>
              <a:ext uri="{FF2B5EF4-FFF2-40B4-BE49-F238E27FC236}">
                <a16:creationId xmlns:a16="http://schemas.microsoft.com/office/drawing/2014/main" id="{6C88BBDB-4C25-F3AD-66BC-AFC6DBCF0289}"/>
              </a:ext>
            </a:extLst>
          </p:cNvPr>
          <p:cNvSpPr/>
          <p:nvPr/>
        </p:nvSpPr>
        <p:spPr>
          <a:xfrm>
            <a:off x="9646813" y="1751323"/>
            <a:ext cx="2277385" cy="3142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kern="1200">
                <a:solidFill>
                  <a:prstClr val="white"/>
                </a:solidFill>
                <a:latin typeface="Aptos" panose="02110004020202020204"/>
              </a:rPr>
              <a:t>Protocol key points</a:t>
            </a:r>
          </a:p>
        </p:txBody>
      </p:sp>
      <p:sp>
        <p:nvSpPr>
          <p:cNvPr id="2" name="object 2">
            <a:extLst>
              <a:ext uri="{FF2B5EF4-FFF2-40B4-BE49-F238E27FC236}">
                <a16:creationId xmlns:a16="http://schemas.microsoft.com/office/drawing/2014/main" id="{5C27B287-7C3C-E0CD-19D2-4913A2A27A51}"/>
              </a:ext>
            </a:extLst>
          </p:cNvPr>
          <p:cNvSpPr/>
          <p:nvPr/>
        </p:nvSpPr>
        <p:spPr>
          <a:xfrm>
            <a:off x="748692" y="1122585"/>
            <a:ext cx="10512862" cy="0"/>
          </a:xfrm>
          <a:custGeom>
            <a:avLst/>
            <a:gdLst/>
            <a:ahLst/>
            <a:cxnLst/>
            <a:rect l="l" t="t" r="r" b="b"/>
            <a:pathLst>
              <a:path w="10515600">
                <a:moveTo>
                  <a:pt x="0" y="0"/>
                </a:moveTo>
                <a:lnTo>
                  <a:pt x="10515600" y="0"/>
                </a:lnTo>
              </a:path>
            </a:pathLst>
          </a:custGeom>
          <a:ln w="6350">
            <a:solidFill>
              <a:srgbClr val="EB1C2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sz="1799">
              <a:solidFill>
                <a:prstClr val="black"/>
              </a:solidFill>
              <a:latin typeface="Aptos" panose="02110004020202020204"/>
            </a:endParaRPr>
          </a:p>
        </p:txBody>
      </p:sp>
      <p:sp>
        <p:nvSpPr>
          <p:cNvPr id="3" name="Rectangle 2">
            <a:extLst>
              <a:ext uri="{FF2B5EF4-FFF2-40B4-BE49-F238E27FC236}">
                <a16:creationId xmlns:a16="http://schemas.microsoft.com/office/drawing/2014/main" id="{B69EF5AA-D41C-39A3-0D46-16A6415B1261}"/>
              </a:ext>
            </a:extLst>
          </p:cNvPr>
          <p:cNvSpPr/>
          <p:nvPr/>
        </p:nvSpPr>
        <p:spPr>
          <a:xfrm>
            <a:off x="1453517" y="2453005"/>
            <a:ext cx="2879610" cy="155407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110004020202020204"/>
            </a:endParaRPr>
          </a:p>
        </p:txBody>
      </p:sp>
      <p:sp>
        <p:nvSpPr>
          <p:cNvPr id="4" name="Rectangle 3">
            <a:extLst>
              <a:ext uri="{FF2B5EF4-FFF2-40B4-BE49-F238E27FC236}">
                <a16:creationId xmlns:a16="http://schemas.microsoft.com/office/drawing/2014/main" id="{DF0BEEA0-1E98-8703-F3C4-396EDF264ABF}"/>
              </a:ext>
            </a:extLst>
          </p:cNvPr>
          <p:cNvSpPr/>
          <p:nvPr/>
        </p:nvSpPr>
        <p:spPr>
          <a:xfrm>
            <a:off x="2376820" y="4224321"/>
            <a:ext cx="2596221" cy="228813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110004020202020204"/>
            </a:endParaRPr>
          </a:p>
        </p:txBody>
      </p:sp>
      <p:sp>
        <p:nvSpPr>
          <p:cNvPr id="5" name="Rectangle 4">
            <a:extLst>
              <a:ext uri="{FF2B5EF4-FFF2-40B4-BE49-F238E27FC236}">
                <a16:creationId xmlns:a16="http://schemas.microsoft.com/office/drawing/2014/main" id="{3B6FBB56-B7F4-49F5-90FE-2A4A07CA4235}"/>
              </a:ext>
            </a:extLst>
          </p:cNvPr>
          <p:cNvSpPr/>
          <p:nvPr/>
        </p:nvSpPr>
        <p:spPr>
          <a:xfrm>
            <a:off x="5110644" y="4370586"/>
            <a:ext cx="1993352" cy="1810041"/>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110004020202020204"/>
            </a:endParaRPr>
          </a:p>
        </p:txBody>
      </p:sp>
    </p:spTree>
    <p:extLst>
      <p:ext uri="{BB962C8B-B14F-4D97-AF65-F5344CB8AC3E}">
        <p14:creationId xmlns:p14="http://schemas.microsoft.com/office/powerpoint/2010/main" val="176003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F3751-EA11-51E3-92C4-7977E52AB8C1}"/>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3F9215A8-E934-98FF-7BCC-E4B64AC5AFEA}"/>
              </a:ext>
            </a:extLst>
          </p:cNvPr>
          <p:cNvSpPr>
            <a:spLocks noGrp="1"/>
          </p:cNvSpPr>
          <p:nvPr>
            <p:ph type="title"/>
          </p:nvPr>
        </p:nvSpPr>
        <p:spPr>
          <a:xfrm>
            <a:off x="186449" y="712089"/>
            <a:ext cx="11088859" cy="1223645"/>
          </a:xfrm>
        </p:spPr>
        <p:txBody>
          <a:bodyPr anchor="t">
            <a:normAutofit/>
          </a:bodyPr>
          <a:lstStyle/>
          <a:p>
            <a:pPr algn="ctr"/>
            <a:r>
              <a:rPr lang="en-US" dirty="0">
                <a:solidFill>
                  <a:srgbClr val="D82129"/>
                </a:solidFill>
                <a:sym typeface="Wingdings" panose="05000000000000000000" pitchFamily="2" charset="2"/>
              </a:rPr>
              <a:t>Streamlined task identification for MAC and Navigator</a:t>
            </a:r>
            <a:endParaRPr lang="en-GB" dirty="0">
              <a:solidFill>
                <a:srgbClr val="D82129"/>
              </a:solidFill>
            </a:endParaRPr>
          </a:p>
        </p:txBody>
      </p:sp>
      <p:grpSp>
        <p:nvGrpSpPr>
          <p:cNvPr id="248" name="Group 247">
            <a:extLst>
              <a:ext uri="{FF2B5EF4-FFF2-40B4-BE49-F238E27FC236}">
                <a16:creationId xmlns:a16="http://schemas.microsoft.com/office/drawing/2014/main" id="{9E1E3A75-F093-DCE3-164F-EFC23757AC35}"/>
              </a:ext>
            </a:extLst>
          </p:cNvPr>
          <p:cNvGrpSpPr/>
          <p:nvPr/>
        </p:nvGrpSpPr>
        <p:grpSpPr>
          <a:xfrm>
            <a:off x="384212" y="1599364"/>
            <a:ext cx="7184498" cy="3863798"/>
            <a:chOff x="4518496" y="1743075"/>
            <a:chExt cx="7186369" cy="3864804"/>
          </a:xfrm>
        </p:grpSpPr>
        <p:pic>
          <p:nvPicPr>
            <p:cNvPr id="6" name="Picture 5">
              <a:extLst>
                <a:ext uri="{FF2B5EF4-FFF2-40B4-BE49-F238E27FC236}">
                  <a16:creationId xmlns:a16="http://schemas.microsoft.com/office/drawing/2014/main" id="{D8CF3282-33FA-30F6-8D80-D380BEA91607}"/>
                </a:ext>
              </a:extLst>
            </p:cNvPr>
            <p:cNvPicPr>
              <a:picLocks noChangeAspect="1"/>
            </p:cNvPicPr>
            <p:nvPr/>
          </p:nvPicPr>
          <p:blipFill>
            <a:blip r:embed="rId3"/>
            <a:stretch>
              <a:fillRect/>
            </a:stretch>
          </p:blipFill>
          <p:spPr>
            <a:xfrm>
              <a:off x="5119161" y="1743075"/>
              <a:ext cx="4922157" cy="3864804"/>
            </a:xfrm>
            <a:prstGeom prst="rect">
              <a:avLst/>
            </a:prstGeom>
          </p:spPr>
        </p:pic>
        <p:pic>
          <p:nvPicPr>
            <p:cNvPr id="237" name="Picture 236" descr="A close-up of a sign&#10;&#10;AI-generated content may be incorrect.">
              <a:extLst>
                <a:ext uri="{FF2B5EF4-FFF2-40B4-BE49-F238E27FC236}">
                  <a16:creationId xmlns:a16="http://schemas.microsoft.com/office/drawing/2014/main" id="{5259F69B-B058-AB52-EB9E-C145F21CD9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7443" y="1787085"/>
              <a:ext cx="2207422" cy="411069"/>
            </a:xfrm>
            <a:prstGeom prst="rect">
              <a:avLst/>
            </a:prstGeom>
          </p:spPr>
        </p:pic>
        <p:pic>
          <p:nvPicPr>
            <p:cNvPr id="238" name="Picture 237" descr="A close-up of a sign&#10;&#10;AI-generated content may be incorrect.">
              <a:extLst>
                <a:ext uri="{FF2B5EF4-FFF2-40B4-BE49-F238E27FC236}">
                  <a16:creationId xmlns:a16="http://schemas.microsoft.com/office/drawing/2014/main" id="{94F2BD9B-6F87-ECAC-05A2-9C44A89AE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7443" y="2263467"/>
              <a:ext cx="2207422" cy="411069"/>
            </a:xfrm>
            <a:prstGeom prst="rect">
              <a:avLst/>
            </a:prstGeom>
          </p:spPr>
        </p:pic>
        <p:pic>
          <p:nvPicPr>
            <p:cNvPr id="239" name="Picture 238" descr="A close-up of a sign&#10;&#10;AI-generated content may be incorrect.">
              <a:extLst>
                <a:ext uri="{FF2B5EF4-FFF2-40B4-BE49-F238E27FC236}">
                  <a16:creationId xmlns:a16="http://schemas.microsoft.com/office/drawing/2014/main" id="{734C913E-2EE9-9F98-B842-AA21A1F0D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7443" y="2738557"/>
              <a:ext cx="2207422" cy="411069"/>
            </a:xfrm>
            <a:prstGeom prst="rect">
              <a:avLst/>
            </a:prstGeom>
          </p:spPr>
        </p:pic>
        <p:pic>
          <p:nvPicPr>
            <p:cNvPr id="242" name="Picture 241" descr="A green sign with black text&#10;&#10;AI-generated content may be incorrect.">
              <a:extLst>
                <a:ext uri="{FF2B5EF4-FFF2-40B4-BE49-F238E27FC236}">
                  <a16:creationId xmlns:a16="http://schemas.microsoft.com/office/drawing/2014/main" id="{8F8DA6A9-D8F5-D5AC-AE75-2D178243E5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496" y="3631155"/>
              <a:ext cx="1577504" cy="447670"/>
            </a:xfrm>
            <a:prstGeom prst="rect">
              <a:avLst/>
            </a:prstGeom>
          </p:spPr>
        </p:pic>
        <p:pic>
          <p:nvPicPr>
            <p:cNvPr id="244" name="Picture 243" descr="A green sign with black text&#10;&#10;AI-generated content may be incorrect.">
              <a:extLst>
                <a:ext uri="{FF2B5EF4-FFF2-40B4-BE49-F238E27FC236}">
                  <a16:creationId xmlns:a16="http://schemas.microsoft.com/office/drawing/2014/main" id="{6180B4E1-E39B-A160-3269-34B362F2A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496" y="4149861"/>
              <a:ext cx="1577504" cy="447670"/>
            </a:xfrm>
            <a:prstGeom prst="rect">
              <a:avLst/>
            </a:prstGeom>
          </p:spPr>
        </p:pic>
        <p:pic>
          <p:nvPicPr>
            <p:cNvPr id="245" name="Picture 244" descr="A green sign with black text&#10;&#10;AI-generated content may be incorrect.">
              <a:extLst>
                <a:ext uri="{FF2B5EF4-FFF2-40B4-BE49-F238E27FC236}">
                  <a16:creationId xmlns:a16="http://schemas.microsoft.com/office/drawing/2014/main" id="{B0454F40-362B-E4E1-6925-004F27E49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496" y="4619744"/>
              <a:ext cx="1577504" cy="447670"/>
            </a:xfrm>
            <a:prstGeom prst="rect">
              <a:avLst/>
            </a:prstGeom>
          </p:spPr>
        </p:pic>
        <p:pic>
          <p:nvPicPr>
            <p:cNvPr id="246" name="Picture 245" descr="A green sign with black text&#10;&#10;AI-generated content may be incorrect.">
              <a:extLst>
                <a:ext uri="{FF2B5EF4-FFF2-40B4-BE49-F238E27FC236}">
                  <a16:creationId xmlns:a16="http://schemas.microsoft.com/office/drawing/2014/main" id="{B7E0630C-16A3-0D00-3388-B43140384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496" y="5116237"/>
              <a:ext cx="1577504" cy="447670"/>
            </a:xfrm>
            <a:prstGeom prst="rect">
              <a:avLst/>
            </a:prstGeom>
          </p:spPr>
        </p:pic>
        <p:pic>
          <p:nvPicPr>
            <p:cNvPr id="247" name="Picture 246" descr="A green sign with black text&#10;&#10;AI-generated content may be incorrect.">
              <a:extLst>
                <a:ext uri="{FF2B5EF4-FFF2-40B4-BE49-F238E27FC236}">
                  <a16:creationId xmlns:a16="http://schemas.microsoft.com/office/drawing/2014/main" id="{0D67BD26-DE49-C18D-D044-056665583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496" y="3180536"/>
              <a:ext cx="1577504" cy="447670"/>
            </a:xfrm>
            <a:prstGeom prst="rect">
              <a:avLst/>
            </a:prstGeom>
          </p:spPr>
        </p:pic>
      </p:grpSp>
      <p:pic>
        <p:nvPicPr>
          <p:cNvPr id="249" name="Picture 248" descr="A close-up of a sign&#10;&#10;AI-generated content may be incorrect.">
            <a:extLst>
              <a:ext uri="{FF2B5EF4-FFF2-40B4-BE49-F238E27FC236}">
                <a16:creationId xmlns:a16="http://schemas.microsoft.com/office/drawing/2014/main" id="{D8F4F70D-1073-C839-9CF4-D8118AB56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681" y="3120301"/>
            <a:ext cx="2206847" cy="410962"/>
          </a:xfrm>
          <a:prstGeom prst="rect">
            <a:avLst/>
          </a:prstGeom>
        </p:spPr>
      </p:pic>
      <p:pic>
        <p:nvPicPr>
          <p:cNvPr id="4" name="Picture 3" descr="A screenshot of a medical form&#10;&#10;AI-generated content may be incorrect.">
            <a:extLst>
              <a:ext uri="{FF2B5EF4-FFF2-40B4-BE49-F238E27FC236}">
                <a16:creationId xmlns:a16="http://schemas.microsoft.com/office/drawing/2014/main" id="{761F89F9-C90E-820D-6F6F-3D7F3C45014F}"/>
              </a:ext>
            </a:extLst>
          </p:cNvPr>
          <p:cNvPicPr>
            <a:picLocks noChangeAspect="1"/>
          </p:cNvPicPr>
          <p:nvPr/>
        </p:nvPicPr>
        <p:blipFill>
          <a:blip r:embed="rId6"/>
          <a:stretch>
            <a:fillRect/>
          </a:stretch>
        </p:blipFill>
        <p:spPr>
          <a:xfrm>
            <a:off x="7170821" y="3934506"/>
            <a:ext cx="4633792" cy="2806952"/>
          </a:xfrm>
          <a:prstGeom prst="rect">
            <a:avLst/>
          </a:prstGeom>
        </p:spPr>
      </p:pic>
    </p:spTree>
    <p:extLst>
      <p:ext uri="{BB962C8B-B14F-4D97-AF65-F5344CB8AC3E}">
        <p14:creationId xmlns:p14="http://schemas.microsoft.com/office/powerpoint/2010/main" val="113059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623296" y="1935956"/>
            <a:ext cx="10512424" cy="3802114"/>
          </a:xfrm>
        </p:spPr>
        <p:txBody>
          <a:bodyPr lIns="91440" tIns="45720" rIns="91440" bIns="45720" anchor="t"/>
          <a:lstStyle/>
          <a:p>
            <a:pPr marL="975360" indent="-285750">
              <a:buFont typeface="Wingdings" panose="05000000000000000000" pitchFamily="2" charset="2"/>
              <a:buChar char="§"/>
            </a:pPr>
            <a:r>
              <a:rPr lang="en-US" sz="1600" b="1" dirty="0">
                <a:cs typeface="Arial"/>
              </a:rPr>
              <a:t>National AETC Support Center (NASC) – </a:t>
            </a:r>
            <a:r>
              <a:rPr lang="en-US" sz="1600" dirty="0">
                <a:cs typeface="Arial"/>
              </a:rPr>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600" dirty="0">
                <a:cs typeface="Arial"/>
                <a:hlinkClick r:id="rId2"/>
              </a:rPr>
              <a:t>https://aidsetc.org/</a:t>
            </a:r>
            <a:r>
              <a:rPr lang="en-US" sz="1600" dirty="0">
                <a:cs typeface="Arial"/>
              </a:rPr>
              <a:t> </a:t>
            </a:r>
            <a:endParaRPr lang="en-US">
              <a:cs typeface="Arial"/>
            </a:endParaRPr>
          </a:p>
          <a:p>
            <a:pPr marL="975360" indent="-285750">
              <a:buFont typeface="Wingdings" panose="05000000000000000000" pitchFamily="2" charset="2"/>
              <a:buChar char="§"/>
            </a:pPr>
            <a:r>
              <a:rPr lang="en-US" sz="1600" b="1" dirty="0">
                <a:cs typeface="Arial"/>
              </a:rPr>
              <a:t>National Clinical Consultation Center (NCCC) – </a:t>
            </a:r>
            <a:r>
              <a:rPr lang="en-US" sz="1600" dirty="0">
                <a:cs typeface="Arial"/>
              </a:rPr>
              <a:t>provides free, peer-to-peer, expert advice for health professionals on HIV prevention, care, and treatment and related topics. Learn more: </a:t>
            </a:r>
            <a:r>
              <a:rPr lang="en-US" sz="1600" dirty="0">
                <a:cs typeface="Arial"/>
                <a:hlinkClick r:id="rId3"/>
              </a:rPr>
              <a:t>https://nccc/ucsf.edu</a:t>
            </a:r>
            <a:r>
              <a:rPr lang="en-US" sz="1600" dirty="0">
                <a:cs typeface="Arial"/>
              </a:rPr>
              <a:t>  or call </a:t>
            </a:r>
            <a:r>
              <a:rPr lang="en-US" sz="1600" b="1" dirty="0">
                <a:cs typeface="Arial"/>
              </a:rPr>
              <a:t>844-ASK-NCCC</a:t>
            </a:r>
          </a:p>
          <a:p>
            <a:pPr marL="975920" indent="-285750">
              <a:buFont typeface="Wingdings" panose="05000000000000000000" pitchFamily="2" charset="2"/>
              <a:buChar char="§"/>
            </a:pPr>
            <a:r>
              <a:rPr lang="en-US" sz="1600" b="1" dirty="0"/>
              <a:t>National HIV Curriculum (NHC) – </a:t>
            </a:r>
            <a:r>
              <a:rPr lang="en-US" sz="1600" dirty="0"/>
              <a:t>provides ongoing, up –to-date HIV training and information for health professionals through a free, web –based curriculum; also provides free CME credits, CNE contact hours, CE contact hours, and maintenance of certification credits. Learn more: </a:t>
            </a:r>
            <a:r>
              <a:rPr lang="en-US" sz="1600" dirty="0">
                <a:hlinkClick r:id="rId4"/>
              </a:rPr>
              <a:t>www.hiv.uw.edu</a:t>
            </a:r>
            <a:r>
              <a:rPr lang="en-US" sz="1600" dirty="0"/>
              <a:t> </a:t>
            </a:r>
          </a:p>
          <a:p>
            <a:pPr marL="690377" indent="-342900">
              <a:buFont typeface="Arial" panose="020B0604020202020204" pitchFamily="34" charset="0"/>
              <a:buChar char="•"/>
            </a:pPr>
            <a:endParaRPr lang="en-US" dirty="0"/>
          </a:p>
          <a:p>
            <a:pPr marL="690377" indent="-342900">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5, 2026</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DF9A27-0970-FB3A-BC19-EB4699EFE6F3}"/>
              </a:ext>
            </a:extLst>
          </p:cNvPr>
          <p:cNvPicPr>
            <a:picLocks noChangeAspect="1"/>
          </p:cNvPicPr>
          <p:nvPr/>
        </p:nvPicPr>
        <p:blipFill>
          <a:blip r:embed="rId2"/>
          <a:stretch>
            <a:fillRect/>
          </a:stretch>
        </p:blipFill>
        <p:spPr>
          <a:xfrm>
            <a:off x="442797" y="2686117"/>
            <a:ext cx="6971553" cy="3729780"/>
          </a:xfrm>
          <a:prstGeom prst="rect">
            <a:avLst/>
          </a:prstGeom>
          <a:noFill/>
          <a:ln>
            <a:solidFill>
              <a:schemeClr val="tx1"/>
            </a:solidFill>
            <a:extLst>
              <a:ext uri="{C807C97D-BFC1-408E-A445-0C87EB9F89A2}">
                <ask:lineSketchStyleProps xmlns:ask="http://schemas.microsoft.com/office/drawing/2018/sketchyshapes">
                  <ask:type>
                    <ask:lineSketchNone/>
                  </ask:type>
                </ask:lineSketchStyleProps>
              </a:ext>
            </a:extLst>
          </a:ln>
        </p:spPr>
      </p:pic>
      <p:sp>
        <p:nvSpPr>
          <p:cNvPr id="5" name="Title 2">
            <a:extLst>
              <a:ext uri="{FF2B5EF4-FFF2-40B4-BE49-F238E27FC236}">
                <a16:creationId xmlns:a16="http://schemas.microsoft.com/office/drawing/2014/main" id="{BA24478A-F88C-7E94-8029-1919D5E59F0D}"/>
              </a:ext>
            </a:extLst>
          </p:cNvPr>
          <p:cNvSpPr>
            <a:spLocks noGrp="1"/>
          </p:cNvSpPr>
          <p:nvPr>
            <p:ph type="title"/>
          </p:nvPr>
        </p:nvSpPr>
        <p:spPr>
          <a:xfrm>
            <a:off x="199351" y="712099"/>
            <a:ext cx="11832227" cy="1223645"/>
          </a:xfrm>
        </p:spPr>
        <p:txBody>
          <a:bodyPr anchor="t">
            <a:normAutofit/>
          </a:bodyPr>
          <a:lstStyle/>
          <a:p>
            <a:pPr algn="r"/>
            <a:r>
              <a:rPr lang="en-US" sz="3200" b="1" dirty="0">
                <a:cs typeface="Arial"/>
              </a:rPr>
              <a:t>Population Health: Integrated tracking mechanism includes LAI </a:t>
            </a:r>
            <a:r>
              <a:rPr lang="en-US" sz="3200" b="1" dirty="0" err="1">
                <a:cs typeface="Arial"/>
              </a:rPr>
              <a:t>PrEP</a:t>
            </a:r>
            <a:endParaRPr lang="en-GB" sz="3200" b="1" dirty="0">
              <a:cs typeface="Arial"/>
            </a:endParaRPr>
          </a:p>
        </p:txBody>
      </p:sp>
      <p:pic>
        <p:nvPicPr>
          <p:cNvPr id="6" name="Picture 5">
            <a:extLst>
              <a:ext uri="{FF2B5EF4-FFF2-40B4-BE49-F238E27FC236}">
                <a16:creationId xmlns:a16="http://schemas.microsoft.com/office/drawing/2014/main" id="{3475F8E3-EEDB-8575-1121-C841789D5DB8}"/>
              </a:ext>
            </a:extLst>
          </p:cNvPr>
          <p:cNvPicPr>
            <a:picLocks noChangeAspect="1"/>
          </p:cNvPicPr>
          <p:nvPr/>
        </p:nvPicPr>
        <p:blipFill>
          <a:blip r:embed="rId3"/>
          <a:srcRect t="35278"/>
          <a:stretch>
            <a:fillRect/>
          </a:stretch>
        </p:blipFill>
        <p:spPr>
          <a:xfrm>
            <a:off x="7749966" y="2630663"/>
            <a:ext cx="3798324" cy="1930262"/>
          </a:xfrm>
          <a:prstGeom prst="rect">
            <a:avLst/>
          </a:prstGeom>
        </p:spPr>
      </p:pic>
      <p:sp>
        <p:nvSpPr>
          <p:cNvPr id="2" name="Rectangle 1">
            <a:extLst>
              <a:ext uri="{FF2B5EF4-FFF2-40B4-BE49-F238E27FC236}">
                <a16:creationId xmlns:a16="http://schemas.microsoft.com/office/drawing/2014/main" id="{DE75079D-7DC8-7274-3844-0535A50AEC49}"/>
              </a:ext>
            </a:extLst>
          </p:cNvPr>
          <p:cNvSpPr/>
          <p:nvPr/>
        </p:nvSpPr>
        <p:spPr>
          <a:xfrm>
            <a:off x="1525907" y="2797028"/>
            <a:ext cx="980246" cy="363462"/>
          </a:xfrm>
          <a:prstGeom prst="rect">
            <a:avLst/>
          </a:prstGeom>
          <a:noFill/>
          <a:ln w="38100">
            <a:solidFill>
              <a:srgbClr val="FFC000"/>
            </a:solidFill>
            <a:extLst>
              <a:ext uri="{C807C97D-BFC1-408E-A445-0C87EB9F89A2}">
                <ask:lineSketchStyleProps xmlns:ask="http://schemas.microsoft.com/office/drawing/2018/sketchyshapes" sd="1219033472">
                  <a:custGeom>
                    <a:avLst/>
                    <a:gdLst>
                      <a:gd name="connsiteX0" fmla="*/ 0 w 980501"/>
                      <a:gd name="connsiteY0" fmla="*/ 0 h 363557"/>
                      <a:gd name="connsiteX1" fmla="*/ 480445 w 980501"/>
                      <a:gd name="connsiteY1" fmla="*/ 0 h 363557"/>
                      <a:gd name="connsiteX2" fmla="*/ 980501 w 980501"/>
                      <a:gd name="connsiteY2" fmla="*/ 0 h 363557"/>
                      <a:gd name="connsiteX3" fmla="*/ 980501 w 980501"/>
                      <a:gd name="connsiteY3" fmla="*/ 363557 h 363557"/>
                      <a:gd name="connsiteX4" fmla="*/ 490251 w 980501"/>
                      <a:gd name="connsiteY4" fmla="*/ 363557 h 363557"/>
                      <a:gd name="connsiteX5" fmla="*/ 0 w 980501"/>
                      <a:gd name="connsiteY5" fmla="*/ 363557 h 363557"/>
                      <a:gd name="connsiteX6" fmla="*/ 0 w 980501"/>
                      <a:gd name="connsiteY6" fmla="*/ 0 h 36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501" h="363557" extrusionOk="0">
                        <a:moveTo>
                          <a:pt x="0" y="0"/>
                        </a:moveTo>
                        <a:cubicBezTo>
                          <a:pt x="216502" y="-12590"/>
                          <a:pt x="244069" y="-4621"/>
                          <a:pt x="480445" y="0"/>
                        </a:cubicBezTo>
                        <a:cubicBezTo>
                          <a:pt x="716822" y="4621"/>
                          <a:pt x="814235" y="14608"/>
                          <a:pt x="980501" y="0"/>
                        </a:cubicBezTo>
                        <a:cubicBezTo>
                          <a:pt x="969880" y="126396"/>
                          <a:pt x="965915" y="276218"/>
                          <a:pt x="980501" y="363557"/>
                        </a:cubicBezTo>
                        <a:cubicBezTo>
                          <a:pt x="800371" y="348375"/>
                          <a:pt x="680827" y="358803"/>
                          <a:pt x="490251" y="363557"/>
                        </a:cubicBezTo>
                        <a:cubicBezTo>
                          <a:pt x="299675" y="368312"/>
                          <a:pt x="243686" y="344508"/>
                          <a:pt x="0" y="363557"/>
                        </a:cubicBezTo>
                        <a:cubicBezTo>
                          <a:pt x="12943" y="264717"/>
                          <a:pt x="-4539" y="15892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0B0004020202020204"/>
            </a:endParaRPr>
          </a:p>
        </p:txBody>
      </p:sp>
      <p:sp>
        <p:nvSpPr>
          <p:cNvPr id="3" name="Rectangle 2">
            <a:extLst>
              <a:ext uri="{FF2B5EF4-FFF2-40B4-BE49-F238E27FC236}">
                <a16:creationId xmlns:a16="http://schemas.microsoft.com/office/drawing/2014/main" id="{D8E74C53-29CC-BE2E-8159-AC71BF133CE2}"/>
              </a:ext>
            </a:extLst>
          </p:cNvPr>
          <p:cNvSpPr/>
          <p:nvPr/>
        </p:nvSpPr>
        <p:spPr>
          <a:xfrm>
            <a:off x="2594400" y="2797027"/>
            <a:ext cx="892134" cy="363462"/>
          </a:xfrm>
          <a:prstGeom prst="rect">
            <a:avLst/>
          </a:prstGeom>
          <a:noFill/>
          <a:ln w="38100">
            <a:solidFill>
              <a:srgbClr val="FFC000"/>
            </a:solidFill>
            <a:extLst>
              <a:ext uri="{C807C97D-BFC1-408E-A445-0C87EB9F89A2}">
                <ask:lineSketchStyleProps xmlns:ask="http://schemas.microsoft.com/office/drawing/2018/sketchyshapes" sd="1219033472">
                  <a:custGeom>
                    <a:avLst/>
                    <a:gdLst>
                      <a:gd name="connsiteX0" fmla="*/ 0 w 892366"/>
                      <a:gd name="connsiteY0" fmla="*/ 0 h 363557"/>
                      <a:gd name="connsiteX1" fmla="*/ 437259 w 892366"/>
                      <a:gd name="connsiteY1" fmla="*/ 0 h 363557"/>
                      <a:gd name="connsiteX2" fmla="*/ 892366 w 892366"/>
                      <a:gd name="connsiteY2" fmla="*/ 0 h 363557"/>
                      <a:gd name="connsiteX3" fmla="*/ 892366 w 892366"/>
                      <a:gd name="connsiteY3" fmla="*/ 363557 h 363557"/>
                      <a:gd name="connsiteX4" fmla="*/ 446183 w 892366"/>
                      <a:gd name="connsiteY4" fmla="*/ 363557 h 363557"/>
                      <a:gd name="connsiteX5" fmla="*/ 0 w 892366"/>
                      <a:gd name="connsiteY5" fmla="*/ 363557 h 363557"/>
                      <a:gd name="connsiteX6" fmla="*/ 0 w 892366"/>
                      <a:gd name="connsiteY6" fmla="*/ 0 h 36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366" h="363557" extrusionOk="0">
                        <a:moveTo>
                          <a:pt x="0" y="0"/>
                        </a:moveTo>
                        <a:cubicBezTo>
                          <a:pt x="195481" y="-6340"/>
                          <a:pt x="344198" y="9003"/>
                          <a:pt x="437259" y="0"/>
                        </a:cubicBezTo>
                        <a:cubicBezTo>
                          <a:pt x="530320" y="-9003"/>
                          <a:pt x="782892" y="2056"/>
                          <a:pt x="892366" y="0"/>
                        </a:cubicBezTo>
                        <a:cubicBezTo>
                          <a:pt x="881745" y="126396"/>
                          <a:pt x="877780" y="276218"/>
                          <a:pt x="892366" y="363557"/>
                        </a:cubicBezTo>
                        <a:cubicBezTo>
                          <a:pt x="688080" y="365851"/>
                          <a:pt x="665246" y="349358"/>
                          <a:pt x="446183" y="363557"/>
                        </a:cubicBezTo>
                        <a:cubicBezTo>
                          <a:pt x="227120" y="377756"/>
                          <a:pt x="96433" y="380743"/>
                          <a:pt x="0" y="363557"/>
                        </a:cubicBezTo>
                        <a:cubicBezTo>
                          <a:pt x="12943" y="264717"/>
                          <a:pt x="-4539" y="15892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0B0004020202020204"/>
            </a:endParaRPr>
          </a:p>
        </p:txBody>
      </p:sp>
      <p:sp>
        <p:nvSpPr>
          <p:cNvPr id="7" name="Rectangle 6">
            <a:extLst>
              <a:ext uri="{FF2B5EF4-FFF2-40B4-BE49-F238E27FC236}">
                <a16:creationId xmlns:a16="http://schemas.microsoft.com/office/drawing/2014/main" id="{D4D3EAF2-83F4-D482-3CF6-92BF92CAA522}"/>
              </a:ext>
            </a:extLst>
          </p:cNvPr>
          <p:cNvSpPr/>
          <p:nvPr/>
        </p:nvSpPr>
        <p:spPr>
          <a:xfrm>
            <a:off x="3684651" y="2797027"/>
            <a:ext cx="1321681" cy="363462"/>
          </a:xfrm>
          <a:prstGeom prst="rect">
            <a:avLst/>
          </a:prstGeom>
          <a:noFill/>
          <a:ln w="38100">
            <a:solidFill>
              <a:srgbClr val="FFC000"/>
            </a:solidFill>
            <a:extLst>
              <a:ext uri="{C807C97D-BFC1-408E-A445-0C87EB9F89A2}">
                <ask:lineSketchStyleProps xmlns:ask="http://schemas.microsoft.com/office/drawing/2018/sketchyshapes" sd="1219033472">
                  <a:custGeom>
                    <a:avLst/>
                    <a:gdLst>
                      <a:gd name="connsiteX0" fmla="*/ 0 w 1322025"/>
                      <a:gd name="connsiteY0" fmla="*/ 0 h 363557"/>
                      <a:gd name="connsiteX1" fmla="*/ 647792 w 1322025"/>
                      <a:gd name="connsiteY1" fmla="*/ 0 h 363557"/>
                      <a:gd name="connsiteX2" fmla="*/ 1322025 w 1322025"/>
                      <a:gd name="connsiteY2" fmla="*/ 0 h 363557"/>
                      <a:gd name="connsiteX3" fmla="*/ 1322025 w 1322025"/>
                      <a:gd name="connsiteY3" fmla="*/ 363557 h 363557"/>
                      <a:gd name="connsiteX4" fmla="*/ 661013 w 1322025"/>
                      <a:gd name="connsiteY4" fmla="*/ 363557 h 363557"/>
                      <a:gd name="connsiteX5" fmla="*/ 0 w 1322025"/>
                      <a:gd name="connsiteY5" fmla="*/ 363557 h 363557"/>
                      <a:gd name="connsiteX6" fmla="*/ 0 w 1322025"/>
                      <a:gd name="connsiteY6" fmla="*/ 0 h 36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025" h="363557" extrusionOk="0">
                        <a:moveTo>
                          <a:pt x="0" y="0"/>
                        </a:moveTo>
                        <a:cubicBezTo>
                          <a:pt x="224391" y="-7559"/>
                          <a:pt x="412386" y="11012"/>
                          <a:pt x="647792" y="0"/>
                        </a:cubicBezTo>
                        <a:cubicBezTo>
                          <a:pt x="883198" y="-11012"/>
                          <a:pt x="1113730" y="19684"/>
                          <a:pt x="1322025" y="0"/>
                        </a:cubicBezTo>
                        <a:cubicBezTo>
                          <a:pt x="1311404" y="126396"/>
                          <a:pt x="1307439" y="276218"/>
                          <a:pt x="1322025" y="363557"/>
                        </a:cubicBezTo>
                        <a:cubicBezTo>
                          <a:pt x="1040373" y="348729"/>
                          <a:pt x="917200" y="395049"/>
                          <a:pt x="661013" y="363557"/>
                        </a:cubicBezTo>
                        <a:cubicBezTo>
                          <a:pt x="404826" y="332065"/>
                          <a:pt x="152249" y="384423"/>
                          <a:pt x="0" y="363557"/>
                        </a:cubicBezTo>
                        <a:cubicBezTo>
                          <a:pt x="12943" y="264717"/>
                          <a:pt x="-4539" y="15892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0B0004020202020204"/>
            </a:endParaRPr>
          </a:p>
        </p:txBody>
      </p:sp>
      <p:sp>
        <p:nvSpPr>
          <p:cNvPr id="8" name="Rectangle 7">
            <a:extLst>
              <a:ext uri="{FF2B5EF4-FFF2-40B4-BE49-F238E27FC236}">
                <a16:creationId xmlns:a16="http://schemas.microsoft.com/office/drawing/2014/main" id="{461664C3-196C-AE6F-5B6A-01B49AB20D72}"/>
              </a:ext>
            </a:extLst>
          </p:cNvPr>
          <p:cNvSpPr/>
          <p:nvPr/>
        </p:nvSpPr>
        <p:spPr>
          <a:xfrm>
            <a:off x="5094443" y="2797027"/>
            <a:ext cx="991260" cy="363462"/>
          </a:xfrm>
          <a:prstGeom prst="rect">
            <a:avLst/>
          </a:prstGeom>
          <a:noFill/>
          <a:ln w="38100">
            <a:solidFill>
              <a:srgbClr val="FFC000"/>
            </a:solidFill>
            <a:extLst>
              <a:ext uri="{C807C97D-BFC1-408E-A445-0C87EB9F89A2}">
                <ask:lineSketchStyleProps xmlns:ask="http://schemas.microsoft.com/office/drawing/2018/sketchyshapes" sd="1219033472">
                  <a:custGeom>
                    <a:avLst/>
                    <a:gdLst>
                      <a:gd name="connsiteX0" fmla="*/ 0 w 991518"/>
                      <a:gd name="connsiteY0" fmla="*/ 0 h 363557"/>
                      <a:gd name="connsiteX1" fmla="*/ 485844 w 991518"/>
                      <a:gd name="connsiteY1" fmla="*/ 0 h 363557"/>
                      <a:gd name="connsiteX2" fmla="*/ 991518 w 991518"/>
                      <a:gd name="connsiteY2" fmla="*/ 0 h 363557"/>
                      <a:gd name="connsiteX3" fmla="*/ 991518 w 991518"/>
                      <a:gd name="connsiteY3" fmla="*/ 363557 h 363557"/>
                      <a:gd name="connsiteX4" fmla="*/ 495759 w 991518"/>
                      <a:gd name="connsiteY4" fmla="*/ 363557 h 363557"/>
                      <a:gd name="connsiteX5" fmla="*/ 0 w 991518"/>
                      <a:gd name="connsiteY5" fmla="*/ 363557 h 363557"/>
                      <a:gd name="connsiteX6" fmla="*/ 0 w 991518"/>
                      <a:gd name="connsiteY6" fmla="*/ 0 h 36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18" h="363557" extrusionOk="0">
                        <a:moveTo>
                          <a:pt x="0" y="0"/>
                        </a:moveTo>
                        <a:cubicBezTo>
                          <a:pt x="189862" y="-15657"/>
                          <a:pt x="280051" y="2914"/>
                          <a:pt x="485844" y="0"/>
                        </a:cubicBezTo>
                        <a:cubicBezTo>
                          <a:pt x="691637" y="-2914"/>
                          <a:pt x="816407" y="-18145"/>
                          <a:pt x="991518" y="0"/>
                        </a:cubicBezTo>
                        <a:cubicBezTo>
                          <a:pt x="980897" y="126396"/>
                          <a:pt x="976932" y="276218"/>
                          <a:pt x="991518" y="363557"/>
                        </a:cubicBezTo>
                        <a:cubicBezTo>
                          <a:pt x="746466" y="373517"/>
                          <a:pt x="723351" y="386786"/>
                          <a:pt x="495759" y="363557"/>
                        </a:cubicBezTo>
                        <a:cubicBezTo>
                          <a:pt x="268167" y="340328"/>
                          <a:pt x="119691" y="339185"/>
                          <a:pt x="0" y="363557"/>
                        </a:cubicBezTo>
                        <a:cubicBezTo>
                          <a:pt x="12943" y="264717"/>
                          <a:pt x="-4539" y="15892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1200">
              <a:solidFill>
                <a:prstClr val="white"/>
              </a:solidFill>
              <a:latin typeface="Aptos" panose="020B0004020202020204"/>
            </a:endParaRPr>
          </a:p>
        </p:txBody>
      </p:sp>
      <p:sp>
        <p:nvSpPr>
          <p:cNvPr id="9" name="Right Brace 8">
            <a:extLst>
              <a:ext uri="{FF2B5EF4-FFF2-40B4-BE49-F238E27FC236}">
                <a16:creationId xmlns:a16="http://schemas.microsoft.com/office/drawing/2014/main" id="{66C763C5-972B-78CB-7DBC-97E123E47A82}"/>
              </a:ext>
            </a:extLst>
          </p:cNvPr>
          <p:cNvSpPr/>
          <p:nvPr/>
        </p:nvSpPr>
        <p:spPr>
          <a:xfrm rot="16200000">
            <a:off x="3663503" y="208463"/>
            <a:ext cx="284604" cy="4559796"/>
          </a:xfrm>
          <a:prstGeom prst="rightBrace">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126">
              <a:defRPr/>
            </a:pPr>
            <a:endParaRPr lang="en-US" sz="1799" kern="1200">
              <a:solidFill>
                <a:prstClr val="black"/>
              </a:solidFill>
              <a:latin typeface="Aptos" panose="020B0004020202020204"/>
            </a:endParaRPr>
          </a:p>
        </p:txBody>
      </p:sp>
      <p:sp>
        <p:nvSpPr>
          <p:cNvPr id="10" name="TextBox 9">
            <a:extLst>
              <a:ext uri="{FF2B5EF4-FFF2-40B4-BE49-F238E27FC236}">
                <a16:creationId xmlns:a16="http://schemas.microsoft.com/office/drawing/2014/main" id="{B3CE074A-2394-86C4-B7AA-CE0F92674DDE}"/>
              </a:ext>
            </a:extLst>
          </p:cNvPr>
          <p:cNvSpPr txBox="1"/>
          <p:nvPr/>
        </p:nvSpPr>
        <p:spPr>
          <a:xfrm>
            <a:off x="1347736" y="1458963"/>
            <a:ext cx="4916137" cy="923090"/>
          </a:xfrm>
          <a:prstGeom prst="rect">
            <a:avLst/>
          </a:prstGeom>
          <a:noFill/>
          <a:ln w="28575">
            <a:solidFill>
              <a:srgbClr val="FFC000"/>
            </a:solidFill>
          </a:ln>
        </p:spPr>
        <p:txBody>
          <a:bodyPr wrap="square" rtlCol="0">
            <a:spAutoFit/>
          </a:bodyPr>
          <a:lstStyle/>
          <a:p>
            <a:pPr algn="ctr" defTabSz="914126">
              <a:defRPr/>
            </a:pPr>
            <a:r>
              <a:rPr lang="en-US" sz="1799" kern="1200" dirty="0">
                <a:solidFill>
                  <a:prstClr val="black"/>
                </a:solidFill>
                <a:latin typeface="Aptos" panose="020B0004020202020204"/>
                <a:ea typeface="+mn-ea"/>
                <a:cs typeface="+mn-cs"/>
              </a:rPr>
              <a:t>Four key integrated fields significantly enhance tracking after initiation. Enables team-based outreach for upcoming or missed visits. </a:t>
            </a:r>
          </a:p>
        </p:txBody>
      </p:sp>
    </p:spTree>
    <p:extLst>
      <p:ext uri="{BB962C8B-B14F-4D97-AF65-F5344CB8AC3E}">
        <p14:creationId xmlns:p14="http://schemas.microsoft.com/office/powerpoint/2010/main" val="24901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CBE3C-8C14-0FFC-D9FF-EB984E9405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A9D44C-BC18-4737-F36E-34CC6B83201E}"/>
              </a:ext>
            </a:extLst>
          </p:cNvPr>
          <p:cNvSpPr/>
          <p:nvPr/>
        </p:nvSpPr>
        <p:spPr>
          <a:xfrm>
            <a:off x="11007288" y="397505"/>
            <a:ext cx="729360" cy="738157"/>
          </a:xfrm>
          <a:custGeom>
            <a:avLst/>
            <a:gdLst/>
            <a:ahLst/>
            <a:cxnLst/>
            <a:rect l="l" t="t" r="r" b="b"/>
            <a:pathLst>
              <a:path w="1094325" h="1107523">
                <a:moveTo>
                  <a:pt x="0" y="0"/>
                </a:moveTo>
                <a:lnTo>
                  <a:pt x="1094325" y="0"/>
                </a:lnTo>
                <a:lnTo>
                  <a:pt x="1094325" y="1107523"/>
                </a:lnTo>
                <a:lnTo>
                  <a:pt x="0" y="1107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sp>
        <p:nvSpPr>
          <p:cNvPr id="5" name="TextBox 5">
            <a:extLst>
              <a:ext uri="{FF2B5EF4-FFF2-40B4-BE49-F238E27FC236}">
                <a16:creationId xmlns:a16="http://schemas.microsoft.com/office/drawing/2014/main" id="{63362AC5-A853-7603-8A91-B3F23217294A}"/>
              </a:ext>
            </a:extLst>
          </p:cNvPr>
          <p:cNvSpPr txBox="1"/>
          <p:nvPr/>
        </p:nvSpPr>
        <p:spPr>
          <a:xfrm>
            <a:off x="580923" y="510265"/>
            <a:ext cx="9179254" cy="9586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lnSpc>
                <a:spcPts val="8817"/>
              </a:lnSpc>
              <a:defRPr/>
            </a:pPr>
            <a:r>
              <a:rPr lang="en-US" sz="3199" b="1">
                <a:solidFill>
                  <a:srgbClr val="002F6C"/>
                </a:solidFill>
                <a:latin typeface="Crimson Pro"/>
                <a:ea typeface="Open Sans Bold"/>
                <a:cs typeface="Open Sans Bold"/>
              </a:rPr>
              <a:t>Financially Sustainable Team Growth</a:t>
            </a:r>
            <a:endParaRPr lang="en-US" sz="800">
              <a:solidFill>
                <a:prstClr val="black"/>
              </a:solidFill>
              <a:latin typeface="Aptos" panose="020B0004020202020204"/>
            </a:endParaRPr>
          </a:p>
        </p:txBody>
      </p:sp>
      <p:sp>
        <p:nvSpPr>
          <p:cNvPr id="7" name="Freeform 7">
            <a:extLst>
              <a:ext uri="{FF2B5EF4-FFF2-40B4-BE49-F238E27FC236}">
                <a16:creationId xmlns:a16="http://schemas.microsoft.com/office/drawing/2014/main" id="{70F6BBB9-80E5-CC27-2321-CA4B89CFDF35}"/>
              </a:ext>
            </a:extLst>
          </p:cNvPr>
          <p:cNvSpPr/>
          <p:nvPr/>
        </p:nvSpPr>
        <p:spPr>
          <a:xfrm>
            <a:off x="571806" y="5766311"/>
            <a:ext cx="2851481" cy="626344"/>
          </a:xfrm>
          <a:custGeom>
            <a:avLst/>
            <a:gdLst/>
            <a:ahLst/>
            <a:cxnLst/>
            <a:rect l="l" t="t" r="r" b="b"/>
            <a:pathLst>
              <a:path w="4278336" h="939761">
                <a:moveTo>
                  <a:pt x="0" y="0"/>
                </a:moveTo>
                <a:lnTo>
                  <a:pt x="4278336" y="0"/>
                </a:lnTo>
                <a:lnTo>
                  <a:pt x="4278336" y="939761"/>
                </a:lnTo>
                <a:lnTo>
                  <a:pt x="0" y="939761"/>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pic>
        <p:nvPicPr>
          <p:cNvPr id="3" name="Graphic 6" descr="Doctor male with solid fill">
            <a:extLst>
              <a:ext uri="{FF2B5EF4-FFF2-40B4-BE49-F238E27FC236}">
                <a16:creationId xmlns:a16="http://schemas.microsoft.com/office/drawing/2014/main" id="{A0F8F92F-8F76-7D11-C3BB-924F34E46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898" y="2440168"/>
            <a:ext cx="387584" cy="377561"/>
          </a:xfrm>
          <a:prstGeom prst="rect">
            <a:avLst/>
          </a:prstGeom>
        </p:spPr>
      </p:pic>
      <p:sp>
        <p:nvSpPr>
          <p:cNvPr id="4" name="TextBox 7">
            <a:extLst>
              <a:ext uri="{FF2B5EF4-FFF2-40B4-BE49-F238E27FC236}">
                <a16:creationId xmlns:a16="http://schemas.microsoft.com/office/drawing/2014/main" id="{29A47BF9-DFA3-3021-3DF5-BA665D2B70C2}"/>
              </a:ext>
            </a:extLst>
          </p:cNvPr>
          <p:cNvSpPr txBox="1"/>
          <p:nvPr/>
        </p:nvSpPr>
        <p:spPr>
          <a:xfrm>
            <a:off x="1437640" y="2212874"/>
            <a:ext cx="2167807" cy="707870"/>
          </a:xfrm>
          <a:prstGeom prst="rect">
            <a:avLst/>
          </a:prstGeom>
          <a:noFill/>
        </p:spPr>
        <p:txBody>
          <a:bodyPr wrap="square" lIns="60944" tIns="30472" rIns="60944" bIns="30472"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a:cs typeface="Arial"/>
              </a:rPr>
              <a:t>Associate Medical Director</a:t>
            </a:r>
            <a:endParaRPr lang="en-US" sz="1400" dirty="0">
              <a:solidFill>
                <a:prstClr val="black"/>
              </a:solidFill>
              <a:latin typeface="Arial" panose="020B0604020202020204" pitchFamily="34" charset="0"/>
              <a:cs typeface="Arial" panose="020B0604020202020204" pitchFamily="34" charset="0"/>
            </a:endParaRPr>
          </a:p>
          <a:p>
            <a:pPr defTabSz="609356">
              <a:defRPr/>
            </a:pPr>
            <a:r>
              <a:rPr lang="en-US" sz="1400" dirty="0">
                <a:solidFill>
                  <a:prstClr val="black"/>
                </a:solidFill>
                <a:latin typeface="Arial"/>
                <a:cs typeface="Arial"/>
              </a:rPr>
              <a:t>0.1 FTE</a:t>
            </a:r>
            <a:endParaRPr lang="en-US" sz="1400" baseline="30000" dirty="0">
              <a:solidFill>
                <a:prstClr val="black"/>
              </a:solidFill>
              <a:latin typeface="Arial" panose="020B0604020202020204" pitchFamily="34" charset="0"/>
              <a:cs typeface="Arial" panose="020B0604020202020204" pitchFamily="34" charset="0"/>
            </a:endParaRPr>
          </a:p>
        </p:txBody>
      </p:sp>
      <p:pic>
        <p:nvPicPr>
          <p:cNvPr id="6" name="Graphic 9" descr="Doctor male outline">
            <a:extLst>
              <a:ext uri="{FF2B5EF4-FFF2-40B4-BE49-F238E27FC236}">
                <a16:creationId xmlns:a16="http://schemas.microsoft.com/office/drawing/2014/main" id="{9AADB7A0-2989-484F-0407-1DB121140F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157" y="3471844"/>
            <a:ext cx="387584" cy="377561"/>
          </a:xfrm>
          <a:prstGeom prst="rect">
            <a:avLst/>
          </a:prstGeom>
        </p:spPr>
      </p:pic>
      <p:sp>
        <p:nvSpPr>
          <p:cNvPr id="11" name="TextBox 16">
            <a:extLst>
              <a:ext uri="{FF2B5EF4-FFF2-40B4-BE49-F238E27FC236}">
                <a16:creationId xmlns:a16="http://schemas.microsoft.com/office/drawing/2014/main" id="{9DBF4054-6AA3-5B38-1B57-CCE6BF8BD1D8}"/>
              </a:ext>
            </a:extLst>
          </p:cNvPr>
          <p:cNvSpPr txBox="1"/>
          <p:nvPr/>
        </p:nvSpPr>
        <p:spPr>
          <a:xfrm>
            <a:off x="1356503" y="3289162"/>
            <a:ext cx="1705498" cy="73866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panose="020B0604020202020204" pitchFamily="34" charset="0"/>
                <a:cs typeface="Arial" panose="020B0604020202020204" pitchFamily="34" charset="0"/>
              </a:rPr>
              <a:t>Advanced Practice Provider</a:t>
            </a:r>
          </a:p>
          <a:p>
            <a:pPr defTabSz="609356">
              <a:defRPr/>
            </a:pPr>
            <a:r>
              <a:rPr lang="en-US" sz="1400" dirty="0">
                <a:solidFill>
                  <a:prstClr val="black"/>
                </a:solidFill>
                <a:latin typeface="Arial" panose="020B0604020202020204" pitchFamily="34" charset="0"/>
                <a:cs typeface="Arial" panose="020B0604020202020204" pitchFamily="34" charset="0"/>
              </a:rPr>
              <a:t>0.25 FTE</a:t>
            </a:r>
          </a:p>
        </p:txBody>
      </p:sp>
      <p:sp>
        <p:nvSpPr>
          <p:cNvPr id="12" name="TextBox 17">
            <a:extLst>
              <a:ext uri="{FF2B5EF4-FFF2-40B4-BE49-F238E27FC236}">
                <a16:creationId xmlns:a16="http://schemas.microsoft.com/office/drawing/2014/main" id="{D480AE22-A7D4-1740-C40A-8DDAA27F8999}"/>
              </a:ext>
            </a:extLst>
          </p:cNvPr>
          <p:cNvSpPr txBox="1"/>
          <p:nvPr/>
        </p:nvSpPr>
        <p:spPr>
          <a:xfrm>
            <a:off x="1379035" y="4282260"/>
            <a:ext cx="1327549" cy="52322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panose="020B0604020202020204" pitchFamily="34" charset="0"/>
                <a:cs typeface="Arial" panose="020B0604020202020204" pitchFamily="34" charset="0"/>
              </a:rPr>
              <a:t>Nurse, CMA</a:t>
            </a:r>
          </a:p>
          <a:p>
            <a:pPr defTabSz="609356">
              <a:defRPr/>
            </a:pPr>
            <a:r>
              <a:rPr lang="en-US" sz="1400" dirty="0">
                <a:solidFill>
                  <a:prstClr val="black"/>
                </a:solidFill>
                <a:latin typeface="Arial" panose="020B0604020202020204" pitchFamily="34" charset="0"/>
                <a:cs typeface="Arial" panose="020B0604020202020204" pitchFamily="34" charset="0"/>
              </a:rPr>
              <a:t>0.25 FTE</a:t>
            </a:r>
          </a:p>
        </p:txBody>
      </p:sp>
      <p:sp>
        <p:nvSpPr>
          <p:cNvPr id="13" name="TextBox 18">
            <a:extLst>
              <a:ext uri="{FF2B5EF4-FFF2-40B4-BE49-F238E27FC236}">
                <a16:creationId xmlns:a16="http://schemas.microsoft.com/office/drawing/2014/main" id="{0E1A475B-0646-20EB-7A63-8B1252D81303}"/>
              </a:ext>
            </a:extLst>
          </p:cNvPr>
          <p:cNvSpPr txBox="1"/>
          <p:nvPr/>
        </p:nvSpPr>
        <p:spPr>
          <a:xfrm>
            <a:off x="3765391" y="3027157"/>
            <a:ext cx="1162250" cy="73866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panose="020B0604020202020204" pitchFamily="34" charset="0"/>
                <a:cs typeface="Arial" panose="020B0604020202020204" pitchFamily="34" charset="0"/>
              </a:rPr>
              <a:t>Patient Navigator</a:t>
            </a:r>
          </a:p>
          <a:p>
            <a:pPr defTabSz="609356">
              <a:defRPr/>
            </a:pPr>
            <a:r>
              <a:rPr lang="en-US" sz="1400" dirty="0">
                <a:solidFill>
                  <a:prstClr val="black"/>
                </a:solidFill>
                <a:latin typeface="Arial" panose="020B0604020202020204" pitchFamily="34" charset="0"/>
                <a:cs typeface="Arial" panose="020B0604020202020204" pitchFamily="34" charset="0"/>
              </a:rPr>
              <a:t>0.5 FTE</a:t>
            </a:r>
          </a:p>
        </p:txBody>
      </p:sp>
      <p:sp>
        <p:nvSpPr>
          <p:cNvPr id="14" name="TextBox 19">
            <a:extLst>
              <a:ext uri="{FF2B5EF4-FFF2-40B4-BE49-F238E27FC236}">
                <a16:creationId xmlns:a16="http://schemas.microsoft.com/office/drawing/2014/main" id="{ADAC22B8-2362-A841-727D-C2476C834BA8}"/>
              </a:ext>
            </a:extLst>
          </p:cNvPr>
          <p:cNvSpPr txBox="1"/>
          <p:nvPr/>
        </p:nvSpPr>
        <p:spPr>
          <a:xfrm>
            <a:off x="3779607" y="4017142"/>
            <a:ext cx="1402674" cy="954107"/>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panose="020B0604020202020204" pitchFamily="34" charset="0"/>
                <a:cs typeface="Arial" panose="020B0604020202020204" pitchFamily="34" charset="0"/>
              </a:rPr>
              <a:t>Medication Access Coordinator</a:t>
            </a:r>
          </a:p>
          <a:p>
            <a:pPr defTabSz="609356">
              <a:defRPr/>
            </a:pPr>
            <a:r>
              <a:rPr lang="en-US" sz="1400" dirty="0">
                <a:solidFill>
                  <a:prstClr val="black"/>
                </a:solidFill>
                <a:latin typeface="Arial" panose="020B0604020202020204" pitchFamily="34" charset="0"/>
                <a:cs typeface="Arial" panose="020B0604020202020204" pitchFamily="34" charset="0"/>
              </a:rPr>
              <a:t>0.5 FTE</a:t>
            </a:r>
          </a:p>
        </p:txBody>
      </p:sp>
      <p:pic>
        <p:nvPicPr>
          <p:cNvPr id="15" name="Graphic 20" descr="Medical with solid fill">
            <a:extLst>
              <a:ext uri="{FF2B5EF4-FFF2-40B4-BE49-F238E27FC236}">
                <a16:creationId xmlns:a16="http://schemas.microsoft.com/office/drawing/2014/main" id="{A3429007-B312-4E8D-37D1-820CE7F4A4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60227" y="4027602"/>
            <a:ext cx="381404" cy="381404"/>
          </a:xfrm>
          <a:prstGeom prst="rect">
            <a:avLst/>
          </a:prstGeom>
        </p:spPr>
      </p:pic>
      <p:pic>
        <p:nvPicPr>
          <p:cNvPr id="16" name="Graphic 21" descr="Call center outline">
            <a:extLst>
              <a:ext uri="{FF2B5EF4-FFF2-40B4-BE49-F238E27FC236}">
                <a16:creationId xmlns:a16="http://schemas.microsoft.com/office/drawing/2014/main" id="{3976678E-CFBE-C244-A3FD-DEDE5DB10B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64070" y="3122935"/>
            <a:ext cx="377561" cy="377561"/>
          </a:xfrm>
          <a:prstGeom prst="rect">
            <a:avLst/>
          </a:prstGeom>
        </p:spPr>
      </p:pic>
      <p:sp>
        <p:nvSpPr>
          <p:cNvPr id="9" name="Arrow: Right 8">
            <a:extLst>
              <a:ext uri="{FF2B5EF4-FFF2-40B4-BE49-F238E27FC236}">
                <a16:creationId xmlns:a16="http://schemas.microsoft.com/office/drawing/2014/main" id="{793D48CC-9848-49F5-8ED1-18108FE8F846}"/>
              </a:ext>
            </a:extLst>
          </p:cNvPr>
          <p:cNvSpPr/>
          <p:nvPr/>
        </p:nvSpPr>
        <p:spPr>
          <a:xfrm>
            <a:off x="5389950" y="3507501"/>
            <a:ext cx="1413473" cy="3003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000" kern="1200">
              <a:solidFill>
                <a:prstClr val="white"/>
              </a:solidFill>
              <a:latin typeface="Aptos" panose="020B0004020202020204"/>
            </a:endParaRPr>
          </a:p>
        </p:txBody>
      </p:sp>
      <p:pic>
        <p:nvPicPr>
          <p:cNvPr id="17" name="Graphic 6" descr="Doctor male with solid fill">
            <a:extLst>
              <a:ext uri="{FF2B5EF4-FFF2-40B4-BE49-F238E27FC236}">
                <a16:creationId xmlns:a16="http://schemas.microsoft.com/office/drawing/2014/main" id="{8EB395D1-F3DD-3321-7EFC-590AC2C5E3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9309" y="2371906"/>
            <a:ext cx="387584" cy="377561"/>
          </a:xfrm>
          <a:prstGeom prst="rect">
            <a:avLst/>
          </a:prstGeom>
        </p:spPr>
      </p:pic>
      <p:sp>
        <p:nvSpPr>
          <p:cNvPr id="18" name="TextBox 7">
            <a:extLst>
              <a:ext uri="{FF2B5EF4-FFF2-40B4-BE49-F238E27FC236}">
                <a16:creationId xmlns:a16="http://schemas.microsoft.com/office/drawing/2014/main" id="{AE66D9AA-08A7-156D-5F95-E0A76564614C}"/>
              </a:ext>
            </a:extLst>
          </p:cNvPr>
          <p:cNvSpPr txBox="1"/>
          <p:nvPr/>
        </p:nvSpPr>
        <p:spPr>
          <a:xfrm>
            <a:off x="7691995" y="2343545"/>
            <a:ext cx="1958343" cy="707870"/>
          </a:xfrm>
          <a:prstGeom prst="rect">
            <a:avLst/>
          </a:prstGeom>
          <a:noFill/>
        </p:spPr>
        <p:txBody>
          <a:bodyPr wrap="square" lIns="60944" tIns="30472" rIns="60944" bIns="30472"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a:cs typeface="Arial"/>
              </a:rPr>
              <a:t>Associate Medical Director</a:t>
            </a:r>
            <a:endParaRPr lang="en-US" sz="1400" dirty="0">
              <a:solidFill>
                <a:prstClr val="black"/>
              </a:solidFill>
              <a:latin typeface="Arial" panose="020B0604020202020204" pitchFamily="34" charset="0"/>
              <a:cs typeface="Arial" panose="020B0604020202020204" pitchFamily="34" charset="0"/>
            </a:endParaRPr>
          </a:p>
          <a:p>
            <a:pPr defTabSz="609356">
              <a:defRPr/>
            </a:pPr>
            <a:r>
              <a:rPr lang="en-US" sz="1400" dirty="0">
                <a:solidFill>
                  <a:prstClr val="black"/>
                </a:solidFill>
                <a:latin typeface="Arial"/>
                <a:cs typeface="Arial"/>
              </a:rPr>
              <a:t>0.2 FTE</a:t>
            </a:r>
            <a:endParaRPr lang="en-US" sz="1400" baseline="30000" dirty="0">
              <a:solidFill>
                <a:prstClr val="black"/>
              </a:solidFill>
              <a:latin typeface="Arial" panose="020B0604020202020204" pitchFamily="34" charset="0"/>
              <a:cs typeface="Arial" panose="020B0604020202020204" pitchFamily="34" charset="0"/>
            </a:endParaRPr>
          </a:p>
        </p:txBody>
      </p:sp>
      <p:pic>
        <p:nvPicPr>
          <p:cNvPr id="19" name="Graphic 9" descr="Doctor male outline">
            <a:extLst>
              <a:ext uri="{FF2B5EF4-FFF2-40B4-BE49-F238E27FC236}">
                <a16:creationId xmlns:a16="http://schemas.microsoft.com/office/drawing/2014/main" id="{26510238-EB74-69C8-EBEB-D1B6F57F58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20568" y="3403582"/>
            <a:ext cx="387584" cy="377561"/>
          </a:xfrm>
          <a:prstGeom prst="rect">
            <a:avLst/>
          </a:prstGeom>
        </p:spPr>
      </p:pic>
      <p:sp>
        <p:nvSpPr>
          <p:cNvPr id="21" name="TextBox 16">
            <a:extLst>
              <a:ext uri="{FF2B5EF4-FFF2-40B4-BE49-F238E27FC236}">
                <a16:creationId xmlns:a16="http://schemas.microsoft.com/office/drawing/2014/main" id="{517440F9-92E3-7F9D-9905-5128EC3A8FAB}"/>
              </a:ext>
            </a:extLst>
          </p:cNvPr>
          <p:cNvSpPr txBox="1"/>
          <p:nvPr/>
        </p:nvSpPr>
        <p:spPr>
          <a:xfrm>
            <a:off x="7593489" y="3421463"/>
            <a:ext cx="2036826" cy="738640"/>
          </a:xfrm>
          <a:prstGeom prst="rect">
            <a:avLst/>
          </a:prstGeom>
          <a:noFill/>
        </p:spPr>
        <p:txBody>
          <a:bodyPr wrap="square" lIns="91416" tIns="45708" rIns="91416" bIns="45708"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a:cs typeface="Arial"/>
              </a:rPr>
              <a:t>Advanced Practice Provider</a:t>
            </a:r>
            <a:endParaRPr lang="en-US" sz="1400" dirty="0">
              <a:solidFill>
                <a:prstClr val="black"/>
              </a:solidFill>
              <a:latin typeface="Arial" panose="020B0604020202020204" pitchFamily="34" charset="0"/>
              <a:cs typeface="Arial" panose="020B0604020202020204" pitchFamily="34" charset="0"/>
            </a:endParaRPr>
          </a:p>
          <a:p>
            <a:pPr defTabSz="609356">
              <a:defRPr/>
            </a:pPr>
            <a:r>
              <a:rPr lang="en-US" sz="1400" dirty="0">
                <a:solidFill>
                  <a:prstClr val="black"/>
                </a:solidFill>
                <a:latin typeface="Arial"/>
                <a:cs typeface="Arial"/>
              </a:rPr>
              <a:t>0.5 FTE</a:t>
            </a:r>
          </a:p>
        </p:txBody>
      </p:sp>
      <p:sp>
        <p:nvSpPr>
          <p:cNvPr id="22" name="TextBox 17">
            <a:extLst>
              <a:ext uri="{FF2B5EF4-FFF2-40B4-BE49-F238E27FC236}">
                <a16:creationId xmlns:a16="http://schemas.microsoft.com/office/drawing/2014/main" id="{14EE7ACB-5710-6C9A-60D0-BC61522DACD3}"/>
              </a:ext>
            </a:extLst>
          </p:cNvPr>
          <p:cNvSpPr txBox="1"/>
          <p:nvPr/>
        </p:nvSpPr>
        <p:spPr>
          <a:xfrm>
            <a:off x="7573465" y="4306493"/>
            <a:ext cx="1402674" cy="523196"/>
          </a:xfrm>
          <a:prstGeom prst="rect">
            <a:avLst/>
          </a:prstGeom>
          <a:noFill/>
        </p:spPr>
        <p:txBody>
          <a:bodyPr wrap="square" lIns="91416" tIns="45708" rIns="91416" bIns="45708"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a:cs typeface="Arial"/>
              </a:rPr>
              <a:t>Nurse, CMA</a:t>
            </a:r>
            <a:endParaRPr lang="en-US" sz="1400" dirty="0">
              <a:solidFill>
                <a:prstClr val="black"/>
              </a:solidFill>
              <a:latin typeface="Arial" panose="020B0604020202020204" pitchFamily="34" charset="0"/>
              <a:cs typeface="Arial" panose="020B0604020202020204" pitchFamily="34" charset="0"/>
            </a:endParaRPr>
          </a:p>
          <a:p>
            <a:pPr defTabSz="609356">
              <a:defRPr/>
            </a:pPr>
            <a:r>
              <a:rPr lang="en-US" sz="1400" dirty="0">
                <a:solidFill>
                  <a:prstClr val="black"/>
                </a:solidFill>
                <a:latin typeface="Arial"/>
                <a:cs typeface="Arial"/>
              </a:rPr>
              <a:t>1 FTE</a:t>
            </a:r>
          </a:p>
        </p:txBody>
      </p:sp>
      <p:sp>
        <p:nvSpPr>
          <p:cNvPr id="23" name="TextBox 18">
            <a:extLst>
              <a:ext uri="{FF2B5EF4-FFF2-40B4-BE49-F238E27FC236}">
                <a16:creationId xmlns:a16="http://schemas.microsoft.com/office/drawing/2014/main" id="{7E232036-ABDA-3853-1D36-C38E5029E32B}"/>
              </a:ext>
            </a:extLst>
          </p:cNvPr>
          <p:cNvSpPr txBox="1"/>
          <p:nvPr/>
        </p:nvSpPr>
        <p:spPr>
          <a:xfrm>
            <a:off x="9859803" y="2958894"/>
            <a:ext cx="1162250" cy="738640"/>
          </a:xfrm>
          <a:prstGeom prst="rect">
            <a:avLst/>
          </a:prstGeom>
          <a:noFill/>
        </p:spPr>
        <p:txBody>
          <a:bodyPr wrap="square" lIns="91416" tIns="45708" rIns="91416" bIns="45708"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a:cs typeface="Arial"/>
              </a:rPr>
              <a:t>Patient Navigator</a:t>
            </a:r>
            <a:endParaRPr lang="en-US" sz="1400" dirty="0">
              <a:solidFill>
                <a:prstClr val="black"/>
              </a:solidFill>
              <a:latin typeface="Arial" panose="020B0604020202020204" pitchFamily="34" charset="0"/>
              <a:cs typeface="Arial" panose="020B0604020202020204" pitchFamily="34" charset="0"/>
            </a:endParaRPr>
          </a:p>
          <a:p>
            <a:pPr defTabSz="609356">
              <a:defRPr/>
            </a:pPr>
            <a:r>
              <a:rPr lang="en-US" sz="1400" dirty="0">
                <a:solidFill>
                  <a:prstClr val="black"/>
                </a:solidFill>
                <a:latin typeface="Arial"/>
                <a:cs typeface="Arial"/>
              </a:rPr>
              <a:t>1 FTE</a:t>
            </a:r>
          </a:p>
        </p:txBody>
      </p:sp>
      <p:sp>
        <p:nvSpPr>
          <p:cNvPr id="24" name="TextBox 19">
            <a:extLst>
              <a:ext uri="{FF2B5EF4-FFF2-40B4-BE49-F238E27FC236}">
                <a16:creationId xmlns:a16="http://schemas.microsoft.com/office/drawing/2014/main" id="{10BDEED3-7252-22A1-4D09-D74AAEF7B6EF}"/>
              </a:ext>
            </a:extLst>
          </p:cNvPr>
          <p:cNvSpPr txBox="1"/>
          <p:nvPr/>
        </p:nvSpPr>
        <p:spPr>
          <a:xfrm>
            <a:off x="9852749" y="3839471"/>
            <a:ext cx="2036826" cy="73866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400" dirty="0">
                <a:solidFill>
                  <a:prstClr val="black"/>
                </a:solidFill>
                <a:latin typeface="Arial" panose="020B0604020202020204" pitchFamily="34" charset="0"/>
                <a:cs typeface="Arial" panose="020B0604020202020204" pitchFamily="34" charset="0"/>
              </a:rPr>
              <a:t>Medication Access Coordinator</a:t>
            </a:r>
          </a:p>
          <a:p>
            <a:pPr defTabSz="609356">
              <a:defRPr/>
            </a:pPr>
            <a:r>
              <a:rPr lang="en-US" sz="1400" dirty="0">
                <a:solidFill>
                  <a:prstClr val="black"/>
                </a:solidFill>
                <a:latin typeface="Arial" panose="020B0604020202020204" pitchFamily="34" charset="0"/>
                <a:cs typeface="Arial" panose="020B0604020202020204" pitchFamily="34" charset="0"/>
              </a:rPr>
              <a:t>0.5 FTE</a:t>
            </a:r>
          </a:p>
        </p:txBody>
      </p:sp>
      <p:pic>
        <p:nvPicPr>
          <p:cNvPr id="25" name="Graphic 20" descr="Medical with solid fill">
            <a:extLst>
              <a:ext uri="{FF2B5EF4-FFF2-40B4-BE49-F238E27FC236}">
                <a16:creationId xmlns:a16="http://schemas.microsoft.com/office/drawing/2014/main" id="{8981C5E8-CC21-FDA0-DD01-A83A6A01FF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89530" y="3959340"/>
            <a:ext cx="381404" cy="381404"/>
          </a:xfrm>
          <a:prstGeom prst="rect">
            <a:avLst/>
          </a:prstGeom>
        </p:spPr>
      </p:pic>
      <p:pic>
        <p:nvPicPr>
          <p:cNvPr id="26" name="Graphic 21" descr="Call center outline">
            <a:extLst>
              <a:ext uri="{FF2B5EF4-FFF2-40B4-BE49-F238E27FC236}">
                <a16:creationId xmlns:a16="http://schemas.microsoft.com/office/drawing/2014/main" id="{481C7EDB-5434-4E0A-0691-3025D6E008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93373" y="3054673"/>
            <a:ext cx="377561" cy="377561"/>
          </a:xfrm>
          <a:prstGeom prst="rect">
            <a:avLst/>
          </a:prstGeom>
        </p:spPr>
      </p:pic>
      <p:sp>
        <p:nvSpPr>
          <p:cNvPr id="27" name="TextBox 26">
            <a:extLst>
              <a:ext uri="{FF2B5EF4-FFF2-40B4-BE49-F238E27FC236}">
                <a16:creationId xmlns:a16="http://schemas.microsoft.com/office/drawing/2014/main" id="{87C1B3F7-0121-5EE4-1E69-4F0F5390AF11}"/>
              </a:ext>
            </a:extLst>
          </p:cNvPr>
          <p:cNvSpPr txBox="1"/>
          <p:nvPr/>
        </p:nvSpPr>
        <p:spPr>
          <a:xfrm>
            <a:off x="571350" y="1684229"/>
            <a:ext cx="6094413" cy="830972"/>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defTabSz="914126">
              <a:defRPr/>
            </a:pPr>
            <a:r>
              <a:rPr lang="en-US" sz="2400" b="1" kern="1200" dirty="0">
                <a:solidFill>
                  <a:srgbClr val="002F6C"/>
                </a:solidFill>
                <a:latin typeface="Open Sans"/>
              </a:rPr>
              <a:t>Early Implementation Staffing</a:t>
            </a:r>
            <a:r>
              <a:rPr lang="en-US" sz="2400" kern="1200" dirty="0">
                <a:solidFill>
                  <a:prstClr val="black"/>
                </a:solidFill>
                <a:latin typeface="Open Sans"/>
              </a:rPr>
              <a:t>​</a:t>
            </a:r>
            <a:endParaRPr lang="en-US" sz="2400" kern="1200" dirty="0">
              <a:solidFill>
                <a:prstClr val="black"/>
              </a:solidFill>
              <a:latin typeface="Aptos" panose="020B0004020202020204"/>
              <a:ea typeface="+mn-ea"/>
              <a:cs typeface="+mn-cs"/>
            </a:endParaRPr>
          </a:p>
          <a:p>
            <a:pPr algn="ctr" defTabSz="914126">
              <a:defRPr/>
            </a:pPr>
            <a:endParaRPr lang="en-US" sz="2400" kern="1200" dirty="0">
              <a:solidFill>
                <a:prstClr val="black"/>
              </a:solidFill>
              <a:latin typeface="Aptos" panose="020B0004020202020204"/>
              <a:ea typeface="+mn-ea"/>
              <a:cs typeface="+mn-cs"/>
            </a:endParaRPr>
          </a:p>
        </p:txBody>
      </p:sp>
      <p:sp>
        <p:nvSpPr>
          <p:cNvPr id="28" name="TextBox 27">
            <a:extLst>
              <a:ext uri="{FF2B5EF4-FFF2-40B4-BE49-F238E27FC236}">
                <a16:creationId xmlns:a16="http://schemas.microsoft.com/office/drawing/2014/main" id="{7058FBB1-758C-AA22-4BC2-DDF2312D3671}"/>
              </a:ext>
            </a:extLst>
          </p:cNvPr>
          <p:cNvSpPr txBox="1"/>
          <p:nvPr/>
        </p:nvSpPr>
        <p:spPr>
          <a:xfrm>
            <a:off x="6800921" y="1684228"/>
            <a:ext cx="6094413" cy="830972"/>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defTabSz="914126">
              <a:defRPr/>
            </a:pPr>
            <a:r>
              <a:rPr lang="en-US" sz="2400" b="1" kern="1200">
                <a:solidFill>
                  <a:srgbClr val="002F6C"/>
                </a:solidFill>
                <a:latin typeface="Open Sans"/>
              </a:rPr>
              <a:t>Current Staffing</a:t>
            </a:r>
            <a:r>
              <a:rPr lang="en-US" sz="2400" kern="1200">
                <a:solidFill>
                  <a:prstClr val="black"/>
                </a:solidFill>
                <a:latin typeface="Open Sans"/>
              </a:rPr>
              <a:t>​</a:t>
            </a:r>
            <a:endParaRPr lang="en-US" sz="2400" kern="1200">
              <a:solidFill>
                <a:prstClr val="black"/>
              </a:solidFill>
              <a:latin typeface="Aptos" panose="020B0004020202020204"/>
              <a:ea typeface="+mn-ea"/>
              <a:cs typeface="+mn-cs"/>
            </a:endParaRPr>
          </a:p>
          <a:p>
            <a:pPr algn="ctr" defTabSz="914126">
              <a:defRPr/>
            </a:pPr>
            <a:endParaRPr lang="en-US" sz="2400" kern="1200">
              <a:solidFill>
                <a:prstClr val="black"/>
              </a:solidFill>
              <a:latin typeface="Aptos" panose="020B0004020202020204"/>
              <a:ea typeface="+mn-ea"/>
              <a:cs typeface="+mn-cs"/>
            </a:endParaRPr>
          </a:p>
        </p:txBody>
      </p:sp>
      <p:sp>
        <p:nvSpPr>
          <p:cNvPr id="29" name="TextBox 28">
            <a:extLst>
              <a:ext uri="{FF2B5EF4-FFF2-40B4-BE49-F238E27FC236}">
                <a16:creationId xmlns:a16="http://schemas.microsoft.com/office/drawing/2014/main" id="{D47EA829-0F8F-F57D-C6CD-4D8CD0095A4C}"/>
              </a:ext>
            </a:extLst>
          </p:cNvPr>
          <p:cNvSpPr txBox="1"/>
          <p:nvPr/>
        </p:nvSpPr>
        <p:spPr>
          <a:xfrm>
            <a:off x="6812596" y="5230623"/>
            <a:ext cx="6094413" cy="615393"/>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defTabSz="914126">
              <a:defRPr/>
            </a:pPr>
            <a:r>
              <a:rPr lang="en-US" sz="1600" b="1" kern="1200" dirty="0">
                <a:solidFill>
                  <a:srgbClr val="002F6C"/>
                </a:solidFill>
                <a:latin typeface="Open Sans"/>
                <a:ea typeface="+mn-ea"/>
                <a:cs typeface="+mn-cs"/>
              </a:rPr>
              <a:t>Revenue at this point should be self-sustaining</a:t>
            </a:r>
            <a:endParaRPr lang="en-US" sz="1799" b="1" kern="1200" dirty="0">
              <a:solidFill>
                <a:prstClr val="black"/>
              </a:solidFill>
              <a:latin typeface="Aptos" panose="020B0004020202020204"/>
              <a:ea typeface="+mn-ea"/>
              <a:cs typeface="+mn-cs"/>
            </a:endParaRPr>
          </a:p>
          <a:p>
            <a:pPr algn="ctr" defTabSz="914126">
              <a:defRPr/>
            </a:pPr>
            <a:endParaRPr lang="en-US" sz="1799" kern="1200" dirty="0">
              <a:solidFill>
                <a:prstClr val="black"/>
              </a:solidFill>
              <a:latin typeface="Aptos" panose="020B0004020202020204"/>
              <a:ea typeface="+mn-ea"/>
              <a:cs typeface="+mn-cs"/>
            </a:endParaRPr>
          </a:p>
        </p:txBody>
      </p:sp>
      <p:pic>
        <p:nvPicPr>
          <p:cNvPr id="31" name="Picture 30" descr="Heartbeat Certified medical assistant Vinyl Graphic Decal by Shop Vinyl  Design – Shop Vinyl Design">
            <a:extLst>
              <a:ext uri="{FF2B5EF4-FFF2-40B4-BE49-F238E27FC236}">
                <a16:creationId xmlns:a16="http://schemas.microsoft.com/office/drawing/2014/main" id="{E10EFFE7-1C51-E87F-2140-A5E286548F02}"/>
              </a:ext>
            </a:extLst>
          </p:cNvPr>
          <p:cNvPicPr>
            <a:picLocks noChangeAspect="1"/>
          </p:cNvPicPr>
          <p:nvPr/>
        </p:nvPicPr>
        <p:blipFill>
          <a:blip r:embed="rId13"/>
          <a:stretch>
            <a:fillRect/>
          </a:stretch>
        </p:blipFill>
        <p:spPr>
          <a:xfrm>
            <a:off x="887879" y="4359785"/>
            <a:ext cx="458116" cy="370186"/>
          </a:xfrm>
          <a:prstGeom prst="rect">
            <a:avLst/>
          </a:prstGeom>
        </p:spPr>
      </p:pic>
      <p:pic>
        <p:nvPicPr>
          <p:cNvPr id="32" name="Picture 31" descr="Heartbeat Certified medical assistant Vinyl Graphic Decal by Shop Vinyl  Design – Shop Vinyl Design">
            <a:extLst>
              <a:ext uri="{FF2B5EF4-FFF2-40B4-BE49-F238E27FC236}">
                <a16:creationId xmlns:a16="http://schemas.microsoft.com/office/drawing/2014/main" id="{630F5F16-A0F0-7DBC-2EA5-62C2960C6A02}"/>
              </a:ext>
            </a:extLst>
          </p:cNvPr>
          <p:cNvPicPr>
            <a:picLocks noChangeAspect="1"/>
          </p:cNvPicPr>
          <p:nvPr/>
        </p:nvPicPr>
        <p:blipFill>
          <a:blip r:embed="rId13"/>
          <a:stretch>
            <a:fillRect/>
          </a:stretch>
        </p:blipFill>
        <p:spPr>
          <a:xfrm>
            <a:off x="7016579" y="4406279"/>
            <a:ext cx="458116" cy="370186"/>
          </a:xfrm>
          <a:prstGeom prst="rect">
            <a:avLst/>
          </a:prstGeom>
        </p:spPr>
      </p:pic>
    </p:spTree>
    <p:extLst>
      <p:ext uri="{BB962C8B-B14F-4D97-AF65-F5344CB8AC3E}">
        <p14:creationId xmlns:p14="http://schemas.microsoft.com/office/powerpoint/2010/main" val="2237720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7BBFC-ED97-E741-2CBC-A7384AC6A6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5F7EB3-7B25-0541-6EA9-379BD7F7B5E5}"/>
              </a:ext>
            </a:extLst>
          </p:cNvPr>
          <p:cNvSpPr/>
          <p:nvPr/>
        </p:nvSpPr>
        <p:spPr>
          <a:xfrm>
            <a:off x="11007288" y="397505"/>
            <a:ext cx="729360" cy="738157"/>
          </a:xfrm>
          <a:custGeom>
            <a:avLst/>
            <a:gdLst/>
            <a:ahLst/>
            <a:cxnLst/>
            <a:rect l="l" t="t" r="r" b="b"/>
            <a:pathLst>
              <a:path w="1094325" h="1107523">
                <a:moveTo>
                  <a:pt x="0" y="0"/>
                </a:moveTo>
                <a:lnTo>
                  <a:pt x="1094325" y="0"/>
                </a:lnTo>
                <a:lnTo>
                  <a:pt x="1094325" y="1107523"/>
                </a:lnTo>
                <a:lnTo>
                  <a:pt x="0" y="1107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sp>
        <p:nvSpPr>
          <p:cNvPr id="5" name="TextBox 5">
            <a:extLst>
              <a:ext uri="{FF2B5EF4-FFF2-40B4-BE49-F238E27FC236}">
                <a16:creationId xmlns:a16="http://schemas.microsoft.com/office/drawing/2014/main" id="{E8647EB6-69EA-CFCB-AD70-455E85F367BB}"/>
              </a:ext>
            </a:extLst>
          </p:cNvPr>
          <p:cNvSpPr txBox="1"/>
          <p:nvPr/>
        </p:nvSpPr>
        <p:spPr>
          <a:xfrm>
            <a:off x="571806" y="610583"/>
            <a:ext cx="9179254" cy="9516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lnSpc>
                <a:spcPts val="8817"/>
              </a:lnSpc>
              <a:defRPr/>
            </a:pPr>
            <a:r>
              <a:rPr lang="en-US" sz="3199" b="1">
                <a:solidFill>
                  <a:srgbClr val="002F6C"/>
                </a:solidFill>
                <a:latin typeface="Crimson Pro"/>
                <a:ea typeface="Open Sans Bold"/>
                <a:cs typeface="Open Sans Bold"/>
              </a:rPr>
              <a:t>Largest Barrier Remains Procurement/Reimbursement</a:t>
            </a:r>
          </a:p>
        </p:txBody>
      </p:sp>
      <p:sp>
        <p:nvSpPr>
          <p:cNvPr id="7" name="Freeform 7">
            <a:extLst>
              <a:ext uri="{FF2B5EF4-FFF2-40B4-BE49-F238E27FC236}">
                <a16:creationId xmlns:a16="http://schemas.microsoft.com/office/drawing/2014/main" id="{8907F605-F076-AD0B-F03B-384B8B0588E6}"/>
              </a:ext>
            </a:extLst>
          </p:cNvPr>
          <p:cNvSpPr/>
          <p:nvPr/>
        </p:nvSpPr>
        <p:spPr>
          <a:xfrm>
            <a:off x="571806" y="5766311"/>
            <a:ext cx="2851481" cy="626344"/>
          </a:xfrm>
          <a:custGeom>
            <a:avLst/>
            <a:gdLst/>
            <a:ahLst/>
            <a:cxnLst/>
            <a:rect l="l" t="t" r="r" b="b"/>
            <a:pathLst>
              <a:path w="4278336" h="939761">
                <a:moveTo>
                  <a:pt x="0" y="0"/>
                </a:moveTo>
                <a:lnTo>
                  <a:pt x="4278336" y="0"/>
                </a:lnTo>
                <a:lnTo>
                  <a:pt x="4278336" y="939761"/>
                </a:lnTo>
                <a:lnTo>
                  <a:pt x="0" y="939761"/>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endParaRPr lang="en-US" sz="800">
              <a:solidFill>
                <a:prstClr val="black"/>
              </a:solidFill>
              <a:latin typeface="Aptos" panose="020B0004020202020204"/>
            </a:endParaRPr>
          </a:p>
        </p:txBody>
      </p:sp>
      <p:sp>
        <p:nvSpPr>
          <p:cNvPr id="9" name="TextBox 8">
            <a:extLst>
              <a:ext uri="{FF2B5EF4-FFF2-40B4-BE49-F238E27FC236}">
                <a16:creationId xmlns:a16="http://schemas.microsoft.com/office/drawing/2014/main" id="{50722552-3B45-4660-1681-E0AD567EDE53}"/>
              </a:ext>
            </a:extLst>
          </p:cNvPr>
          <p:cNvSpPr txBox="1"/>
          <p:nvPr/>
        </p:nvSpPr>
        <p:spPr>
          <a:xfrm>
            <a:off x="299090" y="6566606"/>
            <a:ext cx="4256868" cy="16158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defRPr/>
            </a:pPr>
            <a:r>
              <a:rPr lang="en-US" sz="1050" b="1" dirty="0">
                <a:solidFill>
                  <a:srgbClr val="D82129"/>
                </a:solidFill>
                <a:latin typeface="Aptos" panose="020B0004020202020204"/>
                <a:ea typeface="+mn-lt"/>
                <a:cs typeface="+mn-lt"/>
                <a:sym typeface="Open Sans"/>
              </a:rPr>
              <a:t>Marcus J, Kelley C, Collins L, Colasanti J. CID 2025</a:t>
            </a:r>
            <a:endParaRPr lang="en-US" sz="1000" b="1" dirty="0">
              <a:solidFill>
                <a:srgbClr val="D82129"/>
              </a:solidFill>
              <a:latin typeface="Aptos" panose="020B0004020202020204"/>
            </a:endParaRPr>
          </a:p>
        </p:txBody>
      </p:sp>
      <p:pic>
        <p:nvPicPr>
          <p:cNvPr id="10" name="Picture 9">
            <a:extLst>
              <a:ext uri="{FF2B5EF4-FFF2-40B4-BE49-F238E27FC236}">
                <a16:creationId xmlns:a16="http://schemas.microsoft.com/office/drawing/2014/main" id="{95A19BE2-8C8E-9E7A-5511-FC15DF10F8C3}"/>
              </a:ext>
            </a:extLst>
          </p:cNvPr>
          <p:cNvPicPr>
            <a:picLocks noChangeAspect="1"/>
          </p:cNvPicPr>
          <p:nvPr/>
        </p:nvPicPr>
        <p:blipFill>
          <a:blip r:embed="rId5"/>
          <a:stretch>
            <a:fillRect/>
          </a:stretch>
        </p:blipFill>
        <p:spPr>
          <a:xfrm>
            <a:off x="6062671" y="3422652"/>
            <a:ext cx="63483" cy="12697"/>
          </a:xfrm>
          <a:prstGeom prst="rect">
            <a:avLst/>
          </a:prstGeom>
        </p:spPr>
      </p:pic>
      <p:pic>
        <p:nvPicPr>
          <p:cNvPr id="11" name="Picture 10">
            <a:extLst>
              <a:ext uri="{FF2B5EF4-FFF2-40B4-BE49-F238E27FC236}">
                <a16:creationId xmlns:a16="http://schemas.microsoft.com/office/drawing/2014/main" id="{D657E14F-32DF-7F69-5D76-ACEB9EF5EF96}"/>
              </a:ext>
            </a:extLst>
          </p:cNvPr>
          <p:cNvPicPr>
            <a:picLocks noChangeAspect="1"/>
          </p:cNvPicPr>
          <p:nvPr/>
        </p:nvPicPr>
        <p:blipFill>
          <a:blip r:embed="rId5"/>
          <a:stretch>
            <a:fillRect/>
          </a:stretch>
        </p:blipFill>
        <p:spPr>
          <a:xfrm>
            <a:off x="6062671" y="3422652"/>
            <a:ext cx="63483" cy="12697"/>
          </a:xfrm>
          <a:prstGeom prst="rect">
            <a:avLst/>
          </a:prstGeom>
        </p:spPr>
      </p:pic>
      <p:pic>
        <p:nvPicPr>
          <p:cNvPr id="13" name="Picture 12">
            <a:extLst>
              <a:ext uri="{FF2B5EF4-FFF2-40B4-BE49-F238E27FC236}">
                <a16:creationId xmlns:a16="http://schemas.microsoft.com/office/drawing/2014/main" id="{28A1831B-E932-0B05-76CE-D632B4DACE58}"/>
              </a:ext>
            </a:extLst>
          </p:cNvPr>
          <p:cNvPicPr>
            <a:picLocks noChangeAspect="1"/>
          </p:cNvPicPr>
          <p:nvPr/>
        </p:nvPicPr>
        <p:blipFill>
          <a:blip r:embed="rId6"/>
          <a:stretch>
            <a:fillRect/>
          </a:stretch>
        </p:blipFill>
        <p:spPr>
          <a:xfrm>
            <a:off x="573356" y="1558743"/>
            <a:ext cx="6842181" cy="3720465"/>
          </a:xfrm>
          <a:prstGeom prst="rect">
            <a:avLst/>
          </a:prstGeom>
        </p:spPr>
      </p:pic>
      <p:sp>
        <p:nvSpPr>
          <p:cNvPr id="8" name="TextBox 4">
            <a:extLst>
              <a:ext uri="{FF2B5EF4-FFF2-40B4-BE49-F238E27FC236}">
                <a16:creationId xmlns:a16="http://schemas.microsoft.com/office/drawing/2014/main" id="{BC0B55E5-7A33-134B-8F97-3B4DD91360C9}"/>
              </a:ext>
            </a:extLst>
          </p:cNvPr>
          <p:cNvSpPr txBox="1"/>
          <p:nvPr/>
        </p:nvSpPr>
        <p:spPr>
          <a:xfrm>
            <a:off x="7687270" y="1762271"/>
            <a:ext cx="3384244" cy="46205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lnSpc>
                <a:spcPct val="150000"/>
              </a:lnSpc>
              <a:defRPr/>
            </a:pPr>
            <a:endParaRPr lang="en-US" sz="1999">
              <a:solidFill>
                <a:srgbClr val="002F6C"/>
              </a:solidFill>
              <a:latin typeface="Open Sans"/>
              <a:ea typeface="Open Sans"/>
              <a:cs typeface="Open Sans"/>
              <a:sym typeface="Open Sans"/>
            </a:endParaRPr>
          </a:p>
          <a:p>
            <a:pPr defTabSz="609356">
              <a:lnSpc>
                <a:spcPct val="150000"/>
              </a:lnSpc>
              <a:defRPr/>
            </a:pPr>
            <a:r>
              <a:rPr lang="en-US" sz="1799">
                <a:solidFill>
                  <a:srgbClr val="002F6C"/>
                </a:solidFill>
                <a:latin typeface="Open Sans"/>
                <a:ea typeface="Open Sans"/>
                <a:cs typeface="Open Sans"/>
              </a:rPr>
              <a:t>"We urge health insurers to offer the flexibility for LAIs for HIV … prevention to be </a:t>
            </a:r>
            <a:r>
              <a:rPr lang="en-US" sz="1799" b="1">
                <a:solidFill>
                  <a:srgbClr val="002F6C"/>
                </a:solidFill>
                <a:latin typeface="Open Sans"/>
                <a:ea typeface="Open Sans"/>
                <a:cs typeface="Open Sans"/>
              </a:rPr>
              <a:t>covered under either pharmacy or medical benefits to facilitate access</a:t>
            </a:r>
            <a:r>
              <a:rPr lang="en-US" sz="1799">
                <a:solidFill>
                  <a:srgbClr val="002F6C"/>
                </a:solidFill>
                <a:latin typeface="Open Sans"/>
                <a:ea typeface="Open Sans"/>
                <a:cs typeface="Open Sans"/>
              </a:rPr>
              <a:t> regardless of the size or type of clinic or practice setting" - IDSA 2025</a:t>
            </a:r>
          </a:p>
          <a:p>
            <a:pPr marL="228542" indent="-228542" defTabSz="609356">
              <a:lnSpc>
                <a:spcPts val="2187"/>
              </a:lnSpc>
              <a:buFont typeface="Arial"/>
              <a:buChar char="•"/>
              <a:defRPr/>
            </a:pPr>
            <a:endParaRPr lang="en-US" sz="2399">
              <a:solidFill>
                <a:srgbClr val="002F6C"/>
              </a:solidFill>
              <a:latin typeface="Open Sans"/>
              <a:ea typeface="Open Sans"/>
              <a:cs typeface="Open Sans"/>
            </a:endParaRPr>
          </a:p>
          <a:p>
            <a:pPr marL="228542" indent="-228542" defTabSz="609356">
              <a:lnSpc>
                <a:spcPts val="2187"/>
              </a:lnSpc>
              <a:buFont typeface="Arial"/>
              <a:buChar char="•"/>
              <a:defRPr/>
            </a:pPr>
            <a:endParaRPr lang="en-US" sz="2399">
              <a:solidFill>
                <a:srgbClr val="002F6C"/>
              </a:solidFill>
              <a:latin typeface="Open Sans"/>
              <a:ea typeface="Open Sans"/>
              <a:cs typeface="Open Sans"/>
            </a:endParaRPr>
          </a:p>
          <a:p>
            <a:pPr defTabSz="609356">
              <a:lnSpc>
                <a:spcPts val="1998"/>
              </a:lnSpc>
              <a:defRPr/>
            </a:pPr>
            <a:endParaRPr lang="en-US" sz="2399">
              <a:solidFill>
                <a:srgbClr val="002F6C"/>
              </a:solidFill>
              <a:latin typeface="Open Sans"/>
              <a:ea typeface="Open Sans"/>
              <a:cs typeface="Open Sans"/>
            </a:endParaRPr>
          </a:p>
        </p:txBody>
      </p:sp>
    </p:spTree>
    <p:extLst>
      <p:ext uri="{BB962C8B-B14F-4D97-AF65-F5344CB8AC3E}">
        <p14:creationId xmlns:p14="http://schemas.microsoft.com/office/powerpoint/2010/main" val="2357754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B3443-96F9-B249-5EBB-4E867DB9CA23}"/>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71CED628-B8C3-3AC8-08A6-58304DA84A8B}"/>
              </a:ext>
            </a:extLst>
          </p:cNvPr>
          <p:cNvSpPr txBox="1"/>
          <p:nvPr/>
        </p:nvSpPr>
        <p:spPr>
          <a:xfrm>
            <a:off x="471411" y="321425"/>
            <a:ext cx="11479957" cy="9546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356">
              <a:lnSpc>
                <a:spcPts val="8817"/>
              </a:lnSpc>
              <a:defRPr/>
            </a:pPr>
            <a:r>
              <a:rPr lang="en-US" sz="2800" b="1">
                <a:solidFill>
                  <a:schemeClr val="accent6">
                    <a:lumMod val="75000"/>
                  </a:schemeClr>
                </a:solidFill>
                <a:latin typeface="Crimson Pro"/>
                <a:ea typeface="Open Sans Bold"/>
                <a:cs typeface="Open Sans Bold"/>
              </a:rPr>
              <a:t>Outsourcing the complexity to 340B Third-Party Administrator</a:t>
            </a:r>
            <a:r>
              <a:rPr lang="en-US" sz="2800" b="1" dirty="0">
                <a:solidFill>
                  <a:schemeClr val="accent6">
                    <a:lumMod val="75000"/>
                  </a:schemeClr>
                </a:solidFill>
                <a:latin typeface="Crimson Pro"/>
                <a:ea typeface="Open Sans Bold"/>
                <a:cs typeface="Open Sans Bold"/>
              </a:rPr>
              <a:t> </a:t>
            </a:r>
          </a:p>
        </p:txBody>
      </p:sp>
      <p:graphicFrame>
        <p:nvGraphicFramePr>
          <p:cNvPr id="17" name="Table 16">
            <a:extLst>
              <a:ext uri="{FF2B5EF4-FFF2-40B4-BE49-F238E27FC236}">
                <a16:creationId xmlns:a16="http://schemas.microsoft.com/office/drawing/2014/main" id="{F343AED2-EB10-94DF-5644-70C29B469B7D}"/>
              </a:ext>
            </a:extLst>
          </p:cNvPr>
          <p:cNvGraphicFramePr>
            <a:graphicFrameLocks noGrp="1"/>
          </p:cNvGraphicFramePr>
          <p:nvPr>
            <p:extLst>
              <p:ext uri="{D42A27DB-BD31-4B8C-83A1-F6EECF244321}">
                <p14:modId xmlns:p14="http://schemas.microsoft.com/office/powerpoint/2010/main" val="1954697961"/>
              </p:ext>
            </p:extLst>
          </p:nvPr>
        </p:nvGraphicFramePr>
        <p:xfrm>
          <a:off x="4448015" y="1276110"/>
          <a:ext cx="7503353" cy="5324563"/>
        </p:xfrm>
        <a:graphic>
          <a:graphicData uri="http://schemas.openxmlformats.org/drawingml/2006/table">
            <a:tbl>
              <a:tblPr>
                <a:tableStyleId>{9DCAF9ED-07DC-4A11-8D7F-57B35C25682E}</a:tableStyleId>
              </a:tblPr>
              <a:tblGrid>
                <a:gridCol w="1367424">
                  <a:extLst>
                    <a:ext uri="{9D8B030D-6E8A-4147-A177-3AD203B41FA5}">
                      <a16:colId xmlns:a16="http://schemas.microsoft.com/office/drawing/2014/main" val="3069872028"/>
                    </a:ext>
                  </a:extLst>
                </a:gridCol>
                <a:gridCol w="745727">
                  <a:extLst>
                    <a:ext uri="{9D8B030D-6E8A-4147-A177-3AD203B41FA5}">
                      <a16:colId xmlns:a16="http://schemas.microsoft.com/office/drawing/2014/main" val="3220347601"/>
                    </a:ext>
                  </a:extLst>
                </a:gridCol>
                <a:gridCol w="1779784">
                  <a:extLst>
                    <a:ext uri="{9D8B030D-6E8A-4147-A177-3AD203B41FA5}">
                      <a16:colId xmlns:a16="http://schemas.microsoft.com/office/drawing/2014/main" val="2847260740"/>
                    </a:ext>
                  </a:extLst>
                </a:gridCol>
                <a:gridCol w="1118721">
                  <a:extLst>
                    <a:ext uri="{9D8B030D-6E8A-4147-A177-3AD203B41FA5}">
                      <a16:colId xmlns:a16="http://schemas.microsoft.com/office/drawing/2014/main" val="3569633658"/>
                    </a:ext>
                  </a:extLst>
                </a:gridCol>
                <a:gridCol w="1254324">
                  <a:extLst>
                    <a:ext uri="{9D8B030D-6E8A-4147-A177-3AD203B41FA5}">
                      <a16:colId xmlns:a16="http://schemas.microsoft.com/office/drawing/2014/main" val="3375770831"/>
                    </a:ext>
                  </a:extLst>
                </a:gridCol>
                <a:gridCol w="1237373">
                  <a:extLst>
                    <a:ext uri="{9D8B030D-6E8A-4147-A177-3AD203B41FA5}">
                      <a16:colId xmlns:a16="http://schemas.microsoft.com/office/drawing/2014/main" val="1070886075"/>
                    </a:ext>
                  </a:extLst>
                </a:gridCol>
              </a:tblGrid>
              <a:tr h="871885">
                <a:tc>
                  <a:txBody>
                    <a:bodyPr/>
                    <a:lstStyle/>
                    <a:p>
                      <a:pPr marL="0" algn="l" defTabSz="1218895" rtl="0" eaLnBrk="1" latinLnBrk="0" hangingPunct="1">
                        <a:lnSpc>
                          <a:spcPts val="1640"/>
                        </a:lnSpc>
                        <a:buNone/>
                      </a:pPr>
                      <a:r>
                        <a:rPr lang="en-US" sz="1400" b="1" kern="1200" dirty="0">
                          <a:solidFill>
                            <a:schemeClr val="tx1"/>
                          </a:solidFill>
                          <a:latin typeface="+mn-lt"/>
                          <a:ea typeface="+mn-ea"/>
                          <a:cs typeface="+mn-cs"/>
                        </a:rPr>
                        <a:t>TPA / Model</a:t>
                      </a:r>
                    </a:p>
                  </a:txBody>
                  <a:tcPr anchor="ctr">
                    <a:solidFill>
                      <a:srgbClr val="8096B6"/>
                    </a:solidFill>
                  </a:tcPr>
                </a:tc>
                <a:tc>
                  <a:txBody>
                    <a:bodyPr/>
                    <a:lstStyle/>
                    <a:p>
                      <a:pPr marL="0" algn="l" defTabSz="1218895" rtl="0" eaLnBrk="1" latinLnBrk="0" hangingPunct="1">
                        <a:lnSpc>
                          <a:spcPts val="1640"/>
                        </a:lnSpc>
                        <a:buNone/>
                      </a:pPr>
                      <a:r>
                        <a:rPr lang="en-US" sz="1400" b="1" kern="1200" dirty="0">
                          <a:solidFill>
                            <a:schemeClr val="tx1"/>
                          </a:solidFill>
                          <a:latin typeface="+mn-lt"/>
                          <a:ea typeface="+mn-ea"/>
                          <a:cs typeface="+mn-cs"/>
                        </a:rPr>
                        <a:t>Fit for Small Orgs</a:t>
                      </a:r>
                    </a:p>
                  </a:txBody>
                  <a:tcPr anchor="ctr">
                    <a:solidFill>
                      <a:srgbClr val="8096B6"/>
                    </a:solidFill>
                  </a:tcPr>
                </a:tc>
                <a:tc>
                  <a:txBody>
                    <a:bodyPr/>
                    <a:lstStyle/>
                    <a:p>
                      <a:pPr marL="0" algn="l" defTabSz="1218895" rtl="0" eaLnBrk="1" latinLnBrk="0" hangingPunct="1">
                        <a:lnSpc>
                          <a:spcPts val="1640"/>
                        </a:lnSpc>
                        <a:buNone/>
                      </a:pPr>
                      <a:r>
                        <a:rPr lang="en-US" sz="1400" b="1" kern="1200" dirty="0">
                          <a:solidFill>
                            <a:schemeClr val="tx1"/>
                          </a:solidFill>
                          <a:latin typeface="+mn-lt"/>
                          <a:ea typeface="+mn-ea"/>
                          <a:cs typeface="+mn-cs"/>
                        </a:rPr>
                        <a:t>Data Access &amp; Integration</a:t>
                      </a:r>
                    </a:p>
                  </a:txBody>
                  <a:tcPr anchor="ctr">
                    <a:solidFill>
                      <a:srgbClr val="8096B6"/>
                    </a:solidFill>
                  </a:tcPr>
                </a:tc>
                <a:tc>
                  <a:txBody>
                    <a:bodyPr/>
                    <a:lstStyle/>
                    <a:p>
                      <a:pPr marL="0" algn="l" defTabSz="1218895" rtl="0" eaLnBrk="1" latinLnBrk="0" hangingPunct="1">
                        <a:lnSpc>
                          <a:spcPts val="1640"/>
                        </a:lnSpc>
                        <a:buNone/>
                      </a:pPr>
                      <a:r>
                        <a:rPr lang="en-US" sz="1400" b="1" kern="1200" dirty="0">
                          <a:solidFill>
                            <a:schemeClr val="tx1"/>
                          </a:solidFill>
                          <a:latin typeface="+mn-lt"/>
                          <a:ea typeface="+mn-ea"/>
                          <a:cs typeface="+mn-cs"/>
                        </a:rPr>
                        <a:t>Pharmacy Flexibility</a:t>
                      </a:r>
                    </a:p>
                  </a:txBody>
                  <a:tcPr anchor="ctr">
                    <a:solidFill>
                      <a:srgbClr val="8096B6"/>
                    </a:solidFill>
                  </a:tcPr>
                </a:tc>
                <a:tc>
                  <a:txBody>
                    <a:bodyPr/>
                    <a:lstStyle/>
                    <a:p>
                      <a:pPr marL="0" algn="l" defTabSz="1218895" rtl="0" eaLnBrk="1" latinLnBrk="0" hangingPunct="1">
                        <a:lnSpc>
                          <a:spcPts val="1640"/>
                        </a:lnSpc>
                        <a:buNone/>
                      </a:pPr>
                      <a:r>
                        <a:rPr lang="en-US" sz="1400" b="1" kern="1200" dirty="0">
                          <a:solidFill>
                            <a:schemeClr val="tx1"/>
                          </a:solidFill>
                          <a:latin typeface="+mn-lt"/>
                          <a:ea typeface="+mn-ea"/>
                          <a:cs typeface="+mn-cs"/>
                        </a:rPr>
                        <a:t>Scalability &amp; Fit for Long-Acting Model</a:t>
                      </a:r>
                    </a:p>
                  </a:txBody>
                  <a:tcPr anchor="ctr">
                    <a:solidFill>
                      <a:srgbClr val="8096B6"/>
                    </a:solidFill>
                  </a:tcPr>
                </a:tc>
                <a:tc>
                  <a:txBody>
                    <a:bodyPr/>
                    <a:lstStyle/>
                    <a:p>
                      <a:pPr marL="0" algn="l" defTabSz="1218895" rtl="0" eaLnBrk="1" latinLnBrk="0" hangingPunct="1">
                        <a:lnSpc>
                          <a:spcPts val="1640"/>
                        </a:lnSpc>
                        <a:buNone/>
                      </a:pPr>
                      <a:r>
                        <a:rPr lang="en-US" sz="1400" b="1" kern="1200" dirty="0">
                          <a:solidFill>
                            <a:schemeClr val="tx1"/>
                          </a:solidFill>
                          <a:latin typeface="+mn-lt"/>
                          <a:ea typeface="+mn-ea"/>
                          <a:cs typeface="+mn-cs"/>
                        </a:rPr>
                        <a:t>Support establishing 340B status?</a:t>
                      </a:r>
                    </a:p>
                  </a:txBody>
                  <a:tcPr anchor="ctr">
                    <a:solidFill>
                      <a:srgbClr val="8096B6"/>
                    </a:solidFill>
                  </a:tcPr>
                </a:tc>
                <a:extLst>
                  <a:ext uri="{0D108BD9-81ED-4DB2-BD59-A6C34878D82A}">
                    <a16:rowId xmlns:a16="http://schemas.microsoft.com/office/drawing/2014/main" val="1009703311"/>
                  </a:ext>
                </a:extLst>
              </a:tr>
              <a:tr h="675956">
                <a:tc>
                  <a:txBody>
                    <a:bodyPr/>
                    <a:lstStyle/>
                    <a:p>
                      <a:pPr marL="0" algn="l" defTabSz="1218895" rtl="0" eaLnBrk="1" latinLnBrk="0" hangingPunct="1">
                        <a:lnSpc>
                          <a:spcPts val="1640"/>
                        </a:lnSpc>
                        <a:buNone/>
                      </a:pPr>
                      <a:r>
                        <a:rPr lang="en-US" sz="1400" b="0" kern="1200" dirty="0" err="1">
                          <a:solidFill>
                            <a:schemeClr val="tx1"/>
                          </a:solidFill>
                          <a:latin typeface="+mn-lt"/>
                          <a:ea typeface="+mn-ea"/>
                          <a:cs typeface="+mn-cs"/>
                        </a:rPr>
                        <a:t>CaptureRx</a:t>
                      </a:r>
                      <a:endParaRPr lang="en-US" sz="1400" b="0" kern="1200" dirty="0">
                        <a:solidFill>
                          <a:schemeClr val="tx1"/>
                        </a:solidFill>
                        <a:latin typeface="+mn-lt"/>
                        <a:ea typeface="+mn-ea"/>
                        <a:cs typeface="+mn-cs"/>
                      </a:endParaRPr>
                    </a:p>
                  </a:txBody>
                  <a:tcPr anchor="ctr">
                    <a:solidFill>
                      <a:srgbClr val="DDDCD3"/>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a:t>
                      </a:r>
                    </a:p>
                  </a:txBody>
                  <a:tcPr anchor="ctr">
                    <a:solidFill>
                      <a:srgbClr val="DDDCD3"/>
                    </a:solidFill>
                  </a:tcPr>
                </a:tc>
                <a:tc>
                  <a:txBody>
                    <a:bodyPr/>
                    <a:lstStyle/>
                    <a:p>
                      <a:pPr marL="0" algn="l" defTabSz="1218895" rtl="0" eaLnBrk="1" latinLnBrk="0" hangingPunct="1">
                        <a:lnSpc>
                          <a:spcPts val="1640"/>
                        </a:lnSpc>
                        <a:buNone/>
                      </a:pPr>
                      <a:r>
                        <a:rPr lang="en-US" sz="1400" b="0" kern="1200">
                          <a:solidFill>
                            <a:schemeClr val="tx1"/>
                          </a:solidFill>
                          <a:latin typeface="+mn-lt"/>
                          <a:ea typeface="+mn-ea"/>
                          <a:cs typeface="+mn-cs"/>
                        </a:rPr>
                        <a:t>Strong APIs, easy EMR linkage</a:t>
                      </a:r>
                    </a:p>
                  </a:txBody>
                  <a:tcPr anchor="ctr">
                    <a:solidFill>
                      <a:srgbClr val="DDDCD3"/>
                    </a:solidFill>
                  </a:tcPr>
                </a:tc>
                <a:tc>
                  <a:txBody>
                    <a:bodyPr/>
                    <a:lstStyle/>
                    <a:p>
                      <a:pPr marL="0" algn="l" defTabSz="1218895" rtl="0" eaLnBrk="1" latinLnBrk="0" hangingPunct="1">
                        <a:lnSpc>
                          <a:spcPts val="1640"/>
                        </a:lnSpc>
                        <a:buNone/>
                      </a:pPr>
                      <a:r>
                        <a:rPr lang="en-US" sz="1400" b="0" kern="1200">
                          <a:solidFill>
                            <a:schemeClr val="tx1"/>
                          </a:solidFill>
                          <a:latin typeface="+mn-lt"/>
                          <a:ea typeface="+mn-ea"/>
                          <a:cs typeface="+mn-cs"/>
                        </a:rPr>
                        <a:t>Broad  local network</a:t>
                      </a:r>
                    </a:p>
                  </a:txBody>
                  <a:tcPr anchor="ctr">
                    <a:solidFill>
                      <a:srgbClr val="DDDCD3"/>
                    </a:solidFill>
                  </a:tcPr>
                </a:tc>
                <a:tc>
                  <a:txBody>
                    <a:bodyPr/>
                    <a:lstStyle/>
                    <a:p>
                      <a:pPr marL="0" algn="l" defTabSz="1218895" rtl="0" eaLnBrk="1" latinLnBrk="0" hangingPunct="1">
                        <a:lnSpc>
                          <a:spcPts val="1640"/>
                        </a:lnSpc>
                        <a:buNone/>
                      </a:pPr>
                      <a:r>
                        <a:rPr lang="en-US" sz="1400" b="0" kern="1200">
                          <a:solidFill>
                            <a:schemeClr val="tx1"/>
                          </a:solidFill>
                          <a:latin typeface="+mn-lt"/>
                          <a:ea typeface="+mn-ea"/>
                          <a:cs typeface="+mn-cs"/>
                        </a:rPr>
                        <a:t>Excellent – proven interop</a:t>
                      </a:r>
                    </a:p>
                  </a:txBody>
                  <a:tcPr anchor="ctr">
                    <a:solidFill>
                      <a:srgbClr val="DDDCD3"/>
                    </a:solidFill>
                  </a:tcPr>
                </a:tc>
                <a:tc>
                  <a:txBody>
                    <a:bodyPr/>
                    <a:lstStyle/>
                    <a:p>
                      <a:pPr marL="0" marR="0" lvl="0" indent="0" algn="l" defTabSz="1218895" rtl="0" eaLnBrk="1" fontAlgn="auto" latinLnBrk="0" hangingPunct="1">
                        <a:lnSpc>
                          <a:spcPts val="1640"/>
                        </a:lnSpc>
                        <a:spcBef>
                          <a:spcPts val="0"/>
                        </a:spcBef>
                        <a:spcAft>
                          <a:spcPts val="0"/>
                        </a:spcAft>
                        <a:buClrTx/>
                        <a:buSzTx/>
                        <a:buFontTx/>
                        <a:buNone/>
                        <a:tabLst/>
                        <a:defRPr/>
                      </a:pPr>
                      <a:r>
                        <a:rPr lang="en-US" sz="1400" b="0" kern="1200">
                          <a:solidFill>
                            <a:schemeClr val="tx1"/>
                          </a:solidFill>
                          <a:latin typeface="+mn-lt"/>
                          <a:ea typeface="+mn-ea"/>
                          <a:cs typeface="+mn-cs"/>
                        </a:rPr>
                        <a:t>✅</a:t>
                      </a:r>
                    </a:p>
                    <a:p>
                      <a:pPr marL="0" algn="l" defTabSz="1218895" rtl="0" eaLnBrk="1" latinLnBrk="0" hangingPunct="1">
                        <a:lnSpc>
                          <a:spcPts val="1640"/>
                        </a:lnSpc>
                        <a:buNone/>
                      </a:pPr>
                      <a:endParaRPr lang="en-US" sz="1400" b="0" kern="1200">
                        <a:solidFill>
                          <a:schemeClr val="tx1"/>
                        </a:solidFill>
                        <a:latin typeface="+mn-lt"/>
                        <a:ea typeface="+mn-ea"/>
                        <a:cs typeface="+mn-cs"/>
                      </a:endParaRPr>
                    </a:p>
                  </a:txBody>
                  <a:tcPr anchor="ctr">
                    <a:solidFill>
                      <a:srgbClr val="DDDCD3"/>
                    </a:solidFill>
                  </a:tcPr>
                </a:tc>
                <a:extLst>
                  <a:ext uri="{0D108BD9-81ED-4DB2-BD59-A6C34878D82A}">
                    <a16:rowId xmlns:a16="http://schemas.microsoft.com/office/drawing/2014/main" val="3568082605"/>
                  </a:ext>
                </a:extLst>
              </a:tr>
              <a:tr h="979670">
                <a:tc>
                  <a:txBody>
                    <a:bodyPr/>
                    <a:lstStyle/>
                    <a:p>
                      <a:pPr marL="0" algn="l" defTabSz="1218895" rtl="0" eaLnBrk="1" latinLnBrk="0" hangingPunct="1">
                        <a:lnSpc>
                          <a:spcPts val="1640"/>
                        </a:lnSpc>
                        <a:buNone/>
                      </a:pPr>
                      <a:r>
                        <a:rPr lang="en-US" sz="1400" b="0" kern="1200" dirty="0" err="1">
                          <a:solidFill>
                            <a:schemeClr val="tx1"/>
                          </a:solidFill>
                          <a:latin typeface="+mn-lt"/>
                          <a:ea typeface="+mn-ea"/>
                          <a:cs typeface="+mn-cs"/>
                        </a:rPr>
                        <a:t>PharmaForce</a:t>
                      </a:r>
                      <a:endParaRPr lang="en-US" sz="1400" b="0" kern="1200" dirty="0">
                        <a:solidFill>
                          <a:schemeClr val="tx1"/>
                        </a:solidFill>
                        <a:latin typeface="+mn-lt"/>
                        <a:ea typeface="+mn-ea"/>
                        <a:cs typeface="+mn-cs"/>
                      </a:endParaRPr>
                    </a:p>
                  </a:txBody>
                  <a:tcPr anchor="ctr">
                    <a:solidFill>
                      <a:schemeClr val="bg1">
                        <a:lumMod val="95000"/>
                      </a:schemeClr>
                    </a:solidFill>
                  </a:tcPr>
                </a:tc>
                <a:tc>
                  <a:txBody>
                    <a:bodyPr/>
                    <a:lstStyle/>
                    <a:p>
                      <a:pPr marL="0" marR="0" lvl="0" indent="0" algn="l" defTabSz="1218895" rtl="0" eaLnBrk="1" fontAlgn="auto" latinLnBrk="0" hangingPunct="1">
                        <a:lnSpc>
                          <a:spcPts val="1640"/>
                        </a:lnSpc>
                        <a:spcBef>
                          <a:spcPts val="0"/>
                        </a:spcBef>
                        <a:spcAft>
                          <a:spcPts val="0"/>
                        </a:spcAft>
                        <a:buClrTx/>
                        <a:buSzTx/>
                        <a:buFontTx/>
                        <a:buNone/>
                        <a:tabLst/>
                        <a:defRPr/>
                      </a:pPr>
                      <a:r>
                        <a:rPr lang="en-US" sz="1400" b="0" kern="1200" dirty="0">
                          <a:solidFill>
                            <a:schemeClr val="tx1"/>
                          </a:solidFill>
                          <a:latin typeface="+mn-lt"/>
                          <a:ea typeface="+mn-ea"/>
                          <a:cs typeface="+mn-cs"/>
                        </a:rPr>
                        <a:t>✅</a:t>
                      </a:r>
                    </a:p>
                    <a:p>
                      <a:pPr marL="0" algn="l" defTabSz="1218895" rtl="0" eaLnBrk="1" latinLnBrk="0" hangingPunct="1">
                        <a:lnSpc>
                          <a:spcPts val="1640"/>
                        </a:lnSpc>
                        <a:buNone/>
                      </a:pPr>
                      <a:endParaRPr lang="en-US" sz="1400" b="0" kern="1200" dirty="0">
                        <a:solidFill>
                          <a:schemeClr val="tx1"/>
                        </a:solidFill>
                        <a:latin typeface="+mn-lt"/>
                        <a:ea typeface="+mn-ea"/>
                        <a:cs typeface="+mn-cs"/>
                      </a:endParaRPr>
                    </a:p>
                  </a:txBody>
                  <a:tcPr anchor="ctr">
                    <a:solidFill>
                      <a:schemeClr val="bg1">
                        <a:lumMod val="95000"/>
                      </a:schemeClr>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High transparency, customizable exports</a:t>
                      </a:r>
                    </a:p>
                  </a:txBody>
                  <a:tcPr anchor="ctr">
                    <a:solidFill>
                      <a:schemeClr val="bg1">
                        <a:lumMod val="95000"/>
                      </a:schemeClr>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Multiple partners</a:t>
                      </a:r>
                    </a:p>
                  </a:txBody>
                  <a:tcPr anchor="ctr">
                    <a:solidFill>
                      <a:schemeClr val="bg1">
                        <a:lumMod val="95000"/>
                      </a:schemeClr>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Excellent – adaptable</a:t>
                      </a:r>
                    </a:p>
                  </a:txBody>
                  <a:tcPr anchor="ctr">
                    <a:solidFill>
                      <a:schemeClr val="bg1">
                        <a:lumMod val="95000"/>
                      </a:schemeClr>
                    </a:solidFill>
                  </a:tcPr>
                </a:tc>
                <a:tc>
                  <a:txBody>
                    <a:bodyPr/>
                    <a:lstStyle/>
                    <a:p>
                      <a:pPr marL="0" marR="0" lvl="0" indent="0" algn="l" defTabSz="1218895" rtl="0" eaLnBrk="1" fontAlgn="auto" latinLnBrk="0" hangingPunct="1">
                        <a:lnSpc>
                          <a:spcPts val="1640"/>
                        </a:lnSpc>
                        <a:spcBef>
                          <a:spcPts val="0"/>
                        </a:spcBef>
                        <a:spcAft>
                          <a:spcPts val="0"/>
                        </a:spcAft>
                        <a:buClrTx/>
                        <a:buSzTx/>
                        <a:buFontTx/>
                        <a:buNone/>
                        <a:tabLst/>
                        <a:defRPr/>
                      </a:pPr>
                      <a:r>
                        <a:rPr lang="en-US" sz="1400" b="0" kern="1200" dirty="0">
                          <a:solidFill>
                            <a:schemeClr val="tx1"/>
                          </a:solidFill>
                          <a:latin typeface="+mn-lt"/>
                          <a:ea typeface="+mn-ea"/>
                          <a:cs typeface="+mn-cs"/>
                        </a:rPr>
                        <a:t>~</a:t>
                      </a:r>
                    </a:p>
                    <a:p>
                      <a:pPr marL="0" algn="l" defTabSz="1218895" rtl="0" eaLnBrk="1" latinLnBrk="0" hangingPunct="1">
                        <a:lnSpc>
                          <a:spcPts val="1640"/>
                        </a:lnSpc>
                        <a:buNone/>
                      </a:pPr>
                      <a:endParaRPr lang="en-US" sz="1400" b="0" kern="1200" dirty="0">
                        <a:solidFill>
                          <a:schemeClr val="tx1"/>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val="2985972191"/>
                  </a:ext>
                </a:extLst>
              </a:tr>
              <a:tr h="799914">
                <a:tc>
                  <a:txBody>
                    <a:bodyPr/>
                    <a:lstStyle/>
                    <a:p>
                      <a:pPr marL="0" algn="l" defTabSz="1218895" rtl="0" eaLnBrk="1" latinLnBrk="0" hangingPunct="1">
                        <a:lnSpc>
                          <a:spcPts val="1640"/>
                        </a:lnSpc>
                        <a:buNone/>
                      </a:pPr>
                      <a:r>
                        <a:rPr lang="en-US" sz="1400" b="0" kern="1200" err="1">
                          <a:solidFill>
                            <a:schemeClr val="tx1"/>
                          </a:solidFill>
                          <a:latin typeface="+mn-lt"/>
                          <a:ea typeface="+mn-ea"/>
                          <a:cs typeface="+mn-cs"/>
                        </a:rPr>
                        <a:t>SunRx</a:t>
                      </a:r>
                      <a:endParaRPr lang="en-US" sz="1400" b="0" kern="1200">
                        <a:solidFill>
                          <a:schemeClr val="tx1"/>
                        </a:solidFill>
                        <a:latin typeface="+mn-lt"/>
                        <a:ea typeface="+mn-ea"/>
                        <a:cs typeface="+mn-cs"/>
                      </a:endParaRPr>
                    </a:p>
                  </a:txBody>
                  <a:tcPr anchor="ctr">
                    <a:solidFill>
                      <a:srgbClr val="DDDCD3"/>
                    </a:solidFill>
                  </a:tcPr>
                </a:tc>
                <a:tc>
                  <a:txBody>
                    <a:bodyPr/>
                    <a:lstStyle/>
                    <a:p>
                      <a:pPr marL="0" algn="l" defTabSz="1218895" rtl="0" eaLnBrk="1" latinLnBrk="0" hangingPunct="1">
                        <a:lnSpc>
                          <a:spcPts val="1640"/>
                        </a:lnSpc>
                        <a:buNone/>
                      </a:pPr>
                      <a:r>
                        <a:rPr lang="en-US" sz="1400" b="0" kern="1200">
                          <a:solidFill>
                            <a:schemeClr val="tx1"/>
                          </a:solidFill>
                          <a:latin typeface="+mn-lt"/>
                          <a:ea typeface="+mn-ea"/>
                          <a:cs typeface="+mn-cs"/>
                        </a:rPr>
                        <a:t>~</a:t>
                      </a:r>
                    </a:p>
                  </a:txBody>
                  <a:tcPr anchor="ctr">
                    <a:solidFill>
                      <a:srgbClr val="DDDCD3"/>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Solid dashboards, less API depth</a:t>
                      </a:r>
                    </a:p>
                  </a:txBody>
                  <a:tcPr anchor="ctr">
                    <a:solidFill>
                      <a:srgbClr val="DDDCD3"/>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Multiple</a:t>
                      </a:r>
                    </a:p>
                  </a:txBody>
                  <a:tcPr anchor="ctr">
                    <a:solidFill>
                      <a:srgbClr val="DDDCD3"/>
                    </a:solidFill>
                  </a:tcPr>
                </a:tc>
                <a:tc>
                  <a:txBody>
                    <a:bodyPr/>
                    <a:lstStyle/>
                    <a:p>
                      <a:pPr marL="0" algn="l" defTabSz="1218895" rtl="0" eaLnBrk="1" latinLnBrk="0" hangingPunct="1">
                        <a:lnSpc>
                          <a:spcPts val="1640"/>
                        </a:lnSpc>
                        <a:buNone/>
                      </a:pPr>
                      <a:r>
                        <a:rPr lang="en-US" sz="1400" b="0" kern="1200">
                          <a:solidFill>
                            <a:schemeClr val="tx1"/>
                          </a:solidFill>
                          <a:latin typeface="+mn-lt"/>
                          <a:ea typeface="+mn-ea"/>
                          <a:cs typeface="+mn-cs"/>
                        </a:rPr>
                        <a:t>Good – widely adopted</a:t>
                      </a:r>
                    </a:p>
                  </a:txBody>
                  <a:tcPr anchor="ctr">
                    <a:solidFill>
                      <a:srgbClr val="DDDCD3"/>
                    </a:solidFill>
                  </a:tcPr>
                </a:tc>
                <a:tc>
                  <a:txBody>
                    <a:bodyPr/>
                    <a:lstStyle/>
                    <a:p>
                      <a:pPr marL="0" marR="0" lvl="0" indent="0" algn="l" defTabSz="1218895" rtl="0" eaLnBrk="1" fontAlgn="auto" latinLnBrk="0" hangingPunct="1">
                        <a:lnSpc>
                          <a:spcPts val="1640"/>
                        </a:lnSpc>
                        <a:spcBef>
                          <a:spcPts val="0"/>
                        </a:spcBef>
                        <a:spcAft>
                          <a:spcPts val="0"/>
                        </a:spcAft>
                        <a:buClrTx/>
                        <a:buSzTx/>
                        <a:buFontTx/>
                        <a:buNone/>
                        <a:tabLst/>
                        <a:defRPr/>
                      </a:pPr>
                      <a:r>
                        <a:rPr lang="en-US" sz="1400" b="0" kern="1200">
                          <a:solidFill>
                            <a:schemeClr val="tx1"/>
                          </a:solidFill>
                          <a:latin typeface="+mn-lt"/>
                          <a:ea typeface="+mn-ea"/>
                          <a:cs typeface="+mn-cs"/>
                        </a:rPr>
                        <a:t>✅</a:t>
                      </a:r>
                    </a:p>
                    <a:p>
                      <a:pPr marL="0" algn="l" defTabSz="1218895" rtl="0" eaLnBrk="1" latinLnBrk="0" hangingPunct="1">
                        <a:lnSpc>
                          <a:spcPts val="1640"/>
                        </a:lnSpc>
                        <a:buNone/>
                      </a:pPr>
                      <a:endParaRPr lang="en-US" sz="1400" b="0" kern="1200">
                        <a:solidFill>
                          <a:schemeClr val="tx1"/>
                        </a:solidFill>
                        <a:latin typeface="+mn-lt"/>
                        <a:ea typeface="+mn-ea"/>
                        <a:cs typeface="+mn-cs"/>
                      </a:endParaRPr>
                    </a:p>
                  </a:txBody>
                  <a:tcPr anchor="ctr">
                    <a:solidFill>
                      <a:srgbClr val="DDDCD3"/>
                    </a:solidFill>
                  </a:tcPr>
                </a:tc>
                <a:extLst>
                  <a:ext uri="{0D108BD9-81ED-4DB2-BD59-A6C34878D82A}">
                    <a16:rowId xmlns:a16="http://schemas.microsoft.com/office/drawing/2014/main" val="1358710669"/>
                  </a:ext>
                </a:extLst>
              </a:tr>
              <a:tr h="871885">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Remy Healthcare</a:t>
                      </a:r>
                    </a:p>
                  </a:txBody>
                  <a:tcPr anchor="ctr">
                    <a:solidFill>
                      <a:schemeClr val="bg1">
                        <a:lumMod val="95000"/>
                      </a:schemeClr>
                    </a:solidFill>
                  </a:tcPr>
                </a:tc>
                <a:tc>
                  <a:txBody>
                    <a:bodyPr/>
                    <a:lstStyle/>
                    <a:p>
                      <a:pPr marL="0" marR="0" lvl="0" indent="0" algn="l" defTabSz="1218895" rtl="0" eaLnBrk="1" fontAlgn="auto" latinLnBrk="0" hangingPunct="1">
                        <a:lnSpc>
                          <a:spcPts val="1640"/>
                        </a:lnSpc>
                        <a:spcBef>
                          <a:spcPts val="0"/>
                        </a:spcBef>
                        <a:spcAft>
                          <a:spcPts val="0"/>
                        </a:spcAft>
                        <a:buClrTx/>
                        <a:buSzTx/>
                        <a:buFontTx/>
                        <a:buNone/>
                        <a:tabLst/>
                        <a:defRPr/>
                      </a:pPr>
                      <a:r>
                        <a:rPr lang="en-US" sz="1400" b="0" kern="1200">
                          <a:solidFill>
                            <a:schemeClr val="tx1"/>
                          </a:solidFill>
                          <a:latin typeface="+mn-lt"/>
                          <a:ea typeface="+mn-ea"/>
                          <a:cs typeface="+mn-cs"/>
                        </a:rPr>
                        <a:t>✅</a:t>
                      </a:r>
                    </a:p>
                    <a:p>
                      <a:pPr marL="0" algn="l" defTabSz="1218895" rtl="0" eaLnBrk="1" latinLnBrk="0" hangingPunct="1">
                        <a:lnSpc>
                          <a:spcPts val="1640"/>
                        </a:lnSpc>
                        <a:buNone/>
                      </a:pPr>
                      <a:endParaRPr lang="en-US" sz="1400" b="0" kern="1200">
                        <a:solidFill>
                          <a:schemeClr val="tx1"/>
                        </a:solidFill>
                        <a:latin typeface="+mn-lt"/>
                        <a:ea typeface="+mn-ea"/>
                        <a:cs typeface="+mn-cs"/>
                      </a:endParaRPr>
                    </a:p>
                  </a:txBody>
                  <a:tcPr anchor="ctr">
                    <a:solidFill>
                      <a:schemeClr val="bg1">
                        <a:lumMod val="95000"/>
                      </a:schemeClr>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Integrated reporting; small-scale flexibility</a:t>
                      </a:r>
                    </a:p>
                  </a:txBody>
                  <a:tcPr anchor="ctr">
                    <a:solidFill>
                      <a:schemeClr val="bg1">
                        <a:lumMod val="95000"/>
                      </a:schemeClr>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Moderate network</a:t>
                      </a:r>
                    </a:p>
                  </a:txBody>
                  <a:tcPr anchor="ctr">
                    <a:solidFill>
                      <a:schemeClr val="bg1">
                        <a:lumMod val="95000"/>
                      </a:schemeClr>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Good – boutique and responsive</a:t>
                      </a:r>
                    </a:p>
                  </a:txBody>
                  <a:tcPr anchor="ctr">
                    <a:solidFill>
                      <a:schemeClr val="bg1">
                        <a:lumMod val="95000"/>
                      </a:schemeClr>
                    </a:solidFill>
                  </a:tcPr>
                </a:tc>
                <a:tc>
                  <a:txBody>
                    <a:bodyPr/>
                    <a:lstStyle/>
                    <a:p>
                      <a:pPr marL="0" marR="0" lvl="0" indent="0" algn="l" defTabSz="1218895" rtl="0" eaLnBrk="1" fontAlgn="auto" latinLnBrk="0" hangingPunct="1">
                        <a:lnSpc>
                          <a:spcPts val="1640"/>
                        </a:lnSpc>
                        <a:spcBef>
                          <a:spcPts val="0"/>
                        </a:spcBef>
                        <a:spcAft>
                          <a:spcPts val="0"/>
                        </a:spcAft>
                        <a:buClrTx/>
                        <a:buSzTx/>
                        <a:buFontTx/>
                        <a:buNone/>
                        <a:tabLst/>
                        <a:defRPr/>
                      </a:pPr>
                      <a:r>
                        <a:rPr lang="en-US" sz="1400" b="0" kern="1200" dirty="0">
                          <a:solidFill>
                            <a:schemeClr val="tx1"/>
                          </a:solidFill>
                          <a:latin typeface="+mn-lt"/>
                          <a:ea typeface="+mn-ea"/>
                          <a:cs typeface="+mn-cs"/>
                        </a:rPr>
                        <a:t>~</a:t>
                      </a:r>
                    </a:p>
                    <a:p>
                      <a:pPr marL="0" algn="l" defTabSz="1218895" rtl="0" eaLnBrk="1" latinLnBrk="0" hangingPunct="1">
                        <a:lnSpc>
                          <a:spcPts val="1640"/>
                        </a:lnSpc>
                        <a:buNone/>
                      </a:pPr>
                      <a:endParaRPr lang="en-US" sz="1400" b="0" kern="1200" dirty="0">
                        <a:solidFill>
                          <a:schemeClr val="tx1"/>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val="2699318641"/>
                  </a:ext>
                </a:extLst>
              </a:tr>
              <a:tr h="1067814">
                <a:tc>
                  <a:txBody>
                    <a:bodyPr/>
                    <a:lstStyle/>
                    <a:p>
                      <a:pPr marL="0" algn="l" defTabSz="1218895" rtl="0" eaLnBrk="1" latinLnBrk="0" hangingPunct="1">
                        <a:lnSpc>
                          <a:spcPts val="1640"/>
                        </a:lnSpc>
                        <a:buNone/>
                      </a:pPr>
                      <a:r>
                        <a:rPr lang="en-US" sz="1400" b="0" kern="1200">
                          <a:solidFill>
                            <a:schemeClr val="tx1"/>
                          </a:solidFill>
                          <a:latin typeface="+mn-lt"/>
                          <a:ea typeface="+mn-ea"/>
                          <a:cs typeface="+mn-cs"/>
                        </a:rPr>
                        <a:t>Walgreens 340B Complete</a:t>
                      </a:r>
                    </a:p>
                  </a:txBody>
                  <a:tcPr anchor="ctr">
                    <a:solidFill>
                      <a:srgbClr val="DDDCD3"/>
                    </a:solidFill>
                  </a:tcPr>
                </a:tc>
                <a:tc>
                  <a:txBody>
                    <a:bodyPr/>
                    <a:lstStyle/>
                    <a:p>
                      <a:pPr marL="0" algn="l" defTabSz="1218895" rtl="0" eaLnBrk="1" latinLnBrk="0" hangingPunct="1">
                        <a:lnSpc>
                          <a:spcPts val="1640"/>
                        </a:lnSpc>
                        <a:buNone/>
                      </a:pPr>
                      <a:r>
                        <a:rPr lang="en-US" sz="1400" b="0" kern="1200">
                          <a:solidFill>
                            <a:schemeClr val="tx1"/>
                          </a:solidFill>
                          <a:latin typeface="+mn-lt"/>
                          <a:ea typeface="+mn-ea"/>
                          <a:cs typeface="+mn-cs"/>
                        </a:rPr>
                        <a:t>❌</a:t>
                      </a:r>
                    </a:p>
                  </a:txBody>
                  <a:tcPr anchor="ctr">
                    <a:solidFill>
                      <a:srgbClr val="DDDCD3"/>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Closed system; limited data sharing</a:t>
                      </a:r>
                    </a:p>
                  </a:txBody>
                  <a:tcPr anchor="ctr">
                    <a:solidFill>
                      <a:srgbClr val="DDDCD3"/>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Walgreens pharmacies only</a:t>
                      </a:r>
                    </a:p>
                  </a:txBody>
                  <a:tcPr anchor="ctr">
                    <a:solidFill>
                      <a:srgbClr val="DDDCD3"/>
                    </a:solidFill>
                  </a:tcPr>
                </a:tc>
                <a:tc>
                  <a:txBody>
                    <a:bodyPr/>
                    <a:lstStyle/>
                    <a:p>
                      <a:pPr marL="0" algn="l" defTabSz="1218895" rtl="0" eaLnBrk="1" latinLnBrk="0" hangingPunct="1">
                        <a:lnSpc>
                          <a:spcPts val="1640"/>
                        </a:lnSpc>
                        <a:buNone/>
                      </a:pPr>
                      <a:r>
                        <a:rPr lang="en-US" sz="1400" b="0" kern="1200" dirty="0">
                          <a:solidFill>
                            <a:schemeClr val="tx1"/>
                          </a:solidFill>
                          <a:latin typeface="+mn-lt"/>
                          <a:ea typeface="+mn-ea"/>
                          <a:cs typeface="+mn-cs"/>
                        </a:rPr>
                        <a:t>Fair – turnkey but not interoperable</a:t>
                      </a:r>
                    </a:p>
                  </a:txBody>
                  <a:tcPr anchor="ctr">
                    <a:solidFill>
                      <a:srgbClr val="DDDCD3"/>
                    </a:solidFill>
                  </a:tcPr>
                </a:tc>
                <a:tc>
                  <a:txBody>
                    <a:bodyPr/>
                    <a:lstStyle/>
                    <a:p>
                      <a:pPr marL="0" marR="0" lvl="0" indent="0" algn="l" defTabSz="1218895" rtl="0" eaLnBrk="1" fontAlgn="auto" latinLnBrk="0" hangingPunct="1">
                        <a:lnSpc>
                          <a:spcPts val="1640"/>
                        </a:lnSpc>
                        <a:spcBef>
                          <a:spcPts val="0"/>
                        </a:spcBef>
                        <a:spcAft>
                          <a:spcPts val="0"/>
                        </a:spcAft>
                        <a:buClrTx/>
                        <a:buSzTx/>
                        <a:buFontTx/>
                        <a:buNone/>
                        <a:tabLst/>
                        <a:defRPr/>
                      </a:pPr>
                      <a:r>
                        <a:rPr lang="en-US" sz="1400" b="0" kern="1200" dirty="0">
                          <a:solidFill>
                            <a:schemeClr val="tx1"/>
                          </a:solidFill>
                          <a:latin typeface="+mn-lt"/>
                          <a:ea typeface="+mn-ea"/>
                          <a:cs typeface="+mn-cs"/>
                        </a:rPr>
                        <a:t>❌</a:t>
                      </a:r>
                    </a:p>
                    <a:p>
                      <a:pPr marL="0" algn="l" defTabSz="1218895" rtl="0" eaLnBrk="1" latinLnBrk="0" hangingPunct="1">
                        <a:lnSpc>
                          <a:spcPts val="1640"/>
                        </a:lnSpc>
                        <a:buNone/>
                      </a:pPr>
                      <a:endParaRPr lang="en-US" sz="1400" b="0" kern="1200" dirty="0">
                        <a:solidFill>
                          <a:schemeClr val="tx1"/>
                        </a:solidFill>
                        <a:latin typeface="+mn-lt"/>
                        <a:ea typeface="+mn-ea"/>
                        <a:cs typeface="+mn-cs"/>
                      </a:endParaRPr>
                    </a:p>
                  </a:txBody>
                  <a:tcPr anchor="ctr">
                    <a:solidFill>
                      <a:srgbClr val="DDDCD3"/>
                    </a:solidFill>
                  </a:tcPr>
                </a:tc>
                <a:extLst>
                  <a:ext uri="{0D108BD9-81ED-4DB2-BD59-A6C34878D82A}">
                    <a16:rowId xmlns:a16="http://schemas.microsoft.com/office/drawing/2014/main" val="963775290"/>
                  </a:ext>
                </a:extLst>
              </a:tr>
            </a:tbl>
          </a:graphicData>
        </a:graphic>
      </p:graphicFrame>
      <p:sp>
        <p:nvSpPr>
          <p:cNvPr id="24" name="Rectangle 3">
            <a:extLst>
              <a:ext uri="{FF2B5EF4-FFF2-40B4-BE49-F238E27FC236}">
                <a16:creationId xmlns:a16="http://schemas.microsoft.com/office/drawing/2014/main" id="{08B58B82-F49B-F754-2941-0AA9A7BC77AD}"/>
              </a:ext>
            </a:extLst>
          </p:cNvPr>
          <p:cNvSpPr>
            <a:spLocks noChangeArrowheads="1"/>
          </p:cNvSpPr>
          <p:nvPr/>
        </p:nvSpPr>
        <p:spPr bwMode="auto">
          <a:xfrm>
            <a:off x="471411" y="1471571"/>
            <a:ext cx="3976603" cy="45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defTabSz="914126" eaLnBrk="0" fontAlgn="base" hangingPunct="0">
              <a:spcBef>
                <a:spcPct val="0"/>
              </a:spcBef>
              <a:spcAft>
                <a:spcPct val="0"/>
              </a:spcAft>
              <a:defRPr/>
            </a:pPr>
            <a:r>
              <a:rPr lang="en-US" altLang="en-US" sz="1799" b="1" kern="1200" dirty="0">
                <a:solidFill>
                  <a:prstClr val="black"/>
                </a:solidFill>
                <a:latin typeface="Arial" panose="020B0604020202020204" pitchFamily="34" charset="0"/>
                <a:ea typeface="+mn-ea"/>
                <a:cs typeface="+mn-cs"/>
              </a:rPr>
              <a:t>What are 340B TPAs?</a:t>
            </a:r>
          </a:p>
          <a:p>
            <a:pPr marL="456565" lvl="1" defTabSz="914126" eaLnBrk="0" fontAlgn="base" hangingPunct="0">
              <a:spcBef>
                <a:spcPct val="0"/>
              </a:spcBef>
              <a:spcAft>
                <a:spcPct val="0"/>
              </a:spcAft>
              <a:defRPr/>
            </a:pPr>
            <a:r>
              <a:rPr lang="en-US" altLang="en-US" sz="1799" b="1" kern="1200" dirty="0">
                <a:solidFill>
                  <a:prstClr val="black"/>
                </a:solidFill>
                <a:latin typeface="Arial" panose="020B0604020202020204" pitchFamily="34" charset="0"/>
                <a:ea typeface="+mn-ea"/>
                <a:cs typeface="+mn-cs"/>
              </a:rPr>
              <a:t>Data and compliance hubs</a:t>
            </a:r>
            <a:r>
              <a:rPr lang="en-US" altLang="en-US" sz="1799" kern="1200" dirty="0">
                <a:solidFill>
                  <a:prstClr val="black"/>
                </a:solidFill>
                <a:latin typeface="Arial" panose="020B0604020202020204" pitchFamily="34" charset="0"/>
                <a:ea typeface="+mn-ea"/>
                <a:cs typeface="+mn-cs"/>
              </a:rPr>
              <a:t> that manage 340B drug claims behind the scenes.</a:t>
            </a:r>
            <a:endParaRPr lang="en-US" altLang="en-US" sz="1799" b="1" kern="1200" dirty="0">
              <a:solidFill>
                <a:prstClr val="black"/>
              </a:solidFill>
              <a:latin typeface="Arial" panose="020B0604020202020204" pitchFamily="34" charset="0"/>
              <a:ea typeface="+mn-ea"/>
              <a:cs typeface="Arial" panose="020B0604020202020204" pitchFamily="34" charset="0"/>
            </a:endParaRPr>
          </a:p>
          <a:p>
            <a:pPr defTabSz="914126" eaLnBrk="0" fontAlgn="base" hangingPunct="0">
              <a:spcBef>
                <a:spcPct val="0"/>
              </a:spcBef>
              <a:spcAft>
                <a:spcPct val="0"/>
              </a:spcAft>
              <a:defRPr/>
            </a:pPr>
            <a:r>
              <a:rPr lang="en-US" altLang="en-US" sz="1799" b="1" kern="1200" dirty="0">
                <a:solidFill>
                  <a:prstClr val="black"/>
                </a:solidFill>
                <a:latin typeface="Arial" panose="020B0604020202020204" pitchFamily="34" charset="0"/>
                <a:ea typeface="+mn-ea"/>
                <a:cs typeface="+mn-cs"/>
              </a:rPr>
              <a:t>What do they do? </a:t>
            </a:r>
          </a:p>
          <a:p>
            <a:pPr marL="457063" lvl="1" defTabSz="914126" eaLnBrk="0" fontAlgn="base" hangingPunct="0">
              <a:spcBef>
                <a:spcPct val="0"/>
              </a:spcBef>
              <a:spcAft>
                <a:spcPct val="0"/>
              </a:spcAft>
              <a:defRPr/>
            </a:pPr>
            <a:r>
              <a:rPr lang="en-US" altLang="en-US" sz="1799" b="1" kern="1200" dirty="0">
                <a:solidFill>
                  <a:prstClr val="black"/>
                </a:solidFill>
                <a:latin typeface="Arial" panose="020B0604020202020204" pitchFamily="34" charset="0"/>
                <a:ea typeface="+mn-ea"/>
                <a:cs typeface="+mn-cs"/>
              </a:rPr>
              <a:t>Match + reconcile</a:t>
            </a:r>
            <a:r>
              <a:rPr lang="en-US" altLang="en-US" sz="1799" kern="1200" dirty="0">
                <a:solidFill>
                  <a:prstClr val="black"/>
                </a:solidFill>
                <a:latin typeface="Arial" panose="020B0604020202020204" pitchFamily="34" charset="0"/>
                <a:ea typeface="+mn-ea"/>
                <a:cs typeface="+mn-cs"/>
              </a:rPr>
              <a:t> prescriptions to eligible visits for 340B pricing.</a:t>
            </a:r>
          </a:p>
          <a:p>
            <a:pPr marL="456565" lvl="1" defTabSz="914126" eaLnBrk="0" fontAlgn="base" hangingPunct="0">
              <a:spcBef>
                <a:spcPct val="0"/>
              </a:spcBef>
              <a:spcAft>
                <a:spcPct val="0"/>
              </a:spcAft>
              <a:defRPr/>
            </a:pPr>
            <a:r>
              <a:rPr lang="en-US" altLang="en-US" sz="1799" b="1" kern="1200" dirty="0">
                <a:solidFill>
                  <a:prstClr val="black"/>
                </a:solidFill>
                <a:latin typeface="Arial" panose="020B0604020202020204" pitchFamily="34" charset="0"/>
                <a:ea typeface="+mn-ea"/>
                <a:cs typeface="+mn-cs"/>
              </a:rPr>
              <a:t>Handle the admin side</a:t>
            </a:r>
            <a:r>
              <a:rPr lang="en-US" altLang="en-US" sz="1799" kern="1200" dirty="0">
                <a:solidFill>
                  <a:prstClr val="black"/>
                </a:solidFill>
                <a:latin typeface="Arial" panose="020B0604020202020204" pitchFamily="34" charset="0"/>
                <a:ea typeface="+mn-ea"/>
                <a:cs typeface="+mn-cs"/>
              </a:rPr>
              <a:t> —inventory, audits, and reporting to stay HRSA-compliant.</a:t>
            </a:r>
            <a:endParaRPr lang="en-US" altLang="en-US" sz="1799" kern="1200" dirty="0">
              <a:solidFill>
                <a:prstClr val="black"/>
              </a:solidFill>
              <a:latin typeface="Arial" panose="020B0604020202020204" pitchFamily="34" charset="0"/>
              <a:ea typeface="+mn-ea"/>
              <a:cs typeface="Arial" panose="020B0604020202020204" pitchFamily="34" charset="0"/>
            </a:endParaRPr>
          </a:p>
          <a:p>
            <a:pPr marL="456565" lvl="1" defTabSz="914126" eaLnBrk="0" fontAlgn="base" hangingPunct="0">
              <a:spcBef>
                <a:spcPct val="0"/>
              </a:spcBef>
              <a:spcAft>
                <a:spcPct val="0"/>
              </a:spcAft>
              <a:defRPr/>
            </a:pPr>
            <a:r>
              <a:rPr lang="en-US" altLang="en-US" sz="1799" b="1" kern="1200" dirty="0">
                <a:solidFill>
                  <a:prstClr val="black"/>
                </a:solidFill>
                <a:latin typeface="Arial" panose="020B0604020202020204" pitchFamily="34" charset="0"/>
                <a:ea typeface="+mn-ea"/>
                <a:cs typeface="+mn-cs"/>
              </a:rPr>
              <a:t>Bridge systems</a:t>
            </a:r>
            <a:r>
              <a:rPr lang="en-US" altLang="en-US" sz="1799" kern="1200" dirty="0">
                <a:solidFill>
                  <a:prstClr val="black"/>
                </a:solidFill>
                <a:latin typeface="Arial" panose="020B0604020202020204" pitchFamily="34" charset="0"/>
                <a:ea typeface="+mn-ea"/>
                <a:cs typeface="+mn-cs"/>
              </a:rPr>
              <a:t> between clinics, pharmacies, and wholesalers.</a:t>
            </a:r>
            <a:endParaRPr lang="en-US" altLang="en-US" sz="1799" kern="1200" dirty="0">
              <a:solidFill>
                <a:prstClr val="black"/>
              </a:solidFill>
              <a:latin typeface="Arial" panose="020B0604020202020204" pitchFamily="34" charset="0"/>
              <a:ea typeface="+mn-ea"/>
              <a:cs typeface="Arial" panose="020B0604020202020204" pitchFamily="34" charset="0"/>
            </a:endParaRPr>
          </a:p>
          <a:p>
            <a:pPr marL="457063" lvl="1" defTabSz="914126" eaLnBrk="0" fontAlgn="base" hangingPunct="0">
              <a:spcBef>
                <a:spcPct val="0"/>
              </a:spcBef>
              <a:spcAft>
                <a:spcPct val="0"/>
              </a:spcAft>
              <a:defRPr/>
            </a:pPr>
            <a:r>
              <a:rPr lang="en-US" altLang="en-US" sz="1799" b="1" kern="1200" dirty="0">
                <a:solidFill>
                  <a:prstClr val="black"/>
                </a:solidFill>
                <a:latin typeface="Arial" panose="020B0604020202020204" pitchFamily="34" charset="0"/>
                <a:ea typeface="+mn-ea"/>
                <a:cs typeface="+mn-cs"/>
              </a:rPr>
              <a:t>Return savings</a:t>
            </a:r>
            <a:r>
              <a:rPr lang="en-US" altLang="en-US" sz="1799" kern="1200" dirty="0">
                <a:solidFill>
                  <a:prstClr val="black"/>
                </a:solidFill>
                <a:latin typeface="Arial" panose="020B0604020202020204" pitchFamily="34" charset="0"/>
                <a:ea typeface="+mn-ea"/>
                <a:cs typeface="+mn-cs"/>
              </a:rPr>
              <a:t> to covered entities to fund patient programs.</a:t>
            </a:r>
          </a:p>
          <a:p>
            <a:pPr defTabSz="914126" eaLnBrk="0" fontAlgn="base" hangingPunct="0">
              <a:spcBef>
                <a:spcPct val="0"/>
              </a:spcBef>
              <a:spcAft>
                <a:spcPct val="0"/>
              </a:spcAft>
              <a:defRPr/>
            </a:pPr>
            <a:endParaRPr lang="en-US" altLang="en-US" sz="1799"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487597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17C4-D7FA-4C7E-ABF6-752679F647FA}"/>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69823709-A1F3-1274-7A3C-8D91C40384AA}"/>
              </a:ext>
            </a:extLst>
          </p:cNvPr>
          <p:cNvSpPr>
            <a:spLocks noGrp="1"/>
          </p:cNvSpPr>
          <p:nvPr>
            <p:ph type="title"/>
          </p:nvPr>
        </p:nvSpPr>
        <p:spPr/>
        <p:txBody>
          <a:bodyPr/>
          <a:lstStyle/>
          <a:p>
            <a:r>
              <a:rPr lang="en-US" dirty="0"/>
              <a:t>GHS </a:t>
            </a:r>
            <a:r>
              <a:rPr lang="en-US" dirty="0" err="1"/>
              <a:t>PrEP</a:t>
            </a:r>
            <a:r>
              <a:rPr lang="en-US" dirty="0"/>
              <a:t> </a:t>
            </a:r>
            <a:r>
              <a:rPr lang="en-US"/>
              <a:t>Program: take-home </a:t>
            </a:r>
            <a:r>
              <a:rPr lang="en-US" dirty="0"/>
              <a:t>points</a:t>
            </a:r>
          </a:p>
        </p:txBody>
      </p:sp>
      <p:sp>
        <p:nvSpPr>
          <p:cNvPr id="5" name="Date Placeholder 4">
            <a:extLst>
              <a:ext uri="{FF2B5EF4-FFF2-40B4-BE49-F238E27FC236}">
                <a16:creationId xmlns:a16="http://schemas.microsoft.com/office/drawing/2014/main" id="{0F128B40-2CAA-AB9C-04C8-83BECD7CB6C6}"/>
              </a:ext>
            </a:extLst>
          </p:cNvPr>
          <p:cNvSpPr>
            <a:spLocks noGrp="1"/>
          </p:cNvSpPr>
          <p:nvPr>
            <p:ph type="dt" sz="half" idx="2"/>
          </p:nvPr>
        </p:nvSpPr>
        <p:spPr/>
        <p:txBody>
          <a:bodyPr/>
          <a:lstStyle/>
          <a:p>
            <a:fld id="{12021DF4-2D29-4836-A31D-682C0A1B4F45}" type="datetime4">
              <a:rPr lang="en-US" smtClean="0"/>
              <a:pPr/>
              <a:t>March 5, 2026</a:t>
            </a:fld>
            <a:endParaRPr lang="en-US" dirty="0"/>
          </a:p>
        </p:txBody>
      </p:sp>
      <p:sp>
        <p:nvSpPr>
          <p:cNvPr id="3" name="Text Placeholder 2">
            <a:extLst>
              <a:ext uri="{FF2B5EF4-FFF2-40B4-BE49-F238E27FC236}">
                <a16:creationId xmlns:a16="http://schemas.microsoft.com/office/drawing/2014/main" id="{9521726D-340F-7C44-10C0-28E9F56C6458}"/>
              </a:ext>
            </a:extLst>
          </p:cNvPr>
          <p:cNvSpPr>
            <a:spLocks noGrp="1"/>
          </p:cNvSpPr>
          <p:nvPr>
            <p:ph type="body" sz="quarter" idx="11"/>
          </p:nvPr>
        </p:nvSpPr>
        <p:spPr>
          <a:xfrm>
            <a:off x="623888" y="2040640"/>
            <a:ext cx="10685795" cy="3779499"/>
          </a:xfrm>
        </p:spPr>
        <p:txBody>
          <a:bodyPr lIns="91440" tIns="45720" rIns="91440" bIns="45720" anchor="t"/>
          <a:lstStyle/>
          <a:p>
            <a:r>
              <a:rPr lang="en-US" dirty="0"/>
              <a:t>Building </a:t>
            </a:r>
            <a:r>
              <a:rPr lang="en-US" dirty="0" err="1"/>
              <a:t>PrEP</a:t>
            </a:r>
            <a:r>
              <a:rPr lang="en-US" dirty="0"/>
              <a:t> infrastructure matters more than building a </a:t>
            </a:r>
            <a:r>
              <a:rPr lang="en-US" dirty="0" err="1"/>
              <a:t>PrEP</a:t>
            </a:r>
            <a:r>
              <a:rPr lang="en-US" dirty="0"/>
              <a:t> clinic.</a:t>
            </a:r>
          </a:p>
          <a:p>
            <a:r>
              <a:rPr lang="en-US">
                <a:cs typeface="Arial"/>
              </a:rPr>
              <a:t>De-medicalized</a:t>
            </a:r>
            <a:r>
              <a:rPr lang="en-US" dirty="0">
                <a:cs typeface="Arial"/>
              </a:rPr>
              <a:t>, gain-framed, low-barrier models improve linkage and patient experience in safety-net settings.</a:t>
            </a:r>
          </a:p>
          <a:p>
            <a:r>
              <a:rPr lang="en-US" dirty="0"/>
              <a:t>EHR-integrated population health tools enable scalable follow-up, retention tracking, and re-engagement.</a:t>
            </a:r>
          </a:p>
          <a:p>
            <a:r>
              <a:rPr lang="en-US" dirty="0"/>
              <a:t>340B-supported financing can sustain oral and long-acting </a:t>
            </a:r>
            <a:r>
              <a:rPr lang="en-US" dirty="0" err="1"/>
              <a:t>PrEP</a:t>
            </a:r>
            <a:r>
              <a:rPr lang="en-US" dirty="0"/>
              <a:t> without grant dependence.</a:t>
            </a:r>
          </a:p>
          <a:p>
            <a:r>
              <a:rPr lang="en-US" dirty="0"/>
              <a:t>Long-acting </a:t>
            </a:r>
            <a:r>
              <a:rPr lang="en-US" dirty="0" err="1"/>
              <a:t>PrEP</a:t>
            </a:r>
            <a:r>
              <a:rPr lang="en-US" dirty="0"/>
              <a:t> does not solve access barriers — strong operational infrastructure does.</a:t>
            </a:r>
          </a:p>
        </p:txBody>
      </p:sp>
    </p:spTree>
    <p:extLst>
      <p:ext uri="{BB962C8B-B14F-4D97-AF65-F5344CB8AC3E}">
        <p14:creationId xmlns:p14="http://schemas.microsoft.com/office/powerpoint/2010/main" val="46865867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Three Column Layout</a:t>
            </a:r>
          </a:p>
        </p:txBody>
      </p:sp>
      <p:sp>
        <p:nvSpPr>
          <p:cNvPr id="19" name="Text Placeholder 18"/>
          <p:cNvSpPr>
            <a:spLocks noGrp="1"/>
          </p:cNvSpPr>
          <p:nvPr>
            <p:ph type="body" sz="quarter" idx="14"/>
          </p:nvPr>
        </p:nvSpPr>
        <p:spPr/>
        <p:txBody>
          <a:bodyPr/>
          <a:lstStyle/>
          <a:p>
            <a:r>
              <a:rPr lang="en-US" dirty="0"/>
              <a:t>Text</a:t>
            </a:r>
          </a:p>
          <a:p>
            <a:pPr lvl="1"/>
            <a:r>
              <a:rPr lang="en-US" dirty="0"/>
              <a:t>Bullet 1</a:t>
            </a:r>
          </a:p>
          <a:p>
            <a:pPr lvl="2"/>
            <a:r>
              <a:rPr lang="en-US" dirty="0"/>
              <a:t>Bullet 2</a:t>
            </a:r>
          </a:p>
          <a:p>
            <a:pPr lvl="3"/>
            <a:r>
              <a:rPr lang="en-US" dirty="0"/>
              <a:t>Bullet 3</a:t>
            </a:r>
          </a:p>
          <a:p>
            <a:endParaRPr lang="en-US" dirty="0"/>
          </a:p>
        </p:txBody>
      </p:sp>
      <p:sp>
        <p:nvSpPr>
          <p:cNvPr id="18" name="Text Placeholder 17"/>
          <p:cNvSpPr>
            <a:spLocks noGrp="1"/>
          </p:cNvSpPr>
          <p:nvPr>
            <p:ph type="body" sz="quarter" idx="13"/>
          </p:nvPr>
        </p:nvSpPr>
        <p:spPr/>
        <p:txBody>
          <a:bodyPr/>
          <a:lstStyle/>
          <a:p>
            <a:r>
              <a:rPr lang="en-US" dirty="0"/>
              <a:t>Text</a:t>
            </a:r>
          </a:p>
          <a:p>
            <a:pPr lvl="1"/>
            <a:r>
              <a:rPr lang="en-US" dirty="0"/>
              <a:t>Bullet 1</a:t>
            </a:r>
          </a:p>
          <a:p>
            <a:pPr lvl="2"/>
            <a:r>
              <a:rPr lang="en-US" dirty="0"/>
              <a:t>Bullet 2</a:t>
            </a:r>
          </a:p>
          <a:p>
            <a:pPr lvl="3"/>
            <a:r>
              <a:rPr lang="en-US" dirty="0"/>
              <a:t>Bullet 3</a:t>
            </a:r>
          </a:p>
        </p:txBody>
      </p:sp>
      <p:sp>
        <p:nvSpPr>
          <p:cNvPr id="17" name="Text Placeholder 16"/>
          <p:cNvSpPr>
            <a:spLocks noGrp="1"/>
          </p:cNvSpPr>
          <p:nvPr>
            <p:ph type="body" sz="quarter" idx="12"/>
          </p:nvPr>
        </p:nvSpPr>
        <p:spPr/>
        <p:txBody>
          <a:bodyPr/>
          <a:lstStyle/>
          <a:p>
            <a:r>
              <a:rPr lang="en-US" dirty="0"/>
              <a:t>Text</a:t>
            </a:r>
          </a:p>
          <a:p>
            <a:pPr lvl="1"/>
            <a:r>
              <a:rPr lang="en-US" dirty="0"/>
              <a:t>Bullet 1</a:t>
            </a:r>
          </a:p>
          <a:p>
            <a:pPr lvl="2"/>
            <a:r>
              <a:rPr lang="en-US" dirty="0"/>
              <a:t>Bullet 2</a:t>
            </a:r>
          </a:p>
          <a:p>
            <a:pPr lvl="3"/>
            <a:r>
              <a:rPr lang="en-US" dirty="0"/>
              <a:t>Bullet 3</a:t>
            </a:r>
          </a:p>
        </p:txBody>
      </p:sp>
      <p:sp>
        <p:nvSpPr>
          <p:cNvPr id="5" name="Date Placeholder 4"/>
          <p:cNvSpPr>
            <a:spLocks noGrp="1"/>
          </p:cNvSpPr>
          <p:nvPr>
            <p:ph type="dt" sz="half" idx="2"/>
          </p:nvPr>
        </p:nvSpPr>
        <p:spPr/>
        <p:txBody>
          <a:bodyPr/>
          <a:lstStyle/>
          <a:p>
            <a:fld id="{AA012F49-1BFF-4EFF-A3A0-9A44100E460B}" type="datetime4">
              <a:rPr lang="en-US" smtClean="0"/>
              <a:pPr/>
              <a:t>March 5, 2026</a:t>
            </a:fld>
            <a:endParaRPr lang="en-US" dirty="0"/>
          </a:p>
        </p:txBody>
      </p:sp>
    </p:spTree>
    <p:extLst>
      <p:ext uri="{BB962C8B-B14F-4D97-AF65-F5344CB8AC3E}">
        <p14:creationId xmlns:p14="http://schemas.microsoft.com/office/powerpoint/2010/main" val="3731789378"/>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Four Column Layout</a:t>
            </a:r>
          </a:p>
        </p:txBody>
      </p:sp>
      <p:sp>
        <p:nvSpPr>
          <p:cNvPr id="20" name="Text Placeholder 19"/>
          <p:cNvSpPr>
            <a:spLocks noGrp="1"/>
          </p:cNvSpPr>
          <p:nvPr>
            <p:ph type="body" sz="quarter" idx="12"/>
          </p:nvPr>
        </p:nvSpPr>
        <p:spPr/>
        <p:txBody>
          <a:bodyPr/>
          <a:lstStyle/>
          <a:p>
            <a:r>
              <a:rPr lang="en-US" dirty="0"/>
              <a:t>Text</a:t>
            </a:r>
          </a:p>
          <a:p>
            <a:pPr lvl="1"/>
            <a:r>
              <a:rPr lang="en-US" dirty="0"/>
              <a:t>Bullet 1</a:t>
            </a:r>
          </a:p>
          <a:p>
            <a:pPr lvl="2"/>
            <a:r>
              <a:rPr lang="en-US" dirty="0"/>
              <a:t>Bullet 2</a:t>
            </a:r>
          </a:p>
          <a:p>
            <a:pPr lvl="3"/>
            <a:r>
              <a:rPr lang="en-US" dirty="0"/>
              <a:t>Bullet 3</a:t>
            </a:r>
          </a:p>
        </p:txBody>
      </p:sp>
      <p:sp>
        <p:nvSpPr>
          <p:cNvPr id="21" name="Text Placeholder 20"/>
          <p:cNvSpPr>
            <a:spLocks noGrp="1"/>
          </p:cNvSpPr>
          <p:nvPr>
            <p:ph type="body" sz="quarter" idx="13"/>
          </p:nvPr>
        </p:nvSpPr>
        <p:spPr/>
        <p:txBody>
          <a:bodyPr/>
          <a:lstStyle/>
          <a:p>
            <a:r>
              <a:rPr lang="en-US" dirty="0"/>
              <a:t>Text</a:t>
            </a:r>
          </a:p>
          <a:p>
            <a:pPr lvl="1"/>
            <a:r>
              <a:rPr lang="en-US" dirty="0"/>
              <a:t>Bullet 1</a:t>
            </a:r>
          </a:p>
          <a:p>
            <a:pPr lvl="2"/>
            <a:r>
              <a:rPr lang="en-US" dirty="0"/>
              <a:t>Bullet 2</a:t>
            </a:r>
          </a:p>
          <a:p>
            <a:pPr lvl="3"/>
            <a:r>
              <a:rPr lang="en-US" dirty="0"/>
              <a:t>Bullet 3</a:t>
            </a:r>
          </a:p>
          <a:p>
            <a:endParaRPr lang="en-US" dirty="0"/>
          </a:p>
        </p:txBody>
      </p:sp>
      <p:sp>
        <p:nvSpPr>
          <p:cNvPr id="22" name="Text Placeholder 21"/>
          <p:cNvSpPr>
            <a:spLocks noGrp="1"/>
          </p:cNvSpPr>
          <p:nvPr>
            <p:ph type="body" sz="quarter" idx="14"/>
          </p:nvPr>
        </p:nvSpPr>
        <p:spPr/>
        <p:txBody>
          <a:bodyPr/>
          <a:lstStyle/>
          <a:p>
            <a:r>
              <a:rPr lang="en-US" dirty="0"/>
              <a:t>Text</a:t>
            </a:r>
          </a:p>
          <a:p>
            <a:pPr lvl="1"/>
            <a:r>
              <a:rPr lang="en-US" dirty="0"/>
              <a:t>Bullet 1</a:t>
            </a:r>
          </a:p>
          <a:p>
            <a:pPr lvl="2"/>
            <a:r>
              <a:rPr lang="en-US" dirty="0"/>
              <a:t>Bullet 2</a:t>
            </a:r>
          </a:p>
          <a:p>
            <a:pPr lvl="3"/>
            <a:r>
              <a:rPr lang="en-US" dirty="0"/>
              <a:t>Bullet 3</a:t>
            </a:r>
          </a:p>
          <a:p>
            <a:endParaRPr lang="en-US" dirty="0"/>
          </a:p>
        </p:txBody>
      </p:sp>
      <p:sp>
        <p:nvSpPr>
          <p:cNvPr id="23" name="Text Placeholder 22"/>
          <p:cNvSpPr>
            <a:spLocks noGrp="1"/>
          </p:cNvSpPr>
          <p:nvPr>
            <p:ph type="body" sz="quarter" idx="15"/>
          </p:nvPr>
        </p:nvSpPr>
        <p:spPr/>
        <p:txBody>
          <a:bodyPr/>
          <a:lstStyle/>
          <a:p>
            <a:r>
              <a:rPr lang="en-US" dirty="0"/>
              <a:t>Text</a:t>
            </a:r>
          </a:p>
          <a:p>
            <a:pPr lvl="1"/>
            <a:r>
              <a:rPr lang="en-US" dirty="0"/>
              <a:t>Bullet 1</a:t>
            </a:r>
          </a:p>
          <a:p>
            <a:pPr lvl="2"/>
            <a:r>
              <a:rPr lang="en-US" dirty="0"/>
              <a:t>Bullet 2</a:t>
            </a:r>
          </a:p>
          <a:p>
            <a:pPr lvl="3"/>
            <a:r>
              <a:rPr lang="en-US" dirty="0"/>
              <a:t>Bullet 3</a:t>
            </a:r>
          </a:p>
          <a:p>
            <a:endParaRPr lang="en-US" dirty="0"/>
          </a:p>
        </p:txBody>
      </p:sp>
      <p:sp>
        <p:nvSpPr>
          <p:cNvPr id="6" name="Date Placeholder 5"/>
          <p:cNvSpPr>
            <a:spLocks noGrp="1"/>
          </p:cNvSpPr>
          <p:nvPr>
            <p:ph type="dt" sz="half" idx="2"/>
          </p:nvPr>
        </p:nvSpPr>
        <p:spPr/>
        <p:txBody>
          <a:bodyPr/>
          <a:lstStyle/>
          <a:p>
            <a:fld id="{354B3A8A-5857-4C39-BA70-F468BCC3EB31}" type="datetime4">
              <a:rPr lang="en-US" smtClean="0"/>
              <a:pPr/>
              <a:t>March 5, 2026</a:t>
            </a:fld>
            <a:endParaRPr lang="en-US" dirty="0"/>
          </a:p>
        </p:txBody>
      </p:sp>
    </p:spTree>
    <p:extLst>
      <p:ext uri="{BB962C8B-B14F-4D97-AF65-F5344CB8AC3E}">
        <p14:creationId xmlns:p14="http://schemas.microsoft.com/office/powerpoint/2010/main" val="8045320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0DDA3-8A74-4449-AE53-3E6896666DAC}"/>
              </a:ext>
            </a:extLst>
          </p:cNvPr>
          <p:cNvSpPr>
            <a:spLocks noGrp="1"/>
          </p:cNvSpPr>
          <p:nvPr>
            <p:ph idx="4294967295"/>
          </p:nvPr>
        </p:nvSpPr>
        <p:spPr>
          <a:xfrm>
            <a:off x="621387" y="1280234"/>
            <a:ext cx="9552566" cy="1423264"/>
          </a:xfrm>
          <a:prstGeom prst="rect">
            <a:avLst/>
          </a:prstGeom>
        </p:spPr>
        <p:txBody>
          <a:bodyPr>
            <a:normAutofit/>
          </a:bodyPr>
          <a:lstStyle/>
          <a:p>
            <a:pPr lvl="0">
              <a:lnSpc>
                <a:spcPts val="3600"/>
              </a:lnSpc>
            </a:pPr>
            <a:r>
              <a:rPr lang="en-US" sz="3200" dirty="0"/>
              <a:t>Table Example</a:t>
            </a:r>
          </a:p>
        </p:txBody>
      </p:sp>
      <p:graphicFrame>
        <p:nvGraphicFramePr>
          <p:cNvPr id="9" name="Table 8">
            <a:extLst>
              <a:ext uri="{FF2B5EF4-FFF2-40B4-BE49-F238E27FC236}">
                <a16:creationId xmlns:a16="http://schemas.microsoft.com/office/drawing/2014/main" id="{D97E34DD-2947-7845-A8D3-342097F12BA0}"/>
              </a:ext>
            </a:extLst>
          </p:cNvPr>
          <p:cNvGraphicFramePr>
            <a:graphicFrameLocks noGrp="1"/>
          </p:cNvGraphicFramePr>
          <p:nvPr>
            <p:extLst>
              <p:ext uri="{D42A27DB-BD31-4B8C-83A1-F6EECF244321}">
                <p14:modId xmlns:p14="http://schemas.microsoft.com/office/powerpoint/2010/main" val="1434644093"/>
              </p:ext>
            </p:extLst>
          </p:nvPr>
        </p:nvGraphicFramePr>
        <p:xfrm>
          <a:off x="663274" y="2322493"/>
          <a:ext cx="10904164" cy="3097200"/>
        </p:xfrm>
        <a:graphic>
          <a:graphicData uri="http://schemas.openxmlformats.org/drawingml/2006/table">
            <a:tbl>
              <a:tblPr firstRow="1" bandRow="1">
                <a:tableStyleId>{912C8C85-51F0-491E-9774-3900AFEF0FD7}</a:tableStyleId>
              </a:tblPr>
              <a:tblGrid>
                <a:gridCol w="4444932">
                  <a:extLst>
                    <a:ext uri="{9D8B030D-6E8A-4147-A177-3AD203B41FA5}">
                      <a16:colId xmlns:a16="http://schemas.microsoft.com/office/drawing/2014/main" val="20001"/>
                    </a:ext>
                  </a:extLst>
                </a:gridCol>
                <a:gridCol w="6459232">
                  <a:extLst>
                    <a:ext uri="{9D8B030D-6E8A-4147-A177-3AD203B41FA5}">
                      <a16:colId xmlns:a16="http://schemas.microsoft.com/office/drawing/2014/main" val="20002"/>
                    </a:ext>
                  </a:extLst>
                </a:gridCol>
              </a:tblGrid>
              <a:tr h="497910">
                <a:tc>
                  <a:txBody>
                    <a:bodyPr/>
                    <a:lstStyle/>
                    <a:p>
                      <a:pPr>
                        <a:lnSpc>
                          <a:spcPts val="1640"/>
                        </a:lnSpc>
                      </a:pPr>
                      <a:r>
                        <a:rPr lang="en-US" sz="1600" dirty="0"/>
                        <a:t>Resistance considerations</a:t>
                      </a:r>
                      <a:endParaRPr lang="en-US" sz="1600" b="1" dirty="0">
                        <a:solidFill>
                          <a:schemeClr val="bg1"/>
                        </a:solidFill>
                      </a:endParaRP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tc>
                  <a:txBody>
                    <a:bodyPr/>
                    <a:lstStyle/>
                    <a:p>
                      <a:pPr marL="0" marR="0" indent="0" algn="l" defTabSz="914400" rtl="0" eaLnBrk="1" fontAlgn="auto" latinLnBrk="0" hangingPunct="1">
                        <a:lnSpc>
                          <a:spcPts val="1640"/>
                        </a:lnSpc>
                        <a:spcBef>
                          <a:spcPts val="0"/>
                        </a:spcBef>
                        <a:spcAft>
                          <a:spcPts val="0"/>
                        </a:spcAft>
                        <a:buClr>
                          <a:srgbClr val="000000"/>
                        </a:buClr>
                        <a:buSzTx/>
                        <a:buFont typeface="Arial"/>
                        <a:buNone/>
                        <a:tabLst/>
                        <a:defRPr/>
                      </a:pPr>
                      <a:r>
                        <a:rPr lang="en-US" sz="1600" dirty="0"/>
                        <a:t>ART options</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extLst>
                  <a:ext uri="{0D108BD9-81ED-4DB2-BD59-A6C34878D82A}">
                    <a16:rowId xmlns:a16="http://schemas.microsoft.com/office/drawing/2014/main" val="10000"/>
                  </a:ext>
                </a:extLst>
              </a:tr>
              <a:tr h="1109597">
                <a:tc>
                  <a:txBody>
                    <a:bodyPr/>
                    <a:lstStyle/>
                    <a:p>
                      <a:pPr marL="285750" indent="-285750">
                        <a:lnSpc>
                          <a:spcPct val="114000"/>
                        </a:lnSpc>
                        <a:buFont typeface="Wingdings" panose="05000000000000000000" pitchFamily="2" charset="2"/>
                        <a:buChar char="§"/>
                      </a:pPr>
                      <a:r>
                        <a:rPr lang="en-US" sz="1600" dirty="0"/>
                        <a:t>if</a:t>
                      </a:r>
                      <a:r>
                        <a:rPr lang="en-US" sz="1600" baseline="0" dirty="0"/>
                        <a:t> resistance to 3TC/FTC </a:t>
                      </a:r>
                      <a:br>
                        <a:rPr lang="en-US" sz="1600" baseline="0" dirty="0"/>
                      </a:br>
                      <a:r>
                        <a:rPr lang="en-US" sz="1600" baseline="0" dirty="0"/>
                        <a:t>but no INSTI resistance</a:t>
                      </a:r>
                      <a:endParaRPr lang="en-US" sz="1600" dirty="0"/>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285750" indent="-285750">
                        <a:lnSpc>
                          <a:spcPct val="114000"/>
                        </a:lnSpc>
                        <a:buFont typeface="Wingdings" panose="05000000000000000000" pitchFamily="2" charset="2"/>
                        <a:buChar char="§"/>
                      </a:pPr>
                      <a:r>
                        <a:rPr lang="en-US" sz="1600" dirty="0"/>
                        <a:t>Boosted PI + 2 NRTIs (at least 1 active)</a:t>
                      </a:r>
                    </a:p>
                    <a:p>
                      <a:pPr marL="285750" indent="-285750">
                        <a:lnSpc>
                          <a:spcPct val="114000"/>
                        </a:lnSpc>
                        <a:buFont typeface="Wingdings" panose="05000000000000000000" pitchFamily="2" charset="2"/>
                        <a:buChar char="§"/>
                      </a:pPr>
                      <a:r>
                        <a:rPr lang="en-US" sz="1600" dirty="0"/>
                        <a:t>DTG + 2 NRTIs (include at least 1 active)</a:t>
                      </a:r>
                    </a:p>
                    <a:p>
                      <a:pPr marL="285750" indent="-285750">
                        <a:lnSpc>
                          <a:spcPct val="114000"/>
                        </a:lnSpc>
                        <a:buFont typeface="Wingdings" panose="05000000000000000000" pitchFamily="2" charset="2"/>
                        <a:buChar char="§"/>
                      </a:pPr>
                      <a:r>
                        <a:rPr lang="en-US" sz="1600" dirty="0"/>
                        <a:t>Boosted</a:t>
                      </a:r>
                      <a:r>
                        <a:rPr lang="en-US" sz="1600" baseline="0" dirty="0"/>
                        <a:t> PI + INSTI</a:t>
                      </a:r>
                      <a:endParaRPr lang="en-US" sz="1600" dirty="0"/>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1"/>
                  </a:ext>
                </a:extLst>
              </a:tr>
              <a:tr h="1489693">
                <a:tc>
                  <a:txBody>
                    <a:bodyPr/>
                    <a:lstStyle/>
                    <a:p>
                      <a:pPr marL="285750" indent="-285750">
                        <a:lnSpc>
                          <a:spcPct val="114000"/>
                        </a:lnSpc>
                        <a:buFont typeface="Wingdings" panose="05000000000000000000" pitchFamily="2" charset="2"/>
                        <a:buChar char="§"/>
                      </a:pPr>
                      <a:r>
                        <a:rPr lang="en-US" sz="1600" dirty="0"/>
                        <a:t>if</a:t>
                      </a:r>
                      <a:r>
                        <a:rPr lang="en-US" sz="1600" baseline="0" dirty="0"/>
                        <a:t> EVG or RAL resistance </a:t>
                      </a:r>
                      <a:br>
                        <a:rPr lang="en-US" sz="1600" baseline="0" dirty="0"/>
                      </a:br>
                      <a:r>
                        <a:rPr lang="en-US" sz="1600" baseline="0" dirty="0"/>
                        <a:t>+/- 3TC/FTC resistance </a:t>
                      </a:r>
                      <a:endParaRPr lang="en-US" sz="1600" dirty="0"/>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285750" indent="-285750">
                        <a:lnSpc>
                          <a:spcPct val="114000"/>
                        </a:lnSpc>
                        <a:buFont typeface="Wingdings" panose="05000000000000000000" pitchFamily="2" charset="2"/>
                        <a:buChar char="§"/>
                      </a:pPr>
                      <a:r>
                        <a:rPr lang="en-US" sz="1600" dirty="0"/>
                        <a:t>Boosted PI + 2 NRTIs (at least 1 active)</a:t>
                      </a:r>
                    </a:p>
                    <a:p>
                      <a:pPr marL="285750" indent="-285750">
                        <a:lnSpc>
                          <a:spcPct val="114000"/>
                        </a:lnSpc>
                        <a:buFont typeface="Wingdings" panose="05000000000000000000" pitchFamily="2" charset="2"/>
                        <a:buChar char="§"/>
                      </a:pPr>
                      <a:r>
                        <a:rPr lang="en-US" sz="1600" dirty="0"/>
                        <a:t>DTG BID (if HIV</a:t>
                      </a:r>
                      <a:r>
                        <a:rPr lang="en-US" sz="1600" baseline="0" dirty="0"/>
                        <a:t> is sensitive to DTG) </a:t>
                      </a:r>
                      <a:r>
                        <a:rPr lang="en-US" sz="1600" dirty="0"/>
                        <a:t>+ 2 active NRTIs</a:t>
                      </a:r>
                    </a:p>
                    <a:p>
                      <a:pPr marL="285750" indent="-285750">
                        <a:lnSpc>
                          <a:spcPct val="114000"/>
                        </a:lnSpc>
                        <a:buFont typeface="Wingdings" panose="05000000000000000000" pitchFamily="2" charset="2"/>
                        <a:buChar char="§"/>
                      </a:pPr>
                      <a:r>
                        <a:rPr lang="en-US" sz="1600" dirty="0"/>
                        <a:t>DTG BID (if HIV</a:t>
                      </a:r>
                      <a:r>
                        <a:rPr lang="en-US" sz="1600" baseline="0" dirty="0"/>
                        <a:t> is sensitive to DTG) + </a:t>
                      </a:r>
                      <a:r>
                        <a:rPr lang="en-US" sz="1600" dirty="0"/>
                        <a:t>boosted PI</a:t>
                      </a:r>
                    </a:p>
                    <a:p>
                      <a:pPr marL="285750" indent="-285750">
                        <a:lnSpc>
                          <a:spcPct val="114000"/>
                        </a:lnSpc>
                        <a:buFont typeface="Wingdings" panose="05000000000000000000" pitchFamily="2" charset="2"/>
                        <a:buChar char="§"/>
                      </a:pPr>
                      <a:r>
                        <a:rPr lang="en-US" sz="1600" dirty="0"/>
                        <a:t>(BIC</a:t>
                      </a:r>
                      <a:r>
                        <a:rPr lang="en-US" sz="1600" baseline="0" dirty="0"/>
                        <a:t> not recommended – no data)</a:t>
                      </a:r>
                      <a:endParaRPr lang="en-US" sz="1600" dirty="0"/>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2"/>
                  </a:ext>
                </a:extLst>
              </a:tr>
            </a:tbl>
          </a:graphicData>
        </a:graphic>
      </p:graphicFrame>
      <p:sp>
        <p:nvSpPr>
          <p:cNvPr id="4" name="Date Placeholder 3">
            <a:extLst>
              <a:ext uri="{FF2B5EF4-FFF2-40B4-BE49-F238E27FC236}">
                <a16:creationId xmlns:a16="http://schemas.microsoft.com/office/drawing/2014/main" id="{D668CD9D-AF49-364B-8AF2-BAD52E0453A0}"/>
              </a:ext>
            </a:extLst>
          </p:cNvPr>
          <p:cNvSpPr>
            <a:spLocks noGrp="1"/>
          </p:cNvSpPr>
          <p:nvPr>
            <p:ph type="dt" sz="half" idx="2"/>
          </p:nvPr>
        </p:nvSpPr>
        <p:spPr>
          <a:xfrm>
            <a:off x="623297" y="6356350"/>
            <a:ext cx="2743200" cy="365125"/>
          </a:xfrm>
        </p:spPr>
        <p:txBody>
          <a:bodyPr/>
          <a:lstStyle/>
          <a:p>
            <a:fld id="{E9C2190B-799D-4B62-A326-B6C3B780E482}" type="datetime4">
              <a:rPr lang="en-US" smtClean="0"/>
              <a:t>March 5, 2026</a:t>
            </a:fld>
            <a:endParaRPr lang="en-US" dirty="0"/>
          </a:p>
        </p:txBody>
      </p:sp>
    </p:spTree>
    <p:extLst>
      <p:ext uri="{BB962C8B-B14F-4D97-AF65-F5344CB8AC3E}">
        <p14:creationId xmlns:p14="http://schemas.microsoft.com/office/powerpoint/2010/main" val="1213318364"/>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30C4D3-7EDC-3B78-39FA-6947CB92761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6E870F-30EF-EB0B-4A78-92D6A271FB12}"/>
              </a:ext>
            </a:extLst>
          </p:cNvPr>
          <p:cNvSpPr>
            <a:spLocks noGrp="1"/>
          </p:cNvSpPr>
          <p:nvPr>
            <p:ph idx="4294967295"/>
          </p:nvPr>
        </p:nvSpPr>
        <p:spPr>
          <a:xfrm>
            <a:off x="621387" y="1280234"/>
            <a:ext cx="9552566" cy="1423264"/>
          </a:xfrm>
          <a:prstGeom prst="rect">
            <a:avLst/>
          </a:prstGeom>
        </p:spPr>
        <p:txBody>
          <a:bodyPr>
            <a:normAutofit/>
          </a:bodyPr>
          <a:lstStyle/>
          <a:p>
            <a:pPr lvl="0">
              <a:lnSpc>
                <a:spcPts val="3600"/>
              </a:lnSpc>
            </a:pPr>
            <a:r>
              <a:rPr lang="en-US" sz="3200" dirty="0"/>
              <a:t>Table Example</a:t>
            </a:r>
          </a:p>
        </p:txBody>
      </p:sp>
      <p:graphicFrame>
        <p:nvGraphicFramePr>
          <p:cNvPr id="9" name="Table 8">
            <a:extLst>
              <a:ext uri="{FF2B5EF4-FFF2-40B4-BE49-F238E27FC236}">
                <a16:creationId xmlns:a16="http://schemas.microsoft.com/office/drawing/2014/main" id="{FE5B4E9B-5CA4-2FC0-AFCD-E0E61BB3CCD3}"/>
              </a:ext>
            </a:extLst>
          </p:cNvPr>
          <p:cNvGraphicFramePr>
            <a:graphicFrameLocks noGrp="1"/>
          </p:cNvGraphicFramePr>
          <p:nvPr>
            <p:extLst>
              <p:ext uri="{D42A27DB-BD31-4B8C-83A1-F6EECF244321}">
                <p14:modId xmlns:p14="http://schemas.microsoft.com/office/powerpoint/2010/main" val="1547913242"/>
              </p:ext>
            </p:extLst>
          </p:nvPr>
        </p:nvGraphicFramePr>
        <p:xfrm>
          <a:off x="663274" y="2322493"/>
          <a:ext cx="10904164" cy="3097200"/>
        </p:xfrm>
        <a:graphic>
          <a:graphicData uri="http://schemas.openxmlformats.org/drawingml/2006/table">
            <a:tbl>
              <a:tblPr firstRow="1" bandRow="1">
                <a:tableStyleId>{912C8C85-51F0-491E-9774-3900AFEF0FD7}</a:tableStyleId>
              </a:tblPr>
              <a:tblGrid>
                <a:gridCol w="4444932">
                  <a:extLst>
                    <a:ext uri="{9D8B030D-6E8A-4147-A177-3AD203B41FA5}">
                      <a16:colId xmlns:a16="http://schemas.microsoft.com/office/drawing/2014/main" val="20001"/>
                    </a:ext>
                  </a:extLst>
                </a:gridCol>
                <a:gridCol w="6459232">
                  <a:extLst>
                    <a:ext uri="{9D8B030D-6E8A-4147-A177-3AD203B41FA5}">
                      <a16:colId xmlns:a16="http://schemas.microsoft.com/office/drawing/2014/main" val="20002"/>
                    </a:ext>
                  </a:extLst>
                </a:gridCol>
              </a:tblGrid>
              <a:tr h="497910">
                <a:tc>
                  <a:txBody>
                    <a:bodyPr/>
                    <a:lstStyle/>
                    <a:p>
                      <a:pPr>
                        <a:lnSpc>
                          <a:spcPts val="1640"/>
                        </a:lnSpc>
                      </a:pPr>
                      <a:r>
                        <a:rPr lang="en-US" sz="1600" dirty="0"/>
                        <a:t>Resistance considerations</a:t>
                      </a:r>
                      <a:endParaRPr lang="en-US" sz="1600" b="1" dirty="0">
                        <a:solidFill>
                          <a:schemeClr val="bg1"/>
                        </a:solidFill>
                      </a:endParaRP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tc>
                  <a:txBody>
                    <a:bodyPr/>
                    <a:lstStyle/>
                    <a:p>
                      <a:pPr marL="0" marR="0" indent="0" algn="l" defTabSz="914400" rtl="0" eaLnBrk="1" fontAlgn="auto" latinLnBrk="0" hangingPunct="1">
                        <a:lnSpc>
                          <a:spcPts val="1640"/>
                        </a:lnSpc>
                        <a:spcBef>
                          <a:spcPts val="0"/>
                        </a:spcBef>
                        <a:spcAft>
                          <a:spcPts val="0"/>
                        </a:spcAft>
                        <a:buClr>
                          <a:srgbClr val="000000"/>
                        </a:buClr>
                        <a:buSzTx/>
                        <a:buFont typeface="Arial"/>
                        <a:buNone/>
                        <a:tabLst/>
                        <a:defRPr/>
                      </a:pPr>
                      <a:r>
                        <a:rPr lang="en-US" sz="1600" dirty="0"/>
                        <a:t>ART options</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extLst>
                  <a:ext uri="{0D108BD9-81ED-4DB2-BD59-A6C34878D82A}">
                    <a16:rowId xmlns:a16="http://schemas.microsoft.com/office/drawing/2014/main" val="10000"/>
                  </a:ext>
                </a:extLst>
              </a:tr>
              <a:tr h="1109597">
                <a:tc>
                  <a:txBody>
                    <a:bodyPr/>
                    <a:lstStyle/>
                    <a:p>
                      <a:pPr marL="285750" indent="-285750">
                        <a:lnSpc>
                          <a:spcPct val="114000"/>
                        </a:lnSpc>
                        <a:buFont typeface="Wingdings" panose="05000000000000000000" pitchFamily="2" charset="2"/>
                        <a:buChar char="§"/>
                      </a:pPr>
                      <a:r>
                        <a:rPr lang="en-US" sz="1600" dirty="0"/>
                        <a:t>if</a:t>
                      </a:r>
                      <a:r>
                        <a:rPr lang="en-US" sz="1600" baseline="0" dirty="0"/>
                        <a:t> resistance to 3TC/FTC </a:t>
                      </a:r>
                      <a:br>
                        <a:rPr lang="en-US" sz="1600" baseline="0" dirty="0"/>
                      </a:br>
                      <a:r>
                        <a:rPr lang="en-US" sz="1600" baseline="0" dirty="0"/>
                        <a:t>but no INSTI resistance</a:t>
                      </a:r>
                      <a:endParaRPr lang="en-US" sz="1600" dirty="0"/>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285750" indent="-285750">
                        <a:lnSpc>
                          <a:spcPct val="114000"/>
                        </a:lnSpc>
                        <a:buFont typeface="Wingdings" panose="05000000000000000000" pitchFamily="2" charset="2"/>
                        <a:buChar char="§"/>
                      </a:pPr>
                      <a:r>
                        <a:rPr lang="en-US" sz="1600" dirty="0"/>
                        <a:t>Boosted PI + 2 NRTIs (at least 1 active)</a:t>
                      </a:r>
                    </a:p>
                    <a:p>
                      <a:pPr marL="285750" indent="-285750">
                        <a:lnSpc>
                          <a:spcPct val="114000"/>
                        </a:lnSpc>
                        <a:buFont typeface="Wingdings" panose="05000000000000000000" pitchFamily="2" charset="2"/>
                        <a:buChar char="§"/>
                      </a:pPr>
                      <a:r>
                        <a:rPr lang="en-US" sz="1600" dirty="0"/>
                        <a:t>DTG + 2 NRTIs (include at least 1 active)</a:t>
                      </a:r>
                    </a:p>
                    <a:p>
                      <a:pPr marL="285750" indent="-285750">
                        <a:lnSpc>
                          <a:spcPct val="114000"/>
                        </a:lnSpc>
                        <a:buFont typeface="Wingdings" panose="05000000000000000000" pitchFamily="2" charset="2"/>
                        <a:buChar char="§"/>
                      </a:pPr>
                      <a:r>
                        <a:rPr lang="en-US" sz="1600" dirty="0"/>
                        <a:t>Boosted</a:t>
                      </a:r>
                      <a:r>
                        <a:rPr lang="en-US" sz="1600" baseline="0" dirty="0"/>
                        <a:t> PI + INSTI</a:t>
                      </a:r>
                      <a:endParaRPr lang="en-US" sz="1600" dirty="0"/>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1"/>
                  </a:ext>
                </a:extLst>
              </a:tr>
              <a:tr h="1489693">
                <a:tc>
                  <a:txBody>
                    <a:bodyPr/>
                    <a:lstStyle/>
                    <a:p>
                      <a:pPr marL="285750" indent="-285750">
                        <a:lnSpc>
                          <a:spcPct val="114000"/>
                        </a:lnSpc>
                        <a:buFont typeface="Wingdings" panose="05000000000000000000" pitchFamily="2" charset="2"/>
                        <a:buChar char="§"/>
                      </a:pPr>
                      <a:r>
                        <a:rPr lang="en-US" sz="1600" dirty="0"/>
                        <a:t>if</a:t>
                      </a:r>
                      <a:r>
                        <a:rPr lang="en-US" sz="1600" baseline="0" dirty="0"/>
                        <a:t> EVG or RAL resistance </a:t>
                      </a:r>
                      <a:br>
                        <a:rPr lang="en-US" sz="1600" baseline="0" dirty="0"/>
                      </a:br>
                      <a:r>
                        <a:rPr lang="en-US" sz="1600" baseline="0" dirty="0"/>
                        <a:t>+/- 3TC/FTC resistance </a:t>
                      </a:r>
                      <a:endParaRPr lang="en-US" sz="1600" dirty="0"/>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285750" indent="-285750">
                        <a:lnSpc>
                          <a:spcPct val="114000"/>
                        </a:lnSpc>
                        <a:buFont typeface="Wingdings" panose="05000000000000000000" pitchFamily="2" charset="2"/>
                        <a:buChar char="§"/>
                      </a:pPr>
                      <a:r>
                        <a:rPr lang="en-US" sz="1600" dirty="0"/>
                        <a:t>Boosted PI + 2 NRTIs (at least 1 active)</a:t>
                      </a:r>
                    </a:p>
                    <a:p>
                      <a:pPr marL="285750" indent="-285750">
                        <a:lnSpc>
                          <a:spcPct val="114000"/>
                        </a:lnSpc>
                        <a:buFont typeface="Wingdings" panose="05000000000000000000" pitchFamily="2" charset="2"/>
                        <a:buChar char="§"/>
                      </a:pPr>
                      <a:r>
                        <a:rPr lang="en-US" sz="1600" dirty="0"/>
                        <a:t>DTG BID (if HIV</a:t>
                      </a:r>
                      <a:r>
                        <a:rPr lang="en-US" sz="1600" baseline="0" dirty="0"/>
                        <a:t> is sensitive to DTG) </a:t>
                      </a:r>
                      <a:r>
                        <a:rPr lang="en-US" sz="1600" dirty="0"/>
                        <a:t>+ 2 active NRTIs</a:t>
                      </a:r>
                    </a:p>
                    <a:p>
                      <a:pPr marL="285750" indent="-285750">
                        <a:lnSpc>
                          <a:spcPct val="114000"/>
                        </a:lnSpc>
                        <a:buFont typeface="Wingdings" panose="05000000000000000000" pitchFamily="2" charset="2"/>
                        <a:buChar char="§"/>
                      </a:pPr>
                      <a:r>
                        <a:rPr lang="en-US" sz="1600" dirty="0"/>
                        <a:t>DTG BID (if HIV</a:t>
                      </a:r>
                      <a:r>
                        <a:rPr lang="en-US" sz="1600" baseline="0" dirty="0"/>
                        <a:t> is sensitive to DTG) + </a:t>
                      </a:r>
                      <a:r>
                        <a:rPr lang="en-US" sz="1600" dirty="0"/>
                        <a:t>boosted PI</a:t>
                      </a:r>
                    </a:p>
                    <a:p>
                      <a:pPr marL="285750" indent="-285750">
                        <a:lnSpc>
                          <a:spcPct val="114000"/>
                        </a:lnSpc>
                        <a:buFont typeface="Wingdings" panose="05000000000000000000" pitchFamily="2" charset="2"/>
                        <a:buChar char="§"/>
                      </a:pPr>
                      <a:r>
                        <a:rPr lang="en-US" sz="1600" dirty="0"/>
                        <a:t>(BIC</a:t>
                      </a:r>
                      <a:r>
                        <a:rPr lang="en-US" sz="1600" baseline="0" dirty="0"/>
                        <a:t> not recommended – no data)</a:t>
                      </a:r>
                      <a:endParaRPr lang="en-US" sz="1600" dirty="0"/>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2"/>
                  </a:ext>
                </a:extLst>
              </a:tr>
            </a:tbl>
          </a:graphicData>
        </a:graphic>
      </p:graphicFrame>
      <p:sp>
        <p:nvSpPr>
          <p:cNvPr id="4" name="Date Placeholder 3">
            <a:extLst>
              <a:ext uri="{FF2B5EF4-FFF2-40B4-BE49-F238E27FC236}">
                <a16:creationId xmlns:a16="http://schemas.microsoft.com/office/drawing/2014/main" id="{C6BB121E-7FAA-7E83-9D07-12D4D55BA02F}"/>
              </a:ext>
            </a:extLst>
          </p:cNvPr>
          <p:cNvSpPr>
            <a:spLocks noGrp="1"/>
          </p:cNvSpPr>
          <p:nvPr>
            <p:ph type="dt" sz="half" idx="2"/>
          </p:nvPr>
        </p:nvSpPr>
        <p:spPr>
          <a:xfrm>
            <a:off x="623297" y="6356350"/>
            <a:ext cx="2743200" cy="365125"/>
          </a:xfrm>
        </p:spPr>
        <p:txBody>
          <a:bodyPr/>
          <a:lstStyle/>
          <a:p>
            <a:fld id="{E9C2190B-799D-4B62-A326-B6C3B780E482}" type="datetime4">
              <a:rPr lang="en-US" smtClean="0"/>
              <a:t>March 5, 2026</a:t>
            </a:fld>
            <a:endParaRPr lang="en-US" dirty="0"/>
          </a:p>
        </p:txBody>
      </p:sp>
    </p:spTree>
    <p:extLst>
      <p:ext uri="{BB962C8B-B14F-4D97-AF65-F5344CB8AC3E}">
        <p14:creationId xmlns:p14="http://schemas.microsoft.com/office/powerpoint/2010/main" val="8258995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Learning Objectives </a:t>
            </a:r>
          </a:p>
        </p:txBody>
      </p:sp>
      <p:sp>
        <p:nvSpPr>
          <p:cNvPr id="6" name="Text Placeholder 5"/>
          <p:cNvSpPr>
            <a:spLocks noGrp="1"/>
          </p:cNvSpPr>
          <p:nvPr>
            <p:ph type="body" sz="quarter" idx="11"/>
          </p:nvPr>
        </p:nvSpPr>
        <p:spPr>
          <a:xfrm>
            <a:off x="837903" y="1695594"/>
            <a:ext cx="10513018" cy="4258366"/>
          </a:xfrm>
        </p:spPr>
        <p:txBody>
          <a:bodyPr/>
          <a:lstStyle/>
          <a:p>
            <a:pPr>
              <a:buNone/>
            </a:pPr>
            <a:r>
              <a:rPr lang="en-US" sz="1800" i="1" dirty="0"/>
              <a:t>By the end of this session, each participant will be able to:</a:t>
            </a:r>
          </a:p>
          <a:p>
            <a:pPr>
              <a:buFont typeface="+mj-lt"/>
              <a:buAutoNum type="arabicPeriod"/>
            </a:pPr>
            <a:r>
              <a:rPr lang="en-US" sz="1800" b="1" dirty="0"/>
              <a:t> Describe</a:t>
            </a:r>
            <a:r>
              <a:rPr lang="en-US" sz="1800" dirty="0"/>
              <a:t> the mission, guiding principles, and evidence-based strategies used to build the Grady </a:t>
            </a:r>
            <a:r>
              <a:rPr lang="en-US" sz="1800" dirty="0" err="1"/>
              <a:t>PrEP</a:t>
            </a:r>
            <a:r>
              <a:rPr lang="en-US" sz="1800" dirty="0"/>
              <a:t> Program, </a:t>
            </a:r>
            <a:r>
              <a:rPr lang="en-US" sz="1800" b="1" dirty="0"/>
              <a:t>giving an overview of its development and community context</a:t>
            </a:r>
            <a:r>
              <a:rPr lang="en-US" sz="1800" dirty="0"/>
              <a:t>.</a:t>
            </a:r>
          </a:p>
          <a:p>
            <a:pPr>
              <a:buFont typeface="+mj-lt"/>
              <a:buAutoNum type="arabicPeriod"/>
            </a:pPr>
            <a:r>
              <a:rPr lang="en-US" sz="1800" b="1" dirty="0"/>
              <a:t> Analyze</a:t>
            </a:r>
            <a:r>
              <a:rPr lang="en-US" sz="1800" dirty="0"/>
              <a:t> at least three structural barriers to </a:t>
            </a:r>
            <a:r>
              <a:rPr lang="en-US" sz="1800" dirty="0" err="1"/>
              <a:t>PrEP</a:t>
            </a:r>
            <a:r>
              <a:rPr lang="en-US" sz="1800" dirty="0"/>
              <a:t> access addressed by the program, </a:t>
            </a:r>
            <a:r>
              <a:rPr lang="en-US" sz="1800" b="1" dirty="0"/>
              <a:t>using examples of EHR integration, task shifting, and workflow redesign presented during the session</a:t>
            </a:r>
            <a:r>
              <a:rPr lang="en-US" sz="1800" dirty="0"/>
              <a:t>.</a:t>
            </a:r>
          </a:p>
          <a:p>
            <a:pPr>
              <a:buFont typeface="+mj-lt"/>
              <a:buAutoNum type="arabicPeriod"/>
            </a:pPr>
            <a:r>
              <a:rPr lang="en-US" sz="1800" b="1" dirty="0"/>
              <a:t> Explain</a:t>
            </a:r>
            <a:r>
              <a:rPr lang="en-US" sz="1800" dirty="0"/>
              <a:t> how 340B infrastructure and team-based care were leveraged to support scalability and financial sustainability, </a:t>
            </a:r>
            <a:r>
              <a:rPr lang="en-US" sz="1800" b="1" dirty="0"/>
              <a:t>based on the operational framework discussed</a:t>
            </a:r>
            <a:r>
              <a:rPr lang="en-US" sz="1800" dirty="0"/>
              <a:t>.</a:t>
            </a:r>
          </a:p>
          <a:p>
            <a:pPr>
              <a:buFont typeface="+mj-lt"/>
              <a:buAutoNum type="arabicPeriod"/>
            </a:pPr>
            <a:r>
              <a:rPr lang="en-US" sz="1800" b="1" dirty="0"/>
              <a:t> Outline</a:t>
            </a:r>
            <a:r>
              <a:rPr lang="en-US" sz="1800" dirty="0"/>
              <a:t> the key operational steps required to transition from an oral-only </a:t>
            </a:r>
            <a:r>
              <a:rPr lang="en-US" sz="1800" dirty="0" err="1"/>
              <a:t>PrEP</a:t>
            </a:r>
            <a:r>
              <a:rPr lang="en-US" sz="1800" dirty="0"/>
              <a:t> model to inclusion of long-acting injectable </a:t>
            </a:r>
            <a:r>
              <a:rPr lang="en-US" sz="1800" dirty="0" err="1"/>
              <a:t>PrEP</a:t>
            </a:r>
            <a:r>
              <a:rPr lang="en-US" sz="1800" dirty="0"/>
              <a:t>, </a:t>
            </a:r>
            <a:r>
              <a:rPr lang="en-US" sz="1800" b="1" dirty="0"/>
              <a:t>using the Grady implementation process as a case example</a:t>
            </a:r>
            <a:r>
              <a:rPr lang="en-US" sz="1800" dirty="0"/>
              <a:t>.</a:t>
            </a:r>
          </a:p>
          <a:p>
            <a:pPr>
              <a:buFont typeface="+mj-lt"/>
              <a:buAutoNum type="arabicPeriod"/>
            </a:pPr>
            <a:r>
              <a:rPr lang="en-US" sz="1800" b="1" dirty="0"/>
              <a:t> Summarize</a:t>
            </a:r>
            <a:r>
              <a:rPr lang="en-US" sz="1800" dirty="0"/>
              <a:t> program growth and outcome metrics that demonstrate impact and sustainability, </a:t>
            </a:r>
            <a:r>
              <a:rPr lang="en-US" sz="1800" b="1" dirty="0"/>
              <a:t>given the program data shared in the session</a:t>
            </a:r>
            <a:r>
              <a:rPr lang="en-US" sz="1800" dirty="0"/>
              <a:t>.</a:t>
            </a:r>
          </a:p>
        </p:txBody>
      </p:sp>
    </p:spTree>
    <p:extLst>
      <p:ext uri="{BB962C8B-B14F-4D97-AF65-F5344CB8AC3E}">
        <p14:creationId xmlns:p14="http://schemas.microsoft.com/office/powerpoint/2010/main" val="365895636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624484" y="1046679"/>
            <a:ext cx="10512424" cy="648915"/>
          </a:xfrm>
        </p:spPr>
        <p:txBody>
          <a:bodyPr>
            <a:normAutofit/>
          </a:bodyPr>
          <a:lstStyle/>
          <a:p>
            <a:r>
              <a:rPr lang="en-US" sz="3200" dirty="0">
                <a:cs typeface="Arial"/>
              </a:rPr>
              <a:t>Royalty-Free Images Resource Links</a:t>
            </a:r>
            <a:endParaRPr lang="en-US" dirty="0"/>
          </a:p>
        </p:txBody>
      </p:sp>
      <p:sp>
        <p:nvSpPr>
          <p:cNvPr id="6" name="Text Placeholder 5"/>
          <p:cNvSpPr>
            <a:spLocks noGrp="1"/>
          </p:cNvSpPr>
          <p:nvPr>
            <p:ph type="body" sz="quarter" idx="11"/>
          </p:nvPr>
        </p:nvSpPr>
        <p:spPr>
          <a:xfrm>
            <a:off x="624484" y="1702671"/>
            <a:ext cx="6726801" cy="4649143"/>
          </a:xfrm>
        </p:spPr>
        <p:txBody>
          <a:bodyPr lIns="91440" tIns="45720" rIns="91440" bIns="45720" anchor="t"/>
          <a:lstStyle/>
          <a:p>
            <a:pPr marL="690245" indent="-342900">
              <a:buFont typeface="Arial"/>
              <a:buChar char="•"/>
            </a:pPr>
            <a:r>
              <a:rPr lang="en-US" dirty="0">
                <a:ea typeface="+mn-lt"/>
                <a:cs typeface="+mn-lt"/>
                <a:hlinkClick r:id="rId2"/>
              </a:rPr>
              <a:t>AETC NCRC Flickr</a:t>
            </a:r>
            <a:endParaRPr lang="en-US" dirty="0">
              <a:hlinkClick r:id="rId2"/>
            </a:endParaRPr>
          </a:p>
          <a:p>
            <a:pPr marL="690245" indent="-342900">
              <a:buFont typeface="Arial"/>
              <a:buChar char="•"/>
            </a:pPr>
            <a:r>
              <a:rPr lang="en-US" dirty="0">
                <a:ea typeface="+mn-lt"/>
                <a:cs typeface="+mn-lt"/>
                <a:hlinkClick r:id="rId3"/>
              </a:rPr>
              <a:t>National Institute of Allergy and Infectious Diseases (NIAID) Flickr Stream</a:t>
            </a:r>
            <a:endParaRPr lang="en-US" dirty="0"/>
          </a:p>
          <a:p>
            <a:pPr marL="690245" indent="-342900">
              <a:buFont typeface="Arial"/>
              <a:buChar char="•"/>
            </a:pPr>
            <a:r>
              <a:rPr lang="en-US" dirty="0">
                <a:ea typeface="+mn-lt"/>
                <a:cs typeface="+mn-lt"/>
                <a:hlinkClick r:id="rId4"/>
              </a:rPr>
              <a:t>The Noun Project (icons and photos)</a:t>
            </a:r>
            <a:endParaRPr lang="en-US" dirty="0"/>
          </a:p>
          <a:p>
            <a:pPr marL="690245" indent="-342900">
              <a:buFont typeface="Arial"/>
              <a:buChar char="•"/>
            </a:pPr>
            <a:r>
              <a:rPr lang="en-US" dirty="0">
                <a:ea typeface="+mn-lt"/>
                <a:cs typeface="+mn-lt"/>
                <a:hlinkClick r:id="rId5"/>
              </a:rPr>
              <a:t>Pexels (photos)</a:t>
            </a:r>
            <a:endParaRPr lang="en-US" dirty="0"/>
          </a:p>
          <a:p>
            <a:pPr marL="690245" indent="-342900">
              <a:buFont typeface="Arial"/>
              <a:buChar char="•"/>
            </a:pPr>
            <a:r>
              <a:rPr lang="en-US" dirty="0">
                <a:ea typeface="+mn-lt"/>
                <a:cs typeface="+mn-lt"/>
                <a:hlinkClick r:id="rId6"/>
              </a:rPr>
              <a:t>Pixabay</a:t>
            </a:r>
            <a:endParaRPr lang="en-US"/>
          </a:p>
          <a:p>
            <a:pPr marL="690245" indent="-342900">
              <a:buFont typeface="Arial"/>
              <a:buChar char="•"/>
            </a:pPr>
            <a:r>
              <a:rPr lang="en-US" dirty="0">
                <a:ea typeface="+mn-lt"/>
                <a:cs typeface="+mn-lt"/>
                <a:hlinkClick r:id="rId7"/>
              </a:rPr>
              <a:t>Public Health Image Library (CDC)</a:t>
            </a:r>
            <a:endParaRPr lang="en-US" dirty="0">
              <a:ea typeface="+mn-lt"/>
              <a:cs typeface="+mn-lt"/>
            </a:endParaRPr>
          </a:p>
          <a:p>
            <a:pPr marL="690245" indent="-342900">
              <a:buFont typeface="Arial"/>
              <a:buChar char="•"/>
            </a:pPr>
            <a:r>
              <a:rPr lang="en-US" dirty="0">
                <a:ea typeface="+mn-lt"/>
                <a:cs typeface="+mn-lt"/>
                <a:hlinkClick r:id="rId8"/>
              </a:rPr>
              <a:t>Unsplash</a:t>
            </a:r>
            <a:endParaRPr lang="en-US" dirty="0" err="1"/>
          </a:p>
          <a:p>
            <a:pPr marL="690245" indent="-342900">
              <a:buFont typeface="Arial"/>
              <a:buChar char="•"/>
            </a:pPr>
            <a:r>
              <a:rPr lang="en-US" dirty="0">
                <a:ea typeface="+mn-lt"/>
                <a:cs typeface="+mn-lt"/>
                <a:hlinkClick r:id="rId9"/>
              </a:rPr>
              <a:t>Wikimedia Commons</a:t>
            </a:r>
            <a:endParaRPr lang="en-US" dirty="0"/>
          </a:p>
        </p:txBody>
      </p:sp>
      <p:sp>
        <p:nvSpPr>
          <p:cNvPr id="3" name="TextBox 2">
            <a:extLst>
              <a:ext uri="{FF2B5EF4-FFF2-40B4-BE49-F238E27FC236}">
                <a16:creationId xmlns:a16="http://schemas.microsoft.com/office/drawing/2014/main" id="{7BD08239-CD44-6A2F-15E3-83275376462E}"/>
              </a:ext>
            </a:extLst>
          </p:cNvPr>
          <p:cNvSpPr txBox="1"/>
          <p:nvPr/>
        </p:nvSpPr>
        <p:spPr>
          <a:xfrm>
            <a:off x="7857608" y="2189284"/>
            <a:ext cx="3998391"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Royalty-free images are digital images that can be used for commercial and personal purposes without paying a fee for each use. They are a cost-effective solution for those who need high-quality visuals but don't have the budget to commission custom photography or purchase rights-managed images. With royalty-free images, you can download and use the image multiple times without worrying about any additional fees. Here are some helpful links that you can use for </a:t>
            </a:r>
            <a:r>
              <a:rPr lang="en-US" sz="1600"/>
              <a:t>royalty-free images.</a:t>
            </a:r>
            <a:endParaRPr lang="en-US" sz="1600" dirty="0"/>
          </a:p>
        </p:txBody>
      </p:sp>
    </p:spTree>
    <p:extLst>
      <p:ext uri="{BB962C8B-B14F-4D97-AF65-F5344CB8AC3E}">
        <p14:creationId xmlns:p14="http://schemas.microsoft.com/office/powerpoint/2010/main" val="97973515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C742BFA-78B1-E54D-AE00-634E840A149A}"/>
              </a:ext>
            </a:extLst>
          </p:cNvPr>
          <p:cNvSpPr>
            <a:spLocks noGrp="1"/>
          </p:cNvSpPr>
          <p:nvPr>
            <p:ph type="title"/>
          </p:nvPr>
        </p:nvSpPr>
        <p:spPr/>
        <p:txBody>
          <a:bodyPr/>
          <a:lstStyle/>
          <a:p>
            <a:r>
              <a:rPr lang="en-US" dirty="0"/>
              <a:t>Which best describes your </a:t>
            </a:r>
            <a:r>
              <a:rPr lang="en-US" dirty="0" err="1"/>
              <a:t>PrEP</a:t>
            </a:r>
            <a:r>
              <a:rPr lang="en-US" dirty="0"/>
              <a:t> program?</a:t>
            </a:r>
          </a:p>
        </p:txBody>
      </p:sp>
      <p:sp>
        <p:nvSpPr>
          <p:cNvPr id="16" name="Text Placeholder 15">
            <a:extLst>
              <a:ext uri="{FF2B5EF4-FFF2-40B4-BE49-F238E27FC236}">
                <a16:creationId xmlns:a16="http://schemas.microsoft.com/office/drawing/2014/main" id="{29B1950F-1997-E44F-8DD0-697A15C1F49E}"/>
              </a:ext>
            </a:extLst>
          </p:cNvPr>
          <p:cNvSpPr>
            <a:spLocks noGrp="1"/>
          </p:cNvSpPr>
          <p:nvPr>
            <p:ph type="body" sz="quarter" idx="11"/>
          </p:nvPr>
        </p:nvSpPr>
        <p:spPr/>
        <p:txBody>
          <a:bodyPr/>
          <a:lstStyle/>
          <a:p>
            <a:pPr marL="457200" indent="-457200">
              <a:buAutoNum type="arabicPeriod"/>
            </a:pPr>
            <a:r>
              <a:rPr lang="en-US" dirty="0"/>
              <a:t>No </a:t>
            </a:r>
            <a:r>
              <a:rPr lang="en-US" dirty="0" err="1"/>
              <a:t>PrEP</a:t>
            </a:r>
            <a:r>
              <a:rPr lang="en-US" dirty="0"/>
              <a:t> program</a:t>
            </a:r>
          </a:p>
          <a:p>
            <a:pPr marL="457200" indent="-457200">
              <a:buAutoNum type="arabicPeriod"/>
            </a:pPr>
            <a:r>
              <a:rPr lang="en-US" dirty="0"/>
              <a:t>Oral </a:t>
            </a:r>
            <a:r>
              <a:rPr lang="en-US" dirty="0" err="1"/>
              <a:t>PrEP</a:t>
            </a:r>
            <a:r>
              <a:rPr lang="en-US" dirty="0"/>
              <a:t> Program</a:t>
            </a:r>
          </a:p>
          <a:p>
            <a:pPr marL="457200" indent="-457200">
              <a:buAutoNum type="arabicPeriod"/>
            </a:pPr>
            <a:r>
              <a:rPr lang="en-US" dirty="0"/>
              <a:t>Oral + LA </a:t>
            </a:r>
            <a:r>
              <a:rPr lang="en-US" dirty="0" err="1"/>
              <a:t>PrEP</a:t>
            </a:r>
            <a:endParaRPr lang="en-US" dirty="0"/>
          </a:p>
          <a:p>
            <a:pPr marL="457200" indent="-457200">
              <a:buAutoNum type="arabicPeriod"/>
            </a:pPr>
            <a:r>
              <a:rPr lang="en-US" dirty="0"/>
              <a:t>LA </a:t>
            </a:r>
            <a:r>
              <a:rPr lang="en-US" dirty="0" err="1"/>
              <a:t>PrEP</a:t>
            </a:r>
            <a:r>
              <a:rPr lang="en-US" dirty="0"/>
              <a:t> but operational challenges</a:t>
            </a:r>
          </a:p>
          <a:p>
            <a:pPr marL="0" indent="0">
              <a:buNone/>
            </a:pPr>
            <a:endParaRPr lang="en-US" dirty="0"/>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623297" y="2166708"/>
            <a:ext cx="10512425" cy="2986087"/>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pitchFamily="2" charset="2"/>
              <a:buNone/>
            </a:pPr>
            <a:endParaRPr lang="en-US" dirty="0"/>
          </a:p>
        </p:txBody>
      </p:sp>
    </p:spTree>
    <p:extLst>
      <p:ext uri="{BB962C8B-B14F-4D97-AF65-F5344CB8AC3E}">
        <p14:creationId xmlns:p14="http://schemas.microsoft.com/office/powerpoint/2010/main" val="172212592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3C168-96A5-8048-E922-A0BC4AF77FC6}"/>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1DEFF9F5-7545-0ABB-1CEF-831E0061F3BD}"/>
              </a:ext>
            </a:extLst>
          </p:cNvPr>
          <p:cNvSpPr>
            <a:spLocks noGrp="1"/>
          </p:cNvSpPr>
          <p:nvPr>
            <p:ph type="title"/>
          </p:nvPr>
        </p:nvSpPr>
        <p:spPr/>
        <p:txBody>
          <a:bodyPr/>
          <a:lstStyle/>
          <a:p>
            <a:r>
              <a:rPr lang="en-US" dirty="0"/>
              <a:t>What is your biggest barrier to scale? </a:t>
            </a:r>
          </a:p>
        </p:txBody>
      </p:sp>
      <p:sp>
        <p:nvSpPr>
          <p:cNvPr id="16" name="Text Placeholder 15">
            <a:extLst>
              <a:ext uri="{FF2B5EF4-FFF2-40B4-BE49-F238E27FC236}">
                <a16:creationId xmlns:a16="http://schemas.microsoft.com/office/drawing/2014/main" id="{F123714D-D5D9-055F-D11B-D0EAA5935AB0}"/>
              </a:ext>
            </a:extLst>
          </p:cNvPr>
          <p:cNvSpPr>
            <a:spLocks noGrp="1"/>
          </p:cNvSpPr>
          <p:nvPr>
            <p:ph type="body" sz="quarter" idx="11"/>
          </p:nvPr>
        </p:nvSpPr>
        <p:spPr/>
        <p:txBody>
          <a:bodyPr/>
          <a:lstStyle/>
          <a:p>
            <a:pPr marL="0" indent="0">
              <a:buNone/>
            </a:pPr>
            <a:r>
              <a:rPr lang="en-US" dirty="0"/>
              <a:t>Word cloud</a:t>
            </a:r>
          </a:p>
        </p:txBody>
      </p:sp>
      <p:sp>
        <p:nvSpPr>
          <p:cNvPr id="7" name="Text Placeholder 6">
            <a:extLst>
              <a:ext uri="{FF2B5EF4-FFF2-40B4-BE49-F238E27FC236}">
                <a16:creationId xmlns:a16="http://schemas.microsoft.com/office/drawing/2014/main" id="{8738DCE1-B683-55E3-D12D-2A010AFC4CE8}"/>
              </a:ext>
            </a:extLst>
          </p:cNvPr>
          <p:cNvSpPr txBox="1">
            <a:spLocks/>
          </p:cNvSpPr>
          <p:nvPr/>
        </p:nvSpPr>
        <p:spPr>
          <a:xfrm>
            <a:off x="623297" y="2166708"/>
            <a:ext cx="10512425" cy="2986087"/>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pitchFamily="2" charset="2"/>
              <a:buNone/>
            </a:pPr>
            <a:endParaRPr lang="en-US" dirty="0"/>
          </a:p>
        </p:txBody>
      </p:sp>
    </p:spTree>
    <p:extLst>
      <p:ext uri="{BB962C8B-B14F-4D97-AF65-F5344CB8AC3E}">
        <p14:creationId xmlns:p14="http://schemas.microsoft.com/office/powerpoint/2010/main" val="2384701811"/>
      </p:ext>
    </p:extLst>
  </p:cSld>
  <p:clrMapOvr>
    <a:masterClrMapping/>
  </p:clrMapOvr>
  <p:transition spd="slow">
    <p:fade/>
  </p:transition>
</p:sld>
</file>

<file path=ppt/theme/theme1.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E9B863C-DE2F-4FC5-B704-B98053DCC2A1}"/>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CB3B78A7-7F93-4FB2-8006-051DC23A82AC}"/>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3508AACB-9AD2-40AB-995C-481952F1FE62}"/>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4E2A952-FB3A-47FA-81DD-F758D9C96D84}"/>
    </a:ext>
  </a:extLst>
</a:theme>
</file>

<file path=ppt/theme/theme6.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9" ma:contentTypeDescription="Create a new document." ma:contentTypeScope="" ma:versionID="61e1995245869c53118d04575109eed8">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70eefe698c5875ba0fcb7bbbaaba3a2f"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B57F0F-9461-4BBE-906D-AB84B21CD3B2}">
  <ds:schemaRefs>
    <ds:schemaRef ds:uri="http://schemas.microsoft.com/office/2006/documentManagement/types"/>
    <ds:schemaRef ds:uri="http://schemas.microsoft.com/office/2006/metadata/properties"/>
    <ds:schemaRef ds:uri="a89a0a29-f901-4f80-a0b6-fef874ca8871"/>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 ds:uri="d5c82a1a-2a8a-49b4-8a9c-deebcf1aae21"/>
    <ds:schemaRef ds:uri="http://purl.org/dc/elements/1.1/"/>
  </ds:schemaRefs>
</ds:datastoreItem>
</file>

<file path=customXml/itemProps2.xml><?xml version="1.0" encoding="utf-8"?>
<ds:datastoreItem xmlns:ds="http://schemas.openxmlformats.org/officeDocument/2006/customXml" ds:itemID="{3760E130-1A23-4D18-BFEE-6EAAA36392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E3D3BF-4C38-44CF-9049-79039A97F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AETC-program-template-widescreen</Template>
  <TotalTime>7395</TotalTime>
  <Words>3685</Words>
  <Application>Microsoft Office PowerPoint</Application>
  <PresentationFormat>Custom</PresentationFormat>
  <Paragraphs>536</Paragraphs>
  <Slides>58</Slides>
  <Notes>14</Notes>
  <HiddenSlides>4</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58</vt:i4>
      </vt:variant>
    </vt:vector>
  </HeadingPairs>
  <TitlesOfParts>
    <vt:vector size="81" baseType="lpstr">
      <vt:lpstr>Aptos</vt:lpstr>
      <vt:lpstr>Aptos Display</vt:lpstr>
      <vt:lpstr>Arial</vt:lpstr>
      <vt:lpstr>Arial Rounded MT Bold</vt:lpstr>
      <vt:lpstr>BlinkMacSystemFont</vt:lpstr>
      <vt:lpstr>Calibri</vt:lpstr>
      <vt:lpstr>Courier New</vt:lpstr>
      <vt:lpstr>Crimson Pro</vt:lpstr>
      <vt:lpstr>Lato Light</vt:lpstr>
      <vt:lpstr>Open Sans</vt:lpstr>
      <vt:lpstr>Poppins</vt:lpstr>
      <vt:lpstr>STIXGeneral-Regular</vt:lpstr>
      <vt:lpstr>System Font Regular</vt:lpstr>
      <vt:lpstr>Times New Roman</vt:lpstr>
      <vt:lpstr>Tw Cen MT</vt:lpstr>
      <vt:lpstr>Wingdings</vt:lpstr>
      <vt:lpstr>Title slide master</vt:lpstr>
      <vt:lpstr>Content slide master</vt:lpstr>
      <vt:lpstr>3_Custom Design</vt:lpstr>
      <vt:lpstr>5_Custom Design</vt:lpstr>
      <vt:lpstr>6_Custom Design</vt:lpstr>
      <vt:lpstr>Droplet</vt:lpstr>
      <vt:lpstr>4_Office Theme</vt:lpstr>
      <vt:lpstr>The Grady HIV Prevention Program:  Building a Sustainable, EHR-Integrated Model for Accessible HIV Prevention</vt:lpstr>
      <vt:lpstr>Disclosures</vt:lpstr>
      <vt:lpstr>Disclosures</vt:lpstr>
      <vt:lpstr>Disclosures</vt:lpstr>
      <vt:lpstr>AETC Program National Centers and HIV Curriculum</vt:lpstr>
      <vt:lpstr>Learning Objectives </vt:lpstr>
      <vt:lpstr>Royalty-Free Images Resource Links</vt:lpstr>
      <vt:lpstr>Which best describes your PrEP program?</vt:lpstr>
      <vt:lpstr>What is your biggest barrier to scale? </vt:lpstr>
      <vt:lpstr>Why we built the GHS PrEP Program</vt:lpstr>
      <vt:lpstr>PREP disparities</vt:lpstr>
      <vt:lpstr>PowerPoint Presentation</vt:lpstr>
      <vt:lpstr>PowerPoint Presentation</vt:lpstr>
      <vt:lpstr>PowerPoint Presentation</vt:lpstr>
      <vt:lpstr>PowerPoint Presentation</vt:lpstr>
      <vt:lpstr>PowerPoint Presentation</vt:lpstr>
      <vt:lpstr>Grady PrEP Program</vt:lpstr>
      <vt:lpstr>Challenges in risk assessment</vt:lpstr>
      <vt:lpstr>PowerPoint Presentation</vt:lpstr>
      <vt:lpstr>HIV risk in women</vt:lpstr>
      <vt:lpstr>Comparing Behavioral and Socio-Structural Exposures for Women’s HIV Prevention in the Urban South </vt:lpstr>
      <vt:lpstr>Comparing Behavioral and Socio-Structural Exposures for Women’s HIV Prevention in the Urban South </vt:lpstr>
      <vt:lpstr>HIV risk in women</vt:lpstr>
      <vt:lpstr>PREP for your community</vt:lpstr>
      <vt:lpstr>PowerPoint Presentation</vt:lpstr>
      <vt:lpstr>PowerPoint Presentation</vt:lpstr>
      <vt:lpstr>PowerPoint Presentation</vt:lpstr>
      <vt:lpstr>PowerPoint Presentation</vt:lpstr>
      <vt:lpstr>Grady PrEP Program</vt:lpstr>
      <vt:lpstr>PowerPoint Presentation</vt:lpstr>
      <vt:lpstr>PowerPoint Presentation</vt:lpstr>
      <vt:lpstr>PowerPoint Presentation</vt:lpstr>
      <vt:lpstr>De-medicalized, easy community access: self-referral from website </vt:lpstr>
      <vt:lpstr>Identify non-grant revenue streams</vt:lpstr>
      <vt:lpstr>Use team-based care to enhance persistence and streamline infrastructure</vt:lpstr>
      <vt:lpstr>Incorporate a population-health infrastructure to enhance uptake and persistence, and support flexible programming</vt:lpstr>
      <vt:lpstr>Incorporate a population-health infrastructure to enhance uptake and persistence, and support flexible programming</vt:lpstr>
      <vt:lpstr>Does the model work?</vt:lpstr>
      <vt:lpstr>PowerPoint Presentation</vt:lpstr>
      <vt:lpstr>PowerPoint Presentation</vt:lpstr>
      <vt:lpstr>PrEP at Grady: Stratified care continuum</vt:lpstr>
      <vt:lpstr>PowerPoint Presentation</vt:lpstr>
      <vt:lpstr>PowerPoint Presentation</vt:lpstr>
      <vt:lpstr>PowerPoint Presentation</vt:lpstr>
      <vt:lpstr>GHS LA PrEP Program: key components of scalability and sustainability</vt:lpstr>
      <vt:lpstr>PowerPoint Presentation</vt:lpstr>
      <vt:lpstr>PowerPoint Presentation</vt:lpstr>
      <vt:lpstr>Team-based approach to complex logistics </vt:lpstr>
      <vt:lpstr>Streamlined task identification for MAC and Navigator</vt:lpstr>
      <vt:lpstr>Population Health: Integrated tracking mechanism includes LAI PrEP</vt:lpstr>
      <vt:lpstr>PowerPoint Presentation</vt:lpstr>
      <vt:lpstr>PowerPoint Presentation</vt:lpstr>
      <vt:lpstr>PowerPoint Presentation</vt:lpstr>
      <vt:lpstr>GHS PrEP Program: take-home points</vt:lpstr>
      <vt:lpstr>Three Column Layout</vt:lpstr>
      <vt:lpstr>Four Column Layout</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Souvannaraj, Jake;Sadie Harris</dc:creator>
  <cp:lastModifiedBy>Short, Stephanie L.</cp:lastModifiedBy>
  <cp:revision>121</cp:revision>
  <cp:lastPrinted>2014-09-18T20:07:37Z</cp:lastPrinted>
  <dcterms:created xsi:type="dcterms:W3CDTF">2022-02-08T21:24:12Z</dcterms:created>
  <dcterms:modified xsi:type="dcterms:W3CDTF">2026-03-05T18:55:17Z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2023-02-09T00:21:57Z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6bb93189-4504-4495-922c-a7dd9f256ca4</vt:lpwstr>
  </property>
  <property fmtid="{D5CDD505-2E9C-101B-9397-08002B2CF9AE}" pid="8" name="MSIP_Label_792c8cef-6f2b-4af1-b4ac-d815ff795cd6_ContentBits">
    <vt:lpwstr>0</vt:lpwstr>
  </property>
  <property fmtid="{D5CDD505-2E9C-101B-9397-08002B2CF9AE}" pid="9" name="ContentTypeId">
    <vt:lpwstr>0x0101004E410992C17FFB4AA99C1035259D0A26</vt:lpwstr>
  </property>
  <property fmtid="{D5CDD505-2E9C-101B-9397-08002B2CF9AE}" pid="10" name="MediaServiceImageTags">
    <vt:lpwstr/>
  </property>
</Properties>
</file>