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735" r:id="rId5"/>
    <p:sldMasterId id="2147483812" r:id="rId6"/>
    <p:sldMasterId id="2147483900" r:id="rId7"/>
    <p:sldMasterId id="2147483911" r:id="rId8"/>
    <p:sldMasterId id="2147484002" r:id="rId9"/>
  </p:sldMasterIdLst>
  <p:notesMasterIdLst>
    <p:notesMasterId r:id="rId91"/>
  </p:notesMasterIdLst>
  <p:handoutMasterIdLst>
    <p:handoutMasterId r:id="rId92"/>
  </p:handoutMasterIdLst>
  <p:sldIdLst>
    <p:sldId id="2147376363" r:id="rId10"/>
    <p:sldId id="2141412031" r:id="rId11"/>
    <p:sldId id="2141412034" r:id="rId12"/>
    <p:sldId id="319" r:id="rId13"/>
    <p:sldId id="447" r:id="rId14"/>
    <p:sldId id="2147376320" r:id="rId15"/>
    <p:sldId id="291" r:id="rId16"/>
    <p:sldId id="2147376184" r:id="rId17"/>
    <p:sldId id="2147376185" r:id="rId18"/>
    <p:sldId id="384" r:id="rId19"/>
    <p:sldId id="2147376293" r:id="rId20"/>
    <p:sldId id="2147376278" r:id="rId21"/>
    <p:sldId id="2147376305" r:id="rId22"/>
    <p:sldId id="2147376319" r:id="rId23"/>
    <p:sldId id="2147376309" r:id="rId24"/>
    <p:sldId id="2147376313" r:id="rId25"/>
    <p:sldId id="2147376182" r:id="rId26"/>
    <p:sldId id="2147376180" r:id="rId27"/>
    <p:sldId id="2147375740" r:id="rId28"/>
    <p:sldId id="2147376306" r:id="rId29"/>
    <p:sldId id="4635" r:id="rId30"/>
    <p:sldId id="2145707273" r:id="rId31"/>
    <p:sldId id="6779" r:id="rId32"/>
    <p:sldId id="2147375752" r:id="rId33"/>
    <p:sldId id="2145707279" r:id="rId34"/>
    <p:sldId id="2147375741" r:id="rId35"/>
    <p:sldId id="913" r:id="rId36"/>
    <p:sldId id="364" r:id="rId37"/>
    <p:sldId id="2147375759" r:id="rId38"/>
    <p:sldId id="4654" r:id="rId39"/>
    <p:sldId id="536" r:id="rId40"/>
    <p:sldId id="2147376314" r:id="rId41"/>
    <p:sldId id="2147376359" r:id="rId42"/>
    <p:sldId id="2147376330" r:id="rId43"/>
    <p:sldId id="2147376362" r:id="rId44"/>
    <p:sldId id="2147376331" r:id="rId45"/>
    <p:sldId id="2147376352" r:id="rId46"/>
    <p:sldId id="2147376353" r:id="rId47"/>
    <p:sldId id="2147376357" r:id="rId48"/>
    <p:sldId id="2147376351" r:id="rId49"/>
    <p:sldId id="2147376354" r:id="rId50"/>
    <p:sldId id="2147376324" r:id="rId51"/>
    <p:sldId id="2145707278" r:id="rId52"/>
    <p:sldId id="599" r:id="rId53"/>
    <p:sldId id="2147376322" r:id="rId54"/>
    <p:sldId id="4644" r:id="rId55"/>
    <p:sldId id="2147376325" r:id="rId56"/>
    <p:sldId id="2147376315" r:id="rId57"/>
    <p:sldId id="2147375767" r:id="rId58"/>
    <p:sldId id="2147375768" r:id="rId59"/>
    <p:sldId id="2147375769" r:id="rId60"/>
    <p:sldId id="2147376310" r:id="rId61"/>
    <p:sldId id="2147376311" r:id="rId62"/>
    <p:sldId id="2147376303" r:id="rId63"/>
    <p:sldId id="2147376307" r:id="rId64"/>
    <p:sldId id="260" r:id="rId65"/>
    <p:sldId id="515" r:id="rId66"/>
    <p:sldId id="2147375753" r:id="rId67"/>
    <p:sldId id="2147376308" r:id="rId68"/>
    <p:sldId id="2147375815" r:id="rId69"/>
    <p:sldId id="2147376134" r:id="rId70"/>
    <p:sldId id="2147376203" r:id="rId71"/>
    <p:sldId id="2147376267" r:id="rId72"/>
    <p:sldId id="2147376140" r:id="rId73"/>
    <p:sldId id="277" r:id="rId74"/>
    <p:sldId id="2147376166" r:id="rId75"/>
    <p:sldId id="2147376333" r:id="rId76"/>
    <p:sldId id="2147376334" r:id="rId77"/>
    <p:sldId id="2147376335" r:id="rId78"/>
    <p:sldId id="2147376337" r:id="rId79"/>
    <p:sldId id="2147376360" r:id="rId80"/>
    <p:sldId id="2147376361" r:id="rId81"/>
    <p:sldId id="2147376340" r:id="rId82"/>
    <p:sldId id="2147376296" r:id="rId83"/>
    <p:sldId id="2147376312" r:id="rId84"/>
    <p:sldId id="2147375823" r:id="rId85"/>
    <p:sldId id="2147375755" r:id="rId86"/>
    <p:sldId id="2147376299" r:id="rId87"/>
    <p:sldId id="2147376323" r:id="rId88"/>
    <p:sldId id="2147376298" r:id="rId89"/>
    <p:sldId id="290" r:id="rId90"/>
  </p:sldIdLst>
  <p:sldSz cx="9144000" cy="5143500" type="screen16x9"/>
  <p:notesSz cx="7102475" cy="9388475"/>
  <p:embeddedFontLst>
    <p:embeddedFont>
      <p:font typeface="Arial Narrow" panose="020B0606020202030204" pitchFamily="34" charset="0"/>
      <p:regular r:id="rId93"/>
      <p:bold r:id="rId94"/>
      <p:italic r:id="rId95"/>
      <p:boldItalic r:id="rId96"/>
    </p:embeddedFont>
    <p:embeddedFont>
      <p:font typeface="Cambria" panose="02040503050406030204" pitchFamily="18" charset="0"/>
      <p:regular r:id="rId97"/>
      <p:bold r:id="rId98"/>
      <p:italic r:id="rId99"/>
      <p:boldItalic r:id="rId100"/>
    </p:embeddedFont>
    <p:embeddedFont>
      <p:font typeface="Candara" panose="020E0502030303020204" pitchFamily="34" charset="0"/>
      <p:regular r:id="rId101"/>
      <p:bold r:id="rId102"/>
      <p:italic r:id="rId103"/>
      <p:boldItalic r:id="rId104"/>
    </p:embeddedFont>
    <p:embeddedFont>
      <p:font typeface="Georgia" panose="02040502050405020303" pitchFamily="18" charset="0"/>
      <p:regular r:id="rId105"/>
      <p:bold r:id="rId106"/>
      <p:italic r:id="rId107"/>
      <p:boldItalic r:id="rId108"/>
    </p:embeddedFont>
    <p:embeddedFont>
      <p:font typeface="Helvetica" panose="020B0604020202020204" pitchFamily="34" charset="0"/>
      <p:regular r:id="rId109"/>
      <p:bold r:id="rId110"/>
      <p:italic r:id="rId111"/>
      <p:boldItalic r:id="rId112"/>
    </p:embeddedFont>
    <p:embeddedFont>
      <p:font typeface="Open Sans" panose="020B0606030504020204" pitchFamily="34" charset="0"/>
      <p:regular r:id="rId113"/>
      <p:bold r:id="rId114"/>
      <p:italic r:id="rId115"/>
      <p:boldItalic r:id="rId116"/>
    </p:embeddedFont>
    <p:embeddedFont>
      <p:font typeface="Roboto" panose="02000000000000000000" pitchFamily="2" charset="0"/>
      <p:regular r:id="rId117"/>
      <p:bold r:id="rId118"/>
      <p:italic r:id="rId119"/>
      <p:boldItalic r:id="rId120"/>
    </p:embeddedFont>
    <p:embeddedFont>
      <p:font typeface="Source Sans Pro" panose="020B0503030403020204" pitchFamily="34" charset="0"/>
      <p:regular r:id="rId121"/>
      <p:bold r:id="rId122"/>
      <p:italic r:id="rId123"/>
      <p:boldItalic r:id="rId124"/>
    </p:embeddedFont>
    <p:embeddedFont>
      <p:font typeface="Times" panose="02020603050405020304" pitchFamily="18" charset="0"/>
      <p:regular r:id="rId125"/>
      <p:bold r:id="rId126"/>
      <p:italic r:id="rId127"/>
      <p:boldItalic r:id="rId128"/>
    </p:embeddedFont>
  </p:embeddedFontLst>
  <p:custDataLst>
    <p:tags r:id="rId1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8A039F-7474-B125-E2C7-B1A3077D30B6}" name="Guest User" initials="GU" userId="S::urn:spo:tenantanon#27b3e2b0-a225-485e-a3fe-d220c13b3ef8::" providerId="AD"/>
  <p188:author id="{2AC724F1-9578-1257-140F-9F522CEC2423}" name="Reed Kuykendall" initials="RK" userId="S::rkuykendall@iasusa.org::1c3b5a29-0ea7-441e-9bb5-3c4659aa4f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01A"/>
    <a:srgbClr val="EDEDE3"/>
    <a:srgbClr val="1C4C95"/>
    <a:srgbClr val="9CBFD5"/>
    <a:srgbClr val="88A194"/>
    <a:srgbClr val="859F92"/>
    <a:srgbClr val="849E91"/>
    <a:srgbClr val="DFDFDF"/>
    <a:srgbClr val="6E8AB1"/>
    <a:srgbClr val="201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76AEE-0D4F-A4B4-9FD6-E1C84F882E0D}" v="200" dt="2026-03-05T18:49:11.947"/>
  </p1510:revLst>
</p1510:revInfo>
</file>

<file path=ppt/tableStyles.xml><?xml version="1.0" encoding="utf-8"?>
<a:tblStyleLst xmlns:a="http://schemas.openxmlformats.org/drawingml/2006/main" def="{0A0E8E19-057F-4527-86A4-FE47F5AE64EB}">
  <a:tblStyle styleId="{0A0E8E19-057F-4527-86A4-FE47F5AE64EB}"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60465"/>
  </p:normalViewPr>
  <p:slideViewPr>
    <p:cSldViewPr snapToGrid="0">
      <p:cViewPr varScale="1">
        <p:scale>
          <a:sx n="89" d="100"/>
          <a:sy n="89" d="100"/>
        </p:scale>
        <p:origin x="2244"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5.fntdata"/><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font" Target="fonts/font15.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0.fntdata"/><Relationship Id="rId123" Type="http://schemas.openxmlformats.org/officeDocument/2006/relationships/font" Target="fonts/font31.fntdata"/><Relationship Id="rId128" Type="http://schemas.openxmlformats.org/officeDocument/2006/relationships/font" Target="fonts/font36.fntdata"/><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font" Target="fonts/font3.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21.fntdata"/><Relationship Id="rId118" Type="http://schemas.openxmlformats.org/officeDocument/2006/relationships/font" Target="fonts/font26.fntdata"/><Relationship Id="rId134" Type="http://schemas.microsoft.com/office/2015/10/relationships/revisionInfo" Target="revisionInfo.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1.fntdata"/><Relationship Id="rId108" Type="http://schemas.openxmlformats.org/officeDocument/2006/relationships/font" Target="fonts/font16.fntdata"/><Relationship Id="rId124" Type="http://schemas.openxmlformats.org/officeDocument/2006/relationships/font" Target="fonts/font32.fntdata"/><Relationship Id="rId129" Type="http://schemas.openxmlformats.org/officeDocument/2006/relationships/tags" Target="tags/tag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22.fntdata"/><Relationship Id="rId119" Type="http://schemas.openxmlformats.org/officeDocument/2006/relationships/font" Target="fonts/font27.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presProps" Target="presProps.xml"/><Relationship Id="rId135" Type="http://schemas.microsoft.com/office/2018/10/relationships/authors" Target="author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17.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5.fntdata"/><Relationship Id="rId104" Type="http://schemas.openxmlformats.org/officeDocument/2006/relationships/font" Target="fonts/font12.fntdata"/><Relationship Id="rId120" Type="http://schemas.openxmlformats.org/officeDocument/2006/relationships/font" Target="fonts/font28.fntdata"/><Relationship Id="rId125" Type="http://schemas.openxmlformats.org/officeDocument/2006/relationships/font" Target="fonts/font33.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18.fntdata"/><Relationship Id="rId115" Type="http://schemas.openxmlformats.org/officeDocument/2006/relationships/font" Target="fonts/font23.fntdata"/><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8.fntdata"/><Relationship Id="rId105" Type="http://schemas.openxmlformats.org/officeDocument/2006/relationships/font" Target="fonts/font13.fntdata"/><Relationship Id="rId126" Type="http://schemas.openxmlformats.org/officeDocument/2006/relationships/font" Target="fonts/font34.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fntdata"/><Relationship Id="rId98" Type="http://schemas.openxmlformats.org/officeDocument/2006/relationships/font" Target="fonts/font6.fntdata"/><Relationship Id="rId121" Type="http://schemas.openxmlformats.org/officeDocument/2006/relationships/font" Target="fonts/font29.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24.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19.fntdata"/><Relationship Id="rId132"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14.fntdata"/><Relationship Id="rId127" Type="http://schemas.openxmlformats.org/officeDocument/2006/relationships/font" Target="fonts/font35.fntdata"/><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122" Type="http://schemas.openxmlformats.org/officeDocument/2006/relationships/font" Target="fonts/font3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font" Target="fonts/font20.fntdata"/><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PWOH</c:v>
                </c:pt>
              </c:strCache>
            </c:strRef>
          </c:tx>
          <c:spPr>
            <a:solidFill>
              <a:schemeClr val="accent1"/>
            </a:solidFill>
            <a:ln>
              <a:noFill/>
            </a:ln>
            <a:effectLst/>
          </c:spPr>
          <c:invertIfNegative val="0"/>
          <c:cat>
            <c:strRef>
              <c:f>Sheet1!$A$2:$A$3</c:f>
              <c:strCache>
                <c:ptCount val="2"/>
                <c:pt idx="0">
                  <c:v>Alcohol Use Disorder</c:v>
                </c:pt>
                <c:pt idx="1">
                  <c:v>Drug Use Disorder</c:v>
                </c:pt>
              </c:strCache>
            </c:strRef>
          </c:cat>
          <c:val>
            <c:numRef>
              <c:f>Sheet1!$B$2:$B$3</c:f>
              <c:numCache>
                <c:formatCode>0.00%</c:formatCode>
                <c:ptCount val="2"/>
                <c:pt idx="0" formatCode="0%">
                  <c:v>75</c:v>
                </c:pt>
                <c:pt idx="1">
                  <c:v>20.6</c:v>
                </c:pt>
              </c:numCache>
            </c:numRef>
          </c:val>
          <c:extLst>
            <c:ext xmlns:c16="http://schemas.microsoft.com/office/drawing/2014/chart" uri="{C3380CC4-5D6E-409C-BE32-E72D297353CC}">
              <c16:uniqueId val="{00000000-469F-A745-B5CC-85270E595F3C}"/>
            </c:ext>
          </c:extLst>
        </c:ser>
        <c:ser>
          <c:idx val="1"/>
          <c:order val="1"/>
          <c:tx>
            <c:strRef>
              <c:f>Sheet1!$C$1</c:f>
              <c:strCache>
                <c:ptCount val="1"/>
                <c:pt idx="0">
                  <c:v>PWH</c:v>
                </c:pt>
              </c:strCache>
            </c:strRef>
          </c:tx>
          <c:spPr>
            <a:solidFill>
              <a:schemeClr val="accent2"/>
            </a:solidFill>
            <a:ln>
              <a:noFill/>
            </a:ln>
            <a:effectLst/>
          </c:spPr>
          <c:invertIfNegative val="0"/>
          <c:cat>
            <c:strRef>
              <c:f>Sheet1!$A$2:$A$3</c:f>
              <c:strCache>
                <c:ptCount val="2"/>
                <c:pt idx="0">
                  <c:v>Alcohol Use Disorder</c:v>
                </c:pt>
                <c:pt idx="1">
                  <c:v>Drug Use Disorder</c:v>
                </c:pt>
              </c:strCache>
            </c:strRef>
          </c:cat>
          <c:val>
            <c:numRef>
              <c:f>Sheet1!$C$2:$C$3</c:f>
              <c:numCache>
                <c:formatCode>0.00%</c:formatCode>
                <c:ptCount val="2"/>
                <c:pt idx="0">
                  <c:v>56.6</c:v>
                </c:pt>
                <c:pt idx="1">
                  <c:v>58.5</c:v>
                </c:pt>
              </c:numCache>
            </c:numRef>
          </c:val>
          <c:extLst>
            <c:ext xmlns:c16="http://schemas.microsoft.com/office/drawing/2014/chart" uri="{C3380CC4-5D6E-409C-BE32-E72D297353CC}">
              <c16:uniqueId val="{00000001-469F-A745-B5CC-85270E595F3C}"/>
            </c:ext>
          </c:extLst>
        </c:ser>
        <c:ser>
          <c:idx val="2"/>
          <c:order val="2"/>
          <c:tx>
            <c:strRef>
              <c:f>Sheet1!$D$1</c:f>
              <c:strCache>
                <c:ptCount val="1"/>
                <c:pt idx="0">
                  <c:v>Persons of Unknown Status</c:v>
                </c:pt>
              </c:strCache>
            </c:strRef>
          </c:tx>
          <c:spPr>
            <a:solidFill>
              <a:schemeClr val="accent3"/>
            </a:solidFill>
            <a:ln>
              <a:noFill/>
            </a:ln>
            <a:effectLst/>
          </c:spPr>
          <c:invertIfNegative val="0"/>
          <c:cat>
            <c:strRef>
              <c:f>Sheet1!$A$2:$A$3</c:f>
              <c:strCache>
                <c:ptCount val="2"/>
                <c:pt idx="0">
                  <c:v>Alcohol Use Disorder</c:v>
                </c:pt>
                <c:pt idx="1">
                  <c:v>Drug Use Disorder</c:v>
                </c:pt>
              </c:strCache>
            </c:strRef>
          </c:cat>
          <c:val>
            <c:numRef>
              <c:f>Sheet1!$D$2:$D$3</c:f>
              <c:numCache>
                <c:formatCode>0.00%</c:formatCode>
                <c:ptCount val="2"/>
                <c:pt idx="0">
                  <c:v>64.099999999999994</c:v>
                </c:pt>
                <c:pt idx="1">
                  <c:v>20.6</c:v>
                </c:pt>
              </c:numCache>
            </c:numRef>
          </c:val>
          <c:extLst>
            <c:ext xmlns:c16="http://schemas.microsoft.com/office/drawing/2014/chart" uri="{C3380CC4-5D6E-409C-BE32-E72D297353CC}">
              <c16:uniqueId val="{00000002-469F-A745-B5CC-85270E595F3C}"/>
            </c:ext>
          </c:extLst>
        </c:ser>
        <c:dLbls>
          <c:showLegendKey val="0"/>
          <c:showVal val="0"/>
          <c:showCatName val="0"/>
          <c:showSerName val="0"/>
          <c:showPercent val="0"/>
          <c:showBubbleSize val="0"/>
        </c:dLbls>
        <c:gapWidth val="219"/>
        <c:overlap val="-27"/>
        <c:axId val="1588250944"/>
        <c:axId val="1588480640"/>
      </c:barChart>
      <c:catAx>
        <c:axId val="158825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8480640"/>
        <c:crosses val="autoZero"/>
        <c:auto val="1"/>
        <c:lblAlgn val="ctr"/>
        <c:lblOffset val="100"/>
        <c:noMultiLvlLbl val="0"/>
      </c:catAx>
      <c:valAx>
        <c:axId val="15884806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8250944"/>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a:t>Interest in PrEP</a:t>
            </a:r>
          </a:p>
        </c:rich>
      </c:tx>
      <c:layout>
        <c:manualLayout>
          <c:xMode val="edge"/>
          <c:yMode val="edge"/>
          <c:x val="0.30250865335916638"/>
          <c:y val="5.766584362567018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PrEP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42-9C42-A5E2-92F3745780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42-9C42-A5E2-92F3745780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42-9C42-A5E2-92F374578049}"/>
              </c:ext>
            </c:extLst>
          </c:dPt>
          <c:cat>
            <c:strRef>
              <c:f>Sheet1!$A$2:$A$4</c:f>
              <c:strCache>
                <c:ptCount val="3"/>
                <c:pt idx="0">
                  <c:v>Not Interested </c:v>
                </c:pt>
                <c:pt idx="1">
                  <c:v>Interested </c:v>
                </c:pt>
                <c:pt idx="2">
                  <c:v>No Answer</c:v>
                </c:pt>
              </c:strCache>
            </c:strRef>
          </c:cat>
          <c:val>
            <c:numRef>
              <c:f>Sheet1!$B$2:$B$4</c:f>
              <c:numCache>
                <c:formatCode>General</c:formatCode>
                <c:ptCount val="3"/>
                <c:pt idx="0">
                  <c:v>367</c:v>
                </c:pt>
                <c:pt idx="1">
                  <c:v>199</c:v>
                </c:pt>
                <c:pt idx="2">
                  <c:v>35</c:v>
                </c:pt>
              </c:numCache>
            </c:numRef>
          </c:val>
          <c:extLst>
            <c:ext xmlns:c16="http://schemas.microsoft.com/office/drawing/2014/chart" uri="{C3380CC4-5D6E-409C-BE32-E72D297353CC}">
              <c16:uniqueId val="{00000000-1F09-EC4D-AEB4-CFDF93AF1F0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a:t>Type of PrEP</a:t>
            </a:r>
          </a:p>
        </c:rich>
      </c:tx>
      <c:layout>
        <c:manualLayout>
          <c:xMode val="edge"/>
          <c:yMode val="edge"/>
          <c:x val="0.3202704363859864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PrEP Interest</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9FAC-4746-B6D2-25FDF2584AAB}"/>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2-9FAC-4746-B6D2-25FDF2584AAB}"/>
              </c:ext>
            </c:extLst>
          </c:dPt>
          <c:cat>
            <c:strRef>
              <c:f>Sheet1!$A$2:$A$3</c:f>
              <c:strCache>
                <c:ptCount val="2"/>
                <c:pt idx="0">
                  <c:v>Oral PrEP</c:v>
                </c:pt>
                <c:pt idx="1">
                  <c:v>LAI PrEP</c:v>
                </c:pt>
              </c:strCache>
            </c:strRef>
          </c:cat>
          <c:val>
            <c:numRef>
              <c:f>Sheet1!$B$2:$B$3</c:f>
              <c:numCache>
                <c:formatCode>General</c:formatCode>
                <c:ptCount val="2"/>
                <c:pt idx="0">
                  <c:v>78</c:v>
                </c:pt>
                <c:pt idx="1">
                  <c:v>121</c:v>
                </c:pt>
              </c:numCache>
            </c:numRef>
          </c:val>
          <c:extLst>
            <c:ext xmlns:c16="http://schemas.microsoft.com/office/drawing/2014/chart" uri="{C3380CC4-5D6E-409C-BE32-E72D297353CC}">
              <c16:uniqueId val="{00000000-9FAC-4746-B6D2-25FDF2584AA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F06ED1-90E3-B845-9717-6D7DA8CE4464}"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en-US"/>
        </a:p>
      </dgm:t>
    </dgm:pt>
    <dgm:pt modelId="{81DC3DAF-0954-AE47-A915-6034AECB627D}">
      <dgm:prSet phldrT="[Text]" phldr="1"/>
      <dgm:spPr/>
      <dgm:t>
        <a:bodyPr/>
        <a:lstStyle/>
        <a:p>
          <a:endParaRPr lang="en-US"/>
        </a:p>
      </dgm:t>
    </dgm:pt>
    <dgm:pt modelId="{582F8993-773B-EE47-A78B-703DDF7596A8}" type="parTrans" cxnId="{062A5E49-D70C-2946-9975-F021AB2DD795}">
      <dgm:prSet/>
      <dgm:spPr/>
      <dgm:t>
        <a:bodyPr/>
        <a:lstStyle/>
        <a:p>
          <a:endParaRPr lang="en-US"/>
        </a:p>
      </dgm:t>
    </dgm:pt>
    <dgm:pt modelId="{276B0FA1-9711-2543-90F5-41AB16CDA166}" type="sibTrans" cxnId="{062A5E49-D70C-2946-9975-F021AB2DD795}">
      <dgm:prSet/>
      <dgm:spPr/>
      <dgm:t>
        <a:bodyPr/>
        <a:lstStyle/>
        <a:p>
          <a:endParaRPr lang="en-US"/>
        </a:p>
      </dgm:t>
    </dgm:pt>
    <dgm:pt modelId="{20BE2ACF-F301-0344-8231-23AF2323774C}">
      <dgm:prSet phldrT="[Text]"/>
      <dgm:spPr/>
      <dgm:t>
        <a:bodyPr/>
        <a:lstStyle/>
        <a:p>
          <a:r>
            <a:rPr lang="en-US" dirty="0"/>
            <a:t>Tenofovir/Emtricitabine</a:t>
          </a:r>
        </a:p>
      </dgm:t>
    </dgm:pt>
    <dgm:pt modelId="{278C0E70-3DA8-A64E-BA79-4C0FDECE641C}" type="parTrans" cxnId="{5F15799E-CD91-CD49-A642-43ED1782B157}">
      <dgm:prSet/>
      <dgm:spPr/>
      <dgm:t>
        <a:bodyPr/>
        <a:lstStyle/>
        <a:p>
          <a:endParaRPr lang="en-US"/>
        </a:p>
      </dgm:t>
    </dgm:pt>
    <dgm:pt modelId="{9FB7F2E9-EF5D-764A-99E3-E2ACE6CD5FE1}" type="sibTrans" cxnId="{5F15799E-CD91-CD49-A642-43ED1782B157}">
      <dgm:prSet/>
      <dgm:spPr/>
      <dgm:t>
        <a:bodyPr/>
        <a:lstStyle/>
        <a:p>
          <a:endParaRPr lang="en-US"/>
        </a:p>
      </dgm:t>
    </dgm:pt>
    <dgm:pt modelId="{14BFD69B-2C5F-164E-9E5B-C6C27F0E3C4F}">
      <dgm:prSet phldrT="[Text]" phldr="1"/>
      <dgm:spPr/>
      <dgm:t>
        <a:bodyPr/>
        <a:lstStyle/>
        <a:p>
          <a:endParaRPr lang="en-US"/>
        </a:p>
      </dgm:t>
    </dgm:pt>
    <dgm:pt modelId="{2D1E64FB-E2F7-3F42-8D81-F0F742BE1657}" type="parTrans" cxnId="{25915783-8A45-6645-B287-A4A3C6074C68}">
      <dgm:prSet/>
      <dgm:spPr/>
      <dgm:t>
        <a:bodyPr/>
        <a:lstStyle/>
        <a:p>
          <a:endParaRPr lang="en-US"/>
        </a:p>
      </dgm:t>
    </dgm:pt>
    <dgm:pt modelId="{0CBA1688-0080-F044-8106-A938433A8A74}" type="sibTrans" cxnId="{25915783-8A45-6645-B287-A4A3C6074C68}">
      <dgm:prSet/>
      <dgm:spPr/>
      <dgm:t>
        <a:bodyPr/>
        <a:lstStyle/>
        <a:p>
          <a:endParaRPr lang="en-US"/>
        </a:p>
      </dgm:t>
    </dgm:pt>
    <dgm:pt modelId="{E7ECEF51-0A90-774A-B109-30F1D6B56F14}">
      <dgm:prSet phldrT="[Text]"/>
      <dgm:spPr/>
      <dgm:t>
        <a:bodyPr/>
        <a:lstStyle/>
        <a:p>
          <a:r>
            <a:rPr lang="en-US" dirty="0"/>
            <a:t>TAF/Emtricitabine</a:t>
          </a:r>
        </a:p>
      </dgm:t>
    </dgm:pt>
    <dgm:pt modelId="{F4B484E2-CDB9-A943-830F-5EAAA5739BCC}" type="parTrans" cxnId="{3AE27137-D874-8D49-8109-E33F9355F5BF}">
      <dgm:prSet/>
      <dgm:spPr/>
      <dgm:t>
        <a:bodyPr/>
        <a:lstStyle/>
        <a:p>
          <a:endParaRPr lang="en-US"/>
        </a:p>
      </dgm:t>
    </dgm:pt>
    <dgm:pt modelId="{A01609B3-4B01-5247-8359-25A667E1536D}" type="sibTrans" cxnId="{3AE27137-D874-8D49-8109-E33F9355F5BF}">
      <dgm:prSet/>
      <dgm:spPr/>
      <dgm:t>
        <a:bodyPr/>
        <a:lstStyle/>
        <a:p>
          <a:endParaRPr lang="en-US"/>
        </a:p>
      </dgm:t>
    </dgm:pt>
    <dgm:pt modelId="{CD18B785-315F-EB4B-A9DF-5505B8FA87E3}">
      <dgm:prSet phldrT="[Text]" phldr="1"/>
      <dgm:spPr/>
      <dgm:t>
        <a:bodyPr/>
        <a:lstStyle/>
        <a:p>
          <a:endParaRPr lang="en-US"/>
        </a:p>
      </dgm:t>
    </dgm:pt>
    <dgm:pt modelId="{8DD9E19D-777E-464B-933D-9FDEFF67FDEC}" type="parTrans" cxnId="{9D3DBF74-F18F-1A4A-B058-754D75518327}">
      <dgm:prSet/>
      <dgm:spPr/>
      <dgm:t>
        <a:bodyPr/>
        <a:lstStyle/>
        <a:p>
          <a:endParaRPr lang="en-US"/>
        </a:p>
      </dgm:t>
    </dgm:pt>
    <dgm:pt modelId="{429157DD-33AF-4C41-A415-27920BCE92F0}" type="sibTrans" cxnId="{9D3DBF74-F18F-1A4A-B058-754D75518327}">
      <dgm:prSet/>
      <dgm:spPr/>
      <dgm:t>
        <a:bodyPr/>
        <a:lstStyle/>
        <a:p>
          <a:endParaRPr lang="en-US"/>
        </a:p>
      </dgm:t>
    </dgm:pt>
    <dgm:pt modelId="{7F636C5D-8196-3E43-A101-448D396CF66D}">
      <dgm:prSet phldrT="[Text]"/>
      <dgm:spPr/>
      <dgm:t>
        <a:bodyPr/>
        <a:lstStyle/>
        <a:p>
          <a:r>
            <a:rPr lang="en-US" dirty="0"/>
            <a:t>Cabotegravir </a:t>
          </a:r>
          <a:r>
            <a:rPr lang="en-US" dirty="0" err="1"/>
            <a:t>inj</a:t>
          </a:r>
          <a:r>
            <a:rPr lang="en-US" dirty="0"/>
            <a:t>	</a:t>
          </a:r>
        </a:p>
      </dgm:t>
    </dgm:pt>
    <dgm:pt modelId="{D10B04A9-0CA1-0341-A55B-73BEEE91627D}" type="parTrans" cxnId="{F1DF83A3-507B-F943-A7F5-8D915343D91D}">
      <dgm:prSet/>
      <dgm:spPr/>
      <dgm:t>
        <a:bodyPr/>
        <a:lstStyle/>
        <a:p>
          <a:endParaRPr lang="en-US"/>
        </a:p>
      </dgm:t>
    </dgm:pt>
    <dgm:pt modelId="{F3642A3C-72C0-6142-A15E-5F286640C56E}" type="sibTrans" cxnId="{F1DF83A3-507B-F943-A7F5-8D915343D91D}">
      <dgm:prSet/>
      <dgm:spPr/>
      <dgm:t>
        <a:bodyPr/>
        <a:lstStyle/>
        <a:p>
          <a:endParaRPr lang="en-US"/>
        </a:p>
      </dgm:t>
    </dgm:pt>
    <dgm:pt modelId="{B2F8162A-0BDF-0043-BEFF-D9F3B88A110B}">
      <dgm:prSet phldrT="[Text]"/>
      <dgm:spPr>
        <a:solidFill>
          <a:schemeClr val="accent1"/>
        </a:solidFill>
      </dgm:spPr>
      <dgm:t>
        <a:bodyPr/>
        <a:lstStyle/>
        <a:p>
          <a:r>
            <a:rPr lang="en-US" dirty="0" err="1">
              <a:solidFill>
                <a:schemeClr val="bg1"/>
              </a:solidFill>
            </a:rPr>
            <a:t>Lenacapavir</a:t>
          </a:r>
          <a:r>
            <a:rPr lang="en-US" dirty="0">
              <a:solidFill>
                <a:schemeClr val="bg1"/>
              </a:solidFill>
            </a:rPr>
            <a:t> </a:t>
          </a:r>
          <a:r>
            <a:rPr lang="en-US" dirty="0" err="1">
              <a:solidFill>
                <a:schemeClr val="bg1"/>
              </a:solidFill>
            </a:rPr>
            <a:t>inj</a:t>
          </a:r>
          <a:endParaRPr lang="en-US" dirty="0">
            <a:solidFill>
              <a:schemeClr val="bg1"/>
            </a:solidFill>
          </a:endParaRPr>
        </a:p>
      </dgm:t>
    </dgm:pt>
    <dgm:pt modelId="{720F5F6B-4F44-E346-986A-A9475887683C}" type="sibTrans" cxnId="{4D5A69AC-A76F-C246-9E17-3DB73E4CD446}">
      <dgm:prSet/>
      <dgm:spPr/>
      <dgm:t>
        <a:bodyPr/>
        <a:lstStyle/>
        <a:p>
          <a:endParaRPr lang="en-US"/>
        </a:p>
      </dgm:t>
    </dgm:pt>
    <dgm:pt modelId="{4DCF4926-8937-A24C-9ABB-3E27E6456305}" type="parTrans" cxnId="{4D5A69AC-A76F-C246-9E17-3DB73E4CD446}">
      <dgm:prSet/>
      <dgm:spPr/>
      <dgm:t>
        <a:bodyPr/>
        <a:lstStyle/>
        <a:p>
          <a:endParaRPr lang="en-US"/>
        </a:p>
      </dgm:t>
    </dgm:pt>
    <dgm:pt modelId="{B5AC1CCD-14ED-1D46-BA50-A1FD8E64A451}" type="pres">
      <dgm:prSet presAssocID="{E8F06ED1-90E3-B845-9717-6D7DA8CE4464}" presName="Name0" presStyleCnt="0">
        <dgm:presLayoutVars>
          <dgm:chMax/>
          <dgm:chPref/>
          <dgm:dir/>
        </dgm:presLayoutVars>
      </dgm:prSet>
      <dgm:spPr/>
    </dgm:pt>
    <dgm:pt modelId="{4EE9EFD6-7440-964D-8196-20784EC8F426}" type="pres">
      <dgm:prSet presAssocID="{81DC3DAF-0954-AE47-A915-6034AECB627D}" presName="composite" presStyleCnt="0">
        <dgm:presLayoutVars>
          <dgm:chMax val="1"/>
          <dgm:chPref val="1"/>
        </dgm:presLayoutVars>
      </dgm:prSet>
      <dgm:spPr/>
    </dgm:pt>
    <dgm:pt modelId="{0E9AEAC3-4F99-E342-823B-845646380A3F}" type="pres">
      <dgm:prSet presAssocID="{81DC3DAF-0954-AE47-A915-6034AECB627D}" presName="Accent" presStyleLbl="trAlignAcc1" presStyleIdx="0" presStyleCnt="4">
        <dgm:presLayoutVars>
          <dgm:chMax val="0"/>
          <dgm:chPref val="0"/>
        </dgm:presLayoutVars>
      </dgm:prSet>
      <dgm:spPr/>
    </dgm:pt>
    <dgm:pt modelId="{0FB5D65C-0099-4D44-BC50-D883DDC007F1}" type="pres">
      <dgm:prSet presAssocID="{81DC3DAF-0954-AE47-A915-6034AECB627D}" presName="Image" presStyleLbl="alignImgPlace1" presStyleIdx="0" presStyleCnt="4">
        <dgm:presLayoutVars>
          <dgm:chMax val="0"/>
          <dgm:chPref val="0"/>
        </dgm:presLayoutVars>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0E4DF5D-B81C-7B4C-865F-52388FE49CEE}" type="pres">
      <dgm:prSet presAssocID="{81DC3DAF-0954-AE47-A915-6034AECB627D}" presName="ChildComposite" presStyleCnt="0"/>
      <dgm:spPr/>
    </dgm:pt>
    <dgm:pt modelId="{98E4A26A-F536-B341-867F-E206152F60FB}" type="pres">
      <dgm:prSet presAssocID="{81DC3DAF-0954-AE47-A915-6034AECB627D}" presName="Child" presStyleLbl="node1" presStyleIdx="0" presStyleCnt="3">
        <dgm:presLayoutVars>
          <dgm:chMax val="0"/>
          <dgm:chPref val="0"/>
          <dgm:bulletEnabled val="1"/>
        </dgm:presLayoutVars>
      </dgm:prSet>
      <dgm:spPr/>
    </dgm:pt>
    <dgm:pt modelId="{57B5D385-5294-0A40-BEC7-C6CBD6D0A383}" type="pres">
      <dgm:prSet presAssocID="{81DC3DAF-0954-AE47-A915-6034AECB627D}" presName="Parent" presStyleLbl="revTx" presStyleIdx="0" presStyleCnt="4">
        <dgm:presLayoutVars>
          <dgm:chMax val="1"/>
          <dgm:chPref val="0"/>
          <dgm:bulletEnabled val="1"/>
        </dgm:presLayoutVars>
      </dgm:prSet>
      <dgm:spPr/>
    </dgm:pt>
    <dgm:pt modelId="{684CC957-C3F1-1C4F-8DA6-02B103C1BF09}" type="pres">
      <dgm:prSet presAssocID="{276B0FA1-9711-2543-90F5-41AB16CDA166}" presName="sibTrans" presStyleCnt="0"/>
      <dgm:spPr/>
    </dgm:pt>
    <dgm:pt modelId="{40136E4C-FB06-9841-B34A-F89269D8A7D5}" type="pres">
      <dgm:prSet presAssocID="{14BFD69B-2C5F-164E-9E5B-C6C27F0E3C4F}" presName="composite" presStyleCnt="0">
        <dgm:presLayoutVars>
          <dgm:chMax val="1"/>
          <dgm:chPref val="1"/>
        </dgm:presLayoutVars>
      </dgm:prSet>
      <dgm:spPr/>
    </dgm:pt>
    <dgm:pt modelId="{A18B9EE8-94C8-C34B-94F9-3AF4667831B2}" type="pres">
      <dgm:prSet presAssocID="{14BFD69B-2C5F-164E-9E5B-C6C27F0E3C4F}" presName="Accent" presStyleLbl="trAlignAcc1" presStyleIdx="1" presStyleCnt="4">
        <dgm:presLayoutVars>
          <dgm:chMax val="0"/>
          <dgm:chPref val="0"/>
        </dgm:presLayoutVars>
      </dgm:prSet>
      <dgm:spPr/>
    </dgm:pt>
    <dgm:pt modelId="{A4E2A82D-BE93-E44E-837E-9B82A11F0671}" type="pres">
      <dgm:prSet presAssocID="{14BFD69B-2C5F-164E-9E5B-C6C27F0E3C4F}" presName="Image" presStyleLbl="alignImgPlace1" presStyleIdx="1" presStyleCnt="4" custLinFactNeighborX="-4541" custLinFactNeighborY="-4654">
        <dgm:presLayoutVars>
          <dgm:chMax val="0"/>
          <dgm:chPref val="0"/>
        </dgm:presLayoutVars>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173912A-B768-7146-BE15-B0C90F02D74C}" type="pres">
      <dgm:prSet presAssocID="{14BFD69B-2C5F-164E-9E5B-C6C27F0E3C4F}" presName="ChildComposite" presStyleCnt="0"/>
      <dgm:spPr/>
    </dgm:pt>
    <dgm:pt modelId="{684C48D2-D8CF-2041-AB4C-A81D99AAF378}" type="pres">
      <dgm:prSet presAssocID="{14BFD69B-2C5F-164E-9E5B-C6C27F0E3C4F}" presName="Child" presStyleLbl="node1" presStyleIdx="1" presStyleCnt="3">
        <dgm:presLayoutVars>
          <dgm:chMax val="0"/>
          <dgm:chPref val="0"/>
          <dgm:bulletEnabled val="1"/>
        </dgm:presLayoutVars>
      </dgm:prSet>
      <dgm:spPr/>
    </dgm:pt>
    <dgm:pt modelId="{682E2A03-8479-3F49-960A-A42C5346FB75}" type="pres">
      <dgm:prSet presAssocID="{14BFD69B-2C5F-164E-9E5B-C6C27F0E3C4F}" presName="Parent" presStyleLbl="revTx" presStyleIdx="1" presStyleCnt="4">
        <dgm:presLayoutVars>
          <dgm:chMax val="1"/>
          <dgm:chPref val="0"/>
          <dgm:bulletEnabled val="1"/>
        </dgm:presLayoutVars>
      </dgm:prSet>
      <dgm:spPr/>
    </dgm:pt>
    <dgm:pt modelId="{7CA75BC8-D1D9-A043-B019-E56A9A463579}" type="pres">
      <dgm:prSet presAssocID="{0CBA1688-0080-F044-8106-A938433A8A74}" presName="sibTrans" presStyleCnt="0"/>
      <dgm:spPr/>
    </dgm:pt>
    <dgm:pt modelId="{8204B157-880E-A148-BF2B-E8F70008EC51}" type="pres">
      <dgm:prSet presAssocID="{CD18B785-315F-EB4B-A9DF-5505B8FA87E3}" presName="composite" presStyleCnt="0">
        <dgm:presLayoutVars>
          <dgm:chMax val="1"/>
          <dgm:chPref val="1"/>
        </dgm:presLayoutVars>
      </dgm:prSet>
      <dgm:spPr/>
    </dgm:pt>
    <dgm:pt modelId="{7053F544-302B-BC45-B556-7E1B8AD86BBA}" type="pres">
      <dgm:prSet presAssocID="{CD18B785-315F-EB4B-A9DF-5505B8FA87E3}" presName="Accent" presStyleLbl="trAlignAcc1" presStyleIdx="2" presStyleCnt="4">
        <dgm:presLayoutVars>
          <dgm:chMax val="0"/>
          <dgm:chPref val="0"/>
        </dgm:presLayoutVars>
      </dgm:prSet>
      <dgm:spPr/>
    </dgm:pt>
    <dgm:pt modelId="{C97ADF5B-59AF-E740-9B90-48D218389295}" type="pres">
      <dgm:prSet presAssocID="{CD18B785-315F-EB4B-A9DF-5505B8FA87E3}" presName="Image" presStyleLbl="alignImgPlace1" presStyleIdx="2" presStyleCnt="4" custScaleX="99354" custScaleY="102025">
        <dgm:presLayoutVars>
          <dgm:chMax val="0"/>
          <dgm:chPref val="0"/>
        </dgm:presLayoutVars>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7BA0087-E30D-544A-B3E6-0CF171039146}" type="pres">
      <dgm:prSet presAssocID="{CD18B785-315F-EB4B-A9DF-5505B8FA87E3}" presName="ChildComposite" presStyleCnt="0"/>
      <dgm:spPr/>
    </dgm:pt>
    <dgm:pt modelId="{E4C525B1-CF0D-484C-A432-5758D75C8EB4}" type="pres">
      <dgm:prSet presAssocID="{CD18B785-315F-EB4B-A9DF-5505B8FA87E3}" presName="Child" presStyleLbl="node1" presStyleIdx="2" presStyleCnt="3">
        <dgm:presLayoutVars>
          <dgm:chMax val="0"/>
          <dgm:chPref val="0"/>
          <dgm:bulletEnabled val="1"/>
        </dgm:presLayoutVars>
      </dgm:prSet>
      <dgm:spPr/>
    </dgm:pt>
    <dgm:pt modelId="{ED0E92F6-5C02-AD4A-BA3A-98B1054093BD}" type="pres">
      <dgm:prSet presAssocID="{CD18B785-315F-EB4B-A9DF-5505B8FA87E3}" presName="Parent" presStyleLbl="revTx" presStyleIdx="2" presStyleCnt="4">
        <dgm:presLayoutVars>
          <dgm:chMax val="1"/>
          <dgm:chPref val="0"/>
          <dgm:bulletEnabled val="1"/>
        </dgm:presLayoutVars>
      </dgm:prSet>
      <dgm:spPr/>
    </dgm:pt>
    <dgm:pt modelId="{33E84590-361F-F740-9FF9-8C8F8F81520A}" type="pres">
      <dgm:prSet presAssocID="{429157DD-33AF-4C41-A415-27920BCE92F0}" presName="sibTrans" presStyleCnt="0"/>
      <dgm:spPr/>
    </dgm:pt>
    <dgm:pt modelId="{A5A5E5C4-97EB-A541-9F3C-78F261D3B1F0}" type="pres">
      <dgm:prSet presAssocID="{B2F8162A-0BDF-0043-BEFF-D9F3B88A110B}" presName="composite" presStyleCnt="0">
        <dgm:presLayoutVars>
          <dgm:chMax val="1"/>
          <dgm:chPref val="1"/>
        </dgm:presLayoutVars>
      </dgm:prSet>
      <dgm:spPr/>
    </dgm:pt>
    <dgm:pt modelId="{C7801863-18A3-F340-82CE-F09E29B89E2D}" type="pres">
      <dgm:prSet presAssocID="{B2F8162A-0BDF-0043-BEFF-D9F3B88A110B}" presName="Accent" presStyleLbl="trAlignAcc1" presStyleIdx="3" presStyleCnt="4">
        <dgm:presLayoutVars>
          <dgm:chMax val="0"/>
          <dgm:chPref val="0"/>
        </dgm:presLayoutVars>
      </dgm:prSet>
      <dgm:spPr/>
    </dgm:pt>
    <dgm:pt modelId="{7391B72E-C171-324F-BFE5-8C95B48D7936}" type="pres">
      <dgm:prSet presAssocID="{B2F8162A-0BDF-0043-BEFF-D9F3B88A110B}" presName="Image" presStyleLbl="alignImgPlace1" presStyleIdx="3" presStyleCnt="4">
        <dgm:presLayoutVars>
          <dgm:chMax val="0"/>
          <dgm:chPref val="0"/>
        </dgm:presLayoutVars>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732C222-F1DB-E940-A31C-4FBD20FA9D4D}" type="pres">
      <dgm:prSet presAssocID="{B2F8162A-0BDF-0043-BEFF-D9F3B88A110B}" presName="ChildComposite" presStyleCnt="0"/>
      <dgm:spPr/>
    </dgm:pt>
    <dgm:pt modelId="{3FEE2E33-A981-9E49-9785-490230584993}" type="pres">
      <dgm:prSet presAssocID="{B2F8162A-0BDF-0043-BEFF-D9F3B88A110B}" presName="Child" presStyleLbl="node1" presStyleIdx="2" presStyleCnt="3">
        <dgm:presLayoutVars>
          <dgm:chMax val="0"/>
          <dgm:chPref val="0"/>
          <dgm:bulletEnabled val="1"/>
        </dgm:presLayoutVars>
      </dgm:prSet>
      <dgm:spPr/>
    </dgm:pt>
    <dgm:pt modelId="{956FC65F-4787-DC47-8AF6-2ACD55BE0F2E}" type="pres">
      <dgm:prSet presAssocID="{B2F8162A-0BDF-0043-BEFF-D9F3B88A110B}" presName="Parent" presStyleLbl="revTx" presStyleIdx="3" presStyleCnt="4" custScaleX="93365" custScaleY="57599" custLinFactNeighborX="-602" custLinFactNeighborY="18764">
        <dgm:presLayoutVars>
          <dgm:chMax val="1"/>
          <dgm:chPref val="0"/>
          <dgm:bulletEnabled val="1"/>
        </dgm:presLayoutVars>
      </dgm:prSet>
      <dgm:spPr/>
    </dgm:pt>
  </dgm:ptLst>
  <dgm:cxnLst>
    <dgm:cxn modelId="{EF9D6A1F-C3FD-A341-A52F-7B043C6FFAC4}" type="presOf" srcId="{14BFD69B-2C5F-164E-9E5B-C6C27F0E3C4F}" destId="{682E2A03-8479-3F49-960A-A42C5346FB75}" srcOrd="0" destOrd="0" presId="urn:microsoft.com/office/officeart/2008/layout/CaptionedPictures"/>
    <dgm:cxn modelId="{3AE27137-D874-8D49-8109-E33F9355F5BF}" srcId="{14BFD69B-2C5F-164E-9E5B-C6C27F0E3C4F}" destId="{E7ECEF51-0A90-774A-B109-30F1D6B56F14}" srcOrd="0" destOrd="0" parTransId="{F4B484E2-CDB9-A943-830F-5EAAA5739BCC}" sibTransId="{A01609B3-4B01-5247-8359-25A667E1536D}"/>
    <dgm:cxn modelId="{6C2DCE5F-5EA2-1E49-A8FE-363611F54AF6}" type="presOf" srcId="{81DC3DAF-0954-AE47-A915-6034AECB627D}" destId="{57B5D385-5294-0A40-BEC7-C6CBD6D0A383}" srcOrd="0" destOrd="0" presId="urn:microsoft.com/office/officeart/2008/layout/CaptionedPictures"/>
    <dgm:cxn modelId="{062A5E49-D70C-2946-9975-F021AB2DD795}" srcId="{E8F06ED1-90E3-B845-9717-6D7DA8CE4464}" destId="{81DC3DAF-0954-AE47-A915-6034AECB627D}" srcOrd="0" destOrd="0" parTransId="{582F8993-773B-EE47-A78B-703DDF7596A8}" sibTransId="{276B0FA1-9711-2543-90F5-41AB16CDA166}"/>
    <dgm:cxn modelId="{E00FB469-9BB8-DD41-AAB4-D7E038E29E5F}" type="presOf" srcId="{E8F06ED1-90E3-B845-9717-6D7DA8CE4464}" destId="{B5AC1CCD-14ED-1D46-BA50-A1FD8E64A451}" srcOrd="0" destOrd="0" presId="urn:microsoft.com/office/officeart/2008/layout/CaptionedPictures"/>
    <dgm:cxn modelId="{F210D46E-E20C-E643-8D13-CA4D41F7E51A}" type="presOf" srcId="{7F636C5D-8196-3E43-A101-448D396CF66D}" destId="{E4C525B1-CF0D-484C-A432-5758D75C8EB4}" srcOrd="0" destOrd="0" presId="urn:microsoft.com/office/officeart/2008/layout/CaptionedPictures"/>
    <dgm:cxn modelId="{9D3DBF74-F18F-1A4A-B058-754D75518327}" srcId="{E8F06ED1-90E3-B845-9717-6D7DA8CE4464}" destId="{CD18B785-315F-EB4B-A9DF-5505B8FA87E3}" srcOrd="2" destOrd="0" parTransId="{8DD9E19D-777E-464B-933D-9FDEFF67FDEC}" sibTransId="{429157DD-33AF-4C41-A415-27920BCE92F0}"/>
    <dgm:cxn modelId="{25915783-8A45-6645-B287-A4A3C6074C68}" srcId="{E8F06ED1-90E3-B845-9717-6D7DA8CE4464}" destId="{14BFD69B-2C5F-164E-9E5B-C6C27F0E3C4F}" srcOrd="1" destOrd="0" parTransId="{2D1E64FB-E2F7-3F42-8D81-F0F742BE1657}" sibTransId="{0CBA1688-0080-F044-8106-A938433A8A74}"/>
    <dgm:cxn modelId="{047DB890-CF78-9042-94DB-650E0A8B975B}" type="presOf" srcId="{CD18B785-315F-EB4B-A9DF-5505B8FA87E3}" destId="{ED0E92F6-5C02-AD4A-BA3A-98B1054093BD}" srcOrd="0" destOrd="0" presId="urn:microsoft.com/office/officeart/2008/layout/CaptionedPictures"/>
    <dgm:cxn modelId="{2C419993-6288-0C42-BC4F-57CD7CC5775F}" type="presOf" srcId="{E7ECEF51-0A90-774A-B109-30F1D6B56F14}" destId="{684C48D2-D8CF-2041-AB4C-A81D99AAF378}" srcOrd="0" destOrd="0" presId="urn:microsoft.com/office/officeart/2008/layout/CaptionedPictures"/>
    <dgm:cxn modelId="{DF8E9D94-0F85-5941-8C5C-5F63F3C81FF4}" type="presOf" srcId="{B2F8162A-0BDF-0043-BEFF-D9F3B88A110B}" destId="{956FC65F-4787-DC47-8AF6-2ACD55BE0F2E}" srcOrd="0" destOrd="0" presId="urn:microsoft.com/office/officeart/2008/layout/CaptionedPictures"/>
    <dgm:cxn modelId="{5F15799E-CD91-CD49-A642-43ED1782B157}" srcId="{81DC3DAF-0954-AE47-A915-6034AECB627D}" destId="{20BE2ACF-F301-0344-8231-23AF2323774C}" srcOrd="0" destOrd="0" parTransId="{278C0E70-3DA8-A64E-BA79-4C0FDECE641C}" sibTransId="{9FB7F2E9-EF5D-764A-99E3-E2ACE6CD5FE1}"/>
    <dgm:cxn modelId="{F1DF83A3-507B-F943-A7F5-8D915343D91D}" srcId="{CD18B785-315F-EB4B-A9DF-5505B8FA87E3}" destId="{7F636C5D-8196-3E43-A101-448D396CF66D}" srcOrd="0" destOrd="0" parTransId="{D10B04A9-0CA1-0341-A55B-73BEEE91627D}" sibTransId="{F3642A3C-72C0-6142-A15E-5F286640C56E}"/>
    <dgm:cxn modelId="{4D5A69AC-A76F-C246-9E17-3DB73E4CD446}" srcId="{E8F06ED1-90E3-B845-9717-6D7DA8CE4464}" destId="{B2F8162A-0BDF-0043-BEFF-D9F3B88A110B}" srcOrd="3" destOrd="0" parTransId="{4DCF4926-8937-A24C-9ABB-3E27E6456305}" sibTransId="{720F5F6B-4F44-E346-986A-A9475887683C}"/>
    <dgm:cxn modelId="{30154AEA-24C7-F24C-916D-9040D3DB391D}" type="presOf" srcId="{20BE2ACF-F301-0344-8231-23AF2323774C}" destId="{98E4A26A-F536-B341-867F-E206152F60FB}" srcOrd="0" destOrd="0" presId="urn:microsoft.com/office/officeart/2008/layout/CaptionedPictures"/>
    <dgm:cxn modelId="{F57F7356-6246-2A43-959D-75EE225C3D43}" type="presParOf" srcId="{B5AC1CCD-14ED-1D46-BA50-A1FD8E64A451}" destId="{4EE9EFD6-7440-964D-8196-20784EC8F426}" srcOrd="0" destOrd="0" presId="urn:microsoft.com/office/officeart/2008/layout/CaptionedPictures"/>
    <dgm:cxn modelId="{158DD319-AB75-6E46-859D-6CA366A1A996}" type="presParOf" srcId="{4EE9EFD6-7440-964D-8196-20784EC8F426}" destId="{0E9AEAC3-4F99-E342-823B-845646380A3F}" srcOrd="0" destOrd="0" presId="urn:microsoft.com/office/officeart/2008/layout/CaptionedPictures"/>
    <dgm:cxn modelId="{A232EED0-5229-8B46-9E77-BEBA6AA328FA}" type="presParOf" srcId="{4EE9EFD6-7440-964D-8196-20784EC8F426}" destId="{0FB5D65C-0099-4D44-BC50-D883DDC007F1}" srcOrd="1" destOrd="0" presId="urn:microsoft.com/office/officeart/2008/layout/CaptionedPictures"/>
    <dgm:cxn modelId="{558385BA-513C-5C46-9874-497E84706ED1}" type="presParOf" srcId="{4EE9EFD6-7440-964D-8196-20784EC8F426}" destId="{20E4DF5D-B81C-7B4C-865F-52388FE49CEE}" srcOrd="2" destOrd="0" presId="urn:microsoft.com/office/officeart/2008/layout/CaptionedPictures"/>
    <dgm:cxn modelId="{50387E22-CD6D-E148-A1E9-E96C64CB0D8C}" type="presParOf" srcId="{20E4DF5D-B81C-7B4C-865F-52388FE49CEE}" destId="{98E4A26A-F536-B341-867F-E206152F60FB}" srcOrd="0" destOrd="0" presId="urn:microsoft.com/office/officeart/2008/layout/CaptionedPictures"/>
    <dgm:cxn modelId="{8E3574A4-D97E-A040-85B0-0310BFE07CF9}" type="presParOf" srcId="{20E4DF5D-B81C-7B4C-865F-52388FE49CEE}" destId="{57B5D385-5294-0A40-BEC7-C6CBD6D0A383}" srcOrd="1" destOrd="0" presId="urn:microsoft.com/office/officeart/2008/layout/CaptionedPictures"/>
    <dgm:cxn modelId="{FDE0483E-A347-5F43-8110-F48F838D9484}" type="presParOf" srcId="{B5AC1CCD-14ED-1D46-BA50-A1FD8E64A451}" destId="{684CC957-C3F1-1C4F-8DA6-02B103C1BF09}" srcOrd="1" destOrd="0" presId="urn:microsoft.com/office/officeart/2008/layout/CaptionedPictures"/>
    <dgm:cxn modelId="{D53FB9C9-63BA-3144-92B7-F9EB0E4932DE}" type="presParOf" srcId="{B5AC1CCD-14ED-1D46-BA50-A1FD8E64A451}" destId="{40136E4C-FB06-9841-B34A-F89269D8A7D5}" srcOrd="2" destOrd="0" presId="urn:microsoft.com/office/officeart/2008/layout/CaptionedPictures"/>
    <dgm:cxn modelId="{00EAA7F3-7C20-F040-898C-A62E8291F100}" type="presParOf" srcId="{40136E4C-FB06-9841-B34A-F89269D8A7D5}" destId="{A18B9EE8-94C8-C34B-94F9-3AF4667831B2}" srcOrd="0" destOrd="0" presId="urn:microsoft.com/office/officeart/2008/layout/CaptionedPictures"/>
    <dgm:cxn modelId="{C0F01119-69CC-9349-B262-9580CCA16AC7}" type="presParOf" srcId="{40136E4C-FB06-9841-B34A-F89269D8A7D5}" destId="{A4E2A82D-BE93-E44E-837E-9B82A11F0671}" srcOrd="1" destOrd="0" presId="urn:microsoft.com/office/officeart/2008/layout/CaptionedPictures"/>
    <dgm:cxn modelId="{9181E0AD-AF3D-7540-BEBF-F9860D537CB1}" type="presParOf" srcId="{40136E4C-FB06-9841-B34A-F89269D8A7D5}" destId="{9173912A-B768-7146-BE15-B0C90F02D74C}" srcOrd="2" destOrd="0" presId="urn:microsoft.com/office/officeart/2008/layout/CaptionedPictures"/>
    <dgm:cxn modelId="{F6363E32-9BD7-9143-AB2B-B0E7669BDF96}" type="presParOf" srcId="{9173912A-B768-7146-BE15-B0C90F02D74C}" destId="{684C48D2-D8CF-2041-AB4C-A81D99AAF378}" srcOrd="0" destOrd="0" presId="urn:microsoft.com/office/officeart/2008/layout/CaptionedPictures"/>
    <dgm:cxn modelId="{A1EC0EB6-8DFE-6A49-9672-E78578419C3D}" type="presParOf" srcId="{9173912A-B768-7146-BE15-B0C90F02D74C}" destId="{682E2A03-8479-3F49-960A-A42C5346FB75}" srcOrd="1" destOrd="0" presId="urn:microsoft.com/office/officeart/2008/layout/CaptionedPictures"/>
    <dgm:cxn modelId="{8F03CF61-4615-A04D-BC17-6F531BADADCB}" type="presParOf" srcId="{B5AC1CCD-14ED-1D46-BA50-A1FD8E64A451}" destId="{7CA75BC8-D1D9-A043-B019-E56A9A463579}" srcOrd="3" destOrd="0" presId="urn:microsoft.com/office/officeart/2008/layout/CaptionedPictures"/>
    <dgm:cxn modelId="{DEA55E7B-A18D-BC4A-AC9B-C8EB9F23B130}" type="presParOf" srcId="{B5AC1CCD-14ED-1D46-BA50-A1FD8E64A451}" destId="{8204B157-880E-A148-BF2B-E8F70008EC51}" srcOrd="4" destOrd="0" presId="urn:microsoft.com/office/officeart/2008/layout/CaptionedPictures"/>
    <dgm:cxn modelId="{52236711-DCB8-0042-A645-0B46CB177BBA}" type="presParOf" srcId="{8204B157-880E-A148-BF2B-E8F70008EC51}" destId="{7053F544-302B-BC45-B556-7E1B8AD86BBA}" srcOrd="0" destOrd="0" presId="urn:microsoft.com/office/officeart/2008/layout/CaptionedPictures"/>
    <dgm:cxn modelId="{5DFBDEE7-B37B-554C-B102-89ABB18184A9}" type="presParOf" srcId="{8204B157-880E-A148-BF2B-E8F70008EC51}" destId="{C97ADF5B-59AF-E740-9B90-48D218389295}" srcOrd="1" destOrd="0" presId="urn:microsoft.com/office/officeart/2008/layout/CaptionedPictures"/>
    <dgm:cxn modelId="{9083BFA0-8DAD-9E47-9656-87AE8D077086}" type="presParOf" srcId="{8204B157-880E-A148-BF2B-E8F70008EC51}" destId="{E7BA0087-E30D-544A-B3E6-0CF171039146}" srcOrd="2" destOrd="0" presId="urn:microsoft.com/office/officeart/2008/layout/CaptionedPictures"/>
    <dgm:cxn modelId="{9601AFD7-6827-6C46-91F6-70C6754A2C1E}" type="presParOf" srcId="{E7BA0087-E30D-544A-B3E6-0CF171039146}" destId="{E4C525B1-CF0D-484C-A432-5758D75C8EB4}" srcOrd="0" destOrd="0" presId="urn:microsoft.com/office/officeart/2008/layout/CaptionedPictures"/>
    <dgm:cxn modelId="{D26B856F-033D-8449-BE40-831A9CE56EBA}" type="presParOf" srcId="{E7BA0087-E30D-544A-B3E6-0CF171039146}" destId="{ED0E92F6-5C02-AD4A-BA3A-98B1054093BD}" srcOrd="1" destOrd="0" presId="urn:microsoft.com/office/officeart/2008/layout/CaptionedPictures"/>
    <dgm:cxn modelId="{D4443414-2AB1-A84B-9E3D-57E38330F228}" type="presParOf" srcId="{B5AC1CCD-14ED-1D46-BA50-A1FD8E64A451}" destId="{33E84590-361F-F740-9FF9-8C8F8F81520A}" srcOrd="5" destOrd="0" presId="urn:microsoft.com/office/officeart/2008/layout/CaptionedPictures"/>
    <dgm:cxn modelId="{5B0002FE-4C58-4A49-8539-635943F83284}" type="presParOf" srcId="{B5AC1CCD-14ED-1D46-BA50-A1FD8E64A451}" destId="{A5A5E5C4-97EB-A541-9F3C-78F261D3B1F0}" srcOrd="6" destOrd="0" presId="urn:microsoft.com/office/officeart/2008/layout/CaptionedPictures"/>
    <dgm:cxn modelId="{A0446B4D-C7F3-7B44-A926-0771CB2C94DD}" type="presParOf" srcId="{A5A5E5C4-97EB-A541-9F3C-78F261D3B1F0}" destId="{C7801863-18A3-F340-82CE-F09E29B89E2D}" srcOrd="0" destOrd="0" presId="urn:microsoft.com/office/officeart/2008/layout/CaptionedPictures"/>
    <dgm:cxn modelId="{FFABC83A-1D09-1548-BCB1-509F3DF576EA}" type="presParOf" srcId="{A5A5E5C4-97EB-A541-9F3C-78F261D3B1F0}" destId="{7391B72E-C171-324F-BFE5-8C95B48D7936}" srcOrd="1" destOrd="0" presId="urn:microsoft.com/office/officeart/2008/layout/CaptionedPictures"/>
    <dgm:cxn modelId="{EEE440D9-635B-AA45-872F-55231B124F94}" type="presParOf" srcId="{A5A5E5C4-97EB-A541-9F3C-78F261D3B1F0}" destId="{8732C222-F1DB-E940-A31C-4FBD20FA9D4D}" srcOrd="2" destOrd="0" presId="urn:microsoft.com/office/officeart/2008/layout/CaptionedPictures"/>
    <dgm:cxn modelId="{EF1D4D53-4993-8B49-9A86-8CB28581F952}" type="presParOf" srcId="{8732C222-F1DB-E940-A31C-4FBD20FA9D4D}" destId="{3FEE2E33-A981-9E49-9785-490230584993}" srcOrd="0" destOrd="0" presId="urn:microsoft.com/office/officeart/2008/layout/CaptionedPictures"/>
    <dgm:cxn modelId="{FE4FF7A7-2A0F-8040-881E-276773BC5797}" type="presParOf" srcId="{8732C222-F1DB-E940-A31C-4FBD20FA9D4D}" destId="{956FC65F-4787-DC47-8AF6-2ACD55BE0F2E}"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79BF9-560E-5641-B31F-939AAD286C82}" type="doc">
      <dgm:prSet loTypeId="urn:microsoft.com/office/officeart/2005/8/layout/hProcess11" loCatId="" qsTypeId="urn:microsoft.com/office/officeart/2005/8/quickstyle/simple1" qsCatId="simple" csTypeId="urn:microsoft.com/office/officeart/2005/8/colors/accent1_2" csCatId="accent1" phldr="1"/>
      <dgm:spPr/>
    </dgm:pt>
    <dgm:pt modelId="{4EE782DF-FC32-DB40-AEBE-178563D80B7E}">
      <dgm:prSet phldrT="[Text]"/>
      <dgm:spPr/>
      <dgm:t>
        <a:bodyPr/>
        <a:lstStyle/>
        <a:p>
          <a:r>
            <a:rPr lang="en-US"/>
            <a:t>Screen and Diagnose SUD</a:t>
          </a:r>
        </a:p>
      </dgm:t>
    </dgm:pt>
    <dgm:pt modelId="{69954D47-B61D-C148-B532-FC590F608388}" type="parTrans" cxnId="{B745B361-3F6A-D543-BAEA-AA4E32C8701B}">
      <dgm:prSet/>
      <dgm:spPr/>
      <dgm:t>
        <a:bodyPr/>
        <a:lstStyle/>
        <a:p>
          <a:endParaRPr lang="en-US"/>
        </a:p>
      </dgm:t>
    </dgm:pt>
    <dgm:pt modelId="{58A2EE69-B401-2446-9C5D-777B1F088191}" type="sibTrans" cxnId="{B745B361-3F6A-D543-BAEA-AA4E32C8701B}">
      <dgm:prSet/>
      <dgm:spPr/>
      <dgm:t>
        <a:bodyPr/>
        <a:lstStyle/>
        <a:p>
          <a:endParaRPr lang="en-US"/>
        </a:p>
      </dgm:t>
    </dgm:pt>
    <dgm:pt modelId="{70A73333-2BBF-2E43-A7CF-5E4BDC740785}">
      <dgm:prSet phldrT="[Text]"/>
      <dgm:spPr/>
      <dgm:t>
        <a:bodyPr/>
        <a:lstStyle/>
        <a:p>
          <a:r>
            <a:rPr lang="en-US"/>
            <a:t>Provide Treatment (Medications, Behavioral Health)</a:t>
          </a:r>
        </a:p>
      </dgm:t>
    </dgm:pt>
    <dgm:pt modelId="{15BF5F2D-AB0F-1348-B1B8-B13943596CA5}" type="parTrans" cxnId="{4A383192-DDA9-A147-BCD6-B31DA93020EE}">
      <dgm:prSet/>
      <dgm:spPr/>
      <dgm:t>
        <a:bodyPr/>
        <a:lstStyle/>
        <a:p>
          <a:endParaRPr lang="en-US"/>
        </a:p>
      </dgm:t>
    </dgm:pt>
    <dgm:pt modelId="{6D28E5C4-F4E0-A047-A10C-953A27F8E5D4}" type="sibTrans" cxnId="{4A383192-DDA9-A147-BCD6-B31DA93020EE}">
      <dgm:prSet/>
      <dgm:spPr/>
      <dgm:t>
        <a:bodyPr/>
        <a:lstStyle/>
        <a:p>
          <a:endParaRPr lang="en-US"/>
        </a:p>
      </dgm:t>
    </dgm:pt>
    <dgm:pt modelId="{26FCD605-582E-5046-8804-46AAEA809F0D}">
      <dgm:prSet phldrT="[Text]"/>
      <dgm:spPr/>
      <dgm:t>
        <a:bodyPr/>
        <a:lstStyle/>
        <a:p>
          <a:r>
            <a:rPr lang="en-US"/>
            <a:t>Help retain in treatment/Overcome Barriers </a:t>
          </a:r>
        </a:p>
      </dgm:t>
    </dgm:pt>
    <dgm:pt modelId="{91236B8D-B47C-8C4E-919E-22CF306B864F}" type="parTrans" cxnId="{118616CC-D957-F746-A89B-551F78730780}">
      <dgm:prSet/>
      <dgm:spPr/>
      <dgm:t>
        <a:bodyPr/>
        <a:lstStyle/>
        <a:p>
          <a:endParaRPr lang="en-US"/>
        </a:p>
      </dgm:t>
    </dgm:pt>
    <dgm:pt modelId="{7BC62DBF-A487-A248-BC45-4EE6F88CD0EC}" type="sibTrans" cxnId="{118616CC-D957-F746-A89B-551F78730780}">
      <dgm:prSet/>
      <dgm:spPr/>
      <dgm:t>
        <a:bodyPr/>
        <a:lstStyle/>
        <a:p>
          <a:endParaRPr lang="en-US"/>
        </a:p>
      </dgm:t>
    </dgm:pt>
    <dgm:pt modelId="{83C37943-5B9A-EB46-9FC6-17644D281500}" type="pres">
      <dgm:prSet presAssocID="{9FD79BF9-560E-5641-B31F-939AAD286C82}" presName="Name0" presStyleCnt="0">
        <dgm:presLayoutVars>
          <dgm:dir/>
          <dgm:resizeHandles val="exact"/>
        </dgm:presLayoutVars>
      </dgm:prSet>
      <dgm:spPr/>
    </dgm:pt>
    <dgm:pt modelId="{AE112529-D664-8E4C-9653-56E0D541EA39}" type="pres">
      <dgm:prSet presAssocID="{9FD79BF9-560E-5641-B31F-939AAD286C82}" presName="arrow" presStyleLbl="bgShp" presStyleIdx="0" presStyleCnt="1" custLinFactNeighborX="174"/>
      <dgm:spPr>
        <a:solidFill>
          <a:schemeClr val="accent2"/>
        </a:solidFill>
      </dgm:spPr>
    </dgm:pt>
    <dgm:pt modelId="{54E5BD05-E3E8-AC41-BA26-FF3C263B60E8}" type="pres">
      <dgm:prSet presAssocID="{9FD79BF9-560E-5641-B31F-939AAD286C82}" presName="points" presStyleCnt="0"/>
      <dgm:spPr/>
    </dgm:pt>
    <dgm:pt modelId="{B7DE3747-7603-3C49-886C-493A6E1A4D3E}" type="pres">
      <dgm:prSet presAssocID="{4EE782DF-FC32-DB40-AEBE-178563D80B7E}" presName="compositeA" presStyleCnt="0"/>
      <dgm:spPr/>
    </dgm:pt>
    <dgm:pt modelId="{ED8CD2D5-6F4C-A644-9F63-B5B635FE8486}" type="pres">
      <dgm:prSet presAssocID="{4EE782DF-FC32-DB40-AEBE-178563D80B7E}" presName="textA" presStyleLbl="revTx" presStyleIdx="0" presStyleCnt="3">
        <dgm:presLayoutVars>
          <dgm:bulletEnabled val="1"/>
        </dgm:presLayoutVars>
      </dgm:prSet>
      <dgm:spPr/>
    </dgm:pt>
    <dgm:pt modelId="{FAEA631E-E543-FD42-8F12-D0917326F7E5}" type="pres">
      <dgm:prSet presAssocID="{4EE782DF-FC32-DB40-AEBE-178563D80B7E}" presName="circleA" presStyleLbl="node1" presStyleIdx="0" presStyleCnt="3"/>
      <dgm:spPr/>
    </dgm:pt>
    <dgm:pt modelId="{69AE43B3-4977-0440-8484-F833961144DC}" type="pres">
      <dgm:prSet presAssocID="{4EE782DF-FC32-DB40-AEBE-178563D80B7E}" presName="spaceA" presStyleCnt="0"/>
      <dgm:spPr/>
    </dgm:pt>
    <dgm:pt modelId="{71CC692F-2822-5643-85BE-0B0F15CE9D72}" type="pres">
      <dgm:prSet presAssocID="{58A2EE69-B401-2446-9C5D-777B1F088191}" presName="space" presStyleCnt="0"/>
      <dgm:spPr/>
    </dgm:pt>
    <dgm:pt modelId="{514FFA99-6EF5-CB45-87C6-AABDE1044F10}" type="pres">
      <dgm:prSet presAssocID="{70A73333-2BBF-2E43-A7CF-5E4BDC740785}" presName="compositeB" presStyleCnt="0"/>
      <dgm:spPr/>
    </dgm:pt>
    <dgm:pt modelId="{3861A0D3-DE44-934D-907D-C9085308E831}" type="pres">
      <dgm:prSet presAssocID="{70A73333-2BBF-2E43-A7CF-5E4BDC740785}" presName="textB" presStyleLbl="revTx" presStyleIdx="1" presStyleCnt="3">
        <dgm:presLayoutVars>
          <dgm:bulletEnabled val="1"/>
        </dgm:presLayoutVars>
      </dgm:prSet>
      <dgm:spPr/>
    </dgm:pt>
    <dgm:pt modelId="{49B3A376-4DE3-5647-84E2-AF312EDFDE2B}" type="pres">
      <dgm:prSet presAssocID="{70A73333-2BBF-2E43-A7CF-5E4BDC740785}" presName="circleB" presStyleLbl="node1" presStyleIdx="1" presStyleCnt="3"/>
      <dgm:spPr/>
    </dgm:pt>
    <dgm:pt modelId="{8D9150C9-B142-DD41-A5D7-19A695BAEBD4}" type="pres">
      <dgm:prSet presAssocID="{70A73333-2BBF-2E43-A7CF-5E4BDC740785}" presName="spaceB" presStyleCnt="0"/>
      <dgm:spPr/>
    </dgm:pt>
    <dgm:pt modelId="{30927F4E-A977-394E-B8EE-D2A63ACE2C30}" type="pres">
      <dgm:prSet presAssocID="{6D28E5C4-F4E0-A047-A10C-953A27F8E5D4}" presName="space" presStyleCnt="0"/>
      <dgm:spPr/>
    </dgm:pt>
    <dgm:pt modelId="{7A01D6E0-DA90-D844-9A1F-49BCF5B0D1DC}" type="pres">
      <dgm:prSet presAssocID="{26FCD605-582E-5046-8804-46AAEA809F0D}" presName="compositeA" presStyleCnt="0"/>
      <dgm:spPr/>
    </dgm:pt>
    <dgm:pt modelId="{F4F5EB04-30EF-FD4E-852A-AA4ADAC7C1D7}" type="pres">
      <dgm:prSet presAssocID="{26FCD605-582E-5046-8804-46AAEA809F0D}" presName="textA" presStyleLbl="revTx" presStyleIdx="2" presStyleCnt="3">
        <dgm:presLayoutVars>
          <dgm:bulletEnabled val="1"/>
        </dgm:presLayoutVars>
      </dgm:prSet>
      <dgm:spPr/>
    </dgm:pt>
    <dgm:pt modelId="{0CC58C62-C7BE-C840-B67C-08026D2E097F}" type="pres">
      <dgm:prSet presAssocID="{26FCD605-582E-5046-8804-46AAEA809F0D}" presName="circleA" presStyleLbl="node1" presStyleIdx="2" presStyleCnt="3"/>
      <dgm:spPr/>
    </dgm:pt>
    <dgm:pt modelId="{54E4AC2D-7F0B-CA40-B672-0B6892F7C6DD}" type="pres">
      <dgm:prSet presAssocID="{26FCD605-582E-5046-8804-46AAEA809F0D}" presName="spaceA" presStyleCnt="0"/>
      <dgm:spPr/>
    </dgm:pt>
  </dgm:ptLst>
  <dgm:cxnLst>
    <dgm:cxn modelId="{50FBE81F-2DCD-2B4C-81C7-0DBA82956E7D}" type="presOf" srcId="{9FD79BF9-560E-5641-B31F-939AAD286C82}" destId="{83C37943-5B9A-EB46-9FC6-17644D281500}" srcOrd="0" destOrd="0" presId="urn:microsoft.com/office/officeart/2005/8/layout/hProcess11"/>
    <dgm:cxn modelId="{CCBCCF60-4845-F84F-A240-5708E6CFAC6D}" type="presOf" srcId="{26FCD605-582E-5046-8804-46AAEA809F0D}" destId="{F4F5EB04-30EF-FD4E-852A-AA4ADAC7C1D7}" srcOrd="0" destOrd="0" presId="urn:microsoft.com/office/officeart/2005/8/layout/hProcess11"/>
    <dgm:cxn modelId="{B745B361-3F6A-D543-BAEA-AA4E32C8701B}" srcId="{9FD79BF9-560E-5641-B31F-939AAD286C82}" destId="{4EE782DF-FC32-DB40-AEBE-178563D80B7E}" srcOrd="0" destOrd="0" parTransId="{69954D47-B61D-C148-B532-FC590F608388}" sibTransId="{58A2EE69-B401-2446-9C5D-777B1F088191}"/>
    <dgm:cxn modelId="{4A383192-DDA9-A147-BCD6-B31DA93020EE}" srcId="{9FD79BF9-560E-5641-B31F-939AAD286C82}" destId="{70A73333-2BBF-2E43-A7CF-5E4BDC740785}" srcOrd="1" destOrd="0" parTransId="{15BF5F2D-AB0F-1348-B1B8-B13943596CA5}" sibTransId="{6D28E5C4-F4E0-A047-A10C-953A27F8E5D4}"/>
    <dgm:cxn modelId="{118616CC-D957-F746-A89B-551F78730780}" srcId="{9FD79BF9-560E-5641-B31F-939AAD286C82}" destId="{26FCD605-582E-5046-8804-46AAEA809F0D}" srcOrd="2" destOrd="0" parTransId="{91236B8D-B47C-8C4E-919E-22CF306B864F}" sibTransId="{7BC62DBF-A487-A248-BC45-4EE6F88CD0EC}"/>
    <dgm:cxn modelId="{C6B11FE7-948D-B344-AD25-51CF89802065}" type="presOf" srcId="{70A73333-2BBF-2E43-A7CF-5E4BDC740785}" destId="{3861A0D3-DE44-934D-907D-C9085308E831}" srcOrd="0" destOrd="0" presId="urn:microsoft.com/office/officeart/2005/8/layout/hProcess11"/>
    <dgm:cxn modelId="{1DC789F1-3E19-2548-920D-C7267EC3182B}" type="presOf" srcId="{4EE782DF-FC32-DB40-AEBE-178563D80B7E}" destId="{ED8CD2D5-6F4C-A644-9F63-B5B635FE8486}" srcOrd="0" destOrd="0" presId="urn:microsoft.com/office/officeart/2005/8/layout/hProcess11"/>
    <dgm:cxn modelId="{EF59CC9C-D63C-AF42-AE4A-C3E668CFDCDA}" type="presParOf" srcId="{83C37943-5B9A-EB46-9FC6-17644D281500}" destId="{AE112529-D664-8E4C-9653-56E0D541EA39}" srcOrd="0" destOrd="0" presId="urn:microsoft.com/office/officeart/2005/8/layout/hProcess11"/>
    <dgm:cxn modelId="{CBBCF73C-ECA2-124D-B0EC-7B10EB50596F}" type="presParOf" srcId="{83C37943-5B9A-EB46-9FC6-17644D281500}" destId="{54E5BD05-E3E8-AC41-BA26-FF3C263B60E8}" srcOrd="1" destOrd="0" presId="urn:microsoft.com/office/officeart/2005/8/layout/hProcess11"/>
    <dgm:cxn modelId="{94CAE088-63E0-1A40-837C-D0423DAC1F73}" type="presParOf" srcId="{54E5BD05-E3E8-AC41-BA26-FF3C263B60E8}" destId="{B7DE3747-7603-3C49-886C-493A6E1A4D3E}" srcOrd="0" destOrd="0" presId="urn:microsoft.com/office/officeart/2005/8/layout/hProcess11"/>
    <dgm:cxn modelId="{44C26453-7C8D-B04E-917D-CE4BF5D9632A}" type="presParOf" srcId="{B7DE3747-7603-3C49-886C-493A6E1A4D3E}" destId="{ED8CD2D5-6F4C-A644-9F63-B5B635FE8486}" srcOrd="0" destOrd="0" presId="urn:microsoft.com/office/officeart/2005/8/layout/hProcess11"/>
    <dgm:cxn modelId="{99878F65-061E-2647-BDA0-B2593A27BF9B}" type="presParOf" srcId="{B7DE3747-7603-3C49-886C-493A6E1A4D3E}" destId="{FAEA631E-E543-FD42-8F12-D0917326F7E5}" srcOrd="1" destOrd="0" presId="urn:microsoft.com/office/officeart/2005/8/layout/hProcess11"/>
    <dgm:cxn modelId="{9B62D8FF-14C6-524E-8A5E-73988D5FD662}" type="presParOf" srcId="{B7DE3747-7603-3C49-886C-493A6E1A4D3E}" destId="{69AE43B3-4977-0440-8484-F833961144DC}" srcOrd="2" destOrd="0" presId="urn:microsoft.com/office/officeart/2005/8/layout/hProcess11"/>
    <dgm:cxn modelId="{C63CD8D9-5C51-E846-A9FD-673B4677B75F}" type="presParOf" srcId="{54E5BD05-E3E8-AC41-BA26-FF3C263B60E8}" destId="{71CC692F-2822-5643-85BE-0B0F15CE9D72}" srcOrd="1" destOrd="0" presId="urn:microsoft.com/office/officeart/2005/8/layout/hProcess11"/>
    <dgm:cxn modelId="{B89F758E-F61E-9F48-A8F6-32A4ED67F2BD}" type="presParOf" srcId="{54E5BD05-E3E8-AC41-BA26-FF3C263B60E8}" destId="{514FFA99-6EF5-CB45-87C6-AABDE1044F10}" srcOrd="2" destOrd="0" presId="urn:microsoft.com/office/officeart/2005/8/layout/hProcess11"/>
    <dgm:cxn modelId="{1E73AAAE-4042-DA40-BC40-46654AAD4B59}" type="presParOf" srcId="{514FFA99-6EF5-CB45-87C6-AABDE1044F10}" destId="{3861A0D3-DE44-934D-907D-C9085308E831}" srcOrd="0" destOrd="0" presId="urn:microsoft.com/office/officeart/2005/8/layout/hProcess11"/>
    <dgm:cxn modelId="{E3D91ACD-04AD-8547-A0B0-AA7D569D3E8A}" type="presParOf" srcId="{514FFA99-6EF5-CB45-87C6-AABDE1044F10}" destId="{49B3A376-4DE3-5647-84E2-AF312EDFDE2B}" srcOrd="1" destOrd="0" presId="urn:microsoft.com/office/officeart/2005/8/layout/hProcess11"/>
    <dgm:cxn modelId="{DD56F2F5-AB4C-0F42-8A84-60B2F4CC9379}" type="presParOf" srcId="{514FFA99-6EF5-CB45-87C6-AABDE1044F10}" destId="{8D9150C9-B142-DD41-A5D7-19A695BAEBD4}" srcOrd="2" destOrd="0" presId="urn:microsoft.com/office/officeart/2005/8/layout/hProcess11"/>
    <dgm:cxn modelId="{D350E495-398E-8D47-9C9E-CAE95E6E21DA}" type="presParOf" srcId="{54E5BD05-E3E8-AC41-BA26-FF3C263B60E8}" destId="{30927F4E-A977-394E-B8EE-D2A63ACE2C30}" srcOrd="3" destOrd="0" presId="urn:microsoft.com/office/officeart/2005/8/layout/hProcess11"/>
    <dgm:cxn modelId="{93528B84-7320-B44D-A995-788266ECD565}" type="presParOf" srcId="{54E5BD05-E3E8-AC41-BA26-FF3C263B60E8}" destId="{7A01D6E0-DA90-D844-9A1F-49BCF5B0D1DC}" srcOrd="4" destOrd="0" presId="urn:microsoft.com/office/officeart/2005/8/layout/hProcess11"/>
    <dgm:cxn modelId="{9E2A6EED-1BFC-2246-BC8E-FA34AA655370}" type="presParOf" srcId="{7A01D6E0-DA90-D844-9A1F-49BCF5B0D1DC}" destId="{F4F5EB04-30EF-FD4E-852A-AA4ADAC7C1D7}" srcOrd="0" destOrd="0" presId="urn:microsoft.com/office/officeart/2005/8/layout/hProcess11"/>
    <dgm:cxn modelId="{04A968D7-FBAE-DF4E-A8D5-78F355959AE8}" type="presParOf" srcId="{7A01D6E0-DA90-D844-9A1F-49BCF5B0D1DC}" destId="{0CC58C62-C7BE-C840-B67C-08026D2E097F}" srcOrd="1" destOrd="0" presId="urn:microsoft.com/office/officeart/2005/8/layout/hProcess11"/>
    <dgm:cxn modelId="{99F7FE53-97E4-4040-B86A-96C03887E158}" type="presParOf" srcId="{7A01D6E0-DA90-D844-9A1F-49BCF5B0D1DC}" destId="{54E4AC2D-7F0B-CA40-B672-0B6892F7C6D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C5077B-440B-2941-B63D-7E8957D35244}"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60D935D2-740D-E94D-8401-553DD9087F83}">
      <dgm:prSet/>
      <dgm:spPr/>
      <dgm:t>
        <a:bodyPr/>
        <a:lstStyle/>
        <a:p>
          <a:r>
            <a:rPr lang="en-US" dirty="0"/>
            <a:t>Person currently reporting use of opioids </a:t>
          </a:r>
          <a:r>
            <a:rPr lang="en-US" u="sng" dirty="0"/>
            <a:t>in opioid withdrawal </a:t>
          </a:r>
          <a:endParaRPr lang="en-US" dirty="0"/>
        </a:p>
      </dgm:t>
    </dgm:pt>
    <dgm:pt modelId="{E373550D-A185-ED41-A6AE-A8B65AFDBDA5}" type="parTrans" cxnId="{9887E819-1A71-F044-8963-E0D2C0378AD9}">
      <dgm:prSet/>
      <dgm:spPr/>
      <dgm:t>
        <a:bodyPr/>
        <a:lstStyle/>
        <a:p>
          <a:endParaRPr lang="en-US"/>
        </a:p>
      </dgm:t>
    </dgm:pt>
    <dgm:pt modelId="{853D32EF-FDAA-944D-A602-7B514F118E99}" type="sibTrans" cxnId="{9887E819-1A71-F044-8963-E0D2C0378AD9}">
      <dgm:prSet/>
      <dgm:spPr/>
      <dgm:t>
        <a:bodyPr/>
        <a:lstStyle/>
        <a:p>
          <a:endParaRPr lang="en-US"/>
        </a:p>
      </dgm:t>
    </dgm:pt>
    <dgm:pt modelId="{F2ACB3DC-A03C-9E4B-BEF7-C4B08423B8B7}">
      <dgm:prSet/>
      <dgm:spPr/>
      <dgm:t>
        <a:bodyPr/>
        <a:lstStyle/>
        <a:p>
          <a:r>
            <a:rPr lang="en-US"/>
            <a:t>Needs Buprenorphine immediately to alleviate withdrawal</a:t>
          </a:r>
        </a:p>
      </dgm:t>
    </dgm:pt>
    <dgm:pt modelId="{5B977D9C-0154-5042-84DD-097F57B1A06E}" type="parTrans" cxnId="{16F5CF5A-3CAC-BA4B-8D79-AA6E105B7BCE}">
      <dgm:prSet/>
      <dgm:spPr/>
      <dgm:t>
        <a:bodyPr/>
        <a:lstStyle/>
        <a:p>
          <a:endParaRPr lang="en-US"/>
        </a:p>
      </dgm:t>
    </dgm:pt>
    <dgm:pt modelId="{48FF64D4-77C5-8248-854B-7226F77DDF10}" type="sibTrans" cxnId="{16F5CF5A-3CAC-BA4B-8D79-AA6E105B7BCE}">
      <dgm:prSet/>
      <dgm:spPr/>
      <dgm:t>
        <a:bodyPr/>
        <a:lstStyle/>
        <a:p>
          <a:endParaRPr lang="en-US"/>
        </a:p>
      </dgm:t>
    </dgm:pt>
    <dgm:pt modelId="{36D9C075-8751-EF4A-BDE3-2BB12FD6AFC8}">
      <dgm:prSet/>
      <dgm:spPr/>
      <dgm:t>
        <a:bodyPr/>
        <a:lstStyle/>
        <a:p>
          <a:r>
            <a:rPr lang="en-US"/>
            <a:t>Person reporting opioid use but </a:t>
          </a:r>
          <a:r>
            <a:rPr lang="en-US" u="sng"/>
            <a:t>not in withdrawal</a:t>
          </a:r>
          <a:endParaRPr lang="en-US"/>
        </a:p>
      </dgm:t>
    </dgm:pt>
    <dgm:pt modelId="{A5D9217D-835E-F949-A488-3D94C807F1FC}" type="parTrans" cxnId="{F415B4EF-6AEA-D449-A547-6EB735D51280}">
      <dgm:prSet/>
      <dgm:spPr/>
      <dgm:t>
        <a:bodyPr/>
        <a:lstStyle/>
        <a:p>
          <a:endParaRPr lang="en-US"/>
        </a:p>
      </dgm:t>
    </dgm:pt>
    <dgm:pt modelId="{7621F2E2-4649-AB40-90C4-8394977CF819}" type="sibTrans" cxnId="{F415B4EF-6AEA-D449-A547-6EB735D51280}">
      <dgm:prSet/>
      <dgm:spPr/>
      <dgm:t>
        <a:bodyPr/>
        <a:lstStyle/>
        <a:p>
          <a:endParaRPr lang="en-US"/>
        </a:p>
      </dgm:t>
    </dgm:pt>
    <dgm:pt modelId="{665444AE-CA17-C749-B451-EFDA30B05125}">
      <dgm:prSet/>
      <dgm:spPr/>
      <dgm:t>
        <a:bodyPr/>
        <a:lstStyle/>
        <a:p>
          <a:r>
            <a:rPr lang="en-US" dirty="0"/>
            <a:t>Will Need Buprenorphine soon … when start withdrawal (* COWS 4 or greater)</a:t>
          </a:r>
        </a:p>
      </dgm:t>
    </dgm:pt>
    <dgm:pt modelId="{5EB499A9-1343-0A49-A1D1-16BF94A42545}" type="parTrans" cxnId="{ED845A18-29FE-DE45-9F00-C7F090AC6E68}">
      <dgm:prSet/>
      <dgm:spPr/>
      <dgm:t>
        <a:bodyPr/>
        <a:lstStyle/>
        <a:p>
          <a:endParaRPr lang="en-US"/>
        </a:p>
      </dgm:t>
    </dgm:pt>
    <dgm:pt modelId="{CF605D79-F46E-284C-AD84-FFAAE648C08A}" type="sibTrans" cxnId="{ED845A18-29FE-DE45-9F00-C7F090AC6E68}">
      <dgm:prSet/>
      <dgm:spPr/>
      <dgm:t>
        <a:bodyPr/>
        <a:lstStyle/>
        <a:p>
          <a:endParaRPr lang="en-US"/>
        </a:p>
      </dgm:t>
    </dgm:pt>
    <dgm:pt modelId="{F5890C23-F830-3B4F-A131-9A6A3964C4A5}">
      <dgm:prSet/>
      <dgm:spPr/>
      <dgm:t>
        <a:bodyPr/>
        <a:lstStyle/>
        <a:p>
          <a:r>
            <a:rPr lang="en-US"/>
            <a:t>Person </a:t>
          </a:r>
          <a:r>
            <a:rPr lang="en-US" u="sng"/>
            <a:t>not actively using and at risk of relapse</a:t>
          </a:r>
          <a:r>
            <a:rPr lang="en-US"/>
            <a:t> (e.g., release from prison, confined setting)</a:t>
          </a:r>
        </a:p>
      </dgm:t>
    </dgm:pt>
    <dgm:pt modelId="{F587F448-F155-6540-9BD6-2946529D49AA}" type="parTrans" cxnId="{CF9E42FF-6AF7-B644-B3ED-9B60468785EA}">
      <dgm:prSet/>
      <dgm:spPr/>
      <dgm:t>
        <a:bodyPr/>
        <a:lstStyle/>
        <a:p>
          <a:endParaRPr lang="en-US"/>
        </a:p>
      </dgm:t>
    </dgm:pt>
    <dgm:pt modelId="{4F7AD9CB-1359-8746-B8D3-C4E140340FD2}" type="sibTrans" cxnId="{CF9E42FF-6AF7-B644-B3ED-9B60468785EA}">
      <dgm:prSet/>
      <dgm:spPr/>
      <dgm:t>
        <a:bodyPr/>
        <a:lstStyle/>
        <a:p>
          <a:endParaRPr lang="en-US"/>
        </a:p>
      </dgm:t>
    </dgm:pt>
    <dgm:pt modelId="{0AF6E9D0-DE87-D845-BD45-193FD91C0B37}">
      <dgm:prSet/>
      <dgm:spPr/>
      <dgm:t>
        <a:bodyPr/>
        <a:lstStyle/>
        <a:p>
          <a:r>
            <a:rPr lang="en-US"/>
            <a:t>Start buprenorphine to </a:t>
          </a:r>
          <a:r>
            <a:rPr lang="en-US" u="sng"/>
            <a:t>prevent relapse</a:t>
          </a:r>
          <a:endParaRPr lang="en-US"/>
        </a:p>
      </dgm:t>
    </dgm:pt>
    <dgm:pt modelId="{995A4E11-180C-B04F-A944-27CD3B649D39}" type="parTrans" cxnId="{CF6848A1-EEFA-B349-855C-6658E7291166}">
      <dgm:prSet/>
      <dgm:spPr/>
      <dgm:t>
        <a:bodyPr/>
        <a:lstStyle/>
        <a:p>
          <a:endParaRPr lang="en-US"/>
        </a:p>
      </dgm:t>
    </dgm:pt>
    <dgm:pt modelId="{8F6C1382-9A9E-4947-9DAB-68BE9CE17083}" type="sibTrans" cxnId="{CF6848A1-EEFA-B349-855C-6658E7291166}">
      <dgm:prSet/>
      <dgm:spPr/>
      <dgm:t>
        <a:bodyPr/>
        <a:lstStyle/>
        <a:p>
          <a:endParaRPr lang="en-US"/>
        </a:p>
      </dgm:t>
    </dgm:pt>
    <dgm:pt modelId="{1AF71844-4EC8-B34F-9C67-2AC14D1B5E6E}">
      <dgm:prSet/>
      <dgm:spPr/>
      <dgm:t>
        <a:bodyPr/>
        <a:lstStyle/>
        <a:p>
          <a:pPr>
            <a:buNone/>
          </a:pPr>
          <a:r>
            <a:rPr lang="en-US" u="sng"/>
            <a:t>Treat craving</a:t>
          </a:r>
        </a:p>
        <a:p>
          <a:pPr>
            <a:buFont typeface="Arial" panose="020B0604020202020204" pitchFamily="34" charset="0"/>
            <a:buChar char="•"/>
          </a:pPr>
          <a:r>
            <a:rPr lang="en-US"/>
            <a:t>-Low dose of buprenorphine </a:t>
          </a:r>
        </a:p>
        <a:p>
          <a:pPr>
            <a:buFont typeface="Arial" panose="020B0604020202020204" pitchFamily="34" charset="0"/>
            <a:buChar char="•"/>
          </a:pPr>
          <a:r>
            <a:rPr lang="en-US"/>
            <a:t>-Go slow – may take 2 weeks or 4 weeks to get to adequate dose… monitor craving 1-10 scale until get to at least 16 mg daily / start LAI </a:t>
          </a:r>
          <a:r>
            <a:rPr lang="en-US" err="1"/>
            <a:t>bupe</a:t>
          </a:r>
          <a:endParaRPr lang="en-US"/>
        </a:p>
      </dgm:t>
    </dgm:pt>
    <dgm:pt modelId="{0C104608-C7E6-5F4C-BBD7-09D102472CE4}" type="parTrans" cxnId="{320D40C6-A346-5049-9CE1-F217CC8B9F6A}">
      <dgm:prSet/>
      <dgm:spPr/>
      <dgm:t>
        <a:bodyPr/>
        <a:lstStyle/>
        <a:p>
          <a:endParaRPr lang="en-US"/>
        </a:p>
      </dgm:t>
    </dgm:pt>
    <dgm:pt modelId="{EE422198-41BB-7041-8CB2-C06249CC9236}" type="sibTrans" cxnId="{320D40C6-A346-5049-9CE1-F217CC8B9F6A}">
      <dgm:prSet/>
      <dgm:spPr/>
      <dgm:t>
        <a:bodyPr/>
        <a:lstStyle/>
        <a:p>
          <a:endParaRPr lang="en-US"/>
        </a:p>
      </dgm:t>
    </dgm:pt>
    <dgm:pt modelId="{000CE272-233D-4A4F-A6D2-8638222FCCB2}">
      <dgm:prSet/>
      <dgm:spPr/>
      <dgm:t>
        <a:bodyPr/>
        <a:lstStyle/>
        <a:p>
          <a:r>
            <a:rPr lang="en-US"/>
            <a:t>Or start now and maintain the opioid and build up the buprenorphine and then stop the opioid… don’t need to go into withdrawal</a:t>
          </a:r>
        </a:p>
      </dgm:t>
    </dgm:pt>
    <dgm:pt modelId="{4F731496-F571-D345-BD3B-4274DF5F628F}" type="parTrans" cxnId="{4CB92770-82FD-B242-8167-EB6A58328B98}">
      <dgm:prSet/>
      <dgm:spPr/>
      <dgm:t>
        <a:bodyPr/>
        <a:lstStyle/>
        <a:p>
          <a:endParaRPr lang="en-US"/>
        </a:p>
      </dgm:t>
    </dgm:pt>
    <dgm:pt modelId="{5F25053F-D8BA-3B45-9774-CADE0AB0FC12}" type="sibTrans" cxnId="{4CB92770-82FD-B242-8167-EB6A58328B98}">
      <dgm:prSet/>
      <dgm:spPr/>
      <dgm:t>
        <a:bodyPr/>
        <a:lstStyle/>
        <a:p>
          <a:endParaRPr lang="en-US"/>
        </a:p>
      </dgm:t>
    </dgm:pt>
    <dgm:pt modelId="{F38CE4B6-42A1-AC4D-B723-C306F0393F96}">
      <dgm:prSet/>
      <dgm:spPr/>
      <dgm:t>
        <a:bodyPr/>
        <a:lstStyle/>
        <a:p>
          <a:r>
            <a:rPr lang="en-US" dirty="0"/>
            <a:t>Or Start Buprenorphine (LAI) when not in withdrawal or mild withdrawal (Monitor*)</a:t>
          </a:r>
        </a:p>
      </dgm:t>
    </dgm:pt>
    <dgm:pt modelId="{AA72AAA4-8859-6042-91EA-0441D31C7553}" type="parTrans" cxnId="{C709538B-E630-9046-94AE-D7ACBC245517}">
      <dgm:prSet/>
      <dgm:spPr/>
      <dgm:t>
        <a:bodyPr/>
        <a:lstStyle/>
        <a:p>
          <a:endParaRPr lang="en-US"/>
        </a:p>
      </dgm:t>
    </dgm:pt>
    <dgm:pt modelId="{582CF662-82A9-3343-A0E0-4501DA7A55CC}" type="sibTrans" cxnId="{C709538B-E630-9046-94AE-D7ACBC245517}">
      <dgm:prSet/>
      <dgm:spPr/>
      <dgm:t>
        <a:bodyPr/>
        <a:lstStyle/>
        <a:p>
          <a:endParaRPr lang="en-US"/>
        </a:p>
      </dgm:t>
    </dgm:pt>
    <dgm:pt modelId="{5949EF62-64FA-5846-BA33-2F2710FABE11}" type="pres">
      <dgm:prSet presAssocID="{E9C5077B-440B-2941-B63D-7E8957D35244}" presName="linear" presStyleCnt="0">
        <dgm:presLayoutVars>
          <dgm:animLvl val="lvl"/>
          <dgm:resizeHandles val="exact"/>
        </dgm:presLayoutVars>
      </dgm:prSet>
      <dgm:spPr/>
    </dgm:pt>
    <dgm:pt modelId="{6928F027-6660-CF4D-A463-AC1C44617284}" type="pres">
      <dgm:prSet presAssocID="{60D935D2-740D-E94D-8401-553DD9087F83}" presName="parentText" presStyleLbl="node1" presStyleIdx="0" presStyleCnt="3">
        <dgm:presLayoutVars>
          <dgm:chMax val="0"/>
          <dgm:bulletEnabled val="1"/>
        </dgm:presLayoutVars>
      </dgm:prSet>
      <dgm:spPr/>
    </dgm:pt>
    <dgm:pt modelId="{B80C75AC-DD05-8641-8375-61863B9B032C}" type="pres">
      <dgm:prSet presAssocID="{60D935D2-740D-E94D-8401-553DD9087F83}" presName="childText" presStyleLbl="revTx" presStyleIdx="0" presStyleCnt="3">
        <dgm:presLayoutVars>
          <dgm:bulletEnabled val="1"/>
        </dgm:presLayoutVars>
      </dgm:prSet>
      <dgm:spPr/>
    </dgm:pt>
    <dgm:pt modelId="{9D3474C5-D8C1-274F-A61C-5DD163D3C2C8}" type="pres">
      <dgm:prSet presAssocID="{36D9C075-8751-EF4A-BDE3-2BB12FD6AFC8}" presName="parentText" presStyleLbl="node1" presStyleIdx="1" presStyleCnt="3">
        <dgm:presLayoutVars>
          <dgm:chMax val="0"/>
          <dgm:bulletEnabled val="1"/>
        </dgm:presLayoutVars>
      </dgm:prSet>
      <dgm:spPr/>
    </dgm:pt>
    <dgm:pt modelId="{95F2E46E-989F-8148-88CC-1C2F97FB43ED}" type="pres">
      <dgm:prSet presAssocID="{36D9C075-8751-EF4A-BDE3-2BB12FD6AFC8}" presName="childText" presStyleLbl="revTx" presStyleIdx="1" presStyleCnt="3">
        <dgm:presLayoutVars>
          <dgm:bulletEnabled val="1"/>
        </dgm:presLayoutVars>
      </dgm:prSet>
      <dgm:spPr/>
    </dgm:pt>
    <dgm:pt modelId="{7C824BC3-8327-4143-BF22-52448D5D0048}" type="pres">
      <dgm:prSet presAssocID="{F5890C23-F830-3B4F-A131-9A6A3964C4A5}" presName="parentText" presStyleLbl="node1" presStyleIdx="2" presStyleCnt="3">
        <dgm:presLayoutVars>
          <dgm:chMax val="0"/>
          <dgm:bulletEnabled val="1"/>
        </dgm:presLayoutVars>
      </dgm:prSet>
      <dgm:spPr/>
    </dgm:pt>
    <dgm:pt modelId="{6E35A1D8-09A5-4141-909D-65AA41F7F56C}" type="pres">
      <dgm:prSet presAssocID="{F5890C23-F830-3B4F-A131-9A6A3964C4A5}" presName="childText" presStyleLbl="revTx" presStyleIdx="2" presStyleCnt="3">
        <dgm:presLayoutVars>
          <dgm:bulletEnabled val="1"/>
        </dgm:presLayoutVars>
      </dgm:prSet>
      <dgm:spPr/>
    </dgm:pt>
  </dgm:ptLst>
  <dgm:cxnLst>
    <dgm:cxn modelId="{ED845A18-29FE-DE45-9F00-C7F090AC6E68}" srcId="{36D9C075-8751-EF4A-BDE3-2BB12FD6AFC8}" destId="{665444AE-CA17-C749-B451-EFDA30B05125}" srcOrd="0" destOrd="0" parTransId="{5EB499A9-1343-0A49-A1D1-16BF94A42545}" sibTransId="{CF605D79-F46E-284C-AD84-FFAAE648C08A}"/>
    <dgm:cxn modelId="{9887E819-1A71-F044-8963-E0D2C0378AD9}" srcId="{E9C5077B-440B-2941-B63D-7E8957D35244}" destId="{60D935D2-740D-E94D-8401-553DD9087F83}" srcOrd="0" destOrd="0" parTransId="{E373550D-A185-ED41-A6AE-A8B65AFDBDA5}" sibTransId="{853D32EF-FDAA-944D-A602-7B514F118E99}"/>
    <dgm:cxn modelId="{433F8933-9877-934C-A981-DEA2EBD19D95}" type="presOf" srcId="{60D935D2-740D-E94D-8401-553DD9087F83}" destId="{6928F027-6660-CF4D-A463-AC1C44617284}" srcOrd="0" destOrd="0" presId="urn:microsoft.com/office/officeart/2005/8/layout/vList2"/>
    <dgm:cxn modelId="{78992C3B-6383-FF40-BAA1-ECDF0FF0EEF4}" type="presOf" srcId="{36D9C075-8751-EF4A-BDE3-2BB12FD6AFC8}" destId="{9D3474C5-D8C1-274F-A61C-5DD163D3C2C8}" srcOrd="0" destOrd="0" presId="urn:microsoft.com/office/officeart/2005/8/layout/vList2"/>
    <dgm:cxn modelId="{0F160944-635C-314C-BF37-73CDB5740DE1}" type="presOf" srcId="{F2ACB3DC-A03C-9E4B-BEF7-C4B08423B8B7}" destId="{B80C75AC-DD05-8641-8375-61863B9B032C}" srcOrd="0" destOrd="0" presId="urn:microsoft.com/office/officeart/2005/8/layout/vList2"/>
    <dgm:cxn modelId="{4CB92770-82FD-B242-8167-EB6A58328B98}" srcId="{36D9C075-8751-EF4A-BDE3-2BB12FD6AFC8}" destId="{000CE272-233D-4A4F-A6D2-8638222FCCB2}" srcOrd="1" destOrd="0" parTransId="{4F731496-F571-D345-BD3B-4274DF5F628F}" sibTransId="{5F25053F-D8BA-3B45-9774-CADE0AB0FC12}"/>
    <dgm:cxn modelId="{D38BC279-C79F-364F-A05C-955895642397}" type="presOf" srcId="{E9C5077B-440B-2941-B63D-7E8957D35244}" destId="{5949EF62-64FA-5846-BA33-2F2710FABE11}" srcOrd="0" destOrd="0" presId="urn:microsoft.com/office/officeart/2005/8/layout/vList2"/>
    <dgm:cxn modelId="{16F5CF5A-3CAC-BA4B-8D79-AA6E105B7BCE}" srcId="{60D935D2-740D-E94D-8401-553DD9087F83}" destId="{F2ACB3DC-A03C-9E4B-BEF7-C4B08423B8B7}" srcOrd="0" destOrd="0" parTransId="{5B977D9C-0154-5042-84DD-097F57B1A06E}" sibTransId="{48FF64D4-77C5-8248-854B-7226F77DDF10}"/>
    <dgm:cxn modelId="{C709538B-E630-9046-94AE-D7ACBC245517}" srcId="{36D9C075-8751-EF4A-BDE3-2BB12FD6AFC8}" destId="{F38CE4B6-42A1-AC4D-B723-C306F0393F96}" srcOrd="2" destOrd="0" parTransId="{AA72AAA4-8859-6042-91EA-0441D31C7553}" sibTransId="{582CF662-82A9-3343-A0E0-4501DA7A55CC}"/>
    <dgm:cxn modelId="{CF6848A1-EEFA-B349-855C-6658E7291166}" srcId="{F5890C23-F830-3B4F-A131-9A6A3964C4A5}" destId="{0AF6E9D0-DE87-D845-BD45-193FD91C0B37}" srcOrd="0" destOrd="0" parTransId="{995A4E11-180C-B04F-A944-27CD3B649D39}" sibTransId="{8F6C1382-9A9E-4947-9DAB-68BE9CE17083}"/>
    <dgm:cxn modelId="{EEAB5EBD-873C-A44D-A475-8098A5225943}" type="presOf" srcId="{0AF6E9D0-DE87-D845-BD45-193FD91C0B37}" destId="{6E35A1D8-09A5-4141-909D-65AA41F7F56C}" srcOrd="0" destOrd="0" presId="urn:microsoft.com/office/officeart/2005/8/layout/vList2"/>
    <dgm:cxn modelId="{320D40C6-A346-5049-9CE1-F217CC8B9F6A}" srcId="{F5890C23-F830-3B4F-A131-9A6A3964C4A5}" destId="{1AF71844-4EC8-B34F-9C67-2AC14D1B5E6E}" srcOrd="1" destOrd="0" parTransId="{0C104608-C7E6-5F4C-BBD7-09D102472CE4}" sibTransId="{EE422198-41BB-7041-8CB2-C06249CC9236}"/>
    <dgm:cxn modelId="{553191DA-EE9D-3B4D-8DD8-0CFFF056EA07}" type="presOf" srcId="{1AF71844-4EC8-B34F-9C67-2AC14D1B5E6E}" destId="{6E35A1D8-09A5-4141-909D-65AA41F7F56C}" srcOrd="0" destOrd="1" presId="urn:microsoft.com/office/officeart/2005/8/layout/vList2"/>
    <dgm:cxn modelId="{EC99B1DA-2385-AE40-85EF-EFA614EC7931}" type="presOf" srcId="{F5890C23-F830-3B4F-A131-9A6A3964C4A5}" destId="{7C824BC3-8327-4143-BF22-52448D5D0048}" srcOrd="0" destOrd="0" presId="urn:microsoft.com/office/officeart/2005/8/layout/vList2"/>
    <dgm:cxn modelId="{717CBEE4-D08D-114B-8976-C4551BBDB6EE}" type="presOf" srcId="{665444AE-CA17-C749-B451-EFDA30B05125}" destId="{95F2E46E-989F-8148-88CC-1C2F97FB43ED}" srcOrd="0" destOrd="0" presId="urn:microsoft.com/office/officeart/2005/8/layout/vList2"/>
    <dgm:cxn modelId="{F415B4EF-6AEA-D449-A547-6EB735D51280}" srcId="{E9C5077B-440B-2941-B63D-7E8957D35244}" destId="{36D9C075-8751-EF4A-BDE3-2BB12FD6AFC8}" srcOrd="1" destOrd="0" parTransId="{A5D9217D-835E-F949-A488-3D94C807F1FC}" sibTransId="{7621F2E2-4649-AB40-90C4-8394977CF819}"/>
    <dgm:cxn modelId="{9718E2F6-F6F5-FB4F-8533-20E34CD94794}" type="presOf" srcId="{F38CE4B6-42A1-AC4D-B723-C306F0393F96}" destId="{95F2E46E-989F-8148-88CC-1C2F97FB43ED}" srcOrd="0" destOrd="2" presId="urn:microsoft.com/office/officeart/2005/8/layout/vList2"/>
    <dgm:cxn modelId="{9B2B41FF-71FC-BA44-96A4-AF15DE959362}" type="presOf" srcId="{000CE272-233D-4A4F-A6D2-8638222FCCB2}" destId="{95F2E46E-989F-8148-88CC-1C2F97FB43ED}" srcOrd="0" destOrd="1" presId="urn:microsoft.com/office/officeart/2005/8/layout/vList2"/>
    <dgm:cxn modelId="{CF9E42FF-6AF7-B644-B3ED-9B60468785EA}" srcId="{E9C5077B-440B-2941-B63D-7E8957D35244}" destId="{F5890C23-F830-3B4F-A131-9A6A3964C4A5}" srcOrd="2" destOrd="0" parTransId="{F587F448-F155-6540-9BD6-2946529D49AA}" sibTransId="{4F7AD9CB-1359-8746-B8D3-C4E140340FD2}"/>
    <dgm:cxn modelId="{34F5DD33-BA03-5F4B-A67D-40A572DC17B4}" type="presParOf" srcId="{5949EF62-64FA-5846-BA33-2F2710FABE11}" destId="{6928F027-6660-CF4D-A463-AC1C44617284}" srcOrd="0" destOrd="0" presId="urn:microsoft.com/office/officeart/2005/8/layout/vList2"/>
    <dgm:cxn modelId="{1BB98F8B-D79A-E748-8B26-085235DD566D}" type="presParOf" srcId="{5949EF62-64FA-5846-BA33-2F2710FABE11}" destId="{B80C75AC-DD05-8641-8375-61863B9B032C}" srcOrd="1" destOrd="0" presId="urn:microsoft.com/office/officeart/2005/8/layout/vList2"/>
    <dgm:cxn modelId="{A5044052-05DE-2D4B-8204-D4188C51DAC2}" type="presParOf" srcId="{5949EF62-64FA-5846-BA33-2F2710FABE11}" destId="{9D3474C5-D8C1-274F-A61C-5DD163D3C2C8}" srcOrd="2" destOrd="0" presId="urn:microsoft.com/office/officeart/2005/8/layout/vList2"/>
    <dgm:cxn modelId="{72F6F507-9077-B943-B7A3-0D7C6ACF0CCA}" type="presParOf" srcId="{5949EF62-64FA-5846-BA33-2F2710FABE11}" destId="{95F2E46E-989F-8148-88CC-1C2F97FB43ED}" srcOrd="3" destOrd="0" presId="urn:microsoft.com/office/officeart/2005/8/layout/vList2"/>
    <dgm:cxn modelId="{E4724675-3CF1-E34A-AED1-88841D652045}" type="presParOf" srcId="{5949EF62-64FA-5846-BA33-2F2710FABE11}" destId="{7C824BC3-8327-4143-BF22-52448D5D0048}" srcOrd="4" destOrd="0" presId="urn:microsoft.com/office/officeart/2005/8/layout/vList2"/>
    <dgm:cxn modelId="{B4ECA884-0260-8043-AE4C-1EBAED454ADE}" type="presParOf" srcId="{5949EF62-64FA-5846-BA33-2F2710FABE11}" destId="{6E35A1D8-09A5-4141-909D-65AA41F7F56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05DF1-0661-4A47-AC09-4F15CF98B5B5}"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14462431-9470-43F8-94D0-A717174FBE88}">
      <dgm:prSet/>
      <dgm:spPr/>
      <dgm:t>
        <a:bodyPr/>
        <a:lstStyle/>
        <a:p>
          <a:r>
            <a:rPr lang="en-US" u="sng"/>
            <a:t>Medication Treatment:</a:t>
          </a:r>
        </a:p>
      </dgm:t>
    </dgm:pt>
    <dgm:pt modelId="{C130153A-2631-4514-9B46-DA2BE5347C3C}" type="parTrans" cxnId="{E215F5B5-7E37-4EC9-8F24-9DD32D2A3007}">
      <dgm:prSet/>
      <dgm:spPr/>
      <dgm:t>
        <a:bodyPr/>
        <a:lstStyle/>
        <a:p>
          <a:endParaRPr lang="en-US"/>
        </a:p>
      </dgm:t>
    </dgm:pt>
    <dgm:pt modelId="{69F7CDB4-9A86-4058-BDF5-5BFD893D1EA2}" type="sibTrans" cxnId="{E215F5B5-7E37-4EC9-8F24-9DD32D2A3007}">
      <dgm:prSet phldrT="1" phldr="0"/>
      <dgm:spPr/>
      <dgm:t>
        <a:bodyPr/>
        <a:lstStyle/>
        <a:p>
          <a:endParaRPr lang="en-US"/>
        </a:p>
      </dgm:t>
    </dgm:pt>
    <dgm:pt modelId="{4AA0E53B-CB8D-4249-B356-12717040E06B}">
      <dgm:prSet/>
      <dgm:spPr/>
      <dgm:t>
        <a:bodyPr/>
        <a:lstStyle/>
        <a:p>
          <a:r>
            <a:rPr lang="en-US"/>
            <a:t>Goal is to reduce craving and amount of alcohol use </a:t>
          </a:r>
        </a:p>
      </dgm:t>
    </dgm:pt>
    <dgm:pt modelId="{70C39F8E-2AAC-482F-A852-23B58E79A26F}" type="parTrans" cxnId="{948207EF-FBCA-4259-ABC7-19AA1539658A}">
      <dgm:prSet/>
      <dgm:spPr/>
      <dgm:t>
        <a:bodyPr/>
        <a:lstStyle/>
        <a:p>
          <a:endParaRPr lang="en-US"/>
        </a:p>
      </dgm:t>
    </dgm:pt>
    <dgm:pt modelId="{BC3A9E33-EB47-4353-92CD-E68BC6C129E1}" type="sibTrans" cxnId="{948207EF-FBCA-4259-ABC7-19AA1539658A}">
      <dgm:prSet/>
      <dgm:spPr/>
      <dgm:t>
        <a:bodyPr/>
        <a:lstStyle/>
        <a:p>
          <a:endParaRPr lang="en-US"/>
        </a:p>
      </dgm:t>
    </dgm:pt>
    <dgm:pt modelId="{30D0AE90-DE8C-4DC0-A236-3D5DC79700A2}">
      <dgm:prSet/>
      <dgm:spPr/>
      <dgm:t>
        <a:bodyPr/>
        <a:lstStyle/>
        <a:p>
          <a:r>
            <a:rPr lang="en-US"/>
            <a:t>Abstinence is not necessarily the goal</a:t>
          </a:r>
        </a:p>
      </dgm:t>
    </dgm:pt>
    <dgm:pt modelId="{6A7C6A78-3E2D-4BBE-9251-CB8C661292B1}" type="parTrans" cxnId="{890B5FD2-345A-41A1-9C20-EB3E700E4DDE}">
      <dgm:prSet/>
      <dgm:spPr/>
      <dgm:t>
        <a:bodyPr/>
        <a:lstStyle/>
        <a:p>
          <a:endParaRPr lang="en-US"/>
        </a:p>
      </dgm:t>
    </dgm:pt>
    <dgm:pt modelId="{77901DB6-A3B4-47FB-AFE0-54EC8C6185D2}" type="sibTrans" cxnId="{890B5FD2-345A-41A1-9C20-EB3E700E4DDE}">
      <dgm:prSet/>
      <dgm:spPr/>
      <dgm:t>
        <a:bodyPr/>
        <a:lstStyle/>
        <a:p>
          <a:endParaRPr lang="en-US"/>
        </a:p>
      </dgm:t>
    </dgm:pt>
    <dgm:pt modelId="{CF031D51-AF73-438B-8835-6B0D5C9B572D}">
      <dgm:prSet/>
      <dgm:spPr/>
      <dgm:t>
        <a:bodyPr/>
        <a:lstStyle/>
        <a:p>
          <a:r>
            <a:rPr lang="en-US" u="sng"/>
            <a:t>Alcohol Withdrawal Risk Assessment:</a:t>
          </a:r>
          <a:endParaRPr lang="en-US"/>
        </a:p>
      </dgm:t>
    </dgm:pt>
    <dgm:pt modelId="{5B568F44-B94D-4BEC-8D2E-5A89A7A4A8A9}" type="parTrans" cxnId="{95A8999B-BDB1-4E01-8DBD-9B2CD5418E45}">
      <dgm:prSet/>
      <dgm:spPr/>
      <dgm:t>
        <a:bodyPr/>
        <a:lstStyle/>
        <a:p>
          <a:endParaRPr lang="en-US"/>
        </a:p>
      </dgm:t>
    </dgm:pt>
    <dgm:pt modelId="{885BE088-DFDD-4676-945F-542F2FCF7E2A}" type="sibTrans" cxnId="{95A8999B-BDB1-4E01-8DBD-9B2CD5418E45}">
      <dgm:prSet phldrT="2" phldr="0"/>
      <dgm:spPr/>
      <dgm:t>
        <a:bodyPr/>
        <a:lstStyle/>
        <a:p>
          <a:endParaRPr lang="en-US"/>
        </a:p>
      </dgm:t>
    </dgm:pt>
    <dgm:pt modelId="{3117E9BA-09BC-46EF-AE7C-3AC72AF49A2A}">
      <dgm:prSet/>
      <dgm:spPr/>
      <dgm:t>
        <a:bodyPr/>
        <a:lstStyle/>
        <a:p>
          <a:r>
            <a:rPr lang="en-US" u="sng"/>
            <a:t>Behavioral Treatment</a:t>
          </a:r>
          <a:r>
            <a:rPr lang="en-US"/>
            <a:t>:</a:t>
          </a:r>
        </a:p>
      </dgm:t>
    </dgm:pt>
    <dgm:pt modelId="{6834A7B4-D8A7-472A-B529-330C20B40E5F}" type="parTrans" cxnId="{991A4DA5-1573-4FDA-87B3-82CAF60B150C}">
      <dgm:prSet/>
      <dgm:spPr/>
      <dgm:t>
        <a:bodyPr/>
        <a:lstStyle/>
        <a:p>
          <a:endParaRPr lang="en-US"/>
        </a:p>
      </dgm:t>
    </dgm:pt>
    <dgm:pt modelId="{5EB47C82-D13B-4D20-A1C6-A84FD1F96FE0}" type="sibTrans" cxnId="{991A4DA5-1573-4FDA-87B3-82CAF60B150C}">
      <dgm:prSet phldrT="3" phldr="0"/>
      <dgm:spPr/>
      <dgm:t>
        <a:bodyPr/>
        <a:lstStyle/>
        <a:p>
          <a:endParaRPr lang="en-US"/>
        </a:p>
      </dgm:t>
    </dgm:pt>
    <dgm:pt modelId="{297D65EE-2018-B645-9401-F53F59D9DD58}">
      <dgm:prSet/>
      <dgm:spPr/>
      <dgm:t>
        <a:bodyPr/>
        <a:lstStyle/>
        <a:p>
          <a:r>
            <a:rPr lang="en-US"/>
            <a:t>Low risk Drinking</a:t>
          </a:r>
        </a:p>
      </dgm:t>
    </dgm:pt>
    <dgm:pt modelId="{6BA6D091-641F-834B-88B2-EAD99492C6CC}" type="parTrans" cxnId="{76C01080-1ACE-2347-9411-EBCCD1C2228B}">
      <dgm:prSet/>
      <dgm:spPr/>
      <dgm:t>
        <a:bodyPr/>
        <a:lstStyle/>
        <a:p>
          <a:endParaRPr lang="en-US"/>
        </a:p>
      </dgm:t>
    </dgm:pt>
    <dgm:pt modelId="{C67B7F9E-32E3-5B4A-917A-901A4F24BE95}" type="sibTrans" cxnId="{76C01080-1ACE-2347-9411-EBCCD1C2228B}">
      <dgm:prSet/>
      <dgm:spPr/>
      <dgm:t>
        <a:bodyPr/>
        <a:lstStyle/>
        <a:p>
          <a:endParaRPr lang="en-US"/>
        </a:p>
      </dgm:t>
    </dgm:pt>
    <dgm:pt modelId="{077B99AC-F54B-734D-B3A2-142170DDA4E0}">
      <dgm:prSet/>
      <dgm:spPr/>
      <dgm:t>
        <a:bodyPr/>
        <a:lstStyle/>
        <a:p>
          <a:r>
            <a:rPr lang="en-US" b="0" i="0" u="none"/>
            <a:t>Clinical Institute Withdrawal Assessment of Alcohol Scale, Revised </a:t>
          </a:r>
          <a:r>
            <a:rPr lang="en-US"/>
            <a:t>(CIWA)-Ar</a:t>
          </a:r>
        </a:p>
      </dgm:t>
    </dgm:pt>
    <dgm:pt modelId="{DFC7E956-8338-2F43-ABF7-BECF7C266CF7}" type="parTrans" cxnId="{84A0BE67-58CF-F240-8FC6-FD2E7ACCAC64}">
      <dgm:prSet/>
      <dgm:spPr/>
      <dgm:t>
        <a:bodyPr/>
        <a:lstStyle/>
        <a:p>
          <a:endParaRPr lang="en-US"/>
        </a:p>
      </dgm:t>
    </dgm:pt>
    <dgm:pt modelId="{28086212-5FEF-DF40-8A46-BCEC221C2DA4}" type="sibTrans" cxnId="{84A0BE67-58CF-F240-8FC6-FD2E7ACCAC64}">
      <dgm:prSet phldrT="3" phldr="0"/>
      <dgm:spPr/>
      <dgm:t>
        <a:bodyPr/>
        <a:lstStyle/>
        <a:p>
          <a:endParaRPr lang="en-US"/>
        </a:p>
      </dgm:t>
    </dgm:pt>
    <dgm:pt modelId="{2EBFB00D-CF7F-1F42-A8E1-7B4BB600323E}">
      <dgm:prSet/>
      <dgm:spPr/>
      <dgm:t>
        <a:bodyPr/>
        <a:lstStyle/>
        <a:p>
          <a:r>
            <a:rPr lang="en-US" dirty="0"/>
            <a:t>*If history of prior withdrawal symptoms that include delirium/seizures, then refer to inpatient detoxification first!</a:t>
          </a:r>
        </a:p>
      </dgm:t>
    </dgm:pt>
    <dgm:pt modelId="{0B08D139-688E-6E4D-900F-85C1003144DA}" type="parTrans" cxnId="{EBDD95F2-1964-1549-9C05-443B2378A991}">
      <dgm:prSet/>
      <dgm:spPr/>
      <dgm:t>
        <a:bodyPr/>
        <a:lstStyle/>
        <a:p>
          <a:endParaRPr lang="en-US"/>
        </a:p>
      </dgm:t>
    </dgm:pt>
    <dgm:pt modelId="{58609825-A425-784F-8AA4-8E1EB2CC45EB}" type="sibTrans" cxnId="{EBDD95F2-1964-1549-9C05-443B2378A991}">
      <dgm:prSet/>
      <dgm:spPr/>
      <dgm:t>
        <a:bodyPr/>
        <a:lstStyle/>
        <a:p>
          <a:endParaRPr lang="en-US"/>
        </a:p>
      </dgm:t>
    </dgm:pt>
    <dgm:pt modelId="{F976BC32-35F4-1348-893E-60D4B315D700}">
      <dgm:prSet/>
      <dgm:spPr>
        <a:solidFill>
          <a:schemeClr val="accent2">
            <a:tint val="40000"/>
            <a:hueOff val="0"/>
            <a:satOff val="0"/>
            <a:lumOff val="0"/>
          </a:schemeClr>
        </a:solidFill>
      </dgm:spPr>
      <dgm:t>
        <a:bodyPr/>
        <a:lstStyle/>
        <a:p>
          <a:r>
            <a:rPr lang="en-US"/>
            <a:t>Cognitive Behavioral Therapy </a:t>
          </a:r>
        </a:p>
      </dgm:t>
    </dgm:pt>
    <dgm:pt modelId="{FE190076-E812-1D4A-B515-E875EF571E39}" type="parTrans" cxnId="{52F062BE-6D75-6745-B32F-53D34BDD953A}">
      <dgm:prSet/>
      <dgm:spPr/>
      <dgm:t>
        <a:bodyPr/>
        <a:lstStyle/>
        <a:p>
          <a:endParaRPr lang="en-US"/>
        </a:p>
      </dgm:t>
    </dgm:pt>
    <dgm:pt modelId="{57E5BBCE-90CC-854A-9D6C-8FBF892384A2}" type="sibTrans" cxnId="{52F062BE-6D75-6745-B32F-53D34BDD953A}">
      <dgm:prSet phldrT="4" phldr="0"/>
      <dgm:spPr/>
      <dgm:t>
        <a:bodyPr/>
        <a:lstStyle/>
        <a:p>
          <a:endParaRPr lang="en-US"/>
        </a:p>
      </dgm:t>
    </dgm:pt>
    <dgm:pt modelId="{8B768695-E910-7F47-872F-AF0F8B332E99}">
      <dgm:prSet/>
      <dgm:spPr>
        <a:solidFill>
          <a:schemeClr val="accent2">
            <a:tint val="40000"/>
            <a:hueOff val="0"/>
            <a:satOff val="0"/>
            <a:lumOff val="0"/>
          </a:schemeClr>
        </a:solidFill>
      </dgm:spPr>
      <dgm:t>
        <a:bodyPr/>
        <a:lstStyle/>
        <a:p>
          <a:r>
            <a:rPr lang="en-US"/>
            <a:t>12-step programs (e.g. AA), </a:t>
          </a:r>
        </a:p>
      </dgm:t>
    </dgm:pt>
    <dgm:pt modelId="{A910B711-7BEF-CE45-99B5-BEC2AF5A9947}" type="parTrans" cxnId="{B6C4DD2E-CE59-FC42-9706-31D4D0EEFEE0}">
      <dgm:prSet/>
      <dgm:spPr/>
      <dgm:t>
        <a:bodyPr/>
        <a:lstStyle/>
        <a:p>
          <a:endParaRPr lang="en-US"/>
        </a:p>
      </dgm:t>
    </dgm:pt>
    <dgm:pt modelId="{F0BDBA98-7B4C-3A46-AE4F-A8DBAEEBA440}" type="sibTrans" cxnId="{B6C4DD2E-CE59-FC42-9706-31D4D0EEFEE0}">
      <dgm:prSet/>
      <dgm:spPr/>
      <dgm:t>
        <a:bodyPr/>
        <a:lstStyle/>
        <a:p>
          <a:endParaRPr lang="en-US"/>
        </a:p>
      </dgm:t>
    </dgm:pt>
    <dgm:pt modelId="{84D25AAB-6E63-AB4D-9572-35CA40272E03}">
      <dgm:prSet/>
      <dgm:spPr>
        <a:solidFill>
          <a:schemeClr val="accent2">
            <a:tint val="40000"/>
            <a:hueOff val="0"/>
            <a:satOff val="0"/>
            <a:lumOff val="0"/>
          </a:schemeClr>
        </a:solidFill>
      </dgm:spPr>
      <dgm:t>
        <a:bodyPr/>
        <a:lstStyle/>
        <a:p>
          <a:r>
            <a:rPr lang="en-US"/>
            <a:t>Individual Counseling</a:t>
          </a:r>
        </a:p>
      </dgm:t>
    </dgm:pt>
    <dgm:pt modelId="{41C0AA9B-F693-454D-AB36-5173317CD2FB}" type="parTrans" cxnId="{AB5D1E86-2530-B545-8F15-8B809CD13B62}">
      <dgm:prSet/>
      <dgm:spPr/>
      <dgm:t>
        <a:bodyPr/>
        <a:lstStyle/>
        <a:p>
          <a:endParaRPr lang="en-US"/>
        </a:p>
      </dgm:t>
    </dgm:pt>
    <dgm:pt modelId="{DAE54CB9-47D5-8A46-9B6A-EFEA90092E9C}" type="sibTrans" cxnId="{AB5D1E86-2530-B545-8F15-8B809CD13B62}">
      <dgm:prSet/>
      <dgm:spPr/>
      <dgm:t>
        <a:bodyPr/>
        <a:lstStyle/>
        <a:p>
          <a:endParaRPr lang="en-US"/>
        </a:p>
      </dgm:t>
    </dgm:pt>
    <dgm:pt modelId="{1C2C8F94-BF75-9946-B345-367D70F7578D}" type="pres">
      <dgm:prSet presAssocID="{8DA05DF1-0661-4A47-AC09-4F15CF98B5B5}" presName="Name0" presStyleCnt="0">
        <dgm:presLayoutVars>
          <dgm:dir/>
          <dgm:animLvl val="lvl"/>
          <dgm:resizeHandles val="exact"/>
        </dgm:presLayoutVars>
      </dgm:prSet>
      <dgm:spPr/>
    </dgm:pt>
    <dgm:pt modelId="{A221030B-7A0E-6B45-B7CD-659AB4956DC3}" type="pres">
      <dgm:prSet presAssocID="{14462431-9470-43F8-94D0-A717174FBE88}" presName="composite" presStyleCnt="0"/>
      <dgm:spPr/>
    </dgm:pt>
    <dgm:pt modelId="{ADD3DDEA-0B6C-EC45-A7AE-7F1EF3A9783C}" type="pres">
      <dgm:prSet presAssocID="{14462431-9470-43F8-94D0-A717174FBE88}" presName="parTx" presStyleLbl="alignNode1" presStyleIdx="0" presStyleCnt="3">
        <dgm:presLayoutVars>
          <dgm:chMax val="0"/>
          <dgm:chPref val="0"/>
          <dgm:bulletEnabled val="1"/>
        </dgm:presLayoutVars>
      </dgm:prSet>
      <dgm:spPr/>
    </dgm:pt>
    <dgm:pt modelId="{F900FAF9-5C52-6646-8C90-C05E188DC01F}" type="pres">
      <dgm:prSet presAssocID="{14462431-9470-43F8-94D0-A717174FBE88}" presName="desTx" presStyleLbl="alignAccFollowNode1" presStyleIdx="0" presStyleCnt="3">
        <dgm:presLayoutVars>
          <dgm:bulletEnabled val="1"/>
        </dgm:presLayoutVars>
      </dgm:prSet>
      <dgm:spPr/>
    </dgm:pt>
    <dgm:pt modelId="{28855FB3-38D2-D44A-8EBD-E0257169FA29}" type="pres">
      <dgm:prSet presAssocID="{69F7CDB4-9A86-4058-BDF5-5BFD893D1EA2}" presName="space" presStyleCnt="0"/>
      <dgm:spPr/>
    </dgm:pt>
    <dgm:pt modelId="{D97AA765-499F-4946-BC7E-A7404346482D}" type="pres">
      <dgm:prSet presAssocID="{CF031D51-AF73-438B-8835-6B0D5C9B572D}" presName="composite" presStyleCnt="0"/>
      <dgm:spPr/>
    </dgm:pt>
    <dgm:pt modelId="{76228EAE-B155-AC49-99BB-ED316A14A6DB}" type="pres">
      <dgm:prSet presAssocID="{CF031D51-AF73-438B-8835-6B0D5C9B572D}" presName="parTx" presStyleLbl="alignNode1" presStyleIdx="1" presStyleCnt="3">
        <dgm:presLayoutVars>
          <dgm:chMax val="0"/>
          <dgm:chPref val="0"/>
          <dgm:bulletEnabled val="1"/>
        </dgm:presLayoutVars>
      </dgm:prSet>
      <dgm:spPr/>
    </dgm:pt>
    <dgm:pt modelId="{6163E154-34B3-E741-8E9D-3F41E5C6FEE8}" type="pres">
      <dgm:prSet presAssocID="{CF031D51-AF73-438B-8835-6B0D5C9B572D}" presName="desTx" presStyleLbl="alignAccFollowNode1" presStyleIdx="1" presStyleCnt="3">
        <dgm:presLayoutVars>
          <dgm:bulletEnabled val="1"/>
        </dgm:presLayoutVars>
      </dgm:prSet>
      <dgm:spPr/>
    </dgm:pt>
    <dgm:pt modelId="{03133F75-BD37-0141-B5FB-12E9410928EA}" type="pres">
      <dgm:prSet presAssocID="{885BE088-DFDD-4676-945F-542F2FCF7E2A}" presName="space" presStyleCnt="0"/>
      <dgm:spPr/>
    </dgm:pt>
    <dgm:pt modelId="{5F2DEC8D-C209-A841-894A-62E85499A2D5}" type="pres">
      <dgm:prSet presAssocID="{3117E9BA-09BC-46EF-AE7C-3AC72AF49A2A}" presName="composite" presStyleCnt="0"/>
      <dgm:spPr/>
    </dgm:pt>
    <dgm:pt modelId="{A3B2F586-DD3C-2341-AFE4-1FEFA0017D98}" type="pres">
      <dgm:prSet presAssocID="{3117E9BA-09BC-46EF-AE7C-3AC72AF49A2A}" presName="parTx" presStyleLbl="alignNode1" presStyleIdx="2" presStyleCnt="3">
        <dgm:presLayoutVars>
          <dgm:chMax val="0"/>
          <dgm:chPref val="0"/>
          <dgm:bulletEnabled val="1"/>
        </dgm:presLayoutVars>
      </dgm:prSet>
      <dgm:spPr/>
    </dgm:pt>
    <dgm:pt modelId="{F284FC74-F97F-424C-B110-2CF41985FDA3}" type="pres">
      <dgm:prSet presAssocID="{3117E9BA-09BC-46EF-AE7C-3AC72AF49A2A}" presName="desTx" presStyleLbl="alignAccFollowNode1" presStyleIdx="2" presStyleCnt="3">
        <dgm:presLayoutVars>
          <dgm:bulletEnabled val="1"/>
        </dgm:presLayoutVars>
      </dgm:prSet>
      <dgm:spPr/>
    </dgm:pt>
  </dgm:ptLst>
  <dgm:cxnLst>
    <dgm:cxn modelId="{B6C4DD2E-CE59-FC42-9706-31D4D0EEFEE0}" srcId="{3117E9BA-09BC-46EF-AE7C-3AC72AF49A2A}" destId="{8B768695-E910-7F47-872F-AF0F8B332E99}" srcOrd="1" destOrd="0" parTransId="{A910B711-7BEF-CE45-99B5-BEC2AF5A9947}" sibTransId="{F0BDBA98-7B4C-3A46-AE4F-A8DBAEEBA440}"/>
    <dgm:cxn modelId="{A2D1D232-68BB-7E49-8430-382A95019DD9}" type="presOf" srcId="{CF031D51-AF73-438B-8835-6B0D5C9B572D}" destId="{76228EAE-B155-AC49-99BB-ED316A14A6DB}" srcOrd="0" destOrd="0" presId="urn:microsoft.com/office/officeart/2005/8/layout/hList1"/>
    <dgm:cxn modelId="{84620036-4B53-5541-A9BB-FBF3C614CAD1}" type="presOf" srcId="{8DA05DF1-0661-4A47-AC09-4F15CF98B5B5}" destId="{1C2C8F94-BF75-9946-B345-367D70F7578D}" srcOrd="0" destOrd="0" presId="urn:microsoft.com/office/officeart/2005/8/layout/hList1"/>
    <dgm:cxn modelId="{5BF3F13C-C8F5-614D-959A-3DE88E58B5FD}" type="presOf" srcId="{2EBFB00D-CF7F-1F42-A8E1-7B4BB600323E}" destId="{6163E154-34B3-E741-8E9D-3F41E5C6FEE8}" srcOrd="0" destOrd="1" presId="urn:microsoft.com/office/officeart/2005/8/layout/hList1"/>
    <dgm:cxn modelId="{4942A93F-9798-2C4D-9A74-133F2595B4A7}" type="presOf" srcId="{30D0AE90-DE8C-4DC0-A236-3D5DC79700A2}" destId="{F900FAF9-5C52-6646-8C90-C05E188DC01F}" srcOrd="0" destOrd="1" presId="urn:microsoft.com/office/officeart/2005/8/layout/hList1"/>
    <dgm:cxn modelId="{A4763E61-BB92-5D40-A332-CB4A807B6044}" type="presOf" srcId="{14462431-9470-43F8-94D0-A717174FBE88}" destId="{ADD3DDEA-0B6C-EC45-A7AE-7F1EF3A9783C}" srcOrd="0" destOrd="0" presId="urn:microsoft.com/office/officeart/2005/8/layout/hList1"/>
    <dgm:cxn modelId="{2AE91362-E1CF-474D-AE8C-0F62FB44A6B6}" type="presOf" srcId="{4AA0E53B-CB8D-4249-B356-12717040E06B}" destId="{F900FAF9-5C52-6646-8C90-C05E188DC01F}" srcOrd="0" destOrd="0" presId="urn:microsoft.com/office/officeart/2005/8/layout/hList1"/>
    <dgm:cxn modelId="{083D6B63-578F-8844-AB84-23AB2A8EC37A}" type="presOf" srcId="{297D65EE-2018-B645-9401-F53F59D9DD58}" destId="{F900FAF9-5C52-6646-8C90-C05E188DC01F}" srcOrd="0" destOrd="2" presId="urn:microsoft.com/office/officeart/2005/8/layout/hList1"/>
    <dgm:cxn modelId="{84A0BE67-58CF-F240-8FC6-FD2E7ACCAC64}" srcId="{CF031D51-AF73-438B-8835-6B0D5C9B572D}" destId="{077B99AC-F54B-734D-B3A2-142170DDA4E0}" srcOrd="0" destOrd="0" parTransId="{DFC7E956-8338-2F43-ABF7-BECF7C266CF7}" sibTransId="{28086212-5FEF-DF40-8A46-BCEC221C2DA4}"/>
    <dgm:cxn modelId="{76C01080-1ACE-2347-9411-EBCCD1C2228B}" srcId="{14462431-9470-43F8-94D0-A717174FBE88}" destId="{297D65EE-2018-B645-9401-F53F59D9DD58}" srcOrd="2" destOrd="0" parTransId="{6BA6D091-641F-834B-88B2-EAD99492C6CC}" sibTransId="{C67B7F9E-32E3-5B4A-917A-901A4F24BE95}"/>
    <dgm:cxn modelId="{AB5D1E86-2530-B545-8F15-8B809CD13B62}" srcId="{3117E9BA-09BC-46EF-AE7C-3AC72AF49A2A}" destId="{84D25AAB-6E63-AB4D-9572-35CA40272E03}" srcOrd="2" destOrd="0" parTransId="{41C0AA9B-F693-454D-AB36-5173317CD2FB}" sibTransId="{DAE54CB9-47D5-8A46-9B6A-EFEA90092E9C}"/>
    <dgm:cxn modelId="{95A8999B-BDB1-4E01-8DBD-9B2CD5418E45}" srcId="{8DA05DF1-0661-4A47-AC09-4F15CF98B5B5}" destId="{CF031D51-AF73-438B-8835-6B0D5C9B572D}" srcOrd="1" destOrd="0" parTransId="{5B568F44-B94D-4BEC-8D2E-5A89A7A4A8A9}" sibTransId="{885BE088-DFDD-4676-945F-542F2FCF7E2A}"/>
    <dgm:cxn modelId="{991A4DA5-1573-4FDA-87B3-82CAF60B150C}" srcId="{8DA05DF1-0661-4A47-AC09-4F15CF98B5B5}" destId="{3117E9BA-09BC-46EF-AE7C-3AC72AF49A2A}" srcOrd="2" destOrd="0" parTransId="{6834A7B4-D8A7-472A-B529-330C20B40E5F}" sibTransId="{5EB47C82-D13B-4D20-A1C6-A84FD1F96FE0}"/>
    <dgm:cxn modelId="{DA6A3AB0-5274-C14E-91E6-6F6D83C31F52}" type="presOf" srcId="{8B768695-E910-7F47-872F-AF0F8B332E99}" destId="{F284FC74-F97F-424C-B110-2CF41985FDA3}" srcOrd="0" destOrd="1" presId="urn:microsoft.com/office/officeart/2005/8/layout/hList1"/>
    <dgm:cxn modelId="{E215F5B5-7E37-4EC9-8F24-9DD32D2A3007}" srcId="{8DA05DF1-0661-4A47-AC09-4F15CF98B5B5}" destId="{14462431-9470-43F8-94D0-A717174FBE88}" srcOrd="0" destOrd="0" parTransId="{C130153A-2631-4514-9B46-DA2BE5347C3C}" sibTransId="{69F7CDB4-9A86-4058-BDF5-5BFD893D1EA2}"/>
    <dgm:cxn modelId="{52F062BE-6D75-6745-B32F-53D34BDD953A}" srcId="{3117E9BA-09BC-46EF-AE7C-3AC72AF49A2A}" destId="{F976BC32-35F4-1348-893E-60D4B315D700}" srcOrd="0" destOrd="0" parTransId="{FE190076-E812-1D4A-B515-E875EF571E39}" sibTransId="{57E5BBCE-90CC-854A-9D6C-8FBF892384A2}"/>
    <dgm:cxn modelId="{DE9D01CB-0AE5-8942-A886-0C515995B07A}" type="presOf" srcId="{077B99AC-F54B-734D-B3A2-142170DDA4E0}" destId="{6163E154-34B3-E741-8E9D-3F41E5C6FEE8}" srcOrd="0" destOrd="0" presId="urn:microsoft.com/office/officeart/2005/8/layout/hList1"/>
    <dgm:cxn modelId="{890B5FD2-345A-41A1-9C20-EB3E700E4DDE}" srcId="{14462431-9470-43F8-94D0-A717174FBE88}" destId="{30D0AE90-DE8C-4DC0-A236-3D5DC79700A2}" srcOrd="1" destOrd="0" parTransId="{6A7C6A78-3E2D-4BBE-9251-CB8C661292B1}" sibTransId="{77901DB6-A3B4-47FB-AFE0-54EC8C6185D2}"/>
    <dgm:cxn modelId="{D458C3DB-37D1-4340-8653-686AD50E4833}" type="presOf" srcId="{F976BC32-35F4-1348-893E-60D4B315D700}" destId="{F284FC74-F97F-424C-B110-2CF41985FDA3}" srcOrd="0" destOrd="0" presId="urn:microsoft.com/office/officeart/2005/8/layout/hList1"/>
    <dgm:cxn modelId="{AAFBF4E0-BA49-D44D-BC56-9638002891B3}" type="presOf" srcId="{84D25AAB-6E63-AB4D-9572-35CA40272E03}" destId="{F284FC74-F97F-424C-B110-2CF41985FDA3}" srcOrd="0" destOrd="2" presId="urn:microsoft.com/office/officeart/2005/8/layout/hList1"/>
    <dgm:cxn modelId="{948207EF-FBCA-4259-ABC7-19AA1539658A}" srcId="{14462431-9470-43F8-94D0-A717174FBE88}" destId="{4AA0E53B-CB8D-4249-B356-12717040E06B}" srcOrd="0" destOrd="0" parTransId="{70C39F8E-2AAC-482F-A852-23B58E79A26F}" sibTransId="{BC3A9E33-EB47-4353-92CD-E68BC6C129E1}"/>
    <dgm:cxn modelId="{EBDD95F2-1964-1549-9C05-443B2378A991}" srcId="{CF031D51-AF73-438B-8835-6B0D5C9B572D}" destId="{2EBFB00D-CF7F-1F42-A8E1-7B4BB600323E}" srcOrd="1" destOrd="0" parTransId="{0B08D139-688E-6E4D-900F-85C1003144DA}" sibTransId="{58609825-A425-784F-8AA4-8E1EB2CC45EB}"/>
    <dgm:cxn modelId="{C671DDFD-4524-7F44-B1A9-DC7992B9D9E5}" type="presOf" srcId="{3117E9BA-09BC-46EF-AE7C-3AC72AF49A2A}" destId="{A3B2F586-DD3C-2341-AFE4-1FEFA0017D98}" srcOrd="0" destOrd="0" presId="urn:microsoft.com/office/officeart/2005/8/layout/hList1"/>
    <dgm:cxn modelId="{4A56021E-7D23-734B-9528-2C91A40DAF14}" type="presParOf" srcId="{1C2C8F94-BF75-9946-B345-367D70F7578D}" destId="{A221030B-7A0E-6B45-B7CD-659AB4956DC3}" srcOrd="0" destOrd="0" presId="urn:microsoft.com/office/officeart/2005/8/layout/hList1"/>
    <dgm:cxn modelId="{8E47EC3A-C1D3-6D49-A44D-D481811B5F35}" type="presParOf" srcId="{A221030B-7A0E-6B45-B7CD-659AB4956DC3}" destId="{ADD3DDEA-0B6C-EC45-A7AE-7F1EF3A9783C}" srcOrd="0" destOrd="0" presId="urn:microsoft.com/office/officeart/2005/8/layout/hList1"/>
    <dgm:cxn modelId="{4F9D99CB-777F-B44F-806B-8108176AF2C8}" type="presParOf" srcId="{A221030B-7A0E-6B45-B7CD-659AB4956DC3}" destId="{F900FAF9-5C52-6646-8C90-C05E188DC01F}" srcOrd="1" destOrd="0" presId="urn:microsoft.com/office/officeart/2005/8/layout/hList1"/>
    <dgm:cxn modelId="{3A5EB3B0-2B05-FE46-AF60-B61DB37C74F3}" type="presParOf" srcId="{1C2C8F94-BF75-9946-B345-367D70F7578D}" destId="{28855FB3-38D2-D44A-8EBD-E0257169FA29}" srcOrd="1" destOrd="0" presId="urn:microsoft.com/office/officeart/2005/8/layout/hList1"/>
    <dgm:cxn modelId="{4FFCF994-D2A0-734B-B8CC-6DEAC90AE7AC}" type="presParOf" srcId="{1C2C8F94-BF75-9946-B345-367D70F7578D}" destId="{D97AA765-499F-4946-BC7E-A7404346482D}" srcOrd="2" destOrd="0" presId="urn:microsoft.com/office/officeart/2005/8/layout/hList1"/>
    <dgm:cxn modelId="{AF5232EA-1F3B-5346-BC02-B835663A62E9}" type="presParOf" srcId="{D97AA765-499F-4946-BC7E-A7404346482D}" destId="{76228EAE-B155-AC49-99BB-ED316A14A6DB}" srcOrd="0" destOrd="0" presId="urn:microsoft.com/office/officeart/2005/8/layout/hList1"/>
    <dgm:cxn modelId="{06366AD3-FAE0-B84F-82EA-D17DF46704F9}" type="presParOf" srcId="{D97AA765-499F-4946-BC7E-A7404346482D}" destId="{6163E154-34B3-E741-8E9D-3F41E5C6FEE8}" srcOrd="1" destOrd="0" presId="urn:microsoft.com/office/officeart/2005/8/layout/hList1"/>
    <dgm:cxn modelId="{FD82370F-8F9E-D644-A6BD-66EEF5D87FD3}" type="presParOf" srcId="{1C2C8F94-BF75-9946-B345-367D70F7578D}" destId="{03133F75-BD37-0141-B5FB-12E9410928EA}" srcOrd="3" destOrd="0" presId="urn:microsoft.com/office/officeart/2005/8/layout/hList1"/>
    <dgm:cxn modelId="{359FB1F8-8480-8146-8136-9F3F355DB315}" type="presParOf" srcId="{1C2C8F94-BF75-9946-B345-367D70F7578D}" destId="{5F2DEC8D-C209-A841-894A-62E85499A2D5}" srcOrd="4" destOrd="0" presId="urn:microsoft.com/office/officeart/2005/8/layout/hList1"/>
    <dgm:cxn modelId="{97140B7F-D8A0-FC42-BC32-E95989D9F47A}" type="presParOf" srcId="{5F2DEC8D-C209-A841-894A-62E85499A2D5}" destId="{A3B2F586-DD3C-2341-AFE4-1FEFA0017D98}" srcOrd="0" destOrd="0" presId="urn:microsoft.com/office/officeart/2005/8/layout/hList1"/>
    <dgm:cxn modelId="{79AAE9B6-C3EE-084E-9C4C-3A07734CEE6E}" type="presParOf" srcId="{5F2DEC8D-C209-A841-894A-62E85499A2D5}" destId="{F284FC74-F97F-424C-B110-2CF41985FDA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E8309-CBAE-4FCC-92F2-1F5A9F38533D}" type="doc">
      <dgm:prSet loTypeId="urn:microsoft.com/office/officeart/2018/5/layout/IconLeafLabelList" loCatId="icon" qsTypeId="urn:microsoft.com/office/officeart/2005/8/quickstyle/simple1" qsCatId="simple" csTypeId="urn:microsoft.com/office/officeart/2005/8/colors/accent2_2" csCatId="accent2" phldr="1"/>
      <dgm:spPr/>
      <dgm:t>
        <a:bodyPr/>
        <a:lstStyle/>
        <a:p>
          <a:endParaRPr lang="en-US"/>
        </a:p>
      </dgm:t>
    </dgm:pt>
    <dgm:pt modelId="{9E74DC91-3ECE-4B48-B30F-DADE9DBCD4D3}">
      <dgm:prSet/>
      <dgm:spPr/>
      <dgm:t>
        <a:bodyPr/>
        <a:lstStyle/>
        <a:p>
          <a:pPr>
            <a:lnSpc>
              <a:spcPct val="100000"/>
            </a:lnSpc>
            <a:defRPr cap="all"/>
          </a:pPr>
          <a:r>
            <a:rPr lang="en-US" u="sng">
              <a:solidFill>
                <a:schemeClr val="accent1"/>
              </a:solidFill>
            </a:rPr>
            <a:t>What</a:t>
          </a:r>
          <a:r>
            <a:rPr lang="en-US">
              <a:solidFill>
                <a:schemeClr val="accent1"/>
              </a:solidFill>
            </a:rPr>
            <a:t> do they want? </a:t>
          </a:r>
        </a:p>
      </dgm:t>
    </dgm:pt>
    <dgm:pt modelId="{C1D6F458-0367-4734-86CF-4F1BCB1B2176}" type="parTrans" cxnId="{9E896A90-9501-4F8E-94C6-AAB3BC933BF7}">
      <dgm:prSet/>
      <dgm:spPr/>
      <dgm:t>
        <a:bodyPr/>
        <a:lstStyle/>
        <a:p>
          <a:endParaRPr lang="en-US"/>
        </a:p>
      </dgm:t>
    </dgm:pt>
    <dgm:pt modelId="{FF4F98B8-B5B4-43D0-83B8-17D357091C26}" type="sibTrans" cxnId="{9E896A90-9501-4F8E-94C6-AAB3BC933BF7}">
      <dgm:prSet/>
      <dgm:spPr/>
      <dgm:t>
        <a:bodyPr/>
        <a:lstStyle/>
        <a:p>
          <a:endParaRPr lang="en-US"/>
        </a:p>
      </dgm:t>
    </dgm:pt>
    <dgm:pt modelId="{F73016BD-CD15-4B48-B2F4-1A589CEF0E35}">
      <dgm:prSet/>
      <dgm:spPr/>
      <dgm:t>
        <a:bodyPr/>
        <a:lstStyle/>
        <a:p>
          <a:pPr>
            <a:lnSpc>
              <a:spcPct val="100000"/>
            </a:lnSpc>
            <a:defRPr cap="all"/>
          </a:pPr>
          <a:r>
            <a:rPr lang="en-US" u="sng">
              <a:solidFill>
                <a:schemeClr val="accent1"/>
              </a:solidFill>
            </a:rPr>
            <a:t>Where</a:t>
          </a:r>
          <a:r>
            <a:rPr lang="en-US">
              <a:solidFill>
                <a:schemeClr val="accent1"/>
              </a:solidFill>
            </a:rPr>
            <a:t> do they want to receive it? </a:t>
          </a:r>
        </a:p>
      </dgm:t>
    </dgm:pt>
    <dgm:pt modelId="{0F0FAC4F-B1EE-4DCE-ABA2-345F0E9A49C4}" type="parTrans" cxnId="{869807CE-99C4-44F7-AF87-06BB710EE6FD}">
      <dgm:prSet/>
      <dgm:spPr/>
      <dgm:t>
        <a:bodyPr/>
        <a:lstStyle/>
        <a:p>
          <a:endParaRPr lang="en-US"/>
        </a:p>
      </dgm:t>
    </dgm:pt>
    <dgm:pt modelId="{4E63D3A3-3EEE-4116-A841-D430BEEE96F4}" type="sibTrans" cxnId="{869807CE-99C4-44F7-AF87-06BB710EE6FD}">
      <dgm:prSet/>
      <dgm:spPr/>
      <dgm:t>
        <a:bodyPr/>
        <a:lstStyle/>
        <a:p>
          <a:endParaRPr lang="en-US"/>
        </a:p>
      </dgm:t>
    </dgm:pt>
    <dgm:pt modelId="{BBB29429-6B4D-4DC8-9C9C-06C212893A76}">
      <dgm:prSet/>
      <dgm:spPr/>
      <dgm:t>
        <a:bodyPr/>
        <a:lstStyle/>
        <a:p>
          <a:pPr>
            <a:lnSpc>
              <a:spcPct val="100000"/>
            </a:lnSpc>
            <a:defRPr cap="all"/>
          </a:pPr>
          <a:r>
            <a:rPr lang="en-US" u="sng">
              <a:solidFill>
                <a:schemeClr val="accent1"/>
              </a:solidFill>
            </a:rPr>
            <a:t>How</a:t>
          </a:r>
          <a:r>
            <a:rPr lang="en-US">
              <a:solidFill>
                <a:schemeClr val="accent1"/>
              </a:solidFill>
            </a:rPr>
            <a:t> do they want to receive it? </a:t>
          </a:r>
        </a:p>
      </dgm:t>
    </dgm:pt>
    <dgm:pt modelId="{EB0F9CCD-000D-41E5-A84F-00DAB3832490}" type="parTrans" cxnId="{E010A58C-DE58-4F9D-947B-C424AEACB11C}">
      <dgm:prSet/>
      <dgm:spPr/>
      <dgm:t>
        <a:bodyPr/>
        <a:lstStyle/>
        <a:p>
          <a:endParaRPr lang="en-US"/>
        </a:p>
      </dgm:t>
    </dgm:pt>
    <dgm:pt modelId="{2E44F988-14A0-4BA9-9EA1-2CDDDA5C02B8}" type="sibTrans" cxnId="{E010A58C-DE58-4F9D-947B-C424AEACB11C}">
      <dgm:prSet/>
      <dgm:spPr/>
      <dgm:t>
        <a:bodyPr/>
        <a:lstStyle/>
        <a:p>
          <a:endParaRPr lang="en-US"/>
        </a:p>
      </dgm:t>
    </dgm:pt>
    <dgm:pt modelId="{A3FAAC34-A401-48F0-9B0B-EF6D42DDB149}" type="pres">
      <dgm:prSet presAssocID="{B92E8309-CBAE-4FCC-92F2-1F5A9F38533D}" presName="root" presStyleCnt="0">
        <dgm:presLayoutVars>
          <dgm:dir/>
          <dgm:resizeHandles val="exact"/>
        </dgm:presLayoutVars>
      </dgm:prSet>
      <dgm:spPr/>
    </dgm:pt>
    <dgm:pt modelId="{E7402093-A2EF-4A81-A5A0-CC43951169C0}" type="pres">
      <dgm:prSet presAssocID="{9E74DC91-3ECE-4B48-B30F-DADE9DBCD4D3}" presName="compNode" presStyleCnt="0"/>
      <dgm:spPr/>
    </dgm:pt>
    <dgm:pt modelId="{E972DA98-3F30-44DA-A70C-F1ACAFB80935}" type="pres">
      <dgm:prSet presAssocID="{9E74DC91-3ECE-4B48-B30F-DADE9DBCD4D3}" presName="iconBgRect" presStyleLbl="bgShp" presStyleIdx="0" presStyleCnt="3"/>
      <dgm:spPr>
        <a:prstGeom prst="round2DiagRect">
          <a:avLst>
            <a:gd name="adj1" fmla="val 29727"/>
            <a:gd name="adj2" fmla="val 0"/>
          </a:avLst>
        </a:prstGeom>
      </dgm:spPr>
    </dgm:pt>
    <dgm:pt modelId="{BE1DD92F-82DE-426E-8AA1-17D0B0D819EE}" type="pres">
      <dgm:prSet presAssocID="{9E74DC91-3ECE-4B48-B30F-DADE9DBCD4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01153A92-8AFA-4E02-A131-877D2F7B8B36}" type="pres">
      <dgm:prSet presAssocID="{9E74DC91-3ECE-4B48-B30F-DADE9DBCD4D3}" presName="spaceRect" presStyleCnt="0"/>
      <dgm:spPr/>
    </dgm:pt>
    <dgm:pt modelId="{2A1940D0-3F04-4FAB-A14F-4FDAF7042A8C}" type="pres">
      <dgm:prSet presAssocID="{9E74DC91-3ECE-4B48-B30F-DADE9DBCD4D3}" presName="textRect" presStyleLbl="revTx" presStyleIdx="0" presStyleCnt="3">
        <dgm:presLayoutVars>
          <dgm:chMax val="1"/>
          <dgm:chPref val="1"/>
        </dgm:presLayoutVars>
      </dgm:prSet>
      <dgm:spPr/>
    </dgm:pt>
    <dgm:pt modelId="{95012C35-DD61-436C-9588-F427650018CE}" type="pres">
      <dgm:prSet presAssocID="{FF4F98B8-B5B4-43D0-83B8-17D357091C26}" presName="sibTrans" presStyleCnt="0"/>
      <dgm:spPr/>
    </dgm:pt>
    <dgm:pt modelId="{54B83E97-25A3-4A47-959A-72959E60DB2D}" type="pres">
      <dgm:prSet presAssocID="{F73016BD-CD15-4B48-B2F4-1A589CEF0E35}" presName="compNode" presStyleCnt="0"/>
      <dgm:spPr/>
    </dgm:pt>
    <dgm:pt modelId="{BA71E032-8480-4CF9-A600-26037AA7BEA0}" type="pres">
      <dgm:prSet presAssocID="{F73016BD-CD15-4B48-B2F4-1A589CEF0E35}" presName="iconBgRect" presStyleLbl="bgShp" presStyleIdx="1" presStyleCnt="3"/>
      <dgm:spPr>
        <a:prstGeom prst="round2DiagRect">
          <a:avLst>
            <a:gd name="adj1" fmla="val 29727"/>
            <a:gd name="adj2" fmla="val 0"/>
          </a:avLst>
        </a:prstGeom>
      </dgm:spPr>
    </dgm:pt>
    <dgm:pt modelId="{74194C89-0153-419F-BA56-F4BA47A09873}" type="pres">
      <dgm:prSet presAssocID="{F73016BD-CD15-4B48-B2F4-1A589CEF0E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rection"/>
        </a:ext>
      </dgm:extLst>
    </dgm:pt>
    <dgm:pt modelId="{643AEC9A-29D9-4541-9BE9-E4512B7115F4}" type="pres">
      <dgm:prSet presAssocID="{F73016BD-CD15-4B48-B2F4-1A589CEF0E35}" presName="spaceRect" presStyleCnt="0"/>
      <dgm:spPr/>
    </dgm:pt>
    <dgm:pt modelId="{FB60ACB6-7FBA-4EA5-9932-2957202E4FF6}" type="pres">
      <dgm:prSet presAssocID="{F73016BD-CD15-4B48-B2F4-1A589CEF0E35}" presName="textRect" presStyleLbl="revTx" presStyleIdx="1" presStyleCnt="3">
        <dgm:presLayoutVars>
          <dgm:chMax val="1"/>
          <dgm:chPref val="1"/>
        </dgm:presLayoutVars>
      </dgm:prSet>
      <dgm:spPr/>
    </dgm:pt>
    <dgm:pt modelId="{A858B194-B74E-48F1-923B-9A2145FBD9C3}" type="pres">
      <dgm:prSet presAssocID="{4E63D3A3-3EEE-4116-A841-D430BEEE96F4}" presName="sibTrans" presStyleCnt="0"/>
      <dgm:spPr/>
    </dgm:pt>
    <dgm:pt modelId="{C956BA8B-65E0-4315-AF11-349B91F9C9CA}" type="pres">
      <dgm:prSet presAssocID="{BBB29429-6B4D-4DC8-9C9C-06C212893A76}" presName="compNode" presStyleCnt="0"/>
      <dgm:spPr/>
    </dgm:pt>
    <dgm:pt modelId="{B694DA0A-1B1F-4ECC-835A-B5A57DC8DF51}" type="pres">
      <dgm:prSet presAssocID="{BBB29429-6B4D-4DC8-9C9C-06C212893A76}" presName="iconBgRect" presStyleLbl="bgShp" presStyleIdx="2" presStyleCnt="3"/>
      <dgm:spPr>
        <a:prstGeom prst="round2DiagRect">
          <a:avLst>
            <a:gd name="adj1" fmla="val 29727"/>
            <a:gd name="adj2" fmla="val 0"/>
          </a:avLst>
        </a:prstGeom>
      </dgm:spPr>
    </dgm:pt>
    <dgm:pt modelId="{CC3FA21D-8782-4A0B-A8F0-1E8E80D93DF9}" type="pres">
      <dgm:prSet presAssocID="{BBB29429-6B4D-4DC8-9C9C-06C212893A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envelope"/>
        </a:ext>
      </dgm:extLst>
    </dgm:pt>
    <dgm:pt modelId="{94217BD9-0C0F-4458-B457-D8B84C0DEBD1}" type="pres">
      <dgm:prSet presAssocID="{BBB29429-6B4D-4DC8-9C9C-06C212893A76}" presName="spaceRect" presStyleCnt="0"/>
      <dgm:spPr/>
    </dgm:pt>
    <dgm:pt modelId="{1BAC238F-EEF7-4289-B5CD-BE462969D17D}" type="pres">
      <dgm:prSet presAssocID="{BBB29429-6B4D-4DC8-9C9C-06C212893A76}" presName="textRect" presStyleLbl="revTx" presStyleIdx="2" presStyleCnt="3">
        <dgm:presLayoutVars>
          <dgm:chMax val="1"/>
          <dgm:chPref val="1"/>
        </dgm:presLayoutVars>
      </dgm:prSet>
      <dgm:spPr/>
    </dgm:pt>
  </dgm:ptLst>
  <dgm:cxnLst>
    <dgm:cxn modelId="{76A02B51-94D3-A347-9A90-B8F105A0E651}" type="presOf" srcId="{F73016BD-CD15-4B48-B2F4-1A589CEF0E35}" destId="{FB60ACB6-7FBA-4EA5-9932-2957202E4FF6}" srcOrd="0" destOrd="0" presId="urn:microsoft.com/office/officeart/2018/5/layout/IconLeafLabelList"/>
    <dgm:cxn modelId="{40167F83-193D-2C4B-BEF6-95E9F152B47A}" type="presOf" srcId="{B92E8309-CBAE-4FCC-92F2-1F5A9F38533D}" destId="{A3FAAC34-A401-48F0-9B0B-EF6D42DDB149}" srcOrd="0" destOrd="0" presId="urn:microsoft.com/office/officeart/2018/5/layout/IconLeafLabelList"/>
    <dgm:cxn modelId="{E010A58C-DE58-4F9D-947B-C424AEACB11C}" srcId="{B92E8309-CBAE-4FCC-92F2-1F5A9F38533D}" destId="{BBB29429-6B4D-4DC8-9C9C-06C212893A76}" srcOrd="2" destOrd="0" parTransId="{EB0F9CCD-000D-41E5-A84F-00DAB3832490}" sibTransId="{2E44F988-14A0-4BA9-9EA1-2CDDDA5C02B8}"/>
    <dgm:cxn modelId="{9E896A90-9501-4F8E-94C6-AAB3BC933BF7}" srcId="{B92E8309-CBAE-4FCC-92F2-1F5A9F38533D}" destId="{9E74DC91-3ECE-4B48-B30F-DADE9DBCD4D3}" srcOrd="0" destOrd="0" parTransId="{C1D6F458-0367-4734-86CF-4F1BCB1B2176}" sibTransId="{FF4F98B8-B5B4-43D0-83B8-17D357091C26}"/>
    <dgm:cxn modelId="{869807CE-99C4-44F7-AF87-06BB710EE6FD}" srcId="{B92E8309-CBAE-4FCC-92F2-1F5A9F38533D}" destId="{F73016BD-CD15-4B48-B2F4-1A589CEF0E35}" srcOrd="1" destOrd="0" parTransId="{0F0FAC4F-B1EE-4DCE-ABA2-345F0E9A49C4}" sibTransId="{4E63D3A3-3EEE-4116-A841-D430BEEE96F4}"/>
    <dgm:cxn modelId="{F2DD5CE2-7F4E-0143-A442-A94FECCCEA70}" type="presOf" srcId="{9E74DC91-3ECE-4B48-B30F-DADE9DBCD4D3}" destId="{2A1940D0-3F04-4FAB-A14F-4FDAF7042A8C}" srcOrd="0" destOrd="0" presId="urn:microsoft.com/office/officeart/2018/5/layout/IconLeafLabelList"/>
    <dgm:cxn modelId="{F9FF67EE-AA38-0C4A-AC1B-7D83A0A10C6C}" type="presOf" srcId="{BBB29429-6B4D-4DC8-9C9C-06C212893A76}" destId="{1BAC238F-EEF7-4289-B5CD-BE462969D17D}" srcOrd="0" destOrd="0" presId="urn:microsoft.com/office/officeart/2018/5/layout/IconLeafLabelList"/>
    <dgm:cxn modelId="{28947426-CB3B-714F-A644-73ED74BF81C9}" type="presParOf" srcId="{A3FAAC34-A401-48F0-9B0B-EF6D42DDB149}" destId="{E7402093-A2EF-4A81-A5A0-CC43951169C0}" srcOrd="0" destOrd="0" presId="urn:microsoft.com/office/officeart/2018/5/layout/IconLeafLabelList"/>
    <dgm:cxn modelId="{CB8D3F00-B6C3-9448-A6AD-35527C9733F6}" type="presParOf" srcId="{E7402093-A2EF-4A81-A5A0-CC43951169C0}" destId="{E972DA98-3F30-44DA-A70C-F1ACAFB80935}" srcOrd="0" destOrd="0" presId="urn:microsoft.com/office/officeart/2018/5/layout/IconLeafLabelList"/>
    <dgm:cxn modelId="{1C4E075C-9466-3C49-BBC7-C6AEA19CA80A}" type="presParOf" srcId="{E7402093-A2EF-4A81-A5A0-CC43951169C0}" destId="{BE1DD92F-82DE-426E-8AA1-17D0B0D819EE}" srcOrd="1" destOrd="0" presId="urn:microsoft.com/office/officeart/2018/5/layout/IconLeafLabelList"/>
    <dgm:cxn modelId="{31CB06C3-62CB-D744-9CC4-D75E94A002A0}" type="presParOf" srcId="{E7402093-A2EF-4A81-A5A0-CC43951169C0}" destId="{01153A92-8AFA-4E02-A131-877D2F7B8B36}" srcOrd="2" destOrd="0" presId="urn:microsoft.com/office/officeart/2018/5/layout/IconLeafLabelList"/>
    <dgm:cxn modelId="{E29CE4B0-D812-5244-B470-C83248532795}" type="presParOf" srcId="{E7402093-A2EF-4A81-A5A0-CC43951169C0}" destId="{2A1940D0-3F04-4FAB-A14F-4FDAF7042A8C}" srcOrd="3" destOrd="0" presId="urn:microsoft.com/office/officeart/2018/5/layout/IconLeafLabelList"/>
    <dgm:cxn modelId="{27DB0695-5CD8-2648-B81D-C329209AA7A9}" type="presParOf" srcId="{A3FAAC34-A401-48F0-9B0B-EF6D42DDB149}" destId="{95012C35-DD61-436C-9588-F427650018CE}" srcOrd="1" destOrd="0" presId="urn:microsoft.com/office/officeart/2018/5/layout/IconLeafLabelList"/>
    <dgm:cxn modelId="{685D6BE4-9066-0142-ABF1-9AD6CF4FF3AE}" type="presParOf" srcId="{A3FAAC34-A401-48F0-9B0B-EF6D42DDB149}" destId="{54B83E97-25A3-4A47-959A-72959E60DB2D}" srcOrd="2" destOrd="0" presId="urn:microsoft.com/office/officeart/2018/5/layout/IconLeafLabelList"/>
    <dgm:cxn modelId="{69622E2C-C960-3144-A87F-D525F966C70C}" type="presParOf" srcId="{54B83E97-25A3-4A47-959A-72959E60DB2D}" destId="{BA71E032-8480-4CF9-A600-26037AA7BEA0}" srcOrd="0" destOrd="0" presId="urn:microsoft.com/office/officeart/2018/5/layout/IconLeafLabelList"/>
    <dgm:cxn modelId="{DB4074C0-F59A-B44C-B1FC-341A0EEC4011}" type="presParOf" srcId="{54B83E97-25A3-4A47-959A-72959E60DB2D}" destId="{74194C89-0153-419F-BA56-F4BA47A09873}" srcOrd="1" destOrd="0" presId="urn:microsoft.com/office/officeart/2018/5/layout/IconLeafLabelList"/>
    <dgm:cxn modelId="{6BA1CDE5-7DEB-F843-B047-553B4E3771ED}" type="presParOf" srcId="{54B83E97-25A3-4A47-959A-72959E60DB2D}" destId="{643AEC9A-29D9-4541-9BE9-E4512B7115F4}" srcOrd="2" destOrd="0" presId="urn:microsoft.com/office/officeart/2018/5/layout/IconLeafLabelList"/>
    <dgm:cxn modelId="{87EE2FB5-0D48-6748-8B89-DA9EE2F2ED31}" type="presParOf" srcId="{54B83E97-25A3-4A47-959A-72959E60DB2D}" destId="{FB60ACB6-7FBA-4EA5-9932-2957202E4FF6}" srcOrd="3" destOrd="0" presId="urn:microsoft.com/office/officeart/2018/5/layout/IconLeafLabelList"/>
    <dgm:cxn modelId="{277812D6-ACA8-4E40-BD62-EA811FFFA24D}" type="presParOf" srcId="{A3FAAC34-A401-48F0-9B0B-EF6D42DDB149}" destId="{A858B194-B74E-48F1-923B-9A2145FBD9C3}" srcOrd="3" destOrd="0" presId="urn:microsoft.com/office/officeart/2018/5/layout/IconLeafLabelList"/>
    <dgm:cxn modelId="{00742E19-2368-CD4D-A0F9-56A60F9579E2}" type="presParOf" srcId="{A3FAAC34-A401-48F0-9B0B-EF6D42DDB149}" destId="{C956BA8B-65E0-4315-AF11-349B91F9C9CA}" srcOrd="4" destOrd="0" presId="urn:microsoft.com/office/officeart/2018/5/layout/IconLeafLabelList"/>
    <dgm:cxn modelId="{8430363D-9B14-1446-9764-F168E5FF01E4}" type="presParOf" srcId="{C956BA8B-65E0-4315-AF11-349B91F9C9CA}" destId="{B694DA0A-1B1F-4ECC-835A-B5A57DC8DF51}" srcOrd="0" destOrd="0" presId="urn:microsoft.com/office/officeart/2018/5/layout/IconLeafLabelList"/>
    <dgm:cxn modelId="{A316F4F0-6194-4B41-9B07-7F34C8058E8C}" type="presParOf" srcId="{C956BA8B-65E0-4315-AF11-349B91F9C9CA}" destId="{CC3FA21D-8782-4A0B-A8F0-1E8E80D93DF9}" srcOrd="1" destOrd="0" presId="urn:microsoft.com/office/officeart/2018/5/layout/IconLeafLabelList"/>
    <dgm:cxn modelId="{1825452A-D635-A449-B401-490AB6CF4C6D}" type="presParOf" srcId="{C956BA8B-65E0-4315-AF11-349B91F9C9CA}" destId="{94217BD9-0C0F-4458-B457-D8B84C0DEBD1}" srcOrd="2" destOrd="0" presId="urn:microsoft.com/office/officeart/2018/5/layout/IconLeafLabelList"/>
    <dgm:cxn modelId="{41B62BA2-7FF6-6345-9C37-431780E6A0BE}" type="presParOf" srcId="{C956BA8B-65E0-4315-AF11-349B91F9C9CA}" destId="{1BAC238F-EEF7-4289-B5CD-BE462969D17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50DCE6-EB52-4114-B401-488EC1CCA356}"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1BDB4E0A-0ED0-4B36-81CB-0BEFDF5BA4F3}">
      <dgm:prSet custT="1"/>
      <dgm:spPr/>
      <dgm:t>
        <a:bodyPr/>
        <a:lstStyle/>
        <a:p>
          <a:pPr>
            <a:defRPr b="1"/>
          </a:pPr>
          <a:r>
            <a:rPr lang="en-US" sz="1200" dirty="0"/>
            <a:t>14 June 2022</a:t>
          </a:r>
        </a:p>
      </dgm:t>
    </dgm:pt>
    <dgm:pt modelId="{BEB57DF0-A55F-4047-8D89-10D22167EE71}" type="parTrans" cxnId="{774590CF-572B-47FC-9C36-E45D6B7CB671}">
      <dgm:prSet/>
      <dgm:spPr/>
      <dgm:t>
        <a:bodyPr/>
        <a:lstStyle/>
        <a:p>
          <a:endParaRPr lang="en-US" sz="1600"/>
        </a:p>
      </dgm:t>
    </dgm:pt>
    <dgm:pt modelId="{748923BF-B1A0-4809-9664-E8EA0C8274DC}" type="sibTrans" cxnId="{774590CF-572B-47FC-9C36-E45D6B7CB671}">
      <dgm:prSet/>
      <dgm:spPr/>
      <dgm:t>
        <a:bodyPr/>
        <a:lstStyle/>
        <a:p>
          <a:endParaRPr lang="en-US" sz="1600"/>
        </a:p>
      </dgm:t>
    </dgm:pt>
    <dgm:pt modelId="{C168BD50-EF09-429C-81EE-1AD63F3EABCA}">
      <dgm:prSet custT="1"/>
      <dgm:spPr>
        <a:solidFill>
          <a:schemeClr val="accent1">
            <a:alpha val="90000"/>
          </a:schemeClr>
        </a:solidFill>
        <a:ln>
          <a:solidFill>
            <a:srgbClr val="CCFFCC"/>
          </a:solidFill>
        </a:ln>
      </dgm:spPr>
      <dgm:t>
        <a:bodyPr/>
        <a:lstStyle/>
        <a:p>
          <a:r>
            <a:rPr lang="en-US" sz="1100" dirty="0">
              <a:solidFill>
                <a:schemeClr val="bg1"/>
              </a:solidFill>
            </a:rPr>
            <a:t>Avant Garde awarded 6/14/2022</a:t>
          </a:r>
        </a:p>
      </dgm:t>
    </dgm:pt>
    <dgm:pt modelId="{0879CEED-C791-4189-AD1E-EE1AC2718D10}" type="parTrans" cxnId="{BBB96D55-E864-4FD9-9355-C11C8BD17223}">
      <dgm:prSet/>
      <dgm:spPr/>
      <dgm:t>
        <a:bodyPr/>
        <a:lstStyle/>
        <a:p>
          <a:endParaRPr lang="en-US" sz="1600"/>
        </a:p>
      </dgm:t>
    </dgm:pt>
    <dgm:pt modelId="{E640BED5-BC38-46B5-A8A1-C50CA5757A49}" type="sibTrans" cxnId="{BBB96D55-E864-4FD9-9355-C11C8BD17223}">
      <dgm:prSet/>
      <dgm:spPr/>
      <dgm:t>
        <a:bodyPr/>
        <a:lstStyle/>
        <a:p>
          <a:endParaRPr lang="en-US" sz="1600"/>
        </a:p>
      </dgm:t>
    </dgm:pt>
    <dgm:pt modelId="{8925C8E6-C599-4C1F-A831-27F3D4ACDCC3}">
      <dgm:prSet custT="1"/>
      <dgm:spPr/>
      <dgm:t>
        <a:bodyPr/>
        <a:lstStyle/>
        <a:p>
          <a:pPr>
            <a:defRPr b="1"/>
          </a:pPr>
          <a:r>
            <a:rPr lang="en-US" sz="1200" dirty="0">
              <a:solidFill>
                <a:schemeClr val="accent1"/>
              </a:solidFill>
            </a:rPr>
            <a:t>June 2022</a:t>
          </a:r>
        </a:p>
      </dgm:t>
    </dgm:pt>
    <dgm:pt modelId="{2A2F31C9-4EA1-455C-B17D-8F2A4CE61CDD}" type="parTrans" cxnId="{13906992-7DA3-4CB7-8B79-8E46FF6CFE9C}">
      <dgm:prSet/>
      <dgm:spPr/>
      <dgm:t>
        <a:bodyPr/>
        <a:lstStyle/>
        <a:p>
          <a:endParaRPr lang="en-US" sz="1600"/>
        </a:p>
      </dgm:t>
    </dgm:pt>
    <dgm:pt modelId="{5B275197-D542-4BCB-BF6E-BCFF9789707D}" type="sibTrans" cxnId="{13906992-7DA3-4CB7-8B79-8E46FF6CFE9C}">
      <dgm:prSet/>
      <dgm:spPr/>
      <dgm:t>
        <a:bodyPr/>
        <a:lstStyle/>
        <a:p>
          <a:endParaRPr lang="en-US" sz="1600"/>
        </a:p>
      </dgm:t>
    </dgm:pt>
    <dgm:pt modelId="{9D9B1841-30C4-4F3D-8ADB-A70BDA0C10A1}">
      <dgm:prSet custT="1"/>
      <dgm:spPr>
        <a:solidFill>
          <a:srgbClr val="CCFFCC">
            <a:alpha val="90000"/>
          </a:srgbClr>
        </a:solidFill>
        <a:ln>
          <a:solidFill>
            <a:srgbClr val="A9F5C6"/>
          </a:solidFill>
        </a:ln>
      </dgm:spPr>
      <dgm:t>
        <a:bodyPr/>
        <a:lstStyle/>
        <a:p>
          <a:r>
            <a:rPr lang="en-US" sz="1100" dirty="0"/>
            <a:t>Informed that a mobile pharmacy </a:t>
          </a:r>
          <a:r>
            <a:rPr lang="en-US" sz="1100" b="1" dirty="0"/>
            <a:t>not</a:t>
          </a:r>
          <a:r>
            <a:rPr lang="en-US" sz="1100" dirty="0"/>
            <a:t> allowed under state regulations</a:t>
          </a:r>
        </a:p>
      </dgm:t>
    </dgm:pt>
    <dgm:pt modelId="{57F65B19-353C-4A03-B830-336C4C95FA02}" type="parTrans" cxnId="{1C0FFFA9-B7F7-4433-9E80-85203B99D1FA}">
      <dgm:prSet/>
      <dgm:spPr/>
      <dgm:t>
        <a:bodyPr/>
        <a:lstStyle/>
        <a:p>
          <a:endParaRPr lang="en-US" sz="1600"/>
        </a:p>
      </dgm:t>
    </dgm:pt>
    <dgm:pt modelId="{3C359461-2CC8-4BB2-AA43-D8FCF2944450}" type="sibTrans" cxnId="{1C0FFFA9-B7F7-4433-9E80-85203B99D1FA}">
      <dgm:prSet/>
      <dgm:spPr/>
      <dgm:t>
        <a:bodyPr/>
        <a:lstStyle/>
        <a:p>
          <a:endParaRPr lang="en-US" sz="1600"/>
        </a:p>
      </dgm:t>
    </dgm:pt>
    <dgm:pt modelId="{06347595-A0A8-4173-9B74-26F7C7DB38D6}">
      <dgm:prSet custT="1"/>
      <dgm:spPr/>
      <dgm:t>
        <a:bodyPr/>
        <a:lstStyle/>
        <a:p>
          <a:pPr>
            <a:defRPr b="1"/>
          </a:pPr>
          <a:r>
            <a:rPr lang="en-US" sz="1200" dirty="0">
              <a:solidFill>
                <a:schemeClr val="accent1"/>
              </a:solidFill>
            </a:rPr>
            <a:t>June 2022</a:t>
          </a:r>
        </a:p>
      </dgm:t>
    </dgm:pt>
    <dgm:pt modelId="{16476081-7271-4F2B-A26A-3C5A8CFDEF66}" type="parTrans" cxnId="{B2D033F8-04CB-40C9-A752-4DDE19DFBC77}">
      <dgm:prSet/>
      <dgm:spPr/>
      <dgm:t>
        <a:bodyPr/>
        <a:lstStyle/>
        <a:p>
          <a:endParaRPr lang="en-US" sz="1600"/>
        </a:p>
      </dgm:t>
    </dgm:pt>
    <dgm:pt modelId="{4DEC491B-B902-4418-8F62-D412E22543C8}" type="sibTrans" cxnId="{B2D033F8-04CB-40C9-A752-4DDE19DFBC77}">
      <dgm:prSet/>
      <dgm:spPr/>
      <dgm:t>
        <a:bodyPr/>
        <a:lstStyle/>
        <a:p>
          <a:endParaRPr lang="en-US" sz="1600"/>
        </a:p>
      </dgm:t>
    </dgm:pt>
    <dgm:pt modelId="{C5C5CC19-915D-4542-92E3-D04779DDBCAE}">
      <dgm:prSet custT="1"/>
      <dgm:spPr/>
      <dgm:t>
        <a:bodyPr/>
        <a:lstStyle/>
        <a:p>
          <a:pPr>
            <a:defRPr b="1"/>
          </a:pPr>
          <a:r>
            <a:rPr lang="en-US" sz="1200" dirty="0"/>
            <a:t>Oct. 2022</a:t>
          </a:r>
        </a:p>
      </dgm:t>
    </dgm:pt>
    <dgm:pt modelId="{713378B9-6BA2-4C15-927A-76C35F5D2F8E}" type="parTrans" cxnId="{E62B71CC-D0E0-43D5-9A3F-D64A375DBBFE}">
      <dgm:prSet/>
      <dgm:spPr/>
      <dgm:t>
        <a:bodyPr/>
        <a:lstStyle/>
        <a:p>
          <a:endParaRPr lang="en-US" sz="1600"/>
        </a:p>
      </dgm:t>
    </dgm:pt>
    <dgm:pt modelId="{28CF1509-C938-4E94-9D68-30630EA3449D}" type="sibTrans" cxnId="{E62B71CC-D0E0-43D5-9A3F-D64A375DBBFE}">
      <dgm:prSet/>
      <dgm:spPr/>
      <dgm:t>
        <a:bodyPr/>
        <a:lstStyle/>
        <a:p>
          <a:endParaRPr lang="en-US" sz="1600"/>
        </a:p>
      </dgm:t>
    </dgm:pt>
    <dgm:pt modelId="{56E4BB32-6E01-48AD-B6C3-2D2B6D03FCF3}">
      <dgm:prSet custT="1"/>
      <dgm:spPr>
        <a:ln>
          <a:noFill/>
        </a:ln>
      </dgm:spPr>
      <dgm:t>
        <a:bodyPr/>
        <a:lstStyle/>
        <a:p>
          <a:r>
            <a:rPr lang="en-US" sz="1100" dirty="0"/>
            <a:t>Support from YNHH Governmental Relations Office and Yale Office of Federal and State Relations</a:t>
          </a:r>
        </a:p>
      </dgm:t>
    </dgm:pt>
    <dgm:pt modelId="{30F98264-A829-4C84-BF24-02BF263C39F1}" type="parTrans" cxnId="{0453E550-6C70-4C79-B5B9-7CAD5EB293AC}">
      <dgm:prSet/>
      <dgm:spPr/>
      <dgm:t>
        <a:bodyPr/>
        <a:lstStyle/>
        <a:p>
          <a:endParaRPr lang="en-US" sz="1600"/>
        </a:p>
      </dgm:t>
    </dgm:pt>
    <dgm:pt modelId="{CD65A887-A839-4805-8A85-8EC601AB8D64}" type="sibTrans" cxnId="{0453E550-6C70-4C79-B5B9-7CAD5EB293AC}">
      <dgm:prSet/>
      <dgm:spPr/>
      <dgm:t>
        <a:bodyPr/>
        <a:lstStyle/>
        <a:p>
          <a:endParaRPr lang="en-US" sz="1600"/>
        </a:p>
      </dgm:t>
    </dgm:pt>
    <dgm:pt modelId="{53BE2472-FDAE-4B3D-AB3D-DA49E5652785}">
      <dgm:prSet custT="1"/>
      <dgm:spPr/>
      <dgm:t>
        <a:bodyPr/>
        <a:lstStyle/>
        <a:p>
          <a:pPr>
            <a:defRPr b="1"/>
          </a:pPr>
          <a:r>
            <a:rPr lang="en-US" sz="1200" dirty="0">
              <a:solidFill>
                <a:srgbClr val="FF0000"/>
              </a:solidFill>
            </a:rPr>
            <a:t>Jan. 2023</a:t>
          </a:r>
        </a:p>
      </dgm:t>
    </dgm:pt>
    <dgm:pt modelId="{1A7562EA-6396-47DD-A716-5950A2703401}" type="parTrans" cxnId="{1665BF27-4026-4EF6-91BA-57F7883F50B8}">
      <dgm:prSet/>
      <dgm:spPr/>
      <dgm:t>
        <a:bodyPr/>
        <a:lstStyle/>
        <a:p>
          <a:endParaRPr lang="en-US" sz="1600"/>
        </a:p>
      </dgm:t>
    </dgm:pt>
    <dgm:pt modelId="{7BDAF9ED-6FC8-4D2B-AB79-087846F93BC4}" type="sibTrans" cxnId="{1665BF27-4026-4EF6-91BA-57F7883F50B8}">
      <dgm:prSet/>
      <dgm:spPr/>
      <dgm:t>
        <a:bodyPr/>
        <a:lstStyle/>
        <a:p>
          <a:endParaRPr lang="en-US" sz="1600"/>
        </a:p>
      </dgm:t>
    </dgm:pt>
    <dgm:pt modelId="{FEA85ABF-C17F-46A8-969A-D5485FA0E664}">
      <dgm:prSet custT="1"/>
      <dgm:spPr>
        <a:noFill/>
        <a:ln>
          <a:noFill/>
        </a:ln>
      </dgm:spPr>
      <dgm:t>
        <a:bodyPr/>
        <a:lstStyle/>
        <a:p>
          <a:r>
            <a:rPr lang="en-US" sz="1100" dirty="0">
              <a:solidFill>
                <a:srgbClr val="0070C0"/>
              </a:solidFill>
            </a:rPr>
            <a:t>Senator Maroney sponsored new bill that included </a:t>
          </a:r>
          <a:r>
            <a:rPr lang="en-US" sz="1100" dirty="0">
              <a:solidFill>
                <a:srgbClr val="FF0000"/>
              </a:solidFill>
            </a:rPr>
            <a:t>proposed legislation that </a:t>
          </a:r>
          <a:r>
            <a:rPr lang="en-US" sz="1100" b="1" dirty="0">
              <a:solidFill>
                <a:srgbClr val="FF0000"/>
              </a:solidFill>
            </a:rPr>
            <a:t>Dr. Springer </a:t>
          </a:r>
          <a:r>
            <a:rPr lang="en-US" sz="1100" dirty="0">
              <a:solidFill>
                <a:srgbClr val="FF0000"/>
              </a:solidFill>
            </a:rPr>
            <a:t>&amp; Collaborators helped write</a:t>
          </a:r>
        </a:p>
      </dgm:t>
    </dgm:pt>
    <dgm:pt modelId="{59B52987-852D-4318-BB73-66DCB256D5D1}" type="parTrans" cxnId="{6EEE15F6-6A0E-403E-8E0C-7C8210B44EDD}">
      <dgm:prSet/>
      <dgm:spPr/>
      <dgm:t>
        <a:bodyPr/>
        <a:lstStyle/>
        <a:p>
          <a:endParaRPr lang="en-US" sz="1600"/>
        </a:p>
      </dgm:t>
    </dgm:pt>
    <dgm:pt modelId="{A23D36E2-D459-42A7-80A6-9E28C6EE7051}" type="sibTrans" cxnId="{6EEE15F6-6A0E-403E-8E0C-7C8210B44EDD}">
      <dgm:prSet/>
      <dgm:spPr/>
      <dgm:t>
        <a:bodyPr/>
        <a:lstStyle/>
        <a:p>
          <a:endParaRPr lang="en-US" sz="1600"/>
        </a:p>
      </dgm:t>
    </dgm:pt>
    <dgm:pt modelId="{B0F29088-26ED-43E2-B4F3-F7BB2BFF8350}">
      <dgm:prSet custT="1"/>
      <dgm:spPr/>
      <dgm:t>
        <a:bodyPr/>
        <a:lstStyle/>
        <a:p>
          <a:pPr>
            <a:defRPr b="1"/>
          </a:pPr>
          <a:r>
            <a:rPr lang="en-US" sz="1200" dirty="0">
              <a:solidFill>
                <a:srgbClr val="FF0000"/>
              </a:solidFill>
            </a:rPr>
            <a:t>8 Feb. 2023</a:t>
          </a:r>
        </a:p>
      </dgm:t>
    </dgm:pt>
    <dgm:pt modelId="{92A684F7-22E1-43CC-9F48-37C5E5B0DD0A}" type="parTrans" cxnId="{C2D3E8B4-DC5A-4DA4-8E40-2AB316EA151B}">
      <dgm:prSet/>
      <dgm:spPr/>
      <dgm:t>
        <a:bodyPr/>
        <a:lstStyle/>
        <a:p>
          <a:endParaRPr lang="en-US" sz="1600"/>
        </a:p>
      </dgm:t>
    </dgm:pt>
    <dgm:pt modelId="{80AA3CD3-2A03-498C-BE23-78C4A8CCDDCC}" type="sibTrans" cxnId="{C2D3E8B4-DC5A-4DA4-8E40-2AB316EA151B}">
      <dgm:prSet/>
      <dgm:spPr/>
      <dgm:t>
        <a:bodyPr/>
        <a:lstStyle/>
        <a:p>
          <a:endParaRPr lang="en-US" sz="1600"/>
        </a:p>
      </dgm:t>
    </dgm:pt>
    <dgm:pt modelId="{289B0C6E-096C-4800-B8A6-0701536AC6F6}">
      <dgm:prSet custT="1"/>
      <dgm:spPr>
        <a:ln>
          <a:noFill/>
        </a:ln>
      </dgm:spPr>
      <dgm:t>
        <a:bodyPr/>
        <a:lstStyle/>
        <a:p>
          <a:r>
            <a:rPr lang="en-US" sz="1100" b="1" dirty="0">
              <a:solidFill>
                <a:srgbClr val="FF0000"/>
              </a:solidFill>
            </a:rPr>
            <a:t>Public testimony by Dr. Springer </a:t>
          </a:r>
          <a:r>
            <a:rPr lang="en-US" sz="1100" dirty="0"/>
            <a:t>to General Law Committee</a:t>
          </a:r>
        </a:p>
      </dgm:t>
    </dgm:pt>
    <dgm:pt modelId="{65EA8C2B-B617-4E10-885E-FD7CFD45824B}" type="parTrans" cxnId="{C71D56BB-CF44-44B4-B17B-31F20055A6AC}">
      <dgm:prSet/>
      <dgm:spPr/>
      <dgm:t>
        <a:bodyPr/>
        <a:lstStyle/>
        <a:p>
          <a:endParaRPr lang="en-US" sz="1600"/>
        </a:p>
      </dgm:t>
    </dgm:pt>
    <dgm:pt modelId="{5B62A520-1B61-4DD9-BFC4-1707602FC690}" type="sibTrans" cxnId="{C71D56BB-CF44-44B4-B17B-31F20055A6AC}">
      <dgm:prSet/>
      <dgm:spPr/>
      <dgm:t>
        <a:bodyPr/>
        <a:lstStyle/>
        <a:p>
          <a:endParaRPr lang="en-US" sz="1600"/>
        </a:p>
      </dgm:t>
    </dgm:pt>
    <dgm:pt modelId="{880AEA8B-A83E-4CB5-A46E-ED585D5C9F17}">
      <dgm:prSet custT="1"/>
      <dgm:spPr/>
      <dgm:t>
        <a:bodyPr/>
        <a:lstStyle/>
        <a:p>
          <a:pPr>
            <a:defRPr b="1"/>
          </a:pPr>
          <a:r>
            <a:rPr lang="en-US" sz="1200" dirty="0">
              <a:solidFill>
                <a:schemeClr val="accent1"/>
              </a:solidFill>
            </a:rPr>
            <a:t>9 Feb. 2023</a:t>
          </a:r>
        </a:p>
      </dgm:t>
    </dgm:pt>
    <dgm:pt modelId="{BEFD59FD-B5A4-46A0-A0B3-34A1284DD1CC}" type="parTrans" cxnId="{36CF8426-5DC5-42B6-814A-7B9FA41893E3}">
      <dgm:prSet/>
      <dgm:spPr/>
      <dgm:t>
        <a:bodyPr/>
        <a:lstStyle/>
        <a:p>
          <a:endParaRPr lang="en-US" sz="1600"/>
        </a:p>
      </dgm:t>
    </dgm:pt>
    <dgm:pt modelId="{D5E6E6D3-9B50-4172-8DBE-90C5560C9310}" type="sibTrans" cxnId="{36CF8426-5DC5-42B6-814A-7B9FA41893E3}">
      <dgm:prSet/>
      <dgm:spPr/>
      <dgm:t>
        <a:bodyPr/>
        <a:lstStyle/>
        <a:p>
          <a:endParaRPr lang="en-US" sz="1600"/>
        </a:p>
      </dgm:t>
    </dgm:pt>
    <dgm:pt modelId="{4D6706EB-7542-4095-8DBF-4C2A8EAD9B30}">
      <dgm:prSet custT="1"/>
      <dgm:spPr>
        <a:noFill/>
        <a:ln>
          <a:noFill/>
        </a:ln>
      </dgm:spPr>
      <dgm:t>
        <a:bodyPr/>
        <a:lstStyle/>
        <a:p>
          <a:r>
            <a:rPr lang="en-US" sz="1100" dirty="0">
              <a:solidFill>
                <a:schemeClr val="accent1"/>
              </a:solidFill>
            </a:rPr>
            <a:t>Legislation passed by General Law Committee and sent to Senate and House for vote</a:t>
          </a:r>
        </a:p>
      </dgm:t>
    </dgm:pt>
    <dgm:pt modelId="{C780E9AC-7934-480C-9615-44C73BE9E062}" type="parTrans" cxnId="{455678F4-CE53-4F1A-AF70-1B1565336289}">
      <dgm:prSet/>
      <dgm:spPr/>
      <dgm:t>
        <a:bodyPr/>
        <a:lstStyle/>
        <a:p>
          <a:endParaRPr lang="en-US" sz="1600"/>
        </a:p>
      </dgm:t>
    </dgm:pt>
    <dgm:pt modelId="{2FE1828A-7BF3-42DE-8B2A-109F1EB5AF43}" type="sibTrans" cxnId="{455678F4-CE53-4F1A-AF70-1B1565336289}">
      <dgm:prSet/>
      <dgm:spPr/>
      <dgm:t>
        <a:bodyPr/>
        <a:lstStyle/>
        <a:p>
          <a:endParaRPr lang="en-US" sz="1600"/>
        </a:p>
      </dgm:t>
    </dgm:pt>
    <dgm:pt modelId="{BECC4E0D-A751-478A-82AA-E5A2BF93959A}">
      <dgm:prSet custT="1"/>
      <dgm:spPr/>
      <dgm:t>
        <a:bodyPr/>
        <a:lstStyle/>
        <a:p>
          <a:pPr>
            <a:defRPr b="1"/>
          </a:pPr>
          <a:r>
            <a:rPr lang="en-US" sz="1200" dirty="0"/>
            <a:t>Mar. 2023</a:t>
          </a:r>
        </a:p>
      </dgm:t>
    </dgm:pt>
    <dgm:pt modelId="{BA33AC22-7E8F-4FF8-AA62-DB876006D20E}" type="parTrans" cxnId="{7C3A6C5A-5378-4E9C-80DE-D9EEF344E025}">
      <dgm:prSet/>
      <dgm:spPr/>
      <dgm:t>
        <a:bodyPr/>
        <a:lstStyle/>
        <a:p>
          <a:endParaRPr lang="en-US" sz="1600"/>
        </a:p>
      </dgm:t>
    </dgm:pt>
    <dgm:pt modelId="{C8C0DBDF-1205-4065-9AFC-BB08B37A915D}" type="sibTrans" cxnId="{7C3A6C5A-5378-4E9C-80DE-D9EEF344E025}">
      <dgm:prSet/>
      <dgm:spPr/>
      <dgm:t>
        <a:bodyPr/>
        <a:lstStyle/>
        <a:p>
          <a:endParaRPr lang="en-US" sz="1600"/>
        </a:p>
      </dgm:t>
    </dgm:pt>
    <dgm:pt modelId="{AC5D5290-3222-4ABD-8856-CD7C9BEE04C6}">
      <dgm:prSet custT="1"/>
      <dgm:spPr>
        <a:ln>
          <a:noFill/>
        </a:ln>
      </dgm:spPr>
      <dgm:t>
        <a:bodyPr/>
        <a:lstStyle/>
        <a:p>
          <a:r>
            <a:rPr lang="en-US" sz="1100" dirty="0"/>
            <a:t>Met with YNHH Pharmacy Leadership to forge partnership with retail pharmacy</a:t>
          </a:r>
        </a:p>
      </dgm:t>
    </dgm:pt>
    <dgm:pt modelId="{F1F48AF6-6140-4931-AE78-640A001B85F0}" type="parTrans" cxnId="{30F2D829-01A4-4FFF-AE5A-9A76E3893AC9}">
      <dgm:prSet/>
      <dgm:spPr/>
      <dgm:t>
        <a:bodyPr/>
        <a:lstStyle/>
        <a:p>
          <a:endParaRPr lang="en-US" sz="1600"/>
        </a:p>
      </dgm:t>
    </dgm:pt>
    <dgm:pt modelId="{66BCA606-BD4F-4537-B930-25E0009C46DC}" type="sibTrans" cxnId="{30F2D829-01A4-4FFF-AE5A-9A76E3893AC9}">
      <dgm:prSet/>
      <dgm:spPr/>
      <dgm:t>
        <a:bodyPr/>
        <a:lstStyle/>
        <a:p>
          <a:endParaRPr lang="en-US" sz="1600"/>
        </a:p>
      </dgm:t>
    </dgm:pt>
    <dgm:pt modelId="{67582AD3-3FD7-43F4-86DB-A2A62275C94F}">
      <dgm:prSet custT="1"/>
      <dgm:spPr/>
      <dgm:t>
        <a:bodyPr/>
        <a:lstStyle/>
        <a:p>
          <a:pPr>
            <a:defRPr b="1"/>
          </a:pPr>
          <a:r>
            <a:rPr lang="en-US" sz="1200" dirty="0"/>
            <a:t>May 2023</a:t>
          </a:r>
        </a:p>
      </dgm:t>
    </dgm:pt>
    <dgm:pt modelId="{40F4860F-32BA-46EB-B033-FA0D4793E59C}" type="parTrans" cxnId="{92536BD4-08E1-464F-BCA7-4DD0EE5A3CFB}">
      <dgm:prSet/>
      <dgm:spPr/>
      <dgm:t>
        <a:bodyPr/>
        <a:lstStyle/>
        <a:p>
          <a:endParaRPr lang="en-US" sz="1600"/>
        </a:p>
      </dgm:t>
    </dgm:pt>
    <dgm:pt modelId="{C5CF5B95-3E0D-4763-B502-89F4AEA1B2C5}" type="sibTrans" cxnId="{92536BD4-08E1-464F-BCA7-4DD0EE5A3CFB}">
      <dgm:prSet/>
      <dgm:spPr/>
      <dgm:t>
        <a:bodyPr/>
        <a:lstStyle/>
        <a:p>
          <a:endParaRPr lang="en-US" sz="1600"/>
        </a:p>
      </dgm:t>
    </dgm:pt>
    <dgm:pt modelId="{28626609-5344-4B96-9AA1-024C41295416}">
      <dgm:prSet custT="1"/>
      <dgm:spPr/>
      <dgm:t>
        <a:bodyPr/>
        <a:lstStyle/>
        <a:p>
          <a:pPr>
            <a:defRPr b="1"/>
          </a:pPr>
          <a:r>
            <a:rPr lang="en-US" sz="1200" dirty="0">
              <a:solidFill>
                <a:schemeClr val="accent1"/>
              </a:solidFill>
            </a:rPr>
            <a:t>30 May 2023</a:t>
          </a:r>
        </a:p>
      </dgm:t>
    </dgm:pt>
    <dgm:pt modelId="{E06BCD94-98C7-4368-A5F1-DF2D668539F4}" type="parTrans" cxnId="{C3241004-833C-4D31-B15D-ABEA4681BDFF}">
      <dgm:prSet/>
      <dgm:spPr/>
      <dgm:t>
        <a:bodyPr/>
        <a:lstStyle/>
        <a:p>
          <a:endParaRPr lang="en-US" sz="1600"/>
        </a:p>
      </dgm:t>
    </dgm:pt>
    <dgm:pt modelId="{19CCACCA-0E26-471E-A84B-156C75C0CE3E}" type="sibTrans" cxnId="{C3241004-833C-4D31-B15D-ABEA4681BDFF}">
      <dgm:prSet/>
      <dgm:spPr/>
      <dgm:t>
        <a:bodyPr/>
        <a:lstStyle/>
        <a:p>
          <a:endParaRPr lang="en-US" sz="1600"/>
        </a:p>
      </dgm:t>
    </dgm:pt>
    <dgm:pt modelId="{37AB36B9-34D8-4930-82F6-10C117A6AD6E}">
      <dgm:prSet custT="1"/>
      <dgm:spPr>
        <a:noFill/>
        <a:ln>
          <a:noFill/>
        </a:ln>
      </dgm:spPr>
      <dgm:t>
        <a:bodyPr/>
        <a:lstStyle/>
        <a:p>
          <a:r>
            <a:rPr lang="en-US" sz="1100" b="1" dirty="0">
              <a:solidFill>
                <a:schemeClr val="tx1"/>
              </a:solidFill>
            </a:rPr>
            <a:t>SB 1102 AN ACT CONCERNING PHARMACIES AND PHARMACISTS</a:t>
          </a:r>
          <a:r>
            <a:rPr lang="en-US" sz="1100" dirty="0">
              <a:solidFill>
                <a:schemeClr val="tx1"/>
              </a:solidFill>
            </a:rPr>
            <a:t> </a:t>
          </a:r>
          <a:r>
            <a:rPr lang="en-US" sz="1100" b="0" dirty="0">
              <a:solidFill>
                <a:schemeClr val="tx1"/>
              </a:solidFill>
            </a:rPr>
            <a:t>passed</a:t>
          </a:r>
          <a:r>
            <a:rPr lang="en-US" sz="1100" dirty="0">
              <a:solidFill>
                <a:schemeClr val="tx1"/>
              </a:solidFill>
            </a:rPr>
            <a:t> through CT Senate and House</a:t>
          </a:r>
        </a:p>
      </dgm:t>
    </dgm:pt>
    <dgm:pt modelId="{3BB866E6-3B53-4127-891F-D44DB1169DE6}" type="parTrans" cxnId="{5B82E9D6-AA6A-49FB-BDAE-A2F3B46C1860}">
      <dgm:prSet/>
      <dgm:spPr/>
      <dgm:t>
        <a:bodyPr/>
        <a:lstStyle/>
        <a:p>
          <a:endParaRPr lang="en-US" sz="1600"/>
        </a:p>
      </dgm:t>
    </dgm:pt>
    <dgm:pt modelId="{CA095511-B7EA-4EBC-B57D-2EDDB18819E3}" type="sibTrans" cxnId="{5B82E9D6-AA6A-49FB-BDAE-A2F3B46C1860}">
      <dgm:prSet/>
      <dgm:spPr/>
      <dgm:t>
        <a:bodyPr/>
        <a:lstStyle/>
        <a:p>
          <a:endParaRPr lang="en-US" sz="1600"/>
        </a:p>
      </dgm:t>
    </dgm:pt>
    <dgm:pt modelId="{3341FF34-0CA2-4466-B077-26A5AAB17E19}">
      <dgm:prSet custT="1"/>
      <dgm:spPr/>
      <dgm:t>
        <a:bodyPr/>
        <a:lstStyle/>
        <a:p>
          <a:pPr>
            <a:defRPr b="1"/>
          </a:pPr>
          <a:r>
            <a:rPr lang="en-US" sz="1200" dirty="0">
              <a:solidFill>
                <a:srgbClr val="FF0000"/>
              </a:solidFill>
            </a:rPr>
            <a:t>7 June 2023</a:t>
          </a:r>
        </a:p>
      </dgm:t>
    </dgm:pt>
    <dgm:pt modelId="{9DD41029-AA39-47B3-B512-BD5DA4E3FA7A}" type="parTrans" cxnId="{00F823C1-58E6-414C-8442-9BA9CDFABF48}">
      <dgm:prSet/>
      <dgm:spPr/>
      <dgm:t>
        <a:bodyPr/>
        <a:lstStyle/>
        <a:p>
          <a:endParaRPr lang="en-US" sz="1600"/>
        </a:p>
      </dgm:t>
    </dgm:pt>
    <dgm:pt modelId="{F3455B77-4CA9-45BE-902D-7F617C9FAEF8}" type="sibTrans" cxnId="{00F823C1-58E6-414C-8442-9BA9CDFABF48}">
      <dgm:prSet/>
      <dgm:spPr/>
      <dgm:t>
        <a:bodyPr/>
        <a:lstStyle/>
        <a:p>
          <a:endParaRPr lang="en-US" sz="1600"/>
        </a:p>
      </dgm:t>
    </dgm:pt>
    <dgm:pt modelId="{5C375D05-D1B9-4911-9494-75580BD9C1A1}">
      <dgm:prSet custT="1"/>
      <dgm:spPr>
        <a:ln>
          <a:solidFill>
            <a:srgbClr val="FF0000"/>
          </a:solidFill>
        </a:ln>
      </dgm:spPr>
      <dgm:t>
        <a:bodyPr/>
        <a:lstStyle/>
        <a:p>
          <a:r>
            <a:rPr lang="en-US" sz="1100" b="1" dirty="0">
              <a:solidFill>
                <a:srgbClr val="0070C0"/>
              </a:solidFill>
            </a:rPr>
            <a:t>SB 1102 signed by CT Governor Lamont</a:t>
          </a:r>
        </a:p>
      </dgm:t>
    </dgm:pt>
    <dgm:pt modelId="{6048B437-38FA-4F03-BC6D-3D64BB340CE2}" type="parTrans" cxnId="{58D037C9-7791-47E5-A361-6196C5094EFD}">
      <dgm:prSet/>
      <dgm:spPr/>
      <dgm:t>
        <a:bodyPr/>
        <a:lstStyle/>
        <a:p>
          <a:endParaRPr lang="en-US" sz="1600"/>
        </a:p>
      </dgm:t>
    </dgm:pt>
    <dgm:pt modelId="{2612E547-B1CC-4204-A993-02EC4F20611D}" type="sibTrans" cxnId="{58D037C9-7791-47E5-A361-6196C5094EFD}">
      <dgm:prSet/>
      <dgm:spPr/>
      <dgm:t>
        <a:bodyPr/>
        <a:lstStyle/>
        <a:p>
          <a:endParaRPr lang="en-US" sz="1600"/>
        </a:p>
      </dgm:t>
    </dgm:pt>
    <dgm:pt modelId="{EEAAF5A7-A862-F248-AD43-D0FC50EC3327}">
      <dgm:prSet custT="1"/>
      <dgm:spPr>
        <a:noFill/>
        <a:ln>
          <a:noFill/>
        </a:ln>
      </dgm:spPr>
      <dgm:t>
        <a:bodyPr/>
        <a:lstStyle/>
        <a:p>
          <a:r>
            <a:rPr lang="en-US" sz="1100" dirty="0">
              <a:solidFill>
                <a:srgbClr val="0070C0"/>
              </a:solidFill>
            </a:rPr>
            <a:t>Support from CT Department of Consumer Protection Division of Drug Control (DDC) for changing the legislation</a:t>
          </a:r>
        </a:p>
      </dgm:t>
    </dgm:pt>
    <dgm:pt modelId="{E0C0581C-D37A-B44C-9916-CFA7AF1064EA}" type="parTrans" cxnId="{784D7AFE-BEF1-E54A-BE27-2109D83167ED}">
      <dgm:prSet/>
      <dgm:spPr/>
      <dgm:t>
        <a:bodyPr/>
        <a:lstStyle/>
        <a:p>
          <a:endParaRPr lang="en-US" sz="1600"/>
        </a:p>
      </dgm:t>
    </dgm:pt>
    <dgm:pt modelId="{4D9ADB29-CF22-7B43-82C2-9B9A694DE35A}" type="sibTrans" cxnId="{784D7AFE-BEF1-E54A-BE27-2109D83167ED}">
      <dgm:prSet/>
      <dgm:spPr/>
      <dgm:t>
        <a:bodyPr/>
        <a:lstStyle/>
        <a:p>
          <a:endParaRPr lang="en-US" sz="1600"/>
        </a:p>
      </dgm:t>
    </dgm:pt>
    <dgm:pt modelId="{F695EF1E-30D1-1E4F-A7EF-2DFF62A08EC6}">
      <dgm:prSet custT="1"/>
      <dgm:spPr>
        <a:ln>
          <a:noFill/>
        </a:ln>
      </dgm:spPr>
      <dgm:t>
        <a:bodyPr/>
        <a:lstStyle/>
        <a:p>
          <a:r>
            <a:rPr lang="en-US" sz="1100" dirty="0"/>
            <a:t>Signed Letter of Intent from YNHH Pharmacy Leadership</a:t>
          </a:r>
        </a:p>
      </dgm:t>
    </dgm:pt>
    <dgm:pt modelId="{4136A57C-DAF7-A640-87CC-11937B488DB7}" type="parTrans" cxnId="{62CADDA5-E70B-FD4B-BF25-D3206AC128C3}">
      <dgm:prSet/>
      <dgm:spPr/>
      <dgm:t>
        <a:bodyPr/>
        <a:lstStyle/>
        <a:p>
          <a:endParaRPr lang="en-US" sz="1600"/>
        </a:p>
      </dgm:t>
    </dgm:pt>
    <dgm:pt modelId="{848CEF76-953F-A745-B51C-B06F53C6ABE2}" type="sibTrans" cxnId="{62CADDA5-E70B-FD4B-BF25-D3206AC128C3}">
      <dgm:prSet/>
      <dgm:spPr/>
      <dgm:t>
        <a:bodyPr/>
        <a:lstStyle/>
        <a:p>
          <a:endParaRPr lang="en-US" sz="1600"/>
        </a:p>
      </dgm:t>
    </dgm:pt>
    <dgm:pt modelId="{7DA5F568-8C97-8940-94E2-245E17858B47}">
      <dgm:prSet custT="1"/>
      <dgm:spPr/>
      <dgm:t>
        <a:bodyPr/>
        <a:lstStyle/>
        <a:p>
          <a:pPr>
            <a:defRPr b="1"/>
          </a:pPr>
          <a:r>
            <a:rPr lang="en-US" sz="1100" b="1" dirty="0">
              <a:solidFill>
                <a:srgbClr val="FF0000"/>
              </a:solidFill>
            </a:rPr>
            <a:t>1 July 2023</a:t>
          </a:r>
        </a:p>
      </dgm:t>
    </dgm:pt>
    <dgm:pt modelId="{A62643FC-FB36-3640-AE67-399F5620EB9F}" type="parTrans" cxnId="{29D08BE3-C5AF-6A4F-8016-9BD1D31C1E23}">
      <dgm:prSet/>
      <dgm:spPr/>
      <dgm:t>
        <a:bodyPr/>
        <a:lstStyle/>
        <a:p>
          <a:endParaRPr lang="en-US" sz="1800"/>
        </a:p>
      </dgm:t>
    </dgm:pt>
    <dgm:pt modelId="{08DE8DBE-C5B9-E14A-8A29-10B290E931E2}" type="sibTrans" cxnId="{29D08BE3-C5AF-6A4F-8016-9BD1D31C1E23}">
      <dgm:prSet/>
      <dgm:spPr/>
      <dgm:t>
        <a:bodyPr/>
        <a:lstStyle/>
        <a:p>
          <a:endParaRPr lang="en-US" sz="1800"/>
        </a:p>
      </dgm:t>
    </dgm:pt>
    <dgm:pt modelId="{B2B15573-C133-9641-B1B8-B19119F1F242}">
      <dgm:prSet custT="1"/>
      <dgm:spPr>
        <a:noFill/>
        <a:ln>
          <a:solidFill>
            <a:srgbClr val="FF0000"/>
          </a:solidFill>
        </a:ln>
      </dgm:spPr>
      <dgm:t>
        <a:bodyPr/>
        <a:lstStyle/>
        <a:p>
          <a:r>
            <a:rPr lang="en-US" sz="1600" b="0" dirty="0">
              <a:solidFill>
                <a:srgbClr val="0070C0"/>
              </a:solidFill>
            </a:rPr>
            <a:t>Mobile retail pharmacies legal in CT !</a:t>
          </a:r>
        </a:p>
      </dgm:t>
    </dgm:pt>
    <dgm:pt modelId="{76D921F1-D305-CA4D-8034-83B69159D267}" type="parTrans" cxnId="{873A53F6-8863-8E43-811F-8251EABAC61A}">
      <dgm:prSet/>
      <dgm:spPr/>
      <dgm:t>
        <a:bodyPr/>
        <a:lstStyle/>
        <a:p>
          <a:endParaRPr lang="en-US" sz="1800"/>
        </a:p>
      </dgm:t>
    </dgm:pt>
    <dgm:pt modelId="{7835FD20-2432-CD4B-9824-BA39334514B8}" type="sibTrans" cxnId="{873A53F6-8863-8E43-811F-8251EABAC61A}">
      <dgm:prSet/>
      <dgm:spPr/>
      <dgm:t>
        <a:bodyPr/>
        <a:lstStyle/>
        <a:p>
          <a:endParaRPr lang="en-US" sz="1800"/>
        </a:p>
      </dgm:t>
    </dgm:pt>
    <dgm:pt modelId="{6E15463D-7DB4-CC41-B229-C0839E963D32}" type="pres">
      <dgm:prSet presAssocID="{4A50DCE6-EB52-4114-B401-488EC1CCA356}" presName="root" presStyleCnt="0">
        <dgm:presLayoutVars>
          <dgm:chMax/>
          <dgm:chPref/>
          <dgm:animLvl val="lvl"/>
        </dgm:presLayoutVars>
      </dgm:prSet>
      <dgm:spPr/>
    </dgm:pt>
    <dgm:pt modelId="{C1750B72-CFBF-7F4F-B504-96C444435B3C}" type="pres">
      <dgm:prSet presAssocID="{4A50DCE6-EB52-4114-B401-488EC1CCA356}" presName="divider" presStyleLbl="fgAccFollowNode1" presStyleIdx="0" presStyleCnt="1"/>
      <dgm:spPr>
        <a:solidFill>
          <a:schemeClr val="accent1">
            <a:alpha val="90000"/>
            <a:tint val="40000"/>
            <a:hueOff val="0"/>
            <a:satOff val="0"/>
            <a:lumOff val="0"/>
            <a:alphaOff val="0"/>
          </a:schemeClr>
        </a:solidFill>
        <a:ln w="31750" cap="rnd" cmpd="sng" algn="ctr">
          <a:solidFill>
            <a:schemeClr val="tx1">
              <a:alpha val="90000"/>
            </a:schemeClr>
          </a:solidFill>
          <a:prstDash val="solid"/>
          <a:tailEnd type="triangle" w="lg" len="lg"/>
        </a:ln>
        <a:effectLst/>
      </dgm:spPr>
    </dgm:pt>
    <dgm:pt modelId="{290FFE63-781C-E946-89A9-7556266DCD55}" type="pres">
      <dgm:prSet presAssocID="{4A50DCE6-EB52-4114-B401-488EC1CCA356}" presName="nodes" presStyleCnt="0">
        <dgm:presLayoutVars>
          <dgm:chMax/>
          <dgm:chPref/>
          <dgm:animLvl val="lvl"/>
        </dgm:presLayoutVars>
      </dgm:prSet>
      <dgm:spPr/>
    </dgm:pt>
    <dgm:pt modelId="{8C901AB5-3EA4-7845-815E-B031454AD695}" type="pres">
      <dgm:prSet presAssocID="{1BDB4E0A-0ED0-4B36-81CB-0BEFDF5BA4F3}" presName="composite" presStyleCnt="0"/>
      <dgm:spPr/>
    </dgm:pt>
    <dgm:pt modelId="{21CEA3FB-0049-3745-B52E-D24F969DF971}" type="pres">
      <dgm:prSet presAssocID="{1BDB4E0A-0ED0-4B36-81CB-0BEFDF5BA4F3}" presName="L1TextContainer" presStyleLbl="revTx" presStyleIdx="0" presStyleCnt="12">
        <dgm:presLayoutVars>
          <dgm:chMax val="1"/>
          <dgm:chPref val="1"/>
          <dgm:bulletEnabled val="1"/>
        </dgm:presLayoutVars>
      </dgm:prSet>
      <dgm:spPr/>
    </dgm:pt>
    <dgm:pt modelId="{0F09164E-B039-8745-8DF2-C57AA935ED7C}" type="pres">
      <dgm:prSet presAssocID="{1BDB4E0A-0ED0-4B36-81CB-0BEFDF5BA4F3}" presName="L2TextContainerWrapper" presStyleCnt="0">
        <dgm:presLayoutVars>
          <dgm:chMax val="0"/>
          <dgm:chPref val="0"/>
          <dgm:bulletEnabled val="1"/>
        </dgm:presLayoutVars>
      </dgm:prSet>
      <dgm:spPr/>
    </dgm:pt>
    <dgm:pt modelId="{C63592BE-37FE-8F42-8C38-C3F1C8186DBD}" type="pres">
      <dgm:prSet presAssocID="{1BDB4E0A-0ED0-4B36-81CB-0BEFDF5BA4F3}" presName="L2TextContainer" presStyleLbl="bgAcc1" presStyleIdx="0" presStyleCnt="12"/>
      <dgm:spPr/>
    </dgm:pt>
    <dgm:pt modelId="{87524E46-E9AD-4147-9845-47A7612AA9F6}" type="pres">
      <dgm:prSet presAssocID="{1BDB4E0A-0ED0-4B36-81CB-0BEFDF5BA4F3}" presName="FlexibleEmptyPlaceHolder" presStyleCnt="0"/>
      <dgm:spPr/>
    </dgm:pt>
    <dgm:pt modelId="{FF0546B9-04A5-CB42-91B9-3802FA472546}" type="pres">
      <dgm:prSet presAssocID="{1BDB4E0A-0ED0-4B36-81CB-0BEFDF5BA4F3}" presName="ConnectLine" presStyleLbl="sibTrans1D1" presStyleIdx="0" presStyleCnt="12"/>
      <dgm:spPr>
        <a:noFill/>
        <a:ln w="9525" cap="rnd" cmpd="sng" algn="ctr">
          <a:solidFill>
            <a:schemeClr val="accent1"/>
          </a:solidFill>
          <a:prstDash val="dash"/>
        </a:ln>
        <a:effectLst/>
      </dgm:spPr>
    </dgm:pt>
    <dgm:pt modelId="{BACC3066-7BCB-D94C-A49F-4BAD83ACE037}" type="pres">
      <dgm:prSet presAssocID="{1BDB4E0A-0ED0-4B36-81CB-0BEFDF5BA4F3}" presName="ConnectorPoint" presStyleLbl="alignNode1" presStyleIdx="0" presStyleCnt="12"/>
      <dgm:spPr>
        <a:solidFill>
          <a:schemeClr val="accent4">
            <a:lumMod val="40000"/>
            <a:lumOff val="60000"/>
          </a:schemeClr>
        </a:solidFill>
        <a:ln>
          <a:solidFill>
            <a:schemeClr val="accent4">
              <a:lumMod val="40000"/>
              <a:lumOff val="60000"/>
            </a:schemeClr>
          </a:solidFill>
        </a:ln>
      </dgm:spPr>
    </dgm:pt>
    <dgm:pt modelId="{9B0C6384-D6E6-0F45-8CF1-9FEFC02C969B}" type="pres">
      <dgm:prSet presAssocID="{1BDB4E0A-0ED0-4B36-81CB-0BEFDF5BA4F3}" presName="EmptyPlaceHolder" presStyleCnt="0"/>
      <dgm:spPr/>
    </dgm:pt>
    <dgm:pt modelId="{EB16E352-4460-6B40-A498-60EE497E9D08}" type="pres">
      <dgm:prSet presAssocID="{748923BF-B1A0-4809-9664-E8EA0C8274DC}" presName="spaceBetweenRectangles" presStyleCnt="0"/>
      <dgm:spPr/>
    </dgm:pt>
    <dgm:pt modelId="{52AF1C9F-7F5C-744A-A4D9-F2965D634082}" type="pres">
      <dgm:prSet presAssocID="{8925C8E6-C599-4C1F-A831-27F3D4ACDCC3}" presName="composite" presStyleCnt="0"/>
      <dgm:spPr/>
    </dgm:pt>
    <dgm:pt modelId="{A979AD36-36B3-964F-A418-A6735AB89DCB}" type="pres">
      <dgm:prSet presAssocID="{8925C8E6-C599-4C1F-A831-27F3D4ACDCC3}" presName="L1TextContainer" presStyleLbl="revTx" presStyleIdx="1" presStyleCnt="12">
        <dgm:presLayoutVars>
          <dgm:chMax val="1"/>
          <dgm:chPref val="1"/>
          <dgm:bulletEnabled val="1"/>
        </dgm:presLayoutVars>
      </dgm:prSet>
      <dgm:spPr/>
    </dgm:pt>
    <dgm:pt modelId="{EC27C73E-D917-F74C-8991-A54ABD5E684F}" type="pres">
      <dgm:prSet presAssocID="{8925C8E6-C599-4C1F-A831-27F3D4ACDCC3}" presName="L2TextContainerWrapper" presStyleCnt="0">
        <dgm:presLayoutVars>
          <dgm:chMax val="0"/>
          <dgm:chPref val="0"/>
          <dgm:bulletEnabled val="1"/>
        </dgm:presLayoutVars>
      </dgm:prSet>
      <dgm:spPr/>
    </dgm:pt>
    <dgm:pt modelId="{23F0F560-7328-8F42-A495-2573D1D5A046}" type="pres">
      <dgm:prSet presAssocID="{8925C8E6-C599-4C1F-A831-27F3D4ACDCC3}" presName="L2TextContainer" presStyleLbl="bgAcc1" presStyleIdx="1" presStyleCnt="12" custLinFactNeighborX="-1698" custLinFactNeighborY="13199"/>
      <dgm:spPr/>
    </dgm:pt>
    <dgm:pt modelId="{033601FF-6C4D-204C-9F0B-3F4CF428711D}" type="pres">
      <dgm:prSet presAssocID="{8925C8E6-C599-4C1F-A831-27F3D4ACDCC3}" presName="FlexibleEmptyPlaceHolder" presStyleCnt="0"/>
      <dgm:spPr/>
    </dgm:pt>
    <dgm:pt modelId="{E187EDEA-2D24-164D-8F62-0396AC913E3F}" type="pres">
      <dgm:prSet presAssocID="{8925C8E6-C599-4C1F-A831-27F3D4ACDCC3}" presName="ConnectLine" presStyleLbl="sibTrans1D1" presStyleIdx="1" presStyleCnt="12"/>
      <dgm:spPr>
        <a:noFill/>
        <a:ln w="9525" cap="rnd" cmpd="sng" algn="ctr">
          <a:solidFill>
            <a:schemeClr val="accent1"/>
          </a:solidFill>
          <a:prstDash val="dash"/>
        </a:ln>
        <a:effectLst/>
      </dgm:spPr>
    </dgm:pt>
    <dgm:pt modelId="{F8E5F1D4-29C3-6B4A-ABB4-C8B638DD56C1}" type="pres">
      <dgm:prSet presAssocID="{8925C8E6-C599-4C1F-A831-27F3D4ACDCC3}" presName="ConnectorPoint" presStyleLbl="alignNode1" presStyleIdx="1" presStyleCnt="12"/>
      <dgm:spPr>
        <a:solidFill>
          <a:schemeClr val="accent4">
            <a:lumMod val="40000"/>
            <a:lumOff val="60000"/>
          </a:schemeClr>
        </a:solidFill>
        <a:ln>
          <a:solidFill>
            <a:schemeClr val="accent4">
              <a:lumMod val="40000"/>
              <a:lumOff val="60000"/>
            </a:schemeClr>
          </a:solidFill>
        </a:ln>
      </dgm:spPr>
    </dgm:pt>
    <dgm:pt modelId="{FDC1E853-351B-514B-B722-BA2CFA03C594}" type="pres">
      <dgm:prSet presAssocID="{8925C8E6-C599-4C1F-A831-27F3D4ACDCC3}" presName="EmptyPlaceHolder" presStyleCnt="0"/>
      <dgm:spPr/>
    </dgm:pt>
    <dgm:pt modelId="{B7A3C209-759F-C142-8BC5-9B9B5F863EEB}" type="pres">
      <dgm:prSet presAssocID="{5B275197-D542-4BCB-BF6E-BCFF9789707D}" presName="spaceBetweenRectangles" presStyleCnt="0"/>
      <dgm:spPr/>
    </dgm:pt>
    <dgm:pt modelId="{6A70D0E5-E829-BD45-A3AF-2B25B5F5A7A2}" type="pres">
      <dgm:prSet presAssocID="{06347595-A0A8-4173-9B74-26F7C7DB38D6}" presName="composite" presStyleCnt="0"/>
      <dgm:spPr/>
    </dgm:pt>
    <dgm:pt modelId="{AB6414B6-99FB-BD4B-8719-D3E110386833}" type="pres">
      <dgm:prSet presAssocID="{06347595-A0A8-4173-9B74-26F7C7DB38D6}" presName="L1TextContainer" presStyleLbl="revTx" presStyleIdx="2" presStyleCnt="12">
        <dgm:presLayoutVars>
          <dgm:chMax val="1"/>
          <dgm:chPref val="1"/>
          <dgm:bulletEnabled val="1"/>
        </dgm:presLayoutVars>
      </dgm:prSet>
      <dgm:spPr/>
    </dgm:pt>
    <dgm:pt modelId="{A7A9EC7D-8E1B-B14E-9DB2-2D490B9850F4}" type="pres">
      <dgm:prSet presAssocID="{06347595-A0A8-4173-9B74-26F7C7DB38D6}" presName="L2TextContainerWrapper" presStyleCnt="0">
        <dgm:presLayoutVars>
          <dgm:chMax val="0"/>
          <dgm:chPref val="0"/>
          <dgm:bulletEnabled val="1"/>
        </dgm:presLayoutVars>
      </dgm:prSet>
      <dgm:spPr/>
    </dgm:pt>
    <dgm:pt modelId="{F00D664D-CE13-C04B-A96D-082569E62A9A}" type="pres">
      <dgm:prSet presAssocID="{06347595-A0A8-4173-9B74-26F7C7DB38D6}" presName="L2TextContainer" presStyleLbl="bgAcc1" presStyleIdx="2" presStyleCnt="12"/>
      <dgm:spPr/>
    </dgm:pt>
    <dgm:pt modelId="{ECFB9C30-9865-8548-B84D-BCA94934CD32}" type="pres">
      <dgm:prSet presAssocID="{06347595-A0A8-4173-9B74-26F7C7DB38D6}" presName="FlexibleEmptyPlaceHolder" presStyleCnt="0"/>
      <dgm:spPr/>
    </dgm:pt>
    <dgm:pt modelId="{1E78E952-5390-2547-AD08-2D1EDA381429}" type="pres">
      <dgm:prSet presAssocID="{06347595-A0A8-4173-9B74-26F7C7DB38D6}" presName="ConnectLine" presStyleLbl="sibTrans1D1" presStyleIdx="2" presStyleCnt="12"/>
      <dgm:spPr>
        <a:noFill/>
        <a:ln w="9525" cap="rnd" cmpd="sng" algn="ctr">
          <a:solidFill>
            <a:schemeClr val="accent1"/>
          </a:solidFill>
          <a:prstDash val="dash"/>
        </a:ln>
        <a:effectLst/>
      </dgm:spPr>
    </dgm:pt>
    <dgm:pt modelId="{08117A0B-3C7A-B846-8459-4326EC8A2FC0}" type="pres">
      <dgm:prSet presAssocID="{06347595-A0A8-4173-9B74-26F7C7DB38D6}" presName="ConnectorPoint" presStyleLbl="alignNode1" presStyleIdx="2" presStyleCnt="12"/>
      <dgm:spPr>
        <a:solidFill>
          <a:schemeClr val="accent4">
            <a:lumMod val="40000"/>
            <a:lumOff val="60000"/>
          </a:schemeClr>
        </a:solidFill>
        <a:ln>
          <a:solidFill>
            <a:schemeClr val="accent4">
              <a:lumMod val="40000"/>
              <a:lumOff val="60000"/>
            </a:schemeClr>
          </a:solidFill>
        </a:ln>
      </dgm:spPr>
    </dgm:pt>
    <dgm:pt modelId="{3B5C2843-127D-5B46-B922-78CE595C8134}" type="pres">
      <dgm:prSet presAssocID="{06347595-A0A8-4173-9B74-26F7C7DB38D6}" presName="EmptyPlaceHolder" presStyleCnt="0"/>
      <dgm:spPr/>
    </dgm:pt>
    <dgm:pt modelId="{1BB658C4-93DE-7C4A-A3E7-3514DA3CDAEA}" type="pres">
      <dgm:prSet presAssocID="{4DEC491B-B902-4418-8F62-D412E22543C8}" presName="spaceBetweenRectangles" presStyleCnt="0"/>
      <dgm:spPr/>
    </dgm:pt>
    <dgm:pt modelId="{A532132A-1938-3C48-A352-597AE7DE8DAD}" type="pres">
      <dgm:prSet presAssocID="{C5C5CC19-915D-4542-92E3-D04779DDBCAE}" presName="composite" presStyleCnt="0"/>
      <dgm:spPr/>
    </dgm:pt>
    <dgm:pt modelId="{BC65DCB6-0EFB-D64E-989D-F6C4C703F2F1}" type="pres">
      <dgm:prSet presAssocID="{C5C5CC19-915D-4542-92E3-D04779DDBCAE}" presName="L1TextContainer" presStyleLbl="revTx" presStyleIdx="3" presStyleCnt="12">
        <dgm:presLayoutVars>
          <dgm:chMax val="1"/>
          <dgm:chPref val="1"/>
          <dgm:bulletEnabled val="1"/>
        </dgm:presLayoutVars>
      </dgm:prSet>
      <dgm:spPr/>
    </dgm:pt>
    <dgm:pt modelId="{7FBDB73C-0F9A-9844-BD14-F5492D60783A}" type="pres">
      <dgm:prSet presAssocID="{C5C5CC19-915D-4542-92E3-D04779DDBCAE}" presName="L2TextContainerWrapper" presStyleCnt="0">
        <dgm:presLayoutVars>
          <dgm:chMax val="0"/>
          <dgm:chPref val="0"/>
          <dgm:bulletEnabled val="1"/>
        </dgm:presLayoutVars>
      </dgm:prSet>
      <dgm:spPr/>
    </dgm:pt>
    <dgm:pt modelId="{82044F9F-7252-234C-AFE3-D3E15242BEA3}" type="pres">
      <dgm:prSet presAssocID="{C5C5CC19-915D-4542-92E3-D04779DDBCAE}" presName="L2TextContainer" presStyleLbl="bgAcc1" presStyleIdx="3" presStyleCnt="12" custLinFactNeighborX="-1627" custLinFactNeighborY="-6242"/>
      <dgm:spPr/>
    </dgm:pt>
    <dgm:pt modelId="{0E25DCE6-2166-F94C-9416-5925E10EEFD1}" type="pres">
      <dgm:prSet presAssocID="{C5C5CC19-915D-4542-92E3-D04779DDBCAE}" presName="FlexibleEmptyPlaceHolder" presStyleCnt="0"/>
      <dgm:spPr/>
    </dgm:pt>
    <dgm:pt modelId="{79C032E9-27FC-A74C-A5EA-9848FDA1D84B}" type="pres">
      <dgm:prSet presAssocID="{C5C5CC19-915D-4542-92E3-D04779DDBCAE}" presName="ConnectLine" presStyleLbl="sibTrans1D1" presStyleIdx="3" presStyleCnt="12"/>
      <dgm:spPr>
        <a:noFill/>
        <a:ln w="9525" cap="rnd" cmpd="sng" algn="ctr">
          <a:solidFill>
            <a:schemeClr val="accent1"/>
          </a:solidFill>
          <a:prstDash val="dash"/>
        </a:ln>
        <a:effectLst/>
      </dgm:spPr>
    </dgm:pt>
    <dgm:pt modelId="{047F8586-C6D6-644C-9BAE-400F345FEF8D}" type="pres">
      <dgm:prSet presAssocID="{C5C5CC19-915D-4542-92E3-D04779DDBCAE}" presName="ConnectorPoint" presStyleLbl="alignNode1" presStyleIdx="3" presStyleCnt="12"/>
      <dgm:spPr>
        <a:solidFill>
          <a:schemeClr val="accent4">
            <a:lumMod val="40000"/>
            <a:lumOff val="60000"/>
          </a:schemeClr>
        </a:solidFill>
        <a:ln>
          <a:solidFill>
            <a:schemeClr val="accent4">
              <a:lumMod val="40000"/>
              <a:lumOff val="60000"/>
            </a:schemeClr>
          </a:solidFill>
        </a:ln>
      </dgm:spPr>
    </dgm:pt>
    <dgm:pt modelId="{F0C244B4-7689-EF40-9E77-E314A9DCFBBC}" type="pres">
      <dgm:prSet presAssocID="{C5C5CC19-915D-4542-92E3-D04779DDBCAE}" presName="EmptyPlaceHolder" presStyleCnt="0"/>
      <dgm:spPr/>
    </dgm:pt>
    <dgm:pt modelId="{A89DD5BF-0E65-4F4C-AFC5-1B435A6C1FD4}" type="pres">
      <dgm:prSet presAssocID="{28CF1509-C938-4E94-9D68-30630EA3449D}" presName="spaceBetweenRectangles" presStyleCnt="0"/>
      <dgm:spPr/>
    </dgm:pt>
    <dgm:pt modelId="{0175217B-88C4-DB46-9693-067C88B1B86C}" type="pres">
      <dgm:prSet presAssocID="{53BE2472-FDAE-4B3D-AB3D-DA49E5652785}" presName="composite" presStyleCnt="0"/>
      <dgm:spPr/>
    </dgm:pt>
    <dgm:pt modelId="{77104443-7A66-6E42-94F6-F8AE6C830906}" type="pres">
      <dgm:prSet presAssocID="{53BE2472-FDAE-4B3D-AB3D-DA49E5652785}" presName="L1TextContainer" presStyleLbl="revTx" presStyleIdx="4" presStyleCnt="12">
        <dgm:presLayoutVars>
          <dgm:chMax val="1"/>
          <dgm:chPref val="1"/>
          <dgm:bulletEnabled val="1"/>
        </dgm:presLayoutVars>
      </dgm:prSet>
      <dgm:spPr/>
    </dgm:pt>
    <dgm:pt modelId="{1B790F75-9563-E74B-BFED-0231AE51EB5E}" type="pres">
      <dgm:prSet presAssocID="{53BE2472-FDAE-4B3D-AB3D-DA49E5652785}" presName="L2TextContainerWrapper" presStyleCnt="0">
        <dgm:presLayoutVars>
          <dgm:chMax val="0"/>
          <dgm:chPref val="0"/>
          <dgm:bulletEnabled val="1"/>
        </dgm:presLayoutVars>
      </dgm:prSet>
      <dgm:spPr/>
    </dgm:pt>
    <dgm:pt modelId="{6C2B74FA-EF95-174E-86C7-CB64EF3E45CF}" type="pres">
      <dgm:prSet presAssocID="{53BE2472-FDAE-4B3D-AB3D-DA49E5652785}" presName="L2TextContainer" presStyleLbl="bgAcc1" presStyleIdx="4" presStyleCnt="12"/>
      <dgm:spPr/>
    </dgm:pt>
    <dgm:pt modelId="{3A9DFCAB-6934-D342-87C1-57FEB4BDA258}" type="pres">
      <dgm:prSet presAssocID="{53BE2472-FDAE-4B3D-AB3D-DA49E5652785}" presName="FlexibleEmptyPlaceHolder" presStyleCnt="0"/>
      <dgm:spPr/>
    </dgm:pt>
    <dgm:pt modelId="{19CF8B61-BFCE-E74B-90FB-A43298E76DDD}" type="pres">
      <dgm:prSet presAssocID="{53BE2472-FDAE-4B3D-AB3D-DA49E5652785}" presName="ConnectLine" presStyleLbl="sibTrans1D1" presStyleIdx="4" presStyleCnt="12"/>
      <dgm:spPr>
        <a:noFill/>
        <a:ln w="9525" cap="rnd" cmpd="sng" algn="ctr">
          <a:solidFill>
            <a:schemeClr val="accent1"/>
          </a:solidFill>
          <a:prstDash val="dash"/>
        </a:ln>
        <a:effectLst/>
      </dgm:spPr>
    </dgm:pt>
    <dgm:pt modelId="{BBA434E1-2EFA-384F-AC09-07972094CFA6}" type="pres">
      <dgm:prSet presAssocID="{53BE2472-FDAE-4B3D-AB3D-DA49E5652785}" presName="ConnectorPoint" presStyleLbl="alignNode1" presStyleIdx="4" presStyleCnt="12"/>
      <dgm:spPr>
        <a:solidFill>
          <a:schemeClr val="accent4">
            <a:lumMod val="40000"/>
            <a:lumOff val="60000"/>
          </a:schemeClr>
        </a:solidFill>
        <a:ln>
          <a:solidFill>
            <a:schemeClr val="accent4">
              <a:lumMod val="40000"/>
              <a:lumOff val="60000"/>
            </a:schemeClr>
          </a:solidFill>
        </a:ln>
      </dgm:spPr>
    </dgm:pt>
    <dgm:pt modelId="{94DD6AF9-28CC-D94B-8B9E-0A75213BD6BF}" type="pres">
      <dgm:prSet presAssocID="{53BE2472-FDAE-4B3D-AB3D-DA49E5652785}" presName="EmptyPlaceHolder" presStyleCnt="0"/>
      <dgm:spPr/>
    </dgm:pt>
    <dgm:pt modelId="{39782E2A-0EDE-6D4A-89D7-8702A33D5360}" type="pres">
      <dgm:prSet presAssocID="{7BDAF9ED-6FC8-4D2B-AB79-087846F93BC4}" presName="spaceBetweenRectangles" presStyleCnt="0"/>
      <dgm:spPr/>
    </dgm:pt>
    <dgm:pt modelId="{11C7F86F-47DA-C542-A61D-C7D3BCB7786D}" type="pres">
      <dgm:prSet presAssocID="{B0F29088-26ED-43E2-B4F3-F7BB2BFF8350}" presName="composite" presStyleCnt="0"/>
      <dgm:spPr/>
    </dgm:pt>
    <dgm:pt modelId="{3C08EB25-F063-CD4A-8740-2E0842799947}" type="pres">
      <dgm:prSet presAssocID="{B0F29088-26ED-43E2-B4F3-F7BB2BFF8350}" presName="L1TextContainer" presStyleLbl="revTx" presStyleIdx="5" presStyleCnt="12">
        <dgm:presLayoutVars>
          <dgm:chMax val="1"/>
          <dgm:chPref val="1"/>
          <dgm:bulletEnabled val="1"/>
        </dgm:presLayoutVars>
      </dgm:prSet>
      <dgm:spPr/>
    </dgm:pt>
    <dgm:pt modelId="{28ED1E99-A310-5F42-8311-1A4CA1C07C9D}" type="pres">
      <dgm:prSet presAssocID="{B0F29088-26ED-43E2-B4F3-F7BB2BFF8350}" presName="L2TextContainerWrapper" presStyleCnt="0">
        <dgm:presLayoutVars>
          <dgm:chMax val="0"/>
          <dgm:chPref val="0"/>
          <dgm:bulletEnabled val="1"/>
        </dgm:presLayoutVars>
      </dgm:prSet>
      <dgm:spPr/>
    </dgm:pt>
    <dgm:pt modelId="{FF168CE1-C61E-634B-BC9A-F17E1C487850}" type="pres">
      <dgm:prSet presAssocID="{B0F29088-26ED-43E2-B4F3-F7BB2BFF8350}" presName="L2TextContainer" presStyleLbl="bgAcc1" presStyleIdx="5" presStyleCnt="12"/>
      <dgm:spPr/>
    </dgm:pt>
    <dgm:pt modelId="{72BD1CA5-F66B-2C41-9C1F-7AA618B5CB76}" type="pres">
      <dgm:prSet presAssocID="{B0F29088-26ED-43E2-B4F3-F7BB2BFF8350}" presName="FlexibleEmptyPlaceHolder" presStyleCnt="0"/>
      <dgm:spPr/>
    </dgm:pt>
    <dgm:pt modelId="{AF485F9A-5CD3-2045-A78A-77F4D13E61A9}" type="pres">
      <dgm:prSet presAssocID="{B0F29088-26ED-43E2-B4F3-F7BB2BFF8350}" presName="ConnectLine" presStyleLbl="sibTrans1D1" presStyleIdx="5" presStyleCnt="12"/>
      <dgm:spPr>
        <a:noFill/>
        <a:ln w="9525" cap="rnd" cmpd="sng" algn="ctr">
          <a:solidFill>
            <a:schemeClr val="accent1"/>
          </a:solidFill>
          <a:prstDash val="dash"/>
        </a:ln>
        <a:effectLst/>
      </dgm:spPr>
    </dgm:pt>
    <dgm:pt modelId="{FEDA88F2-75D9-0348-9520-609CC3128D02}" type="pres">
      <dgm:prSet presAssocID="{B0F29088-26ED-43E2-B4F3-F7BB2BFF8350}" presName="ConnectorPoint" presStyleLbl="alignNode1" presStyleIdx="5" presStyleCnt="12"/>
      <dgm:spPr>
        <a:solidFill>
          <a:schemeClr val="accent4">
            <a:lumMod val="40000"/>
            <a:lumOff val="60000"/>
          </a:schemeClr>
        </a:solidFill>
        <a:ln>
          <a:solidFill>
            <a:schemeClr val="accent4">
              <a:lumMod val="40000"/>
              <a:lumOff val="60000"/>
            </a:schemeClr>
          </a:solidFill>
        </a:ln>
      </dgm:spPr>
    </dgm:pt>
    <dgm:pt modelId="{672B8F02-C629-9043-965D-D958E7879F46}" type="pres">
      <dgm:prSet presAssocID="{B0F29088-26ED-43E2-B4F3-F7BB2BFF8350}" presName="EmptyPlaceHolder" presStyleCnt="0"/>
      <dgm:spPr/>
    </dgm:pt>
    <dgm:pt modelId="{1352A9AF-9E10-6448-8E27-CE51C46DD876}" type="pres">
      <dgm:prSet presAssocID="{80AA3CD3-2A03-498C-BE23-78C4A8CCDDCC}" presName="spaceBetweenRectangles" presStyleCnt="0"/>
      <dgm:spPr/>
    </dgm:pt>
    <dgm:pt modelId="{6A29A103-68F6-464F-8CCC-E932B0292E77}" type="pres">
      <dgm:prSet presAssocID="{880AEA8B-A83E-4CB5-A46E-ED585D5C9F17}" presName="composite" presStyleCnt="0"/>
      <dgm:spPr/>
    </dgm:pt>
    <dgm:pt modelId="{C234FB78-AEC2-EB49-8166-2C0154F24EEA}" type="pres">
      <dgm:prSet presAssocID="{880AEA8B-A83E-4CB5-A46E-ED585D5C9F17}" presName="L1TextContainer" presStyleLbl="revTx" presStyleIdx="6" presStyleCnt="12">
        <dgm:presLayoutVars>
          <dgm:chMax val="1"/>
          <dgm:chPref val="1"/>
          <dgm:bulletEnabled val="1"/>
        </dgm:presLayoutVars>
      </dgm:prSet>
      <dgm:spPr/>
    </dgm:pt>
    <dgm:pt modelId="{680084FE-F90E-EA48-AC62-F4F39E6DA7FB}" type="pres">
      <dgm:prSet presAssocID="{880AEA8B-A83E-4CB5-A46E-ED585D5C9F17}" presName="L2TextContainerWrapper" presStyleCnt="0">
        <dgm:presLayoutVars>
          <dgm:chMax val="0"/>
          <dgm:chPref val="0"/>
          <dgm:bulletEnabled val="1"/>
        </dgm:presLayoutVars>
      </dgm:prSet>
      <dgm:spPr/>
    </dgm:pt>
    <dgm:pt modelId="{D23799C0-ADEC-7542-A2C9-4754B490AD4F}" type="pres">
      <dgm:prSet presAssocID="{880AEA8B-A83E-4CB5-A46E-ED585D5C9F17}" presName="L2TextContainer" presStyleLbl="bgAcc1" presStyleIdx="6" presStyleCnt="12"/>
      <dgm:spPr/>
    </dgm:pt>
    <dgm:pt modelId="{14C33584-2845-9A49-A37C-1B9F4810C953}" type="pres">
      <dgm:prSet presAssocID="{880AEA8B-A83E-4CB5-A46E-ED585D5C9F17}" presName="FlexibleEmptyPlaceHolder" presStyleCnt="0"/>
      <dgm:spPr/>
    </dgm:pt>
    <dgm:pt modelId="{B0CABB02-5F70-5046-A987-265B9AFE267B}" type="pres">
      <dgm:prSet presAssocID="{880AEA8B-A83E-4CB5-A46E-ED585D5C9F17}" presName="ConnectLine" presStyleLbl="sibTrans1D1" presStyleIdx="6" presStyleCnt="12"/>
      <dgm:spPr>
        <a:noFill/>
        <a:ln w="9525" cap="rnd" cmpd="sng" algn="ctr">
          <a:solidFill>
            <a:schemeClr val="accent1"/>
          </a:solidFill>
          <a:prstDash val="dash"/>
        </a:ln>
        <a:effectLst/>
      </dgm:spPr>
    </dgm:pt>
    <dgm:pt modelId="{B6229BDB-97FB-E042-A5E6-0FA3D2FA8201}" type="pres">
      <dgm:prSet presAssocID="{880AEA8B-A83E-4CB5-A46E-ED585D5C9F17}" presName="ConnectorPoint" presStyleLbl="alignNode1" presStyleIdx="6" presStyleCnt="12"/>
      <dgm:spPr>
        <a:solidFill>
          <a:schemeClr val="accent4">
            <a:lumMod val="40000"/>
            <a:lumOff val="60000"/>
          </a:schemeClr>
        </a:solidFill>
        <a:ln>
          <a:solidFill>
            <a:schemeClr val="accent4">
              <a:lumMod val="40000"/>
              <a:lumOff val="60000"/>
            </a:schemeClr>
          </a:solidFill>
        </a:ln>
      </dgm:spPr>
    </dgm:pt>
    <dgm:pt modelId="{AB680514-939D-4745-8D2F-790AA12E1BB6}" type="pres">
      <dgm:prSet presAssocID="{880AEA8B-A83E-4CB5-A46E-ED585D5C9F17}" presName="EmptyPlaceHolder" presStyleCnt="0"/>
      <dgm:spPr/>
    </dgm:pt>
    <dgm:pt modelId="{1A581AF2-D098-6548-BDEB-91CBEB33320C}" type="pres">
      <dgm:prSet presAssocID="{D5E6E6D3-9B50-4172-8DBE-90C5560C9310}" presName="spaceBetweenRectangles" presStyleCnt="0"/>
      <dgm:spPr/>
    </dgm:pt>
    <dgm:pt modelId="{1034FED5-4B34-B24C-8EE9-F4287F24D832}" type="pres">
      <dgm:prSet presAssocID="{BECC4E0D-A751-478A-82AA-E5A2BF93959A}" presName="composite" presStyleCnt="0"/>
      <dgm:spPr/>
    </dgm:pt>
    <dgm:pt modelId="{67C5ACCC-6957-7949-A55E-AB16DCDE3938}" type="pres">
      <dgm:prSet presAssocID="{BECC4E0D-A751-478A-82AA-E5A2BF93959A}" presName="L1TextContainer" presStyleLbl="revTx" presStyleIdx="7" presStyleCnt="12">
        <dgm:presLayoutVars>
          <dgm:chMax val="1"/>
          <dgm:chPref val="1"/>
          <dgm:bulletEnabled val="1"/>
        </dgm:presLayoutVars>
      </dgm:prSet>
      <dgm:spPr/>
    </dgm:pt>
    <dgm:pt modelId="{85BB071A-6631-354B-BC48-2443F2EE695C}" type="pres">
      <dgm:prSet presAssocID="{BECC4E0D-A751-478A-82AA-E5A2BF93959A}" presName="L2TextContainerWrapper" presStyleCnt="0">
        <dgm:presLayoutVars>
          <dgm:chMax val="0"/>
          <dgm:chPref val="0"/>
          <dgm:bulletEnabled val="1"/>
        </dgm:presLayoutVars>
      </dgm:prSet>
      <dgm:spPr/>
    </dgm:pt>
    <dgm:pt modelId="{CA593D6B-248B-E948-97E9-96B8E9EFEE18}" type="pres">
      <dgm:prSet presAssocID="{BECC4E0D-A751-478A-82AA-E5A2BF93959A}" presName="L2TextContainer" presStyleLbl="bgAcc1" presStyleIdx="7" presStyleCnt="12"/>
      <dgm:spPr/>
    </dgm:pt>
    <dgm:pt modelId="{C413BC39-E251-CA42-9139-35F51F0FDECE}" type="pres">
      <dgm:prSet presAssocID="{BECC4E0D-A751-478A-82AA-E5A2BF93959A}" presName="FlexibleEmptyPlaceHolder" presStyleCnt="0"/>
      <dgm:spPr/>
    </dgm:pt>
    <dgm:pt modelId="{27B6569A-2E35-DD45-BEC6-1E6938E5B70D}" type="pres">
      <dgm:prSet presAssocID="{BECC4E0D-A751-478A-82AA-E5A2BF93959A}" presName="ConnectLine" presStyleLbl="sibTrans1D1" presStyleIdx="7" presStyleCnt="12"/>
      <dgm:spPr>
        <a:noFill/>
        <a:ln w="9525" cap="rnd" cmpd="sng" algn="ctr">
          <a:solidFill>
            <a:schemeClr val="accent1"/>
          </a:solidFill>
          <a:prstDash val="dash"/>
        </a:ln>
        <a:effectLst/>
      </dgm:spPr>
    </dgm:pt>
    <dgm:pt modelId="{DBE3976B-3994-ED4A-960F-437D6FDFD60B}" type="pres">
      <dgm:prSet presAssocID="{BECC4E0D-A751-478A-82AA-E5A2BF93959A}" presName="ConnectorPoint" presStyleLbl="alignNode1" presStyleIdx="7" presStyleCnt="12"/>
      <dgm:spPr>
        <a:solidFill>
          <a:schemeClr val="accent4">
            <a:lumMod val="40000"/>
            <a:lumOff val="60000"/>
          </a:schemeClr>
        </a:solidFill>
        <a:ln>
          <a:solidFill>
            <a:schemeClr val="accent4">
              <a:lumMod val="40000"/>
              <a:lumOff val="60000"/>
            </a:schemeClr>
          </a:solidFill>
        </a:ln>
      </dgm:spPr>
    </dgm:pt>
    <dgm:pt modelId="{414F8DBE-CF7D-8043-ACAD-F602DBFE3514}" type="pres">
      <dgm:prSet presAssocID="{BECC4E0D-A751-478A-82AA-E5A2BF93959A}" presName="EmptyPlaceHolder" presStyleCnt="0"/>
      <dgm:spPr/>
    </dgm:pt>
    <dgm:pt modelId="{5A732935-837B-5A41-8080-D59D94DE79D1}" type="pres">
      <dgm:prSet presAssocID="{C8C0DBDF-1205-4065-9AFC-BB08B37A915D}" presName="spaceBetweenRectangles" presStyleCnt="0"/>
      <dgm:spPr/>
    </dgm:pt>
    <dgm:pt modelId="{37B81464-9397-C544-9B52-AA1FA5B367F9}" type="pres">
      <dgm:prSet presAssocID="{67582AD3-3FD7-43F4-86DB-A2A62275C94F}" presName="composite" presStyleCnt="0"/>
      <dgm:spPr/>
    </dgm:pt>
    <dgm:pt modelId="{6F03F3A2-29A9-1446-95F2-E5A8952CAA95}" type="pres">
      <dgm:prSet presAssocID="{67582AD3-3FD7-43F4-86DB-A2A62275C94F}" presName="L1TextContainer" presStyleLbl="revTx" presStyleIdx="8" presStyleCnt="12">
        <dgm:presLayoutVars>
          <dgm:chMax val="1"/>
          <dgm:chPref val="1"/>
          <dgm:bulletEnabled val="1"/>
        </dgm:presLayoutVars>
      </dgm:prSet>
      <dgm:spPr/>
    </dgm:pt>
    <dgm:pt modelId="{72C10EC8-30B6-B54C-BCE9-732B37B36EE1}" type="pres">
      <dgm:prSet presAssocID="{67582AD3-3FD7-43F4-86DB-A2A62275C94F}" presName="L2TextContainerWrapper" presStyleCnt="0">
        <dgm:presLayoutVars>
          <dgm:chMax val="0"/>
          <dgm:chPref val="0"/>
          <dgm:bulletEnabled val="1"/>
        </dgm:presLayoutVars>
      </dgm:prSet>
      <dgm:spPr/>
    </dgm:pt>
    <dgm:pt modelId="{DB3FC09C-4306-5A47-AF3E-5AD767865478}" type="pres">
      <dgm:prSet presAssocID="{67582AD3-3FD7-43F4-86DB-A2A62275C94F}" presName="L2TextContainer" presStyleLbl="bgAcc1" presStyleIdx="8" presStyleCnt="12"/>
      <dgm:spPr/>
    </dgm:pt>
    <dgm:pt modelId="{24D209E4-049F-064A-A8C3-445F72CB7B71}" type="pres">
      <dgm:prSet presAssocID="{67582AD3-3FD7-43F4-86DB-A2A62275C94F}" presName="FlexibleEmptyPlaceHolder" presStyleCnt="0"/>
      <dgm:spPr/>
    </dgm:pt>
    <dgm:pt modelId="{C5F2E5BC-177A-684B-B2D4-6F9F3B99FB15}" type="pres">
      <dgm:prSet presAssocID="{67582AD3-3FD7-43F4-86DB-A2A62275C94F}" presName="ConnectLine" presStyleLbl="sibTrans1D1" presStyleIdx="8" presStyleCnt="12"/>
      <dgm:spPr>
        <a:noFill/>
        <a:ln w="9525" cap="rnd" cmpd="sng" algn="ctr">
          <a:solidFill>
            <a:schemeClr val="accent1"/>
          </a:solidFill>
          <a:prstDash val="dash"/>
        </a:ln>
        <a:effectLst/>
      </dgm:spPr>
    </dgm:pt>
    <dgm:pt modelId="{2C59B8AA-337C-5046-9028-ABBC33C3D264}" type="pres">
      <dgm:prSet presAssocID="{67582AD3-3FD7-43F4-86DB-A2A62275C94F}" presName="ConnectorPoint" presStyleLbl="alignNode1" presStyleIdx="8" presStyleCnt="12"/>
      <dgm:spPr>
        <a:solidFill>
          <a:schemeClr val="accent4">
            <a:lumMod val="40000"/>
            <a:lumOff val="60000"/>
          </a:schemeClr>
        </a:solidFill>
        <a:ln>
          <a:solidFill>
            <a:schemeClr val="accent4">
              <a:lumMod val="40000"/>
              <a:lumOff val="60000"/>
            </a:schemeClr>
          </a:solidFill>
        </a:ln>
      </dgm:spPr>
    </dgm:pt>
    <dgm:pt modelId="{9B176AC2-E210-9847-8585-E8F0CDD88E21}" type="pres">
      <dgm:prSet presAssocID="{67582AD3-3FD7-43F4-86DB-A2A62275C94F}" presName="EmptyPlaceHolder" presStyleCnt="0"/>
      <dgm:spPr/>
    </dgm:pt>
    <dgm:pt modelId="{2F09390D-5EC2-034F-B522-2486E796A18F}" type="pres">
      <dgm:prSet presAssocID="{C5CF5B95-3E0D-4763-B502-89F4AEA1B2C5}" presName="spaceBetweenRectangles" presStyleCnt="0"/>
      <dgm:spPr/>
    </dgm:pt>
    <dgm:pt modelId="{E75F6503-AC4E-3A4B-8E78-4EFFB5C72A7C}" type="pres">
      <dgm:prSet presAssocID="{28626609-5344-4B96-9AA1-024C41295416}" presName="composite" presStyleCnt="0"/>
      <dgm:spPr/>
    </dgm:pt>
    <dgm:pt modelId="{E06BC46D-9E70-7343-A463-66E62F1FB05B}" type="pres">
      <dgm:prSet presAssocID="{28626609-5344-4B96-9AA1-024C41295416}" presName="L1TextContainer" presStyleLbl="revTx" presStyleIdx="9" presStyleCnt="12">
        <dgm:presLayoutVars>
          <dgm:chMax val="1"/>
          <dgm:chPref val="1"/>
          <dgm:bulletEnabled val="1"/>
        </dgm:presLayoutVars>
      </dgm:prSet>
      <dgm:spPr/>
    </dgm:pt>
    <dgm:pt modelId="{2C3DB0DE-0E20-2644-B1A7-414EC4C2CAD2}" type="pres">
      <dgm:prSet presAssocID="{28626609-5344-4B96-9AA1-024C41295416}" presName="L2TextContainerWrapper" presStyleCnt="0">
        <dgm:presLayoutVars>
          <dgm:chMax val="0"/>
          <dgm:chPref val="0"/>
          <dgm:bulletEnabled val="1"/>
        </dgm:presLayoutVars>
      </dgm:prSet>
      <dgm:spPr/>
    </dgm:pt>
    <dgm:pt modelId="{7CB5B70A-79A4-E14F-9513-4E18D1C03AA4}" type="pres">
      <dgm:prSet presAssocID="{28626609-5344-4B96-9AA1-024C41295416}" presName="L2TextContainer" presStyleLbl="bgAcc1" presStyleIdx="9" presStyleCnt="12" custLinFactNeighborX="8220" custLinFactNeighborY="-8734"/>
      <dgm:spPr/>
    </dgm:pt>
    <dgm:pt modelId="{5AAB7B0D-2B43-3941-8F4D-7C806F9F8561}" type="pres">
      <dgm:prSet presAssocID="{28626609-5344-4B96-9AA1-024C41295416}" presName="FlexibleEmptyPlaceHolder" presStyleCnt="0"/>
      <dgm:spPr/>
    </dgm:pt>
    <dgm:pt modelId="{46FC536B-A06D-224E-B3B2-1CEF5AA32210}" type="pres">
      <dgm:prSet presAssocID="{28626609-5344-4B96-9AA1-024C41295416}" presName="ConnectLine" presStyleLbl="sibTrans1D1" presStyleIdx="9" presStyleCnt="12"/>
      <dgm:spPr>
        <a:noFill/>
        <a:ln w="9525" cap="rnd" cmpd="sng" algn="ctr">
          <a:solidFill>
            <a:schemeClr val="accent1"/>
          </a:solidFill>
          <a:prstDash val="dash"/>
        </a:ln>
        <a:effectLst/>
      </dgm:spPr>
    </dgm:pt>
    <dgm:pt modelId="{C6F29BAF-FAAC-C144-B40D-3331233E9E0F}" type="pres">
      <dgm:prSet presAssocID="{28626609-5344-4B96-9AA1-024C41295416}" presName="ConnectorPoint" presStyleLbl="alignNode1" presStyleIdx="9" presStyleCnt="12"/>
      <dgm:spPr>
        <a:solidFill>
          <a:schemeClr val="accent4">
            <a:lumMod val="40000"/>
            <a:lumOff val="60000"/>
          </a:schemeClr>
        </a:solidFill>
        <a:ln>
          <a:solidFill>
            <a:schemeClr val="accent4">
              <a:lumMod val="40000"/>
              <a:lumOff val="60000"/>
            </a:schemeClr>
          </a:solidFill>
        </a:ln>
      </dgm:spPr>
    </dgm:pt>
    <dgm:pt modelId="{4E356578-7448-754B-906D-2C4F26644DA2}" type="pres">
      <dgm:prSet presAssocID="{28626609-5344-4B96-9AA1-024C41295416}" presName="EmptyPlaceHolder" presStyleCnt="0"/>
      <dgm:spPr/>
    </dgm:pt>
    <dgm:pt modelId="{3C9B2E72-9747-CD4F-88F5-4DC5EE2B6AD4}" type="pres">
      <dgm:prSet presAssocID="{19CCACCA-0E26-471E-A84B-156C75C0CE3E}" presName="spaceBetweenRectangles" presStyleCnt="0"/>
      <dgm:spPr/>
    </dgm:pt>
    <dgm:pt modelId="{74C474E1-7A3E-B841-9DD5-619709543012}" type="pres">
      <dgm:prSet presAssocID="{3341FF34-0CA2-4466-B077-26A5AAB17E19}" presName="composite" presStyleCnt="0"/>
      <dgm:spPr/>
    </dgm:pt>
    <dgm:pt modelId="{F07F4137-5071-984A-B003-D44AABE08AE3}" type="pres">
      <dgm:prSet presAssocID="{3341FF34-0CA2-4466-B077-26A5AAB17E19}" presName="L1TextContainer" presStyleLbl="revTx" presStyleIdx="10" presStyleCnt="12">
        <dgm:presLayoutVars>
          <dgm:chMax val="1"/>
          <dgm:chPref val="1"/>
          <dgm:bulletEnabled val="1"/>
        </dgm:presLayoutVars>
      </dgm:prSet>
      <dgm:spPr/>
    </dgm:pt>
    <dgm:pt modelId="{0AFF5F66-D33F-0543-A9FE-D3F0E537B69D}" type="pres">
      <dgm:prSet presAssocID="{3341FF34-0CA2-4466-B077-26A5AAB17E19}" presName="L2TextContainerWrapper" presStyleCnt="0">
        <dgm:presLayoutVars>
          <dgm:chMax val="0"/>
          <dgm:chPref val="0"/>
          <dgm:bulletEnabled val="1"/>
        </dgm:presLayoutVars>
      </dgm:prSet>
      <dgm:spPr/>
    </dgm:pt>
    <dgm:pt modelId="{0CA1D848-BAC4-7B40-B86B-A7DF6003BE23}" type="pres">
      <dgm:prSet presAssocID="{3341FF34-0CA2-4466-B077-26A5AAB17E19}" presName="L2TextContainer" presStyleLbl="bgAcc1" presStyleIdx="10" presStyleCnt="12"/>
      <dgm:spPr/>
    </dgm:pt>
    <dgm:pt modelId="{F2B11F9E-0B2C-834F-960B-BA46FD703153}" type="pres">
      <dgm:prSet presAssocID="{3341FF34-0CA2-4466-B077-26A5AAB17E19}" presName="FlexibleEmptyPlaceHolder" presStyleCnt="0"/>
      <dgm:spPr/>
    </dgm:pt>
    <dgm:pt modelId="{7A0DD173-8B9F-D04A-94DF-4CA45404E484}" type="pres">
      <dgm:prSet presAssocID="{3341FF34-0CA2-4466-B077-26A5AAB17E19}" presName="ConnectLine" presStyleLbl="sibTrans1D1" presStyleIdx="10" presStyleCnt="12"/>
      <dgm:spPr>
        <a:noFill/>
        <a:ln w="9525" cap="rnd" cmpd="sng" algn="ctr">
          <a:solidFill>
            <a:schemeClr val="accent1"/>
          </a:solidFill>
          <a:prstDash val="dash"/>
        </a:ln>
        <a:effectLst/>
      </dgm:spPr>
    </dgm:pt>
    <dgm:pt modelId="{278E1681-3492-2B4A-BBF1-DF9F2273D285}" type="pres">
      <dgm:prSet presAssocID="{3341FF34-0CA2-4466-B077-26A5AAB17E19}" presName="ConnectorPoint" presStyleLbl="alignNode1" presStyleIdx="10" presStyleCnt="12"/>
      <dgm:spPr>
        <a:solidFill>
          <a:schemeClr val="accent4">
            <a:lumMod val="40000"/>
            <a:lumOff val="60000"/>
          </a:schemeClr>
        </a:solidFill>
        <a:ln>
          <a:solidFill>
            <a:schemeClr val="accent4">
              <a:lumMod val="40000"/>
              <a:lumOff val="60000"/>
            </a:schemeClr>
          </a:solidFill>
        </a:ln>
      </dgm:spPr>
    </dgm:pt>
    <dgm:pt modelId="{B81359C1-AA5E-C94E-962E-023CB360C71A}" type="pres">
      <dgm:prSet presAssocID="{3341FF34-0CA2-4466-B077-26A5AAB17E19}" presName="EmptyPlaceHolder" presStyleCnt="0"/>
      <dgm:spPr/>
    </dgm:pt>
    <dgm:pt modelId="{003748A0-C4CD-6C48-B66E-6A405B02FF79}" type="pres">
      <dgm:prSet presAssocID="{F3455B77-4CA9-45BE-902D-7F617C9FAEF8}" presName="spaceBetweenRectangles" presStyleCnt="0"/>
      <dgm:spPr/>
    </dgm:pt>
    <dgm:pt modelId="{26706A44-98FD-3C4F-BDDE-6637095B8EB7}" type="pres">
      <dgm:prSet presAssocID="{7DA5F568-8C97-8940-94E2-245E17858B47}" presName="composite" presStyleCnt="0"/>
      <dgm:spPr/>
    </dgm:pt>
    <dgm:pt modelId="{BE26BCF9-BF60-7E45-8236-595D041CE6D4}" type="pres">
      <dgm:prSet presAssocID="{7DA5F568-8C97-8940-94E2-245E17858B47}" presName="L1TextContainer" presStyleLbl="revTx" presStyleIdx="11" presStyleCnt="12">
        <dgm:presLayoutVars>
          <dgm:chMax val="1"/>
          <dgm:chPref val="1"/>
          <dgm:bulletEnabled val="1"/>
        </dgm:presLayoutVars>
      </dgm:prSet>
      <dgm:spPr/>
    </dgm:pt>
    <dgm:pt modelId="{74DF071C-F11A-764A-83DA-9B064008F579}" type="pres">
      <dgm:prSet presAssocID="{7DA5F568-8C97-8940-94E2-245E17858B47}" presName="L2TextContainerWrapper" presStyleCnt="0">
        <dgm:presLayoutVars>
          <dgm:chMax val="0"/>
          <dgm:chPref val="0"/>
          <dgm:bulletEnabled val="1"/>
        </dgm:presLayoutVars>
      </dgm:prSet>
      <dgm:spPr/>
    </dgm:pt>
    <dgm:pt modelId="{4B43694D-9766-FA4E-B32E-1963EC398AEF}" type="pres">
      <dgm:prSet presAssocID="{7DA5F568-8C97-8940-94E2-245E17858B47}" presName="L2TextContainer" presStyleLbl="bgAcc1" presStyleIdx="11" presStyleCnt="12" custScaleX="123724" custScaleY="143504" custLinFactNeighborX="-7812" custLinFactNeighborY="845"/>
      <dgm:spPr/>
    </dgm:pt>
    <dgm:pt modelId="{83F6294C-4B2F-6445-8006-78FFD9DDB7B1}" type="pres">
      <dgm:prSet presAssocID="{7DA5F568-8C97-8940-94E2-245E17858B47}" presName="FlexibleEmptyPlaceHolder" presStyleCnt="0"/>
      <dgm:spPr/>
    </dgm:pt>
    <dgm:pt modelId="{ABB3A95C-E861-1346-ABD8-9C3C0F8F99A0}" type="pres">
      <dgm:prSet presAssocID="{7DA5F568-8C97-8940-94E2-245E17858B47}" presName="ConnectLine" presStyleLbl="sibTrans1D1" presStyleIdx="11" presStyleCnt="12"/>
      <dgm:spPr>
        <a:noFill/>
        <a:ln w="9525" cap="rnd" cmpd="sng" algn="ctr">
          <a:solidFill>
            <a:schemeClr val="accent1"/>
          </a:solidFill>
          <a:prstDash val="dash"/>
        </a:ln>
        <a:effectLst/>
      </dgm:spPr>
    </dgm:pt>
    <dgm:pt modelId="{BFB95758-B11B-6E47-93A0-0AE9A0C7B2F5}" type="pres">
      <dgm:prSet presAssocID="{7DA5F568-8C97-8940-94E2-245E17858B47}" presName="ConnectorPoint" presStyleLbl="alignNode1" presStyleIdx="11" presStyleCnt="12"/>
      <dgm:spPr>
        <a:solidFill>
          <a:schemeClr val="accent4">
            <a:lumMod val="40000"/>
            <a:lumOff val="60000"/>
          </a:schemeClr>
        </a:solidFill>
        <a:ln>
          <a:solidFill>
            <a:schemeClr val="accent4">
              <a:lumMod val="40000"/>
              <a:lumOff val="60000"/>
            </a:schemeClr>
          </a:solidFill>
        </a:ln>
      </dgm:spPr>
    </dgm:pt>
    <dgm:pt modelId="{D8B51125-D491-E649-94D2-FFC14DC053C4}" type="pres">
      <dgm:prSet presAssocID="{7DA5F568-8C97-8940-94E2-245E17858B47}" presName="EmptyPlaceHolder" presStyleCnt="0"/>
      <dgm:spPr/>
    </dgm:pt>
  </dgm:ptLst>
  <dgm:cxnLst>
    <dgm:cxn modelId="{C3241004-833C-4D31-B15D-ABEA4681BDFF}" srcId="{4A50DCE6-EB52-4114-B401-488EC1CCA356}" destId="{28626609-5344-4B96-9AA1-024C41295416}" srcOrd="9" destOrd="0" parTransId="{E06BCD94-98C7-4368-A5F1-DF2D668539F4}" sibTransId="{19CCACCA-0E26-471E-A84B-156C75C0CE3E}"/>
    <dgm:cxn modelId="{B8237805-331B-C54C-8F1E-0D740DB7B2A3}" type="presOf" srcId="{EEAAF5A7-A862-F248-AD43-D0FC50EC3327}" destId="{F00D664D-CE13-C04B-A96D-082569E62A9A}" srcOrd="0" destOrd="0" presId="urn:microsoft.com/office/officeart/2016/7/layout/BasicTimeline"/>
    <dgm:cxn modelId="{5E7C3A1E-4131-7A4B-8ACE-0733A9F8B9DC}" type="presOf" srcId="{BECC4E0D-A751-478A-82AA-E5A2BF93959A}" destId="{67C5ACCC-6957-7949-A55E-AB16DCDE3938}" srcOrd="0" destOrd="0" presId="urn:microsoft.com/office/officeart/2016/7/layout/BasicTimeline"/>
    <dgm:cxn modelId="{36CF8426-5DC5-42B6-814A-7B9FA41893E3}" srcId="{4A50DCE6-EB52-4114-B401-488EC1CCA356}" destId="{880AEA8B-A83E-4CB5-A46E-ED585D5C9F17}" srcOrd="6" destOrd="0" parTransId="{BEFD59FD-B5A4-46A0-A0B3-34A1284DD1CC}" sibTransId="{D5E6E6D3-9B50-4172-8DBE-90C5560C9310}"/>
    <dgm:cxn modelId="{1665BF27-4026-4EF6-91BA-57F7883F50B8}" srcId="{4A50DCE6-EB52-4114-B401-488EC1CCA356}" destId="{53BE2472-FDAE-4B3D-AB3D-DA49E5652785}" srcOrd="4" destOrd="0" parTransId="{1A7562EA-6396-47DD-A716-5950A2703401}" sibTransId="{7BDAF9ED-6FC8-4D2B-AB79-087846F93BC4}"/>
    <dgm:cxn modelId="{9AD67129-4F6F-A34E-AB33-8B2E643D2072}" type="presOf" srcId="{AC5D5290-3222-4ABD-8856-CD7C9BEE04C6}" destId="{CA593D6B-248B-E948-97E9-96B8E9EFEE18}" srcOrd="0" destOrd="0" presId="urn:microsoft.com/office/officeart/2016/7/layout/BasicTimeline"/>
    <dgm:cxn modelId="{30F2D829-01A4-4FFF-AE5A-9A76E3893AC9}" srcId="{BECC4E0D-A751-478A-82AA-E5A2BF93959A}" destId="{AC5D5290-3222-4ABD-8856-CD7C9BEE04C6}" srcOrd="0" destOrd="0" parTransId="{F1F48AF6-6140-4931-AE78-640A001B85F0}" sibTransId="{66BCA606-BD4F-4537-B930-25E0009C46DC}"/>
    <dgm:cxn modelId="{DDCB2F5B-24D8-BB45-A48C-84181A47BA8A}" type="presOf" srcId="{37AB36B9-34D8-4930-82F6-10C117A6AD6E}" destId="{7CB5B70A-79A4-E14F-9513-4E18D1C03AA4}" srcOrd="0" destOrd="0" presId="urn:microsoft.com/office/officeart/2016/7/layout/BasicTimeline"/>
    <dgm:cxn modelId="{9CA9E160-B1A7-9D4B-AC3C-AE7B23DD36A7}" type="presOf" srcId="{C168BD50-EF09-429C-81EE-1AD63F3EABCA}" destId="{C63592BE-37FE-8F42-8C38-C3F1C8186DBD}" srcOrd="0" destOrd="0" presId="urn:microsoft.com/office/officeart/2016/7/layout/BasicTimeline"/>
    <dgm:cxn modelId="{7BEEE64B-88C4-2F42-964E-A074AFA7E912}" type="presOf" srcId="{B2B15573-C133-9641-B1B8-B19119F1F242}" destId="{4B43694D-9766-FA4E-B32E-1963EC398AEF}" srcOrd="0" destOrd="0" presId="urn:microsoft.com/office/officeart/2016/7/layout/BasicTimeline"/>
    <dgm:cxn modelId="{33963C6E-029F-954E-8B29-A00821B14EF2}" type="presOf" srcId="{7DA5F568-8C97-8940-94E2-245E17858B47}" destId="{BE26BCF9-BF60-7E45-8236-595D041CE6D4}" srcOrd="0" destOrd="0" presId="urn:microsoft.com/office/officeart/2016/7/layout/BasicTimeline"/>
    <dgm:cxn modelId="{0453E550-6C70-4C79-B5B9-7CAD5EB293AC}" srcId="{C5C5CC19-915D-4542-92E3-D04779DDBCAE}" destId="{56E4BB32-6E01-48AD-B6C3-2D2B6D03FCF3}" srcOrd="0" destOrd="0" parTransId="{30F98264-A829-4C84-BF24-02BF263C39F1}" sibTransId="{CD65A887-A839-4805-8A85-8EC601AB8D64}"/>
    <dgm:cxn modelId="{BBB96D55-E864-4FD9-9355-C11C8BD17223}" srcId="{1BDB4E0A-0ED0-4B36-81CB-0BEFDF5BA4F3}" destId="{C168BD50-EF09-429C-81EE-1AD63F3EABCA}" srcOrd="0" destOrd="0" parTransId="{0879CEED-C791-4189-AD1E-EE1AC2718D10}" sibTransId="{E640BED5-BC38-46B5-A8A1-C50CA5757A49}"/>
    <dgm:cxn modelId="{B273D277-33A6-F642-BBD7-8290F736471B}" type="presOf" srcId="{1BDB4E0A-0ED0-4B36-81CB-0BEFDF5BA4F3}" destId="{21CEA3FB-0049-3745-B52E-D24F969DF971}" srcOrd="0" destOrd="0" presId="urn:microsoft.com/office/officeart/2016/7/layout/BasicTimeline"/>
    <dgm:cxn modelId="{7C3A6C5A-5378-4E9C-80DE-D9EEF344E025}" srcId="{4A50DCE6-EB52-4114-B401-488EC1CCA356}" destId="{BECC4E0D-A751-478A-82AA-E5A2BF93959A}" srcOrd="7" destOrd="0" parTransId="{BA33AC22-7E8F-4FF8-AA62-DB876006D20E}" sibTransId="{C8C0DBDF-1205-4065-9AFC-BB08B37A915D}"/>
    <dgm:cxn modelId="{A03E8886-9D3B-DE48-B38C-6B094BE45870}" type="presOf" srcId="{289B0C6E-096C-4800-B8A6-0701536AC6F6}" destId="{FF168CE1-C61E-634B-BC9A-F17E1C487850}" srcOrd="0" destOrd="0" presId="urn:microsoft.com/office/officeart/2016/7/layout/BasicTimeline"/>
    <dgm:cxn modelId="{B80DBD8D-7F67-B34F-B107-50E75647334D}" type="presOf" srcId="{F695EF1E-30D1-1E4F-A7EF-2DFF62A08EC6}" destId="{DB3FC09C-4306-5A47-AF3E-5AD767865478}" srcOrd="0" destOrd="0" presId="urn:microsoft.com/office/officeart/2016/7/layout/BasicTimeline"/>
    <dgm:cxn modelId="{13906992-7DA3-4CB7-8B79-8E46FF6CFE9C}" srcId="{4A50DCE6-EB52-4114-B401-488EC1CCA356}" destId="{8925C8E6-C599-4C1F-A831-27F3D4ACDCC3}" srcOrd="1" destOrd="0" parTransId="{2A2F31C9-4EA1-455C-B17D-8F2A4CE61CDD}" sibTransId="{5B275197-D542-4BCB-BF6E-BCFF9789707D}"/>
    <dgm:cxn modelId="{53DC88A5-AE4E-6542-9E57-757194FD0B8D}" type="presOf" srcId="{56E4BB32-6E01-48AD-B6C3-2D2B6D03FCF3}" destId="{82044F9F-7252-234C-AFE3-D3E15242BEA3}" srcOrd="0" destOrd="0" presId="urn:microsoft.com/office/officeart/2016/7/layout/BasicTimeline"/>
    <dgm:cxn modelId="{62CADDA5-E70B-FD4B-BF25-D3206AC128C3}" srcId="{67582AD3-3FD7-43F4-86DB-A2A62275C94F}" destId="{F695EF1E-30D1-1E4F-A7EF-2DFF62A08EC6}" srcOrd="0" destOrd="0" parTransId="{4136A57C-DAF7-A640-87CC-11937B488DB7}" sibTransId="{848CEF76-953F-A745-B51C-B06F53C6ABE2}"/>
    <dgm:cxn modelId="{1C0FFFA9-B7F7-4433-9E80-85203B99D1FA}" srcId="{8925C8E6-C599-4C1F-A831-27F3D4ACDCC3}" destId="{9D9B1841-30C4-4F3D-8ADB-A70BDA0C10A1}" srcOrd="0" destOrd="0" parTransId="{57F65B19-353C-4A03-B830-336C4C95FA02}" sibTransId="{3C359461-2CC8-4BB2-AA43-D8FCF2944450}"/>
    <dgm:cxn modelId="{F0721CAD-D6D6-B441-B485-2DBF64BD98D6}" type="presOf" srcId="{67582AD3-3FD7-43F4-86DB-A2A62275C94F}" destId="{6F03F3A2-29A9-1446-95F2-E5A8952CAA95}" srcOrd="0" destOrd="0" presId="urn:microsoft.com/office/officeart/2016/7/layout/BasicTimeline"/>
    <dgm:cxn modelId="{0AF443AF-4CDA-544D-8EBA-2595D5DA9BEB}" type="presOf" srcId="{8925C8E6-C599-4C1F-A831-27F3D4ACDCC3}" destId="{A979AD36-36B3-964F-A418-A6735AB89DCB}" srcOrd="0" destOrd="0" presId="urn:microsoft.com/office/officeart/2016/7/layout/BasicTimeline"/>
    <dgm:cxn modelId="{D79DAEAF-9F46-FD41-A4BB-FFF6F091440C}" type="presOf" srcId="{880AEA8B-A83E-4CB5-A46E-ED585D5C9F17}" destId="{C234FB78-AEC2-EB49-8166-2C0154F24EEA}" srcOrd="0" destOrd="0" presId="urn:microsoft.com/office/officeart/2016/7/layout/BasicTimeline"/>
    <dgm:cxn modelId="{C2D3E8B4-DC5A-4DA4-8E40-2AB316EA151B}" srcId="{4A50DCE6-EB52-4114-B401-488EC1CCA356}" destId="{B0F29088-26ED-43E2-B4F3-F7BB2BFF8350}" srcOrd="5" destOrd="0" parTransId="{92A684F7-22E1-43CC-9F48-37C5E5B0DD0A}" sibTransId="{80AA3CD3-2A03-498C-BE23-78C4A8CCDDCC}"/>
    <dgm:cxn modelId="{C71D56BB-CF44-44B4-B17B-31F20055A6AC}" srcId="{B0F29088-26ED-43E2-B4F3-F7BB2BFF8350}" destId="{289B0C6E-096C-4800-B8A6-0701536AC6F6}" srcOrd="0" destOrd="0" parTransId="{65EA8C2B-B617-4E10-885E-FD7CFD45824B}" sibTransId="{5B62A520-1B61-4DD9-BFC4-1707602FC690}"/>
    <dgm:cxn modelId="{00F823C1-58E6-414C-8442-9BA9CDFABF48}" srcId="{4A50DCE6-EB52-4114-B401-488EC1CCA356}" destId="{3341FF34-0CA2-4466-B077-26A5AAB17E19}" srcOrd="10" destOrd="0" parTransId="{9DD41029-AA39-47B3-B512-BD5DA4E3FA7A}" sibTransId="{F3455B77-4CA9-45BE-902D-7F617C9FAEF8}"/>
    <dgm:cxn modelId="{8D6034C5-E112-DE42-8CCF-D7DCA7DF7CD7}" type="presOf" srcId="{28626609-5344-4B96-9AA1-024C41295416}" destId="{E06BC46D-9E70-7343-A463-66E62F1FB05B}" srcOrd="0" destOrd="0" presId="urn:microsoft.com/office/officeart/2016/7/layout/BasicTimeline"/>
    <dgm:cxn modelId="{B284D7C7-58DB-6044-A8A8-4EE85F238812}" type="presOf" srcId="{5C375D05-D1B9-4911-9494-75580BD9C1A1}" destId="{0CA1D848-BAC4-7B40-B86B-A7DF6003BE23}" srcOrd="0" destOrd="0" presId="urn:microsoft.com/office/officeart/2016/7/layout/BasicTimeline"/>
    <dgm:cxn modelId="{58D037C9-7791-47E5-A361-6196C5094EFD}" srcId="{3341FF34-0CA2-4466-B077-26A5AAB17E19}" destId="{5C375D05-D1B9-4911-9494-75580BD9C1A1}" srcOrd="0" destOrd="0" parTransId="{6048B437-38FA-4F03-BC6D-3D64BB340CE2}" sibTransId="{2612E547-B1CC-4204-A993-02EC4F20611D}"/>
    <dgm:cxn modelId="{E62B71CC-D0E0-43D5-9A3F-D64A375DBBFE}" srcId="{4A50DCE6-EB52-4114-B401-488EC1CCA356}" destId="{C5C5CC19-915D-4542-92E3-D04779DDBCAE}" srcOrd="3" destOrd="0" parTransId="{713378B9-6BA2-4C15-927A-76C35F5D2F8E}" sibTransId="{28CF1509-C938-4E94-9D68-30630EA3449D}"/>
    <dgm:cxn modelId="{774590CF-572B-47FC-9C36-E45D6B7CB671}" srcId="{4A50DCE6-EB52-4114-B401-488EC1CCA356}" destId="{1BDB4E0A-0ED0-4B36-81CB-0BEFDF5BA4F3}" srcOrd="0" destOrd="0" parTransId="{BEB57DF0-A55F-4047-8D89-10D22167EE71}" sibTransId="{748923BF-B1A0-4809-9664-E8EA0C8274DC}"/>
    <dgm:cxn modelId="{CE1865D0-D66E-944C-AB9B-20F265010B67}" type="presOf" srcId="{9D9B1841-30C4-4F3D-8ADB-A70BDA0C10A1}" destId="{23F0F560-7328-8F42-A495-2573D1D5A046}" srcOrd="0" destOrd="0" presId="urn:microsoft.com/office/officeart/2016/7/layout/BasicTimeline"/>
    <dgm:cxn modelId="{92536BD4-08E1-464F-BCA7-4DD0EE5A3CFB}" srcId="{4A50DCE6-EB52-4114-B401-488EC1CCA356}" destId="{67582AD3-3FD7-43F4-86DB-A2A62275C94F}" srcOrd="8" destOrd="0" parTransId="{40F4860F-32BA-46EB-B033-FA0D4793E59C}" sibTransId="{C5CF5B95-3E0D-4763-B502-89F4AEA1B2C5}"/>
    <dgm:cxn modelId="{19D62DD5-CF52-7C4B-B661-4519B2AEB49B}" type="presOf" srcId="{FEA85ABF-C17F-46A8-969A-D5485FA0E664}" destId="{6C2B74FA-EF95-174E-86C7-CB64EF3E45CF}" srcOrd="0" destOrd="0" presId="urn:microsoft.com/office/officeart/2016/7/layout/BasicTimeline"/>
    <dgm:cxn modelId="{5B82E9D6-AA6A-49FB-BDAE-A2F3B46C1860}" srcId="{28626609-5344-4B96-9AA1-024C41295416}" destId="{37AB36B9-34D8-4930-82F6-10C117A6AD6E}" srcOrd="0" destOrd="0" parTransId="{3BB866E6-3B53-4127-891F-D44DB1169DE6}" sibTransId="{CA095511-B7EA-4EBC-B57D-2EDDB18819E3}"/>
    <dgm:cxn modelId="{047125DF-0EBC-CA4A-BDD0-553FCF85ED1A}" type="presOf" srcId="{C5C5CC19-915D-4542-92E3-D04779DDBCAE}" destId="{BC65DCB6-0EFB-D64E-989D-F6C4C703F2F1}" srcOrd="0" destOrd="0" presId="urn:microsoft.com/office/officeart/2016/7/layout/BasicTimeline"/>
    <dgm:cxn modelId="{29D08BE3-C5AF-6A4F-8016-9BD1D31C1E23}" srcId="{4A50DCE6-EB52-4114-B401-488EC1CCA356}" destId="{7DA5F568-8C97-8940-94E2-245E17858B47}" srcOrd="11" destOrd="0" parTransId="{A62643FC-FB36-3640-AE67-399F5620EB9F}" sibTransId="{08DE8DBE-C5B9-E14A-8A29-10B290E931E2}"/>
    <dgm:cxn modelId="{41DB36E6-61E8-3C4D-81E7-B4E6B13BC198}" type="presOf" srcId="{53BE2472-FDAE-4B3D-AB3D-DA49E5652785}" destId="{77104443-7A66-6E42-94F6-F8AE6C830906}" srcOrd="0" destOrd="0" presId="urn:microsoft.com/office/officeart/2016/7/layout/BasicTimeline"/>
    <dgm:cxn modelId="{29D851EA-66CD-9546-BC77-3A8DCE60C546}" type="presOf" srcId="{3341FF34-0CA2-4466-B077-26A5AAB17E19}" destId="{F07F4137-5071-984A-B003-D44AABE08AE3}" srcOrd="0" destOrd="0" presId="urn:microsoft.com/office/officeart/2016/7/layout/BasicTimeline"/>
    <dgm:cxn modelId="{455678F4-CE53-4F1A-AF70-1B1565336289}" srcId="{880AEA8B-A83E-4CB5-A46E-ED585D5C9F17}" destId="{4D6706EB-7542-4095-8DBF-4C2A8EAD9B30}" srcOrd="0" destOrd="0" parTransId="{C780E9AC-7934-480C-9615-44C73BE9E062}" sibTransId="{2FE1828A-7BF3-42DE-8B2A-109F1EB5AF43}"/>
    <dgm:cxn modelId="{6EEE15F6-6A0E-403E-8E0C-7C8210B44EDD}" srcId="{53BE2472-FDAE-4B3D-AB3D-DA49E5652785}" destId="{FEA85ABF-C17F-46A8-969A-D5485FA0E664}" srcOrd="0" destOrd="0" parTransId="{59B52987-852D-4318-BB73-66DCB256D5D1}" sibTransId="{A23D36E2-D459-42A7-80A6-9E28C6EE7051}"/>
    <dgm:cxn modelId="{873A53F6-8863-8E43-811F-8251EABAC61A}" srcId="{7DA5F568-8C97-8940-94E2-245E17858B47}" destId="{B2B15573-C133-9641-B1B8-B19119F1F242}" srcOrd="0" destOrd="0" parTransId="{76D921F1-D305-CA4D-8034-83B69159D267}" sibTransId="{7835FD20-2432-CD4B-9824-BA39334514B8}"/>
    <dgm:cxn modelId="{B2D033F8-04CB-40C9-A752-4DDE19DFBC77}" srcId="{4A50DCE6-EB52-4114-B401-488EC1CCA356}" destId="{06347595-A0A8-4173-9B74-26F7C7DB38D6}" srcOrd="2" destOrd="0" parTransId="{16476081-7271-4F2B-A26A-3C5A8CFDEF66}" sibTransId="{4DEC491B-B902-4418-8F62-D412E22543C8}"/>
    <dgm:cxn modelId="{1AE661F8-2EA1-B448-A9C6-EBC0621CFB0D}" type="presOf" srcId="{4A50DCE6-EB52-4114-B401-488EC1CCA356}" destId="{6E15463D-7DB4-CC41-B229-C0839E963D32}" srcOrd="0" destOrd="0" presId="urn:microsoft.com/office/officeart/2016/7/layout/BasicTimeline"/>
    <dgm:cxn modelId="{3C1D61FA-97DC-184C-B8D7-871C719E11D3}" type="presOf" srcId="{06347595-A0A8-4173-9B74-26F7C7DB38D6}" destId="{AB6414B6-99FB-BD4B-8719-D3E110386833}" srcOrd="0" destOrd="0" presId="urn:microsoft.com/office/officeart/2016/7/layout/BasicTimeline"/>
    <dgm:cxn modelId="{4B1322FD-EDE2-6945-9A7D-2A321653564A}" type="presOf" srcId="{B0F29088-26ED-43E2-B4F3-F7BB2BFF8350}" destId="{3C08EB25-F063-CD4A-8740-2E0842799947}" srcOrd="0" destOrd="0" presId="urn:microsoft.com/office/officeart/2016/7/layout/BasicTimeline"/>
    <dgm:cxn modelId="{784D7AFE-BEF1-E54A-BE27-2109D83167ED}" srcId="{06347595-A0A8-4173-9B74-26F7C7DB38D6}" destId="{EEAAF5A7-A862-F248-AD43-D0FC50EC3327}" srcOrd="0" destOrd="0" parTransId="{E0C0581C-D37A-B44C-9916-CFA7AF1064EA}" sibTransId="{4D9ADB29-CF22-7B43-82C2-9B9A694DE35A}"/>
    <dgm:cxn modelId="{5A7479FF-C2CF-6A49-AEE7-AAAB65C614A6}" type="presOf" srcId="{4D6706EB-7542-4095-8DBF-4C2A8EAD9B30}" destId="{D23799C0-ADEC-7542-A2C9-4754B490AD4F}" srcOrd="0" destOrd="0" presId="urn:microsoft.com/office/officeart/2016/7/layout/BasicTimeline"/>
    <dgm:cxn modelId="{15E74B7B-61BC-D54B-AEE9-495A162B19CA}" type="presParOf" srcId="{6E15463D-7DB4-CC41-B229-C0839E963D32}" destId="{C1750B72-CFBF-7F4F-B504-96C444435B3C}" srcOrd="0" destOrd="0" presId="urn:microsoft.com/office/officeart/2016/7/layout/BasicTimeline"/>
    <dgm:cxn modelId="{7FC74E64-0C71-4F49-BD28-7C272FB52602}" type="presParOf" srcId="{6E15463D-7DB4-CC41-B229-C0839E963D32}" destId="{290FFE63-781C-E946-89A9-7556266DCD55}" srcOrd="1" destOrd="0" presId="urn:microsoft.com/office/officeart/2016/7/layout/BasicTimeline"/>
    <dgm:cxn modelId="{36D1343C-B729-0A44-AFB5-C4D95DBF1F8F}" type="presParOf" srcId="{290FFE63-781C-E946-89A9-7556266DCD55}" destId="{8C901AB5-3EA4-7845-815E-B031454AD695}" srcOrd="0" destOrd="0" presId="urn:microsoft.com/office/officeart/2016/7/layout/BasicTimeline"/>
    <dgm:cxn modelId="{C082C3AC-4904-3445-8461-85C9D26FA096}" type="presParOf" srcId="{8C901AB5-3EA4-7845-815E-B031454AD695}" destId="{21CEA3FB-0049-3745-B52E-D24F969DF971}" srcOrd="0" destOrd="0" presId="urn:microsoft.com/office/officeart/2016/7/layout/BasicTimeline"/>
    <dgm:cxn modelId="{1CB3D08A-04C9-5347-A4FF-F361D203744C}" type="presParOf" srcId="{8C901AB5-3EA4-7845-815E-B031454AD695}" destId="{0F09164E-B039-8745-8DF2-C57AA935ED7C}" srcOrd="1" destOrd="0" presId="urn:microsoft.com/office/officeart/2016/7/layout/BasicTimeline"/>
    <dgm:cxn modelId="{BBC1B510-955F-7848-A8DC-5970E4064FA2}" type="presParOf" srcId="{0F09164E-B039-8745-8DF2-C57AA935ED7C}" destId="{C63592BE-37FE-8F42-8C38-C3F1C8186DBD}" srcOrd="0" destOrd="0" presId="urn:microsoft.com/office/officeart/2016/7/layout/BasicTimeline"/>
    <dgm:cxn modelId="{81A0B491-3079-5641-ACB4-F1D7662F587F}" type="presParOf" srcId="{0F09164E-B039-8745-8DF2-C57AA935ED7C}" destId="{87524E46-E9AD-4147-9845-47A7612AA9F6}" srcOrd="1" destOrd="0" presId="urn:microsoft.com/office/officeart/2016/7/layout/BasicTimeline"/>
    <dgm:cxn modelId="{DCF740C4-DAFD-4F4E-9E42-D9C13C9ABB28}" type="presParOf" srcId="{8C901AB5-3EA4-7845-815E-B031454AD695}" destId="{FF0546B9-04A5-CB42-91B9-3802FA472546}" srcOrd="2" destOrd="0" presId="urn:microsoft.com/office/officeart/2016/7/layout/BasicTimeline"/>
    <dgm:cxn modelId="{FFC2E14C-8DDA-8F4B-80CB-24638E4E43AA}" type="presParOf" srcId="{8C901AB5-3EA4-7845-815E-B031454AD695}" destId="{BACC3066-7BCB-D94C-A49F-4BAD83ACE037}" srcOrd="3" destOrd="0" presId="urn:microsoft.com/office/officeart/2016/7/layout/BasicTimeline"/>
    <dgm:cxn modelId="{B8009498-EE3D-C242-9E6B-58D573412FCF}" type="presParOf" srcId="{8C901AB5-3EA4-7845-815E-B031454AD695}" destId="{9B0C6384-D6E6-0F45-8CF1-9FEFC02C969B}" srcOrd="4" destOrd="0" presId="urn:microsoft.com/office/officeart/2016/7/layout/BasicTimeline"/>
    <dgm:cxn modelId="{DDF2A04D-2928-344C-B1BD-CD092D6D3081}" type="presParOf" srcId="{290FFE63-781C-E946-89A9-7556266DCD55}" destId="{EB16E352-4460-6B40-A498-60EE497E9D08}" srcOrd="1" destOrd="0" presId="urn:microsoft.com/office/officeart/2016/7/layout/BasicTimeline"/>
    <dgm:cxn modelId="{B6F555E1-EE9D-F64A-9FAE-B8021CB8408D}" type="presParOf" srcId="{290FFE63-781C-E946-89A9-7556266DCD55}" destId="{52AF1C9F-7F5C-744A-A4D9-F2965D634082}" srcOrd="2" destOrd="0" presId="urn:microsoft.com/office/officeart/2016/7/layout/BasicTimeline"/>
    <dgm:cxn modelId="{E312B269-FACE-4B44-A1A1-D4C1EF80AE30}" type="presParOf" srcId="{52AF1C9F-7F5C-744A-A4D9-F2965D634082}" destId="{A979AD36-36B3-964F-A418-A6735AB89DCB}" srcOrd="0" destOrd="0" presId="urn:microsoft.com/office/officeart/2016/7/layout/BasicTimeline"/>
    <dgm:cxn modelId="{A74CAD11-76BD-8F42-B724-CE3FDF22D5E6}" type="presParOf" srcId="{52AF1C9F-7F5C-744A-A4D9-F2965D634082}" destId="{EC27C73E-D917-F74C-8991-A54ABD5E684F}" srcOrd="1" destOrd="0" presId="urn:microsoft.com/office/officeart/2016/7/layout/BasicTimeline"/>
    <dgm:cxn modelId="{39FCFCC0-088E-9243-9D1D-D511D4441082}" type="presParOf" srcId="{EC27C73E-D917-F74C-8991-A54ABD5E684F}" destId="{23F0F560-7328-8F42-A495-2573D1D5A046}" srcOrd="0" destOrd="0" presId="urn:microsoft.com/office/officeart/2016/7/layout/BasicTimeline"/>
    <dgm:cxn modelId="{61E9E7BB-320E-9F4E-8B44-F4C7C7B231CA}" type="presParOf" srcId="{EC27C73E-D917-F74C-8991-A54ABD5E684F}" destId="{033601FF-6C4D-204C-9F0B-3F4CF428711D}" srcOrd="1" destOrd="0" presId="urn:microsoft.com/office/officeart/2016/7/layout/BasicTimeline"/>
    <dgm:cxn modelId="{5FCC2D5D-9E16-C240-80BD-6019D7B3FE4B}" type="presParOf" srcId="{52AF1C9F-7F5C-744A-A4D9-F2965D634082}" destId="{E187EDEA-2D24-164D-8F62-0396AC913E3F}" srcOrd="2" destOrd="0" presId="urn:microsoft.com/office/officeart/2016/7/layout/BasicTimeline"/>
    <dgm:cxn modelId="{E3874AFB-7371-8341-91BB-35D78715DF52}" type="presParOf" srcId="{52AF1C9F-7F5C-744A-A4D9-F2965D634082}" destId="{F8E5F1D4-29C3-6B4A-ABB4-C8B638DD56C1}" srcOrd="3" destOrd="0" presId="urn:microsoft.com/office/officeart/2016/7/layout/BasicTimeline"/>
    <dgm:cxn modelId="{6A264D89-F5FC-6947-B2F2-5FAECF0A558A}" type="presParOf" srcId="{52AF1C9F-7F5C-744A-A4D9-F2965D634082}" destId="{FDC1E853-351B-514B-B722-BA2CFA03C594}" srcOrd="4" destOrd="0" presId="urn:microsoft.com/office/officeart/2016/7/layout/BasicTimeline"/>
    <dgm:cxn modelId="{BE681E84-02A1-4141-A5A5-D648FD3D3119}" type="presParOf" srcId="{290FFE63-781C-E946-89A9-7556266DCD55}" destId="{B7A3C209-759F-C142-8BC5-9B9B5F863EEB}" srcOrd="3" destOrd="0" presId="urn:microsoft.com/office/officeart/2016/7/layout/BasicTimeline"/>
    <dgm:cxn modelId="{C2D95919-487E-054D-BAB7-8310A54250FD}" type="presParOf" srcId="{290FFE63-781C-E946-89A9-7556266DCD55}" destId="{6A70D0E5-E829-BD45-A3AF-2B25B5F5A7A2}" srcOrd="4" destOrd="0" presId="urn:microsoft.com/office/officeart/2016/7/layout/BasicTimeline"/>
    <dgm:cxn modelId="{E3017CAE-1418-644A-8608-CC2900C780F3}" type="presParOf" srcId="{6A70D0E5-E829-BD45-A3AF-2B25B5F5A7A2}" destId="{AB6414B6-99FB-BD4B-8719-D3E110386833}" srcOrd="0" destOrd="0" presId="urn:microsoft.com/office/officeart/2016/7/layout/BasicTimeline"/>
    <dgm:cxn modelId="{58D82C2C-25D4-BB45-96AA-9E4596A77202}" type="presParOf" srcId="{6A70D0E5-E829-BD45-A3AF-2B25B5F5A7A2}" destId="{A7A9EC7D-8E1B-B14E-9DB2-2D490B9850F4}" srcOrd="1" destOrd="0" presId="urn:microsoft.com/office/officeart/2016/7/layout/BasicTimeline"/>
    <dgm:cxn modelId="{587D578D-4857-C04C-9E5D-29C2C26EDCD3}" type="presParOf" srcId="{A7A9EC7D-8E1B-B14E-9DB2-2D490B9850F4}" destId="{F00D664D-CE13-C04B-A96D-082569E62A9A}" srcOrd="0" destOrd="0" presId="urn:microsoft.com/office/officeart/2016/7/layout/BasicTimeline"/>
    <dgm:cxn modelId="{096649BB-26EC-5A45-B43B-FAEABF1707FF}" type="presParOf" srcId="{A7A9EC7D-8E1B-B14E-9DB2-2D490B9850F4}" destId="{ECFB9C30-9865-8548-B84D-BCA94934CD32}" srcOrd="1" destOrd="0" presId="urn:microsoft.com/office/officeart/2016/7/layout/BasicTimeline"/>
    <dgm:cxn modelId="{BC9C67ED-0DA7-8C40-B9CD-2D37154AAE11}" type="presParOf" srcId="{6A70D0E5-E829-BD45-A3AF-2B25B5F5A7A2}" destId="{1E78E952-5390-2547-AD08-2D1EDA381429}" srcOrd="2" destOrd="0" presId="urn:microsoft.com/office/officeart/2016/7/layout/BasicTimeline"/>
    <dgm:cxn modelId="{6E1D19E6-1CFA-8F4B-95EE-8551B3EFC8D5}" type="presParOf" srcId="{6A70D0E5-E829-BD45-A3AF-2B25B5F5A7A2}" destId="{08117A0B-3C7A-B846-8459-4326EC8A2FC0}" srcOrd="3" destOrd="0" presId="urn:microsoft.com/office/officeart/2016/7/layout/BasicTimeline"/>
    <dgm:cxn modelId="{FB11A6B0-1E69-CF46-BDBE-3D8E112CC329}" type="presParOf" srcId="{6A70D0E5-E829-BD45-A3AF-2B25B5F5A7A2}" destId="{3B5C2843-127D-5B46-B922-78CE595C8134}" srcOrd="4" destOrd="0" presId="urn:microsoft.com/office/officeart/2016/7/layout/BasicTimeline"/>
    <dgm:cxn modelId="{B7919F38-DB3B-D443-9ED0-C45FC4F50293}" type="presParOf" srcId="{290FFE63-781C-E946-89A9-7556266DCD55}" destId="{1BB658C4-93DE-7C4A-A3E7-3514DA3CDAEA}" srcOrd="5" destOrd="0" presId="urn:microsoft.com/office/officeart/2016/7/layout/BasicTimeline"/>
    <dgm:cxn modelId="{A360A1C4-C89E-1F44-8FAE-4B1C5EF566B0}" type="presParOf" srcId="{290FFE63-781C-E946-89A9-7556266DCD55}" destId="{A532132A-1938-3C48-A352-597AE7DE8DAD}" srcOrd="6" destOrd="0" presId="urn:microsoft.com/office/officeart/2016/7/layout/BasicTimeline"/>
    <dgm:cxn modelId="{D8BEB0E2-117E-CD4D-8E65-0070372B51E2}" type="presParOf" srcId="{A532132A-1938-3C48-A352-597AE7DE8DAD}" destId="{BC65DCB6-0EFB-D64E-989D-F6C4C703F2F1}" srcOrd="0" destOrd="0" presId="urn:microsoft.com/office/officeart/2016/7/layout/BasicTimeline"/>
    <dgm:cxn modelId="{B1ACABE4-256B-7243-B2CC-AFB13250FBF7}" type="presParOf" srcId="{A532132A-1938-3C48-A352-597AE7DE8DAD}" destId="{7FBDB73C-0F9A-9844-BD14-F5492D60783A}" srcOrd="1" destOrd="0" presId="urn:microsoft.com/office/officeart/2016/7/layout/BasicTimeline"/>
    <dgm:cxn modelId="{25001074-F6AB-154C-981D-8E6F21637D78}" type="presParOf" srcId="{7FBDB73C-0F9A-9844-BD14-F5492D60783A}" destId="{82044F9F-7252-234C-AFE3-D3E15242BEA3}" srcOrd="0" destOrd="0" presId="urn:microsoft.com/office/officeart/2016/7/layout/BasicTimeline"/>
    <dgm:cxn modelId="{3C9A5CCD-D775-024C-BA8C-84EE18FC0DDE}" type="presParOf" srcId="{7FBDB73C-0F9A-9844-BD14-F5492D60783A}" destId="{0E25DCE6-2166-F94C-9416-5925E10EEFD1}" srcOrd="1" destOrd="0" presId="urn:microsoft.com/office/officeart/2016/7/layout/BasicTimeline"/>
    <dgm:cxn modelId="{A0CA3453-1827-644A-9488-33F6F6F92431}" type="presParOf" srcId="{A532132A-1938-3C48-A352-597AE7DE8DAD}" destId="{79C032E9-27FC-A74C-A5EA-9848FDA1D84B}" srcOrd="2" destOrd="0" presId="urn:microsoft.com/office/officeart/2016/7/layout/BasicTimeline"/>
    <dgm:cxn modelId="{A92DFB5D-91DE-DF49-8794-7F605E1E3D9A}" type="presParOf" srcId="{A532132A-1938-3C48-A352-597AE7DE8DAD}" destId="{047F8586-C6D6-644C-9BAE-400F345FEF8D}" srcOrd="3" destOrd="0" presId="urn:microsoft.com/office/officeart/2016/7/layout/BasicTimeline"/>
    <dgm:cxn modelId="{F07287FD-DA91-6841-82C5-CEF4DF01075F}" type="presParOf" srcId="{A532132A-1938-3C48-A352-597AE7DE8DAD}" destId="{F0C244B4-7689-EF40-9E77-E314A9DCFBBC}" srcOrd="4" destOrd="0" presId="urn:microsoft.com/office/officeart/2016/7/layout/BasicTimeline"/>
    <dgm:cxn modelId="{B66D245C-6BE3-F348-84E4-B2A5C643364B}" type="presParOf" srcId="{290FFE63-781C-E946-89A9-7556266DCD55}" destId="{A89DD5BF-0E65-4F4C-AFC5-1B435A6C1FD4}" srcOrd="7" destOrd="0" presId="urn:microsoft.com/office/officeart/2016/7/layout/BasicTimeline"/>
    <dgm:cxn modelId="{5470774E-ED7B-BA42-8EA0-98AC9781F550}" type="presParOf" srcId="{290FFE63-781C-E946-89A9-7556266DCD55}" destId="{0175217B-88C4-DB46-9693-067C88B1B86C}" srcOrd="8" destOrd="0" presId="urn:microsoft.com/office/officeart/2016/7/layout/BasicTimeline"/>
    <dgm:cxn modelId="{7898F491-6A04-DB42-BDD0-370BF7B9E33E}" type="presParOf" srcId="{0175217B-88C4-DB46-9693-067C88B1B86C}" destId="{77104443-7A66-6E42-94F6-F8AE6C830906}" srcOrd="0" destOrd="0" presId="urn:microsoft.com/office/officeart/2016/7/layout/BasicTimeline"/>
    <dgm:cxn modelId="{FFD952DC-2083-0F41-A330-860F8FFB9BC1}" type="presParOf" srcId="{0175217B-88C4-DB46-9693-067C88B1B86C}" destId="{1B790F75-9563-E74B-BFED-0231AE51EB5E}" srcOrd="1" destOrd="0" presId="urn:microsoft.com/office/officeart/2016/7/layout/BasicTimeline"/>
    <dgm:cxn modelId="{DEB8492A-D9EA-0C4C-AA19-48F41D67BB91}" type="presParOf" srcId="{1B790F75-9563-E74B-BFED-0231AE51EB5E}" destId="{6C2B74FA-EF95-174E-86C7-CB64EF3E45CF}" srcOrd="0" destOrd="0" presId="urn:microsoft.com/office/officeart/2016/7/layout/BasicTimeline"/>
    <dgm:cxn modelId="{1A450C72-6D19-2941-ACB4-082870013DD9}" type="presParOf" srcId="{1B790F75-9563-E74B-BFED-0231AE51EB5E}" destId="{3A9DFCAB-6934-D342-87C1-57FEB4BDA258}" srcOrd="1" destOrd="0" presId="urn:microsoft.com/office/officeart/2016/7/layout/BasicTimeline"/>
    <dgm:cxn modelId="{7D5B6F7F-099B-AE45-A160-326C05E4EA47}" type="presParOf" srcId="{0175217B-88C4-DB46-9693-067C88B1B86C}" destId="{19CF8B61-BFCE-E74B-90FB-A43298E76DDD}" srcOrd="2" destOrd="0" presId="urn:microsoft.com/office/officeart/2016/7/layout/BasicTimeline"/>
    <dgm:cxn modelId="{45C6FF59-2129-8446-A89F-E64EA98540B6}" type="presParOf" srcId="{0175217B-88C4-DB46-9693-067C88B1B86C}" destId="{BBA434E1-2EFA-384F-AC09-07972094CFA6}" srcOrd="3" destOrd="0" presId="urn:microsoft.com/office/officeart/2016/7/layout/BasicTimeline"/>
    <dgm:cxn modelId="{EA22A95D-7655-584B-AE98-E30C29A3D517}" type="presParOf" srcId="{0175217B-88C4-DB46-9693-067C88B1B86C}" destId="{94DD6AF9-28CC-D94B-8B9E-0A75213BD6BF}" srcOrd="4" destOrd="0" presId="urn:microsoft.com/office/officeart/2016/7/layout/BasicTimeline"/>
    <dgm:cxn modelId="{1F7C64E0-D02C-AA44-BB82-0CA3C1598164}" type="presParOf" srcId="{290FFE63-781C-E946-89A9-7556266DCD55}" destId="{39782E2A-0EDE-6D4A-89D7-8702A33D5360}" srcOrd="9" destOrd="0" presId="urn:microsoft.com/office/officeart/2016/7/layout/BasicTimeline"/>
    <dgm:cxn modelId="{0DD8CF1D-8CDA-8E42-8BED-95038253A8E4}" type="presParOf" srcId="{290FFE63-781C-E946-89A9-7556266DCD55}" destId="{11C7F86F-47DA-C542-A61D-C7D3BCB7786D}" srcOrd="10" destOrd="0" presId="urn:microsoft.com/office/officeart/2016/7/layout/BasicTimeline"/>
    <dgm:cxn modelId="{E32E574E-D019-A34B-96E2-1A9BF9ED57C4}" type="presParOf" srcId="{11C7F86F-47DA-C542-A61D-C7D3BCB7786D}" destId="{3C08EB25-F063-CD4A-8740-2E0842799947}" srcOrd="0" destOrd="0" presId="urn:microsoft.com/office/officeart/2016/7/layout/BasicTimeline"/>
    <dgm:cxn modelId="{CC4024F4-65AF-A145-AE0F-AC57BAF27323}" type="presParOf" srcId="{11C7F86F-47DA-C542-A61D-C7D3BCB7786D}" destId="{28ED1E99-A310-5F42-8311-1A4CA1C07C9D}" srcOrd="1" destOrd="0" presId="urn:microsoft.com/office/officeart/2016/7/layout/BasicTimeline"/>
    <dgm:cxn modelId="{39C2D211-175B-E445-B072-4B6A5E97CF06}" type="presParOf" srcId="{28ED1E99-A310-5F42-8311-1A4CA1C07C9D}" destId="{FF168CE1-C61E-634B-BC9A-F17E1C487850}" srcOrd="0" destOrd="0" presId="urn:microsoft.com/office/officeart/2016/7/layout/BasicTimeline"/>
    <dgm:cxn modelId="{1606ED0E-613B-434C-9612-4F84698AA5F4}" type="presParOf" srcId="{28ED1E99-A310-5F42-8311-1A4CA1C07C9D}" destId="{72BD1CA5-F66B-2C41-9C1F-7AA618B5CB76}" srcOrd="1" destOrd="0" presId="urn:microsoft.com/office/officeart/2016/7/layout/BasicTimeline"/>
    <dgm:cxn modelId="{6A83EF48-5CD9-2848-9854-0B533287E280}" type="presParOf" srcId="{11C7F86F-47DA-C542-A61D-C7D3BCB7786D}" destId="{AF485F9A-5CD3-2045-A78A-77F4D13E61A9}" srcOrd="2" destOrd="0" presId="urn:microsoft.com/office/officeart/2016/7/layout/BasicTimeline"/>
    <dgm:cxn modelId="{69B4D437-BA19-AB49-831C-DFE93EFDE769}" type="presParOf" srcId="{11C7F86F-47DA-C542-A61D-C7D3BCB7786D}" destId="{FEDA88F2-75D9-0348-9520-609CC3128D02}" srcOrd="3" destOrd="0" presId="urn:microsoft.com/office/officeart/2016/7/layout/BasicTimeline"/>
    <dgm:cxn modelId="{B44AAE26-2562-6948-B249-718130BB6F2B}" type="presParOf" srcId="{11C7F86F-47DA-C542-A61D-C7D3BCB7786D}" destId="{672B8F02-C629-9043-965D-D958E7879F46}" srcOrd="4" destOrd="0" presId="urn:microsoft.com/office/officeart/2016/7/layout/BasicTimeline"/>
    <dgm:cxn modelId="{9AC80E8B-8752-1B4C-8902-0F863AC0834A}" type="presParOf" srcId="{290FFE63-781C-E946-89A9-7556266DCD55}" destId="{1352A9AF-9E10-6448-8E27-CE51C46DD876}" srcOrd="11" destOrd="0" presId="urn:microsoft.com/office/officeart/2016/7/layout/BasicTimeline"/>
    <dgm:cxn modelId="{778941DD-211D-7C48-9BDA-32E3C2359262}" type="presParOf" srcId="{290FFE63-781C-E946-89A9-7556266DCD55}" destId="{6A29A103-68F6-464F-8CCC-E932B0292E77}" srcOrd="12" destOrd="0" presId="urn:microsoft.com/office/officeart/2016/7/layout/BasicTimeline"/>
    <dgm:cxn modelId="{3649E3CB-73A9-7745-9F9E-B85E1D9F8820}" type="presParOf" srcId="{6A29A103-68F6-464F-8CCC-E932B0292E77}" destId="{C234FB78-AEC2-EB49-8166-2C0154F24EEA}" srcOrd="0" destOrd="0" presId="urn:microsoft.com/office/officeart/2016/7/layout/BasicTimeline"/>
    <dgm:cxn modelId="{4380F70E-DAEE-4941-86E9-56F88530E6AD}" type="presParOf" srcId="{6A29A103-68F6-464F-8CCC-E932B0292E77}" destId="{680084FE-F90E-EA48-AC62-F4F39E6DA7FB}" srcOrd="1" destOrd="0" presId="urn:microsoft.com/office/officeart/2016/7/layout/BasicTimeline"/>
    <dgm:cxn modelId="{C517FEAC-508A-C44D-A62A-61B860D1D0BF}" type="presParOf" srcId="{680084FE-F90E-EA48-AC62-F4F39E6DA7FB}" destId="{D23799C0-ADEC-7542-A2C9-4754B490AD4F}" srcOrd="0" destOrd="0" presId="urn:microsoft.com/office/officeart/2016/7/layout/BasicTimeline"/>
    <dgm:cxn modelId="{F4C739B9-66C3-0140-88D0-71F375D8D575}" type="presParOf" srcId="{680084FE-F90E-EA48-AC62-F4F39E6DA7FB}" destId="{14C33584-2845-9A49-A37C-1B9F4810C953}" srcOrd="1" destOrd="0" presId="urn:microsoft.com/office/officeart/2016/7/layout/BasicTimeline"/>
    <dgm:cxn modelId="{4ACD0DDB-2025-FE4A-8B17-B9DB936D8783}" type="presParOf" srcId="{6A29A103-68F6-464F-8CCC-E932B0292E77}" destId="{B0CABB02-5F70-5046-A987-265B9AFE267B}" srcOrd="2" destOrd="0" presId="urn:microsoft.com/office/officeart/2016/7/layout/BasicTimeline"/>
    <dgm:cxn modelId="{FC0C06BD-9E20-A241-89D3-4A11FB56859C}" type="presParOf" srcId="{6A29A103-68F6-464F-8CCC-E932B0292E77}" destId="{B6229BDB-97FB-E042-A5E6-0FA3D2FA8201}" srcOrd="3" destOrd="0" presId="urn:microsoft.com/office/officeart/2016/7/layout/BasicTimeline"/>
    <dgm:cxn modelId="{024F1269-7976-E042-ACD8-C90DC47B7BE5}" type="presParOf" srcId="{6A29A103-68F6-464F-8CCC-E932B0292E77}" destId="{AB680514-939D-4745-8D2F-790AA12E1BB6}" srcOrd="4" destOrd="0" presId="urn:microsoft.com/office/officeart/2016/7/layout/BasicTimeline"/>
    <dgm:cxn modelId="{B0D6542D-81CA-BD4E-83F6-203D2FD49A45}" type="presParOf" srcId="{290FFE63-781C-E946-89A9-7556266DCD55}" destId="{1A581AF2-D098-6548-BDEB-91CBEB33320C}" srcOrd="13" destOrd="0" presId="urn:microsoft.com/office/officeart/2016/7/layout/BasicTimeline"/>
    <dgm:cxn modelId="{B745445D-034F-E547-9FFC-25E3B62955EE}" type="presParOf" srcId="{290FFE63-781C-E946-89A9-7556266DCD55}" destId="{1034FED5-4B34-B24C-8EE9-F4287F24D832}" srcOrd="14" destOrd="0" presId="urn:microsoft.com/office/officeart/2016/7/layout/BasicTimeline"/>
    <dgm:cxn modelId="{CE0E002E-544D-4F48-A0FC-F3D1E9D1D729}" type="presParOf" srcId="{1034FED5-4B34-B24C-8EE9-F4287F24D832}" destId="{67C5ACCC-6957-7949-A55E-AB16DCDE3938}" srcOrd="0" destOrd="0" presId="urn:microsoft.com/office/officeart/2016/7/layout/BasicTimeline"/>
    <dgm:cxn modelId="{EAE77BA5-988B-1649-91CC-6BE54B57672B}" type="presParOf" srcId="{1034FED5-4B34-B24C-8EE9-F4287F24D832}" destId="{85BB071A-6631-354B-BC48-2443F2EE695C}" srcOrd="1" destOrd="0" presId="urn:microsoft.com/office/officeart/2016/7/layout/BasicTimeline"/>
    <dgm:cxn modelId="{870C6044-CA1E-B146-A71C-EC4596FD9CF1}" type="presParOf" srcId="{85BB071A-6631-354B-BC48-2443F2EE695C}" destId="{CA593D6B-248B-E948-97E9-96B8E9EFEE18}" srcOrd="0" destOrd="0" presId="urn:microsoft.com/office/officeart/2016/7/layout/BasicTimeline"/>
    <dgm:cxn modelId="{BB85F89C-DCB1-1D40-A231-A8571E31A6ED}" type="presParOf" srcId="{85BB071A-6631-354B-BC48-2443F2EE695C}" destId="{C413BC39-E251-CA42-9139-35F51F0FDECE}" srcOrd="1" destOrd="0" presId="urn:microsoft.com/office/officeart/2016/7/layout/BasicTimeline"/>
    <dgm:cxn modelId="{038559B9-543D-3047-AD46-C36858A3FB3E}" type="presParOf" srcId="{1034FED5-4B34-B24C-8EE9-F4287F24D832}" destId="{27B6569A-2E35-DD45-BEC6-1E6938E5B70D}" srcOrd="2" destOrd="0" presId="urn:microsoft.com/office/officeart/2016/7/layout/BasicTimeline"/>
    <dgm:cxn modelId="{257651CE-42BC-844A-90F3-915F7C52FBB2}" type="presParOf" srcId="{1034FED5-4B34-B24C-8EE9-F4287F24D832}" destId="{DBE3976B-3994-ED4A-960F-437D6FDFD60B}" srcOrd="3" destOrd="0" presId="urn:microsoft.com/office/officeart/2016/7/layout/BasicTimeline"/>
    <dgm:cxn modelId="{62224B10-3A69-DA4D-8185-8760A700F0C7}" type="presParOf" srcId="{1034FED5-4B34-B24C-8EE9-F4287F24D832}" destId="{414F8DBE-CF7D-8043-ACAD-F602DBFE3514}" srcOrd="4" destOrd="0" presId="urn:microsoft.com/office/officeart/2016/7/layout/BasicTimeline"/>
    <dgm:cxn modelId="{B6CD6E19-2E9C-9140-9BC9-9E6CA82E5EEF}" type="presParOf" srcId="{290FFE63-781C-E946-89A9-7556266DCD55}" destId="{5A732935-837B-5A41-8080-D59D94DE79D1}" srcOrd="15" destOrd="0" presId="urn:microsoft.com/office/officeart/2016/7/layout/BasicTimeline"/>
    <dgm:cxn modelId="{168FD08D-A43C-BE43-B44C-3A2F348BC19D}" type="presParOf" srcId="{290FFE63-781C-E946-89A9-7556266DCD55}" destId="{37B81464-9397-C544-9B52-AA1FA5B367F9}" srcOrd="16" destOrd="0" presId="urn:microsoft.com/office/officeart/2016/7/layout/BasicTimeline"/>
    <dgm:cxn modelId="{477999FC-5360-C64D-BC20-F0FCF9595C1C}" type="presParOf" srcId="{37B81464-9397-C544-9B52-AA1FA5B367F9}" destId="{6F03F3A2-29A9-1446-95F2-E5A8952CAA95}" srcOrd="0" destOrd="0" presId="urn:microsoft.com/office/officeart/2016/7/layout/BasicTimeline"/>
    <dgm:cxn modelId="{0AE169E4-556F-5C4B-978E-1F3053DDF325}" type="presParOf" srcId="{37B81464-9397-C544-9B52-AA1FA5B367F9}" destId="{72C10EC8-30B6-B54C-BCE9-732B37B36EE1}" srcOrd="1" destOrd="0" presId="urn:microsoft.com/office/officeart/2016/7/layout/BasicTimeline"/>
    <dgm:cxn modelId="{96274E24-82D3-9441-B0B5-D704A09A0F7B}" type="presParOf" srcId="{72C10EC8-30B6-B54C-BCE9-732B37B36EE1}" destId="{DB3FC09C-4306-5A47-AF3E-5AD767865478}" srcOrd="0" destOrd="0" presId="urn:microsoft.com/office/officeart/2016/7/layout/BasicTimeline"/>
    <dgm:cxn modelId="{7245F11A-C43C-3C4C-866E-46B26D9B9A7D}" type="presParOf" srcId="{72C10EC8-30B6-B54C-BCE9-732B37B36EE1}" destId="{24D209E4-049F-064A-A8C3-445F72CB7B71}" srcOrd="1" destOrd="0" presId="urn:microsoft.com/office/officeart/2016/7/layout/BasicTimeline"/>
    <dgm:cxn modelId="{677B8FA4-AD74-F946-87AE-67DB0081A81D}" type="presParOf" srcId="{37B81464-9397-C544-9B52-AA1FA5B367F9}" destId="{C5F2E5BC-177A-684B-B2D4-6F9F3B99FB15}" srcOrd="2" destOrd="0" presId="urn:microsoft.com/office/officeart/2016/7/layout/BasicTimeline"/>
    <dgm:cxn modelId="{AF1CB5E4-5707-D946-9ADE-7B9B93BA394A}" type="presParOf" srcId="{37B81464-9397-C544-9B52-AA1FA5B367F9}" destId="{2C59B8AA-337C-5046-9028-ABBC33C3D264}" srcOrd="3" destOrd="0" presId="urn:microsoft.com/office/officeart/2016/7/layout/BasicTimeline"/>
    <dgm:cxn modelId="{4E5ADA03-37C9-8947-B0DD-DFAD37330CED}" type="presParOf" srcId="{37B81464-9397-C544-9B52-AA1FA5B367F9}" destId="{9B176AC2-E210-9847-8585-E8F0CDD88E21}" srcOrd="4" destOrd="0" presId="urn:microsoft.com/office/officeart/2016/7/layout/BasicTimeline"/>
    <dgm:cxn modelId="{11031ADA-CEEA-FD46-B0E1-86D9E205DA04}" type="presParOf" srcId="{290FFE63-781C-E946-89A9-7556266DCD55}" destId="{2F09390D-5EC2-034F-B522-2486E796A18F}" srcOrd="17" destOrd="0" presId="urn:microsoft.com/office/officeart/2016/7/layout/BasicTimeline"/>
    <dgm:cxn modelId="{5A6C79E4-E575-7149-B3F3-AA38BD2FC7D9}" type="presParOf" srcId="{290FFE63-781C-E946-89A9-7556266DCD55}" destId="{E75F6503-AC4E-3A4B-8E78-4EFFB5C72A7C}" srcOrd="18" destOrd="0" presId="urn:microsoft.com/office/officeart/2016/7/layout/BasicTimeline"/>
    <dgm:cxn modelId="{C8DA6229-D628-F449-97DD-C21DE451BD1F}" type="presParOf" srcId="{E75F6503-AC4E-3A4B-8E78-4EFFB5C72A7C}" destId="{E06BC46D-9E70-7343-A463-66E62F1FB05B}" srcOrd="0" destOrd="0" presId="urn:microsoft.com/office/officeart/2016/7/layout/BasicTimeline"/>
    <dgm:cxn modelId="{61C2EDA6-638C-7542-AE29-18EF73B23207}" type="presParOf" srcId="{E75F6503-AC4E-3A4B-8E78-4EFFB5C72A7C}" destId="{2C3DB0DE-0E20-2644-B1A7-414EC4C2CAD2}" srcOrd="1" destOrd="0" presId="urn:microsoft.com/office/officeart/2016/7/layout/BasicTimeline"/>
    <dgm:cxn modelId="{2B4F45BD-E208-E544-9E26-244D515DF47B}" type="presParOf" srcId="{2C3DB0DE-0E20-2644-B1A7-414EC4C2CAD2}" destId="{7CB5B70A-79A4-E14F-9513-4E18D1C03AA4}" srcOrd="0" destOrd="0" presId="urn:microsoft.com/office/officeart/2016/7/layout/BasicTimeline"/>
    <dgm:cxn modelId="{F7B8E3E1-94C7-1445-AC74-67F7B11A36D6}" type="presParOf" srcId="{2C3DB0DE-0E20-2644-B1A7-414EC4C2CAD2}" destId="{5AAB7B0D-2B43-3941-8F4D-7C806F9F8561}" srcOrd="1" destOrd="0" presId="urn:microsoft.com/office/officeart/2016/7/layout/BasicTimeline"/>
    <dgm:cxn modelId="{99A05CF3-0EDD-AC42-B37A-476B4F325CF4}" type="presParOf" srcId="{E75F6503-AC4E-3A4B-8E78-4EFFB5C72A7C}" destId="{46FC536B-A06D-224E-B3B2-1CEF5AA32210}" srcOrd="2" destOrd="0" presId="urn:microsoft.com/office/officeart/2016/7/layout/BasicTimeline"/>
    <dgm:cxn modelId="{8D9C589A-5D06-CB4C-9940-314AEAD63806}" type="presParOf" srcId="{E75F6503-AC4E-3A4B-8E78-4EFFB5C72A7C}" destId="{C6F29BAF-FAAC-C144-B40D-3331233E9E0F}" srcOrd="3" destOrd="0" presId="urn:microsoft.com/office/officeart/2016/7/layout/BasicTimeline"/>
    <dgm:cxn modelId="{DB38C5AF-4D70-6948-AA77-1A111DB3E57F}" type="presParOf" srcId="{E75F6503-AC4E-3A4B-8E78-4EFFB5C72A7C}" destId="{4E356578-7448-754B-906D-2C4F26644DA2}" srcOrd="4" destOrd="0" presId="urn:microsoft.com/office/officeart/2016/7/layout/BasicTimeline"/>
    <dgm:cxn modelId="{E2EB3E2E-2C06-464D-A056-15E22DF393B1}" type="presParOf" srcId="{290FFE63-781C-E946-89A9-7556266DCD55}" destId="{3C9B2E72-9747-CD4F-88F5-4DC5EE2B6AD4}" srcOrd="19" destOrd="0" presId="urn:microsoft.com/office/officeart/2016/7/layout/BasicTimeline"/>
    <dgm:cxn modelId="{F6138A22-273F-444E-B458-DDF80FEF78C5}" type="presParOf" srcId="{290FFE63-781C-E946-89A9-7556266DCD55}" destId="{74C474E1-7A3E-B841-9DD5-619709543012}" srcOrd="20" destOrd="0" presId="urn:microsoft.com/office/officeart/2016/7/layout/BasicTimeline"/>
    <dgm:cxn modelId="{6D110534-4197-AC4E-B589-3CBF1CD02647}" type="presParOf" srcId="{74C474E1-7A3E-B841-9DD5-619709543012}" destId="{F07F4137-5071-984A-B003-D44AABE08AE3}" srcOrd="0" destOrd="0" presId="urn:microsoft.com/office/officeart/2016/7/layout/BasicTimeline"/>
    <dgm:cxn modelId="{3D52A5A2-600A-2F40-9BEA-E31302214CE9}" type="presParOf" srcId="{74C474E1-7A3E-B841-9DD5-619709543012}" destId="{0AFF5F66-D33F-0543-A9FE-D3F0E537B69D}" srcOrd="1" destOrd="0" presId="urn:microsoft.com/office/officeart/2016/7/layout/BasicTimeline"/>
    <dgm:cxn modelId="{C104963F-C9B7-AC4B-A62D-942521F4F2F4}" type="presParOf" srcId="{0AFF5F66-D33F-0543-A9FE-D3F0E537B69D}" destId="{0CA1D848-BAC4-7B40-B86B-A7DF6003BE23}" srcOrd="0" destOrd="0" presId="urn:microsoft.com/office/officeart/2016/7/layout/BasicTimeline"/>
    <dgm:cxn modelId="{B0A12C9B-90FE-FE41-A04E-0B449AB7D56B}" type="presParOf" srcId="{0AFF5F66-D33F-0543-A9FE-D3F0E537B69D}" destId="{F2B11F9E-0B2C-834F-960B-BA46FD703153}" srcOrd="1" destOrd="0" presId="urn:microsoft.com/office/officeart/2016/7/layout/BasicTimeline"/>
    <dgm:cxn modelId="{B2A34D9B-8527-C946-AF48-46C1E12B46E3}" type="presParOf" srcId="{74C474E1-7A3E-B841-9DD5-619709543012}" destId="{7A0DD173-8B9F-D04A-94DF-4CA45404E484}" srcOrd="2" destOrd="0" presId="urn:microsoft.com/office/officeart/2016/7/layout/BasicTimeline"/>
    <dgm:cxn modelId="{8C22D498-77B7-6E4C-AF50-94C11F22129C}" type="presParOf" srcId="{74C474E1-7A3E-B841-9DD5-619709543012}" destId="{278E1681-3492-2B4A-BBF1-DF9F2273D285}" srcOrd="3" destOrd="0" presId="urn:microsoft.com/office/officeart/2016/7/layout/BasicTimeline"/>
    <dgm:cxn modelId="{59C76143-9F36-9543-8FB4-39A9F259FA07}" type="presParOf" srcId="{74C474E1-7A3E-B841-9DD5-619709543012}" destId="{B81359C1-AA5E-C94E-962E-023CB360C71A}" srcOrd="4" destOrd="0" presId="urn:microsoft.com/office/officeart/2016/7/layout/BasicTimeline"/>
    <dgm:cxn modelId="{C03821EA-85FC-154B-8B6D-37C6DBCFC967}" type="presParOf" srcId="{290FFE63-781C-E946-89A9-7556266DCD55}" destId="{003748A0-C4CD-6C48-B66E-6A405B02FF79}" srcOrd="21" destOrd="0" presId="urn:microsoft.com/office/officeart/2016/7/layout/BasicTimeline"/>
    <dgm:cxn modelId="{6846D2D5-EA7F-7E47-92B7-D5F325AFF083}" type="presParOf" srcId="{290FFE63-781C-E946-89A9-7556266DCD55}" destId="{26706A44-98FD-3C4F-BDDE-6637095B8EB7}" srcOrd="22" destOrd="0" presId="urn:microsoft.com/office/officeart/2016/7/layout/BasicTimeline"/>
    <dgm:cxn modelId="{5093D935-3FBF-C04E-B3B6-F96C54F324C7}" type="presParOf" srcId="{26706A44-98FD-3C4F-BDDE-6637095B8EB7}" destId="{BE26BCF9-BF60-7E45-8236-595D041CE6D4}" srcOrd="0" destOrd="0" presId="urn:microsoft.com/office/officeart/2016/7/layout/BasicTimeline"/>
    <dgm:cxn modelId="{DA02924E-9394-B24F-B7A8-3FFF96692A6D}" type="presParOf" srcId="{26706A44-98FD-3C4F-BDDE-6637095B8EB7}" destId="{74DF071C-F11A-764A-83DA-9B064008F579}" srcOrd="1" destOrd="0" presId="urn:microsoft.com/office/officeart/2016/7/layout/BasicTimeline"/>
    <dgm:cxn modelId="{5FD29AC8-600C-734C-9822-77D1990D3A8A}" type="presParOf" srcId="{74DF071C-F11A-764A-83DA-9B064008F579}" destId="{4B43694D-9766-FA4E-B32E-1963EC398AEF}" srcOrd="0" destOrd="0" presId="urn:microsoft.com/office/officeart/2016/7/layout/BasicTimeline"/>
    <dgm:cxn modelId="{0C26A686-7F5C-7546-81E4-8E5E3F207FA8}" type="presParOf" srcId="{74DF071C-F11A-764A-83DA-9B064008F579}" destId="{83F6294C-4B2F-6445-8006-78FFD9DDB7B1}" srcOrd="1" destOrd="0" presId="urn:microsoft.com/office/officeart/2016/7/layout/BasicTimeline"/>
    <dgm:cxn modelId="{8A85F872-0E70-E94A-BAD8-C3D9BF8A29C1}" type="presParOf" srcId="{26706A44-98FD-3C4F-BDDE-6637095B8EB7}" destId="{ABB3A95C-E861-1346-ABD8-9C3C0F8F99A0}" srcOrd="2" destOrd="0" presId="urn:microsoft.com/office/officeart/2016/7/layout/BasicTimeline"/>
    <dgm:cxn modelId="{B63F8649-A9DD-F949-A5EB-3FBDAC7B56C0}" type="presParOf" srcId="{26706A44-98FD-3C4F-BDDE-6637095B8EB7}" destId="{BFB95758-B11B-6E47-93A0-0AE9A0C7B2F5}" srcOrd="3" destOrd="0" presId="urn:microsoft.com/office/officeart/2016/7/layout/BasicTimeline"/>
    <dgm:cxn modelId="{6D3D3D5F-AC14-5944-A4A2-9FA4F0533136}" type="presParOf" srcId="{26706A44-98FD-3C4F-BDDE-6637095B8EB7}" destId="{D8B51125-D491-E649-94D2-FFC14DC053C4}"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85B26F-3FE1-3E4E-9866-9DD97B04E202}"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EE11268B-C086-4A50-80E6-959204D89DD3}">
      <dgm:prSet phldr="0" custT="1"/>
      <dgm:spPr/>
      <dgm:t>
        <a:bodyPr/>
        <a:lstStyle/>
        <a:p>
          <a:pPr rtl="0"/>
          <a:r>
            <a:rPr lang="en-US" sz="2000" dirty="0">
              <a:solidFill>
                <a:schemeClr val="bg1"/>
              </a:solidFill>
              <a:latin typeface="Calibri Light" panose="020F0302020204030204"/>
            </a:rPr>
            <a:t>Total with HIV</a:t>
          </a:r>
        </a:p>
      </dgm:t>
    </dgm:pt>
    <dgm:pt modelId="{909D1484-D8AD-419F-B1CC-A4DC9D760E14}" type="parTrans" cxnId="{8A619BEA-53CB-4EB1-A66C-7D4CB5BBABFB}">
      <dgm:prSet/>
      <dgm:spPr/>
      <dgm:t>
        <a:bodyPr/>
        <a:lstStyle/>
        <a:p>
          <a:endParaRPr lang="en-US"/>
        </a:p>
      </dgm:t>
    </dgm:pt>
    <dgm:pt modelId="{236C8037-15E0-42CA-8557-11C21979A107}" type="sibTrans" cxnId="{8A619BEA-53CB-4EB1-A66C-7D4CB5BBABFB}">
      <dgm:prSet/>
      <dgm:spPr/>
      <dgm:t>
        <a:bodyPr/>
        <a:lstStyle/>
        <a:p>
          <a:endParaRPr lang="en-US"/>
        </a:p>
      </dgm:t>
    </dgm:pt>
    <dgm:pt modelId="{72CB0112-0189-40D1-8A19-2B0F861151D5}">
      <dgm:prSet phldr="0"/>
      <dgm:spPr/>
      <dgm:t>
        <a:bodyPr/>
        <a:lstStyle/>
        <a:p>
          <a:pPr rtl="0"/>
          <a:r>
            <a:rPr lang="en-US" sz="1400" dirty="0">
              <a:solidFill>
                <a:schemeClr val="bg1"/>
              </a:solidFill>
              <a:latin typeface="Calibri Light" panose="020F0302020204030204"/>
            </a:rPr>
            <a:t>14 (1.3%)</a:t>
          </a:r>
        </a:p>
      </dgm:t>
    </dgm:pt>
    <dgm:pt modelId="{28E3CD02-94EE-4CF4-ADA1-AA0A9356A342}" type="parTrans" cxnId="{2B2B2A7A-EBD4-4AD3-80DC-78F1EAB84A3A}">
      <dgm:prSet/>
      <dgm:spPr/>
      <dgm:t>
        <a:bodyPr/>
        <a:lstStyle/>
        <a:p>
          <a:endParaRPr lang="en-US"/>
        </a:p>
      </dgm:t>
    </dgm:pt>
    <dgm:pt modelId="{DAA96E96-BEA3-45ED-9D4F-F9B995AF66CE}" type="sibTrans" cxnId="{2B2B2A7A-EBD4-4AD3-80DC-78F1EAB84A3A}">
      <dgm:prSet/>
      <dgm:spPr/>
      <dgm:t>
        <a:bodyPr/>
        <a:lstStyle/>
        <a:p>
          <a:endParaRPr lang="en-US"/>
        </a:p>
      </dgm:t>
    </dgm:pt>
    <dgm:pt modelId="{D13A7308-FCD3-4CAD-9806-00FE5A087FDD}">
      <dgm:prSet phldr="0"/>
      <dgm:spPr/>
      <dgm:t>
        <a:bodyPr/>
        <a:lstStyle/>
        <a:p>
          <a:pPr rtl="0"/>
          <a:r>
            <a:rPr lang="en-US" sz="1200" dirty="0">
              <a:solidFill>
                <a:schemeClr val="bg1"/>
              </a:solidFill>
              <a:latin typeface="Calibri"/>
              <a:ea typeface="Calibri"/>
              <a:cs typeface="Calibri"/>
            </a:rPr>
            <a:t>On ART through MPC</a:t>
          </a:r>
        </a:p>
      </dgm:t>
    </dgm:pt>
    <dgm:pt modelId="{D9C81F1A-7804-4A81-A1BA-0A10D7179396}" type="parTrans" cxnId="{9980B438-E98B-4D76-89BC-BBE8CC3F180B}">
      <dgm:prSet/>
      <dgm:spPr/>
      <dgm:t>
        <a:bodyPr/>
        <a:lstStyle/>
        <a:p>
          <a:endParaRPr lang="en-US"/>
        </a:p>
      </dgm:t>
    </dgm:pt>
    <dgm:pt modelId="{6D15E953-832C-4E55-B783-68A69D2B1FEF}" type="sibTrans" cxnId="{9980B438-E98B-4D76-89BC-BBE8CC3F180B}">
      <dgm:prSet/>
      <dgm:spPr/>
      <dgm:t>
        <a:bodyPr/>
        <a:lstStyle/>
        <a:p>
          <a:endParaRPr lang="en-US"/>
        </a:p>
      </dgm:t>
    </dgm:pt>
    <dgm:pt modelId="{A88436C6-AA87-4485-830C-6F0A47185516}">
      <dgm:prSet phldr="0"/>
      <dgm:spPr/>
      <dgm:t>
        <a:bodyPr/>
        <a:lstStyle/>
        <a:p>
          <a:r>
            <a:rPr lang="en-US" sz="1100" dirty="0">
              <a:solidFill>
                <a:schemeClr val="bg1"/>
              </a:solidFill>
              <a:latin typeface="Calibri"/>
              <a:ea typeface="Calibri"/>
              <a:cs typeface="Calibri"/>
            </a:rPr>
            <a:t>12 (85.7%)</a:t>
          </a:r>
        </a:p>
      </dgm:t>
    </dgm:pt>
    <dgm:pt modelId="{8C2E0B4C-205B-4623-BB86-136C8A321788}" type="parTrans" cxnId="{8FFEB6C4-A895-43DB-9459-8FF48CDB1CD5}">
      <dgm:prSet/>
      <dgm:spPr/>
      <dgm:t>
        <a:bodyPr/>
        <a:lstStyle/>
        <a:p>
          <a:endParaRPr lang="en-US"/>
        </a:p>
      </dgm:t>
    </dgm:pt>
    <dgm:pt modelId="{CA65ECDC-ED0A-4ADD-91ED-5C9CF18428C2}" type="sibTrans" cxnId="{8FFEB6C4-A895-43DB-9459-8FF48CDB1CD5}">
      <dgm:prSet/>
      <dgm:spPr/>
      <dgm:t>
        <a:bodyPr/>
        <a:lstStyle/>
        <a:p>
          <a:endParaRPr lang="en-US"/>
        </a:p>
      </dgm:t>
    </dgm:pt>
    <dgm:pt modelId="{69C2C832-E45D-4A31-AB07-9BCE885737AF}">
      <dgm:prSet phldr="0" custT="1"/>
      <dgm:spPr/>
      <dgm:t>
        <a:bodyPr/>
        <a:lstStyle/>
        <a:p>
          <a:pPr rtl="0"/>
          <a:r>
            <a:rPr lang="en-US" sz="2000" dirty="0">
              <a:solidFill>
                <a:schemeClr val="bg1"/>
              </a:solidFill>
              <a:latin typeface="Calibri"/>
              <a:ea typeface="Calibri"/>
              <a:cs typeface="Calibri"/>
            </a:rPr>
            <a:t>Previous HIV </a:t>
          </a:r>
        </a:p>
      </dgm:t>
    </dgm:pt>
    <dgm:pt modelId="{F110352A-1CCE-496C-B3EF-F589CDFE6012}" type="parTrans" cxnId="{C8FBB177-C70D-4DBE-8F75-1940002BDB34}">
      <dgm:prSet/>
      <dgm:spPr/>
      <dgm:t>
        <a:bodyPr/>
        <a:lstStyle/>
        <a:p>
          <a:endParaRPr lang="en-US"/>
        </a:p>
      </dgm:t>
    </dgm:pt>
    <dgm:pt modelId="{6A3A2524-D9F2-4945-899C-7EA431E3E462}" type="sibTrans" cxnId="{C8FBB177-C70D-4DBE-8F75-1940002BDB34}">
      <dgm:prSet/>
      <dgm:spPr/>
      <dgm:t>
        <a:bodyPr/>
        <a:lstStyle/>
        <a:p>
          <a:endParaRPr lang="en-US"/>
        </a:p>
      </dgm:t>
    </dgm:pt>
    <dgm:pt modelId="{465076DA-6148-43C5-ADAA-3E0B5E945707}">
      <dgm:prSet phldr="0"/>
      <dgm:spPr/>
      <dgm:t>
        <a:bodyPr/>
        <a:lstStyle/>
        <a:p>
          <a:r>
            <a:rPr lang="en-US" sz="1100" dirty="0">
              <a:solidFill>
                <a:schemeClr val="bg1"/>
              </a:solidFill>
              <a:latin typeface="Calibri"/>
              <a:ea typeface="Calibri"/>
              <a:cs typeface="Calibri"/>
            </a:rPr>
            <a:t>10 (0.9%)</a:t>
          </a:r>
        </a:p>
      </dgm:t>
    </dgm:pt>
    <dgm:pt modelId="{1511DD55-6B5B-4D6C-A77F-1920475BD1CE}" type="parTrans" cxnId="{85F1A8F1-0EA5-4573-AF48-5DF6F60A1E18}">
      <dgm:prSet/>
      <dgm:spPr/>
      <dgm:t>
        <a:bodyPr/>
        <a:lstStyle/>
        <a:p>
          <a:endParaRPr lang="en-US"/>
        </a:p>
      </dgm:t>
    </dgm:pt>
    <dgm:pt modelId="{09FD1272-16F5-4F8A-AAFE-1CA806B986B9}" type="sibTrans" cxnId="{85F1A8F1-0EA5-4573-AF48-5DF6F60A1E18}">
      <dgm:prSet/>
      <dgm:spPr/>
      <dgm:t>
        <a:bodyPr/>
        <a:lstStyle/>
        <a:p>
          <a:endParaRPr lang="en-US"/>
        </a:p>
      </dgm:t>
    </dgm:pt>
    <dgm:pt modelId="{C7C1CDB3-A1F9-4E2A-A81F-212CEF4F2D8A}">
      <dgm:prSet phldr="0"/>
      <dgm:spPr/>
      <dgm:t>
        <a:bodyPr/>
        <a:lstStyle/>
        <a:p>
          <a:r>
            <a:rPr lang="en-US" sz="1100" dirty="0">
              <a:solidFill>
                <a:schemeClr val="bg1"/>
              </a:solidFill>
              <a:latin typeface="Calibri"/>
              <a:ea typeface="Calibri"/>
              <a:cs typeface="Calibri"/>
            </a:rPr>
            <a:t>4 (0.4%)</a:t>
          </a:r>
          <a:endParaRPr lang="en-US" dirty="0">
            <a:solidFill>
              <a:schemeClr val="bg1"/>
            </a:solidFill>
          </a:endParaRPr>
        </a:p>
      </dgm:t>
    </dgm:pt>
    <dgm:pt modelId="{83142CE0-B831-4E22-870D-5609563780C2}" type="parTrans" cxnId="{69269441-2847-4A0E-8FE9-262474F98676}">
      <dgm:prSet/>
      <dgm:spPr/>
      <dgm:t>
        <a:bodyPr/>
        <a:lstStyle/>
        <a:p>
          <a:endParaRPr lang="en-US"/>
        </a:p>
      </dgm:t>
    </dgm:pt>
    <dgm:pt modelId="{49121915-C115-47DD-9731-207575930849}" type="sibTrans" cxnId="{69269441-2847-4A0E-8FE9-262474F98676}">
      <dgm:prSet/>
      <dgm:spPr/>
      <dgm:t>
        <a:bodyPr/>
        <a:lstStyle/>
        <a:p>
          <a:endParaRPr lang="en-US"/>
        </a:p>
      </dgm:t>
    </dgm:pt>
    <dgm:pt modelId="{02529315-D303-45AB-9FCA-3103E27E9481}">
      <dgm:prSet phldr="0" custT="1"/>
      <dgm:spPr/>
      <dgm:t>
        <a:bodyPr/>
        <a:lstStyle/>
        <a:p>
          <a:pPr rtl="0"/>
          <a:r>
            <a:rPr lang="en-US" sz="2000" dirty="0">
              <a:solidFill>
                <a:schemeClr val="bg1"/>
              </a:solidFill>
              <a:latin typeface="Calibri"/>
              <a:ea typeface="Calibri"/>
              <a:cs typeface="Calibri"/>
            </a:rPr>
            <a:t>Rapid HIV tested</a:t>
          </a:r>
        </a:p>
      </dgm:t>
    </dgm:pt>
    <dgm:pt modelId="{CB9CEED7-746F-4045-9678-A1A3D91D4D77}" type="parTrans" cxnId="{C781CB04-7AEB-49CE-A4F9-553E1B97DF50}">
      <dgm:prSet/>
      <dgm:spPr/>
      <dgm:t>
        <a:bodyPr/>
        <a:lstStyle/>
        <a:p>
          <a:endParaRPr lang="en-US"/>
        </a:p>
      </dgm:t>
    </dgm:pt>
    <dgm:pt modelId="{FEF9283B-7AE4-4611-972C-C43289FB468C}" type="sibTrans" cxnId="{C781CB04-7AEB-49CE-A4F9-553E1B97DF50}">
      <dgm:prSet/>
      <dgm:spPr/>
      <dgm:t>
        <a:bodyPr/>
        <a:lstStyle/>
        <a:p>
          <a:endParaRPr lang="en-US"/>
        </a:p>
      </dgm:t>
    </dgm:pt>
    <dgm:pt modelId="{D2E75804-2844-49C0-9D58-EE369854E480}">
      <dgm:prSet phldr="0"/>
      <dgm:spPr/>
      <dgm:t>
        <a:bodyPr/>
        <a:lstStyle/>
        <a:p>
          <a:r>
            <a:rPr lang="en-US" sz="1100" dirty="0">
              <a:solidFill>
                <a:schemeClr val="bg1"/>
              </a:solidFill>
              <a:latin typeface="Calibri"/>
              <a:ea typeface="Calibri"/>
              <a:cs typeface="Calibri"/>
            </a:rPr>
            <a:t>445 (40.8%)</a:t>
          </a:r>
        </a:p>
      </dgm:t>
    </dgm:pt>
    <dgm:pt modelId="{18CA4EAC-7DB2-418B-A956-D99A56803981}" type="parTrans" cxnId="{501B2268-6B9A-477D-AA95-B73E22BF81DC}">
      <dgm:prSet/>
      <dgm:spPr/>
      <dgm:t>
        <a:bodyPr/>
        <a:lstStyle/>
        <a:p>
          <a:endParaRPr lang="en-US"/>
        </a:p>
      </dgm:t>
    </dgm:pt>
    <dgm:pt modelId="{FEFF5F2D-3588-4CF3-AFD2-D2FF8CB5CAB6}" type="sibTrans" cxnId="{501B2268-6B9A-477D-AA95-B73E22BF81DC}">
      <dgm:prSet/>
      <dgm:spPr/>
      <dgm:t>
        <a:bodyPr/>
        <a:lstStyle/>
        <a:p>
          <a:endParaRPr lang="en-US"/>
        </a:p>
      </dgm:t>
    </dgm:pt>
    <dgm:pt modelId="{005D1A98-A1E4-4900-A36A-66B8493EABB7}">
      <dgm:prSet phldr="0" custT="1"/>
      <dgm:spPr/>
      <dgm:t>
        <a:bodyPr/>
        <a:lstStyle/>
        <a:p>
          <a:pPr rtl="0"/>
          <a:r>
            <a:rPr lang="en-US" sz="1800" dirty="0">
              <a:solidFill>
                <a:schemeClr val="bg1"/>
              </a:solidFill>
              <a:latin typeface="Calibri"/>
              <a:ea typeface="Calibri"/>
              <a:cs typeface="Calibri"/>
            </a:rPr>
            <a:t>New HIV diagnosis</a:t>
          </a:r>
        </a:p>
      </dgm:t>
    </dgm:pt>
    <dgm:pt modelId="{4A35B2BA-AE09-4696-9396-FAF5C76DEDD3}" type="parTrans" cxnId="{389CDFED-30AF-4512-9BA4-03D098FDC5C5}">
      <dgm:prSet/>
      <dgm:spPr/>
      <dgm:t>
        <a:bodyPr/>
        <a:lstStyle/>
        <a:p>
          <a:endParaRPr lang="en-US"/>
        </a:p>
      </dgm:t>
    </dgm:pt>
    <dgm:pt modelId="{57F27913-DDD1-4637-BD78-8BEC6127093C}" type="sibTrans" cxnId="{389CDFED-30AF-4512-9BA4-03D098FDC5C5}">
      <dgm:prSet/>
      <dgm:spPr/>
      <dgm:t>
        <a:bodyPr/>
        <a:lstStyle/>
        <a:p>
          <a:endParaRPr lang="en-US"/>
        </a:p>
      </dgm:t>
    </dgm:pt>
    <dgm:pt modelId="{B2764A13-79C1-EE46-9C79-073577537126}" type="pres">
      <dgm:prSet presAssocID="{EB85B26F-3FE1-3E4E-9866-9DD97B04E202}" presName="Name0" presStyleCnt="0">
        <dgm:presLayoutVars>
          <dgm:dir/>
          <dgm:animLvl val="lvl"/>
          <dgm:resizeHandles val="exact"/>
        </dgm:presLayoutVars>
      </dgm:prSet>
      <dgm:spPr/>
    </dgm:pt>
    <dgm:pt modelId="{316A14BB-251E-412A-9047-7DD71E9A05E7}" type="pres">
      <dgm:prSet presAssocID="{69C2C832-E45D-4A31-AB07-9BCE885737AF}" presName="compositeNode" presStyleCnt="0">
        <dgm:presLayoutVars>
          <dgm:bulletEnabled val="1"/>
        </dgm:presLayoutVars>
      </dgm:prSet>
      <dgm:spPr/>
    </dgm:pt>
    <dgm:pt modelId="{39A7E913-1A3A-4289-92B0-01DD3549BDE6}" type="pres">
      <dgm:prSet presAssocID="{69C2C832-E45D-4A31-AB07-9BCE885737AF}" presName="bgRect" presStyleLbl="node1" presStyleIdx="0" presStyleCnt="5" custScaleY="134599"/>
      <dgm:spPr/>
    </dgm:pt>
    <dgm:pt modelId="{74F6FD7F-D356-4ECF-A7B3-5DC7FE89421A}" type="pres">
      <dgm:prSet presAssocID="{69C2C832-E45D-4A31-AB07-9BCE885737AF}" presName="parentNode" presStyleLbl="node1" presStyleIdx="0" presStyleCnt="5">
        <dgm:presLayoutVars>
          <dgm:chMax val="0"/>
          <dgm:bulletEnabled val="1"/>
        </dgm:presLayoutVars>
      </dgm:prSet>
      <dgm:spPr/>
    </dgm:pt>
    <dgm:pt modelId="{AAE86DB3-C0CA-4D0A-BB5B-C743D13C228B}" type="pres">
      <dgm:prSet presAssocID="{69C2C832-E45D-4A31-AB07-9BCE885737AF}" presName="childNode" presStyleLbl="node1" presStyleIdx="0" presStyleCnt="5">
        <dgm:presLayoutVars>
          <dgm:bulletEnabled val="1"/>
        </dgm:presLayoutVars>
      </dgm:prSet>
      <dgm:spPr/>
    </dgm:pt>
    <dgm:pt modelId="{BF16003A-2578-45E6-B515-BAF67C8E599F}" type="pres">
      <dgm:prSet presAssocID="{6A3A2524-D9F2-4945-899C-7EA431E3E462}" presName="hSp" presStyleCnt="0"/>
      <dgm:spPr/>
    </dgm:pt>
    <dgm:pt modelId="{23F97383-1E2D-478A-A589-45FC515D7B16}" type="pres">
      <dgm:prSet presAssocID="{6A3A2524-D9F2-4945-899C-7EA431E3E462}" presName="vProcSp" presStyleCnt="0"/>
      <dgm:spPr/>
    </dgm:pt>
    <dgm:pt modelId="{921B8D18-2A49-4300-AA84-8107B26988A5}" type="pres">
      <dgm:prSet presAssocID="{6A3A2524-D9F2-4945-899C-7EA431E3E462}" presName="vSp1" presStyleCnt="0"/>
      <dgm:spPr/>
    </dgm:pt>
    <dgm:pt modelId="{D8206125-C8C2-41CE-BBB5-A0EAD26612D8}" type="pres">
      <dgm:prSet presAssocID="{6A3A2524-D9F2-4945-899C-7EA431E3E462}" presName="simulatedConn" presStyleLbl="solidFgAcc1" presStyleIdx="0" presStyleCnt="4"/>
      <dgm:spPr/>
    </dgm:pt>
    <dgm:pt modelId="{076ADFFC-51A1-475A-BF32-E7B782C4408C}" type="pres">
      <dgm:prSet presAssocID="{6A3A2524-D9F2-4945-899C-7EA431E3E462}" presName="vSp2" presStyleCnt="0"/>
      <dgm:spPr/>
    </dgm:pt>
    <dgm:pt modelId="{2C308D14-00CE-414A-9614-4F9F28EA6655}" type="pres">
      <dgm:prSet presAssocID="{6A3A2524-D9F2-4945-899C-7EA431E3E462}" presName="sibTrans" presStyleCnt="0"/>
      <dgm:spPr/>
    </dgm:pt>
    <dgm:pt modelId="{174420E9-E098-483E-94DC-D2986D103CFF}" type="pres">
      <dgm:prSet presAssocID="{02529315-D303-45AB-9FCA-3103E27E9481}" presName="compositeNode" presStyleCnt="0">
        <dgm:presLayoutVars>
          <dgm:bulletEnabled val="1"/>
        </dgm:presLayoutVars>
      </dgm:prSet>
      <dgm:spPr/>
    </dgm:pt>
    <dgm:pt modelId="{0252A979-5F88-4AE9-982C-6727A69F9B20}" type="pres">
      <dgm:prSet presAssocID="{02529315-D303-45AB-9FCA-3103E27E9481}" presName="bgRect" presStyleLbl="node1" presStyleIdx="1" presStyleCnt="5" custScaleY="137330"/>
      <dgm:spPr/>
    </dgm:pt>
    <dgm:pt modelId="{958C8298-1836-4BA9-84DF-64FCFCD0E922}" type="pres">
      <dgm:prSet presAssocID="{02529315-D303-45AB-9FCA-3103E27E9481}" presName="parentNode" presStyleLbl="node1" presStyleIdx="1" presStyleCnt="5">
        <dgm:presLayoutVars>
          <dgm:chMax val="0"/>
          <dgm:bulletEnabled val="1"/>
        </dgm:presLayoutVars>
      </dgm:prSet>
      <dgm:spPr/>
    </dgm:pt>
    <dgm:pt modelId="{4CA1C6F2-0767-43AE-B305-779BFEDE1A69}" type="pres">
      <dgm:prSet presAssocID="{02529315-D303-45AB-9FCA-3103E27E9481}" presName="childNode" presStyleLbl="node1" presStyleIdx="1" presStyleCnt="5">
        <dgm:presLayoutVars>
          <dgm:bulletEnabled val="1"/>
        </dgm:presLayoutVars>
      </dgm:prSet>
      <dgm:spPr/>
    </dgm:pt>
    <dgm:pt modelId="{0A48D022-3646-45C3-B81D-CAFD2B1692E9}" type="pres">
      <dgm:prSet presAssocID="{FEF9283B-7AE4-4611-972C-C43289FB468C}" presName="hSp" presStyleCnt="0"/>
      <dgm:spPr/>
    </dgm:pt>
    <dgm:pt modelId="{4B9B55DA-F6B1-4A61-8C6C-0E75C34B90CB}" type="pres">
      <dgm:prSet presAssocID="{FEF9283B-7AE4-4611-972C-C43289FB468C}" presName="vProcSp" presStyleCnt="0"/>
      <dgm:spPr/>
    </dgm:pt>
    <dgm:pt modelId="{10B436EA-C66D-48EB-B8C8-17347578A3E7}" type="pres">
      <dgm:prSet presAssocID="{FEF9283B-7AE4-4611-972C-C43289FB468C}" presName="vSp1" presStyleCnt="0"/>
      <dgm:spPr/>
    </dgm:pt>
    <dgm:pt modelId="{5F148095-4A81-4A82-918E-6A8C4F696794}" type="pres">
      <dgm:prSet presAssocID="{FEF9283B-7AE4-4611-972C-C43289FB468C}" presName="simulatedConn" presStyleLbl="solidFgAcc1" presStyleIdx="1" presStyleCnt="4"/>
      <dgm:spPr/>
    </dgm:pt>
    <dgm:pt modelId="{C29CE6F0-FCB8-4303-86A1-C3E88D2477C2}" type="pres">
      <dgm:prSet presAssocID="{FEF9283B-7AE4-4611-972C-C43289FB468C}" presName="vSp2" presStyleCnt="0"/>
      <dgm:spPr/>
    </dgm:pt>
    <dgm:pt modelId="{5C46864D-AE57-4F83-9BF9-E8F03D0257F2}" type="pres">
      <dgm:prSet presAssocID="{FEF9283B-7AE4-4611-972C-C43289FB468C}" presName="sibTrans" presStyleCnt="0"/>
      <dgm:spPr/>
    </dgm:pt>
    <dgm:pt modelId="{74E5B2D3-43F1-4221-98FE-32E275FAA2FA}" type="pres">
      <dgm:prSet presAssocID="{005D1A98-A1E4-4900-A36A-66B8493EABB7}" presName="compositeNode" presStyleCnt="0">
        <dgm:presLayoutVars>
          <dgm:bulletEnabled val="1"/>
        </dgm:presLayoutVars>
      </dgm:prSet>
      <dgm:spPr/>
    </dgm:pt>
    <dgm:pt modelId="{8BD97311-BF2A-4B17-AC0E-3806ABFC9853}" type="pres">
      <dgm:prSet presAssocID="{005D1A98-A1E4-4900-A36A-66B8493EABB7}" presName="bgRect" presStyleLbl="node1" presStyleIdx="2" presStyleCnt="5" custScaleY="135824"/>
      <dgm:spPr/>
    </dgm:pt>
    <dgm:pt modelId="{920E954D-D492-47D3-A9B6-BEAE1B5A28F7}" type="pres">
      <dgm:prSet presAssocID="{005D1A98-A1E4-4900-A36A-66B8493EABB7}" presName="parentNode" presStyleLbl="node1" presStyleIdx="2" presStyleCnt="5">
        <dgm:presLayoutVars>
          <dgm:chMax val="0"/>
          <dgm:bulletEnabled val="1"/>
        </dgm:presLayoutVars>
      </dgm:prSet>
      <dgm:spPr/>
    </dgm:pt>
    <dgm:pt modelId="{DA9124DD-14C3-4EFE-ACBC-59B1063B9B69}" type="pres">
      <dgm:prSet presAssocID="{005D1A98-A1E4-4900-A36A-66B8493EABB7}" presName="childNode" presStyleLbl="node1" presStyleIdx="2" presStyleCnt="5">
        <dgm:presLayoutVars>
          <dgm:bulletEnabled val="1"/>
        </dgm:presLayoutVars>
      </dgm:prSet>
      <dgm:spPr/>
    </dgm:pt>
    <dgm:pt modelId="{A8153599-11AE-4347-81FC-389E62DF15BD}" type="pres">
      <dgm:prSet presAssocID="{57F27913-DDD1-4637-BD78-8BEC6127093C}" presName="hSp" presStyleCnt="0"/>
      <dgm:spPr/>
    </dgm:pt>
    <dgm:pt modelId="{1C9061B7-5B82-4879-A8F2-1B51EC09A928}" type="pres">
      <dgm:prSet presAssocID="{57F27913-DDD1-4637-BD78-8BEC6127093C}" presName="vProcSp" presStyleCnt="0"/>
      <dgm:spPr/>
    </dgm:pt>
    <dgm:pt modelId="{22B56FDC-00DB-4E9C-9DC1-3CDB1E7F4E75}" type="pres">
      <dgm:prSet presAssocID="{57F27913-DDD1-4637-BD78-8BEC6127093C}" presName="vSp1" presStyleCnt="0"/>
      <dgm:spPr/>
    </dgm:pt>
    <dgm:pt modelId="{E413CD0D-94F5-4B46-B4C3-CC60B500E76B}" type="pres">
      <dgm:prSet presAssocID="{57F27913-DDD1-4637-BD78-8BEC6127093C}" presName="simulatedConn" presStyleLbl="solidFgAcc1" presStyleIdx="2" presStyleCnt="4"/>
      <dgm:spPr/>
    </dgm:pt>
    <dgm:pt modelId="{1CF7A225-5DD0-4985-BF7D-0C9101DF1836}" type="pres">
      <dgm:prSet presAssocID="{57F27913-DDD1-4637-BD78-8BEC6127093C}" presName="vSp2" presStyleCnt="0"/>
      <dgm:spPr/>
    </dgm:pt>
    <dgm:pt modelId="{4AF682C1-196E-4661-9F52-4DC28AD4AD21}" type="pres">
      <dgm:prSet presAssocID="{57F27913-DDD1-4637-BD78-8BEC6127093C}" presName="sibTrans" presStyleCnt="0"/>
      <dgm:spPr/>
    </dgm:pt>
    <dgm:pt modelId="{115E1B3C-DF4F-4AF1-B2C7-14FB987449D2}" type="pres">
      <dgm:prSet presAssocID="{EE11268B-C086-4A50-80E6-959204D89DD3}" presName="compositeNode" presStyleCnt="0">
        <dgm:presLayoutVars>
          <dgm:bulletEnabled val="1"/>
        </dgm:presLayoutVars>
      </dgm:prSet>
      <dgm:spPr/>
    </dgm:pt>
    <dgm:pt modelId="{8690AC57-2EE1-466F-A49F-1F1E00902952}" type="pres">
      <dgm:prSet presAssocID="{EE11268B-C086-4A50-80E6-959204D89DD3}" presName="bgRect" presStyleLbl="node1" presStyleIdx="3" presStyleCnt="5" custScaleY="141958"/>
      <dgm:spPr/>
    </dgm:pt>
    <dgm:pt modelId="{C6D2BAA4-4187-425D-B391-294BCB7F693C}" type="pres">
      <dgm:prSet presAssocID="{EE11268B-C086-4A50-80E6-959204D89DD3}" presName="parentNode" presStyleLbl="node1" presStyleIdx="3" presStyleCnt="5">
        <dgm:presLayoutVars>
          <dgm:chMax val="0"/>
          <dgm:bulletEnabled val="1"/>
        </dgm:presLayoutVars>
      </dgm:prSet>
      <dgm:spPr/>
    </dgm:pt>
    <dgm:pt modelId="{388275C8-AC1C-42CE-A405-B34A26A7FB73}" type="pres">
      <dgm:prSet presAssocID="{EE11268B-C086-4A50-80E6-959204D89DD3}" presName="childNode" presStyleLbl="node1" presStyleIdx="3" presStyleCnt="5">
        <dgm:presLayoutVars>
          <dgm:bulletEnabled val="1"/>
        </dgm:presLayoutVars>
      </dgm:prSet>
      <dgm:spPr/>
    </dgm:pt>
    <dgm:pt modelId="{5E5E864C-0E25-4AB7-98DF-847F97E4FD36}" type="pres">
      <dgm:prSet presAssocID="{236C8037-15E0-42CA-8557-11C21979A107}" presName="hSp" presStyleCnt="0"/>
      <dgm:spPr/>
    </dgm:pt>
    <dgm:pt modelId="{EF088A65-59AA-4C7A-BE93-D3B10175C29E}" type="pres">
      <dgm:prSet presAssocID="{236C8037-15E0-42CA-8557-11C21979A107}" presName="vProcSp" presStyleCnt="0"/>
      <dgm:spPr/>
    </dgm:pt>
    <dgm:pt modelId="{5154BF00-7721-4659-9B65-7B88E9AD5245}" type="pres">
      <dgm:prSet presAssocID="{236C8037-15E0-42CA-8557-11C21979A107}" presName="vSp1" presStyleCnt="0"/>
      <dgm:spPr/>
    </dgm:pt>
    <dgm:pt modelId="{46DA3B7A-A3D7-40F3-ABC1-89C4233AC8D2}" type="pres">
      <dgm:prSet presAssocID="{236C8037-15E0-42CA-8557-11C21979A107}" presName="simulatedConn" presStyleLbl="solidFgAcc1" presStyleIdx="3" presStyleCnt="4"/>
      <dgm:spPr/>
    </dgm:pt>
    <dgm:pt modelId="{2787A8EF-2599-464D-81B3-96909F6128E7}" type="pres">
      <dgm:prSet presAssocID="{236C8037-15E0-42CA-8557-11C21979A107}" presName="vSp2" presStyleCnt="0"/>
      <dgm:spPr/>
    </dgm:pt>
    <dgm:pt modelId="{5D26DCD4-D01A-4223-9C7C-B0891673946C}" type="pres">
      <dgm:prSet presAssocID="{236C8037-15E0-42CA-8557-11C21979A107}" presName="sibTrans" presStyleCnt="0"/>
      <dgm:spPr/>
    </dgm:pt>
    <dgm:pt modelId="{B2D07511-3205-4D85-8D95-93D6D59AF35C}" type="pres">
      <dgm:prSet presAssocID="{D13A7308-FCD3-4CAD-9806-00FE5A087FDD}" presName="compositeNode" presStyleCnt="0">
        <dgm:presLayoutVars>
          <dgm:bulletEnabled val="1"/>
        </dgm:presLayoutVars>
      </dgm:prSet>
      <dgm:spPr/>
    </dgm:pt>
    <dgm:pt modelId="{A2CC5F10-8DEB-42BF-AFB8-17DD417D7C47}" type="pres">
      <dgm:prSet presAssocID="{D13A7308-FCD3-4CAD-9806-00FE5A087FDD}" presName="bgRect" presStyleLbl="node1" presStyleIdx="4" presStyleCnt="5" custScaleY="138701"/>
      <dgm:spPr/>
    </dgm:pt>
    <dgm:pt modelId="{8AB04525-1602-4B16-9EE0-B693E5F1D04D}" type="pres">
      <dgm:prSet presAssocID="{D13A7308-FCD3-4CAD-9806-00FE5A087FDD}" presName="parentNode" presStyleLbl="node1" presStyleIdx="4" presStyleCnt="5">
        <dgm:presLayoutVars>
          <dgm:chMax val="0"/>
          <dgm:bulletEnabled val="1"/>
        </dgm:presLayoutVars>
      </dgm:prSet>
      <dgm:spPr/>
    </dgm:pt>
    <dgm:pt modelId="{53E344F3-8586-4D38-8953-F064F803D202}" type="pres">
      <dgm:prSet presAssocID="{D13A7308-FCD3-4CAD-9806-00FE5A087FDD}" presName="childNode" presStyleLbl="node1" presStyleIdx="4" presStyleCnt="5">
        <dgm:presLayoutVars>
          <dgm:bulletEnabled val="1"/>
        </dgm:presLayoutVars>
      </dgm:prSet>
      <dgm:spPr/>
    </dgm:pt>
  </dgm:ptLst>
  <dgm:cxnLst>
    <dgm:cxn modelId="{C781CB04-7AEB-49CE-A4F9-553E1B97DF50}" srcId="{EB85B26F-3FE1-3E4E-9866-9DD97B04E202}" destId="{02529315-D303-45AB-9FCA-3103E27E9481}" srcOrd="1" destOrd="0" parTransId="{CB9CEED7-746F-4045-9678-A1A3D91D4D77}" sibTransId="{FEF9283B-7AE4-4611-972C-C43289FB468C}"/>
    <dgm:cxn modelId="{53CCCE0F-2963-4840-8887-8ECBCB7D205E}" type="presOf" srcId="{EB85B26F-3FE1-3E4E-9866-9DD97B04E202}" destId="{B2764A13-79C1-EE46-9C79-073577537126}" srcOrd="0" destOrd="0" presId="urn:microsoft.com/office/officeart/2005/8/layout/hProcess7"/>
    <dgm:cxn modelId="{AE49CF13-3C00-444A-8814-AD40CFF96E9D}" type="presOf" srcId="{69C2C832-E45D-4A31-AB07-9BCE885737AF}" destId="{74F6FD7F-D356-4ECF-A7B3-5DC7FE89421A}" srcOrd="1" destOrd="0" presId="urn:microsoft.com/office/officeart/2005/8/layout/hProcess7"/>
    <dgm:cxn modelId="{4DD02A22-A50A-4397-BB56-C64C7CE6B3FC}" type="presOf" srcId="{69C2C832-E45D-4A31-AB07-9BCE885737AF}" destId="{39A7E913-1A3A-4289-92B0-01DD3549BDE6}" srcOrd="0" destOrd="0" presId="urn:microsoft.com/office/officeart/2005/8/layout/hProcess7"/>
    <dgm:cxn modelId="{659D0137-2A30-4DAF-9180-C3D59BF1F7EB}" type="presOf" srcId="{005D1A98-A1E4-4900-A36A-66B8493EABB7}" destId="{8BD97311-BF2A-4B17-AC0E-3806ABFC9853}" srcOrd="0" destOrd="0" presId="urn:microsoft.com/office/officeart/2005/8/layout/hProcess7"/>
    <dgm:cxn modelId="{9980B438-E98B-4D76-89BC-BBE8CC3F180B}" srcId="{EB85B26F-3FE1-3E4E-9866-9DD97B04E202}" destId="{D13A7308-FCD3-4CAD-9806-00FE5A087FDD}" srcOrd="4" destOrd="0" parTransId="{D9C81F1A-7804-4A81-A1BA-0A10D7179396}" sibTransId="{6D15E953-832C-4E55-B783-68A69D2B1FEF}"/>
    <dgm:cxn modelId="{A34B013A-59AE-473D-8591-7A7DC689F6E3}" type="presOf" srcId="{02529315-D303-45AB-9FCA-3103E27E9481}" destId="{0252A979-5F88-4AE9-982C-6727A69F9B20}" srcOrd="0" destOrd="0" presId="urn:microsoft.com/office/officeart/2005/8/layout/hProcess7"/>
    <dgm:cxn modelId="{4A1EFE3B-9574-447F-8E7D-1746E6A7DA7A}" type="presOf" srcId="{D2E75804-2844-49C0-9D58-EE369854E480}" destId="{4CA1C6F2-0767-43AE-B305-779BFEDE1A69}" srcOrd="0" destOrd="0" presId="urn:microsoft.com/office/officeart/2005/8/layout/hProcess7"/>
    <dgm:cxn modelId="{DA71EF5F-60D0-4FB4-9897-59CDD4A915D2}" type="presOf" srcId="{EE11268B-C086-4A50-80E6-959204D89DD3}" destId="{8690AC57-2EE1-466F-A49F-1F1E00902952}" srcOrd="0" destOrd="0" presId="urn:microsoft.com/office/officeart/2005/8/layout/hProcess7"/>
    <dgm:cxn modelId="{69269441-2847-4A0E-8FE9-262474F98676}" srcId="{005D1A98-A1E4-4900-A36A-66B8493EABB7}" destId="{C7C1CDB3-A1F9-4E2A-A81F-212CEF4F2D8A}" srcOrd="0" destOrd="0" parTransId="{83142CE0-B831-4E22-870D-5609563780C2}" sibTransId="{49121915-C115-47DD-9731-207575930849}"/>
    <dgm:cxn modelId="{A91BC744-40D1-4F4C-BEFC-B8C1CAE8A5F0}" type="presOf" srcId="{465076DA-6148-43C5-ADAA-3E0B5E945707}" destId="{AAE86DB3-C0CA-4D0A-BB5B-C743D13C228B}" srcOrd="0" destOrd="0" presId="urn:microsoft.com/office/officeart/2005/8/layout/hProcess7"/>
    <dgm:cxn modelId="{501B2268-6B9A-477D-AA95-B73E22BF81DC}" srcId="{02529315-D303-45AB-9FCA-3103E27E9481}" destId="{D2E75804-2844-49C0-9D58-EE369854E480}" srcOrd="0" destOrd="0" parTransId="{18CA4EAC-7DB2-418B-A956-D99A56803981}" sibTransId="{FEFF5F2D-3588-4CF3-AFD2-D2FF8CB5CAB6}"/>
    <dgm:cxn modelId="{D9066548-BD9F-4E8C-8CE8-50D6CBB4E2B7}" type="presOf" srcId="{D13A7308-FCD3-4CAD-9806-00FE5A087FDD}" destId="{8AB04525-1602-4B16-9EE0-B693E5F1D04D}" srcOrd="1" destOrd="0" presId="urn:microsoft.com/office/officeart/2005/8/layout/hProcess7"/>
    <dgm:cxn modelId="{D877B76A-D1D8-4D53-A2EB-2EE631CB0241}" type="presOf" srcId="{C7C1CDB3-A1F9-4E2A-A81F-212CEF4F2D8A}" destId="{DA9124DD-14C3-4EFE-ACBC-59B1063B9B69}" srcOrd="0" destOrd="0" presId="urn:microsoft.com/office/officeart/2005/8/layout/hProcess7"/>
    <dgm:cxn modelId="{DFA75C4D-0156-4FCF-A3F6-C0139243F7B6}" type="presOf" srcId="{02529315-D303-45AB-9FCA-3103E27E9481}" destId="{958C8298-1836-4BA9-84DF-64FCFCD0E922}" srcOrd="1" destOrd="0" presId="urn:microsoft.com/office/officeart/2005/8/layout/hProcess7"/>
    <dgm:cxn modelId="{DCF6E176-D4B4-42C2-B222-3B71642B7CE8}" type="presOf" srcId="{EE11268B-C086-4A50-80E6-959204D89DD3}" destId="{C6D2BAA4-4187-425D-B391-294BCB7F693C}" srcOrd="1" destOrd="0" presId="urn:microsoft.com/office/officeart/2005/8/layout/hProcess7"/>
    <dgm:cxn modelId="{C8FBB177-C70D-4DBE-8F75-1940002BDB34}" srcId="{EB85B26F-3FE1-3E4E-9866-9DD97B04E202}" destId="{69C2C832-E45D-4A31-AB07-9BCE885737AF}" srcOrd="0" destOrd="0" parTransId="{F110352A-1CCE-496C-B3EF-F589CDFE6012}" sibTransId="{6A3A2524-D9F2-4945-899C-7EA431E3E462}"/>
    <dgm:cxn modelId="{2B2B2A7A-EBD4-4AD3-80DC-78F1EAB84A3A}" srcId="{EE11268B-C086-4A50-80E6-959204D89DD3}" destId="{72CB0112-0189-40D1-8A19-2B0F861151D5}" srcOrd="0" destOrd="0" parTransId="{28E3CD02-94EE-4CF4-ADA1-AA0A9356A342}" sibTransId="{DAA96E96-BEA3-45ED-9D4F-F9B995AF66CE}"/>
    <dgm:cxn modelId="{E09B1EA9-2F7F-49E0-AAAA-DC31B71D846E}" type="presOf" srcId="{005D1A98-A1E4-4900-A36A-66B8493EABB7}" destId="{920E954D-D492-47D3-A9B6-BEAE1B5A28F7}" srcOrd="1" destOrd="0" presId="urn:microsoft.com/office/officeart/2005/8/layout/hProcess7"/>
    <dgm:cxn modelId="{29DED7AD-E64B-437D-B0BD-1898859747AE}" type="presOf" srcId="{72CB0112-0189-40D1-8A19-2B0F861151D5}" destId="{388275C8-AC1C-42CE-A405-B34A26A7FB73}" srcOrd="0" destOrd="0" presId="urn:microsoft.com/office/officeart/2005/8/layout/hProcess7"/>
    <dgm:cxn modelId="{8FFEB6C4-A895-43DB-9459-8FF48CDB1CD5}" srcId="{D13A7308-FCD3-4CAD-9806-00FE5A087FDD}" destId="{A88436C6-AA87-4485-830C-6F0A47185516}" srcOrd="0" destOrd="0" parTransId="{8C2E0B4C-205B-4623-BB86-136C8A321788}" sibTransId="{CA65ECDC-ED0A-4ADD-91ED-5C9CF18428C2}"/>
    <dgm:cxn modelId="{6CD4E5C4-B495-4DFA-8120-65AC789DC88B}" type="presOf" srcId="{D13A7308-FCD3-4CAD-9806-00FE5A087FDD}" destId="{A2CC5F10-8DEB-42BF-AFB8-17DD417D7C47}" srcOrd="0" destOrd="0" presId="urn:microsoft.com/office/officeart/2005/8/layout/hProcess7"/>
    <dgm:cxn modelId="{8A619BEA-53CB-4EB1-A66C-7D4CB5BBABFB}" srcId="{EB85B26F-3FE1-3E4E-9866-9DD97B04E202}" destId="{EE11268B-C086-4A50-80E6-959204D89DD3}" srcOrd="3" destOrd="0" parTransId="{909D1484-D8AD-419F-B1CC-A4DC9D760E14}" sibTransId="{236C8037-15E0-42CA-8557-11C21979A107}"/>
    <dgm:cxn modelId="{389CDFED-30AF-4512-9BA4-03D098FDC5C5}" srcId="{EB85B26F-3FE1-3E4E-9866-9DD97B04E202}" destId="{005D1A98-A1E4-4900-A36A-66B8493EABB7}" srcOrd="2" destOrd="0" parTransId="{4A35B2BA-AE09-4696-9396-FAF5C76DEDD3}" sibTransId="{57F27913-DDD1-4637-BD78-8BEC6127093C}"/>
    <dgm:cxn modelId="{85F1A8F1-0EA5-4573-AF48-5DF6F60A1E18}" srcId="{69C2C832-E45D-4A31-AB07-9BCE885737AF}" destId="{465076DA-6148-43C5-ADAA-3E0B5E945707}" srcOrd="0" destOrd="0" parTransId="{1511DD55-6B5B-4D6C-A77F-1920475BD1CE}" sibTransId="{09FD1272-16F5-4F8A-AAFE-1CA806B986B9}"/>
    <dgm:cxn modelId="{491397F3-81F5-42C5-B295-8F664D9BE9C5}" type="presOf" srcId="{A88436C6-AA87-4485-830C-6F0A47185516}" destId="{53E344F3-8586-4D38-8953-F064F803D202}" srcOrd="0" destOrd="0" presId="urn:microsoft.com/office/officeart/2005/8/layout/hProcess7"/>
    <dgm:cxn modelId="{978C6E5B-8566-4FDF-B04A-D31BDA0343DF}" type="presParOf" srcId="{B2764A13-79C1-EE46-9C79-073577537126}" destId="{316A14BB-251E-412A-9047-7DD71E9A05E7}" srcOrd="0" destOrd="0" presId="urn:microsoft.com/office/officeart/2005/8/layout/hProcess7"/>
    <dgm:cxn modelId="{73A0B26F-369A-4BED-BA19-87E99C87094A}" type="presParOf" srcId="{316A14BB-251E-412A-9047-7DD71E9A05E7}" destId="{39A7E913-1A3A-4289-92B0-01DD3549BDE6}" srcOrd="0" destOrd="0" presId="urn:microsoft.com/office/officeart/2005/8/layout/hProcess7"/>
    <dgm:cxn modelId="{09589BF9-E05C-42BC-98DC-3F115AA27EE0}" type="presParOf" srcId="{316A14BB-251E-412A-9047-7DD71E9A05E7}" destId="{74F6FD7F-D356-4ECF-A7B3-5DC7FE89421A}" srcOrd="1" destOrd="0" presId="urn:microsoft.com/office/officeart/2005/8/layout/hProcess7"/>
    <dgm:cxn modelId="{02B392EC-933A-4F85-AA67-D7818DEADE05}" type="presParOf" srcId="{316A14BB-251E-412A-9047-7DD71E9A05E7}" destId="{AAE86DB3-C0CA-4D0A-BB5B-C743D13C228B}" srcOrd="2" destOrd="0" presId="urn:microsoft.com/office/officeart/2005/8/layout/hProcess7"/>
    <dgm:cxn modelId="{67CB62E9-09A9-45A1-9ED8-F609C576CF16}" type="presParOf" srcId="{B2764A13-79C1-EE46-9C79-073577537126}" destId="{BF16003A-2578-45E6-B515-BAF67C8E599F}" srcOrd="1" destOrd="0" presId="urn:microsoft.com/office/officeart/2005/8/layout/hProcess7"/>
    <dgm:cxn modelId="{ACED929C-7E49-45AA-843A-A1758DB9D67C}" type="presParOf" srcId="{B2764A13-79C1-EE46-9C79-073577537126}" destId="{23F97383-1E2D-478A-A589-45FC515D7B16}" srcOrd="2" destOrd="0" presId="urn:microsoft.com/office/officeart/2005/8/layout/hProcess7"/>
    <dgm:cxn modelId="{AD7716C6-000C-4D96-AE61-E1FFC75D8E90}" type="presParOf" srcId="{23F97383-1E2D-478A-A589-45FC515D7B16}" destId="{921B8D18-2A49-4300-AA84-8107B26988A5}" srcOrd="0" destOrd="0" presId="urn:microsoft.com/office/officeart/2005/8/layout/hProcess7"/>
    <dgm:cxn modelId="{608B5EE6-5344-49F7-8E64-5F3005C30DDF}" type="presParOf" srcId="{23F97383-1E2D-478A-A589-45FC515D7B16}" destId="{D8206125-C8C2-41CE-BBB5-A0EAD26612D8}" srcOrd="1" destOrd="0" presId="urn:microsoft.com/office/officeart/2005/8/layout/hProcess7"/>
    <dgm:cxn modelId="{C0A5870B-BDFE-4817-B066-EE3A90625F0F}" type="presParOf" srcId="{23F97383-1E2D-478A-A589-45FC515D7B16}" destId="{076ADFFC-51A1-475A-BF32-E7B782C4408C}" srcOrd="2" destOrd="0" presId="urn:microsoft.com/office/officeart/2005/8/layout/hProcess7"/>
    <dgm:cxn modelId="{1A519551-D22E-47BA-BEE6-BB6E82DF10A4}" type="presParOf" srcId="{B2764A13-79C1-EE46-9C79-073577537126}" destId="{2C308D14-00CE-414A-9614-4F9F28EA6655}" srcOrd="3" destOrd="0" presId="urn:microsoft.com/office/officeart/2005/8/layout/hProcess7"/>
    <dgm:cxn modelId="{80651BB8-5CB1-4C1A-B65A-07D94EF3E930}" type="presParOf" srcId="{B2764A13-79C1-EE46-9C79-073577537126}" destId="{174420E9-E098-483E-94DC-D2986D103CFF}" srcOrd="4" destOrd="0" presId="urn:microsoft.com/office/officeart/2005/8/layout/hProcess7"/>
    <dgm:cxn modelId="{B8A8F1AF-FE64-4BC2-A6FF-A06B7BC008D1}" type="presParOf" srcId="{174420E9-E098-483E-94DC-D2986D103CFF}" destId="{0252A979-5F88-4AE9-982C-6727A69F9B20}" srcOrd="0" destOrd="0" presId="urn:microsoft.com/office/officeart/2005/8/layout/hProcess7"/>
    <dgm:cxn modelId="{7FCCE4B4-226C-483C-941C-4EDFEF34F0C6}" type="presParOf" srcId="{174420E9-E098-483E-94DC-D2986D103CFF}" destId="{958C8298-1836-4BA9-84DF-64FCFCD0E922}" srcOrd="1" destOrd="0" presId="urn:microsoft.com/office/officeart/2005/8/layout/hProcess7"/>
    <dgm:cxn modelId="{21BF1E5F-23F4-4B39-AF28-A4346E8168B7}" type="presParOf" srcId="{174420E9-E098-483E-94DC-D2986D103CFF}" destId="{4CA1C6F2-0767-43AE-B305-779BFEDE1A69}" srcOrd="2" destOrd="0" presId="urn:microsoft.com/office/officeart/2005/8/layout/hProcess7"/>
    <dgm:cxn modelId="{846BFFB4-4ED3-4435-A1AF-F6EBF3A274F5}" type="presParOf" srcId="{B2764A13-79C1-EE46-9C79-073577537126}" destId="{0A48D022-3646-45C3-B81D-CAFD2B1692E9}" srcOrd="5" destOrd="0" presId="urn:microsoft.com/office/officeart/2005/8/layout/hProcess7"/>
    <dgm:cxn modelId="{9D652D66-913A-4EDB-81B7-6B5423002EE9}" type="presParOf" srcId="{B2764A13-79C1-EE46-9C79-073577537126}" destId="{4B9B55DA-F6B1-4A61-8C6C-0E75C34B90CB}" srcOrd="6" destOrd="0" presId="urn:microsoft.com/office/officeart/2005/8/layout/hProcess7"/>
    <dgm:cxn modelId="{B324189C-2E0A-4DEC-9309-C52CC79110DC}" type="presParOf" srcId="{4B9B55DA-F6B1-4A61-8C6C-0E75C34B90CB}" destId="{10B436EA-C66D-48EB-B8C8-17347578A3E7}" srcOrd="0" destOrd="0" presId="urn:microsoft.com/office/officeart/2005/8/layout/hProcess7"/>
    <dgm:cxn modelId="{A7E60B82-5F76-430B-A4FB-554D6FE085D6}" type="presParOf" srcId="{4B9B55DA-F6B1-4A61-8C6C-0E75C34B90CB}" destId="{5F148095-4A81-4A82-918E-6A8C4F696794}" srcOrd="1" destOrd="0" presId="urn:microsoft.com/office/officeart/2005/8/layout/hProcess7"/>
    <dgm:cxn modelId="{BFCBD748-5003-4802-8EB5-2237967C5AC8}" type="presParOf" srcId="{4B9B55DA-F6B1-4A61-8C6C-0E75C34B90CB}" destId="{C29CE6F0-FCB8-4303-86A1-C3E88D2477C2}" srcOrd="2" destOrd="0" presId="urn:microsoft.com/office/officeart/2005/8/layout/hProcess7"/>
    <dgm:cxn modelId="{983F43D2-EBE3-45FA-B9EE-31DCC9675CBA}" type="presParOf" srcId="{B2764A13-79C1-EE46-9C79-073577537126}" destId="{5C46864D-AE57-4F83-9BF9-E8F03D0257F2}" srcOrd="7" destOrd="0" presId="urn:microsoft.com/office/officeart/2005/8/layout/hProcess7"/>
    <dgm:cxn modelId="{972A0DF6-A3C7-4ED3-831A-9CE98ECEECD0}" type="presParOf" srcId="{B2764A13-79C1-EE46-9C79-073577537126}" destId="{74E5B2D3-43F1-4221-98FE-32E275FAA2FA}" srcOrd="8" destOrd="0" presId="urn:microsoft.com/office/officeart/2005/8/layout/hProcess7"/>
    <dgm:cxn modelId="{723F2887-014E-41F7-8B50-B27486D4CB80}" type="presParOf" srcId="{74E5B2D3-43F1-4221-98FE-32E275FAA2FA}" destId="{8BD97311-BF2A-4B17-AC0E-3806ABFC9853}" srcOrd="0" destOrd="0" presId="urn:microsoft.com/office/officeart/2005/8/layout/hProcess7"/>
    <dgm:cxn modelId="{52A076A3-FDB7-4939-80A5-C49E25D88F26}" type="presParOf" srcId="{74E5B2D3-43F1-4221-98FE-32E275FAA2FA}" destId="{920E954D-D492-47D3-A9B6-BEAE1B5A28F7}" srcOrd="1" destOrd="0" presId="urn:microsoft.com/office/officeart/2005/8/layout/hProcess7"/>
    <dgm:cxn modelId="{D2C941D7-B511-4153-8B4F-EE26E5083615}" type="presParOf" srcId="{74E5B2D3-43F1-4221-98FE-32E275FAA2FA}" destId="{DA9124DD-14C3-4EFE-ACBC-59B1063B9B69}" srcOrd="2" destOrd="0" presId="urn:microsoft.com/office/officeart/2005/8/layout/hProcess7"/>
    <dgm:cxn modelId="{2680A492-B498-4544-9045-A4D8986B60CE}" type="presParOf" srcId="{B2764A13-79C1-EE46-9C79-073577537126}" destId="{A8153599-11AE-4347-81FC-389E62DF15BD}" srcOrd="9" destOrd="0" presId="urn:microsoft.com/office/officeart/2005/8/layout/hProcess7"/>
    <dgm:cxn modelId="{32D9CC65-9B2C-4F85-8B72-8259D3036876}" type="presParOf" srcId="{B2764A13-79C1-EE46-9C79-073577537126}" destId="{1C9061B7-5B82-4879-A8F2-1B51EC09A928}" srcOrd="10" destOrd="0" presId="urn:microsoft.com/office/officeart/2005/8/layout/hProcess7"/>
    <dgm:cxn modelId="{EB166423-77CF-4DDB-869F-A254E855AC96}" type="presParOf" srcId="{1C9061B7-5B82-4879-A8F2-1B51EC09A928}" destId="{22B56FDC-00DB-4E9C-9DC1-3CDB1E7F4E75}" srcOrd="0" destOrd="0" presId="urn:microsoft.com/office/officeart/2005/8/layout/hProcess7"/>
    <dgm:cxn modelId="{DE12A54B-FA46-4A3E-8CC4-5C3653807FE6}" type="presParOf" srcId="{1C9061B7-5B82-4879-A8F2-1B51EC09A928}" destId="{E413CD0D-94F5-4B46-B4C3-CC60B500E76B}" srcOrd="1" destOrd="0" presId="urn:microsoft.com/office/officeart/2005/8/layout/hProcess7"/>
    <dgm:cxn modelId="{A8429EDD-9F89-4BC8-8A7B-ABF2320E714E}" type="presParOf" srcId="{1C9061B7-5B82-4879-A8F2-1B51EC09A928}" destId="{1CF7A225-5DD0-4985-BF7D-0C9101DF1836}" srcOrd="2" destOrd="0" presId="urn:microsoft.com/office/officeart/2005/8/layout/hProcess7"/>
    <dgm:cxn modelId="{7DF4E28F-A1B1-43BF-B2EC-F2CB51A96221}" type="presParOf" srcId="{B2764A13-79C1-EE46-9C79-073577537126}" destId="{4AF682C1-196E-4661-9F52-4DC28AD4AD21}" srcOrd="11" destOrd="0" presId="urn:microsoft.com/office/officeart/2005/8/layout/hProcess7"/>
    <dgm:cxn modelId="{40465193-08FC-416B-B854-B4F9C3CE9824}" type="presParOf" srcId="{B2764A13-79C1-EE46-9C79-073577537126}" destId="{115E1B3C-DF4F-4AF1-B2C7-14FB987449D2}" srcOrd="12" destOrd="0" presId="urn:microsoft.com/office/officeart/2005/8/layout/hProcess7"/>
    <dgm:cxn modelId="{F1E77E8C-4464-4F16-8705-1B42AAE21CE7}" type="presParOf" srcId="{115E1B3C-DF4F-4AF1-B2C7-14FB987449D2}" destId="{8690AC57-2EE1-466F-A49F-1F1E00902952}" srcOrd="0" destOrd="0" presId="urn:microsoft.com/office/officeart/2005/8/layout/hProcess7"/>
    <dgm:cxn modelId="{4025DBD8-2EB1-49EC-A100-EECA4BCB4211}" type="presParOf" srcId="{115E1B3C-DF4F-4AF1-B2C7-14FB987449D2}" destId="{C6D2BAA4-4187-425D-B391-294BCB7F693C}" srcOrd="1" destOrd="0" presId="urn:microsoft.com/office/officeart/2005/8/layout/hProcess7"/>
    <dgm:cxn modelId="{B429A509-185D-4994-B5FF-A0C98ACB7107}" type="presParOf" srcId="{115E1B3C-DF4F-4AF1-B2C7-14FB987449D2}" destId="{388275C8-AC1C-42CE-A405-B34A26A7FB73}" srcOrd="2" destOrd="0" presId="urn:microsoft.com/office/officeart/2005/8/layout/hProcess7"/>
    <dgm:cxn modelId="{2D9A3585-40C8-4E00-97D7-81CCFE0CA336}" type="presParOf" srcId="{B2764A13-79C1-EE46-9C79-073577537126}" destId="{5E5E864C-0E25-4AB7-98DF-847F97E4FD36}" srcOrd="13" destOrd="0" presId="urn:microsoft.com/office/officeart/2005/8/layout/hProcess7"/>
    <dgm:cxn modelId="{BF0B0488-1545-4E69-B950-6C92E803588F}" type="presParOf" srcId="{B2764A13-79C1-EE46-9C79-073577537126}" destId="{EF088A65-59AA-4C7A-BE93-D3B10175C29E}" srcOrd="14" destOrd="0" presId="urn:microsoft.com/office/officeart/2005/8/layout/hProcess7"/>
    <dgm:cxn modelId="{F4B55217-A353-423E-86F9-AA6F17D630CF}" type="presParOf" srcId="{EF088A65-59AA-4C7A-BE93-D3B10175C29E}" destId="{5154BF00-7721-4659-9B65-7B88E9AD5245}" srcOrd="0" destOrd="0" presId="urn:microsoft.com/office/officeart/2005/8/layout/hProcess7"/>
    <dgm:cxn modelId="{52CD72B3-FD99-4BD0-85FA-68270CF11B5A}" type="presParOf" srcId="{EF088A65-59AA-4C7A-BE93-D3B10175C29E}" destId="{46DA3B7A-A3D7-40F3-ABC1-89C4233AC8D2}" srcOrd="1" destOrd="0" presId="urn:microsoft.com/office/officeart/2005/8/layout/hProcess7"/>
    <dgm:cxn modelId="{9CEF68FE-DA71-4684-83A9-2DD68B71B3D8}" type="presParOf" srcId="{EF088A65-59AA-4C7A-BE93-D3B10175C29E}" destId="{2787A8EF-2599-464D-81B3-96909F6128E7}" srcOrd="2" destOrd="0" presId="urn:microsoft.com/office/officeart/2005/8/layout/hProcess7"/>
    <dgm:cxn modelId="{D4BC998A-793E-4BCE-8F8F-2130D6D851A1}" type="presParOf" srcId="{B2764A13-79C1-EE46-9C79-073577537126}" destId="{5D26DCD4-D01A-4223-9C7C-B0891673946C}" srcOrd="15" destOrd="0" presId="urn:microsoft.com/office/officeart/2005/8/layout/hProcess7"/>
    <dgm:cxn modelId="{C2C48C2D-7EEE-441B-8B19-0F5D8B4B3202}" type="presParOf" srcId="{B2764A13-79C1-EE46-9C79-073577537126}" destId="{B2D07511-3205-4D85-8D95-93D6D59AF35C}" srcOrd="16" destOrd="0" presId="urn:microsoft.com/office/officeart/2005/8/layout/hProcess7"/>
    <dgm:cxn modelId="{D1A3E85F-989D-458C-8E2D-A6016AC1600B}" type="presParOf" srcId="{B2D07511-3205-4D85-8D95-93D6D59AF35C}" destId="{A2CC5F10-8DEB-42BF-AFB8-17DD417D7C47}" srcOrd="0" destOrd="0" presId="urn:microsoft.com/office/officeart/2005/8/layout/hProcess7"/>
    <dgm:cxn modelId="{DDA4B94E-E396-4353-89FC-66B2BBB22435}" type="presParOf" srcId="{B2D07511-3205-4D85-8D95-93D6D59AF35C}" destId="{8AB04525-1602-4B16-9EE0-B693E5F1D04D}" srcOrd="1" destOrd="0" presId="urn:microsoft.com/office/officeart/2005/8/layout/hProcess7"/>
    <dgm:cxn modelId="{A5CD6431-2450-4597-9F95-07E307639A2C}" type="presParOf" srcId="{B2D07511-3205-4D85-8D95-93D6D59AF35C}" destId="{53E344F3-8586-4D38-8953-F064F803D20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85B26F-3FE1-3E4E-9866-9DD97B04E202}"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4EAE50D1-0C43-1646-A60C-4FF2C51E2ED9}">
      <dgm:prSet phldrT="[Text]"/>
      <dgm:spPr/>
      <dgm:t>
        <a:bodyPr/>
        <a:lstStyle/>
        <a:p>
          <a:r>
            <a:rPr lang="en-US" dirty="0"/>
            <a:t>Rapid HIV tested</a:t>
          </a:r>
        </a:p>
      </dgm:t>
    </dgm:pt>
    <dgm:pt modelId="{EA983421-E015-B345-BB62-796D8E9A80EA}" type="parTrans" cxnId="{B2CA0003-4584-DB47-8152-062A23E5EC94}">
      <dgm:prSet/>
      <dgm:spPr/>
      <dgm:t>
        <a:bodyPr/>
        <a:lstStyle/>
        <a:p>
          <a:endParaRPr lang="en-US"/>
        </a:p>
      </dgm:t>
    </dgm:pt>
    <dgm:pt modelId="{34FA57FF-5B61-F043-B5E8-3250F5BC5C51}" type="sibTrans" cxnId="{B2CA0003-4584-DB47-8152-062A23E5EC94}">
      <dgm:prSet/>
      <dgm:spPr/>
      <dgm:t>
        <a:bodyPr/>
        <a:lstStyle/>
        <a:p>
          <a:endParaRPr lang="en-US"/>
        </a:p>
      </dgm:t>
    </dgm:pt>
    <dgm:pt modelId="{BD8D7A48-B894-FD4E-AE7F-36A6E54DDA39}">
      <dgm:prSet phldrT="[Text]"/>
      <dgm:spPr/>
      <dgm:t>
        <a:bodyPr/>
        <a:lstStyle/>
        <a:p>
          <a:r>
            <a:rPr lang="en-US" dirty="0">
              <a:latin typeface="Calibri Light" panose="020F0302020204030204"/>
            </a:rPr>
            <a:t>445</a:t>
          </a:r>
          <a:r>
            <a:rPr lang="en-US" dirty="0"/>
            <a:t> </a:t>
          </a:r>
          <a:r>
            <a:rPr lang="en-US" dirty="0">
              <a:latin typeface="Calibri Light" panose="020F0302020204030204"/>
            </a:rPr>
            <a:t>(40.8%)</a:t>
          </a:r>
          <a:endParaRPr lang="en-US" dirty="0"/>
        </a:p>
      </dgm:t>
    </dgm:pt>
    <dgm:pt modelId="{1608FF36-4F6B-334C-8016-0AF4EAD4EE20}" type="parTrans" cxnId="{38EC67BE-36D2-824D-83E6-15CF43DAF4E1}">
      <dgm:prSet/>
      <dgm:spPr/>
      <dgm:t>
        <a:bodyPr/>
        <a:lstStyle/>
        <a:p>
          <a:endParaRPr lang="en-US"/>
        </a:p>
      </dgm:t>
    </dgm:pt>
    <dgm:pt modelId="{67C6A2FC-F692-1D48-B8E4-1388F34305A0}" type="sibTrans" cxnId="{38EC67BE-36D2-824D-83E6-15CF43DAF4E1}">
      <dgm:prSet/>
      <dgm:spPr/>
      <dgm:t>
        <a:bodyPr/>
        <a:lstStyle/>
        <a:p>
          <a:endParaRPr lang="en-US"/>
        </a:p>
      </dgm:t>
    </dgm:pt>
    <dgm:pt modelId="{6E2C7137-AE8B-7C42-85E3-1CE00115B86D}">
      <dgm:prSet/>
      <dgm:spPr/>
      <dgm:t>
        <a:bodyPr/>
        <a:lstStyle/>
        <a:p>
          <a:pPr rtl="0"/>
          <a:r>
            <a:rPr lang="en-US" dirty="0">
              <a:latin typeface="Calibri Light" panose="020F0302020204030204"/>
            </a:rPr>
            <a:t>Non-reactive tests</a:t>
          </a:r>
          <a:endParaRPr lang="en-US" dirty="0"/>
        </a:p>
      </dgm:t>
    </dgm:pt>
    <dgm:pt modelId="{E351A7C8-7376-5E44-A6B3-E21B4DC66784}" type="parTrans" cxnId="{5B54FA3A-231F-7843-82BA-99EA1B308A2C}">
      <dgm:prSet/>
      <dgm:spPr/>
      <dgm:t>
        <a:bodyPr/>
        <a:lstStyle/>
        <a:p>
          <a:endParaRPr lang="en-US"/>
        </a:p>
      </dgm:t>
    </dgm:pt>
    <dgm:pt modelId="{BCF63B89-9748-4149-86BB-BF17BE3D008A}" type="sibTrans" cxnId="{5B54FA3A-231F-7843-82BA-99EA1B308A2C}">
      <dgm:prSet/>
      <dgm:spPr/>
      <dgm:t>
        <a:bodyPr/>
        <a:lstStyle/>
        <a:p>
          <a:endParaRPr lang="en-US"/>
        </a:p>
      </dgm:t>
    </dgm:pt>
    <dgm:pt modelId="{3C3ED927-4CDE-6D46-98E7-58D1B11AC903}">
      <dgm:prSet/>
      <dgm:spPr/>
      <dgm:t>
        <a:bodyPr/>
        <a:lstStyle/>
        <a:p>
          <a:pPr rtl="0"/>
          <a:r>
            <a:rPr lang="en-US" dirty="0">
              <a:latin typeface="Calibri Light" panose="020F0302020204030204"/>
            </a:rPr>
            <a:t>441 (99.1%)</a:t>
          </a:r>
          <a:endParaRPr lang="en-US" dirty="0"/>
        </a:p>
      </dgm:t>
    </dgm:pt>
    <dgm:pt modelId="{0D5A9C1B-1522-7340-BBB0-68394BBD8620}" type="parTrans" cxnId="{14346F0A-F05E-4F4C-A858-CB0867763EC3}">
      <dgm:prSet/>
      <dgm:spPr/>
      <dgm:t>
        <a:bodyPr/>
        <a:lstStyle/>
        <a:p>
          <a:endParaRPr lang="en-US"/>
        </a:p>
      </dgm:t>
    </dgm:pt>
    <dgm:pt modelId="{105AA99D-1F06-A04E-BB50-8BFB39271155}" type="sibTrans" cxnId="{14346F0A-F05E-4F4C-A858-CB0867763EC3}">
      <dgm:prSet/>
      <dgm:spPr/>
      <dgm:t>
        <a:bodyPr/>
        <a:lstStyle/>
        <a:p>
          <a:endParaRPr lang="en-US"/>
        </a:p>
      </dgm:t>
    </dgm:pt>
    <dgm:pt modelId="{FA578399-2199-534D-97C1-14F6C1FA5FF1}">
      <dgm:prSet/>
      <dgm:spPr/>
      <dgm:t>
        <a:bodyPr/>
        <a:lstStyle/>
        <a:p>
          <a:pPr rtl="0"/>
          <a:r>
            <a:rPr lang="en-US" dirty="0">
              <a:latin typeface="Calibri Light" panose="020F0302020204030204"/>
            </a:rPr>
            <a:t>114 (10.4%)</a:t>
          </a:r>
          <a:endParaRPr lang="en-US" dirty="0"/>
        </a:p>
      </dgm:t>
    </dgm:pt>
    <dgm:pt modelId="{EF8B3927-F31E-D549-924E-0D291CE413B4}" type="parTrans" cxnId="{CFA269B2-053C-074B-B7A2-5F2D9D3B040E}">
      <dgm:prSet/>
      <dgm:spPr/>
      <dgm:t>
        <a:bodyPr/>
        <a:lstStyle/>
        <a:p>
          <a:endParaRPr lang="en-US"/>
        </a:p>
      </dgm:t>
    </dgm:pt>
    <dgm:pt modelId="{CED431B1-6A53-3344-98AC-468EA5E874E9}" type="sibTrans" cxnId="{CFA269B2-053C-074B-B7A2-5F2D9D3B040E}">
      <dgm:prSet/>
      <dgm:spPr/>
      <dgm:t>
        <a:bodyPr/>
        <a:lstStyle/>
        <a:p>
          <a:endParaRPr lang="en-US"/>
        </a:p>
      </dgm:t>
    </dgm:pt>
    <dgm:pt modelId="{72DCF8F5-65BF-7A45-B953-3AABCB3ABD71}">
      <dgm:prSet/>
      <dgm:spPr/>
      <dgm:t>
        <a:bodyPr/>
        <a:lstStyle/>
        <a:p>
          <a:r>
            <a:rPr lang="en-US" dirty="0"/>
            <a:t>On PrEP through MPC</a:t>
          </a:r>
        </a:p>
      </dgm:t>
    </dgm:pt>
    <dgm:pt modelId="{8D964BA7-1C7D-C846-8CC2-89142B327004}" type="parTrans" cxnId="{4EF737E0-89BF-D442-B3EC-4B5F8976AA07}">
      <dgm:prSet/>
      <dgm:spPr/>
      <dgm:t>
        <a:bodyPr/>
        <a:lstStyle/>
        <a:p>
          <a:endParaRPr lang="en-US"/>
        </a:p>
      </dgm:t>
    </dgm:pt>
    <dgm:pt modelId="{95D2E1AA-1053-0145-9017-1B00DF3C8A9E}" type="sibTrans" cxnId="{4EF737E0-89BF-D442-B3EC-4B5F8976AA07}">
      <dgm:prSet/>
      <dgm:spPr/>
      <dgm:t>
        <a:bodyPr/>
        <a:lstStyle/>
        <a:p>
          <a:endParaRPr lang="en-US"/>
        </a:p>
      </dgm:t>
    </dgm:pt>
    <dgm:pt modelId="{3E5EEADA-2F5F-974C-B674-1B02D143FAAC}">
      <dgm:prSet/>
      <dgm:spPr/>
      <dgm:t>
        <a:bodyPr/>
        <a:lstStyle/>
        <a:p>
          <a:r>
            <a:rPr lang="en-US" dirty="0">
              <a:latin typeface="Calibri Light" panose="020F0302020204030204"/>
            </a:rPr>
            <a:t>27</a:t>
          </a:r>
          <a:r>
            <a:rPr lang="en-US" dirty="0"/>
            <a:t> </a:t>
          </a:r>
          <a:r>
            <a:rPr lang="en-US" dirty="0">
              <a:latin typeface="Calibri Light" panose="020F0302020204030204"/>
            </a:rPr>
            <a:t>(23.7%)</a:t>
          </a:r>
          <a:endParaRPr lang="en-US" dirty="0"/>
        </a:p>
      </dgm:t>
    </dgm:pt>
    <dgm:pt modelId="{47A54106-CB78-B046-889F-4306B063B1FC}" type="parTrans" cxnId="{345707B3-E787-7B4A-A249-B02A476512DF}">
      <dgm:prSet/>
      <dgm:spPr/>
      <dgm:t>
        <a:bodyPr/>
        <a:lstStyle/>
        <a:p>
          <a:endParaRPr lang="en-US"/>
        </a:p>
      </dgm:t>
    </dgm:pt>
    <dgm:pt modelId="{B9340772-8890-C24D-A71A-C763257E291A}" type="sibTrans" cxnId="{345707B3-E787-7B4A-A249-B02A476512DF}">
      <dgm:prSet/>
      <dgm:spPr/>
      <dgm:t>
        <a:bodyPr/>
        <a:lstStyle/>
        <a:p>
          <a:endParaRPr lang="en-US"/>
        </a:p>
      </dgm:t>
    </dgm:pt>
    <dgm:pt modelId="{9456E551-85B0-BB47-BE83-CEFDDA566B79}">
      <dgm:prSet/>
      <dgm:spPr/>
      <dgm:t>
        <a:bodyPr/>
        <a:lstStyle/>
        <a:p>
          <a:r>
            <a:rPr lang="en-US" dirty="0"/>
            <a:t>PrEP Eligible </a:t>
          </a:r>
        </a:p>
      </dgm:t>
    </dgm:pt>
    <dgm:pt modelId="{2AE611D4-089F-684A-8F03-9E3BE418254B}" type="parTrans" cxnId="{19C89A77-CDA7-2D4D-970A-2BAB186CFFE5}">
      <dgm:prSet/>
      <dgm:spPr/>
      <dgm:t>
        <a:bodyPr/>
        <a:lstStyle/>
        <a:p>
          <a:endParaRPr lang="en-US"/>
        </a:p>
      </dgm:t>
    </dgm:pt>
    <dgm:pt modelId="{BE7F358F-D986-0149-B0F2-A1C87C1F6096}" type="sibTrans" cxnId="{19C89A77-CDA7-2D4D-970A-2BAB186CFFE5}">
      <dgm:prSet/>
      <dgm:spPr/>
      <dgm:t>
        <a:bodyPr/>
        <a:lstStyle/>
        <a:p>
          <a:endParaRPr lang="en-US"/>
        </a:p>
      </dgm:t>
    </dgm:pt>
    <dgm:pt modelId="{B2764A13-79C1-EE46-9C79-073577537126}" type="pres">
      <dgm:prSet presAssocID="{EB85B26F-3FE1-3E4E-9866-9DD97B04E202}" presName="Name0" presStyleCnt="0">
        <dgm:presLayoutVars>
          <dgm:dir/>
          <dgm:animLvl val="lvl"/>
          <dgm:resizeHandles val="exact"/>
        </dgm:presLayoutVars>
      </dgm:prSet>
      <dgm:spPr/>
    </dgm:pt>
    <dgm:pt modelId="{70C21D1A-5222-A045-9104-42DAD38F59C3}" type="pres">
      <dgm:prSet presAssocID="{4EAE50D1-0C43-1646-A60C-4FF2C51E2ED9}" presName="compositeNode" presStyleCnt="0">
        <dgm:presLayoutVars>
          <dgm:bulletEnabled val="1"/>
        </dgm:presLayoutVars>
      </dgm:prSet>
      <dgm:spPr/>
    </dgm:pt>
    <dgm:pt modelId="{52799039-6B31-DB4E-83F8-C8CCB7AC6153}" type="pres">
      <dgm:prSet presAssocID="{4EAE50D1-0C43-1646-A60C-4FF2C51E2ED9}" presName="bgRect" presStyleLbl="node1" presStyleIdx="0" presStyleCnt="4" custScaleY="119000"/>
      <dgm:spPr/>
    </dgm:pt>
    <dgm:pt modelId="{1B82BBE5-A962-E848-AA2E-893D1FC390C1}" type="pres">
      <dgm:prSet presAssocID="{4EAE50D1-0C43-1646-A60C-4FF2C51E2ED9}" presName="parentNode" presStyleLbl="node1" presStyleIdx="0" presStyleCnt="4">
        <dgm:presLayoutVars>
          <dgm:chMax val="0"/>
          <dgm:bulletEnabled val="1"/>
        </dgm:presLayoutVars>
      </dgm:prSet>
      <dgm:spPr/>
    </dgm:pt>
    <dgm:pt modelId="{5C1FB823-0D79-334E-BD0A-DA2D854FC1D9}" type="pres">
      <dgm:prSet presAssocID="{4EAE50D1-0C43-1646-A60C-4FF2C51E2ED9}" presName="childNode" presStyleLbl="node1" presStyleIdx="0" presStyleCnt="4">
        <dgm:presLayoutVars>
          <dgm:bulletEnabled val="1"/>
        </dgm:presLayoutVars>
      </dgm:prSet>
      <dgm:spPr/>
    </dgm:pt>
    <dgm:pt modelId="{DA683A8F-9B64-B948-A31A-172DA8AB9499}" type="pres">
      <dgm:prSet presAssocID="{34FA57FF-5B61-F043-B5E8-3250F5BC5C51}" presName="hSp" presStyleCnt="0"/>
      <dgm:spPr/>
    </dgm:pt>
    <dgm:pt modelId="{57090B90-B665-4948-BA00-539E5D7B108F}" type="pres">
      <dgm:prSet presAssocID="{34FA57FF-5B61-F043-B5E8-3250F5BC5C51}" presName="vProcSp" presStyleCnt="0"/>
      <dgm:spPr/>
    </dgm:pt>
    <dgm:pt modelId="{FBA41487-2705-0C42-A883-2BD2A85FA905}" type="pres">
      <dgm:prSet presAssocID="{34FA57FF-5B61-F043-B5E8-3250F5BC5C51}" presName="vSp1" presStyleCnt="0"/>
      <dgm:spPr/>
    </dgm:pt>
    <dgm:pt modelId="{48B53E8C-B902-9945-AFEF-4917FF3B6201}" type="pres">
      <dgm:prSet presAssocID="{34FA57FF-5B61-F043-B5E8-3250F5BC5C51}" presName="simulatedConn" presStyleLbl="solidFgAcc1" presStyleIdx="0" presStyleCnt="3"/>
      <dgm:spPr/>
    </dgm:pt>
    <dgm:pt modelId="{6A967A52-7108-AB4E-91BD-61694321E37F}" type="pres">
      <dgm:prSet presAssocID="{34FA57FF-5B61-F043-B5E8-3250F5BC5C51}" presName="vSp2" presStyleCnt="0"/>
      <dgm:spPr/>
    </dgm:pt>
    <dgm:pt modelId="{9942D759-4A80-F341-9611-25A5D8C65C58}" type="pres">
      <dgm:prSet presAssocID="{34FA57FF-5B61-F043-B5E8-3250F5BC5C51}" presName="sibTrans" presStyleCnt="0"/>
      <dgm:spPr/>
    </dgm:pt>
    <dgm:pt modelId="{1ECB2767-C604-C543-BEC3-A32BF4519FD8}" type="pres">
      <dgm:prSet presAssocID="{6E2C7137-AE8B-7C42-85E3-1CE00115B86D}" presName="compositeNode" presStyleCnt="0">
        <dgm:presLayoutVars>
          <dgm:bulletEnabled val="1"/>
        </dgm:presLayoutVars>
      </dgm:prSet>
      <dgm:spPr/>
    </dgm:pt>
    <dgm:pt modelId="{E8624CD8-16C9-B140-B5F4-0F80D3404FE9}" type="pres">
      <dgm:prSet presAssocID="{6E2C7137-AE8B-7C42-85E3-1CE00115B86D}" presName="bgRect" presStyleLbl="node1" presStyleIdx="1" presStyleCnt="4" custScaleY="119000"/>
      <dgm:spPr/>
    </dgm:pt>
    <dgm:pt modelId="{D1442CA0-8ED7-4A49-AECD-04A7046B0524}" type="pres">
      <dgm:prSet presAssocID="{6E2C7137-AE8B-7C42-85E3-1CE00115B86D}" presName="parentNode" presStyleLbl="node1" presStyleIdx="1" presStyleCnt="4">
        <dgm:presLayoutVars>
          <dgm:chMax val="0"/>
          <dgm:bulletEnabled val="1"/>
        </dgm:presLayoutVars>
      </dgm:prSet>
      <dgm:spPr/>
    </dgm:pt>
    <dgm:pt modelId="{C914B928-BF1B-AB4F-947A-39DCBF83D7F0}" type="pres">
      <dgm:prSet presAssocID="{6E2C7137-AE8B-7C42-85E3-1CE00115B86D}" presName="childNode" presStyleLbl="node1" presStyleIdx="1" presStyleCnt="4">
        <dgm:presLayoutVars>
          <dgm:bulletEnabled val="1"/>
        </dgm:presLayoutVars>
      </dgm:prSet>
      <dgm:spPr/>
    </dgm:pt>
    <dgm:pt modelId="{6AA4665C-B5CB-084A-B49A-17A5EF4A050C}" type="pres">
      <dgm:prSet presAssocID="{BCF63B89-9748-4149-86BB-BF17BE3D008A}" presName="hSp" presStyleCnt="0"/>
      <dgm:spPr/>
    </dgm:pt>
    <dgm:pt modelId="{EC76681C-4ADA-7F45-8529-20277809503E}" type="pres">
      <dgm:prSet presAssocID="{BCF63B89-9748-4149-86BB-BF17BE3D008A}" presName="vProcSp" presStyleCnt="0"/>
      <dgm:spPr/>
    </dgm:pt>
    <dgm:pt modelId="{561DB57D-49CE-5D47-96C1-1DF12B0E594E}" type="pres">
      <dgm:prSet presAssocID="{BCF63B89-9748-4149-86BB-BF17BE3D008A}" presName="vSp1" presStyleCnt="0"/>
      <dgm:spPr/>
    </dgm:pt>
    <dgm:pt modelId="{42334572-264F-4A43-A8E6-DBF53C89363F}" type="pres">
      <dgm:prSet presAssocID="{BCF63B89-9748-4149-86BB-BF17BE3D008A}" presName="simulatedConn" presStyleLbl="solidFgAcc1" presStyleIdx="1" presStyleCnt="3"/>
      <dgm:spPr/>
    </dgm:pt>
    <dgm:pt modelId="{BD082D71-877B-EA43-8DD5-822DD8C029BC}" type="pres">
      <dgm:prSet presAssocID="{BCF63B89-9748-4149-86BB-BF17BE3D008A}" presName="vSp2" presStyleCnt="0"/>
      <dgm:spPr/>
    </dgm:pt>
    <dgm:pt modelId="{D78A6F72-361E-934F-A0D0-8F5D7610DAEB}" type="pres">
      <dgm:prSet presAssocID="{BCF63B89-9748-4149-86BB-BF17BE3D008A}" presName="sibTrans" presStyleCnt="0"/>
      <dgm:spPr/>
    </dgm:pt>
    <dgm:pt modelId="{A61ADF8A-5882-AB40-A53A-C97131C78F66}" type="pres">
      <dgm:prSet presAssocID="{9456E551-85B0-BB47-BE83-CEFDDA566B79}" presName="compositeNode" presStyleCnt="0">
        <dgm:presLayoutVars>
          <dgm:bulletEnabled val="1"/>
        </dgm:presLayoutVars>
      </dgm:prSet>
      <dgm:spPr/>
    </dgm:pt>
    <dgm:pt modelId="{152456D1-A385-A646-A8E8-C863552CFB4D}" type="pres">
      <dgm:prSet presAssocID="{9456E551-85B0-BB47-BE83-CEFDDA566B79}" presName="bgRect" presStyleLbl="node1" presStyleIdx="2" presStyleCnt="4" custScaleY="119089"/>
      <dgm:spPr/>
    </dgm:pt>
    <dgm:pt modelId="{7125FF78-D2D9-0647-9B0D-6C80EDFFBFD2}" type="pres">
      <dgm:prSet presAssocID="{9456E551-85B0-BB47-BE83-CEFDDA566B79}" presName="parentNode" presStyleLbl="node1" presStyleIdx="2" presStyleCnt="4">
        <dgm:presLayoutVars>
          <dgm:chMax val="0"/>
          <dgm:bulletEnabled val="1"/>
        </dgm:presLayoutVars>
      </dgm:prSet>
      <dgm:spPr/>
    </dgm:pt>
    <dgm:pt modelId="{E7B20BB0-9E5B-1648-B057-275B7F7AB1BA}" type="pres">
      <dgm:prSet presAssocID="{9456E551-85B0-BB47-BE83-CEFDDA566B79}" presName="childNode" presStyleLbl="node1" presStyleIdx="2" presStyleCnt="4">
        <dgm:presLayoutVars>
          <dgm:bulletEnabled val="1"/>
        </dgm:presLayoutVars>
      </dgm:prSet>
      <dgm:spPr/>
    </dgm:pt>
    <dgm:pt modelId="{7CB188C1-6E08-8446-B7B6-A881A0FC833D}" type="pres">
      <dgm:prSet presAssocID="{BE7F358F-D986-0149-B0F2-A1C87C1F6096}" presName="hSp" presStyleCnt="0"/>
      <dgm:spPr/>
    </dgm:pt>
    <dgm:pt modelId="{4B954AC5-5B62-3044-9F33-65D596C60646}" type="pres">
      <dgm:prSet presAssocID="{BE7F358F-D986-0149-B0F2-A1C87C1F6096}" presName="vProcSp" presStyleCnt="0"/>
      <dgm:spPr/>
    </dgm:pt>
    <dgm:pt modelId="{0CA551CB-7CF4-8F43-B04E-4D9B745077A7}" type="pres">
      <dgm:prSet presAssocID="{BE7F358F-D986-0149-B0F2-A1C87C1F6096}" presName="vSp1" presStyleCnt="0"/>
      <dgm:spPr/>
    </dgm:pt>
    <dgm:pt modelId="{32509342-5C5E-204E-B11E-16343A0ED8F0}" type="pres">
      <dgm:prSet presAssocID="{BE7F358F-D986-0149-B0F2-A1C87C1F6096}" presName="simulatedConn" presStyleLbl="solidFgAcc1" presStyleIdx="2" presStyleCnt="3"/>
      <dgm:spPr/>
    </dgm:pt>
    <dgm:pt modelId="{3DD1230A-2363-744C-B327-D1D73D6BA0C1}" type="pres">
      <dgm:prSet presAssocID="{BE7F358F-D986-0149-B0F2-A1C87C1F6096}" presName="vSp2" presStyleCnt="0"/>
      <dgm:spPr/>
    </dgm:pt>
    <dgm:pt modelId="{9D738307-D5AC-F845-B0EB-C0765B8A049D}" type="pres">
      <dgm:prSet presAssocID="{BE7F358F-D986-0149-B0F2-A1C87C1F6096}" presName="sibTrans" presStyleCnt="0"/>
      <dgm:spPr/>
    </dgm:pt>
    <dgm:pt modelId="{76C3B6F9-1C3B-124C-A24A-4691A7FF74CC}" type="pres">
      <dgm:prSet presAssocID="{72DCF8F5-65BF-7A45-B953-3AABCB3ABD71}" presName="compositeNode" presStyleCnt="0">
        <dgm:presLayoutVars>
          <dgm:bulletEnabled val="1"/>
        </dgm:presLayoutVars>
      </dgm:prSet>
      <dgm:spPr/>
    </dgm:pt>
    <dgm:pt modelId="{6EEABABF-7992-3D45-876F-175188A4C0B7}" type="pres">
      <dgm:prSet presAssocID="{72DCF8F5-65BF-7A45-B953-3AABCB3ABD71}" presName="bgRect" presStyleLbl="node1" presStyleIdx="3" presStyleCnt="4" custScaleY="119000"/>
      <dgm:spPr/>
    </dgm:pt>
    <dgm:pt modelId="{C81B2158-CFFC-244E-9167-AD802DDB6123}" type="pres">
      <dgm:prSet presAssocID="{72DCF8F5-65BF-7A45-B953-3AABCB3ABD71}" presName="parentNode" presStyleLbl="node1" presStyleIdx="3" presStyleCnt="4">
        <dgm:presLayoutVars>
          <dgm:chMax val="0"/>
          <dgm:bulletEnabled val="1"/>
        </dgm:presLayoutVars>
      </dgm:prSet>
      <dgm:spPr/>
    </dgm:pt>
    <dgm:pt modelId="{8CB909B3-E4FB-1749-8D3F-FD1D21CD6611}" type="pres">
      <dgm:prSet presAssocID="{72DCF8F5-65BF-7A45-B953-3AABCB3ABD71}" presName="childNode" presStyleLbl="node1" presStyleIdx="3" presStyleCnt="4">
        <dgm:presLayoutVars>
          <dgm:bulletEnabled val="1"/>
        </dgm:presLayoutVars>
      </dgm:prSet>
      <dgm:spPr/>
    </dgm:pt>
  </dgm:ptLst>
  <dgm:cxnLst>
    <dgm:cxn modelId="{B2CA0003-4584-DB47-8152-062A23E5EC94}" srcId="{EB85B26F-3FE1-3E4E-9866-9DD97B04E202}" destId="{4EAE50D1-0C43-1646-A60C-4FF2C51E2ED9}" srcOrd="0" destOrd="0" parTransId="{EA983421-E015-B345-BB62-796D8E9A80EA}" sibTransId="{34FA57FF-5B61-F043-B5E8-3250F5BC5C51}"/>
    <dgm:cxn modelId="{14346F0A-F05E-4F4C-A858-CB0867763EC3}" srcId="{6E2C7137-AE8B-7C42-85E3-1CE00115B86D}" destId="{3C3ED927-4CDE-6D46-98E7-58D1B11AC903}" srcOrd="0" destOrd="0" parTransId="{0D5A9C1B-1522-7340-BBB0-68394BBD8620}" sibTransId="{105AA99D-1F06-A04E-BB50-8BFB39271155}"/>
    <dgm:cxn modelId="{53CCCE0F-2963-4840-8887-8ECBCB7D205E}" type="presOf" srcId="{EB85B26F-3FE1-3E4E-9866-9DD97B04E202}" destId="{B2764A13-79C1-EE46-9C79-073577537126}" srcOrd="0" destOrd="0" presId="urn:microsoft.com/office/officeart/2005/8/layout/hProcess7"/>
    <dgm:cxn modelId="{5B54FA3A-231F-7843-82BA-99EA1B308A2C}" srcId="{EB85B26F-3FE1-3E4E-9866-9DD97B04E202}" destId="{6E2C7137-AE8B-7C42-85E3-1CE00115B86D}" srcOrd="1" destOrd="0" parTransId="{E351A7C8-7376-5E44-A6B3-E21B4DC66784}" sibTransId="{BCF63B89-9748-4149-86BB-BF17BE3D008A}"/>
    <dgm:cxn modelId="{F336A33D-AE7E-674C-865B-C660D2A3D46A}" type="presOf" srcId="{4EAE50D1-0C43-1646-A60C-4FF2C51E2ED9}" destId="{52799039-6B31-DB4E-83F8-C8CCB7AC6153}" srcOrd="0" destOrd="0" presId="urn:microsoft.com/office/officeart/2005/8/layout/hProcess7"/>
    <dgm:cxn modelId="{7E52205D-848F-FD43-AC61-28729608E1F9}" type="presOf" srcId="{9456E551-85B0-BB47-BE83-CEFDDA566B79}" destId="{7125FF78-D2D9-0647-9B0D-6C80EDFFBFD2}" srcOrd="1" destOrd="0" presId="urn:microsoft.com/office/officeart/2005/8/layout/hProcess7"/>
    <dgm:cxn modelId="{FBD87768-C512-8043-A06B-B3B91B5421AD}" type="presOf" srcId="{3C3ED927-4CDE-6D46-98E7-58D1B11AC903}" destId="{C914B928-BF1B-AB4F-947A-39DCBF83D7F0}" srcOrd="0" destOrd="0" presId="urn:microsoft.com/office/officeart/2005/8/layout/hProcess7"/>
    <dgm:cxn modelId="{8BD34669-BCB5-F048-BF35-88D6475E0C83}" type="presOf" srcId="{FA578399-2199-534D-97C1-14F6C1FA5FF1}" destId="{E7B20BB0-9E5B-1648-B057-275B7F7AB1BA}" srcOrd="0" destOrd="0" presId="urn:microsoft.com/office/officeart/2005/8/layout/hProcess7"/>
    <dgm:cxn modelId="{19C89A77-CDA7-2D4D-970A-2BAB186CFFE5}" srcId="{EB85B26F-3FE1-3E4E-9866-9DD97B04E202}" destId="{9456E551-85B0-BB47-BE83-CEFDDA566B79}" srcOrd="2" destOrd="0" parTransId="{2AE611D4-089F-684A-8F03-9E3BE418254B}" sibTransId="{BE7F358F-D986-0149-B0F2-A1C87C1F6096}"/>
    <dgm:cxn modelId="{4C37C27B-2AFC-6A47-B3A0-5B00E61B3ECD}" type="presOf" srcId="{4EAE50D1-0C43-1646-A60C-4FF2C51E2ED9}" destId="{1B82BBE5-A962-E848-AA2E-893D1FC390C1}" srcOrd="1" destOrd="0" presId="urn:microsoft.com/office/officeart/2005/8/layout/hProcess7"/>
    <dgm:cxn modelId="{43A98A83-74DA-FD49-9287-73BB595363F5}" type="presOf" srcId="{72DCF8F5-65BF-7A45-B953-3AABCB3ABD71}" destId="{C81B2158-CFFC-244E-9167-AD802DDB6123}" srcOrd="1" destOrd="0" presId="urn:microsoft.com/office/officeart/2005/8/layout/hProcess7"/>
    <dgm:cxn modelId="{668BBF8B-CC9F-D248-B3B1-EA8BF4E78570}" type="presOf" srcId="{3E5EEADA-2F5F-974C-B674-1B02D143FAAC}" destId="{8CB909B3-E4FB-1749-8D3F-FD1D21CD6611}" srcOrd="0" destOrd="0" presId="urn:microsoft.com/office/officeart/2005/8/layout/hProcess7"/>
    <dgm:cxn modelId="{8C5FDF8F-4C3A-8843-AB52-17310CAF4553}" type="presOf" srcId="{72DCF8F5-65BF-7A45-B953-3AABCB3ABD71}" destId="{6EEABABF-7992-3D45-876F-175188A4C0B7}" srcOrd="0" destOrd="0" presId="urn:microsoft.com/office/officeart/2005/8/layout/hProcess7"/>
    <dgm:cxn modelId="{12498EAC-7A25-564C-B957-E65587F503F7}" type="presOf" srcId="{BD8D7A48-B894-FD4E-AE7F-36A6E54DDA39}" destId="{5C1FB823-0D79-334E-BD0A-DA2D854FC1D9}" srcOrd="0" destOrd="0" presId="urn:microsoft.com/office/officeart/2005/8/layout/hProcess7"/>
    <dgm:cxn modelId="{CFA269B2-053C-074B-B7A2-5F2D9D3B040E}" srcId="{9456E551-85B0-BB47-BE83-CEFDDA566B79}" destId="{FA578399-2199-534D-97C1-14F6C1FA5FF1}" srcOrd="0" destOrd="0" parTransId="{EF8B3927-F31E-D549-924E-0D291CE413B4}" sibTransId="{CED431B1-6A53-3344-98AC-468EA5E874E9}"/>
    <dgm:cxn modelId="{345707B3-E787-7B4A-A249-B02A476512DF}" srcId="{72DCF8F5-65BF-7A45-B953-3AABCB3ABD71}" destId="{3E5EEADA-2F5F-974C-B674-1B02D143FAAC}" srcOrd="0" destOrd="0" parTransId="{47A54106-CB78-B046-889F-4306B063B1FC}" sibTransId="{B9340772-8890-C24D-A71A-C763257E291A}"/>
    <dgm:cxn modelId="{38EC67BE-36D2-824D-83E6-15CF43DAF4E1}" srcId="{4EAE50D1-0C43-1646-A60C-4FF2C51E2ED9}" destId="{BD8D7A48-B894-FD4E-AE7F-36A6E54DDA39}" srcOrd="0" destOrd="0" parTransId="{1608FF36-4F6B-334C-8016-0AF4EAD4EE20}" sibTransId="{67C6A2FC-F692-1D48-B8E4-1388F34305A0}"/>
    <dgm:cxn modelId="{6C7F29BF-8B17-0C48-9213-C34891A7E146}" type="presOf" srcId="{6E2C7137-AE8B-7C42-85E3-1CE00115B86D}" destId="{E8624CD8-16C9-B140-B5F4-0F80D3404FE9}" srcOrd="0" destOrd="0" presId="urn:microsoft.com/office/officeart/2005/8/layout/hProcess7"/>
    <dgm:cxn modelId="{7ED27FCB-2E0C-B241-8F3E-B85ACCACB603}" type="presOf" srcId="{6E2C7137-AE8B-7C42-85E3-1CE00115B86D}" destId="{D1442CA0-8ED7-4A49-AECD-04A7046B0524}" srcOrd="1" destOrd="0" presId="urn:microsoft.com/office/officeart/2005/8/layout/hProcess7"/>
    <dgm:cxn modelId="{969D21CD-776F-ED47-8BFF-9993DCAAAAE3}" type="presOf" srcId="{9456E551-85B0-BB47-BE83-CEFDDA566B79}" destId="{152456D1-A385-A646-A8E8-C863552CFB4D}" srcOrd="0" destOrd="0" presId="urn:microsoft.com/office/officeart/2005/8/layout/hProcess7"/>
    <dgm:cxn modelId="{4EF737E0-89BF-D442-B3EC-4B5F8976AA07}" srcId="{EB85B26F-3FE1-3E4E-9866-9DD97B04E202}" destId="{72DCF8F5-65BF-7A45-B953-3AABCB3ABD71}" srcOrd="3" destOrd="0" parTransId="{8D964BA7-1C7D-C846-8CC2-89142B327004}" sibTransId="{95D2E1AA-1053-0145-9017-1B00DF3C8A9E}"/>
    <dgm:cxn modelId="{9788033F-5469-A24D-AF42-CB1B419B9C1D}" type="presParOf" srcId="{B2764A13-79C1-EE46-9C79-073577537126}" destId="{70C21D1A-5222-A045-9104-42DAD38F59C3}" srcOrd="0" destOrd="0" presId="urn:microsoft.com/office/officeart/2005/8/layout/hProcess7"/>
    <dgm:cxn modelId="{45B681A1-2C9A-7544-BDB4-A4ED3BA11EF5}" type="presParOf" srcId="{70C21D1A-5222-A045-9104-42DAD38F59C3}" destId="{52799039-6B31-DB4E-83F8-C8CCB7AC6153}" srcOrd="0" destOrd="0" presId="urn:microsoft.com/office/officeart/2005/8/layout/hProcess7"/>
    <dgm:cxn modelId="{9850B1E9-3A1E-FF45-8E4F-A5C3E767246F}" type="presParOf" srcId="{70C21D1A-5222-A045-9104-42DAD38F59C3}" destId="{1B82BBE5-A962-E848-AA2E-893D1FC390C1}" srcOrd="1" destOrd="0" presId="urn:microsoft.com/office/officeart/2005/8/layout/hProcess7"/>
    <dgm:cxn modelId="{E24960BC-79A8-B54B-BCD3-C1BCFEAC3F05}" type="presParOf" srcId="{70C21D1A-5222-A045-9104-42DAD38F59C3}" destId="{5C1FB823-0D79-334E-BD0A-DA2D854FC1D9}" srcOrd="2" destOrd="0" presId="urn:microsoft.com/office/officeart/2005/8/layout/hProcess7"/>
    <dgm:cxn modelId="{14F7486F-49F0-3344-9D20-91301F30E46D}" type="presParOf" srcId="{B2764A13-79C1-EE46-9C79-073577537126}" destId="{DA683A8F-9B64-B948-A31A-172DA8AB9499}" srcOrd="1" destOrd="0" presId="urn:microsoft.com/office/officeart/2005/8/layout/hProcess7"/>
    <dgm:cxn modelId="{946C64B5-7B43-7849-90E5-3C39C3A36AA1}" type="presParOf" srcId="{B2764A13-79C1-EE46-9C79-073577537126}" destId="{57090B90-B665-4948-BA00-539E5D7B108F}" srcOrd="2" destOrd="0" presId="urn:microsoft.com/office/officeart/2005/8/layout/hProcess7"/>
    <dgm:cxn modelId="{BCADD036-1276-AC4D-96C9-CB8850EA25DE}" type="presParOf" srcId="{57090B90-B665-4948-BA00-539E5D7B108F}" destId="{FBA41487-2705-0C42-A883-2BD2A85FA905}" srcOrd="0" destOrd="0" presId="urn:microsoft.com/office/officeart/2005/8/layout/hProcess7"/>
    <dgm:cxn modelId="{1091BB6B-404D-D547-A779-C6F180A21819}" type="presParOf" srcId="{57090B90-B665-4948-BA00-539E5D7B108F}" destId="{48B53E8C-B902-9945-AFEF-4917FF3B6201}" srcOrd="1" destOrd="0" presId="urn:microsoft.com/office/officeart/2005/8/layout/hProcess7"/>
    <dgm:cxn modelId="{8B612006-2087-C745-A730-25A221094E18}" type="presParOf" srcId="{57090B90-B665-4948-BA00-539E5D7B108F}" destId="{6A967A52-7108-AB4E-91BD-61694321E37F}" srcOrd="2" destOrd="0" presId="urn:microsoft.com/office/officeart/2005/8/layout/hProcess7"/>
    <dgm:cxn modelId="{BA08A8F1-479F-764A-9D2B-60A155FBB3EB}" type="presParOf" srcId="{B2764A13-79C1-EE46-9C79-073577537126}" destId="{9942D759-4A80-F341-9611-25A5D8C65C58}" srcOrd="3" destOrd="0" presId="urn:microsoft.com/office/officeart/2005/8/layout/hProcess7"/>
    <dgm:cxn modelId="{72F85FD0-260A-EB4D-814F-E100C56A7682}" type="presParOf" srcId="{B2764A13-79C1-EE46-9C79-073577537126}" destId="{1ECB2767-C604-C543-BEC3-A32BF4519FD8}" srcOrd="4" destOrd="0" presId="urn:microsoft.com/office/officeart/2005/8/layout/hProcess7"/>
    <dgm:cxn modelId="{4A3A2FE2-A91B-9C4B-80A3-CDE1B50175BA}" type="presParOf" srcId="{1ECB2767-C604-C543-BEC3-A32BF4519FD8}" destId="{E8624CD8-16C9-B140-B5F4-0F80D3404FE9}" srcOrd="0" destOrd="0" presId="urn:microsoft.com/office/officeart/2005/8/layout/hProcess7"/>
    <dgm:cxn modelId="{4189A068-4F01-7D45-B66B-7AF3CF82ECE3}" type="presParOf" srcId="{1ECB2767-C604-C543-BEC3-A32BF4519FD8}" destId="{D1442CA0-8ED7-4A49-AECD-04A7046B0524}" srcOrd="1" destOrd="0" presId="urn:microsoft.com/office/officeart/2005/8/layout/hProcess7"/>
    <dgm:cxn modelId="{7A4EE728-FA8E-A646-AD4B-AABEB189D577}" type="presParOf" srcId="{1ECB2767-C604-C543-BEC3-A32BF4519FD8}" destId="{C914B928-BF1B-AB4F-947A-39DCBF83D7F0}" srcOrd="2" destOrd="0" presId="urn:microsoft.com/office/officeart/2005/8/layout/hProcess7"/>
    <dgm:cxn modelId="{C016DD87-59BB-D443-80C8-AAA6AB9DFB89}" type="presParOf" srcId="{B2764A13-79C1-EE46-9C79-073577537126}" destId="{6AA4665C-B5CB-084A-B49A-17A5EF4A050C}" srcOrd="5" destOrd="0" presId="urn:microsoft.com/office/officeart/2005/8/layout/hProcess7"/>
    <dgm:cxn modelId="{D7AB4A3E-90EF-DF4C-B755-C1C2EFCE7D7B}" type="presParOf" srcId="{B2764A13-79C1-EE46-9C79-073577537126}" destId="{EC76681C-4ADA-7F45-8529-20277809503E}" srcOrd="6" destOrd="0" presId="urn:microsoft.com/office/officeart/2005/8/layout/hProcess7"/>
    <dgm:cxn modelId="{084DA333-C247-D645-A7FA-306A0FED6811}" type="presParOf" srcId="{EC76681C-4ADA-7F45-8529-20277809503E}" destId="{561DB57D-49CE-5D47-96C1-1DF12B0E594E}" srcOrd="0" destOrd="0" presId="urn:microsoft.com/office/officeart/2005/8/layout/hProcess7"/>
    <dgm:cxn modelId="{51717145-71A6-5546-9282-F19767933058}" type="presParOf" srcId="{EC76681C-4ADA-7F45-8529-20277809503E}" destId="{42334572-264F-4A43-A8E6-DBF53C89363F}" srcOrd="1" destOrd="0" presId="urn:microsoft.com/office/officeart/2005/8/layout/hProcess7"/>
    <dgm:cxn modelId="{4BD9C38D-2CC2-4C40-A211-9B2810439631}" type="presParOf" srcId="{EC76681C-4ADA-7F45-8529-20277809503E}" destId="{BD082D71-877B-EA43-8DD5-822DD8C029BC}" srcOrd="2" destOrd="0" presId="urn:microsoft.com/office/officeart/2005/8/layout/hProcess7"/>
    <dgm:cxn modelId="{9565B013-5C40-464C-AA14-94400D370972}" type="presParOf" srcId="{B2764A13-79C1-EE46-9C79-073577537126}" destId="{D78A6F72-361E-934F-A0D0-8F5D7610DAEB}" srcOrd="7" destOrd="0" presId="urn:microsoft.com/office/officeart/2005/8/layout/hProcess7"/>
    <dgm:cxn modelId="{3F51C9BC-3777-CC45-9FF0-357CBECA909C}" type="presParOf" srcId="{B2764A13-79C1-EE46-9C79-073577537126}" destId="{A61ADF8A-5882-AB40-A53A-C97131C78F66}" srcOrd="8" destOrd="0" presId="urn:microsoft.com/office/officeart/2005/8/layout/hProcess7"/>
    <dgm:cxn modelId="{5BB33A4B-6B9C-4B41-97EF-D952051463AA}" type="presParOf" srcId="{A61ADF8A-5882-AB40-A53A-C97131C78F66}" destId="{152456D1-A385-A646-A8E8-C863552CFB4D}" srcOrd="0" destOrd="0" presId="urn:microsoft.com/office/officeart/2005/8/layout/hProcess7"/>
    <dgm:cxn modelId="{B7FCD2C3-445E-8347-A122-A35BBA05C940}" type="presParOf" srcId="{A61ADF8A-5882-AB40-A53A-C97131C78F66}" destId="{7125FF78-D2D9-0647-9B0D-6C80EDFFBFD2}" srcOrd="1" destOrd="0" presId="urn:microsoft.com/office/officeart/2005/8/layout/hProcess7"/>
    <dgm:cxn modelId="{18FADD93-747E-6447-A1A8-370B29234B6B}" type="presParOf" srcId="{A61ADF8A-5882-AB40-A53A-C97131C78F66}" destId="{E7B20BB0-9E5B-1648-B057-275B7F7AB1BA}" srcOrd="2" destOrd="0" presId="urn:microsoft.com/office/officeart/2005/8/layout/hProcess7"/>
    <dgm:cxn modelId="{9511AA04-0EFD-614D-8299-3A1334F43539}" type="presParOf" srcId="{B2764A13-79C1-EE46-9C79-073577537126}" destId="{7CB188C1-6E08-8446-B7B6-A881A0FC833D}" srcOrd="9" destOrd="0" presId="urn:microsoft.com/office/officeart/2005/8/layout/hProcess7"/>
    <dgm:cxn modelId="{AB9A89E1-D10D-0C4F-BD12-98D69751055C}" type="presParOf" srcId="{B2764A13-79C1-EE46-9C79-073577537126}" destId="{4B954AC5-5B62-3044-9F33-65D596C60646}" srcOrd="10" destOrd="0" presId="urn:microsoft.com/office/officeart/2005/8/layout/hProcess7"/>
    <dgm:cxn modelId="{A9C3DC7B-D745-2349-BB64-9EEC6B372DA4}" type="presParOf" srcId="{4B954AC5-5B62-3044-9F33-65D596C60646}" destId="{0CA551CB-7CF4-8F43-B04E-4D9B745077A7}" srcOrd="0" destOrd="0" presId="urn:microsoft.com/office/officeart/2005/8/layout/hProcess7"/>
    <dgm:cxn modelId="{1F88269A-935E-E04B-8192-EFC921B06E8A}" type="presParOf" srcId="{4B954AC5-5B62-3044-9F33-65D596C60646}" destId="{32509342-5C5E-204E-B11E-16343A0ED8F0}" srcOrd="1" destOrd="0" presId="urn:microsoft.com/office/officeart/2005/8/layout/hProcess7"/>
    <dgm:cxn modelId="{19693427-9830-824E-AC36-1C78746E7B64}" type="presParOf" srcId="{4B954AC5-5B62-3044-9F33-65D596C60646}" destId="{3DD1230A-2363-744C-B327-D1D73D6BA0C1}" srcOrd="2" destOrd="0" presId="urn:microsoft.com/office/officeart/2005/8/layout/hProcess7"/>
    <dgm:cxn modelId="{32F0F77A-4264-7141-9F81-3D480C651485}" type="presParOf" srcId="{B2764A13-79C1-EE46-9C79-073577537126}" destId="{9D738307-D5AC-F845-B0EB-C0765B8A049D}" srcOrd="11" destOrd="0" presId="urn:microsoft.com/office/officeart/2005/8/layout/hProcess7"/>
    <dgm:cxn modelId="{BEC44456-6AF9-B34F-A533-7D479567490C}" type="presParOf" srcId="{B2764A13-79C1-EE46-9C79-073577537126}" destId="{76C3B6F9-1C3B-124C-A24A-4691A7FF74CC}" srcOrd="12" destOrd="0" presId="urn:microsoft.com/office/officeart/2005/8/layout/hProcess7"/>
    <dgm:cxn modelId="{E0946F0F-D565-5545-9F10-5644A2600507}" type="presParOf" srcId="{76C3B6F9-1C3B-124C-A24A-4691A7FF74CC}" destId="{6EEABABF-7992-3D45-876F-175188A4C0B7}" srcOrd="0" destOrd="0" presId="urn:microsoft.com/office/officeart/2005/8/layout/hProcess7"/>
    <dgm:cxn modelId="{8FF9519B-2FD7-094B-A2AC-B558A30C958E}" type="presParOf" srcId="{76C3B6F9-1C3B-124C-A24A-4691A7FF74CC}" destId="{C81B2158-CFFC-244E-9167-AD802DDB6123}" srcOrd="1" destOrd="0" presId="urn:microsoft.com/office/officeart/2005/8/layout/hProcess7"/>
    <dgm:cxn modelId="{57D40697-62B0-C640-ABEE-2917ECD2853C}" type="presParOf" srcId="{76C3B6F9-1C3B-124C-A24A-4691A7FF74CC}" destId="{8CB909B3-E4FB-1749-8D3F-FD1D21CD6611}"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AEAC3-4F99-E342-823B-845646380A3F}">
      <dsp:nvSpPr>
        <dsp:cNvPr id="0" name=""/>
        <dsp:cNvSpPr/>
      </dsp:nvSpPr>
      <dsp:spPr>
        <a:xfrm>
          <a:off x="309" y="796051"/>
          <a:ext cx="1699062" cy="19988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B5D65C-0099-4D44-BC50-D883DDC007F1}">
      <dsp:nvSpPr>
        <dsp:cNvPr id="0" name=""/>
        <dsp:cNvSpPr/>
      </dsp:nvSpPr>
      <dsp:spPr>
        <a:xfrm>
          <a:off x="85262" y="876007"/>
          <a:ext cx="1529156" cy="129928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E4A26A-F536-B341-867F-E206152F60FB}">
      <dsp:nvSpPr>
        <dsp:cNvPr id="0" name=""/>
        <dsp:cNvSpPr/>
      </dsp:nvSpPr>
      <dsp:spPr>
        <a:xfrm>
          <a:off x="85262" y="2375196"/>
          <a:ext cx="1529156" cy="3397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Tenofovir/Emtricitabine</a:t>
          </a:r>
        </a:p>
      </dsp:txBody>
      <dsp:txXfrm>
        <a:off x="85262" y="2375196"/>
        <a:ext cx="1529156" cy="339796"/>
      </dsp:txXfrm>
    </dsp:sp>
    <dsp:sp modelId="{57B5D385-5294-0A40-BEC7-C6CBD6D0A383}">
      <dsp:nvSpPr>
        <dsp:cNvPr id="0" name=""/>
        <dsp:cNvSpPr/>
      </dsp:nvSpPr>
      <dsp:spPr>
        <a:xfrm>
          <a:off x="85262" y="2175290"/>
          <a:ext cx="1529156" cy="19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5262" y="2175290"/>
        <a:ext cx="1529156" cy="199905"/>
      </dsp:txXfrm>
    </dsp:sp>
    <dsp:sp modelId="{A18B9EE8-94C8-C34B-94F9-3AF4667831B2}">
      <dsp:nvSpPr>
        <dsp:cNvPr id="0" name=""/>
        <dsp:cNvSpPr/>
      </dsp:nvSpPr>
      <dsp:spPr>
        <a:xfrm>
          <a:off x="2153558" y="796051"/>
          <a:ext cx="1699062" cy="19988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4E2A82D-BE93-E44E-837E-9B82A11F0671}">
      <dsp:nvSpPr>
        <dsp:cNvPr id="0" name=""/>
        <dsp:cNvSpPr/>
      </dsp:nvSpPr>
      <dsp:spPr>
        <a:xfrm>
          <a:off x="2169072" y="815539"/>
          <a:ext cx="1529156" cy="129928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4C48D2-D8CF-2041-AB4C-A81D99AAF378}">
      <dsp:nvSpPr>
        <dsp:cNvPr id="0" name=""/>
        <dsp:cNvSpPr/>
      </dsp:nvSpPr>
      <dsp:spPr>
        <a:xfrm>
          <a:off x="2238511" y="2375196"/>
          <a:ext cx="1529156" cy="3397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TAF/Emtricitabine</a:t>
          </a:r>
        </a:p>
      </dsp:txBody>
      <dsp:txXfrm>
        <a:off x="2238511" y="2375196"/>
        <a:ext cx="1529156" cy="339796"/>
      </dsp:txXfrm>
    </dsp:sp>
    <dsp:sp modelId="{682E2A03-8479-3F49-960A-A42C5346FB75}">
      <dsp:nvSpPr>
        <dsp:cNvPr id="0" name=""/>
        <dsp:cNvSpPr/>
      </dsp:nvSpPr>
      <dsp:spPr>
        <a:xfrm>
          <a:off x="2238511" y="2175290"/>
          <a:ext cx="1529156" cy="19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8511" y="2175290"/>
        <a:ext cx="1529156" cy="199905"/>
      </dsp:txXfrm>
    </dsp:sp>
    <dsp:sp modelId="{7053F544-302B-BC45-B556-7E1B8AD86BBA}">
      <dsp:nvSpPr>
        <dsp:cNvPr id="0" name=""/>
        <dsp:cNvSpPr/>
      </dsp:nvSpPr>
      <dsp:spPr>
        <a:xfrm>
          <a:off x="4306807" y="796051"/>
          <a:ext cx="1699062" cy="19988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7ADF5B-59AF-E740-9B90-48D218389295}">
      <dsp:nvSpPr>
        <dsp:cNvPr id="0" name=""/>
        <dsp:cNvSpPr/>
      </dsp:nvSpPr>
      <dsp:spPr>
        <a:xfrm>
          <a:off x="4396700" y="862852"/>
          <a:ext cx="1519277" cy="1325593"/>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C525B1-CF0D-484C-A432-5758D75C8EB4}">
      <dsp:nvSpPr>
        <dsp:cNvPr id="0" name=""/>
        <dsp:cNvSpPr/>
      </dsp:nvSpPr>
      <dsp:spPr>
        <a:xfrm>
          <a:off x="4391761" y="2375196"/>
          <a:ext cx="1529156" cy="3397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Cabotegravir </a:t>
          </a:r>
          <a:r>
            <a:rPr lang="en-US" sz="1000" kern="1200" dirty="0" err="1"/>
            <a:t>inj</a:t>
          </a:r>
          <a:r>
            <a:rPr lang="en-US" sz="1000" kern="1200" dirty="0"/>
            <a:t>	</a:t>
          </a:r>
        </a:p>
      </dsp:txBody>
      <dsp:txXfrm>
        <a:off x="4391761" y="2375196"/>
        <a:ext cx="1529156" cy="339796"/>
      </dsp:txXfrm>
    </dsp:sp>
    <dsp:sp modelId="{ED0E92F6-5C02-AD4A-BA3A-98B1054093BD}">
      <dsp:nvSpPr>
        <dsp:cNvPr id="0" name=""/>
        <dsp:cNvSpPr/>
      </dsp:nvSpPr>
      <dsp:spPr>
        <a:xfrm>
          <a:off x="4391761" y="2175290"/>
          <a:ext cx="1529156" cy="19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391761" y="2175290"/>
        <a:ext cx="1529156" cy="199905"/>
      </dsp:txXfrm>
    </dsp:sp>
    <dsp:sp modelId="{C7801863-18A3-F340-82CE-F09E29B89E2D}">
      <dsp:nvSpPr>
        <dsp:cNvPr id="0" name=""/>
        <dsp:cNvSpPr/>
      </dsp:nvSpPr>
      <dsp:spPr>
        <a:xfrm>
          <a:off x="6460057" y="796051"/>
          <a:ext cx="1699062" cy="199889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391B72E-C171-324F-BFE5-8C95B48D7936}">
      <dsp:nvSpPr>
        <dsp:cNvPr id="0" name=""/>
        <dsp:cNvSpPr/>
      </dsp:nvSpPr>
      <dsp:spPr>
        <a:xfrm>
          <a:off x="6545010" y="876007"/>
          <a:ext cx="1529156" cy="1299283"/>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6FC65F-4787-DC47-8AF6-2ACD55BE0F2E}">
      <dsp:nvSpPr>
        <dsp:cNvPr id="0" name=""/>
        <dsp:cNvSpPr/>
      </dsp:nvSpPr>
      <dsp:spPr>
        <a:xfrm>
          <a:off x="6586534" y="2390980"/>
          <a:ext cx="1427696" cy="310863"/>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solidFill>
                <a:schemeClr val="bg1"/>
              </a:solidFill>
            </a:rPr>
            <a:t>Lenacapavir</a:t>
          </a:r>
          <a:r>
            <a:rPr lang="en-US" sz="1000" kern="1200" dirty="0">
              <a:solidFill>
                <a:schemeClr val="bg1"/>
              </a:solidFill>
            </a:rPr>
            <a:t> </a:t>
          </a:r>
          <a:r>
            <a:rPr lang="en-US" sz="1000" kern="1200" dirty="0" err="1">
              <a:solidFill>
                <a:schemeClr val="bg1"/>
              </a:solidFill>
            </a:rPr>
            <a:t>inj</a:t>
          </a:r>
          <a:endParaRPr lang="en-US" sz="1000" kern="1200" dirty="0">
            <a:solidFill>
              <a:schemeClr val="bg1"/>
            </a:solidFill>
          </a:endParaRPr>
        </a:p>
      </dsp:txBody>
      <dsp:txXfrm>
        <a:off x="6586534" y="2390980"/>
        <a:ext cx="1427696" cy="310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12529-D664-8E4C-9653-56E0D541EA39}">
      <dsp:nvSpPr>
        <dsp:cNvPr id="0" name=""/>
        <dsp:cNvSpPr/>
      </dsp:nvSpPr>
      <dsp:spPr>
        <a:xfrm>
          <a:off x="0" y="982503"/>
          <a:ext cx="6238875" cy="1310005"/>
        </a:xfrm>
        <a:prstGeom prst="notched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ED8CD2D5-6F4C-A644-9F63-B5B635FE8486}">
      <dsp:nvSpPr>
        <dsp:cNvPr id="0" name=""/>
        <dsp:cNvSpPr/>
      </dsp:nvSpPr>
      <dsp:spPr>
        <a:xfrm>
          <a:off x="2741" y="0"/>
          <a:ext cx="1809517" cy="131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a:t>Screen and Diagnose SUD</a:t>
          </a:r>
        </a:p>
      </dsp:txBody>
      <dsp:txXfrm>
        <a:off x="2741" y="0"/>
        <a:ext cx="1809517" cy="1310005"/>
      </dsp:txXfrm>
    </dsp:sp>
    <dsp:sp modelId="{FAEA631E-E543-FD42-8F12-D0917326F7E5}">
      <dsp:nvSpPr>
        <dsp:cNvPr id="0" name=""/>
        <dsp:cNvSpPr/>
      </dsp:nvSpPr>
      <dsp:spPr>
        <a:xfrm>
          <a:off x="743749" y="1473755"/>
          <a:ext cx="327501" cy="3275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61A0D3-DE44-934D-907D-C9085308E831}">
      <dsp:nvSpPr>
        <dsp:cNvPr id="0" name=""/>
        <dsp:cNvSpPr/>
      </dsp:nvSpPr>
      <dsp:spPr>
        <a:xfrm>
          <a:off x="1902735" y="1965007"/>
          <a:ext cx="1809517" cy="131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kern="1200"/>
            <a:t>Provide Treatment (Medications, Behavioral Health)</a:t>
          </a:r>
        </a:p>
      </dsp:txBody>
      <dsp:txXfrm>
        <a:off x="1902735" y="1965007"/>
        <a:ext cx="1809517" cy="1310005"/>
      </dsp:txXfrm>
    </dsp:sp>
    <dsp:sp modelId="{49B3A376-4DE3-5647-84E2-AF312EDFDE2B}">
      <dsp:nvSpPr>
        <dsp:cNvPr id="0" name=""/>
        <dsp:cNvSpPr/>
      </dsp:nvSpPr>
      <dsp:spPr>
        <a:xfrm>
          <a:off x="2643743" y="1473755"/>
          <a:ext cx="327501" cy="3275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5EB04-30EF-FD4E-852A-AA4ADAC7C1D7}">
      <dsp:nvSpPr>
        <dsp:cNvPr id="0" name=""/>
        <dsp:cNvSpPr/>
      </dsp:nvSpPr>
      <dsp:spPr>
        <a:xfrm>
          <a:off x="3802728" y="0"/>
          <a:ext cx="1809517" cy="131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a:lnSpc>
              <a:spcPct val="90000"/>
            </a:lnSpc>
            <a:spcBef>
              <a:spcPct val="0"/>
            </a:spcBef>
            <a:spcAft>
              <a:spcPct val="35000"/>
            </a:spcAft>
            <a:buNone/>
          </a:pPr>
          <a:r>
            <a:rPr lang="en-US" sz="1300" kern="1200"/>
            <a:t>Help retain in treatment/Overcome Barriers </a:t>
          </a:r>
        </a:p>
      </dsp:txBody>
      <dsp:txXfrm>
        <a:off x="3802728" y="0"/>
        <a:ext cx="1809517" cy="1310005"/>
      </dsp:txXfrm>
    </dsp:sp>
    <dsp:sp modelId="{0CC58C62-C7BE-C840-B67C-08026D2E097F}">
      <dsp:nvSpPr>
        <dsp:cNvPr id="0" name=""/>
        <dsp:cNvSpPr/>
      </dsp:nvSpPr>
      <dsp:spPr>
        <a:xfrm>
          <a:off x="4543736" y="1473755"/>
          <a:ext cx="327501" cy="3275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8F027-6660-CF4D-A463-AC1C44617284}">
      <dsp:nvSpPr>
        <dsp:cNvPr id="0" name=""/>
        <dsp:cNvSpPr/>
      </dsp:nvSpPr>
      <dsp:spPr>
        <a:xfrm>
          <a:off x="0" y="134939"/>
          <a:ext cx="7886700" cy="35100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Person currently reporting use of opioids </a:t>
          </a:r>
          <a:r>
            <a:rPr lang="en-US" sz="1500" u="sng" kern="1200" dirty="0"/>
            <a:t>in opioid withdrawal </a:t>
          </a:r>
          <a:endParaRPr lang="en-US" sz="1500" kern="1200" dirty="0"/>
        </a:p>
      </dsp:txBody>
      <dsp:txXfrm>
        <a:off x="17134" y="152073"/>
        <a:ext cx="7852432" cy="316732"/>
      </dsp:txXfrm>
    </dsp:sp>
    <dsp:sp modelId="{B80C75AC-DD05-8641-8375-61863B9B032C}">
      <dsp:nvSpPr>
        <dsp:cNvPr id="0" name=""/>
        <dsp:cNvSpPr/>
      </dsp:nvSpPr>
      <dsp:spPr>
        <a:xfrm>
          <a:off x="0" y="485939"/>
          <a:ext cx="7886700"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Needs Buprenorphine immediately to alleviate withdrawal</a:t>
          </a:r>
        </a:p>
      </dsp:txBody>
      <dsp:txXfrm>
        <a:off x="0" y="485939"/>
        <a:ext cx="7886700" cy="248400"/>
      </dsp:txXfrm>
    </dsp:sp>
    <dsp:sp modelId="{9D3474C5-D8C1-274F-A61C-5DD163D3C2C8}">
      <dsp:nvSpPr>
        <dsp:cNvPr id="0" name=""/>
        <dsp:cNvSpPr/>
      </dsp:nvSpPr>
      <dsp:spPr>
        <a:xfrm>
          <a:off x="0" y="734339"/>
          <a:ext cx="7886700" cy="35100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Person reporting opioid use but </a:t>
          </a:r>
          <a:r>
            <a:rPr lang="en-US" sz="1500" u="sng" kern="1200"/>
            <a:t>not in withdrawal</a:t>
          </a:r>
          <a:endParaRPr lang="en-US" sz="1500" kern="1200"/>
        </a:p>
      </dsp:txBody>
      <dsp:txXfrm>
        <a:off x="17134" y="751473"/>
        <a:ext cx="7852432" cy="316732"/>
      </dsp:txXfrm>
    </dsp:sp>
    <dsp:sp modelId="{95F2E46E-989F-8148-88CC-1C2F97FB43ED}">
      <dsp:nvSpPr>
        <dsp:cNvPr id="0" name=""/>
        <dsp:cNvSpPr/>
      </dsp:nvSpPr>
      <dsp:spPr>
        <a:xfrm>
          <a:off x="0" y="1085339"/>
          <a:ext cx="7886700"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Will Need Buprenorphine soon … when start withdrawal (* COWS 4 or greater)</a:t>
          </a:r>
        </a:p>
        <a:p>
          <a:pPr marL="114300" lvl="1" indent="-114300" algn="l" defTabSz="533400">
            <a:lnSpc>
              <a:spcPct val="90000"/>
            </a:lnSpc>
            <a:spcBef>
              <a:spcPct val="0"/>
            </a:spcBef>
            <a:spcAft>
              <a:spcPct val="20000"/>
            </a:spcAft>
            <a:buChar char="•"/>
          </a:pPr>
          <a:r>
            <a:rPr lang="en-US" sz="1200" kern="1200"/>
            <a:t>Or start now and maintain the opioid and build up the buprenorphine and then stop the opioid… don’t need to go into withdrawal</a:t>
          </a:r>
        </a:p>
        <a:p>
          <a:pPr marL="114300" lvl="1" indent="-114300" algn="l" defTabSz="533400">
            <a:lnSpc>
              <a:spcPct val="90000"/>
            </a:lnSpc>
            <a:spcBef>
              <a:spcPct val="0"/>
            </a:spcBef>
            <a:spcAft>
              <a:spcPct val="20000"/>
            </a:spcAft>
            <a:buChar char="•"/>
          </a:pPr>
          <a:r>
            <a:rPr lang="en-US" sz="1200" kern="1200" dirty="0"/>
            <a:t>Or Start Buprenorphine (LAI) when not in withdrawal or mild withdrawal (Monitor*)</a:t>
          </a:r>
        </a:p>
      </dsp:txBody>
      <dsp:txXfrm>
        <a:off x="0" y="1085339"/>
        <a:ext cx="7886700" cy="745200"/>
      </dsp:txXfrm>
    </dsp:sp>
    <dsp:sp modelId="{7C824BC3-8327-4143-BF22-52448D5D0048}">
      <dsp:nvSpPr>
        <dsp:cNvPr id="0" name=""/>
        <dsp:cNvSpPr/>
      </dsp:nvSpPr>
      <dsp:spPr>
        <a:xfrm>
          <a:off x="0" y="1830539"/>
          <a:ext cx="7886700" cy="35100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Person </a:t>
          </a:r>
          <a:r>
            <a:rPr lang="en-US" sz="1500" u="sng" kern="1200"/>
            <a:t>not actively using and at risk of relapse</a:t>
          </a:r>
          <a:r>
            <a:rPr lang="en-US" sz="1500" kern="1200"/>
            <a:t> (e.g., release from prison, confined setting)</a:t>
          </a:r>
        </a:p>
      </dsp:txBody>
      <dsp:txXfrm>
        <a:off x="17134" y="1847673"/>
        <a:ext cx="7852432" cy="316732"/>
      </dsp:txXfrm>
    </dsp:sp>
    <dsp:sp modelId="{6E35A1D8-09A5-4141-909D-65AA41F7F56C}">
      <dsp:nvSpPr>
        <dsp:cNvPr id="0" name=""/>
        <dsp:cNvSpPr/>
      </dsp:nvSpPr>
      <dsp:spPr>
        <a:xfrm>
          <a:off x="0" y="2181539"/>
          <a:ext cx="7886700" cy="94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Start buprenorphine to </a:t>
          </a:r>
          <a:r>
            <a:rPr lang="en-US" sz="1200" u="sng" kern="1200"/>
            <a:t>prevent relapse</a:t>
          </a:r>
          <a:endParaRPr lang="en-US" sz="1200" kern="1200"/>
        </a:p>
        <a:p>
          <a:pPr marL="114300" lvl="1" indent="-114300" algn="l" defTabSz="533400">
            <a:lnSpc>
              <a:spcPct val="90000"/>
            </a:lnSpc>
            <a:spcBef>
              <a:spcPct val="0"/>
            </a:spcBef>
            <a:spcAft>
              <a:spcPct val="20000"/>
            </a:spcAft>
            <a:buNone/>
          </a:pPr>
          <a:r>
            <a:rPr lang="en-US" sz="1200" u="sng" kern="1200"/>
            <a:t>Treat craving</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a:t>-Low dose of buprenorphine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a:t>-Go slow – may take 2 weeks or 4 weeks to get to adequate dose… monitor craving 1-10 scale until get to at least 16 mg daily / start LAI </a:t>
          </a:r>
          <a:r>
            <a:rPr lang="en-US" sz="1200" kern="1200" err="1"/>
            <a:t>bupe</a:t>
          </a:r>
          <a:endParaRPr lang="en-US" sz="1200" kern="1200"/>
        </a:p>
      </dsp:txBody>
      <dsp:txXfrm>
        <a:off x="0" y="2181539"/>
        <a:ext cx="7886700" cy="947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3DDEA-0B6C-EC45-A7AE-7F1EF3A9783C}">
      <dsp:nvSpPr>
        <dsp:cNvPr id="0" name=""/>
        <dsp:cNvSpPr/>
      </dsp:nvSpPr>
      <dsp:spPr>
        <a:xfrm>
          <a:off x="2639" y="38345"/>
          <a:ext cx="2573790" cy="6302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u="sng" kern="1200"/>
            <a:t>Medication Treatment:</a:t>
          </a:r>
        </a:p>
      </dsp:txBody>
      <dsp:txXfrm>
        <a:off x="2639" y="38345"/>
        <a:ext cx="2573790" cy="630206"/>
      </dsp:txXfrm>
    </dsp:sp>
    <dsp:sp modelId="{F900FAF9-5C52-6646-8C90-C05E188DC01F}">
      <dsp:nvSpPr>
        <dsp:cNvPr id="0" name=""/>
        <dsp:cNvSpPr/>
      </dsp:nvSpPr>
      <dsp:spPr>
        <a:xfrm>
          <a:off x="2639" y="668552"/>
          <a:ext cx="2573790" cy="3168416"/>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Goal is to reduce craving and amount of alcohol use </a:t>
          </a:r>
        </a:p>
        <a:p>
          <a:pPr marL="171450" lvl="1" indent="-171450" algn="l" defTabSz="800100">
            <a:lnSpc>
              <a:spcPct val="90000"/>
            </a:lnSpc>
            <a:spcBef>
              <a:spcPct val="0"/>
            </a:spcBef>
            <a:spcAft>
              <a:spcPct val="15000"/>
            </a:spcAft>
            <a:buChar char="•"/>
          </a:pPr>
          <a:r>
            <a:rPr lang="en-US" sz="1800" kern="1200"/>
            <a:t>Abstinence is not necessarily the goal</a:t>
          </a:r>
        </a:p>
        <a:p>
          <a:pPr marL="171450" lvl="1" indent="-171450" algn="l" defTabSz="800100">
            <a:lnSpc>
              <a:spcPct val="90000"/>
            </a:lnSpc>
            <a:spcBef>
              <a:spcPct val="0"/>
            </a:spcBef>
            <a:spcAft>
              <a:spcPct val="15000"/>
            </a:spcAft>
            <a:buChar char="•"/>
          </a:pPr>
          <a:r>
            <a:rPr lang="en-US" sz="1800" kern="1200"/>
            <a:t>Low risk Drinking</a:t>
          </a:r>
        </a:p>
      </dsp:txBody>
      <dsp:txXfrm>
        <a:off x="2639" y="668552"/>
        <a:ext cx="2573790" cy="3168416"/>
      </dsp:txXfrm>
    </dsp:sp>
    <dsp:sp modelId="{76228EAE-B155-AC49-99BB-ED316A14A6DB}">
      <dsp:nvSpPr>
        <dsp:cNvPr id="0" name=""/>
        <dsp:cNvSpPr/>
      </dsp:nvSpPr>
      <dsp:spPr>
        <a:xfrm>
          <a:off x="2936761" y="38345"/>
          <a:ext cx="2573790" cy="6302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u="sng" kern="1200"/>
            <a:t>Alcohol Withdrawal Risk Assessment:</a:t>
          </a:r>
          <a:endParaRPr lang="en-US" sz="1800" kern="1200"/>
        </a:p>
      </dsp:txBody>
      <dsp:txXfrm>
        <a:off x="2936761" y="38345"/>
        <a:ext cx="2573790" cy="630206"/>
      </dsp:txXfrm>
    </dsp:sp>
    <dsp:sp modelId="{6163E154-34B3-E741-8E9D-3F41E5C6FEE8}">
      <dsp:nvSpPr>
        <dsp:cNvPr id="0" name=""/>
        <dsp:cNvSpPr/>
      </dsp:nvSpPr>
      <dsp:spPr>
        <a:xfrm>
          <a:off x="2936761" y="668552"/>
          <a:ext cx="2573790" cy="3168416"/>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u="none" kern="1200"/>
            <a:t>Clinical Institute Withdrawal Assessment of Alcohol Scale, Revised </a:t>
          </a:r>
          <a:r>
            <a:rPr lang="en-US" sz="1800" kern="1200"/>
            <a:t>(CIWA)-Ar</a:t>
          </a:r>
        </a:p>
        <a:p>
          <a:pPr marL="171450" lvl="1" indent="-171450" algn="l" defTabSz="800100">
            <a:lnSpc>
              <a:spcPct val="90000"/>
            </a:lnSpc>
            <a:spcBef>
              <a:spcPct val="0"/>
            </a:spcBef>
            <a:spcAft>
              <a:spcPct val="15000"/>
            </a:spcAft>
            <a:buChar char="•"/>
          </a:pPr>
          <a:r>
            <a:rPr lang="en-US" sz="1800" kern="1200" dirty="0"/>
            <a:t>*If history of prior withdrawal symptoms that include delirium/seizures, then refer to inpatient detoxification first!</a:t>
          </a:r>
        </a:p>
      </dsp:txBody>
      <dsp:txXfrm>
        <a:off x="2936761" y="668552"/>
        <a:ext cx="2573790" cy="3168416"/>
      </dsp:txXfrm>
    </dsp:sp>
    <dsp:sp modelId="{A3B2F586-DD3C-2341-AFE4-1FEFA0017D98}">
      <dsp:nvSpPr>
        <dsp:cNvPr id="0" name=""/>
        <dsp:cNvSpPr/>
      </dsp:nvSpPr>
      <dsp:spPr>
        <a:xfrm>
          <a:off x="5870883" y="38345"/>
          <a:ext cx="2573790" cy="6302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u="sng" kern="1200"/>
            <a:t>Behavioral Treatment</a:t>
          </a:r>
          <a:r>
            <a:rPr lang="en-US" sz="1800" kern="1200"/>
            <a:t>:</a:t>
          </a:r>
        </a:p>
      </dsp:txBody>
      <dsp:txXfrm>
        <a:off x="5870883" y="38345"/>
        <a:ext cx="2573790" cy="630206"/>
      </dsp:txXfrm>
    </dsp:sp>
    <dsp:sp modelId="{F284FC74-F97F-424C-B110-2CF41985FDA3}">
      <dsp:nvSpPr>
        <dsp:cNvPr id="0" name=""/>
        <dsp:cNvSpPr/>
      </dsp:nvSpPr>
      <dsp:spPr>
        <a:xfrm>
          <a:off x="5870883" y="668552"/>
          <a:ext cx="2573790" cy="3168416"/>
        </a:xfrm>
        <a:prstGeom prst="rect">
          <a:avLst/>
        </a:prstGeom>
        <a:solidFill>
          <a:schemeClr val="accent2">
            <a:tint val="40000"/>
            <a:hueOff val="0"/>
            <a:satOff val="0"/>
            <a:lum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Cognitive Behavioral Therapy </a:t>
          </a:r>
        </a:p>
        <a:p>
          <a:pPr marL="171450" lvl="1" indent="-171450" algn="l" defTabSz="800100">
            <a:lnSpc>
              <a:spcPct val="90000"/>
            </a:lnSpc>
            <a:spcBef>
              <a:spcPct val="0"/>
            </a:spcBef>
            <a:spcAft>
              <a:spcPct val="15000"/>
            </a:spcAft>
            <a:buChar char="•"/>
          </a:pPr>
          <a:r>
            <a:rPr lang="en-US" sz="1800" kern="1200"/>
            <a:t>12-step programs (e.g. AA), </a:t>
          </a:r>
        </a:p>
        <a:p>
          <a:pPr marL="171450" lvl="1" indent="-171450" algn="l" defTabSz="800100">
            <a:lnSpc>
              <a:spcPct val="90000"/>
            </a:lnSpc>
            <a:spcBef>
              <a:spcPct val="0"/>
            </a:spcBef>
            <a:spcAft>
              <a:spcPct val="15000"/>
            </a:spcAft>
            <a:buChar char="•"/>
          </a:pPr>
          <a:r>
            <a:rPr lang="en-US" sz="1800" kern="1200"/>
            <a:t>Individual Counseling</a:t>
          </a:r>
        </a:p>
      </dsp:txBody>
      <dsp:txXfrm>
        <a:off x="5870883" y="668552"/>
        <a:ext cx="2573790" cy="3168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2DA98-3F30-44DA-A70C-F1ACAFB80935}">
      <dsp:nvSpPr>
        <dsp:cNvPr id="0" name=""/>
        <dsp:cNvSpPr/>
      </dsp:nvSpPr>
      <dsp:spPr>
        <a:xfrm>
          <a:off x="530099" y="349252"/>
          <a:ext cx="1406812" cy="140681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DD92F-82DE-426E-8AA1-17D0B0D819EE}">
      <dsp:nvSpPr>
        <dsp:cNvPr id="0" name=""/>
        <dsp:cNvSpPr/>
      </dsp:nvSpPr>
      <dsp:spPr>
        <a:xfrm>
          <a:off x="829912" y="649064"/>
          <a:ext cx="807187" cy="80718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1940D0-3F04-4FAB-A14F-4FDAF7042A8C}">
      <dsp:nvSpPr>
        <dsp:cNvPr id="0" name=""/>
        <dsp:cNvSpPr/>
      </dsp:nvSpPr>
      <dsp:spPr>
        <a:xfrm>
          <a:off x="80381"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a:solidFill>
                <a:schemeClr val="accent1"/>
              </a:solidFill>
            </a:rPr>
            <a:t>What</a:t>
          </a:r>
          <a:r>
            <a:rPr lang="en-US" sz="1600" kern="1200">
              <a:solidFill>
                <a:schemeClr val="accent1"/>
              </a:solidFill>
            </a:rPr>
            <a:t> do they want? </a:t>
          </a:r>
        </a:p>
      </dsp:txBody>
      <dsp:txXfrm>
        <a:off x="80381" y="2194252"/>
        <a:ext cx="2306250" cy="720000"/>
      </dsp:txXfrm>
    </dsp:sp>
    <dsp:sp modelId="{BA71E032-8480-4CF9-A600-26037AA7BEA0}">
      <dsp:nvSpPr>
        <dsp:cNvPr id="0" name=""/>
        <dsp:cNvSpPr/>
      </dsp:nvSpPr>
      <dsp:spPr>
        <a:xfrm>
          <a:off x="3239943" y="349252"/>
          <a:ext cx="1406812" cy="140681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94C89-0153-419F-BA56-F4BA47A09873}">
      <dsp:nvSpPr>
        <dsp:cNvPr id="0" name=""/>
        <dsp:cNvSpPr/>
      </dsp:nvSpPr>
      <dsp:spPr>
        <a:xfrm>
          <a:off x="3539756" y="649064"/>
          <a:ext cx="807187" cy="80718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0ACB6-7FBA-4EA5-9932-2957202E4FF6}">
      <dsp:nvSpPr>
        <dsp:cNvPr id="0" name=""/>
        <dsp:cNvSpPr/>
      </dsp:nvSpPr>
      <dsp:spPr>
        <a:xfrm>
          <a:off x="2790224"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a:solidFill>
                <a:schemeClr val="accent1"/>
              </a:solidFill>
            </a:rPr>
            <a:t>Where</a:t>
          </a:r>
          <a:r>
            <a:rPr lang="en-US" sz="1600" kern="1200">
              <a:solidFill>
                <a:schemeClr val="accent1"/>
              </a:solidFill>
            </a:rPr>
            <a:t> do they want to receive it? </a:t>
          </a:r>
        </a:p>
      </dsp:txBody>
      <dsp:txXfrm>
        <a:off x="2790224" y="2194252"/>
        <a:ext cx="2306250" cy="720000"/>
      </dsp:txXfrm>
    </dsp:sp>
    <dsp:sp modelId="{B694DA0A-1B1F-4ECC-835A-B5A57DC8DF51}">
      <dsp:nvSpPr>
        <dsp:cNvPr id="0" name=""/>
        <dsp:cNvSpPr/>
      </dsp:nvSpPr>
      <dsp:spPr>
        <a:xfrm>
          <a:off x="5949787" y="349252"/>
          <a:ext cx="1406812" cy="1406812"/>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FA21D-8782-4A0B-A8F0-1E8E80D93DF9}">
      <dsp:nvSpPr>
        <dsp:cNvPr id="0" name=""/>
        <dsp:cNvSpPr/>
      </dsp:nvSpPr>
      <dsp:spPr>
        <a:xfrm>
          <a:off x="6249600" y="649064"/>
          <a:ext cx="807187" cy="80718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AC238F-EEF7-4289-B5CD-BE462969D17D}">
      <dsp:nvSpPr>
        <dsp:cNvPr id="0" name=""/>
        <dsp:cNvSpPr/>
      </dsp:nvSpPr>
      <dsp:spPr>
        <a:xfrm>
          <a:off x="5500068"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a:solidFill>
                <a:schemeClr val="accent1"/>
              </a:solidFill>
            </a:rPr>
            <a:t>How</a:t>
          </a:r>
          <a:r>
            <a:rPr lang="en-US" sz="1600" kern="1200">
              <a:solidFill>
                <a:schemeClr val="accent1"/>
              </a:solidFill>
            </a:rPr>
            <a:t> do they want to receive it? </a:t>
          </a:r>
        </a:p>
      </dsp:txBody>
      <dsp:txXfrm>
        <a:off x="5500068" y="2194252"/>
        <a:ext cx="2306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50B72-CFBF-7F4F-B504-96C444435B3C}">
      <dsp:nvSpPr>
        <dsp:cNvPr id="0" name=""/>
        <dsp:cNvSpPr/>
      </dsp:nvSpPr>
      <dsp:spPr>
        <a:xfrm>
          <a:off x="0" y="1780290"/>
          <a:ext cx="8831980" cy="0"/>
        </a:xfrm>
        <a:prstGeom prst="line">
          <a:avLst/>
        </a:prstGeom>
        <a:solidFill>
          <a:schemeClr val="accent1">
            <a:alpha val="90000"/>
            <a:tint val="40000"/>
            <a:hueOff val="0"/>
            <a:satOff val="0"/>
            <a:lumOff val="0"/>
            <a:alphaOff val="0"/>
          </a:schemeClr>
        </a:solidFill>
        <a:ln w="31750" cap="rnd" cmpd="sng" algn="ctr">
          <a:solidFill>
            <a:schemeClr val="tx1">
              <a:alpha val="90000"/>
            </a:schemeClr>
          </a:solidFill>
          <a:prstDash val="solid"/>
          <a:tailEnd type="triangle" w="lg" len="lg"/>
        </a:ln>
        <a:effectLst/>
      </dsp:spPr>
      <dsp:style>
        <a:lnRef idx="2">
          <a:scrgbClr r="0" g="0" b="0"/>
        </a:lnRef>
        <a:fillRef idx="1">
          <a:scrgbClr r="0" g="0" b="0"/>
        </a:fillRef>
        <a:effectRef idx="0">
          <a:scrgbClr r="0" g="0" b="0"/>
        </a:effectRef>
        <a:fontRef idx="minor"/>
      </dsp:style>
    </dsp:sp>
    <dsp:sp modelId="{21CEA3FB-0049-3745-B52E-D24F969DF971}">
      <dsp:nvSpPr>
        <dsp:cNvPr id="0" name=""/>
        <dsp:cNvSpPr/>
      </dsp:nvSpPr>
      <dsp:spPr>
        <a:xfrm>
          <a:off x="79688"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t>14 June 2022</a:t>
          </a:r>
        </a:p>
      </dsp:txBody>
      <dsp:txXfrm>
        <a:off x="79688" y="1912031"/>
        <a:ext cx="1017960" cy="402345"/>
      </dsp:txXfrm>
    </dsp:sp>
    <dsp:sp modelId="{C63592BE-37FE-8F42-8C38-C3F1C8186DBD}">
      <dsp:nvSpPr>
        <dsp:cNvPr id="0" name=""/>
        <dsp:cNvSpPr/>
      </dsp:nvSpPr>
      <dsp:spPr>
        <a:xfrm>
          <a:off x="10281" y="401844"/>
          <a:ext cx="1156772" cy="701934"/>
        </a:xfrm>
        <a:prstGeom prst="roundRect">
          <a:avLst/>
        </a:prstGeom>
        <a:solidFill>
          <a:schemeClr val="accent1">
            <a:alpha val="90000"/>
          </a:schemeClr>
        </a:solidFill>
        <a:ln w="25400" cap="flat" cmpd="sng" algn="ctr">
          <a:solidFill>
            <a:srgbClr val="CCFFCC"/>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Avant Garde awarded 6/14/2022</a:t>
          </a:r>
        </a:p>
      </dsp:txBody>
      <dsp:txXfrm>
        <a:off x="44547" y="436110"/>
        <a:ext cx="1088240" cy="633402"/>
      </dsp:txXfrm>
    </dsp:sp>
    <dsp:sp modelId="{FF0546B9-04A5-CB42-91B9-3802FA472546}">
      <dsp:nvSpPr>
        <dsp:cNvPr id="0" name=""/>
        <dsp:cNvSpPr/>
      </dsp:nvSpPr>
      <dsp:spPr>
        <a:xfrm>
          <a:off x="588668"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A979AD36-36B3-964F-A418-A6735AB89DCB}">
      <dsp:nvSpPr>
        <dsp:cNvPr id="0" name=""/>
        <dsp:cNvSpPr/>
      </dsp:nvSpPr>
      <dsp:spPr>
        <a:xfrm>
          <a:off x="750616" y="1246202"/>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en-US" sz="1200" kern="1200" dirty="0">
              <a:solidFill>
                <a:schemeClr val="accent1"/>
              </a:solidFill>
            </a:rPr>
            <a:t>June 2022</a:t>
          </a:r>
        </a:p>
      </dsp:txBody>
      <dsp:txXfrm>
        <a:off x="750616" y="1246202"/>
        <a:ext cx="1017960" cy="402345"/>
      </dsp:txXfrm>
    </dsp:sp>
    <dsp:sp modelId="{BACC3066-7BCB-D94C-A49F-4BAD83ACE037}">
      <dsp:nvSpPr>
        <dsp:cNvPr id="0" name=""/>
        <dsp:cNvSpPr/>
      </dsp:nvSpPr>
      <dsp:spPr>
        <a:xfrm>
          <a:off x="561963"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23F0F560-7328-8F42-A495-2573D1D5A046}">
      <dsp:nvSpPr>
        <dsp:cNvPr id="0" name=""/>
        <dsp:cNvSpPr/>
      </dsp:nvSpPr>
      <dsp:spPr>
        <a:xfrm>
          <a:off x="661567" y="2456800"/>
          <a:ext cx="1156772" cy="1103779"/>
        </a:xfrm>
        <a:prstGeom prst="roundRect">
          <a:avLst/>
        </a:prstGeom>
        <a:solidFill>
          <a:srgbClr val="CCFFCC">
            <a:alpha val="90000"/>
          </a:srgbClr>
        </a:solidFill>
        <a:ln w="25400" cap="flat" cmpd="sng" algn="ctr">
          <a:solidFill>
            <a:srgbClr val="A9F5C6"/>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t>Informed that a mobile pharmacy </a:t>
          </a:r>
          <a:r>
            <a:rPr lang="en-US" sz="1100" b="1" kern="1200" dirty="0"/>
            <a:t>not</a:t>
          </a:r>
          <a:r>
            <a:rPr lang="en-US" sz="1100" kern="1200" dirty="0"/>
            <a:t> allowed under state regulations</a:t>
          </a:r>
        </a:p>
      </dsp:txBody>
      <dsp:txXfrm>
        <a:off x="715449" y="2510682"/>
        <a:ext cx="1049008" cy="996015"/>
      </dsp:txXfrm>
    </dsp:sp>
    <dsp:sp modelId="{E187EDEA-2D24-164D-8F62-0396AC913E3F}">
      <dsp:nvSpPr>
        <dsp:cNvPr id="0" name=""/>
        <dsp:cNvSpPr/>
      </dsp:nvSpPr>
      <dsp:spPr>
        <a:xfrm>
          <a:off x="1259596" y="178028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AB6414B6-99FB-BD4B-8719-D3E110386833}">
      <dsp:nvSpPr>
        <dsp:cNvPr id="0" name=""/>
        <dsp:cNvSpPr/>
      </dsp:nvSpPr>
      <dsp:spPr>
        <a:xfrm>
          <a:off x="1421544"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solidFill>
                <a:schemeClr val="accent1"/>
              </a:solidFill>
            </a:rPr>
            <a:t>June 2022</a:t>
          </a:r>
        </a:p>
      </dsp:txBody>
      <dsp:txXfrm>
        <a:off x="1421544" y="1912031"/>
        <a:ext cx="1017960" cy="402345"/>
      </dsp:txXfrm>
    </dsp:sp>
    <dsp:sp modelId="{F8E5F1D4-29C3-6B4A-ABB4-C8B638DD56C1}">
      <dsp:nvSpPr>
        <dsp:cNvPr id="0" name=""/>
        <dsp:cNvSpPr/>
      </dsp:nvSpPr>
      <dsp:spPr>
        <a:xfrm>
          <a:off x="1232892"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F00D664D-CE13-C04B-A96D-082569E62A9A}">
      <dsp:nvSpPr>
        <dsp:cNvPr id="0" name=""/>
        <dsp:cNvSpPr/>
      </dsp:nvSpPr>
      <dsp:spPr>
        <a:xfrm>
          <a:off x="1352138" y="0"/>
          <a:ext cx="1156772" cy="110377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0070C0"/>
              </a:solidFill>
            </a:rPr>
            <a:t>Support from CT Department of Consumer Protection Division of Drug Control (DDC) for changing the legislation</a:t>
          </a:r>
        </a:p>
      </dsp:txBody>
      <dsp:txXfrm>
        <a:off x="1406020" y="53882"/>
        <a:ext cx="1049008" cy="996015"/>
      </dsp:txXfrm>
    </dsp:sp>
    <dsp:sp modelId="{1E78E952-5390-2547-AD08-2D1EDA381429}">
      <dsp:nvSpPr>
        <dsp:cNvPr id="0" name=""/>
        <dsp:cNvSpPr/>
      </dsp:nvSpPr>
      <dsp:spPr>
        <a:xfrm>
          <a:off x="1930524"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BC65DCB6-0EFB-D64E-989D-F6C4C703F2F1}">
      <dsp:nvSpPr>
        <dsp:cNvPr id="0" name=""/>
        <dsp:cNvSpPr/>
      </dsp:nvSpPr>
      <dsp:spPr>
        <a:xfrm>
          <a:off x="2092472" y="1246202"/>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en-US" sz="1200" kern="1200" dirty="0"/>
            <a:t>Oct. 2022</a:t>
          </a:r>
        </a:p>
      </dsp:txBody>
      <dsp:txXfrm>
        <a:off x="2092472" y="1246202"/>
        <a:ext cx="1017960" cy="402345"/>
      </dsp:txXfrm>
    </dsp:sp>
    <dsp:sp modelId="{08117A0B-3C7A-B846-8459-4326EC8A2FC0}">
      <dsp:nvSpPr>
        <dsp:cNvPr id="0" name=""/>
        <dsp:cNvSpPr/>
      </dsp:nvSpPr>
      <dsp:spPr>
        <a:xfrm>
          <a:off x="1903820"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82044F9F-7252-234C-AFE3-D3E15242BEA3}">
      <dsp:nvSpPr>
        <dsp:cNvPr id="0" name=""/>
        <dsp:cNvSpPr/>
      </dsp:nvSpPr>
      <dsp:spPr>
        <a:xfrm>
          <a:off x="2004245" y="2387902"/>
          <a:ext cx="1156772" cy="1103779"/>
        </a:xfrm>
        <a:prstGeom prst="round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t>Support from YNHH Governmental Relations Office and Yale Office of Federal and State Relations</a:t>
          </a:r>
        </a:p>
      </dsp:txBody>
      <dsp:txXfrm>
        <a:off x="2058127" y="2441784"/>
        <a:ext cx="1049008" cy="996015"/>
      </dsp:txXfrm>
    </dsp:sp>
    <dsp:sp modelId="{79C032E9-27FC-A74C-A5EA-9848FDA1D84B}">
      <dsp:nvSpPr>
        <dsp:cNvPr id="0" name=""/>
        <dsp:cNvSpPr/>
      </dsp:nvSpPr>
      <dsp:spPr>
        <a:xfrm>
          <a:off x="2601452" y="178028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77104443-7A66-6E42-94F6-F8AE6C830906}">
      <dsp:nvSpPr>
        <dsp:cNvPr id="0" name=""/>
        <dsp:cNvSpPr/>
      </dsp:nvSpPr>
      <dsp:spPr>
        <a:xfrm>
          <a:off x="2763401"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solidFill>
                <a:srgbClr val="FF0000"/>
              </a:solidFill>
            </a:rPr>
            <a:t>Jan. 2023</a:t>
          </a:r>
        </a:p>
      </dsp:txBody>
      <dsp:txXfrm>
        <a:off x="2763401" y="1912031"/>
        <a:ext cx="1017960" cy="402345"/>
      </dsp:txXfrm>
    </dsp:sp>
    <dsp:sp modelId="{047F8586-C6D6-644C-9BAE-400F345FEF8D}">
      <dsp:nvSpPr>
        <dsp:cNvPr id="0" name=""/>
        <dsp:cNvSpPr/>
      </dsp:nvSpPr>
      <dsp:spPr>
        <a:xfrm>
          <a:off x="2574748"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6C2B74FA-EF95-174E-86C7-CB64EF3E45CF}">
      <dsp:nvSpPr>
        <dsp:cNvPr id="0" name=""/>
        <dsp:cNvSpPr/>
      </dsp:nvSpPr>
      <dsp:spPr>
        <a:xfrm>
          <a:off x="2693994" y="0"/>
          <a:ext cx="1156772" cy="110377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0070C0"/>
              </a:solidFill>
            </a:rPr>
            <a:t>Senator Maroney sponsored new bill that included </a:t>
          </a:r>
          <a:r>
            <a:rPr lang="en-US" sz="1100" kern="1200" dirty="0">
              <a:solidFill>
                <a:srgbClr val="FF0000"/>
              </a:solidFill>
            </a:rPr>
            <a:t>proposed legislation that </a:t>
          </a:r>
          <a:r>
            <a:rPr lang="en-US" sz="1100" b="1" kern="1200" dirty="0">
              <a:solidFill>
                <a:srgbClr val="FF0000"/>
              </a:solidFill>
            </a:rPr>
            <a:t>Dr. Springer </a:t>
          </a:r>
          <a:r>
            <a:rPr lang="en-US" sz="1100" kern="1200" dirty="0">
              <a:solidFill>
                <a:srgbClr val="FF0000"/>
              </a:solidFill>
            </a:rPr>
            <a:t>&amp; Collaborators helped write</a:t>
          </a:r>
        </a:p>
      </dsp:txBody>
      <dsp:txXfrm>
        <a:off x="2747876" y="53882"/>
        <a:ext cx="1049008" cy="996015"/>
      </dsp:txXfrm>
    </dsp:sp>
    <dsp:sp modelId="{19CF8B61-BFCE-E74B-90FB-A43298E76DDD}">
      <dsp:nvSpPr>
        <dsp:cNvPr id="0" name=""/>
        <dsp:cNvSpPr/>
      </dsp:nvSpPr>
      <dsp:spPr>
        <a:xfrm>
          <a:off x="3272381"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3C08EB25-F063-CD4A-8740-2E0842799947}">
      <dsp:nvSpPr>
        <dsp:cNvPr id="0" name=""/>
        <dsp:cNvSpPr/>
      </dsp:nvSpPr>
      <dsp:spPr>
        <a:xfrm>
          <a:off x="3434329" y="1246202"/>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en-US" sz="1200" kern="1200" dirty="0">
              <a:solidFill>
                <a:srgbClr val="FF0000"/>
              </a:solidFill>
            </a:rPr>
            <a:t>8 Feb. 2023</a:t>
          </a:r>
        </a:p>
      </dsp:txBody>
      <dsp:txXfrm>
        <a:off x="3434329" y="1246202"/>
        <a:ext cx="1017960" cy="402345"/>
      </dsp:txXfrm>
    </dsp:sp>
    <dsp:sp modelId="{BBA434E1-2EFA-384F-AC09-07972094CFA6}">
      <dsp:nvSpPr>
        <dsp:cNvPr id="0" name=""/>
        <dsp:cNvSpPr/>
      </dsp:nvSpPr>
      <dsp:spPr>
        <a:xfrm>
          <a:off x="3245676"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FF168CE1-C61E-634B-BC9A-F17E1C487850}">
      <dsp:nvSpPr>
        <dsp:cNvPr id="0" name=""/>
        <dsp:cNvSpPr/>
      </dsp:nvSpPr>
      <dsp:spPr>
        <a:xfrm>
          <a:off x="3364923" y="2456800"/>
          <a:ext cx="1156772" cy="1103779"/>
        </a:xfrm>
        <a:prstGeom prst="round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rgbClr val="FF0000"/>
              </a:solidFill>
            </a:rPr>
            <a:t>Public testimony by Dr. Springer </a:t>
          </a:r>
          <a:r>
            <a:rPr lang="en-US" sz="1100" kern="1200" dirty="0"/>
            <a:t>to General Law Committee</a:t>
          </a:r>
        </a:p>
      </dsp:txBody>
      <dsp:txXfrm>
        <a:off x="3418805" y="2510682"/>
        <a:ext cx="1049008" cy="996015"/>
      </dsp:txXfrm>
    </dsp:sp>
    <dsp:sp modelId="{AF485F9A-5CD3-2045-A78A-77F4D13E61A9}">
      <dsp:nvSpPr>
        <dsp:cNvPr id="0" name=""/>
        <dsp:cNvSpPr/>
      </dsp:nvSpPr>
      <dsp:spPr>
        <a:xfrm>
          <a:off x="3943309" y="178028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C234FB78-AEC2-EB49-8166-2C0154F24EEA}">
      <dsp:nvSpPr>
        <dsp:cNvPr id="0" name=""/>
        <dsp:cNvSpPr/>
      </dsp:nvSpPr>
      <dsp:spPr>
        <a:xfrm>
          <a:off x="4105257"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solidFill>
                <a:schemeClr val="accent1"/>
              </a:solidFill>
            </a:rPr>
            <a:t>9 Feb. 2023</a:t>
          </a:r>
        </a:p>
      </dsp:txBody>
      <dsp:txXfrm>
        <a:off x="4105257" y="1912031"/>
        <a:ext cx="1017960" cy="402345"/>
      </dsp:txXfrm>
    </dsp:sp>
    <dsp:sp modelId="{FEDA88F2-75D9-0348-9520-609CC3128D02}">
      <dsp:nvSpPr>
        <dsp:cNvPr id="0" name=""/>
        <dsp:cNvSpPr/>
      </dsp:nvSpPr>
      <dsp:spPr>
        <a:xfrm>
          <a:off x="3916605"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D23799C0-ADEC-7542-A2C9-4754B490AD4F}">
      <dsp:nvSpPr>
        <dsp:cNvPr id="0" name=""/>
        <dsp:cNvSpPr/>
      </dsp:nvSpPr>
      <dsp:spPr>
        <a:xfrm>
          <a:off x="4035851" y="0"/>
          <a:ext cx="1156772" cy="110377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accent1"/>
              </a:solidFill>
            </a:rPr>
            <a:t>Legislation passed by General Law Committee and sent to Senate and House for vote</a:t>
          </a:r>
        </a:p>
      </dsp:txBody>
      <dsp:txXfrm>
        <a:off x="4089733" y="53882"/>
        <a:ext cx="1049008" cy="996015"/>
      </dsp:txXfrm>
    </dsp:sp>
    <dsp:sp modelId="{B0CABB02-5F70-5046-A987-265B9AFE267B}">
      <dsp:nvSpPr>
        <dsp:cNvPr id="0" name=""/>
        <dsp:cNvSpPr/>
      </dsp:nvSpPr>
      <dsp:spPr>
        <a:xfrm>
          <a:off x="4614237"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67C5ACCC-6957-7949-A55E-AB16DCDE3938}">
      <dsp:nvSpPr>
        <dsp:cNvPr id="0" name=""/>
        <dsp:cNvSpPr/>
      </dsp:nvSpPr>
      <dsp:spPr>
        <a:xfrm>
          <a:off x="4776185" y="1246202"/>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en-US" sz="1200" kern="1200" dirty="0"/>
            <a:t>Mar. 2023</a:t>
          </a:r>
        </a:p>
      </dsp:txBody>
      <dsp:txXfrm>
        <a:off x="4776185" y="1246202"/>
        <a:ext cx="1017960" cy="402345"/>
      </dsp:txXfrm>
    </dsp:sp>
    <dsp:sp modelId="{B6229BDB-97FB-E042-A5E6-0FA3D2FA8201}">
      <dsp:nvSpPr>
        <dsp:cNvPr id="0" name=""/>
        <dsp:cNvSpPr/>
      </dsp:nvSpPr>
      <dsp:spPr>
        <a:xfrm>
          <a:off x="4587533"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CA593D6B-248B-E948-97E9-96B8E9EFEE18}">
      <dsp:nvSpPr>
        <dsp:cNvPr id="0" name=""/>
        <dsp:cNvSpPr/>
      </dsp:nvSpPr>
      <dsp:spPr>
        <a:xfrm>
          <a:off x="4706779" y="2456800"/>
          <a:ext cx="1156772" cy="1103779"/>
        </a:xfrm>
        <a:prstGeom prst="round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t>Met with YNHH Pharmacy Leadership to forge partnership with retail pharmacy</a:t>
          </a:r>
        </a:p>
      </dsp:txBody>
      <dsp:txXfrm>
        <a:off x="4760661" y="2510682"/>
        <a:ext cx="1049008" cy="996015"/>
      </dsp:txXfrm>
    </dsp:sp>
    <dsp:sp modelId="{27B6569A-2E35-DD45-BEC6-1E6938E5B70D}">
      <dsp:nvSpPr>
        <dsp:cNvPr id="0" name=""/>
        <dsp:cNvSpPr/>
      </dsp:nvSpPr>
      <dsp:spPr>
        <a:xfrm>
          <a:off x="5285165" y="178028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6F03F3A2-29A9-1446-95F2-E5A8952CAA95}">
      <dsp:nvSpPr>
        <dsp:cNvPr id="0" name=""/>
        <dsp:cNvSpPr/>
      </dsp:nvSpPr>
      <dsp:spPr>
        <a:xfrm>
          <a:off x="5447114"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t>May 2023</a:t>
          </a:r>
        </a:p>
      </dsp:txBody>
      <dsp:txXfrm>
        <a:off x="5447114" y="1912031"/>
        <a:ext cx="1017960" cy="402345"/>
      </dsp:txXfrm>
    </dsp:sp>
    <dsp:sp modelId="{DBE3976B-3994-ED4A-960F-437D6FDFD60B}">
      <dsp:nvSpPr>
        <dsp:cNvPr id="0" name=""/>
        <dsp:cNvSpPr/>
      </dsp:nvSpPr>
      <dsp:spPr>
        <a:xfrm>
          <a:off x="5258461"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DB3FC09C-4306-5A47-AF3E-5AD767865478}">
      <dsp:nvSpPr>
        <dsp:cNvPr id="0" name=""/>
        <dsp:cNvSpPr/>
      </dsp:nvSpPr>
      <dsp:spPr>
        <a:xfrm>
          <a:off x="5377707" y="79334"/>
          <a:ext cx="1156772" cy="1024445"/>
        </a:xfrm>
        <a:prstGeom prst="round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kern="1200" dirty="0"/>
            <a:t>Signed Letter of Intent from YNHH Pharmacy Leadership</a:t>
          </a:r>
        </a:p>
      </dsp:txBody>
      <dsp:txXfrm>
        <a:off x="5427716" y="129343"/>
        <a:ext cx="1056754" cy="924427"/>
      </dsp:txXfrm>
    </dsp:sp>
    <dsp:sp modelId="{C5F2E5BC-177A-684B-B2D4-6F9F3B99FB15}">
      <dsp:nvSpPr>
        <dsp:cNvPr id="0" name=""/>
        <dsp:cNvSpPr/>
      </dsp:nvSpPr>
      <dsp:spPr>
        <a:xfrm>
          <a:off x="5956094"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E06BC46D-9E70-7343-A463-66E62F1FB05B}">
      <dsp:nvSpPr>
        <dsp:cNvPr id="0" name=""/>
        <dsp:cNvSpPr/>
      </dsp:nvSpPr>
      <dsp:spPr>
        <a:xfrm>
          <a:off x="6118042" y="1246202"/>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en-US" sz="1200" kern="1200" dirty="0">
              <a:solidFill>
                <a:schemeClr val="accent1"/>
              </a:solidFill>
            </a:rPr>
            <a:t>30 May 2023</a:t>
          </a:r>
        </a:p>
      </dsp:txBody>
      <dsp:txXfrm>
        <a:off x="6118042" y="1246202"/>
        <a:ext cx="1017960" cy="402345"/>
      </dsp:txXfrm>
    </dsp:sp>
    <dsp:sp modelId="{2C59B8AA-337C-5046-9028-ABBC33C3D264}">
      <dsp:nvSpPr>
        <dsp:cNvPr id="0" name=""/>
        <dsp:cNvSpPr/>
      </dsp:nvSpPr>
      <dsp:spPr>
        <a:xfrm>
          <a:off x="5929389"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7CB5B70A-79A4-E14F-9513-4E18D1C03AA4}">
      <dsp:nvSpPr>
        <dsp:cNvPr id="0" name=""/>
        <dsp:cNvSpPr/>
      </dsp:nvSpPr>
      <dsp:spPr>
        <a:xfrm>
          <a:off x="6143722" y="2360396"/>
          <a:ext cx="1156772" cy="110377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chemeClr val="tx1"/>
              </a:solidFill>
            </a:rPr>
            <a:t>SB 1102 AN ACT CONCERNING PHARMACIES AND PHARMACISTS</a:t>
          </a:r>
          <a:r>
            <a:rPr lang="en-US" sz="1100" kern="1200" dirty="0">
              <a:solidFill>
                <a:schemeClr val="tx1"/>
              </a:solidFill>
            </a:rPr>
            <a:t> </a:t>
          </a:r>
          <a:r>
            <a:rPr lang="en-US" sz="1100" b="0" kern="1200" dirty="0">
              <a:solidFill>
                <a:schemeClr val="tx1"/>
              </a:solidFill>
            </a:rPr>
            <a:t>passed</a:t>
          </a:r>
          <a:r>
            <a:rPr lang="en-US" sz="1100" kern="1200" dirty="0">
              <a:solidFill>
                <a:schemeClr val="tx1"/>
              </a:solidFill>
            </a:rPr>
            <a:t> through CT Senate and House</a:t>
          </a:r>
        </a:p>
      </dsp:txBody>
      <dsp:txXfrm>
        <a:off x="6197604" y="2414278"/>
        <a:ext cx="1049008" cy="996015"/>
      </dsp:txXfrm>
    </dsp:sp>
    <dsp:sp modelId="{46FC536B-A06D-224E-B3B2-1CEF5AA32210}">
      <dsp:nvSpPr>
        <dsp:cNvPr id="0" name=""/>
        <dsp:cNvSpPr/>
      </dsp:nvSpPr>
      <dsp:spPr>
        <a:xfrm>
          <a:off x="6627022" y="178028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F07F4137-5071-984A-B003-D44AABE08AE3}">
      <dsp:nvSpPr>
        <dsp:cNvPr id="0" name=""/>
        <dsp:cNvSpPr/>
      </dsp:nvSpPr>
      <dsp:spPr>
        <a:xfrm>
          <a:off x="6788970" y="1912031"/>
          <a:ext cx="1017960" cy="402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533400">
            <a:lnSpc>
              <a:spcPct val="90000"/>
            </a:lnSpc>
            <a:spcBef>
              <a:spcPct val="0"/>
            </a:spcBef>
            <a:spcAft>
              <a:spcPct val="35000"/>
            </a:spcAft>
            <a:buNone/>
            <a:defRPr b="1"/>
          </a:pPr>
          <a:r>
            <a:rPr lang="en-US" sz="1200" kern="1200" dirty="0">
              <a:solidFill>
                <a:srgbClr val="FF0000"/>
              </a:solidFill>
            </a:rPr>
            <a:t>7 June 2023</a:t>
          </a:r>
        </a:p>
      </dsp:txBody>
      <dsp:txXfrm>
        <a:off x="6788970" y="1912031"/>
        <a:ext cx="1017960" cy="402345"/>
      </dsp:txXfrm>
    </dsp:sp>
    <dsp:sp modelId="{C6F29BAF-FAAC-C144-B40D-3331233E9E0F}">
      <dsp:nvSpPr>
        <dsp:cNvPr id="0" name=""/>
        <dsp:cNvSpPr/>
      </dsp:nvSpPr>
      <dsp:spPr>
        <a:xfrm>
          <a:off x="6600318"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0CA1D848-BAC4-7B40-B86B-A7DF6003BE23}">
      <dsp:nvSpPr>
        <dsp:cNvPr id="0" name=""/>
        <dsp:cNvSpPr/>
      </dsp:nvSpPr>
      <dsp:spPr>
        <a:xfrm>
          <a:off x="6719564" y="231103"/>
          <a:ext cx="1156772" cy="872675"/>
        </a:xfrm>
        <a:prstGeom prst="roundRect">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rgbClr val="0070C0"/>
              </a:solidFill>
            </a:rPr>
            <a:t>SB 1102 signed by CT Governor Lamont</a:t>
          </a:r>
        </a:p>
      </dsp:txBody>
      <dsp:txXfrm>
        <a:off x="6762164" y="273703"/>
        <a:ext cx="1071572" cy="787475"/>
      </dsp:txXfrm>
    </dsp:sp>
    <dsp:sp modelId="{7A0DD173-8B9F-D04A-94DF-4CA45404E484}">
      <dsp:nvSpPr>
        <dsp:cNvPr id="0" name=""/>
        <dsp:cNvSpPr/>
      </dsp:nvSpPr>
      <dsp:spPr>
        <a:xfrm>
          <a:off x="7297950" y="1103779"/>
          <a:ext cx="0" cy="676510"/>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BE26BCF9-BF60-7E45-8236-595D041CE6D4}">
      <dsp:nvSpPr>
        <dsp:cNvPr id="0" name=""/>
        <dsp:cNvSpPr/>
      </dsp:nvSpPr>
      <dsp:spPr>
        <a:xfrm>
          <a:off x="7597115" y="1460538"/>
          <a:ext cx="1017960" cy="20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defRPr b="1"/>
          </a:pPr>
          <a:r>
            <a:rPr lang="en-US" sz="1100" b="1" kern="1200" dirty="0">
              <a:solidFill>
                <a:srgbClr val="FF0000"/>
              </a:solidFill>
            </a:rPr>
            <a:t>1 July 2023</a:t>
          </a:r>
        </a:p>
      </dsp:txBody>
      <dsp:txXfrm>
        <a:off x="7597115" y="1460538"/>
        <a:ext cx="1017960" cy="202122"/>
      </dsp:txXfrm>
    </dsp:sp>
    <dsp:sp modelId="{278E1681-3492-2B4A-BBF1-DF9F2273D285}">
      <dsp:nvSpPr>
        <dsp:cNvPr id="0" name=""/>
        <dsp:cNvSpPr/>
      </dsp:nvSpPr>
      <dsp:spPr>
        <a:xfrm>
          <a:off x="7271246" y="1753585"/>
          <a:ext cx="53408" cy="53408"/>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4B43694D-9766-FA4E-B32E-1963EC398AEF}">
      <dsp:nvSpPr>
        <dsp:cNvPr id="0" name=""/>
        <dsp:cNvSpPr/>
      </dsp:nvSpPr>
      <dsp:spPr>
        <a:xfrm>
          <a:off x="7300125" y="2555208"/>
          <a:ext cx="1431205" cy="795721"/>
        </a:xfrm>
        <a:prstGeom prst="roundRect">
          <a:avLst/>
        </a:prstGeom>
        <a:no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rgbClr val="0070C0"/>
              </a:solidFill>
            </a:rPr>
            <a:t>Mobile retail pharmacies legal in CT !</a:t>
          </a:r>
        </a:p>
      </dsp:txBody>
      <dsp:txXfrm>
        <a:off x="7338969" y="2594052"/>
        <a:ext cx="1353517" cy="718033"/>
      </dsp:txXfrm>
    </dsp:sp>
    <dsp:sp modelId="{ABB3A95C-E861-1346-ABD8-9C3C0F8F99A0}">
      <dsp:nvSpPr>
        <dsp:cNvPr id="0" name=""/>
        <dsp:cNvSpPr/>
      </dsp:nvSpPr>
      <dsp:spPr>
        <a:xfrm>
          <a:off x="8106095" y="1994625"/>
          <a:ext cx="0" cy="339851"/>
        </a:xfrm>
        <a:prstGeom prst="line">
          <a:avLst/>
        </a:prstGeom>
        <a:noFill/>
        <a:ln w="9525" cap="rnd" cmpd="sng" algn="ctr">
          <a:solidFill>
            <a:schemeClr val="accent1"/>
          </a:solidFill>
          <a:prstDash val="dash"/>
        </a:ln>
        <a:effectLst/>
      </dsp:spPr>
      <dsp:style>
        <a:lnRef idx="1">
          <a:scrgbClr r="0" g="0" b="0"/>
        </a:lnRef>
        <a:fillRef idx="0">
          <a:scrgbClr r="0" g="0" b="0"/>
        </a:fillRef>
        <a:effectRef idx="0">
          <a:scrgbClr r="0" g="0" b="0"/>
        </a:effectRef>
        <a:fontRef idx="minor"/>
      </dsp:style>
    </dsp:sp>
    <dsp:sp modelId="{BFB95758-B11B-6E47-93A0-0AE9A0C7B2F5}">
      <dsp:nvSpPr>
        <dsp:cNvPr id="0" name=""/>
        <dsp:cNvSpPr/>
      </dsp:nvSpPr>
      <dsp:spPr>
        <a:xfrm>
          <a:off x="8079391" y="1981210"/>
          <a:ext cx="53408" cy="26830"/>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7E913-1A3A-4289-92B0-01DD3549BDE6}">
      <dsp:nvSpPr>
        <dsp:cNvPr id="0" name=""/>
        <dsp:cNvSpPr/>
      </dsp:nvSpPr>
      <dsp:spPr>
        <a:xfrm>
          <a:off x="4688" y="894386"/>
          <a:ext cx="1636923" cy="2643939"/>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solidFill>
                <a:schemeClr val="bg1"/>
              </a:solidFill>
              <a:latin typeface="Calibri"/>
              <a:ea typeface="Calibri"/>
              <a:cs typeface="Calibri"/>
            </a:rPr>
            <a:t>Previous HIV </a:t>
          </a:r>
        </a:p>
      </dsp:txBody>
      <dsp:txXfrm rot="16200000">
        <a:off x="-915634" y="1814708"/>
        <a:ext cx="2168030" cy="327384"/>
      </dsp:txXfrm>
    </dsp:sp>
    <dsp:sp modelId="{AAE86DB3-C0CA-4D0A-BB5B-C743D13C228B}">
      <dsp:nvSpPr>
        <dsp:cNvPr id="0" name=""/>
        <dsp:cNvSpPr/>
      </dsp:nvSpPr>
      <dsp:spPr>
        <a:xfrm>
          <a:off x="332073" y="894386"/>
          <a:ext cx="1219507" cy="264393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chemeClr val="bg1"/>
              </a:solidFill>
              <a:latin typeface="Calibri"/>
              <a:ea typeface="Calibri"/>
              <a:cs typeface="Calibri"/>
            </a:rPr>
            <a:t>10 (0.9%)</a:t>
          </a:r>
        </a:p>
      </dsp:txBody>
      <dsp:txXfrm>
        <a:off x="332073" y="894386"/>
        <a:ext cx="1219507" cy="2643939"/>
      </dsp:txXfrm>
    </dsp:sp>
    <dsp:sp modelId="{0252A979-5F88-4AE9-982C-6727A69F9B20}">
      <dsp:nvSpPr>
        <dsp:cNvPr id="0" name=""/>
        <dsp:cNvSpPr/>
      </dsp:nvSpPr>
      <dsp:spPr>
        <a:xfrm>
          <a:off x="1698904" y="894386"/>
          <a:ext cx="1636923" cy="2697584"/>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solidFill>
                <a:schemeClr val="bg1"/>
              </a:solidFill>
              <a:latin typeface="Calibri"/>
              <a:ea typeface="Calibri"/>
              <a:cs typeface="Calibri"/>
            </a:rPr>
            <a:t>Rapid HIV tested</a:t>
          </a:r>
        </a:p>
      </dsp:txBody>
      <dsp:txXfrm rot="16200000">
        <a:off x="756587" y="1836703"/>
        <a:ext cx="2212019" cy="327384"/>
      </dsp:txXfrm>
    </dsp:sp>
    <dsp:sp modelId="{D8206125-C8C2-41CE-BBB5-A0EAD26612D8}">
      <dsp:nvSpPr>
        <dsp:cNvPr id="0" name=""/>
        <dsp:cNvSpPr/>
      </dsp:nvSpPr>
      <dsp:spPr>
        <a:xfrm rot="5400000">
          <a:off x="1562780" y="2455216"/>
          <a:ext cx="288617" cy="245538"/>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A1C6F2-0767-43AE-B305-779BFEDE1A69}">
      <dsp:nvSpPr>
        <dsp:cNvPr id="0" name=""/>
        <dsp:cNvSpPr/>
      </dsp:nvSpPr>
      <dsp:spPr>
        <a:xfrm>
          <a:off x="2026289" y="894386"/>
          <a:ext cx="1219507" cy="26975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chemeClr val="bg1"/>
              </a:solidFill>
              <a:latin typeface="Calibri"/>
              <a:ea typeface="Calibri"/>
              <a:cs typeface="Calibri"/>
            </a:rPr>
            <a:t>445 (40.8%)</a:t>
          </a:r>
        </a:p>
      </dsp:txBody>
      <dsp:txXfrm>
        <a:off x="2026289" y="894386"/>
        <a:ext cx="1219507" cy="2697584"/>
      </dsp:txXfrm>
    </dsp:sp>
    <dsp:sp modelId="{8BD97311-BF2A-4B17-AC0E-3806ABFC9853}">
      <dsp:nvSpPr>
        <dsp:cNvPr id="0" name=""/>
        <dsp:cNvSpPr/>
      </dsp:nvSpPr>
      <dsp:spPr>
        <a:xfrm>
          <a:off x="3393120" y="894386"/>
          <a:ext cx="1636923" cy="2668001"/>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rtl="0">
            <a:lnSpc>
              <a:spcPct val="90000"/>
            </a:lnSpc>
            <a:spcBef>
              <a:spcPct val="0"/>
            </a:spcBef>
            <a:spcAft>
              <a:spcPct val="35000"/>
            </a:spcAft>
            <a:buNone/>
          </a:pPr>
          <a:r>
            <a:rPr lang="en-US" sz="1800" kern="1200" dirty="0">
              <a:solidFill>
                <a:schemeClr val="bg1"/>
              </a:solidFill>
              <a:latin typeface="Calibri"/>
              <a:ea typeface="Calibri"/>
              <a:cs typeface="Calibri"/>
            </a:rPr>
            <a:t>New HIV diagnosis</a:t>
          </a:r>
        </a:p>
      </dsp:txBody>
      <dsp:txXfrm rot="16200000">
        <a:off x="2462931" y="1824574"/>
        <a:ext cx="2187761" cy="327384"/>
      </dsp:txXfrm>
    </dsp:sp>
    <dsp:sp modelId="{5F148095-4A81-4A82-918E-6A8C4F696794}">
      <dsp:nvSpPr>
        <dsp:cNvPr id="0" name=""/>
        <dsp:cNvSpPr/>
      </dsp:nvSpPr>
      <dsp:spPr>
        <a:xfrm rot="5400000">
          <a:off x="3256996" y="2455216"/>
          <a:ext cx="288617" cy="245538"/>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9124DD-14C3-4EFE-ACBC-59B1063B9B69}">
      <dsp:nvSpPr>
        <dsp:cNvPr id="0" name=""/>
        <dsp:cNvSpPr/>
      </dsp:nvSpPr>
      <dsp:spPr>
        <a:xfrm>
          <a:off x="3720504" y="894386"/>
          <a:ext cx="1219507" cy="2668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chemeClr val="bg1"/>
              </a:solidFill>
              <a:latin typeface="Calibri"/>
              <a:ea typeface="Calibri"/>
              <a:cs typeface="Calibri"/>
            </a:rPr>
            <a:t>4 (0.4%)</a:t>
          </a:r>
          <a:endParaRPr lang="en-US" sz="3100" kern="1200" dirty="0">
            <a:solidFill>
              <a:schemeClr val="bg1"/>
            </a:solidFill>
          </a:endParaRPr>
        </a:p>
      </dsp:txBody>
      <dsp:txXfrm>
        <a:off x="3720504" y="894386"/>
        <a:ext cx="1219507" cy="2668001"/>
      </dsp:txXfrm>
    </dsp:sp>
    <dsp:sp modelId="{8690AC57-2EE1-466F-A49F-1F1E00902952}">
      <dsp:nvSpPr>
        <dsp:cNvPr id="0" name=""/>
        <dsp:cNvSpPr/>
      </dsp:nvSpPr>
      <dsp:spPr>
        <a:xfrm>
          <a:off x="5087336" y="894386"/>
          <a:ext cx="1636923" cy="2788492"/>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solidFill>
                <a:schemeClr val="bg1"/>
              </a:solidFill>
              <a:latin typeface="Calibri Light" panose="020F0302020204030204"/>
            </a:rPr>
            <a:t>Total with HIV</a:t>
          </a:r>
        </a:p>
      </dsp:txBody>
      <dsp:txXfrm rot="16200000">
        <a:off x="4107746" y="1873975"/>
        <a:ext cx="2286563" cy="327384"/>
      </dsp:txXfrm>
    </dsp:sp>
    <dsp:sp modelId="{E413CD0D-94F5-4B46-B4C3-CC60B500E76B}">
      <dsp:nvSpPr>
        <dsp:cNvPr id="0" name=""/>
        <dsp:cNvSpPr/>
      </dsp:nvSpPr>
      <dsp:spPr>
        <a:xfrm rot="5400000">
          <a:off x="4951212" y="2455216"/>
          <a:ext cx="288617" cy="245538"/>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8275C8-AC1C-42CE-A405-B34A26A7FB73}">
      <dsp:nvSpPr>
        <dsp:cNvPr id="0" name=""/>
        <dsp:cNvSpPr/>
      </dsp:nvSpPr>
      <dsp:spPr>
        <a:xfrm>
          <a:off x="5414720" y="894386"/>
          <a:ext cx="1219507" cy="278849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rtl="0">
            <a:lnSpc>
              <a:spcPct val="90000"/>
            </a:lnSpc>
            <a:spcBef>
              <a:spcPct val="0"/>
            </a:spcBef>
            <a:spcAft>
              <a:spcPct val="35000"/>
            </a:spcAft>
            <a:buNone/>
          </a:pPr>
          <a:r>
            <a:rPr lang="en-US" sz="3100" kern="1200" dirty="0">
              <a:solidFill>
                <a:schemeClr val="bg1"/>
              </a:solidFill>
              <a:latin typeface="Calibri Light" panose="020F0302020204030204"/>
            </a:rPr>
            <a:t>14 (1.3%)</a:t>
          </a:r>
        </a:p>
      </dsp:txBody>
      <dsp:txXfrm>
        <a:off x="5414720" y="894386"/>
        <a:ext cx="1219507" cy="2788492"/>
      </dsp:txXfrm>
    </dsp:sp>
    <dsp:sp modelId="{A2CC5F10-8DEB-42BF-AFB8-17DD417D7C47}">
      <dsp:nvSpPr>
        <dsp:cNvPr id="0" name=""/>
        <dsp:cNvSpPr/>
      </dsp:nvSpPr>
      <dsp:spPr>
        <a:xfrm>
          <a:off x="6781551" y="894386"/>
          <a:ext cx="1636923" cy="2724515"/>
        </a:xfrm>
        <a:prstGeom prst="roundRect">
          <a:avLst>
            <a:gd name="adj" fmla="val 5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rtl="0">
            <a:lnSpc>
              <a:spcPct val="90000"/>
            </a:lnSpc>
            <a:spcBef>
              <a:spcPct val="0"/>
            </a:spcBef>
            <a:spcAft>
              <a:spcPct val="35000"/>
            </a:spcAft>
            <a:buNone/>
          </a:pPr>
          <a:r>
            <a:rPr lang="en-US" sz="1800" kern="1200" dirty="0">
              <a:solidFill>
                <a:schemeClr val="bg1"/>
              </a:solidFill>
              <a:latin typeface="Calibri"/>
              <a:ea typeface="Calibri"/>
              <a:cs typeface="Calibri"/>
            </a:rPr>
            <a:t>On ART through MPC</a:t>
          </a:r>
        </a:p>
      </dsp:txBody>
      <dsp:txXfrm rot="16200000">
        <a:off x="5828193" y="1847745"/>
        <a:ext cx="2234102" cy="327384"/>
      </dsp:txXfrm>
    </dsp:sp>
    <dsp:sp modelId="{46DA3B7A-A3D7-40F3-ABC1-89C4233AC8D2}">
      <dsp:nvSpPr>
        <dsp:cNvPr id="0" name=""/>
        <dsp:cNvSpPr/>
      </dsp:nvSpPr>
      <dsp:spPr>
        <a:xfrm rot="5400000">
          <a:off x="6645427" y="2455216"/>
          <a:ext cx="288617" cy="245538"/>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344F3-8586-4D38-8953-F064F803D202}">
      <dsp:nvSpPr>
        <dsp:cNvPr id="0" name=""/>
        <dsp:cNvSpPr/>
      </dsp:nvSpPr>
      <dsp:spPr>
        <a:xfrm>
          <a:off x="7108936" y="894386"/>
          <a:ext cx="1219507" cy="27245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a:lnSpc>
              <a:spcPct val="90000"/>
            </a:lnSpc>
            <a:spcBef>
              <a:spcPct val="0"/>
            </a:spcBef>
            <a:spcAft>
              <a:spcPct val="35000"/>
            </a:spcAft>
            <a:buNone/>
          </a:pPr>
          <a:r>
            <a:rPr lang="en-US" sz="3100" kern="1200" dirty="0">
              <a:solidFill>
                <a:schemeClr val="bg1"/>
              </a:solidFill>
              <a:latin typeface="Calibri"/>
              <a:ea typeface="Calibri"/>
              <a:cs typeface="Calibri"/>
            </a:rPr>
            <a:t>12 (85.7%)</a:t>
          </a:r>
        </a:p>
      </dsp:txBody>
      <dsp:txXfrm>
        <a:off x="7108936" y="894386"/>
        <a:ext cx="1219507" cy="27245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99039-6B31-DB4E-83F8-C8CCB7AC6153}">
      <dsp:nvSpPr>
        <dsp:cNvPr id="0" name=""/>
        <dsp:cNvSpPr/>
      </dsp:nvSpPr>
      <dsp:spPr>
        <a:xfrm>
          <a:off x="2936" y="109759"/>
          <a:ext cx="1766548" cy="2522631"/>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Rapid HIV tested</a:t>
          </a:r>
        </a:p>
      </dsp:txBody>
      <dsp:txXfrm rot="16200000">
        <a:off x="-854687" y="967383"/>
        <a:ext cx="2068557" cy="353309"/>
      </dsp:txXfrm>
    </dsp:sp>
    <dsp:sp modelId="{5C1FB823-0D79-334E-BD0A-DA2D854FC1D9}">
      <dsp:nvSpPr>
        <dsp:cNvPr id="0" name=""/>
        <dsp:cNvSpPr/>
      </dsp:nvSpPr>
      <dsp:spPr>
        <a:xfrm>
          <a:off x="356246" y="109759"/>
          <a:ext cx="1316078" cy="25226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a:lnSpc>
              <a:spcPct val="90000"/>
            </a:lnSpc>
            <a:spcBef>
              <a:spcPct val="0"/>
            </a:spcBef>
            <a:spcAft>
              <a:spcPct val="35000"/>
            </a:spcAft>
            <a:buNone/>
          </a:pPr>
          <a:r>
            <a:rPr lang="en-US" sz="3300" kern="1200" dirty="0">
              <a:latin typeface="Calibri Light" panose="020F0302020204030204"/>
            </a:rPr>
            <a:t>445</a:t>
          </a:r>
          <a:r>
            <a:rPr lang="en-US" sz="3300" kern="1200" dirty="0"/>
            <a:t> </a:t>
          </a:r>
          <a:r>
            <a:rPr lang="en-US" sz="3300" kern="1200" dirty="0">
              <a:latin typeface="Calibri Light" panose="020F0302020204030204"/>
            </a:rPr>
            <a:t>(40.8%)</a:t>
          </a:r>
          <a:endParaRPr lang="en-US" sz="3300" kern="1200" dirty="0"/>
        </a:p>
      </dsp:txBody>
      <dsp:txXfrm>
        <a:off x="356246" y="109759"/>
        <a:ext cx="1316078" cy="2522631"/>
      </dsp:txXfrm>
    </dsp:sp>
    <dsp:sp modelId="{E8624CD8-16C9-B140-B5F4-0F80D3404FE9}">
      <dsp:nvSpPr>
        <dsp:cNvPr id="0" name=""/>
        <dsp:cNvSpPr/>
      </dsp:nvSpPr>
      <dsp:spPr>
        <a:xfrm>
          <a:off x="1831314" y="109759"/>
          <a:ext cx="1766548" cy="2522631"/>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rtl="0">
            <a:lnSpc>
              <a:spcPct val="90000"/>
            </a:lnSpc>
            <a:spcBef>
              <a:spcPct val="0"/>
            </a:spcBef>
            <a:spcAft>
              <a:spcPct val="35000"/>
            </a:spcAft>
            <a:buNone/>
          </a:pPr>
          <a:r>
            <a:rPr lang="en-US" sz="1500" kern="1200" dirty="0">
              <a:latin typeface="Calibri Light" panose="020F0302020204030204"/>
            </a:rPr>
            <a:t>Non-reactive tests</a:t>
          </a:r>
          <a:endParaRPr lang="en-US" sz="1500" kern="1200" dirty="0"/>
        </a:p>
      </dsp:txBody>
      <dsp:txXfrm rot="16200000">
        <a:off x="973690" y="967383"/>
        <a:ext cx="2068557" cy="353309"/>
      </dsp:txXfrm>
    </dsp:sp>
    <dsp:sp modelId="{48B53E8C-B902-9945-AFEF-4917FF3B6201}">
      <dsp:nvSpPr>
        <dsp:cNvPr id="0" name=""/>
        <dsp:cNvSpPr/>
      </dsp:nvSpPr>
      <dsp:spPr>
        <a:xfrm rot="5400000">
          <a:off x="1684321" y="1795238"/>
          <a:ext cx="311652" cy="264982"/>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14B928-BF1B-AB4F-947A-39DCBF83D7F0}">
      <dsp:nvSpPr>
        <dsp:cNvPr id="0" name=""/>
        <dsp:cNvSpPr/>
      </dsp:nvSpPr>
      <dsp:spPr>
        <a:xfrm>
          <a:off x="2184624" y="109759"/>
          <a:ext cx="1316078" cy="25226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rtl="0">
            <a:lnSpc>
              <a:spcPct val="90000"/>
            </a:lnSpc>
            <a:spcBef>
              <a:spcPct val="0"/>
            </a:spcBef>
            <a:spcAft>
              <a:spcPct val="35000"/>
            </a:spcAft>
            <a:buNone/>
          </a:pPr>
          <a:r>
            <a:rPr lang="en-US" sz="3300" kern="1200" dirty="0">
              <a:latin typeface="Calibri Light" panose="020F0302020204030204"/>
            </a:rPr>
            <a:t>441 (99.1%)</a:t>
          </a:r>
          <a:endParaRPr lang="en-US" sz="3300" kern="1200" dirty="0"/>
        </a:p>
      </dsp:txBody>
      <dsp:txXfrm>
        <a:off x="2184624" y="109759"/>
        <a:ext cx="1316078" cy="2522631"/>
      </dsp:txXfrm>
    </dsp:sp>
    <dsp:sp modelId="{152456D1-A385-A646-A8E8-C863552CFB4D}">
      <dsp:nvSpPr>
        <dsp:cNvPr id="0" name=""/>
        <dsp:cNvSpPr/>
      </dsp:nvSpPr>
      <dsp:spPr>
        <a:xfrm>
          <a:off x="3659692" y="109759"/>
          <a:ext cx="1766548" cy="2524517"/>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PrEP Eligible </a:t>
          </a:r>
        </a:p>
      </dsp:txBody>
      <dsp:txXfrm rot="16200000">
        <a:off x="2801294" y="968156"/>
        <a:ext cx="2070104" cy="353309"/>
      </dsp:txXfrm>
    </dsp:sp>
    <dsp:sp modelId="{42334572-264F-4A43-A8E6-DBF53C89363F}">
      <dsp:nvSpPr>
        <dsp:cNvPr id="0" name=""/>
        <dsp:cNvSpPr/>
      </dsp:nvSpPr>
      <dsp:spPr>
        <a:xfrm rot="5400000">
          <a:off x="3512698" y="1795238"/>
          <a:ext cx="311652" cy="264982"/>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B20BB0-9E5B-1648-B057-275B7F7AB1BA}">
      <dsp:nvSpPr>
        <dsp:cNvPr id="0" name=""/>
        <dsp:cNvSpPr/>
      </dsp:nvSpPr>
      <dsp:spPr>
        <a:xfrm>
          <a:off x="4013001" y="109759"/>
          <a:ext cx="1316078" cy="252451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rtl="0">
            <a:lnSpc>
              <a:spcPct val="90000"/>
            </a:lnSpc>
            <a:spcBef>
              <a:spcPct val="0"/>
            </a:spcBef>
            <a:spcAft>
              <a:spcPct val="35000"/>
            </a:spcAft>
            <a:buNone/>
          </a:pPr>
          <a:r>
            <a:rPr lang="en-US" sz="3300" kern="1200" dirty="0">
              <a:latin typeface="Calibri Light" panose="020F0302020204030204"/>
            </a:rPr>
            <a:t>114 (10.4%)</a:t>
          </a:r>
          <a:endParaRPr lang="en-US" sz="3300" kern="1200" dirty="0"/>
        </a:p>
      </dsp:txBody>
      <dsp:txXfrm>
        <a:off x="4013001" y="109759"/>
        <a:ext cx="1316078" cy="2524517"/>
      </dsp:txXfrm>
    </dsp:sp>
    <dsp:sp modelId="{6EEABABF-7992-3D45-876F-175188A4C0B7}">
      <dsp:nvSpPr>
        <dsp:cNvPr id="0" name=""/>
        <dsp:cNvSpPr/>
      </dsp:nvSpPr>
      <dsp:spPr>
        <a:xfrm>
          <a:off x="5488069" y="109759"/>
          <a:ext cx="1766548" cy="2522631"/>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On PrEP through MPC</a:t>
          </a:r>
        </a:p>
      </dsp:txBody>
      <dsp:txXfrm rot="16200000">
        <a:off x="4630445" y="967383"/>
        <a:ext cx="2068557" cy="353309"/>
      </dsp:txXfrm>
    </dsp:sp>
    <dsp:sp modelId="{32509342-5C5E-204E-B11E-16343A0ED8F0}">
      <dsp:nvSpPr>
        <dsp:cNvPr id="0" name=""/>
        <dsp:cNvSpPr/>
      </dsp:nvSpPr>
      <dsp:spPr>
        <a:xfrm rot="5400000">
          <a:off x="5341076" y="1795238"/>
          <a:ext cx="311652" cy="264982"/>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B909B3-E4FB-1749-8D3F-FD1D21CD6611}">
      <dsp:nvSpPr>
        <dsp:cNvPr id="0" name=""/>
        <dsp:cNvSpPr/>
      </dsp:nvSpPr>
      <dsp:spPr>
        <a:xfrm>
          <a:off x="5841379" y="109759"/>
          <a:ext cx="1316078" cy="25226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marL="0" lvl="0" indent="0" algn="l" defTabSz="1466850">
            <a:lnSpc>
              <a:spcPct val="90000"/>
            </a:lnSpc>
            <a:spcBef>
              <a:spcPct val="0"/>
            </a:spcBef>
            <a:spcAft>
              <a:spcPct val="35000"/>
            </a:spcAft>
            <a:buNone/>
          </a:pPr>
          <a:r>
            <a:rPr lang="en-US" sz="3300" kern="1200" dirty="0">
              <a:latin typeface="Calibri Light" panose="020F0302020204030204"/>
            </a:rPr>
            <a:t>27</a:t>
          </a:r>
          <a:r>
            <a:rPr lang="en-US" sz="3300" kern="1200" dirty="0"/>
            <a:t> </a:t>
          </a:r>
          <a:r>
            <a:rPr lang="en-US" sz="3300" kern="1200" dirty="0">
              <a:latin typeface="Calibri Light" panose="020F0302020204030204"/>
            </a:rPr>
            <a:t>(23.7%)</a:t>
          </a:r>
          <a:endParaRPr lang="en-US" sz="3300" kern="1200" dirty="0"/>
        </a:p>
      </dsp:txBody>
      <dsp:txXfrm>
        <a:off x="5841379" y="109759"/>
        <a:ext cx="1316078" cy="2522631"/>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0.51069</cdr:x>
      <cdr:y>0.5</cdr:y>
    </cdr:from>
    <cdr:to>
      <cdr:x>0.68765</cdr:x>
      <cdr:y>0.74273</cdr:y>
    </cdr:to>
    <cdr:sp macro="" textlink="">
      <cdr:nvSpPr>
        <cdr:cNvPr id="2" name="TextBox 1">
          <a:extLst xmlns:a="http://schemas.openxmlformats.org/drawingml/2006/main">
            <a:ext uri="{FF2B5EF4-FFF2-40B4-BE49-F238E27FC236}">
              <a16:creationId xmlns:a16="http://schemas.microsoft.com/office/drawing/2014/main" id="{36960799-D808-6892-CC54-381DA090FA87}"/>
            </a:ext>
          </a:extLst>
        </cdr:cNvPr>
        <cdr:cNvSpPr txBox="1"/>
      </cdr:nvSpPr>
      <cdr:spPr>
        <a:xfrm xmlns:a="http://schemas.openxmlformats.org/drawingml/2006/main">
          <a:off x="2638896" y="188356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N=367 </a:t>
          </a:r>
        </a:p>
        <a:p xmlns:a="http://schemas.openxmlformats.org/drawingml/2006/main">
          <a:r>
            <a:rPr lang="en-US" sz="1600" dirty="0">
              <a:solidFill>
                <a:schemeClr val="bg1"/>
              </a:solidFill>
            </a:rPr>
            <a:t>(61%)</a:t>
          </a:r>
        </a:p>
      </cdr:txBody>
    </cdr:sp>
  </cdr:relSizeAnchor>
</c:userShapes>
</file>

<file path=ppt/drawings/drawing2.xml><?xml version="1.0" encoding="utf-8"?>
<c:userShapes xmlns:c="http://schemas.openxmlformats.org/drawingml/2006/chart">
  <cdr:relSizeAnchor xmlns:cdr="http://schemas.openxmlformats.org/drawingml/2006/chartDrawing">
    <cdr:from>
      <cdr:x>0.29723</cdr:x>
      <cdr:y>0.41103</cdr:y>
    </cdr:from>
    <cdr:to>
      <cdr:x>0.47424</cdr:x>
      <cdr:y>0.65376</cdr:y>
    </cdr:to>
    <cdr:sp macro="" textlink="">
      <cdr:nvSpPr>
        <cdr:cNvPr id="2" name="TextBox 1">
          <a:extLst xmlns:a="http://schemas.openxmlformats.org/drawingml/2006/main">
            <a:ext uri="{FF2B5EF4-FFF2-40B4-BE49-F238E27FC236}">
              <a16:creationId xmlns:a16="http://schemas.microsoft.com/office/drawing/2014/main" id="{2FC5F7F2-7A3C-69C6-BA0B-A36152A614B2}"/>
            </a:ext>
          </a:extLst>
        </cdr:cNvPr>
        <cdr:cNvSpPr txBox="1"/>
      </cdr:nvSpPr>
      <cdr:spPr>
        <a:xfrm xmlns:a="http://schemas.openxmlformats.org/drawingml/2006/main">
          <a:off x="1344192" y="1364973"/>
          <a:ext cx="800500" cy="806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N=121 </a:t>
          </a:r>
        </a:p>
        <a:p xmlns:a="http://schemas.openxmlformats.org/drawingml/2006/main">
          <a:r>
            <a:rPr lang="en-US" sz="1600" dirty="0"/>
            <a:t>(61%)</a:t>
          </a:r>
        </a:p>
      </cdr:txBody>
    </cdr:sp>
  </cdr:relSizeAnchor>
  <cdr:relSizeAnchor xmlns:cdr="http://schemas.openxmlformats.org/drawingml/2006/chartDrawing">
    <cdr:from>
      <cdr:x>0.54959</cdr:x>
      <cdr:y>0.36861</cdr:y>
    </cdr:from>
    <cdr:to>
      <cdr:x>0.7266</cdr:x>
      <cdr:y>0.61134</cdr:y>
    </cdr:to>
    <cdr:sp macro="" textlink="">
      <cdr:nvSpPr>
        <cdr:cNvPr id="3" name="TextBox 2">
          <a:extLst xmlns:a="http://schemas.openxmlformats.org/drawingml/2006/main">
            <a:ext uri="{FF2B5EF4-FFF2-40B4-BE49-F238E27FC236}">
              <a16:creationId xmlns:a16="http://schemas.microsoft.com/office/drawing/2014/main" id="{1F8993A8-5A86-8E7D-87ED-5D0F1B8DF8D8}"/>
            </a:ext>
          </a:extLst>
        </cdr:cNvPr>
        <cdr:cNvSpPr txBox="1"/>
      </cdr:nvSpPr>
      <cdr:spPr>
        <a:xfrm xmlns:a="http://schemas.openxmlformats.org/drawingml/2006/main">
          <a:off x="2485423" y="1224104"/>
          <a:ext cx="800500" cy="806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N=78 </a:t>
          </a:r>
        </a:p>
        <a:p xmlns:a="http://schemas.openxmlformats.org/drawingml/2006/main">
          <a:r>
            <a:rPr lang="en-US" sz="1600" dirty="0">
              <a:solidFill>
                <a:schemeClr val="bg1"/>
              </a:solidFill>
            </a:rPr>
            <a:t>(39%)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348"/>
          </a:xfrm>
          <a:prstGeom prst="rect">
            <a:avLst/>
          </a:prstGeom>
        </p:spPr>
        <p:txBody>
          <a:bodyPr vert="horz" lIns="93342" tIns="46671" rIns="93342" bIns="46671"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348"/>
          </a:xfrm>
          <a:prstGeom prst="rect">
            <a:avLst/>
          </a:prstGeom>
        </p:spPr>
        <p:txBody>
          <a:bodyPr vert="horz" lIns="93342" tIns="46671" rIns="93342" bIns="46671" rtlCol="0"/>
          <a:lstStyle>
            <a:lvl1pPr algn="r">
              <a:defRPr sz="1200"/>
            </a:lvl1pPr>
          </a:lstStyle>
          <a:p>
            <a:fld id="{DD0674DA-39F4-4F44-8EC8-4493D2CC92E1}" type="datetimeFigureOut">
              <a:rPr lang="en-US" smtClean="0"/>
              <a:t>3/5/2026</a:t>
            </a:fld>
            <a:endParaRPr lang="en-US"/>
          </a:p>
        </p:txBody>
      </p:sp>
      <p:sp>
        <p:nvSpPr>
          <p:cNvPr id="4" name="Footer Placeholder 3"/>
          <p:cNvSpPr>
            <a:spLocks noGrp="1"/>
          </p:cNvSpPr>
          <p:nvPr>
            <p:ph type="ftr" sz="quarter" idx="2"/>
          </p:nvPr>
        </p:nvSpPr>
        <p:spPr>
          <a:xfrm>
            <a:off x="0" y="8917128"/>
            <a:ext cx="3077739" cy="471348"/>
          </a:xfrm>
          <a:prstGeom prst="rect">
            <a:avLst/>
          </a:prstGeom>
        </p:spPr>
        <p:txBody>
          <a:bodyPr vert="horz" lIns="93342" tIns="46671" rIns="93342" bIns="46671"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128"/>
            <a:ext cx="3077739" cy="471348"/>
          </a:xfrm>
          <a:prstGeom prst="rect">
            <a:avLst/>
          </a:prstGeom>
        </p:spPr>
        <p:txBody>
          <a:bodyPr vert="horz" lIns="93342" tIns="46671" rIns="93342" bIns="46671" rtlCol="0" anchor="b"/>
          <a:lstStyle>
            <a:lvl1pPr algn="r">
              <a:defRPr sz="1200"/>
            </a:lvl1pPr>
          </a:lstStyle>
          <a:p>
            <a:fld id="{B774F0ED-BC0B-4A2D-9D4F-454A57A85EF8}" type="slidenum">
              <a:rPr lang="en-US" smtClean="0"/>
              <a:t>‹#›</a:t>
            </a:fld>
            <a:endParaRPr lang="en-US"/>
          </a:p>
        </p:txBody>
      </p:sp>
    </p:spTree>
    <p:extLst>
      <p:ext uri="{BB962C8B-B14F-4D97-AF65-F5344CB8AC3E}">
        <p14:creationId xmlns:p14="http://schemas.microsoft.com/office/powerpoint/2010/main" val="122078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0688" y="703263"/>
            <a:ext cx="6261100" cy="35210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10249" y="4459526"/>
            <a:ext cx="5681979" cy="4224814"/>
          </a:xfrm>
          <a:prstGeom prst="rect">
            <a:avLst/>
          </a:prstGeom>
          <a:noFill/>
          <a:ln>
            <a:noFill/>
          </a:ln>
        </p:spPr>
        <p:txBody>
          <a:bodyPr lIns="93327" tIns="93327" rIns="93327" bIns="93327"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487680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6/appi.prcp.2023002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mc.ncbi.nlm.nih.gov/articles/PMC12522003/#zoi251030t3"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pmc.ncbi.nlm.nih.gov/articles/PMC12522003/#note-ZOI251030-1-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amanetwork.com/journals/jamanetworkopen/fullarticle/2802898#zld230039r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pmc.ncbi.nlm.nih.gov/articles/PMC10822018/#F1" TargetMode="External"/><Relationship Id="rId3" Type="http://schemas.openxmlformats.org/officeDocument/2006/relationships/hyperlink" Target="https://pmc.ncbi.nlm.nih.gov/articles/PMC10822018/#R22" TargetMode="External"/><Relationship Id="rId7" Type="http://schemas.openxmlformats.org/officeDocument/2006/relationships/hyperlink" Target="https://pmc.ncbi.nlm.nih.gov/articles/PMC10822018/#R24"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pmc.ncbi.nlm.nih.gov/articles/PMC10822018/#R18" TargetMode="External"/><Relationship Id="rId5" Type="http://schemas.openxmlformats.org/officeDocument/2006/relationships/hyperlink" Target="https://pmc.ncbi.nlm.nih.gov/articles/PMC10822018/#R17" TargetMode="External"/><Relationship Id="rId4" Type="http://schemas.openxmlformats.org/officeDocument/2006/relationships/hyperlink" Target="https://pmc.ncbi.nlm.nih.gov/articles/PMC10822018/#R23"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journals.lww.com/journaladdictionmedicine/fulltext/2020/06001/the_asam_clinical_practice_guideline_on_alcohol.1.asp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pmc/articles/PMC3083448/#ref2"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ncbi.nlm.nih.gov/pmc/articles/PMC3083448/#ref3"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hiv-data/nhss/national-hiv-prevention-and-care-outcomes.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dc.gov/hiv-data/nhss/index.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linicalinfo.hiv.gov/en/guidelines/adult-and-adolescent-arv"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1505-736F-F50E-5AE1-9FC40C13B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0766-F53D-56B3-719C-F0BBBA7D3824}"/>
              </a:ext>
            </a:extLst>
          </p:cNvPr>
          <p:cNvSpPr>
            <a:spLocks noGrp="1" noRot="1" noChangeAspect="1"/>
          </p:cNvSpPr>
          <p:nvPr>
            <p:ph type="sldImg"/>
          </p:nvPr>
        </p:nvSpPr>
        <p:spPr>
          <a:xfrm>
            <a:off x="687388" y="1143000"/>
            <a:ext cx="5484812" cy="3086100"/>
          </a:xfrm>
        </p:spPr>
      </p:sp>
      <p:sp>
        <p:nvSpPr>
          <p:cNvPr id="3" name="Notes Placeholder 2">
            <a:extLst>
              <a:ext uri="{FF2B5EF4-FFF2-40B4-BE49-F238E27FC236}">
                <a16:creationId xmlns:a16="http://schemas.microsoft.com/office/drawing/2014/main" id="{B0F2963A-D5A2-2D8C-BCDB-166712E5676B}"/>
              </a:ext>
            </a:extLst>
          </p:cNvPr>
          <p:cNvSpPr>
            <a:spLocks noGrp="1"/>
          </p:cNvSpPr>
          <p:nvPr>
            <p:ph type="body" idx="1"/>
          </p:nvPr>
        </p:nvSpPr>
        <p:spPr/>
        <p:txBody>
          <a:bodyPr/>
          <a:lstStyle/>
          <a:p>
            <a:pPr defTabSz="904433">
              <a:defRPr/>
            </a:pPr>
            <a:r>
              <a:rPr lang="en-US"/>
              <a:t>That brings</a:t>
            </a:r>
            <a:r>
              <a:rPr lang="en-US" baseline="0"/>
              <a:t> me to discuss the bold goal of the federal US government to end the HIV epidemic, by reducing the number of new infections by 90% over the next decade.  To do this, efforts are needed to improve the HIV treatment cascade in terms of early diagnosis, uptake of ART and sustained adherence to limit onward transmission.</a:t>
            </a:r>
            <a:endParaRPr lang="en-US"/>
          </a:p>
        </p:txBody>
      </p:sp>
      <p:sp>
        <p:nvSpPr>
          <p:cNvPr id="4" name="Slide Number Placeholder 3">
            <a:extLst>
              <a:ext uri="{FF2B5EF4-FFF2-40B4-BE49-F238E27FC236}">
                <a16:creationId xmlns:a16="http://schemas.microsoft.com/office/drawing/2014/main" id="{D25B45F1-FAD8-2BD9-42AF-F28CFF4419C4}"/>
              </a:ext>
            </a:extLst>
          </p:cNvPr>
          <p:cNvSpPr>
            <a:spLocks noGrp="1"/>
          </p:cNvSpPr>
          <p:nvPr>
            <p:ph type="sldNum" sz="quarter" idx="10"/>
          </p:nvPr>
        </p:nvSpPr>
        <p:spPr/>
        <p:txBody>
          <a:bodyPr/>
          <a:lstStyle/>
          <a:p>
            <a:fld id="{37258063-3A3A-425E-BAA1-4F11387C80F4}"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81373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DSM=Diagnostic Statistical Manual (basically the ‘bible’ for diagnosis of all psychiatric disorders )</a:t>
            </a:r>
          </a:p>
          <a:p>
            <a:r>
              <a:rPr lang="en-US"/>
              <a:t>Here I put in opioids for drug asked but you can put in any type of drug, e.g. cocaine, methamphetamine, alcohol, cannabis… same symptoms for all forms of SUD</a:t>
            </a:r>
          </a:p>
          <a:p>
            <a:r>
              <a:rPr lang="en-US"/>
              <a:t>Diagnosis of an SUD is 2 or more symptoms </a:t>
            </a:r>
          </a:p>
          <a:p>
            <a:r>
              <a:rPr lang="en-US"/>
              <a:t>Severity is based on number of symptoms</a:t>
            </a:r>
          </a:p>
          <a:p>
            <a:r>
              <a:rPr lang="en-US"/>
              <a:t>FDA approved medications for OUD require a moderate to severe diagnosis of OUD to prescribe so that is why severity is important!</a:t>
            </a:r>
          </a:p>
        </p:txBody>
      </p:sp>
      <p:sp>
        <p:nvSpPr>
          <p:cNvPr id="4" name="Slide Number Placeholder 3"/>
          <p:cNvSpPr>
            <a:spLocks noGrp="1"/>
          </p:cNvSpPr>
          <p:nvPr>
            <p:ph type="sldNum" sz="quarter" idx="5"/>
          </p:nvPr>
        </p:nvSpPr>
        <p:spPr/>
        <p:txBody>
          <a:bodyPr lIns="93342" tIns="46671" rIns="93342" bIns="46671"/>
          <a:lstStyle/>
          <a:p>
            <a:fld id="{836FAC3E-B548-5045-8A21-F7EBB1A1CD6F}" type="slidenum">
              <a:rPr lang="en-US" smtClean="0"/>
              <a:t>21</a:t>
            </a:fld>
            <a:endParaRPr lang="en-US"/>
          </a:p>
        </p:txBody>
      </p:sp>
    </p:spTree>
    <p:extLst>
      <p:ext uri="{BB962C8B-B14F-4D97-AF65-F5344CB8AC3E}">
        <p14:creationId xmlns:p14="http://schemas.microsoft.com/office/powerpoint/2010/main" val="29455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dk1"/>
                </a:solidFill>
                <a:latin typeface="Calibri"/>
                <a:ea typeface="Calibri"/>
                <a:cs typeface="Calibri"/>
                <a:sym typeface="Calibri"/>
              </a:rPr>
              <a:t>Appendix Table 1. Screening Tools for Substance Use Disorders  </a:t>
            </a:r>
            <a:endParaRPr lang="en-US" sz="1200">
              <a:solidFill>
                <a:schemeClr val="dk1"/>
              </a:solidFill>
              <a:latin typeface="Calibri"/>
              <a:ea typeface="Calibri"/>
              <a:cs typeface="Calibri"/>
              <a:sym typeface="Calibri"/>
            </a:endParaRPr>
          </a:p>
          <a:p>
            <a:r>
              <a:rPr lang="en-US" sz="1200" b="1">
                <a:solidFill>
                  <a:schemeClr val="dk1"/>
                </a:solidFill>
                <a:latin typeface="Calibri"/>
                <a:ea typeface="Calibri"/>
                <a:cs typeface="Calibri"/>
                <a:sym typeface="Calibri"/>
              </a:rPr>
              <a:t> </a:t>
            </a:r>
            <a:endParaRPr lang="en-US" sz="1200">
              <a:solidFill>
                <a:schemeClr val="dk1"/>
              </a:solidFill>
              <a:latin typeface="Calibri"/>
              <a:ea typeface="Calibri"/>
              <a:cs typeface="Calibri"/>
              <a:sym typeface="Calibri"/>
            </a:endParaRPr>
          </a:p>
          <a:p>
            <a:pPr defTabSz="933420">
              <a:defRPr/>
            </a:pPr>
            <a:r>
              <a:rPr lang="en-US" sz="1200">
                <a:solidFill>
                  <a:schemeClr val="dk1"/>
                </a:solidFill>
                <a:latin typeface="Calibri"/>
                <a:ea typeface="Calibri"/>
                <a:cs typeface="Calibri"/>
                <a:sym typeface="Calibri"/>
              </a:rPr>
              <a:t>1. </a:t>
            </a:r>
            <a:r>
              <a:rPr lang="en-US" b="0" i="0" u="none" strike="noStrike">
                <a:solidFill>
                  <a:srgbClr val="222222"/>
                </a:solidFill>
                <a:effectLst/>
                <a:highlight>
                  <a:srgbClr val="FFFFFF"/>
                </a:highlight>
                <a:latin typeface="Open Sans" panose="020B0606030504020204" pitchFamily="34" charset="0"/>
              </a:rPr>
              <a:t>McNeely J, Wu L, Subramaniam G, Sharma G, </a:t>
            </a:r>
            <a:r>
              <a:rPr lang="en-US" b="0" i="0" u="none" strike="noStrike" err="1">
                <a:solidFill>
                  <a:srgbClr val="222222"/>
                </a:solidFill>
                <a:effectLst/>
                <a:highlight>
                  <a:srgbClr val="FFFFFF"/>
                </a:highlight>
                <a:latin typeface="Open Sans" panose="020B0606030504020204" pitchFamily="34" charset="0"/>
              </a:rPr>
              <a:t>Cathers</a:t>
            </a:r>
            <a:r>
              <a:rPr lang="en-US" b="0" i="0" u="none" strike="noStrike">
                <a:solidFill>
                  <a:srgbClr val="222222"/>
                </a:solidFill>
                <a:effectLst/>
                <a:highlight>
                  <a:srgbClr val="FFFFFF"/>
                </a:highlight>
                <a:latin typeface="Open Sans" panose="020B0606030504020204" pitchFamily="34" charset="0"/>
              </a:rPr>
              <a:t> LA, </a:t>
            </a:r>
            <a:r>
              <a:rPr lang="en-US" b="0" i="0" u="none" strike="noStrike" err="1">
                <a:solidFill>
                  <a:srgbClr val="222222"/>
                </a:solidFill>
                <a:effectLst/>
                <a:highlight>
                  <a:srgbClr val="FFFFFF"/>
                </a:highlight>
                <a:latin typeface="Open Sans" panose="020B0606030504020204" pitchFamily="34" charset="0"/>
              </a:rPr>
              <a:t>Svikis</a:t>
            </a:r>
            <a:r>
              <a:rPr lang="en-US" b="0" i="0" u="none" strike="noStrike">
                <a:solidFill>
                  <a:srgbClr val="222222"/>
                </a:solidFill>
                <a:effectLst/>
                <a:highlight>
                  <a:srgbClr val="FFFFFF"/>
                </a:highlight>
                <a:latin typeface="Open Sans" panose="020B0606030504020204" pitchFamily="34" charset="0"/>
              </a:rPr>
              <a:t> D, et </a:t>
            </a:r>
            <a:r>
              <a:rPr lang="en-US" b="0" i="0" u="none" strike="noStrike" err="1">
                <a:solidFill>
                  <a:srgbClr val="222222"/>
                </a:solidFill>
                <a:effectLst/>
                <a:highlight>
                  <a:srgbClr val="FFFFFF"/>
                </a:highlight>
                <a:latin typeface="Open Sans" panose="020B0606030504020204" pitchFamily="34" charset="0"/>
              </a:rPr>
              <a:t>al.</a:t>
            </a:r>
            <a:r>
              <a:rPr lang="en-US" b="0" i="1" u="none" strike="noStrike" err="1">
                <a:solidFill>
                  <a:srgbClr val="222222"/>
                </a:solidFill>
                <a:effectLst/>
                <a:latin typeface="Open Sans" panose="020B0606030504020204" pitchFamily="34" charset="0"/>
              </a:rPr>
              <a:t>Performance</a:t>
            </a:r>
            <a:r>
              <a:rPr lang="en-US" b="0" i="1" u="none" strike="noStrike">
                <a:solidFill>
                  <a:srgbClr val="222222"/>
                </a:solidFill>
                <a:effectLst/>
                <a:latin typeface="Open Sans" panose="020B0606030504020204" pitchFamily="34" charset="0"/>
              </a:rPr>
              <a:t> of the Tobacco, Alcohol, Prescription Medication, and Other Substance Use (TAPS) Tool for Substance Use Screening in Primary Care </a:t>
            </a:r>
            <a:r>
              <a:rPr lang="en-US" b="0" i="1" u="none" strike="noStrike" err="1">
                <a:solidFill>
                  <a:srgbClr val="222222"/>
                </a:solidFill>
                <a:effectLst/>
                <a:latin typeface="Open Sans" panose="020B0606030504020204" pitchFamily="34" charset="0"/>
              </a:rPr>
              <a:t>Patients.</a:t>
            </a:r>
            <a:r>
              <a:rPr lang="en-US" b="0" i="0" u="none" strike="noStrike" err="1">
                <a:solidFill>
                  <a:srgbClr val="222222"/>
                </a:solidFill>
                <a:effectLst/>
                <a:highlight>
                  <a:srgbClr val="FFFFFF"/>
                </a:highlight>
                <a:latin typeface="Open Sans" panose="020B0606030504020204" pitchFamily="34" charset="0"/>
              </a:rPr>
              <a:t>Ann</a:t>
            </a:r>
            <a:r>
              <a:rPr lang="en-US" b="0" i="0" u="none" strike="noStrike">
                <a:solidFill>
                  <a:srgbClr val="222222"/>
                </a:solidFill>
                <a:effectLst/>
                <a:highlight>
                  <a:srgbClr val="FFFFFF"/>
                </a:highlight>
                <a:latin typeface="Open Sans" panose="020B0606030504020204" pitchFamily="34" charset="0"/>
              </a:rPr>
              <a:t> Intern Med. 2016;165:690-699. </a:t>
            </a:r>
            <a:r>
              <a:rPr lang="en-US" b="0" i="0" u="none" strike="noStrike" err="1">
                <a:solidFill>
                  <a:srgbClr val="222222"/>
                </a:solidFill>
                <a:effectLst/>
                <a:highlight>
                  <a:srgbClr val="FFFFFF"/>
                </a:highlight>
                <a:latin typeface="Open Sans" panose="020B0606030504020204" pitchFamily="34" charset="0"/>
              </a:rPr>
              <a:t>doi</a:t>
            </a:r>
            <a:r>
              <a:rPr lang="en-US" b="0" i="0" u="none" strike="noStrike">
                <a:solidFill>
                  <a:srgbClr val="222222"/>
                </a:solidFill>
                <a:effectLst/>
                <a:highlight>
                  <a:srgbClr val="FFFFFF"/>
                </a:highlight>
                <a:latin typeface="Open Sans" panose="020B0606030504020204" pitchFamily="34" charset="0"/>
              </a:rPr>
              <a:t>: 10.7326/M16-0317. </a:t>
            </a:r>
            <a:r>
              <a:rPr lang="en-US" sz="1200">
                <a:solidFill>
                  <a:schemeClr val="dk1"/>
                </a:solidFill>
                <a:latin typeface="Calibri"/>
                <a:ea typeface="Calibri"/>
                <a:cs typeface="Calibri"/>
                <a:sym typeface="Calibri"/>
              </a:rPr>
              <a:t>https://</a:t>
            </a:r>
            <a:r>
              <a:rPr lang="en-US" sz="1200" err="1">
                <a:solidFill>
                  <a:schemeClr val="dk1"/>
                </a:solidFill>
                <a:latin typeface="Calibri"/>
                <a:ea typeface="Calibri"/>
                <a:cs typeface="Calibri"/>
                <a:sym typeface="Calibri"/>
              </a:rPr>
              <a:t>nida.nih.gov</a:t>
            </a:r>
            <a:r>
              <a:rPr lang="en-US" sz="1200">
                <a:solidFill>
                  <a:schemeClr val="dk1"/>
                </a:solidFill>
                <a:latin typeface="Calibri"/>
                <a:ea typeface="Calibri"/>
                <a:cs typeface="Calibri"/>
                <a:sym typeface="Calibri"/>
              </a:rPr>
              <a:t>/taps2/</a:t>
            </a:r>
          </a:p>
          <a:p>
            <a:pPr lvl="0"/>
            <a:r>
              <a:rPr lang="en-US" sz="1200">
                <a:solidFill>
                  <a:schemeClr val="dk1"/>
                </a:solidFill>
                <a:latin typeface="Calibri"/>
                <a:ea typeface="Calibri"/>
                <a:cs typeface="Calibri"/>
                <a:sym typeface="Calibri"/>
              </a:rPr>
              <a:t>2. Skinner, H. A. (1982). "The drug abuse screening test." </a:t>
            </a:r>
            <a:r>
              <a:rPr lang="en-US" sz="1200" u="sng">
                <a:solidFill>
                  <a:schemeClr val="dk1"/>
                </a:solidFill>
                <a:latin typeface="Calibri"/>
                <a:ea typeface="Calibri"/>
                <a:cs typeface="Calibri"/>
                <a:sym typeface="Calibri"/>
              </a:rPr>
              <a:t>Addict </a:t>
            </a:r>
            <a:r>
              <a:rPr lang="en-US" sz="1200" u="sng" err="1">
                <a:solidFill>
                  <a:schemeClr val="dk1"/>
                </a:solidFill>
                <a:latin typeface="Calibri"/>
                <a:ea typeface="Calibri"/>
                <a:cs typeface="Calibri"/>
                <a:sym typeface="Calibri"/>
              </a:rPr>
              <a:t>Behav</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7</a:t>
            </a:r>
            <a:r>
              <a:rPr lang="en-US" sz="1200">
                <a:solidFill>
                  <a:schemeClr val="dk1"/>
                </a:solidFill>
                <a:latin typeface="Calibri"/>
                <a:ea typeface="Calibri"/>
                <a:cs typeface="Calibri"/>
                <a:sym typeface="Calibri"/>
              </a:rPr>
              <a:t>(4): 363-371.</a:t>
            </a:r>
          </a:p>
          <a:p>
            <a:pPr lvl="0"/>
            <a:r>
              <a:rPr lang="en-US" sz="1200">
                <a:solidFill>
                  <a:schemeClr val="dk1"/>
                </a:solidFill>
                <a:latin typeface="Calibri"/>
                <a:ea typeface="Calibri"/>
                <a:cs typeface="Calibri"/>
                <a:sym typeface="Calibri"/>
              </a:rPr>
              <a:t>3. McNeely J, Strauss SM, </a:t>
            </a:r>
            <a:r>
              <a:rPr lang="en-US" sz="1200" err="1">
                <a:solidFill>
                  <a:schemeClr val="dk1"/>
                </a:solidFill>
                <a:latin typeface="Calibri"/>
                <a:ea typeface="Calibri"/>
                <a:cs typeface="Calibri"/>
                <a:sym typeface="Calibri"/>
              </a:rPr>
              <a:t>Saitz</a:t>
            </a:r>
            <a:r>
              <a:rPr lang="en-US" sz="1200">
                <a:solidFill>
                  <a:schemeClr val="dk1"/>
                </a:solidFill>
                <a:latin typeface="Calibri"/>
                <a:ea typeface="Calibri"/>
                <a:cs typeface="Calibri"/>
                <a:sym typeface="Calibri"/>
              </a:rPr>
              <a:t> R, Cleland CM, </a:t>
            </a:r>
            <a:r>
              <a:rPr lang="en-US" sz="1200" err="1">
                <a:solidFill>
                  <a:schemeClr val="dk1"/>
                </a:solidFill>
                <a:latin typeface="Calibri"/>
                <a:ea typeface="Calibri"/>
                <a:cs typeface="Calibri"/>
                <a:sym typeface="Calibri"/>
              </a:rPr>
              <a:t>Palamar</a:t>
            </a:r>
            <a:r>
              <a:rPr lang="en-US" sz="1200">
                <a:solidFill>
                  <a:schemeClr val="dk1"/>
                </a:solidFill>
                <a:latin typeface="Calibri"/>
                <a:ea typeface="Calibri"/>
                <a:cs typeface="Calibri"/>
                <a:sym typeface="Calibri"/>
              </a:rPr>
              <a:t> JJ, </a:t>
            </a:r>
            <a:r>
              <a:rPr lang="en-US" sz="1200" err="1">
                <a:solidFill>
                  <a:schemeClr val="dk1"/>
                </a:solidFill>
                <a:latin typeface="Calibri"/>
                <a:ea typeface="Calibri"/>
                <a:cs typeface="Calibri"/>
                <a:sym typeface="Calibri"/>
              </a:rPr>
              <a:t>Rotrosen</a:t>
            </a:r>
            <a:r>
              <a:rPr lang="en-US" sz="1200">
                <a:solidFill>
                  <a:schemeClr val="dk1"/>
                </a:solidFill>
                <a:latin typeface="Calibri"/>
                <a:ea typeface="Calibri"/>
                <a:cs typeface="Calibri"/>
                <a:sym typeface="Calibri"/>
              </a:rPr>
              <a:t> J, </a:t>
            </a:r>
            <a:r>
              <a:rPr lang="en-US" sz="1200" err="1">
                <a:solidFill>
                  <a:schemeClr val="dk1"/>
                </a:solidFill>
                <a:latin typeface="Calibri"/>
                <a:ea typeface="Calibri"/>
                <a:cs typeface="Calibri"/>
                <a:sym typeface="Calibri"/>
              </a:rPr>
              <a:t>Gourevitch</a:t>
            </a:r>
            <a:r>
              <a:rPr lang="en-US" sz="1200">
                <a:solidFill>
                  <a:schemeClr val="dk1"/>
                </a:solidFill>
                <a:latin typeface="Calibri"/>
                <a:ea typeface="Calibri"/>
                <a:cs typeface="Calibri"/>
                <a:sym typeface="Calibri"/>
              </a:rPr>
              <a:t> MN. A Brief Patient Self-administered Substance Use Screening Tool for Primary Care: Two-site Validation Study of the Substance Use Brief Screen (SUBS). Am J Med. 2015 Jul;128(7):784.e9-19. </a:t>
            </a:r>
            <a:r>
              <a:rPr lang="en-US" sz="1200" err="1">
                <a:solidFill>
                  <a:schemeClr val="dk1"/>
                </a:solidFill>
                <a:latin typeface="Calibri"/>
                <a:ea typeface="Calibri"/>
                <a:cs typeface="Calibri"/>
                <a:sym typeface="Calibri"/>
              </a:rPr>
              <a:t>doi</a:t>
            </a:r>
            <a:r>
              <a:rPr lang="en-US" sz="1200">
                <a:solidFill>
                  <a:schemeClr val="dk1"/>
                </a:solidFill>
                <a:latin typeface="Calibri"/>
                <a:ea typeface="Calibri"/>
                <a:cs typeface="Calibri"/>
                <a:sym typeface="Calibri"/>
              </a:rPr>
              <a:t>: 10.1016/j.amjmed.2015.02.007. </a:t>
            </a:r>
            <a:r>
              <a:rPr lang="en-US" sz="1200" err="1">
                <a:solidFill>
                  <a:schemeClr val="dk1"/>
                </a:solidFill>
                <a:latin typeface="Calibri"/>
                <a:ea typeface="Calibri"/>
                <a:cs typeface="Calibri"/>
                <a:sym typeface="Calibri"/>
              </a:rPr>
              <a:t>Epub</a:t>
            </a:r>
            <a:r>
              <a:rPr lang="en-US" sz="1200">
                <a:solidFill>
                  <a:schemeClr val="dk1"/>
                </a:solidFill>
                <a:latin typeface="Calibri"/>
                <a:ea typeface="Calibri"/>
                <a:cs typeface="Calibri"/>
                <a:sym typeface="Calibri"/>
              </a:rPr>
              <a:t> 2015 Mar 10. PMID: 25770031; PMCID: PMC4475501.</a:t>
            </a:r>
          </a:p>
          <a:p>
            <a:r>
              <a:rPr lang="en-US" sz="1200">
                <a:solidFill>
                  <a:schemeClr val="dk1"/>
                </a:solidFill>
                <a:latin typeface="Calibri"/>
                <a:ea typeface="Calibri"/>
                <a:cs typeface="Calibri"/>
                <a:sym typeface="Calibri"/>
              </a:rPr>
              <a:t>5.</a:t>
            </a:r>
            <a:r>
              <a:rPr lang="en-US" sz="1200" i="1"/>
              <a:t> Di Paola, A., </a:t>
            </a:r>
            <a:r>
              <a:rPr lang="en-US" sz="1200" i="1" err="1">
                <a:solidFill>
                  <a:srgbClr val="1C1D1E"/>
                </a:solidFill>
              </a:rPr>
              <a:t>Farabee</a:t>
            </a:r>
            <a:r>
              <a:rPr lang="en-US" sz="1200" i="1">
                <a:solidFill>
                  <a:srgbClr val="1C1D1E"/>
                </a:solidFill>
              </a:rPr>
              <a:t>, D. and Springer, S.A. (2023), Validation of Two Diagnostic Assessments for Opioid and Stimulant Use Disorder for Use by Non-Clinicians. Psych Res Clin </a:t>
            </a:r>
            <a:r>
              <a:rPr lang="en-US" sz="1200" i="1" err="1">
                <a:solidFill>
                  <a:srgbClr val="1C1D1E"/>
                </a:solidFill>
              </a:rPr>
              <a:t>Pract</a:t>
            </a:r>
            <a:r>
              <a:rPr lang="en-US" sz="1200" i="1">
                <a:solidFill>
                  <a:srgbClr val="1C1D1E"/>
                </a:solidFill>
              </a:rPr>
              <a:t>, 5: 78-83. </a:t>
            </a:r>
            <a:r>
              <a:rPr lang="en-US" sz="1200" i="1">
                <a:hlinkClick r:id="rId3"/>
              </a:rPr>
              <a:t>https://doi.org/10.1176/appi.prcp.20230022</a:t>
            </a:r>
            <a:endParaRPr lang="en-US" sz="1200" i="1"/>
          </a:p>
          <a:p>
            <a:pPr lvl="0"/>
            <a:r>
              <a:rPr lang="en-US" sz="1200">
                <a:solidFill>
                  <a:schemeClr val="dk1"/>
                </a:solidFill>
                <a:latin typeface="Calibri"/>
                <a:ea typeface="Calibri"/>
                <a:cs typeface="Calibri"/>
                <a:sym typeface="Calibri"/>
              </a:rPr>
              <a:t>5.. </a:t>
            </a:r>
            <a:r>
              <a:rPr lang="en-US" sz="1200" err="1">
                <a:solidFill>
                  <a:schemeClr val="dk1"/>
                </a:solidFill>
                <a:latin typeface="Calibri"/>
                <a:ea typeface="Calibri"/>
                <a:cs typeface="Calibri"/>
                <a:sym typeface="Calibri"/>
              </a:rPr>
              <a:t>Storgaard</a:t>
            </a:r>
            <a:r>
              <a:rPr lang="en-US" sz="1200">
                <a:solidFill>
                  <a:schemeClr val="dk1"/>
                </a:solidFill>
                <a:latin typeface="Calibri"/>
                <a:ea typeface="Calibri"/>
                <a:cs typeface="Calibri"/>
                <a:sym typeface="Calibri"/>
              </a:rPr>
              <a:t> H, Nielsen SD, </a:t>
            </a:r>
            <a:r>
              <a:rPr lang="en-US" sz="1200" err="1">
                <a:solidFill>
                  <a:schemeClr val="dk1"/>
                </a:solidFill>
                <a:latin typeface="Calibri"/>
                <a:ea typeface="Calibri"/>
                <a:cs typeface="Calibri"/>
                <a:sym typeface="Calibri"/>
              </a:rPr>
              <a:t>Gluud</a:t>
            </a:r>
            <a:r>
              <a:rPr lang="en-US" sz="1200">
                <a:solidFill>
                  <a:schemeClr val="dk1"/>
                </a:solidFill>
                <a:latin typeface="Calibri"/>
                <a:ea typeface="Calibri"/>
                <a:cs typeface="Calibri"/>
                <a:sym typeface="Calibri"/>
              </a:rPr>
              <a:t> C. The validity of the Michigan Alcoholism Screening Test (MAST). Alcohol Alcohol. 1994 Sep;29(5):493-502. PMID: 7811333.</a:t>
            </a:r>
          </a:p>
          <a:p>
            <a:pPr lvl="0"/>
            <a:r>
              <a:rPr lang="en-US" sz="1200">
                <a:solidFill>
                  <a:schemeClr val="dk1"/>
                </a:solidFill>
                <a:latin typeface="Calibri"/>
                <a:ea typeface="Calibri"/>
                <a:cs typeface="Calibri"/>
                <a:sym typeface="Calibri"/>
              </a:rPr>
              <a:t>6. Saunders, J. B., et al. (1993). "Development of the Alcohol Use Disorders Identification Test (AUDIT): WHO Collaborative Project on Early Detection of Persons with Harmful Alcohol Consumption--II." </a:t>
            </a:r>
            <a:r>
              <a:rPr lang="en-US" sz="1200" u="sng">
                <a:solidFill>
                  <a:schemeClr val="dk1"/>
                </a:solidFill>
                <a:latin typeface="Calibri"/>
                <a:ea typeface="Calibri"/>
                <a:cs typeface="Calibri"/>
                <a:sym typeface="Calibri"/>
              </a:rPr>
              <a:t>Addiction</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88</a:t>
            </a:r>
            <a:r>
              <a:rPr lang="en-US" sz="1200">
                <a:solidFill>
                  <a:schemeClr val="dk1"/>
                </a:solidFill>
                <a:latin typeface="Calibri"/>
                <a:ea typeface="Calibri"/>
                <a:cs typeface="Calibri"/>
                <a:sym typeface="Calibri"/>
              </a:rPr>
              <a:t>(6): 791-804.</a:t>
            </a:r>
          </a:p>
          <a:p>
            <a:r>
              <a:rPr lang="en-US" sz="1200">
                <a:solidFill>
                  <a:schemeClr val="dk1"/>
                </a:solidFill>
                <a:latin typeface="Calibri"/>
                <a:ea typeface="Calibri"/>
                <a:cs typeface="Calibri"/>
                <a:sym typeface="Calibri"/>
              </a:rPr>
              <a:t> </a:t>
            </a:r>
          </a:p>
          <a:p>
            <a:endParaRPr lang="en-US"/>
          </a:p>
        </p:txBody>
      </p:sp>
      <p:sp>
        <p:nvSpPr>
          <p:cNvPr id="4" name="Slide Number Placeholder 3"/>
          <p:cNvSpPr>
            <a:spLocks noGrp="1"/>
          </p:cNvSpPr>
          <p:nvPr>
            <p:ph type="sldNum" idx="12"/>
          </p:nvPr>
        </p:nvSpPr>
        <p:spPr/>
        <p:txBody>
          <a:bodyPr lIns="93342" tIns="46671" rIns="93342" bIns="46671"/>
          <a:lstStyle/>
          <a:p>
            <a:pPr algn="r" defTabSz="933420">
              <a:buClr>
                <a:srgbClr val="000000"/>
              </a:buClr>
              <a:defRPr/>
            </a:pPr>
            <a:fld id="{00000000-1234-1234-1234-123412341234}" type="slidenum">
              <a:rPr lang="en-US" sz="1200">
                <a:latin typeface="Calibri"/>
                <a:ea typeface="Calibri"/>
                <a:cs typeface="Calibri"/>
                <a:sym typeface="Calibri"/>
              </a:rPr>
              <a:pPr algn="r" defTabSz="933420">
                <a:buClr>
                  <a:srgbClr val="000000"/>
                </a:buClr>
                <a:defRPr/>
              </a:pPr>
              <a:t>22</a:t>
            </a:fld>
            <a:endParaRPr lang="en-US" sz="1200">
              <a:latin typeface="Calibri"/>
              <a:ea typeface="Calibri"/>
              <a:cs typeface="Calibri"/>
              <a:sym typeface="Calibri"/>
            </a:endParaRPr>
          </a:p>
        </p:txBody>
      </p:sp>
    </p:spTree>
    <p:extLst>
      <p:ext uri="{BB962C8B-B14F-4D97-AF65-F5344CB8AC3E}">
        <p14:creationId xmlns:p14="http://schemas.microsoft.com/office/powerpoint/2010/main" val="29819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AUDIT  below cited. </a:t>
            </a:r>
          </a:p>
          <a:p>
            <a:pPr defTabSz="933420">
              <a:defRPr/>
            </a:pPr>
            <a:r>
              <a:rPr lang="en-US">
                <a:solidFill>
                  <a:schemeClr val="dk1"/>
                </a:solidFill>
                <a:latin typeface="Calibri"/>
                <a:ea typeface="Calibri"/>
                <a:cs typeface="Calibri"/>
                <a:sym typeface="Calibri"/>
              </a:rPr>
              <a:t>Saunders, J. B., et al. (1993). "Development of the Alcohol Use Disorders Identification Test (AUDIT): WHO Collaborative Project on Early Detection of Persons with Harmful Alcohol Consumption--II." </a:t>
            </a:r>
            <a:r>
              <a:rPr lang="en-US" u="sng">
                <a:solidFill>
                  <a:schemeClr val="dk1"/>
                </a:solidFill>
                <a:latin typeface="Calibri"/>
                <a:ea typeface="Calibri"/>
                <a:cs typeface="Calibri"/>
                <a:sym typeface="Calibri"/>
              </a:rPr>
              <a:t>Addiction</a:t>
            </a:r>
            <a:r>
              <a:rPr lang="en-US">
                <a:solidFill>
                  <a:schemeClr val="dk1"/>
                </a:solidFill>
                <a:latin typeface="Calibri"/>
                <a:ea typeface="Calibri"/>
                <a:cs typeface="Calibri"/>
                <a:sym typeface="Calibri"/>
              </a:rPr>
              <a:t> </a:t>
            </a:r>
            <a:r>
              <a:rPr lang="en-US" b="1">
                <a:solidFill>
                  <a:schemeClr val="dk1"/>
                </a:solidFill>
                <a:latin typeface="Calibri"/>
                <a:ea typeface="Calibri"/>
                <a:cs typeface="Calibri"/>
                <a:sym typeface="Calibri"/>
              </a:rPr>
              <a:t>88</a:t>
            </a:r>
            <a:r>
              <a:rPr lang="en-US">
                <a:solidFill>
                  <a:schemeClr val="dk1"/>
                </a:solidFill>
                <a:latin typeface="Calibri"/>
                <a:ea typeface="Calibri"/>
                <a:cs typeface="Calibri"/>
                <a:sym typeface="Calibri"/>
              </a:rPr>
              <a:t>(6): 791-804.</a:t>
            </a:r>
          </a:p>
          <a:p>
            <a:pPr defTabSz="933420">
              <a:defRPr/>
            </a:pPr>
            <a:r>
              <a:rPr lang="en-US">
                <a:solidFill>
                  <a:schemeClr val="dk1"/>
                </a:solidFill>
                <a:latin typeface="Calibri"/>
                <a:cs typeface="Calibri"/>
                <a:sym typeface="Calibri"/>
              </a:rPr>
              <a:t>The AUDIT can give you scores for severity of AUD:</a:t>
            </a:r>
          </a:p>
          <a:p>
            <a:pPr marL="291694" indent="-291694">
              <a:buFont typeface="Arial" panose="020B0604020202020204" pitchFamily="34" charset="0"/>
              <a:buChar char="•"/>
            </a:pPr>
            <a:r>
              <a:rPr lang="en-US"/>
              <a:t>A score of 8 or more = harmful drinking </a:t>
            </a:r>
          </a:p>
          <a:p>
            <a:pPr marL="291694" indent="-291694">
              <a:buFont typeface="Arial" panose="020B0604020202020204" pitchFamily="34" charset="0"/>
              <a:buChar char="•"/>
            </a:pPr>
            <a:r>
              <a:rPr lang="en-US" u="sng"/>
              <a:t>A score of 13 or more in women or 15 or more in men = moderate to severe AUD</a:t>
            </a:r>
          </a:p>
          <a:p>
            <a:pPr defTabSz="933420">
              <a:defRPr/>
            </a:pPr>
            <a:endParaRPr lang="en-US"/>
          </a:p>
          <a:p>
            <a:endParaRPr lang="en-US"/>
          </a:p>
        </p:txBody>
      </p:sp>
    </p:spTree>
    <p:extLst>
      <p:ext uri="{BB962C8B-B14F-4D97-AF65-F5344CB8AC3E}">
        <p14:creationId xmlns:p14="http://schemas.microsoft.com/office/powerpoint/2010/main" val="2009900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5025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692150"/>
            <a:ext cx="6159500" cy="3463925"/>
          </a:xfrm>
        </p:spPr>
      </p:sp>
      <p:sp>
        <p:nvSpPr>
          <p:cNvPr id="3" name="Notes Placeholder 2"/>
          <p:cNvSpPr>
            <a:spLocks noGrp="1"/>
          </p:cNvSpPr>
          <p:nvPr>
            <p:ph type="body" idx="1"/>
          </p:nvPr>
        </p:nvSpPr>
        <p:spPr/>
        <p:txBody>
          <a:bodyPr/>
          <a:lstStyle/>
          <a:p>
            <a:r>
              <a:rPr lang="en-US" sz="2000">
                <a:latin typeface="Arial" pitchFamily="29" charset="0"/>
                <a:ea typeface="ＭＳ Ｐゴシック" pitchFamily="29" charset="-128"/>
                <a:cs typeface="ＭＳ Ｐゴシック" pitchFamily="29" charset="-128"/>
              </a:rPr>
              <a:t>These are 3 pharmacotherapies that have been FDA approved in the United States for treatment of opioid use disorders and in this table I show the differences in mechanism of action and delivery . Also in the U.S. , all of the treatments except for methadone can be given in HIV treatment centers or primary care offices as denoted in the setting. </a:t>
            </a:r>
          </a:p>
          <a:p>
            <a:endParaRPr lang="en-US" sz="2000">
              <a:latin typeface="Arial" pitchFamily="29" charset="0"/>
              <a:ea typeface="ＭＳ Ｐゴシック" pitchFamily="29" charset="-128"/>
              <a:cs typeface="ＭＳ Ｐゴシック" pitchFamily="29" charset="-128"/>
            </a:endParaRPr>
          </a:p>
          <a:p>
            <a:r>
              <a:rPr lang="en-US" sz="2000">
                <a:latin typeface="Arial" pitchFamily="29" charset="0"/>
                <a:ea typeface="ＭＳ Ｐゴシック" pitchFamily="29" charset="-128"/>
                <a:cs typeface="ＭＳ Ｐゴシック" pitchFamily="29" charset="-128"/>
              </a:rPr>
              <a:t>Of note , A depot formulation of an opioid receptor antagonist, naltrexone (oral approved 1984 , </a:t>
            </a:r>
            <a:r>
              <a:rPr lang="en-US" sz="2000" err="1">
                <a:latin typeface="Arial" pitchFamily="29" charset="0"/>
                <a:ea typeface="ＭＳ Ｐゴシック" pitchFamily="29" charset="-128"/>
                <a:cs typeface="ＭＳ Ｐゴシック" pitchFamily="29" charset="-128"/>
              </a:rPr>
              <a:t>ReVia</a:t>
            </a:r>
            <a:r>
              <a:rPr lang="en-US" sz="2000">
                <a:latin typeface="Arial" pitchFamily="29" charset="0"/>
                <a:ea typeface="ＭＳ Ｐゴシック" pitchFamily="29" charset="-128"/>
                <a:cs typeface="ＭＳ Ｐゴシック" pitchFamily="29" charset="-128"/>
              </a:rPr>
              <a:t>®) was approved in 2006 for treatment of alcohol use disorder  and for opioid use disorder in 2010.. </a:t>
            </a:r>
          </a:p>
          <a:p>
            <a:r>
              <a:rPr lang="en-US" sz="2000">
                <a:latin typeface="Arial" pitchFamily="29" charset="0"/>
                <a:ea typeface="ＭＳ Ｐゴシック" pitchFamily="29" charset="-128"/>
                <a:cs typeface="ＭＳ Ｐゴシック" pitchFamily="29" charset="-128"/>
              </a:rPr>
              <a:t>Of note </a:t>
            </a:r>
            <a:r>
              <a:rPr lang="en-US" sz="2000" err="1">
                <a:latin typeface="Arial" pitchFamily="29" charset="0"/>
                <a:ea typeface="ＭＳ Ｐゴシック" pitchFamily="29" charset="-128"/>
                <a:cs typeface="ＭＳ Ｐゴシック" pitchFamily="29" charset="-128"/>
              </a:rPr>
              <a:t>Revia</a:t>
            </a:r>
            <a:r>
              <a:rPr lang="en-US" sz="2000">
                <a:latin typeface="Arial" pitchFamily="29" charset="0"/>
                <a:ea typeface="ＭＳ Ｐゴシック" pitchFamily="29" charset="-128"/>
                <a:cs typeface="ＭＳ Ｐゴシック" pitchFamily="29" charset="-128"/>
              </a:rPr>
              <a:t> is NOT currently used in the U.S. for opioid use disorder any longer due to following: . </a:t>
            </a:r>
          </a:p>
          <a:p>
            <a:pPr lvl="1"/>
            <a:r>
              <a:rPr lang="en-US" sz="2000" err="1">
                <a:latin typeface="Arial" pitchFamily="29" charset="0"/>
              </a:rPr>
              <a:t>ReVia</a:t>
            </a:r>
            <a:r>
              <a:rPr lang="en-US" sz="2000">
                <a:latin typeface="Arial" pitchFamily="29" charset="0"/>
              </a:rPr>
              <a:t> has not reduced recidivism, retention,  : poor compliance so passive-compliance formulations developed (1)</a:t>
            </a:r>
          </a:p>
          <a:p>
            <a:pPr lvl="1"/>
            <a:r>
              <a:rPr lang="en-US" sz="2000" err="1">
                <a:latin typeface="Arial" pitchFamily="29" charset="0"/>
              </a:rPr>
              <a:t>Vivitrol</a:t>
            </a:r>
            <a:r>
              <a:rPr lang="en-US" sz="2000">
                <a:latin typeface="Arial" pitchFamily="29" charset="0"/>
              </a:rPr>
              <a:t> FDA-approved 2006 for Alcohol dependence  (effective for prevention of relapse to alcohol use)</a:t>
            </a:r>
          </a:p>
          <a:p>
            <a:pPr lvl="1"/>
            <a:r>
              <a:rPr lang="en-US" sz="2000">
                <a:latin typeface="Arial" pitchFamily="29" charset="0"/>
              </a:rPr>
              <a:t>FDA-approved in  2010 for Opioid dependence</a:t>
            </a:r>
          </a:p>
          <a:p>
            <a:pPr lvl="1"/>
            <a:endParaRPr lang="en-US" sz="2000">
              <a:latin typeface="Arial" pitchFamily="29" charset="0"/>
            </a:endParaRPr>
          </a:p>
          <a:p>
            <a:pPr lvl="1"/>
            <a:r>
              <a:rPr lang="en-US" sz="2000">
                <a:latin typeface="Arial" pitchFamily="29" charset="0"/>
              </a:rPr>
              <a:t>Ref: </a:t>
            </a:r>
            <a:r>
              <a:rPr lang="en-US" sz="2000" err="1"/>
              <a:t>Minozzi</a:t>
            </a:r>
            <a:r>
              <a:rPr lang="en-US" sz="2000"/>
              <a:t> </a:t>
            </a:r>
            <a:r>
              <a:rPr lang="en-US" sz="2000" err="1"/>
              <a:t>S</a:t>
            </a:r>
            <a:r>
              <a:rPr lang="en-US" sz="2000" i="1" err="1"/>
              <a:t>Cochrane</a:t>
            </a:r>
            <a:r>
              <a:rPr lang="en-US" sz="2000" i="1"/>
              <a:t> Database </a:t>
            </a:r>
            <a:r>
              <a:rPr lang="en-US" sz="2000" i="1" err="1"/>
              <a:t>Syst</a:t>
            </a:r>
            <a:r>
              <a:rPr lang="en-US" sz="2000" i="1"/>
              <a:t> Rev 2006; </a:t>
            </a:r>
            <a:r>
              <a:rPr lang="en-US" sz="2000" b="1" i="1"/>
              <a:t>1: CD001333</a:t>
            </a:r>
            <a:endParaRPr lang="en-US" sz="2000">
              <a:latin typeface="Arial" pitchFamily="29" charset="0"/>
            </a:endParaRPr>
          </a:p>
          <a:p>
            <a:pPr lvl="1"/>
            <a:endParaRPr lang="en-US" sz="2000">
              <a:latin typeface="Arial" pitchFamily="29" charset="0"/>
            </a:endParaRPr>
          </a:p>
        </p:txBody>
      </p:sp>
      <p:sp>
        <p:nvSpPr>
          <p:cNvPr id="4" name="Slide Number Placeholder 3"/>
          <p:cNvSpPr>
            <a:spLocks noGrp="1"/>
          </p:cNvSpPr>
          <p:nvPr>
            <p:ph type="sldNum" sz="quarter" idx="10"/>
          </p:nvPr>
        </p:nvSpPr>
        <p:spPr/>
        <p:txBody>
          <a:bodyPr lIns="93342" tIns="46671" rIns="93342" bIns="46671"/>
          <a:lstStyle/>
          <a:p>
            <a:fld id="{B28BCB9F-BDC7-0D45-BADB-4F50BAC0A899}"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16827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87">
              <a:defRPr/>
            </a:pPr>
            <a:endParaRPr lang="en-US"/>
          </a:p>
          <a:p>
            <a:pPr defTabSz="466687">
              <a:defRPr/>
            </a:pPr>
            <a:r>
              <a:rPr lang="en-US"/>
              <a:t>Risk Evaluation and Mitigation Strategy</a:t>
            </a:r>
            <a:r>
              <a:rPr lang="en-US" baseline="0"/>
              <a:t> ( REMS) : </a:t>
            </a:r>
            <a:r>
              <a:rPr lang="en-US" baseline="0" err="1"/>
              <a:t>Sublocade</a:t>
            </a:r>
            <a:r>
              <a:rPr lang="en-US" baseline="0"/>
              <a:t> and </a:t>
            </a:r>
            <a:r>
              <a:rPr lang="en-US" baseline="0" err="1"/>
              <a:t>Brixadi</a:t>
            </a:r>
            <a:r>
              <a:rPr lang="en-US" baseline="0"/>
              <a:t> all require REMS pharmacies to store med and dispense</a:t>
            </a:r>
          </a:p>
          <a:p>
            <a:pPr defTabSz="466687">
              <a:defRPr/>
            </a:pPr>
            <a:endParaRPr lang="en-US" baseline="0"/>
          </a:p>
          <a:p>
            <a:pPr defTabSz="466687">
              <a:defRPr/>
            </a:pPr>
            <a:r>
              <a:rPr lang="en-US" baseline="0" err="1"/>
              <a:t>Brixadi</a:t>
            </a:r>
            <a:r>
              <a:rPr lang="en-US" baseline="0"/>
              <a:t> available 9/2023.</a:t>
            </a:r>
          </a:p>
          <a:p>
            <a:pPr defTabSz="466687">
              <a:defRPr/>
            </a:pPr>
            <a:endParaRPr lang="en-US" baseline="0"/>
          </a:p>
          <a:p>
            <a:pPr defTabSz="466687">
              <a:defRPr/>
            </a:pPr>
            <a:r>
              <a:rPr lang="en-US" baseline="0" err="1"/>
              <a:t>Sublocade</a:t>
            </a:r>
            <a:r>
              <a:rPr lang="en-US" baseline="0"/>
              <a:t>:</a:t>
            </a:r>
            <a:endParaRPr lang="en-US"/>
          </a:p>
          <a:p>
            <a:pPr defTabSz="466687">
              <a:defRPr/>
            </a:pPr>
            <a:endParaRPr lang="en-US"/>
          </a:p>
          <a:p>
            <a:r>
              <a:rPr lang="en-US" b="1">
                <a:solidFill>
                  <a:srgbClr val="000000"/>
                </a:solidFill>
              </a:rPr>
              <a:t>What is the REMS (</a:t>
            </a:r>
            <a:r>
              <a:rPr lang="en-US" b="1" u="sng">
                <a:solidFill>
                  <a:srgbClr val="000000"/>
                </a:solidFill>
              </a:rPr>
              <a:t>Risk Evaluation and Mitigation Strategy) Program?</a:t>
            </a:r>
            <a:endParaRPr lang="en-US" u="sng">
              <a:solidFill>
                <a:srgbClr val="000000"/>
              </a:solidFill>
            </a:endParaRPr>
          </a:p>
          <a:p>
            <a:r>
              <a:rPr lang="en-US" u="none">
                <a:solidFill>
                  <a:srgbClr val="000000"/>
                </a:solidFill>
              </a:rPr>
              <a:t>A REMS is a strategy to manage known or potential risks associated with a drug, and is required by the Food and Drug Administration (FDA) to ensure that the benefits of the drug outweigh its risks.</a:t>
            </a:r>
            <a:r>
              <a:rPr lang="en-US" b="1" u="none">
                <a:solidFill>
                  <a:srgbClr val="000000"/>
                </a:solidFill>
              </a:rPr>
              <a:t>.</a:t>
            </a:r>
            <a:r>
              <a:rPr lang="en-US" u="none">
                <a:solidFill>
                  <a:srgbClr val="000000"/>
                </a:solidFill>
              </a:rPr>
              <a:t> SUBLOCADE/BRIXADI is available only through a restricted distribution program called the REMS Program because of the risk of </a:t>
            </a:r>
            <a:r>
              <a:rPr lang="en-US" b="1" u="none">
                <a:solidFill>
                  <a:srgbClr val="000000"/>
                </a:solidFill>
              </a:rPr>
              <a:t>serious harm or death that could result from intravenous self-administration.</a:t>
            </a:r>
          </a:p>
          <a:p>
            <a:endParaRPr lang="en-US" u="none">
              <a:solidFill>
                <a:srgbClr val="000000"/>
              </a:solidFill>
            </a:endParaRPr>
          </a:p>
          <a:p>
            <a:r>
              <a:rPr lang="en-US" b="1" u="none">
                <a:solidFill>
                  <a:srgbClr val="000000"/>
                </a:solidFill>
              </a:rPr>
              <a:t>What are the REMS program requirements?</a:t>
            </a:r>
            <a:endParaRPr lang="en-US" u="none">
              <a:solidFill>
                <a:srgbClr val="000000"/>
              </a:solidFill>
            </a:endParaRPr>
          </a:p>
          <a:p>
            <a:r>
              <a:rPr lang="en-US" u="none">
                <a:solidFill>
                  <a:srgbClr val="000000"/>
                </a:solidFill>
              </a:rPr>
              <a:t>All healthcare settings and pharmacies that dispense SUBLOCADE/BRIXADI must be certified in the REMS program</a:t>
            </a:r>
          </a:p>
          <a:p>
            <a:r>
              <a:rPr lang="en-US" u="none">
                <a:solidFill>
                  <a:srgbClr val="000000"/>
                </a:solidFill>
              </a:rPr>
              <a:t>Healthcare providers, healthcare settings, and pharmacies must obtain SUBLOCADE/BRIXADI through a restricted distribution program</a:t>
            </a:r>
          </a:p>
          <a:p>
            <a:endParaRPr lang="en-US" u="none">
              <a:solidFill>
                <a:srgbClr val="000000"/>
              </a:solidFill>
            </a:endParaRPr>
          </a:p>
          <a:p>
            <a:r>
              <a:rPr lang="en-US" b="1" u="none">
                <a:solidFill>
                  <a:srgbClr val="000000"/>
                </a:solidFill>
              </a:rPr>
              <a:t>Which healthcare settings MUST BE certified in the REMS program?</a:t>
            </a:r>
            <a:endParaRPr lang="en-US" u="none">
              <a:solidFill>
                <a:srgbClr val="000000"/>
              </a:solidFill>
            </a:endParaRPr>
          </a:p>
          <a:p>
            <a:r>
              <a:rPr lang="en-US" u="none">
                <a:solidFill>
                  <a:srgbClr val="000000"/>
                </a:solidFill>
              </a:rPr>
              <a:t>All healthcare settings and pharmacies that dispense SUBLOCADE/BRIXADI must be certified. Examples of healthcare settings include: group practice, independent practice, institution, Department of Defense (</a:t>
            </a:r>
            <a:r>
              <a:rPr lang="en-US" u="none" err="1">
                <a:solidFill>
                  <a:srgbClr val="000000"/>
                </a:solidFill>
              </a:rPr>
              <a:t>DoD</a:t>
            </a:r>
            <a:r>
              <a:rPr lang="en-US" u="none">
                <a:solidFill>
                  <a:srgbClr val="000000"/>
                </a:solidFill>
              </a:rPr>
              <a:t>) facility, outpatient clinic, hospital, Veterans Administration (VA) facility, opioid treatment program (OTP), closed healthcare system, other healthcare setting.</a:t>
            </a:r>
          </a:p>
          <a:p>
            <a:endParaRPr lang="en-US"/>
          </a:p>
        </p:txBody>
      </p:sp>
      <p:sp>
        <p:nvSpPr>
          <p:cNvPr id="4" name="Slide Number Placeholder 3"/>
          <p:cNvSpPr>
            <a:spLocks noGrp="1"/>
          </p:cNvSpPr>
          <p:nvPr>
            <p:ph type="sldNum" sz="quarter" idx="10"/>
          </p:nvPr>
        </p:nvSpPr>
        <p:spPr/>
        <p:txBody>
          <a:bodyPr lIns="93342" tIns="46671" rIns="93342" bIns="46671"/>
          <a:lstStyle/>
          <a:p>
            <a:fld id="{B28BCB9F-BDC7-0D45-BADB-4F50BAC0A899}" type="slidenum">
              <a:rPr lang="en-US" smtClean="0"/>
              <a:t>28</a:t>
            </a:fld>
            <a:endParaRPr lang="en-US"/>
          </a:p>
        </p:txBody>
      </p:sp>
    </p:spTree>
    <p:extLst>
      <p:ext uri="{BB962C8B-B14F-4D97-AF65-F5344CB8AC3E}">
        <p14:creationId xmlns:p14="http://schemas.microsoft.com/office/powerpoint/2010/main" val="408033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discuss more in breakout sessions</a:t>
            </a:r>
          </a:p>
        </p:txBody>
      </p:sp>
    </p:spTree>
    <p:extLst>
      <p:ext uri="{BB962C8B-B14F-4D97-AF65-F5344CB8AC3E}">
        <p14:creationId xmlns:p14="http://schemas.microsoft.com/office/powerpoint/2010/main" val="201085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COWS is a free assessment tool that you can download on your phone or put in your Electronic medical record or on a tablet have a nurse or other administer to assess level of opioid withdrawal in a patient who has been using opioids . The level of withdrawal can tell you if safe to start buprenorphine in a patient who is actively using opioids. For those who have opioid use disorder but are currently not using such as persons who have been in detox facilities/ or prisons – they will not be in withdrawal and thus you just need to start buprenorphine to prevent craving and relapse but start slower to get to a level of at least 8 mg -16 mg for them . In persons who are actively using and in withdrawal you can go much faster in induction of buprenorphine dose and possibly get up to max dose of 16-24 mg in same day. You follow their withdrawal symptoms should decrease and ask them if they are craving opioids scale of 1-10 just like a pain scale and craving should decrease as well. Also can start safely same day LAI Buprenorphine ( </a:t>
            </a:r>
            <a:r>
              <a:rPr lang="en-US" err="1"/>
              <a:t>sublocade</a:t>
            </a:r>
            <a:r>
              <a:rPr lang="en-US"/>
              <a:t> or </a:t>
            </a:r>
            <a:r>
              <a:rPr lang="en-US" err="1"/>
              <a:t>brixadi</a:t>
            </a:r>
            <a:r>
              <a:rPr lang="en-US"/>
              <a:t> in a person who used fentanyl even) usually get COWS to 4 or higher (however there is data to support not in withdrawal).  Also can start while a person on opioids still and just start low dose </a:t>
            </a:r>
            <a:r>
              <a:rPr lang="en-US" err="1"/>
              <a:t>bupe</a:t>
            </a:r>
            <a:r>
              <a:rPr lang="en-US"/>
              <a:t>,  maintain the opioid then at 5-7 days drop the opioid . All forms of MOUD reduce craving. </a:t>
            </a:r>
          </a:p>
          <a:p>
            <a:endParaRPr lang="en-US"/>
          </a:p>
        </p:txBody>
      </p:sp>
      <p:sp>
        <p:nvSpPr>
          <p:cNvPr id="4" name="Slide Number Placeholder 3"/>
          <p:cNvSpPr>
            <a:spLocks noGrp="1"/>
          </p:cNvSpPr>
          <p:nvPr>
            <p:ph type="sldNum" sz="quarter" idx="5"/>
          </p:nvPr>
        </p:nvSpPr>
        <p:spPr/>
        <p:txBody>
          <a:bodyPr lIns="93342" tIns="46671" rIns="93342" bIns="46671"/>
          <a:lstStyle/>
          <a:p>
            <a:fld id="{F2821406-5190-9046-976D-92D04D764DC5}" type="slidenum">
              <a:rPr lang="en-US" smtClean="0"/>
              <a:t>30</a:t>
            </a:fld>
            <a:endParaRPr lang="en-US"/>
          </a:p>
        </p:txBody>
      </p:sp>
    </p:spTree>
    <p:extLst>
      <p:ext uri="{BB962C8B-B14F-4D97-AF65-F5344CB8AC3E}">
        <p14:creationId xmlns:p14="http://schemas.microsoft.com/office/powerpoint/2010/main" val="328404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032" indent="-350032" algn="just">
              <a:buFont typeface="+mj-lt"/>
              <a:buAutoNum type="arabicPeriod"/>
            </a:pPr>
            <a:r>
              <a:rPr lang="en-US" sz="1800" kern="0" err="1">
                <a:solidFill>
                  <a:srgbClr val="000000"/>
                </a:solidFill>
                <a:latin typeface="Arial" panose="020B0604020202020204" pitchFamily="34" charset="0"/>
                <a:ea typeface="Calibri" panose="020F0502020204030204" pitchFamily="34" charset="0"/>
                <a:cs typeface="Times New Roman" panose="02020603050405020304" pitchFamily="18" charset="0"/>
              </a:rPr>
              <a:t>Shiwach</a:t>
            </a:r>
            <a:r>
              <a:rPr lang="en-US" sz="1800" kern="0">
                <a:solidFill>
                  <a:srgbClr val="000000"/>
                </a:solidFill>
                <a:latin typeface="Arial" panose="020B0604020202020204" pitchFamily="34" charset="0"/>
                <a:ea typeface="Calibri" panose="020F0502020204030204" pitchFamily="34" charset="0"/>
                <a:cs typeface="Times New Roman" panose="02020603050405020304" pitchFamily="18" charset="0"/>
              </a:rPr>
              <a:t> R, Le </a:t>
            </a:r>
            <a:r>
              <a:rPr lang="en-US" sz="1800" kern="0" err="1">
                <a:solidFill>
                  <a:srgbClr val="000000"/>
                </a:solidFill>
                <a:latin typeface="Arial" panose="020B0604020202020204" pitchFamily="34" charset="0"/>
                <a:ea typeface="Calibri" panose="020F0502020204030204" pitchFamily="34" charset="0"/>
                <a:cs typeface="Times New Roman" panose="02020603050405020304" pitchFamily="18" charset="0"/>
              </a:rPr>
              <a:t>Foll</a:t>
            </a:r>
            <a:r>
              <a:rPr lang="en-US" sz="1800" kern="0">
                <a:solidFill>
                  <a:srgbClr val="000000"/>
                </a:solidFill>
                <a:latin typeface="Arial" panose="020B0604020202020204" pitchFamily="34" charset="0"/>
                <a:ea typeface="Calibri" panose="020F0502020204030204" pitchFamily="34" charset="0"/>
                <a:cs typeface="Times New Roman" panose="02020603050405020304" pitchFamily="18" charset="0"/>
              </a:rPr>
              <a:t> B, </a:t>
            </a:r>
            <a:r>
              <a:rPr lang="en-US" sz="1800" kern="0" err="1">
                <a:solidFill>
                  <a:srgbClr val="000000"/>
                </a:solidFill>
                <a:latin typeface="Arial" panose="020B0604020202020204" pitchFamily="34" charset="0"/>
                <a:ea typeface="Calibri" panose="020F0502020204030204" pitchFamily="34" charset="0"/>
                <a:cs typeface="Times New Roman" panose="02020603050405020304" pitchFamily="18" charset="0"/>
              </a:rPr>
              <a:t>Alho</a:t>
            </a:r>
            <a:r>
              <a:rPr lang="en-US" sz="1800" kern="0">
                <a:solidFill>
                  <a:srgbClr val="000000"/>
                </a:solidFill>
                <a:latin typeface="Arial" panose="020B0604020202020204" pitchFamily="34" charset="0"/>
                <a:ea typeface="Calibri" panose="020F0502020204030204" pitchFamily="34" charset="0"/>
                <a:cs typeface="Times New Roman" panose="02020603050405020304" pitchFamily="18" charset="0"/>
              </a:rPr>
              <a:t> H, Dunn KE, Strafford S, Zhao Y, Dobbins, R. Selecting extended-release buprenorphine doses to treat high -risk opioid use in the fentanyl era. JAMA Network Open. 2025 (November) In Press.</a:t>
            </a:r>
          </a:p>
          <a:p>
            <a:pPr marL="350032" indent="-350032" algn="just">
              <a:buFont typeface="+mj-lt"/>
              <a:buAutoNum type="arabicPeriod"/>
            </a:pPr>
            <a:r>
              <a:rPr lang="en-US" sz="1800" kern="0">
                <a:solidFill>
                  <a:srgbClr val="000000"/>
                </a:solidFill>
                <a:latin typeface="Arial" panose="020B0604020202020204" pitchFamily="34" charset="0"/>
                <a:ea typeface="Calibri" panose="020F0502020204030204" pitchFamily="34" charset="0"/>
                <a:cs typeface="Times New Roman" panose="02020603050405020304" pitchFamily="18" charset="0"/>
              </a:rPr>
              <a:t>Springer SA. Is it safe to start high dose extended-release buprenorphine in persons who use fentanyl? JAMA Network Open. 2025 (November), In Press.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350032" indent="-350032" algn="just">
              <a:buFont typeface="+mj-lt"/>
              <a:buAutoNum type="arabicPeriod"/>
            </a:pPr>
            <a:r>
              <a:rPr lang="en-US" sz="1800" kern="0">
                <a:latin typeface="Arial" panose="020B0604020202020204" pitchFamily="34" charset="0"/>
                <a:ea typeface="Calibri" panose="020F0502020204030204" pitchFamily="34" charset="0"/>
                <a:cs typeface="Times New Roman" panose="02020603050405020304" pitchFamily="18" charset="0"/>
              </a:rPr>
              <a:t>Gregory C, Yadav K, </a:t>
            </a:r>
            <a:r>
              <a:rPr lang="en-US" sz="1800" kern="0" err="1">
                <a:latin typeface="Arial" panose="020B0604020202020204" pitchFamily="34" charset="0"/>
                <a:ea typeface="Calibri" panose="020F0502020204030204" pitchFamily="34" charset="0"/>
                <a:cs typeface="Times New Roman" panose="02020603050405020304" pitchFamily="18" charset="0"/>
              </a:rPr>
              <a:t>Linders</a:t>
            </a:r>
            <a:r>
              <a:rPr lang="en-US" sz="1800" kern="0">
                <a:latin typeface="Arial" panose="020B0604020202020204" pitchFamily="34" charset="0"/>
                <a:ea typeface="Calibri" panose="020F0502020204030204" pitchFamily="34" charset="0"/>
                <a:cs typeface="Times New Roman" panose="02020603050405020304" pitchFamily="18" charset="0"/>
              </a:rPr>
              <a:t> J, Sikora L, Eagles D. Incidence of buprenorphine- precipitated opioid withdrawal in adults with opioid use disorder: A systematic review. Addiction. 2025;120(1):7-20.</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350032" indent="-350032" algn="just">
              <a:buFont typeface="+mj-lt"/>
              <a:buAutoNum type="arabicPeriod"/>
            </a:pP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Springer SA. </a:t>
            </a:r>
            <a:r>
              <a:rPr lang="en-US" sz="1800" i="1" kern="0">
                <a:solidFill>
                  <a:srgbClr val="181818"/>
                </a:solidFill>
                <a:latin typeface="Arial" panose="020B0604020202020204" pitchFamily="34" charset="0"/>
                <a:ea typeface="Calibri" panose="020F0502020204030204" pitchFamily="34" charset="0"/>
                <a:cs typeface="Times New Roman" panose="02020603050405020304" pitchFamily="18" charset="0"/>
              </a:rPr>
              <a:t>Commentary on Gregory et al.:</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Fear of precipitated opioid withdrawal should not prevent buprenorphine initiation. Addiction. 2025 Jan;120(1):21-22.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doi</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10.1111/add.16701.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Epub</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2024 Nov 4. PMID: 39494653; PMCID: PMC11645183.</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350032" indent="-350032" algn="just">
              <a:buFont typeface="+mj-lt"/>
              <a:buAutoNum type="arabicPeriod"/>
            </a:pP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Shiwach</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R, Le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Foll</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B,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Alho</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H, Dunn KE, Strafford S, Zhao Y, Dobbins RL. Rapid vs Standard Induction to Injectable Extended-Release Buprenorphine: A Randomized Clinical Trial. JAMA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Netw</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Open. 2025 Oct 1;8(10): e2537319.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doi</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10.1001/jamanetworkopen.2025.37319. PMID: 41085986; PMCID: PMC12522003.</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350032" indent="-350032">
              <a:buFont typeface="+mj-lt"/>
              <a:buAutoNum type="arabicPeriod"/>
              <a:tabLst>
                <a:tab pos="362996" algn="l"/>
                <a:tab pos="725993" algn="l"/>
                <a:tab pos="1088989" algn="l"/>
                <a:tab pos="1451986" algn="l"/>
                <a:tab pos="1814982" algn="l"/>
                <a:tab pos="2177979" algn="l"/>
                <a:tab pos="2540975" algn="l"/>
                <a:tab pos="2903972" algn="l"/>
                <a:tab pos="3266968" algn="l"/>
                <a:tab pos="3629965" algn="l"/>
                <a:tab pos="3992961" algn="l"/>
                <a:tab pos="4355958" algn="l"/>
              </a:tabLst>
            </a:pP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Seval</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N, Roth P, Frank CA, Di Paola A, Litwin AH, Vander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Wyk</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B,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Neirinckx</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V, Schlossberg E, Lawson P, Strong M, Schade MA, Nunez J, Levin FR, Brady KT, Nunes EV, Springer SA. Initiating Injectable Buprenorphine in People Hospitalized With Infections: A Randomized Clinical Trial. JAMA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Netw</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Open. 2025 May 1;8(5): e2513000. </a:t>
            </a:r>
            <a:r>
              <a:rPr lang="en-US" sz="1800" kern="0" err="1">
                <a:solidFill>
                  <a:srgbClr val="181818"/>
                </a:solidFill>
                <a:latin typeface="Arial" panose="020B0604020202020204" pitchFamily="34" charset="0"/>
                <a:ea typeface="Calibri" panose="020F0502020204030204" pitchFamily="34" charset="0"/>
                <a:cs typeface="Times New Roman" panose="02020603050405020304" pitchFamily="18" charset="0"/>
              </a:rPr>
              <a:t>doi</a:t>
            </a:r>
            <a:r>
              <a:rPr lang="en-US" sz="1800" kern="0">
                <a:solidFill>
                  <a:srgbClr val="181818"/>
                </a:solidFill>
                <a:latin typeface="Arial" panose="020B0604020202020204" pitchFamily="34" charset="0"/>
                <a:ea typeface="Calibri" panose="020F0502020204030204" pitchFamily="34" charset="0"/>
                <a:cs typeface="Times New Roman" panose="02020603050405020304" pitchFamily="18" charset="0"/>
              </a:rPr>
              <a:t>: 10.1001/jamanetworkopen.2025.13000. PMID: 40445619; PMCID: PMC12125644.</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350032" indent="-350032" defTabSz="933420">
              <a:buFont typeface="+mj-lt"/>
              <a:buAutoNum type="arabicPeriod"/>
              <a:tabLst>
                <a:tab pos="362996" algn="l"/>
                <a:tab pos="725993" algn="l"/>
                <a:tab pos="1088989" algn="l"/>
                <a:tab pos="1451986" algn="l"/>
                <a:tab pos="1814982" algn="l"/>
                <a:tab pos="2177979" algn="l"/>
                <a:tab pos="2540975" algn="l"/>
                <a:tab pos="2903972" algn="l"/>
                <a:tab pos="3266968" algn="l"/>
                <a:tab pos="3629965" algn="l"/>
                <a:tab pos="3992961" algn="l"/>
                <a:tab pos="4355958" algn="l"/>
              </a:tabLst>
              <a:defRPr/>
            </a:pPr>
            <a:r>
              <a:rPr lang="en-US" sz="3300" b="1" kern="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D'Onofrio G, Herring AA, Perrone J, Hawk K, Samuels EA, Cowan E, Anderson E, McCormack R, Huntley K, Owens P, Martel S, </a:t>
            </a:r>
            <a:r>
              <a:rPr lang="en-US" sz="3300" b="1" kern="0" err="1">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Schactman</a:t>
            </a:r>
            <a:r>
              <a:rPr lang="en-US" sz="3300" b="1" kern="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 M, Lofwall MR, Walsh SL, Dziura J, </a:t>
            </a:r>
            <a:r>
              <a:rPr lang="en-US" sz="3300" b="1" kern="0" err="1">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Fiellin</a:t>
            </a:r>
            <a:r>
              <a:rPr lang="en-US" sz="3300" b="1" kern="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 DA. Extended-Release 7-Day Injectable Buprenorphine for Patients With Minimal to Mild Opioid Withdrawal. JAMA </a:t>
            </a:r>
            <a:r>
              <a:rPr lang="en-US" sz="3300" b="1" kern="0" err="1">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Netw</a:t>
            </a:r>
            <a:r>
              <a:rPr lang="en-US" sz="3300" b="1" kern="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 Open. 2024 Jul 1;7(7): e2420702. </a:t>
            </a:r>
            <a:r>
              <a:rPr lang="en-US" sz="3300" b="1" kern="0" err="1">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doi</a:t>
            </a:r>
            <a:r>
              <a:rPr lang="en-US" sz="3300" b="1" kern="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 10.1001/jamanetworkopen.2024.20702. PMID: 38976265; PMCID: PMC11231806. </a:t>
            </a:r>
            <a:r>
              <a:rPr lang="en-US" sz="1800">
                <a:highlight>
                  <a:srgbClr val="FFFF00"/>
                </a:highlight>
              </a:rPr>
              <a:t>The overall incidence of precipitated withdrawal in the group with COWS scores of 4 to 7 was low (only 2 of 63 precipitated withdrawal patients) compared with 5 of 37 in the group with COWS scores of 0 to 3. Additional research is needed to clearly delineate the association between COWS scores and tolerance of buprenorphine initiation, particularly at the very low range. This is consistent with the same group’s recent publication of a study of 1200 patients in a clinical trial receiving either extended- release buprenorphine (COWS score of &gt;4) or sublingual buprenorphine, which found that there were few patients with precipitated withdrawal (&lt;1%), despite a high prevalence of fentanyl use.(8 below) Given the low rate of precipitated withdrawal in COWS scores of 4 to 7 (3.2%), eligibility criteria to include patients with COWS scores of 4 to 7 were expanded in an ongoing randomized clinical trial, Emergency Department-Initiated BUP Validation, comparing standard sublingual dosing with extended-release buprenorphine in rates of continued engagement in treatment by including those presenting with COWS scores of 4 to 7. </a:t>
            </a:r>
            <a:endParaRPr lang="en-US" sz="3300">
              <a:highlight>
                <a:srgbClr val="FFFF00"/>
              </a:highlight>
            </a:endParaRPr>
          </a:p>
          <a:p>
            <a:pPr marL="350032" indent="-350032" defTabSz="933420">
              <a:buFont typeface="+mj-lt"/>
              <a:buAutoNum type="arabicPeriod"/>
              <a:tabLst>
                <a:tab pos="362996" algn="l"/>
                <a:tab pos="725993" algn="l"/>
                <a:tab pos="1088989" algn="l"/>
                <a:tab pos="1451986" algn="l"/>
                <a:tab pos="1814982" algn="l"/>
                <a:tab pos="2177979" algn="l"/>
                <a:tab pos="2540975" algn="l"/>
                <a:tab pos="2903972" algn="l"/>
                <a:tab pos="3266968" algn="l"/>
                <a:tab pos="3629965" algn="l"/>
                <a:tab pos="3992961" algn="l"/>
                <a:tab pos="4355958" algn="l"/>
              </a:tabLst>
              <a:defRPr/>
            </a:pPr>
            <a:r>
              <a:rPr lang="en-US" sz="1800" b="1">
                <a:highlight>
                  <a:srgbClr val="FFFF00"/>
                </a:highlight>
              </a:rPr>
              <a:t>D’Onofrio G, Hawk KF ,Perrone J, et al. Incidence of precipitated withdrawal during a multisite emergency department-initiated buprenorphine clinical trial in the era of fentanyl. </a:t>
            </a:r>
            <a:r>
              <a:rPr lang="en-US" sz="1800" b="1" i="1">
                <a:highlight>
                  <a:srgbClr val="FFFF00"/>
                </a:highlight>
              </a:rPr>
              <a:t>JAMA </a:t>
            </a:r>
            <a:r>
              <a:rPr lang="en-US" sz="1800" b="1" i="1" err="1">
                <a:highlight>
                  <a:srgbClr val="FFFF00"/>
                </a:highlight>
              </a:rPr>
              <a:t>Netw</a:t>
            </a:r>
            <a:r>
              <a:rPr lang="en-US" sz="1800" b="1" i="1">
                <a:highlight>
                  <a:srgbClr val="FFFF00"/>
                </a:highlight>
              </a:rPr>
              <a:t> Open</a:t>
            </a:r>
            <a:r>
              <a:rPr lang="en-US" sz="1800" b="1">
                <a:highlight>
                  <a:srgbClr val="FFFF00"/>
                </a:highlight>
              </a:rPr>
              <a:t>. 2023;6(3):e236108. </a:t>
            </a:r>
            <a:r>
              <a:rPr lang="en-US" sz="1800" b="1" err="1">
                <a:highlight>
                  <a:srgbClr val="FFFF00"/>
                </a:highlight>
              </a:rPr>
              <a:t>doi</a:t>
            </a:r>
            <a:r>
              <a:rPr lang="en-US" sz="1800" b="1">
                <a:highlight>
                  <a:srgbClr val="FFFF00"/>
                </a:highlight>
              </a:rPr>
              <a:t>: 10.1001/jamanetworkopen.2023.6108 </a:t>
            </a:r>
            <a:endParaRPr lang="en-US" sz="3300" b="1">
              <a:highlight>
                <a:srgbClr val="FFFF00"/>
              </a:highlight>
            </a:endParaRPr>
          </a:p>
          <a:p>
            <a:pPr marL="350032" indent="-350032">
              <a:buFont typeface="+mj-lt"/>
              <a:buAutoNum type="arabicPeriod"/>
              <a:tabLst>
                <a:tab pos="362996" algn="l"/>
                <a:tab pos="725993" algn="l"/>
                <a:tab pos="1088989" algn="l"/>
                <a:tab pos="1451986" algn="l"/>
                <a:tab pos="1814982" algn="l"/>
                <a:tab pos="2177979" algn="l"/>
                <a:tab pos="2540975" algn="l"/>
                <a:tab pos="2903972" algn="l"/>
                <a:tab pos="3266968" algn="l"/>
                <a:tab pos="3629965" algn="l"/>
                <a:tab pos="3992961" algn="l"/>
                <a:tab pos="4355958" algn="l"/>
              </a:tabLst>
            </a:pPr>
            <a:endParaRPr lang="en-US" sz="3300" b="1" kern="10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693379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mn-lt"/>
                <a:ea typeface="+mn-ea"/>
                <a:cs typeface="+mn-cs"/>
              </a:rPr>
              <a:t>To compare the effectiveness and safety of rapid induction (RI; single 4-mg dose of buprenorphine-naloxone) vs SI (≥7 days of buprenorphine-naloxone) followed by extended-release buprenorphine injection.</a:t>
            </a:r>
          </a:p>
          <a:p>
            <a:endParaRPr lang="en-US" sz="1100" b="0" i="0" u="none" strike="noStrike" kern="1200" dirty="0">
              <a:solidFill>
                <a:schemeClr val="tx1"/>
              </a:solidFill>
              <a:effectLst/>
              <a:latin typeface="+mn-lt"/>
              <a:ea typeface="+mn-ea"/>
              <a:cs typeface="+mn-cs"/>
            </a:endParaRPr>
          </a:p>
          <a:p>
            <a:r>
              <a:rPr lang="en-US" sz="1100" b="0" i="0" u="none" strike="noStrike" kern="1200" dirty="0">
                <a:solidFill>
                  <a:schemeClr val="tx1"/>
                </a:solidFill>
                <a:effectLst/>
                <a:latin typeface="+mn-lt"/>
                <a:ea typeface="+mn-ea"/>
                <a:cs typeface="+mn-cs"/>
              </a:rPr>
              <a:t>Eligibility: negative pregnancy test result or COWS score ≥8</a:t>
            </a:r>
          </a:p>
          <a:p>
            <a:endParaRPr lang="en-US" sz="1100" b="0" i="0" u="none" strike="noStrike" kern="1200" dirty="0">
              <a:solidFill>
                <a:schemeClr val="tx1"/>
              </a:solidFill>
              <a:effectLst/>
              <a:latin typeface="+mn-lt"/>
              <a:ea typeface="+mn-ea"/>
              <a:cs typeface="+mn-cs"/>
            </a:endParaRPr>
          </a:p>
          <a:p>
            <a:r>
              <a:rPr lang="en-US" sz="1100" b="0" i="0" u="none" strike="noStrike" kern="1200" dirty="0">
                <a:solidFill>
                  <a:schemeClr val="tx1"/>
                </a:solidFill>
                <a:effectLst/>
                <a:latin typeface="+mn-lt"/>
                <a:ea typeface="+mn-ea"/>
                <a:cs typeface="+mn-cs"/>
              </a:rPr>
              <a:t>A total of 149 of 474 participants (31.4%) in the RI and 64 of 255 participants (25.1%) in the SI arm had AEs associated with opioid withdrawal symptoms up to injection 2 (</a:t>
            </a:r>
            <a:r>
              <a:rPr lang="en-US" sz="1100" b="0" i="0" u="sng" kern="1200" dirty="0">
                <a:solidFill>
                  <a:schemeClr val="tx1"/>
                </a:solidFill>
                <a:effectLst/>
                <a:latin typeface="+mn-lt"/>
                <a:ea typeface="+mn-ea"/>
                <a:cs typeface="+mn-cs"/>
                <a:hlinkClick r:id="rId3"/>
              </a:rPr>
              <a:t>Table 3</a:t>
            </a:r>
            <a:r>
              <a:rPr lang="en-US" sz="1100" b="0" i="0" u="none" strike="noStrike" kern="1200" dirty="0">
                <a:solidFill>
                  <a:schemeClr val="tx1"/>
                </a:solidFill>
                <a:effectLst/>
                <a:latin typeface="+mn-lt"/>
                <a:ea typeface="+mn-ea"/>
                <a:cs typeface="+mn-cs"/>
              </a:rPr>
              <a:t>); these AEs were more common in the fentanyl-positive vs fentanyl-negative subpopulation. The most common AEs associated with opioid withdrawal symptoms were nausea, anxiety, restlessness, and vomiting (</a:t>
            </a:r>
            <a:r>
              <a:rPr lang="en-US" sz="1100" b="0" i="0" u="none" strike="noStrike" kern="1200" dirty="0" err="1">
                <a:solidFill>
                  <a:schemeClr val="tx1"/>
                </a:solidFill>
                <a:effectLst/>
                <a:latin typeface="+mn-lt"/>
                <a:ea typeface="+mn-ea"/>
                <a:cs typeface="+mn-cs"/>
              </a:rPr>
              <a:t>eTable</a:t>
            </a:r>
            <a:r>
              <a:rPr lang="en-US" sz="1100" b="0" i="0" u="none" strike="noStrike" kern="1200" dirty="0">
                <a:solidFill>
                  <a:schemeClr val="tx1"/>
                </a:solidFill>
                <a:effectLst/>
                <a:latin typeface="+mn-lt"/>
                <a:ea typeface="+mn-ea"/>
                <a:cs typeface="+mn-cs"/>
              </a:rPr>
              <a:t> in </a:t>
            </a:r>
            <a:r>
              <a:rPr lang="en-US" sz="1100" b="0" i="0" u="sng" kern="1200" dirty="0">
                <a:solidFill>
                  <a:schemeClr val="tx1"/>
                </a:solidFill>
                <a:effectLst/>
                <a:latin typeface="+mn-lt"/>
                <a:ea typeface="+mn-ea"/>
                <a:cs typeface="+mn-cs"/>
                <a:hlinkClick r:id="rId4"/>
              </a:rPr>
              <a:t>Supplement 1</a:t>
            </a:r>
            <a:r>
              <a:rPr lang="en-US" sz="1100" b="0" i="0" u="none" strike="noStrike" kern="1200" dirty="0">
                <a:solidFill>
                  <a:schemeClr val="tx1"/>
                </a:solidFill>
                <a:effectLst/>
                <a:latin typeface="+mn-lt"/>
                <a:ea typeface="+mn-ea"/>
                <a:cs typeface="+mn-cs"/>
              </a:rPr>
              <a:t>).</a:t>
            </a:r>
          </a:p>
          <a:p>
            <a:endParaRPr lang="en-US" sz="1100" b="0" i="0" u="none" strike="noStrike" kern="1200" dirty="0">
              <a:solidFill>
                <a:schemeClr val="tx1"/>
              </a:solidFill>
              <a:effectLst/>
              <a:latin typeface="+mn-lt"/>
              <a:ea typeface="+mn-ea"/>
              <a:cs typeface="+mn-cs"/>
            </a:endParaRPr>
          </a:p>
          <a:p>
            <a:r>
              <a:rPr lang="en-US" sz="1100" b="0" i="0" u="none" strike="noStrike" kern="1200" dirty="0">
                <a:solidFill>
                  <a:schemeClr val="tx1"/>
                </a:solidFill>
                <a:effectLst/>
                <a:latin typeface="+mn-lt"/>
                <a:ea typeface="+mn-ea"/>
                <a:cs typeface="+mn-cs"/>
              </a:rPr>
              <a:t>Similar percentages of participants (53 [11.2%] in the RI arm vs 29 [11.4%] in the SI arm) had a COWS total score increase from before transmucosal buprenorphine of 6 or more during the 5 hours after transmucosal buprenorphine on the most recent induction day. All but 4 of these participants had a positive qualitative UDS result for fentanyl.</a:t>
            </a:r>
            <a:endParaRPr lang="en-US" dirty="0"/>
          </a:p>
        </p:txBody>
      </p:sp>
    </p:spTree>
    <p:extLst>
      <p:ext uri="{BB962C8B-B14F-4D97-AF65-F5344CB8AC3E}">
        <p14:creationId xmlns:p14="http://schemas.microsoft.com/office/powerpoint/2010/main" val="55005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www.hiv.gov</a:t>
            </a:r>
            <a:r>
              <a:rPr lang="en-US" dirty="0"/>
              <a:t>/</a:t>
            </a:r>
            <a:r>
              <a:rPr lang="en-US" dirty="0" err="1"/>
              <a:t>hiv</a:t>
            </a:r>
            <a:r>
              <a:rPr lang="en-US" dirty="0"/>
              <a:t>-basics/overview/data-and-trends/statistics</a:t>
            </a:r>
          </a:p>
          <a:p>
            <a:r>
              <a:rPr lang="en-US" dirty="0"/>
              <a:t>Accessed 1.25.2026****</a:t>
            </a:r>
          </a:p>
          <a:p>
            <a:endParaRPr lang="en-US" dirty="0"/>
          </a:p>
          <a:p>
            <a:r>
              <a:rPr lang="en-US" sz="1200" b="1" i="0" u="none" strike="noStrike" kern="1200" dirty="0">
                <a:solidFill>
                  <a:schemeClr val="tx1"/>
                </a:solidFill>
                <a:effectLst/>
                <a:latin typeface="+mn-lt"/>
                <a:ea typeface="+mn-ea"/>
                <a:cs typeface="+mn-cs"/>
              </a:rPr>
              <a:t>People who inject drugs </a:t>
            </a:r>
            <a:r>
              <a:rPr lang="en-US" sz="1200" b="0" i="0" u="none" strike="noStrike" kern="1200" dirty="0">
                <a:solidFill>
                  <a:schemeClr val="tx1"/>
                </a:solidFill>
                <a:effectLst/>
                <a:latin typeface="+mn-lt"/>
                <a:ea typeface="+mn-ea"/>
                <a:cs typeface="+mn-cs"/>
              </a:rPr>
              <a:t>accounted for 7% (2,300) of the 31,800 estimated new HIV infections in 2022. Men who inject drugs accounted for 4% (1,300) of estimated new HIV infections, while women who inject drugs accounted for 3% (1,000) of estimated new HIV infections. Among people who inject drugs, </a:t>
            </a:r>
            <a:r>
              <a:rPr lang="en-US" sz="1200" b="0" i="0" u="sng" strike="noStrike" kern="1200" dirty="0">
                <a:solidFill>
                  <a:schemeClr val="tx1"/>
                </a:solidFill>
                <a:effectLst/>
                <a:latin typeface="+mn-lt"/>
                <a:ea typeface="+mn-ea"/>
                <a:cs typeface="+mn-cs"/>
              </a:rPr>
              <a:t>no changes were detected in the estimated annual number of HIV infections in 2022, compared with 2018.</a:t>
            </a:r>
            <a:endParaRPr lang="en-US" u="sng" dirty="0"/>
          </a:p>
        </p:txBody>
      </p:sp>
      <p:sp>
        <p:nvSpPr>
          <p:cNvPr id="4" name="Slide Number Placeholder 3"/>
          <p:cNvSpPr>
            <a:spLocks noGrp="1"/>
          </p:cNvSpPr>
          <p:nvPr>
            <p:ph type="sldNum" sz="quarter" idx="5"/>
          </p:nvPr>
        </p:nvSpPr>
        <p:spPr/>
        <p:txBody>
          <a:bodyPr/>
          <a:lstStyle/>
          <a:p>
            <a:fld id="{9BB81257-A97C-4812-8342-23CAC85FC59A}" type="slidenum">
              <a:rPr lang="en-US" smtClean="0"/>
              <a:t>9</a:t>
            </a:fld>
            <a:endParaRPr lang="en-US" dirty="0"/>
          </a:p>
        </p:txBody>
      </p:sp>
    </p:spTree>
    <p:extLst>
      <p:ext uri="{BB962C8B-B14F-4D97-AF65-F5344CB8AC3E}">
        <p14:creationId xmlns:p14="http://schemas.microsoft.com/office/powerpoint/2010/main" val="1939511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ndara" panose="020E0502030303020204" pitchFamily="34" charset="0"/>
              </a:rPr>
              <a:t>In a multisite ED-initiated buprenorphine trial of 1200 patients, the incidence was less than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Candara" panose="020E0502030303020204" pitchFamily="34" charset="0"/>
                <a:ea typeface="+mn-ea"/>
                <a:cs typeface="+mn-cs"/>
              </a:rPr>
              <a:t>COWS 4 or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Patients are observed in the ED for 2 hours after receiving XR-BUP and discharged with a follow-up appointment for comprehensive addiction treatment within 7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Candara" panose="020E0502030303020204" pitchFamily="34" charset="0"/>
                <a:ea typeface="+mn-ea"/>
                <a:cs typeface="+mn-cs"/>
              </a:rPr>
              <a:t>In this study, </a:t>
            </a:r>
            <a:r>
              <a:rPr lang="en-US" sz="1100" b="0" i="0" kern="1200" dirty="0">
                <a:solidFill>
                  <a:schemeClr val="tx1"/>
                </a:solidFill>
                <a:effectLst/>
                <a:latin typeface="+mn-lt"/>
                <a:ea typeface="+mn-ea"/>
                <a:cs typeface="+mn-cs"/>
              </a:rPr>
              <a:t>28 EDs participated from June 30, 2020, to October 26, 2022. Patients were randomized to standard sublingual buprenorphine inductions or extended-release buprenorphine and were observed for 2 hours. </a:t>
            </a:r>
            <a:r>
              <a:rPr lang="en-US" sz="1100" b="1" i="0" kern="1200" dirty="0">
                <a:solidFill>
                  <a:schemeClr val="tx1"/>
                </a:solidFill>
                <a:effectLst/>
                <a:latin typeface="+mn-lt"/>
                <a:ea typeface="+mn-ea"/>
                <a:cs typeface="+mn-cs"/>
              </a:rPr>
              <a:t>PW was defined</a:t>
            </a:r>
            <a:r>
              <a:rPr lang="en-US" sz="1100" b="1" i="0" u="none" strike="noStrike" kern="1200" baseline="30000" dirty="0">
                <a:solidFill>
                  <a:schemeClr val="tx1"/>
                </a:solidFill>
                <a:effectLst/>
                <a:latin typeface="+mn-lt"/>
                <a:ea typeface="+mn-ea"/>
                <a:cs typeface="+mn-cs"/>
                <a:hlinkClick r:id="rId3"/>
              </a:rPr>
              <a:t>5</a:t>
            </a:r>
            <a:r>
              <a:rPr lang="en-US" sz="1100" b="1" i="0" kern="1200" dirty="0">
                <a:solidFill>
                  <a:schemeClr val="tx1"/>
                </a:solidFill>
                <a:effectLst/>
                <a:latin typeface="+mn-lt"/>
                <a:ea typeface="+mn-ea"/>
                <a:cs typeface="+mn-cs"/>
              </a:rPr>
              <a:t> a priori and was considered when a marked escalation in objective COWS scores (score ≥5) occurred, requiring additional buprenorphine and ancillary medications, often within 2 hours of buprenorphine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a:solidFill>
                  <a:schemeClr val="tx1"/>
                </a:solidFill>
                <a:effectLst/>
                <a:latin typeface="+mn-lt"/>
                <a:ea typeface="+mn-ea"/>
                <a:cs typeface="+mn-cs"/>
              </a:rPr>
              <a:t>Of the 1200 patients, only nine had precipitated withdrawal.  Details of their care are in this table and really are notable for a significant amount of heterogeneity among those experiencing withdrawal.  Including no clear association with race, gender, time since last use, </a:t>
            </a:r>
            <a:r>
              <a:rPr lang="en-US" dirty="0"/>
              <a:t>Routes of use, </a:t>
            </a:r>
            <a:r>
              <a:rPr lang="en-US" dirty="0" err="1"/>
              <a:t>etc</a:t>
            </a:r>
            <a:r>
              <a:rPr lang="en-US" dirty="0"/>
              <a:t>, etc.  In addition, time from </a:t>
            </a:r>
            <a:r>
              <a:rPr lang="en-US" dirty="0" err="1"/>
              <a:t>bup</a:t>
            </a:r>
            <a:r>
              <a:rPr lang="en-US" dirty="0"/>
              <a:t> dose to PW development varied.  One thing you can see though is that once it developed, the ED LOS was fairly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D’Onofrio G, Hawk KF, Perrone J, et al. Incidence of Precipitated Withdrawal During a Multisite Emergency Department–Initiated Buprenorphine Clinical Trial in the Era of Fentanyl. </a:t>
            </a:r>
            <a:r>
              <a:rPr lang="en-US" sz="1100" b="0" i="1" kern="1200" dirty="0">
                <a:solidFill>
                  <a:schemeClr val="tx1"/>
                </a:solidFill>
                <a:effectLst/>
                <a:latin typeface="+mn-lt"/>
                <a:ea typeface="+mn-ea"/>
                <a:cs typeface="+mn-cs"/>
              </a:rPr>
              <a:t>JAMA </a:t>
            </a:r>
            <a:r>
              <a:rPr lang="en-US" sz="1100" b="0" i="1" kern="1200" dirty="0" err="1">
                <a:solidFill>
                  <a:schemeClr val="tx1"/>
                </a:solidFill>
                <a:effectLst/>
                <a:latin typeface="+mn-lt"/>
                <a:ea typeface="+mn-ea"/>
                <a:cs typeface="+mn-cs"/>
              </a:rPr>
              <a:t>Netw</a:t>
            </a:r>
            <a:r>
              <a:rPr lang="en-US" sz="1100" b="0" i="1" kern="1200" dirty="0">
                <a:solidFill>
                  <a:schemeClr val="tx1"/>
                </a:solidFill>
                <a:effectLst/>
                <a:latin typeface="+mn-lt"/>
                <a:ea typeface="+mn-ea"/>
                <a:cs typeface="+mn-cs"/>
              </a:rPr>
              <a:t> Open.</a:t>
            </a:r>
            <a:r>
              <a:rPr lang="en-US" sz="1100" b="0" i="0" kern="1200" dirty="0">
                <a:solidFill>
                  <a:schemeClr val="tx1"/>
                </a:solidFill>
                <a:effectLst/>
                <a:latin typeface="+mn-lt"/>
                <a:ea typeface="+mn-ea"/>
                <a:cs typeface="+mn-cs"/>
              </a:rPr>
              <a:t> 2023;6(3):e236108. doi:10.1001/jamanetworkopen.2023.6108</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Methods: “Twenty-eight geographically diverse EDs participated from June 30, 2020, to October 26, 2022.Patients were randomized to standard sublingual buprenorphine inductions or extended-release buprenorphine and were observed for 2 hours. </a:t>
            </a:r>
            <a:r>
              <a:rPr lang="en-US" sz="1100" b="1" i="0" kern="1200" dirty="0">
                <a:solidFill>
                  <a:schemeClr val="tx1"/>
                </a:solidFill>
                <a:effectLst/>
                <a:latin typeface="+mn-lt"/>
                <a:ea typeface="+mn-ea"/>
                <a:cs typeface="+mn-cs"/>
              </a:rPr>
              <a:t>PW was defined</a:t>
            </a:r>
            <a:r>
              <a:rPr lang="en-US" sz="1100" b="1" i="0" u="none" strike="noStrike" kern="1200" baseline="30000" dirty="0">
                <a:solidFill>
                  <a:schemeClr val="tx1"/>
                </a:solidFill>
                <a:effectLst/>
                <a:latin typeface="+mn-lt"/>
                <a:ea typeface="+mn-ea"/>
                <a:cs typeface="+mn-cs"/>
                <a:hlinkClick r:id="rId3"/>
              </a:rPr>
              <a:t>5</a:t>
            </a:r>
            <a:r>
              <a:rPr lang="en-US" sz="1100" b="1" i="0" kern="1200" dirty="0">
                <a:solidFill>
                  <a:schemeClr val="tx1"/>
                </a:solidFill>
                <a:effectLst/>
                <a:latin typeface="+mn-lt"/>
                <a:ea typeface="+mn-ea"/>
                <a:cs typeface="+mn-cs"/>
              </a:rPr>
              <a:t> a priori and was considered when a marked escalation in objective COWS scores (score ≥5) occurred, requiring additional buprenorphine and ancillary medications, often within 2 hours of buprenorphine administration.”</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All patients experiencing PW were discharged after symptoms resolved, with 1 self-directed discharge. Follow-up rates at 7 days after the ED visit were 86%.</a:t>
            </a:r>
          </a:p>
          <a:p>
            <a:endParaRPr lang="en-US" dirty="0"/>
          </a:p>
        </p:txBody>
      </p:sp>
    </p:spTree>
    <p:extLst>
      <p:ext uri="{BB962C8B-B14F-4D97-AF65-F5344CB8AC3E}">
        <p14:creationId xmlns:p14="http://schemas.microsoft.com/office/powerpoint/2010/main" val="353608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with a urine point-of-care toxicology test positive for opioids, had a COWS score less than 8 (denoting minimal to mild withdrawal), and were able to speak English. Patients were excluded if their urine was positive for methadone or if they presented after an opioid overdose, were pregnant, were actively suicidal, required opioids for pain, or were enrolled in OUD treatment receiving medications in the past 7 days. Patients with a positive fentanyl test only were enrolled based on clinician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75 patients with COWS scores of 0 to 7 (13 with COWS scores of 0-3 and 62 with COWS scores of 4-7) were enrolled from July 13, 2020, to April 4, 2021. As 83% of the patients enrolled had a COWS score between 4 and 7, the decision was made to continue enrolling an additional 25 patients with COWS scores of 0 to 3 from April 5, 2021, to May 25, 2023. Compensation included gift cards provided for enrollment ($100), 1- to 7-day telephone assessments ($50), and the 7-day follow-up ($50), with a maximum of $200.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patients received a 24-mg dose of CAM2038, equivalent to 16 mg of buprenorphine daily. They remained in the ED for 4 hours after injection to observe for worsening or precipitated withdrawal. Ancillary medications for specific symptoms were available per protocol. Patients were referred to community-based programs or clinicians for ongoing OUD treatment as usual for each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primary outcomes assessing feasibility include the number of participants who (1) experienced a 5-point or greater increase in the COWS score within 4 hours of extended-release buprenorphine injection or (2) transitioned to moderate or greater withdrawal (defined as COWS scores of 13) within 4 hours of the extended-release buprenorphine injection or (3) experienced precipitated withdrawal within 1 hour of the extended-release buprenorphine injection.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ten patients (10.0% [95% CI, 4.9%-17.6%]) experienced a 5-point or greater increase in COWS scores within 4 hours of the extended-release buprenorphine injection. Of those, 7 (7.0% [95% CI, 2.9%-13.9%] of the total sample) transitioned to moderate or greater withdrawal, defined as COWS scores of 13 or greater within 4 hours of the extended-release buprenorphine injection and experienced precipitated withdrawal in the 4 hours after injection, which included 2 of 63 patients (3.2%)withaCOWSscoreof4to7and5of37(13.5%)withaCOWSscoreof0to3.Only2ofthe7 patients (2.0% [95% CI, 0.2%-7.0%]) who developed precipitated withdrawal did so within 1 hour of injection.27 The 7 patients who experienced precipitated withdrawal tested positive for fentanyl (Table 2), as did 70% of all enrolled patients (Table 1). However, of note, 63 patients using fentanyl underwent uneventful inductions.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994219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ten patients (10.0% [95% CI, 4.9%-17.6%]) experienced a 5-point or greater increase in COWS scores within 4 hours of the extended-release buprenorphine injection. Of those, 7 (7.0% [95% CI, 2.9%-13.9%] of the total sample) transitioned to moderate or greater withdrawal, defined as COWS scores of 13 or greater within 4 hours of the extended-release buprenorphine injection and experienced precipitated withdrawal in the 4 hours after injection, which included 2 of 63 patients (3.2%)with a COWS score of 4to7 and 5 of 37(13.5%)with a COWS score of 0 to 3.Only 2 of the 7 patients (2.0% [95% CI, 0.2%-7.0%]) who developed precipitated withdrawal did so within 1 hour of injection. The 7 patients who experienced precipitated withdrawal tested positive for fentanyl (Table 2), as did 70% of all enrolled patients (Table 1). However, of note, 63 patients using fentanyl underwent uneventful inductions. </a:t>
            </a:r>
            <a:endParaRPr lang="en-US" dirty="0">
              <a:effectLst/>
            </a:endParaRPr>
          </a:p>
          <a:p>
            <a:endParaRPr lang="en-US" dirty="0"/>
          </a:p>
        </p:txBody>
      </p:sp>
    </p:spTree>
    <p:extLst>
      <p:ext uri="{BB962C8B-B14F-4D97-AF65-F5344CB8AC3E}">
        <p14:creationId xmlns:p14="http://schemas.microsoft.com/office/powerpoint/2010/main" val="973424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dirty="0">
                <a:solidFill>
                  <a:schemeClr val="tx1"/>
                </a:solidFill>
                <a:effectLst/>
                <a:latin typeface="+mn-lt"/>
                <a:ea typeface="+mn-ea"/>
                <a:cs typeface="+mn-cs"/>
              </a:rPr>
              <a:t>Question</a:t>
            </a:r>
            <a:r>
              <a:rPr lang="en-US" sz="1100" b="0" i="0" u="none" strike="noStrike" kern="1200" dirty="0">
                <a:solidFill>
                  <a:schemeClr val="tx1"/>
                </a:solidFill>
                <a:effectLst/>
                <a:latin typeface="+mn-lt"/>
                <a:ea typeface="+mn-ea"/>
                <a:cs typeface="+mn-cs"/>
              </a:rPr>
              <a:t>  Does 7-day extended-release injectable buprenorphine compared with sublingual buprenorphine improve treatment engagement at 7 days?</a:t>
            </a:r>
          </a:p>
          <a:p>
            <a:r>
              <a:rPr lang="en-US" sz="1100" b="1" i="0" u="none" strike="noStrike" kern="1200" dirty="0">
                <a:solidFill>
                  <a:schemeClr val="tx1"/>
                </a:solidFill>
                <a:effectLst/>
                <a:latin typeface="+mn-lt"/>
                <a:ea typeface="+mn-ea"/>
                <a:cs typeface="+mn-cs"/>
              </a:rPr>
              <a:t>Findings</a:t>
            </a:r>
            <a:r>
              <a:rPr lang="en-US" sz="1100" b="0" i="0" u="none" strike="noStrike" kern="1200" dirty="0">
                <a:solidFill>
                  <a:schemeClr val="tx1"/>
                </a:solidFill>
                <a:effectLst/>
                <a:latin typeface="+mn-lt"/>
                <a:ea typeface="+mn-ea"/>
                <a:cs typeface="+mn-cs"/>
              </a:rPr>
              <a:t>  In this multicenter randomized trial of 1994 adult patients presenting to the emergency department with untreated opioid use disorder and a Clinical Opiate Withdrawal Scale (COWS) score of 4 or higher, 40.5% in the extended-release group and 38.5% in the sublingual buprenorphine group were in treatment at 7 days, demonstrating no significant difference between groups.</a:t>
            </a:r>
          </a:p>
          <a:p>
            <a:r>
              <a:rPr lang="en-US" sz="1100" b="1" i="0" u="none" strike="noStrike" kern="1200" dirty="0">
                <a:solidFill>
                  <a:schemeClr val="tx1"/>
                </a:solidFill>
                <a:effectLst/>
                <a:latin typeface="+mn-lt"/>
                <a:ea typeface="+mn-ea"/>
                <a:cs typeface="+mn-cs"/>
              </a:rPr>
              <a:t>Meaning</a:t>
            </a:r>
            <a:r>
              <a:rPr lang="en-US" sz="1100" b="0" i="0" u="none" strike="noStrike" kern="1200" dirty="0">
                <a:solidFill>
                  <a:schemeClr val="tx1"/>
                </a:solidFill>
                <a:effectLst/>
                <a:latin typeface="+mn-lt"/>
                <a:ea typeface="+mn-ea"/>
                <a:cs typeface="+mn-cs"/>
              </a:rPr>
              <a:t>  A 7-day extended-release injectable preparation of buprenorphine does not improve treatment engagement.</a:t>
            </a:r>
          </a:p>
          <a:p>
            <a:r>
              <a:rPr lang="en-US" sz="1100" b="0" i="0" u="none" strike="noStrike" kern="1200" dirty="0">
                <a:solidFill>
                  <a:schemeClr val="tx1"/>
                </a:solidFill>
                <a:effectLst/>
                <a:latin typeface="+mn-lt"/>
                <a:ea typeface="+mn-ea"/>
                <a:cs typeface="+mn-cs"/>
              </a:rPr>
              <a:t>Abstract</a:t>
            </a:r>
          </a:p>
          <a:p>
            <a:r>
              <a:rPr lang="en-US" sz="1100" b="1" i="0" u="none" strike="noStrike" kern="1200" dirty="0">
                <a:solidFill>
                  <a:schemeClr val="tx1"/>
                </a:solidFill>
                <a:effectLst/>
                <a:latin typeface="+mn-lt"/>
                <a:ea typeface="+mn-ea"/>
                <a:cs typeface="+mn-cs"/>
              </a:rPr>
              <a:t>Importance</a:t>
            </a:r>
            <a:r>
              <a:rPr lang="en-US" sz="1100" b="0" i="0" u="none" strike="noStrike" kern="1200" dirty="0">
                <a:solidFill>
                  <a:schemeClr val="tx1"/>
                </a:solidFill>
                <a:effectLst/>
                <a:latin typeface="+mn-lt"/>
                <a:ea typeface="+mn-ea"/>
                <a:cs typeface="+mn-cs"/>
              </a:rPr>
              <a:t>  Extended-release injectable buprenorphine may expand the reach of initiating medications for opioid use disorder in high-risk and hard-to-reach individuals who visit the emergency department (ED) and can be administered in low levels of withdrawal.</a:t>
            </a:r>
          </a:p>
          <a:p>
            <a:r>
              <a:rPr lang="en-US" sz="1100" b="1" i="0" u="none" strike="noStrike" kern="1200" dirty="0">
                <a:solidFill>
                  <a:schemeClr val="tx1"/>
                </a:solidFill>
                <a:effectLst/>
                <a:latin typeface="+mn-lt"/>
                <a:ea typeface="+mn-ea"/>
                <a:cs typeface="+mn-cs"/>
              </a:rPr>
              <a:t>Objective</a:t>
            </a:r>
            <a:r>
              <a:rPr lang="en-US" sz="1100" b="0" i="0" u="none" strike="noStrike" kern="1200" dirty="0">
                <a:solidFill>
                  <a:schemeClr val="tx1"/>
                </a:solidFill>
                <a:effectLst/>
                <a:latin typeface="+mn-lt"/>
                <a:ea typeface="+mn-ea"/>
                <a:cs typeface="+mn-cs"/>
              </a:rPr>
              <a:t>  To compare the effect of ED-initiated 7-day extended-release injectable buprenorphine vs sublingual buprenorphine on treatment engagement at 7 days.</a:t>
            </a:r>
          </a:p>
          <a:p>
            <a:r>
              <a:rPr lang="en-US" sz="1100" b="1" i="0" u="none" strike="noStrike" kern="1200" dirty="0">
                <a:solidFill>
                  <a:schemeClr val="tx1"/>
                </a:solidFill>
                <a:effectLst/>
                <a:latin typeface="+mn-lt"/>
                <a:ea typeface="+mn-ea"/>
                <a:cs typeface="+mn-cs"/>
              </a:rPr>
              <a:t>Design, Setting, and Participants</a:t>
            </a:r>
            <a:r>
              <a:rPr lang="en-US" sz="1100" b="0" i="0" u="none" strike="noStrike" kern="1200" dirty="0">
                <a:solidFill>
                  <a:schemeClr val="tx1"/>
                </a:solidFill>
                <a:effectLst/>
                <a:latin typeface="+mn-lt"/>
                <a:ea typeface="+mn-ea"/>
                <a:cs typeface="+mn-cs"/>
              </a:rPr>
              <a:t>  Multicenter randomized clinical trial enrolling adult patients presenting to the ED with untreated opioid use disorder and a Clinical Opiate Withdrawal Scale (COWS) score of 4 or higher across 29 EDs in the US from July 12, 2020, to August 21, 2024. Final follow-up was completed on October 24, 2024.</a:t>
            </a:r>
          </a:p>
          <a:p>
            <a:r>
              <a:rPr lang="en-US" sz="1100" b="1" i="0" u="none" strike="noStrike" kern="1200" dirty="0">
                <a:solidFill>
                  <a:schemeClr val="tx1"/>
                </a:solidFill>
                <a:effectLst/>
                <a:latin typeface="+mn-lt"/>
                <a:ea typeface="+mn-ea"/>
                <a:cs typeface="+mn-cs"/>
              </a:rPr>
              <a:t>Interventions</a:t>
            </a:r>
            <a:r>
              <a:rPr lang="en-US" sz="1100" b="0" i="0" u="none" strike="noStrike" kern="1200" dirty="0">
                <a:solidFill>
                  <a:schemeClr val="tx1"/>
                </a:solidFill>
                <a:effectLst/>
                <a:latin typeface="+mn-lt"/>
                <a:ea typeface="+mn-ea"/>
                <a:cs typeface="+mn-cs"/>
              </a:rPr>
              <a:t>  Patients were randomized to receive a 24-mg injection of extended-release buprenorphine (equivalent to 16 mg/d) or sublingual buprenorphine, which included either self-administration instructions if the COWS score was less than 8 or administration of 8 mg of sublingual buprenorphine in the ED if the COWS score was 8 or higher. All sublingual buprenorphine group patients received a 7-day prescription for 16 mg/d. Both groups were provided referral for ongoing medication with a scheduled appointment within 7 days.</a:t>
            </a:r>
          </a:p>
          <a:p>
            <a:r>
              <a:rPr lang="en-US" sz="1100" b="1" i="0" u="none" strike="noStrike" kern="1200" dirty="0">
                <a:solidFill>
                  <a:schemeClr val="tx1"/>
                </a:solidFill>
                <a:effectLst/>
                <a:latin typeface="+mn-lt"/>
                <a:ea typeface="+mn-ea"/>
                <a:cs typeface="+mn-cs"/>
              </a:rPr>
              <a:t>Main Outcomes and Measures</a:t>
            </a:r>
            <a:r>
              <a:rPr lang="en-US" sz="1100" b="0" i="0" u="none" strike="noStrike" kern="1200" dirty="0">
                <a:solidFill>
                  <a:schemeClr val="tx1"/>
                </a:solidFill>
                <a:effectLst/>
                <a:latin typeface="+mn-lt"/>
                <a:ea typeface="+mn-ea"/>
                <a:cs typeface="+mn-cs"/>
              </a:rPr>
              <a:t>  Engagement in opioid use disorder treatment on day 7 was the primary outcome. Secondary outcomes included engagement at 30 days, precipitated withdrawal and overdose events, craving scores, days of illicit opioid use, and patient satisfaction with treatment.</a:t>
            </a:r>
          </a:p>
          <a:p>
            <a:r>
              <a:rPr lang="en-US" sz="1100" b="1" i="0" u="none" strike="noStrike" kern="1200" dirty="0">
                <a:solidFill>
                  <a:schemeClr val="tx1"/>
                </a:solidFill>
                <a:effectLst/>
                <a:latin typeface="+mn-lt"/>
                <a:ea typeface="+mn-ea"/>
                <a:cs typeface="+mn-cs"/>
              </a:rPr>
              <a:t>Results</a:t>
            </a:r>
            <a:r>
              <a:rPr lang="en-US" sz="1100" b="0" i="0" u="none" strike="noStrike" kern="1200" dirty="0">
                <a:solidFill>
                  <a:schemeClr val="tx1"/>
                </a:solidFill>
                <a:effectLst/>
                <a:latin typeface="+mn-lt"/>
                <a:ea typeface="+mn-ea"/>
                <a:cs typeface="+mn-cs"/>
              </a:rPr>
              <a:t>  Among 2000 patients randomized, 6 who were enrolled twice were excluded, resulting in 991 in the extended-release group and 1003 in the sublingual group. The median age was 37 (IQR, 30-47) years, 68% were male, 31% had an initial COWS score of 4 to 7, and 76% tested positive for fentanyl. The adjusted proportion of engagement in opioid use disorder treatment at 7 days was 40.5% with extended-release buprenorphine vs 38.5% with sublingual buprenorphine (adjusted difference, 1.6%; 95% CI, −2.8% to 6.0%). Engagement at 30 days was similar, with adjusted proportions of 43.8% with extended-release buprenorphine vs 44.9% with sublingual buprenorphine (adjusted difference, −1.5%; 95% CI, −6.2% to 3.2</a:t>
            </a:r>
            <a:r>
              <a:rPr lang="en-US" sz="1100" b="1" i="0" u="none" strike="noStrike" kern="1200" dirty="0">
                <a:solidFill>
                  <a:schemeClr val="tx1"/>
                </a:solidFill>
                <a:effectLst/>
                <a:highlight>
                  <a:srgbClr val="FFFF00"/>
                </a:highlight>
                <a:latin typeface="+mn-lt"/>
                <a:ea typeface="+mn-ea"/>
                <a:cs typeface="+mn-cs"/>
              </a:rPr>
              <a:t>%). Precipitated withdrawal was rare: 6 (0.6%) with extended-release buprenorphine and 8 (0.8%) with sublingual buprenorphine.</a:t>
            </a:r>
            <a:r>
              <a:rPr lang="en-US" sz="1100" b="0" i="0" u="none" strike="noStrike" kern="1200" dirty="0">
                <a:solidFill>
                  <a:schemeClr val="tx1"/>
                </a:solidFill>
                <a:effectLst/>
                <a:latin typeface="+mn-lt"/>
                <a:ea typeface="+mn-ea"/>
                <a:cs typeface="+mn-cs"/>
              </a:rPr>
              <a:t> Overdose events within 30 days occurred in 18 participants (2.3%) in each group. Patients receiving extended-release buprenorphine reported lower mean craving scores at 7 days vs those receiving sublingual buprenorphine (scale, 0-100; mean score, 26.5 vs 30.2, respectively; adjusted mean difference, −3.85; 95% CI, −7.08 to −0.63), fewer days of illicit opioid use in the past 7 days (adjusted ratio of means, 0.77; 95% CI, 0.68-0.95), and better treatment satisfaction scores (scale, 1-5; adjusted mean difference, 0.13; 95% CI, 0.01-0.25).</a:t>
            </a:r>
          </a:p>
          <a:p>
            <a:r>
              <a:rPr lang="en-US" sz="1100" b="1" i="0" u="none" strike="noStrike" kern="1200" dirty="0">
                <a:solidFill>
                  <a:schemeClr val="tx1"/>
                </a:solidFill>
                <a:effectLst/>
                <a:latin typeface="+mn-lt"/>
                <a:ea typeface="+mn-ea"/>
                <a:cs typeface="+mn-cs"/>
              </a:rPr>
              <a:t>Conclusions and Relevance</a:t>
            </a:r>
            <a:r>
              <a:rPr lang="en-US" sz="1100" b="0" i="0" u="none" strike="noStrike" kern="1200" dirty="0">
                <a:solidFill>
                  <a:schemeClr val="tx1"/>
                </a:solidFill>
                <a:effectLst/>
                <a:latin typeface="+mn-lt"/>
                <a:ea typeface="+mn-ea"/>
                <a:cs typeface="+mn-cs"/>
              </a:rPr>
              <a:t>  No difference was detected in opioid use disorder treatment engagement on day 7 between the 7-day extended-release and sublingual buprenorphine groups. Both buprenorphine formulations were well tolerated; precipitated withdrawal was rare despite a high prevalence of fentanyl.</a:t>
            </a:r>
          </a:p>
          <a:p>
            <a:endParaRPr lang="en-US" dirty="0"/>
          </a:p>
        </p:txBody>
      </p:sp>
    </p:spTree>
    <p:extLst>
      <p:ext uri="{BB962C8B-B14F-4D97-AF65-F5344CB8AC3E}">
        <p14:creationId xmlns:p14="http://schemas.microsoft.com/office/powerpoint/2010/main" val="1368103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mn-lt"/>
                <a:ea typeface="+mn-ea"/>
                <a:cs typeface="+mn-cs"/>
              </a:rPr>
              <a:t>Despite rapid absorption, SL-BUP has low bioavailability (40%), which is why relatively large doses are needed to achieve therapeutic plasma concentrations.</a:t>
            </a:r>
            <a:r>
              <a:rPr lang="en-US" sz="1100" b="0" i="0" u="sng" strike="noStrike" kern="1200" baseline="30000" dirty="0">
                <a:solidFill>
                  <a:schemeClr val="tx1"/>
                </a:solidFill>
                <a:effectLst/>
                <a:latin typeface="+mn-lt"/>
                <a:ea typeface="+mn-ea"/>
                <a:cs typeface="+mn-cs"/>
                <a:hlinkClick r:id="rId3"/>
              </a:rPr>
              <a:t>22</a:t>
            </a:r>
            <a:r>
              <a:rPr lang="en-US" sz="1100" b="0" i="0" u="none" strike="noStrike" kern="1200" dirty="0">
                <a:solidFill>
                  <a:schemeClr val="tx1"/>
                </a:solidFill>
                <a:effectLst/>
                <a:latin typeface="+mn-lt"/>
                <a:ea typeface="+mn-ea"/>
                <a:cs typeface="+mn-cs"/>
              </a:rPr>
              <a:t> Once in plasma and bound to the </a:t>
            </a:r>
            <a:r>
              <a:rPr lang="el-GR" sz="1100" b="0" i="0" u="none" strike="noStrike" kern="1200" dirty="0">
                <a:solidFill>
                  <a:schemeClr val="tx1"/>
                </a:solidFill>
                <a:effectLst/>
                <a:latin typeface="+mn-lt"/>
                <a:ea typeface="+mn-ea"/>
                <a:cs typeface="+mn-cs"/>
              </a:rPr>
              <a:t>μ-</a:t>
            </a:r>
            <a:r>
              <a:rPr lang="en-US" sz="1100" b="0" i="0" u="none" strike="noStrike" kern="1200" dirty="0">
                <a:solidFill>
                  <a:schemeClr val="tx1"/>
                </a:solidFill>
                <a:effectLst/>
                <a:latin typeface="+mn-lt"/>
                <a:ea typeface="+mn-ea"/>
                <a:cs typeface="+mn-cs"/>
              </a:rPr>
              <a:t>opioid receptor, buprenorphine has a slow rate of dissociation producing a prolonged duration of action as compared to other opioids.</a:t>
            </a:r>
            <a:r>
              <a:rPr lang="en-US" sz="1100" b="0" i="0" u="sng" strike="noStrike" kern="1200" baseline="30000" dirty="0">
                <a:solidFill>
                  <a:schemeClr val="tx1"/>
                </a:solidFill>
                <a:effectLst/>
                <a:latin typeface="+mn-lt"/>
                <a:ea typeface="+mn-ea"/>
                <a:cs typeface="+mn-cs"/>
                <a:hlinkClick r:id="rId4"/>
              </a:rPr>
              <a:t>23</a:t>
            </a:r>
            <a:r>
              <a:rPr lang="en-US" sz="1100" b="0" i="0" u="none" strike="noStrike" kern="1200" dirty="0">
                <a:solidFill>
                  <a:schemeClr val="tx1"/>
                </a:solidFill>
                <a:effectLst/>
                <a:latin typeface="+mn-lt"/>
                <a:ea typeface="+mn-ea"/>
                <a:cs typeface="+mn-cs"/>
              </a:rPr>
              <a:t> It has a large volume of distribution, high protein binding</a:t>
            </a:r>
            <a:r>
              <a:rPr lang="en-US" sz="1100" b="0" i="0" u="sng" strike="noStrike" kern="1200" baseline="30000" dirty="0">
                <a:solidFill>
                  <a:schemeClr val="tx1"/>
                </a:solidFill>
                <a:effectLst/>
                <a:latin typeface="+mn-lt"/>
                <a:ea typeface="+mn-ea"/>
                <a:cs typeface="+mn-cs"/>
                <a:hlinkClick r:id="rId5"/>
              </a:rPr>
              <a:t>17</a:t>
            </a:r>
            <a:r>
              <a:rPr lang="en-US" sz="1100" b="0" i="0" u="none" strike="noStrike" kern="1200" dirty="0">
                <a:solidFill>
                  <a:schemeClr val="tx1"/>
                </a:solidFill>
                <a:effectLst/>
                <a:latin typeface="+mn-lt"/>
                <a:ea typeface="+mn-ea"/>
                <a:cs typeface="+mn-cs"/>
              </a:rPr>
              <a:t>and reaches its peak plasma concentration in ~60 minutes after administration, yet there is wide inter-individual variation in both rate of absorption and peak plasma concentrations.</a:t>
            </a:r>
            <a:r>
              <a:rPr lang="en-US" sz="1100" b="0" i="0" u="sng" strike="noStrike" kern="1200" baseline="30000" dirty="0">
                <a:solidFill>
                  <a:schemeClr val="tx1"/>
                </a:solidFill>
                <a:effectLst/>
                <a:latin typeface="+mn-lt"/>
                <a:ea typeface="+mn-ea"/>
                <a:cs typeface="+mn-cs"/>
                <a:hlinkClick r:id="rId6"/>
              </a:rPr>
              <a:t>18</a:t>
            </a:r>
            <a:r>
              <a:rPr lang="en-US" sz="1100" b="0" i="0" u="none" strike="noStrike" kern="1200" dirty="0">
                <a:solidFill>
                  <a:schemeClr val="tx1"/>
                </a:solidFill>
                <a:effectLst/>
                <a:latin typeface="+mn-lt"/>
                <a:ea typeface="+mn-ea"/>
                <a:cs typeface="+mn-cs"/>
              </a:rPr>
              <a:t>After 60 minutes, plasma concentrations drop quickly but with a 32-hour terminal half-life, buprenorphine remains available for binding to the </a:t>
            </a:r>
            <a:r>
              <a:rPr lang="el-GR" sz="1100" b="0" i="0" u="none" strike="noStrike" kern="1200" dirty="0">
                <a:solidFill>
                  <a:schemeClr val="tx1"/>
                </a:solidFill>
                <a:effectLst/>
                <a:latin typeface="+mn-lt"/>
                <a:ea typeface="+mn-ea"/>
                <a:cs typeface="+mn-cs"/>
              </a:rPr>
              <a:t>μ-</a:t>
            </a:r>
            <a:r>
              <a:rPr lang="en-US" sz="1100" b="0" i="0" u="none" strike="noStrike" kern="1200" dirty="0">
                <a:solidFill>
                  <a:schemeClr val="tx1"/>
                </a:solidFill>
                <a:effectLst/>
                <a:latin typeface="+mn-lt"/>
                <a:ea typeface="+mn-ea"/>
                <a:cs typeface="+mn-cs"/>
              </a:rPr>
              <a:t>receptor for a prolonged period, albeit at decreasing concentrations.</a:t>
            </a:r>
            <a:r>
              <a:rPr lang="en-US" sz="1100" b="0" i="0" u="sng" strike="noStrike" kern="1200" baseline="30000" dirty="0">
                <a:solidFill>
                  <a:schemeClr val="tx1"/>
                </a:solidFill>
                <a:effectLst/>
                <a:latin typeface="+mn-lt"/>
                <a:ea typeface="+mn-ea"/>
                <a:cs typeface="+mn-cs"/>
                <a:hlinkClick r:id="rId7"/>
              </a:rPr>
              <a:t>24</a:t>
            </a:r>
            <a:r>
              <a:rPr lang="en-US" sz="1100" b="0" i="0" u="none" strike="noStrike" kern="1200" dirty="0">
                <a:solidFill>
                  <a:schemeClr val="tx1"/>
                </a:solidFill>
                <a:effectLst/>
                <a:latin typeface="+mn-lt"/>
                <a:ea typeface="+mn-ea"/>
                <a:cs typeface="+mn-cs"/>
              </a:rPr>
              <a:t> (</a:t>
            </a:r>
            <a:r>
              <a:rPr lang="en-US" sz="1100" b="0" i="0" u="sng" kern="1200" dirty="0">
                <a:solidFill>
                  <a:schemeClr val="tx1"/>
                </a:solidFill>
                <a:effectLst/>
                <a:latin typeface="+mn-lt"/>
                <a:ea typeface="+mn-ea"/>
                <a:cs typeface="+mn-cs"/>
                <a:hlinkClick r:id="rId8"/>
              </a:rPr>
              <a:t>Figure 1</a:t>
            </a:r>
            <a:r>
              <a:rPr lang="en-US" sz="1100" b="0" i="0" u="none" strike="noStrike"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444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www.asam.org</a:t>
            </a:r>
            <a:r>
              <a:rPr lang="en-US" dirty="0"/>
              <a:t>/quality-care/clinical-guidelines/national-practice-guideline</a:t>
            </a:r>
          </a:p>
          <a:p>
            <a:endParaRPr lang="en-US" dirty="0"/>
          </a:p>
          <a:p>
            <a:r>
              <a:rPr lang="en-US" dirty="0"/>
              <a:t>https://</a:t>
            </a:r>
            <a:r>
              <a:rPr lang="en-US" dirty="0" err="1"/>
              <a:t>pcssnow.org</a:t>
            </a:r>
            <a:endParaRPr lang="en-US" dirty="0"/>
          </a:p>
          <a:p>
            <a:endParaRPr lang="en-US" dirty="0"/>
          </a:p>
        </p:txBody>
      </p:sp>
    </p:spTree>
    <p:extLst>
      <p:ext uri="{BB962C8B-B14F-4D97-AF65-F5344CB8AC3E}">
        <p14:creationId xmlns:p14="http://schemas.microsoft.com/office/powerpoint/2010/main" val="4141554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032" indent="-350032">
              <a:buFont typeface="+mj-lt"/>
              <a:buAutoNum type="arabicPeriod"/>
            </a:pPr>
            <a:r>
              <a:rPr lang="en-US"/>
              <a:t>Sullivan, J.T.; Sykora, K.; Schneiderman, J.; Naranjo, C.A.; and Sellers, E.M. Assessment of alcohol withdrawal: The revised Clinical Institute Withdrawal Assessment for Alcohol scale (CIWA-</a:t>
            </a:r>
            <a:r>
              <a:rPr lang="en-US" err="1"/>
              <a:t>Ar</a:t>
            </a:r>
            <a:r>
              <a:rPr lang="en-US"/>
              <a:t>). British Journal of Addiction 84:1353-1357, 1989</a:t>
            </a:r>
            <a:endParaRPr lang="en-US">
              <a:solidFill>
                <a:srgbClr val="000000"/>
              </a:solidFill>
              <a:latin typeface="Calibri (Body)"/>
              <a:ea typeface="Calibri (Body)"/>
              <a:cs typeface="Calibri (Body)"/>
            </a:endParaRPr>
          </a:p>
          <a:p>
            <a:pPr marL="350032" indent="-350032" defTabSz="933420">
              <a:buFont typeface="+mj-lt"/>
              <a:buAutoNum type="arabicPeriod"/>
            </a:pPr>
            <a:endParaRPr lang="en-US">
              <a:latin typeface="Calibri (Body)"/>
              <a:ea typeface="Calibri (Body)"/>
              <a:cs typeface="Calibri (Body)"/>
            </a:endParaRPr>
          </a:p>
          <a:p>
            <a:pPr marL="350032" indent="-350032" defTabSz="933420">
              <a:buFont typeface="+mj-lt"/>
              <a:buAutoNum type="arabicPeriod"/>
              <a:defRPr/>
            </a:pPr>
            <a:r>
              <a:rPr lang="en-US">
                <a:solidFill>
                  <a:srgbClr val="000000"/>
                </a:solidFill>
                <a:latin typeface="Calibri (Body)"/>
                <a:ea typeface="Calibri (Body)"/>
                <a:cs typeface="Calibri (Body)"/>
              </a:rPr>
              <a:t>The ASAM Clinical </a:t>
            </a:r>
            <a:r>
              <a:rPr lang="en-US">
                <a:latin typeface="Calibri (Body)"/>
                <a:ea typeface="Calibri (Body)"/>
                <a:cs typeface="Calibri (Body)"/>
              </a:rPr>
              <a:t>Practice Guideline on Alcohol Withdrawal Management. </a:t>
            </a:r>
            <a:r>
              <a:rPr lang="en-US">
                <a:solidFill>
                  <a:srgbClr val="000000"/>
                </a:solidFill>
                <a:latin typeface="Calibri (Body)"/>
                <a:ea typeface="Calibri (Body)"/>
                <a:cs typeface="Calibri (Body)"/>
              </a:rPr>
              <a:t>Journal of Addiction Medicine14(3S):1-72, May/June 2020.</a:t>
            </a:r>
          </a:p>
          <a:p>
            <a:pPr marL="350032" indent="-350032" defTabSz="933420">
              <a:buFont typeface="+mj-lt"/>
              <a:buAutoNum type="arabicPeriod"/>
            </a:pPr>
            <a:endParaRPr lang="en-US"/>
          </a:p>
        </p:txBody>
      </p:sp>
    </p:spTree>
    <p:extLst>
      <p:ext uri="{BB962C8B-B14F-4D97-AF65-F5344CB8AC3E}">
        <p14:creationId xmlns:p14="http://schemas.microsoft.com/office/powerpoint/2010/main" val="168022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692150"/>
            <a:ext cx="6159500" cy="3463925"/>
          </a:xfrm>
        </p:spPr>
      </p:sp>
      <p:sp>
        <p:nvSpPr>
          <p:cNvPr id="3" name="Notes Placeholder 2"/>
          <p:cNvSpPr>
            <a:spLocks noGrp="1"/>
          </p:cNvSpPr>
          <p:nvPr>
            <p:ph type="body" idx="1"/>
          </p:nvPr>
        </p:nvSpPr>
        <p:spPr/>
        <p:txBody>
          <a:bodyPr>
            <a:normAutofit/>
          </a:bodyPr>
          <a:lstStyle/>
          <a:p>
            <a:r>
              <a:rPr lang="en-US" sz="1200">
                <a:latin typeface="Arial" pitchFamily="29" charset="0"/>
                <a:ea typeface="ＭＳ Ｐゴシック" pitchFamily="29" charset="-128"/>
                <a:cs typeface="ＭＳ Ｐゴシック" pitchFamily="29" charset="-128"/>
              </a:rPr>
              <a:t>Prevalence rates of </a:t>
            </a:r>
            <a:r>
              <a:rPr lang="en-US" sz="1200" err="1">
                <a:latin typeface="Arial" pitchFamily="29" charset="0"/>
                <a:ea typeface="ＭＳ Ｐゴシック" pitchFamily="29" charset="-128"/>
                <a:cs typeface="ＭＳ Ｐゴシック" pitchFamily="29" charset="-128"/>
              </a:rPr>
              <a:t>AUDs</a:t>
            </a:r>
            <a:r>
              <a:rPr lang="en-US" sz="1200">
                <a:latin typeface="Arial" pitchFamily="29" charset="0"/>
                <a:ea typeface="ＭＳ Ｐゴシック" pitchFamily="29" charset="-128"/>
                <a:cs typeface="ＭＳ Ｐゴシック" pitchFamily="29" charset="-128"/>
              </a:rPr>
              <a:t> ≈2-4x greater in HIV+ persons (10%)(compared to HIV- ≈ 4.65%)</a:t>
            </a:r>
          </a:p>
          <a:p>
            <a:r>
              <a:rPr lang="en-US" sz="1200">
                <a:latin typeface="Arial" pitchFamily="29" charset="0"/>
                <a:ea typeface="ＭＳ Ｐゴシック" pitchFamily="29" charset="-128"/>
                <a:cs typeface="ＭＳ Ｐゴシック" pitchFamily="29" charset="-128"/>
              </a:rPr>
              <a:t>ETOH increases HIV-risk taking behaviors (sexual and IDU)</a:t>
            </a:r>
          </a:p>
          <a:p>
            <a:r>
              <a:rPr lang="en-US" sz="1200">
                <a:latin typeface="Arial" pitchFamily="29" charset="0"/>
                <a:ea typeface="ＭＳ Ｐゴシック" pitchFamily="29" charset="-128"/>
                <a:cs typeface="ＭＳ Ｐゴシック" pitchFamily="29" charset="-128"/>
              </a:rPr>
              <a:t>ETOH results in poor adherence to ART and increased VL and decreased CD4</a:t>
            </a:r>
          </a:p>
          <a:p>
            <a:r>
              <a:rPr lang="en-US" sz="1200">
                <a:latin typeface="Arial" pitchFamily="29" charset="0"/>
                <a:ea typeface="ＭＳ Ｐゴシック" pitchFamily="29" charset="-128"/>
                <a:cs typeface="ＭＳ Ｐゴシック" pitchFamily="29" charset="-128"/>
              </a:rPr>
              <a:t>ETOH accelerates liver disease in HIV+ (direct, ART toxicity, HCV)</a:t>
            </a:r>
          </a:p>
          <a:p>
            <a:endParaRPr lang="en-US" sz="1200">
              <a:latin typeface="Arial" pitchFamily="29" charset="0"/>
              <a:ea typeface="ＭＳ Ｐゴシック" pitchFamily="29" charset="-128"/>
              <a:cs typeface="ＭＳ Ｐゴシック" pitchFamily="29" charset="-128"/>
            </a:endParaRPr>
          </a:p>
          <a:p>
            <a:pPr marL="350032" indent="-350032">
              <a:buFont typeface="Arial" pitchFamily="29" charset="0"/>
              <a:buAutoNum type="arabicPeriod"/>
            </a:pPr>
            <a:r>
              <a:rPr lang="en-US" err="1">
                <a:solidFill>
                  <a:srgbClr val="FFFF00"/>
                </a:solidFill>
              </a:rPr>
              <a:t>Azar</a:t>
            </a:r>
            <a:r>
              <a:rPr lang="en-US">
                <a:solidFill>
                  <a:srgbClr val="FFFF00"/>
                </a:solidFill>
              </a:rPr>
              <a:t>, Springer et al. DAD 2010. </a:t>
            </a:r>
          </a:p>
          <a:p>
            <a:pPr marL="350032" indent="-350032">
              <a:buFont typeface="Arial" pitchFamily="29" charset="0"/>
              <a:buAutoNum type="arabicPeriod"/>
            </a:pPr>
            <a:r>
              <a:rPr lang="en-US" err="1">
                <a:solidFill>
                  <a:srgbClr val="FFFF00"/>
                </a:solidFill>
              </a:rPr>
              <a:t>Hendershot</a:t>
            </a:r>
            <a:r>
              <a:rPr lang="en-US">
                <a:solidFill>
                  <a:srgbClr val="FFFF00"/>
                </a:solidFill>
              </a:rPr>
              <a:t> et al, JAIDS 2009</a:t>
            </a:r>
          </a:p>
          <a:p>
            <a:pPr marL="350032" indent="-350032">
              <a:buFont typeface="Arial" pitchFamily="29" charset="0"/>
              <a:buAutoNum type="arabicPeriod"/>
            </a:pPr>
            <a:r>
              <a:rPr lang="en-US">
                <a:solidFill>
                  <a:srgbClr val="FFFF00"/>
                </a:solidFill>
              </a:rPr>
              <a:t>Grant, B.F., et al,</a:t>
            </a:r>
            <a:r>
              <a:rPr lang="en-US"/>
              <a:t> </a:t>
            </a:r>
            <a:r>
              <a:rPr lang="en-US">
                <a:solidFill>
                  <a:srgbClr val="FFFF00"/>
                </a:solidFill>
              </a:rPr>
              <a:t>Drug Alcohol Depend, 2004</a:t>
            </a:r>
          </a:p>
          <a:p>
            <a:pPr marL="350032" indent="-350032">
              <a:buFont typeface="Arial" pitchFamily="29" charset="0"/>
              <a:buAutoNum type="arabicPeriod"/>
            </a:pPr>
            <a:r>
              <a:rPr lang="en-US" err="1">
                <a:solidFill>
                  <a:srgbClr val="FFFF00"/>
                </a:solidFill>
              </a:rPr>
              <a:t>Samet</a:t>
            </a:r>
            <a:r>
              <a:rPr lang="en-US">
                <a:solidFill>
                  <a:srgbClr val="FFFF00"/>
                </a:solidFill>
              </a:rPr>
              <a:t> et al, 2007</a:t>
            </a:r>
          </a:p>
          <a:p>
            <a:pPr marL="350032" indent="-350032">
              <a:buFont typeface="Arial" pitchFamily="29" charset="0"/>
              <a:buAutoNum type="arabicPeriod"/>
            </a:pPr>
            <a:r>
              <a:rPr lang="en-US" err="1">
                <a:solidFill>
                  <a:srgbClr val="FFFF00"/>
                </a:solidFill>
              </a:rPr>
              <a:t>Palepu</a:t>
            </a:r>
            <a:r>
              <a:rPr lang="en-US">
                <a:solidFill>
                  <a:srgbClr val="FFFF00"/>
                </a:solidFill>
              </a:rPr>
              <a:t> &amp; Tyndall 2003</a:t>
            </a:r>
          </a:p>
          <a:p>
            <a:endParaRPr lang="en-US" sz="1200">
              <a:latin typeface="Arial" pitchFamily="29" charset="0"/>
              <a:ea typeface="ＭＳ Ｐゴシック" pitchFamily="29" charset="-128"/>
              <a:cs typeface="ＭＳ Ｐゴシック" pitchFamily="29" charset="-128"/>
            </a:endParaRPr>
          </a:p>
          <a:p>
            <a:endParaRPr lang="en-US"/>
          </a:p>
        </p:txBody>
      </p:sp>
      <p:sp>
        <p:nvSpPr>
          <p:cNvPr id="4" name="Slide Number Placeholder 3"/>
          <p:cNvSpPr>
            <a:spLocks noGrp="1"/>
          </p:cNvSpPr>
          <p:nvPr>
            <p:ph type="sldNum" sz="quarter" idx="10"/>
          </p:nvPr>
        </p:nvSpPr>
        <p:spPr/>
        <p:txBody>
          <a:bodyPr lIns="93342" tIns="46671" rIns="93342" bIns="46671"/>
          <a:lstStyle/>
          <a:p>
            <a:fld id="{F6D81242-A95B-A240-9EEC-E07393390A67}" type="slidenum">
              <a:rPr lang="en-US" smtClean="0">
                <a:solidFill>
                  <a:prstClr val="black"/>
                </a:solidFill>
                <a:latin typeface="Calibri"/>
              </a:rPr>
              <a:pPr/>
              <a:t>44</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r>
              <a:rPr lang="en-US" u="sng" dirty="0">
                <a:solidFill>
                  <a:srgbClr val="000000"/>
                </a:solidFill>
                <a:latin typeface="Calibri (Body)"/>
                <a:ea typeface="Calibri (Body)"/>
                <a:cs typeface="Calibri (Body)"/>
                <a:hlinkClick r:id="rId3" action="ppaction://hlinkfile"/>
              </a:rPr>
              <a:t>The ASAM Clinical Practice Guideline on Alcohol Withdrawal Management</a:t>
            </a:r>
          </a:p>
          <a:p>
            <a:pPr defTabSz="933420"/>
            <a:r>
              <a:rPr lang="en-US" dirty="0">
                <a:solidFill>
                  <a:srgbClr val="000000"/>
                </a:solidFill>
                <a:latin typeface="Calibri (Body)"/>
                <a:ea typeface="Calibri (Body)"/>
                <a:cs typeface="Calibri (Body)"/>
              </a:rPr>
              <a:t>Journal of Addiction Medicine14(3S):1-72, May/June 2020.</a:t>
            </a:r>
          </a:p>
          <a:p>
            <a:pPr defTabSz="933420"/>
            <a:r>
              <a:rPr lang="en-US" dirty="0" err="1">
                <a:solidFill>
                  <a:srgbClr val="000000"/>
                </a:solidFill>
                <a:latin typeface="Calibri (Body)"/>
                <a:ea typeface="Calibri (Body)"/>
                <a:cs typeface="Calibri (Body)"/>
              </a:rPr>
              <a:t>doi</a:t>
            </a:r>
            <a:r>
              <a:rPr lang="en-US" dirty="0">
                <a:solidFill>
                  <a:srgbClr val="000000"/>
                </a:solidFill>
                <a:latin typeface="Calibri (Body)"/>
                <a:ea typeface="Calibri (Body)"/>
                <a:cs typeface="Calibri (Body)"/>
              </a:rPr>
              <a:t>: 10.1097/ADM.0000000000000668</a:t>
            </a:r>
          </a:p>
          <a:p>
            <a:pPr defTabSz="933420"/>
            <a:endParaRPr lang="en-US" dirty="0">
              <a:solidFill>
                <a:srgbClr val="000000"/>
              </a:solidFill>
              <a:latin typeface="Calibri (Body)"/>
              <a:ea typeface="Calibri (Body)"/>
              <a:cs typeface="Calibri (Body)"/>
            </a:endParaRPr>
          </a:p>
          <a:p>
            <a:pPr defTabSz="933420"/>
            <a:r>
              <a:rPr lang="en-US" dirty="0">
                <a:solidFill>
                  <a:srgbClr val="000000"/>
                </a:solidFill>
                <a:latin typeface="Calibri (Body)"/>
                <a:ea typeface="Calibri (Body)"/>
                <a:cs typeface="Calibri (Body)"/>
              </a:rPr>
              <a:t>https://</a:t>
            </a:r>
            <a:r>
              <a:rPr lang="en-US" dirty="0" err="1">
                <a:solidFill>
                  <a:srgbClr val="000000"/>
                </a:solidFill>
                <a:latin typeface="Calibri (Body)"/>
                <a:ea typeface="Calibri (Body)"/>
                <a:cs typeface="Calibri (Body)"/>
              </a:rPr>
              <a:t>www.niaaa.nih.gov</a:t>
            </a:r>
            <a:r>
              <a:rPr lang="en-US" dirty="0">
                <a:solidFill>
                  <a:srgbClr val="000000"/>
                </a:solidFill>
                <a:latin typeface="Calibri (Body)"/>
                <a:ea typeface="Calibri (Body)"/>
                <a:cs typeface="Calibri (Body)"/>
              </a:rPr>
              <a:t>/health-professionals-communities/core-resource-on-alcohol</a:t>
            </a:r>
          </a:p>
          <a:p>
            <a:pPr defTabSz="933420"/>
            <a:endParaRPr lang="en-US" dirty="0">
              <a:solidFill>
                <a:srgbClr val="000000"/>
              </a:solidFill>
              <a:latin typeface="Calibri (Body)"/>
              <a:ea typeface="Calibri (Body)"/>
              <a:cs typeface="Calibri (Body)"/>
            </a:endParaRPr>
          </a:p>
          <a:p>
            <a:pPr defTabSz="933420"/>
            <a:r>
              <a:rPr lang="en-US" dirty="0">
                <a:solidFill>
                  <a:srgbClr val="000000"/>
                </a:solidFill>
                <a:latin typeface="Calibri (Body)"/>
                <a:ea typeface="Calibri (Body)"/>
                <a:cs typeface="Calibri (Body)"/>
              </a:rPr>
              <a:t>https://</a:t>
            </a:r>
            <a:r>
              <a:rPr lang="en-US" dirty="0" err="1">
                <a:solidFill>
                  <a:srgbClr val="000000"/>
                </a:solidFill>
                <a:latin typeface="Calibri (Body)"/>
                <a:ea typeface="Calibri (Body)"/>
                <a:cs typeface="Calibri (Body)"/>
              </a:rPr>
              <a:t>library.samhsa.gov</a:t>
            </a:r>
            <a:r>
              <a:rPr lang="en-US" dirty="0">
                <a:solidFill>
                  <a:srgbClr val="000000"/>
                </a:solidFill>
                <a:latin typeface="Calibri (Body)"/>
                <a:ea typeface="Calibri (Body)"/>
                <a:cs typeface="Calibri (Body)"/>
              </a:rPr>
              <a:t>/sites/default/files/sma15-4907.pdf</a:t>
            </a:r>
          </a:p>
          <a:p>
            <a:pPr defTabSz="933420"/>
            <a:endParaRPr lang="en-US" dirty="0">
              <a:solidFill>
                <a:srgbClr val="000000"/>
              </a:solidFill>
              <a:latin typeface="Calibri (Body)"/>
              <a:ea typeface="Calibri (Body)"/>
              <a:cs typeface="Calibri (Body)"/>
            </a:endParaRPr>
          </a:p>
          <a:p>
            <a:pPr defTabSz="933420"/>
            <a:endParaRPr lang="en-US" dirty="0">
              <a:solidFill>
                <a:srgbClr val="000000"/>
              </a:solidFill>
              <a:latin typeface="Calibri (Body)"/>
              <a:ea typeface="Calibri (Body)"/>
              <a:cs typeface="Calibri (Body)"/>
            </a:endParaRPr>
          </a:p>
          <a:p>
            <a:endParaRPr lang="en-US" dirty="0"/>
          </a:p>
        </p:txBody>
      </p:sp>
    </p:spTree>
    <p:extLst>
      <p:ext uri="{BB962C8B-B14F-4D97-AF65-F5344CB8AC3E}">
        <p14:creationId xmlns:p14="http://schemas.microsoft.com/office/powerpoint/2010/main" val="3698958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Contingency management - </a:t>
            </a:r>
            <a:r>
              <a:rPr lang="en-US" b="0" i="0" u="none" strike="noStrike">
                <a:solidFill>
                  <a:srgbClr val="212121"/>
                </a:solidFill>
                <a:effectLst/>
                <a:latin typeface="Cambria" panose="02040503050406030204" pitchFamily="18" charset="0"/>
              </a:rPr>
              <a:t>In contingency management interventions for substance misuse treatment, urine samples are collected multiple times each week (to detect brief periods of abstinence) and abstinence is reinforced each time negative samples are submitted. The reinforcers are monetary based and consist of vouchers, analogous to a clinic-managed bank account,</a:t>
            </a:r>
            <a:r>
              <a:rPr lang="en-US" b="0" i="0" u="sng" strike="noStrike" baseline="30000">
                <a:solidFill>
                  <a:srgbClr val="4C2C92"/>
                </a:solidFill>
                <a:effectLst/>
                <a:latin typeface="Cambria" panose="02040503050406030204" pitchFamily="18" charset="0"/>
                <a:hlinkClick r:id="rId3"/>
              </a:rPr>
              <a:t>2</a:t>
            </a:r>
            <a:r>
              <a:rPr lang="en-US" b="0" i="0" u="none" strike="noStrike">
                <a:solidFill>
                  <a:srgbClr val="212121"/>
                </a:solidFill>
                <a:effectLst/>
                <a:latin typeface="Cambria" panose="02040503050406030204" pitchFamily="18" charset="0"/>
              </a:rPr>
              <a:t> or a prize draw with prizes ranging from US$1 to 100 in value.</a:t>
            </a:r>
            <a:r>
              <a:rPr lang="en-US" b="0" i="0" u="sng" strike="noStrike" baseline="30000">
                <a:solidFill>
                  <a:srgbClr val="4C2C92"/>
                </a:solidFill>
                <a:effectLst/>
                <a:latin typeface="Cambria" panose="02040503050406030204" pitchFamily="18" charset="0"/>
                <a:hlinkClick r:id="rId4"/>
              </a:rPr>
              <a:t>3</a:t>
            </a:r>
            <a:r>
              <a:rPr lang="en-US" b="0" i="0" u="none" strike="noStrike">
                <a:solidFill>
                  <a:srgbClr val="212121"/>
                </a:solidFill>
                <a:effectLst/>
                <a:latin typeface="Cambria" panose="02040503050406030204" pitchFamily="18" charset="0"/>
              </a:rPr>
              <a:t> Importantly, in effective contingency management interventions, the magnitude of reinforcement provided (voucher amounts or draws for prizes) increases with sustained periods of abstinence.</a:t>
            </a:r>
          </a:p>
          <a:p>
            <a:endParaRPr lang="en-US" b="0" i="0" u="none" strike="noStrike">
              <a:solidFill>
                <a:srgbClr val="212121"/>
              </a:solidFill>
              <a:effectLst/>
              <a:latin typeface="Cambria" panose="02040503050406030204" pitchFamily="18" charset="0"/>
            </a:endParaRPr>
          </a:p>
          <a:p>
            <a:r>
              <a:rPr lang="en-US" b="0" i="0" u="none" strike="noStrike">
                <a:solidFill>
                  <a:srgbClr val="212121"/>
                </a:solidFill>
                <a:effectLst/>
                <a:latin typeface="Roboto" panose="020F0502020204030204" pitchFamily="34" charset="0"/>
              </a:rPr>
              <a:t>Petry NM. Contingency management: what it is and why psychiatrists should want to use it. Psychiatrist. 2011 May;35(5):161-163. </a:t>
            </a:r>
            <a:r>
              <a:rPr lang="en-US" b="0" i="0" u="none" strike="noStrike" err="1">
                <a:solidFill>
                  <a:srgbClr val="212121"/>
                </a:solidFill>
                <a:effectLst/>
                <a:latin typeface="Roboto" panose="020F0502020204030204" pitchFamily="34" charset="0"/>
              </a:rPr>
              <a:t>doi</a:t>
            </a:r>
            <a:r>
              <a:rPr lang="en-US" b="0" i="0" u="none" strike="noStrike">
                <a:solidFill>
                  <a:srgbClr val="212121"/>
                </a:solidFill>
                <a:effectLst/>
                <a:latin typeface="Roboto" panose="020F0502020204030204" pitchFamily="34" charset="0"/>
              </a:rPr>
              <a:t>: 10.1192/pb.bp.110.031831. PMID: 22558006; PMCID: PMC3083448.</a:t>
            </a:r>
            <a:endParaRPr lang="en-US"/>
          </a:p>
        </p:txBody>
      </p:sp>
      <p:sp>
        <p:nvSpPr>
          <p:cNvPr id="4" name="Slide Number Placeholder 3"/>
          <p:cNvSpPr>
            <a:spLocks noGrp="1"/>
          </p:cNvSpPr>
          <p:nvPr>
            <p:ph type="sldNum" sz="quarter" idx="5"/>
          </p:nvPr>
        </p:nvSpPr>
        <p:spPr/>
        <p:txBody>
          <a:bodyPr lIns="93342" tIns="46671" rIns="93342" bIns="46671"/>
          <a:lstStyle/>
          <a:p>
            <a:fld id="{836FAC3E-B548-5045-8A21-F7EBB1A1CD6F}" type="slidenum">
              <a:rPr lang="en-US" smtClean="0"/>
              <a:t>46</a:t>
            </a:fld>
            <a:endParaRPr lang="en-US"/>
          </a:p>
        </p:txBody>
      </p:sp>
    </p:spTree>
    <p:extLst>
      <p:ext uri="{BB962C8B-B14F-4D97-AF65-F5344CB8AC3E}">
        <p14:creationId xmlns:p14="http://schemas.microsoft.com/office/powerpoint/2010/main" val="179705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899723" fontAlgn="base">
              <a:spcBef>
                <a:spcPct val="30000"/>
              </a:spcBef>
              <a:spcAft>
                <a:spcPct val="0"/>
              </a:spcAft>
              <a:defRPr/>
            </a:pPr>
            <a:r>
              <a:rPr lang="en-US" sz="1200"/>
              <a:t>In the United States, 67.2%. of 1,076,732 persons aged ≥ 13 years living with diagnosed HIV at year-end 2023 had viral suppression at their most recent test. </a:t>
            </a:r>
          </a:p>
          <a:p>
            <a:pPr marL="641726" lvl="1" indent="-175016" defTabSz="899723" fontAlgn="base">
              <a:spcBef>
                <a:spcPct val="30000"/>
              </a:spcBef>
              <a:spcAft>
                <a:spcPct val="0"/>
              </a:spcAft>
              <a:buFont typeface="Arial" panose="020B0604020202020204" pitchFamily="34" charset="0"/>
              <a:buChar char="•"/>
              <a:defRPr/>
            </a:pPr>
            <a:r>
              <a:rPr lang="en-US" sz="1200"/>
              <a:t>Highest percentages—males, persons aged 55–64 years, multiracial persons, persons with HIV attributed to male-to-male sexual contact, and persons currently residing in the Midwest</a:t>
            </a:r>
          </a:p>
          <a:p>
            <a:pPr marL="618560" lvl="1" indent="-168698">
              <a:buFont typeface="Arial" panose="020B0604020202020204" pitchFamily="34" charset="0"/>
              <a:buChar char="•"/>
            </a:pPr>
            <a:r>
              <a:rPr lang="en-US" sz="1200"/>
              <a:t>Lowest percentages —females, persons aged 35–44 years, Native Hawaiian/other Pacific Islander persons, and males with HIV attributed to injection drug use, and persons currently residing in the Northeast</a:t>
            </a:r>
          </a:p>
          <a:p>
            <a:r>
              <a:rPr lang="en-US" sz="1200" i="1"/>
              <a:t>Note.</a:t>
            </a:r>
          </a:p>
          <a:p>
            <a:pPr defTabSz="899723">
              <a:defRPr/>
            </a:pPr>
            <a:r>
              <a:rPr lang="en-US" sz="1200">
                <a:solidFill>
                  <a:srgbClr val="000000"/>
                </a:solidFill>
              </a:rPr>
              <a:t>For additional data, see Tables 4a and 4b in the report </a:t>
            </a:r>
            <a:r>
              <a:rPr lang="en-US" sz="1200" i="1">
                <a:solidFill>
                  <a:srgbClr val="000000"/>
                </a:solidFill>
              </a:rPr>
              <a:t>HIV Surveillance Supplemental Report: Monitoring Selected National HIV Prevention and Care Objectives by Using HIV Surveillance Data United States and 6 Territories and Freely Associated States, 2023 </a:t>
            </a:r>
            <a:r>
              <a:rPr lang="en-US" sz="1200">
                <a:solidFill>
                  <a:srgbClr val="000000"/>
                </a:solidFill>
              </a:rPr>
              <a:t>at </a:t>
            </a:r>
            <a:r>
              <a:rPr lang="en-US" sz="1200">
                <a:solidFill>
                  <a:srgbClr val="000000"/>
                </a:solidFill>
                <a:hlinkClick r:id="rId3"/>
              </a:rPr>
              <a:t>https://www.cdc.gov/hiv-data/nhss/national-hiv-prevention-and-care-outcomes.html</a:t>
            </a:r>
            <a:r>
              <a:rPr lang="en-US" sz="1200">
                <a:solidFill>
                  <a:srgbClr val="000000"/>
                </a:solidFill>
              </a:rPr>
              <a:t>.</a:t>
            </a:r>
          </a:p>
          <a:p>
            <a:pPr defTabSz="899723">
              <a:defRPr/>
            </a:pPr>
            <a:endParaRPr lang="en-US" sz="1200">
              <a:solidFill>
                <a:srgbClr val="000000"/>
              </a:solidFill>
            </a:endParaRPr>
          </a:p>
          <a:p>
            <a:pPr defTabSz="899723">
              <a:defRPr/>
            </a:pPr>
            <a:r>
              <a:rPr lang="en-US" sz="1200">
                <a:solidFill>
                  <a:srgbClr val="000000"/>
                </a:solidFill>
              </a:rPr>
              <a:t>Data have been statistically adjusted to account for missing transmission category. </a:t>
            </a:r>
          </a:p>
          <a:p>
            <a:pPr defTabSz="899723">
              <a:defRPr/>
            </a:pPr>
            <a:endParaRPr lang="en-US" sz="1200">
              <a:solidFill>
                <a:srgbClr val="000000"/>
              </a:solidFill>
            </a:endParaRPr>
          </a:p>
          <a:p>
            <a:pPr defTabSz="899723">
              <a:defRPr/>
            </a:pPr>
            <a:r>
              <a:rPr lang="en-US" sz="1200"/>
              <a:t>Use caution when interpreting data for American Indian/Alaska Native and Native Hawaiian/other Pacific Islander persons due to small numbers.</a:t>
            </a:r>
          </a:p>
          <a:p>
            <a:pPr defTabSz="899723">
              <a:defRPr/>
            </a:pPr>
            <a:endParaRPr lang="en-US" sz="1200">
              <a:solidFill>
                <a:srgbClr val="000000"/>
              </a:solidFill>
            </a:endParaRPr>
          </a:p>
          <a:p>
            <a:pPr defTabSz="899723">
              <a:defRPr/>
            </a:pPr>
            <a:r>
              <a:rPr lang="en-US" sz="1200"/>
              <a:t>For more information on data sources, data collection and reporting practices, and case definitions, see the National HIV Surveillance System (NHSS) Technical Notes, available at </a:t>
            </a:r>
            <a:r>
              <a:rPr lang="en-US" sz="1200">
                <a:hlinkClick r:id="rId4" tooltip="https://www.cdc.gov/hiv-data/nhss/index.html"/>
              </a:rPr>
              <a:t>https://www.cdc.gov/hiv-data/nhss/index.html</a:t>
            </a:r>
            <a:r>
              <a:rPr lang="en-US" sz="1200"/>
              <a:t>.</a:t>
            </a:r>
          </a:p>
          <a:p>
            <a:pPr defTabSz="899723">
              <a:defRPr/>
            </a:pPr>
            <a:endParaRPr lang="en-US" sz="1200">
              <a:solidFill>
                <a:srgbClr val="000000"/>
              </a:solidFill>
            </a:endParaRPr>
          </a:p>
          <a:p>
            <a:r>
              <a:rPr lang="en-US" sz="1200">
                <a:solidFill>
                  <a:srgbClr val="000000"/>
                </a:solidFill>
              </a:rPr>
              <a:t>For more information on viral suppression, see the Technical Notes, available at </a:t>
            </a:r>
            <a:r>
              <a:rPr lang="en-US" sz="1200">
                <a:solidFill>
                  <a:srgbClr val="000000"/>
                </a:solidFill>
                <a:hlinkClick r:id="rId3"/>
              </a:rPr>
              <a:t>https://www.cdc.gov/hiv-data/nhss/national-hiv-prevention-and-care-outcomes.html</a:t>
            </a:r>
            <a:r>
              <a:rPr lang="en-US" sz="1200">
                <a:solidFill>
                  <a:srgbClr val="000000"/>
                </a:solidFill>
              </a:rPr>
              <a:t>.</a:t>
            </a:r>
          </a:p>
          <a:p>
            <a:pPr>
              <a:lnSpc>
                <a:spcPct val="107000"/>
              </a:lnSpc>
              <a:spcAft>
                <a:spcPts val="787"/>
              </a:spcAft>
            </a:pPr>
            <a:endParaRPr lang="en-US" sz="1200" kern="100">
              <a:ea typeface="Calibri" panose="020F0502020204030204" pitchFamily="34" charset="0"/>
              <a:cs typeface="Times New Roman" panose="02020603050405020304" pitchFamily="18" charset="0"/>
            </a:endParaRPr>
          </a:p>
          <a:p>
            <a:pPr>
              <a:lnSpc>
                <a:spcPct val="107000"/>
              </a:lnSpc>
              <a:spcAft>
                <a:spcPts val="787"/>
              </a:spcAft>
            </a:pPr>
            <a:r>
              <a:rPr lang="en-US" sz="1200" kern="100">
                <a:ea typeface="Calibri" panose="020F0502020204030204" pitchFamily="34" charset="0"/>
                <a:cs typeface="Times New Roman" panose="02020603050405020304" pitchFamily="18" charset="0"/>
              </a:rPr>
              <a:t>Data for all figures are available at </a:t>
            </a:r>
            <a:r>
              <a:rPr lang="en-US" sz="1200">
                <a:solidFill>
                  <a:srgbClr val="000000"/>
                </a:solidFill>
                <a:hlinkClick r:id="rId3"/>
              </a:rPr>
              <a:t>https://www.cdc.gov/hiv-data/nhss/national-hiv-prevention-and-care-outcomes.html</a:t>
            </a:r>
            <a:r>
              <a:rPr lang="en-US" sz="1200">
                <a:solidFill>
                  <a:srgbClr val="000000"/>
                </a:solidFill>
              </a:rPr>
              <a:t>.</a:t>
            </a:r>
            <a:endParaRPr lang="en-US" sz="1200" kern="10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3342" tIns="46671" rIns="93342" bIns="46671"/>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4279568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6275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3355" algn="just" defTabSz="933420">
              <a:lnSpc>
                <a:spcPts val="1225"/>
              </a:lnSpc>
              <a:defRPr/>
            </a:pPr>
            <a:r>
              <a:rPr lang="en-US" sz="1800" dirty="0"/>
              <a:t>https://</a:t>
            </a:r>
            <a:r>
              <a:rPr lang="en-US" sz="1800" dirty="0" err="1"/>
              <a:t>www.dynamicarehealth.com</a:t>
            </a:r>
            <a:endParaRPr lang="en-US" sz="1800" dirty="0"/>
          </a:p>
          <a:p>
            <a:pPr indent="233355" algn="just">
              <a:lnSpc>
                <a:spcPts val="1225"/>
              </a:lnSpc>
            </a:pPr>
            <a:endParaRPr lang="en-US" sz="1800" dirty="0">
              <a:latin typeface="Arial" panose="020B0604020202020204" pitchFamily="34" charset="0"/>
              <a:ea typeface="Georgia" panose="02040502050405020303" pitchFamily="18" charset="0"/>
            </a:endParaRPr>
          </a:p>
          <a:p>
            <a:pPr indent="233355" algn="just">
              <a:lnSpc>
                <a:spcPts val="1225"/>
              </a:lnSpc>
            </a:pPr>
            <a:r>
              <a:rPr lang="en-US" sz="1800" dirty="0">
                <a:latin typeface="Arial" panose="020B0604020202020204" pitchFamily="34" charset="0"/>
                <a:ea typeface="Georgia" panose="02040502050405020303" pitchFamily="18" charset="0"/>
              </a:rPr>
              <a:t>The </a:t>
            </a:r>
            <a:r>
              <a:rPr lang="en-US" sz="1800" dirty="0" err="1">
                <a:latin typeface="Arial" panose="020B0604020202020204" pitchFamily="34" charset="0"/>
                <a:ea typeface="Georgia" panose="02040502050405020303" pitchFamily="18" charset="0"/>
              </a:rPr>
              <a:t>DynamiCare</a:t>
            </a:r>
            <a:r>
              <a:rPr lang="en-US" sz="1800" dirty="0">
                <a:latin typeface="Arial" panose="020B0604020202020204" pitchFamily="34" charset="0"/>
                <a:ea typeface="Georgia" panose="02040502050405020303" pitchFamily="18" charset="0"/>
              </a:rPr>
              <a:t> app has LIVE Guides (persons patients can literally talk to!)  who provide CM. </a:t>
            </a:r>
            <a:r>
              <a:rPr lang="en-US" sz="1800" dirty="0">
                <a:solidFill>
                  <a:srgbClr val="000000"/>
                </a:solidFill>
                <a:latin typeface="Arial" panose="020B0604020202020204" pitchFamily="34" charset="0"/>
                <a:ea typeface="Georgia" panose="02040502050405020303" pitchFamily="18" charset="0"/>
              </a:rPr>
              <a:t>Guides are certified health coaches or peer support specialists who are matched with participants during onboarding</a:t>
            </a:r>
            <a:r>
              <a:rPr lang="en-US" sz="1800" dirty="0">
                <a:latin typeface="Arial" panose="020B0604020202020204" pitchFamily="34" charset="0"/>
                <a:ea typeface="Georgia" panose="02040502050405020303" pitchFamily="18" charset="0"/>
              </a:rPr>
              <a:t>, post-randomization</a:t>
            </a:r>
            <a:r>
              <a:rPr lang="en-US" sz="1800" dirty="0">
                <a:solidFill>
                  <a:srgbClr val="000000"/>
                </a:solidFill>
                <a:latin typeface="Arial" panose="020B0604020202020204" pitchFamily="34" charset="0"/>
                <a:ea typeface="Georgia" panose="02040502050405020303" pitchFamily="18" charset="0"/>
              </a:rPr>
              <a:t>. Licensed addiction clinicians </a:t>
            </a:r>
            <a:r>
              <a:rPr lang="en-US" sz="1800" dirty="0">
                <a:latin typeface="Arial" panose="020B0604020202020204" pitchFamily="34" charset="0"/>
                <a:ea typeface="Georgia" panose="02040502050405020303" pitchFamily="18" charset="0"/>
              </a:rPr>
              <a:t>train and supervise </a:t>
            </a:r>
            <a:r>
              <a:rPr lang="en-US" sz="1800" dirty="0">
                <a:solidFill>
                  <a:srgbClr val="000000"/>
                </a:solidFill>
                <a:latin typeface="Arial" panose="020B0604020202020204" pitchFamily="34" charset="0"/>
                <a:ea typeface="Georgia" panose="02040502050405020303" pitchFamily="18" charset="0"/>
              </a:rPr>
              <a:t>Guides </a:t>
            </a:r>
            <a:r>
              <a:rPr lang="en-US" sz="1800" dirty="0">
                <a:latin typeface="Arial" panose="020B0604020202020204" pitchFamily="34" charset="0"/>
                <a:ea typeface="Georgia" panose="02040502050405020303" pitchFamily="18" charset="0"/>
              </a:rPr>
              <a:t>in </a:t>
            </a:r>
            <a:r>
              <a:rPr lang="en-US" sz="1800" dirty="0" err="1">
                <a:latin typeface="Arial" panose="020B0604020202020204" pitchFamily="34" charset="0"/>
                <a:ea typeface="Georgia" panose="02040502050405020303" pitchFamily="18" charset="0"/>
              </a:rPr>
              <a:t>Dynamicare</a:t>
            </a:r>
            <a:r>
              <a:rPr lang="en-US" sz="1800" dirty="0">
                <a:latin typeface="Arial" panose="020B0604020202020204" pitchFamily="34" charset="0"/>
                <a:ea typeface="Georgia" panose="02040502050405020303" pitchFamily="18" charset="0"/>
              </a:rPr>
              <a:t> (DCH)’s CM and c</a:t>
            </a:r>
            <a:r>
              <a:rPr lang="en-US" sz="1800" dirty="0">
                <a:solidFill>
                  <a:srgbClr val="000000"/>
                </a:solidFill>
                <a:latin typeface="Arial" panose="020B0604020202020204" pitchFamily="34" charset="0"/>
                <a:ea typeface="Georgia" panose="02040502050405020303" pitchFamily="18" charset="0"/>
              </a:rPr>
              <a:t>ommunity</a:t>
            </a:r>
            <a:r>
              <a:rPr lang="en-US" sz="1800" dirty="0">
                <a:latin typeface="Arial" panose="020B0604020202020204" pitchFamily="34" charset="0"/>
                <a:ea typeface="Georgia" panose="02040502050405020303" pitchFamily="18" charset="0"/>
              </a:rPr>
              <a:t> r</a:t>
            </a:r>
            <a:r>
              <a:rPr lang="en-US" sz="1800" dirty="0">
                <a:solidFill>
                  <a:srgbClr val="000000"/>
                </a:solidFill>
                <a:latin typeface="Arial" panose="020B0604020202020204" pitchFamily="34" charset="0"/>
                <a:ea typeface="Georgia" panose="02040502050405020303" pitchFamily="18" charset="0"/>
              </a:rPr>
              <a:t>einforcement processes, </a:t>
            </a:r>
            <a:r>
              <a:rPr lang="en-US" sz="1800" dirty="0">
                <a:latin typeface="Arial" panose="020B0604020202020204" pitchFamily="34" charset="0"/>
                <a:ea typeface="Georgia" panose="02040502050405020303" pitchFamily="18" charset="0"/>
              </a:rPr>
              <a:t>with </a:t>
            </a:r>
            <a:r>
              <a:rPr lang="en-US" sz="1800" dirty="0">
                <a:solidFill>
                  <a:srgbClr val="000000"/>
                </a:solidFill>
                <a:latin typeface="Arial" panose="020B0604020202020204" pitchFamily="34" charset="0"/>
                <a:ea typeface="Georgia" panose="02040502050405020303" pitchFamily="18" charset="0"/>
              </a:rPr>
              <a:t>formal p</a:t>
            </a:r>
            <a:r>
              <a:rPr lang="en-US" sz="1800" dirty="0">
                <a:latin typeface="Arial" panose="020B0604020202020204" pitchFamily="34" charset="0"/>
                <a:ea typeface="Georgia" panose="02040502050405020303" pitchFamily="18" charset="0"/>
              </a:rPr>
              <a:t>olicies/procedures, written </a:t>
            </a:r>
            <a:r>
              <a:rPr lang="en-US" sz="1800" dirty="0">
                <a:solidFill>
                  <a:srgbClr val="000000"/>
                </a:solidFill>
                <a:latin typeface="Arial" panose="020B0604020202020204" pitchFamily="34" charset="0"/>
                <a:ea typeface="Georgia" panose="02040502050405020303" pitchFamily="18" charset="0"/>
              </a:rPr>
              <a:t>scripts, and measure</a:t>
            </a:r>
            <a:r>
              <a:rPr lang="en-US" sz="1800" dirty="0">
                <a:latin typeface="Arial" panose="020B0604020202020204" pitchFamily="34" charset="0"/>
                <a:ea typeface="Georgia" panose="02040502050405020303" pitchFamily="18" charset="0"/>
              </a:rPr>
              <a:t>ment-based care structured checklists</a:t>
            </a:r>
            <a:r>
              <a:rPr lang="en-US" sz="1800" dirty="0">
                <a:solidFill>
                  <a:srgbClr val="000000"/>
                </a:solidFill>
                <a:latin typeface="Arial" panose="020B0604020202020204" pitchFamily="34" charset="0"/>
                <a:ea typeface="Georgia" panose="02040502050405020303" pitchFamily="18" charset="0"/>
              </a:rPr>
              <a:t>. Guides </a:t>
            </a:r>
            <a:r>
              <a:rPr lang="en-US" sz="1800" dirty="0">
                <a:latin typeface="Arial" panose="020B0604020202020204" pitchFamily="34" charset="0"/>
                <a:ea typeface="Georgia" panose="02040502050405020303" pitchFamily="18" charset="0"/>
              </a:rPr>
              <a:t>offer</a:t>
            </a:r>
            <a:r>
              <a:rPr lang="en-US" sz="1800" dirty="0">
                <a:solidFill>
                  <a:srgbClr val="000000"/>
                </a:solidFill>
                <a:latin typeface="Arial" panose="020B0604020202020204" pitchFamily="34" charset="0"/>
                <a:ea typeface="Georgia" panose="02040502050405020303" pitchFamily="18" charset="0"/>
              </a:rPr>
              <a:t> individual weekly phone or secure video chats and unlimited personalized texting during business hours. Guides proactively </a:t>
            </a:r>
            <a:r>
              <a:rPr lang="en-US" sz="1800" dirty="0">
                <a:latin typeface="Arial" panose="020B0604020202020204" pitchFamily="34" charset="0"/>
                <a:ea typeface="Georgia" panose="02040502050405020303" pitchFamily="18" charset="0"/>
              </a:rPr>
              <a:t>contact</a:t>
            </a:r>
            <a:r>
              <a:rPr lang="en-US" sz="1800" dirty="0">
                <a:solidFill>
                  <a:srgbClr val="000000"/>
                </a:solidFill>
                <a:latin typeface="Arial" panose="020B0604020202020204" pitchFamily="34" charset="0"/>
                <a:ea typeface="Georgia" panose="02040502050405020303" pitchFamily="18" charset="0"/>
              </a:rPr>
              <a:t> participants at least monthly and whenever lapses or disengagements are noted. During the calls, Guides review test results and attendance, </a:t>
            </a:r>
            <a:r>
              <a:rPr lang="en-US" sz="1800" dirty="0">
                <a:latin typeface="Arial" panose="020B0604020202020204" pitchFamily="34" charset="0"/>
                <a:ea typeface="Georgia" panose="02040502050405020303" pitchFamily="18" charset="0"/>
              </a:rPr>
              <a:t>help</a:t>
            </a:r>
            <a:r>
              <a:rPr lang="en-US" sz="1800" dirty="0">
                <a:solidFill>
                  <a:srgbClr val="000000"/>
                </a:solidFill>
                <a:latin typeface="Arial" panose="020B0604020202020204" pitchFamily="34" charset="0"/>
                <a:ea typeface="Georgia" panose="02040502050405020303" pitchFamily="18" charset="0"/>
              </a:rPr>
              <a:t> set recovery goals and track progress, assist with community connections, provide encouragement, and assign self-guided </a:t>
            </a:r>
            <a:r>
              <a:rPr lang="en-US" sz="1800" dirty="0">
                <a:latin typeface="Arial" panose="020B0604020202020204" pitchFamily="34" charset="0"/>
                <a:ea typeface="Georgia" panose="02040502050405020303" pitchFamily="18" charset="0"/>
              </a:rPr>
              <a:t>therapy m</a:t>
            </a:r>
            <a:r>
              <a:rPr lang="en-US" sz="1800" dirty="0">
                <a:solidFill>
                  <a:srgbClr val="000000"/>
                </a:solidFill>
                <a:latin typeface="Arial" panose="020B0604020202020204" pitchFamily="34" charset="0"/>
                <a:ea typeface="Georgia" panose="02040502050405020303" pitchFamily="18" charset="0"/>
              </a:rPr>
              <a:t>odules. </a:t>
            </a:r>
            <a:endParaRPr lang="en-US" sz="1800" dirty="0">
              <a:latin typeface="Times New Roman" panose="02020603050405020304" pitchFamily="18" charset="0"/>
              <a:ea typeface="Times New Roman" panose="02020603050405020304" pitchFamily="18" charset="0"/>
            </a:endParaRPr>
          </a:p>
          <a:p>
            <a:pPr indent="291694" algn="just">
              <a:lnSpc>
                <a:spcPts val="1225"/>
              </a:lnSpc>
            </a:pPr>
            <a:r>
              <a:rPr lang="en-US" sz="1800" dirty="0">
                <a:latin typeface="Arial" panose="020B0604020202020204" pitchFamily="34" charset="0"/>
                <a:ea typeface="Georgia" panose="02040502050405020303" pitchFamily="18" charset="0"/>
              </a:rPr>
              <a:t>The </a:t>
            </a:r>
            <a:r>
              <a:rPr lang="en-US" sz="1800" dirty="0" err="1">
                <a:latin typeface="Arial" panose="020B0604020202020204" pitchFamily="34" charset="0"/>
                <a:ea typeface="Georgia" panose="02040502050405020303" pitchFamily="18" charset="0"/>
              </a:rPr>
              <a:t>DynamiCare</a:t>
            </a:r>
            <a:r>
              <a:rPr lang="en-US" sz="1800" dirty="0">
                <a:latin typeface="Arial" panose="020B0604020202020204" pitchFamily="34" charset="0"/>
                <a:ea typeface="Georgia" panose="02040502050405020303" pitchFamily="18" charset="0"/>
              </a:rPr>
              <a:t> app removes the burden of frequent, in-person urine testing by providing patients rapid, saliva tests that patients self-administer through the app. CM reinforcement is contingent on testing negative for illicit substances assessed using Premier Biotech’s </a:t>
            </a:r>
            <a:r>
              <a:rPr lang="en-US" sz="1800" dirty="0" err="1">
                <a:latin typeface="Arial" panose="020B0604020202020204" pitchFamily="34" charset="0"/>
                <a:ea typeface="Georgia" panose="02040502050405020303" pitchFamily="18" charset="0"/>
              </a:rPr>
              <a:t>OralTox</a:t>
            </a:r>
            <a:r>
              <a:rPr lang="en-US" sz="1800" dirty="0">
                <a:latin typeface="Arial" panose="020B0604020202020204" pitchFamily="34" charset="0"/>
                <a:ea typeface="Georgia" panose="02040502050405020303" pitchFamily="18" charset="0"/>
              </a:rPr>
              <a:t> rapid saliva 9-panel test (cocaine, amphetamine, methamphetamine, benzodiazepines, opiates, fentanyl, methadone, buprenorphine and oxycodone). The product has FDA 510(k) clearance</a:t>
            </a:r>
            <a:r>
              <a:rPr lang="en-US" sz="1800" baseline="30000" dirty="0">
                <a:latin typeface="Arial" panose="020B0604020202020204" pitchFamily="34" charset="0"/>
                <a:ea typeface="Georgia" panose="02040502050405020303" pitchFamily="18" charset="0"/>
              </a:rPr>
              <a:t>64</a:t>
            </a:r>
            <a:r>
              <a:rPr lang="en-US" sz="1800" dirty="0">
                <a:latin typeface="Arial" panose="020B0604020202020204" pitchFamily="34" charset="0"/>
                <a:ea typeface="Georgia" panose="02040502050405020303" pitchFamily="18" charset="0"/>
              </a:rPr>
              <a:t> and is sensitive to cocaine (20ng/mL threshold) and methamphetamine (50 ng/mL). Manufacturer testing reports no false negatives at concentrations 50% above the sensitivity threshold, and no false negatives in phosphate-buffered saline</a:t>
            </a:r>
            <a:r>
              <a:rPr lang="en-US" sz="1800" dirty="0">
                <a:latin typeface="Georgia" panose="02040502050405020303" pitchFamily="18" charset="0"/>
                <a:ea typeface="Georgia" panose="02040502050405020303" pitchFamily="18" charset="0"/>
                <a:cs typeface="Georgia" panose="02040502050405020303" pitchFamily="18" charset="0"/>
              </a:rPr>
              <a:t>.</a:t>
            </a:r>
            <a:r>
              <a:rPr lang="en-US" sz="1800" dirty="0">
                <a:latin typeface="Arial" panose="020B0604020202020204" pitchFamily="34" charset="0"/>
                <a:ea typeface="Georgia" panose="02040502050405020303" pitchFamily="18" charset="0"/>
              </a:rPr>
              <a:t> </a:t>
            </a:r>
            <a:endParaRPr lang="en-US" sz="1800" dirty="0">
              <a:latin typeface="Times New Roman" panose="02020603050405020304" pitchFamily="18" charset="0"/>
              <a:ea typeface="Times New Roman" panose="02020603050405020304" pitchFamily="18" charset="0"/>
            </a:endParaRPr>
          </a:p>
          <a:p>
            <a:pPr algn="just">
              <a:lnSpc>
                <a:spcPts val="1225"/>
              </a:lnSpc>
            </a:pPr>
            <a:r>
              <a:rPr lang="en-US" sz="1800" dirty="0">
                <a:latin typeface="Arial" panose="020B0604020202020204" pitchFamily="34" charset="0"/>
                <a:ea typeface="Georgia" panose="02040502050405020303" pitchFamily="18" charset="0"/>
              </a:rPr>
              <a:t>	Patients receive alerts at random times (adjusted to fit their work/sleep schedule) to perform a saliva test within a 4-hour window. Patients record a selfie video of themselves performing the test through the app (with on-screen instructions). The video uploads to DCH for verification (high-speed manual review). Saliva tests use immuno-assay strips with rapid color change, visible over video, indicating positive/negative results (see image). Along with saliva tests, DCH provides patients with a reloadable smart debit card for incentive delivery. Patients use the card like a Visa debit card – but it has numerous relapse protections: blocking access to bars, liquor stores, casinos, cash withdrawals, etc. Financial rewards deposit promptly onto the card with verification of each positive behavior (see image). Patients enter their treatment and recovery-related appointments into the app, which issues appointment reminders and automatically tracks attendance using GPS (incentivized through CM, GPS is only activated at the time of the appointment). They can also access a library of 100 self-guided therapy modules that take 2-4 minutes to complete and that are at the 7</a:t>
            </a:r>
            <a:r>
              <a:rPr lang="en-US" sz="1800" baseline="30000" dirty="0">
                <a:latin typeface="Arial" panose="020B0604020202020204" pitchFamily="34" charset="0"/>
                <a:ea typeface="Georgia" panose="02040502050405020303" pitchFamily="18" charset="0"/>
              </a:rPr>
              <a:t>th</a:t>
            </a:r>
            <a:r>
              <a:rPr lang="en-US" sz="1800" dirty="0">
                <a:latin typeface="Arial" panose="020B0604020202020204" pitchFamily="34" charset="0"/>
                <a:ea typeface="Georgia" panose="02040502050405020303" pitchFamily="18" charset="0"/>
              </a:rPr>
              <a:t> grade or lower reading level, which teach evidence-based techniques such as cognitive behavioral therapy (CBT) and community reinforcement approach (CRA). Participants can view their progress on the History screen, which they can choose to share with family or supporters via the DCH web-based Supporter Portal by signing a release of information form in the app. </a:t>
            </a:r>
          </a:p>
          <a:p>
            <a:pPr algn="just">
              <a:lnSpc>
                <a:spcPts val="1225"/>
              </a:lnSpc>
            </a:pPr>
            <a:endParaRPr lang="en-US" sz="1800" dirty="0">
              <a:latin typeface="Arial" panose="020B0604020202020204" pitchFamily="34" charset="0"/>
              <a:ea typeface="Times New Roman" panose="02020603050405020304" pitchFamily="18" charset="0"/>
            </a:endParaRPr>
          </a:p>
          <a:p>
            <a:pPr algn="just">
              <a:lnSpc>
                <a:spcPts val="1225"/>
              </a:lnSpc>
            </a:pPr>
            <a:r>
              <a:rPr lang="en-US" sz="1800" b="1" dirty="0">
                <a:latin typeface="Arial" panose="020B0604020202020204" pitchFamily="34" charset="0"/>
                <a:ea typeface="Times New Roman" panose="02020603050405020304" pitchFamily="18" charset="0"/>
              </a:rPr>
              <a:t>Sandra Springer and Ank Nijhawan  (MPIs) have NIDA funded R61/ R33 ( RESTORE Project) funded by NIDA 2025-2030 to evaluate impact of </a:t>
            </a:r>
            <a:r>
              <a:rPr lang="en-US" sz="1800" b="1" dirty="0" err="1">
                <a:latin typeface="Arial" panose="020B0604020202020204" pitchFamily="34" charset="0"/>
                <a:ea typeface="Times New Roman" panose="02020603050405020304" pitchFamily="18" charset="0"/>
              </a:rPr>
              <a:t>Dynamicare</a:t>
            </a:r>
            <a:r>
              <a:rPr lang="en-US" sz="1800" b="1" dirty="0">
                <a:latin typeface="Arial" panose="020B0604020202020204" pitchFamily="34" charset="0"/>
                <a:ea typeface="Times New Roman" panose="02020603050405020304" pitchFamily="18" charset="0"/>
              </a:rPr>
              <a:t> on </a:t>
            </a:r>
            <a:r>
              <a:rPr lang="en-US" sz="1800" b="1" dirty="0" err="1">
                <a:latin typeface="Arial" panose="020B0604020202020204" pitchFamily="34" charset="0"/>
                <a:ea typeface="Times New Roman" panose="02020603050405020304" pitchFamily="18" charset="0"/>
              </a:rPr>
              <a:t>PrEP</a:t>
            </a:r>
            <a:r>
              <a:rPr lang="en-US" sz="1800" b="1" dirty="0">
                <a:latin typeface="Arial" panose="020B0604020202020204" pitchFamily="34" charset="0"/>
                <a:ea typeface="Times New Roman" panose="02020603050405020304" pitchFamily="18" charset="0"/>
              </a:rPr>
              <a:t> and ART initiation in persons with stimulant use disorders (through reducing </a:t>
            </a:r>
            <a:r>
              <a:rPr lang="en-US" sz="1800" b="1" dirty="0" err="1">
                <a:latin typeface="Arial" panose="020B0604020202020204" pitchFamily="34" charset="0"/>
                <a:ea typeface="Times New Roman" panose="02020603050405020304" pitchFamily="18" charset="0"/>
              </a:rPr>
              <a:t>stimlulant</a:t>
            </a:r>
            <a:r>
              <a:rPr lang="en-US" sz="1800" b="1" dirty="0">
                <a:latin typeface="Arial" panose="020B0604020202020204" pitchFamily="34" charset="0"/>
                <a:ea typeface="Times New Roman" panose="02020603050405020304" pitchFamily="18" charset="0"/>
              </a:rPr>
              <a:t> use) at risk living with HIV in the CJS in TX and CT. </a:t>
            </a:r>
            <a:endParaRPr lang="en-US" sz="1800" b="1"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03844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r>
              <a:rPr lang="en-US" dirty="0"/>
              <a:t>https://</a:t>
            </a:r>
            <a:r>
              <a:rPr lang="en-US" dirty="0" err="1"/>
              <a:t>www.asam.org</a:t>
            </a:r>
            <a:r>
              <a:rPr lang="en-US" dirty="0"/>
              <a:t>/quality-care/clinical-guidelines/stimulant-use-disorders</a:t>
            </a:r>
          </a:p>
          <a:p>
            <a:endParaRPr lang="en-US" dirty="0"/>
          </a:p>
        </p:txBody>
      </p:sp>
    </p:spTree>
    <p:extLst>
      <p:ext uri="{BB962C8B-B14F-4D97-AF65-F5344CB8AC3E}">
        <p14:creationId xmlns:p14="http://schemas.microsoft.com/office/powerpoint/2010/main" val="2159494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research on GLP1 RAs on reducing use of nicotine, alcohol, opioids, cocaine and amphetamine in rodent models; small human RCT in persons with AUD and retrospective review of persons with OUD … will show</a:t>
            </a:r>
          </a:p>
          <a:p>
            <a:r>
              <a:rPr lang="en-US"/>
              <a:t>Thought is reward pathway mediated by Dopamine that is involved with addiction is impacted with GLP1… reduce craving, use </a:t>
            </a:r>
            <a:r>
              <a:rPr lang="en-US" err="1"/>
              <a:t>etc</a:t>
            </a:r>
            <a:r>
              <a:rPr lang="en-US"/>
              <a:t>….</a:t>
            </a:r>
          </a:p>
          <a:p>
            <a:r>
              <a:rPr lang="en-US"/>
              <a:t>Human Trials ongoing…. (MANY!) </a:t>
            </a:r>
          </a:p>
          <a:p>
            <a:endParaRPr lang="en-US"/>
          </a:p>
        </p:txBody>
      </p:sp>
    </p:spTree>
    <p:extLst>
      <p:ext uri="{BB962C8B-B14F-4D97-AF65-F5344CB8AC3E}">
        <p14:creationId xmlns:p14="http://schemas.microsoft.com/office/powerpoint/2010/main" val="3046556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Phase 2 double-blind, randomized, parallel-arm trial involving 9 weeks of outpatient treatment in the US from September 2022 to February 2024. </a:t>
            </a:r>
          </a:p>
          <a:p>
            <a:r>
              <a:rPr lang="en-US" sz="1200">
                <a:latin typeface="Arial" panose="020B0604020202020204" pitchFamily="34" charset="0"/>
                <a:cs typeface="Arial" panose="020B0604020202020204" pitchFamily="34" charset="0"/>
              </a:rPr>
              <a:t>N=48 non–treatment-seeking participants with AUD were randomized.</a:t>
            </a:r>
          </a:p>
          <a:p>
            <a:r>
              <a:rPr lang="en-US"/>
              <a:t>Participants received </a:t>
            </a:r>
            <a:r>
              <a:rPr lang="en-US" err="1"/>
              <a:t>semaglutide</a:t>
            </a:r>
            <a:r>
              <a:rPr lang="en-US"/>
              <a:t> (0.25mg/week for 4 weeks, 0.5mg/week for 4 weeks, and 1.0mg for 1 week) or placebo at weekly clinic visits.</a:t>
            </a:r>
          </a:p>
          <a:p>
            <a:r>
              <a:rPr lang="en-US"/>
              <a:t>The primary outcome was laboratory alcohol self-administration, measured at pretreatment and posttreatment (0.5mg/week). </a:t>
            </a:r>
          </a:p>
          <a:p>
            <a:r>
              <a:rPr lang="en-US"/>
              <a:t> Low-dose </a:t>
            </a:r>
            <a:r>
              <a:rPr lang="en-US" err="1"/>
              <a:t>semaglutide</a:t>
            </a:r>
            <a:r>
              <a:rPr lang="en-US"/>
              <a:t> reduced the amount of alcohol consumed during a posttreatment laboratory self-administration task, with evidence of medium to large effect sizes for grams of alcohol consumed (</a:t>
            </a:r>
            <a:r>
              <a:rPr lang="el-GR"/>
              <a:t>β, −0.48; 95%</a:t>
            </a:r>
            <a:r>
              <a:rPr lang="en-US"/>
              <a:t>CI, −0.85 to −0.11; P = .01) and reduced drinks per drinking day but not by calendar day or number of drinking days </a:t>
            </a:r>
          </a:p>
          <a:p>
            <a:endParaRPr lang="en-US"/>
          </a:p>
          <a:p>
            <a:r>
              <a:rPr lang="en-US" err="1"/>
              <a:t>Semaglutide</a:t>
            </a:r>
            <a:r>
              <a:rPr lang="en-US"/>
              <a:t> treatment did not affect average drinks per calendar day or number of drinking days, </a:t>
            </a:r>
          </a:p>
          <a:p>
            <a:r>
              <a:rPr lang="en-US"/>
              <a:t>but significantly reduced drinks per drinking day (</a:t>
            </a:r>
            <a:r>
              <a:rPr lang="el-GR"/>
              <a:t>β, −0.41; 95%</a:t>
            </a:r>
            <a:r>
              <a:rPr lang="en-US"/>
              <a:t>CI, −0.73 to −0.09; P = .04) and </a:t>
            </a:r>
          </a:p>
          <a:p>
            <a:r>
              <a:rPr lang="en-US"/>
              <a:t>weekly alcohol craving (</a:t>
            </a:r>
            <a:r>
              <a:rPr lang="el-GR"/>
              <a:t>β, −0.39; 95%</a:t>
            </a:r>
            <a:r>
              <a:rPr lang="en-US"/>
              <a:t>CI, −0.73 to −0.06; P = .01), </a:t>
            </a:r>
          </a:p>
          <a:p>
            <a:r>
              <a:rPr lang="en-US"/>
              <a:t>also predicting greater reductions in heavy drinking over time relative to placebo (</a:t>
            </a:r>
            <a:r>
              <a:rPr lang="el-GR"/>
              <a:t>β, 0.84; 95%</a:t>
            </a:r>
            <a:r>
              <a:rPr lang="en-US"/>
              <a:t>CI, 0.71 to 0.99;P = .04).</a:t>
            </a:r>
          </a:p>
          <a:p>
            <a:endParaRPr lang="en-US"/>
          </a:p>
        </p:txBody>
      </p:sp>
    </p:spTree>
    <p:extLst>
      <p:ext uri="{BB962C8B-B14F-4D97-AF65-F5344CB8AC3E}">
        <p14:creationId xmlns:p14="http://schemas.microsoft.com/office/powerpoint/2010/main" val="2963235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NIDA staff including Dr. Nora Volkow , Director of NIDA and NIDA staff performed analyses:</a:t>
            </a:r>
          </a:p>
          <a:p>
            <a:r>
              <a:rPr lang="en-US"/>
              <a:t>33,000 people with OUD and T2DM, Propensity matched scores </a:t>
            </a:r>
          </a:p>
          <a:p>
            <a:r>
              <a:rPr lang="en-US" err="1"/>
              <a:t>Semaglutide</a:t>
            </a:r>
            <a:r>
              <a:rPr lang="en-US"/>
              <a:t> versus other treatments for T2DM in persons with OUD and T2DM (ICD 10 codes identified )</a:t>
            </a:r>
          </a:p>
          <a:p>
            <a:r>
              <a:rPr lang="en-US"/>
              <a:t>Showed marked risk reduction in overdose ….</a:t>
            </a:r>
          </a:p>
          <a:p>
            <a:r>
              <a:rPr lang="en-US"/>
              <a:t>Ongoing RCTs of GLP1 in persons with OUD ( on different forms of MOUD) </a:t>
            </a:r>
            <a:r>
              <a:rPr lang="en-US" err="1"/>
              <a:t>etc</a:t>
            </a:r>
            <a:r>
              <a:rPr lang="en-US"/>
              <a:t> being conducted now to see if GLP1 reduce opioid use, overdose and improve retention on MOUD… results hope to be in by 2027….. </a:t>
            </a:r>
          </a:p>
        </p:txBody>
      </p:sp>
    </p:spTree>
    <p:extLst>
      <p:ext uri="{BB962C8B-B14F-4D97-AF65-F5344CB8AC3E}">
        <p14:creationId xmlns:p14="http://schemas.microsoft.com/office/powerpoint/2010/main" val="3826876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710">
              <a:defRPr/>
            </a:pPr>
            <a:endParaRPr lang="en-US"/>
          </a:p>
        </p:txBody>
      </p:sp>
      <p:sp>
        <p:nvSpPr>
          <p:cNvPr id="4" name="Slide Number Placeholder 3"/>
          <p:cNvSpPr>
            <a:spLocks noGrp="1"/>
          </p:cNvSpPr>
          <p:nvPr>
            <p:ph type="sldNum" sz="quarter" idx="10"/>
          </p:nvPr>
        </p:nvSpPr>
        <p:spPr/>
        <p:txBody>
          <a:bodyPr lIns="93342" tIns="46671" rIns="93342" bIns="46671"/>
          <a:lstStyle/>
          <a:p>
            <a:fld id="{FECE0005-4CF4-A443-A1DE-28CE5EF2C611}" type="slidenum">
              <a:rPr lang="en-US" smtClean="0"/>
              <a:t>56</a:t>
            </a:fld>
            <a:endParaRPr lang="en-US"/>
          </a:p>
        </p:txBody>
      </p:sp>
    </p:spTree>
    <p:extLst>
      <p:ext uri="{BB962C8B-B14F-4D97-AF65-F5344CB8AC3E}">
        <p14:creationId xmlns:p14="http://schemas.microsoft.com/office/powerpoint/2010/main" val="1075321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Silverman et al:</a:t>
            </a:r>
          </a:p>
          <a:p>
            <a:r>
              <a:rPr lang="en-US" b="0" i="0" u="none" strike="noStrike">
                <a:solidFill>
                  <a:srgbClr val="212121"/>
                </a:solidFill>
                <a:effectLst/>
                <a:latin typeface="BlinkMacSystemFont"/>
              </a:rPr>
              <a:t>This study assessed the effects of financial incentives in suppressing viral load. People living with HIV with detectable viral loads (N = 102) were randomly assigned to Usual Care or Incentive groups. Incentive participants earned up to $10 per day for 2 years for providing blood samples that showed either reduced or undetectable viral loads. This report presents data on the 1st year after random assignment. Incentive participants provided more (adjusted OR = 15.6, CI 4.2-58.8, p &lt; 0.001) blood samples at 3-month assessments with undetectable viral load (72.1%) than usual care control participants (39.0%). We collected most blood samples. The study showed that incentives can substantially increase undetectable viral loads in people living with HIV. Financial incentives for suppressed viral loads could contribute to the eradication of the HIV/AIDS epidemic.</a:t>
            </a:r>
          </a:p>
          <a:p>
            <a:r>
              <a:rPr lang="en-US" b="0" i="0" u="none" strike="noStrike">
                <a:solidFill>
                  <a:srgbClr val="212121"/>
                </a:solidFill>
                <a:effectLst/>
                <a:latin typeface="BlinkMacSystemFont"/>
              </a:rPr>
              <a:t>Pollock et al&gt; extension of Silverman et al. </a:t>
            </a:r>
          </a:p>
          <a:p>
            <a:r>
              <a:rPr lang="en-US" b="0" i="0" u="none" strike="noStrike">
                <a:solidFill>
                  <a:srgbClr val="212121"/>
                </a:solidFill>
                <a:effectLst/>
                <a:latin typeface="Cambria" panose="02040503050406030204" pitchFamily="18" charset="0"/>
              </a:rPr>
              <a:t>Among participants who used cocaine or opiates, Incentive participants (n=27) provided more (OR:4.0, CI: 1.6-10.3, </a:t>
            </a:r>
            <a:r>
              <a:rPr lang="en-US" b="0" i="1" u="none" strike="noStrike">
                <a:solidFill>
                  <a:srgbClr val="212121"/>
                </a:solidFill>
                <a:effectLst/>
                <a:latin typeface="Cambria" panose="02040503050406030204" pitchFamily="18" charset="0"/>
              </a:rPr>
              <a:t>p=.004</a:t>
            </a:r>
            <a:r>
              <a:rPr lang="en-US" b="0" i="0" u="none" strike="noStrike">
                <a:solidFill>
                  <a:srgbClr val="212121"/>
                </a:solidFill>
                <a:effectLst/>
                <a:latin typeface="Cambria" panose="02040503050406030204" pitchFamily="18" charset="0"/>
              </a:rPr>
              <a:t>) blood samples with an undetectable viral load (69%) than Usual Care participants (n=25; 41%). Among participants who did not use cocaine or opiates, Incentive participants (n=25) provided more (OR:4.1, CI: 1.5-10.7, </a:t>
            </a:r>
            <a:r>
              <a:rPr lang="en-US" b="0" i="1" u="none" strike="noStrike">
                <a:solidFill>
                  <a:srgbClr val="212121"/>
                </a:solidFill>
                <a:effectLst/>
                <a:latin typeface="Cambria" panose="02040503050406030204" pitchFamily="18" charset="0"/>
              </a:rPr>
              <a:t>p=.005</a:t>
            </a:r>
            <a:r>
              <a:rPr lang="en-US" b="0" i="0" u="none" strike="noStrike">
                <a:solidFill>
                  <a:srgbClr val="212121"/>
                </a:solidFill>
                <a:effectLst/>
                <a:latin typeface="Cambria" panose="02040503050406030204" pitchFamily="18" charset="0"/>
              </a:rPr>
              <a:t>) blood samples with an undetectable viral load (78%) than Usual Care participants (n=25; 36%). Effects of incentives did not differ by drug use (OR: 1.0, CI:0.3-4.0, p=.992).</a:t>
            </a:r>
            <a:endParaRPr lang="en-US"/>
          </a:p>
        </p:txBody>
      </p:sp>
      <p:sp>
        <p:nvSpPr>
          <p:cNvPr id="4" name="Slide Number Placeholder 3"/>
          <p:cNvSpPr>
            <a:spLocks noGrp="1"/>
          </p:cNvSpPr>
          <p:nvPr>
            <p:ph type="sldNum" sz="quarter" idx="5"/>
          </p:nvPr>
        </p:nvSpPr>
        <p:spPr/>
        <p:txBody>
          <a:bodyPr lIns="93342" tIns="46671" rIns="93342" bIns="46671"/>
          <a:lstStyle/>
          <a:p>
            <a:fld id="{836FAC3E-B548-5045-8A21-F7EBB1A1CD6F}" type="slidenum">
              <a:rPr lang="en-US" smtClean="0"/>
              <a:t>57</a:t>
            </a:fld>
            <a:endParaRPr lang="en-US"/>
          </a:p>
        </p:txBody>
      </p:sp>
    </p:spTree>
    <p:extLst>
      <p:ext uri="{BB962C8B-B14F-4D97-AF65-F5344CB8AC3E}">
        <p14:creationId xmlns:p14="http://schemas.microsoft.com/office/powerpoint/2010/main" val="3699050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342" tIns="46671" rIns="93342" bIns="46671"/>
          <a:lstStyle/>
          <a:p>
            <a:fld id="{836FAC3E-B548-5045-8A21-F7EBB1A1CD6F}" type="slidenum">
              <a:rPr lang="en-US" smtClean="0"/>
              <a:t>58</a:t>
            </a:fld>
            <a:endParaRPr lang="en-US"/>
          </a:p>
        </p:txBody>
      </p:sp>
    </p:spTree>
    <p:extLst>
      <p:ext uri="{BB962C8B-B14F-4D97-AF65-F5344CB8AC3E}">
        <p14:creationId xmlns:p14="http://schemas.microsoft.com/office/powerpoint/2010/main" val="3385032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342" tIns="46671" rIns="93342" bIns="46671"/>
          <a:lstStyle/>
          <a:p>
            <a:fld id="{9BB81257-A97C-4812-8342-23CAC85FC59A}" type="slidenum">
              <a:rPr lang="en-US" smtClean="0"/>
              <a:t>60</a:t>
            </a:fld>
            <a:endParaRPr lang="en-US"/>
          </a:p>
        </p:txBody>
      </p:sp>
    </p:spTree>
    <p:extLst>
      <p:ext uri="{BB962C8B-B14F-4D97-AF65-F5344CB8AC3E}">
        <p14:creationId xmlns:p14="http://schemas.microsoft.com/office/powerpoint/2010/main" val="2085310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better and better regimens however cost is higher. </a:t>
            </a:r>
          </a:p>
          <a:p>
            <a:r>
              <a:rPr lang="en-US" dirty="0"/>
              <a:t>Truvada  $2000/ month x 12</a:t>
            </a:r>
          </a:p>
          <a:p>
            <a:r>
              <a:rPr lang="en-US" dirty="0" err="1"/>
              <a:t>Descovy</a:t>
            </a:r>
            <a:r>
              <a:rPr lang="en-US" dirty="0"/>
              <a:t> without insurance 2300/ month x 12</a:t>
            </a:r>
          </a:p>
          <a:p>
            <a:r>
              <a:rPr lang="en-US" dirty="0"/>
              <a:t>Cabotegravir 3700/ injection x 6 </a:t>
            </a:r>
          </a:p>
          <a:p>
            <a:r>
              <a:rPr lang="en-US" dirty="0" err="1"/>
              <a:t>Lenacapavir</a:t>
            </a:r>
            <a:r>
              <a:rPr lang="en-US" dirty="0"/>
              <a:t> $14,000/ injection x 2</a:t>
            </a:r>
          </a:p>
          <a:p>
            <a:endParaRPr lang="en-US" dirty="0"/>
          </a:p>
          <a:p>
            <a:r>
              <a:rPr lang="en-US" dirty="0"/>
              <a:t>In our Texas ACTION sites, many wanted LAI </a:t>
            </a:r>
            <a:r>
              <a:rPr lang="en-US" dirty="0" err="1"/>
              <a:t>PrEP</a:t>
            </a:r>
            <a:r>
              <a:rPr lang="en-US" dirty="0"/>
              <a:t> but they could not have due to lack of insurance.</a:t>
            </a:r>
          </a:p>
        </p:txBody>
      </p:sp>
      <p:sp>
        <p:nvSpPr>
          <p:cNvPr id="4" name="Slide Number Placeholder 3"/>
          <p:cNvSpPr>
            <a:spLocks noGrp="1"/>
          </p:cNvSpPr>
          <p:nvPr>
            <p:ph type="sldNum" sz="quarter" idx="5"/>
          </p:nvPr>
        </p:nvSpPr>
        <p:spPr/>
        <p:txBody>
          <a:bodyPr/>
          <a:lstStyle/>
          <a:p>
            <a:fld id="{9BB81257-A97C-4812-8342-23CAC85FC59A}" type="slidenum">
              <a:rPr lang="en-US" smtClean="0"/>
              <a:t>11</a:t>
            </a:fld>
            <a:endParaRPr lang="en-US"/>
          </a:p>
        </p:txBody>
      </p:sp>
    </p:spTree>
    <p:extLst>
      <p:ext uri="{BB962C8B-B14F-4D97-AF65-F5344CB8AC3E}">
        <p14:creationId xmlns:p14="http://schemas.microsoft.com/office/powerpoint/2010/main" val="3999760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All Persons who used opioids and or stimulants, all involved with CJS ( prison/ jail/ community supervision) all either with HIV or at risk for HIV and if HIV negative at baseline had to meet CDC </a:t>
            </a:r>
            <a:r>
              <a:rPr lang="en-US" b="0" i="0" u="none" strike="noStrike" err="1">
                <a:solidFill>
                  <a:srgbClr val="000000"/>
                </a:solidFill>
                <a:effectLst/>
                <a:latin typeface="Aptos" panose="020B0004020202020204" pitchFamily="34" charset="0"/>
              </a:rPr>
              <a:t>PrEP</a:t>
            </a:r>
            <a:r>
              <a:rPr lang="en-US" b="0" i="0" u="none" strike="noStrike">
                <a:solidFill>
                  <a:srgbClr val="000000"/>
                </a:solidFill>
                <a:effectLst/>
                <a:latin typeface="Aptos" panose="020B0004020202020204" pitchFamily="34" charset="0"/>
              </a:rPr>
              <a:t> eligibility in CT and TX. Multisite Randomized controlled trial comparing Mobile health unit or Patient navigator linkage to clinic on primary outcome of </a:t>
            </a:r>
            <a:r>
              <a:rPr lang="en-US" b="0" i="0" u="none" strike="noStrike" err="1">
                <a:solidFill>
                  <a:srgbClr val="000000"/>
                </a:solidFill>
                <a:effectLst/>
                <a:latin typeface="Aptos" panose="020B0004020202020204" pitchFamily="34" charset="0"/>
              </a:rPr>
              <a:t>PrEP</a:t>
            </a:r>
            <a:r>
              <a:rPr lang="en-US" b="0" i="0" u="none" strike="noStrike">
                <a:solidFill>
                  <a:srgbClr val="000000"/>
                </a:solidFill>
                <a:effectLst/>
                <a:latin typeface="Aptos" panose="020B0004020202020204" pitchFamily="34" charset="0"/>
              </a:rPr>
              <a:t> / ART initiation based on HIV status at </a:t>
            </a:r>
            <a:r>
              <a:rPr lang="en-US" b="0" i="0" u="none" strike="noStrike" err="1">
                <a:solidFill>
                  <a:srgbClr val="000000"/>
                </a:solidFill>
                <a:effectLst/>
                <a:latin typeface="Aptos" panose="020B0004020202020204" pitchFamily="34" charset="0"/>
              </a:rPr>
              <a:t>basleine</a:t>
            </a:r>
            <a:r>
              <a:rPr lang="en-US" b="0" i="0" u="none" strike="noStrike">
                <a:solidFill>
                  <a:srgbClr val="000000"/>
                </a:solidFill>
                <a:effectLst/>
                <a:latin typeface="Aptos" panose="020B0004020202020204" pitchFamily="34" charset="0"/>
              </a:rPr>
              <a:t>. 97% were HIV negative and hence </a:t>
            </a:r>
            <a:r>
              <a:rPr lang="en-US" b="0" i="0" u="none" strike="noStrike" err="1">
                <a:solidFill>
                  <a:srgbClr val="000000"/>
                </a:solidFill>
                <a:effectLst/>
                <a:latin typeface="Aptos" panose="020B0004020202020204" pitchFamily="34" charset="0"/>
              </a:rPr>
              <a:t>PrEP</a:t>
            </a:r>
            <a:r>
              <a:rPr lang="en-US" b="0" i="0" u="none" strike="noStrike">
                <a:solidFill>
                  <a:srgbClr val="000000"/>
                </a:solidFill>
                <a:effectLst/>
                <a:latin typeface="Aptos" panose="020B0004020202020204" pitchFamily="34" charset="0"/>
              </a:rPr>
              <a:t> eligible. </a:t>
            </a:r>
          </a:p>
          <a:p>
            <a:r>
              <a:rPr lang="en-US" b="0" i="0" u="none" strike="noStrike">
                <a:solidFill>
                  <a:srgbClr val="000000"/>
                </a:solidFill>
                <a:effectLst/>
                <a:latin typeface="Aptos" panose="020B0004020202020204" pitchFamily="34" charset="0"/>
              </a:rPr>
              <a:t>note that of the full cohort (N=601), there were 367 who were not interested in PrEP at all.  35 who did not have an answer recorded, and 199 who said "yes, I am interested."   Of these, there were 78 who preferred a daily pill vs. the 121 who preferred an injection.</a:t>
            </a:r>
          </a:p>
          <a:p>
            <a:endParaRPr lang="en-US" b="0" i="0" u="none" strike="noStrike">
              <a:solidFill>
                <a:srgbClr val="000000"/>
              </a:solidFill>
              <a:effectLst/>
              <a:latin typeface="Aptos" panose="020B0004020202020204" pitchFamily="34" charset="0"/>
            </a:endParaRPr>
          </a:p>
          <a:p>
            <a:r>
              <a:rPr lang="en-US" b="0" i="0" u="none" strike="noStrike">
                <a:solidFill>
                  <a:srgbClr val="000000"/>
                </a:solidFill>
                <a:effectLst/>
                <a:latin typeface="Aptos" panose="020B0004020202020204" pitchFamily="34" charset="0"/>
              </a:rPr>
              <a:t>TX participants who wanted LAI </a:t>
            </a:r>
            <a:r>
              <a:rPr lang="en-US" b="0" i="0" u="none" strike="noStrike" err="1">
                <a:solidFill>
                  <a:srgbClr val="000000"/>
                </a:solidFill>
                <a:effectLst/>
                <a:latin typeface="Aptos" panose="020B0004020202020204" pitchFamily="34" charset="0"/>
              </a:rPr>
              <a:t>PrEP</a:t>
            </a:r>
            <a:r>
              <a:rPr lang="en-US" b="0" i="0" u="none" strike="noStrike">
                <a:solidFill>
                  <a:srgbClr val="000000"/>
                </a:solidFill>
                <a:effectLst/>
                <a:latin typeface="Aptos" panose="020B0004020202020204" pitchFamily="34" charset="0"/>
              </a:rPr>
              <a:t> could not access due to lack of insurance. CT could due to Medicaid. </a:t>
            </a:r>
            <a:endParaRPr lang="en-US"/>
          </a:p>
        </p:txBody>
      </p:sp>
      <p:sp>
        <p:nvSpPr>
          <p:cNvPr id="4" name="Slide Number Placeholder 3"/>
          <p:cNvSpPr>
            <a:spLocks noGrp="1"/>
          </p:cNvSpPr>
          <p:nvPr>
            <p:ph type="sldNum" sz="quarter" idx="5"/>
          </p:nvPr>
        </p:nvSpPr>
        <p:spPr/>
        <p:txBody>
          <a:bodyPr lIns="93342" tIns="46671" rIns="93342" bIns="46671"/>
          <a:lstStyle/>
          <a:p>
            <a:fld id="{1CF96CDF-5D44-9F4D-8A7F-C286EE1A0DB2}" type="slidenum">
              <a:rPr lang="en-US" smtClean="0"/>
              <a:t>62</a:t>
            </a:fld>
            <a:endParaRPr lang="en-US"/>
          </a:p>
        </p:txBody>
      </p:sp>
    </p:spTree>
    <p:extLst>
      <p:ext uri="{BB962C8B-B14F-4D97-AF65-F5344CB8AC3E}">
        <p14:creationId xmlns:p14="http://schemas.microsoft.com/office/powerpoint/2010/main" val="3071520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342" tIns="46671" rIns="93342" bIns="46671"/>
          <a:lstStyle/>
          <a:p>
            <a:fld id="{C01BC7AE-0710-4920-9904-9D651861E08C}" type="slidenum">
              <a:rPr lang="en-US" smtClean="0"/>
              <a:t>63</a:t>
            </a:fld>
            <a:endParaRPr lang="en-US"/>
          </a:p>
        </p:txBody>
      </p:sp>
    </p:spTree>
    <p:extLst>
      <p:ext uri="{BB962C8B-B14F-4D97-AF65-F5344CB8AC3E}">
        <p14:creationId xmlns:p14="http://schemas.microsoft.com/office/powerpoint/2010/main" val="3220017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8613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SB 1102 AN ACT CONCERNING PHARMACIES AND PHARMACISTS:</a:t>
            </a:r>
          </a:p>
          <a:p>
            <a:pPr marL="0" marR="0" algn="l">
              <a:spcBef>
                <a:spcPts val="0"/>
              </a:spcBef>
              <a:spcAft>
                <a:spcPts val="0"/>
              </a:spcAft>
            </a:pPr>
            <a:r>
              <a:rPr lang="en-US" sz="2800" dirty="0"/>
              <a:t>234 Sec. 3. (NEW) (Effective July 1, 2023) (a) (1) A pharmacy may apply to the department, in a form and manner prescribed by the commissioner, to operate a mobile pharmacy in a temporary location for the purpose of: (A) Conducting (i) a temporary clinic, (ii) a vaccination event, or (iii) an opioid antagonist training and prescribing event; or (B) serving a community that may not have adequate access to such pharmacy's services.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algn="l">
              <a:spcBef>
                <a:spcPts val="0"/>
              </a:spcBef>
              <a:spcAft>
                <a:spcPts val="0"/>
              </a:spcAft>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algn="l">
              <a:spcBef>
                <a:spcPts val="0"/>
              </a:spcBef>
              <a:spcAft>
                <a:spcPts val="0"/>
              </a:spcAft>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1800" b="0" i="0" u="none" strike="noStrike" dirty="0">
                <a:solidFill>
                  <a:srgbClr val="212121"/>
                </a:solidFill>
                <a:effectLst/>
                <a:latin typeface="Calibri" panose="020F0502020204030204" pitchFamily="34" charset="0"/>
              </a:rPr>
              <a:t>Any licensed pharmacist may order, and administer to a patient, an HIV-related test if: </a:t>
            </a:r>
          </a:p>
          <a:p>
            <a:pPr marL="457200" lvl="2">
              <a:spcBef>
                <a:spcPts val="0"/>
              </a:spcBef>
            </a:pPr>
            <a:r>
              <a:rPr lang="en-US" b="0" i="0" u="none" strike="noStrike" dirty="0">
                <a:solidFill>
                  <a:srgbClr val="212121"/>
                </a:solidFill>
                <a:effectLst/>
                <a:latin typeface="Calibri" panose="020F0502020204030204" pitchFamily="34" charset="0"/>
              </a:rPr>
              <a:t>The pharmacist is employed by a certified pharmacy/hospital and completed any required trainings</a:t>
            </a:r>
          </a:p>
          <a:p>
            <a:pPr marL="457200" lvl="2">
              <a:spcBef>
                <a:spcPts val="0"/>
              </a:spcBef>
            </a:pPr>
            <a:r>
              <a:rPr lang="en-US" dirty="0">
                <a:solidFill>
                  <a:srgbClr val="212121"/>
                </a:solidFill>
                <a:latin typeface="Calibri" panose="020F0502020204030204" pitchFamily="34" charset="0"/>
              </a:rPr>
              <a:t>The patient is 18+ OR 12-17 and has parental/guardian consent or is emancipated</a:t>
            </a:r>
            <a:endParaRPr lang="en-US" b="0" i="0" u="none" strike="noStrike"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BB0AF-9281-534B-98E0-6FEAB1F15F93}" type="slidenum">
              <a:rPr lang="en-US" smtClean="0"/>
              <a:t>65</a:t>
            </a:fld>
            <a:endParaRPr lang="en-US" dirty="0"/>
          </a:p>
        </p:txBody>
      </p:sp>
    </p:spTree>
    <p:extLst>
      <p:ext uri="{BB962C8B-B14F-4D97-AF65-F5344CB8AC3E}">
        <p14:creationId xmlns:p14="http://schemas.microsoft.com/office/powerpoint/2010/main" val="3833756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42C0-4B77-8E55-76A9-EB61092CD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AC033-4130-516E-1452-06ABF94A3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9A3A-75D6-99B0-BB4D-820BC156DE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F0C4FF-FAD2-6F26-8BDE-5AFB27CF0454}"/>
              </a:ext>
            </a:extLst>
          </p:cNvPr>
          <p:cNvSpPr>
            <a:spLocks noGrp="1"/>
          </p:cNvSpPr>
          <p:nvPr>
            <p:ph type="sldNum" sz="quarter" idx="5"/>
          </p:nvPr>
        </p:nvSpPr>
        <p:spPr/>
        <p:txBody>
          <a:bodyPr/>
          <a:lstStyle/>
          <a:p>
            <a:fld id="{1EFA1E32-143D-9A4D-978F-F97C43F9326A}" type="slidenum">
              <a:rPr lang="en-US" smtClean="0"/>
              <a:t>67</a:t>
            </a:fld>
            <a:endParaRPr lang="en-US" dirty="0"/>
          </a:p>
        </p:txBody>
      </p:sp>
    </p:spTree>
    <p:extLst>
      <p:ext uri="{BB962C8B-B14F-4D97-AF65-F5344CB8AC3E}">
        <p14:creationId xmlns:p14="http://schemas.microsoft.com/office/powerpoint/2010/main" val="230369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B81257-A97C-4812-8342-23CAC85FC59A}" type="slidenum">
              <a:rPr lang="en-US" smtClean="0"/>
              <a:t>68</a:t>
            </a:fld>
            <a:endParaRPr lang="en-US"/>
          </a:p>
        </p:txBody>
      </p:sp>
    </p:spTree>
    <p:extLst>
      <p:ext uri="{BB962C8B-B14F-4D97-AF65-F5344CB8AC3E}">
        <p14:creationId xmlns:p14="http://schemas.microsoft.com/office/powerpoint/2010/main" val="545976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D44AF-C841-8A1F-D93C-DF8BDAB22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B477C-2CC2-2FD3-6DD6-2CED79AA2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DA40B-39A5-8927-28ED-532D93EDBD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7DFD34-3268-6590-CD9A-6FF1C94F9276}"/>
              </a:ext>
            </a:extLst>
          </p:cNvPr>
          <p:cNvSpPr>
            <a:spLocks noGrp="1"/>
          </p:cNvSpPr>
          <p:nvPr>
            <p:ph type="sldNum" sz="quarter" idx="5"/>
          </p:nvPr>
        </p:nvSpPr>
        <p:spPr/>
        <p:txBody>
          <a:bodyPr/>
          <a:lstStyle/>
          <a:p>
            <a:fld id="{1EFA1E32-143D-9A4D-978F-F97C43F9326A}" type="slidenum">
              <a:rPr lang="en-US" smtClean="0"/>
              <a:t>69</a:t>
            </a:fld>
            <a:endParaRPr lang="en-US" dirty="0"/>
          </a:p>
        </p:txBody>
      </p:sp>
    </p:spTree>
    <p:extLst>
      <p:ext uri="{BB962C8B-B14F-4D97-AF65-F5344CB8AC3E}">
        <p14:creationId xmlns:p14="http://schemas.microsoft.com/office/powerpoint/2010/main" val="2316848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0AC7-F13D-8CB0-4326-C7E7E23C6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5BBC6-F394-CBF6-1D9D-DD00F8CC9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55B98-3E1F-6A3C-58A1-0157695785F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92ECEC3-C3CE-51EB-9D5D-3E223C71E1DE}"/>
              </a:ext>
            </a:extLst>
          </p:cNvPr>
          <p:cNvSpPr>
            <a:spLocks noGrp="1"/>
          </p:cNvSpPr>
          <p:nvPr>
            <p:ph type="sldNum" sz="quarter" idx="5"/>
          </p:nvPr>
        </p:nvSpPr>
        <p:spPr/>
        <p:txBody>
          <a:bodyPr/>
          <a:lstStyle/>
          <a:p>
            <a:fld id="{CD9BB0AF-9281-534B-98E0-6FEAB1F15F93}" type="slidenum">
              <a:rPr lang="en-US" smtClean="0"/>
              <a:t>70</a:t>
            </a:fld>
            <a:endParaRPr lang="en-US"/>
          </a:p>
        </p:txBody>
      </p:sp>
    </p:spTree>
    <p:extLst>
      <p:ext uri="{BB962C8B-B14F-4D97-AF65-F5344CB8AC3E}">
        <p14:creationId xmlns:p14="http://schemas.microsoft.com/office/powerpoint/2010/main" val="3197510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342" tIns="46671" rIns="93342" bIns="46671"/>
          <a:lstStyle/>
          <a:p>
            <a:fld id="{9BB81257-A97C-4812-8342-23CAC85FC59A}" type="slidenum">
              <a:rPr lang="en-US" smtClean="0"/>
              <a:t>71</a:t>
            </a:fld>
            <a:endParaRPr lang="en-US"/>
          </a:p>
        </p:txBody>
      </p:sp>
    </p:spTree>
    <p:extLst>
      <p:ext uri="{BB962C8B-B14F-4D97-AF65-F5344CB8AC3E}">
        <p14:creationId xmlns:p14="http://schemas.microsoft.com/office/powerpoint/2010/main" val="3716133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C4634-1797-2BDB-29A3-EAE21B623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7D7F1-D93B-50BD-6B25-39BF9DD1C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B855C-2D49-917B-F4E6-923C085BA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1B3A62-747C-ED2C-5193-75F1447F6EC9}"/>
              </a:ext>
            </a:extLst>
          </p:cNvPr>
          <p:cNvSpPr>
            <a:spLocks noGrp="1"/>
          </p:cNvSpPr>
          <p:nvPr>
            <p:ph type="sldNum" sz="quarter" idx="5"/>
          </p:nvPr>
        </p:nvSpPr>
        <p:spPr/>
        <p:txBody>
          <a:bodyPr/>
          <a:lstStyle/>
          <a:p>
            <a:fld id="{9BB81257-A97C-4812-8342-23CAC85FC59A}" type="slidenum">
              <a:rPr lang="en-US" smtClean="0"/>
              <a:t>72</a:t>
            </a:fld>
            <a:endParaRPr lang="en-US" dirty="0"/>
          </a:p>
        </p:txBody>
      </p:sp>
    </p:spTree>
    <p:extLst>
      <p:ext uri="{BB962C8B-B14F-4D97-AF65-F5344CB8AC3E}">
        <p14:creationId xmlns:p14="http://schemas.microsoft.com/office/powerpoint/2010/main" val="154777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3481-F614-6A52-9FEE-A6FF1C0FB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AD622-6712-D765-3F47-B949A327D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A179B-B67F-1ADB-3331-9CA7E26B5C12}"/>
              </a:ext>
            </a:extLst>
          </p:cNvPr>
          <p:cNvSpPr>
            <a:spLocks noGrp="1"/>
          </p:cNvSpPr>
          <p:nvPr>
            <p:ph type="body" idx="1"/>
          </p:nvPr>
        </p:nvSpPr>
        <p:spPr/>
        <p:txBody>
          <a:bodyPr/>
          <a:lstStyle/>
          <a:p>
            <a:r>
              <a:rPr lang="en-US" dirty="0"/>
              <a:t>Why? </a:t>
            </a:r>
          </a:p>
          <a:p>
            <a:r>
              <a:rPr lang="en-US" dirty="0"/>
              <a:t>There are disparities for </a:t>
            </a:r>
            <a:r>
              <a:rPr lang="en-US" dirty="0" err="1"/>
              <a:t>PrEP</a:t>
            </a:r>
            <a:r>
              <a:rPr lang="en-US" dirty="0"/>
              <a:t> just like ART and V/s – geographic constraints- southern states highest HIV rates but lowest </a:t>
            </a:r>
            <a:r>
              <a:rPr lang="en-US" dirty="0" err="1"/>
              <a:t>PrEP</a:t>
            </a:r>
            <a:r>
              <a:rPr lang="en-US" dirty="0"/>
              <a:t> uptake: racial/ ethnic minorities (Black and Hispanic populations less likely to receive </a:t>
            </a:r>
            <a:r>
              <a:rPr lang="en-US" dirty="0" err="1"/>
              <a:t>PrEP</a:t>
            </a:r>
            <a:r>
              <a:rPr lang="en-US" dirty="0"/>
              <a:t> but higher HIV prevalence than whites  and women not receiving </a:t>
            </a:r>
            <a:r>
              <a:rPr lang="en-US" dirty="0" err="1"/>
              <a:t>PrEP</a:t>
            </a:r>
            <a:r>
              <a:rPr lang="en-US" dirty="0"/>
              <a:t> (9%) compared to men ( 91%); nor Persons who use drugs and those involved in criminal legal settings ARE NOT being offered </a:t>
            </a:r>
            <a:r>
              <a:rPr lang="en-US" dirty="0" err="1"/>
              <a:t>PrEP</a:t>
            </a:r>
            <a:r>
              <a:rPr lang="en-US" dirty="0"/>
              <a:t>  - all high need populations </a:t>
            </a:r>
          </a:p>
          <a:p>
            <a:r>
              <a:rPr lang="en-US" dirty="0"/>
              <a:t>Education about </a:t>
            </a:r>
            <a:r>
              <a:rPr lang="en-US" dirty="0" err="1"/>
              <a:t>PrEP</a:t>
            </a:r>
            <a:r>
              <a:rPr lang="en-US" dirty="0"/>
              <a:t> poor</a:t>
            </a:r>
          </a:p>
          <a:p>
            <a:r>
              <a:rPr lang="en-US" dirty="0"/>
              <a:t>Lack of Insurance to obtain </a:t>
            </a:r>
            <a:r>
              <a:rPr lang="en-US" dirty="0" err="1"/>
              <a:t>PrEP</a:t>
            </a:r>
            <a:r>
              <a:rPr lang="en-US" dirty="0"/>
              <a:t> in many states</a:t>
            </a:r>
          </a:p>
          <a:p>
            <a:r>
              <a:rPr lang="en-US" dirty="0"/>
              <a:t>Risk perception not in line with Risk … next slide </a:t>
            </a:r>
          </a:p>
        </p:txBody>
      </p:sp>
      <p:sp>
        <p:nvSpPr>
          <p:cNvPr id="4" name="Slide Number Placeholder 3">
            <a:extLst>
              <a:ext uri="{FF2B5EF4-FFF2-40B4-BE49-F238E27FC236}">
                <a16:creationId xmlns:a16="http://schemas.microsoft.com/office/drawing/2014/main" id="{531B77F6-6EFF-40B6-87BB-DBA3BD714914}"/>
              </a:ext>
            </a:extLst>
          </p:cNvPr>
          <p:cNvSpPr>
            <a:spLocks noGrp="1"/>
          </p:cNvSpPr>
          <p:nvPr>
            <p:ph type="sldNum" sz="quarter" idx="10"/>
          </p:nvPr>
        </p:nvSpPr>
        <p:spPr/>
        <p:txBody>
          <a:bodyPr/>
          <a:lstStyle/>
          <a:p>
            <a:fld id="{FECE0005-4CF4-A443-A1DE-28CE5EF2C611}" type="slidenum">
              <a:rPr lang="en-US" smtClean="0"/>
              <a:t>12</a:t>
            </a:fld>
            <a:endParaRPr lang="en-US" dirty="0"/>
          </a:p>
        </p:txBody>
      </p:sp>
    </p:spTree>
    <p:extLst>
      <p:ext uri="{BB962C8B-B14F-4D97-AF65-F5344CB8AC3E}">
        <p14:creationId xmlns:p14="http://schemas.microsoft.com/office/powerpoint/2010/main" val="8064343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r>
              <a:rPr lang="en-US" i="1" err="1">
                <a:solidFill>
                  <a:srgbClr val="000000"/>
                </a:solidFill>
                <a:latin typeface="Times New Roman" panose="02020603050405020304" pitchFamily="18" charset="0"/>
                <a:ea typeface="Times New Roman" panose="02020603050405020304" pitchFamily="18" charset="0"/>
              </a:rPr>
              <a:t>Shenoi</a:t>
            </a:r>
            <a:r>
              <a:rPr lang="en-US" i="1">
                <a:solidFill>
                  <a:srgbClr val="000000"/>
                </a:solidFill>
                <a:latin typeface="Times New Roman" panose="02020603050405020304" pitchFamily="18" charset="0"/>
                <a:ea typeface="Times New Roman" panose="02020603050405020304" pitchFamily="18" charset="0"/>
              </a:rPr>
              <a:t> S, Di Paola A, Frank CA, </a:t>
            </a:r>
            <a:r>
              <a:rPr lang="en-US" i="1" err="1">
                <a:solidFill>
                  <a:srgbClr val="000000"/>
                </a:solidFill>
                <a:latin typeface="Times New Roman" panose="02020603050405020304" pitchFamily="18" charset="0"/>
                <a:ea typeface="Times New Roman" panose="02020603050405020304" pitchFamily="18" charset="0"/>
              </a:rPr>
              <a:t>Tarfa</a:t>
            </a:r>
            <a:r>
              <a:rPr lang="en-US" i="1">
                <a:solidFill>
                  <a:srgbClr val="000000"/>
                </a:solidFill>
                <a:latin typeface="Times New Roman" panose="02020603050405020304" pitchFamily="18" charset="0"/>
                <a:ea typeface="Times New Roman" panose="02020603050405020304" pitchFamily="18" charset="0"/>
              </a:rPr>
              <a:t> A, Brooks R, </a:t>
            </a:r>
            <a:r>
              <a:rPr lang="en-US" i="1" err="1">
                <a:solidFill>
                  <a:srgbClr val="000000"/>
                </a:solidFill>
                <a:latin typeface="Times New Roman" panose="02020603050405020304" pitchFamily="18" charset="0"/>
                <a:ea typeface="Times New Roman" panose="02020603050405020304" pitchFamily="18" charset="0"/>
              </a:rPr>
              <a:t>Schulthies</a:t>
            </a:r>
            <a:r>
              <a:rPr lang="en-US" i="1">
                <a:solidFill>
                  <a:srgbClr val="000000"/>
                </a:solidFill>
                <a:latin typeface="Times New Roman" panose="02020603050405020304" pitchFamily="18" charset="0"/>
                <a:ea typeface="Times New Roman" panose="02020603050405020304" pitchFamily="18" charset="0"/>
              </a:rPr>
              <a:t> A &amp; </a:t>
            </a:r>
            <a:r>
              <a:rPr lang="en-US" b="1" i="1">
                <a:solidFill>
                  <a:srgbClr val="000000"/>
                </a:solidFill>
                <a:latin typeface="Times New Roman" panose="02020603050405020304" pitchFamily="18" charset="0"/>
                <a:ea typeface="Times New Roman" panose="02020603050405020304" pitchFamily="18" charset="0"/>
              </a:rPr>
              <a:t>Springer SA</a:t>
            </a:r>
            <a:r>
              <a:rPr lang="en-US" i="1">
                <a:solidFill>
                  <a:srgbClr val="000000"/>
                </a:solidFill>
                <a:latin typeface="Times New Roman" panose="02020603050405020304" pitchFamily="18" charset="0"/>
                <a:ea typeface="Times New Roman" panose="02020603050405020304" pitchFamily="18" charset="0"/>
              </a:rPr>
              <a:t>. </a:t>
            </a:r>
            <a:r>
              <a:rPr lang="en-US" i="1">
                <a:latin typeface="Times New Roman" panose="02020603050405020304" pitchFamily="18" charset="0"/>
                <a:ea typeface="Times New Roman" panose="02020603050405020304" pitchFamily="18" charset="0"/>
              </a:rPr>
              <a:t> </a:t>
            </a:r>
            <a:r>
              <a:rPr lang="en-US" i="1">
                <a:solidFill>
                  <a:srgbClr val="000000"/>
                </a:solidFill>
                <a:latin typeface="Times New Roman" panose="02020603050405020304" pitchFamily="18" charset="0"/>
                <a:ea typeface="Times New Roman" panose="02020603050405020304" pitchFamily="18" charset="0"/>
              </a:rPr>
              <a:t>Community based </a:t>
            </a:r>
            <a:r>
              <a:rPr lang="en-US" i="1" err="1">
                <a:solidFill>
                  <a:srgbClr val="000000"/>
                </a:solidFill>
                <a:latin typeface="Times New Roman" panose="02020603050405020304" pitchFamily="18" charset="0"/>
                <a:ea typeface="Times New Roman" panose="02020603050405020304" pitchFamily="18" charset="0"/>
              </a:rPr>
              <a:t>PrEP</a:t>
            </a:r>
            <a:r>
              <a:rPr lang="en-US" i="1">
                <a:solidFill>
                  <a:srgbClr val="000000"/>
                </a:solidFill>
                <a:latin typeface="Times New Roman" panose="02020603050405020304" pitchFamily="18" charset="0"/>
                <a:ea typeface="Times New Roman" panose="02020603050405020304" pitchFamily="18" charset="0"/>
              </a:rPr>
              <a:t> Delivery in Urban US Settings: the First US Mobile Retail Pharmacy. </a:t>
            </a:r>
            <a:r>
              <a:rPr lang="en-US" i="1">
                <a:latin typeface="Times New Roman" panose="02020603050405020304" pitchFamily="18" charset="0"/>
                <a:ea typeface="Times New Roman" panose="02020603050405020304" pitchFamily="18" charset="0"/>
              </a:rPr>
              <a:t> </a:t>
            </a:r>
            <a:r>
              <a:rPr lang="en-US" i="1" err="1">
                <a:solidFill>
                  <a:srgbClr val="000000"/>
                </a:solidFill>
                <a:latin typeface="Times New Roman" panose="02020603050405020304" pitchFamily="18" charset="0"/>
                <a:ea typeface="Times New Roman" panose="02020603050405020304" pitchFamily="18" charset="0"/>
              </a:rPr>
              <a:t>IDWeek</a:t>
            </a:r>
            <a:r>
              <a:rPr lang="en-US" i="1">
                <a:solidFill>
                  <a:srgbClr val="000000"/>
                </a:solidFill>
                <a:latin typeface="Times New Roman" panose="02020603050405020304" pitchFamily="18" charset="0"/>
                <a:ea typeface="Times New Roman" panose="02020603050405020304" pitchFamily="18" charset="0"/>
              </a:rPr>
              <a:t> 2025 Atlanta GA, October 22, 2025, Oral Abstract</a:t>
            </a:r>
            <a:r>
              <a:rPr lang="en-US" sz="1200">
                <a:solidFill>
                  <a:srgbClr val="000000"/>
                </a:solidFill>
                <a:latin typeface="Times New Roman" panose="02020603050405020304" pitchFamily="18" charset="0"/>
                <a:ea typeface="Times New Roman" panose="02020603050405020304" pitchFamily="18" charset="0"/>
              </a:rPr>
              <a:t>.</a:t>
            </a:r>
            <a:endParaRPr lang="en-US" sz="1400">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425511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Springer SA. </a:t>
            </a:r>
            <a:r>
              <a:rPr lang="en-US" i="1">
                <a:latin typeface="Calibri" panose="020F0502020204030204" pitchFamily="34" charset="0"/>
                <a:cs typeface="Calibri" panose="020F0502020204030204" pitchFamily="34" charset="0"/>
              </a:rPr>
              <a:t>NIDA DP1DA056106</a:t>
            </a:r>
          </a:p>
          <a:p>
            <a:endParaRPr lang="en-US"/>
          </a:p>
        </p:txBody>
      </p:sp>
    </p:spTree>
    <p:extLst>
      <p:ext uri="{BB962C8B-B14F-4D97-AF65-F5344CB8AC3E}">
        <p14:creationId xmlns:p14="http://schemas.microsoft.com/office/powerpoint/2010/main" val="1515929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333333"/>
                </a:solidFill>
                <a:effectLst/>
                <a:latin typeface="Roboto" panose="020F0502020204030204" pitchFamily="34" charset="0"/>
              </a:rPr>
              <a:t>The Medication Access and Training Expansion (MATE Act) requires all DEA-registered practitioners to complete a total of eight hours of training on the treatment and management of patients with opioid or other substance user disorders. The deadline for satisfying this training requirement is the date of the practitioner's next scheduled DEA registration submission (initial registration or renewal registration). This course bundle totals over eight hours and can be utilized to satisfy the MATE Act training requirement.</a:t>
            </a:r>
            <a:endParaRPr lang="en-US"/>
          </a:p>
        </p:txBody>
      </p:sp>
      <p:sp>
        <p:nvSpPr>
          <p:cNvPr id="4" name="Slide Number Placeholder 3"/>
          <p:cNvSpPr>
            <a:spLocks noGrp="1"/>
          </p:cNvSpPr>
          <p:nvPr>
            <p:ph type="sldNum" sz="quarter" idx="5"/>
          </p:nvPr>
        </p:nvSpPr>
        <p:spPr/>
        <p:txBody>
          <a:bodyPr lIns="93342" tIns="46671" rIns="93342" bIns="46671"/>
          <a:lstStyle/>
          <a:p>
            <a:fld id="{836FAC3E-B548-5045-8A21-F7EBB1A1CD6F}" type="slidenum">
              <a:rPr lang="en-US" smtClean="0"/>
              <a:t>77</a:t>
            </a:fld>
            <a:endParaRPr lang="en-US"/>
          </a:p>
        </p:txBody>
      </p:sp>
    </p:spTree>
    <p:extLst>
      <p:ext uri="{BB962C8B-B14F-4D97-AF65-F5344CB8AC3E}">
        <p14:creationId xmlns:p14="http://schemas.microsoft.com/office/powerpoint/2010/main" val="1160220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Gandhi RT, </a:t>
            </a:r>
            <a:r>
              <a:rPr lang="en-US" err="1"/>
              <a:t>Landovitz</a:t>
            </a:r>
            <a:r>
              <a:rPr lang="en-US"/>
              <a:t> RJ, Sax PE, et al. Antiretroviral drugs for treatment and prevention of HIV infection in adults: 2022 recommendations of the International Antiviral Society-USA Panel. </a:t>
            </a:r>
            <a:r>
              <a:rPr lang="en-US" i="1"/>
              <a:t>JAMA</a:t>
            </a:r>
            <a:r>
              <a:rPr lang="en-US"/>
              <a:t>. 2025; 333(7):609-628. doi:10.1001/jama.2024.24543. [</a:t>
            </a:r>
            <a:r>
              <a:rPr lang="en-US" err="1"/>
              <a:t>epublished</a:t>
            </a:r>
            <a:r>
              <a:rPr lang="en-US"/>
              <a:t> online December 1, 2024]</a:t>
            </a:r>
          </a:p>
          <a:p>
            <a:endParaRPr lang="en-US"/>
          </a:p>
          <a:p>
            <a:pPr defTabSz="933420">
              <a:defRPr/>
            </a:pPr>
            <a:r>
              <a:rPr lang="en-US"/>
              <a:t>DHHS: </a:t>
            </a:r>
            <a:r>
              <a:rPr lang="en-US">
                <a:hlinkClick r:id="rId3"/>
              </a:rPr>
              <a:t>https://clinicalinfo.hiv.gov/en/guidelines/adult-and-adolescent-arv</a:t>
            </a:r>
            <a:endParaRPr lang="en-US"/>
          </a:p>
          <a:p>
            <a:pPr defTabSz="933420">
              <a:defRPr/>
            </a:pPr>
            <a:r>
              <a:rPr lang="en-US" i="1"/>
              <a:t>Updated: September 25, 2025</a:t>
            </a:r>
            <a:endParaRPr lang="en-US"/>
          </a:p>
          <a:p>
            <a:pPr defTabSz="933420">
              <a:defRPr/>
            </a:pPr>
            <a:endParaRPr lang="en-US"/>
          </a:p>
          <a:p>
            <a:endParaRPr lang="en-US"/>
          </a:p>
        </p:txBody>
      </p:sp>
    </p:spTree>
    <p:extLst>
      <p:ext uri="{BB962C8B-B14F-4D97-AF65-F5344CB8AC3E}">
        <p14:creationId xmlns:p14="http://schemas.microsoft.com/office/powerpoint/2010/main" val="2901271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lIns="93342" tIns="46671" rIns="93342" bIns="46671"/>
          <a:lstStyle/>
          <a:p>
            <a:fld id="{9BB81257-A97C-4812-8342-23CAC85FC59A}" type="slidenum">
              <a:rPr lang="en-US" smtClean="0"/>
              <a:t>80</a:t>
            </a:fld>
            <a:endParaRPr lang="en-US"/>
          </a:p>
        </p:txBody>
      </p:sp>
    </p:spTree>
    <p:extLst>
      <p:ext uri="{BB962C8B-B14F-4D97-AF65-F5344CB8AC3E}">
        <p14:creationId xmlns:p14="http://schemas.microsoft.com/office/powerpoint/2010/main" val="76113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Helvetica" pitchFamily="2" charset="0"/>
                <a:ea typeface="Times New Roman" panose="02020603050405020304" pitchFamily="18" charset="0"/>
                <a:cs typeface="Times New Roman" panose="02020603050405020304" pitchFamily="18" charset="0"/>
              </a:rPr>
              <a:t>Data come from the National Survey on Drug Use and Health (NSDUH), </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an annual cross-sectional survey sponsored by the Substance Abuse and Mental Health Services Administration</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five years of NSDUH data from 2015 (n =57,146), 2016 (n =56,897), 2017 (n =56,276), 2018 (n =56,313), and 2019 (n =56,136) to increase the sample size of individuals who reported their HIV status (N =282,768). exclude data from 2020 onward due to changes in sampling procedures. For this study, restricted the sample to adults aged 18 and older (n =214,505) and excluded children 12–17 (n =68,263), as they have distinct substance use and clinical needs. excluded n =117 adults with “Blank (No answer)” or “Bad data” for HIV status. The weighted prevalence of past-year SUD was 18.6 % among PWH, 7.8 % among adults who were HIV-negative, and 7.5 % among adults whose HIV status was unknown. To focus on SUD, which is a clinical indication of treatment need, excluded 192,222 adults who did not meet past-year DSM-IV criteria for SUD. final unweighted sample included 22,166 adults in the 2015–2019 NSDUH with a past- year SUD who responded to the HIV status question (</a:t>
            </a:r>
            <a:r>
              <a:rPr lang="en-US" sz="1800">
                <a:solidFill>
                  <a:srgbClr val="1F83C6"/>
                </a:solidFill>
                <a:latin typeface="Helvetica" pitchFamily="2" charset="0"/>
                <a:ea typeface="Times New Roman" panose="02020603050405020304" pitchFamily="18" charset="0"/>
                <a:cs typeface="Times New Roman" panose="02020603050405020304" pitchFamily="18" charset="0"/>
              </a:rPr>
              <a:t>Fig. 1</a:t>
            </a:r>
            <a:r>
              <a:rPr lang="en-US" sz="1800">
                <a:solidFill>
                  <a:srgbClr val="000000"/>
                </a:solidFill>
                <a:latin typeface="Helvetica" pitchFamily="2" charset="0"/>
                <a:ea typeface="Times New Roman" panose="02020603050405020304" pitchFamily="18" charset="0"/>
                <a:cs typeface="Times New Roman" panose="02020603050405020304" pitchFamily="18" charset="0"/>
              </a:rPr>
              <a:t>).</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 </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Data on weighted characteristics of the 21,166 individuals aged 18 years and older with SUD in this study, stratified by HIV status group are in </a:t>
            </a:r>
            <a:r>
              <a:rPr lang="en-US" sz="1800">
                <a:solidFill>
                  <a:srgbClr val="1F83C6"/>
                </a:solidFill>
                <a:latin typeface="Helvetica" pitchFamily="2" charset="0"/>
                <a:ea typeface="Times New Roman" panose="02020603050405020304" pitchFamily="18" charset="0"/>
                <a:cs typeface="Times New Roman" panose="02020603050405020304" pitchFamily="18" charset="0"/>
              </a:rPr>
              <a:t>Table 1</a:t>
            </a:r>
            <a:r>
              <a:rPr lang="en-US" sz="1800">
                <a:solidFill>
                  <a:srgbClr val="000000"/>
                </a:solidFill>
                <a:latin typeface="Helvetica" pitchFamily="2" charset="0"/>
                <a:ea typeface="Times New Roman" panose="02020603050405020304" pitchFamily="18" charset="0"/>
                <a:cs typeface="Times New Roman" panose="02020603050405020304" pitchFamily="18" charset="0"/>
              </a:rPr>
              <a:t>. A total of 0.5 % of the weighted sample were PWH, 0.8 % were HIV status unknown, and 98.6 % reported they are non-PWH.</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 </a:t>
            </a:r>
          </a:p>
          <a:p>
            <a:endParaRPr lang="en-US" sz="1800">
              <a:solidFill>
                <a:srgbClr val="000000"/>
              </a:solidFill>
              <a:latin typeface="Helvetica" pitchFamily="2" charset="0"/>
              <a:ea typeface="Times New Roman" panose="02020603050405020304" pitchFamily="18" charset="0"/>
              <a:cs typeface="Times New Roman" panose="02020603050405020304" pitchFamily="18" charset="0"/>
            </a:endParaRP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In the past year, a majority of PWH with a SUD met the criteria for alcohol use disorder (56.6 %) or other drug use disorder (58.5 %) and 23.1 % had a cannabis use disorder (</a:t>
            </a:r>
            <a:r>
              <a:rPr lang="en-US" sz="1800">
                <a:solidFill>
                  <a:srgbClr val="1F83C6"/>
                </a:solidFill>
                <a:latin typeface="Helvetica" pitchFamily="2" charset="0"/>
                <a:ea typeface="Times New Roman" panose="02020603050405020304" pitchFamily="18" charset="0"/>
                <a:cs typeface="Times New Roman" panose="02020603050405020304" pitchFamily="18" charset="0"/>
              </a:rPr>
              <a:t>Table 1</a:t>
            </a:r>
            <a:r>
              <a:rPr lang="en-US" sz="1800">
                <a:solidFill>
                  <a:srgbClr val="000000"/>
                </a:solidFill>
                <a:latin typeface="Helvetica" pitchFamily="2" charset="0"/>
                <a:ea typeface="Times New Roman" panose="02020603050405020304" pitchFamily="18" charset="0"/>
                <a:cs typeface="Times New Roman" panose="02020603050405020304" pitchFamily="18" charset="0"/>
              </a:rPr>
              <a:t>). Among people with unknown HIV status, 64.1 % reported alcohol use disorder, 26.0 % had a cannabis use disorder, and 34.3 % had another drug use disorder. Over a third of PWH and those with unknown status reported having two or more SUDs (39.4 % of PWH and 34.4 % for HIV status unknown).</a:t>
            </a:r>
          </a:p>
          <a:p>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kern="100">
                <a:latin typeface="Aptos" panose="020B0004020202020204" pitchFamily="34" charset="0"/>
                <a:ea typeface="Aptos" panose="020B0004020202020204" pitchFamily="34" charset="0"/>
                <a:cs typeface="Times New Roman" panose="02020603050405020304" pitchFamily="18" charset="0"/>
              </a:rPr>
              <a:t>	 	AUD	DUD (excluding cannabis )</a:t>
            </a:r>
          </a:p>
          <a:p>
            <a:r>
              <a:rPr lang="en-US" sz="1800" kern="100">
                <a:latin typeface="Aptos" panose="020B0004020202020204" pitchFamily="34" charset="0"/>
                <a:ea typeface="Aptos" panose="020B0004020202020204" pitchFamily="34" charset="0"/>
                <a:cs typeface="Times New Roman" panose="02020603050405020304" pitchFamily="18" charset="0"/>
              </a:rPr>
              <a:t>PWH  		56.6%	58.5%</a:t>
            </a:r>
          </a:p>
          <a:p>
            <a:r>
              <a:rPr lang="en-US" sz="1800" kern="100">
                <a:latin typeface="Aptos" panose="020B0004020202020204" pitchFamily="34" charset="0"/>
                <a:ea typeface="Aptos" panose="020B0004020202020204" pitchFamily="34" charset="0"/>
                <a:cs typeface="Times New Roman" panose="02020603050405020304" pitchFamily="18" charset="0"/>
              </a:rPr>
              <a:t>Unknown status 	64.1%	34.3% </a:t>
            </a:r>
          </a:p>
          <a:p>
            <a:r>
              <a:rPr lang="en-US" sz="1800" kern="100">
                <a:latin typeface="Aptos" panose="020B0004020202020204" pitchFamily="34" charset="0"/>
                <a:ea typeface="Aptos" panose="020B0004020202020204" pitchFamily="34" charset="0"/>
                <a:cs typeface="Times New Roman" panose="02020603050405020304" pitchFamily="18" charset="0"/>
              </a:rPr>
              <a:t>PWOH		75% 	20.6%</a:t>
            </a:r>
          </a:p>
          <a:p>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a:solidFill>
                  <a:srgbClr val="000000"/>
                </a:solidFill>
                <a:latin typeface="Helvetica" pitchFamily="2" charset="0"/>
                <a:ea typeface="Times New Roman" panose="02020603050405020304" pitchFamily="18" charset="0"/>
                <a:cs typeface="Times New Roman" panose="02020603050405020304" pitchFamily="18" charset="0"/>
              </a:rPr>
              <a:t>Prevalence of any past-year SUD treatment was 24.2 % among PWH, 17.3 % among those who reported their HIV status as unknown, and 10.3 % among individuals without HIV. Past-year specialty SUD treatment utilization was also low across groups: 17.8 % for PWH, 10.9 % for those with HIV status unknown, and 7.2 % for individuals without HIV. Only 12.4 % of PWH, 3.7 % of those with unknown HIV status, and 4.9 % of non-PWH indicated a perceived</a:t>
            </a:r>
          </a:p>
          <a:p>
            <a:r>
              <a:rPr lang="en-US" sz="1800" kern="100">
                <a:latin typeface="Aptos" panose="020B0004020202020204" pitchFamily="34" charset="0"/>
                <a:ea typeface="Aptos" panose="020B0004020202020204" pitchFamily="34" charset="0"/>
                <a:cs typeface="Times New Roman" panose="02020603050405020304" pitchFamily="18" charset="0"/>
              </a:rPr>
              <a:t> </a:t>
            </a:r>
          </a:p>
          <a:p>
            <a:endParaRPr lang="en-US"/>
          </a:p>
        </p:txBody>
      </p:sp>
    </p:spTree>
    <p:extLst>
      <p:ext uri="{BB962C8B-B14F-4D97-AF65-F5344CB8AC3E}">
        <p14:creationId xmlns:p14="http://schemas.microsoft.com/office/powerpoint/2010/main" val="62512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err="1">
                <a:solidFill>
                  <a:srgbClr val="000000"/>
                </a:solidFill>
                <a:effectLst/>
                <a:latin typeface="Guardian TextSans Web"/>
              </a:rPr>
              <a:t>Streed</a:t>
            </a:r>
            <a:r>
              <a:rPr lang="en-US" b="1" i="0" u="none" strike="noStrike">
                <a:solidFill>
                  <a:srgbClr val="000000"/>
                </a:solidFill>
                <a:effectLst/>
                <a:latin typeface="Guardian TextSans Web"/>
              </a:rPr>
              <a:t> CG, Morgan JR, Gai MJ, Larochelle MR, </a:t>
            </a:r>
            <a:r>
              <a:rPr lang="en-US" b="1" i="0" u="none" strike="noStrike" err="1">
                <a:solidFill>
                  <a:srgbClr val="000000"/>
                </a:solidFill>
                <a:effectLst/>
                <a:latin typeface="Guardian TextSans Web"/>
              </a:rPr>
              <a:t>Paasche-Orlow</a:t>
            </a:r>
            <a:r>
              <a:rPr lang="en-US" b="1" i="0" u="none" strike="noStrike">
                <a:solidFill>
                  <a:srgbClr val="000000"/>
                </a:solidFill>
                <a:effectLst/>
                <a:latin typeface="Guardian TextSans Web"/>
              </a:rPr>
              <a:t> MK, Taylor JL. Prevalence of HIV Preexposure Prophylaxis Prescribing Among Persons With Commercial Insurance and Likely Injection Drug Use. JAMA </a:t>
            </a:r>
            <a:r>
              <a:rPr lang="en-US" b="1" i="0" u="none" strike="noStrike" err="1">
                <a:solidFill>
                  <a:srgbClr val="000000"/>
                </a:solidFill>
                <a:effectLst/>
                <a:latin typeface="Guardian TextSans Web"/>
              </a:rPr>
              <a:t>Netw</a:t>
            </a:r>
            <a:r>
              <a:rPr lang="en-US" b="1" i="0" u="none" strike="noStrike">
                <a:solidFill>
                  <a:srgbClr val="000000"/>
                </a:solidFill>
                <a:effectLst/>
                <a:latin typeface="Guardian TextSans Web"/>
              </a:rPr>
              <a:t> Open. 2022;5(7):e2221346. doi:10.1001/jamanetworkopen.2022.21346</a:t>
            </a:r>
          </a:p>
          <a:p>
            <a:pPr algn="l"/>
            <a:endParaRPr lang="en-US" b="1" i="0" u="none" strike="noStrike">
              <a:solidFill>
                <a:srgbClr val="000000"/>
              </a:solidFill>
              <a:effectLst/>
              <a:latin typeface="Guardian TextSans Web"/>
            </a:endParaRPr>
          </a:p>
          <a:p>
            <a:pPr algn="l"/>
            <a:endParaRPr lang="en-US" b="1" i="0" u="none" strike="noStrike">
              <a:solidFill>
                <a:srgbClr val="000000"/>
              </a:solidFill>
              <a:effectLst/>
              <a:latin typeface="Guardian TextSans Web"/>
            </a:endParaRPr>
          </a:p>
          <a:p>
            <a:pPr algn="l"/>
            <a:r>
              <a:rPr lang="en-US" b="1" i="0" u="none" strike="noStrike">
                <a:solidFill>
                  <a:srgbClr val="000000"/>
                </a:solidFill>
                <a:effectLst/>
                <a:latin typeface="Guardian TextSans Web"/>
              </a:rPr>
              <a:t>Cross sectional study used deidentified data from </a:t>
            </a:r>
            <a:r>
              <a:rPr lang="en-US" b="1" i="0" u="none" strike="noStrike" err="1">
                <a:solidFill>
                  <a:srgbClr val="000000"/>
                </a:solidFill>
                <a:effectLst/>
                <a:latin typeface="Guardian TextSans Web"/>
              </a:rPr>
              <a:t>MarketScan</a:t>
            </a:r>
            <a:r>
              <a:rPr lang="en-US" b="1" i="0" u="none" strike="noStrike">
                <a:solidFill>
                  <a:srgbClr val="000000"/>
                </a:solidFill>
                <a:effectLst/>
                <a:latin typeface="Guardian TextSans Web"/>
              </a:rPr>
              <a:t> Commercial Claims and Encounters Database to identify sample of commercially insured persons without HIV but with opioid and/ or stimulant use disorder  including PWID from January 1, 2010- December 31, 2019 .Data analyzed from 11/1/2020 to 7/1/2021</a:t>
            </a:r>
          </a:p>
          <a:p>
            <a:pPr algn="l"/>
            <a:endParaRPr lang="en-US" b="1" i="0" u="none" strike="noStrike">
              <a:solidFill>
                <a:srgbClr val="000000"/>
              </a:solidFill>
              <a:effectLst/>
              <a:latin typeface="Guardian TextSans Web"/>
            </a:endParaRPr>
          </a:p>
          <a:p>
            <a:pPr algn="l"/>
            <a:endParaRPr lang="en-US" b="1" i="0" u="none" strike="noStrike">
              <a:solidFill>
                <a:srgbClr val="000000"/>
              </a:solidFill>
              <a:effectLst/>
              <a:latin typeface="Guardian TextSans Web"/>
            </a:endParaRPr>
          </a:p>
          <a:p>
            <a:pPr algn="l"/>
            <a:r>
              <a:rPr lang="en-US" b="1" i="0" u="none" strike="noStrike">
                <a:solidFill>
                  <a:srgbClr val="000000"/>
                </a:solidFill>
                <a:effectLst/>
                <a:latin typeface="Guardian TextSans Web"/>
              </a:rPr>
              <a:t>Question</a:t>
            </a:r>
            <a:r>
              <a:rPr lang="en-US" b="0" i="0" u="none" strike="noStrike">
                <a:solidFill>
                  <a:srgbClr val="333333"/>
                </a:solidFill>
                <a:effectLst/>
                <a:latin typeface="Guardian TextSans Web"/>
              </a:rPr>
              <a:t>  What is the prevalence of HIV preexposure prophylaxis (</a:t>
            </a:r>
            <a:r>
              <a:rPr lang="en-US" b="0" i="0" u="none" strike="noStrike" err="1">
                <a:solidFill>
                  <a:srgbClr val="333333"/>
                </a:solidFill>
                <a:effectLst/>
                <a:latin typeface="Guardian TextSans Web"/>
              </a:rPr>
              <a:t>PrEP</a:t>
            </a:r>
            <a:r>
              <a:rPr lang="en-US" b="0" i="0" u="none" strike="noStrike">
                <a:solidFill>
                  <a:srgbClr val="333333"/>
                </a:solidFill>
                <a:effectLst/>
                <a:latin typeface="Guardian TextSans Web"/>
              </a:rPr>
              <a:t>) among commercially insured persons with opioid and/or stimulant use disorder by injection drug use (IDU) status?</a:t>
            </a:r>
          </a:p>
          <a:p>
            <a:pPr algn="l"/>
            <a:r>
              <a:rPr lang="en-US" b="1" i="0" u="none" strike="noStrike">
                <a:solidFill>
                  <a:srgbClr val="000000"/>
                </a:solidFill>
                <a:effectLst/>
                <a:latin typeface="Guardian TextSans Web"/>
              </a:rPr>
              <a:t>Findings</a:t>
            </a:r>
            <a:r>
              <a:rPr lang="en-US" b="0" i="0" u="none" strike="noStrike">
                <a:solidFill>
                  <a:srgbClr val="333333"/>
                </a:solidFill>
                <a:effectLst/>
                <a:latin typeface="Guardian TextSans Web"/>
              </a:rPr>
              <a:t>  In this cross-sectional study of 547 709 commercially insured persons with opioid and/or stimulant use disorder, including 110 592 persons with evidence of IDU, 0.09% of the population overall and 0.15% of those with evidence of IDU received a </a:t>
            </a:r>
            <a:r>
              <a:rPr lang="en-US" b="0" i="0" u="none" strike="noStrike" err="1">
                <a:solidFill>
                  <a:srgbClr val="333333"/>
                </a:solidFill>
                <a:effectLst/>
                <a:latin typeface="Guardian TextSans Web"/>
              </a:rPr>
              <a:t>PrEP</a:t>
            </a:r>
            <a:r>
              <a:rPr lang="en-US" b="0" i="0" u="none" strike="noStrike">
                <a:solidFill>
                  <a:srgbClr val="333333"/>
                </a:solidFill>
                <a:effectLst/>
                <a:latin typeface="Guardian TextSans Web"/>
              </a:rPr>
              <a:t> prescription.</a:t>
            </a:r>
          </a:p>
          <a:p>
            <a:pPr algn="l"/>
            <a:r>
              <a:rPr lang="en-US" b="1" i="0" u="none" strike="noStrike">
                <a:solidFill>
                  <a:srgbClr val="000000"/>
                </a:solidFill>
                <a:effectLst/>
                <a:latin typeface="Guardian TextSans Web"/>
              </a:rPr>
              <a:t>Meaning</a:t>
            </a:r>
            <a:r>
              <a:rPr lang="en-US" b="0" i="0" u="none" strike="noStrike">
                <a:solidFill>
                  <a:srgbClr val="333333"/>
                </a:solidFill>
                <a:effectLst/>
                <a:latin typeface="Guardian TextSans Web"/>
              </a:rPr>
              <a:t>  In this study, HIV </a:t>
            </a:r>
            <a:r>
              <a:rPr lang="en-US" b="0" i="0" u="none" strike="noStrike" err="1">
                <a:solidFill>
                  <a:srgbClr val="333333"/>
                </a:solidFill>
                <a:effectLst/>
                <a:latin typeface="Guardian TextSans Web"/>
              </a:rPr>
              <a:t>PrEP</a:t>
            </a:r>
            <a:r>
              <a:rPr lang="en-US" b="0" i="0" u="none" strike="noStrike">
                <a:solidFill>
                  <a:srgbClr val="333333"/>
                </a:solidFill>
                <a:effectLst/>
                <a:latin typeface="Guardian TextSans Web"/>
              </a:rPr>
              <a:t> delivery for persons with substance use disorder, including those who inject drugs, remained low.</a:t>
            </a:r>
          </a:p>
          <a:p>
            <a:endParaRPr lang="en-US"/>
          </a:p>
          <a:p>
            <a:r>
              <a:rPr lang="en-US"/>
              <a:t>547, 709 persons with opioid and or stimulant use disorder  and of them 20.2% had evidence of IDU  </a:t>
            </a:r>
          </a:p>
          <a:p>
            <a:r>
              <a:rPr lang="en-US"/>
              <a:t>Only 508 received </a:t>
            </a:r>
            <a:r>
              <a:rPr lang="en-US" err="1"/>
              <a:t>PrEP</a:t>
            </a:r>
            <a:r>
              <a:rPr lang="en-US"/>
              <a:t> ( Truvada) !!!!!!</a:t>
            </a:r>
          </a:p>
          <a:p>
            <a:endParaRPr lang="en-US"/>
          </a:p>
          <a:p>
            <a:r>
              <a:rPr lang="en-US"/>
              <a:t>Translated to only 1 in 500 persons with OUD and or stimulant use disorder eligible for </a:t>
            </a:r>
            <a:r>
              <a:rPr lang="en-US" err="1"/>
              <a:t>PrEP</a:t>
            </a:r>
            <a:r>
              <a:rPr lang="en-US"/>
              <a:t> ( via Sex or sharing IDU works) received </a:t>
            </a:r>
            <a:r>
              <a:rPr lang="en-US" err="1"/>
              <a:t>PrEP</a:t>
            </a:r>
            <a:r>
              <a:rPr lang="en-US"/>
              <a:t> prescription. </a:t>
            </a:r>
          </a:p>
          <a:p>
            <a:endParaRPr lang="en-US"/>
          </a:p>
          <a:p>
            <a:r>
              <a:rPr lang="en-US"/>
              <a:t>Do not forget not just IDU but condomless sex are risks and need to be asked.. </a:t>
            </a:r>
            <a:r>
              <a:rPr lang="en-US" err="1"/>
              <a:t>PrEP</a:t>
            </a:r>
            <a:r>
              <a:rPr lang="en-US"/>
              <a:t> offered to all including LAI </a:t>
            </a:r>
            <a:r>
              <a:rPr lang="en-US" err="1"/>
              <a:t>PrEP</a:t>
            </a:r>
            <a:r>
              <a:rPr lang="en-US"/>
              <a:t>….. </a:t>
            </a:r>
          </a:p>
        </p:txBody>
      </p:sp>
    </p:spTree>
    <p:extLst>
      <p:ext uri="{BB962C8B-B14F-4D97-AF65-F5344CB8AC3E}">
        <p14:creationId xmlns:p14="http://schemas.microsoft.com/office/powerpoint/2010/main" val="292870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r>
              <a:rPr lang="en-US">
                <a:solidFill>
                  <a:srgbClr val="000000"/>
                </a:solidFill>
                <a:effectLst/>
                <a:latin typeface="Times New Roman" panose="02020603050405020304" pitchFamily="18" charset="0"/>
              </a:rPr>
              <a:t>Garnett MF, </a:t>
            </a:r>
            <a:r>
              <a:rPr lang="en-US" err="1">
                <a:solidFill>
                  <a:srgbClr val="000000"/>
                </a:solidFill>
                <a:effectLst/>
                <a:latin typeface="Times New Roman" panose="02020603050405020304" pitchFamily="18" charset="0"/>
              </a:rPr>
              <a:t>Miniño</a:t>
            </a:r>
            <a:r>
              <a:rPr lang="en-US">
                <a:solidFill>
                  <a:srgbClr val="000000"/>
                </a:solidFill>
                <a:effectLst/>
                <a:latin typeface="Times New Roman" panose="02020603050405020304" pitchFamily="18" charset="0"/>
              </a:rPr>
              <a:t> AM. Drug overdose deaths in the United States, 2003–2023. NCHS Data Brief, no 522. Hyattsville, MD: National Center for Health Statistics. 2024. DOI: </a:t>
            </a:r>
            <a:r>
              <a:rPr lang="en-US">
                <a:solidFill>
                  <a:srgbClr val="0000FF"/>
                </a:solidFill>
                <a:effectLst/>
                <a:latin typeface="Times New Roman" panose="02020603050405020304" pitchFamily="18" charset="0"/>
              </a:rPr>
              <a:t>https://</a:t>
            </a:r>
            <a:r>
              <a:rPr lang="en-US" err="1">
                <a:solidFill>
                  <a:srgbClr val="0000FF"/>
                </a:solidFill>
                <a:effectLst/>
                <a:latin typeface="Times New Roman" panose="02020603050405020304" pitchFamily="18" charset="0"/>
              </a:rPr>
              <a:t>dx.doi.org</a:t>
            </a:r>
            <a:r>
              <a:rPr lang="en-US">
                <a:solidFill>
                  <a:srgbClr val="0000FF"/>
                </a:solidFill>
                <a:effectLst/>
                <a:latin typeface="Times New Roman" panose="02020603050405020304" pitchFamily="18" charset="0"/>
              </a:rPr>
              <a:t>/10.15620/</a:t>
            </a:r>
            <a:r>
              <a:rPr lang="en-US" err="1">
                <a:solidFill>
                  <a:srgbClr val="0000FF"/>
                </a:solidFill>
                <a:effectLst/>
                <a:latin typeface="Times New Roman" panose="02020603050405020304" pitchFamily="18" charset="0"/>
              </a:rPr>
              <a:t>cdc</a:t>
            </a:r>
            <a:r>
              <a:rPr lang="en-US">
                <a:solidFill>
                  <a:srgbClr val="0000FF"/>
                </a:solidFill>
                <a:effectLst/>
                <a:latin typeface="Times New Roman" panose="02020603050405020304" pitchFamily="18" charset="0"/>
              </a:rPr>
              <a:t>/170565</a:t>
            </a:r>
            <a:r>
              <a:rPr lang="en-US">
                <a:solidFill>
                  <a:srgbClr val="000000"/>
                </a:solidFill>
                <a:effectLst/>
                <a:latin typeface="Times New Roman" panose="02020603050405020304" pitchFamily="18" charset="0"/>
              </a:rPr>
              <a:t>.</a:t>
            </a:r>
            <a:endParaRPr lang="en-US">
              <a:solidFill>
                <a:srgbClr val="0000FF"/>
              </a:solidFill>
              <a:effectLst/>
              <a:latin typeface="Times New Roman" panose="02020603050405020304" pitchFamily="18" charset="0"/>
            </a:endParaRPr>
          </a:p>
          <a:p>
            <a:endParaRPr lang="en-US"/>
          </a:p>
        </p:txBody>
      </p:sp>
    </p:spTree>
    <p:extLst>
      <p:ext uri="{BB962C8B-B14F-4D97-AF65-F5344CB8AC3E}">
        <p14:creationId xmlns:p14="http://schemas.microsoft.com/office/powerpoint/2010/main" val="1238605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F211A-7D9F-57FE-7C27-D326AA9D4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7E223-F0E1-9FB5-90CA-CE113201C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1D859-087F-3E6C-8627-C012C579EEB3}"/>
              </a:ext>
            </a:extLst>
          </p:cNvPr>
          <p:cNvSpPr>
            <a:spLocks noGrp="1"/>
          </p:cNvSpPr>
          <p:nvPr>
            <p:ph type="body" idx="1"/>
          </p:nvPr>
        </p:nvSpPr>
        <p:spPr/>
        <p:txBody>
          <a:bodyPr/>
          <a:lstStyle/>
          <a:p>
            <a:r>
              <a:rPr lang="en-US" dirty="0"/>
              <a:t>Not only</a:t>
            </a:r>
            <a:r>
              <a:rPr lang="en-US" baseline="0" dirty="0"/>
              <a:t> are people dying directly from the harms of overdose but also acquiring HIV and other infectious diseases after we had a complete reduction in new HIV cases occurring among PWUD in our original HIV epidemic in the late 1980s fueled by injection of heroin and cocaine but due to SSPs, methadone, RWCA and HAART we had a reduction</a:t>
            </a:r>
            <a:r>
              <a:rPr lang="is-IS" baseline="0" dirty="0"/>
              <a:t>… but all along we never really figured out how to integrate HIV and SUD prevention and treatmeny services. </a:t>
            </a:r>
            <a:endParaRPr lang="en-US" dirty="0"/>
          </a:p>
        </p:txBody>
      </p:sp>
      <p:sp>
        <p:nvSpPr>
          <p:cNvPr id="4" name="Slide Number Placeholder 3">
            <a:extLst>
              <a:ext uri="{FF2B5EF4-FFF2-40B4-BE49-F238E27FC236}">
                <a16:creationId xmlns:a16="http://schemas.microsoft.com/office/drawing/2014/main" id="{89A1B3CF-D1CA-39B6-4996-55E45F517E89}"/>
              </a:ext>
            </a:extLst>
          </p:cNvPr>
          <p:cNvSpPr>
            <a:spLocks noGrp="1"/>
          </p:cNvSpPr>
          <p:nvPr>
            <p:ph type="sldNum" sz="quarter" idx="10"/>
          </p:nvPr>
        </p:nvSpPr>
        <p:spPr/>
        <p:txBody>
          <a:bodyPr/>
          <a:lstStyle/>
          <a:p>
            <a:fld id="{FECE0005-4CF4-A443-A1DE-28CE5EF2C611}" type="slidenum">
              <a:rPr lang="en-US" smtClean="0"/>
              <a:t>18</a:t>
            </a:fld>
            <a:endParaRPr lang="en-US"/>
          </a:p>
        </p:txBody>
      </p:sp>
    </p:spTree>
    <p:extLst>
      <p:ext uri="{BB962C8B-B14F-4D97-AF65-F5344CB8AC3E}">
        <p14:creationId xmlns:p14="http://schemas.microsoft.com/office/powerpoint/2010/main" val="2425891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F14B053B-FB02-EA66-5FA3-F237061370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206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 1 column">
    <p:spTree>
      <p:nvGrpSpPr>
        <p:cNvPr id="1" name="Shape 31"/>
        <p:cNvGrpSpPr/>
        <p:nvPr/>
      </p:nvGrpSpPr>
      <p:grpSpPr>
        <a:xfrm>
          <a:off x="0" y="0"/>
          <a:ext cx="0" cy="0"/>
          <a:chOff x="0" y="0"/>
          <a:chExt cx="0" cy="0"/>
        </a:xfrm>
      </p:grpSpPr>
      <p:sp>
        <p:nvSpPr>
          <p:cNvPr id="4" name="Rectangle 3">
            <a:extLst>
              <a:ext uri="{FF2B5EF4-FFF2-40B4-BE49-F238E27FC236}">
                <a16:creationId xmlns:a16="http://schemas.microsoft.com/office/drawing/2014/main" id="{D9ED21B6-4533-A237-126B-5494F30D94B3}"/>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AF46B5-358F-52B9-34C6-CAD444577B6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0" y="138425"/>
            <a:ext cx="9144000" cy="1042629"/>
          </a:xfrm>
          <a:prstGeom prst="rect">
            <a:avLst/>
          </a:prstGeom>
          <a:solidFill>
            <a:srgbClr val="1C4C9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a:solidFill>
            <a:srgbClr val="1C4C95"/>
          </a:solidFill>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pic>
        <p:nvPicPr>
          <p:cNvPr id="2" name="Picture 1" descr="A red and blue text on a black background&#10;&#10;AI-generated content may be incorrect.">
            <a:extLst>
              <a:ext uri="{FF2B5EF4-FFF2-40B4-BE49-F238E27FC236}">
                <a16:creationId xmlns:a16="http://schemas.microsoft.com/office/drawing/2014/main" id="{A487B47D-B7CA-2B2E-B0E2-6520A246FF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9" name="Rectangle 8">
            <a:extLst>
              <a:ext uri="{FF2B5EF4-FFF2-40B4-BE49-F238E27FC236}">
                <a16:creationId xmlns:a16="http://schemas.microsoft.com/office/drawing/2014/main" id="{0E097991-A14B-1C3A-0F9A-91B661EC925C}"/>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D86E817-2208-FE07-3564-0FC999B5F50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3387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203591" y="2018435"/>
            <a:ext cx="64008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4408900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5899900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53543874"/>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1" y="885827"/>
            <a:ext cx="3857625" cy="185737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idx="13"/>
          </p:nvPr>
        </p:nvSpPr>
        <p:spPr>
          <a:xfrm>
            <a:off x="4672012" y="885825"/>
            <a:ext cx="3843338" cy="18573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8094906"/>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idx="13"/>
          </p:nvPr>
        </p:nvSpPr>
        <p:spPr>
          <a:xfrm>
            <a:off x="4672012" y="885825"/>
            <a:ext cx="3843338" cy="18573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1186820"/>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ef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1" y="885827"/>
            <a:ext cx="3857625" cy="185737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95329300"/>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885825"/>
            <a:ext cx="7886700" cy="13573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idx="13"/>
          </p:nvPr>
        </p:nvSpPr>
        <p:spPr>
          <a:xfrm>
            <a:off x="628650" y="2757490"/>
            <a:ext cx="7886700" cy="13573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6727544"/>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ottom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idx="13"/>
          </p:nvPr>
        </p:nvSpPr>
        <p:spPr>
          <a:xfrm>
            <a:off x="628650" y="2757490"/>
            <a:ext cx="7886700" cy="13573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5140971"/>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ntent, 2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idx="13"/>
          </p:nvPr>
        </p:nvSpPr>
        <p:spPr>
          <a:xfrm>
            <a:off x="628650" y="2757490"/>
            <a:ext cx="7886700" cy="13573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
          </p:nvPr>
        </p:nvSpPr>
        <p:spPr>
          <a:xfrm>
            <a:off x="628651" y="895093"/>
            <a:ext cx="3857625" cy="160019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4"/>
          </p:nvPr>
        </p:nvSpPr>
        <p:spPr>
          <a:xfrm>
            <a:off x="4672012" y="895093"/>
            <a:ext cx="3843338" cy="160019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38487307"/>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guide id="2" orient="horz" pos="230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Content, 2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idx="13"/>
          </p:nvPr>
        </p:nvSpPr>
        <p:spPr>
          <a:xfrm>
            <a:off x="628650" y="885825"/>
            <a:ext cx="7886700" cy="13573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
          </p:nvPr>
        </p:nvSpPr>
        <p:spPr>
          <a:xfrm>
            <a:off x="628651" y="2771777"/>
            <a:ext cx="3857625" cy="160019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4"/>
          </p:nvPr>
        </p:nvSpPr>
        <p:spPr>
          <a:xfrm>
            <a:off x="4672012" y="2771776"/>
            <a:ext cx="3843338" cy="160019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4022921"/>
      </p:ext>
    </p:extLst>
  </p:cSld>
  <p:clrMapOvr>
    <a:masterClrMapping/>
  </p:clrMapOvr>
  <p:transition spd="med">
    <p:fade/>
  </p:transition>
  <p:extLst>
    <p:ext uri="{DCECCB84-F9BA-43D5-87BE-67443E8EF086}">
      <p15:sldGuideLst xmlns:p15="http://schemas.microsoft.com/office/powerpoint/2012/main">
        <p15:guide id="0" orient="horz" pos="2328">
          <p15:clr>
            <a:srgbClr val="FBAE40"/>
          </p15:clr>
        </p15:guide>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8FC8A95E-8ABB-50A1-2359-EDB4DADEB71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636084" y="2090606"/>
            <a:ext cx="7886700" cy="1025602"/>
          </a:xfrm>
        </p:spPr>
        <p:txBody>
          <a:bodyPr>
            <a:normAutofit/>
          </a:bodyPr>
          <a:lstStyle>
            <a:lvl1pPr algn="ctr">
              <a:defRPr sz="4000" b="1" baseline="0">
                <a:solidFill>
                  <a:schemeClr val="tx2"/>
                </a:solidFill>
                <a:latin typeface="Arial" panose="020B0604020202020204" pitchFamily="34" charset="0"/>
                <a:cs typeface="Arial" panose="020B0604020202020204" pitchFamily="34" charset="0"/>
              </a:defRPr>
            </a:lvl1pPr>
          </a:lstStyle>
          <a:p>
            <a:r>
              <a:rPr lang="en-US"/>
              <a:t>Question-and-Answer Session</a:t>
            </a:r>
          </a:p>
        </p:txBody>
      </p:sp>
    </p:spTree>
    <p:extLst>
      <p:ext uri="{BB962C8B-B14F-4D97-AF65-F5344CB8AC3E}">
        <p14:creationId xmlns:p14="http://schemas.microsoft.com/office/powerpoint/2010/main" val="9474119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3 Content, 2 bottom">
    <p:spTree>
      <p:nvGrpSpPr>
        <p:cNvPr id="1" name=""/>
        <p:cNvGrpSpPr/>
        <p:nvPr/>
      </p:nvGrpSpPr>
      <p:grpSpPr>
        <a:xfrm>
          <a:off x="0" y="0"/>
          <a:ext cx="0" cy="0"/>
          <a:chOff x="0" y="0"/>
          <a:chExt cx="0" cy="0"/>
        </a:xfrm>
      </p:grpSpPr>
      <p:sp>
        <p:nvSpPr>
          <p:cNvPr id="10" name="Text Placeholder 3"/>
          <p:cNvSpPr>
            <a:spLocks noGrp="1"/>
          </p:cNvSpPr>
          <p:nvPr>
            <p:ph type="body" sz="quarter" idx="10"/>
          </p:nvPr>
        </p:nvSpPr>
        <p:spPr>
          <a:xfrm>
            <a:off x="628652" y="885825"/>
            <a:ext cx="2553215" cy="893321"/>
          </a:xfrm>
        </p:spPr>
        <p:txBody>
          <a:bodyPr lIns="0" tIns="0" rIns="0" bIns="0"/>
          <a:lstStyle>
            <a:lvl1pPr marL="93762" indent="-93762">
              <a:lnSpc>
                <a:spcPct val="80000"/>
              </a:lnSpc>
              <a:spcAft>
                <a:spcPts val="338"/>
              </a:spcAft>
              <a:defRPr sz="1013"/>
            </a:lvl1pPr>
            <a:lvl2pPr marL="350937" indent="-132160">
              <a:lnSpc>
                <a:spcPct val="80000"/>
              </a:lnSpc>
              <a:spcAft>
                <a:spcPts val="338"/>
              </a:spcAft>
              <a:defRPr sz="900"/>
            </a:lvl2pPr>
            <a:lvl3pPr marL="573286" indent="-128588">
              <a:lnSpc>
                <a:spcPct val="80000"/>
              </a:lnSpc>
              <a:spcAft>
                <a:spcPts val="338"/>
              </a:spcAft>
              <a:defRPr sz="788"/>
            </a:lvl3pPr>
            <a:lvl4pPr marL="830461" indent="-128588">
              <a:lnSpc>
                <a:spcPct val="80000"/>
              </a:lnSpc>
              <a:spcAft>
                <a:spcPts val="338"/>
              </a:spcAft>
              <a:defRPr sz="675"/>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3"/>
          <p:cNvSpPr>
            <a:spLocks noGrp="1"/>
          </p:cNvSpPr>
          <p:nvPr>
            <p:ph type="body" sz="quarter" idx="11"/>
          </p:nvPr>
        </p:nvSpPr>
        <p:spPr>
          <a:xfrm>
            <a:off x="3295394" y="885825"/>
            <a:ext cx="2553215" cy="893321"/>
          </a:xfrm>
        </p:spPr>
        <p:txBody>
          <a:bodyPr lIns="0" tIns="0" rIns="0" bIns="0"/>
          <a:lstStyle>
            <a:lvl1pPr marL="93762" indent="-93762">
              <a:lnSpc>
                <a:spcPct val="80000"/>
              </a:lnSpc>
              <a:spcAft>
                <a:spcPts val="338"/>
              </a:spcAft>
              <a:defRPr sz="1013"/>
            </a:lvl1pPr>
            <a:lvl2pPr marL="350937" indent="-132160">
              <a:lnSpc>
                <a:spcPct val="80000"/>
              </a:lnSpc>
              <a:spcAft>
                <a:spcPts val="338"/>
              </a:spcAft>
              <a:defRPr sz="900"/>
            </a:lvl2pPr>
            <a:lvl3pPr marL="573286" indent="-128588">
              <a:lnSpc>
                <a:spcPct val="80000"/>
              </a:lnSpc>
              <a:spcAft>
                <a:spcPts val="338"/>
              </a:spcAft>
              <a:defRPr sz="788"/>
            </a:lvl3pPr>
            <a:lvl4pPr marL="830461" indent="-128588">
              <a:lnSpc>
                <a:spcPct val="80000"/>
              </a:lnSpc>
              <a:spcAft>
                <a:spcPts val="338"/>
              </a:spcAft>
              <a:defRPr sz="675"/>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p:cNvSpPr>
            <a:spLocks noGrp="1"/>
          </p:cNvSpPr>
          <p:nvPr>
            <p:ph type="body" sz="quarter" idx="12"/>
          </p:nvPr>
        </p:nvSpPr>
        <p:spPr>
          <a:xfrm>
            <a:off x="5962136" y="885825"/>
            <a:ext cx="2553215" cy="893321"/>
          </a:xfrm>
        </p:spPr>
        <p:txBody>
          <a:bodyPr lIns="0" tIns="0" rIns="0" bIns="0"/>
          <a:lstStyle>
            <a:lvl1pPr marL="93762" indent="-93762">
              <a:lnSpc>
                <a:spcPct val="80000"/>
              </a:lnSpc>
              <a:spcAft>
                <a:spcPts val="338"/>
              </a:spcAft>
              <a:defRPr sz="1013"/>
            </a:lvl1pPr>
            <a:lvl2pPr marL="350937" indent="-132160">
              <a:lnSpc>
                <a:spcPct val="80000"/>
              </a:lnSpc>
              <a:spcAft>
                <a:spcPts val="338"/>
              </a:spcAft>
              <a:defRPr sz="900"/>
            </a:lvl2pPr>
            <a:lvl3pPr marL="573286" indent="-128588">
              <a:lnSpc>
                <a:spcPct val="80000"/>
              </a:lnSpc>
              <a:spcAft>
                <a:spcPts val="338"/>
              </a:spcAft>
              <a:defRPr sz="788"/>
            </a:lvl3pPr>
            <a:lvl4pPr marL="830461" indent="-128588">
              <a:lnSpc>
                <a:spcPct val="80000"/>
              </a:lnSpc>
              <a:spcAft>
                <a:spcPts val="338"/>
              </a:spcAft>
              <a:defRPr sz="675"/>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p:nvPr>
        </p:nvSpPr>
        <p:spPr>
          <a:xfrm>
            <a:off x="628650" y="196301"/>
            <a:ext cx="7886700" cy="514350"/>
          </a:xfrm>
        </p:spPr>
        <p:txBody>
          <a:bodyPr/>
          <a:lstStyle/>
          <a:p>
            <a:r>
              <a:rPr lang="en-US"/>
              <a:t>Click to edit Master title style</a:t>
            </a:r>
            <a:endParaRPr lang="en-US" dirty="0"/>
          </a:p>
        </p:txBody>
      </p:sp>
    </p:spTree>
    <p:extLst>
      <p:ext uri="{BB962C8B-B14F-4D97-AF65-F5344CB8AC3E}">
        <p14:creationId xmlns:p14="http://schemas.microsoft.com/office/powerpoint/2010/main" val="1141308589"/>
      </p:ext>
    </p:extLst>
  </p:cSld>
  <p:clrMapOvr>
    <a:masterClrMapping/>
  </p:clrMapOvr>
  <p:transition spd="med">
    <p:fade/>
  </p:transition>
  <p:extLst>
    <p:ext uri="{DCECCB84-F9BA-43D5-87BE-67443E8EF086}">
      <p15:sldGuideLst xmlns:p15="http://schemas.microsoft.com/office/powerpoint/2012/main">
        <p15:guide id="1" pos="2880">
          <p15:clr>
            <a:srgbClr val="FBAE40"/>
          </p15:clr>
        </p15:guide>
        <p15:guide id="2" orient="horz" pos="232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F3D89A-B31F-4C2C-B9F1-C874D3317580}"/>
              </a:ext>
            </a:extLst>
          </p:cNvPr>
          <p:cNvSpPr txBox="1"/>
          <p:nvPr/>
        </p:nvSpPr>
        <p:spPr>
          <a:xfrm>
            <a:off x="5979671" y="41568"/>
            <a:ext cx="3121891" cy="300082"/>
          </a:xfrm>
          <a:prstGeom prst="rect">
            <a:avLst/>
          </a:prstGeom>
          <a:solidFill>
            <a:schemeClr val="bg1"/>
          </a:solidFill>
          <a:ln>
            <a:noFill/>
          </a:ln>
        </p:spPr>
        <p:txBody>
          <a:bodyPr wrap="square" rtlCol="0">
            <a:spAutoFit/>
          </a:bodyPr>
          <a:lstStyle/>
          <a:p>
            <a:endParaRPr lang="en-US" sz="1350" dirty="0"/>
          </a:p>
        </p:txBody>
      </p:sp>
    </p:spTree>
    <p:extLst>
      <p:ext uri="{BB962C8B-B14F-4D97-AF65-F5344CB8AC3E}">
        <p14:creationId xmlns:p14="http://schemas.microsoft.com/office/powerpoint/2010/main" val="132676918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Hedge slide">
    <p:spTree>
      <p:nvGrpSpPr>
        <p:cNvPr id="1" name=""/>
        <p:cNvGrpSpPr/>
        <p:nvPr/>
      </p:nvGrpSpPr>
      <p:grpSpPr>
        <a:xfrm>
          <a:off x="0" y="0"/>
          <a:ext cx="0" cy="0"/>
          <a:chOff x="0" y="0"/>
          <a:chExt cx="0" cy="0"/>
        </a:xfrm>
      </p:grpSpPr>
      <p:sp>
        <p:nvSpPr>
          <p:cNvPr id="2" name="Rectangle 1"/>
          <p:cNvSpPr/>
          <p:nvPr/>
        </p:nvSpPr>
        <p:spPr>
          <a:xfrm>
            <a:off x="628651" y="1619556"/>
            <a:ext cx="7886699" cy="2516073"/>
          </a:xfrm>
          <a:prstGeom prst="rect">
            <a:avLst/>
          </a:prstGeom>
        </p:spPr>
        <p:txBody>
          <a:bodyPr wrap="square" lIns="0" tIns="0" rIns="0" bIns="0" anchor="b">
            <a:spAutoFit/>
          </a:bodyPr>
          <a:lstStyle/>
          <a:p>
            <a:pPr marL="0" indent="0">
              <a:lnSpc>
                <a:spcPct val="100000"/>
              </a:lnSpc>
              <a:spcBef>
                <a:spcPts val="338"/>
              </a:spcBef>
              <a:tabLst>
                <a:tab pos="0" algn="l"/>
              </a:tabLst>
              <a:defRPr/>
            </a:pPr>
            <a:r>
              <a:rPr lang="en-US" sz="825" b="1" kern="1200" spc="45" dirty="0">
                <a:solidFill>
                  <a:schemeClr val="tx1"/>
                </a:solidFill>
                <a:latin typeface="+mj-lt"/>
                <a:ea typeface="ヒラギノ角ゴ Pro W3"/>
                <a:cs typeface="Arial" pitchFamily="34" charset="0"/>
              </a:rPr>
              <a:t>Qualifications, Assumptions and Limiting Conditions (v.12.08.06):</a:t>
            </a:r>
            <a:endParaRPr lang="en-US" sz="825" b="1" kern="1200" spc="45" baseline="0" dirty="0">
              <a:solidFill>
                <a:schemeClr val="tx1"/>
              </a:solidFill>
              <a:latin typeface="+mj-lt"/>
              <a:ea typeface="ヒラギノ角ゴ Pro W3"/>
              <a:cs typeface="Arial" pitchFamily="34" charset="0"/>
            </a:endParaRP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This Report is not intended for general circulation or publication, nor is it to be used, reproduced, quoted or distributed for any purpose other than those that may be set forth herein without the prior written consent of Kaufman, Hall &amp; Associates, LLC. (“Kaufman Hall”).</a:t>
            </a: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All information, analysis and conclusions contained in this Report are provided “as-is/where-is” and “with all faults and defects”.  Information furnished by others, upon which all or portions of this report are based, is believed to be reliable but has not been verified by Kaufman Hall. No warranty is given as to the accuracy of such information. Public information and industry and statistical data, including without limitation, data are from sources Kaufman Hall deems to be reliable; however, neither Kaufman Hall nor any third party sourced, make any representation or warranty to you, whether express or implied, or arising by trade usage, course of dealing, or otherwise. This disclaimer includes, without limitation, any implied warranties of merchantability or fitness for a particular purpose (whether in respect of the data or the accuracy, timeliness or completeness of any information or conclusions contained in or obtained from, through, or in connection with this report), any warranties of non-infringement or any implied indemnities.</a:t>
            </a: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The findings contained in this report may contain predictions based on current data and historical trends. Any such predictions are subject to inherent risks and uncertainties. In particular, actual results could be impacted by future events which cannot be predicted or controlled, including, without limitation, changes in business strategies, the development of future products and services, changes in market and industry conditions, the outcome of contingencies, changes in management, changes in law or regulations. Kaufman Hall accepts no responsibility for actual results or future events.</a:t>
            </a: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The opinions expressed in this report are valid only for the purpose stated herein and as of the date of this report.</a:t>
            </a: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All decisions in connection with the implementation or use of advice or recommendations contained in this report are the sole responsibility of the client.</a:t>
            </a:r>
          </a:p>
          <a:p>
            <a:pPr marL="0" indent="0">
              <a:lnSpc>
                <a:spcPct val="100000"/>
              </a:lnSpc>
              <a:spcBef>
                <a:spcPts val="338"/>
              </a:spcBef>
              <a:tabLst>
                <a:tab pos="0" algn="l"/>
              </a:tabLst>
              <a:defRPr/>
            </a:pPr>
            <a:r>
              <a:rPr lang="en-US" sz="825" kern="1200" spc="45" dirty="0">
                <a:solidFill>
                  <a:schemeClr val="tx1"/>
                </a:solidFill>
                <a:latin typeface="+mn-lt"/>
                <a:ea typeface="ヒラギノ角ゴ Pro W3"/>
                <a:cs typeface="Arial" pitchFamily="34" charset="0"/>
              </a:rPr>
              <a:t>In no event will Kaufman Hall or any third party sourced by Kaufman Hall be liable to you for damages of any type arising out of the delivery or use of this Report or any of the data contained herein, whether known or unknown, foreseeable or unforeseeable</a:t>
            </a:r>
            <a:r>
              <a:rPr lang="en-US" sz="825" spc="45" dirty="0">
                <a:latin typeface="+mn-lt"/>
              </a:rPr>
              <a:t>.</a:t>
            </a:r>
          </a:p>
        </p:txBody>
      </p:sp>
      <p:sp>
        <p:nvSpPr>
          <p:cNvPr id="3" name="TextBox 2">
            <a:extLst>
              <a:ext uri="{FF2B5EF4-FFF2-40B4-BE49-F238E27FC236}">
                <a16:creationId xmlns:a16="http://schemas.microsoft.com/office/drawing/2014/main" id="{5F517311-E534-4189-AFF3-704A5798C5C1}"/>
              </a:ext>
            </a:extLst>
          </p:cNvPr>
          <p:cNvSpPr txBox="1"/>
          <p:nvPr/>
        </p:nvSpPr>
        <p:spPr>
          <a:xfrm>
            <a:off x="5979671" y="41568"/>
            <a:ext cx="3121891" cy="300082"/>
          </a:xfrm>
          <a:prstGeom prst="rect">
            <a:avLst/>
          </a:prstGeom>
          <a:solidFill>
            <a:schemeClr val="bg1"/>
          </a:solidFill>
          <a:ln>
            <a:noFill/>
          </a:ln>
        </p:spPr>
        <p:txBody>
          <a:bodyPr wrap="square" rtlCol="0">
            <a:spAutoFit/>
          </a:bodyPr>
          <a:lstStyle/>
          <a:p>
            <a:endParaRPr lang="en-US" sz="1350" dirty="0"/>
          </a:p>
        </p:txBody>
      </p:sp>
      <p:sp>
        <p:nvSpPr>
          <p:cNvPr id="4" name="Rectangle 3">
            <a:extLst>
              <a:ext uri="{FF2B5EF4-FFF2-40B4-BE49-F238E27FC236}">
                <a16:creationId xmlns:a16="http://schemas.microsoft.com/office/drawing/2014/main" id="{805123DA-15AF-4EE0-B2D0-CD68ABEC45C3}"/>
              </a:ext>
            </a:extLst>
          </p:cNvPr>
          <p:cNvSpPr/>
          <p:nvPr/>
        </p:nvSpPr>
        <p:spPr>
          <a:xfrm>
            <a:off x="4627417" y="4862946"/>
            <a:ext cx="831273" cy="159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67461597"/>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Section Header, numbered">
    <p:spTree>
      <p:nvGrpSpPr>
        <p:cNvPr id="1" name=""/>
        <p:cNvGrpSpPr/>
        <p:nvPr/>
      </p:nvGrpSpPr>
      <p:grpSpPr>
        <a:xfrm>
          <a:off x="0" y="0"/>
          <a:ext cx="0" cy="0"/>
          <a:chOff x="0" y="0"/>
          <a:chExt cx="0" cy="0"/>
        </a:xfrm>
      </p:grpSpPr>
      <p:sp>
        <p:nvSpPr>
          <p:cNvPr id="4" name="Rectangle 3"/>
          <p:cNvSpPr/>
          <p:nvPr/>
        </p:nvSpPr>
        <p:spPr>
          <a:xfrm>
            <a:off x="0" y="-4697"/>
            <a:ext cx="9144000" cy="5143500"/>
          </a:xfrm>
          <a:prstGeom prst="rect">
            <a:avLst/>
          </a:prstGeom>
          <a:solidFill>
            <a:srgbClr val="005D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noFill/>
              </a:ln>
            </a:endParaRPr>
          </a:p>
        </p:txBody>
      </p:sp>
      <p:sp>
        <p:nvSpPr>
          <p:cNvPr id="6" name="Isosceles Triangle 5"/>
          <p:cNvSpPr/>
          <p:nvPr/>
        </p:nvSpPr>
        <p:spPr>
          <a:xfrm flipV="1">
            <a:off x="-2906" y="2"/>
            <a:ext cx="1566297" cy="5166748"/>
          </a:xfrm>
          <a:custGeom>
            <a:avLst/>
            <a:gdLst>
              <a:gd name="connsiteX0" fmla="*/ 0 w 2084522"/>
              <a:gd name="connsiteY0" fmla="*/ 6943241 h 6943241"/>
              <a:gd name="connsiteX1" fmla="*/ 1042261 w 2084522"/>
              <a:gd name="connsiteY1" fmla="*/ 0 h 6943241"/>
              <a:gd name="connsiteX2" fmla="*/ 2084522 w 2084522"/>
              <a:gd name="connsiteY2" fmla="*/ 6943241 h 6943241"/>
              <a:gd name="connsiteX3" fmla="*/ 0 w 2084522"/>
              <a:gd name="connsiteY3" fmla="*/ 6943241 h 6943241"/>
              <a:gd name="connsiteX0" fmla="*/ 3874 w 2088396"/>
              <a:gd name="connsiteY0" fmla="*/ 6888997 h 6888997"/>
              <a:gd name="connsiteX1" fmla="*/ 0 w 2088396"/>
              <a:gd name="connsiteY1" fmla="*/ 0 h 6888997"/>
              <a:gd name="connsiteX2" fmla="*/ 2088396 w 2088396"/>
              <a:gd name="connsiteY2" fmla="*/ 6888997 h 6888997"/>
              <a:gd name="connsiteX3" fmla="*/ 3874 w 2088396"/>
              <a:gd name="connsiteY3" fmla="*/ 6888997 h 6888997"/>
            </a:gdLst>
            <a:ahLst/>
            <a:cxnLst>
              <a:cxn ang="0">
                <a:pos x="connsiteX0" y="connsiteY0"/>
              </a:cxn>
              <a:cxn ang="0">
                <a:pos x="connsiteX1" y="connsiteY1"/>
              </a:cxn>
              <a:cxn ang="0">
                <a:pos x="connsiteX2" y="connsiteY2"/>
              </a:cxn>
              <a:cxn ang="0">
                <a:pos x="connsiteX3" y="connsiteY3"/>
              </a:cxn>
            </a:cxnLst>
            <a:rect l="l" t="t" r="r" b="b"/>
            <a:pathLst>
              <a:path w="2088396" h="6888997">
                <a:moveTo>
                  <a:pt x="3874" y="6888997"/>
                </a:moveTo>
                <a:cubicBezTo>
                  <a:pt x="2583" y="4592665"/>
                  <a:pt x="1291" y="2296332"/>
                  <a:pt x="0" y="0"/>
                </a:cubicBezTo>
                <a:lnTo>
                  <a:pt x="2088396" y="6888997"/>
                </a:lnTo>
                <a:lnTo>
                  <a:pt x="3874" y="6888997"/>
                </a:lnTo>
                <a:close/>
              </a:path>
            </a:pathLst>
          </a:custGeom>
          <a:solidFill>
            <a:srgbClr val="00A7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ight Triangle 6"/>
          <p:cNvSpPr/>
          <p:nvPr/>
        </p:nvSpPr>
        <p:spPr>
          <a:xfrm>
            <a:off x="0" y="3"/>
            <a:ext cx="1191432" cy="1801678"/>
          </a:xfrm>
          <a:custGeom>
            <a:avLst/>
            <a:gdLst>
              <a:gd name="connsiteX0" fmla="*/ 0 w 1596325"/>
              <a:gd name="connsiteY0" fmla="*/ 1565329 h 1565329"/>
              <a:gd name="connsiteX1" fmla="*/ 0 w 1596325"/>
              <a:gd name="connsiteY1" fmla="*/ 0 h 1565329"/>
              <a:gd name="connsiteX2" fmla="*/ 1596325 w 1596325"/>
              <a:gd name="connsiteY2" fmla="*/ 1565329 h 1565329"/>
              <a:gd name="connsiteX3" fmla="*/ 0 w 1596325"/>
              <a:gd name="connsiteY3" fmla="*/ 1565329 h 1565329"/>
              <a:gd name="connsiteX0" fmla="*/ 7749 w 1596325"/>
              <a:gd name="connsiteY0" fmla="*/ 2402237 h 2402237"/>
              <a:gd name="connsiteX1" fmla="*/ 0 w 1596325"/>
              <a:gd name="connsiteY1" fmla="*/ 0 h 2402237"/>
              <a:gd name="connsiteX2" fmla="*/ 1596325 w 1596325"/>
              <a:gd name="connsiteY2" fmla="*/ 1565329 h 2402237"/>
              <a:gd name="connsiteX3" fmla="*/ 7749 w 1596325"/>
              <a:gd name="connsiteY3" fmla="*/ 2402237 h 2402237"/>
              <a:gd name="connsiteX0" fmla="*/ 7749 w 1588576"/>
              <a:gd name="connsiteY0" fmla="*/ 2402237 h 2402237"/>
              <a:gd name="connsiteX1" fmla="*/ 0 w 1588576"/>
              <a:gd name="connsiteY1" fmla="*/ 0 h 2402237"/>
              <a:gd name="connsiteX2" fmla="*/ 1588576 w 1588576"/>
              <a:gd name="connsiteY2" fmla="*/ 1573078 h 2402237"/>
              <a:gd name="connsiteX3" fmla="*/ 7749 w 1588576"/>
              <a:gd name="connsiteY3" fmla="*/ 2402237 h 2402237"/>
            </a:gdLst>
            <a:ahLst/>
            <a:cxnLst>
              <a:cxn ang="0">
                <a:pos x="connsiteX0" y="connsiteY0"/>
              </a:cxn>
              <a:cxn ang="0">
                <a:pos x="connsiteX1" y="connsiteY1"/>
              </a:cxn>
              <a:cxn ang="0">
                <a:pos x="connsiteX2" y="connsiteY2"/>
              </a:cxn>
              <a:cxn ang="0">
                <a:pos x="connsiteX3" y="connsiteY3"/>
              </a:cxn>
            </a:cxnLst>
            <a:rect l="l" t="t" r="r" b="b"/>
            <a:pathLst>
              <a:path w="1588576" h="2402237">
                <a:moveTo>
                  <a:pt x="7749" y="2402237"/>
                </a:moveTo>
                <a:lnTo>
                  <a:pt x="0" y="0"/>
                </a:lnTo>
                <a:lnTo>
                  <a:pt x="1588576" y="1573078"/>
                </a:lnTo>
                <a:lnTo>
                  <a:pt x="7749" y="2402237"/>
                </a:lnTo>
                <a:close/>
              </a:path>
            </a:pathLst>
          </a:custGeom>
          <a:solidFill>
            <a:srgbClr val="0F4B91">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Isosceles Triangle 4"/>
          <p:cNvSpPr/>
          <p:nvPr/>
        </p:nvSpPr>
        <p:spPr>
          <a:xfrm>
            <a:off x="1" y="1179808"/>
            <a:ext cx="1952786" cy="3963692"/>
          </a:xfrm>
          <a:custGeom>
            <a:avLst/>
            <a:gdLst>
              <a:gd name="connsiteX0" fmla="*/ 0 w 2603715"/>
              <a:gd name="connsiteY0" fmla="*/ 6858000 h 6858000"/>
              <a:gd name="connsiteX1" fmla="*/ 1301858 w 2603715"/>
              <a:gd name="connsiteY1" fmla="*/ 0 h 6858000"/>
              <a:gd name="connsiteX2" fmla="*/ 2603715 w 2603715"/>
              <a:gd name="connsiteY2" fmla="*/ 6858000 h 6858000"/>
              <a:gd name="connsiteX3" fmla="*/ 0 w 2603715"/>
              <a:gd name="connsiteY3" fmla="*/ 6858000 h 6858000"/>
              <a:gd name="connsiteX0" fmla="*/ 0 w 2603715"/>
              <a:gd name="connsiteY0" fmla="*/ 5284922 h 5284922"/>
              <a:gd name="connsiteX1" fmla="*/ 1611824 w 2603715"/>
              <a:gd name="connsiteY1" fmla="*/ 0 h 5284922"/>
              <a:gd name="connsiteX2" fmla="*/ 2603715 w 2603715"/>
              <a:gd name="connsiteY2" fmla="*/ 5284922 h 5284922"/>
              <a:gd name="connsiteX3" fmla="*/ 0 w 2603715"/>
              <a:gd name="connsiteY3" fmla="*/ 5284922 h 5284922"/>
            </a:gdLst>
            <a:ahLst/>
            <a:cxnLst>
              <a:cxn ang="0">
                <a:pos x="connsiteX0" y="connsiteY0"/>
              </a:cxn>
              <a:cxn ang="0">
                <a:pos x="connsiteX1" y="connsiteY1"/>
              </a:cxn>
              <a:cxn ang="0">
                <a:pos x="connsiteX2" y="connsiteY2"/>
              </a:cxn>
              <a:cxn ang="0">
                <a:pos x="connsiteX3" y="connsiteY3"/>
              </a:cxn>
            </a:cxnLst>
            <a:rect l="l" t="t" r="r" b="b"/>
            <a:pathLst>
              <a:path w="2603715" h="5284922">
                <a:moveTo>
                  <a:pt x="0" y="5284922"/>
                </a:moveTo>
                <a:lnTo>
                  <a:pt x="1611824" y="0"/>
                </a:lnTo>
                <a:lnTo>
                  <a:pt x="2603715" y="5284922"/>
                </a:lnTo>
                <a:lnTo>
                  <a:pt x="0" y="5284922"/>
                </a:lnTo>
                <a:close/>
              </a:path>
            </a:pathLst>
          </a:custGeom>
          <a:gradFill>
            <a:gsLst>
              <a:gs pos="60000">
                <a:srgbClr val="0F4B91"/>
              </a:gs>
              <a:gs pos="100000">
                <a:srgbClr val="282B6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ight Triangle 8"/>
          <p:cNvSpPr/>
          <p:nvPr/>
        </p:nvSpPr>
        <p:spPr>
          <a:xfrm>
            <a:off x="-2906" y="2934991"/>
            <a:ext cx="2815848" cy="2208509"/>
          </a:xfrm>
          <a:prstGeom prst="rtTriangl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p:cNvSpPr/>
          <p:nvPr/>
        </p:nvSpPr>
        <p:spPr>
          <a:xfrm>
            <a:off x="-2906" y="0"/>
            <a:ext cx="9146906" cy="1922585"/>
          </a:xfrm>
          <a:prstGeom prst="rect">
            <a:avLst/>
          </a:prstGeom>
          <a:gradFill>
            <a:gsLst>
              <a:gs pos="0">
                <a:srgbClr val="0F4B91"/>
              </a:gs>
              <a:gs pos="100000">
                <a:srgbClr val="0F4B9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Subtitle 2"/>
          <p:cNvSpPr>
            <a:spLocks noGrp="1"/>
          </p:cNvSpPr>
          <p:nvPr>
            <p:ph type="subTitle" idx="1" hasCustomPrompt="1"/>
          </p:nvPr>
        </p:nvSpPr>
        <p:spPr>
          <a:xfrm>
            <a:off x="1156925" y="2348630"/>
            <a:ext cx="675690" cy="446240"/>
          </a:xfrm>
        </p:spPr>
        <p:txBody>
          <a:bodyPr>
            <a:normAutofit/>
          </a:bodyPr>
          <a:lstStyle>
            <a:lvl1pPr marL="0" indent="0" algn="r">
              <a:buNone/>
              <a:defRPr sz="3038">
                <a:solidFill>
                  <a:schemeClr val="bg1"/>
                </a:solidFill>
                <a:latin typeface="+mn-lt"/>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1</a:t>
            </a:r>
          </a:p>
        </p:txBody>
      </p:sp>
      <p:sp>
        <p:nvSpPr>
          <p:cNvPr id="2" name="Title 1"/>
          <p:cNvSpPr>
            <a:spLocks noGrp="1"/>
          </p:cNvSpPr>
          <p:nvPr>
            <p:ph type="ctrTitle"/>
          </p:nvPr>
        </p:nvSpPr>
        <p:spPr>
          <a:xfrm>
            <a:off x="2028828" y="2248708"/>
            <a:ext cx="5864171" cy="489347"/>
          </a:xfrm>
        </p:spPr>
        <p:txBody>
          <a:bodyPr anchor="b">
            <a:normAutofit/>
          </a:bodyPr>
          <a:lstStyle>
            <a:lvl1pPr algn="l">
              <a:defRPr sz="2025" b="1">
                <a:solidFill>
                  <a:schemeClr val="bg1"/>
                </a:solidFill>
                <a:latin typeface="+mj-lt"/>
                <a:cs typeface="Arial" panose="020B0604020202020204" pitchFamily="34" charset="0"/>
              </a:defRPr>
            </a:lvl1pPr>
          </a:lstStyle>
          <a:p>
            <a:r>
              <a:rPr lang="en-US"/>
              <a:t>Click to edit Master title style</a:t>
            </a:r>
            <a:endParaRPr lang="en-US" dirty="0"/>
          </a:p>
        </p:txBody>
      </p:sp>
      <p:cxnSp>
        <p:nvCxnSpPr>
          <p:cNvPr id="11" name="Straight Connector 10"/>
          <p:cNvCxnSpPr/>
          <p:nvPr/>
        </p:nvCxnSpPr>
        <p:spPr>
          <a:xfrm>
            <a:off x="1952786" y="2046342"/>
            <a:ext cx="0" cy="107156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99395" y="4880985"/>
            <a:ext cx="2695492" cy="184666"/>
          </a:xfrm>
          <a:prstGeom prst="rect">
            <a:avLst/>
          </a:prstGeom>
          <a:noFill/>
        </p:spPr>
        <p:txBody>
          <a:bodyPr wrap="square" rtlCol="0">
            <a:spAutoFit/>
          </a:bodyPr>
          <a:lstStyle/>
          <a:p>
            <a:pPr algn="r"/>
            <a:r>
              <a:rPr lang="en-US" sz="600" dirty="0">
                <a:solidFill>
                  <a:schemeClr val="bg1"/>
                </a:solidFill>
              </a:rPr>
              <a:t>© 2019 Kaufman, Hall &amp; Associates, LLC. All rights reserved.</a:t>
            </a:r>
          </a:p>
        </p:txBody>
      </p:sp>
    </p:spTree>
    <p:extLst>
      <p:ext uri="{BB962C8B-B14F-4D97-AF65-F5344CB8AC3E}">
        <p14:creationId xmlns:p14="http://schemas.microsoft.com/office/powerpoint/2010/main" val="25447425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Click to Edit Master Title Style</a:t>
            </a:r>
          </a:p>
        </p:txBody>
      </p:sp>
      <p:sp>
        <p:nvSpPr>
          <p:cNvPr id="5" name="Text Placeholder 4"/>
          <p:cNvSpPr>
            <a:spLocks noGrp="1"/>
          </p:cNvSpPr>
          <p:nvPr>
            <p:ph type="body" sz="quarter" idx="10"/>
          </p:nvPr>
        </p:nvSpPr>
        <p:spPr>
          <a:xfrm>
            <a:off x="365125" y="754380"/>
            <a:ext cx="8408988" cy="1111458"/>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59741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Click to Edit Master Title Style</a:t>
            </a:r>
          </a:p>
        </p:txBody>
      </p:sp>
      <p:sp>
        <p:nvSpPr>
          <p:cNvPr id="5" name="Text Placeholder 4"/>
          <p:cNvSpPr>
            <a:spLocks noGrp="1"/>
          </p:cNvSpPr>
          <p:nvPr>
            <p:ph type="body" sz="quarter" idx="10"/>
          </p:nvPr>
        </p:nvSpPr>
        <p:spPr>
          <a:xfrm>
            <a:off x="365125" y="754380"/>
            <a:ext cx="8408988" cy="1111458"/>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0856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Click to Edit Master Title Style</a:t>
            </a:r>
          </a:p>
        </p:txBody>
      </p:sp>
      <p:sp>
        <p:nvSpPr>
          <p:cNvPr id="5" name="Text Placeholder 4"/>
          <p:cNvSpPr>
            <a:spLocks noGrp="1"/>
          </p:cNvSpPr>
          <p:nvPr>
            <p:ph type="body" sz="quarter" idx="10"/>
          </p:nvPr>
        </p:nvSpPr>
        <p:spPr>
          <a:xfrm>
            <a:off x="365125" y="754380"/>
            <a:ext cx="8408988" cy="1111458"/>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91348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 1 column">
    <p:spTree>
      <p:nvGrpSpPr>
        <p:cNvPr id="1" name="Shape 31"/>
        <p:cNvGrpSpPr/>
        <p:nvPr/>
      </p:nvGrpSpPr>
      <p:grpSpPr>
        <a:xfrm>
          <a:off x="0" y="0"/>
          <a:ext cx="0" cy="0"/>
          <a:chOff x="0" y="0"/>
          <a:chExt cx="0" cy="0"/>
        </a:xfrm>
      </p:grpSpPr>
      <p:sp>
        <p:nvSpPr>
          <p:cNvPr id="14" name="Rectangle 13">
            <a:extLst>
              <a:ext uri="{FF2B5EF4-FFF2-40B4-BE49-F238E27FC236}">
                <a16:creationId xmlns:a16="http://schemas.microsoft.com/office/drawing/2014/main" id="{6DA915CA-1A66-6B06-9F40-35998C4CEF79}"/>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519DB6-0287-BCE2-63C3-1570A29FD94B}"/>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 y="138425"/>
            <a:ext cx="9144000" cy="1042629"/>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Text Placeholder 29">
            <a:extLst>
              <a:ext uri="{FF2B5EF4-FFF2-40B4-BE49-F238E27FC236}">
                <a16:creationId xmlns:a16="http://schemas.microsoft.com/office/drawing/2014/main" id="{AC04612E-C38D-34AA-87BD-BA00A6E09B8A}"/>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32BE1D89-9876-6BE7-BCF7-5814F6F960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A5066E7D-245A-9EB9-C986-327816C105B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7" name="Rectangle 16">
            <a:extLst>
              <a:ext uri="{FF2B5EF4-FFF2-40B4-BE49-F238E27FC236}">
                <a16:creationId xmlns:a16="http://schemas.microsoft.com/office/drawing/2014/main" id="{48805211-1963-8F81-F6A8-BF01D26956F3}"/>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15D149D-171F-3727-5A39-4EB1D290745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455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7F6491FB-63AD-4A2E-A2E4-F2535A20F99D}" type="datetimeFigureOut">
              <a:rPr lang="en-US" kern="1200" smtClean="0">
                <a:solidFill>
                  <a:prstClr val="black">
                    <a:tint val="75000"/>
                  </a:prstClr>
                </a:solidFill>
                <a:latin typeface="Calibri" panose="020F0502020204030204"/>
                <a:ea typeface="+mn-ea"/>
                <a:cs typeface="+mn-cs"/>
              </a:rPr>
              <a:pPr defTabSz="685800"/>
              <a:t>3/5/2026</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13203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7F6491FB-63AD-4A2E-A2E4-F2535A20F99D}" type="datetimeFigureOut">
              <a:rPr lang="en-US" kern="1200" smtClean="0">
                <a:solidFill>
                  <a:prstClr val="black">
                    <a:tint val="75000"/>
                  </a:prstClr>
                </a:solidFill>
                <a:latin typeface="Calibri" panose="020F0502020204030204"/>
                <a:ea typeface="+mn-ea"/>
                <a:cs typeface="+mn-cs"/>
              </a:rPr>
              <a:pPr defTabSz="685800"/>
              <a:t>3/5/2026</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3757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75"/>
            </a:lvl1pPr>
          </a:lstStyle>
          <a:p>
            <a:r>
              <a:rPr lang="en-US"/>
              <a:t>Click to edit Master title style</a:t>
            </a:r>
          </a:p>
        </p:txBody>
      </p:sp>
      <p:sp>
        <p:nvSpPr>
          <p:cNvPr id="8" name="Content Placeholder 12"/>
          <p:cNvSpPr>
            <a:spLocks noGrp="1"/>
          </p:cNvSpPr>
          <p:nvPr>
            <p:ph sz="quarter" idx="15"/>
          </p:nvPr>
        </p:nvSpPr>
        <p:spPr>
          <a:xfrm>
            <a:off x="1479461" y="1200166"/>
            <a:ext cx="6172200" cy="3086084"/>
          </a:xfrm>
        </p:spPr>
        <p:txBody>
          <a:bodyPr/>
          <a:lstStyle>
            <a:lvl1pPr>
              <a:defRPr sz="1013"/>
            </a:lvl1pPr>
          </a:lstStyle>
          <a:p>
            <a:pPr lvl="0"/>
            <a:r>
              <a:rPr lang="en-US"/>
              <a:t>Edit Master text styles</a:t>
            </a:r>
          </a:p>
        </p:txBody>
      </p:sp>
      <p:sp>
        <p:nvSpPr>
          <p:cNvPr id="9" name="Text Placeholder 2"/>
          <p:cNvSpPr>
            <a:spLocks noGrp="1"/>
          </p:cNvSpPr>
          <p:nvPr>
            <p:ph type="body" sz="quarter" idx="11" hasCustomPrompt="1"/>
          </p:nvPr>
        </p:nvSpPr>
        <p:spPr>
          <a:xfrm>
            <a:off x="742950" y="4834866"/>
            <a:ext cx="6858000" cy="214132"/>
          </a:xfrm>
        </p:spPr>
        <p:txBody>
          <a:bodyPr anchor="b" anchorCtr="0">
            <a:noAutofit/>
          </a:bodyPr>
          <a:lstStyle>
            <a:lvl1pPr marL="62508" indent="-62508">
              <a:spcBef>
                <a:spcPts val="169"/>
              </a:spcBef>
              <a:buNone/>
              <a:defRPr sz="619" b="0">
                <a:solidFill>
                  <a:schemeClr val="tx1"/>
                </a:solidFill>
                <a:latin typeface="Arial Narrow" panose="020B0606020202030204" pitchFamily="34" charset="0"/>
              </a:defRPr>
            </a:lvl1pPr>
            <a:lvl2pPr marL="191991" indent="0">
              <a:buNone/>
              <a:defRPr/>
            </a:lvl2pPr>
            <a:lvl3pPr marL="573095" indent="0">
              <a:buNone/>
              <a:defRPr/>
            </a:lvl3pPr>
            <a:lvl4pPr marL="859641" indent="0">
              <a:buNone/>
              <a:defRPr/>
            </a:lvl4pPr>
            <a:lvl5pPr marL="1146188" indent="0">
              <a:buNone/>
              <a:defRPr/>
            </a:lvl5pPr>
          </a:lstStyle>
          <a:p>
            <a:pPr lvl="0"/>
            <a:r>
              <a:rPr lang="en-US"/>
              <a:t>Notes:</a:t>
            </a:r>
          </a:p>
        </p:txBody>
      </p:sp>
      <p:sp>
        <p:nvSpPr>
          <p:cNvPr id="10" name="Text Placeholder 2"/>
          <p:cNvSpPr>
            <a:spLocks noGrp="1"/>
          </p:cNvSpPr>
          <p:nvPr>
            <p:ph type="body" sz="quarter" idx="10" hasCustomPrompt="1"/>
          </p:nvPr>
        </p:nvSpPr>
        <p:spPr>
          <a:xfrm>
            <a:off x="45769" y="50427"/>
            <a:ext cx="628650" cy="146369"/>
          </a:xfrm>
        </p:spPr>
        <p:txBody>
          <a:bodyPr wrap="square" anchor="b" anchorCtr="0">
            <a:noAutofit/>
          </a:bodyPr>
          <a:lstStyle>
            <a:lvl1pPr marL="64294" indent="-64294">
              <a:spcBef>
                <a:spcPts val="169"/>
              </a:spcBef>
              <a:buNone/>
              <a:defRPr sz="506" b="1">
                <a:solidFill>
                  <a:schemeClr val="bg1"/>
                </a:solidFill>
                <a:latin typeface="+mn-lt"/>
              </a:defRPr>
            </a:lvl1pPr>
            <a:lvl2pPr marL="191991" indent="0">
              <a:buNone/>
              <a:defRPr/>
            </a:lvl2pPr>
            <a:lvl3pPr marL="573095" indent="0">
              <a:buNone/>
              <a:defRPr/>
            </a:lvl3pPr>
            <a:lvl4pPr marL="859641" indent="0">
              <a:buNone/>
              <a:defRPr/>
            </a:lvl4pPr>
            <a:lvl5pPr marL="1146188" indent="0">
              <a:buNone/>
              <a:defRPr/>
            </a:lvl5pPr>
          </a:lstStyle>
          <a:p>
            <a:pPr lvl="0"/>
            <a:r>
              <a:rPr lang="en-US"/>
              <a:t>NNR.#</a:t>
            </a:r>
          </a:p>
        </p:txBody>
      </p:sp>
    </p:spTree>
    <p:extLst>
      <p:ext uri="{BB962C8B-B14F-4D97-AF65-F5344CB8AC3E}">
        <p14:creationId xmlns:p14="http://schemas.microsoft.com/office/powerpoint/2010/main" val="3662208329"/>
      </p:ext>
    </p:extLst>
  </p:cSld>
  <p:clrMapOvr>
    <a:masterClrMapping/>
  </p:clrMapOvr>
  <p:extLst>
    <p:ext uri="{DCECCB84-F9BA-43D5-87BE-67443E8EF086}">
      <p15:sldGuideLst xmlns:p15="http://schemas.microsoft.com/office/powerpoint/2012/main">
        <p15:guide id="1" pos="3840">
          <p15:clr>
            <a:srgbClr val="FBAE40"/>
          </p15:clr>
        </p15:guide>
        <p15:guide id="2" orient="horz" pos="360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nd Content_stacked logo">
    <p:spTree>
      <p:nvGrpSpPr>
        <p:cNvPr id="1" name=""/>
        <p:cNvGrpSpPr/>
        <p:nvPr/>
      </p:nvGrpSpPr>
      <p:grpSpPr>
        <a:xfrm>
          <a:off x="0" y="0"/>
          <a:ext cx="0" cy="0"/>
          <a:chOff x="0" y="0"/>
          <a:chExt cx="0" cy="0"/>
        </a:xfrm>
      </p:grpSpPr>
      <p:sp>
        <p:nvSpPr>
          <p:cNvPr id="2" name="Title 1"/>
          <p:cNvSpPr>
            <a:spLocks noGrp="1"/>
          </p:cNvSpPr>
          <p:nvPr>
            <p:ph type="title"/>
          </p:nvPr>
        </p:nvSpPr>
        <p:spPr>
          <a:xfrm>
            <a:off x="173569" y="139898"/>
            <a:ext cx="8775560" cy="758855"/>
          </a:xfrm>
        </p:spPr>
        <p:txBody>
          <a:bodyPr>
            <a:normAutofit/>
          </a:bodyPr>
          <a:lstStyle>
            <a:lvl1pPr>
              <a:defRPr sz="2025"/>
            </a:lvl1pPr>
          </a:lstStyle>
          <a:p>
            <a:r>
              <a:rPr lang="en-US"/>
              <a:t>Click to edit Master title style</a:t>
            </a:r>
          </a:p>
        </p:txBody>
      </p:sp>
      <p:sp>
        <p:nvSpPr>
          <p:cNvPr id="3" name="Content Placeholder 2"/>
          <p:cNvSpPr>
            <a:spLocks noGrp="1"/>
          </p:cNvSpPr>
          <p:nvPr>
            <p:ph idx="1"/>
          </p:nvPr>
        </p:nvSpPr>
        <p:spPr>
          <a:xfrm>
            <a:off x="173566" y="1026774"/>
            <a:ext cx="8775560" cy="3441164"/>
          </a:xfrm>
        </p:spPr>
        <p:txBody>
          <a:bodyPr/>
          <a:lstStyle>
            <a:lvl1pPr>
              <a:buClr>
                <a:schemeClr val="tx1"/>
              </a:buClr>
              <a:defRPr/>
            </a:lvl1pPr>
            <a:lvl2pPr marL="385763" indent="-128588">
              <a:buClr>
                <a:schemeClr val="tx1"/>
              </a:buClr>
              <a:buSzPct val="70000"/>
              <a:buFont typeface="Courier New" panose="02070309020205020404" pitchFamily="49" charset="0"/>
              <a:buChar char="o"/>
              <a:defRPr/>
            </a:lvl2pPr>
            <a:lvl3pPr marL="642938" indent="-128588">
              <a:buClr>
                <a:schemeClr val="tx1"/>
              </a:buClr>
              <a:buFont typeface="Wingdings" pitchFamily="2" charset="2"/>
              <a:buChar char="§"/>
              <a:defRPr/>
            </a:lvl3pPr>
            <a:lvl4pPr marL="900113" indent="-128588">
              <a:buClr>
                <a:schemeClr val="tx1"/>
              </a:buClr>
              <a:buSzPct val="100000"/>
              <a:buFont typeface="System Font Regular"/>
              <a:buChar char="−"/>
              <a:defRPr/>
            </a:lvl4pPr>
            <a:lvl5pPr marL="1157288" indent="-128588">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8494157" y="4795188"/>
            <a:ext cx="455083" cy="273844"/>
          </a:xfrm>
          <a:prstGeom prst="rect">
            <a:avLst/>
          </a:prstGeom>
        </p:spPr>
        <p:txBody>
          <a:bodyPr vert="horz" lIns="91440" tIns="45720" rIns="91440" bIns="45720" rtlCol="0" anchor="ctr"/>
          <a:lstStyle>
            <a:lvl1pPr algn="r">
              <a:defRPr sz="675">
                <a:solidFill>
                  <a:schemeClr val="bg1"/>
                </a:solidFill>
              </a:defRPr>
            </a:lvl1pPr>
          </a:lstStyle>
          <a:p>
            <a:fld id="{633B08E3-7A67-F449-BAD9-1131F0C352F9}" type="slidenum">
              <a:rPr lang="en-US" smtClean="0">
                <a:solidFill>
                  <a:srgbClr val="FFFFFF"/>
                </a:solidFill>
                <a:latin typeface="Candara"/>
              </a:rPr>
              <a:pPr/>
              <a:t>‹#›</a:t>
            </a:fld>
            <a:endParaRPr lang="en-US">
              <a:solidFill>
                <a:srgbClr val="FFFFFF"/>
              </a:solidFill>
              <a:latin typeface="Candara"/>
            </a:endParaRPr>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1210236" y="4795188"/>
            <a:ext cx="7143034" cy="273844"/>
          </a:xfrm>
          <a:prstGeom prst="rect">
            <a:avLst/>
          </a:prstGeom>
        </p:spPr>
        <p:txBody>
          <a:bodyPr vert="horz" lIns="91440" tIns="45720" rIns="91440" bIns="45720" rtlCol="0" anchor="ctr"/>
          <a:lstStyle>
            <a:lvl1pPr algn="r">
              <a:defRPr sz="675">
                <a:solidFill>
                  <a:schemeClr val="bg1"/>
                </a:solidFill>
              </a:defRPr>
            </a:lvl1pPr>
          </a:lstStyle>
          <a:p>
            <a:r>
              <a:rPr lang="en-US">
                <a:solidFill>
                  <a:srgbClr val="FFFFFF"/>
                </a:solidFill>
                <a:latin typeface="Candara"/>
              </a:rPr>
              <a:t>PRESENTATION TITLE</a:t>
            </a:r>
          </a:p>
        </p:txBody>
      </p:sp>
    </p:spTree>
    <p:extLst>
      <p:ext uri="{BB962C8B-B14F-4D97-AF65-F5344CB8AC3E}">
        <p14:creationId xmlns:p14="http://schemas.microsoft.com/office/powerpoint/2010/main" val="2034498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Title + 1 column">
    <p:spTree>
      <p:nvGrpSpPr>
        <p:cNvPr id="1" name="Shape 31"/>
        <p:cNvGrpSpPr/>
        <p:nvPr/>
      </p:nvGrpSpPr>
      <p:grpSpPr>
        <a:xfrm>
          <a:off x="0" y="0"/>
          <a:ext cx="0" cy="0"/>
          <a:chOff x="0" y="0"/>
          <a:chExt cx="0" cy="0"/>
        </a:xfrm>
      </p:grpSpPr>
      <p:sp>
        <p:nvSpPr>
          <p:cNvPr id="32" name="Shape 32"/>
          <p:cNvSpPr/>
          <p:nvPr/>
        </p:nvSpPr>
        <p:spPr>
          <a:xfrm>
            <a:off x="0" y="1"/>
            <a:ext cx="247200" cy="703891"/>
          </a:xfrm>
          <a:prstGeom prst="rect">
            <a:avLst/>
          </a:prstGeom>
          <a:solidFill>
            <a:srgbClr val="18637B"/>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33" name="Shape 33"/>
          <p:cNvSpPr/>
          <p:nvPr/>
        </p:nvSpPr>
        <p:spPr>
          <a:xfrm>
            <a:off x="0" y="138425"/>
            <a:ext cx="9144000" cy="565467"/>
          </a:xfrm>
          <a:prstGeom prst="rect">
            <a:avLst/>
          </a:prstGeom>
          <a:noFill/>
          <a:ln>
            <a:noFill/>
          </a:ln>
        </p:spPr>
        <p:txBody>
          <a:bodyPr lIns="68569" tIns="68569" rIns="68569" bIns="68569" anchor="ctr" anchorCtr="0">
            <a:noAutofit/>
          </a:bodyPr>
          <a:lstStyle/>
          <a:p>
            <a:pPr lvl="0">
              <a:spcBef>
                <a:spcPts val="0"/>
              </a:spcBef>
              <a:buNone/>
            </a:pPr>
            <a:endParaRPr sz="1350">
              <a:solidFill>
                <a:schemeClr val="tx2">
                  <a:lumMod val="25000"/>
                </a:schemeClr>
              </a:solidFill>
            </a:endParaRPr>
          </a:p>
        </p:txBody>
      </p:sp>
      <p:sp>
        <p:nvSpPr>
          <p:cNvPr id="34" name="Shape 34"/>
          <p:cNvSpPr/>
          <p:nvPr/>
        </p:nvSpPr>
        <p:spPr>
          <a:xfrm>
            <a:off x="0" y="703893"/>
            <a:ext cx="247200" cy="2382214"/>
          </a:xfrm>
          <a:prstGeom prst="rect">
            <a:avLst/>
          </a:prstGeom>
          <a:solidFill>
            <a:srgbClr val="165751"/>
          </a:solidFill>
          <a:ln>
            <a:noFill/>
          </a:ln>
        </p:spPr>
        <p:txBody>
          <a:bodyPr lIns="68569" tIns="68569" rIns="68569" bIns="68569" anchor="ctr" anchorCtr="0">
            <a:noAutofit/>
          </a:bodyPr>
          <a:lstStyle/>
          <a:p>
            <a:pPr lvl="0">
              <a:spcBef>
                <a:spcPts val="0"/>
              </a:spcBef>
              <a:buNone/>
            </a:pPr>
            <a:endParaRPr sz="1350"/>
          </a:p>
        </p:txBody>
      </p:sp>
      <p:sp>
        <p:nvSpPr>
          <p:cNvPr id="35" name="Shape 35"/>
          <p:cNvSpPr/>
          <p:nvPr/>
        </p:nvSpPr>
        <p:spPr>
          <a:xfrm>
            <a:off x="0" y="3086100"/>
            <a:ext cx="247200" cy="605400"/>
          </a:xfrm>
          <a:prstGeom prst="rect">
            <a:avLst/>
          </a:prstGeom>
          <a:solidFill>
            <a:srgbClr val="3B8D61"/>
          </a:solidFill>
          <a:ln>
            <a:noFill/>
          </a:ln>
        </p:spPr>
        <p:txBody>
          <a:bodyPr lIns="68569" tIns="68569" rIns="68569" bIns="68569" anchor="ctr" anchorCtr="0">
            <a:noAutofit/>
          </a:bodyPr>
          <a:lstStyle/>
          <a:p>
            <a:pPr lvl="0">
              <a:spcBef>
                <a:spcPts val="0"/>
              </a:spcBef>
              <a:buNone/>
            </a:pPr>
            <a:endParaRPr sz="1350"/>
          </a:p>
        </p:txBody>
      </p:sp>
      <p:sp>
        <p:nvSpPr>
          <p:cNvPr id="36" name="Shape 36"/>
          <p:cNvSpPr/>
          <p:nvPr/>
        </p:nvSpPr>
        <p:spPr>
          <a:xfrm>
            <a:off x="0" y="3691502"/>
            <a:ext cx="247200" cy="1451999"/>
          </a:xfrm>
          <a:prstGeom prst="rect">
            <a:avLst/>
          </a:prstGeom>
          <a:solidFill>
            <a:srgbClr val="7CA295"/>
          </a:solidFill>
          <a:ln>
            <a:noFill/>
          </a:ln>
        </p:spPr>
        <p:txBody>
          <a:bodyPr lIns="68569" tIns="68569" rIns="68569" bIns="68569" anchor="ctr" anchorCtr="0">
            <a:noAutofit/>
          </a:bodyPr>
          <a:lstStyle/>
          <a:p>
            <a:pPr lvl="0">
              <a:spcBef>
                <a:spcPts val="0"/>
              </a:spcBef>
              <a:buNone/>
            </a:pPr>
            <a:endParaRPr sz="1350"/>
          </a:p>
        </p:txBody>
      </p:sp>
      <p:sp>
        <p:nvSpPr>
          <p:cNvPr id="38" name="Shape 38"/>
          <p:cNvSpPr txBox="1">
            <a:spLocks noGrp="1"/>
          </p:cNvSpPr>
          <p:nvPr>
            <p:ph type="title"/>
          </p:nvPr>
        </p:nvSpPr>
        <p:spPr>
          <a:xfrm>
            <a:off x="464698" y="152355"/>
            <a:ext cx="8454451" cy="551537"/>
          </a:xfrm>
          <a:prstGeom prst="rect">
            <a:avLst/>
          </a:prstGeom>
        </p:spPr>
        <p:txBody>
          <a:bodyPr lIns="91425" tIns="91425" rIns="91425" bIns="91425" anchor="ctr" anchorCtr="0"/>
          <a:lstStyle>
            <a:lvl1pPr lvl="0">
              <a:spcBef>
                <a:spcPts val="0"/>
              </a:spcBef>
              <a:defRPr sz="21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 name="Shape 39"/>
          <p:cNvSpPr txBox="1">
            <a:spLocks noGrp="1"/>
          </p:cNvSpPr>
          <p:nvPr>
            <p:ph type="body" idx="1"/>
          </p:nvPr>
        </p:nvSpPr>
        <p:spPr>
          <a:xfrm>
            <a:off x="464698" y="717822"/>
            <a:ext cx="8454452" cy="4125708"/>
          </a:xfrm>
          <a:prstGeom prst="rect">
            <a:avLst/>
          </a:prstGeom>
        </p:spPr>
        <p:txBody>
          <a:bodyPr lIns="91425" tIns="91425" rIns="91425" bIns="91425" anchor="t" anchorCtr="0"/>
          <a:lstStyle>
            <a:lvl1pPr marL="257169" lvl="0" indent="-257169">
              <a:spcBef>
                <a:spcPts val="0"/>
              </a:spcBef>
              <a:buSzPct val="100000"/>
              <a:buFont typeface="Arial" panose="020B0604020202020204" pitchFamily="34" charset="0"/>
              <a:buChar char="•"/>
              <a:defRPr sz="1575">
                <a:latin typeface="+mn-lt"/>
              </a:defRPr>
            </a:lvl1pPr>
            <a:lvl2pPr marL="514337" lvl="1" indent="-190199">
              <a:spcBef>
                <a:spcPts val="0"/>
              </a:spcBef>
              <a:buSzPct val="100000"/>
              <a:defRPr sz="1575">
                <a:latin typeface="+mn-lt"/>
              </a:defRPr>
            </a:lvl2pPr>
            <a:lvl3pPr lvl="2">
              <a:spcBef>
                <a:spcPts val="0"/>
              </a:spcBef>
              <a:buSzPct val="100000"/>
              <a:defRPr sz="1575"/>
            </a:lvl3pPr>
            <a:lvl4pPr lvl="3">
              <a:spcBef>
                <a:spcPts val="0"/>
              </a:spcBef>
              <a:buSzPct val="100000"/>
              <a:defRPr sz="1575"/>
            </a:lvl4pPr>
            <a:lvl5pPr lvl="4">
              <a:spcBef>
                <a:spcPts val="0"/>
              </a:spcBef>
              <a:buSzPct val="100000"/>
              <a:defRPr sz="1575"/>
            </a:lvl5pPr>
            <a:lvl6pPr lvl="5">
              <a:spcBef>
                <a:spcPts val="0"/>
              </a:spcBef>
              <a:buSzPct val="100000"/>
              <a:defRPr sz="1575"/>
            </a:lvl6pPr>
            <a:lvl7pPr lvl="6">
              <a:spcBef>
                <a:spcPts val="0"/>
              </a:spcBef>
              <a:buSzPct val="100000"/>
              <a:defRPr sz="1575"/>
            </a:lvl7pPr>
            <a:lvl8pPr lvl="7">
              <a:spcBef>
                <a:spcPts val="0"/>
              </a:spcBef>
              <a:buSzPct val="100000"/>
              <a:defRPr sz="1575"/>
            </a:lvl8pPr>
            <a:lvl9pPr lvl="8">
              <a:spcBef>
                <a:spcPts val="0"/>
              </a:spcBef>
              <a:buSzPct val="100000"/>
              <a:defRPr sz="1575"/>
            </a:lvl9pPr>
          </a:lstStyle>
          <a:p>
            <a:endParaRPr lang="en-US"/>
          </a:p>
          <a:p>
            <a:pPr lvl="1"/>
            <a:endParaRPr/>
          </a:p>
        </p:txBody>
      </p:sp>
      <p:sp>
        <p:nvSpPr>
          <p:cNvPr id="2" name="Slide Number Placeholder 6">
            <a:extLst>
              <a:ext uri="{FF2B5EF4-FFF2-40B4-BE49-F238E27FC236}">
                <a16:creationId xmlns:a16="http://schemas.microsoft.com/office/drawing/2014/main" id="{10853583-E6CB-69B6-ABA2-760BC50F65C5}"/>
              </a:ext>
            </a:extLst>
          </p:cNvPr>
          <p:cNvSpPr txBox="1">
            <a:spLocks/>
          </p:cNvSpPr>
          <p:nvPr userDrawn="1"/>
        </p:nvSpPr>
        <p:spPr>
          <a:xfrm>
            <a:off x="8209048" y="4924752"/>
            <a:ext cx="934952" cy="218748"/>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514337"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t>Slide </a:t>
            </a:r>
            <a:fld id="{CD09CF69-B987-4D79-8D9B-59C9A21BCEC3}"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70751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BE4D9-5692-4488-B733-E557069CD53F}"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E2910-AB74-4307-9F7B-501B78EA9EC5}"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E5E050BD-DB12-6676-5A93-3915F98A48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84068" y="4767685"/>
            <a:ext cx="1301300" cy="511987"/>
          </a:xfrm>
          <a:prstGeom prst="rect">
            <a:avLst/>
          </a:prstGeom>
        </p:spPr>
      </p:pic>
    </p:spTree>
    <p:extLst>
      <p:ext uri="{BB962C8B-B14F-4D97-AF65-F5344CB8AC3E}">
        <p14:creationId xmlns:p14="http://schemas.microsoft.com/office/powerpoint/2010/main" val="19880919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451186" y="349762"/>
            <a:ext cx="8186402" cy="380873"/>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462DF59D-F508-7045-9FB1-C5D517589B40}"/>
              </a:ext>
            </a:extLst>
          </p:cNvPr>
          <p:cNvPicPr>
            <a:picLocks noChangeAspect="1"/>
          </p:cNvPicPr>
          <p:nvPr userDrawn="1"/>
        </p:nvPicPr>
        <p:blipFill>
          <a:blip r:embed="rId2"/>
          <a:stretch>
            <a:fillRect/>
          </a:stretch>
        </p:blipFill>
        <p:spPr>
          <a:xfrm>
            <a:off x="451185" y="4800600"/>
            <a:ext cx="2286000" cy="127362"/>
          </a:xfrm>
          <a:prstGeom prst="rect">
            <a:avLst/>
          </a:prstGeom>
        </p:spPr>
      </p:pic>
    </p:spTree>
    <p:extLst>
      <p:ext uri="{BB962C8B-B14F-4D97-AF65-F5344CB8AC3E}">
        <p14:creationId xmlns:p14="http://schemas.microsoft.com/office/powerpoint/2010/main" val="2395108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7168237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4138"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marL="514350" indent="-171450">
              <a:buFont typeface="Arial" panose="020B0604020202020204" pitchFamily="34" charset="0"/>
              <a:buChar cha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3"/>
          </p:nvPr>
        </p:nvSpPr>
        <p:spPr>
          <a:xfrm>
            <a:off x="4632701"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394138" y="158354"/>
            <a:ext cx="8485544"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615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srgbClr val="FFFFFF"/>
              </a:solidFill>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31777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 1 column">
    <p:spTree>
      <p:nvGrpSpPr>
        <p:cNvPr id="1" name="Shape 31"/>
        <p:cNvGrpSpPr/>
        <p:nvPr/>
      </p:nvGrpSpPr>
      <p:grpSpPr>
        <a:xfrm>
          <a:off x="0" y="0"/>
          <a:ext cx="0" cy="0"/>
          <a:chOff x="0" y="0"/>
          <a:chExt cx="0" cy="0"/>
        </a:xfrm>
      </p:grpSpPr>
      <p:sp>
        <p:nvSpPr>
          <p:cNvPr id="33" name="Shape 33"/>
          <p:cNvSpPr/>
          <p:nvPr/>
        </p:nvSpPr>
        <p:spPr>
          <a:xfrm>
            <a:off x="0" y="138425"/>
            <a:ext cx="9144000" cy="565467"/>
          </a:xfrm>
          <a:prstGeom prst="rect">
            <a:avLst/>
          </a:prstGeom>
          <a:noFill/>
          <a:ln>
            <a:noFill/>
          </a:ln>
        </p:spPr>
        <p:txBody>
          <a:bodyPr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465138" y="842317"/>
            <a:ext cx="8454010" cy="4023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00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05670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757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20907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682557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2700" b="0" cap="all"/>
            </a:lvl1pPr>
          </a:lstStyle>
          <a:p>
            <a:r>
              <a:rPr lang="en-US"/>
              <a:t>Click to edit Master title style</a:t>
            </a:r>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1500">
                <a:solidFill>
                  <a:srgbClr val="22222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344118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68234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73879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50000"/>
          </a:schemeClr>
        </a:solidFill>
        <a:effectLst/>
      </p:bgPr>
    </p:bg>
    <p:spTree>
      <p:nvGrpSpPr>
        <p:cNvPr id="1" name=""/>
        <p:cNvGrpSpPr/>
        <p:nvPr/>
      </p:nvGrpSpPr>
      <p:grpSpPr>
        <a:xfrm>
          <a:off x="0" y="0"/>
          <a:ext cx="0" cy="0"/>
          <a:chOff x="0" y="0"/>
          <a:chExt cx="0" cy="0"/>
        </a:xfrm>
      </p:grpSpPr>
      <p:pic>
        <p:nvPicPr>
          <p:cNvPr id="13" name="Picture 12" descr="A drawing of a city&#10;&#10;AI-generated content may be incorrect.">
            <a:extLst>
              <a:ext uri="{FF2B5EF4-FFF2-40B4-BE49-F238E27FC236}">
                <a16:creationId xmlns:a16="http://schemas.microsoft.com/office/drawing/2014/main" id="{88ED9153-7B60-7B8A-DD55-8140FE7CD82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rcRect/>
          <a:stretch>
            <a:fillRect/>
          </a:stretch>
        </p:blipFill>
        <p:spPr>
          <a:xfrm>
            <a:off x="0" y="290947"/>
            <a:ext cx="9144000" cy="4857986"/>
          </a:xfrm>
          <a:prstGeom prst="rect">
            <a:avLst/>
          </a:prstGeom>
        </p:spPr>
      </p:pic>
      <p:sp>
        <p:nvSpPr>
          <p:cNvPr id="5" name="Text Placeholder 4"/>
          <p:cNvSpPr>
            <a:spLocks noGrp="1"/>
          </p:cNvSpPr>
          <p:nvPr>
            <p:ph type="body" sz="quarter" idx="11"/>
          </p:nvPr>
        </p:nvSpPr>
        <p:spPr>
          <a:xfrm>
            <a:off x="749567" y="285514"/>
            <a:ext cx="7644866" cy="938775"/>
          </a:xfrm>
        </p:spPr>
        <p:txBody>
          <a:bodyPr anchor="b">
            <a:normAutofit/>
          </a:bodyPr>
          <a:lstStyle>
            <a:lvl1pPr marL="0" indent="0" algn="ctr">
              <a:buNone/>
              <a:defRPr sz="4400" b="1" baseline="0">
                <a:solidFill>
                  <a:srgbClr val="BB352B"/>
                </a:solidFill>
                <a:latin typeface="Arial" panose="020B0604020202020204" pitchFamily="34" charset="0"/>
                <a:cs typeface="Arial" panose="020B0604020202020204" pitchFamily="34" charset="0"/>
              </a:defRPr>
            </a:lvl1pPr>
          </a:lstStyle>
          <a:p>
            <a:pPr lvl="0"/>
            <a:endParaRPr lang="en-US"/>
          </a:p>
        </p:txBody>
      </p:sp>
      <p:sp>
        <p:nvSpPr>
          <p:cNvPr id="12" name="Text Placeholder 11"/>
          <p:cNvSpPr>
            <a:spLocks noGrp="1"/>
          </p:cNvSpPr>
          <p:nvPr>
            <p:ph type="body" sz="quarter" idx="12"/>
          </p:nvPr>
        </p:nvSpPr>
        <p:spPr>
          <a:xfrm>
            <a:off x="757989" y="1827528"/>
            <a:ext cx="7644866" cy="443957"/>
          </a:xfrm>
        </p:spPr>
        <p:txBody>
          <a:bodyPr/>
          <a:lstStyle>
            <a:lvl1pPr marL="0" indent="0" algn="ctr">
              <a:lnSpc>
                <a:spcPct val="100000"/>
              </a:lnSpc>
              <a:spcBef>
                <a:spcPts val="0"/>
              </a:spcBef>
              <a:buNone/>
              <a:defRPr b="1">
                <a:solidFill>
                  <a:schemeClr val="tx1"/>
                </a:solidFill>
                <a:latin typeface="Arial" panose="020B0604020202020204" pitchFamily="34" charset="0"/>
                <a:cs typeface="Arial" panose="020B0604020202020204" pitchFamily="34" charset="0"/>
              </a:defRPr>
            </a:lvl1pPr>
          </a:lstStyle>
          <a:p>
            <a:pPr lvl="0"/>
            <a:endParaRPr lang="en-US"/>
          </a:p>
        </p:txBody>
      </p:sp>
      <p:sp>
        <p:nvSpPr>
          <p:cNvPr id="14" name="Text Placeholder 13"/>
          <p:cNvSpPr>
            <a:spLocks noGrp="1"/>
          </p:cNvSpPr>
          <p:nvPr>
            <p:ph type="body" sz="quarter" idx="13"/>
          </p:nvPr>
        </p:nvSpPr>
        <p:spPr>
          <a:xfrm>
            <a:off x="741145" y="2286200"/>
            <a:ext cx="7661710" cy="1126750"/>
          </a:xfrm>
        </p:spPr>
        <p:txBody>
          <a:bodyPr>
            <a:normAutofit/>
          </a:bodyPr>
          <a:lstStyle>
            <a:lvl1pPr marL="0" indent="0" algn="ctr">
              <a:lnSpc>
                <a:spcPct val="100000"/>
              </a:lnSpc>
              <a:spcBef>
                <a:spcPts val="0"/>
              </a:spcBef>
              <a:spcAft>
                <a:spcPts val="600"/>
              </a:spcAft>
              <a:buNone/>
              <a:defRPr sz="1800" baseline="0">
                <a:solidFill>
                  <a:schemeClr val="tx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108738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F8069-01BC-0DB0-2038-495FE86ABD00}"/>
              </a:ext>
            </a:extLst>
          </p:cNvPr>
          <p:cNvSpPr>
            <a:spLocks noGrp="1"/>
          </p:cNvSpPr>
          <p:nvPr>
            <p:ph type="dt" sz="half" idx="10"/>
          </p:nvPr>
        </p:nvSpPr>
        <p:spPr/>
        <p:txBody>
          <a:bodyPr/>
          <a:lstStyle/>
          <a:p>
            <a:fld id="{7FBBE4D9-5692-4488-B733-E557069CD53F}" type="datetimeFigureOut">
              <a:rPr lang="en-US" smtClean="0"/>
              <a:t>3/5/2026</a:t>
            </a:fld>
            <a:endParaRPr lang="en-US"/>
          </a:p>
        </p:txBody>
      </p:sp>
      <p:sp>
        <p:nvSpPr>
          <p:cNvPr id="3" name="Footer Placeholder 2">
            <a:extLst>
              <a:ext uri="{FF2B5EF4-FFF2-40B4-BE49-F238E27FC236}">
                <a16:creationId xmlns:a16="http://schemas.microsoft.com/office/drawing/2014/main" id="{DA8A5DE5-3F56-A9A8-931B-3B31F074B1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8ED6C5-0383-5412-D25F-1B449EACD87A}"/>
              </a:ext>
            </a:extLst>
          </p:cNvPr>
          <p:cNvSpPr>
            <a:spLocks noGrp="1"/>
          </p:cNvSpPr>
          <p:nvPr>
            <p:ph type="sldNum" sz="quarter" idx="12"/>
          </p:nvPr>
        </p:nvSpPr>
        <p:spPr/>
        <p:txBody>
          <a:bodyPr/>
          <a:lstStyle/>
          <a:p>
            <a:fld id="{553E2910-AB74-4307-9F7B-501B78EA9EC5}"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3536958D-0682-A238-232D-126D14E7C1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84068" y="4767685"/>
            <a:ext cx="1301300" cy="511987"/>
          </a:xfrm>
          <a:prstGeom prst="rect">
            <a:avLst/>
          </a:prstGeom>
        </p:spPr>
      </p:pic>
    </p:spTree>
    <p:extLst>
      <p:ext uri="{BB962C8B-B14F-4D97-AF65-F5344CB8AC3E}">
        <p14:creationId xmlns:p14="http://schemas.microsoft.com/office/powerpoint/2010/main" val="219857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419926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_stacked logo">
    <p:spTree>
      <p:nvGrpSpPr>
        <p:cNvPr id="1" name=""/>
        <p:cNvGrpSpPr/>
        <p:nvPr/>
      </p:nvGrpSpPr>
      <p:grpSpPr>
        <a:xfrm>
          <a:off x="0" y="0"/>
          <a:ext cx="0" cy="0"/>
          <a:chOff x="0" y="0"/>
          <a:chExt cx="0" cy="0"/>
        </a:xfrm>
      </p:grpSpPr>
      <p:sp>
        <p:nvSpPr>
          <p:cNvPr id="2" name="Title 1"/>
          <p:cNvSpPr>
            <a:spLocks noGrp="1"/>
          </p:cNvSpPr>
          <p:nvPr>
            <p:ph type="title"/>
          </p:nvPr>
        </p:nvSpPr>
        <p:spPr>
          <a:xfrm>
            <a:off x="173569" y="139898"/>
            <a:ext cx="8775560" cy="758855"/>
          </a:xfrm>
        </p:spPr>
        <p:txBody>
          <a:bodyPr>
            <a:normAutofit/>
          </a:bodyPr>
          <a:lstStyle>
            <a:lvl1pPr>
              <a:defRPr sz="2025"/>
            </a:lvl1pPr>
          </a:lstStyle>
          <a:p>
            <a:r>
              <a:rPr lang="en-US"/>
              <a:t>Click to edit Master title style</a:t>
            </a:r>
          </a:p>
        </p:txBody>
      </p:sp>
      <p:sp>
        <p:nvSpPr>
          <p:cNvPr id="3" name="Content Placeholder 2"/>
          <p:cNvSpPr>
            <a:spLocks noGrp="1"/>
          </p:cNvSpPr>
          <p:nvPr>
            <p:ph idx="1"/>
          </p:nvPr>
        </p:nvSpPr>
        <p:spPr>
          <a:xfrm>
            <a:off x="173566" y="1026774"/>
            <a:ext cx="8775560" cy="3441164"/>
          </a:xfrm>
        </p:spPr>
        <p:txBody>
          <a:bodyPr/>
          <a:lstStyle>
            <a:lvl1pPr>
              <a:buClr>
                <a:schemeClr val="tx1"/>
              </a:buClr>
              <a:defRPr/>
            </a:lvl1pPr>
            <a:lvl2pPr marL="385763" indent="-128588">
              <a:buClr>
                <a:schemeClr val="tx1"/>
              </a:buClr>
              <a:buSzPct val="70000"/>
              <a:buFont typeface="Courier New" panose="02070309020205020404" pitchFamily="49" charset="0"/>
              <a:buChar char="o"/>
              <a:defRPr/>
            </a:lvl2pPr>
            <a:lvl3pPr marL="642938" indent="-128588">
              <a:buClr>
                <a:schemeClr val="tx1"/>
              </a:buClr>
              <a:buFont typeface="Wingdings" pitchFamily="2" charset="2"/>
              <a:buChar char="§"/>
              <a:defRPr/>
            </a:lvl3pPr>
            <a:lvl4pPr marL="900113" indent="-128588">
              <a:buClr>
                <a:schemeClr val="tx1"/>
              </a:buClr>
              <a:buSzPct val="100000"/>
              <a:buFont typeface="System Font Regular"/>
              <a:buChar char="−"/>
              <a:defRPr/>
            </a:lvl4pPr>
            <a:lvl5pPr marL="1157288" indent="-128588">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8494157" y="4795188"/>
            <a:ext cx="455083" cy="273844"/>
          </a:xfrm>
          <a:prstGeom prst="rect">
            <a:avLst/>
          </a:prstGeom>
        </p:spPr>
        <p:txBody>
          <a:bodyPr vert="horz" lIns="91440" tIns="45720" rIns="91440" bIns="45720" rtlCol="0" anchor="ctr"/>
          <a:lstStyle>
            <a:lvl1pPr algn="r">
              <a:defRPr sz="675">
                <a:solidFill>
                  <a:schemeClr val="bg1"/>
                </a:solidFill>
              </a:defRPr>
            </a:lvl1pPr>
          </a:lstStyle>
          <a:p>
            <a:fld id="{633B08E3-7A67-F449-BAD9-1131F0C352F9}" type="slidenum">
              <a:rPr lang="en-US" smtClean="0">
                <a:solidFill>
                  <a:srgbClr val="FFFFFF"/>
                </a:solidFill>
                <a:latin typeface="Candara"/>
              </a:rPr>
              <a:pPr/>
              <a:t>‹#›</a:t>
            </a:fld>
            <a:endParaRPr lang="en-US">
              <a:solidFill>
                <a:srgbClr val="FFFFFF"/>
              </a:solidFill>
              <a:latin typeface="Candara"/>
            </a:endParaRPr>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1210236" y="4795188"/>
            <a:ext cx="7143034" cy="273844"/>
          </a:xfrm>
          <a:prstGeom prst="rect">
            <a:avLst/>
          </a:prstGeom>
        </p:spPr>
        <p:txBody>
          <a:bodyPr vert="horz" lIns="91440" tIns="45720" rIns="91440" bIns="45720" rtlCol="0" anchor="ctr"/>
          <a:lstStyle>
            <a:lvl1pPr algn="r">
              <a:defRPr sz="675">
                <a:solidFill>
                  <a:schemeClr val="bg1"/>
                </a:solidFill>
              </a:defRPr>
            </a:lvl1pPr>
          </a:lstStyle>
          <a:p>
            <a:r>
              <a:rPr lang="en-US">
                <a:solidFill>
                  <a:srgbClr val="FFFFFF"/>
                </a:solidFill>
                <a:latin typeface="Candara"/>
              </a:rPr>
              <a:t>PRESENTATION TITLE</a:t>
            </a:r>
          </a:p>
        </p:txBody>
      </p:sp>
      <p:pic>
        <p:nvPicPr>
          <p:cNvPr id="9" name="Picture 8">
            <a:extLst>
              <a:ext uri="{FF2B5EF4-FFF2-40B4-BE49-F238E27FC236}">
                <a16:creationId xmlns:a16="http://schemas.microsoft.com/office/drawing/2014/main" id="{CFE1B728-8419-4ED9-88CA-147906605A41}"/>
              </a:ext>
            </a:extLst>
          </p:cNvPr>
          <p:cNvPicPr>
            <a:picLocks/>
          </p:cNvPicPr>
          <p:nvPr/>
        </p:nvPicPr>
        <p:blipFill>
          <a:blip r:embed="rId2"/>
          <a:stretch>
            <a:fillRect/>
          </a:stretch>
        </p:blipFill>
        <p:spPr>
          <a:xfrm flipV="1">
            <a:off x="0" y="898585"/>
            <a:ext cx="9121140" cy="13716"/>
          </a:xfrm>
          <a:prstGeom prst="rect">
            <a:avLst/>
          </a:prstGeom>
        </p:spPr>
      </p:pic>
    </p:spTree>
    <p:extLst>
      <p:ext uri="{BB962C8B-B14F-4D97-AF65-F5344CB8AC3E}">
        <p14:creationId xmlns:p14="http://schemas.microsoft.com/office/powerpoint/2010/main" val="2591923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80636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 1 column">
    <p:spTree>
      <p:nvGrpSpPr>
        <p:cNvPr id="1" name="Shape 31"/>
        <p:cNvGrpSpPr/>
        <p:nvPr/>
      </p:nvGrpSpPr>
      <p:grpSpPr>
        <a:xfrm>
          <a:off x="0" y="0"/>
          <a:ext cx="0" cy="0"/>
          <a:chOff x="0" y="0"/>
          <a:chExt cx="0" cy="0"/>
        </a:xfrm>
      </p:grpSpPr>
      <p:sp>
        <p:nvSpPr>
          <p:cNvPr id="32" name="Shape 32"/>
          <p:cNvSpPr/>
          <p:nvPr/>
        </p:nvSpPr>
        <p:spPr>
          <a:xfrm>
            <a:off x="0" y="1"/>
            <a:ext cx="247200" cy="703891"/>
          </a:xfrm>
          <a:prstGeom prst="rect">
            <a:avLst/>
          </a:prstGeom>
          <a:solidFill>
            <a:srgbClr val="18637B"/>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33" name="Shape 33"/>
          <p:cNvSpPr/>
          <p:nvPr/>
        </p:nvSpPr>
        <p:spPr>
          <a:xfrm>
            <a:off x="0" y="138425"/>
            <a:ext cx="9144000" cy="565467"/>
          </a:xfrm>
          <a:prstGeom prst="rect">
            <a:avLst/>
          </a:prstGeom>
          <a:noFill/>
          <a:ln>
            <a:noFill/>
          </a:ln>
        </p:spPr>
        <p:txBody>
          <a:bodyPr lIns="68569" tIns="68569" rIns="68569" bIns="68569" anchor="ctr" anchorCtr="0">
            <a:noAutofit/>
          </a:bodyPr>
          <a:lstStyle/>
          <a:p>
            <a:pPr lvl="0">
              <a:spcBef>
                <a:spcPts val="0"/>
              </a:spcBef>
              <a:buNone/>
            </a:pPr>
            <a:endParaRPr sz="1350">
              <a:solidFill>
                <a:schemeClr val="tx2">
                  <a:lumMod val="25000"/>
                </a:schemeClr>
              </a:solidFill>
            </a:endParaRPr>
          </a:p>
        </p:txBody>
      </p:sp>
      <p:sp>
        <p:nvSpPr>
          <p:cNvPr id="34" name="Shape 34"/>
          <p:cNvSpPr/>
          <p:nvPr/>
        </p:nvSpPr>
        <p:spPr>
          <a:xfrm>
            <a:off x="0" y="703893"/>
            <a:ext cx="247200" cy="2382214"/>
          </a:xfrm>
          <a:prstGeom prst="rect">
            <a:avLst/>
          </a:prstGeom>
          <a:solidFill>
            <a:srgbClr val="165751"/>
          </a:solidFill>
          <a:ln>
            <a:noFill/>
          </a:ln>
        </p:spPr>
        <p:txBody>
          <a:bodyPr lIns="68569" tIns="68569" rIns="68569" bIns="68569" anchor="ctr" anchorCtr="0">
            <a:noAutofit/>
          </a:bodyPr>
          <a:lstStyle/>
          <a:p>
            <a:pPr lvl="0">
              <a:spcBef>
                <a:spcPts val="0"/>
              </a:spcBef>
              <a:buNone/>
            </a:pPr>
            <a:endParaRPr sz="1350"/>
          </a:p>
        </p:txBody>
      </p:sp>
      <p:sp>
        <p:nvSpPr>
          <p:cNvPr id="35" name="Shape 35"/>
          <p:cNvSpPr/>
          <p:nvPr/>
        </p:nvSpPr>
        <p:spPr>
          <a:xfrm>
            <a:off x="0" y="3086100"/>
            <a:ext cx="247200" cy="605400"/>
          </a:xfrm>
          <a:prstGeom prst="rect">
            <a:avLst/>
          </a:prstGeom>
          <a:solidFill>
            <a:srgbClr val="3B8D61"/>
          </a:solidFill>
          <a:ln>
            <a:noFill/>
          </a:ln>
        </p:spPr>
        <p:txBody>
          <a:bodyPr lIns="68569" tIns="68569" rIns="68569" bIns="68569" anchor="ctr" anchorCtr="0">
            <a:noAutofit/>
          </a:bodyPr>
          <a:lstStyle/>
          <a:p>
            <a:pPr lvl="0">
              <a:spcBef>
                <a:spcPts val="0"/>
              </a:spcBef>
              <a:buNone/>
            </a:pPr>
            <a:endParaRPr sz="1350"/>
          </a:p>
        </p:txBody>
      </p:sp>
      <p:sp>
        <p:nvSpPr>
          <p:cNvPr id="36" name="Shape 36"/>
          <p:cNvSpPr/>
          <p:nvPr/>
        </p:nvSpPr>
        <p:spPr>
          <a:xfrm>
            <a:off x="0" y="3691502"/>
            <a:ext cx="247200" cy="1451999"/>
          </a:xfrm>
          <a:prstGeom prst="rect">
            <a:avLst/>
          </a:prstGeom>
          <a:solidFill>
            <a:srgbClr val="7CA295"/>
          </a:solidFill>
          <a:ln>
            <a:noFill/>
          </a:ln>
        </p:spPr>
        <p:txBody>
          <a:bodyPr lIns="68569" tIns="68569" rIns="68569" bIns="68569" anchor="ctr" anchorCtr="0">
            <a:noAutofit/>
          </a:bodyPr>
          <a:lstStyle/>
          <a:p>
            <a:pPr lvl="0">
              <a:spcBef>
                <a:spcPts val="0"/>
              </a:spcBef>
              <a:buNone/>
            </a:pPr>
            <a:endParaRPr sz="1350"/>
          </a:p>
        </p:txBody>
      </p:sp>
      <p:sp>
        <p:nvSpPr>
          <p:cNvPr id="38" name="Shape 38"/>
          <p:cNvSpPr txBox="1">
            <a:spLocks noGrp="1"/>
          </p:cNvSpPr>
          <p:nvPr>
            <p:ph type="title"/>
          </p:nvPr>
        </p:nvSpPr>
        <p:spPr>
          <a:xfrm>
            <a:off x="464698" y="152355"/>
            <a:ext cx="8454451" cy="551537"/>
          </a:xfrm>
          <a:prstGeom prst="rect">
            <a:avLst/>
          </a:prstGeom>
        </p:spPr>
        <p:txBody>
          <a:bodyPr lIns="91425" tIns="91425" rIns="91425" bIns="91425" anchor="ctr" anchorCtr="0"/>
          <a:lstStyle>
            <a:lvl1pPr lvl="0">
              <a:spcBef>
                <a:spcPts val="0"/>
              </a:spcBef>
              <a:defRPr sz="21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 name="Shape 39"/>
          <p:cNvSpPr txBox="1">
            <a:spLocks noGrp="1"/>
          </p:cNvSpPr>
          <p:nvPr>
            <p:ph type="body" idx="1"/>
          </p:nvPr>
        </p:nvSpPr>
        <p:spPr>
          <a:xfrm>
            <a:off x="464698" y="717822"/>
            <a:ext cx="8454452" cy="4125708"/>
          </a:xfrm>
          <a:prstGeom prst="rect">
            <a:avLst/>
          </a:prstGeom>
        </p:spPr>
        <p:txBody>
          <a:bodyPr lIns="91425" tIns="91425" rIns="91425" bIns="91425" anchor="t" anchorCtr="0"/>
          <a:lstStyle>
            <a:lvl1pPr marL="257169" lvl="0" indent="-257169">
              <a:spcBef>
                <a:spcPts val="0"/>
              </a:spcBef>
              <a:buSzPct val="100000"/>
              <a:buFont typeface="Arial" panose="020B0604020202020204" pitchFamily="34" charset="0"/>
              <a:buChar char="•"/>
              <a:defRPr sz="1575">
                <a:latin typeface="+mn-lt"/>
              </a:defRPr>
            </a:lvl1pPr>
            <a:lvl2pPr marL="514337" lvl="1" indent="-190199">
              <a:spcBef>
                <a:spcPts val="0"/>
              </a:spcBef>
              <a:buSzPct val="100000"/>
              <a:defRPr sz="1575">
                <a:latin typeface="+mn-lt"/>
              </a:defRPr>
            </a:lvl2pPr>
            <a:lvl3pPr lvl="2">
              <a:spcBef>
                <a:spcPts val="0"/>
              </a:spcBef>
              <a:buSzPct val="100000"/>
              <a:defRPr sz="1575"/>
            </a:lvl3pPr>
            <a:lvl4pPr lvl="3">
              <a:spcBef>
                <a:spcPts val="0"/>
              </a:spcBef>
              <a:buSzPct val="100000"/>
              <a:defRPr sz="1575"/>
            </a:lvl4pPr>
            <a:lvl5pPr lvl="4">
              <a:spcBef>
                <a:spcPts val="0"/>
              </a:spcBef>
              <a:buSzPct val="100000"/>
              <a:defRPr sz="1575"/>
            </a:lvl5pPr>
            <a:lvl6pPr lvl="5">
              <a:spcBef>
                <a:spcPts val="0"/>
              </a:spcBef>
              <a:buSzPct val="100000"/>
              <a:defRPr sz="1575"/>
            </a:lvl6pPr>
            <a:lvl7pPr lvl="6">
              <a:spcBef>
                <a:spcPts val="0"/>
              </a:spcBef>
              <a:buSzPct val="100000"/>
              <a:defRPr sz="1575"/>
            </a:lvl7pPr>
            <a:lvl8pPr lvl="7">
              <a:spcBef>
                <a:spcPts val="0"/>
              </a:spcBef>
              <a:buSzPct val="100000"/>
              <a:defRPr sz="1575"/>
            </a:lvl8pPr>
            <a:lvl9pPr lvl="8">
              <a:spcBef>
                <a:spcPts val="0"/>
              </a:spcBef>
              <a:buSzPct val="100000"/>
              <a:defRPr sz="1575"/>
            </a:lvl9pPr>
          </a:lstStyle>
          <a:p>
            <a:endParaRPr lang="en-US"/>
          </a:p>
          <a:p>
            <a:pPr lvl="1"/>
            <a:endParaRPr/>
          </a:p>
        </p:txBody>
      </p:sp>
      <p:sp>
        <p:nvSpPr>
          <p:cNvPr id="2" name="Slide Number Placeholder 6">
            <a:extLst>
              <a:ext uri="{FF2B5EF4-FFF2-40B4-BE49-F238E27FC236}">
                <a16:creationId xmlns:a16="http://schemas.microsoft.com/office/drawing/2014/main" id="{10853583-E6CB-69B6-ABA2-760BC50F65C5}"/>
              </a:ext>
            </a:extLst>
          </p:cNvPr>
          <p:cNvSpPr txBox="1">
            <a:spLocks/>
          </p:cNvSpPr>
          <p:nvPr userDrawn="1"/>
        </p:nvSpPr>
        <p:spPr>
          <a:xfrm>
            <a:off x="8209048" y="4924752"/>
            <a:ext cx="934952" cy="218748"/>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514337"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t>Slide </a:t>
            </a:r>
            <a:fld id="{CD09CF69-B987-4D79-8D9B-59C9A21BCEC3}"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78672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634745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775794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628511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704690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78878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292567" y="1297526"/>
            <a:ext cx="1750219" cy="1601391"/>
          </a:xfrm>
        </p:spPr>
        <p:txBody>
          <a:bodyPr/>
          <a:lstStyle/>
          <a:p>
            <a:endParaRPr lang="en-US"/>
          </a:p>
        </p:txBody>
      </p:sp>
      <p:sp>
        <p:nvSpPr>
          <p:cNvPr id="24" name="Content Placeholder 3"/>
          <p:cNvSpPr txBox="1">
            <a:spLocks/>
          </p:cNvSpPr>
          <p:nvPr userDrawn="1"/>
        </p:nvSpPr>
        <p:spPr>
          <a:xfrm>
            <a:off x="1292567" y="1278024"/>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solidFill>
                  <a:srgbClr val="201E56"/>
                </a:solidFill>
              </a:ln>
              <a:solidFill>
                <a:schemeClr val="accent5"/>
              </a:solidFill>
              <a:effectLst/>
              <a:uLnTx/>
              <a:uFillTx/>
              <a:latin typeface="Calibri" panose="020F0502020204030204"/>
              <a:ea typeface="+mn-ea"/>
              <a:cs typeface="+mn-cs"/>
            </a:endParaRPr>
          </a:p>
        </p:txBody>
      </p:sp>
      <p:sp>
        <p:nvSpPr>
          <p:cNvPr id="33" name="Picture Placeholder 29"/>
          <p:cNvSpPr>
            <a:spLocks noGrp="1"/>
          </p:cNvSpPr>
          <p:nvPr>
            <p:ph type="pic" sz="quarter" idx="11"/>
          </p:nvPr>
        </p:nvSpPr>
        <p:spPr>
          <a:xfrm>
            <a:off x="3732280" y="1317027"/>
            <a:ext cx="1750219" cy="1601391"/>
          </a:xfrm>
        </p:spPr>
        <p:txBody>
          <a:bodyPr/>
          <a:lstStyle/>
          <a:p>
            <a:endParaRPr lang="en-US"/>
          </a:p>
        </p:txBody>
      </p:sp>
      <p:sp>
        <p:nvSpPr>
          <p:cNvPr id="34" name="Content Placeholder 3"/>
          <p:cNvSpPr txBox="1">
            <a:spLocks/>
          </p:cNvSpPr>
          <p:nvPr userDrawn="1"/>
        </p:nvSpPr>
        <p:spPr>
          <a:xfrm>
            <a:off x="3732280" y="1297526"/>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chemeClr val="accent5"/>
              </a:solidFill>
              <a:effectLst/>
              <a:uLnTx/>
              <a:uFillTx/>
              <a:latin typeface="Calibri" panose="020F0502020204030204"/>
              <a:ea typeface="+mn-ea"/>
              <a:cs typeface="+mn-cs"/>
            </a:endParaRPr>
          </a:p>
        </p:txBody>
      </p:sp>
      <p:sp>
        <p:nvSpPr>
          <p:cNvPr id="35" name="Picture Placeholder 29"/>
          <p:cNvSpPr>
            <a:spLocks noGrp="1"/>
          </p:cNvSpPr>
          <p:nvPr>
            <p:ph type="pic" sz="quarter" idx="12"/>
          </p:nvPr>
        </p:nvSpPr>
        <p:spPr>
          <a:xfrm>
            <a:off x="6171993" y="1297526"/>
            <a:ext cx="1750219" cy="1601391"/>
          </a:xfrm>
        </p:spPr>
        <p:txBody>
          <a:bodyPr/>
          <a:lstStyle/>
          <a:p>
            <a:endParaRPr lang="en-US"/>
          </a:p>
        </p:txBody>
      </p:sp>
      <p:sp>
        <p:nvSpPr>
          <p:cNvPr id="36" name="Content Placeholder 3"/>
          <p:cNvSpPr txBox="1">
            <a:spLocks/>
          </p:cNvSpPr>
          <p:nvPr userDrawn="1"/>
        </p:nvSpPr>
        <p:spPr>
          <a:xfrm>
            <a:off x="6171993" y="1278024"/>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chemeClr val="accent5"/>
              </a:solidFill>
              <a:effectLst/>
              <a:uLnTx/>
              <a:uFillTx/>
              <a:latin typeface="Calibri" panose="020F0502020204030204"/>
              <a:ea typeface="+mn-ea"/>
              <a:cs typeface="+mn-cs"/>
            </a:endParaRPr>
          </a:p>
        </p:txBody>
      </p:sp>
      <p:sp>
        <p:nvSpPr>
          <p:cNvPr id="38" name="Text Placeholder 37"/>
          <p:cNvSpPr>
            <a:spLocks noGrp="1"/>
          </p:cNvSpPr>
          <p:nvPr>
            <p:ph type="body" sz="quarter" idx="13" hasCustomPrompt="1"/>
          </p:nvPr>
        </p:nvSpPr>
        <p:spPr>
          <a:xfrm>
            <a:off x="1292567"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sp>
        <p:nvSpPr>
          <p:cNvPr id="39" name="Text Placeholder 37"/>
          <p:cNvSpPr>
            <a:spLocks noGrp="1"/>
          </p:cNvSpPr>
          <p:nvPr>
            <p:ph type="body" sz="quarter" idx="14" hasCustomPrompt="1"/>
          </p:nvPr>
        </p:nvSpPr>
        <p:spPr>
          <a:xfrm>
            <a:off x="3732279"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sp>
        <p:nvSpPr>
          <p:cNvPr id="40" name="Text Placeholder 37"/>
          <p:cNvSpPr>
            <a:spLocks noGrp="1"/>
          </p:cNvSpPr>
          <p:nvPr>
            <p:ph type="body" sz="quarter" idx="15" hasCustomPrompt="1"/>
          </p:nvPr>
        </p:nvSpPr>
        <p:spPr>
          <a:xfrm>
            <a:off x="6171993"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cxnSp>
        <p:nvCxnSpPr>
          <p:cNvPr id="42" name="Straight Connector 41"/>
          <p:cNvCxnSpPr/>
          <p:nvPr userDrawn="1"/>
        </p:nvCxnSpPr>
        <p:spPr>
          <a:xfrm>
            <a:off x="1292566"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3732279"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171993"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344384" y="158354"/>
            <a:ext cx="8535298"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6" name="Picture 5" descr="A red and blue text on a black background&#10;&#10;AI-generated content may be incorrect.">
            <a:extLst>
              <a:ext uri="{FF2B5EF4-FFF2-40B4-BE49-F238E27FC236}">
                <a16:creationId xmlns:a16="http://schemas.microsoft.com/office/drawing/2014/main" id="{BE597930-7CEB-7513-7DD5-696E31BDD3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Tree>
    <p:extLst>
      <p:ext uri="{BB962C8B-B14F-4D97-AF65-F5344CB8AC3E}">
        <p14:creationId xmlns:p14="http://schemas.microsoft.com/office/powerpoint/2010/main" val="889350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047473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294350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783622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49891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630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931599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509509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880677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1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8531788" y="4729412"/>
            <a:ext cx="548640" cy="297180"/>
          </a:xfrm>
          <a:prstGeom prst="bracketPair">
            <a:avLst>
              <a:gd name="adj" fmla="val 17949"/>
            </a:avLst>
          </a:prstGeom>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0993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36412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4138"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marL="514350" indent="-171450">
              <a:buFont typeface="Arial" panose="020B0604020202020204" pitchFamily="34" charset="0"/>
              <a:buChar cha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3"/>
          </p:nvPr>
        </p:nvSpPr>
        <p:spPr>
          <a:xfrm>
            <a:off x="4632701"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394138" y="158354"/>
            <a:ext cx="8485544"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67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137717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353463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1788" y="4729412"/>
            <a:ext cx="548640" cy="297180"/>
          </a:xfrm>
          <a:prstGeom prst="bracketPair">
            <a:avLst>
              <a:gd name="adj" fmla="val 17949"/>
            </a:avLst>
          </a:prstGeom>
          <a:solidFill>
            <a:srgbClr val="D62027"/>
          </a:solidFill>
        </p:spPr>
        <p:txBody>
          <a:bodyPr/>
          <a:lstStyle>
            <a:lvl1pPr algn="ctr">
              <a:defRPr>
                <a:solidFill>
                  <a:schemeClr val="bg1"/>
                </a:solidFill>
              </a:defRPr>
            </a:lvl1p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548001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VIDER OPTION 2">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6368FE-BB30-52F8-89C1-D155114AB35A}"/>
              </a:ext>
              <a:ext uri="{C183D7F6-B498-43B3-948B-1728B52AA6E4}">
                <adec:decorative xmlns:adec="http://schemas.microsoft.com/office/drawing/2017/decorative" val="1"/>
              </a:ext>
            </a:extLst>
          </p:cNvPr>
          <p:cNvGrpSpPr>
            <a:grpSpLocks noGrp="1" noUngrp="1" noRot="1" noMove="1" noResize="1"/>
          </p:cNvGrpSpPr>
          <p:nvPr userDrawn="1"/>
        </p:nvGrpSpPr>
        <p:grpSpPr>
          <a:xfrm>
            <a:off x="0" y="1"/>
            <a:ext cx="9144000" cy="869146"/>
            <a:chOff x="0" y="1079970"/>
            <a:chExt cx="7112000" cy="224439"/>
          </a:xfrm>
        </p:grpSpPr>
        <p:sp>
          <p:nvSpPr>
            <p:cNvPr id="15" name="Rectangle 14">
              <a:extLst>
                <a:ext uri="{FF2B5EF4-FFF2-40B4-BE49-F238E27FC236}">
                  <a16:creationId xmlns:a16="http://schemas.microsoft.com/office/drawing/2014/main" id="{55A2EC66-252E-FB31-C586-41F7DC2F7D6F}"/>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grpSp>
          <p:nvGrpSpPr>
            <p:cNvPr id="23" name="Group 22">
              <a:extLst>
                <a:ext uri="{FF2B5EF4-FFF2-40B4-BE49-F238E27FC236}">
                  <a16:creationId xmlns:a16="http://schemas.microsoft.com/office/drawing/2014/main" id="{9DF158DF-BAF5-68F6-78E1-1E179A3E0136}"/>
                </a:ext>
              </a:extLst>
            </p:cNvPr>
            <p:cNvGrpSpPr>
              <a:grpSpLocks noGrp="1" noUngrp="1" noRot="1" noMove="1" noResize="1"/>
            </p:cNvGrpSpPr>
            <p:nvPr userDrawn="1"/>
          </p:nvGrpSpPr>
          <p:grpSpPr>
            <a:xfrm>
              <a:off x="430" y="1080101"/>
              <a:ext cx="5345267" cy="224308"/>
              <a:chOff x="1771" y="389"/>
              <a:chExt cx="18815689" cy="664930"/>
            </a:xfrm>
          </p:grpSpPr>
          <p:sp>
            <p:nvSpPr>
              <p:cNvPr id="24" name="Parallelogram 9">
                <a:extLst>
                  <a:ext uri="{FF2B5EF4-FFF2-40B4-BE49-F238E27FC236}">
                    <a16:creationId xmlns:a16="http://schemas.microsoft.com/office/drawing/2014/main" id="{143E1EDA-4AF6-C976-C4EF-C1C84A0090F1}"/>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sp>
            <p:nvSpPr>
              <p:cNvPr id="25" name="Parallelogram 24">
                <a:extLst>
                  <a:ext uri="{FF2B5EF4-FFF2-40B4-BE49-F238E27FC236}">
                    <a16:creationId xmlns:a16="http://schemas.microsoft.com/office/drawing/2014/main" id="{F6FA40E6-EF82-BF3D-A917-8B343EC59494}"/>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sp>
            <p:nvSpPr>
              <p:cNvPr id="26" name="Parallelogram 25">
                <a:extLst>
                  <a:ext uri="{FF2B5EF4-FFF2-40B4-BE49-F238E27FC236}">
                    <a16:creationId xmlns:a16="http://schemas.microsoft.com/office/drawing/2014/main" id="{23549B84-60EC-73B4-5015-36EDBB01E4AA}"/>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sp>
            <p:nvSpPr>
              <p:cNvPr id="27" name="Parallelogram 26">
                <a:extLst>
                  <a:ext uri="{FF2B5EF4-FFF2-40B4-BE49-F238E27FC236}">
                    <a16:creationId xmlns:a16="http://schemas.microsoft.com/office/drawing/2014/main" id="{5C53FF0A-86FC-1D88-9239-97955B1F770D}"/>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sp>
            <p:nvSpPr>
              <p:cNvPr id="28" name="Parallelogram 27">
                <a:extLst>
                  <a:ext uri="{FF2B5EF4-FFF2-40B4-BE49-F238E27FC236}">
                    <a16:creationId xmlns:a16="http://schemas.microsoft.com/office/drawing/2014/main" id="{6AF49E4E-32CD-B60C-5A81-83D00D5ACF6D}"/>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9"/>
              </a:p>
            </p:txBody>
          </p:sp>
        </p:grpSp>
      </p:grpSp>
      <p:grpSp>
        <p:nvGrpSpPr>
          <p:cNvPr id="4" name="Group 3">
            <a:extLst>
              <a:ext uri="{FF2B5EF4-FFF2-40B4-BE49-F238E27FC236}">
                <a16:creationId xmlns:a16="http://schemas.microsoft.com/office/drawing/2014/main" id="{F6E5637B-3F0C-2926-5B7D-F69F43A279AB}"/>
              </a:ext>
              <a:ext uri="{C183D7F6-B498-43B3-948B-1728B52AA6E4}">
                <adec:decorative xmlns:adec="http://schemas.microsoft.com/office/drawing/2017/decorative" val="1"/>
              </a:ext>
            </a:extLst>
          </p:cNvPr>
          <p:cNvGrpSpPr>
            <a:grpSpLocks noGrp="1" noUngrp="1" noRot="1" noMove="1" noResize="1"/>
          </p:cNvGrpSpPr>
          <p:nvPr userDrawn="1"/>
        </p:nvGrpSpPr>
        <p:grpSpPr>
          <a:xfrm>
            <a:off x="1" y="5043950"/>
            <a:ext cx="9144001" cy="106925"/>
            <a:chOff x="7355954" y="15880786"/>
            <a:chExt cx="21904846" cy="578414"/>
          </a:xfrm>
        </p:grpSpPr>
        <p:sp>
          <p:nvSpPr>
            <p:cNvPr id="5" name="Rectangle 20">
              <a:extLst>
                <a:ext uri="{FF2B5EF4-FFF2-40B4-BE49-F238E27FC236}">
                  <a16:creationId xmlns:a16="http://schemas.microsoft.com/office/drawing/2014/main" id="{300377C4-FCF5-82F7-7DB1-68E20E9DF843}"/>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1875"/>
            </a:p>
          </p:txBody>
        </p:sp>
        <p:sp>
          <p:nvSpPr>
            <p:cNvPr id="6" name="Rectangle 20">
              <a:extLst>
                <a:ext uri="{FF2B5EF4-FFF2-40B4-BE49-F238E27FC236}">
                  <a16:creationId xmlns:a16="http://schemas.microsoft.com/office/drawing/2014/main" id="{8617F19E-1B06-5F6E-BC5F-B4999383D269}"/>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1875"/>
            </a:p>
          </p:txBody>
        </p:sp>
        <p:sp>
          <p:nvSpPr>
            <p:cNvPr id="7" name="Rectangle 20">
              <a:extLst>
                <a:ext uri="{FF2B5EF4-FFF2-40B4-BE49-F238E27FC236}">
                  <a16:creationId xmlns:a16="http://schemas.microsoft.com/office/drawing/2014/main" id="{A43CC56B-482B-7088-88A1-9E73AE17CF36}"/>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1875"/>
            </a:p>
          </p:txBody>
        </p:sp>
        <p:sp>
          <p:nvSpPr>
            <p:cNvPr id="8" name="Rectangle 20">
              <a:extLst>
                <a:ext uri="{FF2B5EF4-FFF2-40B4-BE49-F238E27FC236}">
                  <a16:creationId xmlns:a16="http://schemas.microsoft.com/office/drawing/2014/main" id="{CAD4BAC6-1B0A-39BB-6345-BC7EBD647837}"/>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1875"/>
            </a:p>
          </p:txBody>
        </p:sp>
      </p:grpSp>
      <p:sp>
        <p:nvSpPr>
          <p:cNvPr id="11" name="Title 1">
            <a:extLst>
              <a:ext uri="{FF2B5EF4-FFF2-40B4-BE49-F238E27FC236}">
                <a16:creationId xmlns:a16="http://schemas.microsoft.com/office/drawing/2014/main" id="{6E2CA051-2C2A-C819-70ED-EB963429D9BB}"/>
              </a:ext>
            </a:extLst>
          </p:cNvPr>
          <p:cNvSpPr>
            <a:spLocks noGrp="1"/>
          </p:cNvSpPr>
          <p:nvPr>
            <p:ph type="title"/>
          </p:nvPr>
        </p:nvSpPr>
        <p:spPr>
          <a:xfrm>
            <a:off x="85726" y="70921"/>
            <a:ext cx="8229600" cy="857250"/>
          </a:xfrm>
          <a:prstGeom prst="rect">
            <a:avLst/>
          </a:prstGeom>
        </p:spPr>
        <p:txBody>
          <a:bodyPr anchor="ctr"/>
          <a:lstStyle>
            <a:lvl1pPr algn="l">
              <a:lnSpc>
                <a:spcPts val="3000"/>
              </a:lnSpc>
              <a:defRPr sz="1800" b="1" baseline="0">
                <a:solidFill>
                  <a:schemeClr val="bg1"/>
                </a:solidFill>
                <a:effectLst/>
                <a:latin typeface="Calibri" pitchFamily="34" charset="0"/>
              </a:defRPr>
            </a:lvl1pPr>
          </a:lstStyle>
          <a:p>
            <a:endParaRPr lang="en-US"/>
          </a:p>
        </p:txBody>
      </p:sp>
      <p:grpSp>
        <p:nvGrpSpPr>
          <p:cNvPr id="14" name="Graphic 4" descr="CDC logo with trademark. A blue rectangle with a white border. In the center, white sans-serif letters &quot;CDC&quot; are displayed, with four white rays radiating diagonally from the bottom left to the top right behind the letters.">
            <a:extLst>
              <a:ext uri="{FF2B5EF4-FFF2-40B4-BE49-F238E27FC236}">
                <a16:creationId xmlns:a16="http://schemas.microsoft.com/office/drawing/2014/main" id="{C592E4F6-6A31-AF58-C24B-194061AC7A15}"/>
              </a:ext>
            </a:extLst>
          </p:cNvPr>
          <p:cNvGrpSpPr/>
          <p:nvPr userDrawn="1"/>
        </p:nvGrpSpPr>
        <p:grpSpPr>
          <a:xfrm>
            <a:off x="950919" y="4910341"/>
            <a:ext cx="26046" cy="14544"/>
            <a:chOff x="950919" y="4910341"/>
            <a:chExt cx="26046" cy="14544"/>
          </a:xfrm>
          <a:solidFill>
            <a:srgbClr val="FFFFFF"/>
          </a:solidFill>
        </p:grpSpPr>
        <p:sp>
          <p:nvSpPr>
            <p:cNvPr id="16" name="Freeform: Shape 15">
              <a:extLst>
                <a:ext uri="{FF2B5EF4-FFF2-40B4-BE49-F238E27FC236}">
                  <a16:creationId xmlns:a16="http://schemas.microsoft.com/office/drawing/2014/main" id="{57DB3AD8-2EA6-5AB1-7A0D-9BE39D160EFC}"/>
                </a:ext>
              </a:extLst>
            </p:cNvPr>
            <p:cNvSpPr/>
            <p:nvPr/>
          </p:nvSpPr>
          <p:spPr>
            <a:xfrm>
              <a:off x="950919" y="4910341"/>
              <a:ext cx="10839" cy="14544"/>
            </a:xfrm>
            <a:custGeom>
              <a:avLst/>
              <a:gdLst>
                <a:gd name="connsiteX0" fmla="*/ 0 w 10839"/>
                <a:gd name="connsiteY0" fmla="*/ 2106 h 14544"/>
                <a:gd name="connsiteX1" fmla="*/ 4289 w 10839"/>
                <a:gd name="connsiteY1" fmla="*/ 2106 h 14544"/>
                <a:gd name="connsiteX2" fmla="*/ 4289 w 10839"/>
                <a:gd name="connsiteY2" fmla="*/ 14544 h 14544"/>
                <a:gd name="connsiteX3" fmla="*/ 6551 w 10839"/>
                <a:gd name="connsiteY3" fmla="*/ 14544 h 14544"/>
                <a:gd name="connsiteX4" fmla="*/ 6551 w 10839"/>
                <a:gd name="connsiteY4" fmla="*/ 2106 h 14544"/>
                <a:gd name="connsiteX5" fmla="*/ 10840 w 10839"/>
                <a:gd name="connsiteY5" fmla="*/ 2106 h 14544"/>
                <a:gd name="connsiteX6" fmla="*/ 10840 w 10839"/>
                <a:gd name="connsiteY6" fmla="*/ 0 h 14544"/>
                <a:gd name="connsiteX7" fmla="*/ 0 w 10839"/>
                <a:gd name="connsiteY7" fmla="*/ 0 h 14544"/>
                <a:gd name="connsiteX8" fmla="*/ 0 w 10839"/>
                <a:gd name="connsiteY8" fmla="*/ 2106 h 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9" h="14544">
                  <a:moveTo>
                    <a:pt x="0" y="2106"/>
                  </a:moveTo>
                  <a:lnTo>
                    <a:pt x="4289" y="2106"/>
                  </a:lnTo>
                  <a:lnTo>
                    <a:pt x="4289" y="14544"/>
                  </a:lnTo>
                  <a:lnTo>
                    <a:pt x="6551" y="14544"/>
                  </a:lnTo>
                  <a:lnTo>
                    <a:pt x="6551" y="2106"/>
                  </a:lnTo>
                  <a:lnTo>
                    <a:pt x="10840" y="2106"/>
                  </a:lnTo>
                  <a:lnTo>
                    <a:pt x="10840" y="0"/>
                  </a:lnTo>
                  <a:lnTo>
                    <a:pt x="0" y="0"/>
                  </a:lnTo>
                  <a:lnTo>
                    <a:pt x="0" y="2106"/>
                  </a:lnTo>
                  <a:close/>
                </a:path>
              </a:pathLst>
            </a:custGeom>
            <a:solidFill>
              <a:srgbClr val="FFFFFF"/>
            </a:solidFill>
            <a:ln w="0"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EB96E871-38BC-1CDD-B6FB-F3EDFBB3531E}"/>
                </a:ext>
              </a:extLst>
            </p:cNvPr>
            <p:cNvSpPr/>
            <p:nvPr/>
          </p:nvSpPr>
          <p:spPr>
            <a:xfrm>
              <a:off x="963280" y="4910341"/>
              <a:ext cx="13686" cy="14544"/>
            </a:xfrm>
            <a:custGeom>
              <a:avLst/>
              <a:gdLst>
                <a:gd name="connsiteX0" fmla="*/ 10918 w 13686"/>
                <a:gd name="connsiteY0" fmla="*/ 0 h 14544"/>
                <a:gd name="connsiteX1" fmla="*/ 6863 w 13686"/>
                <a:gd name="connsiteY1" fmla="*/ 11035 h 14544"/>
                <a:gd name="connsiteX2" fmla="*/ 2924 w 13686"/>
                <a:gd name="connsiteY2" fmla="*/ 312 h 14544"/>
                <a:gd name="connsiteX3" fmla="*/ 2807 w 13686"/>
                <a:gd name="connsiteY3" fmla="*/ 0 h 14544"/>
                <a:gd name="connsiteX4" fmla="*/ 0 w 13686"/>
                <a:gd name="connsiteY4" fmla="*/ 0 h 14544"/>
                <a:gd name="connsiteX5" fmla="*/ 0 w 13686"/>
                <a:gd name="connsiteY5" fmla="*/ 14544 h 14544"/>
                <a:gd name="connsiteX6" fmla="*/ 2262 w 13686"/>
                <a:gd name="connsiteY6" fmla="*/ 14544 h 14544"/>
                <a:gd name="connsiteX7" fmla="*/ 2262 w 13686"/>
                <a:gd name="connsiteY7" fmla="*/ 4679 h 14544"/>
                <a:gd name="connsiteX8" fmla="*/ 5888 w 13686"/>
                <a:gd name="connsiteY8" fmla="*/ 14544 h 14544"/>
                <a:gd name="connsiteX9" fmla="*/ 7798 w 13686"/>
                <a:gd name="connsiteY9" fmla="*/ 14544 h 14544"/>
                <a:gd name="connsiteX10" fmla="*/ 11425 w 13686"/>
                <a:gd name="connsiteY10" fmla="*/ 4679 h 14544"/>
                <a:gd name="connsiteX11" fmla="*/ 11425 w 13686"/>
                <a:gd name="connsiteY11" fmla="*/ 14544 h 14544"/>
                <a:gd name="connsiteX12" fmla="*/ 13686 w 13686"/>
                <a:gd name="connsiteY12" fmla="*/ 14544 h 14544"/>
                <a:gd name="connsiteX13" fmla="*/ 13686 w 13686"/>
                <a:gd name="connsiteY13" fmla="*/ 0 h 14544"/>
                <a:gd name="connsiteX14" fmla="*/ 10918 w 13686"/>
                <a:gd name="connsiteY14" fmla="*/ 0 h 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6" h="14544">
                  <a:moveTo>
                    <a:pt x="10918" y="0"/>
                  </a:moveTo>
                  <a:lnTo>
                    <a:pt x="6863" y="11035"/>
                  </a:lnTo>
                  <a:lnTo>
                    <a:pt x="2924" y="312"/>
                  </a:lnTo>
                  <a:lnTo>
                    <a:pt x="2807" y="0"/>
                  </a:lnTo>
                  <a:lnTo>
                    <a:pt x="0" y="0"/>
                  </a:lnTo>
                  <a:lnTo>
                    <a:pt x="0" y="14544"/>
                  </a:lnTo>
                  <a:lnTo>
                    <a:pt x="2262" y="14544"/>
                  </a:lnTo>
                  <a:lnTo>
                    <a:pt x="2262" y="4679"/>
                  </a:lnTo>
                  <a:lnTo>
                    <a:pt x="5888" y="14544"/>
                  </a:lnTo>
                  <a:lnTo>
                    <a:pt x="7798" y="14544"/>
                  </a:lnTo>
                  <a:lnTo>
                    <a:pt x="11425" y="4679"/>
                  </a:lnTo>
                  <a:lnTo>
                    <a:pt x="11425" y="14544"/>
                  </a:lnTo>
                  <a:lnTo>
                    <a:pt x="13686" y="14544"/>
                  </a:lnTo>
                  <a:lnTo>
                    <a:pt x="13686" y="0"/>
                  </a:lnTo>
                  <a:lnTo>
                    <a:pt x="10918" y="0"/>
                  </a:lnTo>
                  <a:close/>
                </a:path>
              </a:pathLst>
            </a:custGeom>
            <a:solidFill>
              <a:srgbClr val="FFFFFF"/>
            </a:solidFill>
            <a:ln w="0" cap="flat">
              <a:noFill/>
              <a:prstDash val="solid"/>
              <a:miter/>
            </a:ln>
          </p:spPr>
          <p:txBody>
            <a:bodyPr rtlCol="0" anchor="ctr"/>
            <a:lstStyle/>
            <a:p>
              <a:endParaRPr lang="en-US" sz="1350"/>
            </a:p>
          </p:txBody>
        </p:sp>
      </p:grpSp>
      <p:sp>
        <p:nvSpPr>
          <p:cNvPr id="10" name="Chart Placeholder 9">
            <a:extLst>
              <a:ext uri="{FF2B5EF4-FFF2-40B4-BE49-F238E27FC236}">
                <a16:creationId xmlns:a16="http://schemas.microsoft.com/office/drawing/2014/main" id="{B90136A3-6052-853A-8259-82A80A823509}"/>
              </a:ext>
            </a:extLst>
          </p:cNvPr>
          <p:cNvSpPr>
            <a:spLocks noGrp="1"/>
          </p:cNvSpPr>
          <p:nvPr>
            <p:ph type="chart" sz="quarter" idx="10"/>
          </p:nvPr>
        </p:nvSpPr>
        <p:spPr>
          <a:xfrm>
            <a:off x="2266950" y="1517650"/>
            <a:ext cx="4419600" cy="2495550"/>
          </a:xfrm>
        </p:spPr>
        <p:txBody>
          <a:bodyPr/>
          <a:lstStyle/>
          <a:p>
            <a:endParaRPr lang="en-US"/>
          </a:p>
        </p:txBody>
      </p:sp>
    </p:spTree>
    <p:extLst>
      <p:ext uri="{BB962C8B-B14F-4D97-AF65-F5344CB8AC3E}">
        <p14:creationId xmlns:p14="http://schemas.microsoft.com/office/powerpoint/2010/main" val="3217158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29B1-AECC-8F08-500E-1A4D8A8D6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7B3A5-4AB8-8FF5-1396-7FBADCCB9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36B0-6B8E-017A-11AD-C359D636B329}"/>
              </a:ext>
            </a:extLst>
          </p:cNvPr>
          <p:cNvSpPr>
            <a:spLocks noGrp="1"/>
          </p:cNvSpPr>
          <p:nvPr>
            <p:ph type="dt" sz="half" idx="10"/>
          </p:nvPr>
        </p:nvSpPr>
        <p:spPr/>
        <p:txBody>
          <a:bodyPr/>
          <a:lstStyle/>
          <a:p>
            <a:fld id="{7FBBE4D9-5692-4488-B733-E557069CD53F}" type="datetimeFigureOut">
              <a:rPr lang="en-US" smtClean="0"/>
              <a:t>3/5/2026</a:t>
            </a:fld>
            <a:endParaRPr lang="en-US"/>
          </a:p>
        </p:txBody>
      </p:sp>
      <p:sp>
        <p:nvSpPr>
          <p:cNvPr id="5" name="Footer Placeholder 4">
            <a:extLst>
              <a:ext uri="{FF2B5EF4-FFF2-40B4-BE49-F238E27FC236}">
                <a16:creationId xmlns:a16="http://schemas.microsoft.com/office/drawing/2014/main" id="{71B3515B-91A0-D777-BBAD-727932E1F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36F72-50B4-33A7-6DCC-7592A80C1F55}"/>
              </a:ext>
            </a:extLst>
          </p:cNvPr>
          <p:cNvSpPr>
            <a:spLocks noGrp="1"/>
          </p:cNvSpPr>
          <p:nvPr>
            <p:ph type="sldNum" sz="quarter" idx="12"/>
          </p:nvPr>
        </p:nvSpPr>
        <p:spPr/>
        <p:txBody>
          <a:bodyPr/>
          <a:lstStyle/>
          <a:p>
            <a:fld id="{553E2910-AB74-4307-9F7B-501B78EA9EC5}" type="slidenum">
              <a:rPr lang="en-US" smtClean="0"/>
              <a:t>‹#›</a:t>
            </a:fld>
            <a:endParaRPr lang="en-US"/>
          </a:p>
        </p:txBody>
      </p:sp>
    </p:spTree>
    <p:extLst>
      <p:ext uri="{BB962C8B-B14F-4D97-AF65-F5344CB8AC3E}">
        <p14:creationId xmlns:p14="http://schemas.microsoft.com/office/powerpoint/2010/main" val="395937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AF7E-A214-FF7C-3C99-540F70D59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E90D6-3F1D-54E0-C12C-E8DC99BF7774}"/>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57739-53E2-2E04-3CDC-7357E5313C2E}"/>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3E3AF-2742-DCB6-1798-60227A99BC33}"/>
              </a:ext>
            </a:extLst>
          </p:cNvPr>
          <p:cNvSpPr>
            <a:spLocks noGrp="1"/>
          </p:cNvSpPr>
          <p:nvPr>
            <p:ph type="dt" sz="half" idx="10"/>
          </p:nvPr>
        </p:nvSpPr>
        <p:spPr/>
        <p:txBody>
          <a:bodyPr/>
          <a:lstStyle/>
          <a:p>
            <a:fld id="{7FBBE4D9-5692-4488-B733-E557069CD53F}" type="datetimeFigureOut">
              <a:rPr lang="en-US" smtClean="0"/>
              <a:t>3/5/2026</a:t>
            </a:fld>
            <a:endParaRPr lang="en-US"/>
          </a:p>
        </p:txBody>
      </p:sp>
      <p:sp>
        <p:nvSpPr>
          <p:cNvPr id="6" name="Footer Placeholder 5">
            <a:extLst>
              <a:ext uri="{FF2B5EF4-FFF2-40B4-BE49-F238E27FC236}">
                <a16:creationId xmlns:a16="http://schemas.microsoft.com/office/drawing/2014/main" id="{040115D1-ED51-F505-4B4B-8C7502F48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CC1FB-F3EE-A061-713F-3C3E62A8B00D}"/>
              </a:ext>
            </a:extLst>
          </p:cNvPr>
          <p:cNvSpPr>
            <a:spLocks noGrp="1"/>
          </p:cNvSpPr>
          <p:nvPr>
            <p:ph type="sldNum" sz="quarter" idx="12"/>
          </p:nvPr>
        </p:nvSpPr>
        <p:spPr/>
        <p:txBody>
          <a:bodyPr/>
          <a:lstStyle/>
          <a:p>
            <a:fld id="{553E2910-AB74-4307-9F7B-501B78EA9EC5}" type="slidenum">
              <a:rPr lang="en-US" smtClean="0"/>
              <a:t>‹#›</a:t>
            </a:fld>
            <a:endParaRPr lang="en-US"/>
          </a:p>
        </p:txBody>
      </p:sp>
    </p:spTree>
    <p:extLst>
      <p:ext uri="{BB962C8B-B14F-4D97-AF65-F5344CB8AC3E}">
        <p14:creationId xmlns:p14="http://schemas.microsoft.com/office/powerpoint/2010/main" val="1580739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451186" y="349762"/>
            <a:ext cx="8186402" cy="380873"/>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462DF59D-F508-7045-9FB1-C5D517589B40}"/>
              </a:ext>
            </a:extLst>
          </p:cNvPr>
          <p:cNvPicPr>
            <a:picLocks noChangeAspect="1"/>
          </p:cNvPicPr>
          <p:nvPr userDrawn="1"/>
        </p:nvPicPr>
        <p:blipFill>
          <a:blip r:embed="rId2"/>
          <a:stretch>
            <a:fillRect/>
          </a:stretch>
        </p:blipFill>
        <p:spPr>
          <a:xfrm>
            <a:off x="451185" y="4800600"/>
            <a:ext cx="2286000" cy="127362"/>
          </a:xfrm>
          <a:prstGeom prst="rect">
            <a:avLst/>
          </a:prstGeom>
        </p:spPr>
      </p:pic>
    </p:spTree>
    <p:extLst>
      <p:ext uri="{BB962C8B-B14F-4D97-AF65-F5344CB8AC3E}">
        <p14:creationId xmlns:p14="http://schemas.microsoft.com/office/powerpoint/2010/main" val="4142615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056117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F14B053B-FB02-EA66-5FA3-F237061370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0729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alpha val="50000"/>
          </a:schemeClr>
        </a:solidFill>
        <a:effectLst/>
      </p:bgPr>
    </p:bg>
    <p:spTree>
      <p:nvGrpSpPr>
        <p:cNvPr id="1" name=""/>
        <p:cNvGrpSpPr/>
        <p:nvPr/>
      </p:nvGrpSpPr>
      <p:grpSpPr>
        <a:xfrm>
          <a:off x="0" y="0"/>
          <a:ext cx="0" cy="0"/>
          <a:chOff x="0" y="0"/>
          <a:chExt cx="0" cy="0"/>
        </a:xfrm>
      </p:grpSpPr>
      <p:pic>
        <p:nvPicPr>
          <p:cNvPr id="13" name="Picture 12" descr="A drawing of a city&#10;&#10;AI-generated content may be incorrect.">
            <a:extLst>
              <a:ext uri="{FF2B5EF4-FFF2-40B4-BE49-F238E27FC236}">
                <a16:creationId xmlns:a16="http://schemas.microsoft.com/office/drawing/2014/main" id="{88ED9153-7B60-7B8A-DD55-8140FE7CD820}"/>
              </a:ext>
            </a:extLst>
          </p:cNvPr>
          <p:cNvPicPr>
            <a:picLocks noChangeAspect="1"/>
          </p:cNvPicPr>
          <p:nvPr userDrawn="1"/>
        </p:nvPicPr>
        <p:blipFill>
          <a:blip r:embed="rId2" cstate="email">
            <a:alphaModFix amt="70000"/>
            <a:extLst>
              <a:ext uri="{28A0092B-C50C-407E-A947-70E740481C1C}">
                <a14:useLocalDpi xmlns:a14="http://schemas.microsoft.com/office/drawing/2010/main"/>
              </a:ext>
            </a:extLst>
          </a:blip>
          <a:srcRect/>
          <a:stretch>
            <a:fillRect/>
          </a:stretch>
        </p:blipFill>
        <p:spPr>
          <a:xfrm>
            <a:off x="0" y="290947"/>
            <a:ext cx="9144000" cy="4857986"/>
          </a:xfrm>
          <a:prstGeom prst="rect">
            <a:avLst/>
          </a:prstGeom>
        </p:spPr>
      </p:pic>
      <p:sp>
        <p:nvSpPr>
          <p:cNvPr id="5" name="Text Placeholder 4"/>
          <p:cNvSpPr>
            <a:spLocks noGrp="1"/>
          </p:cNvSpPr>
          <p:nvPr>
            <p:ph type="body" sz="quarter" idx="11"/>
          </p:nvPr>
        </p:nvSpPr>
        <p:spPr>
          <a:xfrm>
            <a:off x="749567" y="285514"/>
            <a:ext cx="7644866" cy="938775"/>
          </a:xfrm>
        </p:spPr>
        <p:txBody>
          <a:bodyPr anchor="b">
            <a:normAutofit/>
          </a:bodyPr>
          <a:lstStyle>
            <a:lvl1pPr marL="0" indent="0" algn="ctr">
              <a:buNone/>
              <a:defRPr sz="4400" b="1" baseline="0">
                <a:solidFill>
                  <a:srgbClr val="BB352B"/>
                </a:solidFill>
                <a:latin typeface="Arial" panose="020B0604020202020204" pitchFamily="34" charset="0"/>
                <a:cs typeface="Arial" panose="020B0604020202020204" pitchFamily="34" charset="0"/>
              </a:defRPr>
            </a:lvl1pPr>
          </a:lstStyle>
          <a:p>
            <a:pPr lvl="0"/>
            <a:endParaRPr lang="en-US"/>
          </a:p>
        </p:txBody>
      </p:sp>
      <p:sp>
        <p:nvSpPr>
          <p:cNvPr id="12" name="Text Placeholder 11"/>
          <p:cNvSpPr>
            <a:spLocks noGrp="1"/>
          </p:cNvSpPr>
          <p:nvPr>
            <p:ph type="body" sz="quarter" idx="12"/>
          </p:nvPr>
        </p:nvSpPr>
        <p:spPr>
          <a:xfrm>
            <a:off x="757989" y="1827528"/>
            <a:ext cx="7644866" cy="443957"/>
          </a:xfrm>
        </p:spPr>
        <p:txBody>
          <a:bodyPr/>
          <a:lstStyle>
            <a:lvl1pPr marL="0" indent="0" algn="ctr">
              <a:lnSpc>
                <a:spcPct val="100000"/>
              </a:lnSpc>
              <a:spcBef>
                <a:spcPts val="0"/>
              </a:spcBef>
              <a:buNone/>
              <a:defRPr b="1">
                <a:solidFill>
                  <a:schemeClr val="tx1"/>
                </a:solidFill>
                <a:latin typeface="Arial" panose="020B0604020202020204" pitchFamily="34" charset="0"/>
                <a:cs typeface="Arial" panose="020B0604020202020204" pitchFamily="34" charset="0"/>
              </a:defRPr>
            </a:lvl1pPr>
          </a:lstStyle>
          <a:p>
            <a:pPr lvl="0"/>
            <a:endParaRPr lang="en-US"/>
          </a:p>
        </p:txBody>
      </p:sp>
      <p:sp>
        <p:nvSpPr>
          <p:cNvPr id="14" name="Text Placeholder 13"/>
          <p:cNvSpPr>
            <a:spLocks noGrp="1"/>
          </p:cNvSpPr>
          <p:nvPr>
            <p:ph type="body" sz="quarter" idx="13"/>
          </p:nvPr>
        </p:nvSpPr>
        <p:spPr>
          <a:xfrm>
            <a:off x="741145" y="2286200"/>
            <a:ext cx="7661710" cy="1126750"/>
          </a:xfrm>
        </p:spPr>
        <p:txBody>
          <a:bodyPr>
            <a:normAutofit/>
          </a:bodyPr>
          <a:lstStyle>
            <a:lvl1pPr marL="0" indent="0" algn="ctr">
              <a:lnSpc>
                <a:spcPct val="100000"/>
              </a:lnSpc>
              <a:spcBef>
                <a:spcPts val="0"/>
              </a:spcBef>
              <a:spcAft>
                <a:spcPts val="600"/>
              </a:spcAft>
              <a:buNone/>
              <a:defRPr sz="1800" baseline="0">
                <a:solidFill>
                  <a:schemeClr val="tx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66398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6995B9C3-93E6-1F6A-34FF-5F2F65BBFA66}"/>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7A6145A-AFB2-9D72-6819-9B4F409F8407}"/>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0" y="138425"/>
            <a:ext cx="9144000" cy="1042629"/>
          </a:xfrm>
          <a:prstGeom prst="rect">
            <a:avLst/>
          </a:prstGeom>
          <a:solidFill>
            <a:srgbClr val="1C4B94"/>
          </a:solidFill>
          <a:ln w="12700" cap="flat" cmpd="sng" algn="ctr">
            <a:solidFill>
              <a:srgbClr val="1C4B9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0314122-E254-3D1B-7671-43C91888F1AB}"/>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F28D140-4B8E-3249-D060-238C014EA506}"/>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red and blue text on a black background&#10;&#10;AI-generated content may be incorrect.">
            <a:extLst>
              <a:ext uri="{FF2B5EF4-FFF2-40B4-BE49-F238E27FC236}">
                <a16:creationId xmlns:a16="http://schemas.microsoft.com/office/drawing/2014/main" id="{4B8371F5-1FC5-1C9E-8918-7A1CBBEFD6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F332CD8-439A-6916-523A-DA9DCA29B3BD}"/>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4626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292567" y="1297526"/>
            <a:ext cx="1750219" cy="1601391"/>
          </a:xfrm>
        </p:spPr>
        <p:txBody>
          <a:bodyPr/>
          <a:lstStyle/>
          <a:p>
            <a:endParaRPr lang="en-US"/>
          </a:p>
        </p:txBody>
      </p:sp>
      <p:sp>
        <p:nvSpPr>
          <p:cNvPr id="24" name="Content Placeholder 3"/>
          <p:cNvSpPr txBox="1">
            <a:spLocks/>
          </p:cNvSpPr>
          <p:nvPr userDrawn="1"/>
        </p:nvSpPr>
        <p:spPr>
          <a:xfrm>
            <a:off x="1292567" y="1278024"/>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solidFill>
                  <a:srgbClr val="201E56"/>
                </a:solidFill>
              </a:ln>
              <a:solidFill>
                <a:schemeClr val="accent5"/>
              </a:solidFill>
              <a:effectLst/>
              <a:uLnTx/>
              <a:uFillTx/>
              <a:latin typeface="Calibri" panose="020F0502020204030204"/>
              <a:ea typeface="+mn-ea"/>
              <a:cs typeface="+mn-cs"/>
            </a:endParaRPr>
          </a:p>
        </p:txBody>
      </p:sp>
      <p:sp>
        <p:nvSpPr>
          <p:cNvPr id="33" name="Picture Placeholder 29"/>
          <p:cNvSpPr>
            <a:spLocks noGrp="1"/>
          </p:cNvSpPr>
          <p:nvPr>
            <p:ph type="pic" sz="quarter" idx="11"/>
          </p:nvPr>
        </p:nvSpPr>
        <p:spPr>
          <a:xfrm>
            <a:off x="3732280" y="1317027"/>
            <a:ext cx="1750219" cy="1601391"/>
          </a:xfrm>
        </p:spPr>
        <p:txBody>
          <a:bodyPr/>
          <a:lstStyle/>
          <a:p>
            <a:endParaRPr lang="en-US"/>
          </a:p>
        </p:txBody>
      </p:sp>
      <p:sp>
        <p:nvSpPr>
          <p:cNvPr id="34" name="Content Placeholder 3"/>
          <p:cNvSpPr txBox="1">
            <a:spLocks/>
          </p:cNvSpPr>
          <p:nvPr userDrawn="1"/>
        </p:nvSpPr>
        <p:spPr>
          <a:xfrm>
            <a:off x="3732280" y="1297526"/>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chemeClr val="accent5"/>
              </a:solidFill>
              <a:effectLst/>
              <a:uLnTx/>
              <a:uFillTx/>
              <a:latin typeface="Calibri" panose="020F0502020204030204"/>
              <a:ea typeface="+mn-ea"/>
              <a:cs typeface="+mn-cs"/>
            </a:endParaRPr>
          </a:p>
        </p:txBody>
      </p:sp>
      <p:sp>
        <p:nvSpPr>
          <p:cNvPr id="35" name="Picture Placeholder 29"/>
          <p:cNvSpPr>
            <a:spLocks noGrp="1"/>
          </p:cNvSpPr>
          <p:nvPr>
            <p:ph type="pic" sz="quarter" idx="12"/>
          </p:nvPr>
        </p:nvSpPr>
        <p:spPr>
          <a:xfrm>
            <a:off x="6171993" y="1297526"/>
            <a:ext cx="1750219" cy="1601391"/>
          </a:xfrm>
        </p:spPr>
        <p:txBody>
          <a:bodyPr/>
          <a:lstStyle/>
          <a:p>
            <a:endParaRPr lang="en-US"/>
          </a:p>
        </p:txBody>
      </p:sp>
      <p:sp>
        <p:nvSpPr>
          <p:cNvPr id="36" name="Content Placeholder 3"/>
          <p:cNvSpPr txBox="1">
            <a:spLocks/>
          </p:cNvSpPr>
          <p:nvPr userDrawn="1"/>
        </p:nvSpPr>
        <p:spPr>
          <a:xfrm>
            <a:off x="6171993" y="1278024"/>
            <a:ext cx="1750220" cy="1601391"/>
          </a:xfrm>
          <a:prstGeom prst="rect">
            <a:avLst/>
          </a:prstGeom>
          <a:ln w="63500">
            <a:solidFill>
              <a:srgbClr val="201E5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chemeClr val="accent5"/>
              </a:solidFill>
              <a:effectLst/>
              <a:uLnTx/>
              <a:uFillTx/>
              <a:latin typeface="Calibri" panose="020F0502020204030204"/>
              <a:ea typeface="+mn-ea"/>
              <a:cs typeface="+mn-cs"/>
            </a:endParaRPr>
          </a:p>
        </p:txBody>
      </p:sp>
      <p:sp>
        <p:nvSpPr>
          <p:cNvPr id="38" name="Text Placeholder 37"/>
          <p:cNvSpPr>
            <a:spLocks noGrp="1"/>
          </p:cNvSpPr>
          <p:nvPr>
            <p:ph type="body" sz="quarter" idx="13" hasCustomPrompt="1"/>
          </p:nvPr>
        </p:nvSpPr>
        <p:spPr>
          <a:xfrm>
            <a:off x="1292567"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sp>
        <p:nvSpPr>
          <p:cNvPr id="39" name="Text Placeholder 37"/>
          <p:cNvSpPr>
            <a:spLocks noGrp="1"/>
          </p:cNvSpPr>
          <p:nvPr>
            <p:ph type="body" sz="quarter" idx="14" hasCustomPrompt="1"/>
          </p:nvPr>
        </p:nvSpPr>
        <p:spPr>
          <a:xfrm>
            <a:off x="3732279"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sp>
        <p:nvSpPr>
          <p:cNvPr id="40" name="Text Placeholder 37"/>
          <p:cNvSpPr>
            <a:spLocks noGrp="1"/>
          </p:cNvSpPr>
          <p:nvPr>
            <p:ph type="body" sz="quarter" idx="15" hasCustomPrompt="1"/>
          </p:nvPr>
        </p:nvSpPr>
        <p:spPr>
          <a:xfrm>
            <a:off x="6171993" y="3033709"/>
            <a:ext cx="1750219" cy="1040196"/>
          </a:xfrm>
        </p:spPr>
        <p:txBody>
          <a:bodyPr>
            <a:noAutofit/>
          </a:bodyPr>
          <a:lstStyle>
            <a:lvl1pPr marL="0" indent="0" algn="ctr">
              <a:lnSpc>
                <a:spcPct val="100000"/>
              </a:lnSpc>
              <a:spcBef>
                <a:spcPts val="0"/>
              </a:spcBef>
              <a:spcAft>
                <a:spcPts val="600"/>
              </a:spcAft>
              <a:buNone/>
              <a:defRPr sz="1500" baseline="0">
                <a:solidFill>
                  <a:schemeClr val="tx1"/>
                </a:solidFill>
              </a:defRPr>
            </a:lvl1pPr>
          </a:lstStyle>
          <a:p>
            <a:pPr lvl="0"/>
            <a:r>
              <a:rPr lang="en-US"/>
              <a:t>Name</a:t>
            </a:r>
          </a:p>
          <a:p>
            <a:pPr lvl="0"/>
            <a:r>
              <a:rPr lang="en-US"/>
              <a:t>Position</a:t>
            </a:r>
          </a:p>
          <a:p>
            <a:pPr lvl="0"/>
            <a:r>
              <a:rPr lang="en-US"/>
              <a:t>Institution</a:t>
            </a:r>
          </a:p>
          <a:p>
            <a:pPr lvl="0"/>
            <a:r>
              <a:rPr lang="en-US"/>
              <a:t>City, State</a:t>
            </a:r>
          </a:p>
        </p:txBody>
      </p:sp>
      <p:cxnSp>
        <p:nvCxnSpPr>
          <p:cNvPr id="42" name="Straight Connector 41"/>
          <p:cNvCxnSpPr/>
          <p:nvPr userDrawn="1"/>
        </p:nvCxnSpPr>
        <p:spPr>
          <a:xfrm>
            <a:off x="1292566"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3732279"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171993" y="2996291"/>
            <a:ext cx="1750219" cy="0"/>
          </a:xfrm>
          <a:prstGeom prst="line">
            <a:avLst/>
          </a:prstGeom>
          <a:ln w="254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hasCustomPrompt="1"/>
          </p:nvPr>
        </p:nvSpPr>
        <p:spPr>
          <a:xfrm>
            <a:off x="344384" y="158354"/>
            <a:ext cx="8535298"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6" name="Picture 5" descr="A red and blue text on a black background&#10;&#10;AI-generated content may be incorrect.">
            <a:extLst>
              <a:ext uri="{FF2B5EF4-FFF2-40B4-BE49-F238E27FC236}">
                <a16:creationId xmlns:a16="http://schemas.microsoft.com/office/drawing/2014/main" id="{BE597930-7CEB-7513-7DD5-696E31BDD3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Tree>
    <p:extLst>
      <p:ext uri="{BB962C8B-B14F-4D97-AF65-F5344CB8AC3E}">
        <p14:creationId xmlns:p14="http://schemas.microsoft.com/office/powerpoint/2010/main" val="692023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4138"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marL="514350" indent="-171450">
              <a:buFont typeface="Arial" panose="020B0604020202020204" pitchFamily="34" charset="0"/>
              <a:buChar cha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3"/>
          </p:nvPr>
        </p:nvSpPr>
        <p:spPr>
          <a:xfrm>
            <a:off x="4632701"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394138" y="158354"/>
            <a:ext cx="8485544"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219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 1 column">
    <p:spTree>
      <p:nvGrpSpPr>
        <p:cNvPr id="1" name="Shape 31"/>
        <p:cNvGrpSpPr/>
        <p:nvPr/>
      </p:nvGrpSpPr>
      <p:grpSpPr>
        <a:xfrm>
          <a:off x="0" y="0"/>
          <a:ext cx="0" cy="0"/>
          <a:chOff x="0" y="0"/>
          <a:chExt cx="0" cy="0"/>
        </a:xfrm>
      </p:grpSpPr>
      <p:sp>
        <p:nvSpPr>
          <p:cNvPr id="14" name="Rectangle 13">
            <a:extLst>
              <a:ext uri="{FF2B5EF4-FFF2-40B4-BE49-F238E27FC236}">
                <a16:creationId xmlns:a16="http://schemas.microsoft.com/office/drawing/2014/main" id="{6DA915CA-1A66-6B06-9F40-35998C4CEF79}"/>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519DB6-0287-BCE2-63C3-1570A29FD94B}"/>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 y="138425"/>
            <a:ext cx="9144000" cy="1042629"/>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Text Placeholder 29">
            <a:extLst>
              <a:ext uri="{FF2B5EF4-FFF2-40B4-BE49-F238E27FC236}">
                <a16:creationId xmlns:a16="http://schemas.microsoft.com/office/drawing/2014/main" id="{AC04612E-C38D-34AA-87BD-BA00A6E09B8A}"/>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32BE1D89-9876-6BE7-BCF7-5814F6F960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A5066E7D-245A-9EB9-C986-327816C105B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7" name="Rectangle 16">
            <a:extLst>
              <a:ext uri="{FF2B5EF4-FFF2-40B4-BE49-F238E27FC236}">
                <a16:creationId xmlns:a16="http://schemas.microsoft.com/office/drawing/2014/main" id="{48805211-1963-8F81-F6A8-BF01D26956F3}"/>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15D149D-171F-3727-5A39-4EB1D290745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946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06A42399-0648-4C9B-03A9-D93DA0C01E1A}"/>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62A0648-F16D-AFE6-9B29-A2E3C8D790CC}"/>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3988C5-BB42-D5D9-4B99-AD7016E9D340}"/>
              </a:ext>
            </a:extLst>
          </p:cNvPr>
          <p:cNvSpPr/>
          <p:nvPr userDrawn="1"/>
        </p:nvSpPr>
        <p:spPr>
          <a:xfrm>
            <a:off x="1" y="138425"/>
            <a:ext cx="9144000" cy="579397"/>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Text Placeholder 29">
            <a:extLst>
              <a:ext uri="{FF2B5EF4-FFF2-40B4-BE49-F238E27FC236}">
                <a16:creationId xmlns:a16="http://schemas.microsoft.com/office/drawing/2014/main" id="{8721EFFB-63F5-1C6F-F72B-8E3AD0BC8A62}"/>
              </a:ext>
            </a:extLst>
          </p:cNvPr>
          <p:cNvSpPr>
            <a:spLocks noGrp="1"/>
          </p:cNvSpPr>
          <p:nvPr>
            <p:ph type="body" sz="quarter" idx="10"/>
          </p:nvPr>
        </p:nvSpPr>
        <p:spPr>
          <a:xfrm>
            <a:off x="465138" y="879475"/>
            <a:ext cx="8454010" cy="3986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ue text on a black background&#10;&#10;AI-generated content may be incorrect.">
            <a:extLst>
              <a:ext uri="{FF2B5EF4-FFF2-40B4-BE49-F238E27FC236}">
                <a16:creationId xmlns:a16="http://schemas.microsoft.com/office/drawing/2014/main" id="{778FDE1F-5AE9-EB62-56FC-E621AC7AAC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6" name="Slide Number Placeholder 6">
            <a:extLst>
              <a:ext uri="{FF2B5EF4-FFF2-40B4-BE49-F238E27FC236}">
                <a16:creationId xmlns:a16="http://schemas.microsoft.com/office/drawing/2014/main" id="{4F4474E5-C27A-1EBB-6876-E1F23E24950F}"/>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174236D8-9802-172A-F6D1-C9694CE41EB0}"/>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DC6A2D-C42B-200C-7A6A-A77E5A91F2BA}"/>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018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2BD11C0E-34DA-55B2-999C-893D21E7B7E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8FD830-55FF-4F3C-367D-3A5112E27A93}"/>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Text Placeholder 29">
            <a:extLst>
              <a:ext uri="{FF2B5EF4-FFF2-40B4-BE49-F238E27FC236}">
                <a16:creationId xmlns:a16="http://schemas.microsoft.com/office/drawing/2014/main" id="{35D2919A-2638-9584-91DC-096D423C7534}"/>
              </a:ext>
            </a:extLst>
          </p:cNvPr>
          <p:cNvSpPr>
            <a:spLocks noGrp="1"/>
          </p:cNvSpPr>
          <p:nvPr>
            <p:ph type="body" sz="quarter" idx="10"/>
          </p:nvPr>
        </p:nvSpPr>
        <p:spPr>
          <a:xfrm>
            <a:off x="465138" y="879475"/>
            <a:ext cx="8454010" cy="3986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1" y="138425"/>
            <a:ext cx="9144002" cy="579397"/>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red and blue text on a black background&#10;&#10;AI-generated content may be incorrect.">
            <a:extLst>
              <a:ext uri="{FF2B5EF4-FFF2-40B4-BE49-F238E27FC236}">
                <a16:creationId xmlns:a16="http://schemas.microsoft.com/office/drawing/2014/main" id="{E81FD61D-14A1-A246-4B62-35197A0ECD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B56945D3-000B-563F-0D64-3B0D9CC7E9C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30F6007B-D646-6A48-5A4A-97AB30263319}"/>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451A5C-FA43-342F-177D-068533E0CC7D}"/>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725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 1 column">
    <p:spTree>
      <p:nvGrpSpPr>
        <p:cNvPr id="1" name="Shape 31"/>
        <p:cNvGrpSpPr/>
        <p:nvPr/>
      </p:nvGrpSpPr>
      <p:grpSpPr>
        <a:xfrm>
          <a:off x="0" y="0"/>
          <a:ext cx="0" cy="0"/>
          <a:chOff x="0" y="0"/>
          <a:chExt cx="0" cy="0"/>
        </a:xfrm>
      </p:grpSpPr>
      <p:sp>
        <p:nvSpPr>
          <p:cNvPr id="33" name="Shape 33"/>
          <p:cNvSpPr/>
          <p:nvPr/>
        </p:nvSpPr>
        <p:spPr>
          <a:xfrm>
            <a:off x="0" y="138425"/>
            <a:ext cx="9144000" cy="565467"/>
          </a:xfrm>
          <a:prstGeom prst="rect">
            <a:avLst/>
          </a:prstGeom>
          <a:noFill/>
          <a:ln>
            <a:noFill/>
          </a:ln>
        </p:spPr>
        <p:txBody>
          <a:bodyPr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465138" y="842317"/>
            <a:ext cx="8454010" cy="4023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036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 1 column">
    <p:spTree>
      <p:nvGrpSpPr>
        <p:cNvPr id="1" name="Shape 31"/>
        <p:cNvGrpSpPr/>
        <p:nvPr/>
      </p:nvGrpSpPr>
      <p:grpSpPr>
        <a:xfrm>
          <a:off x="0" y="0"/>
          <a:ext cx="0" cy="0"/>
          <a:chOff x="0" y="0"/>
          <a:chExt cx="0" cy="0"/>
        </a:xfrm>
      </p:grpSpPr>
      <p:sp>
        <p:nvSpPr>
          <p:cNvPr id="4" name="Rectangle 3">
            <a:extLst>
              <a:ext uri="{FF2B5EF4-FFF2-40B4-BE49-F238E27FC236}">
                <a16:creationId xmlns:a16="http://schemas.microsoft.com/office/drawing/2014/main" id="{D9ED21B6-4533-A237-126B-5494F30D94B3}"/>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8AF46B5-358F-52B9-34C6-CAD444577B6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0" y="138425"/>
            <a:ext cx="9144000" cy="1042629"/>
          </a:xfrm>
          <a:prstGeom prst="rect">
            <a:avLst/>
          </a:prstGeom>
          <a:solidFill>
            <a:srgbClr val="1C4C9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a:solidFill>
            <a:srgbClr val="1C4C95"/>
          </a:solidFill>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pic>
        <p:nvPicPr>
          <p:cNvPr id="2" name="Picture 1" descr="A red and blue text on a black background&#10;&#10;AI-generated content may be incorrect.">
            <a:extLst>
              <a:ext uri="{FF2B5EF4-FFF2-40B4-BE49-F238E27FC236}">
                <a16:creationId xmlns:a16="http://schemas.microsoft.com/office/drawing/2014/main" id="{A487B47D-B7CA-2B2E-B0E2-6520A246FF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9" name="Rectangle 8">
            <a:extLst>
              <a:ext uri="{FF2B5EF4-FFF2-40B4-BE49-F238E27FC236}">
                <a16:creationId xmlns:a16="http://schemas.microsoft.com/office/drawing/2014/main" id="{0E097991-A14B-1C3A-0F9A-91B661EC925C}"/>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D86E817-2208-FE07-3564-0FC999B5F50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300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drawing of a city&#10;&#10;AI-generated content may be incorrect.">
            <a:extLst>
              <a:ext uri="{FF2B5EF4-FFF2-40B4-BE49-F238E27FC236}">
                <a16:creationId xmlns:a16="http://schemas.microsoft.com/office/drawing/2014/main" id="{8FC8A95E-8ABB-50A1-2359-EDB4DADEB715}"/>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636084" y="2090606"/>
            <a:ext cx="7886700" cy="1025602"/>
          </a:xfrm>
        </p:spPr>
        <p:txBody>
          <a:bodyPr>
            <a:normAutofit/>
          </a:bodyPr>
          <a:lstStyle>
            <a:lvl1pPr algn="ctr">
              <a:defRPr sz="4000" b="1" baseline="0">
                <a:solidFill>
                  <a:schemeClr val="tx2"/>
                </a:solidFill>
                <a:latin typeface="Arial" panose="020B0604020202020204" pitchFamily="34" charset="0"/>
                <a:cs typeface="Arial" panose="020B0604020202020204" pitchFamily="34" charset="0"/>
              </a:defRPr>
            </a:lvl1pPr>
          </a:lstStyle>
          <a:p>
            <a:r>
              <a:rPr lang="en-US"/>
              <a:t>Question-and-Answer Session</a:t>
            </a:r>
          </a:p>
        </p:txBody>
      </p:sp>
    </p:spTree>
    <p:extLst>
      <p:ext uri="{BB962C8B-B14F-4D97-AF65-F5344CB8AC3E}">
        <p14:creationId xmlns:p14="http://schemas.microsoft.com/office/powerpoint/2010/main" val="3968473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901780"/>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605982"/>
            <a:ext cx="7213077" cy="2239565"/>
          </a:xfrm>
          <a:prstGeom prst="rect">
            <a:avLst/>
          </a:prstGeom>
        </p:spPr>
        <p:txBody>
          <a:bodyPr/>
          <a:lstStyle>
            <a:lvl1pPr marL="257175" indent="-257175">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450"/>
              </a:spcAft>
              <a:defRPr sz="1800">
                <a:latin typeface="+mn-lt"/>
              </a:defRPr>
            </a:lvl2pPr>
            <a:lvl3pPr marL="768096" indent="-260604">
              <a:spcBef>
                <a:spcPts val="0"/>
              </a:spcBef>
              <a:spcAft>
                <a:spcPts val="450"/>
              </a:spcAft>
              <a:buFont typeface="Arial" panose="020B0604020202020204" pitchFamily="34" charset="0"/>
              <a:buChar char="•"/>
              <a:defRPr sz="1800">
                <a:latin typeface="+mn-lt"/>
              </a:defRPr>
            </a:lvl3pPr>
            <a:lvl4pPr marL="1110996" indent="-260604">
              <a:spcBef>
                <a:spcPts val="0"/>
              </a:spcBef>
              <a:spcAft>
                <a:spcPts val="450"/>
              </a:spcAft>
              <a:buClr>
                <a:schemeClr val="accent6"/>
              </a:buClr>
              <a:buFont typeface="System Font Regular"/>
              <a:buChar char="–"/>
              <a:defRPr sz="1800">
                <a:latin typeface="+mn-lt"/>
              </a:defRPr>
            </a:lvl4pPr>
            <a:lvl5pPr marL="1371600" indent="-260604">
              <a:spcBef>
                <a:spcPts val="0"/>
              </a:spcBef>
              <a:spcAft>
                <a:spcPts val="45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F5711D-CA17-45FD-8471-C62E86CE735D}" type="datetime4">
              <a:rPr lang="en-US" smtClean="0"/>
              <a:t>March 5, 2026</a:t>
            </a:fld>
            <a:endParaRPr lang="en-US" dirty="0"/>
          </a:p>
        </p:txBody>
      </p:sp>
    </p:spTree>
    <p:extLst>
      <p:ext uri="{BB962C8B-B14F-4D97-AF65-F5344CB8AC3E}">
        <p14:creationId xmlns:p14="http://schemas.microsoft.com/office/powerpoint/2010/main" val="367950142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1927"/>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512454"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0A14F4-0CE7-440D-A9AD-AE6DF60A6C88}" type="datetime4">
              <a:rPr lang="en-US" smtClean="0"/>
              <a:t>March 5, 2026</a:t>
            </a:fld>
            <a:endParaRPr lang="en-US" dirty="0"/>
          </a:p>
        </p:txBody>
      </p:sp>
    </p:spTree>
    <p:extLst>
      <p:ext uri="{BB962C8B-B14F-4D97-AF65-F5344CB8AC3E}">
        <p14:creationId xmlns:p14="http://schemas.microsoft.com/office/powerpoint/2010/main" val="219509174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 1 column">
    <p:spTree>
      <p:nvGrpSpPr>
        <p:cNvPr id="1" name="Shape 31"/>
        <p:cNvGrpSpPr/>
        <p:nvPr/>
      </p:nvGrpSpPr>
      <p:grpSpPr>
        <a:xfrm>
          <a:off x="0" y="0"/>
          <a:ext cx="0" cy="0"/>
          <a:chOff x="0" y="0"/>
          <a:chExt cx="0" cy="0"/>
        </a:xfrm>
      </p:grpSpPr>
      <p:sp>
        <p:nvSpPr>
          <p:cNvPr id="14" name="Rectangle 13">
            <a:extLst>
              <a:ext uri="{FF2B5EF4-FFF2-40B4-BE49-F238E27FC236}">
                <a16:creationId xmlns:a16="http://schemas.microsoft.com/office/drawing/2014/main" id="{6DA915CA-1A66-6B06-9F40-35998C4CEF79}"/>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A519DB6-0287-BCE2-63C3-1570A29FD94B}"/>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 y="138425"/>
            <a:ext cx="9144000" cy="1042629"/>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4"/>
            <a:ext cx="8454451" cy="1028700"/>
          </a:xfrm>
          <a:prstGeom prst="rect">
            <a:avLst/>
          </a:prstGeom>
        </p:spPr>
        <p:txBody>
          <a:bodyPr lIns="91425" tIns="91425" rIns="91425" bIns="91425" anchor="ctr" anchorCtr="0"/>
          <a:lstStyle>
            <a:lvl1pPr lvl="0">
              <a:spcBef>
                <a:spcPts val="0"/>
              </a:spcBef>
              <a:defRPr sz="36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Text Placeholder 29">
            <a:extLst>
              <a:ext uri="{FF2B5EF4-FFF2-40B4-BE49-F238E27FC236}">
                <a16:creationId xmlns:a16="http://schemas.microsoft.com/office/drawing/2014/main" id="{AC04612E-C38D-34AA-87BD-BA00A6E09B8A}"/>
              </a:ext>
            </a:extLst>
          </p:cNvPr>
          <p:cNvSpPr>
            <a:spLocks noGrp="1"/>
          </p:cNvSpPr>
          <p:nvPr>
            <p:ph type="body" sz="quarter" idx="10"/>
          </p:nvPr>
        </p:nvSpPr>
        <p:spPr>
          <a:xfrm>
            <a:off x="465138" y="1319479"/>
            <a:ext cx="8454010" cy="3546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32BE1D89-9876-6BE7-BCF7-5814F6F960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A5066E7D-245A-9EB9-C986-327816C105B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7" name="Rectangle 16">
            <a:extLst>
              <a:ext uri="{FF2B5EF4-FFF2-40B4-BE49-F238E27FC236}">
                <a16:creationId xmlns:a16="http://schemas.microsoft.com/office/drawing/2014/main" id="{48805211-1963-8F81-F6A8-BF01D26956F3}"/>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15D149D-171F-3727-5A39-4EB1D290745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01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3052"/>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594"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179141"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5890688" y="1559214"/>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CCD475-BD3D-4D8F-9C25-3936DE8BD1EA}" type="datetime4">
              <a:rPr lang="en-US" smtClean="0"/>
              <a:t>March 5, 2026</a:t>
            </a:fld>
            <a:endParaRPr lang="en-US" dirty="0"/>
          </a:p>
        </p:txBody>
      </p:sp>
    </p:spTree>
    <p:extLst>
      <p:ext uri="{BB962C8B-B14F-4D97-AF65-F5344CB8AC3E}">
        <p14:creationId xmlns:p14="http://schemas.microsoft.com/office/powerpoint/2010/main" val="208184916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8219"/>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67594" y="1539033"/>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2570904" y="1539031"/>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4213" y="153623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6777522" y="154266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3C9B5D-6673-4FC7-A4F7-F32A14DBF67B}" type="datetime4">
              <a:rPr lang="en-US" smtClean="0"/>
              <a:t>March 5, 2026</a:t>
            </a:fld>
            <a:endParaRPr lang="en-US" dirty="0"/>
          </a:p>
        </p:txBody>
      </p:sp>
    </p:spTree>
    <p:extLst>
      <p:ext uri="{BB962C8B-B14F-4D97-AF65-F5344CB8AC3E}">
        <p14:creationId xmlns:p14="http://schemas.microsoft.com/office/powerpoint/2010/main" val="363435599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65636"/>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530481"/>
            <a:ext cx="3937469" cy="2239565"/>
          </a:xfrm>
          <a:prstGeom prst="rect">
            <a:avLst/>
          </a:prstGeom>
        </p:spPr>
        <p:txBody>
          <a:bodyPr/>
          <a:lstStyle>
            <a:lvl1pPr marL="300038" indent="-257175">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600"/>
              </a:spcAft>
              <a:defRPr sz="1800">
                <a:latin typeface="+mn-lt"/>
              </a:defRPr>
            </a:lvl2pPr>
            <a:lvl3pPr marL="728663" indent="-210741">
              <a:spcBef>
                <a:spcPts val="0"/>
              </a:spcBef>
              <a:spcAft>
                <a:spcPts val="600"/>
              </a:spcAft>
              <a:buFont typeface="Arial" panose="020B0604020202020204" pitchFamily="34" charset="0"/>
              <a:buChar char="•"/>
              <a:defRPr sz="1800">
                <a:latin typeface="+mn-lt"/>
              </a:defRPr>
            </a:lvl3pPr>
            <a:lvl4pPr marL="1028700" indent="-300038">
              <a:spcBef>
                <a:spcPts val="0"/>
              </a:spcBef>
              <a:spcAft>
                <a:spcPts val="600"/>
              </a:spcAft>
              <a:buClr>
                <a:schemeClr val="accent6"/>
              </a:buClr>
              <a:buFont typeface="System Font Regular"/>
              <a:buChar char="–"/>
              <a:defRPr sz="1800">
                <a:latin typeface="+mn-lt"/>
              </a:defRPr>
            </a:lvl4pPr>
            <a:lvl5pPr marL="1285875" indent="-257175">
              <a:spcBef>
                <a:spcPts val="0"/>
              </a:spcBef>
              <a:spcAft>
                <a:spcPts val="60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531843"/>
            <a:ext cx="3782410" cy="2240756"/>
          </a:xfrm>
          <a:prstGeom prst="rect">
            <a:avLst/>
          </a:prstGeom>
        </p:spPr>
        <p:txBody>
          <a:bodyPr anchor="ctr"/>
          <a:lstStyle>
            <a:lvl1pPr algn="ctr">
              <a:defRPr sz="1050"/>
            </a:lvl1pPr>
          </a:lstStyle>
          <a:p>
            <a:r>
              <a:rPr lang="en-US"/>
              <a:t>Click icon to add picture</a:t>
            </a:r>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9B010B-938C-4BD0-AF7C-9746274FFE3D}" type="datetime4">
              <a:rPr lang="en-US" smtClean="0"/>
              <a:t>March 5, 2026</a:t>
            </a:fld>
            <a:endParaRPr lang="en-US" dirty="0"/>
          </a:p>
        </p:txBody>
      </p:sp>
    </p:spTree>
    <p:extLst>
      <p:ext uri="{BB962C8B-B14F-4D97-AF65-F5344CB8AC3E}">
        <p14:creationId xmlns:p14="http://schemas.microsoft.com/office/powerpoint/2010/main" val="156654823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467595" y="1028701"/>
            <a:ext cx="8206225" cy="3185159"/>
          </a:xfrm>
          <a:prstGeom prst="rect">
            <a:avLst/>
          </a:prstGeom>
        </p:spPr>
        <p:txBody>
          <a:bodyPr anchor="ctr"/>
          <a:lstStyle>
            <a:lvl1pPr algn="ctr">
              <a:defRPr sz="1050"/>
            </a:lvl1pPr>
          </a:lstStyle>
          <a:p>
            <a:r>
              <a:rPr lang="en-US"/>
              <a:t>Click icon to add picture</a:t>
            </a:r>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F8423-1295-4128-9C08-61F5C8343238}" type="datetime4">
              <a:rPr lang="en-US" smtClean="0"/>
              <a:t>March 5, 2026</a:t>
            </a:fld>
            <a:endParaRPr lang="en-US" dirty="0"/>
          </a:p>
        </p:txBody>
      </p:sp>
    </p:spTree>
    <p:extLst>
      <p:ext uri="{BB962C8B-B14F-4D97-AF65-F5344CB8AC3E}">
        <p14:creationId xmlns:p14="http://schemas.microsoft.com/office/powerpoint/2010/main" val="315205610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9344"/>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24189"/>
            <a:ext cx="7203849" cy="2239565"/>
          </a:xfrm>
          <a:prstGeom prst="rect">
            <a:avLst/>
          </a:prstGeom>
        </p:spPr>
        <p:txBody>
          <a:bodyPr/>
          <a:lstStyle>
            <a:lvl1pPr marL="85725" indent="0">
              <a:spcBef>
                <a:spcPts val="0"/>
              </a:spcBef>
              <a:spcAft>
                <a:spcPts val="900"/>
              </a:spcAft>
              <a:buClr>
                <a:schemeClr val="accent6"/>
              </a:buClr>
              <a:buFont typeface="Wingdings" panose="05000000000000000000" pitchFamily="2" charset="2"/>
              <a:buNone/>
              <a:defRPr sz="1800">
                <a:solidFill>
                  <a:schemeClr val="tx1"/>
                </a:solidFill>
                <a:latin typeface="+mn-lt"/>
              </a:defRPr>
            </a:lvl1pPr>
            <a:lvl2pPr marL="253746" indent="0">
              <a:spcBef>
                <a:spcPts val="0"/>
              </a:spcBef>
              <a:spcAft>
                <a:spcPts val="450"/>
              </a:spcAft>
              <a:buFontTx/>
              <a:buNone/>
              <a:defRPr sz="1650">
                <a:latin typeface="+mn-lt"/>
              </a:defRPr>
            </a:lvl2pPr>
            <a:lvl3pPr marL="507492" indent="0">
              <a:spcBef>
                <a:spcPts val="0"/>
              </a:spcBef>
              <a:spcAft>
                <a:spcPts val="450"/>
              </a:spcAft>
              <a:buFontTx/>
              <a:buNone/>
              <a:defRPr sz="1650">
                <a:latin typeface="+mn-lt"/>
              </a:defRPr>
            </a:lvl3pPr>
            <a:lvl4pPr marL="850392" indent="0">
              <a:spcBef>
                <a:spcPts val="0"/>
              </a:spcBef>
              <a:spcAft>
                <a:spcPts val="450"/>
              </a:spcAft>
              <a:buClr>
                <a:schemeClr val="accent6"/>
              </a:buClr>
              <a:buFontTx/>
              <a:buNone/>
              <a:defRPr sz="1650">
                <a:latin typeface="+mn-lt"/>
              </a:defRPr>
            </a:lvl4pPr>
            <a:lvl5pPr marL="1110996" indent="0">
              <a:spcBef>
                <a:spcPts val="0"/>
              </a:spcBef>
              <a:spcAft>
                <a:spcPts val="450"/>
              </a:spcAft>
              <a:buClr>
                <a:schemeClr val="accent6"/>
              </a:buClr>
              <a:buSzPct val="100000"/>
              <a:buFontTx/>
              <a:buNone/>
              <a:defRPr sz="165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F4C82B-53BB-49C0-8529-67F839443334}" type="datetime4">
              <a:rPr lang="en-US" smtClean="0"/>
              <a:t>March 5, 2026</a:t>
            </a:fld>
            <a:endParaRPr lang="en-US" dirty="0"/>
          </a:p>
        </p:txBody>
      </p:sp>
    </p:spTree>
    <p:extLst>
      <p:ext uri="{BB962C8B-B14F-4D97-AF65-F5344CB8AC3E}">
        <p14:creationId xmlns:p14="http://schemas.microsoft.com/office/powerpoint/2010/main" val="3671315650"/>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9094" y="205979"/>
            <a:ext cx="6927706" cy="857250"/>
          </a:xfrm>
        </p:spPr>
        <p:txBody>
          <a:bodyPr>
            <a:noAutofit/>
          </a:bodyPr>
          <a:lstStyle>
            <a:lvl1pPr>
              <a:defRPr sz="2700">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9976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4_Title + 1 column">
    <p:spTree>
      <p:nvGrpSpPr>
        <p:cNvPr id="1" name="Shape 31"/>
        <p:cNvGrpSpPr/>
        <p:nvPr/>
      </p:nvGrpSpPr>
      <p:grpSpPr>
        <a:xfrm>
          <a:off x="0" y="0"/>
          <a:ext cx="0" cy="0"/>
          <a:chOff x="0" y="0"/>
          <a:chExt cx="0" cy="0"/>
        </a:xfrm>
      </p:grpSpPr>
      <p:sp>
        <p:nvSpPr>
          <p:cNvPr id="38" name="Shape 38"/>
          <p:cNvSpPr txBox="1">
            <a:spLocks noGrp="1"/>
          </p:cNvSpPr>
          <p:nvPr>
            <p:ph type="title"/>
          </p:nvPr>
        </p:nvSpPr>
        <p:spPr>
          <a:xfrm>
            <a:off x="464698" y="152354"/>
            <a:ext cx="8454451" cy="1028700"/>
          </a:xfrm>
          <a:prstGeom prst="rect">
            <a:avLst/>
          </a:prstGeom>
        </p:spPr>
        <p:txBody>
          <a:bodyPr lIns="91425" tIns="91425" rIns="91425" bIns="91425" anchor="ctr" anchorCtr="0"/>
          <a:lstStyle>
            <a:lvl1pPr lvl="0">
              <a:spcBef>
                <a:spcPts val="0"/>
              </a:spcBef>
              <a:defRPr sz="3600">
                <a:solidFill>
                  <a:srgbClr val="F3F2ED"/>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2" name="Text Placeholder 29">
            <a:extLst>
              <a:ext uri="{FF2B5EF4-FFF2-40B4-BE49-F238E27FC236}">
                <a16:creationId xmlns:a16="http://schemas.microsoft.com/office/drawing/2014/main" id="{4EF5828E-5E5C-A27D-5EF1-3376824CB7D3}"/>
              </a:ext>
            </a:extLst>
          </p:cNvPr>
          <p:cNvSpPr>
            <a:spLocks noGrp="1"/>
          </p:cNvSpPr>
          <p:nvPr>
            <p:ph type="body" sz="quarter" idx="10" hasCustomPrompt="1"/>
          </p:nvPr>
        </p:nvSpPr>
        <p:spPr>
          <a:xfrm>
            <a:off x="465138" y="1319480"/>
            <a:ext cx="8454010" cy="3546209"/>
          </a:xfrm>
        </p:spPr>
        <p:txBody>
          <a:bodyPr anchor="t"/>
          <a:lstStyle>
            <a:lvl1pPr marL="285743" indent="-285743">
              <a:lnSpc>
                <a:spcPct val="100000"/>
              </a:lnSpc>
              <a:spcBef>
                <a:spcPts val="0"/>
              </a:spcBef>
              <a:spcAft>
                <a:spcPts val="600"/>
              </a:spcAft>
              <a:buClr>
                <a:schemeClr val="bg2">
                  <a:lumMod val="25000"/>
                </a:schemeClr>
              </a:buClr>
              <a:buFont typeface="Arial" panose="020B0604020202020204" pitchFamily="34" charset="0"/>
              <a:buChar char="•"/>
              <a:defRPr>
                <a:solidFill>
                  <a:schemeClr val="bg2">
                    <a:lumMod val="25000"/>
                  </a:schemeClr>
                </a:solidFill>
              </a:defRPr>
            </a:lvl1pPr>
            <a:lvl2pPr marL="581011" indent="-238119">
              <a:lnSpc>
                <a:spcPct val="100000"/>
              </a:lnSpc>
              <a:spcBef>
                <a:spcPts val="0"/>
              </a:spcBef>
              <a:spcAft>
                <a:spcPts val="6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971526" indent="-285743">
              <a:lnSpc>
                <a:spcPct val="100000"/>
              </a:lnSpc>
              <a:spcBef>
                <a:spcPts val="0"/>
              </a:spcBef>
              <a:spcAft>
                <a:spcPts val="600"/>
              </a:spcAft>
              <a:buClr>
                <a:schemeClr val="bg2">
                  <a:lumMod val="25000"/>
                </a:schemeClr>
              </a:buClr>
              <a:buSzPct val="100000"/>
              <a:buFont typeface="Courier New" panose="02070309020205020404" pitchFamily="49" charset="0"/>
              <a:buChar char="o"/>
              <a:defRPr sz="2000">
                <a:solidFill>
                  <a:schemeClr val="bg2">
                    <a:lumMod val="25000"/>
                  </a:schemeClr>
                </a:solidFill>
              </a:defRPr>
            </a:lvl3pPr>
            <a:lvl4pPr>
              <a:lnSpc>
                <a:spcPct val="100000"/>
              </a:lnSpc>
              <a:spcBef>
                <a:spcPts val="0"/>
              </a:spcBef>
              <a:spcAft>
                <a:spcPts val="600"/>
              </a:spcAft>
              <a:buClr>
                <a:schemeClr val="bg2">
                  <a:lumMod val="25000"/>
                </a:schemeClr>
              </a:buClr>
              <a:defRPr sz="1800">
                <a:solidFill>
                  <a:schemeClr val="bg2">
                    <a:lumMod val="25000"/>
                  </a:schemeClr>
                </a:solidFill>
              </a:defRPr>
            </a:lvl4pPr>
            <a:lvl5pPr>
              <a:lnSpc>
                <a:spcPct val="100000"/>
              </a:lnSpc>
              <a:defRPr/>
            </a:lvl5pPr>
          </a:lstStyle>
          <a:p>
            <a:pPr lvl="0"/>
            <a:r>
              <a:rPr lang="en-US"/>
              <a:t>First level</a:t>
            </a:r>
          </a:p>
          <a:p>
            <a:pPr lvl="1"/>
            <a:r>
              <a:rPr lang="en-US"/>
              <a:t>Second Level</a:t>
            </a:r>
          </a:p>
          <a:p>
            <a:pPr lvl="2"/>
            <a:r>
              <a:rPr lang="en-US"/>
              <a:t>Third Level</a:t>
            </a:r>
          </a:p>
          <a:p>
            <a:pPr lvl="3"/>
            <a:r>
              <a:rPr lang="en-US" sz="1800"/>
              <a:t>Fourth Level</a:t>
            </a:r>
            <a:endParaRPr lang="en-US"/>
          </a:p>
        </p:txBody>
      </p:sp>
    </p:spTree>
    <p:extLst>
      <p:ext uri="{BB962C8B-B14F-4D97-AF65-F5344CB8AC3E}">
        <p14:creationId xmlns:p14="http://schemas.microsoft.com/office/powerpoint/2010/main" val="276167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1" name="Google Shape;31;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 name="Picture 1" descr="A drawing of a city&#10;&#10;AI-generated content may be incorrect.">
            <a:extLst>
              <a:ext uri="{FF2B5EF4-FFF2-40B4-BE49-F238E27FC236}">
                <a16:creationId xmlns:a16="http://schemas.microsoft.com/office/drawing/2014/main" id="{A3A9DA8B-F53C-584F-5506-6F7B38205FC2}"/>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2766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4" name="Google Shape;24;p2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5" name="Google Shape;25;p2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6" name="Google Shape;26;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2228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96954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06A42399-0648-4C9B-03A9-D93DA0C01E1A}"/>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62A0648-F16D-AFE6-9B29-A2E3C8D790CC}"/>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3988C5-BB42-D5D9-4B99-AD7016E9D340}"/>
              </a:ext>
            </a:extLst>
          </p:cNvPr>
          <p:cNvSpPr/>
          <p:nvPr userDrawn="1"/>
        </p:nvSpPr>
        <p:spPr>
          <a:xfrm>
            <a:off x="1" y="138425"/>
            <a:ext cx="9144000" cy="579397"/>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Text Placeholder 29">
            <a:extLst>
              <a:ext uri="{FF2B5EF4-FFF2-40B4-BE49-F238E27FC236}">
                <a16:creationId xmlns:a16="http://schemas.microsoft.com/office/drawing/2014/main" id="{8721EFFB-63F5-1C6F-F72B-8E3AD0BC8A62}"/>
              </a:ext>
            </a:extLst>
          </p:cNvPr>
          <p:cNvSpPr>
            <a:spLocks noGrp="1"/>
          </p:cNvSpPr>
          <p:nvPr>
            <p:ph type="body" sz="quarter" idx="10"/>
          </p:nvPr>
        </p:nvSpPr>
        <p:spPr>
          <a:xfrm>
            <a:off x="465138" y="879475"/>
            <a:ext cx="8454010" cy="3986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red and blue text on a black background&#10;&#10;AI-generated content may be incorrect.">
            <a:extLst>
              <a:ext uri="{FF2B5EF4-FFF2-40B4-BE49-F238E27FC236}">
                <a16:creationId xmlns:a16="http://schemas.microsoft.com/office/drawing/2014/main" id="{778FDE1F-5AE9-EB62-56FC-E621AC7AAC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6" name="Slide Number Placeholder 6">
            <a:extLst>
              <a:ext uri="{FF2B5EF4-FFF2-40B4-BE49-F238E27FC236}">
                <a16:creationId xmlns:a16="http://schemas.microsoft.com/office/drawing/2014/main" id="{4F4474E5-C27A-1EBB-6876-E1F23E24950F}"/>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174236D8-9802-172A-F6D1-C9694CE41EB0}"/>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DC6A2D-C42B-200C-7A6A-A77E5A91F2BA}"/>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657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_stacked logo">
    <p:spTree>
      <p:nvGrpSpPr>
        <p:cNvPr id="1" name=""/>
        <p:cNvGrpSpPr/>
        <p:nvPr/>
      </p:nvGrpSpPr>
      <p:grpSpPr>
        <a:xfrm>
          <a:off x="0" y="0"/>
          <a:ext cx="0" cy="0"/>
          <a:chOff x="0" y="0"/>
          <a:chExt cx="0" cy="0"/>
        </a:xfrm>
      </p:grpSpPr>
      <p:sp>
        <p:nvSpPr>
          <p:cNvPr id="2" name="Title 1"/>
          <p:cNvSpPr>
            <a:spLocks noGrp="1"/>
          </p:cNvSpPr>
          <p:nvPr>
            <p:ph type="title"/>
          </p:nvPr>
        </p:nvSpPr>
        <p:spPr>
          <a:xfrm>
            <a:off x="173569" y="139898"/>
            <a:ext cx="8775560" cy="758855"/>
          </a:xfrm>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173566" y="1026774"/>
            <a:ext cx="8775560" cy="3441164"/>
          </a:xfrm>
        </p:spPr>
        <p:txBody>
          <a:bodyPr/>
          <a:lstStyle>
            <a:lvl1pPr>
              <a:buClr>
                <a:schemeClr val="tx1"/>
              </a:buClr>
              <a:defRPr/>
            </a:lvl1pPr>
            <a:lvl2pPr marL="514350" indent="-171450">
              <a:buClr>
                <a:schemeClr val="tx1"/>
              </a:buClr>
              <a:buSzPct val="70000"/>
              <a:buFont typeface="Courier New" panose="02070309020205020404" pitchFamily="49" charset="0"/>
              <a:buChar char="o"/>
              <a:defRPr/>
            </a:lvl2pPr>
            <a:lvl3pPr marL="857250" indent="-171450">
              <a:buClr>
                <a:schemeClr val="tx1"/>
              </a:buClr>
              <a:buFont typeface="Wingdings" pitchFamily="2" charset="2"/>
              <a:buChar char="§"/>
              <a:defRPr/>
            </a:lvl3pPr>
            <a:lvl4pPr marL="1200150" indent="-171450">
              <a:buClr>
                <a:schemeClr val="tx1"/>
              </a:buClr>
              <a:buSzPct val="100000"/>
              <a:buFont typeface="System Font Regular"/>
              <a:buChar char="−"/>
              <a:defRPr/>
            </a:lvl4pPr>
            <a:lvl5pPr marL="1543050" indent="-17145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8494156" y="4795187"/>
            <a:ext cx="455083" cy="273844"/>
          </a:xfrm>
          <a:prstGeom prst="rect">
            <a:avLst/>
          </a:prstGeom>
        </p:spPr>
        <p:txBody>
          <a:bodyPr vert="horz" lIns="91440" tIns="45720" rIns="91440" bIns="45720" rtlCol="0" anchor="ctr"/>
          <a:lstStyle>
            <a:lvl1pPr algn="r">
              <a:defRPr sz="900">
                <a:solidFill>
                  <a:schemeClr val="bg1"/>
                </a:solidFill>
              </a:defRPr>
            </a:lvl1p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1210236" y="4795188"/>
            <a:ext cx="7143034" cy="273844"/>
          </a:xfrm>
          <a:prstGeom prst="rect">
            <a:avLst/>
          </a:prstGeom>
        </p:spPr>
        <p:txBody>
          <a:bodyPr vert="horz" lIns="91440" tIns="45720" rIns="91440" bIns="45720" rtlCol="0" anchor="ctr"/>
          <a:lstStyle>
            <a:lvl1pPr algn="r">
              <a:defRPr sz="900">
                <a:solidFill>
                  <a:schemeClr val="bg1"/>
                </a:solidFill>
              </a:defRPr>
            </a:lvl1pPr>
          </a:lstStyle>
          <a:p>
            <a:pPr defTabSz="685800"/>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5807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 1 column">
    <p:spTree>
      <p:nvGrpSpPr>
        <p:cNvPr id="1" name="Shape 31"/>
        <p:cNvGrpSpPr/>
        <p:nvPr/>
      </p:nvGrpSpPr>
      <p:grpSpPr>
        <a:xfrm>
          <a:off x="0" y="0"/>
          <a:ext cx="0" cy="0"/>
          <a:chOff x="0" y="0"/>
          <a:chExt cx="0" cy="0"/>
        </a:xfrm>
      </p:grpSpPr>
      <p:sp>
        <p:nvSpPr>
          <p:cNvPr id="32" name="Shape 32"/>
          <p:cNvSpPr/>
          <p:nvPr/>
        </p:nvSpPr>
        <p:spPr>
          <a:xfrm>
            <a:off x="0" y="1"/>
            <a:ext cx="247200" cy="703891"/>
          </a:xfrm>
          <a:prstGeom prst="rect">
            <a:avLst/>
          </a:prstGeom>
          <a:solidFill>
            <a:srgbClr val="18637B"/>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33" name="Shape 33"/>
          <p:cNvSpPr/>
          <p:nvPr/>
        </p:nvSpPr>
        <p:spPr>
          <a:xfrm>
            <a:off x="0" y="138425"/>
            <a:ext cx="9144000" cy="565467"/>
          </a:xfrm>
          <a:prstGeom prst="rect">
            <a:avLst/>
          </a:prstGeom>
          <a:noFill/>
          <a:ln>
            <a:noFill/>
          </a:ln>
        </p:spPr>
        <p:txBody>
          <a:bodyPr lIns="68569" tIns="68569" rIns="68569" bIns="68569" anchor="ctr" anchorCtr="0">
            <a:noAutofit/>
          </a:bodyPr>
          <a:lstStyle/>
          <a:p>
            <a:pPr lvl="0">
              <a:spcBef>
                <a:spcPts val="0"/>
              </a:spcBef>
              <a:buNone/>
            </a:pPr>
            <a:endParaRPr sz="1350">
              <a:solidFill>
                <a:schemeClr val="tx2">
                  <a:lumMod val="25000"/>
                </a:schemeClr>
              </a:solidFill>
            </a:endParaRPr>
          </a:p>
        </p:txBody>
      </p:sp>
      <p:sp>
        <p:nvSpPr>
          <p:cNvPr id="34" name="Shape 34"/>
          <p:cNvSpPr/>
          <p:nvPr/>
        </p:nvSpPr>
        <p:spPr>
          <a:xfrm>
            <a:off x="0" y="703893"/>
            <a:ext cx="247200" cy="2382214"/>
          </a:xfrm>
          <a:prstGeom prst="rect">
            <a:avLst/>
          </a:prstGeom>
          <a:solidFill>
            <a:srgbClr val="165751"/>
          </a:solidFill>
          <a:ln>
            <a:noFill/>
          </a:ln>
        </p:spPr>
        <p:txBody>
          <a:bodyPr lIns="68569" tIns="68569" rIns="68569" bIns="68569" anchor="ctr" anchorCtr="0">
            <a:noAutofit/>
          </a:bodyPr>
          <a:lstStyle/>
          <a:p>
            <a:pPr lvl="0">
              <a:spcBef>
                <a:spcPts val="0"/>
              </a:spcBef>
              <a:buNone/>
            </a:pPr>
            <a:endParaRPr sz="1350"/>
          </a:p>
        </p:txBody>
      </p:sp>
      <p:sp>
        <p:nvSpPr>
          <p:cNvPr id="35" name="Shape 35"/>
          <p:cNvSpPr/>
          <p:nvPr/>
        </p:nvSpPr>
        <p:spPr>
          <a:xfrm>
            <a:off x="0" y="3086100"/>
            <a:ext cx="247200" cy="605400"/>
          </a:xfrm>
          <a:prstGeom prst="rect">
            <a:avLst/>
          </a:prstGeom>
          <a:solidFill>
            <a:srgbClr val="3B8D61"/>
          </a:solidFill>
          <a:ln>
            <a:noFill/>
          </a:ln>
        </p:spPr>
        <p:txBody>
          <a:bodyPr lIns="68569" tIns="68569" rIns="68569" bIns="68569" anchor="ctr" anchorCtr="0">
            <a:noAutofit/>
          </a:bodyPr>
          <a:lstStyle/>
          <a:p>
            <a:pPr lvl="0">
              <a:spcBef>
                <a:spcPts val="0"/>
              </a:spcBef>
              <a:buNone/>
            </a:pPr>
            <a:endParaRPr sz="1350"/>
          </a:p>
        </p:txBody>
      </p:sp>
      <p:sp>
        <p:nvSpPr>
          <p:cNvPr id="36" name="Shape 36"/>
          <p:cNvSpPr/>
          <p:nvPr/>
        </p:nvSpPr>
        <p:spPr>
          <a:xfrm>
            <a:off x="0" y="3691502"/>
            <a:ext cx="247200" cy="1451999"/>
          </a:xfrm>
          <a:prstGeom prst="rect">
            <a:avLst/>
          </a:prstGeom>
          <a:solidFill>
            <a:srgbClr val="7CA295"/>
          </a:solidFill>
          <a:ln>
            <a:noFill/>
          </a:ln>
        </p:spPr>
        <p:txBody>
          <a:bodyPr lIns="68569" tIns="68569" rIns="68569" bIns="68569" anchor="ctr" anchorCtr="0">
            <a:noAutofit/>
          </a:bodyPr>
          <a:lstStyle/>
          <a:p>
            <a:pPr lvl="0">
              <a:spcBef>
                <a:spcPts val="0"/>
              </a:spcBef>
              <a:buNone/>
            </a:pPr>
            <a:endParaRPr sz="1350"/>
          </a:p>
        </p:txBody>
      </p:sp>
      <p:sp>
        <p:nvSpPr>
          <p:cNvPr id="38" name="Shape 38"/>
          <p:cNvSpPr txBox="1">
            <a:spLocks noGrp="1"/>
          </p:cNvSpPr>
          <p:nvPr>
            <p:ph type="title"/>
          </p:nvPr>
        </p:nvSpPr>
        <p:spPr>
          <a:xfrm>
            <a:off x="464698" y="152355"/>
            <a:ext cx="8454451" cy="551537"/>
          </a:xfrm>
          <a:prstGeom prst="rect">
            <a:avLst/>
          </a:prstGeom>
        </p:spPr>
        <p:txBody>
          <a:bodyPr lIns="91425" tIns="91425" rIns="91425" bIns="91425" anchor="ctr" anchorCtr="0"/>
          <a:lstStyle>
            <a:lvl1pPr lvl="0">
              <a:spcBef>
                <a:spcPts val="0"/>
              </a:spcBef>
              <a:defRPr sz="21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 name="Shape 39"/>
          <p:cNvSpPr txBox="1">
            <a:spLocks noGrp="1"/>
          </p:cNvSpPr>
          <p:nvPr>
            <p:ph type="body" idx="1"/>
          </p:nvPr>
        </p:nvSpPr>
        <p:spPr>
          <a:xfrm>
            <a:off x="464698" y="717822"/>
            <a:ext cx="8454452" cy="4125708"/>
          </a:xfrm>
          <a:prstGeom prst="rect">
            <a:avLst/>
          </a:prstGeom>
        </p:spPr>
        <p:txBody>
          <a:bodyPr lIns="91425" tIns="91425" rIns="91425" bIns="91425" anchor="t" anchorCtr="0"/>
          <a:lstStyle>
            <a:lvl1pPr marL="257169" lvl="0" indent="-257169">
              <a:spcBef>
                <a:spcPts val="0"/>
              </a:spcBef>
              <a:buSzPct val="100000"/>
              <a:buFont typeface="Arial" panose="020B0604020202020204" pitchFamily="34" charset="0"/>
              <a:buChar char="•"/>
              <a:defRPr sz="1575">
                <a:latin typeface="+mn-lt"/>
              </a:defRPr>
            </a:lvl1pPr>
            <a:lvl2pPr marL="514337" lvl="1" indent="-190199">
              <a:spcBef>
                <a:spcPts val="0"/>
              </a:spcBef>
              <a:buSzPct val="100000"/>
              <a:defRPr sz="1575">
                <a:latin typeface="+mn-lt"/>
              </a:defRPr>
            </a:lvl2pPr>
            <a:lvl3pPr lvl="2">
              <a:spcBef>
                <a:spcPts val="0"/>
              </a:spcBef>
              <a:buSzPct val="100000"/>
              <a:defRPr sz="1575"/>
            </a:lvl3pPr>
            <a:lvl4pPr lvl="3">
              <a:spcBef>
                <a:spcPts val="0"/>
              </a:spcBef>
              <a:buSzPct val="100000"/>
              <a:defRPr sz="1575"/>
            </a:lvl4pPr>
            <a:lvl5pPr lvl="4">
              <a:spcBef>
                <a:spcPts val="0"/>
              </a:spcBef>
              <a:buSzPct val="100000"/>
              <a:defRPr sz="1575"/>
            </a:lvl5pPr>
            <a:lvl6pPr lvl="5">
              <a:spcBef>
                <a:spcPts val="0"/>
              </a:spcBef>
              <a:buSzPct val="100000"/>
              <a:defRPr sz="1575"/>
            </a:lvl6pPr>
            <a:lvl7pPr lvl="6">
              <a:spcBef>
                <a:spcPts val="0"/>
              </a:spcBef>
              <a:buSzPct val="100000"/>
              <a:defRPr sz="1575"/>
            </a:lvl7pPr>
            <a:lvl8pPr lvl="7">
              <a:spcBef>
                <a:spcPts val="0"/>
              </a:spcBef>
              <a:buSzPct val="100000"/>
              <a:defRPr sz="1575"/>
            </a:lvl8pPr>
            <a:lvl9pPr lvl="8">
              <a:spcBef>
                <a:spcPts val="0"/>
              </a:spcBef>
              <a:buSzPct val="100000"/>
              <a:defRPr sz="1575"/>
            </a:lvl9pPr>
          </a:lstStyle>
          <a:p>
            <a:endParaRPr lang="en-US"/>
          </a:p>
          <a:p>
            <a:pPr lvl="1"/>
            <a:endParaRPr/>
          </a:p>
        </p:txBody>
      </p:sp>
      <p:sp>
        <p:nvSpPr>
          <p:cNvPr id="2" name="Slide Number Placeholder 6">
            <a:extLst>
              <a:ext uri="{FF2B5EF4-FFF2-40B4-BE49-F238E27FC236}">
                <a16:creationId xmlns:a16="http://schemas.microsoft.com/office/drawing/2014/main" id="{10853583-E6CB-69B6-ABA2-760BC50F65C5}"/>
              </a:ext>
            </a:extLst>
          </p:cNvPr>
          <p:cNvSpPr txBox="1">
            <a:spLocks/>
          </p:cNvSpPr>
          <p:nvPr userDrawn="1"/>
        </p:nvSpPr>
        <p:spPr>
          <a:xfrm>
            <a:off x="8209048" y="4924752"/>
            <a:ext cx="934952" cy="218748"/>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514337"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t>Slide </a:t>
            </a:r>
            <a:fld id="{CD09CF69-B987-4D79-8D9B-59C9A21BCEC3}"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15523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48450C5-8B60-05E8-18DF-BB87FAAB1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84068" y="4767685"/>
            <a:ext cx="1301300" cy="511987"/>
          </a:xfrm>
          <a:prstGeom prst="rect">
            <a:avLst/>
          </a:prstGeom>
        </p:spPr>
      </p:pic>
    </p:spTree>
    <p:extLst>
      <p:ext uri="{BB962C8B-B14F-4D97-AF65-F5344CB8AC3E}">
        <p14:creationId xmlns:p14="http://schemas.microsoft.com/office/powerpoint/2010/main" val="14494620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451186" y="349762"/>
            <a:ext cx="8186402" cy="380873"/>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462DF59D-F508-7045-9FB1-C5D517589B40}"/>
              </a:ext>
            </a:extLst>
          </p:cNvPr>
          <p:cNvPicPr>
            <a:picLocks noChangeAspect="1"/>
          </p:cNvPicPr>
          <p:nvPr userDrawn="1"/>
        </p:nvPicPr>
        <p:blipFill>
          <a:blip r:embed="rId2"/>
          <a:stretch>
            <a:fillRect/>
          </a:stretch>
        </p:blipFill>
        <p:spPr>
          <a:xfrm>
            <a:off x="451185" y="4800600"/>
            <a:ext cx="2286000" cy="127362"/>
          </a:xfrm>
          <a:prstGeom prst="rect">
            <a:avLst/>
          </a:prstGeom>
        </p:spPr>
      </p:pic>
    </p:spTree>
    <p:extLst>
      <p:ext uri="{BB962C8B-B14F-4D97-AF65-F5344CB8AC3E}">
        <p14:creationId xmlns:p14="http://schemas.microsoft.com/office/powerpoint/2010/main" val="9169950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97551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4138"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marL="514350" indent="-171450">
              <a:buFont typeface="Arial" panose="020B0604020202020204" pitchFamily="34" charset="0"/>
              <a:buChar cha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3"/>
          </p:nvPr>
        </p:nvSpPr>
        <p:spPr>
          <a:xfrm>
            <a:off x="4632701"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394138" y="158354"/>
            <a:ext cx="8485544"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437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822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 1 column">
    <p:spTree>
      <p:nvGrpSpPr>
        <p:cNvPr id="1" name="Shape 31"/>
        <p:cNvGrpSpPr/>
        <p:nvPr/>
      </p:nvGrpSpPr>
      <p:grpSpPr>
        <a:xfrm>
          <a:off x="0" y="0"/>
          <a:ext cx="0" cy="0"/>
          <a:chOff x="0" y="0"/>
          <a:chExt cx="0" cy="0"/>
        </a:xfrm>
      </p:grpSpPr>
      <p:sp>
        <p:nvSpPr>
          <p:cNvPr id="33" name="Shape 33"/>
          <p:cNvSpPr/>
          <p:nvPr/>
        </p:nvSpPr>
        <p:spPr>
          <a:xfrm>
            <a:off x="0" y="138425"/>
            <a:ext cx="9144000" cy="565467"/>
          </a:xfrm>
          <a:prstGeom prst="rect">
            <a:avLst/>
          </a:prstGeom>
          <a:noFill/>
          <a:ln>
            <a:noFill/>
          </a:ln>
        </p:spPr>
        <p:txBody>
          <a:bodyPr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465138" y="842317"/>
            <a:ext cx="8454010" cy="4023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5257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39" y="785010"/>
            <a:ext cx="7886372" cy="486686"/>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9" y="1451968"/>
            <a:ext cx="7886372" cy="2239565"/>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6"/>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DD43B1-01E5-D847-B965-FC264A9E1869}" type="datetime4">
              <a:rPr lang="en-US" smtClean="0"/>
              <a:t>March 5, 2026</a:t>
            </a:fld>
            <a:endParaRPr lang="en-US" dirty="0"/>
          </a:p>
        </p:txBody>
      </p:sp>
    </p:spTree>
    <p:extLst>
      <p:ext uri="{BB962C8B-B14F-4D97-AF65-F5344CB8AC3E}">
        <p14:creationId xmlns:p14="http://schemas.microsoft.com/office/powerpoint/2010/main" val="256263234"/>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901780"/>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605982"/>
            <a:ext cx="7213077" cy="2239565"/>
          </a:xfrm>
          <a:prstGeom prst="rect">
            <a:avLst/>
          </a:prstGeom>
        </p:spPr>
        <p:txBody>
          <a:bodyPr/>
          <a:lstStyle>
            <a:lvl1pPr marL="257175" indent="-257175">
              <a:spcBef>
                <a:spcPts val="0"/>
              </a:spcBef>
              <a:spcAft>
                <a:spcPts val="9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450"/>
              </a:spcAft>
              <a:defRPr sz="1800">
                <a:latin typeface="+mn-lt"/>
              </a:defRPr>
            </a:lvl2pPr>
            <a:lvl3pPr marL="768096" indent="-260604">
              <a:spcBef>
                <a:spcPts val="0"/>
              </a:spcBef>
              <a:spcAft>
                <a:spcPts val="450"/>
              </a:spcAft>
              <a:buFont typeface="Arial" panose="020B0604020202020204" pitchFamily="34" charset="0"/>
              <a:buChar char="•"/>
              <a:defRPr sz="1800">
                <a:latin typeface="+mn-lt"/>
              </a:defRPr>
            </a:lvl3pPr>
            <a:lvl4pPr marL="1110996" indent="-260604">
              <a:spcBef>
                <a:spcPts val="0"/>
              </a:spcBef>
              <a:spcAft>
                <a:spcPts val="450"/>
              </a:spcAft>
              <a:buClr>
                <a:schemeClr val="accent6"/>
              </a:buClr>
              <a:buFont typeface="System Font Regular"/>
              <a:buChar char="–"/>
              <a:defRPr sz="1800">
                <a:latin typeface="+mn-lt"/>
              </a:defRPr>
            </a:lvl4pPr>
            <a:lvl5pPr marL="1371600" indent="-260604">
              <a:spcBef>
                <a:spcPts val="0"/>
              </a:spcBef>
              <a:spcAft>
                <a:spcPts val="45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F5711D-CA17-45FD-8471-C62E86CE735D}" type="datetime4">
              <a:rPr lang="en-US" smtClean="0"/>
              <a:t>March 5, 2026</a:t>
            </a:fld>
            <a:endParaRPr lang="en-US" dirty="0"/>
          </a:p>
        </p:txBody>
      </p:sp>
    </p:spTree>
    <p:extLst>
      <p:ext uri="{BB962C8B-B14F-4D97-AF65-F5344CB8AC3E}">
        <p14:creationId xmlns:p14="http://schemas.microsoft.com/office/powerpoint/2010/main" val="30693883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 1 column">
    <p:spTree>
      <p:nvGrpSpPr>
        <p:cNvPr id="1" name="Shape 31"/>
        <p:cNvGrpSpPr/>
        <p:nvPr/>
      </p:nvGrpSpPr>
      <p:grpSpPr>
        <a:xfrm>
          <a:off x="0" y="0"/>
          <a:ext cx="0" cy="0"/>
          <a:chOff x="0" y="0"/>
          <a:chExt cx="0" cy="0"/>
        </a:xfrm>
      </p:grpSpPr>
      <p:sp>
        <p:nvSpPr>
          <p:cNvPr id="8" name="Rectangle 7">
            <a:extLst>
              <a:ext uri="{FF2B5EF4-FFF2-40B4-BE49-F238E27FC236}">
                <a16:creationId xmlns:a16="http://schemas.microsoft.com/office/drawing/2014/main" id="{2BD11C0E-34DA-55B2-999C-893D21E7B7E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D8FD830-55FF-4F3C-367D-3A5112E27A93}"/>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Text Placeholder 29">
            <a:extLst>
              <a:ext uri="{FF2B5EF4-FFF2-40B4-BE49-F238E27FC236}">
                <a16:creationId xmlns:a16="http://schemas.microsoft.com/office/drawing/2014/main" id="{35D2919A-2638-9584-91DC-096D423C7534}"/>
              </a:ext>
            </a:extLst>
          </p:cNvPr>
          <p:cNvSpPr>
            <a:spLocks noGrp="1"/>
          </p:cNvSpPr>
          <p:nvPr>
            <p:ph type="body" sz="quarter" idx="10"/>
          </p:nvPr>
        </p:nvSpPr>
        <p:spPr>
          <a:xfrm>
            <a:off x="465138" y="879475"/>
            <a:ext cx="8454010" cy="3986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1" y="138425"/>
            <a:ext cx="9144002" cy="579397"/>
          </a:xfrm>
          <a:prstGeom prst="rect">
            <a:avLst/>
          </a:prstGeom>
          <a:solidFill>
            <a:srgbClr val="1C4B94"/>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red and blue text on a black background&#10;&#10;AI-generated content may be incorrect.">
            <a:extLst>
              <a:ext uri="{FF2B5EF4-FFF2-40B4-BE49-F238E27FC236}">
                <a16:creationId xmlns:a16="http://schemas.microsoft.com/office/drawing/2014/main" id="{E81FD61D-14A1-A246-4B62-35197A0ECD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B56945D3-000B-563F-0D64-3B0D9CC7E9C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0" name="Rectangle 9">
            <a:extLst>
              <a:ext uri="{FF2B5EF4-FFF2-40B4-BE49-F238E27FC236}">
                <a16:creationId xmlns:a16="http://schemas.microsoft.com/office/drawing/2014/main" id="{30F6007B-D646-6A48-5A4A-97AB30263319}"/>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451A5C-FA43-342F-177D-068533E0CC7D}"/>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98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1927"/>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512454" y="1536772"/>
            <a:ext cx="3879590" cy="2239565"/>
          </a:xfrm>
          <a:prstGeom prst="rect">
            <a:avLst/>
          </a:prstGeom>
        </p:spPr>
        <p:txBody>
          <a:bodyPr/>
          <a:lstStyle>
            <a:lvl1pPr marL="257175" indent="-257175">
              <a:spcBef>
                <a:spcPts val="0"/>
              </a:spcBef>
              <a:spcAft>
                <a:spcPts val="600"/>
              </a:spcAft>
              <a:buClr>
                <a:schemeClr val="accent6"/>
              </a:buClr>
              <a:buFont typeface="Wingdings" panose="05000000000000000000" pitchFamily="2" charset="2"/>
              <a:buChar char="§"/>
              <a:defRPr sz="1650">
                <a:solidFill>
                  <a:schemeClr val="tx1"/>
                </a:solidFill>
                <a:latin typeface="+mn-lt"/>
              </a:defRPr>
            </a:lvl1pPr>
            <a:lvl2pPr marL="385763" indent="-259556">
              <a:spcBef>
                <a:spcPts val="0"/>
              </a:spcBef>
              <a:spcAft>
                <a:spcPts val="600"/>
              </a:spcAft>
              <a:buFont typeface="Arial" panose="020B0604020202020204" pitchFamily="34" charset="0"/>
              <a:buChar char="•"/>
              <a:defRPr sz="1650">
                <a:latin typeface="+mn-lt"/>
              </a:defRPr>
            </a:lvl2pPr>
            <a:lvl3pPr marL="514350" indent="-214313">
              <a:spcBef>
                <a:spcPts val="0"/>
              </a:spcBef>
              <a:spcAft>
                <a:spcPts val="600"/>
              </a:spcAft>
              <a:buFont typeface="Arial" panose="020B0604020202020204" pitchFamily="34" charset="0"/>
              <a:buChar char="̶"/>
              <a:defRPr sz="1650">
                <a:latin typeface="+mn-lt"/>
              </a:defRPr>
            </a:lvl3pPr>
            <a:lvl4pPr marL="685800" indent="-257175">
              <a:spcBef>
                <a:spcPts val="0"/>
              </a:spcBef>
              <a:spcAft>
                <a:spcPts val="600"/>
              </a:spcAft>
              <a:buClr>
                <a:schemeClr val="accent6"/>
              </a:buClr>
              <a:buFont typeface="Arial" panose="020B0604020202020204" pitchFamily="34" charset="0"/>
              <a:buChar char="­"/>
              <a:defRPr sz="1650">
                <a:latin typeface="+mn-lt"/>
              </a:defRPr>
            </a:lvl4pPr>
            <a:lvl5pPr marL="771525" indent="-257175">
              <a:spcBef>
                <a:spcPts val="0"/>
              </a:spcBef>
              <a:spcAft>
                <a:spcPts val="60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0A14F4-0CE7-440D-A9AD-AE6DF60A6C88}" type="datetime4">
              <a:rPr lang="en-US" smtClean="0"/>
              <a:t>March 5, 2026</a:t>
            </a:fld>
            <a:endParaRPr lang="en-US" dirty="0"/>
          </a:p>
        </p:txBody>
      </p:sp>
    </p:spTree>
    <p:extLst>
      <p:ext uri="{BB962C8B-B14F-4D97-AF65-F5344CB8AC3E}">
        <p14:creationId xmlns:p14="http://schemas.microsoft.com/office/powerpoint/2010/main" val="391878982"/>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3052"/>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594"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179141" y="1564198"/>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5890688" y="1559214"/>
            <a:ext cx="2583490" cy="2239565"/>
          </a:xfrm>
          <a:prstGeom prst="rect">
            <a:avLst/>
          </a:prstGeom>
        </p:spPr>
        <p:txBody>
          <a:bodyPr/>
          <a:lstStyle>
            <a:lvl1pPr marL="0" indent="0">
              <a:spcBef>
                <a:spcPts val="0"/>
              </a:spcBef>
              <a:spcAft>
                <a:spcPts val="900"/>
              </a:spcAft>
              <a:buClr>
                <a:schemeClr val="accent6"/>
              </a:buClr>
              <a:buFontTx/>
              <a:buNone/>
              <a:defRPr sz="1650">
                <a:solidFill>
                  <a:schemeClr val="tx1"/>
                </a:solidFill>
                <a:latin typeface="+mn-lt"/>
              </a:defRPr>
            </a:lvl1pPr>
            <a:lvl2pPr marL="213122" indent="-213122">
              <a:spcBef>
                <a:spcPts val="0"/>
              </a:spcBef>
              <a:spcAft>
                <a:spcPts val="450"/>
              </a:spcAft>
              <a:defRPr sz="1650">
                <a:latin typeface="+mn-lt"/>
              </a:defRPr>
            </a:lvl2pPr>
            <a:lvl3pPr marL="344091" indent="-167879">
              <a:spcBef>
                <a:spcPts val="0"/>
              </a:spcBef>
              <a:spcAft>
                <a:spcPts val="450"/>
              </a:spcAft>
              <a:buFont typeface="Arial" panose="020B0604020202020204" pitchFamily="34" charset="0"/>
              <a:buChar char="•"/>
              <a:defRPr sz="1650">
                <a:latin typeface="+mn-lt"/>
              </a:defRPr>
            </a:lvl3pPr>
            <a:lvl4pPr marL="513160" indent="-169069">
              <a:spcBef>
                <a:spcPts val="0"/>
              </a:spcBef>
              <a:spcAft>
                <a:spcPts val="450"/>
              </a:spcAft>
              <a:buClr>
                <a:schemeClr val="accent6"/>
              </a:buClr>
              <a:buFont typeface="System Font Regular"/>
              <a:buChar char="–"/>
              <a:tabLst/>
              <a:defRPr sz="1650">
                <a:latin typeface="+mn-lt"/>
              </a:defRPr>
            </a:lvl4pPr>
            <a:lvl5pPr marL="1029891" indent="-172641">
              <a:spcBef>
                <a:spcPts val="0"/>
              </a:spcBef>
              <a:spcAft>
                <a:spcPts val="450"/>
              </a:spcAft>
              <a:buClr>
                <a:schemeClr val="accent6"/>
              </a:buClr>
              <a:buSzPct val="100000"/>
              <a:buFont typeface="System Font Regular"/>
              <a:buChar char="–"/>
              <a:defRPr sz="165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CCD475-BD3D-4D8F-9C25-3936DE8BD1EA}" type="datetime4">
              <a:rPr lang="en-US" smtClean="0"/>
              <a:t>March 5, 2026</a:t>
            </a:fld>
            <a:endParaRPr lang="en-US" dirty="0"/>
          </a:p>
        </p:txBody>
      </p:sp>
    </p:spTree>
    <p:extLst>
      <p:ext uri="{BB962C8B-B14F-4D97-AF65-F5344CB8AC3E}">
        <p14:creationId xmlns:p14="http://schemas.microsoft.com/office/powerpoint/2010/main" val="181663420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78219"/>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467594" y="1539033"/>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2570904" y="1539031"/>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4674213" y="153623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6777522" y="1542665"/>
            <a:ext cx="2057936" cy="2239565"/>
          </a:xfrm>
          <a:prstGeom prst="rect">
            <a:avLst/>
          </a:prstGeom>
        </p:spPr>
        <p:txBody>
          <a:bodyPr/>
          <a:lstStyle>
            <a:lvl1pPr marL="0" indent="0">
              <a:spcBef>
                <a:spcPts val="0"/>
              </a:spcBef>
              <a:spcAft>
                <a:spcPts val="900"/>
              </a:spcAft>
              <a:buClr>
                <a:schemeClr val="accent6"/>
              </a:buClr>
              <a:buFontTx/>
              <a:buNone/>
              <a:defRPr sz="1500">
                <a:solidFill>
                  <a:schemeClr val="tx1"/>
                </a:solidFill>
                <a:latin typeface="+mn-lt"/>
              </a:defRPr>
            </a:lvl1pPr>
            <a:lvl2pPr marL="258366" indent="-172641">
              <a:spcBef>
                <a:spcPts val="0"/>
              </a:spcBef>
              <a:spcAft>
                <a:spcPts val="450"/>
              </a:spcAft>
              <a:defRPr sz="1500">
                <a:latin typeface="+mn-lt"/>
              </a:defRPr>
            </a:lvl2pPr>
            <a:lvl3pPr marL="344091" indent="-171450">
              <a:spcBef>
                <a:spcPts val="0"/>
              </a:spcBef>
              <a:spcAft>
                <a:spcPts val="450"/>
              </a:spcAft>
              <a:buFont typeface="Arial" panose="020B0604020202020204" pitchFamily="34" charset="0"/>
              <a:buChar char="•"/>
              <a:defRPr sz="1500">
                <a:latin typeface="+mn-lt"/>
              </a:defRPr>
            </a:lvl3pPr>
            <a:lvl4pPr marL="427435" indent="-172641">
              <a:spcBef>
                <a:spcPts val="0"/>
              </a:spcBef>
              <a:spcAft>
                <a:spcPts val="450"/>
              </a:spcAft>
              <a:buClr>
                <a:schemeClr val="accent6"/>
              </a:buClr>
              <a:buFont typeface="System Font Regular"/>
              <a:buChar char="–"/>
              <a:tabLst/>
              <a:defRPr sz="1500">
                <a:latin typeface="+mn-lt"/>
              </a:defRPr>
            </a:lvl4pPr>
            <a:lvl5pPr marL="513160" indent="-169069">
              <a:spcBef>
                <a:spcPts val="0"/>
              </a:spcBef>
              <a:spcAft>
                <a:spcPts val="450"/>
              </a:spcAft>
              <a:buClr>
                <a:schemeClr val="accent6"/>
              </a:buClr>
              <a:buSzPct val="100000"/>
              <a:buFont typeface="System Font Regular"/>
              <a:buChar char="–"/>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3C9B5D-6673-4FC7-A4F7-F32A14DBF67B}" type="datetime4">
              <a:rPr lang="en-US" smtClean="0"/>
              <a:t>March 5, 2026</a:t>
            </a:fld>
            <a:endParaRPr lang="en-US" dirty="0"/>
          </a:p>
        </p:txBody>
      </p:sp>
    </p:spTree>
    <p:extLst>
      <p:ext uri="{BB962C8B-B14F-4D97-AF65-F5344CB8AC3E}">
        <p14:creationId xmlns:p14="http://schemas.microsoft.com/office/powerpoint/2010/main" val="55294325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65636"/>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468039" y="1530481"/>
            <a:ext cx="3937469" cy="2239565"/>
          </a:xfrm>
          <a:prstGeom prst="rect">
            <a:avLst/>
          </a:prstGeom>
        </p:spPr>
        <p:txBody>
          <a:bodyPr/>
          <a:lstStyle>
            <a:lvl1pPr marL="300038" indent="-257175">
              <a:spcBef>
                <a:spcPts val="0"/>
              </a:spcBef>
              <a:spcAft>
                <a:spcPts val="600"/>
              </a:spcAft>
              <a:buClr>
                <a:schemeClr val="accent6"/>
              </a:buClr>
              <a:buFont typeface="Wingdings" panose="05000000000000000000" pitchFamily="2" charset="2"/>
              <a:buChar char="§"/>
              <a:defRPr sz="1800">
                <a:solidFill>
                  <a:schemeClr val="tx1"/>
                </a:solidFill>
                <a:latin typeface="+mn-lt"/>
              </a:defRPr>
            </a:lvl1pPr>
            <a:lvl2pPr marL="514350" indent="-260604">
              <a:spcBef>
                <a:spcPts val="0"/>
              </a:spcBef>
              <a:spcAft>
                <a:spcPts val="600"/>
              </a:spcAft>
              <a:defRPr sz="1800">
                <a:latin typeface="+mn-lt"/>
              </a:defRPr>
            </a:lvl2pPr>
            <a:lvl3pPr marL="728663" indent="-210741">
              <a:spcBef>
                <a:spcPts val="0"/>
              </a:spcBef>
              <a:spcAft>
                <a:spcPts val="600"/>
              </a:spcAft>
              <a:buFont typeface="Arial" panose="020B0604020202020204" pitchFamily="34" charset="0"/>
              <a:buChar char="•"/>
              <a:defRPr sz="1800">
                <a:latin typeface="+mn-lt"/>
              </a:defRPr>
            </a:lvl3pPr>
            <a:lvl4pPr marL="1028700" indent="-300038">
              <a:spcBef>
                <a:spcPts val="0"/>
              </a:spcBef>
              <a:spcAft>
                <a:spcPts val="600"/>
              </a:spcAft>
              <a:buClr>
                <a:schemeClr val="accent6"/>
              </a:buClr>
              <a:buFont typeface="System Font Regular"/>
              <a:buChar char="–"/>
              <a:defRPr sz="1800">
                <a:latin typeface="+mn-lt"/>
              </a:defRPr>
            </a:lvl4pPr>
            <a:lvl5pPr marL="1285875" indent="-257175">
              <a:spcBef>
                <a:spcPts val="0"/>
              </a:spcBef>
              <a:spcAft>
                <a:spcPts val="600"/>
              </a:spcAft>
              <a:buClr>
                <a:schemeClr val="accent6"/>
              </a:buClr>
              <a:buSzPct val="100000"/>
              <a:buFont typeface="System Font Regular"/>
              <a:buChar cha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4572000" y="1531843"/>
            <a:ext cx="3782410" cy="2240756"/>
          </a:xfrm>
          <a:prstGeom prst="rect">
            <a:avLst/>
          </a:prstGeom>
        </p:spPr>
        <p:txBody>
          <a:bodyPr anchor="ctr"/>
          <a:lstStyle>
            <a:lvl1pPr algn="ctr">
              <a:defRPr sz="1050"/>
            </a:lvl1pPr>
          </a:lstStyle>
          <a:p>
            <a:r>
              <a:rPr lang="en-US"/>
              <a:t>Click icon to add picture</a:t>
            </a:r>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9B010B-938C-4BD0-AF7C-9746274FFE3D}" type="datetime4">
              <a:rPr lang="en-US" smtClean="0"/>
              <a:t>March 5, 2026</a:t>
            </a:fld>
            <a:endParaRPr lang="en-US" dirty="0"/>
          </a:p>
        </p:txBody>
      </p:sp>
    </p:spTree>
    <p:extLst>
      <p:ext uri="{BB962C8B-B14F-4D97-AF65-F5344CB8AC3E}">
        <p14:creationId xmlns:p14="http://schemas.microsoft.com/office/powerpoint/2010/main" val="62681557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467595" y="1028701"/>
            <a:ext cx="8206225" cy="3185159"/>
          </a:xfrm>
          <a:prstGeom prst="rect">
            <a:avLst/>
          </a:prstGeom>
        </p:spPr>
        <p:txBody>
          <a:bodyPr anchor="ctr"/>
          <a:lstStyle>
            <a:lvl1pPr algn="ctr">
              <a:defRPr sz="1050"/>
            </a:lvl1pPr>
          </a:lstStyle>
          <a:p>
            <a:r>
              <a:rPr lang="en-US"/>
              <a:t>Click icon to add picture</a:t>
            </a:r>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F8423-1295-4128-9C08-61F5C8343238}" type="datetime4">
              <a:rPr lang="en-US" smtClean="0"/>
              <a:t>March 5, 2026</a:t>
            </a:fld>
            <a:endParaRPr lang="en-US" dirty="0"/>
          </a:p>
        </p:txBody>
      </p:sp>
    </p:spTree>
    <p:extLst>
      <p:ext uri="{BB962C8B-B14F-4D97-AF65-F5344CB8AC3E}">
        <p14:creationId xmlns:p14="http://schemas.microsoft.com/office/powerpoint/2010/main" val="1088076021"/>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7595" y="859344"/>
            <a:ext cx="7886372" cy="486686"/>
          </a:xfrm>
          <a:prstGeom prst="rect">
            <a:avLst/>
          </a:prstGeom>
        </p:spPr>
        <p:txBody>
          <a:bodyPr vert="horz" lIns="91440" tIns="45720" rIns="91440" bIns="45720" rtlCol="0" anchor="t">
            <a:normAutofit/>
          </a:bodyPr>
          <a:lstStyle>
            <a:lvl1pPr>
              <a:defRPr sz="2400"/>
            </a:lvl1pPr>
          </a:lstStyle>
          <a:p>
            <a:r>
              <a:rPr lang="en-US"/>
              <a:t>Click to edit Master title style</a:t>
            </a:r>
            <a:endParaRPr lang="en-US" dirty="0"/>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8" y="1524189"/>
            <a:ext cx="7203849" cy="2239565"/>
          </a:xfrm>
          <a:prstGeom prst="rect">
            <a:avLst/>
          </a:prstGeom>
        </p:spPr>
        <p:txBody>
          <a:bodyPr/>
          <a:lstStyle>
            <a:lvl1pPr marL="85725" indent="0">
              <a:spcBef>
                <a:spcPts val="0"/>
              </a:spcBef>
              <a:spcAft>
                <a:spcPts val="900"/>
              </a:spcAft>
              <a:buClr>
                <a:schemeClr val="accent6"/>
              </a:buClr>
              <a:buFont typeface="Wingdings" panose="05000000000000000000" pitchFamily="2" charset="2"/>
              <a:buNone/>
              <a:defRPr sz="1800">
                <a:solidFill>
                  <a:schemeClr val="tx1"/>
                </a:solidFill>
                <a:latin typeface="+mn-lt"/>
              </a:defRPr>
            </a:lvl1pPr>
            <a:lvl2pPr marL="253746" indent="0">
              <a:spcBef>
                <a:spcPts val="0"/>
              </a:spcBef>
              <a:spcAft>
                <a:spcPts val="450"/>
              </a:spcAft>
              <a:buFontTx/>
              <a:buNone/>
              <a:defRPr sz="1650">
                <a:latin typeface="+mn-lt"/>
              </a:defRPr>
            </a:lvl2pPr>
            <a:lvl3pPr marL="507492" indent="0">
              <a:spcBef>
                <a:spcPts val="0"/>
              </a:spcBef>
              <a:spcAft>
                <a:spcPts val="450"/>
              </a:spcAft>
              <a:buFontTx/>
              <a:buNone/>
              <a:defRPr sz="1650">
                <a:latin typeface="+mn-lt"/>
              </a:defRPr>
            </a:lvl3pPr>
            <a:lvl4pPr marL="850392" indent="0">
              <a:spcBef>
                <a:spcPts val="0"/>
              </a:spcBef>
              <a:spcAft>
                <a:spcPts val="450"/>
              </a:spcAft>
              <a:buClr>
                <a:schemeClr val="accent6"/>
              </a:buClr>
              <a:buFontTx/>
              <a:buNone/>
              <a:defRPr sz="1650">
                <a:latin typeface="+mn-lt"/>
              </a:defRPr>
            </a:lvl4pPr>
            <a:lvl5pPr marL="1110996" indent="0">
              <a:spcBef>
                <a:spcPts val="0"/>
              </a:spcBef>
              <a:spcAft>
                <a:spcPts val="450"/>
              </a:spcAft>
              <a:buClr>
                <a:schemeClr val="accent6"/>
              </a:buClr>
              <a:buSzPct val="100000"/>
              <a:buFontTx/>
              <a:buNone/>
              <a:defRPr sz="165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F4C82B-53BB-49C0-8529-67F839443334}" type="datetime4">
              <a:rPr lang="en-US" smtClean="0"/>
              <a:t>March 5, 2026</a:t>
            </a:fld>
            <a:endParaRPr lang="en-US" dirty="0"/>
          </a:p>
        </p:txBody>
      </p:sp>
    </p:spTree>
    <p:extLst>
      <p:ext uri="{BB962C8B-B14F-4D97-AF65-F5344CB8AC3E}">
        <p14:creationId xmlns:p14="http://schemas.microsoft.com/office/powerpoint/2010/main" val="297042045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468039" y="785010"/>
            <a:ext cx="7886372" cy="486686"/>
          </a:xfrm>
          <a:prstGeom prst="rect">
            <a:avLst/>
          </a:prstGeom>
        </p:spPr>
        <p:txBody>
          <a:bodyPr vert="horz" lIns="91440" tIns="45720" rIns="91440" bIns="45720" rtlCol="0" anchor="t">
            <a:normAutofit/>
          </a:bodyPr>
          <a:lstStyle>
            <a:lvl1pPr>
              <a:defRPr sz="2401"/>
            </a:lvl1pPr>
          </a:lstStyle>
          <a:p>
            <a:r>
              <a:rPr lang="en-US"/>
              <a:t>Click to edit Master title style</a:t>
            </a:r>
            <a:endParaRPr lang="en-US" dirty="0"/>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468039" y="1451968"/>
            <a:ext cx="7886372" cy="2239565"/>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467594" y="4767266"/>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0DD43B1-01E5-D847-B965-FC264A9E1869}" type="datetime4">
              <a:rPr lang="en-US" smtClean="0"/>
              <a:t>March 5, 2026</a:t>
            </a:fld>
            <a:endParaRPr lang="en-US" dirty="0"/>
          </a:p>
        </p:txBody>
      </p:sp>
    </p:spTree>
    <p:extLst>
      <p:ext uri="{BB962C8B-B14F-4D97-AF65-F5344CB8AC3E}">
        <p14:creationId xmlns:p14="http://schemas.microsoft.com/office/powerpoint/2010/main" val="135216892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9094" y="205979"/>
            <a:ext cx="6927706" cy="857250"/>
          </a:xfrm>
        </p:spPr>
        <p:txBody>
          <a:bodyPr>
            <a:noAutofit/>
          </a:bodyPr>
          <a:lstStyle>
            <a:lvl1pPr>
              <a:defRPr sz="2700">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56344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4_Title + 1 column">
    <p:spTree>
      <p:nvGrpSpPr>
        <p:cNvPr id="1" name="Shape 31"/>
        <p:cNvGrpSpPr/>
        <p:nvPr/>
      </p:nvGrpSpPr>
      <p:grpSpPr>
        <a:xfrm>
          <a:off x="0" y="0"/>
          <a:ext cx="0" cy="0"/>
          <a:chOff x="0" y="0"/>
          <a:chExt cx="0" cy="0"/>
        </a:xfrm>
      </p:grpSpPr>
      <p:sp>
        <p:nvSpPr>
          <p:cNvPr id="38" name="Shape 38"/>
          <p:cNvSpPr txBox="1">
            <a:spLocks noGrp="1"/>
          </p:cNvSpPr>
          <p:nvPr>
            <p:ph type="title"/>
          </p:nvPr>
        </p:nvSpPr>
        <p:spPr>
          <a:xfrm>
            <a:off x="464698" y="152354"/>
            <a:ext cx="8454451" cy="1028700"/>
          </a:xfrm>
          <a:prstGeom prst="rect">
            <a:avLst/>
          </a:prstGeom>
        </p:spPr>
        <p:txBody>
          <a:bodyPr lIns="91425" tIns="91425" rIns="91425" bIns="91425" anchor="ctr" anchorCtr="0"/>
          <a:lstStyle>
            <a:lvl1pPr lvl="0">
              <a:spcBef>
                <a:spcPts val="0"/>
              </a:spcBef>
              <a:defRPr sz="3600">
                <a:solidFill>
                  <a:srgbClr val="F3F2ED"/>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2" name="Text Placeholder 29">
            <a:extLst>
              <a:ext uri="{FF2B5EF4-FFF2-40B4-BE49-F238E27FC236}">
                <a16:creationId xmlns:a16="http://schemas.microsoft.com/office/drawing/2014/main" id="{4EF5828E-5E5C-A27D-5EF1-3376824CB7D3}"/>
              </a:ext>
            </a:extLst>
          </p:cNvPr>
          <p:cNvSpPr>
            <a:spLocks noGrp="1"/>
          </p:cNvSpPr>
          <p:nvPr>
            <p:ph type="body" sz="quarter" idx="10" hasCustomPrompt="1"/>
          </p:nvPr>
        </p:nvSpPr>
        <p:spPr>
          <a:xfrm>
            <a:off x="465138" y="1319480"/>
            <a:ext cx="8454010" cy="3546209"/>
          </a:xfrm>
        </p:spPr>
        <p:txBody>
          <a:bodyPr anchor="t"/>
          <a:lstStyle>
            <a:lvl1pPr marL="285743" indent="-285743">
              <a:lnSpc>
                <a:spcPct val="100000"/>
              </a:lnSpc>
              <a:spcBef>
                <a:spcPts val="0"/>
              </a:spcBef>
              <a:spcAft>
                <a:spcPts val="600"/>
              </a:spcAft>
              <a:buClr>
                <a:schemeClr val="bg2">
                  <a:lumMod val="25000"/>
                </a:schemeClr>
              </a:buClr>
              <a:buFont typeface="Arial" panose="020B0604020202020204" pitchFamily="34" charset="0"/>
              <a:buChar char="•"/>
              <a:defRPr>
                <a:solidFill>
                  <a:schemeClr val="bg2">
                    <a:lumMod val="25000"/>
                  </a:schemeClr>
                </a:solidFill>
              </a:defRPr>
            </a:lvl1pPr>
            <a:lvl2pPr marL="581011" indent="-238119">
              <a:lnSpc>
                <a:spcPct val="100000"/>
              </a:lnSpc>
              <a:spcBef>
                <a:spcPts val="0"/>
              </a:spcBef>
              <a:spcAft>
                <a:spcPts val="6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971526" indent="-285743">
              <a:lnSpc>
                <a:spcPct val="100000"/>
              </a:lnSpc>
              <a:spcBef>
                <a:spcPts val="0"/>
              </a:spcBef>
              <a:spcAft>
                <a:spcPts val="600"/>
              </a:spcAft>
              <a:buClr>
                <a:schemeClr val="bg2">
                  <a:lumMod val="25000"/>
                </a:schemeClr>
              </a:buClr>
              <a:buSzPct val="100000"/>
              <a:buFont typeface="Courier New" panose="02070309020205020404" pitchFamily="49" charset="0"/>
              <a:buChar char="o"/>
              <a:defRPr sz="2000">
                <a:solidFill>
                  <a:schemeClr val="bg2">
                    <a:lumMod val="25000"/>
                  </a:schemeClr>
                </a:solidFill>
              </a:defRPr>
            </a:lvl3pPr>
            <a:lvl4pPr>
              <a:lnSpc>
                <a:spcPct val="100000"/>
              </a:lnSpc>
              <a:spcBef>
                <a:spcPts val="0"/>
              </a:spcBef>
              <a:spcAft>
                <a:spcPts val="600"/>
              </a:spcAft>
              <a:buClr>
                <a:schemeClr val="bg2">
                  <a:lumMod val="25000"/>
                </a:schemeClr>
              </a:buClr>
              <a:defRPr sz="1800">
                <a:solidFill>
                  <a:schemeClr val="bg2">
                    <a:lumMod val="25000"/>
                  </a:schemeClr>
                </a:solidFill>
              </a:defRPr>
            </a:lvl4pPr>
            <a:lvl5pPr>
              <a:lnSpc>
                <a:spcPct val="100000"/>
              </a:lnSpc>
              <a:defRPr/>
            </a:lvl5pPr>
          </a:lstStyle>
          <a:p>
            <a:pPr lvl="0"/>
            <a:r>
              <a:rPr lang="en-US"/>
              <a:t>First level</a:t>
            </a:r>
          </a:p>
          <a:p>
            <a:pPr lvl="1"/>
            <a:r>
              <a:rPr lang="en-US"/>
              <a:t>Second Level</a:t>
            </a:r>
          </a:p>
          <a:p>
            <a:pPr lvl="2"/>
            <a:r>
              <a:rPr lang="en-US"/>
              <a:t>Third Level</a:t>
            </a:r>
          </a:p>
          <a:p>
            <a:pPr lvl="3"/>
            <a:r>
              <a:rPr lang="en-US" sz="1800"/>
              <a:t>Fourth Level</a:t>
            </a:r>
            <a:endParaRPr lang="en-US"/>
          </a:p>
        </p:txBody>
      </p:sp>
    </p:spTree>
    <p:extLst>
      <p:ext uri="{BB962C8B-B14F-4D97-AF65-F5344CB8AC3E}">
        <p14:creationId xmlns:p14="http://schemas.microsoft.com/office/powerpoint/2010/main" val="24990384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1" name="Google Shape;31;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 name="Picture 1" descr="A drawing of a city&#10;&#10;AI-generated content may be incorrect.">
            <a:extLst>
              <a:ext uri="{FF2B5EF4-FFF2-40B4-BE49-F238E27FC236}">
                <a16:creationId xmlns:a16="http://schemas.microsoft.com/office/drawing/2014/main" id="{A3A9DA8B-F53C-584F-5506-6F7B38205FC2}"/>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217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 1 column">
    <p:spTree>
      <p:nvGrpSpPr>
        <p:cNvPr id="1" name="Shape 31"/>
        <p:cNvGrpSpPr/>
        <p:nvPr/>
      </p:nvGrpSpPr>
      <p:grpSpPr>
        <a:xfrm>
          <a:off x="0" y="0"/>
          <a:ext cx="0" cy="0"/>
          <a:chOff x="0" y="0"/>
          <a:chExt cx="0" cy="0"/>
        </a:xfrm>
      </p:grpSpPr>
      <p:sp>
        <p:nvSpPr>
          <p:cNvPr id="33" name="Shape 33"/>
          <p:cNvSpPr/>
          <p:nvPr/>
        </p:nvSpPr>
        <p:spPr>
          <a:xfrm>
            <a:off x="0" y="138425"/>
            <a:ext cx="9144000" cy="565467"/>
          </a:xfrm>
          <a:prstGeom prst="rect">
            <a:avLst/>
          </a:prstGeom>
          <a:noFill/>
          <a:ln>
            <a:noFill/>
          </a:ln>
        </p:spPr>
        <p:txBody>
          <a:bodyPr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465138" y="842317"/>
            <a:ext cx="8454010" cy="4023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4449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4" name="Google Shape;24;p2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5" name="Google Shape;25;p2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6" name="Google Shape;26;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808239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448330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and Content_stacked logo">
    <p:spTree>
      <p:nvGrpSpPr>
        <p:cNvPr id="1" name=""/>
        <p:cNvGrpSpPr/>
        <p:nvPr/>
      </p:nvGrpSpPr>
      <p:grpSpPr>
        <a:xfrm>
          <a:off x="0" y="0"/>
          <a:ext cx="0" cy="0"/>
          <a:chOff x="0" y="0"/>
          <a:chExt cx="0" cy="0"/>
        </a:xfrm>
      </p:grpSpPr>
      <p:sp>
        <p:nvSpPr>
          <p:cNvPr id="2" name="Title 1"/>
          <p:cNvSpPr>
            <a:spLocks noGrp="1"/>
          </p:cNvSpPr>
          <p:nvPr>
            <p:ph type="title"/>
          </p:nvPr>
        </p:nvSpPr>
        <p:spPr>
          <a:xfrm>
            <a:off x="173569" y="139898"/>
            <a:ext cx="8775560" cy="758855"/>
          </a:xfrm>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173566" y="1026774"/>
            <a:ext cx="8775560" cy="3441164"/>
          </a:xfrm>
        </p:spPr>
        <p:txBody>
          <a:bodyPr/>
          <a:lstStyle>
            <a:lvl1pPr>
              <a:buClr>
                <a:schemeClr val="tx1"/>
              </a:buClr>
              <a:defRPr/>
            </a:lvl1pPr>
            <a:lvl2pPr marL="514350" indent="-171450">
              <a:buClr>
                <a:schemeClr val="tx1"/>
              </a:buClr>
              <a:buSzPct val="70000"/>
              <a:buFont typeface="Courier New" panose="02070309020205020404" pitchFamily="49" charset="0"/>
              <a:buChar char="o"/>
              <a:defRPr/>
            </a:lvl2pPr>
            <a:lvl3pPr marL="857250" indent="-171450">
              <a:buClr>
                <a:schemeClr val="tx1"/>
              </a:buClr>
              <a:buFont typeface="Wingdings" pitchFamily="2" charset="2"/>
              <a:buChar char="§"/>
              <a:defRPr/>
            </a:lvl3pPr>
            <a:lvl4pPr marL="1200150" indent="-171450">
              <a:buClr>
                <a:schemeClr val="tx1"/>
              </a:buClr>
              <a:buSzPct val="100000"/>
              <a:buFont typeface="System Font Regular"/>
              <a:buChar char="−"/>
              <a:defRPr/>
            </a:lvl4pPr>
            <a:lvl5pPr marL="1543050" indent="-17145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8494156" y="4795187"/>
            <a:ext cx="455083" cy="273844"/>
          </a:xfrm>
          <a:prstGeom prst="rect">
            <a:avLst/>
          </a:prstGeom>
        </p:spPr>
        <p:txBody>
          <a:bodyPr vert="horz" lIns="91440" tIns="45720" rIns="91440" bIns="45720" rtlCol="0" anchor="ctr"/>
          <a:lstStyle>
            <a:lvl1pPr algn="r">
              <a:defRPr sz="900">
                <a:solidFill>
                  <a:schemeClr val="bg1"/>
                </a:solidFill>
              </a:defRPr>
            </a:lvl1p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1210236" y="4795188"/>
            <a:ext cx="7143034" cy="273844"/>
          </a:xfrm>
          <a:prstGeom prst="rect">
            <a:avLst/>
          </a:prstGeom>
        </p:spPr>
        <p:txBody>
          <a:bodyPr vert="horz" lIns="91440" tIns="45720" rIns="91440" bIns="45720" rtlCol="0" anchor="ctr"/>
          <a:lstStyle>
            <a:lvl1pPr algn="r">
              <a:defRPr sz="900">
                <a:solidFill>
                  <a:schemeClr val="bg1"/>
                </a:solidFill>
              </a:defRPr>
            </a:lvl1pPr>
          </a:lstStyle>
          <a:p>
            <a:pPr defTabSz="685800"/>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228505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Title + 1 column">
    <p:spTree>
      <p:nvGrpSpPr>
        <p:cNvPr id="1" name="Shape 31"/>
        <p:cNvGrpSpPr/>
        <p:nvPr/>
      </p:nvGrpSpPr>
      <p:grpSpPr>
        <a:xfrm>
          <a:off x="0" y="0"/>
          <a:ext cx="0" cy="0"/>
          <a:chOff x="0" y="0"/>
          <a:chExt cx="0" cy="0"/>
        </a:xfrm>
      </p:grpSpPr>
      <p:sp>
        <p:nvSpPr>
          <p:cNvPr id="32" name="Shape 32"/>
          <p:cNvSpPr/>
          <p:nvPr/>
        </p:nvSpPr>
        <p:spPr>
          <a:xfrm>
            <a:off x="0" y="1"/>
            <a:ext cx="247200" cy="703891"/>
          </a:xfrm>
          <a:prstGeom prst="rect">
            <a:avLst/>
          </a:prstGeom>
          <a:solidFill>
            <a:srgbClr val="18637B"/>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33" name="Shape 33"/>
          <p:cNvSpPr/>
          <p:nvPr/>
        </p:nvSpPr>
        <p:spPr>
          <a:xfrm>
            <a:off x="0" y="138425"/>
            <a:ext cx="9144000" cy="565467"/>
          </a:xfrm>
          <a:prstGeom prst="rect">
            <a:avLst/>
          </a:prstGeom>
          <a:noFill/>
          <a:ln>
            <a:noFill/>
          </a:ln>
        </p:spPr>
        <p:txBody>
          <a:bodyPr lIns="68569" tIns="68569" rIns="68569" bIns="68569" anchor="ctr" anchorCtr="0">
            <a:noAutofit/>
          </a:bodyPr>
          <a:lstStyle/>
          <a:p>
            <a:pPr lvl="0">
              <a:spcBef>
                <a:spcPts val="0"/>
              </a:spcBef>
              <a:buNone/>
            </a:pPr>
            <a:endParaRPr sz="1350">
              <a:solidFill>
                <a:schemeClr val="tx2">
                  <a:lumMod val="25000"/>
                </a:schemeClr>
              </a:solidFill>
            </a:endParaRPr>
          </a:p>
        </p:txBody>
      </p:sp>
      <p:sp>
        <p:nvSpPr>
          <p:cNvPr id="34" name="Shape 34"/>
          <p:cNvSpPr/>
          <p:nvPr/>
        </p:nvSpPr>
        <p:spPr>
          <a:xfrm>
            <a:off x="0" y="703893"/>
            <a:ext cx="247200" cy="2382214"/>
          </a:xfrm>
          <a:prstGeom prst="rect">
            <a:avLst/>
          </a:prstGeom>
          <a:solidFill>
            <a:srgbClr val="165751"/>
          </a:solidFill>
          <a:ln>
            <a:noFill/>
          </a:ln>
        </p:spPr>
        <p:txBody>
          <a:bodyPr lIns="68569" tIns="68569" rIns="68569" bIns="68569" anchor="ctr" anchorCtr="0">
            <a:noAutofit/>
          </a:bodyPr>
          <a:lstStyle/>
          <a:p>
            <a:pPr lvl="0">
              <a:spcBef>
                <a:spcPts val="0"/>
              </a:spcBef>
              <a:buNone/>
            </a:pPr>
            <a:endParaRPr sz="1350"/>
          </a:p>
        </p:txBody>
      </p:sp>
      <p:sp>
        <p:nvSpPr>
          <p:cNvPr id="35" name="Shape 35"/>
          <p:cNvSpPr/>
          <p:nvPr/>
        </p:nvSpPr>
        <p:spPr>
          <a:xfrm>
            <a:off x="0" y="3086100"/>
            <a:ext cx="247200" cy="605400"/>
          </a:xfrm>
          <a:prstGeom prst="rect">
            <a:avLst/>
          </a:prstGeom>
          <a:solidFill>
            <a:srgbClr val="3B8D61"/>
          </a:solidFill>
          <a:ln>
            <a:noFill/>
          </a:ln>
        </p:spPr>
        <p:txBody>
          <a:bodyPr lIns="68569" tIns="68569" rIns="68569" bIns="68569" anchor="ctr" anchorCtr="0">
            <a:noAutofit/>
          </a:bodyPr>
          <a:lstStyle/>
          <a:p>
            <a:pPr lvl="0">
              <a:spcBef>
                <a:spcPts val="0"/>
              </a:spcBef>
              <a:buNone/>
            </a:pPr>
            <a:endParaRPr sz="1350"/>
          </a:p>
        </p:txBody>
      </p:sp>
      <p:sp>
        <p:nvSpPr>
          <p:cNvPr id="36" name="Shape 36"/>
          <p:cNvSpPr/>
          <p:nvPr/>
        </p:nvSpPr>
        <p:spPr>
          <a:xfrm>
            <a:off x="0" y="3691502"/>
            <a:ext cx="247200" cy="1451999"/>
          </a:xfrm>
          <a:prstGeom prst="rect">
            <a:avLst/>
          </a:prstGeom>
          <a:solidFill>
            <a:srgbClr val="7CA295"/>
          </a:solidFill>
          <a:ln>
            <a:noFill/>
          </a:ln>
        </p:spPr>
        <p:txBody>
          <a:bodyPr lIns="68569" tIns="68569" rIns="68569" bIns="68569" anchor="ctr" anchorCtr="0">
            <a:noAutofit/>
          </a:bodyPr>
          <a:lstStyle/>
          <a:p>
            <a:pPr lvl="0">
              <a:spcBef>
                <a:spcPts val="0"/>
              </a:spcBef>
              <a:buNone/>
            </a:pPr>
            <a:endParaRPr sz="1350"/>
          </a:p>
        </p:txBody>
      </p:sp>
      <p:sp>
        <p:nvSpPr>
          <p:cNvPr id="38" name="Shape 38"/>
          <p:cNvSpPr txBox="1">
            <a:spLocks noGrp="1"/>
          </p:cNvSpPr>
          <p:nvPr>
            <p:ph type="title"/>
          </p:nvPr>
        </p:nvSpPr>
        <p:spPr>
          <a:xfrm>
            <a:off x="464698" y="152355"/>
            <a:ext cx="8454451" cy="551537"/>
          </a:xfrm>
          <a:prstGeom prst="rect">
            <a:avLst/>
          </a:prstGeom>
        </p:spPr>
        <p:txBody>
          <a:bodyPr lIns="91425" tIns="91425" rIns="91425" bIns="91425" anchor="ctr" anchorCtr="0"/>
          <a:lstStyle>
            <a:lvl1pPr lvl="0">
              <a:spcBef>
                <a:spcPts val="0"/>
              </a:spcBef>
              <a:defRPr sz="2100">
                <a:solidFill>
                  <a:schemeClr val="bg2">
                    <a:lumMod val="7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 name="Shape 39"/>
          <p:cNvSpPr txBox="1">
            <a:spLocks noGrp="1"/>
          </p:cNvSpPr>
          <p:nvPr>
            <p:ph type="body" idx="1"/>
          </p:nvPr>
        </p:nvSpPr>
        <p:spPr>
          <a:xfrm>
            <a:off x="464698" y="717822"/>
            <a:ext cx="8454452" cy="4125708"/>
          </a:xfrm>
          <a:prstGeom prst="rect">
            <a:avLst/>
          </a:prstGeom>
        </p:spPr>
        <p:txBody>
          <a:bodyPr lIns="91425" tIns="91425" rIns="91425" bIns="91425" anchor="t" anchorCtr="0"/>
          <a:lstStyle>
            <a:lvl1pPr marL="257169" lvl="0" indent="-257169">
              <a:spcBef>
                <a:spcPts val="0"/>
              </a:spcBef>
              <a:buSzPct val="100000"/>
              <a:buFont typeface="Arial" panose="020B0604020202020204" pitchFamily="34" charset="0"/>
              <a:buChar char="•"/>
              <a:defRPr sz="1575">
                <a:latin typeface="+mn-lt"/>
              </a:defRPr>
            </a:lvl1pPr>
            <a:lvl2pPr marL="514337" lvl="1" indent="-190199">
              <a:spcBef>
                <a:spcPts val="0"/>
              </a:spcBef>
              <a:buSzPct val="100000"/>
              <a:defRPr sz="1575">
                <a:latin typeface="+mn-lt"/>
              </a:defRPr>
            </a:lvl2pPr>
            <a:lvl3pPr lvl="2">
              <a:spcBef>
                <a:spcPts val="0"/>
              </a:spcBef>
              <a:buSzPct val="100000"/>
              <a:defRPr sz="1575"/>
            </a:lvl3pPr>
            <a:lvl4pPr lvl="3">
              <a:spcBef>
                <a:spcPts val="0"/>
              </a:spcBef>
              <a:buSzPct val="100000"/>
              <a:defRPr sz="1575"/>
            </a:lvl4pPr>
            <a:lvl5pPr lvl="4">
              <a:spcBef>
                <a:spcPts val="0"/>
              </a:spcBef>
              <a:buSzPct val="100000"/>
              <a:defRPr sz="1575"/>
            </a:lvl5pPr>
            <a:lvl6pPr lvl="5">
              <a:spcBef>
                <a:spcPts val="0"/>
              </a:spcBef>
              <a:buSzPct val="100000"/>
              <a:defRPr sz="1575"/>
            </a:lvl6pPr>
            <a:lvl7pPr lvl="6">
              <a:spcBef>
                <a:spcPts val="0"/>
              </a:spcBef>
              <a:buSzPct val="100000"/>
              <a:defRPr sz="1575"/>
            </a:lvl7pPr>
            <a:lvl8pPr lvl="7">
              <a:spcBef>
                <a:spcPts val="0"/>
              </a:spcBef>
              <a:buSzPct val="100000"/>
              <a:defRPr sz="1575"/>
            </a:lvl8pPr>
            <a:lvl9pPr lvl="8">
              <a:spcBef>
                <a:spcPts val="0"/>
              </a:spcBef>
              <a:buSzPct val="100000"/>
              <a:defRPr sz="1575"/>
            </a:lvl9pPr>
          </a:lstStyle>
          <a:p>
            <a:endParaRPr lang="en-US"/>
          </a:p>
          <a:p>
            <a:pPr lvl="1"/>
            <a:endParaRPr/>
          </a:p>
        </p:txBody>
      </p:sp>
      <p:sp>
        <p:nvSpPr>
          <p:cNvPr id="2" name="Slide Number Placeholder 6">
            <a:extLst>
              <a:ext uri="{FF2B5EF4-FFF2-40B4-BE49-F238E27FC236}">
                <a16:creationId xmlns:a16="http://schemas.microsoft.com/office/drawing/2014/main" id="{10853583-E6CB-69B6-ABA2-760BC50F65C5}"/>
              </a:ext>
            </a:extLst>
          </p:cNvPr>
          <p:cNvSpPr txBox="1">
            <a:spLocks/>
          </p:cNvSpPr>
          <p:nvPr userDrawn="1"/>
        </p:nvSpPr>
        <p:spPr>
          <a:xfrm>
            <a:off x="8209048" y="4924752"/>
            <a:ext cx="934952" cy="218748"/>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514337"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t>Slide </a:t>
            </a:r>
            <a:fld id="{CD09CF69-B987-4D79-8D9B-59C9A21BCEC3}" type="slidenum">
              <a:rPr kumimoji="0" lang="en-US"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51433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6821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48450C5-8B60-05E8-18DF-BB87FAAB1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84068" y="4767685"/>
            <a:ext cx="1301300" cy="511987"/>
          </a:xfrm>
          <a:prstGeom prst="rect">
            <a:avLst/>
          </a:prstGeom>
        </p:spPr>
      </p:pic>
    </p:spTree>
    <p:extLst>
      <p:ext uri="{BB962C8B-B14F-4D97-AF65-F5344CB8AC3E}">
        <p14:creationId xmlns:p14="http://schemas.microsoft.com/office/powerpoint/2010/main" val="2334534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451186" y="349762"/>
            <a:ext cx="8186402" cy="380873"/>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462DF59D-F508-7045-9FB1-C5D517589B40}"/>
              </a:ext>
            </a:extLst>
          </p:cNvPr>
          <p:cNvPicPr>
            <a:picLocks noChangeAspect="1"/>
          </p:cNvPicPr>
          <p:nvPr userDrawn="1"/>
        </p:nvPicPr>
        <p:blipFill>
          <a:blip r:embed="rId2"/>
          <a:stretch>
            <a:fillRect/>
          </a:stretch>
        </p:blipFill>
        <p:spPr>
          <a:xfrm>
            <a:off x="451185" y="4800600"/>
            <a:ext cx="2286000" cy="127362"/>
          </a:xfrm>
          <a:prstGeom prst="rect">
            <a:avLst/>
          </a:prstGeom>
        </p:spPr>
      </p:pic>
    </p:spTree>
    <p:extLst>
      <p:ext uri="{BB962C8B-B14F-4D97-AF65-F5344CB8AC3E}">
        <p14:creationId xmlns:p14="http://schemas.microsoft.com/office/powerpoint/2010/main" val="2041303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152144"/>
            <a:ext cx="4038599" cy="33234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531788" y="4729412"/>
            <a:ext cx="548640" cy="297180"/>
          </a:xfrm>
          <a:prstGeom prst="bracketPair">
            <a:avLst>
              <a:gd name="adj" fmla="val 17949"/>
            </a:avLst>
          </a:prstGeom>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9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9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36594933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4138"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marL="514350" indent="-171450">
              <a:buFont typeface="Arial" panose="020B0604020202020204" pitchFamily="34" charset="0"/>
              <a:buChar cha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sz="half" idx="13"/>
          </p:nvPr>
        </p:nvSpPr>
        <p:spPr>
          <a:xfrm>
            <a:off x="4632701" y="779148"/>
            <a:ext cx="4070849" cy="3585204"/>
          </a:xfrm>
        </p:spPr>
        <p:txBody>
          <a:bodyPr>
            <a:normAutofit/>
          </a:bodyPr>
          <a:lstStyle>
            <a:lvl1pPr marL="171450" indent="-171450">
              <a:buFont typeface="Wingdings" panose="05000000000000000000" pitchFamily="2" charset="2"/>
              <a:buChar char="§"/>
              <a:defRPr sz="2250">
                <a:latin typeface="Arial" panose="020B0604020202020204" pitchFamily="34" charset="0"/>
                <a:cs typeface="Arial" panose="020B0604020202020204" pitchFamily="34" charset="0"/>
              </a:defRPr>
            </a:lvl1pPr>
            <a:lvl2pPr>
              <a:defRPr sz="2250">
                <a:latin typeface="Arial" panose="020B0604020202020204" pitchFamily="34" charset="0"/>
                <a:cs typeface="Arial" panose="020B0604020202020204" pitchFamily="34" charset="0"/>
              </a:defRPr>
            </a:lvl2pPr>
            <a:lvl3pPr>
              <a:defRPr sz="2250">
                <a:latin typeface="Arial" panose="020B0604020202020204" pitchFamily="34" charset="0"/>
                <a:cs typeface="Arial" panose="020B0604020202020204" pitchFamily="34" charset="0"/>
              </a:defRPr>
            </a:lvl3pPr>
            <a:lvl4pPr>
              <a:defRPr sz="2250">
                <a:latin typeface="Arial" panose="020B0604020202020204" pitchFamily="34" charset="0"/>
                <a:cs typeface="Arial" panose="020B0604020202020204" pitchFamily="34" charset="0"/>
              </a:defRPr>
            </a:lvl4pPr>
            <a:lvl5pPr>
              <a:defRPr sz="22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396F6293-31A9-CA03-77E9-7D540F60581E}"/>
              </a:ext>
            </a:extLst>
          </p:cNvPr>
          <p:cNvSpPr>
            <a:spLocks noGrp="1"/>
          </p:cNvSpPr>
          <p:nvPr>
            <p:ph type="body" sz="quarter" idx="16" hasCustomPrompt="1"/>
          </p:nvPr>
        </p:nvSpPr>
        <p:spPr>
          <a:xfrm>
            <a:off x="394138" y="158354"/>
            <a:ext cx="8485544" cy="556322"/>
          </a:xfrm>
        </p:spPr>
        <p:txBody>
          <a:bodyPr>
            <a:normAutofit/>
          </a:bodyPr>
          <a:lstStyle>
            <a:lvl1pPr marL="0" indent="0">
              <a:buNone/>
              <a:defRPr sz="3300" b="1">
                <a:solidFill>
                  <a:schemeClr val="tx1"/>
                </a:solidFill>
                <a:latin typeface="+mj-lt"/>
                <a:cs typeface="Arial" panose="020B0604020202020204" pitchFamily="34" charset="0"/>
              </a:defRPr>
            </a:lvl1pPr>
          </a:lstStyle>
          <a:p>
            <a:pPr lvl="0"/>
            <a:r>
              <a:rPr lang="en-US"/>
              <a:t>Title</a:t>
            </a:r>
          </a:p>
        </p:txBody>
      </p:sp>
      <p:pic>
        <p:nvPicPr>
          <p:cNvPr id="2" name="Picture 1" descr="A red and blue text on a black background&#10;&#10;AI-generated content may be incorrect.">
            <a:extLst>
              <a:ext uri="{FF2B5EF4-FFF2-40B4-BE49-F238E27FC236}">
                <a16:creationId xmlns:a16="http://schemas.microsoft.com/office/drawing/2014/main" id="{2D80737B-2889-BF91-A522-52D59F3FD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10" name="Slide Number Placeholder 6">
            <a:extLst>
              <a:ext uri="{FF2B5EF4-FFF2-40B4-BE49-F238E27FC236}">
                <a16:creationId xmlns:a16="http://schemas.microsoft.com/office/drawing/2014/main" id="{4081914E-D3E6-98B2-0DB3-0561A7445D0C}"/>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47A0BD76-917D-23A7-EB7D-057D44309B2B}"/>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94403-748C-A543-F131-5EFFA17086C2}"/>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8E1AA6D-7D48-9DCB-3AE1-7132AD0C6C8A}"/>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5045E-BC7A-D4C6-D398-DFCD5FFE84DF}"/>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49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961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 1 column">
    <p:spTree>
      <p:nvGrpSpPr>
        <p:cNvPr id="1" name="Shape 31"/>
        <p:cNvGrpSpPr/>
        <p:nvPr/>
      </p:nvGrpSpPr>
      <p:grpSpPr>
        <a:xfrm>
          <a:off x="0" y="0"/>
          <a:ext cx="0" cy="0"/>
          <a:chOff x="0" y="0"/>
          <a:chExt cx="0" cy="0"/>
        </a:xfrm>
      </p:grpSpPr>
      <p:sp>
        <p:nvSpPr>
          <p:cNvPr id="33" name="Shape 33"/>
          <p:cNvSpPr/>
          <p:nvPr/>
        </p:nvSpPr>
        <p:spPr>
          <a:xfrm>
            <a:off x="0" y="138425"/>
            <a:ext cx="9144000" cy="565467"/>
          </a:xfrm>
          <a:prstGeom prst="rect">
            <a:avLst/>
          </a:prstGeom>
          <a:noFill/>
          <a:ln>
            <a:noFill/>
          </a:ln>
        </p:spPr>
        <p:txBody>
          <a:bodyPr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464697" y="152355"/>
            <a:ext cx="8454451" cy="551537"/>
          </a:xfrm>
          <a:prstGeom prst="rect">
            <a:avLst/>
          </a:prstGeom>
        </p:spPr>
        <p:txBody>
          <a:bodyPr lIns="91425" tIns="91425" rIns="91425" bIns="91425" anchor="ctr" anchorCtr="0"/>
          <a:lstStyle>
            <a:lvl1pPr lvl="0">
              <a:spcBef>
                <a:spcPts val="0"/>
              </a:spcBef>
              <a:defRPr sz="28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 name="Text Placeholder 29">
            <a:extLst>
              <a:ext uri="{FF2B5EF4-FFF2-40B4-BE49-F238E27FC236}">
                <a16:creationId xmlns:a16="http://schemas.microsoft.com/office/drawing/2014/main" id="{7C07F312-5EF6-AE4B-F8C4-1ADC2EDBD100}"/>
              </a:ext>
            </a:extLst>
          </p:cNvPr>
          <p:cNvSpPr>
            <a:spLocks noGrp="1"/>
          </p:cNvSpPr>
          <p:nvPr>
            <p:ph type="body" sz="quarter" idx="10"/>
          </p:nvPr>
        </p:nvSpPr>
        <p:spPr>
          <a:xfrm>
            <a:off x="465138" y="842317"/>
            <a:ext cx="8454010" cy="4023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red and blue text on a black background&#10;&#10;AI-generated content may be incorrect.">
            <a:extLst>
              <a:ext uri="{FF2B5EF4-FFF2-40B4-BE49-F238E27FC236}">
                <a16:creationId xmlns:a16="http://schemas.microsoft.com/office/drawing/2014/main" id="{86D5A2EB-AA3C-8B0C-BE8C-385A18F17F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18" y="4449847"/>
            <a:ext cx="1512513" cy="804050"/>
          </a:xfrm>
          <a:prstGeom prst="rect">
            <a:avLst/>
          </a:prstGeom>
        </p:spPr>
      </p:pic>
      <p:sp>
        <p:nvSpPr>
          <p:cNvPr id="7" name="Slide Number Placeholder 6">
            <a:extLst>
              <a:ext uri="{FF2B5EF4-FFF2-40B4-BE49-F238E27FC236}">
                <a16:creationId xmlns:a16="http://schemas.microsoft.com/office/drawing/2014/main" id="{8C5AC86B-7A43-7CD7-B9E1-0D995185AE59}"/>
              </a:ext>
            </a:extLst>
          </p:cNvPr>
          <p:cNvSpPr txBox="1">
            <a:spLocks/>
          </p:cNvSpPr>
          <p:nvPr userDrawn="1"/>
        </p:nvSpPr>
        <p:spPr>
          <a:xfrm>
            <a:off x="8209048" y="4924752"/>
            <a:ext cx="934952" cy="218748"/>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r>
              <a:rPr lang="en-US" kern="1200">
                <a:solidFill>
                  <a:prstClr val="black">
                    <a:tint val="75000"/>
                  </a:prstClr>
                </a:solidFill>
                <a:latin typeface="Calibri" panose="020F0502020204030204"/>
                <a:ea typeface="+mn-ea"/>
                <a:cs typeface="+mn-cs"/>
              </a:rPr>
              <a:t>Slide </a:t>
            </a:r>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B8F75D6D-162F-393E-8DAB-713962165BE8}"/>
              </a:ext>
            </a:extLst>
          </p:cNvPr>
          <p:cNvSpPr/>
          <p:nvPr userDrawn="1"/>
        </p:nvSpPr>
        <p:spPr>
          <a:xfrm>
            <a:off x="1" y="717822"/>
            <a:ext cx="91440" cy="4425678"/>
          </a:xfrm>
          <a:prstGeom prst="rect">
            <a:avLst/>
          </a:prstGeom>
          <a:solidFill>
            <a:srgbClr val="6E8AB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EC13F6F-7B4E-2707-A944-B01308ED94DF}"/>
              </a:ext>
            </a:extLst>
          </p:cNvPr>
          <p:cNvSpPr/>
          <p:nvPr userDrawn="1"/>
        </p:nvSpPr>
        <p:spPr>
          <a:xfrm>
            <a:off x="0" y="0"/>
            <a:ext cx="91440" cy="717823"/>
          </a:xfrm>
          <a:prstGeom prst="rect">
            <a:avLst/>
          </a:prstGeom>
          <a:solidFill>
            <a:srgbClr val="201E5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72358BA-99A5-A447-3A73-05F9175C8EC8}"/>
              </a:ext>
            </a:extLst>
          </p:cNvPr>
          <p:cNvSpPr/>
          <p:nvPr userDrawn="1"/>
        </p:nvSpPr>
        <p:spPr>
          <a:xfrm>
            <a:off x="0" y="2786063"/>
            <a:ext cx="91440" cy="2079851"/>
          </a:xfrm>
          <a:prstGeom prst="rect">
            <a:avLst/>
          </a:prstGeom>
          <a:solidFill>
            <a:srgbClr val="DFDF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A1281B-551A-B8D5-290E-CD30C806679E}"/>
              </a:ext>
            </a:extLst>
          </p:cNvPr>
          <p:cNvSpPr/>
          <p:nvPr userDrawn="1"/>
        </p:nvSpPr>
        <p:spPr>
          <a:xfrm>
            <a:off x="0" y="3479006"/>
            <a:ext cx="91440" cy="1014405"/>
          </a:xfrm>
          <a:prstGeom prst="rect">
            <a:avLst/>
          </a:prstGeom>
          <a:solidFill>
            <a:srgbClr val="859F9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916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2.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image" Target="../media/image7.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image" Target="../media/image8.pn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5.xml"/><Relationship Id="rId1" Type="http://schemas.openxmlformats.org/officeDocument/2006/relationships/slideLayout" Target="../slideLayouts/slideLayout100.xml"/><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image" Target="../media/image11.emf"/><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theme" Target="../theme/theme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image" Target="../media/image1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F6491FB-63AD-4A2E-A2E4-F2535A20F99D}" type="datetimeFigureOut">
              <a:rPr lang="en-US" kern="1200" smtClean="0">
                <a:solidFill>
                  <a:prstClr val="black">
                    <a:tint val="75000"/>
                  </a:prstClr>
                </a:solidFill>
                <a:latin typeface="Calibri" panose="020F0502020204030204"/>
                <a:ea typeface="+mn-ea"/>
                <a:cs typeface="+mn-cs"/>
              </a:rPr>
              <a:pPr defTabSz="685800"/>
              <a:t>3/5/2026</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49089777"/>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74" r:id="rId3"/>
    <p:sldLayoutId id="2147483675" r:id="rId4"/>
    <p:sldLayoutId id="2147483680" r:id="rId5"/>
    <p:sldLayoutId id="2147483681" r:id="rId6"/>
    <p:sldLayoutId id="2147483682" r:id="rId7"/>
    <p:sldLayoutId id="2147483683" r:id="rId8"/>
    <p:sldLayoutId id="2147483684" r:id="rId9"/>
    <p:sldLayoutId id="2147483685" r:id="rId10"/>
    <p:sldLayoutId id="2147483676" r:id="rId11"/>
    <p:sldLayoutId id="2147483687" r:id="rId12"/>
    <p:sldLayoutId id="2147483689" r:id="rId13"/>
    <p:sldLayoutId id="2147483690" r:id="rId14"/>
    <p:sldLayoutId id="2147483691" r:id="rId15"/>
    <p:sldLayoutId id="2147483692" r:id="rId16"/>
    <p:sldLayoutId id="2147483693" r:id="rId17"/>
    <p:sldLayoutId id="2147483695" r:id="rId18"/>
    <p:sldLayoutId id="2147483696" r:id="rId19"/>
    <p:sldLayoutId id="2147483698" r:id="rId20"/>
    <p:sldLayoutId id="2147483699" r:id="rId21"/>
    <p:sldLayoutId id="2147483703" r:id="rId22"/>
    <p:sldLayoutId id="2147483704" r:id="rId23"/>
    <p:sldLayoutId id="2147483705" r:id="rId24"/>
    <p:sldLayoutId id="2147483706" r:id="rId25"/>
    <p:sldLayoutId id="2147483707" r:id="rId26"/>
    <p:sldLayoutId id="2147483708" r:id="rId27"/>
    <p:sldLayoutId id="2147483710" r:id="rId28"/>
    <p:sldLayoutId id="2147483711" r:id="rId29"/>
    <p:sldLayoutId id="2147483712" r:id="rId30"/>
    <p:sldLayoutId id="2147483713" r:id="rId31"/>
    <p:sldLayoutId id="2147483714" r:id="rId32"/>
    <p:sldLayoutId id="2147483715" r:id="rId33"/>
    <p:sldLayoutId id="2147483716" r:id="rId34"/>
    <p:sldLayoutId id="2147483718" r:id="rId35"/>
    <p:sldLayoutId id="2147483719" r:id="rId36"/>
    <p:sldLayoutId id="2147483720" r:id="rId37"/>
    <p:sldLayoutId id="2147483721" r:id="rId38"/>
    <p:sldLayoutId id="2147483722" r:id="rId39"/>
    <p:sldLayoutId id="2147483725" r:id="rId40"/>
    <p:sldLayoutId id="2147483726" r:id="rId41"/>
    <p:sldLayoutId id="2147483731" r:id="rId42"/>
    <p:sldLayoutId id="2147483732" r:id="rId43"/>
    <p:sldLayoutId id="2147483733" r:id="rId44"/>
    <p:sldLayoutId id="2147483734" r:id="rId45"/>
    <p:sldLayoutId id="2147483747" r:id="rId46"/>
    <p:sldLayoutId id="2147484040" r:id="rId47"/>
  </p:sldLayoutIdLst>
  <p:txStyles>
    <p:titleStyle>
      <a:lvl1pPr algn="l" defTabSz="6858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95275" indent="-295275" algn="l" defTabSz="685800" rtl="0" eaLnBrk="1" latinLnBrk="0" hangingPunct="1">
        <a:lnSpc>
          <a:spcPct val="90000"/>
        </a:lnSpc>
        <a:spcBef>
          <a:spcPts val="750"/>
        </a:spcBef>
        <a:spcAft>
          <a:spcPts val="1200"/>
        </a:spcAft>
        <a:buClr>
          <a:schemeClr val="accent5"/>
        </a:buClr>
        <a:buSzPct val="120000"/>
        <a:buFont typeface="Arial" panose="020B0604020202020204" pitchFamily="34" charset="0"/>
        <a:buChar char="•"/>
        <a:tabLst/>
        <a:defRPr sz="2800" kern="1200">
          <a:solidFill>
            <a:schemeClr val="tx1"/>
          </a:solidFill>
          <a:latin typeface="+mn-lt"/>
          <a:ea typeface="+mn-ea"/>
          <a:cs typeface="+mn-cs"/>
        </a:defRPr>
      </a:lvl1pPr>
      <a:lvl2pPr marL="581025" indent="-238125"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2400" kern="1200">
          <a:solidFill>
            <a:schemeClr val="tx1"/>
          </a:solidFill>
          <a:latin typeface="+mn-lt"/>
          <a:ea typeface="+mn-ea"/>
          <a:cs typeface="+mn-cs"/>
        </a:defRPr>
      </a:lvl2pPr>
      <a:lvl3pPr marL="925513" indent="-239713"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1800" kern="1200">
          <a:solidFill>
            <a:schemeClr val="tx1"/>
          </a:solidFill>
          <a:latin typeface="+mn-lt"/>
          <a:ea typeface="+mn-ea"/>
          <a:cs typeface="+mn-cs"/>
        </a:defRPr>
      </a:lvl3pPr>
      <a:lvl4pPr marL="1257300" indent="-225425"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n-US" kern="1200">
                <a:solidFill>
                  <a:prstClr val="black">
                    <a:tint val="75000"/>
                  </a:prstClr>
                </a:solidFill>
                <a:latin typeface="Calibri" panose="020F0502020204030204"/>
                <a:ea typeface="+mn-ea"/>
                <a:cs typeface="+mn-cs"/>
              </a:rPr>
              <a:t>RWHAP 2025</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E8EFBC1-741D-4A40-B928-922A7F4E1C7A}" type="slidenum">
              <a:rPr lang="en-US" kern="1200" smtClean="0">
                <a:solidFill>
                  <a:prstClr val="black">
                    <a:tint val="75000"/>
                  </a:prstClr>
                </a:solidFill>
                <a:latin typeface="Calibri" panose="020F0502020204030204"/>
                <a:ea typeface="+mn-ea"/>
                <a:cs typeface="+mn-cs"/>
              </a:rPr>
              <a:pPr defTabSz="685800"/>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41537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hf hdr="0" dt="0"/>
  <p:txStyles>
    <p:titleStyle>
      <a:lvl1pPr algn="l" defTabSz="6858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95275" indent="-295275" algn="l" defTabSz="685800" rtl="0" eaLnBrk="1" latinLnBrk="0" hangingPunct="1">
        <a:lnSpc>
          <a:spcPct val="90000"/>
        </a:lnSpc>
        <a:spcBef>
          <a:spcPts val="750"/>
        </a:spcBef>
        <a:spcAft>
          <a:spcPts val="1200"/>
        </a:spcAft>
        <a:buClr>
          <a:schemeClr val="accent5"/>
        </a:buClr>
        <a:buSzPct val="120000"/>
        <a:buFont typeface="Arial" panose="020B0604020202020204" pitchFamily="34" charset="0"/>
        <a:buChar char="•"/>
        <a:tabLst/>
        <a:defRPr sz="2800" kern="1200">
          <a:solidFill>
            <a:schemeClr val="tx1"/>
          </a:solidFill>
          <a:latin typeface="+mn-lt"/>
          <a:ea typeface="+mn-ea"/>
          <a:cs typeface="+mn-cs"/>
        </a:defRPr>
      </a:lvl1pPr>
      <a:lvl2pPr marL="581025" indent="-238125"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2400" kern="1200">
          <a:solidFill>
            <a:schemeClr val="tx1"/>
          </a:solidFill>
          <a:latin typeface="+mn-lt"/>
          <a:ea typeface="+mn-ea"/>
          <a:cs typeface="+mn-cs"/>
        </a:defRPr>
      </a:lvl2pPr>
      <a:lvl3pPr marL="925513" indent="-239713"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1800" kern="1200">
          <a:solidFill>
            <a:schemeClr val="tx1"/>
          </a:solidFill>
          <a:latin typeface="+mn-lt"/>
          <a:ea typeface="+mn-ea"/>
          <a:cs typeface="+mn-cs"/>
        </a:defRPr>
      </a:lvl3pPr>
      <a:lvl4pPr marL="1257300" indent="-225425"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tabLst/>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1200"/>
        </a:spcAft>
        <a:buClr>
          <a:schemeClr val="accent5"/>
        </a:buClr>
        <a:buSzPct val="12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852026"/>
            <a:ext cx="8098344" cy="48668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Top bar"/>
          <p:cNvSpPr/>
          <p:nvPr/>
        </p:nvSpPr>
        <p:spPr>
          <a:xfrm>
            <a:off x="0" y="1"/>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Slide Number Circle">
            <a:extLst>
              <a:ext uri="{FF2B5EF4-FFF2-40B4-BE49-F238E27FC236}">
                <a16:creationId xmlns:a16="http://schemas.microsoft.com/office/drawing/2014/main" id="{DC63F7F3-9642-BA4D-83B9-EB92AB17B872}"/>
              </a:ext>
            </a:extLst>
          </p:cNvPr>
          <p:cNvSpPr/>
          <p:nvPr/>
        </p:nvSpPr>
        <p:spPr>
          <a:xfrm>
            <a:off x="8712445" y="165574"/>
            <a:ext cx="230832"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Slide Number">
            <a:extLst>
              <a:ext uri="{FF2B5EF4-FFF2-40B4-BE49-F238E27FC236}">
                <a16:creationId xmlns:a16="http://schemas.microsoft.com/office/drawing/2014/main" id="{7B8C0E48-51A4-0042-B570-D9B72B6AACAE}"/>
              </a:ext>
            </a:extLst>
          </p:cNvPr>
          <p:cNvSpPr txBox="1"/>
          <p:nvPr/>
        </p:nvSpPr>
        <p:spPr>
          <a:xfrm>
            <a:off x="8676393" y="185742"/>
            <a:ext cx="302935" cy="334835"/>
          </a:xfrm>
          <a:prstGeom prst="rect">
            <a:avLst/>
          </a:prstGeom>
          <a:noFill/>
        </p:spPr>
        <p:txBody>
          <a:bodyPr wrap="square" rtlCol="0">
            <a:spAutoFit/>
          </a:bodyPr>
          <a:lstStyle/>
          <a:p>
            <a:pPr algn="ctr"/>
            <a:fld id="{A565D13D-210D-7741-99FD-FE938200C5BF}" type="slidenum">
              <a:rPr lang="en-US" sz="788" b="1" smtClean="0">
                <a:solidFill>
                  <a:schemeClr val="bg1"/>
                </a:solidFill>
              </a:rPr>
              <a:t>‹#›</a:t>
            </a:fld>
            <a:endParaRPr lang="en-US" sz="788"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07F011-C873-4C3E-B563-159F3DEE9B17}" type="datetime4">
              <a:rPr lang="en-US" smtClean="0"/>
              <a:t>March 5, 2026</a:t>
            </a:fld>
            <a:endParaRPr lang="en-US" dirty="0"/>
          </a:p>
        </p:txBody>
      </p:sp>
      <p:pic>
        <p:nvPicPr>
          <p:cNvPr id="3" name="Picture 2" descr="A red and blue text on a black background&#10;&#10;AI-generated content may be incorrect.">
            <a:extLst>
              <a:ext uri="{FF2B5EF4-FFF2-40B4-BE49-F238E27FC236}">
                <a16:creationId xmlns:a16="http://schemas.microsoft.com/office/drawing/2014/main" id="{7571BAA6-B445-417F-F9BD-716F23346677}"/>
              </a:ext>
            </a:extLst>
          </p:cNvPr>
          <p:cNvPicPr>
            <a:picLocks noChangeAspect="1"/>
          </p:cNvPicPr>
          <p:nvPr/>
        </p:nvPicPr>
        <p:blipFill>
          <a:blip r:embed="rId23"/>
          <a:stretch>
            <a:fillRect/>
          </a:stretch>
        </p:blipFill>
        <p:spPr>
          <a:xfrm>
            <a:off x="7931941" y="4446830"/>
            <a:ext cx="1011336" cy="510929"/>
          </a:xfrm>
          <a:prstGeom prst="rect">
            <a:avLst/>
          </a:prstGeom>
        </p:spPr>
      </p:pic>
    </p:spTree>
    <p:extLst>
      <p:ext uri="{BB962C8B-B14F-4D97-AF65-F5344CB8AC3E}">
        <p14:creationId xmlns:p14="http://schemas.microsoft.com/office/powerpoint/2010/main" val="385319920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 id="2147484267" r:id="rId21"/>
  </p:sldLayoutIdLst>
  <p:transition spd="slow">
    <p:fade/>
  </p:transition>
  <p:hf sldNum="0" hdr="0"/>
  <p:txStyles>
    <p:titleStyle>
      <a:lvl1pPr algn="l" defTabSz="914171" rtl="0" eaLnBrk="1" latinLnBrk="0" hangingPunct="1">
        <a:spcBef>
          <a:spcPct val="0"/>
        </a:spcBef>
        <a:buNone/>
        <a:defRPr sz="2599" kern="1200">
          <a:solidFill>
            <a:schemeClr val="accent6"/>
          </a:solidFill>
          <a:latin typeface="+mj-lt"/>
          <a:ea typeface="+mj-ea"/>
          <a:cs typeface="Arial" pitchFamily="34" charset="0"/>
        </a:defRPr>
      </a:lvl1pPr>
    </p:titleStyle>
    <p:bodyStyle>
      <a:lvl1pPr marL="0" indent="0" algn="l" defTabSz="914171"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85" indent="-342900" algn="l" defTabSz="914171" rtl="0" eaLnBrk="1" latinLnBrk="0" hangingPunct="1">
        <a:spcBef>
          <a:spcPct val="20000"/>
        </a:spcBef>
        <a:buClr>
          <a:schemeClr val="accent6"/>
        </a:buClr>
        <a:buFont typeface="Wingdings" pitchFamily="2" charset="2"/>
        <a:buChar char="§"/>
        <a:defRPr sz="1950" kern="1200">
          <a:solidFill>
            <a:schemeClr val="tx1"/>
          </a:solidFill>
          <a:latin typeface="+mj-lt"/>
          <a:ea typeface="+mn-ea"/>
          <a:cs typeface="Arial" pitchFamily="34" charset="0"/>
        </a:defRPr>
      </a:lvl2pPr>
      <a:lvl3pPr marL="1142714" indent="-228543" algn="l" defTabSz="914171" rtl="0" eaLnBrk="1" latinLnBrk="0" hangingPunct="1">
        <a:spcBef>
          <a:spcPct val="20000"/>
        </a:spcBef>
        <a:buClr>
          <a:schemeClr val="accent6"/>
        </a:buClr>
        <a:buFont typeface="STIXGeneral-Regular" pitchFamily="2" charset="2"/>
        <a:buChar char="⎯"/>
        <a:defRPr sz="1950" kern="1200">
          <a:solidFill>
            <a:schemeClr val="tx1"/>
          </a:solidFill>
          <a:latin typeface="+mj-lt"/>
          <a:ea typeface="+mn-ea"/>
          <a:cs typeface="Arial" pitchFamily="34" charset="0"/>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467594" y="852026"/>
            <a:ext cx="8098344" cy="48668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7" name="Top bar"/>
          <p:cNvSpPr/>
          <p:nvPr/>
        </p:nvSpPr>
        <p:spPr>
          <a:xfrm>
            <a:off x="0" y="1"/>
            <a:ext cx="9144000" cy="546410"/>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Slide Number Circle">
            <a:extLst>
              <a:ext uri="{FF2B5EF4-FFF2-40B4-BE49-F238E27FC236}">
                <a16:creationId xmlns:a16="http://schemas.microsoft.com/office/drawing/2014/main" id="{DC63F7F3-9642-BA4D-83B9-EB92AB17B872}"/>
              </a:ext>
            </a:extLst>
          </p:cNvPr>
          <p:cNvSpPr/>
          <p:nvPr/>
        </p:nvSpPr>
        <p:spPr>
          <a:xfrm>
            <a:off x="8712445" y="165574"/>
            <a:ext cx="230832" cy="2307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Slide Number">
            <a:extLst>
              <a:ext uri="{FF2B5EF4-FFF2-40B4-BE49-F238E27FC236}">
                <a16:creationId xmlns:a16="http://schemas.microsoft.com/office/drawing/2014/main" id="{7B8C0E48-51A4-0042-B570-D9B72B6AACAE}"/>
              </a:ext>
            </a:extLst>
          </p:cNvPr>
          <p:cNvSpPr txBox="1"/>
          <p:nvPr/>
        </p:nvSpPr>
        <p:spPr>
          <a:xfrm>
            <a:off x="8676393" y="185742"/>
            <a:ext cx="302935" cy="334835"/>
          </a:xfrm>
          <a:prstGeom prst="rect">
            <a:avLst/>
          </a:prstGeom>
          <a:noFill/>
        </p:spPr>
        <p:txBody>
          <a:bodyPr wrap="square" rtlCol="0">
            <a:spAutoFit/>
          </a:bodyPr>
          <a:lstStyle/>
          <a:p>
            <a:pPr algn="ctr"/>
            <a:fld id="{A565D13D-210D-7741-99FD-FE938200C5BF}" type="slidenum">
              <a:rPr lang="en-US" sz="788" b="1" smtClean="0">
                <a:solidFill>
                  <a:schemeClr val="bg1"/>
                </a:solidFill>
              </a:rPr>
              <a:t>‹#›</a:t>
            </a:fld>
            <a:endParaRPr lang="en-US" sz="788"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467594" y="4767263"/>
            <a:ext cx="2057936"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07F011-C873-4C3E-B563-159F3DEE9B17}" type="datetime4">
              <a:rPr lang="en-US" smtClean="0"/>
              <a:t>March 5,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p:nvPicPr>
        <p:blipFill>
          <a:blip r:embed="rId23"/>
          <a:stretch>
            <a:fillRect/>
          </a:stretch>
        </p:blipFill>
        <p:spPr>
          <a:xfrm>
            <a:off x="7184741" y="4284928"/>
            <a:ext cx="1643120" cy="672831"/>
          </a:xfrm>
          <a:prstGeom prst="rect">
            <a:avLst/>
          </a:prstGeom>
        </p:spPr>
      </p:pic>
    </p:spTree>
    <p:extLst>
      <p:ext uri="{BB962C8B-B14F-4D97-AF65-F5344CB8AC3E}">
        <p14:creationId xmlns:p14="http://schemas.microsoft.com/office/powerpoint/2010/main" val="181361949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 id="2147484277" r:id="rId18"/>
    <p:sldLayoutId id="2147484278" r:id="rId19"/>
    <p:sldLayoutId id="2147484279" r:id="rId20"/>
    <p:sldLayoutId id="2147484280" r:id="rId21"/>
  </p:sldLayoutIdLst>
  <p:transition spd="slow">
    <p:fade/>
  </p:transition>
  <p:hf sldNum="0" hdr="0"/>
  <p:txStyles>
    <p:titleStyle>
      <a:lvl1pPr algn="l" defTabSz="914171" rtl="0" eaLnBrk="1" latinLnBrk="0" hangingPunct="1">
        <a:spcBef>
          <a:spcPct val="0"/>
        </a:spcBef>
        <a:buNone/>
        <a:defRPr sz="2599" kern="1200">
          <a:solidFill>
            <a:schemeClr val="accent6"/>
          </a:solidFill>
          <a:latin typeface="+mj-lt"/>
          <a:ea typeface="+mj-ea"/>
          <a:cs typeface="Arial" pitchFamily="34" charset="0"/>
        </a:defRPr>
      </a:lvl1pPr>
    </p:titleStyle>
    <p:bodyStyle>
      <a:lvl1pPr marL="0" indent="0" algn="l" defTabSz="914171"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85" indent="-342900" algn="l" defTabSz="914171" rtl="0" eaLnBrk="1" latinLnBrk="0" hangingPunct="1">
        <a:spcBef>
          <a:spcPct val="20000"/>
        </a:spcBef>
        <a:buClr>
          <a:schemeClr val="accent6"/>
        </a:buClr>
        <a:buFont typeface="Wingdings" pitchFamily="2" charset="2"/>
        <a:buChar char="§"/>
        <a:defRPr sz="1950" kern="1200">
          <a:solidFill>
            <a:schemeClr val="tx1"/>
          </a:solidFill>
          <a:latin typeface="+mj-lt"/>
          <a:ea typeface="+mn-ea"/>
          <a:cs typeface="Arial" pitchFamily="34" charset="0"/>
        </a:defRPr>
      </a:lvl2pPr>
      <a:lvl3pPr marL="1142714" indent="-228543" algn="l" defTabSz="914171" rtl="0" eaLnBrk="1" latinLnBrk="0" hangingPunct="1">
        <a:spcBef>
          <a:spcPct val="20000"/>
        </a:spcBef>
        <a:buClr>
          <a:schemeClr val="accent6"/>
        </a:buClr>
        <a:buFont typeface="STIXGeneral-Regular" pitchFamily="2" charset="2"/>
        <a:buChar char="⎯"/>
        <a:defRPr sz="1950" kern="1200">
          <a:solidFill>
            <a:schemeClr val="tx1"/>
          </a:solidFill>
          <a:latin typeface="+mj-lt"/>
          <a:ea typeface="+mn-ea"/>
          <a:cs typeface="Arial" pitchFamily="34" charset="0"/>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203591" y="2018435"/>
            <a:ext cx="6400800" cy="85725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p:nvPicPr>
        <p:blipFill>
          <a:blip r:embed="rId3">
            <a:alphaModFix amt="12000"/>
          </a:blip>
          <a:stretch>
            <a:fillRect/>
          </a:stretch>
        </p:blipFill>
        <p:spPr>
          <a:xfrm>
            <a:off x="205297" y="0"/>
            <a:ext cx="947238" cy="51435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FD75CB0-EB81-4E5F-8AC2-C80D27CA74DA}"/>
              </a:ext>
            </a:extLst>
          </p:cNvPr>
          <p:cNvPicPr>
            <a:picLocks noChangeAspect="1"/>
          </p:cNvPicPr>
          <p:nvPr/>
        </p:nvPicPr>
        <p:blipFill>
          <a:blip r:embed="rId4"/>
          <a:stretch>
            <a:fillRect/>
          </a:stretch>
        </p:blipFill>
        <p:spPr>
          <a:xfrm>
            <a:off x="7194201" y="4271563"/>
            <a:ext cx="1624892" cy="548785"/>
          </a:xfrm>
          <a:prstGeom prst="rect">
            <a:avLst/>
          </a:prstGeom>
        </p:spPr>
      </p:pic>
    </p:spTree>
    <p:extLst>
      <p:ext uri="{BB962C8B-B14F-4D97-AF65-F5344CB8AC3E}">
        <p14:creationId xmlns:p14="http://schemas.microsoft.com/office/powerpoint/2010/main" val="2548091421"/>
      </p:ext>
    </p:extLst>
  </p:cSld>
  <p:clrMap bg1="lt1" tx1="dk1" bg2="lt2" tx2="dk2" accent1="accent1" accent2="accent2" accent3="accent3" accent4="accent4" accent5="accent5" accent6="accent6" hlink="hlink" folHlink="folHlink"/>
  <p:sldLayoutIdLst>
    <p:sldLayoutId id="2147483912" r:id="rId1"/>
  </p:sldLayoutIdLst>
  <p:transition spd="slow">
    <p:fade/>
  </p:transition>
  <p:hf sldNum="0" hdr="0"/>
  <p:txStyles>
    <p:titleStyle>
      <a:lvl1pPr algn="l" defTabSz="914171" rtl="0" eaLnBrk="1" latinLnBrk="0" hangingPunct="1">
        <a:spcBef>
          <a:spcPct val="0"/>
        </a:spcBef>
        <a:buNone/>
        <a:defRPr sz="3150" b="0" i="0" kern="1200">
          <a:solidFill>
            <a:schemeClr val="bg1"/>
          </a:solidFill>
          <a:latin typeface="Arial" panose="020B0604020202020204" pitchFamily="34" charset="0"/>
          <a:ea typeface="+mj-ea"/>
          <a:cs typeface="Arial" pitchFamily="34" charset="0"/>
        </a:defRPr>
      </a:lvl1pPr>
    </p:titleStyle>
    <p:bodyStyle>
      <a:lvl1pPr marL="342815" indent="-342815" algn="l" defTabSz="9141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4" indent="-285679" algn="l" defTabSz="91417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714" indent="-228543" algn="l" defTabSz="91417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86"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72"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7"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3"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3"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799" kern="1200">
          <a:solidFill>
            <a:schemeClr val="tx1"/>
          </a:solidFill>
          <a:latin typeface="+mn-lt"/>
          <a:ea typeface="+mn-ea"/>
          <a:cs typeface="+mn-cs"/>
        </a:defRPr>
      </a:lvl1pPr>
      <a:lvl2pPr marL="457086" algn="l" defTabSz="914171" rtl="0" eaLnBrk="1" latinLnBrk="0" hangingPunct="1">
        <a:defRPr sz="1799" kern="1200">
          <a:solidFill>
            <a:schemeClr val="tx1"/>
          </a:solidFill>
          <a:latin typeface="+mn-lt"/>
          <a:ea typeface="+mn-ea"/>
          <a:cs typeface="+mn-cs"/>
        </a:defRPr>
      </a:lvl2pPr>
      <a:lvl3pPr marL="914171" algn="l" defTabSz="914171" rtl="0" eaLnBrk="1" latinLnBrk="0" hangingPunct="1">
        <a:defRPr sz="1799" kern="1200">
          <a:solidFill>
            <a:schemeClr val="tx1"/>
          </a:solidFill>
          <a:latin typeface="+mn-lt"/>
          <a:ea typeface="+mn-ea"/>
          <a:cs typeface="+mn-cs"/>
        </a:defRPr>
      </a:lvl3pPr>
      <a:lvl4pPr marL="1371257" algn="l" defTabSz="914171" rtl="0" eaLnBrk="1" latinLnBrk="0" hangingPunct="1">
        <a:defRPr sz="1799" kern="1200">
          <a:solidFill>
            <a:schemeClr val="tx1"/>
          </a:solidFill>
          <a:latin typeface="+mn-lt"/>
          <a:ea typeface="+mn-ea"/>
          <a:cs typeface="+mn-cs"/>
        </a:defRPr>
      </a:lvl4pPr>
      <a:lvl5pPr marL="1828343" algn="l" defTabSz="914171" rtl="0" eaLnBrk="1" latinLnBrk="0" hangingPunct="1">
        <a:defRPr sz="1799" kern="1200">
          <a:solidFill>
            <a:schemeClr val="tx1"/>
          </a:solidFill>
          <a:latin typeface="+mn-lt"/>
          <a:ea typeface="+mn-ea"/>
          <a:cs typeface="+mn-cs"/>
        </a:defRPr>
      </a:lvl5pPr>
      <a:lvl6pPr marL="2285429" algn="l" defTabSz="914171" rtl="0" eaLnBrk="1" latinLnBrk="0" hangingPunct="1">
        <a:defRPr sz="1799" kern="1200">
          <a:solidFill>
            <a:schemeClr val="tx1"/>
          </a:solidFill>
          <a:latin typeface="+mn-lt"/>
          <a:ea typeface="+mn-ea"/>
          <a:cs typeface="+mn-cs"/>
        </a:defRPr>
      </a:lvl6pPr>
      <a:lvl7pPr marL="2742515" algn="l" defTabSz="914171" rtl="0" eaLnBrk="1" latinLnBrk="0" hangingPunct="1">
        <a:defRPr sz="1799" kern="1200">
          <a:solidFill>
            <a:schemeClr val="tx1"/>
          </a:solidFill>
          <a:latin typeface="+mn-lt"/>
          <a:ea typeface="+mn-ea"/>
          <a:cs typeface="+mn-cs"/>
        </a:defRPr>
      </a:lvl7pPr>
      <a:lvl8pPr marL="3199600" algn="l" defTabSz="914171" rtl="0" eaLnBrk="1" latinLnBrk="0" hangingPunct="1">
        <a:defRPr sz="1799" kern="1200">
          <a:solidFill>
            <a:schemeClr val="tx1"/>
          </a:solidFill>
          <a:latin typeface="+mn-lt"/>
          <a:ea typeface="+mn-ea"/>
          <a:cs typeface="+mn-cs"/>
        </a:defRPr>
      </a:lvl8pPr>
      <a:lvl9pPr marL="3656686" algn="l" defTabSz="914171"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6301"/>
            <a:ext cx="7886700" cy="51435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796377"/>
            <a:ext cx="7886700" cy="339858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p:cNvSpPr/>
          <p:nvPr/>
        </p:nvSpPr>
        <p:spPr>
          <a:xfrm>
            <a:off x="0" y="4732845"/>
            <a:ext cx="9144000" cy="42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Box 9"/>
          <p:cNvSpPr txBox="1"/>
          <p:nvPr/>
        </p:nvSpPr>
        <p:spPr>
          <a:xfrm>
            <a:off x="5735119" y="4868870"/>
            <a:ext cx="2845370" cy="173124"/>
          </a:xfrm>
          <a:prstGeom prst="rect">
            <a:avLst/>
          </a:prstGeom>
          <a:noFill/>
        </p:spPr>
        <p:txBody>
          <a:bodyPr wrap="square" lIns="0" rIns="0" rtlCol="0">
            <a:spAutoFit/>
          </a:bodyPr>
          <a:lstStyle/>
          <a:p>
            <a:pPr algn="l"/>
            <a:r>
              <a:rPr lang="en-US" sz="525" u="none" kern="1200" dirty="0">
                <a:solidFill>
                  <a:schemeClr val="bg1">
                    <a:lumMod val="65000"/>
                  </a:schemeClr>
                </a:solidFill>
                <a:effectLst/>
                <a:latin typeface="+mn-lt"/>
                <a:ea typeface="+mn-ea"/>
                <a:cs typeface="+mn-cs"/>
              </a:rPr>
              <a:t>CONFIDENTIAL – </a:t>
            </a:r>
            <a:r>
              <a:rPr lang="en-US" sz="525" u="none" dirty="0">
                <a:solidFill>
                  <a:schemeClr val="bg1">
                    <a:lumMod val="65000"/>
                  </a:schemeClr>
                </a:solidFill>
              </a:rPr>
              <a:t>©2019 Kaufman, Hall &amp; Associates, LLC. All rights reserved..</a:t>
            </a:r>
          </a:p>
        </p:txBody>
      </p:sp>
      <p:sp>
        <p:nvSpPr>
          <p:cNvPr id="13" name="Rectangle 12"/>
          <p:cNvSpPr/>
          <p:nvPr/>
        </p:nvSpPr>
        <p:spPr>
          <a:xfrm>
            <a:off x="8526571" y="4845156"/>
            <a:ext cx="296876" cy="207749"/>
          </a:xfrm>
          <a:prstGeom prst="rect">
            <a:avLst/>
          </a:prstGeom>
        </p:spPr>
        <p:txBody>
          <a:bodyPr wrap="none">
            <a:spAutoFit/>
          </a:bodyPr>
          <a:lstStyle/>
          <a:p>
            <a:pPr algn="ctr"/>
            <a:fld id="{EDE5B8E0-6B26-4DF6-8233-974405B00A53}" type="slidenum">
              <a:rPr kumimoji="0" lang="en-US" sz="750" b="0" i="0" u="none" strike="noStrike" kern="1200" cap="none" spc="0" normalizeH="0" baseline="0" noProof="0" smtClean="0">
                <a:ln>
                  <a:noFill/>
                </a:ln>
                <a:solidFill>
                  <a:schemeClr val="bg1"/>
                </a:solidFill>
                <a:effectLst/>
                <a:uLnTx/>
                <a:uFillTx/>
                <a:latin typeface="+mn-lt"/>
                <a:ea typeface="+mn-ea"/>
                <a:cs typeface="+mn-cs"/>
              </a:rPr>
              <a:pPr algn="ctr"/>
              <a:t>‹#›</a:t>
            </a:fld>
            <a:endParaRPr lang="en-US" sz="750" b="0" dirty="0">
              <a:solidFill>
                <a:schemeClr val="bg1"/>
              </a:solidFill>
            </a:endParaRPr>
          </a:p>
        </p:txBody>
      </p:sp>
      <p:pic>
        <p:nvPicPr>
          <p:cNvPr id="11" name="Picture 10"/>
          <p:cNvPicPr>
            <a:picLocks noChangeAspect="1"/>
          </p:cNvPicPr>
          <p:nvPr/>
        </p:nvPicPr>
        <p:blipFill rotWithShape="1">
          <a:blip r:embed="rId29" cstate="print">
            <a:extLst>
              <a:ext uri="{28A0092B-C50C-407E-A947-70E740481C1C}">
                <a14:useLocalDpi xmlns:a14="http://schemas.microsoft.com/office/drawing/2010/main"/>
              </a:ext>
            </a:extLst>
          </a:blip>
          <a:srcRect t="33676" b="20499"/>
          <a:stretch/>
        </p:blipFill>
        <p:spPr>
          <a:xfrm>
            <a:off x="86701" y="4732845"/>
            <a:ext cx="818700" cy="425196"/>
          </a:xfrm>
          <a:prstGeom prst="rect">
            <a:avLst/>
          </a:prstGeom>
        </p:spPr>
      </p:pic>
      <p:pic>
        <p:nvPicPr>
          <p:cNvPr id="14" name="Picture 13"/>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24204" y="4785923"/>
            <a:ext cx="411480" cy="308610"/>
          </a:xfrm>
          <a:prstGeom prst="rect">
            <a:avLst/>
          </a:prstGeom>
        </p:spPr>
      </p:pic>
      <p:sp>
        <p:nvSpPr>
          <p:cNvPr id="16" name="TextBox 15"/>
          <p:cNvSpPr txBox="1"/>
          <p:nvPr/>
        </p:nvSpPr>
        <p:spPr>
          <a:xfrm>
            <a:off x="1079284" y="4844568"/>
            <a:ext cx="4655835" cy="230832"/>
          </a:xfrm>
          <a:prstGeom prst="rect">
            <a:avLst/>
          </a:prstGeom>
          <a:noFill/>
        </p:spPr>
        <p:txBody>
          <a:bodyPr wrap="square" rtlCol="0">
            <a:spAutoFit/>
          </a:bodyPr>
          <a:lstStyle/>
          <a:p>
            <a:r>
              <a:rPr lang="en-US" sz="900" spc="113" dirty="0">
                <a:solidFill>
                  <a:schemeClr val="bg1"/>
                </a:solidFill>
              </a:rPr>
              <a:t>University of Kentucky</a:t>
            </a:r>
            <a:r>
              <a:rPr lang="en-US" sz="900" spc="113" baseline="0" dirty="0">
                <a:solidFill>
                  <a:schemeClr val="bg1"/>
                </a:solidFill>
              </a:rPr>
              <a:t> College of Medicine</a:t>
            </a:r>
            <a:endParaRPr lang="en-US" sz="900" b="1" spc="113" dirty="0">
              <a:solidFill>
                <a:srgbClr val="FF0000"/>
              </a:solidFill>
            </a:endParaRPr>
          </a:p>
        </p:txBody>
      </p:sp>
      <p:sp>
        <p:nvSpPr>
          <p:cNvPr id="12" name="TextBox 11">
            <a:extLst>
              <a:ext uri="{FF2B5EF4-FFF2-40B4-BE49-F238E27FC236}">
                <a16:creationId xmlns:a16="http://schemas.microsoft.com/office/drawing/2014/main" id="{100FE929-CDA7-4F9F-A9FF-273BC212A9D0}"/>
              </a:ext>
            </a:extLst>
          </p:cNvPr>
          <p:cNvSpPr txBox="1"/>
          <p:nvPr/>
        </p:nvSpPr>
        <p:spPr>
          <a:xfrm>
            <a:off x="7435274" y="13858"/>
            <a:ext cx="1690255" cy="300082"/>
          </a:xfrm>
          <a:prstGeom prst="rect">
            <a:avLst/>
          </a:prstGeom>
          <a:noFill/>
        </p:spPr>
        <p:txBody>
          <a:bodyPr wrap="square" rtlCol="0">
            <a:spAutoFit/>
          </a:bodyPr>
          <a:lstStyle/>
          <a:p>
            <a:pPr algn="r"/>
            <a:r>
              <a:rPr lang="en-US" sz="1350" b="1" dirty="0">
                <a:solidFill>
                  <a:srgbClr val="C00000"/>
                </a:solidFill>
              </a:rPr>
              <a:t>DRAFT</a:t>
            </a:r>
          </a:p>
        </p:txBody>
      </p:sp>
    </p:spTree>
    <p:extLst>
      <p:ext uri="{BB962C8B-B14F-4D97-AF65-F5344CB8AC3E}">
        <p14:creationId xmlns:p14="http://schemas.microsoft.com/office/powerpoint/2010/main" val="239561382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Lst>
  <p:transition spd="med">
    <p:fade/>
  </p:transition>
  <p:hf hdr="0" ftr="0" dt="0"/>
  <p:txStyles>
    <p:titleStyle>
      <a:lvl1pPr algn="l" defTabSz="514350" rtl="0" eaLnBrk="1" latinLnBrk="0" hangingPunct="1">
        <a:lnSpc>
          <a:spcPct val="90000"/>
        </a:lnSpc>
        <a:spcBef>
          <a:spcPct val="0"/>
        </a:spcBef>
        <a:buNone/>
        <a:defRPr sz="1800" b="1" kern="1200">
          <a:solidFill>
            <a:schemeClr val="accent1"/>
          </a:solidFill>
          <a:latin typeface="+mn-lt"/>
          <a:ea typeface="+mj-ea"/>
          <a:cs typeface="+mj-cs"/>
        </a:defRPr>
      </a:lvl1pPr>
    </p:titleStyle>
    <p:bodyStyle>
      <a:lvl1pPr marL="128588" indent="-128588" algn="l" defTabSz="514350" rtl="0" eaLnBrk="1" latinLnBrk="0" hangingPunct="1">
        <a:lnSpc>
          <a:spcPct val="95000"/>
        </a:lnSpc>
        <a:spcBef>
          <a:spcPts val="563"/>
        </a:spcBef>
        <a:spcAft>
          <a:spcPts val="113"/>
        </a:spcAft>
        <a:buClr>
          <a:srgbClr val="005DA6"/>
        </a:buClr>
        <a:buFont typeface="Arial" panose="020B0604020202020204" pitchFamily="34" charset="0"/>
        <a:buChar char="•"/>
        <a:defRPr sz="1406" kern="1200">
          <a:solidFill>
            <a:schemeClr val="tx1"/>
          </a:solidFill>
          <a:latin typeface="+mn-lt"/>
          <a:ea typeface="+mn-ea"/>
          <a:cs typeface="+mn-cs"/>
        </a:defRPr>
      </a:lvl1pPr>
      <a:lvl2pPr marL="385763" indent="-128588" algn="l" defTabSz="514350" rtl="0" eaLnBrk="1" latinLnBrk="0" hangingPunct="1">
        <a:lnSpc>
          <a:spcPct val="95000"/>
        </a:lnSpc>
        <a:spcBef>
          <a:spcPts val="281"/>
        </a:spcBef>
        <a:spcAft>
          <a:spcPts val="113"/>
        </a:spcAft>
        <a:buClr>
          <a:srgbClr val="005DA6"/>
        </a:buClr>
        <a:buFont typeface="Calibri" panose="020F0502020204030204" pitchFamily="34" charset="0"/>
        <a:buChar char="─"/>
        <a:defRPr sz="1238" kern="1200">
          <a:solidFill>
            <a:schemeClr val="tx1"/>
          </a:solidFill>
          <a:latin typeface="+mn-lt"/>
          <a:ea typeface="+mn-ea"/>
          <a:cs typeface="+mn-cs"/>
        </a:defRPr>
      </a:lvl2pPr>
      <a:lvl3pPr marL="642938" indent="-128588" algn="l" defTabSz="514350" rtl="0" eaLnBrk="1" latinLnBrk="0" hangingPunct="1">
        <a:lnSpc>
          <a:spcPct val="95000"/>
        </a:lnSpc>
        <a:spcBef>
          <a:spcPts val="281"/>
        </a:spcBef>
        <a:spcAft>
          <a:spcPts val="113"/>
        </a:spcAft>
        <a:buClr>
          <a:srgbClr val="005DA6"/>
        </a:buClr>
        <a:buFont typeface="Arial" panose="020B0604020202020204" pitchFamily="34" charset="0"/>
        <a:buChar char="•"/>
        <a:defRPr sz="1013" kern="1200">
          <a:solidFill>
            <a:schemeClr val="tx1"/>
          </a:solidFill>
          <a:latin typeface="+mn-lt"/>
          <a:ea typeface="+mn-ea"/>
          <a:cs typeface="+mn-cs"/>
        </a:defRPr>
      </a:lvl3pPr>
      <a:lvl4pPr marL="900113" indent="-128588" algn="l" defTabSz="514350" rtl="0" eaLnBrk="1" latinLnBrk="0" hangingPunct="1">
        <a:lnSpc>
          <a:spcPct val="95000"/>
        </a:lnSpc>
        <a:spcBef>
          <a:spcPts val="281"/>
        </a:spcBef>
        <a:spcAft>
          <a:spcPts val="113"/>
        </a:spcAft>
        <a:buClr>
          <a:srgbClr val="005DA6"/>
        </a:buClr>
        <a:buFont typeface="Calibri" panose="020F050202020403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Clr>
          <a:srgbClr val="005DA6"/>
        </a:buClr>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6">
          <p15:clr>
            <a:srgbClr val="F26B43"/>
          </p15:clr>
        </p15:guide>
        <p15:guide id="1" orient="horz" pos="4176">
          <p15:clr>
            <a:srgbClr val="F26B43"/>
          </p15:clr>
        </p15:guide>
        <p15:guide id="2" orient="horz" pos="240">
          <p15:clr>
            <a:srgbClr val="F26B43"/>
          </p15:clr>
        </p15:guide>
        <p15:guide id="3" pos="5364">
          <p15:clr>
            <a:srgbClr val="F26B43"/>
          </p15:clr>
        </p15:guide>
        <p15:guide id="4" orient="horz" pos="744">
          <p15:clr>
            <a:srgbClr val="F26B43"/>
          </p15:clr>
        </p15:guide>
        <p15:guide id="5" orient="horz" pos="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ofthat.com/2019/03/a-support-system-for-high-performing.html" TargetMode="External"/><Relationship Id="rId2" Type="http://schemas.openxmlformats.org/officeDocument/2006/relationships/image" Target="../media/image13.jpe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8.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8.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8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4.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8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88.xml"/><Relationship Id="rId6" Type="http://schemas.openxmlformats.org/officeDocument/2006/relationships/hyperlink" Target="https://journals.lww.com/journaladdictionmedicine/fulltext/2020/06001/the_asam_clinical_practice_guideline_on_alcohol.1.aspx"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88.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88.xml"/><Relationship Id="rId5" Type="http://schemas.openxmlformats.org/officeDocument/2006/relationships/image" Target="../media/image60.png"/><Relationship Id="rId4" Type="http://schemas.openxmlformats.org/officeDocument/2006/relationships/image" Target="../media/image59.emf"/></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86.xml"/><Relationship Id="rId4" Type="http://schemas.openxmlformats.org/officeDocument/2006/relationships/hyperlink" Target="http://www.hiv.uw.ed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97.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88.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8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88.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97.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8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8.xml"/><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88.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4.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87.xml"/><Relationship Id="rId6" Type="http://schemas.openxmlformats.org/officeDocument/2006/relationships/image" Target="../media/image88.jpeg"/><Relationship Id="rId11" Type="http://schemas.microsoft.com/office/2007/relationships/hdphoto" Target="../media/hdphoto1.wdp"/><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5.jpeg"/></Relationships>
</file>

<file path=ppt/slides/_rels/slide6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42.xml"/><Relationship Id="rId7" Type="http://schemas.openxmlformats.org/officeDocument/2006/relationships/image" Target="../media/image99.jpeg"/><Relationship Id="rId2" Type="http://schemas.openxmlformats.org/officeDocument/2006/relationships/slideLayout" Target="../slideLayouts/slideLayout88.xml"/><Relationship Id="rId1" Type="http://schemas.openxmlformats.org/officeDocument/2006/relationships/tags" Target="../tags/tag5.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8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88.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8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8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8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9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1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jpeg"/><Relationship Id="rId2" Type="http://schemas.openxmlformats.org/officeDocument/2006/relationships/slideLayout" Target="../slideLayouts/slideLayout89.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322968-9D08-92DF-3BAD-7125D1E5F663}"/>
              </a:ext>
            </a:extLst>
          </p:cNvPr>
          <p:cNvSpPr>
            <a:spLocks noGrp="1"/>
          </p:cNvSpPr>
          <p:nvPr>
            <p:ph type="title"/>
          </p:nvPr>
        </p:nvSpPr>
        <p:spPr>
          <a:xfrm>
            <a:off x="628650" y="109458"/>
            <a:ext cx="7886700" cy="994172"/>
          </a:xfrm>
        </p:spPr>
        <p:txBody>
          <a:bodyPr>
            <a:normAutofit fontScale="90000"/>
          </a:bodyPr>
          <a:lstStyle/>
          <a:p>
            <a:pPr algn="ctr"/>
            <a:br>
              <a:rPr lang="en-US" sz="3600" dirty="0"/>
            </a:br>
            <a:r>
              <a:rPr lang="en-US" sz="3600" dirty="0">
                <a:solidFill>
                  <a:schemeClr val="accent1"/>
                </a:solidFill>
              </a:rPr>
              <a:t>Integrating Treatment for Substance Use Disorders and HIV</a:t>
            </a:r>
            <a:br>
              <a:rPr lang="en-US" sz="3600" dirty="0">
                <a:solidFill>
                  <a:schemeClr val="accent1"/>
                </a:solidFill>
              </a:rPr>
            </a:br>
            <a:endParaRPr lang="en-US" dirty="0">
              <a:solidFill>
                <a:schemeClr val="accent1"/>
              </a:solidFill>
            </a:endParaRPr>
          </a:p>
        </p:txBody>
      </p:sp>
      <p:pic>
        <p:nvPicPr>
          <p:cNvPr id="4" name="Picture 3" descr="Several arrows pointing to different directions&#10;&#10;AI-generated content may be incorrect.">
            <a:extLst>
              <a:ext uri="{FF2B5EF4-FFF2-40B4-BE49-F238E27FC236}">
                <a16:creationId xmlns:a16="http://schemas.microsoft.com/office/drawing/2014/main" id="{9D6B7690-CDED-D1F3-6F03-29DF5A78DA4F}"/>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2377576" y="1794571"/>
            <a:ext cx="6137774" cy="2519342"/>
          </a:xfrm>
          <a:prstGeom prst="rect">
            <a:avLst/>
          </a:prstGeom>
          <a:noFill/>
        </p:spPr>
      </p:pic>
      <p:sp>
        <p:nvSpPr>
          <p:cNvPr id="7" name="TextBox 6">
            <a:extLst>
              <a:ext uri="{FF2B5EF4-FFF2-40B4-BE49-F238E27FC236}">
                <a16:creationId xmlns:a16="http://schemas.microsoft.com/office/drawing/2014/main" id="{B6A1B9FE-9A33-0B60-A5BB-C06033186DCB}"/>
              </a:ext>
            </a:extLst>
          </p:cNvPr>
          <p:cNvSpPr txBox="1"/>
          <p:nvPr/>
        </p:nvSpPr>
        <p:spPr>
          <a:xfrm>
            <a:off x="-251717" y="3348929"/>
            <a:ext cx="4572000" cy="1384995"/>
          </a:xfrm>
          <a:prstGeom prst="rect">
            <a:avLst/>
          </a:prstGeom>
          <a:noFill/>
        </p:spPr>
        <p:txBody>
          <a:bodyPr wrap="square">
            <a:spAutoFit/>
          </a:bodyPr>
          <a:lstStyle/>
          <a:p>
            <a:pPr algn="ctr">
              <a:lnSpc>
                <a:spcPct val="100000"/>
              </a:lnSpc>
            </a:pPr>
            <a:r>
              <a:rPr lang="en-US" sz="1400" b="1" dirty="0">
                <a:solidFill>
                  <a:schemeClr val="accent1"/>
                </a:solidFill>
              </a:rPr>
              <a:t>Sandra A. Springer, MD</a:t>
            </a:r>
          </a:p>
          <a:p>
            <a:pPr algn="ctr">
              <a:lnSpc>
                <a:spcPct val="100000"/>
              </a:lnSpc>
            </a:pPr>
            <a:r>
              <a:rPr lang="en-US" sz="1400" dirty="0">
                <a:solidFill>
                  <a:schemeClr val="accent1"/>
                </a:solidFill>
              </a:rPr>
              <a:t>Professor of Medicine</a:t>
            </a:r>
          </a:p>
          <a:p>
            <a:pPr algn="ctr">
              <a:lnSpc>
                <a:spcPct val="100000"/>
              </a:lnSpc>
            </a:pPr>
            <a:r>
              <a:rPr lang="en-US" sz="1400" dirty="0">
                <a:solidFill>
                  <a:schemeClr val="accent1"/>
                </a:solidFill>
              </a:rPr>
              <a:t>Department of Internal Medicine, </a:t>
            </a:r>
          </a:p>
          <a:p>
            <a:pPr algn="ctr">
              <a:lnSpc>
                <a:spcPct val="100000"/>
              </a:lnSpc>
            </a:pPr>
            <a:r>
              <a:rPr lang="en-US" sz="1400" dirty="0">
                <a:solidFill>
                  <a:schemeClr val="accent1"/>
                </a:solidFill>
              </a:rPr>
              <a:t>Section of Infectious Diseases</a:t>
            </a:r>
          </a:p>
          <a:p>
            <a:pPr algn="ctr">
              <a:lnSpc>
                <a:spcPct val="100000"/>
              </a:lnSpc>
            </a:pPr>
            <a:r>
              <a:rPr lang="en-US" sz="1400" dirty="0">
                <a:solidFill>
                  <a:schemeClr val="accent1"/>
                </a:solidFill>
              </a:rPr>
              <a:t>Yale School of Medicine</a:t>
            </a:r>
          </a:p>
          <a:p>
            <a:pPr algn="ctr">
              <a:lnSpc>
                <a:spcPct val="100000"/>
              </a:lnSpc>
            </a:pPr>
            <a:r>
              <a:rPr lang="en-US" sz="1400" dirty="0">
                <a:solidFill>
                  <a:schemeClr val="accent1"/>
                </a:solidFill>
              </a:rPr>
              <a:t>New Haven, CT</a:t>
            </a:r>
            <a:endParaRPr lang="en-US" dirty="0"/>
          </a:p>
        </p:txBody>
      </p:sp>
    </p:spTree>
    <p:extLst>
      <p:ext uri="{BB962C8B-B14F-4D97-AF65-F5344CB8AC3E}">
        <p14:creationId xmlns:p14="http://schemas.microsoft.com/office/powerpoint/2010/main" val="315486306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E528A6-8C04-0EA8-123F-DF0C827B19A0}"/>
              </a:ext>
            </a:extLst>
          </p:cNvPr>
          <p:cNvSpPr txBox="1"/>
          <p:nvPr/>
        </p:nvSpPr>
        <p:spPr>
          <a:xfrm>
            <a:off x="2042412" y="4843418"/>
            <a:ext cx="6635325" cy="300082"/>
          </a:xfrm>
          <a:prstGeom prst="rect">
            <a:avLst/>
          </a:prstGeom>
          <a:noFill/>
        </p:spPr>
        <p:txBody>
          <a:bodyPr wrap="square">
            <a:spAutoFit/>
          </a:bodyPr>
          <a:lstStyle/>
          <a:p>
            <a:r>
              <a:rPr lang="en-US" sz="675" i="1">
                <a:latin typeface="Calibri" panose="020F0502020204030204" pitchFamily="34" charset="0"/>
                <a:cs typeface="Calibri" panose="020F0502020204030204" pitchFamily="34" charset="0"/>
              </a:rPr>
              <a:t>Note. </a:t>
            </a:r>
            <a:r>
              <a:rPr lang="en-US" sz="675">
                <a:latin typeface="Calibri" panose="020F0502020204030204" pitchFamily="34" charset="0"/>
                <a:cs typeface="Calibri" panose="020F0502020204030204" pitchFamily="34" charset="0"/>
              </a:rPr>
              <a:t>Data are presented for persons aged ≥ 13 years by year-end 2023. Hispanic/Latino persons can be of any race.</a:t>
            </a:r>
          </a:p>
          <a:p>
            <a:endParaRPr lang="en-US" sz="675">
              <a:latin typeface="Calibri" panose="020F0502020204030204" pitchFamily="34" charset="0"/>
              <a:cs typeface="Calibri" panose="020F0502020204030204" pitchFamily="34" charset="0"/>
            </a:endParaRPr>
          </a:p>
        </p:txBody>
      </p:sp>
      <p:pic>
        <p:nvPicPr>
          <p:cNvPr id="5" name="Picture 4" descr="Bar graph of viral suppression during 2023 among persons living with diagnosed HIV, by selected characteristics, in the United States.">
            <a:extLst>
              <a:ext uri="{FF2B5EF4-FFF2-40B4-BE49-F238E27FC236}">
                <a16:creationId xmlns:a16="http://schemas.microsoft.com/office/drawing/2014/main" id="{CB082AA0-8546-AA93-772A-FF1E1944D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8546" y="1753812"/>
            <a:ext cx="6296190" cy="3273836"/>
          </a:xfrm>
          <a:prstGeom prst="rect">
            <a:avLst/>
          </a:prstGeom>
        </p:spPr>
      </p:pic>
      <p:pic>
        <p:nvPicPr>
          <p:cNvPr id="2" name="Picture 1" descr="Logo&#10;&#10;Description automatically generated">
            <a:extLst>
              <a:ext uri="{FF2B5EF4-FFF2-40B4-BE49-F238E27FC236}">
                <a16:creationId xmlns:a16="http://schemas.microsoft.com/office/drawing/2014/main" id="{55A0C7FB-A664-9E25-2826-D5A8F56C6CB1}"/>
              </a:ext>
            </a:extLst>
          </p:cNvPr>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414593" y="4038509"/>
            <a:ext cx="521042" cy="330104"/>
          </a:xfrm>
          <a:prstGeom prst="rect">
            <a:avLst/>
          </a:prstGeom>
        </p:spPr>
      </p:pic>
      <p:sp>
        <p:nvSpPr>
          <p:cNvPr id="7" name="Frame 6">
            <a:extLst>
              <a:ext uri="{FF2B5EF4-FFF2-40B4-BE49-F238E27FC236}">
                <a16:creationId xmlns:a16="http://schemas.microsoft.com/office/drawing/2014/main" id="{DA6CB9DB-A096-3728-28F7-FAAB7F38F55F}"/>
              </a:ext>
            </a:extLst>
          </p:cNvPr>
          <p:cNvSpPr/>
          <p:nvPr/>
        </p:nvSpPr>
        <p:spPr>
          <a:xfrm>
            <a:off x="868025" y="3670462"/>
            <a:ext cx="6208151" cy="614576"/>
          </a:xfrm>
          <a:prstGeom prst="frame">
            <a:avLst>
              <a:gd name="adj1" fmla="val 486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9" name="Left Arrow 8">
            <a:extLst>
              <a:ext uri="{FF2B5EF4-FFF2-40B4-BE49-F238E27FC236}">
                <a16:creationId xmlns:a16="http://schemas.microsoft.com/office/drawing/2014/main" id="{ADE7A015-FA7A-BE37-04AC-B3A233F41532}"/>
              </a:ext>
            </a:extLst>
          </p:cNvPr>
          <p:cNvSpPr/>
          <p:nvPr/>
        </p:nvSpPr>
        <p:spPr>
          <a:xfrm>
            <a:off x="6525821" y="3864726"/>
            <a:ext cx="550355" cy="71378"/>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Left Arrow 9">
            <a:extLst>
              <a:ext uri="{FF2B5EF4-FFF2-40B4-BE49-F238E27FC236}">
                <a16:creationId xmlns:a16="http://schemas.microsoft.com/office/drawing/2014/main" id="{2448984D-8F3A-DD12-63D9-77FA69E09B81}"/>
              </a:ext>
            </a:extLst>
          </p:cNvPr>
          <p:cNvSpPr/>
          <p:nvPr/>
        </p:nvSpPr>
        <p:spPr>
          <a:xfrm>
            <a:off x="6525820" y="3958341"/>
            <a:ext cx="550355" cy="71378"/>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Title 10">
            <a:extLst>
              <a:ext uri="{FF2B5EF4-FFF2-40B4-BE49-F238E27FC236}">
                <a16:creationId xmlns:a16="http://schemas.microsoft.com/office/drawing/2014/main" id="{4595E6BF-D6C4-8950-DF76-6CA2AD54BDEA}"/>
              </a:ext>
            </a:extLst>
          </p:cNvPr>
          <p:cNvSpPr>
            <a:spLocks noGrp="1"/>
          </p:cNvSpPr>
          <p:nvPr>
            <p:ph type="title"/>
          </p:nvPr>
        </p:nvSpPr>
        <p:spPr>
          <a:xfrm>
            <a:off x="312116" y="520895"/>
            <a:ext cx="8454451" cy="1028700"/>
          </a:xfrm>
        </p:spPr>
        <p:txBody>
          <a:bodyPr>
            <a:noAutofit/>
          </a:bodyPr>
          <a:lstStyle/>
          <a:p>
            <a:r>
              <a:rPr lang="en-US" sz="1800" b="1" dirty="0">
                <a:solidFill>
                  <a:schemeClr val="tx1"/>
                </a:solidFill>
                <a:cs typeface="Arial"/>
              </a:rPr>
              <a:t>Viral suppression during 2023 among persons living with diagnosed HIV, by selected characteristics—United States</a:t>
            </a:r>
            <a:br>
              <a:rPr lang="en-US" sz="1800" b="1" dirty="0">
                <a:solidFill>
                  <a:schemeClr val="tx1"/>
                </a:solidFill>
              </a:rPr>
            </a:br>
            <a:endParaRPr lang="en-US" sz="2800" dirty="0"/>
          </a:p>
        </p:txBody>
      </p:sp>
      <p:sp>
        <p:nvSpPr>
          <p:cNvPr id="4" name="TextBox 3">
            <a:extLst>
              <a:ext uri="{FF2B5EF4-FFF2-40B4-BE49-F238E27FC236}">
                <a16:creationId xmlns:a16="http://schemas.microsoft.com/office/drawing/2014/main" id="{87DA9EC5-F764-8A0F-D96E-6B14291BF286}"/>
              </a:ext>
            </a:extLst>
          </p:cNvPr>
          <p:cNvSpPr txBox="1"/>
          <p:nvPr/>
        </p:nvSpPr>
        <p:spPr>
          <a:xfrm>
            <a:off x="897597" y="1069976"/>
            <a:ext cx="7140657" cy="954107"/>
          </a:xfrm>
          <a:prstGeom prst="rect">
            <a:avLst/>
          </a:prstGeom>
          <a:noFill/>
        </p:spPr>
        <p:txBody>
          <a:bodyPr wrap="square" lIns="91440" tIns="45720" rIns="91440" bIns="45720" rtlCol="0" anchor="t">
            <a:spAutoFit/>
          </a:bodyPr>
          <a:lstStyle/>
          <a:p>
            <a:r>
              <a:rPr lang="en-US" sz="2800" dirty="0">
                <a:solidFill>
                  <a:schemeClr val="accent1"/>
                </a:solidFill>
              </a:rPr>
              <a:t>Only 67% of People With HIV were virally suppressed</a:t>
            </a:r>
          </a:p>
        </p:txBody>
      </p:sp>
    </p:spTree>
    <p:extLst>
      <p:ext uri="{BB962C8B-B14F-4D97-AF65-F5344CB8AC3E}">
        <p14:creationId xmlns:p14="http://schemas.microsoft.com/office/powerpoint/2010/main" val="333687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A87D-F98F-CBB0-93A2-8BDFBE95B2BB}"/>
              </a:ext>
            </a:extLst>
          </p:cNvPr>
          <p:cNvSpPr>
            <a:spLocks noGrp="1"/>
          </p:cNvSpPr>
          <p:nvPr>
            <p:ph type="title"/>
          </p:nvPr>
        </p:nvSpPr>
        <p:spPr>
          <a:xfrm>
            <a:off x="87086" y="3667"/>
            <a:ext cx="9056914" cy="994172"/>
          </a:xfrm>
        </p:spPr>
        <p:txBody>
          <a:bodyPr>
            <a:normAutofit fontScale="90000"/>
          </a:bodyPr>
          <a:lstStyle/>
          <a:p>
            <a:r>
              <a:rPr lang="en-US" sz="4050" b="1" dirty="0"/>
              <a:t>Advances in </a:t>
            </a:r>
            <a:r>
              <a:rPr lang="en-US" sz="4050" b="1" dirty="0" err="1"/>
              <a:t>PrEP</a:t>
            </a:r>
            <a:r>
              <a:rPr lang="en-US" sz="4050" b="1" dirty="0"/>
              <a:t>: </a:t>
            </a:r>
            <a:br>
              <a:rPr lang="en-US" sz="4050" b="1" dirty="0"/>
            </a:br>
            <a:r>
              <a:rPr lang="en-US" sz="4050" b="1" dirty="0"/>
              <a:t>Cost and Coverage of Long-Acting </a:t>
            </a:r>
            <a:r>
              <a:rPr lang="en-US" sz="4050" b="1" dirty="0" err="1"/>
              <a:t>PrEP</a:t>
            </a:r>
            <a:endParaRPr lang="en-US" sz="4050" b="1" dirty="0"/>
          </a:p>
        </p:txBody>
      </p:sp>
      <p:graphicFrame>
        <p:nvGraphicFramePr>
          <p:cNvPr id="4" name="Content Placeholder 3">
            <a:extLst>
              <a:ext uri="{FF2B5EF4-FFF2-40B4-BE49-F238E27FC236}">
                <a16:creationId xmlns:a16="http://schemas.microsoft.com/office/drawing/2014/main" id="{76B4C2D7-9326-03C5-66AA-ACB48E8CC4C4}"/>
              </a:ext>
            </a:extLst>
          </p:cNvPr>
          <p:cNvGraphicFramePr>
            <a:graphicFrameLocks noGrp="1"/>
          </p:cNvGraphicFramePr>
          <p:nvPr>
            <p:ph idx="1"/>
          </p:nvPr>
        </p:nvGraphicFramePr>
        <p:xfrm>
          <a:off x="388528" y="797392"/>
          <a:ext cx="8159429" cy="3591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a:extLst>
              <a:ext uri="{FF2B5EF4-FFF2-40B4-BE49-F238E27FC236}">
                <a16:creationId xmlns:a16="http://schemas.microsoft.com/office/drawing/2014/main" id="{858E795B-E991-5DC9-052B-9E7FDCDDB8F8}"/>
              </a:ext>
            </a:extLst>
          </p:cNvPr>
          <p:cNvSpPr/>
          <p:nvPr/>
        </p:nvSpPr>
        <p:spPr>
          <a:xfrm>
            <a:off x="457200" y="3915137"/>
            <a:ext cx="8330879" cy="1158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extBox 5">
            <a:extLst>
              <a:ext uri="{FF2B5EF4-FFF2-40B4-BE49-F238E27FC236}">
                <a16:creationId xmlns:a16="http://schemas.microsoft.com/office/drawing/2014/main" id="{C7A69E49-EDD9-9E7E-D898-7E1683FDFDE3}"/>
              </a:ext>
            </a:extLst>
          </p:cNvPr>
          <p:cNvSpPr txBox="1"/>
          <p:nvPr/>
        </p:nvSpPr>
        <p:spPr>
          <a:xfrm>
            <a:off x="1683996" y="4259587"/>
            <a:ext cx="1964813" cy="507831"/>
          </a:xfrm>
          <a:prstGeom prst="rect">
            <a:avLst/>
          </a:prstGeom>
          <a:noFill/>
        </p:spPr>
        <p:txBody>
          <a:bodyPr wrap="square" rtlCol="0">
            <a:spAutoFit/>
          </a:bodyPr>
          <a:lstStyle/>
          <a:p>
            <a:r>
              <a:rPr lang="en-US" sz="2700" dirty="0">
                <a:solidFill>
                  <a:srgbClr val="FFFF00"/>
                </a:solidFill>
              </a:rPr>
              <a:t>1 Pill a day</a:t>
            </a:r>
          </a:p>
        </p:txBody>
      </p:sp>
      <p:sp>
        <p:nvSpPr>
          <p:cNvPr id="7" name="TextBox 6">
            <a:extLst>
              <a:ext uri="{FF2B5EF4-FFF2-40B4-BE49-F238E27FC236}">
                <a16:creationId xmlns:a16="http://schemas.microsoft.com/office/drawing/2014/main" id="{99CDFC71-5978-6CB8-92A4-A83387AB935B}"/>
              </a:ext>
            </a:extLst>
          </p:cNvPr>
          <p:cNvSpPr txBox="1"/>
          <p:nvPr/>
        </p:nvSpPr>
        <p:spPr>
          <a:xfrm>
            <a:off x="4700192" y="4198987"/>
            <a:ext cx="1877437" cy="646331"/>
          </a:xfrm>
          <a:prstGeom prst="rect">
            <a:avLst/>
          </a:prstGeom>
          <a:noFill/>
          <a:ln>
            <a:noFill/>
          </a:ln>
        </p:spPr>
        <p:txBody>
          <a:bodyPr wrap="none" rtlCol="0">
            <a:spAutoFit/>
          </a:bodyPr>
          <a:lstStyle/>
          <a:p>
            <a:r>
              <a:rPr lang="en-US" sz="1800" b="1" dirty="0">
                <a:solidFill>
                  <a:srgbClr val="FFFF00"/>
                </a:solidFill>
              </a:rPr>
              <a:t>One Injection </a:t>
            </a:r>
          </a:p>
          <a:p>
            <a:r>
              <a:rPr lang="en-US" sz="1800" b="1" dirty="0">
                <a:solidFill>
                  <a:srgbClr val="FFFF00"/>
                </a:solidFill>
              </a:rPr>
              <a:t>every 2 months</a:t>
            </a:r>
          </a:p>
        </p:txBody>
      </p:sp>
      <p:sp>
        <p:nvSpPr>
          <p:cNvPr id="8" name="TextBox 7">
            <a:extLst>
              <a:ext uri="{FF2B5EF4-FFF2-40B4-BE49-F238E27FC236}">
                <a16:creationId xmlns:a16="http://schemas.microsoft.com/office/drawing/2014/main" id="{37539A64-2CD0-AD9C-D041-F06A1B3FD728}"/>
              </a:ext>
            </a:extLst>
          </p:cNvPr>
          <p:cNvSpPr txBox="1"/>
          <p:nvPr/>
        </p:nvSpPr>
        <p:spPr>
          <a:xfrm>
            <a:off x="6921280" y="4220812"/>
            <a:ext cx="1877437" cy="646331"/>
          </a:xfrm>
          <a:prstGeom prst="rect">
            <a:avLst/>
          </a:prstGeom>
          <a:noFill/>
        </p:spPr>
        <p:txBody>
          <a:bodyPr wrap="none" rtlCol="0">
            <a:spAutoFit/>
          </a:bodyPr>
          <a:lstStyle/>
          <a:p>
            <a:r>
              <a:rPr lang="en-US" sz="1800" b="1" dirty="0">
                <a:solidFill>
                  <a:srgbClr val="FFFF00"/>
                </a:solidFill>
              </a:rPr>
              <a:t>One injection </a:t>
            </a:r>
          </a:p>
          <a:p>
            <a:r>
              <a:rPr lang="en-US" sz="1800" b="1" dirty="0">
                <a:solidFill>
                  <a:srgbClr val="FFFF00"/>
                </a:solidFill>
              </a:rPr>
              <a:t>every 6 months</a:t>
            </a:r>
          </a:p>
        </p:txBody>
      </p:sp>
      <p:sp>
        <p:nvSpPr>
          <p:cNvPr id="3" name="Up Arrow 2">
            <a:extLst>
              <a:ext uri="{FF2B5EF4-FFF2-40B4-BE49-F238E27FC236}">
                <a16:creationId xmlns:a16="http://schemas.microsoft.com/office/drawing/2014/main" id="{9582B1C2-766F-55D8-B616-8A2C507A6886}"/>
              </a:ext>
            </a:extLst>
          </p:cNvPr>
          <p:cNvSpPr/>
          <p:nvPr/>
        </p:nvSpPr>
        <p:spPr>
          <a:xfrm rot="19920279">
            <a:off x="1935701" y="3669826"/>
            <a:ext cx="363474" cy="627700"/>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Up Arrow 8">
            <a:extLst>
              <a:ext uri="{FF2B5EF4-FFF2-40B4-BE49-F238E27FC236}">
                <a16:creationId xmlns:a16="http://schemas.microsoft.com/office/drawing/2014/main" id="{43B72C61-6A43-2CCD-AC36-A3150AE171E3}"/>
              </a:ext>
            </a:extLst>
          </p:cNvPr>
          <p:cNvSpPr/>
          <p:nvPr/>
        </p:nvSpPr>
        <p:spPr>
          <a:xfrm rot="1367849">
            <a:off x="2370221" y="3686249"/>
            <a:ext cx="363474" cy="605847"/>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Up Arrow 9">
            <a:extLst>
              <a:ext uri="{FF2B5EF4-FFF2-40B4-BE49-F238E27FC236}">
                <a16:creationId xmlns:a16="http://schemas.microsoft.com/office/drawing/2014/main" id="{22F5E851-C44C-DA94-0FCE-57489E5BEE61}"/>
              </a:ext>
            </a:extLst>
          </p:cNvPr>
          <p:cNvSpPr/>
          <p:nvPr/>
        </p:nvSpPr>
        <p:spPr>
          <a:xfrm>
            <a:off x="5285832" y="3717970"/>
            <a:ext cx="363474" cy="481016"/>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Up Arrow 10">
            <a:extLst>
              <a:ext uri="{FF2B5EF4-FFF2-40B4-BE49-F238E27FC236}">
                <a16:creationId xmlns:a16="http://schemas.microsoft.com/office/drawing/2014/main" id="{438F0039-34E3-0502-47D3-B7B2D4141896}"/>
              </a:ext>
            </a:extLst>
          </p:cNvPr>
          <p:cNvSpPr/>
          <p:nvPr/>
        </p:nvSpPr>
        <p:spPr>
          <a:xfrm>
            <a:off x="7334355" y="3717970"/>
            <a:ext cx="363474" cy="481016"/>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29473AF9-4274-2698-BC38-254376C3BB1F}"/>
              </a:ext>
            </a:extLst>
          </p:cNvPr>
          <p:cNvSpPr txBox="1"/>
          <p:nvPr/>
        </p:nvSpPr>
        <p:spPr>
          <a:xfrm>
            <a:off x="873222" y="4822234"/>
            <a:ext cx="486030" cy="253916"/>
          </a:xfrm>
          <a:prstGeom prst="rect">
            <a:avLst/>
          </a:prstGeom>
          <a:noFill/>
        </p:spPr>
        <p:txBody>
          <a:bodyPr wrap="none" rtlCol="0">
            <a:spAutoFit/>
          </a:bodyPr>
          <a:lstStyle/>
          <a:p>
            <a:r>
              <a:rPr lang="en-US" sz="1050" dirty="0"/>
              <a:t>2012</a:t>
            </a:r>
          </a:p>
        </p:txBody>
      </p:sp>
      <p:sp>
        <p:nvSpPr>
          <p:cNvPr id="14" name="TextBox 13">
            <a:extLst>
              <a:ext uri="{FF2B5EF4-FFF2-40B4-BE49-F238E27FC236}">
                <a16:creationId xmlns:a16="http://schemas.microsoft.com/office/drawing/2014/main" id="{34A24B76-D64B-9A5D-5BE6-E472A1ABEAC8}"/>
              </a:ext>
            </a:extLst>
          </p:cNvPr>
          <p:cNvSpPr txBox="1"/>
          <p:nvPr/>
        </p:nvSpPr>
        <p:spPr>
          <a:xfrm>
            <a:off x="3159251" y="4826867"/>
            <a:ext cx="486030" cy="253916"/>
          </a:xfrm>
          <a:prstGeom prst="rect">
            <a:avLst/>
          </a:prstGeom>
          <a:noFill/>
        </p:spPr>
        <p:txBody>
          <a:bodyPr wrap="none" rtlCol="0">
            <a:spAutoFit/>
          </a:bodyPr>
          <a:lstStyle/>
          <a:p>
            <a:r>
              <a:rPr lang="en-US" sz="1050" dirty="0"/>
              <a:t>2019</a:t>
            </a:r>
          </a:p>
        </p:txBody>
      </p:sp>
      <p:sp>
        <p:nvSpPr>
          <p:cNvPr id="15" name="TextBox 14">
            <a:extLst>
              <a:ext uri="{FF2B5EF4-FFF2-40B4-BE49-F238E27FC236}">
                <a16:creationId xmlns:a16="http://schemas.microsoft.com/office/drawing/2014/main" id="{E4C3369A-E920-FA45-64D5-E87626B3C5B7}"/>
              </a:ext>
            </a:extLst>
          </p:cNvPr>
          <p:cNvSpPr txBox="1"/>
          <p:nvPr/>
        </p:nvSpPr>
        <p:spPr>
          <a:xfrm>
            <a:off x="5222790" y="4809199"/>
            <a:ext cx="486030" cy="253916"/>
          </a:xfrm>
          <a:prstGeom prst="rect">
            <a:avLst/>
          </a:prstGeom>
          <a:noFill/>
        </p:spPr>
        <p:txBody>
          <a:bodyPr wrap="none" rtlCol="0">
            <a:spAutoFit/>
          </a:bodyPr>
          <a:lstStyle/>
          <a:p>
            <a:r>
              <a:rPr lang="en-US" sz="1050" dirty="0"/>
              <a:t>2021</a:t>
            </a:r>
          </a:p>
        </p:txBody>
      </p:sp>
      <p:sp>
        <p:nvSpPr>
          <p:cNvPr id="16" name="TextBox 15">
            <a:extLst>
              <a:ext uri="{FF2B5EF4-FFF2-40B4-BE49-F238E27FC236}">
                <a16:creationId xmlns:a16="http://schemas.microsoft.com/office/drawing/2014/main" id="{FA73E723-C882-5288-0DFB-3CAA30A0907D}"/>
              </a:ext>
            </a:extLst>
          </p:cNvPr>
          <p:cNvSpPr txBox="1"/>
          <p:nvPr/>
        </p:nvSpPr>
        <p:spPr>
          <a:xfrm>
            <a:off x="7241752" y="4835995"/>
            <a:ext cx="486030" cy="253916"/>
          </a:xfrm>
          <a:prstGeom prst="rect">
            <a:avLst/>
          </a:prstGeom>
          <a:noFill/>
        </p:spPr>
        <p:txBody>
          <a:bodyPr wrap="none" rtlCol="0">
            <a:spAutoFit/>
          </a:bodyPr>
          <a:lstStyle/>
          <a:p>
            <a:r>
              <a:rPr lang="en-US" sz="1050" dirty="0"/>
              <a:t>2025</a:t>
            </a:r>
          </a:p>
        </p:txBody>
      </p:sp>
      <p:sp>
        <p:nvSpPr>
          <p:cNvPr id="22" name="TextBox 21">
            <a:extLst>
              <a:ext uri="{FF2B5EF4-FFF2-40B4-BE49-F238E27FC236}">
                <a16:creationId xmlns:a16="http://schemas.microsoft.com/office/drawing/2014/main" id="{45D3D254-8BFA-C26C-5F44-545605A9873B}"/>
              </a:ext>
            </a:extLst>
          </p:cNvPr>
          <p:cNvSpPr txBox="1"/>
          <p:nvPr/>
        </p:nvSpPr>
        <p:spPr>
          <a:xfrm>
            <a:off x="1118000" y="1144786"/>
            <a:ext cx="691646" cy="507831"/>
          </a:xfrm>
          <a:prstGeom prst="rect">
            <a:avLst/>
          </a:prstGeom>
          <a:noFill/>
        </p:spPr>
        <p:txBody>
          <a:bodyPr wrap="square" rtlCol="0">
            <a:spAutoFit/>
          </a:bodyPr>
          <a:lstStyle/>
          <a:p>
            <a:r>
              <a:rPr lang="en-US" sz="2700" dirty="0">
                <a:solidFill>
                  <a:srgbClr val="FF0000"/>
                </a:solidFill>
              </a:rPr>
              <a:t>$</a:t>
            </a:r>
          </a:p>
        </p:txBody>
      </p:sp>
      <p:sp>
        <p:nvSpPr>
          <p:cNvPr id="23" name="TextBox 22">
            <a:extLst>
              <a:ext uri="{FF2B5EF4-FFF2-40B4-BE49-F238E27FC236}">
                <a16:creationId xmlns:a16="http://schemas.microsoft.com/office/drawing/2014/main" id="{313C6A05-41AA-0444-D89D-C9DF29F2B6E3}"/>
              </a:ext>
            </a:extLst>
          </p:cNvPr>
          <p:cNvSpPr txBox="1"/>
          <p:nvPr/>
        </p:nvSpPr>
        <p:spPr>
          <a:xfrm>
            <a:off x="3105901" y="1116030"/>
            <a:ext cx="691646" cy="507831"/>
          </a:xfrm>
          <a:prstGeom prst="rect">
            <a:avLst/>
          </a:prstGeom>
          <a:noFill/>
        </p:spPr>
        <p:txBody>
          <a:bodyPr wrap="square" rtlCol="0">
            <a:spAutoFit/>
          </a:bodyPr>
          <a:lstStyle/>
          <a:p>
            <a:r>
              <a:rPr lang="en-US" sz="2700" dirty="0">
                <a:solidFill>
                  <a:srgbClr val="FF0000"/>
                </a:solidFill>
              </a:rPr>
              <a:t>$$</a:t>
            </a:r>
          </a:p>
        </p:txBody>
      </p:sp>
      <p:sp>
        <p:nvSpPr>
          <p:cNvPr id="24" name="TextBox 23">
            <a:extLst>
              <a:ext uri="{FF2B5EF4-FFF2-40B4-BE49-F238E27FC236}">
                <a16:creationId xmlns:a16="http://schemas.microsoft.com/office/drawing/2014/main" id="{ADED5B62-86B3-A99F-A995-ED92568EDF3D}"/>
              </a:ext>
            </a:extLst>
          </p:cNvPr>
          <p:cNvSpPr txBox="1"/>
          <p:nvPr/>
        </p:nvSpPr>
        <p:spPr>
          <a:xfrm>
            <a:off x="5093800" y="1176522"/>
            <a:ext cx="1206985" cy="507831"/>
          </a:xfrm>
          <a:prstGeom prst="rect">
            <a:avLst/>
          </a:prstGeom>
          <a:noFill/>
        </p:spPr>
        <p:txBody>
          <a:bodyPr wrap="square" rtlCol="0">
            <a:spAutoFit/>
          </a:bodyPr>
          <a:lstStyle/>
          <a:p>
            <a:r>
              <a:rPr lang="en-US" sz="2700" dirty="0">
                <a:solidFill>
                  <a:srgbClr val="FF0000"/>
                </a:solidFill>
              </a:rPr>
              <a:t>$$$</a:t>
            </a:r>
          </a:p>
        </p:txBody>
      </p:sp>
      <p:sp>
        <p:nvSpPr>
          <p:cNvPr id="25" name="TextBox 24">
            <a:extLst>
              <a:ext uri="{FF2B5EF4-FFF2-40B4-BE49-F238E27FC236}">
                <a16:creationId xmlns:a16="http://schemas.microsoft.com/office/drawing/2014/main" id="{34AA41A9-83B3-39ED-D1F8-C57DD317DB6C}"/>
              </a:ext>
            </a:extLst>
          </p:cNvPr>
          <p:cNvSpPr txBox="1"/>
          <p:nvPr/>
        </p:nvSpPr>
        <p:spPr>
          <a:xfrm>
            <a:off x="7136916" y="1176521"/>
            <a:ext cx="1206985" cy="507831"/>
          </a:xfrm>
          <a:prstGeom prst="rect">
            <a:avLst/>
          </a:prstGeom>
          <a:noFill/>
        </p:spPr>
        <p:txBody>
          <a:bodyPr wrap="square" rtlCol="0">
            <a:spAutoFit/>
          </a:bodyPr>
          <a:lstStyle/>
          <a:p>
            <a:r>
              <a:rPr lang="en-US" sz="2700" dirty="0">
                <a:solidFill>
                  <a:srgbClr val="FF0000"/>
                </a:solidFill>
              </a:rPr>
              <a:t>$$$$</a:t>
            </a:r>
          </a:p>
        </p:txBody>
      </p:sp>
    </p:spTree>
    <p:extLst>
      <p:ext uri="{BB962C8B-B14F-4D97-AF65-F5344CB8AC3E}">
        <p14:creationId xmlns:p14="http://schemas.microsoft.com/office/powerpoint/2010/main" val="3862006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animBg="1"/>
      <p:bldP spid="9" grpId="0" animBg="1"/>
      <p:bldP spid="10" grpId="0" animBg="1"/>
      <p:bldP spid="11" grpId="0" animBg="1"/>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2C1A5-2829-217B-D5E3-9498E8B0C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2E208-0B21-FB30-D90E-789FF8DCEF5B}"/>
              </a:ext>
            </a:extLst>
          </p:cNvPr>
          <p:cNvSpPr>
            <a:spLocks noGrp="1"/>
          </p:cNvSpPr>
          <p:nvPr>
            <p:ph type="title"/>
          </p:nvPr>
        </p:nvSpPr>
        <p:spPr>
          <a:xfrm>
            <a:off x="1558786" y="423493"/>
            <a:ext cx="6561206" cy="723902"/>
          </a:xfrm>
        </p:spPr>
        <p:txBody>
          <a:bodyPr>
            <a:normAutofit/>
          </a:bodyPr>
          <a:lstStyle/>
          <a:p>
            <a:pPr algn="ctr"/>
            <a:r>
              <a:rPr lang="en-US" dirty="0"/>
              <a:t>The U.S. is not meeting its PrEP Targets</a:t>
            </a:r>
          </a:p>
        </p:txBody>
      </p:sp>
      <p:sp>
        <p:nvSpPr>
          <p:cNvPr id="3" name="TextBox 2">
            <a:extLst>
              <a:ext uri="{FF2B5EF4-FFF2-40B4-BE49-F238E27FC236}">
                <a16:creationId xmlns:a16="http://schemas.microsoft.com/office/drawing/2014/main" id="{85BC0678-FF57-4A4C-4BBB-C64A876F9520}"/>
              </a:ext>
            </a:extLst>
          </p:cNvPr>
          <p:cNvSpPr txBox="1"/>
          <p:nvPr/>
        </p:nvSpPr>
        <p:spPr>
          <a:xfrm>
            <a:off x="5193544" y="1622500"/>
            <a:ext cx="3396101" cy="2677656"/>
          </a:xfrm>
          <a:prstGeom prst="rect">
            <a:avLst/>
          </a:prstGeom>
          <a:noFill/>
        </p:spPr>
        <p:txBody>
          <a:bodyPr wrap="square" rtlCol="0">
            <a:spAutoFit/>
          </a:bodyPr>
          <a:lstStyle/>
          <a:p>
            <a:pPr marL="214313" indent="-214313">
              <a:buFont typeface="Arial" panose="020B0604020202020204" pitchFamily="34" charset="0"/>
              <a:buChar char="•"/>
            </a:pPr>
            <a:r>
              <a:rPr lang="en-US" sz="2400" dirty="0">
                <a:solidFill>
                  <a:prstClr val="black"/>
                </a:solidFill>
              </a:rPr>
              <a:t>About </a:t>
            </a:r>
            <a:r>
              <a:rPr lang="en-US" sz="2400" dirty="0">
                <a:solidFill>
                  <a:srgbClr val="FF0000"/>
                </a:solidFill>
              </a:rPr>
              <a:t>600,000</a:t>
            </a:r>
            <a:r>
              <a:rPr lang="en-US" sz="2400" dirty="0">
                <a:solidFill>
                  <a:prstClr val="black"/>
                </a:solidFill>
              </a:rPr>
              <a:t> PrEP users Nationally as of 2024,</a:t>
            </a:r>
          </a:p>
          <a:p>
            <a:pPr lvl="1"/>
            <a:r>
              <a:rPr lang="en-US" sz="2400" b="1" dirty="0">
                <a:solidFill>
                  <a:prstClr val="black"/>
                </a:solidFill>
              </a:rPr>
              <a:t>BUT…..</a:t>
            </a:r>
          </a:p>
          <a:p>
            <a:pPr marL="214313" indent="-214313">
              <a:buFont typeface="Arial"/>
              <a:buChar char="•"/>
            </a:pPr>
            <a:r>
              <a:rPr lang="en-US" sz="2400" dirty="0">
                <a:solidFill>
                  <a:srgbClr val="0070C0"/>
                </a:solidFill>
              </a:rPr>
              <a:t>2.25 million</a:t>
            </a:r>
            <a:r>
              <a:rPr lang="en-US" sz="2400" dirty="0"/>
              <a:t> people could benefit from PrEP</a:t>
            </a:r>
            <a:r>
              <a:rPr lang="en-US" sz="2400" baseline="30000" dirty="0"/>
              <a:t>1</a:t>
            </a:r>
            <a:endParaRPr lang="en-US" sz="2400" dirty="0"/>
          </a:p>
        </p:txBody>
      </p:sp>
      <p:pic>
        <p:nvPicPr>
          <p:cNvPr id="4" name="Picture 3">
            <a:extLst>
              <a:ext uri="{FF2B5EF4-FFF2-40B4-BE49-F238E27FC236}">
                <a16:creationId xmlns:a16="http://schemas.microsoft.com/office/drawing/2014/main" id="{EE640324-B46D-E881-BFC3-43F62BF90A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551" y="1147395"/>
            <a:ext cx="4059656" cy="3500326"/>
          </a:xfrm>
          <a:prstGeom prst="rect">
            <a:avLst/>
          </a:prstGeom>
        </p:spPr>
      </p:pic>
      <p:sp>
        <p:nvSpPr>
          <p:cNvPr id="6" name="TextBox 5">
            <a:extLst>
              <a:ext uri="{FF2B5EF4-FFF2-40B4-BE49-F238E27FC236}">
                <a16:creationId xmlns:a16="http://schemas.microsoft.com/office/drawing/2014/main" id="{379B9F5F-0A74-F0C3-3BC2-DC7FA36C1D3B}"/>
              </a:ext>
            </a:extLst>
          </p:cNvPr>
          <p:cNvSpPr txBox="1"/>
          <p:nvPr/>
        </p:nvSpPr>
        <p:spPr>
          <a:xfrm>
            <a:off x="130624" y="4809430"/>
            <a:ext cx="3728906" cy="253916"/>
          </a:xfrm>
          <a:prstGeom prst="rect">
            <a:avLst/>
          </a:prstGeom>
          <a:noFill/>
        </p:spPr>
        <p:txBody>
          <a:bodyPr wrap="none" rtlCol="0">
            <a:spAutoFit/>
          </a:bodyPr>
          <a:lstStyle/>
          <a:p>
            <a:r>
              <a:rPr lang="en-US" sz="1050" dirty="0"/>
              <a:t>1. </a:t>
            </a:r>
            <a:r>
              <a:rPr lang="en-US" sz="1050" dirty="0" err="1"/>
              <a:t>Kourtis</a:t>
            </a:r>
            <a:r>
              <a:rPr lang="en-US" sz="1050" dirty="0"/>
              <a:t> et al. Annals Of Epidemiology. 2025; 106; 48-54. </a:t>
            </a:r>
          </a:p>
        </p:txBody>
      </p:sp>
    </p:spTree>
    <p:extLst>
      <p:ext uri="{BB962C8B-B14F-4D97-AF65-F5344CB8AC3E}">
        <p14:creationId xmlns:p14="http://schemas.microsoft.com/office/powerpoint/2010/main" val="5128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CEDE-78D3-4978-4FA4-D44E39EEB2EF}"/>
              </a:ext>
            </a:extLst>
          </p:cNvPr>
          <p:cNvSpPr>
            <a:spLocks noGrp="1"/>
          </p:cNvSpPr>
          <p:nvPr>
            <p:ph type="title"/>
          </p:nvPr>
        </p:nvSpPr>
        <p:spPr>
          <a:xfrm>
            <a:off x="102283" y="356376"/>
            <a:ext cx="8860458" cy="1028700"/>
          </a:xfrm>
        </p:spPr>
        <p:txBody>
          <a:bodyPr>
            <a:noAutofit/>
          </a:bodyPr>
          <a:lstStyle/>
          <a:p>
            <a:r>
              <a:rPr lang="en-US" sz="1800">
                <a:solidFill>
                  <a:schemeClr val="tx1"/>
                </a:solidFill>
                <a:cs typeface="Arial"/>
              </a:rPr>
              <a:t>Persons with HIV (PWH) have a Higher Prevalence of Drug Use Disorders than Persons Without HIV (PWOH)</a:t>
            </a:r>
          </a:p>
        </p:txBody>
      </p:sp>
      <p:graphicFrame>
        <p:nvGraphicFramePr>
          <p:cNvPr id="4" name="Chart 3">
            <a:extLst>
              <a:ext uri="{FF2B5EF4-FFF2-40B4-BE49-F238E27FC236}">
                <a16:creationId xmlns:a16="http://schemas.microsoft.com/office/drawing/2014/main" id="{54E64FA6-C919-D94F-3E65-9000BB5D02FC}"/>
              </a:ext>
            </a:extLst>
          </p:cNvPr>
          <p:cNvGraphicFramePr/>
          <p:nvPr>
            <p:extLst>
              <p:ext uri="{D42A27DB-BD31-4B8C-83A1-F6EECF244321}">
                <p14:modId xmlns:p14="http://schemas.microsoft.com/office/powerpoint/2010/main" val="217954942"/>
              </p:ext>
            </p:extLst>
          </p:nvPr>
        </p:nvGraphicFramePr>
        <p:xfrm>
          <a:off x="188145" y="1212189"/>
          <a:ext cx="7261063" cy="3586769"/>
        </p:xfrm>
        <a:graphic>
          <a:graphicData uri="http://schemas.openxmlformats.org/drawingml/2006/chart">
            <c:chart xmlns:c="http://schemas.openxmlformats.org/drawingml/2006/chart" xmlns:r="http://schemas.openxmlformats.org/officeDocument/2006/relationships" r:id="rId3"/>
          </a:graphicData>
        </a:graphic>
      </p:graphicFrame>
      <p:sp>
        <p:nvSpPr>
          <p:cNvPr id="5" name="5-Point Star 4">
            <a:extLst>
              <a:ext uri="{FF2B5EF4-FFF2-40B4-BE49-F238E27FC236}">
                <a16:creationId xmlns:a16="http://schemas.microsoft.com/office/drawing/2014/main" id="{03035CBB-B781-730A-D8F6-96DD733392D0}"/>
              </a:ext>
            </a:extLst>
          </p:cNvPr>
          <p:cNvSpPr/>
          <p:nvPr/>
        </p:nvSpPr>
        <p:spPr>
          <a:xfrm>
            <a:off x="2218995" y="2870163"/>
            <a:ext cx="323193" cy="31000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A67F6A03-D0F0-46B4-FCA3-7CB4C1C23BFF}"/>
              </a:ext>
            </a:extLst>
          </p:cNvPr>
          <p:cNvSpPr/>
          <p:nvPr/>
        </p:nvSpPr>
        <p:spPr>
          <a:xfrm>
            <a:off x="5495471" y="2990006"/>
            <a:ext cx="323193" cy="31000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a:extLst>
              <a:ext uri="{FF2B5EF4-FFF2-40B4-BE49-F238E27FC236}">
                <a16:creationId xmlns:a16="http://schemas.microsoft.com/office/drawing/2014/main" id="{01C0F336-946B-6A38-EF3C-9F46D9B76766}"/>
              </a:ext>
            </a:extLst>
          </p:cNvPr>
          <p:cNvSpPr/>
          <p:nvPr/>
        </p:nvSpPr>
        <p:spPr>
          <a:xfrm>
            <a:off x="2895014" y="4437109"/>
            <a:ext cx="685800" cy="338958"/>
          </a:xfrm>
          <a:prstGeom prst="fram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65E07A0A-DC88-3CB5-BCA9-C3549710E031}"/>
              </a:ext>
            </a:extLst>
          </p:cNvPr>
          <p:cNvSpPr txBox="1"/>
          <p:nvPr/>
        </p:nvSpPr>
        <p:spPr>
          <a:xfrm>
            <a:off x="411062" y="4835723"/>
            <a:ext cx="6978524" cy="307777"/>
          </a:xfrm>
          <a:prstGeom prst="rect">
            <a:avLst/>
          </a:prstGeom>
          <a:noFill/>
        </p:spPr>
        <p:txBody>
          <a:bodyPr wrap="square" rtlCol="0">
            <a:spAutoFit/>
          </a:bodyPr>
          <a:lstStyle/>
          <a:p>
            <a:r>
              <a:rPr lang="en-US"/>
              <a:t>West B et al. Journal of Substance Use &amp; Addiction Treatment. Volume 164. 2024</a:t>
            </a:r>
          </a:p>
        </p:txBody>
      </p:sp>
      <p:sp>
        <p:nvSpPr>
          <p:cNvPr id="9" name="TextBox 8">
            <a:extLst>
              <a:ext uri="{FF2B5EF4-FFF2-40B4-BE49-F238E27FC236}">
                <a16:creationId xmlns:a16="http://schemas.microsoft.com/office/drawing/2014/main" id="{8CFE4F27-372C-E32D-293A-9DCED09B73C2}"/>
              </a:ext>
            </a:extLst>
          </p:cNvPr>
          <p:cNvSpPr txBox="1"/>
          <p:nvPr/>
        </p:nvSpPr>
        <p:spPr>
          <a:xfrm>
            <a:off x="7632075" y="2783783"/>
            <a:ext cx="1323780" cy="1169551"/>
          </a:xfrm>
          <a:prstGeom prst="rect">
            <a:avLst/>
          </a:prstGeom>
          <a:noFill/>
        </p:spPr>
        <p:txBody>
          <a:bodyPr wrap="square" rtlCol="0">
            <a:spAutoFit/>
          </a:bodyPr>
          <a:lstStyle/>
          <a:p>
            <a:r>
              <a:rPr lang="en-US"/>
              <a:t>*</a:t>
            </a:r>
            <a:r>
              <a:rPr lang="en-US" i="1"/>
              <a:t>Drug Use Disorder here excludes Cannabis Use Disorder</a:t>
            </a:r>
          </a:p>
        </p:txBody>
      </p:sp>
    </p:spTree>
    <p:extLst>
      <p:ext uri="{BB962C8B-B14F-4D97-AF65-F5344CB8AC3E}">
        <p14:creationId xmlns:p14="http://schemas.microsoft.com/office/powerpoint/2010/main" val="8543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FADC-C799-4E10-482A-07FC9B650838}"/>
              </a:ext>
            </a:extLst>
          </p:cNvPr>
          <p:cNvSpPr>
            <a:spLocks noGrp="1"/>
          </p:cNvSpPr>
          <p:nvPr>
            <p:ph type="title"/>
          </p:nvPr>
        </p:nvSpPr>
        <p:spPr>
          <a:xfrm>
            <a:off x="464698" y="365805"/>
            <a:ext cx="8454451" cy="808364"/>
          </a:xfrm>
        </p:spPr>
        <p:txBody>
          <a:bodyPr anchor="ctr">
            <a:normAutofit/>
          </a:bodyPr>
          <a:lstStyle/>
          <a:p>
            <a:r>
              <a:rPr lang="en-US" sz="2000" b="1" dirty="0" err="1">
                <a:solidFill>
                  <a:schemeClr val="tx1"/>
                </a:solidFill>
                <a:cs typeface="Arial"/>
              </a:rPr>
              <a:t>PrEP</a:t>
            </a:r>
            <a:r>
              <a:rPr lang="en-US" sz="2000" b="1" dirty="0">
                <a:solidFill>
                  <a:schemeClr val="tx1"/>
                </a:solidFill>
                <a:cs typeface="Arial"/>
              </a:rPr>
              <a:t> Prescription Low among PWUD in the United States</a:t>
            </a:r>
          </a:p>
        </p:txBody>
      </p:sp>
      <p:sp>
        <p:nvSpPr>
          <p:cNvPr id="3" name="Text Placeholder 2">
            <a:extLst>
              <a:ext uri="{FF2B5EF4-FFF2-40B4-BE49-F238E27FC236}">
                <a16:creationId xmlns:a16="http://schemas.microsoft.com/office/drawing/2014/main" id="{F1306E91-7E24-C107-ADCE-BB1EB7B53D72}"/>
              </a:ext>
            </a:extLst>
          </p:cNvPr>
          <p:cNvSpPr>
            <a:spLocks noGrp="1"/>
          </p:cNvSpPr>
          <p:nvPr>
            <p:ph type="body" sz="quarter" idx="10"/>
          </p:nvPr>
        </p:nvSpPr>
        <p:spPr>
          <a:xfrm>
            <a:off x="225293" y="1180541"/>
            <a:ext cx="8454010" cy="3546209"/>
          </a:xfrm>
        </p:spPr>
        <p:txBody>
          <a:bodyPr anchor="ctr">
            <a:normAutofit lnSpcReduction="10000"/>
          </a:bodyPr>
          <a:lstStyle/>
          <a:p>
            <a:r>
              <a:rPr lang="en-US" sz="2400" dirty="0"/>
              <a:t>Only </a:t>
            </a:r>
            <a:r>
              <a:rPr lang="en-US" sz="2400" b="1" u="sng" dirty="0"/>
              <a:t>1 in 500 </a:t>
            </a:r>
            <a:r>
              <a:rPr lang="en-US" sz="2400" u="sng" dirty="0"/>
              <a:t>persons without HIV with opioid and or stimulant use disorder received a </a:t>
            </a:r>
            <a:r>
              <a:rPr lang="en-US" sz="2400" u="sng" dirty="0" err="1"/>
              <a:t>PrEP</a:t>
            </a:r>
            <a:r>
              <a:rPr lang="en-US" sz="2400" u="sng" dirty="0"/>
              <a:t> prescription (TDF/FTC only </a:t>
            </a:r>
            <a:r>
              <a:rPr lang="en-US" sz="2400" dirty="0"/>
              <a:t>*)</a:t>
            </a:r>
          </a:p>
          <a:p>
            <a:pPr lvl="1"/>
            <a:r>
              <a:rPr lang="en-US" sz="2400" dirty="0" err="1"/>
              <a:t>MarketScan</a:t>
            </a:r>
            <a:r>
              <a:rPr lang="en-US" sz="2400" dirty="0"/>
              <a:t> Commercial Claims &amp; Encounters Database</a:t>
            </a:r>
          </a:p>
          <a:p>
            <a:pPr lvl="1"/>
            <a:r>
              <a:rPr lang="en-US" sz="2400" dirty="0"/>
              <a:t>Commercially insured (did not include Medicaid/ uninsured*)</a:t>
            </a:r>
          </a:p>
          <a:p>
            <a:pPr lvl="1"/>
            <a:r>
              <a:rPr lang="en-US" sz="2400" dirty="0"/>
              <a:t>N=547,709 persons with opioid and stimulant use disorders included </a:t>
            </a:r>
          </a:p>
          <a:p>
            <a:pPr lvl="1"/>
            <a:r>
              <a:rPr lang="en-US" sz="2400" dirty="0"/>
              <a:t>Years 2010-2019</a:t>
            </a:r>
          </a:p>
        </p:txBody>
      </p:sp>
      <p:sp>
        <p:nvSpPr>
          <p:cNvPr id="4" name="TextBox 3">
            <a:extLst>
              <a:ext uri="{FF2B5EF4-FFF2-40B4-BE49-F238E27FC236}">
                <a16:creationId xmlns:a16="http://schemas.microsoft.com/office/drawing/2014/main" id="{92A415E7-BA92-55E8-1FEE-1DB24AE36073}"/>
              </a:ext>
            </a:extLst>
          </p:cNvPr>
          <p:cNvSpPr txBox="1"/>
          <p:nvPr/>
        </p:nvSpPr>
        <p:spPr>
          <a:xfrm>
            <a:off x="5023692" y="4991146"/>
            <a:ext cx="184731" cy="307777"/>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834E067-910A-D05E-E84D-D12B4C25ED74}"/>
              </a:ext>
            </a:extLst>
          </p:cNvPr>
          <p:cNvSpPr txBox="1"/>
          <p:nvPr/>
        </p:nvSpPr>
        <p:spPr>
          <a:xfrm>
            <a:off x="3407228" y="4812702"/>
            <a:ext cx="3906839" cy="307777"/>
          </a:xfrm>
          <a:prstGeom prst="rect">
            <a:avLst/>
          </a:prstGeom>
          <a:noFill/>
        </p:spPr>
        <p:txBody>
          <a:bodyPr wrap="none" rtlCol="0">
            <a:spAutoFit/>
          </a:bodyPr>
          <a:lstStyle/>
          <a:p>
            <a:r>
              <a:rPr lang="en-US" dirty="0"/>
              <a:t>Streed CG et al. JAMA </a:t>
            </a:r>
            <a:r>
              <a:rPr lang="en-US" dirty="0" err="1"/>
              <a:t>Netw</a:t>
            </a:r>
            <a:r>
              <a:rPr lang="en-US" dirty="0"/>
              <a:t> Open. 2022; 5(7).</a:t>
            </a:r>
          </a:p>
        </p:txBody>
      </p:sp>
    </p:spTree>
    <p:extLst>
      <p:ext uri="{BB962C8B-B14F-4D97-AF65-F5344CB8AC3E}">
        <p14:creationId xmlns:p14="http://schemas.microsoft.com/office/powerpoint/2010/main" val="174948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07F9-F38C-42DC-E4A7-236803FCF7E9}"/>
              </a:ext>
            </a:extLst>
          </p:cNvPr>
          <p:cNvSpPr>
            <a:spLocks noGrp="1"/>
          </p:cNvSpPr>
          <p:nvPr>
            <p:ph type="title"/>
          </p:nvPr>
        </p:nvSpPr>
        <p:spPr>
          <a:xfrm>
            <a:off x="230719" y="367625"/>
            <a:ext cx="8971754" cy="1028700"/>
          </a:xfrm>
        </p:spPr>
        <p:txBody>
          <a:bodyPr>
            <a:normAutofit fontScale="90000"/>
          </a:bodyPr>
          <a:lstStyle/>
          <a:p>
            <a:r>
              <a:rPr lang="en-US" sz="2800" b="1" i="0" u="none" strike="noStrike" dirty="0">
                <a:solidFill>
                  <a:schemeClr val="tx1"/>
                </a:solidFill>
                <a:effectLst/>
                <a:cs typeface="Arial"/>
              </a:rPr>
              <a:t>Age-adjusted rate of drug overdose deaths</a:t>
            </a:r>
            <a:r>
              <a:rPr lang="en-US" sz="2800" b="1" i="0" u="none" strike="noStrike" dirty="0">
                <a:effectLst/>
                <a:cs typeface="Arial"/>
              </a:rPr>
              <a:t> </a:t>
            </a:r>
            <a:r>
              <a:rPr lang="en-US" sz="2800" b="1" i="0" u="none" strike="noStrike" dirty="0">
                <a:solidFill>
                  <a:schemeClr val="tx1"/>
                </a:solidFill>
                <a:effectLst/>
                <a:cs typeface="Arial"/>
              </a:rPr>
              <a:t>involving</a:t>
            </a:r>
            <a:r>
              <a:rPr lang="en-US" sz="2800" b="1" i="0" u="none" strike="noStrike" dirty="0">
                <a:effectLst/>
                <a:cs typeface="Arial"/>
              </a:rPr>
              <a:t> </a:t>
            </a:r>
            <a:r>
              <a:rPr lang="en-US" sz="2800" b="1" i="0" u="none" strike="noStrike" dirty="0">
                <a:solidFill>
                  <a:srgbClr val="FFFF00"/>
                </a:solidFill>
                <a:effectLst/>
                <a:cs typeface="Arial"/>
              </a:rPr>
              <a:t>opioids</a:t>
            </a:r>
            <a:r>
              <a:rPr lang="en-US" sz="2800" b="1" i="0" u="none" strike="noStrike" dirty="0">
                <a:effectLst/>
                <a:cs typeface="Arial"/>
              </a:rPr>
              <a:t>, </a:t>
            </a:r>
            <a:r>
              <a:rPr lang="en-US" sz="2800" b="1" i="0" u="none" strike="noStrike" dirty="0">
                <a:solidFill>
                  <a:schemeClr val="tx1"/>
                </a:solidFill>
                <a:effectLst/>
                <a:cs typeface="Arial"/>
              </a:rPr>
              <a:t>by type of opioid: United States, 2003–2023</a:t>
            </a:r>
            <a:endParaRPr lang="en-US" sz="2800" dirty="0">
              <a:solidFill>
                <a:schemeClr val="tx1"/>
              </a:solidFill>
              <a:cs typeface="Arial"/>
            </a:endParaRPr>
          </a:p>
        </p:txBody>
      </p:sp>
      <p:pic>
        <p:nvPicPr>
          <p:cNvPr id="2050" name="Picture 2" descr="Figure 4 is a line chart showing the age-adjusted rate of drug overdose deaths involving opioids by type of opioid in the United States from 2003 to 2023.">
            <a:extLst>
              <a:ext uri="{FF2B5EF4-FFF2-40B4-BE49-F238E27FC236}">
                <a16:creationId xmlns:a16="http://schemas.microsoft.com/office/drawing/2014/main" id="{31BD9BEC-9644-9F72-AC2E-E559D09361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400" y="1239550"/>
            <a:ext cx="7112000" cy="31473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EC51CB-9E24-9EA4-EBCB-7155E7AEDC05}"/>
              </a:ext>
            </a:extLst>
          </p:cNvPr>
          <p:cNvSpPr txBox="1"/>
          <p:nvPr/>
        </p:nvSpPr>
        <p:spPr>
          <a:xfrm>
            <a:off x="349166" y="4572393"/>
            <a:ext cx="7030668" cy="523220"/>
          </a:xfrm>
          <a:prstGeom prst="rect">
            <a:avLst/>
          </a:prstGeom>
          <a:noFill/>
        </p:spPr>
        <p:txBody>
          <a:bodyPr wrap="square">
            <a:spAutoFit/>
          </a:bodyPr>
          <a:lstStyle/>
          <a:p>
            <a:r>
              <a:rPr lang="en-US" dirty="0">
                <a:solidFill>
                  <a:srgbClr val="000000"/>
                </a:solidFill>
                <a:effectLst/>
                <a:latin typeface="Times New Roman" panose="02020603050405020304" pitchFamily="18" charset="0"/>
              </a:rPr>
              <a:t>Garnett MF, </a:t>
            </a:r>
            <a:r>
              <a:rPr lang="en-US" dirty="0" err="1">
                <a:solidFill>
                  <a:srgbClr val="000000"/>
                </a:solidFill>
                <a:effectLst/>
                <a:latin typeface="Times New Roman" panose="02020603050405020304" pitchFamily="18" charset="0"/>
              </a:rPr>
              <a:t>Miniño</a:t>
            </a:r>
            <a:r>
              <a:rPr lang="en-US" dirty="0">
                <a:solidFill>
                  <a:srgbClr val="000000"/>
                </a:solidFill>
                <a:effectLst/>
                <a:latin typeface="Times New Roman" panose="02020603050405020304" pitchFamily="18" charset="0"/>
              </a:rPr>
              <a:t> AM. Drug overdose deaths in the United States, 2003–2023. NCHS Data Brief, no 522. Hyattsville, MD: National Center for Health Statistics. 2024. </a:t>
            </a:r>
            <a:endParaRPr lang="en-US" dirty="0">
              <a:solidFill>
                <a:srgbClr val="0000FF"/>
              </a:solidFill>
              <a:effectLst/>
              <a:latin typeface="Times New Roman" panose="02020603050405020304" pitchFamily="18" charset="0"/>
            </a:endParaRPr>
          </a:p>
        </p:txBody>
      </p:sp>
    </p:spTree>
    <p:extLst>
      <p:ext uri="{BB962C8B-B14F-4D97-AF65-F5344CB8AC3E}">
        <p14:creationId xmlns:p14="http://schemas.microsoft.com/office/powerpoint/2010/main" val="351245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A88D-2B5D-3044-C25F-3CD232E956F8}"/>
              </a:ext>
            </a:extLst>
          </p:cNvPr>
          <p:cNvSpPr>
            <a:spLocks noGrp="1"/>
          </p:cNvSpPr>
          <p:nvPr>
            <p:ph type="title"/>
          </p:nvPr>
        </p:nvSpPr>
        <p:spPr>
          <a:xfrm>
            <a:off x="243054" y="431317"/>
            <a:ext cx="8657891" cy="1028700"/>
          </a:xfrm>
        </p:spPr>
        <p:txBody>
          <a:bodyPr>
            <a:noAutofit/>
          </a:bodyPr>
          <a:lstStyle/>
          <a:p>
            <a:r>
              <a:rPr lang="en-US" sz="2000" b="1" i="0" u="none" strike="noStrike" dirty="0">
                <a:solidFill>
                  <a:schemeClr val="tx1"/>
                </a:solidFill>
                <a:effectLst/>
                <a:cs typeface="Arial"/>
              </a:rPr>
              <a:t>Age-adjusted rate of drug overdose deaths </a:t>
            </a:r>
            <a:r>
              <a:rPr lang="en-US" sz="2000" dirty="0">
                <a:solidFill>
                  <a:schemeClr val="tx1"/>
                </a:solidFill>
                <a:cs typeface="Arial"/>
              </a:rPr>
              <a:t>i</a:t>
            </a:r>
            <a:r>
              <a:rPr lang="en-US" sz="2000" b="1" i="0" u="none" strike="noStrike" dirty="0">
                <a:solidFill>
                  <a:schemeClr val="tx1"/>
                </a:solidFill>
                <a:effectLst/>
                <a:cs typeface="Arial"/>
              </a:rPr>
              <a:t>nvolving </a:t>
            </a:r>
            <a:r>
              <a:rPr lang="en-US" sz="2000" b="1" i="0" u="none" strike="noStrike" dirty="0">
                <a:solidFill>
                  <a:srgbClr val="FFFF00"/>
                </a:solidFill>
                <a:effectLst/>
                <a:cs typeface="Arial"/>
              </a:rPr>
              <a:t>stimulants,</a:t>
            </a:r>
            <a:r>
              <a:rPr lang="en-US" sz="2000" b="1" i="0" u="none" strike="noStrike" dirty="0">
                <a:solidFill>
                  <a:schemeClr val="tx1"/>
                </a:solidFill>
                <a:effectLst/>
                <a:cs typeface="Arial"/>
              </a:rPr>
              <a:t> by type of stimulant: United States, 2003–2023</a:t>
            </a:r>
            <a:endParaRPr lang="en-US" sz="2000" dirty="0">
              <a:solidFill>
                <a:schemeClr val="tx1"/>
              </a:solidFill>
              <a:cs typeface="Arial"/>
            </a:endParaRPr>
          </a:p>
        </p:txBody>
      </p:sp>
      <p:pic>
        <p:nvPicPr>
          <p:cNvPr id="4" name="Picture 3">
            <a:extLst>
              <a:ext uri="{FF2B5EF4-FFF2-40B4-BE49-F238E27FC236}">
                <a16:creationId xmlns:a16="http://schemas.microsoft.com/office/drawing/2014/main" id="{957E5C48-67FD-469E-045D-495BB321CB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5829" y="1318886"/>
            <a:ext cx="5983456" cy="3824614"/>
          </a:xfrm>
          <a:prstGeom prst="rect">
            <a:avLst/>
          </a:prstGeom>
        </p:spPr>
      </p:pic>
    </p:spTree>
    <p:extLst>
      <p:ext uri="{BB962C8B-B14F-4D97-AF65-F5344CB8AC3E}">
        <p14:creationId xmlns:p14="http://schemas.microsoft.com/office/powerpoint/2010/main" val="1796138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38C2-FA97-3B6E-EE26-92812AC23C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392227-2651-E766-1449-3441368BBD20}"/>
              </a:ext>
            </a:extLst>
          </p:cNvPr>
          <p:cNvSpPr txBox="1"/>
          <p:nvPr/>
        </p:nvSpPr>
        <p:spPr>
          <a:xfrm>
            <a:off x="3636170" y="1714500"/>
            <a:ext cx="1921669" cy="438582"/>
          </a:xfrm>
          <a:prstGeom prst="rect">
            <a:avLst/>
          </a:prstGeom>
          <a:solidFill>
            <a:srgbClr val="FF3300"/>
          </a:solidFill>
          <a:ln>
            <a:solidFill>
              <a:srgbClr val="FF3300"/>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125" b="1">
                <a:solidFill>
                  <a:srgbClr val="FFFFFF"/>
                </a:solidFill>
                <a:latin typeface="Arial"/>
              </a:rPr>
              <a:t>Increase Sexual Risk &amp; IDU Risk</a:t>
            </a:r>
          </a:p>
        </p:txBody>
      </p:sp>
      <p:sp>
        <p:nvSpPr>
          <p:cNvPr id="3" name="TextBox 2">
            <a:extLst>
              <a:ext uri="{FF2B5EF4-FFF2-40B4-BE49-F238E27FC236}">
                <a16:creationId xmlns:a16="http://schemas.microsoft.com/office/drawing/2014/main" id="{67B1B382-462F-0FB7-BD4A-4C6DE0273302}"/>
              </a:ext>
            </a:extLst>
          </p:cNvPr>
          <p:cNvSpPr txBox="1"/>
          <p:nvPr/>
        </p:nvSpPr>
        <p:spPr>
          <a:xfrm>
            <a:off x="3636170" y="2400301"/>
            <a:ext cx="1921669" cy="438582"/>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sz="1125" b="1">
                <a:solidFill>
                  <a:srgbClr val="000066"/>
                </a:solidFill>
                <a:latin typeface="Arial"/>
              </a:rPr>
              <a:t>Reduce ART Adherence, </a:t>
            </a:r>
          </a:p>
          <a:p>
            <a:pPr algn="ctr">
              <a:defRPr/>
            </a:pPr>
            <a:r>
              <a:rPr lang="en-US" sz="1125" b="1">
                <a:solidFill>
                  <a:srgbClr val="000066"/>
                </a:solidFill>
                <a:latin typeface="Arial"/>
              </a:rPr>
              <a:t>Increase Viral Load</a:t>
            </a:r>
          </a:p>
        </p:txBody>
      </p:sp>
      <p:sp>
        <p:nvSpPr>
          <p:cNvPr id="4" name="TextBox 3">
            <a:extLst>
              <a:ext uri="{FF2B5EF4-FFF2-40B4-BE49-F238E27FC236}">
                <a16:creationId xmlns:a16="http://schemas.microsoft.com/office/drawing/2014/main" id="{905E300B-78FB-3F3F-CFE4-DA27722B3C2F}"/>
              </a:ext>
            </a:extLst>
          </p:cNvPr>
          <p:cNvSpPr txBox="1"/>
          <p:nvPr/>
        </p:nvSpPr>
        <p:spPr>
          <a:xfrm>
            <a:off x="3636170" y="3300476"/>
            <a:ext cx="1921669" cy="784830"/>
          </a:xfrm>
          <a:prstGeom prst="rect">
            <a:avLst/>
          </a:prstGeom>
          <a:solidFill>
            <a:srgbClr val="CC0000"/>
          </a:solidFill>
          <a:ln>
            <a:solidFill>
              <a:srgbClr val="CC0000"/>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1125" b="1">
                <a:solidFill>
                  <a:srgbClr val="FFFFFF"/>
                </a:solidFill>
                <a:latin typeface="Arial"/>
              </a:rPr>
              <a:t>Progression</a:t>
            </a:r>
            <a:r>
              <a:rPr lang="en-US" sz="1125" b="1">
                <a:solidFill>
                  <a:srgbClr val="808080"/>
                </a:solidFill>
                <a:latin typeface="Arial"/>
              </a:rPr>
              <a:t> </a:t>
            </a:r>
            <a:r>
              <a:rPr lang="en-US" sz="1125" b="1">
                <a:solidFill>
                  <a:srgbClr val="FFFFFF"/>
                </a:solidFill>
                <a:latin typeface="Arial"/>
              </a:rPr>
              <a:t>to AIDS/ Increased risk of transmission to uninfected</a:t>
            </a:r>
          </a:p>
        </p:txBody>
      </p:sp>
      <p:pic>
        <p:nvPicPr>
          <p:cNvPr id="23558" name="Picture 5">
            <a:extLst>
              <a:ext uri="{FF2B5EF4-FFF2-40B4-BE49-F238E27FC236}">
                <a16:creationId xmlns:a16="http://schemas.microsoft.com/office/drawing/2014/main" id="{4A66A5FE-7EE2-2BEB-DC58-71E611067D1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5976" y="3043237"/>
            <a:ext cx="1301056"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8">
            <a:extLst>
              <a:ext uri="{FF2B5EF4-FFF2-40B4-BE49-F238E27FC236}">
                <a16:creationId xmlns:a16="http://schemas.microsoft.com/office/drawing/2014/main" id="{4D453B89-1EA9-BA61-FE33-B9378E2460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4016" y="3098758"/>
            <a:ext cx="1284089" cy="759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Picture 9">
            <a:extLst>
              <a:ext uri="{FF2B5EF4-FFF2-40B4-BE49-F238E27FC236}">
                <a16:creationId xmlns:a16="http://schemas.microsoft.com/office/drawing/2014/main" id="{C6AF405F-6028-2443-A5FC-9B48B9DA8F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9913" y="1800226"/>
            <a:ext cx="1258193"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id="{AF0036D7-B052-2F82-3F51-AC75FC38E4AC}"/>
              </a:ext>
            </a:extLst>
          </p:cNvPr>
          <p:cNvCxnSpPr>
            <a:cxnSpLocks noChangeShapeType="1"/>
          </p:cNvCxnSpPr>
          <p:nvPr/>
        </p:nvCxnSpPr>
        <p:spPr bwMode="auto">
          <a:xfrm flipH="1">
            <a:off x="5600701" y="1843087"/>
            <a:ext cx="209849" cy="72866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6" name="Straight Arrow Connector 15">
            <a:extLst>
              <a:ext uri="{FF2B5EF4-FFF2-40B4-BE49-F238E27FC236}">
                <a16:creationId xmlns:a16="http://schemas.microsoft.com/office/drawing/2014/main" id="{2E42A082-87B1-EFF1-A781-78E986A54DE7}"/>
              </a:ext>
            </a:extLst>
          </p:cNvPr>
          <p:cNvCxnSpPr>
            <a:cxnSpLocks noChangeShapeType="1"/>
          </p:cNvCxnSpPr>
          <p:nvPr/>
        </p:nvCxnSpPr>
        <p:spPr bwMode="auto">
          <a:xfrm flipV="1">
            <a:off x="3387031" y="1952174"/>
            <a:ext cx="249138" cy="117693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8" name="Straight Arrow Connector 17">
            <a:extLst>
              <a:ext uri="{FF2B5EF4-FFF2-40B4-BE49-F238E27FC236}">
                <a16:creationId xmlns:a16="http://schemas.microsoft.com/office/drawing/2014/main" id="{D259DFD3-08F0-3486-E292-506E72DA5E48}"/>
              </a:ext>
            </a:extLst>
          </p:cNvPr>
          <p:cNvCxnSpPr>
            <a:cxnSpLocks noChangeShapeType="1"/>
          </p:cNvCxnSpPr>
          <p:nvPr/>
        </p:nvCxnSpPr>
        <p:spPr bwMode="auto">
          <a:xfrm flipH="1" flipV="1">
            <a:off x="5416341" y="2057401"/>
            <a:ext cx="473274" cy="1226047"/>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0" name="Straight Arrow Connector 19">
            <a:extLst>
              <a:ext uri="{FF2B5EF4-FFF2-40B4-BE49-F238E27FC236}">
                <a16:creationId xmlns:a16="http://schemas.microsoft.com/office/drawing/2014/main" id="{ED0C269D-6A6C-53AB-8F89-872A579BF6C1}"/>
              </a:ext>
            </a:extLst>
          </p:cNvPr>
          <p:cNvCxnSpPr>
            <a:cxnSpLocks noChangeShapeType="1"/>
          </p:cNvCxnSpPr>
          <p:nvPr/>
        </p:nvCxnSpPr>
        <p:spPr bwMode="auto">
          <a:xfrm>
            <a:off x="4572000" y="2822675"/>
            <a:ext cx="0" cy="47773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1" name="Straight Arrow Connector 40">
            <a:extLst>
              <a:ext uri="{FF2B5EF4-FFF2-40B4-BE49-F238E27FC236}">
                <a16:creationId xmlns:a16="http://schemas.microsoft.com/office/drawing/2014/main" id="{C0A06108-6551-60B1-A491-4A75462B8ACA}"/>
              </a:ext>
            </a:extLst>
          </p:cNvPr>
          <p:cNvCxnSpPr>
            <a:cxnSpLocks noChangeShapeType="1"/>
          </p:cNvCxnSpPr>
          <p:nvPr/>
        </p:nvCxnSpPr>
        <p:spPr bwMode="auto">
          <a:xfrm>
            <a:off x="3381695" y="1843088"/>
            <a:ext cx="247352"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6" name="TextBox 5">
            <a:extLst>
              <a:ext uri="{FF2B5EF4-FFF2-40B4-BE49-F238E27FC236}">
                <a16:creationId xmlns:a16="http://schemas.microsoft.com/office/drawing/2014/main" id="{B871436F-B062-20F2-DD45-984BEDE055B4}"/>
              </a:ext>
            </a:extLst>
          </p:cNvPr>
          <p:cNvSpPr txBox="1"/>
          <p:nvPr/>
        </p:nvSpPr>
        <p:spPr>
          <a:xfrm>
            <a:off x="2600325" y="4509353"/>
            <a:ext cx="3943350" cy="334835"/>
          </a:xfrm>
          <a:prstGeom prst="rect">
            <a:avLst/>
          </a:prstGeom>
          <a:noFill/>
        </p:spPr>
        <p:txBody>
          <a:bodyPr>
            <a:spAutoFit/>
          </a:bodyPr>
          <a:lstStyle/>
          <a:p>
            <a:pPr>
              <a:defRPr/>
            </a:pPr>
            <a:r>
              <a:rPr lang="en-US" sz="788">
                <a:ea typeface="MS PGothic" pitchFamily="34" charset="-128"/>
              </a:rPr>
              <a:t>1. </a:t>
            </a:r>
            <a:r>
              <a:rPr lang="en-US" sz="788" err="1">
                <a:ea typeface="MS PGothic" pitchFamily="34" charset="-128"/>
              </a:rPr>
              <a:t>Kurma</a:t>
            </a:r>
            <a:r>
              <a:rPr lang="en-US" sz="788">
                <a:ea typeface="MS PGothic" pitchFamily="34" charset="-128"/>
              </a:rPr>
              <a:t> et al., 2015; 2. Mehta et al., 2014; 3. </a:t>
            </a:r>
            <a:r>
              <a:rPr lang="en-US" sz="788" err="1">
                <a:ea typeface="MS PGothic" pitchFamily="34" charset="-128"/>
              </a:rPr>
              <a:t>Shoptaw</a:t>
            </a:r>
            <a:r>
              <a:rPr lang="en-US" sz="788">
                <a:ea typeface="MS PGothic" pitchFamily="34" charset="-128"/>
              </a:rPr>
              <a:t>, 2013; 4.Wechsberg et al., 2011; 5.Altice et al. Lancet 2010; 6.Azar et al. 2010; 7.Springer et al, CID, 2011</a:t>
            </a:r>
          </a:p>
        </p:txBody>
      </p:sp>
      <p:sp>
        <p:nvSpPr>
          <p:cNvPr id="7" name="TextBox 6">
            <a:extLst>
              <a:ext uri="{FF2B5EF4-FFF2-40B4-BE49-F238E27FC236}">
                <a16:creationId xmlns:a16="http://schemas.microsoft.com/office/drawing/2014/main" id="{BDBE2F75-DF7A-68A2-14A7-1892A1FC8DA6}"/>
              </a:ext>
            </a:extLst>
          </p:cNvPr>
          <p:cNvSpPr txBox="1"/>
          <p:nvPr/>
        </p:nvSpPr>
        <p:spPr>
          <a:xfrm>
            <a:off x="2085976" y="1585914"/>
            <a:ext cx="1290341" cy="213585"/>
          </a:xfrm>
          <a:prstGeom prst="rect">
            <a:avLst/>
          </a:prstGeom>
          <a:noFill/>
        </p:spPr>
        <p:txBody>
          <a:bodyPr>
            <a:spAutoFit/>
          </a:bodyPr>
          <a:lstStyle/>
          <a:p>
            <a:pPr algn="ctr">
              <a:defRPr/>
            </a:pPr>
            <a:r>
              <a:rPr lang="en-US" sz="788" b="1">
                <a:solidFill>
                  <a:schemeClr val="accent1"/>
                </a:solidFill>
                <a:ea typeface="MS PGothic" pitchFamily="34" charset="-128"/>
              </a:rPr>
              <a:t>Opioid</a:t>
            </a:r>
          </a:p>
        </p:txBody>
      </p:sp>
      <p:sp>
        <p:nvSpPr>
          <p:cNvPr id="8" name="TextBox 7">
            <a:extLst>
              <a:ext uri="{FF2B5EF4-FFF2-40B4-BE49-F238E27FC236}">
                <a16:creationId xmlns:a16="http://schemas.microsoft.com/office/drawing/2014/main" id="{0511349A-9657-D2AB-BC99-8F27C67DDA23}"/>
              </a:ext>
            </a:extLst>
          </p:cNvPr>
          <p:cNvSpPr txBox="1"/>
          <p:nvPr/>
        </p:nvSpPr>
        <p:spPr>
          <a:xfrm>
            <a:off x="2029638" y="2853816"/>
            <a:ext cx="1301056" cy="213585"/>
          </a:xfrm>
          <a:prstGeom prst="rect">
            <a:avLst/>
          </a:prstGeom>
          <a:noFill/>
        </p:spPr>
        <p:txBody>
          <a:bodyPr>
            <a:spAutoFit/>
          </a:bodyPr>
          <a:lstStyle/>
          <a:p>
            <a:pPr algn="ctr">
              <a:defRPr/>
            </a:pPr>
            <a:r>
              <a:rPr lang="en-US" sz="788" b="1">
                <a:solidFill>
                  <a:schemeClr val="accent1"/>
                </a:solidFill>
                <a:ea typeface="MS PGothic" pitchFamily="34" charset="-128"/>
              </a:rPr>
              <a:t>Cocaine</a:t>
            </a:r>
          </a:p>
        </p:txBody>
      </p:sp>
      <p:sp>
        <p:nvSpPr>
          <p:cNvPr id="10" name="TextBox 9">
            <a:extLst>
              <a:ext uri="{FF2B5EF4-FFF2-40B4-BE49-F238E27FC236}">
                <a16:creationId xmlns:a16="http://schemas.microsoft.com/office/drawing/2014/main" id="{39E743A5-F532-9349-95BA-F2BCFACF4711}"/>
              </a:ext>
            </a:extLst>
          </p:cNvPr>
          <p:cNvSpPr txBox="1"/>
          <p:nvPr/>
        </p:nvSpPr>
        <p:spPr>
          <a:xfrm>
            <a:off x="5799913" y="1592165"/>
            <a:ext cx="1258193" cy="213585"/>
          </a:xfrm>
          <a:prstGeom prst="rect">
            <a:avLst/>
          </a:prstGeom>
          <a:noFill/>
        </p:spPr>
        <p:txBody>
          <a:bodyPr>
            <a:spAutoFit/>
          </a:bodyPr>
          <a:lstStyle/>
          <a:p>
            <a:pPr algn="ctr">
              <a:defRPr/>
            </a:pPr>
            <a:r>
              <a:rPr lang="en-US" sz="788" b="1">
                <a:solidFill>
                  <a:schemeClr val="accent1"/>
                </a:solidFill>
                <a:ea typeface="MS PGothic" pitchFamily="34" charset="-128"/>
              </a:rPr>
              <a:t>Alcohol</a:t>
            </a:r>
          </a:p>
        </p:txBody>
      </p:sp>
      <p:sp>
        <p:nvSpPr>
          <p:cNvPr id="21" name="TextBox 20">
            <a:extLst>
              <a:ext uri="{FF2B5EF4-FFF2-40B4-BE49-F238E27FC236}">
                <a16:creationId xmlns:a16="http://schemas.microsoft.com/office/drawing/2014/main" id="{3051720B-98F8-7899-FEE8-1D3E2778757C}"/>
              </a:ext>
            </a:extLst>
          </p:cNvPr>
          <p:cNvSpPr txBox="1"/>
          <p:nvPr/>
        </p:nvSpPr>
        <p:spPr>
          <a:xfrm>
            <a:off x="5774016" y="2910414"/>
            <a:ext cx="1284089" cy="213585"/>
          </a:xfrm>
          <a:prstGeom prst="rect">
            <a:avLst/>
          </a:prstGeom>
          <a:noFill/>
        </p:spPr>
        <p:txBody>
          <a:bodyPr>
            <a:spAutoFit/>
          </a:bodyPr>
          <a:lstStyle/>
          <a:p>
            <a:pPr algn="ctr">
              <a:defRPr/>
            </a:pPr>
            <a:r>
              <a:rPr lang="en-US" sz="788" b="1">
                <a:solidFill>
                  <a:schemeClr val="accent1"/>
                </a:solidFill>
                <a:ea typeface="MS PGothic" pitchFamily="34" charset="-128"/>
              </a:rPr>
              <a:t>Methamphetamine</a:t>
            </a:r>
          </a:p>
        </p:txBody>
      </p:sp>
      <p:cxnSp>
        <p:nvCxnSpPr>
          <p:cNvPr id="22" name="Straight Arrow Connector 21">
            <a:extLst>
              <a:ext uri="{FF2B5EF4-FFF2-40B4-BE49-F238E27FC236}">
                <a16:creationId xmlns:a16="http://schemas.microsoft.com/office/drawing/2014/main" id="{F57DB983-9727-6E7B-9909-23649C38A801}"/>
              </a:ext>
            </a:extLst>
          </p:cNvPr>
          <p:cNvCxnSpPr>
            <a:cxnSpLocks noChangeShapeType="1"/>
          </p:cNvCxnSpPr>
          <p:nvPr/>
        </p:nvCxnSpPr>
        <p:spPr bwMode="auto">
          <a:xfrm>
            <a:off x="4572000" y="2112730"/>
            <a:ext cx="0" cy="287714"/>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a:extLst>
              <a:ext uri="{FF2B5EF4-FFF2-40B4-BE49-F238E27FC236}">
                <a16:creationId xmlns:a16="http://schemas.microsoft.com/office/drawing/2014/main" id="{1332FD4B-F6A1-1853-5C07-4428C56FC264}"/>
              </a:ext>
            </a:extLst>
          </p:cNvPr>
          <p:cNvCxnSpPr>
            <a:cxnSpLocks noChangeShapeType="1"/>
          </p:cNvCxnSpPr>
          <p:nvPr/>
        </p:nvCxnSpPr>
        <p:spPr bwMode="auto">
          <a:xfrm>
            <a:off x="3373532" y="1986978"/>
            <a:ext cx="243907" cy="696251"/>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8" name="Straight Arrow Connector 27">
            <a:extLst>
              <a:ext uri="{FF2B5EF4-FFF2-40B4-BE49-F238E27FC236}">
                <a16:creationId xmlns:a16="http://schemas.microsoft.com/office/drawing/2014/main" id="{AF16CAC4-B24D-DC89-C783-D996C2452423}"/>
              </a:ext>
            </a:extLst>
          </p:cNvPr>
          <p:cNvCxnSpPr>
            <a:cxnSpLocks noChangeShapeType="1"/>
            <a:stCxn id="23558" idx="3"/>
          </p:cNvCxnSpPr>
          <p:nvPr/>
        </p:nvCxnSpPr>
        <p:spPr bwMode="auto">
          <a:xfrm flipV="1">
            <a:off x="3387032" y="2828927"/>
            <a:ext cx="413444" cy="621506"/>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1" name="Straight Arrow Connector 30">
            <a:extLst>
              <a:ext uri="{FF2B5EF4-FFF2-40B4-BE49-F238E27FC236}">
                <a16:creationId xmlns:a16="http://schemas.microsoft.com/office/drawing/2014/main" id="{AE38062F-3907-1B1D-FD77-4441A87D56E0}"/>
              </a:ext>
            </a:extLst>
          </p:cNvPr>
          <p:cNvCxnSpPr>
            <a:cxnSpLocks noChangeShapeType="1"/>
          </p:cNvCxnSpPr>
          <p:nvPr/>
        </p:nvCxnSpPr>
        <p:spPr bwMode="auto">
          <a:xfrm flipH="1" flipV="1">
            <a:off x="5343525" y="2828925"/>
            <a:ext cx="514350" cy="771525"/>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5" name="Straight Arrow Connector 34">
            <a:extLst>
              <a:ext uri="{FF2B5EF4-FFF2-40B4-BE49-F238E27FC236}">
                <a16:creationId xmlns:a16="http://schemas.microsoft.com/office/drawing/2014/main" id="{B8493C27-6F76-FC51-870B-96F3154D3345}"/>
              </a:ext>
            </a:extLst>
          </p:cNvPr>
          <p:cNvCxnSpPr>
            <a:cxnSpLocks noChangeShapeType="1"/>
          </p:cNvCxnSpPr>
          <p:nvPr/>
        </p:nvCxnSpPr>
        <p:spPr bwMode="auto">
          <a:xfrm flipH="1">
            <a:off x="5600700" y="1800225"/>
            <a:ext cx="257175"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1" name="TextBox 10">
            <a:extLst>
              <a:ext uri="{FF2B5EF4-FFF2-40B4-BE49-F238E27FC236}">
                <a16:creationId xmlns:a16="http://schemas.microsoft.com/office/drawing/2014/main" id="{C12D2AB3-A3C1-8F1D-6FEB-98958DDAC30A}"/>
              </a:ext>
            </a:extLst>
          </p:cNvPr>
          <p:cNvSpPr txBox="1"/>
          <p:nvPr/>
        </p:nvSpPr>
        <p:spPr>
          <a:xfrm>
            <a:off x="7058105" y="4889039"/>
            <a:ext cx="1966152" cy="213585"/>
          </a:xfrm>
          <a:prstGeom prst="rect">
            <a:avLst/>
          </a:prstGeom>
          <a:noFill/>
        </p:spPr>
        <p:txBody>
          <a:bodyPr wrap="square" rtlCol="0">
            <a:spAutoFit/>
          </a:bodyPr>
          <a:lstStyle/>
          <a:p>
            <a:r>
              <a:rPr lang="en-US" sz="788" i="1" dirty="0"/>
              <a:t>* Slide: Nabila El-Bassel, PhD </a:t>
            </a:r>
          </a:p>
        </p:txBody>
      </p:sp>
      <p:pic>
        <p:nvPicPr>
          <p:cNvPr id="12" name="Picture 11" descr="A pile of white powder&#10;&#10;Description automatically generated">
            <a:extLst>
              <a:ext uri="{FF2B5EF4-FFF2-40B4-BE49-F238E27FC236}">
                <a16:creationId xmlns:a16="http://schemas.microsoft.com/office/drawing/2014/main" id="{9E9C257F-FBD4-715F-553C-AF9C2D63BB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5941" y="1819307"/>
            <a:ext cx="1284323" cy="897928"/>
          </a:xfrm>
          <a:prstGeom prst="rect">
            <a:avLst/>
          </a:prstGeom>
        </p:spPr>
      </p:pic>
      <p:sp>
        <p:nvSpPr>
          <p:cNvPr id="9" name="Title 8">
            <a:extLst>
              <a:ext uri="{FF2B5EF4-FFF2-40B4-BE49-F238E27FC236}">
                <a16:creationId xmlns:a16="http://schemas.microsoft.com/office/drawing/2014/main" id="{DA3DD374-CBF7-50BC-B17A-1CF0E9C604CD}"/>
              </a:ext>
            </a:extLst>
          </p:cNvPr>
          <p:cNvSpPr>
            <a:spLocks noGrp="1"/>
          </p:cNvSpPr>
          <p:nvPr>
            <p:ph type="title"/>
          </p:nvPr>
        </p:nvSpPr>
        <p:spPr>
          <a:xfrm>
            <a:off x="172529" y="438142"/>
            <a:ext cx="8930036" cy="1028700"/>
          </a:xfrm>
        </p:spPr>
        <p:txBody>
          <a:bodyPr>
            <a:noAutofit/>
          </a:bodyPr>
          <a:lstStyle/>
          <a:p>
            <a:pPr>
              <a:defRPr/>
            </a:pPr>
            <a:r>
              <a:rPr lang="en-US" sz="2800">
                <a:solidFill>
                  <a:schemeClr val="tx1"/>
                </a:solidFill>
                <a:ea typeface="MS PGothic"/>
                <a:cs typeface="Arial"/>
              </a:rPr>
              <a:t>Drug</a:t>
            </a:r>
            <a:r>
              <a:rPr lang="en-US" sz="2800" dirty="0">
                <a:solidFill>
                  <a:schemeClr val="tx1"/>
                </a:solidFill>
                <a:ea typeface="MS PGothic"/>
                <a:cs typeface="Arial"/>
              </a:rPr>
              <a:t> </a:t>
            </a:r>
            <a:r>
              <a:rPr lang="en-US" sz="2800">
                <a:solidFill>
                  <a:schemeClr val="tx1"/>
                </a:solidFill>
                <a:ea typeface="MS PGothic"/>
                <a:cs typeface="Arial"/>
              </a:rPr>
              <a:t>And Alcohol use Increases Risk of HIV Transmission &amp; Interrupts the HIV Continuum of Care</a:t>
            </a:r>
          </a:p>
        </p:txBody>
      </p:sp>
    </p:spTree>
    <p:extLst>
      <p:ext uri="{BB962C8B-B14F-4D97-AF65-F5344CB8AC3E}">
        <p14:creationId xmlns:p14="http://schemas.microsoft.com/office/powerpoint/2010/main" val="4279408641"/>
      </p:ext>
    </p:extLst>
  </p:cSld>
  <p:clrMapOvr>
    <a:masterClrMapping/>
  </p:clrMapOvr>
  <p:transition spd="med" advTm="2745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AD3BA-D807-BBB6-B30A-E70737155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4FB56-256F-E0EF-BC56-8DFC382E9EEF}"/>
              </a:ext>
            </a:extLst>
          </p:cNvPr>
          <p:cNvSpPr>
            <a:spLocks noGrp="1"/>
          </p:cNvSpPr>
          <p:nvPr>
            <p:ph type="title"/>
          </p:nvPr>
        </p:nvSpPr>
        <p:spPr>
          <a:xfrm>
            <a:off x="435595" y="3213"/>
            <a:ext cx="8272811" cy="716582"/>
          </a:xfrm>
        </p:spPr>
        <p:txBody>
          <a:bodyPr>
            <a:noAutofit/>
          </a:bodyPr>
          <a:lstStyle/>
          <a:p>
            <a:pPr algn="ctr"/>
            <a:r>
              <a:rPr lang="en-US" sz="2700" b="1" dirty="0"/>
              <a:t>HIV outbreaks are Increasing among </a:t>
            </a:r>
            <a:br>
              <a:rPr lang="en-US" sz="2700" b="1" dirty="0"/>
            </a:br>
            <a:r>
              <a:rPr lang="en-US" sz="2700" b="1" dirty="0"/>
              <a:t>Persons who use Drugs (PWUD)</a:t>
            </a:r>
          </a:p>
        </p:txBody>
      </p:sp>
      <p:pic>
        <p:nvPicPr>
          <p:cNvPr id="4" name="Picture 3" descr="Figure 2-2 edited">
            <a:extLst>
              <a:ext uri="{FF2B5EF4-FFF2-40B4-BE49-F238E27FC236}">
                <a16:creationId xmlns:a16="http://schemas.microsoft.com/office/drawing/2014/main" id="{DFF80207-2111-C70C-3941-FE6C5249C6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9062" y="708719"/>
            <a:ext cx="5138770" cy="4201330"/>
          </a:xfrm>
          <a:prstGeom prst="rect">
            <a:avLst/>
          </a:prstGeom>
          <a:noFill/>
          <a:ln>
            <a:noFill/>
          </a:ln>
        </p:spPr>
      </p:pic>
      <p:grpSp>
        <p:nvGrpSpPr>
          <p:cNvPr id="5" name="Group 4">
            <a:extLst>
              <a:ext uri="{FF2B5EF4-FFF2-40B4-BE49-F238E27FC236}">
                <a16:creationId xmlns:a16="http://schemas.microsoft.com/office/drawing/2014/main" id="{9FD952A5-3E31-210B-2A63-C0F0649043FB}"/>
              </a:ext>
            </a:extLst>
          </p:cNvPr>
          <p:cNvGrpSpPr/>
          <p:nvPr/>
        </p:nvGrpSpPr>
        <p:grpSpPr>
          <a:xfrm>
            <a:off x="841037" y="641708"/>
            <a:ext cx="7184228" cy="3219202"/>
            <a:chOff x="-682504" y="1017785"/>
            <a:chExt cx="14705454" cy="3944209"/>
          </a:xfrm>
        </p:grpSpPr>
        <p:cxnSp>
          <p:nvCxnSpPr>
            <p:cNvPr id="6" name="Straight Arrow Connector 5">
              <a:extLst>
                <a:ext uri="{FF2B5EF4-FFF2-40B4-BE49-F238E27FC236}">
                  <a16:creationId xmlns:a16="http://schemas.microsoft.com/office/drawing/2014/main" id="{80215597-C497-F9D5-17BF-F733CF6E7926}"/>
                </a:ext>
              </a:extLst>
            </p:cNvPr>
            <p:cNvCxnSpPr>
              <a:cxnSpLocks/>
            </p:cNvCxnSpPr>
            <p:nvPr/>
          </p:nvCxnSpPr>
          <p:spPr>
            <a:xfrm>
              <a:off x="7322640" y="2734091"/>
              <a:ext cx="644324" cy="690560"/>
            </a:xfrm>
            <a:prstGeom prst="straightConnector1">
              <a:avLst/>
            </a:prstGeom>
            <a:ln w="95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7EA7D3B-A24A-7198-4818-1C218CE8F38C}"/>
                </a:ext>
              </a:extLst>
            </p:cNvPr>
            <p:cNvCxnSpPr>
              <a:cxnSpLocks/>
            </p:cNvCxnSpPr>
            <p:nvPr/>
          </p:nvCxnSpPr>
          <p:spPr>
            <a:xfrm flipH="1">
              <a:off x="10650598" y="2434141"/>
              <a:ext cx="218556" cy="116337"/>
            </a:xfrm>
            <a:prstGeom prst="straightConnector1">
              <a:avLst/>
            </a:prstGeom>
            <a:ln w="63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B20EA28-BB40-57C9-BCC7-903614BB0F78}"/>
                </a:ext>
              </a:extLst>
            </p:cNvPr>
            <p:cNvCxnSpPr>
              <a:cxnSpLocks/>
            </p:cNvCxnSpPr>
            <p:nvPr/>
          </p:nvCxnSpPr>
          <p:spPr>
            <a:xfrm flipV="1">
              <a:off x="8517071" y="3316661"/>
              <a:ext cx="638075" cy="1307435"/>
            </a:xfrm>
            <a:prstGeom prst="straightConnector1">
              <a:avLst/>
            </a:prstGeom>
            <a:ln w="63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CA78899-CF34-A2A5-646C-A941C4F31A94}"/>
                </a:ext>
              </a:extLst>
            </p:cNvPr>
            <p:cNvCxnSpPr/>
            <p:nvPr/>
          </p:nvCxnSpPr>
          <p:spPr>
            <a:xfrm flipV="1">
              <a:off x="1875842" y="2332492"/>
              <a:ext cx="462579" cy="435971"/>
            </a:xfrm>
            <a:prstGeom prst="straightConnector1">
              <a:avLst/>
            </a:prstGeom>
            <a:ln w="63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4CA8300-99E5-289C-09ED-74D73292A6D2}"/>
                </a:ext>
              </a:extLst>
            </p:cNvPr>
            <p:cNvSpPr txBox="1"/>
            <p:nvPr/>
          </p:nvSpPr>
          <p:spPr>
            <a:xfrm>
              <a:off x="10213542" y="2835163"/>
              <a:ext cx="2890470" cy="899362"/>
            </a:xfrm>
            <a:prstGeom prst="rect">
              <a:avLst/>
            </a:prstGeom>
            <a:solidFill>
              <a:schemeClr val="accent2"/>
            </a:solidFill>
          </p:spPr>
          <p:txBody>
            <a:bodyPr wrap="square" lIns="68577" tIns="34289" rIns="68577" bIns="34289" rtlCol="0">
              <a:spAutoFit/>
            </a:bodyPr>
            <a:lstStyle/>
            <a:p>
              <a:pPr defTabSz="685766" eaLnBrk="0" fontAlgn="base" hangingPunct="0">
                <a:lnSpc>
                  <a:spcPct val="90000"/>
                </a:lnSpc>
                <a:spcBef>
                  <a:spcPct val="0"/>
                </a:spcBef>
                <a:spcAft>
                  <a:spcPct val="0"/>
                </a:spcAft>
                <a:defRPr/>
              </a:pPr>
              <a:r>
                <a:rPr lang="en-US" sz="1200" b="1">
                  <a:solidFill>
                    <a:srgbClr val="FFFFFF"/>
                  </a:solidFill>
                  <a:latin typeface="Calibri" panose="020F0502020204030204" pitchFamily="34" charset="0"/>
                  <a:cs typeface="Arial" panose="020B0604020202020204" pitchFamily="34" charset="0"/>
                </a:rPr>
                <a:t>Philadelphia, PA, 59 HIV Cases from IDU in 2018 (60% increase from 2016)</a:t>
              </a:r>
              <a:endParaRPr lang="en-US" sz="1050" b="1">
                <a:solidFill>
                  <a:srgbClr val="FFFFFF"/>
                </a:solidFill>
                <a:latin typeface="Calibri" panose="020F050202020403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026C832B-E4DA-7BA4-F032-326C00C1519A}"/>
                </a:ext>
              </a:extLst>
            </p:cNvPr>
            <p:cNvCxnSpPr>
              <a:cxnSpLocks/>
            </p:cNvCxnSpPr>
            <p:nvPr/>
          </p:nvCxnSpPr>
          <p:spPr>
            <a:xfrm flipH="1" flipV="1">
              <a:off x="9760537" y="2906557"/>
              <a:ext cx="890061" cy="367926"/>
            </a:xfrm>
            <a:prstGeom prst="straightConnector1">
              <a:avLst/>
            </a:prstGeom>
            <a:ln w="63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95B7E7C-0964-366F-1809-E9D46DF717D9}"/>
                </a:ext>
              </a:extLst>
            </p:cNvPr>
            <p:cNvCxnSpPr>
              <a:cxnSpLocks/>
            </p:cNvCxnSpPr>
            <p:nvPr/>
          </p:nvCxnSpPr>
          <p:spPr>
            <a:xfrm>
              <a:off x="1761090" y="1157223"/>
              <a:ext cx="799251" cy="663192"/>
            </a:xfrm>
            <a:prstGeom prst="straightConnector1">
              <a:avLst/>
            </a:prstGeom>
            <a:ln w="6350">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909885E5-74BD-F7B3-A631-CD4209DD3F4A}"/>
                </a:ext>
              </a:extLst>
            </p:cNvPr>
            <p:cNvSpPr/>
            <p:nvPr/>
          </p:nvSpPr>
          <p:spPr>
            <a:xfrm>
              <a:off x="11138636" y="1114318"/>
              <a:ext cx="2884314" cy="1696914"/>
            </a:xfrm>
            <a:prstGeom prst="rect">
              <a:avLst/>
            </a:prstGeom>
            <a:solidFill>
              <a:schemeClr val="accent2"/>
            </a:solidFill>
            <a:ln>
              <a:noFill/>
            </a:ln>
          </p:spPr>
          <p:txBody>
            <a:bodyPr wrap="square">
              <a:spAutoFit/>
            </a:bodyPr>
            <a:lstStyle/>
            <a:p>
              <a:pPr defTabSz="685766" eaLnBrk="0" fontAlgn="base" hangingPunct="0">
                <a:spcBef>
                  <a:spcPct val="0"/>
                </a:spcBef>
                <a:spcAft>
                  <a:spcPct val="0"/>
                </a:spcAft>
              </a:pPr>
              <a:r>
                <a:rPr lang="en-US" sz="1200" b="1" dirty="0">
                  <a:solidFill>
                    <a:srgbClr val="FFFFFF"/>
                  </a:solidFill>
                  <a:latin typeface="Calibri" panose="020F0502020204030204" pitchFamily="34" charset="0"/>
                  <a:cs typeface="Arial" panose="020B0604020202020204" pitchFamily="34" charset="0"/>
                </a:rPr>
                <a:t>Lowell and Lawrence, MA, 129 HIV cases PWID from 2015-2018 (2012-2014, entire Mass had 123 IDU cases)</a:t>
              </a:r>
            </a:p>
          </p:txBody>
        </p:sp>
        <p:sp>
          <p:nvSpPr>
            <p:cNvPr id="14" name="Rectangle 13">
              <a:extLst>
                <a:ext uri="{FF2B5EF4-FFF2-40B4-BE49-F238E27FC236}">
                  <a16:creationId xmlns:a16="http://schemas.microsoft.com/office/drawing/2014/main" id="{C8A10CE5-A25A-26F9-52F3-623CE293449F}"/>
                </a:ext>
              </a:extLst>
            </p:cNvPr>
            <p:cNvSpPr/>
            <p:nvPr/>
          </p:nvSpPr>
          <p:spPr>
            <a:xfrm>
              <a:off x="775654" y="2881108"/>
              <a:ext cx="2605431" cy="1696914"/>
            </a:xfrm>
            <a:prstGeom prst="rect">
              <a:avLst/>
            </a:prstGeom>
            <a:solidFill>
              <a:schemeClr val="accent2"/>
            </a:solidFill>
            <a:ln>
              <a:noFill/>
            </a:ln>
          </p:spPr>
          <p:txBody>
            <a:bodyPr wrap="square">
              <a:spAutoFit/>
            </a:bodyPr>
            <a:lstStyle/>
            <a:p>
              <a:pPr defTabSz="685766" eaLnBrk="0" fontAlgn="base" hangingPunct="0">
                <a:spcBef>
                  <a:spcPct val="0"/>
                </a:spcBef>
                <a:spcAft>
                  <a:spcPct val="0"/>
                </a:spcAft>
              </a:pPr>
              <a:r>
                <a:rPr lang="en-US" sz="1200" b="1">
                  <a:solidFill>
                    <a:srgbClr val="FFFFFF"/>
                  </a:solidFill>
                  <a:latin typeface="Calibri" panose="020F0502020204030204" pitchFamily="34" charset="0"/>
                  <a:cs typeface="Arial" panose="020B0604020202020204" pitchFamily="34" charset="0"/>
                </a:rPr>
                <a:t>Multnomah County, OR. 42 HIV cases mostly IDU in 2018-2019 (200% increase from 2016-2017)</a:t>
              </a:r>
            </a:p>
          </p:txBody>
        </p:sp>
        <p:sp>
          <p:nvSpPr>
            <p:cNvPr id="15" name="Rectangle 14">
              <a:extLst>
                <a:ext uri="{FF2B5EF4-FFF2-40B4-BE49-F238E27FC236}">
                  <a16:creationId xmlns:a16="http://schemas.microsoft.com/office/drawing/2014/main" id="{4AE493C7-0319-1841-EA16-9C9332D9DDD8}"/>
                </a:ext>
              </a:extLst>
            </p:cNvPr>
            <p:cNvSpPr/>
            <p:nvPr/>
          </p:nvSpPr>
          <p:spPr>
            <a:xfrm>
              <a:off x="-682504" y="1017785"/>
              <a:ext cx="2470683" cy="1470659"/>
            </a:xfrm>
            <a:prstGeom prst="rect">
              <a:avLst/>
            </a:prstGeom>
            <a:solidFill>
              <a:schemeClr val="accent2"/>
            </a:solidFill>
            <a:ln>
              <a:noFill/>
            </a:ln>
          </p:spPr>
          <p:txBody>
            <a:bodyPr wrap="square">
              <a:spAutoFit/>
            </a:bodyPr>
            <a:lstStyle/>
            <a:p>
              <a:pPr defTabSz="685766" eaLnBrk="0" fontAlgn="base" hangingPunct="0">
                <a:spcBef>
                  <a:spcPct val="0"/>
                </a:spcBef>
                <a:spcAft>
                  <a:spcPct val="0"/>
                </a:spcAft>
              </a:pPr>
              <a:r>
                <a:rPr lang="en-US" sz="1200" b="1">
                  <a:solidFill>
                    <a:srgbClr val="FFFFFF"/>
                  </a:solidFill>
                  <a:latin typeface="Calibri" panose="020F0502020204030204" pitchFamily="34" charset="0"/>
                  <a:cs typeface="Arial" panose="020B0604020202020204" pitchFamily="34" charset="0"/>
                </a:rPr>
                <a:t>King County, WA. 27 HIV cases from IDU 2018 (286% increase from 2017)</a:t>
              </a:r>
            </a:p>
          </p:txBody>
        </p:sp>
        <p:sp>
          <p:nvSpPr>
            <p:cNvPr id="16" name="TextBox 15">
              <a:extLst>
                <a:ext uri="{FF2B5EF4-FFF2-40B4-BE49-F238E27FC236}">
                  <a16:creationId xmlns:a16="http://schemas.microsoft.com/office/drawing/2014/main" id="{9671BD53-045C-001C-5A19-0E1809FFCDAE}"/>
                </a:ext>
              </a:extLst>
            </p:cNvPr>
            <p:cNvSpPr txBox="1"/>
            <p:nvPr/>
          </p:nvSpPr>
          <p:spPr>
            <a:xfrm>
              <a:off x="5350888" y="2041213"/>
              <a:ext cx="2470683" cy="695732"/>
            </a:xfrm>
            <a:prstGeom prst="rect">
              <a:avLst/>
            </a:prstGeom>
            <a:solidFill>
              <a:srgbClr val="FF0000"/>
            </a:solidFill>
            <a:ln>
              <a:noFill/>
            </a:ln>
          </p:spPr>
          <p:txBody>
            <a:bodyPr wrap="square" lIns="68577" tIns="34289" rIns="68577" bIns="34289" rtlCol="0">
              <a:spAutoFit/>
            </a:bodyPr>
            <a:lstStyle/>
            <a:p>
              <a:pPr defTabSz="685766" eaLnBrk="0" fontAlgn="base" hangingPunct="0">
                <a:lnSpc>
                  <a:spcPct val="90000"/>
                </a:lnSpc>
                <a:spcBef>
                  <a:spcPct val="0"/>
                </a:spcBef>
                <a:spcAft>
                  <a:spcPct val="0"/>
                </a:spcAft>
                <a:defRPr/>
              </a:pPr>
              <a:r>
                <a:rPr lang="en-US" sz="1200" b="1">
                  <a:solidFill>
                    <a:srgbClr val="FFFFFF"/>
                  </a:solidFill>
                  <a:latin typeface="Calibri" panose="020F0502020204030204" pitchFamily="34" charset="0"/>
                  <a:cs typeface="Arial" panose="020B0604020202020204" pitchFamily="34" charset="0"/>
                </a:rPr>
                <a:t>Scott County, IN 215 HIV cases 2014-2015</a:t>
              </a:r>
            </a:p>
          </p:txBody>
        </p:sp>
        <p:sp>
          <p:nvSpPr>
            <p:cNvPr id="17" name="TextBox 16">
              <a:extLst>
                <a:ext uri="{FF2B5EF4-FFF2-40B4-BE49-F238E27FC236}">
                  <a16:creationId xmlns:a16="http://schemas.microsoft.com/office/drawing/2014/main" id="{77D8960A-7DC4-F0A6-923A-20859A21D862}"/>
                </a:ext>
              </a:extLst>
            </p:cNvPr>
            <p:cNvSpPr txBox="1"/>
            <p:nvPr/>
          </p:nvSpPr>
          <p:spPr>
            <a:xfrm>
              <a:off x="6103641" y="3859003"/>
              <a:ext cx="4176083" cy="1102991"/>
            </a:xfrm>
            <a:prstGeom prst="rect">
              <a:avLst/>
            </a:prstGeom>
            <a:solidFill>
              <a:schemeClr val="accent2"/>
            </a:solidFill>
          </p:spPr>
          <p:txBody>
            <a:bodyPr wrap="square" lIns="68577" tIns="34289" rIns="68577" bIns="34289" rtlCol="0">
              <a:spAutoFit/>
            </a:bodyPr>
            <a:lstStyle/>
            <a:p>
              <a:pPr defTabSz="685766" eaLnBrk="0" fontAlgn="base" hangingPunct="0">
                <a:lnSpc>
                  <a:spcPct val="90000"/>
                </a:lnSpc>
                <a:spcBef>
                  <a:spcPct val="0"/>
                </a:spcBef>
                <a:spcAft>
                  <a:spcPct val="0"/>
                </a:spcAft>
                <a:defRPr/>
              </a:pPr>
              <a:r>
                <a:rPr lang="en-US" sz="1200" b="1">
                  <a:solidFill>
                    <a:srgbClr val="FFFFFF"/>
                  </a:solidFill>
                  <a:latin typeface="Calibri" panose="020F0502020204030204" pitchFamily="34" charset="0"/>
                  <a:cs typeface="Arial" panose="020B0604020202020204" pitchFamily="34" charset="0"/>
                </a:rPr>
                <a:t>Cabell County WV, 55 HIV Cases from IDU in 2019 thru June (588% increase from 2016) – as of 9/9/19, up to 76 cases</a:t>
              </a:r>
            </a:p>
          </p:txBody>
        </p:sp>
      </p:grpSp>
      <p:sp>
        <p:nvSpPr>
          <p:cNvPr id="18" name="TextBox 17">
            <a:extLst>
              <a:ext uri="{FF2B5EF4-FFF2-40B4-BE49-F238E27FC236}">
                <a16:creationId xmlns:a16="http://schemas.microsoft.com/office/drawing/2014/main" id="{FE215B60-BADF-4847-6C28-80DC24241AB1}"/>
              </a:ext>
            </a:extLst>
          </p:cNvPr>
          <p:cNvSpPr txBox="1"/>
          <p:nvPr/>
        </p:nvSpPr>
        <p:spPr>
          <a:xfrm>
            <a:off x="254926" y="3192572"/>
            <a:ext cx="1216799" cy="577081"/>
          </a:xfrm>
          <a:prstGeom prst="rect">
            <a:avLst/>
          </a:prstGeom>
          <a:noFill/>
        </p:spPr>
        <p:txBody>
          <a:bodyPr wrap="square" rtlCol="0">
            <a:spAutoFit/>
          </a:bodyPr>
          <a:lstStyle/>
          <a:p>
            <a:r>
              <a:rPr lang="en-US" sz="1050" dirty="0">
                <a:solidFill>
                  <a:schemeClr val="accent1"/>
                </a:solidFill>
              </a:rPr>
              <a:t>PWUD are not receiving </a:t>
            </a:r>
            <a:r>
              <a:rPr lang="en-US" sz="1050" dirty="0" err="1">
                <a:solidFill>
                  <a:schemeClr val="accent1"/>
                </a:solidFill>
              </a:rPr>
              <a:t>PrEP</a:t>
            </a:r>
            <a:endParaRPr lang="en-US" sz="1050" dirty="0">
              <a:solidFill>
                <a:schemeClr val="accent1"/>
              </a:solidFill>
            </a:endParaRPr>
          </a:p>
          <a:p>
            <a:r>
              <a:rPr lang="en-US" sz="1050" dirty="0">
                <a:solidFill>
                  <a:schemeClr val="accent1"/>
                </a:solidFill>
              </a:rPr>
              <a:t>Or SUD </a:t>
            </a:r>
            <a:r>
              <a:rPr lang="en-US" sz="1050" dirty="0" err="1">
                <a:solidFill>
                  <a:schemeClr val="accent1"/>
                </a:solidFill>
              </a:rPr>
              <a:t>tx</a:t>
            </a:r>
            <a:endParaRPr lang="en-US" sz="1050" dirty="0">
              <a:solidFill>
                <a:schemeClr val="accent1"/>
              </a:solidFill>
            </a:endParaRPr>
          </a:p>
        </p:txBody>
      </p:sp>
      <p:pic>
        <p:nvPicPr>
          <p:cNvPr id="21" name="Picture 20">
            <a:extLst>
              <a:ext uri="{FF2B5EF4-FFF2-40B4-BE49-F238E27FC236}">
                <a16:creationId xmlns:a16="http://schemas.microsoft.com/office/drawing/2014/main" id="{B1A3253B-F4C1-46D8-A3F8-BAF233543C95}"/>
              </a:ext>
            </a:extLst>
          </p:cNvPr>
          <p:cNvPicPr>
            <a:picLocks noChangeAspect="1"/>
          </p:cNvPicPr>
          <p:nvPr/>
        </p:nvPicPr>
        <p:blipFill>
          <a:blip r:embed="rId4"/>
          <a:stretch>
            <a:fillRect/>
          </a:stretch>
        </p:blipFill>
        <p:spPr>
          <a:xfrm>
            <a:off x="1390042" y="134139"/>
            <a:ext cx="6000474" cy="4698901"/>
          </a:xfrm>
          <a:prstGeom prst="rect">
            <a:avLst/>
          </a:prstGeom>
        </p:spPr>
      </p:pic>
      <p:sp>
        <p:nvSpPr>
          <p:cNvPr id="23" name="Frame 22">
            <a:extLst>
              <a:ext uri="{FF2B5EF4-FFF2-40B4-BE49-F238E27FC236}">
                <a16:creationId xmlns:a16="http://schemas.microsoft.com/office/drawing/2014/main" id="{4030BB48-73B0-A3D3-2871-1E5364D42FF4}"/>
              </a:ext>
            </a:extLst>
          </p:cNvPr>
          <p:cNvSpPr/>
          <p:nvPr/>
        </p:nvSpPr>
        <p:spPr>
          <a:xfrm>
            <a:off x="1907113" y="2297362"/>
            <a:ext cx="4870719" cy="1125746"/>
          </a:xfrm>
          <a:prstGeom prst="frame">
            <a:avLst>
              <a:gd name="adj1" fmla="val 8644"/>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sp>
        <p:nvSpPr>
          <p:cNvPr id="24" name="Frame 23">
            <a:extLst>
              <a:ext uri="{FF2B5EF4-FFF2-40B4-BE49-F238E27FC236}">
                <a16:creationId xmlns:a16="http://schemas.microsoft.com/office/drawing/2014/main" id="{4F8B844A-B677-F863-8215-B70D893D3462}"/>
              </a:ext>
            </a:extLst>
          </p:cNvPr>
          <p:cNvSpPr/>
          <p:nvPr/>
        </p:nvSpPr>
        <p:spPr>
          <a:xfrm>
            <a:off x="1567675" y="1892668"/>
            <a:ext cx="2029889" cy="29062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TextBox 2">
            <a:extLst>
              <a:ext uri="{FF2B5EF4-FFF2-40B4-BE49-F238E27FC236}">
                <a16:creationId xmlns:a16="http://schemas.microsoft.com/office/drawing/2014/main" id="{58079B2F-496E-69A3-6B6B-40E143404C11}"/>
              </a:ext>
            </a:extLst>
          </p:cNvPr>
          <p:cNvSpPr txBox="1"/>
          <p:nvPr/>
        </p:nvSpPr>
        <p:spPr>
          <a:xfrm>
            <a:off x="5256294" y="1261737"/>
            <a:ext cx="1634398" cy="646331"/>
          </a:xfrm>
          <a:prstGeom prst="rect">
            <a:avLst/>
          </a:prstGeom>
          <a:noFill/>
        </p:spPr>
        <p:txBody>
          <a:bodyPr wrap="square" rtlCol="0">
            <a:spAutoFit/>
          </a:bodyPr>
          <a:lstStyle/>
          <a:p>
            <a:r>
              <a:rPr lang="en-US" sz="1800" b="1" dirty="0">
                <a:solidFill>
                  <a:srgbClr val="FF0000"/>
                </a:solidFill>
              </a:rPr>
              <a:t>Bangor, Maine</a:t>
            </a:r>
          </a:p>
        </p:txBody>
      </p:sp>
      <p:sp>
        <p:nvSpPr>
          <p:cNvPr id="19" name="TextBox 18">
            <a:extLst>
              <a:ext uri="{FF2B5EF4-FFF2-40B4-BE49-F238E27FC236}">
                <a16:creationId xmlns:a16="http://schemas.microsoft.com/office/drawing/2014/main" id="{513B0653-BFC5-255B-3EDA-AF304FD819FF}"/>
              </a:ext>
            </a:extLst>
          </p:cNvPr>
          <p:cNvSpPr txBox="1"/>
          <p:nvPr/>
        </p:nvSpPr>
        <p:spPr>
          <a:xfrm>
            <a:off x="4770053" y="1925261"/>
            <a:ext cx="2113079" cy="253916"/>
          </a:xfrm>
          <a:prstGeom prst="rect">
            <a:avLst/>
          </a:prstGeom>
          <a:noFill/>
        </p:spPr>
        <p:txBody>
          <a:bodyPr wrap="none" rtlCol="0">
            <a:spAutoFit/>
          </a:bodyPr>
          <a:lstStyle/>
          <a:p>
            <a:r>
              <a:rPr lang="en-US" sz="1050" dirty="0"/>
              <a:t> </a:t>
            </a:r>
            <a:r>
              <a:rPr lang="en-US" sz="1050" dirty="0">
                <a:solidFill>
                  <a:srgbClr val="FF0000"/>
                </a:solidFill>
              </a:rPr>
              <a:t>&amp; Expanded to to </a:t>
            </a:r>
            <a:r>
              <a:rPr lang="en-US" sz="1050" b="1" dirty="0">
                <a:solidFill>
                  <a:srgbClr val="FF0000"/>
                </a:solidFill>
              </a:rPr>
              <a:t>Portland, ME</a:t>
            </a:r>
          </a:p>
        </p:txBody>
      </p:sp>
    </p:spTree>
    <p:extLst>
      <p:ext uri="{BB962C8B-B14F-4D97-AF65-F5344CB8AC3E}">
        <p14:creationId xmlns:p14="http://schemas.microsoft.com/office/powerpoint/2010/main" val="3316644845"/>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28AB-2B27-4F42-2B00-356527071C15}"/>
              </a:ext>
            </a:extLst>
          </p:cNvPr>
          <p:cNvSpPr>
            <a:spLocks noGrp="1"/>
          </p:cNvSpPr>
          <p:nvPr>
            <p:ph type="title"/>
          </p:nvPr>
        </p:nvSpPr>
        <p:spPr>
          <a:xfrm>
            <a:off x="444041" y="345149"/>
            <a:ext cx="8454451" cy="1028700"/>
          </a:xfrm>
        </p:spPr>
        <p:txBody>
          <a:bodyPr>
            <a:normAutofit/>
          </a:bodyPr>
          <a:lstStyle/>
          <a:p>
            <a:r>
              <a:rPr lang="en-US">
                <a:solidFill>
                  <a:schemeClr val="tx1"/>
                </a:solidFill>
                <a:cs typeface="Arial"/>
              </a:rPr>
              <a:t>Steps to Integrate SUD with HIV Care</a:t>
            </a:r>
            <a:r>
              <a:rPr lang="en-US" dirty="0">
                <a:cs typeface="Arial"/>
              </a:rPr>
              <a:t> </a:t>
            </a:r>
          </a:p>
        </p:txBody>
      </p:sp>
      <p:graphicFrame>
        <p:nvGraphicFramePr>
          <p:cNvPr id="4" name="Content Placeholder 3">
            <a:extLst>
              <a:ext uri="{FF2B5EF4-FFF2-40B4-BE49-F238E27FC236}">
                <a16:creationId xmlns:a16="http://schemas.microsoft.com/office/drawing/2014/main" id="{992BDB17-CED3-209D-E157-5B369DF936AE}"/>
              </a:ext>
            </a:extLst>
          </p:cNvPr>
          <p:cNvGraphicFramePr>
            <a:graphicFrameLocks noGrp="1"/>
          </p:cNvGraphicFramePr>
          <p:nvPr>
            <p:ph idx="4294967295"/>
            <p:extLst>
              <p:ext uri="{D42A27DB-BD31-4B8C-83A1-F6EECF244321}">
                <p14:modId xmlns:p14="http://schemas.microsoft.com/office/powerpoint/2010/main" val="3841169586"/>
              </p:ext>
            </p:extLst>
          </p:nvPr>
        </p:nvGraphicFramePr>
        <p:xfrm>
          <a:off x="1551828" y="1200347"/>
          <a:ext cx="6238875" cy="3275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odecagon 7">
            <a:extLst>
              <a:ext uri="{FF2B5EF4-FFF2-40B4-BE49-F238E27FC236}">
                <a16:creationId xmlns:a16="http://schemas.microsoft.com/office/drawing/2014/main" id="{39A97D3C-DA9B-7C8D-4CB3-BA4DE7917135}"/>
              </a:ext>
            </a:extLst>
          </p:cNvPr>
          <p:cNvSpPr/>
          <p:nvPr/>
        </p:nvSpPr>
        <p:spPr>
          <a:xfrm>
            <a:off x="2155143" y="2662386"/>
            <a:ext cx="411710" cy="350937"/>
          </a:xfrm>
          <a:prstGeom prst="dodec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accent1"/>
                </a:solidFill>
              </a:rPr>
              <a:t>1</a:t>
            </a:r>
          </a:p>
        </p:txBody>
      </p:sp>
      <p:sp>
        <p:nvSpPr>
          <p:cNvPr id="9" name="Dodecagon 8">
            <a:extLst>
              <a:ext uri="{FF2B5EF4-FFF2-40B4-BE49-F238E27FC236}">
                <a16:creationId xmlns:a16="http://schemas.microsoft.com/office/drawing/2014/main" id="{F95E6A02-E60B-1C56-4EBD-667BE5ECEE34}"/>
              </a:ext>
            </a:extLst>
          </p:cNvPr>
          <p:cNvSpPr/>
          <p:nvPr/>
        </p:nvSpPr>
        <p:spPr>
          <a:xfrm>
            <a:off x="4057651" y="2662386"/>
            <a:ext cx="411710" cy="350937"/>
          </a:xfrm>
          <a:prstGeom prst="dodec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accent1"/>
                </a:solidFill>
              </a:rPr>
              <a:t>2</a:t>
            </a:r>
          </a:p>
        </p:txBody>
      </p:sp>
      <p:sp>
        <p:nvSpPr>
          <p:cNvPr id="10" name="Dodecagon 9">
            <a:extLst>
              <a:ext uri="{FF2B5EF4-FFF2-40B4-BE49-F238E27FC236}">
                <a16:creationId xmlns:a16="http://schemas.microsoft.com/office/drawing/2014/main" id="{A0C109B8-C48A-2B90-5BC5-363821EC6C92}"/>
              </a:ext>
            </a:extLst>
          </p:cNvPr>
          <p:cNvSpPr/>
          <p:nvPr/>
        </p:nvSpPr>
        <p:spPr>
          <a:xfrm>
            <a:off x="5960158" y="2662386"/>
            <a:ext cx="411710" cy="350937"/>
          </a:xfrm>
          <a:prstGeom prst="dodec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accent1"/>
                </a:solidFill>
              </a:rPr>
              <a:t>3</a:t>
            </a:r>
          </a:p>
        </p:txBody>
      </p:sp>
    </p:spTree>
    <p:extLst>
      <p:ext uri="{BB962C8B-B14F-4D97-AF65-F5344CB8AC3E}">
        <p14:creationId xmlns:p14="http://schemas.microsoft.com/office/powerpoint/2010/main" val="42934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r>
              <a:rPr lang="en-US" sz="1800" b="1" dirty="0">
                <a:solidFill>
                  <a:schemeClr val="accent6"/>
                </a:solidFill>
              </a:rPr>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9pPr>
          </a:lstStyle>
          <a:p>
            <a:fld id="{33E5F16E-B800-3E48-BDCB-A7E906166C26}" type="datetime4">
              <a:rPr lang="en-US" smtClean="0"/>
              <a:pPr/>
              <a:t>March 5,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275633" y="1355905"/>
            <a:ext cx="8592734" cy="3420181"/>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342840" indent="-228560" defTabSz="914240">
              <a:buClr>
                <a:srgbClr val="D6201A"/>
              </a:buClr>
              <a:buFont typeface="Wingdings" charset="2"/>
              <a:buChar char="§"/>
              <a:defRPr/>
            </a:pPr>
            <a:r>
              <a:rPr lang="en-US" sz="1350" i="1" dirty="0">
                <a:solidFill>
                  <a:schemeClr val="tx1"/>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342840" indent="-228560" defTabSz="914240">
              <a:buClr>
                <a:srgbClr val="D6201A"/>
              </a:buClr>
              <a:buFont typeface="Wingdings" charset="2"/>
              <a:buChar char="§"/>
              <a:defRPr/>
            </a:pPr>
            <a:r>
              <a:rPr lang="en-US" sz="1350" i="1" dirty="0">
                <a:solidFill>
                  <a:schemeClr val="tx1"/>
                </a:solidFill>
                <a:latin typeface="Arial"/>
                <a:ea typeface="Calibri" panose="020F0502020204030204" pitchFamily="34" charset="0"/>
                <a:sym typeface="Arial"/>
              </a:rPr>
              <a:t>“Funding for this presentation was made possible by cooperative agreement </a:t>
            </a:r>
            <a:r>
              <a:rPr lang="en-US" sz="1350" i="1" dirty="0">
                <a:solidFill>
                  <a:schemeClr val="tx1"/>
                </a:solidFill>
                <a:latin typeface="Arial"/>
                <a:sym typeface="Arial"/>
              </a:rPr>
              <a:t>TR7HA53203-01-00</a:t>
            </a:r>
            <a:r>
              <a:rPr lang="en-US" sz="1350" i="1" dirty="0">
                <a:solidFill>
                  <a:schemeClr val="tx1"/>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342840" indent="-228560" defTabSz="914240">
              <a:buClr>
                <a:srgbClr val="D6201A"/>
              </a:buClr>
              <a:buFont typeface="Wingdings" charset="2"/>
              <a:buChar char="§"/>
              <a:defRPr/>
            </a:pPr>
            <a:r>
              <a:rPr lang="en-US" altLang="en-US" sz="1350" i="1" dirty="0">
                <a:solidFill>
                  <a:schemeClr val="tx1"/>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350" i="1" dirty="0">
              <a:solidFill>
                <a:schemeClr val="tx1"/>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9A21-88E4-BE3E-A87C-3AC282966B04}"/>
              </a:ext>
            </a:extLst>
          </p:cNvPr>
          <p:cNvSpPr>
            <a:spLocks noGrp="1"/>
          </p:cNvSpPr>
          <p:nvPr>
            <p:ph type="title"/>
          </p:nvPr>
        </p:nvSpPr>
        <p:spPr>
          <a:xfrm>
            <a:off x="721859" y="727133"/>
            <a:ext cx="7886700" cy="2139553"/>
          </a:xfrm>
        </p:spPr>
        <p:txBody>
          <a:bodyPr/>
          <a:lstStyle/>
          <a:p>
            <a:r>
              <a:rPr lang="en-US" dirty="0"/>
              <a:t>Screen &amp; Diagnose SUD</a:t>
            </a:r>
          </a:p>
        </p:txBody>
      </p:sp>
    </p:spTree>
    <p:extLst>
      <p:ext uri="{BB962C8B-B14F-4D97-AF65-F5344CB8AC3E}">
        <p14:creationId xmlns:p14="http://schemas.microsoft.com/office/powerpoint/2010/main" val="231477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8CA1-AD60-47A4-AD60-65AE2622ED0E}"/>
              </a:ext>
            </a:extLst>
          </p:cNvPr>
          <p:cNvSpPr>
            <a:spLocks noGrp="1"/>
          </p:cNvSpPr>
          <p:nvPr>
            <p:ph type="title"/>
          </p:nvPr>
        </p:nvSpPr>
        <p:spPr>
          <a:xfrm>
            <a:off x="471584" y="372691"/>
            <a:ext cx="8454451" cy="1028700"/>
          </a:xfrm>
        </p:spPr>
        <p:txBody>
          <a:bodyPr>
            <a:normAutofit fontScale="90000"/>
          </a:bodyPr>
          <a:lstStyle/>
          <a:p>
            <a:r>
              <a:rPr lang="en-US">
                <a:solidFill>
                  <a:schemeClr val="tx1"/>
                </a:solidFill>
                <a:cs typeface="Arial"/>
              </a:rPr>
              <a:t>IDENTIFY: DSM-5 SUD Diagnostic Criteria</a:t>
            </a:r>
          </a:p>
        </p:txBody>
      </p:sp>
      <p:sp>
        <p:nvSpPr>
          <p:cNvPr id="8" name="Text Box 11">
            <a:extLst>
              <a:ext uri="{FF2B5EF4-FFF2-40B4-BE49-F238E27FC236}">
                <a16:creationId xmlns:a16="http://schemas.microsoft.com/office/drawing/2014/main" id="{4F703933-7751-4F6E-AF7E-B5136077AA7A}"/>
              </a:ext>
            </a:extLst>
          </p:cNvPr>
          <p:cNvSpPr txBox="1">
            <a:spLocks noChangeArrowheads="1"/>
          </p:cNvSpPr>
          <p:nvPr/>
        </p:nvSpPr>
        <p:spPr bwMode="auto">
          <a:xfrm>
            <a:off x="66079" y="4818511"/>
            <a:ext cx="450592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None/>
              <a:defRPr/>
            </a:pPr>
            <a:r>
              <a:rPr lang="en-US" altLang="en-US" sz="675" dirty="0">
                <a:solidFill>
                  <a:schemeClr val="tx1"/>
                </a:solidFill>
                <a:latin typeface="Calibri" panose="020F0502020204030204" pitchFamily="34" charset="0"/>
              </a:rPr>
              <a:t>American Psychiatric Association. (2013). Opioid Use Disorder. In Diagnostic and statistical manual of mental disorders (5th ed.). Arlington, VA: American Psychiatric Publishing.</a:t>
            </a:r>
          </a:p>
        </p:txBody>
      </p:sp>
      <p:graphicFrame>
        <p:nvGraphicFramePr>
          <p:cNvPr id="9" name="Table 8">
            <a:extLst>
              <a:ext uri="{FF2B5EF4-FFF2-40B4-BE49-F238E27FC236}">
                <a16:creationId xmlns:a16="http://schemas.microsoft.com/office/drawing/2014/main" id="{C76AD73A-E861-4F56-B4F1-F94CAC008177}"/>
              </a:ext>
            </a:extLst>
          </p:cNvPr>
          <p:cNvGraphicFramePr>
            <a:graphicFrameLocks noGrp="1"/>
          </p:cNvGraphicFramePr>
          <p:nvPr>
            <p:extLst>
              <p:ext uri="{D42A27DB-BD31-4B8C-83A1-F6EECF244321}">
                <p14:modId xmlns:p14="http://schemas.microsoft.com/office/powerpoint/2010/main" val="3650674107"/>
              </p:ext>
            </p:extLst>
          </p:nvPr>
        </p:nvGraphicFramePr>
        <p:xfrm>
          <a:off x="867506" y="1772641"/>
          <a:ext cx="6316001" cy="2674620"/>
        </p:xfrm>
        <a:graphic>
          <a:graphicData uri="http://schemas.openxmlformats.org/drawingml/2006/table">
            <a:tbl>
              <a:tblPr firstRow="1" bandRow="1">
                <a:tableStyleId>{5A111915-BE36-4E01-A7E5-04B1672EAD32}</a:tableStyleId>
              </a:tblPr>
              <a:tblGrid>
                <a:gridCol w="860571">
                  <a:extLst>
                    <a:ext uri="{9D8B030D-6E8A-4147-A177-3AD203B41FA5}">
                      <a16:colId xmlns:a16="http://schemas.microsoft.com/office/drawing/2014/main" val="2755483535"/>
                    </a:ext>
                  </a:extLst>
                </a:gridCol>
                <a:gridCol w="5455430">
                  <a:extLst>
                    <a:ext uri="{9D8B030D-6E8A-4147-A177-3AD203B41FA5}">
                      <a16:colId xmlns:a16="http://schemas.microsoft.com/office/drawing/2014/main" val="3792622862"/>
                    </a:ext>
                  </a:extLst>
                </a:gridCol>
              </a:tblGrid>
              <a:tr h="205740">
                <a:tc>
                  <a:txBody>
                    <a:bodyPr/>
                    <a:lstStyle/>
                    <a:p>
                      <a:r>
                        <a:rPr lang="en-US" sz="900">
                          <a:solidFill>
                            <a:schemeClr val="tx1"/>
                          </a:solidFill>
                          <a:latin typeface="Calibri" panose="020F0502020204030204" pitchFamily="34" charset="0"/>
                        </a:rPr>
                        <a:t>Category</a:t>
                      </a:r>
                    </a:p>
                  </a:txBody>
                  <a:tcPr marL="68580" marR="68580" marT="34290" marB="3429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algn="ctr"/>
                      <a:r>
                        <a:rPr lang="en-US" sz="900">
                          <a:solidFill>
                            <a:schemeClr val="tx1"/>
                          </a:solidFill>
                          <a:latin typeface="Calibri" panose="020F0502020204030204" pitchFamily="34" charset="0"/>
                        </a:rPr>
                        <a:t>Criteria</a:t>
                      </a:r>
                    </a:p>
                  </a:txBody>
                  <a:tcPr marL="68580" marR="68580" marT="34290" marB="3429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0980786"/>
                  </a:ext>
                </a:extLst>
              </a:tr>
              <a:tr h="754380">
                <a:tc>
                  <a:txBody>
                    <a:bodyPr/>
                    <a:lstStyle/>
                    <a:p>
                      <a:r>
                        <a:rPr lang="en-US" sz="900" b="1">
                          <a:solidFill>
                            <a:schemeClr val="tx1"/>
                          </a:solidFill>
                          <a:latin typeface="Calibri" panose="020F0502020204030204" pitchFamily="34" charset="0"/>
                        </a:rPr>
                        <a:t>Loss of control</a:t>
                      </a:r>
                    </a:p>
                  </a:txBody>
                  <a:tcPr marL="68580" marR="68580" marT="34290" marB="3429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20000"/>
                        <a:lumOff val="80000"/>
                      </a:schemeClr>
                    </a:solidFill>
                  </a:tcPr>
                </a:tc>
                <a:tc>
                  <a:txBody>
                    <a:bodyPr/>
                    <a:lstStyle/>
                    <a:p>
                      <a:pPr marL="285750" indent="-285750" algn="l">
                        <a:buFont typeface="Wingdings" panose="05000000000000000000" pitchFamily="2" charset="2"/>
                        <a:buChar char="§"/>
                      </a:pPr>
                      <a:r>
                        <a:rPr lang="en-US" sz="900">
                          <a:solidFill>
                            <a:schemeClr val="tx1"/>
                          </a:solidFill>
                          <a:latin typeface="Calibri" panose="020F0502020204030204" pitchFamily="34" charset="0"/>
                        </a:rPr>
                        <a:t>*Opioids are often taken in larger amounts or over a longer period than was intended</a:t>
                      </a:r>
                    </a:p>
                    <a:p>
                      <a:pPr marL="285750" indent="-285750" algn="l">
                        <a:buFont typeface="Wingdings" panose="05000000000000000000" pitchFamily="2" charset="2"/>
                        <a:buChar char="§"/>
                      </a:pPr>
                      <a:r>
                        <a:rPr lang="en-US" sz="900">
                          <a:solidFill>
                            <a:schemeClr val="tx1"/>
                          </a:solidFill>
                          <a:latin typeface="Calibri" panose="020F0502020204030204" pitchFamily="34" charset="0"/>
                        </a:rPr>
                        <a:t>There is a persistent desire or unsuccessful efforts to cut down or control opioid* use</a:t>
                      </a:r>
                    </a:p>
                    <a:p>
                      <a:pPr marL="285750" indent="-285750" algn="l">
                        <a:buFont typeface="Wingdings" panose="05000000000000000000" pitchFamily="2" charset="2"/>
                        <a:buChar char="§"/>
                      </a:pPr>
                      <a:r>
                        <a:rPr lang="en-US" sz="900">
                          <a:solidFill>
                            <a:schemeClr val="tx1"/>
                          </a:solidFill>
                          <a:latin typeface="Calibri" panose="020F0502020204030204" pitchFamily="34" charset="0"/>
                        </a:rPr>
                        <a:t>A great deal of time is spent in activities necessary to obtain the opioid, use the opioid, or recover from its effects</a:t>
                      </a:r>
                    </a:p>
                    <a:p>
                      <a:pPr marL="285750" indent="-285750" algn="l">
                        <a:buFont typeface="Wingdings" panose="05000000000000000000" pitchFamily="2" charset="2"/>
                        <a:buChar char="§"/>
                      </a:pPr>
                      <a:r>
                        <a:rPr lang="en-US" sz="900">
                          <a:solidFill>
                            <a:schemeClr val="tx1"/>
                          </a:solidFill>
                          <a:latin typeface="Calibri" panose="020F0502020204030204" pitchFamily="34" charset="0"/>
                        </a:rPr>
                        <a:t>Craving, or a strong desire or urge to use opioids</a:t>
                      </a:r>
                    </a:p>
                  </a:txBody>
                  <a:tcPr marL="68580" marR="68580" marT="34290" marB="3429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511242226"/>
                  </a:ext>
                </a:extLst>
              </a:tr>
              <a:tr h="617220">
                <a:tc>
                  <a:txBody>
                    <a:bodyPr/>
                    <a:lstStyle/>
                    <a:p>
                      <a:r>
                        <a:rPr lang="en-US" sz="900" b="1">
                          <a:solidFill>
                            <a:schemeClr val="tx1"/>
                          </a:solidFill>
                          <a:latin typeface="Calibri" panose="020F0502020204030204" pitchFamily="34" charset="0"/>
                        </a:rPr>
                        <a:t>Social problems</a:t>
                      </a:r>
                    </a:p>
                  </a:txBody>
                  <a:tcPr marL="68580" marR="68580" marT="34290" marB="3429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1">
                        <a:lumMod val="10000"/>
                        <a:lumOff val="90000"/>
                      </a:schemeClr>
                    </a:solidFill>
                  </a:tcPr>
                </a:tc>
                <a:tc>
                  <a:txBody>
                    <a:bodyPr/>
                    <a:lstStyle/>
                    <a:p>
                      <a:pPr marL="285750" indent="-285750" algn="l">
                        <a:buFont typeface="Wingdings" panose="05000000000000000000" pitchFamily="2" charset="2"/>
                        <a:buChar char="§"/>
                      </a:pPr>
                      <a:r>
                        <a:rPr lang="en-US" sz="900">
                          <a:solidFill>
                            <a:schemeClr val="tx1"/>
                          </a:solidFill>
                          <a:latin typeface="Calibri" panose="020F0502020204030204" pitchFamily="34" charset="0"/>
                        </a:rPr>
                        <a:t>Recurrent opioid use resulting in a failure to fulfill major role obligations at work, school, or home</a:t>
                      </a:r>
                    </a:p>
                    <a:p>
                      <a:pPr marL="285750" indent="-285750" algn="l">
                        <a:buFont typeface="Wingdings" panose="05000000000000000000" pitchFamily="2" charset="2"/>
                        <a:buChar char="§"/>
                      </a:pPr>
                      <a:r>
                        <a:rPr lang="en-US" sz="900">
                          <a:solidFill>
                            <a:schemeClr val="tx1"/>
                          </a:solidFill>
                          <a:latin typeface="Calibri" panose="020F0502020204030204" pitchFamily="34" charset="0"/>
                        </a:rPr>
                        <a:t>Continued opioid use despite having persistent or recurrent social or interpersonal problems caused or exacerbated by the effects of opioids</a:t>
                      </a:r>
                    </a:p>
                    <a:p>
                      <a:pPr marL="285750" indent="-285750" algn="l">
                        <a:buFont typeface="Wingdings" panose="05000000000000000000" pitchFamily="2" charset="2"/>
                        <a:buChar char="§"/>
                      </a:pPr>
                      <a:r>
                        <a:rPr lang="en-US" sz="900">
                          <a:solidFill>
                            <a:schemeClr val="tx1"/>
                          </a:solidFill>
                          <a:latin typeface="Calibri" panose="020F0502020204030204" pitchFamily="34" charset="0"/>
                        </a:rPr>
                        <a:t>Important social, occupational, or recreational activities are given up or reduced because of opioid use</a:t>
                      </a:r>
                    </a:p>
                  </a:txBody>
                  <a:tcPr marL="68580" marR="68580" marT="34290" marB="3429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880958165"/>
                  </a:ext>
                </a:extLst>
              </a:tr>
              <a:tr h="480060">
                <a:tc>
                  <a:txBody>
                    <a:bodyPr/>
                    <a:lstStyle/>
                    <a:p>
                      <a:r>
                        <a:rPr lang="en-US" sz="900" b="1">
                          <a:solidFill>
                            <a:schemeClr val="tx1"/>
                          </a:solidFill>
                          <a:latin typeface="Calibri" panose="020F0502020204030204" pitchFamily="34" charset="0"/>
                        </a:rPr>
                        <a:t>Risky use</a:t>
                      </a:r>
                    </a:p>
                  </a:txBody>
                  <a:tcPr marL="68580" marR="68580" marT="34290" marB="3429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20000"/>
                        <a:lumOff val="80000"/>
                      </a:schemeClr>
                    </a:solidFill>
                  </a:tcPr>
                </a:tc>
                <a:tc>
                  <a:txBody>
                    <a:bodyPr/>
                    <a:lstStyle/>
                    <a:p>
                      <a:pPr marL="285750" indent="-285750" algn="l">
                        <a:buFont typeface="Wingdings" panose="05000000000000000000" pitchFamily="2" charset="2"/>
                        <a:buChar char="§"/>
                      </a:pPr>
                      <a:r>
                        <a:rPr lang="en-US" sz="900" b="0" i="0" u="none" strike="noStrike" kern="1200" baseline="0">
                          <a:solidFill>
                            <a:schemeClr val="tx1"/>
                          </a:solidFill>
                          <a:latin typeface="Calibri" panose="020F0502020204030204" pitchFamily="34" charset="0"/>
                          <a:ea typeface="+mn-ea"/>
                          <a:cs typeface="+mn-cs"/>
                        </a:rPr>
                        <a:t>Recurrent opioid use in situations in which it is physically hazardous</a:t>
                      </a:r>
                    </a:p>
                    <a:p>
                      <a:pPr marL="285750" indent="-285750" algn="l">
                        <a:buFont typeface="Wingdings" panose="05000000000000000000" pitchFamily="2" charset="2"/>
                        <a:buChar char="§"/>
                      </a:pPr>
                      <a:r>
                        <a:rPr lang="en-US" sz="900" b="0" i="0" u="none" strike="noStrike" kern="1200" baseline="0">
                          <a:solidFill>
                            <a:schemeClr val="tx1"/>
                          </a:solidFill>
                          <a:latin typeface="Calibri" panose="020F0502020204030204" pitchFamily="34" charset="0"/>
                          <a:ea typeface="+mn-ea"/>
                          <a:cs typeface="+mn-cs"/>
                        </a:rPr>
                        <a:t>Continued opioid use despite knowledge of having a persistent or recurrent physical or psychological problem that is likely to have been caused or exacerbated by the substance</a:t>
                      </a:r>
                    </a:p>
                  </a:txBody>
                  <a:tcPr marL="68580" marR="68580" marT="34290" marB="3429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39756596"/>
                  </a:ext>
                </a:extLst>
              </a:tr>
              <a:tr h="480060">
                <a:tc>
                  <a:txBody>
                    <a:bodyPr/>
                    <a:lstStyle/>
                    <a:p>
                      <a:r>
                        <a:rPr lang="en-US" sz="900" b="1">
                          <a:solidFill>
                            <a:schemeClr val="tx1"/>
                          </a:solidFill>
                          <a:latin typeface="Calibri" panose="020F0502020204030204" pitchFamily="34" charset="0"/>
                        </a:rPr>
                        <a:t>Pharmacologic problems</a:t>
                      </a:r>
                    </a:p>
                  </a:txBody>
                  <a:tcPr marL="68580" marR="68580" marT="34290" marB="3429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tc>
                  <a:txBody>
                    <a:bodyPr/>
                    <a:lstStyle/>
                    <a:p>
                      <a:pPr marL="285750" indent="-285750" algn="l">
                        <a:buFont typeface="Wingdings" panose="05000000000000000000" pitchFamily="2" charset="2"/>
                        <a:buChar char="§"/>
                      </a:pPr>
                      <a:r>
                        <a:rPr lang="en-US" sz="900" b="0">
                          <a:solidFill>
                            <a:schemeClr val="tx1"/>
                          </a:solidFill>
                          <a:latin typeface="Calibri" panose="020F0502020204030204" pitchFamily="34" charset="0"/>
                        </a:rPr>
                        <a:t>Exhibits tolerance: need for a larger amount to achieve desired effect or diminished effect with same amount</a:t>
                      </a:r>
                    </a:p>
                    <a:p>
                      <a:pPr marL="285750" indent="-285750" algn="l">
                        <a:buFont typeface="Wingdings" panose="05000000000000000000" pitchFamily="2" charset="2"/>
                        <a:buChar char="§"/>
                      </a:pPr>
                      <a:r>
                        <a:rPr lang="en-US" sz="900" b="0">
                          <a:solidFill>
                            <a:schemeClr val="tx1"/>
                          </a:solidFill>
                          <a:latin typeface="Calibri" panose="020F0502020204030204" pitchFamily="34" charset="0"/>
                        </a:rPr>
                        <a:t>Exhibits withdrawal: occurrence of a characteristic opioid withdrawal syndrome or continued use of opioids or closely related substances to avoid withdrawal symptoms</a:t>
                      </a:r>
                    </a:p>
                  </a:txBody>
                  <a:tcPr marL="68580" marR="68580" marT="34290" marB="3429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11036744"/>
                  </a:ext>
                </a:extLst>
              </a:tr>
            </a:tbl>
          </a:graphicData>
        </a:graphic>
      </p:graphicFrame>
      <p:sp>
        <p:nvSpPr>
          <p:cNvPr id="4" name="TextBox 3">
            <a:extLst>
              <a:ext uri="{FF2B5EF4-FFF2-40B4-BE49-F238E27FC236}">
                <a16:creationId xmlns:a16="http://schemas.microsoft.com/office/drawing/2014/main" id="{5F3617D6-94B1-8045-A4C6-ADB686DDDAE1}"/>
              </a:ext>
            </a:extLst>
          </p:cNvPr>
          <p:cNvSpPr txBox="1"/>
          <p:nvPr/>
        </p:nvSpPr>
        <p:spPr>
          <a:xfrm>
            <a:off x="4841080" y="4884353"/>
            <a:ext cx="2234634" cy="213585"/>
          </a:xfrm>
          <a:prstGeom prst="rect">
            <a:avLst/>
          </a:prstGeom>
          <a:noFill/>
          <a:ln>
            <a:solidFill>
              <a:srgbClr val="FF0000"/>
            </a:solidFill>
          </a:ln>
        </p:spPr>
        <p:txBody>
          <a:bodyPr wrap="square" rtlCol="0">
            <a:spAutoFit/>
          </a:bodyPr>
          <a:lstStyle/>
          <a:p>
            <a:r>
              <a:rPr lang="en-US" sz="788" i="1" dirty="0"/>
              <a:t>*Substitute the substance for where opioid is</a:t>
            </a:r>
          </a:p>
        </p:txBody>
      </p:sp>
      <p:sp>
        <p:nvSpPr>
          <p:cNvPr id="5" name="TextBox 4">
            <a:extLst>
              <a:ext uri="{FF2B5EF4-FFF2-40B4-BE49-F238E27FC236}">
                <a16:creationId xmlns:a16="http://schemas.microsoft.com/office/drawing/2014/main" id="{564D0CD8-A419-67F6-93FE-2D6CE7A43B34}"/>
              </a:ext>
            </a:extLst>
          </p:cNvPr>
          <p:cNvSpPr txBox="1"/>
          <p:nvPr/>
        </p:nvSpPr>
        <p:spPr>
          <a:xfrm>
            <a:off x="1319577" y="1293207"/>
            <a:ext cx="5411857" cy="369332"/>
          </a:xfrm>
          <a:prstGeom prst="rect">
            <a:avLst/>
          </a:prstGeom>
          <a:noFill/>
          <a:ln>
            <a:solidFill>
              <a:schemeClr val="accent1">
                <a:shade val="50000"/>
              </a:schemeClr>
            </a:solidFill>
          </a:ln>
        </p:spPr>
        <p:txBody>
          <a:bodyPr wrap="square">
            <a:spAutoFit/>
          </a:bodyPr>
          <a:lstStyle/>
          <a:p>
            <a:r>
              <a:rPr lang="en-US" sz="900" b="1" u="sng"/>
              <a:t>Diagnosis</a:t>
            </a:r>
            <a:r>
              <a:rPr lang="en-US" sz="900" b="1"/>
              <a:t>: </a:t>
            </a:r>
            <a:r>
              <a:rPr lang="en-US" sz="900"/>
              <a:t>≥ 2 symptom criteria within a 12-mos period</a:t>
            </a:r>
          </a:p>
          <a:p>
            <a:r>
              <a:rPr lang="en-US" sz="900" b="1" u="sng"/>
              <a:t>Severity</a:t>
            </a:r>
            <a:r>
              <a:rPr lang="en-US" sz="900" b="1"/>
              <a:t>: </a:t>
            </a:r>
            <a:r>
              <a:rPr lang="en-US" sz="900" u="sng"/>
              <a:t>Mil</a:t>
            </a:r>
            <a:r>
              <a:rPr lang="en-US" sz="900"/>
              <a:t>d 2-3 symptoms: </a:t>
            </a:r>
            <a:r>
              <a:rPr lang="en-US" sz="900" u="sng">
                <a:highlight>
                  <a:srgbClr val="FFFF00"/>
                </a:highlight>
              </a:rPr>
              <a:t>Moderate</a:t>
            </a:r>
            <a:r>
              <a:rPr lang="en-US" sz="900">
                <a:highlight>
                  <a:srgbClr val="FFFF00"/>
                </a:highlight>
              </a:rPr>
              <a:t> 4-5 symptoms: </a:t>
            </a:r>
            <a:r>
              <a:rPr lang="en-US" sz="900" u="sng">
                <a:highlight>
                  <a:srgbClr val="FFFF00"/>
                </a:highlight>
              </a:rPr>
              <a:t>Severe </a:t>
            </a:r>
            <a:r>
              <a:rPr lang="en-US" sz="900">
                <a:highlight>
                  <a:srgbClr val="FFFF00"/>
                </a:highlight>
              </a:rPr>
              <a:t>6 or more symptoms</a:t>
            </a:r>
          </a:p>
        </p:txBody>
      </p:sp>
    </p:spTree>
    <p:extLst>
      <p:ext uri="{BB962C8B-B14F-4D97-AF65-F5344CB8AC3E}">
        <p14:creationId xmlns:p14="http://schemas.microsoft.com/office/powerpoint/2010/main" val="315134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9275-0DA9-AD4A-B666-C1277469446E}"/>
              </a:ext>
            </a:extLst>
          </p:cNvPr>
          <p:cNvSpPr>
            <a:spLocks noGrp="1"/>
          </p:cNvSpPr>
          <p:nvPr>
            <p:ph type="title"/>
          </p:nvPr>
        </p:nvSpPr>
        <p:spPr>
          <a:xfrm>
            <a:off x="22167" y="311418"/>
            <a:ext cx="8882347" cy="1028700"/>
          </a:xfrm>
        </p:spPr>
        <p:txBody>
          <a:bodyPr>
            <a:noAutofit/>
          </a:bodyPr>
          <a:lstStyle/>
          <a:p>
            <a:pPr algn="ctr"/>
            <a:r>
              <a:rPr lang="en-US" dirty="0">
                <a:solidFill>
                  <a:schemeClr val="tx1"/>
                </a:solidFill>
                <a:cs typeface="Arial"/>
              </a:rPr>
              <a:t>Screening/Diagnostic Tools For SUD</a:t>
            </a:r>
          </a:p>
        </p:txBody>
      </p:sp>
      <p:graphicFrame>
        <p:nvGraphicFramePr>
          <p:cNvPr id="5" name="Table 4">
            <a:extLst>
              <a:ext uri="{FF2B5EF4-FFF2-40B4-BE49-F238E27FC236}">
                <a16:creationId xmlns:a16="http://schemas.microsoft.com/office/drawing/2014/main" id="{C3171FB5-78EC-F943-8958-956E74125DDB}"/>
              </a:ext>
            </a:extLst>
          </p:cNvPr>
          <p:cNvGraphicFramePr>
            <a:graphicFrameLocks noGrp="1"/>
          </p:cNvGraphicFramePr>
          <p:nvPr>
            <p:extLst>
              <p:ext uri="{D42A27DB-BD31-4B8C-83A1-F6EECF244321}">
                <p14:modId xmlns:p14="http://schemas.microsoft.com/office/powerpoint/2010/main" val="3193504326"/>
              </p:ext>
            </p:extLst>
          </p:nvPr>
        </p:nvGraphicFramePr>
        <p:xfrm>
          <a:off x="743739" y="1181054"/>
          <a:ext cx="6461012" cy="3840520"/>
        </p:xfrm>
        <a:graphic>
          <a:graphicData uri="http://schemas.openxmlformats.org/drawingml/2006/table">
            <a:tbl>
              <a:tblPr firstRow="1" bandRow="1">
                <a:tableStyleId>{5C22544A-7EE6-4342-B048-85BDC9FD1C3A}</a:tableStyleId>
              </a:tblPr>
              <a:tblGrid>
                <a:gridCol w="2300102">
                  <a:extLst>
                    <a:ext uri="{9D8B030D-6E8A-4147-A177-3AD203B41FA5}">
                      <a16:colId xmlns:a16="http://schemas.microsoft.com/office/drawing/2014/main" val="3374276271"/>
                    </a:ext>
                  </a:extLst>
                </a:gridCol>
                <a:gridCol w="1938659">
                  <a:extLst>
                    <a:ext uri="{9D8B030D-6E8A-4147-A177-3AD203B41FA5}">
                      <a16:colId xmlns:a16="http://schemas.microsoft.com/office/drawing/2014/main" val="322771538"/>
                    </a:ext>
                  </a:extLst>
                </a:gridCol>
                <a:gridCol w="2222251">
                  <a:extLst>
                    <a:ext uri="{9D8B030D-6E8A-4147-A177-3AD203B41FA5}">
                      <a16:colId xmlns:a16="http://schemas.microsoft.com/office/drawing/2014/main" val="2032361981"/>
                    </a:ext>
                  </a:extLst>
                </a:gridCol>
              </a:tblGrid>
              <a:tr h="6954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kern="1200">
                          <a:solidFill>
                            <a:schemeClr val="dk1"/>
                          </a:solidFill>
                          <a:effectLst/>
                          <a:latin typeface="Source Sans Pro" panose="020B0503030403020204" pitchFamily="34" charset="0"/>
                          <a:ea typeface="Source Sans Pro" panose="020B0503030403020204" pitchFamily="34" charset="0"/>
                          <a:cs typeface="Times New Roman" panose="02020603050405020304" pitchFamily="18" charset="0"/>
                        </a:rPr>
                        <a:t>1.</a:t>
                      </a:r>
                      <a:r>
                        <a:rPr lang="en-US" sz="900" b="1" i="0" u="none" strike="noStrike" kern="1200">
                          <a:solidFill>
                            <a:schemeClr val="dk1"/>
                          </a:solidFill>
                          <a:effectLst/>
                          <a:latin typeface="+mn-lt"/>
                          <a:ea typeface="+mn-ea"/>
                          <a:cs typeface="+mn-cs"/>
                        </a:rPr>
                        <a:t>The Tobacco, Alcohol, Prescription medication, and other Substance use </a:t>
                      </a:r>
                      <a:r>
                        <a:rPr lang="en-US" sz="900" b="1" i="0" u="none" strike="noStrike" kern="1200">
                          <a:solidFill>
                            <a:srgbClr val="FF0000"/>
                          </a:solidFill>
                          <a:effectLst/>
                          <a:latin typeface="+mn-lt"/>
                          <a:ea typeface="+mn-ea"/>
                          <a:cs typeface="+mn-cs"/>
                        </a:rPr>
                        <a:t>(TAPS</a:t>
                      </a:r>
                      <a:r>
                        <a:rPr lang="en-US" sz="900" b="1" i="0" u="none" strike="noStrike" kern="1200">
                          <a:solidFill>
                            <a:schemeClr val="dk1"/>
                          </a:solidFill>
                          <a:effectLst/>
                          <a:latin typeface="+mn-lt"/>
                          <a:ea typeface="+mn-ea"/>
                          <a:cs typeface="+mn-cs"/>
                        </a:rPr>
                        <a:t>) Tool</a:t>
                      </a:r>
                    </a:p>
                  </a:txBody>
                  <a:tcPr marL="51435" marR="51435" marT="25718" marB="25718" anchor="ctr">
                    <a:solidFill>
                      <a:schemeClr val="accent1">
                        <a:lumMod val="20000"/>
                        <a:lumOff val="80000"/>
                      </a:schemeClr>
                    </a:solidFill>
                  </a:tcPr>
                </a:tc>
                <a:tc>
                  <a:txBody>
                    <a:bodyPr/>
                    <a:lstStyle/>
                    <a:p>
                      <a:pPr marL="0" marR="0">
                        <a:spcBef>
                          <a:spcPts val="0"/>
                        </a:spcBef>
                        <a:spcAft>
                          <a:spcPts val="0"/>
                        </a:spcAft>
                      </a:pPr>
                      <a:r>
                        <a:rPr lang="en-US" sz="1100" b="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rPr>
                        <a:t>TAPS 1 is 4 item screener and if positive goes to TAPS 2 for DSM 5 SUD diagnosis </a:t>
                      </a:r>
                    </a:p>
                  </a:txBody>
                  <a:tcPr marL="51435" marR="51435" marT="25718" marB="25718" anchor="ctr">
                    <a:solidFill>
                      <a:schemeClr val="accent1">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a:solidFill>
                            <a:srgbClr val="222222"/>
                          </a:solidFill>
                          <a:effectLst/>
                          <a:highlight>
                            <a:srgbClr val="FFFFFF"/>
                          </a:highlight>
                          <a:latin typeface="Open Sans" panose="020B0606030504020204" pitchFamily="34" charset="0"/>
                        </a:rPr>
                        <a:t>McNeely J, Wu L, Subramaniam G, Sharma G, </a:t>
                      </a:r>
                      <a:r>
                        <a:rPr lang="en-US" sz="700" b="0" i="0" u="none" strike="noStrike" err="1">
                          <a:solidFill>
                            <a:srgbClr val="222222"/>
                          </a:solidFill>
                          <a:effectLst/>
                          <a:highlight>
                            <a:srgbClr val="FFFFFF"/>
                          </a:highlight>
                          <a:latin typeface="Open Sans" panose="020B0606030504020204" pitchFamily="34" charset="0"/>
                        </a:rPr>
                        <a:t>Cathers</a:t>
                      </a:r>
                      <a:r>
                        <a:rPr lang="en-US" sz="700" b="0" i="0" u="none" strike="noStrike">
                          <a:solidFill>
                            <a:srgbClr val="222222"/>
                          </a:solidFill>
                          <a:effectLst/>
                          <a:highlight>
                            <a:srgbClr val="FFFFFF"/>
                          </a:highlight>
                          <a:latin typeface="Open Sans" panose="020B0606030504020204" pitchFamily="34" charset="0"/>
                        </a:rPr>
                        <a:t> LA, </a:t>
                      </a:r>
                      <a:r>
                        <a:rPr lang="en-US" sz="700" b="0" i="0" u="none" strike="noStrike" err="1">
                          <a:solidFill>
                            <a:srgbClr val="222222"/>
                          </a:solidFill>
                          <a:effectLst/>
                          <a:highlight>
                            <a:srgbClr val="FFFFFF"/>
                          </a:highlight>
                          <a:latin typeface="Open Sans" panose="020B0606030504020204" pitchFamily="34" charset="0"/>
                        </a:rPr>
                        <a:t>Svikis</a:t>
                      </a:r>
                      <a:r>
                        <a:rPr lang="en-US" sz="700" b="0" i="0" u="none" strike="noStrike">
                          <a:solidFill>
                            <a:srgbClr val="222222"/>
                          </a:solidFill>
                          <a:effectLst/>
                          <a:highlight>
                            <a:srgbClr val="FFFFFF"/>
                          </a:highlight>
                          <a:latin typeface="Open Sans" panose="020B0606030504020204" pitchFamily="34" charset="0"/>
                        </a:rPr>
                        <a:t> D, et </a:t>
                      </a:r>
                      <a:r>
                        <a:rPr lang="en-US" sz="700" b="0" i="0" u="none" strike="noStrike" err="1">
                          <a:solidFill>
                            <a:srgbClr val="222222"/>
                          </a:solidFill>
                          <a:effectLst/>
                          <a:highlight>
                            <a:srgbClr val="FFFFFF"/>
                          </a:highlight>
                          <a:latin typeface="Open Sans" panose="020B0606030504020204" pitchFamily="34" charset="0"/>
                        </a:rPr>
                        <a:t>al.</a:t>
                      </a:r>
                      <a:r>
                        <a:rPr lang="en-US" sz="700" b="0" i="1" u="none" strike="noStrike" err="1">
                          <a:solidFill>
                            <a:srgbClr val="222222"/>
                          </a:solidFill>
                          <a:effectLst/>
                          <a:latin typeface="Open Sans" panose="020B0606030504020204" pitchFamily="34" charset="0"/>
                        </a:rPr>
                        <a:t>Performance</a:t>
                      </a:r>
                      <a:r>
                        <a:rPr lang="en-US" sz="700" b="0" i="1" u="none" strike="noStrike">
                          <a:solidFill>
                            <a:srgbClr val="222222"/>
                          </a:solidFill>
                          <a:effectLst/>
                          <a:latin typeface="Open Sans" panose="020B0606030504020204" pitchFamily="34" charset="0"/>
                        </a:rPr>
                        <a:t> of the Tobacco, Alcohol, Prescription Medication, and Other Substance Use (TAPS) Tool for Substance Use Screening in Primary Care </a:t>
                      </a:r>
                      <a:r>
                        <a:rPr lang="en-US" sz="700" b="0" i="1" u="none" strike="noStrike" err="1">
                          <a:solidFill>
                            <a:srgbClr val="222222"/>
                          </a:solidFill>
                          <a:effectLst/>
                          <a:latin typeface="Open Sans" panose="020B0606030504020204" pitchFamily="34" charset="0"/>
                        </a:rPr>
                        <a:t>Patients.</a:t>
                      </a:r>
                      <a:r>
                        <a:rPr lang="en-US" sz="700" b="0" i="0" u="none" strike="noStrike" err="1">
                          <a:solidFill>
                            <a:srgbClr val="222222"/>
                          </a:solidFill>
                          <a:effectLst/>
                          <a:highlight>
                            <a:srgbClr val="FFFFFF"/>
                          </a:highlight>
                          <a:latin typeface="Open Sans" panose="020B0606030504020204" pitchFamily="34" charset="0"/>
                        </a:rPr>
                        <a:t>Ann</a:t>
                      </a:r>
                      <a:r>
                        <a:rPr lang="en-US" sz="700" b="0" i="0" u="none" strike="noStrike">
                          <a:solidFill>
                            <a:srgbClr val="222222"/>
                          </a:solidFill>
                          <a:effectLst/>
                          <a:highlight>
                            <a:srgbClr val="FFFFFF"/>
                          </a:highlight>
                          <a:latin typeface="Open Sans" panose="020B0606030504020204" pitchFamily="34" charset="0"/>
                        </a:rPr>
                        <a:t> Intern Med. 2016;165:690-699. </a:t>
                      </a:r>
                      <a:r>
                        <a:rPr lang="en-US" sz="700" b="0" i="0" u="none" strike="noStrike" err="1">
                          <a:solidFill>
                            <a:srgbClr val="222222"/>
                          </a:solidFill>
                          <a:effectLst/>
                          <a:highlight>
                            <a:srgbClr val="FFFFFF"/>
                          </a:highlight>
                          <a:latin typeface="Open Sans" panose="020B0606030504020204" pitchFamily="34" charset="0"/>
                        </a:rPr>
                        <a:t>doi</a:t>
                      </a:r>
                      <a:r>
                        <a:rPr lang="en-US" sz="700" b="0" i="0" u="none" strike="noStrike">
                          <a:solidFill>
                            <a:srgbClr val="222222"/>
                          </a:solidFill>
                          <a:effectLst/>
                          <a:highlight>
                            <a:srgbClr val="FFFFFF"/>
                          </a:highlight>
                          <a:latin typeface="Open Sans" panose="020B0606030504020204" pitchFamily="34" charset="0"/>
                        </a:rPr>
                        <a:t>: 10.7326/M16-0317. </a:t>
                      </a:r>
                      <a:r>
                        <a:rPr lang="en-US" sz="700" b="0" i="0" u="none" strike="noStrike" cap="none">
                          <a:solidFill>
                            <a:schemeClr val="dk1"/>
                          </a:solidFill>
                          <a:effectLst/>
                          <a:latin typeface="Calibri"/>
                          <a:ea typeface="Calibri"/>
                          <a:cs typeface="Calibri"/>
                          <a:sym typeface="Calibri"/>
                        </a:rPr>
                        <a:t>https://</a:t>
                      </a:r>
                      <a:r>
                        <a:rPr lang="en-US" sz="700" b="0" i="0" u="none" strike="noStrike" cap="none" err="1">
                          <a:solidFill>
                            <a:schemeClr val="dk1"/>
                          </a:solidFill>
                          <a:effectLst/>
                          <a:latin typeface="Calibri"/>
                          <a:ea typeface="Calibri"/>
                          <a:cs typeface="Calibri"/>
                          <a:sym typeface="Calibri"/>
                        </a:rPr>
                        <a:t>nida.nih.gov</a:t>
                      </a:r>
                      <a:r>
                        <a:rPr lang="en-US" sz="700" b="0" i="0" u="none" strike="noStrike" cap="none">
                          <a:solidFill>
                            <a:schemeClr val="dk1"/>
                          </a:solidFill>
                          <a:effectLst/>
                          <a:latin typeface="Calibri"/>
                          <a:ea typeface="Calibri"/>
                          <a:cs typeface="Calibri"/>
                          <a:sym typeface="Calibri"/>
                        </a:rPr>
                        <a:t>/taps2/</a:t>
                      </a:r>
                    </a:p>
                  </a:txBody>
                  <a:tcPr marL="51435" marR="51435" marT="25718" marB="25718" anchor="ctr">
                    <a:solidFill>
                      <a:schemeClr val="accent1">
                        <a:lumMod val="20000"/>
                        <a:lumOff val="80000"/>
                      </a:schemeClr>
                    </a:solidFill>
                  </a:tcPr>
                </a:tc>
                <a:extLst>
                  <a:ext uri="{0D108BD9-81ED-4DB2-BD59-A6C34878D82A}">
                    <a16:rowId xmlns:a16="http://schemas.microsoft.com/office/drawing/2014/main" val="2654683335"/>
                  </a:ext>
                </a:extLst>
              </a:tr>
              <a:tr h="386375">
                <a:tc>
                  <a:txBody>
                    <a:bodyPr/>
                    <a:lstStyle/>
                    <a:p>
                      <a:pPr marL="0" marR="0">
                        <a:spcBef>
                          <a:spcPts val="0"/>
                        </a:spcBef>
                        <a:spcAft>
                          <a:spcPts val="0"/>
                        </a:spcAft>
                      </a:pPr>
                      <a:r>
                        <a:rPr lang="en-US" sz="900" b="1" dirty="0">
                          <a:effectLst/>
                          <a:latin typeface="Source Sans Pro" panose="020B0503030403020204" pitchFamily="34" charset="0"/>
                          <a:ea typeface="Source Sans Pro" panose="020B0503030403020204" pitchFamily="34" charset="0"/>
                        </a:rPr>
                        <a:t>2. Drug Abuse Screening Test (</a:t>
                      </a:r>
                      <a:r>
                        <a:rPr lang="en-US" sz="900" b="1" dirty="0">
                          <a:solidFill>
                            <a:srgbClr val="FF0000"/>
                          </a:solidFill>
                          <a:effectLst/>
                          <a:latin typeface="Source Sans Pro" panose="020B0503030403020204" pitchFamily="34" charset="0"/>
                          <a:ea typeface="Source Sans Pro" panose="020B0503030403020204" pitchFamily="34" charset="0"/>
                        </a:rPr>
                        <a:t>DAST</a:t>
                      </a:r>
                      <a:r>
                        <a:rPr lang="en-US" sz="900" b="1" dirty="0">
                          <a:effectLst/>
                          <a:latin typeface="Source Sans Pro" panose="020B0503030403020204" pitchFamily="34" charset="0"/>
                          <a:ea typeface="Source Sans Pro" panose="020B0503030403020204" pitchFamily="34" charset="0"/>
                        </a:rPr>
                        <a:t>)</a:t>
                      </a:r>
                      <a:endParaRPr lang="en-US" sz="9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a:spcBef>
                          <a:spcPts val="0"/>
                        </a:spcBef>
                        <a:spcAft>
                          <a:spcPts val="0"/>
                        </a:spcAft>
                      </a:pPr>
                      <a:r>
                        <a:rPr lang="en-US" sz="1100">
                          <a:effectLst/>
                          <a:latin typeface="Source Sans Pro" panose="020B0503030403020204" pitchFamily="34" charset="0"/>
                          <a:ea typeface="Source Sans Pro" panose="020B0503030403020204" pitchFamily="34" charset="0"/>
                        </a:rPr>
                        <a:t>10 items, no information about drug of concern</a:t>
                      </a:r>
                      <a:endParaRPr lang="en-US" sz="11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cap="none">
                          <a:solidFill>
                            <a:schemeClr val="dk1"/>
                          </a:solidFill>
                          <a:effectLst/>
                          <a:latin typeface="Calibri"/>
                          <a:ea typeface="Calibri"/>
                          <a:cs typeface="Calibri"/>
                          <a:sym typeface="Calibri"/>
                        </a:rPr>
                        <a:t>Skinner, H. A. (1982). "The drug abuse screening test." </a:t>
                      </a:r>
                      <a:r>
                        <a:rPr lang="en-US" sz="700" b="0" i="0" u="sng" strike="noStrike" cap="none">
                          <a:solidFill>
                            <a:schemeClr val="dk1"/>
                          </a:solidFill>
                          <a:effectLst/>
                          <a:latin typeface="Calibri"/>
                          <a:ea typeface="Calibri"/>
                          <a:cs typeface="Calibri"/>
                          <a:sym typeface="Calibri"/>
                        </a:rPr>
                        <a:t>Addict </a:t>
                      </a:r>
                      <a:r>
                        <a:rPr lang="en-US" sz="700" b="0" i="0" u="sng" strike="noStrike" cap="none" err="1">
                          <a:solidFill>
                            <a:schemeClr val="dk1"/>
                          </a:solidFill>
                          <a:effectLst/>
                          <a:latin typeface="Calibri"/>
                          <a:ea typeface="Calibri"/>
                          <a:cs typeface="Calibri"/>
                          <a:sym typeface="Calibri"/>
                        </a:rPr>
                        <a:t>Behav</a:t>
                      </a:r>
                      <a:r>
                        <a:rPr lang="en-US" sz="700" b="0" i="0" u="none" strike="noStrike" cap="none">
                          <a:solidFill>
                            <a:schemeClr val="dk1"/>
                          </a:solidFill>
                          <a:effectLst/>
                          <a:latin typeface="Calibri"/>
                          <a:ea typeface="Calibri"/>
                          <a:cs typeface="Calibri"/>
                          <a:sym typeface="Calibri"/>
                        </a:rPr>
                        <a:t> </a:t>
                      </a:r>
                      <a:r>
                        <a:rPr lang="en-US" sz="700" b="1" i="0" u="none" strike="noStrike" cap="none">
                          <a:solidFill>
                            <a:schemeClr val="dk1"/>
                          </a:solidFill>
                          <a:effectLst/>
                          <a:latin typeface="Calibri"/>
                          <a:ea typeface="Calibri"/>
                          <a:cs typeface="Calibri"/>
                          <a:sym typeface="Calibri"/>
                        </a:rPr>
                        <a:t>7</a:t>
                      </a:r>
                      <a:r>
                        <a:rPr lang="en-US" sz="700" b="0" i="0" u="none" strike="noStrike" cap="none">
                          <a:solidFill>
                            <a:schemeClr val="dk1"/>
                          </a:solidFill>
                          <a:effectLst/>
                          <a:latin typeface="Calibri"/>
                          <a:ea typeface="Calibri"/>
                          <a:cs typeface="Calibri"/>
                          <a:sym typeface="Calibri"/>
                        </a:rPr>
                        <a:t>(4): 363-371.</a:t>
                      </a:r>
                    </a:p>
                  </a:txBody>
                  <a:tcPr marL="51435" marR="51435" marT="25718" marB="25718" anchor="ctr"/>
                </a:tc>
                <a:extLst>
                  <a:ext uri="{0D108BD9-81ED-4DB2-BD59-A6C34878D82A}">
                    <a16:rowId xmlns:a16="http://schemas.microsoft.com/office/drawing/2014/main" val="3274776057"/>
                  </a:ext>
                </a:extLst>
              </a:tr>
              <a:tr h="588480">
                <a:tc>
                  <a:txBody>
                    <a:bodyPr/>
                    <a:lstStyle/>
                    <a:p>
                      <a:pPr marL="0" marR="0">
                        <a:spcBef>
                          <a:spcPts val="0"/>
                        </a:spcBef>
                        <a:spcAft>
                          <a:spcPts val="0"/>
                        </a:spcAft>
                      </a:pPr>
                      <a:r>
                        <a:rPr lang="en-US" sz="900" b="1">
                          <a:effectLst/>
                          <a:latin typeface="Source Sans Pro" panose="020B0503030403020204" pitchFamily="34" charset="0"/>
                          <a:ea typeface="Source Sans Pro" panose="020B0503030403020204" pitchFamily="34" charset="0"/>
                        </a:rPr>
                        <a:t>3. Substance Use Brief Screen (</a:t>
                      </a:r>
                      <a:r>
                        <a:rPr lang="en-US" sz="900" b="1">
                          <a:solidFill>
                            <a:srgbClr val="FF0000"/>
                          </a:solidFill>
                          <a:effectLst/>
                          <a:latin typeface="Source Sans Pro" panose="020B0503030403020204" pitchFamily="34" charset="0"/>
                          <a:ea typeface="Source Sans Pro" panose="020B0503030403020204" pitchFamily="34" charset="0"/>
                        </a:rPr>
                        <a:t>SUBS</a:t>
                      </a:r>
                      <a:r>
                        <a:rPr lang="en-US" sz="900" b="1">
                          <a:effectLst/>
                          <a:latin typeface="Source Sans Pro" panose="020B0503030403020204" pitchFamily="34" charset="0"/>
                          <a:ea typeface="Source Sans Pro" panose="020B0503030403020204" pitchFamily="34" charset="0"/>
                        </a:rPr>
                        <a:t>)</a:t>
                      </a:r>
                      <a:endParaRPr lang="en-US" sz="900" b="1">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a:spcBef>
                          <a:spcPts val="0"/>
                        </a:spcBef>
                        <a:spcAft>
                          <a:spcPts val="0"/>
                        </a:spcAft>
                      </a:pPr>
                      <a:r>
                        <a:rPr lang="en-US" sz="1100">
                          <a:effectLst/>
                          <a:latin typeface="Source Sans Pro" panose="020B0503030403020204" pitchFamily="34" charset="0"/>
                          <a:ea typeface="Source Sans Pro" panose="020B0503030403020204" pitchFamily="34" charset="0"/>
                        </a:rPr>
                        <a:t>4 items, preliminary testing in primary care</a:t>
                      </a:r>
                      <a:endParaRPr lang="en-US" sz="11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cap="none">
                          <a:solidFill>
                            <a:schemeClr val="dk1"/>
                          </a:solidFill>
                          <a:effectLst/>
                          <a:latin typeface="Calibri"/>
                          <a:ea typeface="Calibri"/>
                          <a:cs typeface="Calibri"/>
                          <a:sym typeface="Calibri"/>
                        </a:rPr>
                        <a:t>McNeely J, Strauss SM, </a:t>
                      </a:r>
                      <a:r>
                        <a:rPr lang="en-US" sz="700" b="0" i="0" u="none" strike="noStrike" cap="none" err="1">
                          <a:solidFill>
                            <a:schemeClr val="dk1"/>
                          </a:solidFill>
                          <a:effectLst/>
                          <a:latin typeface="Calibri"/>
                          <a:ea typeface="Calibri"/>
                          <a:cs typeface="Calibri"/>
                          <a:sym typeface="Calibri"/>
                        </a:rPr>
                        <a:t>Saitz</a:t>
                      </a:r>
                      <a:r>
                        <a:rPr lang="en-US" sz="700" b="0" i="0" u="none" strike="noStrike" cap="none">
                          <a:solidFill>
                            <a:schemeClr val="dk1"/>
                          </a:solidFill>
                          <a:effectLst/>
                          <a:latin typeface="Calibri"/>
                          <a:ea typeface="Calibri"/>
                          <a:cs typeface="Calibri"/>
                          <a:sym typeface="Calibri"/>
                        </a:rPr>
                        <a:t> R, Cleland CM et al. A Brief Patient Self-administered Substance Use Screening Tool for Primary Care: Two-site Validation Study of the Substance Use Brief Screen (SUBS). Am J Med. 2015 Jul;128(7):784.e9-19. PMCID: PMC4475501.</a:t>
                      </a:r>
                    </a:p>
                  </a:txBody>
                  <a:tcPr marL="51435" marR="51435" marT="25718" marB="25718" anchor="ctr"/>
                </a:tc>
                <a:extLst>
                  <a:ext uri="{0D108BD9-81ED-4DB2-BD59-A6C34878D82A}">
                    <a16:rowId xmlns:a16="http://schemas.microsoft.com/office/drawing/2014/main" val="788154947"/>
                  </a:ext>
                </a:extLst>
              </a:tr>
              <a:tr h="695476">
                <a:tc>
                  <a:txBody>
                    <a:bodyPr/>
                    <a:lstStyle/>
                    <a:p>
                      <a:pPr marL="0" marR="0">
                        <a:spcBef>
                          <a:spcPts val="0"/>
                        </a:spcBef>
                        <a:spcAft>
                          <a:spcPts val="0"/>
                        </a:spcAft>
                      </a:pPr>
                      <a:r>
                        <a:rPr lang="en-US" sz="900" b="1">
                          <a:effectLst/>
                          <a:latin typeface="Source Sans Pro" panose="020B0503030403020204" pitchFamily="34" charset="0"/>
                          <a:ea typeface="Source Sans Pro" panose="020B0503030403020204" pitchFamily="34" charset="0"/>
                          <a:cs typeface="Times New Roman" panose="02020603050405020304" pitchFamily="18" charset="0"/>
                        </a:rPr>
                        <a:t>4. Rapid Opioid Use Disorder (</a:t>
                      </a:r>
                      <a:r>
                        <a:rPr lang="en-US" sz="900" b="1">
                          <a:solidFill>
                            <a:srgbClr val="FF0000"/>
                          </a:solidFill>
                          <a:effectLst/>
                          <a:latin typeface="Source Sans Pro" panose="020B0503030403020204" pitchFamily="34" charset="0"/>
                          <a:ea typeface="Source Sans Pro" panose="020B0503030403020204" pitchFamily="34" charset="0"/>
                          <a:cs typeface="Times New Roman" panose="02020603050405020304" pitchFamily="18" charset="0"/>
                        </a:rPr>
                        <a:t>ROUDA</a:t>
                      </a:r>
                      <a:r>
                        <a:rPr lang="en-US" sz="900" b="1">
                          <a:effectLst/>
                          <a:latin typeface="Source Sans Pro" panose="020B0503030403020204" pitchFamily="34" charset="0"/>
                          <a:ea typeface="Source Sans Pro" panose="020B0503030403020204" pitchFamily="34" charset="0"/>
                          <a:cs typeface="Times New Roman" panose="02020603050405020304" pitchFamily="18" charset="0"/>
                        </a:rPr>
                        <a:t>) and Rapid Stimulant Use Disorder (</a:t>
                      </a:r>
                      <a:r>
                        <a:rPr lang="en-US" sz="900" b="1">
                          <a:solidFill>
                            <a:srgbClr val="FF0000"/>
                          </a:solidFill>
                          <a:effectLst/>
                          <a:latin typeface="Source Sans Pro" panose="020B0503030403020204" pitchFamily="34" charset="0"/>
                          <a:ea typeface="Source Sans Pro" panose="020B0503030403020204" pitchFamily="34" charset="0"/>
                          <a:cs typeface="Times New Roman" panose="02020603050405020304" pitchFamily="18" charset="0"/>
                        </a:rPr>
                        <a:t>RSUDA</a:t>
                      </a:r>
                      <a:r>
                        <a:rPr lang="en-US" sz="900" b="1">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900" b="1" baseline="30000">
                          <a:effectLst/>
                          <a:latin typeface="Source Sans Pro" panose="020B0503030403020204" pitchFamily="34" charset="0"/>
                          <a:ea typeface="Source Sans Pro" panose="020B0503030403020204" pitchFamily="34" charset="0"/>
                          <a:cs typeface="Times New Roman" panose="02020603050405020304" pitchFamily="18" charset="0"/>
                        </a:rPr>
                        <a:t>5</a:t>
                      </a:r>
                      <a:endParaRPr lang="en-US" sz="900" b="1">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a:spcBef>
                          <a:spcPts val="0"/>
                        </a:spcBef>
                        <a:spcAft>
                          <a:spcPts val="0"/>
                        </a:spcAft>
                      </a:pPr>
                      <a:r>
                        <a:rPr lang="en-US" sz="1100" dirty="0">
                          <a:effectLst/>
                          <a:latin typeface="Source Sans Pro" panose="020B0503030403020204" pitchFamily="34" charset="0"/>
                          <a:ea typeface="Source Sans Pro" panose="020B0503030403020204" pitchFamily="34" charset="0"/>
                          <a:cs typeface="Times New Roman" panose="02020603050405020304" pitchFamily="18" charset="0"/>
                        </a:rPr>
                        <a:t>Both 8 items. Diagnose DSM-5 moderate to severe OUD and </a:t>
                      </a:r>
                      <a:r>
                        <a:rPr lang="en-US" sz="1100" dirty="0" err="1">
                          <a:effectLst/>
                          <a:latin typeface="Source Sans Pro" panose="020B0503030403020204" pitchFamily="34" charset="0"/>
                          <a:ea typeface="Source Sans Pro" panose="020B0503030403020204" pitchFamily="34" charset="0"/>
                          <a:cs typeface="Times New Roman" panose="02020603050405020304" pitchFamily="18" charset="0"/>
                        </a:rPr>
                        <a:t>StUD</a:t>
                      </a:r>
                      <a:r>
                        <a:rPr lang="en-US" sz="1100" dirty="0">
                          <a:effectLst/>
                          <a:latin typeface="Source Sans Pro" panose="020B0503030403020204" pitchFamily="34" charset="0"/>
                          <a:ea typeface="Source Sans Pro" panose="020B0503030403020204" pitchFamily="34" charset="0"/>
                          <a:cs typeface="Times New Roman" panose="02020603050405020304" pitchFamily="18" charset="0"/>
                        </a:rPr>
                        <a:t>. Can be administered by non-clinician. Validated to MINI.</a:t>
                      </a:r>
                    </a:p>
                  </a:txBody>
                  <a:tcPr marL="51435" marR="51435" marT="25718" marB="25718"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i="1"/>
                        <a:t>Di Paola, A., </a:t>
                      </a:r>
                      <a:r>
                        <a:rPr lang="en-US" sz="700" i="1" err="1">
                          <a:solidFill>
                            <a:srgbClr val="1C1D1E"/>
                          </a:solidFill>
                        </a:rPr>
                        <a:t>Farabee</a:t>
                      </a:r>
                      <a:r>
                        <a:rPr lang="en-US" sz="700" i="1">
                          <a:solidFill>
                            <a:srgbClr val="1C1D1E"/>
                          </a:solidFill>
                        </a:rPr>
                        <a:t>, D. and Springer, S.A. (2023), Validation of Two Diagnostic Assessments for Opioid and Stimulant Use Disorder for Use by Non-Clinicians. Psych Res Clin </a:t>
                      </a:r>
                      <a:r>
                        <a:rPr lang="en-US" sz="700" i="1" err="1">
                          <a:solidFill>
                            <a:srgbClr val="1C1D1E"/>
                          </a:solidFill>
                        </a:rPr>
                        <a:t>Pract</a:t>
                      </a:r>
                      <a:r>
                        <a:rPr lang="en-US" sz="700" i="1">
                          <a:solidFill>
                            <a:srgbClr val="1C1D1E"/>
                          </a:solidFill>
                        </a:rPr>
                        <a:t>, 5: 78-83. </a:t>
                      </a:r>
                      <a:endParaRPr lang="en-US" sz="700" b="0" i="0" u="none" strike="noStrike" cap="none">
                        <a:solidFill>
                          <a:schemeClr val="dk1"/>
                        </a:solidFill>
                        <a:effectLst/>
                        <a:latin typeface="Calibri"/>
                        <a:ea typeface="Calibri"/>
                        <a:cs typeface="Calibri"/>
                        <a:sym typeface="Calibri"/>
                      </a:endParaRPr>
                    </a:p>
                  </a:txBody>
                  <a:tcPr marL="51435" marR="51435" marT="25718" marB="25718" anchor="ctr"/>
                </a:tc>
                <a:extLst>
                  <a:ext uri="{0D108BD9-81ED-4DB2-BD59-A6C34878D82A}">
                    <a16:rowId xmlns:a16="http://schemas.microsoft.com/office/drawing/2014/main" val="1485085502"/>
                  </a:ext>
                </a:extLst>
              </a:tr>
              <a:tr h="482016">
                <a:tc>
                  <a:txBody>
                    <a:bodyPr/>
                    <a:lstStyle/>
                    <a:p>
                      <a:pPr marL="0" marR="0">
                        <a:spcBef>
                          <a:spcPts val="0"/>
                        </a:spcBef>
                        <a:spcAft>
                          <a:spcPts val="0"/>
                        </a:spcAft>
                      </a:pPr>
                      <a:r>
                        <a:rPr lang="en-US" sz="900" b="1">
                          <a:effectLst/>
                          <a:latin typeface="Source Sans Pro" panose="020B0503030403020204" pitchFamily="34" charset="0"/>
                          <a:ea typeface="Source Sans Pro" panose="020B0503030403020204" pitchFamily="34" charset="0"/>
                        </a:rPr>
                        <a:t>5. Michigan Alcohol Screening Test (</a:t>
                      </a:r>
                      <a:r>
                        <a:rPr lang="en-US" sz="900" b="1">
                          <a:solidFill>
                            <a:srgbClr val="FF0000"/>
                          </a:solidFill>
                          <a:effectLst/>
                          <a:latin typeface="Source Sans Pro" panose="020B0503030403020204" pitchFamily="34" charset="0"/>
                          <a:ea typeface="Source Sans Pro" panose="020B0503030403020204" pitchFamily="34" charset="0"/>
                        </a:rPr>
                        <a:t>MAST</a:t>
                      </a:r>
                      <a:r>
                        <a:rPr lang="en-US" sz="900" b="1">
                          <a:effectLst/>
                          <a:latin typeface="Source Sans Pro" panose="020B0503030403020204" pitchFamily="34" charset="0"/>
                          <a:ea typeface="Source Sans Pro" panose="020B0503030403020204" pitchFamily="34" charset="0"/>
                        </a:rPr>
                        <a:t>)</a:t>
                      </a:r>
                      <a:endParaRPr lang="en-US" sz="900" b="1">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a:spcBef>
                          <a:spcPts val="0"/>
                        </a:spcBef>
                        <a:spcAft>
                          <a:spcPts val="0"/>
                        </a:spcAft>
                      </a:pPr>
                      <a:r>
                        <a:rPr lang="en-US" sz="1100">
                          <a:effectLst/>
                          <a:latin typeface="Source Sans Pro" panose="020B0503030403020204" pitchFamily="34" charset="0"/>
                          <a:ea typeface="Source Sans Pro" panose="020B0503030403020204" pitchFamily="34" charset="0"/>
                        </a:rPr>
                        <a:t>10 items, severity measure</a:t>
                      </a:r>
                      <a:endParaRPr lang="en-US" sz="11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700" b="0" i="0" u="none" strike="noStrike" cap="none" err="1">
                          <a:solidFill>
                            <a:schemeClr val="dk1"/>
                          </a:solidFill>
                          <a:effectLst/>
                          <a:latin typeface="Calibri"/>
                          <a:ea typeface="Calibri"/>
                          <a:cs typeface="Calibri"/>
                          <a:sym typeface="Calibri"/>
                        </a:rPr>
                        <a:t>Storgaard</a:t>
                      </a:r>
                      <a:r>
                        <a:rPr lang="en-US" sz="700" b="0" i="0" u="none" strike="noStrike" cap="none">
                          <a:solidFill>
                            <a:schemeClr val="dk1"/>
                          </a:solidFill>
                          <a:effectLst/>
                          <a:latin typeface="Calibri"/>
                          <a:ea typeface="Calibri"/>
                          <a:cs typeface="Calibri"/>
                          <a:sym typeface="Calibri"/>
                        </a:rPr>
                        <a:t> H, Nielsen SD, </a:t>
                      </a:r>
                      <a:r>
                        <a:rPr lang="en-US" sz="700" b="0" i="0" u="none" strike="noStrike" cap="none" err="1">
                          <a:solidFill>
                            <a:schemeClr val="dk1"/>
                          </a:solidFill>
                          <a:effectLst/>
                          <a:latin typeface="Calibri"/>
                          <a:ea typeface="Calibri"/>
                          <a:cs typeface="Calibri"/>
                          <a:sym typeface="Calibri"/>
                        </a:rPr>
                        <a:t>Gluud</a:t>
                      </a:r>
                      <a:r>
                        <a:rPr lang="en-US" sz="700" b="0" i="0" u="none" strike="noStrike" cap="none">
                          <a:solidFill>
                            <a:schemeClr val="dk1"/>
                          </a:solidFill>
                          <a:effectLst/>
                          <a:latin typeface="Calibri"/>
                          <a:ea typeface="Calibri"/>
                          <a:cs typeface="Calibri"/>
                          <a:sym typeface="Calibri"/>
                        </a:rPr>
                        <a:t> C. The validity of the Michigan Alcoholism Screening Test (MAST). Alcohol Alcohol. 1994 Sep;29(5):493-502. PMID: 7811333.</a:t>
                      </a:r>
                    </a:p>
                  </a:txBody>
                  <a:tcPr marL="51435" marR="51435" marT="25718" marB="25718" anchor="ctr"/>
                </a:tc>
                <a:extLst>
                  <a:ext uri="{0D108BD9-81ED-4DB2-BD59-A6C34878D82A}">
                    <a16:rowId xmlns:a16="http://schemas.microsoft.com/office/drawing/2014/main" val="2677382179"/>
                  </a:ext>
                </a:extLst>
              </a:tr>
              <a:tr h="695476">
                <a:tc>
                  <a:txBody>
                    <a:bodyPr/>
                    <a:lstStyle/>
                    <a:p>
                      <a:pPr marL="0" marR="0">
                        <a:spcBef>
                          <a:spcPts val="0"/>
                        </a:spcBef>
                        <a:spcAft>
                          <a:spcPts val="0"/>
                        </a:spcAft>
                      </a:pPr>
                      <a:r>
                        <a:rPr lang="en-US" sz="900" b="1">
                          <a:effectLst/>
                          <a:latin typeface="Source Sans Pro" panose="020B0503030403020204" pitchFamily="34" charset="0"/>
                          <a:ea typeface="Source Sans Pro" panose="020B0503030403020204" pitchFamily="34" charset="0"/>
                        </a:rPr>
                        <a:t>6. Alcohol Use Disorders Identification Test (</a:t>
                      </a:r>
                      <a:r>
                        <a:rPr lang="en-US" sz="900" b="1">
                          <a:solidFill>
                            <a:srgbClr val="FF0000"/>
                          </a:solidFill>
                          <a:effectLst/>
                          <a:latin typeface="Source Sans Pro" panose="020B0503030403020204" pitchFamily="34" charset="0"/>
                          <a:ea typeface="Source Sans Pro" panose="020B0503030403020204" pitchFamily="34" charset="0"/>
                        </a:rPr>
                        <a:t>AUDIT </a:t>
                      </a:r>
                      <a:r>
                        <a:rPr lang="en-US" sz="900" b="1">
                          <a:effectLst/>
                          <a:latin typeface="Source Sans Pro" panose="020B0503030403020204" pitchFamily="34" charset="0"/>
                          <a:ea typeface="Source Sans Pro" panose="020B0503030403020204" pitchFamily="34" charset="0"/>
                        </a:rPr>
                        <a:t>)</a:t>
                      </a:r>
                      <a:r>
                        <a:rPr lang="en-US" sz="900" b="1" baseline="30000">
                          <a:effectLst/>
                          <a:latin typeface="Source Sans Pro" panose="020B0503030403020204" pitchFamily="34" charset="0"/>
                          <a:ea typeface="Source Sans Pro" panose="020B0503030403020204" pitchFamily="34" charset="0"/>
                        </a:rPr>
                        <a:t> </a:t>
                      </a:r>
                      <a:r>
                        <a:rPr lang="en-US" sz="900" b="1" baseline="0">
                          <a:effectLst/>
                          <a:latin typeface="Source Sans Pro" panose="020B0503030403020204" pitchFamily="34" charset="0"/>
                          <a:ea typeface="Source Sans Pro" panose="020B0503030403020204" pitchFamily="34" charset="0"/>
                        </a:rPr>
                        <a:t>or </a:t>
                      </a:r>
                      <a:r>
                        <a:rPr lang="en-US" sz="900" b="1" baseline="0">
                          <a:solidFill>
                            <a:srgbClr val="FF0000"/>
                          </a:solidFill>
                          <a:effectLst/>
                          <a:latin typeface="Source Sans Pro" panose="020B0503030403020204" pitchFamily="34" charset="0"/>
                          <a:ea typeface="Source Sans Pro" panose="020B0503030403020204" pitchFamily="34" charset="0"/>
                        </a:rPr>
                        <a:t>AUDIT-C</a:t>
                      </a:r>
                      <a:endParaRPr lang="en-US" sz="900" b="1">
                        <a:solidFill>
                          <a:srgbClr val="FF000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marL="0" marR="0">
                        <a:spcBef>
                          <a:spcPts val="0"/>
                        </a:spcBef>
                        <a:spcAft>
                          <a:spcPts val="0"/>
                        </a:spcAft>
                      </a:pPr>
                      <a:r>
                        <a:rPr lang="en-US" sz="1100">
                          <a:effectLst/>
                          <a:latin typeface="Source Sans Pro" panose="020B0503030403020204" pitchFamily="34" charset="0"/>
                          <a:ea typeface="Source Sans Pro" panose="020B0503030403020204" pitchFamily="34" charset="0"/>
                        </a:rPr>
                        <a:t>10 items, well-validated for AUDIT; 3 items For AUDIT-C</a:t>
                      </a:r>
                      <a:endParaRPr lang="en-US" sz="11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1435" marR="51435" marT="25718" marB="25718" anchor="ctr"/>
                </a:tc>
                <a:tc>
                  <a:txBody>
                    <a:bodyPr/>
                    <a:lstStyle/>
                    <a:p>
                      <a:pPr lvl="0"/>
                      <a:r>
                        <a:rPr lang="en-US" sz="700" b="0" i="0" u="none" strike="noStrike" cap="none" dirty="0">
                          <a:solidFill>
                            <a:schemeClr val="dk1"/>
                          </a:solidFill>
                          <a:effectLst/>
                          <a:latin typeface="Calibri"/>
                          <a:ea typeface="Calibri"/>
                          <a:cs typeface="Calibri"/>
                          <a:sym typeface="Calibri"/>
                        </a:rPr>
                        <a:t>Saunders, J. B., et al. (1993). "Development of the Alcohol Use Disorders Identification Test (AUDIT): WHO Collaborative Project on Early Detection of Persons with Harmful Alcohol Consumption--II." </a:t>
                      </a:r>
                      <a:r>
                        <a:rPr lang="en-US" sz="700" b="0" i="0" u="sng" strike="noStrike" cap="none" dirty="0">
                          <a:solidFill>
                            <a:schemeClr val="dk1"/>
                          </a:solidFill>
                          <a:effectLst/>
                          <a:latin typeface="Calibri"/>
                          <a:ea typeface="Calibri"/>
                          <a:cs typeface="Calibri"/>
                          <a:sym typeface="Calibri"/>
                        </a:rPr>
                        <a:t>Addiction</a:t>
                      </a:r>
                      <a:r>
                        <a:rPr lang="en-US" sz="700" b="0" i="0" u="none" strike="noStrike" cap="none" dirty="0">
                          <a:solidFill>
                            <a:schemeClr val="dk1"/>
                          </a:solidFill>
                          <a:effectLst/>
                          <a:latin typeface="Calibri"/>
                          <a:ea typeface="Calibri"/>
                          <a:cs typeface="Calibri"/>
                          <a:sym typeface="Calibri"/>
                        </a:rPr>
                        <a:t> </a:t>
                      </a:r>
                      <a:r>
                        <a:rPr lang="en-US" sz="700" b="1" i="0" u="none" strike="noStrike" cap="none" dirty="0">
                          <a:solidFill>
                            <a:schemeClr val="dk1"/>
                          </a:solidFill>
                          <a:effectLst/>
                          <a:latin typeface="Calibri"/>
                          <a:ea typeface="Calibri"/>
                          <a:cs typeface="Calibri"/>
                          <a:sym typeface="Calibri"/>
                        </a:rPr>
                        <a:t>88</a:t>
                      </a:r>
                      <a:r>
                        <a:rPr lang="en-US" sz="700" b="0" i="0" u="none" strike="noStrike" cap="none" dirty="0">
                          <a:solidFill>
                            <a:schemeClr val="dk1"/>
                          </a:solidFill>
                          <a:effectLst/>
                          <a:latin typeface="Calibri"/>
                          <a:ea typeface="Calibri"/>
                          <a:cs typeface="Calibri"/>
                          <a:sym typeface="Calibri"/>
                        </a:rPr>
                        <a:t>(6): 791-804.</a:t>
                      </a:r>
                    </a:p>
                    <a:p>
                      <a:r>
                        <a:rPr lang="en-US" sz="700" b="0" i="0" u="none" strike="noStrike" cap="none" dirty="0">
                          <a:solidFill>
                            <a:schemeClr val="dk1"/>
                          </a:solidFill>
                          <a:effectLst/>
                          <a:latin typeface="Calibri"/>
                          <a:ea typeface="Calibri"/>
                          <a:cs typeface="Calibri"/>
                          <a:sym typeface="Calibri"/>
                        </a:rPr>
                        <a:t> </a:t>
                      </a:r>
                    </a:p>
                  </a:txBody>
                  <a:tcPr marL="51435" marR="51435" marT="25718" marB="25718" anchor="ctr"/>
                </a:tc>
                <a:extLst>
                  <a:ext uri="{0D108BD9-81ED-4DB2-BD59-A6C34878D82A}">
                    <a16:rowId xmlns:a16="http://schemas.microsoft.com/office/drawing/2014/main" val="3279736162"/>
                  </a:ext>
                </a:extLst>
              </a:tr>
            </a:tbl>
          </a:graphicData>
        </a:graphic>
      </p:graphicFrame>
      <p:sp>
        <p:nvSpPr>
          <p:cNvPr id="4" name="Frame 3">
            <a:extLst>
              <a:ext uri="{FF2B5EF4-FFF2-40B4-BE49-F238E27FC236}">
                <a16:creationId xmlns:a16="http://schemas.microsoft.com/office/drawing/2014/main" id="{20EBA27B-89AB-4D61-4C59-8CDCA38A2473}"/>
              </a:ext>
            </a:extLst>
          </p:cNvPr>
          <p:cNvSpPr/>
          <p:nvPr/>
        </p:nvSpPr>
        <p:spPr>
          <a:xfrm>
            <a:off x="743739" y="2950234"/>
            <a:ext cx="6461012" cy="957532"/>
          </a:xfrm>
          <a:prstGeom prst="frame">
            <a:avLst>
              <a:gd name="adj1" fmla="val 439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C0D707CA-F770-0D43-A3CF-BC36A4B098DB}"/>
              </a:ext>
            </a:extLst>
          </p:cNvPr>
          <p:cNvSpPr/>
          <p:nvPr/>
        </p:nvSpPr>
        <p:spPr>
          <a:xfrm>
            <a:off x="743739" y="4275826"/>
            <a:ext cx="6461012" cy="745748"/>
          </a:xfrm>
          <a:prstGeom prst="frame">
            <a:avLst>
              <a:gd name="adj1" fmla="val 439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71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E003FA-85F5-0E59-A5AB-7FC60D783049}"/>
              </a:ext>
            </a:extLst>
          </p:cNvPr>
          <p:cNvSpPr txBox="1"/>
          <p:nvPr/>
        </p:nvSpPr>
        <p:spPr>
          <a:xfrm>
            <a:off x="828053" y="1259197"/>
            <a:ext cx="7892994" cy="334707"/>
          </a:xfrm>
          <a:prstGeom prst="rect">
            <a:avLst/>
          </a:prstGeom>
          <a:noFill/>
        </p:spPr>
        <p:txBody>
          <a:bodyPr wrap="square" rtlCol="0">
            <a:spAutoFit/>
          </a:bodyPr>
          <a:lstStyle/>
          <a:p>
            <a:r>
              <a:rPr lang="en-US" sz="1575" b="1" dirty="0">
                <a:solidFill>
                  <a:schemeClr val="accent1"/>
                </a:solidFill>
                <a:latin typeface="+mj-lt"/>
              </a:rPr>
              <a:t>DSM- 5 Validated Rapid Opioid Use Disorder </a:t>
            </a:r>
            <a:r>
              <a:rPr lang="en-US" sz="1575" b="1" u="sng" dirty="0">
                <a:solidFill>
                  <a:schemeClr val="accent1"/>
                </a:solidFill>
                <a:latin typeface="+mj-lt"/>
              </a:rPr>
              <a:t>Diagnostic</a:t>
            </a:r>
            <a:r>
              <a:rPr lang="en-US" sz="1575" b="1" dirty="0">
                <a:solidFill>
                  <a:schemeClr val="accent1"/>
                </a:solidFill>
                <a:latin typeface="+mj-lt"/>
              </a:rPr>
              <a:t> Tool: </a:t>
            </a:r>
            <a:r>
              <a:rPr lang="en-US" sz="1575" b="1" dirty="0">
                <a:solidFill>
                  <a:srgbClr val="FF0000"/>
                </a:solidFill>
                <a:latin typeface="+mj-lt"/>
              </a:rPr>
              <a:t>ROUDA </a:t>
            </a:r>
          </a:p>
        </p:txBody>
      </p:sp>
      <p:pic>
        <p:nvPicPr>
          <p:cNvPr id="4" name="Picture 3" descr="A close up of a questionnaire&#10;&#10;Description automatically generated">
            <a:extLst>
              <a:ext uri="{FF2B5EF4-FFF2-40B4-BE49-F238E27FC236}">
                <a16:creationId xmlns:a16="http://schemas.microsoft.com/office/drawing/2014/main" id="{DE923CD0-2FDC-517C-9289-F3D168264C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2333" y="1932890"/>
            <a:ext cx="2992493" cy="1599634"/>
          </a:xfrm>
          <a:prstGeom prst="rect">
            <a:avLst/>
          </a:prstGeom>
        </p:spPr>
      </p:pic>
      <p:sp>
        <p:nvSpPr>
          <p:cNvPr id="6" name="TextBox 5">
            <a:extLst>
              <a:ext uri="{FF2B5EF4-FFF2-40B4-BE49-F238E27FC236}">
                <a16:creationId xmlns:a16="http://schemas.microsoft.com/office/drawing/2014/main" id="{1FF8B4A2-2B6C-FE07-0616-0170731FAFF5}"/>
              </a:ext>
            </a:extLst>
          </p:cNvPr>
          <p:cNvSpPr txBox="1"/>
          <p:nvPr/>
        </p:nvSpPr>
        <p:spPr>
          <a:xfrm>
            <a:off x="464698" y="1712106"/>
            <a:ext cx="4096052" cy="2554545"/>
          </a:xfrm>
          <a:prstGeom prst="rect">
            <a:avLst/>
          </a:prstGeom>
          <a:noFill/>
        </p:spPr>
        <p:txBody>
          <a:bodyPr wrap="square">
            <a:spAutoFit/>
          </a:bodyPr>
          <a:lstStyle/>
          <a:p>
            <a:pPr marL="160735" indent="-160735">
              <a:buFont typeface="Arial" panose="020B0604020202020204" pitchFamily="34" charset="0"/>
              <a:buChar char="•"/>
            </a:pPr>
            <a:r>
              <a:rPr lang="en-US" sz="2000" b="1" dirty="0">
                <a:solidFill>
                  <a:schemeClr val="tx1"/>
                </a:solidFill>
              </a:rPr>
              <a:t>ROUDA</a:t>
            </a:r>
            <a:r>
              <a:rPr lang="en-US" sz="2000" dirty="0">
                <a:solidFill>
                  <a:schemeClr val="tx1"/>
                </a:solidFill>
              </a:rPr>
              <a:t>: Validated for DSM‐5 </a:t>
            </a:r>
            <a:r>
              <a:rPr lang="en-US" sz="2000" b="1" dirty="0">
                <a:solidFill>
                  <a:schemeClr val="tx1"/>
                </a:solidFill>
              </a:rPr>
              <a:t>moderate‐to‐severe opioid use disorder</a:t>
            </a:r>
          </a:p>
          <a:p>
            <a:pPr marL="160735" indent="-160735">
              <a:buFont typeface="Arial" panose="020B0604020202020204" pitchFamily="34" charset="0"/>
              <a:buChar char="•"/>
            </a:pPr>
            <a:r>
              <a:rPr lang="en-US" sz="2000" dirty="0">
                <a:solidFill>
                  <a:schemeClr val="tx1"/>
                </a:solidFill>
              </a:rPr>
              <a:t>Non-clinicians can administer</a:t>
            </a:r>
          </a:p>
          <a:p>
            <a:pPr marL="160735" indent="-160735">
              <a:buFont typeface="Arial" panose="020B0604020202020204" pitchFamily="34" charset="0"/>
              <a:buChar char="•"/>
            </a:pPr>
            <a:r>
              <a:rPr lang="en-US" sz="2000" dirty="0">
                <a:solidFill>
                  <a:schemeClr val="tx1"/>
                </a:solidFill>
              </a:rPr>
              <a:t>Rapid DSM-5 </a:t>
            </a:r>
            <a:r>
              <a:rPr lang="en-US" sz="2000" b="1" u="sng" dirty="0">
                <a:solidFill>
                  <a:schemeClr val="tx1"/>
                </a:solidFill>
              </a:rPr>
              <a:t>diagnosis of OUD in &lt; 5 minutes!</a:t>
            </a:r>
          </a:p>
          <a:p>
            <a:pPr marL="160735" indent="-160735">
              <a:buFont typeface="Arial" panose="020B0604020202020204" pitchFamily="34" charset="0"/>
              <a:buChar char="•"/>
            </a:pPr>
            <a:r>
              <a:rPr lang="en-US" sz="2000" dirty="0">
                <a:solidFill>
                  <a:schemeClr val="tx1"/>
                </a:solidFill>
              </a:rPr>
              <a:t>Can lead to immediate treatment with MOUD!</a:t>
            </a:r>
          </a:p>
        </p:txBody>
      </p:sp>
      <p:sp>
        <p:nvSpPr>
          <p:cNvPr id="5" name="TextBox 4">
            <a:extLst>
              <a:ext uri="{FF2B5EF4-FFF2-40B4-BE49-F238E27FC236}">
                <a16:creationId xmlns:a16="http://schemas.microsoft.com/office/drawing/2014/main" id="{590E1A3B-8F17-F345-C777-46FACE592884}"/>
              </a:ext>
            </a:extLst>
          </p:cNvPr>
          <p:cNvSpPr txBox="1"/>
          <p:nvPr/>
        </p:nvSpPr>
        <p:spPr>
          <a:xfrm>
            <a:off x="181331" y="4498588"/>
            <a:ext cx="6325809" cy="611706"/>
          </a:xfrm>
          <a:prstGeom prst="rect">
            <a:avLst/>
          </a:prstGeom>
          <a:noFill/>
        </p:spPr>
        <p:txBody>
          <a:bodyPr wrap="square">
            <a:spAutoFit/>
          </a:bodyPr>
          <a:lstStyle/>
          <a:p>
            <a:r>
              <a:rPr lang="en-US" sz="1125" i="1" dirty="0"/>
              <a:t>Di Paola, A., </a:t>
            </a:r>
            <a:r>
              <a:rPr lang="en-US" sz="1125" i="1" dirty="0">
                <a:solidFill>
                  <a:srgbClr val="1C1D1E"/>
                </a:solidFill>
              </a:rPr>
              <a:t>Farabee, D. and </a:t>
            </a:r>
            <a:r>
              <a:rPr lang="en-US" sz="1125" b="1" i="1" dirty="0">
                <a:solidFill>
                  <a:srgbClr val="1C1D1E"/>
                </a:solidFill>
              </a:rPr>
              <a:t>Springer, S.A</a:t>
            </a:r>
            <a:r>
              <a:rPr lang="en-US" sz="1125" i="1" dirty="0">
                <a:solidFill>
                  <a:srgbClr val="1C1D1E"/>
                </a:solidFill>
              </a:rPr>
              <a:t>. (2023), Validation of Two Diagnostic Assessments for Opioid and Stimulant Use Disorder for Use by Non-Clinicians. Psych Res Clin </a:t>
            </a:r>
            <a:r>
              <a:rPr lang="en-US" sz="1125" i="1" dirty="0" err="1">
                <a:solidFill>
                  <a:srgbClr val="1C1D1E"/>
                </a:solidFill>
              </a:rPr>
              <a:t>Pract</a:t>
            </a:r>
            <a:r>
              <a:rPr lang="en-US" sz="1125" i="1" dirty="0">
                <a:solidFill>
                  <a:srgbClr val="1C1D1E"/>
                </a:solidFill>
              </a:rPr>
              <a:t>, 5: 78-83. </a:t>
            </a:r>
            <a:endParaRPr lang="en-US" sz="1125" i="1" dirty="0"/>
          </a:p>
        </p:txBody>
      </p:sp>
      <p:sp>
        <p:nvSpPr>
          <p:cNvPr id="3" name="Title 2">
            <a:extLst>
              <a:ext uri="{FF2B5EF4-FFF2-40B4-BE49-F238E27FC236}">
                <a16:creationId xmlns:a16="http://schemas.microsoft.com/office/drawing/2014/main" id="{24EC5D26-15D8-908B-E085-5A98F003F3C9}"/>
              </a:ext>
            </a:extLst>
          </p:cNvPr>
          <p:cNvSpPr>
            <a:spLocks noGrp="1"/>
          </p:cNvSpPr>
          <p:nvPr>
            <p:ph type="title"/>
          </p:nvPr>
        </p:nvSpPr>
        <p:spPr>
          <a:xfrm>
            <a:off x="774041" y="373592"/>
            <a:ext cx="7573418" cy="1028700"/>
          </a:xfrm>
        </p:spPr>
        <p:txBody>
          <a:bodyPr/>
          <a:lstStyle/>
          <a:p>
            <a:r>
              <a:rPr lang="en-US" dirty="0">
                <a:solidFill>
                  <a:schemeClr val="tx1"/>
                </a:solidFill>
                <a:cs typeface="Arial"/>
              </a:rPr>
              <a:t>OPIOID USE DISORDER (OUD)</a:t>
            </a:r>
          </a:p>
        </p:txBody>
      </p:sp>
      <p:sp>
        <p:nvSpPr>
          <p:cNvPr id="7" name="Rectangle 6">
            <a:extLst>
              <a:ext uri="{FF2B5EF4-FFF2-40B4-BE49-F238E27FC236}">
                <a16:creationId xmlns:a16="http://schemas.microsoft.com/office/drawing/2014/main" id="{E51F40AC-4FF5-6A46-565F-4B8F3F8B3038}"/>
              </a:ext>
            </a:extLst>
          </p:cNvPr>
          <p:cNvSpPr/>
          <p:nvPr/>
        </p:nvSpPr>
        <p:spPr>
          <a:xfrm>
            <a:off x="4862332" y="2989379"/>
            <a:ext cx="2992493"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If interested in Use Contact </a:t>
            </a:r>
            <a:r>
              <a:rPr lang="en-US" err="1">
                <a:solidFill>
                  <a:schemeClr val="bg1"/>
                </a:solidFill>
              </a:rPr>
              <a:t>Sandra.springer@yale.edu</a:t>
            </a:r>
            <a:endParaRPr lang="en-US">
              <a:solidFill>
                <a:schemeClr val="bg1"/>
              </a:solidFill>
            </a:endParaRPr>
          </a:p>
        </p:txBody>
      </p:sp>
    </p:spTree>
    <p:extLst>
      <p:ext uri="{BB962C8B-B14F-4D97-AF65-F5344CB8AC3E}">
        <p14:creationId xmlns:p14="http://schemas.microsoft.com/office/powerpoint/2010/main" val="1225595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E003FA-85F5-0E59-A5AB-7FC60D783049}"/>
              </a:ext>
            </a:extLst>
          </p:cNvPr>
          <p:cNvSpPr txBox="1"/>
          <p:nvPr/>
        </p:nvSpPr>
        <p:spPr>
          <a:xfrm>
            <a:off x="720291" y="1382457"/>
            <a:ext cx="7943263" cy="334707"/>
          </a:xfrm>
          <a:prstGeom prst="rect">
            <a:avLst/>
          </a:prstGeom>
          <a:noFill/>
        </p:spPr>
        <p:txBody>
          <a:bodyPr wrap="square" rtlCol="0">
            <a:spAutoFit/>
          </a:bodyPr>
          <a:lstStyle/>
          <a:p>
            <a:r>
              <a:rPr lang="en-US" sz="1575" b="1" dirty="0">
                <a:solidFill>
                  <a:schemeClr val="tx1"/>
                </a:solidFill>
                <a:latin typeface="+mj-lt"/>
              </a:rPr>
              <a:t>DSM- 5 Validated Rapid Stimulant Use Disorder </a:t>
            </a:r>
            <a:r>
              <a:rPr lang="en-US" sz="1575" b="1" u="sng" dirty="0">
                <a:solidFill>
                  <a:schemeClr val="tx1"/>
                </a:solidFill>
                <a:latin typeface="+mj-lt"/>
              </a:rPr>
              <a:t>Diagnostic</a:t>
            </a:r>
            <a:r>
              <a:rPr lang="en-US" sz="1575" b="1" dirty="0">
                <a:solidFill>
                  <a:schemeClr val="tx1"/>
                </a:solidFill>
                <a:latin typeface="+mj-lt"/>
              </a:rPr>
              <a:t> Tool: </a:t>
            </a:r>
            <a:r>
              <a:rPr lang="en-US" sz="1575" b="1" dirty="0">
                <a:solidFill>
                  <a:srgbClr val="FF0000"/>
                </a:solidFill>
                <a:latin typeface="+mj-lt"/>
              </a:rPr>
              <a:t>RSUDA</a:t>
            </a:r>
          </a:p>
        </p:txBody>
      </p:sp>
      <p:sp>
        <p:nvSpPr>
          <p:cNvPr id="6" name="TextBox 5">
            <a:extLst>
              <a:ext uri="{FF2B5EF4-FFF2-40B4-BE49-F238E27FC236}">
                <a16:creationId xmlns:a16="http://schemas.microsoft.com/office/drawing/2014/main" id="{1FF8B4A2-2B6C-FE07-0616-0170731FAFF5}"/>
              </a:ext>
            </a:extLst>
          </p:cNvPr>
          <p:cNvSpPr txBox="1"/>
          <p:nvPr/>
        </p:nvSpPr>
        <p:spPr>
          <a:xfrm>
            <a:off x="318048" y="1912699"/>
            <a:ext cx="5013076" cy="1938992"/>
          </a:xfrm>
          <a:prstGeom prst="rect">
            <a:avLst/>
          </a:prstGeom>
          <a:noFill/>
        </p:spPr>
        <p:txBody>
          <a:bodyPr wrap="square">
            <a:spAutoFit/>
          </a:bodyPr>
          <a:lstStyle/>
          <a:p>
            <a:pPr marL="160735" indent="-160735">
              <a:buFont typeface="Arial" panose="020B0604020202020204" pitchFamily="34" charset="0"/>
              <a:buChar char="•"/>
            </a:pPr>
            <a:r>
              <a:rPr lang="en-US" sz="2000" b="1">
                <a:solidFill>
                  <a:srgbClr val="FF0000"/>
                </a:solidFill>
              </a:rPr>
              <a:t>RSUDA</a:t>
            </a:r>
            <a:r>
              <a:rPr lang="en-US" sz="2000"/>
              <a:t>: </a:t>
            </a:r>
          </a:p>
          <a:p>
            <a:pPr marL="160735" indent="-160735">
              <a:buFont typeface="Arial" panose="020B0604020202020204" pitchFamily="34" charset="0"/>
              <a:buChar char="•"/>
            </a:pPr>
            <a:r>
              <a:rPr lang="en-US" sz="2000"/>
              <a:t>Validated to DSM‐5 moderate to severe stimulant use disorder</a:t>
            </a:r>
          </a:p>
          <a:p>
            <a:pPr marL="160735" indent="-160735">
              <a:buFont typeface="Arial" panose="020B0604020202020204" pitchFamily="34" charset="0"/>
              <a:buChar char="•"/>
            </a:pPr>
            <a:r>
              <a:rPr lang="en-US" sz="2000">
                <a:solidFill>
                  <a:schemeClr val="accent1"/>
                </a:solidFill>
              </a:rPr>
              <a:t>Non-clinicians</a:t>
            </a:r>
            <a:r>
              <a:rPr lang="en-US" sz="2000">
                <a:solidFill>
                  <a:schemeClr val="accent4"/>
                </a:solidFill>
              </a:rPr>
              <a:t> </a:t>
            </a:r>
            <a:r>
              <a:rPr lang="en-US" sz="2000"/>
              <a:t>can administer</a:t>
            </a:r>
          </a:p>
          <a:p>
            <a:pPr marL="160735" indent="-160735">
              <a:buFont typeface="Arial" panose="020B0604020202020204" pitchFamily="34" charset="0"/>
              <a:buChar char="•"/>
            </a:pPr>
            <a:r>
              <a:rPr lang="en-US" sz="2000">
                <a:solidFill>
                  <a:schemeClr val="accent1"/>
                </a:solidFill>
              </a:rPr>
              <a:t>Rapid DSM-5 </a:t>
            </a:r>
            <a:r>
              <a:rPr lang="en-US" sz="2000" u="sng">
                <a:solidFill>
                  <a:schemeClr val="accent1"/>
                </a:solidFill>
              </a:rPr>
              <a:t>diagnosis in &lt; 5 minutes! </a:t>
            </a:r>
          </a:p>
          <a:p>
            <a:pPr marL="160735" indent="-160735">
              <a:buFont typeface="Arial" panose="020B0604020202020204" pitchFamily="34" charset="0"/>
              <a:buChar char="•"/>
            </a:pPr>
            <a:r>
              <a:rPr lang="en-US" sz="2000"/>
              <a:t>Can lead to immediate treatment access </a:t>
            </a:r>
          </a:p>
        </p:txBody>
      </p:sp>
      <p:sp>
        <p:nvSpPr>
          <p:cNvPr id="5" name="TextBox 4">
            <a:extLst>
              <a:ext uri="{FF2B5EF4-FFF2-40B4-BE49-F238E27FC236}">
                <a16:creationId xmlns:a16="http://schemas.microsoft.com/office/drawing/2014/main" id="{590E1A3B-8F17-F345-C777-46FACE592884}"/>
              </a:ext>
            </a:extLst>
          </p:cNvPr>
          <p:cNvSpPr txBox="1"/>
          <p:nvPr/>
        </p:nvSpPr>
        <p:spPr>
          <a:xfrm>
            <a:off x="318048" y="4625149"/>
            <a:ext cx="6325809" cy="404085"/>
          </a:xfrm>
          <a:prstGeom prst="rect">
            <a:avLst/>
          </a:prstGeom>
          <a:noFill/>
        </p:spPr>
        <p:txBody>
          <a:bodyPr wrap="square">
            <a:spAutoFit/>
          </a:bodyPr>
          <a:lstStyle/>
          <a:p>
            <a:r>
              <a:rPr lang="en-US" sz="1013" dirty="0"/>
              <a:t>Di Paola, A., </a:t>
            </a:r>
            <a:r>
              <a:rPr lang="en-US" sz="1013" dirty="0">
                <a:solidFill>
                  <a:srgbClr val="1C1D1E"/>
                </a:solidFill>
              </a:rPr>
              <a:t>Farabee, D. and </a:t>
            </a:r>
            <a:r>
              <a:rPr lang="en-US" sz="1013" b="1" dirty="0">
                <a:solidFill>
                  <a:srgbClr val="1C1D1E"/>
                </a:solidFill>
              </a:rPr>
              <a:t>Springer, S.A.</a:t>
            </a:r>
            <a:r>
              <a:rPr lang="en-US" sz="1013" dirty="0">
                <a:solidFill>
                  <a:srgbClr val="1C1D1E"/>
                </a:solidFill>
              </a:rPr>
              <a:t> (2023), Validation of Two Diagnostic Assessments for Opioid and Stimulant Use Disorder for Use by Non-Clinicians. Psych Res Clin </a:t>
            </a:r>
            <a:r>
              <a:rPr lang="en-US" sz="1013" dirty="0" err="1">
                <a:solidFill>
                  <a:srgbClr val="1C1D1E"/>
                </a:solidFill>
              </a:rPr>
              <a:t>Pract</a:t>
            </a:r>
            <a:r>
              <a:rPr lang="en-US" sz="1013" dirty="0">
                <a:solidFill>
                  <a:srgbClr val="1C1D1E"/>
                </a:solidFill>
              </a:rPr>
              <a:t>, 5: 78-83. </a:t>
            </a:r>
            <a:endParaRPr lang="en-US" sz="1013" dirty="0"/>
          </a:p>
        </p:txBody>
      </p:sp>
      <p:pic>
        <p:nvPicPr>
          <p:cNvPr id="3" name="Picture 7" descr="A questionnaire with a list of questions&#10;&#10;Description automatically generated">
            <a:extLst>
              <a:ext uri="{FF2B5EF4-FFF2-40B4-BE49-F238E27FC236}">
                <a16:creationId xmlns:a16="http://schemas.microsoft.com/office/drawing/2014/main" id="{EF2E1C1F-B393-B200-7335-B9565F62C1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1373" y="1912699"/>
            <a:ext cx="2604194" cy="2297540"/>
          </a:xfrm>
          <a:prstGeom prst="rect">
            <a:avLst/>
          </a:prstGeom>
        </p:spPr>
      </p:pic>
      <p:sp>
        <p:nvSpPr>
          <p:cNvPr id="7" name="Title 6">
            <a:extLst>
              <a:ext uri="{FF2B5EF4-FFF2-40B4-BE49-F238E27FC236}">
                <a16:creationId xmlns:a16="http://schemas.microsoft.com/office/drawing/2014/main" id="{748B4189-493A-89C3-CA80-EE946F9D0E0E}"/>
              </a:ext>
            </a:extLst>
          </p:cNvPr>
          <p:cNvSpPr>
            <a:spLocks noGrp="1"/>
          </p:cNvSpPr>
          <p:nvPr>
            <p:ph type="title"/>
          </p:nvPr>
        </p:nvSpPr>
        <p:spPr>
          <a:xfrm>
            <a:off x="464698" y="469089"/>
            <a:ext cx="8454451" cy="1028700"/>
          </a:xfrm>
        </p:spPr>
        <p:txBody>
          <a:bodyPr/>
          <a:lstStyle/>
          <a:p>
            <a:r>
              <a:rPr lang="en-US" dirty="0">
                <a:solidFill>
                  <a:schemeClr val="tx1"/>
                </a:solidFill>
                <a:cs typeface="Arial"/>
              </a:rPr>
              <a:t>STIMULANT USE DISORDER (</a:t>
            </a:r>
            <a:r>
              <a:rPr lang="en-US" dirty="0" err="1">
                <a:solidFill>
                  <a:schemeClr val="tx1"/>
                </a:solidFill>
                <a:cs typeface="Arial"/>
              </a:rPr>
              <a:t>StUD</a:t>
            </a:r>
            <a:r>
              <a:rPr lang="en-US" dirty="0">
                <a:solidFill>
                  <a:schemeClr val="tx1"/>
                </a:solidFill>
                <a:cs typeface="Arial"/>
              </a:rPr>
              <a:t>)</a:t>
            </a:r>
          </a:p>
        </p:txBody>
      </p:sp>
      <p:sp>
        <p:nvSpPr>
          <p:cNvPr id="9" name="Rectangle 8">
            <a:extLst>
              <a:ext uri="{FF2B5EF4-FFF2-40B4-BE49-F238E27FC236}">
                <a16:creationId xmlns:a16="http://schemas.microsoft.com/office/drawing/2014/main" id="{1F5F977F-40F1-EE93-6360-9438B459EDF4}"/>
              </a:ext>
            </a:extLst>
          </p:cNvPr>
          <p:cNvSpPr/>
          <p:nvPr/>
        </p:nvSpPr>
        <p:spPr>
          <a:xfrm>
            <a:off x="6277636" y="2937291"/>
            <a:ext cx="248793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If interested in Use  Contact </a:t>
            </a:r>
            <a:r>
              <a:rPr lang="en-US" err="1">
                <a:solidFill>
                  <a:schemeClr val="bg1"/>
                </a:solidFill>
              </a:rPr>
              <a:t>Sandra.springer@yale.edu</a:t>
            </a:r>
            <a:endParaRPr lang="en-US">
              <a:solidFill>
                <a:schemeClr val="bg1"/>
              </a:solidFill>
            </a:endParaRPr>
          </a:p>
        </p:txBody>
      </p:sp>
    </p:spTree>
    <p:extLst>
      <p:ext uri="{BB962C8B-B14F-4D97-AF65-F5344CB8AC3E}">
        <p14:creationId xmlns:p14="http://schemas.microsoft.com/office/powerpoint/2010/main" val="4135160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6E2B-3E36-884F-9036-ADA772DDCD6F}"/>
              </a:ext>
            </a:extLst>
          </p:cNvPr>
          <p:cNvSpPr>
            <a:spLocks noGrp="1"/>
          </p:cNvSpPr>
          <p:nvPr>
            <p:ph type="title"/>
          </p:nvPr>
        </p:nvSpPr>
        <p:spPr>
          <a:xfrm>
            <a:off x="492240" y="475974"/>
            <a:ext cx="8454451" cy="1028700"/>
          </a:xfrm>
        </p:spPr>
        <p:txBody>
          <a:bodyPr>
            <a:normAutofit fontScale="90000"/>
          </a:bodyPr>
          <a:lstStyle/>
          <a:p>
            <a:r>
              <a:rPr lang="en-US">
                <a:solidFill>
                  <a:schemeClr val="tx1"/>
                </a:solidFill>
                <a:cs typeface="Arial"/>
              </a:rPr>
              <a:t>Alcohol Use Disorders Identification Test (AUDIT)</a:t>
            </a:r>
          </a:p>
        </p:txBody>
      </p:sp>
      <p:pic>
        <p:nvPicPr>
          <p:cNvPr id="4" name="Picture 3">
            <a:extLst>
              <a:ext uri="{FF2B5EF4-FFF2-40B4-BE49-F238E27FC236}">
                <a16:creationId xmlns:a16="http://schemas.microsoft.com/office/drawing/2014/main" id="{A6D7E699-C49E-3F4C-9747-66B5BC66EF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059" y="1428750"/>
            <a:ext cx="2092673" cy="3071813"/>
          </a:xfrm>
          <a:prstGeom prst="rect">
            <a:avLst/>
          </a:prstGeom>
        </p:spPr>
      </p:pic>
      <p:pic>
        <p:nvPicPr>
          <p:cNvPr id="5" name="Picture 4">
            <a:extLst>
              <a:ext uri="{FF2B5EF4-FFF2-40B4-BE49-F238E27FC236}">
                <a16:creationId xmlns:a16="http://schemas.microsoft.com/office/drawing/2014/main" id="{65D53583-FCB2-F249-9376-44D3FEF00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6961" y="1428751"/>
            <a:ext cx="2173452" cy="3071812"/>
          </a:xfrm>
          <a:prstGeom prst="rect">
            <a:avLst/>
          </a:prstGeom>
        </p:spPr>
      </p:pic>
      <p:sp>
        <p:nvSpPr>
          <p:cNvPr id="7" name="TextBox 6">
            <a:extLst>
              <a:ext uri="{FF2B5EF4-FFF2-40B4-BE49-F238E27FC236}">
                <a16:creationId xmlns:a16="http://schemas.microsoft.com/office/drawing/2014/main" id="{C90B0607-390E-FC40-BD84-2D944F7704D1}"/>
              </a:ext>
            </a:extLst>
          </p:cNvPr>
          <p:cNvSpPr txBox="1"/>
          <p:nvPr/>
        </p:nvSpPr>
        <p:spPr>
          <a:xfrm>
            <a:off x="6521735" y="3123018"/>
            <a:ext cx="2234076" cy="1183466"/>
          </a:xfrm>
          <a:prstGeom prst="rect">
            <a:avLst/>
          </a:prstGeom>
          <a:noFill/>
        </p:spPr>
        <p:txBody>
          <a:bodyPr wrap="square">
            <a:spAutoFit/>
          </a:bodyPr>
          <a:lstStyle/>
          <a:p>
            <a:r>
              <a:rPr lang="en-US" sz="1013" dirty="0">
                <a:solidFill>
                  <a:schemeClr val="dk1"/>
                </a:solidFill>
                <a:latin typeface="Calibri"/>
                <a:ea typeface="Calibri"/>
                <a:cs typeface="Calibri"/>
                <a:sym typeface="Calibri"/>
              </a:rPr>
              <a:t>Saunders, J. B., et al. (1993). "Development of the Alcohol Use Disorders Identification Test (AUDIT): WHO Collaborative Project on Early Detection of Persons with Harmful Alcohol Consumption--II." </a:t>
            </a:r>
            <a:r>
              <a:rPr lang="en-US" sz="1013" u="sng" dirty="0">
                <a:solidFill>
                  <a:schemeClr val="dk1"/>
                </a:solidFill>
                <a:latin typeface="Calibri"/>
                <a:ea typeface="Calibri"/>
                <a:cs typeface="Calibri"/>
                <a:sym typeface="Calibri"/>
              </a:rPr>
              <a:t>Addiction</a:t>
            </a:r>
            <a:r>
              <a:rPr lang="en-US" sz="1013" dirty="0">
                <a:solidFill>
                  <a:schemeClr val="dk1"/>
                </a:solidFill>
                <a:latin typeface="Calibri"/>
                <a:ea typeface="Calibri"/>
                <a:cs typeface="Calibri"/>
                <a:sym typeface="Calibri"/>
              </a:rPr>
              <a:t> </a:t>
            </a:r>
            <a:r>
              <a:rPr lang="en-US" sz="1013" b="1" dirty="0">
                <a:solidFill>
                  <a:schemeClr val="dk1"/>
                </a:solidFill>
                <a:latin typeface="Calibri"/>
                <a:ea typeface="Calibri"/>
                <a:cs typeface="Calibri"/>
                <a:sym typeface="Calibri"/>
              </a:rPr>
              <a:t>88</a:t>
            </a:r>
            <a:r>
              <a:rPr lang="en-US" sz="1013" dirty="0">
                <a:solidFill>
                  <a:schemeClr val="dk1"/>
                </a:solidFill>
                <a:latin typeface="Calibri"/>
                <a:ea typeface="Calibri"/>
                <a:cs typeface="Calibri"/>
                <a:sym typeface="Calibri"/>
              </a:rPr>
              <a:t>(6): 791-804.</a:t>
            </a:r>
            <a:endParaRPr lang="en-US" sz="1013" dirty="0"/>
          </a:p>
        </p:txBody>
      </p:sp>
      <p:sp>
        <p:nvSpPr>
          <p:cNvPr id="8" name="Frame 7">
            <a:extLst>
              <a:ext uri="{FF2B5EF4-FFF2-40B4-BE49-F238E27FC236}">
                <a16:creationId xmlns:a16="http://schemas.microsoft.com/office/drawing/2014/main" id="{FA868D99-170D-7F4C-B46C-842B9A766D5F}"/>
              </a:ext>
            </a:extLst>
          </p:cNvPr>
          <p:cNvSpPr/>
          <p:nvPr/>
        </p:nvSpPr>
        <p:spPr>
          <a:xfrm>
            <a:off x="3975652" y="3714751"/>
            <a:ext cx="2056070" cy="536713"/>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9" name="TextBox 8">
            <a:extLst>
              <a:ext uri="{FF2B5EF4-FFF2-40B4-BE49-F238E27FC236}">
                <a16:creationId xmlns:a16="http://schemas.microsoft.com/office/drawing/2014/main" id="{7D5AFB47-7047-F641-B870-A2A295E053C7}"/>
              </a:ext>
            </a:extLst>
          </p:cNvPr>
          <p:cNvSpPr txBox="1"/>
          <p:nvPr/>
        </p:nvSpPr>
        <p:spPr>
          <a:xfrm>
            <a:off x="6220818" y="1746853"/>
            <a:ext cx="2440245" cy="715837"/>
          </a:xfrm>
          <a:prstGeom prst="rect">
            <a:avLst/>
          </a:prstGeom>
          <a:noFill/>
          <a:ln>
            <a:solidFill>
              <a:srgbClr val="FF0000"/>
            </a:solidFill>
          </a:ln>
        </p:spPr>
        <p:txBody>
          <a:bodyPr wrap="square" rtlCol="0">
            <a:spAutoFit/>
          </a:bodyPr>
          <a:lstStyle/>
          <a:p>
            <a:pPr marL="160735" indent="-160735">
              <a:buFont typeface="Arial" panose="020B0604020202020204" pitchFamily="34" charset="0"/>
              <a:buChar char="•"/>
            </a:pPr>
            <a:r>
              <a:rPr lang="en-US" sz="1013"/>
              <a:t>Harmful drinking = score of 8 or &gt;</a:t>
            </a:r>
          </a:p>
          <a:p>
            <a:pPr marL="160735" indent="-160735">
              <a:buFont typeface="Arial" panose="020B0604020202020204" pitchFamily="34" charset="0"/>
              <a:buChar char="•"/>
            </a:pPr>
            <a:r>
              <a:rPr lang="en-US" sz="1013">
                <a:highlight>
                  <a:srgbClr val="FFFF00"/>
                </a:highlight>
              </a:rPr>
              <a:t>Moderate to Severe AUD: </a:t>
            </a:r>
          </a:p>
          <a:p>
            <a:pPr marL="160735" indent="-160735">
              <a:buFont typeface="Arial" panose="020B0604020202020204" pitchFamily="34" charset="0"/>
              <a:buChar char="•"/>
            </a:pPr>
            <a:r>
              <a:rPr lang="en-US" sz="1013" u="sng">
                <a:solidFill>
                  <a:schemeClr val="tx1"/>
                </a:solidFill>
                <a:highlight>
                  <a:srgbClr val="FFFF00"/>
                </a:highlight>
              </a:rPr>
              <a:t>Women 13 or &gt;</a:t>
            </a:r>
          </a:p>
          <a:p>
            <a:pPr marL="160735" indent="-160735">
              <a:buFont typeface="Arial" panose="020B0604020202020204" pitchFamily="34" charset="0"/>
              <a:buChar char="•"/>
            </a:pPr>
            <a:r>
              <a:rPr lang="en-US" sz="1013" u="sng">
                <a:solidFill>
                  <a:schemeClr val="tx1"/>
                </a:solidFill>
                <a:highlight>
                  <a:srgbClr val="FFFF00"/>
                </a:highlight>
              </a:rPr>
              <a:t> Men 15 or &gt;</a:t>
            </a:r>
          </a:p>
        </p:txBody>
      </p:sp>
    </p:spTree>
    <p:extLst>
      <p:ext uri="{BB962C8B-B14F-4D97-AF65-F5344CB8AC3E}">
        <p14:creationId xmlns:p14="http://schemas.microsoft.com/office/powerpoint/2010/main" val="1495763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0748-5D54-14B5-C32C-2CA945C58CF4}"/>
              </a:ext>
            </a:extLst>
          </p:cNvPr>
          <p:cNvSpPr>
            <a:spLocks noGrp="1"/>
          </p:cNvSpPr>
          <p:nvPr>
            <p:ph type="title"/>
          </p:nvPr>
        </p:nvSpPr>
        <p:spPr/>
        <p:txBody>
          <a:bodyPr anchor="ctr">
            <a:normAutofit/>
          </a:bodyPr>
          <a:lstStyle/>
          <a:p>
            <a:r>
              <a:rPr lang="en-US"/>
              <a:t>SUD Treatment </a:t>
            </a:r>
          </a:p>
        </p:txBody>
      </p:sp>
    </p:spTree>
    <p:extLst>
      <p:ext uri="{BB962C8B-B14F-4D97-AF65-F5344CB8AC3E}">
        <p14:creationId xmlns:p14="http://schemas.microsoft.com/office/powerpoint/2010/main" val="17232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30270" y="310721"/>
            <a:ext cx="8454451" cy="1028700"/>
          </a:xfrm>
        </p:spPr>
        <p:txBody>
          <a:bodyPr>
            <a:noAutofit/>
          </a:bodyPr>
          <a:lstStyle/>
          <a:p>
            <a:r>
              <a:rPr lang="en-US" sz="2400">
                <a:solidFill>
                  <a:schemeClr val="tx1"/>
                </a:solidFill>
                <a:latin typeface="Arial"/>
                <a:ea typeface="ＭＳ Ｐゴシック"/>
                <a:cs typeface="ＭＳ Ｐゴシック" pitchFamily="-112" charset="-128"/>
              </a:rPr>
              <a:t>FDA-Approved Medications for Opioid Use Disorder (MOUD)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268947585"/>
              </p:ext>
            </p:extLst>
          </p:nvPr>
        </p:nvGraphicFramePr>
        <p:xfrm>
          <a:off x="576942" y="1169307"/>
          <a:ext cx="6062584" cy="3576077"/>
        </p:xfrm>
        <a:graphic>
          <a:graphicData uri="http://schemas.openxmlformats.org/drawingml/2006/table">
            <a:tbl>
              <a:tblPr>
                <a:tableStyleId>{3C2FFA5D-87B4-456A-9821-1D502468CF0F}</a:tableStyleId>
              </a:tblPr>
              <a:tblGrid>
                <a:gridCol w="1128923">
                  <a:extLst>
                    <a:ext uri="{9D8B030D-6E8A-4147-A177-3AD203B41FA5}">
                      <a16:colId xmlns:a16="http://schemas.microsoft.com/office/drawing/2014/main" val="20000"/>
                    </a:ext>
                  </a:extLst>
                </a:gridCol>
                <a:gridCol w="1631064">
                  <a:extLst>
                    <a:ext uri="{9D8B030D-6E8A-4147-A177-3AD203B41FA5}">
                      <a16:colId xmlns:a16="http://schemas.microsoft.com/office/drawing/2014/main" val="20001"/>
                    </a:ext>
                  </a:extLst>
                </a:gridCol>
                <a:gridCol w="1603572">
                  <a:extLst>
                    <a:ext uri="{9D8B030D-6E8A-4147-A177-3AD203B41FA5}">
                      <a16:colId xmlns:a16="http://schemas.microsoft.com/office/drawing/2014/main" val="20002"/>
                    </a:ext>
                  </a:extLst>
                </a:gridCol>
                <a:gridCol w="1699025">
                  <a:extLst>
                    <a:ext uri="{9D8B030D-6E8A-4147-A177-3AD203B41FA5}">
                      <a16:colId xmlns:a16="http://schemas.microsoft.com/office/drawing/2014/main" val="20003"/>
                    </a:ext>
                  </a:extLst>
                </a:gridCol>
              </a:tblGrid>
              <a:tr h="4783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8000"/>
                        </a:solidFill>
                        <a:effectLst/>
                        <a:latin typeface="Arial" charset="0"/>
                        <a:ea typeface="ＭＳ Ｐゴシック" charset="-128"/>
                        <a:cs typeface="ＭＳ Ｐゴシック" charset="-128"/>
                      </a:endParaRPr>
                    </a:p>
                  </a:txBody>
                  <a:tcPr marL="51435" marR="51435" marT="25718" marB="25718" horzOverflow="overflow">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a:ln>
                            <a:noFill/>
                          </a:ln>
                          <a:solidFill>
                            <a:schemeClr val="tx1"/>
                          </a:solidFill>
                          <a:effectLst/>
                        </a:rPr>
                        <a:t>Methadone</a:t>
                      </a:r>
                      <a:endParaRPr kumimoji="0" lang="en-US" sz="14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51435" marR="51435" marT="25718" marB="25718" horzOverflow="overflow">
                    <a:solidFill>
                      <a:schemeClr val="accent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a:ln>
                            <a:noFill/>
                          </a:ln>
                          <a:solidFill>
                            <a:schemeClr val="tx1"/>
                          </a:solidFill>
                          <a:effectLst/>
                        </a:rPr>
                        <a:t>Buprenorphine</a:t>
                      </a:r>
                      <a:endParaRPr kumimoji="0" lang="en-US" sz="14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51435" marR="51435" marT="25718" marB="25718" horzOverflow="overflow">
                    <a:solidFill>
                      <a:schemeClr val="accent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a:ln>
                            <a:noFill/>
                          </a:ln>
                          <a:solidFill>
                            <a:schemeClr val="tx1"/>
                          </a:solidFill>
                          <a:effectLst/>
                        </a:rPr>
                        <a:t>Extended-release Naltrexone</a:t>
                      </a:r>
                      <a:endParaRPr kumimoji="0" lang="en-US" sz="1400" b="1" i="0" u="none" strike="noStrike" cap="none" normalizeH="0" baseline="0">
                        <a:ln>
                          <a:noFill/>
                        </a:ln>
                        <a:solidFill>
                          <a:schemeClr val="tx1"/>
                        </a:solidFill>
                        <a:effectLst/>
                        <a:latin typeface="Arial" charset="0"/>
                        <a:ea typeface="ＭＳ Ｐゴシック" charset="-128"/>
                        <a:cs typeface="ＭＳ Ｐゴシック" charset="-128"/>
                      </a:endParaRPr>
                    </a:p>
                  </a:txBody>
                  <a:tcPr marL="51435" marR="51435" marT="25718" marB="25718" horzOverflow="overflow">
                    <a:solidFill>
                      <a:schemeClr val="accent3"/>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a:ln>
                            <a:noFill/>
                          </a:ln>
                          <a:solidFill>
                            <a:srgbClr val="000066"/>
                          </a:solidFill>
                          <a:effectLst/>
                        </a:rPr>
                        <a:t>Mechanism of Action</a:t>
                      </a:r>
                      <a:endParaRPr kumimoji="0" lang="en-US" sz="900" b="1"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Full </a:t>
                      </a:r>
                      <a:r>
                        <a:rPr kumimoji="0" lang="en-US" sz="1100" u="none" strike="noStrike" cap="none" normalizeH="0" baseline="0" err="1">
                          <a:ln>
                            <a:noFill/>
                          </a:ln>
                          <a:solidFill>
                            <a:schemeClr val="accent4">
                              <a:lumMod val="10000"/>
                            </a:schemeClr>
                          </a:solidFill>
                          <a:effectLst/>
                        </a:rPr>
                        <a:t>μ</a:t>
                      </a:r>
                      <a:r>
                        <a:rPr kumimoji="0" lang="en-US" sz="1100" u="none" strike="noStrike" cap="none" normalizeH="0" baseline="0">
                          <a:ln>
                            <a:noFill/>
                          </a:ln>
                          <a:solidFill>
                            <a:schemeClr val="accent4">
                              <a:lumMod val="10000"/>
                            </a:schemeClr>
                          </a:solidFill>
                          <a:effectLst/>
                        </a:rPr>
                        <a:t> agonist</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accent4">
                              <a:lumMod val="10000"/>
                            </a:schemeClr>
                          </a:solidFill>
                          <a:effectLst/>
                        </a:rPr>
                        <a:t>Partial </a:t>
                      </a:r>
                      <a:r>
                        <a:rPr kumimoji="0" lang="en-US" sz="1100" u="none" strike="noStrike" cap="none" normalizeH="0" baseline="0" dirty="0" err="1">
                          <a:ln>
                            <a:noFill/>
                          </a:ln>
                          <a:solidFill>
                            <a:schemeClr val="accent4">
                              <a:lumMod val="10000"/>
                            </a:schemeClr>
                          </a:solidFill>
                          <a:effectLst/>
                        </a:rPr>
                        <a:t>μ</a:t>
                      </a:r>
                      <a:r>
                        <a:rPr kumimoji="0" lang="en-US" sz="1100" u="none" strike="noStrike" cap="none" normalizeH="0" baseline="0" dirty="0">
                          <a:ln>
                            <a:noFill/>
                          </a:ln>
                          <a:solidFill>
                            <a:schemeClr val="accent4">
                              <a:lumMod val="10000"/>
                            </a:schemeClr>
                          </a:solidFill>
                          <a:effectLst/>
                        </a:rPr>
                        <a:t> agonist, Partial </a:t>
                      </a:r>
                      <a:r>
                        <a:rPr kumimoji="0" lang="en-US" sz="1100" u="none" strike="noStrike" cap="none" normalizeH="0" baseline="0" dirty="0" err="1">
                          <a:ln>
                            <a:noFill/>
                          </a:ln>
                          <a:solidFill>
                            <a:schemeClr val="accent4">
                              <a:lumMod val="10000"/>
                            </a:schemeClr>
                          </a:solidFill>
                          <a:effectLst/>
                        </a:rPr>
                        <a:t>κ</a:t>
                      </a:r>
                      <a:r>
                        <a:rPr kumimoji="0" lang="en-US" sz="1100" u="none" strike="noStrike" cap="none" normalizeH="0" baseline="0" dirty="0">
                          <a:ln>
                            <a:noFill/>
                          </a:ln>
                          <a:solidFill>
                            <a:schemeClr val="accent4">
                              <a:lumMod val="10000"/>
                            </a:schemeClr>
                          </a:solidFill>
                          <a:effectLst/>
                        </a:rPr>
                        <a:t> antagonist</a:t>
                      </a:r>
                      <a:endParaRPr kumimoji="0" lang="en-US" sz="1100" b="0" i="0" u="none" strike="noStrike" cap="none" normalizeH="0" baseline="0" dirty="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rPr>
                        <a:t>Full </a:t>
                      </a:r>
                      <a:r>
                        <a:rPr kumimoji="0" lang="en-US" sz="1100" u="none" strike="noStrike" cap="none" normalizeH="0" baseline="0">
                          <a:ln>
                            <a:noFill/>
                          </a:ln>
                          <a:solidFill>
                            <a:schemeClr val="accent4">
                              <a:lumMod val="10000"/>
                            </a:schemeClr>
                          </a:solidFill>
                          <a:effectLst/>
                        </a:rPr>
                        <a:t>μ</a:t>
                      </a:r>
                      <a:r>
                        <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rPr>
                        <a:t> antagonist</a:t>
                      </a:r>
                    </a:p>
                  </a:txBody>
                  <a:tcPr marL="51435" marR="51435" marT="25718" marB="25718" horzOverflow="overflow">
                    <a:solidFill>
                      <a:schemeClr val="accent4">
                        <a:lumMod val="20000"/>
                        <a:lumOff val="80000"/>
                      </a:schemeClr>
                    </a:solid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u="none" strike="noStrike" cap="none" normalizeH="0" baseline="0">
                        <a:ln>
                          <a:noFill/>
                        </a:ln>
                        <a:solidFill>
                          <a:srgbClr val="000066"/>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a:ln>
                            <a:noFill/>
                          </a:ln>
                          <a:solidFill>
                            <a:srgbClr val="000066"/>
                          </a:solidFill>
                          <a:effectLst/>
                        </a:rPr>
                        <a:t>Delivery</a:t>
                      </a:r>
                      <a:endParaRPr kumimoji="0" lang="en-US" sz="900" b="1"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Oral</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tx1"/>
                          </a:solidFill>
                          <a:effectLst/>
                        </a:rPr>
                        <a:t>Sublingual, film, injection* </a:t>
                      </a:r>
                      <a:endParaRPr kumimoji="0" lang="en-US" sz="11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128"/>
                          <a:cs typeface="ＭＳ Ｐゴシック" charset="-128"/>
                        </a:rPr>
                        <a:t>Injection</a:t>
                      </a:r>
                    </a:p>
                  </a:txBody>
                  <a:tcPr marL="51435" marR="51435" marT="25718" marB="25718" horzOverflow="overflow">
                    <a:solidFill>
                      <a:schemeClr val="accent4">
                        <a:lumMod val="20000"/>
                        <a:lumOff val="80000"/>
                      </a:schemeClr>
                    </a:solidFill>
                  </a:tcPr>
                </a:tc>
                <a:extLst>
                  <a:ext uri="{0D108BD9-81ED-4DB2-BD59-A6C34878D82A}">
                    <a16:rowId xmlns:a16="http://schemas.microsoft.com/office/drawing/2014/main" val="10002"/>
                  </a:ext>
                </a:extLst>
              </a:tr>
              <a:tr h="5143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u="none" strike="noStrike" cap="none" normalizeH="0" baseline="0">
                        <a:ln>
                          <a:noFill/>
                        </a:ln>
                        <a:solidFill>
                          <a:srgbClr val="000066"/>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a:ln>
                            <a:noFill/>
                          </a:ln>
                          <a:solidFill>
                            <a:srgbClr val="000066"/>
                          </a:solidFill>
                          <a:effectLst/>
                        </a:rPr>
                        <a:t>Frequency</a:t>
                      </a:r>
                      <a:endParaRPr kumimoji="0" lang="en-US" sz="900" b="1"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Daily</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tx1"/>
                          </a:solidFill>
                          <a:effectLst/>
                        </a:rPr>
                        <a:t>Daily oral; weekly/monthly injection; </a:t>
                      </a:r>
                      <a:endParaRPr kumimoji="0" lang="en-US" sz="11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charset="0"/>
                          <a:ea typeface="ＭＳ Ｐゴシック" charset="-128"/>
                          <a:cs typeface="ＭＳ Ｐゴシック" charset="-128"/>
                        </a:rPr>
                        <a:t>monthly</a:t>
                      </a:r>
                    </a:p>
                  </a:txBody>
                  <a:tcPr marL="51435" marR="51435" marT="25718" marB="25718" horzOverflow="overflow">
                    <a:solidFill>
                      <a:schemeClr val="accent4">
                        <a:lumMod val="20000"/>
                        <a:lumOff val="80000"/>
                      </a:schemeClr>
                    </a:solidFill>
                  </a:tcPr>
                </a:tc>
                <a:extLst>
                  <a:ext uri="{0D108BD9-81ED-4DB2-BD59-A6C34878D82A}">
                    <a16:rowId xmlns:a16="http://schemas.microsoft.com/office/drawing/2014/main" val="10003"/>
                  </a:ext>
                </a:extLst>
              </a:tr>
              <a:tr h="4205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u="none" strike="noStrike" cap="none" normalizeH="0" baseline="0">
                        <a:ln>
                          <a:noFill/>
                        </a:ln>
                        <a:solidFill>
                          <a:srgbClr val="000066"/>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a:ln>
                            <a:noFill/>
                          </a:ln>
                          <a:solidFill>
                            <a:srgbClr val="000066"/>
                          </a:solidFill>
                          <a:effectLst/>
                        </a:rPr>
                        <a:t>Setting</a:t>
                      </a:r>
                      <a:endParaRPr kumimoji="0" lang="en-US" sz="900" b="1"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Licensed drug treatment program</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a:ln>
                          <a:noFill/>
                        </a:ln>
                        <a:solidFill>
                          <a:schemeClr val="accent4">
                            <a:lumMod val="10000"/>
                          </a:schemeClr>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a:ln>
                            <a:noFill/>
                          </a:ln>
                          <a:solidFill>
                            <a:schemeClr val="accent4">
                              <a:lumMod val="10000"/>
                            </a:schemeClr>
                          </a:solidFill>
                          <a:effectLst/>
                        </a:rPr>
                        <a:t>PCC/HIV care setting </a:t>
                      </a:r>
                      <a:endParaRPr kumimoji="0" lang="en-US" sz="1100" b="1"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100" b="1" u="none" strike="noStrike" cap="none" normalizeH="0" baseline="0">
                        <a:ln>
                          <a:noFill/>
                        </a:ln>
                        <a:solidFill>
                          <a:schemeClr val="accent4">
                            <a:lumMod val="10000"/>
                          </a:schemeClr>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u="none" strike="noStrike" cap="none" normalizeH="0" baseline="0">
                          <a:ln>
                            <a:noFill/>
                          </a:ln>
                          <a:solidFill>
                            <a:schemeClr val="accent4">
                              <a:lumMod val="10000"/>
                            </a:schemeClr>
                          </a:solidFill>
                          <a:effectLst/>
                        </a:rPr>
                        <a:t>PCC/HIV care setting</a:t>
                      </a:r>
                      <a:endParaRPr kumimoji="0" lang="en-US" sz="1100" b="1"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extLst>
                  <a:ext uri="{0D108BD9-81ED-4DB2-BD59-A6C34878D82A}">
                    <a16:rowId xmlns:a16="http://schemas.microsoft.com/office/drawing/2014/main" val="10004"/>
                  </a:ext>
                </a:extLst>
              </a:tr>
              <a:tr h="13493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u="none" strike="noStrike" cap="none" normalizeH="0" baseline="0">
                        <a:ln>
                          <a:noFill/>
                        </a:ln>
                        <a:solidFill>
                          <a:srgbClr val="000066"/>
                        </a:solidFill>
                        <a:effectLst/>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u="none" strike="noStrike" cap="none" normalizeH="0" baseline="0">
                          <a:ln>
                            <a:noFill/>
                          </a:ln>
                          <a:solidFill>
                            <a:srgbClr val="000066"/>
                          </a:solidFill>
                          <a:effectLst/>
                        </a:rPr>
                        <a:t>Other</a:t>
                      </a:r>
                    </a:p>
                  </a:txBody>
                  <a:tcPr marL="51435" marR="51435" marT="25718" marB="25718" horzOverflow="overflow">
                    <a:solidFill>
                      <a:schemeClr val="accent5">
                        <a:lumMod val="20000"/>
                        <a:lumOff val="80000"/>
                      </a:schemeClr>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a:ln>
                            <a:noFill/>
                          </a:ln>
                          <a:solidFill>
                            <a:schemeClr val="accent4">
                              <a:lumMod val="10000"/>
                            </a:schemeClr>
                          </a:solidFill>
                          <a:effectLst/>
                        </a:rPr>
                        <a:t>Highly structured due to safety concerns. </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a:ln>
                            <a:noFill/>
                          </a:ln>
                          <a:solidFill>
                            <a:schemeClr val="accent4">
                              <a:lumMod val="10000"/>
                            </a:schemeClr>
                          </a:solidFill>
                          <a:effectLst/>
                        </a:rPr>
                        <a:t>OD potential</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rPr>
                        <a:t>Interacts with some ARVs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0" i="0" u="none" strike="noStrike" cap="none" normalizeH="0" baseline="0">
                          <a:ln>
                            <a:noFill/>
                          </a:ln>
                          <a:solidFill>
                            <a:srgbClr val="FF0000"/>
                          </a:solidFill>
                          <a:effectLst/>
                          <a:latin typeface="Arial" charset="0"/>
                          <a:ea typeface="ＭＳ Ｐゴシック" charset="-128"/>
                          <a:cs typeface="ＭＳ Ｐゴシック" charset="-128"/>
                        </a:rPr>
                        <a:t>Reduces HIV Risk Behaviors</a:t>
                      </a:r>
                    </a:p>
                  </a:txBody>
                  <a:tcPr marL="51435" marR="51435" marT="25718" marB="25718" horzOverflow="overflow">
                    <a:solidFill>
                      <a:schemeClr val="accent4">
                        <a:lumMod val="20000"/>
                        <a:lumOff val="80000"/>
                      </a:schemeClr>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0" i="0" u="none" strike="noStrike" cap="none" normalizeH="0" baseline="0" dirty="0">
                          <a:ln>
                            <a:noFill/>
                          </a:ln>
                          <a:solidFill>
                            <a:schemeClr val="accent4">
                              <a:lumMod val="10000"/>
                            </a:schemeClr>
                          </a:solidFill>
                          <a:effectLst/>
                          <a:latin typeface="Arial" charset="0"/>
                          <a:ea typeface="ＭＳ Ｐゴシック" charset="-128"/>
                          <a:cs typeface="ＭＳ Ｐゴシック" charset="-128"/>
                        </a:rPr>
                        <a:t>No interactions with ARVs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0" i="0" u="none" strike="noStrike" cap="none" normalizeH="0" baseline="0" dirty="0">
                          <a:ln>
                            <a:noFill/>
                          </a:ln>
                          <a:solidFill>
                            <a:srgbClr val="FF0000"/>
                          </a:solidFill>
                          <a:effectLst/>
                          <a:latin typeface="Arial" charset="0"/>
                          <a:ea typeface="ＭＳ Ｐゴシック" charset="-128"/>
                          <a:cs typeface="ＭＳ Ｐゴシック" charset="-128"/>
                        </a:rPr>
                        <a:t>Reduces HIV Risk Behaviors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0" i="0" u="none" strike="noStrike" cap="none" normalizeH="0" baseline="0" dirty="0">
                          <a:ln>
                            <a:noFill/>
                          </a:ln>
                          <a:solidFill>
                            <a:srgbClr val="FF0000"/>
                          </a:solidFill>
                          <a:effectLst/>
                          <a:latin typeface="Arial" charset="0"/>
                          <a:ea typeface="ＭＳ Ｐゴシック" charset="-128"/>
                          <a:cs typeface="ＭＳ Ｐゴシック" charset="-128"/>
                        </a:rPr>
                        <a:t>Reduces OD</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1" i="0" u="none" strike="noStrike" cap="none" normalizeH="0" baseline="0" dirty="0">
                          <a:ln>
                            <a:noFill/>
                          </a:ln>
                          <a:solidFill>
                            <a:srgbClr val="FF0000"/>
                          </a:solidFill>
                          <a:effectLst/>
                          <a:latin typeface="Arial" charset="0"/>
                          <a:ea typeface="ＭＳ Ｐゴシック" charset="-128"/>
                          <a:cs typeface="ＭＳ Ｐゴシック" charset="-128"/>
                        </a:rPr>
                        <a:t>Improves HIV Viral Suppression (VS)</a:t>
                      </a:r>
                      <a:endParaRPr kumimoji="0" lang="en-US" sz="900" b="1" i="0" u="none" strike="noStrike" cap="none" normalizeH="0" baseline="30000" dirty="0">
                        <a:ln>
                          <a:noFill/>
                        </a:ln>
                        <a:solidFill>
                          <a:srgbClr val="FF0000"/>
                        </a:solidFill>
                        <a:effectLst/>
                        <a:latin typeface="Arial" charset="0"/>
                        <a:ea typeface="ＭＳ Ｐゴシック" charset="-128"/>
                        <a:cs typeface="ＭＳ Ｐゴシック" charset="-128"/>
                      </a:endParaRPr>
                    </a:p>
                  </a:txBody>
                  <a:tcPr marL="51435" marR="51435" marT="25718" marB="25718" horzOverflow="overflow">
                    <a:solidFill>
                      <a:schemeClr val="accent4">
                        <a:lumMod val="20000"/>
                        <a:lumOff val="80000"/>
                      </a:schemeClr>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dirty="0">
                          <a:ln>
                            <a:noFill/>
                          </a:ln>
                          <a:solidFill>
                            <a:schemeClr val="tx1"/>
                          </a:solidFill>
                          <a:effectLst/>
                        </a:rPr>
                        <a:t>Also treats Alcohol Use Disorders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dirty="0">
                          <a:ln>
                            <a:noFill/>
                          </a:ln>
                          <a:solidFill>
                            <a:srgbClr val="FF0000"/>
                          </a:solidFill>
                          <a:effectLst/>
                        </a:rPr>
                        <a:t>No overdose or diversion concerns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dirty="0">
                          <a:ln>
                            <a:noFill/>
                          </a:ln>
                          <a:solidFill>
                            <a:srgbClr val="FF0000"/>
                          </a:solidFill>
                          <a:effectLst/>
                        </a:rPr>
                        <a:t>Reduces HIV Risk Behaviors</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u="none" strike="noStrike" cap="none" normalizeH="0" baseline="0" dirty="0">
                          <a:ln>
                            <a:noFill/>
                          </a:ln>
                          <a:solidFill>
                            <a:srgbClr val="FF0000"/>
                          </a:solidFill>
                          <a:effectLst/>
                        </a:rPr>
                        <a:t>Reduces Overdose</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900" b="1" u="none" strike="noStrike" cap="none" normalizeH="0" baseline="0" dirty="0">
                          <a:ln>
                            <a:noFill/>
                          </a:ln>
                          <a:solidFill>
                            <a:srgbClr val="FF0000"/>
                          </a:solidFill>
                          <a:effectLst/>
                        </a:rPr>
                        <a:t>Improves VS*</a:t>
                      </a:r>
                      <a:r>
                        <a:rPr kumimoji="0" lang="en-US" sz="900" b="1" u="none" strike="noStrike" cap="none" normalizeH="0" baseline="30000" dirty="0">
                          <a:ln>
                            <a:noFill/>
                          </a:ln>
                          <a:solidFill>
                            <a:srgbClr val="FF0000"/>
                          </a:solidFill>
                          <a:effectLst/>
                        </a:rPr>
                        <a:t>2,3</a:t>
                      </a:r>
                    </a:p>
                  </a:txBody>
                  <a:tcPr marL="51435" marR="51435" marT="25718" marB="25718" horzOverflow="overflow">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2" name="Frame 1">
            <a:extLst>
              <a:ext uri="{FF2B5EF4-FFF2-40B4-BE49-F238E27FC236}">
                <a16:creationId xmlns:a16="http://schemas.microsoft.com/office/drawing/2014/main" id="{3ECCF085-C68E-5147-8AD1-BB94763A82B8}"/>
              </a:ext>
            </a:extLst>
          </p:cNvPr>
          <p:cNvSpPr/>
          <p:nvPr/>
        </p:nvSpPr>
        <p:spPr>
          <a:xfrm>
            <a:off x="4771983" y="2929476"/>
            <a:ext cx="3290083" cy="457418"/>
          </a:xfrm>
          <a:prstGeom prst="frame">
            <a:avLst>
              <a:gd name="adj1" fmla="val 750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205"/>
    </mc:Choice>
    <mc:Fallback xmlns="">
      <p:transition spd="slow" advTm="322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69" y="642543"/>
            <a:ext cx="8775560" cy="758855"/>
          </a:xfrm>
        </p:spPr>
        <p:txBody>
          <a:bodyPr anchor="ctr">
            <a:normAutofit fontScale="90000"/>
          </a:bodyPr>
          <a:lstStyle/>
          <a:p>
            <a:r>
              <a:rPr lang="en-US" sz="2300" b="1">
                <a:cs typeface="Arial"/>
              </a:rPr>
              <a:t>Long-Acting Injectable (LAI) Forms of Buprenorphine May Improve Adherence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9595046"/>
              </p:ext>
            </p:extLst>
          </p:nvPr>
        </p:nvGraphicFramePr>
        <p:xfrm>
          <a:off x="173566" y="1571630"/>
          <a:ext cx="8775564" cy="2351454"/>
        </p:xfrm>
        <a:graphic>
          <a:graphicData uri="http://schemas.openxmlformats.org/drawingml/2006/table">
            <a:tbl>
              <a:tblPr firstRow="1" bandRow="1">
                <a:noFill/>
                <a:tableStyleId>{5C22544A-7EE6-4342-B048-85BDC9FD1C3A}</a:tableStyleId>
              </a:tblPr>
              <a:tblGrid>
                <a:gridCol w="1193326">
                  <a:extLst>
                    <a:ext uri="{9D8B030D-6E8A-4147-A177-3AD203B41FA5}">
                      <a16:colId xmlns:a16="http://schemas.microsoft.com/office/drawing/2014/main" val="20000"/>
                    </a:ext>
                  </a:extLst>
                </a:gridCol>
                <a:gridCol w="2058078">
                  <a:extLst>
                    <a:ext uri="{9D8B030D-6E8A-4147-A177-3AD203B41FA5}">
                      <a16:colId xmlns:a16="http://schemas.microsoft.com/office/drawing/2014/main" val="20001"/>
                    </a:ext>
                  </a:extLst>
                </a:gridCol>
                <a:gridCol w="1451044">
                  <a:extLst>
                    <a:ext uri="{9D8B030D-6E8A-4147-A177-3AD203B41FA5}">
                      <a16:colId xmlns:a16="http://schemas.microsoft.com/office/drawing/2014/main" val="20002"/>
                    </a:ext>
                  </a:extLst>
                </a:gridCol>
                <a:gridCol w="943370">
                  <a:extLst>
                    <a:ext uri="{9D8B030D-6E8A-4147-A177-3AD203B41FA5}">
                      <a16:colId xmlns:a16="http://schemas.microsoft.com/office/drawing/2014/main" val="20003"/>
                    </a:ext>
                  </a:extLst>
                </a:gridCol>
                <a:gridCol w="929398">
                  <a:extLst>
                    <a:ext uri="{9D8B030D-6E8A-4147-A177-3AD203B41FA5}">
                      <a16:colId xmlns:a16="http://schemas.microsoft.com/office/drawing/2014/main" val="20004"/>
                    </a:ext>
                  </a:extLst>
                </a:gridCol>
                <a:gridCol w="909214">
                  <a:extLst>
                    <a:ext uri="{9D8B030D-6E8A-4147-A177-3AD203B41FA5}">
                      <a16:colId xmlns:a16="http://schemas.microsoft.com/office/drawing/2014/main" val="20005"/>
                    </a:ext>
                  </a:extLst>
                </a:gridCol>
                <a:gridCol w="1291134">
                  <a:extLst>
                    <a:ext uri="{9D8B030D-6E8A-4147-A177-3AD203B41FA5}">
                      <a16:colId xmlns:a16="http://schemas.microsoft.com/office/drawing/2014/main" val="20006"/>
                    </a:ext>
                  </a:extLst>
                </a:gridCol>
              </a:tblGrid>
              <a:tr h="634776">
                <a:tc>
                  <a:txBody>
                    <a:bodyPr/>
                    <a:lstStyle/>
                    <a:p>
                      <a:pPr algn="ctr"/>
                      <a:r>
                        <a:rPr lang="en-US" sz="1000" b="1">
                          <a:solidFill>
                            <a:srgbClr val="FFFFFF"/>
                          </a:solidFill>
                        </a:rPr>
                        <a:t>Form of LA- Buprenorphine</a:t>
                      </a:r>
                    </a:p>
                  </a:txBody>
                  <a:tcPr marL="126567" marR="75940" marT="75940" marB="7594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endParaRPr lang="en-US" sz="1000" b="1" baseline="0">
                        <a:solidFill>
                          <a:srgbClr val="FFFFFF"/>
                        </a:solidFill>
                      </a:endParaRPr>
                    </a:p>
                    <a:p>
                      <a:pPr algn="ctr"/>
                      <a:r>
                        <a:rPr lang="en-US" sz="1000" b="1" baseline="0">
                          <a:solidFill>
                            <a:srgbClr val="FFFFFF"/>
                          </a:solidFill>
                        </a:rPr>
                        <a:t>Induction</a:t>
                      </a:r>
                    </a:p>
                    <a:p>
                      <a:pPr algn="ctr"/>
                      <a:endParaRPr lang="en-US" sz="1000" b="1">
                        <a:solidFill>
                          <a:srgbClr val="FFFFFF"/>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r>
                        <a:rPr lang="en-US" sz="1000" b="1">
                          <a:solidFill>
                            <a:srgbClr val="FFFFFF"/>
                          </a:solidFill>
                        </a:rPr>
                        <a:t> How to Administer</a:t>
                      </a:r>
                    </a:p>
                    <a:p>
                      <a:pPr algn="ctr"/>
                      <a:r>
                        <a:rPr lang="en-US" sz="1000" b="1">
                          <a:solidFill>
                            <a:srgbClr val="FFFFFF"/>
                          </a:solidFill>
                        </a:rPr>
                        <a:t>&amp; Location</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endParaRPr lang="en-US" sz="1000" b="1">
                        <a:solidFill>
                          <a:srgbClr val="FFFFFF"/>
                        </a:solidFill>
                      </a:endParaRPr>
                    </a:p>
                    <a:p>
                      <a:pPr algn="ctr"/>
                      <a:r>
                        <a:rPr lang="en-US" sz="1000" b="1">
                          <a:solidFill>
                            <a:srgbClr val="FFFFFF"/>
                          </a:solidFill>
                        </a:rPr>
                        <a:t>Dose </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endParaRPr lang="en-US" sz="1000" b="1">
                        <a:solidFill>
                          <a:srgbClr val="FFFFFF"/>
                        </a:solidFill>
                      </a:endParaRPr>
                    </a:p>
                    <a:p>
                      <a:pPr algn="ctr"/>
                      <a:r>
                        <a:rPr lang="en-US" sz="1000" b="1">
                          <a:solidFill>
                            <a:srgbClr val="FFFFFF"/>
                          </a:solidFill>
                        </a:rPr>
                        <a:t>Frequency</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endParaRPr lang="en-US" sz="1000" b="1">
                        <a:solidFill>
                          <a:srgbClr val="FFFFFF"/>
                        </a:solidFill>
                      </a:endParaRPr>
                    </a:p>
                    <a:p>
                      <a:pPr algn="ctr"/>
                      <a:r>
                        <a:rPr lang="en-US" sz="1000" b="1">
                          <a:solidFill>
                            <a:srgbClr val="FFFFFF"/>
                          </a:solidFill>
                        </a:rPr>
                        <a:t>Outcomes</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endParaRPr lang="en-US" sz="1000" b="1">
                        <a:solidFill>
                          <a:srgbClr val="FFFFFF"/>
                        </a:solidFill>
                      </a:endParaRPr>
                    </a:p>
                    <a:p>
                      <a:pPr algn="ctr"/>
                      <a:r>
                        <a:rPr lang="en-US" sz="1000" b="1">
                          <a:solidFill>
                            <a:srgbClr val="FFFFFF"/>
                          </a:solidFill>
                        </a:rPr>
                        <a:t>Special Issues</a:t>
                      </a:r>
                    </a:p>
                  </a:txBody>
                  <a:tcPr marL="126567" marR="75940" marT="75940" marB="7594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10000"/>
                  </a:ext>
                </a:extLst>
              </a:tr>
              <a:tr h="932860">
                <a:tc>
                  <a:txBody>
                    <a:bodyPr/>
                    <a:lstStyle/>
                    <a:p>
                      <a:pPr algn="ctr"/>
                      <a:r>
                        <a:rPr lang="en-US" sz="1300" b="1">
                          <a:solidFill>
                            <a:schemeClr val="tx1">
                              <a:lumMod val="85000"/>
                              <a:lumOff val="15000"/>
                            </a:schemeClr>
                          </a:solidFill>
                        </a:rPr>
                        <a:t>Sublocade</a:t>
                      </a:r>
                    </a:p>
                    <a:p>
                      <a:pPr algn="ctr"/>
                      <a:endParaRPr lang="en-US" sz="1300" b="1">
                        <a:solidFill>
                          <a:schemeClr val="tx1">
                            <a:lumMod val="85000"/>
                            <a:lumOff val="15000"/>
                          </a:schemeClr>
                        </a:solidFill>
                      </a:endParaRPr>
                    </a:p>
                  </a:txBody>
                  <a:tcPr marL="126567" marR="75940" marT="75940" marB="7594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1000" baseline="0">
                          <a:solidFill>
                            <a:schemeClr val="tx1">
                              <a:lumMod val="85000"/>
                              <a:lumOff val="15000"/>
                            </a:schemeClr>
                          </a:solidFill>
                        </a:rPr>
                        <a:t>Can do one dose of SL bupe 4-8mg and then 300 mg injection same day and administer 2</a:t>
                      </a:r>
                      <a:r>
                        <a:rPr lang="en-US" sz="1000" baseline="30000">
                          <a:solidFill>
                            <a:schemeClr val="tx1">
                              <a:lumMod val="85000"/>
                              <a:lumOff val="15000"/>
                            </a:schemeClr>
                          </a:solidFill>
                        </a:rPr>
                        <a:t>nd</a:t>
                      </a:r>
                      <a:r>
                        <a:rPr lang="en-US" sz="1000" baseline="0">
                          <a:solidFill>
                            <a:schemeClr val="tx1">
                              <a:lumMod val="85000"/>
                              <a:lumOff val="15000"/>
                            </a:schemeClr>
                          </a:solidFill>
                        </a:rPr>
                        <a:t> 300mg dose in 1 week </a:t>
                      </a: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lumMod val="85000"/>
                              <a:lumOff val="15000"/>
                            </a:schemeClr>
                          </a:solidFill>
                        </a:rPr>
                        <a:t>Sub-Cutaneous (SC) injection Upper Arm/</a:t>
                      </a:r>
                      <a:r>
                        <a:rPr lang="en-US" sz="1000" baseline="0">
                          <a:solidFill>
                            <a:schemeClr val="tx1">
                              <a:lumMod val="85000"/>
                              <a:lumOff val="15000"/>
                            </a:schemeClr>
                          </a:solidFill>
                        </a:rPr>
                        <a:t> Thigh/Buttock/ Abdomen</a:t>
                      </a:r>
                      <a:endParaRPr lang="en-US" sz="1000">
                        <a:solidFill>
                          <a:schemeClr val="tx1">
                            <a:lumMod val="85000"/>
                            <a:lumOff val="15000"/>
                          </a:schemeClr>
                        </a:solidFill>
                      </a:endParaRPr>
                    </a:p>
                    <a:p>
                      <a:pPr algn="ct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1000">
                          <a:solidFill>
                            <a:schemeClr val="tx1">
                              <a:lumMod val="85000"/>
                              <a:lumOff val="15000"/>
                            </a:schemeClr>
                          </a:solidFill>
                        </a:rPr>
                        <a:t>300mg, </a:t>
                      </a:r>
                    </a:p>
                    <a:p>
                      <a:pPr algn="ctr"/>
                      <a:r>
                        <a:rPr lang="en-US" sz="1000">
                          <a:solidFill>
                            <a:schemeClr val="tx1">
                              <a:lumMod val="85000"/>
                              <a:lumOff val="15000"/>
                            </a:schemeClr>
                          </a:solidFill>
                        </a:rPr>
                        <a:t>100mg</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1000">
                          <a:solidFill>
                            <a:schemeClr val="tx1">
                              <a:lumMod val="85000"/>
                              <a:lumOff val="15000"/>
                            </a:schemeClr>
                          </a:solidFill>
                        </a:rPr>
                        <a:t>Monthly </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0" marR="0" indent="0" algn="ctr" defTabSz="457178" rtl="0" eaLnBrk="1" fontAlgn="auto" latinLnBrk="0" hangingPunct="1">
                        <a:lnSpc>
                          <a:spcPct val="100000"/>
                        </a:lnSpc>
                        <a:spcBef>
                          <a:spcPts val="0"/>
                        </a:spcBef>
                        <a:spcAft>
                          <a:spcPts val="0"/>
                        </a:spcAft>
                        <a:buClrTx/>
                        <a:buSzTx/>
                        <a:buFontTx/>
                        <a:buNone/>
                        <a:tabLst/>
                        <a:defRPr/>
                      </a:pPr>
                      <a:r>
                        <a:rPr lang="en-US" sz="1000">
                          <a:solidFill>
                            <a:schemeClr val="tx1">
                              <a:lumMod val="85000"/>
                              <a:lumOff val="15000"/>
                            </a:schemeClr>
                          </a:solidFill>
                          <a:latin typeface="Wingdings"/>
                          <a:ea typeface="Wingdings"/>
                          <a:cs typeface="Wingdings"/>
                          <a:sym typeface="Wingdings"/>
                        </a:rPr>
                        <a:t></a:t>
                      </a:r>
                      <a:r>
                        <a:rPr lang="en-US" sz="1000" kern="1200">
                          <a:solidFill>
                            <a:schemeClr val="tx1">
                              <a:lumMod val="85000"/>
                              <a:lumOff val="15000"/>
                            </a:schemeClr>
                          </a:solidFill>
                          <a:latin typeface="+mn-lt"/>
                          <a:ea typeface="+mn-ea"/>
                          <a:cs typeface="+mn-cs"/>
                          <a:sym typeface="Wingdings"/>
                        </a:rPr>
                        <a:t>Use</a:t>
                      </a:r>
                    </a:p>
                    <a:p>
                      <a:pPr algn="ct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indent="-285750" algn="l">
                        <a:buFont typeface="Arial"/>
                        <a:buChar char="•"/>
                      </a:pPr>
                      <a:r>
                        <a:rPr lang="en-US" sz="1000">
                          <a:solidFill>
                            <a:schemeClr val="tx1">
                              <a:lumMod val="85000"/>
                              <a:lumOff val="15000"/>
                            </a:schemeClr>
                          </a:solidFill>
                        </a:rPr>
                        <a:t>REMS</a:t>
                      </a:r>
                    </a:p>
                    <a:p>
                      <a:pPr marL="285750" indent="-285750" algn="l">
                        <a:buFont typeface="Arial"/>
                        <a:buChar char="•"/>
                      </a:pPr>
                      <a:r>
                        <a:rPr lang="en-US" sz="1000">
                          <a:solidFill>
                            <a:schemeClr val="tx1">
                              <a:lumMod val="85000"/>
                              <a:lumOff val="15000"/>
                            </a:schemeClr>
                          </a:solidFill>
                        </a:rPr>
                        <a:t>Refrigeration</a:t>
                      </a:r>
                    </a:p>
                  </a:txBody>
                  <a:tcPr marL="126567" marR="75940" marT="75940" marB="7594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03"/>
                  </a:ext>
                </a:extLst>
              </a:tr>
              <a:tr h="783818">
                <a:tc>
                  <a:txBody>
                    <a:bodyPr/>
                    <a:lstStyle/>
                    <a:p>
                      <a:pPr algn="ctr"/>
                      <a:r>
                        <a:rPr lang="en-US" sz="1300" b="1" dirty="0" err="1">
                          <a:solidFill>
                            <a:schemeClr val="tx1">
                              <a:lumMod val="85000"/>
                              <a:lumOff val="15000"/>
                            </a:schemeClr>
                          </a:solidFill>
                        </a:rPr>
                        <a:t>Brixadi</a:t>
                      </a:r>
                      <a:endParaRPr lang="en-US" sz="1300" b="1" dirty="0">
                        <a:solidFill>
                          <a:schemeClr val="tx1">
                            <a:lumMod val="85000"/>
                            <a:lumOff val="15000"/>
                          </a:schemeClr>
                        </a:solidFill>
                      </a:endParaRPr>
                    </a:p>
                  </a:txBody>
                  <a:tcPr marL="126567" marR="75940" marT="75940" marB="75940">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a:r>
                        <a:rPr lang="en-US" sz="1000" baseline="0">
                          <a:solidFill>
                            <a:schemeClr val="tx1">
                              <a:lumMod val="85000"/>
                              <a:lumOff val="15000"/>
                            </a:schemeClr>
                          </a:solidFill>
                        </a:rPr>
                        <a:t>Naïve of SL BUP or switch from SL BUP can be done same day </a:t>
                      </a: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a:r>
                        <a:rPr lang="en-US" sz="1000">
                          <a:solidFill>
                            <a:schemeClr val="tx1">
                              <a:lumMod val="85000"/>
                              <a:lumOff val="15000"/>
                            </a:schemeClr>
                          </a:solidFill>
                        </a:rPr>
                        <a:t>SC injection</a:t>
                      </a:r>
                    </a:p>
                    <a:p>
                      <a:pPr algn="ctr"/>
                      <a:r>
                        <a:rPr lang="en-US" sz="1000">
                          <a:solidFill>
                            <a:schemeClr val="tx1">
                              <a:lumMod val="85000"/>
                              <a:lumOff val="15000"/>
                            </a:schemeClr>
                          </a:solidFill>
                        </a:rPr>
                        <a:t>Upper Arm/</a:t>
                      </a:r>
                      <a:r>
                        <a:rPr lang="en-US" sz="1000" baseline="0">
                          <a:solidFill>
                            <a:schemeClr val="tx1">
                              <a:lumMod val="85000"/>
                              <a:lumOff val="15000"/>
                            </a:schemeClr>
                          </a:solidFill>
                        </a:rPr>
                        <a:t> Thigh/Buttock/ Abdomen</a:t>
                      </a: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indent="0" algn="ctr">
                        <a:buFont typeface="Arial"/>
                        <a:buNone/>
                      </a:pPr>
                      <a:r>
                        <a:rPr lang="en-US" sz="1000">
                          <a:solidFill>
                            <a:schemeClr val="tx1">
                              <a:lumMod val="85000"/>
                              <a:lumOff val="15000"/>
                            </a:schemeClr>
                          </a:solidFill>
                        </a:rPr>
                        <a:t>8/16/24/32 mg weekly</a:t>
                      </a:r>
                    </a:p>
                    <a:p>
                      <a:pPr marL="0" indent="0" algn="ctr">
                        <a:buFont typeface="Arial"/>
                        <a:buNone/>
                      </a:pPr>
                      <a:r>
                        <a:rPr lang="en-US" sz="1000">
                          <a:solidFill>
                            <a:schemeClr val="tx1">
                              <a:lumMod val="85000"/>
                              <a:lumOff val="15000"/>
                            </a:schemeClr>
                          </a:solidFill>
                        </a:rPr>
                        <a:t>-64/96/128</a:t>
                      </a:r>
                      <a:r>
                        <a:rPr lang="en-US" sz="1000" baseline="0">
                          <a:solidFill>
                            <a:schemeClr val="tx1">
                              <a:lumMod val="85000"/>
                              <a:lumOff val="15000"/>
                            </a:schemeClr>
                          </a:solidFill>
                        </a:rPr>
                        <a:t> mg monthly</a:t>
                      </a:r>
                      <a:endParaRPr lang="en-US" sz="1000">
                        <a:solidFill>
                          <a:schemeClr val="tx1">
                            <a:lumMod val="85000"/>
                            <a:lumOff val="15000"/>
                          </a:schemeClr>
                        </a:solidFill>
                      </a:endParaRP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ctr"/>
                      <a:r>
                        <a:rPr lang="en-US" sz="1000">
                          <a:solidFill>
                            <a:schemeClr val="tx1">
                              <a:lumMod val="85000"/>
                              <a:lumOff val="15000"/>
                            </a:schemeClr>
                          </a:solidFill>
                        </a:rPr>
                        <a:t>Weekly or monthly </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0" marR="0" indent="0" algn="ctr" defTabSz="457178" rtl="0" eaLnBrk="1" fontAlgn="auto" latinLnBrk="0" hangingPunct="1">
                        <a:lnSpc>
                          <a:spcPct val="100000"/>
                        </a:lnSpc>
                        <a:spcBef>
                          <a:spcPts val="0"/>
                        </a:spcBef>
                        <a:spcAft>
                          <a:spcPts val="0"/>
                        </a:spcAft>
                        <a:buClrTx/>
                        <a:buSzTx/>
                        <a:buFontTx/>
                        <a:buNone/>
                        <a:tabLst/>
                        <a:defRPr/>
                      </a:pPr>
                      <a:r>
                        <a:rPr lang="en-US" sz="1000">
                          <a:solidFill>
                            <a:schemeClr val="tx1">
                              <a:lumMod val="85000"/>
                              <a:lumOff val="15000"/>
                            </a:schemeClr>
                          </a:solidFill>
                          <a:latin typeface="Wingdings"/>
                          <a:ea typeface="Wingdings"/>
                          <a:cs typeface="Wingdings"/>
                          <a:sym typeface="Wingdings"/>
                        </a:rPr>
                        <a:t></a:t>
                      </a:r>
                      <a:r>
                        <a:rPr lang="en-US" sz="1000" kern="1200">
                          <a:solidFill>
                            <a:schemeClr val="tx1">
                              <a:lumMod val="85000"/>
                              <a:lumOff val="15000"/>
                            </a:schemeClr>
                          </a:solidFill>
                          <a:latin typeface="+mn-lt"/>
                          <a:ea typeface="+mn-ea"/>
                          <a:cs typeface="+mn-cs"/>
                          <a:sym typeface="Wingdings"/>
                        </a:rPr>
                        <a:t>Use</a:t>
                      </a:r>
                    </a:p>
                  </a:txBody>
                  <a:tcPr marL="126567" marR="75940" marT="75940" marB="7594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marL="285750" indent="-285750" algn="ctr">
                        <a:buFont typeface="Arial"/>
                        <a:buChar char="•"/>
                      </a:pPr>
                      <a:r>
                        <a:rPr lang="en-US" sz="1000" dirty="0">
                          <a:solidFill>
                            <a:schemeClr val="tx1">
                              <a:lumMod val="85000"/>
                              <a:lumOff val="15000"/>
                            </a:schemeClr>
                          </a:solidFill>
                        </a:rPr>
                        <a:t>REMS</a:t>
                      </a:r>
                    </a:p>
                  </a:txBody>
                  <a:tcPr marL="126567" marR="75940" marT="75940" marB="75940">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10004"/>
                  </a:ext>
                </a:extLst>
              </a:tr>
            </a:tbl>
          </a:graphicData>
        </a:graphic>
      </p:graphicFrame>
      <p:sp>
        <p:nvSpPr>
          <p:cNvPr id="9" name="Slide Number Placeholder 3" hidden="1">
            <a:extLst>
              <a:ext uri="{FF2B5EF4-FFF2-40B4-BE49-F238E27FC236}">
                <a16:creationId xmlns:a16="http://schemas.microsoft.com/office/drawing/2014/main" id="{671F65DD-4F9E-A663-20B0-19666A793FD9}"/>
              </a:ext>
            </a:extLst>
          </p:cNvPr>
          <p:cNvSpPr>
            <a:spLocks noGrp="1"/>
          </p:cNvSpPr>
          <p:nvPr>
            <p:ph type="sldNum" sz="quarter" idx="4"/>
          </p:nvPr>
        </p:nvSpPr>
        <p:spPr>
          <a:xfrm>
            <a:off x="8802688" y="4795838"/>
            <a:ext cx="341312" cy="273050"/>
          </a:xfrm>
        </p:spPr>
        <p:txBody>
          <a:bodyPr/>
          <a:lstStyle/>
          <a:p>
            <a:pPr>
              <a:spcAft>
                <a:spcPts val="450"/>
              </a:spcAft>
            </a:pPr>
            <a:fld id="{633B08E3-7A67-F449-BAD9-1131F0C352F9}" type="slidenum">
              <a:rPr lang="en-US" smtClean="0">
                <a:solidFill>
                  <a:srgbClr val="FFFFFF"/>
                </a:solidFill>
                <a:latin typeface="Candara"/>
              </a:rPr>
              <a:pPr>
                <a:spcAft>
                  <a:spcPts val="450"/>
                </a:spcAft>
              </a:pPr>
              <a:t>28</a:t>
            </a:fld>
            <a:endParaRPr lang="en-US">
              <a:solidFill>
                <a:srgbClr val="FFFFFF"/>
              </a:solidFill>
              <a:latin typeface="Candara"/>
            </a:endParaRPr>
          </a:p>
        </p:txBody>
      </p:sp>
    </p:spTree>
    <p:extLst>
      <p:ext uri="{BB962C8B-B14F-4D97-AF65-F5344CB8AC3E}">
        <p14:creationId xmlns:p14="http://schemas.microsoft.com/office/powerpoint/2010/main" val="2589291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1067-1F9F-04A3-B22A-645B5937A8DF}"/>
              </a:ext>
            </a:extLst>
          </p:cNvPr>
          <p:cNvSpPr>
            <a:spLocks noGrp="1"/>
          </p:cNvSpPr>
          <p:nvPr>
            <p:ph type="title"/>
          </p:nvPr>
        </p:nvSpPr>
        <p:spPr>
          <a:xfrm>
            <a:off x="320017" y="743051"/>
            <a:ext cx="8366783" cy="320178"/>
          </a:xfrm>
        </p:spPr>
        <p:txBody>
          <a:bodyPr anchor="ctr">
            <a:normAutofit fontScale="90000"/>
          </a:bodyPr>
          <a:lstStyle/>
          <a:p>
            <a:r>
              <a:rPr lang="en-US" sz="3100" dirty="0"/>
              <a:t>The Stage of OUD Helps to Know When and How to Start Buprenorphine</a:t>
            </a:r>
          </a:p>
        </p:txBody>
      </p:sp>
      <p:graphicFrame>
        <p:nvGraphicFramePr>
          <p:cNvPr id="5" name="Diagram 4">
            <a:extLst>
              <a:ext uri="{FF2B5EF4-FFF2-40B4-BE49-F238E27FC236}">
                <a16:creationId xmlns:a16="http://schemas.microsoft.com/office/drawing/2014/main" id="{110DEB19-575C-9E8F-6F05-A8A4876FA70D}"/>
              </a:ext>
            </a:extLst>
          </p:cNvPr>
          <p:cNvGraphicFramePr/>
          <p:nvPr>
            <p:extLst>
              <p:ext uri="{D42A27DB-BD31-4B8C-83A1-F6EECF244321}">
                <p14:modId xmlns:p14="http://schemas.microsoft.com/office/powerpoint/2010/main" val="595666396"/>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ame 2">
            <a:extLst>
              <a:ext uri="{FF2B5EF4-FFF2-40B4-BE49-F238E27FC236}">
                <a16:creationId xmlns:a16="http://schemas.microsoft.com/office/drawing/2014/main" id="{EA3069EF-32F1-0B27-43D5-E05E6D31F6B8}"/>
              </a:ext>
            </a:extLst>
          </p:cNvPr>
          <p:cNvSpPr/>
          <p:nvPr/>
        </p:nvSpPr>
        <p:spPr>
          <a:xfrm>
            <a:off x="320553" y="1369218"/>
            <a:ext cx="8640566" cy="695888"/>
          </a:xfrm>
          <a:prstGeom prst="frame">
            <a:avLst>
              <a:gd name="adj1" fmla="val 85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A7B9B94E-4668-26AC-72AD-42CB0D78B30F}"/>
              </a:ext>
            </a:extLst>
          </p:cNvPr>
          <p:cNvSpPr/>
          <p:nvPr/>
        </p:nvSpPr>
        <p:spPr>
          <a:xfrm>
            <a:off x="320553" y="2065106"/>
            <a:ext cx="8640566" cy="1181014"/>
          </a:xfrm>
          <a:prstGeom prst="frame">
            <a:avLst>
              <a:gd name="adj1" fmla="val 3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DC1FB9ED-268E-BD23-825C-D5C557683E84}"/>
              </a:ext>
            </a:extLst>
          </p:cNvPr>
          <p:cNvSpPr/>
          <p:nvPr/>
        </p:nvSpPr>
        <p:spPr>
          <a:xfrm>
            <a:off x="320553" y="3246120"/>
            <a:ext cx="8640566" cy="1386602"/>
          </a:xfrm>
          <a:prstGeom prst="frame">
            <a:avLst>
              <a:gd name="adj1" fmla="val 3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492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9pPr>
          </a:lstStyle>
          <a:p>
            <a:fld id="{33E5F16E-B800-3E48-BDCB-A7E906166C26}" type="datetime4">
              <a:rPr lang="en-US" smtClean="0"/>
              <a:pPr/>
              <a:t>March 5,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275633" y="1355905"/>
            <a:ext cx="8592734" cy="3420181"/>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474920" indent="-214313" algn="l">
              <a:buFont typeface="Arial" panose="020B0604020202020204" pitchFamily="34" charset="0"/>
              <a:buChar char="•"/>
            </a:pPr>
            <a:r>
              <a:rPr lang="en-US" sz="135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474920" indent="-214313" algn="l">
              <a:buFont typeface="Arial" panose="020B0604020202020204" pitchFamily="34" charset="0"/>
              <a:buChar char="•"/>
            </a:pPr>
            <a:r>
              <a:rPr lang="en-US" sz="1350" b="0" i="0" dirty="0">
                <a:solidFill>
                  <a:srgbClr val="172B4D"/>
                </a:solidFill>
                <a:effectLst/>
              </a:rPr>
              <a:t>None of the planners, faculty, and others in control of educational content for this educational activity have relevant financial relationship(s) to disclose with ineligible companies.</a:t>
            </a:r>
          </a:p>
          <a:p>
            <a:pPr marL="474920" indent="-214313" algn="l">
              <a:buFont typeface="Arial" panose="020B0604020202020204" pitchFamily="34" charset="0"/>
              <a:buChar char="•"/>
            </a:pPr>
            <a:r>
              <a:rPr lang="en-US" sz="135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474920" indent="-214313" algn="l">
              <a:buFont typeface="Arial" panose="020B0604020202020204" pitchFamily="34" charset="0"/>
              <a:buChar char="•"/>
            </a:pPr>
            <a:r>
              <a:rPr lang="en-US" sz="1350" b="0" i="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342840" indent="-228560" defTabSz="914240">
              <a:spcBef>
                <a:spcPct val="20000"/>
              </a:spcBef>
              <a:spcAft>
                <a:spcPts val="0"/>
              </a:spcAft>
              <a:buClr>
                <a:srgbClr val="D6201A"/>
              </a:buClr>
              <a:buFont typeface="Wingdings" charset="2"/>
              <a:buChar char="§"/>
              <a:defRPr/>
            </a:pPr>
            <a:endParaRPr lang="en-US" sz="135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7D48-BCBB-4222-9453-7F56BC6CB413}"/>
              </a:ext>
            </a:extLst>
          </p:cNvPr>
          <p:cNvSpPr>
            <a:spLocks noGrp="1"/>
          </p:cNvSpPr>
          <p:nvPr>
            <p:ph type="title"/>
          </p:nvPr>
        </p:nvSpPr>
        <p:spPr>
          <a:xfrm>
            <a:off x="729343" y="411168"/>
            <a:ext cx="8070324" cy="1028700"/>
          </a:xfrm>
        </p:spPr>
        <p:txBody>
          <a:bodyPr>
            <a:noAutofit/>
          </a:bodyPr>
          <a:lstStyle/>
          <a:p>
            <a:r>
              <a:rPr lang="en-US" sz="2800" dirty="0">
                <a:solidFill>
                  <a:schemeClr val="tx1"/>
                </a:solidFill>
                <a:cs typeface="Arial"/>
              </a:rPr>
              <a:t>Assess for Opioid Withdrawal </a:t>
            </a:r>
            <a:br>
              <a:rPr lang="en-US" sz="2800" dirty="0">
                <a:solidFill>
                  <a:schemeClr val="tx1"/>
                </a:solidFill>
              </a:rPr>
            </a:br>
            <a:r>
              <a:rPr lang="en-US" sz="2800" dirty="0">
                <a:solidFill>
                  <a:schemeClr val="tx1"/>
                </a:solidFill>
                <a:cs typeface="Arial"/>
              </a:rPr>
              <a:t>Clinical Opioid Withdrawal Scale (COWS)</a:t>
            </a:r>
          </a:p>
        </p:txBody>
      </p:sp>
      <p:pic>
        <p:nvPicPr>
          <p:cNvPr id="7" name="Picture 6" descr="Text&#10;&#10;Description automatically generated">
            <a:extLst>
              <a:ext uri="{FF2B5EF4-FFF2-40B4-BE49-F238E27FC236}">
                <a16:creationId xmlns:a16="http://schemas.microsoft.com/office/drawing/2014/main" id="{345A788F-DF67-4ABC-A14E-A45AA58BA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884" y="1607130"/>
            <a:ext cx="7572904" cy="3287333"/>
          </a:xfrm>
          <a:prstGeom prst="rect">
            <a:avLst/>
          </a:prstGeom>
        </p:spPr>
      </p:pic>
      <p:sp>
        <p:nvSpPr>
          <p:cNvPr id="4" name="Frame 3">
            <a:extLst>
              <a:ext uri="{FF2B5EF4-FFF2-40B4-BE49-F238E27FC236}">
                <a16:creationId xmlns:a16="http://schemas.microsoft.com/office/drawing/2014/main" id="{46C93812-A7C4-9D45-BA28-1CBD9E584E78}"/>
              </a:ext>
            </a:extLst>
          </p:cNvPr>
          <p:cNvSpPr/>
          <p:nvPr/>
        </p:nvSpPr>
        <p:spPr>
          <a:xfrm>
            <a:off x="5214991" y="4148526"/>
            <a:ext cx="3584676" cy="426761"/>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2186463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B234-2120-76E7-7D11-9B12DBEA0F98}"/>
              </a:ext>
            </a:extLst>
          </p:cNvPr>
          <p:cNvSpPr>
            <a:spLocks noGrp="1"/>
          </p:cNvSpPr>
          <p:nvPr>
            <p:ph type="title"/>
          </p:nvPr>
        </p:nvSpPr>
        <p:spPr>
          <a:xfrm>
            <a:off x="344774" y="736500"/>
            <a:ext cx="8454451" cy="551537"/>
          </a:xfrm>
        </p:spPr>
        <p:txBody>
          <a:bodyPr>
            <a:noAutofit/>
          </a:bodyPr>
          <a:lstStyle/>
          <a:p>
            <a:r>
              <a:rPr lang="en-US" sz="3200" dirty="0">
                <a:solidFill>
                  <a:schemeClr val="accent1"/>
                </a:solidFill>
              </a:rPr>
              <a:t>Buprenorphine induction while on opioid agonists</a:t>
            </a:r>
          </a:p>
        </p:txBody>
      </p:sp>
      <p:pic>
        <p:nvPicPr>
          <p:cNvPr id="5" name="Picture 4" descr="A screen shot of a prescription&#10;&#10;Description automatically generated">
            <a:extLst>
              <a:ext uri="{FF2B5EF4-FFF2-40B4-BE49-F238E27FC236}">
                <a16:creationId xmlns:a16="http://schemas.microsoft.com/office/drawing/2014/main" id="{61D6D161-2EB0-495A-6AFA-29557DB3B2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906" y="1010254"/>
            <a:ext cx="5829300" cy="4036754"/>
          </a:xfrm>
          <a:prstGeom prst="rect">
            <a:avLst/>
          </a:prstGeom>
        </p:spPr>
      </p:pic>
      <p:sp>
        <p:nvSpPr>
          <p:cNvPr id="6" name="TextBox 5">
            <a:extLst>
              <a:ext uri="{FF2B5EF4-FFF2-40B4-BE49-F238E27FC236}">
                <a16:creationId xmlns:a16="http://schemas.microsoft.com/office/drawing/2014/main" id="{33FA07F8-AF26-C72B-B0B8-9588C3382D92}"/>
              </a:ext>
            </a:extLst>
          </p:cNvPr>
          <p:cNvSpPr txBox="1"/>
          <p:nvPr/>
        </p:nvSpPr>
        <p:spPr>
          <a:xfrm>
            <a:off x="595762" y="1709928"/>
            <a:ext cx="1996440" cy="1200329"/>
          </a:xfrm>
          <a:prstGeom prst="rect">
            <a:avLst/>
          </a:prstGeom>
          <a:noFill/>
        </p:spPr>
        <p:txBody>
          <a:bodyPr wrap="square" rtlCol="0">
            <a:spAutoFit/>
          </a:bodyPr>
          <a:lstStyle/>
          <a:p>
            <a:r>
              <a:rPr lang="en-US" sz="1800" dirty="0"/>
              <a:t>Sample of a patient hand-out using 2mg-0.5mg SL Tablets</a:t>
            </a:r>
          </a:p>
        </p:txBody>
      </p:sp>
    </p:spTree>
    <p:extLst>
      <p:ext uri="{BB962C8B-B14F-4D97-AF65-F5344CB8AC3E}">
        <p14:creationId xmlns:p14="http://schemas.microsoft.com/office/powerpoint/2010/main" val="2723140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C599-1139-A586-A070-02C29342AA48}"/>
              </a:ext>
            </a:extLst>
          </p:cNvPr>
          <p:cNvSpPr>
            <a:spLocks noGrp="1"/>
          </p:cNvSpPr>
          <p:nvPr>
            <p:ph type="title"/>
          </p:nvPr>
        </p:nvSpPr>
        <p:spPr>
          <a:xfrm>
            <a:off x="340757" y="551715"/>
            <a:ext cx="8805763" cy="1028700"/>
          </a:xfrm>
        </p:spPr>
        <p:txBody>
          <a:bodyPr>
            <a:normAutofit fontScale="90000"/>
          </a:bodyPr>
          <a:lstStyle/>
          <a:p>
            <a:r>
              <a:rPr lang="en-US" sz="2800" b="1">
                <a:solidFill>
                  <a:schemeClr val="tx1"/>
                </a:solidFill>
                <a:cs typeface="Arial"/>
              </a:rPr>
              <a:t>Safe to Start High Dose LAI Buprenorphine In Persons With OUD Actively Using Fentanyl</a:t>
            </a:r>
          </a:p>
        </p:txBody>
      </p:sp>
      <p:sp>
        <p:nvSpPr>
          <p:cNvPr id="3" name="Text Placeholder 2">
            <a:extLst>
              <a:ext uri="{FF2B5EF4-FFF2-40B4-BE49-F238E27FC236}">
                <a16:creationId xmlns:a16="http://schemas.microsoft.com/office/drawing/2014/main" id="{A8C4E0A7-B902-127E-BDE9-84319DB4CDD8}"/>
              </a:ext>
            </a:extLst>
          </p:cNvPr>
          <p:cNvSpPr>
            <a:spLocks noGrp="1"/>
          </p:cNvSpPr>
          <p:nvPr>
            <p:ph type="body" sz="quarter" idx="10"/>
          </p:nvPr>
        </p:nvSpPr>
        <p:spPr>
          <a:xfrm>
            <a:off x="199080" y="1638242"/>
            <a:ext cx="8944920" cy="2207039"/>
          </a:xfrm>
        </p:spPr>
        <p:txBody>
          <a:bodyPr/>
          <a:lstStyle/>
          <a:p>
            <a:r>
              <a:rPr lang="en-US" dirty="0"/>
              <a:t>Buprenorphine in weekly and monthly LAI  has been found to be safe to start in persons with OUD using fentanyl without precipitating withdrawal </a:t>
            </a:r>
          </a:p>
          <a:p>
            <a:r>
              <a:rPr lang="en-US" dirty="0"/>
              <a:t>Shared decision making is essential to understand withdrawal potential and how to manage</a:t>
            </a:r>
          </a:p>
        </p:txBody>
      </p:sp>
      <p:sp>
        <p:nvSpPr>
          <p:cNvPr id="4" name="TextBox 3">
            <a:extLst>
              <a:ext uri="{FF2B5EF4-FFF2-40B4-BE49-F238E27FC236}">
                <a16:creationId xmlns:a16="http://schemas.microsoft.com/office/drawing/2014/main" id="{A9F71ECD-AA6E-2B74-CCFF-C240384B0520}"/>
              </a:ext>
            </a:extLst>
          </p:cNvPr>
          <p:cNvSpPr txBox="1"/>
          <p:nvPr/>
        </p:nvSpPr>
        <p:spPr>
          <a:xfrm>
            <a:off x="891701" y="3979303"/>
            <a:ext cx="3172663" cy="646331"/>
          </a:xfrm>
          <a:prstGeom prst="rect">
            <a:avLst/>
          </a:prstGeom>
          <a:noFill/>
        </p:spPr>
        <p:txBody>
          <a:bodyPr wrap="none" rtlCol="0">
            <a:spAutoFit/>
          </a:bodyPr>
          <a:lstStyle/>
          <a:p>
            <a:pPr marL="342900" indent="-342900">
              <a:buAutoNum type="arabicPeriod"/>
            </a:pPr>
            <a:r>
              <a:rPr lang="en-US" sz="900" dirty="0"/>
              <a:t>D’Onofrio G et al. JAMA Network Open. 2023;2024.</a:t>
            </a:r>
          </a:p>
          <a:p>
            <a:pPr marL="342900" indent="-342900">
              <a:buAutoNum type="arabicPeriod"/>
            </a:pPr>
            <a:r>
              <a:rPr lang="en-US" sz="900" dirty="0"/>
              <a:t>Seval N… Springer S. JAMA Network Open 2025.</a:t>
            </a:r>
          </a:p>
          <a:p>
            <a:pPr marL="342900" indent="-342900">
              <a:buAutoNum type="arabicPeriod"/>
            </a:pPr>
            <a:r>
              <a:rPr lang="en-US" sz="900" dirty="0" err="1"/>
              <a:t>Shiwach</a:t>
            </a:r>
            <a:r>
              <a:rPr lang="en-US" sz="900" dirty="0"/>
              <a:t> R et al. JAMA Network Open. 2025.(x2)</a:t>
            </a:r>
          </a:p>
          <a:p>
            <a:pPr marL="342900" indent="-342900">
              <a:buAutoNum type="arabicPeriod"/>
            </a:pPr>
            <a:r>
              <a:rPr lang="en-US" sz="900" dirty="0"/>
              <a:t>Springer SA. JAMA Network Open 2025 </a:t>
            </a:r>
          </a:p>
        </p:txBody>
      </p:sp>
    </p:spTree>
    <p:extLst>
      <p:ext uri="{BB962C8B-B14F-4D97-AF65-F5344CB8AC3E}">
        <p14:creationId xmlns:p14="http://schemas.microsoft.com/office/powerpoint/2010/main" val="48337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0BA8-0BAE-144E-A8A1-7C7294844102}"/>
              </a:ext>
            </a:extLst>
          </p:cNvPr>
          <p:cNvSpPr>
            <a:spLocks noGrp="1"/>
          </p:cNvSpPr>
          <p:nvPr>
            <p:ph type="title"/>
          </p:nvPr>
        </p:nvSpPr>
        <p:spPr/>
        <p:txBody>
          <a:bodyPr/>
          <a:lstStyle/>
          <a:p>
            <a:r>
              <a:rPr lang="en-US" dirty="0"/>
              <a:t>COMMIT study </a:t>
            </a:r>
          </a:p>
        </p:txBody>
      </p:sp>
      <p:pic>
        <p:nvPicPr>
          <p:cNvPr id="4" name="Picture 3">
            <a:extLst>
              <a:ext uri="{FF2B5EF4-FFF2-40B4-BE49-F238E27FC236}">
                <a16:creationId xmlns:a16="http://schemas.microsoft.com/office/drawing/2014/main" id="{9519A7EA-38C7-2E0C-633D-688F0C77E7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64" y="2762706"/>
            <a:ext cx="5884594" cy="2260838"/>
          </a:xfrm>
          <a:prstGeom prst="rect">
            <a:avLst/>
          </a:prstGeom>
        </p:spPr>
      </p:pic>
      <p:sp>
        <p:nvSpPr>
          <p:cNvPr id="6" name="TextBox 5">
            <a:extLst>
              <a:ext uri="{FF2B5EF4-FFF2-40B4-BE49-F238E27FC236}">
                <a16:creationId xmlns:a16="http://schemas.microsoft.com/office/drawing/2014/main" id="{831B8899-5E6B-4048-EC8C-20FE1BD5C783}"/>
              </a:ext>
            </a:extLst>
          </p:cNvPr>
          <p:cNvSpPr txBox="1"/>
          <p:nvPr/>
        </p:nvSpPr>
        <p:spPr>
          <a:xfrm>
            <a:off x="6438776" y="4881890"/>
            <a:ext cx="2705224" cy="261610"/>
          </a:xfrm>
          <a:prstGeom prst="rect">
            <a:avLst/>
          </a:prstGeom>
          <a:noFill/>
        </p:spPr>
        <p:txBody>
          <a:bodyPr wrap="square">
            <a:spAutoFit/>
          </a:bodyPr>
          <a:lstStyle/>
          <a:p>
            <a:r>
              <a:rPr lang="en-US" sz="1050" dirty="0"/>
              <a:t>Seval et al. J Addict Med 2023</a:t>
            </a:r>
          </a:p>
        </p:txBody>
      </p:sp>
      <p:pic>
        <p:nvPicPr>
          <p:cNvPr id="7" name="Picture 6">
            <a:extLst>
              <a:ext uri="{FF2B5EF4-FFF2-40B4-BE49-F238E27FC236}">
                <a16:creationId xmlns:a16="http://schemas.microsoft.com/office/drawing/2014/main" id="{E761A1E3-BB09-4F35-C689-E4CC285EEE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964" y="85645"/>
            <a:ext cx="7772400" cy="2647829"/>
          </a:xfrm>
          <a:prstGeom prst="rect">
            <a:avLst/>
          </a:prstGeom>
        </p:spPr>
      </p:pic>
      <p:sp>
        <p:nvSpPr>
          <p:cNvPr id="8" name="TextBox 7">
            <a:extLst>
              <a:ext uri="{FF2B5EF4-FFF2-40B4-BE49-F238E27FC236}">
                <a16:creationId xmlns:a16="http://schemas.microsoft.com/office/drawing/2014/main" id="{3C2F5947-A6E8-6ECD-910B-3D7F620D24CF}"/>
              </a:ext>
            </a:extLst>
          </p:cNvPr>
          <p:cNvSpPr txBox="1"/>
          <p:nvPr/>
        </p:nvSpPr>
        <p:spPr>
          <a:xfrm>
            <a:off x="5810373" y="2417861"/>
            <a:ext cx="3427541" cy="307777"/>
          </a:xfrm>
          <a:prstGeom prst="rect">
            <a:avLst/>
          </a:prstGeom>
          <a:noFill/>
        </p:spPr>
        <p:txBody>
          <a:bodyPr wrap="none" rtlCol="0">
            <a:spAutoFit/>
          </a:bodyPr>
          <a:lstStyle/>
          <a:p>
            <a:r>
              <a:rPr lang="en-US" b="1" dirty="0"/>
              <a:t>Seval et al. JAMA Network Open. 2025</a:t>
            </a:r>
          </a:p>
        </p:txBody>
      </p:sp>
    </p:spTree>
    <p:extLst>
      <p:ext uri="{BB962C8B-B14F-4D97-AF65-F5344CB8AC3E}">
        <p14:creationId xmlns:p14="http://schemas.microsoft.com/office/powerpoint/2010/main" val="23522943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4FBE3-82F1-343F-8FFD-F572F82718DE}"/>
              </a:ext>
            </a:extLst>
          </p:cNvPr>
          <p:cNvSpPr txBox="1"/>
          <p:nvPr/>
        </p:nvSpPr>
        <p:spPr>
          <a:xfrm>
            <a:off x="84057" y="318922"/>
            <a:ext cx="8775560" cy="758855"/>
          </a:xfrm>
          <a:prstGeom prst="rect">
            <a:avLst/>
          </a:prstGeom>
        </p:spPr>
        <p:txBody>
          <a:bodyPr vert="horz" lIns="91440" tIns="45720" rIns="91440" bIns="45720" rtlCol="0" anchor="ctr">
            <a:normAutofit/>
          </a:bodyPr>
          <a:lstStyle/>
          <a:p>
            <a:pPr defTabSz="685800">
              <a:lnSpc>
                <a:spcPct val="90000"/>
              </a:lnSpc>
              <a:spcBef>
                <a:spcPct val="0"/>
              </a:spcBef>
              <a:spcAft>
                <a:spcPts val="600"/>
              </a:spcAft>
            </a:pPr>
            <a:r>
              <a:rPr lang="en-US" sz="1600" b="1" kern="1200" dirty="0">
                <a:solidFill>
                  <a:schemeClr val="tx1"/>
                </a:solidFill>
                <a:latin typeface="+mj-lt"/>
                <a:ea typeface="+mj-ea"/>
                <a:cs typeface="+mj-cs"/>
              </a:rPr>
              <a:t>Rapid Vs. Standard induction to Extended-Release Buprenorphine (XR-BUP) Injection</a:t>
            </a:r>
            <a:r>
              <a:rPr lang="en-US" sz="2000" b="1" kern="1200" dirty="0">
                <a:solidFill>
                  <a:schemeClr val="tx1"/>
                </a:solidFill>
                <a:latin typeface="+mj-lt"/>
                <a:ea typeface="+mj-ea"/>
                <a:cs typeface="+mj-cs"/>
              </a:rPr>
              <a:t> </a:t>
            </a:r>
            <a:endParaRPr lang="en-US" sz="2000" b="1" kern="1200">
              <a:solidFill>
                <a:schemeClr val="tx1"/>
              </a:solidFill>
              <a:latin typeface="+mj-lt"/>
              <a:ea typeface="+mj-ea"/>
            </a:endParaRPr>
          </a:p>
        </p:txBody>
      </p:sp>
      <p:grpSp>
        <p:nvGrpSpPr>
          <p:cNvPr id="5" name="Group 4">
            <a:extLst>
              <a:ext uri="{FF2B5EF4-FFF2-40B4-BE49-F238E27FC236}">
                <a16:creationId xmlns:a16="http://schemas.microsoft.com/office/drawing/2014/main" id="{FA93EBDC-C7D4-ACF5-6472-82011D397331}"/>
              </a:ext>
            </a:extLst>
          </p:cNvPr>
          <p:cNvGrpSpPr/>
          <p:nvPr/>
        </p:nvGrpSpPr>
        <p:grpSpPr>
          <a:xfrm>
            <a:off x="603215" y="898753"/>
            <a:ext cx="8256402" cy="4244747"/>
            <a:chOff x="603215" y="898753"/>
            <a:chExt cx="8256402" cy="4244747"/>
          </a:xfrm>
        </p:grpSpPr>
        <p:pic>
          <p:nvPicPr>
            <p:cNvPr id="4" name="Picture 3">
              <a:extLst>
                <a:ext uri="{FF2B5EF4-FFF2-40B4-BE49-F238E27FC236}">
                  <a16:creationId xmlns:a16="http://schemas.microsoft.com/office/drawing/2014/main" id="{D7DA02B1-5618-D3D2-E1AB-9CA8BD37F262}"/>
                </a:ext>
              </a:extLst>
            </p:cNvPr>
            <p:cNvPicPr>
              <a:picLocks noChangeAspect="1"/>
            </p:cNvPicPr>
            <p:nvPr/>
          </p:nvPicPr>
          <p:blipFill>
            <a:blip r:embed="rId3"/>
            <a:stretch>
              <a:fillRect/>
            </a:stretch>
          </p:blipFill>
          <p:spPr>
            <a:xfrm>
              <a:off x="603215" y="898753"/>
              <a:ext cx="8256402" cy="4244747"/>
            </a:xfrm>
            <a:prstGeom prst="rect">
              <a:avLst/>
            </a:prstGeom>
            <a:noFill/>
          </p:spPr>
        </p:pic>
        <p:sp>
          <p:nvSpPr>
            <p:cNvPr id="2" name="Rectangle 1">
              <a:extLst>
                <a:ext uri="{FF2B5EF4-FFF2-40B4-BE49-F238E27FC236}">
                  <a16:creationId xmlns:a16="http://schemas.microsoft.com/office/drawing/2014/main" id="{BC75A3C6-7184-664F-67AD-A3DC707191FB}"/>
                </a:ext>
              </a:extLst>
            </p:cNvPr>
            <p:cNvSpPr/>
            <p:nvPr/>
          </p:nvSpPr>
          <p:spPr>
            <a:xfrm>
              <a:off x="2710543" y="2373086"/>
              <a:ext cx="1099457" cy="1110343"/>
            </a:xfrm>
            <a:prstGeom prst="rect">
              <a:avLst/>
            </a:prstGeom>
            <a:solidFill>
              <a:srgbClr val="EDE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7538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10D429-4C91-D401-CD7C-03F263C79E71}"/>
              </a:ext>
            </a:extLst>
          </p:cNvPr>
          <p:cNvGrpSpPr/>
          <p:nvPr/>
        </p:nvGrpSpPr>
        <p:grpSpPr>
          <a:xfrm>
            <a:off x="20" y="10"/>
            <a:ext cx="9143980" cy="5143490"/>
            <a:chOff x="20" y="10"/>
            <a:chExt cx="9143980" cy="5143490"/>
          </a:xfrm>
        </p:grpSpPr>
        <p:pic>
          <p:nvPicPr>
            <p:cNvPr id="3" name="Picture 2" descr="A close-up of a medical information&#10;&#10;AI-generated content may be incorrect.">
              <a:extLst>
                <a:ext uri="{FF2B5EF4-FFF2-40B4-BE49-F238E27FC236}">
                  <a16:creationId xmlns:a16="http://schemas.microsoft.com/office/drawing/2014/main" id="{9AA95837-9A2D-995C-CB89-E0739E44317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0"/>
              <a:ext cx="9143980" cy="5143490"/>
            </a:xfrm>
            <a:prstGeom prst="rect">
              <a:avLst/>
            </a:prstGeom>
            <a:noFill/>
          </p:spPr>
        </p:pic>
        <p:sp>
          <p:nvSpPr>
            <p:cNvPr id="2" name="Rectangle 1">
              <a:extLst>
                <a:ext uri="{FF2B5EF4-FFF2-40B4-BE49-F238E27FC236}">
                  <a16:creationId xmlns:a16="http://schemas.microsoft.com/office/drawing/2014/main" id="{14D009CB-9897-0703-923B-29B9FDD8DFB4}"/>
                </a:ext>
              </a:extLst>
            </p:cNvPr>
            <p:cNvSpPr/>
            <p:nvPr/>
          </p:nvSpPr>
          <p:spPr>
            <a:xfrm>
              <a:off x="2438399" y="1741714"/>
              <a:ext cx="1066801" cy="1338943"/>
            </a:xfrm>
            <a:prstGeom prst="rect">
              <a:avLst/>
            </a:prstGeom>
            <a:solidFill>
              <a:srgbClr val="EDE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594606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45B4D1-4B5E-56D7-A258-F51253B9ECE8}"/>
              </a:ext>
            </a:extLst>
          </p:cNvPr>
          <p:cNvSpPr>
            <a:spLocks noGrp="1"/>
          </p:cNvSpPr>
          <p:nvPr>
            <p:ph type="title"/>
          </p:nvPr>
        </p:nvSpPr>
        <p:spPr>
          <a:xfrm>
            <a:off x="123371" y="528358"/>
            <a:ext cx="8787090" cy="994172"/>
          </a:xfrm>
        </p:spPr>
        <p:txBody>
          <a:bodyPr>
            <a:normAutofit fontScale="90000"/>
          </a:bodyPr>
          <a:lstStyle/>
          <a:p>
            <a:r>
              <a:rPr lang="en-US" dirty="0">
                <a:solidFill>
                  <a:srgbClr val="D6201A"/>
                </a:solidFill>
                <a:latin typeface="Candara" panose="020E0502030303020204" pitchFamily="34" charset="0"/>
              </a:rPr>
              <a:t>ED-initiated XR-buprenorphine multisite RCT of 1200 patients, the incidence of precipitated withdrawal was less than 1% (N=9)</a:t>
            </a:r>
            <a:endParaRPr lang="en-US" dirty="0">
              <a:solidFill>
                <a:srgbClr val="D6201A"/>
              </a:solidFill>
            </a:endParaRPr>
          </a:p>
        </p:txBody>
      </p:sp>
      <p:pic>
        <p:nvPicPr>
          <p:cNvPr id="4" name="Picture 2" descr="Detailed Data From PW Casesa">
            <a:extLst>
              <a:ext uri="{FF2B5EF4-FFF2-40B4-BE49-F238E27FC236}">
                <a16:creationId xmlns:a16="http://schemas.microsoft.com/office/drawing/2014/main" id="{930C5209-2F2D-B6A9-E51A-B005CC501E7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8455" y="1323946"/>
            <a:ext cx="8787090" cy="3533321"/>
          </a:xfrm>
          <a:prstGeom prst="rect">
            <a:avLst/>
          </a:prstGeom>
          <a:solidFill>
            <a:srgbClr val="FFFFFF"/>
          </a:solidFill>
        </p:spPr>
      </p:pic>
      <p:sp>
        <p:nvSpPr>
          <p:cNvPr id="6" name="TextBox 5">
            <a:extLst>
              <a:ext uri="{FF2B5EF4-FFF2-40B4-BE49-F238E27FC236}">
                <a16:creationId xmlns:a16="http://schemas.microsoft.com/office/drawing/2014/main" id="{0629FCD0-BCBA-A4D5-00F0-BADD1D41B8CA}"/>
              </a:ext>
            </a:extLst>
          </p:cNvPr>
          <p:cNvSpPr txBox="1"/>
          <p:nvPr/>
        </p:nvSpPr>
        <p:spPr>
          <a:xfrm>
            <a:off x="2041071" y="4857268"/>
            <a:ext cx="4572000" cy="2862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j-ea"/>
                <a:cs typeface="+mj-cs"/>
              </a:rPr>
              <a:t>D’Onofrio G, et al. </a:t>
            </a:r>
            <a:r>
              <a:rPr kumimoji="0" lang="en-US" sz="1400" b="0" i="1" u="none" strike="noStrike" kern="1200" cap="none" spc="0" normalizeH="0" baseline="0" noProof="0" dirty="0">
                <a:ln>
                  <a:noFill/>
                </a:ln>
                <a:solidFill>
                  <a:prstClr val="black"/>
                </a:solidFill>
                <a:effectLst/>
                <a:uLnTx/>
                <a:uFillTx/>
                <a:latin typeface="Candara" panose="020E0502030303020204" pitchFamily="34" charset="0"/>
                <a:ea typeface="+mj-ea"/>
                <a:cs typeface="+mj-cs"/>
              </a:rPr>
              <a:t>JAMA</a:t>
            </a:r>
            <a:r>
              <a:rPr kumimoji="0" lang="en-US" sz="1400" b="0" i="1" u="none" strike="noStrike" kern="1200" cap="none" spc="0" normalizeH="0" noProof="0" dirty="0">
                <a:ln>
                  <a:noFill/>
                </a:ln>
                <a:solidFill>
                  <a:prstClr val="black"/>
                </a:solidFill>
                <a:effectLst/>
                <a:uLnTx/>
                <a:uFillTx/>
                <a:latin typeface="Candara" panose="020E0502030303020204" pitchFamily="34" charset="0"/>
                <a:ea typeface="+mj-ea"/>
                <a:cs typeface="+mj-cs"/>
              </a:rPr>
              <a:t> </a:t>
            </a:r>
            <a:r>
              <a:rPr kumimoji="0" lang="en-US" sz="1400" b="0" i="1" u="none" strike="noStrike" kern="1200" cap="none" spc="0" normalizeH="0" noProof="0" dirty="0" err="1">
                <a:ln>
                  <a:noFill/>
                </a:ln>
                <a:solidFill>
                  <a:prstClr val="black"/>
                </a:solidFill>
                <a:effectLst/>
                <a:uLnTx/>
                <a:uFillTx/>
                <a:latin typeface="Candara" panose="020E0502030303020204" pitchFamily="34" charset="0"/>
                <a:ea typeface="+mj-ea"/>
                <a:cs typeface="+mj-cs"/>
              </a:rPr>
              <a:t>Netw</a:t>
            </a:r>
            <a:r>
              <a:rPr kumimoji="0" lang="en-US" sz="1400" b="0" i="1" u="none" strike="noStrike" kern="1200" cap="none" spc="0" normalizeH="0" noProof="0" dirty="0">
                <a:ln>
                  <a:noFill/>
                </a:ln>
                <a:solidFill>
                  <a:prstClr val="black"/>
                </a:solidFill>
                <a:effectLst/>
                <a:uLnTx/>
                <a:uFillTx/>
                <a:latin typeface="Candara" panose="020E0502030303020204" pitchFamily="34" charset="0"/>
                <a:ea typeface="+mj-ea"/>
                <a:cs typeface="+mj-cs"/>
              </a:rPr>
              <a:t> Open</a:t>
            </a: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j-ea"/>
                <a:cs typeface="+mj-cs"/>
              </a:rPr>
              <a:t>. March 2023.</a:t>
            </a:r>
          </a:p>
        </p:txBody>
      </p:sp>
    </p:spTree>
    <p:extLst>
      <p:ext uri="{BB962C8B-B14F-4D97-AF65-F5344CB8AC3E}">
        <p14:creationId xmlns:p14="http://schemas.microsoft.com/office/powerpoint/2010/main" val="365221014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8F24FC-AEBF-AA2B-F28E-0C30F44ED030}"/>
              </a:ext>
            </a:extLst>
          </p:cNvPr>
          <p:cNvSpPr>
            <a:spLocks noGrp="1"/>
          </p:cNvSpPr>
          <p:nvPr>
            <p:ph idx="1"/>
          </p:nvPr>
        </p:nvSpPr>
        <p:spPr>
          <a:xfrm>
            <a:off x="184220" y="1944552"/>
            <a:ext cx="8775560" cy="2903038"/>
          </a:xfrm>
        </p:spPr>
        <p:txBody>
          <a:bodyPr>
            <a:normAutofit/>
          </a:bodyPr>
          <a:lstStyle/>
          <a:p>
            <a:r>
              <a:rPr lang="en-US" sz="1800" dirty="0"/>
              <a:t>Eligibility: OUD , UTOX positive opioids; </a:t>
            </a:r>
            <a:r>
              <a:rPr lang="en-US" sz="1800" dirty="0">
                <a:solidFill>
                  <a:srgbClr val="FF0000"/>
                </a:solidFill>
              </a:rPr>
              <a:t>COWS &lt; 8 (minimal to mild withdrawal***)</a:t>
            </a:r>
          </a:p>
          <a:p>
            <a:r>
              <a:rPr lang="en-US" sz="1800" dirty="0"/>
              <a:t>Exclusions: UTOX +  positive for methadone , opioid overdose, pregnant, suicidal, on opioids for pain, or on MOUD in the past 7 days</a:t>
            </a:r>
            <a:endParaRPr lang="en-US" sz="1800" dirty="0">
              <a:solidFill>
                <a:srgbClr val="FF0000"/>
              </a:solidFill>
            </a:endParaRPr>
          </a:p>
          <a:p>
            <a:r>
              <a:rPr lang="en-US" sz="1800" dirty="0"/>
              <a:t>Received the weekly form of 24mg of </a:t>
            </a:r>
            <a:r>
              <a:rPr lang="en-US" sz="1800" dirty="0" err="1"/>
              <a:t>Brixadi</a:t>
            </a:r>
            <a:r>
              <a:rPr lang="en-US" sz="1800" dirty="0"/>
              <a:t> (equivalent to 16 mg of TM </a:t>
            </a:r>
            <a:r>
              <a:rPr lang="en-US" sz="1800" dirty="0" err="1"/>
              <a:t>bupe</a:t>
            </a:r>
            <a:r>
              <a:rPr lang="en-US" sz="1800" dirty="0"/>
              <a:t>)</a:t>
            </a:r>
          </a:p>
          <a:p>
            <a:r>
              <a:rPr lang="en-US" sz="1800" dirty="0"/>
              <a:t>Primary outcome: # with a 5 point or greater increase in COWS score within 4 hours of the </a:t>
            </a:r>
            <a:r>
              <a:rPr lang="en-US" sz="1800" dirty="0" err="1"/>
              <a:t>Brixadi</a:t>
            </a:r>
            <a:r>
              <a:rPr lang="en-US" sz="1800" dirty="0"/>
              <a:t>; or transitioned to moderate or greater withdrawal ( cows 13 or greater within 4 hours of XR </a:t>
            </a:r>
            <a:r>
              <a:rPr lang="en-US" sz="1800" dirty="0" err="1"/>
              <a:t>bupe</a:t>
            </a:r>
            <a:r>
              <a:rPr lang="en-US" sz="1800" dirty="0"/>
              <a:t>) or experienced precipitated withdrawal within 1 hour of XR </a:t>
            </a:r>
            <a:r>
              <a:rPr lang="en-US" sz="1800" dirty="0" err="1"/>
              <a:t>bupe</a:t>
            </a:r>
            <a:r>
              <a:rPr lang="en-US" sz="1800" dirty="0"/>
              <a:t> </a:t>
            </a:r>
          </a:p>
        </p:txBody>
      </p:sp>
      <p:pic>
        <p:nvPicPr>
          <p:cNvPr id="4" name="Picture 3">
            <a:extLst>
              <a:ext uri="{FF2B5EF4-FFF2-40B4-BE49-F238E27FC236}">
                <a16:creationId xmlns:a16="http://schemas.microsoft.com/office/drawing/2014/main" id="{0C893F4A-F3FD-587D-36CC-9F41FAB1CD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427957" cy="1919333"/>
          </a:xfrm>
          <a:prstGeom prst="rect">
            <a:avLst/>
          </a:prstGeom>
        </p:spPr>
      </p:pic>
      <p:sp>
        <p:nvSpPr>
          <p:cNvPr id="2" name="TextBox 1">
            <a:extLst>
              <a:ext uri="{FF2B5EF4-FFF2-40B4-BE49-F238E27FC236}">
                <a16:creationId xmlns:a16="http://schemas.microsoft.com/office/drawing/2014/main" id="{1B89B1BE-5DA3-F9BD-2640-1A36A96B712B}"/>
              </a:ext>
            </a:extLst>
          </p:cNvPr>
          <p:cNvSpPr txBox="1"/>
          <p:nvPr/>
        </p:nvSpPr>
        <p:spPr>
          <a:xfrm>
            <a:off x="3042023" y="4847590"/>
            <a:ext cx="3385934" cy="261610"/>
          </a:xfrm>
          <a:prstGeom prst="rect">
            <a:avLst/>
          </a:prstGeom>
          <a:noFill/>
        </p:spPr>
        <p:txBody>
          <a:bodyPr wrap="square" rtlCol="0">
            <a:spAutoFit/>
          </a:bodyPr>
          <a:lstStyle/>
          <a:p>
            <a:r>
              <a:rPr lang="en-US" sz="1050" dirty="0"/>
              <a:t>D’Onofrio, JAMA Network. Open. 2024</a:t>
            </a:r>
          </a:p>
        </p:txBody>
      </p:sp>
    </p:spTree>
    <p:extLst>
      <p:ext uri="{BB962C8B-B14F-4D97-AF65-F5344CB8AC3E}">
        <p14:creationId xmlns:p14="http://schemas.microsoft.com/office/powerpoint/2010/main" val="623942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6FE47-3CAB-A35B-7547-9CF0FE542AA1}"/>
              </a:ext>
            </a:extLst>
          </p:cNvPr>
          <p:cNvSpPr>
            <a:spLocks noGrp="1"/>
          </p:cNvSpPr>
          <p:nvPr>
            <p:ph type="title"/>
          </p:nvPr>
        </p:nvSpPr>
        <p:spPr>
          <a:xfrm>
            <a:off x="1785256" y="66461"/>
            <a:ext cx="6445681" cy="456053"/>
          </a:xfrm>
        </p:spPr>
        <p:txBody>
          <a:bodyPr>
            <a:normAutofit fontScale="90000"/>
          </a:bodyPr>
          <a:lstStyle/>
          <a:p>
            <a:r>
              <a:rPr lang="en-US" b="1" dirty="0">
                <a:solidFill>
                  <a:srgbClr val="D6201A"/>
                </a:solidFill>
              </a:rPr>
              <a:t>Few Precipitated withdrawal events </a:t>
            </a:r>
          </a:p>
        </p:txBody>
      </p:sp>
      <p:pic>
        <p:nvPicPr>
          <p:cNvPr id="4" name="Picture 3">
            <a:extLst>
              <a:ext uri="{FF2B5EF4-FFF2-40B4-BE49-F238E27FC236}">
                <a16:creationId xmlns:a16="http://schemas.microsoft.com/office/drawing/2014/main" id="{D0C05544-BDDF-A09D-C771-CEA5DED0F0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529" y="620486"/>
            <a:ext cx="8161347" cy="3700983"/>
          </a:xfrm>
          <a:prstGeom prst="rect">
            <a:avLst/>
          </a:prstGeom>
        </p:spPr>
      </p:pic>
      <p:sp>
        <p:nvSpPr>
          <p:cNvPr id="6" name="TextBox 5">
            <a:extLst>
              <a:ext uri="{FF2B5EF4-FFF2-40B4-BE49-F238E27FC236}">
                <a16:creationId xmlns:a16="http://schemas.microsoft.com/office/drawing/2014/main" id="{E5FD9D6C-4067-9CF1-5B13-0A12F0880B72}"/>
              </a:ext>
            </a:extLst>
          </p:cNvPr>
          <p:cNvSpPr txBox="1"/>
          <p:nvPr/>
        </p:nvSpPr>
        <p:spPr>
          <a:xfrm>
            <a:off x="260529" y="4648325"/>
            <a:ext cx="6959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FF0000"/>
                </a:solidFill>
                <a:effectLst/>
                <a:latin typeface="+mn-lt"/>
                <a:ea typeface="+mn-ea"/>
                <a:cs typeface="+mn-cs"/>
              </a:rPr>
              <a:t>63 patients using fentanyl underwent uneventful inductions. </a:t>
            </a:r>
            <a:endParaRPr lang="en-US" sz="2000" dirty="0">
              <a:solidFill>
                <a:srgbClr val="FF0000"/>
              </a:solidFill>
              <a:effectLst/>
            </a:endParaRPr>
          </a:p>
        </p:txBody>
      </p:sp>
      <p:sp>
        <p:nvSpPr>
          <p:cNvPr id="7" name="Frame 6">
            <a:extLst>
              <a:ext uri="{FF2B5EF4-FFF2-40B4-BE49-F238E27FC236}">
                <a16:creationId xmlns:a16="http://schemas.microsoft.com/office/drawing/2014/main" id="{644367C6-36D5-E3B7-DC37-144A123FC09D}"/>
              </a:ext>
            </a:extLst>
          </p:cNvPr>
          <p:cNvSpPr/>
          <p:nvPr/>
        </p:nvSpPr>
        <p:spPr>
          <a:xfrm>
            <a:off x="609600" y="1676400"/>
            <a:ext cx="7035800" cy="482600"/>
          </a:xfrm>
          <a:prstGeom prst="frame">
            <a:avLst>
              <a:gd name="adj1" fmla="val 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214293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7A902-08A6-7CE3-DBB8-15B5582A2D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195"/>
            <a:ext cx="7772400" cy="2473037"/>
          </a:xfrm>
          <a:prstGeom prst="rect">
            <a:avLst/>
          </a:prstGeom>
        </p:spPr>
      </p:pic>
      <p:sp>
        <p:nvSpPr>
          <p:cNvPr id="6" name="TextBox 5">
            <a:extLst>
              <a:ext uri="{FF2B5EF4-FFF2-40B4-BE49-F238E27FC236}">
                <a16:creationId xmlns:a16="http://schemas.microsoft.com/office/drawing/2014/main" id="{E939786A-4B7E-075D-4FDC-462BCDE1E826}"/>
              </a:ext>
            </a:extLst>
          </p:cNvPr>
          <p:cNvSpPr txBox="1"/>
          <p:nvPr/>
        </p:nvSpPr>
        <p:spPr>
          <a:xfrm>
            <a:off x="110675" y="4497169"/>
            <a:ext cx="5695950" cy="646331"/>
          </a:xfrm>
          <a:prstGeom prst="rect">
            <a:avLst/>
          </a:prstGeom>
          <a:solidFill>
            <a:srgbClr val="FFFF00"/>
          </a:solidFill>
        </p:spPr>
        <p:txBody>
          <a:bodyPr wrap="square">
            <a:spAutoFit/>
          </a:bodyPr>
          <a:lstStyle/>
          <a:p>
            <a:r>
              <a:rPr lang="en-US" sz="1800" b="1" dirty="0">
                <a:effectLst/>
                <a:latin typeface="GuardianTextEgypGR"/>
              </a:rPr>
              <a:t>Precipitated opioid withdrawal was less than 1.0%</a:t>
            </a:r>
            <a:r>
              <a:rPr lang="en-US" sz="1800" dirty="0">
                <a:effectLst/>
                <a:latin typeface="GuardianTextEgypGR"/>
              </a:rPr>
              <a:t>: </a:t>
            </a:r>
          </a:p>
          <a:p>
            <a:r>
              <a:rPr lang="en-US" sz="1800" dirty="0">
                <a:effectLst/>
                <a:latin typeface="GuardianTextEgypGR"/>
              </a:rPr>
              <a:t>6 (0.6%) XR-BUPE and 8 (0.8%) SL BUPE. </a:t>
            </a:r>
            <a:endParaRPr lang="en-US" sz="1800" dirty="0"/>
          </a:p>
        </p:txBody>
      </p:sp>
      <p:pic>
        <p:nvPicPr>
          <p:cNvPr id="12" name="Picture 11" descr="A chart of a patient's reaction&#10;&#10;AI-generated content may be incorrect.">
            <a:extLst>
              <a:ext uri="{FF2B5EF4-FFF2-40B4-BE49-F238E27FC236}">
                <a16:creationId xmlns:a16="http://schemas.microsoft.com/office/drawing/2014/main" id="{17430787-B777-36B6-9682-EB3D5FF89D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6625" y="2219045"/>
            <a:ext cx="3307196" cy="2659395"/>
          </a:xfrm>
          <a:prstGeom prst="rect">
            <a:avLst/>
          </a:prstGeom>
        </p:spPr>
      </p:pic>
      <p:sp>
        <p:nvSpPr>
          <p:cNvPr id="16" name="TextBox 15">
            <a:extLst>
              <a:ext uri="{FF2B5EF4-FFF2-40B4-BE49-F238E27FC236}">
                <a16:creationId xmlns:a16="http://schemas.microsoft.com/office/drawing/2014/main" id="{EAC2A316-46FA-FA57-6B45-8E865308498C}"/>
              </a:ext>
            </a:extLst>
          </p:cNvPr>
          <p:cNvSpPr txBox="1"/>
          <p:nvPr/>
        </p:nvSpPr>
        <p:spPr>
          <a:xfrm>
            <a:off x="2160570" y="193963"/>
            <a:ext cx="582211" cy="307777"/>
          </a:xfrm>
          <a:prstGeom prst="rect">
            <a:avLst/>
          </a:prstGeom>
          <a:noFill/>
        </p:spPr>
        <p:txBody>
          <a:bodyPr wrap="none" rtlCol="0">
            <a:spAutoFit/>
          </a:bodyPr>
          <a:lstStyle/>
          <a:p>
            <a:r>
              <a:rPr lang="en-US" dirty="0"/>
              <a:t>2025</a:t>
            </a:r>
          </a:p>
        </p:txBody>
      </p:sp>
      <p:grpSp>
        <p:nvGrpSpPr>
          <p:cNvPr id="3" name="Group 2">
            <a:extLst>
              <a:ext uri="{FF2B5EF4-FFF2-40B4-BE49-F238E27FC236}">
                <a16:creationId xmlns:a16="http://schemas.microsoft.com/office/drawing/2014/main" id="{3EA247B1-73A1-AFD9-94A4-999E0DEA587F}"/>
              </a:ext>
            </a:extLst>
          </p:cNvPr>
          <p:cNvGrpSpPr/>
          <p:nvPr/>
        </p:nvGrpSpPr>
        <p:grpSpPr>
          <a:xfrm>
            <a:off x="110675" y="2523943"/>
            <a:ext cx="4099790" cy="1810297"/>
            <a:chOff x="110675" y="2523943"/>
            <a:chExt cx="4099790" cy="1810297"/>
          </a:xfrm>
        </p:grpSpPr>
        <p:pic>
          <p:nvPicPr>
            <p:cNvPr id="15" name="Picture 14" descr="A syringe and a bottle with liquid&#10;&#10;AI-generated content may be incorrect.">
              <a:extLst>
                <a:ext uri="{FF2B5EF4-FFF2-40B4-BE49-F238E27FC236}">
                  <a16:creationId xmlns:a16="http://schemas.microsoft.com/office/drawing/2014/main" id="{7666F9D2-FC1B-B9A7-6AC8-1EFF6F8101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675" y="2523943"/>
              <a:ext cx="4099790" cy="1810297"/>
            </a:xfrm>
            <a:prstGeom prst="rect">
              <a:avLst/>
            </a:prstGeom>
          </p:spPr>
        </p:pic>
        <p:sp>
          <p:nvSpPr>
            <p:cNvPr id="2" name="Rectangle 1">
              <a:extLst>
                <a:ext uri="{FF2B5EF4-FFF2-40B4-BE49-F238E27FC236}">
                  <a16:creationId xmlns:a16="http://schemas.microsoft.com/office/drawing/2014/main" id="{2F16FAFA-D953-F979-0EB2-8D3C2B6EBFBB}"/>
                </a:ext>
              </a:extLst>
            </p:cNvPr>
            <p:cNvSpPr/>
            <p:nvPr/>
          </p:nvSpPr>
          <p:spPr>
            <a:xfrm>
              <a:off x="1905000" y="2667000"/>
              <a:ext cx="255570" cy="881743"/>
            </a:xfrm>
            <a:prstGeom prst="rect">
              <a:avLst/>
            </a:prstGeom>
            <a:solidFill>
              <a:srgbClr val="EDED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57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4C04BF-4FF7-1D65-238F-59189FAF7038}"/>
              </a:ext>
            </a:extLst>
          </p:cNvPr>
          <p:cNvSpPr>
            <a:spLocks noGrp="1"/>
          </p:cNvSpPr>
          <p:nvPr>
            <p:ph type="title"/>
          </p:nvPr>
        </p:nvSpPr>
        <p:spPr>
          <a:xfrm>
            <a:off x="457812" y="372691"/>
            <a:ext cx="8454451" cy="1028700"/>
          </a:xfrm>
        </p:spPr>
        <p:txBody>
          <a:bodyPr>
            <a:noAutofit/>
          </a:bodyPr>
          <a:lstStyle/>
          <a:p>
            <a:r>
              <a:rPr lang="en-US" sz="2500" dirty="0">
                <a:solidFill>
                  <a:schemeClr val="accent6"/>
                </a:solidFill>
                <a:cs typeface="Arial"/>
              </a:rPr>
              <a:t>Disclosures</a:t>
            </a:r>
          </a:p>
        </p:txBody>
      </p:sp>
      <p:sp>
        <p:nvSpPr>
          <p:cNvPr id="6" name="Text Placeholder 5">
            <a:extLst>
              <a:ext uri="{FF2B5EF4-FFF2-40B4-BE49-F238E27FC236}">
                <a16:creationId xmlns:a16="http://schemas.microsoft.com/office/drawing/2014/main" id="{2D504E52-A4E6-DE1A-2887-D6E0632DD7EF}"/>
              </a:ext>
            </a:extLst>
          </p:cNvPr>
          <p:cNvSpPr>
            <a:spLocks noGrp="1"/>
          </p:cNvSpPr>
          <p:nvPr>
            <p:ph type="body" sz="quarter" idx="10"/>
          </p:nvPr>
        </p:nvSpPr>
        <p:spPr/>
        <p:txBody>
          <a:bodyPr lIns="91440" tIns="45720" rIns="91440" bIns="45720" anchor="t">
            <a:noAutofit/>
          </a:bodyPr>
          <a:lstStyle/>
          <a:p>
            <a:pPr marL="285115" indent="-285115"/>
            <a:r>
              <a:rPr lang="en-US" sz="1800" dirty="0">
                <a:solidFill>
                  <a:srgbClr val="000000"/>
                </a:solidFill>
                <a:cs typeface="Arial"/>
              </a:rPr>
              <a:t>The Health Resources and Services Administration (HRSA), Department of Health and Human Services(HHS) provided financial support for this project. The award provided 100% of total costs. The contents </a:t>
            </a:r>
            <a:r>
              <a:rPr lang="en-US" sz="1800" dirty="0" err="1">
                <a:solidFill>
                  <a:srgbClr val="000000"/>
                </a:solidFill>
                <a:cs typeface="Arial"/>
              </a:rPr>
              <a:t>arethose</a:t>
            </a:r>
            <a:r>
              <a:rPr lang="en-US" sz="1800" dirty="0">
                <a:solidFill>
                  <a:srgbClr val="000000"/>
                </a:solidFill>
                <a:cs typeface="Arial"/>
              </a:rPr>
              <a:t> of the author. They may not reflect the policies of HRSA, HHS, or the U.S. Government.</a:t>
            </a:r>
            <a:endParaRPr lang="en-US" sz="1800" dirty="0">
              <a:cs typeface="Arial"/>
            </a:endParaRPr>
          </a:p>
          <a:p>
            <a:pPr marL="285115" indent="-285115"/>
            <a:r>
              <a:rPr lang="en-US" sz="1800" dirty="0">
                <a:cs typeface="Arial"/>
              </a:rPr>
              <a:t>Dr Springer reported receiving noncash provisions of study drugs or testing equipment from Cepheid, Roche Holding AG, Alkermes, Inc, Indivior PLC, and Braeburn Pharmaceuticals, Inc. She reported serving as a consultant to Alkermes, Inc and Gilead Sciences; and she is on the scientific advisory committee for Eli Lilly and Company. </a:t>
            </a:r>
          </a:p>
        </p:txBody>
      </p:sp>
    </p:spTree>
    <p:extLst>
      <p:ext uri="{BB962C8B-B14F-4D97-AF65-F5344CB8AC3E}">
        <p14:creationId xmlns:p14="http://schemas.microsoft.com/office/powerpoint/2010/main" val="3764799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9BA6-BEBE-82F0-F500-CABA5D633AC3}"/>
              </a:ext>
            </a:extLst>
          </p:cNvPr>
          <p:cNvSpPr>
            <a:spLocks noGrp="1"/>
          </p:cNvSpPr>
          <p:nvPr>
            <p:ph type="title"/>
          </p:nvPr>
        </p:nvSpPr>
        <p:spPr>
          <a:xfrm>
            <a:off x="3626" y="590756"/>
            <a:ext cx="8985124" cy="697607"/>
          </a:xfrm>
        </p:spPr>
        <p:txBody>
          <a:bodyPr>
            <a:noAutofit/>
          </a:bodyPr>
          <a:lstStyle/>
          <a:p>
            <a:r>
              <a:rPr lang="en-US" sz="1400" b="1" dirty="0">
                <a:cs typeface="Arial"/>
              </a:rPr>
              <a:t>Plasma concentration-time curves of BUP 16 mg TM vs single dose 24 mg CAM2038 (</a:t>
            </a:r>
            <a:r>
              <a:rPr lang="en-US" sz="1400" b="1" dirty="0" err="1">
                <a:cs typeface="Arial"/>
              </a:rPr>
              <a:t>Brixadi</a:t>
            </a:r>
            <a:r>
              <a:rPr lang="en-US" sz="1400" b="1" dirty="0">
                <a:cs typeface="Arial"/>
              </a:rPr>
              <a:t> 7daydose) </a:t>
            </a:r>
          </a:p>
        </p:txBody>
      </p:sp>
      <p:pic>
        <p:nvPicPr>
          <p:cNvPr id="1026" name="Picture 2" descr="Figure 1.">
            <a:extLst>
              <a:ext uri="{FF2B5EF4-FFF2-40B4-BE49-F238E27FC236}">
                <a16:creationId xmlns:a16="http://schemas.microsoft.com/office/drawing/2014/main" id="{BA922F0B-B15D-5FB5-7831-E7DA943B17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98" y="1060149"/>
            <a:ext cx="4969338" cy="4083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2BCEE-BCC6-F09A-2ADD-1DDB80C9794A}"/>
              </a:ext>
            </a:extLst>
          </p:cNvPr>
          <p:cNvSpPr txBox="1"/>
          <p:nvPr/>
        </p:nvSpPr>
        <p:spPr>
          <a:xfrm>
            <a:off x="5529130" y="1538398"/>
            <a:ext cx="3339194" cy="1323439"/>
          </a:xfrm>
          <a:prstGeom prst="rect">
            <a:avLst/>
          </a:prstGeom>
          <a:noFill/>
        </p:spPr>
        <p:txBody>
          <a:bodyPr wrap="square">
            <a:spAutoFit/>
          </a:bodyPr>
          <a:lstStyle/>
          <a:p>
            <a:r>
              <a:rPr lang="en-US" sz="1600" b="0" i="0" u="none" strike="noStrike" dirty="0">
                <a:solidFill>
                  <a:srgbClr val="1B1B1B"/>
                </a:solidFill>
                <a:effectLst/>
                <a:latin typeface="Cambria" panose="02040503050406030204" pitchFamily="18" charset="0"/>
              </a:rPr>
              <a:t>Linear plasma concentration-time curves of buprenorphine after a single dose of 16 mg sublingual buprenorphine and a single dose of 24 mg subcutaneous CAM2038</a:t>
            </a:r>
            <a:endParaRPr lang="en-US" sz="1600" dirty="0"/>
          </a:p>
        </p:txBody>
      </p:sp>
      <p:sp>
        <p:nvSpPr>
          <p:cNvPr id="6" name="TextBox 5">
            <a:extLst>
              <a:ext uri="{FF2B5EF4-FFF2-40B4-BE49-F238E27FC236}">
                <a16:creationId xmlns:a16="http://schemas.microsoft.com/office/drawing/2014/main" id="{87E34E8B-7C68-0A51-2F0C-D2CE57AE1709}"/>
              </a:ext>
            </a:extLst>
          </p:cNvPr>
          <p:cNvSpPr txBox="1"/>
          <p:nvPr/>
        </p:nvSpPr>
        <p:spPr>
          <a:xfrm>
            <a:off x="6219711" y="3393473"/>
            <a:ext cx="2831691" cy="923330"/>
          </a:xfrm>
          <a:prstGeom prst="rect">
            <a:avLst/>
          </a:prstGeom>
          <a:noFill/>
          <a:ln>
            <a:solidFill>
              <a:schemeClr val="tx1"/>
            </a:solidFill>
          </a:ln>
        </p:spPr>
        <p:txBody>
          <a:bodyPr wrap="square">
            <a:spAutoFit/>
          </a:bodyPr>
          <a:lstStyle/>
          <a:p>
            <a:r>
              <a:rPr lang="en-US" sz="900" b="0" i="0" u="none" strike="noStrike" dirty="0">
                <a:solidFill>
                  <a:srgbClr val="1B1B1B"/>
                </a:solidFill>
                <a:effectLst/>
                <a:latin typeface="Roboto Mono Web"/>
              </a:rPr>
              <a:t>D'Onofrio G et al. Early emergency department experience with 7-day extended-release injectable buprenorphine for opioid use disorder. </a:t>
            </a:r>
            <a:r>
              <a:rPr lang="en-US" sz="900" b="0" i="0" u="none" strike="noStrike" dirty="0" err="1">
                <a:solidFill>
                  <a:srgbClr val="1B1B1B"/>
                </a:solidFill>
                <a:effectLst/>
                <a:latin typeface="Roboto Mono Web"/>
              </a:rPr>
              <a:t>Acad</a:t>
            </a:r>
            <a:r>
              <a:rPr lang="en-US" sz="900" b="0" i="0" u="none" strike="noStrike" dirty="0">
                <a:solidFill>
                  <a:srgbClr val="1B1B1B"/>
                </a:solidFill>
                <a:effectLst/>
                <a:latin typeface="Roboto Mono Web"/>
              </a:rPr>
              <a:t> Emerg Med. 2023 Dec;30(12):1264-1271. </a:t>
            </a:r>
            <a:r>
              <a:rPr lang="en-US" sz="900" b="0" i="0" u="none" strike="noStrike" dirty="0" err="1">
                <a:solidFill>
                  <a:srgbClr val="1B1B1B"/>
                </a:solidFill>
                <a:effectLst/>
                <a:latin typeface="Roboto Mono Web"/>
              </a:rPr>
              <a:t>doi</a:t>
            </a:r>
            <a:r>
              <a:rPr lang="en-US" sz="900" b="0" i="0" u="none" strike="noStrike" dirty="0">
                <a:solidFill>
                  <a:srgbClr val="1B1B1B"/>
                </a:solidFill>
                <a:effectLst/>
                <a:latin typeface="Roboto Mono Web"/>
              </a:rPr>
              <a:t>: 10.1111/acem.14782. </a:t>
            </a:r>
            <a:r>
              <a:rPr lang="en-US" sz="900" b="0" i="0" u="none" strike="noStrike" dirty="0" err="1">
                <a:solidFill>
                  <a:srgbClr val="1B1B1B"/>
                </a:solidFill>
                <a:effectLst/>
                <a:latin typeface="Roboto Mono Web"/>
              </a:rPr>
              <a:t>Epub</a:t>
            </a:r>
            <a:r>
              <a:rPr lang="en-US" sz="900" b="0" i="0" u="none" strike="noStrike" dirty="0">
                <a:solidFill>
                  <a:srgbClr val="1B1B1B"/>
                </a:solidFill>
                <a:effectLst/>
                <a:latin typeface="Roboto Mono Web"/>
              </a:rPr>
              <a:t> 2023 Aug 22. PMID: 37501652; PMCID: PMC10822018.</a:t>
            </a:r>
            <a:endParaRPr lang="en-US" sz="900" dirty="0"/>
          </a:p>
        </p:txBody>
      </p:sp>
    </p:spTree>
    <p:extLst>
      <p:ext uri="{BB962C8B-B14F-4D97-AF65-F5344CB8AC3E}">
        <p14:creationId xmlns:p14="http://schemas.microsoft.com/office/powerpoint/2010/main" val="902919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5992-6882-87BC-F4BC-66BB931B5612}"/>
              </a:ext>
            </a:extLst>
          </p:cNvPr>
          <p:cNvSpPr>
            <a:spLocks noGrp="1"/>
          </p:cNvSpPr>
          <p:nvPr>
            <p:ph type="title"/>
          </p:nvPr>
        </p:nvSpPr>
        <p:spPr>
          <a:xfrm>
            <a:off x="1368213" y="0"/>
            <a:ext cx="6796074" cy="1028700"/>
          </a:xfrm>
        </p:spPr>
        <p:txBody>
          <a:bodyPr anchor="ctr">
            <a:normAutofit fontScale="90000"/>
          </a:bodyPr>
          <a:lstStyle/>
          <a:p>
            <a:pPr algn="ctr"/>
            <a:r>
              <a:rPr lang="en-US" dirty="0">
                <a:solidFill>
                  <a:srgbClr val="D6201A"/>
                </a:solidFill>
              </a:rPr>
              <a:t>Opioid Precipitated Withdrawal (PW) Management </a:t>
            </a:r>
          </a:p>
        </p:txBody>
      </p:sp>
      <p:sp>
        <p:nvSpPr>
          <p:cNvPr id="3" name="Text Placeholder 2">
            <a:extLst>
              <a:ext uri="{FF2B5EF4-FFF2-40B4-BE49-F238E27FC236}">
                <a16:creationId xmlns:a16="http://schemas.microsoft.com/office/drawing/2014/main" id="{74002B06-170D-C435-648B-56D2C7FB9B2E}"/>
              </a:ext>
            </a:extLst>
          </p:cNvPr>
          <p:cNvSpPr>
            <a:spLocks noGrp="1"/>
          </p:cNvSpPr>
          <p:nvPr>
            <p:ph type="body" sz="quarter" idx="10"/>
          </p:nvPr>
        </p:nvSpPr>
        <p:spPr>
          <a:xfrm>
            <a:off x="250371" y="1028700"/>
            <a:ext cx="8686799" cy="3836989"/>
          </a:xfrm>
        </p:spPr>
        <p:txBody>
          <a:bodyPr anchor="t">
            <a:normAutofit/>
          </a:bodyPr>
          <a:lstStyle/>
          <a:p>
            <a:pPr>
              <a:lnSpc>
                <a:spcPct val="90000"/>
              </a:lnSpc>
            </a:pPr>
            <a:r>
              <a:rPr lang="en-US" sz="1300" dirty="0"/>
              <a:t>Worsening withdrawal, defined as no improvement in withdrawal symptoms or any increase in COWS is treated with additional SL-BUP, </a:t>
            </a:r>
          </a:p>
          <a:p>
            <a:pPr>
              <a:lnSpc>
                <a:spcPct val="90000"/>
              </a:lnSpc>
            </a:pPr>
            <a:r>
              <a:rPr lang="en-US" sz="1300" dirty="0"/>
              <a:t>symptomatic treatment with ancillary medications,</a:t>
            </a:r>
          </a:p>
          <a:p>
            <a:pPr lvl="1">
              <a:lnSpc>
                <a:spcPct val="90000"/>
              </a:lnSpc>
            </a:pPr>
            <a:r>
              <a:rPr lang="en-US" sz="1300" dirty="0"/>
              <a:t>acetaminophen and non-steroidal anti-inflammatory agents for myalgias and pains, </a:t>
            </a:r>
          </a:p>
          <a:p>
            <a:pPr lvl="1">
              <a:lnSpc>
                <a:spcPct val="90000"/>
              </a:lnSpc>
            </a:pPr>
            <a:r>
              <a:rPr lang="en-US" sz="1300" dirty="0"/>
              <a:t>dicyclomine for abdominal pain, </a:t>
            </a:r>
          </a:p>
          <a:p>
            <a:pPr lvl="1">
              <a:lnSpc>
                <a:spcPct val="90000"/>
              </a:lnSpc>
            </a:pPr>
            <a:r>
              <a:rPr lang="en-US" sz="1300" dirty="0"/>
              <a:t>loperamide for diarrhea, </a:t>
            </a:r>
          </a:p>
          <a:p>
            <a:pPr lvl="1">
              <a:lnSpc>
                <a:spcPct val="90000"/>
              </a:lnSpc>
            </a:pPr>
            <a:r>
              <a:rPr lang="en-US" sz="1300" dirty="0"/>
              <a:t>ondansetron, prochlorperazine or promethazine for nausea and </a:t>
            </a:r>
          </a:p>
          <a:p>
            <a:pPr lvl="1">
              <a:lnSpc>
                <a:spcPct val="90000"/>
              </a:lnSpc>
            </a:pPr>
            <a:r>
              <a:rPr lang="en-US" sz="1300" dirty="0"/>
              <a:t>clonidine for elevated blood pressure, heart rate or restlessness. </a:t>
            </a:r>
          </a:p>
          <a:p>
            <a:pPr lvl="1">
              <a:lnSpc>
                <a:spcPct val="90000"/>
              </a:lnSpc>
            </a:pPr>
            <a:r>
              <a:rPr lang="en-US" sz="1300" dirty="0"/>
              <a:t>Treatment of nausea and vomiting with sedating antiemetics such as promethazine, may have dual benefit in patients who might be agitated. </a:t>
            </a:r>
          </a:p>
          <a:p>
            <a:pPr>
              <a:lnSpc>
                <a:spcPct val="90000"/>
              </a:lnSpc>
            </a:pPr>
            <a:r>
              <a:rPr lang="en-US" sz="1300" dirty="0"/>
              <a:t>When PW occurs, it is treated with high-dose buprenorphine (SL-BUP up to 16–24mg, with additional dosing as needed)</a:t>
            </a:r>
            <a:endParaRPr lang="en-US" sz="1300" u="sng" baseline="30000" dirty="0"/>
          </a:p>
          <a:p>
            <a:pPr>
              <a:lnSpc>
                <a:spcPct val="90000"/>
              </a:lnSpc>
            </a:pPr>
            <a:r>
              <a:rPr lang="en-US" sz="1300" dirty="0"/>
              <a:t>Small doses of benzodiazepines, such as 2mg of lorazepam may be used if anxiety is a prominent symptom.</a:t>
            </a:r>
          </a:p>
        </p:txBody>
      </p:sp>
    </p:spTree>
    <p:extLst>
      <p:ext uri="{BB962C8B-B14F-4D97-AF65-F5344CB8AC3E}">
        <p14:creationId xmlns:p14="http://schemas.microsoft.com/office/powerpoint/2010/main" val="4100393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5D00-88E4-01B6-70D6-67DEEAD32D20}"/>
              </a:ext>
            </a:extLst>
          </p:cNvPr>
          <p:cNvSpPr>
            <a:spLocks noGrp="1"/>
          </p:cNvSpPr>
          <p:nvPr>
            <p:ph type="title"/>
          </p:nvPr>
        </p:nvSpPr>
        <p:spPr>
          <a:xfrm>
            <a:off x="561703" y="317684"/>
            <a:ext cx="7886700" cy="738665"/>
          </a:xfrm>
        </p:spPr>
        <p:txBody>
          <a:bodyPr anchor="ctr">
            <a:normAutofit fontScale="90000"/>
          </a:bodyPr>
          <a:lstStyle/>
          <a:p>
            <a:r>
              <a:rPr lang="en-US" sz="3100" dirty="0"/>
              <a:t>Resources for Diagnosis and Treatment of OUD</a:t>
            </a:r>
          </a:p>
        </p:txBody>
      </p:sp>
      <p:pic>
        <p:nvPicPr>
          <p:cNvPr id="4" name="Picture 3">
            <a:extLst>
              <a:ext uri="{FF2B5EF4-FFF2-40B4-BE49-F238E27FC236}">
                <a16:creationId xmlns:a16="http://schemas.microsoft.com/office/drawing/2014/main" id="{6273D838-67C4-AA50-29C3-BB7455A7994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4468" y="1056350"/>
            <a:ext cx="3657600" cy="3323480"/>
          </a:xfrm>
          <a:prstGeom prst="rect">
            <a:avLst/>
          </a:prstGeom>
          <a:noFill/>
          <a:ln>
            <a:solidFill>
              <a:schemeClr val="tx1"/>
            </a:solidFill>
          </a:ln>
        </p:spPr>
      </p:pic>
      <p:pic>
        <p:nvPicPr>
          <p:cNvPr id="6" name="Picture 5">
            <a:extLst>
              <a:ext uri="{FF2B5EF4-FFF2-40B4-BE49-F238E27FC236}">
                <a16:creationId xmlns:a16="http://schemas.microsoft.com/office/drawing/2014/main" id="{328E9E60-3A86-0CF9-B843-0F2F46912C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2594" y="1753490"/>
            <a:ext cx="4861406" cy="2120788"/>
          </a:xfrm>
          <a:prstGeom prst="rect">
            <a:avLst/>
          </a:prstGeom>
          <a:ln>
            <a:solidFill>
              <a:schemeClr val="tx1"/>
            </a:solidFill>
          </a:ln>
        </p:spPr>
      </p:pic>
      <p:sp>
        <p:nvSpPr>
          <p:cNvPr id="5" name="TextBox 4">
            <a:extLst>
              <a:ext uri="{FF2B5EF4-FFF2-40B4-BE49-F238E27FC236}">
                <a16:creationId xmlns:a16="http://schemas.microsoft.com/office/drawing/2014/main" id="{35008E99-5FFB-5798-C87F-1596C720735E}"/>
              </a:ext>
            </a:extLst>
          </p:cNvPr>
          <p:cNvSpPr txBox="1"/>
          <p:nvPr/>
        </p:nvSpPr>
        <p:spPr>
          <a:xfrm>
            <a:off x="374468" y="4537948"/>
            <a:ext cx="4580708" cy="738664"/>
          </a:xfrm>
          <a:prstGeom prst="rect">
            <a:avLst/>
          </a:prstGeom>
          <a:noFill/>
        </p:spPr>
        <p:txBody>
          <a:bodyPr wrap="square">
            <a:spAutoFit/>
          </a:bodyPr>
          <a:lstStyle/>
          <a:p>
            <a:r>
              <a:rPr lang="en-US" dirty="0"/>
              <a:t>https://</a:t>
            </a:r>
            <a:r>
              <a:rPr lang="en-US" dirty="0" err="1"/>
              <a:t>www.asam.org</a:t>
            </a:r>
            <a:r>
              <a:rPr lang="en-US" dirty="0"/>
              <a:t>/quality-care/clinical-guidelines/national-practice-guideline</a:t>
            </a:r>
          </a:p>
          <a:p>
            <a:endParaRPr lang="en-US" dirty="0"/>
          </a:p>
        </p:txBody>
      </p:sp>
      <p:sp>
        <p:nvSpPr>
          <p:cNvPr id="8" name="TextBox 7">
            <a:extLst>
              <a:ext uri="{FF2B5EF4-FFF2-40B4-BE49-F238E27FC236}">
                <a16:creationId xmlns:a16="http://schemas.microsoft.com/office/drawing/2014/main" id="{6AD4AFA5-D642-9DEB-9FAD-50B147D3E212}"/>
              </a:ext>
            </a:extLst>
          </p:cNvPr>
          <p:cNvSpPr txBox="1"/>
          <p:nvPr/>
        </p:nvSpPr>
        <p:spPr>
          <a:xfrm>
            <a:off x="5495108" y="4475624"/>
            <a:ext cx="4580708" cy="307777"/>
          </a:xfrm>
          <a:prstGeom prst="rect">
            <a:avLst/>
          </a:prstGeom>
          <a:noFill/>
        </p:spPr>
        <p:txBody>
          <a:bodyPr wrap="square">
            <a:spAutoFit/>
          </a:bodyPr>
          <a:lstStyle/>
          <a:p>
            <a:r>
              <a:rPr lang="en-US" dirty="0"/>
              <a:t>https://</a:t>
            </a:r>
            <a:r>
              <a:rPr lang="en-US" dirty="0" err="1"/>
              <a:t>pcssnow.org</a:t>
            </a:r>
            <a:endParaRPr lang="en-US" dirty="0"/>
          </a:p>
        </p:txBody>
      </p:sp>
    </p:spTree>
    <p:extLst>
      <p:ext uri="{BB962C8B-B14F-4D97-AF65-F5344CB8AC3E}">
        <p14:creationId xmlns:p14="http://schemas.microsoft.com/office/powerpoint/2010/main" val="1442505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BDF4-5149-C646-861C-593A85682C4C}"/>
              </a:ext>
            </a:extLst>
          </p:cNvPr>
          <p:cNvSpPr>
            <a:spLocks noGrp="1"/>
          </p:cNvSpPr>
          <p:nvPr>
            <p:ph type="title"/>
          </p:nvPr>
        </p:nvSpPr>
        <p:spPr>
          <a:xfrm>
            <a:off x="1449638" y="357002"/>
            <a:ext cx="6927706" cy="857250"/>
          </a:xfrm>
        </p:spPr>
        <p:txBody>
          <a:bodyPr vert="horz" lIns="51435" tIns="25718" rIns="51435" bIns="25718" rtlCol="0" anchor="ctr" anchorCtr="0">
            <a:normAutofit/>
          </a:bodyPr>
          <a:lstStyle/>
          <a:p>
            <a:pPr defTabSz="514350"/>
            <a:r>
              <a:rPr lang="en-US" b="1" dirty="0">
                <a:cs typeface="Arial"/>
              </a:rPr>
              <a:t>Treatment of Alcohol Use Disorder</a:t>
            </a:r>
          </a:p>
        </p:txBody>
      </p:sp>
      <p:graphicFrame>
        <p:nvGraphicFramePr>
          <p:cNvPr id="5" name="Text Placeholder 2">
            <a:extLst>
              <a:ext uri="{FF2B5EF4-FFF2-40B4-BE49-F238E27FC236}">
                <a16:creationId xmlns:a16="http://schemas.microsoft.com/office/drawing/2014/main" id="{99107DE2-CEFB-7D6D-0902-671B8BA8C79C}"/>
              </a:ext>
            </a:extLst>
          </p:cNvPr>
          <p:cNvGraphicFramePr/>
          <p:nvPr>
            <p:extLst>
              <p:ext uri="{D42A27DB-BD31-4B8C-83A1-F6EECF244321}">
                <p14:modId xmlns:p14="http://schemas.microsoft.com/office/powerpoint/2010/main" val="2926408855"/>
              </p:ext>
            </p:extLst>
          </p:nvPr>
        </p:nvGraphicFramePr>
        <p:xfrm>
          <a:off x="370115" y="1077686"/>
          <a:ext cx="8447314" cy="3875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588480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4" y="80533"/>
            <a:ext cx="8682352" cy="849231"/>
          </a:xfrm>
        </p:spPr>
        <p:txBody>
          <a:bodyPr>
            <a:noAutofit/>
          </a:bodyPr>
          <a:lstStyle/>
          <a:p>
            <a:r>
              <a:rPr lang="en-US" sz="2700" dirty="0">
                <a:cs typeface="Arial"/>
              </a:rPr>
              <a:t>FDA-Approved Medication Treatments for Alcohol Use </a:t>
            </a:r>
            <a:r>
              <a:rPr lang="en-US" sz="2700" dirty="0">
                <a:solidFill>
                  <a:schemeClr val="tx1"/>
                </a:solidFill>
                <a:cs typeface="Arial"/>
              </a:rPr>
              <a:t>Disorders (AUD)</a:t>
            </a:r>
          </a:p>
        </p:txBody>
      </p:sp>
      <p:graphicFrame>
        <p:nvGraphicFramePr>
          <p:cNvPr id="7" name="Content Placeholder 3"/>
          <p:cNvGraphicFramePr>
            <a:graphicFrameLocks noGrp="1"/>
          </p:cNvGraphicFramePr>
          <p:nvPr>
            <p:ph idx="4294967295"/>
            <p:extLst>
              <p:ext uri="{D42A27DB-BD31-4B8C-83A1-F6EECF244321}">
                <p14:modId xmlns:p14="http://schemas.microsoft.com/office/powerpoint/2010/main" val="3376610823"/>
              </p:ext>
            </p:extLst>
          </p:nvPr>
        </p:nvGraphicFramePr>
        <p:xfrm>
          <a:off x="341905" y="1101918"/>
          <a:ext cx="6827808" cy="3572505"/>
        </p:xfrm>
        <a:graphic>
          <a:graphicData uri="http://schemas.openxmlformats.org/drawingml/2006/table">
            <a:tbl>
              <a:tblPr>
                <a:tableStyleId>{3C2FFA5D-87B4-456A-9821-1D502468CF0F}</a:tableStyleId>
              </a:tblPr>
              <a:tblGrid>
                <a:gridCol w="1298743">
                  <a:extLst>
                    <a:ext uri="{9D8B030D-6E8A-4147-A177-3AD203B41FA5}">
                      <a16:colId xmlns:a16="http://schemas.microsoft.com/office/drawing/2014/main" val="20000"/>
                    </a:ext>
                  </a:extLst>
                </a:gridCol>
                <a:gridCol w="1310767">
                  <a:extLst>
                    <a:ext uri="{9D8B030D-6E8A-4147-A177-3AD203B41FA5}">
                      <a16:colId xmlns:a16="http://schemas.microsoft.com/office/drawing/2014/main" val="20001"/>
                    </a:ext>
                  </a:extLst>
                </a:gridCol>
                <a:gridCol w="1515198">
                  <a:extLst>
                    <a:ext uri="{9D8B030D-6E8A-4147-A177-3AD203B41FA5}">
                      <a16:colId xmlns:a16="http://schemas.microsoft.com/office/drawing/2014/main" val="20002"/>
                    </a:ext>
                  </a:extLst>
                </a:gridCol>
                <a:gridCol w="1307665">
                  <a:extLst>
                    <a:ext uri="{9D8B030D-6E8A-4147-A177-3AD203B41FA5}">
                      <a16:colId xmlns:a16="http://schemas.microsoft.com/office/drawing/2014/main" val="20003"/>
                    </a:ext>
                  </a:extLst>
                </a:gridCol>
                <a:gridCol w="1395435">
                  <a:extLst>
                    <a:ext uri="{9D8B030D-6E8A-4147-A177-3AD203B41FA5}">
                      <a16:colId xmlns:a16="http://schemas.microsoft.com/office/drawing/2014/main" val="20004"/>
                    </a:ext>
                  </a:extLst>
                </a:gridCol>
              </a:tblGrid>
              <a:tr h="57278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rgbClr val="008000"/>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solidFill>
                            <a:schemeClr val="accent1"/>
                          </a:solidFill>
                          <a:effectLst/>
                        </a:rPr>
                        <a:t>Naltrexone</a:t>
                      </a: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solidFill>
                            <a:schemeClr val="accent1"/>
                          </a:solidFill>
                          <a:effectLst/>
                        </a:rPr>
                        <a:t>Extended-Release Naltrexone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solidFill>
                            <a:schemeClr val="accent1"/>
                          </a:solidFill>
                          <a:effectLst/>
                        </a:rPr>
                        <a:t>(XR-NTX)</a:t>
                      </a:r>
                      <a:endParaRPr kumimoji="0" lang="en-US" sz="1100" b="1" i="0" u="none" strike="noStrike" cap="none" normalizeH="0" baseline="0" dirty="0">
                        <a:ln>
                          <a:noFill/>
                        </a:ln>
                        <a:solidFill>
                          <a:schemeClr val="accent1"/>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solidFill>
                            <a:schemeClr val="accent1"/>
                          </a:solidFill>
                          <a:effectLst/>
                        </a:rPr>
                        <a:t>Acamprosate</a:t>
                      </a:r>
                      <a:endParaRPr kumimoji="0" lang="en-US" sz="1100" b="1" i="0" u="none" strike="noStrike" cap="none" normalizeH="0" baseline="0" dirty="0">
                        <a:ln>
                          <a:noFill/>
                        </a:ln>
                        <a:solidFill>
                          <a:schemeClr val="accent1"/>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accent1"/>
                          </a:solidFill>
                          <a:effectLst/>
                          <a:latin typeface="Arial" charset="0"/>
                          <a:ea typeface="ＭＳ Ｐゴシック" charset="-128"/>
                          <a:cs typeface="ＭＳ Ｐゴシック" charset="-128"/>
                        </a:rPr>
                        <a:t>Disulfiram</a:t>
                      </a:r>
                    </a:p>
                  </a:txBody>
                  <a:tcPr marL="51435" marR="51435" marT="25718" marB="25718" horzOverflow="overflow">
                    <a:solidFill>
                      <a:schemeClr val="bg1"/>
                    </a:solidFill>
                  </a:tcPr>
                </a:tc>
                <a:extLst>
                  <a:ext uri="{0D108BD9-81ED-4DB2-BD59-A6C34878D82A}">
                    <a16:rowId xmlns:a16="http://schemas.microsoft.com/office/drawing/2014/main" val="10000"/>
                  </a:ext>
                </a:extLst>
              </a:tr>
              <a:tr h="5853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rgbClr val="000066"/>
                          </a:solidFill>
                          <a:effectLst/>
                        </a:rPr>
                        <a:t>Mechanism of Action</a:t>
                      </a:r>
                      <a:endParaRPr kumimoji="0" lang="en-US" sz="1100" b="0"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Full </a:t>
                      </a:r>
                      <a:r>
                        <a:rPr kumimoji="0" lang="en-US" sz="1100" u="none" strike="noStrike" cap="none" normalizeH="0" baseline="0" err="1">
                          <a:ln>
                            <a:noFill/>
                          </a:ln>
                          <a:solidFill>
                            <a:schemeClr val="accent4">
                              <a:lumMod val="10000"/>
                            </a:schemeClr>
                          </a:solidFill>
                          <a:effectLst/>
                        </a:rPr>
                        <a:t>μ</a:t>
                      </a:r>
                      <a:r>
                        <a:rPr kumimoji="0" lang="en-US" sz="1100" u="none" strike="noStrike" cap="none" normalizeH="0" baseline="0">
                          <a:ln>
                            <a:noFill/>
                          </a:ln>
                          <a:solidFill>
                            <a:schemeClr val="accent4">
                              <a:lumMod val="10000"/>
                            </a:schemeClr>
                          </a:solidFill>
                          <a:effectLst/>
                        </a:rPr>
                        <a:t> antagonist</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Full </a:t>
                      </a:r>
                      <a:r>
                        <a:rPr kumimoji="0" lang="en-US" sz="1100" u="none" strike="noStrike" cap="none" normalizeH="0" baseline="0" err="1">
                          <a:ln>
                            <a:noFill/>
                          </a:ln>
                          <a:solidFill>
                            <a:schemeClr val="accent4">
                              <a:lumMod val="10000"/>
                            </a:schemeClr>
                          </a:solidFill>
                          <a:effectLst/>
                        </a:rPr>
                        <a:t>μ</a:t>
                      </a:r>
                      <a:r>
                        <a:rPr kumimoji="0" lang="en-US" sz="1100" u="none" strike="noStrike" cap="none" normalizeH="0" baseline="0">
                          <a:ln>
                            <a:noFill/>
                          </a:ln>
                          <a:solidFill>
                            <a:schemeClr val="accent4">
                              <a:lumMod val="10000"/>
                            </a:schemeClr>
                          </a:solidFill>
                          <a:effectLst/>
                        </a:rPr>
                        <a:t> antagonist</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r>
                        <a:rPr lang="en-US" sz="1100" kern="1200">
                          <a:solidFill>
                            <a:schemeClr val="accent1">
                              <a:lumMod val="10000"/>
                            </a:schemeClr>
                          </a:solidFill>
                          <a:latin typeface="+mn-lt"/>
                          <a:ea typeface="+mn-ea"/>
                          <a:cs typeface="+mn-cs"/>
                        </a:rPr>
                        <a:t>Blocks N-methyl D-</a:t>
                      </a:r>
                      <a:r>
                        <a:rPr lang="en-US" sz="1100" kern="1200" err="1">
                          <a:solidFill>
                            <a:schemeClr val="accent1">
                              <a:lumMod val="10000"/>
                            </a:schemeClr>
                          </a:solidFill>
                          <a:latin typeface="+mn-lt"/>
                          <a:ea typeface="+mn-ea"/>
                          <a:cs typeface="+mn-cs"/>
                        </a:rPr>
                        <a:t>aspartate</a:t>
                      </a:r>
                      <a:r>
                        <a:rPr lang="en-US" sz="1100" kern="1200">
                          <a:solidFill>
                            <a:schemeClr val="accent1">
                              <a:lumMod val="10000"/>
                            </a:schemeClr>
                          </a:solidFill>
                          <a:latin typeface="+mn-lt"/>
                          <a:ea typeface="+mn-ea"/>
                          <a:cs typeface="+mn-cs"/>
                        </a:rPr>
                        <a:t> receptors </a:t>
                      </a:r>
                      <a:endParaRPr lang="en-US" sz="1100">
                        <a:solidFill>
                          <a:schemeClr val="accent1">
                            <a:lumMod val="10000"/>
                          </a:schemeClr>
                        </a:solidFill>
                      </a:endParaRPr>
                    </a:p>
                  </a:txBody>
                  <a:tcPr marL="51435" marR="51435" marT="25718" marB="25718" horzOverflow="overflow">
                    <a:solidFill>
                      <a:schemeClr val="bg1"/>
                    </a:solidFill>
                  </a:tcPr>
                </a:tc>
                <a:tc>
                  <a:txBody>
                    <a:bodyPr/>
                    <a:lstStyle/>
                    <a:p>
                      <a:pPr marL="0" marR="0">
                        <a:spcBef>
                          <a:spcPts val="0"/>
                        </a:spcBef>
                        <a:spcAft>
                          <a:spcPts val="0"/>
                        </a:spcAft>
                      </a:pPr>
                      <a:r>
                        <a:rPr lang="en-US" sz="1100">
                          <a:solidFill>
                            <a:srgbClr val="0C1C1D"/>
                          </a:solidFill>
                          <a:latin typeface="Arial"/>
                          <a:ea typeface="Cambria"/>
                          <a:cs typeface="Arial"/>
                        </a:rPr>
                        <a:t>Inhibits acetaldehyde </a:t>
                      </a:r>
                      <a:r>
                        <a:rPr lang="en-US" sz="1100" err="1">
                          <a:solidFill>
                            <a:srgbClr val="0C1C1D"/>
                          </a:solidFill>
                          <a:latin typeface="Arial"/>
                          <a:ea typeface="Cambria"/>
                          <a:cs typeface="Arial"/>
                        </a:rPr>
                        <a:t>dehydrogenase</a:t>
                      </a:r>
                      <a:endParaRPr lang="en-US" sz="1100">
                        <a:solidFill>
                          <a:srgbClr val="0C1C1D"/>
                        </a:solidFill>
                        <a:latin typeface="Arial"/>
                        <a:ea typeface="Cambria"/>
                        <a:cs typeface="Arial"/>
                      </a:endParaRPr>
                    </a:p>
                  </a:txBody>
                  <a:tcPr marL="38576" marR="38576" marT="0" marB="0">
                    <a:solidFill>
                      <a:schemeClr val="bg1"/>
                    </a:solidFill>
                  </a:tcPr>
                </a:tc>
                <a:extLst>
                  <a:ext uri="{0D108BD9-81ED-4DB2-BD59-A6C34878D82A}">
                    <a16:rowId xmlns:a16="http://schemas.microsoft.com/office/drawing/2014/main" val="10001"/>
                  </a:ext>
                </a:extLst>
              </a:tr>
              <a:tr h="17761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rgbClr val="000066"/>
                          </a:solidFill>
                          <a:effectLst/>
                        </a:rPr>
                        <a:t>Delivery</a:t>
                      </a:r>
                      <a:endParaRPr kumimoji="0" lang="en-US" sz="1100" b="0"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Oral</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IM</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r>
                        <a:rPr lang="en-US" sz="1100">
                          <a:solidFill>
                            <a:schemeClr val="accent1">
                              <a:lumMod val="10000"/>
                            </a:schemeClr>
                          </a:solidFill>
                        </a:rPr>
                        <a:t>Oral</a:t>
                      </a: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accent1">
                              <a:lumMod val="10000"/>
                            </a:schemeClr>
                          </a:solidFill>
                          <a:effectLst/>
                          <a:latin typeface="Arial" charset="0"/>
                          <a:ea typeface="ＭＳ Ｐゴシック" charset="-128"/>
                          <a:cs typeface="ＭＳ Ｐゴシック" charset="-128"/>
                        </a:rPr>
                        <a:t>Oral</a:t>
                      </a:r>
                    </a:p>
                  </a:txBody>
                  <a:tcPr marL="51435" marR="51435" marT="25718" marB="25718" horzOverflow="overflow">
                    <a:solidFill>
                      <a:schemeClr val="bg1"/>
                    </a:solidFill>
                  </a:tcPr>
                </a:tc>
                <a:extLst>
                  <a:ext uri="{0D108BD9-81ED-4DB2-BD59-A6C34878D82A}">
                    <a16:rowId xmlns:a16="http://schemas.microsoft.com/office/drawing/2014/main" val="10002"/>
                  </a:ext>
                </a:extLst>
              </a:tr>
              <a:tr h="31352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rgbClr val="000066"/>
                          </a:solidFill>
                          <a:effectLst/>
                        </a:rPr>
                        <a:t>Frequency</a:t>
                      </a:r>
                      <a:endParaRPr kumimoji="0" lang="en-US" sz="1100" b="0"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chemeClr val="accent4">
                              <a:lumMod val="10000"/>
                            </a:schemeClr>
                          </a:solidFill>
                          <a:effectLst/>
                        </a:rPr>
                        <a:t>50mg Daily</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solidFill>
                            <a:schemeClr val="accent4">
                              <a:lumMod val="10000"/>
                            </a:schemeClr>
                          </a:solidFill>
                          <a:effectLst/>
                        </a:rPr>
                        <a:t>380 mg q4 weeks* </a:t>
                      </a:r>
                    </a:p>
                  </a:txBody>
                  <a:tcPr marL="51435" marR="51435" marT="25718" marB="25718" horzOverflow="overflow">
                    <a:solidFill>
                      <a:schemeClr val="bg1"/>
                    </a:solidFill>
                  </a:tcPr>
                </a:tc>
                <a:tc>
                  <a:txBody>
                    <a:bodyPr/>
                    <a:lstStyle/>
                    <a:p>
                      <a:r>
                        <a:rPr lang="en-US" sz="1100">
                          <a:solidFill>
                            <a:schemeClr val="accent1">
                              <a:lumMod val="10000"/>
                            </a:schemeClr>
                          </a:solidFill>
                        </a:rPr>
                        <a:t>2</a:t>
                      </a:r>
                      <a:r>
                        <a:rPr lang="en-US" sz="1100" baseline="0">
                          <a:solidFill>
                            <a:schemeClr val="accent1">
                              <a:lumMod val="10000"/>
                            </a:schemeClr>
                          </a:solidFill>
                        </a:rPr>
                        <a:t> tablets, </a:t>
                      </a:r>
                      <a:r>
                        <a:rPr lang="en-US" sz="1100">
                          <a:solidFill>
                            <a:schemeClr val="accent1">
                              <a:lumMod val="10000"/>
                            </a:schemeClr>
                          </a:solidFill>
                        </a:rPr>
                        <a:t>3 times day</a:t>
                      </a:r>
                    </a:p>
                  </a:txBody>
                  <a:tcPr marL="51435" marR="51435" marT="25718" marB="25718" horzOverflow="overflow">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accent1">
                              <a:lumMod val="10000"/>
                            </a:schemeClr>
                          </a:solidFill>
                          <a:effectLst/>
                          <a:latin typeface="Arial" charset="0"/>
                          <a:ea typeface="ＭＳ Ｐゴシック" charset="-128"/>
                          <a:cs typeface="ＭＳ Ｐゴシック" charset="-128"/>
                        </a:rPr>
                        <a:t>Daily</a:t>
                      </a:r>
                    </a:p>
                  </a:txBody>
                  <a:tcPr marL="51435" marR="51435" marT="25718" marB="25718" horzOverflow="overflow">
                    <a:solidFill>
                      <a:schemeClr val="bg1"/>
                    </a:solidFill>
                  </a:tcPr>
                </a:tc>
                <a:extLst>
                  <a:ext uri="{0D108BD9-81ED-4DB2-BD59-A6C34878D82A}">
                    <a16:rowId xmlns:a16="http://schemas.microsoft.com/office/drawing/2014/main" val="10003"/>
                  </a:ext>
                </a:extLst>
              </a:tr>
              <a:tr h="18085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solidFill>
                            <a:srgbClr val="000066"/>
                          </a:solidFill>
                          <a:effectLst/>
                        </a:rPr>
                        <a:t>Other</a:t>
                      </a:r>
                      <a:endParaRPr kumimoji="0" lang="en-US" sz="1100" b="0" i="0" u="none" strike="noStrike" cap="none" normalizeH="0" baseline="0">
                        <a:ln>
                          <a:noFill/>
                        </a:ln>
                        <a:solidFill>
                          <a:srgbClr val="000066"/>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u="none" strike="noStrike" cap="none" normalizeH="0" baseline="0">
                          <a:ln>
                            <a:noFill/>
                          </a:ln>
                          <a:solidFill>
                            <a:schemeClr val="accent4">
                              <a:lumMod val="10000"/>
                            </a:schemeClr>
                          </a:solidFill>
                          <a:effectLst/>
                        </a:rPr>
                        <a:t>Poor adherence</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u="none" strike="noStrike" cap="none" normalizeH="0" baseline="0">
                          <a:ln>
                            <a:noFill/>
                          </a:ln>
                          <a:solidFill>
                            <a:schemeClr val="accent4">
                              <a:lumMod val="10000"/>
                            </a:schemeClr>
                          </a:solidFill>
                          <a:effectLst/>
                        </a:rPr>
                        <a:t>Good efficacy; </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b="1" u="none" strike="noStrike" cap="none" normalizeH="0" baseline="0">
                          <a:ln>
                            <a:noFill/>
                          </a:ln>
                          <a:solidFill>
                            <a:schemeClr val="accent4">
                              <a:lumMod val="10000"/>
                            </a:schemeClr>
                          </a:solidFill>
                          <a:effectLst/>
                        </a:rPr>
                        <a:t>Also treats OUD;</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u="none" strike="noStrike" cap="none" normalizeH="0" baseline="0">
                          <a:ln>
                            <a:noFill/>
                          </a:ln>
                          <a:solidFill>
                            <a:schemeClr val="accent4">
                              <a:lumMod val="10000"/>
                            </a:schemeClr>
                          </a:solidFill>
                          <a:effectLst/>
                        </a:rPr>
                        <a:t>no diversion; </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u="none" strike="noStrike" cap="none" normalizeH="0" baseline="0">
                          <a:ln>
                            <a:noFill/>
                          </a:ln>
                          <a:solidFill>
                            <a:schemeClr val="accent4">
                              <a:lumMod val="10000"/>
                            </a:schemeClr>
                          </a:solidFill>
                          <a:effectLst/>
                        </a:rPr>
                        <a:t>no dependence or respiratory depression</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u="none" strike="noStrike" cap="none" normalizeH="0" baseline="0">
                          <a:ln>
                            <a:noFill/>
                          </a:ln>
                          <a:solidFill>
                            <a:schemeClr val="accent4">
                              <a:lumMod val="10000"/>
                            </a:schemeClr>
                          </a:solidFill>
                          <a:effectLst/>
                        </a:rPr>
                        <a:t>increased adherence over oral naltrexone</a:t>
                      </a:r>
                      <a:endParaRPr kumimoji="0" lang="en-US" sz="1100" b="0" i="0" u="none" strike="noStrike" cap="none" normalizeH="0" baseline="0">
                        <a:ln>
                          <a:noFill/>
                        </a:ln>
                        <a:solidFill>
                          <a:schemeClr val="accent4">
                            <a:lumMod val="10000"/>
                          </a:schemeClr>
                        </a:solidFill>
                        <a:effectLst/>
                        <a:latin typeface="Arial" charset="0"/>
                        <a:ea typeface="ＭＳ Ｐゴシック" charset="-128"/>
                        <a:cs typeface="ＭＳ Ｐゴシック" charset="-128"/>
                      </a:endParaRPr>
                    </a:p>
                  </a:txBody>
                  <a:tcPr marL="51435" marR="51435" marT="25718" marB="25718" horzOverflow="overflow">
                    <a:solidFill>
                      <a:schemeClr val="bg1"/>
                    </a:solidFill>
                  </a:tcPr>
                </a:tc>
                <a:tc>
                  <a:txBody>
                    <a:bodyPr/>
                    <a:lstStyle/>
                    <a:p>
                      <a:pPr marL="342900" indent="-342900">
                        <a:buFont typeface="+mj-lt"/>
                        <a:buAutoNum type="arabicPeriod"/>
                      </a:pPr>
                      <a:r>
                        <a:rPr lang="en-US" sz="1100">
                          <a:solidFill>
                            <a:schemeClr val="accent1">
                              <a:lumMod val="10000"/>
                            </a:schemeClr>
                          </a:solidFill>
                        </a:rPr>
                        <a:t>Not proven</a:t>
                      </a:r>
                      <a:r>
                        <a:rPr lang="en-US" sz="1100" baseline="0">
                          <a:solidFill>
                            <a:schemeClr val="accent1">
                              <a:lumMod val="10000"/>
                            </a:schemeClr>
                          </a:solidFill>
                        </a:rPr>
                        <a:t> to be better than NTX;</a:t>
                      </a:r>
                    </a:p>
                    <a:p>
                      <a:pPr marL="342900" indent="-342900">
                        <a:buFont typeface="+mj-lt"/>
                        <a:buAutoNum type="arabicPeriod"/>
                      </a:pPr>
                      <a:r>
                        <a:rPr lang="en-US" sz="1100" baseline="0">
                          <a:solidFill>
                            <a:schemeClr val="accent1">
                              <a:lumMod val="10000"/>
                            </a:schemeClr>
                          </a:solidFill>
                        </a:rPr>
                        <a:t>compliance issues;</a:t>
                      </a:r>
                    </a:p>
                    <a:p>
                      <a:pPr marL="342900" indent="-342900">
                        <a:buFont typeface="+mj-lt"/>
                        <a:buAutoNum type="arabicPeriod"/>
                      </a:pPr>
                      <a:r>
                        <a:rPr lang="en-US" sz="1100" baseline="0">
                          <a:solidFill>
                            <a:schemeClr val="accent1">
                              <a:lumMod val="10000"/>
                            </a:schemeClr>
                          </a:solidFill>
                        </a:rPr>
                        <a:t>can be used with buprenorphine or methadone </a:t>
                      </a:r>
                      <a:endParaRPr lang="en-US" sz="1100">
                        <a:solidFill>
                          <a:schemeClr val="accent1">
                            <a:lumMod val="10000"/>
                          </a:schemeClr>
                        </a:solidFill>
                      </a:endParaRPr>
                    </a:p>
                  </a:txBody>
                  <a:tcPr marL="51435" marR="51435" marT="25718" marB="25718" horzOverflow="overflow">
                    <a:solidFill>
                      <a:schemeClr val="bg1"/>
                    </a:solid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b="0" i="0" u="none" strike="noStrike" cap="none" normalizeH="0" baseline="0" dirty="0">
                          <a:ln>
                            <a:noFill/>
                          </a:ln>
                          <a:solidFill>
                            <a:schemeClr val="accent1">
                              <a:lumMod val="10000"/>
                            </a:schemeClr>
                          </a:solidFill>
                          <a:effectLst/>
                          <a:latin typeface="Arial" charset="0"/>
                          <a:ea typeface="ＭＳ Ｐゴシック" charset="-128"/>
                          <a:cs typeface="ＭＳ Ｐゴシック" charset="-128"/>
                        </a:rPr>
                        <a:t>Poor compliance</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b="0" i="0" u="none" strike="noStrike" cap="none" normalizeH="0" baseline="0" dirty="0">
                          <a:ln>
                            <a:noFill/>
                          </a:ln>
                          <a:solidFill>
                            <a:schemeClr val="accent1">
                              <a:lumMod val="10000"/>
                            </a:schemeClr>
                          </a:solidFill>
                          <a:effectLst/>
                          <a:latin typeface="Arial" charset="0"/>
                          <a:ea typeface="ＭＳ Ｐゴシック" charset="-128"/>
                          <a:cs typeface="ＭＳ Ｐゴシック" charset="-128"/>
                        </a:rPr>
                        <a:t>poor efficacy</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en-US" sz="1100" b="0" i="0" u="none" strike="noStrike" cap="none" normalizeH="0" baseline="0" dirty="0">
                          <a:ln>
                            <a:noFill/>
                          </a:ln>
                          <a:solidFill>
                            <a:schemeClr val="accent1">
                              <a:lumMod val="10000"/>
                            </a:schemeClr>
                          </a:solidFill>
                          <a:effectLst/>
                          <a:latin typeface="Arial" charset="0"/>
                          <a:ea typeface="ＭＳ Ｐゴシック" charset="-128"/>
                          <a:cs typeface="ＭＳ Ｐゴシック" charset="-128"/>
                        </a:rPr>
                        <a:t>High level of monitoring needed for toxicity side effects (</a:t>
                      </a:r>
                      <a:r>
                        <a:rPr kumimoji="0" lang="en-US" sz="1100" b="0" i="0" u="none" strike="noStrike" cap="none" normalizeH="0" baseline="0" dirty="0" err="1">
                          <a:ln>
                            <a:noFill/>
                          </a:ln>
                          <a:solidFill>
                            <a:schemeClr val="accent1">
                              <a:lumMod val="10000"/>
                            </a:schemeClr>
                          </a:solidFill>
                          <a:effectLst/>
                          <a:latin typeface="Arial" charset="0"/>
                          <a:ea typeface="ＭＳ Ｐゴシック" charset="-128"/>
                          <a:cs typeface="ＭＳ Ｐゴシック" charset="-128"/>
                        </a:rPr>
                        <a:t>Vfib</a:t>
                      </a:r>
                      <a:r>
                        <a:rPr kumimoji="0" lang="en-US" sz="1100" b="0" i="0" u="none" strike="noStrike" cap="none" normalizeH="0" baseline="0" dirty="0">
                          <a:ln>
                            <a:noFill/>
                          </a:ln>
                          <a:solidFill>
                            <a:schemeClr val="accent1">
                              <a:lumMod val="10000"/>
                            </a:schemeClr>
                          </a:solidFill>
                          <a:effectLst/>
                          <a:latin typeface="Arial" charset="0"/>
                          <a:ea typeface="ＭＳ Ｐゴシック" charset="-128"/>
                          <a:cs typeface="ＭＳ Ｐゴシック" charset="-128"/>
                        </a:rPr>
                        <a:t> </a:t>
                      </a:r>
                      <a:r>
                        <a:rPr kumimoji="0" lang="en-US" sz="1100" b="0" i="0" u="none" strike="noStrike" cap="none" normalizeH="0" baseline="0" dirty="0" err="1">
                          <a:ln>
                            <a:noFill/>
                          </a:ln>
                          <a:solidFill>
                            <a:schemeClr val="accent1">
                              <a:lumMod val="10000"/>
                            </a:schemeClr>
                          </a:solidFill>
                          <a:effectLst/>
                          <a:latin typeface="Arial" charset="0"/>
                          <a:ea typeface="ＭＳ Ｐゴシック" charset="-128"/>
                          <a:cs typeface="ＭＳ Ｐゴシック" charset="-128"/>
                        </a:rPr>
                        <a:t>etc</a:t>
                      </a:r>
                      <a:r>
                        <a:rPr kumimoji="0" lang="en-US" sz="1100" b="0" i="0" u="none" strike="noStrike" cap="none" normalizeH="0" baseline="0" dirty="0">
                          <a:ln>
                            <a:noFill/>
                          </a:ln>
                          <a:solidFill>
                            <a:schemeClr val="accent1">
                              <a:lumMod val="10000"/>
                            </a:schemeClr>
                          </a:solidFill>
                          <a:effectLst/>
                          <a:latin typeface="Arial" charset="0"/>
                          <a:ea typeface="ＭＳ Ｐゴシック" charset="-128"/>
                          <a:cs typeface="ＭＳ Ｐゴシック" charset="-128"/>
                        </a:rPr>
                        <a:t>)</a:t>
                      </a:r>
                    </a:p>
                  </a:txBody>
                  <a:tcPr marL="51435" marR="51435" marT="25718" marB="25718" horzOverflow="overflow">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2752042" y="4871154"/>
            <a:ext cx="4060228" cy="213585"/>
          </a:xfrm>
          <a:prstGeom prst="rect">
            <a:avLst/>
          </a:prstGeom>
          <a:noFill/>
        </p:spPr>
        <p:txBody>
          <a:bodyPr wrap="square" rtlCol="0">
            <a:spAutoFit/>
          </a:bodyPr>
          <a:lstStyle/>
          <a:p>
            <a:pPr marL="192876" indent="-192876">
              <a:buFontTx/>
              <a:buAutoNum type="arabicPeriod"/>
            </a:pPr>
            <a:r>
              <a:rPr lang="en-US" sz="788"/>
              <a:t>Anton et al. , COMBINE study, JAMA  2006;  2. Garbutt et al. JAMA, 2005.</a:t>
            </a:r>
          </a:p>
        </p:txBody>
      </p:sp>
      <p:sp>
        <p:nvSpPr>
          <p:cNvPr id="3" name="Frame 2">
            <a:extLst>
              <a:ext uri="{FF2B5EF4-FFF2-40B4-BE49-F238E27FC236}">
                <a16:creationId xmlns:a16="http://schemas.microsoft.com/office/drawing/2014/main" id="{F838FB3A-7565-6549-AD1A-4E8FBEE8B74E}"/>
              </a:ext>
            </a:extLst>
          </p:cNvPr>
          <p:cNvSpPr/>
          <p:nvPr/>
        </p:nvSpPr>
        <p:spPr>
          <a:xfrm>
            <a:off x="2295787" y="1084656"/>
            <a:ext cx="2825151" cy="3585078"/>
          </a:xfrm>
          <a:prstGeom prst="frame">
            <a:avLst>
              <a:gd name="adj1" fmla="val 77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32444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B5B12-3CE8-5327-404A-8ADF1CD626D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1487" y="1240946"/>
            <a:ext cx="2498158" cy="2491265"/>
          </a:xfrm>
          <a:prstGeom prst="rect">
            <a:avLst/>
          </a:prstGeom>
          <a:noFill/>
          <a:ln w="57150">
            <a:solidFill>
              <a:schemeClr val="tx1"/>
            </a:solidFill>
          </a:ln>
        </p:spPr>
      </p:pic>
      <p:pic>
        <p:nvPicPr>
          <p:cNvPr id="5" name="Picture 4">
            <a:extLst>
              <a:ext uri="{FF2B5EF4-FFF2-40B4-BE49-F238E27FC236}">
                <a16:creationId xmlns:a16="http://schemas.microsoft.com/office/drawing/2014/main" id="{079DB558-B6B6-5599-CDDD-22D3DF14B68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34855" y="1269561"/>
            <a:ext cx="2502143" cy="2452092"/>
          </a:xfrm>
          <a:prstGeom prst="rect">
            <a:avLst/>
          </a:prstGeom>
          <a:noFill/>
          <a:ln w="57150">
            <a:solidFill>
              <a:schemeClr val="tx1"/>
            </a:solidFill>
          </a:ln>
        </p:spPr>
      </p:pic>
      <p:sp>
        <p:nvSpPr>
          <p:cNvPr id="3" name="Title 2">
            <a:extLst>
              <a:ext uri="{FF2B5EF4-FFF2-40B4-BE49-F238E27FC236}">
                <a16:creationId xmlns:a16="http://schemas.microsoft.com/office/drawing/2014/main" id="{8D9BE4B2-A966-4833-E216-49DC54219137}"/>
              </a:ext>
            </a:extLst>
          </p:cNvPr>
          <p:cNvSpPr>
            <a:spLocks noGrp="1"/>
          </p:cNvSpPr>
          <p:nvPr>
            <p:ph type="title"/>
          </p:nvPr>
        </p:nvSpPr>
        <p:spPr>
          <a:xfrm>
            <a:off x="1077686" y="43494"/>
            <a:ext cx="7841463" cy="1028700"/>
          </a:xfrm>
        </p:spPr>
        <p:txBody>
          <a:bodyPr>
            <a:normAutofit fontScale="90000"/>
          </a:bodyPr>
          <a:lstStyle/>
          <a:p>
            <a:r>
              <a:rPr lang="en-US" dirty="0">
                <a:cs typeface="Arial"/>
              </a:rPr>
              <a:t>Resources for Alcohol Withdrawal and </a:t>
            </a:r>
            <a:r>
              <a:rPr lang="en-US" dirty="0">
                <a:solidFill>
                  <a:schemeClr val="tx1"/>
                </a:solidFill>
                <a:cs typeface="Arial"/>
              </a:rPr>
              <a:t>Alcohol Use Disorder Management</a:t>
            </a:r>
          </a:p>
        </p:txBody>
      </p:sp>
      <p:sp>
        <p:nvSpPr>
          <p:cNvPr id="14" name="Text Placeholder 5">
            <a:extLst>
              <a:ext uri="{FF2B5EF4-FFF2-40B4-BE49-F238E27FC236}">
                <a16:creationId xmlns:a16="http://schemas.microsoft.com/office/drawing/2014/main" id="{BED480FE-6BC0-EE5A-0F9E-24A9492B96BB}"/>
              </a:ext>
            </a:extLst>
          </p:cNvPr>
          <p:cNvSpPr>
            <a:spLocks noGrp="1"/>
          </p:cNvSpPr>
          <p:nvPr>
            <p:ph type="body" sz="quarter" idx="10"/>
          </p:nvPr>
        </p:nvSpPr>
        <p:spPr>
          <a:xfrm>
            <a:off x="3427168" y="4039436"/>
            <a:ext cx="2717516" cy="1041400"/>
          </a:xfrm>
        </p:spPr>
        <p:txBody>
          <a:bodyPr lIns="91440" tIns="45720" rIns="91440" bIns="45720" anchor="t">
            <a:noAutofit/>
          </a:bodyPr>
          <a:lstStyle/>
          <a:p>
            <a:pPr marL="0" indent="0">
              <a:buNone/>
            </a:pPr>
            <a:r>
              <a:rPr lang="en-US" sz="1200" b="1" dirty="0">
                <a:solidFill>
                  <a:schemeClr val="accent1"/>
                </a:solidFill>
                <a:cs typeface="Arial"/>
              </a:rPr>
              <a:t>National Institutes of Alcohol Abuse and Alcoholism (NIAAA</a:t>
            </a:r>
            <a:r>
              <a:rPr lang="en-US" sz="1200" dirty="0">
                <a:solidFill>
                  <a:schemeClr val="accent1"/>
                </a:solidFill>
                <a:cs typeface="Arial"/>
              </a:rPr>
              <a:t>)</a:t>
            </a:r>
            <a:r>
              <a:rPr lang="en-US" sz="1200" dirty="0">
                <a:solidFill>
                  <a:schemeClr val="accent1"/>
                </a:solidFill>
                <a:latin typeface="Calibri (Body)"/>
                <a:ea typeface="Calibri (Body)"/>
                <a:cs typeface="Calibri (Body)"/>
              </a:rPr>
              <a:t> </a:t>
            </a:r>
            <a:r>
              <a:rPr lang="en-US" sz="1200" dirty="0">
                <a:solidFill>
                  <a:srgbClr val="000000"/>
                </a:solidFill>
                <a:latin typeface="Calibri (Body)"/>
                <a:ea typeface="Calibri (Body)"/>
                <a:cs typeface="Calibri (Body)"/>
              </a:rPr>
              <a:t>https://</a:t>
            </a:r>
            <a:r>
              <a:rPr lang="en-US" sz="1200" dirty="0" err="1">
                <a:solidFill>
                  <a:srgbClr val="000000"/>
                </a:solidFill>
                <a:latin typeface="Calibri (Body)"/>
                <a:ea typeface="Calibri (Body)"/>
                <a:cs typeface="Calibri (Body)"/>
              </a:rPr>
              <a:t>www.niaaa.nih.gov</a:t>
            </a:r>
            <a:r>
              <a:rPr lang="en-US" sz="1200" dirty="0">
                <a:solidFill>
                  <a:srgbClr val="000000"/>
                </a:solidFill>
                <a:latin typeface="Calibri (Body)"/>
                <a:ea typeface="Calibri (Body)"/>
                <a:cs typeface="Calibri (Body)"/>
              </a:rPr>
              <a:t>/health-professionals-communities/core-resource-on-alcohol</a:t>
            </a:r>
          </a:p>
          <a:p>
            <a:pPr marL="0" indent="0">
              <a:buNone/>
            </a:pPr>
            <a:endParaRPr lang="en-US" dirty="0"/>
          </a:p>
        </p:txBody>
      </p:sp>
      <p:pic>
        <p:nvPicPr>
          <p:cNvPr id="15" name="Picture 14">
            <a:extLst>
              <a:ext uri="{FF2B5EF4-FFF2-40B4-BE49-F238E27FC236}">
                <a16:creationId xmlns:a16="http://schemas.microsoft.com/office/drawing/2014/main" id="{A2923199-1A03-9F8A-6A50-22606C4582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2209" y="1240947"/>
            <a:ext cx="2212562" cy="2519880"/>
          </a:xfrm>
          <a:prstGeom prst="rect">
            <a:avLst/>
          </a:prstGeom>
          <a:ln w="57150">
            <a:solidFill>
              <a:schemeClr val="tx1"/>
            </a:solidFill>
          </a:ln>
        </p:spPr>
      </p:pic>
      <p:sp>
        <p:nvSpPr>
          <p:cNvPr id="6" name="TextBox 5">
            <a:extLst>
              <a:ext uri="{FF2B5EF4-FFF2-40B4-BE49-F238E27FC236}">
                <a16:creationId xmlns:a16="http://schemas.microsoft.com/office/drawing/2014/main" id="{E1702451-0B80-29DA-C228-3FDBAB55C871}"/>
              </a:ext>
            </a:extLst>
          </p:cNvPr>
          <p:cNvSpPr txBox="1"/>
          <p:nvPr/>
        </p:nvSpPr>
        <p:spPr>
          <a:xfrm>
            <a:off x="266073" y="3778741"/>
            <a:ext cx="2968985" cy="1384995"/>
          </a:xfrm>
          <a:prstGeom prst="rect">
            <a:avLst/>
          </a:prstGeom>
          <a:noFill/>
        </p:spPr>
        <p:txBody>
          <a:bodyPr wrap="square" lIns="91440" tIns="45720" rIns="91440" bIns="45720" rtlCol="0" anchor="t">
            <a:spAutoFit/>
          </a:bodyPr>
          <a:lstStyle/>
          <a:p>
            <a:pPr defTabSz="933420"/>
            <a:r>
              <a:rPr lang="en-US" u="sng" dirty="0">
                <a:latin typeface="Calibri Light"/>
                <a:ea typeface="Calibri Light"/>
                <a:cs typeface="Calibri Light"/>
                <a:hlinkClick r:id="rId6" action="ppaction://hlinkfile"/>
              </a:rPr>
              <a:t>The ASAM Clinical Practice Guideline on Alcohol Withdrawal Management</a:t>
            </a:r>
            <a:endParaRPr lang="en-US" u="sng" dirty="0">
              <a:latin typeface="Calibri Light"/>
              <a:ea typeface="Calibri Light"/>
              <a:cs typeface="Calibri Light"/>
            </a:endParaRPr>
          </a:p>
          <a:p>
            <a:pPr defTabSz="933420"/>
            <a:r>
              <a:rPr lang="en-US" dirty="0">
                <a:latin typeface="Calibri (Body)"/>
                <a:ea typeface="Calibri (Body)"/>
                <a:cs typeface="Calibri (Body)"/>
              </a:rPr>
              <a:t>Journal of Addiction Medicine14(3S):1-72, May/June 2020.doi:10.1097/ADM.0000000000000668</a:t>
            </a:r>
          </a:p>
        </p:txBody>
      </p:sp>
      <p:sp>
        <p:nvSpPr>
          <p:cNvPr id="2" name="Rectangle 1">
            <a:extLst>
              <a:ext uri="{FF2B5EF4-FFF2-40B4-BE49-F238E27FC236}">
                <a16:creationId xmlns:a16="http://schemas.microsoft.com/office/drawing/2014/main" id="{948C1FB0-3C30-2913-609C-D729FFE0DDE5}"/>
              </a:ext>
            </a:extLst>
          </p:cNvPr>
          <p:cNvSpPr/>
          <p:nvPr/>
        </p:nvSpPr>
        <p:spPr>
          <a:xfrm>
            <a:off x="6510883" y="4039435"/>
            <a:ext cx="2408265" cy="1028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33420"/>
            <a:r>
              <a:rPr lang="en-US" sz="1200" b="1" dirty="0">
                <a:solidFill>
                  <a:schemeClr val="accent1"/>
                </a:solidFill>
                <a:cs typeface="Arial"/>
              </a:rPr>
              <a:t>Substance Abuse and Mental Health Services Administration (SAMHSA)</a:t>
            </a:r>
            <a:r>
              <a:rPr lang="en-US" sz="1200" b="1" dirty="0">
                <a:solidFill>
                  <a:srgbClr val="000000"/>
                </a:solidFill>
                <a:latin typeface="Calibri (Body)"/>
                <a:ea typeface="Calibri (Body)"/>
                <a:cs typeface="Calibri (Body)"/>
              </a:rPr>
              <a:t> </a:t>
            </a:r>
            <a:r>
              <a:rPr lang="en-US" sz="1200" dirty="0">
                <a:solidFill>
                  <a:srgbClr val="000000"/>
                </a:solidFill>
                <a:latin typeface="Calibri (Body)"/>
                <a:ea typeface="Calibri (Body)"/>
                <a:cs typeface="Calibri (Body)"/>
              </a:rPr>
              <a:t>https://library.samhsa.gov/sites/default/files/sma15-4907.pdf</a:t>
            </a:r>
          </a:p>
        </p:txBody>
      </p:sp>
    </p:spTree>
    <p:extLst>
      <p:ext uri="{BB962C8B-B14F-4D97-AF65-F5344CB8AC3E}">
        <p14:creationId xmlns:p14="http://schemas.microsoft.com/office/powerpoint/2010/main" val="1523162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93FB-48BF-C44E-A77D-6C754C5F6D58}"/>
              </a:ext>
            </a:extLst>
          </p:cNvPr>
          <p:cNvSpPr>
            <a:spLocks noGrp="1"/>
          </p:cNvSpPr>
          <p:nvPr>
            <p:ph type="title"/>
          </p:nvPr>
        </p:nvSpPr>
        <p:spPr>
          <a:xfrm>
            <a:off x="464698" y="420890"/>
            <a:ext cx="8454451" cy="1028700"/>
          </a:xfrm>
        </p:spPr>
        <p:txBody>
          <a:bodyPr/>
          <a:lstStyle/>
          <a:p>
            <a:r>
              <a:rPr lang="en-US" b="1">
                <a:solidFill>
                  <a:schemeClr val="tx1"/>
                </a:solidFill>
                <a:cs typeface="Arial"/>
              </a:rPr>
              <a:t>Stimulant Use Disorder Treatment</a:t>
            </a:r>
          </a:p>
        </p:txBody>
      </p:sp>
      <p:sp>
        <p:nvSpPr>
          <p:cNvPr id="3" name="Text Placeholder 2">
            <a:extLst>
              <a:ext uri="{FF2B5EF4-FFF2-40B4-BE49-F238E27FC236}">
                <a16:creationId xmlns:a16="http://schemas.microsoft.com/office/drawing/2014/main" id="{ADB6CE35-185D-BD42-801B-CD47F0C6022F}"/>
              </a:ext>
            </a:extLst>
          </p:cNvPr>
          <p:cNvSpPr>
            <a:spLocks noGrp="1"/>
          </p:cNvSpPr>
          <p:nvPr>
            <p:ph type="body" sz="quarter" idx="10"/>
          </p:nvPr>
        </p:nvSpPr>
        <p:spPr/>
        <p:txBody>
          <a:bodyPr>
            <a:normAutofit/>
          </a:bodyPr>
          <a:lstStyle/>
          <a:p>
            <a:r>
              <a:rPr lang="en-US"/>
              <a:t>Currently there are </a:t>
            </a:r>
            <a:r>
              <a:rPr lang="en-US" b="1">
                <a:solidFill>
                  <a:srgbClr val="FF0000"/>
                </a:solidFill>
              </a:rPr>
              <a:t>no</a:t>
            </a:r>
            <a:r>
              <a:rPr lang="en-US"/>
              <a:t> FDA-approved medications for treatment of stimulant use disorder</a:t>
            </a:r>
          </a:p>
          <a:p>
            <a:r>
              <a:rPr lang="en-US"/>
              <a:t>Behavioral treatments are the recommended treatment:</a:t>
            </a:r>
          </a:p>
          <a:p>
            <a:pPr lvl="1"/>
            <a:r>
              <a:rPr lang="en-US"/>
              <a:t>Most effective has been </a:t>
            </a:r>
            <a:r>
              <a:rPr lang="en-US" u="sng">
                <a:solidFill>
                  <a:schemeClr val="accent5"/>
                </a:solidFill>
              </a:rPr>
              <a:t>Contingency Management (CM) </a:t>
            </a:r>
            <a:r>
              <a:rPr lang="en-US"/>
              <a:t>programs that can reduce stimulant use</a:t>
            </a:r>
            <a:r>
              <a:rPr lang="en-US" baseline="30000"/>
              <a:t>1,2</a:t>
            </a:r>
            <a:r>
              <a:rPr lang="en-US"/>
              <a:t> </a:t>
            </a:r>
          </a:p>
          <a:p>
            <a:pPr lvl="1"/>
            <a:r>
              <a:rPr lang="en-US" kern="0"/>
              <a:t>Original voucher or incentive-based CM also has alternative “fishbowl method” to reduce stimulant use.</a:t>
            </a:r>
          </a:p>
          <a:p>
            <a:pPr marL="324139" lvl="1" indent="0">
              <a:buNone/>
            </a:pPr>
            <a:endParaRPr lang="en-US"/>
          </a:p>
        </p:txBody>
      </p:sp>
      <p:sp>
        <p:nvSpPr>
          <p:cNvPr id="4" name="TextBox 3">
            <a:extLst>
              <a:ext uri="{FF2B5EF4-FFF2-40B4-BE49-F238E27FC236}">
                <a16:creationId xmlns:a16="http://schemas.microsoft.com/office/drawing/2014/main" id="{09044A3C-B4AA-9B44-B632-FF602A15BD98}"/>
              </a:ext>
            </a:extLst>
          </p:cNvPr>
          <p:cNvSpPr txBox="1"/>
          <p:nvPr/>
        </p:nvSpPr>
        <p:spPr>
          <a:xfrm>
            <a:off x="987083" y="4722610"/>
            <a:ext cx="5945858" cy="248209"/>
          </a:xfrm>
          <a:prstGeom prst="rect">
            <a:avLst/>
          </a:prstGeom>
          <a:noFill/>
        </p:spPr>
        <p:txBody>
          <a:bodyPr wrap="none" rtlCol="0">
            <a:spAutoFit/>
          </a:bodyPr>
          <a:lstStyle/>
          <a:p>
            <a:r>
              <a:rPr lang="en-US" sz="1013" dirty="0"/>
              <a:t>1. Petry NM. Psychiatrist. 2011; 35 (5) :161-163; 2. Brandon S et al. JAMA Open Network 2021.4(5)</a:t>
            </a:r>
          </a:p>
        </p:txBody>
      </p:sp>
    </p:spTree>
    <p:extLst>
      <p:ext uri="{BB962C8B-B14F-4D97-AF65-F5344CB8AC3E}">
        <p14:creationId xmlns:p14="http://schemas.microsoft.com/office/powerpoint/2010/main" val="3228318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AF724-29E1-9E8C-345D-E2ACB7601F5E}"/>
              </a:ext>
            </a:extLst>
          </p:cNvPr>
          <p:cNvSpPr>
            <a:spLocks noGrp="1"/>
          </p:cNvSpPr>
          <p:nvPr>
            <p:ph type="title"/>
          </p:nvPr>
        </p:nvSpPr>
        <p:spPr>
          <a:xfrm>
            <a:off x="344774" y="274227"/>
            <a:ext cx="8454451" cy="1028700"/>
          </a:xfrm>
        </p:spPr>
        <p:txBody>
          <a:bodyPr>
            <a:normAutofit fontScale="90000"/>
          </a:bodyPr>
          <a:lstStyle/>
          <a:p>
            <a:r>
              <a:rPr lang="en-US" dirty="0">
                <a:cs typeface="Arial"/>
              </a:rPr>
              <a:t>SAMHSA’s Guidance on </a:t>
            </a:r>
            <a:br>
              <a:rPr lang="en-US" dirty="0">
                <a:cs typeface="Arial"/>
              </a:rPr>
            </a:br>
            <a:r>
              <a:rPr lang="en-US" dirty="0">
                <a:solidFill>
                  <a:schemeClr val="tx1"/>
                </a:solidFill>
                <a:cs typeface="Arial"/>
              </a:rPr>
              <a:t>Contingency </a:t>
            </a:r>
            <a:br>
              <a:rPr lang="en-US" dirty="0">
                <a:solidFill>
                  <a:schemeClr val="tx1"/>
                </a:solidFill>
                <a:cs typeface="Arial"/>
              </a:rPr>
            </a:br>
            <a:r>
              <a:rPr lang="en-US" dirty="0">
                <a:solidFill>
                  <a:schemeClr val="tx1"/>
                </a:solidFill>
                <a:cs typeface="Arial"/>
              </a:rPr>
              <a:t>Management </a:t>
            </a:r>
          </a:p>
        </p:txBody>
      </p:sp>
      <p:pic>
        <p:nvPicPr>
          <p:cNvPr id="6" name="Picture 5">
            <a:extLst>
              <a:ext uri="{FF2B5EF4-FFF2-40B4-BE49-F238E27FC236}">
                <a16:creationId xmlns:a16="http://schemas.microsoft.com/office/drawing/2014/main" id="{36BB5282-5070-46D4-4E7B-87E2B19330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478971"/>
            <a:ext cx="3922425" cy="4651560"/>
          </a:xfrm>
          <a:prstGeom prst="rect">
            <a:avLst/>
          </a:prstGeom>
          <a:ln>
            <a:solidFill>
              <a:schemeClr val="tx1"/>
            </a:solidFill>
          </a:ln>
        </p:spPr>
      </p:pic>
      <p:pic>
        <p:nvPicPr>
          <p:cNvPr id="7" name="Picture 6">
            <a:extLst>
              <a:ext uri="{FF2B5EF4-FFF2-40B4-BE49-F238E27FC236}">
                <a16:creationId xmlns:a16="http://schemas.microsoft.com/office/drawing/2014/main" id="{8BB916CF-982C-8B46-BC31-BA8F1E74C3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774" y="4118820"/>
            <a:ext cx="3016939" cy="921745"/>
          </a:xfrm>
          <a:prstGeom prst="rect">
            <a:avLst/>
          </a:prstGeom>
          <a:ln>
            <a:solidFill>
              <a:schemeClr val="tx1"/>
            </a:solidFill>
          </a:ln>
        </p:spPr>
      </p:pic>
    </p:spTree>
    <p:extLst>
      <p:ext uri="{BB962C8B-B14F-4D97-AF65-F5344CB8AC3E}">
        <p14:creationId xmlns:p14="http://schemas.microsoft.com/office/powerpoint/2010/main" val="1808304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1A46-850F-80DD-10CC-486A54ADDA30}"/>
              </a:ext>
            </a:extLst>
          </p:cNvPr>
          <p:cNvSpPr>
            <a:spLocks noGrp="1"/>
          </p:cNvSpPr>
          <p:nvPr>
            <p:ph type="title"/>
          </p:nvPr>
        </p:nvSpPr>
        <p:spPr/>
        <p:txBody>
          <a:bodyPr>
            <a:normAutofit fontScale="90000"/>
          </a:bodyPr>
          <a:lstStyle/>
          <a:p>
            <a:r>
              <a:rPr lang="en-US">
                <a:cs typeface="Arial"/>
              </a:rPr>
              <a:t>Mobile Technology to Provide Individualized </a:t>
            </a:r>
            <a:r>
              <a:rPr lang="en-US">
                <a:solidFill>
                  <a:schemeClr val="tx1"/>
                </a:solidFill>
                <a:cs typeface="Arial"/>
              </a:rPr>
              <a:t>Contingency Management</a:t>
            </a:r>
          </a:p>
        </p:txBody>
      </p:sp>
      <p:pic>
        <p:nvPicPr>
          <p:cNvPr id="4" name="Picture 3">
            <a:extLst>
              <a:ext uri="{FF2B5EF4-FFF2-40B4-BE49-F238E27FC236}">
                <a16:creationId xmlns:a16="http://schemas.microsoft.com/office/drawing/2014/main" id="{86573D7F-D911-2361-6370-EFF9DB0AFB79}"/>
              </a:ext>
            </a:extLst>
          </p:cNvPr>
          <p:cNvPicPr>
            <a:picLocks noChangeAspect="1"/>
          </p:cNvPicPr>
          <p:nvPr/>
        </p:nvPicPr>
        <p:blipFill rotWithShape="1">
          <a:blip r:embed="rId3">
            <a:extLst>
              <a:ext uri="{28A0092B-C50C-407E-A947-70E740481C1C}">
                <a14:useLocalDpi xmlns:a14="http://schemas.microsoft.com/office/drawing/2010/main" val="0"/>
              </a:ext>
            </a:extLst>
          </a:blip>
          <a:srcRect l="3081" r="3362"/>
          <a:stretch/>
        </p:blipFill>
        <p:spPr bwMode="auto">
          <a:xfrm>
            <a:off x="6118097" y="2033082"/>
            <a:ext cx="2992702" cy="189522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488B418-A5DC-AF4A-AD29-10D86AE58BA4}"/>
              </a:ext>
            </a:extLst>
          </p:cNvPr>
          <p:cNvPicPr>
            <a:picLocks noChangeAspect="1"/>
          </p:cNvPicPr>
          <p:nvPr/>
        </p:nvPicPr>
        <p:blipFill rotWithShape="1">
          <a:blip r:embed="rId4">
            <a:extLst>
              <a:ext uri="{28A0092B-C50C-407E-A947-70E740481C1C}">
                <a14:useLocalDpi xmlns:a14="http://schemas.microsoft.com/office/drawing/2010/main" val="0"/>
              </a:ext>
            </a:extLst>
          </a:blip>
          <a:srcRect l="5263" r="5263" b="5719"/>
          <a:stretch/>
        </p:blipFill>
        <p:spPr bwMode="auto">
          <a:xfrm>
            <a:off x="3338530" y="1275509"/>
            <a:ext cx="2545828" cy="337406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6DC1078-C378-A13A-6058-83804C67854A}"/>
              </a:ext>
            </a:extLst>
          </p:cNvPr>
          <p:cNvSpPr txBox="1"/>
          <p:nvPr/>
        </p:nvSpPr>
        <p:spPr>
          <a:xfrm>
            <a:off x="224852" y="1116017"/>
            <a:ext cx="2929007" cy="646331"/>
          </a:xfrm>
          <a:prstGeom prst="rect">
            <a:avLst/>
          </a:prstGeom>
          <a:noFill/>
        </p:spPr>
        <p:txBody>
          <a:bodyPr wrap="none" lIns="91440" tIns="45720" rIns="91440" bIns="45720" rtlCol="0" anchor="t">
            <a:spAutoFit/>
          </a:bodyPr>
          <a:lstStyle/>
          <a:p>
            <a:r>
              <a:rPr lang="en-US" sz="3600" b="1" u="sng" dirty="0" err="1"/>
              <a:t>Dynamicare</a:t>
            </a:r>
            <a:r>
              <a:rPr lang="en-US" sz="3600" b="1" dirty="0"/>
              <a:t> </a:t>
            </a:r>
          </a:p>
        </p:txBody>
      </p:sp>
      <p:pic>
        <p:nvPicPr>
          <p:cNvPr id="1026" name="Picture 2" descr="Expectations Feature Image">
            <a:extLst>
              <a:ext uri="{FF2B5EF4-FFF2-40B4-BE49-F238E27FC236}">
                <a16:creationId xmlns:a16="http://schemas.microsoft.com/office/drawing/2014/main" id="{DBC8879F-09DD-6A34-D662-BF37C1354B0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786" y="1697311"/>
            <a:ext cx="2606743" cy="3360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10B0D4-CDF3-4F30-6D6C-1FCFDEA96F35}"/>
              </a:ext>
            </a:extLst>
          </p:cNvPr>
          <p:cNvSpPr txBox="1"/>
          <p:nvPr/>
        </p:nvSpPr>
        <p:spPr>
          <a:xfrm>
            <a:off x="3042448" y="4855029"/>
            <a:ext cx="2841910" cy="246221"/>
          </a:xfrm>
          <a:prstGeom prst="rect">
            <a:avLst/>
          </a:prstGeom>
          <a:noFill/>
        </p:spPr>
        <p:txBody>
          <a:bodyPr wrap="square">
            <a:spAutoFit/>
          </a:bodyPr>
          <a:lstStyle/>
          <a:p>
            <a:pPr indent="233355" algn="just" defTabSz="933420">
              <a:lnSpc>
                <a:spcPts val="1225"/>
              </a:lnSpc>
              <a:defRPr/>
            </a:pPr>
            <a:r>
              <a:rPr lang="en-US" sz="1050" dirty="0"/>
              <a:t>https://</a:t>
            </a:r>
            <a:r>
              <a:rPr lang="en-US" sz="1050" dirty="0" err="1"/>
              <a:t>www.dynamicarehealth.com</a:t>
            </a:r>
            <a:endParaRPr lang="en-US" sz="1050" dirty="0"/>
          </a:p>
        </p:txBody>
      </p:sp>
    </p:spTree>
    <p:extLst>
      <p:ext uri="{BB962C8B-B14F-4D97-AF65-F5344CB8AC3E}">
        <p14:creationId xmlns:p14="http://schemas.microsoft.com/office/powerpoint/2010/main" val="1994306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D117-8178-DE49-6494-296E1EF72C48}"/>
              </a:ext>
            </a:extLst>
          </p:cNvPr>
          <p:cNvSpPr>
            <a:spLocks noGrp="1"/>
          </p:cNvSpPr>
          <p:nvPr>
            <p:ph type="title"/>
          </p:nvPr>
        </p:nvSpPr>
        <p:spPr>
          <a:xfrm>
            <a:off x="464698" y="65266"/>
            <a:ext cx="8243873" cy="1028700"/>
          </a:xfrm>
        </p:spPr>
        <p:txBody>
          <a:bodyPr>
            <a:noAutofit/>
          </a:bodyPr>
          <a:lstStyle/>
          <a:p>
            <a:pPr algn="ctr"/>
            <a:r>
              <a:rPr lang="en-US" dirty="0">
                <a:cs typeface="Arial"/>
              </a:rPr>
              <a:t>Resource for Treating </a:t>
            </a:r>
            <a:br>
              <a:rPr lang="en-US" dirty="0">
                <a:cs typeface="Arial"/>
              </a:rPr>
            </a:br>
            <a:r>
              <a:rPr lang="en-US" dirty="0">
                <a:solidFill>
                  <a:schemeClr val="tx1"/>
                </a:solidFill>
                <a:cs typeface="Arial"/>
              </a:rPr>
              <a:t>Stimulant Use Disorders</a:t>
            </a:r>
          </a:p>
        </p:txBody>
      </p:sp>
      <p:pic>
        <p:nvPicPr>
          <p:cNvPr id="5" name="Picture 4">
            <a:extLst>
              <a:ext uri="{FF2B5EF4-FFF2-40B4-BE49-F238E27FC236}">
                <a16:creationId xmlns:a16="http://schemas.microsoft.com/office/drawing/2014/main" id="{1F03BACF-3869-284C-EBC9-CFCC1E3D06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903" y="1436915"/>
            <a:ext cx="5394961" cy="2612571"/>
          </a:xfrm>
          <a:prstGeom prst="rect">
            <a:avLst/>
          </a:prstGeom>
        </p:spPr>
      </p:pic>
      <p:sp>
        <p:nvSpPr>
          <p:cNvPr id="4" name="TextBox 3">
            <a:extLst>
              <a:ext uri="{FF2B5EF4-FFF2-40B4-BE49-F238E27FC236}">
                <a16:creationId xmlns:a16="http://schemas.microsoft.com/office/drawing/2014/main" id="{3C52485B-0095-15F3-5625-49770FDABB2C}"/>
              </a:ext>
            </a:extLst>
          </p:cNvPr>
          <p:cNvSpPr txBox="1"/>
          <p:nvPr/>
        </p:nvSpPr>
        <p:spPr>
          <a:xfrm>
            <a:off x="726375" y="4759571"/>
            <a:ext cx="6442364" cy="261610"/>
          </a:xfrm>
          <a:prstGeom prst="rect">
            <a:avLst/>
          </a:prstGeom>
          <a:noFill/>
        </p:spPr>
        <p:txBody>
          <a:bodyPr wrap="square">
            <a:spAutoFit/>
          </a:bodyPr>
          <a:lstStyle/>
          <a:p>
            <a:pPr defTabSz="933420">
              <a:defRPr/>
            </a:pPr>
            <a:r>
              <a:rPr lang="en-US" sz="1050" dirty="0"/>
              <a:t>https://</a:t>
            </a:r>
            <a:r>
              <a:rPr lang="en-US" sz="1050" dirty="0" err="1"/>
              <a:t>www.asam.org</a:t>
            </a:r>
            <a:r>
              <a:rPr lang="en-US" sz="1050" dirty="0"/>
              <a:t>/quality-care/clinical-guidelines/stimulant-use-disorders</a:t>
            </a:r>
          </a:p>
        </p:txBody>
      </p:sp>
    </p:spTree>
    <p:extLst>
      <p:ext uri="{BB962C8B-B14F-4D97-AF65-F5344CB8AC3E}">
        <p14:creationId xmlns:p14="http://schemas.microsoft.com/office/powerpoint/2010/main" val="2005108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r>
              <a:rPr lang="en-US" sz="1800" b="1" dirty="0">
                <a:solidFill>
                  <a:schemeClr val="accent6"/>
                </a:solidFill>
              </a:rPr>
              <a:t>AETC Program National Centers and HIV Curriculum</a:t>
            </a:r>
          </a:p>
        </p:txBody>
      </p:sp>
      <p:sp>
        <p:nvSpPr>
          <p:cNvPr id="6" name="Text Placeholder 5"/>
          <p:cNvSpPr>
            <a:spLocks noGrp="1"/>
          </p:cNvSpPr>
          <p:nvPr>
            <p:ph type="body" sz="quarter" idx="11"/>
          </p:nvPr>
        </p:nvSpPr>
        <p:spPr>
          <a:xfrm>
            <a:off x="468663" y="1451967"/>
            <a:ext cx="7884318" cy="2851586"/>
          </a:xfrm>
        </p:spPr>
        <p:txBody>
          <a:bodyPr lIns="68580" tIns="34290" rIns="68580" bIns="34290" anchor="t"/>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731520" indent="-213995">
              <a:buFont typeface="Wingdings" panose="05000000000000000000" pitchFamily="2" charset="2"/>
              <a:buChar char="§"/>
            </a:pPr>
            <a:r>
              <a:rPr lang="en-US" sz="1200" b="1" dirty="0">
                <a:cs typeface="Arial"/>
              </a:rPr>
              <a:t>National AETC Support Center (NASC) – </a:t>
            </a:r>
            <a:r>
              <a:rPr lang="en-US" sz="12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200" dirty="0">
                <a:cs typeface="Arial"/>
                <a:hlinkClick r:id="rId2"/>
              </a:rPr>
              <a:t>https://aidsetc.org/</a:t>
            </a:r>
            <a:r>
              <a:rPr lang="en-US" sz="1200" dirty="0">
                <a:cs typeface="Arial"/>
              </a:rPr>
              <a:t> </a:t>
            </a:r>
            <a:endParaRPr lang="en-US">
              <a:cs typeface="Arial"/>
            </a:endParaRPr>
          </a:p>
          <a:p>
            <a:pPr marL="517525"/>
            <a:endParaRPr lang="en-US" sz="1200" dirty="0"/>
          </a:p>
          <a:p>
            <a:pPr marL="731520" indent="-213995">
              <a:buFont typeface="Wingdings" panose="05000000000000000000" pitchFamily="2" charset="2"/>
              <a:buChar char="§"/>
            </a:pPr>
            <a:r>
              <a:rPr lang="en-US" sz="1200" b="1" dirty="0">
                <a:cs typeface="Arial"/>
              </a:rPr>
              <a:t>National Clinical Consultation Center (NCCC) – </a:t>
            </a:r>
            <a:r>
              <a:rPr lang="en-US" sz="1200" dirty="0">
                <a:cs typeface="Arial"/>
              </a:rPr>
              <a:t>provides free, peer-to-peer, expert advice for health professionals on HIV prevention, care, and treatment and related topics. Learn more: </a:t>
            </a:r>
            <a:r>
              <a:rPr lang="en-US" sz="1200" dirty="0">
                <a:cs typeface="Arial"/>
                <a:hlinkClick r:id="rId3"/>
              </a:rPr>
              <a:t>https://nccc/ucsf.edu</a:t>
            </a:r>
            <a:r>
              <a:rPr lang="en-US" sz="1200" dirty="0">
                <a:cs typeface="Arial"/>
              </a:rPr>
              <a:t> or call 844-ASK-NCCC (844-275-6222)</a:t>
            </a:r>
            <a:endParaRPr lang="en-US" sz="1200" dirty="0"/>
          </a:p>
          <a:p>
            <a:pPr marL="517525"/>
            <a:endParaRPr lang="en-US" sz="1200" dirty="0"/>
          </a:p>
          <a:p>
            <a:pPr marL="731940" indent="-214313">
              <a:buFont typeface="Wingdings" panose="05000000000000000000" pitchFamily="2" charset="2"/>
              <a:buChar char="§"/>
            </a:pPr>
            <a:r>
              <a:rPr lang="en-US" sz="1200" b="1" dirty="0"/>
              <a:t>National HIV Curriculum (NHC) – </a:t>
            </a:r>
            <a:r>
              <a:rPr lang="en-US" sz="1200" dirty="0"/>
              <a:t>provides ongoing, up –to-date HIV training and information for health professionals through a free, web –based curriculum; also provides free CME credits, CNE contact hours, CE contact hours, and maintenance of certification credits. Learn more: </a:t>
            </a:r>
            <a:r>
              <a:rPr lang="en-US" sz="1200" dirty="0">
                <a:hlinkClick r:id="rId4"/>
              </a:rPr>
              <a:t>www.hiv.uw.edu</a:t>
            </a:r>
            <a:r>
              <a:rPr lang="en-US" sz="1200" dirty="0"/>
              <a:t> </a:t>
            </a:r>
          </a:p>
          <a:p>
            <a:pPr marL="517783" indent="-257175">
              <a:buFont typeface="Arial" panose="020B0604020202020204" pitchFamily="34" charset="0"/>
              <a:buChar char="•"/>
            </a:pPr>
            <a:endParaRPr lang="en-US" dirty="0"/>
          </a:p>
          <a:p>
            <a:pPr marL="517783" indent="-257175">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defRPr>
            </a:lvl9pPr>
          </a:lstStyle>
          <a:p>
            <a:fld id="{33E5F16E-B800-3E48-BDCB-A7E906166C26}" type="datetime4">
              <a:rPr lang="en-US" smtClean="0"/>
              <a:pPr/>
              <a:t>March 5,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38BD-3C63-FBAA-3DEE-71CA26531EF3}"/>
              </a:ext>
            </a:extLst>
          </p:cNvPr>
          <p:cNvSpPr>
            <a:spLocks noGrp="1"/>
          </p:cNvSpPr>
          <p:nvPr>
            <p:ph type="title"/>
          </p:nvPr>
        </p:nvSpPr>
        <p:spPr>
          <a:xfrm>
            <a:off x="448471" y="49422"/>
            <a:ext cx="8454451" cy="1028700"/>
          </a:xfrm>
        </p:spPr>
        <p:txBody>
          <a:bodyPr>
            <a:normAutofit fontScale="90000"/>
          </a:bodyPr>
          <a:lstStyle/>
          <a:p>
            <a:r>
              <a:rPr lang="en-US" dirty="0">
                <a:cs typeface="Arial"/>
              </a:rPr>
              <a:t>Cocaine Use </a:t>
            </a:r>
            <a:r>
              <a:rPr lang="en-US" dirty="0" err="1">
                <a:cs typeface="Arial"/>
              </a:rPr>
              <a:t>Use</a:t>
            </a:r>
            <a:r>
              <a:rPr lang="en-US" dirty="0">
                <a:cs typeface="Arial"/>
              </a:rPr>
              <a:t> Disorder (CUD) </a:t>
            </a:r>
            <a:r>
              <a:rPr lang="en-US" dirty="0">
                <a:solidFill>
                  <a:schemeClr val="tx1"/>
                </a:solidFill>
                <a:cs typeface="Arial"/>
              </a:rPr>
              <a:t>Pharmacotherapies (</a:t>
            </a:r>
            <a:r>
              <a:rPr lang="en-US" i="1" dirty="0">
                <a:solidFill>
                  <a:schemeClr val="tx1"/>
                </a:solidFill>
                <a:cs typeface="Arial"/>
              </a:rPr>
              <a:t>not FDA approved</a:t>
            </a:r>
            <a:r>
              <a:rPr lang="en-US" dirty="0">
                <a:solidFill>
                  <a:schemeClr val="tx1"/>
                </a:solidFill>
                <a:cs typeface="Arial"/>
              </a:rPr>
              <a:t>)</a:t>
            </a:r>
          </a:p>
        </p:txBody>
      </p:sp>
      <p:graphicFrame>
        <p:nvGraphicFramePr>
          <p:cNvPr id="4" name="Table 7">
            <a:extLst>
              <a:ext uri="{FF2B5EF4-FFF2-40B4-BE49-F238E27FC236}">
                <a16:creationId xmlns:a16="http://schemas.microsoft.com/office/drawing/2014/main" id="{15C55E85-7E7A-ED9B-4806-F50673F927E9}"/>
              </a:ext>
            </a:extLst>
          </p:cNvPr>
          <p:cNvGraphicFramePr>
            <a:graphicFrameLocks noGrp="1"/>
          </p:cNvGraphicFramePr>
          <p:nvPr>
            <p:extLst>
              <p:ext uri="{D42A27DB-BD31-4B8C-83A1-F6EECF244321}">
                <p14:modId xmlns:p14="http://schemas.microsoft.com/office/powerpoint/2010/main" val="3651260605"/>
              </p:ext>
            </p:extLst>
          </p:nvPr>
        </p:nvGraphicFramePr>
        <p:xfrm>
          <a:off x="554477" y="1364913"/>
          <a:ext cx="7649242" cy="3214815"/>
        </p:xfrm>
        <a:graphic>
          <a:graphicData uri="http://schemas.openxmlformats.org/drawingml/2006/table">
            <a:tbl>
              <a:tblPr firstRow="1" bandRow="1">
                <a:tableStyleId>{5C22544A-7EE6-4342-B048-85BDC9FD1C3A}</a:tableStyleId>
              </a:tblPr>
              <a:tblGrid>
                <a:gridCol w="988214">
                  <a:extLst>
                    <a:ext uri="{9D8B030D-6E8A-4147-A177-3AD203B41FA5}">
                      <a16:colId xmlns:a16="http://schemas.microsoft.com/office/drawing/2014/main" val="2145681266"/>
                    </a:ext>
                  </a:extLst>
                </a:gridCol>
                <a:gridCol w="1665257">
                  <a:extLst>
                    <a:ext uri="{9D8B030D-6E8A-4147-A177-3AD203B41FA5}">
                      <a16:colId xmlns:a16="http://schemas.microsoft.com/office/drawing/2014/main" val="1826214773"/>
                    </a:ext>
                  </a:extLst>
                </a:gridCol>
                <a:gridCol w="1665257">
                  <a:extLst>
                    <a:ext uri="{9D8B030D-6E8A-4147-A177-3AD203B41FA5}">
                      <a16:colId xmlns:a16="http://schemas.microsoft.com/office/drawing/2014/main" val="2006744821"/>
                    </a:ext>
                  </a:extLst>
                </a:gridCol>
                <a:gridCol w="1665257">
                  <a:extLst>
                    <a:ext uri="{9D8B030D-6E8A-4147-A177-3AD203B41FA5}">
                      <a16:colId xmlns:a16="http://schemas.microsoft.com/office/drawing/2014/main" val="1845350973"/>
                    </a:ext>
                  </a:extLst>
                </a:gridCol>
                <a:gridCol w="1665257">
                  <a:extLst>
                    <a:ext uri="{9D8B030D-6E8A-4147-A177-3AD203B41FA5}">
                      <a16:colId xmlns:a16="http://schemas.microsoft.com/office/drawing/2014/main" val="675134590"/>
                    </a:ext>
                  </a:extLst>
                </a:gridCol>
              </a:tblGrid>
              <a:tr h="429703">
                <a:tc>
                  <a:txBody>
                    <a:bodyPr/>
                    <a:lstStyle/>
                    <a:p>
                      <a:r>
                        <a:rPr lang="en-US" sz="1100"/>
                        <a:t>Medication </a:t>
                      </a:r>
                    </a:p>
                  </a:txBody>
                  <a:tcPr marL="51435" marR="51435" marT="25718" marB="25718"/>
                </a:tc>
                <a:tc>
                  <a:txBody>
                    <a:bodyPr/>
                    <a:lstStyle/>
                    <a:p>
                      <a:r>
                        <a:rPr lang="en-US" sz="1100"/>
                        <a:t>Mechanism of Action</a:t>
                      </a:r>
                    </a:p>
                  </a:txBody>
                  <a:tcPr marL="51435" marR="51435" marT="25718" marB="25718"/>
                </a:tc>
                <a:tc>
                  <a:txBody>
                    <a:bodyPr/>
                    <a:lstStyle/>
                    <a:p>
                      <a:r>
                        <a:rPr lang="en-US" sz="1100"/>
                        <a:t>Results </a:t>
                      </a:r>
                    </a:p>
                  </a:txBody>
                  <a:tcPr marL="51435" marR="51435" marT="25718" marB="25718"/>
                </a:tc>
                <a:tc>
                  <a:txBody>
                    <a:bodyPr/>
                    <a:lstStyle/>
                    <a:p>
                      <a:r>
                        <a:rPr lang="en-US" sz="1100"/>
                        <a:t>ASAM </a:t>
                      </a:r>
                    </a:p>
                  </a:txBody>
                  <a:tcPr marL="51435" marR="51435" marT="25718" marB="25718"/>
                </a:tc>
                <a:tc>
                  <a:txBody>
                    <a:bodyPr/>
                    <a:lstStyle/>
                    <a:p>
                      <a:r>
                        <a:rPr lang="en-US" sz="1100"/>
                        <a:t>Can treat Co-occurring disorders</a:t>
                      </a:r>
                    </a:p>
                  </a:txBody>
                  <a:tcPr marL="51435" marR="51435" marT="25718" marB="25718"/>
                </a:tc>
                <a:extLst>
                  <a:ext uri="{0D108BD9-81ED-4DB2-BD59-A6C34878D82A}">
                    <a16:rowId xmlns:a16="http://schemas.microsoft.com/office/drawing/2014/main" val="2329154080"/>
                  </a:ext>
                </a:extLst>
              </a:tr>
              <a:tr h="1295289">
                <a:tc>
                  <a:txBody>
                    <a:bodyPr/>
                    <a:lstStyle/>
                    <a:p>
                      <a:r>
                        <a:rPr lang="en-US" sz="1100" b="1"/>
                        <a:t>Bupropion </a:t>
                      </a:r>
                    </a:p>
                  </a:txBody>
                  <a:tcPr marL="51435" marR="51435" marT="25718" marB="25718"/>
                </a:tc>
                <a:tc>
                  <a:txBody>
                    <a:bodyPr/>
                    <a:lstStyle/>
                    <a:p>
                      <a:r>
                        <a:rPr lang="en-US" sz="1100"/>
                        <a:t>Dopamine &amp; Norepinephrine </a:t>
                      </a:r>
                    </a:p>
                    <a:p>
                      <a:r>
                        <a:rPr lang="en-US" sz="1100"/>
                        <a:t>Reuptake inhibitor </a:t>
                      </a:r>
                    </a:p>
                  </a:txBody>
                  <a:tcPr marL="51435" marR="51435" marT="25718" marB="25718"/>
                </a:tc>
                <a:tc>
                  <a:txBody>
                    <a:bodyPr/>
                    <a:lstStyle/>
                    <a:p>
                      <a:pPr marL="0" indent="0">
                        <a:buFontTx/>
                        <a:buNone/>
                      </a:pPr>
                      <a:r>
                        <a:rPr lang="en-US" sz="1100"/>
                        <a:t>Mixed Evidence</a:t>
                      </a:r>
                    </a:p>
                    <a:p>
                      <a:pPr marL="171450" indent="-171450">
                        <a:buFont typeface="Arial" panose="020B0604020202020204" pitchFamily="34" charset="0"/>
                        <a:buChar char="•"/>
                      </a:pPr>
                      <a:r>
                        <a:rPr lang="en-US" sz="1100"/>
                        <a:t>Not superior to placebo on abstinence at end of treatment</a:t>
                      </a:r>
                    </a:p>
                    <a:p>
                      <a:pPr marL="171450" indent="-171450">
                        <a:buFont typeface="Arial" panose="020B0604020202020204" pitchFamily="34" charset="0"/>
                        <a:buChar char="•"/>
                      </a:pPr>
                      <a:r>
                        <a:rPr lang="en-US" sz="1100"/>
                        <a:t>2 RCTS was superior to placebo w/ 3 or more weeks abstinence</a:t>
                      </a:r>
                    </a:p>
                  </a:txBody>
                  <a:tcPr marL="51435" marR="51435" marT="25718" marB="25718"/>
                </a:tc>
                <a:tc>
                  <a:txBody>
                    <a:bodyPr/>
                    <a:lstStyle/>
                    <a:p>
                      <a:r>
                        <a:rPr lang="en-US" sz="1100"/>
                        <a:t>Consider for use in those with cocaine use disorder and co-occurring disorders</a:t>
                      </a:r>
                    </a:p>
                  </a:txBody>
                  <a:tcPr marL="51435" marR="51435" marT="25718" marB="25718"/>
                </a:tc>
                <a:tc>
                  <a:txBody>
                    <a:bodyPr/>
                    <a:lstStyle/>
                    <a:p>
                      <a:r>
                        <a:rPr lang="en-US" sz="1100"/>
                        <a:t>FDA approved for Major Depression &amp; Tobacco use Disorder</a:t>
                      </a:r>
                    </a:p>
                  </a:txBody>
                  <a:tcPr marL="51435" marR="51435" marT="25718" marB="25718"/>
                </a:tc>
                <a:extLst>
                  <a:ext uri="{0D108BD9-81ED-4DB2-BD59-A6C34878D82A}">
                    <a16:rowId xmlns:a16="http://schemas.microsoft.com/office/drawing/2014/main" val="4149966895"/>
                  </a:ext>
                </a:extLst>
              </a:tr>
              <a:tr h="1122172">
                <a:tc>
                  <a:txBody>
                    <a:bodyPr/>
                    <a:lstStyle/>
                    <a:p>
                      <a:r>
                        <a:rPr lang="en-US" sz="1100" b="1"/>
                        <a:t>Topiramate</a:t>
                      </a:r>
                    </a:p>
                  </a:txBody>
                  <a:tcPr marL="51435" marR="51435" marT="25718" marB="25718"/>
                </a:tc>
                <a:tc>
                  <a:txBody>
                    <a:bodyPr/>
                    <a:lstStyle/>
                    <a:p>
                      <a:r>
                        <a:rPr lang="en-US" sz="1100"/>
                        <a:t>Anticonvulsant, Blocks Voltage-dependent NA channels, Increase GABA receptor activity, </a:t>
                      </a:r>
                    </a:p>
                    <a:p>
                      <a:r>
                        <a:rPr lang="en-US" sz="1100"/>
                        <a:t>Antagonizes Na Glutamate receptors, </a:t>
                      </a:r>
                      <a:r>
                        <a:rPr lang="en-US" sz="1100" err="1"/>
                        <a:t>etc</a:t>
                      </a:r>
                      <a:endParaRPr lang="en-US" sz="1100"/>
                    </a:p>
                  </a:txBody>
                  <a:tcPr marL="51435" marR="51435" marT="25718" marB="25718"/>
                </a:tc>
                <a:tc>
                  <a:txBody>
                    <a:bodyPr/>
                    <a:lstStyle/>
                    <a:p>
                      <a:r>
                        <a:rPr lang="en-US" sz="1100"/>
                        <a:t>Mixed evidence</a:t>
                      </a:r>
                    </a:p>
                    <a:p>
                      <a:pPr marL="171450" indent="-171450">
                        <a:buFont typeface="Arial" panose="020B0604020202020204" pitchFamily="34" charset="0"/>
                        <a:buChar char="•"/>
                      </a:pPr>
                      <a:r>
                        <a:rPr lang="en-US" sz="1100"/>
                        <a:t>MA- Higher rate of continuous cocaine abstinence over 3 </a:t>
                      </a:r>
                      <a:r>
                        <a:rPr lang="en-US" sz="1100" err="1"/>
                        <a:t>wks</a:t>
                      </a:r>
                      <a:r>
                        <a:rPr lang="en-US" sz="1100"/>
                        <a:t> compared to placebo</a:t>
                      </a:r>
                    </a:p>
                  </a:txBody>
                  <a:tcPr marL="51435" marR="51435" marT="25718" marB="25718"/>
                </a:tc>
                <a:tc>
                  <a:txBody>
                    <a:bodyPr/>
                    <a:lstStyle/>
                    <a:p>
                      <a:r>
                        <a:rPr lang="en-US" sz="1100"/>
                        <a:t>Side effects cognitive &amp; paresthesia, appetite suppression</a:t>
                      </a:r>
                    </a:p>
                    <a:p>
                      <a:endParaRPr lang="en-US" sz="1100"/>
                    </a:p>
                    <a:p>
                      <a:r>
                        <a:rPr lang="en-US" sz="1100"/>
                        <a:t>Consider for those with AUD and Cocaine use Disorder</a:t>
                      </a:r>
                    </a:p>
                  </a:txBody>
                  <a:tcPr marL="51435" marR="51435" marT="25718" marB="25718"/>
                </a:tc>
                <a:tc>
                  <a:txBody>
                    <a:bodyPr/>
                    <a:lstStyle/>
                    <a:p>
                      <a:r>
                        <a:rPr lang="en-US" sz="1100"/>
                        <a:t>FDA Approved for Epilepsy &amp; migraine</a:t>
                      </a:r>
                    </a:p>
                    <a:p>
                      <a:endParaRPr lang="en-US" sz="1100"/>
                    </a:p>
                    <a:p>
                      <a:r>
                        <a:rPr lang="en-US" sz="1100"/>
                        <a:t>Can reduce alcohol use</a:t>
                      </a:r>
                    </a:p>
                  </a:txBody>
                  <a:tcPr marL="51435" marR="51435" marT="25718" marB="25718"/>
                </a:tc>
                <a:extLst>
                  <a:ext uri="{0D108BD9-81ED-4DB2-BD59-A6C34878D82A}">
                    <a16:rowId xmlns:a16="http://schemas.microsoft.com/office/drawing/2014/main" val="3032693232"/>
                  </a:ext>
                </a:extLst>
              </a:tr>
            </a:tbl>
          </a:graphicData>
        </a:graphic>
      </p:graphicFrame>
      <p:sp>
        <p:nvSpPr>
          <p:cNvPr id="11" name="TextBox 10">
            <a:extLst>
              <a:ext uri="{FF2B5EF4-FFF2-40B4-BE49-F238E27FC236}">
                <a16:creationId xmlns:a16="http://schemas.microsoft.com/office/drawing/2014/main" id="{1FF2ABFA-FE24-B959-20D8-6512E0CA3656}"/>
              </a:ext>
            </a:extLst>
          </p:cNvPr>
          <p:cNvSpPr txBox="1"/>
          <p:nvPr/>
        </p:nvSpPr>
        <p:spPr>
          <a:xfrm>
            <a:off x="2560538" y="4725684"/>
            <a:ext cx="4886325" cy="248209"/>
          </a:xfrm>
          <a:prstGeom prst="rect">
            <a:avLst/>
          </a:prstGeom>
          <a:noFill/>
        </p:spPr>
        <p:txBody>
          <a:bodyPr wrap="square">
            <a:spAutoFit/>
          </a:bodyPr>
          <a:lstStyle/>
          <a:p>
            <a:r>
              <a:rPr lang="en-US" sz="1013"/>
              <a:t>https://</a:t>
            </a:r>
            <a:r>
              <a:rPr lang="en-US" sz="1013" err="1"/>
              <a:t>www.asam.org</a:t>
            </a:r>
            <a:r>
              <a:rPr lang="en-US" sz="1013"/>
              <a:t>/quality-care/clinical-guidelines/stimulant-use-disorders</a:t>
            </a:r>
          </a:p>
        </p:txBody>
      </p:sp>
    </p:spTree>
    <p:extLst>
      <p:ext uri="{BB962C8B-B14F-4D97-AF65-F5344CB8AC3E}">
        <p14:creationId xmlns:p14="http://schemas.microsoft.com/office/powerpoint/2010/main" val="1394975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DF2B-8758-0A97-E5E8-288568F53549}"/>
              </a:ext>
            </a:extLst>
          </p:cNvPr>
          <p:cNvSpPr>
            <a:spLocks noGrp="1"/>
          </p:cNvSpPr>
          <p:nvPr>
            <p:ph type="title"/>
          </p:nvPr>
        </p:nvSpPr>
        <p:spPr>
          <a:xfrm>
            <a:off x="1" y="21722"/>
            <a:ext cx="9144000" cy="1028700"/>
          </a:xfrm>
        </p:spPr>
        <p:txBody>
          <a:bodyPr>
            <a:noAutofit/>
          </a:bodyPr>
          <a:lstStyle/>
          <a:p>
            <a:r>
              <a:rPr lang="en-US" sz="3000" dirty="0">
                <a:cs typeface="Arial"/>
              </a:rPr>
              <a:t>Amphetamine-Type Stimulant Use Disorder (ATS) </a:t>
            </a:r>
            <a:r>
              <a:rPr lang="en-US" sz="3000" dirty="0">
                <a:solidFill>
                  <a:schemeClr val="tx1"/>
                </a:solidFill>
                <a:cs typeface="Arial"/>
              </a:rPr>
              <a:t>Pharmacotherapies (</a:t>
            </a:r>
            <a:r>
              <a:rPr lang="en-US" sz="3000" i="1" dirty="0">
                <a:solidFill>
                  <a:schemeClr val="tx1"/>
                </a:solidFill>
                <a:cs typeface="Arial"/>
              </a:rPr>
              <a:t>not FDA approved</a:t>
            </a:r>
            <a:r>
              <a:rPr lang="en-US" sz="3000" dirty="0">
                <a:solidFill>
                  <a:schemeClr val="tx1"/>
                </a:solidFill>
                <a:cs typeface="Arial"/>
              </a:rPr>
              <a:t>)</a:t>
            </a:r>
          </a:p>
        </p:txBody>
      </p:sp>
      <p:graphicFrame>
        <p:nvGraphicFramePr>
          <p:cNvPr id="4" name="Table 3">
            <a:extLst>
              <a:ext uri="{FF2B5EF4-FFF2-40B4-BE49-F238E27FC236}">
                <a16:creationId xmlns:a16="http://schemas.microsoft.com/office/drawing/2014/main" id="{24EE4072-6D34-4553-9D4B-858FF75B3120}"/>
              </a:ext>
            </a:extLst>
          </p:cNvPr>
          <p:cNvGraphicFramePr>
            <a:graphicFrameLocks noGrp="1"/>
          </p:cNvGraphicFramePr>
          <p:nvPr>
            <p:extLst>
              <p:ext uri="{D42A27DB-BD31-4B8C-83A1-F6EECF244321}">
                <p14:modId xmlns:p14="http://schemas.microsoft.com/office/powerpoint/2010/main" val="2523246952"/>
              </p:ext>
            </p:extLst>
          </p:nvPr>
        </p:nvGraphicFramePr>
        <p:xfrm>
          <a:off x="637309" y="1227427"/>
          <a:ext cx="7096108" cy="3431664"/>
        </p:xfrm>
        <a:graphic>
          <a:graphicData uri="http://schemas.openxmlformats.org/drawingml/2006/table">
            <a:tbl>
              <a:tblPr firstRow="1" bandRow="1">
                <a:tableStyleId>{5C22544A-7EE6-4342-B048-85BDC9FD1C3A}</a:tableStyleId>
              </a:tblPr>
              <a:tblGrid>
                <a:gridCol w="1265382">
                  <a:extLst>
                    <a:ext uri="{9D8B030D-6E8A-4147-A177-3AD203B41FA5}">
                      <a16:colId xmlns:a16="http://schemas.microsoft.com/office/drawing/2014/main" val="1899684511"/>
                    </a:ext>
                  </a:extLst>
                </a:gridCol>
                <a:gridCol w="2198254">
                  <a:extLst>
                    <a:ext uri="{9D8B030D-6E8A-4147-A177-3AD203B41FA5}">
                      <a16:colId xmlns:a16="http://schemas.microsoft.com/office/drawing/2014/main" val="590826352"/>
                    </a:ext>
                  </a:extLst>
                </a:gridCol>
                <a:gridCol w="2281382">
                  <a:extLst>
                    <a:ext uri="{9D8B030D-6E8A-4147-A177-3AD203B41FA5}">
                      <a16:colId xmlns:a16="http://schemas.microsoft.com/office/drawing/2014/main" val="23952041"/>
                    </a:ext>
                  </a:extLst>
                </a:gridCol>
                <a:gridCol w="1351090">
                  <a:extLst>
                    <a:ext uri="{9D8B030D-6E8A-4147-A177-3AD203B41FA5}">
                      <a16:colId xmlns:a16="http://schemas.microsoft.com/office/drawing/2014/main" val="2352914584"/>
                    </a:ext>
                  </a:extLst>
                </a:gridCol>
              </a:tblGrid>
              <a:tr h="273271">
                <a:tc>
                  <a:txBody>
                    <a:bodyPr/>
                    <a:lstStyle/>
                    <a:p>
                      <a:pPr algn="l"/>
                      <a:r>
                        <a:rPr lang="en-US" sz="800"/>
                        <a:t>Medication </a:t>
                      </a:r>
                    </a:p>
                  </a:txBody>
                  <a:tcPr marL="51435" marR="51435" marT="25718" marB="25718"/>
                </a:tc>
                <a:tc>
                  <a:txBody>
                    <a:bodyPr/>
                    <a:lstStyle/>
                    <a:p>
                      <a:pPr algn="l"/>
                      <a:r>
                        <a:rPr lang="en-US" sz="800"/>
                        <a:t>Results </a:t>
                      </a:r>
                    </a:p>
                  </a:txBody>
                  <a:tcPr marL="51435" marR="51435" marT="25718" marB="25718"/>
                </a:tc>
                <a:tc>
                  <a:txBody>
                    <a:bodyPr/>
                    <a:lstStyle/>
                    <a:p>
                      <a:pPr algn="l"/>
                      <a:r>
                        <a:rPr lang="en-US" sz="800"/>
                        <a:t>ASAM  Recs</a:t>
                      </a:r>
                    </a:p>
                  </a:txBody>
                  <a:tcPr marL="51435" marR="51435" marT="25718" marB="25718"/>
                </a:tc>
                <a:tc>
                  <a:txBody>
                    <a:bodyPr/>
                    <a:lstStyle/>
                    <a:p>
                      <a:pPr algn="l"/>
                      <a:r>
                        <a:rPr lang="en-US" sz="800"/>
                        <a:t>Can treat Co-occurring disorders</a:t>
                      </a:r>
                    </a:p>
                  </a:txBody>
                  <a:tcPr marL="51435" marR="51435" marT="25718" marB="25718"/>
                </a:tc>
                <a:extLst>
                  <a:ext uri="{0D108BD9-81ED-4DB2-BD59-A6C34878D82A}">
                    <a16:rowId xmlns:a16="http://schemas.microsoft.com/office/drawing/2014/main" val="3668003388"/>
                  </a:ext>
                </a:extLst>
              </a:tr>
              <a:tr h="355811">
                <a:tc>
                  <a:txBody>
                    <a:bodyPr/>
                    <a:lstStyle/>
                    <a:p>
                      <a:pPr algn="l"/>
                      <a:r>
                        <a:rPr lang="en-US" sz="800" b="1"/>
                        <a:t>Bupropion</a:t>
                      </a:r>
                    </a:p>
                  </a:txBody>
                  <a:tcPr marL="51435" marR="51435" marT="25718" marB="25718"/>
                </a:tc>
                <a:tc>
                  <a:txBody>
                    <a:bodyPr/>
                    <a:lstStyle/>
                    <a:p>
                      <a:pPr algn="l"/>
                      <a:r>
                        <a:rPr lang="en-US" sz="800"/>
                        <a:t>Not effective alone for Amphetamine Type Stimulant Use Disorder (ATS) </a:t>
                      </a:r>
                    </a:p>
                  </a:txBody>
                  <a:tcPr marL="51435" marR="51435" marT="25718" marB="25718"/>
                </a:tc>
                <a:tc>
                  <a:txBody>
                    <a:bodyPr/>
                    <a:lstStyle/>
                    <a:p>
                      <a:pPr algn="l"/>
                      <a:r>
                        <a:rPr lang="en-US" sz="800"/>
                        <a:t>Could consider for those who use less than 18 days/ month and have tobacco use</a:t>
                      </a:r>
                    </a:p>
                  </a:txBody>
                  <a:tcPr marL="51435" marR="51435" marT="25718" marB="25718"/>
                </a:tc>
                <a:tc>
                  <a:txBody>
                    <a:bodyPr/>
                    <a:lstStyle/>
                    <a:p>
                      <a:pPr algn="l"/>
                      <a:r>
                        <a:rPr lang="en-US" sz="800"/>
                        <a:t>Major Depressive Disorder</a:t>
                      </a:r>
                    </a:p>
                    <a:p>
                      <a:pPr algn="l"/>
                      <a:r>
                        <a:rPr lang="en-US" sz="800"/>
                        <a:t>Tobacco Use Disorder</a:t>
                      </a:r>
                    </a:p>
                  </a:txBody>
                  <a:tcPr marL="51435" marR="51435" marT="25718" marB="25718"/>
                </a:tc>
                <a:extLst>
                  <a:ext uri="{0D108BD9-81ED-4DB2-BD59-A6C34878D82A}">
                    <a16:rowId xmlns:a16="http://schemas.microsoft.com/office/drawing/2014/main" val="3266610589"/>
                  </a:ext>
                </a:extLst>
              </a:tr>
              <a:tr h="1197195">
                <a:tc>
                  <a:txBody>
                    <a:bodyPr/>
                    <a:lstStyle/>
                    <a:p>
                      <a:pPr algn="l"/>
                      <a:r>
                        <a:rPr lang="en-US" sz="800" b="1"/>
                        <a:t>Bupropion and </a:t>
                      </a:r>
                    </a:p>
                    <a:p>
                      <a:pPr algn="l"/>
                      <a:r>
                        <a:rPr lang="en-US" sz="800" b="1"/>
                        <a:t>XR-Naltrexone</a:t>
                      </a:r>
                    </a:p>
                  </a:txBody>
                  <a:tcPr marL="51435" marR="51435" marT="25718" marB="25718"/>
                </a:tc>
                <a:tc>
                  <a:txBody>
                    <a:bodyPr/>
                    <a:lstStyle/>
                    <a:p>
                      <a:pPr marL="0" indent="0" algn="l">
                        <a:buFont typeface="Arial" panose="020B0604020202020204" pitchFamily="34" charset="0"/>
                        <a:buNone/>
                      </a:pPr>
                      <a:r>
                        <a:rPr lang="en-US" sz="800"/>
                        <a:t>Reduced amphetamine type stimulant use </a:t>
                      </a:r>
                    </a:p>
                    <a:p>
                      <a:pPr marL="171450" indent="-171450" algn="l">
                        <a:buFont typeface="Arial" panose="020B0604020202020204" pitchFamily="34" charset="0"/>
                        <a:buChar char="•"/>
                      </a:pPr>
                      <a:r>
                        <a:rPr lang="en-US" sz="800"/>
                        <a:t>1 open label study </a:t>
                      </a:r>
                    </a:p>
                    <a:p>
                      <a:pPr marL="171450" indent="-171450" algn="l">
                        <a:buFont typeface="Arial" panose="020B0604020202020204" pitchFamily="34" charset="0"/>
                        <a:buChar char="•"/>
                      </a:pPr>
                      <a:r>
                        <a:rPr lang="en-US" sz="800"/>
                        <a:t>1 RCT </a:t>
                      </a:r>
                    </a:p>
                  </a:txBody>
                  <a:tcPr marL="51435" marR="51435" marT="25718" marB="25718"/>
                </a:tc>
                <a:tc>
                  <a:txBody>
                    <a:bodyPr/>
                    <a:lstStyle/>
                    <a:p>
                      <a:pPr algn="l"/>
                      <a:r>
                        <a:rPr lang="en-US" sz="800" dirty="0"/>
                        <a:t>Consider for those with ATS and Major Depressive Disorder / AUD /Tobacco use Disorder (TUD)</a:t>
                      </a:r>
                    </a:p>
                    <a:p>
                      <a:pPr algn="l"/>
                      <a:endParaRPr lang="en-US" sz="800" dirty="0"/>
                    </a:p>
                    <a:p>
                      <a:pPr algn="l"/>
                      <a:r>
                        <a:rPr lang="en-US" sz="800" dirty="0"/>
                        <a:t>high doses of bupropion ( 450 mg XR formulation) used in the studies</a:t>
                      </a:r>
                    </a:p>
                    <a:p>
                      <a:pPr algn="l"/>
                      <a:endParaRPr lang="en-US" sz="800" dirty="0"/>
                    </a:p>
                    <a:p>
                      <a:pPr algn="l"/>
                      <a:r>
                        <a:rPr lang="en-US" sz="800" dirty="0"/>
                        <a:t>XR-NTX FDA approved for q4 weeks in AUD and OUD but RCT used q3 weeks</a:t>
                      </a:r>
                    </a:p>
                  </a:txBody>
                  <a:tcPr marL="51435" marR="51435" marT="25718" marB="25718"/>
                </a:tc>
                <a:tc>
                  <a:txBody>
                    <a:bodyPr/>
                    <a:lstStyle/>
                    <a:p>
                      <a:pPr algn="l"/>
                      <a:r>
                        <a:rPr lang="en-US" sz="800"/>
                        <a:t>XR-NTX FDA approved for OUD and AUD </a:t>
                      </a:r>
                    </a:p>
                    <a:p>
                      <a:pPr algn="l"/>
                      <a:endParaRPr lang="en-US" sz="800"/>
                    </a:p>
                    <a:p>
                      <a:pPr algn="l"/>
                      <a:endParaRPr lang="en-US" sz="800"/>
                    </a:p>
                  </a:txBody>
                  <a:tcPr marL="51435" marR="51435" marT="25718" marB="25718"/>
                </a:tc>
                <a:extLst>
                  <a:ext uri="{0D108BD9-81ED-4DB2-BD59-A6C34878D82A}">
                    <a16:rowId xmlns:a16="http://schemas.microsoft.com/office/drawing/2014/main" val="1022677858"/>
                  </a:ext>
                </a:extLst>
              </a:tr>
              <a:tr h="621609">
                <a:tc>
                  <a:txBody>
                    <a:bodyPr/>
                    <a:lstStyle/>
                    <a:p>
                      <a:pPr algn="l"/>
                      <a:r>
                        <a:rPr lang="en-US" sz="800" b="1"/>
                        <a:t>Topiramate</a:t>
                      </a:r>
                    </a:p>
                  </a:txBody>
                  <a:tcPr marL="51435" marR="51435" marT="25718" marB="25718"/>
                </a:tc>
                <a:tc>
                  <a:txBody>
                    <a:bodyPr/>
                    <a:lstStyle/>
                    <a:p>
                      <a:pPr marL="0" indent="0" algn="l">
                        <a:buFontTx/>
                        <a:buNone/>
                      </a:pPr>
                      <a:r>
                        <a:rPr lang="en-US" sz="800"/>
                        <a:t>Mixed evidence</a:t>
                      </a:r>
                    </a:p>
                    <a:p>
                      <a:pPr marL="171450" indent="-171450" algn="l">
                        <a:buFont typeface="Arial" panose="020B0604020202020204" pitchFamily="34" charset="0"/>
                        <a:buChar char="•"/>
                      </a:pPr>
                      <a:r>
                        <a:rPr lang="en-US" sz="800"/>
                        <a:t>2 RCTS showed reduction in ATS compared to placebo</a:t>
                      </a:r>
                    </a:p>
                    <a:p>
                      <a:pPr marL="171450" indent="-171450" algn="l">
                        <a:buFont typeface="Arial" panose="020B0604020202020204" pitchFamily="34" charset="0"/>
                        <a:buChar char="•"/>
                      </a:pPr>
                      <a:r>
                        <a:rPr lang="en-US" sz="800"/>
                        <a:t>1 RCT did not improve abstinence</a:t>
                      </a:r>
                    </a:p>
                  </a:txBody>
                  <a:tcPr marL="51435" marR="51435" marT="25718" marB="25718"/>
                </a:tc>
                <a:tc>
                  <a:txBody>
                    <a:bodyPr/>
                    <a:lstStyle/>
                    <a:p>
                      <a:pPr algn="l"/>
                      <a:r>
                        <a:rPr lang="en-US" sz="800"/>
                        <a:t>Side effects  have to be monitored (see cocaine use disorder table)</a:t>
                      </a:r>
                    </a:p>
                    <a:p>
                      <a:pPr algn="l"/>
                      <a:endParaRPr lang="en-US" sz="800"/>
                    </a:p>
                    <a:p>
                      <a:pPr algn="l"/>
                      <a:r>
                        <a:rPr lang="en-US" sz="800"/>
                        <a:t>Can consider in those with ATS and AUD</a:t>
                      </a:r>
                    </a:p>
                  </a:txBody>
                  <a:tcPr marL="51435" marR="51435" marT="25718" marB="25718"/>
                </a:tc>
                <a:tc>
                  <a:txBody>
                    <a:bodyPr/>
                    <a:lstStyle/>
                    <a:p>
                      <a:pPr algn="l"/>
                      <a:r>
                        <a:rPr lang="en-US" sz="800"/>
                        <a:t> Epilepsy , Migraine</a:t>
                      </a:r>
                    </a:p>
                  </a:txBody>
                  <a:tcPr marL="51435" marR="51435" marT="25718" marB="25718"/>
                </a:tc>
                <a:extLst>
                  <a:ext uri="{0D108BD9-81ED-4DB2-BD59-A6C34878D82A}">
                    <a16:rowId xmlns:a16="http://schemas.microsoft.com/office/drawing/2014/main" val="2525103085"/>
                  </a:ext>
                </a:extLst>
              </a:tr>
              <a:tr h="961773">
                <a:tc>
                  <a:txBody>
                    <a:bodyPr/>
                    <a:lstStyle/>
                    <a:p>
                      <a:pPr algn="l"/>
                      <a:r>
                        <a:rPr lang="en-US" sz="800" b="1"/>
                        <a:t>Mirtazapine</a:t>
                      </a:r>
                    </a:p>
                  </a:txBody>
                  <a:tcPr marL="51435" marR="51435" marT="25718" marB="25718"/>
                </a:tc>
                <a:tc>
                  <a:txBody>
                    <a:bodyPr/>
                    <a:lstStyle/>
                    <a:p>
                      <a:pPr algn="l"/>
                      <a:r>
                        <a:rPr lang="en-US" sz="800"/>
                        <a:t>Mixed</a:t>
                      </a:r>
                    </a:p>
                    <a:p>
                      <a:pPr marL="171450" indent="-171450" algn="l">
                        <a:buFont typeface="Arial" panose="020B0604020202020204" pitchFamily="34" charset="0"/>
                        <a:buChar char="•"/>
                      </a:pPr>
                      <a:r>
                        <a:rPr lang="en-US" sz="800"/>
                        <a:t>MA and SR showed no reduction in ATS use</a:t>
                      </a:r>
                    </a:p>
                    <a:p>
                      <a:pPr marL="171450" indent="-171450" algn="l">
                        <a:buFont typeface="Arial" panose="020B0604020202020204" pitchFamily="34" charset="0"/>
                        <a:buChar char="•"/>
                      </a:pPr>
                      <a:r>
                        <a:rPr lang="en-US" sz="800"/>
                        <a:t>2 placebo controlled RCTS showed small reductions in ATS use also reduction in sexual risk behaviors ( both studies in MSM)</a:t>
                      </a:r>
                    </a:p>
                  </a:txBody>
                  <a:tcPr marL="51435" marR="51435" marT="25718" marB="25718"/>
                </a:tc>
                <a:tc>
                  <a:txBody>
                    <a:bodyPr/>
                    <a:lstStyle/>
                    <a:p>
                      <a:pPr algn="l"/>
                      <a:r>
                        <a:rPr lang="en-US" sz="800"/>
                        <a:t>Consider in those with co-occurring depression</a:t>
                      </a:r>
                    </a:p>
                  </a:txBody>
                  <a:tcPr marL="51435" marR="51435" marT="25718" marB="25718"/>
                </a:tc>
                <a:tc>
                  <a:txBody>
                    <a:bodyPr/>
                    <a:lstStyle/>
                    <a:p>
                      <a:pPr algn="l"/>
                      <a:r>
                        <a:rPr lang="en-US" sz="800" dirty="0"/>
                        <a:t>Major Depressive Disorder</a:t>
                      </a:r>
                    </a:p>
                  </a:txBody>
                  <a:tcPr marL="51435" marR="51435" marT="25718" marB="25718"/>
                </a:tc>
                <a:extLst>
                  <a:ext uri="{0D108BD9-81ED-4DB2-BD59-A6C34878D82A}">
                    <a16:rowId xmlns:a16="http://schemas.microsoft.com/office/drawing/2014/main" val="169538787"/>
                  </a:ext>
                </a:extLst>
              </a:tr>
            </a:tbl>
          </a:graphicData>
        </a:graphic>
      </p:graphicFrame>
      <p:sp>
        <p:nvSpPr>
          <p:cNvPr id="6" name="TextBox 5">
            <a:extLst>
              <a:ext uri="{FF2B5EF4-FFF2-40B4-BE49-F238E27FC236}">
                <a16:creationId xmlns:a16="http://schemas.microsoft.com/office/drawing/2014/main" id="{7AA7CF12-C5B4-5C45-BB35-01937D63D03C}"/>
              </a:ext>
            </a:extLst>
          </p:cNvPr>
          <p:cNvSpPr txBox="1"/>
          <p:nvPr/>
        </p:nvSpPr>
        <p:spPr>
          <a:xfrm>
            <a:off x="2470879" y="4764002"/>
            <a:ext cx="4855152" cy="248209"/>
          </a:xfrm>
          <a:prstGeom prst="rect">
            <a:avLst/>
          </a:prstGeom>
          <a:noFill/>
        </p:spPr>
        <p:txBody>
          <a:bodyPr wrap="square">
            <a:spAutoFit/>
          </a:bodyPr>
          <a:lstStyle/>
          <a:p>
            <a:r>
              <a:rPr lang="en-US" sz="1013"/>
              <a:t>https://</a:t>
            </a:r>
            <a:r>
              <a:rPr lang="en-US" sz="1013" err="1"/>
              <a:t>www.asam.org</a:t>
            </a:r>
            <a:r>
              <a:rPr lang="en-US" sz="1013"/>
              <a:t>/quality-care/clinical-guidelines/stimulant-use-disorders</a:t>
            </a:r>
          </a:p>
        </p:txBody>
      </p:sp>
    </p:spTree>
    <p:extLst>
      <p:ext uri="{BB962C8B-B14F-4D97-AF65-F5344CB8AC3E}">
        <p14:creationId xmlns:p14="http://schemas.microsoft.com/office/powerpoint/2010/main" val="757271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BA60-3BE9-8713-127A-3D6B30E27754}"/>
              </a:ext>
            </a:extLst>
          </p:cNvPr>
          <p:cNvSpPr>
            <a:spLocks noGrp="1"/>
          </p:cNvSpPr>
          <p:nvPr>
            <p:ph type="title"/>
          </p:nvPr>
        </p:nvSpPr>
        <p:spPr>
          <a:xfrm>
            <a:off x="961345" y="955733"/>
            <a:ext cx="7886700" cy="2139553"/>
          </a:xfrm>
        </p:spPr>
        <p:txBody>
          <a:bodyPr>
            <a:normAutofit fontScale="90000"/>
          </a:bodyPr>
          <a:lstStyle/>
          <a:p>
            <a:r>
              <a:rPr lang="en-US" dirty="0"/>
              <a:t>Emerging Treatment for SUDs:</a:t>
            </a:r>
            <a:br>
              <a:rPr lang="en-US" dirty="0"/>
            </a:br>
            <a:r>
              <a:rPr lang="en-US" dirty="0"/>
              <a:t>GLP1 RAs </a:t>
            </a:r>
          </a:p>
        </p:txBody>
      </p:sp>
    </p:spTree>
    <p:extLst>
      <p:ext uri="{BB962C8B-B14F-4D97-AF65-F5344CB8AC3E}">
        <p14:creationId xmlns:p14="http://schemas.microsoft.com/office/powerpoint/2010/main" val="3640492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8F93F45-2A1A-98A6-4D0E-2966E52F8B47}"/>
              </a:ext>
            </a:extLst>
          </p:cNvPr>
          <p:cNvSpPr>
            <a:spLocks noGrp="1"/>
          </p:cNvSpPr>
          <p:nvPr>
            <p:ph sz="half" idx="1"/>
          </p:nvPr>
        </p:nvSpPr>
        <p:spPr/>
        <p:txBody>
          <a:bodyPr>
            <a:normAutofit lnSpcReduction="10000"/>
          </a:bodyPr>
          <a:lstStyle/>
          <a:p>
            <a:r>
              <a:rPr lang="en-US" dirty="0"/>
              <a:t>Phase 2 double blind parallel-arm RCT of N=48 non-treatment seeking adults with AUD  </a:t>
            </a:r>
          </a:p>
          <a:p>
            <a:r>
              <a:rPr lang="en-US" dirty="0"/>
              <a:t>Semaglutide (0.25mg/ </a:t>
            </a:r>
            <a:r>
              <a:rPr lang="en-US" dirty="0" err="1"/>
              <a:t>wk</a:t>
            </a:r>
            <a:r>
              <a:rPr lang="en-US" dirty="0"/>
              <a:t> x 4 </a:t>
            </a:r>
            <a:r>
              <a:rPr lang="en-US" dirty="0" err="1"/>
              <a:t>wks</a:t>
            </a:r>
            <a:r>
              <a:rPr lang="en-US" dirty="0"/>
              <a:t> , 0.5mg/</a:t>
            </a:r>
            <a:r>
              <a:rPr lang="en-US" dirty="0" err="1"/>
              <a:t>wk</a:t>
            </a:r>
            <a:r>
              <a:rPr lang="en-US" dirty="0"/>
              <a:t> x 4 </a:t>
            </a:r>
            <a:r>
              <a:rPr lang="en-US" dirty="0" err="1"/>
              <a:t>wks</a:t>
            </a:r>
            <a:r>
              <a:rPr lang="en-US" dirty="0"/>
              <a:t>, 1.0mg x 1wk or placebo weekly </a:t>
            </a:r>
          </a:p>
          <a:p>
            <a:r>
              <a:rPr lang="en-US" dirty="0"/>
              <a:t>Primary outcome was amount of alcohol consumed</a:t>
            </a:r>
          </a:p>
        </p:txBody>
      </p:sp>
      <p:sp>
        <p:nvSpPr>
          <p:cNvPr id="14" name="Text Placeholder 13">
            <a:extLst>
              <a:ext uri="{FF2B5EF4-FFF2-40B4-BE49-F238E27FC236}">
                <a16:creationId xmlns:a16="http://schemas.microsoft.com/office/drawing/2014/main" id="{6B0072A7-65FF-1CF7-00A6-A040E0258EC9}"/>
              </a:ext>
            </a:extLst>
          </p:cNvPr>
          <p:cNvSpPr>
            <a:spLocks noGrp="1"/>
          </p:cNvSpPr>
          <p:nvPr>
            <p:ph type="body" sz="quarter" idx="16"/>
          </p:nvPr>
        </p:nvSpPr>
        <p:spPr>
          <a:xfrm>
            <a:off x="394138" y="27482"/>
            <a:ext cx="8485544" cy="556322"/>
          </a:xfrm>
          <a:solidFill>
            <a:schemeClr val="accent1"/>
          </a:solidFill>
        </p:spPr>
        <p:txBody>
          <a:bodyPr>
            <a:normAutofit lnSpcReduction="10000"/>
          </a:bodyPr>
          <a:lstStyle/>
          <a:p>
            <a:r>
              <a:rPr lang="en-US" dirty="0">
                <a:solidFill>
                  <a:schemeClr val="bg1"/>
                </a:solidFill>
              </a:rPr>
              <a:t>GLP1s As Potential Treatment for AUD</a:t>
            </a:r>
          </a:p>
        </p:txBody>
      </p:sp>
      <p:sp>
        <p:nvSpPr>
          <p:cNvPr id="8" name="TextBox 7">
            <a:extLst>
              <a:ext uri="{FF2B5EF4-FFF2-40B4-BE49-F238E27FC236}">
                <a16:creationId xmlns:a16="http://schemas.microsoft.com/office/drawing/2014/main" id="{A4C4B9A0-00E0-B731-CEEE-1DD3F293F38A}"/>
              </a:ext>
            </a:extLst>
          </p:cNvPr>
          <p:cNvSpPr txBox="1"/>
          <p:nvPr/>
        </p:nvSpPr>
        <p:spPr>
          <a:xfrm>
            <a:off x="1720428" y="4778260"/>
            <a:ext cx="3761415" cy="261610"/>
          </a:xfrm>
          <a:prstGeom prst="rect">
            <a:avLst/>
          </a:prstGeom>
          <a:noFill/>
        </p:spPr>
        <p:txBody>
          <a:bodyPr wrap="square" rtlCol="0">
            <a:spAutoFit/>
          </a:bodyPr>
          <a:lstStyle/>
          <a:p>
            <a:r>
              <a:rPr lang="en-US" sz="1050" dirty="0"/>
              <a:t>Hendershot C et al. JAMA </a:t>
            </a:r>
            <a:r>
              <a:rPr lang="en-US" sz="1050" dirty="0" err="1"/>
              <a:t>Psychiatr</a:t>
            </a:r>
            <a:r>
              <a:rPr lang="en-US" sz="1050" dirty="0"/>
              <a:t>. 2025</a:t>
            </a:r>
          </a:p>
        </p:txBody>
      </p:sp>
      <p:pic>
        <p:nvPicPr>
          <p:cNvPr id="4" name="Picture 3">
            <a:extLst>
              <a:ext uri="{FF2B5EF4-FFF2-40B4-BE49-F238E27FC236}">
                <a16:creationId xmlns:a16="http://schemas.microsoft.com/office/drawing/2014/main" id="{6B8F3DB1-31FE-110D-8E9B-8E6FD0BC73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0329" y="714676"/>
            <a:ext cx="2120900" cy="2184400"/>
          </a:xfrm>
          <a:prstGeom prst="rect">
            <a:avLst/>
          </a:prstGeom>
        </p:spPr>
      </p:pic>
      <p:pic>
        <p:nvPicPr>
          <p:cNvPr id="5" name="Picture 4">
            <a:extLst>
              <a:ext uri="{FF2B5EF4-FFF2-40B4-BE49-F238E27FC236}">
                <a16:creationId xmlns:a16="http://schemas.microsoft.com/office/drawing/2014/main" id="{A2861CA3-C43B-969E-3D7C-10952D2F91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2560" y="2724665"/>
            <a:ext cx="3314700" cy="2197100"/>
          </a:xfrm>
          <a:prstGeom prst="rect">
            <a:avLst/>
          </a:prstGeom>
        </p:spPr>
      </p:pic>
      <p:sp>
        <p:nvSpPr>
          <p:cNvPr id="6" name="TextBox 5">
            <a:extLst>
              <a:ext uri="{FF2B5EF4-FFF2-40B4-BE49-F238E27FC236}">
                <a16:creationId xmlns:a16="http://schemas.microsoft.com/office/drawing/2014/main" id="{A64CD59C-25C8-0B43-89CB-C38100901878}"/>
              </a:ext>
            </a:extLst>
          </p:cNvPr>
          <p:cNvSpPr txBox="1"/>
          <p:nvPr/>
        </p:nvSpPr>
        <p:spPr>
          <a:xfrm>
            <a:off x="6469166" y="1469877"/>
            <a:ext cx="756938" cy="307777"/>
          </a:xfrm>
          <a:prstGeom prst="rect">
            <a:avLst/>
          </a:prstGeom>
          <a:noFill/>
        </p:spPr>
        <p:txBody>
          <a:bodyPr wrap="none" rtlCol="0">
            <a:spAutoFit/>
          </a:bodyPr>
          <a:lstStyle/>
          <a:p>
            <a:r>
              <a:rPr lang="en-US"/>
              <a:t>P=0.01</a:t>
            </a:r>
          </a:p>
        </p:txBody>
      </p:sp>
      <p:sp>
        <p:nvSpPr>
          <p:cNvPr id="9" name="TextBox 8">
            <a:extLst>
              <a:ext uri="{FF2B5EF4-FFF2-40B4-BE49-F238E27FC236}">
                <a16:creationId xmlns:a16="http://schemas.microsoft.com/office/drawing/2014/main" id="{CCDEDC27-88E1-259F-B819-0855481C3E8F}"/>
              </a:ext>
            </a:extLst>
          </p:cNvPr>
          <p:cNvSpPr txBox="1"/>
          <p:nvPr/>
        </p:nvSpPr>
        <p:spPr>
          <a:xfrm>
            <a:off x="6633707" y="2997539"/>
            <a:ext cx="756938" cy="307777"/>
          </a:xfrm>
          <a:prstGeom prst="rect">
            <a:avLst/>
          </a:prstGeom>
          <a:noFill/>
        </p:spPr>
        <p:txBody>
          <a:bodyPr wrap="none" rtlCol="0">
            <a:spAutoFit/>
          </a:bodyPr>
          <a:lstStyle/>
          <a:p>
            <a:r>
              <a:rPr lang="en-US"/>
              <a:t>P=0.04</a:t>
            </a:r>
          </a:p>
        </p:txBody>
      </p:sp>
    </p:spTree>
    <p:extLst>
      <p:ext uri="{BB962C8B-B14F-4D97-AF65-F5344CB8AC3E}">
        <p14:creationId xmlns:p14="http://schemas.microsoft.com/office/powerpoint/2010/main" val="301364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FB9B-96DF-EBC2-D4CD-8C28F2A3428C}"/>
              </a:ext>
            </a:extLst>
          </p:cNvPr>
          <p:cNvSpPr>
            <a:spLocks noGrp="1"/>
          </p:cNvSpPr>
          <p:nvPr>
            <p:ph type="title"/>
          </p:nvPr>
        </p:nvSpPr>
        <p:spPr>
          <a:xfrm>
            <a:off x="442926" y="0"/>
            <a:ext cx="8454451" cy="1028700"/>
          </a:xfrm>
        </p:spPr>
        <p:txBody>
          <a:bodyPr>
            <a:normAutofit fontScale="90000"/>
          </a:bodyPr>
          <a:lstStyle/>
          <a:p>
            <a:r>
              <a:rPr lang="en-US" dirty="0">
                <a:cs typeface="Arial"/>
              </a:rPr>
              <a:t>GLP1 RAs May Reduce Overdose Risk In </a:t>
            </a:r>
            <a:r>
              <a:rPr lang="en-US" dirty="0">
                <a:solidFill>
                  <a:schemeClr val="tx1"/>
                </a:solidFill>
                <a:cs typeface="Arial"/>
              </a:rPr>
              <a:t>Persons with T2DM and OUD</a:t>
            </a:r>
          </a:p>
        </p:txBody>
      </p:sp>
      <p:pic>
        <p:nvPicPr>
          <p:cNvPr id="4" name="Picture 3">
            <a:extLst>
              <a:ext uri="{FF2B5EF4-FFF2-40B4-BE49-F238E27FC236}">
                <a16:creationId xmlns:a16="http://schemas.microsoft.com/office/drawing/2014/main" id="{12DABC80-02BC-696A-10A6-5188AB841F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6197" y="2173916"/>
            <a:ext cx="6245301" cy="2810880"/>
          </a:xfrm>
          <a:prstGeom prst="rect">
            <a:avLst/>
          </a:prstGeom>
        </p:spPr>
      </p:pic>
      <p:sp>
        <p:nvSpPr>
          <p:cNvPr id="6" name="TextBox 5">
            <a:extLst>
              <a:ext uri="{FF2B5EF4-FFF2-40B4-BE49-F238E27FC236}">
                <a16:creationId xmlns:a16="http://schemas.microsoft.com/office/drawing/2014/main" id="{A20AB771-C854-6A65-FE1D-301A0D55331F}"/>
              </a:ext>
            </a:extLst>
          </p:cNvPr>
          <p:cNvSpPr txBox="1"/>
          <p:nvPr/>
        </p:nvSpPr>
        <p:spPr>
          <a:xfrm>
            <a:off x="231568" y="4569298"/>
            <a:ext cx="2413660" cy="415498"/>
          </a:xfrm>
          <a:prstGeom prst="rect">
            <a:avLst/>
          </a:prstGeom>
          <a:noFill/>
        </p:spPr>
        <p:txBody>
          <a:bodyPr wrap="square" rtlCol="0">
            <a:spAutoFit/>
          </a:bodyPr>
          <a:lstStyle/>
          <a:p>
            <a:r>
              <a:rPr lang="en-US" sz="1050" dirty="0"/>
              <a:t>Wang W, Volkow N et al. JAMA Network Open. 2024. 7 (9) </a:t>
            </a:r>
          </a:p>
        </p:txBody>
      </p:sp>
      <p:pic>
        <p:nvPicPr>
          <p:cNvPr id="3" name="Picture 2">
            <a:extLst>
              <a:ext uri="{FF2B5EF4-FFF2-40B4-BE49-F238E27FC236}">
                <a16:creationId xmlns:a16="http://schemas.microsoft.com/office/drawing/2014/main" id="{3E1C06FC-2B0A-CB79-BBB7-62C8B94C1D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624" y="1028700"/>
            <a:ext cx="5061580" cy="1145215"/>
          </a:xfrm>
          <a:prstGeom prst="rect">
            <a:avLst/>
          </a:prstGeom>
        </p:spPr>
      </p:pic>
      <p:sp>
        <p:nvSpPr>
          <p:cNvPr id="5" name="Frame 4">
            <a:extLst>
              <a:ext uri="{FF2B5EF4-FFF2-40B4-BE49-F238E27FC236}">
                <a16:creationId xmlns:a16="http://schemas.microsoft.com/office/drawing/2014/main" id="{C1AFF61F-79A7-B934-93BA-388F40C42312}"/>
              </a:ext>
            </a:extLst>
          </p:cNvPr>
          <p:cNvSpPr/>
          <p:nvPr/>
        </p:nvSpPr>
        <p:spPr>
          <a:xfrm>
            <a:off x="7020233" y="2639961"/>
            <a:ext cx="1061884" cy="1511710"/>
          </a:xfrm>
          <a:prstGeom prst="frame">
            <a:avLst>
              <a:gd name="adj1" fmla="val 277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4079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F8C5-4651-2B31-BEC5-98F182459F78}"/>
              </a:ext>
            </a:extLst>
          </p:cNvPr>
          <p:cNvSpPr>
            <a:spLocks noGrp="1"/>
          </p:cNvSpPr>
          <p:nvPr>
            <p:ph type="title"/>
          </p:nvPr>
        </p:nvSpPr>
        <p:spPr/>
        <p:txBody>
          <a:bodyPr>
            <a:normAutofit fontScale="90000"/>
          </a:bodyPr>
          <a:lstStyle/>
          <a:p>
            <a:r>
              <a:rPr lang="en-US" dirty="0">
                <a:latin typeface="Arial"/>
                <a:cs typeface="Arial"/>
              </a:rPr>
              <a:t>Treatment of SUD Improves Viral Suppression in </a:t>
            </a:r>
            <a:r>
              <a:rPr lang="en-US">
                <a:latin typeface="Arial"/>
                <a:cs typeface="Arial"/>
              </a:rPr>
              <a:t>People with HIV</a:t>
            </a:r>
            <a:endParaRPr lang="en-US" dirty="0"/>
          </a:p>
        </p:txBody>
      </p:sp>
    </p:spTree>
    <p:extLst>
      <p:ext uri="{BB962C8B-B14F-4D97-AF65-F5344CB8AC3E}">
        <p14:creationId xmlns:p14="http://schemas.microsoft.com/office/powerpoint/2010/main" val="2752268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720" y="2571750"/>
            <a:ext cx="3216847" cy="138853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11" y="1526009"/>
            <a:ext cx="3215633" cy="1197229"/>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04" y="686639"/>
            <a:ext cx="3235736" cy="743505"/>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4463" y="3836394"/>
            <a:ext cx="3215633" cy="1307107"/>
          </a:xfrm>
          <a:prstGeom prst="rect">
            <a:avLst/>
          </a:prstGeom>
        </p:spPr>
      </p:pic>
      <p:sp>
        <p:nvSpPr>
          <p:cNvPr id="19" name="Title 18"/>
          <p:cNvSpPr>
            <a:spLocks noGrp="1"/>
          </p:cNvSpPr>
          <p:nvPr>
            <p:ph type="title"/>
          </p:nvPr>
        </p:nvSpPr>
        <p:spPr>
          <a:xfrm>
            <a:off x="739684" y="-90628"/>
            <a:ext cx="7886700" cy="994172"/>
          </a:xfrm>
          <a:noFill/>
        </p:spPr>
        <p:txBody>
          <a:bodyPr>
            <a:normAutofit/>
          </a:bodyPr>
          <a:lstStyle/>
          <a:p>
            <a:r>
              <a:rPr lang="en-US" sz="2100" dirty="0">
                <a:solidFill>
                  <a:schemeClr val="accent1"/>
                </a:solidFill>
              </a:rPr>
              <a:t>Integration of HIV Treatment &amp; Medication Treatment for OUD &amp; AUD Improves Viral Suppression</a:t>
            </a:r>
          </a:p>
        </p:txBody>
      </p:sp>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83034" y="762616"/>
            <a:ext cx="3958046" cy="1335056"/>
          </a:xfrm>
          <a:prstGeom prst="rect">
            <a:avLst/>
          </a:prstGeom>
        </p:spPr>
      </p:pic>
      <p:sp>
        <p:nvSpPr>
          <p:cNvPr id="2" name="TextBox 1"/>
          <p:cNvSpPr txBox="1"/>
          <p:nvPr/>
        </p:nvSpPr>
        <p:spPr>
          <a:xfrm>
            <a:off x="5018314" y="2124623"/>
            <a:ext cx="3622766" cy="2169825"/>
          </a:xfrm>
          <a:prstGeom prst="rect">
            <a:avLst/>
          </a:prstGeom>
          <a:noFill/>
        </p:spPr>
        <p:txBody>
          <a:bodyPr wrap="square" rtlCol="0">
            <a:spAutoFit/>
          </a:bodyPr>
          <a:lstStyle/>
          <a:p>
            <a:pPr algn="ctr"/>
            <a:r>
              <a:rPr lang="en-US" sz="2700" dirty="0"/>
              <a:t>Medication Treatment for Substance use Disorder =</a:t>
            </a:r>
          </a:p>
          <a:p>
            <a:pPr algn="ctr"/>
            <a:r>
              <a:rPr lang="en-US" sz="2700" dirty="0"/>
              <a:t>Treatment as  Prevention </a:t>
            </a:r>
          </a:p>
        </p:txBody>
      </p:sp>
      <p:sp>
        <p:nvSpPr>
          <p:cNvPr id="3" name="Donut 2"/>
          <p:cNvSpPr/>
          <p:nvPr/>
        </p:nvSpPr>
        <p:spPr>
          <a:xfrm>
            <a:off x="7858679" y="963036"/>
            <a:ext cx="510310" cy="934217"/>
          </a:xfrm>
          <a:prstGeom prst="donut">
            <a:avLst>
              <a:gd name="adj" fmla="val 93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730976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127" y="0"/>
            <a:ext cx="8454451" cy="1028700"/>
          </a:xfrm>
        </p:spPr>
        <p:txBody>
          <a:bodyPr>
            <a:noAutofit/>
          </a:bodyPr>
          <a:lstStyle/>
          <a:p>
            <a:r>
              <a:rPr lang="en-US" dirty="0">
                <a:cs typeface="Arial"/>
              </a:rPr>
              <a:t>Contingency Management Improves HIV </a:t>
            </a:r>
            <a:r>
              <a:rPr lang="en-US" dirty="0">
                <a:solidFill>
                  <a:schemeClr val="tx1"/>
                </a:solidFill>
                <a:cs typeface="Arial"/>
              </a:rPr>
              <a:t>Viral Suppression</a:t>
            </a:r>
          </a:p>
        </p:txBody>
      </p:sp>
      <p:sp>
        <p:nvSpPr>
          <p:cNvPr id="5" name="Content Placeholder 2"/>
          <p:cNvSpPr txBox="1">
            <a:spLocks/>
          </p:cNvSpPr>
          <p:nvPr/>
        </p:nvSpPr>
        <p:spPr>
          <a:xfrm>
            <a:off x="1491523" y="1255259"/>
            <a:ext cx="6104233" cy="2866556"/>
          </a:xfrm>
          <a:prstGeom prst="rect">
            <a:avLst/>
          </a:prstGeom>
        </p:spPr>
        <p:txBody>
          <a:bodyPr vert="horz" lIns="51435" tIns="25718" rIns="51435" bIns="25718" rtlCol="0">
            <a:noAutofit/>
          </a:bodyPr>
          <a:lstStyle/>
          <a:p>
            <a:pPr>
              <a:spcAft>
                <a:spcPts val="675"/>
              </a:spcAft>
            </a:pPr>
            <a:endParaRPr lang="en-US" sz="1800"/>
          </a:p>
        </p:txBody>
      </p:sp>
      <p:pic>
        <p:nvPicPr>
          <p:cNvPr id="2" name="Content Placeholder 3">
            <a:extLst>
              <a:ext uri="{FF2B5EF4-FFF2-40B4-BE49-F238E27FC236}">
                <a16:creationId xmlns:a16="http://schemas.microsoft.com/office/drawing/2014/main" id="{76DABD40-E8DA-B4C2-2602-B141122DEF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5979" y="1490627"/>
            <a:ext cx="3628541" cy="2477988"/>
          </a:xfrm>
          <a:prstGeom prst="rect">
            <a:avLst/>
          </a:prstGeom>
          <a:noFill/>
          <a:ln>
            <a:noFill/>
          </a:ln>
        </p:spPr>
      </p:pic>
      <p:sp>
        <p:nvSpPr>
          <p:cNvPr id="3" name="TextBox 2">
            <a:extLst>
              <a:ext uri="{FF2B5EF4-FFF2-40B4-BE49-F238E27FC236}">
                <a16:creationId xmlns:a16="http://schemas.microsoft.com/office/drawing/2014/main" id="{3884457B-C982-B904-C223-22E83FA22751}"/>
              </a:ext>
            </a:extLst>
          </p:cNvPr>
          <p:cNvSpPr txBox="1"/>
          <p:nvPr/>
        </p:nvSpPr>
        <p:spPr>
          <a:xfrm>
            <a:off x="4691922" y="4062179"/>
            <a:ext cx="4036656" cy="248209"/>
          </a:xfrm>
          <a:prstGeom prst="rect">
            <a:avLst/>
          </a:prstGeom>
          <a:noFill/>
        </p:spPr>
        <p:txBody>
          <a:bodyPr wrap="square" rtlCol="0">
            <a:spAutoFit/>
          </a:bodyPr>
          <a:lstStyle/>
          <a:p>
            <a:pPr defTabSz="514350">
              <a:defRPr/>
            </a:pPr>
            <a:r>
              <a:rPr lang="en-US" sz="1013">
                <a:solidFill>
                  <a:prstClr val="black"/>
                </a:solidFill>
                <a:latin typeface="Calibri" panose="020F0502020204030204"/>
              </a:rPr>
              <a:t>Pollock S et al., Drug Alcohol Depend. 2020 Jul 1;212:108000. </a:t>
            </a:r>
          </a:p>
        </p:txBody>
      </p:sp>
      <p:pic>
        <p:nvPicPr>
          <p:cNvPr id="4" name="Picture 3">
            <a:extLst>
              <a:ext uri="{FF2B5EF4-FFF2-40B4-BE49-F238E27FC236}">
                <a16:creationId xmlns:a16="http://schemas.microsoft.com/office/drawing/2014/main" id="{03E3CAED-E6D6-F72A-E0F3-CED5FF3463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291" y="1426981"/>
            <a:ext cx="3022832" cy="2419184"/>
          </a:xfrm>
          <a:prstGeom prst="rect">
            <a:avLst/>
          </a:prstGeom>
        </p:spPr>
      </p:pic>
      <p:sp>
        <p:nvSpPr>
          <p:cNvPr id="7" name="TextBox 6">
            <a:extLst>
              <a:ext uri="{FF2B5EF4-FFF2-40B4-BE49-F238E27FC236}">
                <a16:creationId xmlns:a16="http://schemas.microsoft.com/office/drawing/2014/main" id="{02E4AF97-F306-AC80-CDDC-75793F24E676}"/>
              </a:ext>
            </a:extLst>
          </p:cNvPr>
          <p:cNvSpPr txBox="1"/>
          <p:nvPr/>
        </p:nvSpPr>
        <p:spPr>
          <a:xfrm>
            <a:off x="1086280" y="4034738"/>
            <a:ext cx="3106854" cy="248209"/>
          </a:xfrm>
          <a:prstGeom prst="rect">
            <a:avLst/>
          </a:prstGeom>
          <a:noFill/>
        </p:spPr>
        <p:txBody>
          <a:bodyPr wrap="square" rtlCol="0">
            <a:spAutoFit/>
          </a:bodyPr>
          <a:lstStyle/>
          <a:p>
            <a:pPr defTabSz="514350">
              <a:defRPr/>
            </a:pPr>
            <a:r>
              <a:rPr lang="en-US" sz="1013">
                <a:solidFill>
                  <a:prstClr val="black"/>
                </a:solidFill>
                <a:latin typeface="Calibri" panose="020F0502020204030204"/>
              </a:rPr>
              <a:t>Silverman K et al AIDS </a:t>
            </a:r>
            <a:r>
              <a:rPr lang="en-US" sz="1013" err="1">
                <a:solidFill>
                  <a:prstClr val="black"/>
                </a:solidFill>
                <a:latin typeface="Calibri" panose="020F0502020204030204"/>
              </a:rPr>
              <a:t>Behav</a:t>
            </a:r>
            <a:r>
              <a:rPr lang="en-US" sz="1013">
                <a:solidFill>
                  <a:prstClr val="black"/>
                </a:solidFill>
                <a:latin typeface="Calibri" panose="020F0502020204030204"/>
              </a:rPr>
              <a:t>. 2019. 23(9):2337-2346. </a:t>
            </a:r>
          </a:p>
        </p:txBody>
      </p:sp>
    </p:spTree>
    <p:extLst>
      <p:ext uri="{BB962C8B-B14F-4D97-AF65-F5344CB8AC3E}">
        <p14:creationId xmlns:p14="http://schemas.microsoft.com/office/powerpoint/2010/main" val="1069935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3D959B-7F16-EBD9-AAAB-834226518D28}"/>
              </a:ext>
            </a:extLst>
          </p:cNvPr>
          <p:cNvSpPr>
            <a:spLocks noGrp="1"/>
          </p:cNvSpPr>
          <p:nvPr>
            <p:ph sz="half" idx="1"/>
          </p:nvPr>
        </p:nvSpPr>
        <p:spPr>
          <a:xfrm>
            <a:off x="363601" y="870857"/>
            <a:ext cx="4208399" cy="3772785"/>
          </a:xfrm>
        </p:spPr>
        <p:txBody>
          <a:bodyPr lIns="91440" tIns="45720" rIns="91440" bIns="45720" anchor="ctr">
            <a:normAutofit/>
          </a:bodyPr>
          <a:lstStyle/>
          <a:p>
            <a:pPr lvl="1">
              <a:buFont typeface="Arial" panose="020B0604020202020204" pitchFamily="34" charset="0"/>
              <a:buChar char="•"/>
            </a:pPr>
            <a:r>
              <a:rPr lang="en-US" sz="2000" dirty="0">
                <a:latin typeface="Arial"/>
                <a:cs typeface="Arial"/>
              </a:rPr>
              <a:t>Naloxone Prescriptions</a:t>
            </a:r>
          </a:p>
          <a:p>
            <a:pPr lvl="1">
              <a:buFont typeface="Arial" panose="020B0604020202020204" pitchFamily="34" charset="0"/>
              <a:buChar char="•"/>
            </a:pPr>
            <a:r>
              <a:rPr lang="en-US" sz="2000" dirty="0">
                <a:latin typeface="Arial"/>
                <a:cs typeface="Arial"/>
              </a:rPr>
              <a:t>Provide training on how to recognize overdose &amp; administer naloxone for patients and their loved ones/ friends/partners</a:t>
            </a:r>
          </a:p>
          <a:p>
            <a:pPr lvl="1">
              <a:buFont typeface="Arial" panose="020B0604020202020204" pitchFamily="34" charset="0"/>
              <a:buChar char="•"/>
            </a:pPr>
            <a:r>
              <a:rPr lang="en-US" sz="2000" dirty="0">
                <a:latin typeface="Arial"/>
                <a:cs typeface="Arial"/>
              </a:rPr>
              <a:t>Drug Testing Strips (fentanyl and xylazine) </a:t>
            </a:r>
          </a:p>
          <a:p>
            <a:pPr lvl="1">
              <a:buFont typeface="Arial" panose="020B0604020202020204" pitchFamily="34" charset="0"/>
              <a:buChar char="•"/>
            </a:pPr>
            <a:r>
              <a:rPr lang="en-US" sz="2000" dirty="0">
                <a:latin typeface="Arial"/>
                <a:cs typeface="Arial"/>
              </a:rPr>
              <a:t>SSPs</a:t>
            </a:r>
          </a:p>
          <a:p>
            <a:pPr lvl="1">
              <a:buFont typeface="Arial" panose="020B0604020202020204" pitchFamily="34" charset="0"/>
              <a:buChar char="•"/>
            </a:pPr>
            <a:r>
              <a:rPr lang="en-US" sz="2000" dirty="0">
                <a:latin typeface="Arial"/>
                <a:cs typeface="Arial"/>
              </a:rPr>
              <a:t>Safe injection education</a:t>
            </a:r>
          </a:p>
          <a:p>
            <a:endParaRPr lang="en-US" dirty="0"/>
          </a:p>
        </p:txBody>
      </p:sp>
      <p:sp>
        <p:nvSpPr>
          <p:cNvPr id="7" name="Text Placeholder 6">
            <a:extLst>
              <a:ext uri="{FF2B5EF4-FFF2-40B4-BE49-F238E27FC236}">
                <a16:creationId xmlns:a16="http://schemas.microsoft.com/office/drawing/2014/main" id="{A4AA0EF6-AB2F-B019-B949-1CCFF5821E5D}"/>
              </a:ext>
            </a:extLst>
          </p:cNvPr>
          <p:cNvSpPr>
            <a:spLocks noGrp="1"/>
          </p:cNvSpPr>
          <p:nvPr>
            <p:ph type="body" sz="quarter" idx="16"/>
          </p:nvPr>
        </p:nvSpPr>
        <p:spPr>
          <a:xfrm>
            <a:off x="2399025" y="-4317"/>
            <a:ext cx="5569318" cy="556322"/>
          </a:xfrm>
        </p:spPr>
        <p:txBody>
          <a:bodyPr>
            <a:normAutofit lnSpcReduction="10000"/>
          </a:bodyPr>
          <a:lstStyle/>
          <a:p>
            <a:r>
              <a:rPr lang="en-US" dirty="0">
                <a:solidFill>
                  <a:schemeClr val="bg1"/>
                </a:solidFill>
              </a:rPr>
              <a:t>Overdose Prevention </a:t>
            </a:r>
          </a:p>
        </p:txBody>
      </p:sp>
      <p:pic>
        <p:nvPicPr>
          <p:cNvPr id="4" name="Picture 3">
            <a:extLst>
              <a:ext uri="{FF2B5EF4-FFF2-40B4-BE49-F238E27FC236}">
                <a16:creationId xmlns:a16="http://schemas.microsoft.com/office/drawing/2014/main" id="{BCB13B85-B21B-0B53-7D96-69074B40B5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2611" y="2847423"/>
            <a:ext cx="3757788" cy="2045463"/>
          </a:xfrm>
          <a:prstGeom prst="rect">
            <a:avLst/>
          </a:prstGeom>
          <a:ln>
            <a:solidFill>
              <a:schemeClr val="tx1"/>
            </a:solidFill>
          </a:ln>
        </p:spPr>
      </p:pic>
      <p:grpSp>
        <p:nvGrpSpPr>
          <p:cNvPr id="5" name="Group 4">
            <a:extLst>
              <a:ext uri="{FF2B5EF4-FFF2-40B4-BE49-F238E27FC236}">
                <a16:creationId xmlns:a16="http://schemas.microsoft.com/office/drawing/2014/main" id="{4F3368AB-2E3C-A9E4-30E0-4208B786186A}"/>
              </a:ext>
            </a:extLst>
          </p:cNvPr>
          <p:cNvGrpSpPr/>
          <p:nvPr/>
        </p:nvGrpSpPr>
        <p:grpSpPr>
          <a:xfrm>
            <a:off x="5022611" y="703785"/>
            <a:ext cx="3757788" cy="2059824"/>
            <a:chOff x="5022611" y="703785"/>
            <a:chExt cx="3757788" cy="2059824"/>
          </a:xfrm>
        </p:grpSpPr>
        <p:pic>
          <p:nvPicPr>
            <p:cNvPr id="2050" name="Picture 2" descr="Naloxone (Narcan®) and opioid overdose – Welia Health">
              <a:extLst>
                <a:ext uri="{FF2B5EF4-FFF2-40B4-BE49-F238E27FC236}">
                  <a16:creationId xmlns:a16="http://schemas.microsoft.com/office/drawing/2014/main" id="{19E3C0AA-F350-3B4A-E611-25C1A35EF22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022611" y="703785"/>
              <a:ext cx="3757788" cy="2059824"/>
            </a:xfrm>
            <a:prstGeom prst="rect">
              <a:avLst/>
            </a:prstGeom>
            <a:solidFill>
              <a:srgbClr val="FFFFFF"/>
            </a:solidFill>
            <a:ln>
              <a:solidFill>
                <a:schemeClr val="tx1"/>
              </a:solidFill>
            </a:ln>
          </p:spPr>
        </p:pic>
        <p:sp>
          <p:nvSpPr>
            <p:cNvPr id="2" name="Rectangle 1">
              <a:extLst>
                <a:ext uri="{FF2B5EF4-FFF2-40B4-BE49-F238E27FC236}">
                  <a16:creationId xmlns:a16="http://schemas.microsoft.com/office/drawing/2014/main" id="{A7C91C28-5298-C36A-52F2-EC0B5CD82E79}"/>
                </a:ext>
              </a:extLst>
            </p:cNvPr>
            <p:cNvSpPr/>
            <p:nvPr/>
          </p:nvSpPr>
          <p:spPr>
            <a:xfrm>
              <a:off x="5022611" y="2296886"/>
              <a:ext cx="2651818" cy="391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0236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979D-38FE-54C2-6997-A315AA5A3ECB}"/>
              </a:ext>
            </a:extLst>
          </p:cNvPr>
          <p:cNvSpPr>
            <a:spLocks noGrp="1"/>
          </p:cNvSpPr>
          <p:nvPr>
            <p:ph type="title"/>
          </p:nvPr>
        </p:nvSpPr>
        <p:spPr/>
        <p:txBody>
          <a:bodyPr>
            <a:normAutofit/>
          </a:bodyPr>
          <a:lstStyle/>
          <a:p>
            <a:r>
              <a:rPr lang="en-US"/>
              <a:t>Retain in Care: Overcome Barriers  </a:t>
            </a:r>
          </a:p>
        </p:txBody>
      </p:sp>
    </p:spTree>
    <p:extLst>
      <p:ext uri="{BB962C8B-B14F-4D97-AF65-F5344CB8AC3E}">
        <p14:creationId xmlns:p14="http://schemas.microsoft.com/office/powerpoint/2010/main" val="200199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74E3-BCC1-976E-0AA8-2F61B072AAE2}"/>
              </a:ext>
            </a:extLst>
          </p:cNvPr>
          <p:cNvSpPr>
            <a:spLocks noGrp="1"/>
          </p:cNvSpPr>
          <p:nvPr>
            <p:ph type="title"/>
          </p:nvPr>
        </p:nvSpPr>
        <p:spPr>
          <a:xfrm>
            <a:off x="457812" y="469089"/>
            <a:ext cx="8454451" cy="1028700"/>
          </a:xfrm>
        </p:spPr>
        <p:txBody>
          <a:bodyPr anchor="ctr">
            <a:normAutofit/>
          </a:bodyPr>
          <a:lstStyle/>
          <a:p>
            <a:r>
              <a:rPr lang="en-US" sz="2400" b="1" dirty="0">
                <a:solidFill>
                  <a:schemeClr val="accent6"/>
                </a:solidFill>
                <a:cs typeface="Arial"/>
              </a:rPr>
              <a:t>Learning Objectives</a:t>
            </a:r>
          </a:p>
        </p:txBody>
      </p:sp>
      <p:sp>
        <p:nvSpPr>
          <p:cNvPr id="3" name="Text Placeholder 2">
            <a:extLst>
              <a:ext uri="{FF2B5EF4-FFF2-40B4-BE49-F238E27FC236}">
                <a16:creationId xmlns:a16="http://schemas.microsoft.com/office/drawing/2014/main" id="{2CFD9578-140B-82A1-CD83-C4978712962E}"/>
              </a:ext>
            </a:extLst>
          </p:cNvPr>
          <p:cNvSpPr>
            <a:spLocks noGrp="1"/>
          </p:cNvSpPr>
          <p:nvPr>
            <p:ph type="body" sz="quarter" idx="10"/>
          </p:nvPr>
        </p:nvSpPr>
        <p:spPr/>
        <p:txBody>
          <a:bodyPr lIns="91440" tIns="45720" rIns="91440" bIns="45720" anchor="t">
            <a:normAutofit/>
          </a:bodyPr>
          <a:lstStyle/>
          <a:p>
            <a:pPr marL="0" indent="0">
              <a:buNone/>
            </a:pPr>
            <a:r>
              <a:rPr lang="en-US" sz="2000" b="1">
                <a:cs typeface="Arial"/>
              </a:rPr>
              <a:t>After attending this presentation, learners will be able to:</a:t>
            </a:r>
          </a:p>
          <a:p>
            <a:pPr marL="580390" lvl="1" indent="-237490"/>
            <a:r>
              <a:rPr lang="en-US" sz="2100"/>
              <a:t>Screen for substance use disorders (SUDs) in HIV prevention and treatment settings</a:t>
            </a:r>
          </a:p>
          <a:p>
            <a:pPr marL="580390" lvl="1" indent="-237490"/>
            <a:r>
              <a:rPr lang="en-US" sz="2100" dirty="0">
                <a:cs typeface="Arial"/>
              </a:rPr>
              <a:t>Describe how to initiate medication treatment for opioid and alcohol use disorders and contingency management to treat stimulant use disorders</a:t>
            </a:r>
          </a:p>
          <a:p>
            <a:pPr marL="580390" lvl="1" indent="-237490"/>
            <a:r>
              <a:rPr lang="en-US" sz="2100" dirty="0">
                <a:cs typeface="Arial"/>
              </a:rPr>
              <a:t>Initiate plans to help patients with SUDs and HIV stay retained in care</a:t>
            </a:r>
          </a:p>
          <a:p>
            <a:pPr marL="342900" lvl="1" indent="0">
              <a:buNone/>
            </a:pPr>
            <a:endParaRPr lang="en-US" sz="2100"/>
          </a:p>
        </p:txBody>
      </p:sp>
    </p:spTree>
    <p:extLst>
      <p:ext uri="{BB962C8B-B14F-4D97-AF65-F5344CB8AC3E}">
        <p14:creationId xmlns:p14="http://schemas.microsoft.com/office/powerpoint/2010/main" val="2893936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F388-9828-E395-559C-633FD64CE32C}"/>
              </a:ext>
            </a:extLst>
          </p:cNvPr>
          <p:cNvSpPr>
            <a:spLocks noGrp="1"/>
          </p:cNvSpPr>
          <p:nvPr>
            <p:ph type="title"/>
          </p:nvPr>
        </p:nvSpPr>
        <p:spPr>
          <a:xfrm>
            <a:off x="442927" y="0"/>
            <a:ext cx="8454451" cy="1028700"/>
          </a:xfrm>
        </p:spPr>
        <p:txBody>
          <a:bodyPr vert="horz" lIns="68580" tIns="34290" rIns="68580" bIns="34290" rtlCol="0" anchor="ctr">
            <a:normAutofit fontScale="90000"/>
          </a:bodyPr>
          <a:lstStyle/>
          <a:p>
            <a:r>
              <a:rPr lang="en-US" kern="1200" dirty="0">
                <a:cs typeface="Arial"/>
              </a:rPr>
              <a:t>Patient Choice And Shared-Decision Making </a:t>
            </a:r>
            <a:r>
              <a:rPr lang="en-US" kern="1200" dirty="0">
                <a:solidFill>
                  <a:schemeClr val="tx1"/>
                </a:solidFill>
                <a:cs typeface="Arial"/>
              </a:rPr>
              <a:t>is Essential </a:t>
            </a:r>
          </a:p>
        </p:txBody>
      </p:sp>
      <p:graphicFrame>
        <p:nvGraphicFramePr>
          <p:cNvPr id="5" name="Text Placeholder 2">
            <a:extLst>
              <a:ext uri="{FF2B5EF4-FFF2-40B4-BE49-F238E27FC236}">
                <a16:creationId xmlns:a16="http://schemas.microsoft.com/office/drawing/2014/main" id="{1CD38CD5-EB1D-C00A-5B1A-37998159777F}"/>
              </a:ext>
            </a:extLst>
          </p:cNvPr>
          <p:cNvGraphicFramePr/>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4695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BFB5-47A6-4C51-B057-BCDA5F9AB612}"/>
              </a:ext>
            </a:extLst>
          </p:cNvPr>
          <p:cNvSpPr>
            <a:spLocks noGrp="1"/>
          </p:cNvSpPr>
          <p:nvPr>
            <p:ph type="title"/>
          </p:nvPr>
        </p:nvSpPr>
        <p:spPr>
          <a:xfrm>
            <a:off x="471584" y="19298"/>
            <a:ext cx="8454451" cy="1028700"/>
          </a:xfrm>
        </p:spPr>
        <p:txBody>
          <a:bodyPr>
            <a:noAutofit/>
          </a:bodyPr>
          <a:lstStyle/>
          <a:p>
            <a:pPr>
              <a:lnSpc>
                <a:spcPct val="90000"/>
              </a:lnSpc>
            </a:pPr>
            <a:r>
              <a:rPr lang="en-US" sz="3200" dirty="0">
                <a:cs typeface="Arial"/>
              </a:rPr>
              <a:t>Long-Acting Injectable (LAI) Forms of </a:t>
            </a:r>
            <a:r>
              <a:rPr lang="en-US" sz="3200" dirty="0" err="1">
                <a:cs typeface="Arial"/>
              </a:rPr>
              <a:t>PrEP</a:t>
            </a:r>
            <a:r>
              <a:rPr lang="en-US" sz="3200" dirty="0">
                <a:cs typeface="Arial"/>
              </a:rPr>
              <a:t> </a:t>
            </a:r>
            <a:r>
              <a:rPr lang="en-US" sz="3200" dirty="0">
                <a:solidFill>
                  <a:schemeClr val="tx1"/>
                </a:solidFill>
                <a:cs typeface="Arial"/>
              </a:rPr>
              <a:t>and ART for PWUD   </a:t>
            </a:r>
          </a:p>
        </p:txBody>
      </p:sp>
      <p:pic>
        <p:nvPicPr>
          <p:cNvPr id="5" name="Picture 4">
            <a:extLst>
              <a:ext uri="{FF2B5EF4-FFF2-40B4-BE49-F238E27FC236}">
                <a16:creationId xmlns:a16="http://schemas.microsoft.com/office/drawing/2014/main" id="{21D5506F-1CD5-9092-584C-06C6E270B1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5993" y="3124200"/>
            <a:ext cx="3126042" cy="1772149"/>
          </a:xfrm>
          <a:prstGeom prst="rect">
            <a:avLst/>
          </a:prstGeom>
          <a:effectLst/>
        </p:spPr>
      </p:pic>
      <p:pic>
        <p:nvPicPr>
          <p:cNvPr id="4" name="Picture 3">
            <a:extLst>
              <a:ext uri="{FF2B5EF4-FFF2-40B4-BE49-F238E27FC236}">
                <a16:creationId xmlns:a16="http://schemas.microsoft.com/office/drawing/2014/main" id="{22BC41A7-BB14-6F0F-4C06-E7FE5E5574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8188" y="3211286"/>
            <a:ext cx="2951660" cy="1616210"/>
          </a:xfrm>
          <a:prstGeom prst="rect">
            <a:avLst/>
          </a:prstGeom>
          <a:effectLst/>
        </p:spPr>
      </p:pic>
      <p:pic>
        <p:nvPicPr>
          <p:cNvPr id="6" name="Picture 5">
            <a:extLst>
              <a:ext uri="{FF2B5EF4-FFF2-40B4-BE49-F238E27FC236}">
                <a16:creationId xmlns:a16="http://schemas.microsoft.com/office/drawing/2014/main" id="{4A15A885-14EC-7E88-3739-6DA929F362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6482" y="1164430"/>
            <a:ext cx="4526732" cy="1709739"/>
          </a:xfrm>
          <a:prstGeom prst="rect">
            <a:avLst/>
          </a:prstGeom>
        </p:spPr>
      </p:pic>
      <p:pic>
        <p:nvPicPr>
          <p:cNvPr id="3" name="Picture 2">
            <a:extLst>
              <a:ext uri="{FF2B5EF4-FFF2-40B4-BE49-F238E27FC236}">
                <a16:creationId xmlns:a16="http://schemas.microsoft.com/office/drawing/2014/main" id="{D0B2A7FD-8859-1E1B-5814-4FD5C40994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965" y="1219200"/>
            <a:ext cx="2410078" cy="3539443"/>
          </a:xfrm>
          <a:prstGeom prst="rect">
            <a:avLst/>
          </a:prstGeom>
        </p:spPr>
      </p:pic>
    </p:spTree>
    <p:extLst>
      <p:ext uri="{BB962C8B-B14F-4D97-AF65-F5344CB8AC3E}">
        <p14:creationId xmlns:p14="http://schemas.microsoft.com/office/powerpoint/2010/main" val="14284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7EB696-CEF5-9C52-A94A-7F9763000723}"/>
              </a:ext>
            </a:extLst>
          </p:cNvPr>
          <p:cNvSpPr>
            <a:spLocks noGrp="1"/>
          </p:cNvSpPr>
          <p:nvPr>
            <p:ph type="title"/>
          </p:nvPr>
        </p:nvSpPr>
        <p:spPr>
          <a:xfrm>
            <a:off x="281561" y="40367"/>
            <a:ext cx="8679303" cy="1028700"/>
          </a:xfrm>
        </p:spPr>
        <p:txBody>
          <a:bodyPr>
            <a:normAutofit fontScale="90000"/>
          </a:bodyPr>
          <a:lstStyle/>
          <a:p>
            <a:r>
              <a:rPr lang="en-US" dirty="0">
                <a:cs typeface="Arial"/>
              </a:rPr>
              <a:t>Baseline Interest in LAI </a:t>
            </a:r>
            <a:r>
              <a:rPr lang="en-US" dirty="0" err="1">
                <a:cs typeface="Arial"/>
              </a:rPr>
              <a:t>PrEP</a:t>
            </a:r>
            <a:r>
              <a:rPr lang="en-US" dirty="0">
                <a:cs typeface="Arial"/>
              </a:rPr>
              <a:t> In PWUD </a:t>
            </a:r>
            <a:r>
              <a:rPr lang="en-US" dirty="0">
                <a:solidFill>
                  <a:schemeClr val="tx1"/>
                </a:solidFill>
                <a:cs typeface="Arial"/>
              </a:rPr>
              <a:t>involved with CJS (N=601)</a:t>
            </a:r>
          </a:p>
        </p:txBody>
      </p:sp>
      <p:graphicFrame>
        <p:nvGraphicFramePr>
          <p:cNvPr id="4" name="Content Placeholder 3">
            <a:extLst>
              <a:ext uri="{FF2B5EF4-FFF2-40B4-BE49-F238E27FC236}">
                <a16:creationId xmlns:a16="http://schemas.microsoft.com/office/drawing/2014/main" id="{1C989449-9407-DEA6-9EB9-E9D33626FE3B}"/>
              </a:ext>
            </a:extLst>
          </p:cNvPr>
          <p:cNvGraphicFramePr>
            <a:graphicFrameLocks noGrp="1"/>
          </p:cNvGraphicFramePr>
          <p:nvPr>
            <p:ph sz="half" idx="4294967295"/>
            <p:extLst>
              <p:ext uri="{D42A27DB-BD31-4B8C-83A1-F6EECF244321}">
                <p14:modId xmlns:p14="http://schemas.microsoft.com/office/powerpoint/2010/main" val="2775701351"/>
              </p:ext>
            </p:extLst>
          </p:nvPr>
        </p:nvGraphicFramePr>
        <p:xfrm>
          <a:off x="0" y="1216025"/>
          <a:ext cx="5148263" cy="3084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7F29EE9F-0FC4-01B6-17B4-999F2FEA05F0}"/>
              </a:ext>
            </a:extLst>
          </p:cNvPr>
          <p:cNvGraphicFramePr>
            <a:graphicFrameLocks noGrp="1"/>
          </p:cNvGraphicFramePr>
          <p:nvPr>
            <p:ph sz="half" idx="4294967295"/>
            <p:extLst>
              <p:ext uri="{D42A27DB-BD31-4B8C-83A1-F6EECF244321}">
                <p14:modId xmlns:p14="http://schemas.microsoft.com/office/powerpoint/2010/main" val="3161769891"/>
              </p:ext>
            </p:extLst>
          </p:nvPr>
        </p:nvGraphicFramePr>
        <p:xfrm>
          <a:off x="4621213" y="1097756"/>
          <a:ext cx="4522787" cy="3321050"/>
        </p:xfrm>
        <a:graphic>
          <a:graphicData uri="http://schemas.openxmlformats.org/drawingml/2006/chart">
            <c:chart xmlns:c="http://schemas.openxmlformats.org/drawingml/2006/chart" xmlns:r="http://schemas.openxmlformats.org/officeDocument/2006/relationships" r:id="rId4"/>
          </a:graphicData>
        </a:graphic>
      </p:graphicFrame>
      <p:sp>
        <p:nvSpPr>
          <p:cNvPr id="8" name="5-Point Star 7">
            <a:extLst>
              <a:ext uri="{FF2B5EF4-FFF2-40B4-BE49-F238E27FC236}">
                <a16:creationId xmlns:a16="http://schemas.microsoft.com/office/drawing/2014/main" id="{0AB620BB-3C1F-8DD6-68EB-FAE358BC8D8A}"/>
              </a:ext>
            </a:extLst>
          </p:cNvPr>
          <p:cNvSpPr/>
          <p:nvPr/>
        </p:nvSpPr>
        <p:spPr>
          <a:xfrm>
            <a:off x="1849041" y="2984647"/>
            <a:ext cx="370592" cy="3814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9" name="TextBox 8">
            <a:extLst>
              <a:ext uri="{FF2B5EF4-FFF2-40B4-BE49-F238E27FC236}">
                <a16:creationId xmlns:a16="http://schemas.microsoft.com/office/drawing/2014/main" id="{3B2A5DBA-A082-053D-3F4D-C3F4205DE6D4}"/>
              </a:ext>
            </a:extLst>
          </p:cNvPr>
          <p:cNvSpPr txBox="1"/>
          <p:nvPr/>
        </p:nvSpPr>
        <p:spPr>
          <a:xfrm>
            <a:off x="1771962" y="2440742"/>
            <a:ext cx="683200" cy="461665"/>
          </a:xfrm>
          <a:prstGeom prst="rect">
            <a:avLst/>
          </a:prstGeom>
          <a:noFill/>
        </p:spPr>
        <p:txBody>
          <a:bodyPr wrap="none" rtlCol="0">
            <a:spAutoFit/>
          </a:bodyPr>
          <a:lstStyle/>
          <a:p>
            <a:r>
              <a:rPr lang="en-US" sz="1200">
                <a:solidFill>
                  <a:schemeClr val="bg1"/>
                </a:solidFill>
                <a:latin typeface="+mj-lt"/>
              </a:rPr>
              <a:t>N=199 </a:t>
            </a:r>
          </a:p>
          <a:p>
            <a:r>
              <a:rPr lang="en-US" sz="1200">
                <a:solidFill>
                  <a:schemeClr val="bg1"/>
                </a:solidFill>
                <a:latin typeface="+mj-lt"/>
              </a:rPr>
              <a:t>(33%) </a:t>
            </a:r>
          </a:p>
        </p:txBody>
      </p:sp>
      <p:sp>
        <p:nvSpPr>
          <p:cNvPr id="2" name="5-Point Star 1">
            <a:extLst>
              <a:ext uri="{FF2B5EF4-FFF2-40B4-BE49-F238E27FC236}">
                <a16:creationId xmlns:a16="http://schemas.microsoft.com/office/drawing/2014/main" id="{008CCD3B-2083-7FC8-03A0-AA284A31D420}"/>
              </a:ext>
            </a:extLst>
          </p:cNvPr>
          <p:cNvSpPr/>
          <p:nvPr/>
        </p:nvSpPr>
        <p:spPr>
          <a:xfrm>
            <a:off x="6316442" y="3366143"/>
            <a:ext cx="342455" cy="32264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0" name="TextBox 9">
            <a:extLst>
              <a:ext uri="{FF2B5EF4-FFF2-40B4-BE49-F238E27FC236}">
                <a16:creationId xmlns:a16="http://schemas.microsoft.com/office/drawing/2014/main" id="{41546F02-7414-2035-5E7E-4B540BA959C6}"/>
              </a:ext>
            </a:extLst>
          </p:cNvPr>
          <p:cNvSpPr txBox="1"/>
          <p:nvPr/>
        </p:nvSpPr>
        <p:spPr>
          <a:xfrm>
            <a:off x="2594667" y="4594776"/>
            <a:ext cx="4573428" cy="253916"/>
          </a:xfrm>
          <a:prstGeom prst="rect">
            <a:avLst/>
          </a:prstGeom>
          <a:noFill/>
        </p:spPr>
        <p:txBody>
          <a:bodyPr wrap="square">
            <a:spAutoFit/>
          </a:bodyPr>
          <a:lstStyle/>
          <a:p>
            <a:r>
              <a:rPr lang="en-US" sz="1000" dirty="0">
                <a:latin typeface="+mj-lt"/>
              </a:rPr>
              <a:t>NIDA U01DA053039. (PIs) Springer  (contact) , Nijhawan, Knight </a:t>
            </a:r>
          </a:p>
        </p:txBody>
      </p:sp>
      <p:sp>
        <p:nvSpPr>
          <p:cNvPr id="11" name="TextBox 10">
            <a:extLst>
              <a:ext uri="{FF2B5EF4-FFF2-40B4-BE49-F238E27FC236}">
                <a16:creationId xmlns:a16="http://schemas.microsoft.com/office/drawing/2014/main" id="{22AB08F4-DE46-79C4-4FA1-0C3068E05C90}"/>
              </a:ext>
            </a:extLst>
          </p:cNvPr>
          <p:cNvSpPr txBox="1"/>
          <p:nvPr/>
        </p:nvSpPr>
        <p:spPr>
          <a:xfrm>
            <a:off x="1771962" y="4823348"/>
            <a:ext cx="5283483" cy="261610"/>
          </a:xfrm>
          <a:prstGeom prst="rect">
            <a:avLst/>
          </a:prstGeom>
          <a:noFill/>
          <a:ln>
            <a:noFill/>
          </a:ln>
        </p:spPr>
        <p:txBody>
          <a:bodyPr wrap="square">
            <a:spAutoFit/>
          </a:bodyPr>
          <a:lstStyle/>
          <a:p>
            <a:pPr algn="ctr"/>
            <a:r>
              <a:rPr lang="en-US" sz="1050" dirty="0">
                <a:latin typeface="+mj-lt"/>
              </a:rPr>
              <a:t>Springer et al. </a:t>
            </a:r>
            <a:r>
              <a:rPr lang="en-US" sz="1050" dirty="0">
                <a:effectLst/>
                <a:latin typeface="+mj-lt"/>
                <a:ea typeface="Times New Roman" panose="02020603050405020304" pitchFamily="18" charset="0"/>
              </a:rPr>
              <a:t>BMC Infect Dis. 2022 Apr 15;22(1):380</a:t>
            </a:r>
            <a:r>
              <a:rPr lang="en-US" sz="1050" dirty="0">
                <a:effectLst/>
                <a:latin typeface="+mj-lt"/>
              </a:rPr>
              <a:t> </a:t>
            </a:r>
            <a:endParaRPr lang="en-US" sz="1050" dirty="0">
              <a:latin typeface="+mj-lt"/>
            </a:endParaRPr>
          </a:p>
        </p:txBody>
      </p:sp>
    </p:spTree>
    <p:extLst>
      <p:ext uri="{BB962C8B-B14F-4D97-AF65-F5344CB8AC3E}">
        <p14:creationId xmlns:p14="http://schemas.microsoft.com/office/powerpoint/2010/main" val="16677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P spid="8" grpId="0" animBg="1"/>
      <p:bldP spid="9" grpId="0"/>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D57D2A-315F-ADC1-9AF4-1818556AA37D}"/>
              </a:ext>
            </a:extLst>
          </p:cNvPr>
          <p:cNvSpPr txBox="1">
            <a:spLocks/>
          </p:cNvSpPr>
          <p:nvPr/>
        </p:nvSpPr>
        <p:spPr>
          <a:xfrm>
            <a:off x="289025" y="992916"/>
            <a:ext cx="4381259" cy="413006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lnSpc>
                <a:spcPct val="100000"/>
              </a:lnSpc>
              <a:buFont typeface="+mj-lt"/>
              <a:buAutoNum type="arabicPeriod"/>
            </a:pPr>
            <a:r>
              <a:rPr lang="en-US" sz="1200" dirty="0">
                <a:solidFill>
                  <a:srgbClr val="0B0704"/>
                </a:solidFill>
              </a:rPr>
              <a:t>Lack of transportation: URBAN and RURAL settings </a:t>
            </a:r>
          </a:p>
          <a:p>
            <a:pPr marL="228600" indent="-228600">
              <a:lnSpc>
                <a:spcPct val="100000"/>
              </a:lnSpc>
              <a:buFont typeface="+mj-lt"/>
              <a:buAutoNum type="arabicPeriod"/>
            </a:pPr>
            <a:r>
              <a:rPr lang="en-US" sz="1200" dirty="0">
                <a:solidFill>
                  <a:srgbClr val="0B0704"/>
                </a:solidFill>
              </a:rPr>
              <a:t>Housing instability </a:t>
            </a:r>
          </a:p>
          <a:p>
            <a:pPr marL="228600" indent="-228600">
              <a:lnSpc>
                <a:spcPct val="100000"/>
              </a:lnSpc>
              <a:buFont typeface="+mj-lt"/>
              <a:buAutoNum type="arabicPeriod"/>
            </a:pPr>
            <a:r>
              <a:rPr lang="en-US" sz="1200" dirty="0">
                <a:solidFill>
                  <a:srgbClr val="0B0704"/>
                </a:solidFill>
              </a:rPr>
              <a:t>Poverty  </a:t>
            </a:r>
          </a:p>
          <a:p>
            <a:pPr marL="228600" indent="-228600">
              <a:lnSpc>
                <a:spcPct val="100000"/>
              </a:lnSpc>
              <a:buFont typeface="+mj-lt"/>
              <a:buAutoNum type="arabicPeriod"/>
            </a:pPr>
            <a:r>
              <a:rPr lang="en-US" sz="1200" dirty="0">
                <a:solidFill>
                  <a:srgbClr val="0B0704"/>
                </a:solidFill>
              </a:rPr>
              <a:t>Lack of Insurance</a:t>
            </a:r>
          </a:p>
          <a:p>
            <a:pPr marL="228600" indent="-228600">
              <a:lnSpc>
                <a:spcPct val="100000"/>
              </a:lnSpc>
              <a:buFont typeface="+mj-lt"/>
              <a:buAutoNum type="arabicPeriod"/>
            </a:pPr>
            <a:r>
              <a:rPr lang="en-US" sz="1200" dirty="0">
                <a:solidFill>
                  <a:srgbClr val="0B0704"/>
                </a:solidFill>
              </a:rPr>
              <a:t>Lack of communication (cell phones)</a:t>
            </a:r>
          </a:p>
          <a:p>
            <a:pPr marL="228600" indent="-228600">
              <a:lnSpc>
                <a:spcPct val="100000"/>
              </a:lnSpc>
              <a:buFont typeface="+mj-lt"/>
              <a:buAutoNum type="arabicPeriod"/>
            </a:pPr>
            <a:r>
              <a:rPr lang="en-US" sz="1200" dirty="0">
                <a:solidFill>
                  <a:srgbClr val="0B0704"/>
                </a:solidFill>
              </a:rPr>
              <a:t>Lack of personal identification  </a:t>
            </a:r>
          </a:p>
          <a:p>
            <a:pPr marL="228600" indent="-228600">
              <a:lnSpc>
                <a:spcPct val="100000"/>
              </a:lnSpc>
              <a:buFont typeface="+mj-lt"/>
              <a:buAutoNum type="arabicPeriod"/>
            </a:pPr>
            <a:r>
              <a:rPr lang="en-US" sz="1200" dirty="0">
                <a:solidFill>
                  <a:srgbClr val="0B0704"/>
                </a:solidFill>
              </a:rPr>
              <a:t>Substance use that interferes with healthcare</a:t>
            </a:r>
          </a:p>
          <a:p>
            <a:pPr marL="228600" indent="-228600">
              <a:lnSpc>
                <a:spcPct val="100000"/>
              </a:lnSpc>
              <a:buFont typeface="+mj-lt"/>
              <a:buAutoNum type="arabicPeriod"/>
            </a:pPr>
            <a:r>
              <a:rPr lang="en-US" sz="1200" dirty="0">
                <a:solidFill>
                  <a:srgbClr val="0B0704"/>
                </a:solidFill>
              </a:rPr>
              <a:t>Mental illness </a:t>
            </a:r>
          </a:p>
          <a:p>
            <a:pPr marL="228600" indent="-228600">
              <a:lnSpc>
                <a:spcPct val="100000"/>
              </a:lnSpc>
              <a:buFont typeface="+mj-lt"/>
              <a:buAutoNum type="arabicPeriod"/>
            </a:pPr>
            <a:r>
              <a:rPr lang="en-US" sz="1200" dirty="0">
                <a:solidFill>
                  <a:srgbClr val="0B0704"/>
                </a:solidFill>
              </a:rPr>
              <a:t>Lack of ability to find pharmacy, pay for medications or pharmacy may not carry meds </a:t>
            </a:r>
          </a:p>
          <a:p>
            <a:pPr marL="228600" indent="-228600">
              <a:lnSpc>
                <a:spcPct val="100000"/>
              </a:lnSpc>
              <a:buFont typeface="+mj-lt"/>
              <a:buAutoNum type="arabicPeriod"/>
            </a:pPr>
            <a:r>
              <a:rPr lang="en-US" sz="1200" dirty="0">
                <a:solidFill>
                  <a:srgbClr val="0B0704"/>
                </a:solidFill>
              </a:rPr>
              <a:t>Stigma</a:t>
            </a:r>
          </a:p>
          <a:p>
            <a:pPr marL="228600" indent="-228600">
              <a:lnSpc>
                <a:spcPct val="100000"/>
              </a:lnSpc>
              <a:buFont typeface="+mj-lt"/>
              <a:buAutoNum type="arabicPeriod"/>
            </a:pPr>
            <a:r>
              <a:rPr lang="en-US" sz="1200" dirty="0">
                <a:solidFill>
                  <a:srgbClr val="0B0704"/>
                </a:solidFill>
              </a:rPr>
              <a:t>Difficulty identifying </a:t>
            </a:r>
            <a:r>
              <a:rPr lang="en-US" sz="1200" u="sng" dirty="0">
                <a:solidFill>
                  <a:srgbClr val="0B0704"/>
                </a:solidFill>
              </a:rPr>
              <a:t>where</a:t>
            </a:r>
            <a:r>
              <a:rPr lang="en-US" sz="1200" dirty="0">
                <a:solidFill>
                  <a:srgbClr val="0B0704"/>
                </a:solidFill>
              </a:rPr>
              <a:t> to go or </a:t>
            </a:r>
            <a:r>
              <a:rPr lang="en-US" sz="1200" u="sng" dirty="0">
                <a:solidFill>
                  <a:srgbClr val="0B0704"/>
                </a:solidFill>
              </a:rPr>
              <a:t>who</a:t>
            </a:r>
            <a:r>
              <a:rPr lang="en-US" sz="1200" dirty="0">
                <a:solidFill>
                  <a:srgbClr val="0B0704"/>
                </a:solidFill>
              </a:rPr>
              <a:t> to go to…. </a:t>
            </a:r>
          </a:p>
          <a:p>
            <a:pPr marL="0" indent="0">
              <a:buNone/>
            </a:pPr>
            <a:endParaRPr lang="en-US" sz="1500" dirty="0">
              <a:solidFill>
                <a:srgbClr val="0B0704"/>
              </a:solidFill>
            </a:endParaRPr>
          </a:p>
        </p:txBody>
      </p:sp>
      <p:pic>
        <p:nvPicPr>
          <p:cNvPr id="2050" name="Picture 2" descr="No or Stop. Bus travel icon. Trip transport sign. Holidays vehicle symbol.  Prohibited ban stop symbol. No bus travel icon. Vector Stock Vector | Adobe  Stock">
            <a:extLst>
              <a:ext uri="{FF2B5EF4-FFF2-40B4-BE49-F238E27FC236}">
                <a16:creationId xmlns:a16="http://schemas.microsoft.com/office/drawing/2014/main" id="{89B5E4E5-6E55-4503-B71F-B08AAAA8001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47084" y="942975"/>
            <a:ext cx="3757613" cy="3714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thout political will, affordable housing will remain a California dream -  CalMatters">
            <a:extLst>
              <a:ext uri="{FF2B5EF4-FFF2-40B4-BE49-F238E27FC236}">
                <a16:creationId xmlns:a16="http://schemas.microsoft.com/office/drawing/2014/main" id="{787EA83B-81D4-B4D1-C8BA-2ECEF45FEE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1785" y="1163638"/>
            <a:ext cx="3712912" cy="3273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pped hands stock image. Image of asking, poverty, beggar - 36132883">
            <a:extLst>
              <a:ext uri="{FF2B5EF4-FFF2-40B4-BE49-F238E27FC236}">
                <a16:creationId xmlns:a16="http://schemas.microsoft.com/office/drawing/2014/main" id="{2D3C1E3D-3C59-E794-568D-AE78B3D0FE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1186" y="1631553"/>
            <a:ext cx="3863511" cy="25788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F2129C0-682B-BB19-356D-ABFEB56AC76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3122" y="1574389"/>
            <a:ext cx="4120878" cy="26932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94472BC-ECDF-5614-9907-FBBB00AD6E9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56849" y="1750219"/>
            <a:ext cx="3453425" cy="23402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ental Health Conditions Seen in Childhood | NAMI: National Alliance on Mental  Illness">
            <a:extLst>
              <a:ext uri="{FF2B5EF4-FFF2-40B4-BE49-F238E27FC236}">
                <a16:creationId xmlns:a16="http://schemas.microsoft.com/office/drawing/2014/main" id="{8446E142-A16D-37B2-58B5-742CDD65374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39953" y="1727329"/>
            <a:ext cx="3571875" cy="23860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 More Secrets: Congress Bans Pharmacist 'Gag Orders' On Drug Prices |  Kaiser Health News">
            <a:extLst>
              <a:ext uri="{FF2B5EF4-FFF2-40B4-BE49-F238E27FC236}">
                <a16:creationId xmlns:a16="http://schemas.microsoft.com/office/drawing/2014/main" id="{56BD4360-F141-8FA8-E00B-3E0AB9FE3EF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14634" y="1505083"/>
            <a:ext cx="3916614" cy="260825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our person holding wrists, Racism Anti-discrimination law Race Prejudice,  Discrimination, hand, wrist, sports png | PNGWing">
            <a:extLst>
              <a:ext uri="{FF2B5EF4-FFF2-40B4-BE49-F238E27FC236}">
                <a16:creationId xmlns:a16="http://schemas.microsoft.com/office/drawing/2014/main" id="{A6AB1203-775B-C776-285C-F647585CF056}"/>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109" b="99348" l="3370" r="99783">
                        <a14:foregroundMark x1="12935" y1="29348" x2="3370" y2="217"/>
                        <a14:foregroundMark x1="89457" y1="7609" x2="99891" y2="5000"/>
                        <a14:foregroundMark x1="5978" y1="99348" x2="31304" y2="87174"/>
                      </a14:backgroundRemoval>
                    </a14:imgEffect>
                  </a14:imgLayer>
                </a14:imgProps>
              </a:ext>
              <a:ext uri="{28A0092B-C50C-407E-A947-70E740481C1C}">
                <a14:useLocalDpi xmlns:a14="http://schemas.microsoft.com/office/drawing/2010/main"/>
              </a:ext>
            </a:extLst>
          </a:blip>
          <a:srcRect/>
          <a:stretch>
            <a:fillRect/>
          </a:stretch>
        </p:blipFill>
        <p:spPr bwMode="auto">
          <a:xfrm>
            <a:off x="5575993" y="1158082"/>
            <a:ext cx="3278981" cy="327898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1,147 Lost Map Illustrations &amp; Clip Art - iStock">
            <a:extLst>
              <a:ext uri="{FF2B5EF4-FFF2-40B4-BE49-F238E27FC236}">
                <a16:creationId xmlns:a16="http://schemas.microsoft.com/office/drawing/2014/main" id="{D283F65F-EFE6-3DBB-710A-886619B8FEE5}"/>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237914" y="1332608"/>
            <a:ext cx="3691295" cy="31754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1620828-6763-A66A-2288-98698CD4856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575993" y="1180482"/>
            <a:ext cx="3020044" cy="3020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2+ Thousand Fentanyl Royalty-Free Images, Stock Photos &amp; Pictures |  Shutterstock">
            <a:extLst>
              <a:ext uri="{FF2B5EF4-FFF2-40B4-BE49-F238E27FC236}">
                <a16:creationId xmlns:a16="http://schemas.microsoft.com/office/drawing/2014/main" id="{C99B7664-D1C9-9195-49C1-41B77F1D52A9}"/>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a:fillRect/>
          </a:stretch>
        </p:blipFill>
        <p:spPr bwMode="auto">
          <a:xfrm>
            <a:off x="5204629" y="1509767"/>
            <a:ext cx="3468461" cy="24520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79BDC2C-E14D-56FF-AC70-E3613F9EB7F1}"/>
              </a:ext>
            </a:extLst>
          </p:cNvPr>
          <p:cNvSpPr>
            <a:spLocks noGrp="1"/>
          </p:cNvSpPr>
          <p:nvPr>
            <p:ph type="title"/>
          </p:nvPr>
        </p:nvSpPr>
        <p:spPr>
          <a:xfrm>
            <a:off x="212289" y="20516"/>
            <a:ext cx="7886700" cy="994172"/>
          </a:xfrm>
        </p:spPr>
        <p:txBody>
          <a:bodyPr>
            <a:noAutofit/>
          </a:bodyPr>
          <a:lstStyle/>
          <a:p>
            <a:r>
              <a:rPr lang="en-US" sz="2800" b="1" dirty="0"/>
              <a:t>Overcome Barriers to Access SUD and HIV Prevention &amp; Treatment for PWUD</a:t>
            </a:r>
            <a:endParaRPr lang="en-US" sz="2800" dirty="0"/>
          </a:p>
        </p:txBody>
      </p:sp>
    </p:spTree>
    <p:extLst>
      <p:ext uri="{BB962C8B-B14F-4D97-AF65-F5344CB8AC3E}">
        <p14:creationId xmlns:p14="http://schemas.microsoft.com/office/powerpoint/2010/main" val="53161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05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05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05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8"/>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05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0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2060"/>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20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206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206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2064"/>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58E4-CF0F-ECDF-8087-BA67FC1AF251}"/>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701757A6-0AB6-7C17-9FAD-E120FB33EB74}"/>
              </a:ext>
            </a:extLst>
          </p:cNvPr>
          <p:cNvSpPr txBox="1">
            <a:spLocks/>
          </p:cNvSpPr>
          <p:nvPr/>
        </p:nvSpPr>
        <p:spPr>
          <a:xfrm>
            <a:off x="1247615" y="1541663"/>
            <a:ext cx="6372386" cy="2396602"/>
          </a:xfrm>
          <a:prstGeom prst="rect">
            <a:avLst/>
          </a:prstGeom>
        </p:spPr>
        <p:txBody>
          <a:bodyPr vert="horz" lIns="51435" tIns="25718" rIns="51435" bIns="25718"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75"/>
          </a:p>
        </p:txBody>
      </p:sp>
      <p:pic>
        <p:nvPicPr>
          <p:cNvPr id="1026" name="Picture 2" descr="A white van with a group of people on the side&#10;&#10;Description automatically generated">
            <a:extLst>
              <a:ext uri="{FF2B5EF4-FFF2-40B4-BE49-F238E27FC236}">
                <a16:creationId xmlns:a16="http://schemas.microsoft.com/office/drawing/2014/main" id="{C78C2C2F-15A0-00DA-3B60-3D01012992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0039" y="1681021"/>
            <a:ext cx="1678442" cy="1109132"/>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Add with solid fill">
            <a:extLst>
              <a:ext uri="{FF2B5EF4-FFF2-40B4-BE49-F238E27FC236}">
                <a16:creationId xmlns:a16="http://schemas.microsoft.com/office/drawing/2014/main" id="{152E37DB-71B2-C714-F74A-91A31872F3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2199" y="1188319"/>
            <a:ext cx="1156568" cy="1156568"/>
          </a:xfrm>
          <a:prstGeom prst="rect">
            <a:avLst/>
          </a:prstGeom>
        </p:spPr>
      </p:pic>
      <p:pic>
        <p:nvPicPr>
          <p:cNvPr id="12" name="Picture 11" descr="mobile pharmacy van">
            <a:extLst>
              <a:ext uri="{FF2B5EF4-FFF2-40B4-BE49-F238E27FC236}">
                <a16:creationId xmlns:a16="http://schemas.microsoft.com/office/drawing/2014/main" id="{027DA998-78E4-D470-A1F5-1D9FE6CA37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7801" y="2501461"/>
            <a:ext cx="2164188" cy="1444595"/>
          </a:xfrm>
          <a:prstGeom prst="rect">
            <a:avLst/>
          </a:prstGeom>
        </p:spPr>
      </p:pic>
      <p:sp>
        <p:nvSpPr>
          <p:cNvPr id="13" name="TextBox 12">
            <a:extLst>
              <a:ext uri="{FF2B5EF4-FFF2-40B4-BE49-F238E27FC236}">
                <a16:creationId xmlns:a16="http://schemas.microsoft.com/office/drawing/2014/main" id="{A5343B18-0592-BB56-446D-70E1BD3C4E55}"/>
              </a:ext>
            </a:extLst>
          </p:cNvPr>
          <p:cNvSpPr txBox="1"/>
          <p:nvPr/>
        </p:nvSpPr>
        <p:spPr>
          <a:xfrm>
            <a:off x="1479101" y="1322725"/>
            <a:ext cx="1822784" cy="248209"/>
          </a:xfrm>
          <a:prstGeom prst="rect">
            <a:avLst/>
          </a:prstGeom>
          <a:noFill/>
        </p:spPr>
        <p:txBody>
          <a:bodyPr wrap="square" rtlCol="0">
            <a:spAutoFit/>
          </a:bodyPr>
          <a:lstStyle/>
          <a:p>
            <a:pPr algn="ctr"/>
            <a:r>
              <a:rPr lang="en-US" sz="1013" b="1" u="sng">
                <a:solidFill>
                  <a:srgbClr val="7030A0"/>
                </a:solidFill>
              </a:rPr>
              <a:t>Mobile Health Unit (MHU) </a:t>
            </a:r>
          </a:p>
        </p:txBody>
      </p:sp>
      <p:sp>
        <p:nvSpPr>
          <p:cNvPr id="15" name="TextBox 14">
            <a:extLst>
              <a:ext uri="{FF2B5EF4-FFF2-40B4-BE49-F238E27FC236}">
                <a16:creationId xmlns:a16="http://schemas.microsoft.com/office/drawing/2014/main" id="{A32B3808-8070-5A2E-655B-25731C295502}"/>
              </a:ext>
            </a:extLst>
          </p:cNvPr>
          <p:cNvSpPr txBox="1"/>
          <p:nvPr/>
        </p:nvSpPr>
        <p:spPr>
          <a:xfrm>
            <a:off x="3235904" y="4078793"/>
            <a:ext cx="2460750" cy="253916"/>
          </a:xfrm>
          <a:prstGeom prst="rect">
            <a:avLst/>
          </a:prstGeom>
          <a:noFill/>
        </p:spPr>
        <p:txBody>
          <a:bodyPr wrap="square" rtlCol="0">
            <a:spAutoFit/>
          </a:bodyPr>
          <a:lstStyle/>
          <a:p>
            <a:pPr algn="ctr"/>
            <a:r>
              <a:rPr lang="en-US" sz="1050" b="1" u="sng">
                <a:solidFill>
                  <a:srgbClr val="7030A0"/>
                </a:solidFill>
              </a:rPr>
              <a:t>Mobile Pharmacy and Clinic </a:t>
            </a:r>
          </a:p>
        </p:txBody>
      </p:sp>
      <p:sp>
        <p:nvSpPr>
          <p:cNvPr id="17" name="TextBox 16">
            <a:extLst>
              <a:ext uri="{FF2B5EF4-FFF2-40B4-BE49-F238E27FC236}">
                <a16:creationId xmlns:a16="http://schemas.microsoft.com/office/drawing/2014/main" id="{42FF5DBB-71F6-19FB-7EF7-AECAF15B7889}"/>
              </a:ext>
            </a:extLst>
          </p:cNvPr>
          <p:cNvSpPr txBox="1"/>
          <p:nvPr/>
        </p:nvSpPr>
        <p:spPr>
          <a:xfrm>
            <a:off x="1419789" y="2926353"/>
            <a:ext cx="1796082" cy="1200329"/>
          </a:xfrm>
          <a:prstGeom prst="rect">
            <a:avLst/>
          </a:prstGeom>
          <a:noFill/>
          <a:ln w="12700">
            <a:solidFill>
              <a:schemeClr val="accent1"/>
            </a:solidFill>
          </a:ln>
        </p:spPr>
        <p:txBody>
          <a:bodyPr wrap="square" rtlCol="0">
            <a:spAutoFit/>
          </a:bodyPr>
          <a:lstStyle/>
          <a:p>
            <a:pPr marL="160735" indent="-160735">
              <a:buFont typeface="Arial" panose="020B0604020202020204" pitchFamily="34" charset="0"/>
              <a:buChar char="•"/>
            </a:pPr>
            <a:r>
              <a:rPr lang="en-US" sz="900"/>
              <a:t>Primary Clinical care</a:t>
            </a:r>
          </a:p>
          <a:p>
            <a:pPr marL="160735" indent="-160735">
              <a:buFont typeface="Arial" panose="020B0604020202020204" pitchFamily="34" charset="0"/>
              <a:buChar char="•"/>
            </a:pPr>
            <a:r>
              <a:rPr lang="en-US" sz="900"/>
              <a:t>Screening for substance use disorders (alcohol, opioid, and stimulant)</a:t>
            </a:r>
          </a:p>
          <a:p>
            <a:pPr marL="160735" indent="-160735">
              <a:buFont typeface="Arial" panose="020B0604020202020204" pitchFamily="34" charset="0"/>
              <a:buChar char="•"/>
            </a:pPr>
            <a:r>
              <a:rPr lang="en-US" sz="900"/>
              <a:t>Mental health</a:t>
            </a:r>
          </a:p>
          <a:p>
            <a:pPr marL="160735" indent="-160735">
              <a:buFont typeface="Arial" panose="020B0604020202020204" pitchFamily="34" charset="0"/>
              <a:buChar char="•"/>
            </a:pPr>
            <a:r>
              <a:rPr lang="en-US" sz="900"/>
              <a:t>Rapid testing for HIV and Hepatitis C  </a:t>
            </a:r>
          </a:p>
          <a:p>
            <a:pPr marL="160735" indent="-160735">
              <a:buFont typeface="Arial" panose="020B0604020202020204" pitchFamily="34" charset="0"/>
              <a:buChar char="•"/>
            </a:pPr>
            <a:r>
              <a:rPr lang="en-US" sz="900"/>
              <a:t>Social services</a:t>
            </a:r>
          </a:p>
        </p:txBody>
      </p:sp>
      <p:sp>
        <p:nvSpPr>
          <p:cNvPr id="18" name="TextBox 17">
            <a:extLst>
              <a:ext uri="{FF2B5EF4-FFF2-40B4-BE49-F238E27FC236}">
                <a16:creationId xmlns:a16="http://schemas.microsoft.com/office/drawing/2014/main" id="{2CF0F45A-9A1C-31EF-585F-302C4AE57CD8}"/>
              </a:ext>
            </a:extLst>
          </p:cNvPr>
          <p:cNvSpPr txBox="1"/>
          <p:nvPr/>
        </p:nvSpPr>
        <p:spPr>
          <a:xfrm>
            <a:off x="5986667" y="2752786"/>
            <a:ext cx="2164188" cy="1477328"/>
          </a:xfrm>
          <a:prstGeom prst="rect">
            <a:avLst/>
          </a:prstGeom>
          <a:noFill/>
          <a:ln w="12700">
            <a:solidFill>
              <a:srgbClr val="0070C0"/>
            </a:solidFill>
          </a:ln>
        </p:spPr>
        <p:txBody>
          <a:bodyPr wrap="square" rtlCol="0">
            <a:spAutoFit/>
          </a:bodyPr>
          <a:lstStyle/>
          <a:p>
            <a:r>
              <a:rPr lang="en-US" sz="900" b="1"/>
              <a:t>Medications:</a:t>
            </a:r>
            <a:endParaRPr lang="en-US" sz="900"/>
          </a:p>
          <a:p>
            <a:pPr marL="417910" lvl="1" indent="-160735">
              <a:buFontTx/>
              <a:buChar char="-"/>
            </a:pPr>
            <a:r>
              <a:rPr lang="en-US" sz="900"/>
              <a:t>Non-specialty + specialty</a:t>
            </a:r>
          </a:p>
          <a:p>
            <a:pPr marL="417910" lvl="1" indent="-160735">
              <a:buFontTx/>
              <a:buChar char="-"/>
            </a:pPr>
            <a:r>
              <a:rPr lang="en-US" sz="900"/>
              <a:t>ART/PrEP ( LAI &amp; Oral) </a:t>
            </a:r>
          </a:p>
          <a:p>
            <a:pPr marL="417910" lvl="1" indent="-160735">
              <a:buFontTx/>
              <a:buChar char="-"/>
            </a:pPr>
            <a:r>
              <a:rPr lang="en-US" sz="900"/>
              <a:t>MOUD (Buprenorphine)</a:t>
            </a:r>
          </a:p>
          <a:p>
            <a:pPr marL="417910" lvl="1" indent="-160735">
              <a:buFontTx/>
              <a:buChar char="-"/>
            </a:pPr>
            <a:r>
              <a:rPr lang="en-US" sz="900"/>
              <a:t>Psychiatric illness  </a:t>
            </a:r>
          </a:p>
          <a:p>
            <a:pPr marL="417910" lvl="1" indent="-160735">
              <a:buFontTx/>
              <a:buChar char="-"/>
            </a:pPr>
            <a:r>
              <a:rPr lang="en-US" sz="900"/>
              <a:t>Antibiotics </a:t>
            </a:r>
          </a:p>
          <a:p>
            <a:pPr marL="417910" lvl="1" indent="-160735">
              <a:buFontTx/>
              <a:buChar char="-"/>
            </a:pPr>
            <a:r>
              <a:rPr lang="en-US" sz="900"/>
              <a:t>Diabetes, Hypertension etc.</a:t>
            </a:r>
          </a:p>
          <a:p>
            <a:pPr marL="417910" lvl="1" indent="-160735">
              <a:buFontTx/>
              <a:buChar char="-"/>
            </a:pPr>
            <a:r>
              <a:rPr lang="en-US" sz="900"/>
              <a:t>Vaccinations </a:t>
            </a:r>
          </a:p>
          <a:p>
            <a:r>
              <a:rPr lang="en-US" sz="900" b="1"/>
              <a:t>Other pharmacy services provided in MHU</a:t>
            </a:r>
          </a:p>
        </p:txBody>
      </p:sp>
      <p:sp>
        <p:nvSpPr>
          <p:cNvPr id="2" name="TextBox 1">
            <a:extLst>
              <a:ext uri="{FF2B5EF4-FFF2-40B4-BE49-F238E27FC236}">
                <a16:creationId xmlns:a16="http://schemas.microsoft.com/office/drawing/2014/main" id="{FFAEA6E9-4F75-2299-2A3E-EDABEADC8C22}"/>
              </a:ext>
            </a:extLst>
          </p:cNvPr>
          <p:cNvSpPr txBox="1"/>
          <p:nvPr/>
        </p:nvSpPr>
        <p:spPr>
          <a:xfrm>
            <a:off x="6172284" y="1209497"/>
            <a:ext cx="1621067" cy="248209"/>
          </a:xfrm>
          <a:prstGeom prst="rect">
            <a:avLst/>
          </a:prstGeom>
          <a:noFill/>
        </p:spPr>
        <p:txBody>
          <a:bodyPr wrap="square" rtlCol="0">
            <a:spAutoFit/>
          </a:bodyPr>
          <a:lstStyle/>
          <a:p>
            <a:pPr algn="ctr"/>
            <a:r>
              <a:rPr lang="en-US" sz="1013" b="1" u="sng">
                <a:solidFill>
                  <a:srgbClr val="7030A0"/>
                </a:solidFill>
              </a:rPr>
              <a:t>Retail Pharmacy</a:t>
            </a:r>
          </a:p>
        </p:txBody>
      </p:sp>
      <p:pic>
        <p:nvPicPr>
          <p:cNvPr id="5126" name="Picture 6" descr="Should Independent Pharmacies display non health-related departments?">
            <a:extLst>
              <a:ext uri="{FF2B5EF4-FFF2-40B4-BE49-F238E27FC236}">
                <a16:creationId xmlns:a16="http://schemas.microsoft.com/office/drawing/2014/main" id="{489BB363-B01C-A1DB-8916-721BA5A67BC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181893" y="1509079"/>
            <a:ext cx="1678442" cy="1063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E8684A-5150-28D6-85E3-6CDF53910B99}"/>
              </a:ext>
            </a:extLst>
          </p:cNvPr>
          <p:cNvSpPr txBox="1"/>
          <p:nvPr/>
        </p:nvSpPr>
        <p:spPr>
          <a:xfrm>
            <a:off x="77106" y="4484589"/>
            <a:ext cx="1664608" cy="559961"/>
          </a:xfrm>
          <a:prstGeom prst="rect">
            <a:avLst/>
          </a:prstGeom>
          <a:noFill/>
          <a:ln>
            <a:solidFill>
              <a:schemeClr val="tx1"/>
            </a:solidFill>
          </a:ln>
        </p:spPr>
        <p:txBody>
          <a:bodyPr wrap="square">
            <a:spAutoFit/>
          </a:bodyPr>
          <a:lstStyle/>
          <a:p>
            <a:r>
              <a:rPr lang="en-US" sz="1013" i="1" dirty="0">
                <a:latin typeface="Calibri" panose="020F0502020204030204" pitchFamily="34" charset="0"/>
                <a:cs typeface="Calibri" panose="020F0502020204030204" pitchFamily="34" charset="0"/>
              </a:rPr>
              <a:t>NIDA Avant Garde Award: DP1DA056106, 2022-2027</a:t>
            </a:r>
          </a:p>
          <a:p>
            <a:r>
              <a:rPr lang="en-US" sz="1013" i="1" dirty="0">
                <a:latin typeface="Calibri" panose="020F0502020204030204" pitchFamily="34" charset="0"/>
                <a:cs typeface="Calibri" panose="020F0502020204030204" pitchFamily="34" charset="0"/>
              </a:rPr>
              <a:t> PI: Sandra Springer, MD</a:t>
            </a:r>
            <a:endParaRPr lang="en-US" sz="1013" i="1" dirty="0"/>
          </a:p>
        </p:txBody>
      </p:sp>
      <p:sp>
        <p:nvSpPr>
          <p:cNvPr id="10" name="Title 1">
            <a:extLst>
              <a:ext uri="{FF2B5EF4-FFF2-40B4-BE49-F238E27FC236}">
                <a16:creationId xmlns:a16="http://schemas.microsoft.com/office/drawing/2014/main" id="{0AAEE762-EA96-E9B7-69DA-0EE22C32A963}"/>
              </a:ext>
            </a:extLst>
          </p:cNvPr>
          <p:cNvSpPr>
            <a:spLocks noGrp="1"/>
          </p:cNvSpPr>
          <p:nvPr>
            <p:ph type="title"/>
          </p:nvPr>
        </p:nvSpPr>
        <p:spPr>
          <a:xfrm>
            <a:off x="292668" y="26882"/>
            <a:ext cx="8454451" cy="1028700"/>
          </a:xfrm>
        </p:spPr>
        <p:txBody>
          <a:bodyPr>
            <a:normAutofit fontScale="90000"/>
          </a:bodyPr>
          <a:lstStyle/>
          <a:p>
            <a:r>
              <a:rPr lang="en-US" sz="2800" dirty="0">
                <a:cs typeface="Arial"/>
              </a:rPr>
              <a:t>First Legalized Mobile Retail Pharmacy and Clinic In </a:t>
            </a:r>
            <a:r>
              <a:rPr lang="en-US" sz="2800" dirty="0">
                <a:solidFill>
                  <a:schemeClr val="bg1"/>
                </a:solidFill>
                <a:cs typeface="Arial"/>
              </a:rPr>
              <a:t>the</a:t>
            </a:r>
            <a:r>
              <a:rPr lang="en-US" sz="2800" dirty="0">
                <a:solidFill>
                  <a:schemeClr val="tx1"/>
                </a:solidFill>
                <a:cs typeface="Arial"/>
              </a:rPr>
              <a:t> United States to Overcome Barriers</a:t>
            </a:r>
          </a:p>
        </p:txBody>
      </p:sp>
      <p:sp>
        <p:nvSpPr>
          <p:cNvPr id="14" name="TextBox 13">
            <a:extLst>
              <a:ext uri="{FF2B5EF4-FFF2-40B4-BE49-F238E27FC236}">
                <a16:creationId xmlns:a16="http://schemas.microsoft.com/office/drawing/2014/main" id="{6320DF27-CE3C-BBDE-3853-B86835448181}"/>
              </a:ext>
            </a:extLst>
          </p:cNvPr>
          <p:cNvSpPr txBox="1"/>
          <p:nvPr/>
        </p:nvSpPr>
        <p:spPr>
          <a:xfrm>
            <a:off x="1917786" y="4416845"/>
            <a:ext cx="5702215" cy="553998"/>
          </a:xfrm>
          <a:prstGeom prst="rect">
            <a:avLst/>
          </a:prstGeom>
          <a:noFill/>
        </p:spPr>
        <p:txBody>
          <a:bodyPr wrap="square">
            <a:spAutoFit/>
          </a:bodyPr>
          <a:lstStyle/>
          <a:p>
            <a:pPr marL="228600" marR="0" lvl="0" indent="-228600" fontAlgn="base">
              <a:spcBef>
                <a:spcPts val="0"/>
              </a:spcBef>
              <a:spcAft>
                <a:spcPts val="1200"/>
              </a:spcAft>
              <a:buSzPts val="1100"/>
              <a:buFont typeface="+mj-lt"/>
              <a:buAutoNum type="arabicPeriod"/>
              <a:tabLst>
                <a:tab pos="0" algn="l"/>
                <a:tab pos="228600" algn="l"/>
                <a:tab pos="514350" algn="l"/>
                <a:tab pos="1257300" algn="l"/>
                <a:tab pos="1771650" algn="l"/>
              </a:tabLst>
            </a:pPr>
            <a:r>
              <a:rPr lang="en-US" sz="1000" b="1" dirty="0">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Springer SA.</a:t>
            </a:r>
            <a:r>
              <a:rPr lang="en-US" sz="1000" dirty="0">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J Gen Intern Med. 2023 Sep;38(12):2816-2818. PMID: 37002460; PMC10506995.   </a:t>
            </a:r>
          </a:p>
          <a:p>
            <a:pPr marL="228600" marR="0" lvl="0" indent="-228600" fontAlgn="base">
              <a:spcBef>
                <a:spcPts val="0"/>
              </a:spcBef>
              <a:spcAft>
                <a:spcPts val="1200"/>
              </a:spcAft>
              <a:buSzPts val="1100"/>
              <a:buFont typeface="+mj-lt"/>
              <a:buAutoNum type="arabicPeriod"/>
              <a:tabLst>
                <a:tab pos="0" algn="l"/>
                <a:tab pos="228600" algn="l"/>
                <a:tab pos="514350" algn="l"/>
                <a:tab pos="1257300" algn="l"/>
                <a:tab pos="1771650" algn="l"/>
              </a:tabLst>
            </a:pPr>
            <a:r>
              <a:rPr lang="en-US" sz="1000" dirty="0" err="1">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Tarfa</a:t>
            </a:r>
            <a:r>
              <a:rPr lang="en-US" sz="1000" dirty="0">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 …. </a:t>
            </a:r>
            <a:r>
              <a:rPr lang="en-US" sz="1000" b="1" dirty="0">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Springer SA. </a:t>
            </a:r>
            <a:r>
              <a:rPr lang="en-US" sz="1000" dirty="0">
                <a:solidFill>
                  <a:srgbClr val="21212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OFID</a:t>
            </a:r>
            <a:r>
              <a:rPr lang="en-US" sz="1000" dirty="0">
                <a:solidFill>
                  <a:srgbClr val="212121"/>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2025</a:t>
            </a:r>
            <a:endParaRPr lang="en-US" sz="1000" dirty="0">
              <a:effectLst/>
              <a:latin typeface="Times"/>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7691962"/>
      </p:ext>
    </p:extLst>
  </p:cSld>
  <p:clrMapOvr>
    <a:masterClrMapping/>
  </p:clrMapOvr>
  <mc:AlternateContent xmlns:mc="http://schemas.openxmlformats.org/markup-compatibility/2006" xmlns:p14="http://schemas.microsoft.com/office/powerpoint/2010/main">
    <mc:Choice Requires="p14">
      <p:transition spd="slow" p14:dur="2000" advTm="7568"/>
    </mc:Choice>
    <mc:Fallback xmlns="">
      <p:transition spd="slow" advTm="7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P spid="18" grpId="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41D3-567B-B121-6EBC-732404660ABC}"/>
              </a:ext>
            </a:extLst>
          </p:cNvPr>
          <p:cNvSpPr>
            <a:spLocks noGrp="1"/>
          </p:cNvSpPr>
          <p:nvPr>
            <p:ph type="title"/>
          </p:nvPr>
        </p:nvSpPr>
        <p:spPr>
          <a:xfrm>
            <a:off x="2217948" y="106621"/>
            <a:ext cx="5007456" cy="762719"/>
          </a:xfrm>
        </p:spPr>
        <p:txBody>
          <a:bodyPr>
            <a:normAutofit fontScale="90000"/>
          </a:bodyPr>
          <a:lstStyle/>
          <a:p>
            <a:pPr algn="ctr"/>
            <a:r>
              <a:rPr lang="en-US" dirty="0">
                <a:cs typeface="Calibri" panose="020F0502020204030204" pitchFamily="34" charset="0"/>
              </a:rPr>
              <a:t>Legislation to Legalize Mobile Pharmacies in CT Was Required</a:t>
            </a:r>
          </a:p>
        </p:txBody>
      </p:sp>
      <p:graphicFrame>
        <p:nvGraphicFramePr>
          <p:cNvPr id="10" name="TextBox 6">
            <a:extLst>
              <a:ext uri="{FF2B5EF4-FFF2-40B4-BE49-F238E27FC236}">
                <a16:creationId xmlns:a16="http://schemas.microsoft.com/office/drawing/2014/main" id="{90BE73AF-5676-8CD9-7AA2-A297FB697E94}"/>
              </a:ext>
            </a:extLst>
          </p:cNvPr>
          <p:cNvGraphicFramePr/>
          <p:nvPr>
            <p:extLst>
              <p:ext uri="{D42A27DB-BD31-4B8C-83A1-F6EECF244321}">
                <p14:modId xmlns:p14="http://schemas.microsoft.com/office/powerpoint/2010/main" val="1560809962"/>
              </p:ext>
            </p:extLst>
          </p:nvPr>
        </p:nvGraphicFramePr>
        <p:xfrm>
          <a:off x="173475" y="1205384"/>
          <a:ext cx="8831980" cy="356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Explosion 1 17">
            <a:extLst>
              <a:ext uri="{FF2B5EF4-FFF2-40B4-BE49-F238E27FC236}">
                <a16:creationId xmlns:a16="http://schemas.microsoft.com/office/drawing/2014/main" id="{F6829869-AA6B-9F86-92B0-EA3C0122B412}"/>
              </a:ext>
            </a:extLst>
          </p:cNvPr>
          <p:cNvSpPr/>
          <p:nvPr/>
        </p:nvSpPr>
        <p:spPr>
          <a:xfrm>
            <a:off x="1159097" y="3204447"/>
            <a:ext cx="623234" cy="543622"/>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0000"/>
                </a:solidFill>
              </a:rPr>
              <a:t>?!!</a:t>
            </a:r>
          </a:p>
        </p:txBody>
      </p:sp>
    </p:spTree>
    <p:extLst>
      <p:ext uri="{BB962C8B-B14F-4D97-AF65-F5344CB8AC3E}">
        <p14:creationId xmlns:p14="http://schemas.microsoft.com/office/powerpoint/2010/main" val="1161753609"/>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truck parked in front of a brick building&#10;&#10;AI-generated content may be incorrect.">
            <a:extLst>
              <a:ext uri="{FF2B5EF4-FFF2-40B4-BE49-F238E27FC236}">
                <a16:creationId xmlns:a16="http://schemas.microsoft.com/office/drawing/2014/main" id="{E0EBDDBB-3037-0724-97DB-76FB963452E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10724" y="1628067"/>
            <a:ext cx="4373096" cy="1877146"/>
          </a:xfrm>
          <a:prstGeom prst="rect">
            <a:avLst/>
          </a:prstGeom>
          <a:noFill/>
        </p:spPr>
      </p:pic>
      <p:sp>
        <p:nvSpPr>
          <p:cNvPr id="3" name="TextBox 2">
            <a:extLst>
              <a:ext uri="{FF2B5EF4-FFF2-40B4-BE49-F238E27FC236}">
                <a16:creationId xmlns:a16="http://schemas.microsoft.com/office/drawing/2014/main" id="{67F3F6E6-D5A8-A2B4-897F-FBD1566F337D}"/>
              </a:ext>
            </a:extLst>
          </p:cNvPr>
          <p:cNvSpPr txBox="1"/>
          <p:nvPr/>
        </p:nvSpPr>
        <p:spPr>
          <a:xfrm>
            <a:off x="921222" y="3568013"/>
            <a:ext cx="4152099" cy="403957"/>
          </a:xfrm>
          <a:prstGeom prst="rect">
            <a:avLst/>
          </a:prstGeom>
          <a:noFill/>
        </p:spPr>
        <p:txBody>
          <a:bodyPr wrap="none" rtlCol="0">
            <a:spAutoFit/>
          </a:bodyPr>
          <a:lstStyle/>
          <a:p>
            <a:r>
              <a:rPr lang="en-US" sz="2025"/>
              <a:t>Meeting people where they are…. </a:t>
            </a:r>
          </a:p>
        </p:txBody>
      </p:sp>
      <p:pic>
        <p:nvPicPr>
          <p:cNvPr id="1026" name="Picture 2" descr="Grocery Store Parking Lot Stock Photos ...">
            <a:extLst>
              <a:ext uri="{FF2B5EF4-FFF2-40B4-BE49-F238E27FC236}">
                <a16:creationId xmlns:a16="http://schemas.microsoft.com/office/drawing/2014/main" id="{856B3FED-BA79-3212-B55E-C739F87C5A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8399" y="2868095"/>
            <a:ext cx="2210146" cy="1470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less tent encampments ...">
            <a:extLst>
              <a:ext uri="{FF2B5EF4-FFF2-40B4-BE49-F238E27FC236}">
                <a16:creationId xmlns:a16="http://schemas.microsoft.com/office/drawing/2014/main" id="{0DB8B9C8-4C4D-A212-4536-3FAB1920120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88398" y="1299371"/>
            <a:ext cx="2210145" cy="1470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4B67E1-125C-3C62-B2B0-98BDD6884D24}"/>
              </a:ext>
            </a:extLst>
          </p:cNvPr>
          <p:cNvSpPr>
            <a:spLocks noGrp="1"/>
          </p:cNvSpPr>
          <p:nvPr>
            <p:ph type="title"/>
          </p:nvPr>
        </p:nvSpPr>
        <p:spPr>
          <a:xfrm>
            <a:off x="344774" y="609588"/>
            <a:ext cx="8454451" cy="1028700"/>
          </a:xfrm>
        </p:spPr>
        <p:txBody>
          <a:bodyPr>
            <a:normAutofit fontScale="90000"/>
          </a:bodyPr>
          <a:lstStyle/>
          <a:p>
            <a:r>
              <a:rPr lang="en-US" sz="3600" b="1">
                <a:solidFill>
                  <a:schemeClr val="tx1"/>
                </a:solidFill>
                <a:latin typeface="+mj-lt"/>
                <a:ea typeface="+mj-ea"/>
                <a:cs typeface="+mj-cs"/>
              </a:rPr>
              <a:t>The Benefits of a Mobile Pharmacy Clinic</a:t>
            </a:r>
            <a:br>
              <a:rPr lang="en-US" sz="3600" b="1" dirty="0">
                <a:solidFill>
                  <a:schemeClr val="tx1"/>
                </a:solidFill>
                <a:cs typeface="+mj-cs"/>
              </a:rPr>
            </a:br>
            <a:endParaRPr lang="en-US"/>
          </a:p>
        </p:txBody>
      </p:sp>
    </p:spTree>
    <p:extLst>
      <p:ext uri="{BB962C8B-B14F-4D97-AF65-F5344CB8AC3E}">
        <p14:creationId xmlns:p14="http://schemas.microsoft.com/office/powerpoint/2010/main" val="294476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485CA-9FDD-AF92-A8E4-4EC4582828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A2C525-597D-23E3-0D0D-D34D21C18A7A}"/>
              </a:ext>
            </a:extLst>
          </p:cNvPr>
          <p:cNvSpPr txBox="1"/>
          <p:nvPr/>
        </p:nvSpPr>
        <p:spPr>
          <a:xfrm>
            <a:off x="144018" y="4654567"/>
            <a:ext cx="6858000" cy="488933"/>
          </a:xfrm>
          <a:prstGeom prst="rect">
            <a:avLst/>
          </a:prstGeom>
        </p:spPr>
        <p:txBody>
          <a:bodyPr vert="horz" lIns="68580" tIns="34290" rIns="68580" bIns="34290" rtlCol="0" anchor="ctr">
            <a:normAutofit/>
          </a:bodyPr>
          <a:lstStyle/>
          <a:p>
            <a:pPr algn="ctr">
              <a:lnSpc>
                <a:spcPct val="90000"/>
              </a:lnSpc>
              <a:spcBef>
                <a:spcPts val="750"/>
              </a:spcBef>
            </a:pPr>
            <a:endParaRPr lang="en-US" sz="1800" b="1" kern="1200" dirty="0">
              <a:solidFill>
                <a:schemeClr val="tx1"/>
              </a:solidFill>
              <a:latin typeface="+mn-lt"/>
              <a:ea typeface="+mn-ea"/>
              <a:cs typeface="+mn-cs"/>
            </a:endParaRPr>
          </a:p>
        </p:txBody>
      </p:sp>
      <p:sp>
        <p:nvSpPr>
          <p:cNvPr id="6" name="Title 2">
            <a:extLst>
              <a:ext uri="{FF2B5EF4-FFF2-40B4-BE49-F238E27FC236}">
                <a16:creationId xmlns:a16="http://schemas.microsoft.com/office/drawing/2014/main" id="{D2113B03-1881-AE75-97CF-EC552B5B522D}"/>
              </a:ext>
            </a:extLst>
          </p:cNvPr>
          <p:cNvSpPr txBox="1">
            <a:spLocks/>
          </p:cNvSpPr>
          <p:nvPr/>
        </p:nvSpPr>
        <p:spPr>
          <a:xfrm>
            <a:off x="1578047" y="147183"/>
            <a:ext cx="5582295" cy="785717"/>
          </a:xfrm>
          <a:prstGeom prst="rect">
            <a:avLst/>
          </a:prstGeom>
          <a:noFill/>
        </p:spPr>
        <p:txBody>
          <a:bodyPr lIns="68580" tIns="34290" rIns="68580" bIns="3429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solidFill>
                  <a:schemeClr val="bg1"/>
                </a:solidFill>
              </a:rPr>
              <a:t>Diverse Population Reach</a:t>
            </a:r>
          </a:p>
          <a:p>
            <a:pPr algn="ctr"/>
            <a:r>
              <a:rPr lang="en-US" sz="2700" b="1" dirty="0">
                <a:highlight>
                  <a:srgbClr val="FFFF00"/>
                </a:highlight>
              </a:rPr>
              <a:t>N=1091</a:t>
            </a:r>
            <a:endParaRPr lang="en-US" sz="2700" dirty="0">
              <a:highlight>
                <a:srgbClr val="FFFF00"/>
              </a:highlight>
            </a:endParaRPr>
          </a:p>
        </p:txBody>
      </p:sp>
      <p:grpSp>
        <p:nvGrpSpPr>
          <p:cNvPr id="17" name="Group 16">
            <a:extLst>
              <a:ext uri="{FF2B5EF4-FFF2-40B4-BE49-F238E27FC236}">
                <a16:creationId xmlns:a16="http://schemas.microsoft.com/office/drawing/2014/main" id="{5C4115FE-52BC-1D38-9E25-0723D4C7B158}"/>
              </a:ext>
            </a:extLst>
          </p:cNvPr>
          <p:cNvGrpSpPr/>
          <p:nvPr/>
        </p:nvGrpSpPr>
        <p:grpSpPr>
          <a:xfrm>
            <a:off x="404977" y="1268384"/>
            <a:ext cx="8334047" cy="2851145"/>
            <a:chOff x="555121" y="1514198"/>
            <a:chExt cx="11112062" cy="3801527"/>
          </a:xfrm>
        </p:grpSpPr>
        <p:sp>
          <p:nvSpPr>
            <p:cNvPr id="3" name="Rounded Rectangle 1">
              <a:extLst>
                <a:ext uri="{FF2B5EF4-FFF2-40B4-BE49-F238E27FC236}">
                  <a16:creationId xmlns:a16="http://schemas.microsoft.com/office/drawing/2014/main" id="{C3B86C3C-19EA-D43E-59D6-769AC7BCC267}"/>
                </a:ext>
              </a:extLst>
            </p:cNvPr>
            <p:cNvSpPr/>
            <p:nvPr/>
          </p:nvSpPr>
          <p:spPr>
            <a:xfrm>
              <a:off x="555121" y="1514198"/>
              <a:ext cx="3097884" cy="175096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dirty="0">
                  <a:solidFill>
                    <a:schemeClr val="tx1"/>
                  </a:solidFill>
                </a:rPr>
                <a:t>46.0% </a:t>
              </a:r>
            </a:p>
            <a:p>
              <a:pPr algn="ctr"/>
              <a:r>
                <a:rPr lang="en-US" sz="3000" dirty="0">
                  <a:solidFill>
                    <a:schemeClr val="tx1"/>
                  </a:solidFill>
                </a:rPr>
                <a:t>Women</a:t>
              </a:r>
            </a:p>
          </p:txBody>
        </p:sp>
        <p:sp>
          <p:nvSpPr>
            <p:cNvPr id="8" name="Rounded Rectangle 2">
              <a:extLst>
                <a:ext uri="{FF2B5EF4-FFF2-40B4-BE49-F238E27FC236}">
                  <a16:creationId xmlns:a16="http://schemas.microsoft.com/office/drawing/2014/main" id="{46DC6763-8C4A-789B-88D4-B67DE0C821F5}"/>
                </a:ext>
              </a:extLst>
            </p:cNvPr>
            <p:cNvSpPr/>
            <p:nvPr/>
          </p:nvSpPr>
          <p:spPr>
            <a:xfrm>
              <a:off x="8538994" y="1514199"/>
              <a:ext cx="3128187" cy="165752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dirty="0">
                  <a:solidFill>
                    <a:schemeClr val="tx1"/>
                  </a:solidFill>
                </a:rPr>
                <a:t>24.6% </a:t>
              </a:r>
            </a:p>
            <a:p>
              <a:pPr algn="ctr"/>
              <a:r>
                <a:rPr lang="en-US" sz="3000" dirty="0">
                  <a:solidFill>
                    <a:schemeClr val="tx1"/>
                  </a:solidFill>
                </a:rPr>
                <a:t>Black</a:t>
              </a:r>
            </a:p>
          </p:txBody>
        </p:sp>
        <p:sp>
          <p:nvSpPr>
            <p:cNvPr id="13" name="Rounded Rectangle 4">
              <a:extLst>
                <a:ext uri="{FF2B5EF4-FFF2-40B4-BE49-F238E27FC236}">
                  <a16:creationId xmlns:a16="http://schemas.microsoft.com/office/drawing/2014/main" id="{006F47F2-6F81-A995-F530-20F8B1B6BFC6}"/>
                </a:ext>
              </a:extLst>
            </p:cNvPr>
            <p:cNvSpPr/>
            <p:nvPr/>
          </p:nvSpPr>
          <p:spPr>
            <a:xfrm>
              <a:off x="4462404" y="1514198"/>
              <a:ext cx="3267191" cy="165752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dirty="0">
                  <a:solidFill>
                    <a:schemeClr val="tx1"/>
                  </a:solidFill>
                </a:rPr>
                <a:t>37.5%</a:t>
              </a:r>
            </a:p>
            <a:p>
              <a:pPr algn="ctr"/>
              <a:r>
                <a:rPr lang="en-US" sz="3000" dirty="0">
                  <a:solidFill>
                    <a:schemeClr val="tx1"/>
                  </a:solidFill>
                </a:rPr>
                <a:t>Hispanic</a:t>
              </a:r>
            </a:p>
          </p:txBody>
        </p:sp>
        <p:sp>
          <p:nvSpPr>
            <p:cNvPr id="14" name="Rounded Rectangle 5">
              <a:extLst>
                <a:ext uri="{FF2B5EF4-FFF2-40B4-BE49-F238E27FC236}">
                  <a16:creationId xmlns:a16="http://schemas.microsoft.com/office/drawing/2014/main" id="{844CB404-5156-4C83-48FB-161AF9FC6C7A}"/>
                </a:ext>
              </a:extLst>
            </p:cNvPr>
            <p:cNvSpPr/>
            <p:nvPr/>
          </p:nvSpPr>
          <p:spPr>
            <a:xfrm>
              <a:off x="555121" y="3650182"/>
              <a:ext cx="3097884" cy="166554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dirty="0">
                  <a:solidFill>
                    <a:schemeClr val="tx1"/>
                  </a:solidFill>
                  <a:latin typeface="Calibri"/>
                  <a:ea typeface="Calibri"/>
                  <a:cs typeface="Calibri"/>
                </a:rPr>
                <a:t>42.7%</a:t>
              </a:r>
              <a:endParaRPr lang="en-US" sz="27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US" sz="1800" dirty="0">
                  <a:solidFill>
                    <a:schemeClr val="tx1"/>
                  </a:solidFill>
                  <a:latin typeface="Calibri" panose="020F0502020204030204" pitchFamily="34" charset="0"/>
                  <a:cs typeface="Calibri" panose="020F0502020204030204" pitchFamily="34" charset="0"/>
                </a:rPr>
                <a:t>Unstably housed/unhoused</a:t>
              </a:r>
            </a:p>
          </p:txBody>
        </p:sp>
        <p:sp>
          <p:nvSpPr>
            <p:cNvPr id="15" name="Rounded Rectangle 19">
              <a:extLst>
                <a:ext uri="{FF2B5EF4-FFF2-40B4-BE49-F238E27FC236}">
                  <a16:creationId xmlns:a16="http://schemas.microsoft.com/office/drawing/2014/main" id="{36B30845-4A02-D77B-FA37-69DC88BD47F2}"/>
                </a:ext>
              </a:extLst>
            </p:cNvPr>
            <p:cNvSpPr/>
            <p:nvPr/>
          </p:nvSpPr>
          <p:spPr>
            <a:xfrm>
              <a:off x="8538997" y="3650182"/>
              <a:ext cx="3128186" cy="165752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675" dirty="0">
                <a:solidFill>
                  <a:schemeClr val="tx1"/>
                </a:solidFill>
                <a:latin typeface="Calibri" panose="020F0502020204030204" pitchFamily="34" charset="0"/>
                <a:cs typeface="Calibri" panose="020F0502020204030204" pitchFamily="34" charset="0"/>
              </a:endParaRPr>
            </a:p>
            <a:p>
              <a:pPr algn="ctr">
                <a:buSzPct val="90000"/>
              </a:pPr>
              <a:r>
                <a:rPr lang="en-US" sz="2400" dirty="0">
                  <a:solidFill>
                    <a:schemeClr val="tx1"/>
                  </a:solidFill>
                  <a:latin typeface="Calibri" panose="020F0502020204030204" pitchFamily="34" charset="0"/>
                  <a:cs typeface="Calibri" panose="020F0502020204030204" pitchFamily="34" charset="0"/>
                </a:rPr>
                <a:t>41.5% </a:t>
              </a:r>
              <a:r>
                <a:rPr lang="en-US" sz="1800" dirty="0">
                  <a:solidFill>
                    <a:schemeClr val="tx1"/>
                  </a:solidFill>
                  <a:latin typeface="Calibri" panose="020F0502020204030204" pitchFamily="34" charset="0"/>
                  <a:cs typeface="Calibri" panose="020F0502020204030204" pitchFamily="34" charset="0"/>
                </a:rPr>
                <a:t>Uninsured</a:t>
              </a:r>
            </a:p>
            <a:p>
              <a:pPr algn="ctr">
                <a:buSzPct val="90000"/>
              </a:pPr>
              <a:r>
                <a:rPr lang="en-US" sz="2400" dirty="0">
                  <a:solidFill>
                    <a:schemeClr val="tx1"/>
                  </a:solidFill>
                  <a:latin typeface="Calibri"/>
                  <a:ea typeface="Calibri"/>
                  <a:cs typeface="Calibri"/>
                </a:rPr>
                <a:t>48.9% </a:t>
              </a:r>
              <a:r>
                <a:rPr lang="en-US" sz="1800" dirty="0">
                  <a:solidFill>
                    <a:schemeClr val="tx1"/>
                  </a:solidFill>
                  <a:latin typeface="Calibri"/>
                  <a:ea typeface="Calibri"/>
                  <a:cs typeface="Calibri"/>
                </a:rPr>
                <a:t>Medicaid</a:t>
              </a:r>
            </a:p>
          </p:txBody>
        </p:sp>
        <p:sp>
          <p:nvSpPr>
            <p:cNvPr id="16" name="Rounded Rectangle 8">
              <a:extLst>
                <a:ext uri="{FF2B5EF4-FFF2-40B4-BE49-F238E27FC236}">
                  <a16:creationId xmlns:a16="http://schemas.microsoft.com/office/drawing/2014/main" id="{A5F61310-132B-1D78-A73A-FFB957277DF3}"/>
                </a:ext>
              </a:extLst>
            </p:cNvPr>
            <p:cNvSpPr/>
            <p:nvPr/>
          </p:nvSpPr>
          <p:spPr>
            <a:xfrm>
              <a:off x="4462404" y="3650183"/>
              <a:ext cx="3344409" cy="166554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800" dirty="0">
                <a:solidFill>
                  <a:schemeClr val="tx1"/>
                </a:solidFill>
              </a:endParaRPr>
            </a:p>
            <a:p>
              <a:pPr algn="ctr"/>
              <a:r>
                <a:rPr lang="en-US" sz="1800" dirty="0">
                  <a:solidFill>
                    <a:schemeClr val="tx1"/>
                  </a:solidFill>
                </a:rPr>
                <a:t>Age​ (Median), IQR​</a:t>
              </a:r>
            </a:p>
            <a:p>
              <a:pPr algn="ctr"/>
              <a:r>
                <a:rPr lang="en-US" sz="1800" dirty="0">
                  <a:solidFill>
                    <a:schemeClr val="tx1"/>
                  </a:solidFill>
                </a:rPr>
                <a:t>52.3 Years​; 38, 62</a:t>
              </a:r>
              <a:endParaRPr lang="en-US" sz="1800" dirty="0">
                <a:solidFill>
                  <a:schemeClr val="tx1"/>
                </a:solidFill>
                <a:ea typeface="Calibri"/>
                <a:cs typeface="Calibri"/>
              </a:endParaRPr>
            </a:p>
            <a:p>
              <a:pPr algn="ctr"/>
              <a:endParaRPr lang="en-US" sz="1800" dirty="0">
                <a:solidFill>
                  <a:schemeClr val="tx1"/>
                </a:solidFill>
              </a:endParaRPr>
            </a:p>
          </p:txBody>
        </p:sp>
      </p:grpSp>
      <p:sp>
        <p:nvSpPr>
          <p:cNvPr id="2" name="TextBox 1">
            <a:extLst>
              <a:ext uri="{FF2B5EF4-FFF2-40B4-BE49-F238E27FC236}">
                <a16:creationId xmlns:a16="http://schemas.microsoft.com/office/drawing/2014/main" id="{0C81557D-3101-9A33-ABCE-E2ABF8044CFA}"/>
              </a:ext>
            </a:extLst>
          </p:cNvPr>
          <p:cNvSpPr txBox="1"/>
          <p:nvPr/>
        </p:nvSpPr>
        <p:spPr>
          <a:xfrm>
            <a:off x="299545" y="4761186"/>
            <a:ext cx="3131306" cy="230832"/>
          </a:xfrm>
          <a:prstGeom prst="rect">
            <a:avLst/>
          </a:prstGeom>
          <a:noFill/>
        </p:spPr>
        <p:txBody>
          <a:bodyPr wrap="none" lIns="68580" tIns="34290" rIns="68580" bIns="34290" rtlCol="0" anchor="t">
            <a:spAutoFit/>
          </a:bodyPr>
          <a:lstStyle/>
          <a:p>
            <a:r>
              <a:rPr lang="en-US" sz="1050" dirty="0"/>
              <a:t>Data from </a:t>
            </a:r>
            <a:r>
              <a:rPr lang="en-US" sz="1050" dirty="0">
                <a:highlight>
                  <a:srgbClr val="FFFF00"/>
                </a:highlight>
              </a:rPr>
              <a:t>December 13, 2023- January 14, 2026*</a:t>
            </a:r>
          </a:p>
        </p:txBody>
      </p:sp>
      <p:sp>
        <p:nvSpPr>
          <p:cNvPr id="4" name="TextBox 3">
            <a:extLst>
              <a:ext uri="{FF2B5EF4-FFF2-40B4-BE49-F238E27FC236}">
                <a16:creationId xmlns:a16="http://schemas.microsoft.com/office/drawing/2014/main" id="{7F615F4C-E0E8-81A8-F1C4-BD17AFEA4CA1}"/>
              </a:ext>
            </a:extLst>
          </p:cNvPr>
          <p:cNvSpPr txBox="1"/>
          <p:nvPr/>
        </p:nvSpPr>
        <p:spPr>
          <a:xfrm>
            <a:off x="5187978" y="4472359"/>
            <a:ext cx="1860551" cy="559961"/>
          </a:xfrm>
          <a:prstGeom prst="rect">
            <a:avLst/>
          </a:prstGeom>
          <a:noFill/>
          <a:ln>
            <a:solidFill>
              <a:schemeClr val="tx1"/>
            </a:solidFill>
          </a:ln>
        </p:spPr>
        <p:txBody>
          <a:bodyPr wrap="square">
            <a:spAutoFit/>
          </a:bodyPr>
          <a:lstStyle/>
          <a:p>
            <a:r>
              <a:rPr lang="en-US" sz="1013" i="1" dirty="0">
                <a:latin typeface="Calibri" panose="020F0502020204030204" pitchFamily="34" charset="0"/>
                <a:cs typeface="Calibri" panose="020F0502020204030204" pitchFamily="34" charset="0"/>
              </a:rPr>
              <a:t>NIDA Avant Garde Award: DP1DA056106, 2022-2027</a:t>
            </a:r>
          </a:p>
          <a:p>
            <a:r>
              <a:rPr lang="en-US" sz="1013" i="1" dirty="0">
                <a:latin typeface="Calibri" panose="020F0502020204030204" pitchFamily="34" charset="0"/>
                <a:cs typeface="Calibri" panose="020F0502020204030204" pitchFamily="34" charset="0"/>
              </a:rPr>
              <a:t> PI: Sandra Springer, MD</a:t>
            </a:r>
            <a:endParaRPr lang="en-US" sz="1013" i="1" dirty="0"/>
          </a:p>
        </p:txBody>
      </p:sp>
    </p:spTree>
    <p:extLst>
      <p:ext uri="{BB962C8B-B14F-4D97-AF65-F5344CB8AC3E}">
        <p14:creationId xmlns:p14="http://schemas.microsoft.com/office/powerpoint/2010/main" val="3119136925"/>
      </p:ext>
    </p:extLst>
  </p:cSld>
  <p:clrMapOvr>
    <a:masterClrMapping/>
  </p:clrMapOvr>
  <mc:AlternateContent xmlns:mc="http://schemas.openxmlformats.org/markup-compatibility/2006" xmlns:p14="http://schemas.microsoft.com/office/powerpoint/2010/main">
    <mc:Choice Requires="p14">
      <p:transition spd="slow" p14:dur="2000" advTm="796"/>
    </mc:Choice>
    <mc:Fallback xmlns="">
      <p:transition spd="slow" advTm="79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8960-3AFF-02B0-C871-04F4A737FC5D}"/>
              </a:ext>
            </a:extLst>
          </p:cNvPr>
          <p:cNvSpPr>
            <a:spLocks noGrp="1"/>
          </p:cNvSpPr>
          <p:nvPr>
            <p:ph type="title"/>
          </p:nvPr>
        </p:nvSpPr>
        <p:spPr>
          <a:xfrm>
            <a:off x="392567" y="32832"/>
            <a:ext cx="8538443" cy="569078"/>
          </a:xfrm>
        </p:spPr>
        <p:txBody>
          <a:bodyPr>
            <a:normAutofit/>
          </a:bodyPr>
          <a:lstStyle/>
          <a:p>
            <a:pPr algn="ctr"/>
            <a:r>
              <a:rPr lang="en-US" dirty="0">
                <a:solidFill>
                  <a:schemeClr val="accent1"/>
                </a:solidFill>
              </a:rPr>
              <a:t>Appointments - Medical Needs</a:t>
            </a:r>
          </a:p>
        </p:txBody>
      </p:sp>
      <p:graphicFrame>
        <p:nvGraphicFramePr>
          <p:cNvPr id="4" name="Table 3">
            <a:extLst>
              <a:ext uri="{FF2B5EF4-FFF2-40B4-BE49-F238E27FC236}">
                <a16:creationId xmlns:a16="http://schemas.microsoft.com/office/drawing/2014/main" id="{08D77AC6-8A1A-2DB8-C665-FE92698BC19D}"/>
              </a:ext>
            </a:extLst>
          </p:cNvPr>
          <p:cNvGraphicFramePr>
            <a:graphicFrameLocks noGrp="1"/>
          </p:cNvGraphicFramePr>
          <p:nvPr/>
        </p:nvGraphicFramePr>
        <p:xfrm>
          <a:off x="193888" y="821980"/>
          <a:ext cx="4313909" cy="3685368"/>
        </p:xfrm>
        <a:graphic>
          <a:graphicData uri="http://schemas.openxmlformats.org/drawingml/2006/table">
            <a:tbl>
              <a:tblPr bandRow="1">
                <a:tableStyleId>{B301B821-A1FF-4177-AEE7-76D212191A09}</a:tableStyleId>
              </a:tblPr>
              <a:tblGrid>
                <a:gridCol w="2772463">
                  <a:extLst>
                    <a:ext uri="{9D8B030D-6E8A-4147-A177-3AD203B41FA5}">
                      <a16:colId xmlns:a16="http://schemas.microsoft.com/office/drawing/2014/main" val="2104178276"/>
                    </a:ext>
                  </a:extLst>
                </a:gridCol>
                <a:gridCol w="974108">
                  <a:extLst>
                    <a:ext uri="{9D8B030D-6E8A-4147-A177-3AD203B41FA5}">
                      <a16:colId xmlns:a16="http://schemas.microsoft.com/office/drawing/2014/main" val="2958315424"/>
                    </a:ext>
                  </a:extLst>
                </a:gridCol>
                <a:gridCol w="567338">
                  <a:extLst>
                    <a:ext uri="{9D8B030D-6E8A-4147-A177-3AD203B41FA5}">
                      <a16:colId xmlns:a16="http://schemas.microsoft.com/office/drawing/2014/main" val="1777350323"/>
                    </a:ext>
                  </a:extLst>
                </a:gridCol>
              </a:tblGrid>
              <a:tr h="270566">
                <a:tc>
                  <a:txBody>
                    <a:bodyPr/>
                    <a:lstStyle/>
                    <a:p>
                      <a:pPr fontAlgn="t"/>
                      <a:r>
                        <a:rPr lang="en-US" sz="1500" b="1" dirty="0">
                          <a:solidFill>
                            <a:schemeClr val="tx1"/>
                          </a:solidFill>
                          <a:effectLst/>
                        </a:rPr>
                        <a:t>Appointments</a:t>
                      </a:r>
                    </a:p>
                  </a:txBody>
                  <a:tcPr marL="7144" marR="7144" marT="7144" marB="0">
                    <a:solidFill>
                      <a:schemeClr val="bg2">
                        <a:lumMod val="75000"/>
                      </a:schemeClr>
                    </a:solidFill>
                  </a:tcPr>
                </a:tc>
                <a:tc>
                  <a:txBody>
                    <a:bodyPr/>
                    <a:lstStyle/>
                    <a:p>
                      <a:pPr algn="ctr" rtl="0" fontAlgn="ctr"/>
                      <a:r>
                        <a:rPr lang="en-US" sz="1500" b="1" dirty="0">
                          <a:solidFill>
                            <a:schemeClr val="tx1"/>
                          </a:solidFill>
                          <a:effectLst/>
                        </a:rPr>
                        <a:t>N=1448</a:t>
                      </a:r>
                      <a:endParaRPr lang="en-US" sz="1000" dirty="0">
                        <a:solidFill>
                          <a:schemeClr val="tx1"/>
                        </a:solidFill>
                      </a:endParaRPr>
                    </a:p>
                  </a:txBody>
                  <a:tcPr marL="7144" marR="7144" marT="7144" marB="0" anchor="ctr">
                    <a:solidFill>
                      <a:schemeClr val="bg2">
                        <a:lumMod val="75000"/>
                      </a:schemeClr>
                    </a:solidFill>
                  </a:tcPr>
                </a:tc>
                <a:tc>
                  <a:txBody>
                    <a:bodyPr/>
                    <a:lstStyle/>
                    <a:p>
                      <a:pPr lvl="0" algn="ctr">
                        <a:buNone/>
                      </a:pPr>
                      <a:r>
                        <a:rPr lang="en-US" sz="1500" b="1" i="0" u="none" strike="noStrike" noProof="0" dirty="0">
                          <a:solidFill>
                            <a:schemeClr val="tx1"/>
                          </a:solidFill>
                          <a:effectLst/>
                          <a:latin typeface="Calibri"/>
                        </a:rPr>
                        <a:t>(%)</a:t>
                      </a:r>
                      <a:endParaRPr lang="en-US" sz="1000" dirty="0">
                        <a:solidFill>
                          <a:schemeClr val="tx1"/>
                        </a:solidFill>
                      </a:endParaRPr>
                    </a:p>
                  </a:txBody>
                  <a:tcPr marL="7144" marR="7144" marT="7144" marB="0" anchor="b">
                    <a:solidFill>
                      <a:schemeClr val="bg2">
                        <a:lumMod val="75000"/>
                      </a:schemeClr>
                    </a:solidFill>
                  </a:tcPr>
                </a:tc>
                <a:extLst>
                  <a:ext uri="{0D108BD9-81ED-4DB2-BD59-A6C34878D82A}">
                    <a16:rowId xmlns:a16="http://schemas.microsoft.com/office/drawing/2014/main" val="340519435"/>
                  </a:ext>
                </a:extLst>
              </a:tr>
              <a:tr h="270566">
                <a:tc>
                  <a:txBody>
                    <a:bodyPr/>
                    <a:lstStyle/>
                    <a:p>
                      <a:pPr rtl="0" fontAlgn="ctr"/>
                      <a:r>
                        <a:rPr lang="en-US" sz="1500" dirty="0">
                          <a:effectLst/>
                        </a:rPr>
                        <a:t>Appointment Type</a:t>
                      </a:r>
                    </a:p>
                  </a:txBody>
                  <a:tcPr marL="7144" marR="7144" marT="7144" marB="0" anchor="ctr">
                    <a:solidFill>
                      <a:schemeClr val="bg2"/>
                    </a:solidFill>
                  </a:tcPr>
                </a:tc>
                <a:tc>
                  <a:txBody>
                    <a:bodyPr/>
                    <a:lstStyle/>
                    <a:p>
                      <a:pPr algn="ctr" fontAlgn="t"/>
                      <a:endParaRPr lang="en-US" sz="1500" dirty="0">
                        <a:effectLst/>
                      </a:endParaRPr>
                    </a:p>
                  </a:txBody>
                  <a:tcPr marL="7144" marR="7144" marT="7144" marB="0">
                    <a:solidFill>
                      <a:schemeClr val="bg2"/>
                    </a:solidFill>
                  </a:tcPr>
                </a:tc>
                <a:tc>
                  <a:txBody>
                    <a:bodyPr/>
                    <a:lstStyle/>
                    <a:p>
                      <a:pPr algn="ctr" fontAlgn="b"/>
                      <a:endParaRPr lang="en-US" sz="1500" dirty="0">
                        <a:effectLst/>
                      </a:endParaRPr>
                    </a:p>
                  </a:txBody>
                  <a:tcPr marL="7144" marR="7144" marT="7144" marB="0" anchor="b">
                    <a:solidFill>
                      <a:schemeClr val="bg2"/>
                    </a:solidFill>
                  </a:tcPr>
                </a:tc>
                <a:extLst>
                  <a:ext uri="{0D108BD9-81ED-4DB2-BD59-A6C34878D82A}">
                    <a16:rowId xmlns:a16="http://schemas.microsoft.com/office/drawing/2014/main" val="1144584898"/>
                  </a:ext>
                </a:extLst>
              </a:tr>
              <a:tr h="464344">
                <a:tc>
                  <a:txBody>
                    <a:bodyPr/>
                    <a:lstStyle/>
                    <a:p>
                      <a:pPr algn="r" rtl="0" fontAlgn="ctr"/>
                      <a:r>
                        <a:rPr lang="en-US" sz="1500" b="0" i="0" u="none" strike="noStrike" dirty="0">
                          <a:solidFill>
                            <a:srgbClr val="000000"/>
                          </a:solidFill>
                          <a:effectLst/>
                          <a:latin typeface="+mn-lt"/>
                        </a:rPr>
                        <a:t>Medical Services or Support Only</a:t>
                      </a:r>
                    </a:p>
                  </a:txBody>
                  <a:tcPr marL="7144" marR="42863" marT="7144" marB="0" anchor="ctr"/>
                </a:tc>
                <a:tc>
                  <a:txBody>
                    <a:bodyPr/>
                    <a:lstStyle/>
                    <a:p>
                      <a:pPr algn="ctr" rtl="0" fontAlgn="ctr"/>
                      <a:r>
                        <a:rPr lang="en-US" sz="1500" b="0" i="0" u="none" strike="noStrike" kern="1200" dirty="0">
                          <a:solidFill>
                            <a:srgbClr val="000000"/>
                          </a:solidFill>
                          <a:effectLst/>
                          <a:latin typeface="+mn-lt"/>
                          <a:ea typeface="+mn-ea"/>
                          <a:cs typeface="+mn-cs"/>
                        </a:rPr>
                        <a:t>1394</a:t>
                      </a:r>
                    </a:p>
                  </a:txBody>
                  <a:tcPr marL="7144" marR="7144" marT="7144" marB="0" anchor="ctr"/>
                </a:tc>
                <a:tc>
                  <a:txBody>
                    <a:bodyPr/>
                    <a:lstStyle/>
                    <a:p>
                      <a:pPr algn="ctr" fontAlgn="b"/>
                      <a:r>
                        <a:rPr lang="en-US" sz="1500" b="0" i="0" u="none" strike="noStrike" kern="1200" dirty="0">
                          <a:solidFill>
                            <a:srgbClr val="000000"/>
                          </a:solidFill>
                          <a:effectLst/>
                          <a:latin typeface="+mn-lt"/>
                          <a:ea typeface="+mn-ea"/>
                          <a:cs typeface="+mn-cs"/>
                        </a:rPr>
                        <a:t>96.3</a:t>
                      </a:r>
                    </a:p>
                  </a:txBody>
                  <a:tcPr marL="7144" marR="7144" marT="7144" marB="0" anchor="b"/>
                </a:tc>
                <a:extLst>
                  <a:ext uri="{0D108BD9-81ED-4DB2-BD59-A6C34878D82A}">
                    <a16:rowId xmlns:a16="http://schemas.microsoft.com/office/drawing/2014/main" val="2991734494"/>
                  </a:ext>
                </a:extLst>
              </a:tr>
              <a:tr h="528248">
                <a:tc>
                  <a:txBody>
                    <a:bodyPr/>
                    <a:lstStyle/>
                    <a:p>
                      <a:pPr algn="r" rtl="0" fontAlgn="ctr"/>
                      <a:r>
                        <a:rPr lang="en-US" sz="1500" b="0" i="0" u="none" strike="noStrike" dirty="0">
                          <a:solidFill>
                            <a:srgbClr val="000000"/>
                          </a:solidFill>
                          <a:effectLst/>
                          <a:latin typeface="+mn-lt"/>
                        </a:rPr>
                        <a:t>Socio-Economic Services or Support Only</a:t>
                      </a:r>
                    </a:p>
                  </a:txBody>
                  <a:tcPr marL="7144" marR="42863" marT="7144" marB="0" anchor="ctr"/>
                </a:tc>
                <a:tc>
                  <a:txBody>
                    <a:bodyPr/>
                    <a:lstStyle/>
                    <a:p>
                      <a:pPr algn="ctr" rtl="0" fontAlgn="ctr"/>
                      <a:r>
                        <a:rPr lang="en-US" sz="1500" b="0" i="0" u="none" strike="noStrike" kern="1200" dirty="0">
                          <a:solidFill>
                            <a:srgbClr val="000000"/>
                          </a:solidFill>
                          <a:effectLst/>
                          <a:latin typeface="+mn-lt"/>
                          <a:ea typeface="+mn-ea"/>
                          <a:cs typeface="+mn-cs"/>
                        </a:rPr>
                        <a:t>7</a:t>
                      </a:r>
                    </a:p>
                  </a:txBody>
                  <a:tcPr marL="7144" marR="7144" marT="7144" marB="0" anchor="ctr"/>
                </a:tc>
                <a:tc>
                  <a:txBody>
                    <a:bodyPr/>
                    <a:lstStyle/>
                    <a:p>
                      <a:pPr algn="ctr" fontAlgn="b"/>
                      <a:r>
                        <a:rPr lang="en-US" sz="1500" b="0" i="0" u="none" strike="noStrike" kern="1200" dirty="0">
                          <a:solidFill>
                            <a:srgbClr val="000000"/>
                          </a:solidFill>
                          <a:effectLst/>
                          <a:latin typeface="+mn-lt"/>
                          <a:ea typeface="+mn-ea"/>
                          <a:cs typeface="+mn-cs"/>
                        </a:rPr>
                        <a:t>0.5</a:t>
                      </a:r>
                    </a:p>
                  </a:txBody>
                  <a:tcPr marL="7144" marR="7144" marT="7144" marB="0" anchor="b"/>
                </a:tc>
                <a:extLst>
                  <a:ext uri="{0D108BD9-81ED-4DB2-BD59-A6C34878D82A}">
                    <a16:rowId xmlns:a16="http://schemas.microsoft.com/office/drawing/2014/main" val="4082550077"/>
                  </a:ext>
                </a:extLst>
              </a:tr>
              <a:tr h="528248">
                <a:tc>
                  <a:txBody>
                    <a:bodyPr/>
                    <a:lstStyle/>
                    <a:p>
                      <a:pPr algn="r" rtl="0" fontAlgn="ctr"/>
                      <a:r>
                        <a:rPr lang="en-US" sz="1500" b="0" i="0" u="none" strike="noStrike" dirty="0">
                          <a:solidFill>
                            <a:srgbClr val="000000"/>
                          </a:solidFill>
                          <a:effectLst/>
                          <a:latin typeface="+mn-lt"/>
                        </a:rPr>
                        <a:t>Both Medical &amp; Socio-Economic Services or Support</a:t>
                      </a:r>
                    </a:p>
                  </a:txBody>
                  <a:tcPr marL="7144" marR="42863" marT="7144" marB="0" anchor="ctr"/>
                </a:tc>
                <a:tc>
                  <a:txBody>
                    <a:bodyPr/>
                    <a:lstStyle/>
                    <a:p>
                      <a:pPr algn="ctr" rtl="0" fontAlgn="ctr"/>
                      <a:r>
                        <a:rPr lang="en-US" sz="1500" b="0" i="0" u="none" strike="noStrike" kern="1200" dirty="0">
                          <a:solidFill>
                            <a:srgbClr val="000000"/>
                          </a:solidFill>
                          <a:effectLst/>
                          <a:latin typeface="+mn-lt"/>
                          <a:ea typeface="+mn-ea"/>
                          <a:cs typeface="+mn-cs"/>
                        </a:rPr>
                        <a:t>17</a:t>
                      </a:r>
                    </a:p>
                  </a:txBody>
                  <a:tcPr marL="7144" marR="7144" marT="7144" marB="0" anchor="ctr"/>
                </a:tc>
                <a:tc>
                  <a:txBody>
                    <a:bodyPr/>
                    <a:lstStyle/>
                    <a:p>
                      <a:pPr algn="ctr" fontAlgn="b"/>
                      <a:r>
                        <a:rPr lang="en-US" sz="1500" b="0" i="0" u="none" strike="noStrike" kern="1200" dirty="0">
                          <a:solidFill>
                            <a:srgbClr val="000000"/>
                          </a:solidFill>
                          <a:effectLst/>
                          <a:latin typeface="+mn-lt"/>
                          <a:ea typeface="+mn-ea"/>
                          <a:cs typeface="+mn-cs"/>
                        </a:rPr>
                        <a:t>1.2</a:t>
                      </a:r>
                    </a:p>
                  </a:txBody>
                  <a:tcPr marL="7144" marR="7144" marT="7144" marB="0" anchor="b"/>
                </a:tc>
                <a:extLst>
                  <a:ext uri="{0D108BD9-81ED-4DB2-BD59-A6C34878D82A}">
                    <a16:rowId xmlns:a16="http://schemas.microsoft.com/office/drawing/2014/main" val="2732777504"/>
                  </a:ext>
                </a:extLst>
              </a:tr>
              <a:tr h="270566">
                <a:tc>
                  <a:txBody>
                    <a:bodyPr/>
                    <a:lstStyle/>
                    <a:p>
                      <a:pPr algn="r" rtl="0" fontAlgn="ctr"/>
                      <a:r>
                        <a:rPr lang="en-US" sz="1500" b="0" i="0" u="none" strike="noStrike" dirty="0">
                          <a:solidFill>
                            <a:srgbClr val="000000"/>
                          </a:solidFill>
                          <a:effectLst/>
                          <a:latin typeface="+mn-lt"/>
                        </a:rPr>
                        <a:t>Not Disclosed or Other</a:t>
                      </a:r>
                    </a:p>
                  </a:txBody>
                  <a:tcPr marL="7144" marR="42863" marT="7144" marB="0" anchor="ctr"/>
                </a:tc>
                <a:tc>
                  <a:txBody>
                    <a:bodyPr/>
                    <a:lstStyle/>
                    <a:p>
                      <a:pPr algn="ctr" rtl="0" fontAlgn="ctr"/>
                      <a:r>
                        <a:rPr lang="en-US" sz="1500" b="0" i="0" u="none" strike="noStrike" kern="1200" dirty="0">
                          <a:solidFill>
                            <a:srgbClr val="000000"/>
                          </a:solidFill>
                          <a:effectLst/>
                          <a:latin typeface="+mn-lt"/>
                          <a:ea typeface="+mn-ea"/>
                          <a:cs typeface="+mn-cs"/>
                        </a:rPr>
                        <a:t>30</a:t>
                      </a:r>
                    </a:p>
                  </a:txBody>
                  <a:tcPr marL="7144" marR="7144" marT="7144" marB="0" anchor="ctr"/>
                </a:tc>
                <a:tc>
                  <a:txBody>
                    <a:bodyPr/>
                    <a:lstStyle/>
                    <a:p>
                      <a:pPr algn="ctr" fontAlgn="b"/>
                      <a:r>
                        <a:rPr lang="en-US" sz="1500" b="0" i="0" u="none" strike="noStrike" kern="1200" dirty="0">
                          <a:solidFill>
                            <a:srgbClr val="000000"/>
                          </a:solidFill>
                          <a:effectLst/>
                          <a:latin typeface="+mn-lt"/>
                          <a:ea typeface="+mn-ea"/>
                          <a:cs typeface="+mn-cs"/>
                        </a:rPr>
                        <a:t>2.1</a:t>
                      </a:r>
                    </a:p>
                  </a:txBody>
                  <a:tcPr marL="7144" marR="7144" marT="7144" marB="0" anchor="b"/>
                </a:tc>
                <a:extLst>
                  <a:ext uri="{0D108BD9-81ED-4DB2-BD59-A6C34878D82A}">
                    <a16:rowId xmlns:a16="http://schemas.microsoft.com/office/drawing/2014/main" val="640178067"/>
                  </a:ext>
                </a:extLst>
              </a:tr>
              <a:tr h="270566">
                <a:tc>
                  <a:txBody>
                    <a:bodyPr/>
                    <a:lstStyle/>
                    <a:p>
                      <a:pPr algn="l" rtl="0" fontAlgn="ctr"/>
                      <a:r>
                        <a:rPr lang="en-US" sz="1500" b="0" i="1" u="none" strike="noStrike" dirty="0">
                          <a:solidFill>
                            <a:srgbClr val="000000"/>
                          </a:solidFill>
                          <a:effectLst/>
                          <a:latin typeface="+mn-lt"/>
                        </a:rPr>
                        <a:t>Appointment Mode</a:t>
                      </a:r>
                    </a:p>
                  </a:txBody>
                  <a:tcPr marL="7144" marR="7144" marT="7144" marB="0" anchor="ctr">
                    <a:solidFill>
                      <a:schemeClr val="bg2">
                        <a:lumMod val="75000"/>
                      </a:schemeClr>
                    </a:solidFill>
                  </a:tcPr>
                </a:tc>
                <a:tc>
                  <a:txBody>
                    <a:bodyPr/>
                    <a:lstStyle/>
                    <a:p>
                      <a:pPr algn="ctr" fontAlgn="t"/>
                      <a:endParaRPr lang="en-US" sz="1500" b="0" i="1" u="none" strike="noStrike" dirty="0">
                        <a:solidFill>
                          <a:srgbClr val="000000"/>
                        </a:solidFill>
                        <a:effectLst/>
                        <a:latin typeface="+mn-lt"/>
                      </a:endParaRPr>
                    </a:p>
                  </a:txBody>
                  <a:tcPr marL="7144" marR="7144" marT="7144" marB="0">
                    <a:solidFill>
                      <a:schemeClr val="bg2">
                        <a:lumMod val="75000"/>
                      </a:schemeClr>
                    </a:solidFill>
                  </a:tcPr>
                </a:tc>
                <a:tc>
                  <a:txBody>
                    <a:bodyPr/>
                    <a:lstStyle/>
                    <a:p>
                      <a:pPr algn="ctr" fontAlgn="b"/>
                      <a:endParaRPr lang="en-US" sz="1500" b="0" i="0" u="none" strike="noStrike" dirty="0">
                        <a:solidFill>
                          <a:srgbClr val="000000"/>
                        </a:solidFill>
                        <a:effectLst/>
                        <a:latin typeface="+mn-lt"/>
                      </a:endParaRPr>
                    </a:p>
                  </a:txBody>
                  <a:tcPr marL="7144" marR="7144" marT="7144" marB="0" anchor="b">
                    <a:solidFill>
                      <a:schemeClr val="bg2">
                        <a:lumMod val="75000"/>
                      </a:schemeClr>
                    </a:solidFill>
                  </a:tcPr>
                </a:tc>
                <a:extLst>
                  <a:ext uri="{0D108BD9-81ED-4DB2-BD59-A6C34878D82A}">
                    <a16:rowId xmlns:a16="http://schemas.microsoft.com/office/drawing/2014/main" val="1051855785"/>
                  </a:ext>
                </a:extLst>
              </a:tr>
              <a:tr h="270566">
                <a:tc>
                  <a:txBody>
                    <a:bodyPr/>
                    <a:lstStyle/>
                    <a:p>
                      <a:pPr algn="r" rtl="0" fontAlgn="ctr"/>
                      <a:r>
                        <a:rPr lang="en-US" sz="1500" b="0" i="0" u="none" strike="noStrike" dirty="0">
                          <a:solidFill>
                            <a:srgbClr val="000000"/>
                          </a:solidFill>
                          <a:effectLst/>
                          <a:latin typeface="+mn-lt"/>
                        </a:rPr>
                        <a:t>In Person</a:t>
                      </a:r>
                    </a:p>
                  </a:txBody>
                  <a:tcPr marL="7144" marR="42863" marT="7144" marB="0" anchor="ctr"/>
                </a:tc>
                <a:tc>
                  <a:txBody>
                    <a:bodyPr/>
                    <a:lstStyle/>
                    <a:p>
                      <a:pPr algn="ctr" rtl="0" fontAlgn="ctr"/>
                      <a:r>
                        <a:rPr lang="en-US" sz="1500" b="0" i="0" u="none" strike="noStrike" dirty="0">
                          <a:solidFill>
                            <a:srgbClr val="000000"/>
                          </a:solidFill>
                          <a:effectLst/>
                          <a:latin typeface="+mn-lt"/>
                        </a:rPr>
                        <a:t>1209</a:t>
                      </a:r>
                    </a:p>
                  </a:txBody>
                  <a:tcPr marL="7144" marR="7144" marT="7144" marB="0" anchor="ctr"/>
                </a:tc>
                <a:tc>
                  <a:txBody>
                    <a:bodyPr/>
                    <a:lstStyle/>
                    <a:p>
                      <a:pPr algn="ctr" fontAlgn="b"/>
                      <a:r>
                        <a:rPr lang="en-US" sz="1500" b="0" i="0" u="none" strike="noStrike" dirty="0">
                          <a:solidFill>
                            <a:srgbClr val="000000"/>
                          </a:solidFill>
                          <a:effectLst/>
                          <a:latin typeface="+mn-lt"/>
                        </a:rPr>
                        <a:t>83.5</a:t>
                      </a:r>
                    </a:p>
                  </a:txBody>
                  <a:tcPr marL="7144" marR="7144" marT="7144" marB="0" anchor="b"/>
                </a:tc>
                <a:extLst>
                  <a:ext uri="{0D108BD9-81ED-4DB2-BD59-A6C34878D82A}">
                    <a16:rowId xmlns:a16="http://schemas.microsoft.com/office/drawing/2014/main" val="1824349690"/>
                  </a:ext>
                </a:extLst>
              </a:tr>
              <a:tr h="270566">
                <a:tc>
                  <a:txBody>
                    <a:bodyPr/>
                    <a:lstStyle/>
                    <a:p>
                      <a:pPr algn="r" rtl="0" fontAlgn="ctr"/>
                      <a:r>
                        <a:rPr lang="en-US" sz="1500" b="0" i="0" u="none" strike="noStrike" dirty="0">
                          <a:solidFill>
                            <a:srgbClr val="000000"/>
                          </a:solidFill>
                          <a:effectLst/>
                          <a:latin typeface="+mn-lt"/>
                        </a:rPr>
                        <a:t>Telehealth –Phone Only</a:t>
                      </a:r>
                    </a:p>
                  </a:txBody>
                  <a:tcPr marL="7144" marR="42863" marT="7144" marB="0" anchor="ctr"/>
                </a:tc>
                <a:tc>
                  <a:txBody>
                    <a:bodyPr/>
                    <a:lstStyle/>
                    <a:p>
                      <a:pPr algn="ctr" rtl="0" fontAlgn="ctr"/>
                      <a:r>
                        <a:rPr lang="en-US" sz="1500" b="0" i="0" u="none" strike="noStrike" dirty="0">
                          <a:solidFill>
                            <a:srgbClr val="000000"/>
                          </a:solidFill>
                          <a:effectLst/>
                          <a:latin typeface="+mn-lt"/>
                        </a:rPr>
                        <a:t>20</a:t>
                      </a:r>
                    </a:p>
                  </a:txBody>
                  <a:tcPr marL="7144" marR="7144" marT="7144" marB="0" anchor="ctr"/>
                </a:tc>
                <a:tc>
                  <a:txBody>
                    <a:bodyPr/>
                    <a:lstStyle/>
                    <a:p>
                      <a:pPr algn="ctr" fontAlgn="b"/>
                      <a:r>
                        <a:rPr lang="en-US" sz="1500" b="0" i="0" u="none" strike="noStrike" dirty="0">
                          <a:solidFill>
                            <a:srgbClr val="000000"/>
                          </a:solidFill>
                          <a:effectLst/>
                          <a:latin typeface="+mn-lt"/>
                        </a:rPr>
                        <a:t>1.4</a:t>
                      </a:r>
                    </a:p>
                  </a:txBody>
                  <a:tcPr marL="7144" marR="7144" marT="7144" marB="0" anchor="b"/>
                </a:tc>
                <a:extLst>
                  <a:ext uri="{0D108BD9-81ED-4DB2-BD59-A6C34878D82A}">
                    <a16:rowId xmlns:a16="http://schemas.microsoft.com/office/drawing/2014/main" val="1397034000"/>
                  </a:ext>
                </a:extLst>
              </a:tr>
              <a:tr h="270566">
                <a:tc>
                  <a:txBody>
                    <a:bodyPr/>
                    <a:lstStyle/>
                    <a:p>
                      <a:pPr algn="r" rtl="0" fontAlgn="ctr"/>
                      <a:r>
                        <a:rPr lang="en-US" sz="1500" b="0" i="0" u="none" strike="noStrike" dirty="0">
                          <a:solidFill>
                            <a:srgbClr val="000000"/>
                          </a:solidFill>
                          <a:effectLst/>
                          <a:latin typeface="+mn-lt"/>
                        </a:rPr>
                        <a:t>Telehealth –Video &amp; Audio</a:t>
                      </a:r>
                    </a:p>
                  </a:txBody>
                  <a:tcPr marL="7144" marR="42863" marT="7144" marB="0" anchor="ctr"/>
                </a:tc>
                <a:tc>
                  <a:txBody>
                    <a:bodyPr/>
                    <a:lstStyle/>
                    <a:p>
                      <a:pPr algn="ctr" rtl="0" fontAlgn="ctr"/>
                      <a:r>
                        <a:rPr lang="en-US" sz="1500" b="0" i="0" u="none" strike="noStrike" dirty="0">
                          <a:solidFill>
                            <a:srgbClr val="000000"/>
                          </a:solidFill>
                          <a:effectLst/>
                          <a:latin typeface="+mn-lt"/>
                        </a:rPr>
                        <a:t>207</a:t>
                      </a:r>
                    </a:p>
                  </a:txBody>
                  <a:tcPr marL="7144" marR="7144" marT="7144" marB="0" anchor="ctr"/>
                </a:tc>
                <a:tc>
                  <a:txBody>
                    <a:bodyPr/>
                    <a:lstStyle/>
                    <a:p>
                      <a:pPr algn="ctr" fontAlgn="b"/>
                      <a:r>
                        <a:rPr lang="en-US" sz="1500" b="0" i="0" u="none" strike="noStrike" dirty="0">
                          <a:solidFill>
                            <a:srgbClr val="000000"/>
                          </a:solidFill>
                          <a:effectLst/>
                          <a:latin typeface="+mn-lt"/>
                        </a:rPr>
                        <a:t>14.3</a:t>
                      </a:r>
                    </a:p>
                  </a:txBody>
                  <a:tcPr marL="7144" marR="7144" marT="7144" marB="0" anchor="b"/>
                </a:tc>
                <a:extLst>
                  <a:ext uri="{0D108BD9-81ED-4DB2-BD59-A6C34878D82A}">
                    <a16:rowId xmlns:a16="http://schemas.microsoft.com/office/drawing/2014/main" val="2337380038"/>
                  </a:ext>
                </a:extLst>
              </a:tr>
              <a:tr h="270566">
                <a:tc>
                  <a:txBody>
                    <a:bodyPr/>
                    <a:lstStyle/>
                    <a:p>
                      <a:pPr algn="r" rtl="0" fontAlgn="ctr"/>
                      <a:r>
                        <a:rPr lang="en-US" sz="1500" b="0" i="0" u="none" strike="noStrike" dirty="0">
                          <a:solidFill>
                            <a:srgbClr val="000000"/>
                          </a:solidFill>
                          <a:effectLst/>
                          <a:latin typeface="+mn-lt"/>
                        </a:rPr>
                        <a:t>Not Identified</a:t>
                      </a:r>
                    </a:p>
                  </a:txBody>
                  <a:tcPr marL="7144" marR="42863" marT="7144" marB="0" anchor="ctr"/>
                </a:tc>
                <a:tc>
                  <a:txBody>
                    <a:bodyPr/>
                    <a:lstStyle/>
                    <a:p>
                      <a:pPr algn="ctr" rtl="0" fontAlgn="ctr"/>
                      <a:r>
                        <a:rPr lang="en-US" sz="1500" b="0" i="0" u="none" strike="noStrike" dirty="0">
                          <a:solidFill>
                            <a:srgbClr val="000000"/>
                          </a:solidFill>
                          <a:effectLst/>
                          <a:latin typeface="+mn-lt"/>
                        </a:rPr>
                        <a:t>12</a:t>
                      </a:r>
                    </a:p>
                  </a:txBody>
                  <a:tcPr marL="7144" marR="7144" marT="7144" marB="0" anchor="ctr"/>
                </a:tc>
                <a:tc>
                  <a:txBody>
                    <a:bodyPr/>
                    <a:lstStyle/>
                    <a:p>
                      <a:pPr algn="ctr" fontAlgn="b"/>
                      <a:r>
                        <a:rPr lang="en-US" sz="1500" b="0" i="0" u="none" strike="noStrike" dirty="0">
                          <a:solidFill>
                            <a:srgbClr val="000000"/>
                          </a:solidFill>
                          <a:effectLst/>
                          <a:latin typeface="+mn-lt"/>
                        </a:rPr>
                        <a:t>0.8</a:t>
                      </a:r>
                    </a:p>
                  </a:txBody>
                  <a:tcPr marL="7144" marR="7144" marT="7144" marB="0" anchor="b"/>
                </a:tc>
                <a:extLst>
                  <a:ext uri="{0D108BD9-81ED-4DB2-BD59-A6C34878D82A}">
                    <a16:rowId xmlns:a16="http://schemas.microsoft.com/office/drawing/2014/main" val="948021183"/>
                  </a:ext>
                </a:extLst>
              </a:tr>
            </a:tbl>
          </a:graphicData>
        </a:graphic>
      </p:graphicFrame>
      <p:graphicFrame>
        <p:nvGraphicFramePr>
          <p:cNvPr id="8" name="Content Placeholder 5">
            <a:extLst>
              <a:ext uri="{FF2B5EF4-FFF2-40B4-BE49-F238E27FC236}">
                <a16:creationId xmlns:a16="http://schemas.microsoft.com/office/drawing/2014/main" id="{E89D2023-F31C-15D9-497B-534523D9F7E2}"/>
              </a:ext>
            </a:extLst>
          </p:cNvPr>
          <p:cNvGraphicFramePr>
            <a:graphicFrameLocks/>
          </p:cNvGraphicFramePr>
          <p:nvPr/>
        </p:nvGraphicFramePr>
        <p:xfrm>
          <a:off x="4788379" y="821980"/>
          <a:ext cx="4161735" cy="3877727"/>
        </p:xfrm>
        <a:graphic>
          <a:graphicData uri="http://schemas.openxmlformats.org/drawingml/2006/table">
            <a:tbl>
              <a:tblPr bandRow="1">
                <a:tableStyleId>{5C22544A-7EE6-4342-B048-85BDC9FD1C3A}</a:tableStyleId>
              </a:tblPr>
              <a:tblGrid>
                <a:gridCol w="2744832">
                  <a:extLst>
                    <a:ext uri="{9D8B030D-6E8A-4147-A177-3AD203B41FA5}">
                      <a16:colId xmlns:a16="http://schemas.microsoft.com/office/drawing/2014/main" val="4088236971"/>
                    </a:ext>
                  </a:extLst>
                </a:gridCol>
                <a:gridCol w="879563">
                  <a:extLst>
                    <a:ext uri="{9D8B030D-6E8A-4147-A177-3AD203B41FA5}">
                      <a16:colId xmlns:a16="http://schemas.microsoft.com/office/drawing/2014/main" val="207314898"/>
                    </a:ext>
                  </a:extLst>
                </a:gridCol>
                <a:gridCol w="537340">
                  <a:extLst>
                    <a:ext uri="{9D8B030D-6E8A-4147-A177-3AD203B41FA5}">
                      <a16:colId xmlns:a16="http://schemas.microsoft.com/office/drawing/2014/main" val="3575258937"/>
                    </a:ext>
                  </a:extLst>
                </a:gridCol>
              </a:tblGrid>
              <a:tr h="577247">
                <a:tc>
                  <a:txBody>
                    <a:bodyPr/>
                    <a:lstStyle/>
                    <a:p>
                      <a:pPr fontAlgn="base">
                        <a:lnSpc>
                          <a:spcPts val="2175"/>
                        </a:lnSpc>
                      </a:pPr>
                      <a:r>
                        <a:rPr lang="en-US" sz="1400" b="1" dirty="0">
                          <a:effectLst/>
                          <a:latin typeface="Calibri"/>
                        </a:rPr>
                        <a:t>Purposes of Appointments (can have multiple reasons)</a:t>
                      </a:r>
                      <a:endParaRPr lang="en-US" sz="1000" dirty="0">
                        <a:effectLst/>
                        <a:latin typeface="Calibri"/>
                      </a:endParaRPr>
                    </a:p>
                  </a:txBody>
                  <a:tcPr marL="7144" marR="7144" marT="7144"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6031"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ase">
                        <a:lnSpc>
                          <a:spcPts val="2175"/>
                        </a:lnSpc>
                      </a:pPr>
                      <a:r>
                        <a:rPr lang="en-US" sz="1400" b="1" dirty="0">
                          <a:solidFill>
                            <a:schemeClr val="tx1"/>
                          </a:solidFill>
                          <a:effectLst/>
                          <a:latin typeface="Calibri"/>
                        </a:rPr>
                        <a:t>N =1662</a:t>
                      </a:r>
                      <a:endParaRPr lang="en-US" sz="1000" b="1" dirty="0">
                        <a:solidFill>
                          <a:schemeClr val="tx1"/>
                        </a:solidFill>
                        <a:effectLst/>
                        <a:latin typeface="Calibri"/>
                      </a:endParaRPr>
                    </a:p>
                  </a:txBody>
                  <a:tcPr marL="7144" marR="7144" marT="7144"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6031"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ase">
                        <a:lnSpc>
                          <a:spcPts val="2175"/>
                        </a:lnSpc>
                      </a:pPr>
                      <a:r>
                        <a:rPr lang="en-US" sz="1400" b="1" dirty="0">
                          <a:effectLst/>
                          <a:latin typeface="Calibri"/>
                        </a:rPr>
                        <a:t>(%)</a:t>
                      </a:r>
                      <a:endParaRPr lang="en-US" sz="1000" dirty="0">
                        <a:effectLst/>
                        <a:latin typeface="Calibri"/>
                      </a:endParaRPr>
                    </a:p>
                  </a:txBody>
                  <a:tcPr marL="7144" marR="7144" marT="7144"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6031"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119645694"/>
                  </a:ext>
                </a:extLst>
              </a:tr>
              <a:tr h="235744">
                <a:tc>
                  <a:txBody>
                    <a:bodyPr/>
                    <a:lstStyle/>
                    <a:p>
                      <a:pPr algn="l" fontAlgn="b"/>
                      <a:r>
                        <a:rPr lang="en-US" sz="1500" b="0" i="0" u="none" strike="noStrike" dirty="0">
                          <a:solidFill>
                            <a:srgbClr val="FF0000"/>
                          </a:solidFill>
                          <a:effectLst/>
                          <a:latin typeface="Calibri" panose="020F0502020204030204" pitchFamily="34" charset="0"/>
                        </a:rPr>
                        <a:t>MOUD related visit</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a:rPr>
                        <a:t>254</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a:rPr>
                        <a:t>17.5</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08969014"/>
                  </a:ext>
                </a:extLst>
              </a:tr>
              <a:tr h="235744">
                <a:tc>
                  <a:txBody>
                    <a:bodyPr/>
                    <a:lstStyle/>
                    <a:p>
                      <a:pPr algn="l" fontAlgn="b"/>
                      <a:r>
                        <a:rPr lang="en-US" sz="1500" b="0" i="0" u="none" strike="noStrike" dirty="0">
                          <a:solidFill>
                            <a:srgbClr val="FF0000"/>
                          </a:solidFill>
                          <a:effectLst/>
                          <a:latin typeface="Calibri" panose="020F0502020204030204" pitchFamily="34" charset="0"/>
                        </a:rPr>
                        <a:t>Other SUD related visit</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27</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1.9</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2278334438"/>
                  </a:ext>
                </a:extLst>
              </a:tr>
              <a:tr h="235744">
                <a:tc>
                  <a:txBody>
                    <a:bodyPr/>
                    <a:lstStyle/>
                    <a:p>
                      <a:pPr algn="l" fontAlgn="b"/>
                      <a:r>
                        <a:rPr lang="en-US" sz="1500" b="0" i="0" u="none" strike="noStrike" dirty="0">
                          <a:solidFill>
                            <a:srgbClr val="FF0000"/>
                          </a:solidFill>
                          <a:effectLst/>
                          <a:latin typeface="Calibri" panose="020F0502020204030204" pitchFamily="34" charset="0"/>
                        </a:rPr>
                        <a:t>HIV care visit</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a:rPr>
                        <a:t>16</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panose="020F0502020204030204" pitchFamily="34" charset="0"/>
                        </a:rPr>
                        <a:t>1.1</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198860792"/>
                  </a:ext>
                </a:extLst>
              </a:tr>
              <a:tr h="235744">
                <a:tc>
                  <a:txBody>
                    <a:bodyPr/>
                    <a:lstStyle/>
                    <a:p>
                      <a:pPr algn="l" fontAlgn="b"/>
                      <a:r>
                        <a:rPr lang="en-US" sz="1500" b="0" i="0" u="none" strike="noStrike" dirty="0">
                          <a:solidFill>
                            <a:srgbClr val="FF0000"/>
                          </a:solidFill>
                          <a:effectLst/>
                          <a:latin typeface="Calibri" panose="020F0502020204030204" pitchFamily="34" charset="0"/>
                        </a:rPr>
                        <a:t>PrEP visit</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38</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2.6</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401382028"/>
                  </a:ext>
                </a:extLst>
              </a:tr>
              <a:tr h="235744">
                <a:tc>
                  <a:txBody>
                    <a:bodyPr/>
                    <a:lstStyle/>
                    <a:p>
                      <a:pPr algn="l" fontAlgn="b"/>
                      <a:r>
                        <a:rPr lang="en-US" sz="1500" b="0" i="0" u="none" strike="noStrike" dirty="0">
                          <a:solidFill>
                            <a:srgbClr val="FF0000"/>
                          </a:solidFill>
                          <a:effectLst/>
                          <a:latin typeface="Calibri" panose="020F0502020204030204" pitchFamily="34" charset="0"/>
                        </a:rPr>
                        <a:t>Hepatitis C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a:rPr>
                        <a:t>77</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latin typeface="Calibri"/>
                        </a:rPr>
                        <a:t>5.3</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85462387"/>
                  </a:ext>
                </a:extLst>
              </a:tr>
              <a:tr h="235744">
                <a:tc>
                  <a:txBody>
                    <a:bodyPr/>
                    <a:lstStyle/>
                    <a:p>
                      <a:pPr algn="l" fontAlgn="b"/>
                      <a:r>
                        <a:rPr lang="en-US" sz="1500" b="0" i="0" u="none" strike="noStrike" dirty="0">
                          <a:solidFill>
                            <a:srgbClr val="000000"/>
                          </a:solidFill>
                          <a:effectLst/>
                          <a:latin typeface="Calibri" panose="020F0502020204030204" pitchFamily="34" charset="0"/>
                        </a:rPr>
                        <a:t>STI related visit</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12</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0.8</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964432494"/>
                  </a:ext>
                </a:extLst>
              </a:tr>
              <a:tr h="235744">
                <a:tc>
                  <a:txBody>
                    <a:bodyPr/>
                    <a:lstStyle/>
                    <a:p>
                      <a:pPr algn="l" fontAlgn="b"/>
                      <a:r>
                        <a:rPr lang="en-US" sz="1500" b="0" i="0" u="none" strike="noStrike" dirty="0">
                          <a:solidFill>
                            <a:srgbClr val="FF0000"/>
                          </a:solidFill>
                          <a:effectLst/>
                          <a:highlight>
                            <a:srgbClr val="FFFF00"/>
                          </a:highlight>
                          <a:latin typeface="Calibri" panose="020F0502020204030204" pitchFamily="34" charset="0"/>
                        </a:rPr>
                        <a:t>Primary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highlight>
                            <a:srgbClr val="FFFF00"/>
                          </a:highlight>
                          <a:latin typeface="Calibri"/>
                        </a:rPr>
                        <a:t>836</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FF0000"/>
                          </a:solidFill>
                          <a:effectLst/>
                          <a:highlight>
                            <a:srgbClr val="FFFF00"/>
                          </a:highlight>
                          <a:latin typeface="Calibri"/>
                        </a:rPr>
                        <a:t>57.7</a:t>
                      </a:r>
                      <a:endParaRPr lang="en-US" sz="1500" b="0" i="0" u="none" strike="noStrike" dirty="0">
                        <a:solidFill>
                          <a:srgbClr val="FF0000"/>
                        </a:solidFill>
                        <a:effectLst/>
                        <a:highlight>
                          <a:srgbClr val="FFFF00"/>
                        </a:highligh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510878509"/>
                  </a:ext>
                </a:extLst>
              </a:tr>
              <a:tr h="235744">
                <a:tc>
                  <a:txBody>
                    <a:bodyPr/>
                    <a:lstStyle/>
                    <a:p>
                      <a:pPr algn="l" fontAlgn="b"/>
                      <a:r>
                        <a:rPr lang="en-US" sz="1500" b="0" i="0" u="none" strike="noStrike" dirty="0">
                          <a:solidFill>
                            <a:srgbClr val="FF0000"/>
                          </a:solidFill>
                          <a:effectLst/>
                          <a:latin typeface="Calibri"/>
                        </a:rPr>
                        <a:t>Mental Health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184</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FF0000"/>
                          </a:solidFill>
                          <a:effectLst/>
                          <a:latin typeface="Calibri"/>
                        </a:rPr>
                        <a:t>12.7</a:t>
                      </a:r>
                      <a:endParaRPr lang="en-US" sz="1500" b="0" i="0" u="none" strike="noStrike" dirty="0">
                        <a:solidFill>
                          <a:srgbClr val="FF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540596699"/>
                  </a:ext>
                </a:extLst>
              </a:tr>
              <a:tr h="235744">
                <a:tc>
                  <a:txBody>
                    <a:bodyPr/>
                    <a:lstStyle/>
                    <a:p>
                      <a:pPr algn="l" fontAlgn="b"/>
                      <a:r>
                        <a:rPr lang="en-US" sz="1500" b="0" i="0" u="none" strike="noStrike" dirty="0">
                          <a:solidFill>
                            <a:srgbClr val="000000"/>
                          </a:solidFill>
                          <a:effectLst/>
                          <a:latin typeface="Calibri"/>
                        </a:rPr>
                        <a:t>OB/Gyn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000000"/>
                          </a:solidFill>
                          <a:effectLst/>
                          <a:latin typeface="Calibri"/>
                        </a:rPr>
                        <a:t>17</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000000"/>
                          </a:solidFill>
                          <a:effectLst/>
                          <a:latin typeface="Calibri" panose="020F0502020204030204" pitchFamily="34" charset="0"/>
                        </a:rPr>
                        <a:t>1.2</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095507416"/>
                  </a:ext>
                </a:extLst>
              </a:tr>
              <a:tr h="235744">
                <a:tc>
                  <a:txBody>
                    <a:bodyPr/>
                    <a:lstStyle/>
                    <a:p>
                      <a:pPr algn="l" fontAlgn="b"/>
                      <a:r>
                        <a:rPr lang="en-US" sz="1500" b="0" i="0" u="none" strike="noStrike" dirty="0">
                          <a:solidFill>
                            <a:srgbClr val="000000"/>
                          </a:solidFill>
                          <a:effectLst/>
                          <a:latin typeface="Calibri"/>
                        </a:rPr>
                        <a:t>Glucose follow-up</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14</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panose="020F0502020204030204" pitchFamily="34" charset="0"/>
                        </a:rPr>
                        <a:t>1.0</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2496959728"/>
                  </a:ext>
                </a:extLst>
              </a:tr>
              <a:tr h="235744">
                <a:tc>
                  <a:txBody>
                    <a:bodyPr/>
                    <a:lstStyle/>
                    <a:p>
                      <a:pPr algn="l" fontAlgn="b"/>
                      <a:r>
                        <a:rPr lang="en-US" sz="1500" b="0" i="0" u="none" strike="noStrike" dirty="0">
                          <a:solidFill>
                            <a:srgbClr val="000000"/>
                          </a:solidFill>
                          <a:effectLst/>
                          <a:latin typeface="Calibri"/>
                        </a:rPr>
                        <a:t>Blood pressure follow up</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000000"/>
                          </a:solidFill>
                          <a:effectLst/>
                          <a:latin typeface="Calibri"/>
                        </a:rPr>
                        <a:t>60</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1500" b="0" i="0" u="none" strike="noStrike" dirty="0">
                          <a:solidFill>
                            <a:srgbClr val="000000"/>
                          </a:solidFill>
                          <a:effectLst/>
                          <a:latin typeface="Calibri"/>
                        </a:rPr>
                        <a:t>4.1</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25865796"/>
                  </a:ext>
                </a:extLst>
              </a:tr>
              <a:tr h="235744">
                <a:tc>
                  <a:txBody>
                    <a:bodyPr/>
                    <a:lstStyle/>
                    <a:p>
                      <a:pPr algn="l" fontAlgn="b"/>
                      <a:r>
                        <a:rPr lang="en-US" sz="1500" b="0" i="0" u="none" strike="noStrike" dirty="0">
                          <a:solidFill>
                            <a:srgbClr val="000000"/>
                          </a:solidFill>
                          <a:effectLst/>
                          <a:latin typeface="Calibri"/>
                        </a:rPr>
                        <a:t>Vaccination</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panose="020F0502020204030204" pitchFamily="34" charset="0"/>
                        </a:rPr>
                        <a:t>34</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2.3</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598736689"/>
                  </a:ext>
                </a:extLst>
              </a:tr>
              <a:tr h="235744">
                <a:tc>
                  <a:txBody>
                    <a:bodyPr/>
                    <a:lstStyle/>
                    <a:p>
                      <a:pPr algn="l" fontAlgn="b"/>
                      <a:r>
                        <a:rPr lang="en-US" sz="1500" b="0" i="0" u="none" strike="noStrike" dirty="0">
                          <a:solidFill>
                            <a:srgbClr val="000000"/>
                          </a:solidFill>
                          <a:effectLst/>
                          <a:latin typeface="Calibri" panose="020F0502020204030204" pitchFamily="34" charset="0"/>
                        </a:rPr>
                        <a:t>Specialty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effectLst/>
                          <a:latin typeface="Calibri"/>
                        </a:rPr>
                        <a:t>21</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effectLst/>
                          <a:latin typeface="Calibri"/>
                        </a:rPr>
                        <a:t>1.5</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783528851"/>
                  </a:ext>
                </a:extLst>
              </a:tr>
              <a:tr h="235744">
                <a:tc>
                  <a:txBody>
                    <a:bodyPr/>
                    <a:lstStyle/>
                    <a:p>
                      <a:pPr algn="l" fontAlgn="b"/>
                      <a:r>
                        <a:rPr lang="en-US" sz="1500" b="0" i="0" u="none" strike="noStrike" dirty="0">
                          <a:solidFill>
                            <a:srgbClr val="000000"/>
                          </a:solidFill>
                          <a:effectLst/>
                          <a:latin typeface="Calibri"/>
                        </a:rPr>
                        <a:t>Other medical care</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68</a:t>
                      </a:r>
                      <a:endParaRPr lang="en-US" sz="15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fontAlgn="b"/>
                      <a:r>
                        <a:rPr lang="en-US" sz="1500" b="0" i="0" u="none" strike="noStrike" dirty="0">
                          <a:solidFill>
                            <a:srgbClr val="000000"/>
                          </a:solidFill>
                          <a:effectLst/>
                          <a:latin typeface="Calibri"/>
                        </a:rPr>
                        <a:t>4.7</a:t>
                      </a:r>
                    </a:p>
                  </a:txBody>
                  <a:tcPr marL="7144" marR="7144" marT="7144"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428467210"/>
                  </a:ext>
                </a:extLst>
              </a:tr>
            </a:tbl>
          </a:graphicData>
        </a:graphic>
      </p:graphicFrame>
      <p:sp>
        <p:nvSpPr>
          <p:cNvPr id="3" name="Donut 2">
            <a:extLst>
              <a:ext uri="{FF2B5EF4-FFF2-40B4-BE49-F238E27FC236}">
                <a16:creationId xmlns:a16="http://schemas.microsoft.com/office/drawing/2014/main" id="{A1E94F67-6E93-37A2-6B07-16F786EBE614}"/>
              </a:ext>
            </a:extLst>
          </p:cNvPr>
          <p:cNvSpPr/>
          <p:nvPr/>
        </p:nvSpPr>
        <p:spPr>
          <a:xfrm>
            <a:off x="3866528" y="1464806"/>
            <a:ext cx="705473" cy="412107"/>
          </a:xfrm>
          <a:prstGeom prst="donut">
            <a:avLst>
              <a:gd name="adj" fmla="val 13176"/>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5" name="Donut 4">
            <a:extLst>
              <a:ext uri="{FF2B5EF4-FFF2-40B4-BE49-F238E27FC236}">
                <a16:creationId xmlns:a16="http://schemas.microsoft.com/office/drawing/2014/main" id="{F6C6A1D9-809B-D7FB-2496-9099131CFB2D}"/>
              </a:ext>
            </a:extLst>
          </p:cNvPr>
          <p:cNvSpPr/>
          <p:nvPr/>
        </p:nvSpPr>
        <p:spPr>
          <a:xfrm>
            <a:off x="3866528" y="3343955"/>
            <a:ext cx="705473" cy="412107"/>
          </a:xfrm>
          <a:prstGeom prst="donut">
            <a:avLst>
              <a:gd name="adj" fmla="val 13176"/>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TextBox 6">
            <a:extLst>
              <a:ext uri="{FF2B5EF4-FFF2-40B4-BE49-F238E27FC236}">
                <a16:creationId xmlns:a16="http://schemas.microsoft.com/office/drawing/2014/main" id="{02EB7FCD-A703-F12F-62AF-0364D17FD9FB}"/>
              </a:ext>
            </a:extLst>
          </p:cNvPr>
          <p:cNvSpPr txBox="1"/>
          <p:nvPr/>
        </p:nvSpPr>
        <p:spPr>
          <a:xfrm>
            <a:off x="305181" y="4798284"/>
            <a:ext cx="4574286" cy="253916"/>
          </a:xfrm>
          <a:prstGeom prst="rect">
            <a:avLst/>
          </a:prstGeom>
          <a:noFill/>
        </p:spPr>
        <p:txBody>
          <a:bodyPr wrap="square">
            <a:spAutoFit/>
          </a:bodyPr>
          <a:lstStyle/>
          <a:p>
            <a:r>
              <a:rPr lang="en-US" sz="1050" dirty="0"/>
              <a:t>Data from December 13, 2023- January 14, 2026*</a:t>
            </a:r>
          </a:p>
        </p:txBody>
      </p:sp>
    </p:spTree>
    <p:extLst>
      <p:ext uri="{BB962C8B-B14F-4D97-AF65-F5344CB8AC3E}">
        <p14:creationId xmlns:p14="http://schemas.microsoft.com/office/powerpoint/2010/main" val="24871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B396-ECA6-5A34-5AE3-6B04302C3F2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C6B0AE-2B24-7CB0-F757-9E7BCA2448DF}"/>
              </a:ext>
            </a:extLst>
          </p:cNvPr>
          <p:cNvSpPr txBox="1"/>
          <p:nvPr/>
        </p:nvSpPr>
        <p:spPr>
          <a:xfrm>
            <a:off x="144018" y="4899034"/>
            <a:ext cx="6858000" cy="488933"/>
          </a:xfrm>
          <a:prstGeom prst="rect">
            <a:avLst/>
          </a:prstGeom>
        </p:spPr>
        <p:txBody>
          <a:bodyPr vert="horz" lIns="68580" tIns="34290" rIns="68580" bIns="34290" rtlCol="0" anchor="ctr">
            <a:normAutofit/>
          </a:bodyPr>
          <a:lstStyle/>
          <a:p>
            <a:pPr algn="ctr">
              <a:lnSpc>
                <a:spcPct val="90000"/>
              </a:lnSpc>
              <a:spcBef>
                <a:spcPts val="750"/>
              </a:spcBef>
            </a:pPr>
            <a:endParaRPr lang="en-US" sz="1800" b="1" kern="1200" dirty="0">
              <a:solidFill>
                <a:schemeClr val="tx1"/>
              </a:solidFill>
              <a:latin typeface="+mn-lt"/>
              <a:ea typeface="+mn-ea"/>
              <a:cs typeface="+mn-cs"/>
            </a:endParaRPr>
          </a:p>
        </p:txBody>
      </p:sp>
      <p:sp>
        <p:nvSpPr>
          <p:cNvPr id="6" name="Title 2">
            <a:extLst>
              <a:ext uri="{FF2B5EF4-FFF2-40B4-BE49-F238E27FC236}">
                <a16:creationId xmlns:a16="http://schemas.microsoft.com/office/drawing/2014/main" id="{B87E638A-6BCD-DC24-3B5B-4F65734F9F85}"/>
              </a:ext>
            </a:extLst>
          </p:cNvPr>
          <p:cNvSpPr txBox="1">
            <a:spLocks/>
          </p:cNvSpPr>
          <p:nvPr/>
        </p:nvSpPr>
        <p:spPr>
          <a:xfrm>
            <a:off x="514351" y="120919"/>
            <a:ext cx="7886699" cy="608796"/>
          </a:xfrm>
          <a:prstGeom prst="rect">
            <a:avLst/>
          </a:prstGeom>
          <a:noFill/>
        </p:spPr>
        <p:txBody>
          <a:bodyPr lIns="68580" tIns="34290" rIns="68580" bIns="3429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u="sng" dirty="0">
                <a:solidFill>
                  <a:schemeClr val="bg1"/>
                </a:solidFill>
              </a:rPr>
              <a:t>Patient Preferences</a:t>
            </a:r>
            <a:r>
              <a:rPr lang="en-US" sz="2700" b="1" dirty="0">
                <a:solidFill>
                  <a:schemeClr val="bg1"/>
                </a:solidFill>
              </a:rPr>
              <a:t>: What do people want?</a:t>
            </a:r>
            <a:endParaRPr lang="en-US" sz="2700">
              <a:solidFill>
                <a:schemeClr val="bg1"/>
              </a:solidFill>
              <a:ea typeface="Calibri Light"/>
              <a:cs typeface="Calibri Light"/>
            </a:endParaRPr>
          </a:p>
        </p:txBody>
      </p:sp>
      <p:sp>
        <p:nvSpPr>
          <p:cNvPr id="3" name="TextBox 2">
            <a:extLst>
              <a:ext uri="{FF2B5EF4-FFF2-40B4-BE49-F238E27FC236}">
                <a16:creationId xmlns:a16="http://schemas.microsoft.com/office/drawing/2014/main" id="{A86F8CB6-934C-D85F-ECD8-B55572320FB4}"/>
              </a:ext>
            </a:extLst>
          </p:cNvPr>
          <p:cNvSpPr txBox="1"/>
          <p:nvPr/>
        </p:nvSpPr>
        <p:spPr>
          <a:xfrm>
            <a:off x="0" y="4835856"/>
            <a:ext cx="3194693" cy="230832"/>
          </a:xfrm>
          <a:prstGeom prst="rect">
            <a:avLst/>
          </a:prstGeom>
          <a:noFill/>
        </p:spPr>
        <p:txBody>
          <a:bodyPr wrap="square" lIns="68580" tIns="34290" rIns="68580" bIns="34290" rtlCol="0" anchor="t">
            <a:spAutoFit/>
          </a:bodyPr>
          <a:lstStyle/>
          <a:p>
            <a:r>
              <a:rPr lang="en-US" sz="1050" dirty="0"/>
              <a:t>December 13, 2023- January 14, 2026*</a:t>
            </a:r>
          </a:p>
        </p:txBody>
      </p:sp>
      <p:pic>
        <p:nvPicPr>
          <p:cNvPr id="8" name="Picture 7" descr="A pie chart with different colored circles&#10;&#10;AI-generated content may be incorrect.">
            <a:extLst>
              <a:ext uri="{FF2B5EF4-FFF2-40B4-BE49-F238E27FC236}">
                <a16:creationId xmlns:a16="http://schemas.microsoft.com/office/drawing/2014/main" id="{A24663CC-A2D1-747F-655D-6FB43B5B069F}"/>
              </a:ext>
            </a:extLst>
          </p:cNvPr>
          <p:cNvPicPr>
            <a:picLocks noChangeAspect="1"/>
          </p:cNvPicPr>
          <p:nvPr/>
        </p:nvPicPr>
        <p:blipFill>
          <a:blip r:embed="rId3"/>
          <a:stretch>
            <a:fillRect/>
          </a:stretch>
        </p:blipFill>
        <p:spPr>
          <a:xfrm>
            <a:off x="1320655" y="1004826"/>
            <a:ext cx="6525250" cy="3697829"/>
          </a:xfrm>
          <a:prstGeom prst="rect">
            <a:avLst/>
          </a:prstGeom>
        </p:spPr>
      </p:pic>
    </p:spTree>
    <p:extLst>
      <p:ext uri="{BB962C8B-B14F-4D97-AF65-F5344CB8AC3E}">
        <p14:creationId xmlns:p14="http://schemas.microsoft.com/office/powerpoint/2010/main" val="944637021"/>
      </p:ext>
    </p:extLst>
  </p:cSld>
  <p:clrMapOvr>
    <a:masterClrMapping/>
  </p:clrMapOvr>
  <mc:AlternateContent xmlns:mc="http://schemas.openxmlformats.org/markup-compatibility/2006" xmlns:p14="http://schemas.microsoft.com/office/powerpoint/2010/main">
    <mc:Choice Requires="p14">
      <p:transition spd="slow" p14:dur="2000" advTm="796"/>
    </mc:Choice>
    <mc:Fallback xmlns="">
      <p:transition spd="slow" advTm="7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3296-25F8-A77F-46A0-B9CEC9880F98}"/>
              </a:ext>
            </a:extLst>
          </p:cNvPr>
          <p:cNvSpPr>
            <a:spLocks noGrp="1"/>
          </p:cNvSpPr>
          <p:nvPr>
            <p:ph type="title"/>
          </p:nvPr>
        </p:nvSpPr>
        <p:spPr>
          <a:xfrm>
            <a:off x="464698" y="255637"/>
            <a:ext cx="8454451" cy="1028700"/>
          </a:xfrm>
        </p:spPr>
        <p:txBody>
          <a:bodyPr>
            <a:normAutofit/>
          </a:bodyPr>
          <a:lstStyle/>
          <a:p>
            <a:r>
              <a:rPr lang="en-US" sz="2800" b="1">
                <a:solidFill>
                  <a:schemeClr val="accent6"/>
                </a:solidFill>
                <a:cs typeface="Arial"/>
              </a:rPr>
              <a:t>Outline</a:t>
            </a:r>
          </a:p>
        </p:txBody>
      </p:sp>
      <p:sp>
        <p:nvSpPr>
          <p:cNvPr id="3" name="Text Placeholder 2">
            <a:extLst>
              <a:ext uri="{FF2B5EF4-FFF2-40B4-BE49-F238E27FC236}">
                <a16:creationId xmlns:a16="http://schemas.microsoft.com/office/drawing/2014/main" id="{A1170257-FFF1-37A6-126B-49C948DDD3EA}"/>
              </a:ext>
            </a:extLst>
          </p:cNvPr>
          <p:cNvSpPr>
            <a:spLocks noGrp="1"/>
          </p:cNvSpPr>
          <p:nvPr>
            <p:ph type="body" sz="quarter" idx="10"/>
          </p:nvPr>
        </p:nvSpPr>
        <p:spPr>
          <a:xfrm>
            <a:off x="464697" y="1178623"/>
            <a:ext cx="8454010" cy="3546209"/>
          </a:xfrm>
        </p:spPr>
        <p:txBody>
          <a:bodyPr lIns="91440" tIns="45720" rIns="91440" bIns="45720" anchor="t">
            <a:normAutofit fontScale="92500" lnSpcReduction="20000"/>
          </a:bodyPr>
          <a:lstStyle/>
          <a:p>
            <a:pPr marL="285115" indent="-285115"/>
            <a:r>
              <a:rPr lang="en-US" dirty="0"/>
              <a:t>Overview of the epidemiology of substance use and Substance Use Disorders (SUDs) in the United States and their impact on HIV </a:t>
            </a:r>
          </a:p>
          <a:p>
            <a:r>
              <a:rPr lang="en-US" dirty="0"/>
              <a:t>Review of current screening and diagnostic measures for SUDs</a:t>
            </a:r>
          </a:p>
          <a:p>
            <a:pPr marL="285115" indent="-285115"/>
            <a:r>
              <a:rPr lang="en-US" dirty="0"/>
              <a:t>Review current &amp; promising treatment options for SUDs</a:t>
            </a:r>
          </a:p>
          <a:p>
            <a:pPr marL="285115" indent="-285115"/>
            <a:r>
              <a:rPr lang="en-US" sz="2750" dirty="0">
                <a:cs typeface="Arial"/>
              </a:rPr>
              <a:t>Review novel ways to overcome barriers to help persons with SUDs start </a:t>
            </a:r>
            <a:r>
              <a:rPr lang="en-US" sz="2750" dirty="0" err="1">
                <a:cs typeface="Arial"/>
              </a:rPr>
              <a:t>PrEP</a:t>
            </a:r>
            <a:r>
              <a:rPr lang="en-US" sz="2750" dirty="0">
                <a:cs typeface="Arial"/>
              </a:rPr>
              <a:t> / ART including long-acting formulations and retain in care</a:t>
            </a:r>
          </a:p>
        </p:txBody>
      </p:sp>
    </p:spTree>
    <p:extLst>
      <p:ext uri="{BB962C8B-B14F-4D97-AF65-F5344CB8AC3E}">
        <p14:creationId xmlns:p14="http://schemas.microsoft.com/office/powerpoint/2010/main" val="1940124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7F2B-5CA7-6A3A-E653-CA4E7F648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7511E-E5D5-C0DD-7943-2A50721F1389}"/>
              </a:ext>
            </a:extLst>
          </p:cNvPr>
          <p:cNvSpPr>
            <a:spLocks noGrp="1"/>
          </p:cNvSpPr>
          <p:nvPr>
            <p:ph type="title"/>
          </p:nvPr>
        </p:nvSpPr>
        <p:spPr>
          <a:xfrm>
            <a:off x="214748" y="111737"/>
            <a:ext cx="8654933" cy="891540"/>
          </a:xfrm>
        </p:spPr>
        <p:txBody>
          <a:bodyPr>
            <a:normAutofit fontScale="90000"/>
          </a:bodyPr>
          <a:lstStyle/>
          <a:p>
            <a:pPr algn="ctr"/>
            <a:r>
              <a:rPr lang="en-US" b="1" dirty="0">
                <a:solidFill>
                  <a:srgbClr val="D6201A"/>
                </a:solidFill>
              </a:rPr>
              <a:t>3,394 Prescriptions Dispensed by Medical Condition: </a:t>
            </a:r>
          </a:p>
        </p:txBody>
      </p:sp>
      <p:sp>
        <p:nvSpPr>
          <p:cNvPr id="8" name="5-Point Star 7">
            <a:extLst>
              <a:ext uri="{FF2B5EF4-FFF2-40B4-BE49-F238E27FC236}">
                <a16:creationId xmlns:a16="http://schemas.microsoft.com/office/drawing/2014/main" id="{783E7908-C4D3-1276-93EA-79B3E1484571}"/>
              </a:ext>
            </a:extLst>
          </p:cNvPr>
          <p:cNvSpPr/>
          <p:nvPr/>
        </p:nvSpPr>
        <p:spPr>
          <a:xfrm>
            <a:off x="294743" y="1657798"/>
            <a:ext cx="382089" cy="26452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5-Point Star 8">
            <a:extLst>
              <a:ext uri="{FF2B5EF4-FFF2-40B4-BE49-F238E27FC236}">
                <a16:creationId xmlns:a16="http://schemas.microsoft.com/office/drawing/2014/main" id="{E7E861D9-0617-6371-ACF5-1FD4154D141F}"/>
              </a:ext>
            </a:extLst>
          </p:cNvPr>
          <p:cNvSpPr/>
          <p:nvPr/>
        </p:nvSpPr>
        <p:spPr>
          <a:xfrm>
            <a:off x="265364" y="2057113"/>
            <a:ext cx="382089" cy="26452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5-Point Star 9">
            <a:extLst>
              <a:ext uri="{FF2B5EF4-FFF2-40B4-BE49-F238E27FC236}">
                <a16:creationId xmlns:a16="http://schemas.microsoft.com/office/drawing/2014/main" id="{621560F7-07E2-EDAB-22BA-F786A63C3EFD}"/>
              </a:ext>
            </a:extLst>
          </p:cNvPr>
          <p:cNvSpPr/>
          <p:nvPr/>
        </p:nvSpPr>
        <p:spPr>
          <a:xfrm>
            <a:off x="300446" y="2868959"/>
            <a:ext cx="382089" cy="264523"/>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5-Point Star 6">
            <a:extLst>
              <a:ext uri="{FF2B5EF4-FFF2-40B4-BE49-F238E27FC236}">
                <a16:creationId xmlns:a16="http://schemas.microsoft.com/office/drawing/2014/main" id="{A7F87CDF-D45D-9332-F5D7-73ADE1BC7A1C}"/>
              </a:ext>
            </a:extLst>
          </p:cNvPr>
          <p:cNvSpPr/>
          <p:nvPr/>
        </p:nvSpPr>
        <p:spPr>
          <a:xfrm>
            <a:off x="300446" y="3163824"/>
            <a:ext cx="382089" cy="264522"/>
          </a:xfrm>
          <a:prstGeom prst="star5">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3" name="Table 2">
            <a:extLst>
              <a:ext uri="{FF2B5EF4-FFF2-40B4-BE49-F238E27FC236}">
                <a16:creationId xmlns:a16="http://schemas.microsoft.com/office/drawing/2014/main" id="{2BE4E511-8EBA-4C7D-FBF6-10DC13D25A31}"/>
              </a:ext>
            </a:extLst>
          </p:cNvPr>
          <p:cNvGraphicFramePr>
            <a:graphicFrameLocks noGrp="1"/>
          </p:cNvGraphicFramePr>
          <p:nvPr/>
        </p:nvGraphicFramePr>
        <p:xfrm>
          <a:off x="615622" y="1033621"/>
          <a:ext cx="3595769" cy="3709025"/>
        </p:xfrm>
        <a:graphic>
          <a:graphicData uri="http://schemas.openxmlformats.org/drawingml/2006/table">
            <a:tbl>
              <a:tblPr firstRow="1" firstCol="1">
                <a:tableStyleId>{72833802-FEF1-4C79-8D5D-14CF1EAF98D9}</a:tableStyleId>
              </a:tblPr>
              <a:tblGrid>
                <a:gridCol w="2389984">
                  <a:extLst>
                    <a:ext uri="{9D8B030D-6E8A-4147-A177-3AD203B41FA5}">
                      <a16:colId xmlns:a16="http://schemas.microsoft.com/office/drawing/2014/main" val="1393716693"/>
                    </a:ext>
                  </a:extLst>
                </a:gridCol>
                <a:gridCol w="532273">
                  <a:extLst>
                    <a:ext uri="{9D8B030D-6E8A-4147-A177-3AD203B41FA5}">
                      <a16:colId xmlns:a16="http://schemas.microsoft.com/office/drawing/2014/main" val="3048396108"/>
                    </a:ext>
                  </a:extLst>
                </a:gridCol>
                <a:gridCol w="673512">
                  <a:extLst>
                    <a:ext uri="{9D8B030D-6E8A-4147-A177-3AD203B41FA5}">
                      <a16:colId xmlns:a16="http://schemas.microsoft.com/office/drawing/2014/main" val="3160072650"/>
                    </a:ext>
                  </a:extLst>
                </a:gridCol>
              </a:tblGrid>
              <a:tr h="286463">
                <a:tc>
                  <a:txBody>
                    <a:bodyPr/>
                    <a:lstStyle/>
                    <a:p>
                      <a:pPr marL="0" marR="0">
                        <a:lnSpc>
                          <a:spcPct val="115000"/>
                        </a:lnSpc>
                      </a:pPr>
                      <a:r>
                        <a:rPr lang="en-US" sz="1500" b="1" kern="100" dirty="0">
                          <a:solidFill>
                            <a:schemeClr val="bg1"/>
                          </a:solidFill>
                          <a:effectLst/>
                          <a:latin typeface="+mn-lt"/>
                          <a:ea typeface="+mn-ea"/>
                          <a:cs typeface="+mn-cs"/>
                        </a:rPr>
                        <a:t>Medical Purpose of drug</a:t>
                      </a:r>
                    </a:p>
                  </a:txBody>
                  <a:tcPr marL="7144" marR="7144" marT="7144" marB="0" anchor="b">
                    <a:solidFill>
                      <a:schemeClr val="accent2"/>
                    </a:solidFill>
                  </a:tcPr>
                </a:tc>
                <a:tc>
                  <a:txBody>
                    <a:bodyPr/>
                    <a:lstStyle/>
                    <a:p>
                      <a:pPr marL="0" marR="0" algn="ctr">
                        <a:lnSpc>
                          <a:spcPct val="115000"/>
                        </a:lnSpc>
                      </a:pPr>
                      <a:r>
                        <a:rPr lang="en-US" sz="1500" kern="100" dirty="0">
                          <a:effectLst/>
                        </a:rPr>
                        <a:t>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0" anchor="b">
                    <a:solidFill>
                      <a:schemeClr val="accent2"/>
                    </a:solidFill>
                  </a:tcPr>
                </a:tc>
                <a:tc>
                  <a:txBody>
                    <a:bodyPr/>
                    <a:lstStyle/>
                    <a:p>
                      <a:pPr marL="0" marR="0" algn="ctr">
                        <a:lnSpc>
                          <a:spcPct val="115000"/>
                        </a:lnSpc>
                      </a:pPr>
                      <a:r>
                        <a:rPr lang="en-US" sz="1500" kern="100" dirty="0">
                          <a:effectLst/>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0" anchor="b">
                    <a:solidFill>
                      <a:schemeClr val="accent2"/>
                    </a:solidFill>
                  </a:tcPr>
                </a:tc>
                <a:extLst>
                  <a:ext uri="{0D108BD9-81ED-4DB2-BD59-A6C34878D82A}">
                    <a16:rowId xmlns:a16="http://schemas.microsoft.com/office/drawing/2014/main" val="2937532303"/>
                  </a:ext>
                </a:extLst>
              </a:tr>
              <a:tr h="263274">
                <a:tc>
                  <a:txBody>
                    <a:bodyPr/>
                    <a:lstStyle/>
                    <a:p>
                      <a:pPr algn="l" rtl="0" fontAlgn="ctr"/>
                      <a:r>
                        <a:rPr lang="en-US" sz="1500" b="0" i="0" u="none" strike="noStrike" dirty="0">
                          <a:solidFill>
                            <a:srgbClr val="FF0000"/>
                          </a:solidFill>
                          <a:effectLst/>
                          <a:latin typeface="Calibri"/>
                        </a:rPr>
                        <a:t>Hypertension</a:t>
                      </a:r>
                    </a:p>
                  </a:txBody>
                  <a:tcPr marL="7144" marR="7144" marT="7144" marB="0" anchor="ctr"/>
                </a:tc>
                <a:tc>
                  <a:txBody>
                    <a:bodyPr/>
                    <a:lstStyle/>
                    <a:p>
                      <a:pPr algn="ctr" fontAlgn="b"/>
                      <a:r>
                        <a:rPr lang="en-US" sz="1500" b="0" i="0" u="none" strike="noStrike" dirty="0">
                          <a:solidFill>
                            <a:srgbClr val="FF0000"/>
                          </a:solidFill>
                          <a:effectLst/>
                          <a:latin typeface="Calibri"/>
                        </a:rPr>
                        <a:t>450</a:t>
                      </a:r>
                      <a:endParaRPr lang="en-US" sz="1000" dirty="0"/>
                    </a:p>
                  </a:txBody>
                  <a:tcPr marL="7144" marR="7144" marT="7144" marB="0" anchor="b"/>
                </a:tc>
                <a:tc>
                  <a:txBody>
                    <a:bodyPr/>
                    <a:lstStyle/>
                    <a:p>
                      <a:pPr algn="ctr" fontAlgn="b"/>
                      <a:r>
                        <a:rPr lang="en-US" sz="1500" b="0" i="0" u="none" strike="noStrike" dirty="0">
                          <a:solidFill>
                            <a:srgbClr val="FF0000"/>
                          </a:solidFill>
                          <a:effectLst/>
                          <a:latin typeface="Calibri"/>
                        </a:rPr>
                        <a:t>13.3</a:t>
                      </a:r>
                      <a:endParaRPr lang="en-US" sz="1500" b="0" i="0" u="none" strike="noStrike" dirty="0">
                        <a:solidFill>
                          <a:srgbClr val="FF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960083252"/>
                  </a:ext>
                </a:extLst>
              </a:tr>
              <a:tr h="263274">
                <a:tc>
                  <a:txBody>
                    <a:bodyPr/>
                    <a:lstStyle/>
                    <a:p>
                      <a:pPr algn="l" rtl="0" fontAlgn="ctr"/>
                      <a:r>
                        <a:rPr lang="en-US" sz="1500" b="0" i="0" u="none" strike="noStrike" dirty="0">
                          <a:solidFill>
                            <a:srgbClr val="000000"/>
                          </a:solidFill>
                          <a:effectLst/>
                          <a:latin typeface="Calibri" panose="020F0502020204030204" pitchFamily="34" charset="0"/>
                        </a:rPr>
                        <a:t>HIV treatment (ART)</a:t>
                      </a:r>
                    </a:p>
                  </a:txBody>
                  <a:tcPr marL="7144" marR="7144" marT="7144" marB="0" anchor="ctr"/>
                </a:tc>
                <a:tc>
                  <a:txBody>
                    <a:bodyPr/>
                    <a:lstStyle/>
                    <a:p>
                      <a:pPr algn="ctr" fontAlgn="b"/>
                      <a:r>
                        <a:rPr lang="en-US" sz="1500" b="0" i="0" u="none" strike="noStrike" dirty="0">
                          <a:solidFill>
                            <a:srgbClr val="000000"/>
                          </a:solidFill>
                          <a:effectLst/>
                          <a:latin typeface="Calibri"/>
                        </a:rPr>
                        <a:t>42</a:t>
                      </a:r>
                    </a:p>
                  </a:txBody>
                  <a:tcPr marL="7144" marR="7144" marT="7144" marB="0" anchor="b"/>
                </a:tc>
                <a:tc>
                  <a:txBody>
                    <a:bodyPr/>
                    <a:lstStyle/>
                    <a:p>
                      <a:pPr algn="ctr" fontAlgn="b"/>
                      <a:r>
                        <a:rPr lang="en-US" sz="1500" b="0" i="0" u="none" strike="noStrike" dirty="0">
                          <a:solidFill>
                            <a:srgbClr val="000000"/>
                          </a:solidFill>
                          <a:effectLst/>
                          <a:latin typeface="Calibri"/>
                        </a:rPr>
                        <a:t>1.3</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84776038"/>
                  </a:ext>
                </a:extLst>
              </a:tr>
              <a:tr h="263274">
                <a:tc>
                  <a:txBody>
                    <a:bodyPr/>
                    <a:lstStyle/>
                    <a:p>
                      <a:pPr algn="l" rtl="0" fontAlgn="ctr"/>
                      <a:r>
                        <a:rPr lang="en-US" sz="1500" b="0" i="0" u="none" strike="noStrike" dirty="0">
                          <a:solidFill>
                            <a:srgbClr val="000000"/>
                          </a:solidFill>
                          <a:effectLst/>
                          <a:latin typeface="Calibri"/>
                        </a:rPr>
                        <a:t>HIV Prevention (</a:t>
                      </a:r>
                      <a:r>
                        <a:rPr lang="en-US" sz="1500" b="0" i="0" u="none" strike="noStrike" dirty="0" err="1">
                          <a:solidFill>
                            <a:srgbClr val="000000"/>
                          </a:solidFill>
                          <a:effectLst/>
                          <a:latin typeface="Calibri"/>
                        </a:rPr>
                        <a:t>PrEP</a:t>
                      </a:r>
                      <a:r>
                        <a:rPr lang="en-US" sz="1500" b="0" i="0" u="none" strike="noStrike" dirty="0">
                          <a:solidFill>
                            <a:srgbClr val="000000"/>
                          </a:solidFill>
                          <a:effectLst/>
                          <a:latin typeface="Calibri"/>
                        </a:rPr>
                        <a:t>)</a:t>
                      </a:r>
                    </a:p>
                  </a:txBody>
                  <a:tcPr marL="7144" marR="7144" marT="7144" marB="0" anchor="ctr"/>
                </a:tc>
                <a:tc>
                  <a:txBody>
                    <a:bodyPr/>
                    <a:lstStyle/>
                    <a:p>
                      <a:pPr algn="ctr" fontAlgn="b"/>
                      <a:r>
                        <a:rPr lang="en-US" sz="1500" b="0" i="0" u="none" strike="noStrike" dirty="0">
                          <a:solidFill>
                            <a:srgbClr val="000000"/>
                          </a:solidFill>
                          <a:effectLst/>
                          <a:latin typeface="Calibri"/>
                        </a:rPr>
                        <a:t>49</a:t>
                      </a:r>
                    </a:p>
                  </a:txBody>
                  <a:tcPr marL="7144" marR="7144" marT="7144" marB="0" anchor="b"/>
                </a:tc>
                <a:tc>
                  <a:txBody>
                    <a:bodyPr/>
                    <a:lstStyle/>
                    <a:p>
                      <a:pPr algn="ctr" fontAlgn="b"/>
                      <a:r>
                        <a:rPr lang="en-US" sz="1500" b="0" i="0" u="none" strike="noStrike" dirty="0">
                          <a:solidFill>
                            <a:srgbClr val="000000"/>
                          </a:solidFill>
                          <a:effectLst/>
                          <a:latin typeface="Calibri"/>
                        </a:rPr>
                        <a:t>1.4</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881128874"/>
                  </a:ext>
                </a:extLst>
              </a:tr>
              <a:tr h="263274">
                <a:tc>
                  <a:txBody>
                    <a:bodyPr/>
                    <a:lstStyle/>
                    <a:p>
                      <a:pPr algn="l" rtl="0" fontAlgn="ctr"/>
                      <a:r>
                        <a:rPr lang="en-US" sz="1500" b="0" i="0" u="none" strike="noStrike" dirty="0">
                          <a:solidFill>
                            <a:srgbClr val="000000"/>
                          </a:solidFill>
                          <a:effectLst/>
                          <a:latin typeface="Calibri"/>
                        </a:rPr>
                        <a:t>Hepatitis C</a:t>
                      </a:r>
                    </a:p>
                  </a:txBody>
                  <a:tcPr marL="7144" marR="7144" marT="7144" marB="0" anchor="ctr"/>
                </a:tc>
                <a:tc>
                  <a:txBody>
                    <a:bodyPr/>
                    <a:lstStyle/>
                    <a:p>
                      <a:pPr algn="ctr" fontAlgn="b"/>
                      <a:r>
                        <a:rPr lang="en-US" sz="1500" b="0" i="0" u="none" strike="noStrike" dirty="0">
                          <a:solidFill>
                            <a:srgbClr val="000000"/>
                          </a:solidFill>
                          <a:effectLst/>
                          <a:latin typeface="Calibri"/>
                        </a:rPr>
                        <a:t>29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0" i="0" u="none" strike="noStrike" dirty="0">
                          <a:solidFill>
                            <a:srgbClr val="000000"/>
                          </a:solidFill>
                          <a:effectLst/>
                          <a:latin typeface="Calibri" panose="020F0502020204030204" pitchFamily="34" charset="0"/>
                        </a:rPr>
                        <a:t>0.9</a:t>
                      </a:r>
                    </a:p>
                  </a:txBody>
                  <a:tcPr marL="7144" marR="7144" marT="7144" marB="0" anchor="b"/>
                </a:tc>
                <a:extLst>
                  <a:ext uri="{0D108BD9-81ED-4DB2-BD59-A6C34878D82A}">
                    <a16:rowId xmlns:a16="http://schemas.microsoft.com/office/drawing/2014/main" val="234375730"/>
                  </a:ext>
                </a:extLst>
              </a:tr>
              <a:tr h="263274">
                <a:tc>
                  <a:txBody>
                    <a:bodyPr/>
                    <a:lstStyle/>
                    <a:p>
                      <a:pPr algn="l" rtl="0" fontAlgn="ctr"/>
                      <a:r>
                        <a:rPr lang="en-US" sz="1500" b="0" i="0" u="none" strike="noStrike" dirty="0">
                          <a:solidFill>
                            <a:srgbClr val="FF0000"/>
                          </a:solidFill>
                          <a:effectLst/>
                          <a:latin typeface="Calibri"/>
                        </a:rPr>
                        <a:t>Diabetes</a:t>
                      </a:r>
                    </a:p>
                  </a:txBody>
                  <a:tcPr marL="7144" marR="7144" marT="7144" marB="0" anchor="ctr"/>
                </a:tc>
                <a:tc>
                  <a:txBody>
                    <a:bodyPr/>
                    <a:lstStyle/>
                    <a:p>
                      <a:pPr algn="ctr" fontAlgn="b"/>
                      <a:r>
                        <a:rPr lang="en-US" sz="1500" b="0" i="0" u="none" strike="noStrike" dirty="0">
                          <a:solidFill>
                            <a:srgbClr val="FF0000"/>
                          </a:solidFill>
                          <a:effectLst/>
                          <a:latin typeface="Calibri"/>
                        </a:rPr>
                        <a:t>715</a:t>
                      </a:r>
                    </a:p>
                  </a:txBody>
                  <a:tcPr marL="7144" marR="7144" marT="7144" marB="0" anchor="b"/>
                </a:tc>
                <a:tc>
                  <a:txBody>
                    <a:bodyPr/>
                    <a:lstStyle/>
                    <a:p>
                      <a:pPr algn="ctr" fontAlgn="b"/>
                      <a:r>
                        <a:rPr lang="en-US" sz="1500" b="0" i="0" u="none" strike="noStrike" dirty="0">
                          <a:solidFill>
                            <a:srgbClr val="FF0000"/>
                          </a:solidFill>
                          <a:effectLst/>
                          <a:latin typeface="Calibri"/>
                        </a:rPr>
                        <a:t>21.1</a:t>
                      </a:r>
                    </a:p>
                  </a:txBody>
                  <a:tcPr marL="7144" marR="7144" marT="7144" marB="0" anchor="b"/>
                </a:tc>
                <a:extLst>
                  <a:ext uri="{0D108BD9-81ED-4DB2-BD59-A6C34878D82A}">
                    <a16:rowId xmlns:a16="http://schemas.microsoft.com/office/drawing/2014/main" val="309870455"/>
                  </a:ext>
                </a:extLst>
              </a:tr>
              <a:tr h="263274">
                <a:tc>
                  <a:txBody>
                    <a:bodyPr/>
                    <a:lstStyle/>
                    <a:p>
                      <a:pPr algn="l" rtl="0" fontAlgn="ctr"/>
                      <a:r>
                        <a:rPr lang="en-US" sz="1500" b="0" i="0" u="none" strike="noStrike" dirty="0">
                          <a:solidFill>
                            <a:schemeClr val="tx1"/>
                          </a:solidFill>
                          <a:effectLst/>
                          <a:latin typeface="Calibri"/>
                        </a:rPr>
                        <a:t>Vaccination</a:t>
                      </a:r>
                    </a:p>
                  </a:txBody>
                  <a:tcPr marL="7144" marR="7144" marT="7144" marB="0" anchor="ctr"/>
                </a:tc>
                <a:tc>
                  <a:txBody>
                    <a:bodyPr/>
                    <a:lstStyle/>
                    <a:p>
                      <a:pPr algn="ctr" fontAlgn="b"/>
                      <a:r>
                        <a:rPr lang="en-US" sz="1500" b="0" i="0" u="none" strike="noStrike" dirty="0">
                          <a:solidFill>
                            <a:schemeClr val="tx1"/>
                          </a:solidFill>
                          <a:effectLst/>
                          <a:latin typeface="Calibri"/>
                        </a:rPr>
                        <a:t>125</a:t>
                      </a:r>
                      <a:endParaRPr lang="en-US" sz="1500" b="0" i="0" u="none" strike="noStrike" dirty="0">
                        <a:solidFill>
                          <a:schemeClr val="tx1"/>
                        </a:solidFill>
                        <a:effectLst/>
                        <a:latin typeface="Calibri" panose="020F0502020204030204" pitchFamily="34" charset="0"/>
                      </a:endParaRPr>
                    </a:p>
                  </a:txBody>
                  <a:tcPr marL="7144" marR="7144" marT="7144" marB="0" anchor="b"/>
                </a:tc>
                <a:tc>
                  <a:txBody>
                    <a:bodyPr/>
                    <a:lstStyle/>
                    <a:p>
                      <a:pPr algn="ctr" fontAlgn="b"/>
                      <a:r>
                        <a:rPr lang="en-US" sz="1500" b="0" i="0" u="none" strike="noStrike" dirty="0">
                          <a:solidFill>
                            <a:schemeClr val="tx1"/>
                          </a:solidFill>
                          <a:effectLst/>
                          <a:latin typeface="Calibri"/>
                        </a:rPr>
                        <a:t>3.7</a:t>
                      </a:r>
                    </a:p>
                  </a:txBody>
                  <a:tcPr marL="7144" marR="7144" marT="7144" marB="0" anchor="b"/>
                </a:tc>
                <a:extLst>
                  <a:ext uri="{0D108BD9-81ED-4DB2-BD59-A6C34878D82A}">
                    <a16:rowId xmlns:a16="http://schemas.microsoft.com/office/drawing/2014/main" val="578987945"/>
                  </a:ext>
                </a:extLst>
              </a:tr>
              <a:tr h="263274">
                <a:tc>
                  <a:txBody>
                    <a:bodyPr/>
                    <a:lstStyle/>
                    <a:p>
                      <a:pPr algn="l" rtl="0" fontAlgn="ctr"/>
                      <a:r>
                        <a:rPr lang="en-US" sz="1500" b="0" i="0" u="none" strike="noStrike" dirty="0">
                          <a:solidFill>
                            <a:srgbClr val="000000"/>
                          </a:solidFill>
                          <a:effectLst/>
                          <a:latin typeface="Calibri"/>
                        </a:rPr>
                        <a:t>Alcohol Use (AUD)</a:t>
                      </a:r>
                    </a:p>
                  </a:txBody>
                  <a:tcPr marL="7144" marR="7144" marT="7144" marB="0" anchor="ctr"/>
                </a:tc>
                <a:tc>
                  <a:txBody>
                    <a:bodyPr/>
                    <a:lstStyle/>
                    <a:p>
                      <a:pPr algn="ctr" fontAlgn="b"/>
                      <a:r>
                        <a:rPr lang="en-US" sz="1500" b="0" i="0" u="none" strike="noStrike" dirty="0">
                          <a:solidFill>
                            <a:srgbClr val="000000"/>
                          </a:solidFill>
                          <a:effectLst/>
                          <a:latin typeface="Calibri"/>
                        </a:rPr>
                        <a:t>41</a:t>
                      </a:r>
                    </a:p>
                  </a:txBody>
                  <a:tcPr marL="7144" marR="7144" marT="7144" marB="0" anchor="b"/>
                </a:tc>
                <a:tc>
                  <a:txBody>
                    <a:bodyPr/>
                    <a:lstStyle/>
                    <a:p>
                      <a:pPr algn="ctr" fontAlgn="b"/>
                      <a:r>
                        <a:rPr lang="en-US" sz="1500" b="0" i="0" u="none" strike="noStrike" dirty="0">
                          <a:solidFill>
                            <a:srgbClr val="000000"/>
                          </a:solidFill>
                          <a:effectLst/>
                          <a:latin typeface="Calibri"/>
                        </a:rPr>
                        <a:t>1.2</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04157943"/>
                  </a:ext>
                </a:extLst>
              </a:tr>
              <a:tr h="263274">
                <a:tc>
                  <a:txBody>
                    <a:bodyPr/>
                    <a:lstStyle/>
                    <a:p>
                      <a:pPr algn="l" rtl="0" fontAlgn="ctr"/>
                      <a:r>
                        <a:rPr lang="en-US" sz="1500" b="0" i="0" u="none" strike="noStrike" dirty="0">
                          <a:solidFill>
                            <a:srgbClr val="000000"/>
                          </a:solidFill>
                          <a:effectLst/>
                          <a:latin typeface="Calibri"/>
                        </a:rPr>
                        <a:t>Opioid Use (OUD)</a:t>
                      </a:r>
                    </a:p>
                  </a:txBody>
                  <a:tcPr marL="7144" marR="7144" marT="7144" marB="0" anchor="ctr"/>
                </a:tc>
                <a:tc>
                  <a:txBody>
                    <a:bodyPr/>
                    <a:lstStyle/>
                    <a:p>
                      <a:pPr algn="ctr" fontAlgn="b"/>
                      <a:r>
                        <a:rPr lang="en-US" sz="1500" b="0" i="0" u="none" strike="noStrike" dirty="0">
                          <a:solidFill>
                            <a:srgbClr val="000000"/>
                          </a:solidFill>
                          <a:effectLst/>
                          <a:latin typeface="Calibri"/>
                        </a:rPr>
                        <a:t>66</a:t>
                      </a:r>
                    </a:p>
                  </a:txBody>
                  <a:tcPr marL="7144" marR="7144" marT="7144" marB="0" anchor="b"/>
                </a:tc>
                <a:tc>
                  <a:txBody>
                    <a:bodyPr/>
                    <a:lstStyle/>
                    <a:p>
                      <a:pPr algn="ctr" fontAlgn="b"/>
                      <a:r>
                        <a:rPr lang="en-US" sz="1500" b="0" i="0" u="none" strike="noStrike" dirty="0">
                          <a:solidFill>
                            <a:srgbClr val="000000"/>
                          </a:solidFill>
                          <a:effectLst/>
                          <a:latin typeface="Calibri"/>
                        </a:rPr>
                        <a:t>1.9</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256192827"/>
                  </a:ext>
                </a:extLst>
              </a:tr>
              <a:tr h="263274">
                <a:tc>
                  <a:txBody>
                    <a:bodyPr/>
                    <a:lstStyle/>
                    <a:p>
                      <a:pPr algn="l" rtl="0" fontAlgn="ctr"/>
                      <a:r>
                        <a:rPr lang="en-US" sz="1500" b="0" i="0" u="none" strike="noStrike" dirty="0">
                          <a:solidFill>
                            <a:srgbClr val="FF0000"/>
                          </a:solidFill>
                          <a:effectLst/>
                          <a:latin typeface="Calibri"/>
                        </a:rPr>
                        <a:t>Anxiety</a:t>
                      </a:r>
                    </a:p>
                  </a:txBody>
                  <a:tcPr marL="7144" marR="7144" marT="7144" marB="0" anchor="ctr"/>
                </a:tc>
                <a:tc>
                  <a:txBody>
                    <a:bodyPr/>
                    <a:lstStyle/>
                    <a:p>
                      <a:pPr algn="ctr" fontAlgn="b"/>
                      <a:r>
                        <a:rPr lang="en-US" sz="1500" b="0" i="0" u="none" strike="noStrike" dirty="0">
                          <a:solidFill>
                            <a:srgbClr val="FF0000"/>
                          </a:solidFill>
                          <a:effectLst/>
                          <a:latin typeface="Calibri"/>
                        </a:rPr>
                        <a:t>203</a:t>
                      </a:r>
                    </a:p>
                  </a:txBody>
                  <a:tcPr marL="7144" marR="7144" marT="7144" marB="0" anchor="b"/>
                </a:tc>
                <a:tc>
                  <a:txBody>
                    <a:bodyPr/>
                    <a:lstStyle/>
                    <a:p>
                      <a:pPr algn="ctr" fontAlgn="b"/>
                      <a:r>
                        <a:rPr lang="en-US" sz="1500" b="0" i="0" u="none" strike="noStrike" dirty="0">
                          <a:solidFill>
                            <a:srgbClr val="FF0000"/>
                          </a:solidFill>
                          <a:effectLst/>
                          <a:latin typeface="Calibri"/>
                        </a:rPr>
                        <a:t>6.0</a:t>
                      </a:r>
                    </a:p>
                  </a:txBody>
                  <a:tcPr marL="7144" marR="7144" marT="7144" marB="0" anchor="b"/>
                </a:tc>
                <a:extLst>
                  <a:ext uri="{0D108BD9-81ED-4DB2-BD59-A6C34878D82A}">
                    <a16:rowId xmlns:a16="http://schemas.microsoft.com/office/drawing/2014/main" val="3648922904"/>
                  </a:ext>
                </a:extLst>
              </a:tr>
              <a:tr h="263274">
                <a:tc>
                  <a:txBody>
                    <a:bodyPr/>
                    <a:lstStyle/>
                    <a:p>
                      <a:pPr algn="l" rtl="0" fontAlgn="ctr"/>
                      <a:r>
                        <a:rPr lang="en-US" sz="1500" b="0" i="0" u="none" strike="noStrike" dirty="0">
                          <a:solidFill>
                            <a:srgbClr val="000000"/>
                          </a:solidFill>
                          <a:effectLst/>
                          <a:latin typeface="Calibri"/>
                        </a:rPr>
                        <a:t>PTSD</a:t>
                      </a:r>
                    </a:p>
                  </a:txBody>
                  <a:tcPr marL="7144" marR="7144" marT="7144" marB="0" anchor="ctr"/>
                </a:tc>
                <a:tc>
                  <a:txBody>
                    <a:bodyPr/>
                    <a:lstStyle/>
                    <a:p>
                      <a:pPr algn="ctr" fontAlgn="b"/>
                      <a:r>
                        <a:rPr lang="en-US" sz="1500" b="0" i="0" u="none" strike="noStrike" dirty="0">
                          <a:solidFill>
                            <a:srgbClr val="000000"/>
                          </a:solidFill>
                          <a:effectLst/>
                          <a:latin typeface="Calibri"/>
                        </a:rPr>
                        <a:t>25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0" i="0" u="none" strike="noStrike" dirty="0">
                          <a:solidFill>
                            <a:srgbClr val="000000"/>
                          </a:solidFill>
                          <a:effectLst/>
                          <a:latin typeface="Calibri"/>
                        </a:rPr>
                        <a:t>0.7</a:t>
                      </a:r>
                      <a:endParaRPr lang="en-US" sz="1000" dirty="0"/>
                    </a:p>
                  </a:txBody>
                  <a:tcPr marL="7144" marR="7144" marT="7144" marB="0" anchor="b"/>
                </a:tc>
                <a:extLst>
                  <a:ext uri="{0D108BD9-81ED-4DB2-BD59-A6C34878D82A}">
                    <a16:rowId xmlns:a16="http://schemas.microsoft.com/office/drawing/2014/main" val="3797149435"/>
                  </a:ext>
                </a:extLst>
              </a:tr>
              <a:tr h="263274">
                <a:tc>
                  <a:txBody>
                    <a:bodyPr/>
                    <a:lstStyle/>
                    <a:p>
                      <a:pPr algn="l" rtl="0" fontAlgn="ctr"/>
                      <a:r>
                        <a:rPr lang="en-US" sz="1500" b="0" i="0" u="none" strike="noStrike" dirty="0">
                          <a:solidFill>
                            <a:srgbClr val="FF0000"/>
                          </a:solidFill>
                          <a:effectLst/>
                          <a:latin typeface="Calibri"/>
                        </a:rPr>
                        <a:t>Other Mental Health</a:t>
                      </a:r>
                    </a:p>
                  </a:txBody>
                  <a:tcPr marL="7144" marR="7144" marT="7144" marB="0" anchor="ctr"/>
                </a:tc>
                <a:tc>
                  <a:txBody>
                    <a:bodyPr/>
                    <a:lstStyle/>
                    <a:p>
                      <a:pPr algn="ctr" fontAlgn="b"/>
                      <a:r>
                        <a:rPr lang="en-US" sz="1500" b="0" i="0" u="none" strike="noStrike" dirty="0">
                          <a:solidFill>
                            <a:srgbClr val="FF0000"/>
                          </a:solidFill>
                          <a:effectLst/>
                          <a:latin typeface="Calibri"/>
                        </a:rPr>
                        <a:t>434</a:t>
                      </a:r>
                    </a:p>
                  </a:txBody>
                  <a:tcPr marL="7144" marR="7144" marT="7144" marB="0" anchor="b"/>
                </a:tc>
                <a:tc>
                  <a:txBody>
                    <a:bodyPr/>
                    <a:lstStyle/>
                    <a:p>
                      <a:pPr algn="ctr" fontAlgn="b"/>
                      <a:r>
                        <a:rPr lang="en-US" sz="1500" b="0" i="0" u="none" strike="noStrike" dirty="0">
                          <a:solidFill>
                            <a:srgbClr val="FF0000"/>
                          </a:solidFill>
                          <a:effectLst/>
                          <a:latin typeface="Calibri"/>
                        </a:rPr>
                        <a:t>12.8</a:t>
                      </a:r>
                    </a:p>
                  </a:txBody>
                  <a:tcPr marL="7144" marR="7144" marT="7144" marB="0" anchor="b"/>
                </a:tc>
                <a:extLst>
                  <a:ext uri="{0D108BD9-81ED-4DB2-BD59-A6C34878D82A}">
                    <a16:rowId xmlns:a16="http://schemas.microsoft.com/office/drawing/2014/main" val="600542558"/>
                  </a:ext>
                </a:extLst>
              </a:tr>
              <a:tr h="263274">
                <a:tc>
                  <a:txBody>
                    <a:bodyPr/>
                    <a:lstStyle/>
                    <a:p>
                      <a:pPr algn="l" rtl="0" fontAlgn="ctr"/>
                      <a:r>
                        <a:rPr lang="en-US" sz="1500" b="0" i="0" u="none" strike="noStrike" dirty="0">
                          <a:solidFill>
                            <a:srgbClr val="000000"/>
                          </a:solidFill>
                          <a:effectLst/>
                          <a:latin typeface="Calibri"/>
                        </a:rPr>
                        <a:t>Asthma</a:t>
                      </a:r>
                    </a:p>
                  </a:txBody>
                  <a:tcPr marL="7144" marR="7144" marT="7144" marB="0" anchor="ctr"/>
                </a:tc>
                <a:tc>
                  <a:txBody>
                    <a:bodyPr/>
                    <a:lstStyle/>
                    <a:p>
                      <a:pPr algn="ctr" fontAlgn="b"/>
                      <a:r>
                        <a:rPr lang="en-US" sz="1500" b="0" i="0" u="none" strike="noStrike" dirty="0">
                          <a:solidFill>
                            <a:srgbClr val="000000"/>
                          </a:solidFill>
                          <a:effectLst/>
                          <a:latin typeface="Calibri"/>
                        </a:rPr>
                        <a:t>49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0" i="0" u="none" strike="noStrike" dirty="0">
                          <a:solidFill>
                            <a:srgbClr val="000000"/>
                          </a:solidFill>
                          <a:effectLst/>
                          <a:latin typeface="Calibri"/>
                        </a:rPr>
                        <a:t>1.4</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887033259"/>
                  </a:ext>
                </a:extLst>
              </a:tr>
              <a:tr h="263274">
                <a:tc>
                  <a:txBody>
                    <a:bodyPr/>
                    <a:lstStyle/>
                    <a:p>
                      <a:pPr algn="l" rtl="0" fontAlgn="ctr"/>
                      <a:r>
                        <a:rPr lang="en-US" sz="1500" b="0" i="0" u="none" strike="noStrike" dirty="0">
                          <a:solidFill>
                            <a:srgbClr val="000000"/>
                          </a:solidFill>
                          <a:effectLst/>
                          <a:latin typeface="Calibri"/>
                        </a:rPr>
                        <a:t>Acid Reflux</a:t>
                      </a:r>
                    </a:p>
                  </a:txBody>
                  <a:tcPr marL="7144" marR="7144" marT="7144" marB="0" anchor="ctr"/>
                </a:tc>
                <a:tc>
                  <a:txBody>
                    <a:bodyPr/>
                    <a:lstStyle/>
                    <a:p>
                      <a:pPr algn="ctr" fontAlgn="b"/>
                      <a:r>
                        <a:rPr lang="en-US" sz="1500" b="0" i="0" u="none" strike="noStrike" dirty="0">
                          <a:solidFill>
                            <a:srgbClr val="000000"/>
                          </a:solidFill>
                          <a:effectLst/>
                          <a:latin typeface="Calibri"/>
                        </a:rPr>
                        <a:t>56</a:t>
                      </a:r>
                    </a:p>
                  </a:txBody>
                  <a:tcPr marL="7144" marR="7144" marT="7144" marB="0" anchor="b"/>
                </a:tc>
                <a:tc>
                  <a:txBody>
                    <a:bodyPr/>
                    <a:lstStyle/>
                    <a:p>
                      <a:pPr algn="ctr" fontAlgn="b"/>
                      <a:r>
                        <a:rPr lang="en-US" sz="1500" b="0" i="0" u="none" strike="noStrike" dirty="0">
                          <a:solidFill>
                            <a:srgbClr val="000000"/>
                          </a:solidFill>
                          <a:effectLst/>
                          <a:latin typeface="Calibri" panose="020F0502020204030204" pitchFamily="34" charset="0"/>
                        </a:rPr>
                        <a:t>1.6</a:t>
                      </a:r>
                    </a:p>
                  </a:txBody>
                  <a:tcPr marL="7144" marR="7144" marT="7144" marB="0" anchor="b"/>
                </a:tc>
                <a:extLst>
                  <a:ext uri="{0D108BD9-81ED-4DB2-BD59-A6C34878D82A}">
                    <a16:rowId xmlns:a16="http://schemas.microsoft.com/office/drawing/2014/main" val="1199196637"/>
                  </a:ext>
                </a:extLst>
              </a:tr>
            </a:tbl>
          </a:graphicData>
        </a:graphic>
      </p:graphicFrame>
      <p:graphicFrame>
        <p:nvGraphicFramePr>
          <p:cNvPr id="5" name="Table 4">
            <a:extLst>
              <a:ext uri="{FF2B5EF4-FFF2-40B4-BE49-F238E27FC236}">
                <a16:creationId xmlns:a16="http://schemas.microsoft.com/office/drawing/2014/main" id="{333B9870-DDF5-F6C0-D4C0-AE3103912959}"/>
              </a:ext>
            </a:extLst>
          </p:cNvPr>
          <p:cNvGraphicFramePr>
            <a:graphicFrameLocks noGrp="1"/>
          </p:cNvGraphicFramePr>
          <p:nvPr/>
        </p:nvGraphicFramePr>
        <p:xfrm>
          <a:off x="4662471" y="1028170"/>
          <a:ext cx="3865908" cy="3559931"/>
        </p:xfrm>
        <a:graphic>
          <a:graphicData uri="http://schemas.openxmlformats.org/drawingml/2006/table">
            <a:tbl>
              <a:tblPr firstRow="1" firstCol="1">
                <a:tableStyleId>{72833802-FEF1-4C79-8D5D-14CF1EAF98D9}</a:tableStyleId>
              </a:tblPr>
              <a:tblGrid>
                <a:gridCol w="2350076">
                  <a:extLst>
                    <a:ext uri="{9D8B030D-6E8A-4147-A177-3AD203B41FA5}">
                      <a16:colId xmlns:a16="http://schemas.microsoft.com/office/drawing/2014/main" val="2797212099"/>
                    </a:ext>
                  </a:extLst>
                </a:gridCol>
                <a:gridCol w="791720">
                  <a:extLst>
                    <a:ext uri="{9D8B030D-6E8A-4147-A177-3AD203B41FA5}">
                      <a16:colId xmlns:a16="http://schemas.microsoft.com/office/drawing/2014/main" val="886322139"/>
                    </a:ext>
                  </a:extLst>
                </a:gridCol>
                <a:gridCol w="724112">
                  <a:extLst>
                    <a:ext uri="{9D8B030D-6E8A-4147-A177-3AD203B41FA5}">
                      <a16:colId xmlns:a16="http://schemas.microsoft.com/office/drawing/2014/main" val="893613994"/>
                    </a:ext>
                  </a:extLst>
                </a:gridCol>
              </a:tblGrid>
              <a:tr h="274948">
                <a:tc>
                  <a:txBody>
                    <a:bodyPr/>
                    <a:lstStyle/>
                    <a:p>
                      <a:pPr marL="0" marR="0" lvl="0" indent="114300" algn="l" defTabSz="914400" rtl="0" eaLnBrk="1" fontAlgn="auto" latinLnBrk="0" hangingPunct="1">
                        <a:lnSpc>
                          <a:spcPct val="115000"/>
                        </a:lnSpc>
                        <a:spcBef>
                          <a:spcPts val="0"/>
                        </a:spcBef>
                        <a:spcAft>
                          <a:spcPts val="0"/>
                        </a:spcAft>
                        <a:buClrTx/>
                        <a:buSzTx/>
                        <a:buFontTx/>
                        <a:buNone/>
                        <a:tabLst/>
                        <a:defRPr/>
                      </a:pPr>
                      <a:r>
                        <a:rPr lang="en-US" sz="1500" b="1" kern="100" dirty="0">
                          <a:solidFill>
                            <a:schemeClr val="bg1"/>
                          </a:solidFill>
                          <a:effectLst/>
                        </a:rPr>
                        <a:t>Medical Purpose of drug</a:t>
                      </a:r>
                      <a:endParaRPr lang="en-US" sz="1500" b="1" kern="100" dirty="0">
                        <a:solidFill>
                          <a:schemeClr val="bg1"/>
                        </a:solidFill>
                        <a:effectLst/>
                        <a:latin typeface="+mn-lt"/>
                        <a:ea typeface="+mn-ea"/>
                        <a:cs typeface="+mn-cs"/>
                      </a:endParaRPr>
                    </a:p>
                  </a:txBody>
                  <a:tcPr marL="7144" marR="7144" marT="7144" marB="0" anchor="b"/>
                </a:tc>
                <a:tc>
                  <a:txBody>
                    <a:bodyPr/>
                    <a:lstStyle/>
                    <a:p>
                      <a:pPr marL="0" marR="0" algn="ctr">
                        <a:lnSpc>
                          <a:spcPct val="115000"/>
                        </a:lnSpc>
                      </a:pPr>
                      <a:r>
                        <a:rPr lang="en-US" sz="1500" kern="100" dirty="0">
                          <a:effectLst/>
                        </a:rPr>
                        <a:t>N</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0" anchor="b"/>
                </a:tc>
                <a:tc>
                  <a:txBody>
                    <a:bodyPr/>
                    <a:lstStyle/>
                    <a:p>
                      <a:pPr marL="0" marR="0" algn="ctr">
                        <a:lnSpc>
                          <a:spcPct val="115000"/>
                        </a:lnSpc>
                      </a:pPr>
                      <a:r>
                        <a:rPr lang="en-US" sz="1500" kern="100" dirty="0">
                          <a:effectLst/>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0" anchor="b"/>
                </a:tc>
                <a:extLst>
                  <a:ext uri="{0D108BD9-81ED-4DB2-BD59-A6C34878D82A}">
                    <a16:rowId xmlns:a16="http://schemas.microsoft.com/office/drawing/2014/main" val="3163136809"/>
                  </a:ext>
                </a:extLst>
              </a:tr>
              <a:tr h="252691">
                <a:tc>
                  <a:txBody>
                    <a:bodyPr/>
                    <a:lstStyle/>
                    <a:p>
                      <a:pPr algn="l" rtl="0" fontAlgn="ctr"/>
                      <a:r>
                        <a:rPr lang="en-US" sz="1500" b="0" i="0" u="none" strike="noStrike" dirty="0">
                          <a:solidFill>
                            <a:srgbClr val="000000"/>
                          </a:solidFill>
                          <a:effectLst/>
                          <a:latin typeface="Calibri"/>
                        </a:rPr>
                        <a:t>Skin Rash</a:t>
                      </a:r>
                    </a:p>
                  </a:txBody>
                  <a:tcPr marL="7144" marR="7144" marT="7144" marB="0" anchor="ctr"/>
                </a:tc>
                <a:tc>
                  <a:txBody>
                    <a:bodyPr/>
                    <a:lstStyle/>
                    <a:p>
                      <a:pPr algn="ctr" fontAlgn="b"/>
                      <a:r>
                        <a:rPr lang="en-US" sz="1500" b="0" i="0" u="none" strike="noStrike" dirty="0">
                          <a:solidFill>
                            <a:srgbClr val="000000"/>
                          </a:solidFill>
                          <a:effectLst/>
                          <a:latin typeface="Calibri"/>
                        </a:rPr>
                        <a:t>16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500" b="0" i="0" u="none" strike="noStrike" dirty="0">
                          <a:solidFill>
                            <a:srgbClr val="000000"/>
                          </a:solidFill>
                          <a:effectLst/>
                          <a:latin typeface="Calibri"/>
                        </a:rPr>
                        <a:t>0.5</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62855006"/>
                  </a:ext>
                </a:extLst>
              </a:tr>
              <a:tr h="252691">
                <a:tc>
                  <a:txBody>
                    <a:bodyPr/>
                    <a:lstStyle/>
                    <a:p>
                      <a:pPr algn="l" rtl="0" fontAlgn="ctr"/>
                      <a:r>
                        <a:rPr lang="en-US" sz="1500" b="0" i="0" u="none" strike="noStrike" dirty="0">
                          <a:solidFill>
                            <a:srgbClr val="000000"/>
                          </a:solidFill>
                          <a:effectLst/>
                          <a:latin typeface="Calibri"/>
                        </a:rPr>
                        <a:t>Gynecological</a:t>
                      </a:r>
                    </a:p>
                  </a:txBody>
                  <a:tcPr marL="7144" marR="7144" marT="7144" marB="0" anchor="ctr"/>
                </a:tc>
                <a:tc>
                  <a:txBody>
                    <a:bodyPr/>
                    <a:lstStyle/>
                    <a:p>
                      <a:pPr algn="ctr" fontAlgn="b"/>
                      <a:r>
                        <a:rPr lang="en-US" sz="1500" b="0" i="0" u="none" strike="noStrike" dirty="0">
                          <a:solidFill>
                            <a:srgbClr val="000000"/>
                          </a:solidFill>
                          <a:effectLst/>
                          <a:latin typeface="Calibri"/>
                        </a:rPr>
                        <a:t>48</a:t>
                      </a:r>
                    </a:p>
                  </a:txBody>
                  <a:tcPr marL="7144" marR="7144" marT="7144" marB="0" anchor="b"/>
                </a:tc>
                <a:tc>
                  <a:txBody>
                    <a:bodyPr/>
                    <a:lstStyle/>
                    <a:p>
                      <a:pPr algn="ctr" fontAlgn="b"/>
                      <a:r>
                        <a:rPr lang="en-US" sz="1500" b="0" i="0" u="none" strike="noStrike" dirty="0">
                          <a:solidFill>
                            <a:srgbClr val="000000"/>
                          </a:solidFill>
                          <a:effectLst/>
                          <a:latin typeface="Calibri"/>
                        </a:rPr>
                        <a:t>1.4</a:t>
                      </a:r>
                      <a:endParaRPr lang="en-US" sz="15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743255098"/>
                  </a:ext>
                </a:extLst>
              </a:tr>
              <a:tr h="252691">
                <a:tc>
                  <a:txBody>
                    <a:bodyPr/>
                    <a:lstStyle/>
                    <a:p>
                      <a:pPr algn="l" rtl="0" fontAlgn="ctr"/>
                      <a:r>
                        <a:rPr lang="en-US" sz="1500" b="0" i="0" u="none" strike="noStrike" dirty="0">
                          <a:solidFill>
                            <a:srgbClr val="FF0000"/>
                          </a:solidFill>
                          <a:effectLst/>
                          <a:latin typeface="Calibri"/>
                        </a:rPr>
                        <a:t>Pain </a:t>
                      </a:r>
                    </a:p>
                  </a:txBody>
                  <a:tcPr marL="7144" marR="7144" marT="7144" marB="0" anchor="ctr"/>
                </a:tc>
                <a:tc>
                  <a:txBody>
                    <a:bodyPr/>
                    <a:lstStyle/>
                    <a:p>
                      <a:pPr algn="ctr" fontAlgn="b"/>
                      <a:r>
                        <a:rPr lang="en-US" sz="1500" b="0" i="0" u="none" strike="noStrike" dirty="0">
                          <a:solidFill>
                            <a:srgbClr val="FF0000"/>
                          </a:solidFill>
                          <a:effectLst/>
                          <a:latin typeface="Calibri"/>
                        </a:rPr>
                        <a:t>167</a:t>
                      </a:r>
                    </a:p>
                  </a:txBody>
                  <a:tcPr marL="7144" marR="7144" marT="7144" marB="0" anchor="b"/>
                </a:tc>
                <a:tc>
                  <a:txBody>
                    <a:bodyPr/>
                    <a:lstStyle/>
                    <a:p>
                      <a:pPr algn="ctr" fontAlgn="b"/>
                      <a:r>
                        <a:rPr lang="en-US" sz="1500" b="0" i="0" u="none" strike="noStrike" dirty="0">
                          <a:solidFill>
                            <a:srgbClr val="FF0000"/>
                          </a:solidFill>
                          <a:effectLst/>
                          <a:latin typeface="Calibri"/>
                        </a:rPr>
                        <a:t>5.7</a:t>
                      </a:r>
                    </a:p>
                  </a:txBody>
                  <a:tcPr marL="7144" marR="7144" marT="7144" marB="0" anchor="b"/>
                </a:tc>
                <a:extLst>
                  <a:ext uri="{0D108BD9-81ED-4DB2-BD59-A6C34878D82A}">
                    <a16:rowId xmlns:a16="http://schemas.microsoft.com/office/drawing/2014/main" val="661717105"/>
                  </a:ext>
                </a:extLst>
              </a:tr>
              <a:tr h="252691">
                <a:tc>
                  <a:txBody>
                    <a:bodyPr/>
                    <a:lstStyle/>
                    <a:p>
                      <a:pPr algn="l" rtl="0" fontAlgn="ctr"/>
                      <a:r>
                        <a:rPr lang="en-US" sz="1500" b="0" i="0" u="none" strike="noStrike" dirty="0">
                          <a:solidFill>
                            <a:srgbClr val="000000"/>
                          </a:solidFill>
                          <a:effectLst/>
                          <a:latin typeface="Calibri"/>
                        </a:rPr>
                        <a:t>Pulmonary conditions</a:t>
                      </a:r>
                    </a:p>
                  </a:txBody>
                  <a:tcPr marL="7144" marR="7144" marT="7144" marB="0" anchor="ctr"/>
                </a:tc>
                <a:tc>
                  <a:txBody>
                    <a:bodyPr/>
                    <a:lstStyle/>
                    <a:p>
                      <a:pPr algn="ctr" fontAlgn="b"/>
                      <a:r>
                        <a:rPr lang="en-US" sz="1500" b="0" i="0" u="none" strike="noStrike" dirty="0">
                          <a:solidFill>
                            <a:srgbClr val="000000"/>
                          </a:solidFill>
                          <a:effectLst/>
                          <a:latin typeface="Calibri"/>
                        </a:rPr>
                        <a:t>100</a:t>
                      </a:r>
                    </a:p>
                  </a:txBody>
                  <a:tcPr marL="7144" marR="7144" marT="7144" marB="0" anchor="b"/>
                </a:tc>
                <a:tc>
                  <a:txBody>
                    <a:bodyPr/>
                    <a:lstStyle/>
                    <a:p>
                      <a:pPr algn="ctr" fontAlgn="b"/>
                      <a:r>
                        <a:rPr lang="en-US" sz="1500" b="0" i="0" u="none" strike="noStrike" dirty="0">
                          <a:solidFill>
                            <a:srgbClr val="000000"/>
                          </a:solidFill>
                          <a:effectLst/>
                          <a:latin typeface="Calibri"/>
                        </a:rPr>
                        <a:t>3.5</a:t>
                      </a:r>
                    </a:p>
                  </a:txBody>
                  <a:tcPr marL="7144" marR="7144" marT="7144" marB="0" anchor="b"/>
                </a:tc>
                <a:extLst>
                  <a:ext uri="{0D108BD9-81ED-4DB2-BD59-A6C34878D82A}">
                    <a16:rowId xmlns:a16="http://schemas.microsoft.com/office/drawing/2014/main" val="1140799495"/>
                  </a:ext>
                </a:extLst>
              </a:tr>
              <a:tr h="252691">
                <a:tc>
                  <a:txBody>
                    <a:bodyPr/>
                    <a:lstStyle/>
                    <a:p>
                      <a:pPr algn="l" rtl="0" fontAlgn="ctr"/>
                      <a:r>
                        <a:rPr lang="en-US" sz="1500" b="0" i="0" u="none" strike="noStrike" dirty="0">
                          <a:solidFill>
                            <a:srgbClr val="000000"/>
                          </a:solidFill>
                          <a:effectLst/>
                          <a:latin typeface="Calibri"/>
                        </a:rPr>
                        <a:t>Infections</a:t>
                      </a:r>
                    </a:p>
                  </a:txBody>
                  <a:tcPr marL="7144" marR="7144" marT="7144" marB="0" anchor="ctr"/>
                </a:tc>
                <a:tc>
                  <a:txBody>
                    <a:bodyPr/>
                    <a:lstStyle/>
                    <a:p>
                      <a:pPr algn="ctr" fontAlgn="b"/>
                      <a:r>
                        <a:rPr lang="en-US" sz="1500" b="0" i="0" u="none" strike="noStrike" dirty="0">
                          <a:solidFill>
                            <a:srgbClr val="000000"/>
                          </a:solidFill>
                          <a:effectLst/>
                          <a:latin typeface="Calibri"/>
                        </a:rPr>
                        <a:t>55</a:t>
                      </a:r>
                    </a:p>
                  </a:txBody>
                  <a:tcPr marL="7144" marR="7144" marT="7144" marB="0" anchor="b"/>
                </a:tc>
                <a:tc>
                  <a:txBody>
                    <a:bodyPr/>
                    <a:lstStyle/>
                    <a:p>
                      <a:pPr algn="ctr" fontAlgn="b"/>
                      <a:r>
                        <a:rPr lang="en-US" sz="1500" b="0" i="0" u="none" strike="noStrike" dirty="0">
                          <a:solidFill>
                            <a:srgbClr val="000000"/>
                          </a:solidFill>
                          <a:effectLst/>
                          <a:latin typeface="Calibri"/>
                        </a:rPr>
                        <a:t>1.9</a:t>
                      </a:r>
                    </a:p>
                  </a:txBody>
                  <a:tcPr marL="7144" marR="7144" marT="7144" marB="0" anchor="b"/>
                </a:tc>
                <a:extLst>
                  <a:ext uri="{0D108BD9-81ED-4DB2-BD59-A6C34878D82A}">
                    <a16:rowId xmlns:a16="http://schemas.microsoft.com/office/drawing/2014/main" val="2696095961"/>
                  </a:ext>
                </a:extLst>
              </a:tr>
              <a:tr h="252691">
                <a:tc>
                  <a:txBody>
                    <a:bodyPr/>
                    <a:lstStyle/>
                    <a:p>
                      <a:pPr algn="l" rtl="0" fontAlgn="ctr"/>
                      <a:r>
                        <a:rPr lang="en-US" sz="1500" b="0" i="0" u="none" strike="noStrike" dirty="0">
                          <a:solidFill>
                            <a:srgbClr val="000000"/>
                          </a:solidFill>
                          <a:effectLst/>
                          <a:latin typeface="Calibri"/>
                        </a:rPr>
                        <a:t>Gastrointestinal </a:t>
                      </a:r>
                    </a:p>
                  </a:txBody>
                  <a:tcPr marL="7144" marR="7144" marT="7144" marB="0" anchor="ctr"/>
                </a:tc>
                <a:tc>
                  <a:txBody>
                    <a:bodyPr/>
                    <a:lstStyle/>
                    <a:p>
                      <a:pPr algn="ctr" fontAlgn="b"/>
                      <a:r>
                        <a:rPr lang="en-US" sz="1500" b="0" i="0" u="none" strike="noStrike" dirty="0">
                          <a:solidFill>
                            <a:srgbClr val="000000"/>
                          </a:solidFill>
                          <a:effectLst/>
                          <a:latin typeface="Calibri"/>
                        </a:rPr>
                        <a:t>106</a:t>
                      </a:r>
                    </a:p>
                  </a:txBody>
                  <a:tcPr marL="7144" marR="7144" marT="7144" marB="0" anchor="b"/>
                </a:tc>
                <a:tc>
                  <a:txBody>
                    <a:bodyPr/>
                    <a:lstStyle/>
                    <a:p>
                      <a:pPr algn="ctr" fontAlgn="b"/>
                      <a:r>
                        <a:rPr lang="en-US" sz="1500" b="0" i="0" u="none" strike="noStrike" dirty="0">
                          <a:solidFill>
                            <a:srgbClr val="000000"/>
                          </a:solidFill>
                          <a:effectLst/>
                          <a:latin typeface="Calibri"/>
                        </a:rPr>
                        <a:t>3.0</a:t>
                      </a:r>
                    </a:p>
                  </a:txBody>
                  <a:tcPr marL="7144" marR="7144" marT="7144" marB="0" anchor="b"/>
                </a:tc>
                <a:extLst>
                  <a:ext uri="{0D108BD9-81ED-4DB2-BD59-A6C34878D82A}">
                    <a16:rowId xmlns:a16="http://schemas.microsoft.com/office/drawing/2014/main" val="1906691094"/>
                  </a:ext>
                </a:extLst>
              </a:tr>
              <a:tr h="252691">
                <a:tc>
                  <a:txBody>
                    <a:bodyPr/>
                    <a:lstStyle/>
                    <a:p>
                      <a:pPr algn="l" rtl="0" fontAlgn="ctr"/>
                      <a:r>
                        <a:rPr lang="en-US" sz="1500" b="0" i="0" u="none" strike="noStrike" dirty="0">
                          <a:solidFill>
                            <a:srgbClr val="000000"/>
                          </a:solidFill>
                          <a:effectLst/>
                          <a:latin typeface="Calibri"/>
                        </a:rPr>
                        <a:t>Dermatology </a:t>
                      </a:r>
                    </a:p>
                  </a:txBody>
                  <a:tcPr marL="7144" marR="7144" marT="7144" marB="0" anchor="ctr"/>
                </a:tc>
                <a:tc>
                  <a:txBody>
                    <a:bodyPr/>
                    <a:lstStyle/>
                    <a:p>
                      <a:pPr algn="ctr" fontAlgn="b"/>
                      <a:r>
                        <a:rPr lang="en-US" sz="1500" b="0" i="0" u="none" strike="noStrike" dirty="0">
                          <a:solidFill>
                            <a:srgbClr val="000000"/>
                          </a:solidFill>
                          <a:effectLst/>
                          <a:latin typeface="Calibri"/>
                        </a:rPr>
                        <a:t>24</a:t>
                      </a:r>
                    </a:p>
                  </a:txBody>
                  <a:tcPr marL="7144" marR="7144" marT="7144" marB="0" anchor="b"/>
                </a:tc>
                <a:tc>
                  <a:txBody>
                    <a:bodyPr/>
                    <a:lstStyle/>
                    <a:p>
                      <a:pPr algn="ctr" fontAlgn="b"/>
                      <a:r>
                        <a:rPr lang="en-US" sz="1500" b="0" i="0" u="none" strike="noStrike" dirty="0">
                          <a:solidFill>
                            <a:srgbClr val="000000"/>
                          </a:solidFill>
                          <a:effectLst/>
                          <a:latin typeface="Calibri"/>
                        </a:rPr>
                        <a:t>0.8</a:t>
                      </a:r>
                    </a:p>
                  </a:txBody>
                  <a:tcPr marL="7144" marR="7144" marT="7144" marB="0" anchor="b"/>
                </a:tc>
                <a:extLst>
                  <a:ext uri="{0D108BD9-81ED-4DB2-BD59-A6C34878D82A}">
                    <a16:rowId xmlns:a16="http://schemas.microsoft.com/office/drawing/2014/main" val="1731200772"/>
                  </a:ext>
                </a:extLst>
              </a:tr>
              <a:tr h="252691">
                <a:tc>
                  <a:txBody>
                    <a:bodyPr/>
                    <a:lstStyle/>
                    <a:p>
                      <a:pPr algn="l" rtl="0" fontAlgn="ctr"/>
                      <a:r>
                        <a:rPr lang="en-US" sz="1500" b="0" i="0" u="none" strike="noStrike" dirty="0">
                          <a:solidFill>
                            <a:srgbClr val="000000"/>
                          </a:solidFill>
                          <a:effectLst/>
                          <a:latin typeface="Calibri"/>
                        </a:rPr>
                        <a:t>STI treatment/ prevention</a:t>
                      </a:r>
                    </a:p>
                  </a:txBody>
                  <a:tcPr marL="7144" marR="7144" marT="7144" marB="0" anchor="ctr"/>
                </a:tc>
                <a:tc>
                  <a:txBody>
                    <a:bodyPr/>
                    <a:lstStyle/>
                    <a:p>
                      <a:pPr algn="ctr" fontAlgn="b"/>
                      <a:r>
                        <a:rPr lang="en-US" sz="1500" b="0" i="0" u="none" strike="noStrike" dirty="0">
                          <a:solidFill>
                            <a:srgbClr val="000000"/>
                          </a:solidFill>
                          <a:effectLst/>
                          <a:latin typeface="Calibri"/>
                        </a:rPr>
                        <a:t>12</a:t>
                      </a:r>
                    </a:p>
                  </a:txBody>
                  <a:tcPr marL="7144" marR="7144" marT="7144" marB="0" anchor="b"/>
                </a:tc>
                <a:tc>
                  <a:txBody>
                    <a:bodyPr/>
                    <a:lstStyle/>
                    <a:p>
                      <a:pPr algn="ctr" fontAlgn="b"/>
                      <a:r>
                        <a:rPr lang="en-US" sz="1500" b="0" i="0" u="none" strike="noStrike" dirty="0">
                          <a:solidFill>
                            <a:srgbClr val="000000"/>
                          </a:solidFill>
                          <a:effectLst/>
                          <a:latin typeface="Calibri"/>
                        </a:rPr>
                        <a:t>0.3</a:t>
                      </a:r>
                    </a:p>
                  </a:txBody>
                  <a:tcPr marL="7144" marR="7144" marT="7144" marB="0" anchor="b"/>
                </a:tc>
                <a:extLst>
                  <a:ext uri="{0D108BD9-81ED-4DB2-BD59-A6C34878D82A}">
                    <a16:rowId xmlns:a16="http://schemas.microsoft.com/office/drawing/2014/main" val="501108824"/>
                  </a:ext>
                </a:extLst>
              </a:tr>
              <a:tr h="252691">
                <a:tc>
                  <a:txBody>
                    <a:bodyPr/>
                    <a:lstStyle/>
                    <a:p>
                      <a:pPr algn="l" rtl="0" fontAlgn="ctr"/>
                      <a:r>
                        <a:rPr lang="en-US" sz="1500" b="0" i="0" u="none" strike="noStrike" dirty="0">
                          <a:solidFill>
                            <a:srgbClr val="000000"/>
                          </a:solidFill>
                          <a:effectLst/>
                          <a:latin typeface="Calibri"/>
                        </a:rPr>
                        <a:t>Cardiovascular Conditions</a:t>
                      </a:r>
                    </a:p>
                  </a:txBody>
                  <a:tcPr marL="7144" marR="7144" marT="7144" marB="0" anchor="ctr"/>
                </a:tc>
                <a:tc>
                  <a:txBody>
                    <a:bodyPr/>
                    <a:lstStyle/>
                    <a:p>
                      <a:pPr algn="ctr" fontAlgn="b"/>
                      <a:r>
                        <a:rPr lang="en-US" sz="1500" b="0" i="0" u="none" strike="noStrike" dirty="0">
                          <a:solidFill>
                            <a:srgbClr val="000000"/>
                          </a:solidFill>
                          <a:effectLst/>
                          <a:latin typeface="Calibri"/>
                        </a:rPr>
                        <a:t>82</a:t>
                      </a:r>
                    </a:p>
                  </a:txBody>
                  <a:tcPr marL="7144" marR="7144" marT="7144" marB="0" anchor="b"/>
                </a:tc>
                <a:tc>
                  <a:txBody>
                    <a:bodyPr/>
                    <a:lstStyle/>
                    <a:p>
                      <a:pPr algn="ctr" fontAlgn="b"/>
                      <a:r>
                        <a:rPr lang="en-US" sz="1500" b="0" i="0" u="none" strike="noStrike" dirty="0">
                          <a:solidFill>
                            <a:srgbClr val="000000"/>
                          </a:solidFill>
                          <a:effectLst/>
                          <a:latin typeface="Calibri"/>
                        </a:rPr>
                        <a:t>2.4</a:t>
                      </a:r>
                    </a:p>
                  </a:txBody>
                  <a:tcPr marL="7144" marR="7144" marT="7144" marB="0" anchor="b"/>
                </a:tc>
                <a:extLst>
                  <a:ext uri="{0D108BD9-81ED-4DB2-BD59-A6C34878D82A}">
                    <a16:rowId xmlns:a16="http://schemas.microsoft.com/office/drawing/2014/main" val="3264907176"/>
                  </a:ext>
                </a:extLst>
              </a:tr>
              <a:tr h="252691">
                <a:tc>
                  <a:txBody>
                    <a:bodyPr/>
                    <a:lstStyle/>
                    <a:p>
                      <a:pPr algn="l" rtl="0" fontAlgn="ctr"/>
                      <a:r>
                        <a:rPr lang="en-US" sz="1500" b="0" i="0" u="none" strike="noStrike" dirty="0">
                          <a:solidFill>
                            <a:srgbClr val="FF0000"/>
                          </a:solidFill>
                          <a:effectLst/>
                          <a:latin typeface="Calibri"/>
                        </a:rPr>
                        <a:t>Hyperlipidemia</a:t>
                      </a:r>
                    </a:p>
                  </a:txBody>
                  <a:tcPr marL="7144" marR="7144" marT="7144" marB="0" anchor="ctr"/>
                </a:tc>
                <a:tc>
                  <a:txBody>
                    <a:bodyPr/>
                    <a:lstStyle/>
                    <a:p>
                      <a:pPr algn="ctr" fontAlgn="b"/>
                      <a:r>
                        <a:rPr lang="en-US" sz="1500" b="0" i="0" u="none" strike="noStrike" dirty="0">
                          <a:solidFill>
                            <a:srgbClr val="FF0000"/>
                          </a:solidFill>
                          <a:effectLst/>
                          <a:latin typeface="Calibri"/>
                        </a:rPr>
                        <a:t>187</a:t>
                      </a:r>
                    </a:p>
                  </a:txBody>
                  <a:tcPr marL="7144" marR="7144" marT="7144" marB="0" anchor="b"/>
                </a:tc>
                <a:tc>
                  <a:txBody>
                    <a:bodyPr/>
                    <a:lstStyle/>
                    <a:p>
                      <a:pPr algn="ctr" fontAlgn="b"/>
                      <a:r>
                        <a:rPr lang="en-US" sz="1500" b="0" i="0" u="none" strike="noStrike" dirty="0">
                          <a:solidFill>
                            <a:srgbClr val="FF0000"/>
                          </a:solidFill>
                          <a:effectLst/>
                          <a:latin typeface="Calibri"/>
                        </a:rPr>
                        <a:t>5.0</a:t>
                      </a:r>
                    </a:p>
                  </a:txBody>
                  <a:tcPr marL="7144" marR="7144" marT="7144" marB="0" anchor="b"/>
                </a:tc>
                <a:extLst>
                  <a:ext uri="{0D108BD9-81ED-4DB2-BD59-A6C34878D82A}">
                    <a16:rowId xmlns:a16="http://schemas.microsoft.com/office/drawing/2014/main" val="2715198062"/>
                  </a:ext>
                </a:extLst>
              </a:tr>
              <a:tr h="252691">
                <a:tc>
                  <a:txBody>
                    <a:bodyPr/>
                    <a:lstStyle/>
                    <a:p>
                      <a:pPr algn="l" rtl="0" fontAlgn="ctr"/>
                      <a:r>
                        <a:rPr lang="en-US" sz="1500" b="0" i="0" u="none" strike="noStrike" dirty="0">
                          <a:solidFill>
                            <a:srgbClr val="000000"/>
                          </a:solidFill>
                          <a:effectLst/>
                          <a:latin typeface="Calibri"/>
                        </a:rPr>
                        <a:t>Smoking cessation</a:t>
                      </a:r>
                    </a:p>
                  </a:txBody>
                  <a:tcPr marL="7144" marR="7144" marT="7144" marB="0" anchor="ctr"/>
                </a:tc>
                <a:tc>
                  <a:txBody>
                    <a:bodyPr/>
                    <a:lstStyle/>
                    <a:p>
                      <a:pPr algn="ctr" fontAlgn="b"/>
                      <a:r>
                        <a:rPr lang="en-US" sz="1500" b="0" i="0" u="none" strike="noStrike" dirty="0">
                          <a:solidFill>
                            <a:srgbClr val="000000"/>
                          </a:solidFill>
                          <a:effectLst/>
                          <a:latin typeface="Calibri"/>
                        </a:rPr>
                        <a:t>36</a:t>
                      </a:r>
                    </a:p>
                  </a:txBody>
                  <a:tcPr marL="7144" marR="7144" marT="7144" marB="0" anchor="b"/>
                </a:tc>
                <a:tc>
                  <a:txBody>
                    <a:bodyPr/>
                    <a:lstStyle/>
                    <a:p>
                      <a:pPr algn="ctr" fontAlgn="b"/>
                      <a:r>
                        <a:rPr lang="en-US" sz="1500" b="0" i="0" u="none" strike="noStrike" dirty="0">
                          <a:solidFill>
                            <a:srgbClr val="000000"/>
                          </a:solidFill>
                          <a:effectLst/>
                          <a:latin typeface="Calibri"/>
                        </a:rPr>
                        <a:t>1.1</a:t>
                      </a:r>
                    </a:p>
                  </a:txBody>
                  <a:tcPr marL="7144" marR="7144" marT="7144" marB="0" anchor="b"/>
                </a:tc>
                <a:extLst>
                  <a:ext uri="{0D108BD9-81ED-4DB2-BD59-A6C34878D82A}">
                    <a16:rowId xmlns:a16="http://schemas.microsoft.com/office/drawing/2014/main" val="2278637812"/>
                  </a:ext>
                </a:extLst>
              </a:tr>
              <a:tr h="252691">
                <a:tc>
                  <a:txBody>
                    <a:bodyPr/>
                    <a:lstStyle/>
                    <a:p>
                      <a:pPr algn="l" rtl="0" fontAlgn="ctr"/>
                      <a:r>
                        <a:rPr lang="en-US" sz="1500" b="0" i="0" u="none" strike="noStrike" dirty="0">
                          <a:solidFill>
                            <a:srgbClr val="000000"/>
                          </a:solidFill>
                          <a:effectLst/>
                          <a:latin typeface="Calibri"/>
                        </a:rPr>
                        <a:t>Weight loss</a:t>
                      </a:r>
                    </a:p>
                  </a:txBody>
                  <a:tcPr marL="7144" marR="7144" marT="7144" marB="0" anchor="ctr"/>
                </a:tc>
                <a:tc>
                  <a:txBody>
                    <a:bodyPr/>
                    <a:lstStyle/>
                    <a:p>
                      <a:pPr algn="ctr" fontAlgn="b"/>
                      <a:r>
                        <a:rPr lang="en-US" sz="1500" b="0" i="0" u="none" strike="noStrike" dirty="0">
                          <a:solidFill>
                            <a:srgbClr val="000000"/>
                          </a:solidFill>
                          <a:effectLst/>
                          <a:latin typeface="Calibri"/>
                        </a:rPr>
                        <a:t>43</a:t>
                      </a:r>
                      <a:endParaRPr lang="en-US" sz="1000"/>
                    </a:p>
                  </a:txBody>
                  <a:tcPr marL="7144" marR="7144" marT="7144" marB="0" anchor="b"/>
                </a:tc>
                <a:tc>
                  <a:txBody>
                    <a:bodyPr/>
                    <a:lstStyle/>
                    <a:p>
                      <a:pPr algn="ctr" fontAlgn="b"/>
                      <a:r>
                        <a:rPr lang="en-US" sz="1500" b="0" i="0" u="none" strike="noStrike" dirty="0">
                          <a:solidFill>
                            <a:srgbClr val="000000"/>
                          </a:solidFill>
                          <a:effectLst/>
                          <a:latin typeface="Calibri"/>
                        </a:rPr>
                        <a:t>1.3</a:t>
                      </a:r>
                    </a:p>
                  </a:txBody>
                  <a:tcPr marL="7144" marR="7144" marT="7144" marB="0" anchor="b"/>
                </a:tc>
                <a:extLst>
                  <a:ext uri="{0D108BD9-81ED-4DB2-BD59-A6C34878D82A}">
                    <a16:rowId xmlns:a16="http://schemas.microsoft.com/office/drawing/2014/main" val="2697264029"/>
                  </a:ext>
                </a:extLst>
              </a:tr>
              <a:tr h="252691">
                <a:tc>
                  <a:txBody>
                    <a:bodyPr/>
                    <a:lstStyle/>
                    <a:p>
                      <a:pPr algn="l" rtl="0" fontAlgn="ctr"/>
                      <a:r>
                        <a:rPr lang="en-US" sz="1500" b="0" i="0" u="none" strike="noStrike" dirty="0">
                          <a:solidFill>
                            <a:srgbClr val="000000"/>
                          </a:solidFill>
                          <a:effectLst/>
                          <a:latin typeface="Calibri"/>
                        </a:rPr>
                        <a:t>Other</a:t>
                      </a:r>
                    </a:p>
                  </a:txBody>
                  <a:tcPr marL="7144" marR="7144" marT="7144" marB="0" anchor="ctr"/>
                </a:tc>
                <a:tc>
                  <a:txBody>
                    <a:bodyPr/>
                    <a:lstStyle/>
                    <a:p>
                      <a:pPr algn="ctr" fontAlgn="b"/>
                      <a:r>
                        <a:rPr lang="en-US" sz="1500" b="0" i="0" u="none" strike="noStrike" dirty="0">
                          <a:solidFill>
                            <a:srgbClr val="000000"/>
                          </a:solidFill>
                          <a:effectLst/>
                          <a:latin typeface="Calibri"/>
                        </a:rPr>
                        <a:t>232</a:t>
                      </a:r>
                    </a:p>
                  </a:txBody>
                  <a:tcPr marL="7144" marR="7144" marT="7144" marB="0" anchor="b"/>
                </a:tc>
                <a:tc>
                  <a:txBody>
                    <a:bodyPr/>
                    <a:lstStyle/>
                    <a:p>
                      <a:pPr algn="ctr" fontAlgn="b"/>
                      <a:r>
                        <a:rPr lang="en-US" sz="1500" b="0" i="0" u="none" strike="noStrike" dirty="0">
                          <a:solidFill>
                            <a:srgbClr val="000000"/>
                          </a:solidFill>
                          <a:effectLst/>
                          <a:latin typeface="Calibri"/>
                        </a:rPr>
                        <a:t>6.8</a:t>
                      </a:r>
                    </a:p>
                  </a:txBody>
                  <a:tcPr marL="7144" marR="7144" marT="7144" marB="0" anchor="b"/>
                </a:tc>
                <a:extLst>
                  <a:ext uri="{0D108BD9-81ED-4DB2-BD59-A6C34878D82A}">
                    <a16:rowId xmlns:a16="http://schemas.microsoft.com/office/drawing/2014/main" val="1266920539"/>
                  </a:ext>
                </a:extLst>
              </a:tr>
            </a:tbl>
          </a:graphicData>
        </a:graphic>
      </p:graphicFrame>
      <p:sp>
        <p:nvSpPr>
          <p:cNvPr id="4" name="TextBox 3">
            <a:extLst>
              <a:ext uri="{FF2B5EF4-FFF2-40B4-BE49-F238E27FC236}">
                <a16:creationId xmlns:a16="http://schemas.microsoft.com/office/drawing/2014/main" id="{13FD66E6-778E-0A09-9136-6322A5E2899A}"/>
              </a:ext>
            </a:extLst>
          </p:cNvPr>
          <p:cNvSpPr txBox="1"/>
          <p:nvPr/>
        </p:nvSpPr>
        <p:spPr>
          <a:xfrm>
            <a:off x="615623" y="4866501"/>
            <a:ext cx="3191899" cy="253916"/>
          </a:xfrm>
          <a:prstGeom prst="rect">
            <a:avLst/>
          </a:prstGeom>
          <a:noFill/>
        </p:spPr>
        <p:txBody>
          <a:bodyPr wrap="none" rtlCol="0">
            <a:spAutoFit/>
          </a:bodyPr>
          <a:lstStyle/>
          <a:p>
            <a:r>
              <a:rPr lang="en-US" sz="1050" dirty="0">
                <a:solidFill>
                  <a:srgbClr val="0070C0"/>
                </a:solidFill>
              </a:rPr>
              <a:t>Data from December 13, 2023 – January 14, 2026</a:t>
            </a:r>
            <a:endParaRPr lang="en-US" sz="1050" dirty="0"/>
          </a:p>
        </p:txBody>
      </p:sp>
    </p:spTree>
    <p:extLst>
      <p:ext uri="{BB962C8B-B14F-4D97-AF65-F5344CB8AC3E}">
        <p14:creationId xmlns:p14="http://schemas.microsoft.com/office/powerpoint/2010/main" val="735630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C026-DA95-399B-9AD0-C0940CC8A904}"/>
              </a:ext>
            </a:extLst>
          </p:cNvPr>
          <p:cNvSpPr>
            <a:spLocks noGrp="1"/>
          </p:cNvSpPr>
          <p:nvPr>
            <p:ph type="title"/>
          </p:nvPr>
        </p:nvSpPr>
        <p:spPr/>
        <p:txBody>
          <a:bodyPr anchor="b">
            <a:normAutofit fontScale="90000"/>
          </a:bodyPr>
          <a:lstStyle/>
          <a:p>
            <a:r>
              <a:rPr lang="en-US" sz="3038" dirty="0"/>
              <a:t>HIV Testing and Treatment on the Mobile Pharmacy Clinic (MPC)</a:t>
            </a:r>
            <a:endParaRPr lang="en-US" sz="3038" dirty="0">
              <a:solidFill>
                <a:srgbClr val="FF0000"/>
              </a:solidFill>
            </a:endParaRPr>
          </a:p>
        </p:txBody>
      </p:sp>
      <p:sp>
        <p:nvSpPr>
          <p:cNvPr id="5" name="TextBox 4">
            <a:extLst>
              <a:ext uri="{FF2B5EF4-FFF2-40B4-BE49-F238E27FC236}">
                <a16:creationId xmlns:a16="http://schemas.microsoft.com/office/drawing/2014/main" id="{94085FA6-6978-39D1-51CB-8BE0B1913068}"/>
              </a:ext>
            </a:extLst>
          </p:cNvPr>
          <p:cNvSpPr txBox="1"/>
          <p:nvPr/>
        </p:nvSpPr>
        <p:spPr>
          <a:xfrm>
            <a:off x="1218010" y="4245682"/>
            <a:ext cx="1532792" cy="248209"/>
          </a:xfrm>
          <a:prstGeom prst="rect">
            <a:avLst/>
          </a:prstGeom>
          <a:noFill/>
        </p:spPr>
        <p:txBody>
          <a:bodyPr wrap="none" rtlCol="0">
            <a:spAutoFit/>
          </a:bodyPr>
          <a:lstStyle/>
          <a:p>
            <a:r>
              <a:rPr lang="en-US" sz="1013"/>
              <a:t>Data through July 2025</a:t>
            </a:r>
          </a:p>
        </p:txBody>
      </p:sp>
      <p:graphicFrame>
        <p:nvGraphicFramePr>
          <p:cNvPr id="3" name="Diagram 2">
            <a:extLst>
              <a:ext uri="{FF2B5EF4-FFF2-40B4-BE49-F238E27FC236}">
                <a16:creationId xmlns:a16="http://schemas.microsoft.com/office/drawing/2014/main" id="{0856B0D5-D639-4865-0869-90FD5312E292}"/>
              </a:ext>
            </a:extLst>
          </p:cNvPr>
          <p:cNvGraphicFramePr/>
          <p:nvPr>
            <p:extLst>
              <p:ext uri="{D42A27DB-BD31-4B8C-83A1-F6EECF244321}">
                <p14:modId xmlns:p14="http://schemas.microsoft.com/office/powerpoint/2010/main" val="2254484101"/>
              </p:ext>
            </p:extLst>
          </p:nvPr>
        </p:nvGraphicFramePr>
        <p:xfrm>
          <a:off x="467207" y="205979"/>
          <a:ext cx="8423164" cy="4577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D4EAE44-B4D3-9980-ECE0-C774A213739A}"/>
              </a:ext>
            </a:extLst>
          </p:cNvPr>
          <p:cNvSpPr txBox="1"/>
          <p:nvPr/>
        </p:nvSpPr>
        <p:spPr>
          <a:xfrm>
            <a:off x="7614335" y="3227124"/>
            <a:ext cx="901015" cy="611706"/>
          </a:xfrm>
          <a:prstGeom prst="rect">
            <a:avLst/>
          </a:prstGeom>
          <a:noFill/>
        </p:spPr>
        <p:txBody>
          <a:bodyPr wrap="square" rtlCol="0">
            <a:spAutoFit/>
          </a:bodyPr>
          <a:lstStyle/>
          <a:p>
            <a:r>
              <a:rPr lang="en-US" sz="1125" b="1" dirty="0">
                <a:solidFill>
                  <a:schemeClr val="bg1"/>
                </a:solidFill>
                <a:latin typeface="Calibri Light" panose="020F0302020204030204"/>
              </a:rPr>
              <a:t>(6 – LAI ART, </a:t>
            </a:r>
            <a:r>
              <a:rPr lang="en-US" sz="1125" b="1" dirty="0" err="1">
                <a:solidFill>
                  <a:schemeClr val="bg1"/>
                </a:solidFill>
                <a:latin typeface="Calibri Light" panose="020F0302020204030204"/>
              </a:rPr>
              <a:t>Cabenuva</a:t>
            </a:r>
            <a:r>
              <a:rPr lang="en-US" sz="1125" dirty="0">
                <a:solidFill>
                  <a:schemeClr val="bg1"/>
                </a:solidFill>
                <a:latin typeface="Calibri Light" panose="020F0302020204030204"/>
              </a:rPr>
              <a:t>)</a:t>
            </a:r>
            <a:endParaRPr lang="en-US" sz="1125" dirty="0">
              <a:solidFill>
                <a:schemeClr val="bg1"/>
              </a:solidFill>
            </a:endParaRPr>
          </a:p>
        </p:txBody>
      </p:sp>
      <p:sp>
        <p:nvSpPr>
          <p:cNvPr id="6" name="TextBox 5">
            <a:extLst>
              <a:ext uri="{FF2B5EF4-FFF2-40B4-BE49-F238E27FC236}">
                <a16:creationId xmlns:a16="http://schemas.microsoft.com/office/drawing/2014/main" id="{0069A7C6-A207-8082-1598-EE2A1A483BBE}"/>
              </a:ext>
            </a:extLst>
          </p:cNvPr>
          <p:cNvSpPr txBox="1"/>
          <p:nvPr/>
        </p:nvSpPr>
        <p:spPr>
          <a:xfrm>
            <a:off x="3037228" y="4041578"/>
            <a:ext cx="4459666" cy="381002"/>
          </a:xfrm>
          <a:prstGeom prst="rect">
            <a:avLst/>
          </a:prstGeom>
          <a:noFill/>
        </p:spPr>
        <p:txBody>
          <a:bodyPr wrap="square" lIns="68580" tIns="34290" rIns="68580" bIns="34290" rtlCol="0" anchor="t">
            <a:spAutoFit/>
          </a:bodyPr>
          <a:lstStyle/>
          <a:p>
            <a:r>
              <a:rPr lang="en-US" sz="1013" dirty="0">
                <a:solidFill>
                  <a:srgbClr val="FF0000"/>
                </a:solidFill>
              </a:rPr>
              <a:t>*4 new HIV diagnoses August 2025 to January 2026 </a:t>
            </a:r>
            <a:r>
              <a:rPr lang="en-US" sz="1013" u="sng" dirty="0">
                <a:solidFill>
                  <a:srgbClr val="FF0000"/>
                </a:solidFill>
              </a:rPr>
              <a:t>started on same day ART.  </a:t>
            </a:r>
            <a:r>
              <a:rPr lang="en-US" sz="1013" dirty="0">
                <a:solidFill>
                  <a:srgbClr val="FF0000"/>
                </a:solidFill>
              </a:rPr>
              <a:t>1 person refuses ART.   1 person on ART through another provider </a:t>
            </a:r>
            <a:endParaRPr lang="en-US" sz="1050" dirty="0"/>
          </a:p>
        </p:txBody>
      </p:sp>
      <p:sp>
        <p:nvSpPr>
          <p:cNvPr id="8" name="TextBox 7">
            <a:extLst>
              <a:ext uri="{FF2B5EF4-FFF2-40B4-BE49-F238E27FC236}">
                <a16:creationId xmlns:a16="http://schemas.microsoft.com/office/drawing/2014/main" id="{A17A20CF-692F-2C5E-78CD-E4C9A76CB853}"/>
              </a:ext>
            </a:extLst>
          </p:cNvPr>
          <p:cNvSpPr txBox="1"/>
          <p:nvPr/>
        </p:nvSpPr>
        <p:spPr>
          <a:xfrm>
            <a:off x="467208" y="4669781"/>
            <a:ext cx="2983564" cy="404085"/>
          </a:xfrm>
          <a:prstGeom prst="rect">
            <a:avLst/>
          </a:prstGeom>
          <a:noFill/>
          <a:ln>
            <a:solidFill>
              <a:schemeClr val="tx1"/>
            </a:solidFill>
          </a:ln>
        </p:spPr>
        <p:txBody>
          <a:bodyPr wrap="square">
            <a:spAutoFit/>
          </a:bodyPr>
          <a:lstStyle/>
          <a:p>
            <a:r>
              <a:rPr lang="en-US" sz="1013" i="1" dirty="0">
                <a:latin typeface="Calibri" panose="020F0502020204030204" pitchFamily="34" charset="0"/>
                <a:cs typeface="Calibri" panose="020F0502020204030204" pitchFamily="34" charset="0"/>
              </a:rPr>
              <a:t>NIDA Avant Garde Award: DP1DA056106, 2022-2027</a:t>
            </a:r>
          </a:p>
          <a:p>
            <a:r>
              <a:rPr lang="en-US" sz="1013" i="1" dirty="0">
                <a:latin typeface="Calibri" panose="020F0502020204030204" pitchFamily="34" charset="0"/>
                <a:cs typeface="Calibri" panose="020F0502020204030204" pitchFamily="34" charset="0"/>
              </a:rPr>
              <a:t> PI: Sandra Springer, MD</a:t>
            </a:r>
            <a:endParaRPr lang="en-US" sz="1013" i="1" dirty="0"/>
          </a:p>
        </p:txBody>
      </p:sp>
      <p:sp>
        <p:nvSpPr>
          <p:cNvPr id="7" name="TextBox 6">
            <a:extLst>
              <a:ext uri="{FF2B5EF4-FFF2-40B4-BE49-F238E27FC236}">
                <a16:creationId xmlns:a16="http://schemas.microsoft.com/office/drawing/2014/main" id="{E67D97BA-1A2A-7450-87CD-4CD4F52D635B}"/>
              </a:ext>
            </a:extLst>
          </p:cNvPr>
          <p:cNvSpPr txBox="1"/>
          <p:nvPr/>
        </p:nvSpPr>
        <p:spPr>
          <a:xfrm>
            <a:off x="3845052" y="1141058"/>
            <a:ext cx="1667474" cy="2697772"/>
          </a:xfrm>
          <a:prstGeom prst="rect">
            <a:avLst/>
          </a:prstGeom>
          <a:noFill/>
          <a:ln w="76200">
            <a:solidFill>
              <a:srgbClr val="FF0000"/>
            </a:solidFill>
          </a:ln>
        </p:spPr>
        <p:txBody>
          <a:bodyPr wrap="square" rtlCol="0">
            <a:spAutoFit/>
          </a:bodyPr>
          <a:lstStyle/>
          <a:p>
            <a:endParaRPr lang="en-US" sz="1050" dirty="0"/>
          </a:p>
        </p:txBody>
      </p:sp>
    </p:spTree>
    <p:extLst>
      <p:ext uri="{BB962C8B-B14F-4D97-AF65-F5344CB8AC3E}">
        <p14:creationId xmlns:p14="http://schemas.microsoft.com/office/powerpoint/2010/main" val="3195724959"/>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7BCF3-D5B6-78F4-4620-FD7CF890E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A39D0-1DF3-115C-1D70-38BF6BC24920}"/>
              </a:ext>
            </a:extLst>
          </p:cNvPr>
          <p:cNvSpPr>
            <a:spLocks noGrp="1"/>
          </p:cNvSpPr>
          <p:nvPr>
            <p:ph type="title"/>
          </p:nvPr>
        </p:nvSpPr>
        <p:spPr>
          <a:xfrm>
            <a:off x="1299203" y="472065"/>
            <a:ext cx="6545594" cy="709106"/>
          </a:xfrm>
        </p:spPr>
        <p:txBody>
          <a:bodyPr anchor="b">
            <a:normAutofit/>
          </a:bodyPr>
          <a:lstStyle/>
          <a:p>
            <a:pPr algn="ctr"/>
            <a:r>
              <a:rPr lang="en-US" sz="4050" dirty="0"/>
              <a:t>HIV testing and PrEP</a:t>
            </a:r>
          </a:p>
        </p:txBody>
      </p:sp>
      <p:sp>
        <p:nvSpPr>
          <p:cNvPr id="4" name="TextBox 3">
            <a:extLst>
              <a:ext uri="{FF2B5EF4-FFF2-40B4-BE49-F238E27FC236}">
                <a16:creationId xmlns:a16="http://schemas.microsoft.com/office/drawing/2014/main" id="{C36BA2CE-1739-0F8A-7C96-007F36E15CDD}"/>
              </a:ext>
            </a:extLst>
          </p:cNvPr>
          <p:cNvSpPr txBox="1"/>
          <p:nvPr/>
        </p:nvSpPr>
        <p:spPr>
          <a:xfrm>
            <a:off x="937860" y="4695051"/>
            <a:ext cx="1999586" cy="230832"/>
          </a:xfrm>
          <a:prstGeom prst="rect">
            <a:avLst/>
          </a:prstGeom>
          <a:noFill/>
        </p:spPr>
        <p:txBody>
          <a:bodyPr wrap="none" lIns="68580" tIns="34290" rIns="68580" bIns="34290" rtlCol="0" anchor="t">
            <a:spAutoFit/>
          </a:bodyPr>
          <a:lstStyle/>
          <a:p>
            <a:r>
              <a:rPr lang="en-US" sz="1050" dirty="0"/>
              <a:t>Data through January 14, 2026</a:t>
            </a:r>
            <a:endParaRPr lang="en-US" sz="1050" dirty="0">
              <a:ea typeface="Calibri"/>
              <a:cs typeface="Calibri"/>
            </a:endParaRPr>
          </a:p>
        </p:txBody>
      </p:sp>
      <p:grpSp>
        <p:nvGrpSpPr>
          <p:cNvPr id="7" name="Group 6">
            <a:extLst>
              <a:ext uri="{FF2B5EF4-FFF2-40B4-BE49-F238E27FC236}">
                <a16:creationId xmlns:a16="http://schemas.microsoft.com/office/drawing/2014/main" id="{7B89DBDB-B001-F108-0A90-9C6835AC8D8A}"/>
              </a:ext>
            </a:extLst>
          </p:cNvPr>
          <p:cNvGrpSpPr/>
          <p:nvPr/>
        </p:nvGrpSpPr>
        <p:grpSpPr>
          <a:xfrm>
            <a:off x="1080476" y="1200354"/>
            <a:ext cx="7257555" cy="3013234"/>
            <a:chOff x="1440634" y="1600471"/>
            <a:chExt cx="9676740" cy="4017645"/>
          </a:xfrm>
        </p:grpSpPr>
        <p:graphicFrame>
          <p:nvGraphicFramePr>
            <p:cNvPr id="3" name="Diagram 2">
              <a:extLst>
                <a:ext uri="{FF2B5EF4-FFF2-40B4-BE49-F238E27FC236}">
                  <a16:creationId xmlns:a16="http://schemas.microsoft.com/office/drawing/2014/main" id="{64E2FEC9-4672-C2F6-5594-7271BF63FD50}"/>
                </a:ext>
              </a:extLst>
            </p:cNvPr>
            <p:cNvGraphicFramePr/>
            <p:nvPr/>
          </p:nvGraphicFramePr>
          <p:xfrm>
            <a:off x="1440634" y="1600471"/>
            <a:ext cx="9676740" cy="3658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4367AA9-CF69-FC9B-E7CB-D3C6270DD8ED}"/>
                </a:ext>
              </a:extLst>
            </p:cNvPr>
            <p:cNvSpPr txBox="1"/>
            <p:nvPr/>
          </p:nvSpPr>
          <p:spPr>
            <a:xfrm>
              <a:off x="8707039" y="4730765"/>
              <a:ext cx="2033035" cy="338555"/>
            </a:xfrm>
            <a:prstGeom prst="rect">
              <a:avLst/>
            </a:prstGeom>
            <a:noFill/>
          </p:spPr>
          <p:txBody>
            <a:bodyPr wrap="none" rtlCol="0">
              <a:spAutoFit/>
            </a:bodyPr>
            <a:lstStyle/>
            <a:p>
              <a:r>
                <a:rPr lang="en-US" sz="1050" dirty="0">
                  <a:solidFill>
                    <a:schemeClr val="bg1"/>
                  </a:solidFill>
                  <a:latin typeface="Calibri Light" panose="020F0302020204030204"/>
                </a:rPr>
                <a:t>(12 LAI PrEP and 15 oral)</a:t>
              </a:r>
              <a:endParaRPr lang="en-US" sz="1050" dirty="0">
                <a:solidFill>
                  <a:schemeClr val="bg1"/>
                </a:solidFill>
              </a:endParaRPr>
            </a:p>
          </p:txBody>
        </p:sp>
        <p:sp>
          <p:nvSpPr>
            <p:cNvPr id="6" name="TextBox 5">
              <a:extLst>
                <a:ext uri="{FF2B5EF4-FFF2-40B4-BE49-F238E27FC236}">
                  <a16:creationId xmlns:a16="http://schemas.microsoft.com/office/drawing/2014/main" id="{FB5FB02F-1849-9153-FDA2-DED20E89CBC3}"/>
                </a:ext>
              </a:extLst>
            </p:cNvPr>
            <p:cNvSpPr txBox="1"/>
            <p:nvPr/>
          </p:nvSpPr>
          <p:spPr>
            <a:xfrm>
              <a:off x="4089173" y="5310340"/>
              <a:ext cx="5363435" cy="307776"/>
            </a:xfrm>
            <a:prstGeom prst="rect">
              <a:avLst/>
            </a:prstGeom>
            <a:noFill/>
          </p:spPr>
          <p:txBody>
            <a:bodyPr wrap="none" lIns="68580" tIns="34290" rIns="68580" bIns="34290" rtlCol="0" anchor="t">
              <a:spAutoFit/>
            </a:bodyPr>
            <a:lstStyle/>
            <a:p>
              <a:r>
                <a:rPr lang="en-US" sz="1050" b="1" dirty="0" err="1">
                  <a:solidFill>
                    <a:srgbClr val="FF0000"/>
                  </a:solidFill>
                </a:rPr>
                <a:t>Lenacapavir</a:t>
              </a:r>
              <a:r>
                <a:rPr lang="en-US" sz="1050" b="1" dirty="0">
                  <a:solidFill>
                    <a:srgbClr val="FF0000"/>
                  </a:solidFill>
                </a:rPr>
                <a:t> and Cabotegravir </a:t>
              </a:r>
              <a:r>
                <a:rPr lang="en-US" sz="1050" b="1" dirty="0" err="1">
                  <a:solidFill>
                    <a:srgbClr val="FF0000"/>
                  </a:solidFill>
                </a:rPr>
                <a:t>PrEP</a:t>
              </a:r>
              <a:r>
                <a:rPr lang="en-US" sz="1050" b="1" dirty="0">
                  <a:solidFill>
                    <a:srgbClr val="FF0000"/>
                  </a:solidFill>
                </a:rPr>
                <a:t> injections in &lt; 1 hour****</a:t>
              </a:r>
            </a:p>
          </p:txBody>
        </p:sp>
      </p:grpSp>
    </p:spTree>
    <p:extLst>
      <p:ext uri="{BB962C8B-B14F-4D97-AF65-F5344CB8AC3E}">
        <p14:creationId xmlns:p14="http://schemas.microsoft.com/office/powerpoint/2010/main" val="1823388871"/>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CAE10-1560-CDFD-34AB-3CD78BBD5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FB968-FDAB-85EB-8D0F-7145582B9CFF}"/>
              </a:ext>
            </a:extLst>
          </p:cNvPr>
          <p:cNvSpPr>
            <a:spLocks noGrp="1"/>
          </p:cNvSpPr>
          <p:nvPr>
            <p:ph type="title"/>
          </p:nvPr>
        </p:nvSpPr>
        <p:spPr>
          <a:xfrm>
            <a:off x="432041" y="35322"/>
            <a:ext cx="8454451" cy="1028700"/>
          </a:xfrm>
        </p:spPr>
        <p:txBody>
          <a:bodyPr>
            <a:normAutofit fontScale="90000"/>
          </a:bodyPr>
          <a:lstStyle/>
          <a:p>
            <a:r>
              <a:rPr lang="en-US" dirty="0" err="1">
                <a:cs typeface="Arial"/>
              </a:rPr>
              <a:t>PrEP</a:t>
            </a:r>
            <a:r>
              <a:rPr lang="en-US" dirty="0">
                <a:cs typeface="Arial"/>
              </a:rPr>
              <a:t> Initiation: Patient Choice on the Mobile </a:t>
            </a:r>
            <a:r>
              <a:rPr lang="en-US" dirty="0">
                <a:solidFill>
                  <a:schemeClr val="tx1"/>
                </a:solidFill>
                <a:cs typeface="Arial"/>
              </a:rPr>
              <a:t>Pharmacy Clinic </a:t>
            </a:r>
          </a:p>
        </p:txBody>
      </p:sp>
      <p:sp>
        <p:nvSpPr>
          <p:cNvPr id="4" name="Rectangle 3">
            <a:extLst>
              <a:ext uri="{FF2B5EF4-FFF2-40B4-BE49-F238E27FC236}">
                <a16:creationId xmlns:a16="http://schemas.microsoft.com/office/drawing/2014/main" id="{EE06DE83-C896-1DA3-54EE-76BC13E44A21}"/>
              </a:ext>
            </a:extLst>
          </p:cNvPr>
          <p:cNvSpPr/>
          <p:nvPr/>
        </p:nvSpPr>
        <p:spPr>
          <a:xfrm>
            <a:off x="3911017" y="1727212"/>
            <a:ext cx="1664870" cy="500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dirty="0" err="1">
                <a:solidFill>
                  <a:schemeClr val="bg1"/>
                </a:solidFill>
              </a:rPr>
              <a:t>PrEP</a:t>
            </a:r>
            <a:r>
              <a:rPr lang="en-US" sz="1013" dirty="0">
                <a:solidFill>
                  <a:schemeClr val="bg1"/>
                </a:solidFill>
              </a:rPr>
              <a:t> initiators</a:t>
            </a:r>
          </a:p>
          <a:p>
            <a:pPr algn="ctr"/>
            <a:r>
              <a:rPr lang="en-US" sz="1013" dirty="0">
                <a:solidFill>
                  <a:schemeClr val="bg1"/>
                </a:solidFill>
              </a:rPr>
              <a:t>N=24</a:t>
            </a:r>
          </a:p>
        </p:txBody>
      </p:sp>
      <p:sp>
        <p:nvSpPr>
          <p:cNvPr id="6" name="Rectangle 5">
            <a:extLst>
              <a:ext uri="{FF2B5EF4-FFF2-40B4-BE49-F238E27FC236}">
                <a16:creationId xmlns:a16="http://schemas.microsoft.com/office/drawing/2014/main" id="{651EE035-6AA8-10E9-8531-427C8987C5F5}"/>
              </a:ext>
            </a:extLst>
          </p:cNvPr>
          <p:cNvSpPr/>
          <p:nvPr/>
        </p:nvSpPr>
        <p:spPr>
          <a:xfrm>
            <a:off x="2656725" y="2630406"/>
            <a:ext cx="1664870" cy="500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t>Oral </a:t>
            </a:r>
            <a:r>
              <a:rPr lang="en-US" sz="1013" err="1"/>
              <a:t>PrEP</a:t>
            </a:r>
            <a:endParaRPr lang="en-US" sz="1013"/>
          </a:p>
          <a:p>
            <a:pPr algn="ctr"/>
            <a:r>
              <a:rPr lang="en-US" sz="1013"/>
              <a:t>N=12</a:t>
            </a:r>
          </a:p>
        </p:txBody>
      </p:sp>
      <p:sp>
        <p:nvSpPr>
          <p:cNvPr id="7" name="Rectangle 6">
            <a:extLst>
              <a:ext uri="{FF2B5EF4-FFF2-40B4-BE49-F238E27FC236}">
                <a16:creationId xmlns:a16="http://schemas.microsoft.com/office/drawing/2014/main" id="{30C4BCE7-C63F-01A6-9444-76E1D98D01B7}"/>
              </a:ext>
            </a:extLst>
          </p:cNvPr>
          <p:cNvSpPr/>
          <p:nvPr/>
        </p:nvSpPr>
        <p:spPr>
          <a:xfrm>
            <a:off x="5107488" y="2630406"/>
            <a:ext cx="1664870" cy="50081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LAI Cabotegravir</a:t>
            </a:r>
          </a:p>
          <a:p>
            <a:pPr algn="ctr"/>
            <a:r>
              <a:rPr lang="en-US" sz="1013" dirty="0">
                <a:solidFill>
                  <a:schemeClr val="tx1"/>
                </a:solidFill>
              </a:rPr>
              <a:t>N=10</a:t>
            </a:r>
          </a:p>
        </p:txBody>
      </p:sp>
      <p:sp>
        <p:nvSpPr>
          <p:cNvPr id="8" name="TextBox 7">
            <a:extLst>
              <a:ext uri="{FF2B5EF4-FFF2-40B4-BE49-F238E27FC236}">
                <a16:creationId xmlns:a16="http://schemas.microsoft.com/office/drawing/2014/main" id="{73CD79F9-EC5D-E6D0-3B49-454F0EE3548B}"/>
              </a:ext>
            </a:extLst>
          </p:cNvPr>
          <p:cNvSpPr txBox="1"/>
          <p:nvPr/>
        </p:nvSpPr>
        <p:spPr>
          <a:xfrm>
            <a:off x="1406943" y="2699031"/>
            <a:ext cx="764758" cy="404085"/>
          </a:xfrm>
          <a:prstGeom prst="rect">
            <a:avLst/>
          </a:prstGeom>
          <a:noFill/>
          <a:ln>
            <a:solidFill>
              <a:schemeClr val="tx1"/>
            </a:solidFill>
          </a:ln>
        </p:spPr>
        <p:txBody>
          <a:bodyPr wrap="square" rtlCol="0">
            <a:spAutoFit/>
          </a:bodyPr>
          <a:lstStyle/>
          <a:p>
            <a:pPr algn="ctr"/>
            <a:r>
              <a:rPr lang="en-US" sz="1013"/>
              <a:t>Choice of PrEP</a:t>
            </a:r>
          </a:p>
        </p:txBody>
      </p:sp>
      <p:sp>
        <p:nvSpPr>
          <p:cNvPr id="9" name="TextBox 8">
            <a:extLst>
              <a:ext uri="{FF2B5EF4-FFF2-40B4-BE49-F238E27FC236}">
                <a16:creationId xmlns:a16="http://schemas.microsoft.com/office/drawing/2014/main" id="{F1B66CA6-F2C2-450A-B830-441344B42DA8}"/>
              </a:ext>
            </a:extLst>
          </p:cNvPr>
          <p:cNvSpPr txBox="1"/>
          <p:nvPr/>
        </p:nvSpPr>
        <p:spPr>
          <a:xfrm>
            <a:off x="1406943" y="3488605"/>
            <a:ext cx="764758" cy="559961"/>
          </a:xfrm>
          <a:prstGeom prst="rect">
            <a:avLst/>
          </a:prstGeom>
          <a:noFill/>
          <a:ln>
            <a:solidFill>
              <a:schemeClr val="tx1"/>
            </a:solidFill>
          </a:ln>
        </p:spPr>
        <p:txBody>
          <a:bodyPr wrap="square" rtlCol="0">
            <a:spAutoFit/>
          </a:bodyPr>
          <a:lstStyle/>
          <a:p>
            <a:pPr algn="ctr"/>
            <a:r>
              <a:rPr lang="en-US" sz="1013"/>
              <a:t>Median months on PrEP</a:t>
            </a:r>
          </a:p>
        </p:txBody>
      </p:sp>
      <p:sp>
        <p:nvSpPr>
          <p:cNvPr id="10" name="Rectangle 9">
            <a:extLst>
              <a:ext uri="{FF2B5EF4-FFF2-40B4-BE49-F238E27FC236}">
                <a16:creationId xmlns:a16="http://schemas.microsoft.com/office/drawing/2014/main" id="{2623D64A-BEE2-5D0E-AF2A-AE2166275CA0}"/>
              </a:ext>
            </a:extLst>
          </p:cNvPr>
          <p:cNvSpPr/>
          <p:nvPr/>
        </p:nvSpPr>
        <p:spPr>
          <a:xfrm>
            <a:off x="2656725" y="3507163"/>
            <a:ext cx="1664870" cy="500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t>1 (IQR 1-4)</a:t>
            </a:r>
          </a:p>
        </p:txBody>
      </p:sp>
      <p:sp>
        <p:nvSpPr>
          <p:cNvPr id="11" name="Rectangle 10">
            <a:extLst>
              <a:ext uri="{FF2B5EF4-FFF2-40B4-BE49-F238E27FC236}">
                <a16:creationId xmlns:a16="http://schemas.microsoft.com/office/drawing/2014/main" id="{18A7D0C1-C785-D85D-A779-A7C5ED79BC92}"/>
              </a:ext>
            </a:extLst>
          </p:cNvPr>
          <p:cNvSpPr/>
          <p:nvPr/>
        </p:nvSpPr>
        <p:spPr>
          <a:xfrm>
            <a:off x="5107488" y="3486387"/>
            <a:ext cx="1664870" cy="50081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a:solidFill>
                  <a:schemeClr val="tx1"/>
                </a:solidFill>
              </a:rPr>
              <a:t>2 (IQR 1-3.5)</a:t>
            </a:r>
          </a:p>
        </p:txBody>
      </p:sp>
      <p:cxnSp>
        <p:nvCxnSpPr>
          <p:cNvPr id="13" name="Straight Arrow Connector 12">
            <a:extLst>
              <a:ext uri="{FF2B5EF4-FFF2-40B4-BE49-F238E27FC236}">
                <a16:creationId xmlns:a16="http://schemas.microsoft.com/office/drawing/2014/main" id="{EA66B89C-DFDD-EBA3-C3DC-30FF042950CC}"/>
              </a:ext>
            </a:extLst>
          </p:cNvPr>
          <p:cNvCxnSpPr>
            <a:stCxn id="4" idx="2"/>
            <a:endCxn id="7" idx="0"/>
          </p:cNvCxnSpPr>
          <p:nvPr/>
        </p:nvCxnSpPr>
        <p:spPr>
          <a:xfrm>
            <a:off x="4743450" y="2228026"/>
            <a:ext cx="1196472" cy="402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79E25A2-084A-3F84-BC15-D7A357FE8588}"/>
              </a:ext>
            </a:extLst>
          </p:cNvPr>
          <p:cNvCxnSpPr>
            <a:stCxn id="4" idx="2"/>
            <a:endCxn id="6" idx="0"/>
          </p:cNvCxnSpPr>
          <p:nvPr/>
        </p:nvCxnSpPr>
        <p:spPr>
          <a:xfrm flipH="1">
            <a:off x="3489159" y="2228026"/>
            <a:ext cx="1254292" cy="402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471B6A0-0A0B-F30C-F3E9-C5806DBE3539}"/>
              </a:ext>
            </a:extLst>
          </p:cNvPr>
          <p:cNvSpPr txBox="1"/>
          <p:nvPr/>
        </p:nvSpPr>
        <p:spPr>
          <a:xfrm>
            <a:off x="569718" y="4219858"/>
            <a:ext cx="6955114" cy="677108"/>
          </a:xfrm>
          <a:prstGeom prst="rect">
            <a:avLst/>
          </a:prstGeom>
          <a:noFill/>
        </p:spPr>
        <p:txBody>
          <a:bodyPr wrap="square">
            <a:spAutoFit/>
          </a:bodyPr>
          <a:lstStyle/>
          <a:p>
            <a:pPr marL="914378" indent="-800080"/>
            <a:r>
              <a:rPr lang="en-US" sz="1200" i="1" dirty="0" err="1">
                <a:latin typeface="Times New Roman" panose="02020603050405020304" pitchFamily="18" charset="0"/>
                <a:ea typeface="Times New Roman" panose="02020603050405020304" pitchFamily="18" charset="0"/>
              </a:rPr>
              <a:t>Shenoi</a:t>
            </a:r>
            <a:r>
              <a:rPr lang="en-US" sz="1200" i="1" dirty="0">
                <a:latin typeface="Times New Roman" panose="02020603050405020304" pitchFamily="18" charset="0"/>
                <a:ea typeface="Times New Roman" panose="02020603050405020304" pitchFamily="18" charset="0"/>
              </a:rPr>
              <a:t> S, Di Paola A, Frank CA, </a:t>
            </a:r>
            <a:r>
              <a:rPr lang="en-US" sz="1200" i="1" dirty="0" err="1">
                <a:latin typeface="Times New Roman" panose="02020603050405020304" pitchFamily="18" charset="0"/>
                <a:ea typeface="Times New Roman" panose="02020603050405020304" pitchFamily="18" charset="0"/>
              </a:rPr>
              <a:t>Tarfa</a:t>
            </a:r>
            <a:r>
              <a:rPr lang="en-US" sz="1200" i="1" dirty="0">
                <a:latin typeface="Times New Roman" panose="02020603050405020304" pitchFamily="18" charset="0"/>
                <a:ea typeface="Times New Roman" panose="02020603050405020304" pitchFamily="18" charset="0"/>
              </a:rPr>
              <a:t> A, Brooks R, Schulthies A &amp; </a:t>
            </a:r>
            <a:r>
              <a:rPr lang="en-US" sz="1200" b="1" i="1" dirty="0">
                <a:latin typeface="Times New Roman" panose="02020603050405020304" pitchFamily="18" charset="0"/>
                <a:ea typeface="Times New Roman" panose="02020603050405020304" pitchFamily="18" charset="0"/>
              </a:rPr>
              <a:t>Springer SA</a:t>
            </a:r>
            <a:r>
              <a:rPr lang="en-US" sz="1200" i="1" dirty="0">
                <a:latin typeface="Times New Roman" panose="02020603050405020304" pitchFamily="18" charset="0"/>
                <a:ea typeface="Times New Roman" panose="02020603050405020304" pitchFamily="18" charset="0"/>
              </a:rPr>
              <a:t>.  Community based </a:t>
            </a:r>
            <a:r>
              <a:rPr lang="en-US" sz="1200" i="1" dirty="0" err="1">
                <a:latin typeface="Times New Roman" panose="02020603050405020304" pitchFamily="18" charset="0"/>
                <a:ea typeface="Times New Roman" panose="02020603050405020304" pitchFamily="18" charset="0"/>
              </a:rPr>
              <a:t>PrEP</a:t>
            </a:r>
            <a:r>
              <a:rPr lang="en-US" sz="1200" i="1" dirty="0">
                <a:latin typeface="Times New Roman" panose="02020603050405020304" pitchFamily="18" charset="0"/>
                <a:ea typeface="Times New Roman" panose="02020603050405020304" pitchFamily="18" charset="0"/>
              </a:rPr>
              <a:t> Delivery in Urban US Settings: the First US Mobile Retail Pharmacy.  </a:t>
            </a:r>
            <a:r>
              <a:rPr lang="en-US" sz="1200" b="1" i="1" dirty="0" err="1">
                <a:latin typeface="Times New Roman" panose="02020603050405020304" pitchFamily="18" charset="0"/>
                <a:ea typeface="Times New Roman" panose="02020603050405020304" pitchFamily="18" charset="0"/>
              </a:rPr>
              <a:t>IDWeek</a:t>
            </a:r>
            <a:r>
              <a:rPr lang="en-US" sz="1200" b="1" i="1" dirty="0">
                <a:latin typeface="Times New Roman" panose="02020603050405020304" pitchFamily="18" charset="0"/>
                <a:ea typeface="Times New Roman" panose="02020603050405020304" pitchFamily="18" charset="0"/>
              </a:rPr>
              <a:t> 2025. </a:t>
            </a:r>
            <a:r>
              <a:rPr lang="en-US" sz="1200" i="1" dirty="0">
                <a:latin typeface="Times New Roman" panose="02020603050405020304" pitchFamily="18" charset="0"/>
                <a:ea typeface="Times New Roman" panose="02020603050405020304" pitchFamily="18" charset="0"/>
              </a:rPr>
              <a:t>Atlanta GA, October 22, 2025, </a:t>
            </a:r>
            <a:r>
              <a:rPr lang="en-US" sz="1200" b="1" i="1" dirty="0">
                <a:latin typeface="Times New Roman" panose="02020603050405020304" pitchFamily="18" charset="0"/>
                <a:ea typeface="Times New Roman" panose="02020603050405020304" pitchFamily="18" charset="0"/>
              </a:rPr>
              <a:t>Oral Abstract</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p:txBody>
      </p:sp>
      <p:sp>
        <p:nvSpPr>
          <p:cNvPr id="14" name="Frame 13">
            <a:extLst>
              <a:ext uri="{FF2B5EF4-FFF2-40B4-BE49-F238E27FC236}">
                <a16:creationId xmlns:a16="http://schemas.microsoft.com/office/drawing/2014/main" id="{F6371A69-B83E-25DE-777D-22B1BC909505}"/>
              </a:ext>
            </a:extLst>
          </p:cNvPr>
          <p:cNvSpPr/>
          <p:nvPr/>
        </p:nvSpPr>
        <p:spPr>
          <a:xfrm>
            <a:off x="5107488" y="2630405"/>
            <a:ext cx="1750513" cy="56136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TextBox 2">
            <a:extLst>
              <a:ext uri="{FF2B5EF4-FFF2-40B4-BE49-F238E27FC236}">
                <a16:creationId xmlns:a16="http://schemas.microsoft.com/office/drawing/2014/main" id="{0CBADC6F-F6F9-4437-829B-70666C481427}"/>
              </a:ext>
            </a:extLst>
          </p:cNvPr>
          <p:cNvSpPr txBox="1"/>
          <p:nvPr/>
        </p:nvSpPr>
        <p:spPr>
          <a:xfrm>
            <a:off x="5678020" y="4720673"/>
            <a:ext cx="1525530" cy="404085"/>
          </a:xfrm>
          <a:prstGeom prst="rect">
            <a:avLst/>
          </a:prstGeom>
          <a:noFill/>
          <a:ln>
            <a:solidFill>
              <a:schemeClr val="tx1"/>
            </a:solidFill>
          </a:ln>
        </p:spPr>
        <p:txBody>
          <a:bodyPr wrap="square">
            <a:spAutoFit/>
          </a:bodyPr>
          <a:lstStyle/>
          <a:p>
            <a:r>
              <a:rPr lang="en-US" sz="1013" i="1">
                <a:latin typeface="Calibri" panose="020F0502020204030204" pitchFamily="34" charset="0"/>
                <a:cs typeface="Calibri" panose="020F0502020204030204" pitchFamily="34" charset="0"/>
              </a:rPr>
              <a:t>NIDA DP1DA056106, Sandra Springer, MD</a:t>
            </a:r>
            <a:endParaRPr lang="en-US" sz="1013" i="1"/>
          </a:p>
        </p:txBody>
      </p:sp>
      <p:cxnSp>
        <p:nvCxnSpPr>
          <p:cNvPr id="5" name="Straight Arrow Connector 4">
            <a:extLst>
              <a:ext uri="{FF2B5EF4-FFF2-40B4-BE49-F238E27FC236}">
                <a16:creationId xmlns:a16="http://schemas.microsoft.com/office/drawing/2014/main" id="{7E18520D-8A4F-0C5F-FC6B-C1BB87755287}"/>
              </a:ext>
            </a:extLst>
          </p:cNvPr>
          <p:cNvCxnSpPr/>
          <p:nvPr/>
        </p:nvCxnSpPr>
        <p:spPr>
          <a:xfrm>
            <a:off x="5575886" y="2003230"/>
            <a:ext cx="1196472" cy="402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Frame 15">
            <a:extLst>
              <a:ext uri="{FF2B5EF4-FFF2-40B4-BE49-F238E27FC236}">
                <a16:creationId xmlns:a16="http://schemas.microsoft.com/office/drawing/2014/main" id="{B331D722-9A11-BB86-8269-044CCEC09182}"/>
              </a:ext>
            </a:extLst>
          </p:cNvPr>
          <p:cNvSpPr/>
          <p:nvPr/>
        </p:nvSpPr>
        <p:spPr>
          <a:xfrm>
            <a:off x="6729536" y="2052554"/>
            <a:ext cx="1750513" cy="561369"/>
          </a:xfrm>
          <a:prstGeom prst="fram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7" name="Rectangle 16">
            <a:extLst>
              <a:ext uri="{FF2B5EF4-FFF2-40B4-BE49-F238E27FC236}">
                <a16:creationId xmlns:a16="http://schemas.microsoft.com/office/drawing/2014/main" id="{37CABD7D-F4C7-6B14-968A-403801B272B4}"/>
              </a:ext>
            </a:extLst>
          </p:cNvPr>
          <p:cNvSpPr/>
          <p:nvPr/>
        </p:nvSpPr>
        <p:spPr>
          <a:xfrm>
            <a:off x="6812671" y="2139124"/>
            <a:ext cx="1603196" cy="40238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LAI </a:t>
            </a:r>
            <a:r>
              <a:rPr lang="en-US" sz="1013" dirty="0" err="1">
                <a:solidFill>
                  <a:schemeClr val="tx1"/>
                </a:solidFill>
              </a:rPr>
              <a:t>Lenacapvir</a:t>
            </a:r>
            <a:endParaRPr lang="en-US" sz="1013" dirty="0">
              <a:solidFill>
                <a:schemeClr val="tx1"/>
              </a:solidFill>
            </a:endParaRPr>
          </a:p>
          <a:p>
            <a:pPr algn="ctr"/>
            <a:r>
              <a:rPr lang="en-US" sz="1013" dirty="0">
                <a:solidFill>
                  <a:schemeClr val="tx1"/>
                </a:solidFill>
              </a:rPr>
              <a:t>N=2</a:t>
            </a:r>
          </a:p>
        </p:txBody>
      </p:sp>
      <p:sp>
        <p:nvSpPr>
          <p:cNvPr id="18" name="TextBox 17">
            <a:extLst>
              <a:ext uri="{FF2B5EF4-FFF2-40B4-BE49-F238E27FC236}">
                <a16:creationId xmlns:a16="http://schemas.microsoft.com/office/drawing/2014/main" id="{10DCC9F9-2E2F-9FFD-9AD7-2409966799EC}"/>
              </a:ext>
            </a:extLst>
          </p:cNvPr>
          <p:cNvSpPr txBox="1"/>
          <p:nvPr/>
        </p:nvSpPr>
        <p:spPr>
          <a:xfrm>
            <a:off x="241554" y="2222776"/>
            <a:ext cx="3448551"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rgbClr val="FF0000"/>
                </a:solidFill>
                <a:ea typeface="Calibri"/>
                <a:cs typeface="Calibri"/>
              </a:rPr>
              <a:t>*3 new additional Oral </a:t>
            </a:r>
            <a:r>
              <a:rPr lang="en-US" sz="1050" dirty="0" err="1">
                <a:solidFill>
                  <a:srgbClr val="FF0000"/>
                </a:solidFill>
                <a:ea typeface="Calibri"/>
                <a:cs typeface="Calibri"/>
              </a:rPr>
              <a:t>PrEP</a:t>
            </a:r>
            <a:r>
              <a:rPr lang="en-US" sz="1050" dirty="0">
                <a:solidFill>
                  <a:srgbClr val="FF0000"/>
                </a:solidFill>
                <a:ea typeface="Calibri"/>
                <a:cs typeface="Calibri"/>
              </a:rPr>
              <a:t> &amp; 1 LAI </a:t>
            </a:r>
            <a:r>
              <a:rPr lang="en-US" sz="1050" dirty="0" err="1">
                <a:solidFill>
                  <a:srgbClr val="FF0000"/>
                </a:solidFill>
                <a:ea typeface="Calibri"/>
                <a:cs typeface="Calibri"/>
              </a:rPr>
              <a:t>PrEP</a:t>
            </a:r>
            <a:r>
              <a:rPr lang="en-US" sz="1050" dirty="0">
                <a:solidFill>
                  <a:srgbClr val="FF0000"/>
                </a:solidFill>
                <a:ea typeface="Calibri"/>
                <a:cs typeface="Calibri"/>
              </a:rPr>
              <a:t> since Abstract</a:t>
            </a:r>
            <a:endParaRPr lang="en-US" sz="1050" dirty="0">
              <a:solidFill>
                <a:srgbClr val="FF0000"/>
              </a:solidFill>
            </a:endParaRPr>
          </a:p>
        </p:txBody>
      </p:sp>
    </p:spTree>
    <p:extLst>
      <p:ext uri="{BB962C8B-B14F-4D97-AF65-F5344CB8AC3E}">
        <p14:creationId xmlns:p14="http://schemas.microsoft.com/office/powerpoint/2010/main" val="185808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F62B-88AE-6CCE-654E-CA6FAC7B7C2F}"/>
              </a:ext>
            </a:extLst>
          </p:cNvPr>
          <p:cNvSpPr>
            <a:spLocks noGrp="1"/>
          </p:cNvSpPr>
          <p:nvPr>
            <p:ph type="title"/>
          </p:nvPr>
        </p:nvSpPr>
        <p:spPr>
          <a:xfrm>
            <a:off x="442927" y="46774"/>
            <a:ext cx="8454451" cy="1028700"/>
          </a:xfrm>
        </p:spPr>
        <p:txBody>
          <a:bodyPr>
            <a:normAutofit fontScale="90000"/>
          </a:bodyPr>
          <a:lstStyle/>
          <a:p>
            <a:r>
              <a:rPr lang="en-US" dirty="0" err="1">
                <a:cs typeface="Arial"/>
              </a:rPr>
              <a:t>PrEP</a:t>
            </a:r>
            <a:r>
              <a:rPr lang="en-US" dirty="0">
                <a:cs typeface="Arial"/>
              </a:rPr>
              <a:t>: </a:t>
            </a:r>
            <a:r>
              <a:rPr lang="en-US" dirty="0" err="1">
                <a:cs typeface="Arial"/>
              </a:rPr>
              <a:t>Lenacapavir</a:t>
            </a:r>
            <a:r>
              <a:rPr lang="en-US" dirty="0">
                <a:cs typeface="Arial"/>
              </a:rPr>
              <a:t> (LEN) On the Mobile </a:t>
            </a:r>
            <a:r>
              <a:rPr lang="en-US" dirty="0">
                <a:solidFill>
                  <a:schemeClr val="tx1"/>
                </a:solidFill>
                <a:cs typeface="Arial"/>
              </a:rPr>
              <a:t>Pharmacy and Clinic (MPC)!</a:t>
            </a:r>
          </a:p>
        </p:txBody>
      </p:sp>
      <p:sp>
        <p:nvSpPr>
          <p:cNvPr id="3" name="Content Placeholder 2">
            <a:extLst>
              <a:ext uri="{FF2B5EF4-FFF2-40B4-BE49-F238E27FC236}">
                <a16:creationId xmlns:a16="http://schemas.microsoft.com/office/drawing/2014/main" id="{3129A481-C594-FADD-F5AA-037D5177F7CB}"/>
              </a:ext>
            </a:extLst>
          </p:cNvPr>
          <p:cNvSpPr>
            <a:spLocks noGrp="1"/>
          </p:cNvSpPr>
          <p:nvPr>
            <p:ph type="body" sz="quarter" idx="10"/>
          </p:nvPr>
        </p:nvSpPr>
        <p:spPr>
          <a:xfrm>
            <a:off x="82637" y="1444937"/>
            <a:ext cx="4089313" cy="3546209"/>
          </a:xfrm>
        </p:spPr>
        <p:txBody>
          <a:bodyPr>
            <a:normAutofit fontScale="62500" lnSpcReduction="20000"/>
          </a:bodyPr>
          <a:lstStyle/>
          <a:p>
            <a:r>
              <a:rPr lang="en-US" b="1" dirty="0">
                <a:highlight>
                  <a:srgbClr val="FFFF00"/>
                </a:highlight>
              </a:rPr>
              <a:t>Time to receipt … &lt;30 minutes!</a:t>
            </a:r>
          </a:p>
          <a:p>
            <a:r>
              <a:rPr lang="en-US" dirty="0"/>
              <a:t>HIV rapid tests negative, </a:t>
            </a:r>
            <a:r>
              <a:rPr lang="en-US" dirty="0" err="1"/>
              <a:t>PrEP</a:t>
            </a:r>
            <a:r>
              <a:rPr lang="en-US" dirty="0"/>
              <a:t> eligible</a:t>
            </a:r>
          </a:p>
          <a:p>
            <a:r>
              <a:rPr lang="en-US" dirty="0"/>
              <a:t>2 Patients chose every 6-month LEN INJ</a:t>
            </a:r>
          </a:p>
          <a:p>
            <a:r>
              <a:rPr lang="en-US" dirty="0"/>
              <a:t>Electronically prescribed by APRN On MPC</a:t>
            </a:r>
          </a:p>
          <a:p>
            <a:r>
              <a:rPr lang="en-US" dirty="0"/>
              <a:t>Dispensed from mobile pharmacy on MPC</a:t>
            </a:r>
          </a:p>
          <a:p>
            <a:r>
              <a:rPr lang="en-US" dirty="0"/>
              <a:t>Administered on MPC </a:t>
            </a:r>
          </a:p>
          <a:p>
            <a:r>
              <a:rPr lang="en-US" dirty="0">
                <a:solidFill>
                  <a:srgbClr val="FF0000"/>
                </a:solidFill>
                <a:highlight>
                  <a:srgbClr val="FFFF00"/>
                </a:highlight>
              </a:rPr>
              <a:t>ONE STOP SHOP</a:t>
            </a:r>
          </a:p>
          <a:p>
            <a:endParaRPr lang="en-US" dirty="0"/>
          </a:p>
        </p:txBody>
      </p:sp>
      <p:pic>
        <p:nvPicPr>
          <p:cNvPr id="8" name="Picture 7" descr="A person holding a paper&#10;&#10;Description automatically generated">
            <a:extLst>
              <a:ext uri="{FF2B5EF4-FFF2-40B4-BE49-F238E27FC236}">
                <a16:creationId xmlns:a16="http://schemas.microsoft.com/office/drawing/2014/main" id="{2D0F468C-DD1B-727C-5AB9-102E1E1B9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704998" y="3293269"/>
            <a:ext cx="2114550" cy="1585913"/>
          </a:xfrm>
          <a:prstGeom prst="rect">
            <a:avLst/>
          </a:prstGeom>
        </p:spPr>
      </p:pic>
      <p:pic>
        <p:nvPicPr>
          <p:cNvPr id="10" name="Picture 9" descr="A person and person looking at a paper&#10;&#10;Description automatically generated">
            <a:extLst>
              <a:ext uri="{FF2B5EF4-FFF2-40B4-BE49-F238E27FC236}">
                <a16:creationId xmlns:a16="http://schemas.microsoft.com/office/drawing/2014/main" id="{FC70CFF1-D73A-ECAE-F7BA-A575AC41E7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484290" y="1011701"/>
            <a:ext cx="2345551" cy="1759163"/>
          </a:xfrm>
          <a:prstGeom prst="rect">
            <a:avLst/>
          </a:prstGeom>
        </p:spPr>
      </p:pic>
      <p:pic>
        <p:nvPicPr>
          <p:cNvPr id="12" name="Picture 11" descr="A person holding a cup&#10;&#10;Description automatically generated">
            <a:extLst>
              <a:ext uri="{FF2B5EF4-FFF2-40B4-BE49-F238E27FC236}">
                <a16:creationId xmlns:a16="http://schemas.microsoft.com/office/drawing/2014/main" id="{508CCE93-D2D9-576E-4594-439A4873D2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1950" y="1141390"/>
            <a:ext cx="2605534" cy="1954151"/>
          </a:xfrm>
          <a:prstGeom prst="rect">
            <a:avLst/>
          </a:prstGeom>
        </p:spPr>
      </p:pic>
      <p:pic>
        <p:nvPicPr>
          <p:cNvPr id="5" name="Picture 4" descr="A person in blue gloves and a blue shirt sitting on a blue couch&#10;&#10;Description automatically generated">
            <a:extLst>
              <a:ext uri="{FF2B5EF4-FFF2-40B4-BE49-F238E27FC236}">
                <a16:creationId xmlns:a16="http://schemas.microsoft.com/office/drawing/2014/main" id="{CD59D47E-4B79-A843-92E8-3072BACFAA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8222" y="3082388"/>
            <a:ext cx="1603041" cy="2137388"/>
          </a:xfrm>
          <a:prstGeom prst="rect">
            <a:avLst/>
          </a:prstGeom>
        </p:spPr>
      </p:pic>
      <p:sp>
        <p:nvSpPr>
          <p:cNvPr id="4" name="TextBox 3">
            <a:extLst>
              <a:ext uri="{FF2B5EF4-FFF2-40B4-BE49-F238E27FC236}">
                <a16:creationId xmlns:a16="http://schemas.microsoft.com/office/drawing/2014/main" id="{ACBA09F2-0C4F-C963-C699-126903CC552B}"/>
              </a:ext>
            </a:extLst>
          </p:cNvPr>
          <p:cNvSpPr txBox="1"/>
          <p:nvPr/>
        </p:nvSpPr>
        <p:spPr>
          <a:xfrm>
            <a:off x="2933118" y="4151082"/>
            <a:ext cx="1984702" cy="871713"/>
          </a:xfrm>
          <a:prstGeom prst="rect">
            <a:avLst/>
          </a:prstGeom>
          <a:noFill/>
          <a:ln>
            <a:solidFill>
              <a:schemeClr val="tx1"/>
            </a:solidFill>
          </a:ln>
        </p:spPr>
        <p:txBody>
          <a:bodyPr wrap="square">
            <a:spAutoFit/>
          </a:bodyPr>
          <a:lstStyle/>
          <a:p>
            <a:r>
              <a:rPr lang="en-US" sz="1013" i="1" dirty="0">
                <a:latin typeface="Calibri" panose="020F0502020204030204" pitchFamily="34" charset="0"/>
                <a:cs typeface="Calibri" panose="020F0502020204030204" pitchFamily="34" charset="0"/>
              </a:rPr>
              <a:t>Springer et al. CROI 2026. Late –Breaker  #1075. </a:t>
            </a:r>
          </a:p>
          <a:p>
            <a:endParaRPr lang="en-US" sz="1013" i="1" dirty="0">
              <a:latin typeface="Calibri" panose="020F0502020204030204" pitchFamily="34" charset="0"/>
              <a:cs typeface="Calibri" panose="020F0502020204030204" pitchFamily="34" charset="0"/>
            </a:endParaRPr>
          </a:p>
          <a:p>
            <a:r>
              <a:rPr lang="en-US" sz="1013" i="1" dirty="0">
                <a:latin typeface="Calibri" panose="020F0502020204030204" pitchFamily="34" charset="0"/>
                <a:cs typeface="Calibri" panose="020F0502020204030204" pitchFamily="34" charset="0"/>
              </a:rPr>
              <a:t>Funding: NIDA DP1DA056106, Sandra Springer, MD</a:t>
            </a:r>
            <a:endParaRPr lang="en-US" sz="1013" i="1" dirty="0"/>
          </a:p>
        </p:txBody>
      </p:sp>
    </p:spTree>
    <p:extLst>
      <p:ext uri="{BB962C8B-B14F-4D97-AF65-F5344CB8AC3E}">
        <p14:creationId xmlns:p14="http://schemas.microsoft.com/office/powerpoint/2010/main" val="140028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239D-5E84-89C6-554A-9A00454AB868}"/>
              </a:ext>
            </a:extLst>
          </p:cNvPr>
          <p:cNvSpPr>
            <a:spLocks noGrp="1"/>
          </p:cNvSpPr>
          <p:nvPr>
            <p:ph type="title"/>
          </p:nvPr>
        </p:nvSpPr>
        <p:spPr/>
        <p:txBody>
          <a:bodyPr/>
          <a:lstStyle/>
          <a:p>
            <a:r>
              <a:rPr lang="en-US"/>
              <a:t>Other Resources</a:t>
            </a:r>
          </a:p>
        </p:txBody>
      </p:sp>
    </p:spTree>
    <p:extLst>
      <p:ext uri="{BB962C8B-B14F-4D97-AF65-F5344CB8AC3E}">
        <p14:creationId xmlns:p14="http://schemas.microsoft.com/office/powerpoint/2010/main" val="2893493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BBAD2F-9970-EDE0-0BAB-45FF97D0054C}"/>
              </a:ext>
            </a:extLst>
          </p:cNvPr>
          <p:cNvSpPr>
            <a:spLocks noGrp="1"/>
          </p:cNvSpPr>
          <p:nvPr>
            <p:ph type="title"/>
          </p:nvPr>
        </p:nvSpPr>
        <p:spPr>
          <a:xfrm>
            <a:off x="0" y="1"/>
            <a:ext cx="9144000" cy="640080"/>
          </a:xfrm>
          <a:solidFill>
            <a:schemeClr val="bg2"/>
          </a:solidFill>
        </p:spPr>
        <p:txBody>
          <a:bodyPr vert="horz" lIns="68580" tIns="34290" rIns="68580" bIns="34290" rtlCol="0" anchor="ctr">
            <a:normAutofit fontScale="90000"/>
          </a:bodyPr>
          <a:lstStyle/>
          <a:p>
            <a:r>
              <a:rPr lang="en-US" sz="2700" dirty="0">
                <a:solidFill>
                  <a:schemeClr val="accent1">
                    <a:lumMod val="50000"/>
                  </a:schemeClr>
                </a:solidFill>
              </a:rPr>
              <a:t>2025 Manuscript Mobile Pharmacy and Clinic Pilot Findings</a:t>
            </a:r>
          </a:p>
        </p:txBody>
      </p:sp>
      <p:sp>
        <p:nvSpPr>
          <p:cNvPr id="4" name="Slide Number Placeholder 3" hidden="1">
            <a:extLst>
              <a:ext uri="{FF2B5EF4-FFF2-40B4-BE49-F238E27FC236}">
                <a16:creationId xmlns:a16="http://schemas.microsoft.com/office/drawing/2014/main" id="{629099BA-FCE5-E90B-F88C-5BF508EB5145}"/>
              </a:ext>
            </a:extLst>
          </p:cNvPr>
          <p:cNvSpPr>
            <a:spLocks noGrp="1"/>
          </p:cNvSpPr>
          <p:nvPr>
            <p:ph type="sldNum" idx="12"/>
          </p:nvPr>
        </p:nvSpPr>
        <p:spPr>
          <a:xfrm>
            <a:off x="7086600" y="4767263"/>
            <a:ext cx="2057400" cy="274637"/>
          </a:xfrm>
        </p:spPr>
        <p:txBody>
          <a:bodyPr/>
          <a:lstStyle/>
          <a:p>
            <a:pPr>
              <a:spcAft>
                <a:spcPts val="450"/>
              </a:spcAft>
              <a:defRPr/>
            </a:pPr>
            <a:fld id="{A48725E7-0BCD-FA4A-B64F-9E36BFFE79F3}" type="slidenum">
              <a:rPr lang="en-US" smtClean="0"/>
              <a:pPr>
                <a:spcAft>
                  <a:spcPts val="450"/>
                </a:spcAft>
                <a:defRPr/>
              </a:pPr>
              <a:t>76</a:t>
            </a:fld>
            <a:endParaRPr lang="en-US"/>
          </a:p>
        </p:txBody>
      </p:sp>
      <p:pic>
        <p:nvPicPr>
          <p:cNvPr id="5" name="Picture 4" descr="A screenshot of a news article&#10;&#10;AI-generated content may be incorrect.">
            <a:extLst>
              <a:ext uri="{FF2B5EF4-FFF2-40B4-BE49-F238E27FC236}">
                <a16:creationId xmlns:a16="http://schemas.microsoft.com/office/drawing/2014/main" id="{9717D7D1-EA25-6B36-858B-1AC9050F26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3358" y="1152877"/>
            <a:ext cx="4260593" cy="3419125"/>
          </a:xfrm>
          <a:prstGeom prst="rect">
            <a:avLst/>
          </a:prstGeom>
          <a:noFill/>
          <a:ln w="28575">
            <a:solidFill>
              <a:srgbClr val="0070C0"/>
            </a:solidFill>
          </a:ln>
        </p:spPr>
      </p:pic>
      <p:sp>
        <p:nvSpPr>
          <p:cNvPr id="2" name="TextBox 1">
            <a:extLst>
              <a:ext uri="{FF2B5EF4-FFF2-40B4-BE49-F238E27FC236}">
                <a16:creationId xmlns:a16="http://schemas.microsoft.com/office/drawing/2014/main" id="{77D1A871-1F2F-E1CE-2DE6-C9D07548C9E2}"/>
              </a:ext>
            </a:extLst>
          </p:cNvPr>
          <p:cNvSpPr txBox="1"/>
          <p:nvPr/>
        </p:nvSpPr>
        <p:spPr>
          <a:xfrm>
            <a:off x="565486" y="4102771"/>
            <a:ext cx="3597441" cy="461665"/>
          </a:xfrm>
          <a:prstGeom prst="rect">
            <a:avLst/>
          </a:prstGeom>
          <a:noFill/>
        </p:spPr>
        <p:txBody>
          <a:bodyPr wrap="square" rtlCol="0">
            <a:spAutoFit/>
          </a:bodyPr>
          <a:lstStyle/>
          <a:p>
            <a:pPr algn="ctr"/>
            <a:r>
              <a:rPr lang="en-US" sz="2400" b="1" dirty="0">
                <a:solidFill>
                  <a:srgbClr val="212121"/>
                </a:solidFill>
                <a:latin typeface="system-ui"/>
              </a:rPr>
              <a:t>PMID: 40276721</a:t>
            </a:r>
          </a:p>
        </p:txBody>
      </p:sp>
      <p:sp>
        <p:nvSpPr>
          <p:cNvPr id="9" name="TextBox 8">
            <a:extLst>
              <a:ext uri="{FF2B5EF4-FFF2-40B4-BE49-F238E27FC236}">
                <a16:creationId xmlns:a16="http://schemas.microsoft.com/office/drawing/2014/main" id="{A114AEC5-B4ED-8F8F-06D4-84D9AD558945}"/>
              </a:ext>
            </a:extLst>
          </p:cNvPr>
          <p:cNvSpPr txBox="1"/>
          <p:nvPr/>
        </p:nvSpPr>
        <p:spPr>
          <a:xfrm>
            <a:off x="156411" y="1665421"/>
            <a:ext cx="4331369" cy="1384995"/>
          </a:xfrm>
          <a:prstGeom prst="rect">
            <a:avLst/>
          </a:prstGeom>
          <a:noFill/>
        </p:spPr>
        <p:txBody>
          <a:bodyPr wrap="square">
            <a:spAutoFit/>
          </a:bodyPr>
          <a:lstStyle/>
          <a:p>
            <a:r>
              <a:rPr lang="en-US" sz="1050" b="1" i="1" dirty="0" err="1"/>
              <a:t>Tarfa</a:t>
            </a:r>
            <a:r>
              <a:rPr lang="en-US" sz="1050" b="1" i="1" dirty="0"/>
              <a:t> A, Di Paola A, Frank CA, Schultheis AM, Brooks R, </a:t>
            </a:r>
            <a:r>
              <a:rPr lang="en-US" sz="1050" b="1" i="1" dirty="0" err="1"/>
              <a:t>Shenoi</a:t>
            </a:r>
            <a:r>
              <a:rPr lang="en-US" sz="1050" b="1" i="1" dirty="0"/>
              <a:t> SV, Springer SA</a:t>
            </a:r>
            <a:r>
              <a:rPr lang="en-US" sz="1050" i="1" dirty="0"/>
              <a:t>. Pilot Findings From the First Legalized Mobile Retail Pharmacy Clinic in the United States for Infectious Disease Treatment and Prevention Tailored to Reach People Who Use Drugs. </a:t>
            </a:r>
            <a:r>
              <a:rPr lang="en-US" sz="1050" b="1" i="1" dirty="0"/>
              <a:t>Open Forum Infect Dis. 2025 Apr 24;12(4</a:t>
            </a:r>
            <a:r>
              <a:rPr lang="en-US" sz="1050" i="1" dirty="0"/>
              <a:t>):ofaf200. </a:t>
            </a:r>
            <a:r>
              <a:rPr lang="en-US" sz="1050" i="1" dirty="0" err="1"/>
              <a:t>doi</a:t>
            </a:r>
            <a:r>
              <a:rPr lang="en-US" sz="1050" i="1" dirty="0"/>
              <a:t>: 10.1093/</a:t>
            </a:r>
            <a:r>
              <a:rPr lang="en-US" sz="1050" i="1" dirty="0" err="1"/>
              <a:t>ofid</a:t>
            </a:r>
            <a:r>
              <a:rPr lang="en-US" sz="1050" i="1" dirty="0"/>
              <a:t>/ofaf200. PMID: 40276721; PMCID: PMC12019630.</a:t>
            </a:r>
          </a:p>
          <a:p>
            <a:r>
              <a:rPr lang="en-US" sz="1050" i="1" dirty="0" err="1"/>
              <a:t>CopyDownload</a:t>
            </a:r>
            <a:r>
              <a:rPr lang="en-US" sz="1050" i="1" dirty="0"/>
              <a:t> .</a:t>
            </a:r>
            <a:r>
              <a:rPr lang="en-US" sz="1050" i="1" dirty="0" err="1"/>
              <a:t>nbib</a:t>
            </a:r>
            <a:br>
              <a:rPr lang="en-US" sz="1050" dirty="0"/>
            </a:br>
            <a:endParaRPr lang="en-US" sz="1050" dirty="0"/>
          </a:p>
        </p:txBody>
      </p:sp>
    </p:spTree>
    <p:extLst>
      <p:ext uri="{BB962C8B-B14F-4D97-AF65-F5344CB8AC3E}">
        <p14:creationId xmlns:p14="http://schemas.microsoft.com/office/powerpoint/2010/main" val="414164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omputer&#10;&#10;Description automatically generated">
            <a:extLst>
              <a:ext uri="{FF2B5EF4-FFF2-40B4-BE49-F238E27FC236}">
                <a16:creationId xmlns:a16="http://schemas.microsoft.com/office/drawing/2014/main" id="{6A020AF5-933F-8E1D-99A3-8DDA40E0FA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8385" y="97426"/>
            <a:ext cx="5315262" cy="1259132"/>
          </a:xfrm>
          <a:prstGeom prst="rect">
            <a:avLst/>
          </a:prstGeom>
          <a:ln>
            <a:solidFill>
              <a:srgbClr val="FF0000"/>
            </a:solidFill>
          </a:ln>
        </p:spPr>
      </p:pic>
      <p:pic>
        <p:nvPicPr>
          <p:cNvPr id="5" name="Picture 4" descr="A screenshot of a phone&#10;&#10;Description automatically generated">
            <a:extLst>
              <a:ext uri="{FF2B5EF4-FFF2-40B4-BE49-F238E27FC236}">
                <a16:creationId xmlns:a16="http://schemas.microsoft.com/office/drawing/2014/main" id="{C942E822-3710-BB3D-9E26-4A220E9812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7311" y="1440527"/>
            <a:ext cx="3598253" cy="512658"/>
          </a:xfrm>
          <a:prstGeom prst="rect">
            <a:avLst/>
          </a:prstGeom>
        </p:spPr>
      </p:pic>
      <p:pic>
        <p:nvPicPr>
          <p:cNvPr id="25" name="Picture 24" descr="A screenshot of a phone&#10;&#10;Description automatically generated">
            <a:extLst>
              <a:ext uri="{FF2B5EF4-FFF2-40B4-BE49-F238E27FC236}">
                <a16:creationId xmlns:a16="http://schemas.microsoft.com/office/drawing/2014/main" id="{AF089BF8-1CF6-1E1A-AA23-9A2BCFF3CA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6295" y="2012168"/>
            <a:ext cx="3598253" cy="466410"/>
          </a:xfrm>
          <a:prstGeom prst="rect">
            <a:avLst/>
          </a:prstGeom>
        </p:spPr>
      </p:pic>
      <p:pic>
        <p:nvPicPr>
          <p:cNvPr id="19" name="Picture 18" descr="A screenshot of a phone&#10;&#10;Description automatically generated">
            <a:extLst>
              <a:ext uri="{FF2B5EF4-FFF2-40B4-BE49-F238E27FC236}">
                <a16:creationId xmlns:a16="http://schemas.microsoft.com/office/drawing/2014/main" id="{EEDBC4A2-2662-280F-10E4-A34E6907AE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7310" y="2537561"/>
            <a:ext cx="3598253" cy="496914"/>
          </a:xfrm>
          <a:prstGeom prst="rect">
            <a:avLst/>
          </a:prstGeom>
        </p:spPr>
      </p:pic>
      <p:pic>
        <p:nvPicPr>
          <p:cNvPr id="13" name="Picture 12" descr="A screenshot of a medical prescription&#10;&#10;Description automatically generated">
            <a:extLst>
              <a:ext uri="{FF2B5EF4-FFF2-40B4-BE49-F238E27FC236}">
                <a16:creationId xmlns:a16="http://schemas.microsoft.com/office/drawing/2014/main" id="{C940EF44-4499-0DCF-1502-1D4BBC015B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17310" y="3081252"/>
            <a:ext cx="4124839" cy="50759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22778766-BD10-B5EE-2BE0-0C15919FBC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45231" y="3696518"/>
            <a:ext cx="4541915" cy="506754"/>
          </a:xfrm>
          <a:prstGeom prst="rect">
            <a:avLst/>
          </a:prstGeom>
        </p:spPr>
      </p:pic>
      <p:pic>
        <p:nvPicPr>
          <p:cNvPr id="9" name="Picture 8" descr="A screenshot of a medical report&#10;&#10;Description automatically generated">
            <a:extLst>
              <a:ext uri="{FF2B5EF4-FFF2-40B4-BE49-F238E27FC236}">
                <a16:creationId xmlns:a16="http://schemas.microsoft.com/office/drawing/2014/main" id="{E7B39DED-A06B-4CD6-79D3-94CAAD266E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73904" y="4293145"/>
            <a:ext cx="3685064" cy="518980"/>
          </a:xfrm>
          <a:prstGeom prst="rect">
            <a:avLst/>
          </a:prstGeom>
        </p:spPr>
      </p:pic>
      <p:sp>
        <p:nvSpPr>
          <p:cNvPr id="2" name="Title 1">
            <a:extLst>
              <a:ext uri="{FF2B5EF4-FFF2-40B4-BE49-F238E27FC236}">
                <a16:creationId xmlns:a16="http://schemas.microsoft.com/office/drawing/2014/main" id="{823E031D-06F4-635C-FC93-E577C4E48A68}"/>
              </a:ext>
            </a:extLst>
          </p:cNvPr>
          <p:cNvSpPr>
            <a:spLocks noGrp="1"/>
          </p:cNvSpPr>
          <p:nvPr>
            <p:ph type="title"/>
          </p:nvPr>
        </p:nvSpPr>
        <p:spPr>
          <a:xfrm>
            <a:off x="156854" y="640052"/>
            <a:ext cx="3651531" cy="4503448"/>
          </a:xfrm>
          <a:solidFill>
            <a:srgbClr val="9CBFD5"/>
          </a:solidFill>
        </p:spPr>
        <p:txBody>
          <a:bodyPr vert="horz" lIns="68580" tIns="34290" rIns="68580" bIns="34290" rtlCol="0" anchor="ctr" anchorCtr="0">
            <a:normAutofit/>
          </a:bodyPr>
          <a:lstStyle/>
          <a:p>
            <a:pPr>
              <a:spcBef>
                <a:spcPct val="0"/>
              </a:spcBef>
            </a:pPr>
            <a:r>
              <a:rPr lang="en-US" sz="3150" dirty="0">
                <a:cs typeface="+mj-cs"/>
              </a:rPr>
              <a:t>On the IAS-USA Website:   </a:t>
            </a:r>
            <a:br>
              <a:rPr lang="en-US" sz="3150" dirty="0">
                <a:cs typeface="+mj-cs"/>
              </a:rPr>
            </a:br>
            <a:r>
              <a:rPr lang="en-US" sz="3150" i="1" dirty="0">
                <a:cs typeface="+mj-cs"/>
              </a:rPr>
              <a:t>MATE</a:t>
            </a:r>
            <a:r>
              <a:rPr lang="en-US" sz="3150" dirty="0">
                <a:cs typeface="+mj-cs"/>
              </a:rPr>
              <a:t> ACT Free CME Webinars:</a:t>
            </a:r>
            <a:br>
              <a:rPr lang="en-US" sz="3150" dirty="0">
                <a:cs typeface="+mj-cs"/>
              </a:rPr>
            </a:br>
            <a:r>
              <a:rPr lang="en-US" sz="3150" dirty="0">
                <a:cs typeface="+mj-cs"/>
              </a:rPr>
              <a:t> HIV and SUD</a:t>
            </a:r>
            <a:br>
              <a:rPr lang="en-US" sz="3150" dirty="0">
                <a:cs typeface="+mj-cs"/>
              </a:rPr>
            </a:br>
            <a:r>
              <a:rPr lang="en-US" sz="3150" dirty="0">
                <a:cs typeface="+mj-cs"/>
              </a:rPr>
              <a:t> </a:t>
            </a:r>
            <a:br>
              <a:rPr lang="en-US" sz="3150" dirty="0">
                <a:cs typeface="+mj-cs"/>
              </a:rPr>
            </a:br>
            <a:r>
              <a:rPr lang="en-US" sz="1650" dirty="0">
                <a:cs typeface="+mj-cs"/>
              </a:rPr>
              <a:t>*(MATE Act = </a:t>
            </a:r>
            <a:r>
              <a:rPr lang="en-US" sz="1650" i="1" dirty="0">
                <a:cs typeface="+mj-cs"/>
              </a:rPr>
              <a:t>Medication Access &amp; Training Expansion</a:t>
            </a:r>
            <a:r>
              <a:rPr lang="en-US" sz="1650" dirty="0">
                <a:cs typeface="+mj-cs"/>
              </a:rPr>
              <a:t>)</a:t>
            </a:r>
            <a:br>
              <a:rPr lang="en-US" sz="1650" dirty="0">
                <a:cs typeface="+mj-cs"/>
              </a:rPr>
            </a:br>
            <a:br>
              <a:rPr lang="en-US" sz="1650" dirty="0">
                <a:cs typeface="+mj-cs"/>
              </a:rPr>
            </a:br>
            <a:r>
              <a:rPr lang="en-US" sz="1200" dirty="0">
                <a:cs typeface="+mj-cs"/>
              </a:rPr>
              <a:t>A ONE TIME 8-HOUR TRAINING </a:t>
            </a:r>
            <a:r>
              <a:rPr lang="en-US" sz="1200" u="sng" dirty="0">
                <a:cs typeface="+mj-cs"/>
              </a:rPr>
              <a:t>IS REQUIRED </a:t>
            </a:r>
            <a:r>
              <a:rPr lang="en-US" sz="1200" dirty="0">
                <a:cs typeface="+mj-cs"/>
              </a:rPr>
              <a:t>FOR ALL PRACTIONERS WHO HAVE A DEA REGISTRATION (CONTROLLD SUBSTANCE LICENSE)</a:t>
            </a:r>
            <a:endParaRPr lang="en-US" sz="1200" dirty="0">
              <a:cs typeface="Arial"/>
            </a:endParaRPr>
          </a:p>
        </p:txBody>
      </p:sp>
    </p:spTree>
    <p:extLst>
      <p:ext uri="{BB962C8B-B14F-4D97-AF65-F5344CB8AC3E}">
        <p14:creationId xmlns:p14="http://schemas.microsoft.com/office/powerpoint/2010/main" val="661296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F083-5259-DB45-F789-FDA3E3CB4F1C}"/>
              </a:ext>
            </a:extLst>
          </p:cNvPr>
          <p:cNvSpPr>
            <a:spLocks noGrp="1"/>
          </p:cNvSpPr>
          <p:nvPr>
            <p:ph type="title"/>
          </p:nvPr>
        </p:nvSpPr>
        <p:spPr>
          <a:xfrm>
            <a:off x="342606" y="390550"/>
            <a:ext cx="8454451" cy="1028700"/>
          </a:xfrm>
        </p:spPr>
        <p:txBody>
          <a:bodyPr rtlCol="0">
            <a:normAutofit/>
          </a:bodyPr>
          <a:lstStyle/>
          <a:p>
            <a:pPr defTabSz="685783">
              <a:defRPr/>
            </a:pPr>
            <a:r>
              <a:rPr lang="en-US" b="1">
                <a:solidFill>
                  <a:schemeClr val="tx1"/>
                </a:solidFill>
                <a:cs typeface="Arial"/>
              </a:rPr>
              <a:t>National Substance Use Warmline</a:t>
            </a:r>
          </a:p>
        </p:txBody>
      </p:sp>
      <p:sp>
        <p:nvSpPr>
          <p:cNvPr id="3" name="Text Placeholder 2">
            <a:extLst>
              <a:ext uri="{FF2B5EF4-FFF2-40B4-BE49-F238E27FC236}">
                <a16:creationId xmlns:a16="http://schemas.microsoft.com/office/drawing/2014/main" id="{E0E4B78E-610B-82EE-2A8A-DCE0186AE27F}"/>
              </a:ext>
            </a:extLst>
          </p:cNvPr>
          <p:cNvSpPr>
            <a:spLocks noGrp="1"/>
          </p:cNvSpPr>
          <p:nvPr>
            <p:ph type="body" sz="quarter" idx="10"/>
          </p:nvPr>
        </p:nvSpPr>
        <p:spPr>
          <a:xfrm>
            <a:off x="226218" y="1419530"/>
            <a:ext cx="8691563" cy="3546872"/>
          </a:xfrm>
        </p:spPr>
        <p:txBody>
          <a:bodyPr rtlCol="0">
            <a:normAutofit/>
          </a:bodyPr>
          <a:lstStyle/>
          <a:p>
            <a:pPr defTabSz="685783">
              <a:defRPr/>
            </a:pPr>
            <a:r>
              <a:rPr lang="en-US" sz="2475" dirty="0"/>
              <a:t>Cost-free, confidential clinician-to-clinician tele-consultation</a:t>
            </a:r>
          </a:p>
          <a:p>
            <a:pPr defTabSz="685783">
              <a:defRPr/>
            </a:pPr>
            <a:r>
              <a:rPr lang="en-US" sz="2475" dirty="0"/>
              <a:t>Staffed by addiction medicine and HIV specialist physicians, clinical pharmacists, and advanced practice nurses</a:t>
            </a:r>
          </a:p>
        </p:txBody>
      </p:sp>
      <p:sp>
        <p:nvSpPr>
          <p:cNvPr id="5" name="TextBox 4">
            <a:extLst>
              <a:ext uri="{FF2B5EF4-FFF2-40B4-BE49-F238E27FC236}">
                <a16:creationId xmlns:a16="http://schemas.microsoft.com/office/drawing/2014/main" id="{C1AF4B68-639B-B240-569C-849E23926CDA}"/>
              </a:ext>
            </a:extLst>
          </p:cNvPr>
          <p:cNvSpPr txBox="1"/>
          <p:nvPr/>
        </p:nvSpPr>
        <p:spPr>
          <a:xfrm>
            <a:off x="1440779" y="2904530"/>
            <a:ext cx="7614047" cy="1338828"/>
          </a:xfrm>
          <a:prstGeom prst="rect">
            <a:avLst/>
          </a:prstGeom>
          <a:noFill/>
        </p:spPr>
        <p:txBody>
          <a:bodyPr>
            <a:spAutoFit/>
          </a:bodyPr>
          <a:lstStyle/>
          <a:p>
            <a:pPr algn="ctr">
              <a:defRPr/>
            </a:pPr>
            <a:r>
              <a:rPr lang="en-US" sz="2250" b="1">
                <a:solidFill>
                  <a:srgbClr val="183560"/>
                </a:solidFill>
                <a:cs typeface="+mn-cs"/>
              </a:rPr>
              <a:t>9:00 AM – 8:00 PM Eastern Time Monday – Friday</a:t>
            </a:r>
          </a:p>
          <a:p>
            <a:pPr algn="ctr">
              <a:defRPr/>
            </a:pPr>
            <a:r>
              <a:rPr lang="en-US" sz="2250" b="1">
                <a:solidFill>
                  <a:srgbClr val="FF0000"/>
                </a:solidFill>
                <a:cs typeface="+mn-cs"/>
              </a:rPr>
              <a:t>(855) 300-3595 </a:t>
            </a:r>
            <a:r>
              <a:rPr lang="en-US" sz="2250" b="1">
                <a:solidFill>
                  <a:srgbClr val="183560"/>
                </a:solidFill>
                <a:cs typeface="+mn-cs"/>
              </a:rPr>
              <a:t>| Submit cases online</a:t>
            </a:r>
          </a:p>
          <a:p>
            <a:pPr algn="ctr">
              <a:defRPr/>
            </a:pPr>
            <a:endParaRPr lang="en-US" sz="750" b="1">
              <a:solidFill>
                <a:srgbClr val="183560"/>
              </a:solidFill>
              <a:cs typeface="+mn-cs"/>
            </a:endParaRPr>
          </a:p>
          <a:p>
            <a:pPr algn="ctr">
              <a:defRPr/>
            </a:pPr>
            <a:r>
              <a:rPr lang="en-US" sz="1500" b="1">
                <a:solidFill>
                  <a:srgbClr val="183560"/>
                </a:solidFill>
                <a:cs typeface="+mn-cs"/>
              </a:rPr>
              <a:t>https://nccc.ucsf.edu/clinician-consultation/substance-use-management/</a:t>
            </a:r>
          </a:p>
          <a:p>
            <a:pPr>
              <a:defRPr/>
            </a:pPr>
            <a:endParaRPr lang="en-US" sz="1350">
              <a:solidFill>
                <a:srgbClr val="183560"/>
              </a:solidFill>
              <a:cs typeface="+mn-cs"/>
            </a:endParaRPr>
          </a:p>
        </p:txBody>
      </p:sp>
      <p:sp>
        <p:nvSpPr>
          <p:cNvPr id="6" name="TextBox 5">
            <a:extLst>
              <a:ext uri="{FF2B5EF4-FFF2-40B4-BE49-F238E27FC236}">
                <a16:creationId xmlns:a16="http://schemas.microsoft.com/office/drawing/2014/main" id="{C4D251EB-54FD-DDAC-BABF-BFEE3994C6FD}"/>
              </a:ext>
            </a:extLst>
          </p:cNvPr>
          <p:cNvSpPr txBox="1"/>
          <p:nvPr/>
        </p:nvSpPr>
        <p:spPr>
          <a:xfrm>
            <a:off x="187094" y="3983227"/>
            <a:ext cx="8022431" cy="784830"/>
          </a:xfrm>
          <a:prstGeom prst="rect">
            <a:avLst/>
          </a:prstGeom>
          <a:noFill/>
        </p:spPr>
        <p:txBody>
          <a:bodyPr>
            <a:spAutoFit/>
          </a:bodyPr>
          <a:lstStyle/>
          <a:p>
            <a:pPr>
              <a:defRPr/>
            </a:pPr>
            <a:r>
              <a:rPr lang="en-US" sz="1050">
                <a:solidFill>
                  <a:srgbClr val="183560"/>
                </a:solidFill>
                <a:cs typeface="+mn-cs"/>
              </a:rPr>
              <a:t>The National Clinician Consultation Center is supported by the Health Resources and Services Administration (HRSA) of the U.S. Department of Health and Human Services (HHS) as part of an award totaling $2,397,604 with 0% financed with non-governmental sources.  </a:t>
            </a:r>
          </a:p>
          <a:p>
            <a:pPr>
              <a:defRPr/>
            </a:pPr>
            <a:endParaRPr lang="en-US" sz="1350">
              <a:solidFill>
                <a:srgbClr val="183560"/>
              </a:solidFill>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8DB1-FBB3-EC13-C263-0D062F0D555A}"/>
              </a:ext>
            </a:extLst>
          </p:cNvPr>
          <p:cNvSpPr>
            <a:spLocks noGrp="1"/>
          </p:cNvSpPr>
          <p:nvPr>
            <p:ph type="title"/>
          </p:nvPr>
        </p:nvSpPr>
        <p:spPr>
          <a:xfrm>
            <a:off x="453813" y="24391"/>
            <a:ext cx="8454451" cy="1028700"/>
          </a:xfrm>
        </p:spPr>
        <p:txBody>
          <a:bodyPr>
            <a:normAutofit fontScale="90000"/>
          </a:bodyPr>
          <a:lstStyle/>
          <a:p>
            <a:r>
              <a:rPr lang="en-US">
                <a:cs typeface="Arial"/>
              </a:rPr>
              <a:t>HIV Prevention and Treatment Guidelines </a:t>
            </a:r>
            <a:r>
              <a:rPr lang="en-US">
                <a:solidFill>
                  <a:schemeClr val="tx1"/>
                </a:solidFill>
                <a:cs typeface="Arial"/>
              </a:rPr>
              <a:t>that include SUD Management</a:t>
            </a:r>
          </a:p>
        </p:txBody>
      </p:sp>
      <p:pic>
        <p:nvPicPr>
          <p:cNvPr id="8" name="Picture 7">
            <a:extLst>
              <a:ext uri="{FF2B5EF4-FFF2-40B4-BE49-F238E27FC236}">
                <a16:creationId xmlns:a16="http://schemas.microsoft.com/office/drawing/2014/main" id="{B8D7629B-5008-C754-A1F4-70F0C74493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447" y="1606538"/>
            <a:ext cx="3024553" cy="3272467"/>
          </a:xfrm>
          <a:prstGeom prst="rect">
            <a:avLst/>
          </a:prstGeom>
          <a:ln>
            <a:solidFill>
              <a:schemeClr val="tx1"/>
            </a:solidFill>
          </a:ln>
        </p:spPr>
      </p:pic>
      <p:sp>
        <p:nvSpPr>
          <p:cNvPr id="10" name="TextBox 9">
            <a:extLst>
              <a:ext uri="{FF2B5EF4-FFF2-40B4-BE49-F238E27FC236}">
                <a16:creationId xmlns:a16="http://schemas.microsoft.com/office/drawing/2014/main" id="{4A7DA199-EE9A-A489-064A-85F693E4EF8F}"/>
              </a:ext>
            </a:extLst>
          </p:cNvPr>
          <p:cNvSpPr txBox="1"/>
          <p:nvPr/>
        </p:nvSpPr>
        <p:spPr>
          <a:xfrm>
            <a:off x="2473928" y="1298761"/>
            <a:ext cx="694421" cy="307777"/>
          </a:xfrm>
          <a:prstGeom prst="rect">
            <a:avLst/>
          </a:prstGeom>
          <a:noFill/>
        </p:spPr>
        <p:txBody>
          <a:bodyPr wrap="none" rtlCol="0">
            <a:spAutoFit/>
          </a:bodyPr>
          <a:lstStyle/>
          <a:p>
            <a:r>
              <a:rPr lang="en-US"/>
              <a:t>DHHS</a:t>
            </a:r>
          </a:p>
        </p:txBody>
      </p:sp>
      <p:sp>
        <p:nvSpPr>
          <p:cNvPr id="11" name="TextBox 10">
            <a:extLst>
              <a:ext uri="{FF2B5EF4-FFF2-40B4-BE49-F238E27FC236}">
                <a16:creationId xmlns:a16="http://schemas.microsoft.com/office/drawing/2014/main" id="{8F7DD982-03DF-C111-4A9E-59CEB46E5DCA}"/>
              </a:ext>
            </a:extLst>
          </p:cNvPr>
          <p:cNvSpPr txBox="1"/>
          <p:nvPr/>
        </p:nvSpPr>
        <p:spPr>
          <a:xfrm>
            <a:off x="6322862" y="1206979"/>
            <a:ext cx="904415" cy="307777"/>
          </a:xfrm>
          <a:prstGeom prst="rect">
            <a:avLst/>
          </a:prstGeom>
          <a:noFill/>
        </p:spPr>
        <p:txBody>
          <a:bodyPr wrap="none" rtlCol="0">
            <a:spAutoFit/>
          </a:bodyPr>
          <a:lstStyle/>
          <a:p>
            <a:r>
              <a:rPr lang="en-US"/>
              <a:t>IAS-USA</a:t>
            </a:r>
          </a:p>
        </p:txBody>
      </p:sp>
      <p:sp>
        <p:nvSpPr>
          <p:cNvPr id="4" name="TextBox 3">
            <a:extLst>
              <a:ext uri="{FF2B5EF4-FFF2-40B4-BE49-F238E27FC236}">
                <a16:creationId xmlns:a16="http://schemas.microsoft.com/office/drawing/2014/main" id="{C3103DAB-A968-781F-F223-AD402FF58E74}"/>
              </a:ext>
            </a:extLst>
          </p:cNvPr>
          <p:cNvSpPr txBox="1"/>
          <p:nvPr/>
        </p:nvSpPr>
        <p:spPr>
          <a:xfrm>
            <a:off x="1701046" y="3536963"/>
            <a:ext cx="2669786" cy="307777"/>
          </a:xfrm>
          <a:prstGeom prst="rect">
            <a:avLst/>
          </a:prstGeom>
          <a:noFill/>
        </p:spPr>
        <p:txBody>
          <a:bodyPr wrap="square">
            <a:spAutoFit/>
          </a:bodyPr>
          <a:lstStyle/>
          <a:p>
            <a:pPr>
              <a:buNone/>
            </a:pPr>
            <a:r>
              <a:rPr lang="en-US" i="1">
                <a:solidFill>
                  <a:srgbClr val="FF0000"/>
                </a:solidFill>
                <a:effectLst/>
                <a:latin typeface="Helvetica" pitchFamily="2" charset="0"/>
              </a:rPr>
              <a:t>Updated: September 25, 2025</a:t>
            </a:r>
            <a:endParaRPr lang="en-US">
              <a:solidFill>
                <a:srgbClr val="FF0000"/>
              </a:solidFill>
              <a:effectLst/>
              <a:latin typeface="Helvetica" pitchFamily="2" charset="0"/>
            </a:endParaRPr>
          </a:p>
        </p:txBody>
      </p:sp>
      <p:pic>
        <p:nvPicPr>
          <p:cNvPr id="5" name="Picture 4" descr="A close-up of a website&#10;&#10;Description automatically generated">
            <a:extLst>
              <a:ext uri="{FF2B5EF4-FFF2-40B4-BE49-F238E27FC236}">
                <a16:creationId xmlns:a16="http://schemas.microsoft.com/office/drawing/2014/main" id="{4C564CB5-AFCD-4275-B2DA-11EA691ECE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7313" y="1514756"/>
            <a:ext cx="3083371" cy="3560699"/>
          </a:xfrm>
          <a:prstGeom prst="rect">
            <a:avLst/>
          </a:prstGeom>
          <a:ln w="12700">
            <a:solidFill>
              <a:schemeClr val="accent6"/>
            </a:solidFill>
          </a:ln>
        </p:spPr>
      </p:pic>
      <p:sp>
        <p:nvSpPr>
          <p:cNvPr id="7" name="TextBox 6">
            <a:extLst>
              <a:ext uri="{FF2B5EF4-FFF2-40B4-BE49-F238E27FC236}">
                <a16:creationId xmlns:a16="http://schemas.microsoft.com/office/drawing/2014/main" id="{55EB14C5-B6C0-D42E-61F3-752F45C198EB}"/>
              </a:ext>
            </a:extLst>
          </p:cNvPr>
          <p:cNvSpPr txBox="1"/>
          <p:nvPr/>
        </p:nvSpPr>
        <p:spPr>
          <a:xfrm>
            <a:off x="5878914" y="4187687"/>
            <a:ext cx="2501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Arial"/>
                <a:ea typeface="+mn-ea"/>
                <a:cs typeface="+mn-cs"/>
              </a:rPr>
              <a:t>Gandhi RT, et al. </a:t>
            </a:r>
            <a:r>
              <a:rPr kumimoji="0" lang="en-US" sz="1200" b="0" i="1" u="none" strike="noStrike" kern="1200" cap="none" spc="0" normalizeH="0" baseline="0" noProof="0">
                <a:ln>
                  <a:noFill/>
                </a:ln>
                <a:solidFill>
                  <a:srgbClr val="FF0000"/>
                </a:solidFill>
                <a:effectLst/>
                <a:uLnTx/>
                <a:uFillTx/>
                <a:latin typeface="Arial"/>
                <a:ea typeface="+mn-ea"/>
                <a:cs typeface="+mn-cs"/>
              </a:rPr>
              <a:t>JAMA.</a:t>
            </a:r>
            <a:r>
              <a:rPr kumimoji="0" lang="en-US" sz="1200" b="0" i="0" u="none" strike="noStrike" kern="1200" cap="none" spc="0" normalizeH="0" baseline="0" noProof="0">
                <a:ln>
                  <a:noFill/>
                </a:ln>
                <a:solidFill>
                  <a:srgbClr val="FF0000"/>
                </a:solidFill>
                <a:effectLst/>
                <a:uLnTx/>
                <a:uFillTx/>
                <a:latin typeface="Arial"/>
                <a:ea typeface="+mn-ea"/>
                <a:cs typeface="+mn-cs"/>
              </a:rPr>
              <a:t> 2024. [Published online Dec 1, 2024]</a:t>
            </a:r>
            <a:endParaRPr kumimoji="0" lang="en-US" altLang="en-US" sz="1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2938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9B88-B027-E3EF-3569-5F1254A98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CC08D-49AF-EC67-90DF-F31742C9CB77}"/>
              </a:ext>
            </a:extLst>
          </p:cNvPr>
          <p:cNvSpPr>
            <a:spLocks noGrp="1"/>
          </p:cNvSpPr>
          <p:nvPr>
            <p:ph type="title"/>
          </p:nvPr>
        </p:nvSpPr>
        <p:spPr>
          <a:xfrm>
            <a:off x="437859" y="33854"/>
            <a:ext cx="8068235" cy="1050398"/>
          </a:xfrm>
        </p:spPr>
        <p:txBody>
          <a:bodyPr>
            <a:normAutofit/>
          </a:bodyPr>
          <a:lstStyle/>
          <a:p>
            <a:pPr algn="ctr"/>
            <a:r>
              <a:rPr lang="en-US" b="1">
                <a:solidFill>
                  <a:schemeClr val="accent1"/>
                </a:solidFill>
              </a:rPr>
              <a:t>The U.S. Ending the HIV Epidemic (EHE) Plan: </a:t>
            </a:r>
            <a:r>
              <a:rPr lang="en-US" sz="2325" b="1" i="1">
                <a:solidFill>
                  <a:schemeClr val="accent4"/>
                </a:solidFill>
              </a:rPr>
              <a:t>Supported by Years of Evidenced Based Science </a:t>
            </a:r>
          </a:p>
        </p:txBody>
      </p:sp>
      <p:pic>
        <p:nvPicPr>
          <p:cNvPr id="4" name="Content Placeholder 3">
            <a:extLst>
              <a:ext uri="{FF2B5EF4-FFF2-40B4-BE49-F238E27FC236}">
                <a16:creationId xmlns:a16="http://schemas.microsoft.com/office/drawing/2014/main" id="{9FAD1676-C9CE-F582-1498-CF0281D50670}"/>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prstGeom prst="rect">
            <a:avLst/>
          </a:prstGeom>
        </p:spPr>
      </p:pic>
      <p:sp>
        <p:nvSpPr>
          <p:cNvPr id="3" name="Left Arrow 2">
            <a:extLst>
              <a:ext uri="{FF2B5EF4-FFF2-40B4-BE49-F238E27FC236}">
                <a16:creationId xmlns:a16="http://schemas.microsoft.com/office/drawing/2014/main" id="{F08EBACD-EA4B-CE38-1470-1B8C248EB367}"/>
              </a:ext>
            </a:extLst>
          </p:cNvPr>
          <p:cNvSpPr/>
          <p:nvPr/>
        </p:nvSpPr>
        <p:spPr>
          <a:xfrm>
            <a:off x="7113397" y="1993900"/>
            <a:ext cx="733806" cy="36347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TEST</a:t>
            </a:r>
          </a:p>
        </p:txBody>
      </p:sp>
      <p:sp>
        <p:nvSpPr>
          <p:cNvPr id="5" name="Left Arrow 4">
            <a:extLst>
              <a:ext uri="{FF2B5EF4-FFF2-40B4-BE49-F238E27FC236}">
                <a16:creationId xmlns:a16="http://schemas.microsoft.com/office/drawing/2014/main" id="{DF0CF870-279F-FE8A-7BB9-5870A8D90828}"/>
              </a:ext>
            </a:extLst>
          </p:cNvPr>
          <p:cNvSpPr/>
          <p:nvPr/>
        </p:nvSpPr>
        <p:spPr>
          <a:xfrm>
            <a:off x="7124349" y="2603500"/>
            <a:ext cx="733806" cy="36347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TREAT</a:t>
            </a:r>
          </a:p>
        </p:txBody>
      </p:sp>
      <p:sp>
        <p:nvSpPr>
          <p:cNvPr id="6" name="Left Arrow 5">
            <a:extLst>
              <a:ext uri="{FF2B5EF4-FFF2-40B4-BE49-F238E27FC236}">
                <a16:creationId xmlns:a16="http://schemas.microsoft.com/office/drawing/2014/main" id="{22ECCCD3-19E6-B810-A3CF-77F3F5E56D3C}"/>
              </a:ext>
            </a:extLst>
          </p:cNvPr>
          <p:cNvSpPr/>
          <p:nvPr/>
        </p:nvSpPr>
        <p:spPr>
          <a:xfrm>
            <a:off x="7113396" y="3213100"/>
            <a:ext cx="851252" cy="40157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PREVENT</a:t>
            </a:r>
          </a:p>
        </p:txBody>
      </p:sp>
      <p:sp>
        <p:nvSpPr>
          <p:cNvPr id="7" name="Left Arrow 6">
            <a:extLst>
              <a:ext uri="{FF2B5EF4-FFF2-40B4-BE49-F238E27FC236}">
                <a16:creationId xmlns:a16="http://schemas.microsoft.com/office/drawing/2014/main" id="{95BE4504-1469-6679-369C-CE05D122CBBE}"/>
              </a:ext>
            </a:extLst>
          </p:cNvPr>
          <p:cNvSpPr/>
          <p:nvPr/>
        </p:nvSpPr>
        <p:spPr>
          <a:xfrm>
            <a:off x="7124349" y="3938977"/>
            <a:ext cx="851252" cy="36347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RESPOND</a:t>
            </a:r>
          </a:p>
        </p:txBody>
      </p:sp>
      <p:sp>
        <p:nvSpPr>
          <p:cNvPr id="8" name="Donut 7">
            <a:extLst>
              <a:ext uri="{FF2B5EF4-FFF2-40B4-BE49-F238E27FC236}">
                <a16:creationId xmlns:a16="http://schemas.microsoft.com/office/drawing/2014/main" id="{B10F3C28-EE3C-B4B5-5415-CC031D856E41}"/>
              </a:ext>
            </a:extLst>
          </p:cNvPr>
          <p:cNvSpPr/>
          <p:nvPr/>
        </p:nvSpPr>
        <p:spPr>
          <a:xfrm>
            <a:off x="1614637" y="3124200"/>
            <a:ext cx="1039664" cy="1562100"/>
          </a:xfrm>
          <a:prstGeom prst="donut">
            <a:avLst>
              <a:gd name="adj" fmla="val 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grpSp>
        <p:nvGrpSpPr>
          <p:cNvPr id="9" name="Group 8">
            <a:extLst>
              <a:ext uri="{FF2B5EF4-FFF2-40B4-BE49-F238E27FC236}">
                <a16:creationId xmlns:a16="http://schemas.microsoft.com/office/drawing/2014/main" id="{30019D77-C908-12F3-D6E9-233F9F48ECDA}"/>
              </a:ext>
            </a:extLst>
          </p:cNvPr>
          <p:cNvGrpSpPr/>
          <p:nvPr/>
        </p:nvGrpSpPr>
        <p:grpSpPr>
          <a:xfrm>
            <a:off x="0" y="4691743"/>
            <a:ext cx="9144000" cy="451758"/>
            <a:chOff x="0" y="6255657"/>
            <a:chExt cx="12192000" cy="602344"/>
          </a:xfrm>
          <a:gradFill flip="none" rotWithShape="1">
            <a:gsLst>
              <a:gs pos="25000">
                <a:srgbClr val="0070C0"/>
              </a:gs>
              <a:gs pos="69000">
                <a:schemeClr val="accent1">
                  <a:tint val="44500"/>
                  <a:satMod val="160000"/>
                </a:schemeClr>
              </a:gs>
              <a:gs pos="100000">
                <a:schemeClr val="accent1">
                  <a:tint val="23500"/>
                  <a:satMod val="160000"/>
                </a:schemeClr>
              </a:gs>
            </a:gsLst>
            <a:lin ang="18900000" scaled="1"/>
            <a:tileRect/>
          </a:gradFill>
        </p:grpSpPr>
        <p:sp>
          <p:nvSpPr>
            <p:cNvPr id="10" name="Rectangle 9">
              <a:extLst>
                <a:ext uri="{FF2B5EF4-FFF2-40B4-BE49-F238E27FC236}">
                  <a16:creationId xmlns:a16="http://schemas.microsoft.com/office/drawing/2014/main" id="{CE742F69-8B27-043B-0FA7-5814B8D01D71}"/>
                </a:ext>
              </a:extLst>
            </p:cNvPr>
            <p:cNvSpPr/>
            <p:nvPr/>
          </p:nvSpPr>
          <p:spPr>
            <a:xfrm>
              <a:off x="0" y="6255657"/>
              <a:ext cx="12192000" cy="6023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1" name="Picture 10" descr="A close-up of a logo&#10;&#10;Description automatically generated">
              <a:extLst>
                <a:ext uri="{FF2B5EF4-FFF2-40B4-BE49-F238E27FC236}">
                  <a16:creationId xmlns:a16="http://schemas.microsoft.com/office/drawing/2014/main" id="{9917062E-8F3A-7349-FC4B-E2C72B14BA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1799" y="6300797"/>
              <a:ext cx="1619319" cy="512064"/>
            </a:xfrm>
            <a:prstGeom prst="rect">
              <a:avLst/>
            </a:prstGeom>
            <a:grpFill/>
            <a:ln>
              <a:noFill/>
            </a:ln>
          </p:spPr>
        </p:pic>
      </p:grpSp>
      <p:pic>
        <p:nvPicPr>
          <p:cNvPr id="13" name="Picture 12">
            <a:extLst>
              <a:ext uri="{FF2B5EF4-FFF2-40B4-BE49-F238E27FC236}">
                <a16:creationId xmlns:a16="http://schemas.microsoft.com/office/drawing/2014/main" id="{014CDE9A-1300-24FA-6FD4-7363CB42C5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77" y="4816821"/>
            <a:ext cx="2450099" cy="178618"/>
          </a:xfrm>
          <a:prstGeom prst="rect">
            <a:avLst/>
          </a:prstGeom>
        </p:spPr>
      </p:pic>
      <p:sp>
        <p:nvSpPr>
          <p:cNvPr id="12" name="TextBox 11">
            <a:extLst>
              <a:ext uri="{FF2B5EF4-FFF2-40B4-BE49-F238E27FC236}">
                <a16:creationId xmlns:a16="http://schemas.microsoft.com/office/drawing/2014/main" id="{CB95BEF8-B216-3B34-3907-F3B495DC3B34}"/>
              </a:ext>
            </a:extLst>
          </p:cNvPr>
          <p:cNvSpPr txBox="1"/>
          <p:nvPr/>
        </p:nvSpPr>
        <p:spPr>
          <a:xfrm>
            <a:off x="1658328" y="939654"/>
            <a:ext cx="6716903" cy="323165"/>
          </a:xfrm>
          <a:prstGeom prst="rect">
            <a:avLst/>
          </a:prstGeom>
          <a:noFill/>
        </p:spPr>
        <p:txBody>
          <a:bodyPr wrap="none" rtlCol="0">
            <a:spAutoFit/>
          </a:bodyPr>
          <a:lstStyle/>
          <a:p>
            <a:r>
              <a:rPr lang="en-US" sz="1500" b="1">
                <a:solidFill>
                  <a:schemeClr val="accent2"/>
                </a:solidFill>
              </a:rPr>
              <a:t>Did Not Include Implementation Plans nor Integration of SUD Treatment</a:t>
            </a:r>
          </a:p>
        </p:txBody>
      </p:sp>
      <p:sp>
        <p:nvSpPr>
          <p:cNvPr id="14" name="Frame 13">
            <a:extLst>
              <a:ext uri="{FF2B5EF4-FFF2-40B4-BE49-F238E27FC236}">
                <a16:creationId xmlns:a16="http://schemas.microsoft.com/office/drawing/2014/main" id="{C55C91EA-82AA-212A-42E4-2721C0838AF7}"/>
              </a:ext>
            </a:extLst>
          </p:cNvPr>
          <p:cNvSpPr/>
          <p:nvPr/>
        </p:nvSpPr>
        <p:spPr>
          <a:xfrm>
            <a:off x="2839212" y="1268023"/>
            <a:ext cx="3593592" cy="453335"/>
          </a:xfrm>
          <a:prstGeom prst="fram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custDataLst>
      <p:tags r:id="rId1"/>
    </p:custDataLst>
    <p:extLst>
      <p:ext uri="{BB962C8B-B14F-4D97-AF65-F5344CB8AC3E}">
        <p14:creationId xmlns:p14="http://schemas.microsoft.com/office/powerpoint/2010/main" val="1450000643"/>
      </p:ext>
    </p:extLst>
  </p:cSld>
  <p:clrMapOvr>
    <a:masterClrMapping/>
  </p:clrMapOvr>
  <mc:AlternateContent xmlns:mc="http://schemas.openxmlformats.org/markup-compatibility/2006" xmlns:p14="http://schemas.microsoft.com/office/powerpoint/2010/main">
    <mc:Choice Requires="p14">
      <p:transition spd="slow" p14:dur="2000" advTm="47198"/>
    </mc:Choice>
    <mc:Fallback xmlns="">
      <p:transition spd="slow" advTm="47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2" grpId="0"/>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3200-C575-D0C7-7C1E-36B4A99D6D54}"/>
              </a:ext>
            </a:extLst>
          </p:cNvPr>
          <p:cNvSpPr>
            <a:spLocks noGrp="1"/>
          </p:cNvSpPr>
          <p:nvPr>
            <p:ph type="title"/>
          </p:nvPr>
        </p:nvSpPr>
        <p:spPr>
          <a:xfrm>
            <a:off x="155808" y="407919"/>
            <a:ext cx="8454451" cy="1028700"/>
          </a:xfrm>
        </p:spPr>
        <p:txBody>
          <a:bodyPr>
            <a:normAutofit/>
          </a:bodyPr>
          <a:lstStyle/>
          <a:p>
            <a:r>
              <a:rPr lang="en-US" sz="3200">
                <a:solidFill>
                  <a:schemeClr val="tx1"/>
                </a:solidFill>
                <a:cs typeface="Arial"/>
              </a:rPr>
              <a:t>Acknowledgements</a:t>
            </a:r>
          </a:p>
        </p:txBody>
      </p:sp>
      <p:sp>
        <p:nvSpPr>
          <p:cNvPr id="11" name="Content Placeholder 10">
            <a:extLst>
              <a:ext uri="{FF2B5EF4-FFF2-40B4-BE49-F238E27FC236}">
                <a16:creationId xmlns:a16="http://schemas.microsoft.com/office/drawing/2014/main" id="{C941FE52-4490-B802-2C2F-3855EB3ED734}"/>
              </a:ext>
            </a:extLst>
          </p:cNvPr>
          <p:cNvSpPr>
            <a:spLocks noGrp="1"/>
          </p:cNvSpPr>
          <p:nvPr>
            <p:ph type="body" sz="quarter" idx="10"/>
          </p:nvPr>
        </p:nvSpPr>
        <p:spPr/>
        <p:txBody>
          <a:bodyPr vert="horz" lIns="51435" tIns="25718" rIns="51435" bIns="25718" rtlCol="0" anchor="t">
            <a:normAutofit fontScale="32500" lnSpcReduction="20000"/>
          </a:bodyPr>
          <a:lstStyle/>
          <a:p>
            <a:pPr>
              <a:lnSpc>
                <a:spcPct val="120000"/>
              </a:lnSpc>
              <a:spcAft>
                <a:spcPts val="56"/>
              </a:spcAft>
            </a:pPr>
            <a:r>
              <a:rPr lang="en-US" sz="3769" b="1" u="sng">
                <a:cs typeface="Calibri"/>
              </a:rPr>
              <a:t>THE PARTICIPANTS</a:t>
            </a:r>
            <a:r>
              <a:rPr lang="en-US" sz="3769" b="1">
                <a:cs typeface="Calibri"/>
              </a:rPr>
              <a:t>!</a:t>
            </a:r>
            <a:endParaRPr lang="en-US" sz="3769" b="1">
              <a:ea typeface="Calibri"/>
              <a:cs typeface="Calibri"/>
            </a:endParaRPr>
          </a:p>
          <a:p>
            <a:pPr>
              <a:lnSpc>
                <a:spcPct val="120000"/>
              </a:lnSpc>
              <a:spcAft>
                <a:spcPts val="56"/>
              </a:spcAft>
            </a:pPr>
            <a:r>
              <a:rPr lang="en-US" sz="3769" b="1" u="sng">
                <a:cs typeface="Calibri"/>
              </a:rPr>
              <a:t>The </a:t>
            </a:r>
            <a:r>
              <a:rPr lang="en-US" sz="3769" b="1" u="sng" err="1">
                <a:solidFill>
                  <a:srgbClr val="0070C0"/>
                </a:solidFill>
                <a:cs typeface="Calibri"/>
              </a:rPr>
              <a:t>InSTRIDE</a:t>
            </a:r>
            <a:r>
              <a:rPr lang="en-US" sz="3769" b="1" u="sng">
                <a:solidFill>
                  <a:srgbClr val="0070C0"/>
                </a:solidFill>
                <a:cs typeface="Calibri"/>
              </a:rPr>
              <a:t> </a:t>
            </a:r>
            <a:r>
              <a:rPr lang="en-US" sz="3769" b="1" u="sng">
                <a:cs typeface="Calibri"/>
              </a:rPr>
              <a:t>Research Team*</a:t>
            </a:r>
            <a:endParaRPr lang="en-US" sz="3769" b="1" u="sng">
              <a:ea typeface="Calibri"/>
              <a:cs typeface="Calibri"/>
            </a:endParaRPr>
          </a:p>
          <a:p>
            <a:pPr>
              <a:lnSpc>
                <a:spcPct val="120000"/>
              </a:lnSpc>
              <a:spcAft>
                <a:spcPts val="56"/>
              </a:spcAft>
            </a:pPr>
            <a:r>
              <a:rPr lang="en-US" sz="3769" b="1" u="sng">
                <a:cs typeface="Calibri"/>
              </a:rPr>
              <a:t>NIH: NIDA, NIAAA, NCATs</a:t>
            </a:r>
          </a:p>
          <a:p>
            <a:pPr>
              <a:lnSpc>
                <a:spcPct val="120000"/>
              </a:lnSpc>
              <a:spcAft>
                <a:spcPts val="56"/>
              </a:spcAft>
            </a:pPr>
            <a:r>
              <a:rPr lang="en-US" sz="3769" b="1" u="sng">
                <a:ea typeface="Calibri"/>
                <a:cs typeface="Calibri"/>
              </a:rPr>
              <a:t>CT Dept of Health: </a:t>
            </a:r>
            <a:r>
              <a:rPr lang="en-US" sz="3769" b="1">
                <a:ea typeface="Calibri"/>
                <a:cs typeface="Calibri"/>
              </a:rPr>
              <a:t>Marianne Buchelli, Susan Major , Ramon Rodriguez-Santana</a:t>
            </a:r>
          </a:p>
          <a:p>
            <a:pPr>
              <a:lnSpc>
                <a:spcPct val="120000"/>
              </a:lnSpc>
              <a:spcAft>
                <a:spcPts val="56"/>
              </a:spcAft>
            </a:pPr>
            <a:r>
              <a:rPr lang="en-US" sz="3769" b="1" u="sng">
                <a:cs typeface="Calibri"/>
              </a:rPr>
              <a:t>Community Partners</a:t>
            </a:r>
            <a:r>
              <a:rPr lang="en-US" sz="3769" b="1">
                <a:cs typeface="Calibri"/>
              </a:rPr>
              <a:t>: </a:t>
            </a:r>
            <a:r>
              <a:rPr lang="en-US" sz="3769">
                <a:cs typeface="Calibri"/>
              </a:rPr>
              <a:t>Jill Corbin and St. Vincent DePaul, Wheeler Clinic, McCall Behavioral Health, Liberation Programs, Staywell Health Clinic, Mayors’ offices and law enforcement in Waterbury, Hartford, Norwich, New Haven, Bridgeport, </a:t>
            </a:r>
            <a:r>
              <a:rPr lang="en-US" sz="3600">
                <a:solidFill>
                  <a:srgbClr val="000000"/>
                </a:solidFill>
                <a:highlight>
                  <a:srgbClr val="FFFFFF"/>
                </a:highlight>
                <a:cs typeface="Arial" panose="020B0604020202020204" pitchFamily="34" charset="0"/>
              </a:rPr>
              <a:t>Aisling McGuckin RN, MSN-MPH (Dept of public Health, Waterbury)</a:t>
            </a:r>
            <a:endParaRPr lang="en-US" sz="3600">
              <a:cs typeface="Arial" panose="020B0604020202020204" pitchFamily="34" charset="0"/>
            </a:endParaRPr>
          </a:p>
          <a:p>
            <a:pPr>
              <a:lnSpc>
                <a:spcPct val="120000"/>
              </a:lnSpc>
              <a:spcAft>
                <a:spcPts val="56"/>
              </a:spcAft>
            </a:pPr>
            <a:r>
              <a:rPr lang="en-US" sz="3769" b="1" u="sng">
                <a:cs typeface="Calibri"/>
              </a:rPr>
              <a:t>YNHH Pharmacy: </a:t>
            </a:r>
            <a:r>
              <a:rPr lang="en-US" sz="3769" b="1">
                <a:cs typeface="Calibri"/>
              </a:rPr>
              <a:t>Osama Abdelghany</a:t>
            </a:r>
            <a:r>
              <a:rPr lang="en-US" sz="3769">
                <a:cs typeface="Calibri"/>
              </a:rPr>
              <a:t>, PharmD (Executive Director Oncology) and our other pharmacy partners</a:t>
            </a:r>
          </a:p>
          <a:p>
            <a:pPr>
              <a:lnSpc>
                <a:spcPct val="120000"/>
              </a:lnSpc>
              <a:spcAft>
                <a:spcPts val="56"/>
              </a:spcAft>
            </a:pPr>
            <a:r>
              <a:rPr lang="en-US" sz="3769" b="1" u="sng">
                <a:ea typeface="Calibri"/>
                <a:cs typeface="Calibri"/>
              </a:rPr>
              <a:t>CT Department of Consumer Protection, Drug Division</a:t>
            </a:r>
            <a:r>
              <a:rPr lang="en-US" sz="3769">
                <a:ea typeface="Calibri"/>
                <a:cs typeface="Calibri"/>
              </a:rPr>
              <a:t>: </a:t>
            </a:r>
            <a:r>
              <a:rPr lang="en-US" sz="3769" b="1">
                <a:ea typeface="Calibri"/>
                <a:cs typeface="Calibri"/>
              </a:rPr>
              <a:t>Rod Marriott</a:t>
            </a:r>
            <a:r>
              <a:rPr lang="en-US" sz="3769">
                <a:ea typeface="Calibri"/>
                <a:cs typeface="Calibri"/>
              </a:rPr>
              <a:t>, PharmD</a:t>
            </a:r>
          </a:p>
          <a:p>
            <a:pPr>
              <a:lnSpc>
                <a:spcPct val="120000"/>
              </a:lnSpc>
              <a:spcAft>
                <a:spcPts val="56"/>
              </a:spcAft>
            </a:pPr>
            <a:r>
              <a:rPr lang="en-US" sz="3769" b="1" u="sng">
                <a:cs typeface="Calibri"/>
              </a:rPr>
              <a:t>YNHH Investigational Drug Services</a:t>
            </a:r>
            <a:r>
              <a:rPr lang="en-US" sz="3769">
                <a:cs typeface="Calibri"/>
              </a:rPr>
              <a:t>: Prashant Patel, PharmD</a:t>
            </a:r>
            <a:endParaRPr lang="en-US" sz="3769">
              <a:ea typeface="Calibri"/>
              <a:cs typeface="Calibri"/>
            </a:endParaRPr>
          </a:p>
          <a:p>
            <a:pPr>
              <a:lnSpc>
                <a:spcPct val="120000"/>
              </a:lnSpc>
              <a:spcAft>
                <a:spcPts val="56"/>
              </a:spcAft>
            </a:pPr>
            <a:r>
              <a:rPr lang="en-US" sz="3769" b="1" u="sng">
                <a:cs typeface="Calibri"/>
              </a:rPr>
              <a:t>Yale Legal Counsel</a:t>
            </a:r>
            <a:r>
              <a:rPr lang="en-US" sz="3769" b="1">
                <a:cs typeface="Calibri"/>
              </a:rPr>
              <a:t>:</a:t>
            </a:r>
            <a:r>
              <a:rPr lang="en-US" sz="3769">
                <a:cs typeface="Calibri"/>
              </a:rPr>
              <a:t> </a:t>
            </a:r>
            <a:r>
              <a:rPr lang="en-US" sz="3769" b="1">
                <a:cs typeface="Calibri"/>
              </a:rPr>
              <a:t>Joanna L. Cohen </a:t>
            </a:r>
            <a:r>
              <a:rPr lang="en-US" sz="3769">
                <a:cs typeface="Calibri"/>
              </a:rPr>
              <a:t>(Associate General Counsel) and Rosina Mummolo (Assistant General Counsel)</a:t>
            </a:r>
            <a:endParaRPr lang="en-US" sz="3769">
              <a:ea typeface="Calibri"/>
              <a:cs typeface="Calibri"/>
            </a:endParaRPr>
          </a:p>
          <a:p>
            <a:pPr>
              <a:lnSpc>
                <a:spcPct val="120000"/>
              </a:lnSpc>
              <a:spcAft>
                <a:spcPts val="56"/>
              </a:spcAft>
            </a:pPr>
            <a:r>
              <a:rPr lang="en-US" sz="3769" b="1" u="sng">
                <a:cs typeface="Calibri"/>
              </a:rPr>
              <a:t>Yale University Office of Federal and State Relations</a:t>
            </a:r>
            <a:r>
              <a:rPr lang="en-US" sz="3769">
                <a:cs typeface="Calibri"/>
              </a:rPr>
              <a:t>: </a:t>
            </a:r>
            <a:r>
              <a:rPr lang="en-US" sz="3769" b="1">
                <a:cs typeface="Calibri"/>
              </a:rPr>
              <a:t>Richard Jacob </a:t>
            </a:r>
            <a:r>
              <a:rPr lang="en-US" sz="3769">
                <a:cs typeface="Calibri"/>
              </a:rPr>
              <a:t>(</a:t>
            </a:r>
            <a:r>
              <a:rPr lang="en-US" sz="3769"/>
              <a:t>Associate Vice President for Federal and State Relations) and </a:t>
            </a:r>
            <a:r>
              <a:rPr lang="en-US" sz="3769" b="1"/>
              <a:t>Jillian Jackson </a:t>
            </a:r>
            <a:r>
              <a:rPr lang="en-US" sz="3769"/>
              <a:t>(Associate Director for State Relations)</a:t>
            </a:r>
            <a:endParaRPr lang="en-US" sz="3769">
              <a:cs typeface="Calibri" panose="020F0502020204030204" pitchFamily="34" charset="0"/>
            </a:endParaRPr>
          </a:p>
          <a:p>
            <a:pPr>
              <a:lnSpc>
                <a:spcPct val="120000"/>
              </a:lnSpc>
              <a:spcAft>
                <a:spcPts val="56"/>
              </a:spcAft>
            </a:pPr>
            <a:r>
              <a:rPr lang="en-US" sz="3769" b="1" u="sng">
                <a:cs typeface="Calibri"/>
              </a:rPr>
              <a:t>CT Senator James Maroney</a:t>
            </a:r>
            <a:r>
              <a:rPr lang="en-US" sz="3769" b="1">
                <a:cs typeface="Calibri"/>
              </a:rPr>
              <a:t> </a:t>
            </a:r>
            <a:r>
              <a:rPr lang="en-US" sz="3769">
                <a:cs typeface="Calibri"/>
              </a:rPr>
              <a:t>who supported change in legislation through the General Law Committee </a:t>
            </a:r>
            <a:endParaRPr lang="en-US" sz="3769">
              <a:ea typeface="Calibri"/>
              <a:cs typeface="Calibri" panose="020F0502020204030204" pitchFamily="34" charset="0"/>
            </a:endParaRPr>
          </a:p>
          <a:p>
            <a:pPr>
              <a:lnSpc>
                <a:spcPct val="120000"/>
              </a:lnSpc>
              <a:spcAft>
                <a:spcPts val="56"/>
              </a:spcAft>
            </a:pPr>
            <a:r>
              <a:rPr lang="en-US" sz="3769" b="1" u="sng">
                <a:cs typeface="Calibri"/>
              </a:rPr>
              <a:t>CT Governor Lamont</a:t>
            </a:r>
            <a:endParaRPr lang="en-US" sz="3769" b="1" u="sng">
              <a:ea typeface="Calibri"/>
              <a:cs typeface="Calibri"/>
            </a:endParaRPr>
          </a:p>
          <a:p>
            <a:pPr>
              <a:lnSpc>
                <a:spcPct val="120000"/>
              </a:lnSpc>
              <a:spcAft>
                <a:spcPts val="56"/>
              </a:spcAft>
            </a:pPr>
            <a:endParaRPr lang="en-US" sz="1575">
              <a:cs typeface="Calibri" panose="020F0502020204030204" pitchFamily="34" charset="0"/>
            </a:endParaRPr>
          </a:p>
          <a:p>
            <a:pPr>
              <a:lnSpc>
                <a:spcPct val="120000"/>
              </a:lnSpc>
              <a:spcAft>
                <a:spcPts val="56"/>
              </a:spcAft>
            </a:pPr>
            <a:endParaRPr lang="en-US"/>
          </a:p>
        </p:txBody>
      </p:sp>
      <p:pic>
        <p:nvPicPr>
          <p:cNvPr id="3" name="Picture 2" descr="A group of people posing for a photo&#10;&#10;Description automatically generated">
            <a:extLst>
              <a:ext uri="{FF2B5EF4-FFF2-40B4-BE49-F238E27FC236}">
                <a16:creationId xmlns:a16="http://schemas.microsoft.com/office/drawing/2014/main" id="{0FB5C6A5-C84D-E989-9294-EA32149F285D}"/>
              </a:ext>
            </a:extLst>
          </p:cNvPr>
          <p:cNvPicPr>
            <a:picLocks noChangeAspect="1"/>
          </p:cNvPicPr>
          <p:nvPr/>
        </p:nvPicPr>
        <p:blipFill>
          <a:blip r:embed="rId3" cstate="email">
            <a:extLst>
              <a:ext uri="{28A0092B-C50C-407E-A947-70E740481C1C}">
                <a14:useLocalDpi xmlns:a14="http://schemas.microsoft.com/office/drawing/2010/main"/>
              </a:ext>
            </a:extLst>
          </a:blip>
          <a:srcRect r="-1"/>
          <a:stretch>
            <a:fillRect/>
          </a:stretch>
        </p:blipFill>
        <p:spPr>
          <a:xfrm>
            <a:off x="5426054" y="36020"/>
            <a:ext cx="3717946" cy="2091868"/>
          </a:xfrm>
          <a:prstGeom prst="rect">
            <a:avLst/>
          </a:prstGeom>
          <a:ln>
            <a:solidFill>
              <a:schemeClr val="accent1"/>
            </a:solidFill>
          </a:ln>
        </p:spPr>
      </p:pic>
      <p:sp>
        <p:nvSpPr>
          <p:cNvPr id="4" name="TextBox 3">
            <a:extLst>
              <a:ext uri="{FF2B5EF4-FFF2-40B4-BE49-F238E27FC236}">
                <a16:creationId xmlns:a16="http://schemas.microsoft.com/office/drawing/2014/main" id="{523781D1-383D-FE6D-96A5-93A85569F04A}"/>
              </a:ext>
            </a:extLst>
          </p:cNvPr>
          <p:cNvSpPr txBox="1"/>
          <p:nvPr/>
        </p:nvSpPr>
        <p:spPr>
          <a:xfrm>
            <a:off x="5646553" y="833745"/>
            <a:ext cx="228605" cy="248209"/>
          </a:xfrm>
          <a:prstGeom prst="rect">
            <a:avLst/>
          </a:prstGeom>
          <a:noFill/>
        </p:spPr>
        <p:txBody>
          <a:bodyPr wrap="square" rtlCol="0">
            <a:spAutoFit/>
          </a:bodyPr>
          <a:lstStyle/>
          <a:p>
            <a:r>
              <a:rPr lang="en-US" sz="1013"/>
              <a:t>*</a:t>
            </a:r>
          </a:p>
        </p:txBody>
      </p:sp>
      <p:sp>
        <p:nvSpPr>
          <p:cNvPr id="5" name="TextBox 4">
            <a:extLst>
              <a:ext uri="{FF2B5EF4-FFF2-40B4-BE49-F238E27FC236}">
                <a16:creationId xmlns:a16="http://schemas.microsoft.com/office/drawing/2014/main" id="{9AB8B4DB-C630-B2AE-4A9E-D8C0F648C2F1}"/>
              </a:ext>
            </a:extLst>
          </p:cNvPr>
          <p:cNvSpPr txBox="1"/>
          <p:nvPr/>
        </p:nvSpPr>
        <p:spPr>
          <a:xfrm>
            <a:off x="5429250" y="282619"/>
            <a:ext cx="274434" cy="253916"/>
          </a:xfrm>
          <a:prstGeom prst="rect">
            <a:avLst/>
          </a:prstGeom>
          <a:noFill/>
        </p:spPr>
        <p:txBody>
          <a:bodyPr wrap="none" rtlCol="0">
            <a:spAutoFit/>
          </a:bodyPr>
          <a:lstStyle/>
          <a:p>
            <a:r>
              <a:rPr lang="en-US" sz="1050"/>
              <a:t>* </a:t>
            </a:r>
          </a:p>
        </p:txBody>
      </p:sp>
    </p:spTree>
    <p:extLst>
      <p:ext uri="{BB962C8B-B14F-4D97-AF65-F5344CB8AC3E}">
        <p14:creationId xmlns:p14="http://schemas.microsoft.com/office/powerpoint/2010/main" val="235226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E3A8-2FBE-7C6E-D08D-335B7BBDB661}"/>
              </a:ext>
            </a:extLst>
          </p:cNvPr>
          <p:cNvSpPr>
            <a:spLocks noGrp="1"/>
          </p:cNvSpPr>
          <p:nvPr>
            <p:ph type="title"/>
          </p:nvPr>
        </p:nvSpPr>
        <p:spPr>
          <a:xfrm>
            <a:off x="923109" y="203313"/>
            <a:ext cx="7682842" cy="1137808"/>
          </a:xfrm>
        </p:spPr>
        <p:txBody>
          <a:bodyPr>
            <a:normAutofit fontScale="90000"/>
          </a:bodyPr>
          <a:lstStyle/>
          <a:p>
            <a:r>
              <a:rPr lang="en-US" dirty="0"/>
              <a:t>Question-and-Answer Session</a:t>
            </a:r>
          </a:p>
        </p:txBody>
      </p:sp>
      <p:sp>
        <p:nvSpPr>
          <p:cNvPr id="3" name="TextBox 2">
            <a:extLst>
              <a:ext uri="{FF2B5EF4-FFF2-40B4-BE49-F238E27FC236}">
                <a16:creationId xmlns:a16="http://schemas.microsoft.com/office/drawing/2014/main" id="{C027FDD6-7424-D473-C4B2-D4EE8E27E4C7}"/>
              </a:ext>
            </a:extLst>
          </p:cNvPr>
          <p:cNvSpPr txBox="1"/>
          <p:nvPr/>
        </p:nvSpPr>
        <p:spPr>
          <a:xfrm>
            <a:off x="2879847" y="1365878"/>
            <a:ext cx="2438488" cy="584775"/>
          </a:xfrm>
          <a:prstGeom prst="rect">
            <a:avLst/>
          </a:prstGeom>
          <a:noFill/>
        </p:spPr>
        <p:txBody>
          <a:bodyPr wrap="none" rtlCol="0">
            <a:spAutoFit/>
          </a:bodyPr>
          <a:lstStyle/>
          <a:p>
            <a:r>
              <a:rPr lang="en-US" sz="3200" dirty="0">
                <a:solidFill>
                  <a:srgbClr val="0070C0"/>
                </a:solidFill>
              </a:rPr>
              <a:t>Thank you!  </a:t>
            </a:r>
          </a:p>
        </p:txBody>
      </p:sp>
      <p:sp>
        <p:nvSpPr>
          <p:cNvPr id="5" name="TextBox 4">
            <a:extLst>
              <a:ext uri="{FF2B5EF4-FFF2-40B4-BE49-F238E27FC236}">
                <a16:creationId xmlns:a16="http://schemas.microsoft.com/office/drawing/2014/main" id="{AB7D1CC0-3203-1F41-77C5-4BD260BBB4ED}"/>
              </a:ext>
            </a:extLst>
          </p:cNvPr>
          <p:cNvSpPr txBox="1"/>
          <p:nvPr/>
        </p:nvSpPr>
        <p:spPr>
          <a:xfrm>
            <a:off x="1214846" y="3969087"/>
            <a:ext cx="5908765" cy="461665"/>
          </a:xfrm>
          <a:prstGeom prst="rect">
            <a:avLst/>
          </a:prstGeom>
          <a:solidFill>
            <a:schemeClr val="accent4"/>
          </a:solidFill>
        </p:spPr>
        <p:txBody>
          <a:bodyPr wrap="square">
            <a:spAutoFit/>
          </a:bodyPr>
          <a:lstStyle/>
          <a:p>
            <a:r>
              <a:rPr lang="en-US" sz="2400" dirty="0"/>
              <a:t>https://</a:t>
            </a:r>
            <a:r>
              <a:rPr lang="en-US" sz="2400" dirty="0" err="1"/>
              <a:t>medicine.yale.edu</a:t>
            </a:r>
            <a:r>
              <a:rPr lang="en-US" sz="2400" dirty="0"/>
              <a:t>/lab/springer/</a:t>
            </a:r>
          </a:p>
        </p:txBody>
      </p:sp>
      <p:pic>
        <p:nvPicPr>
          <p:cNvPr id="2050" name="Picture 2" descr="Instride logo">
            <a:extLst>
              <a:ext uri="{FF2B5EF4-FFF2-40B4-BE49-F238E27FC236}">
                <a16:creationId xmlns:a16="http://schemas.microsoft.com/office/drawing/2014/main" id="{12619E16-1707-5128-B990-F2BE8CBE68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4846" y="2139732"/>
            <a:ext cx="5908766" cy="18711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C5D1FC-E32D-E917-0D5E-618E424ADD9D}"/>
              </a:ext>
            </a:extLst>
          </p:cNvPr>
          <p:cNvSpPr txBox="1"/>
          <p:nvPr/>
        </p:nvSpPr>
        <p:spPr>
          <a:xfrm>
            <a:off x="2879847" y="4632410"/>
            <a:ext cx="2316660" cy="307777"/>
          </a:xfrm>
          <a:prstGeom prst="rect">
            <a:avLst/>
          </a:prstGeom>
          <a:noFill/>
        </p:spPr>
        <p:txBody>
          <a:bodyPr wrap="none" rtlCol="0">
            <a:spAutoFit/>
          </a:bodyPr>
          <a:lstStyle/>
          <a:p>
            <a:r>
              <a:rPr lang="en-US" dirty="0" err="1">
                <a:solidFill>
                  <a:schemeClr val="accent1"/>
                </a:solidFill>
              </a:rPr>
              <a:t>Sandra.springer@yale.edu</a:t>
            </a:r>
            <a:endParaRPr lang="en-US" dirty="0">
              <a:solidFill>
                <a:schemeClr val="accent1"/>
              </a:solidFill>
            </a:endParaRPr>
          </a:p>
        </p:txBody>
      </p:sp>
    </p:spTree>
    <p:extLst>
      <p:ext uri="{BB962C8B-B14F-4D97-AF65-F5344CB8AC3E}">
        <p14:creationId xmlns:p14="http://schemas.microsoft.com/office/powerpoint/2010/main" val="151672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1949-209B-5D9E-42A9-F7B7CC794BB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768A8C9-03D8-4CB3-ACBB-29A6FBF9571C}"/>
              </a:ext>
            </a:extLst>
          </p:cNvPr>
          <p:cNvGrpSpPr/>
          <p:nvPr/>
        </p:nvGrpSpPr>
        <p:grpSpPr>
          <a:xfrm>
            <a:off x="0" y="4691743"/>
            <a:ext cx="9144000" cy="451758"/>
            <a:chOff x="0" y="6255657"/>
            <a:chExt cx="12192000" cy="602344"/>
          </a:xfrm>
          <a:gradFill flip="none" rotWithShape="1">
            <a:gsLst>
              <a:gs pos="25000">
                <a:srgbClr val="0070C0"/>
              </a:gs>
              <a:gs pos="69000">
                <a:schemeClr val="accent1">
                  <a:tint val="44500"/>
                  <a:satMod val="160000"/>
                </a:schemeClr>
              </a:gs>
              <a:gs pos="100000">
                <a:schemeClr val="accent1">
                  <a:tint val="23500"/>
                  <a:satMod val="160000"/>
                </a:schemeClr>
              </a:gs>
            </a:gsLst>
            <a:lin ang="18900000" scaled="1"/>
            <a:tileRect/>
          </a:gradFill>
        </p:grpSpPr>
        <p:sp>
          <p:nvSpPr>
            <p:cNvPr id="5" name="Rectangle 4">
              <a:extLst>
                <a:ext uri="{FF2B5EF4-FFF2-40B4-BE49-F238E27FC236}">
                  <a16:creationId xmlns:a16="http://schemas.microsoft.com/office/drawing/2014/main" id="{0E131111-59B8-FE72-5E10-D09FABFC6C5E}"/>
                </a:ext>
              </a:extLst>
            </p:cNvPr>
            <p:cNvSpPr/>
            <p:nvPr/>
          </p:nvSpPr>
          <p:spPr>
            <a:xfrm>
              <a:off x="0" y="6255657"/>
              <a:ext cx="12192000" cy="6023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descr="A close-up of a logo&#10;&#10;Description automatically generated">
              <a:extLst>
                <a:ext uri="{FF2B5EF4-FFF2-40B4-BE49-F238E27FC236}">
                  <a16:creationId xmlns:a16="http://schemas.microsoft.com/office/drawing/2014/main" id="{48337295-F834-9C23-4236-BC65178C4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1799" y="6300797"/>
              <a:ext cx="1619319" cy="512064"/>
            </a:xfrm>
            <a:prstGeom prst="rect">
              <a:avLst/>
            </a:prstGeom>
            <a:grpFill/>
            <a:ln>
              <a:noFill/>
            </a:ln>
          </p:spPr>
        </p:pic>
      </p:grpSp>
      <p:pic>
        <p:nvPicPr>
          <p:cNvPr id="3074" name="Picture 2" descr="EHE goal: decrease the estimated number of new HIV infections to 9.000 by 2025 and 3,000 by 2030.">
            <a:extLst>
              <a:ext uri="{FF2B5EF4-FFF2-40B4-BE49-F238E27FC236}">
                <a16:creationId xmlns:a16="http://schemas.microsoft.com/office/drawing/2014/main" id="{D3D37309-4E46-8543-2B43-59E7AE9BB5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449" y="1126562"/>
            <a:ext cx="9144000" cy="1339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A8E256-4B2D-3A8A-3BB6-26C2CC86D810}"/>
              </a:ext>
            </a:extLst>
          </p:cNvPr>
          <p:cNvSpPr txBox="1"/>
          <p:nvPr/>
        </p:nvSpPr>
        <p:spPr>
          <a:xfrm>
            <a:off x="1741873" y="275993"/>
            <a:ext cx="184731" cy="253916"/>
          </a:xfrm>
          <a:prstGeom prst="rect">
            <a:avLst/>
          </a:prstGeom>
          <a:noFill/>
        </p:spPr>
        <p:txBody>
          <a:bodyPr wrap="none" rtlCol="0">
            <a:spAutoFit/>
          </a:bodyPr>
          <a:lstStyle/>
          <a:p>
            <a:endParaRPr lang="en-US" sz="1050"/>
          </a:p>
        </p:txBody>
      </p:sp>
      <p:sp>
        <p:nvSpPr>
          <p:cNvPr id="8" name="Title 7">
            <a:extLst>
              <a:ext uri="{FF2B5EF4-FFF2-40B4-BE49-F238E27FC236}">
                <a16:creationId xmlns:a16="http://schemas.microsoft.com/office/drawing/2014/main" id="{D57A541A-7C9E-C10E-C4CA-0256FDE50EBA}"/>
              </a:ext>
            </a:extLst>
          </p:cNvPr>
          <p:cNvSpPr>
            <a:spLocks noGrp="1"/>
          </p:cNvSpPr>
          <p:nvPr>
            <p:ph type="title"/>
          </p:nvPr>
        </p:nvSpPr>
        <p:spPr>
          <a:xfrm>
            <a:off x="536653" y="114939"/>
            <a:ext cx="7886700" cy="994172"/>
          </a:xfrm>
        </p:spPr>
        <p:txBody>
          <a:bodyPr/>
          <a:lstStyle/>
          <a:p>
            <a:r>
              <a:rPr lang="en-US" b="1" dirty="0">
                <a:solidFill>
                  <a:schemeClr val="accent2"/>
                </a:solidFill>
              </a:rPr>
              <a:t>We are not on target to reach our goals</a:t>
            </a:r>
          </a:p>
        </p:txBody>
      </p:sp>
      <p:pic>
        <p:nvPicPr>
          <p:cNvPr id="2" name="Picture 1">
            <a:extLst>
              <a:ext uri="{FF2B5EF4-FFF2-40B4-BE49-F238E27FC236}">
                <a16:creationId xmlns:a16="http://schemas.microsoft.com/office/drawing/2014/main" id="{9BC8BBF2-6126-8339-319F-AE29E2BFFD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77" y="4816821"/>
            <a:ext cx="2450099" cy="178618"/>
          </a:xfrm>
          <a:prstGeom prst="rect">
            <a:avLst/>
          </a:prstGeom>
        </p:spPr>
      </p:pic>
      <p:cxnSp>
        <p:nvCxnSpPr>
          <p:cNvPr id="9" name="Straight Connector 8">
            <a:extLst>
              <a:ext uri="{FF2B5EF4-FFF2-40B4-BE49-F238E27FC236}">
                <a16:creationId xmlns:a16="http://schemas.microsoft.com/office/drawing/2014/main" id="{83D2AC65-3797-664C-597A-AD26109361A5}"/>
              </a:ext>
            </a:extLst>
          </p:cNvPr>
          <p:cNvCxnSpPr/>
          <p:nvPr/>
        </p:nvCxnSpPr>
        <p:spPr>
          <a:xfrm>
            <a:off x="2922344" y="2187266"/>
            <a:ext cx="127184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0A2D8371-9573-9A0A-9132-AE2E40909B2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449" y="3385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F35E71-FE5D-F55F-75F4-3BCA1102EC93}"/>
              </a:ext>
            </a:extLst>
          </p:cNvPr>
          <p:cNvSpPr txBox="1"/>
          <p:nvPr/>
        </p:nvSpPr>
        <p:spPr>
          <a:xfrm>
            <a:off x="2360682" y="2101464"/>
            <a:ext cx="4593911" cy="830997"/>
          </a:xfrm>
          <a:prstGeom prst="rect">
            <a:avLst/>
          </a:prstGeom>
          <a:noFill/>
        </p:spPr>
        <p:txBody>
          <a:bodyPr wrap="square" rtlCol="0">
            <a:spAutoFit/>
          </a:bodyPr>
          <a:lstStyle/>
          <a:p>
            <a:r>
              <a:rPr lang="en-US" sz="2400" dirty="0">
                <a:solidFill>
                  <a:schemeClr val="accent2"/>
                </a:solidFill>
              </a:rPr>
              <a:t>The U.S. is Not Reaching Our Goal</a:t>
            </a:r>
            <a:r>
              <a:rPr lang="en-US" sz="2400" dirty="0"/>
              <a:t>  </a:t>
            </a:r>
          </a:p>
        </p:txBody>
      </p:sp>
      <p:sp>
        <p:nvSpPr>
          <p:cNvPr id="10" name="Donut 9">
            <a:extLst>
              <a:ext uri="{FF2B5EF4-FFF2-40B4-BE49-F238E27FC236}">
                <a16:creationId xmlns:a16="http://schemas.microsoft.com/office/drawing/2014/main" id="{3108EE4A-CE18-2B73-2128-E336D40B6657}"/>
              </a:ext>
            </a:extLst>
          </p:cNvPr>
          <p:cNvSpPr/>
          <p:nvPr/>
        </p:nvSpPr>
        <p:spPr>
          <a:xfrm>
            <a:off x="6133564" y="965916"/>
            <a:ext cx="1303985" cy="830372"/>
          </a:xfrm>
          <a:prstGeom prst="donut">
            <a:avLst>
              <a:gd name="adj" fmla="val 11031"/>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cxnSp>
        <p:nvCxnSpPr>
          <p:cNvPr id="12" name="Straight Connector 11">
            <a:extLst>
              <a:ext uri="{FF2B5EF4-FFF2-40B4-BE49-F238E27FC236}">
                <a16:creationId xmlns:a16="http://schemas.microsoft.com/office/drawing/2014/main" id="{A239BBDD-8AC9-7317-AFE9-4270809A1079}"/>
              </a:ext>
            </a:extLst>
          </p:cNvPr>
          <p:cNvCxnSpPr/>
          <p:nvPr/>
        </p:nvCxnSpPr>
        <p:spPr>
          <a:xfrm>
            <a:off x="3351727" y="4995438"/>
            <a:ext cx="186421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CDAA50-E0EB-8317-C2A9-F7F26A8D0209}"/>
              </a:ext>
            </a:extLst>
          </p:cNvPr>
          <p:cNvCxnSpPr/>
          <p:nvPr/>
        </p:nvCxnSpPr>
        <p:spPr>
          <a:xfrm>
            <a:off x="1267927" y="4607462"/>
            <a:ext cx="186421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4346859"/>
      </p:ext>
    </p:extLst>
  </p:cSld>
  <p:clrMapOvr>
    <a:masterClrMapping/>
  </p:clrMapOvr>
  <mc:AlternateContent xmlns:mc="http://schemas.openxmlformats.org/markup-compatibility/2006" xmlns:p14="http://schemas.microsoft.com/office/powerpoint/2010/main">
    <mc:Choice Requires="p14">
      <p:transition spd="slow" p14:dur="2000" advTm="5879"/>
    </mc:Choice>
    <mc:Fallback xmlns="">
      <p:transition spd="slow" advTm="587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Instructions for use&amp;quot;&quot;/&gt;&lt;property id=&quot;20307&quot; value=&quot;257&quot;/&gt;&lt;/object&gt;&lt;object type=&quot;3&quot; unique_id=&quot;10005&quot;&gt;&lt;property id=&quot;20148&quot; value=&quot;5&quot;/&gt;&lt;property id=&quot;20300&quot; value=&quot;Slide 3 - &amp;quot;Hello!&amp;quot;&quot;/&gt;&lt;property id=&quot;20307&quot; value=&quot;258&quot;/&gt;&lt;/object&gt;&lt;object type=&quot;3&quot; unique_id=&quot;10006&quot;&gt;&lt;property id=&quot;20148&quot; value=&quot;5&quot;/&gt;&lt;property id=&quot;20300&quot; value=&quot;Slide 4 - &amp;quot;Transition headline&amp;quot;&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 - &amp;quot;This is a slide title&amp;quot;&quot;/&gt;&lt;property id=&quot;20307&quot; value=&quot;261&quot;/&gt;&lt;/object&gt;&lt;object type=&quot;3&quot; unique_id=&quot;10009&quot;&gt;&lt;property id=&quot;20148&quot; value=&quot;5&quot;/&gt;&lt;property id=&quot;20300&quot; value=&quot;Slide 7 - &amp;quot;BIG CONCEPT&amp;quot;&quot;/&gt;&lt;property id=&quot;20307&quot; value=&quot;262&quot;/&gt;&lt;/object&gt;&lt;object type=&quot;3&quot; unique_id=&quot;10010&quot;&gt;&lt;property id=&quot;20148&quot; value=&quot;5&quot;/&gt;&lt;property id=&quot;20300&quot; value=&quot;Slide 8 - &amp;quot;You can also split your content&amp;quot;&quot;/&gt;&lt;property id=&quot;20307&quot; value=&quot;263&quot;/&gt;&lt;/object&gt;&lt;object type=&quot;3&quot; unique_id=&quot;10011&quot;&gt;&lt;property id=&quot;20148&quot; value=&quot;5&quot;/&gt;&lt;property id=&quot;20300&quot; value=&quot;Slide 9 - &amp;quot;In two or three columns&amp;quot;&quot;/&gt;&lt;property id=&quot;20307&quot; value=&quot;264&quot;/&gt;&lt;/object&gt;&lt;object type=&quot;3&quot; unique_id=&quot;10012&quot;&gt;&lt;property id=&quot;20148&quot; value=&quot;5&quot;/&gt;&lt;property id=&quot;20300&quot; value=&quot;Slide 10 - &amp;quot;A picture is worth a thousand words&amp;quot;&quot;/&gt;&lt;property id=&quot;20307&quot; value=&quot;265&quot;/&gt;&lt;/object&gt;&lt;object type=&quot;3&quot; unique_id=&quot;10013&quot;&gt;&lt;property id=&quot;20148&quot; value=&quot;5&quot;/&gt;&lt;property id=&quot;20300&quot; value=&quot;Slide 11 - &amp;quot;Want big impact?&amp;quot;&quot;/&gt;&lt;property id=&quot;20307&quot; value=&quot;266&quot;/&gt;&lt;/object&gt;&lt;object type=&quot;3&quot; unique_id=&quot;10014&quot;&gt;&lt;property id=&quot;20148&quot; value=&quot;5&quot;/&gt;&lt;property id=&quot;20300&quot; value=&quot;Slide 12 - &amp;quot;Use charts to explain your ideas&amp;quot;&quot;/&gt;&lt;property id=&quot;20307&quot; value=&quot;267&quot;/&gt;&lt;/object&gt;&lt;object type=&quot;3&quot; unique_id=&quot;10015&quot;&gt;&lt;property id=&quot;20148&quot; value=&quot;5&quot;/&gt;&lt;property id=&quot;20300&quot; value=&quot;Slide 13 - &amp;quot;Or use diagrams to explain complex ideas&amp;quot;&quot;/&gt;&lt;property id=&quot;20307&quot; value=&quot;268&quot;/&gt;&lt;/object&gt;&lt;object type=&quot;3&quot; unique_id=&quot;10016&quot;&gt;&lt;property id=&quot;20148&quot; value=&quot;5&quot;/&gt;&lt;property id=&quot;20300&quot; value=&quot;Slide 14 - &amp;quot;And tables to compare data&amp;quot;&quot;/&gt;&lt;property id=&quot;20307&quot; value=&quot;269&quot;/&gt;&lt;/object&gt;&lt;object type=&quot;3&quot; unique_id=&quot;10017&quot;&gt;&lt;property id=&quot;20148&quot; value=&quot;5&quot;/&gt;&lt;property id=&quot;20300&quot; value=&quot;Slide 15 - &amp;quot;Maps&amp;quot;&quot;/&gt;&lt;property id=&quot;20307&quot; value=&quot;270&quot;/&gt;&lt;/object&gt;&lt;object type=&quot;3&quot; unique_id=&quot;10018&quot;&gt;&lt;property id=&quot;20148&quot; value=&quot;5&quot;/&gt;&lt;property id=&quot;20300&quot; value=&quot;Slide 16 - &amp;quot;89,526,124&amp;quot;&quot;/&gt;&lt;property id=&quot;20307&quot; value=&quot;271&quot;/&gt;&lt;/object&gt;&lt;object type=&quot;3&quot; unique_id=&quot;10019&quot;&gt;&lt;property id=&quot;20148&quot; value=&quot;5&quot;/&gt;&lt;property id=&quot;20300&quot; value=&quot;Slide 17 - &amp;quot;89,526,124$&amp;quot;&quot;/&gt;&lt;property id=&quot;20307&quot; value=&quot;272&quot;/&gt;&lt;/object&gt;&lt;object type=&quot;3&quot; unique_id=&quot;10020&quot;&gt;&lt;property id=&quot;20148&quot; value=&quot;5&quot;/&gt;&lt;property id=&quot;20300&quot; value=&quot;Slide 18 - &amp;quot;Our process is easy&amp;quot;&quot;/&gt;&lt;property id=&quot;20307&quot; value=&quot;273&quot;/&gt;&lt;/object&gt;&lt;object type=&quot;3&quot; unique_id=&quot;10021&quot;&gt;&lt;property id=&quot;20148&quot; value=&quot;5&quot;/&gt;&lt;property id=&quot;20300&quot; value=&quot;Slide 19 - &amp;quot;Let’s review some concepts&amp;quot;&quot;/&gt;&lt;property id=&quot;20307&quot; value=&quot;274&quot;/&gt;&lt;/object&gt;&lt;object type=&quot;3&quot; unique_id=&quot;10022&quot;&gt;&lt;property id=&quot;20148&quot; value=&quot;5&quot;/&gt;&lt;property id=&quot;20300&quot; value=&quot;Slide 20&quot;/&gt;&lt;property id=&quot;20307&quot; value=&quot;275&quot;/&gt;&lt;/object&gt;&lt;object type=&quot;3&quot; unique_id=&quot;10023&quot;&gt;&lt;property id=&quot;20148&quot; value=&quot;5&quot;/&gt;&lt;property id=&quot;20300&quot; value=&quot;Slide 21&quot;/&gt;&lt;property id=&quot;20307&quot; value=&quot;276&quot;/&gt;&lt;/object&gt;&lt;object type=&quot;3&quot; unique_id=&quot;10024&quot;&gt;&lt;property id=&quot;20148&quot; value=&quot;5&quot;/&gt;&lt;property id=&quot;20300&quot; value=&quot;Slide 22&quot;/&gt;&lt;property id=&quot;20307&quot; value=&quot;277&quot;/&gt;&lt;/object&gt;&lt;object type=&quot;3&quot; unique_id=&quot;10025&quot;&gt;&lt;property id=&quot;20148&quot; value=&quot;5&quot;/&gt;&lt;property id=&quot;20300&quot; value=&quot;Slide 23&quot;/&gt;&lt;property id=&quot;20307&quot; value=&quot;278&quot;/&gt;&lt;/object&gt;&lt;object type=&quot;3&quot; unique_id=&quot;10026&quot;&gt;&lt;property id=&quot;20148&quot; value=&quot;5&quot;/&gt;&lt;property id=&quot;20300&quot; value=&quot;Slide 24&quot;/&gt;&lt;property id=&quot;20307&quot; value=&quot;279&quot;/&gt;&lt;/object&gt;&lt;object type=&quot;3&quot; unique_id=&quot;10027&quot;&gt;&lt;property id=&quot;20148&quot; value=&quot;5&quot;/&gt;&lt;property id=&quot;20300&quot; value=&quot;Slide 25&quot;/&gt;&lt;property id=&quot;20307&quot; value=&quot;280&quot;/&gt;&lt;/object&gt;&lt;object type=&quot;3&quot; unique_id=&quot;10028&quot;&gt;&lt;property id=&quot;20148&quot; value=&quot;5&quot;/&gt;&lt;property id=&quot;20300&quot; value=&quot;Slide 26 - &amp;quot;Credits&amp;quot;&quot;/&gt;&lt;property id=&quot;20307&quot; value=&quot;281&quot;/&gt;&lt;/object&gt;&lt;object type=&quot;3&quot; unique_id=&quot;10029&quot;&gt;&lt;property id=&quot;20148&quot; value=&quot;5&quot;/&gt;&lt;property id=&quot;20300&quot; value=&quot;Slide 27 - &amp;quot;Presentation design&amp;quot;&quot;/&gt;&lt;property id=&quot;20307&quot; value=&quot;282&quot;/&gt;&lt;/object&gt;&lt;object type=&quot;3&quot; unique_id=&quot;10030&quot;&gt;&lt;property id=&quot;20148&quot; value=&quot;5&quot;/&gt;&lt;property id=&quot;20300&quot; value=&quot;Slide 28&quot;/&gt;&lt;property id=&quot;20307&quot; value=&quot;283&quot;/&gt;&lt;/object&gt;&lt;object type=&quot;3&quot; unique_id=&quot;10031&quot;&gt;&lt;property id=&quot;20148&quot; value=&quot;5&quot;/&gt;&lt;property id=&quot;20300&quot; value=&quot;Slide 29&quot;/&gt;&lt;property id=&quot;20307&quot; value=&quot;284&quot;/&gt;&lt;/object&gt;&lt;/object&gt;&lt;object type=&quot;8&quot; unique_id=&quot;1006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6.4|2.3|9.8|5.3|1.3|6.5"/>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5.5"/>
</p:tagLst>
</file>

<file path=ppt/tags/tag5.xml><?xml version="1.0" encoding="utf-8"?>
<p:tagLst xmlns:a="http://schemas.openxmlformats.org/drawingml/2006/main" xmlns:r="http://schemas.openxmlformats.org/officeDocument/2006/relationships" xmlns:p="http://schemas.openxmlformats.org/presentationml/2006/main">
  <p:tag name="TIMING" val="|3.9|0.5|0.3|0.3|0.4|0.6|0.6"/>
</p:tagLst>
</file>

<file path=ppt/theme/theme1.xml><?xml version="1.0" encoding="utf-8"?>
<a:theme xmlns:a="http://schemas.openxmlformats.org/drawingml/2006/main" name="3_Custom Design">
  <a:themeElements>
    <a:clrScheme name="RyanWhite22">
      <a:dk1>
        <a:srgbClr val="183560"/>
      </a:dk1>
      <a:lt1>
        <a:srgbClr val="FFFFFF"/>
      </a:lt1>
      <a:dk2>
        <a:srgbClr val="C00000"/>
      </a:dk2>
      <a:lt2>
        <a:srgbClr val="C9E1EB"/>
      </a:lt2>
      <a:accent1>
        <a:srgbClr val="1A5883"/>
      </a:accent1>
      <a:accent2>
        <a:srgbClr val="60AFD0"/>
      </a:accent2>
      <a:accent3>
        <a:srgbClr val="FAEBB1"/>
      </a:accent3>
      <a:accent4>
        <a:srgbClr val="89CADA"/>
      </a:accent4>
      <a:accent5>
        <a:srgbClr val="0154AA"/>
      </a:accent5>
      <a:accent6>
        <a:srgbClr val="868581"/>
      </a:accent6>
      <a:hlink>
        <a:srgbClr val="0154A9"/>
      </a:hlink>
      <a:folHlink>
        <a:srgbClr val="01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RyanWhite22">
      <a:dk1>
        <a:srgbClr val="183560"/>
      </a:dk1>
      <a:lt1>
        <a:srgbClr val="FFFFFF"/>
      </a:lt1>
      <a:dk2>
        <a:srgbClr val="C00000"/>
      </a:dk2>
      <a:lt2>
        <a:srgbClr val="C9E1EB"/>
      </a:lt2>
      <a:accent1>
        <a:srgbClr val="1A5883"/>
      </a:accent1>
      <a:accent2>
        <a:srgbClr val="60AFD0"/>
      </a:accent2>
      <a:accent3>
        <a:srgbClr val="FAEBB1"/>
      </a:accent3>
      <a:accent4>
        <a:srgbClr val="89CADA"/>
      </a:accent4>
      <a:accent5>
        <a:srgbClr val="0154AA"/>
      </a:accent5>
      <a:accent6>
        <a:srgbClr val="868581"/>
      </a:accent6>
      <a:hlink>
        <a:srgbClr val="0154A9"/>
      </a:hlink>
      <a:folHlink>
        <a:srgbClr val="01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4.xml><?xml version="1.0" encoding="utf-8"?>
<a:theme xmlns:a="http://schemas.openxmlformats.org/drawingml/2006/main" name="3_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5.xml><?xml version="1.0" encoding="utf-8"?>
<a:theme xmlns:a="http://schemas.openxmlformats.org/drawingml/2006/main" name="1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6.xml><?xml version="1.0" encoding="utf-8"?>
<a:theme xmlns:a="http://schemas.openxmlformats.org/drawingml/2006/main" name="2_Content slides">
  <a:themeElements>
    <a:clrScheme name="KaufmanHall 2018 Colors">
      <a:dk1>
        <a:srgbClr val="303C41"/>
      </a:dk1>
      <a:lt1>
        <a:srgbClr val="FFFFFF"/>
      </a:lt1>
      <a:dk2>
        <a:srgbClr val="303C41"/>
      </a:dk2>
      <a:lt2>
        <a:srgbClr val="FEFFFF"/>
      </a:lt2>
      <a:accent1>
        <a:srgbClr val="0058A3"/>
      </a:accent1>
      <a:accent2>
        <a:srgbClr val="00B5EF"/>
      </a:accent2>
      <a:accent3>
        <a:srgbClr val="61BB46"/>
      </a:accent3>
      <a:accent4>
        <a:srgbClr val="FDB714"/>
      </a:accent4>
      <a:accent5>
        <a:srgbClr val="F58220"/>
      </a:accent5>
      <a:accent6>
        <a:srgbClr val="753B9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61e1995245869c53118d04575109eed8">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70eefe698c5875ba0fcb7bbbaaba3a2f"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5c82a1a-2a8a-49b4-8a9c-deebcf1aae21" xsi:nil="true"/>
    <lcf76f155ced4ddcb4097134ff3c332f xmlns="a89a0a29-f901-4f80-a0b6-fef874ca88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F708B9-EB78-4F7D-8606-DC29007944D7}">
  <ds:schemaRefs>
    <ds:schemaRef ds:uri="http://schemas.microsoft.com/sharepoint/v3/contenttype/forms"/>
  </ds:schemaRefs>
</ds:datastoreItem>
</file>

<file path=customXml/itemProps2.xml><?xml version="1.0" encoding="utf-8"?>
<ds:datastoreItem xmlns:ds="http://schemas.openxmlformats.org/officeDocument/2006/customXml" ds:itemID="{B4EA1049-E532-4734-B929-FE910BA49E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5DC5C5-4359-4F20-9A68-C2B044AE3596}">
  <ds:schemaRefs>
    <ds:schemaRef ds:uri="http://purl.org/dc/dcmitype/"/>
    <ds:schemaRef ds:uri="http://www.w3.org/XML/1998/namespace"/>
    <ds:schemaRef ds:uri="http://schemas.openxmlformats.org/package/2006/metadata/core-properties"/>
    <ds:schemaRef ds:uri="5aba7cdf-180c-4384-8a9d-138fa8e6d00e"/>
    <ds:schemaRef ds:uri="http://schemas.microsoft.com/office/2006/documentManagement/types"/>
    <ds:schemaRef ds:uri="http://schemas.microsoft.com/office/2006/metadata/properties"/>
    <ds:schemaRef ds:uri="http://purl.org/dc/elements/1.1/"/>
    <ds:schemaRef ds:uri="http://schemas.microsoft.com/office/infopath/2007/PartnerControls"/>
    <ds:schemaRef ds:uri="c5b4d1ab-5401-4f43-b4db-b840d937b876"/>
    <ds:schemaRef ds:uri="http://purl.org/dc/terms/"/>
    <ds:schemaRef ds:uri="d5c82a1a-2a8a-49b4-8a9c-deebcf1aae21"/>
    <ds:schemaRef ds:uri="a89a0a29-f901-4f80-a0b6-fef874ca8871"/>
  </ds:schemaRefs>
</ds:datastoreItem>
</file>

<file path=docProps/app.xml><?xml version="1.0" encoding="utf-8"?>
<Properties xmlns="http://schemas.openxmlformats.org/officeDocument/2006/extended-properties" xmlns:vt="http://schemas.openxmlformats.org/officeDocument/2006/docPropsVTypes">
  <Template/>
  <TotalTime>1573</TotalTime>
  <Words>13992</Words>
  <Application>Microsoft Office PowerPoint</Application>
  <PresentationFormat>On-screen Show (16:9)</PresentationFormat>
  <Paragraphs>1088</Paragraphs>
  <Slides>81</Slides>
  <Notes>54</Notes>
  <HiddenSlides>2</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81</vt:i4>
      </vt:variant>
    </vt:vector>
  </HeadingPairs>
  <TitlesOfParts>
    <vt:vector size="112" baseType="lpstr">
      <vt:lpstr>Calibri (Body)</vt:lpstr>
      <vt:lpstr>Roboto</vt:lpstr>
      <vt:lpstr>Georgia</vt:lpstr>
      <vt:lpstr>GuardianTextEgypGR</vt:lpstr>
      <vt:lpstr>Roboto Mono Web</vt:lpstr>
      <vt:lpstr>Times</vt:lpstr>
      <vt:lpstr>Times New Roman</vt:lpstr>
      <vt:lpstr>Calibri</vt:lpstr>
      <vt:lpstr>MS PGothic</vt:lpstr>
      <vt:lpstr>Guardian TextSans Web</vt:lpstr>
      <vt:lpstr>Candara</vt:lpstr>
      <vt:lpstr>Calibri Light</vt:lpstr>
      <vt:lpstr>Arial</vt:lpstr>
      <vt:lpstr>Cambria</vt:lpstr>
      <vt:lpstr>BlinkMacSystemFont</vt:lpstr>
      <vt:lpstr>Source Sans Pro</vt:lpstr>
      <vt:lpstr>Helvetica</vt:lpstr>
      <vt:lpstr>STIXGeneral-Regular</vt:lpstr>
      <vt:lpstr>Wingdings</vt:lpstr>
      <vt:lpstr>System Font Regular</vt:lpstr>
      <vt:lpstr>Courier New</vt:lpstr>
      <vt:lpstr>Open Sans</vt:lpstr>
      <vt:lpstr>Arial Narrow</vt:lpstr>
      <vt:lpstr>Aptos</vt:lpstr>
      <vt:lpstr>system-ui</vt:lpstr>
      <vt:lpstr>3_Custom Design</vt:lpstr>
      <vt:lpstr>4_Custom Design</vt:lpstr>
      <vt:lpstr>Content slide master</vt:lpstr>
      <vt:lpstr>3_Content slide master</vt:lpstr>
      <vt:lpstr>15_Custom Design</vt:lpstr>
      <vt:lpstr>2_Content slides</vt:lpstr>
      <vt:lpstr> Integrating Treatment for Substance Use Disorders and HIV </vt:lpstr>
      <vt:lpstr>Disclosures</vt:lpstr>
      <vt:lpstr>Disclosures</vt:lpstr>
      <vt:lpstr>Disclosures</vt:lpstr>
      <vt:lpstr>AETC Program National Centers and HIV Curriculum</vt:lpstr>
      <vt:lpstr>Learning Objectives</vt:lpstr>
      <vt:lpstr>Outline</vt:lpstr>
      <vt:lpstr>The U.S. Ending the HIV Epidemic (EHE) Plan: Supported by Years of Evidenced Based Science </vt:lpstr>
      <vt:lpstr>We are not on target to reach our goals</vt:lpstr>
      <vt:lpstr>Viral suppression during 2023 among persons living with diagnosed HIV, by selected characteristics—United States </vt:lpstr>
      <vt:lpstr>Advances in PrEP:  Cost and Coverage of Long-Acting PrEP</vt:lpstr>
      <vt:lpstr>The U.S. is not meeting its PrEP Targets</vt:lpstr>
      <vt:lpstr>Persons with HIV (PWH) have a Higher Prevalence of Drug Use Disorders than Persons Without HIV (PWOH)</vt:lpstr>
      <vt:lpstr>PrEP Prescription Low among PWUD in the United States</vt:lpstr>
      <vt:lpstr>Age-adjusted rate of drug overdose deaths involving opioids, by type of opioid: United States, 2003–2023</vt:lpstr>
      <vt:lpstr>Age-adjusted rate of drug overdose deaths involving stimulants, by type of stimulant: United States, 2003–2023</vt:lpstr>
      <vt:lpstr>Drug And Alcohol use Increases Risk of HIV Transmission &amp; Interrupts the HIV Continuum of Care</vt:lpstr>
      <vt:lpstr>HIV outbreaks are Increasing among  Persons who use Drugs (PWUD)</vt:lpstr>
      <vt:lpstr>Steps to Integrate SUD with HIV Care </vt:lpstr>
      <vt:lpstr>Screen &amp; Diagnose SUD</vt:lpstr>
      <vt:lpstr>IDENTIFY: DSM-5 SUD Diagnostic Criteria</vt:lpstr>
      <vt:lpstr>Screening/Diagnostic Tools For SUD</vt:lpstr>
      <vt:lpstr>OPIOID USE DISORDER (OUD)</vt:lpstr>
      <vt:lpstr>STIMULANT USE DISORDER (StUD)</vt:lpstr>
      <vt:lpstr>Alcohol Use Disorders Identification Test (AUDIT)</vt:lpstr>
      <vt:lpstr>SUD Treatment </vt:lpstr>
      <vt:lpstr>FDA-Approved Medications for Opioid Use Disorder (MOUD) </vt:lpstr>
      <vt:lpstr>Long-Acting Injectable (LAI) Forms of Buprenorphine May Improve Adherence</vt:lpstr>
      <vt:lpstr>The Stage of OUD Helps to Know When and How to Start Buprenorphine</vt:lpstr>
      <vt:lpstr>Assess for Opioid Withdrawal  Clinical Opioid Withdrawal Scale (COWS)</vt:lpstr>
      <vt:lpstr>Buprenorphine induction while on opioid agonists</vt:lpstr>
      <vt:lpstr>Safe to Start High Dose LAI Buprenorphine In Persons With OUD Actively Using Fentanyl</vt:lpstr>
      <vt:lpstr>COMMIT study </vt:lpstr>
      <vt:lpstr>PowerPoint Presentation</vt:lpstr>
      <vt:lpstr>PowerPoint Presentation</vt:lpstr>
      <vt:lpstr>ED-initiated XR-buprenorphine multisite RCT of 1200 patients, the incidence of precipitated withdrawal was less than 1% (N=9)</vt:lpstr>
      <vt:lpstr>PowerPoint Presentation</vt:lpstr>
      <vt:lpstr>Few Precipitated withdrawal events </vt:lpstr>
      <vt:lpstr>PowerPoint Presentation</vt:lpstr>
      <vt:lpstr>Plasma concentration-time curves of BUP 16 mg TM vs single dose 24 mg CAM2038 (Brixadi 7daydose) </vt:lpstr>
      <vt:lpstr>Opioid Precipitated Withdrawal (PW) Management </vt:lpstr>
      <vt:lpstr>Resources for Diagnosis and Treatment of OUD</vt:lpstr>
      <vt:lpstr>Treatment of Alcohol Use Disorder</vt:lpstr>
      <vt:lpstr>FDA-Approved Medication Treatments for Alcohol Use Disorders (AUD)</vt:lpstr>
      <vt:lpstr>Resources for Alcohol Withdrawal and Alcohol Use Disorder Management</vt:lpstr>
      <vt:lpstr>Stimulant Use Disorder Treatment</vt:lpstr>
      <vt:lpstr>SAMHSA’s Guidance on  Contingency  Management </vt:lpstr>
      <vt:lpstr>Mobile Technology to Provide Individualized Contingency Management</vt:lpstr>
      <vt:lpstr>Resource for Treating  Stimulant Use Disorders</vt:lpstr>
      <vt:lpstr>Cocaine Use Use Disorder (CUD) Pharmacotherapies (not FDA approved)</vt:lpstr>
      <vt:lpstr>Amphetamine-Type Stimulant Use Disorder (ATS) Pharmacotherapies (not FDA approved)</vt:lpstr>
      <vt:lpstr>Emerging Treatment for SUDs: GLP1 RAs </vt:lpstr>
      <vt:lpstr>PowerPoint Presentation</vt:lpstr>
      <vt:lpstr>GLP1 RAs May Reduce Overdose Risk In Persons with T2DM and OUD</vt:lpstr>
      <vt:lpstr>Treatment of SUD Improves Viral Suppression in People with HIV</vt:lpstr>
      <vt:lpstr>Integration of HIV Treatment &amp; Medication Treatment for OUD &amp; AUD Improves Viral Suppression</vt:lpstr>
      <vt:lpstr>Contingency Management Improves HIV Viral Suppression</vt:lpstr>
      <vt:lpstr>PowerPoint Presentation</vt:lpstr>
      <vt:lpstr>Retain in Care: Overcome Barriers  </vt:lpstr>
      <vt:lpstr>Patient Choice And Shared-Decision Making is Essential </vt:lpstr>
      <vt:lpstr>Long-Acting Injectable (LAI) Forms of PrEP and ART for PWUD   </vt:lpstr>
      <vt:lpstr>Baseline Interest in LAI PrEP In PWUD involved with CJS (N=601)</vt:lpstr>
      <vt:lpstr>Overcome Barriers to Access SUD and HIV Prevention &amp; Treatment for PWUD</vt:lpstr>
      <vt:lpstr>First Legalized Mobile Retail Pharmacy and Clinic In the United States to Overcome Barriers</vt:lpstr>
      <vt:lpstr>Legislation to Legalize Mobile Pharmacies in CT Was Required</vt:lpstr>
      <vt:lpstr>The Benefits of a Mobile Pharmacy Clinic </vt:lpstr>
      <vt:lpstr>PowerPoint Presentation</vt:lpstr>
      <vt:lpstr>Appointments - Medical Needs</vt:lpstr>
      <vt:lpstr>PowerPoint Presentation</vt:lpstr>
      <vt:lpstr>3,394 Prescriptions Dispensed by Medical Condition: </vt:lpstr>
      <vt:lpstr>HIV Testing and Treatment on the Mobile Pharmacy Clinic (MPC)</vt:lpstr>
      <vt:lpstr>HIV testing and PrEP</vt:lpstr>
      <vt:lpstr>PrEP Initiation: Patient Choice on the Mobile Pharmacy Clinic </vt:lpstr>
      <vt:lpstr>PrEP: Lenacapavir (LEN) On the Mobile Pharmacy and Clinic (MPC)!</vt:lpstr>
      <vt:lpstr>Other Resources</vt:lpstr>
      <vt:lpstr>2025 Manuscript Mobile Pharmacy and Clinic Pilot Findings</vt:lpstr>
      <vt:lpstr>On the IAS-USA Website:    MATE ACT Free CME Webinars:  HIV and SUD   *(MATE Act = Medication Access &amp; Training Expansion)  A ONE TIME 8-HOUR TRAINING IS REQUIRED FOR ALL PRACTIONERS WHO HAVE A DEA REGISTRATION (CONTROLLD SUBSTANCE LICENSE)</vt:lpstr>
      <vt:lpstr>National Substance Use Warmline</vt:lpstr>
      <vt:lpstr>HIV Prevention and Treatment Guidelines that include SUD Management</vt:lpstr>
      <vt:lpstr>Acknowledgements</vt:lpstr>
      <vt:lpstr>Question-and-Answer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Michelle Valderama</dc:creator>
  <cp:lastModifiedBy>Short, Stephanie L.</cp:lastModifiedBy>
  <cp:revision>166</cp:revision>
  <cp:lastPrinted>2025-12-14T02:28:31Z</cp:lastPrinted>
  <dcterms:modified xsi:type="dcterms:W3CDTF">2026-03-05T19:49:50Z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0x0101004E410992C17FFB4AA99C1035259D0A26</vt:lpwstr>
  </property>
  <property fmtid="{D5CDD505-2E9C-101B-9397-08002B2CF9AE}" pid="3" name="MediaServiceImageTags">
    <vt:lpwstr/>
  </property>
</Properties>
</file>