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75" r:id="rId5"/>
    <p:sldMasterId id="2147483686" r:id="rId6"/>
  </p:sldMasterIdLst>
  <p:notesMasterIdLst>
    <p:notesMasterId r:id="rId48"/>
  </p:notesMasterIdLst>
  <p:sldIdLst>
    <p:sldId id="501" r:id="rId7"/>
    <p:sldId id="2141412031" r:id="rId8"/>
    <p:sldId id="2141412034" r:id="rId9"/>
    <p:sldId id="2141412035" r:id="rId10"/>
    <p:sldId id="447" r:id="rId11"/>
    <p:sldId id="439" r:id="rId12"/>
    <p:sldId id="351" r:id="rId13"/>
    <p:sldId id="443" r:id="rId14"/>
    <p:sldId id="344" r:id="rId15"/>
    <p:sldId id="488" r:id="rId16"/>
    <p:sldId id="348" r:id="rId17"/>
    <p:sldId id="346" r:id="rId18"/>
    <p:sldId id="487" r:id="rId19"/>
    <p:sldId id="474" r:id="rId20"/>
    <p:sldId id="504" r:id="rId21"/>
    <p:sldId id="481" r:id="rId22"/>
    <p:sldId id="489" r:id="rId23"/>
    <p:sldId id="456" r:id="rId24"/>
    <p:sldId id="494" r:id="rId25"/>
    <p:sldId id="454" r:id="rId26"/>
    <p:sldId id="500" r:id="rId27"/>
    <p:sldId id="350" r:id="rId28"/>
    <p:sldId id="496" r:id="rId29"/>
    <p:sldId id="490" r:id="rId30"/>
    <p:sldId id="475" r:id="rId31"/>
    <p:sldId id="491" r:id="rId32"/>
    <p:sldId id="2141412036" r:id="rId33"/>
    <p:sldId id="283" r:id="rId34"/>
    <p:sldId id="502" r:id="rId35"/>
    <p:sldId id="2141412042" r:id="rId36"/>
    <p:sldId id="284" r:id="rId37"/>
    <p:sldId id="451" r:id="rId38"/>
    <p:sldId id="462" r:id="rId39"/>
    <p:sldId id="258" r:id="rId40"/>
    <p:sldId id="469" r:id="rId41"/>
    <p:sldId id="493" r:id="rId42"/>
    <p:sldId id="492" r:id="rId43"/>
    <p:sldId id="457" r:id="rId44"/>
    <p:sldId id="2141412039" r:id="rId45"/>
    <p:sldId id="2141412040" r:id="rId46"/>
    <p:sldId id="46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84F9A8-58C1-B1EF-37EE-E57992A723C7}" name="Fatima Tayag" initials="FT" userId="S::ftayag@iasusa.org::e5bd5fd7-2ac5-4570-bbf3-3be1be5141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E034E0"/>
    <a:srgbClr val="FF3399"/>
    <a:srgbClr val="B41CB4"/>
    <a:srgbClr val="FF6801"/>
    <a:srgbClr val="F828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36879-A16D-E6B2-362B-64AEF52D0936}" v="1935" dt="2026-03-20T20:24:57.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13" autoAdjust="0"/>
    <p:restoredTop sz="61650" autoAdjust="0"/>
  </p:normalViewPr>
  <p:slideViewPr>
    <p:cSldViewPr snapToGrid="0">
      <p:cViewPr varScale="1">
        <p:scale>
          <a:sx n="68" d="100"/>
          <a:sy n="68" d="100"/>
        </p:scale>
        <p:origin x="1614" y="60"/>
      </p:cViewPr>
      <p:guideLst/>
    </p:cSldViewPr>
  </p:slideViewPr>
  <p:notesTextViewPr>
    <p:cViewPr>
      <p:scale>
        <a:sx n="200" d="100"/>
        <a:sy n="200" d="100"/>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C21A6-1936-474A-A769-0D9468DF3DAD}"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A4AB406-47A0-4FDD-A779-78430D222427}">
      <dgm:prSet phldrT="[Text]" phldr="0"/>
      <dgm:spPr/>
      <dgm:t>
        <a:bodyPr/>
        <a:lstStyle/>
        <a:p>
          <a:r>
            <a:rPr lang="en-US" dirty="0"/>
            <a:t>Mild/Minor</a:t>
          </a:r>
        </a:p>
      </dgm:t>
    </dgm:pt>
    <dgm:pt modelId="{FFBFCE1D-832E-4867-819A-6665FEF14345}" type="parTrans" cxnId="{FE883D79-CFDB-4005-ACEE-616E5B04F635}">
      <dgm:prSet/>
      <dgm:spPr/>
      <dgm:t>
        <a:bodyPr/>
        <a:lstStyle/>
        <a:p>
          <a:endParaRPr lang="en-US"/>
        </a:p>
      </dgm:t>
    </dgm:pt>
    <dgm:pt modelId="{E0BA80B9-027F-4A26-8ADF-A9B6746A2FFC}" type="sibTrans" cxnId="{FE883D79-CFDB-4005-ACEE-616E5B04F635}">
      <dgm:prSet/>
      <dgm:spPr/>
      <dgm:t>
        <a:bodyPr/>
        <a:lstStyle/>
        <a:p>
          <a:endParaRPr lang="en-US"/>
        </a:p>
      </dgm:t>
    </dgm:pt>
    <dgm:pt modelId="{7BF5DED9-4D2E-418D-8B95-CB1369F33368}">
      <dgm:prSet phldrT="[Text]" phldr="0"/>
      <dgm:spPr/>
      <dgm:t>
        <a:bodyPr/>
        <a:lstStyle/>
        <a:p>
          <a:endParaRPr lang="en-US" dirty="0"/>
        </a:p>
      </dgm:t>
    </dgm:pt>
    <dgm:pt modelId="{5771869D-26BD-47D6-9AD7-BB700E343286}" type="parTrans" cxnId="{46D9B1A7-65EE-471C-8246-1D69854C64D7}">
      <dgm:prSet/>
      <dgm:spPr/>
      <dgm:t>
        <a:bodyPr/>
        <a:lstStyle/>
        <a:p>
          <a:endParaRPr lang="en-US"/>
        </a:p>
      </dgm:t>
    </dgm:pt>
    <dgm:pt modelId="{F447E115-7CD9-4DA5-9396-21E22A7BC31C}" type="sibTrans" cxnId="{46D9B1A7-65EE-471C-8246-1D69854C64D7}">
      <dgm:prSet/>
      <dgm:spPr/>
      <dgm:t>
        <a:bodyPr/>
        <a:lstStyle/>
        <a:p>
          <a:endParaRPr lang="en-US"/>
        </a:p>
      </dgm:t>
    </dgm:pt>
    <dgm:pt modelId="{AF4D63BF-F665-4A46-94A3-19761DD57F70}">
      <dgm:prSet phldrT="[Text]" phldr="0"/>
      <dgm:spPr/>
      <dgm:t>
        <a:bodyPr/>
        <a:lstStyle/>
        <a:p>
          <a:r>
            <a:rPr lang="en-US" dirty="0"/>
            <a:t>Major</a:t>
          </a:r>
        </a:p>
      </dgm:t>
    </dgm:pt>
    <dgm:pt modelId="{9FA3AABF-87A1-4B83-A36F-C4E233D76FA9}" type="parTrans" cxnId="{D457E68E-8268-4FC0-A870-F8EA80EDE4AB}">
      <dgm:prSet/>
      <dgm:spPr/>
      <dgm:t>
        <a:bodyPr/>
        <a:lstStyle/>
        <a:p>
          <a:endParaRPr lang="en-US"/>
        </a:p>
      </dgm:t>
    </dgm:pt>
    <dgm:pt modelId="{3F46D97B-F1CB-4A92-A59F-D9E6FFEB9DBA}" type="sibTrans" cxnId="{D457E68E-8268-4FC0-A870-F8EA80EDE4AB}">
      <dgm:prSet/>
      <dgm:spPr/>
      <dgm:t>
        <a:bodyPr/>
        <a:lstStyle/>
        <a:p>
          <a:endParaRPr lang="en-US"/>
        </a:p>
      </dgm:t>
    </dgm:pt>
    <dgm:pt modelId="{03290C55-544B-45DE-ACAC-A612956C91E6}">
      <dgm:prSet phldrT="[Text]" phldr="0"/>
      <dgm:spPr/>
      <dgm:t>
        <a:bodyPr/>
        <a:lstStyle/>
        <a:p>
          <a:endParaRPr lang="en-US" dirty="0"/>
        </a:p>
      </dgm:t>
    </dgm:pt>
    <dgm:pt modelId="{A069DE24-1C49-44C7-B5FC-6156CAE51A90}" type="parTrans" cxnId="{C8CAFA85-D4EF-4DB0-9041-ED6652B3DF62}">
      <dgm:prSet/>
      <dgm:spPr/>
      <dgm:t>
        <a:bodyPr/>
        <a:lstStyle/>
        <a:p>
          <a:endParaRPr lang="en-US"/>
        </a:p>
      </dgm:t>
    </dgm:pt>
    <dgm:pt modelId="{9F9AB5A4-B45F-4F76-944B-9D6AAA839931}" type="sibTrans" cxnId="{C8CAFA85-D4EF-4DB0-9041-ED6652B3DF62}">
      <dgm:prSet/>
      <dgm:spPr/>
      <dgm:t>
        <a:bodyPr/>
        <a:lstStyle/>
        <a:p>
          <a:endParaRPr lang="en-US"/>
        </a:p>
      </dgm:t>
    </dgm:pt>
    <dgm:pt modelId="{00BB9747-E65E-498C-AA1E-D6AB4A5DBAD5}" type="pres">
      <dgm:prSet presAssocID="{72FC21A6-1936-474A-A769-0D9468DF3DAD}" presName="Name0" presStyleCnt="0">
        <dgm:presLayoutVars>
          <dgm:dir/>
          <dgm:animLvl val="lvl"/>
          <dgm:resizeHandles/>
        </dgm:presLayoutVars>
      </dgm:prSet>
      <dgm:spPr/>
    </dgm:pt>
    <dgm:pt modelId="{67E03D5C-BD62-4BBF-B8C6-7E115EF7A322}" type="pres">
      <dgm:prSet presAssocID="{6A4AB406-47A0-4FDD-A779-78430D222427}" presName="linNode" presStyleCnt="0"/>
      <dgm:spPr/>
    </dgm:pt>
    <dgm:pt modelId="{19F71E84-4D19-42F0-9791-6F350D2790C6}" type="pres">
      <dgm:prSet presAssocID="{6A4AB406-47A0-4FDD-A779-78430D222427}" presName="parentShp" presStyleLbl="node1" presStyleIdx="0" presStyleCnt="2" custScaleX="70482">
        <dgm:presLayoutVars>
          <dgm:bulletEnabled val="1"/>
        </dgm:presLayoutVars>
      </dgm:prSet>
      <dgm:spPr/>
    </dgm:pt>
    <dgm:pt modelId="{96FE1FF5-3D11-4C92-973C-4BD7F1AA5200}" type="pres">
      <dgm:prSet presAssocID="{6A4AB406-47A0-4FDD-A779-78430D222427}" presName="childShp" presStyleLbl="bgAccFollowNode1" presStyleIdx="0" presStyleCnt="2" custScaleX="112492">
        <dgm:presLayoutVars>
          <dgm:bulletEnabled val="1"/>
        </dgm:presLayoutVars>
      </dgm:prSet>
      <dgm:spPr/>
    </dgm:pt>
    <dgm:pt modelId="{EE1AC7DC-D4C0-46FF-B1F6-588F5A54386D}" type="pres">
      <dgm:prSet presAssocID="{E0BA80B9-027F-4A26-8ADF-A9B6746A2FFC}" presName="spacing" presStyleCnt="0"/>
      <dgm:spPr/>
    </dgm:pt>
    <dgm:pt modelId="{1CCD4967-9CE4-4723-9614-066385E09D3A}" type="pres">
      <dgm:prSet presAssocID="{AF4D63BF-F665-4A46-94A3-19761DD57F70}" presName="linNode" presStyleCnt="0"/>
      <dgm:spPr/>
    </dgm:pt>
    <dgm:pt modelId="{1752998E-D1AD-42F5-B40F-D85884A6C57F}" type="pres">
      <dgm:prSet presAssocID="{AF4D63BF-F665-4A46-94A3-19761DD57F70}" presName="parentShp" presStyleLbl="node1" presStyleIdx="1" presStyleCnt="2" custScaleX="71900">
        <dgm:presLayoutVars>
          <dgm:bulletEnabled val="1"/>
        </dgm:presLayoutVars>
      </dgm:prSet>
      <dgm:spPr/>
    </dgm:pt>
    <dgm:pt modelId="{B4E6A51E-EC6F-40CE-92C5-8E3B3DEE940D}" type="pres">
      <dgm:prSet presAssocID="{AF4D63BF-F665-4A46-94A3-19761DD57F70}" presName="childShp" presStyleLbl="bgAccFollowNode1" presStyleIdx="1" presStyleCnt="2" custScaleX="112126">
        <dgm:presLayoutVars>
          <dgm:bulletEnabled val="1"/>
        </dgm:presLayoutVars>
      </dgm:prSet>
      <dgm:spPr/>
    </dgm:pt>
  </dgm:ptLst>
  <dgm:cxnLst>
    <dgm:cxn modelId="{A1E9ED1B-025B-48AC-B383-AFCC843E82E0}" type="presOf" srcId="{72FC21A6-1936-474A-A769-0D9468DF3DAD}" destId="{00BB9747-E65E-498C-AA1E-D6AB4A5DBAD5}" srcOrd="0" destOrd="0" presId="urn:microsoft.com/office/officeart/2005/8/layout/vList6"/>
    <dgm:cxn modelId="{67F6C033-AFD4-4A9E-8195-B95D03D96719}" type="presOf" srcId="{03290C55-544B-45DE-ACAC-A612956C91E6}" destId="{B4E6A51E-EC6F-40CE-92C5-8E3B3DEE940D}" srcOrd="0" destOrd="0" presId="urn:microsoft.com/office/officeart/2005/8/layout/vList6"/>
    <dgm:cxn modelId="{FE883D79-CFDB-4005-ACEE-616E5B04F635}" srcId="{72FC21A6-1936-474A-A769-0D9468DF3DAD}" destId="{6A4AB406-47A0-4FDD-A779-78430D222427}" srcOrd="0" destOrd="0" parTransId="{FFBFCE1D-832E-4867-819A-6665FEF14345}" sibTransId="{E0BA80B9-027F-4A26-8ADF-A9B6746A2FFC}"/>
    <dgm:cxn modelId="{C8CAFA85-D4EF-4DB0-9041-ED6652B3DF62}" srcId="{AF4D63BF-F665-4A46-94A3-19761DD57F70}" destId="{03290C55-544B-45DE-ACAC-A612956C91E6}" srcOrd="0" destOrd="0" parTransId="{A069DE24-1C49-44C7-B5FC-6156CAE51A90}" sibTransId="{9F9AB5A4-B45F-4F76-944B-9D6AAA839931}"/>
    <dgm:cxn modelId="{D457E68E-8268-4FC0-A870-F8EA80EDE4AB}" srcId="{72FC21A6-1936-474A-A769-0D9468DF3DAD}" destId="{AF4D63BF-F665-4A46-94A3-19761DD57F70}" srcOrd="1" destOrd="0" parTransId="{9FA3AABF-87A1-4B83-A36F-C4E233D76FA9}" sibTransId="{3F46D97B-F1CB-4A92-A59F-D9E6FFEB9DBA}"/>
    <dgm:cxn modelId="{29FA1697-2B20-47AC-B198-23554695F937}" type="presOf" srcId="{6A4AB406-47A0-4FDD-A779-78430D222427}" destId="{19F71E84-4D19-42F0-9791-6F350D2790C6}" srcOrd="0" destOrd="0" presId="urn:microsoft.com/office/officeart/2005/8/layout/vList6"/>
    <dgm:cxn modelId="{46D9B1A7-65EE-471C-8246-1D69854C64D7}" srcId="{6A4AB406-47A0-4FDD-A779-78430D222427}" destId="{7BF5DED9-4D2E-418D-8B95-CB1369F33368}" srcOrd="0" destOrd="0" parTransId="{5771869D-26BD-47D6-9AD7-BB700E343286}" sibTransId="{F447E115-7CD9-4DA5-9396-21E22A7BC31C}"/>
    <dgm:cxn modelId="{17FAF6B0-292A-40C0-AF13-6A706BEE46B6}" type="presOf" srcId="{AF4D63BF-F665-4A46-94A3-19761DD57F70}" destId="{1752998E-D1AD-42F5-B40F-D85884A6C57F}" srcOrd="0" destOrd="0" presId="urn:microsoft.com/office/officeart/2005/8/layout/vList6"/>
    <dgm:cxn modelId="{E20B81FA-006D-4371-8172-6F621FD5147E}" type="presOf" srcId="{7BF5DED9-4D2E-418D-8B95-CB1369F33368}" destId="{96FE1FF5-3D11-4C92-973C-4BD7F1AA5200}" srcOrd="0" destOrd="0" presId="urn:microsoft.com/office/officeart/2005/8/layout/vList6"/>
    <dgm:cxn modelId="{DC2C0908-1128-438A-849C-9634E149C014}" type="presParOf" srcId="{00BB9747-E65E-498C-AA1E-D6AB4A5DBAD5}" destId="{67E03D5C-BD62-4BBF-B8C6-7E115EF7A322}" srcOrd="0" destOrd="0" presId="urn:microsoft.com/office/officeart/2005/8/layout/vList6"/>
    <dgm:cxn modelId="{20D53433-691B-4993-B38D-FCAB78094359}" type="presParOf" srcId="{67E03D5C-BD62-4BBF-B8C6-7E115EF7A322}" destId="{19F71E84-4D19-42F0-9791-6F350D2790C6}" srcOrd="0" destOrd="0" presId="urn:microsoft.com/office/officeart/2005/8/layout/vList6"/>
    <dgm:cxn modelId="{562A4FBF-E060-4993-8B77-B557C8C163CE}" type="presParOf" srcId="{67E03D5C-BD62-4BBF-B8C6-7E115EF7A322}" destId="{96FE1FF5-3D11-4C92-973C-4BD7F1AA5200}" srcOrd="1" destOrd="0" presId="urn:microsoft.com/office/officeart/2005/8/layout/vList6"/>
    <dgm:cxn modelId="{99505341-743E-4DB1-8528-9027EA7B5437}" type="presParOf" srcId="{00BB9747-E65E-498C-AA1E-D6AB4A5DBAD5}" destId="{EE1AC7DC-D4C0-46FF-B1F6-588F5A54386D}" srcOrd="1" destOrd="0" presId="urn:microsoft.com/office/officeart/2005/8/layout/vList6"/>
    <dgm:cxn modelId="{27BCB8CF-0D1E-45A7-9F82-03033E6BE054}" type="presParOf" srcId="{00BB9747-E65E-498C-AA1E-D6AB4A5DBAD5}" destId="{1CCD4967-9CE4-4723-9614-066385E09D3A}" srcOrd="2" destOrd="0" presId="urn:microsoft.com/office/officeart/2005/8/layout/vList6"/>
    <dgm:cxn modelId="{E305FAAF-D7CB-4C4A-8FFA-471FE41CF3CD}" type="presParOf" srcId="{1CCD4967-9CE4-4723-9614-066385E09D3A}" destId="{1752998E-D1AD-42F5-B40F-D85884A6C57F}" srcOrd="0" destOrd="0" presId="urn:microsoft.com/office/officeart/2005/8/layout/vList6"/>
    <dgm:cxn modelId="{28B480FB-D9B8-4A4B-8E8A-FE56DD1DA947}" type="presParOf" srcId="{1CCD4967-9CE4-4723-9614-066385E09D3A}" destId="{B4E6A51E-EC6F-40CE-92C5-8E3B3DEE940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E1FF5-3D11-4C92-973C-4BD7F1AA5200}">
      <dsp:nvSpPr>
        <dsp:cNvPr id="0" name=""/>
        <dsp:cNvSpPr/>
      </dsp:nvSpPr>
      <dsp:spPr>
        <a:xfrm>
          <a:off x="2362214" y="239"/>
          <a:ext cx="5253523" cy="93434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285750" lvl="1" indent="-285750" algn="l" defTabSz="2133600">
            <a:lnSpc>
              <a:spcPct val="90000"/>
            </a:lnSpc>
            <a:spcBef>
              <a:spcPct val="0"/>
            </a:spcBef>
            <a:spcAft>
              <a:spcPct val="15000"/>
            </a:spcAft>
            <a:buChar char="•"/>
          </a:pPr>
          <a:endParaRPr lang="en-US" sz="4800" kern="1200" dirty="0"/>
        </a:p>
      </dsp:txBody>
      <dsp:txXfrm>
        <a:off x="2362214" y="117033"/>
        <a:ext cx="4903142" cy="700761"/>
      </dsp:txXfrm>
    </dsp:sp>
    <dsp:sp modelId="{19F71E84-4D19-42F0-9791-6F350D2790C6}">
      <dsp:nvSpPr>
        <dsp:cNvPr id="0" name=""/>
        <dsp:cNvSpPr/>
      </dsp:nvSpPr>
      <dsp:spPr>
        <a:xfrm>
          <a:off x="167813" y="239"/>
          <a:ext cx="2194400" cy="9343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Mild/Minor</a:t>
          </a:r>
        </a:p>
      </dsp:txBody>
      <dsp:txXfrm>
        <a:off x="213424" y="45850"/>
        <a:ext cx="2103178" cy="843127"/>
      </dsp:txXfrm>
    </dsp:sp>
    <dsp:sp modelId="{B4E6A51E-EC6F-40CE-92C5-8E3B3DEE940D}">
      <dsp:nvSpPr>
        <dsp:cNvPr id="0" name=""/>
        <dsp:cNvSpPr/>
      </dsp:nvSpPr>
      <dsp:spPr>
        <a:xfrm>
          <a:off x="2392834" y="1028024"/>
          <a:ext cx="5236430" cy="93434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285750" lvl="1" indent="-285750" algn="l" defTabSz="2133600">
            <a:lnSpc>
              <a:spcPct val="90000"/>
            </a:lnSpc>
            <a:spcBef>
              <a:spcPct val="0"/>
            </a:spcBef>
            <a:spcAft>
              <a:spcPct val="15000"/>
            </a:spcAft>
            <a:buChar char="•"/>
          </a:pPr>
          <a:endParaRPr lang="en-US" sz="4800" kern="1200" dirty="0"/>
        </a:p>
      </dsp:txBody>
      <dsp:txXfrm>
        <a:off x="2392834" y="1144818"/>
        <a:ext cx="4886049" cy="700761"/>
      </dsp:txXfrm>
    </dsp:sp>
    <dsp:sp modelId="{1752998E-D1AD-42F5-B40F-D85884A6C57F}">
      <dsp:nvSpPr>
        <dsp:cNvPr id="0" name=""/>
        <dsp:cNvSpPr/>
      </dsp:nvSpPr>
      <dsp:spPr>
        <a:xfrm>
          <a:off x="154285" y="1028024"/>
          <a:ext cx="2238549" cy="9343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Major</a:t>
          </a:r>
        </a:p>
      </dsp:txBody>
      <dsp:txXfrm>
        <a:off x="199896" y="1073635"/>
        <a:ext cx="2147327" cy="84312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C36DF-943E-409E-BF5E-A6602246601C}"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F87BD-7ADD-4AB5-9D9E-048C4A4EACD1}" type="slidenum">
              <a:rPr lang="en-US" smtClean="0"/>
              <a:t>‹#›</a:t>
            </a:fld>
            <a:endParaRPr lang="en-US"/>
          </a:p>
        </p:txBody>
      </p:sp>
    </p:spTree>
    <p:extLst>
      <p:ext uri="{BB962C8B-B14F-4D97-AF65-F5344CB8AC3E}">
        <p14:creationId xmlns:p14="http://schemas.microsoft.com/office/powerpoint/2010/main" val="2404967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NA-ACCORD showing that a person with living with HIV receiving suppressive ART now has  near-normal life expectancy</a:t>
            </a:r>
          </a:p>
        </p:txBody>
      </p:sp>
      <p:sp>
        <p:nvSpPr>
          <p:cNvPr id="4" name="Slide Number Placeholder 3"/>
          <p:cNvSpPr>
            <a:spLocks noGrp="1"/>
          </p:cNvSpPr>
          <p:nvPr>
            <p:ph type="sldNum" sz="quarter" idx="5"/>
          </p:nvPr>
        </p:nvSpPr>
        <p:spPr/>
        <p:txBody>
          <a:bodyPr/>
          <a:lstStyle/>
          <a:p>
            <a:fld id="{33ACF122-2536-407A-840A-8DA9FCB08291}" type="slidenum">
              <a:rPr lang="en-US" smtClean="0"/>
              <a:t>6</a:t>
            </a:fld>
            <a:endParaRPr lang="en-US"/>
          </a:p>
        </p:txBody>
      </p:sp>
    </p:spTree>
    <p:extLst>
      <p:ext uri="{BB962C8B-B14F-4D97-AF65-F5344CB8AC3E}">
        <p14:creationId xmlns:p14="http://schemas.microsoft.com/office/powerpoint/2010/main" val="82919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despite effective ART, we continue to see cognitive impairment in PWH</a:t>
            </a:r>
          </a:p>
          <a:p>
            <a:endParaRPr lang="en-US" dirty="0"/>
          </a:p>
          <a:p>
            <a:r>
              <a:rPr lang="en-US" dirty="0"/>
              <a:t>Left, data on a large cohort from Italy that compared rates of cognitive impairment measured by neurocognitive testing over time. A decline is observed but the prevalence of impairment remains ~16% in the most modern period.  Recent estimates in the US are similar, varying with cohort and screening methods.</a:t>
            </a:r>
          </a:p>
          <a:p>
            <a:endParaRPr lang="en-US" dirty="0"/>
          </a:p>
          <a:p>
            <a:r>
              <a:rPr lang="en-US" dirty="0"/>
              <a:t>Right, is a figure from an Australian study of 500 PWH with suppressed VL that performed serial cognitive assessments over two years using </a:t>
            </a: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CogState</a:t>
            </a:r>
            <a:r>
              <a:rPr lang="en-US" sz="1200" b="0" i="0" kern="1200" dirty="0">
                <a:solidFill>
                  <a:schemeClr val="tx1"/>
                </a:solidFill>
                <a:effectLst/>
                <a:latin typeface="+mn-lt"/>
                <a:ea typeface="+mn-ea"/>
                <a:cs typeface="+mn-cs"/>
              </a:rPr>
              <a:t> Computerized Battery</a:t>
            </a:r>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15</a:t>
            </a:fld>
            <a:endParaRPr lang="en-US"/>
          </a:p>
        </p:txBody>
      </p:sp>
    </p:spTree>
    <p:extLst>
      <p:ext uri="{BB962C8B-B14F-4D97-AF65-F5344CB8AC3E}">
        <p14:creationId xmlns:p14="http://schemas.microsoft.com/office/powerpoint/2010/main" val="3947619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on the right is from a cohort of people enrolled in Thailand during acute HIV infection (n=117). 85% had detectable HIV RNA in CSF. </a:t>
            </a:r>
          </a:p>
        </p:txBody>
      </p:sp>
      <p:sp>
        <p:nvSpPr>
          <p:cNvPr id="4" name="Slide Number Placeholder 3"/>
          <p:cNvSpPr>
            <a:spLocks noGrp="1"/>
          </p:cNvSpPr>
          <p:nvPr>
            <p:ph type="sldNum" sz="quarter" idx="5"/>
          </p:nvPr>
        </p:nvSpPr>
        <p:spPr/>
        <p:txBody>
          <a:bodyPr/>
          <a:lstStyle/>
          <a:p>
            <a:fld id="{256F87BD-7ADD-4AB5-9D9E-048C4A4EACD1}" type="slidenum">
              <a:rPr lang="en-US" smtClean="0"/>
              <a:t>16</a:t>
            </a:fld>
            <a:endParaRPr lang="en-US"/>
          </a:p>
        </p:txBody>
      </p:sp>
    </p:spTree>
    <p:extLst>
      <p:ext uri="{BB962C8B-B14F-4D97-AF65-F5344CB8AC3E}">
        <p14:creationId xmlns:p14="http://schemas.microsoft.com/office/powerpoint/2010/main" val="352309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D1C2-2112-96D5-2BAD-372DD3D67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320B7-CBC8-71B9-DA7E-4685182E6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DE852-AD2E-6664-5987-60EDEBAD25F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HAND is a spectrum of cognitive impairment associated with HIV infection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Current approaches to classifying cognitive impairment in people living with HIV can overestimate disease burden and lead to ambiguity around disease mechanisms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Frascati was intended to harmonize research methodology to allow comparisons across diverse study settings, unfortunately it falsely classifies ~20% of cog-healthy as impaired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HIV-associated brain injury (HABI) should be differentiated from other causes of brain injury, such as comorbid factors and medication effects. In individuals with plasma HIV RNA suppression, HABI is characterized as either legacy (inactive brain injury from pretreatment damage) or active (ongoing brain injury leading to clinical and/or radiological progression). Whether active HABI occurs in people with sustained HIV RNA suppression in plasma and cerebrospinal fluid has not been definitively shown.</a:t>
            </a:r>
            <a:endParaRPr lang="en-US" dirty="0"/>
          </a:p>
          <a:p>
            <a:endParaRPr lang="en-US" dirty="0"/>
          </a:p>
        </p:txBody>
      </p:sp>
      <p:sp>
        <p:nvSpPr>
          <p:cNvPr id="4" name="Slide Number Placeholder 3">
            <a:extLst>
              <a:ext uri="{FF2B5EF4-FFF2-40B4-BE49-F238E27FC236}">
                <a16:creationId xmlns:a16="http://schemas.microsoft.com/office/drawing/2014/main" id="{C0BC98C1-0FF2-C61B-7203-2E3211AC2289}"/>
              </a:ext>
            </a:extLst>
          </p:cNvPr>
          <p:cNvSpPr>
            <a:spLocks noGrp="1"/>
          </p:cNvSpPr>
          <p:nvPr>
            <p:ph type="sldNum" sz="quarter" idx="5"/>
          </p:nvPr>
        </p:nvSpPr>
        <p:spPr/>
        <p:txBody>
          <a:bodyPr/>
          <a:lstStyle/>
          <a:p>
            <a:fld id="{256F87BD-7ADD-4AB5-9D9E-048C4A4EACD1}" type="slidenum">
              <a:rPr lang="en-US" smtClean="0"/>
              <a:t>17</a:t>
            </a:fld>
            <a:endParaRPr lang="en-US"/>
          </a:p>
        </p:txBody>
      </p:sp>
    </p:spTree>
    <p:extLst>
      <p:ext uri="{BB962C8B-B14F-4D97-AF65-F5344CB8AC3E}">
        <p14:creationId xmlns:p14="http://schemas.microsoft.com/office/powerpoint/2010/main" val="187737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screening tools have variable specificity and sensitivity</a:t>
            </a:r>
          </a:p>
          <a:p>
            <a:r>
              <a:rPr lang="en-US" dirty="0"/>
              <a:t>No screener has adequate sensitivity for asymptomatic/mild HAND</a:t>
            </a:r>
          </a:p>
          <a:p>
            <a:r>
              <a:rPr lang="en-US" dirty="0"/>
              <a:t>MMSE </a:t>
            </a:r>
            <a:r>
              <a:rPr lang="en-US" sz="1200" b="0" i="0" kern="1200" dirty="0">
                <a:solidFill>
                  <a:schemeClr val="tx1"/>
                </a:solidFill>
                <a:effectLst/>
                <a:latin typeface="+mn-lt"/>
                <a:ea typeface="+mn-ea"/>
                <a:cs typeface="+mn-cs"/>
              </a:rPr>
              <a:t>has lower sensitivity in detecting cognitive deficits associated with subcortical damage</a:t>
            </a:r>
          </a:p>
          <a:p>
            <a:r>
              <a:rPr lang="en-US" sz="1200" b="0" i="0" kern="1200" dirty="0">
                <a:solidFill>
                  <a:schemeClr val="tx1"/>
                </a:solidFill>
                <a:effectLst/>
                <a:latin typeface="+mn-lt"/>
                <a:ea typeface="+mn-ea"/>
                <a:cs typeface="+mn-cs"/>
              </a:rPr>
              <a:t>Tools designed to focus on subcortical dementia like HDS, </a:t>
            </a:r>
            <a:r>
              <a:rPr lang="en-US" sz="1200" b="0" i="0" kern="1200" dirty="0" err="1">
                <a:solidFill>
                  <a:schemeClr val="tx1"/>
                </a:solidFill>
                <a:effectLst/>
                <a:latin typeface="+mn-lt"/>
                <a:ea typeface="+mn-ea"/>
                <a:cs typeface="+mn-cs"/>
              </a:rPr>
              <a:t>mHDS</a:t>
            </a:r>
            <a:r>
              <a:rPr lang="en-US" sz="1200" b="0" i="0" kern="1200" dirty="0">
                <a:solidFill>
                  <a:schemeClr val="tx1"/>
                </a:solidFill>
                <a:effectLst/>
                <a:latin typeface="+mn-lt"/>
                <a:ea typeface="+mn-ea"/>
                <a:cs typeface="+mn-cs"/>
              </a:rPr>
              <a:t>, IHDS perform well across populations</a:t>
            </a:r>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18</a:t>
            </a:fld>
            <a:endParaRPr lang="en-US"/>
          </a:p>
        </p:txBody>
      </p:sp>
    </p:spTree>
    <p:extLst>
      <p:ext uri="{BB962C8B-B14F-4D97-AF65-F5344CB8AC3E}">
        <p14:creationId xmlns:p14="http://schemas.microsoft.com/office/powerpoint/2010/main" val="347206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1D7E4-E47E-B6D6-867B-D789C3BC6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D733D-BCFE-F50C-4C05-E5B298F00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95B13-8B26-2D92-4A74-EA119D9FD236}"/>
              </a:ext>
            </a:extLst>
          </p:cNvPr>
          <p:cNvSpPr>
            <a:spLocks noGrp="1"/>
          </p:cNvSpPr>
          <p:nvPr>
            <p:ph type="body" idx="1"/>
          </p:nvPr>
        </p:nvSpPr>
        <p:spPr/>
        <p:txBody>
          <a:bodyPr/>
          <a:lstStyle/>
          <a:p>
            <a:r>
              <a:rPr lang="en-US" dirty="0"/>
              <a:t>TABLE HERE?</a:t>
            </a:r>
          </a:p>
          <a:p>
            <a:endParaRPr lang="en-US" dirty="0"/>
          </a:p>
          <a:p>
            <a:r>
              <a:rPr lang="en-US" dirty="0"/>
              <a:t>Cognitive screening tools have variable specificity and sensitivity</a:t>
            </a:r>
          </a:p>
          <a:p>
            <a:r>
              <a:rPr lang="en-US" dirty="0"/>
              <a:t>No screener has adequate sensitivity for asymptomatic/mild HAND</a:t>
            </a:r>
          </a:p>
          <a:p>
            <a:r>
              <a:rPr lang="en-US" dirty="0"/>
              <a:t>MMSE </a:t>
            </a:r>
            <a:r>
              <a:rPr lang="en-US" sz="1200" b="0" i="0" kern="1200" dirty="0">
                <a:solidFill>
                  <a:schemeClr val="tx1"/>
                </a:solidFill>
                <a:effectLst/>
                <a:latin typeface="+mn-lt"/>
                <a:ea typeface="+mn-ea"/>
                <a:cs typeface="+mn-cs"/>
              </a:rPr>
              <a:t>has lower sensitivity in detecting cognitive deficits associated with subcortical damage</a:t>
            </a:r>
          </a:p>
          <a:p>
            <a:r>
              <a:rPr lang="en-US" sz="1200" b="0" i="0" kern="1200" dirty="0">
                <a:solidFill>
                  <a:schemeClr val="tx1"/>
                </a:solidFill>
                <a:effectLst/>
                <a:latin typeface="+mn-lt"/>
                <a:ea typeface="+mn-ea"/>
                <a:cs typeface="+mn-cs"/>
              </a:rPr>
              <a:t>Tools designed to focus on subcortical dementia like HDS, </a:t>
            </a:r>
            <a:r>
              <a:rPr lang="en-US" sz="1200" b="0" i="0" kern="1200" dirty="0" err="1">
                <a:solidFill>
                  <a:schemeClr val="tx1"/>
                </a:solidFill>
                <a:effectLst/>
                <a:latin typeface="+mn-lt"/>
                <a:ea typeface="+mn-ea"/>
                <a:cs typeface="+mn-cs"/>
              </a:rPr>
              <a:t>mHDS</a:t>
            </a:r>
            <a:r>
              <a:rPr lang="en-US" sz="1200" b="0" i="0" kern="1200" dirty="0">
                <a:solidFill>
                  <a:schemeClr val="tx1"/>
                </a:solidFill>
                <a:effectLst/>
                <a:latin typeface="+mn-lt"/>
                <a:ea typeface="+mn-ea"/>
                <a:cs typeface="+mn-cs"/>
              </a:rPr>
              <a:t>, IHDS perform well across populations</a:t>
            </a:r>
          </a:p>
          <a:p>
            <a:endParaRPr lang="en-US" dirty="0"/>
          </a:p>
        </p:txBody>
      </p:sp>
      <p:sp>
        <p:nvSpPr>
          <p:cNvPr id="4" name="Slide Number Placeholder 3">
            <a:extLst>
              <a:ext uri="{FF2B5EF4-FFF2-40B4-BE49-F238E27FC236}">
                <a16:creationId xmlns:a16="http://schemas.microsoft.com/office/drawing/2014/main" id="{341EF861-0186-EDD4-3723-63F7164A4280}"/>
              </a:ext>
            </a:extLst>
          </p:cNvPr>
          <p:cNvSpPr>
            <a:spLocks noGrp="1"/>
          </p:cNvSpPr>
          <p:nvPr>
            <p:ph type="sldNum" sz="quarter" idx="5"/>
          </p:nvPr>
        </p:nvSpPr>
        <p:spPr/>
        <p:txBody>
          <a:bodyPr/>
          <a:lstStyle/>
          <a:p>
            <a:fld id="{256F87BD-7ADD-4AB5-9D9E-048C4A4EACD1}" type="slidenum">
              <a:rPr lang="en-US" smtClean="0"/>
              <a:t>19</a:t>
            </a:fld>
            <a:endParaRPr lang="en-US"/>
          </a:p>
        </p:txBody>
      </p:sp>
    </p:spTree>
    <p:extLst>
      <p:ext uri="{BB962C8B-B14F-4D97-AF65-F5344CB8AC3E}">
        <p14:creationId xmlns:p14="http://schemas.microsoft.com/office/powerpoint/2010/main" val="273872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case-finding to facilitate referrals and further management</a:t>
            </a:r>
          </a:p>
          <a:p>
            <a:endParaRPr lang="en-US" dirty="0"/>
          </a:p>
          <a:p>
            <a:r>
              <a:rPr lang="en-US" dirty="0"/>
              <a:t>Detection: screening tools have good sensitivity and specificity for the detection of dementia but in populations with a low prevalence (age &lt;85) PPV is 20% or lower, even poorer performance for mild cognitive impairment</a:t>
            </a:r>
          </a:p>
          <a:p>
            <a:endParaRPr lang="en-US" dirty="0"/>
          </a:p>
          <a:p>
            <a:r>
              <a:rPr lang="en-US" dirty="0"/>
              <a:t>Benefits: inadequate evidence on benefits of early detection or intervention</a:t>
            </a:r>
          </a:p>
          <a:p>
            <a:endParaRPr lang="en-US" dirty="0"/>
          </a:p>
          <a:p>
            <a:r>
              <a:rPr lang="en-US" dirty="0"/>
              <a:t>Harms: inadequate data on potential harms of screening, interventions</a:t>
            </a:r>
          </a:p>
        </p:txBody>
      </p:sp>
      <p:sp>
        <p:nvSpPr>
          <p:cNvPr id="4" name="Slide Number Placeholder 3"/>
          <p:cNvSpPr>
            <a:spLocks noGrp="1"/>
          </p:cNvSpPr>
          <p:nvPr>
            <p:ph type="sldNum" sz="quarter" idx="5"/>
          </p:nvPr>
        </p:nvSpPr>
        <p:spPr/>
        <p:txBody>
          <a:bodyPr/>
          <a:lstStyle/>
          <a:p>
            <a:fld id="{256F87BD-7ADD-4AB5-9D9E-048C4A4EACD1}" type="slidenum">
              <a:rPr lang="en-US" smtClean="0"/>
              <a:t>20</a:t>
            </a:fld>
            <a:endParaRPr lang="en-US"/>
          </a:p>
        </p:txBody>
      </p:sp>
    </p:spTree>
    <p:extLst>
      <p:ext uri="{BB962C8B-B14F-4D97-AF65-F5344CB8AC3E}">
        <p14:creationId xmlns:p14="http://schemas.microsoft.com/office/powerpoint/2010/main" val="3963917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Ensuring patients receive the most benefit from treatment options at the earliest point possible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Could also add these:</a:t>
            </a:r>
          </a:p>
          <a:p>
            <a:r>
              <a:rPr lang="en-US" sz="1200" b="0" i="0" kern="1200" dirty="0">
                <a:solidFill>
                  <a:schemeClr val="tx1"/>
                </a:solidFill>
                <a:effectLst/>
                <a:latin typeface="+mn-lt"/>
                <a:ea typeface="+mn-ea"/>
                <a:cs typeface="+mn-cs"/>
              </a:rPr>
              <a:t>More time to plan for the future</a:t>
            </a:r>
          </a:p>
          <a:p>
            <a:r>
              <a:rPr lang="en-US" sz="1200" b="0" i="0" kern="1200" dirty="0">
                <a:solidFill>
                  <a:schemeClr val="tx1"/>
                </a:solidFill>
                <a:effectLst/>
                <a:latin typeface="+mn-lt"/>
                <a:ea typeface="+mn-ea"/>
                <a:cs typeface="+mn-cs"/>
              </a:rPr>
              <a:t>Lessened anxieties about symptoms, the unknown</a:t>
            </a:r>
          </a:p>
          <a:p>
            <a:r>
              <a:rPr lang="en-US" sz="1200" b="0" i="0" kern="1200" dirty="0">
                <a:solidFill>
                  <a:schemeClr val="tx1"/>
                </a:solidFill>
                <a:effectLst/>
                <a:latin typeface="+mn-lt"/>
                <a:ea typeface="+mn-ea"/>
                <a:cs typeface="+mn-cs"/>
              </a:rPr>
              <a:t>Increased chances of participating in clinical studies, helping advance research</a:t>
            </a:r>
          </a:p>
          <a:p>
            <a:r>
              <a:rPr lang="en-US" sz="1200" b="0" i="0" kern="1200" dirty="0">
                <a:solidFill>
                  <a:schemeClr val="tx1"/>
                </a:solidFill>
                <a:effectLst/>
                <a:latin typeface="+mn-lt"/>
                <a:ea typeface="+mn-ea"/>
                <a:cs typeface="+mn-cs"/>
              </a:rPr>
              <a:t>Time to develop a relationship with doctors and care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Healthcare costs savings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21</a:t>
            </a:fld>
            <a:endParaRPr lang="en-US"/>
          </a:p>
        </p:txBody>
      </p:sp>
    </p:spTree>
    <p:extLst>
      <p:ext uri="{BB962C8B-B14F-4D97-AF65-F5344CB8AC3E}">
        <p14:creationId xmlns:p14="http://schemas.microsoft.com/office/powerpoint/2010/main" val="1379841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update from the Lancet commission on dementia provides hopeful new evidence for dementia prevention</a:t>
            </a:r>
          </a:p>
          <a:p>
            <a:r>
              <a:rPr lang="en-US" dirty="0"/>
              <a:t>Left, possible brain mechanisms for maintaining cognitive reserve and reducing risk of dementia</a:t>
            </a:r>
          </a:p>
          <a:p>
            <a:r>
              <a:rPr lang="en-US" dirty="0"/>
              <a:t>Right, 45% of dementia risk/contributors are potentially modifiable</a:t>
            </a:r>
          </a:p>
        </p:txBody>
      </p:sp>
      <p:sp>
        <p:nvSpPr>
          <p:cNvPr id="4" name="Slide Number Placeholder 3"/>
          <p:cNvSpPr>
            <a:spLocks noGrp="1"/>
          </p:cNvSpPr>
          <p:nvPr>
            <p:ph type="sldNum" sz="quarter" idx="5"/>
          </p:nvPr>
        </p:nvSpPr>
        <p:spPr/>
        <p:txBody>
          <a:bodyPr/>
          <a:lstStyle/>
          <a:p>
            <a:fld id="{EF1C3C54-84B1-4F43-BA1F-6E6E036A9547}" type="slidenum">
              <a:rPr lang="en-US" smtClean="0"/>
              <a:t>22</a:t>
            </a:fld>
            <a:endParaRPr lang="en-US"/>
          </a:p>
        </p:txBody>
      </p:sp>
    </p:spTree>
    <p:extLst>
      <p:ext uri="{BB962C8B-B14F-4D97-AF65-F5344CB8AC3E}">
        <p14:creationId xmlns:p14="http://schemas.microsoft.com/office/powerpoint/2010/main" val="227669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6DEA-94CD-8C39-B3D3-2D4B548B4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6E225-1A74-58FB-F83A-0BA66F7AD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927C7-6A0F-FFDE-2095-9D2E80634B62}"/>
              </a:ext>
            </a:extLst>
          </p:cNvPr>
          <p:cNvSpPr>
            <a:spLocks noGrp="1"/>
          </p:cNvSpPr>
          <p:nvPr>
            <p:ph type="body" idx="1"/>
          </p:nvPr>
        </p:nvSpPr>
        <p:spPr/>
        <p:txBody>
          <a:bodyPr/>
          <a:lstStyle/>
          <a:p>
            <a:r>
              <a:rPr lang="en-US" dirty="0"/>
              <a:t>Cognitive screening tools have variable specificity and sensitivity</a:t>
            </a:r>
          </a:p>
          <a:p>
            <a:r>
              <a:rPr lang="en-US" dirty="0"/>
              <a:t>No screener has adequate sensitivity for asymptomatic/mild HAND</a:t>
            </a:r>
          </a:p>
          <a:p>
            <a:r>
              <a:rPr lang="en-US" dirty="0"/>
              <a:t>MMSE </a:t>
            </a:r>
            <a:r>
              <a:rPr lang="en-US" sz="1200" b="0" i="0" kern="1200" dirty="0">
                <a:solidFill>
                  <a:schemeClr val="tx1"/>
                </a:solidFill>
                <a:effectLst/>
                <a:latin typeface="+mn-lt"/>
                <a:ea typeface="+mn-ea"/>
                <a:cs typeface="+mn-cs"/>
              </a:rPr>
              <a:t>has lower sensitivity in detecting cognitive deficits associated with subcortical damage</a:t>
            </a:r>
          </a:p>
          <a:p>
            <a:r>
              <a:rPr lang="en-US" sz="1200" b="0" i="0" kern="1200" dirty="0">
                <a:solidFill>
                  <a:schemeClr val="tx1"/>
                </a:solidFill>
                <a:effectLst/>
                <a:latin typeface="+mn-lt"/>
                <a:ea typeface="+mn-ea"/>
                <a:cs typeface="+mn-cs"/>
              </a:rPr>
              <a:t>Tools designed to focus on subcortical dementia like HDS, </a:t>
            </a:r>
            <a:r>
              <a:rPr lang="en-US" sz="1200" b="0" i="0" kern="1200" dirty="0" err="1">
                <a:solidFill>
                  <a:schemeClr val="tx1"/>
                </a:solidFill>
                <a:effectLst/>
                <a:latin typeface="+mn-lt"/>
                <a:ea typeface="+mn-ea"/>
                <a:cs typeface="+mn-cs"/>
              </a:rPr>
              <a:t>mHDS</a:t>
            </a:r>
            <a:r>
              <a:rPr lang="en-US" sz="1200" b="0" i="0" kern="1200" dirty="0">
                <a:solidFill>
                  <a:schemeClr val="tx1"/>
                </a:solidFill>
                <a:effectLst/>
                <a:latin typeface="+mn-lt"/>
                <a:ea typeface="+mn-ea"/>
                <a:cs typeface="+mn-cs"/>
              </a:rPr>
              <a:t>, IHDS perform well across populations</a:t>
            </a:r>
          </a:p>
          <a:p>
            <a:endParaRPr lang="en-US" dirty="0"/>
          </a:p>
        </p:txBody>
      </p:sp>
      <p:sp>
        <p:nvSpPr>
          <p:cNvPr id="4" name="Slide Number Placeholder 3">
            <a:extLst>
              <a:ext uri="{FF2B5EF4-FFF2-40B4-BE49-F238E27FC236}">
                <a16:creationId xmlns:a16="http://schemas.microsoft.com/office/drawing/2014/main" id="{8D1A519E-C5B4-57A1-9001-17F1E5070E3E}"/>
              </a:ext>
            </a:extLst>
          </p:cNvPr>
          <p:cNvSpPr>
            <a:spLocks noGrp="1"/>
          </p:cNvSpPr>
          <p:nvPr>
            <p:ph type="sldNum" sz="quarter" idx="5"/>
          </p:nvPr>
        </p:nvSpPr>
        <p:spPr/>
        <p:txBody>
          <a:bodyPr/>
          <a:lstStyle/>
          <a:p>
            <a:fld id="{256F87BD-7ADD-4AB5-9D9E-048C4A4EACD1}" type="slidenum">
              <a:rPr lang="en-US" smtClean="0"/>
              <a:t>23</a:t>
            </a:fld>
            <a:endParaRPr lang="en-US"/>
          </a:p>
        </p:txBody>
      </p:sp>
    </p:spTree>
    <p:extLst>
      <p:ext uri="{BB962C8B-B14F-4D97-AF65-F5344CB8AC3E}">
        <p14:creationId xmlns:p14="http://schemas.microsoft.com/office/powerpoint/2010/main" val="2865010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Modifiable risks for cognitive decline</a:t>
            </a:r>
          </a:p>
          <a:p>
            <a:endParaRPr lang="en-US" dirty="0"/>
          </a:p>
          <a:p>
            <a:r>
              <a:rPr lang="en-US" dirty="0"/>
              <a:t>Social isolation: encourage use of phone/video to connect with family, friends, online groups, church, exercise etc.; explore options for aging persons in the community (Aging Centers)</a:t>
            </a:r>
          </a:p>
        </p:txBody>
      </p:sp>
      <p:sp>
        <p:nvSpPr>
          <p:cNvPr id="4" name="Slide Number Placeholder 3"/>
          <p:cNvSpPr>
            <a:spLocks noGrp="1"/>
          </p:cNvSpPr>
          <p:nvPr>
            <p:ph type="sldNum" sz="quarter" idx="5"/>
          </p:nvPr>
        </p:nvSpPr>
        <p:spPr/>
        <p:txBody>
          <a:bodyPr/>
          <a:lstStyle/>
          <a:p>
            <a:fld id="{256F87BD-7ADD-4AB5-9D9E-048C4A4EACD1}" type="slidenum">
              <a:rPr lang="en-US" smtClean="0"/>
              <a:t>24</a:t>
            </a:fld>
            <a:endParaRPr lang="en-US"/>
          </a:p>
        </p:txBody>
      </p:sp>
    </p:spTree>
    <p:extLst>
      <p:ext uri="{BB962C8B-B14F-4D97-AF65-F5344CB8AC3E}">
        <p14:creationId xmlns:p14="http://schemas.microsoft.com/office/powerpoint/2010/main" val="172913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 of persons living with HIV in the US are age 50 and older</a:t>
            </a:r>
          </a:p>
          <a:p>
            <a:r>
              <a:rPr lang="en-US" dirty="0"/>
              <a:t>16% age 65 and older (so 1 in 6)</a:t>
            </a:r>
          </a:p>
          <a:p>
            <a:r>
              <a:rPr lang="en-US" dirty="0"/>
              <a:t>And people age 50 and older account for 15% of new diagnoses</a:t>
            </a:r>
          </a:p>
          <a:p>
            <a:endParaRPr lang="en-US" dirty="0"/>
          </a:p>
        </p:txBody>
      </p:sp>
      <p:sp>
        <p:nvSpPr>
          <p:cNvPr id="4" name="Slide Number Placeholder 3"/>
          <p:cNvSpPr>
            <a:spLocks noGrp="1"/>
          </p:cNvSpPr>
          <p:nvPr>
            <p:ph type="sldNum" sz="quarter" idx="5"/>
          </p:nvPr>
        </p:nvSpPr>
        <p:spPr/>
        <p:txBody>
          <a:bodyPr/>
          <a:lstStyle/>
          <a:p>
            <a:fld id="{EF1C3C54-84B1-4F43-BA1F-6E6E036A9547}" type="slidenum">
              <a:rPr lang="en-US" smtClean="0"/>
              <a:t>7</a:t>
            </a:fld>
            <a:endParaRPr lang="en-US"/>
          </a:p>
        </p:txBody>
      </p:sp>
    </p:spTree>
    <p:extLst>
      <p:ext uri="{BB962C8B-B14F-4D97-AF65-F5344CB8AC3E}">
        <p14:creationId xmlns:p14="http://schemas.microsoft.com/office/powerpoint/2010/main" val="312893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Cocoa, in its unprocessed form, contains high quantities of catechins and epicatechins, members of a subclass of flavonoids known as flavanols and modest amounts of theobromine (an alkaloid of the cacao bean) and caffeine. Dietary consumption of cocoa flavanols may slow cognitive decline through improved cerebral vasodilation,</a:t>
            </a:r>
            <a:r>
              <a:rPr lang="en-US" sz="1200" b="1"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blood flow, perfusion and angiogenesis.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MVI for trial was Centrum Silver</a:t>
            </a:r>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25</a:t>
            </a:fld>
            <a:endParaRPr lang="en-US"/>
          </a:p>
        </p:txBody>
      </p:sp>
    </p:spTree>
    <p:extLst>
      <p:ext uri="{BB962C8B-B14F-4D97-AF65-F5344CB8AC3E}">
        <p14:creationId xmlns:p14="http://schemas.microsoft.com/office/powerpoint/2010/main" val="277407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Neurotropic herpes viruses have been implicated in the development of dementia</a:t>
            </a:r>
          </a:p>
          <a:p>
            <a:r>
              <a:rPr lang="en-US" dirty="0"/>
              <a:t>Vaccines may have off-target immunologic effects</a:t>
            </a:r>
          </a:p>
          <a:p>
            <a:endParaRPr lang="en-US" dirty="0"/>
          </a:p>
          <a:p>
            <a:r>
              <a:rPr lang="en-US" dirty="0"/>
              <a:t>Researchers in Wales took advantage of a natural experiment---shingles vaccine was offered to persons born 09/02/1933</a:t>
            </a:r>
          </a:p>
          <a:p>
            <a:endParaRPr lang="en-US" dirty="0"/>
          </a:p>
          <a:p>
            <a:r>
              <a:rPr lang="en-US" dirty="0"/>
              <a:t>Followed ~100,000 adults</a:t>
            </a:r>
          </a:p>
          <a:p>
            <a:endParaRPr lang="en-US" dirty="0"/>
          </a:p>
          <a:p>
            <a:r>
              <a:rPr lang="en-US" dirty="0"/>
              <a:t>Also data supporting dementia risk reduction with RSV vaccine. Shares an adjuvant—AS01—with shingles vaccine ?immune modulating</a:t>
            </a:r>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26</a:t>
            </a:fld>
            <a:endParaRPr lang="en-US"/>
          </a:p>
        </p:txBody>
      </p:sp>
    </p:spTree>
    <p:extLst>
      <p:ext uri="{BB962C8B-B14F-4D97-AF65-F5344CB8AC3E}">
        <p14:creationId xmlns:p14="http://schemas.microsoft.com/office/powerpoint/2010/main" val="1634504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frailty? </a:t>
            </a:r>
          </a:p>
          <a:p>
            <a:endParaRPr lang="en-US" dirty="0"/>
          </a:p>
          <a:p>
            <a:r>
              <a:rPr lang="en-US" dirty="0"/>
              <a:t>Frailty phenotype PREDICTS adverse outcomes</a:t>
            </a:r>
          </a:p>
        </p:txBody>
      </p:sp>
      <p:sp>
        <p:nvSpPr>
          <p:cNvPr id="4" name="Slide Number Placeholder 3"/>
          <p:cNvSpPr>
            <a:spLocks noGrp="1"/>
          </p:cNvSpPr>
          <p:nvPr>
            <p:ph type="sldNum" sz="quarter" idx="5"/>
          </p:nvPr>
        </p:nvSpPr>
        <p:spPr/>
        <p:txBody>
          <a:bodyPr/>
          <a:lstStyle/>
          <a:p>
            <a:fld id="{33ACF122-2536-407A-840A-8DA9FCB08291}" type="slidenum">
              <a:rPr lang="en-US" smtClean="0"/>
              <a:t>28</a:t>
            </a:fld>
            <a:endParaRPr lang="en-US"/>
          </a:p>
        </p:txBody>
      </p:sp>
    </p:spTree>
    <p:extLst>
      <p:ext uri="{BB962C8B-B14F-4D97-AF65-F5344CB8AC3E}">
        <p14:creationId xmlns:p14="http://schemas.microsoft.com/office/powerpoint/2010/main" val="3761104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29</a:t>
            </a:fld>
            <a:endParaRPr lang="en-US"/>
          </a:p>
        </p:txBody>
      </p:sp>
    </p:spTree>
    <p:extLst>
      <p:ext uri="{BB962C8B-B14F-4D97-AF65-F5344CB8AC3E}">
        <p14:creationId xmlns:p14="http://schemas.microsoft.com/office/powerpoint/2010/main" val="78556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6AF9-68B0-55AE-D632-8117D7DC7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6540B-C1CE-9A32-1C54-2312C7B41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78935-6869-3B38-EAF5-F3563ECB6087}"/>
              </a:ext>
            </a:extLst>
          </p:cNvPr>
          <p:cNvSpPr>
            <a:spLocks noGrp="1"/>
          </p:cNvSpPr>
          <p:nvPr>
            <p:ph type="body" idx="1"/>
          </p:nvPr>
        </p:nvSpPr>
        <p:spPr/>
        <p:txBody>
          <a:bodyPr/>
          <a:lstStyle/>
          <a:p>
            <a:r>
              <a:rPr lang="en-US" dirty="0"/>
              <a:t>Left, modeling using participants from ACTG Hailo (</a:t>
            </a:r>
            <a:r>
              <a:rPr lang="en-US" dirty="0">
                <a:solidFill>
                  <a:srgbClr val="333333"/>
                </a:solidFill>
                <a:highlight>
                  <a:srgbClr val="FFFFFF"/>
                </a:highlight>
              </a:rPr>
              <a:t>HIV Infection, Aging, and Immune Function Long-Term Observational Study) </a:t>
            </a:r>
            <a:r>
              <a:rPr lang="en-US" dirty="0"/>
              <a:t>cohort. Includes ~1000 </a:t>
            </a:r>
            <a:r>
              <a:rPr lang="en-US"/>
              <a:t>adults age</a:t>
            </a:r>
            <a:r>
              <a:rPr lang="en-US" dirty="0"/>
              <a:t> 40 years and older.</a:t>
            </a:r>
          </a:p>
          <a:p>
            <a:r>
              <a:rPr lang="en-US"/>
              <a:t>Class 1 worsening frailty – 8% cohort</a:t>
            </a:r>
          </a:p>
          <a:p>
            <a:r>
              <a:rPr lang="en-US"/>
              <a:t>Class 2 sustained robustness – 83%</a:t>
            </a:r>
          </a:p>
          <a:p>
            <a:r>
              <a:rPr lang="en-US"/>
              <a:t>Class 3 frailty improvement – 9%</a:t>
            </a:r>
          </a:p>
          <a:p>
            <a:endParaRPr lang="en-US" dirty="0"/>
          </a:p>
          <a:p>
            <a:r>
              <a:rPr lang="en-US" dirty="0"/>
              <a:t>On the right is an example of how trajectory is being used in other settings—this is  a cohort of people with atrial fibrillation looking at </a:t>
            </a:r>
            <a:r>
              <a:rPr lang="en-US" dirty="0" err="1"/>
              <a:t>eFI</a:t>
            </a:r>
            <a:r>
              <a:rPr lang="en-US" dirty="0"/>
              <a:t> over time and adverse outcomes</a:t>
            </a:r>
          </a:p>
        </p:txBody>
      </p:sp>
      <p:sp>
        <p:nvSpPr>
          <p:cNvPr id="4" name="Slide Number Placeholder 3">
            <a:extLst>
              <a:ext uri="{FF2B5EF4-FFF2-40B4-BE49-F238E27FC236}">
                <a16:creationId xmlns:a16="http://schemas.microsoft.com/office/drawing/2014/main" id="{D1E5F1B7-B18D-C403-30AF-9CCD1359FE93}"/>
              </a:ext>
            </a:extLst>
          </p:cNvPr>
          <p:cNvSpPr>
            <a:spLocks noGrp="1"/>
          </p:cNvSpPr>
          <p:nvPr>
            <p:ph type="sldNum" sz="quarter" idx="5"/>
          </p:nvPr>
        </p:nvSpPr>
        <p:spPr/>
        <p:txBody>
          <a:bodyPr/>
          <a:lstStyle/>
          <a:p>
            <a:fld id="{256F87BD-7ADD-4AB5-9D9E-048C4A4EACD1}" type="slidenum">
              <a:rPr lang="en-US" smtClean="0"/>
              <a:t>30</a:t>
            </a:fld>
            <a:endParaRPr lang="en-US"/>
          </a:p>
        </p:txBody>
      </p:sp>
    </p:spTree>
    <p:extLst>
      <p:ext uri="{BB962C8B-B14F-4D97-AF65-F5344CB8AC3E}">
        <p14:creationId xmlns:p14="http://schemas.microsoft.com/office/powerpoint/2010/main" val="3731349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Phenotype encompasses the symptoms and function</a:t>
            </a:r>
          </a:p>
          <a:p>
            <a:r>
              <a:rPr lang="en-US" dirty="0"/>
              <a:t>Other models use cumulative deficits—VACS, NHS</a:t>
            </a:r>
          </a:p>
          <a:p>
            <a:endParaRPr lang="en-US" dirty="0"/>
          </a:p>
          <a:p>
            <a:r>
              <a:rPr lang="en-US" dirty="0"/>
              <a:t>Identifying frailty using one of these screening methods can facilitate care to manage and reverse frailty</a:t>
            </a:r>
          </a:p>
        </p:txBody>
      </p:sp>
      <p:sp>
        <p:nvSpPr>
          <p:cNvPr id="4" name="Slide Number Placeholder 3"/>
          <p:cNvSpPr>
            <a:spLocks noGrp="1"/>
          </p:cNvSpPr>
          <p:nvPr>
            <p:ph type="sldNum" sz="quarter" idx="5"/>
          </p:nvPr>
        </p:nvSpPr>
        <p:spPr/>
        <p:txBody>
          <a:bodyPr/>
          <a:lstStyle/>
          <a:p>
            <a:fld id="{33ACF122-2536-407A-840A-8DA9FCB08291}" type="slidenum">
              <a:rPr lang="en-US" smtClean="0"/>
              <a:t>31</a:t>
            </a:fld>
            <a:endParaRPr lang="en-US"/>
          </a:p>
        </p:txBody>
      </p:sp>
    </p:spTree>
    <p:extLst>
      <p:ext uri="{BB962C8B-B14F-4D97-AF65-F5344CB8AC3E}">
        <p14:creationId xmlns:p14="http://schemas.microsoft.com/office/powerpoint/2010/main" val="57404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32</a:t>
            </a:fld>
            <a:endParaRPr lang="en-US"/>
          </a:p>
        </p:txBody>
      </p:sp>
    </p:spTree>
    <p:extLst>
      <p:ext uri="{BB962C8B-B14F-4D97-AF65-F5344CB8AC3E}">
        <p14:creationId xmlns:p14="http://schemas.microsoft.com/office/powerpoint/2010/main" val="42948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SPPB</a:t>
            </a:r>
          </a:p>
          <a:p>
            <a:r>
              <a:rPr lang="en-US" dirty="0"/>
              <a:t>Requires a chair and a stop watch</a:t>
            </a:r>
          </a:p>
          <a:p>
            <a:r>
              <a:rPr lang="en-US" dirty="0"/>
              <a:t>Balance with feet side by side and tandem</a:t>
            </a:r>
          </a:p>
          <a:p>
            <a:r>
              <a:rPr lang="en-US" dirty="0"/>
              <a:t>Walking speed for 4m</a:t>
            </a:r>
          </a:p>
          <a:p>
            <a:r>
              <a:rPr lang="en-US" dirty="0"/>
              <a:t>Time to sit and stand 5 times</a:t>
            </a:r>
          </a:p>
          <a:p>
            <a:endParaRPr lang="en-US" dirty="0"/>
          </a:p>
          <a:p>
            <a:r>
              <a:rPr lang="en-US" dirty="0"/>
              <a:t>Kaplan-Meier survival curve for participants in the ALIVE cohort (AIDS Linked to the Intravenous Experience) Baltimore; n=1600 with and without HIV (~500 PWH, 1000 HIV NEG) </a:t>
            </a:r>
          </a:p>
          <a:p>
            <a:r>
              <a:rPr lang="en-US" dirty="0"/>
              <a:t>In keeping with the time period of the study, ~60% participants with HIV were receiving ART</a:t>
            </a:r>
          </a:p>
        </p:txBody>
      </p:sp>
      <p:sp>
        <p:nvSpPr>
          <p:cNvPr id="4" name="Slide Number Placeholder 3"/>
          <p:cNvSpPr>
            <a:spLocks noGrp="1"/>
          </p:cNvSpPr>
          <p:nvPr>
            <p:ph type="sldNum" sz="quarter" idx="5"/>
          </p:nvPr>
        </p:nvSpPr>
        <p:spPr/>
        <p:txBody>
          <a:bodyPr/>
          <a:lstStyle/>
          <a:p>
            <a:fld id="{256F87BD-7ADD-4AB5-9D9E-048C4A4EACD1}" type="slidenum">
              <a:rPr lang="en-US" smtClean="0"/>
              <a:t>33</a:t>
            </a:fld>
            <a:endParaRPr lang="en-US"/>
          </a:p>
        </p:txBody>
      </p:sp>
    </p:spTree>
    <p:extLst>
      <p:ext uri="{BB962C8B-B14F-4D97-AF65-F5344CB8AC3E}">
        <p14:creationId xmlns:p14="http://schemas.microsoft.com/office/powerpoint/2010/main" val="2163604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Validated initially in a Medicare Accountable Care Organization population age 55+</a:t>
            </a:r>
          </a:p>
          <a:p>
            <a:r>
              <a:rPr lang="en-US" dirty="0"/>
              <a:t>Evaluated in pre-surgical and pre-endoscopy as well as leukemia, CHF </a:t>
            </a:r>
          </a:p>
          <a:p>
            <a:r>
              <a:rPr lang="en-US">
                <a:solidFill>
                  <a:srgbClr val="D6201A"/>
                </a:solidFill>
              </a:rPr>
              <a:t>Requires 2 outpatient visits in the past 2years that include blood pressure</a:t>
            </a:r>
            <a:endParaRPr lang="en-US"/>
          </a:p>
          <a:p>
            <a:endParaRPr lang="en-US" dirty="0"/>
          </a:p>
        </p:txBody>
      </p:sp>
      <p:sp>
        <p:nvSpPr>
          <p:cNvPr id="4" name="Slide Number Placeholder 3"/>
          <p:cNvSpPr>
            <a:spLocks noGrp="1"/>
          </p:cNvSpPr>
          <p:nvPr>
            <p:ph type="sldNum" sz="quarter" idx="5"/>
          </p:nvPr>
        </p:nvSpPr>
        <p:spPr/>
        <p:txBody>
          <a:bodyPr/>
          <a:lstStyle/>
          <a:p>
            <a:fld id="{33ACF122-2536-407A-840A-8DA9FCB08291}" type="slidenum">
              <a:rPr lang="en-US" smtClean="0"/>
              <a:t>34</a:t>
            </a:fld>
            <a:endParaRPr lang="en-US"/>
          </a:p>
        </p:txBody>
      </p:sp>
    </p:spTree>
    <p:extLst>
      <p:ext uri="{BB962C8B-B14F-4D97-AF65-F5344CB8AC3E}">
        <p14:creationId xmlns:p14="http://schemas.microsoft.com/office/powerpoint/2010/main" val="3811863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Frailty assessment should spark discussion! </a:t>
            </a:r>
          </a:p>
          <a:p>
            <a:r>
              <a:rPr lang="en-US" dirty="0"/>
              <a:t>A proposed approach to clinical management of older patients with frailty from NEJM</a:t>
            </a:r>
          </a:p>
        </p:txBody>
      </p:sp>
      <p:sp>
        <p:nvSpPr>
          <p:cNvPr id="4" name="Slide Number Placeholder 3"/>
          <p:cNvSpPr>
            <a:spLocks noGrp="1"/>
          </p:cNvSpPr>
          <p:nvPr>
            <p:ph type="sldNum" sz="quarter" idx="5"/>
          </p:nvPr>
        </p:nvSpPr>
        <p:spPr/>
        <p:txBody>
          <a:bodyPr/>
          <a:lstStyle/>
          <a:p>
            <a:fld id="{256F87BD-7ADD-4AB5-9D9E-048C4A4EACD1}" type="slidenum">
              <a:rPr lang="en-US" smtClean="0"/>
              <a:t>35</a:t>
            </a:fld>
            <a:endParaRPr lang="en-US"/>
          </a:p>
        </p:txBody>
      </p:sp>
    </p:spTree>
    <p:extLst>
      <p:ext uri="{BB962C8B-B14F-4D97-AF65-F5344CB8AC3E}">
        <p14:creationId xmlns:p14="http://schemas.microsoft.com/office/powerpoint/2010/main" val="2971688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Accelerate: heart disease, cancer, dementia, fracture, frailty</a:t>
            </a:r>
          </a:p>
          <a:p>
            <a:endParaRPr lang="en-US" dirty="0"/>
          </a:p>
          <a:p>
            <a:r>
              <a:rPr lang="en-US" dirty="0"/>
              <a:t>Heart disease rates are 2x higher in PWH</a:t>
            </a:r>
          </a:p>
          <a:p>
            <a:endParaRPr lang="en-US" dirty="0"/>
          </a:p>
          <a:p>
            <a:r>
              <a:rPr lang="en-US" dirty="0"/>
              <a:t>Ageism, stigma, racism, sexism</a:t>
            </a:r>
          </a:p>
        </p:txBody>
      </p:sp>
      <p:sp>
        <p:nvSpPr>
          <p:cNvPr id="4" name="Slide Number Placeholder 3"/>
          <p:cNvSpPr>
            <a:spLocks noGrp="1"/>
          </p:cNvSpPr>
          <p:nvPr>
            <p:ph type="sldNum" sz="quarter" idx="5"/>
          </p:nvPr>
        </p:nvSpPr>
        <p:spPr/>
        <p:txBody>
          <a:bodyPr/>
          <a:lstStyle/>
          <a:p>
            <a:fld id="{33ACF122-2536-407A-840A-8DA9FCB08291}" type="slidenum">
              <a:rPr lang="en-US" smtClean="0"/>
              <a:t>8</a:t>
            </a:fld>
            <a:endParaRPr lang="en-US"/>
          </a:p>
        </p:txBody>
      </p:sp>
    </p:spTree>
    <p:extLst>
      <p:ext uri="{BB962C8B-B14F-4D97-AF65-F5344CB8AC3E}">
        <p14:creationId xmlns:p14="http://schemas.microsoft.com/office/powerpoint/2010/main" val="27106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6B56-2A9E-FBBE-05CB-E44581C82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FA84D-45A3-0396-F543-BC320063B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AA8D2-89E9-D7C4-AE61-EFC3D7FF91A3}"/>
              </a:ext>
            </a:extLst>
          </p:cNvPr>
          <p:cNvSpPr>
            <a:spLocks noGrp="1"/>
          </p:cNvSpPr>
          <p:nvPr>
            <p:ph type="body" idx="1"/>
          </p:nvPr>
        </p:nvSpPr>
        <p:spPr/>
        <p:txBody>
          <a:bodyPr/>
          <a:lstStyle/>
          <a:p>
            <a:r>
              <a:rPr lang="en-US" dirty="0"/>
              <a:t>Frailty assessment should spark discussion! </a:t>
            </a:r>
          </a:p>
          <a:p>
            <a:r>
              <a:rPr lang="en-US" dirty="0"/>
              <a:t>Provides an opportunity to talk about goals—focusing on patient goals</a:t>
            </a:r>
          </a:p>
        </p:txBody>
      </p:sp>
      <p:sp>
        <p:nvSpPr>
          <p:cNvPr id="4" name="Slide Number Placeholder 3">
            <a:extLst>
              <a:ext uri="{FF2B5EF4-FFF2-40B4-BE49-F238E27FC236}">
                <a16:creationId xmlns:a16="http://schemas.microsoft.com/office/drawing/2014/main" id="{DF89656B-8F4A-CA7D-10DB-8284BED3B8FC}"/>
              </a:ext>
            </a:extLst>
          </p:cNvPr>
          <p:cNvSpPr>
            <a:spLocks noGrp="1"/>
          </p:cNvSpPr>
          <p:nvPr>
            <p:ph type="sldNum" sz="quarter" idx="5"/>
          </p:nvPr>
        </p:nvSpPr>
        <p:spPr/>
        <p:txBody>
          <a:bodyPr/>
          <a:lstStyle/>
          <a:p>
            <a:fld id="{256F87BD-7ADD-4AB5-9D9E-048C4A4EACD1}" type="slidenum">
              <a:rPr lang="en-US" smtClean="0"/>
              <a:t>36</a:t>
            </a:fld>
            <a:endParaRPr lang="en-US"/>
          </a:p>
        </p:txBody>
      </p:sp>
    </p:spTree>
    <p:extLst>
      <p:ext uri="{BB962C8B-B14F-4D97-AF65-F5344CB8AC3E}">
        <p14:creationId xmlns:p14="http://schemas.microsoft.com/office/powerpoint/2010/main" val="315517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50C0-D842-BE13-D528-182A81BE7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1B1DD-4D2E-53A0-430D-CCC1F1FA8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A2CCA-98BD-7948-3806-249DEF3E471F}"/>
              </a:ext>
            </a:extLst>
          </p:cNvPr>
          <p:cNvSpPr>
            <a:spLocks noGrp="1"/>
          </p:cNvSpPr>
          <p:nvPr>
            <p:ph type="body" idx="1"/>
          </p:nvPr>
        </p:nvSpPr>
        <p:spPr/>
        <p:txBody>
          <a:bodyPr/>
          <a:lstStyle/>
          <a:p>
            <a:endParaRPr lang="en-US" dirty="0"/>
          </a:p>
          <a:p>
            <a:r>
              <a:rPr lang="en-US" dirty="0"/>
              <a:t>However, less than ….meet the weekly recommended requirements of 150+ min.</a:t>
            </a:r>
          </a:p>
          <a:p>
            <a:endParaRPr lang="en-US" dirty="0"/>
          </a:p>
          <a:p>
            <a:r>
              <a:rPr lang="en-US" dirty="0"/>
              <a:t>But, you don’t need 150 minutes a week of exercise to get benefits! </a:t>
            </a:r>
          </a:p>
          <a:p>
            <a:r>
              <a:rPr lang="en-US" dirty="0"/>
              <a:t>As you can see…more steps…….. and patients 60 and older had even greater benefits with </a:t>
            </a:r>
          </a:p>
          <a:p>
            <a:r>
              <a:rPr lang="en-US" dirty="0"/>
              <a:t>Just increasing the number of steps taken each day can help!</a:t>
            </a:r>
          </a:p>
          <a:p>
            <a:endParaRPr lang="en-US" dirty="0"/>
          </a:p>
        </p:txBody>
      </p:sp>
      <p:sp>
        <p:nvSpPr>
          <p:cNvPr id="4" name="Slide Number Placeholder 3">
            <a:extLst>
              <a:ext uri="{FF2B5EF4-FFF2-40B4-BE49-F238E27FC236}">
                <a16:creationId xmlns:a16="http://schemas.microsoft.com/office/drawing/2014/main" id="{4807943A-4595-8319-8535-ED0609C33AD4}"/>
              </a:ext>
            </a:extLst>
          </p:cNvPr>
          <p:cNvSpPr>
            <a:spLocks noGrp="1"/>
          </p:cNvSpPr>
          <p:nvPr>
            <p:ph type="sldNum" sz="quarter" idx="5"/>
          </p:nvPr>
        </p:nvSpPr>
        <p:spPr/>
        <p:txBody>
          <a:bodyPr/>
          <a:lstStyle/>
          <a:p>
            <a:fld id="{33ACF122-2536-407A-840A-8DA9FCB08291}" type="slidenum">
              <a:rPr lang="en-US" smtClean="0"/>
              <a:t>37</a:t>
            </a:fld>
            <a:endParaRPr lang="en-US"/>
          </a:p>
        </p:txBody>
      </p:sp>
    </p:spTree>
    <p:extLst>
      <p:ext uri="{BB962C8B-B14F-4D97-AF65-F5344CB8AC3E}">
        <p14:creationId xmlns:p14="http://schemas.microsoft.com/office/powerpoint/2010/main" val="235221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Geriatrics providers focus on 5 key areas, known as the Geriatric 5Ms. The “</a:t>
            </a:r>
            <a:r>
              <a:rPr lang="en-US" sz="1200" b="0" i="0" kern="1200" dirty="0" err="1">
                <a:solidFill>
                  <a:schemeClr val="tx1"/>
                </a:solidFill>
                <a:effectLst/>
                <a:latin typeface="+mn-lt"/>
                <a:ea typeface="+mn-ea"/>
                <a:cs typeface="+mn-cs"/>
              </a:rPr>
              <a:t>Ms</a:t>
            </a:r>
            <a:r>
              <a:rPr lang="en-US" sz="1200" b="0" i="0" kern="1200" dirty="0">
                <a:solidFill>
                  <a:schemeClr val="tx1"/>
                </a:solidFill>
                <a:effectLst/>
                <a:latin typeface="+mn-lt"/>
                <a:ea typeface="+mn-ea"/>
                <a:cs typeface="+mn-cs"/>
              </a:rPr>
              <a:t>” stand for the targets that are important to care for us all as we age.</a:t>
            </a:r>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38</a:t>
            </a:fld>
            <a:endParaRPr lang="en-US"/>
          </a:p>
        </p:txBody>
      </p:sp>
    </p:spTree>
    <p:extLst>
      <p:ext uri="{BB962C8B-B14F-4D97-AF65-F5344CB8AC3E}">
        <p14:creationId xmlns:p14="http://schemas.microsoft.com/office/powerpoint/2010/main" val="1633652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B6B31-0E20-24FD-DC1D-26D660088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DCA10-CC7E-EBDC-5006-28AFFAAFE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969A5-4AD2-54ED-B254-757ADE11F16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Geriatrics providers focus on 5 key areas, known as the Geriatric 5Ms. The “</a:t>
            </a:r>
            <a:r>
              <a:rPr lang="en-US" sz="1200" b="0" i="0" kern="1200" dirty="0" err="1">
                <a:solidFill>
                  <a:schemeClr val="tx1"/>
                </a:solidFill>
                <a:effectLst/>
                <a:latin typeface="+mn-lt"/>
                <a:ea typeface="+mn-ea"/>
                <a:cs typeface="+mn-cs"/>
              </a:rPr>
              <a:t>Ms</a:t>
            </a:r>
            <a:r>
              <a:rPr lang="en-US" sz="1200" b="0" i="0" kern="1200" dirty="0">
                <a:solidFill>
                  <a:schemeClr val="tx1"/>
                </a:solidFill>
                <a:effectLst/>
                <a:latin typeface="+mn-lt"/>
                <a:ea typeface="+mn-ea"/>
                <a:cs typeface="+mn-cs"/>
              </a:rPr>
              <a:t>” stand for the targets that are important to care for us all as we age.</a:t>
            </a:r>
            <a:endParaRPr lang="en-US" dirty="0"/>
          </a:p>
        </p:txBody>
      </p:sp>
      <p:sp>
        <p:nvSpPr>
          <p:cNvPr id="4" name="Slide Number Placeholder 3">
            <a:extLst>
              <a:ext uri="{FF2B5EF4-FFF2-40B4-BE49-F238E27FC236}">
                <a16:creationId xmlns:a16="http://schemas.microsoft.com/office/drawing/2014/main" id="{CC90AC86-5861-0D79-2D70-90E83DBE2A4C}"/>
              </a:ext>
            </a:extLst>
          </p:cNvPr>
          <p:cNvSpPr>
            <a:spLocks noGrp="1"/>
          </p:cNvSpPr>
          <p:nvPr>
            <p:ph type="sldNum" sz="quarter" idx="5"/>
          </p:nvPr>
        </p:nvSpPr>
        <p:spPr/>
        <p:txBody>
          <a:bodyPr/>
          <a:lstStyle/>
          <a:p>
            <a:fld id="{256F87BD-7ADD-4AB5-9D9E-048C4A4EACD1}" type="slidenum">
              <a:rPr lang="en-US" smtClean="0"/>
              <a:t>39</a:t>
            </a:fld>
            <a:endParaRPr lang="en-US"/>
          </a:p>
        </p:txBody>
      </p:sp>
    </p:spTree>
    <p:extLst>
      <p:ext uri="{BB962C8B-B14F-4D97-AF65-F5344CB8AC3E}">
        <p14:creationId xmlns:p14="http://schemas.microsoft.com/office/powerpoint/2010/main" val="2592438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8729-9FC4-668A-1615-5A49D531B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FE23E-B363-45C7-8E7D-564DDB66A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E2292-8CD3-E7CD-075C-36EDEC2854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58A633-B439-EF3A-7FB9-B57F7DBD52A9}"/>
              </a:ext>
            </a:extLst>
          </p:cNvPr>
          <p:cNvSpPr>
            <a:spLocks noGrp="1"/>
          </p:cNvSpPr>
          <p:nvPr>
            <p:ph type="sldNum" sz="quarter" idx="5"/>
          </p:nvPr>
        </p:nvSpPr>
        <p:spPr/>
        <p:txBody>
          <a:bodyPr/>
          <a:lstStyle/>
          <a:p>
            <a:fld id="{256F87BD-7ADD-4AB5-9D9E-048C4A4EACD1}" type="slidenum">
              <a:rPr lang="en-US" smtClean="0"/>
              <a:t>40</a:t>
            </a:fld>
            <a:endParaRPr lang="en-US"/>
          </a:p>
        </p:txBody>
      </p:sp>
    </p:spTree>
    <p:extLst>
      <p:ext uri="{BB962C8B-B14F-4D97-AF65-F5344CB8AC3E}">
        <p14:creationId xmlns:p14="http://schemas.microsoft.com/office/powerpoint/2010/main" val="219809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41</a:t>
            </a:fld>
            <a:endParaRPr lang="en-US"/>
          </a:p>
        </p:txBody>
      </p:sp>
    </p:spTree>
    <p:extLst>
      <p:ext uri="{BB962C8B-B14F-4D97-AF65-F5344CB8AC3E}">
        <p14:creationId xmlns:p14="http://schemas.microsoft.com/office/powerpoint/2010/main" val="152671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cartoon illustrates the complexity of caring for aging PWH</a:t>
            </a:r>
          </a:p>
          <a:p>
            <a:endParaRPr lang="en-US" dirty="0"/>
          </a:p>
          <a:p>
            <a:r>
              <a:rPr lang="en-US" dirty="0"/>
              <a:t>Many, most, clinics providing care to aging PWH address HIV, comorbidities, mental health and needs for housing and transportation…</a:t>
            </a:r>
          </a:p>
          <a:p>
            <a:endParaRPr lang="en-US" dirty="0"/>
          </a:p>
          <a:p>
            <a:r>
              <a:rPr lang="en-US" dirty="0"/>
              <a:t>Geriatric syndrome screening and intervention is infrequently integrated however</a:t>
            </a:r>
          </a:p>
          <a:p>
            <a:endParaRPr lang="en-US" dirty="0"/>
          </a:p>
          <a:p>
            <a:r>
              <a:rPr lang="en-US" dirty="0"/>
              <a:t>There are few guidelines for aging PWH and it isn’t always clear how to best apply general guidelines</a:t>
            </a:r>
          </a:p>
          <a:p>
            <a:endParaRPr lang="en-US" dirty="0"/>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9</a:t>
            </a:fld>
            <a:endParaRPr lang="en-US"/>
          </a:p>
        </p:txBody>
      </p:sp>
    </p:spTree>
    <p:extLst>
      <p:ext uri="{BB962C8B-B14F-4D97-AF65-F5344CB8AC3E}">
        <p14:creationId xmlns:p14="http://schemas.microsoft.com/office/powerpoint/2010/main" val="197373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Geriatricians have embraced the term “geriatric syndrome” to highlight unique features of common health conditions impacting the elderly</a:t>
            </a:r>
          </a:p>
          <a:p>
            <a:r>
              <a:rPr lang="en-US" sz="1200" b="0" i="0" kern="1200" dirty="0">
                <a:solidFill>
                  <a:schemeClr val="tx1"/>
                </a:solidFill>
                <a:effectLst/>
                <a:latin typeface="+mn-lt"/>
                <a:ea typeface="+mn-ea"/>
                <a:cs typeface="+mn-cs"/>
              </a:rPr>
              <a:t>Common in those age 65y+</a:t>
            </a:r>
          </a:p>
          <a:p>
            <a:r>
              <a:rPr lang="en-US" sz="1200" b="0" i="0" kern="1200" dirty="0">
                <a:solidFill>
                  <a:schemeClr val="tx1"/>
                </a:solidFill>
                <a:effectLst/>
                <a:latin typeface="+mn-lt"/>
                <a:ea typeface="+mn-ea"/>
                <a:cs typeface="+mn-cs"/>
              </a:rPr>
              <a:t>Multifactorial</a:t>
            </a:r>
          </a:p>
          <a:p>
            <a:r>
              <a:rPr lang="en-US" sz="1200" b="0" i="0" kern="1200" dirty="0">
                <a:solidFill>
                  <a:schemeClr val="tx1"/>
                </a:solidFill>
                <a:effectLst/>
                <a:latin typeface="+mn-lt"/>
                <a:ea typeface="+mn-ea"/>
                <a:cs typeface="+mn-cs"/>
              </a:rPr>
              <a:t>Shared risk factors and mechanisms</a:t>
            </a:r>
          </a:p>
          <a:p>
            <a:pPr lvl="1"/>
            <a:r>
              <a:rPr lang="en-US" sz="1200" b="0" i="0" kern="1200" dirty="0">
                <a:solidFill>
                  <a:schemeClr val="tx1"/>
                </a:solidFill>
                <a:effectLst/>
                <a:latin typeface="+mn-lt"/>
                <a:ea typeface="+mn-ea"/>
                <a:cs typeface="+mn-cs"/>
              </a:rPr>
              <a:t>Advanced age</a:t>
            </a:r>
          </a:p>
          <a:p>
            <a:pPr lvl="1"/>
            <a:r>
              <a:rPr lang="en-US" sz="1200" b="0" i="0" kern="1200" dirty="0">
                <a:solidFill>
                  <a:schemeClr val="tx1"/>
                </a:solidFill>
                <a:effectLst/>
                <a:latin typeface="+mn-lt"/>
                <a:ea typeface="+mn-ea"/>
                <a:cs typeface="+mn-cs"/>
              </a:rPr>
              <a:t>Underlying physiological processes:  inflammation, multisystem dysregulation, and sarcopenia (muscle loss) also contribute to the development of multiple syndromes.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Associated with morbidity and mortality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a:t>
            </a:r>
            <a:r>
              <a:rPr lang="en-US" sz="1200" b="0" i="0" kern="1200" dirty="0">
                <a:solidFill>
                  <a:schemeClr val="tx1"/>
                </a:solidFill>
                <a:effectLst/>
                <a:latin typeface="+mn-lt"/>
                <a:ea typeface="+mn-ea"/>
                <a:cs typeface="+mn-cs"/>
              </a:rPr>
              <a:t>cross-sectional study of HIV-infected adults age 50+ who had an undetectable viral load on antiretroviral therapy. 155 participants with a median age of 57y, 94% were men. Prefrailty (56%) and cognitive impairment (47%) were among the most frequent geriatric syndromes. Lower CD4 nadir, non-white, and increasing number of comorbidities were associated with increased risk of having more geriatric syndromes.</a:t>
            </a:r>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10</a:t>
            </a:fld>
            <a:endParaRPr lang="en-US"/>
          </a:p>
        </p:txBody>
      </p:sp>
    </p:spTree>
    <p:extLst>
      <p:ext uri="{BB962C8B-B14F-4D97-AF65-F5344CB8AC3E}">
        <p14:creationId xmlns:p14="http://schemas.microsoft.com/office/powerpoint/2010/main" val="62710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age, it is normal to have mild changes in cognitive function--people notice slower processing speed, changes in attentiveness, problems with recall NOT recognition</a:t>
            </a:r>
          </a:p>
          <a:p>
            <a:endParaRPr lang="en-US" dirty="0"/>
          </a:p>
          <a:p>
            <a:r>
              <a:rPr lang="en-US" dirty="0"/>
              <a:t>Abnormal changes included loss of focus, rapid forgetting, impaired expression</a:t>
            </a:r>
          </a:p>
          <a:p>
            <a:endParaRPr lang="en-US" dirty="0"/>
          </a:p>
          <a:p>
            <a:r>
              <a:rPr lang="en-US" dirty="0"/>
              <a:t>With mild impairment, preserved ability to perform most daily activities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11</a:t>
            </a:fld>
            <a:endParaRPr lang="en-US"/>
          </a:p>
        </p:txBody>
      </p:sp>
    </p:spTree>
    <p:extLst>
      <p:ext uri="{BB962C8B-B14F-4D97-AF65-F5344CB8AC3E}">
        <p14:creationId xmlns:p14="http://schemas.microsoft.com/office/powerpoint/2010/main" val="96626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HAND is a </a:t>
            </a:r>
            <a:r>
              <a:rPr lang="en-US" sz="1200" b="0" i="0" u="sng" kern="1200" dirty="0">
                <a:solidFill>
                  <a:schemeClr val="tx1"/>
                </a:solidFill>
                <a:effectLst/>
                <a:latin typeface="+mn-lt"/>
                <a:ea typeface="+mn-ea"/>
                <a:cs typeface="+mn-cs"/>
              </a:rPr>
              <a:t>spectrum</a:t>
            </a:r>
            <a:r>
              <a:rPr lang="en-US" sz="1200" b="0" i="0" kern="1200" dirty="0">
                <a:solidFill>
                  <a:schemeClr val="tx1"/>
                </a:solidFill>
                <a:effectLst/>
                <a:latin typeface="+mn-lt"/>
                <a:ea typeface="+mn-ea"/>
                <a:cs typeface="+mn-cs"/>
              </a:rPr>
              <a:t> of cognitive impairment associated with HIV infection</a:t>
            </a:r>
          </a:p>
        </p:txBody>
      </p:sp>
      <p:sp>
        <p:nvSpPr>
          <p:cNvPr id="4" name="Slide Number Placeholder 3"/>
          <p:cNvSpPr>
            <a:spLocks noGrp="1"/>
          </p:cNvSpPr>
          <p:nvPr>
            <p:ph type="sldNum" sz="quarter" idx="5"/>
          </p:nvPr>
        </p:nvSpPr>
        <p:spPr/>
        <p:txBody>
          <a:bodyPr/>
          <a:lstStyle/>
          <a:p>
            <a:fld id="{256F87BD-7ADD-4AB5-9D9E-048C4A4EACD1}" type="slidenum">
              <a:rPr lang="en-US" smtClean="0"/>
              <a:t>12</a:t>
            </a:fld>
            <a:endParaRPr lang="en-US"/>
          </a:p>
        </p:txBody>
      </p:sp>
    </p:spTree>
    <p:extLst>
      <p:ext uri="{BB962C8B-B14F-4D97-AF65-F5344CB8AC3E}">
        <p14:creationId xmlns:p14="http://schemas.microsoft.com/office/powerpoint/2010/main" val="387228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Contributors to cognitive impairment have changed over time</a:t>
            </a:r>
          </a:p>
          <a:p>
            <a:endParaRPr lang="en-US" dirty="0"/>
          </a:p>
          <a:p>
            <a:r>
              <a:rPr lang="en-US" dirty="0"/>
              <a:t>Dementia COMPLEX because in addition to progressive cognitive dysfunction, patients experienced severe functional decline</a:t>
            </a:r>
          </a:p>
          <a:p>
            <a:endParaRPr lang="en-US" dirty="0"/>
          </a:p>
          <a:p>
            <a:r>
              <a:rPr lang="en-US" dirty="0"/>
              <a:t>With suppressive ART, rates of CNS OI and AIDS Dementia have dropped dramatically</a:t>
            </a:r>
          </a:p>
          <a:p>
            <a:endParaRPr lang="en-US" dirty="0"/>
          </a:p>
          <a:p>
            <a:r>
              <a:rPr lang="en-US" dirty="0"/>
              <a:t>Injury from HIV and HIV related inflammation is reduced but perhaps not eliminated with effective ART</a:t>
            </a:r>
          </a:p>
          <a:p>
            <a:endParaRPr lang="en-US" dirty="0"/>
          </a:p>
          <a:p>
            <a:r>
              <a:rPr lang="en-US" dirty="0"/>
              <a:t>This is compounded by additional factors that can impact cognition—vascular disease, depression and other mental illness, substance use, all worsen with age</a:t>
            </a:r>
          </a:p>
          <a:p>
            <a:endParaRPr lang="en-US" dirty="0"/>
          </a:p>
          <a:p>
            <a:r>
              <a:rPr lang="en-US" dirty="0"/>
              <a:t>In the 1980 and 90s, 5-7% of PWH were age 50+, now it is 50%+</a:t>
            </a:r>
          </a:p>
          <a:p>
            <a:endParaRPr lang="en-US" dirty="0"/>
          </a:p>
          <a:p>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13</a:t>
            </a:fld>
            <a:endParaRPr lang="en-US"/>
          </a:p>
        </p:txBody>
      </p:sp>
    </p:spTree>
    <p:extLst>
      <p:ext uri="{BB962C8B-B14F-4D97-AF65-F5344CB8AC3E}">
        <p14:creationId xmlns:p14="http://schemas.microsoft.com/office/powerpoint/2010/main" val="218679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not surprising that cognitive impairment appears to be more common in PWH compared to the general population</a:t>
            </a:r>
          </a:p>
          <a:p>
            <a:endParaRPr lang="en-US" dirty="0"/>
          </a:p>
          <a:p>
            <a:r>
              <a:rPr lang="en-US" dirty="0"/>
              <a:t>On the left is data from ANRS EP58 HAND study comparing the prevalence of neurocognitive impairment in people with and without HIV. </a:t>
            </a:r>
          </a:p>
          <a:p>
            <a:endParaRPr lang="en-US" dirty="0"/>
          </a:p>
          <a:p>
            <a:r>
              <a:rPr lang="en-US" dirty="0"/>
              <a:t>On the right are findings from an observational cohort study by Kaiser Permanente comparing people age 50+ living with HIV (n=5,381) and without (119,022)</a:t>
            </a:r>
          </a:p>
          <a:p>
            <a:endParaRPr lang="en-US" dirty="0"/>
          </a:p>
          <a:p>
            <a:r>
              <a:rPr lang="en-US" dirty="0"/>
              <a:t>PWH were at 58% higher risk for dementia despite virologic suppression with ART</a:t>
            </a:r>
          </a:p>
          <a:p>
            <a:endParaRPr lang="en-US" dirty="0"/>
          </a:p>
          <a:p>
            <a:r>
              <a:rPr lang="en-US" sz="1200" b="0" i="0" kern="1200" dirty="0">
                <a:solidFill>
                  <a:schemeClr val="tx1"/>
                </a:solidFill>
                <a:effectLst/>
                <a:latin typeface="+mn-lt"/>
                <a:ea typeface="+mn-ea"/>
                <a:cs typeface="+mn-cs"/>
              </a:rPr>
              <a:t>After adjustment for sociodemographic, substance use, and clinical factors, including frequency of outpatient visits, the risk of dementia among PWH remained elevated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VA study (Bobrow K AIDS 2020) also identified higher risk of dementia (5% v 3%) for those with HIV compared to those without </a:t>
            </a:r>
            <a:endParaRPr lang="en-US" dirty="0"/>
          </a:p>
        </p:txBody>
      </p:sp>
      <p:sp>
        <p:nvSpPr>
          <p:cNvPr id="4" name="Slide Number Placeholder 3"/>
          <p:cNvSpPr>
            <a:spLocks noGrp="1"/>
          </p:cNvSpPr>
          <p:nvPr>
            <p:ph type="sldNum" sz="quarter" idx="5"/>
          </p:nvPr>
        </p:nvSpPr>
        <p:spPr/>
        <p:txBody>
          <a:bodyPr/>
          <a:lstStyle/>
          <a:p>
            <a:fld id="{256F87BD-7ADD-4AB5-9D9E-048C4A4EACD1}" type="slidenum">
              <a:rPr lang="en-US" smtClean="0"/>
              <a:t>14</a:t>
            </a:fld>
            <a:endParaRPr lang="en-US"/>
          </a:p>
        </p:txBody>
      </p:sp>
    </p:spTree>
    <p:extLst>
      <p:ext uri="{BB962C8B-B14F-4D97-AF65-F5344CB8AC3E}">
        <p14:creationId xmlns:p14="http://schemas.microsoft.com/office/powerpoint/2010/main" val="1661877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F14B053B-FB02-EA66-5FA3-F237061370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645251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8FC8A95E-8ABB-50A1-2359-EDB4DADEB715}"/>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48112" y="2787475"/>
            <a:ext cx="10515600" cy="1367469"/>
          </a:xfrm>
        </p:spPr>
        <p:txBody>
          <a:bodyPr>
            <a:normAutofit/>
          </a:bodyPr>
          <a:lstStyle>
            <a:lvl1pPr algn="ctr">
              <a:defRPr sz="5333" b="1" baseline="0">
                <a:solidFill>
                  <a:schemeClr val="tx2"/>
                </a:solidFill>
                <a:latin typeface="Arial" panose="020B0604020202020204" pitchFamily="34" charset="0"/>
                <a:cs typeface="Arial" panose="020B0604020202020204" pitchFamily="34" charset="0"/>
              </a:defRPr>
            </a:lvl1pPr>
          </a:lstStyle>
          <a:p>
            <a:r>
              <a:rPr lang="en-US" dirty="0"/>
              <a:t>Question-and-Answer Session</a:t>
            </a:r>
          </a:p>
        </p:txBody>
      </p:sp>
    </p:spTree>
    <p:extLst>
      <p:ext uri="{BB962C8B-B14F-4D97-AF65-F5344CB8AC3E}">
        <p14:creationId xmlns:p14="http://schemas.microsoft.com/office/powerpoint/2010/main" val="11105489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F14B053B-FB02-EA66-5FA3-F237061370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14081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50000"/>
          </a:schemeClr>
        </a:solidFill>
        <a:effectLst/>
      </p:bgPr>
    </p:bg>
    <p:spTree>
      <p:nvGrpSpPr>
        <p:cNvPr id="1" name=""/>
        <p:cNvGrpSpPr/>
        <p:nvPr/>
      </p:nvGrpSpPr>
      <p:grpSpPr>
        <a:xfrm>
          <a:off x="0" y="0"/>
          <a:ext cx="0" cy="0"/>
          <a:chOff x="0" y="0"/>
          <a:chExt cx="0" cy="0"/>
        </a:xfrm>
      </p:grpSpPr>
      <p:pic>
        <p:nvPicPr>
          <p:cNvPr id="13" name="Picture 12" descr="A drawing of a city&#10;&#10;AI-generated content may be incorrect.">
            <a:extLst>
              <a:ext uri="{FF2B5EF4-FFF2-40B4-BE49-F238E27FC236}">
                <a16:creationId xmlns:a16="http://schemas.microsoft.com/office/drawing/2014/main" id="{88ED9153-7B60-7B8A-DD55-8140FE7CD820}"/>
              </a:ext>
            </a:extLst>
          </p:cNvPr>
          <p:cNvPicPr>
            <a:picLocks noChangeAspect="1"/>
          </p:cNvPicPr>
          <p:nvPr userDrawn="1"/>
        </p:nvPicPr>
        <p:blipFill>
          <a:blip r:embed="rId2">
            <a:alphaModFix amt="70000"/>
          </a:blip>
          <a:srcRect b="5551"/>
          <a:stretch>
            <a:fillRect/>
          </a:stretch>
        </p:blipFill>
        <p:spPr>
          <a:xfrm>
            <a:off x="0" y="387929"/>
            <a:ext cx="12192000" cy="6477315"/>
          </a:xfrm>
          <a:prstGeom prst="rect">
            <a:avLst/>
          </a:prstGeom>
        </p:spPr>
      </p:pic>
      <p:sp>
        <p:nvSpPr>
          <p:cNvPr id="5" name="Text Placeholder 4"/>
          <p:cNvSpPr>
            <a:spLocks noGrp="1"/>
          </p:cNvSpPr>
          <p:nvPr>
            <p:ph type="body" sz="quarter" idx="11"/>
          </p:nvPr>
        </p:nvSpPr>
        <p:spPr>
          <a:xfrm>
            <a:off x="999423" y="380686"/>
            <a:ext cx="10193155" cy="1251700"/>
          </a:xfrm>
        </p:spPr>
        <p:txBody>
          <a:bodyPr anchor="b">
            <a:normAutofit/>
          </a:bodyPr>
          <a:lstStyle>
            <a:lvl1pPr marL="0" indent="0" algn="ctr">
              <a:buNone/>
              <a:defRPr sz="5867" b="1" baseline="0">
                <a:solidFill>
                  <a:srgbClr val="BB352B"/>
                </a:solidFill>
                <a:latin typeface="Arial" panose="020B0604020202020204" pitchFamily="34" charset="0"/>
                <a:cs typeface="Arial" panose="020B0604020202020204" pitchFamily="34" charset="0"/>
              </a:defRPr>
            </a:lvl1pPr>
          </a:lstStyle>
          <a:p>
            <a:pPr lvl="0"/>
            <a:endParaRPr lang="en-US" dirty="0"/>
          </a:p>
        </p:txBody>
      </p:sp>
      <p:sp>
        <p:nvSpPr>
          <p:cNvPr id="12" name="Text Placeholder 11"/>
          <p:cNvSpPr>
            <a:spLocks noGrp="1"/>
          </p:cNvSpPr>
          <p:nvPr>
            <p:ph type="body" sz="quarter" idx="12"/>
          </p:nvPr>
        </p:nvSpPr>
        <p:spPr>
          <a:xfrm>
            <a:off x="1010652" y="2436705"/>
            <a:ext cx="10193155" cy="591943"/>
          </a:xfrm>
        </p:spPr>
        <p:txBody>
          <a:bodyPr/>
          <a:lstStyle>
            <a:lvl1pPr marL="0" indent="0" algn="ctr">
              <a:lnSpc>
                <a:spcPct val="100000"/>
              </a:lnSpc>
              <a:spcBef>
                <a:spcPts val="0"/>
              </a:spcBef>
              <a:buNone/>
              <a:defRPr b="1">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4" name="Text Placeholder 13"/>
          <p:cNvSpPr>
            <a:spLocks noGrp="1"/>
          </p:cNvSpPr>
          <p:nvPr>
            <p:ph type="body" sz="quarter" idx="13"/>
          </p:nvPr>
        </p:nvSpPr>
        <p:spPr>
          <a:xfrm>
            <a:off x="988194" y="3048267"/>
            <a:ext cx="10215613" cy="1502333"/>
          </a:xfrm>
        </p:spPr>
        <p:txBody>
          <a:bodyPr>
            <a:normAutofit/>
          </a:bodyPr>
          <a:lstStyle>
            <a:lvl1pPr marL="0" indent="0" algn="ctr">
              <a:lnSpc>
                <a:spcPct val="100000"/>
              </a:lnSpc>
              <a:spcBef>
                <a:spcPts val="0"/>
              </a:spcBef>
              <a:spcAft>
                <a:spcPts val="800"/>
              </a:spcAft>
              <a:buNone/>
              <a:defRPr sz="2400" baseline="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2938442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1723424" y="1730035"/>
            <a:ext cx="2333625" cy="2135188"/>
          </a:xfrm>
        </p:spPr>
        <p:txBody>
          <a:bodyPr/>
          <a:lstStyle/>
          <a:p>
            <a:endParaRPr lang="en-US"/>
          </a:p>
        </p:txBody>
      </p:sp>
      <p:sp>
        <p:nvSpPr>
          <p:cNvPr id="24" name="Content Placeholder 3"/>
          <p:cNvSpPr txBox="1">
            <a:spLocks/>
          </p:cNvSpPr>
          <p:nvPr userDrawn="1"/>
        </p:nvSpPr>
        <p:spPr>
          <a:xfrm>
            <a:off x="1723423" y="1704033"/>
            <a:ext cx="2333627" cy="2135188"/>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solidFill>
                  <a:srgbClr val="201E56"/>
                </a:solidFill>
              </a:ln>
              <a:solidFill>
                <a:schemeClr val="accent5"/>
              </a:solidFill>
              <a:effectLst/>
              <a:uLnTx/>
              <a:uFillTx/>
              <a:latin typeface="Calibri" panose="020F0502020204030204"/>
              <a:ea typeface="+mn-ea"/>
              <a:cs typeface="+mn-cs"/>
            </a:endParaRPr>
          </a:p>
        </p:txBody>
      </p:sp>
      <p:sp>
        <p:nvSpPr>
          <p:cNvPr id="33" name="Picture Placeholder 29"/>
          <p:cNvSpPr>
            <a:spLocks noGrp="1"/>
          </p:cNvSpPr>
          <p:nvPr>
            <p:ph type="pic" sz="quarter" idx="11"/>
          </p:nvPr>
        </p:nvSpPr>
        <p:spPr>
          <a:xfrm>
            <a:off x="4976374" y="1756037"/>
            <a:ext cx="2333625" cy="2135188"/>
          </a:xfrm>
        </p:spPr>
        <p:txBody>
          <a:bodyPr/>
          <a:lstStyle/>
          <a:p>
            <a:endParaRPr lang="en-US"/>
          </a:p>
        </p:txBody>
      </p:sp>
      <p:sp>
        <p:nvSpPr>
          <p:cNvPr id="34" name="Content Placeholder 3"/>
          <p:cNvSpPr txBox="1">
            <a:spLocks/>
          </p:cNvSpPr>
          <p:nvPr userDrawn="1"/>
        </p:nvSpPr>
        <p:spPr>
          <a:xfrm>
            <a:off x="4976373" y="1730035"/>
            <a:ext cx="2333627" cy="2135188"/>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35" name="Picture Placeholder 29"/>
          <p:cNvSpPr>
            <a:spLocks noGrp="1"/>
          </p:cNvSpPr>
          <p:nvPr>
            <p:ph type="pic" sz="quarter" idx="12"/>
          </p:nvPr>
        </p:nvSpPr>
        <p:spPr>
          <a:xfrm>
            <a:off x="8229325" y="1730035"/>
            <a:ext cx="2333625" cy="2135188"/>
          </a:xfrm>
        </p:spPr>
        <p:txBody>
          <a:bodyPr/>
          <a:lstStyle/>
          <a:p>
            <a:endParaRPr lang="en-US"/>
          </a:p>
        </p:txBody>
      </p:sp>
      <p:sp>
        <p:nvSpPr>
          <p:cNvPr id="36" name="Content Placeholder 3"/>
          <p:cNvSpPr txBox="1">
            <a:spLocks/>
          </p:cNvSpPr>
          <p:nvPr userDrawn="1"/>
        </p:nvSpPr>
        <p:spPr>
          <a:xfrm>
            <a:off x="8229324" y="1704033"/>
            <a:ext cx="2333627" cy="2135188"/>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38" name="Text Placeholder 37"/>
          <p:cNvSpPr>
            <a:spLocks noGrp="1"/>
          </p:cNvSpPr>
          <p:nvPr>
            <p:ph type="body" sz="quarter" idx="13" hasCustomPrompt="1"/>
          </p:nvPr>
        </p:nvSpPr>
        <p:spPr>
          <a:xfrm>
            <a:off x="1723424" y="4044945"/>
            <a:ext cx="2333625" cy="1386928"/>
          </a:xfrm>
        </p:spPr>
        <p:txBody>
          <a:bodyPr>
            <a:noAutofit/>
          </a:bodyPr>
          <a:lstStyle>
            <a:lvl1pPr marL="0" indent="0" algn="ctr">
              <a:lnSpc>
                <a:spcPct val="100000"/>
              </a:lnSpc>
              <a:spcBef>
                <a:spcPts val="0"/>
              </a:spcBef>
              <a:spcAft>
                <a:spcPts val="800"/>
              </a:spcAft>
              <a:buNone/>
              <a:defRPr sz="2000" baseline="0">
                <a:solidFill>
                  <a:schemeClr val="tx1"/>
                </a:solidFill>
              </a:defRPr>
            </a:lvl1pPr>
          </a:lstStyle>
          <a:p>
            <a:pPr lvl="0"/>
            <a:r>
              <a:rPr lang="en-US" dirty="0"/>
              <a:t>Name</a:t>
            </a:r>
          </a:p>
          <a:p>
            <a:pPr lvl="0"/>
            <a:r>
              <a:rPr lang="en-US" dirty="0"/>
              <a:t>Position</a:t>
            </a:r>
          </a:p>
          <a:p>
            <a:pPr lvl="0"/>
            <a:r>
              <a:rPr lang="en-US" dirty="0"/>
              <a:t>Institution</a:t>
            </a:r>
          </a:p>
          <a:p>
            <a:pPr lvl="0"/>
            <a:r>
              <a:rPr lang="en-US" dirty="0"/>
              <a:t>City, State</a:t>
            </a:r>
          </a:p>
        </p:txBody>
      </p:sp>
      <p:sp>
        <p:nvSpPr>
          <p:cNvPr id="39" name="Text Placeholder 37"/>
          <p:cNvSpPr>
            <a:spLocks noGrp="1"/>
          </p:cNvSpPr>
          <p:nvPr>
            <p:ph type="body" sz="quarter" idx="14" hasCustomPrompt="1"/>
          </p:nvPr>
        </p:nvSpPr>
        <p:spPr>
          <a:xfrm>
            <a:off x="4976373" y="4044945"/>
            <a:ext cx="2333625" cy="1386928"/>
          </a:xfrm>
        </p:spPr>
        <p:txBody>
          <a:bodyPr>
            <a:noAutofit/>
          </a:bodyPr>
          <a:lstStyle>
            <a:lvl1pPr marL="0" indent="0" algn="ctr">
              <a:lnSpc>
                <a:spcPct val="100000"/>
              </a:lnSpc>
              <a:spcBef>
                <a:spcPts val="0"/>
              </a:spcBef>
              <a:spcAft>
                <a:spcPts val="800"/>
              </a:spcAft>
              <a:buNone/>
              <a:defRPr sz="2000" baseline="0">
                <a:solidFill>
                  <a:schemeClr val="tx1"/>
                </a:solidFill>
              </a:defRPr>
            </a:lvl1pPr>
          </a:lstStyle>
          <a:p>
            <a:pPr lvl="0"/>
            <a:r>
              <a:rPr lang="en-US" dirty="0"/>
              <a:t>Name</a:t>
            </a:r>
          </a:p>
          <a:p>
            <a:pPr lvl="0"/>
            <a:r>
              <a:rPr lang="en-US" dirty="0"/>
              <a:t>Position</a:t>
            </a:r>
          </a:p>
          <a:p>
            <a:pPr lvl="0"/>
            <a:r>
              <a:rPr lang="en-US" dirty="0"/>
              <a:t>Institution</a:t>
            </a:r>
          </a:p>
          <a:p>
            <a:pPr lvl="0"/>
            <a:r>
              <a:rPr lang="en-US" dirty="0"/>
              <a:t>City, State</a:t>
            </a:r>
          </a:p>
        </p:txBody>
      </p:sp>
      <p:sp>
        <p:nvSpPr>
          <p:cNvPr id="40" name="Text Placeholder 37"/>
          <p:cNvSpPr>
            <a:spLocks noGrp="1"/>
          </p:cNvSpPr>
          <p:nvPr>
            <p:ph type="body" sz="quarter" idx="15" hasCustomPrompt="1"/>
          </p:nvPr>
        </p:nvSpPr>
        <p:spPr>
          <a:xfrm>
            <a:off x="8229325" y="4044945"/>
            <a:ext cx="2333625" cy="1386928"/>
          </a:xfrm>
        </p:spPr>
        <p:txBody>
          <a:bodyPr>
            <a:noAutofit/>
          </a:bodyPr>
          <a:lstStyle>
            <a:lvl1pPr marL="0" indent="0" algn="ctr">
              <a:lnSpc>
                <a:spcPct val="100000"/>
              </a:lnSpc>
              <a:spcBef>
                <a:spcPts val="0"/>
              </a:spcBef>
              <a:spcAft>
                <a:spcPts val="800"/>
              </a:spcAft>
              <a:buNone/>
              <a:defRPr sz="2000" baseline="0">
                <a:solidFill>
                  <a:schemeClr val="tx1"/>
                </a:solidFill>
              </a:defRPr>
            </a:lvl1pPr>
          </a:lstStyle>
          <a:p>
            <a:pPr lvl="0"/>
            <a:r>
              <a:rPr lang="en-US" dirty="0"/>
              <a:t>Name</a:t>
            </a:r>
          </a:p>
          <a:p>
            <a:pPr lvl="0"/>
            <a:r>
              <a:rPr lang="en-US" dirty="0"/>
              <a:t>Position</a:t>
            </a:r>
          </a:p>
          <a:p>
            <a:pPr lvl="0"/>
            <a:r>
              <a:rPr lang="en-US" dirty="0"/>
              <a:t>Institution</a:t>
            </a:r>
          </a:p>
          <a:p>
            <a:pPr lvl="0"/>
            <a:r>
              <a:rPr lang="en-US" dirty="0"/>
              <a:t>City, State</a:t>
            </a:r>
          </a:p>
        </p:txBody>
      </p:sp>
      <p:cxnSp>
        <p:nvCxnSpPr>
          <p:cNvPr id="42" name="Straight Connector 41"/>
          <p:cNvCxnSpPr/>
          <p:nvPr userDrawn="1"/>
        </p:nvCxnSpPr>
        <p:spPr>
          <a:xfrm>
            <a:off x="1723422" y="3995055"/>
            <a:ext cx="2333625"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4976373" y="3995055"/>
            <a:ext cx="2333625"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8229325" y="3995055"/>
            <a:ext cx="2333625"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459179" y="211139"/>
            <a:ext cx="11380397" cy="741763"/>
          </a:xfrm>
        </p:spPr>
        <p:txBody>
          <a:bodyPr>
            <a:normAutofit/>
          </a:bodyPr>
          <a:lstStyle>
            <a:lvl1pPr marL="0" indent="0">
              <a:buNone/>
              <a:defRPr sz="4400" b="1">
                <a:solidFill>
                  <a:schemeClr val="tx1"/>
                </a:solidFill>
                <a:latin typeface="+mj-lt"/>
                <a:cs typeface="Arial" panose="020B0604020202020204" pitchFamily="34" charset="0"/>
              </a:defRPr>
            </a:lvl1pPr>
          </a:lstStyle>
          <a:p>
            <a:pPr lvl="0"/>
            <a:r>
              <a:rPr lang="en-US" dirty="0"/>
              <a:t>Title</a:t>
            </a:r>
          </a:p>
        </p:txBody>
      </p:sp>
      <p:pic>
        <p:nvPicPr>
          <p:cNvPr id="6" name="Picture 5" descr="A red and blue text on a black background&#10;&#10;AI-generated content may be incorrect.">
            <a:extLst>
              <a:ext uri="{FF2B5EF4-FFF2-40B4-BE49-F238E27FC236}">
                <a16:creationId xmlns:a16="http://schemas.microsoft.com/office/drawing/2014/main" id="{BE597930-7CEB-7513-7DD5-696E31BDD38F}"/>
              </a:ext>
            </a:extLst>
          </p:cNvPr>
          <p:cNvPicPr>
            <a:picLocks noChangeAspect="1"/>
          </p:cNvPicPr>
          <p:nvPr userDrawn="1"/>
        </p:nvPicPr>
        <p:blipFill>
          <a:blip r:embed="rId2"/>
          <a:stretch>
            <a:fillRect/>
          </a:stretch>
        </p:blipFill>
        <p:spPr>
          <a:xfrm>
            <a:off x="100291" y="5933129"/>
            <a:ext cx="2016684" cy="1072067"/>
          </a:xfrm>
          <a:prstGeom prst="rect">
            <a:avLst/>
          </a:prstGeom>
        </p:spPr>
      </p:pic>
    </p:spTree>
    <p:extLst>
      <p:ext uri="{BB962C8B-B14F-4D97-AF65-F5344CB8AC3E}">
        <p14:creationId xmlns:p14="http://schemas.microsoft.com/office/powerpoint/2010/main" val="28222694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5518" y="1038864"/>
            <a:ext cx="5427799" cy="4780272"/>
          </a:xfrm>
        </p:spPr>
        <p:txBody>
          <a:bodyPr>
            <a:normAutofit/>
          </a:bodyPr>
          <a:lstStyle>
            <a:lvl1pPr marL="228594" indent="-228594">
              <a:buFont typeface="Wingdings" panose="05000000000000000000" pitchFamily="2" charset="2"/>
              <a:buChar char="§"/>
              <a:defRPr sz="30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30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3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half" idx="13"/>
          </p:nvPr>
        </p:nvSpPr>
        <p:spPr>
          <a:xfrm>
            <a:off x="6176935" y="1038864"/>
            <a:ext cx="5427799" cy="4780272"/>
          </a:xfrm>
        </p:spPr>
        <p:txBody>
          <a:bodyPr>
            <a:normAutofit/>
          </a:bodyPr>
          <a:lstStyle>
            <a:lvl1pPr marL="228594" indent="-228594">
              <a:buFont typeface="Wingdings" panose="05000000000000000000" pitchFamily="2" charset="2"/>
              <a:buChar char="§"/>
              <a:defRPr sz="3000">
                <a:latin typeface="Arial" panose="020B0604020202020204" pitchFamily="34" charset="0"/>
                <a:cs typeface="Arial" panose="020B0604020202020204" pitchFamily="34" charset="0"/>
              </a:defRPr>
            </a:lvl1pPr>
            <a:lvl2pPr>
              <a:defRPr sz="30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3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525517" y="211139"/>
            <a:ext cx="11314059" cy="741763"/>
          </a:xfrm>
        </p:spPr>
        <p:txBody>
          <a:bodyPr>
            <a:normAutofit/>
          </a:bodyPr>
          <a:lstStyle>
            <a:lvl1pPr marL="0" indent="0">
              <a:buNone/>
              <a:defRPr sz="4400" b="1">
                <a:solidFill>
                  <a:schemeClr val="tx1"/>
                </a:solidFill>
                <a:latin typeface="+mj-lt"/>
                <a:cs typeface="Arial" panose="020B0604020202020204" pitchFamily="34" charset="0"/>
              </a:defRPr>
            </a:lvl1pPr>
          </a:lstStyle>
          <a:p>
            <a:pPr lvl="0"/>
            <a:r>
              <a:rPr lang="en-US" dirty="0"/>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387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 1 column">
    <p:spTree>
      <p:nvGrpSpPr>
        <p:cNvPr id="1" name="Shape 31"/>
        <p:cNvGrpSpPr/>
        <p:nvPr/>
      </p:nvGrpSpPr>
      <p:grpSpPr>
        <a:xfrm>
          <a:off x="0" y="0"/>
          <a:ext cx="0" cy="0"/>
          <a:chOff x="0" y="0"/>
          <a:chExt cx="0" cy="0"/>
        </a:xfrm>
      </p:grpSpPr>
      <p:sp>
        <p:nvSpPr>
          <p:cNvPr id="14" name="Rectangle 13">
            <a:extLst>
              <a:ext uri="{FF2B5EF4-FFF2-40B4-BE49-F238E27FC236}">
                <a16:creationId xmlns:a16="http://schemas.microsoft.com/office/drawing/2014/main" id="{6DA915CA-1A66-6B06-9F40-35998C4CEF79}"/>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519DB6-0287-BCE2-63C3-1570A29FD94B}"/>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D53BCE-3B90-1D79-24B0-055DECA9F28A}"/>
              </a:ext>
            </a:extLst>
          </p:cNvPr>
          <p:cNvSpPr/>
          <p:nvPr userDrawn="1"/>
        </p:nvSpPr>
        <p:spPr>
          <a:xfrm>
            <a:off x="-1" y="184567"/>
            <a:ext cx="12192000" cy="1390172"/>
          </a:xfrm>
          <a:prstGeom prst="rect">
            <a:avLst/>
          </a:prstGeom>
          <a:solidFill>
            <a:srgbClr val="1C4B9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4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8" name="Text Placeholder 29">
            <a:extLst>
              <a:ext uri="{FF2B5EF4-FFF2-40B4-BE49-F238E27FC236}">
                <a16:creationId xmlns:a16="http://schemas.microsoft.com/office/drawing/2014/main" id="{AC04612E-C38D-34AA-87BD-BA00A6E09B8A}"/>
              </a:ext>
            </a:extLst>
          </p:cNvPr>
          <p:cNvSpPr>
            <a:spLocks noGrp="1"/>
          </p:cNvSpPr>
          <p:nvPr>
            <p:ph type="body" sz="quarter" idx="10"/>
          </p:nvPr>
        </p:nvSpPr>
        <p:spPr>
          <a:xfrm>
            <a:off x="620184" y="1759306"/>
            <a:ext cx="11272013" cy="47282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red and blue text on a black background&#10;&#10;AI-generated content may be incorrect.">
            <a:extLst>
              <a:ext uri="{FF2B5EF4-FFF2-40B4-BE49-F238E27FC236}">
                <a16:creationId xmlns:a16="http://schemas.microsoft.com/office/drawing/2014/main" id="{32BE1D89-9876-6BE7-BCF7-5814F6F960EA}"/>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7" name="Slide Number Placeholder 6">
            <a:extLst>
              <a:ext uri="{FF2B5EF4-FFF2-40B4-BE49-F238E27FC236}">
                <a16:creationId xmlns:a16="http://schemas.microsoft.com/office/drawing/2014/main" id="{A5066E7D-245A-9EB9-C986-327816C105BC}"/>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7" name="Rectangle 16">
            <a:extLst>
              <a:ext uri="{FF2B5EF4-FFF2-40B4-BE49-F238E27FC236}">
                <a16:creationId xmlns:a16="http://schemas.microsoft.com/office/drawing/2014/main" id="{48805211-1963-8F81-F6A8-BF01D26956F3}"/>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15D149D-171F-3727-5A39-4EB1D290745E}"/>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397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06A42399-0648-4C9B-03A9-D93DA0C01E1A}"/>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62A0648-F16D-AFE6-9B29-A2E3C8D790CC}"/>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3988C5-BB42-D5D9-4B99-AD7016E9D340}"/>
              </a:ext>
            </a:extLst>
          </p:cNvPr>
          <p:cNvSpPr/>
          <p:nvPr userDrawn="1"/>
        </p:nvSpPr>
        <p:spPr>
          <a:xfrm>
            <a:off x="1" y="184568"/>
            <a:ext cx="12192000" cy="772529"/>
          </a:xfrm>
          <a:prstGeom prst="rect">
            <a:avLst/>
          </a:prstGeom>
          <a:solidFill>
            <a:srgbClr val="1C4B9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Text Placeholder 29">
            <a:extLst>
              <a:ext uri="{FF2B5EF4-FFF2-40B4-BE49-F238E27FC236}">
                <a16:creationId xmlns:a16="http://schemas.microsoft.com/office/drawing/2014/main" id="{8721EFFB-63F5-1C6F-F72B-8E3AD0BC8A62}"/>
              </a:ext>
            </a:extLst>
          </p:cNvPr>
          <p:cNvSpPr>
            <a:spLocks noGrp="1"/>
          </p:cNvSpPr>
          <p:nvPr>
            <p:ph type="body" sz="quarter" idx="10"/>
          </p:nvPr>
        </p:nvSpPr>
        <p:spPr>
          <a:xfrm>
            <a:off x="620184" y="1172634"/>
            <a:ext cx="11272013" cy="5314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red and blue text on a black background&#10;&#10;AI-generated content may be incorrect.">
            <a:extLst>
              <a:ext uri="{FF2B5EF4-FFF2-40B4-BE49-F238E27FC236}">
                <a16:creationId xmlns:a16="http://schemas.microsoft.com/office/drawing/2014/main" id="{778FDE1F-5AE9-EB62-56FC-E621AC7AAC3E}"/>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6" name="Slide Number Placeholder 6">
            <a:extLst>
              <a:ext uri="{FF2B5EF4-FFF2-40B4-BE49-F238E27FC236}">
                <a16:creationId xmlns:a16="http://schemas.microsoft.com/office/drawing/2014/main" id="{4F4474E5-C27A-1EBB-6876-E1F23E24950F}"/>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174236D8-9802-172A-F6D1-C9694CE41EB0}"/>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DC6A2D-C42B-200C-7A6A-A77E5A91F2BA}"/>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1502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2BD11C0E-34DA-55B2-999C-893D21E7B7EB}"/>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D8FD830-55FF-4F3C-367D-3A5112E27A93}"/>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0" name="Text Placeholder 29">
            <a:extLst>
              <a:ext uri="{FF2B5EF4-FFF2-40B4-BE49-F238E27FC236}">
                <a16:creationId xmlns:a16="http://schemas.microsoft.com/office/drawing/2014/main" id="{35D2919A-2638-9584-91DC-096D423C7534}"/>
              </a:ext>
            </a:extLst>
          </p:cNvPr>
          <p:cNvSpPr>
            <a:spLocks noGrp="1"/>
          </p:cNvSpPr>
          <p:nvPr>
            <p:ph type="body" sz="quarter" idx="10"/>
          </p:nvPr>
        </p:nvSpPr>
        <p:spPr>
          <a:xfrm>
            <a:off x="620184" y="1172634"/>
            <a:ext cx="11272013" cy="5314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BAA3B0C2-6392-6FE8-294E-35F4C9D9B842}"/>
              </a:ext>
            </a:extLst>
          </p:cNvPr>
          <p:cNvSpPr/>
          <p:nvPr userDrawn="1"/>
        </p:nvSpPr>
        <p:spPr>
          <a:xfrm>
            <a:off x="-2" y="184568"/>
            <a:ext cx="12192003" cy="772529"/>
          </a:xfrm>
          <a:prstGeom prst="rect">
            <a:avLst/>
          </a:prstGeom>
          <a:solidFill>
            <a:srgbClr val="1C4B9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red and blue text on a black background&#10;&#10;AI-generated content may be incorrect.">
            <a:extLst>
              <a:ext uri="{FF2B5EF4-FFF2-40B4-BE49-F238E27FC236}">
                <a16:creationId xmlns:a16="http://schemas.microsoft.com/office/drawing/2014/main" id="{E81FD61D-14A1-A246-4B62-35197A0ECDA0}"/>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7" name="Slide Number Placeholder 6">
            <a:extLst>
              <a:ext uri="{FF2B5EF4-FFF2-40B4-BE49-F238E27FC236}">
                <a16:creationId xmlns:a16="http://schemas.microsoft.com/office/drawing/2014/main" id="{B56945D3-000B-563F-0D64-3B0D9CC7E9C9}"/>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30F6007B-D646-6A48-5A4A-97AB30263319}"/>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451A5C-FA43-342F-177D-068533E0CC7D}"/>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870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1 column">
    <p:spTree>
      <p:nvGrpSpPr>
        <p:cNvPr id="1" name="Shape 31"/>
        <p:cNvGrpSpPr/>
        <p:nvPr/>
      </p:nvGrpSpPr>
      <p:grpSpPr>
        <a:xfrm>
          <a:off x="0" y="0"/>
          <a:ext cx="0" cy="0"/>
          <a:chOff x="0" y="0"/>
          <a:chExt cx="0" cy="0"/>
        </a:xfrm>
      </p:grpSpPr>
      <p:sp>
        <p:nvSpPr>
          <p:cNvPr id="33" name="Shape 33"/>
          <p:cNvSpPr/>
          <p:nvPr/>
        </p:nvSpPr>
        <p:spPr>
          <a:xfrm>
            <a:off x="0" y="184567"/>
            <a:ext cx="12192000" cy="753956"/>
          </a:xfrm>
          <a:prstGeom prst="rect">
            <a:avLst/>
          </a:prstGeom>
          <a:noFill/>
          <a:ln>
            <a:noFill/>
          </a:ln>
        </p:spPr>
        <p:txBody>
          <a:bodyPr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620184" y="1123090"/>
            <a:ext cx="11272013" cy="5364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24818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 1 column">
    <p:spTree>
      <p:nvGrpSpPr>
        <p:cNvPr id="1" name="Shape 31"/>
        <p:cNvGrpSpPr/>
        <p:nvPr/>
      </p:nvGrpSpPr>
      <p:grpSpPr>
        <a:xfrm>
          <a:off x="0" y="0"/>
          <a:ext cx="0" cy="0"/>
          <a:chOff x="0" y="0"/>
          <a:chExt cx="0" cy="0"/>
        </a:xfrm>
      </p:grpSpPr>
      <p:sp>
        <p:nvSpPr>
          <p:cNvPr id="4" name="Rectangle 3">
            <a:extLst>
              <a:ext uri="{FF2B5EF4-FFF2-40B4-BE49-F238E27FC236}">
                <a16:creationId xmlns:a16="http://schemas.microsoft.com/office/drawing/2014/main" id="{D9ED21B6-4533-A237-126B-5494F30D94B3}"/>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8AF46B5-358F-52B9-34C6-CAD444577B68}"/>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143707-78CD-C78F-C879-EF61DB2F2526}"/>
              </a:ext>
            </a:extLst>
          </p:cNvPr>
          <p:cNvSpPr/>
          <p:nvPr userDrawn="1"/>
        </p:nvSpPr>
        <p:spPr>
          <a:xfrm>
            <a:off x="0" y="184567"/>
            <a:ext cx="12192000" cy="1390172"/>
          </a:xfrm>
          <a:prstGeom prst="rect">
            <a:avLst/>
          </a:prstGeom>
          <a:solidFill>
            <a:srgbClr val="1C4C9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39"/>
            <a:ext cx="11272601" cy="1371600"/>
          </a:xfrm>
          <a:prstGeom prst="rect">
            <a:avLst/>
          </a:prstGeom>
          <a:solidFill>
            <a:srgbClr val="1C4C95"/>
          </a:solidFill>
        </p:spPr>
        <p:txBody>
          <a:bodyPr lIns="91425" tIns="91425" rIns="91425" bIns="91425" anchor="ctr" anchorCtr="0"/>
          <a:lstStyle>
            <a:lvl1pPr lvl="0">
              <a:spcBef>
                <a:spcPts val="0"/>
              </a:spcBef>
              <a:defRPr sz="4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6" name="Text Placeholder 29">
            <a:extLst>
              <a:ext uri="{FF2B5EF4-FFF2-40B4-BE49-F238E27FC236}">
                <a16:creationId xmlns:a16="http://schemas.microsoft.com/office/drawing/2014/main" id="{B284FA33-38A9-EC0B-F9B4-8C1970446517}"/>
              </a:ext>
            </a:extLst>
          </p:cNvPr>
          <p:cNvSpPr>
            <a:spLocks noGrp="1"/>
          </p:cNvSpPr>
          <p:nvPr>
            <p:ph type="body" sz="quarter" idx="10"/>
          </p:nvPr>
        </p:nvSpPr>
        <p:spPr>
          <a:xfrm>
            <a:off x="620184" y="1759306"/>
            <a:ext cx="11272013" cy="47282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pic>
        <p:nvPicPr>
          <p:cNvPr id="2" name="Picture 1" descr="A red and blue text on a black background&#10;&#10;AI-generated content may be incorrect.">
            <a:extLst>
              <a:ext uri="{FF2B5EF4-FFF2-40B4-BE49-F238E27FC236}">
                <a16:creationId xmlns:a16="http://schemas.microsoft.com/office/drawing/2014/main" id="{A487B47D-B7CA-2B2E-B0E2-6520A246FFA2}"/>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9" name="Rectangle 8">
            <a:extLst>
              <a:ext uri="{FF2B5EF4-FFF2-40B4-BE49-F238E27FC236}">
                <a16:creationId xmlns:a16="http://schemas.microsoft.com/office/drawing/2014/main" id="{0E097991-A14B-1C3A-0F9A-91B661EC925C}"/>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D86E817-2208-FE07-3564-0FC999B5F50F}"/>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78287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50000"/>
          </a:schemeClr>
        </a:solidFill>
        <a:effectLst/>
      </p:bgPr>
    </p:bg>
    <p:spTree>
      <p:nvGrpSpPr>
        <p:cNvPr id="1" name=""/>
        <p:cNvGrpSpPr/>
        <p:nvPr/>
      </p:nvGrpSpPr>
      <p:grpSpPr>
        <a:xfrm>
          <a:off x="0" y="0"/>
          <a:ext cx="0" cy="0"/>
          <a:chOff x="0" y="0"/>
          <a:chExt cx="0" cy="0"/>
        </a:xfrm>
      </p:grpSpPr>
      <p:pic>
        <p:nvPicPr>
          <p:cNvPr id="13" name="Picture 12" descr="A drawing of a city&#10;&#10;AI-generated content may be incorrect.">
            <a:extLst>
              <a:ext uri="{FF2B5EF4-FFF2-40B4-BE49-F238E27FC236}">
                <a16:creationId xmlns:a16="http://schemas.microsoft.com/office/drawing/2014/main" id="{88ED9153-7B60-7B8A-DD55-8140FE7CD820}"/>
              </a:ext>
            </a:extLst>
          </p:cNvPr>
          <p:cNvPicPr>
            <a:picLocks noChangeAspect="1"/>
          </p:cNvPicPr>
          <p:nvPr userDrawn="1"/>
        </p:nvPicPr>
        <p:blipFill>
          <a:blip r:embed="rId2">
            <a:alphaModFix amt="70000"/>
          </a:blip>
          <a:srcRect b="5551"/>
          <a:stretch>
            <a:fillRect/>
          </a:stretch>
        </p:blipFill>
        <p:spPr>
          <a:xfrm>
            <a:off x="0" y="387929"/>
            <a:ext cx="12192000" cy="6477315"/>
          </a:xfrm>
          <a:prstGeom prst="rect">
            <a:avLst/>
          </a:prstGeom>
        </p:spPr>
      </p:pic>
      <p:sp>
        <p:nvSpPr>
          <p:cNvPr id="5" name="Text Placeholder 4"/>
          <p:cNvSpPr>
            <a:spLocks noGrp="1"/>
          </p:cNvSpPr>
          <p:nvPr>
            <p:ph type="body" sz="quarter" idx="11"/>
          </p:nvPr>
        </p:nvSpPr>
        <p:spPr>
          <a:xfrm>
            <a:off x="999423" y="380686"/>
            <a:ext cx="10193155" cy="1251700"/>
          </a:xfrm>
        </p:spPr>
        <p:txBody>
          <a:bodyPr anchor="b">
            <a:normAutofit/>
          </a:bodyPr>
          <a:lstStyle>
            <a:lvl1pPr marL="0" indent="0" algn="ctr">
              <a:buNone/>
              <a:defRPr sz="5867" b="1" baseline="0">
                <a:solidFill>
                  <a:srgbClr val="BB352B"/>
                </a:solidFill>
                <a:latin typeface="Arial" panose="020B0604020202020204" pitchFamily="34" charset="0"/>
                <a:cs typeface="Arial" panose="020B0604020202020204" pitchFamily="34" charset="0"/>
              </a:defRPr>
            </a:lvl1pPr>
          </a:lstStyle>
          <a:p>
            <a:pPr lvl="0"/>
            <a:endParaRPr lang="en-US" dirty="0"/>
          </a:p>
        </p:txBody>
      </p:sp>
      <p:sp>
        <p:nvSpPr>
          <p:cNvPr id="12" name="Text Placeholder 11"/>
          <p:cNvSpPr>
            <a:spLocks noGrp="1"/>
          </p:cNvSpPr>
          <p:nvPr>
            <p:ph type="body" sz="quarter" idx="12"/>
          </p:nvPr>
        </p:nvSpPr>
        <p:spPr>
          <a:xfrm>
            <a:off x="1010652" y="2436705"/>
            <a:ext cx="10193155" cy="591943"/>
          </a:xfrm>
        </p:spPr>
        <p:txBody>
          <a:bodyPr/>
          <a:lstStyle>
            <a:lvl1pPr marL="0" indent="0" algn="ctr">
              <a:lnSpc>
                <a:spcPct val="100000"/>
              </a:lnSpc>
              <a:spcBef>
                <a:spcPts val="0"/>
              </a:spcBef>
              <a:buNone/>
              <a:defRPr b="1">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4" name="Text Placeholder 13"/>
          <p:cNvSpPr>
            <a:spLocks noGrp="1"/>
          </p:cNvSpPr>
          <p:nvPr>
            <p:ph type="body" sz="quarter" idx="13"/>
          </p:nvPr>
        </p:nvSpPr>
        <p:spPr>
          <a:xfrm>
            <a:off x="988194" y="3048267"/>
            <a:ext cx="10215613" cy="1502333"/>
          </a:xfrm>
        </p:spPr>
        <p:txBody>
          <a:bodyPr>
            <a:normAutofit/>
          </a:bodyPr>
          <a:lstStyle>
            <a:lvl1pPr marL="0" indent="0" algn="ctr">
              <a:lnSpc>
                <a:spcPct val="100000"/>
              </a:lnSpc>
              <a:spcBef>
                <a:spcPts val="0"/>
              </a:spcBef>
              <a:spcAft>
                <a:spcPts val="800"/>
              </a:spcAft>
              <a:buNone/>
              <a:defRPr sz="2400" baseline="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14094318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8FC8A95E-8ABB-50A1-2359-EDB4DADEB715}"/>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48112" y="2787475"/>
            <a:ext cx="10515600" cy="1367469"/>
          </a:xfrm>
        </p:spPr>
        <p:txBody>
          <a:bodyPr>
            <a:normAutofit/>
          </a:bodyPr>
          <a:lstStyle>
            <a:lvl1pPr algn="ctr">
              <a:defRPr sz="5333" b="1" baseline="0">
                <a:solidFill>
                  <a:schemeClr val="tx2"/>
                </a:solidFill>
                <a:latin typeface="Arial" panose="020B0604020202020204" pitchFamily="34" charset="0"/>
                <a:cs typeface="Arial" panose="020B0604020202020204" pitchFamily="34" charset="0"/>
              </a:defRPr>
            </a:lvl1pPr>
          </a:lstStyle>
          <a:p>
            <a:r>
              <a:rPr lang="en-US" dirty="0"/>
              <a:t>Question-and-Answer Session</a:t>
            </a:r>
          </a:p>
        </p:txBody>
      </p:sp>
    </p:spTree>
    <p:extLst>
      <p:ext uri="{BB962C8B-B14F-4D97-AF65-F5344CB8AC3E}">
        <p14:creationId xmlns:p14="http://schemas.microsoft.com/office/powerpoint/2010/main" val="269027864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202374"/>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4051" y="2141308"/>
            <a:ext cx="9617437"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March 23, 2026</a:t>
            </a:fld>
            <a:endParaRPr lang="en-US" dirty="0"/>
          </a:p>
        </p:txBody>
      </p:sp>
    </p:spTree>
    <p:extLst>
      <p:ext uri="{BB962C8B-B14F-4D97-AF65-F5344CB8AC3E}">
        <p14:creationId xmlns:p14="http://schemas.microsoft.com/office/powerpoint/2010/main" val="3364516077"/>
      </p:ext>
    </p:extLst>
  </p:cSld>
  <p:clrMapOvr>
    <a:masterClrMapping/>
  </p:clrMapOvr>
  <p:transition spd="slow">
    <p:fade/>
  </p:transition>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62570"/>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1" y="2049030"/>
            <a:ext cx="5172786"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6605" y="2049029"/>
            <a:ext cx="5172786"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March 23, 2026</a:t>
            </a:fld>
            <a:endParaRPr lang="en-US" dirty="0"/>
          </a:p>
        </p:txBody>
      </p:sp>
    </p:spTree>
    <p:extLst>
      <p:ext uri="{BB962C8B-B14F-4D97-AF65-F5344CB8AC3E}">
        <p14:creationId xmlns:p14="http://schemas.microsoft.com/office/powerpoint/2010/main" val="1357545067"/>
      </p:ext>
    </p:extLst>
  </p:cSld>
  <p:clrMapOvr>
    <a:masterClrMapping/>
  </p:clrMapOvr>
  <p:transition spd="slow">
    <p:fade/>
  </p:transition>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37403"/>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459" y="2085597"/>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8855" y="2085597"/>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4250" y="2078952"/>
            <a:ext cx="3444653"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March 23, 2026</a:t>
            </a:fld>
            <a:endParaRPr lang="en-US" dirty="0"/>
          </a:p>
        </p:txBody>
      </p:sp>
    </p:spTree>
    <p:extLst>
      <p:ext uri="{BB962C8B-B14F-4D97-AF65-F5344CB8AC3E}">
        <p14:creationId xmlns:p14="http://schemas.microsoft.com/office/powerpoint/2010/main" val="1174157500"/>
      </p:ext>
    </p:extLst>
  </p:cSld>
  <p:clrMapOvr>
    <a:masterClrMapping/>
  </p:clrMapOvr>
  <p:transition spd="slow">
    <p:fade/>
  </p:transition>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70959"/>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459" y="2052044"/>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7871" y="2052042"/>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284" y="2048314"/>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6696" y="2056886"/>
            <a:ext cx="2743915"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March 23, 2026</a:t>
            </a:fld>
            <a:endParaRPr lang="en-US" dirty="0"/>
          </a:p>
        </p:txBody>
      </p:sp>
    </p:spTree>
    <p:extLst>
      <p:ext uri="{BB962C8B-B14F-4D97-AF65-F5344CB8AC3E}">
        <p14:creationId xmlns:p14="http://schemas.microsoft.com/office/powerpoint/2010/main" val="2250541959"/>
      </p:ext>
    </p:extLst>
  </p:cSld>
  <p:clrMapOvr>
    <a:masterClrMapping/>
  </p:clrMapOvr>
  <p:transition spd="slow">
    <p:fade/>
  </p:transition>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54181"/>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4052" y="2040641"/>
            <a:ext cx="5249959"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6001" y="2042458"/>
            <a:ext cx="5043213"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March 23, 2026</a:t>
            </a:fld>
            <a:endParaRPr lang="en-US" dirty="0"/>
          </a:p>
        </p:txBody>
      </p:sp>
    </p:spTree>
    <p:extLst>
      <p:ext uri="{BB962C8B-B14F-4D97-AF65-F5344CB8AC3E}">
        <p14:creationId xmlns:p14="http://schemas.microsoft.com/office/powerpoint/2010/main" val="3784813065"/>
      </p:ext>
    </p:extLst>
  </p:cSld>
  <p:clrMapOvr>
    <a:masterClrMapping/>
  </p:clrMapOvr>
  <p:transition spd="slow">
    <p:fade/>
  </p:transition>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460" y="1371601"/>
            <a:ext cx="10941633"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March 23, 2026</a:t>
            </a:fld>
            <a:endParaRPr lang="en-US" dirty="0"/>
          </a:p>
        </p:txBody>
      </p:sp>
    </p:spTree>
    <p:extLst>
      <p:ext uri="{BB962C8B-B14F-4D97-AF65-F5344CB8AC3E}">
        <p14:creationId xmlns:p14="http://schemas.microsoft.com/office/powerpoint/2010/main" val="3081656113"/>
      </p:ext>
    </p:extLst>
  </p:cSld>
  <p:clrMapOvr>
    <a:masterClrMapping/>
  </p:clrMapOvr>
  <p:transition spd="slow">
    <p:fade/>
  </p:transition>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145792"/>
            <a:ext cx="10515163"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2032252"/>
            <a:ext cx="9605131"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March 23, 2026</a:t>
            </a:fld>
            <a:endParaRPr lang="en-US" dirty="0"/>
          </a:p>
        </p:txBody>
      </p:sp>
    </p:spTree>
    <p:extLst>
      <p:ext uri="{BB962C8B-B14F-4D97-AF65-F5344CB8AC3E}">
        <p14:creationId xmlns:p14="http://schemas.microsoft.com/office/powerpoint/2010/main" val="3761495993"/>
      </p:ext>
    </p:extLst>
  </p:cSld>
  <p:clrMapOvr>
    <a:masterClrMapping/>
  </p:clrMapOvr>
  <p:transition spd="slow">
    <p:fade/>
  </p:transition>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80"/>
            <a:ext cx="10515162"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8"/>
            <a:ext cx="10515162"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8" y="6356355"/>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23, 2026</a:t>
            </a:fld>
            <a:endParaRPr lang="en-US" dirty="0"/>
          </a:p>
        </p:txBody>
      </p:sp>
    </p:spTree>
    <p:extLst>
      <p:ext uri="{BB962C8B-B14F-4D97-AF65-F5344CB8AC3E}">
        <p14:creationId xmlns:p14="http://schemas.microsoft.com/office/powerpoint/2010/main" val="4207218527"/>
      </p:ext>
    </p:extLst>
  </p:cSld>
  <p:clrMapOvr>
    <a:masterClrMapping/>
  </p:clrMapOvr>
  <p:transition spd="slow">
    <p:fade/>
  </p:transition>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B627-85E3-310D-61C8-3C964125BD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068B4C-1B98-2824-FA9D-00351ED87D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757C4A-0AFF-1E67-2B7A-2C2F7E6E41AF}"/>
              </a:ext>
            </a:extLst>
          </p:cNvPr>
          <p:cNvSpPr>
            <a:spLocks noGrp="1"/>
          </p:cNvSpPr>
          <p:nvPr>
            <p:ph type="dt" sz="half" idx="10"/>
          </p:nvPr>
        </p:nvSpPr>
        <p:spPr/>
        <p:txBody>
          <a:bodyPr/>
          <a:lstStyle/>
          <a:p>
            <a:fld id="{F33E809D-8296-4D36-99DB-A739971177BA}" type="datetimeFigureOut">
              <a:rPr lang="en-US" smtClean="0"/>
              <a:t>3/23/2026</a:t>
            </a:fld>
            <a:endParaRPr lang="en-US"/>
          </a:p>
        </p:txBody>
      </p:sp>
      <p:sp>
        <p:nvSpPr>
          <p:cNvPr id="5" name="Footer Placeholder 4">
            <a:extLst>
              <a:ext uri="{FF2B5EF4-FFF2-40B4-BE49-F238E27FC236}">
                <a16:creationId xmlns:a16="http://schemas.microsoft.com/office/drawing/2014/main" id="{37BF9DF3-DDB7-917F-6CFF-2B9B661E2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C93F2-EFDD-BA86-39BD-4B895BAC214E}"/>
              </a:ext>
            </a:extLst>
          </p:cNvPr>
          <p:cNvSpPr>
            <a:spLocks noGrp="1"/>
          </p:cNvSpPr>
          <p:nvPr>
            <p:ph type="sldNum" sz="quarter" idx="12"/>
          </p:nvPr>
        </p:nvSpPr>
        <p:spPr/>
        <p:txBody>
          <a:bodyPr/>
          <a:lstStyle/>
          <a:p>
            <a:fld id="{7E47B137-A84A-45A8-A4AE-C1D55A957F0F}" type="slidenum">
              <a:rPr lang="en-US" smtClean="0"/>
              <a:t>‹#›</a:t>
            </a:fld>
            <a:endParaRPr lang="en-US"/>
          </a:p>
        </p:txBody>
      </p:sp>
    </p:spTree>
    <p:extLst>
      <p:ext uri="{BB962C8B-B14F-4D97-AF65-F5344CB8AC3E}">
        <p14:creationId xmlns:p14="http://schemas.microsoft.com/office/powerpoint/2010/main" val="1340292640"/>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1723424" y="1730035"/>
            <a:ext cx="2333625" cy="2135188"/>
          </a:xfrm>
        </p:spPr>
        <p:txBody>
          <a:bodyPr/>
          <a:lstStyle/>
          <a:p>
            <a:endParaRPr lang="en-US"/>
          </a:p>
        </p:txBody>
      </p:sp>
      <p:sp>
        <p:nvSpPr>
          <p:cNvPr id="24" name="Content Placeholder 3"/>
          <p:cNvSpPr txBox="1">
            <a:spLocks/>
          </p:cNvSpPr>
          <p:nvPr userDrawn="1"/>
        </p:nvSpPr>
        <p:spPr>
          <a:xfrm>
            <a:off x="1723423" y="1704033"/>
            <a:ext cx="2333627" cy="2135188"/>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solidFill>
                  <a:srgbClr val="201E56"/>
                </a:solidFill>
              </a:ln>
              <a:solidFill>
                <a:schemeClr val="accent5"/>
              </a:solidFill>
              <a:effectLst/>
              <a:uLnTx/>
              <a:uFillTx/>
              <a:latin typeface="Calibri" panose="020F0502020204030204"/>
              <a:ea typeface="+mn-ea"/>
              <a:cs typeface="+mn-cs"/>
            </a:endParaRPr>
          </a:p>
        </p:txBody>
      </p:sp>
      <p:sp>
        <p:nvSpPr>
          <p:cNvPr id="33" name="Picture Placeholder 29"/>
          <p:cNvSpPr>
            <a:spLocks noGrp="1"/>
          </p:cNvSpPr>
          <p:nvPr>
            <p:ph type="pic" sz="quarter" idx="11"/>
          </p:nvPr>
        </p:nvSpPr>
        <p:spPr>
          <a:xfrm>
            <a:off x="4976374" y="1756037"/>
            <a:ext cx="2333625" cy="2135188"/>
          </a:xfrm>
        </p:spPr>
        <p:txBody>
          <a:bodyPr/>
          <a:lstStyle/>
          <a:p>
            <a:endParaRPr lang="en-US"/>
          </a:p>
        </p:txBody>
      </p:sp>
      <p:sp>
        <p:nvSpPr>
          <p:cNvPr id="34" name="Content Placeholder 3"/>
          <p:cNvSpPr txBox="1">
            <a:spLocks/>
          </p:cNvSpPr>
          <p:nvPr userDrawn="1"/>
        </p:nvSpPr>
        <p:spPr>
          <a:xfrm>
            <a:off x="4976373" y="1730035"/>
            <a:ext cx="2333627" cy="2135188"/>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35" name="Picture Placeholder 29"/>
          <p:cNvSpPr>
            <a:spLocks noGrp="1"/>
          </p:cNvSpPr>
          <p:nvPr>
            <p:ph type="pic" sz="quarter" idx="12"/>
          </p:nvPr>
        </p:nvSpPr>
        <p:spPr>
          <a:xfrm>
            <a:off x="8229325" y="1730035"/>
            <a:ext cx="2333625" cy="2135188"/>
          </a:xfrm>
        </p:spPr>
        <p:txBody>
          <a:bodyPr/>
          <a:lstStyle/>
          <a:p>
            <a:endParaRPr lang="en-US"/>
          </a:p>
        </p:txBody>
      </p:sp>
      <p:sp>
        <p:nvSpPr>
          <p:cNvPr id="36" name="Content Placeholder 3"/>
          <p:cNvSpPr txBox="1">
            <a:spLocks/>
          </p:cNvSpPr>
          <p:nvPr userDrawn="1"/>
        </p:nvSpPr>
        <p:spPr>
          <a:xfrm>
            <a:off x="8229324" y="1704033"/>
            <a:ext cx="2333627" cy="2135188"/>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38" name="Text Placeholder 37"/>
          <p:cNvSpPr>
            <a:spLocks noGrp="1"/>
          </p:cNvSpPr>
          <p:nvPr>
            <p:ph type="body" sz="quarter" idx="13" hasCustomPrompt="1"/>
          </p:nvPr>
        </p:nvSpPr>
        <p:spPr>
          <a:xfrm>
            <a:off x="1723424" y="4044945"/>
            <a:ext cx="2333625" cy="1386928"/>
          </a:xfrm>
        </p:spPr>
        <p:txBody>
          <a:bodyPr>
            <a:noAutofit/>
          </a:bodyPr>
          <a:lstStyle>
            <a:lvl1pPr marL="0" indent="0" algn="ctr">
              <a:lnSpc>
                <a:spcPct val="100000"/>
              </a:lnSpc>
              <a:spcBef>
                <a:spcPts val="0"/>
              </a:spcBef>
              <a:spcAft>
                <a:spcPts val="800"/>
              </a:spcAft>
              <a:buNone/>
              <a:defRPr sz="2000" baseline="0">
                <a:solidFill>
                  <a:schemeClr val="tx1"/>
                </a:solidFill>
              </a:defRPr>
            </a:lvl1pPr>
          </a:lstStyle>
          <a:p>
            <a:pPr lvl="0"/>
            <a:r>
              <a:rPr lang="en-US" dirty="0"/>
              <a:t>Name</a:t>
            </a:r>
          </a:p>
          <a:p>
            <a:pPr lvl="0"/>
            <a:r>
              <a:rPr lang="en-US" dirty="0"/>
              <a:t>Position</a:t>
            </a:r>
          </a:p>
          <a:p>
            <a:pPr lvl="0"/>
            <a:r>
              <a:rPr lang="en-US" dirty="0"/>
              <a:t>Institution</a:t>
            </a:r>
          </a:p>
          <a:p>
            <a:pPr lvl="0"/>
            <a:r>
              <a:rPr lang="en-US" dirty="0"/>
              <a:t>City, State</a:t>
            </a:r>
          </a:p>
        </p:txBody>
      </p:sp>
      <p:sp>
        <p:nvSpPr>
          <p:cNvPr id="39" name="Text Placeholder 37"/>
          <p:cNvSpPr>
            <a:spLocks noGrp="1"/>
          </p:cNvSpPr>
          <p:nvPr>
            <p:ph type="body" sz="quarter" idx="14" hasCustomPrompt="1"/>
          </p:nvPr>
        </p:nvSpPr>
        <p:spPr>
          <a:xfrm>
            <a:off x="4976373" y="4044945"/>
            <a:ext cx="2333625" cy="1386928"/>
          </a:xfrm>
        </p:spPr>
        <p:txBody>
          <a:bodyPr>
            <a:noAutofit/>
          </a:bodyPr>
          <a:lstStyle>
            <a:lvl1pPr marL="0" indent="0" algn="ctr">
              <a:lnSpc>
                <a:spcPct val="100000"/>
              </a:lnSpc>
              <a:spcBef>
                <a:spcPts val="0"/>
              </a:spcBef>
              <a:spcAft>
                <a:spcPts val="800"/>
              </a:spcAft>
              <a:buNone/>
              <a:defRPr sz="2000" baseline="0">
                <a:solidFill>
                  <a:schemeClr val="tx1"/>
                </a:solidFill>
              </a:defRPr>
            </a:lvl1pPr>
          </a:lstStyle>
          <a:p>
            <a:pPr lvl="0"/>
            <a:r>
              <a:rPr lang="en-US" dirty="0"/>
              <a:t>Name</a:t>
            </a:r>
          </a:p>
          <a:p>
            <a:pPr lvl="0"/>
            <a:r>
              <a:rPr lang="en-US" dirty="0"/>
              <a:t>Position</a:t>
            </a:r>
          </a:p>
          <a:p>
            <a:pPr lvl="0"/>
            <a:r>
              <a:rPr lang="en-US" dirty="0"/>
              <a:t>Institution</a:t>
            </a:r>
          </a:p>
          <a:p>
            <a:pPr lvl="0"/>
            <a:r>
              <a:rPr lang="en-US" dirty="0"/>
              <a:t>City, State</a:t>
            </a:r>
          </a:p>
        </p:txBody>
      </p:sp>
      <p:sp>
        <p:nvSpPr>
          <p:cNvPr id="40" name="Text Placeholder 37"/>
          <p:cNvSpPr>
            <a:spLocks noGrp="1"/>
          </p:cNvSpPr>
          <p:nvPr>
            <p:ph type="body" sz="quarter" idx="15" hasCustomPrompt="1"/>
          </p:nvPr>
        </p:nvSpPr>
        <p:spPr>
          <a:xfrm>
            <a:off x="8229325" y="4044945"/>
            <a:ext cx="2333625" cy="1386928"/>
          </a:xfrm>
        </p:spPr>
        <p:txBody>
          <a:bodyPr>
            <a:noAutofit/>
          </a:bodyPr>
          <a:lstStyle>
            <a:lvl1pPr marL="0" indent="0" algn="ctr">
              <a:lnSpc>
                <a:spcPct val="100000"/>
              </a:lnSpc>
              <a:spcBef>
                <a:spcPts val="0"/>
              </a:spcBef>
              <a:spcAft>
                <a:spcPts val="800"/>
              </a:spcAft>
              <a:buNone/>
              <a:defRPr sz="2000" baseline="0">
                <a:solidFill>
                  <a:schemeClr val="tx1"/>
                </a:solidFill>
              </a:defRPr>
            </a:lvl1pPr>
          </a:lstStyle>
          <a:p>
            <a:pPr lvl="0"/>
            <a:r>
              <a:rPr lang="en-US" dirty="0"/>
              <a:t>Name</a:t>
            </a:r>
          </a:p>
          <a:p>
            <a:pPr lvl="0"/>
            <a:r>
              <a:rPr lang="en-US" dirty="0"/>
              <a:t>Position</a:t>
            </a:r>
          </a:p>
          <a:p>
            <a:pPr lvl="0"/>
            <a:r>
              <a:rPr lang="en-US" dirty="0"/>
              <a:t>Institution</a:t>
            </a:r>
          </a:p>
          <a:p>
            <a:pPr lvl="0"/>
            <a:r>
              <a:rPr lang="en-US" dirty="0"/>
              <a:t>City, State</a:t>
            </a:r>
          </a:p>
        </p:txBody>
      </p:sp>
      <p:cxnSp>
        <p:nvCxnSpPr>
          <p:cNvPr id="42" name="Straight Connector 41"/>
          <p:cNvCxnSpPr/>
          <p:nvPr userDrawn="1"/>
        </p:nvCxnSpPr>
        <p:spPr>
          <a:xfrm>
            <a:off x="1723422" y="3995055"/>
            <a:ext cx="2333625"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4976373" y="3995055"/>
            <a:ext cx="2333625"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8229325" y="3995055"/>
            <a:ext cx="2333625"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459179" y="211139"/>
            <a:ext cx="11380397" cy="741763"/>
          </a:xfrm>
        </p:spPr>
        <p:txBody>
          <a:bodyPr>
            <a:normAutofit/>
          </a:bodyPr>
          <a:lstStyle>
            <a:lvl1pPr marL="0" indent="0">
              <a:buNone/>
              <a:defRPr sz="4400" b="1">
                <a:solidFill>
                  <a:schemeClr val="tx1"/>
                </a:solidFill>
                <a:latin typeface="+mj-lt"/>
                <a:cs typeface="Arial" panose="020B0604020202020204" pitchFamily="34" charset="0"/>
              </a:defRPr>
            </a:lvl1pPr>
          </a:lstStyle>
          <a:p>
            <a:pPr lvl="0"/>
            <a:r>
              <a:rPr lang="en-US" dirty="0"/>
              <a:t>Title</a:t>
            </a:r>
          </a:p>
        </p:txBody>
      </p:sp>
      <p:pic>
        <p:nvPicPr>
          <p:cNvPr id="6" name="Picture 5" descr="A red and blue text on a black background&#10;&#10;AI-generated content may be incorrect.">
            <a:extLst>
              <a:ext uri="{FF2B5EF4-FFF2-40B4-BE49-F238E27FC236}">
                <a16:creationId xmlns:a16="http://schemas.microsoft.com/office/drawing/2014/main" id="{BE597930-7CEB-7513-7DD5-696E31BDD38F}"/>
              </a:ext>
            </a:extLst>
          </p:cNvPr>
          <p:cNvPicPr>
            <a:picLocks noChangeAspect="1"/>
          </p:cNvPicPr>
          <p:nvPr userDrawn="1"/>
        </p:nvPicPr>
        <p:blipFill>
          <a:blip r:embed="rId2"/>
          <a:stretch>
            <a:fillRect/>
          </a:stretch>
        </p:blipFill>
        <p:spPr>
          <a:xfrm>
            <a:off x="100291" y="5933129"/>
            <a:ext cx="2016684" cy="1072067"/>
          </a:xfrm>
          <a:prstGeom prst="rect">
            <a:avLst/>
          </a:prstGeom>
        </p:spPr>
      </p:pic>
    </p:spTree>
    <p:extLst>
      <p:ext uri="{BB962C8B-B14F-4D97-AF65-F5344CB8AC3E}">
        <p14:creationId xmlns:p14="http://schemas.microsoft.com/office/powerpoint/2010/main" val="162056229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F052-8FC2-16D5-1D4E-9F07AF3D1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F2F55-5B12-8BE0-3AF0-9FCA3D22BB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A5EB0-D8BA-AEA8-129D-162E3A048E57}"/>
              </a:ext>
            </a:extLst>
          </p:cNvPr>
          <p:cNvSpPr>
            <a:spLocks noGrp="1"/>
          </p:cNvSpPr>
          <p:nvPr>
            <p:ph type="dt" sz="half" idx="10"/>
          </p:nvPr>
        </p:nvSpPr>
        <p:spPr/>
        <p:txBody>
          <a:bodyPr/>
          <a:lstStyle/>
          <a:p>
            <a:fld id="{F33E809D-8296-4D36-99DB-A739971177BA}" type="datetimeFigureOut">
              <a:rPr lang="en-US" smtClean="0"/>
              <a:t>3/23/2026</a:t>
            </a:fld>
            <a:endParaRPr lang="en-US"/>
          </a:p>
        </p:txBody>
      </p:sp>
      <p:sp>
        <p:nvSpPr>
          <p:cNvPr id="5" name="Footer Placeholder 4">
            <a:extLst>
              <a:ext uri="{FF2B5EF4-FFF2-40B4-BE49-F238E27FC236}">
                <a16:creationId xmlns:a16="http://schemas.microsoft.com/office/drawing/2014/main" id="{30663C78-8250-13C6-A5DC-FBDC28339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CADE5-46DE-FED6-65DC-714D712DE7EE}"/>
              </a:ext>
            </a:extLst>
          </p:cNvPr>
          <p:cNvSpPr>
            <a:spLocks noGrp="1"/>
          </p:cNvSpPr>
          <p:nvPr>
            <p:ph type="sldNum" sz="quarter" idx="12"/>
          </p:nvPr>
        </p:nvSpPr>
        <p:spPr>
          <a:xfrm>
            <a:off x="9448800" y="6486525"/>
            <a:ext cx="2743200" cy="365125"/>
          </a:xfrm>
        </p:spPr>
        <p:txBody>
          <a:bodyPr/>
          <a:lstStyle/>
          <a:p>
            <a:fld id="{7E47B137-A84A-45A8-A4AE-C1D55A957F0F}" type="slidenum">
              <a:rPr lang="en-US" smtClean="0"/>
              <a:t>‹#›</a:t>
            </a:fld>
            <a:endParaRPr lang="en-US"/>
          </a:p>
        </p:txBody>
      </p:sp>
    </p:spTree>
    <p:extLst>
      <p:ext uri="{BB962C8B-B14F-4D97-AF65-F5344CB8AC3E}">
        <p14:creationId xmlns:p14="http://schemas.microsoft.com/office/powerpoint/2010/main" val="62732607"/>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295E-F3C1-A533-2435-7958612D26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19E7A1-7151-AB0D-484A-D1F533600891}"/>
              </a:ext>
            </a:extLst>
          </p:cNvPr>
          <p:cNvSpPr>
            <a:spLocks noGrp="1"/>
          </p:cNvSpPr>
          <p:nvPr>
            <p:ph type="dt" sz="half" idx="10"/>
          </p:nvPr>
        </p:nvSpPr>
        <p:spPr/>
        <p:txBody>
          <a:bodyPr/>
          <a:lstStyle/>
          <a:p>
            <a:fld id="{F33E809D-8296-4D36-99DB-A739971177BA}" type="datetimeFigureOut">
              <a:rPr lang="en-US" smtClean="0"/>
              <a:t>3/23/2026</a:t>
            </a:fld>
            <a:endParaRPr lang="en-US"/>
          </a:p>
        </p:txBody>
      </p:sp>
      <p:sp>
        <p:nvSpPr>
          <p:cNvPr id="4" name="Footer Placeholder 3">
            <a:extLst>
              <a:ext uri="{FF2B5EF4-FFF2-40B4-BE49-F238E27FC236}">
                <a16:creationId xmlns:a16="http://schemas.microsoft.com/office/drawing/2014/main" id="{15B8EB1C-F71E-0679-DC20-81AC45A1A8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7D390-2544-1E04-12F6-637A90A1FA4A}"/>
              </a:ext>
            </a:extLst>
          </p:cNvPr>
          <p:cNvSpPr>
            <a:spLocks noGrp="1"/>
          </p:cNvSpPr>
          <p:nvPr>
            <p:ph type="sldNum" sz="quarter" idx="12"/>
          </p:nvPr>
        </p:nvSpPr>
        <p:spPr/>
        <p:txBody>
          <a:bodyPr/>
          <a:lstStyle/>
          <a:p>
            <a:fld id="{7E47B137-A84A-45A8-A4AE-C1D55A957F0F}" type="slidenum">
              <a:rPr lang="en-US" smtClean="0"/>
              <a:t>‹#›</a:t>
            </a:fld>
            <a:endParaRPr lang="en-US"/>
          </a:p>
        </p:txBody>
      </p:sp>
    </p:spTree>
    <p:extLst>
      <p:ext uri="{BB962C8B-B14F-4D97-AF65-F5344CB8AC3E}">
        <p14:creationId xmlns:p14="http://schemas.microsoft.com/office/powerpoint/2010/main" val="2434719047"/>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B462-1812-B5DE-8695-8FEDC6CCCA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2E7FA0-4C01-318C-1450-303E08E29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EC4AD3-7576-1A72-2545-A15683C56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166E36-4B20-9AF8-75F1-DB8D3B5E6726}"/>
              </a:ext>
            </a:extLst>
          </p:cNvPr>
          <p:cNvSpPr>
            <a:spLocks noGrp="1"/>
          </p:cNvSpPr>
          <p:nvPr>
            <p:ph type="dt" sz="half" idx="10"/>
          </p:nvPr>
        </p:nvSpPr>
        <p:spPr/>
        <p:txBody>
          <a:bodyPr/>
          <a:lstStyle/>
          <a:p>
            <a:fld id="{F33E809D-8296-4D36-99DB-A739971177BA}" type="datetimeFigureOut">
              <a:rPr lang="en-US" smtClean="0"/>
              <a:t>3/23/2026</a:t>
            </a:fld>
            <a:endParaRPr lang="en-US"/>
          </a:p>
        </p:txBody>
      </p:sp>
      <p:sp>
        <p:nvSpPr>
          <p:cNvPr id="6" name="Footer Placeholder 5">
            <a:extLst>
              <a:ext uri="{FF2B5EF4-FFF2-40B4-BE49-F238E27FC236}">
                <a16:creationId xmlns:a16="http://schemas.microsoft.com/office/drawing/2014/main" id="{80ECFE4E-B24D-5311-4287-50A7912A5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509D7-CB2E-13FA-ED3C-6CB32F9277FA}"/>
              </a:ext>
            </a:extLst>
          </p:cNvPr>
          <p:cNvSpPr>
            <a:spLocks noGrp="1"/>
          </p:cNvSpPr>
          <p:nvPr>
            <p:ph type="sldNum" sz="quarter" idx="12"/>
          </p:nvPr>
        </p:nvSpPr>
        <p:spPr/>
        <p:txBody>
          <a:bodyPr/>
          <a:lstStyle/>
          <a:p>
            <a:fld id="{7E47B137-A84A-45A8-A4AE-C1D55A957F0F}" type="slidenum">
              <a:rPr lang="en-US" smtClean="0"/>
              <a:t>‹#›</a:t>
            </a:fld>
            <a:endParaRPr lang="en-US"/>
          </a:p>
        </p:txBody>
      </p:sp>
    </p:spTree>
    <p:extLst>
      <p:ext uri="{BB962C8B-B14F-4D97-AF65-F5344CB8AC3E}">
        <p14:creationId xmlns:p14="http://schemas.microsoft.com/office/powerpoint/2010/main" val="3499922905"/>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479096-2594-FC13-02E1-4D85D998507E}"/>
              </a:ext>
            </a:extLst>
          </p:cNvPr>
          <p:cNvSpPr>
            <a:spLocks noGrp="1"/>
          </p:cNvSpPr>
          <p:nvPr>
            <p:ph type="dt" sz="half" idx="10"/>
          </p:nvPr>
        </p:nvSpPr>
        <p:spPr/>
        <p:txBody>
          <a:bodyPr/>
          <a:lstStyle/>
          <a:p>
            <a:fld id="{F33E809D-8296-4D36-99DB-A739971177BA}" type="datetimeFigureOut">
              <a:rPr lang="en-US" smtClean="0"/>
              <a:t>3/23/2026</a:t>
            </a:fld>
            <a:endParaRPr lang="en-US"/>
          </a:p>
        </p:txBody>
      </p:sp>
      <p:sp>
        <p:nvSpPr>
          <p:cNvPr id="3" name="Footer Placeholder 2">
            <a:extLst>
              <a:ext uri="{FF2B5EF4-FFF2-40B4-BE49-F238E27FC236}">
                <a16:creationId xmlns:a16="http://schemas.microsoft.com/office/drawing/2014/main" id="{B940F1BC-9BC2-1FE5-AB84-DD9080F7E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E2A49C-6BFB-4F5A-C943-808D69B27B40}"/>
              </a:ext>
            </a:extLst>
          </p:cNvPr>
          <p:cNvSpPr>
            <a:spLocks noGrp="1"/>
          </p:cNvSpPr>
          <p:nvPr>
            <p:ph type="sldNum" sz="quarter" idx="12"/>
          </p:nvPr>
        </p:nvSpPr>
        <p:spPr/>
        <p:txBody>
          <a:bodyPr/>
          <a:lstStyle/>
          <a:p>
            <a:fld id="{7E47B137-A84A-45A8-A4AE-C1D55A957F0F}" type="slidenum">
              <a:rPr lang="en-US" smtClean="0"/>
              <a:t>‹#›</a:t>
            </a:fld>
            <a:endParaRPr lang="en-US"/>
          </a:p>
        </p:txBody>
      </p:sp>
    </p:spTree>
    <p:extLst>
      <p:ext uri="{BB962C8B-B14F-4D97-AF65-F5344CB8AC3E}">
        <p14:creationId xmlns:p14="http://schemas.microsoft.com/office/powerpoint/2010/main" val="1103486990"/>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5518" y="1038864"/>
            <a:ext cx="5427799" cy="4780272"/>
          </a:xfrm>
        </p:spPr>
        <p:txBody>
          <a:bodyPr>
            <a:normAutofit/>
          </a:bodyPr>
          <a:lstStyle>
            <a:lvl1pPr marL="228594" indent="-228594">
              <a:buFont typeface="Wingdings" panose="05000000000000000000" pitchFamily="2" charset="2"/>
              <a:buChar char="§"/>
              <a:defRPr sz="30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30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3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half" idx="13"/>
          </p:nvPr>
        </p:nvSpPr>
        <p:spPr>
          <a:xfrm>
            <a:off x="6176935" y="1038864"/>
            <a:ext cx="5427799" cy="4780272"/>
          </a:xfrm>
        </p:spPr>
        <p:txBody>
          <a:bodyPr>
            <a:normAutofit/>
          </a:bodyPr>
          <a:lstStyle>
            <a:lvl1pPr marL="228594" indent="-228594">
              <a:buFont typeface="Wingdings" panose="05000000000000000000" pitchFamily="2" charset="2"/>
              <a:buChar char="§"/>
              <a:defRPr sz="3000">
                <a:latin typeface="Arial" panose="020B0604020202020204" pitchFamily="34" charset="0"/>
                <a:cs typeface="Arial" panose="020B0604020202020204" pitchFamily="34" charset="0"/>
              </a:defRPr>
            </a:lvl1pPr>
            <a:lvl2pPr>
              <a:defRPr sz="30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3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525517" y="211139"/>
            <a:ext cx="11314059" cy="741763"/>
          </a:xfrm>
        </p:spPr>
        <p:txBody>
          <a:bodyPr>
            <a:normAutofit/>
          </a:bodyPr>
          <a:lstStyle>
            <a:lvl1pPr marL="0" indent="0">
              <a:buNone/>
              <a:defRPr sz="4400" b="1">
                <a:solidFill>
                  <a:schemeClr val="tx1"/>
                </a:solidFill>
                <a:latin typeface="+mj-lt"/>
                <a:cs typeface="Arial" panose="020B0604020202020204" pitchFamily="34" charset="0"/>
              </a:defRPr>
            </a:lvl1pPr>
          </a:lstStyle>
          <a:p>
            <a:pPr lvl="0"/>
            <a:r>
              <a:rPr lang="en-US" dirty="0"/>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6449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 1 column">
    <p:spTree>
      <p:nvGrpSpPr>
        <p:cNvPr id="1" name="Shape 31"/>
        <p:cNvGrpSpPr/>
        <p:nvPr/>
      </p:nvGrpSpPr>
      <p:grpSpPr>
        <a:xfrm>
          <a:off x="0" y="0"/>
          <a:ext cx="0" cy="0"/>
          <a:chOff x="0" y="0"/>
          <a:chExt cx="0" cy="0"/>
        </a:xfrm>
      </p:grpSpPr>
      <p:sp>
        <p:nvSpPr>
          <p:cNvPr id="14" name="Rectangle 13">
            <a:extLst>
              <a:ext uri="{FF2B5EF4-FFF2-40B4-BE49-F238E27FC236}">
                <a16:creationId xmlns:a16="http://schemas.microsoft.com/office/drawing/2014/main" id="{6DA915CA-1A66-6B06-9F40-35998C4CEF79}"/>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519DB6-0287-BCE2-63C3-1570A29FD94B}"/>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D53BCE-3B90-1D79-24B0-055DECA9F28A}"/>
              </a:ext>
            </a:extLst>
          </p:cNvPr>
          <p:cNvSpPr/>
          <p:nvPr userDrawn="1"/>
        </p:nvSpPr>
        <p:spPr>
          <a:xfrm>
            <a:off x="-1" y="184567"/>
            <a:ext cx="12192000" cy="1390172"/>
          </a:xfrm>
          <a:prstGeom prst="rect">
            <a:avLst/>
          </a:prstGeom>
          <a:solidFill>
            <a:srgbClr val="1C4B9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4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8" name="Text Placeholder 29">
            <a:extLst>
              <a:ext uri="{FF2B5EF4-FFF2-40B4-BE49-F238E27FC236}">
                <a16:creationId xmlns:a16="http://schemas.microsoft.com/office/drawing/2014/main" id="{AC04612E-C38D-34AA-87BD-BA00A6E09B8A}"/>
              </a:ext>
            </a:extLst>
          </p:cNvPr>
          <p:cNvSpPr>
            <a:spLocks noGrp="1"/>
          </p:cNvSpPr>
          <p:nvPr>
            <p:ph type="body" sz="quarter" idx="10"/>
          </p:nvPr>
        </p:nvSpPr>
        <p:spPr>
          <a:xfrm>
            <a:off x="620184" y="1759306"/>
            <a:ext cx="11272013" cy="47282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red and blue text on a black background&#10;&#10;AI-generated content may be incorrect.">
            <a:extLst>
              <a:ext uri="{FF2B5EF4-FFF2-40B4-BE49-F238E27FC236}">
                <a16:creationId xmlns:a16="http://schemas.microsoft.com/office/drawing/2014/main" id="{32BE1D89-9876-6BE7-BCF7-5814F6F960EA}"/>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7" name="Slide Number Placeholder 6">
            <a:extLst>
              <a:ext uri="{FF2B5EF4-FFF2-40B4-BE49-F238E27FC236}">
                <a16:creationId xmlns:a16="http://schemas.microsoft.com/office/drawing/2014/main" id="{A5066E7D-245A-9EB9-C986-327816C105BC}"/>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7" name="Rectangle 16">
            <a:extLst>
              <a:ext uri="{FF2B5EF4-FFF2-40B4-BE49-F238E27FC236}">
                <a16:creationId xmlns:a16="http://schemas.microsoft.com/office/drawing/2014/main" id="{48805211-1963-8F81-F6A8-BF01D26956F3}"/>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15D149D-171F-3727-5A39-4EB1D290745E}"/>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698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06A42399-0648-4C9B-03A9-D93DA0C01E1A}"/>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62A0648-F16D-AFE6-9B29-A2E3C8D790CC}"/>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3988C5-BB42-D5D9-4B99-AD7016E9D340}"/>
              </a:ext>
            </a:extLst>
          </p:cNvPr>
          <p:cNvSpPr/>
          <p:nvPr userDrawn="1"/>
        </p:nvSpPr>
        <p:spPr>
          <a:xfrm>
            <a:off x="1" y="184568"/>
            <a:ext cx="12192000" cy="772529"/>
          </a:xfrm>
          <a:prstGeom prst="rect">
            <a:avLst/>
          </a:prstGeom>
          <a:solidFill>
            <a:srgbClr val="1C4B9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Text Placeholder 29">
            <a:extLst>
              <a:ext uri="{FF2B5EF4-FFF2-40B4-BE49-F238E27FC236}">
                <a16:creationId xmlns:a16="http://schemas.microsoft.com/office/drawing/2014/main" id="{8721EFFB-63F5-1C6F-F72B-8E3AD0BC8A62}"/>
              </a:ext>
            </a:extLst>
          </p:cNvPr>
          <p:cNvSpPr>
            <a:spLocks noGrp="1"/>
          </p:cNvSpPr>
          <p:nvPr>
            <p:ph type="body" sz="quarter" idx="10"/>
          </p:nvPr>
        </p:nvSpPr>
        <p:spPr>
          <a:xfrm>
            <a:off x="620184" y="1172634"/>
            <a:ext cx="11272013" cy="5314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red and blue text on a black background&#10;&#10;AI-generated content may be incorrect.">
            <a:extLst>
              <a:ext uri="{FF2B5EF4-FFF2-40B4-BE49-F238E27FC236}">
                <a16:creationId xmlns:a16="http://schemas.microsoft.com/office/drawing/2014/main" id="{778FDE1F-5AE9-EB62-56FC-E621AC7AAC3E}"/>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6" name="Slide Number Placeholder 6">
            <a:extLst>
              <a:ext uri="{FF2B5EF4-FFF2-40B4-BE49-F238E27FC236}">
                <a16:creationId xmlns:a16="http://schemas.microsoft.com/office/drawing/2014/main" id="{4F4474E5-C27A-1EBB-6876-E1F23E24950F}"/>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174236D8-9802-172A-F6D1-C9694CE41EB0}"/>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DC6A2D-C42B-200C-7A6A-A77E5A91F2BA}"/>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93686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2BD11C0E-34DA-55B2-999C-893D21E7B7EB}"/>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D8FD830-55FF-4F3C-367D-3A5112E27A93}"/>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0" name="Text Placeholder 29">
            <a:extLst>
              <a:ext uri="{FF2B5EF4-FFF2-40B4-BE49-F238E27FC236}">
                <a16:creationId xmlns:a16="http://schemas.microsoft.com/office/drawing/2014/main" id="{35D2919A-2638-9584-91DC-096D423C7534}"/>
              </a:ext>
            </a:extLst>
          </p:cNvPr>
          <p:cNvSpPr>
            <a:spLocks noGrp="1"/>
          </p:cNvSpPr>
          <p:nvPr>
            <p:ph type="body" sz="quarter" idx="10"/>
          </p:nvPr>
        </p:nvSpPr>
        <p:spPr>
          <a:xfrm>
            <a:off x="620184" y="1172634"/>
            <a:ext cx="11272013" cy="5314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BAA3B0C2-6392-6FE8-294E-35F4C9D9B842}"/>
              </a:ext>
            </a:extLst>
          </p:cNvPr>
          <p:cNvSpPr/>
          <p:nvPr userDrawn="1"/>
        </p:nvSpPr>
        <p:spPr>
          <a:xfrm>
            <a:off x="-2" y="184568"/>
            <a:ext cx="12192003" cy="772529"/>
          </a:xfrm>
          <a:prstGeom prst="rect">
            <a:avLst/>
          </a:prstGeom>
          <a:solidFill>
            <a:srgbClr val="1C4B9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red and blue text on a black background&#10;&#10;AI-generated content may be incorrect.">
            <a:extLst>
              <a:ext uri="{FF2B5EF4-FFF2-40B4-BE49-F238E27FC236}">
                <a16:creationId xmlns:a16="http://schemas.microsoft.com/office/drawing/2014/main" id="{E81FD61D-14A1-A246-4B62-35197A0ECDA0}"/>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7" name="Slide Number Placeholder 6">
            <a:extLst>
              <a:ext uri="{FF2B5EF4-FFF2-40B4-BE49-F238E27FC236}">
                <a16:creationId xmlns:a16="http://schemas.microsoft.com/office/drawing/2014/main" id="{B56945D3-000B-563F-0D64-3B0D9CC7E9C9}"/>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30F6007B-D646-6A48-5A4A-97AB30263319}"/>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451A5C-FA43-342F-177D-068533E0CC7D}"/>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62977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 1 column">
    <p:spTree>
      <p:nvGrpSpPr>
        <p:cNvPr id="1" name="Shape 31"/>
        <p:cNvGrpSpPr/>
        <p:nvPr/>
      </p:nvGrpSpPr>
      <p:grpSpPr>
        <a:xfrm>
          <a:off x="0" y="0"/>
          <a:ext cx="0" cy="0"/>
          <a:chOff x="0" y="0"/>
          <a:chExt cx="0" cy="0"/>
        </a:xfrm>
      </p:grpSpPr>
      <p:sp>
        <p:nvSpPr>
          <p:cNvPr id="33" name="Shape 33"/>
          <p:cNvSpPr/>
          <p:nvPr/>
        </p:nvSpPr>
        <p:spPr>
          <a:xfrm>
            <a:off x="0" y="184567"/>
            <a:ext cx="12192000" cy="753956"/>
          </a:xfrm>
          <a:prstGeom prst="rect">
            <a:avLst/>
          </a:prstGeom>
          <a:noFill/>
          <a:ln>
            <a:noFill/>
          </a:ln>
        </p:spPr>
        <p:txBody>
          <a:bodyPr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620184" y="1123090"/>
            <a:ext cx="11272013" cy="5364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0062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 1 column">
    <p:spTree>
      <p:nvGrpSpPr>
        <p:cNvPr id="1" name="Shape 31"/>
        <p:cNvGrpSpPr/>
        <p:nvPr/>
      </p:nvGrpSpPr>
      <p:grpSpPr>
        <a:xfrm>
          <a:off x="0" y="0"/>
          <a:ext cx="0" cy="0"/>
          <a:chOff x="0" y="0"/>
          <a:chExt cx="0" cy="0"/>
        </a:xfrm>
      </p:grpSpPr>
      <p:sp>
        <p:nvSpPr>
          <p:cNvPr id="4" name="Rectangle 3">
            <a:extLst>
              <a:ext uri="{FF2B5EF4-FFF2-40B4-BE49-F238E27FC236}">
                <a16:creationId xmlns:a16="http://schemas.microsoft.com/office/drawing/2014/main" id="{D9ED21B6-4533-A237-126B-5494F30D94B3}"/>
              </a:ext>
            </a:extLst>
          </p:cNvPr>
          <p:cNvSpPr/>
          <p:nvPr userDrawn="1"/>
        </p:nvSpPr>
        <p:spPr>
          <a:xfrm>
            <a:off x="0" y="1"/>
            <a:ext cx="121920" cy="957097"/>
          </a:xfrm>
          <a:prstGeom prst="rect">
            <a:avLst/>
          </a:prstGeom>
          <a:solidFill>
            <a:srgbClr val="201E56"/>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8AF46B5-358F-52B9-34C6-CAD444577B68}"/>
              </a:ext>
            </a:extLst>
          </p:cNvPr>
          <p:cNvSpPr/>
          <p:nvPr userDrawn="1"/>
        </p:nvSpPr>
        <p:spPr>
          <a:xfrm>
            <a:off x="1" y="957096"/>
            <a:ext cx="121920" cy="5900904"/>
          </a:xfrm>
          <a:prstGeom prst="rect">
            <a:avLst/>
          </a:prstGeom>
          <a:solidFill>
            <a:srgbClr val="6E8AB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143707-78CD-C78F-C879-EF61DB2F2526}"/>
              </a:ext>
            </a:extLst>
          </p:cNvPr>
          <p:cNvSpPr/>
          <p:nvPr userDrawn="1"/>
        </p:nvSpPr>
        <p:spPr>
          <a:xfrm>
            <a:off x="0" y="184567"/>
            <a:ext cx="12192000" cy="1390172"/>
          </a:xfrm>
          <a:prstGeom prst="rect">
            <a:avLst/>
          </a:prstGeom>
          <a:solidFill>
            <a:srgbClr val="1C4C9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619597" y="203139"/>
            <a:ext cx="11272601" cy="1371600"/>
          </a:xfrm>
          <a:prstGeom prst="rect">
            <a:avLst/>
          </a:prstGeom>
          <a:solidFill>
            <a:srgbClr val="1C4C95"/>
          </a:solidFill>
        </p:spPr>
        <p:txBody>
          <a:bodyPr lIns="91425" tIns="91425" rIns="91425" bIns="91425" anchor="ctr" anchorCtr="0"/>
          <a:lstStyle>
            <a:lvl1pPr lvl="0">
              <a:spcBef>
                <a:spcPts val="0"/>
              </a:spcBef>
              <a:defRPr sz="4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6" name="Text Placeholder 29">
            <a:extLst>
              <a:ext uri="{FF2B5EF4-FFF2-40B4-BE49-F238E27FC236}">
                <a16:creationId xmlns:a16="http://schemas.microsoft.com/office/drawing/2014/main" id="{B284FA33-38A9-EC0B-F9B4-8C1970446517}"/>
              </a:ext>
            </a:extLst>
          </p:cNvPr>
          <p:cNvSpPr>
            <a:spLocks noGrp="1"/>
          </p:cNvSpPr>
          <p:nvPr>
            <p:ph type="body" sz="quarter" idx="10"/>
          </p:nvPr>
        </p:nvSpPr>
        <p:spPr>
          <a:xfrm>
            <a:off x="620184" y="1759306"/>
            <a:ext cx="11272013" cy="47282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914377"/>
            <a:r>
              <a:rPr lang="en-US" sz="1200" kern="1200" dirty="0">
                <a:solidFill>
                  <a:prstClr val="black">
                    <a:tint val="75000"/>
                  </a:prstClr>
                </a:solidFill>
                <a:latin typeface="Calibri" panose="020F0502020204030204"/>
                <a:ea typeface="+mn-ea"/>
                <a:cs typeface="+mn-cs"/>
              </a:rPr>
              <a:t>Slide </a:t>
            </a:r>
            <a:fld id="{CE8EFBC1-741D-4A40-B928-922A7F4E1C7A}" type="slidenum">
              <a:rPr lang="en-US" sz="1200" kern="1200" smtClean="0">
                <a:solidFill>
                  <a:prstClr val="black">
                    <a:tint val="75000"/>
                  </a:prstClr>
                </a:solidFill>
                <a:latin typeface="Calibri" panose="020F0502020204030204"/>
                <a:ea typeface="+mn-ea"/>
                <a:cs typeface="+mn-cs"/>
              </a:rPr>
              <a:pPr defTabSz="914377"/>
              <a:t>‹#›</a:t>
            </a:fld>
            <a:endParaRPr lang="en-US" sz="1200" kern="1200" dirty="0">
              <a:solidFill>
                <a:prstClr val="black">
                  <a:tint val="75000"/>
                </a:prstClr>
              </a:solidFill>
              <a:latin typeface="Calibri" panose="020F0502020204030204"/>
              <a:ea typeface="+mn-ea"/>
              <a:cs typeface="+mn-cs"/>
            </a:endParaRPr>
          </a:p>
        </p:txBody>
      </p:sp>
      <p:pic>
        <p:nvPicPr>
          <p:cNvPr id="2" name="Picture 1" descr="A red and blue text on a black background&#10;&#10;AI-generated content may be incorrect.">
            <a:extLst>
              <a:ext uri="{FF2B5EF4-FFF2-40B4-BE49-F238E27FC236}">
                <a16:creationId xmlns:a16="http://schemas.microsoft.com/office/drawing/2014/main" id="{A487B47D-B7CA-2B2E-B0E2-6520A246FFA2}"/>
              </a:ext>
            </a:extLst>
          </p:cNvPr>
          <p:cNvPicPr>
            <a:picLocks noChangeAspect="1"/>
          </p:cNvPicPr>
          <p:nvPr userDrawn="1"/>
        </p:nvPicPr>
        <p:blipFill>
          <a:blip r:embed="rId2"/>
          <a:stretch>
            <a:fillRect/>
          </a:stretch>
        </p:blipFill>
        <p:spPr>
          <a:xfrm>
            <a:off x="100291" y="5933129"/>
            <a:ext cx="2016684" cy="1072067"/>
          </a:xfrm>
          <a:prstGeom prst="rect">
            <a:avLst/>
          </a:prstGeom>
        </p:spPr>
      </p:pic>
      <p:sp>
        <p:nvSpPr>
          <p:cNvPr id="9" name="Rectangle 8">
            <a:extLst>
              <a:ext uri="{FF2B5EF4-FFF2-40B4-BE49-F238E27FC236}">
                <a16:creationId xmlns:a16="http://schemas.microsoft.com/office/drawing/2014/main" id="{0E097991-A14B-1C3A-0F9A-91B661EC925C}"/>
              </a:ext>
            </a:extLst>
          </p:cNvPr>
          <p:cNvSpPr/>
          <p:nvPr userDrawn="1"/>
        </p:nvSpPr>
        <p:spPr>
          <a:xfrm>
            <a:off x="0" y="3714751"/>
            <a:ext cx="121920" cy="2773135"/>
          </a:xfrm>
          <a:prstGeom prst="rect">
            <a:avLst/>
          </a:prstGeom>
          <a:solidFill>
            <a:srgbClr val="DFDFD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D86E817-2208-FE07-3564-0FC999B5F50F}"/>
              </a:ext>
            </a:extLst>
          </p:cNvPr>
          <p:cNvSpPr/>
          <p:nvPr userDrawn="1"/>
        </p:nvSpPr>
        <p:spPr>
          <a:xfrm>
            <a:off x="0" y="4638675"/>
            <a:ext cx="121920" cy="1352540"/>
          </a:xfrm>
          <a:prstGeom prst="rect">
            <a:avLst/>
          </a:prstGeom>
          <a:solidFill>
            <a:srgbClr val="859F9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7012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7F6491FB-63AD-4A2E-A2E4-F2535A20F99D}" type="datetimeFigureOut">
              <a:rPr lang="en-US" smtClean="0">
                <a:solidFill>
                  <a:prstClr val="black">
                    <a:tint val="75000"/>
                  </a:prstClr>
                </a:solidFill>
                <a:latin typeface="Calibri" panose="020F0502020204030204"/>
              </a:rPr>
              <a:pPr defTabSz="914377"/>
              <a:t>3/23/2026</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CE8EFBC1-741D-4A40-B928-922A7F4E1C7A}" type="slidenum">
              <a:rPr lang="en-US" smtClean="0">
                <a:solidFill>
                  <a:prstClr val="black">
                    <a:tint val="75000"/>
                  </a:prstClr>
                </a:solidFill>
                <a:latin typeface="Calibri" panose="020F0502020204030204"/>
              </a:rPr>
              <a:pPr defTabSz="914377"/>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4754655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9" r:id="rId5"/>
    <p:sldLayoutId id="2147483670" r:id="rId6"/>
    <p:sldLayoutId id="2147483671" r:id="rId7"/>
    <p:sldLayoutId id="2147483672" r:id="rId8"/>
    <p:sldLayoutId id="2147483673" r:id="rId9"/>
    <p:sldLayoutId id="2147483674" r:id="rId10"/>
  </p:sldLayoutIdLst>
  <p:hf sldNum="0" hdr="0" ftr="0" dt="0"/>
  <p:txStyles>
    <p:titleStyle>
      <a:lvl1pPr algn="l" defTabSz="914377"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p:titleStyle>
    <p:bodyStyle>
      <a:lvl1pPr marL="393690" indent="-393690" algn="l" defTabSz="914377" rtl="0" eaLnBrk="1" latinLnBrk="0" hangingPunct="1">
        <a:lnSpc>
          <a:spcPct val="90000"/>
        </a:lnSpc>
        <a:spcBef>
          <a:spcPts val="1000"/>
        </a:spcBef>
        <a:spcAft>
          <a:spcPts val="1600"/>
        </a:spcAft>
        <a:buClr>
          <a:schemeClr val="accent5"/>
        </a:buClr>
        <a:buSzPct val="120000"/>
        <a:buFont typeface="Arial" panose="020B0604020202020204" pitchFamily="34" charset="0"/>
        <a:buChar char="•"/>
        <a:tabLst/>
        <a:defRPr sz="3733" kern="1200">
          <a:solidFill>
            <a:schemeClr val="tx1"/>
          </a:solidFill>
          <a:latin typeface="+mn-lt"/>
          <a:ea typeface="+mn-ea"/>
          <a:cs typeface="+mn-cs"/>
        </a:defRPr>
      </a:lvl1pPr>
      <a:lvl2pPr marL="774681" indent="-317492"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3200" kern="1200">
          <a:solidFill>
            <a:schemeClr val="tx1"/>
          </a:solidFill>
          <a:latin typeface="+mn-lt"/>
          <a:ea typeface="+mn-ea"/>
          <a:cs typeface="+mn-cs"/>
        </a:defRPr>
      </a:lvl2pPr>
      <a:lvl3pPr marL="1233986" indent="-319609"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2400" kern="1200">
          <a:solidFill>
            <a:schemeClr val="tx1"/>
          </a:solidFill>
          <a:latin typeface="+mn-lt"/>
          <a:ea typeface="+mn-ea"/>
          <a:cs typeface="+mn-cs"/>
        </a:defRPr>
      </a:lvl3pPr>
      <a:lvl4pPr marL="1676358" indent="-300559"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r>
              <a:rPr lang="en-US">
                <a:solidFill>
                  <a:prstClr val="black">
                    <a:tint val="75000"/>
                  </a:prstClr>
                </a:solidFill>
                <a:latin typeface="Calibri" panose="020F0502020204030204"/>
              </a:rPr>
              <a:t>RWHAP 2025</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CE8EFBC1-741D-4A40-B928-922A7F4E1C7A}" type="slidenum">
              <a:rPr lang="en-US" smtClean="0">
                <a:solidFill>
                  <a:prstClr val="black">
                    <a:tint val="75000"/>
                  </a:prstClr>
                </a:solidFill>
                <a:latin typeface="Calibri" panose="020F0502020204030204"/>
              </a:rPr>
              <a:pPr defTabSz="914377"/>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3634099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sldNum="0" hdr="0" ftr="0" dt="0"/>
  <p:txStyles>
    <p:titleStyle>
      <a:lvl1pPr algn="l" defTabSz="914377"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p:titleStyle>
    <p:bodyStyle>
      <a:lvl1pPr marL="393690" indent="-393690" algn="l" defTabSz="914377" rtl="0" eaLnBrk="1" latinLnBrk="0" hangingPunct="1">
        <a:lnSpc>
          <a:spcPct val="90000"/>
        </a:lnSpc>
        <a:spcBef>
          <a:spcPts val="1000"/>
        </a:spcBef>
        <a:spcAft>
          <a:spcPts val="1600"/>
        </a:spcAft>
        <a:buClr>
          <a:schemeClr val="accent5"/>
        </a:buClr>
        <a:buSzPct val="120000"/>
        <a:buFont typeface="Arial" panose="020B0604020202020204" pitchFamily="34" charset="0"/>
        <a:buChar char="•"/>
        <a:tabLst/>
        <a:defRPr sz="3733" kern="1200">
          <a:solidFill>
            <a:schemeClr val="tx1"/>
          </a:solidFill>
          <a:latin typeface="+mn-lt"/>
          <a:ea typeface="+mn-ea"/>
          <a:cs typeface="+mn-cs"/>
        </a:defRPr>
      </a:lvl1pPr>
      <a:lvl2pPr marL="774681" indent="-317492"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3200" kern="1200">
          <a:solidFill>
            <a:schemeClr val="tx1"/>
          </a:solidFill>
          <a:latin typeface="+mn-lt"/>
          <a:ea typeface="+mn-ea"/>
          <a:cs typeface="+mn-cs"/>
        </a:defRPr>
      </a:lvl2pPr>
      <a:lvl3pPr marL="1233986" indent="-319609"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2400" kern="1200">
          <a:solidFill>
            <a:schemeClr val="tx1"/>
          </a:solidFill>
          <a:latin typeface="+mn-lt"/>
          <a:ea typeface="+mn-ea"/>
          <a:cs typeface="+mn-cs"/>
        </a:defRPr>
      </a:lvl3pPr>
      <a:lvl4pPr marL="1676358" indent="-300559"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136035"/>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1" y="1"/>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6593" y="220765"/>
            <a:ext cx="30777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8525" y="247655"/>
            <a:ext cx="403913"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459" y="6356351"/>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March 23,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5"/>
          <a:stretch>
            <a:fillRect/>
          </a:stretch>
        </p:blipFill>
        <p:spPr>
          <a:xfrm>
            <a:off x="9579654" y="5713237"/>
            <a:ext cx="2190827" cy="897108"/>
          </a:xfrm>
          <a:prstGeom prst="rect">
            <a:avLst/>
          </a:prstGeom>
        </p:spPr>
      </p:pic>
    </p:spTree>
    <p:extLst>
      <p:ext uri="{BB962C8B-B14F-4D97-AF65-F5344CB8AC3E}">
        <p14:creationId xmlns:p14="http://schemas.microsoft.com/office/powerpoint/2010/main" val="19769244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fade/>
  </p:transition>
  <p:hf sldNum="0" hdr="0" ft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28.xml"/><Relationship Id="rId4" Type="http://schemas.openxmlformats.org/officeDocument/2006/relationships/hyperlink" Target="http://www.hiv.uw.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DF11B-DE25-295F-8C5E-8EEA54F82705}"/>
              </a:ext>
            </a:extLst>
          </p:cNvPr>
          <p:cNvSpPr>
            <a:spLocks noGrp="1"/>
          </p:cNvSpPr>
          <p:nvPr>
            <p:ph type="ctrTitle"/>
          </p:nvPr>
        </p:nvSpPr>
        <p:spPr>
          <a:xfrm>
            <a:off x="1524000" y="1047879"/>
            <a:ext cx="9144000" cy="2387600"/>
          </a:xfrm>
        </p:spPr>
        <p:txBody>
          <a:bodyPr>
            <a:normAutofit/>
          </a:bodyPr>
          <a:lstStyle/>
          <a:p>
            <a:r>
              <a:rPr lang="en-US" sz="4400" b="1" dirty="0">
                <a:cs typeface="Arial"/>
              </a:rPr>
              <a:t>Identifying and Addressing Challenges to Successful Aging in Persons with HIV</a:t>
            </a:r>
          </a:p>
        </p:txBody>
      </p:sp>
      <p:sp>
        <p:nvSpPr>
          <p:cNvPr id="5" name="Subtitle 4">
            <a:extLst>
              <a:ext uri="{FF2B5EF4-FFF2-40B4-BE49-F238E27FC236}">
                <a16:creationId xmlns:a16="http://schemas.microsoft.com/office/drawing/2014/main" id="{52CCC33E-D345-632B-5F94-783917242642}"/>
              </a:ext>
            </a:extLst>
          </p:cNvPr>
          <p:cNvSpPr>
            <a:spLocks noGrp="1"/>
          </p:cNvSpPr>
          <p:nvPr>
            <p:ph type="subTitle" idx="1"/>
          </p:nvPr>
        </p:nvSpPr>
        <p:spPr>
          <a:xfrm>
            <a:off x="1524000" y="4184429"/>
            <a:ext cx="9144000" cy="1360918"/>
          </a:xfrm>
        </p:spPr>
        <p:txBody>
          <a:bodyPr/>
          <a:lstStyle/>
          <a:p>
            <a:r>
              <a:rPr lang="en-US" dirty="0"/>
              <a:t>Caryn G. Morse, MD, MPH</a:t>
            </a:r>
          </a:p>
          <a:p>
            <a:r>
              <a:rPr lang="en-US" dirty="0"/>
              <a:t>Wake Forest School of Medicine</a:t>
            </a:r>
          </a:p>
          <a:p>
            <a:r>
              <a:rPr lang="en-US" dirty="0"/>
              <a:t>Winston-Salem, NC</a:t>
            </a:r>
          </a:p>
        </p:txBody>
      </p:sp>
    </p:spTree>
    <p:extLst>
      <p:ext uri="{BB962C8B-B14F-4D97-AF65-F5344CB8AC3E}">
        <p14:creationId xmlns:p14="http://schemas.microsoft.com/office/powerpoint/2010/main" val="113692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0BB-1D9F-67D1-E2A9-659405D1BF7C}"/>
              </a:ext>
            </a:extLst>
          </p:cNvPr>
          <p:cNvSpPr>
            <a:spLocks noGrp="1"/>
          </p:cNvSpPr>
          <p:nvPr>
            <p:ph type="title"/>
          </p:nvPr>
        </p:nvSpPr>
        <p:spPr>
          <a:xfrm>
            <a:off x="543426" y="803702"/>
            <a:ext cx="10515600" cy="652463"/>
          </a:xfrm>
        </p:spPr>
        <p:txBody>
          <a:bodyPr/>
          <a:lstStyle/>
          <a:p>
            <a:r>
              <a:rPr lang="en-US" b="1" dirty="0"/>
              <a:t>What are geriatric syndromes?</a:t>
            </a:r>
          </a:p>
        </p:txBody>
      </p:sp>
      <p:sp>
        <p:nvSpPr>
          <p:cNvPr id="3" name="Content Placeholder 2">
            <a:extLst>
              <a:ext uri="{FF2B5EF4-FFF2-40B4-BE49-F238E27FC236}">
                <a16:creationId xmlns:a16="http://schemas.microsoft.com/office/drawing/2014/main" id="{EAD7BA10-4A47-3180-4755-60855E34FF8D}"/>
              </a:ext>
            </a:extLst>
          </p:cNvPr>
          <p:cNvSpPr>
            <a:spLocks noGrp="1"/>
          </p:cNvSpPr>
          <p:nvPr>
            <p:ph sz="half" idx="1"/>
          </p:nvPr>
        </p:nvSpPr>
        <p:spPr>
          <a:xfrm>
            <a:off x="653828" y="1715347"/>
            <a:ext cx="5556472" cy="4461962"/>
          </a:xfrm>
        </p:spPr>
        <p:txBody>
          <a:bodyPr lIns="91440" tIns="45720" rIns="91440" bIns="45720" anchor="t">
            <a:normAutofit/>
          </a:bodyPr>
          <a:lstStyle/>
          <a:p>
            <a:r>
              <a:rPr lang="en-US" sz="2800" dirty="0">
                <a:cs typeface="Arial"/>
              </a:rPr>
              <a:t>Conditions in aging adults that don’t fit into a single organ-specific disease category</a:t>
            </a:r>
            <a:endParaRPr lang="en-US" sz="2800"/>
          </a:p>
          <a:p>
            <a:endParaRPr lang="en-US" sz="2800" dirty="0">
              <a:cs typeface="Arial"/>
            </a:endParaRPr>
          </a:p>
          <a:p>
            <a:r>
              <a:rPr lang="en-US" sz="2800">
                <a:cs typeface="Arial"/>
              </a:rPr>
              <a:t>Have multiple causes</a:t>
            </a:r>
            <a:endParaRPr lang="en-US" sz="3700"/>
          </a:p>
          <a:p>
            <a:endParaRPr lang="en-US" sz="2800" dirty="0">
              <a:cs typeface="Arial"/>
            </a:endParaRPr>
          </a:p>
          <a:p>
            <a:r>
              <a:rPr lang="en-US" sz="2800">
                <a:cs typeface="Arial"/>
              </a:rPr>
              <a:t>Share risk factors &amp; mechanisms</a:t>
            </a:r>
            <a:endParaRPr lang="en-US" sz="2800"/>
          </a:p>
          <a:p>
            <a:r>
              <a:rPr lang="en-US" sz="2800" dirty="0">
                <a:cs typeface="Arial"/>
                <a:sym typeface="Symbol" panose="05050102010706020507" pitchFamily="18" charset="2"/>
              </a:rPr>
              <a:t> </a:t>
            </a:r>
            <a:r>
              <a:rPr lang="en-US" sz="2800">
                <a:cs typeface="Arial"/>
              </a:rPr>
              <a:t>morbidity and mortality</a:t>
            </a:r>
            <a:endParaRPr lang="en-US" sz="2800"/>
          </a:p>
        </p:txBody>
      </p:sp>
      <p:pic>
        <p:nvPicPr>
          <p:cNvPr id="11" name="Content Placeholder 10">
            <a:extLst>
              <a:ext uri="{FF2B5EF4-FFF2-40B4-BE49-F238E27FC236}">
                <a16:creationId xmlns:a16="http://schemas.microsoft.com/office/drawing/2014/main" id="{EFDB366C-EA93-5DA6-1A99-CE651C1F341C}"/>
              </a:ext>
            </a:extLst>
          </p:cNvPr>
          <p:cNvPicPr>
            <a:picLocks noGrp="1" noChangeAspect="1"/>
          </p:cNvPicPr>
          <p:nvPr>
            <p:ph sz="half" idx="2"/>
          </p:nvPr>
        </p:nvPicPr>
        <p:blipFill>
          <a:blip r:embed="rId3"/>
          <a:stretch>
            <a:fillRect/>
          </a:stretch>
        </p:blipFill>
        <p:spPr>
          <a:xfrm>
            <a:off x="6096000" y="2044678"/>
            <a:ext cx="5866913" cy="3526389"/>
          </a:xfrm>
          <a:prstGeom prst="rect">
            <a:avLst/>
          </a:prstGeom>
        </p:spPr>
      </p:pic>
      <p:sp>
        <p:nvSpPr>
          <p:cNvPr id="12" name="TextBox 11">
            <a:extLst>
              <a:ext uri="{FF2B5EF4-FFF2-40B4-BE49-F238E27FC236}">
                <a16:creationId xmlns:a16="http://schemas.microsoft.com/office/drawing/2014/main" id="{1AE197AE-CC25-A125-5AF6-1B8CBB9A706F}"/>
              </a:ext>
            </a:extLst>
          </p:cNvPr>
          <p:cNvSpPr txBox="1"/>
          <p:nvPr/>
        </p:nvSpPr>
        <p:spPr>
          <a:xfrm>
            <a:off x="113675" y="6447909"/>
            <a:ext cx="2773252" cy="307777"/>
          </a:xfrm>
          <a:prstGeom prst="rect">
            <a:avLst/>
          </a:prstGeom>
          <a:noFill/>
        </p:spPr>
        <p:txBody>
          <a:bodyPr wrap="square" rtlCol="0">
            <a:spAutoFit/>
          </a:bodyPr>
          <a:lstStyle/>
          <a:p>
            <a:r>
              <a:rPr lang="en-US" sz="1400" dirty="0"/>
              <a:t>Greene et al. </a:t>
            </a:r>
            <a:r>
              <a:rPr lang="en-US" sz="1400" i="1" dirty="0"/>
              <a:t>JAIDS</a:t>
            </a:r>
            <a:r>
              <a:rPr lang="en-US" sz="1400" dirty="0"/>
              <a:t> 2015  </a:t>
            </a:r>
          </a:p>
        </p:txBody>
      </p:sp>
    </p:spTree>
    <p:extLst>
      <p:ext uri="{BB962C8B-B14F-4D97-AF65-F5344CB8AC3E}">
        <p14:creationId xmlns:p14="http://schemas.microsoft.com/office/powerpoint/2010/main" val="301497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7BAC-0439-D1F0-4E0C-1E36D074BF99}"/>
              </a:ext>
            </a:extLst>
          </p:cNvPr>
          <p:cNvSpPr>
            <a:spLocks noGrp="1"/>
          </p:cNvSpPr>
          <p:nvPr>
            <p:ph type="title"/>
          </p:nvPr>
        </p:nvSpPr>
        <p:spPr>
          <a:xfrm>
            <a:off x="696495" y="783557"/>
            <a:ext cx="10515600" cy="895711"/>
          </a:xfrm>
        </p:spPr>
        <p:txBody>
          <a:bodyPr>
            <a:normAutofit/>
          </a:bodyPr>
          <a:lstStyle/>
          <a:p>
            <a:r>
              <a:rPr lang="en-US" sz="3600" b="1" dirty="0">
                <a:cs typeface="Arial"/>
              </a:rPr>
              <a:t>What is cognitive impairment?</a:t>
            </a:r>
          </a:p>
        </p:txBody>
      </p:sp>
      <p:sp>
        <p:nvSpPr>
          <p:cNvPr id="9" name="Content Placeholder 8">
            <a:extLst>
              <a:ext uri="{FF2B5EF4-FFF2-40B4-BE49-F238E27FC236}">
                <a16:creationId xmlns:a16="http://schemas.microsoft.com/office/drawing/2014/main" id="{074F218F-EA5E-68A7-7DC2-2A29A1928C8B}"/>
              </a:ext>
            </a:extLst>
          </p:cNvPr>
          <p:cNvSpPr>
            <a:spLocks noGrp="1"/>
          </p:cNvSpPr>
          <p:nvPr>
            <p:ph idx="1"/>
          </p:nvPr>
        </p:nvSpPr>
        <p:spPr>
          <a:xfrm>
            <a:off x="838200" y="1505416"/>
            <a:ext cx="10646044" cy="4671548"/>
          </a:xfrm>
        </p:spPr>
        <p:txBody>
          <a:bodyPr lIns="91440" tIns="45720" rIns="91440" bIns="45720" anchor="t"/>
          <a:lstStyle/>
          <a:p>
            <a:r>
              <a:rPr lang="en-US" sz="3200">
                <a:cs typeface="Arial"/>
              </a:rPr>
              <a:t>Abnormal decline in cognitive function with age</a:t>
            </a:r>
            <a:endParaRPr lang="en-US" sz="3200" dirty="0">
              <a:cs typeface="Arial"/>
            </a:endParaRPr>
          </a:p>
          <a:p>
            <a:r>
              <a:rPr lang="en-US" sz="3200" dirty="0">
                <a:cs typeface="Arial"/>
              </a:rPr>
              <a:t>Symptoms may include:</a:t>
            </a:r>
          </a:p>
          <a:p>
            <a:pPr marL="1066165" lvl="1"/>
            <a:r>
              <a:rPr lang="en-US" sz="2400" dirty="0">
                <a:cs typeface="Arial"/>
              </a:rPr>
              <a:t>Frequently forgetting recent events, conversations</a:t>
            </a:r>
          </a:p>
          <a:p>
            <a:pPr marL="1066165" lvl="1"/>
            <a:r>
              <a:rPr lang="en-US" sz="2400" dirty="0">
                <a:cs typeface="Arial"/>
              </a:rPr>
              <a:t>Difficulty focusing or concentrating</a:t>
            </a:r>
          </a:p>
          <a:p>
            <a:pPr marL="1066165" lvl="1"/>
            <a:r>
              <a:rPr lang="en-US" sz="2400" dirty="0">
                <a:cs typeface="Arial"/>
              </a:rPr>
              <a:t>Trouble solving problems, planning or organizing tasks</a:t>
            </a:r>
          </a:p>
          <a:p>
            <a:pPr marL="1066165" lvl="1"/>
            <a:r>
              <a:rPr lang="en-US" sz="2400" dirty="0">
                <a:cs typeface="Arial"/>
              </a:rPr>
              <a:t>Getting lost in familiar places</a:t>
            </a:r>
          </a:p>
          <a:p>
            <a:pPr lvl="1"/>
            <a:endParaRPr lang="en-US" dirty="0"/>
          </a:p>
        </p:txBody>
      </p:sp>
      <p:grpSp>
        <p:nvGrpSpPr>
          <p:cNvPr id="6" name="Group 5">
            <a:extLst>
              <a:ext uri="{FF2B5EF4-FFF2-40B4-BE49-F238E27FC236}">
                <a16:creationId xmlns:a16="http://schemas.microsoft.com/office/drawing/2014/main" id="{D3C81680-5D8E-6673-9975-A081177BAE46}"/>
              </a:ext>
            </a:extLst>
          </p:cNvPr>
          <p:cNvGrpSpPr/>
          <p:nvPr/>
        </p:nvGrpSpPr>
        <p:grpSpPr>
          <a:xfrm>
            <a:off x="1615730" y="4525682"/>
            <a:ext cx="7783551" cy="1962614"/>
            <a:chOff x="2230244" y="4059045"/>
            <a:chExt cx="7783551" cy="1962614"/>
          </a:xfrm>
        </p:grpSpPr>
        <p:graphicFrame>
          <p:nvGraphicFramePr>
            <p:cNvPr id="10" name="Content Placeholder 6">
              <a:extLst>
                <a:ext uri="{FF2B5EF4-FFF2-40B4-BE49-F238E27FC236}">
                  <a16:creationId xmlns:a16="http://schemas.microsoft.com/office/drawing/2014/main" id="{1FB65D1C-A8FD-A395-866F-E6E76EB33E4F}"/>
                </a:ext>
              </a:extLst>
            </p:cNvPr>
            <p:cNvGraphicFramePr>
              <a:graphicFrameLocks/>
            </p:cNvGraphicFramePr>
            <p:nvPr>
              <p:extLst>
                <p:ext uri="{D42A27DB-BD31-4B8C-83A1-F6EECF244321}">
                  <p14:modId xmlns:p14="http://schemas.microsoft.com/office/powerpoint/2010/main" val="3120274716"/>
                </p:ext>
              </p:extLst>
            </p:nvPr>
          </p:nvGraphicFramePr>
          <p:xfrm>
            <a:off x="2230244" y="4059045"/>
            <a:ext cx="7783551" cy="196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8B05E49-30A7-3E58-19B8-9F06D2E85A0C}"/>
                </a:ext>
              </a:extLst>
            </p:cNvPr>
            <p:cNvSpPr txBox="1"/>
            <p:nvPr/>
          </p:nvSpPr>
          <p:spPr>
            <a:xfrm>
              <a:off x="4730903" y="4282068"/>
              <a:ext cx="4922645" cy="461665"/>
            </a:xfrm>
            <a:prstGeom prst="rect">
              <a:avLst/>
            </a:prstGeom>
            <a:noFill/>
          </p:spPr>
          <p:txBody>
            <a:bodyPr wrap="square">
              <a:spAutoFit/>
            </a:bodyPr>
            <a:lstStyle/>
            <a:p>
              <a:r>
                <a:rPr lang="en-US" sz="2400" dirty="0"/>
                <a:t>DOES NOT AFFECT FUNCTION</a:t>
              </a:r>
            </a:p>
          </p:txBody>
        </p:sp>
        <p:sp>
          <p:nvSpPr>
            <p:cNvPr id="5" name="TextBox 4">
              <a:extLst>
                <a:ext uri="{FF2B5EF4-FFF2-40B4-BE49-F238E27FC236}">
                  <a16:creationId xmlns:a16="http://schemas.microsoft.com/office/drawing/2014/main" id="{DECB7A2F-E2A8-EC49-2C9E-6C439B9A3E56}"/>
                </a:ext>
              </a:extLst>
            </p:cNvPr>
            <p:cNvSpPr txBox="1"/>
            <p:nvPr/>
          </p:nvSpPr>
          <p:spPr>
            <a:xfrm>
              <a:off x="4730903" y="5315414"/>
              <a:ext cx="4401945" cy="461665"/>
            </a:xfrm>
            <a:prstGeom prst="rect">
              <a:avLst/>
            </a:prstGeom>
            <a:noFill/>
          </p:spPr>
          <p:txBody>
            <a:bodyPr wrap="square">
              <a:spAutoFit/>
            </a:bodyPr>
            <a:lstStyle/>
            <a:p>
              <a:r>
                <a:rPr lang="en-US" sz="2400" dirty="0"/>
                <a:t>IMPAIRS FUNCTION</a:t>
              </a:r>
            </a:p>
          </p:txBody>
        </p:sp>
      </p:grpSp>
    </p:spTree>
    <p:extLst>
      <p:ext uri="{BB962C8B-B14F-4D97-AF65-F5344CB8AC3E}">
        <p14:creationId xmlns:p14="http://schemas.microsoft.com/office/powerpoint/2010/main" val="2709228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F2A3-589A-12AF-CFE4-4949763C7EC6}"/>
              </a:ext>
            </a:extLst>
          </p:cNvPr>
          <p:cNvSpPr>
            <a:spLocks noGrp="1"/>
          </p:cNvSpPr>
          <p:nvPr>
            <p:ph type="title"/>
          </p:nvPr>
        </p:nvSpPr>
        <p:spPr>
          <a:xfrm>
            <a:off x="402822" y="796144"/>
            <a:ext cx="11041487" cy="1085303"/>
          </a:xfrm>
        </p:spPr>
        <p:txBody>
          <a:bodyPr>
            <a:noAutofit/>
          </a:bodyPr>
          <a:lstStyle/>
          <a:p>
            <a:r>
              <a:rPr lang="en-US" sz="3600" b="1" dirty="0">
                <a:cs typeface="Arial"/>
              </a:rPr>
              <a:t>HIV-associated Neurocognitive Disorders (HAND)</a:t>
            </a:r>
          </a:p>
        </p:txBody>
      </p:sp>
      <p:sp>
        <p:nvSpPr>
          <p:cNvPr id="3" name="Content Placeholder 2">
            <a:extLst>
              <a:ext uri="{FF2B5EF4-FFF2-40B4-BE49-F238E27FC236}">
                <a16:creationId xmlns:a16="http://schemas.microsoft.com/office/drawing/2014/main" id="{BE591EAA-56EC-D49F-72C8-58AF2BA94F66}"/>
              </a:ext>
            </a:extLst>
          </p:cNvPr>
          <p:cNvSpPr>
            <a:spLocks noGrp="1"/>
          </p:cNvSpPr>
          <p:nvPr>
            <p:ph idx="1"/>
          </p:nvPr>
        </p:nvSpPr>
        <p:spPr>
          <a:xfrm>
            <a:off x="756619" y="1602828"/>
            <a:ext cx="10609881" cy="4673115"/>
          </a:xfrm>
        </p:spPr>
        <p:txBody>
          <a:bodyPr lIns="91440" tIns="45720" rIns="91440" bIns="45720" anchor="t">
            <a:normAutofit fontScale="92500" lnSpcReduction="20000"/>
          </a:bodyPr>
          <a:lstStyle/>
          <a:p>
            <a:r>
              <a:rPr lang="en-US" sz="3700">
                <a:cs typeface="Arial"/>
              </a:rPr>
              <a:t>Impacts ~20-50% people with HIV</a:t>
            </a:r>
            <a:endParaRPr lang="en-US" dirty="0"/>
          </a:p>
          <a:p>
            <a:r>
              <a:rPr lang="en-US" sz="3700">
                <a:cs typeface="Arial"/>
              </a:rPr>
              <a:t>Prevalence varies with diagnostic criteria, ART, cohort</a:t>
            </a:r>
            <a:endParaRPr lang="en-US" sz="2000"/>
          </a:p>
          <a:p>
            <a:pPr marL="1066165" lvl="1">
              <a:buChar char="•"/>
            </a:pPr>
            <a:r>
              <a:rPr lang="en-US" dirty="0">
                <a:cs typeface="Arial"/>
              </a:rPr>
              <a:t>Effective ART has reduced the </a:t>
            </a:r>
            <a:r>
              <a:rPr lang="en-US">
                <a:cs typeface="Arial"/>
              </a:rPr>
              <a:t>incidence of severe impairment</a:t>
            </a:r>
            <a:endParaRPr lang="en-US" dirty="0">
              <a:cs typeface="Arial"/>
            </a:endParaRPr>
          </a:p>
          <a:p>
            <a:r>
              <a:rPr lang="en-US" sz="3700" dirty="0">
                <a:cs typeface="Arial"/>
              </a:rPr>
              <a:t>Risk factors: </a:t>
            </a:r>
            <a:r>
              <a:rPr lang="en-US" sz="3700" dirty="0">
                <a:cs typeface="Arial"/>
                <a:sym typeface="Symbol" panose="05050102010706020507" pitchFamily="18" charset="2"/>
              </a:rPr>
              <a:t> </a:t>
            </a:r>
            <a:r>
              <a:rPr lang="en-US" sz="3700">
                <a:cs typeface="Arial"/>
              </a:rPr>
              <a:t>HIV RNA, low nadir CD4, older age</a:t>
            </a:r>
          </a:p>
          <a:p>
            <a:pPr marL="1066165" lvl="1">
              <a:buChar char="•"/>
            </a:pPr>
            <a:r>
              <a:rPr lang="en-US">
                <a:solidFill>
                  <a:srgbClr val="222222"/>
                </a:solidFill>
                <a:cs typeface="Arial"/>
              </a:rPr>
              <a:t>Female</a:t>
            </a:r>
            <a:r>
              <a:rPr lang="en-US">
                <a:cs typeface="Arial"/>
              </a:rPr>
              <a:t> sex, vascular disease, diabetes, substance use, hepatitis co-infection</a:t>
            </a:r>
            <a:endParaRPr lang="en-US"/>
          </a:p>
          <a:p>
            <a:r>
              <a:rPr lang="en-US" dirty="0"/>
              <a:t>Multiple etiologies, ?multifactorial</a:t>
            </a:r>
          </a:p>
          <a:p>
            <a:r>
              <a:rPr lang="en-US" dirty="0"/>
              <a:t>Classic presentation: subcortical dementia</a:t>
            </a:r>
          </a:p>
          <a:p>
            <a:pPr marL="1066165" lvl="1">
              <a:buFont typeface="Arial" pitchFamily="2" charset="2"/>
              <a:buChar char="•"/>
            </a:pPr>
            <a:r>
              <a:rPr lang="en-US" dirty="0">
                <a:cs typeface="Arial"/>
              </a:rPr>
              <a:t>Impaired attention and executive function, motor symptoms (slowing, incoordination) and behavior/mood changes</a:t>
            </a:r>
          </a:p>
        </p:txBody>
      </p:sp>
      <p:sp>
        <p:nvSpPr>
          <p:cNvPr id="6" name="TextBox 5">
            <a:extLst>
              <a:ext uri="{FF2B5EF4-FFF2-40B4-BE49-F238E27FC236}">
                <a16:creationId xmlns:a16="http://schemas.microsoft.com/office/drawing/2014/main" id="{738A0D42-62BE-E69E-42DA-85F971976131}"/>
              </a:ext>
            </a:extLst>
          </p:cNvPr>
          <p:cNvSpPr txBox="1"/>
          <p:nvPr/>
        </p:nvSpPr>
        <p:spPr>
          <a:xfrm>
            <a:off x="284351" y="6415643"/>
            <a:ext cx="6393051" cy="307777"/>
          </a:xfrm>
          <a:prstGeom prst="rect">
            <a:avLst/>
          </a:prstGeom>
          <a:noFill/>
        </p:spPr>
        <p:txBody>
          <a:bodyPr wrap="square" rtlCol="0">
            <a:spAutoFit/>
          </a:bodyPr>
          <a:lstStyle/>
          <a:p>
            <a:r>
              <a:rPr lang="en-US" sz="1400" dirty="0"/>
              <a:t>Wei J et al. </a:t>
            </a:r>
            <a:r>
              <a:rPr lang="en-US" sz="1400" i="1" dirty="0"/>
              <a:t>Front Neurology </a:t>
            </a:r>
            <a:r>
              <a:rPr lang="en-US" sz="1400" dirty="0"/>
              <a:t>2020</a:t>
            </a:r>
          </a:p>
        </p:txBody>
      </p:sp>
    </p:spTree>
    <p:extLst>
      <p:ext uri="{BB962C8B-B14F-4D97-AF65-F5344CB8AC3E}">
        <p14:creationId xmlns:p14="http://schemas.microsoft.com/office/powerpoint/2010/main" val="3411983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ACD8D3C-41B8-A71C-CFCC-F77FE1F7A779}"/>
              </a:ext>
            </a:extLst>
          </p:cNvPr>
          <p:cNvPicPr>
            <a:picLocks noGrp="1" noChangeAspect="1"/>
          </p:cNvPicPr>
          <p:nvPr>
            <p:ph idx="1"/>
          </p:nvPr>
        </p:nvPicPr>
        <p:blipFill>
          <a:blip r:embed="rId4"/>
          <a:srcRect t="1027" r="2602" b="-352"/>
          <a:stretch>
            <a:fillRect/>
          </a:stretch>
        </p:blipFill>
        <p:spPr>
          <a:xfrm>
            <a:off x="1954754" y="1156863"/>
            <a:ext cx="7606086" cy="5421654"/>
          </a:xfrm>
          <a:prstGeom prst="rect">
            <a:avLst/>
          </a:prstGeom>
          <a:solidFill>
            <a:schemeClr val="accent5">
              <a:lumMod val="20000"/>
              <a:lumOff val="80000"/>
              <a:alpha val="60000"/>
            </a:schemeClr>
          </a:solidFill>
        </p:spPr>
      </p:pic>
      <p:sp>
        <p:nvSpPr>
          <p:cNvPr id="2" name="Title 1">
            <a:extLst>
              <a:ext uri="{FF2B5EF4-FFF2-40B4-BE49-F238E27FC236}">
                <a16:creationId xmlns:a16="http://schemas.microsoft.com/office/drawing/2014/main" id="{4DA2CB11-6F82-CA9A-03D7-9D9A84972496}"/>
              </a:ext>
            </a:extLst>
          </p:cNvPr>
          <p:cNvSpPr>
            <a:spLocks noGrp="1"/>
          </p:cNvSpPr>
          <p:nvPr>
            <p:ph type="title"/>
          </p:nvPr>
        </p:nvSpPr>
        <p:spPr>
          <a:xfrm>
            <a:off x="197005" y="725063"/>
            <a:ext cx="10515600" cy="320097"/>
          </a:xfrm>
        </p:spPr>
        <p:txBody>
          <a:bodyPr>
            <a:normAutofit fontScale="90000"/>
          </a:bodyPr>
          <a:lstStyle/>
          <a:p>
            <a:r>
              <a:rPr lang="en-US" sz="3200" b="1" dirty="0"/>
              <a:t>Causes of cognitive impairment in people with HIV</a:t>
            </a:r>
          </a:p>
        </p:txBody>
      </p:sp>
      <p:sp>
        <p:nvSpPr>
          <p:cNvPr id="3" name="TextBox 2">
            <a:extLst>
              <a:ext uri="{FF2B5EF4-FFF2-40B4-BE49-F238E27FC236}">
                <a16:creationId xmlns:a16="http://schemas.microsoft.com/office/drawing/2014/main" id="{48E5FA51-43E3-E78A-8967-BA0123E2A77A}"/>
              </a:ext>
            </a:extLst>
          </p:cNvPr>
          <p:cNvSpPr txBox="1"/>
          <p:nvPr/>
        </p:nvSpPr>
        <p:spPr>
          <a:xfrm>
            <a:off x="0" y="6551447"/>
            <a:ext cx="7180729" cy="307777"/>
          </a:xfrm>
          <a:prstGeom prst="rect">
            <a:avLst/>
          </a:prstGeom>
          <a:noFill/>
        </p:spPr>
        <p:txBody>
          <a:bodyPr wrap="square" lIns="91440" tIns="45720" rIns="91440" bIns="45720" rtlCol="0" anchor="t">
            <a:spAutoFit/>
          </a:bodyPr>
          <a:lstStyle/>
          <a:p>
            <a:r>
              <a:rPr lang="en-US" sz="1400" dirty="0"/>
              <a:t>Underwood J and Winston A </a:t>
            </a:r>
            <a:r>
              <a:rPr lang="en-US" sz="1400" i="1" dirty="0"/>
              <a:t>Curr HIV/AIDS Rep </a:t>
            </a:r>
            <a:r>
              <a:rPr lang="en-US" sz="1400" dirty="0"/>
              <a:t>2016; adapted from E. Siegler</a:t>
            </a:r>
            <a:endParaRPr lang="en-US" sz="1400" dirty="0">
              <a:cs typeface="Arial"/>
            </a:endParaRPr>
          </a:p>
        </p:txBody>
      </p:sp>
      <p:grpSp>
        <p:nvGrpSpPr>
          <p:cNvPr id="9" name="Group 8">
            <a:extLst>
              <a:ext uri="{FF2B5EF4-FFF2-40B4-BE49-F238E27FC236}">
                <a16:creationId xmlns:a16="http://schemas.microsoft.com/office/drawing/2014/main" id="{E22C12D9-4AD5-0C6A-86A0-D3C846F0B0D3}"/>
              </a:ext>
            </a:extLst>
          </p:cNvPr>
          <p:cNvGrpSpPr/>
          <p:nvPr/>
        </p:nvGrpSpPr>
        <p:grpSpPr>
          <a:xfrm>
            <a:off x="3916467" y="3558560"/>
            <a:ext cx="3894033" cy="2422953"/>
            <a:chOff x="4500667" y="3291860"/>
            <a:chExt cx="4338533" cy="2689653"/>
          </a:xfrm>
        </p:grpSpPr>
        <p:sp>
          <p:nvSpPr>
            <p:cNvPr id="5" name="Rectangle 4">
              <a:extLst>
                <a:ext uri="{FF2B5EF4-FFF2-40B4-BE49-F238E27FC236}">
                  <a16:creationId xmlns:a16="http://schemas.microsoft.com/office/drawing/2014/main" id="{25D2FB8D-7D3A-5096-E957-59E7594049E4}"/>
                </a:ext>
              </a:extLst>
            </p:cNvPr>
            <p:cNvSpPr/>
            <p:nvPr/>
          </p:nvSpPr>
          <p:spPr>
            <a:xfrm>
              <a:off x="5765180" y="4921135"/>
              <a:ext cx="274320" cy="1005840"/>
            </a:xfrm>
            <a:prstGeom prst="rect">
              <a:avLst/>
            </a:prstGeom>
            <a:solidFill>
              <a:schemeClr val="accent5">
                <a:lumMod val="20000"/>
                <a:lumOff val="80000"/>
                <a:alpha val="60000"/>
              </a:schemeClr>
            </a:solidFill>
            <a:ln w="38100">
              <a:solidFill>
                <a:srgbClr val="EA7A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B882E4-8B61-378F-3F30-08CC410DF9A7}"/>
                </a:ext>
              </a:extLst>
            </p:cNvPr>
            <p:cNvSpPr/>
            <p:nvPr/>
          </p:nvSpPr>
          <p:spPr>
            <a:xfrm>
              <a:off x="8564880" y="3291860"/>
              <a:ext cx="274320" cy="2651760"/>
            </a:xfrm>
            <a:prstGeom prst="rect">
              <a:avLst/>
            </a:prstGeom>
            <a:solidFill>
              <a:schemeClr val="accent5">
                <a:lumMod val="20000"/>
                <a:lumOff val="80000"/>
                <a:alpha val="60000"/>
              </a:schemeClr>
            </a:solidFill>
            <a:ln w="38100">
              <a:solidFill>
                <a:srgbClr val="EA7A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E36BA2-DFB0-0887-7A97-B278A7EF8CFC}"/>
                </a:ext>
              </a:extLst>
            </p:cNvPr>
            <p:cNvSpPr/>
            <p:nvPr/>
          </p:nvSpPr>
          <p:spPr>
            <a:xfrm>
              <a:off x="4500667" y="5341433"/>
              <a:ext cx="274320" cy="640080"/>
            </a:xfrm>
            <a:prstGeom prst="rect">
              <a:avLst/>
            </a:prstGeom>
            <a:solidFill>
              <a:schemeClr val="accent5">
                <a:lumMod val="20000"/>
                <a:lumOff val="80000"/>
                <a:alpha val="60000"/>
              </a:schemeClr>
            </a:solidFill>
            <a:ln w="38100">
              <a:solidFill>
                <a:srgbClr val="EA7A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097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B4F9-096E-7182-D33B-CA20C3FCD910}"/>
              </a:ext>
            </a:extLst>
          </p:cNvPr>
          <p:cNvSpPr>
            <a:spLocks noGrp="1"/>
          </p:cNvSpPr>
          <p:nvPr>
            <p:ph type="title"/>
          </p:nvPr>
        </p:nvSpPr>
        <p:spPr>
          <a:xfrm>
            <a:off x="604900" y="752335"/>
            <a:ext cx="10950497" cy="822171"/>
          </a:xfrm>
        </p:spPr>
        <p:txBody>
          <a:bodyPr>
            <a:normAutofit fontScale="90000"/>
          </a:bodyPr>
          <a:lstStyle/>
          <a:p>
            <a:r>
              <a:rPr lang="en-US" sz="2800" b="1" dirty="0">
                <a:cs typeface="Arial"/>
              </a:rPr>
              <a:t>Cognitive impairment and dementia occur more frequently in people with HIV and risk increases with age</a:t>
            </a:r>
          </a:p>
        </p:txBody>
      </p:sp>
      <p:pic>
        <p:nvPicPr>
          <p:cNvPr id="4" name="Content Placeholder 3">
            <a:extLst>
              <a:ext uri="{FF2B5EF4-FFF2-40B4-BE49-F238E27FC236}">
                <a16:creationId xmlns:a16="http://schemas.microsoft.com/office/drawing/2014/main" id="{CA973C5A-4E8B-1CEC-4EFD-A8517F682290}"/>
              </a:ext>
            </a:extLst>
          </p:cNvPr>
          <p:cNvPicPr>
            <a:picLocks noGrp="1" noChangeAspect="1"/>
          </p:cNvPicPr>
          <p:nvPr>
            <p:ph idx="1"/>
          </p:nvPr>
        </p:nvPicPr>
        <p:blipFill>
          <a:blip r:embed="rId3"/>
          <a:stretch>
            <a:fillRect/>
          </a:stretch>
        </p:blipFill>
        <p:spPr>
          <a:xfrm>
            <a:off x="6616591" y="2037555"/>
            <a:ext cx="4139383" cy="3115270"/>
          </a:xfrm>
          <a:prstGeom prst="rect">
            <a:avLst/>
          </a:prstGeom>
        </p:spPr>
      </p:pic>
      <p:graphicFrame>
        <p:nvGraphicFramePr>
          <p:cNvPr id="9" name="Table 8">
            <a:extLst>
              <a:ext uri="{FF2B5EF4-FFF2-40B4-BE49-F238E27FC236}">
                <a16:creationId xmlns:a16="http://schemas.microsoft.com/office/drawing/2014/main" id="{D4F60FA8-858E-E918-99A5-7FB7F069728D}"/>
              </a:ext>
            </a:extLst>
          </p:cNvPr>
          <p:cNvGraphicFramePr>
            <a:graphicFrameLocks noGrp="1"/>
          </p:cNvGraphicFramePr>
          <p:nvPr>
            <p:extLst>
              <p:ext uri="{D42A27DB-BD31-4B8C-83A1-F6EECF244321}">
                <p14:modId xmlns:p14="http://schemas.microsoft.com/office/powerpoint/2010/main" val="808901637"/>
              </p:ext>
            </p:extLst>
          </p:nvPr>
        </p:nvGraphicFramePr>
        <p:xfrm>
          <a:off x="6823378" y="5252454"/>
          <a:ext cx="4154741" cy="1554480"/>
        </p:xfrm>
        <a:graphic>
          <a:graphicData uri="http://schemas.openxmlformats.org/drawingml/2006/table">
            <a:tbl>
              <a:tblPr firstRow="1" bandRow="1">
                <a:tableStyleId>{5C22544A-7EE6-4342-B048-85BDC9FD1C3A}</a:tableStyleId>
              </a:tblPr>
              <a:tblGrid>
                <a:gridCol w="2143686">
                  <a:extLst>
                    <a:ext uri="{9D8B030D-6E8A-4147-A177-3AD203B41FA5}">
                      <a16:colId xmlns:a16="http://schemas.microsoft.com/office/drawing/2014/main" val="4201942031"/>
                    </a:ext>
                  </a:extLst>
                </a:gridCol>
                <a:gridCol w="2011055">
                  <a:extLst>
                    <a:ext uri="{9D8B030D-6E8A-4147-A177-3AD203B41FA5}">
                      <a16:colId xmlns:a16="http://schemas.microsoft.com/office/drawing/2014/main" val="2409900808"/>
                    </a:ext>
                  </a:extLst>
                </a:gridCol>
              </a:tblGrid>
              <a:tr h="226329">
                <a:tc>
                  <a:txBody>
                    <a:bodyPr/>
                    <a:lstStyle/>
                    <a:p>
                      <a:r>
                        <a:rPr lang="en-US" sz="1100" dirty="0"/>
                        <a:t>Adjusted for</a:t>
                      </a:r>
                    </a:p>
                  </a:txBody>
                  <a:tcPr/>
                </a:tc>
                <a:tc>
                  <a:txBody>
                    <a:bodyPr/>
                    <a:lstStyle/>
                    <a:p>
                      <a:r>
                        <a:rPr lang="en-US" sz="1100" dirty="0"/>
                        <a:t>Adjusted Hazard Ratio</a:t>
                      </a:r>
                    </a:p>
                  </a:txBody>
                  <a:tcPr/>
                </a:tc>
                <a:extLst>
                  <a:ext uri="{0D108BD9-81ED-4DB2-BD59-A6C34878D82A}">
                    <a16:rowId xmlns:a16="http://schemas.microsoft.com/office/drawing/2014/main" val="4068353872"/>
                  </a:ext>
                </a:extLst>
              </a:tr>
              <a:tr h="226329">
                <a:tc>
                  <a:txBody>
                    <a:bodyPr/>
                    <a:lstStyle/>
                    <a:p>
                      <a:r>
                        <a:rPr lang="en-US" sz="1100" dirty="0"/>
                        <a:t>Age</a:t>
                      </a:r>
                    </a:p>
                  </a:txBody>
                  <a:tcPr/>
                </a:tc>
                <a:tc>
                  <a:txBody>
                    <a:bodyPr/>
                    <a:lstStyle/>
                    <a:p>
                      <a:r>
                        <a:rPr lang="en-US" sz="1100" dirty="0"/>
                        <a:t>1.98 (1.64-2.39)</a:t>
                      </a:r>
                    </a:p>
                  </a:txBody>
                  <a:tcPr/>
                </a:tc>
                <a:extLst>
                  <a:ext uri="{0D108BD9-81ED-4DB2-BD59-A6C34878D82A}">
                    <a16:rowId xmlns:a16="http://schemas.microsoft.com/office/drawing/2014/main" val="3434775770"/>
                  </a:ext>
                </a:extLst>
              </a:tr>
              <a:tr h="226329">
                <a:tc>
                  <a:txBody>
                    <a:bodyPr/>
                    <a:lstStyle/>
                    <a:p>
                      <a:r>
                        <a:rPr lang="en-US" sz="1100" dirty="0"/>
                        <a:t>Substance use</a:t>
                      </a:r>
                    </a:p>
                  </a:txBody>
                  <a:tcPr/>
                </a:tc>
                <a:tc>
                  <a:txBody>
                    <a:bodyPr/>
                    <a:lstStyle/>
                    <a:p>
                      <a:r>
                        <a:rPr lang="en-US" sz="1100" dirty="0"/>
                        <a:t>1.91 (1.58-2.30)</a:t>
                      </a:r>
                    </a:p>
                  </a:txBody>
                  <a:tcPr/>
                </a:tc>
                <a:extLst>
                  <a:ext uri="{0D108BD9-81ED-4DB2-BD59-A6C34878D82A}">
                    <a16:rowId xmlns:a16="http://schemas.microsoft.com/office/drawing/2014/main" val="47466493"/>
                  </a:ext>
                </a:extLst>
              </a:tr>
              <a:tr h="226329">
                <a:tc>
                  <a:txBody>
                    <a:bodyPr/>
                    <a:lstStyle/>
                    <a:p>
                      <a:r>
                        <a:rPr lang="en-US" sz="1100" dirty="0"/>
                        <a:t>Cardiovascular disease</a:t>
                      </a:r>
                    </a:p>
                  </a:txBody>
                  <a:tcPr/>
                </a:tc>
                <a:tc>
                  <a:txBody>
                    <a:bodyPr/>
                    <a:lstStyle/>
                    <a:p>
                      <a:r>
                        <a:rPr lang="en-US" sz="1100" dirty="0"/>
                        <a:t>1.89 (1.56-2.28)</a:t>
                      </a:r>
                    </a:p>
                  </a:txBody>
                  <a:tcPr/>
                </a:tc>
                <a:extLst>
                  <a:ext uri="{0D108BD9-81ED-4DB2-BD59-A6C34878D82A}">
                    <a16:rowId xmlns:a16="http://schemas.microsoft.com/office/drawing/2014/main" val="3810268540"/>
                  </a:ext>
                </a:extLst>
              </a:tr>
              <a:tr h="226329">
                <a:tc>
                  <a:txBody>
                    <a:bodyPr/>
                    <a:lstStyle/>
                    <a:p>
                      <a:r>
                        <a:rPr lang="en-US" sz="1100" dirty="0"/>
                        <a:t>Diabetes and obesity</a:t>
                      </a:r>
                    </a:p>
                  </a:txBody>
                  <a:tcPr/>
                </a:tc>
                <a:tc>
                  <a:txBody>
                    <a:bodyPr/>
                    <a:lstStyle/>
                    <a:p>
                      <a:r>
                        <a:rPr lang="en-US" sz="1100" dirty="0"/>
                        <a:t>1.84 (1.52-2.22)</a:t>
                      </a:r>
                    </a:p>
                  </a:txBody>
                  <a:tcPr/>
                </a:tc>
                <a:extLst>
                  <a:ext uri="{0D108BD9-81ED-4DB2-BD59-A6C34878D82A}">
                    <a16:rowId xmlns:a16="http://schemas.microsoft.com/office/drawing/2014/main" val="2134625663"/>
                  </a:ext>
                </a:extLst>
              </a:tr>
              <a:tr h="226329">
                <a:tc>
                  <a:txBody>
                    <a:bodyPr/>
                    <a:lstStyle/>
                    <a:p>
                      <a:r>
                        <a:rPr lang="en-US" sz="1100" dirty="0"/>
                        <a:t>Depression</a:t>
                      </a:r>
                    </a:p>
                  </a:txBody>
                  <a:tcPr/>
                </a:tc>
                <a:tc>
                  <a:txBody>
                    <a:bodyPr/>
                    <a:lstStyle/>
                    <a:p>
                      <a:r>
                        <a:rPr lang="en-US" sz="1100" dirty="0"/>
                        <a:t>1.65 (1.37-2.01)</a:t>
                      </a:r>
                    </a:p>
                  </a:txBody>
                  <a:tcPr/>
                </a:tc>
                <a:extLst>
                  <a:ext uri="{0D108BD9-81ED-4DB2-BD59-A6C34878D82A}">
                    <a16:rowId xmlns:a16="http://schemas.microsoft.com/office/drawing/2014/main" val="385473914"/>
                  </a:ext>
                </a:extLst>
              </a:tr>
            </a:tbl>
          </a:graphicData>
        </a:graphic>
      </p:graphicFrame>
      <p:sp>
        <p:nvSpPr>
          <p:cNvPr id="10" name="TextBox 9">
            <a:extLst>
              <a:ext uri="{FF2B5EF4-FFF2-40B4-BE49-F238E27FC236}">
                <a16:creationId xmlns:a16="http://schemas.microsoft.com/office/drawing/2014/main" id="{D0990DD0-ABE1-0633-4B1F-A0E86865F297}"/>
              </a:ext>
            </a:extLst>
          </p:cNvPr>
          <p:cNvSpPr txBox="1"/>
          <p:nvPr/>
        </p:nvSpPr>
        <p:spPr>
          <a:xfrm>
            <a:off x="6444132" y="1577730"/>
            <a:ext cx="4897556" cy="461665"/>
          </a:xfrm>
          <a:prstGeom prst="rect">
            <a:avLst/>
          </a:prstGeom>
          <a:noFill/>
        </p:spPr>
        <p:txBody>
          <a:bodyPr wrap="square" rtlCol="0">
            <a:spAutoFit/>
          </a:bodyPr>
          <a:lstStyle/>
          <a:p>
            <a:r>
              <a:rPr lang="en-US" sz="1200" dirty="0"/>
              <a:t>Risk of incident dementia in people with HIV (N=5,381) estimated using a series of nested Cox proportional hazards models</a:t>
            </a:r>
          </a:p>
        </p:txBody>
      </p:sp>
      <p:pic>
        <p:nvPicPr>
          <p:cNvPr id="3" name="Picture 2">
            <a:extLst>
              <a:ext uri="{FF2B5EF4-FFF2-40B4-BE49-F238E27FC236}">
                <a16:creationId xmlns:a16="http://schemas.microsoft.com/office/drawing/2014/main" id="{B941E266-D85F-2247-249A-D8D44B435C6C}"/>
              </a:ext>
            </a:extLst>
          </p:cNvPr>
          <p:cNvPicPr>
            <a:picLocks noChangeAspect="1"/>
          </p:cNvPicPr>
          <p:nvPr/>
        </p:nvPicPr>
        <p:blipFill>
          <a:blip r:embed="rId4"/>
          <a:stretch>
            <a:fillRect/>
          </a:stretch>
        </p:blipFill>
        <p:spPr>
          <a:xfrm>
            <a:off x="1616927" y="1816609"/>
            <a:ext cx="3272883" cy="4562704"/>
          </a:xfrm>
          <a:prstGeom prst="rect">
            <a:avLst/>
          </a:prstGeom>
        </p:spPr>
      </p:pic>
      <p:sp>
        <p:nvSpPr>
          <p:cNvPr id="5" name="TextBox 4">
            <a:extLst>
              <a:ext uri="{FF2B5EF4-FFF2-40B4-BE49-F238E27FC236}">
                <a16:creationId xmlns:a16="http://schemas.microsoft.com/office/drawing/2014/main" id="{504DE64D-0298-CF31-4CB4-C746FB0A7145}"/>
              </a:ext>
            </a:extLst>
          </p:cNvPr>
          <p:cNvSpPr txBox="1"/>
          <p:nvPr/>
        </p:nvSpPr>
        <p:spPr>
          <a:xfrm>
            <a:off x="620" y="6516959"/>
            <a:ext cx="5464097" cy="307777"/>
          </a:xfrm>
          <a:prstGeom prst="rect">
            <a:avLst/>
          </a:prstGeom>
          <a:noFill/>
        </p:spPr>
        <p:txBody>
          <a:bodyPr wrap="square" rtlCol="0">
            <a:spAutoFit/>
          </a:bodyPr>
          <a:lstStyle/>
          <a:p>
            <a:r>
              <a:rPr lang="en-US" sz="1400" dirty="0"/>
              <a:t>Makinson A et al. </a:t>
            </a:r>
            <a:r>
              <a:rPr lang="en-US" sz="1400" i="1" dirty="0"/>
              <a:t>CID</a:t>
            </a:r>
            <a:r>
              <a:rPr lang="en-US" sz="1400" dirty="0"/>
              <a:t> 2020; Lam et al. </a:t>
            </a:r>
            <a:r>
              <a:rPr lang="en-US" sz="1400" i="1" dirty="0"/>
              <a:t>AIDS</a:t>
            </a:r>
            <a:r>
              <a:rPr lang="en-US" sz="1400" dirty="0"/>
              <a:t> 2021</a:t>
            </a:r>
          </a:p>
        </p:txBody>
      </p:sp>
    </p:spTree>
    <p:extLst>
      <p:ext uri="{BB962C8B-B14F-4D97-AF65-F5344CB8AC3E}">
        <p14:creationId xmlns:p14="http://schemas.microsoft.com/office/powerpoint/2010/main" val="1169946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72A7-66CB-A9CD-7450-3894508C60AA}"/>
              </a:ext>
            </a:extLst>
          </p:cNvPr>
          <p:cNvSpPr>
            <a:spLocks noGrp="1"/>
          </p:cNvSpPr>
          <p:nvPr>
            <p:ph type="title"/>
          </p:nvPr>
        </p:nvSpPr>
        <p:spPr>
          <a:xfrm>
            <a:off x="928438" y="686991"/>
            <a:ext cx="10515600" cy="831227"/>
          </a:xfrm>
        </p:spPr>
        <p:txBody>
          <a:bodyPr>
            <a:normAutofit fontScale="90000"/>
          </a:bodyPr>
          <a:lstStyle/>
          <a:p>
            <a:r>
              <a:rPr lang="en-US" sz="3600" b="1" dirty="0"/>
              <a:t>Cognitive impairment over time in people with HIV</a:t>
            </a:r>
          </a:p>
        </p:txBody>
      </p:sp>
      <p:pic>
        <p:nvPicPr>
          <p:cNvPr id="5" name="Content Placeholder 4">
            <a:extLst>
              <a:ext uri="{FF2B5EF4-FFF2-40B4-BE49-F238E27FC236}">
                <a16:creationId xmlns:a16="http://schemas.microsoft.com/office/drawing/2014/main" id="{8A76F9DE-A530-7224-D48C-22C85E194BBB}"/>
              </a:ext>
            </a:extLst>
          </p:cNvPr>
          <p:cNvPicPr>
            <a:picLocks noGrp="1" noChangeAspect="1"/>
          </p:cNvPicPr>
          <p:nvPr>
            <p:ph idx="1"/>
          </p:nvPr>
        </p:nvPicPr>
        <p:blipFill>
          <a:blip r:embed="rId3"/>
          <a:srcRect t="2116"/>
          <a:stretch>
            <a:fillRect/>
          </a:stretch>
        </p:blipFill>
        <p:spPr>
          <a:xfrm>
            <a:off x="949384" y="2113936"/>
            <a:ext cx="4451776" cy="3665897"/>
          </a:xfrm>
          <a:prstGeom prst="rect">
            <a:avLst/>
          </a:prstGeom>
        </p:spPr>
      </p:pic>
      <p:pic>
        <p:nvPicPr>
          <p:cNvPr id="7" name="Picture 6">
            <a:extLst>
              <a:ext uri="{FF2B5EF4-FFF2-40B4-BE49-F238E27FC236}">
                <a16:creationId xmlns:a16="http://schemas.microsoft.com/office/drawing/2014/main" id="{929CC98A-8939-B313-2AA0-A5C89DFE08CE}"/>
              </a:ext>
            </a:extLst>
          </p:cNvPr>
          <p:cNvPicPr>
            <a:picLocks noChangeAspect="1"/>
          </p:cNvPicPr>
          <p:nvPr/>
        </p:nvPicPr>
        <p:blipFill>
          <a:blip r:embed="rId4"/>
          <a:srcRect r="19603"/>
          <a:stretch>
            <a:fillRect/>
          </a:stretch>
        </p:blipFill>
        <p:spPr>
          <a:xfrm>
            <a:off x="6352525" y="2111493"/>
            <a:ext cx="5001276" cy="3467584"/>
          </a:xfrm>
          <a:prstGeom prst="rect">
            <a:avLst/>
          </a:prstGeom>
        </p:spPr>
      </p:pic>
      <p:sp>
        <p:nvSpPr>
          <p:cNvPr id="8" name="TextBox 7">
            <a:extLst>
              <a:ext uri="{FF2B5EF4-FFF2-40B4-BE49-F238E27FC236}">
                <a16:creationId xmlns:a16="http://schemas.microsoft.com/office/drawing/2014/main" id="{7C9C047F-DB84-730A-9F0E-9F4D72616897}"/>
              </a:ext>
            </a:extLst>
          </p:cNvPr>
          <p:cNvSpPr txBox="1"/>
          <p:nvPr/>
        </p:nvSpPr>
        <p:spPr>
          <a:xfrm>
            <a:off x="116984" y="6548515"/>
            <a:ext cx="11341537" cy="307777"/>
          </a:xfrm>
          <a:prstGeom prst="rect">
            <a:avLst/>
          </a:prstGeom>
          <a:noFill/>
        </p:spPr>
        <p:txBody>
          <a:bodyPr wrap="square" lIns="91440" tIns="45720" rIns="91440" bIns="45720" rtlCol="0" anchor="t">
            <a:spAutoFit/>
          </a:bodyPr>
          <a:lstStyle/>
          <a:p>
            <a:r>
              <a:rPr lang="en-US" sz="1400" dirty="0"/>
              <a:t>Mastrorosa </a:t>
            </a:r>
            <a:r>
              <a:rPr lang="en-US" sz="1400" i="1" dirty="0"/>
              <a:t>CID</a:t>
            </a:r>
            <a:r>
              <a:rPr lang="en-US" sz="1400" dirty="0"/>
              <a:t> 2023; </a:t>
            </a:r>
            <a:r>
              <a:rPr lang="en-US" sz="1400" dirty="0" err="1"/>
              <a:t>Sacktor</a:t>
            </a:r>
            <a:r>
              <a:rPr lang="en-US" sz="1400" dirty="0"/>
              <a:t> N et al. </a:t>
            </a:r>
            <a:r>
              <a:rPr lang="en-US" sz="1400" i="1" dirty="0"/>
              <a:t>Neurology</a:t>
            </a:r>
            <a:r>
              <a:rPr lang="en-US" sz="1400" dirty="0"/>
              <a:t> 2015; Aung H et al. </a:t>
            </a:r>
            <a:r>
              <a:rPr lang="en-US" sz="1400" i="1" spc="-1" dirty="0" err="1">
                <a:latin typeface="Arial"/>
              </a:rPr>
              <a:t>eClinicalMedicine</a:t>
            </a:r>
            <a:r>
              <a:rPr lang="en-US" sz="1400" i="1" spc="-1" dirty="0">
                <a:latin typeface="Arial"/>
              </a:rPr>
              <a:t> 2023</a:t>
            </a:r>
            <a:r>
              <a:rPr lang="en-US" sz="1400" spc="-1" dirty="0">
                <a:latin typeface="Arial"/>
              </a:rPr>
              <a:t> </a:t>
            </a:r>
          </a:p>
        </p:txBody>
      </p:sp>
      <p:sp>
        <p:nvSpPr>
          <p:cNvPr id="10" name="TextBox 9">
            <a:extLst>
              <a:ext uri="{FF2B5EF4-FFF2-40B4-BE49-F238E27FC236}">
                <a16:creationId xmlns:a16="http://schemas.microsoft.com/office/drawing/2014/main" id="{9C35CE66-5645-387A-497D-F61535839D27}"/>
              </a:ext>
            </a:extLst>
          </p:cNvPr>
          <p:cNvSpPr txBox="1"/>
          <p:nvPr/>
        </p:nvSpPr>
        <p:spPr>
          <a:xfrm rot="16200000">
            <a:off x="-1035731" y="3755889"/>
            <a:ext cx="374786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Prevalence of Neurocognitive Impairment</a:t>
            </a:r>
          </a:p>
        </p:txBody>
      </p:sp>
      <p:sp>
        <p:nvSpPr>
          <p:cNvPr id="11" name="TextBox 10">
            <a:extLst>
              <a:ext uri="{FF2B5EF4-FFF2-40B4-BE49-F238E27FC236}">
                <a16:creationId xmlns:a16="http://schemas.microsoft.com/office/drawing/2014/main" id="{FBA2CE2A-DB5A-0253-1378-CF57C5779B9D}"/>
              </a:ext>
            </a:extLst>
          </p:cNvPr>
          <p:cNvSpPr txBox="1"/>
          <p:nvPr/>
        </p:nvSpPr>
        <p:spPr>
          <a:xfrm rot="19643593">
            <a:off x="1711661" y="5777870"/>
            <a:ext cx="1171458" cy="307777"/>
          </a:xfrm>
          <a:prstGeom prst="rect">
            <a:avLst/>
          </a:prstGeom>
          <a:noFill/>
        </p:spPr>
        <p:txBody>
          <a:bodyPr wrap="square" rtlCol="0">
            <a:spAutoFit/>
          </a:bodyPr>
          <a:lstStyle/>
          <a:p>
            <a:r>
              <a:rPr lang="en-US" sz="1400" dirty="0"/>
              <a:t>2009-2011</a:t>
            </a:r>
          </a:p>
        </p:txBody>
      </p:sp>
      <p:sp>
        <p:nvSpPr>
          <p:cNvPr id="12" name="TextBox 11">
            <a:extLst>
              <a:ext uri="{FF2B5EF4-FFF2-40B4-BE49-F238E27FC236}">
                <a16:creationId xmlns:a16="http://schemas.microsoft.com/office/drawing/2014/main" id="{633842E0-8B7E-289B-55F4-FABFC7DBB4EB}"/>
              </a:ext>
            </a:extLst>
          </p:cNvPr>
          <p:cNvSpPr txBox="1"/>
          <p:nvPr/>
        </p:nvSpPr>
        <p:spPr>
          <a:xfrm rot="19643593">
            <a:off x="2287999" y="5777870"/>
            <a:ext cx="1171458" cy="307777"/>
          </a:xfrm>
          <a:prstGeom prst="rect">
            <a:avLst/>
          </a:prstGeom>
          <a:noFill/>
        </p:spPr>
        <p:txBody>
          <a:bodyPr wrap="square" rtlCol="0">
            <a:spAutoFit/>
          </a:bodyPr>
          <a:lstStyle/>
          <a:p>
            <a:r>
              <a:rPr lang="en-US" sz="1400" dirty="0"/>
              <a:t>2012-2014</a:t>
            </a:r>
          </a:p>
        </p:txBody>
      </p:sp>
      <p:sp>
        <p:nvSpPr>
          <p:cNvPr id="13" name="TextBox 12">
            <a:extLst>
              <a:ext uri="{FF2B5EF4-FFF2-40B4-BE49-F238E27FC236}">
                <a16:creationId xmlns:a16="http://schemas.microsoft.com/office/drawing/2014/main" id="{B1D1AF00-7FDB-8DD4-429D-6AA019DECCCE}"/>
              </a:ext>
            </a:extLst>
          </p:cNvPr>
          <p:cNvSpPr txBox="1"/>
          <p:nvPr/>
        </p:nvSpPr>
        <p:spPr>
          <a:xfrm rot="19643593">
            <a:off x="2912523" y="5777868"/>
            <a:ext cx="1171458" cy="307777"/>
          </a:xfrm>
          <a:prstGeom prst="rect">
            <a:avLst/>
          </a:prstGeom>
          <a:noFill/>
        </p:spPr>
        <p:txBody>
          <a:bodyPr wrap="square" rtlCol="0">
            <a:spAutoFit/>
          </a:bodyPr>
          <a:lstStyle/>
          <a:p>
            <a:r>
              <a:rPr lang="en-US" sz="1400" dirty="0"/>
              <a:t>2015-2017</a:t>
            </a:r>
          </a:p>
        </p:txBody>
      </p:sp>
      <p:sp>
        <p:nvSpPr>
          <p:cNvPr id="14" name="TextBox 13">
            <a:extLst>
              <a:ext uri="{FF2B5EF4-FFF2-40B4-BE49-F238E27FC236}">
                <a16:creationId xmlns:a16="http://schemas.microsoft.com/office/drawing/2014/main" id="{CBD576DF-67FD-2F1C-0025-32DF71D40034}"/>
              </a:ext>
            </a:extLst>
          </p:cNvPr>
          <p:cNvSpPr txBox="1"/>
          <p:nvPr/>
        </p:nvSpPr>
        <p:spPr>
          <a:xfrm rot="19643593">
            <a:off x="3593301" y="5777865"/>
            <a:ext cx="1171458" cy="307777"/>
          </a:xfrm>
          <a:prstGeom prst="rect">
            <a:avLst/>
          </a:prstGeom>
          <a:noFill/>
        </p:spPr>
        <p:txBody>
          <a:bodyPr wrap="square" rtlCol="0">
            <a:spAutoFit/>
          </a:bodyPr>
          <a:lstStyle/>
          <a:p>
            <a:r>
              <a:rPr lang="en-US" sz="1400" dirty="0"/>
              <a:t>2018-2020</a:t>
            </a:r>
          </a:p>
        </p:txBody>
      </p:sp>
      <p:sp>
        <p:nvSpPr>
          <p:cNvPr id="15" name="TextBox 14">
            <a:extLst>
              <a:ext uri="{FF2B5EF4-FFF2-40B4-BE49-F238E27FC236}">
                <a16:creationId xmlns:a16="http://schemas.microsoft.com/office/drawing/2014/main" id="{08F4BA12-B4FB-502A-0673-C4C9F5F3FC8B}"/>
              </a:ext>
            </a:extLst>
          </p:cNvPr>
          <p:cNvSpPr txBox="1"/>
          <p:nvPr/>
        </p:nvSpPr>
        <p:spPr>
          <a:xfrm>
            <a:off x="1413737" y="1586841"/>
            <a:ext cx="4072657"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Prevalence of Neurocognitive Impairment in PWH with HIV RNA ND By Time Period</a:t>
            </a:r>
          </a:p>
        </p:txBody>
      </p:sp>
      <p:sp>
        <p:nvSpPr>
          <p:cNvPr id="16" name="TextBox 15">
            <a:extLst>
              <a:ext uri="{FF2B5EF4-FFF2-40B4-BE49-F238E27FC236}">
                <a16:creationId xmlns:a16="http://schemas.microsoft.com/office/drawing/2014/main" id="{A6E8E10A-A6E5-A0A7-BE5D-10A92BF76D0C}"/>
              </a:ext>
            </a:extLst>
          </p:cNvPr>
          <p:cNvSpPr txBox="1"/>
          <p:nvPr/>
        </p:nvSpPr>
        <p:spPr>
          <a:xfrm>
            <a:off x="6454036" y="1711033"/>
            <a:ext cx="4798253"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Neurocognitive Trajectories in PWH with HIV RNA ND</a:t>
            </a:r>
          </a:p>
        </p:txBody>
      </p:sp>
    </p:spTree>
    <p:extLst>
      <p:ext uri="{BB962C8B-B14F-4D97-AF65-F5344CB8AC3E}">
        <p14:creationId xmlns:p14="http://schemas.microsoft.com/office/powerpoint/2010/main" val="217441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07BC-3219-EE40-857A-ABCA796DD871}"/>
              </a:ext>
            </a:extLst>
          </p:cNvPr>
          <p:cNvSpPr>
            <a:spLocks noGrp="1"/>
          </p:cNvSpPr>
          <p:nvPr>
            <p:ph type="title"/>
          </p:nvPr>
        </p:nvSpPr>
        <p:spPr>
          <a:xfrm>
            <a:off x="412490" y="1062824"/>
            <a:ext cx="10515600" cy="760818"/>
          </a:xfrm>
        </p:spPr>
        <p:txBody>
          <a:bodyPr/>
          <a:lstStyle/>
          <a:p>
            <a:r>
              <a:rPr lang="en-US" sz="3450" b="1" dirty="0">
                <a:cs typeface="Arial"/>
              </a:rPr>
              <a:t>HIV enters the CNS </a:t>
            </a:r>
            <a:r>
              <a:rPr lang="en-US" sz="3450" b="1" u="sng">
                <a:cs typeface="Arial"/>
              </a:rPr>
              <a:t>early</a:t>
            </a:r>
            <a:r>
              <a:rPr lang="en-US" sz="3450" b="1" dirty="0">
                <a:cs typeface="Arial"/>
              </a:rPr>
              <a:t> in infection…</a:t>
            </a:r>
          </a:p>
        </p:txBody>
      </p:sp>
      <p:sp>
        <p:nvSpPr>
          <p:cNvPr id="7" name="Content Placeholder 6">
            <a:extLst>
              <a:ext uri="{FF2B5EF4-FFF2-40B4-BE49-F238E27FC236}">
                <a16:creationId xmlns:a16="http://schemas.microsoft.com/office/drawing/2014/main" id="{A2DFF3F8-A56E-06BD-DF93-50B43D8B6811}"/>
              </a:ext>
            </a:extLst>
          </p:cNvPr>
          <p:cNvSpPr>
            <a:spLocks noGrp="1"/>
          </p:cNvSpPr>
          <p:nvPr>
            <p:ph sz="half" idx="1"/>
          </p:nvPr>
        </p:nvSpPr>
        <p:spPr>
          <a:xfrm>
            <a:off x="554686" y="2005863"/>
            <a:ext cx="5464041" cy="4325938"/>
          </a:xfrm>
        </p:spPr>
        <p:txBody>
          <a:bodyPr lIns="91440" tIns="45720" rIns="91440" bIns="45720" anchor="t">
            <a:normAutofit fontScale="70000" lnSpcReduction="20000"/>
          </a:bodyPr>
          <a:lstStyle/>
          <a:p>
            <a:pPr marL="571500" indent="-571500">
              <a:buChar char="•"/>
            </a:pPr>
            <a:r>
              <a:rPr lang="en-US" sz="3700" dirty="0">
                <a:cs typeface="Arial"/>
              </a:rPr>
              <a:t>HIV RNA detectable in CSF as soon as </a:t>
            </a:r>
            <a:r>
              <a:rPr lang="en-US" sz="3700" u="sng" dirty="0">
                <a:cs typeface="Arial"/>
              </a:rPr>
              <a:t>8 days after </a:t>
            </a:r>
            <a:r>
              <a:rPr lang="en-US" sz="3700">
                <a:cs typeface="Arial"/>
              </a:rPr>
              <a:t>infection.</a:t>
            </a:r>
            <a:endParaRPr lang="en-US" dirty="0"/>
          </a:p>
          <a:p>
            <a:pPr marL="571500" indent="-571500">
              <a:buChar char="•"/>
            </a:pPr>
            <a:r>
              <a:rPr lang="en-US" sz="3700" dirty="0">
                <a:cs typeface="Arial"/>
              </a:rPr>
              <a:t>Markers of immune activation in CSF </a:t>
            </a:r>
            <a:r>
              <a:rPr lang="en-US" sz="3700" dirty="0">
                <a:cs typeface="Arial"/>
                <a:sym typeface="Symbol" panose="05050102010706020507" pitchFamily="18" charset="2"/>
              </a:rPr>
              <a:t></a:t>
            </a:r>
            <a:r>
              <a:rPr lang="en-US" sz="3700">
                <a:cs typeface="Arial"/>
              </a:rPr>
              <a:t> with HIV RNA level.</a:t>
            </a:r>
            <a:endParaRPr lang="en-US" sz="3700"/>
          </a:p>
          <a:p>
            <a:pPr marL="571500" indent="-571500">
              <a:buChar char="•"/>
            </a:pPr>
            <a:r>
              <a:rPr lang="en-US" sz="3700" dirty="0">
                <a:cs typeface="Arial"/>
              </a:rPr>
              <a:t>CSF HIV RNA and inflammatory markers </a:t>
            </a:r>
            <a:r>
              <a:rPr lang="en-US" sz="3700" dirty="0">
                <a:cs typeface="Arial"/>
                <a:sym typeface="Symbol" panose="05050102010706020507" pitchFamily="18" charset="2"/>
              </a:rPr>
              <a:t> </a:t>
            </a:r>
            <a:r>
              <a:rPr lang="en-US" sz="3700" dirty="0">
                <a:cs typeface="Arial"/>
              </a:rPr>
              <a:t>with </a:t>
            </a:r>
            <a:r>
              <a:rPr lang="en-US" sz="3700">
                <a:cs typeface="Arial"/>
              </a:rPr>
              <a:t>suppressive ART.</a:t>
            </a:r>
            <a:endParaRPr lang="en-US" sz="3700"/>
          </a:p>
          <a:p>
            <a:pPr marL="571500" indent="-571500">
              <a:buChar char="•"/>
            </a:pPr>
            <a:r>
              <a:rPr lang="en-US" sz="3700" dirty="0">
                <a:cs typeface="Arial"/>
              </a:rPr>
              <a:t>Rare cases of CSF escape (high CSF HIV RNA with </a:t>
            </a:r>
            <a:r>
              <a:rPr lang="en-US" sz="3700">
                <a:cs typeface="Arial"/>
              </a:rPr>
              <a:t>suppressed plasma HIV RNA).</a:t>
            </a:r>
            <a:endParaRPr lang="en-US" sz="3700"/>
          </a:p>
          <a:p>
            <a:pPr marL="571500" indent="-571500">
              <a:buChar char="•"/>
            </a:pPr>
            <a:endParaRPr lang="en-US" dirty="0"/>
          </a:p>
        </p:txBody>
      </p:sp>
      <p:pic>
        <p:nvPicPr>
          <p:cNvPr id="9" name="Content Placeholder 8">
            <a:extLst>
              <a:ext uri="{FF2B5EF4-FFF2-40B4-BE49-F238E27FC236}">
                <a16:creationId xmlns:a16="http://schemas.microsoft.com/office/drawing/2014/main" id="{5716C3C3-1DFB-3B5A-A517-3A883B29F36E}"/>
              </a:ext>
            </a:extLst>
          </p:cNvPr>
          <p:cNvPicPr>
            <a:picLocks noGrp="1" noChangeAspect="1"/>
          </p:cNvPicPr>
          <p:nvPr>
            <p:ph sz="half" idx="2"/>
          </p:nvPr>
        </p:nvPicPr>
        <p:blipFill>
          <a:blip r:embed="rId3"/>
          <a:stretch>
            <a:fillRect/>
          </a:stretch>
        </p:blipFill>
        <p:spPr>
          <a:xfrm>
            <a:off x="6019671" y="2377603"/>
            <a:ext cx="5466085" cy="3425672"/>
          </a:xfrm>
          <a:prstGeom prst="rect">
            <a:avLst/>
          </a:prstGeom>
        </p:spPr>
      </p:pic>
      <p:sp>
        <p:nvSpPr>
          <p:cNvPr id="10" name="TextBox 9">
            <a:extLst>
              <a:ext uri="{FF2B5EF4-FFF2-40B4-BE49-F238E27FC236}">
                <a16:creationId xmlns:a16="http://schemas.microsoft.com/office/drawing/2014/main" id="{F8FC3662-24CD-4225-709B-8E89756B20A2}"/>
              </a:ext>
            </a:extLst>
          </p:cNvPr>
          <p:cNvSpPr txBox="1"/>
          <p:nvPr/>
        </p:nvSpPr>
        <p:spPr>
          <a:xfrm>
            <a:off x="6555058" y="2003915"/>
            <a:ext cx="493069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CSF and Plasma HIV RNA Levels in Acute HIV Infection</a:t>
            </a:r>
          </a:p>
        </p:txBody>
      </p:sp>
      <p:sp>
        <p:nvSpPr>
          <p:cNvPr id="11" name="TextBox 10">
            <a:extLst>
              <a:ext uri="{FF2B5EF4-FFF2-40B4-BE49-F238E27FC236}">
                <a16:creationId xmlns:a16="http://schemas.microsoft.com/office/drawing/2014/main" id="{1A3465A0-1ADE-19AD-39EA-B825A7CA8D75}"/>
              </a:ext>
            </a:extLst>
          </p:cNvPr>
          <p:cNvSpPr txBox="1"/>
          <p:nvPr/>
        </p:nvSpPr>
        <p:spPr>
          <a:xfrm>
            <a:off x="152400" y="6338462"/>
            <a:ext cx="5176024" cy="338554"/>
          </a:xfrm>
          <a:prstGeom prst="rect">
            <a:avLst/>
          </a:prstGeom>
          <a:noFill/>
        </p:spPr>
        <p:txBody>
          <a:bodyPr wrap="square" lIns="91440" tIns="45720" rIns="91440" bIns="45720" rtlCol="0" anchor="t">
            <a:spAutoFit/>
          </a:bodyPr>
          <a:lstStyle/>
          <a:p>
            <a:r>
              <a:rPr lang="en-US" sz="1600" dirty="0"/>
              <a:t>Chan et al. </a:t>
            </a:r>
            <a:r>
              <a:rPr lang="en-US" sz="1600" i="1" dirty="0"/>
              <a:t>JID</a:t>
            </a:r>
            <a:r>
              <a:rPr lang="en-US" sz="1600" dirty="0"/>
              <a:t> 2018; Chan et al. </a:t>
            </a:r>
            <a:r>
              <a:rPr lang="en-US" sz="1600" i="1" dirty="0"/>
              <a:t>JID</a:t>
            </a:r>
            <a:r>
              <a:rPr lang="en-US" sz="1600" dirty="0"/>
              <a:t> 2025</a:t>
            </a:r>
            <a:endParaRPr lang="en-US" sz="1600" dirty="0">
              <a:cs typeface="Arial"/>
            </a:endParaRPr>
          </a:p>
        </p:txBody>
      </p:sp>
    </p:spTree>
    <p:extLst>
      <p:ext uri="{BB962C8B-B14F-4D97-AF65-F5344CB8AC3E}">
        <p14:creationId xmlns:p14="http://schemas.microsoft.com/office/powerpoint/2010/main" val="1059862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A8BD0-6E8E-1FDB-ECF5-69B6786BE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3F6E4-A97C-D0DF-8C12-88B5A253398F}"/>
              </a:ext>
            </a:extLst>
          </p:cNvPr>
          <p:cNvSpPr>
            <a:spLocks noGrp="1"/>
          </p:cNvSpPr>
          <p:nvPr>
            <p:ph type="title"/>
          </p:nvPr>
        </p:nvSpPr>
        <p:spPr>
          <a:xfrm>
            <a:off x="593522" y="752902"/>
            <a:ext cx="11009077" cy="856112"/>
          </a:xfrm>
        </p:spPr>
        <p:txBody>
          <a:bodyPr>
            <a:normAutofit/>
          </a:bodyPr>
          <a:lstStyle/>
          <a:p>
            <a:r>
              <a:rPr lang="en-US" sz="3200" b="1" dirty="0">
                <a:cs typeface="Arial"/>
              </a:rPr>
              <a:t>(Re-)Defining HIV-associated Neurocognitive Disorders</a:t>
            </a:r>
          </a:p>
        </p:txBody>
      </p:sp>
      <p:sp>
        <p:nvSpPr>
          <p:cNvPr id="3" name="Content Placeholder 2">
            <a:extLst>
              <a:ext uri="{FF2B5EF4-FFF2-40B4-BE49-F238E27FC236}">
                <a16:creationId xmlns:a16="http://schemas.microsoft.com/office/drawing/2014/main" id="{8BF1F242-34A0-5B78-07BA-1C3FFF6B347E}"/>
              </a:ext>
            </a:extLst>
          </p:cNvPr>
          <p:cNvSpPr>
            <a:spLocks noGrp="1"/>
          </p:cNvSpPr>
          <p:nvPr>
            <p:ph idx="1"/>
          </p:nvPr>
        </p:nvSpPr>
        <p:spPr>
          <a:xfrm>
            <a:off x="464518" y="1616656"/>
            <a:ext cx="6059111" cy="5075927"/>
          </a:xfrm>
        </p:spPr>
        <p:txBody>
          <a:bodyPr lIns="91440" tIns="45720" rIns="91440" bIns="45720" anchor="t">
            <a:normAutofit fontScale="70000" lnSpcReduction="20000"/>
          </a:bodyPr>
          <a:lstStyle/>
          <a:p>
            <a:r>
              <a:rPr lang="en-US" dirty="0"/>
              <a:t>American Academy of Neurology (1991)</a:t>
            </a:r>
          </a:p>
          <a:p>
            <a:pPr lvl="1"/>
            <a:r>
              <a:rPr lang="en-US" dirty="0"/>
              <a:t>Neurologic manifestations</a:t>
            </a:r>
          </a:p>
          <a:p>
            <a:pPr lvl="1"/>
            <a:r>
              <a:rPr lang="en-US" dirty="0"/>
              <a:t>Minor cognitive and motor disorder (MCMD), HIV-associated dementia (HAD)</a:t>
            </a:r>
          </a:p>
          <a:p>
            <a:r>
              <a:rPr lang="en-US" dirty="0"/>
              <a:t>Frascati Criteria (2007; NIH)</a:t>
            </a:r>
          </a:p>
          <a:p>
            <a:pPr marL="1066165" lvl="1"/>
            <a:r>
              <a:rPr lang="en-US" dirty="0"/>
              <a:t>Impairment in 2 cognitive domains measured by neurocognitive testing</a:t>
            </a:r>
          </a:p>
          <a:p>
            <a:pPr marL="1066165" lvl="1"/>
            <a:r>
              <a:rPr lang="en-US" dirty="0"/>
              <a:t>Asymptomatic neurocognitive disorder (ANI), mild neurocognitive disorder (MND), HAD</a:t>
            </a:r>
          </a:p>
          <a:p>
            <a:pPr lvl="1"/>
            <a:r>
              <a:rPr lang="en-US" dirty="0"/>
              <a:t>Falsely classifies 20% of cognitively-healthy people with HIV as impaired</a:t>
            </a:r>
          </a:p>
          <a:p>
            <a:r>
              <a:rPr lang="en-US" dirty="0"/>
              <a:t>International HIV-Cognition Working Group (2023)</a:t>
            </a:r>
          </a:p>
          <a:p>
            <a:pPr lvl="1"/>
            <a:r>
              <a:rPr lang="en-US" dirty="0"/>
              <a:t>HIV-associated brain injury: damage directly caused by HIV</a:t>
            </a:r>
          </a:p>
        </p:txBody>
      </p:sp>
      <p:sp>
        <p:nvSpPr>
          <p:cNvPr id="4" name="TextBox 3">
            <a:extLst>
              <a:ext uri="{FF2B5EF4-FFF2-40B4-BE49-F238E27FC236}">
                <a16:creationId xmlns:a16="http://schemas.microsoft.com/office/drawing/2014/main" id="{9CE49390-B86E-46F8-F979-ECC03F6D4539}"/>
              </a:ext>
            </a:extLst>
          </p:cNvPr>
          <p:cNvSpPr txBox="1"/>
          <p:nvPr/>
        </p:nvSpPr>
        <p:spPr>
          <a:xfrm>
            <a:off x="466650" y="6439859"/>
            <a:ext cx="9188794" cy="523220"/>
          </a:xfrm>
          <a:prstGeom prst="rect">
            <a:avLst/>
          </a:prstGeom>
          <a:noFill/>
        </p:spPr>
        <p:txBody>
          <a:bodyPr wrap="square" rtlCol="0">
            <a:spAutoFit/>
          </a:bodyPr>
          <a:lstStyle/>
          <a:p>
            <a:r>
              <a:rPr lang="en-US" sz="1400" dirty="0"/>
              <a:t>Janssen RS et al. </a:t>
            </a:r>
            <a:r>
              <a:rPr lang="en-US" sz="1400" i="1" dirty="0"/>
              <a:t>Neurology</a:t>
            </a:r>
            <a:r>
              <a:rPr lang="en-US" sz="1400" dirty="0"/>
              <a:t> 1991; Antinori A et al. </a:t>
            </a:r>
            <a:r>
              <a:rPr lang="en-US" sz="1400" i="1" dirty="0"/>
              <a:t>Neurology</a:t>
            </a:r>
            <a:r>
              <a:rPr lang="en-US" sz="1400" dirty="0"/>
              <a:t> 2007; Nightingale S et al. </a:t>
            </a:r>
            <a:r>
              <a:rPr lang="en-US" sz="1400" i="1" dirty="0"/>
              <a:t>Nat Rev Neurol  </a:t>
            </a:r>
            <a:r>
              <a:rPr lang="en-US" sz="1400" dirty="0"/>
              <a:t>2023</a:t>
            </a:r>
          </a:p>
          <a:p>
            <a:endParaRPr lang="en-US" sz="1400" dirty="0"/>
          </a:p>
        </p:txBody>
      </p:sp>
      <p:sp>
        <p:nvSpPr>
          <p:cNvPr id="6" name="TextBox 5">
            <a:extLst>
              <a:ext uri="{FF2B5EF4-FFF2-40B4-BE49-F238E27FC236}">
                <a16:creationId xmlns:a16="http://schemas.microsoft.com/office/drawing/2014/main" id="{C7ECA2CC-C9C6-7BA2-14FF-888B329BCC36}"/>
              </a:ext>
            </a:extLst>
          </p:cNvPr>
          <p:cNvSpPr txBox="1"/>
          <p:nvPr/>
        </p:nvSpPr>
        <p:spPr>
          <a:xfrm>
            <a:off x="6820021" y="1894085"/>
            <a:ext cx="4995745" cy="2031325"/>
          </a:xfrm>
          <a:prstGeom prst="rect">
            <a:avLst/>
          </a:prstGeom>
          <a:solidFill>
            <a:schemeClr val="bg1"/>
          </a:solidFill>
          <a:ln w="25400">
            <a:solidFill>
              <a:srgbClr val="FA6500"/>
            </a:solidFill>
          </a:ln>
        </p:spPr>
        <p:txBody>
          <a:bodyPr wrap="square" rtlCol="0">
            <a:spAutoFit/>
          </a:bodyPr>
          <a:lstStyle/>
          <a:p>
            <a:pPr marL="342900" indent="-342900">
              <a:buFont typeface="Arial" panose="020B0604020202020204" pitchFamily="34" charset="0"/>
              <a:buChar char="•"/>
            </a:pPr>
            <a:r>
              <a:rPr lang="en-US" sz="1400" dirty="0"/>
              <a:t>HABI should be considered as one cause of cognitive impairment alongside other potential causes of brain injury occurring in people living with HIV.</a:t>
            </a:r>
          </a:p>
          <a:p>
            <a:pPr marL="342900" indent="-342900">
              <a:buFont typeface="Arial" panose="020B0604020202020204" pitchFamily="34" charset="0"/>
              <a:buChar char="•"/>
            </a:pPr>
            <a:r>
              <a:rPr lang="en-US" sz="1400" dirty="0"/>
              <a:t>Low performance on cognitive tests should not be labelled as cognitive impairment without clinical context.</a:t>
            </a:r>
          </a:p>
          <a:p>
            <a:pPr marL="342900" indent="-342900">
              <a:buFont typeface="Arial" panose="020B0604020202020204" pitchFamily="34" charset="0"/>
              <a:buChar char="•"/>
            </a:pPr>
            <a:r>
              <a:rPr lang="en-US" sz="1400" dirty="0"/>
              <a:t>A research classification of cognitive impairment in people living with HIV should consider a combination of cognitive symptoms, low performance on cognitive testing, and abnormality on neurological investigations.</a:t>
            </a:r>
          </a:p>
        </p:txBody>
      </p:sp>
      <p:pic>
        <p:nvPicPr>
          <p:cNvPr id="7" name="Picture 6">
            <a:extLst>
              <a:ext uri="{FF2B5EF4-FFF2-40B4-BE49-F238E27FC236}">
                <a16:creationId xmlns:a16="http://schemas.microsoft.com/office/drawing/2014/main" id="{02CC3CD4-9128-DC20-C0C6-2005DD946D81}"/>
              </a:ext>
            </a:extLst>
          </p:cNvPr>
          <p:cNvPicPr>
            <a:picLocks noChangeAspect="1"/>
          </p:cNvPicPr>
          <p:nvPr/>
        </p:nvPicPr>
        <p:blipFill>
          <a:blip r:embed="rId3"/>
          <a:stretch>
            <a:fillRect/>
          </a:stretch>
        </p:blipFill>
        <p:spPr>
          <a:xfrm>
            <a:off x="6799968" y="4038525"/>
            <a:ext cx="4932974" cy="1721140"/>
          </a:xfrm>
          <a:prstGeom prst="rect">
            <a:avLst/>
          </a:prstGeom>
        </p:spPr>
      </p:pic>
      <p:cxnSp>
        <p:nvCxnSpPr>
          <p:cNvPr id="9" name="Straight Connector 8">
            <a:extLst>
              <a:ext uri="{FF2B5EF4-FFF2-40B4-BE49-F238E27FC236}">
                <a16:creationId xmlns:a16="http://schemas.microsoft.com/office/drawing/2014/main" id="{A0F9F655-1DD5-48A4-F598-993108E2EEFB}"/>
              </a:ext>
            </a:extLst>
          </p:cNvPr>
          <p:cNvCxnSpPr>
            <a:cxnSpLocks/>
          </p:cNvCxnSpPr>
          <p:nvPr/>
        </p:nvCxnSpPr>
        <p:spPr>
          <a:xfrm flipV="1">
            <a:off x="5921538" y="3925410"/>
            <a:ext cx="750287" cy="787492"/>
          </a:xfrm>
          <a:prstGeom prst="line">
            <a:avLst/>
          </a:prstGeom>
          <a:ln>
            <a:solidFill>
              <a:srgbClr val="FA65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18FBDF7-2D90-AA26-1C4F-2CC810A31923}"/>
              </a:ext>
            </a:extLst>
          </p:cNvPr>
          <p:cNvCxnSpPr>
            <a:cxnSpLocks/>
          </p:cNvCxnSpPr>
          <p:nvPr/>
        </p:nvCxnSpPr>
        <p:spPr>
          <a:xfrm>
            <a:off x="5910806" y="5809059"/>
            <a:ext cx="978605" cy="583442"/>
          </a:xfrm>
          <a:prstGeom prst="line">
            <a:avLst/>
          </a:prstGeom>
          <a:ln>
            <a:solidFill>
              <a:srgbClr val="FA65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A27BC99-F658-7570-7693-B37320D1429A}"/>
              </a:ext>
            </a:extLst>
          </p:cNvPr>
          <p:cNvSpPr txBox="1"/>
          <p:nvPr/>
        </p:nvSpPr>
        <p:spPr>
          <a:xfrm>
            <a:off x="11439532" y="6581001"/>
            <a:ext cx="752468" cy="276999"/>
          </a:xfrm>
          <a:prstGeom prst="rect">
            <a:avLst/>
          </a:prstGeom>
          <a:noFill/>
        </p:spPr>
        <p:txBody>
          <a:bodyPr wrap="square" rtlCol="0">
            <a:spAutoFit/>
          </a:bodyPr>
          <a:lstStyle/>
          <a:p>
            <a:pPr algn="r"/>
            <a:r>
              <a:rPr lang="en-US" sz="1200" dirty="0"/>
              <a:t>Slide </a:t>
            </a:r>
            <a:fld id="{2F3DBACE-6EBE-40F0-9060-81F90D46F36E}" type="slidenum">
              <a:rPr lang="en-US" sz="1200" smtClean="0"/>
              <a:pPr algn="r"/>
              <a:t>17</a:t>
            </a:fld>
            <a:endParaRPr lang="en-US" sz="1200" dirty="0"/>
          </a:p>
        </p:txBody>
      </p:sp>
    </p:spTree>
    <p:extLst>
      <p:ext uri="{BB962C8B-B14F-4D97-AF65-F5344CB8AC3E}">
        <p14:creationId xmlns:p14="http://schemas.microsoft.com/office/powerpoint/2010/main" val="249953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AFC24-1E46-B8DF-D12B-28AEC561EB90}"/>
              </a:ext>
            </a:extLst>
          </p:cNvPr>
          <p:cNvPicPr>
            <a:picLocks noChangeAspect="1"/>
          </p:cNvPicPr>
          <p:nvPr/>
        </p:nvPicPr>
        <p:blipFill>
          <a:blip r:embed="rId3"/>
          <a:srcRect l="24265" t="15180" r="22466" b="7805"/>
          <a:stretch>
            <a:fillRect/>
          </a:stretch>
        </p:blipFill>
        <p:spPr>
          <a:xfrm>
            <a:off x="8744184" y="2330906"/>
            <a:ext cx="1826535" cy="2694148"/>
          </a:xfrm>
          <a:prstGeom prst="rect">
            <a:avLst/>
          </a:prstGeom>
        </p:spPr>
      </p:pic>
      <p:pic>
        <p:nvPicPr>
          <p:cNvPr id="9" name="Picture 8">
            <a:extLst>
              <a:ext uri="{FF2B5EF4-FFF2-40B4-BE49-F238E27FC236}">
                <a16:creationId xmlns:a16="http://schemas.microsoft.com/office/drawing/2014/main" id="{669794C0-0DE8-D71C-32A7-800A8588EF0F}"/>
              </a:ext>
            </a:extLst>
          </p:cNvPr>
          <p:cNvPicPr>
            <a:picLocks noChangeAspect="1"/>
          </p:cNvPicPr>
          <p:nvPr/>
        </p:nvPicPr>
        <p:blipFill>
          <a:blip r:embed="rId4"/>
          <a:stretch>
            <a:fillRect/>
          </a:stretch>
        </p:blipFill>
        <p:spPr>
          <a:xfrm>
            <a:off x="1981710" y="4828828"/>
            <a:ext cx="1174929" cy="657960"/>
          </a:xfrm>
          <a:prstGeom prst="rect">
            <a:avLst/>
          </a:prstGeom>
        </p:spPr>
      </p:pic>
      <p:sp>
        <p:nvSpPr>
          <p:cNvPr id="2" name="Title 1">
            <a:extLst>
              <a:ext uri="{FF2B5EF4-FFF2-40B4-BE49-F238E27FC236}">
                <a16:creationId xmlns:a16="http://schemas.microsoft.com/office/drawing/2014/main" id="{029CA2E6-DAA9-1342-A6FF-8D58207A1615}"/>
              </a:ext>
            </a:extLst>
          </p:cNvPr>
          <p:cNvSpPr>
            <a:spLocks noGrp="1"/>
          </p:cNvSpPr>
          <p:nvPr>
            <p:ph type="title"/>
          </p:nvPr>
        </p:nvSpPr>
        <p:spPr>
          <a:xfrm>
            <a:off x="533222" y="845272"/>
            <a:ext cx="10797792" cy="648915"/>
          </a:xfrm>
        </p:spPr>
        <p:txBody>
          <a:bodyPr>
            <a:normAutofit/>
          </a:bodyPr>
          <a:lstStyle/>
          <a:p>
            <a:r>
              <a:rPr lang="en-US" sz="3600" b="1" dirty="0">
                <a:cs typeface="Arial"/>
              </a:rPr>
              <a:t>Screening for cognitive impairment?</a:t>
            </a:r>
          </a:p>
        </p:txBody>
      </p:sp>
      <p:sp>
        <p:nvSpPr>
          <p:cNvPr id="3" name="Content Placeholder 2">
            <a:extLst>
              <a:ext uri="{FF2B5EF4-FFF2-40B4-BE49-F238E27FC236}">
                <a16:creationId xmlns:a16="http://schemas.microsoft.com/office/drawing/2014/main" id="{7EBF56C4-62C7-DFCD-8D26-8200B26679E6}"/>
              </a:ext>
            </a:extLst>
          </p:cNvPr>
          <p:cNvSpPr>
            <a:spLocks noGrp="1"/>
          </p:cNvSpPr>
          <p:nvPr>
            <p:ph sz="half" idx="1"/>
          </p:nvPr>
        </p:nvSpPr>
        <p:spPr>
          <a:xfrm>
            <a:off x="838199" y="1602973"/>
            <a:ext cx="7905461" cy="4046527"/>
          </a:xfrm>
        </p:spPr>
        <p:txBody>
          <a:bodyPr lIns="91440" tIns="45720" rIns="91440" bIns="45720" anchor="t">
            <a:noAutofit/>
          </a:bodyPr>
          <a:lstStyle/>
          <a:p>
            <a:pPr marL="0" indent="0">
              <a:buNone/>
            </a:pPr>
            <a:r>
              <a:rPr lang="en-US" sz="3200" u="sng" dirty="0">
                <a:cs typeface="Arial"/>
              </a:rPr>
              <a:t>Functional history</a:t>
            </a:r>
          </a:p>
          <a:p>
            <a:r>
              <a:rPr lang="en-US" sz="2800" dirty="0">
                <a:cs typeface="Arial"/>
              </a:rPr>
              <a:t>Activities of daily living (ADLs)</a:t>
            </a:r>
          </a:p>
          <a:p>
            <a:pPr marL="1066165" lvl="1"/>
            <a:r>
              <a:rPr lang="en-US" sz="2400" dirty="0">
                <a:cs typeface="Arial"/>
              </a:rPr>
              <a:t>Bathing, dressing, toileting, feeding, transferring</a:t>
            </a:r>
          </a:p>
          <a:p>
            <a:r>
              <a:rPr lang="en-US" sz="2800" dirty="0">
                <a:cs typeface="Arial"/>
              </a:rPr>
              <a:t>Instrumental ADLS (</a:t>
            </a:r>
            <a:r>
              <a:rPr lang="en-US" sz="2800" dirty="0" err="1">
                <a:cs typeface="Arial"/>
              </a:rPr>
              <a:t>iADLs</a:t>
            </a:r>
            <a:r>
              <a:rPr lang="en-US" sz="2800" dirty="0">
                <a:cs typeface="Arial"/>
              </a:rPr>
              <a:t>)</a:t>
            </a:r>
          </a:p>
          <a:p>
            <a:pPr marL="1066165" lvl="1"/>
            <a:r>
              <a:rPr lang="en-US" sz="2400" dirty="0">
                <a:cs typeface="Arial"/>
              </a:rPr>
              <a:t>Managing $, shopping, cooking, telephone, </a:t>
            </a:r>
            <a:r>
              <a:rPr lang="en-US" sz="2400">
                <a:cs typeface="Arial"/>
              </a:rPr>
              <a:t>medications</a:t>
            </a:r>
          </a:p>
          <a:p>
            <a:r>
              <a:rPr lang="en-US" sz="2800">
                <a:solidFill>
                  <a:srgbClr val="C00000"/>
                </a:solidFill>
                <a:cs typeface="Arial"/>
              </a:rPr>
              <a:t>Mobility</a:t>
            </a:r>
          </a:p>
          <a:p>
            <a:r>
              <a:rPr lang="en-US" sz="2800">
                <a:solidFill>
                  <a:srgbClr val="C00000"/>
                </a:solidFill>
                <a:cs typeface="Arial"/>
              </a:rPr>
              <a:t>Falls</a:t>
            </a:r>
            <a:endParaRPr lang="en-US" sz="2800" dirty="0">
              <a:solidFill>
                <a:srgbClr val="C00000"/>
              </a:solidFill>
              <a:cs typeface="Arial"/>
            </a:endParaRPr>
          </a:p>
        </p:txBody>
      </p:sp>
      <p:sp>
        <p:nvSpPr>
          <p:cNvPr id="4" name="TextBox 3">
            <a:extLst>
              <a:ext uri="{FF2B5EF4-FFF2-40B4-BE49-F238E27FC236}">
                <a16:creationId xmlns:a16="http://schemas.microsoft.com/office/drawing/2014/main" id="{C38741CE-CD7C-7B74-898A-3255337AF878}"/>
              </a:ext>
            </a:extLst>
          </p:cNvPr>
          <p:cNvSpPr txBox="1"/>
          <p:nvPr/>
        </p:nvSpPr>
        <p:spPr>
          <a:xfrm>
            <a:off x="2667703" y="5764936"/>
            <a:ext cx="7328755" cy="830997"/>
          </a:xfrm>
          <a:prstGeom prst="rect">
            <a:avLst/>
          </a:prstGeom>
          <a:noFill/>
        </p:spPr>
        <p:txBody>
          <a:bodyPr wrap="square" rtlCol="0">
            <a:spAutoFit/>
          </a:bodyPr>
          <a:lstStyle/>
          <a:p>
            <a:r>
              <a:rPr lang="en-US" sz="2400" dirty="0"/>
              <a:t>+ Collateral history from family, friends, caregivers</a:t>
            </a:r>
          </a:p>
          <a:p>
            <a:r>
              <a:rPr lang="en-US" sz="2400" dirty="0"/>
              <a:t>+ Observe for signs of cognitive decline</a:t>
            </a:r>
          </a:p>
        </p:txBody>
      </p:sp>
      <p:sp>
        <p:nvSpPr>
          <p:cNvPr id="8" name="Star: 5 Points 7">
            <a:extLst>
              <a:ext uri="{FF2B5EF4-FFF2-40B4-BE49-F238E27FC236}">
                <a16:creationId xmlns:a16="http://schemas.microsoft.com/office/drawing/2014/main" id="{8A51F7AD-3648-A13E-427E-C6F63FADEBE8}"/>
              </a:ext>
            </a:extLst>
          </p:cNvPr>
          <p:cNvSpPr/>
          <p:nvPr/>
        </p:nvSpPr>
        <p:spPr>
          <a:xfrm>
            <a:off x="1937293" y="5764936"/>
            <a:ext cx="638638" cy="58133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060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CB952-7F5B-1687-1D15-A5A5BB5FC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D4E0F-9B26-89E6-CC30-0E0576918913}"/>
              </a:ext>
            </a:extLst>
          </p:cNvPr>
          <p:cNvSpPr>
            <a:spLocks noGrp="1"/>
          </p:cNvSpPr>
          <p:nvPr>
            <p:ph type="title"/>
          </p:nvPr>
        </p:nvSpPr>
        <p:spPr>
          <a:xfrm>
            <a:off x="439597" y="733005"/>
            <a:ext cx="10293370" cy="659647"/>
          </a:xfrm>
        </p:spPr>
        <p:txBody>
          <a:bodyPr>
            <a:normAutofit/>
          </a:bodyPr>
          <a:lstStyle/>
          <a:p>
            <a:r>
              <a:rPr lang="en-US" sz="3600" b="1" dirty="0">
                <a:cs typeface="Arial"/>
              </a:rPr>
              <a:t>Screening for cognitive impairment?</a:t>
            </a:r>
          </a:p>
        </p:txBody>
      </p:sp>
      <p:sp>
        <p:nvSpPr>
          <p:cNvPr id="5" name="Content Placeholder 4">
            <a:extLst>
              <a:ext uri="{FF2B5EF4-FFF2-40B4-BE49-F238E27FC236}">
                <a16:creationId xmlns:a16="http://schemas.microsoft.com/office/drawing/2014/main" id="{91EEB7E9-B46B-A3BE-9A5F-E40292A32C73}"/>
              </a:ext>
            </a:extLst>
          </p:cNvPr>
          <p:cNvSpPr>
            <a:spLocks noGrp="1"/>
          </p:cNvSpPr>
          <p:nvPr>
            <p:ph sz="half" idx="1"/>
          </p:nvPr>
        </p:nvSpPr>
        <p:spPr>
          <a:xfrm>
            <a:off x="602087" y="1518677"/>
            <a:ext cx="8501820" cy="4550481"/>
          </a:xfrm>
        </p:spPr>
        <p:txBody>
          <a:bodyPr lIns="91440" tIns="45720" rIns="91440" bIns="45720" anchor="t">
            <a:noAutofit/>
          </a:bodyPr>
          <a:lstStyle/>
          <a:p>
            <a:pPr marL="0" indent="0">
              <a:buNone/>
            </a:pPr>
            <a:r>
              <a:rPr lang="en-US" sz="3200" u="sng" dirty="0">
                <a:cs typeface="Arial"/>
              </a:rPr>
              <a:t>Cognitive screening</a:t>
            </a:r>
          </a:p>
          <a:p>
            <a:r>
              <a:rPr lang="en-US" sz="2800" dirty="0">
                <a:cs typeface="Arial"/>
              </a:rPr>
              <a:t>Patient concerns or symptoms?</a:t>
            </a:r>
          </a:p>
          <a:p>
            <a:r>
              <a:rPr lang="en-US" sz="2800" dirty="0">
                <a:cs typeface="Arial"/>
              </a:rPr>
              <a:t>Screening instruments (lots)</a:t>
            </a:r>
          </a:p>
          <a:p>
            <a:pPr marL="1066165" lvl="1"/>
            <a:r>
              <a:rPr lang="en-US" sz="2400" dirty="0">
                <a:cs typeface="Arial"/>
              </a:rPr>
              <a:t>Mini-cog </a:t>
            </a:r>
          </a:p>
          <a:p>
            <a:pPr marL="1066165" lvl="1"/>
            <a:r>
              <a:rPr lang="en-US" sz="2400" dirty="0">
                <a:cs typeface="Arial"/>
              </a:rPr>
              <a:t>Mini-mental status examination (MMSE)</a:t>
            </a:r>
          </a:p>
          <a:p>
            <a:pPr marL="1066165" lvl="1"/>
            <a:r>
              <a:rPr lang="en-US" sz="2400" dirty="0">
                <a:cs typeface="Arial"/>
              </a:rPr>
              <a:t>Montreal Cognitive Assessment (MOCA)</a:t>
            </a:r>
          </a:p>
          <a:p>
            <a:pPr marL="1066165" lvl="1"/>
            <a:r>
              <a:rPr lang="en-US" sz="2400" dirty="0">
                <a:cs typeface="Arial"/>
              </a:rPr>
              <a:t>St. Louis University Mental Status (SLUMS)</a:t>
            </a:r>
          </a:p>
          <a:p>
            <a:pPr marL="1066165" lvl="1"/>
            <a:r>
              <a:rPr lang="en-US" sz="2400" dirty="0">
                <a:cs typeface="Arial"/>
              </a:rPr>
              <a:t>HIV Dementia Scale</a:t>
            </a:r>
          </a:p>
          <a:p>
            <a:pPr marL="1066165" lvl="1"/>
            <a:r>
              <a:rPr lang="en-US" sz="2400" dirty="0">
                <a:cs typeface="Arial"/>
              </a:rPr>
              <a:t>International HIV Dementia Scale</a:t>
            </a:r>
          </a:p>
        </p:txBody>
      </p:sp>
      <p:sp>
        <p:nvSpPr>
          <p:cNvPr id="4" name="TextBox 3">
            <a:extLst>
              <a:ext uri="{FF2B5EF4-FFF2-40B4-BE49-F238E27FC236}">
                <a16:creationId xmlns:a16="http://schemas.microsoft.com/office/drawing/2014/main" id="{D17C07C1-71D8-77D4-67D5-1404D21C89D0}"/>
              </a:ext>
            </a:extLst>
          </p:cNvPr>
          <p:cNvSpPr txBox="1"/>
          <p:nvPr/>
        </p:nvSpPr>
        <p:spPr>
          <a:xfrm>
            <a:off x="118055" y="6428704"/>
            <a:ext cx="94659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a:rPr>
              <a:t>Borson et al. J Am </a:t>
            </a:r>
            <a:r>
              <a:rPr lang="en-US" sz="1400" dirty="0" err="1">
                <a:cs typeface="Arial"/>
              </a:rPr>
              <a:t>Geriatr</a:t>
            </a:r>
            <a:r>
              <a:rPr lang="en-US" sz="1400" dirty="0">
                <a:cs typeface="Arial"/>
              </a:rPr>
              <a:t> Soc 2003;  Nasreddine et al. J Am </a:t>
            </a:r>
            <a:r>
              <a:rPr lang="en-US" sz="1400" dirty="0" err="1">
                <a:cs typeface="Arial"/>
              </a:rPr>
              <a:t>Geriatr</a:t>
            </a:r>
            <a:r>
              <a:rPr lang="en-US" sz="1400" dirty="0">
                <a:cs typeface="Arial"/>
              </a:rPr>
              <a:t> Soc 2005; Tariq S et al. Am J </a:t>
            </a:r>
            <a:r>
              <a:rPr lang="en-US" sz="1400" dirty="0" err="1">
                <a:cs typeface="Arial"/>
              </a:rPr>
              <a:t>Geriatr</a:t>
            </a:r>
            <a:r>
              <a:rPr lang="en-US" sz="1400" dirty="0">
                <a:cs typeface="Arial"/>
              </a:rPr>
              <a:t> Psych 2006</a:t>
            </a:r>
            <a:endParaRPr lang="en-US" sz="1400" dirty="0"/>
          </a:p>
        </p:txBody>
      </p:sp>
      <p:pic>
        <p:nvPicPr>
          <p:cNvPr id="7" name="Picture 6" descr="A close-up of a document&#10;&#10;AI-generated content may be incorrect.">
            <a:extLst>
              <a:ext uri="{FF2B5EF4-FFF2-40B4-BE49-F238E27FC236}">
                <a16:creationId xmlns:a16="http://schemas.microsoft.com/office/drawing/2014/main" id="{5DC6B13A-4F47-FC45-1596-672941FEC9B2}"/>
              </a:ext>
            </a:extLst>
          </p:cNvPr>
          <p:cNvPicPr>
            <a:picLocks noChangeAspect="1"/>
          </p:cNvPicPr>
          <p:nvPr/>
        </p:nvPicPr>
        <p:blipFill>
          <a:blip r:embed="rId3"/>
          <a:stretch>
            <a:fillRect/>
          </a:stretch>
        </p:blipFill>
        <p:spPr>
          <a:xfrm>
            <a:off x="8210362" y="1556197"/>
            <a:ext cx="1523840" cy="2092818"/>
          </a:xfrm>
          <a:prstGeom prst="rect">
            <a:avLst/>
          </a:prstGeom>
        </p:spPr>
      </p:pic>
      <p:pic>
        <p:nvPicPr>
          <p:cNvPr id="8" name="Picture 7" descr="A black circle with text on it&#10;&#10;AI-generated content may be incorrect.">
            <a:extLst>
              <a:ext uri="{FF2B5EF4-FFF2-40B4-BE49-F238E27FC236}">
                <a16:creationId xmlns:a16="http://schemas.microsoft.com/office/drawing/2014/main" id="{16CB2E54-7F86-84C4-1D04-0D41D6C08E9B}"/>
              </a:ext>
            </a:extLst>
          </p:cNvPr>
          <p:cNvPicPr>
            <a:picLocks noChangeAspect="1"/>
          </p:cNvPicPr>
          <p:nvPr/>
        </p:nvPicPr>
        <p:blipFill>
          <a:blip r:embed="rId4"/>
          <a:stretch>
            <a:fillRect/>
          </a:stretch>
        </p:blipFill>
        <p:spPr>
          <a:xfrm>
            <a:off x="9880976" y="1556196"/>
            <a:ext cx="1455990" cy="1985495"/>
          </a:xfrm>
          <a:prstGeom prst="rect">
            <a:avLst/>
          </a:prstGeom>
        </p:spPr>
      </p:pic>
      <p:pic>
        <p:nvPicPr>
          <p:cNvPr id="9" name="Picture 8">
            <a:extLst>
              <a:ext uri="{FF2B5EF4-FFF2-40B4-BE49-F238E27FC236}">
                <a16:creationId xmlns:a16="http://schemas.microsoft.com/office/drawing/2014/main" id="{1672033D-0125-F33E-FFC5-CAE14BBF52A6}"/>
              </a:ext>
            </a:extLst>
          </p:cNvPr>
          <p:cNvPicPr>
            <a:picLocks noChangeAspect="1"/>
          </p:cNvPicPr>
          <p:nvPr/>
        </p:nvPicPr>
        <p:blipFill>
          <a:blip r:embed="rId5"/>
          <a:stretch>
            <a:fillRect/>
          </a:stretch>
        </p:blipFill>
        <p:spPr>
          <a:xfrm>
            <a:off x="8070289" y="2742663"/>
            <a:ext cx="1814717" cy="2102478"/>
          </a:xfrm>
          <a:prstGeom prst="rect">
            <a:avLst/>
          </a:prstGeom>
        </p:spPr>
      </p:pic>
      <p:pic>
        <p:nvPicPr>
          <p:cNvPr id="3" name="Picture 2" descr="A questionnaire with text and numbers&#10;&#10;AI-generated content may be incorrect.">
            <a:extLst>
              <a:ext uri="{FF2B5EF4-FFF2-40B4-BE49-F238E27FC236}">
                <a16:creationId xmlns:a16="http://schemas.microsoft.com/office/drawing/2014/main" id="{97539926-F16C-55D9-A5B4-45C1498EE3D2}"/>
              </a:ext>
            </a:extLst>
          </p:cNvPr>
          <p:cNvPicPr>
            <a:picLocks noChangeAspect="1"/>
          </p:cNvPicPr>
          <p:nvPr/>
        </p:nvPicPr>
        <p:blipFill>
          <a:blip r:embed="rId6"/>
          <a:stretch>
            <a:fillRect/>
          </a:stretch>
        </p:blipFill>
        <p:spPr>
          <a:xfrm>
            <a:off x="9888961" y="2838785"/>
            <a:ext cx="1933710" cy="2124882"/>
          </a:xfrm>
          <a:prstGeom prst="rect">
            <a:avLst/>
          </a:prstGeom>
        </p:spPr>
      </p:pic>
    </p:spTree>
    <p:extLst>
      <p:ext uri="{BB962C8B-B14F-4D97-AF65-F5344CB8AC3E}">
        <p14:creationId xmlns:p14="http://schemas.microsoft.com/office/powerpoint/2010/main" val="2540315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kern="0">
                <a:solidFill>
                  <a:srgbClr val="222222">
                    <a:tint val="75000"/>
                  </a:srgbClr>
                </a:solidFill>
                <a:latin typeface="Arial"/>
                <a:cs typeface="Arial"/>
                <a:sym typeface="Arial"/>
              </a:rPr>
              <a:pPr/>
              <a:t>March 23, 2026</a:t>
            </a:fld>
            <a:endParaRPr lang="en-US" kern="0" dirty="0">
              <a:solidFill>
                <a:srgbClr val="222222">
                  <a:tint val="75000"/>
                </a:srgbClr>
              </a:solidFill>
              <a:latin typeface="Arial"/>
              <a:cs typeface="Arial"/>
              <a:sym typeface="Arial"/>
            </a:endParaRPr>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7511" y="1706274"/>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buClr>
                <a:srgbClr val="D6201A"/>
              </a:buClr>
              <a:buFont typeface="Wingdings" charset="2"/>
              <a:buChar char="§"/>
              <a:defRPr/>
            </a:pPr>
            <a:r>
              <a:rPr lang="en-US" sz="1800" i="1" dirty="0">
                <a:solidFill>
                  <a:srgbClr val="222222"/>
                </a:solidFill>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457120" indent="-304747" defTabSz="1218987">
              <a:buClr>
                <a:srgbClr val="D6201A"/>
              </a:buClr>
              <a:buFont typeface="Wingdings" charset="2"/>
              <a:buChar char="§"/>
              <a:defRPr/>
            </a:pPr>
            <a:r>
              <a:rPr lang="en-US" sz="1800" i="1" dirty="0">
                <a:solidFill>
                  <a:srgbClr val="222222"/>
                </a:solidFill>
                <a:latin typeface="Arial"/>
                <a:ea typeface="Calibri" panose="020F0502020204030204" pitchFamily="34" charset="0"/>
                <a:sym typeface="Arial"/>
              </a:rPr>
              <a:t>“Funding for this presentation was made possible by cooperative agreement </a:t>
            </a:r>
            <a:r>
              <a:rPr lang="en-US" sz="1800" i="1" dirty="0">
                <a:solidFill>
                  <a:srgbClr val="222222"/>
                </a:solidFill>
                <a:latin typeface="Arial"/>
                <a:sym typeface="Arial"/>
              </a:rPr>
              <a:t>TR7HA53203-01-00</a:t>
            </a:r>
            <a:r>
              <a:rPr lang="en-US" sz="1800" i="1" dirty="0">
                <a:solidFill>
                  <a:srgbClr val="222222"/>
                </a:solidFill>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buClr>
                <a:srgbClr val="D6201A"/>
              </a:buClr>
              <a:buFont typeface="Wingdings" charset="2"/>
              <a:buChar char="§"/>
              <a:defRPr/>
            </a:pPr>
            <a:r>
              <a:rPr lang="en-US" altLang="en-US" sz="1800" i="1" dirty="0">
                <a:solidFill>
                  <a:srgbClr val="222222"/>
                </a:solidFill>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800" i="1" dirty="0">
              <a:solidFill>
                <a:srgbClr val="222222"/>
              </a:solidFill>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525F-EC28-F09A-F791-A761C2DDF978}"/>
              </a:ext>
            </a:extLst>
          </p:cNvPr>
          <p:cNvSpPr>
            <a:spLocks noGrp="1"/>
          </p:cNvSpPr>
          <p:nvPr>
            <p:ph type="title"/>
          </p:nvPr>
        </p:nvSpPr>
        <p:spPr>
          <a:xfrm>
            <a:off x="643512" y="835246"/>
            <a:ext cx="10797792" cy="648915"/>
          </a:xfrm>
        </p:spPr>
        <p:txBody>
          <a:bodyPr>
            <a:normAutofit/>
          </a:bodyPr>
          <a:lstStyle/>
          <a:p>
            <a:r>
              <a:rPr lang="en-US" sz="3600" b="1" dirty="0">
                <a:cs typeface="Arial"/>
              </a:rPr>
              <a:t>So, who should we be screening?</a:t>
            </a:r>
          </a:p>
        </p:txBody>
      </p:sp>
      <p:sp>
        <p:nvSpPr>
          <p:cNvPr id="3" name="Content Placeholder 2">
            <a:extLst>
              <a:ext uri="{FF2B5EF4-FFF2-40B4-BE49-F238E27FC236}">
                <a16:creationId xmlns:a16="http://schemas.microsoft.com/office/drawing/2014/main" id="{0748D47F-4124-5A41-B113-FCFDA5A47663}"/>
              </a:ext>
            </a:extLst>
          </p:cNvPr>
          <p:cNvSpPr>
            <a:spLocks noGrp="1"/>
          </p:cNvSpPr>
          <p:nvPr>
            <p:ph idx="1"/>
          </p:nvPr>
        </p:nvSpPr>
        <p:spPr>
          <a:xfrm>
            <a:off x="969647" y="1804987"/>
            <a:ext cx="10384152" cy="4437157"/>
          </a:xfrm>
        </p:spPr>
        <p:txBody>
          <a:bodyPr lIns="91440" tIns="45720" rIns="91440" bIns="45720" anchor="t">
            <a:normAutofit fontScale="70000" lnSpcReduction="20000"/>
          </a:bodyPr>
          <a:lstStyle/>
          <a:p>
            <a:pPr marL="0" indent="0">
              <a:buNone/>
            </a:pPr>
            <a:r>
              <a:rPr lang="en-US" sz="3700">
                <a:cs typeface="Arial"/>
              </a:rPr>
              <a:t>USPSTF guidance on dementia screening in general population</a:t>
            </a:r>
          </a:p>
          <a:p>
            <a:endParaRPr lang="en-US" sz="3700" dirty="0"/>
          </a:p>
          <a:p>
            <a:endParaRPr lang="en-US" dirty="0"/>
          </a:p>
          <a:p>
            <a:endParaRPr lang="en-US" dirty="0"/>
          </a:p>
          <a:p>
            <a:endParaRPr lang="en-US" dirty="0"/>
          </a:p>
          <a:p>
            <a:pPr marL="571500" indent="-571500">
              <a:buChar char="•"/>
            </a:pPr>
            <a:r>
              <a:rPr lang="en-US" sz="3700">
                <a:cs typeface="Arial"/>
              </a:rPr>
              <a:t>Detection: inadequate performance in low prevalence populations</a:t>
            </a:r>
            <a:endParaRPr lang="en-US" sz="3700"/>
          </a:p>
          <a:p>
            <a:pPr marL="571500" indent="-571500">
              <a:buChar char="•"/>
            </a:pPr>
            <a:r>
              <a:rPr lang="en-US" sz="3700" dirty="0">
                <a:cs typeface="Arial"/>
              </a:rPr>
              <a:t>Benefits: inadequate evidence on benefits of early detection or </a:t>
            </a:r>
            <a:r>
              <a:rPr lang="en-US" sz="3700">
                <a:cs typeface="Arial"/>
              </a:rPr>
              <a:t>intervention</a:t>
            </a:r>
            <a:endParaRPr lang="en-US" sz="3700"/>
          </a:p>
          <a:p>
            <a:pPr marL="571500" indent="-571500">
              <a:buChar char="•"/>
            </a:pPr>
            <a:r>
              <a:rPr lang="en-US" sz="3700" dirty="0">
                <a:cs typeface="Arial"/>
              </a:rPr>
              <a:t>Harms: inadequate data on potential harms of screening and </a:t>
            </a:r>
            <a:r>
              <a:rPr lang="en-US" sz="3700">
                <a:cs typeface="Arial"/>
              </a:rPr>
              <a:t>interventions</a:t>
            </a:r>
            <a:endParaRPr lang="en-US" sz="3700"/>
          </a:p>
          <a:p>
            <a:endParaRPr lang="en-US" dirty="0"/>
          </a:p>
        </p:txBody>
      </p:sp>
      <p:pic>
        <p:nvPicPr>
          <p:cNvPr id="5" name="Picture 4">
            <a:extLst>
              <a:ext uri="{FF2B5EF4-FFF2-40B4-BE49-F238E27FC236}">
                <a16:creationId xmlns:a16="http://schemas.microsoft.com/office/drawing/2014/main" id="{4D98FF30-946A-7D05-A288-5E73BE773C32}"/>
              </a:ext>
            </a:extLst>
          </p:cNvPr>
          <p:cNvPicPr>
            <a:picLocks noChangeAspect="1"/>
          </p:cNvPicPr>
          <p:nvPr/>
        </p:nvPicPr>
        <p:blipFill>
          <a:blip r:embed="rId3"/>
          <a:stretch>
            <a:fillRect/>
          </a:stretch>
        </p:blipFill>
        <p:spPr>
          <a:xfrm>
            <a:off x="906147" y="2261821"/>
            <a:ext cx="10252705" cy="1164227"/>
          </a:xfrm>
          <a:prstGeom prst="rect">
            <a:avLst/>
          </a:prstGeom>
        </p:spPr>
      </p:pic>
      <p:sp>
        <p:nvSpPr>
          <p:cNvPr id="7" name="TextBox 6">
            <a:extLst>
              <a:ext uri="{FF2B5EF4-FFF2-40B4-BE49-F238E27FC236}">
                <a16:creationId xmlns:a16="http://schemas.microsoft.com/office/drawing/2014/main" id="{EBAD1D05-13B8-4183-36B7-66B1C1B13FE6}"/>
              </a:ext>
            </a:extLst>
          </p:cNvPr>
          <p:cNvSpPr txBox="1"/>
          <p:nvPr/>
        </p:nvSpPr>
        <p:spPr>
          <a:xfrm>
            <a:off x="235058" y="6250929"/>
            <a:ext cx="2588862" cy="307777"/>
          </a:xfrm>
          <a:prstGeom prst="rect">
            <a:avLst/>
          </a:prstGeom>
          <a:noFill/>
        </p:spPr>
        <p:txBody>
          <a:bodyPr wrap="square" rtlCol="0">
            <a:spAutoFit/>
          </a:bodyPr>
          <a:lstStyle/>
          <a:p>
            <a:r>
              <a:rPr lang="en-US" sz="1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2020;323(8):757-763.</a:t>
            </a:r>
            <a:endParaRPr lang="en-US" sz="1400" dirty="0"/>
          </a:p>
        </p:txBody>
      </p:sp>
    </p:spTree>
    <p:extLst>
      <p:ext uri="{BB962C8B-B14F-4D97-AF65-F5344CB8AC3E}">
        <p14:creationId xmlns:p14="http://schemas.microsoft.com/office/powerpoint/2010/main" val="351720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EB9F-20E1-E8AE-800E-7D2CE93F8B3B}"/>
              </a:ext>
            </a:extLst>
          </p:cNvPr>
          <p:cNvSpPr>
            <a:spLocks noGrp="1"/>
          </p:cNvSpPr>
          <p:nvPr>
            <p:ph type="title"/>
          </p:nvPr>
        </p:nvSpPr>
        <p:spPr>
          <a:xfrm>
            <a:off x="745289" y="894890"/>
            <a:ext cx="10515600" cy="1013452"/>
          </a:xfrm>
        </p:spPr>
        <p:txBody>
          <a:bodyPr/>
          <a:lstStyle/>
          <a:p>
            <a:r>
              <a:rPr lang="en-US" b="1" dirty="0"/>
              <a:t>Why consider screening?</a:t>
            </a:r>
          </a:p>
        </p:txBody>
      </p:sp>
      <p:sp>
        <p:nvSpPr>
          <p:cNvPr id="3" name="Content Placeholder 2">
            <a:extLst>
              <a:ext uri="{FF2B5EF4-FFF2-40B4-BE49-F238E27FC236}">
                <a16:creationId xmlns:a16="http://schemas.microsoft.com/office/drawing/2014/main" id="{CC52E681-34C9-B8E3-4124-026AEC4FCABE}"/>
              </a:ext>
            </a:extLst>
          </p:cNvPr>
          <p:cNvSpPr>
            <a:spLocks noGrp="1"/>
          </p:cNvSpPr>
          <p:nvPr>
            <p:ph idx="1"/>
          </p:nvPr>
        </p:nvSpPr>
        <p:spPr>
          <a:xfrm>
            <a:off x="838200" y="1600200"/>
            <a:ext cx="10515600" cy="4446134"/>
          </a:xfrm>
        </p:spPr>
        <p:txBody>
          <a:bodyPr lIns="91440" tIns="45720" rIns="91440" bIns="45720" anchor="t">
            <a:normAutofit/>
          </a:bodyPr>
          <a:lstStyle/>
          <a:p>
            <a:pPr marL="571500" indent="-571500">
              <a:buChar char="•"/>
            </a:pPr>
            <a:r>
              <a:rPr lang="en-US" sz="2800" dirty="0">
                <a:cs typeface="Arial"/>
              </a:rPr>
              <a:t>Earlier assessment and management of modifiable </a:t>
            </a:r>
            <a:r>
              <a:rPr lang="en-US" sz="2800">
                <a:cs typeface="Arial"/>
              </a:rPr>
              <a:t>causes*</a:t>
            </a:r>
            <a:endParaRPr lang="en-US" sz="2800"/>
          </a:p>
          <a:p>
            <a:pPr marL="571500" indent="-571500">
              <a:buChar char="•"/>
            </a:pPr>
            <a:r>
              <a:rPr lang="en-US" sz="2800" dirty="0">
                <a:cs typeface="Arial"/>
              </a:rPr>
              <a:t>Earlier access to treatment and potential benefits: </a:t>
            </a:r>
            <a:r>
              <a:rPr lang="en-US" sz="2800">
                <a:cs typeface="Arial"/>
              </a:rPr>
              <a:t>pharmacological and non-pharmacological</a:t>
            </a:r>
            <a:endParaRPr lang="en-US" sz="2800"/>
          </a:p>
          <a:p>
            <a:pPr marL="571500" indent="-571500">
              <a:buChar char="•"/>
            </a:pPr>
            <a:r>
              <a:rPr lang="en-US" sz="2800" dirty="0">
                <a:cs typeface="Arial"/>
              </a:rPr>
              <a:t>More time to participate in decisions about care, transportation, living options, financial and legal matters</a:t>
            </a:r>
            <a:endParaRPr lang="en-US" sz="2800"/>
          </a:p>
          <a:p>
            <a:pPr marL="571500" indent="-571500">
              <a:buChar char="•"/>
            </a:pPr>
            <a:r>
              <a:rPr lang="en-US" sz="2800" dirty="0">
                <a:cs typeface="Arial"/>
              </a:rPr>
              <a:t>Earlier access to care and support services, making it easier for patients and caregivers to manage </a:t>
            </a:r>
            <a:r>
              <a:rPr lang="en-US" sz="2800">
                <a:cs typeface="Arial"/>
              </a:rPr>
              <a:t>challenges</a:t>
            </a:r>
            <a:endParaRPr lang="en-US" sz="2800"/>
          </a:p>
          <a:p>
            <a:endParaRPr lang="en-US" dirty="0"/>
          </a:p>
          <a:p>
            <a:endParaRPr lang="en-US" dirty="0"/>
          </a:p>
        </p:txBody>
      </p:sp>
    </p:spTree>
    <p:extLst>
      <p:ext uri="{BB962C8B-B14F-4D97-AF65-F5344CB8AC3E}">
        <p14:creationId xmlns:p14="http://schemas.microsoft.com/office/powerpoint/2010/main" val="3736221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C3329-7F04-A880-9F8F-68140EA5A717}"/>
              </a:ext>
            </a:extLst>
          </p:cNvPr>
          <p:cNvPicPr>
            <a:picLocks noChangeAspect="1"/>
          </p:cNvPicPr>
          <p:nvPr/>
        </p:nvPicPr>
        <p:blipFill>
          <a:blip r:embed="rId3"/>
          <a:srcRect t="15405"/>
          <a:stretch>
            <a:fillRect/>
          </a:stretch>
        </p:blipFill>
        <p:spPr>
          <a:xfrm>
            <a:off x="6715071" y="1131439"/>
            <a:ext cx="4345174" cy="5623821"/>
          </a:xfrm>
          <a:prstGeom prst="rect">
            <a:avLst/>
          </a:prstGeom>
        </p:spPr>
      </p:pic>
      <p:sp>
        <p:nvSpPr>
          <p:cNvPr id="6" name="Isosceles Triangle 5">
            <a:extLst>
              <a:ext uri="{FF2B5EF4-FFF2-40B4-BE49-F238E27FC236}">
                <a16:creationId xmlns:a16="http://schemas.microsoft.com/office/drawing/2014/main" id="{EAC3001D-D2BD-E82B-53EE-288560C56A1D}"/>
              </a:ext>
            </a:extLst>
          </p:cNvPr>
          <p:cNvSpPr/>
          <p:nvPr/>
        </p:nvSpPr>
        <p:spPr>
          <a:xfrm rot="17760000">
            <a:off x="6411504" y="338504"/>
            <a:ext cx="1777071" cy="2138565"/>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EDF0443-93CE-8913-1ED4-5FC72B30F7EB}"/>
              </a:ext>
            </a:extLst>
          </p:cNvPr>
          <p:cNvPicPr>
            <a:picLocks noChangeAspect="1"/>
          </p:cNvPicPr>
          <p:nvPr/>
        </p:nvPicPr>
        <p:blipFill>
          <a:blip r:embed="rId4"/>
          <a:stretch>
            <a:fillRect/>
          </a:stretch>
        </p:blipFill>
        <p:spPr>
          <a:xfrm>
            <a:off x="865871" y="2069669"/>
            <a:ext cx="5854255" cy="3427192"/>
          </a:xfrm>
          <a:prstGeom prst="rect">
            <a:avLst/>
          </a:prstGeom>
        </p:spPr>
      </p:pic>
      <p:sp>
        <p:nvSpPr>
          <p:cNvPr id="10" name="TextBox 9">
            <a:extLst>
              <a:ext uri="{FF2B5EF4-FFF2-40B4-BE49-F238E27FC236}">
                <a16:creationId xmlns:a16="http://schemas.microsoft.com/office/drawing/2014/main" id="{E8CCBA09-E894-1BFD-42A4-1F99019143A7}"/>
              </a:ext>
            </a:extLst>
          </p:cNvPr>
          <p:cNvSpPr txBox="1"/>
          <p:nvPr/>
        </p:nvSpPr>
        <p:spPr>
          <a:xfrm>
            <a:off x="338327" y="6388727"/>
            <a:ext cx="5132574" cy="369332"/>
          </a:xfrm>
          <a:prstGeom prst="rect">
            <a:avLst/>
          </a:prstGeom>
          <a:noFill/>
        </p:spPr>
        <p:txBody>
          <a:bodyPr wrap="square" rtlCol="0">
            <a:spAutoFit/>
          </a:bodyPr>
          <a:lstStyle/>
          <a:p>
            <a:r>
              <a:rPr lang="en-US" dirty="0"/>
              <a:t>Livingston et al. </a:t>
            </a:r>
            <a:r>
              <a:rPr lang="en-US" i="1" dirty="0"/>
              <a:t>Lancet </a:t>
            </a:r>
            <a:r>
              <a:rPr lang="en-US" dirty="0"/>
              <a:t>2024</a:t>
            </a:r>
          </a:p>
        </p:txBody>
      </p:sp>
      <p:sp>
        <p:nvSpPr>
          <p:cNvPr id="11" name="Title 10">
            <a:extLst>
              <a:ext uri="{FF2B5EF4-FFF2-40B4-BE49-F238E27FC236}">
                <a16:creationId xmlns:a16="http://schemas.microsoft.com/office/drawing/2014/main" id="{09A8B42D-7F60-C4C9-CB6A-0178C6260E18}"/>
              </a:ext>
            </a:extLst>
          </p:cNvPr>
          <p:cNvSpPr>
            <a:spLocks noGrp="1"/>
          </p:cNvSpPr>
          <p:nvPr>
            <p:ph type="title"/>
          </p:nvPr>
        </p:nvSpPr>
        <p:spPr>
          <a:xfrm>
            <a:off x="339671" y="938012"/>
            <a:ext cx="8547531" cy="626767"/>
          </a:xfrm>
        </p:spPr>
        <p:txBody>
          <a:bodyPr>
            <a:noAutofit/>
          </a:bodyPr>
          <a:lstStyle/>
          <a:p>
            <a:r>
              <a:rPr lang="en-US" sz="3200" b="1" dirty="0">
                <a:cs typeface="Arial"/>
              </a:rPr>
              <a:t>Modifiable Risks for Cognitive Decline</a:t>
            </a:r>
          </a:p>
        </p:txBody>
      </p:sp>
    </p:spTree>
    <p:extLst>
      <p:ext uri="{BB962C8B-B14F-4D97-AF65-F5344CB8AC3E}">
        <p14:creationId xmlns:p14="http://schemas.microsoft.com/office/powerpoint/2010/main" val="1002774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FE90-EC47-5860-F0FC-204C0F8BE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A4320-FA8E-CC54-70D3-1E33B5ADAE72}"/>
              </a:ext>
            </a:extLst>
          </p:cNvPr>
          <p:cNvSpPr>
            <a:spLocks noGrp="1"/>
          </p:cNvSpPr>
          <p:nvPr>
            <p:ph type="title"/>
          </p:nvPr>
        </p:nvSpPr>
        <p:spPr>
          <a:xfrm>
            <a:off x="285416" y="683294"/>
            <a:ext cx="10515600" cy="497374"/>
          </a:xfrm>
        </p:spPr>
        <p:txBody>
          <a:bodyPr>
            <a:normAutofit fontScale="90000"/>
          </a:bodyPr>
          <a:lstStyle/>
          <a:p>
            <a:r>
              <a:rPr lang="en-US" b="1" dirty="0"/>
              <a:t>Screening for cognitive impairment?</a:t>
            </a:r>
          </a:p>
        </p:txBody>
      </p:sp>
      <p:sp>
        <p:nvSpPr>
          <p:cNvPr id="3" name="TextBox 2">
            <a:extLst>
              <a:ext uri="{FF2B5EF4-FFF2-40B4-BE49-F238E27FC236}">
                <a16:creationId xmlns:a16="http://schemas.microsoft.com/office/drawing/2014/main" id="{8AC4DEE5-63C0-316B-5BF6-3ED3609166B2}"/>
              </a:ext>
            </a:extLst>
          </p:cNvPr>
          <p:cNvSpPr txBox="1"/>
          <p:nvPr/>
        </p:nvSpPr>
        <p:spPr>
          <a:xfrm>
            <a:off x="2300554" y="1273719"/>
            <a:ext cx="6925732" cy="830997"/>
          </a:xfrm>
          <a:prstGeom prst="rect">
            <a:avLst/>
          </a:prstGeom>
          <a:noFill/>
          <a:ln>
            <a:solidFill>
              <a:schemeClr val="accent4">
                <a:lumMod val="40000"/>
                <a:lumOff val="60000"/>
              </a:schemeClr>
            </a:solidFill>
          </a:ln>
        </p:spPr>
        <p:txBody>
          <a:bodyPr wrap="square" lIns="91440" tIns="45720" rIns="91440" bIns="45720" rtlCol="0" anchor="t">
            <a:spAutoFit/>
          </a:bodyPr>
          <a:lstStyle/>
          <a:p>
            <a:pPr algn="ctr"/>
            <a:r>
              <a:rPr lang="en-US" sz="2400" dirty="0"/>
              <a:t>Concerns about thinking? </a:t>
            </a:r>
            <a:endParaRPr lang="en-US"/>
          </a:p>
          <a:p>
            <a:pPr algn="ctr"/>
            <a:r>
              <a:rPr lang="en-US" sz="2400" dirty="0"/>
              <a:t>(self-report, caregiver, family/friend, clinician)?</a:t>
            </a:r>
          </a:p>
        </p:txBody>
      </p:sp>
      <p:sp>
        <p:nvSpPr>
          <p:cNvPr id="4" name="TextBox 3">
            <a:extLst>
              <a:ext uri="{FF2B5EF4-FFF2-40B4-BE49-F238E27FC236}">
                <a16:creationId xmlns:a16="http://schemas.microsoft.com/office/drawing/2014/main" id="{98CA6C50-AE7B-D527-0B6B-F0EA2E24C10E}"/>
              </a:ext>
            </a:extLst>
          </p:cNvPr>
          <p:cNvSpPr txBox="1"/>
          <p:nvPr/>
        </p:nvSpPr>
        <p:spPr>
          <a:xfrm>
            <a:off x="3842798" y="2183672"/>
            <a:ext cx="4144710" cy="461665"/>
          </a:xfrm>
          <a:prstGeom prst="rect">
            <a:avLst/>
          </a:prstGeom>
          <a:noFill/>
          <a:ln>
            <a:solidFill>
              <a:schemeClr val="accent4">
                <a:lumMod val="40000"/>
                <a:lumOff val="60000"/>
              </a:schemeClr>
            </a:solidFill>
          </a:ln>
        </p:spPr>
        <p:txBody>
          <a:bodyPr wrap="square" rtlCol="0">
            <a:spAutoFit/>
          </a:bodyPr>
          <a:lstStyle/>
          <a:p>
            <a:pPr algn="ctr"/>
            <a:r>
              <a:rPr lang="en-US" sz="2400" dirty="0"/>
              <a:t>Signs or symptoms?</a:t>
            </a:r>
          </a:p>
        </p:txBody>
      </p:sp>
      <p:sp>
        <p:nvSpPr>
          <p:cNvPr id="5" name="TextBox 4">
            <a:extLst>
              <a:ext uri="{FF2B5EF4-FFF2-40B4-BE49-F238E27FC236}">
                <a16:creationId xmlns:a16="http://schemas.microsoft.com/office/drawing/2014/main" id="{7C33F209-7C12-B407-E0EA-126B76B155D7}"/>
              </a:ext>
            </a:extLst>
          </p:cNvPr>
          <p:cNvSpPr txBox="1"/>
          <p:nvPr/>
        </p:nvSpPr>
        <p:spPr>
          <a:xfrm>
            <a:off x="9409143" y="2564509"/>
            <a:ext cx="1857932" cy="1200329"/>
          </a:xfrm>
          <a:prstGeom prst="rect">
            <a:avLst/>
          </a:prstGeom>
          <a:noFill/>
          <a:ln>
            <a:solidFill>
              <a:schemeClr val="accent4">
                <a:lumMod val="40000"/>
                <a:lumOff val="60000"/>
              </a:schemeClr>
            </a:solidFill>
          </a:ln>
        </p:spPr>
        <p:txBody>
          <a:bodyPr wrap="square" rtlCol="0">
            <a:spAutoFit/>
          </a:bodyPr>
          <a:lstStyle/>
          <a:p>
            <a:pPr algn="ctr"/>
            <a:r>
              <a:rPr lang="en-US" sz="2400" dirty="0"/>
              <a:t>Informant available to confirm?</a:t>
            </a:r>
          </a:p>
        </p:txBody>
      </p:sp>
      <p:sp>
        <p:nvSpPr>
          <p:cNvPr id="7" name="TextBox 6">
            <a:extLst>
              <a:ext uri="{FF2B5EF4-FFF2-40B4-BE49-F238E27FC236}">
                <a16:creationId xmlns:a16="http://schemas.microsoft.com/office/drawing/2014/main" id="{D8E30236-ABB7-4A75-8CC7-6E7A0A6AC0CD}"/>
              </a:ext>
            </a:extLst>
          </p:cNvPr>
          <p:cNvSpPr txBox="1"/>
          <p:nvPr/>
        </p:nvSpPr>
        <p:spPr>
          <a:xfrm>
            <a:off x="4433762" y="3529513"/>
            <a:ext cx="2939754" cy="461665"/>
          </a:xfrm>
          <a:prstGeom prst="rect">
            <a:avLst/>
          </a:prstGeom>
          <a:noFill/>
          <a:ln>
            <a:solidFill>
              <a:schemeClr val="accent4">
                <a:lumMod val="40000"/>
                <a:lumOff val="60000"/>
              </a:schemeClr>
            </a:solidFill>
          </a:ln>
        </p:spPr>
        <p:txBody>
          <a:bodyPr wrap="square" rtlCol="0">
            <a:spAutoFit/>
          </a:bodyPr>
          <a:lstStyle/>
          <a:p>
            <a:pPr algn="ctr"/>
            <a:r>
              <a:rPr lang="en-US" sz="2400" dirty="0"/>
              <a:t>Brief assessment*</a:t>
            </a:r>
          </a:p>
        </p:txBody>
      </p:sp>
      <p:sp>
        <p:nvSpPr>
          <p:cNvPr id="8" name="TextBox 7">
            <a:extLst>
              <a:ext uri="{FF2B5EF4-FFF2-40B4-BE49-F238E27FC236}">
                <a16:creationId xmlns:a16="http://schemas.microsoft.com/office/drawing/2014/main" id="{E353ED1D-AB36-C39A-4306-5E7851D1A1DC}"/>
              </a:ext>
            </a:extLst>
          </p:cNvPr>
          <p:cNvSpPr txBox="1"/>
          <p:nvPr/>
        </p:nvSpPr>
        <p:spPr>
          <a:xfrm>
            <a:off x="3084042" y="4115882"/>
            <a:ext cx="5535221" cy="461665"/>
          </a:xfrm>
          <a:prstGeom prst="rect">
            <a:avLst/>
          </a:prstGeom>
          <a:noFill/>
          <a:ln>
            <a:solidFill>
              <a:schemeClr val="accent4">
                <a:lumMod val="40000"/>
                <a:lumOff val="60000"/>
              </a:schemeClr>
            </a:solidFill>
          </a:ln>
        </p:spPr>
        <p:txBody>
          <a:bodyPr wrap="square" rtlCol="0">
            <a:spAutoFit/>
          </a:bodyPr>
          <a:lstStyle/>
          <a:p>
            <a:pPr algn="ctr"/>
            <a:r>
              <a:rPr lang="en-US" sz="2400" dirty="0"/>
              <a:t>Brief assessment confirms concerns?</a:t>
            </a:r>
          </a:p>
        </p:txBody>
      </p:sp>
      <p:sp>
        <p:nvSpPr>
          <p:cNvPr id="9" name="TextBox 8">
            <a:extLst>
              <a:ext uri="{FF2B5EF4-FFF2-40B4-BE49-F238E27FC236}">
                <a16:creationId xmlns:a16="http://schemas.microsoft.com/office/drawing/2014/main" id="{9B15C267-FA2C-58B9-E94A-F3322D4105A5}"/>
              </a:ext>
            </a:extLst>
          </p:cNvPr>
          <p:cNvSpPr txBox="1"/>
          <p:nvPr/>
        </p:nvSpPr>
        <p:spPr>
          <a:xfrm>
            <a:off x="823798" y="5436555"/>
            <a:ext cx="5257800" cy="830997"/>
          </a:xfrm>
          <a:prstGeom prst="rect">
            <a:avLst/>
          </a:prstGeom>
          <a:noFill/>
          <a:ln>
            <a:solidFill>
              <a:schemeClr val="accent4">
                <a:lumMod val="40000"/>
                <a:lumOff val="60000"/>
              </a:schemeClr>
            </a:solidFill>
          </a:ln>
        </p:spPr>
        <p:txBody>
          <a:bodyPr wrap="square" rtlCol="0">
            <a:spAutoFit/>
          </a:bodyPr>
          <a:lstStyle/>
          <a:p>
            <a:pPr algn="ctr"/>
            <a:r>
              <a:rPr lang="en-US" sz="2400" dirty="0"/>
              <a:t>Conduct additional cognitive testing and/or refer for further evaluation</a:t>
            </a:r>
          </a:p>
        </p:txBody>
      </p:sp>
      <p:cxnSp>
        <p:nvCxnSpPr>
          <p:cNvPr id="13" name="Straight Arrow Connector 12">
            <a:extLst>
              <a:ext uri="{FF2B5EF4-FFF2-40B4-BE49-F238E27FC236}">
                <a16:creationId xmlns:a16="http://schemas.microsoft.com/office/drawing/2014/main" id="{B94EFA24-DCB1-8A81-7075-C414E219F3A7}"/>
              </a:ext>
            </a:extLst>
          </p:cNvPr>
          <p:cNvCxnSpPr>
            <a:cxnSpLocks/>
          </p:cNvCxnSpPr>
          <p:nvPr/>
        </p:nvCxnSpPr>
        <p:spPr>
          <a:xfrm>
            <a:off x="5864353" y="2645337"/>
            <a:ext cx="0" cy="81515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19D5667-A920-2688-7345-76C62163EBC7}"/>
              </a:ext>
            </a:extLst>
          </p:cNvPr>
          <p:cNvCxnSpPr>
            <a:cxnSpLocks/>
          </p:cNvCxnSpPr>
          <p:nvPr/>
        </p:nvCxnSpPr>
        <p:spPr>
          <a:xfrm>
            <a:off x="4370262" y="4626481"/>
            <a:ext cx="0" cy="81515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4ADF947-2619-5BB1-6C20-A5BBC0DB1589}"/>
              </a:ext>
            </a:extLst>
          </p:cNvPr>
          <p:cNvSpPr txBox="1"/>
          <p:nvPr/>
        </p:nvSpPr>
        <p:spPr>
          <a:xfrm>
            <a:off x="3662307" y="4857207"/>
            <a:ext cx="746055" cy="369332"/>
          </a:xfrm>
          <a:prstGeom prst="rect">
            <a:avLst/>
          </a:prstGeom>
          <a:noFill/>
        </p:spPr>
        <p:txBody>
          <a:bodyPr wrap="square" rtlCol="0">
            <a:spAutoFit/>
          </a:bodyPr>
          <a:lstStyle/>
          <a:p>
            <a:r>
              <a:rPr lang="en-US" b="1" dirty="0">
                <a:solidFill>
                  <a:srgbClr val="FF0000"/>
                </a:solidFill>
              </a:rPr>
              <a:t>YES</a:t>
            </a:r>
          </a:p>
        </p:txBody>
      </p:sp>
      <p:sp>
        <p:nvSpPr>
          <p:cNvPr id="19" name="TextBox 18">
            <a:extLst>
              <a:ext uri="{FF2B5EF4-FFF2-40B4-BE49-F238E27FC236}">
                <a16:creationId xmlns:a16="http://schemas.microsoft.com/office/drawing/2014/main" id="{421D326D-5AEF-A58C-D475-7EA908EFB896}"/>
              </a:ext>
            </a:extLst>
          </p:cNvPr>
          <p:cNvSpPr txBox="1"/>
          <p:nvPr/>
        </p:nvSpPr>
        <p:spPr>
          <a:xfrm>
            <a:off x="5150582" y="2788343"/>
            <a:ext cx="771455" cy="369332"/>
          </a:xfrm>
          <a:prstGeom prst="rect">
            <a:avLst/>
          </a:prstGeom>
          <a:noFill/>
        </p:spPr>
        <p:txBody>
          <a:bodyPr wrap="square" rtlCol="0">
            <a:spAutoFit/>
          </a:bodyPr>
          <a:lstStyle/>
          <a:p>
            <a:r>
              <a:rPr lang="en-US" b="1" dirty="0">
                <a:solidFill>
                  <a:srgbClr val="FF0000"/>
                </a:solidFill>
              </a:rPr>
              <a:t>YES</a:t>
            </a:r>
          </a:p>
        </p:txBody>
      </p:sp>
      <p:cxnSp>
        <p:nvCxnSpPr>
          <p:cNvPr id="20" name="Straight Arrow Connector 19">
            <a:extLst>
              <a:ext uri="{FF2B5EF4-FFF2-40B4-BE49-F238E27FC236}">
                <a16:creationId xmlns:a16="http://schemas.microsoft.com/office/drawing/2014/main" id="{14E23A16-B806-1474-B856-9DBD5B86464F}"/>
              </a:ext>
            </a:extLst>
          </p:cNvPr>
          <p:cNvCxnSpPr>
            <a:cxnSpLocks/>
          </p:cNvCxnSpPr>
          <p:nvPr/>
        </p:nvCxnSpPr>
        <p:spPr>
          <a:xfrm>
            <a:off x="8011839" y="2427204"/>
            <a:ext cx="1353479" cy="48346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4E42B14-5235-9921-7998-4D5F567AAAAA}"/>
              </a:ext>
            </a:extLst>
          </p:cNvPr>
          <p:cNvSpPr txBox="1"/>
          <p:nvPr/>
        </p:nvSpPr>
        <p:spPr>
          <a:xfrm>
            <a:off x="10341215" y="4444173"/>
            <a:ext cx="923855" cy="369332"/>
          </a:xfrm>
          <a:prstGeom prst="rect">
            <a:avLst/>
          </a:prstGeom>
          <a:noFill/>
        </p:spPr>
        <p:txBody>
          <a:bodyPr wrap="square" rtlCol="0">
            <a:spAutoFit/>
          </a:bodyPr>
          <a:lstStyle/>
          <a:p>
            <a:r>
              <a:rPr lang="en-US" b="1" dirty="0">
                <a:solidFill>
                  <a:srgbClr val="FF0000"/>
                </a:solidFill>
              </a:rPr>
              <a:t>YES</a:t>
            </a:r>
          </a:p>
        </p:txBody>
      </p:sp>
      <p:cxnSp>
        <p:nvCxnSpPr>
          <p:cNvPr id="24" name="Straight Arrow Connector 23">
            <a:extLst>
              <a:ext uri="{FF2B5EF4-FFF2-40B4-BE49-F238E27FC236}">
                <a16:creationId xmlns:a16="http://schemas.microsoft.com/office/drawing/2014/main" id="{99AE7606-B540-B998-EC74-455C49093146}"/>
              </a:ext>
            </a:extLst>
          </p:cNvPr>
          <p:cNvCxnSpPr>
            <a:cxnSpLocks/>
          </p:cNvCxnSpPr>
          <p:nvPr/>
        </p:nvCxnSpPr>
        <p:spPr>
          <a:xfrm>
            <a:off x="10339296" y="3838778"/>
            <a:ext cx="0" cy="14655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C91E0D43-6C2E-3109-C952-0F380BE187ED}"/>
              </a:ext>
            </a:extLst>
          </p:cNvPr>
          <p:cNvCxnSpPr>
            <a:cxnSpLocks/>
          </p:cNvCxnSpPr>
          <p:nvPr/>
        </p:nvCxnSpPr>
        <p:spPr>
          <a:xfrm flipH="1">
            <a:off x="7964090" y="3088798"/>
            <a:ext cx="1350744" cy="46512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72F46FC-F1FE-2EA5-67C5-AEC803F6E51B}"/>
              </a:ext>
            </a:extLst>
          </p:cNvPr>
          <p:cNvSpPr txBox="1"/>
          <p:nvPr/>
        </p:nvSpPr>
        <p:spPr>
          <a:xfrm>
            <a:off x="9264034" y="4485743"/>
            <a:ext cx="593655" cy="369332"/>
          </a:xfrm>
          <a:prstGeom prst="rect">
            <a:avLst/>
          </a:prstGeom>
          <a:noFill/>
        </p:spPr>
        <p:txBody>
          <a:bodyPr wrap="square" rtlCol="0">
            <a:spAutoFit/>
          </a:bodyPr>
          <a:lstStyle/>
          <a:p>
            <a:r>
              <a:rPr lang="en-US" b="1" dirty="0">
                <a:solidFill>
                  <a:srgbClr val="FF0000"/>
                </a:solidFill>
              </a:rPr>
              <a:t>NO</a:t>
            </a:r>
          </a:p>
        </p:txBody>
      </p:sp>
      <p:sp>
        <p:nvSpPr>
          <p:cNvPr id="30" name="TextBox 29">
            <a:extLst>
              <a:ext uri="{FF2B5EF4-FFF2-40B4-BE49-F238E27FC236}">
                <a16:creationId xmlns:a16="http://schemas.microsoft.com/office/drawing/2014/main" id="{5EFB108D-486C-14F5-6754-8F90DA1636AD}"/>
              </a:ext>
            </a:extLst>
          </p:cNvPr>
          <p:cNvSpPr txBox="1"/>
          <p:nvPr/>
        </p:nvSpPr>
        <p:spPr>
          <a:xfrm>
            <a:off x="8482744" y="2233950"/>
            <a:ext cx="593655" cy="369332"/>
          </a:xfrm>
          <a:prstGeom prst="rect">
            <a:avLst/>
          </a:prstGeom>
          <a:noFill/>
        </p:spPr>
        <p:txBody>
          <a:bodyPr wrap="square" rtlCol="0">
            <a:spAutoFit/>
          </a:bodyPr>
          <a:lstStyle/>
          <a:p>
            <a:r>
              <a:rPr lang="en-US" b="1" dirty="0">
                <a:solidFill>
                  <a:srgbClr val="FF0000"/>
                </a:solidFill>
              </a:rPr>
              <a:t>NO</a:t>
            </a:r>
          </a:p>
        </p:txBody>
      </p:sp>
      <p:cxnSp>
        <p:nvCxnSpPr>
          <p:cNvPr id="31" name="Straight Arrow Connector 30">
            <a:extLst>
              <a:ext uri="{FF2B5EF4-FFF2-40B4-BE49-F238E27FC236}">
                <a16:creationId xmlns:a16="http://schemas.microsoft.com/office/drawing/2014/main" id="{BB45DF35-F78A-3CBF-C50A-750FB81848D5}"/>
              </a:ext>
            </a:extLst>
          </p:cNvPr>
          <p:cNvCxnSpPr>
            <a:cxnSpLocks/>
          </p:cNvCxnSpPr>
          <p:nvPr/>
        </p:nvCxnSpPr>
        <p:spPr>
          <a:xfrm>
            <a:off x="8684787" y="4416809"/>
            <a:ext cx="1465922" cy="87491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D8AF227-9A4A-953F-9A0B-D1E90855E923}"/>
              </a:ext>
            </a:extLst>
          </p:cNvPr>
          <p:cNvSpPr txBox="1"/>
          <p:nvPr/>
        </p:nvSpPr>
        <p:spPr>
          <a:xfrm>
            <a:off x="6939707" y="5347505"/>
            <a:ext cx="4886004" cy="461665"/>
          </a:xfrm>
          <a:prstGeom prst="rect">
            <a:avLst/>
          </a:prstGeom>
          <a:noFill/>
          <a:ln>
            <a:solidFill>
              <a:schemeClr val="accent4">
                <a:lumMod val="40000"/>
                <a:lumOff val="60000"/>
              </a:schemeClr>
            </a:solidFill>
          </a:ln>
        </p:spPr>
        <p:txBody>
          <a:bodyPr wrap="square" rtlCol="0">
            <a:spAutoFit/>
          </a:bodyPr>
          <a:lstStyle/>
          <a:p>
            <a:pPr algn="ctr"/>
            <a:r>
              <a:rPr lang="en-US" sz="2400" dirty="0"/>
              <a:t>Repeat screening ?annually</a:t>
            </a:r>
          </a:p>
        </p:txBody>
      </p:sp>
      <p:sp>
        <p:nvSpPr>
          <p:cNvPr id="36" name="TextBox 35">
            <a:extLst>
              <a:ext uri="{FF2B5EF4-FFF2-40B4-BE49-F238E27FC236}">
                <a16:creationId xmlns:a16="http://schemas.microsoft.com/office/drawing/2014/main" id="{7D9AA23F-2DDC-7988-938C-035033759985}"/>
              </a:ext>
            </a:extLst>
          </p:cNvPr>
          <p:cNvSpPr txBox="1"/>
          <p:nvPr/>
        </p:nvSpPr>
        <p:spPr>
          <a:xfrm>
            <a:off x="-12700" y="6467474"/>
            <a:ext cx="6925733" cy="338554"/>
          </a:xfrm>
          <a:prstGeom prst="rect">
            <a:avLst/>
          </a:prstGeom>
          <a:noFill/>
        </p:spPr>
        <p:txBody>
          <a:bodyPr wrap="square" rtlCol="0">
            <a:spAutoFit/>
          </a:bodyPr>
          <a:lstStyle/>
          <a:p>
            <a:r>
              <a:rPr lang="en-US" sz="1600" dirty="0"/>
              <a:t>Adapted from Cordell CB et al. </a:t>
            </a:r>
            <a:r>
              <a:rPr lang="en-US" sz="1600" dirty="0" err="1"/>
              <a:t>Alheimer’s</a:t>
            </a:r>
            <a:r>
              <a:rPr lang="en-US" sz="1600" dirty="0"/>
              <a:t> Dementia 2013 (alz.org)</a:t>
            </a:r>
          </a:p>
        </p:txBody>
      </p:sp>
      <p:sp>
        <p:nvSpPr>
          <p:cNvPr id="11" name="TextBox 10">
            <a:extLst>
              <a:ext uri="{FF2B5EF4-FFF2-40B4-BE49-F238E27FC236}">
                <a16:creationId xmlns:a16="http://schemas.microsoft.com/office/drawing/2014/main" id="{30934E70-970F-B6DA-7137-DE6E8FE56E0F}"/>
              </a:ext>
            </a:extLst>
          </p:cNvPr>
          <p:cNvSpPr txBox="1"/>
          <p:nvPr/>
        </p:nvSpPr>
        <p:spPr>
          <a:xfrm>
            <a:off x="8558944" y="3427749"/>
            <a:ext cx="593655" cy="369332"/>
          </a:xfrm>
          <a:prstGeom prst="rect">
            <a:avLst/>
          </a:prstGeom>
          <a:noFill/>
        </p:spPr>
        <p:txBody>
          <a:bodyPr wrap="square" rtlCol="0">
            <a:spAutoFit/>
          </a:bodyPr>
          <a:lstStyle/>
          <a:p>
            <a:r>
              <a:rPr lang="en-US" b="1" dirty="0">
                <a:solidFill>
                  <a:srgbClr val="FF0000"/>
                </a:solidFill>
              </a:rPr>
              <a:t>NO</a:t>
            </a:r>
          </a:p>
        </p:txBody>
      </p:sp>
    </p:spTree>
    <p:extLst>
      <p:ext uri="{BB962C8B-B14F-4D97-AF65-F5344CB8AC3E}">
        <p14:creationId xmlns:p14="http://schemas.microsoft.com/office/powerpoint/2010/main" val="656303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8BC0-E39C-1B3B-1321-FF98CA99BFBA}"/>
              </a:ext>
            </a:extLst>
          </p:cNvPr>
          <p:cNvSpPr>
            <a:spLocks noGrp="1"/>
          </p:cNvSpPr>
          <p:nvPr>
            <p:ph type="title"/>
          </p:nvPr>
        </p:nvSpPr>
        <p:spPr>
          <a:xfrm>
            <a:off x="641723" y="736691"/>
            <a:ext cx="10515600" cy="828055"/>
          </a:xfrm>
        </p:spPr>
        <p:txBody>
          <a:bodyPr>
            <a:normAutofit fontScale="90000"/>
          </a:bodyPr>
          <a:lstStyle/>
          <a:p>
            <a:r>
              <a:rPr lang="en-US" sz="3600" b="1" dirty="0"/>
              <a:t>Managing cognitive impairment in people with HIV</a:t>
            </a:r>
          </a:p>
        </p:txBody>
      </p:sp>
      <p:sp>
        <p:nvSpPr>
          <p:cNvPr id="3" name="Content Placeholder 2">
            <a:extLst>
              <a:ext uri="{FF2B5EF4-FFF2-40B4-BE49-F238E27FC236}">
                <a16:creationId xmlns:a16="http://schemas.microsoft.com/office/drawing/2014/main" id="{F714EFFF-4C64-9D6C-1661-79526B9632ED}"/>
              </a:ext>
            </a:extLst>
          </p:cNvPr>
          <p:cNvSpPr>
            <a:spLocks noGrp="1"/>
          </p:cNvSpPr>
          <p:nvPr>
            <p:ph idx="1"/>
          </p:nvPr>
        </p:nvSpPr>
        <p:spPr>
          <a:xfrm>
            <a:off x="636917" y="1491204"/>
            <a:ext cx="10515600" cy="4642628"/>
          </a:xfrm>
        </p:spPr>
        <p:txBody>
          <a:bodyPr lIns="91440" tIns="45720" rIns="91440" bIns="45720" anchor="t">
            <a:normAutofit fontScale="62500" lnSpcReduction="20000"/>
          </a:bodyPr>
          <a:lstStyle/>
          <a:p>
            <a:pPr marL="571500" indent="-571500">
              <a:buChar char="•"/>
            </a:pPr>
            <a:r>
              <a:rPr lang="en-US" sz="3700">
                <a:cs typeface="Arial"/>
              </a:rPr>
              <a:t>Evaluate for reversible causes: RPR, B12, folate, thyroid</a:t>
            </a:r>
            <a:endParaRPr lang="en-US" dirty="0"/>
          </a:p>
          <a:p>
            <a:pPr marL="571500" indent="-571500">
              <a:buChar char="•"/>
            </a:pPr>
            <a:r>
              <a:rPr lang="en-US" dirty="0"/>
              <a:t>Assess sleep—OSA symptoms?</a:t>
            </a:r>
          </a:p>
          <a:p>
            <a:pPr marL="571500" indent="-571500">
              <a:buChar char="•"/>
            </a:pPr>
            <a:r>
              <a:rPr lang="en-US" sz="3700" dirty="0">
                <a:cs typeface="Arial"/>
              </a:rPr>
              <a:t>Mental health screening, treatment and support</a:t>
            </a:r>
            <a:endParaRPr lang="en-US" sz="3700" dirty="0"/>
          </a:p>
          <a:p>
            <a:pPr marL="571500" indent="-571500">
              <a:buChar char="•"/>
            </a:pPr>
            <a:r>
              <a:rPr lang="en-US" sz="3700">
                <a:cs typeface="Arial"/>
              </a:rPr>
              <a:t>Substance use (alcohol, smoking, other)</a:t>
            </a:r>
            <a:endParaRPr lang="en-US" sz="3700"/>
          </a:p>
          <a:p>
            <a:pPr marL="571500" indent="-571500">
              <a:buChar char="•"/>
            </a:pPr>
            <a:endParaRPr lang="en-US" dirty="0"/>
          </a:p>
          <a:p>
            <a:pPr marL="571500" indent="-571500">
              <a:buChar char="•"/>
            </a:pPr>
            <a:r>
              <a:rPr lang="en-US" sz="3700">
                <a:cs typeface="Arial"/>
              </a:rPr>
              <a:t>Manage comorbidities</a:t>
            </a:r>
            <a:endParaRPr lang="en-US" sz="3700"/>
          </a:p>
          <a:p>
            <a:pPr marL="571500" indent="-571500">
              <a:buChar char="•"/>
            </a:pPr>
            <a:r>
              <a:rPr lang="en-US" sz="3700">
                <a:cs typeface="Arial"/>
              </a:rPr>
              <a:t>Encourage exercise</a:t>
            </a:r>
            <a:endParaRPr lang="en-US" sz="3700"/>
          </a:p>
          <a:p>
            <a:pPr marL="571500" indent="-571500">
              <a:buChar char="•"/>
            </a:pPr>
            <a:r>
              <a:rPr lang="en-US" sz="3700">
                <a:cs typeface="Arial"/>
              </a:rPr>
              <a:t>Address social isolation</a:t>
            </a:r>
            <a:endParaRPr lang="en-US" sz="3700"/>
          </a:p>
          <a:p>
            <a:pPr marL="571500" indent="-571500">
              <a:buChar char="•"/>
            </a:pPr>
            <a:endParaRPr lang="en-US" dirty="0"/>
          </a:p>
          <a:p>
            <a:pPr marL="571500" indent="-571500">
              <a:buChar char="•"/>
            </a:pPr>
            <a:r>
              <a:rPr lang="en-US" dirty="0"/>
              <a:t>Maintain SUPPRESSIVE antiretroviral therapy</a:t>
            </a:r>
          </a:p>
          <a:p>
            <a:pPr marL="571500" indent="-571500">
              <a:buChar char="•"/>
            </a:pPr>
            <a:r>
              <a:rPr lang="en-US" sz="3700" dirty="0">
                <a:cs typeface="Arial"/>
              </a:rPr>
              <a:t>CSF escape is rare—consider if symptoms rapidly progressing, neurologic </a:t>
            </a:r>
            <a:r>
              <a:rPr lang="en-US" sz="3700">
                <a:cs typeface="Arial"/>
              </a:rPr>
              <a:t>findings</a:t>
            </a:r>
            <a:endParaRPr lang="en-US" sz="3700"/>
          </a:p>
        </p:txBody>
      </p:sp>
      <p:grpSp>
        <p:nvGrpSpPr>
          <p:cNvPr id="8" name="Group 7">
            <a:extLst>
              <a:ext uri="{FF2B5EF4-FFF2-40B4-BE49-F238E27FC236}">
                <a16:creationId xmlns:a16="http://schemas.microsoft.com/office/drawing/2014/main" id="{97732513-7B26-0CE4-83FD-B86618F3DE7F}"/>
              </a:ext>
            </a:extLst>
          </p:cNvPr>
          <p:cNvGrpSpPr/>
          <p:nvPr/>
        </p:nvGrpSpPr>
        <p:grpSpPr>
          <a:xfrm>
            <a:off x="6706891" y="3429000"/>
            <a:ext cx="4767714" cy="1323439"/>
            <a:chOff x="6679581" y="3764648"/>
            <a:chExt cx="4036741" cy="1323439"/>
          </a:xfrm>
        </p:grpSpPr>
        <p:cxnSp>
          <p:nvCxnSpPr>
            <p:cNvPr id="5" name="Straight Arrow Connector 4">
              <a:extLst>
                <a:ext uri="{FF2B5EF4-FFF2-40B4-BE49-F238E27FC236}">
                  <a16:creationId xmlns:a16="http://schemas.microsoft.com/office/drawing/2014/main" id="{27668F3C-BA41-4311-8C2B-2EE211C2D9DF}"/>
                </a:ext>
              </a:extLst>
            </p:cNvPr>
            <p:cNvCxnSpPr/>
            <p:nvPr/>
          </p:nvCxnSpPr>
          <p:spPr>
            <a:xfrm>
              <a:off x="6679581" y="4226313"/>
              <a:ext cx="2152186" cy="0"/>
            </a:xfrm>
            <a:prstGeom prst="straightConnector1">
              <a:avLst/>
            </a:prstGeom>
            <a:ln w="76200">
              <a:solidFill>
                <a:srgbClr val="B41CB4"/>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4D6FB27-1A1A-10A9-B0F1-E309D928FAAC}"/>
                </a:ext>
              </a:extLst>
            </p:cNvPr>
            <p:cNvSpPr txBox="1"/>
            <p:nvPr/>
          </p:nvSpPr>
          <p:spPr>
            <a:xfrm>
              <a:off x="8932127" y="3764648"/>
              <a:ext cx="1784195" cy="1323439"/>
            </a:xfrm>
            <a:prstGeom prst="rect">
              <a:avLst/>
            </a:prstGeom>
            <a:noFill/>
          </p:spPr>
          <p:txBody>
            <a:bodyPr wrap="square" rtlCol="0">
              <a:spAutoFit/>
            </a:bodyPr>
            <a:lstStyle/>
            <a:p>
              <a:r>
                <a:rPr lang="en-US" sz="2000" b="1" dirty="0"/>
                <a:t>Neurology</a:t>
              </a:r>
            </a:p>
            <a:p>
              <a:r>
                <a:rPr lang="en-US" sz="2000" b="1" dirty="0"/>
                <a:t>Memory Clinic</a:t>
              </a:r>
            </a:p>
            <a:p>
              <a:r>
                <a:rPr lang="en-US" sz="2000" b="1" dirty="0"/>
                <a:t>Geriatrics</a:t>
              </a:r>
            </a:p>
          </p:txBody>
        </p:sp>
        <p:sp>
          <p:nvSpPr>
            <p:cNvPr id="7" name="TextBox 6">
              <a:extLst>
                <a:ext uri="{FF2B5EF4-FFF2-40B4-BE49-F238E27FC236}">
                  <a16:creationId xmlns:a16="http://schemas.microsoft.com/office/drawing/2014/main" id="{C696A11C-D1D4-7CE9-798F-CBAD0763929C}"/>
                </a:ext>
              </a:extLst>
            </p:cNvPr>
            <p:cNvSpPr txBox="1"/>
            <p:nvPr/>
          </p:nvSpPr>
          <p:spPr>
            <a:xfrm>
              <a:off x="6679582" y="3764648"/>
              <a:ext cx="1906857" cy="400110"/>
            </a:xfrm>
            <a:prstGeom prst="rect">
              <a:avLst/>
            </a:prstGeom>
            <a:noFill/>
          </p:spPr>
          <p:txBody>
            <a:bodyPr wrap="square" rtlCol="0">
              <a:spAutoFit/>
            </a:bodyPr>
            <a:lstStyle/>
            <a:p>
              <a:pPr algn="ctr"/>
              <a:r>
                <a:rPr lang="en-US" sz="2000" b="1" dirty="0"/>
                <a:t>Referrals</a:t>
              </a:r>
            </a:p>
          </p:txBody>
        </p:sp>
      </p:grpSp>
      <p:pic>
        <p:nvPicPr>
          <p:cNvPr id="9" name="Picture 8">
            <a:extLst>
              <a:ext uri="{FF2B5EF4-FFF2-40B4-BE49-F238E27FC236}">
                <a16:creationId xmlns:a16="http://schemas.microsoft.com/office/drawing/2014/main" id="{1A5E1BC3-E8F7-EC80-021D-FAACE8C2569F}"/>
              </a:ext>
            </a:extLst>
          </p:cNvPr>
          <p:cNvPicPr>
            <a:picLocks noChangeAspect="1"/>
          </p:cNvPicPr>
          <p:nvPr/>
        </p:nvPicPr>
        <p:blipFill>
          <a:blip r:embed="rId3">
            <a:alphaModFix amt="25000"/>
          </a:blip>
          <a:stretch>
            <a:fillRect/>
          </a:stretch>
        </p:blipFill>
        <p:spPr>
          <a:xfrm>
            <a:off x="7548200" y="2867477"/>
            <a:ext cx="3095885" cy="1876772"/>
          </a:xfrm>
          <a:prstGeom prst="rect">
            <a:avLst/>
          </a:prstGeom>
        </p:spPr>
      </p:pic>
    </p:spTree>
    <p:extLst>
      <p:ext uri="{BB962C8B-B14F-4D97-AF65-F5344CB8AC3E}">
        <p14:creationId xmlns:p14="http://schemas.microsoft.com/office/powerpoint/2010/main" val="126286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3A75-888B-114C-E255-0065F90B4130}"/>
              </a:ext>
            </a:extLst>
          </p:cNvPr>
          <p:cNvSpPr>
            <a:spLocks noGrp="1"/>
          </p:cNvSpPr>
          <p:nvPr>
            <p:ph type="title"/>
          </p:nvPr>
        </p:nvSpPr>
        <p:spPr>
          <a:xfrm>
            <a:off x="459523" y="786880"/>
            <a:ext cx="10472671" cy="606493"/>
          </a:xfrm>
        </p:spPr>
        <p:txBody>
          <a:bodyPr>
            <a:noAutofit/>
          </a:bodyPr>
          <a:lstStyle/>
          <a:p>
            <a:r>
              <a:rPr lang="en-US" sz="4000" b="1" dirty="0">
                <a:cs typeface="Arial"/>
              </a:rPr>
              <a:t>A multivitamin?</a:t>
            </a:r>
          </a:p>
        </p:txBody>
      </p:sp>
      <p:sp>
        <p:nvSpPr>
          <p:cNvPr id="3" name="Content Placeholder 2">
            <a:extLst>
              <a:ext uri="{FF2B5EF4-FFF2-40B4-BE49-F238E27FC236}">
                <a16:creationId xmlns:a16="http://schemas.microsoft.com/office/drawing/2014/main" id="{99165AB7-8180-FB64-F19E-7DB9D78A2103}"/>
              </a:ext>
            </a:extLst>
          </p:cNvPr>
          <p:cNvSpPr>
            <a:spLocks noGrp="1"/>
          </p:cNvSpPr>
          <p:nvPr>
            <p:ph idx="1"/>
          </p:nvPr>
        </p:nvSpPr>
        <p:spPr>
          <a:xfrm>
            <a:off x="665270" y="1538956"/>
            <a:ext cx="10071100" cy="4389438"/>
          </a:xfrm>
        </p:spPr>
        <p:txBody>
          <a:bodyPr lIns="91440" tIns="45720" rIns="91440" bIns="45720" anchor="t"/>
          <a:lstStyle/>
          <a:p>
            <a:r>
              <a:rPr lang="en-US" sz="3200" dirty="0">
                <a:cs typeface="Arial"/>
              </a:rPr>
              <a:t>COSMOS-MIND (general population)</a:t>
            </a:r>
          </a:p>
          <a:p>
            <a:pPr marL="1066165" lvl="1"/>
            <a:r>
              <a:rPr lang="en-US" dirty="0">
                <a:cs typeface="Arial"/>
              </a:rPr>
              <a:t>Daily multivitamin vs placebo </a:t>
            </a:r>
            <a:r>
              <a:rPr lang="en-US" u="sng" dirty="0">
                <a:cs typeface="Arial"/>
              </a:rPr>
              <a:t>improved</a:t>
            </a:r>
            <a:r>
              <a:rPr lang="en-US" dirty="0">
                <a:cs typeface="Arial"/>
              </a:rPr>
              <a:t> global cognition, </a:t>
            </a:r>
            <a:r>
              <a:rPr lang="en-US">
                <a:cs typeface="Arial"/>
              </a:rPr>
              <a:t>memory,</a:t>
            </a:r>
            <a:r>
              <a:rPr lang="en-US" dirty="0">
                <a:cs typeface="Arial"/>
              </a:rPr>
              <a:t> and executive function</a:t>
            </a:r>
          </a:p>
        </p:txBody>
      </p:sp>
      <p:sp>
        <p:nvSpPr>
          <p:cNvPr id="5" name="TextBox 4">
            <a:extLst>
              <a:ext uri="{FF2B5EF4-FFF2-40B4-BE49-F238E27FC236}">
                <a16:creationId xmlns:a16="http://schemas.microsoft.com/office/drawing/2014/main" id="{2D6D9806-50C0-0BA8-A36A-8867AA90370C}"/>
              </a:ext>
            </a:extLst>
          </p:cNvPr>
          <p:cNvSpPr txBox="1"/>
          <p:nvPr/>
        </p:nvSpPr>
        <p:spPr>
          <a:xfrm>
            <a:off x="173279" y="6552129"/>
            <a:ext cx="4851616" cy="307777"/>
          </a:xfrm>
          <a:prstGeom prst="rect">
            <a:avLst/>
          </a:prstGeom>
          <a:noFill/>
        </p:spPr>
        <p:txBody>
          <a:bodyPr wrap="square" lIns="91440" tIns="45720" rIns="91440" bIns="45720" rtlCol="0" anchor="t">
            <a:spAutoFit/>
          </a:bodyPr>
          <a:lstStyle/>
          <a:p>
            <a:r>
              <a:rPr lang="en-US" sz="1400" dirty="0"/>
              <a:t>Baker et al. Alzheimer’s &amp; Dementia 2022</a:t>
            </a:r>
          </a:p>
        </p:txBody>
      </p:sp>
      <p:pic>
        <p:nvPicPr>
          <p:cNvPr id="13" name="Picture 12">
            <a:extLst>
              <a:ext uri="{FF2B5EF4-FFF2-40B4-BE49-F238E27FC236}">
                <a16:creationId xmlns:a16="http://schemas.microsoft.com/office/drawing/2014/main" id="{E9CF1C98-1EEC-892E-91C3-44787EDFE00D}"/>
              </a:ext>
            </a:extLst>
          </p:cNvPr>
          <p:cNvPicPr>
            <a:picLocks noChangeAspect="1"/>
          </p:cNvPicPr>
          <p:nvPr/>
        </p:nvPicPr>
        <p:blipFill>
          <a:blip r:embed="rId3"/>
          <a:stretch>
            <a:fillRect/>
          </a:stretch>
        </p:blipFill>
        <p:spPr>
          <a:xfrm>
            <a:off x="2164654" y="3072196"/>
            <a:ext cx="7417115" cy="3345532"/>
          </a:xfrm>
          <a:prstGeom prst="rect">
            <a:avLst/>
          </a:prstGeom>
        </p:spPr>
      </p:pic>
      <p:pic>
        <p:nvPicPr>
          <p:cNvPr id="14" name="Picture 13">
            <a:extLst>
              <a:ext uri="{FF2B5EF4-FFF2-40B4-BE49-F238E27FC236}">
                <a16:creationId xmlns:a16="http://schemas.microsoft.com/office/drawing/2014/main" id="{C4D4502D-D286-6A42-C520-874A07A55F4D}"/>
              </a:ext>
            </a:extLst>
          </p:cNvPr>
          <p:cNvPicPr>
            <a:picLocks noChangeAspect="1"/>
          </p:cNvPicPr>
          <p:nvPr/>
        </p:nvPicPr>
        <p:blipFill>
          <a:blip r:embed="rId4"/>
          <a:stretch>
            <a:fillRect/>
          </a:stretch>
        </p:blipFill>
        <p:spPr>
          <a:xfrm>
            <a:off x="9942763" y="420284"/>
            <a:ext cx="1588622" cy="1609994"/>
          </a:xfrm>
          <a:prstGeom prst="rect">
            <a:avLst/>
          </a:prstGeom>
        </p:spPr>
      </p:pic>
    </p:spTree>
    <p:extLst>
      <p:ext uri="{BB962C8B-B14F-4D97-AF65-F5344CB8AC3E}">
        <p14:creationId xmlns:p14="http://schemas.microsoft.com/office/powerpoint/2010/main" val="412914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7E10-F96D-80CD-B925-96BB1A165C7F}"/>
              </a:ext>
            </a:extLst>
          </p:cNvPr>
          <p:cNvSpPr>
            <a:spLocks noGrp="1"/>
          </p:cNvSpPr>
          <p:nvPr>
            <p:ph type="title"/>
          </p:nvPr>
        </p:nvSpPr>
        <p:spPr>
          <a:xfrm>
            <a:off x="416643" y="751476"/>
            <a:ext cx="10668000" cy="579035"/>
          </a:xfrm>
        </p:spPr>
        <p:txBody>
          <a:bodyPr>
            <a:noAutofit/>
          </a:bodyPr>
          <a:lstStyle/>
          <a:p>
            <a:r>
              <a:rPr lang="en-US" sz="3600" b="1" dirty="0"/>
              <a:t>Shingles vaccine?</a:t>
            </a:r>
          </a:p>
        </p:txBody>
      </p:sp>
      <p:sp>
        <p:nvSpPr>
          <p:cNvPr id="7" name="Content Placeholder 6">
            <a:extLst>
              <a:ext uri="{FF2B5EF4-FFF2-40B4-BE49-F238E27FC236}">
                <a16:creationId xmlns:a16="http://schemas.microsoft.com/office/drawing/2014/main" id="{F42B092B-30D4-EF71-1A36-F5008628C87C}"/>
              </a:ext>
            </a:extLst>
          </p:cNvPr>
          <p:cNvSpPr>
            <a:spLocks noGrp="1"/>
          </p:cNvSpPr>
          <p:nvPr>
            <p:ph idx="1"/>
          </p:nvPr>
        </p:nvSpPr>
        <p:spPr>
          <a:xfrm>
            <a:off x="417526" y="1625612"/>
            <a:ext cx="5941106" cy="4390702"/>
          </a:xfrm>
        </p:spPr>
        <p:txBody>
          <a:bodyPr lIns="91440" tIns="45720" rIns="91440" bIns="45720" anchor="t"/>
          <a:lstStyle/>
          <a:p>
            <a:r>
              <a:rPr lang="en-US" sz="2400">
                <a:cs typeface="Arial"/>
              </a:rPr>
              <a:t>"Natural history” experiment in Wales</a:t>
            </a:r>
            <a:endParaRPr lang="en-US" sz="2400"/>
          </a:p>
          <a:p>
            <a:r>
              <a:rPr lang="en-US" sz="2400">
                <a:cs typeface="Arial"/>
              </a:rPr>
              <a:t>Findings confirmed by retrospective review </a:t>
            </a:r>
            <a:r>
              <a:rPr lang="en-US" sz="2400" dirty="0">
                <a:cs typeface="Arial"/>
              </a:rPr>
              <a:t>in US, others</a:t>
            </a:r>
          </a:p>
          <a:p>
            <a:pPr marL="0" indent="0">
              <a:buNone/>
            </a:pPr>
            <a:endParaRPr lang="en-US" dirty="0"/>
          </a:p>
        </p:txBody>
      </p:sp>
      <p:sp>
        <p:nvSpPr>
          <p:cNvPr id="5" name="TextBox 4">
            <a:extLst>
              <a:ext uri="{FF2B5EF4-FFF2-40B4-BE49-F238E27FC236}">
                <a16:creationId xmlns:a16="http://schemas.microsoft.com/office/drawing/2014/main" id="{3694DBB7-68DF-F6A0-D996-4A0DC647C7F0}"/>
              </a:ext>
            </a:extLst>
          </p:cNvPr>
          <p:cNvSpPr txBox="1"/>
          <p:nvPr/>
        </p:nvSpPr>
        <p:spPr>
          <a:xfrm>
            <a:off x="181700" y="6472565"/>
            <a:ext cx="8346141" cy="307777"/>
          </a:xfrm>
          <a:prstGeom prst="rect">
            <a:avLst/>
          </a:prstGeom>
          <a:noFill/>
        </p:spPr>
        <p:txBody>
          <a:bodyPr wrap="square" rtlCol="0">
            <a:spAutoFit/>
          </a:bodyPr>
          <a:lstStyle/>
          <a:p>
            <a:r>
              <a:rPr lang="en-US" sz="1400" dirty="0" err="1"/>
              <a:t>Eyting</a:t>
            </a:r>
            <a:r>
              <a:rPr lang="en-US" sz="1400" dirty="0"/>
              <a:t> M et al. </a:t>
            </a:r>
            <a:r>
              <a:rPr lang="en-US" sz="1400" i="1" dirty="0"/>
              <a:t>Nature</a:t>
            </a:r>
            <a:r>
              <a:rPr lang="en-US" sz="1400" dirty="0"/>
              <a:t> 2025; Polisky V et al. </a:t>
            </a:r>
            <a:r>
              <a:rPr lang="en-US" sz="1400" i="1" dirty="0"/>
              <a:t>Nature Medicine </a:t>
            </a:r>
            <a:r>
              <a:rPr lang="en-US" sz="1400" dirty="0"/>
              <a:t>2025</a:t>
            </a:r>
          </a:p>
        </p:txBody>
      </p:sp>
      <p:pic>
        <p:nvPicPr>
          <p:cNvPr id="8" name="Picture 7">
            <a:extLst>
              <a:ext uri="{FF2B5EF4-FFF2-40B4-BE49-F238E27FC236}">
                <a16:creationId xmlns:a16="http://schemas.microsoft.com/office/drawing/2014/main" id="{22FF77EC-A2D1-877D-74D4-F4055EBFF1D1}"/>
              </a:ext>
            </a:extLst>
          </p:cNvPr>
          <p:cNvPicPr>
            <a:picLocks noChangeAspect="1"/>
          </p:cNvPicPr>
          <p:nvPr/>
        </p:nvPicPr>
        <p:blipFill>
          <a:blip r:embed="rId3"/>
          <a:stretch>
            <a:fillRect/>
          </a:stretch>
        </p:blipFill>
        <p:spPr>
          <a:xfrm>
            <a:off x="2817007" y="4132937"/>
            <a:ext cx="6929950" cy="2138898"/>
          </a:xfrm>
          <a:prstGeom prst="rect">
            <a:avLst/>
          </a:prstGeom>
        </p:spPr>
      </p:pic>
      <p:pic>
        <p:nvPicPr>
          <p:cNvPr id="9" name="Picture 8">
            <a:extLst>
              <a:ext uri="{FF2B5EF4-FFF2-40B4-BE49-F238E27FC236}">
                <a16:creationId xmlns:a16="http://schemas.microsoft.com/office/drawing/2014/main" id="{5C14D685-C807-8F60-A249-82AC3EBA6880}"/>
              </a:ext>
            </a:extLst>
          </p:cNvPr>
          <p:cNvPicPr>
            <a:picLocks noChangeAspect="1"/>
          </p:cNvPicPr>
          <p:nvPr/>
        </p:nvPicPr>
        <p:blipFill>
          <a:blip r:embed="rId4"/>
          <a:srcRect r="32355" b="51047"/>
          <a:stretch>
            <a:fillRect/>
          </a:stretch>
        </p:blipFill>
        <p:spPr>
          <a:xfrm>
            <a:off x="5754938" y="1142206"/>
            <a:ext cx="6343516" cy="2677682"/>
          </a:xfrm>
          <a:prstGeom prst="rect">
            <a:avLst/>
          </a:prstGeom>
        </p:spPr>
      </p:pic>
    </p:spTree>
    <p:extLst>
      <p:ext uri="{BB962C8B-B14F-4D97-AF65-F5344CB8AC3E}">
        <p14:creationId xmlns:p14="http://schemas.microsoft.com/office/powerpoint/2010/main" val="1217275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5E6259-9074-89B8-EBAE-180982DC04E5}"/>
              </a:ext>
            </a:extLst>
          </p:cNvPr>
          <p:cNvSpPr/>
          <p:nvPr/>
        </p:nvSpPr>
        <p:spPr>
          <a:xfrm>
            <a:off x="579549" y="6385774"/>
            <a:ext cx="1105436" cy="321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9D79C-EB96-D6DE-9067-0B9A1C8A301E}"/>
              </a:ext>
            </a:extLst>
          </p:cNvPr>
          <p:cNvSpPr>
            <a:spLocks noGrp="1"/>
          </p:cNvSpPr>
          <p:nvPr>
            <p:ph type="title"/>
          </p:nvPr>
        </p:nvSpPr>
        <p:spPr>
          <a:xfrm>
            <a:off x="674259" y="818535"/>
            <a:ext cx="10797792" cy="648915"/>
          </a:xfrm>
        </p:spPr>
        <p:txBody>
          <a:bodyPr>
            <a:noAutofit/>
          </a:bodyPr>
          <a:lstStyle/>
          <a:p>
            <a:r>
              <a:rPr lang="en-US" sz="4000" b="1">
                <a:cs typeface="Arial"/>
              </a:rPr>
              <a:t>Frailty</a:t>
            </a:r>
          </a:p>
        </p:txBody>
      </p:sp>
      <p:sp>
        <p:nvSpPr>
          <p:cNvPr id="4" name="Date Placeholder 3">
            <a:extLst>
              <a:ext uri="{FF2B5EF4-FFF2-40B4-BE49-F238E27FC236}">
                <a16:creationId xmlns:a16="http://schemas.microsoft.com/office/drawing/2014/main" id="{DF509F5D-68A8-7C2A-030E-8E30995587C7}"/>
              </a:ext>
            </a:extLst>
          </p:cNvPr>
          <p:cNvSpPr>
            <a:spLocks noGrp="1"/>
          </p:cNvSpPr>
          <p:nvPr>
            <p:ph type="dt" sz="half" idx="10"/>
          </p:nvPr>
        </p:nvSpPr>
        <p:spPr/>
        <p:txBody>
          <a:bodyPr/>
          <a:lstStyle/>
          <a:p>
            <a:fld id="{A1BD566D-1B19-43CF-8E45-D1CC55608FCE}" type="datetime1">
              <a:t>3/23/2026</a:t>
            </a:fld>
            <a:endParaRPr lang="en-US"/>
          </a:p>
        </p:txBody>
      </p:sp>
      <p:sp>
        <p:nvSpPr>
          <p:cNvPr id="7" name="Content Placeholder 2">
            <a:extLst>
              <a:ext uri="{FF2B5EF4-FFF2-40B4-BE49-F238E27FC236}">
                <a16:creationId xmlns:a16="http://schemas.microsoft.com/office/drawing/2014/main" id="{D2D69FF9-D5A9-3BFA-CFDB-3F240713879C}"/>
              </a:ext>
            </a:extLst>
          </p:cNvPr>
          <p:cNvSpPr>
            <a:spLocks noGrp="1"/>
          </p:cNvSpPr>
          <p:nvPr/>
        </p:nvSpPr>
        <p:spPr>
          <a:xfrm>
            <a:off x="571500" y="17113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What is frailty?</a:t>
            </a:r>
            <a:endParaRPr lang="en-US" dirty="0">
              <a:solidFill>
                <a:srgbClr val="FF0000"/>
              </a:solidFill>
              <a:cs typeface="Arial"/>
            </a:endParaRPr>
          </a:p>
          <a:p>
            <a:r>
              <a:rPr lang="en-US" dirty="0">
                <a:solidFill>
                  <a:srgbClr val="FF0000"/>
                </a:solidFill>
              </a:rPr>
              <a:t>How do you screen?</a:t>
            </a:r>
            <a:endParaRPr lang="en-US" dirty="0">
              <a:solidFill>
                <a:srgbClr val="FF0000"/>
              </a:solidFill>
              <a:cs typeface="Arial"/>
            </a:endParaRPr>
          </a:p>
          <a:p>
            <a:r>
              <a:rPr lang="en-US" dirty="0">
                <a:solidFill>
                  <a:srgbClr val="FF0000"/>
                </a:solidFill>
              </a:rPr>
              <a:t>What do you once you find it?</a:t>
            </a:r>
            <a:endParaRPr lang="en-US" dirty="0">
              <a:solidFill>
                <a:srgbClr val="FF0000"/>
              </a:solidFill>
              <a:cs typeface="Arial"/>
            </a:endParaRPr>
          </a:p>
        </p:txBody>
      </p:sp>
      <p:pic>
        <p:nvPicPr>
          <p:cNvPr id="8" name="Picture 7">
            <a:extLst>
              <a:ext uri="{FF2B5EF4-FFF2-40B4-BE49-F238E27FC236}">
                <a16:creationId xmlns:a16="http://schemas.microsoft.com/office/drawing/2014/main" id="{A4A8EC9B-E698-A155-E822-188FACF6B34D}"/>
              </a:ext>
            </a:extLst>
          </p:cNvPr>
          <p:cNvPicPr>
            <a:picLocks noChangeAspect="1"/>
          </p:cNvPicPr>
          <p:nvPr/>
        </p:nvPicPr>
        <p:blipFill>
          <a:blip r:embed="rId2"/>
          <a:stretch>
            <a:fillRect/>
          </a:stretch>
        </p:blipFill>
        <p:spPr>
          <a:xfrm>
            <a:off x="5639554" y="816489"/>
            <a:ext cx="5683564" cy="2729472"/>
          </a:xfrm>
          <a:prstGeom prst="rect">
            <a:avLst/>
          </a:prstGeom>
        </p:spPr>
      </p:pic>
      <p:pic>
        <p:nvPicPr>
          <p:cNvPr id="9" name="Picture 8">
            <a:extLst>
              <a:ext uri="{FF2B5EF4-FFF2-40B4-BE49-F238E27FC236}">
                <a16:creationId xmlns:a16="http://schemas.microsoft.com/office/drawing/2014/main" id="{D9EE5662-0456-724D-BB58-0ED4BBB2DAEC}"/>
              </a:ext>
            </a:extLst>
          </p:cNvPr>
          <p:cNvPicPr>
            <a:picLocks noChangeAspect="1"/>
          </p:cNvPicPr>
          <p:nvPr/>
        </p:nvPicPr>
        <p:blipFill>
          <a:blip r:embed="rId3"/>
          <a:stretch>
            <a:fillRect/>
          </a:stretch>
        </p:blipFill>
        <p:spPr>
          <a:xfrm>
            <a:off x="6502400" y="2636774"/>
            <a:ext cx="3979885" cy="3969627"/>
          </a:xfrm>
          <a:prstGeom prst="rect">
            <a:avLst/>
          </a:prstGeom>
        </p:spPr>
      </p:pic>
      <p:pic>
        <p:nvPicPr>
          <p:cNvPr id="10" name="Picture 9">
            <a:extLst>
              <a:ext uri="{FF2B5EF4-FFF2-40B4-BE49-F238E27FC236}">
                <a16:creationId xmlns:a16="http://schemas.microsoft.com/office/drawing/2014/main" id="{F8850F46-81FF-2AC8-5BD1-71A862B48007}"/>
              </a:ext>
            </a:extLst>
          </p:cNvPr>
          <p:cNvPicPr>
            <a:picLocks noChangeAspect="1"/>
          </p:cNvPicPr>
          <p:nvPr/>
        </p:nvPicPr>
        <p:blipFill>
          <a:blip r:embed="rId4"/>
          <a:stretch>
            <a:fillRect/>
          </a:stretch>
        </p:blipFill>
        <p:spPr>
          <a:xfrm>
            <a:off x="2115940" y="3976110"/>
            <a:ext cx="6637929" cy="1298327"/>
          </a:xfrm>
          <a:prstGeom prst="rect">
            <a:avLst/>
          </a:prstGeom>
          <a:ln w="25400">
            <a:solidFill>
              <a:srgbClr val="FA6500"/>
            </a:solidFill>
          </a:ln>
        </p:spPr>
      </p:pic>
      <p:sp>
        <p:nvSpPr>
          <p:cNvPr id="11" name="TextBox 3">
            <a:extLst>
              <a:ext uri="{FF2B5EF4-FFF2-40B4-BE49-F238E27FC236}">
                <a16:creationId xmlns:a16="http://schemas.microsoft.com/office/drawing/2014/main" id="{1E43E6F1-2120-7A65-1889-613BC03E2776}"/>
              </a:ext>
            </a:extLst>
          </p:cNvPr>
          <p:cNvSpPr txBox="1"/>
          <p:nvPr/>
        </p:nvSpPr>
        <p:spPr>
          <a:xfrm>
            <a:off x="321710" y="6364667"/>
            <a:ext cx="412595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Horberg M et al. </a:t>
            </a:r>
            <a:r>
              <a:rPr lang="en-US" sz="1600" i="1" dirty="0"/>
              <a:t>CID</a:t>
            </a:r>
            <a:r>
              <a:rPr lang="en-US" sz="1600" dirty="0"/>
              <a:t> 2024</a:t>
            </a:r>
          </a:p>
        </p:txBody>
      </p:sp>
    </p:spTree>
    <p:extLst>
      <p:ext uri="{BB962C8B-B14F-4D97-AF65-F5344CB8AC3E}">
        <p14:creationId xmlns:p14="http://schemas.microsoft.com/office/powerpoint/2010/main" val="1078822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147E96-A825-62DE-EDD5-F14D8AC9F0B3}"/>
              </a:ext>
            </a:extLst>
          </p:cNvPr>
          <p:cNvPicPr>
            <a:picLocks noChangeAspect="1"/>
          </p:cNvPicPr>
          <p:nvPr/>
        </p:nvPicPr>
        <p:blipFill>
          <a:blip r:embed="rId3"/>
          <a:stretch>
            <a:fillRect/>
          </a:stretch>
        </p:blipFill>
        <p:spPr>
          <a:xfrm>
            <a:off x="9872519" y="2359932"/>
            <a:ext cx="2048161" cy="2610214"/>
          </a:xfrm>
          <a:prstGeom prst="rect">
            <a:avLst/>
          </a:prstGeom>
        </p:spPr>
      </p:pic>
      <p:sp>
        <p:nvSpPr>
          <p:cNvPr id="2" name="Title 1"/>
          <p:cNvSpPr>
            <a:spLocks noGrp="1"/>
          </p:cNvSpPr>
          <p:nvPr>
            <p:ph type="title"/>
          </p:nvPr>
        </p:nvSpPr>
        <p:spPr>
          <a:xfrm>
            <a:off x="747963" y="756151"/>
            <a:ext cx="10515600" cy="1169207"/>
          </a:xfrm>
        </p:spPr>
        <p:txBody>
          <a:bodyPr>
            <a:normAutofit/>
          </a:bodyPr>
          <a:lstStyle/>
          <a:p>
            <a:r>
              <a:rPr lang="en-US" sz="4000" b="1" dirty="0">
                <a:cs typeface="Arial"/>
              </a:rPr>
              <a:t>What is frailty?</a:t>
            </a:r>
          </a:p>
        </p:txBody>
      </p:sp>
      <p:sp>
        <p:nvSpPr>
          <p:cNvPr id="3" name="Content Placeholder 2"/>
          <p:cNvSpPr>
            <a:spLocks noGrp="1"/>
          </p:cNvSpPr>
          <p:nvPr>
            <p:ph idx="1"/>
          </p:nvPr>
        </p:nvSpPr>
        <p:spPr>
          <a:xfrm>
            <a:off x="752341" y="1610710"/>
            <a:ext cx="10145751" cy="4543084"/>
          </a:xfrm>
        </p:spPr>
        <p:txBody>
          <a:bodyPr lIns="91440" tIns="45720" rIns="91440" bIns="45720" anchor="t">
            <a:normAutofit/>
          </a:bodyPr>
          <a:lstStyle/>
          <a:p>
            <a:pPr marL="457200" indent="-457200">
              <a:buFont typeface="Wingdings" pitchFamily="34" charset="0"/>
              <a:buChar char="§"/>
            </a:pPr>
            <a:r>
              <a:rPr lang="en-US" sz="2800">
                <a:cs typeface="Arial"/>
              </a:rPr>
              <a:t>Reduced function and health in older individuals.</a:t>
            </a:r>
            <a:endParaRPr lang="en-US" sz="2800"/>
          </a:p>
          <a:p>
            <a:pPr marL="457200" indent="-457200">
              <a:buFont typeface="Wingdings" pitchFamily="34" charset="0"/>
              <a:buChar char="§"/>
            </a:pPr>
            <a:r>
              <a:rPr lang="en-US" sz="2800" dirty="0">
                <a:cs typeface="Arial"/>
                <a:sym typeface="Symbol" panose="05050102010706020507" pitchFamily="18" charset="2"/>
              </a:rPr>
              <a:t> </a:t>
            </a:r>
            <a:r>
              <a:rPr lang="en-US" sz="2800" dirty="0">
                <a:cs typeface="Arial"/>
              </a:rPr>
              <a:t>vulnerability resulting from age-associated declines in reserve and function across multiple physiologic </a:t>
            </a:r>
            <a:r>
              <a:rPr lang="en-US" sz="2800">
                <a:cs typeface="Arial"/>
              </a:rPr>
              <a:t>systems</a:t>
            </a:r>
            <a:endParaRPr lang="en-US" sz="2800"/>
          </a:p>
          <a:p>
            <a:pPr marL="457200" indent="-457200">
              <a:buFont typeface="Wingdings" pitchFamily="34" charset="0"/>
              <a:buChar char="§"/>
            </a:pPr>
            <a:r>
              <a:rPr lang="en-US" sz="2800" dirty="0">
                <a:cs typeface="Arial"/>
              </a:rPr>
              <a:t>HIV infection </a:t>
            </a:r>
            <a:r>
              <a:rPr lang="en-US" sz="2800" dirty="0">
                <a:cs typeface="Arial"/>
                <a:sym typeface="Symbol" panose="05050102010706020507" pitchFamily="18" charset="2"/>
              </a:rPr>
              <a:t> </a:t>
            </a:r>
            <a:r>
              <a:rPr lang="en-US" sz="2800">
                <a:cs typeface="Arial"/>
              </a:rPr>
              <a:t>risk of frailty</a:t>
            </a:r>
            <a:endParaRPr lang="en-US" sz="2800"/>
          </a:p>
          <a:p>
            <a:pPr marL="457200" indent="-457200">
              <a:buFont typeface="Wingdings" pitchFamily="34" charset="0"/>
              <a:buChar char="§"/>
            </a:pPr>
            <a:r>
              <a:rPr lang="en-US" sz="2800">
                <a:cs typeface="Arial"/>
              </a:rPr>
              <a:t>Associated with cognitive decline</a:t>
            </a:r>
            <a:endParaRPr lang="en-US" sz="2800"/>
          </a:p>
          <a:p>
            <a:pPr marL="457200" indent="-457200">
              <a:buFont typeface="Wingdings" pitchFamily="34" charset="0"/>
              <a:buChar char="§"/>
            </a:pPr>
            <a:r>
              <a:rPr lang="en-US" sz="2800">
                <a:cs typeface="Arial"/>
              </a:rPr>
              <a:t>Predicts falls, disability, hospitalization, nursing home placement, death</a:t>
            </a:r>
            <a:endParaRPr lang="en-US" sz="2800"/>
          </a:p>
          <a:p>
            <a:r>
              <a:rPr lang="en-US" sz="2800" b="1" dirty="0">
                <a:cs typeface="Arial"/>
                <a:sym typeface="Wingdings" panose="05000000000000000000" pitchFamily="2" charset="2"/>
              </a:rPr>
              <a:t></a:t>
            </a:r>
            <a:r>
              <a:rPr lang="en-US" sz="2800" b="1" dirty="0">
                <a:cs typeface="Arial"/>
              </a:rPr>
              <a:t>Identification of frailty allows targeted interventions to </a:t>
            </a:r>
            <a:r>
              <a:rPr lang="en-US" sz="2800" b="1" u="sng" dirty="0">
                <a:cs typeface="Arial"/>
              </a:rPr>
              <a:t>slow </a:t>
            </a:r>
            <a:r>
              <a:rPr lang="en-US" sz="2800" b="1" u="sng">
                <a:cs typeface="Arial"/>
              </a:rPr>
              <a:t>and even reverse </a:t>
            </a:r>
            <a:r>
              <a:rPr lang="en-US" sz="2800" b="1">
                <a:cs typeface="Arial"/>
              </a:rPr>
              <a:t>frailty.</a:t>
            </a:r>
            <a:endParaRPr lang="en-US" sz="2800" b="1"/>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34396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7DF6-389D-CCA2-409A-9AD940E973E2}"/>
              </a:ext>
            </a:extLst>
          </p:cNvPr>
          <p:cNvSpPr>
            <a:spLocks noGrp="1"/>
          </p:cNvSpPr>
          <p:nvPr>
            <p:ph type="title"/>
          </p:nvPr>
        </p:nvSpPr>
        <p:spPr>
          <a:xfrm>
            <a:off x="774700" y="921414"/>
            <a:ext cx="10642600" cy="659290"/>
          </a:xfrm>
        </p:spPr>
        <p:txBody>
          <a:bodyPr vert="horz" lIns="91440" tIns="45720" rIns="91440" bIns="45720" rtlCol="0" anchor="t">
            <a:noAutofit/>
          </a:bodyPr>
          <a:lstStyle/>
          <a:p>
            <a:r>
              <a:rPr lang="en-US" sz="2800" b="1" dirty="0">
                <a:cs typeface="Arial"/>
              </a:rPr>
              <a:t>Frailty trajectory: does it differ for aging </a:t>
            </a:r>
            <a:r>
              <a:rPr lang="en-US" sz="2800" b="1">
                <a:cs typeface="Arial"/>
              </a:rPr>
              <a:t>in</a:t>
            </a:r>
            <a:r>
              <a:rPr lang="en-US" sz="2800" b="1" dirty="0">
                <a:cs typeface="Arial"/>
              </a:rPr>
              <a:t> people </a:t>
            </a:r>
            <a:r>
              <a:rPr lang="en-US" sz="2800" b="1">
                <a:cs typeface="Arial"/>
              </a:rPr>
              <a:t>with HIV</a:t>
            </a:r>
            <a:r>
              <a:rPr lang="en-US" sz="2800" b="1" dirty="0">
                <a:cs typeface="Arial"/>
              </a:rPr>
              <a:t>?</a:t>
            </a:r>
          </a:p>
        </p:txBody>
      </p:sp>
      <p:pic>
        <p:nvPicPr>
          <p:cNvPr id="8" name="Content Placeholder 7">
            <a:extLst>
              <a:ext uri="{FF2B5EF4-FFF2-40B4-BE49-F238E27FC236}">
                <a16:creationId xmlns:a16="http://schemas.microsoft.com/office/drawing/2014/main" id="{37674C01-C885-1124-618C-1937B269DA32}"/>
              </a:ext>
            </a:extLst>
          </p:cNvPr>
          <p:cNvPicPr>
            <a:picLocks noGrp="1" noChangeAspect="1"/>
          </p:cNvPicPr>
          <p:nvPr>
            <p:ph idx="1"/>
          </p:nvPr>
        </p:nvPicPr>
        <p:blipFill>
          <a:blip r:embed="rId3"/>
          <a:stretch>
            <a:fillRect/>
          </a:stretch>
        </p:blipFill>
        <p:spPr>
          <a:xfrm>
            <a:off x="1547753" y="1837755"/>
            <a:ext cx="8800868" cy="3985531"/>
          </a:xfrm>
          <a:prstGeom prst="rect">
            <a:avLst/>
          </a:prstGeom>
        </p:spPr>
      </p:pic>
      <p:sp>
        <p:nvSpPr>
          <p:cNvPr id="9" name="TextBox 8">
            <a:extLst>
              <a:ext uri="{FF2B5EF4-FFF2-40B4-BE49-F238E27FC236}">
                <a16:creationId xmlns:a16="http://schemas.microsoft.com/office/drawing/2014/main" id="{3F3C78A2-10E1-F532-03CB-7C505BA10520}"/>
              </a:ext>
            </a:extLst>
          </p:cNvPr>
          <p:cNvSpPr txBox="1"/>
          <p:nvPr/>
        </p:nvSpPr>
        <p:spPr>
          <a:xfrm>
            <a:off x="338327" y="6388727"/>
            <a:ext cx="5132574" cy="338554"/>
          </a:xfrm>
          <a:prstGeom prst="rect">
            <a:avLst/>
          </a:prstGeom>
          <a:noFill/>
        </p:spPr>
        <p:txBody>
          <a:bodyPr wrap="square" rtlCol="0">
            <a:spAutoFit/>
          </a:bodyPr>
          <a:lstStyle/>
          <a:p>
            <a:r>
              <a:rPr lang="en-US" sz="1600" dirty="0"/>
              <a:t>Fried L et al. </a:t>
            </a:r>
            <a:r>
              <a:rPr lang="en-US" sz="1600" i="1" dirty="0"/>
              <a:t>Nature Aging </a:t>
            </a:r>
            <a:r>
              <a:rPr lang="en-US" sz="1600" dirty="0"/>
              <a:t>2021</a:t>
            </a:r>
          </a:p>
        </p:txBody>
      </p:sp>
    </p:spTree>
    <p:extLst>
      <p:ext uri="{BB962C8B-B14F-4D97-AF65-F5344CB8AC3E}">
        <p14:creationId xmlns:p14="http://schemas.microsoft.com/office/powerpoint/2010/main" val="1285527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23,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7511" y="1617374"/>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33227" indent="-285750" algn="l">
              <a:buFont typeface="Arial" panose="020B0604020202020204" pitchFamily="34" charset="0"/>
              <a:buChar char="•"/>
            </a:pPr>
            <a:r>
              <a:rPr lang="en-US" sz="1800" b="0" i="0" dirty="0">
                <a:solidFill>
                  <a:srgbClr val="172B4D"/>
                </a:solidFill>
                <a:effectLst/>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633227" indent="-285750" algn="l">
              <a:buFont typeface="Arial" panose="020B0604020202020204" pitchFamily="34" charset="0"/>
              <a:buChar char="•"/>
            </a:pPr>
            <a:r>
              <a:rPr lang="en-US" sz="1800" b="0" i="0" dirty="0">
                <a:solidFill>
                  <a:srgbClr val="172B4D"/>
                </a:solidFill>
                <a:effectLst/>
              </a:rPr>
              <a:t>None of the planners, faculty, and others in control of educational content for this educational activity have relevant financial relationship(s) to disclose with ineligible companies.</a:t>
            </a:r>
          </a:p>
          <a:p>
            <a:pPr marL="633227" indent="-285750" algn="l">
              <a:buFont typeface="Arial" panose="020B0604020202020204" pitchFamily="34" charset="0"/>
              <a:buChar char="•"/>
            </a:pPr>
            <a:r>
              <a:rPr lang="en-US" sz="1800" b="0" i="0" dirty="0">
                <a:solidFill>
                  <a:srgbClr val="172B4D"/>
                </a:solidFill>
                <a:effectLst/>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633227" indent="-285750" algn="l">
              <a:buFont typeface="Arial" panose="020B0604020202020204" pitchFamily="34" charset="0"/>
              <a:buChar char="•"/>
            </a:pPr>
            <a:r>
              <a:rPr lang="en-US" sz="1800" b="0" i="0">
                <a:solidFill>
                  <a:srgbClr val="172B4D"/>
                </a:solidFill>
                <a:effectLst/>
              </a:rPr>
              <a:t>Disclosure of a relationship is not intended to suggest or condone commercial bias in any presentation, but it is made to provide participants with information that might be of potential importance to their evaluation of a presentation.</a:t>
            </a:r>
          </a:p>
          <a:p>
            <a:pPr marL="457120" indent="-304747" defTabSz="1218987">
              <a:spcBef>
                <a:spcPct val="20000"/>
              </a:spcBef>
              <a:spcAft>
                <a:spcPts val="0"/>
              </a:spcAft>
              <a:buClr>
                <a:srgbClr val="D6201A"/>
              </a:buClr>
              <a:buFont typeface="Wingdings" charset="2"/>
              <a:buChar cha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98B1-81C8-40D7-F0EE-7D563917A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15A9C-E97C-F85D-E4FD-30F60E881AA0}"/>
              </a:ext>
            </a:extLst>
          </p:cNvPr>
          <p:cNvSpPr>
            <a:spLocks noGrp="1"/>
          </p:cNvSpPr>
          <p:nvPr>
            <p:ph type="title"/>
          </p:nvPr>
        </p:nvSpPr>
        <p:spPr>
          <a:xfrm>
            <a:off x="838200" y="832514"/>
            <a:ext cx="10515600" cy="659290"/>
          </a:xfrm>
        </p:spPr>
        <p:txBody>
          <a:bodyPr>
            <a:normAutofit/>
          </a:bodyPr>
          <a:lstStyle/>
          <a:p>
            <a:r>
              <a:rPr lang="en-US" sz="2800" b="1" dirty="0">
                <a:cs typeface="Arial"/>
              </a:rPr>
              <a:t>Frailty trajectory: does it differ for aging </a:t>
            </a:r>
            <a:r>
              <a:rPr lang="en-US" sz="2800" b="1">
                <a:cs typeface="Arial"/>
              </a:rPr>
              <a:t>in</a:t>
            </a:r>
            <a:r>
              <a:rPr lang="en-US" sz="2800" b="1" dirty="0">
                <a:cs typeface="Arial"/>
              </a:rPr>
              <a:t> people </a:t>
            </a:r>
            <a:r>
              <a:rPr lang="en-US" sz="2800" b="1">
                <a:cs typeface="Arial"/>
              </a:rPr>
              <a:t>with HIV</a:t>
            </a:r>
            <a:r>
              <a:rPr lang="en-US" sz="2800" b="1" dirty="0">
                <a:cs typeface="Arial"/>
              </a:rPr>
              <a:t>?</a:t>
            </a:r>
          </a:p>
        </p:txBody>
      </p:sp>
      <p:pic>
        <p:nvPicPr>
          <p:cNvPr id="8" name="Content Placeholder 7">
            <a:extLst>
              <a:ext uri="{FF2B5EF4-FFF2-40B4-BE49-F238E27FC236}">
                <a16:creationId xmlns:a16="http://schemas.microsoft.com/office/drawing/2014/main" id="{3E20E58E-E8F7-59D6-9122-89E2A5C276CB}"/>
              </a:ext>
            </a:extLst>
          </p:cNvPr>
          <p:cNvPicPr>
            <a:picLocks noGrp="1" noChangeAspect="1"/>
          </p:cNvPicPr>
          <p:nvPr>
            <p:ph idx="1"/>
          </p:nvPr>
        </p:nvPicPr>
        <p:blipFill>
          <a:blip r:embed="rId3"/>
          <a:stretch>
            <a:fillRect/>
          </a:stretch>
        </p:blipFill>
        <p:spPr>
          <a:xfrm>
            <a:off x="8291453" y="3171255"/>
            <a:ext cx="1942868" cy="899431"/>
          </a:xfrm>
          <a:prstGeom prst="rect">
            <a:avLst/>
          </a:prstGeom>
        </p:spPr>
      </p:pic>
      <p:sp>
        <p:nvSpPr>
          <p:cNvPr id="7" name="TextBox 6">
            <a:extLst>
              <a:ext uri="{FF2B5EF4-FFF2-40B4-BE49-F238E27FC236}">
                <a16:creationId xmlns:a16="http://schemas.microsoft.com/office/drawing/2014/main" id="{1AA8149D-E681-BFAD-59D5-1E9D34596061}"/>
              </a:ext>
            </a:extLst>
          </p:cNvPr>
          <p:cNvSpPr txBox="1"/>
          <p:nvPr/>
        </p:nvSpPr>
        <p:spPr>
          <a:xfrm>
            <a:off x="198627" y="6236327"/>
            <a:ext cx="7951974"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Iriarte E et al. </a:t>
            </a:r>
            <a:r>
              <a:rPr lang="en-US" sz="1600" i="1" dirty="0"/>
              <a:t>AIDS </a:t>
            </a:r>
            <a:r>
              <a:rPr lang="en-US" sz="1600" dirty="0"/>
              <a:t>2025; </a:t>
            </a:r>
            <a:r>
              <a:rPr lang="en-US" sz="1600" dirty="0" err="1"/>
              <a:t>Nakamaru</a:t>
            </a:r>
            <a:r>
              <a:rPr lang="en-US" sz="1600" dirty="0"/>
              <a:t> R et al. </a:t>
            </a:r>
            <a:r>
              <a:rPr lang="en-US" sz="1600" i="1" dirty="0"/>
              <a:t>Circulation: Population Health</a:t>
            </a:r>
            <a:r>
              <a:rPr lang="en-US" sz="1600" dirty="0"/>
              <a:t> 2024</a:t>
            </a:r>
            <a:endParaRPr lang="en-US" sz="1600" dirty="0">
              <a:solidFill>
                <a:srgbClr val="000000"/>
              </a:solidFill>
            </a:endParaRPr>
          </a:p>
          <a:p>
            <a:endParaRPr lang="en-US"/>
          </a:p>
        </p:txBody>
      </p:sp>
      <p:pic>
        <p:nvPicPr>
          <p:cNvPr id="10" name="Picture 9">
            <a:extLst>
              <a:ext uri="{FF2B5EF4-FFF2-40B4-BE49-F238E27FC236}">
                <a16:creationId xmlns:a16="http://schemas.microsoft.com/office/drawing/2014/main" id="{896DAA10-E5B7-2F75-9192-F2349C42325E}"/>
              </a:ext>
            </a:extLst>
          </p:cNvPr>
          <p:cNvPicPr>
            <a:picLocks noChangeAspect="1"/>
          </p:cNvPicPr>
          <p:nvPr/>
        </p:nvPicPr>
        <p:blipFill>
          <a:blip r:embed="rId4"/>
          <a:stretch>
            <a:fillRect/>
          </a:stretch>
        </p:blipFill>
        <p:spPr>
          <a:xfrm>
            <a:off x="6894089" y="2025572"/>
            <a:ext cx="4461442" cy="3179989"/>
          </a:xfrm>
          <a:prstGeom prst="rect">
            <a:avLst/>
          </a:prstGeom>
        </p:spPr>
      </p:pic>
      <p:pic>
        <p:nvPicPr>
          <p:cNvPr id="12" name="Content Placeholder 12">
            <a:extLst>
              <a:ext uri="{FF2B5EF4-FFF2-40B4-BE49-F238E27FC236}">
                <a16:creationId xmlns:a16="http://schemas.microsoft.com/office/drawing/2014/main" id="{FC579D10-5BD3-5A26-63B3-599D0543B7BE}"/>
              </a:ext>
            </a:extLst>
          </p:cNvPr>
          <p:cNvPicPr>
            <a:picLocks noGrp="1" noChangeAspect="1"/>
          </p:cNvPicPr>
          <p:nvPr/>
        </p:nvPicPr>
        <p:blipFill>
          <a:blip r:embed="rId5"/>
          <a:stretch>
            <a:fillRect/>
          </a:stretch>
        </p:blipFill>
        <p:spPr>
          <a:xfrm>
            <a:off x="338327" y="1808058"/>
            <a:ext cx="5761898" cy="3900532"/>
          </a:xfrm>
          <a:prstGeom prst="rect">
            <a:avLst/>
          </a:prstGeom>
        </p:spPr>
      </p:pic>
    </p:spTree>
    <p:extLst>
      <p:ext uri="{BB962C8B-B14F-4D97-AF65-F5344CB8AC3E}">
        <p14:creationId xmlns:p14="http://schemas.microsoft.com/office/powerpoint/2010/main" val="341858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192" y="888060"/>
            <a:ext cx="10797792" cy="648915"/>
          </a:xfrm>
        </p:spPr>
        <p:txBody>
          <a:bodyPr/>
          <a:lstStyle/>
          <a:p>
            <a:r>
              <a:rPr lang="en-US" b="1" dirty="0"/>
              <a:t>How is frailty measured?</a:t>
            </a:r>
          </a:p>
        </p:txBody>
      </p:sp>
      <p:sp>
        <p:nvSpPr>
          <p:cNvPr id="3" name="Content Placeholder 2"/>
          <p:cNvSpPr>
            <a:spLocks noGrp="1"/>
          </p:cNvSpPr>
          <p:nvPr>
            <p:ph sz="half" idx="1"/>
          </p:nvPr>
        </p:nvSpPr>
        <p:spPr>
          <a:xfrm>
            <a:off x="512824" y="1712152"/>
            <a:ext cx="5000901" cy="4596842"/>
          </a:xfrm>
          <a:prstGeom prst="rect">
            <a:avLst/>
          </a:prstGeom>
          <a:ln w="28575">
            <a:solidFill>
              <a:srgbClr val="0070C0"/>
            </a:solidFill>
          </a:ln>
        </p:spPr>
        <p:txBody>
          <a:bodyPr lIns="91440" tIns="45720" rIns="91440" bIns="45720" anchor="t">
            <a:normAutofit/>
          </a:bodyPr>
          <a:lstStyle/>
          <a:p>
            <a:r>
              <a:rPr lang="en-US" sz="3200" b="1">
                <a:cs typeface="Arial"/>
              </a:rPr>
              <a:t>Phenotype</a:t>
            </a:r>
            <a:endParaRPr lang="en-US" sz="3200" b="1"/>
          </a:p>
          <a:p>
            <a:pPr marL="0" indent="0">
              <a:buNone/>
            </a:pPr>
            <a:r>
              <a:rPr lang="en-US" sz="2800">
                <a:cs typeface="Arial"/>
              </a:rPr>
              <a:t>How do people look and feel?</a:t>
            </a:r>
            <a:endParaRPr lang="en-US" sz="2800"/>
          </a:p>
          <a:p>
            <a:pPr marL="1066165" lvl="1"/>
            <a:r>
              <a:rPr lang="en-US" sz="2400" dirty="0">
                <a:solidFill>
                  <a:srgbClr val="222222"/>
                </a:solidFill>
                <a:cs typeface="Arial"/>
              </a:rPr>
              <a:t>Exhaustion</a:t>
            </a:r>
          </a:p>
          <a:p>
            <a:pPr marL="1066165" lvl="1"/>
            <a:r>
              <a:rPr lang="en-US" sz="2400" dirty="0">
                <a:solidFill>
                  <a:srgbClr val="222222"/>
                </a:solidFill>
                <a:cs typeface="Arial"/>
              </a:rPr>
              <a:t>Low physical activity</a:t>
            </a:r>
          </a:p>
          <a:p>
            <a:pPr marL="1066165" lvl="1"/>
            <a:r>
              <a:rPr lang="en-US" sz="2400" dirty="0">
                <a:solidFill>
                  <a:srgbClr val="222222"/>
                </a:solidFill>
                <a:cs typeface="Arial"/>
              </a:rPr>
              <a:t>Slowness</a:t>
            </a:r>
          </a:p>
          <a:p>
            <a:pPr marL="1066165" lvl="1"/>
            <a:r>
              <a:rPr lang="en-US" sz="2400" dirty="0">
                <a:solidFill>
                  <a:srgbClr val="222222"/>
                </a:solidFill>
                <a:cs typeface="Arial"/>
              </a:rPr>
              <a:t>Weakness</a:t>
            </a:r>
          </a:p>
          <a:p>
            <a:pPr marL="1066165" lvl="1"/>
            <a:r>
              <a:rPr lang="en-US" sz="2400" dirty="0">
                <a:solidFill>
                  <a:srgbClr val="222222"/>
                </a:solidFill>
                <a:cs typeface="Arial"/>
              </a:rPr>
              <a:t>Unintentional weight loss</a:t>
            </a:r>
          </a:p>
          <a:p>
            <a:pPr marL="1066165" lvl="1"/>
            <a:endParaRPr lang="en-US" dirty="0"/>
          </a:p>
          <a:p>
            <a:endParaRPr lang="en-US" dirty="0"/>
          </a:p>
        </p:txBody>
      </p:sp>
      <p:sp>
        <p:nvSpPr>
          <p:cNvPr id="14" name="Content Placeholder 2">
            <a:extLst>
              <a:ext uri="{FF2B5EF4-FFF2-40B4-BE49-F238E27FC236}">
                <a16:creationId xmlns:a16="http://schemas.microsoft.com/office/drawing/2014/main" id="{1749FC32-2EF2-5735-8F1B-074CD89C1F33}"/>
              </a:ext>
            </a:extLst>
          </p:cNvPr>
          <p:cNvSpPr txBox="1">
            <a:spLocks/>
          </p:cNvSpPr>
          <p:nvPr/>
        </p:nvSpPr>
        <p:spPr>
          <a:xfrm>
            <a:off x="5800854" y="1714298"/>
            <a:ext cx="5877201" cy="4596842"/>
          </a:xfrm>
          <a:prstGeom prst="rect">
            <a:avLst/>
          </a:prstGeom>
          <a:ln w="28575">
            <a:solidFill>
              <a:srgbClr val="0070C0"/>
            </a:solidFill>
          </a:ln>
        </p:spPr>
        <p:txBody>
          <a:bodyPr lIns="91440" tIns="45720" rIns="91440" bIns="45720" anchor="t">
            <a:noAutofit/>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3200" b="1">
                <a:cs typeface="Arial"/>
              </a:rPr>
              <a:t>Accumulation of deficits</a:t>
            </a:r>
            <a:endParaRPr lang="en-US" sz="3200" b="1"/>
          </a:p>
          <a:p>
            <a:r>
              <a:rPr lang="en-US" sz="2600">
                <a:solidFill>
                  <a:srgbClr val="D6201A"/>
                </a:solidFill>
                <a:latin typeface="Arial"/>
                <a:cs typeface="Arial"/>
              </a:rPr>
              <a:t>How many aging related challenges does a person face?</a:t>
            </a:r>
            <a:endParaRPr lang="en-US" sz="2600" dirty="0">
              <a:solidFill>
                <a:srgbClr val="D6201A"/>
              </a:solidFill>
              <a:latin typeface="Arial"/>
              <a:cs typeface="Arial"/>
            </a:endParaRPr>
          </a:p>
          <a:p>
            <a:pPr marL="1066165" lvl="1" indent="-285750">
              <a:buClr>
                <a:srgbClr val="D6201A"/>
              </a:buClr>
              <a:buFont typeface="Wingdings"/>
              <a:buChar char="§"/>
            </a:pPr>
            <a:r>
              <a:rPr lang="en-US" sz="2400" dirty="0">
                <a:solidFill>
                  <a:srgbClr val="222222"/>
                </a:solidFill>
                <a:latin typeface="Arial"/>
                <a:cs typeface="Arial"/>
              </a:rPr>
              <a:t>Medical </a:t>
            </a:r>
            <a:r>
              <a:rPr lang="en-US" sz="2400">
                <a:solidFill>
                  <a:srgbClr val="222222"/>
                </a:solidFill>
                <a:latin typeface="Arial"/>
                <a:cs typeface="Arial"/>
              </a:rPr>
              <a:t>conditions</a:t>
            </a:r>
            <a:endParaRPr lang="en-US" sz="2400"/>
          </a:p>
          <a:p>
            <a:pPr marL="1066165" lvl="1" indent="-285750">
              <a:buClr>
                <a:srgbClr val="D6201A"/>
              </a:buClr>
              <a:buFont typeface="Wingdings"/>
              <a:buChar char="§"/>
            </a:pPr>
            <a:r>
              <a:rPr lang="en-US" sz="2400">
                <a:solidFill>
                  <a:srgbClr val="222222"/>
                </a:solidFill>
                <a:latin typeface="Arial"/>
                <a:cs typeface="Arial"/>
              </a:rPr>
              <a:t>Physical, cognitive impairment</a:t>
            </a:r>
            <a:endParaRPr lang="en-US" sz="2400">
              <a:solidFill>
                <a:srgbClr val="222222"/>
              </a:solidFill>
              <a:latin typeface="Arial"/>
            </a:endParaRPr>
          </a:p>
          <a:p>
            <a:pPr marL="1066165" lvl="1" indent="-285750">
              <a:buClr>
                <a:srgbClr val="D6201A"/>
              </a:buClr>
              <a:buFont typeface="Wingdings"/>
              <a:buChar char="§"/>
            </a:pPr>
            <a:r>
              <a:rPr lang="en-US" sz="2400" dirty="0">
                <a:solidFill>
                  <a:srgbClr val="222222"/>
                </a:solidFill>
                <a:latin typeface="Arial"/>
                <a:cs typeface="Arial"/>
              </a:rPr>
              <a:t>Psychosocial </a:t>
            </a:r>
            <a:r>
              <a:rPr lang="en-US" sz="2400">
                <a:solidFill>
                  <a:srgbClr val="222222"/>
                </a:solidFill>
                <a:latin typeface="Arial"/>
                <a:cs typeface="Arial"/>
              </a:rPr>
              <a:t>risk</a:t>
            </a:r>
            <a:endParaRPr lang="en-US" sz="3500">
              <a:solidFill>
                <a:srgbClr val="222222"/>
              </a:solidFill>
              <a:latin typeface="Arial"/>
            </a:endParaRPr>
          </a:p>
          <a:p>
            <a:pPr marL="1066165" lvl="1" indent="-285750">
              <a:buClr>
                <a:srgbClr val="D6201A"/>
              </a:buClr>
              <a:buFont typeface="Wingdings"/>
              <a:buChar char="§"/>
            </a:pPr>
            <a:r>
              <a:rPr lang="en-US" sz="2400">
                <a:solidFill>
                  <a:srgbClr val="222222"/>
                </a:solidFill>
                <a:latin typeface="Arial"/>
                <a:cs typeface="Arial"/>
              </a:rPr>
              <a:t>Geriatric syndromes (falls, etc.)</a:t>
            </a:r>
            <a:endParaRPr lang="en-US" sz="2400" dirty="0">
              <a:solidFill>
                <a:srgbClr val="222222"/>
              </a:solidFill>
              <a:latin typeface="Arial"/>
              <a:cs typeface="Arial"/>
            </a:endParaRPr>
          </a:p>
          <a:p>
            <a:r>
              <a:rPr lang="en-US" sz="2400">
                <a:solidFill>
                  <a:srgbClr val="D6201A"/>
                </a:solidFill>
                <a:latin typeface="Arial"/>
                <a:cs typeface="Arial"/>
              </a:rPr>
              <a:t>Examples:</a:t>
            </a:r>
            <a:endParaRPr lang="en-US" sz="2400">
              <a:solidFill>
                <a:srgbClr val="222222"/>
              </a:solidFill>
              <a:latin typeface="Arial"/>
              <a:cs typeface="Arial"/>
            </a:endParaRPr>
          </a:p>
          <a:p>
            <a:r>
              <a:rPr lang="en-US" sz="2400">
                <a:solidFill>
                  <a:srgbClr val="D6201A"/>
                </a:solidFill>
                <a:latin typeface="Arial"/>
                <a:cs typeface="Arial"/>
              </a:rPr>
              <a:t>Rockwood Frailty Index</a:t>
            </a:r>
            <a:endParaRPr lang="en-US" sz="2400">
              <a:solidFill>
                <a:srgbClr val="222222"/>
              </a:solidFill>
              <a:latin typeface="Arial"/>
              <a:cs typeface="Arial"/>
            </a:endParaRPr>
          </a:p>
          <a:p>
            <a:r>
              <a:rPr lang="en-US" sz="2400" dirty="0">
                <a:solidFill>
                  <a:srgbClr val="D6201A"/>
                </a:solidFill>
                <a:latin typeface="Arial"/>
                <a:cs typeface="Arial"/>
              </a:rPr>
              <a:t>Wake Forest </a:t>
            </a:r>
            <a:r>
              <a:rPr lang="en-US" sz="2400" dirty="0" err="1">
                <a:solidFill>
                  <a:srgbClr val="D6201A"/>
                </a:solidFill>
                <a:latin typeface="Arial"/>
                <a:cs typeface="Arial"/>
              </a:rPr>
              <a:t>eFI</a:t>
            </a:r>
            <a:endParaRPr lang="en-US" sz="2400"/>
          </a:p>
          <a:p>
            <a:endParaRPr lang="en-US" sz="2800" dirty="0">
              <a:solidFill>
                <a:srgbClr val="222222"/>
              </a:solidFill>
              <a:cs typeface="Arial"/>
            </a:endParaRPr>
          </a:p>
          <a:p>
            <a:pPr indent="0">
              <a:buFont typeface="Arial" pitchFamily="34" charset="0"/>
              <a:buNone/>
            </a:pPr>
            <a:endParaRPr lang="en-US" dirty="0">
              <a:solidFill>
                <a:srgbClr val="D6201A"/>
              </a:solidFill>
            </a:endParaRPr>
          </a:p>
        </p:txBody>
      </p:sp>
    </p:spTree>
    <p:extLst>
      <p:ext uri="{BB962C8B-B14F-4D97-AF65-F5344CB8AC3E}">
        <p14:creationId xmlns:p14="http://schemas.microsoft.com/office/powerpoint/2010/main" val="2693671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B62E-3813-53A2-28E5-7BFD083E7DFC}"/>
              </a:ext>
            </a:extLst>
          </p:cNvPr>
          <p:cNvSpPr>
            <a:spLocks noGrp="1"/>
          </p:cNvSpPr>
          <p:nvPr>
            <p:ph type="title"/>
          </p:nvPr>
        </p:nvSpPr>
        <p:spPr>
          <a:xfrm>
            <a:off x="484644" y="855863"/>
            <a:ext cx="10797792" cy="648915"/>
          </a:xfrm>
        </p:spPr>
        <p:txBody>
          <a:bodyPr/>
          <a:lstStyle/>
          <a:p>
            <a:r>
              <a:rPr lang="en-US" b="1" dirty="0"/>
              <a:t>Screening tools for frailty: phenotypic</a:t>
            </a:r>
          </a:p>
        </p:txBody>
      </p:sp>
      <p:sp>
        <p:nvSpPr>
          <p:cNvPr id="3" name="Content Placeholder 2">
            <a:extLst>
              <a:ext uri="{FF2B5EF4-FFF2-40B4-BE49-F238E27FC236}">
                <a16:creationId xmlns:a16="http://schemas.microsoft.com/office/drawing/2014/main" id="{E389B4B3-8965-8C27-61FC-231BE9DF152C}"/>
              </a:ext>
            </a:extLst>
          </p:cNvPr>
          <p:cNvSpPr>
            <a:spLocks noGrp="1"/>
          </p:cNvSpPr>
          <p:nvPr>
            <p:ph sz="half" idx="1"/>
          </p:nvPr>
        </p:nvSpPr>
        <p:spPr>
          <a:xfrm>
            <a:off x="838200" y="1690688"/>
            <a:ext cx="5181600" cy="4351338"/>
          </a:xfrm>
        </p:spPr>
        <p:txBody>
          <a:bodyPr lIns="91440" tIns="45720" rIns="91440" bIns="45720" anchor="t">
            <a:normAutofit fontScale="92500" lnSpcReduction="20000"/>
          </a:bodyPr>
          <a:lstStyle/>
          <a:p>
            <a:pPr marL="0" indent="0">
              <a:buNone/>
            </a:pPr>
            <a:r>
              <a:rPr lang="en-US" b="1" dirty="0"/>
              <a:t>Fried</a:t>
            </a:r>
          </a:p>
          <a:p>
            <a:r>
              <a:rPr lang="en-US" sz="3200" dirty="0">
                <a:cs typeface="Arial"/>
              </a:rPr>
              <a:t>Exhaustion (self-reported)</a:t>
            </a:r>
          </a:p>
          <a:p>
            <a:r>
              <a:rPr lang="en-US" sz="3200" dirty="0">
                <a:cs typeface="Arial"/>
              </a:rPr>
              <a:t>Weakness (grip strength)</a:t>
            </a:r>
          </a:p>
          <a:p>
            <a:r>
              <a:rPr lang="en-US" sz="3200" dirty="0">
                <a:cs typeface="Arial"/>
              </a:rPr>
              <a:t>Slowness (4 meter walk test)</a:t>
            </a:r>
          </a:p>
          <a:p>
            <a:r>
              <a:rPr lang="en-US" sz="3200" dirty="0">
                <a:cs typeface="Arial"/>
              </a:rPr>
              <a:t>Low activity (kcals/</a:t>
            </a:r>
            <a:r>
              <a:rPr lang="en-US" sz="3200" dirty="0" err="1">
                <a:cs typeface="Arial"/>
              </a:rPr>
              <a:t>wk</a:t>
            </a:r>
            <a:r>
              <a:rPr lang="en-US" sz="3200" dirty="0">
                <a:cs typeface="Arial"/>
              </a:rPr>
              <a:t>)</a:t>
            </a:r>
          </a:p>
          <a:p>
            <a:r>
              <a:rPr lang="en-US" sz="3200">
                <a:cs typeface="Arial"/>
              </a:rPr>
              <a:t>Unintentional weight loss</a:t>
            </a:r>
          </a:p>
          <a:p>
            <a:pPr marL="0" indent="0">
              <a:buNone/>
            </a:pPr>
            <a:r>
              <a:rPr lang="en-US" dirty="0"/>
              <a:t>*</a:t>
            </a:r>
            <a:r>
              <a:rPr lang="en-US" sz="2400" dirty="0"/>
              <a:t>Designed for research</a:t>
            </a:r>
          </a:p>
          <a:p>
            <a:pPr marL="0" indent="0">
              <a:buNone/>
            </a:pPr>
            <a:endParaRPr lang="en-US" dirty="0"/>
          </a:p>
        </p:txBody>
      </p:sp>
      <p:sp>
        <p:nvSpPr>
          <p:cNvPr id="4" name="Content Placeholder 3">
            <a:extLst>
              <a:ext uri="{FF2B5EF4-FFF2-40B4-BE49-F238E27FC236}">
                <a16:creationId xmlns:a16="http://schemas.microsoft.com/office/drawing/2014/main" id="{50A24A32-A749-A807-3792-C4093EC212EA}"/>
              </a:ext>
            </a:extLst>
          </p:cNvPr>
          <p:cNvSpPr>
            <a:spLocks noGrp="1"/>
          </p:cNvSpPr>
          <p:nvPr>
            <p:ph sz="half" idx="2"/>
          </p:nvPr>
        </p:nvSpPr>
        <p:spPr>
          <a:xfrm>
            <a:off x="6172202" y="1708693"/>
            <a:ext cx="5181600" cy="4351338"/>
          </a:xfrm>
        </p:spPr>
        <p:txBody>
          <a:bodyPr lIns="91440" tIns="45720" rIns="91440" bIns="45720" anchor="t">
            <a:normAutofit fontScale="92500" lnSpcReduction="20000"/>
          </a:bodyPr>
          <a:lstStyle/>
          <a:p>
            <a:pPr marL="0" indent="0">
              <a:buNone/>
            </a:pPr>
            <a:r>
              <a:rPr lang="en-US" b="1" dirty="0"/>
              <a:t>Frail Questionnaire</a:t>
            </a:r>
          </a:p>
          <a:p>
            <a:r>
              <a:rPr lang="en-US" sz="3700" dirty="0">
                <a:cs typeface="Arial"/>
              </a:rPr>
              <a:t>Fatigue </a:t>
            </a:r>
            <a:r>
              <a:rPr lang="en-US" sz="2400" dirty="0">
                <a:cs typeface="Arial"/>
              </a:rPr>
              <a:t>(Are you fatigued?)</a:t>
            </a:r>
          </a:p>
          <a:p>
            <a:r>
              <a:rPr lang="en-US" sz="3700" dirty="0">
                <a:cs typeface="Arial"/>
              </a:rPr>
              <a:t>Aerobic </a:t>
            </a:r>
            <a:r>
              <a:rPr lang="en-US" sz="2400" dirty="0">
                <a:cs typeface="Arial"/>
              </a:rPr>
              <a:t>(Can you walk one block?)</a:t>
            </a:r>
          </a:p>
          <a:p>
            <a:r>
              <a:rPr lang="en-US" sz="3700" dirty="0">
                <a:cs typeface="Arial"/>
              </a:rPr>
              <a:t>Resistance </a:t>
            </a:r>
            <a:r>
              <a:rPr lang="en-US" sz="2400" dirty="0">
                <a:cs typeface="Arial"/>
              </a:rPr>
              <a:t>(Can you climb a flight of stairs?)</a:t>
            </a:r>
          </a:p>
          <a:p>
            <a:r>
              <a:rPr lang="en-US" sz="3700" dirty="0">
                <a:cs typeface="Arial"/>
              </a:rPr>
              <a:t>Illnesses? </a:t>
            </a:r>
            <a:r>
              <a:rPr lang="en-US" sz="2800" dirty="0">
                <a:cs typeface="Arial"/>
              </a:rPr>
              <a:t>(Do you have more than 5 medical illnesses?)</a:t>
            </a:r>
          </a:p>
          <a:p>
            <a:r>
              <a:rPr lang="en-US" sz="3700" dirty="0">
                <a:cs typeface="Arial"/>
              </a:rPr>
              <a:t>Weight loss </a:t>
            </a:r>
            <a:r>
              <a:rPr lang="en-US" sz="2400" dirty="0">
                <a:cs typeface="Arial"/>
              </a:rPr>
              <a:t>(More than 5% in the past 6 months?)</a:t>
            </a:r>
          </a:p>
        </p:txBody>
      </p:sp>
      <p:sp>
        <p:nvSpPr>
          <p:cNvPr id="5" name="TextBox 4">
            <a:extLst>
              <a:ext uri="{FF2B5EF4-FFF2-40B4-BE49-F238E27FC236}">
                <a16:creationId xmlns:a16="http://schemas.microsoft.com/office/drawing/2014/main" id="{03C87ED4-628B-0965-0D50-B56D420021F4}"/>
              </a:ext>
            </a:extLst>
          </p:cNvPr>
          <p:cNvSpPr txBox="1"/>
          <p:nvPr/>
        </p:nvSpPr>
        <p:spPr>
          <a:xfrm>
            <a:off x="3646448" y="6231265"/>
            <a:ext cx="5832088" cy="523220"/>
          </a:xfrm>
          <a:prstGeom prst="rect">
            <a:avLst/>
          </a:prstGeom>
          <a:noFill/>
        </p:spPr>
        <p:txBody>
          <a:bodyPr wrap="square" rtlCol="0">
            <a:spAutoFit/>
          </a:bodyPr>
          <a:lstStyle/>
          <a:p>
            <a:r>
              <a:rPr lang="en-US" sz="2800" dirty="0"/>
              <a:t>1-2 criteria=pre-frail, ≥3=frail</a:t>
            </a:r>
          </a:p>
        </p:txBody>
      </p:sp>
      <p:pic>
        <p:nvPicPr>
          <p:cNvPr id="7" name="Picture 6"/>
          <p:cNvPicPr>
            <a:picLocks noChangeAspect="1"/>
          </p:cNvPicPr>
          <p:nvPr/>
        </p:nvPicPr>
        <p:blipFill>
          <a:blip r:embed="rId3"/>
          <a:stretch>
            <a:fillRect/>
          </a:stretch>
        </p:blipFill>
        <p:spPr>
          <a:xfrm>
            <a:off x="1916456" y="5042229"/>
            <a:ext cx="1230725" cy="1541913"/>
          </a:xfrm>
          <a:prstGeom prst="rect">
            <a:avLst/>
          </a:prstGeom>
        </p:spPr>
      </p:pic>
    </p:spTree>
    <p:extLst>
      <p:ext uri="{BB962C8B-B14F-4D97-AF65-F5344CB8AC3E}">
        <p14:creationId xmlns:p14="http://schemas.microsoft.com/office/powerpoint/2010/main" val="471407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8CF1-6DA4-5CF7-6222-1F91492DA582}"/>
              </a:ext>
            </a:extLst>
          </p:cNvPr>
          <p:cNvSpPr>
            <a:spLocks noGrp="1"/>
          </p:cNvSpPr>
          <p:nvPr>
            <p:ph type="title"/>
          </p:nvPr>
        </p:nvSpPr>
        <p:spPr>
          <a:xfrm>
            <a:off x="232009" y="782289"/>
            <a:ext cx="10797792" cy="648915"/>
          </a:xfrm>
        </p:spPr>
        <p:txBody>
          <a:bodyPr/>
          <a:lstStyle/>
          <a:p>
            <a:r>
              <a:rPr lang="en-US" b="1" dirty="0"/>
              <a:t>Short physical performance battery (SPPB)</a:t>
            </a:r>
          </a:p>
        </p:txBody>
      </p:sp>
      <p:sp>
        <p:nvSpPr>
          <p:cNvPr id="3" name="Content Placeholder 2">
            <a:extLst>
              <a:ext uri="{FF2B5EF4-FFF2-40B4-BE49-F238E27FC236}">
                <a16:creationId xmlns:a16="http://schemas.microsoft.com/office/drawing/2014/main" id="{4B2534C2-6A30-C25D-7AB9-AD0064762EA9}"/>
              </a:ext>
            </a:extLst>
          </p:cNvPr>
          <p:cNvSpPr>
            <a:spLocks noGrp="1"/>
          </p:cNvSpPr>
          <p:nvPr>
            <p:ph sz="half" idx="1"/>
          </p:nvPr>
        </p:nvSpPr>
        <p:spPr>
          <a:xfrm>
            <a:off x="333095" y="1604829"/>
            <a:ext cx="4191757" cy="4475936"/>
          </a:xfrm>
        </p:spPr>
        <p:txBody>
          <a:bodyPr lIns="91440" tIns="45720" rIns="91440" bIns="45720" anchor="t"/>
          <a:lstStyle/>
          <a:p>
            <a:r>
              <a:rPr lang="en-US" sz="2800" dirty="0">
                <a:cs typeface="Arial"/>
              </a:rPr>
              <a:t>Physical function assessment</a:t>
            </a:r>
          </a:p>
          <a:p>
            <a:pPr lvl="1"/>
            <a:r>
              <a:rPr lang="en-US" dirty="0"/>
              <a:t>Balance</a:t>
            </a:r>
          </a:p>
          <a:p>
            <a:pPr lvl="1"/>
            <a:r>
              <a:rPr lang="en-US" dirty="0"/>
              <a:t>Gait speed</a:t>
            </a:r>
          </a:p>
          <a:p>
            <a:pPr marL="1066165" lvl="1"/>
            <a:r>
              <a:rPr lang="en-US">
                <a:cs typeface="Arial"/>
              </a:rPr>
              <a:t>Sit to stand</a:t>
            </a:r>
          </a:p>
          <a:p>
            <a:r>
              <a:rPr lang="en-US" sz="2800">
                <a:cs typeface="Arial"/>
              </a:rPr>
              <a:t>Established feasibility in Ryan </a:t>
            </a:r>
            <a:r>
              <a:rPr lang="en-US" sz="2800" dirty="0">
                <a:cs typeface="Arial"/>
              </a:rPr>
              <a:t>White Clinic </a:t>
            </a:r>
            <a:r>
              <a:rPr lang="en-US" sz="2800">
                <a:cs typeface="Arial"/>
              </a:rPr>
              <a:t>settings</a:t>
            </a:r>
            <a:endParaRPr lang="en-US" sz="2800" dirty="0">
              <a:cs typeface="Arial"/>
            </a:endParaRPr>
          </a:p>
          <a:p>
            <a:pPr marL="1066165" lvl="1"/>
            <a:r>
              <a:rPr lang="en-US" sz="2400">
                <a:cs typeface="Arial"/>
              </a:rPr>
              <a:t>Takes ~7 minutes</a:t>
            </a:r>
          </a:p>
          <a:p>
            <a:pPr lvl="1"/>
            <a:endParaRPr lang="en-US" dirty="0"/>
          </a:p>
        </p:txBody>
      </p:sp>
      <p:pic>
        <p:nvPicPr>
          <p:cNvPr id="5" name="Content Placeholder 4">
            <a:extLst>
              <a:ext uri="{FF2B5EF4-FFF2-40B4-BE49-F238E27FC236}">
                <a16:creationId xmlns:a16="http://schemas.microsoft.com/office/drawing/2014/main" id="{76956E0C-F12C-EB95-150D-050F5A45CD7C}"/>
              </a:ext>
            </a:extLst>
          </p:cNvPr>
          <p:cNvPicPr>
            <a:picLocks noGrp="1" noChangeAspect="1"/>
          </p:cNvPicPr>
          <p:nvPr>
            <p:ph sz="half" idx="2"/>
          </p:nvPr>
        </p:nvPicPr>
        <p:blipFill>
          <a:blip r:embed="rId3"/>
          <a:stretch>
            <a:fillRect/>
          </a:stretch>
        </p:blipFill>
        <p:spPr>
          <a:xfrm>
            <a:off x="6365383" y="2103873"/>
            <a:ext cx="4988417" cy="3655321"/>
          </a:xfrm>
          <a:prstGeom prst="rect">
            <a:avLst/>
          </a:prstGeom>
        </p:spPr>
      </p:pic>
      <p:sp>
        <p:nvSpPr>
          <p:cNvPr id="6" name="TextBox 5">
            <a:extLst>
              <a:ext uri="{FF2B5EF4-FFF2-40B4-BE49-F238E27FC236}">
                <a16:creationId xmlns:a16="http://schemas.microsoft.com/office/drawing/2014/main" id="{F02A87FC-1110-C911-837C-CE32E15C56CA}"/>
              </a:ext>
            </a:extLst>
          </p:cNvPr>
          <p:cNvSpPr txBox="1"/>
          <p:nvPr/>
        </p:nvSpPr>
        <p:spPr>
          <a:xfrm>
            <a:off x="6368735" y="1826458"/>
            <a:ext cx="5178721" cy="276999"/>
          </a:xfrm>
          <a:prstGeom prst="rect">
            <a:avLst/>
          </a:prstGeom>
          <a:noFill/>
        </p:spPr>
        <p:txBody>
          <a:bodyPr wrap="square" rtlCol="0">
            <a:spAutoFit/>
          </a:bodyPr>
          <a:lstStyle/>
          <a:p>
            <a:pPr algn="ctr"/>
            <a:r>
              <a:rPr lang="en-US" sz="1200" dirty="0"/>
              <a:t>Survival by physical performance in people with and without HIV infection</a:t>
            </a:r>
          </a:p>
        </p:txBody>
      </p:sp>
      <p:sp>
        <p:nvSpPr>
          <p:cNvPr id="7" name="TextBox 6">
            <a:extLst>
              <a:ext uri="{FF2B5EF4-FFF2-40B4-BE49-F238E27FC236}">
                <a16:creationId xmlns:a16="http://schemas.microsoft.com/office/drawing/2014/main" id="{3F1D60D6-6B17-D51C-2467-C41172D6CB3C}"/>
              </a:ext>
            </a:extLst>
          </p:cNvPr>
          <p:cNvSpPr txBox="1"/>
          <p:nvPr/>
        </p:nvSpPr>
        <p:spPr>
          <a:xfrm>
            <a:off x="156116" y="6356056"/>
            <a:ext cx="11197684" cy="307777"/>
          </a:xfrm>
          <a:prstGeom prst="rect">
            <a:avLst/>
          </a:prstGeom>
          <a:noFill/>
        </p:spPr>
        <p:txBody>
          <a:bodyPr wrap="square" rtlCol="0">
            <a:spAutoFit/>
          </a:bodyPr>
          <a:lstStyle/>
          <a:p>
            <a:r>
              <a:rPr lang="en-US" sz="1400" dirty="0"/>
              <a:t>Treacy D and Hassett L </a:t>
            </a:r>
            <a:r>
              <a:rPr lang="en-US" sz="1400" i="1" dirty="0"/>
              <a:t>J Physiotherapy </a:t>
            </a:r>
            <a:r>
              <a:rPr lang="en-US" sz="1400" dirty="0"/>
              <a:t>2018; Crane HM et al. </a:t>
            </a:r>
            <a:r>
              <a:rPr lang="en-US" sz="1400" i="1" dirty="0"/>
              <a:t>OFID</a:t>
            </a:r>
            <a:r>
              <a:rPr lang="en-US" sz="1400" dirty="0"/>
              <a:t> 2019; Greene et al . </a:t>
            </a:r>
            <a:r>
              <a:rPr lang="en-US" sz="1400" i="1" dirty="0"/>
              <a:t>AIDS</a:t>
            </a:r>
            <a:r>
              <a:rPr lang="en-US" sz="1400" dirty="0"/>
              <a:t> 2014</a:t>
            </a:r>
          </a:p>
        </p:txBody>
      </p:sp>
      <p:pic>
        <p:nvPicPr>
          <p:cNvPr id="8" name="Picture 7">
            <a:extLst>
              <a:ext uri="{FF2B5EF4-FFF2-40B4-BE49-F238E27FC236}">
                <a16:creationId xmlns:a16="http://schemas.microsoft.com/office/drawing/2014/main" id="{AAC6C85F-D871-4D7D-04C1-9C0B967BCB95}"/>
              </a:ext>
            </a:extLst>
          </p:cNvPr>
          <p:cNvPicPr>
            <a:picLocks noChangeAspect="1"/>
          </p:cNvPicPr>
          <p:nvPr/>
        </p:nvPicPr>
        <p:blipFill>
          <a:blip r:embed="rId4"/>
          <a:stretch>
            <a:fillRect/>
          </a:stretch>
        </p:blipFill>
        <p:spPr>
          <a:xfrm>
            <a:off x="4262582" y="1983005"/>
            <a:ext cx="2007231" cy="2899484"/>
          </a:xfrm>
          <a:prstGeom prst="rect">
            <a:avLst/>
          </a:prstGeom>
        </p:spPr>
      </p:pic>
    </p:spTree>
    <p:extLst>
      <p:ext uri="{BB962C8B-B14F-4D97-AF65-F5344CB8AC3E}">
        <p14:creationId xmlns:p14="http://schemas.microsoft.com/office/powerpoint/2010/main" val="1224591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111" y="6308209"/>
            <a:ext cx="11927777" cy="338554"/>
          </a:xfrm>
          <a:prstGeom prst="rect">
            <a:avLst/>
          </a:prstGeom>
          <a:noFill/>
        </p:spPr>
        <p:txBody>
          <a:bodyPr wrap="square" lIns="91440" tIns="45720" rIns="91440" bIns="45720" rtlCol="0" anchor="t">
            <a:spAutoFit/>
          </a:bodyPr>
          <a:lstStyle/>
          <a:p>
            <a:r>
              <a:rPr lang="en-US" sz="1600" dirty="0"/>
              <a:t>Adapted from Callahan K et al. </a:t>
            </a:r>
            <a:r>
              <a:rPr lang="en-US" sz="1600" i="1" dirty="0"/>
              <a:t>J </a:t>
            </a:r>
            <a:r>
              <a:rPr lang="en-US" sz="1600" i="1" dirty="0" err="1"/>
              <a:t>Gerontol</a:t>
            </a:r>
            <a:r>
              <a:rPr lang="en-US" sz="1600" i="1" dirty="0"/>
              <a:t> A Biol Sci Med Sci </a:t>
            </a:r>
            <a:r>
              <a:rPr lang="en-US" sz="1600" dirty="0"/>
              <a:t>2019</a:t>
            </a:r>
          </a:p>
        </p:txBody>
      </p:sp>
      <p:sp>
        <p:nvSpPr>
          <p:cNvPr id="2" name="Title 1">
            <a:extLst>
              <a:ext uri="{FF2B5EF4-FFF2-40B4-BE49-F238E27FC236}">
                <a16:creationId xmlns:a16="http://schemas.microsoft.com/office/drawing/2014/main" id="{FE833256-B1D0-6523-A0EB-FF884D1535D4}"/>
              </a:ext>
            </a:extLst>
          </p:cNvPr>
          <p:cNvSpPr>
            <a:spLocks noGrp="1"/>
          </p:cNvSpPr>
          <p:nvPr>
            <p:ph type="title"/>
          </p:nvPr>
        </p:nvSpPr>
        <p:spPr>
          <a:xfrm>
            <a:off x="289389" y="926339"/>
            <a:ext cx="11712192" cy="674315"/>
          </a:xfrm>
        </p:spPr>
        <p:txBody>
          <a:bodyPr/>
          <a:lstStyle/>
          <a:p>
            <a:r>
              <a:rPr lang="en-US" b="1" dirty="0"/>
              <a:t>Screening tools for frailty: frailty index</a:t>
            </a:r>
          </a:p>
        </p:txBody>
      </p:sp>
      <p:sp>
        <p:nvSpPr>
          <p:cNvPr id="3" name="Content Placeholder 2">
            <a:extLst>
              <a:ext uri="{FF2B5EF4-FFF2-40B4-BE49-F238E27FC236}">
                <a16:creationId xmlns:a16="http://schemas.microsoft.com/office/drawing/2014/main" id="{1F63CCF3-9BC8-FB91-2D50-25CBF2E5E4DB}"/>
              </a:ext>
            </a:extLst>
          </p:cNvPr>
          <p:cNvSpPr>
            <a:spLocks noGrp="1"/>
          </p:cNvSpPr>
          <p:nvPr>
            <p:ph idx="1"/>
          </p:nvPr>
        </p:nvSpPr>
        <p:spPr>
          <a:xfrm>
            <a:off x="537217" y="1924897"/>
            <a:ext cx="7194539" cy="3919926"/>
          </a:xfrm>
        </p:spPr>
        <p:txBody>
          <a:bodyPr lIns="91440" tIns="45720" rIns="91440" bIns="45720" anchor="t">
            <a:noAutofit/>
          </a:bodyPr>
          <a:lstStyle/>
          <a:p>
            <a:pPr marL="0" indent="0">
              <a:buNone/>
            </a:pPr>
            <a:r>
              <a:rPr lang="en-US" sz="2800" b="1" dirty="0">
                <a:cs typeface="Arial"/>
              </a:rPr>
              <a:t>Wake Forest electronic frailty index (</a:t>
            </a:r>
            <a:r>
              <a:rPr lang="en-US" sz="2800" b="1" dirty="0" err="1">
                <a:cs typeface="Arial"/>
              </a:rPr>
              <a:t>eFI</a:t>
            </a:r>
            <a:r>
              <a:rPr lang="en-US" sz="2800" b="1" dirty="0">
                <a:cs typeface="Arial"/>
              </a:rPr>
              <a:t>)</a:t>
            </a:r>
          </a:p>
          <a:p>
            <a:r>
              <a:rPr lang="en-US" sz="2400">
                <a:cs typeface="Arial"/>
              </a:rPr>
              <a:t>&gt;50 items pulled from the medical record</a:t>
            </a:r>
            <a:endParaRPr lang="en-US" sz="2400" dirty="0">
              <a:cs typeface="Arial"/>
            </a:endParaRPr>
          </a:p>
          <a:p>
            <a:r>
              <a:rPr lang="en-US" sz="2400">
                <a:cs typeface="Arial"/>
              </a:rPr>
              <a:t>#conditions / #total possible</a:t>
            </a:r>
            <a:endParaRPr lang="en-US" sz="2400"/>
          </a:p>
          <a:p>
            <a:r>
              <a:rPr lang="en-US" sz="2400">
                <a:cs typeface="Arial"/>
              </a:rPr>
              <a:t>*Predicts</a:t>
            </a:r>
            <a:r>
              <a:rPr lang="en-US" sz="2400">
                <a:latin typeface="+mn-lt"/>
                <a:cs typeface="Arial"/>
              </a:rPr>
              <a:t> ED </a:t>
            </a:r>
            <a:r>
              <a:rPr lang="en-US" sz="2400" dirty="0">
                <a:latin typeface="+mn-lt"/>
                <a:cs typeface="Arial"/>
              </a:rPr>
              <a:t>visits, hospitalizations, and death in people with HIV age 50y+.</a:t>
            </a:r>
            <a:endParaRPr lang="en-US" sz="2400">
              <a:latin typeface="+mn-lt"/>
            </a:endParaRPr>
          </a:p>
          <a:p>
            <a:r>
              <a:rPr lang="en-US" sz="2400">
                <a:cs typeface="Arial"/>
              </a:rPr>
              <a:t>*Correlates with physical performance battery.</a:t>
            </a:r>
            <a:endParaRPr lang="en-US" sz="2400"/>
          </a:p>
          <a:p>
            <a:pPr marL="0" indent="0">
              <a:buNone/>
            </a:pPr>
            <a:endParaRPr lang="en-US" dirty="0"/>
          </a:p>
        </p:txBody>
      </p:sp>
      <p:grpSp>
        <p:nvGrpSpPr>
          <p:cNvPr id="8" name="Group 7">
            <a:extLst>
              <a:ext uri="{FF2B5EF4-FFF2-40B4-BE49-F238E27FC236}">
                <a16:creationId xmlns:a16="http://schemas.microsoft.com/office/drawing/2014/main" id="{E4ED7AC3-984E-4B3C-94D2-978B01FC4EDB}"/>
              </a:ext>
            </a:extLst>
          </p:cNvPr>
          <p:cNvGrpSpPr/>
          <p:nvPr/>
        </p:nvGrpSpPr>
        <p:grpSpPr>
          <a:xfrm>
            <a:off x="8327160" y="1509132"/>
            <a:ext cx="2429740" cy="2621700"/>
            <a:chOff x="7835604" y="558800"/>
            <a:chExt cx="3479208" cy="4950825"/>
          </a:xfrm>
        </p:grpSpPr>
        <p:pic>
          <p:nvPicPr>
            <p:cNvPr id="9" name="Picture 8">
              <a:extLst>
                <a:ext uri="{FF2B5EF4-FFF2-40B4-BE49-F238E27FC236}">
                  <a16:creationId xmlns:a16="http://schemas.microsoft.com/office/drawing/2014/main" id="{605D8175-5226-ED43-7893-39F0E51CEF70}"/>
                </a:ext>
              </a:extLst>
            </p:cNvPr>
            <p:cNvPicPr>
              <a:picLocks noChangeAspect="1"/>
            </p:cNvPicPr>
            <p:nvPr/>
          </p:nvPicPr>
          <p:blipFill rotWithShape="1">
            <a:blip r:embed="rId3"/>
            <a:srcRect l="2471" t="13375" r="57707" b="25671"/>
            <a:stretch/>
          </p:blipFill>
          <p:spPr>
            <a:xfrm>
              <a:off x="7835604" y="558800"/>
              <a:ext cx="3479208" cy="3017839"/>
            </a:xfrm>
            <a:prstGeom prst="rect">
              <a:avLst/>
            </a:prstGeom>
          </p:spPr>
        </p:pic>
        <p:pic>
          <p:nvPicPr>
            <p:cNvPr id="10" name="Picture 9">
              <a:extLst>
                <a:ext uri="{FF2B5EF4-FFF2-40B4-BE49-F238E27FC236}">
                  <a16:creationId xmlns:a16="http://schemas.microsoft.com/office/drawing/2014/main" id="{D3DEB1B1-B01F-854F-E8F5-E7B5D80299ED}"/>
                </a:ext>
              </a:extLst>
            </p:cNvPr>
            <p:cNvPicPr>
              <a:picLocks noChangeAspect="1"/>
            </p:cNvPicPr>
            <p:nvPr/>
          </p:nvPicPr>
          <p:blipFill rotWithShape="1">
            <a:blip r:embed="rId3"/>
            <a:srcRect l="50142" t="13375" r="15554" b="44601"/>
            <a:stretch/>
          </p:blipFill>
          <p:spPr>
            <a:xfrm>
              <a:off x="8076608" y="3429000"/>
              <a:ext cx="2997200" cy="2080625"/>
            </a:xfrm>
            <a:prstGeom prst="rect">
              <a:avLst/>
            </a:prstGeom>
          </p:spPr>
        </p:pic>
      </p:grpSp>
      <p:graphicFrame>
        <p:nvGraphicFramePr>
          <p:cNvPr id="7" name="Table 6">
            <a:extLst>
              <a:ext uri="{FF2B5EF4-FFF2-40B4-BE49-F238E27FC236}">
                <a16:creationId xmlns:a16="http://schemas.microsoft.com/office/drawing/2014/main" id="{1A968A8B-C49A-D37F-A080-53AF88BB4B1B}"/>
              </a:ext>
            </a:extLst>
          </p:cNvPr>
          <p:cNvGraphicFramePr>
            <a:graphicFrameLocks noGrp="1"/>
          </p:cNvGraphicFramePr>
          <p:nvPr>
            <p:extLst>
              <p:ext uri="{D42A27DB-BD31-4B8C-83A1-F6EECF244321}">
                <p14:modId xmlns:p14="http://schemas.microsoft.com/office/powerpoint/2010/main" val="3257059444"/>
              </p:ext>
            </p:extLst>
          </p:nvPr>
        </p:nvGraphicFramePr>
        <p:xfrm>
          <a:off x="7624283" y="4437196"/>
          <a:ext cx="4435605" cy="1764228"/>
        </p:xfrm>
        <a:graphic>
          <a:graphicData uri="http://schemas.openxmlformats.org/drawingml/2006/table">
            <a:tbl>
              <a:tblPr firstRow="1" bandRow="1"/>
              <a:tblGrid>
                <a:gridCol w="1303906">
                  <a:extLst>
                    <a:ext uri="{9D8B030D-6E8A-4147-A177-3AD203B41FA5}">
                      <a16:colId xmlns:a16="http://schemas.microsoft.com/office/drawing/2014/main" val="2829085728"/>
                    </a:ext>
                  </a:extLst>
                </a:gridCol>
                <a:gridCol w="1654457">
                  <a:extLst>
                    <a:ext uri="{9D8B030D-6E8A-4147-A177-3AD203B41FA5}">
                      <a16:colId xmlns:a16="http://schemas.microsoft.com/office/drawing/2014/main" val="3596461098"/>
                    </a:ext>
                  </a:extLst>
                </a:gridCol>
                <a:gridCol w="1477242">
                  <a:extLst>
                    <a:ext uri="{9D8B030D-6E8A-4147-A177-3AD203B41FA5}">
                      <a16:colId xmlns:a16="http://schemas.microsoft.com/office/drawing/2014/main" val="194341557"/>
                    </a:ext>
                  </a:extLst>
                </a:gridCol>
              </a:tblGrid>
              <a:tr h="423108">
                <a:tc>
                  <a:txBody>
                    <a:bodyPr/>
                    <a:lstStyle/>
                    <a:p>
                      <a:pPr algn="ctr"/>
                      <a:r>
                        <a:rPr lang="en-US" sz="1600" b="1" dirty="0"/>
                        <a:t>Category</a:t>
                      </a:r>
                    </a:p>
                  </a:txBody>
                  <a:tcPr/>
                </a:tc>
                <a:tc>
                  <a:txBody>
                    <a:bodyPr/>
                    <a:lstStyle/>
                    <a:p>
                      <a:pPr algn="ctr"/>
                      <a:r>
                        <a:rPr lang="en-US" sz="1600" b="1" dirty="0" err="1"/>
                        <a:t>eFI</a:t>
                      </a:r>
                      <a:r>
                        <a:rPr lang="en-US" sz="1600" b="1" dirty="0"/>
                        <a:t> definition</a:t>
                      </a:r>
                    </a:p>
                  </a:txBody>
                  <a:tcPr/>
                </a:tc>
                <a:tc>
                  <a:txBody>
                    <a:bodyPr/>
                    <a:lstStyle/>
                    <a:p>
                      <a:pPr algn="ctr"/>
                      <a:r>
                        <a:rPr lang="en-US" sz="1600" b="1" dirty="0"/>
                        <a:t>N (%)</a:t>
                      </a:r>
                    </a:p>
                  </a:txBody>
                  <a:tcPr/>
                </a:tc>
                <a:extLst>
                  <a:ext uri="{0D108BD9-81ED-4DB2-BD59-A6C34878D82A}">
                    <a16:rowId xmlns:a16="http://schemas.microsoft.com/office/drawing/2014/main" val="2519210878"/>
                  </a:ext>
                </a:extLst>
              </a:tr>
              <a:tr h="293396">
                <a:tc>
                  <a:txBody>
                    <a:bodyPr/>
                    <a:lstStyle/>
                    <a:p>
                      <a:r>
                        <a:rPr lang="en-US" sz="1600" dirty="0"/>
                        <a:t>Frail</a:t>
                      </a:r>
                    </a:p>
                  </a:txBody>
                  <a:tcPr>
                    <a:solidFill>
                      <a:srgbClr val="75DBFF"/>
                    </a:solidFill>
                  </a:tcPr>
                </a:tc>
                <a:tc>
                  <a:txBody>
                    <a:bodyPr/>
                    <a:lstStyle/>
                    <a:p>
                      <a:pPr algn="ctr"/>
                      <a:r>
                        <a:rPr lang="en-US" sz="1600" dirty="0" err="1"/>
                        <a:t>eFI</a:t>
                      </a:r>
                      <a:r>
                        <a:rPr lang="en-US" sz="1600" dirty="0"/>
                        <a:t>&gt;0.20</a:t>
                      </a:r>
                    </a:p>
                  </a:txBody>
                  <a:tcPr>
                    <a:solidFill>
                      <a:srgbClr val="75DBFF"/>
                    </a:solidFill>
                  </a:tcPr>
                </a:tc>
                <a:tc>
                  <a:txBody>
                    <a:bodyPr/>
                    <a:lstStyle/>
                    <a:p>
                      <a:pPr algn="ctr"/>
                      <a:r>
                        <a:rPr lang="en-US" sz="1600" dirty="0"/>
                        <a:t>111 (11%)</a:t>
                      </a:r>
                    </a:p>
                  </a:txBody>
                  <a:tcPr>
                    <a:solidFill>
                      <a:srgbClr val="75DBFF"/>
                    </a:solidFill>
                  </a:tcPr>
                </a:tc>
                <a:extLst>
                  <a:ext uri="{0D108BD9-81ED-4DB2-BD59-A6C34878D82A}">
                    <a16:rowId xmlns:a16="http://schemas.microsoft.com/office/drawing/2014/main" val="147811926"/>
                  </a:ext>
                </a:extLst>
              </a:tr>
              <a:tr h="293396">
                <a:tc>
                  <a:txBody>
                    <a:bodyPr/>
                    <a:lstStyle/>
                    <a:p>
                      <a:r>
                        <a:rPr lang="en-US" sz="1600" dirty="0"/>
                        <a:t>Prefrail</a:t>
                      </a:r>
                    </a:p>
                  </a:txBody>
                  <a:tcPr>
                    <a:solidFill>
                      <a:srgbClr val="DE25E3"/>
                    </a:solidFill>
                  </a:tcPr>
                </a:tc>
                <a:tc>
                  <a:txBody>
                    <a:bodyPr/>
                    <a:lstStyle/>
                    <a:p>
                      <a:pPr algn="ctr"/>
                      <a:r>
                        <a:rPr lang="en-US" sz="1600" dirty="0"/>
                        <a:t>0.10&lt;eFI≤0.20</a:t>
                      </a:r>
                    </a:p>
                  </a:txBody>
                  <a:tcPr>
                    <a:solidFill>
                      <a:srgbClr val="DE25E3"/>
                    </a:solidFill>
                  </a:tcPr>
                </a:tc>
                <a:tc>
                  <a:txBody>
                    <a:bodyPr/>
                    <a:lstStyle/>
                    <a:p>
                      <a:pPr algn="ctr"/>
                      <a:r>
                        <a:rPr lang="en-US" sz="1600" dirty="0"/>
                        <a:t>454 (44%)</a:t>
                      </a:r>
                    </a:p>
                  </a:txBody>
                  <a:tcPr>
                    <a:solidFill>
                      <a:srgbClr val="DE25E3"/>
                    </a:solidFill>
                  </a:tcPr>
                </a:tc>
                <a:extLst>
                  <a:ext uri="{0D108BD9-81ED-4DB2-BD59-A6C34878D82A}">
                    <a16:rowId xmlns:a16="http://schemas.microsoft.com/office/drawing/2014/main" val="3398398169"/>
                  </a:ext>
                </a:extLst>
              </a:tr>
              <a:tr h="293396">
                <a:tc>
                  <a:txBody>
                    <a:bodyPr/>
                    <a:lstStyle/>
                    <a:p>
                      <a:r>
                        <a:rPr lang="en-US" sz="1600" dirty="0"/>
                        <a:t>Robust</a:t>
                      </a:r>
                    </a:p>
                  </a:txBody>
                  <a:tcPr>
                    <a:solidFill>
                      <a:srgbClr val="7CE862"/>
                    </a:solidFill>
                  </a:tcPr>
                </a:tc>
                <a:tc>
                  <a:txBody>
                    <a:bodyPr/>
                    <a:lstStyle/>
                    <a:p>
                      <a:pPr algn="ctr"/>
                      <a:r>
                        <a:rPr lang="en-US" sz="1600" dirty="0" err="1"/>
                        <a:t>eFI</a:t>
                      </a:r>
                      <a:r>
                        <a:rPr lang="en-US" sz="1600" dirty="0"/>
                        <a:t>&lt;0.10</a:t>
                      </a:r>
                    </a:p>
                  </a:txBody>
                  <a:tcPr>
                    <a:solidFill>
                      <a:srgbClr val="7CE862"/>
                    </a:solidFill>
                  </a:tcPr>
                </a:tc>
                <a:tc>
                  <a:txBody>
                    <a:bodyPr/>
                    <a:lstStyle/>
                    <a:p>
                      <a:pPr algn="ctr"/>
                      <a:r>
                        <a:rPr lang="en-US" sz="1600" dirty="0"/>
                        <a:t>367 (36%)</a:t>
                      </a:r>
                    </a:p>
                  </a:txBody>
                  <a:tcPr>
                    <a:solidFill>
                      <a:srgbClr val="7CE862"/>
                    </a:solidFill>
                  </a:tcPr>
                </a:tc>
                <a:extLst>
                  <a:ext uri="{0D108BD9-81ED-4DB2-BD59-A6C34878D82A}">
                    <a16:rowId xmlns:a16="http://schemas.microsoft.com/office/drawing/2014/main" val="2516991956"/>
                  </a:ext>
                </a:extLst>
              </a:tr>
              <a:tr h="293396">
                <a:tc>
                  <a:txBody>
                    <a:bodyPr/>
                    <a:lstStyle/>
                    <a:p>
                      <a:r>
                        <a:rPr lang="en-US" sz="1600" dirty="0"/>
                        <a:t>Missing </a:t>
                      </a:r>
                    </a:p>
                  </a:txBody>
                  <a:tcPr>
                    <a:solidFill>
                      <a:schemeClr val="bg1">
                        <a:lumMod val="95000"/>
                      </a:schemeClr>
                    </a:solidFill>
                  </a:tcPr>
                </a:tc>
                <a:tc>
                  <a:txBody>
                    <a:bodyPr/>
                    <a:lstStyle/>
                    <a:p>
                      <a:pPr algn="ctr"/>
                      <a:r>
                        <a:rPr lang="en-US" sz="1600" dirty="0"/>
                        <a:t>No value</a:t>
                      </a:r>
                    </a:p>
                  </a:txBody>
                  <a:tcPr>
                    <a:solidFill>
                      <a:schemeClr val="bg1">
                        <a:lumMod val="95000"/>
                      </a:schemeClr>
                    </a:solidFill>
                  </a:tcPr>
                </a:tc>
                <a:tc>
                  <a:txBody>
                    <a:bodyPr/>
                    <a:lstStyle/>
                    <a:p>
                      <a:pPr algn="ctr"/>
                      <a:r>
                        <a:rPr lang="en-US" sz="1600" dirty="0"/>
                        <a:t>100 (10%)</a:t>
                      </a:r>
                    </a:p>
                  </a:txBody>
                  <a:tcPr>
                    <a:solidFill>
                      <a:schemeClr val="bg1">
                        <a:lumMod val="95000"/>
                      </a:schemeClr>
                    </a:solidFill>
                  </a:tcPr>
                </a:tc>
                <a:extLst>
                  <a:ext uri="{0D108BD9-81ED-4DB2-BD59-A6C34878D82A}">
                    <a16:rowId xmlns:a16="http://schemas.microsoft.com/office/drawing/2014/main" val="569765234"/>
                  </a:ext>
                </a:extLst>
              </a:tr>
            </a:tbl>
          </a:graphicData>
        </a:graphic>
      </p:graphicFrame>
    </p:spTree>
    <p:extLst>
      <p:ext uri="{BB962C8B-B14F-4D97-AF65-F5344CB8AC3E}">
        <p14:creationId xmlns:p14="http://schemas.microsoft.com/office/powerpoint/2010/main" val="1290058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FBB10E-E860-F88B-8B6D-BAE50EC0CDB1}"/>
              </a:ext>
            </a:extLst>
          </p:cNvPr>
          <p:cNvPicPr>
            <a:picLocks noChangeAspect="1"/>
          </p:cNvPicPr>
          <p:nvPr/>
        </p:nvPicPr>
        <p:blipFill>
          <a:blip r:embed="rId3"/>
          <a:stretch>
            <a:fillRect/>
          </a:stretch>
        </p:blipFill>
        <p:spPr>
          <a:xfrm>
            <a:off x="1121147" y="1257300"/>
            <a:ext cx="9879901" cy="5093565"/>
          </a:xfrm>
          <a:prstGeom prst="rect">
            <a:avLst/>
          </a:prstGeom>
        </p:spPr>
      </p:pic>
      <p:sp>
        <p:nvSpPr>
          <p:cNvPr id="7" name="TextBox 6">
            <a:extLst>
              <a:ext uri="{FF2B5EF4-FFF2-40B4-BE49-F238E27FC236}">
                <a16:creationId xmlns:a16="http://schemas.microsoft.com/office/drawing/2014/main" id="{8AAF9105-E054-5291-8CA5-15D2EFB14722}"/>
              </a:ext>
            </a:extLst>
          </p:cNvPr>
          <p:cNvSpPr txBox="1"/>
          <p:nvPr/>
        </p:nvSpPr>
        <p:spPr>
          <a:xfrm>
            <a:off x="185979" y="6488668"/>
            <a:ext cx="5749871" cy="338554"/>
          </a:xfrm>
          <a:prstGeom prst="rect">
            <a:avLst/>
          </a:prstGeom>
          <a:noFill/>
        </p:spPr>
        <p:txBody>
          <a:bodyPr wrap="square" lIns="91440" tIns="45720" rIns="91440" bIns="45720" rtlCol="0" anchor="t">
            <a:spAutoFit/>
          </a:bodyPr>
          <a:lstStyle/>
          <a:p>
            <a:r>
              <a:rPr lang="en-US" sz="1600" dirty="0"/>
              <a:t>Kim DH and Rockwood K </a:t>
            </a:r>
            <a:r>
              <a:rPr lang="en-US" sz="1600" i="1" dirty="0"/>
              <a:t>NEJM</a:t>
            </a:r>
            <a:r>
              <a:rPr lang="en-US" sz="1600" dirty="0"/>
              <a:t> 2024</a:t>
            </a:r>
          </a:p>
        </p:txBody>
      </p:sp>
      <p:sp>
        <p:nvSpPr>
          <p:cNvPr id="8" name="Title 7">
            <a:extLst>
              <a:ext uri="{FF2B5EF4-FFF2-40B4-BE49-F238E27FC236}">
                <a16:creationId xmlns:a16="http://schemas.microsoft.com/office/drawing/2014/main" id="{1DCB6AB2-7812-0240-4CF9-A2ECD4B1D7F1}"/>
              </a:ext>
            </a:extLst>
          </p:cNvPr>
          <p:cNvSpPr>
            <a:spLocks noGrp="1"/>
          </p:cNvSpPr>
          <p:nvPr>
            <p:ph type="title"/>
          </p:nvPr>
        </p:nvSpPr>
        <p:spPr>
          <a:xfrm>
            <a:off x="747963" y="706020"/>
            <a:ext cx="10515600" cy="549275"/>
          </a:xfrm>
        </p:spPr>
        <p:txBody>
          <a:bodyPr>
            <a:normAutofit fontScale="90000"/>
          </a:bodyPr>
          <a:lstStyle/>
          <a:p>
            <a:r>
              <a:rPr lang="en-US" b="1" dirty="0"/>
              <a:t>Frailty screening should start a discussion!</a:t>
            </a:r>
          </a:p>
        </p:txBody>
      </p:sp>
    </p:spTree>
    <p:extLst>
      <p:ext uri="{BB962C8B-B14F-4D97-AF65-F5344CB8AC3E}">
        <p14:creationId xmlns:p14="http://schemas.microsoft.com/office/powerpoint/2010/main" val="1107224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533F-565C-5671-5BB4-03EA9486638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B2FD1D8-594A-4E15-B7E8-29AACF991124}"/>
              </a:ext>
            </a:extLst>
          </p:cNvPr>
          <p:cNvSpPr txBox="1"/>
          <p:nvPr/>
        </p:nvSpPr>
        <p:spPr>
          <a:xfrm>
            <a:off x="-42621" y="6501368"/>
            <a:ext cx="5445071" cy="307777"/>
          </a:xfrm>
          <a:prstGeom prst="rect">
            <a:avLst/>
          </a:prstGeom>
          <a:noFill/>
        </p:spPr>
        <p:txBody>
          <a:bodyPr wrap="square" rtlCol="0">
            <a:spAutoFit/>
          </a:bodyPr>
          <a:lstStyle/>
          <a:p>
            <a:r>
              <a:rPr lang="en-US" sz="1400" dirty="0"/>
              <a:t>Kim DH and Rockwood K </a:t>
            </a:r>
            <a:r>
              <a:rPr lang="en-US" sz="1400" i="1" dirty="0"/>
              <a:t>NEJM</a:t>
            </a:r>
            <a:r>
              <a:rPr lang="en-US" sz="1400" dirty="0"/>
              <a:t> 2024</a:t>
            </a:r>
          </a:p>
        </p:txBody>
      </p:sp>
      <p:sp>
        <p:nvSpPr>
          <p:cNvPr id="8" name="Title 7">
            <a:extLst>
              <a:ext uri="{FF2B5EF4-FFF2-40B4-BE49-F238E27FC236}">
                <a16:creationId xmlns:a16="http://schemas.microsoft.com/office/drawing/2014/main" id="{E578EB74-2897-A03A-6A08-1DB09AC2BC2D}"/>
              </a:ext>
            </a:extLst>
          </p:cNvPr>
          <p:cNvSpPr>
            <a:spLocks noGrp="1"/>
          </p:cNvSpPr>
          <p:nvPr>
            <p:ph type="title"/>
          </p:nvPr>
        </p:nvSpPr>
        <p:spPr>
          <a:xfrm>
            <a:off x="125446" y="766004"/>
            <a:ext cx="11053521" cy="485775"/>
          </a:xfrm>
        </p:spPr>
        <p:txBody>
          <a:bodyPr>
            <a:noAutofit/>
          </a:bodyPr>
          <a:lstStyle/>
          <a:p>
            <a:r>
              <a:rPr lang="en-US" sz="2800" b="1" dirty="0">
                <a:cs typeface="Arial"/>
              </a:rPr>
              <a:t>Frailty screening should start a discussion!</a:t>
            </a:r>
          </a:p>
        </p:txBody>
      </p:sp>
      <p:grpSp>
        <p:nvGrpSpPr>
          <p:cNvPr id="14" name="Group 13">
            <a:extLst>
              <a:ext uri="{FF2B5EF4-FFF2-40B4-BE49-F238E27FC236}">
                <a16:creationId xmlns:a16="http://schemas.microsoft.com/office/drawing/2014/main" id="{FC35C6D2-ECA6-7021-3F8D-51FE80864F6E}"/>
              </a:ext>
            </a:extLst>
          </p:cNvPr>
          <p:cNvGrpSpPr/>
          <p:nvPr/>
        </p:nvGrpSpPr>
        <p:grpSpPr>
          <a:xfrm>
            <a:off x="4184234" y="1260631"/>
            <a:ext cx="4299649" cy="5240737"/>
            <a:chOff x="655294" y="222130"/>
            <a:chExt cx="5010849" cy="6053537"/>
          </a:xfrm>
        </p:grpSpPr>
        <p:grpSp>
          <p:nvGrpSpPr>
            <p:cNvPr id="13" name="Group 12">
              <a:extLst>
                <a:ext uri="{FF2B5EF4-FFF2-40B4-BE49-F238E27FC236}">
                  <a16:creationId xmlns:a16="http://schemas.microsoft.com/office/drawing/2014/main" id="{6947715C-7C7E-AA8F-5C97-1AE4B2FA8950}"/>
                </a:ext>
              </a:extLst>
            </p:cNvPr>
            <p:cNvGrpSpPr/>
            <p:nvPr/>
          </p:nvGrpSpPr>
          <p:grpSpPr>
            <a:xfrm>
              <a:off x="655294" y="1043688"/>
              <a:ext cx="5010849" cy="5231979"/>
              <a:chOff x="655294" y="1043688"/>
              <a:chExt cx="5010849" cy="5231979"/>
            </a:xfrm>
          </p:grpSpPr>
          <p:pic>
            <p:nvPicPr>
              <p:cNvPr id="12" name="Picture 11">
                <a:extLst>
                  <a:ext uri="{FF2B5EF4-FFF2-40B4-BE49-F238E27FC236}">
                    <a16:creationId xmlns:a16="http://schemas.microsoft.com/office/drawing/2014/main" id="{0C9D95E5-AD37-90A3-966C-66244BD0C905}"/>
                  </a:ext>
                </a:extLst>
              </p:cNvPr>
              <p:cNvPicPr>
                <a:picLocks noChangeAspect="1"/>
              </p:cNvPicPr>
              <p:nvPr/>
            </p:nvPicPr>
            <p:blipFill>
              <a:blip r:embed="rId3"/>
              <a:srcRect b="1575"/>
              <a:stretch>
                <a:fillRect/>
              </a:stretch>
            </p:blipFill>
            <p:spPr>
              <a:xfrm>
                <a:off x="655294" y="1043688"/>
                <a:ext cx="5010849" cy="5231979"/>
              </a:xfrm>
              <a:prstGeom prst="rect">
                <a:avLst/>
              </a:prstGeom>
            </p:spPr>
          </p:pic>
          <p:pic>
            <p:nvPicPr>
              <p:cNvPr id="4" name="Picture 3">
                <a:extLst>
                  <a:ext uri="{FF2B5EF4-FFF2-40B4-BE49-F238E27FC236}">
                    <a16:creationId xmlns:a16="http://schemas.microsoft.com/office/drawing/2014/main" id="{3248D276-E97A-8EFC-DD84-DD0FF256FF3E}"/>
                  </a:ext>
                </a:extLst>
              </p:cNvPr>
              <p:cNvPicPr>
                <a:picLocks noChangeAspect="1"/>
              </p:cNvPicPr>
              <p:nvPr/>
            </p:nvPicPr>
            <p:blipFill>
              <a:blip r:embed="rId4"/>
              <a:srcRect l="33925" t="62480" r="47752" b="10341"/>
              <a:stretch>
                <a:fillRect/>
              </a:stretch>
            </p:blipFill>
            <p:spPr>
              <a:xfrm>
                <a:off x="2569334" y="4120399"/>
                <a:ext cx="2813481" cy="2155268"/>
              </a:xfrm>
              <a:prstGeom prst="rect">
                <a:avLst/>
              </a:prstGeom>
            </p:spPr>
          </p:pic>
        </p:grpSp>
        <p:pic>
          <p:nvPicPr>
            <p:cNvPr id="9" name="Picture 8">
              <a:extLst>
                <a:ext uri="{FF2B5EF4-FFF2-40B4-BE49-F238E27FC236}">
                  <a16:creationId xmlns:a16="http://schemas.microsoft.com/office/drawing/2014/main" id="{9FF27F3E-FCBD-62D3-191A-BA9A874C2352}"/>
                </a:ext>
              </a:extLst>
            </p:cNvPr>
            <p:cNvPicPr>
              <a:picLocks noChangeAspect="1"/>
            </p:cNvPicPr>
            <p:nvPr/>
          </p:nvPicPr>
          <p:blipFill>
            <a:blip r:embed="rId5"/>
            <a:srcRect b="89831"/>
            <a:stretch>
              <a:fillRect/>
            </a:stretch>
          </p:blipFill>
          <p:spPr>
            <a:xfrm>
              <a:off x="2279521" y="222130"/>
              <a:ext cx="3329605" cy="820023"/>
            </a:xfrm>
            <a:prstGeom prst="rect">
              <a:avLst/>
            </a:prstGeom>
          </p:spPr>
        </p:pic>
      </p:grpSp>
      <p:pic>
        <p:nvPicPr>
          <p:cNvPr id="5" name="Picture 4" descr="A couple of men talking&#10;&#10;AI-generated content may be incorrect.">
            <a:extLst>
              <a:ext uri="{FF2B5EF4-FFF2-40B4-BE49-F238E27FC236}">
                <a16:creationId xmlns:a16="http://schemas.microsoft.com/office/drawing/2014/main" id="{F703ACEB-2E78-F81A-BDB6-08A673E44EA5}"/>
              </a:ext>
            </a:extLst>
          </p:cNvPr>
          <p:cNvPicPr>
            <a:picLocks noChangeAspect="1"/>
          </p:cNvPicPr>
          <p:nvPr/>
        </p:nvPicPr>
        <p:blipFill>
          <a:blip r:embed="rId6"/>
          <a:stretch>
            <a:fillRect/>
          </a:stretch>
        </p:blipFill>
        <p:spPr>
          <a:xfrm>
            <a:off x="401638" y="2852738"/>
            <a:ext cx="3794125" cy="2117725"/>
          </a:xfrm>
          <a:prstGeom prst="rect">
            <a:avLst/>
          </a:prstGeom>
        </p:spPr>
      </p:pic>
    </p:spTree>
    <p:extLst>
      <p:ext uri="{BB962C8B-B14F-4D97-AF65-F5344CB8AC3E}">
        <p14:creationId xmlns:p14="http://schemas.microsoft.com/office/powerpoint/2010/main" val="466356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E389B-1EA7-BF9F-2A93-3A924C2D6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61777-693B-A3A8-2358-4AC51C7AEBFB}"/>
              </a:ext>
            </a:extLst>
          </p:cNvPr>
          <p:cNvSpPr>
            <a:spLocks noGrp="1"/>
          </p:cNvSpPr>
          <p:nvPr>
            <p:ph type="title"/>
          </p:nvPr>
        </p:nvSpPr>
        <p:spPr>
          <a:xfrm>
            <a:off x="281557" y="738710"/>
            <a:ext cx="10515600" cy="932191"/>
          </a:xfrm>
        </p:spPr>
        <p:txBody>
          <a:bodyPr/>
          <a:lstStyle/>
          <a:p>
            <a:r>
              <a:rPr lang="en-US" b="1" dirty="0"/>
              <a:t>Physical activity</a:t>
            </a:r>
          </a:p>
        </p:txBody>
      </p:sp>
      <p:sp>
        <p:nvSpPr>
          <p:cNvPr id="3" name="Content Placeholder 2">
            <a:extLst>
              <a:ext uri="{FF2B5EF4-FFF2-40B4-BE49-F238E27FC236}">
                <a16:creationId xmlns:a16="http://schemas.microsoft.com/office/drawing/2014/main" id="{DB0B81CF-800A-D313-A607-315AEF88C59E}"/>
              </a:ext>
            </a:extLst>
          </p:cNvPr>
          <p:cNvSpPr>
            <a:spLocks noGrp="1"/>
          </p:cNvSpPr>
          <p:nvPr>
            <p:ph idx="1"/>
          </p:nvPr>
        </p:nvSpPr>
        <p:spPr>
          <a:xfrm>
            <a:off x="393852" y="1365108"/>
            <a:ext cx="9046133" cy="5003137"/>
          </a:xfrm>
        </p:spPr>
        <p:txBody>
          <a:bodyPr lIns="91440" tIns="45720" rIns="91440" bIns="45720" anchor="t">
            <a:normAutofit/>
          </a:bodyPr>
          <a:lstStyle/>
          <a:p>
            <a:r>
              <a:rPr lang="en-US" sz="3200" dirty="0">
                <a:cs typeface="Arial"/>
              </a:rPr>
              <a:t>Good for everyone!</a:t>
            </a:r>
          </a:p>
          <a:p>
            <a:pPr lvl="1"/>
            <a:r>
              <a:rPr lang="en-US" sz="2200" dirty="0"/>
              <a:t>Lowers risk of diabetes, other chronic diseases</a:t>
            </a:r>
          </a:p>
          <a:p>
            <a:pPr lvl="1"/>
            <a:r>
              <a:rPr lang="en-US" sz="2200" dirty="0"/>
              <a:t>Better physical function, sleep, and quality of life</a:t>
            </a:r>
          </a:p>
          <a:p>
            <a:pPr lvl="1"/>
            <a:r>
              <a:rPr lang="en-US" sz="2200" dirty="0"/>
              <a:t>Improves cognition</a:t>
            </a:r>
          </a:p>
          <a:p>
            <a:pPr lvl="1"/>
            <a:r>
              <a:rPr lang="en-US" sz="2200" dirty="0"/>
              <a:t>Reduces anxiety and depression</a:t>
            </a:r>
          </a:p>
          <a:p>
            <a:r>
              <a:rPr lang="en-US" sz="3200" dirty="0">
                <a:cs typeface="Arial"/>
              </a:rPr>
              <a:t>Benefits confirmed in people with HIV</a:t>
            </a:r>
          </a:p>
          <a:p>
            <a:pPr lvl="1"/>
            <a:r>
              <a:rPr lang="en-US" sz="2000" dirty="0"/>
              <a:t>Strength and resistance training lowers inflammation</a:t>
            </a:r>
          </a:p>
          <a:p>
            <a:pPr lvl="1"/>
            <a:r>
              <a:rPr lang="en-US" sz="2000" dirty="0"/>
              <a:t>Activity improves immune parameters</a:t>
            </a:r>
          </a:p>
          <a:p>
            <a:pPr lvl="1"/>
            <a:r>
              <a:rPr lang="en-US" sz="2000" dirty="0"/>
              <a:t>REVERSES/SLOWS FRAILTY</a:t>
            </a:r>
          </a:p>
          <a:p>
            <a:r>
              <a:rPr lang="en-US" sz="3200" dirty="0">
                <a:cs typeface="Arial"/>
              </a:rPr>
              <a:t>&lt;50% people with HIV are </a:t>
            </a:r>
            <a:r>
              <a:rPr lang="en-US" sz="3200">
                <a:cs typeface="Arial"/>
              </a:rPr>
              <a:t>active 150+min/week</a:t>
            </a:r>
            <a:endParaRPr lang="en-US" sz="3200" baseline="30000">
              <a:cs typeface="Arial"/>
            </a:endParaRPr>
          </a:p>
        </p:txBody>
      </p:sp>
      <p:pic>
        <p:nvPicPr>
          <p:cNvPr id="5" name="Picture 4">
            <a:extLst>
              <a:ext uri="{FF2B5EF4-FFF2-40B4-BE49-F238E27FC236}">
                <a16:creationId xmlns:a16="http://schemas.microsoft.com/office/drawing/2014/main" id="{73CBA7CA-3173-CCDF-41C8-56EF68E03952}"/>
              </a:ext>
            </a:extLst>
          </p:cNvPr>
          <p:cNvPicPr>
            <a:picLocks noChangeAspect="1"/>
          </p:cNvPicPr>
          <p:nvPr/>
        </p:nvPicPr>
        <p:blipFill>
          <a:blip r:embed="rId3"/>
          <a:stretch>
            <a:fillRect/>
          </a:stretch>
        </p:blipFill>
        <p:spPr>
          <a:xfrm>
            <a:off x="8463585" y="67362"/>
            <a:ext cx="2592673" cy="3364756"/>
          </a:xfrm>
          <a:prstGeom prst="rect">
            <a:avLst/>
          </a:prstGeom>
        </p:spPr>
      </p:pic>
      <p:pic>
        <p:nvPicPr>
          <p:cNvPr id="4" name="Picture 3">
            <a:extLst>
              <a:ext uri="{FF2B5EF4-FFF2-40B4-BE49-F238E27FC236}">
                <a16:creationId xmlns:a16="http://schemas.microsoft.com/office/drawing/2014/main" id="{B25A88B8-E301-8A1C-85F0-074D509F181A}"/>
              </a:ext>
            </a:extLst>
          </p:cNvPr>
          <p:cNvPicPr>
            <a:picLocks noChangeAspect="1"/>
          </p:cNvPicPr>
          <p:nvPr/>
        </p:nvPicPr>
        <p:blipFill>
          <a:blip r:embed="rId4"/>
          <a:stretch>
            <a:fillRect/>
          </a:stretch>
        </p:blipFill>
        <p:spPr>
          <a:xfrm>
            <a:off x="9211491" y="3652950"/>
            <a:ext cx="2604150" cy="2938672"/>
          </a:xfrm>
          <a:prstGeom prst="rect">
            <a:avLst/>
          </a:prstGeom>
        </p:spPr>
      </p:pic>
      <p:sp>
        <p:nvSpPr>
          <p:cNvPr id="8" name="TextBox 7">
            <a:extLst>
              <a:ext uri="{FF2B5EF4-FFF2-40B4-BE49-F238E27FC236}">
                <a16:creationId xmlns:a16="http://schemas.microsoft.com/office/drawing/2014/main" id="{C4AB2807-69DD-AD3A-BCEB-6BFAD05B7FA4}"/>
              </a:ext>
            </a:extLst>
          </p:cNvPr>
          <p:cNvSpPr txBox="1"/>
          <p:nvPr/>
        </p:nvSpPr>
        <p:spPr>
          <a:xfrm>
            <a:off x="11439532" y="6581001"/>
            <a:ext cx="752468" cy="276999"/>
          </a:xfrm>
          <a:prstGeom prst="rect">
            <a:avLst/>
          </a:prstGeom>
          <a:noFill/>
        </p:spPr>
        <p:txBody>
          <a:bodyPr wrap="square" rtlCol="0">
            <a:spAutoFit/>
          </a:bodyPr>
          <a:lstStyle/>
          <a:p>
            <a:pPr algn="r"/>
            <a:r>
              <a:rPr lang="en-US" sz="1200" dirty="0"/>
              <a:t>Slide </a:t>
            </a:r>
            <a:fld id="{2F3DBACE-6EBE-40F0-9060-81F90D46F36E}" type="slidenum">
              <a:rPr lang="en-US" sz="1200" smtClean="0"/>
              <a:pPr algn="r"/>
              <a:t>37</a:t>
            </a:fld>
            <a:endParaRPr lang="en-US" sz="1200" dirty="0"/>
          </a:p>
        </p:txBody>
      </p:sp>
    </p:spTree>
    <p:extLst>
      <p:ext uri="{BB962C8B-B14F-4D97-AF65-F5344CB8AC3E}">
        <p14:creationId xmlns:p14="http://schemas.microsoft.com/office/powerpoint/2010/main" val="3171025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3CFF48-AE52-6629-AC6D-D24C2355B3EC}"/>
              </a:ext>
            </a:extLst>
          </p:cNvPr>
          <p:cNvSpPr txBox="1"/>
          <p:nvPr/>
        </p:nvSpPr>
        <p:spPr>
          <a:xfrm>
            <a:off x="204716" y="6396335"/>
            <a:ext cx="5393410" cy="369332"/>
          </a:xfrm>
          <a:prstGeom prst="rect">
            <a:avLst/>
          </a:prstGeom>
          <a:noFill/>
        </p:spPr>
        <p:txBody>
          <a:bodyPr wrap="square" rtlCol="0">
            <a:spAutoFit/>
          </a:bodyPr>
          <a:lstStyle/>
          <a:p>
            <a:r>
              <a:rPr lang="en-US" dirty="0"/>
              <a:t>Tinetti et al. </a:t>
            </a:r>
            <a:r>
              <a:rPr lang="en-US" i="1" dirty="0"/>
              <a:t>J Am Geriatric Soc </a:t>
            </a:r>
            <a:r>
              <a:rPr lang="en-US" dirty="0"/>
              <a:t>2017</a:t>
            </a:r>
          </a:p>
        </p:txBody>
      </p:sp>
      <p:pic>
        <p:nvPicPr>
          <p:cNvPr id="8" name="Picture 7">
            <a:extLst>
              <a:ext uri="{FF2B5EF4-FFF2-40B4-BE49-F238E27FC236}">
                <a16:creationId xmlns:a16="http://schemas.microsoft.com/office/drawing/2014/main" id="{920884DF-A4A8-1DE2-889D-17198939B4A1}"/>
              </a:ext>
            </a:extLst>
          </p:cNvPr>
          <p:cNvPicPr>
            <a:picLocks noChangeAspect="1"/>
          </p:cNvPicPr>
          <p:nvPr/>
        </p:nvPicPr>
        <p:blipFill>
          <a:blip r:embed="rId3"/>
          <a:stretch>
            <a:fillRect/>
          </a:stretch>
        </p:blipFill>
        <p:spPr>
          <a:xfrm>
            <a:off x="1593474" y="956896"/>
            <a:ext cx="9009969" cy="4733242"/>
          </a:xfrm>
          <a:prstGeom prst="rect">
            <a:avLst/>
          </a:prstGeom>
        </p:spPr>
      </p:pic>
    </p:spTree>
    <p:extLst>
      <p:ext uri="{BB962C8B-B14F-4D97-AF65-F5344CB8AC3E}">
        <p14:creationId xmlns:p14="http://schemas.microsoft.com/office/powerpoint/2010/main" val="2983156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6F785-B758-0DFA-9012-76D1881634ED}"/>
            </a:ext>
          </a:extLst>
        </p:cNvPr>
        <p:cNvGrpSpPr/>
        <p:nvPr/>
      </p:nvGrpSpPr>
      <p:grpSpPr>
        <a:xfrm>
          <a:off x="0" y="0"/>
          <a:ext cx="0" cy="0"/>
          <a:chOff x="0" y="0"/>
          <a:chExt cx="0" cy="0"/>
        </a:xfrm>
      </p:grpSpPr>
      <p:sp>
        <p:nvSpPr>
          <p:cNvPr id="2" name="Google Shape;371;p7">
            <a:extLst>
              <a:ext uri="{FF2B5EF4-FFF2-40B4-BE49-F238E27FC236}">
                <a16:creationId xmlns:a16="http://schemas.microsoft.com/office/drawing/2014/main" id="{8A0DAA7B-1F0F-F919-143B-DAE240918805}"/>
              </a:ext>
            </a:extLst>
          </p:cNvPr>
          <p:cNvSpPr txBox="1">
            <a:spLocks noGrp="1"/>
          </p:cNvSpPr>
          <p:nvPr/>
        </p:nvSpPr>
        <p:spPr>
          <a:xfrm>
            <a:off x="528514" y="985207"/>
            <a:ext cx="10910455" cy="727062"/>
          </a:xfrm>
          <a:prstGeom prst="rect">
            <a:avLst/>
          </a:prstGeom>
          <a:noFill/>
          <a:ln>
            <a:noFill/>
          </a:ln>
        </p:spPr>
        <p:txBody>
          <a:bodyPr spcFirstLastPara="1" vert="horz" wrap="square" lIns="91425" tIns="45700" rIns="91425" bIns="45700" rtlCol="0" anchor="t" anchorCtr="0">
            <a:noAutofit/>
          </a:bodyPr>
          <a:lstStyle>
            <a:lvl1pPr marL="457200" lvl="0" indent="-228600" algn="l" defTabSz="914400" rtl="0" eaLnBrk="1" latinLnBrk="0" hangingPunct="1">
              <a:lnSpc>
                <a:spcPct val="90000"/>
              </a:lnSpc>
              <a:spcBef>
                <a:spcPts val="1000"/>
              </a:spcBef>
              <a:spcAft>
                <a:spcPts val="0"/>
              </a:spcAft>
              <a:buClr>
                <a:srgbClr val="1F2E4F"/>
              </a:buClr>
              <a:buSzPts val="2800"/>
              <a:buFont typeface="Arial" panose="020B0604020202020204" pitchFamily="34" charset="0"/>
              <a:buNone/>
              <a:defRPr sz="2800" b="0" i="0" kern="1200">
                <a:solidFill>
                  <a:schemeClr val="tx1"/>
                </a:solidFill>
                <a:latin typeface="Open Sans Light"/>
                <a:ea typeface="Open Sans Light"/>
                <a:cs typeface="Open Sans Light"/>
                <a:sym typeface="Open Sans Light"/>
              </a:defRPr>
            </a:lvl1pPr>
            <a:lvl2pPr marL="914400" lvl="1" indent="-228600" algn="l" defTabSz="914400" rtl="0" eaLnBrk="1" latinLnBrk="0" hangingPunct="1">
              <a:lnSpc>
                <a:spcPct val="90000"/>
              </a:lnSpc>
              <a:spcBef>
                <a:spcPts val="500"/>
              </a:spcBef>
              <a:spcAft>
                <a:spcPts val="0"/>
              </a:spcAft>
              <a:buClr>
                <a:srgbClr val="1F2E4F"/>
              </a:buClr>
              <a:buSzPts val="2400"/>
              <a:buFont typeface="Arial" panose="020B0604020202020204" pitchFamily="34" charset="0"/>
              <a:buNone/>
              <a:defRPr sz="2400" b="0" i="0" kern="1200">
                <a:solidFill>
                  <a:schemeClr val="tx1"/>
                </a:solidFill>
                <a:latin typeface="Open Sans Light"/>
                <a:ea typeface="Open Sans Light"/>
                <a:cs typeface="Open Sans Light"/>
                <a:sym typeface="Open Sans Light"/>
              </a:defRPr>
            </a:lvl2pPr>
            <a:lvl3pPr marL="1371600" lvl="2" indent="-228600" algn="l" defTabSz="914400" rtl="0" eaLnBrk="1" latinLnBrk="0" hangingPunct="1">
              <a:lnSpc>
                <a:spcPct val="90000"/>
              </a:lnSpc>
              <a:spcBef>
                <a:spcPts val="500"/>
              </a:spcBef>
              <a:spcAft>
                <a:spcPts val="0"/>
              </a:spcAft>
              <a:buClr>
                <a:srgbClr val="1F2E4F"/>
              </a:buClr>
              <a:buSzPts val="2000"/>
              <a:buFont typeface="Arial" panose="020B0604020202020204" pitchFamily="34" charset="0"/>
              <a:buNone/>
              <a:defRPr sz="2000" b="0" i="0" kern="1200">
                <a:solidFill>
                  <a:schemeClr val="tx1"/>
                </a:solidFill>
                <a:latin typeface="Open Sans Light"/>
                <a:ea typeface="Open Sans Light"/>
                <a:cs typeface="Open Sans Light"/>
                <a:sym typeface="Open Sans Light"/>
              </a:defRPr>
            </a:lvl3pPr>
            <a:lvl4pPr marL="1828800" lvl="3" indent="-228600" algn="l" defTabSz="914400" rtl="0" eaLnBrk="1" latinLnBrk="0" hangingPunct="1">
              <a:lnSpc>
                <a:spcPct val="90000"/>
              </a:lnSpc>
              <a:spcBef>
                <a:spcPts val="500"/>
              </a:spcBef>
              <a:spcAft>
                <a:spcPts val="0"/>
              </a:spcAft>
              <a:buClr>
                <a:srgbClr val="1F2E4F"/>
              </a:buClr>
              <a:buSzPts val="1800"/>
              <a:buFont typeface="Arial" panose="020B0604020202020204" pitchFamily="34" charset="0"/>
              <a:buNone/>
              <a:defRPr sz="1800" b="0" i="0" kern="1200">
                <a:solidFill>
                  <a:schemeClr val="tx1"/>
                </a:solidFill>
                <a:latin typeface="Open Sans Light"/>
                <a:ea typeface="Open Sans Light"/>
                <a:cs typeface="Open Sans Light"/>
                <a:sym typeface="Open Sans Light"/>
              </a:defRPr>
            </a:lvl4pPr>
            <a:lvl5pPr marL="2286000" lvl="4" indent="-228600" algn="l" defTabSz="914400" rtl="0" eaLnBrk="1" latinLnBrk="0" hangingPunct="1">
              <a:lnSpc>
                <a:spcPct val="90000"/>
              </a:lnSpc>
              <a:spcBef>
                <a:spcPts val="500"/>
              </a:spcBef>
              <a:spcAft>
                <a:spcPts val="0"/>
              </a:spcAft>
              <a:buClr>
                <a:srgbClr val="1F2E4F"/>
              </a:buClr>
              <a:buSzPts val="1800"/>
              <a:buFont typeface="Arial" panose="020B0604020202020204" pitchFamily="34" charset="0"/>
              <a:buNone/>
              <a:defRPr sz="1800" b="0" i="0" kern="1200">
                <a:solidFill>
                  <a:schemeClr val="tx1"/>
                </a:solidFill>
                <a:latin typeface="Open Sans Light"/>
                <a:ea typeface="Open Sans Light"/>
                <a:cs typeface="Open Sans Light"/>
                <a:sym typeface="Open Sans Light"/>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Clr>
                <a:srgbClr val="205D88"/>
              </a:buClr>
              <a:buSzPct val="100000"/>
            </a:pPr>
            <a:r>
              <a:rPr lang="en-US" sz="3600" b="1">
                <a:solidFill>
                  <a:srgbClr val="C00000"/>
                </a:solidFill>
                <a:latin typeface="+mn-lt"/>
              </a:rPr>
              <a:t>HRSA SPNS Aging with HIV Initiative (2022-2026)</a:t>
            </a:r>
            <a:endParaRPr sz="3600">
              <a:solidFill>
                <a:srgbClr val="C00000"/>
              </a:solidFill>
              <a:latin typeface="+mn-lt"/>
            </a:endParaRPr>
          </a:p>
        </p:txBody>
      </p:sp>
      <p:sp>
        <p:nvSpPr>
          <p:cNvPr id="4" name="Google Shape;372;p7">
            <a:extLst>
              <a:ext uri="{FF2B5EF4-FFF2-40B4-BE49-F238E27FC236}">
                <a16:creationId xmlns:a16="http://schemas.microsoft.com/office/drawing/2014/main" id="{1F18284C-001B-F57C-1C46-16C0A600C2C5}"/>
              </a:ext>
            </a:extLst>
          </p:cNvPr>
          <p:cNvSpPr txBox="1">
            <a:spLocks noGrp="1"/>
          </p:cNvSpPr>
          <p:nvPr/>
        </p:nvSpPr>
        <p:spPr>
          <a:xfrm>
            <a:off x="10763980" y="6550530"/>
            <a:ext cx="399324" cy="365125"/>
          </a:xfrm>
          <a:prstGeom prst="rect">
            <a:avLst/>
          </a:prstGeom>
          <a:noFill/>
          <a:ln>
            <a:noFill/>
          </a:ln>
        </p:spPr>
        <p:txBody>
          <a:bodyPr spcFirstLastPara="1" vert="horz" wrap="square" lIns="91425" tIns="45700" rIns="91425" bIns="45700" rtlCol="0" anchor="ctr" anchorCtr="0">
            <a:noAutofit/>
          </a:bodyPr>
          <a:lstStyle>
            <a:defPPr>
              <a:defRPr lang="en-US"/>
            </a:defPPr>
            <a:lvl1pPr marL="0" lvl="0"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1pPr>
            <a:lvl2pPr marL="0" lvl="1"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2pPr>
            <a:lvl3pPr marL="0" lvl="2"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3pPr>
            <a:lvl4pPr marL="0" lvl="3"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4pPr>
            <a:lvl5pPr marL="0" lvl="4"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5pPr>
            <a:lvl6pPr marL="0" lvl="5"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6pPr>
            <a:lvl7pPr marL="0" lvl="6"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7pPr>
            <a:lvl8pPr marL="0" lvl="7"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8pPr>
            <a:lvl9pPr marL="0" lvl="8" indent="0" algn="r" defTabSz="914400" rtl="0" eaLnBrk="1" latinLnBrk="0" hangingPunct="1">
              <a:spcBef>
                <a:spcPts val="0"/>
              </a:spcBef>
              <a:buNone/>
              <a:defRPr sz="1200" b="1" i="0" u="none" strike="noStrike" kern="1200" cap="none">
                <a:solidFill>
                  <a:schemeClr val="lt1"/>
                </a:solidFill>
                <a:latin typeface="Open Sans ExtraBold"/>
                <a:ea typeface="Open Sans ExtraBold"/>
                <a:cs typeface="Open Sans ExtraBold"/>
                <a:sym typeface="Open Sans ExtraBold"/>
              </a:defRPr>
            </a:lvl9p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Open Sans ExtraBold"/>
                <a:ea typeface="Open Sans ExtraBold"/>
                <a:cs typeface="Open Sans ExtraBold"/>
                <a:sym typeface="Open Sans ExtraBold"/>
              </a:rPr>
              <a:pPr marL="0" marR="0" lvl="0" indent="0" algn="r" rtl="0">
                <a:lnSpc>
                  <a:spcPct val="100000"/>
                </a:lnSpc>
                <a:spcBef>
                  <a:spcPts val="0"/>
                </a:spcBef>
                <a:spcAft>
                  <a:spcPts val="0"/>
                </a:spcAft>
                <a:buClr>
                  <a:srgbClr val="000000"/>
                </a:buClr>
                <a:buSzPts val="1200"/>
                <a:buFont typeface="Arial"/>
                <a:buNone/>
              </a:pPr>
              <a:t>39</a:t>
            </a:fld>
            <a:endParaRPr sz="1200" b="1" i="0" u="none" strike="noStrike" cap="none">
              <a:solidFill>
                <a:schemeClr val="lt1"/>
              </a:solidFill>
              <a:latin typeface="Open Sans ExtraBold"/>
              <a:ea typeface="Open Sans ExtraBold"/>
              <a:cs typeface="Open Sans ExtraBold"/>
              <a:sym typeface="Open Sans ExtraBold"/>
            </a:endParaRPr>
          </a:p>
        </p:txBody>
      </p:sp>
      <p:pic>
        <p:nvPicPr>
          <p:cNvPr id="5" name="Google Shape;374;p7">
            <a:extLst>
              <a:ext uri="{FF2B5EF4-FFF2-40B4-BE49-F238E27FC236}">
                <a16:creationId xmlns:a16="http://schemas.microsoft.com/office/drawing/2014/main" id="{DA5B7DA6-DE5F-062D-5BFC-2D68A7AB1AF4}"/>
              </a:ext>
            </a:extLst>
          </p:cNvPr>
          <p:cNvPicPr preferRelativeResize="0"/>
          <p:nvPr/>
        </p:nvPicPr>
        <p:blipFill rotWithShape="1">
          <a:blip r:embed="rId3">
            <a:alphaModFix/>
          </a:blip>
          <a:srcRect/>
          <a:stretch/>
        </p:blipFill>
        <p:spPr>
          <a:xfrm>
            <a:off x="765420" y="3651250"/>
            <a:ext cx="1014336" cy="1014336"/>
          </a:xfrm>
          <a:prstGeom prst="rect">
            <a:avLst/>
          </a:prstGeom>
          <a:noFill/>
          <a:ln>
            <a:noFill/>
          </a:ln>
        </p:spPr>
      </p:pic>
      <p:pic>
        <p:nvPicPr>
          <p:cNvPr id="6" name="Google Shape;375;p7">
            <a:extLst>
              <a:ext uri="{FF2B5EF4-FFF2-40B4-BE49-F238E27FC236}">
                <a16:creationId xmlns:a16="http://schemas.microsoft.com/office/drawing/2014/main" id="{BCAEDC7C-CF6B-DE29-33F0-DA0E151AC95E}"/>
              </a:ext>
            </a:extLst>
          </p:cNvPr>
          <p:cNvPicPr preferRelativeResize="0"/>
          <p:nvPr/>
        </p:nvPicPr>
        <p:blipFill rotWithShape="1">
          <a:blip r:embed="rId4">
            <a:alphaModFix/>
          </a:blip>
          <a:srcRect/>
          <a:stretch/>
        </p:blipFill>
        <p:spPr>
          <a:xfrm>
            <a:off x="917820" y="2107736"/>
            <a:ext cx="857391" cy="858884"/>
          </a:xfrm>
          <a:prstGeom prst="rect">
            <a:avLst/>
          </a:prstGeom>
          <a:noFill/>
          <a:ln>
            <a:noFill/>
          </a:ln>
        </p:spPr>
      </p:pic>
      <p:pic>
        <p:nvPicPr>
          <p:cNvPr id="9" name="Google Shape;376;p7">
            <a:extLst>
              <a:ext uri="{FF2B5EF4-FFF2-40B4-BE49-F238E27FC236}">
                <a16:creationId xmlns:a16="http://schemas.microsoft.com/office/drawing/2014/main" id="{CBE23E2F-0753-8E9C-EAB8-2B4B3D83B927}"/>
              </a:ext>
            </a:extLst>
          </p:cNvPr>
          <p:cNvPicPr preferRelativeResize="0"/>
          <p:nvPr/>
        </p:nvPicPr>
        <p:blipFill rotWithShape="1">
          <a:blip r:embed="rId5">
            <a:alphaModFix/>
          </a:blip>
          <a:srcRect/>
          <a:stretch/>
        </p:blipFill>
        <p:spPr>
          <a:xfrm>
            <a:off x="917820" y="5228863"/>
            <a:ext cx="760487" cy="864615"/>
          </a:xfrm>
          <a:prstGeom prst="rect">
            <a:avLst/>
          </a:prstGeom>
          <a:noFill/>
          <a:ln>
            <a:noFill/>
          </a:ln>
        </p:spPr>
      </p:pic>
      <p:sp>
        <p:nvSpPr>
          <p:cNvPr id="10" name="TextBox 1">
            <a:extLst>
              <a:ext uri="{FF2B5EF4-FFF2-40B4-BE49-F238E27FC236}">
                <a16:creationId xmlns:a16="http://schemas.microsoft.com/office/drawing/2014/main" id="{5DD63C83-B0C1-6917-F55A-E1CD0CE6F9EF}"/>
              </a:ext>
            </a:extLst>
          </p:cNvPr>
          <p:cNvSpPr txBox="1"/>
          <p:nvPr/>
        </p:nvSpPr>
        <p:spPr>
          <a:xfrm>
            <a:off x="2052637" y="1804550"/>
            <a:ext cx="9109075" cy="184128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C00000"/>
                </a:solidFill>
                <a:latin typeface="Arial"/>
                <a:ea typeface="Calibri"/>
                <a:cs typeface="Arial"/>
                <a:sym typeface="Calibri"/>
              </a:rPr>
              <a:t>Implement strategies that screen and manage comorbidities, geriatric conditions, behavioral health, and psychosocial needs of people with HIV </a:t>
            </a:r>
            <a:r>
              <a:rPr lang="en-US" sz="2800" b="1">
                <a:solidFill>
                  <a:srgbClr val="C00000"/>
                </a:solidFill>
                <a:latin typeface="Arial"/>
                <a:ea typeface="Calibri"/>
                <a:cs typeface="Arial"/>
                <a:sym typeface="Calibri"/>
              </a:rPr>
              <a:t>ages 50 years and older</a:t>
            </a:r>
            <a:endParaRPr lang="en-US" sz="2800" dirty="0">
              <a:solidFill>
                <a:srgbClr val="C00000"/>
              </a:solidFill>
              <a:latin typeface="Arial"/>
              <a:cs typeface="Arial"/>
            </a:endParaRPr>
          </a:p>
        </p:txBody>
      </p:sp>
      <p:sp>
        <p:nvSpPr>
          <p:cNvPr id="11" name="TextBox 2">
            <a:extLst>
              <a:ext uri="{FF2B5EF4-FFF2-40B4-BE49-F238E27FC236}">
                <a16:creationId xmlns:a16="http://schemas.microsoft.com/office/drawing/2014/main" id="{79FDE2FF-3BD8-7D2C-53E3-68087FC0EE47}"/>
              </a:ext>
            </a:extLst>
          </p:cNvPr>
          <p:cNvSpPr txBox="1"/>
          <p:nvPr/>
        </p:nvSpPr>
        <p:spPr>
          <a:xfrm>
            <a:off x="1963737" y="3990514"/>
            <a:ext cx="9197975"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C00000"/>
                </a:solidFill>
                <a:latin typeface="Arial"/>
                <a:ea typeface="Calibri"/>
                <a:cs typeface="Arial"/>
                <a:sym typeface="Calibri"/>
              </a:rPr>
              <a:t>Assess the uptake and integration of the strategies</a:t>
            </a:r>
            <a:endParaRPr lang="en-US" sz="2800">
              <a:solidFill>
                <a:srgbClr val="C00000"/>
              </a:solidFill>
              <a:latin typeface="Arial"/>
              <a:ea typeface="Calibri"/>
              <a:cs typeface="Arial"/>
            </a:endParaRPr>
          </a:p>
        </p:txBody>
      </p:sp>
      <p:sp>
        <p:nvSpPr>
          <p:cNvPr id="12" name="TextBox 4">
            <a:extLst>
              <a:ext uri="{FF2B5EF4-FFF2-40B4-BE49-F238E27FC236}">
                <a16:creationId xmlns:a16="http://schemas.microsoft.com/office/drawing/2014/main" id="{C1BDB5A6-1E6A-FCBA-3040-0D0FF05E7E06}"/>
              </a:ext>
            </a:extLst>
          </p:cNvPr>
          <p:cNvSpPr txBox="1"/>
          <p:nvPr/>
        </p:nvSpPr>
        <p:spPr>
          <a:xfrm>
            <a:off x="1963737" y="5140135"/>
            <a:ext cx="8718550"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C00000"/>
                </a:solidFill>
                <a:latin typeface="Arial"/>
                <a:ea typeface="Calibri"/>
                <a:cs typeface="Arial"/>
                <a:sym typeface="Calibri"/>
              </a:rPr>
              <a:t>Evaluate the impact of the strategies and disseminate best practices</a:t>
            </a:r>
            <a:endParaRPr lang="en-US" sz="2800" dirty="0">
              <a:solidFill>
                <a:srgbClr val="C00000"/>
              </a:solidFill>
              <a:latin typeface="Arial"/>
              <a:ea typeface="Calibri"/>
              <a:cs typeface="Arial"/>
              <a:sym typeface="Calibri"/>
            </a:endParaRPr>
          </a:p>
        </p:txBody>
      </p:sp>
    </p:spTree>
    <p:extLst>
      <p:ext uri="{BB962C8B-B14F-4D97-AF65-F5344CB8AC3E}">
        <p14:creationId xmlns:p14="http://schemas.microsoft.com/office/powerpoint/2010/main" val="391220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23,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7511" y="1807874"/>
            <a:ext cx="11456979" cy="4560241"/>
          </a:xfrm>
          <a:prstGeom prst="rect">
            <a:avLst/>
          </a:prstGeom>
        </p:spPr>
        <p:txBody>
          <a:bodyPr lIns="91440" tIns="45720" rIns="91440" bIns="45720" anchor="t"/>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6565" indent="-304165">
              <a:spcBef>
                <a:spcPct val="20000"/>
              </a:spcBef>
              <a:spcAft>
                <a:spcPts val="0"/>
              </a:spcAft>
              <a:buFont typeface="Arial" charset="2"/>
              <a:buChar char="•"/>
            </a:pPr>
            <a:r>
              <a:rPr lang="en-US" sz="1800" dirty="0">
                <a:solidFill>
                  <a:srgbClr val="000000"/>
                </a:solidFill>
                <a:latin typeface="Arial"/>
                <a:ea typeface="Calibri"/>
                <a:cs typeface="Arial"/>
              </a:rPr>
              <a:t>The Health Resources and Services Administration (HRSA), Department of Health and Human Services (HHS) provided financial support for this project. The award provided 100% of total costs. The contents are those of the author. They may not reflect the policies of HRSA, HHS, or the U.S. Government.</a:t>
            </a:r>
            <a:endParaRPr lang="en-US" sz="1800" i="1">
              <a:solidFill>
                <a:srgbClr val="222222"/>
              </a:solidFill>
              <a:latin typeface="Arial"/>
              <a:ea typeface="Calibri"/>
              <a:cs typeface="Arial"/>
            </a:endParaRPr>
          </a:p>
          <a:p>
            <a:pPr marL="456565" indent="-304165" algn="l">
              <a:spcBef>
                <a:spcPct val="20000"/>
              </a:spcBef>
              <a:spcAft>
                <a:spcPts val="0"/>
              </a:spcAft>
              <a:buFont typeface="Wingdings" charset="2"/>
              <a:buChar cha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59690742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4C14-761A-46BF-180E-595A1C7704BE}"/>
            </a:ext>
          </a:extLst>
        </p:cNvPr>
        <p:cNvGrpSpPr/>
        <p:nvPr/>
      </p:nvGrpSpPr>
      <p:grpSpPr>
        <a:xfrm>
          <a:off x="0" y="0"/>
          <a:ext cx="0" cy="0"/>
          <a:chOff x="0" y="0"/>
          <a:chExt cx="0" cy="0"/>
        </a:xfrm>
      </p:grpSpPr>
      <p:grpSp>
        <p:nvGrpSpPr>
          <p:cNvPr id="7" name="Google Shape;399;p10">
            <a:extLst>
              <a:ext uri="{FF2B5EF4-FFF2-40B4-BE49-F238E27FC236}">
                <a16:creationId xmlns:a16="http://schemas.microsoft.com/office/drawing/2014/main" id="{6F3F5D4B-5901-11E8-FC51-82CE150E39A1}"/>
              </a:ext>
            </a:extLst>
          </p:cNvPr>
          <p:cNvGrpSpPr/>
          <p:nvPr/>
        </p:nvGrpSpPr>
        <p:grpSpPr>
          <a:xfrm>
            <a:off x="1989027" y="1321985"/>
            <a:ext cx="7479985" cy="4671236"/>
            <a:chOff x="1963630" y="1093383"/>
            <a:chExt cx="2855147" cy="1782569"/>
          </a:xfrm>
        </p:grpSpPr>
        <p:sp>
          <p:nvSpPr>
            <p:cNvPr id="55" name="Google Shape;400;p10">
              <a:extLst>
                <a:ext uri="{FF2B5EF4-FFF2-40B4-BE49-F238E27FC236}">
                  <a16:creationId xmlns:a16="http://schemas.microsoft.com/office/drawing/2014/main" id="{FF7FE010-0C41-6CAD-332B-1BA99555BBD4}"/>
                </a:ext>
              </a:extLst>
            </p:cNvPr>
            <p:cNvSpPr/>
            <p:nvPr/>
          </p:nvSpPr>
          <p:spPr>
            <a:xfrm>
              <a:off x="2103605" y="1093383"/>
              <a:ext cx="365958" cy="271518"/>
            </a:xfrm>
            <a:custGeom>
              <a:avLst/>
              <a:gdLst/>
              <a:ahLst/>
              <a:cxnLst/>
              <a:rect l="l" t="t" r="r" b="b"/>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56" name="Google Shape;401;p10">
              <a:extLst>
                <a:ext uri="{FF2B5EF4-FFF2-40B4-BE49-F238E27FC236}">
                  <a16:creationId xmlns:a16="http://schemas.microsoft.com/office/drawing/2014/main" id="{2C23E85F-F595-437D-9E5F-BD2DF92F6A70}"/>
                </a:ext>
              </a:extLst>
            </p:cNvPr>
            <p:cNvSpPr/>
            <p:nvPr/>
          </p:nvSpPr>
          <p:spPr>
            <a:xfrm>
              <a:off x="2650012" y="2049596"/>
              <a:ext cx="384509" cy="394627"/>
            </a:xfrm>
            <a:custGeom>
              <a:avLst/>
              <a:gdLst/>
              <a:ahLst/>
              <a:cxnLst/>
              <a:rect l="l" t="t" r="r" b="b"/>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57" name="Google Shape;402;p10">
              <a:extLst>
                <a:ext uri="{FF2B5EF4-FFF2-40B4-BE49-F238E27FC236}">
                  <a16:creationId xmlns:a16="http://schemas.microsoft.com/office/drawing/2014/main" id="{E040485A-2E5A-7009-C17F-EC52F0A20133}"/>
                </a:ext>
              </a:extLst>
            </p:cNvPr>
            <p:cNvSpPr/>
            <p:nvPr/>
          </p:nvSpPr>
          <p:spPr>
            <a:xfrm>
              <a:off x="2793359" y="2123799"/>
              <a:ext cx="762272" cy="752153"/>
            </a:xfrm>
            <a:custGeom>
              <a:avLst/>
              <a:gdLst/>
              <a:ahLst/>
              <a:cxnLst/>
              <a:rect l="l" t="t" r="r" b="b"/>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58" name="Google Shape;403;p10">
              <a:extLst>
                <a:ext uri="{FF2B5EF4-FFF2-40B4-BE49-F238E27FC236}">
                  <a16:creationId xmlns:a16="http://schemas.microsoft.com/office/drawing/2014/main" id="{7E5A7749-AF58-4F00-0B04-2AEB4A1DBBA6}"/>
                </a:ext>
              </a:extLst>
            </p:cNvPr>
            <p:cNvSpPr/>
            <p:nvPr/>
          </p:nvSpPr>
          <p:spPr>
            <a:xfrm>
              <a:off x="2338019" y="2002374"/>
              <a:ext cx="369329" cy="435102"/>
            </a:xfrm>
            <a:custGeom>
              <a:avLst/>
              <a:gdLst/>
              <a:ahLst/>
              <a:cxnLst/>
              <a:rect l="l" t="t" r="r" b="b"/>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59" name="Google Shape;404;p10">
              <a:extLst>
                <a:ext uri="{FF2B5EF4-FFF2-40B4-BE49-F238E27FC236}">
                  <a16:creationId xmlns:a16="http://schemas.microsoft.com/office/drawing/2014/main" id="{44F60D25-78EA-E35B-3D73-01E6BF68306B}"/>
                </a:ext>
              </a:extLst>
            </p:cNvPr>
            <p:cNvSpPr/>
            <p:nvPr/>
          </p:nvSpPr>
          <p:spPr>
            <a:xfrm>
              <a:off x="1963630" y="1533545"/>
              <a:ext cx="433414" cy="750466"/>
            </a:xfrm>
            <a:custGeom>
              <a:avLst/>
              <a:gdLst/>
              <a:ahLst/>
              <a:cxnLst/>
              <a:rect l="l" t="t" r="r" b="b"/>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0" name="Google Shape;405;p10">
              <a:extLst>
                <a:ext uri="{FF2B5EF4-FFF2-40B4-BE49-F238E27FC236}">
                  <a16:creationId xmlns:a16="http://schemas.microsoft.com/office/drawing/2014/main" id="{66834701-09A4-4494-637E-A0FCA09B2646}"/>
                </a:ext>
              </a:extLst>
            </p:cNvPr>
            <p:cNvSpPr/>
            <p:nvPr/>
          </p:nvSpPr>
          <p:spPr>
            <a:xfrm>
              <a:off x="3027775" y="2088385"/>
              <a:ext cx="473890" cy="254653"/>
            </a:xfrm>
            <a:custGeom>
              <a:avLst/>
              <a:gdLst/>
              <a:ahLst/>
              <a:cxnLst/>
              <a:rect l="l" t="t" r="r" b="b"/>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1" name="Google Shape;406;p10">
              <a:extLst>
                <a:ext uri="{FF2B5EF4-FFF2-40B4-BE49-F238E27FC236}">
                  <a16:creationId xmlns:a16="http://schemas.microsoft.com/office/drawing/2014/main" id="{FF8F068D-906F-0533-DCBF-199B6BE769D3}"/>
                </a:ext>
              </a:extLst>
            </p:cNvPr>
            <p:cNvSpPr/>
            <p:nvPr/>
          </p:nvSpPr>
          <p:spPr>
            <a:xfrm>
              <a:off x="3088487" y="1882638"/>
              <a:ext cx="401372" cy="222611"/>
            </a:xfrm>
            <a:custGeom>
              <a:avLst/>
              <a:gdLst/>
              <a:ahLst/>
              <a:cxnLst/>
              <a:rect l="l" t="t" r="r" b="b"/>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2" name="Google Shape;407;p10">
              <a:extLst>
                <a:ext uri="{FF2B5EF4-FFF2-40B4-BE49-F238E27FC236}">
                  <a16:creationId xmlns:a16="http://schemas.microsoft.com/office/drawing/2014/main" id="{6A00B3CF-B114-A19E-B5C3-D57EF4B9CAE1}"/>
                </a:ext>
              </a:extLst>
            </p:cNvPr>
            <p:cNvSpPr/>
            <p:nvPr/>
          </p:nvSpPr>
          <p:spPr>
            <a:xfrm>
              <a:off x="3004166" y="1670146"/>
              <a:ext cx="446906" cy="225983"/>
            </a:xfrm>
            <a:custGeom>
              <a:avLst/>
              <a:gdLst/>
              <a:ahLst/>
              <a:cxnLst/>
              <a:rect l="l" t="t" r="r" b="b"/>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3" name="Google Shape;408;p10">
              <a:extLst>
                <a:ext uri="{FF2B5EF4-FFF2-40B4-BE49-F238E27FC236}">
                  <a16:creationId xmlns:a16="http://schemas.microsoft.com/office/drawing/2014/main" id="{6B02F2A2-9FD1-1514-E698-F9142A356FF7}"/>
                </a:ext>
              </a:extLst>
            </p:cNvPr>
            <p:cNvSpPr/>
            <p:nvPr/>
          </p:nvSpPr>
          <p:spPr>
            <a:xfrm>
              <a:off x="3017657" y="1467773"/>
              <a:ext cx="384509" cy="256339"/>
            </a:xfrm>
            <a:custGeom>
              <a:avLst/>
              <a:gdLst/>
              <a:ahLst/>
              <a:cxnLst/>
              <a:rect l="l" t="t" r="r" b="b"/>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4" name="Google Shape;409;p10">
              <a:extLst>
                <a:ext uri="{FF2B5EF4-FFF2-40B4-BE49-F238E27FC236}">
                  <a16:creationId xmlns:a16="http://schemas.microsoft.com/office/drawing/2014/main" id="{5DB3F522-9EF3-5169-517B-51A7769AC52A}"/>
                </a:ext>
              </a:extLst>
            </p:cNvPr>
            <p:cNvSpPr/>
            <p:nvPr/>
          </p:nvSpPr>
          <p:spPr>
            <a:xfrm>
              <a:off x="2646639" y="1486323"/>
              <a:ext cx="386195" cy="318738"/>
            </a:xfrm>
            <a:custGeom>
              <a:avLst/>
              <a:gdLst/>
              <a:ahLst/>
              <a:cxnLst/>
              <a:rect l="l" t="t" r="r" b="b"/>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5" name="Google Shape;410;p10">
              <a:extLst>
                <a:ext uri="{FF2B5EF4-FFF2-40B4-BE49-F238E27FC236}">
                  <a16:creationId xmlns:a16="http://schemas.microsoft.com/office/drawing/2014/main" id="{A585C98C-4320-087A-538F-36292CFA818A}"/>
                </a:ext>
              </a:extLst>
            </p:cNvPr>
            <p:cNvSpPr/>
            <p:nvPr/>
          </p:nvSpPr>
          <p:spPr>
            <a:xfrm>
              <a:off x="3037894" y="1256968"/>
              <a:ext cx="359212" cy="231044"/>
            </a:xfrm>
            <a:custGeom>
              <a:avLst/>
              <a:gdLst/>
              <a:ahLst/>
              <a:cxnLst/>
              <a:rect l="l" t="t" r="r" b="b"/>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6" name="Google Shape;411;p10">
              <a:extLst>
                <a:ext uri="{FF2B5EF4-FFF2-40B4-BE49-F238E27FC236}">
                  <a16:creationId xmlns:a16="http://schemas.microsoft.com/office/drawing/2014/main" id="{BFD7D63F-BEF3-758F-738F-7D109AAA5C71}"/>
                </a:ext>
              </a:extLst>
            </p:cNvPr>
            <p:cNvSpPr/>
            <p:nvPr/>
          </p:nvSpPr>
          <p:spPr>
            <a:xfrm>
              <a:off x="2707351" y="1776393"/>
              <a:ext cx="401372" cy="315364"/>
            </a:xfrm>
            <a:custGeom>
              <a:avLst/>
              <a:gdLst/>
              <a:ahLst/>
              <a:cxnLst/>
              <a:rect l="l" t="t" r="r" b="b"/>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7" name="Google Shape;412;p10">
              <a:extLst>
                <a:ext uri="{FF2B5EF4-FFF2-40B4-BE49-F238E27FC236}">
                  <a16:creationId xmlns:a16="http://schemas.microsoft.com/office/drawing/2014/main" id="{8321BDCB-4EBF-3F7F-8A9F-530E73413F60}"/>
                </a:ext>
              </a:extLst>
            </p:cNvPr>
            <p:cNvSpPr/>
            <p:nvPr/>
          </p:nvSpPr>
          <p:spPr>
            <a:xfrm>
              <a:off x="2440894" y="1663401"/>
              <a:ext cx="308618" cy="386195"/>
            </a:xfrm>
            <a:custGeom>
              <a:avLst/>
              <a:gdLst/>
              <a:ahLst/>
              <a:cxnLst/>
              <a:rect l="l" t="t" r="r" b="b"/>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8" name="Google Shape;413;p10">
              <a:extLst>
                <a:ext uri="{FF2B5EF4-FFF2-40B4-BE49-F238E27FC236}">
                  <a16:creationId xmlns:a16="http://schemas.microsoft.com/office/drawing/2014/main" id="{82F58755-564B-71D5-07C3-99CBFA02FE18}"/>
                </a:ext>
              </a:extLst>
            </p:cNvPr>
            <p:cNvSpPr/>
            <p:nvPr/>
          </p:nvSpPr>
          <p:spPr>
            <a:xfrm>
              <a:off x="2152512" y="1592571"/>
              <a:ext cx="354152" cy="536287"/>
            </a:xfrm>
            <a:custGeom>
              <a:avLst/>
              <a:gdLst/>
              <a:ahLst/>
              <a:cxnLst/>
              <a:rect l="l" t="t" r="r" b="b"/>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69" name="Google Shape;414;p10">
              <a:extLst>
                <a:ext uri="{FF2B5EF4-FFF2-40B4-BE49-F238E27FC236}">
                  <a16:creationId xmlns:a16="http://schemas.microsoft.com/office/drawing/2014/main" id="{2EFAEFBF-F039-A14B-72D8-586BDDA36CF7}"/>
                </a:ext>
              </a:extLst>
            </p:cNvPr>
            <p:cNvSpPr/>
            <p:nvPr/>
          </p:nvSpPr>
          <p:spPr>
            <a:xfrm>
              <a:off x="2002419" y="1258655"/>
              <a:ext cx="440161" cy="372704"/>
            </a:xfrm>
            <a:custGeom>
              <a:avLst/>
              <a:gdLst/>
              <a:ahLst/>
              <a:cxnLst/>
              <a:rect l="l" t="t" r="r" b="b"/>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0" name="Google Shape;415;p10">
              <a:extLst>
                <a:ext uri="{FF2B5EF4-FFF2-40B4-BE49-F238E27FC236}">
                  <a16:creationId xmlns:a16="http://schemas.microsoft.com/office/drawing/2014/main" id="{0CD552F6-4B5F-F117-D270-45ADE8C69BF8}"/>
                </a:ext>
              </a:extLst>
            </p:cNvPr>
            <p:cNvSpPr/>
            <p:nvPr/>
          </p:nvSpPr>
          <p:spPr>
            <a:xfrm>
              <a:off x="2361630" y="1159155"/>
              <a:ext cx="325483" cy="532915"/>
            </a:xfrm>
            <a:custGeom>
              <a:avLst/>
              <a:gdLst/>
              <a:ahLst/>
              <a:cxnLst/>
              <a:rect l="l" t="t" r="r" b="b"/>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1" name="Google Shape;416;p10">
              <a:extLst>
                <a:ext uri="{FF2B5EF4-FFF2-40B4-BE49-F238E27FC236}">
                  <a16:creationId xmlns:a16="http://schemas.microsoft.com/office/drawing/2014/main" id="{B3924714-BA29-BB74-E125-5A8359D70644}"/>
                </a:ext>
              </a:extLst>
            </p:cNvPr>
            <p:cNvSpPr/>
            <p:nvPr/>
          </p:nvSpPr>
          <p:spPr>
            <a:xfrm>
              <a:off x="2499919" y="1170960"/>
              <a:ext cx="558211" cy="360899"/>
            </a:xfrm>
            <a:custGeom>
              <a:avLst/>
              <a:gdLst/>
              <a:ahLst/>
              <a:cxnLst/>
              <a:rect l="l" t="t" r="r" b="b"/>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2" name="Google Shape;417;p10">
              <a:extLst>
                <a:ext uri="{FF2B5EF4-FFF2-40B4-BE49-F238E27FC236}">
                  <a16:creationId xmlns:a16="http://schemas.microsoft.com/office/drawing/2014/main" id="{1581F5E7-41F8-135F-A38A-23A2D6C3B273}"/>
                </a:ext>
              </a:extLst>
            </p:cNvPr>
            <p:cNvSpPr/>
            <p:nvPr/>
          </p:nvSpPr>
          <p:spPr>
            <a:xfrm>
              <a:off x="4621463" y="1214807"/>
              <a:ext cx="197314" cy="315364"/>
            </a:xfrm>
            <a:custGeom>
              <a:avLst/>
              <a:gdLst/>
              <a:ahLst/>
              <a:cxnLst/>
              <a:rect l="l" t="t" r="r" b="b"/>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3" name="Google Shape;418;p10">
              <a:extLst>
                <a:ext uri="{FF2B5EF4-FFF2-40B4-BE49-F238E27FC236}">
                  <a16:creationId xmlns:a16="http://schemas.microsoft.com/office/drawing/2014/main" id="{F7EE6DDF-29B3-C3BB-B838-4DF54A4B5815}"/>
                </a:ext>
              </a:extLst>
            </p:cNvPr>
            <p:cNvSpPr/>
            <p:nvPr/>
          </p:nvSpPr>
          <p:spPr>
            <a:xfrm>
              <a:off x="4242014" y="1430672"/>
              <a:ext cx="408118" cy="300186"/>
            </a:xfrm>
            <a:custGeom>
              <a:avLst/>
              <a:gdLst/>
              <a:ahLst/>
              <a:cxnLst/>
              <a:rect l="l" t="t" r="r" b="b"/>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4" name="Google Shape;419;p10">
              <a:extLst>
                <a:ext uri="{FF2B5EF4-FFF2-40B4-BE49-F238E27FC236}">
                  <a16:creationId xmlns:a16="http://schemas.microsoft.com/office/drawing/2014/main" id="{B001AF3B-232A-F560-CE62-36B79E86AA38}"/>
                </a:ext>
              </a:extLst>
            </p:cNvPr>
            <p:cNvSpPr/>
            <p:nvPr/>
          </p:nvSpPr>
          <p:spPr>
            <a:xfrm>
              <a:off x="4516903" y="1410435"/>
              <a:ext cx="94441" cy="170331"/>
            </a:xfrm>
            <a:custGeom>
              <a:avLst/>
              <a:gdLst/>
              <a:ahLst/>
              <a:cxnLst/>
              <a:rect l="l" t="t" r="r" b="b"/>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5" name="Google Shape;420;p10">
              <a:extLst>
                <a:ext uri="{FF2B5EF4-FFF2-40B4-BE49-F238E27FC236}">
                  <a16:creationId xmlns:a16="http://schemas.microsoft.com/office/drawing/2014/main" id="{B849A128-BE08-D263-4976-F8049AAD139B}"/>
                </a:ext>
              </a:extLst>
            </p:cNvPr>
            <p:cNvSpPr/>
            <p:nvPr/>
          </p:nvSpPr>
          <p:spPr>
            <a:xfrm>
              <a:off x="4591107" y="1388511"/>
              <a:ext cx="84322" cy="187194"/>
            </a:xfrm>
            <a:custGeom>
              <a:avLst/>
              <a:gdLst/>
              <a:ahLst/>
              <a:cxnLst/>
              <a:rect l="l" t="t" r="r" b="b"/>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6" name="Google Shape;421;p10">
              <a:extLst>
                <a:ext uri="{FF2B5EF4-FFF2-40B4-BE49-F238E27FC236}">
                  <a16:creationId xmlns:a16="http://schemas.microsoft.com/office/drawing/2014/main" id="{0BCF7086-DF78-0443-2DF8-36731A473E02}"/>
                </a:ext>
              </a:extLst>
            </p:cNvPr>
            <p:cNvSpPr/>
            <p:nvPr/>
          </p:nvSpPr>
          <p:spPr>
            <a:xfrm>
              <a:off x="4559065" y="1616180"/>
              <a:ext cx="94441" cy="86008"/>
            </a:xfrm>
            <a:custGeom>
              <a:avLst/>
              <a:gdLst/>
              <a:ahLst/>
              <a:cxnLst/>
              <a:rect l="l" t="t" r="r" b="b"/>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7" name="Google Shape;422;p10">
              <a:extLst>
                <a:ext uri="{FF2B5EF4-FFF2-40B4-BE49-F238E27FC236}">
                  <a16:creationId xmlns:a16="http://schemas.microsoft.com/office/drawing/2014/main" id="{5879658B-B164-8B74-8312-88D593041CF7}"/>
                </a:ext>
              </a:extLst>
            </p:cNvPr>
            <p:cNvSpPr/>
            <p:nvPr/>
          </p:nvSpPr>
          <p:spPr>
            <a:xfrm>
              <a:off x="4643388" y="1607747"/>
              <a:ext cx="40475" cy="52279"/>
            </a:xfrm>
            <a:custGeom>
              <a:avLst/>
              <a:gdLst/>
              <a:ahLst/>
              <a:cxnLst/>
              <a:rect l="l" t="t" r="r" b="b"/>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8" name="Google Shape;423;p10">
              <a:extLst>
                <a:ext uri="{FF2B5EF4-FFF2-40B4-BE49-F238E27FC236}">
                  <a16:creationId xmlns:a16="http://schemas.microsoft.com/office/drawing/2014/main" id="{2EEF05CA-82CA-81B2-56AB-D13134CB2CF0}"/>
                </a:ext>
              </a:extLst>
            </p:cNvPr>
            <p:cNvSpPr/>
            <p:nvPr/>
          </p:nvSpPr>
          <p:spPr>
            <a:xfrm>
              <a:off x="4559065" y="1547036"/>
              <a:ext cx="183821" cy="92755"/>
            </a:xfrm>
            <a:custGeom>
              <a:avLst/>
              <a:gdLst/>
              <a:ahLst/>
              <a:cxnLst/>
              <a:rect l="l" t="t" r="r" b="b"/>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79" name="Google Shape;424;p10">
              <a:extLst>
                <a:ext uri="{FF2B5EF4-FFF2-40B4-BE49-F238E27FC236}">
                  <a16:creationId xmlns:a16="http://schemas.microsoft.com/office/drawing/2014/main" id="{E8C76EFD-F708-AFBE-900E-5737000ED646}"/>
                </a:ext>
              </a:extLst>
            </p:cNvPr>
            <p:cNvSpPr/>
            <p:nvPr/>
          </p:nvSpPr>
          <p:spPr>
            <a:xfrm>
              <a:off x="4700727" y="1633045"/>
              <a:ext cx="16863" cy="11806"/>
            </a:xfrm>
            <a:custGeom>
              <a:avLst/>
              <a:gdLst/>
              <a:ahLst/>
              <a:cxnLst/>
              <a:rect l="l" t="t" r="r" b="b"/>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0" name="Google Shape;425;p10">
              <a:extLst>
                <a:ext uri="{FF2B5EF4-FFF2-40B4-BE49-F238E27FC236}">
                  <a16:creationId xmlns:a16="http://schemas.microsoft.com/office/drawing/2014/main" id="{415557BC-5AE8-FD93-A789-B95C1CF55D6B}"/>
                </a:ext>
              </a:extLst>
            </p:cNvPr>
            <p:cNvSpPr/>
            <p:nvPr/>
          </p:nvSpPr>
          <p:spPr>
            <a:xfrm>
              <a:off x="4488235" y="1697130"/>
              <a:ext cx="70829" cy="158525"/>
            </a:xfrm>
            <a:custGeom>
              <a:avLst/>
              <a:gdLst/>
              <a:ahLst/>
              <a:cxnLst/>
              <a:rect l="l" t="t" r="r" b="b"/>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1" name="Google Shape;426;p10">
              <a:extLst>
                <a:ext uri="{FF2B5EF4-FFF2-40B4-BE49-F238E27FC236}">
                  <a16:creationId xmlns:a16="http://schemas.microsoft.com/office/drawing/2014/main" id="{6D42EAC5-B461-9E9F-B18C-D0B9AED2A211}"/>
                </a:ext>
              </a:extLst>
            </p:cNvPr>
            <p:cNvSpPr/>
            <p:nvPr/>
          </p:nvSpPr>
          <p:spPr>
            <a:xfrm>
              <a:off x="4474743" y="1806748"/>
              <a:ext cx="55651" cy="91067"/>
            </a:xfrm>
            <a:custGeom>
              <a:avLst/>
              <a:gdLst/>
              <a:ahLst/>
              <a:cxnLst/>
              <a:rect l="l" t="t" r="r" b="b"/>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2" name="Google Shape;427;p10">
              <a:extLst>
                <a:ext uri="{FF2B5EF4-FFF2-40B4-BE49-F238E27FC236}">
                  <a16:creationId xmlns:a16="http://schemas.microsoft.com/office/drawing/2014/main" id="{17799264-0CAE-B0F9-5B13-B08A51ACE1F2}"/>
                </a:ext>
              </a:extLst>
            </p:cNvPr>
            <p:cNvSpPr/>
            <p:nvPr/>
          </p:nvSpPr>
          <p:spPr>
            <a:xfrm>
              <a:off x="4204913" y="1654968"/>
              <a:ext cx="317051" cy="205745"/>
            </a:xfrm>
            <a:custGeom>
              <a:avLst/>
              <a:gdLst/>
              <a:ahLst/>
              <a:cxnLst/>
              <a:rect l="l" t="t" r="r" b="b"/>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3" name="Google Shape;428;p10">
              <a:extLst>
                <a:ext uri="{FF2B5EF4-FFF2-40B4-BE49-F238E27FC236}">
                  <a16:creationId xmlns:a16="http://schemas.microsoft.com/office/drawing/2014/main" id="{6E47AD34-0FF6-8124-2206-AF511826926F}"/>
                </a:ext>
              </a:extLst>
            </p:cNvPr>
            <p:cNvSpPr/>
            <p:nvPr/>
          </p:nvSpPr>
          <p:spPr>
            <a:xfrm>
              <a:off x="3908099" y="2479639"/>
              <a:ext cx="490753" cy="384509"/>
            </a:xfrm>
            <a:custGeom>
              <a:avLst/>
              <a:gdLst/>
              <a:ahLst/>
              <a:cxnLst/>
              <a:rect l="l" t="t" r="r" b="b"/>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4" name="Google Shape;429;p10">
              <a:extLst>
                <a:ext uri="{FF2B5EF4-FFF2-40B4-BE49-F238E27FC236}">
                  <a16:creationId xmlns:a16="http://schemas.microsoft.com/office/drawing/2014/main" id="{FED04FB1-BFCB-FD2E-D009-7CA58A9AD9F4}"/>
                </a:ext>
              </a:extLst>
            </p:cNvPr>
            <p:cNvSpPr/>
            <p:nvPr/>
          </p:nvSpPr>
          <p:spPr>
            <a:xfrm>
              <a:off x="3526963" y="2378452"/>
              <a:ext cx="306933" cy="271518"/>
            </a:xfrm>
            <a:custGeom>
              <a:avLst/>
              <a:gdLst/>
              <a:ahLst/>
              <a:cxnLst/>
              <a:rect l="l" t="t" r="r" b="b"/>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5" name="Google Shape;430;p10">
              <a:extLst>
                <a:ext uri="{FF2B5EF4-FFF2-40B4-BE49-F238E27FC236}">
                  <a16:creationId xmlns:a16="http://schemas.microsoft.com/office/drawing/2014/main" id="{0BFC0127-D698-643D-90A1-FEF8BCD6B18B}"/>
                </a:ext>
              </a:extLst>
            </p:cNvPr>
            <p:cNvSpPr/>
            <p:nvPr/>
          </p:nvSpPr>
          <p:spPr>
            <a:xfrm>
              <a:off x="3489860" y="2135605"/>
              <a:ext cx="274889" cy="247907"/>
            </a:xfrm>
            <a:custGeom>
              <a:avLst/>
              <a:gdLst/>
              <a:ahLst/>
              <a:cxnLst/>
              <a:rect l="l" t="t" r="r" b="b"/>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6" name="Google Shape;431;p10">
              <a:extLst>
                <a:ext uri="{FF2B5EF4-FFF2-40B4-BE49-F238E27FC236}">
                  <a16:creationId xmlns:a16="http://schemas.microsoft.com/office/drawing/2014/main" id="{2ACEF02B-D985-C114-2B4F-6B399D9B0F52}"/>
                </a:ext>
              </a:extLst>
            </p:cNvPr>
            <p:cNvSpPr/>
            <p:nvPr/>
          </p:nvSpPr>
          <p:spPr>
            <a:xfrm>
              <a:off x="3736082" y="2085012"/>
              <a:ext cx="465457" cy="151778"/>
            </a:xfrm>
            <a:custGeom>
              <a:avLst/>
              <a:gdLst/>
              <a:ahLst/>
              <a:cxnLst/>
              <a:rect l="l" t="t" r="r" b="b"/>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7" name="Google Shape;432;p10">
              <a:extLst>
                <a:ext uri="{FF2B5EF4-FFF2-40B4-BE49-F238E27FC236}">
                  <a16:creationId xmlns:a16="http://schemas.microsoft.com/office/drawing/2014/main" id="{9DE95895-2C21-74DB-C77C-F7AD2EE59643}"/>
                </a:ext>
              </a:extLst>
            </p:cNvPr>
            <p:cNvSpPr/>
            <p:nvPr/>
          </p:nvSpPr>
          <p:spPr>
            <a:xfrm>
              <a:off x="4066625" y="2034418"/>
              <a:ext cx="465457" cy="205745"/>
            </a:xfrm>
            <a:custGeom>
              <a:avLst/>
              <a:gdLst/>
              <a:ahLst/>
              <a:cxnLst/>
              <a:rect l="l" t="t" r="r" b="b"/>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88" name="Google Shape;433;p10">
              <a:extLst>
                <a:ext uri="{FF2B5EF4-FFF2-40B4-BE49-F238E27FC236}">
                  <a16:creationId xmlns:a16="http://schemas.microsoft.com/office/drawing/2014/main" id="{19D8DE06-D6D8-F2D7-0E41-D5E210FF17B9}"/>
                </a:ext>
              </a:extLst>
            </p:cNvPr>
            <p:cNvSpPr/>
            <p:nvPr/>
          </p:nvSpPr>
          <p:spPr>
            <a:xfrm>
              <a:off x="3999167" y="2203063"/>
              <a:ext cx="286694" cy="308619"/>
            </a:xfrm>
            <a:custGeom>
              <a:avLst/>
              <a:gdLst/>
              <a:ahLst/>
              <a:cxnLst/>
              <a:rect l="l" t="t" r="r" b="b"/>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9F9EA2"/>
                </a:solidFill>
                <a:latin typeface="Open Sans Light"/>
                <a:ea typeface="Open Sans Light"/>
                <a:cs typeface="Open Sans Light"/>
                <a:sym typeface="Open Sans Light"/>
              </a:endParaRPr>
            </a:p>
          </p:txBody>
        </p:sp>
        <p:sp>
          <p:nvSpPr>
            <p:cNvPr id="89" name="Google Shape;434;p10">
              <a:extLst>
                <a:ext uri="{FF2B5EF4-FFF2-40B4-BE49-F238E27FC236}">
                  <a16:creationId xmlns:a16="http://schemas.microsoft.com/office/drawing/2014/main" id="{0385B6C3-32E0-9F33-04A3-F5D490EB5F46}"/>
                </a:ext>
              </a:extLst>
            </p:cNvPr>
            <p:cNvSpPr/>
            <p:nvPr/>
          </p:nvSpPr>
          <p:spPr>
            <a:xfrm>
              <a:off x="4093607" y="1860714"/>
              <a:ext cx="418238" cy="234415"/>
            </a:xfrm>
            <a:custGeom>
              <a:avLst/>
              <a:gdLst/>
              <a:ahLst/>
              <a:cxnLst/>
              <a:rect l="l" t="t" r="r" b="b"/>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0" name="Google Shape;435;p10">
              <a:extLst>
                <a:ext uri="{FF2B5EF4-FFF2-40B4-BE49-F238E27FC236}">
                  <a16:creationId xmlns:a16="http://schemas.microsoft.com/office/drawing/2014/main" id="{7E53E49A-6CB3-021A-3FFB-706E753745BA}"/>
                </a:ext>
              </a:extLst>
            </p:cNvPr>
            <p:cNvSpPr/>
            <p:nvPr/>
          </p:nvSpPr>
          <p:spPr>
            <a:xfrm>
              <a:off x="4130708" y="2177765"/>
              <a:ext cx="269831" cy="209119"/>
            </a:xfrm>
            <a:custGeom>
              <a:avLst/>
              <a:gdLst/>
              <a:ahLst/>
              <a:cxnLst/>
              <a:rect l="l" t="t" r="r" b="b"/>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1" name="Google Shape;436;p10">
              <a:extLst>
                <a:ext uri="{FF2B5EF4-FFF2-40B4-BE49-F238E27FC236}">
                  <a16:creationId xmlns:a16="http://schemas.microsoft.com/office/drawing/2014/main" id="{6DB4D930-E259-9241-1338-DE5CAE612EA7}"/>
                </a:ext>
              </a:extLst>
            </p:cNvPr>
            <p:cNvSpPr/>
            <p:nvPr/>
          </p:nvSpPr>
          <p:spPr>
            <a:xfrm>
              <a:off x="3852446" y="2216554"/>
              <a:ext cx="212491" cy="340660"/>
            </a:xfrm>
            <a:custGeom>
              <a:avLst/>
              <a:gdLst/>
              <a:ahLst/>
              <a:cxnLst/>
              <a:rect l="l" t="t" r="r" b="b"/>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2" name="Google Shape;437;p10">
              <a:extLst>
                <a:ext uri="{FF2B5EF4-FFF2-40B4-BE49-F238E27FC236}">
                  <a16:creationId xmlns:a16="http://schemas.microsoft.com/office/drawing/2014/main" id="{521B22A8-28FF-72FC-E5A3-ABC905A48497}"/>
                </a:ext>
              </a:extLst>
            </p:cNvPr>
            <p:cNvSpPr/>
            <p:nvPr/>
          </p:nvSpPr>
          <p:spPr>
            <a:xfrm>
              <a:off x="3666936" y="2228358"/>
              <a:ext cx="195628" cy="342347"/>
            </a:xfrm>
            <a:custGeom>
              <a:avLst/>
              <a:gdLst/>
              <a:ahLst/>
              <a:cxnLst/>
              <a:rect l="l" t="t" r="r" b="b"/>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3" name="Google Shape;438;p10">
              <a:extLst>
                <a:ext uri="{FF2B5EF4-FFF2-40B4-BE49-F238E27FC236}">
                  <a16:creationId xmlns:a16="http://schemas.microsoft.com/office/drawing/2014/main" id="{B79A4E9E-6CF0-7AD2-122B-D22D7D8A1D91}"/>
                </a:ext>
              </a:extLst>
            </p:cNvPr>
            <p:cNvSpPr/>
            <p:nvPr/>
          </p:nvSpPr>
          <p:spPr>
            <a:xfrm>
              <a:off x="4284175" y="1815180"/>
              <a:ext cx="242848" cy="177077"/>
            </a:xfrm>
            <a:custGeom>
              <a:avLst/>
              <a:gdLst/>
              <a:ahLst/>
              <a:cxnLst/>
              <a:rect l="l" t="t" r="r" b="b"/>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4" name="Google Shape;439;p10">
              <a:extLst>
                <a:ext uri="{FF2B5EF4-FFF2-40B4-BE49-F238E27FC236}">
                  <a16:creationId xmlns:a16="http://schemas.microsoft.com/office/drawing/2014/main" id="{77DC1FD9-5FCE-38CC-0317-90E529C2BC6A}"/>
                </a:ext>
              </a:extLst>
            </p:cNvPr>
            <p:cNvSpPr/>
            <p:nvPr/>
          </p:nvSpPr>
          <p:spPr>
            <a:xfrm>
              <a:off x="4135768" y="1794944"/>
              <a:ext cx="249594" cy="246220"/>
            </a:xfrm>
            <a:custGeom>
              <a:avLst/>
              <a:gdLst/>
              <a:ahLst/>
              <a:cxnLst/>
              <a:rect l="l" t="t" r="r" b="b"/>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5" name="Google Shape;440;p10">
              <a:extLst>
                <a:ext uri="{FF2B5EF4-FFF2-40B4-BE49-F238E27FC236}">
                  <a16:creationId xmlns:a16="http://schemas.microsoft.com/office/drawing/2014/main" id="{C8CBB019-DD69-5BD3-3580-8E1D7E5165B2}"/>
                </a:ext>
              </a:extLst>
            </p:cNvPr>
            <p:cNvSpPr/>
            <p:nvPr/>
          </p:nvSpPr>
          <p:spPr>
            <a:xfrm>
              <a:off x="3769810" y="1926486"/>
              <a:ext cx="397999" cy="205745"/>
            </a:xfrm>
            <a:custGeom>
              <a:avLst/>
              <a:gdLst/>
              <a:ahLst/>
              <a:cxnLst/>
              <a:rect l="l" t="t" r="r" b="b"/>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6" name="Google Shape;441;p10">
              <a:extLst>
                <a:ext uri="{FF2B5EF4-FFF2-40B4-BE49-F238E27FC236}">
                  <a16:creationId xmlns:a16="http://schemas.microsoft.com/office/drawing/2014/main" id="{2A9B2BFC-DB10-CA3F-2760-75273865EBF9}"/>
                </a:ext>
              </a:extLst>
            </p:cNvPr>
            <p:cNvSpPr/>
            <p:nvPr/>
          </p:nvSpPr>
          <p:spPr>
            <a:xfrm>
              <a:off x="3430835" y="1853969"/>
              <a:ext cx="362584" cy="315364"/>
            </a:xfrm>
            <a:custGeom>
              <a:avLst/>
              <a:gdLst/>
              <a:ahLst/>
              <a:cxnLst/>
              <a:rect l="l" t="t" r="r" b="b"/>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97" name="Google Shape;442;p10">
              <a:extLst>
                <a:ext uri="{FF2B5EF4-FFF2-40B4-BE49-F238E27FC236}">
                  <a16:creationId xmlns:a16="http://schemas.microsoft.com/office/drawing/2014/main" id="{C7544E9F-8314-B17C-D112-6D04B8DD929F}"/>
                </a:ext>
              </a:extLst>
            </p:cNvPr>
            <p:cNvSpPr/>
            <p:nvPr/>
          </p:nvSpPr>
          <p:spPr>
            <a:xfrm>
              <a:off x="3366750" y="1248536"/>
              <a:ext cx="350780" cy="408118"/>
            </a:xfrm>
            <a:custGeom>
              <a:avLst/>
              <a:gdLst/>
              <a:ahLst/>
              <a:cxnLst/>
              <a:rect l="l" t="t" r="r" b="b"/>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cxnSp>
          <p:nvCxnSpPr>
            <p:cNvPr id="98" name="Google Shape;443;p10">
              <a:extLst>
                <a:ext uri="{FF2B5EF4-FFF2-40B4-BE49-F238E27FC236}">
                  <a16:creationId xmlns:a16="http://schemas.microsoft.com/office/drawing/2014/main" id="{D18AFAB0-2BF0-08D9-802C-17A7A9D71F91}"/>
                </a:ext>
              </a:extLst>
            </p:cNvPr>
            <p:cNvCxnSpPr/>
            <p:nvPr/>
          </p:nvCxnSpPr>
          <p:spPr>
            <a:xfrm>
              <a:off x="3606225" y="1442477"/>
              <a:ext cx="0" cy="0"/>
            </a:xfrm>
            <a:prstGeom prst="straightConnector1">
              <a:avLst/>
            </a:prstGeom>
            <a:noFill/>
            <a:ln w="25400" cap="flat" cmpd="sng">
              <a:solidFill>
                <a:schemeClr val="lt1"/>
              </a:solidFill>
              <a:prstDash val="solid"/>
              <a:round/>
              <a:headEnd type="none" w="sm" len="sm"/>
              <a:tailEnd type="none" w="sm" len="sm"/>
            </a:ln>
          </p:spPr>
        </p:cxnSp>
        <p:cxnSp>
          <p:nvCxnSpPr>
            <p:cNvPr id="99" name="Google Shape;444;p10">
              <a:extLst>
                <a:ext uri="{FF2B5EF4-FFF2-40B4-BE49-F238E27FC236}">
                  <a16:creationId xmlns:a16="http://schemas.microsoft.com/office/drawing/2014/main" id="{6EC4667E-E8ED-8C72-DA59-AE9F9A0050DB}"/>
                </a:ext>
              </a:extLst>
            </p:cNvPr>
            <p:cNvCxnSpPr/>
            <p:nvPr/>
          </p:nvCxnSpPr>
          <p:spPr>
            <a:xfrm>
              <a:off x="3606225" y="1442477"/>
              <a:ext cx="0" cy="0"/>
            </a:xfrm>
            <a:prstGeom prst="straightConnector1">
              <a:avLst/>
            </a:prstGeom>
            <a:noFill/>
            <a:ln w="25400" cap="flat" cmpd="sng">
              <a:solidFill>
                <a:schemeClr val="lt1"/>
              </a:solidFill>
              <a:prstDash val="solid"/>
              <a:miter lim="8000"/>
              <a:headEnd type="none" w="sm" len="sm"/>
              <a:tailEnd type="none" w="sm" len="sm"/>
            </a:ln>
          </p:spPr>
        </p:cxnSp>
        <p:sp>
          <p:nvSpPr>
            <p:cNvPr id="100" name="Google Shape;445;p10">
              <a:extLst>
                <a:ext uri="{FF2B5EF4-FFF2-40B4-BE49-F238E27FC236}">
                  <a16:creationId xmlns:a16="http://schemas.microsoft.com/office/drawing/2014/main" id="{487BDA55-7FA8-B622-9F97-3D911869DDE9}"/>
                </a:ext>
              </a:extLst>
            </p:cNvPr>
            <p:cNvSpPr/>
            <p:nvPr/>
          </p:nvSpPr>
          <p:spPr>
            <a:xfrm>
              <a:off x="3688861" y="1368273"/>
              <a:ext cx="409805" cy="386195"/>
            </a:xfrm>
            <a:custGeom>
              <a:avLst/>
              <a:gdLst/>
              <a:ahLst/>
              <a:cxnLst/>
              <a:rect l="l" t="t" r="r" b="b"/>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101" name="Google Shape;446;p10">
              <a:extLst>
                <a:ext uri="{FF2B5EF4-FFF2-40B4-BE49-F238E27FC236}">
                  <a16:creationId xmlns:a16="http://schemas.microsoft.com/office/drawing/2014/main" id="{657586BF-DA34-601D-728D-E18349BE1ABB}"/>
                </a:ext>
              </a:extLst>
            </p:cNvPr>
            <p:cNvSpPr/>
            <p:nvPr/>
          </p:nvSpPr>
          <p:spPr>
            <a:xfrm>
              <a:off x="3572496" y="1413807"/>
              <a:ext cx="286694" cy="305247"/>
            </a:xfrm>
            <a:custGeom>
              <a:avLst/>
              <a:gdLst/>
              <a:ahLst/>
              <a:cxnLst/>
              <a:rect l="l" t="t" r="r" b="b"/>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102" name="Google Shape;447;p10">
              <a:extLst>
                <a:ext uri="{FF2B5EF4-FFF2-40B4-BE49-F238E27FC236}">
                  <a16:creationId xmlns:a16="http://schemas.microsoft.com/office/drawing/2014/main" id="{1DCD19E7-8846-B75E-9F03-326857DEF718}"/>
                </a:ext>
              </a:extLst>
            </p:cNvPr>
            <p:cNvSpPr/>
            <p:nvPr/>
          </p:nvSpPr>
          <p:spPr>
            <a:xfrm>
              <a:off x="3992421" y="1702188"/>
              <a:ext cx="229356" cy="263085"/>
            </a:xfrm>
            <a:custGeom>
              <a:avLst/>
              <a:gdLst/>
              <a:ahLst/>
              <a:cxnLst/>
              <a:rect l="l" t="t" r="r" b="b"/>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103" name="Google Shape;448;p10">
              <a:extLst>
                <a:ext uri="{FF2B5EF4-FFF2-40B4-BE49-F238E27FC236}">
                  <a16:creationId xmlns:a16="http://schemas.microsoft.com/office/drawing/2014/main" id="{AAF8BF2F-28FB-20E6-5FF5-6EED32730EF9}"/>
                </a:ext>
              </a:extLst>
            </p:cNvPr>
            <p:cNvSpPr/>
            <p:nvPr/>
          </p:nvSpPr>
          <p:spPr>
            <a:xfrm>
              <a:off x="3844014" y="1747723"/>
              <a:ext cx="168644" cy="290068"/>
            </a:xfrm>
            <a:custGeom>
              <a:avLst/>
              <a:gdLst/>
              <a:ahLst/>
              <a:cxnLst/>
              <a:rect l="l" t="t" r="r" b="b"/>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104" name="Google Shape;449;p10">
              <a:extLst>
                <a:ext uri="{FF2B5EF4-FFF2-40B4-BE49-F238E27FC236}">
                  <a16:creationId xmlns:a16="http://schemas.microsoft.com/office/drawing/2014/main" id="{AA19471A-B7CE-ED35-CEDC-EA86FD22AFDC}"/>
                </a:ext>
              </a:extLst>
            </p:cNvPr>
            <p:cNvSpPr/>
            <p:nvPr/>
          </p:nvSpPr>
          <p:spPr>
            <a:xfrm>
              <a:off x="3653446" y="1710621"/>
              <a:ext cx="217551" cy="381136"/>
            </a:xfrm>
            <a:custGeom>
              <a:avLst/>
              <a:gdLst/>
              <a:ahLst/>
              <a:cxnLst/>
              <a:rect l="l" t="t" r="r" b="b"/>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sp>
          <p:nvSpPr>
            <p:cNvPr id="105" name="Google Shape;450;p10">
              <a:extLst>
                <a:ext uri="{FF2B5EF4-FFF2-40B4-BE49-F238E27FC236}">
                  <a16:creationId xmlns:a16="http://schemas.microsoft.com/office/drawing/2014/main" id="{1AAAE593-2A9F-E834-87AA-DEA2130B422B}"/>
                </a:ext>
              </a:extLst>
            </p:cNvPr>
            <p:cNvSpPr/>
            <p:nvPr/>
          </p:nvSpPr>
          <p:spPr>
            <a:xfrm>
              <a:off x="3386988" y="1626298"/>
              <a:ext cx="330542" cy="242848"/>
            </a:xfrm>
            <a:custGeom>
              <a:avLst/>
              <a:gdLst/>
              <a:ahLst/>
              <a:cxnLst/>
              <a:rect l="l" t="t" r="r" b="b"/>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D8D8D8"/>
            </a:solidFill>
            <a:ln w="25400" cap="flat" cmpd="sng">
              <a:solidFill>
                <a:schemeClr val="lt1"/>
              </a:solidFill>
              <a:prstDash val="solid"/>
              <a:miter lim="8000"/>
              <a:headEnd type="none" w="sm" len="sm"/>
              <a:tailEnd type="none" w="sm" len="sm"/>
            </a:ln>
          </p:spPr>
          <p:txBody>
            <a:bodyPr spcFirstLastPara="1" wrap="square" lIns="34275" tIns="17125" rIns="34275" bIns="171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endParaRPr sz="1350">
                <a:solidFill>
                  <a:srgbClr val="7F7F7F"/>
                </a:solidFill>
                <a:latin typeface="Open Sans Light"/>
                <a:ea typeface="Open Sans Light"/>
                <a:cs typeface="Open Sans Light"/>
                <a:sym typeface="Open Sans Light"/>
              </a:endParaRPr>
            </a:p>
          </p:txBody>
        </p:sp>
      </p:grpSp>
      <p:pic>
        <p:nvPicPr>
          <p:cNvPr id="8" name="Google Shape;451;p10">
            <a:extLst>
              <a:ext uri="{FF2B5EF4-FFF2-40B4-BE49-F238E27FC236}">
                <a16:creationId xmlns:a16="http://schemas.microsoft.com/office/drawing/2014/main" id="{196ED75B-8BBA-2015-1EF2-BFE87A856B16}"/>
              </a:ext>
            </a:extLst>
          </p:cNvPr>
          <p:cNvPicPr preferRelativeResize="0"/>
          <p:nvPr/>
        </p:nvPicPr>
        <p:blipFill rotWithShape="1">
          <a:blip r:embed="rId3">
            <a:alphaModFix/>
          </a:blip>
          <a:srcRect/>
          <a:stretch/>
        </p:blipFill>
        <p:spPr>
          <a:xfrm>
            <a:off x="2520685" y="4089177"/>
            <a:ext cx="294706" cy="294706"/>
          </a:xfrm>
          <a:prstGeom prst="rect">
            <a:avLst/>
          </a:prstGeom>
          <a:noFill/>
          <a:ln>
            <a:noFill/>
          </a:ln>
        </p:spPr>
      </p:pic>
      <p:pic>
        <p:nvPicPr>
          <p:cNvPr id="14" name="Google Shape;452;p10">
            <a:extLst>
              <a:ext uri="{FF2B5EF4-FFF2-40B4-BE49-F238E27FC236}">
                <a16:creationId xmlns:a16="http://schemas.microsoft.com/office/drawing/2014/main" id="{9312A5B3-B572-BCEC-70A7-3BCA0628BF37}"/>
              </a:ext>
            </a:extLst>
          </p:cNvPr>
          <p:cNvPicPr preferRelativeResize="0"/>
          <p:nvPr/>
        </p:nvPicPr>
        <p:blipFill rotWithShape="1">
          <a:blip r:embed="rId3">
            <a:alphaModFix/>
          </a:blip>
          <a:srcRect/>
          <a:stretch/>
        </p:blipFill>
        <p:spPr>
          <a:xfrm>
            <a:off x="4334845" y="3298131"/>
            <a:ext cx="294706" cy="294706"/>
          </a:xfrm>
          <a:prstGeom prst="rect">
            <a:avLst/>
          </a:prstGeom>
          <a:noFill/>
          <a:ln>
            <a:noFill/>
          </a:ln>
        </p:spPr>
      </p:pic>
      <p:pic>
        <p:nvPicPr>
          <p:cNvPr id="15" name="Google Shape;453;p10">
            <a:extLst>
              <a:ext uri="{FF2B5EF4-FFF2-40B4-BE49-F238E27FC236}">
                <a16:creationId xmlns:a16="http://schemas.microsoft.com/office/drawing/2014/main" id="{AA2FFE2F-12DD-6B5A-3774-745A922B8D6A}"/>
              </a:ext>
            </a:extLst>
          </p:cNvPr>
          <p:cNvPicPr preferRelativeResize="0"/>
          <p:nvPr/>
        </p:nvPicPr>
        <p:blipFill rotWithShape="1">
          <a:blip r:embed="rId3">
            <a:alphaModFix/>
          </a:blip>
          <a:srcRect/>
          <a:stretch/>
        </p:blipFill>
        <p:spPr>
          <a:xfrm>
            <a:off x="8128920" y="5466593"/>
            <a:ext cx="294706" cy="294706"/>
          </a:xfrm>
          <a:prstGeom prst="rect">
            <a:avLst/>
          </a:prstGeom>
          <a:noFill/>
          <a:ln>
            <a:noFill/>
          </a:ln>
        </p:spPr>
      </p:pic>
      <p:pic>
        <p:nvPicPr>
          <p:cNvPr id="16" name="Google Shape;454;p10">
            <a:extLst>
              <a:ext uri="{FF2B5EF4-FFF2-40B4-BE49-F238E27FC236}">
                <a16:creationId xmlns:a16="http://schemas.microsoft.com/office/drawing/2014/main" id="{9A167B17-81F4-FE95-4764-1ED7FD8ADF3A}"/>
              </a:ext>
            </a:extLst>
          </p:cNvPr>
          <p:cNvPicPr preferRelativeResize="0"/>
          <p:nvPr/>
        </p:nvPicPr>
        <p:blipFill rotWithShape="1">
          <a:blip r:embed="rId3">
            <a:alphaModFix/>
          </a:blip>
          <a:srcRect/>
          <a:stretch/>
        </p:blipFill>
        <p:spPr>
          <a:xfrm>
            <a:off x="8910076" y="2375184"/>
            <a:ext cx="294706" cy="294706"/>
          </a:xfrm>
          <a:prstGeom prst="rect">
            <a:avLst/>
          </a:prstGeom>
          <a:noFill/>
          <a:ln>
            <a:noFill/>
          </a:ln>
        </p:spPr>
      </p:pic>
      <p:pic>
        <p:nvPicPr>
          <p:cNvPr id="18" name="Google Shape;457;p10">
            <a:extLst>
              <a:ext uri="{FF2B5EF4-FFF2-40B4-BE49-F238E27FC236}">
                <a16:creationId xmlns:a16="http://schemas.microsoft.com/office/drawing/2014/main" id="{ADA7D490-CE27-2FF0-6E3A-259395C98BA8}"/>
              </a:ext>
            </a:extLst>
          </p:cNvPr>
          <p:cNvPicPr preferRelativeResize="0"/>
          <p:nvPr/>
        </p:nvPicPr>
        <p:blipFill rotWithShape="1">
          <a:blip r:embed="rId3">
            <a:alphaModFix/>
          </a:blip>
          <a:srcRect/>
          <a:stretch/>
        </p:blipFill>
        <p:spPr>
          <a:xfrm>
            <a:off x="8645684" y="2740559"/>
            <a:ext cx="294706" cy="294706"/>
          </a:xfrm>
          <a:prstGeom prst="rect">
            <a:avLst/>
          </a:prstGeom>
          <a:noFill/>
          <a:ln>
            <a:noFill/>
          </a:ln>
        </p:spPr>
      </p:pic>
      <p:pic>
        <p:nvPicPr>
          <p:cNvPr id="19" name="Google Shape;458;p10">
            <a:extLst>
              <a:ext uri="{FF2B5EF4-FFF2-40B4-BE49-F238E27FC236}">
                <a16:creationId xmlns:a16="http://schemas.microsoft.com/office/drawing/2014/main" id="{7D19F9A4-9CF3-E28B-11DD-4D4AD80CA2CC}"/>
              </a:ext>
            </a:extLst>
          </p:cNvPr>
          <p:cNvPicPr preferRelativeResize="0"/>
          <p:nvPr/>
        </p:nvPicPr>
        <p:blipFill rotWithShape="1">
          <a:blip r:embed="rId3">
            <a:alphaModFix/>
          </a:blip>
          <a:srcRect/>
          <a:stretch/>
        </p:blipFill>
        <p:spPr>
          <a:xfrm>
            <a:off x="7828314" y="3760646"/>
            <a:ext cx="294706" cy="294706"/>
          </a:xfrm>
          <a:prstGeom prst="rect">
            <a:avLst/>
          </a:prstGeom>
          <a:noFill/>
          <a:ln>
            <a:noFill/>
          </a:ln>
        </p:spPr>
      </p:pic>
      <p:pic>
        <p:nvPicPr>
          <p:cNvPr id="20" name="Google Shape;459;p10">
            <a:extLst>
              <a:ext uri="{FF2B5EF4-FFF2-40B4-BE49-F238E27FC236}">
                <a16:creationId xmlns:a16="http://schemas.microsoft.com/office/drawing/2014/main" id="{EEDB7EF7-8104-0EDF-8D12-3162FC2DB876}"/>
              </a:ext>
            </a:extLst>
          </p:cNvPr>
          <p:cNvPicPr preferRelativeResize="0"/>
          <p:nvPr/>
        </p:nvPicPr>
        <p:blipFill rotWithShape="1">
          <a:blip r:embed="rId3">
            <a:alphaModFix/>
          </a:blip>
          <a:srcRect/>
          <a:stretch/>
        </p:blipFill>
        <p:spPr>
          <a:xfrm>
            <a:off x="8710811" y="2533950"/>
            <a:ext cx="294706" cy="294706"/>
          </a:xfrm>
          <a:prstGeom prst="rect">
            <a:avLst/>
          </a:prstGeom>
          <a:noFill/>
          <a:ln>
            <a:noFill/>
          </a:ln>
        </p:spPr>
      </p:pic>
      <p:pic>
        <p:nvPicPr>
          <p:cNvPr id="21" name="Google Shape;460;p10">
            <a:extLst>
              <a:ext uri="{FF2B5EF4-FFF2-40B4-BE49-F238E27FC236}">
                <a16:creationId xmlns:a16="http://schemas.microsoft.com/office/drawing/2014/main" id="{7CF9664E-91AF-661E-B80F-9E9C682B2B17}"/>
              </a:ext>
            </a:extLst>
          </p:cNvPr>
          <p:cNvPicPr preferRelativeResize="0"/>
          <p:nvPr/>
        </p:nvPicPr>
        <p:blipFill rotWithShape="1">
          <a:blip r:embed="rId4">
            <a:alphaModFix/>
          </a:blip>
          <a:srcRect/>
          <a:stretch/>
        </p:blipFill>
        <p:spPr>
          <a:xfrm>
            <a:off x="9048187" y="6253693"/>
            <a:ext cx="160202" cy="53401"/>
          </a:xfrm>
          <a:prstGeom prst="rect">
            <a:avLst/>
          </a:prstGeom>
          <a:noFill/>
          <a:ln>
            <a:noFill/>
          </a:ln>
        </p:spPr>
      </p:pic>
      <p:pic>
        <p:nvPicPr>
          <p:cNvPr id="22" name="Google Shape;461;p10">
            <a:extLst>
              <a:ext uri="{FF2B5EF4-FFF2-40B4-BE49-F238E27FC236}">
                <a16:creationId xmlns:a16="http://schemas.microsoft.com/office/drawing/2014/main" id="{87FCF501-F141-E67D-E2EE-27CAC71D2CCF}"/>
              </a:ext>
            </a:extLst>
          </p:cNvPr>
          <p:cNvPicPr preferRelativeResize="0"/>
          <p:nvPr/>
        </p:nvPicPr>
        <p:blipFill rotWithShape="1">
          <a:blip r:embed="rId3">
            <a:alphaModFix/>
          </a:blip>
          <a:srcRect/>
          <a:stretch/>
        </p:blipFill>
        <p:spPr>
          <a:xfrm>
            <a:off x="9014111" y="5980278"/>
            <a:ext cx="294706" cy="294706"/>
          </a:xfrm>
          <a:prstGeom prst="rect">
            <a:avLst/>
          </a:prstGeom>
          <a:noFill/>
          <a:ln>
            <a:noFill/>
          </a:ln>
        </p:spPr>
      </p:pic>
      <p:sp>
        <p:nvSpPr>
          <p:cNvPr id="23" name="Google Shape;462;p10">
            <a:extLst>
              <a:ext uri="{FF2B5EF4-FFF2-40B4-BE49-F238E27FC236}">
                <a16:creationId xmlns:a16="http://schemas.microsoft.com/office/drawing/2014/main" id="{A33E474A-0A2A-3320-EB05-0836C1196F4C}"/>
              </a:ext>
            </a:extLst>
          </p:cNvPr>
          <p:cNvSpPr txBox="1"/>
          <p:nvPr/>
        </p:nvSpPr>
        <p:spPr>
          <a:xfrm>
            <a:off x="8683088" y="5390040"/>
            <a:ext cx="1463040" cy="29828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Empower U, Inc.</a:t>
            </a:r>
            <a:endParaRPr/>
          </a:p>
        </p:txBody>
      </p:sp>
      <p:sp>
        <p:nvSpPr>
          <p:cNvPr id="24" name="Google Shape;463;p10">
            <a:extLst>
              <a:ext uri="{FF2B5EF4-FFF2-40B4-BE49-F238E27FC236}">
                <a16:creationId xmlns:a16="http://schemas.microsoft.com/office/drawing/2014/main" id="{AD03240E-6033-A8A9-D992-50B7EF3329F4}"/>
              </a:ext>
            </a:extLst>
          </p:cNvPr>
          <p:cNvSpPr txBox="1"/>
          <p:nvPr/>
        </p:nvSpPr>
        <p:spPr>
          <a:xfrm>
            <a:off x="6589021" y="6321031"/>
            <a:ext cx="2037749" cy="29828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Centro Ararat, Inc.</a:t>
            </a:r>
            <a:endParaRPr/>
          </a:p>
        </p:txBody>
      </p:sp>
      <p:sp>
        <p:nvSpPr>
          <p:cNvPr id="25" name="Google Shape;464;p10">
            <a:extLst>
              <a:ext uri="{FF2B5EF4-FFF2-40B4-BE49-F238E27FC236}">
                <a16:creationId xmlns:a16="http://schemas.microsoft.com/office/drawing/2014/main" id="{7F11C5CD-475A-9437-559D-55752211EB7F}"/>
              </a:ext>
            </a:extLst>
          </p:cNvPr>
          <p:cNvSpPr txBox="1"/>
          <p:nvPr/>
        </p:nvSpPr>
        <p:spPr>
          <a:xfrm>
            <a:off x="8801871" y="4213632"/>
            <a:ext cx="2037749" cy="519886"/>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Wake Forest University Health Sciences</a:t>
            </a:r>
            <a:endParaRPr/>
          </a:p>
        </p:txBody>
      </p:sp>
      <p:sp>
        <p:nvSpPr>
          <p:cNvPr id="26" name="Google Shape;465;p10">
            <a:extLst>
              <a:ext uri="{FF2B5EF4-FFF2-40B4-BE49-F238E27FC236}">
                <a16:creationId xmlns:a16="http://schemas.microsoft.com/office/drawing/2014/main" id="{08790F31-5B5A-3D63-CE49-1A489137FB07}"/>
              </a:ext>
            </a:extLst>
          </p:cNvPr>
          <p:cNvSpPr txBox="1"/>
          <p:nvPr/>
        </p:nvSpPr>
        <p:spPr>
          <a:xfrm>
            <a:off x="9244941" y="3680358"/>
            <a:ext cx="2037330" cy="29828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Mount Sinai Beth Israel</a:t>
            </a:r>
            <a:endParaRPr/>
          </a:p>
        </p:txBody>
      </p:sp>
      <p:sp>
        <p:nvSpPr>
          <p:cNvPr id="27" name="Google Shape;466;p10">
            <a:extLst>
              <a:ext uri="{FF2B5EF4-FFF2-40B4-BE49-F238E27FC236}">
                <a16:creationId xmlns:a16="http://schemas.microsoft.com/office/drawing/2014/main" id="{16943B12-AFE4-9532-CAAC-81CDF1CB6535}"/>
              </a:ext>
            </a:extLst>
          </p:cNvPr>
          <p:cNvSpPr txBox="1"/>
          <p:nvPr/>
        </p:nvSpPr>
        <p:spPr>
          <a:xfrm>
            <a:off x="9610334" y="3091317"/>
            <a:ext cx="1684090" cy="29828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Yale University</a:t>
            </a:r>
            <a:endParaRPr sz="1200" b="1">
              <a:solidFill>
                <a:schemeClr val="dk1"/>
              </a:solidFill>
              <a:latin typeface="Open Sans ExtraBold"/>
              <a:ea typeface="Open Sans ExtraBold"/>
              <a:cs typeface="Open Sans ExtraBold"/>
              <a:sym typeface="Open Sans ExtraBold"/>
            </a:endParaRPr>
          </a:p>
        </p:txBody>
      </p:sp>
      <p:sp>
        <p:nvSpPr>
          <p:cNvPr id="28" name="Google Shape;467;p10">
            <a:extLst>
              <a:ext uri="{FF2B5EF4-FFF2-40B4-BE49-F238E27FC236}">
                <a16:creationId xmlns:a16="http://schemas.microsoft.com/office/drawing/2014/main" id="{9F915909-E9E2-5AE4-28C8-B23B27D97F75}"/>
              </a:ext>
            </a:extLst>
          </p:cNvPr>
          <p:cNvSpPr txBox="1"/>
          <p:nvPr/>
        </p:nvSpPr>
        <p:spPr>
          <a:xfrm>
            <a:off x="9818796" y="2502545"/>
            <a:ext cx="1797848" cy="29828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Boston Medical Center</a:t>
            </a:r>
            <a:endParaRPr/>
          </a:p>
        </p:txBody>
      </p:sp>
      <p:sp>
        <p:nvSpPr>
          <p:cNvPr id="29" name="Google Shape;468;p10">
            <a:extLst>
              <a:ext uri="{FF2B5EF4-FFF2-40B4-BE49-F238E27FC236}">
                <a16:creationId xmlns:a16="http://schemas.microsoft.com/office/drawing/2014/main" id="{1DEA44F2-E951-3315-296E-372803306008}"/>
              </a:ext>
            </a:extLst>
          </p:cNvPr>
          <p:cNvSpPr txBox="1"/>
          <p:nvPr/>
        </p:nvSpPr>
        <p:spPr>
          <a:xfrm>
            <a:off x="8140881" y="1075089"/>
            <a:ext cx="2037749" cy="535491"/>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20000"/>
              </a:lnSpc>
              <a:spcBef>
                <a:spcPts val="0"/>
              </a:spcBef>
              <a:spcAft>
                <a:spcPts val="0"/>
              </a:spcAft>
              <a:buNone/>
            </a:pPr>
            <a:r>
              <a:rPr lang="en-US" sz="1200" i="0" dirty="0">
                <a:solidFill>
                  <a:srgbClr val="1E2E4F"/>
                </a:solidFill>
                <a:latin typeface="Open Sans Light"/>
                <a:ea typeface="Open Sans Light"/>
                <a:cs typeface="Open Sans Light"/>
                <a:sym typeface="Open Sans Light"/>
              </a:rPr>
              <a:t>University of Pittsburgh </a:t>
            </a:r>
            <a:r>
              <a:rPr lang="en-US" sz="1200" i="0">
                <a:solidFill>
                  <a:srgbClr val="1E2E4F"/>
                </a:solidFill>
                <a:latin typeface="Open Sans Light"/>
                <a:ea typeface="Open Sans Light"/>
                <a:cs typeface="Open Sans Light"/>
                <a:sym typeface="Open Sans Light"/>
              </a:rPr>
              <a:t>Medical Center </a:t>
            </a:r>
            <a:endParaRPr/>
          </a:p>
        </p:txBody>
      </p:sp>
      <p:sp>
        <p:nvSpPr>
          <p:cNvPr id="30" name="Google Shape;469;p10">
            <a:extLst>
              <a:ext uri="{FF2B5EF4-FFF2-40B4-BE49-F238E27FC236}">
                <a16:creationId xmlns:a16="http://schemas.microsoft.com/office/drawing/2014/main" id="{70358BCA-6DD6-0831-5349-52B7E4465101}"/>
              </a:ext>
            </a:extLst>
          </p:cNvPr>
          <p:cNvSpPr txBox="1"/>
          <p:nvPr/>
        </p:nvSpPr>
        <p:spPr>
          <a:xfrm>
            <a:off x="6019456" y="1441401"/>
            <a:ext cx="1701131" cy="29828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University of Chicago</a:t>
            </a:r>
            <a:endParaRPr/>
          </a:p>
        </p:txBody>
      </p:sp>
      <p:sp>
        <p:nvSpPr>
          <p:cNvPr id="31" name="Google Shape;470;p10">
            <a:extLst>
              <a:ext uri="{FF2B5EF4-FFF2-40B4-BE49-F238E27FC236}">
                <a16:creationId xmlns:a16="http://schemas.microsoft.com/office/drawing/2014/main" id="{7EF4FB4B-B472-0E28-F9AA-0ACA56EF1812}"/>
              </a:ext>
            </a:extLst>
          </p:cNvPr>
          <p:cNvSpPr txBox="1"/>
          <p:nvPr/>
        </p:nvSpPr>
        <p:spPr>
          <a:xfrm>
            <a:off x="2681529" y="5276782"/>
            <a:ext cx="1371600" cy="516374"/>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Colorado Health Network, Inc.</a:t>
            </a:r>
            <a:endParaRPr/>
          </a:p>
        </p:txBody>
      </p:sp>
      <p:sp>
        <p:nvSpPr>
          <p:cNvPr id="32" name="Google Shape;471;p10">
            <a:extLst>
              <a:ext uri="{FF2B5EF4-FFF2-40B4-BE49-F238E27FC236}">
                <a16:creationId xmlns:a16="http://schemas.microsoft.com/office/drawing/2014/main" id="{FBA78932-5BC4-185E-36ED-A32CE779EBFF}"/>
              </a:ext>
            </a:extLst>
          </p:cNvPr>
          <p:cNvSpPr txBox="1"/>
          <p:nvPr/>
        </p:nvSpPr>
        <p:spPr>
          <a:xfrm>
            <a:off x="548580" y="4232509"/>
            <a:ext cx="1691640" cy="519886"/>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20000"/>
              </a:lnSpc>
              <a:spcBef>
                <a:spcPts val="0"/>
              </a:spcBef>
              <a:spcAft>
                <a:spcPts val="0"/>
              </a:spcAft>
              <a:buNone/>
            </a:pPr>
            <a:r>
              <a:rPr lang="en-US" sz="1200" i="0">
                <a:solidFill>
                  <a:srgbClr val="1E2E4F"/>
                </a:solidFill>
                <a:latin typeface="Open Sans Light"/>
                <a:ea typeface="Open Sans Light"/>
                <a:cs typeface="Open Sans Light"/>
                <a:sym typeface="Open Sans Light"/>
              </a:rPr>
              <a:t>Family Health Centers of San Diego</a:t>
            </a:r>
            <a:endParaRPr/>
          </a:p>
        </p:txBody>
      </p:sp>
      <p:cxnSp>
        <p:nvCxnSpPr>
          <p:cNvPr id="33" name="Google Shape;472;p10">
            <a:extLst>
              <a:ext uri="{FF2B5EF4-FFF2-40B4-BE49-F238E27FC236}">
                <a16:creationId xmlns:a16="http://schemas.microsoft.com/office/drawing/2014/main" id="{1D7B7AF0-DE19-08AE-69E2-C5E87D4B3AA1}"/>
              </a:ext>
            </a:extLst>
          </p:cNvPr>
          <p:cNvCxnSpPr/>
          <p:nvPr/>
        </p:nvCxnSpPr>
        <p:spPr>
          <a:xfrm>
            <a:off x="622786" y="4746334"/>
            <a:ext cx="1554480" cy="0"/>
          </a:xfrm>
          <a:prstGeom prst="straightConnector1">
            <a:avLst/>
          </a:prstGeom>
          <a:noFill/>
          <a:ln w="9525" cap="flat" cmpd="sng">
            <a:solidFill>
              <a:schemeClr val="accent1"/>
            </a:solidFill>
            <a:prstDash val="solid"/>
            <a:miter lim="800000"/>
            <a:headEnd type="none" w="sm" len="sm"/>
            <a:tailEnd type="none" w="sm" len="sm"/>
          </a:ln>
        </p:spPr>
      </p:cxnSp>
      <p:cxnSp>
        <p:nvCxnSpPr>
          <p:cNvPr id="34" name="Google Shape;473;p10">
            <a:extLst>
              <a:ext uri="{FF2B5EF4-FFF2-40B4-BE49-F238E27FC236}">
                <a16:creationId xmlns:a16="http://schemas.microsoft.com/office/drawing/2014/main" id="{233F1B07-911C-EEFB-F2A5-C7A2A7DCBABC}"/>
              </a:ext>
            </a:extLst>
          </p:cNvPr>
          <p:cNvCxnSpPr/>
          <p:nvPr/>
        </p:nvCxnSpPr>
        <p:spPr>
          <a:xfrm rot="10800000" flipH="1">
            <a:off x="2171700" y="4379203"/>
            <a:ext cx="486740" cy="374568"/>
          </a:xfrm>
          <a:prstGeom prst="straightConnector1">
            <a:avLst/>
          </a:prstGeom>
          <a:noFill/>
          <a:ln w="9525" cap="flat" cmpd="sng">
            <a:solidFill>
              <a:schemeClr val="accent1"/>
            </a:solidFill>
            <a:prstDash val="solid"/>
            <a:miter lim="800000"/>
            <a:headEnd type="none" w="sm" len="sm"/>
            <a:tailEnd type="none" w="sm" len="sm"/>
          </a:ln>
        </p:spPr>
      </p:cxnSp>
      <p:cxnSp>
        <p:nvCxnSpPr>
          <p:cNvPr id="35" name="Google Shape;474;p10">
            <a:extLst>
              <a:ext uri="{FF2B5EF4-FFF2-40B4-BE49-F238E27FC236}">
                <a16:creationId xmlns:a16="http://schemas.microsoft.com/office/drawing/2014/main" id="{D04D2224-F828-5D7E-CA38-F31EDC1D52EB}"/>
              </a:ext>
            </a:extLst>
          </p:cNvPr>
          <p:cNvCxnSpPr/>
          <p:nvPr/>
        </p:nvCxnSpPr>
        <p:spPr>
          <a:xfrm>
            <a:off x="2718936" y="5794070"/>
            <a:ext cx="1325880" cy="0"/>
          </a:xfrm>
          <a:prstGeom prst="straightConnector1">
            <a:avLst/>
          </a:prstGeom>
          <a:noFill/>
          <a:ln w="9525" cap="flat" cmpd="sng">
            <a:solidFill>
              <a:schemeClr val="accent1"/>
            </a:solidFill>
            <a:prstDash val="solid"/>
            <a:miter lim="800000"/>
            <a:headEnd type="none" w="sm" len="sm"/>
            <a:tailEnd type="none" w="sm" len="sm"/>
          </a:ln>
        </p:spPr>
      </p:cxnSp>
      <p:cxnSp>
        <p:nvCxnSpPr>
          <p:cNvPr id="36" name="Google Shape;475;p10">
            <a:extLst>
              <a:ext uri="{FF2B5EF4-FFF2-40B4-BE49-F238E27FC236}">
                <a16:creationId xmlns:a16="http://schemas.microsoft.com/office/drawing/2014/main" id="{59DC1361-F968-B803-5479-381EA7287B11}"/>
              </a:ext>
            </a:extLst>
          </p:cNvPr>
          <p:cNvCxnSpPr/>
          <p:nvPr/>
        </p:nvCxnSpPr>
        <p:spPr>
          <a:xfrm rot="10800000" flipH="1">
            <a:off x="4042403" y="3591091"/>
            <a:ext cx="434663" cy="2203961"/>
          </a:xfrm>
          <a:prstGeom prst="straightConnector1">
            <a:avLst/>
          </a:prstGeom>
          <a:noFill/>
          <a:ln w="9525" cap="flat" cmpd="sng">
            <a:solidFill>
              <a:schemeClr val="accent1"/>
            </a:solidFill>
            <a:prstDash val="solid"/>
            <a:miter lim="800000"/>
            <a:headEnd type="none" w="sm" len="sm"/>
            <a:tailEnd type="none" w="sm" len="sm"/>
          </a:ln>
        </p:spPr>
      </p:cxnSp>
      <p:cxnSp>
        <p:nvCxnSpPr>
          <p:cNvPr id="37" name="Google Shape;476;p10">
            <a:extLst>
              <a:ext uri="{FF2B5EF4-FFF2-40B4-BE49-F238E27FC236}">
                <a16:creationId xmlns:a16="http://schemas.microsoft.com/office/drawing/2014/main" id="{F47646C9-4B5E-19CF-A8DB-D4C884A2D4DE}"/>
              </a:ext>
            </a:extLst>
          </p:cNvPr>
          <p:cNvCxnSpPr/>
          <p:nvPr/>
        </p:nvCxnSpPr>
        <p:spPr>
          <a:xfrm>
            <a:off x="8718462" y="5687366"/>
            <a:ext cx="1371600" cy="0"/>
          </a:xfrm>
          <a:prstGeom prst="straightConnector1">
            <a:avLst/>
          </a:prstGeom>
          <a:noFill/>
          <a:ln w="9525" cap="flat" cmpd="sng">
            <a:solidFill>
              <a:schemeClr val="accent1"/>
            </a:solidFill>
            <a:prstDash val="solid"/>
            <a:miter lim="800000"/>
            <a:headEnd type="none" w="sm" len="sm"/>
            <a:tailEnd type="none" w="sm" len="sm"/>
          </a:ln>
        </p:spPr>
      </p:cxnSp>
      <p:cxnSp>
        <p:nvCxnSpPr>
          <p:cNvPr id="38" name="Google Shape;477;p10">
            <a:extLst>
              <a:ext uri="{FF2B5EF4-FFF2-40B4-BE49-F238E27FC236}">
                <a16:creationId xmlns:a16="http://schemas.microsoft.com/office/drawing/2014/main" id="{C6D7D4F3-97FD-9962-5D48-80F0E17E3588}"/>
              </a:ext>
            </a:extLst>
          </p:cNvPr>
          <p:cNvCxnSpPr/>
          <p:nvPr/>
        </p:nvCxnSpPr>
        <p:spPr>
          <a:xfrm flipH="1">
            <a:off x="8269130" y="5687366"/>
            <a:ext cx="451713" cy="73933"/>
          </a:xfrm>
          <a:prstGeom prst="straightConnector1">
            <a:avLst/>
          </a:prstGeom>
          <a:noFill/>
          <a:ln w="9525" cap="flat" cmpd="sng">
            <a:solidFill>
              <a:schemeClr val="accent1"/>
            </a:solidFill>
            <a:prstDash val="solid"/>
            <a:miter lim="800000"/>
            <a:headEnd type="none" w="sm" len="sm"/>
            <a:tailEnd type="none" w="sm" len="sm"/>
          </a:ln>
        </p:spPr>
      </p:cxnSp>
      <p:cxnSp>
        <p:nvCxnSpPr>
          <p:cNvPr id="39" name="Google Shape;478;p10">
            <a:extLst>
              <a:ext uri="{FF2B5EF4-FFF2-40B4-BE49-F238E27FC236}">
                <a16:creationId xmlns:a16="http://schemas.microsoft.com/office/drawing/2014/main" id="{B628A038-6D50-732E-E591-21C8218A2979}"/>
              </a:ext>
            </a:extLst>
          </p:cNvPr>
          <p:cNvCxnSpPr/>
          <p:nvPr/>
        </p:nvCxnSpPr>
        <p:spPr>
          <a:xfrm flipV="1">
            <a:off x="7996885" y="6274984"/>
            <a:ext cx="1007781" cy="279400"/>
          </a:xfrm>
          <a:prstGeom prst="straightConnector1">
            <a:avLst/>
          </a:prstGeom>
          <a:noFill/>
          <a:ln w="9525" cap="flat" cmpd="sng">
            <a:solidFill>
              <a:schemeClr val="accent1"/>
            </a:solidFill>
            <a:prstDash val="solid"/>
            <a:miter lim="800000"/>
            <a:headEnd type="none" w="sm" len="sm"/>
            <a:tailEnd type="none" w="sm" len="sm"/>
          </a:ln>
        </p:spPr>
      </p:cxnSp>
      <p:cxnSp>
        <p:nvCxnSpPr>
          <p:cNvPr id="40" name="Google Shape;479;p10">
            <a:extLst>
              <a:ext uri="{FF2B5EF4-FFF2-40B4-BE49-F238E27FC236}">
                <a16:creationId xmlns:a16="http://schemas.microsoft.com/office/drawing/2014/main" id="{A5349F82-9B1C-5DD5-C1E3-6E54760E65C7}"/>
              </a:ext>
            </a:extLst>
          </p:cNvPr>
          <p:cNvCxnSpPr/>
          <p:nvPr/>
        </p:nvCxnSpPr>
        <p:spPr>
          <a:xfrm>
            <a:off x="8624292" y="4725832"/>
            <a:ext cx="1909405" cy="0"/>
          </a:xfrm>
          <a:prstGeom prst="straightConnector1">
            <a:avLst/>
          </a:prstGeom>
          <a:noFill/>
          <a:ln w="9525" cap="flat" cmpd="sng">
            <a:solidFill>
              <a:schemeClr val="accent1"/>
            </a:solidFill>
            <a:prstDash val="solid"/>
            <a:miter lim="800000"/>
            <a:headEnd type="none" w="sm" len="sm"/>
            <a:tailEnd type="none" w="sm" len="sm"/>
          </a:ln>
        </p:spPr>
      </p:cxnSp>
      <p:cxnSp>
        <p:nvCxnSpPr>
          <p:cNvPr id="41" name="Google Shape;480;p10">
            <a:extLst>
              <a:ext uri="{FF2B5EF4-FFF2-40B4-BE49-F238E27FC236}">
                <a16:creationId xmlns:a16="http://schemas.microsoft.com/office/drawing/2014/main" id="{C7DC2275-9829-90F0-51CF-3B44335A0BD8}"/>
              </a:ext>
            </a:extLst>
          </p:cNvPr>
          <p:cNvCxnSpPr/>
          <p:nvPr/>
        </p:nvCxnSpPr>
        <p:spPr>
          <a:xfrm>
            <a:off x="7974592" y="4048713"/>
            <a:ext cx="649700" cy="677118"/>
          </a:xfrm>
          <a:prstGeom prst="straightConnector1">
            <a:avLst/>
          </a:prstGeom>
          <a:noFill/>
          <a:ln w="9525" cap="flat" cmpd="sng">
            <a:solidFill>
              <a:schemeClr val="accent1"/>
            </a:solidFill>
            <a:prstDash val="solid"/>
            <a:miter lim="800000"/>
            <a:headEnd type="none" w="sm" len="sm"/>
            <a:tailEnd type="none" w="sm" len="sm"/>
          </a:ln>
        </p:spPr>
      </p:cxnSp>
      <p:cxnSp>
        <p:nvCxnSpPr>
          <p:cNvPr id="42" name="Google Shape;481;p10">
            <a:extLst>
              <a:ext uri="{FF2B5EF4-FFF2-40B4-BE49-F238E27FC236}">
                <a16:creationId xmlns:a16="http://schemas.microsoft.com/office/drawing/2014/main" id="{7A890087-E7A9-92D8-FEC0-2D7F46A08058}"/>
              </a:ext>
            </a:extLst>
          </p:cNvPr>
          <p:cNvCxnSpPr/>
          <p:nvPr/>
        </p:nvCxnSpPr>
        <p:spPr>
          <a:xfrm rot="10800000" flipH="1">
            <a:off x="9251149" y="3972169"/>
            <a:ext cx="1737360" cy="10470"/>
          </a:xfrm>
          <a:prstGeom prst="straightConnector1">
            <a:avLst/>
          </a:prstGeom>
          <a:noFill/>
          <a:ln w="9525" cap="flat" cmpd="sng">
            <a:solidFill>
              <a:schemeClr val="accent1"/>
            </a:solidFill>
            <a:prstDash val="solid"/>
            <a:miter lim="800000"/>
            <a:headEnd type="none" w="sm" len="sm"/>
            <a:tailEnd type="none" w="sm" len="sm"/>
          </a:ln>
        </p:spPr>
      </p:cxnSp>
      <p:cxnSp>
        <p:nvCxnSpPr>
          <p:cNvPr id="43" name="Google Shape;482;p10">
            <a:extLst>
              <a:ext uri="{FF2B5EF4-FFF2-40B4-BE49-F238E27FC236}">
                <a16:creationId xmlns:a16="http://schemas.microsoft.com/office/drawing/2014/main" id="{67FB1F18-D884-84B2-FD25-7B54A59B1372}"/>
              </a:ext>
            </a:extLst>
          </p:cNvPr>
          <p:cNvCxnSpPr/>
          <p:nvPr/>
        </p:nvCxnSpPr>
        <p:spPr>
          <a:xfrm>
            <a:off x="8782647" y="3041073"/>
            <a:ext cx="484233" cy="950159"/>
          </a:xfrm>
          <a:prstGeom prst="straightConnector1">
            <a:avLst/>
          </a:prstGeom>
          <a:noFill/>
          <a:ln w="9525" cap="flat" cmpd="sng">
            <a:solidFill>
              <a:schemeClr val="accent1"/>
            </a:solidFill>
            <a:prstDash val="solid"/>
            <a:miter lim="800000"/>
            <a:headEnd type="none" w="sm" len="sm"/>
            <a:tailEnd type="none" w="sm" len="sm"/>
          </a:ln>
        </p:spPr>
      </p:cxnSp>
      <p:cxnSp>
        <p:nvCxnSpPr>
          <p:cNvPr id="44" name="Google Shape;483;p10">
            <a:extLst>
              <a:ext uri="{FF2B5EF4-FFF2-40B4-BE49-F238E27FC236}">
                <a16:creationId xmlns:a16="http://schemas.microsoft.com/office/drawing/2014/main" id="{0245074F-FA8C-BE1F-F5E8-67D4D9E941D7}"/>
              </a:ext>
            </a:extLst>
          </p:cNvPr>
          <p:cNvCxnSpPr/>
          <p:nvPr/>
        </p:nvCxnSpPr>
        <p:spPr>
          <a:xfrm>
            <a:off x="9641476" y="3352287"/>
            <a:ext cx="1188720" cy="0"/>
          </a:xfrm>
          <a:prstGeom prst="straightConnector1">
            <a:avLst/>
          </a:prstGeom>
          <a:noFill/>
          <a:ln w="9525" cap="flat" cmpd="sng">
            <a:solidFill>
              <a:schemeClr val="accent1"/>
            </a:solidFill>
            <a:prstDash val="solid"/>
            <a:miter lim="800000"/>
            <a:headEnd type="none" w="sm" len="sm"/>
            <a:tailEnd type="none" w="sm" len="sm"/>
          </a:ln>
        </p:spPr>
      </p:cxnSp>
      <p:cxnSp>
        <p:nvCxnSpPr>
          <p:cNvPr id="45" name="Google Shape;484;p10">
            <a:extLst>
              <a:ext uri="{FF2B5EF4-FFF2-40B4-BE49-F238E27FC236}">
                <a16:creationId xmlns:a16="http://schemas.microsoft.com/office/drawing/2014/main" id="{91A3497E-E09B-7DD5-273C-EA1C374580DB}"/>
              </a:ext>
            </a:extLst>
          </p:cNvPr>
          <p:cNvCxnSpPr>
            <a:cxnSpLocks/>
          </p:cNvCxnSpPr>
          <p:nvPr/>
        </p:nvCxnSpPr>
        <p:spPr>
          <a:xfrm>
            <a:off x="8858164" y="2828656"/>
            <a:ext cx="792900" cy="525600"/>
          </a:xfrm>
          <a:prstGeom prst="straightConnector1">
            <a:avLst/>
          </a:prstGeom>
          <a:noFill/>
          <a:ln w="9525" cap="flat" cmpd="sng">
            <a:solidFill>
              <a:schemeClr val="accent1"/>
            </a:solidFill>
            <a:prstDash val="solid"/>
            <a:miter lim="800000"/>
            <a:headEnd type="none" w="sm" len="sm"/>
            <a:tailEnd type="none" w="sm" len="sm"/>
          </a:ln>
        </p:spPr>
      </p:cxnSp>
      <p:cxnSp>
        <p:nvCxnSpPr>
          <p:cNvPr id="46" name="Google Shape;485;p10">
            <a:extLst>
              <a:ext uri="{FF2B5EF4-FFF2-40B4-BE49-F238E27FC236}">
                <a16:creationId xmlns:a16="http://schemas.microsoft.com/office/drawing/2014/main" id="{96947470-AD37-F312-AAA3-C362EE14416D}"/>
              </a:ext>
            </a:extLst>
          </p:cNvPr>
          <p:cNvCxnSpPr/>
          <p:nvPr/>
        </p:nvCxnSpPr>
        <p:spPr>
          <a:xfrm>
            <a:off x="9893569" y="2803814"/>
            <a:ext cx="1645920" cy="0"/>
          </a:xfrm>
          <a:prstGeom prst="straightConnector1">
            <a:avLst/>
          </a:prstGeom>
          <a:noFill/>
          <a:ln w="9525" cap="flat" cmpd="sng">
            <a:solidFill>
              <a:schemeClr val="accent1"/>
            </a:solidFill>
            <a:prstDash val="solid"/>
            <a:miter lim="800000"/>
            <a:headEnd type="none" w="sm" len="sm"/>
            <a:tailEnd type="none" w="sm" len="sm"/>
          </a:ln>
        </p:spPr>
      </p:cxnSp>
      <p:cxnSp>
        <p:nvCxnSpPr>
          <p:cNvPr id="47" name="Google Shape;486;p10">
            <a:extLst>
              <a:ext uri="{FF2B5EF4-FFF2-40B4-BE49-F238E27FC236}">
                <a16:creationId xmlns:a16="http://schemas.microsoft.com/office/drawing/2014/main" id="{06024B8A-AB00-7B52-614F-A9BA076726C1}"/>
              </a:ext>
            </a:extLst>
          </p:cNvPr>
          <p:cNvCxnSpPr/>
          <p:nvPr/>
        </p:nvCxnSpPr>
        <p:spPr>
          <a:xfrm>
            <a:off x="9048264" y="2664209"/>
            <a:ext cx="846009" cy="139224"/>
          </a:xfrm>
          <a:prstGeom prst="straightConnector1">
            <a:avLst/>
          </a:prstGeom>
          <a:noFill/>
          <a:ln w="9525" cap="flat" cmpd="sng">
            <a:solidFill>
              <a:schemeClr val="accent1"/>
            </a:solidFill>
            <a:prstDash val="solid"/>
            <a:miter lim="800000"/>
            <a:headEnd type="none" w="sm" len="sm"/>
            <a:tailEnd type="none" w="sm" len="sm"/>
          </a:ln>
        </p:spPr>
      </p:cxnSp>
      <p:cxnSp>
        <p:nvCxnSpPr>
          <p:cNvPr id="48" name="Google Shape;487;p10">
            <a:extLst>
              <a:ext uri="{FF2B5EF4-FFF2-40B4-BE49-F238E27FC236}">
                <a16:creationId xmlns:a16="http://schemas.microsoft.com/office/drawing/2014/main" id="{713E1398-3E55-B425-3985-47551F68E464}"/>
              </a:ext>
            </a:extLst>
          </p:cNvPr>
          <p:cNvCxnSpPr/>
          <p:nvPr/>
        </p:nvCxnSpPr>
        <p:spPr>
          <a:xfrm>
            <a:off x="8210850" y="1511588"/>
            <a:ext cx="1785100" cy="0"/>
          </a:xfrm>
          <a:prstGeom prst="straightConnector1">
            <a:avLst/>
          </a:prstGeom>
          <a:noFill/>
          <a:ln w="9525" cap="flat" cmpd="sng">
            <a:solidFill>
              <a:schemeClr val="accent1"/>
            </a:solidFill>
            <a:prstDash val="solid"/>
            <a:miter lim="800000"/>
            <a:headEnd type="none" w="sm" len="sm"/>
            <a:tailEnd type="none" w="sm" len="sm"/>
          </a:ln>
        </p:spPr>
      </p:cxnSp>
      <p:cxnSp>
        <p:nvCxnSpPr>
          <p:cNvPr id="49" name="Google Shape;488;p10">
            <a:extLst>
              <a:ext uri="{FF2B5EF4-FFF2-40B4-BE49-F238E27FC236}">
                <a16:creationId xmlns:a16="http://schemas.microsoft.com/office/drawing/2014/main" id="{86FA1E07-BA4B-215B-02E1-29B1EF10A183}"/>
              </a:ext>
            </a:extLst>
          </p:cNvPr>
          <p:cNvCxnSpPr>
            <a:cxnSpLocks/>
          </p:cNvCxnSpPr>
          <p:nvPr/>
        </p:nvCxnSpPr>
        <p:spPr>
          <a:xfrm rot="10800000" flipH="1">
            <a:off x="8072873" y="1511636"/>
            <a:ext cx="130500" cy="1466700"/>
          </a:xfrm>
          <a:prstGeom prst="straightConnector1">
            <a:avLst/>
          </a:prstGeom>
          <a:noFill/>
          <a:ln w="9525" cap="flat" cmpd="sng">
            <a:solidFill>
              <a:schemeClr val="accent1"/>
            </a:solidFill>
            <a:prstDash val="solid"/>
            <a:miter lim="800000"/>
            <a:headEnd type="none" w="sm" len="sm"/>
            <a:tailEnd type="none" w="sm" len="sm"/>
          </a:ln>
        </p:spPr>
      </p:cxnSp>
      <p:pic>
        <p:nvPicPr>
          <p:cNvPr id="50" name="Google Shape;489;p10">
            <a:extLst>
              <a:ext uri="{FF2B5EF4-FFF2-40B4-BE49-F238E27FC236}">
                <a16:creationId xmlns:a16="http://schemas.microsoft.com/office/drawing/2014/main" id="{5867D674-5E6D-C62F-EB17-B70FE7EA2F4C}"/>
              </a:ext>
            </a:extLst>
          </p:cNvPr>
          <p:cNvPicPr preferRelativeResize="0"/>
          <p:nvPr/>
        </p:nvPicPr>
        <p:blipFill rotWithShape="1">
          <a:blip r:embed="rId3">
            <a:alphaModFix/>
          </a:blip>
          <a:srcRect/>
          <a:stretch/>
        </p:blipFill>
        <p:spPr>
          <a:xfrm>
            <a:off x="7925520" y="2978336"/>
            <a:ext cx="294706" cy="294706"/>
          </a:xfrm>
          <a:prstGeom prst="rect">
            <a:avLst/>
          </a:prstGeom>
          <a:noFill/>
          <a:ln>
            <a:noFill/>
          </a:ln>
        </p:spPr>
      </p:pic>
      <p:cxnSp>
        <p:nvCxnSpPr>
          <p:cNvPr id="51" name="Google Shape;490;p10">
            <a:extLst>
              <a:ext uri="{FF2B5EF4-FFF2-40B4-BE49-F238E27FC236}">
                <a16:creationId xmlns:a16="http://schemas.microsoft.com/office/drawing/2014/main" id="{3217EE41-6FC2-756C-71C0-F989D0FA9681}"/>
              </a:ext>
            </a:extLst>
          </p:cNvPr>
          <p:cNvCxnSpPr/>
          <p:nvPr/>
        </p:nvCxnSpPr>
        <p:spPr>
          <a:xfrm>
            <a:off x="6111875" y="1736579"/>
            <a:ext cx="1529325" cy="0"/>
          </a:xfrm>
          <a:prstGeom prst="straightConnector1">
            <a:avLst/>
          </a:prstGeom>
          <a:noFill/>
          <a:ln w="9525" cap="flat" cmpd="sng">
            <a:solidFill>
              <a:schemeClr val="accent1"/>
            </a:solidFill>
            <a:prstDash val="solid"/>
            <a:miter lim="800000"/>
            <a:headEnd type="none" w="sm" len="sm"/>
            <a:tailEnd type="none" w="sm" len="sm"/>
          </a:ln>
        </p:spPr>
      </p:cxnSp>
      <p:cxnSp>
        <p:nvCxnSpPr>
          <p:cNvPr id="52" name="Google Shape;491;p10">
            <a:extLst>
              <a:ext uri="{FF2B5EF4-FFF2-40B4-BE49-F238E27FC236}">
                <a16:creationId xmlns:a16="http://schemas.microsoft.com/office/drawing/2014/main" id="{86D06B2F-774F-E5B8-633D-9012F724245E}"/>
              </a:ext>
            </a:extLst>
          </p:cNvPr>
          <p:cNvCxnSpPr/>
          <p:nvPr/>
        </p:nvCxnSpPr>
        <p:spPr>
          <a:xfrm rot="10800000">
            <a:off x="6859427" y="1744047"/>
            <a:ext cx="10595" cy="1080746"/>
          </a:xfrm>
          <a:prstGeom prst="straightConnector1">
            <a:avLst/>
          </a:prstGeom>
          <a:noFill/>
          <a:ln w="9525" cap="flat" cmpd="sng">
            <a:solidFill>
              <a:schemeClr val="accent1"/>
            </a:solidFill>
            <a:prstDash val="solid"/>
            <a:miter lim="800000"/>
            <a:headEnd type="none" w="sm" len="sm"/>
            <a:tailEnd type="none" w="sm" len="sm"/>
          </a:ln>
        </p:spPr>
      </p:cxnSp>
      <p:pic>
        <p:nvPicPr>
          <p:cNvPr id="53" name="Google Shape;492;p10">
            <a:extLst>
              <a:ext uri="{FF2B5EF4-FFF2-40B4-BE49-F238E27FC236}">
                <a16:creationId xmlns:a16="http://schemas.microsoft.com/office/drawing/2014/main" id="{1574662D-9D5D-5156-89C2-18807CFD8AC9}"/>
              </a:ext>
            </a:extLst>
          </p:cNvPr>
          <p:cNvPicPr preferRelativeResize="0"/>
          <p:nvPr/>
        </p:nvPicPr>
        <p:blipFill rotWithShape="1">
          <a:blip r:embed="rId3">
            <a:alphaModFix/>
          </a:blip>
          <a:srcRect/>
          <a:stretch/>
        </p:blipFill>
        <p:spPr>
          <a:xfrm>
            <a:off x="6729052" y="2821247"/>
            <a:ext cx="294706" cy="294706"/>
          </a:xfrm>
          <a:prstGeom prst="rect">
            <a:avLst/>
          </a:prstGeom>
          <a:noFill/>
          <a:ln>
            <a:noFill/>
          </a:ln>
        </p:spPr>
      </p:pic>
      <p:sp>
        <p:nvSpPr>
          <p:cNvPr id="54" name="Google Shape;371;p7">
            <a:extLst>
              <a:ext uri="{FF2B5EF4-FFF2-40B4-BE49-F238E27FC236}">
                <a16:creationId xmlns:a16="http://schemas.microsoft.com/office/drawing/2014/main" id="{C8345BBA-F489-353D-6F19-B1864BF75D80}"/>
              </a:ext>
            </a:extLst>
          </p:cNvPr>
          <p:cNvSpPr txBox="1">
            <a:spLocks/>
          </p:cNvSpPr>
          <p:nvPr/>
        </p:nvSpPr>
        <p:spPr>
          <a:xfrm>
            <a:off x="270332" y="768538"/>
            <a:ext cx="10718167" cy="301931"/>
          </a:xfrm>
          <a:prstGeom prst="rect">
            <a:avLst/>
          </a:prstGeom>
          <a:noFill/>
          <a:ln>
            <a:noFill/>
          </a:ln>
        </p:spPr>
        <p:txBody>
          <a:bodyPr spcFirstLastPara="1" wrap="square" lIns="91425" tIns="45700" rIns="91425" bIns="45700" anchor="t" anchorCtr="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Clr>
                <a:srgbClr val="205D88"/>
              </a:buClr>
              <a:buSzPct val="100000"/>
              <a:buNone/>
            </a:pPr>
            <a:r>
              <a:rPr lang="en-US" b="1">
                <a:solidFill>
                  <a:srgbClr val="C00000"/>
                </a:solidFill>
              </a:rPr>
              <a:t>SPNS Aging with HIV Demonstration Sites</a:t>
            </a:r>
            <a:endParaRPr lang="en-US" dirty="0">
              <a:solidFill>
                <a:srgbClr val="C00000"/>
              </a:solidFill>
            </a:endParaRPr>
          </a:p>
        </p:txBody>
      </p:sp>
      <p:cxnSp>
        <p:nvCxnSpPr>
          <p:cNvPr id="106" name="Google Shape;478;p10">
            <a:extLst>
              <a:ext uri="{FF2B5EF4-FFF2-40B4-BE49-F238E27FC236}">
                <a16:creationId xmlns:a16="http://schemas.microsoft.com/office/drawing/2014/main" id="{5FD457E9-1E35-5922-61E4-84374A052406}"/>
              </a:ext>
            </a:extLst>
          </p:cNvPr>
          <p:cNvCxnSpPr>
            <a:cxnSpLocks/>
          </p:cNvCxnSpPr>
          <p:nvPr/>
        </p:nvCxnSpPr>
        <p:spPr>
          <a:xfrm>
            <a:off x="6726884" y="6554384"/>
            <a:ext cx="1284641" cy="0"/>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87789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DD30-77EF-B9F6-F4E9-4408DCE93F7F}"/>
              </a:ext>
            </a:extLst>
          </p:cNvPr>
          <p:cNvSpPr>
            <a:spLocks noGrp="1"/>
          </p:cNvSpPr>
          <p:nvPr>
            <p:ph type="title"/>
          </p:nvPr>
        </p:nvSpPr>
        <p:spPr>
          <a:xfrm>
            <a:off x="495300" y="716716"/>
            <a:ext cx="10515600" cy="995324"/>
          </a:xfrm>
        </p:spPr>
        <p:txBody>
          <a:bodyPr/>
          <a:lstStyle/>
          <a:p>
            <a:r>
              <a:rPr lang="en-US" b="1" dirty="0"/>
              <a:t>Summary</a:t>
            </a:r>
          </a:p>
        </p:txBody>
      </p:sp>
      <p:sp>
        <p:nvSpPr>
          <p:cNvPr id="3" name="Content Placeholder 2">
            <a:extLst>
              <a:ext uri="{FF2B5EF4-FFF2-40B4-BE49-F238E27FC236}">
                <a16:creationId xmlns:a16="http://schemas.microsoft.com/office/drawing/2014/main" id="{9BD48C5F-8D00-E5F3-7FF5-514512A1B247}"/>
              </a:ext>
            </a:extLst>
          </p:cNvPr>
          <p:cNvSpPr>
            <a:spLocks noGrp="1"/>
          </p:cNvSpPr>
          <p:nvPr>
            <p:ph idx="1"/>
          </p:nvPr>
        </p:nvSpPr>
        <p:spPr>
          <a:xfrm>
            <a:off x="533400" y="1319483"/>
            <a:ext cx="11137900" cy="4914048"/>
          </a:xfrm>
        </p:spPr>
        <p:txBody>
          <a:bodyPr lIns="91440" tIns="45720" rIns="91440" bIns="45720" anchor="t">
            <a:noAutofit/>
          </a:bodyPr>
          <a:lstStyle/>
          <a:p>
            <a:r>
              <a:rPr lang="en-US" sz="2800">
                <a:cs typeface="Arial"/>
              </a:rPr>
              <a:t>People aging with HIV face an increased  risk of cognitive impairment and frailty</a:t>
            </a:r>
            <a:endParaRPr lang="en-US" sz="2800"/>
          </a:p>
          <a:p>
            <a:r>
              <a:rPr lang="en-US" sz="2800" dirty="0">
                <a:cs typeface="Arial"/>
              </a:rPr>
              <a:t>Geriatric approaches (</a:t>
            </a:r>
            <a:r>
              <a:rPr lang="en-US" sz="2800" dirty="0" err="1">
                <a:cs typeface="Arial"/>
              </a:rPr>
              <a:t>ie</a:t>
            </a:r>
            <a:r>
              <a:rPr lang="en-US" sz="2800" dirty="0">
                <a:cs typeface="Arial"/>
              </a:rPr>
              <a:t> 5 </a:t>
            </a:r>
            <a:r>
              <a:rPr lang="en-US" sz="2800" dirty="0" err="1">
                <a:cs typeface="Arial"/>
              </a:rPr>
              <a:t>Ms</a:t>
            </a:r>
            <a:r>
              <a:rPr lang="en-US" sz="2800" dirty="0">
                <a:cs typeface="Arial"/>
              </a:rPr>
              <a:t>) can help address aging challenges of people with HIV</a:t>
            </a:r>
            <a:endParaRPr lang="en-US" sz="2800" dirty="0"/>
          </a:p>
          <a:p>
            <a:pPr marL="1066165" lvl="1">
              <a:buClrTx/>
              <a:buNone/>
            </a:pPr>
            <a:r>
              <a:rPr lang="en-US" sz="2200" dirty="0" err="1">
                <a:solidFill>
                  <a:srgbClr val="D6201A"/>
                </a:solidFill>
                <a:cs typeface="Arial"/>
              </a:rPr>
              <a:t>Multicomplexity</a:t>
            </a:r>
            <a:r>
              <a:rPr lang="en-US" sz="2200" dirty="0">
                <a:solidFill>
                  <a:srgbClr val="D6201A"/>
                </a:solidFill>
                <a:cs typeface="Arial"/>
              </a:rPr>
              <a:t>: managing co-morbidities in mid-life reduces risk of cognitive impairment and frailty</a:t>
            </a:r>
          </a:p>
          <a:p>
            <a:pPr marL="1066165" lvl="1">
              <a:buClrTx/>
              <a:buNone/>
            </a:pPr>
            <a:r>
              <a:rPr lang="en-US" sz="2200" dirty="0">
                <a:solidFill>
                  <a:srgbClr val="D6201A"/>
                </a:solidFill>
                <a:cs typeface="Arial"/>
              </a:rPr>
              <a:t>Mind: ask about concerns with memory and assess mental health</a:t>
            </a:r>
          </a:p>
          <a:p>
            <a:pPr marL="1523365" lvl="2" indent="-304165">
              <a:buFont typeface="Wingdings" pitchFamily="2" charset="2"/>
              <a:buChar char="§"/>
            </a:pPr>
            <a:r>
              <a:rPr lang="en-US" sz="2200" dirty="0">
                <a:cs typeface="Arial"/>
              </a:rPr>
              <a:t>Numerous screening tool available—pick what works for you and your clinic!</a:t>
            </a:r>
          </a:p>
          <a:p>
            <a:pPr marL="1066165" lvl="1">
              <a:buClrTx/>
              <a:buNone/>
            </a:pPr>
            <a:r>
              <a:rPr lang="en-US" sz="2200" dirty="0">
                <a:solidFill>
                  <a:srgbClr val="D6201A"/>
                </a:solidFill>
                <a:cs typeface="Arial"/>
              </a:rPr>
              <a:t>Mobility: ask about function and falls</a:t>
            </a:r>
          </a:p>
          <a:p>
            <a:pPr marL="1523365" lvl="2" indent="-304165">
              <a:buFont typeface="Wingdings" pitchFamily="2" charset="2"/>
              <a:buChar char="§"/>
            </a:pPr>
            <a:r>
              <a:rPr lang="en-US" sz="2200" dirty="0">
                <a:cs typeface="Arial"/>
              </a:rPr>
              <a:t>Consider SPPB to identify challenges</a:t>
            </a:r>
          </a:p>
          <a:p>
            <a:pPr marL="1066165" lvl="1">
              <a:buClrTx/>
              <a:buNone/>
            </a:pPr>
            <a:r>
              <a:rPr lang="en-US" sz="2200" dirty="0">
                <a:solidFill>
                  <a:srgbClr val="D6201A"/>
                </a:solidFill>
                <a:cs typeface="Arial"/>
              </a:rPr>
              <a:t>Medications: reassess for risks with aging and deprescribe when possible</a:t>
            </a:r>
          </a:p>
          <a:p>
            <a:pPr marL="1066165" lvl="1">
              <a:buClrTx/>
              <a:buNone/>
            </a:pPr>
            <a:r>
              <a:rPr lang="en-US" sz="2200" dirty="0">
                <a:solidFill>
                  <a:srgbClr val="D6201A"/>
                </a:solidFill>
                <a:cs typeface="Arial"/>
              </a:rPr>
              <a:t>Matters most: ask about loneliness and social isolation</a:t>
            </a:r>
          </a:p>
        </p:txBody>
      </p:sp>
    </p:spTree>
    <p:extLst>
      <p:ext uri="{BB962C8B-B14F-4D97-AF65-F5344CB8AC3E}">
        <p14:creationId xmlns:p14="http://schemas.microsoft.com/office/powerpoint/2010/main" val="1251687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4884" y="1935956"/>
            <a:ext cx="10512424" cy="3802114"/>
          </a:xfrm>
        </p:spPr>
        <p:txBody>
          <a:bodyPr lIns="91440" tIns="45720" rIns="91440" bIns="45720" anchor="t"/>
          <a:lstStyle/>
          <a:p>
            <a:pPr marL="975360" indent="-285750">
              <a:buFont typeface="Wingdings" panose="05000000000000000000" pitchFamily="2" charset="2"/>
              <a:buChar char="§"/>
            </a:pPr>
            <a:r>
              <a:rPr lang="en-US" sz="1600" b="1" dirty="0">
                <a:cs typeface="Arial"/>
              </a:rPr>
              <a:t>National AETC Support Center (NASC) – </a:t>
            </a:r>
            <a:r>
              <a:rPr lang="en-US" sz="16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cs typeface="Arial"/>
                <a:hlinkClick r:id="rId2"/>
              </a:rPr>
              <a:t>https://aidsetc.org/</a:t>
            </a:r>
            <a:r>
              <a:rPr lang="en-US" sz="1600" dirty="0">
                <a:cs typeface="Arial"/>
              </a:rPr>
              <a:t> </a:t>
            </a:r>
            <a:endParaRPr lang="en-US">
              <a:cs typeface="Arial"/>
            </a:endParaRPr>
          </a:p>
          <a:p>
            <a:pPr marL="975360" indent="-285750">
              <a:buFont typeface="Wingdings" panose="05000000000000000000" pitchFamily="2" charset="2"/>
              <a:buChar char="§"/>
            </a:pPr>
            <a:r>
              <a:rPr lang="en-US" sz="1600" b="1" dirty="0">
                <a:cs typeface="Arial"/>
              </a:rPr>
              <a:t>National Clinical Consultation Center (NCCC) – </a:t>
            </a:r>
            <a:r>
              <a:rPr lang="en-US" sz="1600" dirty="0">
                <a:cs typeface="Arial"/>
              </a:rPr>
              <a:t>provides free, peer-to-peer, expert advice for health professionals on HIV prevention, care, and treatment and related topics. Learn more: </a:t>
            </a:r>
            <a:r>
              <a:rPr lang="en-US" sz="1600" dirty="0">
                <a:cs typeface="Arial"/>
                <a:hlinkClick r:id="rId3"/>
              </a:rPr>
              <a:t>https://nccc/ucsf.edu</a:t>
            </a:r>
            <a:r>
              <a:rPr lang="en-US" sz="1600" dirty="0">
                <a:cs typeface="Arial"/>
              </a:rPr>
              <a:t> or call 844-ASK-NCCC (844-275-6222)</a:t>
            </a:r>
            <a:endParaRPr lang="en-US" sz="1600" dirty="0"/>
          </a:p>
          <a:p>
            <a:pPr marL="975920" indent="-285750">
              <a:buFont typeface="Wingdings" panose="05000000000000000000" pitchFamily="2" charset="2"/>
              <a:buChar char="§"/>
            </a:pPr>
            <a:r>
              <a:rPr lang="en-US" sz="1600" b="1" dirty="0"/>
              <a:t>National HIV Curriculum (NHC)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23,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D32A-AAA8-5AF3-4A03-49D85C84632D}"/>
              </a:ext>
            </a:extLst>
          </p:cNvPr>
          <p:cNvSpPr>
            <a:spLocks noGrp="1"/>
          </p:cNvSpPr>
          <p:nvPr>
            <p:ph type="title"/>
          </p:nvPr>
        </p:nvSpPr>
        <p:spPr>
          <a:xfrm>
            <a:off x="741577" y="861216"/>
            <a:ext cx="10622249" cy="971472"/>
          </a:xfrm>
        </p:spPr>
        <p:txBody>
          <a:bodyPr/>
          <a:lstStyle/>
          <a:p>
            <a:r>
              <a:rPr lang="en-US" b="1" dirty="0"/>
              <a:t>HIV and Aging: Increasing Life Expectancy</a:t>
            </a:r>
          </a:p>
        </p:txBody>
      </p:sp>
      <p:sp>
        <p:nvSpPr>
          <p:cNvPr id="6" name="TextBox 5">
            <a:extLst>
              <a:ext uri="{FF2B5EF4-FFF2-40B4-BE49-F238E27FC236}">
                <a16:creationId xmlns:a16="http://schemas.microsoft.com/office/drawing/2014/main" id="{1CB6E8AC-CBD9-0B7A-E439-99F2BD8F46B0}"/>
              </a:ext>
            </a:extLst>
          </p:cNvPr>
          <p:cNvSpPr txBox="1"/>
          <p:nvPr/>
        </p:nvSpPr>
        <p:spPr>
          <a:xfrm>
            <a:off x="1536989" y="1690688"/>
            <a:ext cx="8647140" cy="461665"/>
          </a:xfrm>
          <a:prstGeom prst="rect">
            <a:avLst/>
          </a:prstGeom>
          <a:noFill/>
        </p:spPr>
        <p:txBody>
          <a:bodyPr wrap="square" rtlCol="0">
            <a:spAutoFit/>
          </a:bodyPr>
          <a:lstStyle/>
          <a:p>
            <a:pPr algn="ctr"/>
            <a:r>
              <a:rPr lang="en-US" sz="2400" b="1" dirty="0">
                <a:solidFill>
                  <a:srgbClr val="0070C0"/>
                </a:solidFill>
              </a:rPr>
              <a:t>Age (years)</a:t>
            </a:r>
          </a:p>
        </p:txBody>
      </p:sp>
      <p:graphicFrame>
        <p:nvGraphicFramePr>
          <p:cNvPr id="9" name="Table 8">
            <a:extLst>
              <a:ext uri="{FF2B5EF4-FFF2-40B4-BE49-F238E27FC236}">
                <a16:creationId xmlns:a16="http://schemas.microsoft.com/office/drawing/2014/main" id="{BCEF3D2F-FF77-D809-D7EA-B48174A18DAD}"/>
              </a:ext>
            </a:extLst>
          </p:cNvPr>
          <p:cNvGraphicFramePr>
            <a:graphicFrameLocks noGrp="1"/>
          </p:cNvGraphicFramePr>
          <p:nvPr/>
        </p:nvGraphicFramePr>
        <p:xfrm>
          <a:off x="1600201" y="2518203"/>
          <a:ext cx="8865234" cy="230525"/>
        </p:xfrm>
        <a:graphic>
          <a:graphicData uri="http://schemas.openxmlformats.org/drawingml/2006/table">
            <a:tbl>
              <a:tblPr firstRow="1" bandRow="1">
                <a:tableStyleId>{5C22544A-7EE6-4342-B048-85BDC9FD1C3A}</a:tableStyleId>
              </a:tblPr>
              <a:tblGrid>
                <a:gridCol w="985026">
                  <a:extLst>
                    <a:ext uri="{9D8B030D-6E8A-4147-A177-3AD203B41FA5}">
                      <a16:colId xmlns:a16="http://schemas.microsoft.com/office/drawing/2014/main" val="2638942818"/>
                    </a:ext>
                  </a:extLst>
                </a:gridCol>
                <a:gridCol w="985026">
                  <a:extLst>
                    <a:ext uri="{9D8B030D-6E8A-4147-A177-3AD203B41FA5}">
                      <a16:colId xmlns:a16="http://schemas.microsoft.com/office/drawing/2014/main" val="2904122806"/>
                    </a:ext>
                  </a:extLst>
                </a:gridCol>
                <a:gridCol w="985026">
                  <a:extLst>
                    <a:ext uri="{9D8B030D-6E8A-4147-A177-3AD203B41FA5}">
                      <a16:colId xmlns:a16="http://schemas.microsoft.com/office/drawing/2014/main" val="1815986808"/>
                    </a:ext>
                  </a:extLst>
                </a:gridCol>
                <a:gridCol w="985026">
                  <a:extLst>
                    <a:ext uri="{9D8B030D-6E8A-4147-A177-3AD203B41FA5}">
                      <a16:colId xmlns:a16="http://schemas.microsoft.com/office/drawing/2014/main" val="3077065946"/>
                    </a:ext>
                  </a:extLst>
                </a:gridCol>
                <a:gridCol w="985026">
                  <a:extLst>
                    <a:ext uri="{9D8B030D-6E8A-4147-A177-3AD203B41FA5}">
                      <a16:colId xmlns:a16="http://schemas.microsoft.com/office/drawing/2014/main" val="1227494795"/>
                    </a:ext>
                  </a:extLst>
                </a:gridCol>
                <a:gridCol w="985026">
                  <a:extLst>
                    <a:ext uri="{9D8B030D-6E8A-4147-A177-3AD203B41FA5}">
                      <a16:colId xmlns:a16="http://schemas.microsoft.com/office/drawing/2014/main" val="1403484036"/>
                    </a:ext>
                  </a:extLst>
                </a:gridCol>
                <a:gridCol w="985026">
                  <a:extLst>
                    <a:ext uri="{9D8B030D-6E8A-4147-A177-3AD203B41FA5}">
                      <a16:colId xmlns:a16="http://schemas.microsoft.com/office/drawing/2014/main" val="2646340721"/>
                    </a:ext>
                  </a:extLst>
                </a:gridCol>
                <a:gridCol w="985026">
                  <a:extLst>
                    <a:ext uri="{9D8B030D-6E8A-4147-A177-3AD203B41FA5}">
                      <a16:colId xmlns:a16="http://schemas.microsoft.com/office/drawing/2014/main" val="250610622"/>
                    </a:ext>
                  </a:extLst>
                </a:gridCol>
                <a:gridCol w="985026">
                  <a:extLst>
                    <a:ext uri="{9D8B030D-6E8A-4147-A177-3AD203B41FA5}">
                      <a16:colId xmlns:a16="http://schemas.microsoft.com/office/drawing/2014/main" val="1289625368"/>
                    </a:ext>
                  </a:extLst>
                </a:gridCol>
              </a:tblGrid>
              <a:tr h="230525">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32398082"/>
                  </a:ext>
                </a:extLst>
              </a:tr>
            </a:tbl>
          </a:graphicData>
        </a:graphic>
      </p:graphicFrame>
      <p:graphicFrame>
        <p:nvGraphicFramePr>
          <p:cNvPr id="10" name="Table 9">
            <a:extLst>
              <a:ext uri="{FF2B5EF4-FFF2-40B4-BE49-F238E27FC236}">
                <a16:creationId xmlns:a16="http://schemas.microsoft.com/office/drawing/2014/main" id="{0BE3CE8A-C73C-3179-6EC7-16B53C8922EC}"/>
              </a:ext>
            </a:extLst>
          </p:cNvPr>
          <p:cNvGraphicFramePr>
            <a:graphicFrameLocks noGrp="1"/>
          </p:cNvGraphicFramePr>
          <p:nvPr/>
        </p:nvGraphicFramePr>
        <p:xfrm>
          <a:off x="1374640" y="2121963"/>
          <a:ext cx="9808350" cy="499470"/>
        </p:xfrm>
        <a:graphic>
          <a:graphicData uri="http://schemas.openxmlformats.org/drawingml/2006/table">
            <a:tbl>
              <a:tblPr firstRow="1" bandRow="1">
                <a:tableStyleId>{5C22544A-7EE6-4342-B048-85BDC9FD1C3A}</a:tableStyleId>
              </a:tblPr>
              <a:tblGrid>
                <a:gridCol w="980835">
                  <a:extLst>
                    <a:ext uri="{9D8B030D-6E8A-4147-A177-3AD203B41FA5}">
                      <a16:colId xmlns:a16="http://schemas.microsoft.com/office/drawing/2014/main" val="2638942818"/>
                    </a:ext>
                  </a:extLst>
                </a:gridCol>
                <a:gridCol w="980835">
                  <a:extLst>
                    <a:ext uri="{9D8B030D-6E8A-4147-A177-3AD203B41FA5}">
                      <a16:colId xmlns:a16="http://schemas.microsoft.com/office/drawing/2014/main" val="2904122806"/>
                    </a:ext>
                  </a:extLst>
                </a:gridCol>
                <a:gridCol w="980835">
                  <a:extLst>
                    <a:ext uri="{9D8B030D-6E8A-4147-A177-3AD203B41FA5}">
                      <a16:colId xmlns:a16="http://schemas.microsoft.com/office/drawing/2014/main" val="1815986808"/>
                    </a:ext>
                  </a:extLst>
                </a:gridCol>
                <a:gridCol w="980835">
                  <a:extLst>
                    <a:ext uri="{9D8B030D-6E8A-4147-A177-3AD203B41FA5}">
                      <a16:colId xmlns:a16="http://schemas.microsoft.com/office/drawing/2014/main" val="3077065946"/>
                    </a:ext>
                  </a:extLst>
                </a:gridCol>
                <a:gridCol w="980835">
                  <a:extLst>
                    <a:ext uri="{9D8B030D-6E8A-4147-A177-3AD203B41FA5}">
                      <a16:colId xmlns:a16="http://schemas.microsoft.com/office/drawing/2014/main" val="1227494795"/>
                    </a:ext>
                  </a:extLst>
                </a:gridCol>
                <a:gridCol w="980835">
                  <a:extLst>
                    <a:ext uri="{9D8B030D-6E8A-4147-A177-3AD203B41FA5}">
                      <a16:colId xmlns:a16="http://schemas.microsoft.com/office/drawing/2014/main" val="1403484036"/>
                    </a:ext>
                  </a:extLst>
                </a:gridCol>
                <a:gridCol w="980835">
                  <a:extLst>
                    <a:ext uri="{9D8B030D-6E8A-4147-A177-3AD203B41FA5}">
                      <a16:colId xmlns:a16="http://schemas.microsoft.com/office/drawing/2014/main" val="2646340721"/>
                    </a:ext>
                  </a:extLst>
                </a:gridCol>
                <a:gridCol w="980835">
                  <a:extLst>
                    <a:ext uri="{9D8B030D-6E8A-4147-A177-3AD203B41FA5}">
                      <a16:colId xmlns:a16="http://schemas.microsoft.com/office/drawing/2014/main" val="250610622"/>
                    </a:ext>
                  </a:extLst>
                </a:gridCol>
                <a:gridCol w="980835">
                  <a:extLst>
                    <a:ext uri="{9D8B030D-6E8A-4147-A177-3AD203B41FA5}">
                      <a16:colId xmlns:a16="http://schemas.microsoft.com/office/drawing/2014/main" val="1289625368"/>
                    </a:ext>
                  </a:extLst>
                </a:gridCol>
                <a:gridCol w="980835">
                  <a:extLst>
                    <a:ext uri="{9D8B030D-6E8A-4147-A177-3AD203B41FA5}">
                      <a16:colId xmlns:a16="http://schemas.microsoft.com/office/drawing/2014/main" val="3669072893"/>
                    </a:ext>
                  </a:extLst>
                </a:gridCol>
              </a:tblGrid>
              <a:tr h="499470">
                <a:tc>
                  <a:txBody>
                    <a:bodyPr/>
                    <a:lstStyle/>
                    <a:p>
                      <a:r>
                        <a:rPr lang="en-US" sz="2000" dirty="0">
                          <a:solidFill>
                            <a:srgbClr val="0070C0"/>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rgbClr val="0070C0"/>
                          </a:solidFill>
                        </a:rPr>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2398082"/>
                  </a:ext>
                </a:extLst>
              </a:tr>
            </a:tbl>
          </a:graphicData>
        </a:graphic>
      </p:graphicFrame>
      <p:sp>
        <p:nvSpPr>
          <p:cNvPr id="11" name="TextBox 10">
            <a:extLst>
              <a:ext uri="{FF2B5EF4-FFF2-40B4-BE49-F238E27FC236}">
                <a16:creationId xmlns:a16="http://schemas.microsoft.com/office/drawing/2014/main" id="{7793BC04-5D6C-EB7A-811B-8D91C43E1C09}"/>
              </a:ext>
            </a:extLst>
          </p:cNvPr>
          <p:cNvSpPr txBox="1"/>
          <p:nvPr/>
        </p:nvSpPr>
        <p:spPr>
          <a:xfrm>
            <a:off x="1600200" y="3025234"/>
            <a:ext cx="7600949" cy="400110"/>
          </a:xfrm>
          <a:prstGeom prst="rect">
            <a:avLst/>
          </a:prstGeom>
          <a:solidFill>
            <a:srgbClr val="D09CE8"/>
          </a:solidFill>
        </p:spPr>
        <p:txBody>
          <a:bodyPr wrap="square" rtlCol="0">
            <a:spAutoFit/>
          </a:bodyPr>
          <a:lstStyle/>
          <a:p>
            <a:r>
              <a:rPr lang="en-US" sz="2000" b="1" dirty="0"/>
              <a:t>Person without HIV</a:t>
            </a:r>
          </a:p>
        </p:txBody>
      </p:sp>
      <p:sp>
        <p:nvSpPr>
          <p:cNvPr id="12" name="TextBox 11">
            <a:extLst>
              <a:ext uri="{FF2B5EF4-FFF2-40B4-BE49-F238E27FC236}">
                <a16:creationId xmlns:a16="http://schemas.microsoft.com/office/drawing/2014/main" id="{15BC8CEA-F220-56FC-13FF-ABF8B7404F48}"/>
              </a:ext>
            </a:extLst>
          </p:cNvPr>
          <p:cNvSpPr txBox="1"/>
          <p:nvPr/>
        </p:nvSpPr>
        <p:spPr>
          <a:xfrm>
            <a:off x="1600201" y="4331189"/>
            <a:ext cx="7016748" cy="400110"/>
          </a:xfrm>
          <a:prstGeom prst="rect">
            <a:avLst/>
          </a:prstGeom>
          <a:solidFill>
            <a:srgbClr val="D09CE8"/>
          </a:solidFill>
        </p:spPr>
        <p:txBody>
          <a:bodyPr wrap="square" rtlCol="0">
            <a:spAutoFit/>
          </a:bodyPr>
          <a:lstStyle/>
          <a:p>
            <a:r>
              <a:rPr lang="en-US" sz="2000" b="1" dirty="0"/>
              <a:t>Person with HIV on suppressive HIV therapy</a:t>
            </a:r>
          </a:p>
        </p:txBody>
      </p:sp>
      <p:sp>
        <p:nvSpPr>
          <p:cNvPr id="13" name="TextBox 12">
            <a:extLst>
              <a:ext uri="{FF2B5EF4-FFF2-40B4-BE49-F238E27FC236}">
                <a16:creationId xmlns:a16="http://schemas.microsoft.com/office/drawing/2014/main" id="{9DC1B3D3-4552-D1FC-9396-765B4985FC35}"/>
              </a:ext>
            </a:extLst>
          </p:cNvPr>
          <p:cNvSpPr txBox="1"/>
          <p:nvPr/>
        </p:nvSpPr>
        <p:spPr>
          <a:xfrm>
            <a:off x="1600200" y="5542795"/>
            <a:ext cx="3613152" cy="338554"/>
          </a:xfrm>
          <a:prstGeom prst="rect">
            <a:avLst/>
          </a:prstGeom>
          <a:solidFill>
            <a:srgbClr val="D09CE8"/>
          </a:solidFill>
        </p:spPr>
        <p:txBody>
          <a:bodyPr wrap="square" rtlCol="0">
            <a:spAutoFit/>
          </a:bodyPr>
          <a:lstStyle/>
          <a:p>
            <a:r>
              <a:rPr lang="en-US" sz="1600" b="1" dirty="0"/>
              <a:t>Person with HIV not on HIV therapy</a:t>
            </a:r>
          </a:p>
        </p:txBody>
      </p:sp>
      <p:sp>
        <p:nvSpPr>
          <p:cNvPr id="14" name="TextBox 13">
            <a:extLst>
              <a:ext uri="{FF2B5EF4-FFF2-40B4-BE49-F238E27FC236}">
                <a16:creationId xmlns:a16="http://schemas.microsoft.com/office/drawing/2014/main" id="{D401776E-5369-2539-5E4B-E2D2FDFD0A0A}"/>
              </a:ext>
            </a:extLst>
          </p:cNvPr>
          <p:cNvSpPr txBox="1"/>
          <p:nvPr/>
        </p:nvSpPr>
        <p:spPr>
          <a:xfrm>
            <a:off x="2554286" y="3677551"/>
            <a:ext cx="2467690" cy="369332"/>
          </a:xfrm>
          <a:prstGeom prst="rect">
            <a:avLst/>
          </a:prstGeom>
          <a:noFill/>
        </p:spPr>
        <p:txBody>
          <a:bodyPr wrap="square" rtlCol="0">
            <a:spAutoFit/>
          </a:bodyPr>
          <a:lstStyle/>
          <a:p>
            <a:r>
              <a:rPr lang="en-US" dirty="0"/>
              <a:t>HIV Infection Age 20</a:t>
            </a:r>
          </a:p>
        </p:txBody>
      </p:sp>
      <p:sp>
        <p:nvSpPr>
          <p:cNvPr id="15" name="Arrow: Down 14">
            <a:extLst>
              <a:ext uri="{FF2B5EF4-FFF2-40B4-BE49-F238E27FC236}">
                <a16:creationId xmlns:a16="http://schemas.microsoft.com/office/drawing/2014/main" id="{775AF7C4-52BF-6EB2-412B-92A3385364FE}"/>
              </a:ext>
            </a:extLst>
          </p:cNvPr>
          <p:cNvSpPr/>
          <p:nvPr/>
        </p:nvSpPr>
        <p:spPr>
          <a:xfrm>
            <a:off x="3486149" y="4046883"/>
            <a:ext cx="200025" cy="2743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6FBE802-9420-DC9C-86B2-6AE9309BC322}"/>
              </a:ext>
            </a:extLst>
          </p:cNvPr>
          <p:cNvSpPr txBox="1"/>
          <p:nvPr/>
        </p:nvSpPr>
        <p:spPr>
          <a:xfrm>
            <a:off x="2554286" y="4917255"/>
            <a:ext cx="2467690" cy="369332"/>
          </a:xfrm>
          <a:prstGeom prst="rect">
            <a:avLst/>
          </a:prstGeom>
          <a:noFill/>
        </p:spPr>
        <p:txBody>
          <a:bodyPr wrap="square" rtlCol="0">
            <a:spAutoFit/>
          </a:bodyPr>
          <a:lstStyle/>
          <a:p>
            <a:r>
              <a:rPr lang="en-US" dirty="0"/>
              <a:t>HIV Infection Age 20</a:t>
            </a:r>
          </a:p>
        </p:txBody>
      </p:sp>
      <p:sp>
        <p:nvSpPr>
          <p:cNvPr id="17" name="Arrow: Down 16">
            <a:extLst>
              <a:ext uri="{FF2B5EF4-FFF2-40B4-BE49-F238E27FC236}">
                <a16:creationId xmlns:a16="http://schemas.microsoft.com/office/drawing/2014/main" id="{BCD1C76B-5E20-D4E5-49D4-AF2386DD1F84}"/>
              </a:ext>
            </a:extLst>
          </p:cNvPr>
          <p:cNvSpPr/>
          <p:nvPr/>
        </p:nvSpPr>
        <p:spPr>
          <a:xfrm>
            <a:off x="3459163" y="5248302"/>
            <a:ext cx="200025" cy="2743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255DF8E-C355-7FA6-B414-482535BB0B27}"/>
              </a:ext>
            </a:extLst>
          </p:cNvPr>
          <p:cNvSpPr txBox="1"/>
          <p:nvPr/>
        </p:nvSpPr>
        <p:spPr>
          <a:xfrm>
            <a:off x="9201149" y="3020374"/>
            <a:ext cx="2719857" cy="400110"/>
          </a:xfrm>
          <a:prstGeom prst="rect">
            <a:avLst/>
          </a:prstGeom>
          <a:noFill/>
        </p:spPr>
        <p:txBody>
          <a:bodyPr wrap="square" rtlCol="0">
            <a:spAutoFit/>
          </a:bodyPr>
          <a:lstStyle/>
          <a:p>
            <a:r>
              <a:rPr lang="en-US" sz="2000" b="1" dirty="0">
                <a:solidFill>
                  <a:srgbClr val="00B050"/>
                </a:solidFill>
              </a:rPr>
              <a:t>Life expectancy 79y</a:t>
            </a:r>
          </a:p>
        </p:txBody>
      </p:sp>
      <p:sp>
        <p:nvSpPr>
          <p:cNvPr id="19" name="TextBox 18">
            <a:extLst>
              <a:ext uri="{FF2B5EF4-FFF2-40B4-BE49-F238E27FC236}">
                <a16:creationId xmlns:a16="http://schemas.microsoft.com/office/drawing/2014/main" id="{6FBEDE7D-EA67-5769-A879-B6B51A8BEA51}"/>
              </a:ext>
            </a:extLst>
          </p:cNvPr>
          <p:cNvSpPr txBox="1"/>
          <p:nvPr/>
        </p:nvSpPr>
        <p:spPr>
          <a:xfrm>
            <a:off x="8616949" y="4331189"/>
            <a:ext cx="3009631" cy="410842"/>
          </a:xfrm>
          <a:prstGeom prst="rect">
            <a:avLst/>
          </a:prstGeom>
          <a:noFill/>
        </p:spPr>
        <p:txBody>
          <a:bodyPr wrap="square" rtlCol="0">
            <a:spAutoFit/>
          </a:bodyPr>
          <a:lstStyle/>
          <a:p>
            <a:r>
              <a:rPr lang="en-US" sz="2000" b="1" dirty="0">
                <a:solidFill>
                  <a:srgbClr val="00B050"/>
                </a:solidFill>
              </a:rPr>
              <a:t>Life expectancy 71y</a:t>
            </a:r>
          </a:p>
        </p:txBody>
      </p:sp>
      <p:sp>
        <p:nvSpPr>
          <p:cNvPr id="20" name="TextBox 19">
            <a:extLst>
              <a:ext uri="{FF2B5EF4-FFF2-40B4-BE49-F238E27FC236}">
                <a16:creationId xmlns:a16="http://schemas.microsoft.com/office/drawing/2014/main" id="{88037D18-4296-58F3-7FD7-1DAD28727288}"/>
              </a:ext>
            </a:extLst>
          </p:cNvPr>
          <p:cNvSpPr txBox="1"/>
          <p:nvPr/>
        </p:nvSpPr>
        <p:spPr>
          <a:xfrm>
            <a:off x="5219254" y="5522749"/>
            <a:ext cx="2913039" cy="400110"/>
          </a:xfrm>
          <a:prstGeom prst="rect">
            <a:avLst/>
          </a:prstGeom>
          <a:noFill/>
        </p:spPr>
        <p:txBody>
          <a:bodyPr wrap="square" rtlCol="0">
            <a:spAutoFit/>
          </a:bodyPr>
          <a:lstStyle/>
          <a:p>
            <a:r>
              <a:rPr lang="en-US" sz="2000" b="1" dirty="0">
                <a:solidFill>
                  <a:srgbClr val="00B050"/>
                </a:solidFill>
              </a:rPr>
              <a:t>Life expectancy 32y</a:t>
            </a:r>
          </a:p>
        </p:txBody>
      </p:sp>
      <p:cxnSp>
        <p:nvCxnSpPr>
          <p:cNvPr id="3" name="Straight Connector 2">
            <a:extLst>
              <a:ext uri="{FF2B5EF4-FFF2-40B4-BE49-F238E27FC236}">
                <a16:creationId xmlns:a16="http://schemas.microsoft.com/office/drawing/2014/main" id="{4EE5E780-FB7A-1F50-D3BC-1A6B69AA811C}"/>
              </a:ext>
            </a:extLst>
          </p:cNvPr>
          <p:cNvCxnSpPr>
            <a:cxnSpLocks/>
          </p:cNvCxnSpPr>
          <p:nvPr/>
        </p:nvCxnSpPr>
        <p:spPr>
          <a:xfrm>
            <a:off x="745245" y="1523046"/>
            <a:ext cx="9719733" cy="0"/>
          </a:xfrm>
          <a:prstGeom prst="line">
            <a:avLst/>
          </a:prstGeom>
          <a:ln w="38100">
            <a:solidFill>
              <a:srgbClr val="FF990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E1DC4265-A59C-0F5E-D5C2-5C2773D78512}"/>
              </a:ext>
            </a:extLst>
          </p:cNvPr>
          <p:cNvSpPr txBox="1"/>
          <p:nvPr/>
        </p:nvSpPr>
        <p:spPr>
          <a:xfrm>
            <a:off x="201478" y="6307810"/>
            <a:ext cx="11419021" cy="307777"/>
          </a:xfrm>
          <a:prstGeom prst="rect">
            <a:avLst/>
          </a:prstGeom>
          <a:noFill/>
        </p:spPr>
        <p:txBody>
          <a:bodyPr wrap="square" lIns="91440" tIns="45720" rIns="91440" bIns="45720" rtlCol="0" anchor="t">
            <a:spAutoFit/>
          </a:bodyPr>
          <a:lstStyle/>
          <a:p>
            <a:r>
              <a:rPr lang="en-US" sz="1400" dirty="0"/>
              <a:t>Samji H et al. </a:t>
            </a:r>
            <a:r>
              <a:rPr lang="en-US" sz="1400" i="1" dirty="0"/>
              <a:t>PLOS One </a:t>
            </a:r>
            <a:r>
              <a:rPr lang="en-US" sz="1400" dirty="0"/>
              <a:t>2013</a:t>
            </a:r>
          </a:p>
        </p:txBody>
      </p:sp>
    </p:spTree>
    <p:extLst>
      <p:ext uri="{BB962C8B-B14F-4D97-AF65-F5344CB8AC3E}">
        <p14:creationId xmlns:p14="http://schemas.microsoft.com/office/powerpoint/2010/main" val="1623305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BC95-BD4E-567A-DCD0-1644FD942E06}"/>
              </a:ext>
            </a:extLst>
          </p:cNvPr>
          <p:cNvSpPr>
            <a:spLocks noGrp="1"/>
          </p:cNvSpPr>
          <p:nvPr>
            <p:ph type="title"/>
          </p:nvPr>
        </p:nvSpPr>
        <p:spPr>
          <a:xfrm>
            <a:off x="838200" y="710257"/>
            <a:ext cx="10515600" cy="889324"/>
          </a:xfrm>
        </p:spPr>
        <p:txBody>
          <a:bodyPr/>
          <a:lstStyle/>
          <a:p>
            <a:r>
              <a:rPr lang="en-US" b="1" dirty="0"/>
              <a:t>Prevalence of HIV Infection in the US 2023</a:t>
            </a:r>
          </a:p>
        </p:txBody>
      </p:sp>
      <p:pic>
        <p:nvPicPr>
          <p:cNvPr id="3" name="Picture 2">
            <a:extLst>
              <a:ext uri="{FF2B5EF4-FFF2-40B4-BE49-F238E27FC236}">
                <a16:creationId xmlns:a16="http://schemas.microsoft.com/office/drawing/2014/main" id="{493B08C3-23A4-744A-BD6C-B6380FE238F5}"/>
              </a:ext>
            </a:extLst>
          </p:cNvPr>
          <p:cNvPicPr>
            <a:picLocks noChangeAspect="1"/>
          </p:cNvPicPr>
          <p:nvPr/>
        </p:nvPicPr>
        <p:blipFill>
          <a:blip r:embed="rId3"/>
          <a:stretch>
            <a:fillRect/>
          </a:stretch>
        </p:blipFill>
        <p:spPr>
          <a:xfrm>
            <a:off x="1591420" y="1596291"/>
            <a:ext cx="7884433" cy="4736764"/>
          </a:xfrm>
          <a:prstGeom prst="rect">
            <a:avLst/>
          </a:prstGeom>
        </p:spPr>
      </p:pic>
      <p:sp>
        <p:nvSpPr>
          <p:cNvPr id="4" name="Oval 3">
            <a:extLst>
              <a:ext uri="{FF2B5EF4-FFF2-40B4-BE49-F238E27FC236}">
                <a16:creationId xmlns:a16="http://schemas.microsoft.com/office/drawing/2014/main" id="{B88A8E66-6123-EC71-EE19-451E8D967C9E}"/>
              </a:ext>
            </a:extLst>
          </p:cNvPr>
          <p:cNvSpPr/>
          <p:nvPr/>
        </p:nvSpPr>
        <p:spPr>
          <a:xfrm>
            <a:off x="6865749" y="1425844"/>
            <a:ext cx="2820691" cy="4833033"/>
          </a:xfrm>
          <a:prstGeom prst="ellipse">
            <a:avLst/>
          </a:prstGeom>
          <a:noFill/>
          <a:ln w="34925">
            <a:solidFill>
              <a:srgbClr val="F828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3972C6-38B5-753E-DFB0-D487747EEA97}"/>
              </a:ext>
            </a:extLst>
          </p:cNvPr>
          <p:cNvSpPr txBox="1"/>
          <p:nvPr/>
        </p:nvSpPr>
        <p:spPr>
          <a:xfrm>
            <a:off x="9834965" y="3005358"/>
            <a:ext cx="2021237" cy="400110"/>
          </a:xfrm>
          <a:prstGeom prst="rect">
            <a:avLst/>
          </a:prstGeom>
          <a:noFill/>
        </p:spPr>
        <p:txBody>
          <a:bodyPr wrap="square" rtlCol="0">
            <a:spAutoFit/>
          </a:bodyPr>
          <a:lstStyle/>
          <a:p>
            <a:r>
              <a:rPr lang="en-US" sz="2000" b="1" dirty="0">
                <a:solidFill>
                  <a:srgbClr val="F828D0"/>
                </a:solidFill>
              </a:rPr>
              <a:t>54% age 50+</a:t>
            </a:r>
          </a:p>
        </p:txBody>
      </p:sp>
      <p:sp>
        <p:nvSpPr>
          <p:cNvPr id="6" name="TextBox 5">
            <a:extLst>
              <a:ext uri="{FF2B5EF4-FFF2-40B4-BE49-F238E27FC236}">
                <a16:creationId xmlns:a16="http://schemas.microsoft.com/office/drawing/2014/main" id="{C690A3DA-2A04-0394-4E80-6D6A8888A757}"/>
              </a:ext>
            </a:extLst>
          </p:cNvPr>
          <p:cNvSpPr txBox="1"/>
          <p:nvPr/>
        </p:nvSpPr>
        <p:spPr>
          <a:xfrm>
            <a:off x="201478" y="6473169"/>
            <a:ext cx="4881967" cy="338554"/>
          </a:xfrm>
          <a:prstGeom prst="rect">
            <a:avLst/>
          </a:prstGeom>
          <a:noFill/>
        </p:spPr>
        <p:txBody>
          <a:bodyPr wrap="square" lIns="91440" tIns="45720" rIns="91440" bIns="45720" rtlCol="0" anchor="t">
            <a:spAutoFit/>
          </a:bodyPr>
          <a:lstStyle/>
          <a:p>
            <a:r>
              <a:rPr lang="en-US" sz="1600" dirty="0"/>
              <a:t>CDC HIV Surveillance Report 2024;35</a:t>
            </a:r>
            <a:endParaRPr lang="en-US" sz="1600" dirty="0">
              <a:cs typeface="Arial"/>
            </a:endParaRPr>
          </a:p>
        </p:txBody>
      </p:sp>
      <p:cxnSp>
        <p:nvCxnSpPr>
          <p:cNvPr id="8" name="Straight Connector 7">
            <a:extLst>
              <a:ext uri="{FF2B5EF4-FFF2-40B4-BE49-F238E27FC236}">
                <a16:creationId xmlns:a16="http://schemas.microsoft.com/office/drawing/2014/main" id="{FE72590C-26DF-55D2-3AE8-B2C83AF5D957}"/>
              </a:ext>
            </a:extLst>
          </p:cNvPr>
          <p:cNvCxnSpPr>
            <a:cxnSpLocks/>
          </p:cNvCxnSpPr>
          <p:nvPr/>
        </p:nvCxnSpPr>
        <p:spPr>
          <a:xfrm>
            <a:off x="936223" y="1326469"/>
            <a:ext cx="9914585" cy="0"/>
          </a:xfrm>
          <a:prstGeom prst="line">
            <a:avLst/>
          </a:prstGeom>
          <a:ln w="38100">
            <a:solidFill>
              <a:srgbClr val="FF99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46628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C822ABA-1E62-9A8C-B781-3DCAB1D83F35}"/>
              </a:ext>
            </a:extLst>
          </p:cNvPr>
          <p:cNvSpPr/>
          <p:nvPr/>
        </p:nvSpPr>
        <p:spPr>
          <a:xfrm>
            <a:off x="1431" y="696711"/>
            <a:ext cx="3136900" cy="6166476"/>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4D4351-C400-2167-DE70-AC4CF18B9945}"/>
              </a:ext>
            </a:extLst>
          </p:cNvPr>
          <p:cNvSpPr>
            <a:spLocks noGrp="1"/>
          </p:cNvSpPr>
          <p:nvPr>
            <p:ph type="title"/>
          </p:nvPr>
        </p:nvSpPr>
        <p:spPr>
          <a:xfrm>
            <a:off x="57006" y="2611387"/>
            <a:ext cx="3016518" cy="2743980"/>
          </a:xfrm>
        </p:spPr>
        <p:txBody>
          <a:bodyPr>
            <a:normAutofit/>
          </a:bodyPr>
          <a:lstStyle/>
          <a:p>
            <a:r>
              <a:rPr lang="en-US" b="1" dirty="0">
                <a:solidFill>
                  <a:srgbClr val="FFFFFF"/>
                </a:solidFill>
              </a:rPr>
              <a:t>Challenges of Aging with HIV</a:t>
            </a:r>
          </a:p>
        </p:txBody>
      </p:sp>
      <p:sp>
        <p:nvSpPr>
          <p:cNvPr id="3" name="Content Placeholder 2">
            <a:extLst>
              <a:ext uri="{FF2B5EF4-FFF2-40B4-BE49-F238E27FC236}">
                <a16:creationId xmlns:a16="http://schemas.microsoft.com/office/drawing/2014/main" id="{CE2F1598-A9E9-C78B-FD15-9C7854058F90}"/>
              </a:ext>
            </a:extLst>
          </p:cNvPr>
          <p:cNvSpPr>
            <a:spLocks noGrp="1"/>
          </p:cNvSpPr>
          <p:nvPr>
            <p:ph idx="1"/>
          </p:nvPr>
        </p:nvSpPr>
        <p:spPr>
          <a:xfrm>
            <a:off x="3137421" y="1188685"/>
            <a:ext cx="8467019" cy="4824693"/>
          </a:xfrm>
        </p:spPr>
        <p:txBody>
          <a:bodyPr lIns="91440" tIns="45720" rIns="91440" bIns="45720" anchor="ctr">
            <a:noAutofit/>
          </a:bodyPr>
          <a:lstStyle/>
          <a:p>
            <a:r>
              <a:rPr lang="en-US" sz="2800" b="1" dirty="0"/>
              <a:t>Aging-related diseases occur at a younger age and have an accelerated course in people with HIV (PWH)</a:t>
            </a:r>
            <a:endParaRPr lang="en-US" sz="2800" b="1"/>
          </a:p>
          <a:p>
            <a:pPr marL="1066165" lvl="1" indent="0">
              <a:buClr>
                <a:srgbClr val="D6201A"/>
              </a:buClr>
              <a:buNone/>
            </a:pPr>
            <a:r>
              <a:rPr lang="en-US" sz="2800" b="1">
                <a:solidFill>
                  <a:srgbClr val="D6201A"/>
                </a:solidFill>
                <a:cs typeface="Arial"/>
              </a:rPr>
              <a:t>Examples: heart disease, stroke, some cancers</a:t>
            </a:r>
            <a:endParaRPr lang="en-US" sz="2800" b="1" dirty="0">
              <a:solidFill>
                <a:srgbClr val="D6201A"/>
              </a:solidFill>
              <a:cs typeface="Arial"/>
            </a:endParaRPr>
          </a:p>
          <a:p>
            <a:r>
              <a:rPr lang="en-US" sz="2800" b="1">
                <a:cs typeface="Arial"/>
              </a:rPr>
              <a:t>Complex and burdensome coordination of care</a:t>
            </a:r>
          </a:p>
          <a:p>
            <a:r>
              <a:rPr lang="en-US" sz="2800" b="1">
                <a:cs typeface="Arial"/>
              </a:rPr>
              <a:t>Polypharmacy</a:t>
            </a:r>
            <a:endParaRPr lang="en-US" sz="2800" b="1"/>
          </a:p>
          <a:p>
            <a:r>
              <a:rPr lang="en-US" sz="2800" b="1">
                <a:cs typeface="Arial"/>
              </a:rPr>
              <a:t>Discrimination: ageism, disability stigma</a:t>
            </a:r>
            <a:endParaRPr lang="en-US" sz="2800" b="1"/>
          </a:p>
          <a:p>
            <a:r>
              <a:rPr lang="en-US" sz="2800" b="1">
                <a:cs typeface="Arial"/>
              </a:rPr>
              <a:t>Social isolation</a:t>
            </a:r>
            <a:endParaRPr lang="en-US" sz="2800" b="1"/>
          </a:p>
        </p:txBody>
      </p:sp>
      <p:pic>
        <p:nvPicPr>
          <p:cNvPr id="16" name="Picture 15">
            <a:extLst>
              <a:ext uri="{FF2B5EF4-FFF2-40B4-BE49-F238E27FC236}">
                <a16:creationId xmlns:a16="http://schemas.microsoft.com/office/drawing/2014/main" id="{AA92D42A-6D72-762B-0B9F-B0BAADECDE87}"/>
              </a:ext>
            </a:extLst>
          </p:cNvPr>
          <p:cNvPicPr>
            <a:picLocks noChangeAspect="1"/>
          </p:cNvPicPr>
          <p:nvPr/>
        </p:nvPicPr>
        <p:blipFill>
          <a:blip r:embed="rId3"/>
          <a:stretch>
            <a:fillRect/>
          </a:stretch>
        </p:blipFill>
        <p:spPr>
          <a:xfrm>
            <a:off x="632399" y="4222834"/>
            <a:ext cx="1409540" cy="1982572"/>
          </a:xfrm>
          <a:prstGeom prst="rect">
            <a:avLst/>
          </a:prstGeom>
        </p:spPr>
      </p:pic>
    </p:spTree>
    <p:extLst>
      <p:ext uri="{BB962C8B-B14F-4D97-AF65-F5344CB8AC3E}">
        <p14:creationId xmlns:p14="http://schemas.microsoft.com/office/powerpoint/2010/main" val="2951182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359-E121-45B7-4A68-380B6A4BFF51}"/>
              </a:ext>
            </a:extLst>
          </p:cNvPr>
          <p:cNvSpPr>
            <a:spLocks noGrp="1"/>
          </p:cNvSpPr>
          <p:nvPr>
            <p:ph type="title"/>
          </p:nvPr>
        </p:nvSpPr>
        <p:spPr>
          <a:xfrm>
            <a:off x="172960" y="661049"/>
            <a:ext cx="10515600" cy="385780"/>
          </a:xfrm>
        </p:spPr>
        <p:txBody>
          <a:bodyPr>
            <a:noAutofit/>
          </a:bodyPr>
          <a:lstStyle/>
          <a:p>
            <a:r>
              <a:rPr lang="en-US" sz="3200" b="1" dirty="0">
                <a:cs typeface="Arial"/>
              </a:rPr>
              <a:t>Caring for older persons with HIV</a:t>
            </a:r>
          </a:p>
        </p:txBody>
      </p:sp>
      <p:pic>
        <p:nvPicPr>
          <p:cNvPr id="4" name="Content Placeholder 3">
            <a:extLst>
              <a:ext uri="{FF2B5EF4-FFF2-40B4-BE49-F238E27FC236}">
                <a16:creationId xmlns:a16="http://schemas.microsoft.com/office/drawing/2014/main" id="{0C2AEDF1-B56E-F6C7-7D8F-DA34F3958E29}"/>
              </a:ext>
            </a:extLst>
          </p:cNvPr>
          <p:cNvPicPr>
            <a:picLocks noGrp="1" noChangeAspect="1"/>
          </p:cNvPicPr>
          <p:nvPr>
            <p:ph sz="half" idx="1"/>
          </p:nvPr>
        </p:nvPicPr>
        <p:blipFill>
          <a:blip r:embed="rId3"/>
          <a:stretch>
            <a:fillRect/>
          </a:stretch>
        </p:blipFill>
        <p:spPr>
          <a:xfrm>
            <a:off x="2329675" y="1233821"/>
            <a:ext cx="7021599" cy="5345776"/>
          </a:xfrm>
          <a:prstGeom prst="rect">
            <a:avLst/>
          </a:prstGeom>
        </p:spPr>
      </p:pic>
      <p:sp>
        <p:nvSpPr>
          <p:cNvPr id="3" name="TextBox 2">
            <a:extLst>
              <a:ext uri="{FF2B5EF4-FFF2-40B4-BE49-F238E27FC236}">
                <a16:creationId xmlns:a16="http://schemas.microsoft.com/office/drawing/2014/main" id="{2F38F37A-BE0A-BB13-7498-C3D39CC080D1}"/>
              </a:ext>
            </a:extLst>
          </p:cNvPr>
          <p:cNvSpPr txBox="1"/>
          <p:nvPr/>
        </p:nvSpPr>
        <p:spPr>
          <a:xfrm>
            <a:off x="0" y="6583840"/>
            <a:ext cx="6426819" cy="307777"/>
          </a:xfrm>
          <a:prstGeom prst="rect">
            <a:avLst/>
          </a:prstGeom>
          <a:noFill/>
        </p:spPr>
        <p:txBody>
          <a:bodyPr wrap="square" lIns="91440" tIns="45720" rIns="91440" bIns="45720" rtlCol="0" anchor="t">
            <a:spAutoFit/>
          </a:bodyPr>
          <a:lstStyle/>
          <a:p>
            <a:r>
              <a:rPr lang="en-US" sz="1400" dirty="0"/>
              <a:t>Frey E, Johnston CD, Siegler EL. </a:t>
            </a:r>
            <a:r>
              <a:rPr lang="en-US" sz="1400" i="1" dirty="0"/>
              <a:t>HIV AIDS </a:t>
            </a:r>
            <a:r>
              <a:rPr lang="en-US" sz="1400" dirty="0"/>
              <a:t>2023</a:t>
            </a:r>
            <a:endParaRPr lang="en-US" sz="1400" dirty="0">
              <a:cs typeface="Arial"/>
            </a:endParaRPr>
          </a:p>
        </p:txBody>
      </p:sp>
    </p:spTree>
    <p:extLst>
      <p:ext uri="{BB962C8B-B14F-4D97-AF65-F5344CB8AC3E}">
        <p14:creationId xmlns:p14="http://schemas.microsoft.com/office/powerpoint/2010/main" val="41795727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3"/>
</p:tagLst>
</file>

<file path=ppt/theme/theme1.xml><?xml version="1.0" encoding="utf-8"?>
<a:theme xmlns:a="http://schemas.openxmlformats.org/drawingml/2006/main" name="4_Custom Design">
  <a:themeElements>
    <a:clrScheme name="RyanWhite22">
      <a:dk1>
        <a:srgbClr val="183560"/>
      </a:dk1>
      <a:lt1>
        <a:srgbClr val="FFFFFF"/>
      </a:lt1>
      <a:dk2>
        <a:srgbClr val="C00000"/>
      </a:dk2>
      <a:lt2>
        <a:srgbClr val="C9E1EB"/>
      </a:lt2>
      <a:accent1>
        <a:srgbClr val="1A5883"/>
      </a:accent1>
      <a:accent2>
        <a:srgbClr val="60AFD0"/>
      </a:accent2>
      <a:accent3>
        <a:srgbClr val="FAEBB1"/>
      </a:accent3>
      <a:accent4>
        <a:srgbClr val="89CADA"/>
      </a:accent4>
      <a:accent5>
        <a:srgbClr val="0154AA"/>
      </a:accent5>
      <a:accent6>
        <a:srgbClr val="868581"/>
      </a:accent6>
      <a:hlink>
        <a:srgbClr val="0154A9"/>
      </a:hlink>
      <a:folHlink>
        <a:srgbClr val="015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RyanWhite22">
      <a:dk1>
        <a:srgbClr val="183560"/>
      </a:dk1>
      <a:lt1>
        <a:srgbClr val="FFFFFF"/>
      </a:lt1>
      <a:dk2>
        <a:srgbClr val="C00000"/>
      </a:dk2>
      <a:lt2>
        <a:srgbClr val="C9E1EB"/>
      </a:lt2>
      <a:accent1>
        <a:srgbClr val="1A5883"/>
      </a:accent1>
      <a:accent2>
        <a:srgbClr val="60AFD0"/>
      </a:accent2>
      <a:accent3>
        <a:srgbClr val="FAEBB1"/>
      </a:accent3>
      <a:accent4>
        <a:srgbClr val="89CADA"/>
      </a:accent4>
      <a:accent5>
        <a:srgbClr val="0154AA"/>
      </a:accent5>
      <a:accent6>
        <a:srgbClr val="868581"/>
      </a:accent6>
      <a:hlink>
        <a:srgbClr val="0154A9"/>
      </a:hlink>
      <a:folHlink>
        <a:srgbClr val="015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61e1995245869c53118d04575109eed8">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70eefe698c5875ba0fcb7bbbaaba3a2f"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6344AE-A97B-441A-93B4-E7E45A9A2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3EC29D-1AE6-49E3-AF1B-C50C3FD32A57}">
  <ds:schemaRefs>
    <ds:schemaRef ds:uri="http://schemas.microsoft.com/office/2006/metadata/properties"/>
    <ds:schemaRef ds:uri="http://schemas.microsoft.com/office/infopath/2007/PartnerControls"/>
    <ds:schemaRef ds:uri="a89a0a29-f901-4f80-a0b6-fef874ca8871"/>
    <ds:schemaRef ds:uri="d5c82a1a-2a8a-49b4-8a9c-deebcf1aae21"/>
  </ds:schemaRefs>
</ds:datastoreItem>
</file>

<file path=customXml/itemProps3.xml><?xml version="1.0" encoding="utf-8"?>
<ds:datastoreItem xmlns:ds="http://schemas.openxmlformats.org/officeDocument/2006/customXml" ds:itemID="{F367F21F-1583-4356-B59C-CF8F24A2C1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11141</TotalTime>
  <Words>4467</Words>
  <Application>Microsoft Office PowerPoint</Application>
  <PresentationFormat>Widescreen</PresentationFormat>
  <Paragraphs>522</Paragraphs>
  <Slides>41</Slides>
  <Notes>35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41</vt:i4>
      </vt:variant>
    </vt:vector>
  </HeadingPairs>
  <TitlesOfParts>
    <vt:vector size="54" baseType="lpstr">
      <vt:lpstr>Aptos</vt:lpstr>
      <vt:lpstr>Arial</vt:lpstr>
      <vt:lpstr>Calibri</vt:lpstr>
      <vt:lpstr>Helvetica</vt:lpstr>
      <vt:lpstr>Open Sans ExtraBold</vt:lpstr>
      <vt:lpstr>Open Sans Light</vt:lpstr>
      <vt:lpstr>STIXGeneral-Regular</vt:lpstr>
      <vt:lpstr>System Font Regular</vt:lpstr>
      <vt:lpstr>Times New Roman</vt:lpstr>
      <vt:lpstr>Wingdings</vt:lpstr>
      <vt:lpstr>4_Custom Design</vt:lpstr>
      <vt:lpstr>3_Custom Design</vt:lpstr>
      <vt:lpstr>Content slide master</vt:lpstr>
      <vt:lpstr>Identifying and Addressing Challenges to Successful Aging in Persons with HIV</vt:lpstr>
      <vt:lpstr>Disclosures</vt:lpstr>
      <vt:lpstr>Disclosures</vt:lpstr>
      <vt:lpstr>Disclosures</vt:lpstr>
      <vt:lpstr>AETC Program National Centers and HIV Curriculum</vt:lpstr>
      <vt:lpstr>HIV and Aging: Increasing Life Expectancy</vt:lpstr>
      <vt:lpstr>Prevalence of HIV Infection in the US 2023</vt:lpstr>
      <vt:lpstr>Challenges of Aging with HIV</vt:lpstr>
      <vt:lpstr>Caring for older persons with HIV</vt:lpstr>
      <vt:lpstr>What are geriatric syndromes?</vt:lpstr>
      <vt:lpstr>What is cognitive impairment?</vt:lpstr>
      <vt:lpstr>HIV-associated Neurocognitive Disorders (HAND)</vt:lpstr>
      <vt:lpstr>Causes of cognitive impairment in people with HIV</vt:lpstr>
      <vt:lpstr>Cognitive impairment and dementia occur more frequently in people with HIV and risk increases with age</vt:lpstr>
      <vt:lpstr>Cognitive impairment over time in people with HIV</vt:lpstr>
      <vt:lpstr>HIV enters the CNS early in infection…</vt:lpstr>
      <vt:lpstr>(Re-)Defining HIV-associated Neurocognitive Disorders</vt:lpstr>
      <vt:lpstr>Screening for cognitive impairment?</vt:lpstr>
      <vt:lpstr>Screening for cognitive impairment?</vt:lpstr>
      <vt:lpstr>So, who should we be screening?</vt:lpstr>
      <vt:lpstr>Why consider screening?</vt:lpstr>
      <vt:lpstr>Modifiable Risks for Cognitive Decline</vt:lpstr>
      <vt:lpstr>Screening for cognitive impairment?</vt:lpstr>
      <vt:lpstr>Managing cognitive impairment in people with HIV</vt:lpstr>
      <vt:lpstr>A multivitamin?</vt:lpstr>
      <vt:lpstr>Shingles vaccine?</vt:lpstr>
      <vt:lpstr>Frailty</vt:lpstr>
      <vt:lpstr>What is frailty?</vt:lpstr>
      <vt:lpstr>Frailty trajectory: does it differ for aging in people with HIV?</vt:lpstr>
      <vt:lpstr>Frailty trajectory: does it differ for aging in people with HIV?</vt:lpstr>
      <vt:lpstr>How is frailty measured?</vt:lpstr>
      <vt:lpstr>Screening tools for frailty: phenotypic</vt:lpstr>
      <vt:lpstr>Short physical performance battery (SPPB)</vt:lpstr>
      <vt:lpstr>Screening tools for frailty: frailty index</vt:lpstr>
      <vt:lpstr>Frailty screening should start a discussion!</vt:lpstr>
      <vt:lpstr>Frailty screening should start a discussion!</vt:lpstr>
      <vt:lpstr>Physical activity</vt:lpstr>
      <vt:lpstr>PowerPoint Presentation</vt:lpstr>
      <vt:lpstr>PowerPoint Presentation</vt:lpstr>
      <vt:lpstr>PowerPoint Presentation</vt:lpstr>
      <vt:lpstr>Summary</vt:lpstr>
    </vt:vector>
  </TitlesOfParts>
  <Company>Wake Forest Baptist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Morse, Caryn Gee</dc:creator>
  <cp:lastModifiedBy>Short, Stephanie L.</cp:lastModifiedBy>
  <cp:revision>968</cp:revision>
  <dcterms:created xsi:type="dcterms:W3CDTF">2025-12-01T18:57:17Z</dcterms:created>
  <dcterms:modified xsi:type="dcterms:W3CDTF">2026-03-23T12:49:58Z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0x0101004E410992C17FFB4AA99C1035259D0A26</vt:lpwstr>
  </property>
  <property fmtid="{D5CDD505-2E9C-101B-9397-08002B2CF9AE}" pid="3" name="MediaServiceImageTags">
    <vt:lpwstr/>
  </property>
</Properties>
</file>