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739" r:id="rId6"/>
    <p:sldMasterId id="2147483759" r:id="rId7"/>
    <p:sldMasterId id="2147483772" r:id="rId8"/>
    <p:sldMasterId id="2147483793" r:id="rId9"/>
    <p:sldMasterId id="2147483804" r:id="rId10"/>
  </p:sldMasterIdLst>
  <p:notesMasterIdLst>
    <p:notesMasterId r:id="rId67"/>
  </p:notesMasterIdLst>
  <p:handoutMasterIdLst>
    <p:handoutMasterId r:id="rId68"/>
  </p:handoutMasterIdLst>
  <p:sldIdLst>
    <p:sldId id="405" r:id="rId11"/>
    <p:sldId id="2141412031" r:id="rId12"/>
    <p:sldId id="2141412034" r:id="rId13"/>
    <p:sldId id="2141412035" r:id="rId14"/>
    <p:sldId id="2141412212" r:id="rId15"/>
    <p:sldId id="2141412202" r:id="rId16"/>
    <p:sldId id="4895" r:id="rId17"/>
    <p:sldId id="4944" r:id="rId18"/>
    <p:sldId id="4842" r:id="rId19"/>
    <p:sldId id="338" r:id="rId20"/>
    <p:sldId id="4905" r:id="rId21"/>
    <p:sldId id="4945" r:id="rId22"/>
    <p:sldId id="340" r:id="rId23"/>
    <p:sldId id="2141412204" r:id="rId24"/>
    <p:sldId id="2141412069" r:id="rId25"/>
    <p:sldId id="277" r:id="rId26"/>
    <p:sldId id="4864" r:id="rId27"/>
    <p:sldId id="4898" r:id="rId28"/>
    <p:sldId id="2141412209" r:id="rId29"/>
    <p:sldId id="279" r:id="rId30"/>
    <p:sldId id="280" r:id="rId31"/>
    <p:sldId id="4948" r:id="rId32"/>
    <p:sldId id="4951" r:id="rId33"/>
    <p:sldId id="377" r:id="rId34"/>
    <p:sldId id="2141412116" r:id="rId35"/>
    <p:sldId id="2141412117" r:id="rId36"/>
    <p:sldId id="2141412210" r:id="rId37"/>
    <p:sldId id="4952" r:id="rId38"/>
    <p:sldId id="2141412211" r:id="rId39"/>
    <p:sldId id="2141412115" r:id="rId40"/>
    <p:sldId id="2141412114" r:id="rId41"/>
    <p:sldId id="2141412118" r:id="rId42"/>
    <p:sldId id="4939" r:id="rId43"/>
    <p:sldId id="2141412044" r:id="rId44"/>
    <p:sldId id="2141412047" r:id="rId45"/>
    <p:sldId id="2141412078" r:id="rId46"/>
    <p:sldId id="2141412109" r:id="rId47"/>
    <p:sldId id="2141412100" r:id="rId48"/>
    <p:sldId id="2141412104" r:id="rId49"/>
    <p:sldId id="2141412108" r:id="rId50"/>
    <p:sldId id="2141412101" r:id="rId51"/>
    <p:sldId id="2141412060" r:id="rId52"/>
    <p:sldId id="4916" r:id="rId53"/>
    <p:sldId id="2141412208" r:id="rId54"/>
    <p:sldId id="2141412207" r:id="rId55"/>
    <p:sldId id="2141412103" r:id="rId56"/>
    <p:sldId id="376" r:id="rId57"/>
    <p:sldId id="1993219431" r:id="rId58"/>
    <p:sldId id="2141412113" r:id="rId59"/>
    <p:sldId id="361" r:id="rId60"/>
    <p:sldId id="351" r:id="rId61"/>
    <p:sldId id="4929" r:id="rId62"/>
    <p:sldId id="4925" r:id="rId63"/>
    <p:sldId id="2141412203" r:id="rId64"/>
    <p:sldId id="2141412201" r:id="rId65"/>
    <p:sldId id="357" r:id="rId66"/>
  </p:sldIdLst>
  <p:sldSz cx="12192000" cy="6858000"/>
  <p:notesSz cx="7315200" cy="96012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83E71D-BDBA-4FB6-AD1D-9FFA93481C8B}">
          <p14:sldIdLst>
            <p14:sldId id="405"/>
            <p14:sldId id="2141412031"/>
            <p14:sldId id="2141412034"/>
            <p14:sldId id="2141412035"/>
            <p14:sldId id="2141412212"/>
            <p14:sldId id="2141412202"/>
            <p14:sldId id="4895"/>
            <p14:sldId id="4944"/>
            <p14:sldId id="4842"/>
            <p14:sldId id="338"/>
            <p14:sldId id="4905"/>
            <p14:sldId id="4945"/>
            <p14:sldId id="340"/>
            <p14:sldId id="2141412204"/>
            <p14:sldId id="2141412069"/>
            <p14:sldId id="277"/>
            <p14:sldId id="4864"/>
            <p14:sldId id="4898"/>
            <p14:sldId id="2141412209"/>
            <p14:sldId id="279"/>
            <p14:sldId id="280"/>
            <p14:sldId id="4948"/>
            <p14:sldId id="4951"/>
            <p14:sldId id="377"/>
            <p14:sldId id="2141412116"/>
            <p14:sldId id="2141412117"/>
            <p14:sldId id="2141412210"/>
            <p14:sldId id="4952"/>
            <p14:sldId id="2141412211"/>
            <p14:sldId id="2141412115"/>
            <p14:sldId id="2141412114"/>
            <p14:sldId id="2141412118"/>
            <p14:sldId id="4939"/>
            <p14:sldId id="2141412044"/>
            <p14:sldId id="2141412047"/>
            <p14:sldId id="2141412078"/>
            <p14:sldId id="2141412109"/>
            <p14:sldId id="2141412100"/>
            <p14:sldId id="2141412104"/>
            <p14:sldId id="2141412108"/>
            <p14:sldId id="2141412101"/>
            <p14:sldId id="2141412060"/>
            <p14:sldId id="4916"/>
            <p14:sldId id="2141412208"/>
            <p14:sldId id="2141412207"/>
            <p14:sldId id="2141412103"/>
            <p14:sldId id="376"/>
            <p14:sldId id="1993219431"/>
            <p14:sldId id="2141412113"/>
            <p14:sldId id="361"/>
            <p14:sldId id="351"/>
          </p14:sldIdLst>
        </p14:section>
        <p14:section name="Untitled Section" id="{0A6EF15D-C31B-40B4-9F89-F4116CCCF5D7}">
          <p14:sldIdLst>
            <p14:sldId id="4929"/>
            <p14:sldId id="4925"/>
            <p14:sldId id="2141412203"/>
            <p14:sldId id="2141412201"/>
            <p14:sldId id="3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ban, Joanne Orrick" initials="UJO" lastIdx="36" clrIdx="0"/>
  <p:cmAuthor id="2" name="Janelle,Jennifer W" initials="JW" lastIdx="1" clrIdx="1">
    <p:extLst>
      <p:ext uri="{19B8F6BF-5375-455C-9EA6-DF929625EA0E}">
        <p15:presenceInfo xmlns:p15="http://schemas.microsoft.com/office/powerpoint/2012/main" userId="S-1-5-21-1308237860-4193317556-336787646-78379" providerId="AD"/>
      </p:ext>
    </p:extLst>
  </p:cmAuthor>
  <p:cmAuthor id="3" name="Gadkowski,Lara Beth" initials="GB" lastIdx="5" clrIdx="2">
    <p:extLst>
      <p:ext uri="{19B8F6BF-5375-455C-9EA6-DF929625EA0E}">
        <p15:presenceInfo xmlns:p15="http://schemas.microsoft.com/office/powerpoint/2012/main" userId="S-1-5-21-1308237860-4193317556-336787646-2224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66977" autoAdjust="0"/>
  </p:normalViewPr>
  <p:slideViewPr>
    <p:cSldViewPr snapToGrid="0">
      <p:cViewPr varScale="1">
        <p:scale>
          <a:sx n="75" d="100"/>
          <a:sy n="75" d="100"/>
        </p:scale>
        <p:origin x="1734" y="60"/>
      </p:cViewPr>
      <p:guideLst/>
    </p:cSldViewPr>
  </p:slideViewPr>
  <p:notesTextViewPr>
    <p:cViewPr>
      <p:scale>
        <a:sx n="3" d="2"/>
        <a:sy n="3" d="2"/>
      </p:scale>
      <p:origin x="0" y="0"/>
    </p:cViewPr>
  </p:notesTextViewPr>
  <p:sorterViewPr>
    <p:cViewPr varScale="1">
      <p:scale>
        <a:sx n="100" d="100"/>
        <a:sy n="100" d="100"/>
      </p:scale>
      <p:origin x="0" y="-39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rt, Stephanie L." userId="205f4e7c-905f-46e1-ad8a-b6076415da6d" providerId="ADAL" clId="{279ECF83-4E22-46E6-8B02-AC32712EB403}"/>
    <pc:docChg chg="custSel modSld">
      <pc:chgData name="Short, Stephanie L." userId="205f4e7c-905f-46e1-ad8a-b6076415da6d" providerId="ADAL" clId="{279ECF83-4E22-46E6-8B02-AC32712EB403}" dt="2026-03-05T18:22:39.978" v="43" actId="478"/>
      <pc:docMkLst>
        <pc:docMk/>
      </pc:docMkLst>
      <pc:sldChg chg="delSp modSp mod">
        <pc:chgData name="Short, Stephanie L." userId="205f4e7c-905f-46e1-ad8a-b6076415da6d" providerId="ADAL" clId="{279ECF83-4E22-46E6-8B02-AC32712EB403}" dt="2026-03-05T18:18:18.685" v="12" actId="478"/>
        <pc:sldMkLst>
          <pc:docMk/>
          <pc:sldMk cId="975762651" sldId="277"/>
        </pc:sldMkLst>
        <pc:spChg chg="del mod">
          <ac:chgData name="Short, Stephanie L." userId="205f4e7c-905f-46e1-ad8a-b6076415da6d" providerId="ADAL" clId="{279ECF83-4E22-46E6-8B02-AC32712EB403}" dt="2026-03-05T18:18:18.685" v="12" actId="478"/>
          <ac:spMkLst>
            <pc:docMk/>
            <pc:sldMk cId="975762651" sldId="277"/>
            <ac:spMk id="3" creationId="{1D212C65-5CEA-5417-C3A5-417449E0DC49}"/>
          </ac:spMkLst>
        </pc:spChg>
      </pc:sldChg>
      <pc:sldChg chg="delSp modSp mod">
        <pc:chgData name="Short, Stephanie L." userId="205f4e7c-905f-46e1-ad8a-b6076415da6d" providerId="ADAL" clId="{279ECF83-4E22-46E6-8B02-AC32712EB403}" dt="2026-03-05T18:18:50.351" v="19" actId="478"/>
        <pc:sldMkLst>
          <pc:docMk/>
          <pc:sldMk cId="2791385116" sldId="279"/>
        </pc:sldMkLst>
        <pc:spChg chg="del mod">
          <ac:chgData name="Short, Stephanie L." userId="205f4e7c-905f-46e1-ad8a-b6076415da6d" providerId="ADAL" clId="{279ECF83-4E22-46E6-8B02-AC32712EB403}" dt="2026-03-05T18:18:50.351" v="19" actId="478"/>
          <ac:spMkLst>
            <pc:docMk/>
            <pc:sldMk cId="2791385116" sldId="279"/>
            <ac:spMk id="6" creationId="{FE797C66-3DFA-51AD-548C-7207884660B1}"/>
          </ac:spMkLst>
        </pc:spChg>
      </pc:sldChg>
      <pc:sldChg chg="delSp modSp mod">
        <pc:chgData name="Short, Stephanie L." userId="205f4e7c-905f-46e1-ad8a-b6076415da6d" providerId="ADAL" clId="{279ECF83-4E22-46E6-8B02-AC32712EB403}" dt="2026-03-05T18:17:49.314" v="8" actId="478"/>
        <pc:sldMkLst>
          <pc:docMk/>
          <pc:sldMk cId="1270287261" sldId="340"/>
        </pc:sldMkLst>
        <pc:spChg chg="del mod">
          <ac:chgData name="Short, Stephanie L." userId="205f4e7c-905f-46e1-ad8a-b6076415da6d" providerId="ADAL" clId="{279ECF83-4E22-46E6-8B02-AC32712EB403}" dt="2026-03-05T18:17:49.314" v="8" actId="478"/>
          <ac:spMkLst>
            <pc:docMk/>
            <pc:sldMk cId="1270287261" sldId="340"/>
            <ac:spMk id="3" creationId="{380A8D98-E810-3A82-77A8-337542135922}"/>
          </ac:spMkLst>
        </pc:spChg>
      </pc:sldChg>
      <pc:sldChg chg="delSp modSp mod">
        <pc:chgData name="Short, Stephanie L." userId="205f4e7c-905f-46e1-ad8a-b6076415da6d" providerId="ADAL" clId="{279ECF83-4E22-46E6-8B02-AC32712EB403}" dt="2026-03-05T18:18:30.526" v="17" actId="478"/>
        <pc:sldMkLst>
          <pc:docMk/>
          <pc:sldMk cId="3047221501" sldId="4864"/>
        </pc:sldMkLst>
        <pc:spChg chg="del mod">
          <ac:chgData name="Short, Stephanie L." userId="205f4e7c-905f-46e1-ad8a-b6076415da6d" providerId="ADAL" clId="{279ECF83-4E22-46E6-8B02-AC32712EB403}" dt="2026-03-05T18:18:30.526" v="17" actId="478"/>
          <ac:spMkLst>
            <pc:docMk/>
            <pc:sldMk cId="3047221501" sldId="4864"/>
            <ac:spMk id="4" creationId="{38C149A7-09B2-6904-81BC-23F38C3E54DF}"/>
          </ac:spMkLst>
        </pc:spChg>
        <pc:spChg chg="del mod">
          <ac:chgData name="Short, Stephanie L." userId="205f4e7c-905f-46e1-ad8a-b6076415da6d" providerId="ADAL" clId="{279ECF83-4E22-46E6-8B02-AC32712EB403}" dt="2026-03-05T18:18:26.039" v="14" actId="478"/>
          <ac:spMkLst>
            <pc:docMk/>
            <pc:sldMk cId="3047221501" sldId="4864"/>
            <ac:spMk id="5" creationId="{EB0D5434-9904-D7B5-B4A4-1DA7E9F6A033}"/>
          </ac:spMkLst>
        </pc:spChg>
      </pc:sldChg>
      <pc:sldChg chg="delSp modSp mod">
        <pc:chgData name="Short, Stephanie L." userId="205f4e7c-905f-46e1-ad8a-b6076415da6d" providerId="ADAL" clId="{279ECF83-4E22-46E6-8B02-AC32712EB403}" dt="2026-03-05T18:17:04.486" v="4" actId="478"/>
        <pc:sldMkLst>
          <pc:docMk/>
          <pc:sldMk cId="986642210" sldId="4895"/>
        </pc:sldMkLst>
        <pc:spChg chg="del mod">
          <ac:chgData name="Short, Stephanie L." userId="205f4e7c-905f-46e1-ad8a-b6076415da6d" providerId="ADAL" clId="{279ECF83-4E22-46E6-8B02-AC32712EB403}" dt="2026-03-05T18:17:00.621" v="2" actId="478"/>
          <ac:spMkLst>
            <pc:docMk/>
            <pc:sldMk cId="986642210" sldId="4895"/>
            <ac:spMk id="8" creationId="{913E09BA-D99D-DB0E-2BBF-57F168A8A0A2}"/>
          </ac:spMkLst>
        </pc:spChg>
        <pc:spChg chg="del mod">
          <ac:chgData name="Short, Stephanie L." userId="205f4e7c-905f-46e1-ad8a-b6076415da6d" providerId="ADAL" clId="{279ECF83-4E22-46E6-8B02-AC32712EB403}" dt="2026-03-05T18:17:04.486" v="4" actId="478"/>
          <ac:spMkLst>
            <pc:docMk/>
            <pc:sldMk cId="986642210" sldId="4895"/>
            <ac:spMk id="9" creationId="{9A865D71-A86A-D1AF-F19B-47AA0CB1888B}"/>
          </ac:spMkLst>
        </pc:spChg>
      </pc:sldChg>
      <pc:sldChg chg="delSp modSp mod">
        <pc:chgData name="Short, Stephanie L." userId="205f4e7c-905f-46e1-ad8a-b6076415da6d" providerId="ADAL" clId="{279ECF83-4E22-46E6-8B02-AC32712EB403}" dt="2026-03-05T18:17:41.305" v="6" actId="478"/>
        <pc:sldMkLst>
          <pc:docMk/>
          <pc:sldMk cId="3551365975" sldId="4945"/>
        </pc:sldMkLst>
        <pc:spChg chg="del mod">
          <ac:chgData name="Short, Stephanie L." userId="205f4e7c-905f-46e1-ad8a-b6076415da6d" providerId="ADAL" clId="{279ECF83-4E22-46E6-8B02-AC32712EB403}" dt="2026-03-05T18:17:41.305" v="6" actId="478"/>
          <ac:spMkLst>
            <pc:docMk/>
            <pc:sldMk cId="3551365975" sldId="4945"/>
            <ac:spMk id="7" creationId="{1523F88C-5A0C-0084-8FDA-E12032FD5E5E}"/>
          </ac:spMkLst>
        </pc:spChg>
      </pc:sldChg>
      <pc:sldChg chg="delSp modSp mod">
        <pc:chgData name="Short, Stephanie L." userId="205f4e7c-905f-46e1-ad8a-b6076415da6d" providerId="ADAL" clId="{279ECF83-4E22-46E6-8B02-AC32712EB403}" dt="2026-03-05T18:19:21.113" v="21" actId="478"/>
        <pc:sldMkLst>
          <pc:docMk/>
          <pc:sldMk cId="4237679003" sldId="4948"/>
        </pc:sldMkLst>
        <pc:spChg chg="del mod">
          <ac:chgData name="Short, Stephanie L." userId="205f4e7c-905f-46e1-ad8a-b6076415da6d" providerId="ADAL" clId="{279ECF83-4E22-46E6-8B02-AC32712EB403}" dt="2026-03-05T18:19:21.113" v="21" actId="478"/>
          <ac:spMkLst>
            <pc:docMk/>
            <pc:sldMk cId="4237679003" sldId="4948"/>
            <ac:spMk id="5" creationId="{1E0183D6-AD46-5993-E2E4-D2A3D58FCD9E}"/>
          </ac:spMkLst>
        </pc:spChg>
      </pc:sldChg>
      <pc:sldChg chg="delSp modSp mod">
        <pc:chgData name="Short, Stephanie L." userId="205f4e7c-905f-46e1-ad8a-b6076415da6d" providerId="ADAL" clId="{279ECF83-4E22-46E6-8B02-AC32712EB403}" dt="2026-03-05T18:18:10.796" v="10" actId="478"/>
        <pc:sldMkLst>
          <pc:docMk/>
          <pc:sldMk cId="2702195054" sldId="2141412069"/>
        </pc:sldMkLst>
        <pc:spChg chg="del mod">
          <ac:chgData name="Short, Stephanie L." userId="205f4e7c-905f-46e1-ad8a-b6076415da6d" providerId="ADAL" clId="{279ECF83-4E22-46E6-8B02-AC32712EB403}" dt="2026-03-05T18:18:10.796" v="10" actId="478"/>
          <ac:spMkLst>
            <pc:docMk/>
            <pc:sldMk cId="2702195054" sldId="2141412069"/>
            <ac:spMk id="2" creationId="{F11C95D6-8FBB-8319-6769-AD1A986900F3}"/>
          </ac:spMkLst>
        </pc:spChg>
      </pc:sldChg>
      <pc:sldChg chg="delSp modSp mod">
        <pc:chgData name="Short, Stephanie L." userId="205f4e7c-905f-46e1-ad8a-b6076415da6d" providerId="ADAL" clId="{279ECF83-4E22-46E6-8B02-AC32712EB403}" dt="2026-03-05T18:21:12.422" v="34" actId="478"/>
        <pc:sldMkLst>
          <pc:docMk/>
          <pc:sldMk cId="1648356315" sldId="2141412109"/>
        </pc:sldMkLst>
        <pc:spChg chg="del mod">
          <ac:chgData name="Short, Stephanie L." userId="205f4e7c-905f-46e1-ad8a-b6076415da6d" providerId="ADAL" clId="{279ECF83-4E22-46E6-8B02-AC32712EB403}" dt="2026-03-05T18:21:12.422" v="34" actId="478"/>
          <ac:spMkLst>
            <pc:docMk/>
            <pc:sldMk cId="1648356315" sldId="2141412109"/>
            <ac:spMk id="2" creationId="{617F31D1-0754-6E13-6298-AA79CC2E39A0}"/>
          </ac:spMkLst>
        </pc:spChg>
      </pc:sldChg>
      <pc:sldChg chg="delSp modSp mod">
        <pc:chgData name="Short, Stephanie L." userId="205f4e7c-905f-46e1-ad8a-b6076415da6d" providerId="ADAL" clId="{279ECF83-4E22-46E6-8B02-AC32712EB403}" dt="2026-03-05T18:20:33.356" v="31" actId="478"/>
        <pc:sldMkLst>
          <pc:docMk/>
          <pc:sldMk cId="1084666050" sldId="2141412114"/>
        </pc:sldMkLst>
        <pc:spChg chg="del mod">
          <ac:chgData name="Short, Stephanie L." userId="205f4e7c-905f-46e1-ad8a-b6076415da6d" providerId="ADAL" clId="{279ECF83-4E22-46E6-8B02-AC32712EB403}" dt="2026-03-05T18:20:33.356" v="31" actId="478"/>
          <ac:spMkLst>
            <pc:docMk/>
            <pc:sldMk cId="1084666050" sldId="2141412114"/>
            <ac:spMk id="5" creationId="{2419EE36-E0AE-7016-6674-18E689F1DBBF}"/>
          </ac:spMkLst>
        </pc:spChg>
        <pc:spChg chg="del mod">
          <ac:chgData name="Short, Stephanie L." userId="205f4e7c-905f-46e1-ad8a-b6076415da6d" providerId="ADAL" clId="{279ECF83-4E22-46E6-8B02-AC32712EB403}" dt="2026-03-05T18:20:29.683" v="28" actId="478"/>
          <ac:spMkLst>
            <pc:docMk/>
            <pc:sldMk cId="1084666050" sldId="2141412114"/>
            <ac:spMk id="6" creationId="{B5A92190-3290-2338-6AD1-C0B6052333BF}"/>
          </ac:spMkLst>
        </pc:spChg>
      </pc:sldChg>
      <pc:sldChg chg="delSp modSp mod">
        <pc:chgData name="Short, Stephanie L." userId="205f4e7c-905f-46e1-ad8a-b6076415da6d" providerId="ADAL" clId="{279ECF83-4E22-46E6-8B02-AC32712EB403}" dt="2026-03-05T18:19:54.803" v="26" actId="478"/>
        <pc:sldMkLst>
          <pc:docMk/>
          <pc:sldMk cId="1882267" sldId="2141412117"/>
        </pc:sldMkLst>
        <pc:spChg chg="del mod">
          <ac:chgData name="Short, Stephanie L." userId="205f4e7c-905f-46e1-ad8a-b6076415da6d" providerId="ADAL" clId="{279ECF83-4E22-46E6-8B02-AC32712EB403}" dt="2026-03-05T18:19:54.803" v="26" actId="478"/>
          <ac:spMkLst>
            <pc:docMk/>
            <pc:sldMk cId="1882267" sldId="2141412117"/>
            <ac:spMk id="8" creationId="{B8B517BE-B420-4E5C-513E-7ACE506BEC65}"/>
          </ac:spMkLst>
        </pc:spChg>
        <pc:spChg chg="del mod">
          <ac:chgData name="Short, Stephanie L." userId="205f4e7c-905f-46e1-ad8a-b6076415da6d" providerId="ADAL" clId="{279ECF83-4E22-46E6-8B02-AC32712EB403}" dt="2026-03-05T18:19:51.710" v="23" actId="478"/>
          <ac:spMkLst>
            <pc:docMk/>
            <pc:sldMk cId="1882267" sldId="2141412117"/>
            <ac:spMk id="9" creationId="{11E67797-1744-8922-F960-A5407B848048}"/>
          </ac:spMkLst>
        </pc:spChg>
      </pc:sldChg>
      <pc:sldChg chg="delSp modSp mod">
        <pc:chgData name="Short, Stephanie L." userId="205f4e7c-905f-46e1-ad8a-b6076415da6d" providerId="ADAL" clId="{279ECF83-4E22-46E6-8B02-AC32712EB403}" dt="2026-03-05T18:22:39.978" v="43" actId="478"/>
        <pc:sldMkLst>
          <pc:docMk/>
          <pc:sldMk cId="563753469" sldId="2141412203"/>
        </pc:sldMkLst>
        <pc:spChg chg="del mod">
          <ac:chgData name="Short, Stephanie L." userId="205f4e7c-905f-46e1-ad8a-b6076415da6d" providerId="ADAL" clId="{279ECF83-4E22-46E6-8B02-AC32712EB403}" dt="2026-03-05T18:22:39.978" v="43" actId="478"/>
          <ac:spMkLst>
            <pc:docMk/>
            <pc:sldMk cId="563753469" sldId="2141412203"/>
            <ac:spMk id="6" creationId="{F06B9359-7562-C5CF-10DF-56519321BBC2}"/>
          </ac:spMkLst>
        </pc:spChg>
        <pc:spChg chg="del mod">
          <ac:chgData name="Short, Stephanie L." userId="205f4e7c-905f-46e1-ad8a-b6076415da6d" providerId="ADAL" clId="{279ECF83-4E22-46E6-8B02-AC32712EB403}" dt="2026-03-05T18:22:37.078" v="41" actId="478"/>
          <ac:spMkLst>
            <pc:docMk/>
            <pc:sldMk cId="563753469" sldId="2141412203"/>
            <ac:spMk id="7" creationId="{F6522F97-8DFF-7C4C-DC30-F943815D6782}"/>
          </ac:spMkLst>
        </pc:spChg>
      </pc:sldChg>
      <pc:sldChg chg="delSp modSp mod">
        <pc:chgData name="Short, Stephanie L." userId="205f4e7c-905f-46e1-ad8a-b6076415da6d" providerId="ADAL" clId="{279ECF83-4E22-46E6-8B02-AC32712EB403}" dt="2026-03-05T18:22:02.198" v="39" actId="478"/>
        <pc:sldMkLst>
          <pc:docMk/>
          <pc:sldMk cId="1832049999" sldId="2141412207"/>
        </pc:sldMkLst>
        <pc:spChg chg="del mod">
          <ac:chgData name="Short, Stephanie L." userId="205f4e7c-905f-46e1-ad8a-b6076415da6d" providerId="ADAL" clId="{279ECF83-4E22-46E6-8B02-AC32712EB403}" dt="2026-03-05T18:21:59.188" v="37" actId="478"/>
          <ac:spMkLst>
            <pc:docMk/>
            <pc:sldMk cId="1832049999" sldId="2141412207"/>
            <ac:spMk id="2" creationId="{A72A13C2-8CF2-9A41-FE05-0C0956EF7669}"/>
          </ac:spMkLst>
        </pc:spChg>
        <pc:spChg chg="del mod">
          <ac:chgData name="Short, Stephanie L." userId="205f4e7c-905f-46e1-ad8a-b6076415da6d" providerId="ADAL" clId="{279ECF83-4E22-46E6-8B02-AC32712EB403}" dt="2026-03-05T18:22:02.198" v="39" actId="478"/>
          <ac:spMkLst>
            <pc:docMk/>
            <pc:sldMk cId="1832049999" sldId="2141412207"/>
            <ac:spMk id="3" creationId="{DC22696D-8DDA-44F2-9135-C9FC24736C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ECCC9-3711-4102-B18C-D4B653AD8D2E}"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C54E4A9-7CAE-4083-A8ED-C26B4630CBF3}">
      <dgm:prSet phldrT="[Text]"/>
      <dgm:spPr/>
      <dgm:t>
        <a:bodyPr/>
        <a:lstStyle/>
        <a:p>
          <a:r>
            <a:rPr lang="en-US" dirty="0"/>
            <a:t>Suppressive ART throughout pregnancy</a:t>
          </a:r>
        </a:p>
      </dgm:t>
    </dgm:pt>
    <dgm:pt modelId="{65EB4116-9AD5-4BA7-AF30-AE2651453191}" type="parTrans" cxnId="{49190BB1-BD9D-4163-B70B-442D2995C828}">
      <dgm:prSet/>
      <dgm:spPr/>
      <dgm:t>
        <a:bodyPr/>
        <a:lstStyle/>
        <a:p>
          <a:endParaRPr lang="en-US"/>
        </a:p>
      </dgm:t>
    </dgm:pt>
    <dgm:pt modelId="{55E2B00D-D8D0-44FA-A6DA-C283FB54CD04}" type="sibTrans" cxnId="{49190BB1-BD9D-4163-B70B-442D2995C828}">
      <dgm:prSet/>
      <dgm:spPr/>
      <dgm:t>
        <a:bodyPr/>
        <a:lstStyle/>
        <a:p>
          <a:endParaRPr lang="en-US"/>
        </a:p>
      </dgm:t>
    </dgm:pt>
    <dgm:pt modelId="{6AA9967C-061F-41F6-AEC8-0A46D5B198F0}">
      <dgm:prSet phldrT="[Text]"/>
      <dgm:spPr/>
      <dgm:t>
        <a:bodyPr/>
        <a:lstStyle/>
        <a:p>
          <a:r>
            <a:rPr lang="en-US" dirty="0"/>
            <a:t>C-section and IV zidovudine if indicated</a:t>
          </a:r>
        </a:p>
      </dgm:t>
    </dgm:pt>
    <dgm:pt modelId="{5DA0E3CE-3C5B-4423-805D-70CC83E4E6DC}" type="parTrans" cxnId="{0DAF6EBF-64E4-4636-A052-626566A016F5}">
      <dgm:prSet/>
      <dgm:spPr/>
      <dgm:t>
        <a:bodyPr/>
        <a:lstStyle/>
        <a:p>
          <a:endParaRPr lang="en-US"/>
        </a:p>
      </dgm:t>
    </dgm:pt>
    <dgm:pt modelId="{F9D25F04-BD43-41FE-A44D-5188CABC9F01}" type="sibTrans" cxnId="{0DAF6EBF-64E4-4636-A052-626566A016F5}">
      <dgm:prSet/>
      <dgm:spPr/>
      <dgm:t>
        <a:bodyPr/>
        <a:lstStyle/>
        <a:p>
          <a:endParaRPr lang="en-US"/>
        </a:p>
      </dgm:t>
    </dgm:pt>
    <dgm:pt modelId="{16511E89-0189-4509-954C-CDD9C31D5C67}">
      <dgm:prSet phldrT="[Text]"/>
      <dgm:spPr/>
      <dgm:t>
        <a:bodyPr/>
        <a:lstStyle/>
        <a:p>
          <a:r>
            <a:rPr lang="en-US" dirty="0"/>
            <a:t>Postnatal infant antiretroviral prophylaxis</a:t>
          </a:r>
        </a:p>
      </dgm:t>
    </dgm:pt>
    <dgm:pt modelId="{7BB34CF1-492F-4597-B2F6-4B5B263338F9}" type="parTrans" cxnId="{DBFFA7E1-4F69-465D-9210-A2D2A519B06E}">
      <dgm:prSet/>
      <dgm:spPr/>
      <dgm:t>
        <a:bodyPr/>
        <a:lstStyle/>
        <a:p>
          <a:endParaRPr lang="en-US"/>
        </a:p>
      </dgm:t>
    </dgm:pt>
    <dgm:pt modelId="{1EAEC7C7-B8EE-4C9E-8120-707DE391500E}" type="sibTrans" cxnId="{DBFFA7E1-4F69-465D-9210-A2D2A519B06E}">
      <dgm:prSet/>
      <dgm:spPr/>
      <dgm:t>
        <a:bodyPr/>
        <a:lstStyle/>
        <a:p>
          <a:endParaRPr lang="en-US"/>
        </a:p>
      </dgm:t>
    </dgm:pt>
    <dgm:pt modelId="{FA21620C-F1A2-40DC-8D2F-0690B71A59EE}">
      <dgm:prSet/>
      <dgm:spPr/>
      <dgm:t>
        <a:bodyPr/>
        <a:lstStyle/>
        <a:p>
          <a:r>
            <a:rPr lang="en-US" dirty="0"/>
            <a:t>Avoidance of breastfeeding</a:t>
          </a:r>
        </a:p>
      </dgm:t>
    </dgm:pt>
    <dgm:pt modelId="{7006114F-6682-4806-8A27-7F8B253D3281}" type="parTrans" cxnId="{0B6CEE7C-2FE3-421D-9C52-4D6242673A75}">
      <dgm:prSet/>
      <dgm:spPr/>
      <dgm:t>
        <a:bodyPr/>
        <a:lstStyle/>
        <a:p>
          <a:endParaRPr lang="en-US"/>
        </a:p>
      </dgm:t>
    </dgm:pt>
    <dgm:pt modelId="{8A5D0841-9EF8-4B91-9E85-76AE5167ECD5}" type="sibTrans" cxnId="{0B6CEE7C-2FE3-421D-9C52-4D6242673A75}">
      <dgm:prSet/>
      <dgm:spPr/>
      <dgm:t>
        <a:bodyPr/>
        <a:lstStyle/>
        <a:p>
          <a:endParaRPr lang="en-US"/>
        </a:p>
      </dgm:t>
    </dgm:pt>
    <dgm:pt modelId="{A518FFF4-5F29-4DDB-8881-1900175084FA}" type="pres">
      <dgm:prSet presAssocID="{DD5ECCC9-3711-4102-B18C-D4B653AD8D2E}" presName="CompostProcess" presStyleCnt="0">
        <dgm:presLayoutVars>
          <dgm:dir/>
          <dgm:resizeHandles val="exact"/>
        </dgm:presLayoutVars>
      </dgm:prSet>
      <dgm:spPr/>
    </dgm:pt>
    <dgm:pt modelId="{E9FF97A7-7425-4DA6-8D70-0D37F411A163}" type="pres">
      <dgm:prSet presAssocID="{DD5ECCC9-3711-4102-B18C-D4B653AD8D2E}" presName="arrow" presStyleLbl="bgShp" presStyleIdx="0" presStyleCnt="1" custLinFactNeighborX="632" custLinFactNeighborY="6447"/>
      <dgm:spPr/>
    </dgm:pt>
    <dgm:pt modelId="{3664D24B-8D77-4B49-A584-A496C8036537}" type="pres">
      <dgm:prSet presAssocID="{DD5ECCC9-3711-4102-B18C-D4B653AD8D2E}" presName="linearProcess" presStyleCnt="0"/>
      <dgm:spPr/>
    </dgm:pt>
    <dgm:pt modelId="{680D066B-E3F8-44CE-83F8-1956B783DB90}" type="pres">
      <dgm:prSet presAssocID="{2C54E4A9-7CAE-4083-A8ED-C26B4630CBF3}" presName="textNode" presStyleLbl="node1" presStyleIdx="0" presStyleCnt="4">
        <dgm:presLayoutVars>
          <dgm:bulletEnabled val="1"/>
        </dgm:presLayoutVars>
      </dgm:prSet>
      <dgm:spPr/>
    </dgm:pt>
    <dgm:pt modelId="{7F009884-6910-4245-8664-9E7243380EFF}" type="pres">
      <dgm:prSet presAssocID="{55E2B00D-D8D0-44FA-A6DA-C283FB54CD04}" presName="sibTrans" presStyleCnt="0"/>
      <dgm:spPr/>
    </dgm:pt>
    <dgm:pt modelId="{AB6FA710-840E-4F3A-ADCB-2A92FF75AFDB}" type="pres">
      <dgm:prSet presAssocID="{6AA9967C-061F-41F6-AEC8-0A46D5B198F0}" presName="textNode" presStyleLbl="node1" presStyleIdx="1" presStyleCnt="4">
        <dgm:presLayoutVars>
          <dgm:bulletEnabled val="1"/>
        </dgm:presLayoutVars>
      </dgm:prSet>
      <dgm:spPr/>
    </dgm:pt>
    <dgm:pt modelId="{E5C489D6-10B9-45CD-B0DE-5F63EB86D564}" type="pres">
      <dgm:prSet presAssocID="{F9D25F04-BD43-41FE-A44D-5188CABC9F01}" presName="sibTrans" presStyleCnt="0"/>
      <dgm:spPr/>
    </dgm:pt>
    <dgm:pt modelId="{7249C11C-271D-4C7E-B1B5-B16905738240}" type="pres">
      <dgm:prSet presAssocID="{16511E89-0189-4509-954C-CDD9C31D5C67}" presName="textNode" presStyleLbl="node1" presStyleIdx="2" presStyleCnt="4">
        <dgm:presLayoutVars>
          <dgm:bulletEnabled val="1"/>
        </dgm:presLayoutVars>
      </dgm:prSet>
      <dgm:spPr/>
    </dgm:pt>
    <dgm:pt modelId="{11AB1783-FF8F-4EE9-8FD8-E0EFECAD0BCC}" type="pres">
      <dgm:prSet presAssocID="{1EAEC7C7-B8EE-4C9E-8120-707DE391500E}" presName="sibTrans" presStyleCnt="0"/>
      <dgm:spPr/>
    </dgm:pt>
    <dgm:pt modelId="{4759BCBE-B7DD-40E2-A294-A6E25D7C842C}" type="pres">
      <dgm:prSet presAssocID="{FA21620C-F1A2-40DC-8D2F-0690B71A59EE}" presName="textNode" presStyleLbl="node1" presStyleIdx="3" presStyleCnt="4">
        <dgm:presLayoutVars>
          <dgm:bulletEnabled val="1"/>
        </dgm:presLayoutVars>
      </dgm:prSet>
      <dgm:spPr/>
    </dgm:pt>
  </dgm:ptLst>
  <dgm:cxnLst>
    <dgm:cxn modelId="{CE6E7A13-ED67-4216-B9C7-3281F5BB789A}" type="presOf" srcId="{6AA9967C-061F-41F6-AEC8-0A46D5B198F0}" destId="{AB6FA710-840E-4F3A-ADCB-2A92FF75AFDB}" srcOrd="0" destOrd="0" presId="urn:microsoft.com/office/officeart/2005/8/layout/hProcess9"/>
    <dgm:cxn modelId="{1725E713-93CE-4B7A-8398-471164E3C159}" type="presOf" srcId="{FA21620C-F1A2-40DC-8D2F-0690B71A59EE}" destId="{4759BCBE-B7DD-40E2-A294-A6E25D7C842C}" srcOrd="0" destOrd="0" presId="urn:microsoft.com/office/officeart/2005/8/layout/hProcess9"/>
    <dgm:cxn modelId="{0B6CEE7C-2FE3-421D-9C52-4D6242673A75}" srcId="{DD5ECCC9-3711-4102-B18C-D4B653AD8D2E}" destId="{FA21620C-F1A2-40DC-8D2F-0690B71A59EE}" srcOrd="3" destOrd="0" parTransId="{7006114F-6682-4806-8A27-7F8B253D3281}" sibTransId="{8A5D0841-9EF8-4B91-9E85-76AE5167ECD5}"/>
    <dgm:cxn modelId="{A3BB6AA9-C3EA-4253-81E3-ADB6938595E2}" type="presOf" srcId="{2C54E4A9-7CAE-4083-A8ED-C26B4630CBF3}" destId="{680D066B-E3F8-44CE-83F8-1956B783DB90}" srcOrd="0" destOrd="0" presId="urn:microsoft.com/office/officeart/2005/8/layout/hProcess9"/>
    <dgm:cxn modelId="{49190BB1-BD9D-4163-B70B-442D2995C828}" srcId="{DD5ECCC9-3711-4102-B18C-D4B653AD8D2E}" destId="{2C54E4A9-7CAE-4083-A8ED-C26B4630CBF3}" srcOrd="0" destOrd="0" parTransId="{65EB4116-9AD5-4BA7-AF30-AE2651453191}" sibTransId="{55E2B00D-D8D0-44FA-A6DA-C283FB54CD04}"/>
    <dgm:cxn modelId="{0DAF6EBF-64E4-4636-A052-626566A016F5}" srcId="{DD5ECCC9-3711-4102-B18C-D4B653AD8D2E}" destId="{6AA9967C-061F-41F6-AEC8-0A46D5B198F0}" srcOrd="1" destOrd="0" parTransId="{5DA0E3CE-3C5B-4423-805D-70CC83E4E6DC}" sibTransId="{F9D25F04-BD43-41FE-A44D-5188CABC9F01}"/>
    <dgm:cxn modelId="{4A0BE5D8-322F-4647-966F-AFB5EB276A50}" type="presOf" srcId="{DD5ECCC9-3711-4102-B18C-D4B653AD8D2E}" destId="{A518FFF4-5F29-4DDB-8881-1900175084FA}" srcOrd="0" destOrd="0" presId="urn:microsoft.com/office/officeart/2005/8/layout/hProcess9"/>
    <dgm:cxn modelId="{DBFFA7E1-4F69-465D-9210-A2D2A519B06E}" srcId="{DD5ECCC9-3711-4102-B18C-D4B653AD8D2E}" destId="{16511E89-0189-4509-954C-CDD9C31D5C67}" srcOrd="2" destOrd="0" parTransId="{7BB34CF1-492F-4597-B2F6-4B5B263338F9}" sibTransId="{1EAEC7C7-B8EE-4C9E-8120-707DE391500E}"/>
    <dgm:cxn modelId="{1D3C04E2-BFB6-40A9-ADB3-0E4CBAF9177C}" type="presOf" srcId="{16511E89-0189-4509-954C-CDD9C31D5C67}" destId="{7249C11C-271D-4C7E-B1B5-B16905738240}" srcOrd="0" destOrd="0" presId="urn:microsoft.com/office/officeart/2005/8/layout/hProcess9"/>
    <dgm:cxn modelId="{17DBA156-BE30-49F6-9D72-924A90C5210C}" type="presParOf" srcId="{A518FFF4-5F29-4DDB-8881-1900175084FA}" destId="{E9FF97A7-7425-4DA6-8D70-0D37F411A163}" srcOrd="0" destOrd="0" presId="urn:microsoft.com/office/officeart/2005/8/layout/hProcess9"/>
    <dgm:cxn modelId="{4FB75E03-6D41-4039-B206-DD3BC376F6AA}" type="presParOf" srcId="{A518FFF4-5F29-4DDB-8881-1900175084FA}" destId="{3664D24B-8D77-4B49-A584-A496C8036537}" srcOrd="1" destOrd="0" presId="urn:microsoft.com/office/officeart/2005/8/layout/hProcess9"/>
    <dgm:cxn modelId="{B2F64ACF-B7A4-4247-8459-902453BFC764}" type="presParOf" srcId="{3664D24B-8D77-4B49-A584-A496C8036537}" destId="{680D066B-E3F8-44CE-83F8-1956B783DB90}" srcOrd="0" destOrd="0" presId="urn:microsoft.com/office/officeart/2005/8/layout/hProcess9"/>
    <dgm:cxn modelId="{8F921E01-DA03-4FBF-B5AC-BF010A7266F5}" type="presParOf" srcId="{3664D24B-8D77-4B49-A584-A496C8036537}" destId="{7F009884-6910-4245-8664-9E7243380EFF}" srcOrd="1" destOrd="0" presId="urn:microsoft.com/office/officeart/2005/8/layout/hProcess9"/>
    <dgm:cxn modelId="{B8EE55C9-FBB1-4A93-9E25-EFC1DC619EE6}" type="presParOf" srcId="{3664D24B-8D77-4B49-A584-A496C8036537}" destId="{AB6FA710-840E-4F3A-ADCB-2A92FF75AFDB}" srcOrd="2" destOrd="0" presId="urn:microsoft.com/office/officeart/2005/8/layout/hProcess9"/>
    <dgm:cxn modelId="{09B0E097-8503-42E0-B9CB-70A0D75DBAAD}" type="presParOf" srcId="{3664D24B-8D77-4B49-A584-A496C8036537}" destId="{E5C489D6-10B9-45CD-B0DE-5F63EB86D564}" srcOrd="3" destOrd="0" presId="urn:microsoft.com/office/officeart/2005/8/layout/hProcess9"/>
    <dgm:cxn modelId="{B4D0A498-5E8C-46AA-A4DD-1BF2F92321C6}" type="presParOf" srcId="{3664D24B-8D77-4B49-A584-A496C8036537}" destId="{7249C11C-271D-4C7E-B1B5-B16905738240}" srcOrd="4" destOrd="0" presId="urn:microsoft.com/office/officeart/2005/8/layout/hProcess9"/>
    <dgm:cxn modelId="{317C365B-25F2-4265-BAEC-05E92DA08DB9}" type="presParOf" srcId="{3664D24B-8D77-4B49-A584-A496C8036537}" destId="{11AB1783-FF8F-4EE9-8FD8-E0EFECAD0BCC}" srcOrd="5" destOrd="0" presId="urn:microsoft.com/office/officeart/2005/8/layout/hProcess9"/>
    <dgm:cxn modelId="{C15CF719-0955-49E8-8DA9-FD22B40BB0E9}" type="presParOf" srcId="{3664D24B-8D77-4B49-A584-A496C8036537}" destId="{4759BCBE-B7DD-40E2-A294-A6E25D7C842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83EF0-17AE-4E90-85E0-2B54F08805A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32D34D0-CDC6-4E31-94F3-2D621A1DEC31}">
      <dgm:prSet/>
      <dgm:spPr/>
      <dgm:t>
        <a:bodyPr/>
        <a:lstStyle/>
        <a:p>
          <a:r>
            <a:rPr lang="en-US" dirty="0"/>
            <a:t>At presentation for pregnancy care</a:t>
          </a:r>
        </a:p>
      </dgm:t>
    </dgm:pt>
    <dgm:pt modelId="{C954C5B6-7B34-4891-A488-EE5A3DB4BB09}" type="parTrans" cxnId="{0565CC54-E1D3-44A7-BF11-0593E718E62B}">
      <dgm:prSet/>
      <dgm:spPr/>
      <dgm:t>
        <a:bodyPr/>
        <a:lstStyle/>
        <a:p>
          <a:endParaRPr lang="en-US"/>
        </a:p>
      </dgm:t>
    </dgm:pt>
    <dgm:pt modelId="{C9CB9F4C-08D8-487F-9336-480E93FEAB07}" type="sibTrans" cxnId="{0565CC54-E1D3-44A7-BF11-0593E718E62B}">
      <dgm:prSet/>
      <dgm:spPr/>
      <dgm:t>
        <a:bodyPr/>
        <a:lstStyle/>
        <a:p>
          <a:endParaRPr lang="en-US"/>
        </a:p>
      </dgm:t>
    </dgm:pt>
    <dgm:pt modelId="{669D009E-D13B-4DF0-A1EE-229CA2AB19CA}">
      <dgm:prSet/>
      <dgm:spPr/>
      <dgm:t>
        <a:bodyPr/>
        <a:lstStyle/>
        <a:p>
          <a:r>
            <a:rPr lang="en-US" dirty="0"/>
            <a:t>Repeat in 3</a:t>
          </a:r>
          <a:r>
            <a:rPr lang="en-US" baseline="30000" dirty="0"/>
            <a:t>rd</a:t>
          </a:r>
          <a:r>
            <a:rPr lang="en-US" dirty="0"/>
            <a:t> trimester (&lt;36 weeks)</a:t>
          </a:r>
        </a:p>
      </dgm:t>
    </dgm:pt>
    <dgm:pt modelId="{263BA2E6-7FCB-4FCF-A8F3-4091CE08A5A2}" type="parTrans" cxnId="{BC2D7B0E-9645-4712-A11B-62FDD587BBAA}">
      <dgm:prSet/>
      <dgm:spPr/>
      <dgm:t>
        <a:bodyPr/>
        <a:lstStyle/>
        <a:p>
          <a:endParaRPr lang="en-US"/>
        </a:p>
      </dgm:t>
    </dgm:pt>
    <dgm:pt modelId="{63CFF8A9-49BD-4275-BC62-BF174F3401E9}" type="sibTrans" cxnId="{BC2D7B0E-9645-4712-A11B-62FDD587BBAA}">
      <dgm:prSet/>
      <dgm:spPr/>
      <dgm:t>
        <a:bodyPr/>
        <a:lstStyle/>
        <a:p>
          <a:endParaRPr lang="en-US"/>
        </a:p>
      </dgm:t>
    </dgm:pt>
    <dgm:pt modelId="{27DFE475-FF8E-4638-91B0-0C5F28A033F4}">
      <dgm:prSet/>
      <dgm:spPr/>
      <dgm:t>
        <a:bodyPr/>
        <a:lstStyle/>
        <a:p>
          <a:r>
            <a:rPr lang="en-US" dirty="0"/>
            <a:t>If at risk of acquiring HIV during pregnancy</a:t>
          </a:r>
        </a:p>
      </dgm:t>
    </dgm:pt>
    <dgm:pt modelId="{05C1DAB8-E89E-41A3-873D-E3FE8C4B5D55}" type="parTrans" cxnId="{0A0BE877-A520-4282-A204-409DB6E43A5E}">
      <dgm:prSet/>
      <dgm:spPr/>
      <dgm:t>
        <a:bodyPr/>
        <a:lstStyle/>
        <a:p>
          <a:endParaRPr lang="en-US"/>
        </a:p>
      </dgm:t>
    </dgm:pt>
    <dgm:pt modelId="{281A2A74-8A86-41F4-8566-D771904DC5DC}" type="sibTrans" cxnId="{0A0BE877-A520-4282-A204-409DB6E43A5E}">
      <dgm:prSet/>
      <dgm:spPr/>
      <dgm:t>
        <a:bodyPr/>
        <a:lstStyle/>
        <a:p>
          <a:endParaRPr lang="en-US"/>
        </a:p>
      </dgm:t>
    </dgm:pt>
    <dgm:pt modelId="{8458D351-4818-4F3E-A92F-14D470FA046F}">
      <dgm:prSet/>
      <dgm:spPr/>
      <dgm:t>
        <a:bodyPr/>
        <a:lstStyle/>
        <a:p>
          <a:r>
            <a:rPr lang="en-US" dirty="0"/>
            <a:t>Area/hospital with high number of people with HIV</a:t>
          </a:r>
        </a:p>
      </dgm:t>
    </dgm:pt>
    <dgm:pt modelId="{81EE5D74-DD34-4CEE-A7CA-DB92DE473555}" type="parTrans" cxnId="{C0D0D09F-EDA3-41D3-851C-FB30BD4F6770}">
      <dgm:prSet/>
      <dgm:spPr/>
      <dgm:t>
        <a:bodyPr/>
        <a:lstStyle/>
        <a:p>
          <a:endParaRPr lang="en-US"/>
        </a:p>
      </dgm:t>
    </dgm:pt>
    <dgm:pt modelId="{265B20A0-27FE-467C-B822-4B8F6491F4BC}" type="sibTrans" cxnId="{C0D0D09F-EDA3-41D3-851C-FB30BD4F6770}">
      <dgm:prSet/>
      <dgm:spPr/>
      <dgm:t>
        <a:bodyPr/>
        <a:lstStyle/>
        <a:p>
          <a:endParaRPr lang="en-US"/>
        </a:p>
      </dgm:t>
    </dgm:pt>
    <dgm:pt modelId="{A967509C-623E-451B-939E-2536982A26E2}">
      <dgm:prSet/>
      <dgm:spPr/>
      <dgm:t>
        <a:bodyPr/>
        <a:lstStyle/>
        <a:p>
          <a:r>
            <a:rPr lang="en-US" dirty="0"/>
            <a:t>Transactional sex</a:t>
          </a:r>
        </a:p>
      </dgm:t>
    </dgm:pt>
    <dgm:pt modelId="{C5933448-1081-4D9A-A1F6-049FC038818D}" type="parTrans" cxnId="{E82415E1-82A3-4018-97DE-5481DEEB7726}">
      <dgm:prSet/>
      <dgm:spPr/>
      <dgm:t>
        <a:bodyPr/>
        <a:lstStyle/>
        <a:p>
          <a:endParaRPr lang="en-US"/>
        </a:p>
      </dgm:t>
    </dgm:pt>
    <dgm:pt modelId="{AD4D0E62-65C9-4A2F-8477-4F773419E260}" type="sibTrans" cxnId="{E82415E1-82A3-4018-97DE-5481DEEB7726}">
      <dgm:prSet/>
      <dgm:spPr/>
      <dgm:t>
        <a:bodyPr/>
        <a:lstStyle/>
        <a:p>
          <a:endParaRPr lang="en-US"/>
        </a:p>
      </dgm:t>
    </dgm:pt>
    <dgm:pt modelId="{99252FE3-B0F1-49C7-9CE0-6C3833D21102}">
      <dgm:prSet/>
      <dgm:spPr/>
      <dgm:t>
        <a:bodyPr/>
        <a:lstStyle/>
        <a:p>
          <a:r>
            <a:rPr lang="en-US" dirty="0"/>
            <a:t>Drug use</a:t>
          </a:r>
        </a:p>
      </dgm:t>
    </dgm:pt>
    <dgm:pt modelId="{C8CE086D-C7AF-496D-AACA-85347B25D9D5}" type="parTrans" cxnId="{8AF104E7-9780-4434-9FE4-99B3BFEC0C7A}">
      <dgm:prSet/>
      <dgm:spPr/>
      <dgm:t>
        <a:bodyPr/>
        <a:lstStyle/>
        <a:p>
          <a:endParaRPr lang="en-US"/>
        </a:p>
      </dgm:t>
    </dgm:pt>
    <dgm:pt modelId="{B396DC1E-21BA-45AD-BD8C-AA735CC22BDC}" type="sibTrans" cxnId="{8AF104E7-9780-4434-9FE4-99B3BFEC0C7A}">
      <dgm:prSet/>
      <dgm:spPr/>
      <dgm:t>
        <a:bodyPr/>
        <a:lstStyle/>
        <a:p>
          <a:endParaRPr lang="en-US"/>
        </a:p>
      </dgm:t>
    </dgm:pt>
    <dgm:pt modelId="{B82EF4EE-D385-4FD8-AB0B-D3C2AF521C65}">
      <dgm:prSet/>
      <dgm:spPr/>
      <dgm:t>
        <a:bodyPr/>
        <a:lstStyle/>
        <a:p>
          <a:r>
            <a:rPr lang="en-US" dirty="0"/>
            <a:t>Sex partner with HIV</a:t>
          </a:r>
        </a:p>
      </dgm:t>
    </dgm:pt>
    <dgm:pt modelId="{82A42957-669A-4F8B-B553-25A19A346562}" type="parTrans" cxnId="{49B066F6-73BF-4A65-B11E-A10828925987}">
      <dgm:prSet/>
      <dgm:spPr/>
      <dgm:t>
        <a:bodyPr/>
        <a:lstStyle/>
        <a:p>
          <a:endParaRPr lang="en-US"/>
        </a:p>
      </dgm:t>
    </dgm:pt>
    <dgm:pt modelId="{2F3774C4-AB2F-42C3-9CC3-F18E5C23EF66}" type="sibTrans" cxnId="{49B066F6-73BF-4A65-B11E-A10828925987}">
      <dgm:prSet/>
      <dgm:spPr/>
      <dgm:t>
        <a:bodyPr/>
        <a:lstStyle/>
        <a:p>
          <a:endParaRPr lang="en-US"/>
        </a:p>
      </dgm:t>
    </dgm:pt>
    <dgm:pt modelId="{DDEA9C3E-33BC-4DFE-9BB8-F536C6882AF2}">
      <dgm:prSet/>
      <dgm:spPr/>
      <dgm:t>
        <a:bodyPr/>
        <a:lstStyle/>
        <a:p>
          <a:r>
            <a:rPr lang="en-US" dirty="0"/>
            <a:t>New sex partner or more than 1 sex partner </a:t>
          </a:r>
        </a:p>
      </dgm:t>
    </dgm:pt>
    <dgm:pt modelId="{A1CB8877-82E0-448D-8200-9C3BD8FF931B}" type="parTrans" cxnId="{A89A3D7D-0277-4548-8ACE-6257A2A690C9}">
      <dgm:prSet/>
      <dgm:spPr/>
      <dgm:t>
        <a:bodyPr/>
        <a:lstStyle/>
        <a:p>
          <a:endParaRPr lang="en-US"/>
        </a:p>
      </dgm:t>
    </dgm:pt>
    <dgm:pt modelId="{65C18315-3F02-4072-9E24-79E40D0F0D54}" type="sibTrans" cxnId="{A89A3D7D-0277-4548-8ACE-6257A2A690C9}">
      <dgm:prSet/>
      <dgm:spPr/>
      <dgm:t>
        <a:bodyPr/>
        <a:lstStyle/>
        <a:p>
          <a:endParaRPr lang="en-US"/>
        </a:p>
      </dgm:t>
    </dgm:pt>
    <dgm:pt modelId="{4A06D478-06DE-47E6-A756-BDA50B6ECCFF}">
      <dgm:prSet/>
      <dgm:spPr/>
      <dgm:t>
        <a:bodyPr/>
        <a:lstStyle/>
        <a:p>
          <a:r>
            <a:rPr lang="en-US" dirty="0"/>
            <a:t>Suspected or diagnosed sexually transmitted infection</a:t>
          </a:r>
        </a:p>
      </dgm:t>
    </dgm:pt>
    <dgm:pt modelId="{D1688C2F-EEE0-4A1C-9F78-78189F641337}" type="parTrans" cxnId="{FCDEDC04-192A-409E-B78A-75631D388696}">
      <dgm:prSet/>
      <dgm:spPr/>
      <dgm:t>
        <a:bodyPr/>
        <a:lstStyle/>
        <a:p>
          <a:endParaRPr lang="en-US"/>
        </a:p>
      </dgm:t>
    </dgm:pt>
    <dgm:pt modelId="{42466358-95FE-468A-9399-0A6AE7AC24B1}" type="sibTrans" cxnId="{FCDEDC04-192A-409E-B78A-75631D388696}">
      <dgm:prSet/>
      <dgm:spPr/>
      <dgm:t>
        <a:bodyPr/>
        <a:lstStyle/>
        <a:p>
          <a:endParaRPr lang="en-US"/>
        </a:p>
      </dgm:t>
    </dgm:pt>
    <dgm:pt modelId="{6D31C7BA-6A70-4A81-BAD6-D3165CF5157C}">
      <dgm:prSet/>
      <dgm:spPr/>
      <dgm:t>
        <a:bodyPr/>
        <a:lstStyle/>
        <a:p>
          <a:r>
            <a:rPr lang="en-US" dirty="0"/>
            <a:t>At labor and delivery if HIV status is unknown</a:t>
          </a:r>
        </a:p>
      </dgm:t>
    </dgm:pt>
    <dgm:pt modelId="{84332564-A0AB-43FA-B3B0-B77186D1D82B}" type="parTrans" cxnId="{7D7E7BC0-FB0B-4FCA-8848-F0669D100DBA}">
      <dgm:prSet/>
      <dgm:spPr/>
      <dgm:t>
        <a:bodyPr/>
        <a:lstStyle/>
        <a:p>
          <a:endParaRPr lang="en-US"/>
        </a:p>
      </dgm:t>
    </dgm:pt>
    <dgm:pt modelId="{F96AA587-070D-4DE7-822A-F06C740ADE4D}" type="sibTrans" cxnId="{7D7E7BC0-FB0B-4FCA-8848-F0669D100DBA}">
      <dgm:prSet/>
      <dgm:spPr/>
      <dgm:t>
        <a:bodyPr/>
        <a:lstStyle/>
        <a:p>
          <a:endParaRPr lang="en-US"/>
        </a:p>
      </dgm:t>
    </dgm:pt>
    <dgm:pt modelId="{F297F023-6534-487E-948F-A913C998A471}">
      <dgm:prSet/>
      <dgm:spPr/>
      <dgm:t>
        <a:bodyPr/>
        <a:lstStyle/>
        <a:p>
          <a:r>
            <a:rPr lang="en-US" dirty="0"/>
            <a:t>As mandated by law</a:t>
          </a:r>
        </a:p>
      </dgm:t>
    </dgm:pt>
    <dgm:pt modelId="{A6F19D3A-C867-4B56-8925-56B7AEF4CDB2}" type="parTrans" cxnId="{330FBEB1-F143-4D2F-AEE2-D374C6D72753}">
      <dgm:prSet/>
      <dgm:spPr/>
      <dgm:t>
        <a:bodyPr/>
        <a:lstStyle/>
        <a:p>
          <a:endParaRPr lang="en-US"/>
        </a:p>
      </dgm:t>
    </dgm:pt>
    <dgm:pt modelId="{09174FAD-16A2-4FC0-B1B5-6CA91E430B14}" type="sibTrans" cxnId="{330FBEB1-F143-4D2F-AEE2-D374C6D72753}">
      <dgm:prSet/>
      <dgm:spPr/>
      <dgm:t>
        <a:bodyPr/>
        <a:lstStyle/>
        <a:p>
          <a:endParaRPr lang="en-US"/>
        </a:p>
      </dgm:t>
    </dgm:pt>
    <dgm:pt modelId="{F0E5FED1-272B-4F76-BE3B-51B8FA003165}" type="pres">
      <dgm:prSet presAssocID="{3D183EF0-17AE-4E90-85E0-2B54F08805A0}" presName="linear" presStyleCnt="0">
        <dgm:presLayoutVars>
          <dgm:animLvl val="lvl"/>
          <dgm:resizeHandles val="exact"/>
        </dgm:presLayoutVars>
      </dgm:prSet>
      <dgm:spPr/>
    </dgm:pt>
    <dgm:pt modelId="{93E4F76B-111B-4409-85CC-294DB1969888}" type="pres">
      <dgm:prSet presAssocID="{D32D34D0-CDC6-4E31-94F3-2D621A1DEC31}" presName="parentText" presStyleLbl="node1" presStyleIdx="0" presStyleCnt="4">
        <dgm:presLayoutVars>
          <dgm:chMax val="0"/>
          <dgm:bulletEnabled val="1"/>
        </dgm:presLayoutVars>
      </dgm:prSet>
      <dgm:spPr/>
    </dgm:pt>
    <dgm:pt modelId="{C3C54EC4-54C2-4AF5-B7FD-1E495A3C02D2}" type="pres">
      <dgm:prSet presAssocID="{C9CB9F4C-08D8-487F-9336-480E93FEAB07}" presName="spacer" presStyleCnt="0"/>
      <dgm:spPr/>
    </dgm:pt>
    <dgm:pt modelId="{FD41978A-B399-4D04-8E13-E4D624EC766B}" type="pres">
      <dgm:prSet presAssocID="{669D009E-D13B-4DF0-A1EE-229CA2AB19CA}" presName="parentText" presStyleLbl="node1" presStyleIdx="1" presStyleCnt="4">
        <dgm:presLayoutVars>
          <dgm:chMax val="0"/>
          <dgm:bulletEnabled val="1"/>
        </dgm:presLayoutVars>
      </dgm:prSet>
      <dgm:spPr/>
    </dgm:pt>
    <dgm:pt modelId="{E3236AEC-C7E3-4B21-94EB-3B55E0481B7C}" type="pres">
      <dgm:prSet presAssocID="{669D009E-D13B-4DF0-A1EE-229CA2AB19CA}" presName="childText" presStyleLbl="revTx" presStyleIdx="0" presStyleCnt="1">
        <dgm:presLayoutVars>
          <dgm:bulletEnabled val="1"/>
        </dgm:presLayoutVars>
      </dgm:prSet>
      <dgm:spPr/>
    </dgm:pt>
    <dgm:pt modelId="{F09A7E31-6FC7-4406-B865-C7BA27343B1A}" type="pres">
      <dgm:prSet presAssocID="{6D31C7BA-6A70-4A81-BAD6-D3165CF5157C}" presName="parentText" presStyleLbl="node1" presStyleIdx="2" presStyleCnt="4">
        <dgm:presLayoutVars>
          <dgm:chMax val="0"/>
          <dgm:bulletEnabled val="1"/>
        </dgm:presLayoutVars>
      </dgm:prSet>
      <dgm:spPr/>
    </dgm:pt>
    <dgm:pt modelId="{F03A8F74-F974-4B0E-933D-1C274AF93539}" type="pres">
      <dgm:prSet presAssocID="{F96AA587-070D-4DE7-822A-F06C740ADE4D}" presName="spacer" presStyleCnt="0"/>
      <dgm:spPr/>
    </dgm:pt>
    <dgm:pt modelId="{4B548D0C-9185-401B-8EE0-62C661C14354}" type="pres">
      <dgm:prSet presAssocID="{F297F023-6534-487E-948F-A913C998A471}" presName="parentText" presStyleLbl="node1" presStyleIdx="3" presStyleCnt="4">
        <dgm:presLayoutVars>
          <dgm:chMax val="0"/>
          <dgm:bulletEnabled val="1"/>
        </dgm:presLayoutVars>
      </dgm:prSet>
      <dgm:spPr/>
    </dgm:pt>
  </dgm:ptLst>
  <dgm:cxnLst>
    <dgm:cxn modelId="{FCDEDC04-192A-409E-B78A-75631D388696}" srcId="{27DFE475-FF8E-4638-91B0-0C5F28A033F4}" destId="{4A06D478-06DE-47E6-A756-BDA50B6ECCFF}" srcOrd="5" destOrd="0" parTransId="{D1688C2F-EEE0-4A1C-9F78-78189F641337}" sibTransId="{42466358-95FE-468A-9399-0A6AE7AC24B1}"/>
    <dgm:cxn modelId="{BC2D7B0E-9645-4712-A11B-62FDD587BBAA}" srcId="{3D183EF0-17AE-4E90-85E0-2B54F08805A0}" destId="{669D009E-D13B-4DF0-A1EE-229CA2AB19CA}" srcOrd="1" destOrd="0" parTransId="{263BA2E6-7FCB-4FCF-A8F3-4091CE08A5A2}" sibTransId="{63CFF8A9-49BD-4275-BC62-BF174F3401E9}"/>
    <dgm:cxn modelId="{650FE519-F677-4532-AC34-22521BE2827C}" type="presOf" srcId="{669D009E-D13B-4DF0-A1EE-229CA2AB19CA}" destId="{FD41978A-B399-4D04-8E13-E4D624EC766B}" srcOrd="0" destOrd="0" presId="urn:microsoft.com/office/officeart/2005/8/layout/vList2"/>
    <dgm:cxn modelId="{7710CA1F-C839-48C8-BB85-304CC2CC7089}" type="presOf" srcId="{8458D351-4818-4F3E-A92F-14D470FA046F}" destId="{E3236AEC-C7E3-4B21-94EB-3B55E0481B7C}" srcOrd="0" destOrd="1" presId="urn:microsoft.com/office/officeart/2005/8/layout/vList2"/>
    <dgm:cxn modelId="{250FBB23-92DE-4423-A557-3E140D9F6B6E}" type="presOf" srcId="{B82EF4EE-D385-4FD8-AB0B-D3C2AF521C65}" destId="{E3236AEC-C7E3-4B21-94EB-3B55E0481B7C}" srcOrd="0" destOrd="4" presId="urn:microsoft.com/office/officeart/2005/8/layout/vList2"/>
    <dgm:cxn modelId="{65ADC43D-E430-43D7-A1E6-4681DE393B09}" type="presOf" srcId="{6D31C7BA-6A70-4A81-BAD6-D3165CF5157C}" destId="{F09A7E31-6FC7-4406-B865-C7BA27343B1A}" srcOrd="0" destOrd="0" presId="urn:microsoft.com/office/officeart/2005/8/layout/vList2"/>
    <dgm:cxn modelId="{E08A2D43-3AD2-462D-A9F4-0B3082D69237}" type="presOf" srcId="{A967509C-623E-451B-939E-2536982A26E2}" destId="{E3236AEC-C7E3-4B21-94EB-3B55E0481B7C}" srcOrd="0" destOrd="2" presId="urn:microsoft.com/office/officeart/2005/8/layout/vList2"/>
    <dgm:cxn modelId="{54FA9966-5251-43B5-9CA4-E7F5CEFD3058}" type="presOf" srcId="{3D183EF0-17AE-4E90-85E0-2B54F08805A0}" destId="{F0E5FED1-272B-4F76-BE3B-51B8FA003165}" srcOrd="0" destOrd="0" presId="urn:microsoft.com/office/officeart/2005/8/layout/vList2"/>
    <dgm:cxn modelId="{B41B694D-165B-4B8F-A7FA-11F55088F61C}" type="presOf" srcId="{4A06D478-06DE-47E6-A756-BDA50B6ECCFF}" destId="{E3236AEC-C7E3-4B21-94EB-3B55E0481B7C}" srcOrd="0" destOrd="6" presId="urn:microsoft.com/office/officeart/2005/8/layout/vList2"/>
    <dgm:cxn modelId="{0565CC54-E1D3-44A7-BF11-0593E718E62B}" srcId="{3D183EF0-17AE-4E90-85E0-2B54F08805A0}" destId="{D32D34D0-CDC6-4E31-94F3-2D621A1DEC31}" srcOrd="0" destOrd="0" parTransId="{C954C5B6-7B34-4891-A488-EE5A3DB4BB09}" sibTransId="{C9CB9F4C-08D8-487F-9336-480E93FEAB07}"/>
    <dgm:cxn modelId="{0A0BE877-A520-4282-A204-409DB6E43A5E}" srcId="{669D009E-D13B-4DF0-A1EE-229CA2AB19CA}" destId="{27DFE475-FF8E-4638-91B0-0C5F28A033F4}" srcOrd="0" destOrd="0" parTransId="{05C1DAB8-E89E-41A3-873D-E3FE8C4B5D55}" sibTransId="{281A2A74-8A86-41F4-8566-D771904DC5DC}"/>
    <dgm:cxn modelId="{A89A3D7D-0277-4548-8ACE-6257A2A690C9}" srcId="{27DFE475-FF8E-4638-91B0-0C5F28A033F4}" destId="{DDEA9C3E-33BC-4DFE-9BB8-F536C6882AF2}" srcOrd="4" destOrd="0" parTransId="{A1CB8877-82E0-448D-8200-9C3BD8FF931B}" sibTransId="{65C18315-3F02-4072-9E24-79E40D0F0D54}"/>
    <dgm:cxn modelId="{1670A78A-9195-4668-B139-837C428CFD1D}" type="presOf" srcId="{27DFE475-FF8E-4638-91B0-0C5F28A033F4}" destId="{E3236AEC-C7E3-4B21-94EB-3B55E0481B7C}" srcOrd="0" destOrd="0" presId="urn:microsoft.com/office/officeart/2005/8/layout/vList2"/>
    <dgm:cxn modelId="{C0D0D09F-EDA3-41D3-851C-FB30BD4F6770}" srcId="{27DFE475-FF8E-4638-91B0-0C5F28A033F4}" destId="{8458D351-4818-4F3E-A92F-14D470FA046F}" srcOrd="0" destOrd="0" parTransId="{81EE5D74-DD34-4CEE-A7CA-DB92DE473555}" sibTransId="{265B20A0-27FE-467C-B822-4B8F6491F4BC}"/>
    <dgm:cxn modelId="{330FBEB1-F143-4D2F-AEE2-D374C6D72753}" srcId="{3D183EF0-17AE-4E90-85E0-2B54F08805A0}" destId="{F297F023-6534-487E-948F-A913C998A471}" srcOrd="3" destOrd="0" parTransId="{A6F19D3A-C867-4B56-8925-56B7AEF4CDB2}" sibTransId="{09174FAD-16A2-4FC0-B1B5-6CA91E430B14}"/>
    <dgm:cxn modelId="{10BDC7B3-35C7-47D7-A9B7-E60A2770D367}" type="presOf" srcId="{99252FE3-B0F1-49C7-9CE0-6C3833D21102}" destId="{E3236AEC-C7E3-4B21-94EB-3B55E0481B7C}" srcOrd="0" destOrd="3" presId="urn:microsoft.com/office/officeart/2005/8/layout/vList2"/>
    <dgm:cxn modelId="{7D7E7BC0-FB0B-4FCA-8848-F0669D100DBA}" srcId="{3D183EF0-17AE-4E90-85E0-2B54F08805A0}" destId="{6D31C7BA-6A70-4A81-BAD6-D3165CF5157C}" srcOrd="2" destOrd="0" parTransId="{84332564-A0AB-43FA-B3B0-B77186D1D82B}" sibTransId="{F96AA587-070D-4DE7-822A-F06C740ADE4D}"/>
    <dgm:cxn modelId="{A5B258D8-CA7B-4F9C-8255-2296F6B015F1}" type="presOf" srcId="{D32D34D0-CDC6-4E31-94F3-2D621A1DEC31}" destId="{93E4F76B-111B-4409-85CC-294DB1969888}" srcOrd="0" destOrd="0" presId="urn:microsoft.com/office/officeart/2005/8/layout/vList2"/>
    <dgm:cxn modelId="{E82415E1-82A3-4018-97DE-5481DEEB7726}" srcId="{27DFE475-FF8E-4638-91B0-0C5F28A033F4}" destId="{A967509C-623E-451B-939E-2536982A26E2}" srcOrd="1" destOrd="0" parTransId="{C5933448-1081-4D9A-A1F6-049FC038818D}" sibTransId="{AD4D0E62-65C9-4A2F-8477-4F773419E260}"/>
    <dgm:cxn modelId="{8AF104E7-9780-4434-9FE4-99B3BFEC0C7A}" srcId="{27DFE475-FF8E-4638-91B0-0C5F28A033F4}" destId="{99252FE3-B0F1-49C7-9CE0-6C3833D21102}" srcOrd="2" destOrd="0" parTransId="{C8CE086D-C7AF-496D-AACA-85347B25D9D5}" sibTransId="{B396DC1E-21BA-45AD-BD8C-AA735CC22BDC}"/>
    <dgm:cxn modelId="{49B066F6-73BF-4A65-B11E-A10828925987}" srcId="{27DFE475-FF8E-4638-91B0-0C5F28A033F4}" destId="{B82EF4EE-D385-4FD8-AB0B-D3C2AF521C65}" srcOrd="3" destOrd="0" parTransId="{82A42957-669A-4F8B-B553-25A19A346562}" sibTransId="{2F3774C4-AB2F-42C3-9CC3-F18E5C23EF66}"/>
    <dgm:cxn modelId="{72AAD6F8-64B2-4F39-92D4-60616AAA7C23}" type="presOf" srcId="{DDEA9C3E-33BC-4DFE-9BB8-F536C6882AF2}" destId="{E3236AEC-C7E3-4B21-94EB-3B55E0481B7C}" srcOrd="0" destOrd="5" presId="urn:microsoft.com/office/officeart/2005/8/layout/vList2"/>
    <dgm:cxn modelId="{D28C05FE-90B8-44ED-810C-1F02162FDB07}" type="presOf" srcId="{F297F023-6534-487E-948F-A913C998A471}" destId="{4B548D0C-9185-401B-8EE0-62C661C14354}" srcOrd="0" destOrd="0" presId="urn:microsoft.com/office/officeart/2005/8/layout/vList2"/>
    <dgm:cxn modelId="{5F9F0D71-7A82-4C6A-A3A0-16A2D59E7984}" type="presParOf" srcId="{F0E5FED1-272B-4F76-BE3B-51B8FA003165}" destId="{93E4F76B-111B-4409-85CC-294DB1969888}" srcOrd="0" destOrd="0" presId="urn:microsoft.com/office/officeart/2005/8/layout/vList2"/>
    <dgm:cxn modelId="{DA60E317-369B-4DA9-9189-21CB48B99DA8}" type="presParOf" srcId="{F0E5FED1-272B-4F76-BE3B-51B8FA003165}" destId="{C3C54EC4-54C2-4AF5-B7FD-1E495A3C02D2}" srcOrd="1" destOrd="0" presId="urn:microsoft.com/office/officeart/2005/8/layout/vList2"/>
    <dgm:cxn modelId="{FBC90C50-EAFA-4E81-869C-694A39DC1270}" type="presParOf" srcId="{F0E5FED1-272B-4F76-BE3B-51B8FA003165}" destId="{FD41978A-B399-4D04-8E13-E4D624EC766B}" srcOrd="2" destOrd="0" presId="urn:microsoft.com/office/officeart/2005/8/layout/vList2"/>
    <dgm:cxn modelId="{59E887D3-039B-4F0A-945D-57F3B48516DF}" type="presParOf" srcId="{F0E5FED1-272B-4F76-BE3B-51B8FA003165}" destId="{E3236AEC-C7E3-4B21-94EB-3B55E0481B7C}" srcOrd="3" destOrd="0" presId="urn:microsoft.com/office/officeart/2005/8/layout/vList2"/>
    <dgm:cxn modelId="{49886C1F-459A-49C7-849D-37BCFE4759D0}" type="presParOf" srcId="{F0E5FED1-272B-4F76-BE3B-51B8FA003165}" destId="{F09A7E31-6FC7-4406-B865-C7BA27343B1A}" srcOrd="4" destOrd="0" presId="urn:microsoft.com/office/officeart/2005/8/layout/vList2"/>
    <dgm:cxn modelId="{8E04CA4E-E18D-4720-8E1E-967E2A85CE08}" type="presParOf" srcId="{F0E5FED1-272B-4F76-BE3B-51B8FA003165}" destId="{F03A8F74-F974-4B0E-933D-1C274AF93539}" srcOrd="5" destOrd="0" presId="urn:microsoft.com/office/officeart/2005/8/layout/vList2"/>
    <dgm:cxn modelId="{01064805-A74A-4C8F-B119-0BCFB7A58262}" type="presParOf" srcId="{F0E5FED1-272B-4F76-BE3B-51B8FA003165}" destId="{4B548D0C-9185-401B-8EE0-62C661C1435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97A7-7425-4DA6-8D70-0D37F411A163}">
      <dsp:nvSpPr>
        <dsp:cNvPr id="0" name=""/>
        <dsp:cNvSpPr/>
      </dsp:nvSpPr>
      <dsp:spPr>
        <a:xfrm>
          <a:off x="879354" y="0"/>
          <a:ext cx="9299892" cy="424656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D066B-E3F8-44CE-83F8-1956B783DB90}">
      <dsp:nvSpPr>
        <dsp:cNvPr id="0" name=""/>
        <dsp:cNvSpPr/>
      </dsp:nvSpPr>
      <dsp:spPr>
        <a:xfrm>
          <a:off x="5475" y="1273968"/>
          <a:ext cx="2633758" cy="1698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Suppressive ART throughout pregnancy</a:t>
          </a:r>
        </a:p>
      </dsp:txBody>
      <dsp:txXfrm>
        <a:off x="88395" y="1356888"/>
        <a:ext cx="2467918" cy="1532785"/>
      </dsp:txXfrm>
    </dsp:sp>
    <dsp:sp modelId="{AB6FA710-840E-4F3A-ADCB-2A92FF75AFDB}">
      <dsp:nvSpPr>
        <dsp:cNvPr id="0" name=""/>
        <dsp:cNvSpPr/>
      </dsp:nvSpPr>
      <dsp:spPr>
        <a:xfrm>
          <a:off x="2770922" y="1273968"/>
          <a:ext cx="2633758" cy="1698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C-section and IV zidovudine if indicated</a:t>
          </a:r>
        </a:p>
      </dsp:txBody>
      <dsp:txXfrm>
        <a:off x="2853842" y="1356888"/>
        <a:ext cx="2467918" cy="1532785"/>
      </dsp:txXfrm>
    </dsp:sp>
    <dsp:sp modelId="{7249C11C-271D-4C7E-B1B5-B16905738240}">
      <dsp:nvSpPr>
        <dsp:cNvPr id="0" name=""/>
        <dsp:cNvSpPr/>
      </dsp:nvSpPr>
      <dsp:spPr>
        <a:xfrm>
          <a:off x="5536368" y="1273968"/>
          <a:ext cx="2633758" cy="1698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Postnatal infant antiretroviral prophylaxis</a:t>
          </a:r>
        </a:p>
      </dsp:txBody>
      <dsp:txXfrm>
        <a:off x="5619288" y="1356888"/>
        <a:ext cx="2467918" cy="1532785"/>
      </dsp:txXfrm>
    </dsp:sp>
    <dsp:sp modelId="{4759BCBE-B7DD-40E2-A294-A6E25D7C842C}">
      <dsp:nvSpPr>
        <dsp:cNvPr id="0" name=""/>
        <dsp:cNvSpPr/>
      </dsp:nvSpPr>
      <dsp:spPr>
        <a:xfrm>
          <a:off x="8301815" y="1273968"/>
          <a:ext cx="2633758" cy="1698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Avoidance of breastfeeding</a:t>
          </a:r>
        </a:p>
      </dsp:txBody>
      <dsp:txXfrm>
        <a:off x="8384735" y="1356888"/>
        <a:ext cx="2467918" cy="153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4F76B-111B-4409-85CC-294DB1969888}">
      <dsp:nvSpPr>
        <dsp:cNvPr id="0" name=""/>
        <dsp:cNvSpPr/>
      </dsp:nvSpPr>
      <dsp:spPr>
        <a:xfrm>
          <a:off x="0" y="207456"/>
          <a:ext cx="538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At presentation for pregnancy care</a:t>
          </a:r>
        </a:p>
      </dsp:txBody>
      <dsp:txXfrm>
        <a:off x="22846" y="230302"/>
        <a:ext cx="5339108" cy="422308"/>
      </dsp:txXfrm>
    </dsp:sp>
    <dsp:sp modelId="{FD41978A-B399-4D04-8E13-E4D624EC766B}">
      <dsp:nvSpPr>
        <dsp:cNvPr id="0" name=""/>
        <dsp:cNvSpPr/>
      </dsp:nvSpPr>
      <dsp:spPr>
        <a:xfrm>
          <a:off x="0" y="733056"/>
          <a:ext cx="538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Repeat in 3</a:t>
          </a:r>
          <a:r>
            <a:rPr lang="en-US" sz="2000" kern="1200" baseline="30000" dirty="0"/>
            <a:t>rd</a:t>
          </a:r>
          <a:r>
            <a:rPr lang="en-US" sz="2000" kern="1200" dirty="0"/>
            <a:t> trimester (&lt;36 weeks)</a:t>
          </a:r>
        </a:p>
      </dsp:txBody>
      <dsp:txXfrm>
        <a:off x="22846" y="755902"/>
        <a:ext cx="5339108" cy="422308"/>
      </dsp:txXfrm>
    </dsp:sp>
    <dsp:sp modelId="{E3236AEC-C7E3-4B21-94EB-3B55E0481B7C}">
      <dsp:nvSpPr>
        <dsp:cNvPr id="0" name=""/>
        <dsp:cNvSpPr/>
      </dsp:nvSpPr>
      <dsp:spPr>
        <a:xfrm>
          <a:off x="0" y="1201056"/>
          <a:ext cx="5384800"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6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If at risk of acquiring HIV during pregnancy</a:t>
          </a:r>
        </a:p>
        <a:p>
          <a:pPr marL="342900" lvl="2" indent="-171450" algn="l" defTabSz="711200">
            <a:lnSpc>
              <a:spcPct val="90000"/>
            </a:lnSpc>
            <a:spcBef>
              <a:spcPct val="0"/>
            </a:spcBef>
            <a:spcAft>
              <a:spcPct val="20000"/>
            </a:spcAft>
            <a:buChar char="•"/>
          </a:pPr>
          <a:r>
            <a:rPr lang="en-US" sz="1600" kern="1200" dirty="0"/>
            <a:t>Area/hospital with high number of people with HIV</a:t>
          </a:r>
        </a:p>
        <a:p>
          <a:pPr marL="342900" lvl="2" indent="-171450" algn="l" defTabSz="711200">
            <a:lnSpc>
              <a:spcPct val="90000"/>
            </a:lnSpc>
            <a:spcBef>
              <a:spcPct val="0"/>
            </a:spcBef>
            <a:spcAft>
              <a:spcPct val="20000"/>
            </a:spcAft>
            <a:buChar char="•"/>
          </a:pPr>
          <a:r>
            <a:rPr lang="en-US" sz="1600" kern="1200" dirty="0"/>
            <a:t>Transactional sex</a:t>
          </a:r>
        </a:p>
        <a:p>
          <a:pPr marL="342900" lvl="2" indent="-171450" algn="l" defTabSz="711200">
            <a:lnSpc>
              <a:spcPct val="90000"/>
            </a:lnSpc>
            <a:spcBef>
              <a:spcPct val="0"/>
            </a:spcBef>
            <a:spcAft>
              <a:spcPct val="20000"/>
            </a:spcAft>
            <a:buChar char="•"/>
          </a:pPr>
          <a:r>
            <a:rPr lang="en-US" sz="1600" kern="1200" dirty="0"/>
            <a:t>Drug use</a:t>
          </a:r>
        </a:p>
        <a:p>
          <a:pPr marL="342900" lvl="2" indent="-171450" algn="l" defTabSz="711200">
            <a:lnSpc>
              <a:spcPct val="90000"/>
            </a:lnSpc>
            <a:spcBef>
              <a:spcPct val="0"/>
            </a:spcBef>
            <a:spcAft>
              <a:spcPct val="20000"/>
            </a:spcAft>
            <a:buChar char="•"/>
          </a:pPr>
          <a:r>
            <a:rPr lang="en-US" sz="1600" kern="1200" dirty="0"/>
            <a:t>Sex partner with HIV</a:t>
          </a:r>
        </a:p>
        <a:p>
          <a:pPr marL="342900" lvl="2" indent="-171450" algn="l" defTabSz="711200">
            <a:lnSpc>
              <a:spcPct val="90000"/>
            </a:lnSpc>
            <a:spcBef>
              <a:spcPct val="0"/>
            </a:spcBef>
            <a:spcAft>
              <a:spcPct val="20000"/>
            </a:spcAft>
            <a:buChar char="•"/>
          </a:pPr>
          <a:r>
            <a:rPr lang="en-US" sz="1600" kern="1200" dirty="0"/>
            <a:t>New sex partner or more than 1 sex partner </a:t>
          </a:r>
        </a:p>
        <a:p>
          <a:pPr marL="342900" lvl="2" indent="-171450" algn="l" defTabSz="711200">
            <a:lnSpc>
              <a:spcPct val="90000"/>
            </a:lnSpc>
            <a:spcBef>
              <a:spcPct val="0"/>
            </a:spcBef>
            <a:spcAft>
              <a:spcPct val="20000"/>
            </a:spcAft>
            <a:buChar char="•"/>
          </a:pPr>
          <a:r>
            <a:rPr lang="en-US" sz="1600" kern="1200" dirty="0"/>
            <a:t>Suspected or diagnosed sexually transmitted infection</a:t>
          </a:r>
        </a:p>
      </dsp:txBody>
      <dsp:txXfrm>
        <a:off x="0" y="1201056"/>
        <a:ext cx="5384800" cy="2028600"/>
      </dsp:txXfrm>
    </dsp:sp>
    <dsp:sp modelId="{F09A7E31-6FC7-4406-B865-C7BA27343B1A}">
      <dsp:nvSpPr>
        <dsp:cNvPr id="0" name=""/>
        <dsp:cNvSpPr/>
      </dsp:nvSpPr>
      <dsp:spPr>
        <a:xfrm>
          <a:off x="0" y="3229656"/>
          <a:ext cx="538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At labor and delivery if HIV status is unknown</a:t>
          </a:r>
        </a:p>
      </dsp:txBody>
      <dsp:txXfrm>
        <a:off x="22846" y="3252502"/>
        <a:ext cx="5339108" cy="422308"/>
      </dsp:txXfrm>
    </dsp:sp>
    <dsp:sp modelId="{4B548D0C-9185-401B-8EE0-62C661C14354}">
      <dsp:nvSpPr>
        <dsp:cNvPr id="0" name=""/>
        <dsp:cNvSpPr/>
      </dsp:nvSpPr>
      <dsp:spPr>
        <a:xfrm>
          <a:off x="0" y="3755256"/>
          <a:ext cx="538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 mandated by law</a:t>
          </a:r>
        </a:p>
      </dsp:txBody>
      <dsp:txXfrm>
        <a:off x="22846" y="3778102"/>
        <a:ext cx="5339108"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56882942-4CE6-4E38-99C1-D058D7A92E29}" type="datetimeFigureOut">
              <a:rPr lang="en-US" smtClean="0"/>
              <a:t>3/5/2026</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269DB70-7794-4B97-8AC8-95D6552AE760}" type="slidenum">
              <a:rPr lang="en-US" smtClean="0"/>
              <a:t>‹#›</a:t>
            </a:fld>
            <a:endParaRPr lang="en-US" dirty="0"/>
          </a:p>
        </p:txBody>
      </p:sp>
    </p:spTree>
    <p:extLst>
      <p:ext uri="{BB962C8B-B14F-4D97-AF65-F5344CB8AC3E}">
        <p14:creationId xmlns:p14="http://schemas.microsoft.com/office/powerpoint/2010/main" val="16306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F0F588AA-8E2D-4C24-8780-AE59AB889F83}" type="datetimeFigureOut">
              <a:rPr lang="en-US" smtClean="0"/>
              <a:t>3/5/2026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E6FBDB0-34B4-4C2C-A5E5-0741085E034A}" type="slidenum">
              <a:rPr lang="en-US" smtClean="0"/>
              <a:t>‹#›</a:t>
            </a:fld>
            <a:endParaRPr lang="en-US" dirty="0"/>
          </a:p>
        </p:txBody>
      </p:sp>
    </p:spTree>
    <p:extLst>
      <p:ext uri="{BB962C8B-B14F-4D97-AF65-F5344CB8AC3E}">
        <p14:creationId xmlns:p14="http://schemas.microsoft.com/office/powerpoint/2010/main" val="6850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Selection of ARV drugs should be individualized according to the pregnant person’s ARV history, results of drug-resistance testing, and presence of comorbidities. In general, people who are already on a fully suppressive regimen when pregnancy occurs should continue their regimens. The Panel classifies ARV drugs for use in people who are pregnant or trying to conceive as preferred, alternative, insufficient data to recommend, not recommended except in special circumstances, and not recommended: PreP fo rhte infact—</a:t>
            </a:r>
          </a:p>
          <a:p>
            <a:r>
              <a:rPr lang="en-US" b="0" i="0" dirty="0">
                <a:solidFill>
                  <a:srgbClr val="333333"/>
                </a:solidFill>
                <a:effectLst/>
                <a:latin typeface="Roboto"/>
              </a:rPr>
              <a:t>There is no evidence that pregnancy decreases the efficacy of ART regimens recommended during pregnancy.</a:t>
            </a:r>
            <a:r>
              <a:rPr lang="en-US" b="0" i="0" baseline="30000" dirty="0">
                <a:solidFill>
                  <a:srgbClr val="333333"/>
                </a:solidFill>
                <a:effectLst/>
                <a:latin typeface="Roboto"/>
              </a:rPr>
              <a:t>[52,197]</a:t>
            </a:r>
          </a:p>
          <a:p>
            <a:r>
              <a:rPr lang="en-US" b="0" i="0" dirty="0">
                <a:solidFill>
                  <a:srgbClr val="333333"/>
                </a:solidFill>
                <a:effectLst/>
                <a:latin typeface="Roboto"/>
              </a:rPr>
              <a:t>The efficacy of ART in preventing maternal–fetal transmission is primarily through lowering plasma HIV-1 RNA but also due to PrEP for the infant. The mechanism by which infant PrEP is effective is through ARV agents crossing the placenta, resulting in adequate systemic concentrations in the infant. This is especially important at the time of delivery when the infant is exposed to maternal blood and genital tract secretions. Because it is unclear what HIV-1 RNA level may be considered “safe” from concerns about transplacental transmission, all pregnant women with HIV should be offered ART.</a:t>
            </a:r>
            <a:endParaRPr lang="en-US" dirty="0"/>
          </a:p>
        </p:txBody>
      </p:sp>
      <p:sp>
        <p:nvSpPr>
          <p:cNvPr id="4" name="Slide Number Placeholder 3"/>
          <p:cNvSpPr>
            <a:spLocks noGrp="1"/>
          </p:cNvSpPr>
          <p:nvPr>
            <p:ph type="sldNum" sz="quarter" idx="5"/>
          </p:nvPr>
        </p:nvSpPr>
        <p:spPr/>
        <p:txBody>
          <a:bodyPr/>
          <a:lstStyle/>
          <a:p>
            <a:pPr defTabSz="632227">
              <a:defRPr/>
            </a:pPr>
            <a:fld id="{CE6FBDB0-34B4-4C2C-A5E5-0741085E034A}" type="slidenum">
              <a:rPr lang="en-US">
                <a:solidFill>
                  <a:prstClr val="black"/>
                </a:solidFill>
                <a:latin typeface="Calibri" panose="020F0502020204030204"/>
              </a:rPr>
              <a:pPr defTabSz="632227">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9993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Mandelbrot L, et al. </a:t>
            </a:r>
            <a:r>
              <a:rPr lang="en-US" sz="1200" u="sng" dirty="0"/>
              <a:t>Clin Infect Dis,</a:t>
            </a:r>
            <a:r>
              <a:rPr lang="en-US" sz="1200" dirty="0"/>
              <a:t> 2015 Dec 1;61(11):1715-25. was 2000 to 2011</a:t>
            </a:r>
            <a:endParaRPr lang="en-US" dirty="0"/>
          </a:p>
          <a:p>
            <a:r>
              <a:rPr lang="en-US" dirty="0">
                <a:cs typeface="Calibri"/>
              </a:rPr>
              <a:t>2000-2005, 2006-20010, 2011-2017</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56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 this study, the overall rate of perinatal transmission was 0.7%, but in those who had virologic suppression prior to conception, throughout pregnancy and who had an HIV viral load &lt; 50 copies/mL at delivery, there was no HIV transmission. </a:t>
            </a:r>
          </a:p>
          <a:p>
            <a:r>
              <a:rPr lang="en-US" dirty="0"/>
              <a:t>Regardless of the viral load at birth, the risk of transmission varied based on when antiretroviral therapy was started and was highest in those who started antiretroviral therapy in the second and third trimesters. It is currently recommended that pregnant people with HIV receive treatment throughout pregnancy, rather than waiting to start after the first trimester as was sometimes done in the past.</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43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Do we have data that support a particular regimen that helps prevent transmission</a:t>
            </a:r>
          </a:p>
        </p:txBody>
      </p:sp>
      <p:sp>
        <p:nvSpPr>
          <p:cNvPr id="4" name="Slide Number Placeholder 3"/>
          <p:cNvSpPr>
            <a:spLocks noGrp="1"/>
          </p:cNvSpPr>
          <p:nvPr>
            <p:ph type="sldNum" sz="quarter" idx="5"/>
          </p:nvPr>
        </p:nvSpPr>
        <p:spPr/>
        <p:txBody>
          <a:bodyPr/>
          <a:lstStyle/>
          <a:p>
            <a:fld id="{CE6FBDB0-34B4-4C2C-A5E5-0741085E034A}" type="slidenum">
              <a:rPr lang="en-US" smtClean="0"/>
              <a:t>21</a:t>
            </a:fld>
            <a:endParaRPr lang="en-US" dirty="0"/>
          </a:p>
        </p:txBody>
      </p:sp>
    </p:spTree>
    <p:extLst>
      <p:ext uri="{BB962C8B-B14F-4D97-AF65-F5344CB8AC3E}">
        <p14:creationId xmlns:p14="http://schemas.microsoft.com/office/powerpoint/2010/main" val="259027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6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24</a:t>
            </a:fld>
            <a:endParaRPr lang="en-US" dirty="0"/>
          </a:p>
        </p:txBody>
      </p:sp>
    </p:spTree>
    <p:extLst>
      <p:ext uri="{BB962C8B-B14F-4D97-AF65-F5344CB8AC3E}">
        <p14:creationId xmlns:p14="http://schemas.microsoft.com/office/powerpoint/2010/main" val="6035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Prospective, voluntary, confidential registry formed to detect any major teratogenic effects related to antiretroviral therapy received at time of conception throughout pregnancy</a:t>
            </a:r>
          </a:p>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26</a:t>
            </a:fld>
            <a:endParaRPr lang="en-US" dirty="0"/>
          </a:p>
        </p:txBody>
      </p:sp>
    </p:spTree>
    <p:extLst>
      <p:ext uri="{BB962C8B-B14F-4D97-AF65-F5344CB8AC3E}">
        <p14:creationId xmlns:p14="http://schemas.microsoft.com/office/powerpoint/2010/main" val="70627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EA49DA-67D1-4F49-B180-0D5DBA586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525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28</a:t>
            </a:fld>
            <a:endParaRPr lang="en-US" dirty="0"/>
          </a:p>
        </p:txBody>
      </p:sp>
    </p:spTree>
    <p:extLst>
      <p:ext uri="{BB962C8B-B14F-4D97-AF65-F5344CB8AC3E}">
        <p14:creationId xmlns:p14="http://schemas.microsoft.com/office/powerpoint/2010/main" val="317343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ource Sans Pro" panose="020B0503030403020204" pitchFamily="34" charset="0"/>
              </a:rPr>
              <a:t>Breastfeeding provides numerous health benefits to both the infant (e.g., reduction in asthma, gastroenteritis, and otitis media) and the parent (e.g., reduction in hypertension; type 2 diabetes; and breast and ovarian cancers).</a:t>
            </a:r>
            <a:r>
              <a:rPr lang="en-US" b="0" i="0" baseline="30000" dirty="0">
                <a:solidFill>
                  <a:srgbClr val="000000"/>
                </a:solidFill>
                <a:effectLst/>
                <a:latin typeface="Source Sans Pro" panose="020B0503030403020204" pitchFamily="34" charset="0"/>
              </a:rPr>
              <a:t>21</a:t>
            </a:r>
            <a:endParaRPr lang="en-US"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Extensive research showing that breast milk is the best food for most babies, protecting a growing baby's health while satisfying all of their nutritional needs</a:t>
            </a:r>
          </a:p>
          <a:p>
            <a:pPr lvl="1"/>
            <a:r>
              <a:rPr lang="en-US" sz="2600" dirty="0"/>
              <a:t>Infant: lower risk of: asthma, obesity, type 1 diabetes, severe lower respiratory disease, otitis media, sudden infant death syndrome, gastrointestinal infections, necrotizing enterocolitis</a:t>
            </a:r>
          </a:p>
          <a:p>
            <a:pPr lvl="1"/>
            <a:r>
              <a:rPr lang="en-US" sz="2600" dirty="0"/>
              <a:t>Lactating parent: lower risk of: hypertension, type 2 diabetes and breast and ovarian cancers</a:t>
            </a:r>
          </a:p>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33</a:t>
            </a:fld>
            <a:endParaRPr lang="en-US" dirty="0"/>
          </a:p>
        </p:txBody>
      </p:sp>
    </p:spTree>
    <p:extLst>
      <p:ext uri="{BB962C8B-B14F-4D97-AF65-F5344CB8AC3E}">
        <p14:creationId xmlns:p14="http://schemas.microsoft.com/office/powerpoint/2010/main" val="282592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An estimated 1.3 million women living with HIV become pregnant each year </a:t>
            </a:r>
          </a:p>
        </p:txBody>
      </p:sp>
      <p:sp>
        <p:nvSpPr>
          <p:cNvPr id="4" name="Slide Number Placeholder 3"/>
          <p:cNvSpPr>
            <a:spLocks noGrp="1"/>
          </p:cNvSpPr>
          <p:nvPr>
            <p:ph type="sldNum" sz="quarter" idx="5"/>
          </p:nvPr>
        </p:nvSpPr>
        <p:spPr/>
        <p:txBody>
          <a:bodyPr/>
          <a:lstStyle/>
          <a:p>
            <a:fld id="{CE6FBDB0-34B4-4C2C-A5E5-0741085E034A}" type="slidenum">
              <a:rPr lang="en-US" smtClean="0"/>
              <a:t>7</a:t>
            </a:fld>
            <a:endParaRPr lang="en-US" dirty="0"/>
          </a:p>
        </p:txBody>
      </p:sp>
    </p:spTree>
    <p:extLst>
      <p:ext uri="{BB962C8B-B14F-4D97-AF65-F5344CB8AC3E}">
        <p14:creationId xmlns:p14="http://schemas.microsoft.com/office/powerpoint/2010/main" val="169481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Infant Feeding Basics: For Women Living with HIV in the US</a:t>
            </a:r>
          </a:p>
          <a:p>
            <a:r>
              <a:rPr lang="en-US" dirty="0"/>
              <a:t>Factors that INCREASE RISK of</a:t>
            </a:r>
          </a:p>
          <a:p>
            <a:r>
              <a:rPr lang="en-US" dirty="0"/>
              <a:t>passing HIV to baby while</a:t>
            </a:r>
          </a:p>
          <a:p>
            <a:r>
              <a:rPr lang="en-US" dirty="0"/>
              <a:t>breastfeeding</a:t>
            </a:r>
          </a:p>
          <a:p>
            <a:r>
              <a:rPr lang="en-US" dirty="0"/>
              <a:t>- Detectable viral load</a:t>
            </a:r>
          </a:p>
          <a:p>
            <a:r>
              <a:rPr lang="en-US" dirty="0"/>
              <a:t>- Lower T-cell count</a:t>
            </a:r>
          </a:p>
          <a:p>
            <a:r>
              <a:rPr lang="en-US" dirty="0"/>
              <a:t>- Length of breastfeeding (the</a:t>
            </a:r>
          </a:p>
          <a:p>
            <a:r>
              <a:rPr lang="en-US" dirty="0"/>
              <a:t>longer a woman breastfeeds,</a:t>
            </a:r>
          </a:p>
          <a:p>
            <a:r>
              <a:rPr lang="en-US" dirty="0"/>
              <a:t>the higher the risk)</a:t>
            </a:r>
          </a:p>
          <a:p>
            <a:r>
              <a:rPr lang="en-US" dirty="0"/>
              <a:t>- Newly diagnosed (if a woman</a:t>
            </a:r>
          </a:p>
          <a:p>
            <a:r>
              <a:rPr lang="en-US" dirty="0"/>
              <a:t>gets HIV while pregnant or</a:t>
            </a:r>
          </a:p>
          <a:p>
            <a:r>
              <a:rPr lang="en-US" dirty="0"/>
              <a:t>breastfeeding)</a:t>
            </a:r>
          </a:p>
          <a:p>
            <a:r>
              <a:rPr lang="en-US" dirty="0"/>
              <a:t>- Breast infection or cracked/</a:t>
            </a:r>
          </a:p>
          <a:p>
            <a:r>
              <a:rPr lang="en-US" dirty="0"/>
              <a:t>bleeding nipples</a:t>
            </a:r>
          </a:p>
          <a:p>
            <a:r>
              <a:rPr lang="en-US" dirty="0"/>
              <a:t>- And in resource-limited settings</a:t>
            </a:r>
          </a:p>
          <a:p>
            <a:r>
              <a:rPr lang="en-US" dirty="0"/>
              <a:t>with women NOT on ARVs,</a:t>
            </a:r>
          </a:p>
          <a:p>
            <a:r>
              <a:rPr lang="en-US" dirty="0"/>
              <a:t>mixed feeding of breast milk plus</a:t>
            </a:r>
          </a:p>
          <a:p>
            <a:r>
              <a:rPr lang="en-US" dirty="0"/>
              <a:t>other liquids or food.</a:t>
            </a:r>
          </a:p>
          <a:p>
            <a:r>
              <a:rPr lang="en-US" dirty="0"/>
              <a:t>World Health Organization, American Academy of Pediatrics, and Centers</a:t>
            </a:r>
          </a:p>
          <a:p>
            <a:r>
              <a:rPr lang="en-US" dirty="0"/>
              <a:t>for Disease Control recommend that women with HIV in the United States</a:t>
            </a:r>
          </a:p>
          <a:p>
            <a:r>
              <a:rPr lang="en-US" dirty="0"/>
              <a:t>DO NOT breastfeed to prevent passing HIV to their baby.</a:t>
            </a:r>
          </a:p>
          <a:p>
            <a:r>
              <a:rPr lang="en-US" dirty="0"/>
              <a:t>However, many women have questions about infant-feeding options and</a:t>
            </a:r>
          </a:p>
          <a:p>
            <a:r>
              <a:rPr lang="en-US" dirty="0"/>
              <a:t>may consider breastfeeding.</a:t>
            </a:r>
          </a:p>
          <a:p>
            <a:r>
              <a:rPr lang="en-US" dirty="0"/>
              <a:t>It is important to understand the risks and the benefits of breastfeeding,</a:t>
            </a:r>
          </a:p>
          <a:p>
            <a:r>
              <a:rPr lang="en-US" dirty="0"/>
              <a:t>as well as other options for feeding. Talk to your medical provider to get</a:t>
            </a:r>
          </a:p>
          <a:p>
            <a:r>
              <a:rPr lang="en-US" dirty="0"/>
              <a:t>the support and care you need to make an informed decision that is best</a:t>
            </a:r>
          </a:p>
          <a:p>
            <a:r>
              <a:rPr lang="en-US" dirty="0"/>
              <a:t>for you, your baby, and your family.</a:t>
            </a:r>
          </a:p>
          <a:p>
            <a:r>
              <a:rPr lang="en-US" dirty="0"/>
              <a:t>Factors that LOWER bu t DO</a:t>
            </a:r>
          </a:p>
          <a:p>
            <a:r>
              <a:rPr lang="en-US" dirty="0"/>
              <a:t>NOT ELIMINAT E the e RISK</a:t>
            </a:r>
          </a:p>
          <a:p>
            <a:r>
              <a:rPr lang="en-US" dirty="0"/>
              <a:t>of passing HIV to baby while</a:t>
            </a:r>
          </a:p>
          <a:p>
            <a:r>
              <a:rPr lang="en-US" dirty="0"/>
              <a:t>breastfeeding</a:t>
            </a:r>
          </a:p>
          <a:p>
            <a:r>
              <a:rPr lang="en-US" dirty="0"/>
              <a:t>- Undetectable viral load</a:t>
            </a:r>
          </a:p>
          <a:p>
            <a:r>
              <a:rPr lang="en-US" dirty="0"/>
              <a:t>- Antiretroviral medications</a:t>
            </a:r>
          </a:p>
          <a:p>
            <a:r>
              <a:rPr lang="en-US" dirty="0"/>
              <a:t>(both mother and baby)</a:t>
            </a:r>
          </a:p>
          <a:p>
            <a:r>
              <a:rPr lang="en-US" dirty="0"/>
              <a:t>- Prevention of breast infections</a:t>
            </a:r>
          </a:p>
          <a:p>
            <a:r>
              <a:rPr lang="en-US" dirty="0"/>
              <a:t>(contact a lactation consultant</a:t>
            </a:r>
          </a:p>
          <a:p>
            <a:r>
              <a:rPr lang="en-US" dirty="0"/>
              <a:t>or breastfeeding support)</a:t>
            </a:r>
          </a:p>
          <a:p>
            <a:r>
              <a:rPr lang="en-US" dirty="0"/>
              <a:t>Breastfeeding WITHOUT antiretroviral-</a:t>
            </a:r>
          </a:p>
          <a:p>
            <a:r>
              <a:rPr lang="en-US" dirty="0"/>
              <a:t>ral medications (ARVs) has a 14%</a:t>
            </a:r>
          </a:p>
          <a:p>
            <a:r>
              <a:rPr lang="en-US" dirty="0"/>
              <a:t>risk of transmission for women diag-</a:t>
            </a:r>
          </a:p>
          <a:p>
            <a:r>
              <a:rPr lang="en-US" dirty="0"/>
              <a:t>nosed with HIV pre-pregnancy. The</a:t>
            </a:r>
          </a:p>
          <a:p>
            <a:r>
              <a:rPr lang="en-US" dirty="0"/>
              <a:t>risk is 25-30% for women who ac-</a:t>
            </a:r>
          </a:p>
          <a:p>
            <a:r>
              <a:rPr lang="en-US" dirty="0"/>
              <a:t>quire HIV during pregnancy or lac-</a:t>
            </a:r>
          </a:p>
          <a:p>
            <a:r>
              <a:rPr lang="en-US" dirty="0"/>
              <a:t>tatio</a:t>
            </a:r>
          </a:p>
        </p:txBody>
      </p:sp>
      <p:sp>
        <p:nvSpPr>
          <p:cNvPr id="4" name="Slide Number Placeholder 3"/>
          <p:cNvSpPr>
            <a:spLocks noGrp="1"/>
          </p:cNvSpPr>
          <p:nvPr>
            <p:ph type="sldNum" sz="quarter" idx="5"/>
          </p:nvPr>
        </p:nvSpPr>
        <p:spPr/>
        <p:txBody>
          <a:bodyPr/>
          <a:lstStyle/>
          <a:p>
            <a:fld id="{84200EBD-33EA-4483-BBA1-1D4F0B1A1358}" type="slidenum">
              <a:rPr lang="en-US" smtClean="0"/>
              <a:t>35</a:t>
            </a:fld>
            <a:endParaRPr lang="en-US" dirty="0"/>
          </a:p>
        </p:txBody>
      </p:sp>
    </p:spTree>
    <p:extLst>
      <p:ext uri="{BB962C8B-B14F-4D97-AF65-F5344CB8AC3E}">
        <p14:creationId xmlns:p14="http://schemas.microsoft.com/office/powerpoint/2010/main" val="1692458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Have you thought about how you would like to feed your baby? Formula feeding eliminates the risk of HIV transmission through breastmilk. Less than 1 of 100 breastfed infants would be expected to acquire HIV through breastmilk when the breastfeeding parent is taking ART and has an undetectable viral load, but the risk is not zero. What information can I provide to help you decide?”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Viral load consistently suppressed during pregnancy (at a minimum during the third trimester) and at time of delivery</a:t>
            </a:r>
          </a:p>
          <a:p>
            <a:endParaRPr lang="en-US" dirty="0"/>
          </a:p>
        </p:txBody>
      </p:sp>
      <p:sp>
        <p:nvSpPr>
          <p:cNvPr id="4" name="Slide Number Placeholder 3"/>
          <p:cNvSpPr>
            <a:spLocks noGrp="1"/>
          </p:cNvSpPr>
          <p:nvPr>
            <p:ph type="sldNum" sz="quarter" idx="5"/>
          </p:nvPr>
        </p:nvSpPr>
        <p:spPr/>
        <p:txBody>
          <a:bodyPr/>
          <a:lstStyle/>
          <a:p>
            <a:fld id="{84200EBD-33EA-4483-BBA1-1D4F0B1A1358}" type="slidenum">
              <a:rPr lang="en-US" smtClean="0"/>
              <a:t>36</a:t>
            </a:fld>
            <a:endParaRPr lang="en-US" dirty="0"/>
          </a:p>
        </p:txBody>
      </p:sp>
    </p:spTree>
    <p:extLst>
      <p:ext uri="{BB962C8B-B14F-4D97-AF65-F5344CB8AC3E}">
        <p14:creationId xmlns:p14="http://schemas.microsoft.com/office/powerpoint/2010/main" val="56299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Low rates of serious adverse events for infants’ exposure to ART through breast milk </a:t>
            </a:r>
          </a:p>
          <a:p>
            <a:r>
              <a:rPr lang="en-US" dirty="0"/>
              <a:t>Low rates of serious adverse events for infants who receive extended ART prophylaxis  </a:t>
            </a:r>
          </a:p>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37</a:t>
            </a:fld>
            <a:endParaRPr lang="en-US" dirty="0"/>
          </a:p>
        </p:txBody>
      </p:sp>
    </p:spTree>
    <p:extLst>
      <p:ext uri="{BB962C8B-B14F-4D97-AF65-F5344CB8AC3E}">
        <p14:creationId xmlns:p14="http://schemas.microsoft.com/office/powerpoint/2010/main" val="183209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f a parent decides to breastfeed, several measures should be taken to reduce the possibility of HIV transmission. Care of the parent and infant should be coordinated prior to delivery among the maternity care provider, HIV provider, infant provider, lactation consultant, and social worker, all of whom may need education about new approaches to infant feeding among people with HIV. </a:t>
            </a:r>
          </a:p>
        </p:txBody>
      </p:sp>
      <p:sp>
        <p:nvSpPr>
          <p:cNvPr id="4" name="Slide Number Placeholder 3"/>
          <p:cNvSpPr>
            <a:spLocks noGrp="1"/>
          </p:cNvSpPr>
          <p:nvPr>
            <p:ph type="sldNum" sz="quarter" idx="5"/>
          </p:nvPr>
        </p:nvSpPr>
        <p:spPr/>
        <p:txBody>
          <a:bodyPr/>
          <a:lstStyle/>
          <a:p>
            <a:fld id="{84200EBD-33EA-4483-BBA1-1D4F0B1A1358}" type="slidenum">
              <a:rPr lang="en-US" smtClean="0"/>
              <a:t>38</a:t>
            </a:fld>
            <a:endParaRPr lang="en-US" dirty="0"/>
          </a:p>
        </p:txBody>
      </p:sp>
    </p:spTree>
    <p:extLst>
      <p:ext uri="{BB962C8B-B14F-4D97-AF65-F5344CB8AC3E}">
        <p14:creationId xmlns:p14="http://schemas.microsoft.com/office/powerpoint/2010/main" val="58264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No data exist to inform the appropriate frequency of viral load testing for the breastfeeding parent. One ap-</a:t>
            </a:r>
          </a:p>
          <a:p>
            <a:r>
              <a:rPr lang="en-US" dirty="0"/>
              <a:t>proach is to monitor the plasma viral load of the parent every 1 to 2 months during breastfeeding</a:t>
            </a:r>
          </a:p>
        </p:txBody>
      </p:sp>
      <p:sp>
        <p:nvSpPr>
          <p:cNvPr id="4" name="Slide Number Placeholder 3"/>
          <p:cNvSpPr>
            <a:spLocks noGrp="1"/>
          </p:cNvSpPr>
          <p:nvPr>
            <p:ph type="sldNum" sz="quarter" idx="5"/>
          </p:nvPr>
        </p:nvSpPr>
        <p:spPr/>
        <p:txBody>
          <a:bodyPr/>
          <a:lstStyle/>
          <a:p>
            <a:fld id="{84200EBD-33EA-4483-BBA1-1D4F0B1A1358}" type="slidenum">
              <a:rPr lang="en-US" smtClean="0"/>
              <a:t>39</a:t>
            </a:fld>
            <a:endParaRPr lang="en-US" dirty="0"/>
          </a:p>
        </p:txBody>
      </p:sp>
    </p:spTree>
    <p:extLst>
      <p:ext uri="{BB962C8B-B14F-4D97-AF65-F5344CB8AC3E}">
        <p14:creationId xmlns:p14="http://schemas.microsoft.com/office/powerpoint/2010/main" val="349087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Given the sensitivity of HIV RNA</a:t>
            </a:r>
          </a:p>
          <a:p>
            <a:r>
              <a:rPr lang="en-US" dirty="0"/>
              <a:t>assays, the level of detectable viral load above which</a:t>
            </a:r>
          </a:p>
          <a:p>
            <a:r>
              <a:rPr lang="en-US" dirty="0"/>
              <a:t>breastfeeding should be stopped and additional infant</a:t>
            </a:r>
          </a:p>
          <a:p>
            <a:r>
              <a:rPr lang="en-US" dirty="0"/>
              <a:t>antiretroviral prophylaxis should be started is a mat-</a:t>
            </a:r>
          </a:p>
          <a:p>
            <a:r>
              <a:rPr lang="en-US" dirty="0"/>
              <a:t>ter of clinical judgment and review of viral load trends.</a:t>
            </a:r>
          </a:p>
          <a:p>
            <a:r>
              <a:rPr lang="en-US" dirty="0"/>
              <a:t>Consultation with an expert or the national perinatal</a:t>
            </a:r>
          </a:p>
          <a:p>
            <a:r>
              <a:rPr lang="en-US" dirty="0"/>
              <a:t>HIV/AIDS hotline (888-448-8765) is recommended.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00EBD-33EA-4483-BBA1-1D4F0B1A13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872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Panels could not reach a consensus on recommendations for infant prophylaxis while breastfeeding. Most Panel members agree on adopting the BHIVA recommendation of only 2 weeks of infant ZDV in this scenario. However, several Panel members prefer to extend the duration of ZDV prophylaxis to 4 to 6 weeks. Alternatively, some Panel members recommend 6 weeks of NVP, as currently recommended by WHO for breastfeeding infants at low risk of HIV transmission in resource limited countries. Some others opt to continue NVP dosing throughout breastfeeding.</a:t>
            </a:r>
          </a:p>
          <a:p>
            <a:pPr marL="457200" indent="-457200">
              <a:buAutoNum type="arabicPeriod"/>
            </a:pPr>
            <a:r>
              <a:rPr lang="en-US" dirty="0"/>
              <a:t>Maternal ARV therapy taken during breastfeeding and sustained maternal VL suppression (&lt;50 copies) at least three months prior to delivery</a:t>
            </a:r>
          </a:p>
          <a:p>
            <a:pPr marL="457200" indent="-457200">
              <a:buAutoNum type="arabicPeriod"/>
            </a:pPr>
            <a:r>
              <a:rPr lang="en-US" dirty="0"/>
              <a:t>Provider and patient are confident that maternal ART adherence will be maintained during breastfeeding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Source Sans Pro" panose="020B0503030403020204" pitchFamily="34" charset="0"/>
              </a:rPr>
              <a:t>Taken together, existing data support the efficacy of maternal ART during breastfeeding with documented sustained viral suppression to prevent postnatal transmission of HIV, suggesting that the recommended management of 2 weeks of ZDV prophylaxis for infants at low risk of </a:t>
            </a:r>
            <a:r>
              <a:rPr lang="en-US" b="1" i="1" dirty="0">
                <a:solidFill>
                  <a:srgbClr val="000000"/>
                </a:solidFill>
                <a:effectLst/>
                <a:latin typeface="Source Sans Pro" panose="020B0503030403020204" pitchFamily="34" charset="0"/>
              </a:rPr>
              <a:t>in utero</a:t>
            </a:r>
            <a:r>
              <a:rPr lang="en-US" b="1" i="0" dirty="0">
                <a:solidFill>
                  <a:srgbClr val="000000"/>
                </a:solidFill>
                <a:effectLst/>
                <a:latin typeface="Source Sans Pro" panose="020B0503030403020204" pitchFamily="34" charset="0"/>
              </a:rPr>
              <a:t> or intrapartum exposure is appropriate for breastfed infants when sustained maternal HIV RNA levels of &lt;50 copies/mL have been achieved.</a:t>
            </a:r>
            <a:r>
              <a:rPr lang="en-US" b="0" i="0" dirty="0">
                <a:solidFill>
                  <a:srgbClr val="000000"/>
                </a:solidFill>
                <a:effectLst/>
                <a:latin typeface="Source Sans Pro" panose="020B0503030403020204" pitchFamily="34" charset="0"/>
              </a:rPr>
              <a:t> This approach is currently recommended by the British HIV Association (BHIVA).</a:t>
            </a:r>
            <a:r>
              <a:rPr lang="en-US" b="0" i="0" baseline="30000" dirty="0">
                <a:solidFill>
                  <a:srgbClr val="000000"/>
                </a:solidFill>
                <a:effectLst/>
                <a:latin typeface="Source Sans Pro" panose="020B0503030403020204" pitchFamily="34" charset="0"/>
              </a:rPr>
              <a:t>47</a:t>
            </a:r>
            <a:endParaRPr lang="en-US" dirty="0"/>
          </a:p>
          <a:p>
            <a:endParaRPr lang="en-US" dirty="0"/>
          </a:p>
        </p:txBody>
      </p:sp>
      <p:sp>
        <p:nvSpPr>
          <p:cNvPr id="4" name="Slide Number Placeholder 3"/>
          <p:cNvSpPr>
            <a:spLocks noGrp="1"/>
          </p:cNvSpPr>
          <p:nvPr>
            <p:ph type="sldNum" sz="quarter" idx="5"/>
          </p:nvPr>
        </p:nvSpPr>
        <p:spPr/>
        <p:txBody>
          <a:bodyPr/>
          <a:lstStyle/>
          <a:p>
            <a:fld id="{84200EBD-33EA-4483-BBA1-1D4F0B1A1358}" type="slidenum">
              <a:rPr lang="en-US" smtClean="0"/>
              <a:t>41</a:t>
            </a:fld>
            <a:endParaRPr lang="en-US" dirty="0"/>
          </a:p>
        </p:txBody>
      </p:sp>
    </p:spTree>
    <p:extLst>
      <p:ext uri="{BB962C8B-B14F-4D97-AF65-F5344CB8AC3E}">
        <p14:creationId xmlns:p14="http://schemas.microsoft.com/office/powerpoint/2010/main" val="3050483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42</a:t>
            </a:fld>
            <a:endParaRPr lang="en-US" dirty="0"/>
          </a:p>
        </p:txBody>
      </p:sp>
    </p:spTree>
    <p:extLst>
      <p:ext uri="{BB962C8B-B14F-4D97-AF65-F5344CB8AC3E}">
        <p14:creationId xmlns:p14="http://schemas.microsoft.com/office/powerpoint/2010/main" val="3019839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By analyzing data from a single healthcare system in which HIV primary care, specialized HIV/obstetric care, and pediatric care for HIV exposed infants occurs in close geographic proximity, we showed, despite minimization of operational barriers that may be expected from co-located services [43], women in our study still experienced poor transition from obstetric to HIV primary care, similar to observations from US sites with varying structures of care [10, 12]. A recent single center report from South Carolina showed that HIV-centered prenatal care, in which HIV-trained obstetric providers provide care in a model that integrates services in one location, was associated with improved maternal virologic control during pregnancy and postpartum [44], but not improved HIV follow-up care in the 12 months postpartum, suggesting, consistent with our findings, that additional steps are likely needed across diverse care settings to improve long-term outcomes [45]. Such steps may need to also include policy changes, such as addressing insurance coverage gaps parental leave policies that particularly impact women with chronic health conditions during the postpartum period.</a:t>
            </a:r>
          </a:p>
          <a:p>
            <a:endParaRPr lang="en-US" dirty="0"/>
          </a:p>
          <a:p>
            <a:r>
              <a:rPr lang="en-US" dirty="0"/>
              <a:t>The American College of Obstetricians and Gynecologists (ACOG) recently highlighted the importance of the postpartum period and transition to primary care in a set of new guidelines, stressing the need for an individualized spectrum of follow-up over the initial twelve weeks postpartum [9]. With 50% of pregnancy related mortality and morbidity occurring in the postpartum period, it is critical to engage women in their postpartum healthcare plan during the prenatal period. This includes identifying a primary care and other providers, scheduling follow-up prior to delivery, choosing contraception, and counseling on the effects and complications of pregnancy on postpartum physical and mental health, as well as chronic conditions, such as hypertension, diabetes, mood disorders, among others. Interventions occurring during the prenatal period have been shown to improve postpartum care for women with several health conditions, including gestational diabetes [35], pregnancy-induced hypertension [39], depression [40], intravenous drug use [41], and tobacco use [42], further supporting the notion that pregnancy and the early postpartum period (the “4th trimester”) provide an opportunity to develop and implement interventions for chronic diseases requiring close follow-up, including HIV.</a:t>
            </a:r>
          </a:p>
        </p:txBody>
      </p:sp>
      <p:sp>
        <p:nvSpPr>
          <p:cNvPr id="4" name="Slide Number Placeholder 3"/>
          <p:cNvSpPr>
            <a:spLocks noGrp="1"/>
          </p:cNvSpPr>
          <p:nvPr>
            <p:ph type="sldNum" sz="quarter" idx="5"/>
          </p:nvPr>
        </p:nvSpPr>
        <p:spPr/>
        <p:txBody>
          <a:bodyPr/>
          <a:lstStyle/>
          <a:p>
            <a:fld id="{CE6FBDB0-34B4-4C2C-A5E5-0741085E034A}" type="slidenum">
              <a:rPr lang="en-US" smtClean="0"/>
              <a:t>43</a:t>
            </a:fld>
            <a:endParaRPr lang="en-US" dirty="0"/>
          </a:p>
        </p:txBody>
      </p:sp>
    </p:spTree>
    <p:extLst>
      <p:ext uri="{BB962C8B-B14F-4D97-AF65-F5344CB8AC3E}">
        <p14:creationId xmlns:p14="http://schemas.microsoft.com/office/powerpoint/2010/main" val="1205384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FBDB0-34B4-4C2C-A5E5-0741085E034A}" type="slidenum">
              <a:rPr lang="en-US" smtClean="0"/>
              <a:t>45</a:t>
            </a:fld>
            <a:endParaRPr lang="en-US" dirty="0"/>
          </a:p>
        </p:txBody>
      </p:sp>
    </p:spTree>
    <p:extLst>
      <p:ext uri="{BB962C8B-B14F-4D97-AF65-F5344CB8AC3E}">
        <p14:creationId xmlns:p14="http://schemas.microsoft.com/office/powerpoint/2010/main" val="130209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Last data presented from</a:t>
            </a:r>
          </a:p>
          <a:p>
            <a:r>
              <a:rPr lang="en-US" dirty="0"/>
              <a:t> CDC was in 2024, regarding 2018-2022</a:t>
            </a:r>
          </a:p>
          <a:p>
            <a:r>
              <a:rPr lang="en-US" dirty="0"/>
              <a:t>2019 achieved the goal of US elimination goals </a:t>
            </a:r>
          </a:p>
        </p:txBody>
      </p:sp>
      <p:sp>
        <p:nvSpPr>
          <p:cNvPr id="4" name="Slide Number Placeholder 3"/>
          <p:cNvSpPr>
            <a:spLocks noGrp="1"/>
          </p:cNvSpPr>
          <p:nvPr>
            <p:ph type="sldNum" sz="quarter" idx="5"/>
          </p:nvPr>
        </p:nvSpPr>
        <p:spPr/>
        <p:txBody>
          <a:bodyPr/>
          <a:lstStyle/>
          <a:p>
            <a:pPr defTabSz="632227">
              <a:defRPr/>
            </a:pPr>
            <a:fld id="{CE6FBDB0-34B4-4C2C-A5E5-0741085E034A}" type="slidenum">
              <a:rPr lang="en-US">
                <a:solidFill>
                  <a:prstClr val="black"/>
                </a:solidFill>
                <a:latin typeface="Calibri" panose="020F0502020204030204"/>
              </a:rPr>
              <a:pPr defTabSz="632227">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7639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status neutral approach aims to improve care and service provision and eliminate structural stigma by meeting people where they are and offering a whole person approach to care, putting the needs of the person ahead of their HIV status. Stigma is a major barrier to people seeking prevention and care for HIV and STIs. Some clinics are rebranding themselves as sexual health clinics combining HIV and STI funding to deliver comprehensive care that links people to healthcare services like STI screening, substance use disorder treatment, mental health, housing, financial assistance, and psychosocial support in addition to HIV treatment and prevention.</a:t>
            </a:r>
          </a:p>
        </p:txBody>
      </p:sp>
      <p:sp>
        <p:nvSpPr>
          <p:cNvPr id="4" name="Slide Number Placeholder 3"/>
          <p:cNvSpPr>
            <a:spLocks noGrp="1"/>
          </p:cNvSpPr>
          <p:nvPr>
            <p:ph type="sldNum" sz="quarter" idx="5"/>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1749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An infant who acquires HIV while breastfeeding is at risk for developing ARV drug resistance due to subtherapeutic drug levels in breast milk.</a:t>
            </a:r>
            <a:r>
              <a:rPr lang="en-US" baseline="30000" dirty="0"/>
              <a:t>60,7</a:t>
            </a:r>
            <a:endParaRPr lang="en-US" dirty="0"/>
          </a:p>
        </p:txBody>
      </p:sp>
      <p:sp>
        <p:nvSpPr>
          <p:cNvPr id="4" name="Slide Number Placeholder 3"/>
          <p:cNvSpPr>
            <a:spLocks noGrp="1"/>
          </p:cNvSpPr>
          <p:nvPr>
            <p:ph type="sldNum" sz="quarter" idx="5"/>
          </p:nvPr>
        </p:nvSpPr>
        <p:spPr/>
        <p:txBody>
          <a:bodyPr/>
          <a:lstStyle/>
          <a:p>
            <a:fld id="{84200EBD-33EA-4483-BBA1-1D4F0B1A1358}" type="slidenum">
              <a:rPr lang="en-US" smtClean="0"/>
              <a:t>49</a:t>
            </a:fld>
            <a:endParaRPr lang="en-US" dirty="0"/>
          </a:p>
        </p:txBody>
      </p:sp>
    </p:spTree>
    <p:extLst>
      <p:ext uri="{BB962C8B-B14F-4D97-AF65-F5344CB8AC3E}">
        <p14:creationId xmlns:p14="http://schemas.microsoft.com/office/powerpoint/2010/main" val="968986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Test has a sensitivity and specificity of close to 100% with chronic HIV infection</a:t>
            </a:r>
          </a:p>
          <a:p>
            <a:r>
              <a:rPr lang="en-US" dirty="0"/>
              <a:t>Patients who undergo HIV antibody testing should ideally gain an understanding of its ramifications through pretest and posttest counseling, although counseling is not required by the CDC, and absence of counseling should not be construed as an impediment to screening. Contraindications to HIV screening would be the inability of the patient to understand the implications of the result because of cognitive impairment, acute psychosis, and major depression or suicidality.</a:t>
            </a:r>
          </a:p>
          <a:p>
            <a:r>
              <a:rPr lang="en-US" dirty="0"/>
              <a:t>If concern for acute infection add on viral load</a:t>
            </a:r>
          </a:p>
          <a:p>
            <a:endParaRPr lang="en-US" dirty="0"/>
          </a:p>
          <a:p>
            <a:r>
              <a:rPr lang="en-US" dirty="0"/>
              <a:t>Shands doe the 4</a:t>
            </a:r>
            <a:r>
              <a:rPr lang="en-US" baseline="30000" dirty="0"/>
              <a:t>th</a:t>
            </a:r>
            <a:r>
              <a:rPr lang="en-US" dirty="0"/>
              <a:t> generation combination antigen/antibody ELISA on Abbot Architect. If positive do the biorad differentiation assay. If that’s positive they stop there—if negative, or indeteterminat they do the NAAT. Currently takes a fair amount of time for the VL to come back but changing to a different reference lab in February that will hopefully have a shorter turn around time. </a:t>
            </a:r>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DEB2511A-25DA-4CF1-BDF4-1CE586BBAD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034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Lab markers of HIV-1</a:t>
            </a:r>
            <a:r>
              <a:rPr lang="en-US" baseline="0" dirty="0"/>
              <a:t> infection appear at different time points. Our ability to diagnose HIV infection depends on the diagnostic assay used the time from HIV infection. The HIV viral load becomes positive in 10-15 days from infection. The p24 antigen, a viral core protein that appears in the blood as the viral RNA rises following HIV infection, becomes positive at 15 to 20 days. Therefore, for patients in whom a diagnosis of acute HIV infection is being considered, ordering both an HIV viral load as well as 4</a:t>
            </a:r>
            <a:r>
              <a:rPr lang="en-US" baseline="30000" dirty="0"/>
              <a:t>th</a:t>
            </a:r>
            <a:r>
              <a:rPr lang="en-US" baseline="0" dirty="0"/>
              <a:t> generation AG/Ab test may increase detection of acute infection.</a:t>
            </a:r>
            <a:endParaRPr lang="en-US" dirty="0"/>
          </a:p>
        </p:txBody>
      </p:sp>
      <p:sp>
        <p:nvSpPr>
          <p:cNvPr id="4" name="Slide Number Placeholder 3"/>
          <p:cNvSpPr>
            <a:spLocks noGrp="1"/>
          </p:cNvSpPr>
          <p:nvPr>
            <p:ph type="sldNum" sz="quarter" idx="10"/>
          </p:nvPr>
        </p:nvSpPr>
        <p:spPr/>
        <p:txBody>
          <a:bodyPr/>
          <a:lstStyle/>
          <a:p>
            <a:pPr marL="0" marR="0" lvl="0" indent="0" algn="r" defTabSz="632227"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63222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26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Integrating comprehensive family planning and preconception care into all health care visits, but should get special attention during  routine prenatal and postpartum visits. Lack of breastfeeding is associated with earlier return of fertility. Ovulation returns as early as 6 weeks postpartum, and it can occur earlier in some people, even before resumption of menses, putting them at risk of pregnancy soon after delivery. If a long-acting reversible contraceptive (LARC)—such as an injectable, implant, or intrauterine device (IUD)—is desired by the patient, it should be inserted before hospital discharge or during the routine postpartum visit. If the insertion of a LARC is postponed until the postpartum visit, intramuscular depot medroxyprogesterone acetate (DMPA-IM) is a contraceptive option that can be given to avoid unplanned pregnancy in the interim, particularly if the postpartum appointment is missed or delayed. Interpregnancy intervals of &lt;18 months have been associated with an increased risk of poor perinatal and maternal outcomes in women without HIV. Table 3 in the perinatal guidelines gives information about potential drug-drug interactions that should be considered when determining contraception in people with HIV on antiretroviral therapy.</a:t>
            </a:r>
          </a:p>
        </p:txBody>
      </p:sp>
      <p:sp>
        <p:nvSpPr>
          <p:cNvPr id="4" name="Slide Number Placeholder 3"/>
          <p:cNvSpPr>
            <a:spLocks noGrp="1"/>
          </p:cNvSpPr>
          <p:nvPr>
            <p:ph type="sldNum" sz="quarter" idx="5"/>
          </p:nvPr>
        </p:nvSpPr>
        <p:spPr/>
        <p:txBody>
          <a:bodyPr/>
          <a:lstStyle/>
          <a:p>
            <a:pPr marL="0" marR="0" lvl="0" indent="0" algn="r" defTabSz="632227" rtl="0" eaLnBrk="1" fontAlgn="auto" latinLnBrk="0" hangingPunct="1">
              <a:lnSpc>
                <a:spcPct val="100000"/>
              </a:lnSpc>
              <a:spcBef>
                <a:spcPts val="0"/>
              </a:spcBef>
              <a:spcAft>
                <a:spcPts val="0"/>
              </a:spcAft>
              <a:buClrTx/>
              <a:buSzTx/>
              <a:buFontTx/>
              <a:buNone/>
              <a:tabLst/>
              <a:defRPr/>
            </a:pPr>
            <a:fld id="{CE6FBDB0-34B4-4C2C-A5E5-0741085E03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3222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261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&lt;1 case of perinatal HIV per 100000 live births, perinatal HIV transmission rate of &lt;1%</a:t>
            </a:r>
          </a:p>
        </p:txBody>
      </p:sp>
      <p:sp>
        <p:nvSpPr>
          <p:cNvPr id="4" name="Slide Number Placeholder 3"/>
          <p:cNvSpPr>
            <a:spLocks noGrp="1"/>
          </p:cNvSpPr>
          <p:nvPr>
            <p:ph type="sldNum" sz="quarter" idx="5"/>
          </p:nvPr>
        </p:nvSpPr>
        <p:spPr/>
        <p:txBody>
          <a:bodyPr/>
          <a:lstStyle/>
          <a:p>
            <a:fld id="{CE6FBDB0-34B4-4C2C-A5E5-0741085E034A}" type="slidenum">
              <a:rPr lang="en-US" smtClean="0"/>
              <a:t>54</a:t>
            </a:fld>
            <a:endParaRPr lang="en-US" dirty="0"/>
          </a:p>
        </p:txBody>
      </p:sp>
    </p:spTree>
    <p:extLst>
      <p:ext uri="{BB962C8B-B14F-4D97-AF65-F5344CB8AC3E}">
        <p14:creationId xmlns:p14="http://schemas.microsoft.com/office/powerpoint/2010/main" val="330222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Risk is 25-42% </a:t>
            </a:r>
          </a:p>
        </p:txBody>
      </p:sp>
      <p:sp>
        <p:nvSpPr>
          <p:cNvPr id="4" name="Slide Number Placeholder 3"/>
          <p:cNvSpPr>
            <a:spLocks noGrp="1"/>
          </p:cNvSpPr>
          <p:nvPr>
            <p:ph type="sldNum" sz="quarter" idx="5"/>
          </p:nvPr>
        </p:nvSpPr>
        <p:spPr/>
        <p:txBody>
          <a:bodyPr/>
          <a:lstStyle/>
          <a:p>
            <a:fld id="{CE6FBDB0-34B4-4C2C-A5E5-0741085E034A}" type="slidenum">
              <a:rPr lang="en-US" smtClean="0"/>
              <a:t>10</a:t>
            </a:fld>
            <a:endParaRPr lang="en-US" dirty="0"/>
          </a:p>
        </p:txBody>
      </p:sp>
    </p:spTree>
    <p:extLst>
      <p:ext uri="{BB962C8B-B14F-4D97-AF65-F5344CB8AC3E}">
        <p14:creationId xmlns:p14="http://schemas.microsoft.com/office/powerpoint/2010/main" val="179663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48507">
              <a:defRPr/>
            </a:pPr>
            <a:r>
              <a:rPr lang="en-US" dirty="0"/>
              <a:t>This is data from a study published by the Women and Infants Transmission study looking at the outcomes of about 550 mother-baby pairs at 8 US sites from 1990-1995.  Maternal HIV RNA was obtained 3 times during pregnancy and at delivery and showed that  in PACTG 076 or treated with AZT after 1994 analyzed separately from women on AZT for other reasons. Women with higher viral loads were more likely to transmit HIV infection. In this study, women with an HIV viral load less than 1000 did not transmit HIV to their infants.</a:t>
            </a:r>
          </a:p>
          <a:p>
            <a:endParaRPr lang="en-US" dirty="0"/>
          </a:p>
        </p:txBody>
      </p:sp>
      <p:sp>
        <p:nvSpPr>
          <p:cNvPr id="4" name="Slide Number Placeholder 3"/>
          <p:cNvSpPr>
            <a:spLocks noGrp="1"/>
          </p:cNvSpPr>
          <p:nvPr>
            <p:ph type="sldNum" sz="quarter" idx="10"/>
          </p:nvPr>
        </p:nvSpPr>
        <p:spPr/>
        <p:txBody>
          <a:bodyPr/>
          <a:lstStyle/>
          <a:p>
            <a:pPr defTabSz="948507">
              <a:defRPr/>
            </a:pPr>
            <a:fld id="{62EA49DA-67D1-4F49-B180-0D5DBA58675C}" type="slidenum">
              <a:rPr lang="en-US">
                <a:solidFill>
                  <a:prstClr val="black"/>
                </a:solidFill>
                <a:latin typeface="Calibri" panose="020F0502020204030204"/>
              </a:rPr>
              <a:pPr defTabSz="948507">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654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Universal opt out HIV screening </a:t>
            </a:r>
          </a:p>
          <a:p>
            <a:r>
              <a:rPr lang="en-US" dirty="0"/>
              <a:t>Consider retesting at 28 weeks at same time as syphlilis testing </a:t>
            </a:r>
          </a:p>
          <a:p>
            <a:endParaRPr lang="en-US" dirty="0"/>
          </a:p>
          <a:p>
            <a:r>
              <a:rPr lang="en-US" dirty="0"/>
              <a:t>All people presenting for pregnancy care should be screened for HIV. A second HIV test during the third trimester (prior to 36 weeks gestation) is recommended for pregnant people with negative results on their initial HIV test who are at risk of acquiring HIV during pregnancy including those engaging in transactional sex, use intravenous drugs or have sex partners who do, have a sex partner with HIV, have a new sex partner or more than 1 sex partner during the pregnancy, are suspected or diagnosed with a sexually transmitted infection during this pregnancy if mandated by law or have signs or symptoms of acute HIV. </a:t>
            </a:r>
            <a:endParaRPr lang="en-US" dirty="0">
              <a:cs typeface="Calibri" panose="020F0502020204030204"/>
            </a:endParaRPr>
          </a:p>
          <a:p>
            <a:endParaRPr lang="en-US" dirty="0"/>
          </a:p>
          <a:p>
            <a:r>
              <a:rPr lang="en-US" dirty="0"/>
              <a:t>Testing in labor and delivery is indicated if </a:t>
            </a:r>
          </a:p>
          <a:p>
            <a:r>
              <a:rPr lang="en-US" dirty="0"/>
              <a:t>Prior negative HIV test(s) but mother at high risk for HIV acquisition</a:t>
            </a:r>
          </a:p>
          <a:p>
            <a:pPr lvl="2"/>
            <a:r>
              <a:rPr lang="en-US" dirty="0"/>
              <a:t>Ongoing illicit drug use</a:t>
            </a:r>
          </a:p>
          <a:p>
            <a:pPr lvl="2"/>
            <a:r>
              <a:rPr lang="en-US" dirty="0"/>
              <a:t>New STD diagnoses during pregnancy</a:t>
            </a:r>
          </a:p>
          <a:p>
            <a:pPr lvl="2"/>
            <a:r>
              <a:rPr lang="en-US" dirty="0"/>
              <a:t>Sex partners have HIV infection</a:t>
            </a:r>
          </a:p>
          <a:p>
            <a:pPr lvl="2"/>
            <a:r>
              <a:rPr lang="en-US" dirty="0"/>
              <a:t>Exchange sex for money or drugs</a:t>
            </a:r>
          </a:p>
          <a:p>
            <a:pPr lvl="2"/>
            <a:r>
              <a:rPr lang="en-US" dirty="0"/>
              <a:t>New or more than one sex partner during the current pregnancy</a:t>
            </a:r>
          </a:p>
          <a:p>
            <a:pPr lvl="2"/>
            <a:r>
              <a:rPr lang="en-US" dirty="0"/>
              <a:t>Teenage mother</a:t>
            </a:r>
          </a:p>
          <a:p>
            <a:pPr lvl="0"/>
            <a:r>
              <a:rPr lang="en-US" dirty="0"/>
              <a:t>Labor and delivery tests should be rapid with results available within 1 hour. </a:t>
            </a:r>
          </a:p>
          <a:p>
            <a:pPr lvl="0"/>
            <a:endParaRPr lang="en-US" dirty="0"/>
          </a:p>
          <a:p>
            <a:pPr lvl="0"/>
            <a:r>
              <a:rPr lang="en-US" dirty="0"/>
              <a:t>People who are breastfeeding should also be tested for HIV if they develop signs or symptoms of acute HIV. When acute HIV infection is suspected, a plasma HIV RNA test should be sent as well because virologic tests can detect the presence of HIV approximately 5 days earlier than the antigen/antibody combination immunoassay. </a:t>
            </a:r>
          </a:p>
        </p:txBody>
      </p:sp>
      <p:sp>
        <p:nvSpPr>
          <p:cNvPr id="4" name="Slide Number Placeholder 3"/>
          <p:cNvSpPr>
            <a:spLocks noGrp="1"/>
          </p:cNvSpPr>
          <p:nvPr>
            <p:ph type="sldNum" sz="quarter" idx="5"/>
          </p:nvPr>
        </p:nvSpPr>
        <p:spPr/>
        <p:txBody>
          <a:bodyPr/>
          <a:lstStyle/>
          <a:p>
            <a:fld id="{CE6FBDB0-34B4-4C2C-A5E5-0741085E034A}" type="slidenum">
              <a:rPr lang="en-US" smtClean="0"/>
              <a:t>13</a:t>
            </a:fld>
            <a:endParaRPr lang="en-US" dirty="0"/>
          </a:p>
        </p:txBody>
      </p:sp>
    </p:spTree>
    <p:extLst>
      <p:ext uri="{BB962C8B-B14F-4D97-AF65-F5344CB8AC3E}">
        <p14:creationId xmlns:p14="http://schemas.microsoft.com/office/powerpoint/2010/main" val="12094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It is easy enough to test people with o</a:t>
            </a:r>
          </a:p>
          <a:p>
            <a:r>
              <a:rPr lang="en-US" dirty="0"/>
              <a:t>Implementation studies regarding testing for partners are lacking</a:t>
            </a:r>
          </a:p>
          <a:p>
            <a:r>
              <a:rPr lang="en-US" dirty="0"/>
              <a:t>pt out testing but need to identify individuals who remain at risk for ongoing HIV acquisition </a:t>
            </a:r>
          </a:p>
          <a:p>
            <a:r>
              <a:rPr lang="en-US" dirty="0"/>
              <a:t>The aware study is current</a:t>
            </a:r>
          </a:p>
        </p:txBody>
      </p:sp>
      <p:sp>
        <p:nvSpPr>
          <p:cNvPr id="4" name="Slide Number Placeholder 3"/>
          <p:cNvSpPr>
            <a:spLocks noGrp="1"/>
          </p:cNvSpPr>
          <p:nvPr>
            <p:ph type="sldNum" sz="quarter" idx="5"/>
          </p:nvPr>
        </p:nvSpPr>
        <p:spPr/>
        <p:txBody>
          <a:bodyPr/>
          <a:lstStyle/>
          <a:p>
            <a:fld id="{CE6FBDB0-34B4-4C2C-A5E5-0741085E034A}" type="slidenum">
              <a:rPr lang="en-US" smtClean="0"/>
              <a:t>14</a:t>
            </a:fld>
            <a:endParaRPr lang="en-US" dirty="0"/>
          </a:p>
        </p:txBody>
      </p:sp>
    </p:spTree>
    <p:extLst>
      <p:ext uri="{BB962C8B-B14F-4D97-AF65-F5344CB8AC3E}">
        <p14:creationId xmlns:p14="http://schemas.microsoft.com/office/powerpoint/2010/main" val="83039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The HPTN 084 trial is a phase III double blind superiority trial designed to evaluate the safety and efficacy of the long-acting injectable cabotegravir for HIV prevention administered every eight weeks compared to daily oral TDF/FTC tablets (200 mg/300 mg) in 3,224 cisgender women who are at increased risk of HIV acquisition. The trial design included an oral lead-in phase to assess tolerability to cabotegravir before administering the IM injection. HPTN 084 opened to enrolment in November 2017 and is being conducted at research centres in Botswana, Kenya, Malawi, South Africa, Eswatini, Uganda, and Zimbabwe. Cabotegravir long-acting was found to be superior to daily oral FTC/TDF in preventing HIV acquisition in the trial population. The most common adverse reactions (all grades) observed in at least 1% of participants receiving cabotegravir long-acting were injection site reactions, diarrhoea, headache, fatigue, sleep disorders, nausea, dizziness, abdominal pain, vomiting, myalgia, and rash.</a:t>
            </a:r>
          </a:p>
          <a:p>
            <a:r>
              <a:rPr lang="en-US" sz="1200" b="0" i="0" kern="1200" dirty="0">
                <a:solidFill>
                  <a:schemeClr val="tx1"/>
                </a:solidFill>
                <a:effectLst/>
                <a:latin typeface="+mn-lt"/>
                <a:ea typeface="+mn-ea"/>
                <a:cs typeface="+mn-cs"/>
              </a:rPr>
              <a:t>Bekker LG et al. </a:t>
            </a:r>
            <a:r>
              <a:rPr lang="en-US" sz="1200" b="0" i="1" kern="1200" dirty="0">
                <a:solidFill>
                  <a:schemeClr val="tx1"/>
                </a:solidFill>
                <a:effectLst/>
                <a:latin typeface="+mn-lt"/>
                <a:ea typeface="+mn-ea"/>
                <a:cs typeface="+mn-cs"/>
              </a:rPr>
              <a:t>Inclusion of pregnant and lactating people in the PURPOSE 1 study: efficacy, safety, and pharmacokinetics.</a:t>
            </a:r>
            <a:r>
              <a:rPr lang="en-US" sz="1200" b="0" i="0" kern="1200" dirty="0">
                <a:solidFill>
                  <a:schemeClr val="tx1"/>
                </a:solidFill>
                <a:effectLst/>
                <a:latin typeface="+mn-lt"/>
                <a:ea typeface="+mn-ea"/>
                <a:cs typeface="+mn-cs"/>
              </a:rPr>
              <a:t> 13th International AIDS Society Conference on HIV Science, Kigali, abstract OAC0505, 2025.</a:t>
            </a:r>
            <a:br>
              <a:rPr lang="en-US" dirty="0"/>
            </a:br>
            <a:r>
              <a:rPr lang="en-US" dirty="0"/>
              <a:t> </a:t>
            </a:r>
          </a:p>
        </p:txBody>
      </p:sp>
      <p:sp>
        <p:nvSpPr>
          <p:cNvPr id="4" name="Slide Number Placeholder 3"/>
          <p:cNvSpPr>
            <a:spLocks noGrp="1"/>
          </p:cNvSpPr>
          <p:nvPr>
            <p:ph type="sldNum" sz="quarter" idx="5"/>
          </p:nvPr>
        </p:nvSpPr>
        <p:spPr/>
        <p:txBody>
          <a:bodyPr/>
          <a:lstStyle/>
          <a:p>
            <a:fld id="{CE6FBDB0-34B4-4C2C-A5E5-0741085E034A}" type="slidenum">
              <a:rPr lang="en-US" smtClean="0"/>
              <a:t>15</a:t>
            </a:fld>
            <a:endParaRPr lang="en-US" dirty="0"/>
          </a:p>
        </p:txBody>
      </p:sp>
    </p:spTree>
    <p:extLst>
      <p:ext uri="{BB962C8B-B14F-4D97-AF65-F5344CB8AC3E}">
        <p14:creationId xmlns:p14="http://schemas.microsoft.com/office/powerpoint/2010/main" val="367869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32227">
              <a:defRPr/>
            </a:pPr>
            <a:fld id="{CE6FBDB0-34B4-4C2C-A5E5-0741085E034A}" type="slidenum">
              <a:rPr lang="en-US">
                <a:solidFill>
                  <a:prstClr val="black"/>
                </a:solidFill>
                <a:latin typeface="Calibri" panose="020F0502020204030204"/>
              </a:rPr>
              <a:pPr defTabSz="632227">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70527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5"/>
            <a:ext cx="10363199"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681684"/>
            <a:ext cx="10363198"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4471F26A-96E0-45DB-8028-294652F491DE}"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21" y="94596"/>
            <a:ext cx="3493727" cy="1187196"/>
          </a:xfrm>
          <a:prstGeom prst="rect">
            <a:avLst/>
          </a:prstGeom>
        </p:spPr>
      </p:pic>
      <p:sp>
        <p:nvSpPr>
          <p:cNvPr id="11" name="Date Placeholder 3"/>
          <p:cNvSpPr>
            <a:spLocks noGrp="1"/>
          </p:cNvSpPr>
          <p:nvPr>
            <p:ph type="dt" sz="half" idx="10"/>
          </p:nvPr>
        </p:nvSpPr>
        <p:spPr>
          <a:xfrm>
            <a:off x="10293011" y="6352707"/>
            <a:ext cx="984590" cy="365760"/>
          </a:xfrm>
          <a:prstGeom prst="rect">
            <a:avLst/>
          </a:prstGeom>
        </p:spPr>
        <p:txBody>
          <a:bodyPr anchor="ctr"/>
          <a:lstStyle>
            <a:lvl1pPr>
              <a:defRPr sz="1600" b="0" i="0">
                <a:solidFill>
                  <a:srgbClr val="88A7DF"/>
                </a:solidFill>
                <a:latin typeface="+mn-lt"/>
                <a:cs typeface="ITC Avant Garde Std Bk Cn"/>
              </a:defRPr>
            </a:lvl1pPr>
          </a:lstStyle>
          <a:p>
            <a:fld id="{2E028BA1-F04C-4C7D-B93E-1190899CD2C4}" type="datetimeFigureOut">
              <a:rPr lang="en-US" smtClean="0"/>
              <a:t>3/5/2026</a:t>
            </a:fld>
            <a:endParaRPr lang="en-US" dirty="0"/>
          </a:p>
        </p:txBody>
      </p:sp>
      <p:sp>
        <p:nvSpPr>
          <p:cNvPr id="12" name="Footer Placeholder 4"/>
          <p:cNvSpPr>
            <a:spLocks noGrp="1"/>
          </p:cNvSpPr>
          <p:nvPr>
            <p:ph type="ftr" sz="quarter" idx="11"/>
          </p:nvPr>
        </p:nvSpPr>
        <p:spPr>
          <a:xfrm>
            <a:off x="4469945" y="6352707"/>
            <a:ext cx="5823064"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208413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A9101E-48D5-4371-B461-EEF183FA93DA}"/>
              </a:ext>
            </a:extLst>
          </p:cNvPr>
          <p:cNvSpPr/>
          <p:nvPr userDrawn="1"/>
        </p:nvSpPr>
        <p:spPr>
          <a:xfrm>
            <a:off x="0" y="1"/>
            <a:ext cx="12192000" cy="1485900"/>
          </a:xfrm>
          <a:prstGeom prst="rect">
            <a:avLst/>
          </a:prstGeom>
          <a:gradFill>
            <a:gsLst>
              <a:gs pos="96000">
                <a:schemeClr val="accent1">
                  <a:tint val="100000"/>
                  <a:shade val="100000"/>
                  <a:satMod val="130000"/>
                  <a:lumMod val="53000"/>
                </a:schemeClr>
              </a:gs>
              <a:gs pos="0">
                <a:srgbClr val="005496">
                  <a:lumMod val="92000"/>
                  <a:lumOff val="8000"/>
                </a:srgbClr>
              </a:gs>
            </a:gsLst>
            <a:lin ang="21594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dirty="0"/>
          </a:p>
        </p:txBody>
      </p:sp>
      <p:pic>
        <p:nvPicPr>
          <p:cNvPr id="5" name="Picture 8">
            <a:extLst>
              <a:ext uri="{FF2B5EF4-FFF2-40B4-BE49-F238E27FC236}">
                <a16:creationId xmlns:a16="http://schemas.microsoft.com/office/drawing/2014/main" id="{E580D70E-FE27-4FA2-A4AF-4FDBB4DFCB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29667" y="-916517"/>
            <a:ext cx="7831667" cy="331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6F1B23A-33EF-46C8-9924-00C71EE01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88917" y="5382685"/>
            <a:ext cx="2588683" cy="96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80436"/>
            <a:ext cx="10515600" cy="1325033"/>
          </a:xfrm>
        </p:spPr>
        <p:txBody>
          <a:bodyPr/>
          <a:lstStyle>
            <a:lvl1pPr>
              <a:defRPr>
                <a:solidFill>
                  <a:schemeClr val="bg1"/>
                </a:solidFill>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838201" y="1653118"/>
            <a:ext cx="7751233" cy="4690533"/>
          </a:xfrm>
        </p:spPr>
        <p:txBody>
          <a:bodyPr/>
          <a:lstStyle/>
          <a:p>
            <a:pPr lvl="0"/>
            <a:r>
              <a:rPr lang="en-US"/>
              <a:t>Click to edit Master text styles</a:t>
            </a:r>
          </a:p>
        </p:txBody>
      </p:sp>
    </p:spTree>
    <p:extLst>
      <p:ext uri="{BB962C8B-B14F-4D97-AF65-F5344CB8AC3E}">
        <p14:creationId xmlns:p14="http://schemas.microsoft.com/office/powerpoint/2010/main" val="157849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0"/>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288488348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68E7-269E-44B1-8EFA-84ED30D4C8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317FE5-53F0-452D-A264-64902FF3EF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45A2C6-DCBC-4A93-BD6A-41CE4589A99E}"/>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5" name="Footer Placeholder 4">
            <a:extLst>
              <a:ext uri="{FF2B5EF4-FFF2-40B4-BE49-F238E27FC236}">
                <a16:creationId xmlns:a16="http://schemas.microsoft.com/office/drawing/2014/main" id="{E5DE7ADB-A730-43C2-954A-220042F347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BF708C4-FE82-487A-AC4C-3E0BF0642F34}"/>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331073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569B-2566-4CCC-B450-4050C8A125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449C82C-32AD-4661-827C-D6F5E02945A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C133E-CA46-42B1-908C-A575D1AFAFBB}"/>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5" name="Footer Placeholder 4">
            <a:extLst>
              <a:ext uri="{FF2B5EF4-FFF2-40B4-BE49-F238E27FC236}">
                <a16:creationId xmlns:a16="http://schemas.microsoft.com/office/drawing/2014/main" id="{6F192550-6410-4AF9-94B6-6F2B899C166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E21545-8024-4F51-8BCF-731A2589D604}"/>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326372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B371-619A-4309-80D4-4433BEEACB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18975-AF00-4226-97A4-BD2A97D0A81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D46C2F-5A5D-48EE-ADC2-2ADE06AD905B}"/>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5" name="Footer Placeholder 4">
            <a:extLst>
              <a:ext uri="{FF2B5EF4-FFF2-40B4-BE49-F238E27FC236}">
                <a16:creationId xmlns:a16="http://schemas.microsoft.com/office/drawing/2014/main" id="{27DFB36B-6055-4651-A97D-C0DC1FB38BB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D255AD0-E472-46F0-9F72-1240DF98EB63}"/>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1029777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4E09-D142-4DBE-8592-88286E1AAC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D7BDFC-179F-4254-9A1A-B84CFB2DC84B}"/>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B06F3C-B004-4F51-B97F-3AEFD9A4BB1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90E42E-A7DA-4EC9-85CE-D63BBA926DD1}"/>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6" name="Footer Placeholder 5">
            <a:extLst>
              <a:ext uri="{FF2B5EF4-FFF2-40B4-BE49-F238E27FC236}">
                <a16:creationId xmlns:a16="http://schemas.microsoft.com/office/drawing/2014/main" id="{B6227628-39F1-4741-8E41-FFA364AEBA8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2F10BFE-A203-42A7-A45B-CE554991D468}"/>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379278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E6AD-3010-4A46-A7A4-71594D9C7A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A4AFB93-2728-4DBD-86FB-E74A2092E2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9E423-5DEF-4A03-B3A9-CF6D313583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439A2-AB1C-4E84-B1DA-10B7DD4ABA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5B02D9-BD2B-48AD-9DAD-78BE70A10947}"/>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7C220-4D3D-433D-8BB5-3608590F0AA8}"/>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8" name="Footer Placeholder 7">
            <a:extLst>
              <a:ext uri="{FF2B5EF4-FFF2-40B4-BE49-F238E27FC236}">
                <a16:creationId xmlns:a16="http://schemas.microsoft.com/office/drawing/2014/main" id="{1A31D696-AD67-4EC7-A606-1E041D2AFBA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D81BA4F-4670-4F15-BE6F-DC884F308836}"/>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120030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4D46-EA6B-4885-948B-FA6922AD9E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BA5182F-745D-4A2B-9F53-9DC25F89620B}"/>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4" name="Footer Placeholder 3">
            <a:extLst>
              <a:ext uri="{FF2B5EF4-FFF2-40B4-BE49-F238E27FC236}">
                <a16:creationId xmlns:a16="http://schemas.microsoft.com/office/drawing/2014/main" id="{B6197408-9415-49E2-9118-E2B88C7A36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751AFBB-F4D5-42EA-9C3F-15BC8A8C1F80}"/>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Tree>
    <p:extLst>
      <p:ext uri="{BB962C8B-B14F-4D97-AF65-F5344CB8AC3E}">
        <p14:creationId xmlns:p14="http://schemas.microsoft.com/office/powerpoint/2010/main" val="20987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96A71-8BB7-42B1-9A7A-65356A1C251A}"/>
              </a:ext>
            </a:extLst>
          </p:cNvPr>
          <p:cNvSpPr>
            <a:spLocks noGrp="1"/>
          </p:cNvSpPr>
          <p:nvPr>
            <p:ph type="dt" sz="half" idx="10"/>
          </p:nvPr>
        </p:nvSpPr>
        <p:spPr>
          <a:xfrm>
            <a:off x="493144" y="6337335"/>
            <a:ext cx="2743200" cy="365125"/>
          </a:xfrm>
          <a:prstGeom prst="rect">
            <a:avLst/>
          </a:prstGeom>
        </p:spPr>
        <p:txBody>
          <a:bodyPr/>
          <a:lstStyle/>
          <a:p>
            <a:fld id="{C3FB22D7-C25E-403E-BA6F-6BDCAC4C8F03}" type="datetimeFigureOut">
              <a:rPr lang="en-US" smtClean="0"/>
              <a:t>3/5/2026</a:t>
            </a:fld>
            <a:endParaRPr lang="en-US" dirty="0"/>
          </a:p>
        </p:txBody>
      </p:sp>
      <p:sp>
        <p:nvSpPr>
          <p:cNvPr id="3" name="Footer Placeholder 2">
            <a:extLst>
              <a:ext uri="{FF2B5EF4-FFF2-40B4-BE49-F238E27FC236}">
                <a16:creationId xmlns:a16="http://schemas.microsoft.com/office/drawing/2014/main" id="{87217633-3E00-4123-A905-0B1412C218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B01F15D-EA72-4F58-ACC4-32348FEABAEE}"/>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
        <p:nvSpPr>
          <p:cNvPr id="5" name="Rectangle 4">
            <a:extLst>
              <a:ext uri="{FF2B5EF4-FFF2-40B4-BE49-F238E27FC236}">
                <a16:creationId xmlns:a16="http://schemas.microsoft.com/office/drawing/2014/main" id="{931FC9C8-91A4-41D4-B616-69697D0DDF4F}"/>
              </a:ext>
            </a:extLst>
          </p:cNvPr>
          <p:cNvSpPr/>
          <p:nvPr userDrawn="1"/>
        </p:nvSpPr>
        <p:spPr>
          <a:xfrm>
            <a:off x="11640125" y="6391564"/>
            <a:ext cx="434109" cy="310896"/>
          </a:xfrm>
          <a:prstGeom prst="rect">
            <a:avLst/>
          </a:prstGeom>
          <a:solidFill>
            <a:srgbClr val="F9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306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C3A8-C0AF-4DF3-BD09-08194C0968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C5A44-5223-4FE7-8AF5-5EF30FFCE2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D262C-F044-4F50-B27A-C6966C55B6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819D35-BD9E-430A-ABDE-92ADA95FA6FE}"/>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6" name="Footer Placeholder 5">
            <a:extLst>
              <a:ext uri="{FF2B5EF4-FFF2-40B4-BE49-F238E27FC236}">
                <a16:creationId xmlns:a16="http://schemas.microsoft.com/office/drawing/2014/main" id="{D6DFCA78-F95C-4F26-A562-AACDA4BE0A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E27B55B-9668-4F11-AA4F-258D6CCED2BF}"/>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
        <p:nvSpPr>
          <p:cNvPr id="8" name="Rectangle 7">
            <a:extLst>
              <a:ext uri="{FF2B5EF4-FFF2-40B4-BE49-F238E27FC236}">
                <a16:creationId xmlns:a16="http://schemas.microsoft.com/office/drawing/2014/main" id="{DA640679-889D-4BC9-81A0-1F80D30DF34B}"/>
              </a:ext>
            </a:extLst>
          </p:cNvPr>
          <p:cNvSpPr/>
          <p:nvPr userDrawn="1"/>
        </p:nvSpPr>
        <p:spPr>
          <a:xfrm>
            <a:off x="11640125" y="6391564"/>
            <a:ext cx="434109" cy="310896"/>
          </a:xfrm>
          <a:prstGeom prst="rect">
            <a:avLst/>
          </a:prstGeom>
          <a:solidFill>
            <a:srgbClr val="F9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673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71F26A-96E0-45DB-8028-294652F491DE}" type="slidenum">
              <a:rPr lang="en-US" smtClean="0"/>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86044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C4E1-0E04-446C-9742-B43FEE53D4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EF34F7-37B8-4F4E-BEE3-D14749F462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E4D03C-B7EB-42F4-9A0F-EBCFB65451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BECE8D-4B1F-4105-8D1F-4D45A9522F0F}"/>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6" name="Footer Placeholder 5">
            <a:extLst>
              <a:ext uri="{FF2B5EF4-FFF2-40B4-BE49-F238E27FC236}">
                <a16:creationId xmlns:a16="http://schemas.microsoft.com/office/drawing/2014/main" id="{BFFDFBCB-198E-4294-937F-7A9C441F13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44CB6F-3189-41C9-80B0-55936728A6A6}"/>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
        <p:nvSpPr>
          <p:cNvPr id="8" name="Rectangle 7">
            <a:extLst>
              <a:ext uri="{FF2B5EF4-FFF2-40B4-BE49-F238E27FC236}">
                <a16:creationId xmlns:a16="http://schemas.microsoft.com/office/drawing/2014/main" id="{A0011332-86E2-42E5-8D24-90994D6C693E}"/>
              </a:ext>
            </a:extLst>
          </p:cNvPr>
          <p:cNvSpPr/>
          <p:nvPr userDrawn="1"/>
        </p:nvSpPr>
        <p:spPr>
          <a:xfrm>
            <a:off x="11640125" y="6391564"/>
            <a:ext cx="434109" cy="310896"/>
          </a:xfrm>
          <a:prstGeom prst="rect">
            <a:avLst/>
          </a:prstGeom>
          <a:solidFill>
            <a:srgbClr val="F9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23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4B0E-9806-4A66-A408-704FE0E27F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83D2C-932F-4944-8F18-5EF9254539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0F253-90D7-4B42-A86F-CEDA68FD4AF7}"/>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5" name="Footer Placeholder 4">
            <a:extLst>
              <a:ext uri="{FF2B5EF4-FFF2-40B4-BE49-F238E27FC236}">
                <a16:creationId xmlns:a16="http://schemas.microsoft.com/office/drawing/2014/main" id="{E73D6D39-339E-4C06-A549-65A68B0463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AAB713C-9CBB-4DCE-A0D4-4AB88E2851F4}"/>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
        <p:nvSpPr>
          <p:cNvPr id="7" name="Rectangle 6">
            <a:extLst>
              <a:ext uri="{FF2B5EF4-FFF2-40B4-BE49-F238E27FC236}">
                <a16:creationId xmlns:a16="http://schemas.microsoft.com/office/drawing/2014/main" id="{2B11506C-D136-46BC-A26F-4B39E97AD345}"/>
              </a:ext>
            </a:extLst>
          </p:cNvPr>
          <p:cNvSpPr/>
          <p:nvPr userDrawn="1"/>
        </p:nvSpPr>
        <p:spPr>
          <a:xfrm>
            <a:off x="11640125" y="6391564"/>
            <a:ext cx="434109" cy="310896"/>
          </a:xfrm>
          <a:prstGeom prst="rect">
            <a:avLst/>
          </a:prstGeom>
          <a:solidFill>
            <a:srgbClr val="F9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413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E2C4E-DE9A-42D3-9A6C-8A3B9A728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06ECA-E596-40B2-9CB4-9502F45858B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B5B6D-DBB3-43BE-A140-3DC1D5BC9FE8}"/>
              </a:ext>
            </a:extLst>
          </p:cNvPr>
          <p:cNvSpPr>
            <a:spLocks noGrp="1"/>
          </p:cNvSpPr>
          <p:nvPr>
            <p:ph type="dt" sz="half" idx="10"/>
          </p:nvPr>
        </p:nvSpPr>
        <p:spPr>
          <a:xfrm>
            <a:off x="838200" y="6356350"/>
            <a:ext cx="2743200" cy="365125"/>
          </a:xfrm>
          <a:prstGeom prst="rect">
            <a:avLst/>
          </a:prstGeom>
        </p:spPr>
        <p:txBody>
          <a:bodyPr/>
          <a:lstStyle/>
          <a:p>
            <a:fld id="{C3FB22D7-C25E-403E-BA6F-6BDCAC4C8F03}" type="datetimeFigureOut">
              <a:rPr lang="en-US" smtClean="0"/>
              <a:t>3/5/2026</a:t>
            </a:fld>
            <a:endParaRPr lang="en-US" dirty="0"/>
          </a:p>
        </p:txBody>
      </p:sp>
      <p:sp>
        <p:nvSpPr>
          <p:cNvPr id="5" name="Footer Placeholder 4">
            <a:extLst>
              <a:ext uri="{FF2B5EF4-FFF2-40B4-BE49-F238E27FC236}">
                <a16:creationId xmlns:a16="http://schemas.microsoft.com/office/drawing/2014/main" id="{5F6EFA4A-82E2-44E3-9D4A-97273A949E7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1006528-F3C9-450D-B7F6-6340BB36E69B}"/>
              </a:ext>
            </a:extLst>
          </p:cNvPr>
          <p:cNvSpPr>
            <a:spLocks noGrp="1"/>
          </p:cNvSpPr>
          <p:nvPr>
            <p:ph type="sldNum" sz="quarter" idx="12"/>
          </p:nvPr>
        </p:nvSpPr>
        <p:spPr>
          <a:xfrm>
            <a:off x="8610600" y="6356350"/>
            <a:ext cx="2743200" cy="365125"/>
          </a:xfrm>
          <a:prstGeom prst="rect">
            <a:avLst/>
          </a:prstGeom>
        </p:spPr>
        <p:txBody>
          <a:bodyPr/>
          <a:lstStyle/>
          <a:p>
            <a:fld id="{B51CA2CF-2F2E-4EB8-9619-34C83BEFE563}" type="slidenum">
              <a:rPr lang="en-US" smtClean="0"/>
              <a:t>‹#›</a:t>
            </a:fld>
            <a:endParaRPr lang="en-US" dirty="0"/>
          </a:p>
        </p:txBody>
      </p:sp>
      <p:sp>
        <p:nvSpPr>
          <p:cNvPr id="7" name="Rectangle 6">
            <a:extLst>
              <a:ext uri="{FF2B5EF4-FFF2-40B4-BE49-F238E27FC236}">
                <a16:creationId xmlns:a16="http://schemas.microsoft.com/office/drawing/2014/main" id="{02238BAC-37F4-434D-900D-7B3753AA56F4}"/>
              </a:ext>
            </a:extLst>
          </p:cNvPr>
          <p:cNvSpPr/>
          <p:nvPr userDrawn="1"/>
        </p:nvSpPr>
        <p:spPr>
          <a:xfrm>
            <a:off x="11640125" y="6391564"/>
            <a:ext cx="434109" cy="310896"/>
          </a:xfrm>
          <a:prstGeom prst="rect">
            <a:avLst/>
          </a:prstGeom>
          <a:solidFill>
            <a:srgbClr val="F96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99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dirty="0"/>
          </a:p>
        </p:txBody>
      </p:sp>
      <p:sp>
        <p:nvSpPr>
          <p:cNvPr id="5" name="Rectangle 4"/>
          <p:cNvSpPr>
            <a:spLocks noChangeArrowheads="1"/>
          </p:cNvSpPr>
          <p:nvPr userDrawn="1"/>
        </p:nvSpPr>
        <p:spPr bwMode="auto">
          <a:xfrm>
            <a:off x="134853"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dirty="0"/>
              <a:t>Edit Master text styles</a:t>
            </a:r>
          </a:p>
        </p:txBody>
      </p:sp>
      <p:sp>
        <p:nvSpPr>
          <p:cNvPr id="7" name="Rectangle 6"/>
          <p:cNvSpPr>
            <a:spLocks noChangeArrowheads="1"/>
          </p:cNvSpPr>
          <p:nvPr userDrawn="1"/>
        </p:nvSpPr>
        <p:spPr bwMode="auto">
          <a:xfrm>
            <a:off x="125710"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31806"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Slide Number Placeholder 5"/>
          <p:cNvSpPr txBox="1">
            <a:spLocks/>
          </p:cNvSpPr>
          <p:nvPr userDrawn="1"/>
        </p:nvSpPr>
        <p:spPr>
          <a:xfrm>
            <a:off x="5671928"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196036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5, 2026</a:t>
            </a:fld>
            <a:endParaRPr lang="en-US" dirty="0"/>
          </a:p>
        </p:txBody>
      </p:sp>
    </p:spTree>
    <p:extLst>
      <p:ext uri="{BB962C8B-B14F-4D97-AF65-F5344CB8AC3E}">
        <p14:creationId xmlns:p14="http://schemas.microsoft.com/office/powerpoint/2010/main" val="153302828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5, 2026</a:t>
            </a:fld>
            <a:endParaRPr lang="en-US" dirty="0"/>
          </a:p>
        </p:txBody>
      </p:sp>
    </p:spTree>
    <p:extLst>
      <p:ext uri="{BB962C8B-B14F-4D97-AF65-F5344CB8AC3E}">
        <p14:creationId xmlns:p14="http://schemas.microsoft.com/office/powerpoint/2010/main" val="218724823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5, 2026</a:t>
            </a:fld>
            <a:endParaRPr lang="en-US" dirty="0"/>
          </a:p>
        </p:txBody>
      </p:sp>
    </p:spTree>
    <p:extLst>
      <p:ext uri="{BB962C8B-B14F-4D97-AF65-F5344CB8AC3E}">
        <p14:creationId xmlns:p14="http://schemas.microsoft.com/office/powerpoint/2010/main" val="28461090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5, 2026</a:t>
            </a:fld>
            <a:endParaRPr lang="en-US" dirty="0"/>
          </a:p>
        </p:txBody>
      </p:sp>
    </p:spTree>
    <p:extLst>
      <p:ext uri="{BB962C8B-B14F-4D97-AF65-F5344CB8AC3E}">
        <p14:creationId xmlns:p14="http://schemas.microsoft.com/office/powerpoint/2010/main" val="324524049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5, 2026</a:t>
            </a:fld>
            <a:endParaRPr lang="en-US" dirty="0"/>
          </a:p>
        </p:txBody>
      </p:sp>
    </p:spTree>
    <p:extLst>
      <p:ext uri="{BB962C8B-B14F-4D97-AF65-F5344CB8AC3E}">
        <p14:creationId xmlns:p14="http://schemas.microsoft.com/office/powerpoint/2010/main" val="195587227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5, 2026</a:t>
            </a:fld>
            <a:endParaRPr lang="en-US" dirty="0"/>
          </a:p>
        </p:txBody>
      </p:sp>
    </p:spTree>
    <p:extLst>
      <p:ext uri="{BB962C8B-B14F-4D97-AF65-F5344CB8AC3E}">
        <p14:creationId xmlns:p14="http://schemas.microsoft.com/office/powerpoint/2010/main" val="287711094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4"/>
            <a:ext cx="818091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471F26A-96E0-45DB-8028-294652F491DE}" type="slidenum">
              <a:rPr lang="en-US" smtClean="0"/>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789454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5, 2026</a:t>
            </a:fld>
            <a:endParaRPr lang="en-US" dirty="0"/>
          </a:p>
        </p:txBody>
      </p:sp>
    </p:spTree>
    <p:extLst>
      <p:ext uri="{BB962C8B-B14F-4D97-AF65-F5344CB8AC3E}">
        <p14:creationId xmlns:p14="http://schemas.microsoft.com/office/powerpoint/2010/main" val="387527743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854" y="2209800"/>
            <a:ext cx="8647034"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9145" y="3667798"/>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9145" y="4170960"/>
            <a:ext cx="6957016"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730"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7662" y="3322458"/>
            <a:ext cx="8534401"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6699" y="5433481"/>
            <a:ext cx="2942092" cy="993650"/>
          </a:xfrm>
          <a:prstGeom prst="rect">
            <a:avLst/>
          </a:prstGeom>
        </p:spPr>
      </p:pic>
    </p:spTree>
    <p:extLst>
      <p:ext uri="{BB962C8B-B14F-4D97-AF65-F5344CB8AC3E}">
        <p14:creationId xmlns:p14="http://schemas.microsoft.com/office/powerpoint/2010/main" val="189253044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5, 2026</a:t>
            </a:fld>
            <a:endParaRPr lang="en-US" dirty="0"/>
          </a:p>
        </p:txBody>
      </p:sp>
    </p:spTree>
    <p:extLst>
      <p:ext uri="{BB962C8B-B14F-4D97-AF65-F5344CB8AC3E}">
        <p14:creationId xmlns:p14="http://schemas.microsoft.com/office/powerpoint/2010/main" val="404257218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5"/>
            <a:ext cx="10363199"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681684"/>
            <a:ext cx="10363198"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21" y="94596"/>
            <a:ext cx="3493727" cy="1187196"/>
          </a:xfrm>
          <a:prstGeom prst="rect">
            <a:avLst/>
          </a:prstGeom>
        </p:spPr>
      </p:pic>
      <p:sp>
        <p:nvSpPr>
          <p:cNvPr id="11" name="Date Placeholder 3"/>
          <p:cNvSpPr>
            <a:spLocks noGrp="1"/>
          </p:cNvSpPr>
          <p:nvPr>
            <p:ph type="dt" sz="half" idx="10"/>
          </p:nvPr>
        </p:nvSpPr>
        <p:spPr>
          <a:xfrm>
            <a:off x="10293011" y="6352707"/>
            <a:ext cx="984590" cy="365760"/>
          </a:xfrm>
          <a:prstGeom prst="rect">
            <a:avLst/>
          </a:prstGeom>
        </p:spPr>
        <p:txBody>
          <a:bodyPr anchor="ctr"/>
          <a:lstStyle>
            <a:lvl1pPr>
              <a:defRPr sz="1600" b="0" i="0">
                <a:solidFill>
                  <a:srgbClr val="88A7DF"/>
                </a:solidFill>
                <a:latin typeface="+mn-lt"/>
                <a:cs typeface="ITC Avant Garde Std Bk Cn"/>
              </a:defRPr>
            </a:lvl1pPr>
          </a:lstStyle>
          <a:p>
            <a:fld id="{1008CC0D-F83F-444E-8E11-2D811F4BB895}" type="datetimeFigureOut">
              <a:rPr lang="en-US" smtClean="0"/>
              <a:pPr/>
              <a:t>3/5/2026</a:t>
            </a:fld>
            <a:endParaRPr lang="en-US" dirty="0"/>
          </a:p>
        </p:txBody>
      </p:sp>
      <p:sp>
        <p:nvSpPr>
          <p:cNvPr id="12" name="Footer Placeholder 4"/>
          <p:cNvSpPr>
            <a:spLocks noGrp="1"/>
          </p:cNvSpPr>
          <p:nvPr>
            <p:ph type="ftr" sz="quarter" idx="11"/>
          </p:nvPr>
        </p:nvSpPr>
        <p:spPr>
          <a:xfrm>
            <a:off x="4469945" y="6352707"/>
            <a:ext cx="5823064"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2983071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929060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4"/>
            <a:ext cx="818091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984125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8"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839881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4"/>
            <a:ext cx="5186811"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600" y="2408719"/>
            <a:ext cx="5186811"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4"/>
            <a:ext cx="5384798"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309611" y="2408719"/>
            <a:ext cx="5384798"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928674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459011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05968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8"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471F26A-96E0-45DB-8028-294652F491DE}" type="slidenum">
              <a:rPr lang="en-US" smtClean="0"/>
              <a:t>‹#›</a:t>
            </a:fld>
            <a:endParaRPr lang="en-US" dirty="0"/>
          </a:p>
        </p:txBody>
      </p:sp>
      <p:sp>
        <p:nvSpPr>
          <p:cNvPr id="9"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928968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406401" y="381000"/>
            <a:ext cx="11355753"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646265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6"/>
            <a:ext cx="12192000"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336" y="5607552"/>
            <a:ext cx="11450997"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247636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a:prstGeom prst="rect">
            <a:avLst/>
          </a:prstGeom>
        </p:spPr>
        <p:txBody>
          <a:bodyPr anchor="b" anchorCtr="0"/>
          <a:lstStyle>
            <a:lvl1pPr>
              <a:lnSpc>
                <a:spcPts val="2799"/>
              </a:lnSpc>
              <a:defRPr sz="2599"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1" cy="4191000"/>
          </a:xfrm>
          <a:prstGeom prst="rect">
            <a:avLst/>
          </a:prstGeom>
        </p:spPr>
        <p:txBody>
          <a:bodyPr/>
          <a:lstStyle>
            <a:lvl1pPr>
              <a:buClr>
                <a:schemeClr val="bg1"/>
              </a:buClr>
              <a:buSzPct val="70000"/>
              <a:buFont typeface="Wingdings" pitchFamily="2" charset="2"/>
              <a:buChar char="q"/>
              <a:defRPr sz="2399" b="1" baseline="0">
                <a:solidFill>
                  <a:schemeClr val="bg2"/>
                </a:solidFill>
              </a:defRPr>
            </a:lvl1pPr>
            <a:lvl2pPr>
              <a:buClr>
                <a:schemeClr val="bg1"/>
              </a:buClr>
              <a:buSzPct val="100000"/>
              <a:buFont typeface="Wingdings" pitchFamily="2" charset="2"/>
              <a:buChar char="§"/>
              <a:defRPr sz="1999">
                <a:solidFill>
                  <a:schemeClr val="bg2"/>
                </a:solidFill>
              </a:defRPr>
            </a:lvl2pPr>
            <a:lvl3pPr>
              <a:buClr>
                <a:schemeClr val="bg1"/>
              </a:buClr>
              <a:buSzPct val="100000"/>
              <a:buFont typeface="Arial" pitchFamily="34" charset="0"/>
              <a:buChar char="•"/>
              <a:defRPr sz="1799">
                <a:solidFill>
                  <a:schemeClr val="bg2"/>
                </a:solidFill>
              </a:defRPr>
            </a:lvl3pPr>
            <a:lvl4pPr>
              <a:buClr>
                <a:schemeClr val="bg1"/>
              </a:buClr>
              <a:buSzPct val="70000"/>
              <a:buFont typeface="Courier New" pitchFamily="49" charset="0"/>
              <a:buChar char="o"/>
              <a:defRPr sz="1799" baseline="0">
                <a:solidFill>
                  <a:schemeClr val="bg2"/>
                </a:solidFill>
              </a:defRPr>
            </a:lvl4pPr>
            <a:lvl5pPr>
              <a:buClr>
                <a:schemeClr val="bg1"/>
              </a:buClr>
              <a:buSzPct val="70000"/>
              <a:buFont typeface="Arial" pitchFamily="34" charset="0"/>
              <a:buChar char="•"/>
              <a:defRPr sz="1799">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609600" y="5791200"/>
            <a:ext cx="8940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3852984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1" y="5610227"/>
            <a:ext cx="1443663" cy="1247775"/>
          </a:xfrm>
          <a:prstGeom prst="rect">
            <a:avLst/>
          </a:prstGeom>
        </p:spPr>
      </p:pic>
      <p:sp>
        <p:nvSpPr>
          <p:cNvPr id="9" name="Text Placeholder 3"/>
          <p:cNvSpPr>
            <a:spLocks noGrp="1"/>
          </p:cNvSpPr>
          <p:nvPr>
            <p:ph type="body" sz="half" idx="2"/>
          </p:nvPr>
        </p:nvSpPr>
        <p:spPr>
          <a:xfrm>
            <a:off x="203200" y="59007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8967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1" y="5610227"/>
            <a:ext cx="1443663" cy="1247775"/>
          </a:xfrm>
          <a:prstGeom prst="rect">
            <a:avLst/>
          </a:prstGeom>
        </p:spPr>
      </p:pic>
      <p:sp>
        <p:nvSpPr>
          <p:cNvPr id="9" name="Text Placeholder 3"/>
          <p:cNvSpPr>
            <a:spLocks noGrp="1"/>
          </p:cNvSpPr>
          <p:nvPr>
            <p:ph type="body" sz="half" idx="2"/>
          </p:nvPr>
        </p:nvSpPr>
        <p:spPr>
          <a:xfrm>
            <a:off x="203200" y="59007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6288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9C5E-114A-DC22-5801-83E9ADF110FE}"/>
              </a:ext>
            </a:extLst>
          </p:cNvPr>
          <p:cNvSpPr>
            <a:spLocks noGrp="1"/>
          </p:cNvSpPr>
          <p:nvPr>
            <p:ph type="ctrTitle"/>
          </p:nvPr>
        </p:nvSpPr>
        <p:spPr>
          <a:xfrm>
            <a:off x="347472" y="3794668"/>
            <a:ext cx="11494008" cy="841248"/>
          </a:xfrm>
        </p:spPr>
        <p:txBody>
          <a:bodyPr anchor="b">
            <a:normAutofit/>
          </a:bodyPr>
          <a:lstStyle>
            <a:lvl1pPr algn="ctr">
              <a:defRPr sz="5400" cap="small" baseline="0">
                <a:solidFill>
                  <a:schemeClr val="bg1"/>
                </a:solidFill>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50D0D6-0912-33CE-5EEE-652A9E986D92}"/>
              </a:ext>
            </a:extLst>
          </p:cNvPr>
          <p:cNvSpPr>
            <a:spLocks noGrp="1"/>
          </p:cNvSpPr>
          <p:nvPr>
            <p:ph type="subTitle" idx="1" hasCustomPrompt="1"/>
          </p:nvPr>
        </p:nvSpPr>
        <p:spPr>
          <a:xfrm>
            <a:off x="347472" y="4782312"/>
            <a:ext cx="11494008" cy="704088"/>
          </a:xfrm>
        </p:spPr>
        <p:txBody>
          <a:bodyPr>
            <a:normAutofit/>
          </a:bodyPr>
          <a:lstStyle>
            <a:lvl1pPr marL="0" indent="0" algn="ctr">
              <a:buNone/>
              <a:defRPr sz="4400" cap="sm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4" name="Date Placeholder 3">
            <a:extLst>
              <a:ext uri="{FF2B5EF4-FFF2-40B4-BE49-F238E27FC236}">
                <a16:creationId xmlns:a16="http://schemas.microsoft.com/office/drawing/2014/main" id="{F9546022-D906-CBF7-9CBB-26FF6F9668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EC6BE698-C34F-47F4-BE14-577F98A84D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EF1F84F-BBCE-64FF-6CF1-32AE619E6E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5EFFECA-B015-4234-B6CD-DB1C34149C6F}"/>
              </a:ext>
            </a:extLst>
          </p:cNvPr>
          <p:cNvPicPr>
            <a:picLocks noChangeAspect="1"/>
          </p:cNvPicPr>
          <p:nvPr userDrawn="1"/>
        </p:nvPicPr>
        <p:blipFill>
          <a:blip r:embed="rId3"/>
          <a:stretch>
            <a:fillRect/>
          </a:stretch>
        </p:blipFill>
        <p:spPr>
          <a:xfrm>
            <a:off x="5195673" y="1117600"/>
            <a:ext cx="1790700" cy="2032000"/>
          </a:xfrm>
          <a:prstGeom prst="rect">
            <a:avLst/>
          </a:prstGeom>
        </p:spPr>
      </p:pic>
    </p:spTree>
    <p:extLst>
      <p:ext uri="{BB962C8B-B14F-4D97-AF65-F5344CB8AC3E}">
        <p14:creationId xmlns:p14="http://schemas.microsoft.com/office/powerpoint/2010/main" val="2903991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676E-A8F1-C542-1115-0D58E2CD9AFF}"/>
              </a:ext>
            </a:extLst>
          </p:cNvPr>
          <p:cNvSpPr>
            <a:spLocks noGrp="1"/>
          </p:cNvSpPr>
          <p:nvPr>
            <p:ph type="title"/>
          </p:nvPr>
        </p:nvSpPr>
        <p:spPr>
          <a:xfrm>
            <a:off x="448056" y="0"/>
            <a:ext cx="11301984" cy="841248"/>
          </a:xfrm>
        </p:spPr>
        <p:txBody>
          <a:bodyPr>
            <a:normAutofit/>
          </a:bodyPr>
          <a:lstStyle>
            <a:lvl1pPr algn="ctr">
              <a:defRPr sz="3200" b="1" cap="none" baseline="0">
                <a:solidFill>
                  <a:srgbClr val="00A0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33346BD-6C00-4B45-A8D2-97461A84BC05}"/>
              </a:ext>
            </a:extLst>
          </p:cNvPr>
          <p:cNvCxnSpPr/>
          <p:nvPr userDrawn="1"/>
        </p:nvCxnSpPr>
        <p:spPr>
          <a:xfrm>
            <a:off x="0" y="870857"/>
            <a:ext cx="12192000" cy="0"/>
          </a:xfrm>
          <a:prstGeom prst="line">
            <a:avLst/>
          </a:prstGeom>
          <a:ln w="50800">
            <a:solidFill>
              <a:srgbClr val="00A0A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9575DD-38D5-4E4F-A1D0-AD50D0006E45}"/>
              </a:ext>
            </a:extLst>
          </p:cNvPr>
          <p:cNvCxnSpPr/>
          <p:nvPr userDrawn="1"/>
        </p:nvCxnSpPr>
        <p:spPr>
          <a:xfrm>
            <a:off x="0" y="957942"/>
            <a:ext cx="12192000" cy="0"/>
          </a:xfrm>
          <a:prstGeom prst="line">
            <a:avLst/>
          </a:prstGeom>
          <a:ln w="2540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D84A2A7-DD96-4D49-A4D7-4A0C1FE6C6F5}"/>
              </a:ext>
            </a:extLst>
          </p:cNvPr>
          <p:cNvPicPr>
            <a:picLocks noChangeAspect="1"/>
          </p:cNvPicPr>
          <p:nvPr userDrawn="1"/>
        </p:nvPicPr>
        <p:blipFill>
          <a:blip r:embed="rId2"/>
          <a:stretch>
            <a:fillRect/>
          </a:stretch>
        </p:blipFill>
        <p:spPr>
          <a:xfrm>
            <a:off x="444842" y="6129359"/>
            <a:ext cx="927100" cy="508000"/>
          </a:xfrm>
          <a:prstGeom prst="rect">
            <a:avLst/>
          </a:prstGeom>
        </p:spPr>
      </p:pic>
      <p:sp>
        <p:nvSpPr>
          <p:cNvPr id="14" name="Slide Number Placeholder 5">
            <a:extLst>
              <a:ext uri="{FF2B5EF4-FFF2-40B4-BE49-F238E27FC236}">
                <a16:creationId xmlns:a16="http://schemas.microsoft.com/office/drawing/2014/main" id="{3E06DE80-8AE4-471B-9283-64BAE0E386F8}"/>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srgbClr val="F78E1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srgbClr val="F78E1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7102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811313A0-12B2-41A0-B7A6-43E36B97C593}"/>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9F4CD602-FC11-184F-8451-96F8677CC13F}"/>
              </a:ext>
            </a:extLst>
          </p:cNvPr>
          <p:cNvSpPr>
            <a:spLocks noGrp="1"/>
          </p:cNvSpPr>
          <p:nvPr>
            <p:ph type="body" idx="1" hasCustomPrompt="1"/>
          </p:nvPr>
        </p:nvSpPr>
        <p:spPr>
          <a:xfrm>
            <a:off x="0" y="2121224"/>
            <a:ext cx="12188952" cy="740664"/>
          </a:xfrm>
        </p:spPr>
        <p:txBody>
          <a:bodyPr anchor="b">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of Presenter</a:t>
            </a:r>
          </a:p>
        </p:txBody>
      </p:sp>
      <p:sp>
        <p:nvSpPr>
          <p:cNvPr id="2" name="Title 1">
            <a:extLst>
              <a:ext uri="{FF2B5EF4-FFF2-40B4-BE49-F238E27FC236}">
                <a16:creationId xmlns:a16="http://schemas.microsoft.com/office/drawing/2014/main" id="{62F41CAB-BD31-59E2-83B5-ABBF7406166A}"/>
              </a:ext>
            </a:extLst>
          </p:cNvPr>
          <p:cNvSpPr>
            <a:spLocks noGrp="1"/>
          </p:cNvSpPr>
          <p:nvPr>
            <p:ph type="title" hasCustomPrompt="1"/>
          </p:nvPr>
        </p:nvSpPr>
        <p:spPr>
          <a:xfrm>
            <a:off x="0" y="2871124"/>
            <a:ext cx="12188952" cy="1060704"/>
          </a:xfrm>
        </p:spPr>
        <p:txBody>
          <a:bodyPr anchor="b">
            <a:normAutofit/>
          </a:bodyPr>
          <a:lstStyle>
            <a:lvl1pPr algn="ctr">
              <a:defRPr sz="4800" b="1">
                <a:solidFill>
                  <a:schemeClr val="bg1"/>
                </a:solidFill>
              </a:defRPr>
            </a:lvl1pPr>
          </a:lstStyle>
          <a:p>
            <a:r>
              <a:rPr lang="en-US"/>
              <a:t>Title of Presentation</a:t>
            </a:r>
          </a:p>
        </p:txBody>
      </p:sp>
      <p:sp>
        <p:nvSpPr>
          <p:cNvPr id="9" name="TextBox 8">
            <a:extLst>
              <a:ext uri="{FF2B5EF4-FFF2-40B4-BE49-F238E27FC236}">
                <a16:creationId xmlns:a16="http://schemas.microsoft.com/office/drawing/2014/main" id="{C192E764-9B31-4399-85F3-36C937DB8631}"/>
              </a:ext>
            </a:extLst>
          </p:cNvPr>
          <p:cNvSpPr txBox="1"/>
          <p:nvPr userDrawn="1"/>
        </p:nvSpPr>
        <p:spPr>
          <a:xfrm>
            <a:off x="0" y="3953281"/>
            <a:ext cx="12192000" cy="65883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Florida Department of Health</a:t>
            </a:r>
          </a:p>
        </p:txBody>
      </p:sp>
      <p:sp>
        <p:nvSpPr>
          <p:cNvPr id="4" name="Date Placeholder 3">
            <a:extLst>
              <a:ext uri="{FF2B5EF4-FFF2-40B4-BE49-F238E27FC236}">
                <a16:creationId xmlns:a16="http://schemas.microsoft.com/office/drawing/2014/main" id="{FBD5C3D7-D625-A95F-D7DD-A51B689CCB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D52D6681-C6B2-05F3-9C99-D812D16E80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8BD792BD-4AB2-45BF-9952-627C83F7ABE7}"/>
              </a:ext>
            </a:extLst>
          </p:cNvPr>
          <p:cNvPicPr>
            <a:picLocks noChangeAspect="1"/>
          </p:cNvPicPr>
          <p:nvPr userDrawn="1"/>
        </p:nvPicPr>
        <p:blipFill>
          <a:blip r:embed="rId3"/>
          <a:stretch>
            <a:fillRect/>
          </a:stretch>
        </p:blipFill>
        <p:spPr>
          <a:xfrm>
            <a:off x="444842" y="6129359"/>
            <a:ext cx="927100" cy="508000"/>
          </a:xfrm>
          <a:prstGeom prst="rect">
            <a:avLst/>
          </a:prstGeom>
        </p:spPr>
      </p:pic>
    </p:spTree>
    <p:extLst>
      <p:ext uri="{BB962C8B-B14F-4D97-AF65-F5344CB8AC3E}">
        <p14:creationId xmlns:p14="http://schemas.microsoft.com/office/powerpoint/2010/main" val="2731536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0B74-ED71-D325-1332-748659111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E3F75-1957-F03B-4B54-3C434AA06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85A57-1179-0431-5E4B-596335307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3ACA4C-97B0-1D9F-3810-7A65433EFA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CDFFF760-E32D-B233-C180-88EBB687E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B9D32E1B-5204-5287-88C5-639A496A59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7438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6578-9BC0-A53C-C422-DD91B1097F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3938D0-F5B8-18AF-56A3-9DE071221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93753-5204-FB83-F13E-F8A865578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B9802-6503-D169-CCD4-6E64282D0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9827B-1624-D804-744B-CF0109F15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B9AFF8-5096-7CAE-102D-7AD84FC2156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7">
            <a:extLst>
              <a:ext uri="{FF2B5EF4-FFF2-40B4-BE49-F238E27FC236}">
                <a16:creationId xmlns:a16="http://schemas.microsoft.com/office/drawing/2014/main" id="{61877C26-4EC6-5974-26D6-4C1748E09D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574CA397-E22A-A55E-0D94-793F3FDF03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92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4"/>
            <a:ext cx="5186811"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600" y="2408719"/>
            <a:ext cx="5186811"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4"/>
            <a:ext cx="5384798"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309611" y="2408719"/>
            <a:ext cx="5384798"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471F26A-96E0-45DB-8028-294652F491DE}" type="slidenum">
              <a:rPr lang="en-US" smtClean="0"/>
              <a:t>‹#›</a:t>
            </a:fld>
            <a:endParaRPr lang="en-US" dirty="0"/>
          </a:p>
        </p:txBody>
      </p:sp>
      <p:sp>
        <p:nvSpPr>
          <p:cNvPr id="11"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83182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58EF-1762-0584-9692-97B5CDC3B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7A593A-BA65-9D1E-80D0-003246A892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69B514E4-788C-B2D2-F960-892C4D9211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6B198951-998D-A766-2D2A-BF7DE36B7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4269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041D5-4469-F5D2-ED1C-5D8F870F4D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179D3D1C-266A-6823-8185-DCC01DFC69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537BB8D-028F-A6F5-2F45-7A131F1B13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5050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9132-BD73-BBD4-4950-CD38A13E1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21BA47-FAB1-C9CC-D659-2D2E6E8F1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E97D1-783E-2F3D-1EE0-84FFE52EA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B83BA-FE97-E590-D5DF-6D2489F776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99868C2D-B779-0D9E-4FBB-2E30B305C8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ECF35912-250D-E5C4-7CEF-05EA2DB3D8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813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A936-CF17-B6FD-25D0-789C47301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E5E105-7C5E-586F-DFD8-3AC873CD2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1F59-635B-9C76-7CCD-0757312D9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A2C4C-8C02-7886-C2FC-CD571E9E26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75BFD829-1F43-C0C2-E425-906D7C9F7D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0AE4DF7D-D6AC-20D4-9F1C-3C35D2A708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8808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A05B-BF0E-2959-0041-F02013717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D49E8-0A79-259C-D036-F22B4248D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1C33-9BB8-8A43-FE1E-6E40A9F5E0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B056461B-0C16-A286-3E6F-1D11207BD2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2852C25-D19C-7940-3DB2-BE1689438A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9512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A58E7-DCDD-CD10-00E3-703AC70B7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5AAB94-B78B-1722-9A1C-4C6A49AE91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30094-F5DC-7A7E-EB47-0DEADF53EB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C7FC8B90-C548-FC18-BFB4-9D06EA6708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E4E0BE98-6513-7E16-1A56-A009F3F935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7711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RightTextbox">
    <p:spTree>
      <p:nvGrpSpPr>
        <p:cNvPr id="1" name=""/>
        <p:cNvGrpSpPr/>
        <p:nvPr/>
      </p:nvGrpSpPr>
      <p:grpSpPr>
        <a:xfrm>
          <a:off x="0" y="0"/>
          <a:ext cx="0" cy="0"/>
          <a:chOff x="0" y="0"/>
          <a:chExt cx="0" cy="0"/>
        </a:xfrm>
      </p:grpSpPr>
      <p:sp>
        <p:nvSpPr>
          <p:cNvPr id="17" name="Freeform 14">
            <a:extLst>
              <a:ext uri="{FF2B5EF4-FFF2-40B4-BE49-F238E27FC236}">
                <a16:creationId xmlns:a16="http://schemas.microsoft.com/office/drawing/2014/main" id="{F4A2C88F-5E73-4A35-AE94-2C01B8FEA1B5}"/>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F6D601E-CCDE-47AB-8D9C-B0A51D8B8A70}"/>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3">
            <a:extLst>
              <a:ext uri="{FF2B5EF4-FFF2-40B4-BE49-F238E27FC236}">
                <a16:creationId xmlns:a16="http://schemas.microsoft.com/office/drawing/2014/main" id="{40BE36DD-AF70-4EA8-8B4C-2F25609F2B48}"/>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20" name="Picture 19">
            <a:extLst>
              <a:ext uri="{FF2B5EF4-FFF2-40B4-BE49-F238E27FC236}">
                <a16:creationId xmlns:a16="http://schemas.microsoft.com/office/drawing/2014/main" id="{B3B3B601-65C3-4794-885E-C729880874E1}"/>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41248" y="1335540"/>
            <a:ext cx="9089136" cy="477399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3E06DE80-8AE4-471B-9283-64BAE0E386F8}"/>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0322EB1-A2F3-4A5A-90D6-1A63347E75CB}"/>
              </a:ext>
            </a:extLst>
          </p:cNvPr>
          <p:cNvSpPr>
            <a:spLocks noGrp="1"/>
          </p:cNvSpPr>
          <p:nvPr>
            <p:ph type="body" sz="quarter" idx="12" hasCustomPrompt="1"/>
          </p:nvPr>
        </p:nvSpPr>
        <p:spPr>
          <a:xfrm>
            <a:off x="8979408" y="2450592"/>
            <a:ext cx="3063240" cy="1956816"/>
          </a:xfrm>
        </p:spPr>
        <p:txBody>
          <a:bodyPr>
            <a:normAutofit/>
          </a:bodyPr>
          <a:lstStyle>
            <a:lvl1pPr marL="0" indent="0" algn="ctr">
              <a:lnSpc>
                <a:spcPct val="100000"/>
              </a:lnSpc>
              <a:spcBef>
                <a:spcPts val="1000"/>
              </a:spcBef>
              <a:buNone/>
              <a:defRPr sz="2400"/>
            </a:lvl1pPr>
          </a:lstStyle>
          <a:p>
            <a:pPr lvl="0"/>
            <a:r>
              <a:rPr lang="en-US"/>
              <a:t>Master text styles</a:t>
            </a:r>
          </a:p>
        </p:txBody>
      </p:sp>
    </p:spTree>
    <p:extLst>
      <p:ext uri="{BB962C8B-B14F-4D97-AF65-F5344CB8AC3E}">
        <p14:creationId xmlns:p14="http://schemas.microsoft.com/office/powerpoint/2010/main" val="4257698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0">
            <a:extLst>
              <a:ext uri="{FF2B5EF4-FFF2-40B4-BE49-F238E27FC236}">
                <a16:creationId xmlns:a16="http://schemas.microsoft.com/office/drawing/2014/main" id="{07158B2A-C469-42CE-A717-79FF6B202165}"/>
              </a:ext>
            </a:extLst>
          </p:cNvPr>
          <p:cNvSpPr>
            <a:spLocks noGrp="1"/>
          </p:cNvSpPr>
          <p:nvPr>
            <p:ph sz="quarter" idx="12"/>
          </p:nvPr>
        </p:nvSpPr>
        <p:spPr>
          <a:xfrm>
            <a:off x="522653" y="193852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2">
            <a:extLst>
              <a:ext uri="{FF2B5EF4-FFF2-40B4-BE49-F238E27FC236}">
                <a16:creationId xmlns:a16="http://schemas.microsoft.com/office/drawing/2014/main" id="{722E83A2-5FE5-4CE0-AAD9-309CB6442AD6}"/>
              </a:ext>
            </a:extLst>
          </p:cNvPr>
          <p:cNvSpPr>
            <a:spLocks noGrp="1"/>
          </p:cNvSpPr>
          <p:nvPr>
            <p:ph sz="quarter" idx="13"/>
          </p:nvPr>
        </p:nvSpPr>
        <p:spPr>
          <a:xfrm>
            <a:off x="5849495" y="193833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4">
            <a:extLst>
              <a:ext uri="{FF2B5EF4-FFF2-40B4-BE49-F238E27FC236}">
                <a16:creationId xmlns:a16="http://schemas.microsoft.com/office/drawing/2014/main" id="{07B74A6A-706D-4C8E-9A0B-0C1ADA039156}"/>
              </a:ext>
            </a:extLst>
          </p:cNvPr>
          <p:cNvSpPr>
            <a:spLocks noGrp="1"/>
          </p:cNvSpPr>
          <p:nvPr>
            <p:ph type="body" sz="quarter" idx="14"/>
          </p:nvPr>
        </p:nvSpPr>
        <p:spPr>
          <a:xfrm>
            <a:off x="2882610" y="1468312"/>
            <a:ext cx="1097280" cy="832104"/>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13" name="Text Placeholder 26">
            <a:extLst>
              <a:ext uri="{FF2B5EF4-FFF2-40B4-BE49-F238E27FC236}">
                <a16:creationId xmlns:a16="http://schemas.microsoft.com/office/drawing/2014/main" id="{6ED5BE81-FA84-4A82-BA91-730276838CA9}"/>
              </a:ext>
            </a:extLst>
          </p:cNvPr>
          <p:cNvSpPr>
            <a:spLocks noGrp="1"/>
          </p:cNvSpPr>
          <p:nvPr>
            <p:ph type="body" sz="quarter" idx="15"/>
          </p:nvPr>
        </p:nvSpPr>
        <p:spPr>
          <a:xfrm>
            <a:off x="8213219" y="1468312"/>
            <a:ext cx="1097280" cy="832104"/>
          </a:xfrm>
        </p:spPr>
        <p:txBody>
          <a:bodyPr>
            <a:noAutofit/>
          </a:bodyPr>
          <a:lstStyle>
            <a:lvl1pPr marL="0" indent="0" algn="ctr">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8347EC51-325C-42B4-A990-0B30612E8B72}"/>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8594863-D0C7-4500-9391-F7CADBC1B575}"/>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D331E5DD-E7A4-4494-ADAC-2CB1666AA854}"/>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8" name="Picture 17">
            <a:extLst>
              <a:ext uri="{FF2B5EF4-FFF2-40B4-BE49-F238E27FC236}">
                <a16:creationId xmlns:a16="http://schemas.microsoft.com/office/drawing/2014/main" id="{11BB2A03-DE4D-4110-9AF9-47CC9C8282EC}"/>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CAF23DC1-D980-4492-862C-3CA17D8AB573}"/>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7931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476467" y="2079235"/>
            <a:ext cx="4233672" cy="1353312"/>
          </a:xfrm>
        </p:spPr>
        <p:txBody>
          <a:bodyPr/>
          <a:lstStyle>
            <a:lvl1pPr marL="0" indent="0" algn="ctr">
              <a:lnSpc>
                <a:spcPct val="100000"/>
              </a:lnSpc>
              <a:spcBef>
                <a:spcPts val="0"/>
              </a:spcBef>
              <a:buNone/>
              <a:defRPr/>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8891003" y="3468766"/>
            <a:ext cx="1409839"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8891003" y="4528639"/>
            <a:ext cx="1410006"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5" name="Freeform 14">
            <a:extLst>
              <a:ext uri="{FF2B5EF4-FFF2-40B4-BE49-F238E27FC236}">
                <a16:creationId xmlns:a16="http://schemas.microsoft.com/office/drawing/2014/main" id="{E2175613-B6D6-4F6C-ACAB-2F64A9674EF7}"/>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D3195E-4A09-4EBA-95A0-132E10F314C6}"/>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5C654DFE-63AF-4B47-9BBC-F5A08C188B3E}"/>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8" name="Picture 17">
            <a:extLst>
              <a:ext uri="{FF2B5EF4-FFF2-40B4-BE49-F238E27FC236}">
                <a16:creationId xmlns:a16="http://schemas.microsoft.com/office/drawing/2014/main" id="{C5B76929-4256-4492-B944-41A04AB995DD}"/>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EA38C4B1-7CC9-4A18-95E9-C8A2224CAAD5}"/>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 Box 2">
            <a:extLst>
              <a:ext uri="{FF2B5EF4-FFF2-40B4-BE49-F238E27FC236}">
                <a16:creationId xmlns:a16="http://schemas.microsoft.com/office/drawing/2014/main" id="{4CDFB0C5-FC1F-4A3C-BC24-756E84F51729}"/>
              </a:ext>
            </a:extLst>
          </p:cNvPr>
          <p:cNvSpPr txBox="1">
            <a:spLocks noChangeArrowheads="1"/>
          </p:cNvSpPr>
          <p:nvPr userDrawn="1"/>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54864" y="1298448"/>
            <a:ext cx="9153144" cy="49834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970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050024" y="1472184"/>
            <a:ext cx="5138928" cy="320040"/>
          </a:xfrm>
        </p:spPr>
        <p:txBody>
          <a:bodyPr>
            <a:noAutofit/>
          </a:bodyPr>
          <a:lstStyle>
            <a:lvl1pPr marL="0" indent="0" algn="ctr">
              <a:lnSpc>
                <a:spcPct val="80000"/>
              </a:lnSpc>
              <a:spcBef>
                <a:spcPts val="0"/>
              </a:spcBef>
              <a:buNone/>
              <a:defRPr sz="2400"/>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7050024" y="1792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7050024" y="2935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178F6A27-E48B-477F-A7DE-BC6E6DBE733C}"/>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53E7C50-1030-4703-9655-561234927657}"/>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E1D94989-E2AF-41B9-980D-61D9F96D8FB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8" name="Picture 17">
            <a:extLst>
              <a:ext uri="{FF2B5EF4-FFF2-40B4-BE49-F238E27FC236}">
                <a16:creationId xmlns:a16="http://schemas.microsoft.com/office/drawing/2014/main" id="{21BD6C4D-3EEC-45BD-BE6A-43BC08EE839F}"/>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37C3FCCC-03E0-45F1-BAAE-23E44FB388D3}"/>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 Box 2">
            <a:extLst>
              <a:ext uri="{FF2B5EF4-FFF2-40B4-BE49-F238E27FC236}">
                <a16:creationId xmlns:a16="http://schemas.microsoft.com/office/drawing/2014/main" id="{3E41D10D-9E79-4C0F-B86D-1BEA0688EBF4}"/>
              </a:ext>
            </a:extLst>
          </p:cNvPr>
          <p:cNvSpPr txBox="1">
            <a:spLocks noChangeArrowheads="1"/>
          </p:cNvSpPr>
          <p:nvPr userDrawn="1"/>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310896" y="1335024"/>
            <a:ext cx="8193024" cy="495604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86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71F26A-96E0-45DB-8028-294652F491DE}" type="slidenum">
              <a:rPr lang="en-US" smtClean="0"/>
              <a:t>‹#›</a:t>
            </a:fld>
            <a:endParaRPr lang="en-US" dirty="0"/>
          </a:p>
        </p:txBody>
      </p:sp>
      <p:sp>
        <p:nvSpPr>
          <p:cNvPr id="7"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335579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14">
            <a:extLst>
              <a:ext uri="{FF2B5EF4-FFF2-40B4-BE49-F238E27FC236}">
                <a16:creationId xmlns:a16="http://schemas.microsoft.com/office/drawing/2014/main" id="{B55A1828-2A21-4637-8B99-C45EF9B7742C}"/>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6E724A-35E1-4EE2-ACAB-8F8F0F61C104}"/>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3">
            <a:extLst>
              <a:ext uri="{FF2B5EF4-FFF2-40B4-BE49-F238E27FC236}">
                <a16:creationId xmlns:a16="http://schemas.microsoft.com/office/drawing/2014/main" id="{F4E37B49-BFDF-4E77-BCE9-A19B5411F043}"/>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5" name="Picture 14">
            <a:extLst>
              <a:ext uri="{FF2B5EF4-FFF2-40B4-BE49-F238E27FC236}">
                <a16:creationId xmlns:a16="http://schemas.microsoft.com/office/drawing/2014/main" id="{5B5B2E71-8EB3-40E6-8C1D-8D89B7FBA099}"/>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6" name="Slide Number Placeholder 5">
            <a:extLst>
              <a:ext uri="{FF2B5EF4-FFF2-40B4-BE49-F238E27FC236}">
                <a16:creationId xmlns:a16="http://schemas.microsoft.com/office/drawing/2014/main" id="{BF0E3A06-A39C-4508-AC35-43CFF40208F7}"/>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14">
            <a:extLst>
              <a:ext uri="{FF2B5EF4-FFF2-40B4-BE49-F238E27FC236}">
                <a16:creationId xmlns:a16="http://schemas.microsoft.com/office/drawing/2014/main" id="{2523FF7B-BDF8-4A7A-84DB-34FD8F5F36B3}"/>
              </a:ext>
            </a:extLst>
          </p:cNvPr>
          <p:cNvSpPr>
            <a:spLocks noGrp="1"/>
          </p:cNvSpPr>
          <p:nvPr>
            <p:ph type="body" sz="quarter" idx="13"/>
          </p:nvPr>
        </p:nvSpPr>
        <p:spPr>
          <a:xfrm>
            <a:off x="2916936" y="6328986"/>
            <a:ext cx="6345936" cy="320040"/>
          </a:xfrm>
        </p:spPr>
        <p:txBody>
          <a:bodyP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769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344168"/>
            <a:ext cx="10515600" cy="48701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4">
            <a:extLst>
              <a:ext uri="{FF2B5EF4-FFF2-40B4-BE49-F238E27FC236}">
                <a16:creationId xmlns:a16="http://schemas.microsoft.com/office/drawing/2014/main" id="{AD826D12-362C-487C-A340-EBC0AD1753B3}"/>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C90B14-6734-4E1E-94EB-9D90686DB79A}"/>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03D9E101-BCE1-444F-8E57-7C432779FA85}"/>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3" name="Picture 12">
            <a:extLst>
              <a:ext uri="{FF2B5EF4-FFF2-40B4-BE49-F238E27FC236}">
                <a16:creationId xmlns:a16="http://schemas.microsoft.com/office/drawing/2014/main" id="{122B1380-B3C2-4BDC-8546-AB8D271645A0}"/>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FB53C410-85D8-4035-96F7-62B68B7A7E2C}"/>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335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4">
            <a:extLst>
              <a:ext uri="{FF2B5EF4-FFF2-40B4-BE49-F238E27FC236}">
                <a16:creationId xmlns:a16="http://schemas.microsoft.com/office/drawing/2014/main" id="{6A3CFBE4-1CEA-447F-AF96-1ED718FA458B}"/>
              </a:ext>
            </a:extLst>
          </p:cNvPr>
          <p:cNvSpPr/>
          <p:nvPr userDrawn="1"/>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9B9010A-41C8-4970-95D5-F189D365675A}"/>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282F97C7-A7BF-40CF-B890-586843EAD1C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p>
        </p:txBody>
      </p:sp>
      <p:pic>
        <p:nvPicPr>
          <p:cNvPr id="13" name="Picture 12">
            <a:extLst>
              <a:ext uri="{FF2B5EF4-FFF2-40B4-BE49-F238E27FC236}">
                <a16:creationId xmlns:a16="http://schemas.microsoft.com/office/drawing/2014/main" id="{41DD64F0-D688-486D-B49F-25D55E0B5E18}"/>
              </a:ext>
            </a:extLst>
          </p:cNvPr>
          <p:cNvPicPr>
            <a:picLocks noChangeAspect="1"/>
          </p:cNvPicPr>
          <p:nvPr userDrawn="1"/>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B1251BB2-483D-4F95-B4EB-EC26C62C8278}"/>
              </a:ext>
            </a:extLst>
          </p:cNvPr>
          <p:cNvSpPr txBox="1">
            <a:spLocks/>
          </p:cNvSpPr>
          <p:nvPr userDrawn="1"/>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9253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ODS Layout 1">
    <p:spTree>
      <p:nvGrpSpPr>
        <p:cNvPr id="1" name=""/>
        <p:cNvGrpSpPr/>
        <p:nvPr/>
      </p:nvGrpSpPr>
      <p:grpSpPr>
        <a:xfrm>
          <a:off x="0" y="0"/>
          <a:ext cx="0" cy="0"/>
          <a:chOff x="0" y="0"/>
          <a:chExt cx="0" cy="0"/>
        </a:xfrm>
      </p:grpSpPr>
      <p:sp>
        <p:nvSpPr>
          <p:cNvPr id="2" name="Title 1"/>
          <p:cNvSpPr>
            <a:spLocks noGrp="1"/>
          </p:cNvSpPr>
          <p:nvPr>
            <p:ph type="title" idx="1"/>
          </p:nvPr>
        </p:nvSpPr>
        <p:spPr>
          <a:xfrm>
            <a:off x="228600" y="228600"/>
            <a:ext cx="11734165" cy="477520"/>
          </a:xfrm>
        </p:spPr>
        <p:txBody>
          <a:bodyPr/>
          <a:lstStyle/>
          <a:p>
            <a:r>
              <a:rPr lang="en-US"/>
              <a:t>Click to add title</a:t>
            </a:r>
          </a:p>
        </p:txBody>
      </p:sp>
      <p:sp>
        <p:nvSpPr>
          <p:cNvPr id="3" name="Table Placeholder 1"/>
          <p:cNvSpPr>
            <a:spLocks noGrp="1"/>
          </p:cNvSpPr>
          <p:nvPr>
            <p:ph type="tbl" idx="2"/>
          </p:nvPr>
        </p:nvSpPr>
        <p:spPr>
          <a:xfrm>
            <a:off x="516890" y="769620"/>
            <a:ext cx="11156950" cy="5290820"/>
          </a:xfrm>
        </p:spPr>
        <p:txBody>
          <a:bodyPr/>
          <a:lstStyle/>
          <a:p>
            <a:endParaRPr lang="en-US" dirty="0"/>
          </a:p>
        </p:txBody>
      </p:sp>
    </p:spTree>
    <p:extLst>
      <p:ext uri="{BB962C8B-B14F-4D97-AF65-F5344CB8AC3E}">
        <p14:creationId xmlns:p14="http://schemas.microsoft.com/office/powerpoint/2010/main" val="3093802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ODS Layout 2">
    <p:spTree>
      <p:nvGrpSpPr>
        <p:cNvPr id="1" name=""/>
        <p:cNvGrpSpPr/>
        <p:nvPr/>
      </p:nvGrpSpPr>
      <p:grpSpPr>
        <a:xfrm>
          <a:off x="0" y="0"/>
          <a:ext cx="0" cy="0"/>
          <a:chOff x="0" y="0"/>
          <a:chExt cx="0" cy="0"/>
        </a:xfrm>
      </p:grpSpPr>
      <p:sp>
        <p:nvSpPr>
          <p:cNvPr id="2" name="Title 1"/>
          <p:cNvSpPr>
            <a:spLocks noGrp="1"/>
          </p:cNvSpPr>
          <p:nvPr>
            <p:ph type="title" idx="1"/>
          </p:nvPr>
        </p:nvSpPr>
        <p:spPr>
          <a:xfrm>
            <a:off x="228600" y="228600"/>
            <a:ext cx="11734165" cy="419100"/>
          </a:xfrm>
        </p:spPr>
        <p:txBody>
          <a:bodyPr/>
          <a:lstStyle/>
          <a:p>
            <a:r>
              <a:rPr lang="en-US"/>
              <a:t>Click to add title</a:t>
            </a:r>
          </a:p>
        </p:txBody>
      </p:sp>
      <p:sp>
        <p:nvSpPr>
          <p:cNvPr id="3" name="Title 2"/>
          <p:cNvSpPr>
            <a:spLocks noGrp="1"/>
          </p:cNvSpPr>
          <p:nvPr>
            <p:ph type="title" idx="2"/>
          </p:nvPr>
        </p:nvSpPr>
        <p:spPr>
          <a:xfrm>
            <a:off x="228600" y="647700"/>
            <a:ext cx="11734165" cy="419100"/>
          </a:xfrm>
        </p:spPr>
        <p:txBody>
          <a:bodyPr/>
          <a:lstStyle/>
          <a:p>
            <a:r>
              <a:rPr lang="en-US"/>
              <a:t>Click to add subtitle</a:t>
            </a:r>
          </a:p>
        </p:txBody>
      </p:sp>
      <p:sp>
        <p:nvSpPr>
          <p:cNvPr id="4" name="Table Placeholder 1"/>
          <p:cNvSpPr>
            <a:spLocks noGrp="1"/>
          </p:cNvSpPr>
          <p:nvPr>
            <p:ph type="tbl" idx="3"/>
          </p:nvPr>
        </p:nvSpPr>
        <p:spPr>
          <a:xfrm>
            <a:off x="768350" y="1130300"/>
            <a:ext cx="10654030" cy="4824730"/>
          </a:xfrm>
        </p:spPr>
        <p:txBody>
          <a:bodyPr/>
          <a:lstStyle/>
          <a:p>
            <a:endParaRPr lang="en-US" dirty="0"/>
          </a:p>
        </p:txBody>
      </p:sp>
      <p:sp>
        <p:nvSpPr>
          <p:cNvPr id="5" name="Footnote 1"/>
          <p:cNvSpPr>
            <a:spLocks noGrp="1"/>
          </p:cNvSpPr>
          <p:nvPr>
            <p:ph type="ftr" idx="4"/>
          </p:nvPr>
        </p:nvSpPr>
        <p:spPr>
          <a:xfrm>
            <a:off x="228600" y="6385560"/>
            <a:ext cx="11734165" cy="243840"/>
          </a:xfrm>
        </p:spPr>
        <p:txBody>
          <a:bodyPr/>
          <a:lstStyle/>
          <a:p>
            <a:r>
              <a:rPr lang="en-US" dirty="0"/>
              <a:t>Footer</a:t>
            </a:r>
          </a:p>
        </p:txBody>
      </p:sp>
    </p:spTree>
    <p:extLst>
      <p:ext uri="{BB962C8B-B14F-4D97-AF65-F5344CB8AC3E}">
        <p14:creationId xmlns:p14="http://schemas.microsoft.com/office/powerpoint/2010/main" val="24123631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5, 2026</a:t>
            </a:fld>
            <a:endParaRPr lang="en-US" dirty="0"/>
          </a:p>
        </p:txBody>
      </p:sp>
    </p:spTree>
    <p:extLst>
      <p:ext uri="{BB962C8B-B14F-4D97-AF65-F5344CB8AC3E}">
        <p14:creationId xmlns:p14="http://schemas.microsoft.com/office/powerpoint/2010/main" val="2236618005"/>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5, 2026</a:t>
            </a:fld>
            <a:endParaRPr lang="en-US" dirty="0"/>
          </a:p>
        </p:txBody>
      </p:sp>
    </p:spTree>
    <p:extLst>
      <p:ext uri="{BB962C8B-B14F-4D97-AF65-F5344CB8AC3E}">
        <p14:creationId xmlns:p14="http://schemas.microsoft.com/office/powerpoint/2010/main" val="62046033"/>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5, 2026</a:t>
            </a:fld>
            <a:endParaRPr lang="en-US" dirty="0"/>
          </a:p>
        </p:txBody>
      </p:sp>
    </p:spTree>
    <p:extLst>
      <p:ext uri="{BB962C8B-B14F-4D97-AF65-F5344CB8AC3E}">
        <p14:creationId xmlns:p14="http://schemas.microsoft.com/office/powerpoint/2010/main" val="241512261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5, 2026</a:t>
            </a:fld>
            <a:endParaRPr lang="en-US" dirty="0"/>
          </a:p>
        </p:txBody>
      </p:sp>
    </p:spTree>
    <p:extLst>
      <p:ext uri="{BB962C8B-B14F-4D97-AF65-F5344CB8AC3E}">
        <p14:creationId xmlns:p14="http://schemas.microsoft.com/office/powerpoint/2010/main" val="2456871230"/>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5, 2026</a:t>
            </a:fld>
            <a:endParaRPr lang="en-US" dirty="0"/>
          </a:p>
        </p:txBody>
      </p:sp>
    </p:spTree>
    <p:extLst>
      <p:ext uri="{BB962C8B-B14F-4D97-AF65-F5344CB8AC3E}">
        <p14:creationId xmlns:p14="http://schemas.microsoft.com/office/powerpoint/2010/main" val="345755392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71F26A-96E0-45DB-8028-294652F491DE}" type="slidenum">
              <a:rPr lang="en-US" smtClean="0"/>
              <a:t>‹#›</a:t>
            </a:fld>
            <a:endParaRPr lang="en-US" dirty="0"/>
          </a:p>
        </p:txBody>
      </p:sp>
      <p:sp>
        <p:nvSpPr>
          <p:cNvPr id="6"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437139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5, 2026</a:t>
            </a:fld>
            <a:endParaRPr lang="en-US" dirty="0"/>
          </a:p>
        </p:txBody>
      </p:sp>
    </p:spTree>
    <p:extLst>
      <p:ext uri="{BB962C8B-B14F-4D97-AF65-F5344CB8AC3E}">
        <p14:creationId xmlns:p14="http://schemas.microsoft.com/office/powerpoint/2010/main" val="168701639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5, 2026</a:t>
            </a:fld>
            <a:endParaRPr lang="en-US" dirty="0"/>
          </a:p>
        </p:txBody>
      </p:sp>
    </p:spTree>
    <p:extLst>
      <p:ext uri="{BB962C8B-B14F-4D97-AF65-F5344CB8AC3E}">
        <p14:creationId xmlns:p14="http://schemas.microsoft.com/office/powerpoint/2010/main" val="3942093674"/>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5, 2026</a:t>
            </a:fld>
            <a:endParaRPr lang="en-US" dirty="0"/>
          </a:p>
        </p:txBody>
      </p:sp>
    </p:spTree>
    <p:extLst>
      <p:ext uri="{BB962C8B-B14F-4D97-AF65-F5344CB8AC3E}">
        <p14:creationId xmlns:p14="http://schemas.microsoft.com/office/powerpoint/2010/main" val="9769387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5, 2026</a:t>
            </a:fld>
            <a:endParaRPr lang="en-US" dirty="0"/>
          </a:p>
        </p:txBody>
      </p:sp>
    </p:spTree>
    <p:extLst>
      <p:ext uri="{BB962C8B-B14F-4D97-AF65-F5344CB8AC3E}">
        <p14:creationId xmlns:p14="http://schemas.microsoft.com/office/powerpoint/2010/main" val="103056924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5, 2026</a:t>
            </a:fld>
            <a:endParaRPr lang="en-US" dirty="0"/>
          </a:p>
        </p:txBody>
      </p:sp>
    </p:spTree>
    <p:extLst>
      <p:ext uri="{BB962C8B-B14F-4D97-AF65-F5344CB8AC3E}">
        <p14:creationId xmlns:p14="http://schemas.microsoft.com/office/powerpoint/2010/main" val="2850216510"/>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5, 2026</a:t>
            </a:fld>
            <a:endParaRPr lang="en-US" dirty="0"/>
          </a:p>
        </p:txBody>
      </p:sp>
    </p:spTree>
    <p:extLst>
      <p:ext uri="{BB962C8B-B14F-4D97-AF65-F5344CB8AC3E}">
        <p14:creationId xmlns:p14="http://schemas.microsoft.com/office/powerpoint/2010/main" val="1780391168"/>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5, 2026</a:t>
            </a:fld>
            <a:endParaRPr lang="en-US" dirty="0"/>
          </a:p>
        </p:txBody>
      </p:sp>
    </p:spTree>
    <p:extLst>
      <p:ext uri="{BB962C8B-B14F-4D97-AF65-F5344CB8AC3E}">
        <p14:creationId xmlns:p14="http://schemas.microsoft.com/office/powerpoint/2010/main" val="4203229594"/>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5, 2026</a:t>
            </a:fld>
            <a:endParaRPr lang="en-US" dirty="0"/>
          </a:p>
        </p:txBody>
      </p:sp>
    </p:spTree>
    <p:extLst>
      <p:ext uri="{BB962C8B-B14F-4D97-AF65-F5344CB8AC3E}">
        <p14:creationId xmlns:p14="http://schemas.microsoft.com/office/powerpoint/2010/main" val="243115343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5, 2026</a:t>
            </a:fld>
            <a:endParaRPr lang="en-US" dirty="0"/>
          </a:p>
        </p:txBody>
      </p:sp>
    </p:spTree>
    <p:extLst>
      <p:ext uri="{BB962C8B-B14F-4D97-AF65-F5344CB8AC3E}">
        <p14:creationId xmlns:p14="http://schemas.microsoft.com/office/powerpoint/2010/main" val="71679808"/>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0"/>
            <a:ext cx="1051516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5, 2026</a:t>
            </a:fld>
            <a:endParaRPr lang="en-US" dirty="0"/>
          </a:p>
        </p:txBody>
      </p:sp>
    </p:spTree>
    <p:extLst>
      <p:ext uri="{BB962C8B-B14F-4D97-AF65-F5344CB8AC3E}">
        <p14:creationId xmlns:p14="http://schemas.microsoft.com/office/powerpoint/2010/main" val="22975622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4471F26A-96E0-45DB-8028-294652F491DE}" type="slidenum">
              <a:rPr lang="en-US" smtClean="0"/>
              <a:t>‹#›</a:t>
            </a:fld>
            <a:endParaRPr lang="en-US" dirty="0"/>
          </a:p>
        </p:txBody>
      </p:sp>
      <p:sp>
        <p:nvSpPr>
          <p:cNvPr id="9" name="Content Placeholder 8"/>
          <p:cNvSpPr>
            <a:spLocks noGrp="1"/>
          </p:cNvSpPr>
          <p:nvPr>
            <p:ph sz="quarter" idx="13"/>
          </p:nvPr>
        </p:nvSpPr>
        <p:spPr>
          <a:xfrm>
            <a:off x="406401" y="381000"/>
            <a:ext cx="11355753"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46669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71F26A-96E0-45DB-8028-294652F491DE}" type="slidenum">
              <a:rPr lang="en-US" smtClean="0"/>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665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6"/>
            <a:ext cx="12192000"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336" y="5607552"/>
            <a:ext cx="11450997"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9" name="Slide Number Placeholder 8"/>
          <p:cNvSpPr>
            <a:spLocks noGrp="1"/>
          </p:cNvSpPr>
          <p:nvPr>
            <p:ph type="sldNum" sz="quarter" idx="11"/>
          </p:nvPr>
        </p:nvSpPr>
        <p:spPr/>
        <p:txBody>
          <a:bodyPr/>
          <a:lstStyle/>
          <a:p>
            <a:fld id="{4471F26A-96E0-45DB-8028-294652F491DE}" type="slidenum">
              <a:rPr lang="en-US" smtClean="0"/>
              <a:t>‹#›</a:t>
            </a:fld>
            <a:endParaRPr lang="en-US" dirty="0"/>
          </a:p>
        </p:txBody>
      </p:sp>
      <p:sp>
        <p:nvSpPr>
          <p:cNvPr id="10" name="Date Placeholder 3"/>
          <p:cNvSpPr>
            <a:spLocks noGrp="1"/>
          </p:cNvSpPr>
          <p:nvPr>
            <p:ph type="dt" sz="half" idx="12"/>
          </p:nvPr>
        </p:nvSpPr>
        <p:spPr>
          <a:xfrm>
            <a:off x="10293011" y="6352707"/>
            <a:ext cx="984590" cy="365760"/>
          </a:xfrm>
          <a:prstGeom prst="rect">
            <a:avLst/>
          </a:prstGeom>
        </p:spPr>
        <p:txBody>
          <a:bodyPr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5651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8.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8.png"/><Relationship Id="rId5" Type="http://schemas.openxmlformats.org/officeDocument/2006/relationships/slideLayout" Target="../slideLayouts/slideLayout76.xml"/><Relationship Id="rId10" Type="http://schemas.openxmlformats.org/officeDocument/2006/relationships/theme" Target="../theme/theme7.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3" cstate="print">
            <a:extLst>
              <a:ext uri="{28A0092B-C50C-407E-A947-70E740481C1C}">
                <a14:useLocalDpi xmlns:a14="http://schemas.microsoft.com/office/drawing/2010/main" val="0"/>
              </a:ext>
            </a:extLst>
          </a:blip>
          <a:srcRect l="22457" t="32317" r="11115"/>
          <a:stretch/>
        </p:blipFill>
        <p:spPr>
          <a:xfrm>
            <a:off x="2" y="2"/>
            <a:ext cx="12191999" cy="6197487"/>
          </a:xfrm>
          <a:prstGeom prst="rect">
            <a:avLst/>
          </a:prstGeom>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p>
        </p:txBody>
      </p:sp>
      <p:sp>
        <p:nvSpPr>
          <p:cNvPr id="2" name="Title Placeholder 1"/>
          <p:cNvSpPr>
            <a:spLocks noGrp="1"/>
          </p:cNvSpPr>
          <p:nvPr>
            <p:ph type="title"/>
          </p:nvPr>
        </p:nvSpPr>
        <p:spPr>
          <a:xfrm>
            <a:off x="609601" y="274639"/>
            <a:ext cx="11087425"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1087425"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solidFill>
                <a:schemeClr val="accent6"/>
              </a:solidFill>
            </a:endParaRPr>
          </a:p>
        </p:txBody>
      </p:sp>
      <p:sp>
        <p:nvSpPr>
          <p:cNvPr id="6" name="Slide Number Placeholder 5"/>
          <p:cNvSpPr>
            <a:spLocks noGrp="1"/>
          </p:cNvSpPr>
          <p:nvPr>
            <p:ph type="sldNum" sz="quarter" idx="4"/>
          </p:nvPr>
        </p:nvSpPr>
        <p:spPr>
          <a:xfrm>
            <a:off x="11375717" y="6305883"/>
            <a:ext cx="731521"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4471F26A-96E0-45DB-8028-294652F491DE}" type="slidenum">
              <a:rPr lang="en-US" smtClean="0"/>
              <a:t>‹#›</a:t>
            </a:fld>
            <a:endParaRPr lang="en-US" dirty="0"/>
          </a:p>
        </p:txBody>
      </p:sp>
      <p:sp>
        <p:nvSpPr>
          <p:cNvPr id="15" name="Date Placeholder 3"/>
          <p:cNvSpPr>
            <a:spLocks noGrp="1"/>
          </p:cNvSpPr>
          <p:nvPr>
            <p:ph type="dt" sz="half" idx="2"/>
          </p:nvPr>
        </p:nvSpPr>
        <p:spPr>
          <a:xfrm>
            <a:off x="10293011" y="6352707"/>
            <a:ext cx="984590" cy="365760"/>
          </a:xfrm>
          <a:prstGeom prst="rect">
            <a:avLst/>
          </a:prstGeom>
        </p:spPr>
        <p:txBody>
          <a:bodyPr lIns="121899" tIns="60949" rIns="121899" bIns="60949" anchor="ctr"/>
          <a:lstStyle>
            <a:lvl1pPr>
              <a:defRPr sz="1600">
                <a:solidFill>
                  <a:srgbClr val="88A7DF"/>
                </a:solidFill>
              </a:defRPr>
            </a:lvl1pPr>
          </a:lstStyle>
          <a:p>
            <a:fld id="{2E028BA1-F04C-4C7D-B93E-1190899CD2C4}" type="datetimeFigureOut">
              <a:rPr lang="en-US" smtClean="0"/>
              <a:t>3/5/2026</a:t>
            </a:fld>
            <a:endParaRPr lang="en-US" dirty="0"/>
          </a:p>
        </p:txBody>
      </p:sp>
      <p:sp>
        <p:nvSpPr>
          <p:cNvPr id="16" name="Footer Placeholder 4"/>
          <p:cNvSpPr>
            <a:spLocks noGrp="1"/>
          </p:cNvSpPr>
          <p:nvPr>
            <p:ph type="ftr" sz="quarter" idx="3"/>
          </p:nvPr>
        </p:nvSpPr>
        <p:spPr>
          <a:xfrm>
            <a:off x="4469945" y="6352707"/>
            <a:ext cx="5823064"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191789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4" r:id="rId10"/>
    <p:sldLayoutId id="2147483803" r:id="rId11"/>
  </p:sldLayoutIdLs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8D18DB-111B-4F7E-8D77-BB00F2A0F45D}"/>
              </a:ext>
            </a:extLst>
          </p:cNvPr>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a:extLst>
              <a:ext uri="{FF2B5EF4-FFF2-40B4-BE49-F238E27FC236}">
                <a16:creationId xmlns:a16="http://schemas.microsoft.com/office/drawing/2014/main" id="{282D5BA6-65E4-41B1-B0AF-BCBA8A23642B}"/>
              </a:ext>
            </a:extLst>
          </p:cNvPr>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a:extLst>
              <a:ext uri="{FF2B5EF4-FFF2-40B4-BE49-F238E27FC236}">
                <a16:creationId xmlns:a16="http://schemas.microsoft.com/office/drawing/2014/main" id="{88BBB2A5-A74E-49A3-937E-2C4971883491}"/>
              </a:ext>
            </a:extLst>
          </p:cNvPr>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a:extLst>
              <a:ext uri="{FF2B5EF4-FFF2-40B4-BE49-F238E27FC236}">
                <a16:creationId xmlns:a16="http://schemas.microsoft.com/office/drawing/2014/main" id="{CD91837D-2FDD-4E77-AF4E-6156AA0F2C6D}"/>
              </a:ext>
            </a:extLst>
          </p:cNvPr>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Slide Number Placeholder 5">
            <a:extLst>
              <a:ext uri="{FF2B5EF4-FFF2-40B4-BE49-F238E27FC236}">
                <a16:creationId xmlns:a16="http://schemas.microsoft.com/office/drawing/2014/main" id="{84DC2DCA-165F-4B4E-B0C9-4CDCC8A30519}"/>
              </a:ext>
            </a:extLst>
          </p:cNvPr>
          <p:cNvSpPr txBox="1">
            <a:spLocks/>
          </p:cNvSpPr>
          <p:nvPr userDrawn="1"/>
        </p:nvSpPr>
        <p:spPr>
          <a:xfrm>
            <a:off x="5673772" y="6088173"/>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pic>
        <p:nvPicPr>
          <p:cNvPr id="12" name="Picture 11">
            <a:extLst>
              <a:ext uri="{FF2B5EF4-FFF2-40B4-BE49-F238E27FC236}">
                <a16:creationId xmlns:a16="http://schemas.microsoft.com/office/drawing/2014/main" id="{A54830E6-C0B6-46D1-83CB-6B35720937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4791" y="4944139"/>
            <a:ext cx="1083322" cy="1231675"/>
          </a:xfrm>
          <a:prstGeom prst="rect">
            <a:avLst/>
          </a:prstGeom>
        </p:spPr>
      </p:pic>
    </p:spTree>
    <p:extLst>
      <p:ext uri="{BB962C8B-B14F-4D97-AF65-F5344CB8AC3E}">
        <p14:creationId xmlns:p14="http://schemas.microsoft.com/office/powerpoint/2010/main" val="36596954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5,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1"/>
          <a:stretch>
            <a:fillRect/>
          </a:stretch>
        </p:blipFill>
        <p:spPr>
          <a:xfrm>
            <a:off x="9579654" y="5713237"/>
            <a:ext cx="2190827" cy="897108"/>
          </a:xfrm>
          <a:prstGeom prst="rect">
            <a:avLst/>
          </a:prstGeom>
        </p:spPr>
      </p:pic>
    </p:spTree>
    <p:extLst>
      <p:ext uri="{BB962C8B-B14F-4D97-AF65-F5344CB8AC3E}">
        <p14:creationId xmlns:p14="http://schemas.microsoft.com/office/powerpoint/2010/main" val="13791834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815" r:id="rId8"/>
    <p:sldLayoutId id="2147483816" r:id="rId9"/>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22457" t="32317" r="11115"/>
          <a:stretch/>
        </p:blipFill>
        <p:spPr>
          <a:xfrm>
            <a:off x="2" y="2"/>
            <a:ext cx="12191999" cy="6197487"/>
          </a:xfrm>
          <a:prstGeom prst="rect">
            <a:avLst/>
          </a:prstGeom>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2400" dirty="0"/>
          </a:p>
        </p:txBody>
      </p:sp>
      <p:sp>
        <p:nvSpPr>
          <p:cNvPr id="2" name="Title Placeholder 1"/>
          <p:cNvSpPr>
            <a:spLocks noGrp="1"/>
          </p:cNvSpPr>
          <p:nvPr>
            <p:ph type="title"/>
          </p:nvPr>
        </p:nvSpPr>
        <p:spPr>
          <a:xfrm>
            <a:off x="609601" y="274639"/>
            <a:ext cx="11087425"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1087425"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2400" dirty="0">
              <a:solidFill>
                <a:schemeClr val="accent6"/>
              </a:solidFill>
            </a:endParaRPr>
          </a:p>
        </p:txBody>
      </p:sp>
      <p:sp>
        <p:nvSpPr>
          <p:cNvPr id="6" name="Slide Number Placeholder 5"/>
          <p:cNvSpPr>
            <a:spLocks noGrp="1"/>
          </p:cNvSpPr>
          <p:nvPr>
            <p:ph type="sldNum" sz="quarter" idx="4"/>
          </p:nvPr>
        </p:nvSpPr>
        <p:spPr>
          <a:xfrm>
            <a:off x="11375717" y="6305883"/>
            <a:ext cx="731521"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10293011" y="6352707"/>
            <a:ext cx="984590" cy="365760"/>
          </a:xfrm>
          <a:prstGeom prst="rect">
            <a:avLst/>
          </a:prstGeom>
        </p:spPr>
        <p:txBody>
          <a:bodyPr lIns="121899" tIns="60949" rIns="121899" bIns="60949" anchor="ctr"/>
          <a:lstStyle>
            <a:lvl1pPr>
              <a:defRPr sz="1600">
                <a:solidFill>
                  <a:srgbClr val="88A7DF"/>
                </a:solidFill>
              </a:defRPr>
            </a:lvl1pPr>
          </a:lstStyle>
          <a:p>
            <a:fld id="{1008CC0D-F83F-444E-8E11-2D811F4BB895}" type="datetimeFigureOut">
              <a:rPr lang="en-US" smtClean="0"/>
              <a:t>3/5/2026</a:t>
            </a:fld>
            <a:endParaRPr lang="en-US" dirty="0"/>
          </a:p>
        </p:txBody>
      </p:sp>
      <p:sp>
        <p:nvSpPr>
          <p:cNvPr id="16" name="Footer Placeholder 4"/>
          <p:cNvSpPr>
            <a:spLocks noGrp="1"/>
          </p:cNvSpPr>
          <p:nvPr>
            <p:ph type="ftr" sz="quarter" idx="3"/>
          </p:nvPr>
        </p:nvSpPr>
        <p:spPr>
          <a:xfrm>
            <a:off x="4469945" y="6352707"/>
            <a:ext cx="5823064"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9021989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9C7AD-E0EB-C643-64F6-B6A5AAADC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439A4-01CB-27C6-26CD-C477FBBDB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3C07D-C0E9-6A86-1353-54A5AAE4D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7927D-7D35-CA4C-BB1F-0B88BFDAE992}"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B50AA06B-7024-46DC-DC79-3655C1F6E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08F8D3B2-48CB-D6D6-D138-D6B976414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569EE-93F3-BE4F-9AA4-274BB4222FB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84365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5,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9"/>
          <a:stretch>
            <a:fillRect/>
          </a:stretch>
        </p:blipFill>
        <p:spPr>
          <a:xfrm>
            <a:off x="9579654" y="5713237"/>
            <a:ext cx="2190827" cy="897108"/>
          </a:xfrm>
          <a:prstGeom prst="rect">
            <a:avLst/>
          </a:prstGeom>
        </p:spPr>
      </p:pic>
    </p:spTree>
    <p:extLst>
      <p:ext uri="{BB962C8B-B14F-4D97-AF65-F5344CB8AC3E}">
        <p14:creationId xmlns:p14="http://schemas.microsoft.com/office/powerpoint/2010/main" val="146469447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5,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1"/>
          <a:stretch>
            <a:fillRect/>
          </a:stretch>
        </p:blipFill>
        <p:spPr>
          <a:xfrm>
            <a:off x="9579654" y="5713237"/>
            <a:ext cx="2190827" cy="897108"/>
          </a:xfrm>
          <a:prstGeom prst="rect">
            <a:avLst/>
          </a:prstGeom>
        </p:spPr>
      </p:pic>
    </p:spTree>
    <p:extLst>
      <p:ext uri="{BB962C8B-B14F-4D97-AF65-F5344CB8AC3E}">
        <p14:creationId xmlns:p14="http://schemas.microsoft.com/office/powerpoint/2010/main" val="28964926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clinicalinfo.hiv.gov/en/guidelines"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s://clinicalinfo.hiv.gov/en/guidelines/perinatal/recommendations-arv-drugs-pregnancy-situation-specific-conceive-full" TargetMode="External"/><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5.png"/><Relationship Id="rId4" Type="http://schemas.openxmlformats.org/officeDocument/2006/relationships/hyperlink" Target="https://apregistry.com/forms/interim_repor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s://clinicalinfo.hiv.gov/en/guidelines/perinatal"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clinicalinfo.hiv.gov/en/guidelines/perinatal"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7863" y="2209800"/>
            <a:ext cx="10732593" cy="838200"/>
          </a:xfrm>
        </p:spPr>
        <p:txBody>
          <a:bodyPr lIns="91440" tIns="45720" rIns="91440" bIns="45720" anchor="b">
            <a:noAutofit/>
          </a:bodyPr>
          <a:lstStyle/>
          <a:p>
            <a:r>
              <a:rPr lang="en-US" dirty="0">
                <a:latin typeface="Arial"/>
                <a:cs typeface="Arial"/>
              </a:rPr>
              <a:t>Care of Pregnant People with HIV: Preventing Perinatal Transmission</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endParaRPr lang="en-US" dirty="0"/>
          </a:p>
          <a:p>
            <a:endParaRPr lang="en-US" dirty="0"/>
          </a:p>
          <a:p>
            <a:endParaRPr lang="en-US" dirty="0"/>
          </a:p>
          <a:p>
            <a:r>
              <a:rPr lang="en-US" dirty="0"/>
              <a:t>L. Beth Gadkowski MD MPH MS</a:t>
            </a:r>
          </a:p>
          <a:p>
            <a:r>
              <a:rPr lang="en-US" dirty="0"/>
              <a:t>Clinical Associate Professor</a:t>
            </a:r>
          </a:p>
          <a:p>
            <a:r>
              <a:rPr lang="en-US" dirty="0"/>
              <a:t>University of Florida, Gainesville</a:t>
            </a:r>
          </a:p>
          <a:p>
            <a:r>
              <a:rPr lang="en-US" dirty="0"/>
              <a:t>Faculty, North Florida  AETC </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60" y="853178"/>
            <a:ext cx="10515163" cy="648915"/>
          </a:xfrm>
        </p:spPr>
        <p:txBody>
          <a:bodyPr>
            <a:normAutofit fontScale="90000"/>
          </a:bodyPr>
          <a:lstStyle/>
          <a:p>
            <a:pPr algn="ctr"/>
            <a:r>
              <a:rPr lang="en-US" sz="4400" dirty="0"/>
              <a:t>HIV Transmission from Mother to Baby</a:t>
            </a:r>
          </a:p>
        </p:txBody>
      </p:sp>
      <p:sp>
        <p:nvSpPr>
          <p:cNvPr id="3" name="Content Placeholder 2"/>
          <p:cNvSpPr>
            <a:spLocks noGrp="1"/>
          </p:cNvSpPr>
          <p:nvPr>
            <p:ph type="body" sz="quarter" idx="11"/>
          </p:nvPr>
        </p:nvSpPr>
        <p:spPr>
          <a:xfrm>
            <a:off x="3996520" y="1951631"/>
            <a:ext cx="7738280" cy="4326339"/>
          </a:xfrm>
        </p:spPr>
        <p:txBody>
          <a:bodyPr>
            <a:normAutofit fontScale="70000" lnSpcReduction="20000"/>
          </a:bodyPr>
          <a:lstStyle/>
          <a:p>
            <a:r>
              <a:rPr lang="en-US" sz="4000" dirty="0"/>
              <a:t>25% risk of perinatal transmission in absence of therapy</a:t>
            </a:r>
          </a:p>
          <a:p>
            <a:pPr marL="795528" lvl="1" indent="-457200">
              <a:buFont typeface="Arial" panose="020B0604020202020204" pitchFamily="34" charset="0"/>
              <a:buChar char="•"/>
            </a:pPr>
            <a:r>
              <a:rPr lang="en-US" sz="2800" dirty="0"/>
              <a:t>20% before 36 weeks</a:t>
            </a:r>
          </a:p>
          <a:p>
            <a:pPr marL="795528" lvl="1" indent="-457200">
              <a:buFont typeface="Arial" panose="020B0604020202020204" pitchFamily="34" charset="0"/>
              <a:buChar char="•"/>
            </a:pPr>
            <a:r>
              <a:rPr lang="en-US" sz="2800" dirty="0"/>
              <a:t>50% between 36 weeks and delivery</a:t>
            </a:r>
          </a:p>
          <a:p>
            <a:pPr marL="795528" lvl="1" indent="-457200">
              <a:buFont typeface="Arial" panose="020B0604020202020204" pitchFamily="34" charset="0"/>
              <a:buChar char="•"/>
            </a:pPr>
            <a:r>
              <a:rPr lang="en-US" sz="2800" dirty="0"/>
              <a:t>30% active labor and delivery</a:t>
            </a:r>
          </a:p>
          <a:p>
            <a:pPr lvl="1"/>
            <a:endParaRPr lang="en-US" sz="2800" dirty="0"/>
          </a:p>
          <a:p>
            <a:r>
              <a:rPr lang="en-US" sz="4000" dirty="0"/>
              <a:t>Less than 1% risk if </a:t>
            </a:r>
          </a:p>
          <a:p>
            <a:pPr marL="795528" lvl="1" indent="-457200">
              <a:buFont typeface="Arial" panose="020B0604020202020204" pitchFamily="34" charset="0"/>
              <a:buChar char="•"/>
            </a:pPr>
            <a:r>
              <a:rPr lang="en-US" sz="2800" dirty="0"/>
              <a:t>Suppressive antiretroviral therapy (ART) throughout   pregnancy</a:t>
            </a:r>
          </a:p>
          <a:p>
            <a:pPr marL="795528" lvl="1" indent="-457200">
              <a:buFont typeface="Arial" panose="020B0604020202020204" pitchFamily="34" charset="0"/>
              <a:buChar char="•"/>
            </a:pPr>
            <a:r>
              <a:rPr lang="en-US" sz="2800" dirty="0"/>
              <a:t>Postnatal infant antiretroviral prophylaxis</a:t>
            </a:r>
          </a:p>
          <a:p>
            <a:pPr marL="795528" lvl="1" indent="-457200">
              <a:buFont typeface="Arial" panose="020B0604020202020204" pitchFamily="34" charset="0"/>
              <a:buChar char="•"/>
            </a:pPr>
            <a:r>
              <a:rPr lang="en-US" sz="2800" dirty="0"/>
              <a:t>C-section &amp; zidovudine (AZT) if indicated</a:t>
            </a:r>
          </a:p>
          <a:p>
            <a:pPr marL="795528" lvl="1" indent="-457200">
              <a:buFont typeface="Arial" panose="020B0604020202020204" pitchFamily="34" charset="0"/>
              <a:buChar char="•"/>
            </a:pPr>
            <a:r>
              <a:rPr lang="en-US" sz="2800" dirty="0"/>
              <a:t>Avoidance of breastfeeding</a:t>
            </a:r>
          </a:p>
        </p:txBody>
      </p:sp>
      <p:pic>
        <p:nvPicPr>
          <p:cNvPr id="4" name="Content Placeholder 4"/>
          <p:cNvPicPr>
            <a:picLocks noGrp="1" noChangeAspect="1"/>
          </p:cNvPicPr>
          <p:nvPr>
            <p:ph sz="half" idx="4294967295"/>
          </p:nvPr>
        </p:nvPicPr>
        <p:blipFill>
          <a:blip r:embed="rId3"/>
          <a:srcRect t="23975"/>
          <a:stretch/>
        </p:blipFill>
        <p:spPr>
          <a:xfrm>
            <a:off x="457200" y="2487141"/>
            <a:ext cx="3678072" cy="3065463"/>
          </a:xfrm>
          <a:prstGeom prst="rect">
            <a:avLst/>
          </a:prstGeom>
        </p:spPr>
      </p:pic>
      <p:sp>
        <p:nvSpPr>
          <p:cNvPr id="5" name="TextBox 4"/>
          <p:cNvSpPr txBox="1"/>
          <p:nvPr/>
        </p:nvSpPr>
        <p:spPr>
          <a:xfrm>
            <a:off x="6055805" y="6250160"/>
            <a:ext cx="3619709" cy="461665"/>
          </a:xfrm>
          <a:prstGeom prst="rect">
            <a:avLst/>
          </a:prstGeom>
          <a:noFill/>
        </p:spPr>
        <p:txBody>
          <a:bodyPr wrap="none" rtlCol="0">
            <a:spAutoFit/>
          </a:bodyPr>
          <a:lstStyle/>
          <a:p>
            <a:r>
              <a:rPr lang="en-US" sz="1200" dirty="0"/>
              <a:t>Connor EM et al. N Engl J Med.1994;331:1173-80.</a:t>
            </a:r>
          </a:p>
          <a:p>
            <a:r>
              <a:rPr lang="en-US" sz="1200" dirty="0"/>
              <a:t>Kourtis AT et al. JAMA. 2001,285;709-12.</a:t>
            </a:r>
          </a:p>
        </p:txBody>
      </p:sp>
      <p:sp>
        <p:nvSpPr>
          <p:cNvPr id="6" name="Rectangle 5"/>
          <p:cNvSpPr/>
          <p:nvPr/>
        </p:nvSpPr>
        <p:spPr>
          <a:xfrm>
            <a:off x="457200" y="5424844"/>
            <a:ext cx="554182" cy="255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091263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613837"/>
            <a:ext cx="10515163" cy="648915"/>
          </a:xfrm>
        </p:spPr>
        <p:txBody>
          <a:bodyPr>
            <a:noAutofit/>
          </a:bodyPr>
          <a:lstStyle/>
          <a:p>
            <a:pPr algn="ctr"/>
            <a:r>
              <a:rPr lang="en-US" sz="4000" dirty="0"/>
              <a:t>Viral Load During Pregnancy is the Strongest Predictive Factor for Transmission </a:t>
            </a:r>
          </a:p>
        </p:txBody>
      </p:sp>
      <p:sp>
        <p:nvSpPr>
          <p:cNvPr id="3" name="Text Placeholder 2">
            <a:extLst>
              <a:ext uri="{FF2B5EF4-FFF2-40B4-BE49-F238E27FC236}">
                <a16:creationId xmlns:a16="http://schemas.microsoft.com/office/drawing/2014/main" id="{A37DF955-42CA-4EA3-8B71-3B526BB7A913}"/>
              </a:ext>
            </a:extLst>
          </p:cNvPr>
          <p:cNvSpPr>
            <a:spLocks noGrp="1"/>
          </p:cNvSpPr>
          <p:nvPr>
            <p:ph type="body" sz="quarter" idx="11"/>
          </p:nvPr>
        </p:nvSpPr>
        <p:spPr/>
        <p:txBody>
          <a:bodyPr/>
          <a:lstStyle/>
          <a:p>
            <a:endParaRPr lang="en-US" dirty="0"/>
          </a:p>
        </p:txBody>
      </p:sp>
      <p:pic>
        <p:nvPicPr>
          <p:cNvPr id="3074" name="Picture 2" descr="https://www.nejm.org/na101/home/literatum/publisher/mms/journals/content/nejm/1999/nejm_1999.341.issue-6/nejm199908053410602/production/images/img_medium/nejm199908053410602_t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882" y="1850187"/>
            <a:ext cx="7050236" cy="42847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0252" y="6337864"/>
            <a:ext cx="39038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Garcia et al NEJM 1999 PMID 10432324</a:t>
            </a:r>
          </a:p>
        </p:txBody>
      </p:sp>
      <p:sp>
        <p:nvSpPr>
          <p:cNvPr id="5" name="Rectangle 4">
            <a:extLst>
              <a:ext uri="{FF2B5EF4-FFF2-40B4-BE49-F238E27FC236}">
                <a16:creationId xmlns:a16="http://schemas.microsoft.com/office/drawing/2014/main" id="{F4C66E8C-87DD-4419-9031-CA9B86066597}"/>
              </a:ext>
            </a:extLst>
          </p:cNvPr>
          <p:cNvSpPr/>
          <p:nvPr/>
        </p:nvSpPr>
        <p:spPr>
          <a:xfrm>
            <a:off x="3281214" y="3634351"/>
            <a:ext cx="770086" cy="1371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3216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6554C-DF71-41C9-8B10-816712101D38}"/>
              </a:ext>
            </a:extLst>
          </p:cNvPr>
          <p:cNvSpPr>
            <a:spLocks noGrp="1"/>
          </p:cNvSpPr>
          <p:nvPr>
            <p:ph type="title"/>
          </p:nvPr>
        </p:nvSpPr>
        <p:spPr>
          <a:xfrm>
            <a:off x="745116" y="2588341"/>
            <a:ext cx="11013531" cy="1452709"/>
          </a:xfrm>
        </p:spPr>
        <p:txBody>
          <a:bodyPr>
            <a:normAutofit/>
          </a:bodyPr>
          <a:lstStyle/>
          <a:p>
            <a:r>
              <a:rPr lang="en-US" sz="6000" dirty="0"/>
              <a:t>Screening for HIV in Pregnancy</a:t>
            </a:r>
          </a:p>
        </p:txBody>
      </p:sp>
    </p:spTree>
    <p:extLst>
      <p:ext uri="{BB962C8B-B14F-4D97-AF65-F5344CB8AC3E}">
        <p14:creationId xmlns:p14="http://schemas.microsoft.com/office/powerpoint/2010/main" val="355136597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787248"/>
            <a:ext cx="10515163" cy="648915"/>
          </a:xfrm>
        </p:spPr>
        <p:txBody>
          <a:bodyPr anchor="ctr">
            <a:normAutofit/>
          </a:bodyPr>
          <a:lstStyle/>
          <a:p>
            <a:pPr algn="ctr"/>
            <a:r>
              <a:rPr lang="en-US" dirty="0"/>
              <a:t>Screening for HIV</a:t>
            </a:r>
          </a:p>
        </p:txBody>
      </p:sp>
      <p:pic>
        <p:nvPicPr>
          <p:cNvPr id="6" name="Content Placeholder 5">
            <a:extLst>
              <a:ext uri="{FF2B5EF4-FFF2-40B4-BE49-F238E27FC236}">
                <a16:creationId xmlns:a16="http://schemas.microsoft.com/office/drawing/2014/main" id="{3352F2C2-B432-4358-B1FE-50519996192B}"/>
              </a:ext>
            </a:extLst>
          </p:cNvPr>
          <p:cNvPicPr>
            <a:picLocks noGrp="1" noChangeAspect="1"/>
          </p:cNvPicPr>
          <p:nvPr>
            <p:ph sz="half" idx="4294967295"/>
          </p:nvPr>
        </p:nvPicPr>
        <p:blipFill>
          <a:blip r:embed="rId3"/>
          <a:stretch>
            <a:fillRect/>
          </a:stretch>
        </p:blipFill>
        <p:spPr>
          <a:xfrm>
            <a:off x="777922" y="2381813"/>
            <a:ext cx="3876675" cy="2505075"/>
          </a:xfrm>
          <a:prstGeom prst="rect">
            <a:avLst/>
          </a:prstGeom>
        </p:spPr>
      </p:pic>
      <p:graphicFrame>
        <p:nvGraphicFramePr>
          <p:cNvPr id="5" name="Content Placeholder 2">
            <a:extLst>
              <a:ext uri="{FF2B5EF4-FFF2-40B4-BE49-F238E27FC236}">
                <a16:creationId xmlns:a16="http://schemas.microsoft.com/office/drawing/2014/main" id="{1AEBCC23-D391-BF2D-CBB9-AAA3DDABFC9A}"/>
              </a:ext>
            </a:extLst>
          </p:cNvPr>
          <p:cNvGraphicFramePr>
            <a:graphicFrameLocks noGrp="1"/>
          </p:cNvGraphicFramePr>
          <p:nvPr>
            <p:ph sz="half" idx="4294967295"/>
            <p:extLst>
              <p:ext uri="{D42A27DB-BD31-4B8C-83A1-F6EECF244321}">
                <p14:modId xmlns:p14="http://schemas.microsoft.com/office/powerpoint/2010/main" val="735629953"/>
              </p:ext>
            </p:extLst>
          </p:nvPr>
        </p:nvGraphicFramePr>
        <p:xfrm>
          <a:off x="5754414" y="1608510"/>
          <a:ext cx="5384800" cy="4430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BA8BDAF2-9330-4C3B-A61A-5D962BE7F69F}"/>
              </a:ext>
            </a:extLst>
          </p:cNvPr>
          <p:cNvSpPr txBox="1"/>
          <p:nvPr/>
        </p:nvSpPr>
        <p:spPr>
          <a:xfrm>
            <a:off x="1259284" y="5104537"/>
            <a:ext cx="3712368" cy="553998"/>
          </a:xfrm>
          <a:prstGeom prst="rect">
            <a:avLst/>
          </a:prstGeom>
          <a:noFill/>
        </p:spPr>
        <p:txBody>
          <a:bodyPr wrap="square">
            <a:spAutoFit/>
          </a:bodyPr>
          <a:lstStyle/>
          <a:p>
            <a:r>
              <a:rPr lang="en-US" sz="1000" dirty="0"/>
              <a:t>https://www.clinicaladvisor.com/home/topics/hiv-aids-information-center/hiv-screening-at-25-years-optimal-for-outcomes-cost/</a:t>
            </a:r>
          </a:p>
        </p:txBody>
      </p:sp>
      <p:sp>
        <p:nvSpPr>
          <p:cNvPr id="8" name="TextBox 7">
            <a:extLst>
              <a:ext uri="{FF2B5EF4-FFF2-40B4-BE49-F238E27FC236}">
                <a16:creationId xmlns:a16="http://schemas.microsoft.com/office/drawing/2014/main" id="{27AE08CD-641A-4C01-80AD-C9D1B2E0B0AD}"/>
              </a:ext>
            </a:extLst>
          </p:cNvPr>
          <p:cNvSpPr txBox="1"/>
          <p:nvPr/>
        </p:nvSpPr>
        <p:spPr>
          <a:xfrm>
            <a:off x="4170310" y="6419911"/>
            <a:ext cx="3444982" cy="646331"/>
          </a:xfrm>
          <a:prstGeom prst="rect">
            <a:avLst/>
          </a:prstGeom>
          <a:noFill/>
        </p:spPr>
        <p:txBody>
          <a:bodyPr wrap="none" rtlCol="0">
            <a:spAutoFit/>
          </a:bodyPr>
          <a:lstStyle/>
          <a:p>
            <a:r>
              <a:rPr lang="en-US" sz="1200" dirty="0">
                <a:solidFill>
                  <a:schemeClr val="bg1"/>
                </a:solidFill>
              </a:rPr>
              <a:t>https://clinicalinfo.hiv.gov/en/guidelines/perinatal</a:t>
            </a:r>
          </a:p>
          <a:p>
            <a:endParaRPr lang="en-US" dirty="0"/>
          </a:p>
        </p:txBody>
      </p:sp>
    </p:spTree>
    <p:extLst>
      <p:ext uri="{BB962C8B-B14F-4D97-AF65-F5344CB8AC3E}">
        <p14:creationId xmlns:p14="http://schemas.microsoft.com/office/powerpoint/2010/main" val="127028726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C416-3238-D442-0A4A-59098E85DA52}"/>
              </a:ext>
            </a:extLst>
          </p:cNvPr>
          <p:cNvSpPr>
            <a:spLocks noGrp="1"/>
          </p:cNvSpPr>
          <p:nvPr>
            <p:ph type="title"/>
          </p:nvPr>
        </p:nvSpPr>
        <p:spPr>
          <a:xfrm>
            <a:off x="623459" y="912352"/>
            <a:ext cx="10515163" cy="648915"/>
          </a:xfrm>
        </p:spPr>
        <p:txBody>
          <a:bodyPr>
            <a:normAutofit fontScale="90000"/>
          </a:bodyPr>
          <a:lstStyle/>
          <a:p>
            <a:r>
              <a:rPr lang="en-US" dirty="0"/>
              <a:t>Missed Opportunities for HIV Prevention in Perinatal Care Settings in the United States</a:t>
            </a:r>
          </a:p>
        </p:txBody>
      </p:sp>
      <p:sp>
        <p:nvSpPr>
          <p:cNvPr id="6" name="Text Placeholder 5">
            <a:extLst>
              <a:ext uri="{FF2B5EF4-FFF2-40B4-BE49-F238E27FC236}">
                <a16:creationId xmlns:a16="http://schemas.microsoft.com/office/drawing/2014/main" id="{1B200455-CAD7-600C-D8F6-A88D2A743E78}"/>
              </a:ext>
            </a:extLst>
          </p:cNvPr>
          <p:cNvSpPr>
            <a:spLocks noGrp="1"/>
          </p:cNvSpPr>
          <p:nvPr>
            <p:ph type="body" sz="quarter" idx="11"/>
          </p:nvPr>
        </p:nvSpPr>
        <p:spPr>
          <a:xfrm>
            <a:off x="937949" y="2184327"/>
            <a:ext cx="6063352" cy="3761321"/>
          </a:xfrm>
        </p:spPr>
        <p:txBody>
          <a:bodyPr/>
          <a:lstStyle/>
          <a:p>
            <a:r>
              <a:rPr lang="en-US" dirty="0"/>
              <a:t>HIV risk awareness among women is low</a:t>
            </a:r>
          </a:p>
          <a:p>
            <a:r>
              <a:rPr lang="en-US" dirty="0"/>
              <a:t>HIV risk for women is challenging to identify and define in clinical practice </a:t>
            </a:r>
          </a:p>
          <a:p>
            <a:r>
              <a:rPr lang="en-US" dirty="0"/>
              <a:t>Partner testing is not routine </a:t>
            </a:r>
          </a:p>
          <a:p>
            <a:r>
              <a:rPr lang="en-US" dirty="0"/>
              <a:t>Pre-exposure prophylaxis remains underutilized, especially during pregnancy and breastfeeding </a:t>
            </a:r>
          </a:p>
        </p:txBody>
      </p:sp>
      <p:sp>
        <p:nvSpPr>
          <p:cNvPr id="5" name="Date Placeholder 4">
            <a:extLst>
              <a:ext uri="{FF2B5EF4-FFF2-40B4-BE49-F238E27FC236}">
                <a16:creationId xmlns:a16="http://schemas.microsoft.com/office/drawing/2014/main" id="{0C09EB0B-D0CA-6F5C-FAB8-0B05829644BD}"/>
              </a:ext>
            </a:extLst>
          </p:cNvPr>
          <p:cNvSpPr>
            <a:spLocks noGrp="1"/>
          </p:cNvSpPr>
          <p:nvPr>
            <p:ph type="dt" sz="half" idx="2"/>
          </p:nvPr>
        </p:nvSpPr>
        <p:spPr/>
        <p:txBody>
          <a:bodyPr/>
          <a:lstStyle/>
          <a:p>
            <a:fld id="{D90A14F4-0CE7-440D-A9AD-AE6DF60A6C88}" type="datetime4">
              <a:rPr lang="en-US" smtClean="0"/>
              <a:t>March 5, 2026</a:t>
            </a:fld>
            <a:endParaRPr lang="en-US" dirty="0"/>
          </a:p>
        </p:txBody>
      </p:sp>
      <p:sp>
        <p:nvSpPr>
          <p:cNvPr id="3" name="TextBox 2">
            <a:extLst>
              <a:ext uri="{FF2B5EF4-FFF2-40B4-BE49-F238E27FC236}">
                <a16:creationId xmlns:a16="http://schemas.microsoft.com/office/drawing/2014/main" id="{85B9F5DE-C909-E810-1DEF-BEA351F37F12}"/>
              </a:ext>
            </a:extLst>
          </p:cNvPr>
          <p:cNvSpPr txBox="1"/>
          <p:nvPr/>
        </p:nvSpPr>
        <p:spPr>
          <a:xfrm>
            <a:off x="3665586" y="6280951"/>
            <a:ext cx="6701051" cy="307777"/>
          </a:xfrm>
          <a:prstGeom prst="rect">
            <a:avLst/>
          </a:prstGeom>
          <a:noFill/>
        </p:spPr>
        <p:txBody>
          <a:bodyPr wrap="square" rtlCol="0">
            <a:spAutoFit/>
          </a:bodyPr>
          <a:lstStyle/>
          <a:p>
            <a:r>
              <a:rPr lang="en-US" sz="1400" dirty="0"/>
              <a:t>Pollock et al. (2021) Front Reprod Health 3:1-7  </a:t>
            </a:r>
          </a:p>
        </p:txBody>
      </p:sp>
      <p:pic>
        <p:nvPicPr>
          <p:cNvPr id="4" name="Picture 3">
            <a:extLst>
              <a:ext uri="{FF2B5EF4-FFF2-40B4-BE49-F238E27FC236}">
                <a16:creationId xmlns:a16="http://schemas.microsoft.com/office/drawing/2014/main" id="{19D3A546-DE51-866D-19F1-95959D182BE2}"/>
              </a:ext>
            </a:extLst>
          </p:cNvPr>
          <p:cNvPicPr>
            <a:picLocks noChangeAspect="1"/>
          </p:cNvPicPr>
          <p:nvPr/>
        </p:nvPicPr>
        <p:blipFill>
          <a:blip r:embed="rId3"/>
          <a:stretch>
            <a:fillRect/>
          </a:stretch>
        </p:blipFill>
        <p:spPr>
          <a:xfrm>
            <a:off x="7016112" y="1561267"/>
            <a:ext cx="4968671" cy="4432176"/>
          </a:xfrm>
          <a:prstGeom prst="rect">
            <a:avLst/>
          </a:prstGeom>
        </p:spPr>
      </p:pic>
    </p:spTree>
    <p:extLst>
      <p:ext uri="{BB962C8B-B14F-4D97-AF65-F5344CB8AC3E}">
        <p14:creationId xmlns:p14="http://schemas.microsoft.com/office/powerpoint/2010/main" val="224905377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CCE87C5-FC67-40D8-4A67-05A74FF639AC}"/>
              </a:ext>
            </a:extLst>
          </p:cNvPr>
          <p:cNvSpPr>
            <a:spLocks noGrp="1"/>
          </p:cNvSpPr>
          <p:nvPr>
            <p:ph type="title"/>
          </p:nvPr>
        </p:nvSpPr>
        <p:spPr/>
        <p:txBody>
          <a:bodyPr/>
          <a:lstStyle/>
          <a:p>
            <a:r>
              <a:rPr lang="en-US" dirty="0"/>
              <a:t>Pre-exposure Prophylaxis (PrEP)</a:t>
            </a:r>
          </a:p>
        </p:txBody>
      </p:sp>
      <p:sp>
        <p:nvSpPr>
          <p:cNvPr id="13" name="Content Placeholder 3">
            <a:extLst>
              <a:ext uri="{FF2B5EF4-FFF2-40B4-BE49-F238E27FC236}">
                <a16:creationId xmlns:a16="http://schemas.microsoft.com/office/drawing/2014/main" id="{511AAB82-06BC-8541-CED9-AC5E84AFDE69}"/>
              </a:ext>
            </a:extLst>
          </p:cNvPr>
          <p:cNvSpPr>
            <a:spLocks noGrp="1"/>
          </p:cNvSpPr>
          <p:nvPr>
            <p:ph type="body" sz="quarter" idx="11"/>
          </p:nvPr>
        </p:nvSpPr>
        <p:spPr>
          <a:xfrm>
            <a:off x="344591" y="2003342"/>
            <a:ext cx="6868570" cy="4223197"/>
          </a:xfrm>
        </p:spPr>
        <p:txBody>
          <a:bodyPr>
            <a:normAutofit lnSpcReduction="10000"/>
          </a:bodyPr>
          <a:lstStyle/>
          <a:p>
            <a:r>
              <a:rPr lang="en-US" sz="2400" dirty="0"/>
              <a:t>Tenofovir disoproxil fumarate/emtricitabine (TDF/FTC) is the only FDA-approved PrEP option with known safely and efficacy data during pregnancy and breastfeeding</a:t>
            </a:r>
          </a:p>
          <a:p>
            <a:endParaRPr lang="en-US" sz="2400" dirty="0"/>
          </a:p>
          <a:p>
            <a:pPr marL="400050" marR="0" lvl="0" indent="-342900" algn="l" defTabSz="1218895" rtl="0" eaLnBrk="1" fontAlgn="auto" latinLnBrk="0" hangingPunct="1">
              <a:lnSpc>
                <a:spcPct val="90000"/>
              </a:lnSpc>
              <a:spcBef>
                <a:spcPts val="0"/>
              </a:spcBef>
              <a:spcAft>
                <a:spcPts val="800"/>
              </a:spcAft>
              <a:buClr>
                <a:srgbClr val="D6201A"/>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HPTN 084 OLE showed consistent maternal and pregnancy outcomes in women using cabotegravir-LA for PrEP vs TDF/FTC</a:t>
            </a:r>
          </a:p>
          <a:p>
            <a:pPr marL="57150" marR="0" lvl="0" indent="0" algn="l" defTabSz="1218895" rtl="0" eaLnBrk="1" fontAlgn="auto" latinLnBrk="0" hangingPunct="1">
              <a:lnSpc>
                <a:spcPct val="90000"/>
              </a:lnSpc>
              <a:spcBef>
                <a:spcPts val="0"/>
              </a:spcBef>
              <a:spcAft>
                <a:spcPts val="800"/>
              </a:spcAft>
              <a:buClr>
                <a:srgbClr val="D6201A"/>
              </a:buClr>
              <a:buSzTx/>
              <a:buNone/>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 </a:t>
            </a:r>
          </a:p>
          <a:p>
            <a:pPr marL="400050" marR="0" lvl="0" indent="-342900" algn="l" defTabSz="1218895" rtl="0" eaLnBrk="1" fontAlgn="auto" latinLnBrk="0" hangingPunct="1">
              <a:lnSpc>
                <a:spcPct val="90000"/>
              </a:lnSpc>
              <a:spcBef>
                <a:spcPts val="0"/>
              </a:spcBef>
              <a:spcAft>
                <a:spcPts val="800"/>
              </a:spcAft>
              <a:buClr>
                <a:srgbClr val="D6201A"/>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rPr>
              <a:t>PURPOSE 1 study showed safety of Lenacapavir in pregnancy, breastfeeding</a:t>
            </a:r>
          </a:p>
          <a:p>
            <a:endParaRPr lang="en-US" sz="2600" dirty="0"/>
          </a:p>
          <a:p>
            <a:endParaRPr lang="en-US" sz="2600" dirty="0"/>
          </a:p>
          <a:p>
            <a:endParaRPr lang="en-US" dirty="0"/>
          </a:p>
        </p:txBody>
      </p:sp>
      <p:pic>
        <p:nvPicPr>
          <p:cNvPr id="8" name="Picture 7" descr="A poster of a syringe and pills&#10;&#10;Description automatically generated">
            <a:extLst>
              <a:ext uri="{FF2B5EF4-FFF2-40B4-BE49-F238E27FC236}">
                <a16:creationId xmlns:a16="http://schemas.microsoft.com/office/drawing/2014/main" id="{50981E4B-5D8B-4586-654A-827C40EDD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212" y="1162570"/>
            <a:ext cx="4223197" cy="4223197"/>
          </a:xfrm>
          <a:prstGeom prst="rect">
            <a:avLst/>
          </a:prstGeom>
        </p:spPr>
      </p:pic>
      <p:sp>
        <p:nvSpPr>
          <p:cNvPr id="3" name="TextBox 2">
            <a:extLst>
              <a:ext uri="{FF2B5EF4-FFF2-40B4-BE49-F238E27FC236}">
                <a16:creationId xmlns:a16="http://schemas.microsoft.com/office/drawing/2014/main" id="{E2853E4E-6AED-760B-20B7-5094F705A704}"/>
              </a:ext>
            </a:extLst>
          </p:cNvPr>
          <p:cNvSpPr txBox="1"/>
          <p:nvPr/>
        </p:nvSpPr>
        <p:spPr>
          <a:xfrm>
            <a:off x="3791652" y="6226539"/>
            <a:ext cx="7254070" cy="584775"/>
          </a:xfrm>
          <a:prstGeom prst="rect">
            <a:avLst/>
          </a:prstGeom>
          <a:noFill/>
        </p:spPr>
        <p:txBody>
          <a:bodyPr wrap="square" rtlCol="0">
            <a:spAutoFit/>
          </a:bodyPr>
          <a:lstStyle/>
          <a:p>
            <a:r>
              <a:rPr lang="en-US" sz="1600" dirty="0"/>
              <a:t>Delany-Moretlwe S et al. IAS 7/24/2024</a:t>
            </a:r>
          </a:p>
          <a:p>
            <a:r>
              <a:rPr lang="en-US" sz="1600" dirty="0"/>
              <a:t>Bekker LG et al. IAS, abstract OAC0505, 2025</a:t>
            </a:r>
          </a:p>
        </p:txBody>
      </p:sp>
    </p:spTree>
    <p:extLst>
      <p:ext uri="{BB962C8B-B14F-4D97-AF65-F5344CB8AC3E}">
        <p14:creationId xmlns:p14="http://schemas.microsoft.com/office/powerpoint/2010/main" val="27021950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046" y="2621741"/>
            <a:ext cx="5704552" cy="648915"/>
          </a:xfrm>
        </p:spPr>
        <p:txBody>
          <a:bodyPr>
            <a:normAutofit fontScale="90000"/>
          </a:bodyPr>
          <a:lstStyle/>
          <a:p>
            <a:pPr algn="ctr"/>
            <a:r>
              <a:rPr lang="en-US" sz="5400" dirty="0"/>
              <a:t>Care for the Pregnant Person with HIV</a:t>
            </a:r>
          </a:p>
        </p:txBody>
      </p:sp>
    </p:spTree>
    <p:extLst>
      <p:ext uri="{BB962C8B-B14F-4D97-AF65-F5344CB8AC3E}">
        <p14:creationId xmlns:p14="http://schemas.microsoft.com/office/powerpoint/2010/main" val="97576265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4F2F9C-B595-44EF-A7A5-8E46D710ACDF}"/>
              </a:ext>
            </a:extLst>
          </p:cNvPr>
          <p:cNvSpPr/>
          <p:nvPr/>
        </p:nvSpPr>
        <p:spPr>
          <a:xfrm>
            <a:off x="3145548" y="5865644"/>
            <a:ext cx="5470985" cy="830997"/>
          </a:xfrm>
          <a:prstGeom prst="rect">
            <a:avLst/>
          </a:prstGeom>
        </p:spPr>
        <p:txBody>
          <a:bodyPr wrap="non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hlinkClick r:id="rId3"/>
              </a:rPr>
              <a:t>https://clinicalinfo.hiv.gov/en/guidelines</a:t>
            </a:r>
            <a:endParaRPr kumimoji="0" lang="en-US" sz="24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Last update: June 12, 2025 </a:t>
            </a:r>
          </a:p>
        </p:txBody>
      </p:sp>
      <p:pic>
        <p:nvPicPr>
          <p:cNvPr id="8" name="Picture 7">
            <a:extLst>
              <a:ext uri="{FF2B5EF4-FFF2-40B4-BE49-F238E27FC236}">
                <a16:creationId xmlns:a16="http://schemas.microsoft.com/office/drawing/2014/main" id="{BB20ED31-3883-4732-B747-2B3C70C36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40" y="779118"/>
            <a:ext cx="1905000" cy="1495425"/>
          </a:xfrm>
          <a:prstGeom prst="rect">
            <a:avLst/>
          </a:prstGeom>
        </p:spPr>
      </p:pic>
      <p:pic>
        <p:nvPicPr>
          <p:cNvPr id="2" name="Picture 1">
            <a:extLst>
              <a:ext uri="{FF2B5EF4-FFF2-40B4-BE49-F238E27FC236}">
                <a16:creationId xmlns:a16="http://schemas.microsoft.com/office/drawing/2014/main" id="{BF021652-EFDE-4389-925B-F403394C0E7C}"/>
              </a:ext>
            </a:extLst>
          </p:cNvPr>
          <p:cNvPicPr>
            <a:picLocks noChangeAspect="1"/>
          </p:cNvPicPr>
          <p:nvPr/>
        </p:nvPicPr>
        <p:blipFill>
          <a:blip r:embed="rId5"/>
          <a:stretch>
            <a:fillRect/>
          </a:stretch>
        </p:blipFill>
        <p:spPr>
          <a:xfrm>
            <a:off x="3315975" y="873186"/>
            <a:ext cx="4684016" cy="4992458"/>
          </a:xfrm>
          <a:prstGeom prst="rect">
            <a:avLst/>
          </a:prstGeom>
        </p:spPr>
      </p:pic>
      <p:pic>
        <p:nvPicPr>
          <p:cNvPr id="3" name="Picture 2">
            <a:extLst>
              <a:ext uri="{FF2B5EF4-FFF2-40B4-BE49-F238E27FC236}">
                <a16:creationId xmlns:a16="http://schemas.microsoft.com/office/drawing/2014/main" id="{6932D512-4FFB-4C0A-9B0D-CA72BDF6D31B}"/>
              </a:ext>
            </a:extLst>
          </p:cNvPr>
          <p:cNvPicPr>
            <a:picLocks noChangeAspect="1"/>
          </p:cNvPicPr>
          <p:nvPr/>
        </p:nvPicPr>
        <p:blipFill>
          <a:blip r:embed="rId6"/>
          <a:stretch>
            <a:fillRect/>
          </a:stretch>
        </p:blipFill>
        <p:spPr>
          <a:xfrm>
            <a:off x="8876026" y="1624013"/>
            <a:ext cx="2918188" cy="2918188"/>
          </a:xfrm>
          <a:prstGeom prst="rect">
            <a:avLst/>
          </a:prstGeom>
        </p:spPr>
      </p:pic>
    </p:spTree>
    <p:extLst>
      <p:ext uri="{BB962C8B-B14F-4D97-AF65-F5344CB8AC3E}">
        <p14:creationId xmlns:p14="http://schemas.microsoft.com/office/powerpoint/2010/main" val="304722150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Perinatal Antiretroviral Therapy</a:t>
            </a:r>
          </a:p>
        </p:txBody>
      </p:sp>
      <p:sp>
        <p:nvSpPr>
          <p:cNvPr id="3" name="Content Placeholder 2"/>
          <p:cNvSpPr>
            <a:spLocks noGrp="1"/>
          </p:cNvSpPr>
          <p:nvPr>
            <p:ph type="body" sz="quarter" idx="11"/>
          </p:nvPr>
        </p:nvSpPr>
        <p:spPr/>
        <p:txBody>
          <a:bodyPr>
            <a:normAutofit lnSpcReduction="10000"/>
          </a:bodyPr>
          <a:lstStyle/>
          <a:p>
            <a:r>
              <a:rPr lang="en-US" dirty="0"/>
              <a:t>Start as soon as possible</a:t>
            </a:r>
          </a:p>
          <a:p>
            <a:pPr marL="1062894" lvl="1" indent="-514350">
              <a:buFont typeface="+mj-lt"/>
              <a:buAutoNum type="arabicPeriod"/>
            </a:pPr>
            <a:r>
              <a:rPr lang="en-US" dirty="0"/>
              <a:t>Earlier viral suppression = reduced risk of transmission to the fetus</a:t>
            </a:r>
          </a:p>
          <a:p>
            <a:pPr marL="1062894" lvl="1" indent="-514350">
              <a:buFont typeface="+mj-lt"/>
              <a:buAutoNum type="arabicPeriod"/>
            </a:pPr>
            <a:r>
              <a:rPr lang="en-US" dirty="0"/>
              <a:t>Modify therapy later if needed</a:t>
            </a:r>
          </a:p>
          <a:p>
            <a:pPr marL="1062894" lvl="1" indent="-514350">
              <a:buFont typeface="+mj-lt"/>
              <a:buAutoNum type="arabicPeriod"/>
            </a:pPr>
            <a:r>
              <a:rPr lang="en-US" b="1" dirty="0"/>
              <a:t>Goal</a:t>
            </a:r>
            <a:r>
              <a:rPr lang="en-US" dirty="0"/>
              <a:t>: Maintain HIV viral load level below the limit of detection during and after pregnancy</a:t>
            </a:r>
          </a:p>
          <a:p>
            <a:pPr marL="1062894" lvl="1" indent="-514350">
              <a:buFont typeface="+mj-lt"/>
              <a:buAutoNum type="arabicPeriod"/>
            </a:pPr>
            <a:r>
              <a:rPr lang="en-US" dirty="0"/>
              <a:t>“PrEP” for the fetus</a:t>
            </a:r>
          </a:p>
        </p:txBody>
      </p:sp>
      <p:sp>
        <p:nvSpPr>
          <p:cNvPr id="4" name="Rectangle 3">
            <a:extLst>
              <a:ext uri="{FF2B5EF4-FFF2-40B4-BE49-F238E27FC236}">
                <a16:creationId xmlns:a16="http://schemas.microsoft.com/office/drawing/2014/main" id="{ED488791-FC61-447B-A6F3-87EB5C379B22}"/>
              </a:ext>
            </a:extLst>
          </p:cNvPr>
          <p:cNvSpPr/>
          <p:nvPr/>
        </p:nvSpPr>
        <p:spPr>
          <a:xfrm>
            <a:off x="2425700" y="6302802"/>
            <a:ext cx="9766300" cy="307777"/>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https://clinicalinfo.hiv.gov/sites/default/files/guidelines/documents/PerinatalGL.pdf</a:t>
            </a:r>
          </a:p>
        </p:txBody>
      </p:sp>
    </p:spTree>
    <p:extLst>
      <p:ext uri="{BB962C8B-B14F-4D97-AF65-F5344CB8AC3E}">
        <p14:creationId xmlns:p14="http://schemas.microsoft.com/office/powerpoint/2010/main" val="259360197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60" y="1162570"/>
            <a:ext cx="10515163" cy="648915"/>
          </a:xfrm>
        </p:spPr>
        <p:txBody>
          <a:bodyPr vert="horz" lIns="91440" tIns="45720" rIns="91440" bIns="45720" rtlCol="0" anchor="t">
            <a:normAutofit/>
          </a:bodyPr>
          <a:lstStyle/>
          <a:p>
            <a:r>
              <a:rPr lang="en-US" sz="3600" kern="1200" dirty="0">
                <a:latin typeface="+mj-lt"/>
                <a:ea typeface="+mj-ea"/>
                <a:cs typeface="Arial" pitchFamily="34" charset="0"/>
              </a:rPr>
              <a:t>French Perinatal Cohort: Update</a:t>
            </a:r>
          </a:p>
        </p:txBody>
      </p:sp>
      <p:sp>
        <p:nvSpPr>
          <p:cNvPr id="3" name="Content Placeholder 2"/>
          <p:cNvSpPr>
            <a:spLocks noGrp="1"/>
          </p:cNvSpPr>
          <p:nvPr>
            <p:ph type="body" sz="quarter" idx="11"/>
          </p:nvPr>
        </p:nvSpPr>
        <p:spPr>
          <a:xfrm>
            <a:off x="624051" y="2049031"/>
            <a:ext cx="10025192" cy="2986086"/>
          </a:xfrm>
        </p:spPr>
        <p:txBody>
          <a:bodyPr vert="horz" lIns="121899" tIns="60949" rIns="121899" bIns="60949" rtlCol="0">
            <a:normAutofit/>
          </a:bodyPr>
          <a:lstStyle/>
          <a:p>
            <a:pPr marL="456565" indent="-304165"/>
            <a:r>
              <a:rPr lang="en-US" sz="3200" dirty="0"/>
              <a:t>14630 HIV-infected mother-infant pairs</a:t>
            </a:r>
          </a:p>
          <a:p>
            <a:pPr marL="456565" indent="-304165"/>
            <a:r>
              <a:rPr lang="en-US" sz="3200" dirty="0"/>
              <a:t>2000 to 2017</a:t>
            </a:r>
          </a:p>
          <a:p>
            <a:pPr marL="456565" indent="-304165"/>
            <a:r>
              <a:rPr lang="en-US" sz="3200" dirty="0"/>
              <a:t>Pregnant people received ART, delivered live-born children with determined HIV status, and did not breastfeed</a:t>
            </a:r>
          </a:p>
          <a:p>
            <a:pPr marL="456565" indent="-304165"/>
            <a:endParaRPr lang="en-US" dirty="0"/>
          </a:p>
        </p:txBody>
      </p:sp>
      <p:sp>
        <p:nvSpPr>
          <p:cNvPr id="5" name="TextBox 4">
            <a:extLst>
              <a:ext uri="{FF2B5EF4-FFF2-40B4-BE49-F238E27FC236}">
                <a16:creationId xmlns:a16="http://schemas.microsoft.com/office/drawing/2014/main" id="{D225A704-9398-413A-AFD1-7B4917EEA2DC}"/>
              </a:ext>
            </a:extLst>
          </p:cNvPr>
          <p:cNvSpPr txBox="1"/>
          <p:nvPr/>
        </p:nvSpPr>
        <p:spPr>
          <a:xfrm>
            <a:off x="6016605" y="2049029"/>
            <a:ext cx="5172786" cy="2986087"/>
          </a:xfrm>
          <a:prstGeom prst="rect">
            <a:avLst/>
          </a:prstGeom>
        </p:spPr>
        <p:txBody>
          <a:bodyPr rtlCol="0">
            <a:normAutofit/>
          </a:bodyPr>
          <a:lstStyle/>
          <a:p>
            <a:pPr marL="342900" marR="0" lvl="0" indent="-342900" algn="l" defTabSz="1218895" rtl="0" eaLnBrk="1" fontAlgn="auto" latinLnBrk="0" hangingPunct="1">
              <a:lnSpc>
                <a:spcPct val="100000"/>
              </a:lnSpc>
              <a:spcBef>
                <a:spcPts val="0"/>
              </a:spcBef>
              <a:spcAft>
                <a:spcPts val="800"/>
              </a:spcAft>
              <a:buClr>
                <a:srgbClr val="D6201A"/>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endParaRPr>
          </a:p>
        </p:txBody>
      </p:sp>
      <p:sp>
        <p:nvSpPr>
          <p:cNvPr id="10" name="Date Placeholder 4">
            <a:extLst>
              <a:ext uri="{FF2B5EF4-FFF2-40B4-BE49-F238E27FC236}">
                <a16:creationId xmlns:a16="http://schemas.microsoft.com/office/drawing/2014/main" id="{E1EEDA10-A298-3B38-79FD-E70B9A760B98}"/>
              </a:ext>
            </a:extLst>
          </p:cNvPr>
          <p:cNvSpPr>
            <a:spLocks noGrp="1"/>
          </p:cNvSpPr>
          <p:nvPr>
            <p:ph type="dt" sz="half" idx="2"/>
          </p:nvPr>
        </p:nvSpPr>
        <p:spPr>
          <a:xfrm>
            <a:off x="623459" y="6356351"/>
            <a:ext cx="2743915" cy="365125"/>
          </a:xfrm>
        </p:spPr>
        <p:txBody>
          <a:bodyPr/>
          <a:lstStyle/>
          <a:p>
            <a:pPr marL="0" marR="0" lvl="0" indent="0" algn="l" defTabSz="609493" rtl="0" eaLnBrk="1" fontAlgn="auto" latinLnBrk="0" hangingPunct="1">
              <a:lnSpc>
                <a:spcPct val="100000"/>
              </a:lnSpc>
              <a:spcBef>
                <a:spcPts val="0"/>
              </a:spcBef>
              <a:spcAft>
                <a:spcPts val="600"/>
              </a:spcAft>
              <a:buClrTx/>
              <a:buSzTx/>
              <a:buFontTx/>
              <a:buNone/>
              <a:tabLst/>
              <a:defRPr/>
            </a:pPr>
            <a:fld id="{D90A14F4-0CE7-440D-A9AD-AE6DF60A6C88}" type="datetime4">
              <a:rPr kumimoji="0" lang="en-US" sz="1200" b="0" i="0" u="none" strike="noStrike" kern="1200" cap="none" spc="0" normalizeH="0" baseline="0" noProof="0" smtClean="0">
                <a:ln>
                  <a:noFill/>
                </a:ln>
                <a:solidFill>
                  <a:srgbClr val="222222">
                    <a:tint val="75000"/>
                  </a:srgbClr>
                </a:solidFill>
                <a:effectLst/>
                <a:uLnTx/>
                <a:uFillTx/>
                <a:latin typeface="Arial" panose="020B0604020202020204"/>
                <a:ea typeface="+mn-ea"/>
                <a:cs typeface="+mn-cs"/>
              </a:rPr>
              <a:pPr marL="0" marR="0" lvl="0" indent="0" algn="l" defTabSz="609493" rtl="0" eaLnBrk="1" fontAlgn="auto" latinLnBrk="0" hangingPunct="1">
                <a:lnSpc>
                  <a:spcPct val="100000"/>
                </a:lnSpc>
                <a:spcBef>
                  <a:spcPts val="0"/>
                </a:spcBef>
                <a:spcAft>
                  <a:spcPts val="600"/>
                </a:spcAft>
                <a:buClrTx/>
                <a:buSzTx/>
                <a:buFontTx/>
                <a:buNone/>
                <a:tabLst/>
                <a:defRPr/>
              </a:pPr>
              <a:t>March 5, 2026</a:t>
            </a:fld>
            <a:endParaRPr kumimoji="0" lang="en-US" sz="1200" b="0" i="0" u="none" strike="noStrike" kern="1200" cap="none" spc="0" normalizeH="0" baseline="0" noProof="0" dirty="0">
              <a:ln>
                <a:noFill/>
              </a:ln>
              <a:solidFill>
                <a:srgbClr val="222222">
                  <a:tint val="75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74A95B6-7339-9DE3-14CB-579440D3BB64}"/>
              </a:ext>
            </a:extLst>
          </p:cNvPr>
          <p:cNvSpPr txBox="1"/>
          <p:nvPr/>
        </p:nvSpPr>
        <p:spPr>
          <a:xfrm>
            <a:off x="1702191" y="5683348"/>
            <a:ext cx="6780627" cy="464234"/>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17CF36C-D384-E718-A13B-9EAD2DF99EFA}"/>
              </a:ext>
            </a:extLst>
          </p:cNvPr>
          <p:cNvSpPr txBox="1"/>
          <p:nvPr/>
        </p:nvSpPr>
        <p:spPr>
          <a:xfrm>
            <a:off x="3683001" y="5257798"/>
            <a:ext cx="7737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22222"/>
                </a:solidFill>
                <a:effectLst/>
                <a:uLnTx/>
                <a:uFillTx/>
                <a:latin typeface="Arial" panose="020B0604020202020204"/>
                <a:ea typeface="+mn-ea"/>
                <a:cs typeface="+mn-cs"/>
              </a:rPr>
              <a:t>Sibiude et al. CID 2023:76 (1 February) </a:t>
            </a:r>
          </a:p>
        </p:txBody>
      </p:sp>
    </p:spTree>
    <p:extLst>
      <p:ext uri="{BB962C8B-B14F-4D97-AF65-F5344CB8AC3E}">
        <p14:creationId xmlns:p14="http://schemas.microsoft.com/office/powerpoint/2010/main" val="371369149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buClr>
                <a:srgbClr val="D6201A"/>
              </a:buClr>
              <a:buFont typeface="Wingdings" charset="2"/>
              <a:buChar char="§"/>
              <a:defRPr/>
            </a:pPr>
            <a:r>
              <a:rPr lang="en-US" sz="1800" i="1" dirty="0">
                <a:latin typeface="Arial"/>
                <a:sym typeface="Arial"/>
              </a:rPr>
              <a:t>This program is supported by the Health Resources and Services Administration (HRSA) of the U.S. Department of Health and Human Services (HHS) under grant number TR7HA53203-01-00 as part of an award totaling $5.7m. The contents are those of the author(s) and do not necessarily represent the official views of, nor an endorsement, by HRSA, HHS, or the U.S. Government. For more information, please visit HRSA.gov.</a:t>
            </a:r>
          </a:p>
          <a:p>
            <a:pPr marL="457120" indent="-304747" defTabSz="1218987">
              <a:buClr>
                <a:srgbClr val="D6201A"/>
              </a:buClr>
              <a:buFont typeface="Wingdings" charset="2"/>
              <a:buChar char="§"/>
              <a:defRPr/>
            </a:pPr>
            <a:r>
              <a:rPr lang="en-US" sz="1800" i="1" dirty="0">
                <a:latin typeface="Arial"/>
                <a:ea typeface="Calibri" panose="020F0502020204030204" pitchFamily="34" charset="0"/>
                <a:sym typeface="Arial"/>
              </a:rPr>
              <a:t>“Funding for this presentation was made possible by cooperative agreement </a:t>
            </a:r>
            <a:r>
              <a:rPr lang="en-US" sz="1800" i="1" dirty="0">
                <a:latin typeface="Arial"/>
                <a:sym typeface="Arial"/>
              </a:rPr>
              <a:t>TR7HA53203-01-00</a:t>
            </a:r>
            <a:r>
              <a:rPr lang="en-US" sz="1800" i="1" dirty="0">
                <a:latin typeface="Arial"/>
                <a:ea typeface="Calibri" panose="020F0502020204030204" pitchFamily="34" charset="0"/>
                <a:sym typeface="Arial"/>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buClr>
                <a:srgbClr val="D6201A"/>
              </a:buClr>
              <a:buFont typeface="Wingdings" charset="2"/>
              <a:buChar char="§"/>
              <a:defRPr/>
            </a:pPr>
            <a:r>
              <a:rPr lang="en-US" altLang="en-US" sz="1800" i="1" dirty="0">
                <a:latin typeface="Arial" panose="020B0604020202020204" pitchFamily="34" charset="0"/>
                <a:ea typeface="Calibri" panose="020F0502020204030204" pitchFamily="34" charset="0"/>
                <a:sym typeface="Arial"/>
              </a:rPr>
              <a:t>This content is owned by the AETC and is protected by copyright laws.  Reproduction or distribution of the content without written permission of the sponsor is prohibited and may result in legal action.  </a:t>
            </a:r>
            <a:endParaRPr lang="en-US" sz="1800" i="1" dirty="0">
              <a:latin typeface="Arial" panose="020B0604020202020204" pitchFamily="34" charset="0"/>
              <a:ea typeface="Calibri" panose="020F0502020204030204" pitchFamily="34" charset="0"/>
              <a:sym typeface="Aria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68" y="833204"/>
            <a:ext cx="10797792" cy="648915"/>
          </a:xfrm>
        </p:spPr>
        <p:txBody>
          <a:bodyPr/>
          <a:lstStyle/>
          <a:p>
            <a:pPr algn="ctr"/>
            <a:r>
              <a:rPr lang="en-US" dirty="0"/>
              <a:t>French Perinatal Cohort: Update</a:t>
            </a:r>
          </a:p>
        </p:txBody>
      </p:sp>
      <p:sp>
        <p:nvSpPr>
          <p:cNvPr id="3" name="Content Placeholder 2"/>
          <p:cNvSpPr>
            <a:spLocks noGrp="1"/>
          </p:cNvSpPr>
          <p:nvPr>
            <p:ph idx="4294967295"/>
          </p:nvPr>
        </p:nvSpPr>
        <p:spPr>
          <a:xfrm>
            <a:off x="1104900" y="1600200"/>
            <a:ext cx="11087100" cy="4367213"/>
          </a:xfrm>
          <a:prstGeom prst="rect">
            <a:avLst/>
          </a:prstGeom>
        </p:spPr>
        <p:txBody>
          <a:bodyPr vert="horz" lIns="121899" tIns="60949" rIns="121899" bIns="60949" rtlCol="0" anchor="t">
            <a:normAutofit lnSpcReduction="10000"/>
          </a:bodyPr>
          <a:lstStyle/>
          <a:p>
            <a:pPr marL="609600" indent="-457200">
              <a:buFont typeface="Wingdings" panose="05000000000000000000" pitchFamily="2" charset="2"/>
              <a:buChar char="§"/>
            </a:pPr>
            <a:r>
              <a:rPr lang="en-US" sz="2600" dirty="0">
                <a:solidFill>
                  <a:schemeClr val="tx1"/>
                </a:solidFill>
              </a:rPr>
              <a:t>5482 children born to mothers on ART prior to conception, ART throughout pregnancy, HIV viral load &lt; 50 copies/mL at delivery, no breastfeeding</a:t>
            </a:r>
          </a:p>
          <a:p>
            <a:pPr marL="1462812" lvl="2" indent="-457200">
              <a:buFont typeface="Wingdings" panose="05000000000000000000" pitchFamily="2" charset="2"/>
              <a:buChar char="§"/>
            </a:pPr>
            <a:r>
              <a:rPr lang="en-US" u="sng" dirty="0"/>
              <a:t>No HIV transmission</a:t>
            </a:r>
          </a:p>
          <a:p>
            <a:pPr marL="609600" indent="-457200">
              <a:buFont typeface="Wingdings" panose="05000000000000000000" pitchFamily="2" charset="2"/>
              <a:buChar char="§"/>
            </a:pPr>
            <a:r>
              <a:rPr lang="en-US" sz="2800" dirty="0">
                <a:solidFill>
                  <a:schemeClr val="tx1"/>
                </a:solidFill>
              </a:rPr>
              <a:t>Regardless of viral load at birth, risk of transmission varied based on when ART was started</a:t>
            </a:r>
          </a:p>
          <a:p>
            <a:pPr marL="1462812" lvl="2" indent="-457200">
              <a:buFont typeface="Wingdings" panose="05000000000000000000" pitchFamily="2" charset="2"/>
              <a:buChar char="§"/>
            </a:pPr>
            <a:r>
              <a:rPr lang="en-US" dirty="0"/>
              <a:t>ART prior to conception 0.14%</a:t>
            </a:r>
          </a:p>
          <a:p>
            <a:pPr marL="1462812" lvl="2" indent="-457200">
              <a:buFont typeface="Wingdings" panose="05000000000000000000" pitchFamily="2" charset="2"/>
              <a:buChar char="§"/>
            </a:pPr>
            <a:r>
              <a:rPr lang="en-US" dirty="0"/>
              <a:t>ART started in first trimester 0.52%</a:t>
            </a:r>
          </a:p>
          <a:p>
            <a:pPr marL="1462812" lvl="2" indent="-457200">
              <a:buFont typeface="Wingdings" panose="05000000000000000000" pitchFamily="2" charset="2"/>
              <a:buChar char="§"/>
            </a:pPr>
            <a:r>
              <a:rPr lang="en-US" dirty="0"/>
              <a:t>ART started in second trimester 0.75%</a:t>
            </a:r>
          </a:p>
          <a:p>
            <a:pPr marL="1462812" lvl="2" indent="-457200">
              <a:buFont typeface="Wingdings" panose="05000000000000000000" pitchFamily="2" charset="2"/>
              <a:buChar char="§"/>
            </a:pPr>
            <a:r>
              <a:rPr lang="en-US" dirty="0"/>
              <a:t>ART started in third trimester 1.67%</a:t>
            </a:r>
          </a:p>
        </p:txBody>
      </p:sp>
      <p:sp>
        <p:nvSpPr>
          <p:cNvPr id="4" name="TextBox 3"/>
          <p:cNvSpPr txBox="1"/>
          <p:nvPr/>
        </p:nvSpPr>
        <p:spPr>
          <a:xfrm>
            <a:off x="8458200" y="4457701"/>
            <a:ext cx="184731" cy="461665"/>
          </a:xfrm>
          <a:prstGeom prst="rect">
            <a:avLst/>
          </a:prstGeom>
          <a:noFill/>
        </p:spPr>
        <p:txBody>
          <a:bodyPr wrap="none" lIns="91440" tIns="45720" rIns="91440" bIns="45720" rtlCol="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a:ea typeface="+mn-ea"/>
              <a:cs typeface="Arial"/>
            </a:endParaRPr>
          </a:p>
        </p:txBody>
      </p:sp>
      <p:pic>
        <p:nvPicPr>
          <p:cNvPr id="5" name="Picture 4">
            <a:extLst>
              <a:ext uri="{FF2B5EF4-FFF2-40B4-BE49-F238E27FC236}">
                <a16:creationId xmlns:a16="http://schemas.microsoft.com/office/drawing/2014/main" id="{5804B7ED-3D7E-6D93-DF7A-AD890F1F1D4E}"/>
              </a:ext>
            </a:extLst>
          </p:cNvPr>
          <p:cNvPicPr>
            <a:picLocks noChangeAspect="1"/>
          </p:cNvPicPr>
          <p:nvPr/>
        </p:nvPicPr>
        <p:blipFill>
          <a:blip r:embed="rId3"/>
          <a:stretch>
            <a:fillRect/>
          </a:stretch>
        </p:blipFill>
        <p:spPr>
          <a:xfrm>
            <a:off x="3472493" y="6196012"/>
            <a:ext cx="7785267" cy="493819"/>
          </a:xfrm>
          <a:prstGeom prst="rect">
            <a:avLst/>
          </a:prstGeom>
        </p:spPr>
      </p:pic>
    </p:spTree>
    <p:extLst>
      <p:ext uri="{BB962C8B-B14F-4D97-AF65-F5344CB8AC3E}">
        <p14:creationId xmlns:p14="http://schemas.microsoft.com/office/powerpoint/2010/main" val="2791385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F0000"/>
                                      </p:to>
                                    </p:animClr>
                                    <p:animClr clrSpc="rgb" dir="cw">
                                      <p:cBhvr>
                                        <p:cTn id="11" dur="500" fill="hold"/>
                                        <p:tgtEl>
                                          <p:spTgt spid="3">
                                            <p:txEl>
                                              <p:pRg st="1" end="1"/>
                                            </p:txEl>
                                          </p:spTgt>
                                        </p:tgtEl>
                                        <p:attrNameLst>
                                          <p:attrName>fillcolor</p:attrName>
                                        </p:attrNameLst>
                                      </p:cBhvr>
                                      <p:to>
                                        <a:srgbClr val="FF0000"/>
                                      </p:to>
                                    </p:animClr>
                                    <p:set>
                                      <p:cBhvr>
                                        <p:cTn id="12" dur="500" fill="hold"/>
                                        <p:tgtEl>
                                          <p:spTgt spid="3">
                                            <p:txEl>
                                              <p:pRg st="1" end="1"/>
                                            </p:txEl>
                                          </p:spTgt>
                                        </p:tgtEl>
                                        <p:attrNameLst>
                                          <p:attrName>fill.type</p:attrName>
                                        </p:attrNameLst>
                                      </p:cBhvr>
                                      <p:to>
                                        <p:strVal val="solid"/>
                                      </p:to>
                                    </p:set>
                                    <p:set>
                                      <p:cBhvr>
                                        <p:cTn id="13"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in Pregnancy</a:t>
            </a:r>
          </a:p>
        </p:txBody>
      </p:sp>
      <p:sp>
        <p:nvSpPr>
          <p:cNvPr id="3" name="Content Placeholder 2"/>
          <p:cNvSpPr>
            <a:spLocks noGrp="1"/>
          </p:cNvSpPr>
          <p:nvPr>
            <p:ph type="body" sz="quarter" idx="11"/>
          </p:nvPr>
        </p:nvSpPr>
        <p:spPr>
          <a:xfrm>
            <a:off x="624052" y="2141308"/>
            <a:ext cx="5817692" cy="2986087"/>
          </a:xfrm>
        </p:spPr>
        <p:txBody>
          <a:bodyPr>
            <a:normAutofit lnSpcReduction="10000"/>
          </a:bodyPr>
          <a:lstStyle/>
          <a:p>
            <a:r>
              <a:rPr lang="en-US" dirty="0"/>
              <a:t>Many physical changes occur in pregnancy that affect drug pharmacokinetics</a:t>
            </a:r>
          </a:p>
          <a:p>
            <a:pPr lvl="1"/>
            <a:r>
              <a:rPr lang="en-US" dirty="0"/>
              <a:t>Decrease in serum proteins</a:t>
            </a:r>
          </a:p>
          <a:p>
            <a:pPr lvl="1"/>
            <a:r>
              <a:rPr lang="en-US" dirty="0"/>
              <a:t>Increased plasma volume</a:t>
            </a:r>
          </a:p>
          <a:p>
            <a:pPr lvl="1"/>
            <a:r>
              <a:rPr lang="en-US" dirty="0"/>
              <a:t>Increase in kidney filtration</a:t>
            </a:r>
          </a:p>
          <a:p>
            <a:pPr lvl="1"/>
            <a:r>
              <a:rPr lang="en-US" dirty="0"/>
              <a:t>Delayed stomach emptying</a:t>
            </a:r>
          </a:p>
        </p:txBody>
      </p:sp>
      <p:sp>
        <p:nvSpPr>
          <p:cNvPr id="4" name="Content Placeholder 3"/>
          <p:cNvSpPr>
            <a:spLocks noGrp="1"/>
          </p:cNvSpPr>
          <p:nvPr>
            <p:ph sz="half" idx="4294967295"/>
          </p:nvPr>
        </p:nvSpPr>
        <p:spPr>
          <a:xfrm>
            <a:off x="6441744" y="1289558"/>
            <a:ext cx="5384800" cy="2436813"/>
          </a:xfrm>
          <a:prstGeom prst="rect">
            <a:avLst/>
          </a:prstGeom>
        </p:spPr>
        <p:txBody>
          <a:bodyPr>
            <a:normAutofit fontScale="92500" lnSpcReduction="20000"/>
          </a:bodyPr>
          <a:lstStyle/>
          <a:p>
            <a:r>
              <a:rPr lang="en-US" dirty="0"/>
              <a:t>What does this mean for the pregnant person?</a:t>
            </a:r>
          </a:p>
          <a:p>
            <a:pPr lvl="1"/>
            <a:r>
              <a:rPr lang="en-US" dirty="0"/>
              <a:t>May have to take higher doses or take ART more often to get appropriate blood and placental levels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365" y="3871381"/>
            <a:ext cx="2017986" cy="2986619"/>
          </a:xfrm>
          <a:prstGeom prst="rect">
            <a:avLst/>
          </a:prstGeom>
        </p:spPr>
      </p:pic>
    </p:spTree>
    <p:extLst>
      <p:ext uri="{BB962C8B-B14F-4D97-AF65-F5344CB8AC3E}">
        <p14:creationId xmlns:p14="http://schemas.microsoft.com/office/powerpoint/2010/main" val="1741509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latin typeface="Arial" panose="020B0604020202020204" pitchFamily="34" charset="0"/>
                <a:cs typeface="Arial" panose="020B0604020202020204" pitchFamily="34" charset="0"/>
              </a:rPr>
              <a:t>Preferred Initial Therapy for Antiretroviral Naïve Pregnant People</a:t>
            </a:r>
          </a:p>
        </p:txBody>
      </p:sp>
      <p:sp>
        <p:nvSpPr>
          <p:cNvPr id="4" name="TextBox 3"/>
          <p:cNvSpPr txBox="1"/>
          <p:nvPr/>
        </p:nvSpPr>
        <p:spPr>
          <a:xfrm>
            <a:off x="1601372" y="3706545"/>
            <a:ext cx="4342268" cy="830781"/>
          </a:xfrm>
          <a:prstGeom prst="rect">
            <a:avLst/>
          </a:prstGeom>
          <a:noFill/>
        </p:spPr>
        <p:txBody>
          <a:bodyPr wrap="square" rtlCol="0">
            <a:spAutoFit/>
          </a:bodyPr>
          <a:lstStyle/>
          <a:p>
            <a:pPr marL="0" marR="0" lvl="0" indent="0" algn="ctr" defTabSz="60931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7030A0"/>
                </a:solidFill>
                <a:effectLst/>
                <a:uLnTx/>
                <a:uFillTx/>
                <a:latin typeface="Arial"/>
                <a:ea typeface="+mn-ea"/>
                <a:cs typeface="+mn-cs"/>
              </a:rPr>
              <a:t> </a:t>
            </a:r>
          </a:p>
          <a:p>
            <a:pPr marL="0" marR="0" lvl="0" indent="0" algn="ctr" defTabSz="609310" rtl="0" eaLnBrk="1" fontAlgn="auto" latinLnBrk="0" hangingPunct="1">
              <a:lnSpc>
                <a:spcPct val="100000"/>
              </a:lnSpc>
              <a:spcBef>
                <a:spcPts val="0"/>
              </a:spcBef>
              <a:spcAft>
                <a:spcPts val="0"/>
              </a:spcAft>
              <a:buClrTx/>
              <a:buSzTx/>
              <a:buFontTx/>
              <a:buNone/>
              <a:tabLst/>
              <a:defRPr/>
            </a:pPr>
            <a:endParaRPr kumimoji="0" lang="en-US" sz="2399" b="1" i="0" u="none" strike="noStrike" kern="1200" cap="none" spc="0" normalizeH="0" baseline="0" noProof="0" dirty="0">
              <a:ln>
                <a:noFill/>
              </a:ln>
              <a:solidFill>
                <a:srgbClr val="7030A0"/>
              </a:solidFill>
              <a:effectLst/>
              <a:uLnTx/>
              <a:uFillTx/>
              <a:latin typeface="Arial"/>
              <a:ea typeface="+mn-ea"/>
              <a:cs typeface="+mn-cs"/>
            </a:endParaRPr>
          </a:p>
        </p:txBody>
      </p:sp>
      <p:sp>
        <p:nvSpPr>
          <p:cNvPr id="8" name="TextBox 7"/>
          <p:cNvSpPr txBox="1"/>
          <p:nvPr/>
        </p:nvSpPr>
        <p:spPr>
          <a:xfrm>
            <a:off x="1806961" y="2542601"/>
            <a:ext cx="2286203" cy="1753942"/>
          </a:xfrm>
          <a:prstGeom prst="rect">
            <a:avLst/>
          </a:prstGeom>
          <a:noFill/>
        </p:spPr>
        <p:txBody>
          <a:bodyPr wrap="none" rtlCol="0">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4399"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NRTIs</a:t>
            </a:r>
          </a:p>
          <a:p>
            <a:pPr marL="0" marR="0" lvl="0" indent="0" algn="l" defTabSz="609310" rtl="0" eaLnBrk="1" fontAlgn="auto" latinLnBrk="0" hangingPunct="1">
              <a:lnSpc>
                <a:spcPct val="100000"/>
              </a:lnSpc>
              <a:spcBef>
                <a:spcPts val="0"/>
              </a:spcBef>
              <a:spcAft>
                <a:spcPts val="0"/>
              </a:spcAft>
              <a:buClrTx/>
              <a:buSzTx/>
              <a:buFontTx/>
              <a:buNone/>
              <a:tabLst/>
              <a:defRPr/>
            </a:pPr>
            <a:endParaRPr kumimoji="0" lang="en-US" sz="4399"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609310"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srgbClr val="FF0000"/>
              </a:solidFill>
              <a:effectLst/>
              <a:uLnTx/>
              <a:uFillTx/>
              <a:latin typeface="Arial"/>
              <a:ea typeface="+mn-ea"/>
              <a:cs typeface="+mn-cs"/>
            </a:endParaRPr>
          </a:p>
        </p:txBody>
      </p:sp>
      <p:sp>
        <p:nvSpPr>
          <p:cNvPr id="11" name="TextBox 10"/>
          <p:cNvSpPr txBox="1"/>
          <p:nvPr/>
        </p:nvSpPr>
        <p:spPr>
          <a:xfrm>
            <a:off x="5388991" y="2601479"/>
            <a:ext cx="514751" cy="769241"/>
          </a:xfrm>
          <a:prstGeom prst="rect">
            <a:avLst/>
          </a:prstGeom>
          <a:noFill/>
        </p:spPr>
        <p:txBody>
          <a:bodyPr wrap="none" rtlCol="0">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4399"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p>
        </p:txBody>
      </p:sp>
      <p:sp>
        <p:nvSpPr>
          <p:cNvPr id="3" name="TextBox 2"/>
          <p:cNvSpPr txBox="1"/>
          <p:nvPr/>
        </p:nvSpPr>
        <p:spPr>
          <a:xfrm>
            <a:off x="2384990" y="6445438"/>
            <a:ext cx="10062499" cy="276927"/>
          </a:xfrm>
          <a:prstGeom prst="rect">
            <a:avLst/>
          </a:prstGeom>
          <a:noFill/>
        </p:spPr>
        <p:txBody>
          <a:bodyPr wrap="square" rtlCol="0">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DHHS Perinatal Guidelines Available at https://clinicalinfo.hiv.gov/en/guidelines/perinatal. March 17, 2022.</a:t>
            </a:r>
          </a:p>
        </p:txBody>
      </p:sp>
      <p:sp>
        <p:nvSpPr>
          <p:cNvPr id="14" name="TextBox 13"/>
          <p:cNvSpPr txBox="1"/>
          <p:nvPr/>
        </p:nvSpPr>
        <p:spPr>
          <a:xfrm>
            <a:off x="7930188" y="2601479"/>
            <a:ext cx="1626945" cy="769241"/>
          </a:xfrm>
          <a:prstGeom prst="rect">
            <a:avLst/>
          </a:prstGeom>
          <a:noFill/>
        </p:spPr>
        <p:txBody>
          <a:bodyPr wrap="none" rtlCol="0">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4399"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INSTI</a:t>
            </a:r>
          </a:p>
        </p:txBody>
      </p:sp>
      <p:sp>
        <p:nvSpPr>
          <p:cNvPr id="9" name="TextBox 8"/>
          <p:cNvSpPr txBox="1"/>
          <p:nvPr/>
        </p:nvSpPr>
        <p:spPr>
          <a:xfrm>
            <a:off x="2092950" y="5303193"/>
            <a:ext cx="4366580" cy="523220"/>
          </a:xfrm>
          <a:prstGeom prst="rect">
            <a:avLst/>
          </a:prstGeom>
          <a:noFill/>
        </p:spPr>
        <p:txBody>
          <a:bodyPr wrap="none" rtlCol="0">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NRTI 	= Nucleoside Reverse Transcriptase Inhibitor</a:t>
            </a:r>
          </a:p>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INSTI 	= Integrase Strand Transfer Inhibitor</a:t>
            </a:r>
          </a:p>
        </p:txBody>
      </p:sp>
      <p:sp>
        <p:nvSpPr>
          <p:cNvPr id="10" name="TextBox 9">
            <a:extLst>
              <a:ext uri="{FF2B5EF4-FFF2-40B4-BE49-F238E27FC236}">
                <a16:creationId xmlns:a16="http://schemas.microsoft.com/office/drawing/2014/main" id="{B4BE6FB7-42A3-4C50-91F5-760E0108A866}"/>
              </a:ext>
            </a:extLst>
          </p:cNvPr>
          <p:cNvSpPr txBox="1"/>
          <p:nvPr/>
        </p:nvSpPr>
        <p:spPr>
          <a:xfrm>
            <a:off x="612847" y="3472383"/>
            <a:ext cx="5655266" cy="461665"/>
          </a:xfrm>
          <a:prstGeom prst="rect">
            <a:avLst/>
          </a:prstGeom>
          <a:noFill/>
        </p:spPr>
        <p:txBody>
          <a:bodyPr wrap="none" lIns="91440" tIns="45720" rIns="91440" bIns="45720" rtlCol="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a:rPr>
              <a:t>Tenofovir + (emtricitabine or lamivudine)</a:t>
            </a: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23DA47FE-3981-46E8-A95C-3E9A47B8AD37}"/>
              </a:ext>
            </a:extLst>
          </p:cNvPr>
          <p:cNvSpPr txBox="1"/>
          <p:nvPr/>
        </p:nvSpPr>
        <p:spPr>
          <a:xfrm>
            <a:off x="7860048" y="3417717"/>
            <a:ext cx="1846980" cy="830997"/>
          </a:xfrm>
          <a:prstGeom prst="rect">
            <a:avLst/>
          </a:prstGeom>
          <a:noFill/>
        </p:spPr>
        <p:txBody>
          <a:bodyPr wrap="none" lIns="91440" tIns="45720" rIns="91440" bIns="45720" rtlCol="0" anchor="t">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a:rPr>
              <a:t>Dolutegravir</a:t>
            </a: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rPr>
              <a:t>Bictegravir</a:t>
            </a: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Arial"/>
            </a:endParaRPr>
          </a:p>
        </p:txBody>
      </p:sp>
    </p:spTree>
    <p:extLst>
      <p:ext uri="{BB962C8B-B14F-4D97-AF65-F5344CB8AC3E}">
        <p14:creationId xmlns:p14="http://schemas.microsoft.com/office/powerpoint/2010/main" val="423767900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58D0-C5ED-668C-5EC7-3DB2359A8F45}"/>
              </a:ext>
            </a:extLst>
          </p:cNvPr>
          <p:cNvSpPr>
            <a:spLocks noGrp="1"/>
          </p:cNvSpPr>
          <p:nvPr>
            <p:ph type="title"/>
          </p:nvPr>
        </p:nvSpPr>
        <p:spPr>
          <a:xfrm>
            <a:off x="624051" y="893764"/>
            <a:ext cx="10515163" cy="648915"/>
          </a:xfrm>
        </p:spPr>
        <p:txBody>
          <a:bodyPr>
            <a:normAutofit fontScale="90000"/>
          </a:bodyPr>
          <a:lstStyle/>
          <a:p>
            <a:pPr algn="ctr"/>
            <a:r>
              <a:rPr lang="en-US" sz="3600" dirty="0"/>
              <a:t>What to Start if Acute HIV in Pregnancy</a:t>
            </a:r>
            <a:br>
              <a:rPr lang="en-US" sz="3600" dirty="0"/>
            </a:br>
            <a:r>
              <a:rPr lang="en-US" sz="3600" dirty="0"/>
              <a:t>Prior Exposure to CAB-LA for PrEP</a:t>
            </a:r>
          </a:p>
        </p:txBody>
      </p:sp>
      <p:sp>
        <p:nvSpPr>
          <p:cNvPr id="5" name="Content Placeholder 4">
            <a:extLst>
              <a:ext uri="{FF2B5EF4-FFF2-40B4-BE49-F238E27FC236}">
                <a16:creationId xmlns:a16="http://schemas.microsoft.com/office/drawing/2014/main" id="{E2A8944D-081E-0367-3B30-C023DDD8C8C4}"/>
              </a:ext>
            </a:extLst>
          </p:cNvPr>
          <p:cNvSpPr>
            <a:spLocks noGrp="1"/>
          </p:cNvSpPr>
          <p:nvPr>
            <p:ph type="body" sz="quarter" idx="11"/>
          </p:nvPr>
        </p:nvSpPr>
        <p:spPr/>
        <p:txBody>
          <a:bodyPr/>
          <a:lstStyle/>
          <a:p>
            <a:r>
              <a:rPr lang="en-US" dirty="0"/>
              <a:t>Darunavir/r twice daily + (TDF or TAF) + (emtricitabine or lamivudine)</a:t>
            </a:r>
          </a:p>
          <a:p>
            <a:r>
              <a:rPr lang="en-US" dirty="0"/>
              <a:t>Baseline genotype needs to include integrase resistance testing</a:t>
            </a:r>
          </a:p>
        </p:txBody>
      </p:sp>
    </p:spTree>
    <p:extLst>
      <p:ext uri="{BB962C8B-B14F-4D97-AF65-F5344CB8AC3E}">
        <p14:creationId xmlns:p14="http://schemas.microsoft.com/office/powerpoint/2010/main" val="377198667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70" y="733744"/>
            <a:ext cx="10515163" cy="648915"/>
          </a:xfrm>
        </p:spPr>
        <p:txBody>
          <a:bodyPr>
            <a:normAutofit fontScale="90000"/>
          </a:bodyPr>
          <a:lstStyle/>
          <a:p>
            <a:pPr algn="ctr"/>
            <a:r>
              <a:rPr lang="en-US" sz="4800" dirty="0"/>
              <a:t>Anti</a:t>
            </a:r>
            <a:r>
              <a:rPr lang="en-US" sz="4400" dirty="0"/>
              <a:t>retroviral Therapy in Pregnancy</a:t>
            </a:r>
            <a:br>
              <a:rPr lang="en-US" sz="4400" dirty="0"/>
            </a:br>
            <a:r>
              <a:rPr lang="en-US" sz="4400" dirty="0"/>
              <a:t>Key Points</a:t>
            </a:r>
          </a:p>
        </p:txBody>
      </p:sp>
      <p:sp>
        <p:nvSpPr>
          <p:cNvPr id="3" name="Content Placeholder 2"/>
          <p:cNvSpPr>
            <a:spLocks noGrp="1"/>
          </p:cNvSpPr>
          <p:nvPr>
            <p:ph type="body" sz="quarter" idx="11"/>
          </p:nvPr>
        </p:nvSpPr>
        <p:spPr>
          <a:xfrm>
            <a:off x="601191" y="2364735"/>
            <a:ext cx="9617437" cy="2986087"/>
          </a:xfrm>
        </p:spPr>
        <p:txBody>
          <a:bodyPr>
            <a:normAutofit fontScale="92500" lnSpcReduction="20000"/>
          </a:bodyPr>
          <a:lstStyle/>
          <a:p>
            <a:pPr marL="666723" indent="-514350">
              <a:buFont typeface="+mj-lt"/>
              <a:buAutoNum type="arabicPeriod"/>
            </a:pPr>
            <a:r>
              <a:rPr lang="en-US" sz="2800" dirty="0"/>
              <a:t>In most cases, people who present for obstetric care on fully suppressive HIV therapy should continue their current regimen </a:t>
            </a:r>
          </a:p>
          <a:p>
            <a:pPr marL="666723" indent="-514350">
              <a:buFont typeface="+mj-lt"/>
              <a:buAutoNum type="arabicPeriod"/>
            </a:pPr>
            <a:r>
              <a:rPr lang="en-US" sz="2800" dirty="0"/>
              <a:t>Use the same regimens for nonpregnant adults in pregnant people when sufficient data suggests appropriate drug exposure, efficacy, and safety </a:t>
            </a:r>
          </a:p>
          <a:p>
            <a:pPr marL="666723" indent="-514350">
              <a:buFont typeface="+mj-lt"/>
              <a:buAutoNum type="arabicPeriod"/>
            </a:pPr>
            <a:r>
              <a:rPr lang="en-US" sz="2800" dirty="0"/>
              <a:t>Note: there are often incomplete data on safety of HIV drugs in pregnancy</a:t>
            </a:r>
          </a:p>
        </p:txBody>
      </p:sp>
      <p:sp>
        <p:nvSpPr>
          <p:cNvPr id="4" name="Rectangle 3">
            <a:extLst>
              <a:ext uri="{FF2B5EF4-FFF2-40B4-BE49-F238E27FC236}">
                <a16:creationId xmlns:a16="http://schemas.microsoft.com/office/drawing/2014/main" id="{06FBA197-C924-41C7-AC5A-B4B9AC3BE392}"/>
              </a:ext>
            </a:extLst>
          </p:cNvPr>
          <p:cNvSpPr/>
          <p:nvPr/>
        </p:nvSpPr>
        <p:spPr>
          <a:xfrm>
            <a:off x="2672219" y="6332899"/>
            <a:ext cx="7674279" cy="338554"/>
          </a:xfrm>
          <a:prstGeom prst="rect">
            <a:avLst/>
          </a:prstGeom>
        </p:spPr>
        <p:txBody>
          <a:bodyPr wrap="square">
            <a:spAutoFit/>
          </a:bodyPr>
          <a:lstStyle/>
          <a:p>
            <a:pPr algn="ctr"/>
            <a:r>
              <a:rPr lang="en-US" sz="1600" dirty="0">
                <a:solidFill>
                  <a:schemeClr val="bg1"/>
                </a:solidFill>
              </a:rPr>
              <a:t>https://clinicalinfo.hiv.gov/en/guidelines/perinatal</a:t>
            </a:r>
          </a:p>
        </p:txBody>
      </p:sp>
    </p:spTree>
    <p:extLst>
      <p:ext uri="{BB962C8B-B14F-4D97-AF65-F5344CB8AC3E}">
        <p14:creationId xmlns:p14="http://schemas.microsoft.com/office/powerpoint/2010/main" val="143750671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BBB2-85C0-3298-BD61-7BF71D86A5F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DE223DEE-B227-B730-E59C-A739446194A2}"/>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F9F41748-CBB8-CA99-FE92-E7257A7E6C42}"/>
              </a:ext>
            </a:extLst>
          </p:cNvPr>
          <p:cNvSpPr>
            <a:spLocks noGrp="1"/>
          </p:cNvSpPr>
          <p:nvPr>
            <p:ph type="body" sz="quarter" idx="12"/>
          </p:nvPr>
        </p:nvSpPr>
        <p:spPr/>
        <p:txBody>
          <a:bodyPr/>
          <a:lstStyle/>
          <a:p>
            <a:endParaRPr lang="en-US" dirty="0"/>
          </a:p>
        </p:txBody>
      </p:sp>
      <p:sp>
        <p:nvSpPr>
          <p:cNvPr id="5" name="Date Placeholder 4">
            <a:extLst>
              <a:ext uri="{FF2B5EF4-FFF2-40B4-BE49-F238E27FC236}">
                <a16:creationId xmlns:a16="http://schemas.microsoft.com/office/drawing/2014/main" id="{972501CC-1E62-3937-8C73-4262B2A329B3}"/>
              </a:ext>
            </a:extLst>
          </p:cNvPr>
          <p:cNvSpPr>
            <a:spLocks noGrp="1"/>
          </p:cNvSpPr>
          <p:nvPr>
            <p:ph type="dt" sz="half" idx="2"/>
          </p:nvPr>
        </p:nvSpPr>
        <p:spPr/>
        <p:txBody>
          <a:bodyPr/>
          <a:lstStyle/>
          <a:p>
            <a:fld id="{D90A14F4-0CE7-440D-A9AD-AE6DF60A6C88}" type="datetime4">
              <a:rPr lang="en-US" smtClean="0"/>
              <a:t>March 5, 2026</a:t>
            </a:fld>
            <a:endParaRPr lang="en-US" dirty="0"/>
          </a:p>
        </p:txBody>
      </p:sp>
      <p:pic>
        <p:nvPicPr>
          <p:cNvPr id="7" name="Picture 6">
            <a:extLst>
              <a:ext uri="{FF2B5EF4-FFF2-40B4-BE49-F238E27FC236}">
                <a16:creationId xmlns:a16="http://schemas.microsoft.com/office/drawing/2014/main" id="{CD3BB6EB-1B9A-4CB1-0FB0-BB3E4D4D379D}"/>
              </a:ext>
            </a:extLst>
          </p:cNvPr>
          <p:cNvPicPr>
            <a:picLocks noChangeAspect="1"/>
          </p:cNvPicPr>
          <p:nvPr/>
        </p:nvPicPr>
        <p:blipFill>
          <a:blip r:embed="rId2"/>
          <a:stretch>
            <a:fillRect/>
          </a:stretch>
        </p:blipFill>
        <p:spPr>
          <a:xfrm>
            <a:off x="0" y="457962"/>
            <a:ext cx="12192000" cy="5237772"/>
          </a:xfrm>
          <a:prstGeom prst="rect">
            <a:avLst/>
          </a:prstGeom>
        </p:spPr>
      </p:pic>
      <p:sp>
        <p:nvSpPr>
          <p:cNvPr id="8" name="TextBox 7">
            <a:extLst>
              <a:ext uri="{FF2B5EF4-FFF2-40B4-BE49-F238E27FC236}">
                <a16:creationId xmlns:a16="http://schemas.microsoft.com/office/drawing/2014/main" id="{E01042CA-EB24-17C8-A054-9EDDA2067057}"/>
              </a:ext>
            </a:extLst>
          </p:cNvPr>
          <p:cNvSpPr txBox="1"/>
          <p:nvPr/>
        </p:nvSpPr>
        <p:spPr>
          <a:xfrm>
            <a:off x="2223643" y="5938373"/>
            <a:ext cx="7146388" cy="461665"/>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hlinkClick r:id="rId3"/>
              </a:rPr>
              <a:t>https://clinicalinfo.hiv.gov/en/guidelines/perinatal/recommendations-arv-drugs-pregnancy-situation-specific-conceive-full</a:t>
            </a:r>
            <a:r>
              <a:rPr kumimoji="0" lang="en-US" sz="1200" b="0" i="0" u="none" strike="noStrike" kern="1200" cap="none" spc="0" normalizeH="0" baseline="0" noProof="0" dirty="0">
                <a:ln>
                  <a:noFill/>
                </a:ln>
                <a:effectLst/>
                <a:uLnTx/>
                <a:uFillTx/>
                <a:latin typeface="Arial"/>
                <a:ea typeface="+mn-ea"/>
                <a:cs typeface="+mn-cs"/>
              </a:rPr>
              <a:t>. </a:t>
            </a:r>
            <a:r>
              <a:rPr lang="en-US" sz="1200" dirty="0">
                <a:latin typeface="Arial"/>
              </a:rPr>
              <a:t>Acc</a:t>
            </a:r>
            <a:r>
              <a:rPr kumimoji="0" lang="en-US" sz="1200" b="0" i="0" u="none" strike="noStrike" kern="1200" cap="none" spc="0" normalizeH="0" baseline="0" noProof="0" dirty="0">
                <a:ln>
                  <a:noFill/>
                </a:ln>
                <a:effectLst/>
                <a:uLnTx/>
                <a:uFillTx/>
                <a:latin typeface="Arial"/>
                <a:ea typeface="+mn-ea"/>
                <a:cs typeface="+mn-cs"/>
              </a:rPr>
              <a:t>essed: 3/2/26</a:t>
            </a:r>
          </a:p>
        </p:txBody>
      </p:sp>
    </p:spTree>
    <p:extLst>
      <p:ext uri="{BB962C8B-B14F-4D97-AF65-F5344CB8AC3E}">
        <p14:creationId xmlns:p14="http://schemas.microsoft.com/office/powerpoint/2010/main" val="348297404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C061F3-D225-D6A2-FC2A-98C089479904}"/>
              </a:ext>
            </a:extLst>
          </p:cNvPr>
          <p:cNvSpPr>
            <a:spLocks noGrp="1"/>
          </p:cNvSpPr>
          <p:nvPr>
            <p:ph type="dt" sz="half" idx="2"/>
          </p:nvPr>
        </p:nvSpPr>
        <p:spPr/>
        <p:txBody>
          <a:bodyPr/>
          <a:lstStyle/>
          <a:p>
            <a:fld id="{D90A14F4-0CE7-440D-A9AD-AE6DF60A6C88}" type="datetime4">
              <a:rPr lang="en-US" smtClean="0"/>
              <a:t>March 5, 2026</a:t>
            </a:fld>
            <a:endParaRPr lang="en-US" dirty="0"/>
          </a:p>
        </p:txBody>
      </p:sp>
      <p:pic>
        <p:nvPicPr>
          <p:cNvPr id="7" name="Picture 6">
            <a:extLst>
              <a:ext uri="{FF2B5EF4-FFF2-40B4-BE49-F238E27FC236}">
                <a16:creationId xmlns:a16="http://schemas.microsoft.com/office/drawing/2014/main" id="{F839E4BA-842E-60A7-8BA5-3181A19FE635}"/>
              </a:ext>
            </a:extLst>
          </p:cNvPr>
          <p:cNvPicPr>
            <a:picLocks noChangeAspect="1"/>
          </p:cNvPicPr>
          <p:nvPr/>
        </p:nvPicPr>
        <p:blipFill>
          <a:blip r:embed="rId3"/>
          <a:srcRect t="-3389"/>
          <a:stretch>
            <a:fillRect/>
          </a:stretch>
        </p:blipFill>
        <p:spPr>
          <a:xfrm>
            <a:off x="2123406" y="0"/>
            <a:ext cx="7600950" cy="1221126"/>
          </a:xfrm>
          <a:prstGeom prst="rect">
            <a:avLst/>
          </a:prstGeom>
        </p:spPr>
      </p:pic>
      <p:sp>
        <p:nvSpPr>
          <p:cNvPr id="11" name="TextBox 10">
            <a:extLst>
              <a:ext uri="{FF2B5EF4-FFF2-40B4-BE49-F238E27FC236}">
                <a16:creationId xmlns:a16="http://schemas.microsoft.com/office/drawing/2014/main" id="{EEC58DE7-C1BA-CC79-04DC-C7547A27BD3D}"/>
              </a:ext>
            </a:extLst>
          </p:cNvPr>
          <p:cNvSpPr txBox="1"/>
          <p:nvPr/>
        </p:nvSpPr>
        <p:spPr>
          <a:xfrm>
            <a:off x="3367374" y="6536710"/>
            <a:ext cx="6629400" cy="276999"/>
          </a:xfrm>
          <a:prstGeom prst="rect">
            <a:avLst/>
          </a:prstGeom>
          <a:noFill/>
        </p:spPr>
        <p:txBody>
          <a:bodyPr wrap="square">
            <a:spAutoFit/>
          </a:bodyPr>
          <a:lstStyle/>
          <a:p>
            <a:r>
              <a:rPr lang="en-US" sz="1200" dirty="0">
                <a:hlinkClick r:id="rId4"/>
              </a:rPr>
              <a:t>https://apregistry.com/forms/interim_report.pdf</a:t>
            </a:r>
            <a:r>
              <a:rPr lang="en-US" sz="1200" dirty="0"/>
              <a:t> Accessed: 9/30/2025</a:t>
            </a:r>
          </a:p>
        </p:txBody>
      </p:sp>
      <p:pic>
        <p:nvPicPr>
          <p:cNvPr id="15" name="Picture 14">
            <a:extLst>
              <a:ext uri="{FF2B5EF4-FFF2-40B4-BE49-F238E27FC236}">
                <a16:creationId xmlns:a16="http://schemas.microsoft.com/office/drawing/2014/main" id="{2185C53A-E8FE-F3AE-2855-C38BA594BF73}"/>
              </a:ext>
            </a:extLst>
          </p:cNvPr>
          <p:cNvPicPr>
            <a:picLocks noChangeAspect="1"/>
          </p:cNvPicPr>
          <p:nvPr/>
        </p:nvPicPr>
        <p:blipFill>
          <a:blip r:embed="rId5"/>
          <a:stretch>
            <a:fillRect/>
          </a:stretch>
        </p:blipFill>
        <p:spPr>
          <a:xfrm>
            <a:off x="1793738" y="1221126"/>
            <a:ext cx="8601075" cy="5400675"/>
          </a:xfrm>
          <a:prstGeom prst="rect">
            <a:avLst/>
          </a:prstGeom>
        </p:spPr>
      </p:pic>
    </p:spTree>
    <p:extLst>
      <p:ext uri="{BB962C8B-B14F-4D97-AF65-F5344CB8AC3E}">
        <p14:creationId xmlns:p14="http://schemas.microsoft.com/office/powerpoint/2010/main" val="188226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915771"/>
            <a:ext cx="10515163" cy="648915"/>
          </a:xfrm>
        </p:spPr>
        <p:txBody>
          <a:bodyPr>
            <a:normAutofit fontScale="90000"/>
          </a:bodyPr>
          <a:lstStyle/>
          <a:p>
            <a:pPr algn="ctr"/>
            <a:r>
              <a:rPr lang="en-US" sz="4800" dirty="0"/>
              <a:t>Monitoring of HIV During Pregnancy</a:t>
            </a:r>
          </a:p>
        </p:txBody>
      </p:sp>
      <p:sp>
        <p:nvSpPr>
          <p:cNvPr id="3" name="Content Placeholder 2"/>
          <p:cNvSpPr>
            <a:spLocks noGrp="1"/>
          </p:cNvSpPr>
          <p:nvPr>
            <p:ph type="body" sz="quarter" idx="11"/>
          </p:nvPr>
        </p:nvSpPr>
        <p:spPr>
          <a:xfrm>
            <a:off x="672967" y="1868352"/>
            <a:ext cx="10417329" cy="4396652"/>
          </a:xfrm>
        </p:spPr>
        <p:txBody>
          <a:bodyPr>
            <a:normAutofit fontScale="92500" lnSpcReduction="20000"/>
          </a:bodyPr>
          <a:lstStyle/>
          <a:p>
            <a:r>
              <a:rPr lang="en-US" dirty="0"/>
              <a:t>HIV viral load testing</a:t>
            </a:r>
          </a:p>
          <a:p>
            <a:pPr lvl="1"/>
            <a:r>
              <a:rPr lang="en-US" dirty="0"/>
              <a:t>Initial visit </a:t>
            </a:r>
          </a:p>
          <a:p>
            <a:pPr lvl="1"/>
            <a:r>
              <a:rPr lang="en-US" dirty="0"/>
              <a:t>2-4 weeks after starting or changing ART </a:t>
            </a:r>
          </a:p>
          <a:p>
            <a:pPr lvl="1"/>
            <a:r>
              <a:rPr lang="en-US" dirty="0"/>
              <a:t>Monthly until HIV viral load is below limit of detection of test (“undetectable”) </a:t>
            </a:r>
          </a:p>
          <a:p>
            <a:pPr lvl="1"/>
            <a:r>
              <a:rPr lang="en-US" dirty="0"/>
              <a:t>Every 3 months during pregnancy </a:t>
            </a:r>
          </a:p>
          <a:p>
            <a:pPr lvl="1"/>
            <a:r>
              <a:rPr lang="en-US" dirty="0"/>
              <a:t>34-36 weeks’ gestation to inform delivery decisions </a:t>
            </a:r>
          </a:p>
          <a:p>
            <a:pPr marL="548544" lvl="1" indent="0">
              <a:buNone/>
            </a:pPr>
            <a:endParaRPr lang="en-US" dirty="0"/>
          </a:p>
          <a:p>
            <a:r>
              <a:rPr lang="en-US" dirty="0"/>
              <a:t>Antiretroviral resistance testing</a:t>
            </a:r>
          </a:p>
          <a:p>
            <a:pPr lvl="1"/>
            <a:r>
              <a:rPr lang="en-US" dirty="0"/>
              <a:t>Prior to starting ART if never on treatment </a:t>
            </a:r>
          </a:p>
          <a:p>
            <a:pPr lvl="1"/>
            <a:r>
              <a:rPr lang="en-US" dirty="0"/>
              <a:t>Prior to changing regimen if HIV RNA above threshold</a:t>
            </a:r>
          </a:p>
          <a:p>
            <a:pPr marL="609584" lvl="1" indent="0">
              <a:buNone/>
            </a:pPr>
            <a:r>
              <a:rPr lang="en-US" dirty="0"/>
              <a:t>     for resistance testing (&gt; 500 to 1,000 copies/mL) </a:t>
            </a:r>
          </a:p>
          <a:p>
            <a:pPr lvl="1"/>
            <a:endParaRPr lang="en-US" dirty="0"/>
          </a:p>
        </p:txBody>
      </p:sp>
      <p:sp>
        <p:nvSpPr>
          <p:cNvPr id="6" name="TextBox 5">
            <a:extLst>
              <a:ext uri="{FF2B5EF4-FFF2-40B4-BE49-F238E27FC236}">
                <a16:creationId xmlns:a16="http://schemas.microsoft.com/office/drawing/2014/main" id="{08DF930B-438A-6124-AF80-90C7E8E2FB5B}"/>
              </a:ext>
            </a:extLst>
          </p:cNvPr>
          <p:cNvSpPr txBox="1"/>
          <p:nvPr/>
        </p:nvSpPr>
        <p:spPr>
          <a:xfrm>
            <a:off x="2937681" y="6265004"/>
            <a:ext cx="6093724" cy="276999"/>
          </a:xfrm>
          <a:prstGeom prst="rect">
            <a:avLst/>
          </a:prstGeom>
          <a:noFill/>
        </p:spPr>
        <p:txBody>
          <a:bodyPr wrap="square">
            <a:spAutoFit/>
          </a:bodyPr>
          <a:lstStyle/>
          <a:p>
            <a:r>
              <a:rPr kumimoji="0" lang="en-US" sz="1200" b="0" i="0" u="none" strike="noStrike" kern="1200" cap="none" spc="0" normalizeH="0" baseline="0" noProof="0" dirty="0">
                <a:ln>
                  <a:noFill/>
                </a:ln>
                <a:solidFill>
                  <a:srgbClr val="222222"/>
                </a:solidFill>
                <a:effectLst/>
                <a:uLnTx/>
                <a:uFillTx/>
                <a:latin typeface="Arial" panose="020B0604020202020204"/>
                <a:ea typeface="+mn-ea"/>
                <a:cs typeface="+mn-cs"/>
              </a:rPr>
              <a:t>HIV Perinatal Guidelines. Available at clinicalinfor.hiv.gov. Accessed 3/3/2026</a:t>
            </a:r>
            <a:endParaRPr lang="en-US" dirty="0"/>
          </a:p>
        </p:txBody>
      </p:sp>
    </p:spTree>
    <p:extLst>
      <p:ext uri="{BB962C8B-B14F-4D97-AF65-F5344CB8AC3E}">
        <p14:creationId xmlns:p14="http://schemas.microsoft.com/office/powerpoint/2010/main" val="182419403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04D5-F602-89F2-DD9F-5324C23DFB1A}"/>
              </a:ext>
            </a:extLst>
          </p:cNvPr>
          <p:cNvSpPr>
            <a:spLocks noGrp="1"/>
          </p:cNvSpPr>
          <p:nvPr>
            <p:ph type="title"/>
          </p:nvPr>
        </p:nvSpPr>
        <p:spPr>
          <a:xfrm>
            <a:off x="624051" y="918896"/>
            <a:ext cx="10515163" cy="648915"/>
          </a:xfrm>
        </p:spPr>
        <p:txBody>
          <a:bodyPr/>
          <a:lstStyle/>
          <a:p>
            <a:r>
              <a:rPr lang="en-US" dirty="0"/>
              <a:t>CD4 Monitoring During Pregnancy</a:t>
            </a:r>
          </a:p>
        </p:txBody>
      </p:sp>
      <p:sp>
        <p:nvSpPr>
          <p:cNvPr id="3" name="Content Placeholder 2">
            <a:extLst>
              <a:ext uri="{FF2B5EF4-FFF2-40B4-BE49-F238E27FC236}">
                <a16:creationId xmlns:a16="http://schemas.microsoft.com/office/drawing/2014/main" id="{F413EC0D-09FD-3055-A719-56B6FE59CD60}"/>
              </a:ext>
            </a:extLst>
          </p:cNvPr>
          <p:cNvSpPr>
            <a:spLocks noGrp="1"/>
          </p:cNvSpPr>
          <p:nvPr>
            <p:ph type="body" sz="quarter" idx="11"/>
          </p:nvPr>
        </p:nvSpPr>
        <p:spPr>
          <a:xfrm>
            <a:off x="624051" y="1567811"/>
            <a:ext cx="9617437" cy="2986087"/>
          </a:xfrm>
        </p:spPr>
        <p:txBody>
          <a:bodyPr/>
          <a:lstStyle/>
          <a:p>
            <a:r>
              <a:rPr lang="en-US" dirty="0"/>
              <a:t>Measure at initial visit with review of prior CD4 counts</a:t>
            </a:r>
          </a:p>
        </p:txBody>
      </p:sp>
      <p:graphicFrame>
        <p:nvGraphicFramePr>
          <p:cNvPr id="4" name="Table 3">
            <a:extLst>
              <a:ext uri="{FF2B5EF4-FFF2-40B4-BE49-F238E27FC236}">
                <a16:creationId xmlns:a16="http://schemas.microsoft.com/office/drawing/2014/main" id="{1365E8D2-41A0-BF87-2BD5-D6C4D65706E7}"/>
              </a:ext>
            </a:extLst>
          </p:cNvPr>
          <p:cNvGraphicFramePr>
            <a:graphicFrameLocks noGrp="1"/>
          </p:cNvGraphicFramePr>
          <p:nvPr/>
        </p:nvGraphicFramePr>
        <p:xfrm>
          <a:off x="734523" y="2191480"/>
          <a:ext cx="10833426" cy="3516671"/>
        </p:xfrm>
        <a:graphic>
          <a:graphicData uri="http://schemas.openxmlformats.org/drawingml/2006/table">
            <a:tbl>
              <a:tblPr firstRow="1" bandRow="1">
                <a:tableStyleId>{00A15C55-8517-42AA-B614-E9B94910E393}</a:tableStyleId>
              </a:tblPr>
              <a:tblGrid>
                <a:gridCol w="5416713">
                  <a:extLst>
                    <a:ext uri="{9D8B030D-6E8A-4147-A177-3AD203B41FA5}">
                      <a16:colId xmlns:a16="http://schemas.microsoft.com/office/drawing/2014/main" val="2453051165"/>
                    </a:ext>
                  </a:extLst>
                </a:gridCol>
                <a:gridCol w="5416713">
                  <a:extLst>
                    <a:ext uri="{9D8B030D-6E8A-4147-A177-3AD203B41FA5}">
                      <a16:colId xmlns:a16="http://schemas.microsoft.com/office/drawing/2014/main" val="3391925579"/>
                    </a:ext>
                  </a:extLst>
                </a:gridCol>
              </a:tblGrid>
              <a:tr h="1164166">
                <a:tc>
                  <a:txBody>
                    <a:bodyPr/>
                    <a:lstStyle/>
                    <a:p>
                      <a:r>
                        <a:rPr lang="en-US" sz="2000" dirty="0"/>
                        <a:t>If ART ≥ 2 years, consistent viral suppression and CD4 consistently ≥ 300</a:t>
                      </a:r>
                    </a:p>
                  </a:txBody>
                  <a:tcPr/>
                </a:tc>
                <a:tc>
                  <a:txBody>
                    <a:bodyPr/>
                    <a:lstStyle/>
                    <a:p>
                      <a:r>
                        <a:rPr lang="en-US" sz="2000" dirty="0"/>
                        <a:t>CD4 count does not need to be rechecked this pregnancy</a:t>
                      </a:r>
                    </a:p>
                  </a:txBody>
                  <a:tcPr/>
                </a:tc>
                <a:extLst>
                  <a:ext uri="{0D108BD9-81ED-4DB2-BD59-A6C34878D82A}">
                    <a16:rowId xmlns:a16="http://schemas.microsoft.com/office/drawing/2014/main" val="1880254870"/>
                  </a:ext>
                </a:extLst>
              </a:tr>
              <a:tr h="1164166">
                <a:tc>
                  <a:txBody>
                    <a:bodyPr/>
                    <a:lstStyle/>
                    <a:p>
                      <a:r>
                        <a:rPr lang="en-US" dirty="0"/>
                        <a:t>If on ART &lt; 2 years, or CD4 &lt; 300, inconsistent adherence, or detectable HIV viral load</a:t>
                      </a:r>
                    </a:p>
                  </a:txBody>
                  <a:tcPr/>
                </a:tc>
                <a:tc>
                  <a:txBody>
                    <a:bodyPr/>
                    <a:lstStyle/>
                    <a:p>
                      <a:r>
                        <a:rPr lang="en-US" dirty="0"/>
                        <a:t>Monitor CD4 count every 3 months during pregnancy</a:t>
                      </a:r>
                    </a:p>
                  </a:txBody>
                  <a:tcPr/>
                </a:tc>
                <a:extLst>
                  <a:ext uri="{0D108BD9-81ED-4DB2-BD59-A6C34878D82A}">
                    <a16:rowId xmlns:a16="http://schemas.microsoft.com/office/drawing/2014/main" val="721672466"/>
                  </a:ext>
                </a:extLst>
              </a:tr>
              <a:tr h="1164166">
                <a:tc>
                  <a:txBody>
                    <a:bodyPr/>
                    <a:lstStyle/>
                    <a:p>
                      <a:r>
                        <a:rPr lang="en-US" dirty="0"/>
                        <a:t>If ART &lt; 2 years, CD4 ≥ 300</a:t>
                      </a:r>
                    </a:p>
                  </a:txBody>
                  <a:tcPr/>
                </a:tc>
                <a:tc>
                  <a:txBody>
                    <a:bodyPr/>
                    <a:lstStyle/>
                    <a:p>
                      <a:r>
                        <a:rPr lang="en-US" dirty="0"/>
                        <a:t>Monitor CD4 count every 6 months</a:t>
                      </a:r>
                    </a:p>
                  </a:txBody>
                  <a:tcPr/>
                </a:tc>
                <a:extLst>
                  <a:ext uri="{0D108BD9-81ED-4DB2-BD59-A6C34878D82A}">
                    <a16:rowId xmlns:a16="http://schemas.microsoft.com/office/drawing/2014/main" val="2790114843"/>
                  </a:ext>
                </a:extLst>
              </a:tr>
            </a:tbl>
          </a:graphicData>
        </a:graphic>
      </p:graphicFrame>
      <p:sp>
        <p:nvSpPr>
          <p:cNvPr id="5" name="TextBox 4">
            <a:extLst>
              <a:ext uri="{FF2B5EF4-FFF2-40B4-BE49-F238E27FC236}">
                <a16:creationId xmlns:a16="http://schemas.microsoft.com/office/drawing/2014/main" id="{259FA4BE-1236-2F91-CCBC-77CB8A45C7EF}"/>
              </a:ext>
            </a:extLst>
          </p:cNvPr>
          <p:cNvSpPr txBox="1"/>
          <p:nvPr/>
        </p:nvSpPr>
        <p:spPr>
          <a:xfrm>
            <a:off x="3470694" y="6193320"/>
            <a:ext cx="5446043" cy="276999"/>
          </a:xfrm>
          <a:prstGeom prst="rect">
            <a:avLst/>
          </a:prstGeom>
          <a:noFill/>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HIV Perinatal Guidelines. Available at clinicalinfor.hiv.gov. Accessed </a:t>
            </a:r>
            <a:r>
              <a:rPr lang="en-US" sz="1200" dirty="0">
                <a:latin typeface="Arial" panose="020B0604020202020204"/>
              </a:rPr>
              <a:t>3/3/2026</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46994895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60" y="1145792"/>
            <a:ext cx="10515163" cy="648915"/>
          </a:xfrm>
        </p:spPr>
        <p:txBody>
          <a:bodyPr anchor="t">
            <a:normAutofit/>
          </a:bodyPr>
          <a:lstStyle/>
          <a:p>
            <a:r>
              <a:rPr lang="en-US" dirty="0"/>
              <a:t>What if virologic suppression is not attained?</a:t>
            </a:r>
          </a:p>
        </p:txBody>
      </p:sp>
      <p:sp>
        <p:nvSpPr>
          <p:cNvPr id="3" name="Content Placeholder 2"/>
          <p:cNvSpPr>
            <a:spLocks noGrp="1"/>
          </p:cNvSpPr>
          <p:nvPr>
            <p:ph type="body" sz="quarter" idx="11"/>
          </p:nvPr>
        </p:nvSpPr>
        <p:spPr>
          <a:xfrm>
            <a:off x="624052" y="2032252"/>
            <a:ext cx="9605131" cy="2986087"/>
          </a:xfrm>
        </p:spPr>
        <p:txBody>
          <a:bodyPr>
            <a:normAutofit/>
          </a:bodyPr>
          <a:lstStyle/>
          <a:p>
            <a:pPr marL="666723" indent="-514350">
              <a:lnSpc>
                <a:spcPct val="90000"/>
              </a:lnSpc>
              <a:buFont typeface="+mj-lt"/>
              <a:buAutoNum type="arabicPeriod"/>
            </a:pPr>
            <a:r>
              <a:rPr lang="en-US" sz="2200" dirty="0"/>
              <a:t>Test for drug resistance</a:t>
            </a:r>
          </a:p>
          <a:p>
            <a:pPr marL="666723" indent="-514350">
              <a:lnSpc>
                <a:spcPct val="90000"/>
              </a:lnSpc>
              <a:buFont typeface="+mj-lt"/>
              <a:buAutoNum type="arabicPeriod"/>
            </a:pPr>
            <a:r>
              <a:rPr lang="en-US" sz="2200" dirty="0"/>
              <a:t>Assess drug adherence, tolerability, dosing, potential problems with absorption, lack of attention to food requirements</a:t>
            </a:r>
          </a:p>
          <a:p>
            <a:pPr marL="666723" indent="-514350">
              <a:lnSpc>
                <a:spcPct val="90000"/>
              </a:lnSpc>
              <a:buFont typeface="+mj-lt"/>
              <a:buAutoNum type="arabicPeriod"/>
            </a:pPr>
            <a:r>
              <a:rPr lang="en-US" sz="2200" dirty="0"/>
              <a:t>Consider ART modification</a:t>
            </a:r>
          </a:p>
          <a:p>
            <a:pPr marL="666723" indent="-514350">
              <a:lnSpc>
                <a:spcPct val="90000"/>
              </a:lnSpc>
              <a:buFont typeface="+mj-lt"/>
              <a:buAutoNum type="arabicPeriod"/>
            </a:pPr>
            <a:endParaRPr lang="en-US" sz="2200" dirty="0"/>
          </a:p>
          <a:p>
            <a:pPr marL="152373" indent="0">
              <a:lnSpc>
                <a:spcPct val="90000"/>
              </a:lnSpc>
              <a:buNone/>
            </a:pPr>
            <a:r>
              <a:rPr lang="en-US" sz="2200" dirty="0"/>
              <a:t>Adherence to ART, labs and appointments (both OB and HIV care) are critical to success in preventing mother to child transmission!</a:t>
            </a:r>
          </a:p>
        </p:txBody>
      </p:sp>
      <p:sp>
        <p:nvSpPr>
          <p:cNvPr id="8" name="Date Placeholder 3">
            <a:extLst>
              <a:ext uri="{FF2B5EF4-FFF2-40B4-BE49-F238E27FC236}">
                <a16:creationId xmlns:a16="http://schemas.microsoft.com/office/drawing/2014/main" id="{8205F66F-8663-ADF2-7FDD-58C61AF36791}"/>
              </a:ext>
            </a:extLst>
          </p:cNvPr>
          <p:cNvSpPr>
            <a:spLocks noGrp="1"/>
          </p:cNvSpPr>
          <p:nvPr>
            <p:ph type="dt" sz="half" idx="2"/>
          </p:nvPr>
        </p:nvSpPr>
        <p:spPr>
          <a:xfrm>
            <a:off x="623459" y="6356351"/>
            <a:ext cx="2743915" cy="365125"/>
          </a:xfrm>
        </p:spPr>
        <p:txBody>
          <a:bodyPr/>
          <a:lstStyle/>
          <a:p>
            <a:pPr marL="0" marR="0" lvl="0" indent="0" algn="l" defTabSz="609493" rtl="0" eaLnBrk="1" fontAlgn="auto" latinLnBrk="0" hangingPunct="1">
              <a:lnSpc>
                <a:spcPct val="100000"/>
              </a:lnSpc>
              <a:spcBef>
                <a:spcPts val="0"/>
              </a:spcBef>
              <a:spcAft>
                <a:spcPts val="600"/>
              </a:spcAft>
              <a:buClrTx/>
              <a:buSzTx/>
              <a:buFontTx/>
              <a:buNone/>
              <a:tabLst/>
              <a:defRPr/>
            </a:pPr>
            <a:fld id="{06F4C82B-53BB-49C0-8529-67F839443334}" type="datetime4">
              <a:rPr kumimoji="0" lang="en-US" sz="1200" b="0" i="0" u="none" strike="noStrike" kern="1200" cap="none" spc="0" normalizeH="0" baseline="0" noProof="0" smtClean="0">
                <a:ln>
                  <a:noFill/>
                </a:ln>
                <a:solidFill>
                  <a:srgbClr val="222222">
                    <a:tint val="75000"/>
                  </a:srgbClr>
                </a:solidFill>
                <a:effectLst/>
                <a:uLnTx/>
                <a:uFillTx/>
                <a:latin typeface="Arial" panose="020B0604020202020204"/>
                <a:ea typeface="+mn-ea"/>
                <a:cs typeface="+mn-cs"/>
              </a:rPr>
              <a:pPr marL="0" marR="0" lvl="0" indent="0" algn="l" defTabSz="609493" rtl="0" eaLnBrk="1" fontAlgn="auto" latinLnBrk="0" hangingPunct="1">
                <a:lnSpc>
                  <a:spcPct val="100000"/>
                </a:lnSpc>
                <a:spcBef>
                  <a:spcPts val="0"/>
                </a:spcBef>
                <a:spcAft>
                  <a:spcPts val="600"/>
                </a:spcAft>
                <a:buClrTx/>
                <a:buSzTx/>
                <a:buFontTx/>
                <a:buNone/>
                <a:tabLst/>
                <a:defRPr/>
              </a:pPr>
              <a:t>March 5, 2026</a:t>
            </a:fld>
            <a:endParaRPr kumimoji="0" lang="en-US" sz="1200" b="0" i="0" u="none" strike="noStrike" kern="1200" cap="none" spc="0" normalizeH="0" baseline="0" noProof="0" dirty="0">
              <a:ln>
                <a:noFill/>
              </a:ln>
              <a:solidFill>
                <a:srgbClr val="222222">
                  <a:tint val="75000"/>
                </a:srgb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C70E0B3-5512-BB31-A1CA-005ECC3C8FB6}"/>
              </a:ext>
            </a:extLst>
          </p:cNvPr>
          <p:cNvSpPr txBox="1"/>
          <p:nvPr/>
        </p:nvSpPr>
        <p:spPr>
          <a:xfrm>
            <a:off x="3049138" y="6079352"/>
            <a:ext cx="6093724" cy="276999"/>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rial" panose="020B0604020202020204"/>
                <a:ea typeface="+mn-ea"/>
                <a:cs typeface="+mn-cs"/>
              </a:rPr>
              <a:t>HIV Perinatal Guidelines. Available at clinicalinfor.hiv.gov. Accessed 3/3/2026</a:t>
            </a: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0168815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buFont typeface="Arial" panose="020B0604020202020204" pitchFamily="34" charset="0"/>
              <a:buChar char="•"/>
            </a:pPr>
            <a:r>
              <a:rPr lang="en-US" sz="1800" dirty="0">
                <a:solidFill>
                  <a:srgbClr val="172B4D"/>
                </a:solidFill>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buFont typeface="Arial" panose="020B0604020202020204" pitchFamily="34" charset="0"/>
              <a:buChar char="•"/>
            </a:pPr>
            <a:r>
              <a:rPr lang="en-US" sz="1800" dirty="0">
                <a:solidFill>
                  <a:srgbClr val="172B4D"/>
                </a:solidFill>
              </a:rPr>
              <a:t>None of the planners, faculty, and others in control of educational content for this educational activity have relevant financial relationship(s) to disclose with ineligible companies.</a:t>
            </a:r>
          </a:p>
          <a:p>
            <a:pPr marL="633227" indent="-285750">
              <a:buFont typeface="Arial" panose="020B0604020202020204" pitchFamily="34" charset="0"/>
              <a:buChar char="•"/>
            </a:pPr>
            <a:r>
              <a:rPr lang="en-US" sz="1800" dirty="0">
                <a:solidFill>
                  <a:srgbClr val="172B4D"/>
                </a:solidFill>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buFont typeface="Arial" panose="020B0604020202020204" pitchFamily="34" charset="0"/>
              <a:buChar char="•"/>
            </a:pPr>
            <a:r>
              <a:rPr lang="en-US" sz="1800">
                <a:solidFill>
                  <a:srgbClr val="172B4D"/>
                </a:solidFill>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211156887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889587-7D29-0A7B-11FA-966217B271FE}"/>
              </a:ext>
            </a:extLst>
          </p:cNvPr>
          <p:cNvSpPr>
            <a:spLocks noGrp="1"/>
          </p:cNvSpPr>
          <p:nvPr>
            <p:ph type="title"/>
          </p:nvPr>
        </p:nvSpPr>
        <p:spPr>
          <a:xfrm>
            <a:off x="623460" y="1154181"/>
            <a:ext cx="10515163" cy="648915"/>
          </a:xfrm>
        </p:spPr>
        <p:txBody>
          <a:bodyPr anchor="t">
            <a:normAutofit/>
          </a:bodyPr>
          <a:lstStyle/>
          <a:p>
            <a:r>
              <a:rPr lang="en-US" dirty="0"/>
              <a:t>Alternative ART Administration Methods </a:t>
            </a:r>
          </a:p>
        </p:txBody>
      </p:sp>
      <p:sp>
        <p:nvSpPr>
          <p:cNvPr id="9" name="Text Placeholder 2">
            <a:extLst>
              <a:ext uri="{FF2B5EF4-FFF2-40B4-BE49-F238E27FC236}">
                <a16:creationId xmlns:a16="http://schemas.microsoft.com/office/drawing/2014/main" id="{91ADEEDC-B69C-2F8A-1BE6-7F6CB74269EF}"/>
              </a:ext>
            </a:extLst>
          </p:cNvPr>
          <p:cNvSpPr>
            <a:spLocks noGrp="1"/>
          </p:cNvSpPr>
          <p:nvPr>
            <p:ph type="body" sz="quarter" idx="11"/>
          </p:nvPr>
        </p:nvSpPr>
        <p:spPr>
          <a:xfrm>
            <a:off x="624052" y="2040641"/>
            <a:ext cx="9378077" cy="4050670"/>
          </a:xfrm>
        </p:spPr>
        <p:txBody>
          <a:bodyPr>
            <a:normAutofit/>
          </a:bodyPr>
          <a:lstStyle/>
          <a:p>
            <a:pPr>
              <a:lnSpc>
                <a:spcPct val="90000"/>
              </a:lnSpc>
            </a:pPr>
            <a:r>
              <a:rPr lang="en-US" dirty="0"/>
              <a:t>Nause and vomiting of pregnancy may necessitate crushing/dissolving pills</a:t>
            </a:r>
          </a:p>
          <a:p>
            <a:pPr>
              <a:lnSpc>
                <a:spcPct val="90000"/>
              </a:lnSpc>
            </a:pPr>
            <a:r>
              <a:rPr lang="en-US" dirty="0"/>
              <a:t>Based on case reports/case series: </a:t>
            </a:r>
          </a:p>
          <a:p>
            <a:pPr lvl="1">
              <a:lnSpc>
                <a:spcPct val="90000"/>
              </a:lnSpc>
            </a:pPr>
            <a:r>
              <a:rPr lang="en-US" dirty="0"/>
              <a:t>BIC/TAF/FTC: may be dissolved or crushed</a:t>
            </a:r>
          </a:p>
          <a:p>
            <a:pPr lvl="1">
              <a:lnSpc>
                <a:spcPct val="90000"/>
              </a:lnSpc>
            </a:pPr>
            <a:r>
              <a:rPr lang="en-US" dirty="0"/>
              <a:t>TAF/FTC: may be crushed</a:t>
            </a:r>
          </a:p>
          <a:p>
            <a:pPr lvl="1">
              <a:lnSpc>
                <a:spcPct val="90000"/>
              </a:lnSpc>
            </a:pPr>
            <a:r>
              <a:rPr lang="en-US" dirty="0"/>
              <a:t>TDF/FTC: may be crushed </a:t>
            </a:r>
          </a:p>
          <a:p>
            <a:pPr lvl="1">
              <a:lnSpc>
                <a:spcPct val="90000"/>
              </a:lnSpc>
            </a:pPr>
            <a:r>
              <a:rPr lang="en-US" dirty="0"/>
              <a:t>DTG:  may be split in half and both halves taken immediately,  or may be carefully crushed and added to a small amount  of semi-solid food or liquid, consume immediately </a:t>
            </a:r>
          </a:p>
        </p:txBody>
      </p:sp>
      <p:pic>
        <p:nvPicPr>
          <p:cNvPr id="18" name="Picture 17">
            <a:extLst>
              <a:ext uri="{FF2B5EF4-FFF2-40B4-BE49-F238E27FC236}">
                <a16:creationId xmlns:a16="http://schemas.microsoft.com/office/drawing/2014/main" id="{A1C1EBEF-71B7-DE23-0352-C01B767C3411}"/>
              </a:ext>
            </a:extLst>
          </p:cNvPr>
          <p:cNvPicPr>
            <a:picLocks noChangeAspect="1"/>
          </p:cNvPicPr>
          <p:nvPr/>
        </p:nvPicPr>
        <p:blipFill>
          <a:blip r:embed="rId2"/>
          <a:srcRect l="19613" t="6113" r="19699" b="21277"/>
          <a:stretch>
            <a:fillRect/>
          </a:stretch>
        </p:blipFill>
        <p:spPr>
          <a:xfrm>
            <a:off x="9822494" y="2183135"/>
            <a:ext cx="2091888" cy="2987675"/>
          </a:xfrm>
          <a:prstGeom prst="rect">
            <a:avLst/>
          </a:prstGeom>
          <a:noFill/>
        </p:spPr>
      </p:pic>
      <p:sp>
        <p:nvSpPr>
          <p:cNvPr id="16" name="Date Placeholder 4">
            <a:extLst>
              <a:ext uri="{FF2B5EF4-FFF2-40B4-BE49-F238E27FC236}">
                <a16:creationId xmlns:a16="http://schemas.microsoft.com/office/drawing/2014/main" id="{C83E241B-F20D-C2FD-7E69-A4C4BF77409F}"/>
              </a:ext>
            </a:extLst>
          </p:cNvPr>
          <p:cNvSpPr>
            <a:spLocks noGrp="1"/>
          </p:cNvSpPr>
          <p:nvPr>
            <p:ph type="dt" sz="half" idx="2"/>
          </p:nvPr>
        </p:nvSpPr>
        <p:spPr>
          <a:xfrm>
            <a:off x="623459" y="6356351"/>
            <a:ext cx="2743915" cy="365125"/>
          </a:xfrm>
        </p:spPr>
        <p:txBody>
          <a:bodyPr anchor="ctr">
            <a:normAutofit/>
          </a:bodyPr>
          <a:lstStyle/>
          <a:p>
            <a:pPr>
              <a:spcAft>
                <a:spcPts val="600"/>
              </a:spcAft>
            </a:pPr>
            <a:fld id="{889B010B-938C-4BD0-AF7C-9746274FFE3D}" type="datetime4">
              <a:rPr lang="en-US" smtClean="0"/>
              <a:pPr>
                <a:spcAft>
                  <a:spcPts val="600"/>
                </a:spcAft>
              </a:pPr>
              <a:t>March 5, 2026</a:t>
            </a:fld>
            <a:endParaRPr lang="en-US" dirty="0"/>
          </a:p>
        </p:txBody>
      </p:sp>
      <p:sp>
        <p:nvSpPr>
          <p:cNvPr id="20" name="TextBox 19">
            <a:extLst>
              <a:ext uri="{FF2B5EF4-FFF2-40B4-BE49-F238E27FC236}">
                <a16:creationId xmlns:a16="http://schemas.microsoft.com/office/drawing/2014/main" id="{D8DCF609-8485-DC67-602A-6959F166C2D5}"/>
              </a:ext>
            </a:extLst>
          </p:cNvPr>
          <p:cNvSpPr txBox="1"/>
          <p:nvPr/>
        </p:nvSpPr>
        <p:spPr>
          <a:xfrm>
            <a:off x="1283405" y="5916054"/>
            <a:ext cx="8539089" cy="307777"/>
          </a:xfrm>
          <a:prstGeom prst="rect">
            <a:avLst/>
          </a:prstGeom>
          <a:noFill/>
        </p:spPr>
        <p:txBody>
          <a:bodyPr wrap="square" rtlCol="0">
            <a:spAutoFit/>
          </a:bodyPr>
          <a:lstStyle/>
          <a:p>
            <a:r>
              <a:rPr lang="en-US" sz="1400" dirty="0"/>
              <a:t>https://www.hivclinic.ca/main/drugs_extra_files/Crushing%20and%20Liquid%20ARV%20Formulations.pdf</a:t>
            </a:r>
          </a:p>
        </p:txBody>
      </p:sp>
    </p:spTree>
    <p:extLst>
      <p:ext uri="{BB962C8B-B14F-4D97-AF65-F5344CB8AC3E}">
        <p14:creationId xmlns:p14="http://schemas.microsoft.com/office/powerpoint/2010/main" val="325046124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hart&#10;&#10;AI-generated content may be incorrect.">
            <a:extLst>
              <a:ext uri="{FF2B5EF4-FFF2-40B4-BE49-F238E27FC236}">
                <a16:creationId xmlns:a16="http://schemas.microsoft.com/office/drawing/2014/main" id="{C3BE7F05-3934-C325-3700-07187D16526E}"/>
              </a:ext>
            </a:extLst>
          </p:cNvPr>
          <p:cNvPicPr>
            <a:picLocks noChangeAspect="1"/>
          </p:cNvPicPr>
          <p:nvPr/>
        </p:nvPicPr>
        <p:blipFill>
          <a:blip r:embed="rId2"/>
          <a:stretch>
            <a:fillRect/>
          </a:stretch>
        </p:blipFill>
        <p:spPr>
          <a:xfrm>
            <a:off x="893786" y="1239520"/>
            <a:ext cx="9982396" cy="4367299"/>
          </a:xfrm>
          <a:prstGeom prst="rect">
            <a:avLst/>
          </a:prstGeom>
          <a:noFill/>
        </p:spPr>
      </p:pic>
      <p:sp>
        <p:nvSpPr>
          <p:cNvPr id="2" name="TextBox 1">
            <a:extLst>
              <a:ext uri="{FF2B5EF4-FFF2-40B4-BE49-F238E27FC236}">
                <a16:creationId xmlns:a16="http://schemas.microsoft.com/office/drawing/2014/main" id="{C9A5FA2C-F356-CE15-56BB-187217D91DA3}"/>
              </a:ext>
            </a:extLst>
          </p:cNvPr>
          <p:cNvSpPr txBox="1"/>
          <p:nvPr/>
        </p:nvSpPr>
        <p:spPr>
          <a:xfrm>
            <a:off x="623459" y="5964072"/>
            <a:ext cx="11686822" cy="338554"/>
          </a:xfrm>
          <a:prstGeom prst="rect">
            <a:avLst/>
          </a:prstGeom>
          <a:noFill/>
        </p:spPr>
        <p:txBody>
          <a:bodyPr wrap="square" rtlCol="0">
            <a:spAutoFit/>
          </a:bodyPr>
          <a:lstStyle/>
          <a:p>
            <a:r>
              <a:rPr lang="en-US" sz="1600" dirty="0"/>
              <a:t>https://www.floridahealth.gov/wp-content/uploads/2025/06/TestAndTreatGuidanceOctober2023.pdf</a:t>
            </a:r>
          </a:p>
        </p:txBody>
      </p:sp>
    </p:spTree>
    <p:extLst>
      <p:ext uri="{BB962C8B-B14F-4D97-AF65-F5344CB8AC3E}">
        <p14:creationId xmlns:p14="http://schemas.microsoft.com/office/powerpoint/2010/main" val="108466605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96EF-C7B0-02E3-4A9D-63377EEF806C}"/>
              </a:ext>
            </a:extLst>
          </p:cNvPr>
          <p:cNvSpPr>
            <a:spLocks noGrp="1"/>
          </p:cNvSpPr>
          <p:nvPr>
            <p:ph type="title"/>
          </p:nvPr>
        </p:nvSpPr>
        <p:spPr>
          <a:xfrm>
            <a:off x="623459" y="1005840"/>
            <a:ext cx="10515163" cy="648915"/>
          </a:xfrm>
        </p:spPr>
        <p:txBody>
          <a:bodyPr>
            <a:noAutofit/>
          </a:bodyPr>
          <a:lstStyle/>
          <a:p>
            <a:r>
              <a:rPr kumimoji="0" lang="en-US" sz="4000" b="0" i="0" u="none" strike="noStrike" kern="1200" cap="none" spc="-133" normalizeH="0" baseline="0" noProof="0" dirty="0">
                <a:ln>
                  <a:noFill/>
                </a:ln>
                <a:solidFill>
                  <a:srgbClr val="D6201A"/>
                </a:solidFill>
                <a:effectLst/>
                <a:uLnTx/>
                <a:uFillTx/>
                <a:latin typeface="Arial"/>
                <a:ea typeface="+mj-ea"/>
              </a:rPr>
              <a:t>Virologic Failure Near Delivery</a:t>
            </a:r>
            <a:endParaRPr lang="en-US" sz="4000" dirty="0"/>
          </a:p>
        </p:txBody>
      </p:sp>
      <p:sp>
        <p:nvSpPr>
          <p:cNvPr id="3" name="Text Placeholder 2">
            <a:extLst>
              <a:ext uri="{FF2B5EF4-FFF2-40B4-BE49-F238E27FC236}">
                <a16:creationId xmlns:a16="http://schemas.microsoft.com/office/drawing/2014/main" id="{B212D0F8-CB16-DD4E-E8E0-170DED7DA238}"/>
              </a:ext>
            </a:extLst>
          </p:cNvPr>
          <p:cNvSpPr>
            <a:spLocks noGrp="1"/>
          </p:cNvSpPr>
          <p:nvPr>
            <p:ph type="body" sz="quarter" idx="11"/>
          </p:nvPr>
        </p:nvSpPr>
        <p:spPr>
          <a:xfrm>
            <a:off x="624051" y="2032251"/>
            <a:ext cx="10011123" cy="4059059"/>
          </a:xfrm>
        </p:spPr>
        <p:txBody>
          <a:bodyPr/>
          <a:lstStyle/>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solidFill>
                  <a:srgbClr val="222222"/>
                </a:solidFill>
                <a:effectLst/>
                <a:uLnTx/>
                <a:uFillTx/>
                <a:latin typeface="Arial"/>
                <a:ea typeface="+mn-ea"/>
              </a:rPr>
              <a:t>HIV RNA &gt; 1,000 copies/mL or unknown viral load</a:t>
            </a:r>
          </a:p>
          <a:p>
            <a:pPr marL="853291" marR="0" lvl="1"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solidFill>
                  <a:srgbClr val="222222"/>
                </a:solidFill>
                <a:effectLst/>
                <a:uLnTx/>
                <a:uFillTx/>
                <a:latin typeface="Arial"/>
                <a:ea typeface="+mn-ea"/>
              </a:rPr>
              <a:t>Scheduled cesarean section at 38 weeks </a:t>
            </a:r>
          </a:p>
          <a:p>
            <a:pPr marL="853291" marR="0" lvl="1"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solidFill>
                  <a:srgbClr val="222222"/>
                </a:solidFill>
                <a:effectLst/>
                <a:uLnTx/>
                <a:uFillTx/>
                <a:latin typeface="Arial"/>
                <a:ea typeface="+mn-ea"/>
              </a:rPr>
              <a:t>Intravenous zidovudine</a:t>
            </a:r>
          </a:p>
          <a:p>
            <a:pPr marL="1340885" marR="0" lvl="2"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solidFill>
                  <a:srgbClr val="222222"/>
                </a:solidFill>
                <a:effectLst/>
                <a:uLnTx/>
                <a:uFillTx/>
                <a:latin typeface="Arial"/>
                <a:ea typeface="+mn-ea"/>
              </a:rPr>
              <a:t>2 mg/kg dose followed by a continuous infusion of 1 mg/kg/hour until delivery (minimum of three hours)</a:t>
            </a:r>
          </a:p>
          <a:p>
            <a:pPr marL="1706581" marR="0" lvl="3"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0" u="none" strike="noStrike" kern="1200" cap="none" spc="0" normalizeH="0" baseline="0" noProof="0" dirty="0">
                <a:ln>
                  <a:noFill/>
                </a:ln>
                <a:solidFill>
                  <a:srgbClr val="222222"/>
                </a:solidFill>
                <a:effectLst/>
                <a:uLnTx/>
                <a:uFillTx/>
                <a:latin typeface="Arial"/>
                <a:ea typeface="+mn-ea"/>
              </a:rPr>
              <a:t>Some providers would give IV zidovudine if last HIV viral load &gt; 50 or any concern for non-adherence</a:t>
            </a: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sz="2000" b="0" i="0" u="none" strike="noStrike" kern="1200" cap="none" spc="0" normalizeH="0" baseline="0" noProof="0" dirty="0">
              <a:ln>
                <a:noFill/>
              </a:ln>
              <a:solidFill>
                <a:srgbClr val="222222"/>
              </a:solidFill>
              <a:effectLst/>
              <a:uLnTx/>
              <a:uFillTx/>
              <a:latin typeface="Arial"/>
              <a:ea typeface="+mn-ea"/>
            </a:endParaRPr>
          </a:p>
          <a:p>
            <a:endParaRPr lang="en-US" dirty="0"/>
          </a:p>
        </p:txBody>
      </p:sp>
      <p:sp>
        <p:nvSpPr>
          <p:cNvPr id="4" name="Date Placeholder 3">
            <a:extLst>
              <a:ext uri="{FF2B5EF4-FFF2-40B4-BE49-F238E27FC236}">
                <a16:creationId xmlns:a16="http://schemas.microsoft.com/office/drawing/2014/main" id="{80C3E3C9-E25E-6816-8EA5-FCA40C5C7E7D}"/>
              </a:ext>
            </a:extLst>
          </p:cNvPr>
          <p:cNvSpPr>
            <a:spLocks noGrp="1"/>
          </p:cNvSpPr>
          <p:nvPr>
            <p:ph type="dt" sz="half" idx="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06F4C82B-53BB-49C0-8529-67F839443334}" type="datetime4">
              <a:rPr kumimoji="0" lang="en-US" sz="1200" b="0" i="0" u="none" strike="noStrike" kern="1200" cap="none" spc="0" normalizeH="0" baseline="0" noProof="0" smtClean="0">
                <a:ln>
                  <a:noFill/>
                </a:ln>
                <a:solidFill>
                  <a:srgbClr val="222222">
                    <a:tint val="75000"/>
                  </a:srgbClr>
                </a:solidFill>
                <a:effectLst/>
                <a:uLnTx/>
                <a:uFillTx/>
                <a:latin typeface="Arial" panose="020B0604020202020204"/>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March 5, 2026</a:t>
            </a:fld>
            <a:endParaRPr kumimoji="0" lang="en-US" sz="1200" b="0" i="0" u="none" strike="noStrike" kern="1200" cap="none" spc="0" normalizeH="0" baseline="0" noProof="0" dirty="0">
              <a:ln>
                <a:noFill/>
              </a:ln>
              <a:solidFill>
                <a:srgbClr val="222222">
                  <a:tint val="75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A313488-5671-6B68-671C-802FE2007CD9}"/>
              </a:ext>
            </a:extLst>
          </p:cNvPr>
          <p:cNvSpPr txBox="1"/>
          <p:nvPr/>
        </p:nvSpPr>
        <p:spPr>
          <a:xfrm>
            <a:off x="2834178" y="6079352"/>
            <a:ext cx="6093724" cy="276999"/>
          </a:xfrm>
          <a:prstGeom prst="rect">
            <a:avLst/>
          </a:prstGeom>
          <a:noFill/>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Arial" panose="020B0604020202020204"/>
                <a:ea typeface="+mn-ea"/>
                <a:cs typeface="+mn-cs"/>
              </a:rPr>
              <a:t>HIV Perinatal Guidelines. Available at clinicalinfor.hiv.gov. Accessed 3/3/2026</a:t>
            </a:r>
            <a:endParaRPr kumimoji="0" lang="en-US" sz="2400" b="0" i="0" u="none" strike="noStrike" kern="1200" cap="none" spc="0" normalizeH="0" baseline="0" noProof="0" dirty="0">
              <a:ln>
                <a:noFill/>
              </a:ln>
              <a:solidFill>
                <a:srgbClr val="22222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160135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0B50-EAAF-4277-83C3-4124A6DF6CCD}"/>
              </a:ext>
            </a:extLst>
          </p:cNvPr>
          <p:cNvSpPr>
            <a:spLocks noGrp="1"/>
          </p:cNvSpPr>
          <p:nvPr>
            <p:ph type="title"/>
          </p:nvPr>
        </p:nvSpPr>
        <p:spPr/>
        <p:txBody>
          <a:bodyPr/>
          <a:lstStyle/>
          <a:p>
            <a:r>
              <a:rPr lang="en-US" dirty="0"/>
              <a:t>Case</a:t>
            </a:r>
          </a:p>
        </p:txBody>
      </p:sp>
      <p:sp>
        <p:nvSpPr>
          <p:cNvPr id="5" name="Content Placeholder 4">
            <a:extLst>
              <a:ext uri="{FF2B5EF4-FFF2-40B4-BE49-F238E27FC236}">
                <a16:creationId xmlns:a16="http://schemas.microsoft.com/office/drawing/2014/main" id="{E50C72A5-E915-497D-BB26-E531B4FAF65F}"/>
              </a:ext>
            </a:extLst>
          </p:cNvPr>
          <p:cNvSpPr>
            <a:spLocks noGrp="1"/>
          </p:cNvSpPr>
          <p:nvPr>
            <p:ph type="body" sz="quarter" idx="11"/>
          </p:nvPr>
        </p:nvSpPr>
        <p:spPr>
          <a:xfrm>
            <a:off x="1156313" y="1851289"/>
            <a:ext cx="8547245" cy="4355026"/>
          </a:xfrm>
        </p:spPr>
        <p:txBody>
          <a:bodyPr>
            <a:normAutofit/>
          </a:bodyPr>
          <a:lstStyle/>
          <a:p>
            <a:r>
              <a:rPr lang="en-US" dirty="0"/>
              <a:t>Kelly is a 32-year-old woman, with perinatally-acquired HIV, well-controlled on BIC/TAF/FTC, pregnant with her first child</a:t>
            </a:r>
          </a:p>
          <a:p>
            <a:r>
              <a:rPr lang="en-US" dirty="0"/>
              <a:t>She understands that the baby will be given prophylactic ART upon delivery</a:t>
            </a:r>
          </a:p>
          <a:p>
            <a:r>
              <a:rPr lang="en-US" dirty="0"/>
              <a:t>She would like to breastfeed her child  as she knows that “breast is best” but is concerned about possible risk of HIV transmission through breastfeeding.</a:t>
            </a:r>
          </a:p>
          <a:p>
            <a:r>
              <a:rPr lang="en-US" dirty="0"/>
              <a:t>How do you advise her? </a:t>
            </a:r>
          </a:p>
          <a:p>
            <a:endParaRPr lang="en-US" dirty="0"/>
          </a:p>
        </p:txBody>
      </p:sp>
    </p:spTree>
    <p:extLst>
      <p:ext uri="{BB962C8B-B14F-4D97-AF65-F5344CB8AC3E}">
        <p14:creationId xmlns:p14="http://schemas.microsoft.com/office/powerpoint/2010/main" val="408221795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CFFB-624C-473C-A16E-B88A1ACB53DB}"/>
              </a:ext>
            </a:extLst>
          </p:cNvPr>
          <p:cNvSpPr>
            <a:spLocks noGrp="1"/>
          </p:cNvSpPr>
          <p:nvPr>
            <p:ph type="title"/>
          </p:nvPr>
        </p:nvSpPr>
        <p:spPr>
          <a:xfrm>
            <a:off x="624051" y="1078353"/>
            <a:ext cx="10515163" cy="648915"/>
          </a:xfrm>
        </p:spPr>
        <p:txBody>
          <a:bodyPr/>
          <a:lstStyle/>
          <a:p>
            <a:r>
              <a:rPr lang="en-US" dirty="0"/>
              <a:t>Breastfeeding/Chestfeeding</a:t>
            </a:r>
          </a:p>
        </p:txBody>
      </p:sp>
      <p:sp>
        <p:nvSpPr>
          <p:cNvPr id="3" name="Content Placeholder 2">
            <a:extLst>
              <a:ext uri="{FF2B5EF4-FFF2-40B4-BE49-F238E27FC236}">
                <a16:creationId xmlns:a16="http://schemas.microsoft.com/office/drawing/2014/main" id="{92ED49C4-25BB-474E-84A6-08DE23513057}"/>
              </a:ext>
            </a:extLst>
          </p:cNvPr>
          <p:cNvSpPr>
            <a:spLocks noGrp="1"/>
          </p:cNvSpPr>
          <p:nvPr>
            <p:ph type="body" sz="quarter" idx="11"/>
          </p:nvPr>
        </p:nvSpPr>
        <p:spPr>
          <a:xfrm>
            <a:off x="624051" y="1727268"/>
            <a:ext cx="9617437" cy="2986087"/>
          </a:xfrm>
        </p:spPr>
        <p:txBody>
          <a:bodyPr/>
          <a:lstStyle/>
          <a:p>
            <a:r>
              <a:rPr lang="en-US" dirty="0"/>
              <a:t>Feeding an infant with the lactating parent’s own milk—whether directly or with expressed milk</a:t>
            </a:r>
          </a:p>
          <a:p>
            <a:endParaRPr lang="en-US" dirty="0"/>
          </a:p>
        </p:txBody>
      </p:sp>
      <p:pic>
        <p:nvPicPr>
          <p:cNvPr id="5" name="Picture 4">
            <a:extLst>
              <a:ext uri="{FF2B5EF4-FFF2-40B4-BE49-F238E27FC236}">
                <a16:creationId xmlns:a16="http://schemas.microsoft.com/office/drawing/2014/main" id="{AF9B5A76-BEA0-400D-B4B0-578F0E3702D9}"/>
              </a:ext>
            </a:extLst>
          </p:cNvPr>
          <p:cNvPicPr>
            <a:picLocks noChangeAspect="1"/>
          </p:cNvPicPr>
          <p:nvPr/>
        </p:nvPicPr>
        <p:blipFill rotWithShape="1">
          <a:blip r:embed="rId2">
            <a:extLst>
              <a:ext uri="{28A0092B-C50C-407E-A947-70E740481C1C}">
                <a14:useLocalDpi xmlns:a14="http://schemas.microsoft.com/office/drawing/2010/main" val="0"/>
              </a:ext>
            </a:extLst>
          </a:blip>
          <a:srcRect t="16197" b="10301"/>
          <a:stretch/>
        </p:blipFill>
        <p:spPr>
          <a:xfrm>
            <a:off x="2642404" y="2969387"/>
            <a:ext cx="6716551" cy="3091633"/>
          </a:xfrm>
          <a:prstGeom prst="rect">
            <a:avLst/>
          </a:prstGeom>
        </p:spPr>
      </p:pic>
    </p:spTree>
    <p:extLst>
      <p:ext uri="{BB962C8B-B14F-4D97-AF65-F5344CB8AC3E}">
        <p14:creationId xmlns:p14="http://schemas.microsoft.com/office/powerpoint/2010/main" val="387800462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55F3-E33C-44FF-8681-F5BDBBD2EC82}"/>
              </a:ext>
            </a:extLst>
          </p:cNvPr>
          <p:cNvSpPr>
            <a:spLocks noGrp="1"/>
          </p:cNvSpPr>
          <p:nvPr>
            <p:ph type="title"/>
          </p:nvPr>
        </p:nvSpPr>
        <p:spPr/>
        <p:txBody>
          <a:bodyPr>
            <a:normAutofit fontScale="90000"/>
          </a:bodyPr>
          <a:lstStyle/>
          <a:p>
            <a:r>
              <a:rPr lang="en-US" sz="4400" dirty="0"/>
              <a:t>Risk of HIV transmission via breastfeeding?</a:t>
            </a:r>
          </a:p>
        </p:txBody>
      </p:sp>
      <p:sp>
        <p:nvSpPr>
          <p:cNvPr id="3" name="Content Placeholder 2">
            <a:extLst>
              <a:ext uri="{FF2B5EF4-FFF2-40B4-BE49-F238E27FC236}">
                <a16:creationId xmlns:a16="http://schemas.microsoft.com/office/drawing/2014/main" id="{A9FBFD91-2295-4409-A5ED-DE6CD9BF547C}"/>
              </a:ext>
            </a:extLst>
          </p:cNvPr>
          <p:cNvSpPr>
            <a:spLocks noGrp="1"/>
          </p:cNvSpPr>
          <p:nvPr>
            <p:ph type="body" sz="quarter" idx="11"/>
          </p:nvPr>
        </p:nvSpPr>
        <p:spPr/>
        <p:txBody>
          <a:bodyPr/>
          <a:lstStyle/>
          <a:p>
            <a:r>
              <a:rPr lang="en-US" dirty="0"/>
              <a:t>Without maternal antiretroviral therapy (ART) or infant antiretroviral prophylaxis</a:t>
            </a:r>
            <a:r>
              <a:rPr lang="en-US" dirty="0">
                <a:sym typeface="Wingdings" panose="05000000000000000000" pitchFamily="2" charset="2"/>
              </a:rPr>
              <a:t>15-20% over 2 years</a:t>
            </a:r>
          </a:p>
          <a:p>
            <a:endParaRPr lang="en-US" dirty="0">
              <a:sym typeface="Wingdings" panose="05000000000000000000" pitchFamily="2" charset="2"/>
            </a:endParaRPr>
          </a:p>
          <a:p>
            <a:r>
              <a:rPr lang="en-US" dirty="0">
                <a:sym typeface="Wingdings" panose="05000000000000000000" pitchFamily="2" charset="2"/>
              </a:rPr>
              <a:t>Achieving and maintaining viral suppression (through ART) during pregnancy and postpartum decreases breastfeeding transmission risk </a:t>
            </a:r>
            <a:r>
              <a:rPr lang="en-US" b="1" dirty="0">
                <a:sym typeface="Wingdings" panose="05000000000000000000" pitchFamily="2" charset="2"/>
              </a:rPr>
              <a:t>to less than 1 %</a:t>
            </a:r>
          </a:p>
          <a:p>
            <a:endParaRPr lang="en-US" dirty="0"/>
          </a:p>
        </p:txBody>
      </p:sp>
      <p:sp>
        <p:nvSpPr>
          <p:cNvPr id="4" name="Rectangle 3">
            <a:extLst>
              <a:ext uri="{FF2B5EF4-FFF2-40B4-BE49-F238E27FC236}">
                <a16:creationId xmlns:a16="http://schemas.microsoft.com/office/drawing/2014/main" id="{E80150E4-E0E8-4368-968B-2A14900D1E96}"/>
              </a:ext>
            </a:extLst>
          </p:cNvPr>
          <p:cNvSpPr/>
          <p:nvPr/>
        </p:nvSpPr>
        <p:spPr>
          <a:xfrm>
            <a:off x="2593479" y="6335399"/>
            <a:ext cx="7005042" cy="261610"/>
          </a:xfrm>
          <a:prstGeom prst="rect">
            <a:avLst/>
          </a:prstGeom>
        </p:spPr>
        <p:txBody>
          <a:bodyPr wrap="square">
            <a:spAutoFit/>
          </a:bodyPr>
          <a:lstStyle/>
          <a:p>
            <a:pPr lvl="0" defTabSz="609493">
              <a:defRPr/>
            </a:pPr>
            <a:r>
              <a:rPr lang="en-US" sz="1100" dirty="0"/>
              <a:t>DHHS Perinatal Guidelines Available at https://clinicalinfo.hiv.gov/en/guidelines/perinatal. Accessed  2/18/26</a:t>
            </a:r>
          </a:p>
        </p:txBody>
      </p:sp>
    </p:spTree>
    <p:extLst>
      <p:ext uri="{BB962C8B-B14F-4D97-AF65-F5344CB8AC3E}">
        <p14:creationId xmlns:p14="http://schemas.microsoft.com/office/powerpoint/2010/main" val="211361756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0D48-3B9B-40FB-A7B7-1F01EAFD0A4B}"/>
              </a:ext>
            </a:extLst>
          </p:cNvPr>
          <p:cNvSpPr>
            <a:spLocks noGrp="1"/>
          </p:cNvSpPr>
          <p:nvPr>
            <p:ph type="title"/>
          </p:nvPr>
        </p:nvSpPr>
        <p:spPr/>
        <p:txBody>
          <a:bodyPr/>
          <a:lstStyle/>
          <a:p>
            <a:r>
              <a:rPr lang="en-US" dirty="0"/>
              <a:t>2023 Guidelines:</a:t>
            </a:r>
          </a:p>
        </p:txBody>
      </p:sp>
      <p:sp>
        <p:nvSpPr>
          <p:cNvPr id="3" name="Content Placeholder 2">
            <a:extLst>
              <a:ext uri="{FF2B5EF4-FFF2-40B4-BE49-F238E27FC236}">
                <a16:creationId xmlns:a16="http://schemas.microsoft.com/office/drawing/2014/main" id="{7C74D8ED-AADB-4DC0-838F-C06EA7DAC830}"/>
              </a:ext>
            </a:extLst>
          </p:cNvPr>
          <p:cNvSpPr>
            <a:spLocks noGrp="1"/>
          </p:cNvSpPr>
          <p:nvPr>
            <p:ph type="body" sz="quarter" idx="11"/>
          </p:nvPr>
        </p:nvSpPr>
        <p:spPr>
          <a:xfrm>
            <a:off x="624051" y="2141307"/>
            <a:ext cx="10171328" cy="3754525"/>
          </a:xfrm>
        </p:spPr>
        <p:txBody>
          <a:bodyPr>
            <a:normAutofit fontScale="85000" lnSpcReduction="10000"/>
          </a:bodyPr>
          <a:lstStyle/>
          <a:p>
            <a:r>
              <a:rPr lang="en-US" sz="2900" dirty="0">
                <a:solidFill>
                  <a:srgbClr val="222222"/>
                </a:solidFill>
                <a:cs typeface="Calibri"/>
              </a:rPr>
              <a:t>Provide evidence-based, patient centered counseling to support shared-decision making about infant feeding as early as possible in pregnancy, throughout pregnancy and postpartum</a:t>
            </a:r>
            <a:endParaRPr lang="en-US" sz="2900" dirty="0">
              <a:solidFill>
                <a:srgbClr val="222222"/>
              </a:solidFill>
              <a:cs typeface="Calibri" panose="020F0502020204030204" pitchFamily="34" charset="0"/>
            </a:endParaRPr>
          </a:p>
          <a:p>
            <a:pPr lvl="1"/>
            <a:r>
              <a:rPr lang="en-US" sz="2600" dirty="0"/>
              <a:t>Infant feeding options that eliminate the risk of HIV transmission are formula and pasteurized donor human milk</a:t>
            </a:r>
          </a:p>
          <a:p>
            <a:pPr lvl="1"/>
            <a:r>
              <a:rPr lang="en-US" sz="2600" dirty="0"/>
              <a:t>Fully suppressive antiretroviral therapy during breastfeeding decreases breastfeeding transmission risk to less than 1% but not zero</a:t>
            </a:r>
          </a:p>
          <a:p>
            <a:pPr lvl="1"/>
            <a:r>
              <a:rPr lang="en-US" sz="2600" dirty="0"/>
              <a:t>Individuals with HIV on with a sustained undetectable viral load on ART who desire to breastfeed should be supported in that decision</a:t>
            </a:r>
          </a:p>
          <a:p>
            <a:pPr lvl="1"/>
            <a:endParaRPr lang="en-US" sz="2600" dirty="0"/>
          </a:p>
        </p:txBody>
      </p:sp>
      <p:sp>
        <p:nvSpPr>
          <p:cNvPr id="4" name="Rectangle 3">
            <a:extLst>
              <a:ext uri="{FF2B5EF4-FFF2-40B4-BE49-F238E27FC236}">
                <a16:creationId xmlns:a16="http://schemas.microsoft.com/office/drawing/2014/main" id="{C72120F0-377F-4B2D-BA10-D30C7417AF19}"/>
              </a:ext>
            </a:extLst>
          </p:cNvPr>
          <p:cNvSpPr/>
          <p:nvPr/>
        </p:nvSpPr>
        <p:spPr>
          <a:xfrm>
            <a:off x="2673927" y="6444861"/>
            <a:ext cx="8679872" cy="261610"/>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2222"/>
                </a:solidFill>
                <a:effectLst/>
                <a:uLnTx/>
                <a:uFillTx/>
                <a:latin typeface="Arial" panose="020B0604020202020204"/>
                <a:ea typeface="+mn-ea"/>
                <a:cs typeface="+mn-cs"/>
              </a:rPr>
              <a:t>DHHS Perinatal Guidelines Available at https://clinicalinfo.hiv.gov/en/guidelines/perinatal. Accessed  2/18/26</a:t>
            </a:r>
          </a:p>
        </p:txBody>
      </p:sp>
    </p:spTree>
    <p:extLst>
      <p:ext uri="{BB962C8B-B14F-4D97-AF65-F5344CB8AC3E}">
        <p14:creationId xmlns:p14="http://schemas.microsoft.com/office/powerpoint/2010/main" val="2074737292"/>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7EDB7E-641F-CF61-3613-5B39CEF5A9DB}"/>
              </a:ext>
            </a:extLst>
          </p:cNvPr>
          <p:cNvSpPr>
            <a:spLocks noGrp="1"/>
          </p:cNvSpPr>
          <p:nvPr>
            <p:ph type="body" sz="quarter" idx="11"/>
          </p:nvPr>
        </p:nvSpPr>
        <p:spPr>
          <a:xfrm>
            <a:off x="1214019" y="2757040"/>
            <a:ext cx="8434948" cy="2986087"/>
          </a:xfrm>
        </p:spPr>
        <p:txBody>
          <a:bodyPr/>
          <a:lstStyle/>
          <a:p>
            <a:pPr marL="342900" indent="-342900" defTabSz="914400">
              <a:spcBef>
                <a:spcPts val="0"/>
              </a:spcBef>
              <a:buClrTx/>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American Academy of Pediatrics recommends that for people with HIV in the United States, avoidance of breastfeeding is the only infant feeding option with 0% risk of HIV transmission.</a:t>
            </a:r>
          </a:p>
          <a:p>
            <a:pPr marL="342900" indent="-342900" defTabSz="914400">
              <a:spcBef>
                <a:spcPts val="0"/>
              </a:spcBef>
              <a:buClrTx/>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However, people with HIV may express a desire to breastfeed, and pediatricians should be prepared to offer a family-centered, nonjudgmental, harm reduction approach to support people with HIV on ART with sustained viral suppression below 50 copies per mL who desire to breastfeed. </a:t>
            </a:r>
          </a:p>
          <a:p>
            <a:pPr marL="342900" indent="-342900" defTabSz="914400">
              <a:spcBef>
                <a:spcPts val="0"/>
              </a:spcBef>
              <a:buClrTx/>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Pediatric health care professionals who counsel people with HIV who are not on ART or who are on ART but without viral suppression should recommend against breastfeeding.</a:t>
            </a:r>
          </a:p>
          <a:p>
            <a:pPr marL="152373" indent="0">
              <a:buNone/>
            </a:pPr>
            <a:endParaRPr lang="en-US" dirty="0"/>
          </a:p>
        </p:txBody>
      </p:sp>
      <p:pic>
        <p:nvPicPr>
          <p:cNvPr id="6" name="Picture 5">
            <a:extLst>
              <a:ext uri="{FF2B5EF4-FFF2-40B4-BE49-F238E27FC236}">
                <a16:creationId xmlns:a16="http://schemas.microsoft.com/office/drawing/2014/main" id="{6D046059-3844-E916-83B1-BA6024282BCB}"/>
              </a:ext>
            </a:extLst>
          </p:cNvPr>
          <p:cNvPicPr>
            <a:picLocks noChangeAspect="1"/>
          </p:cNvPicPr>
          <p:nvPr/>
        </p:nvPicPr>
        <p:blipFill>
          <a:blip r:embed="rId3"/>
          <a:srcRect l="14832" t="50244" r="3303"/>
          <a:stretch>
            <a:fillRect/>
          </a:stretch>
        </p:blipFill>
        <p:spPr>
          <a:xfrm>
            <a:off x="1214019" y="882122"/>
            <a:ext cx="6721641" cy="1938333"/>
          </a:xfrm>
          <a:prstGeom prst="rect">
            <a:avLst/>
          </a:prstGeom>
        </p:spPr>
      </p:pic>
      <p:sp>
        <p:nvSpPr>
          <p:cNvPr id="5" name="TextBox 4">
            <a:extLst>
              <a:ext uri="{FF2B5EF4-FFF2-40B4-BE49-F238E27FC236}">
                <a16:creationId xmlns:a16="http://schemas.microsoft.com/office/drawing/2014/main" id="{37335B9B-ACC6-5490-997E-B1371DB6AD06}"/>
              </a:ext>
            </a:extLst>
          </p:cNvPr>
          <p:cNvSpPr txBox="1"/>
          <p:nvPr/>
        </p:nvSpPr>
        <p:spPr>
          <a:xfrm>
            <a:off x="4261214" y="6398695"/>
            <a:ext cx="5678905" cy="369332"/>
          </a:xfrm>
          <a:prstGeom prst="rect">
            <a:avLst/>
          </a:prstGeom>
          <a:noFill/>
        </p:spPr>
        <p:txBody>
          <a:bodyPr wrap="square" rtlCol="0">
            <a:spAutoFit/>
          </a:bodyPr>
          <a:lstStyle/>
          <a:p>
            <a:r>
              <a:rPr lang="en-US" sz="1800" i="1" dirty="0">
                <a:solidFill>
                  <a:schemeClr val="bg1"/>
                </a:solidFill>
              </a:rPr>
              <a:t>Pediatrics</a:t>
            </a:r>
            <a:r>
              <a:rPr lang="en-US" sz="1800" dirty="0">
                <a:solidFill>
                  <a:schemeClr val="bg1"/>
                </a:solidFill>
              </a:rPr>
              <a:t> (2024) 153 (6) </a:t>
            </a:r>
          </a:p>
        </p:txBody>
      </p:sp>
      <p:pic>
        <p:nvPicPr>
          <p:cNvPr id="8" name="Picture 7">
            <a:extLst>
              <a:ext uri="{FF2B5EF4-FFF2-40B4-BE49-F238E27FC236}">
                <a16:creationId xmlns:a16="http://schemas.microsoft.com/office/drawing/2014/main" id="{55A0C562-7F80-A81E-2D73-27D04A3EE7FA}"/>
              </a:ext>
            </a:extLst>
          </p:cNvPr>
          <p:cNvPicPr>
            <a:picLocks noChangeAspect="1"/>
          </p:cNvPicPr>
          <p:nvPr/>
        </p:nvPicPr>
        <p:blipFill>
          <a:blip r:embed="rId4"/>
          <a:stretch>
            <a:fillRect/>
          </a:stretch>
        </p:blipFill>
        <p:spPr>
          <a:xfrm>
            <a:off x="8365023" y="1028640"/>
            <a:ext cx="3150192" cy="648916"/>
          </a:xfrm>
          <a:prstGeom prst="rect">
            <a:avLst/>
          </a:prstGeom>
        </p:spPr>
      </p:pic>
      <p:sp>
        <p:nvSpPr>
          <p:cNvPr id="9" name="TextBox 8">
            <a:extLst>
              <a:ext uri="{FF2B5EF4-FFF2-40B4-BE49-F238E27FC236}">
                <a16:creationId xmlns:a16="http://schemas.microsoft.com/office/drawing/2014/main" id="{31447885-B60B-0AE3-1328-A2EFB789480E}"/>
              </a:ext>
            </a:extLst>
          </p:cNvPr>
          <p:cNvSpPr txBox="1"/>
          <p:nvPr/>
        </p:nvSpPr>
        <p:spPr>
          <a:xfrm>
            <a:off x="3643951" y="6371879"/>
            <a:ext cx="7260609" cy="276999"/>
          </a:xfrm>
          <a:prstGeom prst="rect">
            <a:avLst/>
          </a:prstGeom>
          <a:noFill/>
        </p:spPr>
        <p:txBody>
          <a:bodyPr wrap="square" rtlCol="0">
            <a:spAutoFit/>
          </a:bodyPr>
          <a:lstStyle/>
          <a:p>
            <a:r>
              <a:rPr lang="en-US" sz="1200" dirty="0"/>
              <a:t>Abuogi L et al Pediatrics. 2024 Jun 1;153(6):e2024066843</a:t>
            </a:r>
          </a:p>
        </p:txBody>
      </p:sp>
    </p:spTree>
    <p:extLst>
      <p:ext uri="{BB962C8B-B14F-4D97-AF65-F5344CB8AC3E}">
        <p14:creationId xmlns:p14="http://schemas.microsoft.com/office/powerpoint/2010/main" val="164835631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F51C-6279-436D-B4C9-5572C43FF7E1}"/>
              </a:ext>
            </a:extLst>
          </p:cNvPr>
          <p:cNvSpPr>
            <a:spLocks noGrp="1"/>
          </p:cNvSpPr>
          <p:nvPr>
            <p:ph type="title"/>
          </p:nvPr>
        </p:nvSpPr>
        <p:spPr/>
        <p:txBody>
          <a:bodyPr>
            <a:normAutofit fontScale="90000"/>
          </a:bodyPr>
          <a:lstStyle/>
          <a:p>
            <a:r>
              <a:rPr lang="en-US" sz="4000" dirty="0">
                <a:solidFill>
                  <a:srgbClr val="D6201A"/>
                </a:solidFill>
              </a:rPr>
              <a:t>Team Approach to Management of Breastfeeding</a:t>
            </a:r>
            <a:endParaRPr lang="en-US" dirty="0"/>
          </a:p>
        </p:txBody>
      </p:sp>
      <p:sp>
        <p:nvSpPr>
          <p:cNvPr id="3" name="Content Placeholder 2">
            <a:extLst>
              <a:ext uri="{FF2B5EF4-FFF2-40B4-BE49-F238E27FC236}">
                <a16:creationId xmlns:a16="http://schemas.microsoft.com/office/drawing/2014/main" id="{A731CAC5-0209-4042-A8CC-44A01E9C3B8D}"/>
              </a:ext>
            </a:extLst>
          </p:cNvPr>
          <p:cNvSpPr>
            <a:spLocks noGrp="1"/>
          </p:cNvSpPr>
          <p:nvPr>
            <p:ph type="body" sz="quarter" idx="11"/>
          </p:nvPr>
        </p:nvSpPr>
        <p:spPr>
          <a:xfrm>
            <a:off x="624050" y="2049030"/>
            <a:ext cx="5471949" cy="4265334"/>
          </a:xfrm>
        </p:spPr>
        <p:txBody>
          <a:bodyPr>
            <a:normAutofit/>
          </a:bodyPr>
          <a:lstStyle/>
          <a:p>
            <a:r>
              <a:rPr lang="en-US" dirty="0"/>
              <a:t>Coordination of care for parent and infant</a:t>
            </a:r>
          </a:p>
          <a:p>
            <a:pPr lvl="1"/>
            <a:r>
              <a:rPr lang="en-US" dirty="0"/>
              <a:t>Maternity care provider</a:t>
            </a:r>
          </a:p>
          <a:p>
            <a:pPr lvl="1"/>
            <a:r>
              <a:rPr lang="en-US" dirty="0"/>
              <a:t>HIV provider</a:t>
            </a:r>
          </a:p>
          <a:p>
            <a:pPr lvl="1"/>
            <a:r>
              <a:rPr lang="en-US" dirty="0"/>
              <a:t>Infant provider</a:t>
            </a:r>
          </a:p>
          <a:p>
            <a:pPr lvl="1"/>
            <a:r>
              <a:rPr lang="en-US" dirty="0"/>
              <a:t>Pediatric HIV provider</a:t>
            </a:r>
          </a:p>
          <a:p>
            <a:pPr lvl="1"/>
            <a:r>
              <a:rPr lang="en-US" dirty="0"/>
              <a:t>Lactation consultant</a:t>
            </a:r>
          </a:p>
          <a:p>
            <a:pPr lvl="1"/>
            <a:r>
              <a:rPr lang="en-US" dirty="0"/>
              <a:t>Social worker</a:t>
            </a:r>
          </a:p>
          <a:p>
            <a:pPr lvl="1"/>
            <a:r>
              <a:rPr lang="en-US" dirty="0"/>
              <a:t>Perinatal case manager</a:t>
            </a:r>
          </a:p>
          <a:p>
            <a:pPr lvl="1"/>
            <a:r>
              <a:rPr lang="en-US" dirty="0"/>
              <a:t>Peer  </a:t>
            </a:r>
          </a:p>
        </p:txBody>
      </p:sp>
      <p:sp>
        <p:nvSpPr>
          <p:cNvPr id="6" name="Content Placeholder 5">
            <a:extLst>
              <a:ext uri="{FF2B5EF4-FFF2-40B4-BE49-F238E27FC236}">
                <a16:creationId xmlns:a16="http://schemas.microsoft.com/office/drawing/2014/main" id="{A0159C11-53FD-8B37-A5D0-2214068BED2B}"/>
              </a:ext>
            </a:extLst>
          </p:cNvPr>
          <p:cNvSpPr>
            <a:spLocks noGrp="1"/>
          </p:cNvSpPr>
          <p:nvPr>
            <p:ph type="body" sz="quarter" idx="12"/>
          </p:nvPr>
        </p:nvSpPr>
        <p:spPr>
          <a:xfrm>
            <a:off x="5965837" y="2101708"/>
            <a:ext cx="5172786" cy="3382780"/>
          </a:xfrm>
        </p:spPr>
        <p:txBody>
          <a:bodyPr>
            <a:normAutofit/>
          </a:bodyPr>
          <a:lstStyle/>
          <a:p>
            <a:r>
              <a:rPr lang="en-US" dirty="0"/>
              <a:t>Coordination of services</a:t>
            </a:r>
          </a:p>
          <a:p>
            <a:pPr lvl="1"/>
            <a:r>
              <a:rPr lang="en-US" dirty="0"/>
              <a:t>Mental health and substance use disorder treatment, if needed</a:t>
            </a:r>
          </a:p>
          <a:p>
            <a:pPr lvl="1"/>
            <a:r>
              <a:rPr lang="en-US" dirty="0"/>
              <a:t>Intimate partner violence support services</a:t>
            </a:r>
          </a:p>
          <a:p>
            <a:pPr lvl="1"/>
            <a:r>
              <a:rPr lang="en-US" dirty="0"/>
              <a:t>Public assistance programs</a:t>
            </a:r>
          </a:p>
          <a:p>
            <a:pPr lvl="1"/>
            <a:endParaRPr lang="en-US" dirty="0"/>
          </a:p>
        </p:txBody>
      </p:sp>
      <p:sp>
        <p:nvSpPr>
          <p:cNvPr id="4" name="Rectangle 3">
            <a:extLst>
              <a:ext uri="{FF2B5EF4-FFF2-40B4-BE49-F238E27FC236}">
                <a16:creationId xmlns:a16="http://schemas.microsoft.com/office/drawing/2014/main" id="{536F35C7-CCAC-4595-8ACE-B615CA7D168D}"/>
              </a:ext>
            </a:extLst>
          </p:cNvPr>
          <p:cNvSpPr/>
          <p:nvPr/>
        </p:nvSpPr>
        <p:spPr>
          <a:xfrm>
            <a:off x="2606549" y="6335904"/>
            <a:ext cx="8293514" cy="261610"/>
          </a:xfrm>
          <a:prstGeom prst="rect">
            <a:avLst/>
          </a:prstGeom>
        </p:spPr>
        <p:txBody>
          <a:bodyPr wrap="square">
            <a:spAutoFit/>
          </a:bodyPr>
          <a:lstStyle/>
          <a:p>
            <a:pPr defTabSz="609310"/>
            <a:r>
              <a:rPr lang="en-US" sz="1100" dirty="0">
                <a:solidFill>
                  <a:srgbClr val="FFFFFF"/>
                </a:solidFill>
              </a:rPr>
              <a:t>DHHS Perinatal Guidelines Available at https://clinicalinfo.hiv.gov/en/guidelines/perinatal. Accessed  5/5/24</a:t>
            </a:r>
            <a:endParaRPr lang="en-US" sz="1100" dirty="0">
              <a:solidFill>
                <a:srgbClr val="222222"/>
              </a:solidFill>
            </a:endParaRPr>
          </a:p>
        </p:txBody>
      </p:sp>
      <p:pic>
        <p:nvPicPr>
          <p:cNvPr id="5" name="Picture 4">
            <a:extLst>
              <a:ext uri="{FF2B5EF4-FFF2-40B4-BE49-F238E27FC236}">
                <a16:creationId xmlns:a16="http://schemas.microsoft.com/office/drawing/2014/main" id="{43BDD2DD-EDAF-48D8-8181-1675048109BC}"/>
              </a:ext>
            </a:extLst>
          </p:cNvPr>
          <p:cNvPicPr>
            <a:picLocks noChangeAspect="1"/>
          </p:cNvPicPr>
          <p:nvPr/>
        </p:nvPicPr>
        <p:blipFill>
          <a:blip r:embed="rId3"/>
          <a:stretch>
            <a:fillRect/>
          </a:stretch>
        </p:blipFill>
        <p:spPr>
          <a:xfrm>
            <a:off x="9361144" y="4771806"/>
            <a:ext cx="2469094" cy="1847248"/>
          </a:xfrm>
          <a:prstGeom prst="rect">
            <a:avLst/>
          </a:prstGeom>
        </p:spPr>
      </p:pic>
    </p:spTree>
    <p:extLst>
      <p:ext uri="{BB962C8B-B14F-4D97-AF65-F5344CB8AC3E}">
        <p14:creationId xmlns:p14="http://schemas.microsoft.com/office/powerpoint/2010/main" val="369847317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2B81-0E31-4A75-B16D-0E7F92451F3E}"/>
              </a:ext>
            </a:extLst>
          </p:cNvPr>
          <p:cNvSpPr>
            <a:spLocks noGrp="1"/>
          </p:cNvSpPr>
          <p:nvPr>
            <p:ph type="title"/>
          </p:nvPr>
        </p:nvSpPr>
        <p:spPr/>
        <p:txBody>
          <a:bodyPr>
            <a:normAutofit fontScale="90000"/>
          </a:bodyPr>
          <a:lstStyle/>
          <a:p>
            <a:r>
              <a:rPr lang="en-US" sz="4000" dirty="0"/>
              <a:t>Testing of Lactating Parent During Breastfeeding</a:t>
            </a:r>
          </a:p>
        </p:txBody>
      </p:sp>
      <p:sp>
        <p:nvSpPr>
          <p:cNvPr id="3" name="Content Placeholder 2">
            <a:extLst>
              <a:ext uri="{FF2B5EF4-FFF2-40B4-BE49-F238E27FC236}">
                <a16:creationId xmlns:a16="http://schemas.microsoft.com/office/drawing/2014/main" id="{DBB8B3E7-1B2E-437E-A085-106B9D0D0ACA}"/>
              </a:ext>
            </a:extLst>
          </p:cNvPr>
          <p:cNvSpPr>
            <a:spLocks noGrp="1"/>
          </p:cNvSpPr>
          <p:nvPr>
            <p:ph type="body" sz="quarter" idx="11"/>
          </p:nvPr>
        </p:nvSpPr>
        <p:spPr>
          <a:xfrm>
            <a:off x="624050" y="2049030"/>
            <a:ext cx="5471950" cy="4307992"/>
          </a:xfrm>
        </p:spPr>
        <p:txBody>
          <a:bodyPr/>
          <a:lstStyle/>
          <a:p>
            <a:r>
              <a:rPr lang="en-US" dirty="0"/>
              <a:t>Continue to encourage adherence to ART, sustained viral suppression</a:t>
            </a:r>
          </a:p>
          <a:p>
            <a:r>
              <a:rPr lang="en-US" dirty="0"/>
              <a:t>Monitor viral load every one to two months during breastfeeding</a:t>
            </a:r>
          </a:p>
          <a:p>
            <a:r>
              <a:rPr lang="en-US" dirty="0"/>
              <a:t>Develop contingency plan in case viral load becomes detectable (quantifiable but &lt;200 copies/ml)</a:t>
            </a:r>
          </a:p>
          <a:p>
            <a:pPr marL="548544" marR="0" lvl="1" indent="0" algn="l" defTabSz="1218987" rtl="0" eaLnBrk="1" fontAlgn="auto" latinLnBrk="0" hangingPunct="1">
              <a:lnSpc>
                <a:spcPct val="100000"/>
              </a:lnSpc>
              <a:spcBef>
                <a:spcPct val="20000"/>
              </a:spcBef>
              <a:spcAft>
                <a:spcPts val="0"/>
              </a:spcAft>
              <a:buClr>
                <a:srgbClr val="D6201A"/>
              </a:buClr>
              <a:buSzTx/>
              <a:buNone/>
              <a:tabLst/>
              <a:defRPr/>
            </a:pPr>
            <a:endParaRPr kumimoji="0" lang="en-US" sz="1600" b="0" i="0" u="none" strike="noStrike" kern="1200" cap="none" spc="0" normalizeH="0" baseline="0" noProof="0" dirty="0">
              <a:ln>
                <a:noFill/>
              </a:ln>
              <a:solidFill>
                <a:srgbClr val="222222"/>
              </a:solidFill>
              <a:effectLst/>
              <a:uLnTx/>
              <a:uFillTx/>
              <a:latin typeface="Arial" panose="020B0604020202020204"/>
              <a:ea typeface="+mn-ea"/>
              <a:cs typeface="Arial" pitchFamily="34" charset="0"/>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sz="3000" b="0" i="0"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sz="3000" b="0" i="0" u="none" strike="noStrike" kern="1200" cap="none" spc="0" normalizeH="0" baseline="0" noProof="0" dirty="0">
              <a:ln>
                <a:noFill/>
              </a:ln>
              <a:solidFill>
                <a:srgbClr val="222222"/>
              </a:solidFill>
              <a:effectLst/>
              <a:uLnTx/>
              <a:uFillTx/>
              <a:latin typeface="Arial"/>
              <a:ea typeface="+mn-ea"/>
            </a:endParaRPr>
          </a:p>
          <a:p>
            <a:pPr marL="853291" marR="0" lvl="1"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sz="2700" b="0" i="0" u="none" strike="noStrike" kern="1200" cap="none" spc="0" normalizeH="0" baseline="0" noProof="0" dirty="0">
              <a:ln>
                <a:noFill/>
              </a:ln>
              <a:solidFill>
                <a:srgbClr val="222222"/>
              </a:solidFill>
              <a:effectLst/>
              <a:uLnTx/>
              <a:uFillTx/>
              <a:latin typeface="Arial"/>
              <a:ea typeface="+mn-ea"/>
            </a:endParaRPr>
          </a:p>
        </p:txBody>
      </p:sp>
      <p:sp>
        <p:nvSpPr>
          <p:cNvPr id="5" name="Text Placeholder 4">
            <a:extLst>
              <a:ext uri="{FF2B5EF4-FFF2-40B4-BE49-F238E27FC236}">
                <a16:creationId xmlns:a16="http://schemas.microsoft.com/office/drawing/2014/main" id="{BCCF93C4-CCF0-211E-7307-FAE9287F7AF6}"/>
              </a:ext>
            </a:extLst>
          </p:cNvPr>
          <p:cNvSpPr>
            <a:spLocks noGrp="1"/>
          </p:cNvSpPr>
          <p:nvPr>
            <p:ph type="body" sz="quarter" idx="12"/>
          </p:nvPr>
        </p:nvSpPr>
        <p:spPr/>
        <p:txBody>
          <a:bodyPr/>
          <a:lstStyle/>
          <a:p>
            <a:r>
              <a:rPr lang="en-US" dirty="0">
                <a:solidFill>
                  <a:srgbClr val="222222"/>
                </a:solidFill>
              </a:rPr>
              <a:t>One approach to detectable viral load: </a:t>
            </a:r>
          </a:p>
          <a:p>
            <a:pPr marL="853291" lvl="1" indent="-304747" defTabSz="1218987">
              <a:spcBef>
                <a:spcPct val="20000"/>
              </a:spcBef>
              <a:spcAft>
                <a:spcPts val="0"/>
              </a:spcAft>
              <a:buClr>
                <a:srgbClr val="D6201A"/>
              </a:buClr>
              <a:buFont typeface="Wingdings" charset="2"/>
              <a:buChar char="§"/>
              <a:defRPr/>
            </a:pPr>
            <a:r>
              <a:rPr lang="en-US" sz="2000" dirty="0">
                <a:solidFill>
                  <a:srgbClr val="222222"/>
                </a:solidFill>
              </a:rPr>
              <a:t>Stop breastfeeding</a:t>
            </a:r>
          </a:p>
          <a:p>
            <a:pPr marL="853291" lvl="1" indent="-304747" defTabSz="1218987">
              <a:spcBef>
                <a:spcPct val="20000"/>
              </a:spcBef>
              <a:spcAft>
                <a:spcPts val="0"/>
              </a:spcAft>
              <a:buClr>
                <a:srgbClr val="D6201A"/>
              </a:buClr>
              <a:buFont typeface="Wingdings" charset="2"/>
              <a:buChar char="§"/>
              <a:defRPr/>
            </a:pPr>
            <a:r>
              <a:rPr lang="en-US" sz="2000" dirty="0">
                <a:solidFill>
                  <a:srgbClr val="222222"/>
                </a:solidFill>
              </a:rPr>
              <a:t>Address any concerns for adherence</a:t>
            </a:r>
          </a:p>
          <a:p>
            <a:pPr marL="853291" lvl="1" indent="-304747" defTabSz="1218987">
              <a:spcBef>
                <a:spcPct val="20000"/>
              </a:spcBef>
              <a:spcAft>
                <a:spcPts val="0"/>
              </a:spcAft>
              <a:buClr>
                <a:srgbClr val="D6201A"/>
              </a:buClr>
              <a:buFont typeface="Wingdings" charset="2"/>
              <a:buChar char="§"/>
              <a:defRPr/>
            </a:pPr>
            <a:r>
              <a:rPr lang="en-US" sz="2000" dirty="0">
                <a:solidFill>
                  <a:srgbClr val="222222"/>
                </a:solidFill>
              </a:rPr>
              <a:t>Alternative feeding options while repeating viral load</a:t>
            </a:r>
            <a:endParaRPr lang="en-US" sz="2000" dirty="0"/>
          </a:p>
        </p:txBody>
      </p:sp>
      <p:sp>
        <p:nvSpPr>
          <p:cNvPr id="4" name="Rectangle 3">
            <a:extLst>
              <a:ext uri="{FF2B5EF4-FFF2-40B4-BE49-F238E27FC236}">
                <a16:creationId xmlns:a16="http://schemas.microsoft.com/office/drawing/2014/main" id="{7DD377A3-77A5-499A-984D-C4788096FAC2}"/>
              </a:ext>
            </a:extLst>
          </p:cNvPr>
          <p:cNvSpPr/>
          <p:nvPr/>
        </p:nvSpPr>
        <p:spPr>
          <a:xfrm>
            <a:off x="2569863" y="6357022"/>
            <a:ext cx="7768936" cy="261610"/>
          </a:xfrm>
          <a:prstGeom prst="rect">
            <a:avLst/>
          </a:prstGeom>
        </p:spPr>
        <p:txBody>
          <a:bodyPr wrap="square">
            <a:spAutoFit/>
          </a:bodyPr>
          <a:lstStyle/>
          <a:p>
            <a:pPr lvl="0" defTabSz="609310"/>
            <a:r>
              <a:rPr lang="en-US" sz="1100" dirty="0"/>
              <a:t>DHHS Perinatal Guidelines Available at </a:t>
            </a:r>
            <a:r>
              <a:rPr lang="en-US" sz="1100" dirty="0">
                <a:hlinkClick r:id="rId3"/>
              </a:rPr>
              <a:t>https://clinicalinfo.hiv.gov/en/guidelines/perinatal</a:t>
            </a:r>
            <a:r>
              <a:rPr lang="en-US" sz="1100" dirty="0"/>
              <a:t>. Table 12. Accessed 3/3/2026</a:t>
            </a:r>
          </a:p>
        </p:txBody>
      </p:sp>
    </p:spTree>
    <p:extLst>
      <p:ext uri="{BB962C8B-B14F-4D97-AF65-F5344CB8AC3E}">
        <p14:creationId xmlns:p14="http://schemas.microsoft.com/office/powerpoint/2010/main" val="5278286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lIns="91440" tIns="45720" rIns="91440" bIns="45720" anchor="t"/>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304165">
              <a:spcBef>
                <a:spcPct val="20000"/>
              </a:spcBef>
              <a:spcAft>
                <a:spcPts val="0"/>
              </a:spcAft>
              <a:buFont typeface="Arial" charset="2"/>
              <a:buChar char="•"/>
            </a:pPr>
            <a:r>
              <a:rPr lang="en-US" sz="1800" dirty="0">
                <a:solidFill>
                  <a:srgbClr val="000000"/>
                </a:solidFill>
                <a:latin typeface="Arial"/>
                <a:ea typeface="Calibri"/>
                <a:cs typeface="Arial"/>
              </a:rPr>
              <a:t>The Health Resources and Services Administration (HRSA), Department of Health and Human Services (HHS) provided financial support for this project. The award provided 100% of total costs. The contents are those of the author. They may not reflect the policies of HRSA, HHS, or the U.S. Government.</a:t>
            </a:r>
            <a:endParaRPr lang="en-US" sz="1800" i="1">
              <a:solidFill>
                <a:srgbClr val="222222"/>
              </a:solidFill>
              <a:latin typeface="Arial"/>
              <a:ea typeface="Calibri"/>
              <a:cs typeface="Arial"/>
            </a:endParaRPr>
          </a:p>
          <a:p>
            <a:pPr marL="456565" indent="-304165">
              <a:spcBef>
                <a:spcPct val="20000"/>
              </a:spcBef>
              <a:spcAft>
                <a:spcPts val="0"/>
              </a:spcAft>
              <a:buFont typeface="Wingdings" charset="2"/>
              <a:buChar cha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59690742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1FBD-DFDE-4F5F-82A1-92EDE37ED266}"/>
              </a:ext>
            </a:extLst>
          </p:cNvPr>
          <p:cNvSpPr>
            <a:spLocks noGrp="1"/>
          </p:cNvSpPr>
          <p:nvPr>
            <p:ph type="title"/>
          </p:nvPr>
        </p:nvSpPr>
        <p:spPr/>
        <p:txBody>
          <a:bodyPr>
            <a:normAutofit fontScale="90000"/>
          </a:bodyPr>
          <a:lstStyle/>
          <a:p>
            <a:r>
              <a:rPr lang="en-US" sz="3600" dirty="0"/>
              <a:t>Temporary Modification or Cessation of  Breastfeeding</a:t>
            </a:r>
          </a:p>
        </p:txBody>
      </p:sp>
      <p:sp>
        <p:nvSpPr>
          <p:cNvPr id="3" name="Content Placeholder 2">
            <a:extLst>
              <a:ext uri="{FF2B5EF4-FFF2-40B4-BE49-F238E27FC236}">
                <a16:creationId xmlns:a16="http://schemas.microsoft.com/office/drawing/2014/main" id="{2366F41F-DA17-4836-A104-4C445C9968A0}"/>
              </a:ext>
            </a:extLst>
          </p:cNvPr>
          <p:cNvSpPr>
            <a:spLocks noGrp="1"/>
          </p:cNvSpPr>
          <p:nvPr>
            <p:ph type="body" sz="quarter" idx="11"/>
          </p:nvPr>
        </p:nvSpPr>
        <p:spPr/>
        <p:txBody>
          <a:bodyPr>
            <a:normAutofit lnSpcReduction="10000"/>
          </a:bodyPr>
          <a:lstStyle/>
          <a:p>
            <a:r>
              <a:rPr lang="en-US" dirty="0"/>
              <a:t>Alternative feeding options:</a:t>
            </a:r>
          </a:p>
          <a:p>
            <a:pPr lvl="1"/>
            <a:r>
              <a:rPr lang="en-US" dirty="0"/>
              <a:t>Give previously expressed/stored milk from when viral load was undetectable</a:t>
            </a:r>
          </a:p>
          <a:p>
            <a:pPr lvl="1"/>
            <a:r>
              <a:rPr lang="en-US" dirty="0"/>
              <a:t>Pump and flash-heat expressed milk before feeding to infant</a:t>
            </a:r>
          </a:p>
          <a:p>
            <a:pPr lvl="1"/>
            <a:r>
              <a:rPr lang="en-US" dirty="0"/>
              <a:t>Provide replacement feeding with formula or pasteurized donor human milk</a:t>
            </a:r>
          </a:p>
          <a:p>
            <a:r>
              <a:rPr lang="en-US" dirty="0"/>
              <a:t>If repeat viral load undetectable, restart breastfeeding</a:t>
            </a:r>
          </a:p>
        </p:txBody>
      </p:sp>
      <p:sp>
        <p:nvSpPr>
          <p:cNvPr id="4" name="Rectangle 3">
            <a:extLst>
              <a:ext uri="{FF2B5EF4-FFF2-40B4-BE49-F238E27FC236}">
                <a16:creationId xmlns:a16="http://schemas.microsoft.com/office/drawing/2014/main" id="{5AA71F1F-0DA1-47CF-B4B7-539D9C22C275}"/>
              </a:ext>
            </a:extLst>
          </p:cNvPr>
          <p:cNvSpPr/>
          <p:nvPr/>
        </p:nvSpPr>
        <p:spPr>
          <a:xfrm>
            <a:off x="2887103" y="6323557"/>
            <a:ext cx="7119341" cy="261610"/>
          </a:xfrm>
          <a:prstGeom prst="rect">
            <a:avLst/>
          </a:prstGeom>
        </p:spPr>
        <p:txBody>
          <a:bodyPr wrap="square">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DHHS Perinatal Guidelines Available at https://clinicalinfo.hiv.gov/en/guidelines/perinatal. Accessed  5/5/24</a:t>
            </a:r>
            <a:endParaRPr kumimoji="0" lang="en-US" sz="1100" b="0" i="0" u="none" strike="noStrike" kern="1200" cap="none" spc="0" normalizeH="0" baseline="0" noProof="0" dirty="0">
              <a:ln>
                <a:noFill/>
              </a:ln>
              <a:solidFill>
                <a:srgbClr val="222222"/>
              </a:solidFill>
              <a:effectLst/>
              <a:uLnTx/>
              <a:uFillTx/>
              <a:latin typeface="Arial"/>
              <a:ea typeface="+mn-ea"/>
              <a:cs typeface="+mn-cs"/>
            </a:endParaRPr>
          </a:p>
        </p:txBody>
      </p:sp>
    </p:spTree>
    <p:extLst>
      <p:ext uri="{BB962C8B-B14F-4D97-AF65-F5344CB8AC3E}">
        <p14:creationId xmlns:p14="http://schemas.microsoft.com/office/powerpoint/2010/main" val="2940139265"/>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CADE-9BE4-4C98-A8E3-BFFD83CAF6B9}"/>
              </a:ext>
            </a:extLst>
          </p:cNvPr>
          <p:cNvSpPr>
            <a:spLocks noGrp="1"/>
          </p:cNvSpPr>
          <p:nvPr>
            <p:ph type="title"/>
          </p:nvPr>
        </p:nvSpPr>
        <p:spPr/>
        <p:txBody>
          <a:bodyPr>
            <a:normAutofit fontScale="90000"/>
          </a:bodyPr>
          <a:lstStyle/>
          <a:p>
            <a:r>
              <a:rPr lang="en-US" sz="4000" dirty="0"/>
              <a:t>Infant ART Prophylaxis Options</a:t>
            </a:r>
          </a:p>
        </p:txBody>
      </p:sp>
      <p:sp>
        <p:nvSpPr>
          <p:cNvPr id="3" name="Content Placeholder 2">
            <a:extLst>
              <a:ext uri="{FF2B5EF4-FFF2-40B4-BE49-F238E27FC236}">
                <a16:creationId xmlns:a16="http://schemas.microsoft.com/office/drawing/2014/main" id="{F396F0EF-CD3F-4BAC-A58F-BF816ACF94A0}"/>
              </a:ext>
            </a:extLst>
          </p:cNvPr>
          <p:cNvSpPr>
            <a:spLocks noGrp="1"/>
          </p:cNvSpPr>
          <p:nvPr>
            <p:ph type="body" sz="quarter" idx="11"/>
          </p:nvPr>
        </p:nvSpPr>
        <p:spPr/>
        <p:txBody>
          <a:bodyPr>
            <a:normAutofit lnSpcReduction="10000"/>
          </a:bodyPr>
          <a:lstStyle/>
          <a:p>
            <a:r>
              <a:rPr lang="en-US" dirty="0"/>
              <a:t>For newborns born at ≥ 37 weeks gestation at low risk of HIV acquisition during breastfeeding:</a:t>
            </a:r>
          </a:p>
          <a:p>
            <a:pPr lvl="2"/>
            <a:r>
              <a:rPr lang="en-US" dirty="0"/>
              <a:t>Zidovudine (ZDV) for 2 weeks</a:t>
            </a:r>
          </a:p>
          <a:p>
            <a:pPr lvl="2"/>
            <a:r>
              <a:rPr lang="en-US" dirty="0"/>
              <a:t>Zidovudine (ZDV) for 2 weeks, followed by Nevirapine for 6 weeks after cessation of breastfeeding </a:t>
            </a:r>
          </a:p>
          <a:p>
            <a:r>
              <a:rPr lang="en-US" dirty="0"/>
              <a:t>There is currently no expert consensus regarding use of extended ART prophylaxis during breastfeeding </a:t>
            </a:r>
          </a:p>
          <a:p>
            <a:pPr marL="1036138" lvl="2" indent="0">
              <a:buNone/>
            </a:pPr>
            <a:endParaRPr lang="en-US" dirty="0"/>
          </a:p>
        </p:txBody>
      </p:sp>
      <p:sp>
        <p:nvSpPr>
          <p:cNvPr id="4" name="Rectangle 3">
            <a:extLst>
              <a:ext uri="{FF2B5EF4-FFF2-40B4-BE49-F238E27FC236}">
                <a16:creationId xmlns:a16="http://schemas.microsoft.com/office/drawing/2014/main" id="{78B7E7F8-53D4-4CCE-83A3-04E0576E9BC8}"/>
              </a:ext>
            </a:extLst>
          </p:cNvPr>
          <p:cNvSpPr/>
          <p:nvPr/>
        </p:nvSpPr>
        <p:spPr>
          <a:xfrm>
            <a:off x="2570018" y="6444861"/>
            <a:ext cx="7789718" cy="261610"/>
          </a:xfrm>
          <a:prstGeom prst="rect">
            <a:avLst/>
          </a:prstGeom>
        </p:spPr>
        <p:txBody>
          <a:bodyPr wrap="square">
            <a:spAutoFit/>
          </a:bodyPr>
          <a:lstStyle/>
          <a:p>
            <a:pPr lvl="0" defTabSz="609310"/>
            <a:r>
              <a:rPr lang="en-US" sz="1100" dirty="0"/>
              <a:t>DHHS Perinatal Guidelines Available at </a:t>
            </a:r>
            <a:r>
              <a:rPr lang="en-US" sz="1100" dirty="0">
                <a:hlinkClick r:id="rId3"/>
              </a:rPr>
              <a:t>https://clinicalinfo.hiv.gov/en/guidelines/perinatal</a:t>
            </a:r>
            <a:r>
              <a:rPr lang="en-US" sz="1100" dirty="0"/>
              <a:t> Table 12. Accessed 3/3/26</a:t>
            </a:r>
          </a:p>
        </p:txBody>
      </p:sp>
    </p:spTree>
    <p:extLst>
      <p:ext uri="{BB962C8B-B14F-4D97-AF65-F5344CB8AC3E}">
        <p14:creationId xmlns:p14="http://schemas.microsoft.com/office/powerpoint/2010/main" val="685112056"/>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FA01-988A-7F53-ADCB-ECD76630012D}"/>
              </a:ext>
            </a:extLst>
          </p:cNvPr>
          <p:cNvSpPr>
            <a:spLocks noGrp="1"/>
          </p:cNvSpPr>
          <p:nvPr>
            <p:ph type="title"/>
          </p:nvPr>
        </p:nvSpPr>
        <p:spPr>
          <a:xfrm>
            <a:off x="624051" y="888475"/>
            <a:ext cx="10515163" cy="648915"/>
          </a:xfrm>
        </p:spPr>
        <p:txBody>
          <a:bodyPr>
            <a:normAutofit fontScale="90000"/>
          </a:bodyPr>
          <a:lstStyle/>
          <a:p>
            <a:r>
              <a:rPr lang="en-US" sz="4000" dirty="0">
                <a:latin typeface="Calibri" panose="020F0502020204030204" pitchFamily="34" charset="0"/>
                <a:cs typeface="Calibri" panose="020F0502020204030204" pitchFamily="34" charset="0"/>
              </a:rPr>
              <a:t>Recommended Testing of Infant During Breastfeeding</a:t>
            </a:r>
          </a:p>
        </p:txBody>
      </p:sp>
      <p:sp>
        <p:nvSpPr>
          <p:cNvPr id="3" name="Text Placeholder 2">
            <a:extLst>
              <a:ext uri="{FF2B5EF4-FFF2-40B4-BE49-F238E27FC236}">
                <a16:creationId xmlns:a16="http://schemas.microsoft.com/office/drawing/2014/main" id="{779EF6A1-4859-5A0D-699C-34D8EDBD5C6D}"/>
              </a:ext>
            </a:extLst>
          </p:cNvPr>
          <p:cNvSpPr>
            <a:spLocks noGrp="1"/>
          </p:cNvSpPr>
          <p:nvPr>
            <p:ph type="body" sz="quarter" idx="11"/>
          </p:nvPr>
        </p:nvSpPr>
        <p:spPr>
          <a:xfrm>
            <a:off x="624051" y="1708544"/>
            <a:ext cx="9617437" cy="4572858"/>
          </a:xfrm>
        </p:spPr>
        <p:txBody>
          <a:bodyPr lIns="91440" tIns="45720" rIns="91440" bIns="45720" anchor="t">
            <a:normAutofit/>
          </a:bodyPr>
          <a:lstStyle/>
          <a:p>
            <a:pPr marL="347345"/>
            <a:r>
              <a:rPr lang="en-US" sz="2400" dirty="0">
                <a:solidFill>
                  <a:srgbClr val="000000"/>
                </a:solidFill>
                <a:latin typeface="Calibri" panose="020F0502020204030204" pitchFamily="34" charset="0"/>
                <a:ea typeface="+mn-lt"/>
                <a:cs typeface="Calibri" panose="020F0502020204030204" pitchFamily="34" charset="0"/>
              </a:rPr>
              <a:t>For infant with low-risk perinatal HIV exposure: </a:t>
            </a:r>
          </a:p>
          <a:p>
            <a:pPr marL="690245" lvl="1"/>
            <a:r>
              <a:rPr lang="en-US" dirty="0">
                <a:solidFill>
                  <a:srgbClr val="000000"/>
                </a:solidFill>
                <a:latin typeface="Calibri" panose="020F0502020204030204" pitchFamily="34" charset="0"/>
                <a:ea typeface="+mn-lt"/>
                <a:cs typeface="Calibri" panose="020F0502020204030204" pitchFamily="34" charset="0"/>
              </a:rPr>
              <a:t>Sustained viral suppression (&lt;50 copies/ml) from 20 weeks of gestation through delivery </a:t>
            </a:r>
          </a:p>
          <a:p>
            <a:pPr marL="690245" lvl="1" indent="-342900"/>
            <a:r>
              <a:rPr lang="en-US" dirty="0">
                <a:solidFill>
                  <a:srgbClr val="000000"/>
                </a:solidFill>
                <a:latin typeface="Calibri" panose="020F0502020204030204" pitchFamily="34" charset="0"/>
                <a:ea typeface="+mn-lt"/>
                <a:cs typeface="Calibri" panose="020F0502020204030204" pitchFamily="34" charset="0"/>
              </a:rPr>
              <a:t>Viral load (VL) testing at:    </a:t>
            </a:r>
          </a:p>
          <a:p>
            <a:pPr marL="1028573" lvl="2"/>
            <a:r>
              <a:rPr lang="en-US" dirty="0">
                <a:solidFill>
                  <a:srgbClr val="000000"/>
                </a:solidFill>
                <a:latin typeface="Calibri" panose="020F0502020204030204" pitchFamily="34" charset="0"/>
                <a:ea typeface="+mn-lt"/>
                <a:cs typeface="Calibri" panose="020F0502020204030204" pitchFamily="34" charset="0"/>
              </a:rPr>
              <a:t>Birth</a:t>
            </a:r>
          </a:p>
          <a:p>
            <a:pPr marL="1028573" lvl="2"/>
            <a:r>
              <a:rPr lang="en-US" dirty="0">
                <a:solidFill>
                  <a:srgbClr val="000000"/>
                </a:solidFill>
                <a:latin typeface="Calibri" panose="020F0502020204030204" pitchFamily="34" charset="0"/>
                <a:ea typeface="+mn-lt"/>
                <a:cs typeface="Calibri" panose="020F0502020204030204" pitchFamily="34" charset="0"/>
              </a:rPr>
              <a:t>14–21 days</a:t>
            </a:r>
            <a:endParaRPr lang="en-US" dirty="0">
              <a:latin typeface="Calibri" panose="020F0502020204030204" pitchFamily="34" charset="0"/>
              <a:cs typeface="Calibri" panose="020F0502020204030204" pitchFamily="34" charset="0"/>
            </a:endParaRPr>
          </a:p>
          <a:p>
            <a:pPr marL="1028573" lvl="2"/>
            <a:r>
              <a:rPr lang="en-US" dirty="0">
                <a:solidFill>
                  <a:srgbClr val="000000"/>
                </a:solidFill>
                <a:latin typeface="Calibri" panose="020F0502020204030204" pitchFamily="34" charset="0"/>
                <a:ea typeface="+mn-lt"/>
                <a:cs typeface="Calibri" panose="020F0502020204030204" pitchFamily="34" charset="0"/>
              </a:rPr>
              <a:t>1–2 months</a:t>
            </a:r>
            <a:endParaRPr lang="en-US" dirty="0">
              <a:latin typeface="Calibri" panose="020F0502020204030204" pitchFamily="34" charset="0"/>
              <a:cs typeface="Calibri" panose="020F0502020204030204" pitchFamily="34" charset="0"/>
            </a:endParaRPr>
          </a:p>
          <a:p>
            <a:pPr marL="1028573" lvl="2"/>
            <a:r>
              <a:rPr lang="en-US" dirty="0">
                <a:solidFill>
                  <a:srgbClr val="000000"/>
                </a:solidFill>
                <a:latin typeface="Calibri" panose="020F0502020204030204" pitchFamily="34" charset="0"/>
                <a:ea typeface="+mn-lt"/>
                <a:cs typeface="Calibri" panose="020F0502020204030204" pitchFamily="34" charset="0"/>
              </a:rPr>
              <a:t>4–6 months</a:t>
            </a: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8E41576-BC44-4983-A665-C6BBF31E0DFE}"/>
              </a:ext>
            </a:extLst>
          </p:cNvPr>
          <p:cNvSpPr/>
          <p:nvPr/>
        </p:nvSpPr>
        <p:spPr>
          <a:xfrm>
            <a:off x="2860964" y="6452556"/>
            <a:ext cx="7124700" cy="261610"/>
          </a:xfrm>
          <a:prstGeom prst="rect">
            <a:avLst/>
          </a:prstGeom>
        </p:spPr>
        <p:txBody>
          <a:bodyPr wrap="square">
            <a:spAutoFit/>
          </a:bodyPr>
          <a:lstStyle/>
          <a:p>
            <a:pPr marL="0" marR="0" lvl="0" indent="0" algn="l" defTabSz="60931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a:ea typeface="+mn-ea"/>
                <a:cs typeface="+mn-cs"/>
              </a:rPr>
              <a:t>DHHS Perinatal Guidelines Available at https://clinicalinfo.hiv.gov/en/guidelines/perinatal. Accessed  3/3/2026</a:t>
            </a:r>
          </a:p>
        </p:txBody>
      </p:sp>
      <p:sp>
        <p:nvSpPr>
          <p:cNvPr id="4" name="TextBox 3">
            <a:extLst>
              <a:ext uri="{FF2B5EF4-FFF2-40B4-BE49-F238E27FC236}">
                <a16:creationId xmlns:a16="http://schemas.microsoft.com/office/drawing/2014/main" id="{AF5778F6-043E-F0F2-8F50-D71AF7218310}"/>
              </a:ext>
            </a:extLst>
          </p:cNvPr>
          <p:cNvSpPr txBox="1"/>
          <p:nvPr/>
        </p:nvSpPr>
        <p:spPr>
          <a:xfrm>
            <a:off x="4976078" y="3429000"/>
            <a:ext cx="6591871" cy="1877437"/>
          </a:xfrm>
          <a:prstGeom prst="rect">
            <a:avLst/>
          </a:prstGeom>
          <a:noFill/>
          <a:ln>
            <a:solidFill>
              <a:srgbClr val="FF0000"/>
            </a:solidFill>
          </a:ln>
        </p:spPr>
        <p:txBody>
          <a:bodyPr wrap="square" rtlCol="0">
            <a:spAutoFit/>
          </a:bodyPr>
          <a:lstStyle/>
          <a:p>
            <a:pPr marL="347345" marR="0" lvl="0" indent="-342900" algn="l" defTabSz="1218895" rtl="0" eaLnBrk="1" fontAlgn="auto" latinLnBrk="0" hangingPunct="1">
              <a:lnSpc>
                <a:spcPct val="100000"/>
              </a:lnSpc>
              <a:spcBef>
                <a:spcPts val="0"/>
              </a:spcBef>
              <a:spcAft>
                <a:spcPts val="1200"/>
              </a:spcAft>
              <a:buClr>
                <a:srgbClr val="D6201A"/>
              </a:buClr>
              <a:buSzTx/>
              <a:buFont typeface="Wingdings" panose="05000000000000000000" pitchFamily="2" charset="2"/>
              <a:buChar char="§"/>
              <a:tabLst/>
              <a:defRPr/>
            </a:pPr>
            <a:r>
              <a:rPr lang="en-US" sz="1600" dirty="0">
                <a:solidFill>
                  <a:srgbClr val="000000"/>
                </a:solidFill>
                <a:latin typeface="+mj-lt"/>
                <a:ea typeface="+mn-lt"/>
                <a:cs typeface="Calibri" panose="020F0502020204030204" pitchFamily="34" charset="0"/>
              </a:rPr>
              <a:t>Obtain VL test </a:t>
            </a:r>
            <a:r>
              <a:rPr kumimoji="0" lang="en-US" sz="1600" b="0" i="0" u="none" strike="noStrike" kern="1200" cap="none" spc="0" normalizeH="0" baseline="0" noProof="0" dirty="0">
                <a:ln>
                  <a:noFill/>
                </a:ln>
                <a:solidFill>
                  <a:srgbClr val="000000"/>
                </a:solidFill>
                <a:effectLst/>
                <a:uLnTx/>
                <a:uFillTx/>
                <a:latin typeface="+mj-lt"/>
                <a:ea typeface="+mn-lt"/>
                <a:cs typeface="Calibri" panose="020F0502020204030204" pitchFamily="34" charset="0"/>
              </a:rPr>
              <a:t>between 1- to 2-month and 4- to 6-month time points if the gap between tests is &gt; 3 months</a:t>
            </a:r>
          </a:p>
          <a:p>
            <a:pPr marL="347345" marR="0" lvl="0" indent="-342900" algn="l" defTabSz="1218895" rtl="0" eaLnBrk="1" fontAlgn="auto" latinLnBrk="0" hangingPunct="1">
              <a:lnSpc>
                <a:spcPct val="100000"/>
              </a:lnSpc>
              <a:spcBef>
                <a:spcPts val="0"/>
              </a:spcBef>
              <a:spcAft>
                <a:spcPts val="12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mj-lt"/>
                <a:ea typeface="+mn-lt"/>
                <a:cs typeface="Calibri" panose="020F0502020204030204" pitchFamily="34" charset="0"/>
              </a:rPr>
              <a:t>If breastfeeding &gt; 6 months of age, VL should be performed every 3 months during breastfeeding.</a:t>
            </a:r>
            <a:endParaRPr kumimoji="0" lang="en-US" sz="1600" b="0" i="0" u="none" strike="noStrike" kern="1200" cap="none" spc="0" normalizeH="0" baseline="0" noProof="0" dirty="0">
              <a:ln>
                <a:noFill/>
              </a:ln>
              <a:solidFill>
                <a:srgbClr val="222222"/>
              </a:solidFill>
              <a:effectLst/>
              <a:uLnTx/>
              <a:uFillTx/>
              <a:latin typeface="+mj-lt"/>
              <a:ea typeface="+mn-ea"/>
              <a:cs typeface="Calibri" panose="020F0502020204030204" pitchFamily="34" charset="0"/>
            </a:endParaRPr>
          </a:p>
          <a:p>
            <a:pPr marL="347345" marR="0" lvl="0" indent="-342900" algn="l" defTabSz="1218895" rtl="0" eaLnBrk="1" fontAlgn="auto" latinLnBrk="0" hangingPunct="1">
              <a:lnSpc>
                <a:spcPct val="100000"/>
              </a:lnSpc>
              <a:spcBef>
                <a:spcPts val="0"/>
              </a:spcBef>
              <a:spcAft>
                <a:spcPts val="1200"/>
              </a:spcAft>
              <a:buClr>
                <a:srgbClr val="D6201A"/>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222222"/>
                </a:solidFill>
                <a:effectLst/>
                <a:uLnTx/>
                <a:uFillTx/>
                <a:latin typeface="+mj-lt"/>
                <a:ea typeface="+mn-ea"/>
                <a:cs typeface="Arial" pitchFamily="34" charset="0"/>
              </a:rPr>
              <a:t>VL should also be performed at 4-6 weeks, 3 months, and 6 months after cessation of breastfeeding</a:t>
            </a:r>
          </a:p>
        </p:txBody>
      </p:sp>
    </p:spTree>
    <p:extLst>
      <p:ext uri="{BB962C8B-B14F-4D97-AF65-F5344CB8AC3E}">
        <p14:creationId xmlns:p14="http://schemas.microsoft.com/office/powerpoint/2010/main" val="13772005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8F08-F001-4791-8914-386812E7E318}"/>
              </a:ext>
            </a:extLst>
          </p:cNvPr>
          <p:cNvSpPr>
            <a:spLocks noGrp="1"/>
          </p:cNvSpPr>
          <p:nvPr>
            <p:ph type="title"/>
          </p:nvPr>
        </p:nvSpPr>
        <p:spPr/>
        <p:txBody>
          <a:bodyPr/>
          <a:lstStyle/>
          <a:p>
            <a:pPr algn="ctr"/>
            <a:r>
              <a:rPr lang="en-US" sz="3600" dirty="0"/>
              <a:t>The Fourth Trimester: Postpartum Care</a:t>
            </a:r>
          </a:p>
        </p:txBody>
      </p:sp>
      <p:sp>
        <p:nvSpPr>
          <p:cNvPr id="3" name="Content Placeholder 2">
            <a:extLst>
              <a:ext uri="{FF2B5EF4-FFF2-40B4-BE49-F238E27FC236}">
                <a16:creationId xmlns:a16="http://schemas.microsoft.com/office/drawing/2014/main" id="{4482D9D9-DB01-439A-B1AE-A81DEAE5C9E6}"/>
              </a:ext>
            </a:extLst>
          </p:cNvPr>
          <p:cNvSpPr>
            <a:spLocks noGrp="1"/>
          </p:cNvSpPr>
          <p:nvPr>
            <p:ph type="body" sz="quarter" idx="11"/>
          </p:nvPr>
        </p:nvSpPr>
        <p:spPr>
          <a:xfrm>
            <a:off x="624051" y="2141308"/>
            <a:ext cx="9617437" cy="3618047"/>
          </a:xfrm>
        </p:spPr>
        <p:txBody>
          <a:bodyPr>
            <a:normAutofit fontScale="77500" lnSpcReduction="20000"/>
          </a:bodyPr>
          <a:lstStyle/>
          <a:p>
            <a:r>
              <a:rPr lang="en-US" sz="3000" dirty="0"/>
              <a:t>The 12 weeks postpartum are referred to as “the fourth trimester” </a:t>
            </a:r>
          </a:p>
          <a:p>
            <a:r>
              <a:rPr lang="en-US" sz="3000" dirty="0"/>
              <a:t>Address the following</a:t>
            </a:r>
          </a:p>
          <a:p>
            <a:pPr lvl="1"/>
            <a:r>
              <a:rPr lang="en-US" sz="2600" dirty="0"/>
              <a:t>Mood and emotional wellbeing</a:t>
            </a:r>
          </a:p>
          <a:p>
            <a:pPr lvl="1"/>
            <a:r>
              <a:rPr lang="en-US" sz="2600" dirty="0"/>
              <a:t>Infant care and feeding</a:t>
            </a:r>
          </a:p>
          <a:p>
            <a:pPr lvl="1"/>
            <a:r>
              <a:rPr lang="en-US" sz="2600" dirty="0"/>
              <a:t>Sleep, fatigue and physical recovery from birth</a:t>
            </a:r>
          </a:p>
          <a:p>
            <a:pPr lvl="1"/>
            <a:r>
              <a:rPr lang="en-US" sz="2600" dirty="0"/>
              <a:t>Sexuality, contraception, birth spacing</a:t>
            </a:r>
          </a:p>
          <a:p>
            <a:pPr lvl="1"/>
            <a:r>
              <a:rPr lang="en-US" sz="2600" dirty="0"/>
              <a:t>Chronic disease management and coordination of care with PCP</a:t>
            </a:r>
          </a:p>
          <a:p>
            <a:pPr lvl="1"/>
            <a:r>
              <a:rPr lang="en-US" sz="2600" dirty="0"/>
              <a:t>Health Maintenance</a:t>
            </a:r>
          </a:p>
          <a:p>
            <a:r>
              <a:rPr lang="en-US" sz="3000" dirty="0"/>
              <a:t>Women living with HIV are often lost to HIV follow-up during this time period</a:t>
            </a:r>
          </a:p>
          <a:p>
            <a:endParaRPr lang="en-US" dirty="0"/>
          </a:p>
        </p:txBody>
      </p:sp>
      <p:sp>
        <p:nvSpPr>
          <p:cNvPr id="5" name="Rectangle 4">
            <a:extLst>
              <a:ext uri="{FF2B5EF4-FFF2-40B4-BE49-F238E27FC236}">
                <a16:creationId xmlns:a16="http://schemas.microsoft.com/office/drawing/2014/main" id="{49311A53-515D-4663-8139-5F948FA5DD6C}"/>
              </a:ext>
            </a:extLst>
          </p:cNvPr>
          <p:cNvSpPr/>
          <p:nvPr/>
        </p:nvSpPr>
        <p:spPr>
          <a:xfrm>
            <a:off x="506298" y="6344104"/>
            <a:ext cx="9402871" cy="276999"/>
          </a:xfrm>
          <a:prstGeom prst="rect">
            <a:avLst/>
          </a:prstGeom>
        </p:spPr>
        <p:txBody>
          <a:bodyPr wrap="square">
            <a:spAutoFit/>
          </a:bodyPr>
          <a:lstStyle/>
          <a:p>
            <a:r>
              <a:rPr lang="en-US" sz="1200" dirty="0">
                <a:solidFill>
                  <a:schemeClr val="bg1"/>
                </a:solidFill>
              </a:rPr>
              <a:t>https://www.acog.org/clinical/</a:t>
            </a:r>
            <a:r>
              <a:rPr lang="en-US" sz="1200" dirty="0"/>
              <a:t>clinical-guidance/committee-opinion/articles/2018/05/optimizing-postpartum-care</a:t>
            </a:r>
          </a:p>
        </p:txBody>
      </p:sp>
    </p:spTree>
    <p:extLst>
      <p:ext uri="{BB962C8B-B14F-4D97-AF65-F5344CB8AC3E}">
        <p14:creationId xmlns:p14="http://schemas.microsoft.com/office/powerpoint/2010/main" val="412552087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8C9E-FAD7-4A7A-B27D-9F473A37C7DA}"/>
              </a:ext>
            </a:extLst>
          </p:cNvPr>
          <p:cNvSpPr>
            <a:spLocks noGrp="1"/>
          </p:cNvSpPr>
          <p:nvPr>
            <p:ph type="title"/>
          </p:nvPr>
        </p:nvSpPr>
        <p:spPr>
          <a:xfrm>
            <a:off x="623460" y="1145792"/>
            <a:ext cx="10515163" cy="648915"/>
          </a:xfrm>
        </p:spPr>
        <p:txBody>
          <a:bodyPr anchor="t">
            <a:normAutofit/>
          </a:bodyPr>
          <a:lstStyle/>
          <a:p>
            <a:r>
              <a:rPr lang="en-US" dirty="0"/>
              <a:t>Summary</a:t>
            </a:r>
          </a:p>
        </p:txBody>
      </p:sp>
      <p:sp>
        <p:nvSpPr>
          <p:cNvPr id="3" name="Content Placeholder 2">
            <a:extLst>
              <a:ext uri="{FF2B5EF4-FFF2-40B4-BE49-F238E27FC236}">
                <a16:creationId xmlns:a16="http://schemas.microsoft.com/office/drawing/2014/main" id="{835CF597-5FC5-423D-983D-E797E61BAB5D}"/>
              </a:ext>
            </a:extLst>
          </p:cNvPr>
          <p:cNvSpPr>
            <a:spLocks noGrp="1"/>
          </p:cNvSpPr>
          <p:nvPr>
            <p:ph type="body" sz="quarter" idx="11"/>
          </p:nvPr>
        </p:nvSpPr>
        <p:spPr>
          <a:xfrm>
            <a:off x="624053" y="2032252"/>
            <a:ext cx="9345858" cy="4014587"/>
          </a:xfrm>
        </p:spPr>
        <p:txBody>
          <a:bodyPr>
            <a:normAutofit/>
          </a:bodyPr>
          <a:lstStyle/>
          <a:p>
            <a:pPr marL="457200" indent="-342900">
              <a:lnSpc>
                <a:spcPct val="90000"/>
              </a:lnSpc>
              <a:buFont typeface="Arial" panose="020B0604020202020204" pitchFamily="34" charset="0"/>
              <a:buChar char="•"/>
            </a:pPr>
            <a:r>
              <a:rPr lang="en-US" sz="2200" dirty="0"/>
              <a:t>Recognizing HIV infection in people who are pregnant is critical for protection of the pregnant person’s health and to prevent transmission to the baby</a:t>
            </a:r>
          </a:p>
          <a:p>
            <a:pPr marL="457200" indent="-342900">
              <a:lnSpc>
                <a:spcPct val="90000"/>
              </a:lnSpc>
              <a:buFont typeface="Arial" panose="020B0604020202020204" pitchFamily="34" charset="0"/>
              <a:buChar char="•"/>
            </a:pPr>
            <a:r>
              <a:rPr lang="en-US" sz="2200" dirty="0"/>
              <a:t>Viral load during pregnancy is best predictor of HIV transmission</a:t>
            </a:r>
          </a:p>
          <a:p>
            <a:pPr marL="457200" indent="-342900">
              <a:lnSpc>
                <a:spcPct val="90000"/>
              </a:lnSpc>
              <a:buFont typeface="Arial" panose="020B0604020202020204" pitchFamily="34" charset="0"/>
              <a:buChar char="•"/>
            </a:pPr>
            <a:r>
              <a:rPr lang="en-US" sz="2200" dirty="0"/>
              <a:t>There are multiple effective, safe and well tolerated options for antiretroviral treatment in pregnancy</a:t>
            </a:r>
          </a:p>
          <a:p>
            <a:pPr marL="457200" indent="-342900">
              <a:lnSpc>
                <a:spcPct val="90000"/>
              </a:lnSpc>
              <a:buFont typeface="Arial" panose="020B0604020202020204" pitchFamily="34" charset="0"/>
              <a:buChar char="•"/>
            </a:pPr>
            <a:r>
              <a:rPr lang="en-US" sz="2200" dirty="0"/>
              <a:t>Support before, throughout, and after pregnancy is critical for the health of people with HIV and their babies</a:t>
            </a:r>
          </a:p>
        </p:txBody>
      </p:sp>
      <p:sp>
        <p:nvSpPr>
          <p:cNvPr id="8" name="Date Placeholder 3">
            <a:extLst>
              <a:ext uri="{FF2B5EF4-FFF2-40B4-BE49-F238E27FC236}">
                <a16:creationId xmlns:a16="http://schemas.microsoft.com/office/drawing/2014/main" id="{A285537B-FB30-C1E8-781B-CF2B3466C274}"/>
              </a:ext>
            </a:extLst>
          </p:cNvPr>
          <p:cNvSpPr>
            <a:spLocks noGrp="1"/>
          </p:cNvSpPr>
          <p:nvPr>
            <p:ph type="dt" sz="half" idx="2"/>
          </p:nvPr>
        </p:nvSpPr>
        <p:spPr>
          <a:xfrm>
            <a:off x="623459" y="6356351"/>
            <a:ext cx="2743915" cy="365125"/>
          </a:xfrm>
        </p:spPr>
        <p:txBody>
          <a:bodyPr/>
          <a:lstStyle/>
          <a:p>
            <a:pPr>
              <a:spcAft>
                <a:spcPts val="600"/>
              </a:spcAft>
            </a:pPr>
            <a:fld id="{06F4C82B-53BB-49C0-8529-67F839443334}" type="datetime4">
              <a:rPr lang="en-US" smtClean="0"/>
              <a:pPr>
                <a:spcAft>
                  <a:spcPts val="600"/>
                </a:spcAft>
              </a:pPr>
              <a:t>March 5, 2026</a:t>
            </a:fld>
            <a:endParaRPr lang="en-US" dirty="0"/>
          </a:p>
        </p:txBody>
      </p:sp>
    </p:spTree>
    <p:extLst>
      <p:ext uri="{BB962C8B-B14F-4D97-AF65-F5344CB8AC3E}">
        <p14:creationId xmlns:p14="http://schemas.microsoft.com/office/powerpoint/2010/main" val="241333075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1828FB-DE91-13AB-FE37-747A65D2CE1E}"/>
              </a:ext>
            </a:extLst>
          </p:cNvPr>
          <p:cNvPicPr>
            <a:picLocks noChangeAspect="1"/>
          </p:cNvPicPr>
          <p:nvPr/>
        </p:nvPicPr>
        <p:blipFill>
          <a:blip r:embed="rId3"/>
          <a:stretch>
            <a:fillRect/>
          </a:stretch>
        </p:blipFill>
        <p:spPr>
          <a:xfrm>
            <a:off x="680610" y="735301"/>
            <a:ext cx="11049000" cy="6215062"/>
          </a:xfrm>
          <a:prstGeom prst="rect">
            <a:avLst/>
          </a:prstGeom>
        </p:spPr>
      </p:pic>
    </p:spTree>
    <p:extLst>
      <p:ext uri="{BB962C8B-B14F-4D97-AF65-F5344CB8AC3E}">
        <p14:creationId xmlns:p14="http://schemas.microsoft.com/office/powerpoint/2010/main" val="1832049999"/>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FD74-DAB2-4C67-BB92-166273507E9E}"/>
              </a:ext>
            </a:extLst>
          </p:cNvPr>
          <p:cNvSpPr>
            <a:spLocks noGrp="1"/>
          </p:cNvSpPr>
          <p:nvPr>
            <p:ph type="title"/>
          </p:nvPr>
        </p:nvSpPr>
        <p:spPr/>
        <p:txBody>
          <a:bodyPr>
            <a:normAutofit fontScale="90000"/>
          </a:bodyPr>
          <a:lstStyle/>
          <a:p>
            <a:r>
              <a:rPr lang="en-US" sz="4000" dirty="0">
                <a:solidFill>
                  <a:srgbClr val="D6201A"/>
                </a:solidFill>
              </a:rPr>
              <a:t>How to Support ART Adherence and Engagement </a:t>
            </a:r>
            <a:endParaRPr lang="en-US" dirty="0"/>
          </a:p>
        </p:txBody>
      </p:sp>
      <p:sp>
        <p:nvSpPr>
          <p:cNvPr id="3" name="Content Placeholder 2">
            <a:extLst>
              <a:ext uri="{FF2B5EF4-FFF2-40B4-BE49-F238E27FC236}">
                <a16:creationId xmlns:a16="http://schemas.microsoft.com/office/drawing/2014/main" id="{A8BF8360-D6A0-4D7F-984C-FDE86A8D2FAD}"/>
              </a:ext>
            </a:extLst>
          </p:cNvPr>
          <p:cNvSpPr>
            <a:spLocks noGrp="1"/>
          </p:cNvSpPr>
          <p:nvPr>
            <p:ph type="body" sz="quarter" idx="11"/>
          </p:nvPr>
        </p:nvSpPr>
        <p:spPr>
          <a:xfrm>
            <a:off x="624051" y="2141308"/>
            <a:ext cx="8301585" cy="2986087"/>
          </a:xfrm>
        </p:spPr>
        <p:txBody>
          <a:bodyPr/>
          <a:lstStyle/>
          <a:p>
            <a:pPr lvl="0">
              <a:buClr>
                <a:srgbClr val="D6201A"/>
              </a:buClr>
              <a:buFont typeface="Arial" panose="020B0604020202020204" pitchFamily="34" charset="0"/>
              <a:buChar char="•"/>
            </a:pPr>
            <a:r>
              <a:rPr lang="en-US" sz="3000" dirty="0">
                <a:solidFill>
                  <a:srgbClr val="222222"/>
                </a:solidFill>
              </a:rPr>
              <a:t>Screen and provide support for postpartum depression and other mental health conditions </a:t>
            </a:r>
          </a:p>
          <a:p>
            <a:pPr lvl="0">
              <a:buClr>
                <a:srgbClr val="D6201A"/>
              </a:buClr>
              <a:buFont typeface="Arial" panose="020B0604020202020204" pitchFamily="34" charset="0"/>
              <a:buChar char="•"/>
            </a:pPr>
            <a:r>
              <a:rPr lang="en-US" sz="3000" dirty="0">
                <a:solidFill>
                  <a:srgbClr val="222222"/>
                </a:solidFill>
              </a:rPr>
              <a:t>These are highly prevalent among new parents and may affect ART adherence</a:t>
            </a:r>
          </a:p>
          <a:p>
            <a:pPr lvl="0">
              <a:buClr>
                <a:srgbClr val="D6201A"/>
              </a:buClr>
              <a:buFont typeface="Arial" panose="020B0604020202020204" pitchFamily="34" charset="0"/>
              <a:buChar char="•"/>
            </a:pPr>
            <a:r>
              <a:rPr lang="en-US" sz="3000" dirty="0">
                <a:solidFill>
                  <a:srgbClr val="222222"/>
                </a:solidFill>
              </a:rPr>
              <a:t>Postpartum depression occurs more frequently in individuals with HIV compared to those without HIV</a:t>
            </a:r>
            <a:endParaRPr lang="en-US" dirty="0"/>
          </a:p>
        </p:txBody>
      </p:sp>
      <p:sp>
        <p:nvSpPr>
          <p:cNvPr id="4" name="Rectangle 3">
            <a:extLst>
              <a:ext uri="{FF2B5EF4-FFF2-40B4-BE49-F238E27FC236}">
                <a16:creationId xmlns:a16="http://schemas.microsoft.com/office/drawing/2014/main" id="{237CB480-EC85-462E-ABF6-004522F4D421}"/>
              </a:ext>
            </a:extLst>
          </p:cNvPr>
          <p:cNvSpPr/>
          <p:nvPr/>
        </p:nvSpPr>
        <p:spPr>
          <a:xfrm>
            <a:off x="1409803" y="6452556"/>
            <a:ext cx="7280564" cy="261610"/>
          </a:xfrm>
          <a:prstGeom prst="rect">
            <a:avLst/>
          </a:prstGeom>
        </p:spPr>
        <p:txBody>
          <a:bodyPr wrap="square">
            <a:spAutoFit/>
          </a:bodyPr>
          <a:lstStyle/>
          <a:p>
            <a:pPr lvl="0" defTabSz="609310"/>
            <a:r>
              <a:rPr lang="en-US" sz="1100" dirty="0"/>
              <a:t>DHHS Perinatal Guidelines Available at https://clinicalinfo.hiv.gov/en/guidelines/perinatal. Accessed  2/20/26</a:t>
            </a:r>
          </a:p>
        </p:txBody>
      </p:sp>
      <p:pic>
        <p:nvPicPr>
          <p:cNvPr id="5" name="Picture 4">
            <a:extLst>
              <a:ext uri="{FF2B5EF4-FFF2-40B4-BE49-F238E27FC236}">
                <a16:creationId xmlns:a16="http://schemas.microsoft.com/office/drawing/2014/main" id="{359E609E-8150-46CD-8927-C44B37AE7084}"/>
              </a:ext>
            </a:extLst>
          </p:cNvPr>
          <p:cNvPicPr>
            <a:picLocks noChangeAspect="1"/>
          </p:cNvPicPr>
          <p:nvPr/>
        </p:nvPicPr>
        <p:blipFill>
          <a:blip r:embed="rId2"/>
          <a:stretch>
            <a:fillRect/>
          </a:stretch>
        </p:blipFill>
        <p:spPr>
          <a:xfrm>
            <a:off x="9268691" y="2172912"/>
            <a:ext cx="2676376" cy="2908044"/>
          </a:xfrm>
          <a:prstGeom prst="rect">
            <a:avLst/>
          </a:prstGeom>
        </p:spPr>
      </p:pic>
    </p:spTree>
    <p:extLst>
      <p:ext uri="{BB962C8B-B14F-4D97-AF65-F5344CB8AC3E}">
        <p14:creationId xmlns:p14="http://schemas.microsoft.com/office/powerpoint/2010/main" val="503485711"/>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806970"/>
            <a:ext cx="10515163" cy="648915"/>
          </a:xfrm>
        </p:spPr>
        <p:txBody>
          <a:bodyPr>
            <a:normAutofit fontScale="90000"/>
          </a:bodyPr>
          <a:lstStyle/>
          <a:p>
            <a:pPr algn="ctr"/>
            <a:r>
              <a:rPr lang="en-US" sz="3600" dirty="0"/>
              <a:t>Support Pregnant People with HIV </a:t>
            </a:r>
            <a:br>
              <a:rPr lang="en-US" sz="3600" dirty="0"/>
            </a:br>
            <a:r>
              <a:rPr lang="en-US" sz="3600" dirty="0"/>
              <a:t>Help Them Stay in Care and on Therapy</a:t>
            </a:r>
          </a:p>
        </p:txBody>
      </p:sp>
      <p:sp>
        <p:nvSpPr>
          <p:cNvPr id="3" name="Content Placeholder 2"/>
          <p:cNvSpPr>
            <a:spLocks noGrp="1"/>
          </p:cNvSpPr>
          <p:nvPr>
            <p:ph type="body" sz="quarter" idx="11"/>
          </p:nvPr>
        </p:nvSpPr>
        <p:spPr>
          <a:xfrm>
            <a:off x="624051" y="2141308"/>
            <a:ext cx="7308369" cy="3909722"/>
          </a:xfrm>
        </p:spPr>
        <p:txBody>
          <a:bodyPr>
            <a:normAutofit fontScale="85000" lnSpcReduction="20000"/>
          </a:bodyPr>
          <a:lstStyle/>
          <a:p>
            <a:r>
              <a:rPr lang="en-US" dirty="0"/>
              <a:t>Coordination of services helps: </a:t>
            </a:r>
          </a:p>
          <a:p>
            <a:pPr lvl="1"/>
            <a:r>
              <a:rPr lang="en-US" dirty="0"/>
              <a:t>Care providers – co-locate if possible</a:t>
            </a:r>
          </a:p>
          <a:p>
            <a:pPr lvl="2"/>
            <a:r>
              <a:rPr lang="en-US" dirty="0"/>
              <a:t>OB, primary care, HIV care, pediatric HIV provider</a:t>
            </a:r>
          </a:p>
          <a:p>
            <a:pPr lvl="1"/>
            <a:r>
              <a:rPr lang="en-US" dirty="0"/>
              <a:t>Mental health and substance use disorder treatment, if needed</a:t>
            </a:r>
          </a:p>
          <a:p>
            <a:pPr lvl="1"/>
            <a:r>
              <a:rPr lang="en-US" dirty="0"/>
              <a:t>Intimate partner violence support services</a:t>
            </a:r>
          </a:p>
          <a:p>
            <a:pPr lvl="1"/>
            <a:r>
              <a:rPr lang="en-US" dirty="0"/>
              <a:t>Public assistance programs</a:t>
            </a:r>
          </a:p>
          <a:p>
            <a:pPr lvl="1"/>
            <a:r>
              <a:rPr lang="en-US" dirty="0"/>
              <a:t>Perinatal coordinator, case manager, peer, and/or support groups</a:t>
            </a:r>
          </a:p>
          <a:p>
            <a:r>
              <a:rPr lang="en-US" dirty="0"/>
              <a:t>Involve their support system if patient allows!</a:t>
            </a:r>
          </a:p>
          <a:p>
            <a:r>
              <a:rPr lang="en-US" dirty="0"/>
              <a:t>Be available</a:t>
            </a:r>
          </a:p>
          <a:p>
            <a:pPr lvl="1"/>
            <a:endParaRPr lang="en-US" dirty="0"/>
          </a:p>
        </p:txBody>
      </p:sp>
      <p:pic>
        <p:nvPicPr>
          <p:cNvPr id="5" name="Content Placeholder 2">
            <a:extLst>
              <a:ext uri="{FF2B5EF4-FFF2-40B4-BE49-F238E27FC236}">
                <a16:creationId xmlns:a16="http://schemas.microsoft.com/office/drawing/2014/main" id="{A5810775-07DB-45B8-981B-3F9DC1AC150F}"/>
              </a:ext>
            </a:extLst>
          </p:cNvPr>
          <p:cNvPicPr>
            <a:picLocks noGrp="1" noChangeAspect="1"/>
          </p:cNvPicPr>
          <p:nvPr>
            <p:ph sz="half" idx="4294967295"/>
          </p:nvPr>
        </p:nvPicPr>
        <p:blipFill>
          <a:blip r:embed="rId2"/>
          <a:stretch>
            <a:fillRect/>
          </a:stretch>
        </p:blipFill>
        <p:spPr>
          <a:xfrm>
            <a:off x="8026718" y="1959610"/>
            <a:ext cx="3948112" cy="4600575"/>
          </a:xfrm>
          <a:prstGeom prst="rect">
            <a:avLst/>
          </a:prstGeom>
        </p:spPr>
      </p:pic>
    </p:spTree>
    <p:extLst>
      <p:ext uri="{BB962C8B-B14F-4D97-AF65-F5344CB8AC3E}">
        <p14:creationId xmlns:p14="http://schemas.microsoft.com/office/powerpoint/2010/main" val="2197035741"/>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75878-F645-47CA-B2B9-954761F30546}"/>
              </a:ext>
            </a:extLst>
          </p:cNvPr>
          <p:cNvPicPr>
            <a:picLocks noChangeAspect="1"/>
          </p:cNvPicPr>
          <p:nvPr/>
        </p:nvPicPr>
        <p:blipFill>
          <a:blip r:embed="rId3"/>
          <a:stretch>
            <a:fillRect/>
          </a:stretch>
        </p:blipFill>
        <p:spPr>
          <a:xfrm>
            <a:off x="1589" y="0"/>
            <a:ext cx="12188825" cy="6077276"/>
          </a:xfrm>
          <a:prstGeom prst="rect">
            <a:avLst/>
          </a:prstGeom>
        </p:spPr>
      </p:pic>
      <p:sp>
        <p:nvSpPr>
          <p:cNvPr id="3" name="TextBox 2">
            <a:extLst>
              <a:ext uri="{FF2B5EF4-FFF2-40B4-BE49-F238E27FC236}">
                <a16:creationId xmlns:a16="http://schemas.microsoft.com/office/drawing/2014/main" id="{799D7250-5EF7-4AED-AA53-04773C8EE356}"/>
              </a:ext>
            </a:extLst>
          </p:cNvPr>
          <p:cNvSpPr txBox="1"/>
          <p:nvPr/>
        </p:nvSpPr>
        <p:spPr>
          <a:xfrm>
            <a:off x="295999" y="6308109"/>
            <a:ext cx="11600003" cy="461665"/>
          </a:xfrm>
          <a:prstGeom prst="rect">
            <a:avLst/>
          </a:prstGeom>
          <a:noFill/>
        </p:spPr>
        <p:txBody>
          <a:bodyPr wrap="square" rtlCol="0">
            <a:spAutoFit/>
          </a:bodyPr>
          <a:lstStyle/>
          <a:p>
            <a:r>
              <a:rPr lang="en-US" sz="1200" dirty="0">
                <a:solidFill>
                  <a:srgbClr val="222222"/>
                </a:solidFill>
                <a:latin typeface="Arial"/>
              </a:rPr>
              <a:t>CDC.gov. Issue Brief: Status Neutral HIV Care and Service Delivery Eliminating Stigma and Reducing Health Disparities. CDC.gov/hiv/pdf/policies/issue-brief/Issue-Brief-Status-Neutral-HIV-Care.pdf.Accessed 10/2/22.</a:t>
            </a:r>
          </a:p>
        </p:txBody>
      </p:sp>
    </p:spTree>
    <p:extLst>
      <p:ext uri="{BB962C8B-B14F-4D97-AF65-F5344CB8AC3E}">
        <p14:creationId xmlns:p14="http://schemas.microsoft.com/office/powerpoint/2010/main" val="751915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7E4D-5398-4059-AC01-21BE3AB68553}"/>
              </a:ext>
            </a:extLst>
          </p:cNvPr>
          <p:cNvSpPr>
            <a:spLocks noGrp="1"/>
          </p:cNvSpPr>
          <p:nvPr>
            <p:ph type="title"/>
          </p:nvPr>
        </p:nvSpPr>
        <p:spPr/>
        <p:txBody>
          <a:bodyPr>
            <a:normAutofit fontScale="90000"/>
          </a:bodyPr>
          <a:lstStyle/>
          <a:p>
            <a:r>
              <a:rPr lang="en-US" sz="4000" dirty="0"/>
              <a:t>Safety of ART in Breastfeeding</a:t>
            </a:r>
          </a:p>
        </p:txBody>
      </p:sp>
      <p:sp>
        <p:nvSpPr>
          <p:cNvPr id="3" name="Content Placeholder 2">
            <a:extLst>
              <a:ext uri="{FF2B5EF4-FFF2-40B4-BE49-F238E27FC236}">
                <a16:creationId xmlns:a16="http://schemas.microsoft.com/office/drawing/2014/main" id="{E14A077A-281D-4C1C-ABB2-51BFEB12EFA0}"/>
              </a:ext>
            </a:extLst>
          </p:cNvPr>
          <p:cNvSpPr>
            <a:spLocks noGrp="1"/>
          </p:cNvSpPr>
          <p:nvPr>
            <p:ph type="body" sz="quarter" idx="11"/>
          </p:nvPr>
        </p:nvSpPr>
        <p:spPr/>
        <p:txBody>
          <a:bodyPr/>
          <a:lstStyle/>
          <a:p>
            <a:r>
              <a:rPr lang="en-US" dirty="0"/>
              <a:t>Low rates of serious adverse events for infants’ exposure to ART through breast milk </a:t>
            </a:r>
          </a:p>
          <a:p>
            <a:r>
              <a:rPr lang="en-US" dirty="0"/>
              <a:t>Low rates of serious adverse events for infants who receive extended ART prophylaxis  </a:t>
            </a:r>
          </a:p>
        </p:txBody>
      </p:sp>
      <p:sp>
        <p:nvSpPr>
          <p:cNvPr id="4" name="Rectangle 3">
            <a:extLst>
              <a:ext uri="{FF2B5EF4-FFF2-40B4-BE49-F238E27FC236}">
                <a16:creationId xmlns:a16="http://schemas.microsoft.com/office/drawing/2014/main" id="{BC36E130-5BA5-4AF2-9A96-73243C01CF25}"/>
              </a:ext>
            </a:extLst>
          </p:cNvPr>
          <p:cNvSpPr/>
          <p:nvPr/>
        </p:nvSpPr>
        <p:spPr>
          <a:xfrm>
            <a:off x="2590799" y="6452556"/>
            <a:ext cx="8880764" cy="261610"/>
          </a:xfrm>
          <a:prstGeom prst="rect">
            <a:avLst/>
          </a:prstGeom>
        </p:spPr>
        <p:txBody>
          <a:bodyPr wrap="square">
            <a:spAutoFit/>
          </a:bodyPr>
          <a:lstStyle/>
          <a:p>
            <a:pPr defTabSz="609310"/>
            <a:r>
              <a:rPr lang="en-US" sz="1100" dirty="0"/>
              <a:t>DHHS Perinatal Guidelines Available at https://clinicalinfo.hiv.gov/en/guidelines/perinatal. Accessed  3/2/2026</a:t>
            </a:r>
          </a:p>
        </p:txBody>
      </p:sp>
    </p:spTree>
    <p:extLst>
      <p:ext uri="{BB962C8B-B14F-4D97-AF65-F5344CB8AC3E}">
        <p14:creationId xmlns:p14="http://schemas.microsoft.com/office/powerpoint/2010/main" val="40886451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5,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lIns="91440" tIns="45720" rIns="91440" bIns="45720" anchor="t"/>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304165">
              <a:spcBef>
                <a:spcPct val="20000"/>
              </a:spcBef>
              <a:spcAft>
                <a:spcPts val="0"/>
              </a:spcAft>
              <a:buFont typeface="Arial" charset="2"/>
              <a:buChar char="•"/>
            </a:pPr>
            <a:r>
              <a:rPr lang="en-US" sz="1800" dirty="0">
                <a:solidFill>
                  <a:srgbClr val="000000"/>
                </a:solidFill>
                <a:latin typeface="Arial"/>
                <a:ea typeface="Calibri"/>
                <a:cs typeface="Arial"/>
              </a:rPr>
              <a:t>The Health Resources and Services Administration (HRSA), Department of Health and Human Services (HHS) provided financial support for this project. The award provided 100% of total costs. The contents are those of the author. They may not reflect the policies of HRSA, HHS, or the U.S. Government.</a:t>
            </a:r>
            <a:endParaRPr lang="en-US" sz="1800" i="1">
              <a:solidFill>
                <a:srgbClr val="222222"/>
              </a:solidFill>
              <a:latin typeface="Arial"/>
              <a:ea typeface="Calibri"/>
              <a:cs typeface="Arial"/>
            </a:endParaRPr>
          </a:p>
          <a:p>
            <a:pPr marL="456565" indent="-304165">
              <a:spcBef>
                <a:spcPct val="20000"/>
              </a:spcBef>
              <a:spcAft>
                <a:spcPts val="0"/>
              </a:spcAft>
              <a:buFont typeface="Wingdings" charset="2"/>
              <a:buChar cha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55729164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1429" y="1146629"/>
            <a:ext cx="9876352" cy="5284781"/>
          </a:xfrm>
          <a:prstGeom prst="rect">
            <a:avLst/>
          </a:prstGeom>
        </p:spPr>
      </p:pic>
      <p:sp>
        <p:nvSpPr>
          <p:cNvPr id="3" name="Title 2"/>
          <p:cNvSpPr>
            <a:spLocks noGrp="1"/>
          </p:cNvSpPr>
          <p:nvPr>
            <p:ph type="title"/>
          </p:nvPr>
        </p:nvSpPr>
        <p:spPr>
          <a:xfrm>
            <a:off x="609601" y="114982"/>
            <a:ext cx="11087425" cy="1143000"/>
          </a:xfrm>
        </p:spPr>
        <p:txBody>
          <a:bodyPr/>
          <a:lstStyle/>
          <a:p>
            <a:pPr algn="ctr"/>
            <a:r>
              <a:rPr lang="en-US" sz="4400" dirty="0"/>
              <a:t>HIV Testing Algorithm</a:t>
            </a:r>
          </a:p>
        </p:txBody>
      </p:sp>
      <p:cxnSp>
        <p:nvCxnSpPr>
          <p:cNvPr id="6" name="Straight Connector 5"/>
          <p:cNvCxnSpPr/>
          <p:nvPr/>
        </p:nvCxnSpPr>
        <p:spPr>
          <a:xfrm>
            <a:off x="1451429" y="1146629"/>
            <a:ext cx="6053" cy="5245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4564" y="6391776"/>
            <a:ext cx="5137497" cy="461665"/>
          </a:xfrm>
          <a:prstGeom prst="rect">
            <a:avLst/>
          </a:prstGeom>
          <a:noFill/>
        </p:spPr>
        <p:txBody>
          <a:bodyPr wrap="none" rtlCol="0">
            <a:spAutoFit/>
          </a:bodyPr>
          <a:lstStyle/>
          <a:p>
            <a:pPr marL="609493" marR="0" lvl="1" indent="0" algn="l" defTabSz="6094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a:ea typeface="+mn-ea"/>
                <a:cs typeface="+mn-cs"/>
              </a:rPr>
              <a:t> </a:t>
            </a:r>
            <a:r>
              <a:rPr kumimoji="0" lang="en-US" sz="1200" b="0" i="0" u="none" strike="noStrike" kern="1200" cap="none" spc="0" normalizeH="0" baseline="0" noProof="0" dirty="0">
                <a:ln>
                  <a:noFill/>
                </a:ln>
                <a:solidFill>
                  <a:srgbClr val="222222"/>
                </a:solidFill>
                <a:effectLst/>
                <a:uLnTx/>
                <a:uFillTx/>
                <a:latin typeface="Arial"/>
                <a:ea typeface="+mn-ea"/>
                <a:cs typeface="+mn-cs"/>
              </a:rPr>
              <a:t>https://www.cdc.gov/mmwr/preview/mmwrhtml/mm6224a2.htm</a:t>
            </a:r>
          </a:p>
        </p:txBody>
      </p:sp>
    </p:spTree>
    <p:extLst>
      <p:ext uri="{BB962C8B-B14F-4D97-AF65-F5344CB8AC3E}">
        <p14:creationId xmlns:p14="http://schemas.microsoft.com/office/powerpoint/2010/main" val="1552128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1831" y="152656"/>
            <a:ext cx="11084538" cy="1143000"/>
          </a:xfrm>
        </p:spPr>
        <p:txBody>
          <a:bodyPr>
            <a:noAutofit/>
          </a:bodyPr>
          <a:lstStyle/>
          <a:p>
            <a:pPr algn="ctr"/>
            <a:r>
              <a:rPr lang="en-US" sz="3600" b="1" dirty="0">
                <a:latin typeface="Arial" panose="020B0604020202020204" pitchFamily="34" charset="0"/>
                <a:cs typeface="Arial" panose="020B0604020202020204" pitchFamily="34" charset="0"/>
              </a:rPr>
              <a:t>Sequence of Appearance of Lab Markers of HIV-1 Infection</a:t>
            </a:r>
          </a:p>
        </p:txBody>
      </p:sp>
      <p:pic>
        <p:nvPicPr>
          <p:cNvPr id="4" name="Picture 3"/>
          <p:cNvPicPr>
            <a:picLocks noChangeAspect="1"/>
          </p:cNvPicPr>
          <p:nvPr/>
        </p:nvPicPr>
        <p:blipFill>
          <a:blip r:embed="rId3"/>
          <a:stretch>
            <a:fillRect/>
          </a:stretch>
        </p:blipFill>
        <p:spPr>
          <a:xfrm>
            <a:off x="744540" y="1295657"/>
            <a:ext cx="10201275" cy="4833573"/>
          </a:xfrm>
          <a:prstGeom prst="rect">
            <a:avLst/>
          </a:prstGeom>
        </p:spPr>
      </p:pic>
      <p:sp>
        <p:nvSpPr>
          <p:cNvPr id="6" name="TextBox 5"/>
          <p:cNvSpPr txBox="1"/>
          <p:nvPr/>
        </p:nvSpPr>
        <p:spPr>
          <a:xfrm>
            <a:off x="2076720" y="6305883"/>
            <a:ext cx="8869095" cy="461665"/>
          </a:xfrm>
          <a:prstGeom prst="rect">
            <a:avLst/>
          </a:prstGeom>
          <a:noFill/>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Branson BM, et al. Laboratory Testing for the Diagnosis of HIV Infection: Updated Recommendations. CDC.gov. June 27, 2014. </a:t>
            </a:r>
          </a:p>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Available at http://stacks.cdc.gov/view/cdc/23446..</a:t>
            </a:r>
          </a:p>
        </p:txBody>
      </p:sp>
      <p:sp>
        <p:nvSpPr>
          <p:cNvPr id="5" name="Slide Number Placeholder 4">
            <a:extLst>
              <a:ext uri="{FF2B5EF4-FFF2-40B4-BE49-F238E27FC236}">
                <a16:creationId xmlns:a16="http://schemas.microsoft.com/office/drawing/2014/main" id="{4DFFD09F-26D0-1C47-AEF1-CB728ECD4511}"/>
              </a:ext>
            </a:extLst>
          </p:cNvPr>
          <p:cNvSpPr>
            <a:spLocks noGrp="1"/>
          </p:cNvSpPr>
          <p:nvPr>
            <p:ph type="sldNum" sz="quarter" idx="12"/>
          </p:nvPr>
        </p:nvSpPr>
        <p:spPr/>
        <p:txBody>
          <a:bodyPr/>
          <a:lstStyle/>
          <a:p>
            <a:pPr marL="0" marR="0" lvl="0" indent="0" algn="ctr" defTabSz="609493" rtl="0" eaLnBrk="1" fontAlgn="auto" latinLnBrk="0" hangingPunct="1">
              <a:lnSpc>
                <a:spcPct val="100000"/>
              </a:lnSpc>
              <a:spcBef>
                <a:spcPts val="0"/>
              </a:spcBef>
              <a:spcAft>
                <a:spcPts val="0"/>
              </a:spcAft>
              <a:buClrTx/>
              <a:buSzTx/>
              <a:buFontTx/>
              <a:buNone/>
              <a:tabLst/>
              <a:defRPr/>
            </a:pPr>
            <a:fld id="{1D2EA5EF-C699-AF4C-BA42-C0A1CAAB713C}" type="slidenum">
              <a:rPr kumimoji="0" lang="en-US" sz="24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609493" rtl="0" eaLnBrk="1" fontAlgn="auto" latinLnBrk="0" hangingPunct="1">
                <a:lnSpc>
                  <a:spcPct val="100000"/>
                </a:lnSpc>
                <a:spcBef>
                  <a:spcPts val="0"/>
                </a:spcBef>
                <a:spcAft>
                  <a:spcPts val="0"/>
                </a:spcAft>
                <a:buClrTx/>
                <a:buSzTx/>
                <a:buFontTx/>
                <a:buNone/>
                <a:tabLst/>
                <a:defRPr/>
              </a:pPr>
              <a:t>51</a:t>
            </a:fld>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9065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1" y="727970"/>
            <a:ext cx="10515163" cy="648915"/>
          </a:xfrm>
        </p:spPr>
        <p:txBody>
          <a:bodyPr>
            <a:normAutofit fontScale="90000"/>
          </a:bodyPr>
          <a:lstStyle/>
          <a:p>
            <a:pPr algn="ctr"/>
            <a:r>
              <a:rPr lang="en-US" sz="4400" dirty="0"/>
              <a:t>Family Planning Conversations</a:t>
            </a:r>
          </a:p>
        </p:txBody>
      </p:sp>
      <p:sp>
        <p:nvSpPr>
          <p:cNvPr id="3" name="Content Placeholder 2"/>
          <p:cNvSpPr>
            <a:spLocks noGrp="1"/>
          </p:cNvSpPr>
          <p:nvPr>
            <p:ph type="body" sz="quarter" idx="11"/>
          </p:nvPr>
        </p:nvSpPr>
        <p:spPr>
          <a:xfrm>
            <a:off x="733108" y="1376885"/>
            <a:ext cx="9617437" cy="2986087"/>
          </a:xfrm>
        </p:spPr>
        <p:txBody>
          <a:bodyPr>
            <a:normAutofit/>
          </a:bodyPr>
          <a:lstStyle/>
          <a:p>
            <a:r>
              <a:rPr lang="en-US" sz="2400" dirty="0"/>
              <a:t>Women with HIV can use all available contraceptive methods, including hormonal contraception</a:t>
            </a:r>
          </a:p>
        </p:txBody>
      </p:sp>
      <p:sp>
        <p:nvSpPr>
          <p:cNvPr id="5" name="TextBox 4">
            <a:extLst>
              <a:ext uri="{FF2B5EF4-FFF2-40B4-BE49-F238E27FC236}">
                <a16:creationId xmlns:a16="http://schemas.microsoft.com/office/drawing/2014/main" id="{0B48D06D-5A0C-40A9-B963-D3388C94B031}"/>
              </a:ext>
            </a:extLst>
          </p:cNvPr>
          <p:cNvSpPr txBox="1"/>
          <p:nvPr/>
        </p:nvSpPr>
        <p:spPr>
          <a:xfrm>
            <a:off x="1992761" y="6417903"/>
            <a:ext cx="8206477" cy="646331"/>
          </a:xfrm>
          <a:prstGeom prst="rect">
            <a:avLst/>
          </a:prstGeom>
          <a:noFill/>
        </p:spPr>
        <p:txBody>
          <a:bodyPr wrap="non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DHHS Perinatal Guidelines Table 3 Available at https://clinicalinfo.hiv.gov/en/guidelines/perinatal. Accessed 2/18/2026.</a:t>
            </a:r>
          </a:p>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9BF16805-0A73-AC99-748E-60D9CCD3B3C2}"/>
              </a:ext>
            </a:extLst>
          </p:cNvPr>
          <p:cNvPicPr>
            <a:picLocks noChangeAspect="1"/>
          </p:cNvPicPr>
          <p:nvPr/>
        </p:nvPicPr>
        <p:blipFill>
          <a:blip r:embed="rId3"/>
          <a:srcRect r="9446"/>
          <a:stretch>
            <a:fillRect/>
          </a:stretch>
        </p:blipFill>
        <p:spPr>
          <a:xfrm>
            <a:off x="2170679" y="2453380"/>
            <a:ext cx="7202110" cy="3676650"/>
          </a:xfrm>
          <a:prstGeom prst="rect">
            <a:avLst/>
          </a:prstGeom>
        </p:spPr>
      </p:pic>
    </p:spTree>
    <p:extLst>
      <p:ext uri="{BB962C8B-B14F-4D97-AF65-F5344CB8AC3E}">
        <p14:creationId xmlns:p14="http://schemas.microsoft.com/office/powerpoint/2010/main" val="396298774"/>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1C955D-3788-4241-9D36-A5B10F6EA0F3}"/>
              </a:ext>
            </a:extLst>
          </p:cNvPr>
          <p:cNvSpPr>
            <a:spLocks noGrp="1"/>
          </p:cNvSpPr>
          <p:nvPr>
            <p:ph type="title"/>
          </p:nvPr>
        </p:nvSpPr>
        <p:spPr>
          <a:xfrm>
            <a:off x="624051" y="867960"/>
            <a:ext cx="10515163" cy="648915"/>
          </a:xfrm>
        </p:spPr>
        <p:txBody>
          <a:bodyPr/>
          <a:lstStyle/>
          <a:p>
            <a:pPr algn="ctr"/>
            <a:r>
              <a:rPr lang="en-US" dirty="0"/>
              <a:t>Screening for HIV</a:t>
            </a:r>
          </a:p>
        </p:txBody>
      </p:sp>
      <p:sp>
        <p:nvSpPr>
          <p:cNvPr id="6" name="Content Placeholder 5">
            <a:extLst>
              <a:ext uri="{FF2B5EF4-FFF2-40B4-BE49-F238E27FC236}">
                <a16:creationId xmlns:a16="http://schemas.microsoft.com/office/drawing/2014/main" id="{B6556579-1F6D-43EB-8EEE-CF0D9B753B00}"/>
              </a:ext>
            </a:extLst>
          </p:cNvPr>
          <p:cNvSpPr>
            <a:spLocks noGrp="1"/>
          </p:cNvSpPr>
          <p:nvPr>
            <p:ph type="body" sz="quarter" idx="11"/>
          </p:nvPr>
        </p:nvSpPr>
        <p:spPr>
          <a:xfrm>
            <a:off x="624051" y="1854353"/>
            <a:ext cx="5312725" cy="4103190"/>
          </a:xfrm>
        </p:spPr>
        <p:txBody>
          <a:bodyPr vert="horz" lIns="121899" tIns="60949" rIns="121899" bIns="60949" rtlCol="0" anchor="t">
            <a:normAutofit lnSpcReduction="10000"/>
          </a:bodyPr>
          <a:lstStyle/>
          <a:p>
            <a:pPr marL="456565" indent="-304165"/>
            <a:r>
              <a:rPr lang="en-US" sz="2800" dirty="0"/>
              <a:t>If signs or symptoms of acute HIV, obtain</a:t>
            </a:r>
            <a:endParaRPr lang="en-US" dirty="0"/>
          </a:p>
          <a:p>
            <a:pPr marL="852805" lvl="1" indent="-304165"/>
            <a:r>
              <a:rPr lang="en-US" sz="2300" dirty="0"/>
              <a:t>4</a:t>
            </a:r>
            <a:r>
              <a:rPr lang="en-US" sz="2300" baseline="30000" dirty="0"/>
              <a:t>th</a:t>
            </a:r>
            <a:r>
              <a:rPr lang="en-US" sz="2300" dirty="0"/>
              <a:t> generation Ag/Ab test AND</a:t>
            </a:r>
          </a:p>
          <a:p>
            <a:pPr marL="852805" lvl="1" indent="-304165"/>
            <a:r>
              <a:rPr lang="en-US" sz="2300" dirty="0"/>
              <a:t>HIV RNA PCR --quantitative</a:t>
            </a:r>
          </a:p>
          <a:p>
            <a:pPr marL="852805" lvl="1" indent="-304165"/>
            <a:endParaRPr lang="en-US" sz="2300" dirty="0"/>
          </a:p>
          <a:p>
            <a:pPr marL="456565" indent="-304165"/>
            <a:r>
              <a:rPr lang="en-US" sz="2800" dirty="0"/>
              <a:t>Partners of all pregnant people should be referred for HIV testing when their status is unknown </a:t>
            </a:r>
          </a:p>
          <a:p>
            <a:pPr marL="456565" indent="-304165"/>
            <a:endParaRPr lang="en-US" sz="2800" dirty="0"/>
          </a:p>
          <a:p>
            <a:pPr marL="456565" indent="-304165"/>
            <a:endParaRPr lang="en-US" dirty="0"/>
          </a:p>
        </p:txBody>
      </p:sp>
      <p:pic>
        <p:nvPicPr>
          <p:cNvPr id="8" name="Content Placeholder 4">
            <a:extLst>
              <a:ext uri="{FF2B5EF4-FFF2-40B4-BE49-F238E27FC236}">
                <a16:creationId xmlns:a16="http://schemas.microsoft.com/office/drawing/2014/main" id="{0C264DAD-26AC-42B8-B0D2-55591B5AEB04}"/>
              </a:ext>
            </a:extLst>
          </p:cNvPr>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a:xfrm>
            <a:off x="6603837" y="1335762"/>
            <a:ext cx="4964112" cy="4430712"/>
          </a:xfrm>
          <a:prstGeom prst="rect">
            <a:avLst/>
          </a:prstGeom>
        </p:spPr>
      </p:pic>
      <p:sp>
        <p:nvSpPr>
          <p:cNvPr id="9" name="TextBox 8">
            <a:extLst>
              <a:ext uri="{FF2B5EF4-FFF2-40B4-BE49-F238E27FC236}">
                <a16:creationId xmlns:a16="http://schemas.microsoft.com/office/drawing/2014/main" id="{757F3B48-6BD7-4729-B66B-FAD172A83D09}"/>
              </a:ext>
            </a:extLst>
          </p:cNvPr>
          <p:cNvSpPr txBox="1"/>
          <p:nvPr/>
        </p:nvSpPr>
        <p:spPr>
          <a:xfrm>
            <a:off x="6589184" y="6581001"/>
            <a:ext cx="5602816" cy="276999"/>
          </a:xfrm>
          <a:prstGeom prst="rect">
            <a:avLst/>
          </a:prstGeom>
          <a:noFill/>
        </p:spPr>
        <p:txBody>
          <a:bodyPr wrap="none" rtlCol="0">
            <a:spAutoFit/>
          </a:bodyPr>
          <a:lstStyle/>
          <a:p>
            <a:r>
              <a:rPr lang="en-US" sz="1200" dirty="0"/>
              <a:t>https://commons.wikimedia.org/wiki/File:Symptoms_of_acute_HIV_infection.svg</a:t>
            </a:r>
          </a:p>
        </p:txBody>
      </p:sp>
    </p:spTree>
    <p:extLst>
      <p:ext uri="{BB962C8B-B14F-4D97-AF65-F5344CB8AC3E}">
        <p14:creationId xmlns:p14="http://schemas.microsoft.com/office/powerpoint/2010/main" val="1670432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F51B173-3169-4AC6-BC3F-4899AEF93065}"/>
              </a:ext>
            </a:extLst>
          </p:cNvPr>
          <p:cNvSpPr>
            <a:spLocks noGrp="1"/>
          </p:cNvSpPr>
          <p:nvPr>
            <p:ph type="dt" sz="half" idx="2"/>
          </p:nvPr>
        </p:nvSpPr>
        <p:spPr/>
        <p:txBody>
          <a:bodyPr/>
          <a:lstStyle/>
          <a:p>
            <a:fld id="{D90A14F4-0CE7-440D-A9AD-AE6DF60A6C88}" type="datetime4">
              <a:rPr lang="en-US" smtClean="0"/>
              <a:t>March 5, 2026</a:t>
            </a:fld>
            <a:endParaRPr lang="en-US" dirty="0"/>
          </a:p>
        </p:txBody>
      </p:sp>
      <p:pic>
        <p:nvPicPr>
          <p:cNvPr id="11" name="Picture 10">
            <a:extLst>
              <a:ext uri="{FF2B5EF4-FFF2-40B4-BE49-F238E27FC236}">
                <a16:creationId xmlns:a16="http://schemas.microsoft.com/office/drawing/2014/main" id="{E2C2BE38-0C51-7DAE-04FD-7F515621B600}"/>
              </a:ext>
            </a:extLst>
          </p:cNvPr>
          <p:cNvPicPr>
            <a:picLocks noChangeAspect="1"/>
          </p:cNvPicPr>
          <p:nvPr/>
        </p:nvPicPr>
        <p:blipFill>
          <a:blip r:embed="rId3"/>
          <a:stretch>
            <a:fillRect/>
          </a:stretch>
        </p:blipFill>
        <p:spPr>
          <a:xfrm>
            <a:off x="2633662" y="1328737"/>
            <a:ext cx="6924675" cy="4200525"/>
          </a:xfrm>
          <a:prstGeom prst="rect">
            <a:avLst/>
          </a:prstGeom>
        </p:spPr>
      </p:pic>
      <p:pic>
        <p:nvPicPr>
          <p:cNvPr id="13" name="Picture 12">
            <a:extLst>
              <a:ext uri="{FF2B5EF4-FFF2-40B4-BE49-F238E27FC236}">
                <a16:creationId xmlns:a16="http://schemas.microsoft.com/office/drawing/2014/main" id="{431A9A30-3250-B9AA-7F81-FD921E508D24}"/>
              </a:ext>
            </a:extLst>
          </p:cNvPr>
          <p:cNvPicPr>
            <a:picLocks noChangeAspect="1"/>
          </p:cNvPicPr>
          <p:nvPr/>
        </p:nvPicPr>
        <p:blipFill>
          <a:blip r:embed="rId4"/>
          <a:stretch>
            <a:fillRect/>
          </a:stretch>
        </p:blipFill>
        <p:spPr>
          <a:xfrm>
            <a:off x="2757487" y="2814637"/>
            <a:ext cx="6677025" cy="1228725"/>
          </a:xfrm>
          <a:prstGeom prst="rect">
            <a:avLst/>
          </a:prstGeom>
        </p:spPr>
      </p:pic>
      <p:sp>
        <p:nvSpPr>
          <p:cNvPr id="15" name="TextBox 14">
            <a:extLst>
              <a:ext uri="{FF2B5EF4-FFF2-40B4-BE49-F238E27FC236}">
                <a16:creationId xmlns:a16="http://schemas.microsoft.com/office/drawing/2014/main" id="{AD33F041-837F-42BA-6B12-F48035941349}"/>
              </a:ext>
            </a:extLst>
          </p:cNvPr>
          <p:cNvSpPr txBox="1"/>
          <p:nvPr/>
        </p:nvSpPr>
        <p:spPr>
          <a:xfrm>
            <a:off x="2757487" y="5817170"/>
            <a:ext cx="6093724" cy="830997"/>
          </a:xfrm>
          <a:prstGeom prst="rect">
            <a:avLst/>
          </a:prstGeom>
          <a:noFill/>
        </p:spPr>
        <p:txBody>
          <a:bodyPr wrap="square">
            <a:spAutoFit/>
          </a:bodyPr>
          <a:lstStyle/>
          <a:p>
            <a:r>
              <a:rPr lang="en-US" dirty="0"/>
              <a:t>PEDIATRICS Volume 151, number 5, May 2023:e2022059604</a:t>
            </a:r>
          </a:p>
        </p:txBody>
      </p:sp>
    </p:spTree>
    <p:extLst>
      <p:ext uri="{BB962C8B-B14F-4D97-AF65-F5344CB8AC3E}">
        <p14:creationId xmlns:p14="http://schemas.microsoft.com/office/powerpoint/2010/main" val="563753469"/>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3381-EE07-A743-3EFF-75899B1D539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1FD8796F-87A3-E179-F76A-5D235DF1E5AB}"/>
              </a:ext>
            </a:extLst>
          </p:cNvPr>
          <p:cNvSpPr>
            <a:spLocks noGrp="1"/>
          </p:cNvSpPr>
          <p:nvPr>
            <p:ph idx="1"/>
          </p:nvPr>
        </p:nvSpPr>
        <p:spPr/>
        <p:txBody>
          <a:bodyPr/>
          <a:lstStyle/>
          <a:p>
            <a:pPr marL="152373" indent="0">
              <a:buNone/>
            </a:pPr>
            <a:r>
              <a:rPr lang="en-US" dirty="0"/>
              <a:t>True or False. PrEP is safe to use during pregnancy.</a:t>
            </a:r>
          </a:p>
          <a:p>
            <a:pPr marL="666723" indent="-514350">
              <a:buFont typeface="+mj-lt"/>
              <a:buAutoNum type="alphaUcPeriod"/>
            </a:pPr>
            <a:r>
              <a:rPr lang="en-US" dirty="0"/>
              <a:t>True</a:t>
            </a:r>
          </a:p>
          <a:p>
            <a:pPr marL="666723" indent="-514350">
              <a:buFont typeface="+mj-lt"/>
              <a:buAutoNum type="alphaUcPeriod"/>
            </a:pPr>
            <a:r>
              <a:rPr lang="en-US" dirty="0"/>
              <a:t>False</a:t>
            </a:r>
          </a:p>
          <a:p>
            <a:endParaRPr lang="en-US" dirty="0"/>
          </a:p>
        </p:txBody>
      </p:sp>
    </p:spTree>
    <p:extLst>
      <p:ext uri="{BB962C8B-B14F-4D97-AF65-F5344CB8AC3E}">
        <p14:creationId xmlns:p14="http://schemas.microsoft.com/office/powerpoint/2010/main" val="3120196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type="body" sz="quarter" idx="11"/>
          </p:nvPr>
        </p:nvSpPr>
        <p:spPr/>
        <p:txBody>
          <a:bodyPr/>
          <a:lstStyle/>
          <a:p>
            <a:pPr marL="152373" indent="0">
              <a:buNone/>
            </a:pPr>
            <a:r>
              <a:rPr lang="en-US" dirty="0"/>
              <a:t>When should pregnant people be screened for HIV?</a:t>
            </a:r>
          </a:p>
          <a:p>
            <a:pPr marL="666723" indent="-514350">
              <a:buAutoNum type="alphaUcParenR"/>
            </a:pPr>
            <a:r>
              <a:rPr lang="en-US" dirty="0"/>
              <a:t>At entry into care for pregnancy</a:t>
            </a:r>
          </a:p>
          <a:p>
            <a:pPr marL="666723" indent="-514350">
              <a:buAutoNum type="alphaUcParenR"/>
            </a:pPr>
            <a:r>
              <a:rPr lang="en-US" dirty="0"/>
              <a:t>Anytime they have any signs or symptoms suggestive of acute HIV</a:t>
            </a:r>
          </a:p>
          <a:p>
            <a:pPr marL="666723" indent="-514350">
              <a:buAutoNum type="alphaUcParenR"/>
            </a:pPr>
            <a:r>
              <a:rPr lang="en-US" dirty="0"/>
              <a:t>In the 3</a:t>
            </a:r>
            <a:r>
              <a:rPr lang="en-US" baseline="30000" dirty="0"/>
              <a:t>rd</a:t>
            </a:r>
            <a:r>
              <a:rPr lang="en-US" dirty="0"/>
              <a:t> trimester if at risk of HIV acquisition</a:t>
            </a:r>
          </a:p>
          <a:p>
            <a:pPr marL="666723" indent="-514350">
              <a:buAutoNum type="alphaUcParenR"/>
            </a:pPr>
            <a:r>
              <a:rPr lang="en-US" dirty="0"/>
              <a:t>All of the above</a:t>
            </a:r>
          </a:p>
        </p:txBody>
      </p:sp>
      <p:pic>
        <p:nvPicPr>
          <p:cNvPr id="4" name="Content Placeholder 6">
            <a:extLst>
              <a:ext uri="{FF2B5EF4-FFF2-40B4-BE49-F238E27FC236}">
                <a16:creationId xmlns:a16="http://schemas.microsoft.com/office/drawing/2014/main" id="{86FA2797-FA97-4B88-B894-6F24939276F2}"/>
              </a:ext>
            </a:extLst>
          </p:cNvPr>
          <p:cNvPicPr>
            <a:picLocks noChangeAspect="1"/>
          </p:cNvPicPr>
          <p:nvPr/>
        </p:nvPicPr>
        <p:blipFill>
          <a:blip r:embed="rId2"/>
          <a:stretch>
            <a:fillRect/>
          </a:stretch>
        </p:blipFill>
        <p:spPr>
          <a:xfrm>
            <a:off x="9229626" y="4832580"/>
            <a:ext cx="2784953" cy="2025420"/>
          </a:xfrm>
          <a:prstGeom prst="rect">
            <a:avLst/>
          </a:prstGeom>
        </p:spPr>
      </p:pic>
    </p:spTree>
    <p:extLst>
      <p:ext uri="{BB962C8B-B14F-4D97-AF65-F5344CB8AC3E}">
        <p14:creationId xmlns:p14="http://schemas.microsoft.com/office/powerpoint/2010/main" val="1681912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FF0000"/>
                                      </p:to>
                                    </p:animClr>
                                    <p:animClr clrSpc="rgb" dir="cw">
                                      <p:cBhvr>
                                        <p:cTn id="7" dur="500" fill="hold"/>
                                        <p:tgtEl>
                                          <p:spTgt spid="3">
                                            <p:txEl>
                                              <p:pRg st="4" end="4"/>
                                            </p:txEl>
                                          </p:spTgt>
                                        </p:tgtEl>
                                        <p:attrNameLst>
                                          <p:attrName>fillcolor</p:attrName>
                                        </p:attrNameLst>
                                      </p:cBhvr>
                                      <p:to>
                                        <a:srgbClr val="FF0000"/>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5818-1D8F-115A-79FA-44D2A94CF2DF}"/>
              </a:ext>
            </a:extLst>
          </p:cNvPr>
          <p:cNvSpPr>
            <a:spLocks noGrp="1"/>
          </p:cNvSpPr>
          <p:nvPr>
            <p:ph type="title"/>
          </p:nvPr>
        </p:nvSpPr>
        <p:spPr/>
        <p:txBody>
          <a:bodyPr/>
          <a:lstStyle/>
          <a:p>
            <a:r>
              <a:rPr lang="en-US" dirty="0"/>
              <a:t>Objectives</a:t>
            </a:r>
          </a:p>
        </p:txBody>
      </p:sp>
      <p:sp>
        <p:nvSpPr>
          <p:cNvPr id="6" name="Text Placeholder 5">
            <a:extLst>
              <a:ext uri="{FF2B5EF4-FFF2-40B4-BE49-F238E27FC236}">
                <a16:creationId xmlns:a16="http://schemas.microsoft.com/office/drawing/2014/main" id="{166C2C6F-278A-8497-8CBF-845719ACC11C}"/>
              </a:ext>
            </a:extLst>
          </p:cNvPr>
          <p:cNvSpPr>
            <a:spLocks noGrp="1"/>
          </p:cNvSpPr>
          <p:nvPr>
            <p:ph type="body" sz="quarter" idx="11"/>
          </p:nvPr>
        </p:nvSpPr>
        <p:spPr>
          <a:xfrm>
            <a:off x="624051" y="2141308"/>
            <a:ext cx="7946743" cy="2986087"/>
          </a:xfrm>
        </p:spPr>
        <p:txBody>
          <a:bodyPr/>
          <a:lstStyle/>
          <a:p>
            <a:pPr marL="666723" marR="0" lvl="0" indent="-514350" algn="l" defTabSz="1218987" rtl="0" eaLnBrk="1" fontAlgn="auto" latinLnBrk="0" hangingPunct="1">
              <a:lnSpc>
                <a:spcPct val="100000"/>
              </a:lnSpc>
              <a:spcBef>
                <a:spcPct val="20000"/>
              </a:spcBef>
              <a:spcAft>
                <a:spcPts val="0"/>
              </a:spcAft>
              <a:buClr>
                <a:srgbClr val="D6201A"/>
              </a:buClr>
              <a:buSzTx/>
              <a:buFont typeface="+mj-lt"/>
              <a:buAutoNum type="arabicPeriod"/>
              <a:tabLst/>
              <a:defRPr/>
            </a:pPr>
            <a:r>
              <a:rPr kumimoji="0" lang="en-US" sz="3200" b="0" i="0" u="none" strike="noStrike" kern="1200" cap="none" spc="0" normalizeH="0" baseline="0" noProof="0" dirty="0">
                <a:ln>
                  <a:noFill/>
                </a:ln>
                <a:solidFill>
                  <a:srgbClr val="222222"/>
                </a:solidFill>
                <a:effectLst/>
                <a:uLnTx/>
                <a:uFillTx/>
                <a:latin typeface="Arial"/>
                <a:ea typeface="+mn-ea"/>
              </a:rPr>
              <a:t>Recognize risks for perinatal HIV transmission</a:t>
            </a:r>
          </a:p>
          <a:p>
            <a:pPr marL="666723" marR="0" lvl="0" indent="-514350" algn="l" defTabSz="1218987" rtl="0" eaLnBrk="1" fontAlgn="auto" latinLnBrk="0" hangingPunct="1">
              <a:lnSpc>
                <a:spcPct val="100000"/>
              </a:lnSpc>
              <a:spcBef>
                <a:spcPct val="20000"/>
              </a:spcBef>
              <a:spcAft>
                <a:spcPts val="0"/>
              </a:spcAft>
              <a:buClr>
                <a:srgbClr val="D6201A"/>
              </a:buClr>
              <a:buSzTx/>
              <a:buFont typeface="+mj-lt"/>
              <a:buAutoNum type="arabicPeriod"/>
              <a:tabLst/>
              <a:defRPr/>
            </a:pPr>
            <a:r>
              <a:rPr kumimoji="0" lang="en-US" sz="3200" b="0" i="0" u="none" strike="noStrike" kern="1200" cap="none" spc="0" normalizeH="0" baseline="0" noProof="0" dirty="0">
                <a:ln>
                  <a:noFill/>
                </a:ln>
                <a:solidFill>
                  <a:srgbClr val="222222"/>
                </a:solidFill>
                <a:effectLst/>
                <a:uLnTx/>
                <a:uFillTx/>
                <a:latin typeface="Arial"/>
                <a:ea typeface="+mn-ea"/>
              </a:rPr>
              <a:t>Describe elements of patient centered, team based, treatment and delivery plans to prevent perinatal HIV transmission</a:t>
            </a:r>
          </a:p>
          <a:p>
            <a:pPr marL="666723" marR="0" lvl="0" indent="-514350" algn="l" defTabSz="1218987" rtl="0" eaLnBrk="1" fontAlgn="auto" latinLnBrk="0" hangingPunct="1">
              <a:lnSpc>
                <a:spcPct val="100000"/>
              </a:lnSpc>
              <a:spcBef>
                <a:spcPct val="20000"/>
              </a:spcBef>
              <a:spcAft>
                <a:spcPts val="0"/>
              </a:spcAft>
              <a:buClr>
                <a:srgbClr val="D6201A"/>
              </a:buClr>
              <a:buSzTx/>
              <a:buFont typeface="+mj-lt"/>
              <a:buAutoNum type="arabicPeriod"/>
              <a:tabLst/>
              <a:defRPr/>
            </a:pPr>
            <a:r>
              <a:rPr kumimoji="0" lang="en-US" sz="3200" b="0" i="0" u="none" strike="noStrike" kern="1200" cap="none" spc="0" normalizeH="0" baseline="0" noProof="0" dirty="0">
                <a:ln>
                  <a:noFill/>
                </a:ln>
                <a:solidFill>
                  <a:srgbClr val="222222"/>
                </a:solidFill>
                <a:effectLst/>
                <a:uLnTx/>
                <a:uFillTx/>
                <a:latin typeface="Arial"/>
                <a:ea typeface="+mn-ea"/>
              </a:rPr>
              <a:t>Describe guidance to support breastfeeding in people with HIV </a:t>
            </a:r>
          </a:p>
          <a:p>
            <a:endParaRPr lang="en-US" dirty="0"/>
          </a:p>
        </p:txBody>
      </p:sp>
      <p:pic>
        <p:nvPicPr>
          <p:cNvPr id="7" name="Picture 6">
            <a:extLst>
              <a:ext uri="{FF2B5EF4-FFF2-40B4-BE49-F238E27FC236}">
                <a16:creationId xmlns:a16="http://schemas.microsoft.com/office/drawing/2014/main" id="{25DBBB48-7590-83CD-2765-F6D0F51C1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116" y="1511514"/>
            <a:ext cx="2854833" cy="4144112"/>
          </a:xfrm>
          <a:prstGeom prst="rect">
            <a:avLst/>
          </a:prstGeom>
        </p:spPr>
      </p:pic>
    </p:spTree>
    <p:extLst>
      <p:ext uri="{BB962C8B-B14F-4D97-AF65-F5344CB8AC3E}">
        <p14:creationId xmlns:p14="http://schemas.microsoft.com/office/powerpoint/2010/main" val="146010865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9DF8ED-EC70-4E45-8253-F7970A8736A9}"/>
              </a:ext>
            </a:extLst>
          </p:cNvPr>
          <p:cNvPicPr>
            <a:picLocks noChangeAspect="1"/>
          </p:cNvPicPr>
          <p:nvPr/>
        </p:nvPicPr>
        <p:blipFill rotWithShape="1">
          <a:blip r:embed="rId3"/>
          <a:srcRect t="1337" b="-680"/>
          <a:stretch/>
        </p:blipFill>
        <p:spPr>
          <a:xfrm>
            <a:off x="3301165" y="168779"/>
            <a:ext cx="5589670" cy="6247008"/>
          </a:xfrm>
          <a:prstGeom prst="rect">
            <a:avLst/>
          </a:prstGeom>
        </p:spPr>
      </p:pic>
      <p:sp>
        <p:nvSpPr>
          <p:cNvPr id="5" name="Rectangle 4">
            <a:extLst>
              <a:ext uri="{FF2B5EF4-FFF2-40B4-BE49-F238E27FC236}">
                <a16:creationId xmlns:a16="http://schemas.microsoft.com/office/drawing/2014/main" id="{E555441C-11FE-4C3F-86CF-1DE024D8CD81}"/>
              </a:ext>
            </a:extLst>
          </p:cNvPr>
          <p:cNvSpPr/>
          <p:nvPr/>
        </p:nvSpPr>
        <p:spPr>
          <a:xfrm>
            <a:off x="4333141" y="6537073"/>
            <a:ext cx="4992829" cy="276999"/>
          </a:xfrm>
          <a:prstGeom prst="rect">
            <a:avLst/>
          </a:prstGeom>
        </p:spPr>
        <p:txBody>
          <a:bodyPr wrap="square">
            <a:spAutoFit/>
          </a:bodyPr>
          <a:lstStyle/>
          <a:p>
            <a:r>
              <a:rPr lang="en-US" sz="1200" dirty="0"/>
              <a:t>https://www.cdc.gov/hiv/group/gender/pregnantwomen/emct.html</a:t>
            </a:r>
          </a:p>
        </p:txBody>
      </p:sp>
    </p:spTree>
    <p:extLst>
      <p:ext uri="{BB962C8B-B14F-4D97-AF65-F5344CB8AC3E}">
        <p14:creationId xmlns:p14="http://schemas.microsoft.com/office/powerpoint/2010/main" val="98664221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5804-E088-494B-BA54-9C6EA3C7DAB5}"/>
              </a:ext>
            </a:extLst>
          </p:cNvPr>
          <p:cNvSpPr>
            <a:spLocks noGrp="1"/>
          </p:cNvSpPr>
          <p:nvPr>
            <p:ph type="title"/>
          </p:nvPr>
        </p:nvSpPr>
        <p:spPr/>
        <p:txBody>
          <a:bodyPr/>
          <a:lstStyle/>
          <a:p>
            <a:pPr algn="ctr"/>
            <a:r>
              <a:rPr lang="en-US" dirty="0"/>
              <a:t>Risk of HIV in Pregnancy &lt; 1% if…</a:t>
            </a:r>
          </a:p>
        </p:txBody>
      </p:sp>
      <p:graphicFrame>
        <p:nvGraphicFramePr>
          <p:cNvPr id="6" name="Content Placeholder 5">
            <a:extLst>
              <a:ext uri="{FF2B5EF4-FFF2-40B4-BE49-F238E27FC236}">
                <a16:creationId xmlns:a16="http://schemas.microsoft.com/office/drawing/2014/main" id="{F1EDE4E6-5E27-4FA4-93DD-138B053AF2B6}"/>
              </a:ext>
            </a:extLst>
          </p:cNvPr>
          <p:cNvGraphicFramePr>
            <a:graphicFrameLocks noGrp="1"/>
          </p:cNvGraphicFramePr>
          <p:nvPr>
            <p:ph type="pic" sz="quarter" idx="12"/>
            <p:extLst>
              <p:ext uri="{D42A27DB-BD31-4B8C-83A1-F6EECF244321}">
                <p14:modId xmlns:p14="http://schemas.microsoft.com/office/powerpoint/2010/main" val="1538613399"/>
              </p:ext>
            </p:extLst>
          </p:nvPr>
        </p:nvGraphicFramePr>
        <p:xfrm>
          <a:off x="623459" y="1921299"/>
          <a:ext cx="10941050" cy="424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CEA7755-2C99-4FDD-9E6A-7680611D828D}"/>
              </a:ext>
            </a:extLst>
          </p:cNvPr>
          <p:cNvSpPr txBox="1"/>
          <p:nvPr/>
        </p:nvSpPr>
        <p:spPr>
          <a:xfrm>
            <a:off x="4343295" y="5752364"/>
            <a:ext cx="3619709" cy="830997"/>
          </a:xfrm>
          <a:prstGeom prst="rect">
            <a:avLst/>
          </a:prstGeom>
          <a:noFill/>
        </p:spPr>
        <p:txBody>
          <a:bodyPr wrap="none" rtlCol="0">
            <a:spAutoFit/>
          </a:bodyPr>
          <a:lstStyle/>
          <a:p>
            <a:r>
              <a:rPr lang="en-US" sz="1200" dirty="0"/>
              <a:t>Connor EM et al. N Engl J Med.1994;331:1173-80.</a:t>
            </a:r>
          </a:p>
          <a:p>
            <a:r>
              <a:rPr lang="en-US" sz="1200" dirty="0"/>
              <a:t>Kourtis AT et al. JAMA. 2001,285;709-12.</a:t>
            </a:r>
          </a:p>
          <a:p>
            <a:endParaRPr lang="en-US" dirty="0"/>
          </a:p>
        </p:txBody>
      </p:sp>
    </p:spTree>
    <p:extLst>
      <p:ext uri="{BB962C8B-B14F-4D97-AF65-F5344CB8AC3E}">
        <p14:creationId xmlns:p14="http://schemas.microsoft.com/office/powerpoint/2010/main" val="37137274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1DD1B2-F203-A18C-5247-21BC0598DE4A}"/>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B408F892-E24D-04FC-1461-566ABEADBDB2}"/>
              </a:ext>
            </a:extLst>
          </p:cNvPr>
          <p:cNvSpPr>
            <a:spLocks noGrp="1"/>
          </p:cNvSpPr>
          <p:nvPr>
            <p:ph type="body" sz="quarter" idx="11"/>
          </p:nvPr>
        </p:nvSpPr>
        <p:spPr/>
        <p:txBody>
          <a:bodyPr/>
          <a:lstStyle/>
          <a:p>
            <a:endParaRPr lang="en-US" dirty="0"/>
          </a:p>
        </p:txBody>
      </p:sp>
      <p:pic>
        <p:nvPicPr>
          <p:cNvPr id="2050" name="Picture 2">
            <a:extLst>
              <a:ext uri="{FF2B5EF4-FFF2-40B4-BE49-F238E27FC236}">
                <a16:creationId xmlns:a16="http://schemas.microsoft.com/office/drawing/2014/main" id="{A05162E9-4C57-4599-B6DC-BF9D2780D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57" y="19890"/>
            <a:ext cx="11669485" cy="6126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EC3719-27F9-479A-9D23-067D610F0071}"/>
              </a:ext>
            </a:extLst>
          </p:cNvPr>
          <p:cNvSpPr/>
          <p:nvPr/>
        </p:nvSpPr>
        <p:spPr>
          <a:xfrm>
            <a:off x="4068010" y="6444861"/>
            <a:ext cx="9118600" cy="276999"/>
          </a:xfrm>
          <a:prstGeom prst="rect">
            <a:avLst/>
          </a:prstGeom>
        </p:spPr>
        <p:txBody>
          <a:bodyPr wrap="square">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https://www.cdc.gov/hiv/group/gender/pregnantwomen/index.html</a:t>
            </a:r>
          </a:p>
        </p:txBody>
      </p:sp>
      <p:pic>
        <p:nvPicPr>
          <p:cNvPr id="5" name="Picture 4">
            <a:extLst>
              <a:ext uri="{FF2B5EF4-FFF2-40B4-BE49-F238E27FC236}">
                <a16:creationId xmlns:a16="http://schemas.microsoft.com/office/drawing/2014/main" id="{A940DFAD-CD26-712B-A130-875BF993776D}"/>
              </a:ext>
            </a:extLst>
          </p:cNvPr>
          <p:cNvPicPr>
            <a:picLocks noChangeAspect="1"/>
          </p:cNvPicPr>
          <p:nvPr/>
        </p:nvPicPr>
        <p:blipFill>
          <a:blip r:embed="rId4"/>
          <a:stretch>
            <a:fillRect/>
          </a:stretch>
        </p:blipFill>
        <p:spPr>
          <a:xfrm>
            <a:off x="380999" y="136140"/>
            <a:ext cx="11707947" cy="6585720"/>
          </a:xfrm>
          <a:prstGeom prst="rect">
            <a:avLst/>
          </a:prstGeom>
        </p:spPr>
      </p:pic>
      <p:sp>
        <p:nvSpPr>
          <p:cNvPr id="2" name="TextBox 1">
            <a:extLst>
              <a:ext uri="{FF2B5EF4-FFF2-40B4-BE49-F238E27FC236}">
                <a16:creationId xmlns:a16="http://schemas.microsoft.com/office/drawing/2014/main" id="{3A20BA94-12BB-9396-5D3C-714DD9C93285}"/>
              </a:ext>
            </a:extLst>
          </p:cNvPr>
          <p:cNvSpPr txBox="1"/>
          <p:nvPr/>
        </p:nvSpPr>
        <p:spPr>
          <a:xfrm>
            <a:off x="9708108" y="1397675"/>
            <a:ext cx="2483892" cy="2031325"/>
          </a:xfrm>
          <a:prstGeom prst="rect">
            <a:avLst/>
          </a:prstGeom>
          <a:noFill/>
        </p:spPr>
        <p:txBody>
          <a:bodyPr wrap="square" rtlCol="0">
            <a:spAutoFit/>
          </a:bodyPr>
          <a:lstStyle/>
          <a:p>
            <a:r>
              <a:rPr lang="en-US" sz="1800" b="1" dirty="0"/>
              <a:t>Goal: </a:t>
            </a:r>
          </a:p>
          <a:p>
            <a:pPr marL="285750" indent="-285750">
              <a:buFont typeface="Arial" panose="020B0604020202020204" pitchFamily="34" charset="0"/>
              <a:buChar char="•"/>
            </a:pPr>
            <a:r>
              <a:rPr lang="en-US" sz="1800" dirty="0"/>
              <a:t>&lt;1 case of perinatal HIV /100000 live births</a:t>
            </a:r>
          </a:p>
          <a:p>
            <a:pPr marL="285750" indent="-285750">
              <a:buFont typeface="Arial" panose="020B0604020202020204" pitchFamily="34" charset="0"/>
              <a:buChar char="•"/>
            </a:pPr>
            <a:r>
              <a:rPr lang="en-US" sz="1800" dirty="0"/>
              <a:t> perinatal HIV transmission rate of &lt;1%</a:t>
            </a:r>
          </a:p>
        </p:txBody>
      </p:sp>
    </p:spTree>
    <p:extLst>
      <p:ext uri="{BB962C8B-B14F-4D97-AF65-F5344CB8AC3E}">
        <p14:creationId xmlns:p14="http://schemas.microsoft.com/office/powerpoint/2010/main" val="2976099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4.xml><?xml version="1.0" encoding="utf-8"?>
<a:theme xmlns:a="http://schemas.openxmlformats.org/drawingml/2006/main" name="3_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1805469-4BEB-43F5-B77D-248D4E2C592C}" vid="{57D29997-9C1F-4F1C-879B-81BAFA61A21E}"/>
    </a:ext>
  </a:extLst>
</a:theme>
</file>

<file path=ppt/theme/theme6.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7.xml><?xml version="1.0" encoding="utf-8"?>
<a:theme xmlns:a="http://schemas.openxmlformats.org/drawingml/2006/main" name="2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9" ma:contentTypeDescription="Create a new document." ma:contentTypeScope="" ma:versionID="61e1995245869c53118d04575109eed8">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70eefe698c5875ba0fcb7bbbaaba3a2f"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documentManagement>
</p:properties>
</file>

<file path=customXml/itemProps1.xml><?xml version="1.0" encoding="utf-8"?>
<ds:datastoreItem xmlns:ds="http://schemas.openxmlformats.org/officeDocument/2006/customXml" ds:itemID="{1D87636E-23DF-483A-A75E-F8D0BD6D6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FEE411-EEC9-4FA2-83E9-652A3E366790}">
  <ds:schemaRefs>
    <ds:schemaRef ds:uri="http://schemas.microsoft.com/sharepoint/v3/contenttype/forms"/>
  </ds:schemaRefs>
</ds:datastoreItem>
</file>

<file path=customXml/itemProps3.xml><?xml version="1.0" encoding="utf-8"?>
<ds:datastoreItem xmlns:ds="http://schemas.openxmlformats.org/officeDocument/2006/customXml" ds:itemID="{418C1C71-1B8A-43FE-AAC2-0AB5951932AE}">
  <ds:schemaRefs>
    <ds:schemaRef ds:uri="a89a0a29-f901-4f80-a0b6-fef874ca8871"/>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5c82a1a-2a8a-49b4-8a9c-deebcf1aae2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UF COM</Template>
  <TotalTime>41856</TotalTime>
  <Words>6500</Words>
  <Application>Microsoft Office PowerPoint</Application>
  <PresentationFormat>Widescreen</PresentationFormat>
  <Paragraphs>480</Paragraphs>
  <Slides>56</Slides>
  <Notes>35</Notes>
  <HiddenSlides>10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56</vt:i4>
      </vt:variant>
    </vt:vector>
  </HeadingPairs>
  <TitlesOfParts>
    <vt:vector size="73" baseType="lpstr">
      <vt:lpstr>Arial</vt:lpstr>
      <vt:lpstr>Arial Black</vt:lpstr>
      <vt:lpstr>Calibri</vt:lpstr>
      <vt:lpstr>Courier New</vt:lpstr>
      <vt:lpstr>ITC Avant Garde Std Bk</vt:lpstr>
      <vt:lpstr>Roboto</vt:lpstr>
      <vt:lpstr>Source Sans Pro</vt:lpstr>
      <vt:lpstr>STIXGeneral-Regular</vt:lpstr>
      <vt:lpstr>System Font Regular</vt:lpstr>
      <vt:lpstr>Wingdings</vt:lpstr>
      <vt:lpstr>AETC-NCRC-16x9-template</vt:lpstr>
      <vt:lpstr>Custom Design</vt:lpstr>
      <vt:lpstr>Content slide master</vt:lpstr>
      <vt:lpstr>3_AETC-NCRC-16x9-template</vt:lpstr>
      <vt:lpstr>2_Office Theme</vt:lpstr>
      <vt:lpstr>1_Content slide master</vt:lpstr>
      <vt:lpstr>2_Content slide master</vt:lpstr>
      <vt:lpstr>Care of Pregnant People with HIV: Preventing Perinatal Transmission</vt:lpstr>
      <vt:lpstr>Disclosures</vt:lpstr>
      <vt:lpstr>Disclosures</vt:lpstr>
      <vt:lpstr>Disclosures</vt:lpstr>
      <vt:lpstr>Disclosures</vt:lpstr>
      <vt:lpstr>Objectives</vt:lpstr>
      <vt:lpstr>PowerPoint Presentation</vt:lpstr>
      <vt:lpstr>Risk of HIV in Pregnancy &lt; 1% if…</vt:lpstr>
      <vt:lpstr>PowerPoint Presentation</vt:lpstr>
      <vt:lpstr>HIV Transmission from Mother to Baby</vt:lpstr>
      <vt:lpstr>Viral Load During Pregnancy is the Strongest Predictive Factor for Transmission </vt:lpstr>
      <vt:lpstr>Screening for HIV in Pregnancy</vt:lpstr>
      <vt:lpstr>Screening for HIV</vt:lpstr>
      <vt:lpstr>Missed Opportunities for HIV Prevention in Perinatal Care Settings in the United States</vt:lpstr>
      <vt:lpstr>Pre-exposure Prophylaxis (PrEP)</vt:lpstr>
      <vt:lpstr>Care for the Pregnant Person with HIV</vt:lpstr>
      <vt:lpstr>PowerPoint Presentation</vt:lpstr>
      <vt:lpstr>Perinatal Antiretroviral Therapy</vt:lpstr>
      <vt:lpstr>French Perinatal Cohort: Update</vt:lpstr>
      <vt:lpstr>French Perinatal Cohort: Update</vt:lpstr>
      <vt:lpstr>Medications in Pregnancy</vt:lpstr>
      <vt:lpstr>Preferred Initial Therapy for Antiretroviral Naïve Pregnant People</vt:lpstr>
      <vt:lpstr>What to Start if Acute HIV in Pregnancy Prior Exposure to CAB-LA for PrEP</vt:lpstr>
      <vt:lpstr>Antiretroviral Therapy in Pregnancy Key Points</vt:lpstr>
      <vt:lpstr>PowerPoint Presentation</vt:lpstr>
      <vt:lpstr>PowerPoint Presentation</vt:lpstr>
      <vt:lpstr>Monitoring of HIV During Pregnancy</vt:lpstr>
      <vt:lpstr>CD4 Monitoring During Pregnancy</vt:lpstr>
      <vt:lpstr>What if virologic suppression is not attained?</vt:lpstr>
      <vt:lpstr>Alternative ART Administration Methods </vt:lpstr>
      <vt:lpstr>PowerPoint Presentation</vt:lpstr>
      <vt:lpstr>Virologic Failure Near Delivery</vt:lpstr>
      <vt:lpstr>Case</vt:lpstr>
      <vt:lpstr>Breastfeeding/Chestfeeding</vt:lpstr>
      <vt:lpstr>Risk of HIV transmission via breastfeeding?</vt:lpstr>
      <vt:lpstr>2023 Guidelines:</vt:lpstr>
      <vt:lpstr>PowerPoint Presentation</vt:lpstr>
      <vt:lpstr>Team Approach to Management of Breastfeeding</vt:lpstr>
      <vt:lpstr>Testing of Lactating Parent During Breastfeeding</vt:lpstr>
      <vt:lpstr>Temporary Modification or Cessation of  Breastfeeding</vt:lpstr>
      <vt:lpstr>Infant ART Prophylaxis Options</vt:lpstr>
      <vt:lpstr>Recommended Testing of Infant During Breastfeeding</vt:lpstr>
      <vt:lpstr>The Fourth Trimester: Postpartum Care</vt:lpstr>
      <vt:lpstr>Summary</vt:lpstr>
      <vt:lpstr>PowerPoint Presentation</vt:lpstr>
      <vt:lpstr>How to Support ART Adherence and Engagement </vt:lpstr>
      <vt:lpstr>Support Pregnant People with HIV  Help Them Stay in Care and on Therapy</vt:lpstr>
      <vt:lpstr>PowerPoint Presentation</vt:lpstr>
      <vt:lpstr>Safety of ART in Breastfeeding</vt:lpstr>
      <vt:lpstr>HIV Testing Algorithm</vt:lpstr>
      <vt:lpstr>Sequence of Appearance of Lab Markers of HIV-1 Infection</vt:lpstr>
      <vt:lpstr>Family Planning Conversations</vt:lpstr>
      <vt:lpstr>Screening for HIV</vt:lpstr>
      <vt:lpstr>PowerPoint Presentation</vt:lpstr>
      <vt:lpstr>Question</vt:lpstr>
      <vt:lpstr>Question</vt:lpstr>
    </vt:vector>
  </TitlesOfParts>
  <Company>UF Department of Pediatrics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Care for Pregnant Women</dc:title>
  <dc:creator>Lawrence,Robert M</dc:creator>
  <cp:lastModifiedBy>Short, Stephanie L.</cp:lastModifiedBy>
  <cp:revision>442</cp:revision>
  <cp:lastPrinted>2022-05-16T17:12:54Z</cp:lastPrinted>
  <dcterms:created xsi:type="dcterms:W3CDTF">2017-04-15T18:38:30Z</dcterms:created>
  <dcterms:modified xsi:type="dcterms:W3CDTF">2026-03-05T18:22:45Z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ies>
</file>