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1" r:id="rId4"/>
    <p:sldMasterId id="2147483675" r:id="rId5"/>
    <p:sldMasterId id="2147483716" r:id="rId6"/>
    <p:sldMasterId id="2147483720" r:id="rId7"/>
    <p:sldMasterId id="2147483722" r:id="rId8"/>
  </p:sldMasterIdLst>
  <p:notesMasterIdLst>
    <p:notesMasterId r:id="rId51"/>
  </p:notesMasterIdLst>
  <p:handoutMasterIdLst>
    <p:handoutMasterId r:id="rId52"/>
  </p:handoutMasterIdLst>
  <p:sldIdLst>
    <p:sldId id="405" r:id="rId9"/>
    <p:sldId id="2141412031" r:id="rId10"/>
    <p:sldId id="2141412034" r:id="rId11"/>
    <p:sldId id="2141412035" r:id="rId12"/>
    <p:sldId id="447" r:id="rId13"/>
    <p:sldId id="2141412070" r:id="rId14"/>
    <p:sldId id="2141412036" r:id="rId15"/>
    <p:sldId id="2141412037" r:id="rId16"/>
    <p:sldId id="2141412039" r:id="rId17"/>
    <p:sldId id="2141412041" r:id="rId18"/>
    <p:sldId id="2141412043" r:id="rId19"/>
    <p:sldId id="2141412075" r:id="rId20"/>
    <p:sldId id="2141412038" r:id="rId21"/>
    <p:sldId id="2141412040" r:id="rId22"/>
    <p:sldId id="2141412046" r:id="rId23"/>
    <p:sldId id="2141412049" r:id="rId24"/>
    <p:sldId id="2141412050" r:id="rId25"/>
    <p:sldId id="2141412048" r:id="rId26"/>
    <p:sldId id="2141412071" r:id="rId27"/>
    <p:sldId id="2141412064" r:id="rId28"/>
    <p:sldId id="2141412065" r:id="rId29"/>
    <p:sldId id="2141412066" r:id="rId30"/>
    <p:sldId id="2141412072" r:id="rId31"/>
    <p:sldId id="2141412073" r:id="rId32"/>
    <p:sldId id="2141412074" r:id="rId33"/>
    <p:sldId id="2141412047" r:id="rId34"/>
    <p:sldId id="2141412058" r:id="rId35"/>
    <p:sldId id="2141412063" r:id="rId36"/>
    <p:sldId id="2141412054" r:id="rId37"/>
    <p:sldId id="2141412057" r:id="rId38"/>
    <p:sldId id="2141412044" r:id="rId39"/>
    <p:sldId id="2141412045" r:id="rId40"/>
    <p:sldId id="414" r:id="rId41"/>
    <p:sldId id="2141412052" r:id="rId42"/>
    <p:sldId id="2141412053" r:id="rId43"/>
    <p:sldId id="2141412051" r:id="rId44"/>
    <p:sldId id="2141412067" r:id="rId45"/>
    <p:sldId id="2141412068" r:id="rId46"/>
    <p:sldId id="2141412069" r:id="rId47"/>
    <p:sldId id="2141412060" r:id="rId48"/>
    <p:sldId id="2141412062" r:id="rId49"/>
    <p:sldId id="2141412061" r:id="rId50"/>
  </p:sldIdLst>
  <p:sldSz cx="12188825"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6"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52" userDrawn="1">
          <p15:clr>
            <a:srgbClr val="A4A3A4"/>
          </p15:clr>
        </p15:guide>
        <p15:guide id="2" pos="34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Friedman" initials="MF" lastIdx="2" clrIdx="0">
    <p:extLst>
      <p:ext uri="{19B8F6BF-5375-455C-9EA6-DF929625EA0E}">
        <p15:presenceInfo xmlns:p15="http://schemas.microsoft.com/office/powerpoint/2012/main" userId="S::mfriedman506@insite.4cd.edu::881bf119-6d23-42c5-aea2-08784123b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8096B6"/>
    <a:srgbClr val="DDDCD3"/>
    <a:srgbClr val="F8F6F0"/>
    <a:srgbClr val="FCFAF4"/>
    <a:srgbClr val="F0EDE4"/>
    <a:srgbClr val="E7E5D9"/>
    <a:srgbClr val="C5C4BA"/>
    <a:srgbClr val="A9A89F"/>
    <a:srgbClr val="DA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13" autoAdjust="0"/>
  </p:normalViewPr>
  <p:slideViewPr>
    <p:cSldViewPr snapToGrid="0">
      <p:cViewPr varScale="1">
        <p:scale>
          <a:sx n="99" d="100"/>
          <a:sy n="99" d="100"/>
        </p:scale>
        <p:origin x="132" y="90"/>
      </p:cViewPr>
      <p:guideLst>
        <p:guide orient="horz" pos="1552"/>
        <p:guide pos="341"/>
      </p:guideLst>
    </p:cSldViewPr>
  </p:slideViewPr>
  <p:outlineViewPr>
    <p:cViewPr>
      <p:scale>
        <a:sx n="33" d="100"/>
        <a:sy n="33" d="100"/>
      </p:scale>
      <p:origin x="0" y="-3104"/>
    </p:cViewPr>
  </p:outlineViewPr>
  <p:notesTextViewPr>
    <p:cViewPr>
      <p:scale>
        <a:sx n="3" d="2"/>
        <a:sy n="3" d="2"/>
      </p:scale>
      <p:origin x="0" y="0"/>
    </p:cViewPr>
  </p:notesTextViewPr>
  <p:sorterViewPr>
    <p:cViewPr>
      <p:scale>
        <a:sx n="120" d="100"/>
        <a:sy n="120" d="100"/>
      </p:scale>
      <p:origin x="0" y="-26352"/>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420412055646"/>
          <c:y val="2.6666724992836802E-2"/>
          <c:w val="0.87727735216733405"/>
          <c:h val="0.87733787694198795"/>
        </c:manualLayout>
      </c:layout>
      <c:lineChart>
        <c:grouping val="standard"/>
        <c:varyColors val="0"/>
        <c:ser>
          <c:idx val="2"/>
          <c:order val="0"/>
          <c:tx>
            <c:strRef>
              <c:f>Sheet1!$D$1</c:f>
              <c:strCache>
                <c:ptCount val="1"/>
                <c:pt idx="0">
                  <c:v>Cytomegalovirus disease</c:v>
                </c:pt>
              </c:strCache>
            </c:strRef>
          </c:tx>
          <c:spPr>
            <a:ln w="31750" cap="rnd" cmpd="sng" algn="ctr">
              <a:solidFill>
                <a:srgbClr val="6E4B7D"/>
              </a:solidFill>
              <a:prstDash val="solid"/>
              <a:round/>
              <a:headEnd type="none" w="med" len="med"/>
              <a:tailEnd type="none" w="med" len="med"/>
            </a:ln>
            <a:effectLst/>
          </c:spPr>
          <c:marker>
            <c:symbol val="square"/>
            <c:size val="8"/>
            <c:spPr>
              <a:solidFill>
                <a:schemeClr val="accent4"/>
              </a:solidFill>
              <a:ln w="31750" cap="rnd" cmpd="sng" algn="ctr">
                <a:noFill/>
                <a:prstDash val="solid"/>
                <a:round/>
                <a:headEnd type="none" w="med" len="med"/>
                <a:tailEnd type="none" w="med" len="med"/>
              </a:ln>
              <a:effectLst/>
            </c:spPr>
          </c:marker>
          <c:cat>
            <c:strRef>
              <c:f>Sheet1!$A$2:$A$4</c:f>
              <c:strCache>
                <c:ptCount val="3"/>
                <c:pt idx="0">
                  <c:v>1994-1997 </c:v>
                </c:pt>
                <c:pt idx="1">
                  <c:v>1998-2002</c:v>
                </c:pt>
                <c:pt idx="2">
                  <c:v>2003-2007</c:v>
                </c:pt>
              </c:strCache>
            </c:strRef>
          </c:cat>
          <c:val>
            <c:numRef>
              <c:f>Sheet1!$D$2:$D$4</c:f>
              <c:numCache>
                <c:formatCode>General</c:formatCode>
                <c:ptCount val="3"/>
                <c:pt idx="0">
                  <c:v>33</c:v>
                </c:pt>
                <c:pt idx="1">
                  <c:v>4.7</c:v>
                </c:pt>
                <c:pt idx="2" formatCode="0.0">
                  <c:v>1.8</c:v>
                </c:pt>
              </c:numCache>
            </c:numRef>
          </c:val>
          <c:smooth val="0"/>
          <c:extLst>
            <c:ext xmlns:c16="http://schemas.microsoft.com/office/drawing/2014/chart" uri="{C3380CC4-5D6E-409C-BE32-E72D297353CC}">
              <c16:uniqueId val="{00000000-6AD8-49F0-8666-5F7FF78F97C5}"/>
            </c:ext>
          </c:extLst>
        </c:ser>
        <c:ser>
          <c:idx val="0"/>
          <c:order val="1"/>
          <c:tx>
            <c:strRef>
              <c:f>Sheet1!$B$1</c:f>
              <c:strCache>
                <c:ptCount val="1"/>
                <c:pt idx="0">
                  <c:v>Pneumocystis</c:v>
                </c:pt>
              </c:strCache>
            </c:strRef>
          </c:tx>
          <c:spPr>
            <a:ln w="31750" cap="rnd" cmpd="sng" algn="ctr">
              <a:solidFill>
                <a:srgbClr val="326496"/>
              </a:solidFill>
              <a:prstDash val="solid"/>
              <a:round/>
              <a:headEnd type="none" w="med" len="med"/>
              <a:tailEnd type="none" w="med" len="med"/>
            </a:ln>
            <a:effectLst/>
          </c:spPr>
          <c:marker>
            <c:symbol val="square"/>
            <c:size val="8"/>
            <c:spPr>
              <a:solidFill>
                <a:schemeClr val="accent1"/>
              </a:solidFill>
              <a:ln w="31750" cap="rnd" cmpd="sng" algn="ctr">
                <a:noFill/>
                <a:prstDash val="solid"/>
                <a:round/>
                <a:headEnd type="none" w="med" len="med"/>
                <a:tailEnd type="none" w="med" len="med"/>
              </a:ln>
              <a:effectLst/>
            </c:spPr>
          </c:marker>
          <c:cat>
            <c:strRef>
              <c:f>Sheet1!$A$2:$A$4</c:f>
              <c:strCache>
                <c:ptCount val="3"/>
                <c:pt idx="0">
                  <c:v>1994-1997 </c:v>
                </c:pt>
                <c:pt idx="1">
                  <c:v>1998-2002</c:v>
                </c:pt>
                <c:pt idx="2">
                  <c:v>2003-2007</c:v>
                </c:pt>
              </c:strCache>
            </c:strRef>
          </c:cat>
          <c:val>
            <c:numRef>
              <c:f>Sheet1!$B$2:$B$4</c:f>
              <c:numCache>
                <c:formatCode>0.0</c:formatCode>
                <c:ptCount val="3"/>
                <c:pt idx="0">
                  <c:v>29.9</c:v>
                </c:pt>
                <c:pt idx="1">
                  <c:v>7.7</c:v>
                </c:pt>
                <c:pt idx="2">
                  <c:v>3.9</c:v>
                </c:pt>
              </c:numCache>
            </c:numRef>
          </c:val>
          <c:smooth val="0"/>
          <c:extLst>
            <c:ext xmlns:c16="http://schemas.microsoft.com/office/drawing/2014/chart" uri="{C3380CC4-5D6E-409C-BE32-E72D297353CC}">
              <c16:uniqueId val="{00000001-6AD8-49F0-8666-5F7FF78F97C5}"/>
            </c:ext>
          </c:extLst>
        </c:ser>
        <c:ser>
          <c:idx val="1"/>
          <c:order val="2"/>
          <c:tx>
            <c:strRef>
              <c:f>Sheet1!$C$1</c:f>
              <c:strCache>
                <c:ptCount val="1"/>
                <c:pt idx="0">
                  <c:v>Mycobacterium avium complex infection</c:v>
                </c:pt>
              </c:strCache>
            </c:strRef>
          </c:tx>
          <c:spPr>
            <a:ln w="31750" cap="rnd" cmpd="sng" algn="ctr">
              <a:solidFill>
                <a:srgbClr val="718E25"/>
              </a:solidFill>
              <a:prstDash val="solid"/>
              <a:round/>
              <a:headEnd type="none" w="med" len="med"/>
              <a:tailEnd type="none" w="med" len="med"/>
            </a:ln>
            <a:effectLst/>
          </c:spPr>
          <c:marker>
            <c:symbol val="square"/>
            <c:size val="8"/>
            <c:spPr>
              <a:solidFill>
                <a:schemeClr val="accent2"/>
              </a:solidFill>
              <a:ln w="31750" cap="rnd" cmpd="sng" algn="ctr">
                <a:noFill/>
                <a:prstDash val="solid"/>
                <a:round/>
                <a:headEnd type="none" w="med" len="med"/>
                <a:tailEnd type="none" w="med" len="med"/>
              </a:ln>
              <a:effectLst/>
            </c:spPr>
          </c:marker>
          <c:cat>
            <c:strRef>
              <c:f>Sheet1!$A$2:$A$4</c:f>
              <c:strCache>
                <c:ptCount val="3"/>
                <c:pt idx="0">
                  <c:v>1994-1997 </c:v>
                </c:pt>
                <c:pt idx="1">
                  <c:v>1998-2002</c:v>
                </c:pt>
                <c:pt idx="2">
                  <c:v>2003-2007</c:v>
                </c:pt>
              </c:strCache>
            </c:strRef>
          </c:cat>
          <c:val>
            <c:numRef>
              <c:f>Sheet1!$C$2:$C$4</c:f>
              <c:numCache>
                <c:formatCode>0.0</c:formatCode>
                <c:ptCount val="3"/>
                <c:pt idx="0">
                  <c:v>26.9</c:v>
                </c:pt>
                <c:pt idx="1">
                  <c:v>6.2</c:v>
                </c:pt>
                <c:pt idx="2">
                  <c:v>2.5</c:v>
                </c:pt>
              </c:numCache>
            </c:numRef>
          </c:val>
          <c:smooth val="0"/>
          <c:extLst>
            <c:ext xmlns:c16="http://schemas.microsoft.com/office/drawing/2014/chart" uri="{C3380CC4-5D6E-409C-BE32-E72D297353CC}">
              <c16:uniqueId val="{00000002-6AD8-49F0-8666-5F7FF78F97C5}"/>
            </c:ext>
          </c:extLst>
        </c:ser>
        <c:ser>
          <c:idx val="3"/>
          <c:order val="3"/>
          <c:tx>
            <c:strRef>
              <c:f>Sheet1!$E$1</c:f>
              <c:strCache>
                <c:ptCount val="1"/>
                <c:pt idx="0">
                  <c:v>Esophageal Candidiasis</c:v>
                </c:pt>
              </c:strCache>
            </c:strRef>
          </c:tx>
          <c:spPr>
            <a:ln w="31750" cap="rnd" cmpd="sng" algn="ctr">
              <a:solidFill>
                <a:srgbClr val="800000"/>
              </a:solidFill>
              <a:prstDash val="solid"/>
              <a:round/>
              <a:headEnd type="none" w="med" len="med"/>
              <a:tailEnd type="none" w="med" len="med"/>
            </a:ln>
            <a:effectLst/>
          </c:spPr>
          <c:marker>
            <c:symbol val="square"/>
            <c:size val="8"/>
            <c:spPr>
              <a:solidFill>
                <a:schemeClr val="accent6"/>
              </a:solidFill>
              <a:ln w="31750" cap="rnd" cmpd="sng" algn="ctr">
                <a:noFill/>
                <a:prstDash val="solid"/>
                <a:round/>
                <a:headEnd type="none" w="med" len="med"/>
                <a:tailEnd type="none" w="med" len="med"/>
              </a:ln>
              <a:effectLst/>
            </c:spPr>
          </c:marker>
          <c:cat>
            <c:strRef>
              <c:f>Sheet1!$A$2:$A$4</c:f>
              <c:strCache>
                <c:ptCount val="3"/>
                <c:pt idx="0">
                  <c:v>1994-1997 </c:v>
                </c:pt>
                <c:pt idx="1">
                  <c:v>1998-2002</c:v>
                </c:pt>
                <c:pt idx="2">
                  <c:v>2003-2007</c:v>
                </c:pt>
              </c:strCache>
            </c:strRef>
          </c:cat>
          <c:val>
            <c:numRef>
              <c:f>Sheet1!$E$2:$E$4</c:f>
              <c:numCache>
                <c:formatCode>General</c:formatCode>
                <c:ptCount val="3"/>
                <c:pt idx="0">
                  <c:v>21.6</c:v>
                </c:pt>
                <c:pt idx="1">
                  <c:v>9.5</c:v>
                </c:pt>
                <c:pt idx="2" formatCode="0.0">
                  <c:v>5.2</c:v>
                </c:pt>
              </c:numCache>
            </c:numRef>
          </c:val>
          <c:smooth val="0"/>
          <c:extLst>
            <c:ext xmlns:c16="http://schemas.microsoft.com/office/drawing/2014/chart" uri="{C3380CC4-5D6E-409C-BE32-E72D297353CC}">
              <c16:uniqueId val="{00000003-6AD8-49F0-8666-5F7FF78F97C5}"/>
            </c:ext>
          </c:extLst>
        </c:ser>
        <c:ser>
          <c:idx val="4"/>
          <c:order val="4"/>
          <c:tx>
            <c:strRef>
              <c:f>Sheet1!$F$1</c:f>
              <c:strCache>
                <c:ptCount val="1"/>
                <c:pt idx="0">
                  <c:v>Kaposi's sarcoma</c:v>
                </c:pt>
              </c:strCache>
            </c:strRef>
          </c:tx>
          <c:spPr>
            <a:ln w="31750">
              <a:solidFill>
                <a:srgbClr val="C96815"/>
              </a:solidFill>
            </a:ln>
            <a:effectLst/>
          </c:spPr>
          <c:marker>
            <c:symbol val="square"/>
            <c:size val="8"/>
            <c:spPr>
              <a:solidFill>
                <a:srgbClr val="C96815"/>
              </a:solidFill>
              <a:ln>
                <a:solidFill>
                  <a:srgbClr val="C96815"/>
                </a:solidFill>
              </a:ln>
              <a:effectLst/>
            </c:spPr>
          </c:marker>
          <c:cat>
            <c:strRef>
              <c:f>Sheet1!$A$2:$A$4</c:f>
              <c:strCache>
                <c:ptCount val="3"/>
                <c:pt idx="0">
                  <c:v>1994-1997 </c:v>
                </c:pt>
                <c:pt idx="1">
                  <c:v>1998-2002</c:v>
                </c:pt>
                <c:pt idx="2">
                  <c:v>2003-2007</c:v>
                </c:pt>
              </c:strCache>
            </c:strRef>
          </c:cat>
          <c:val>
            <c:numRef>
              <c:f>Sheet1!$F$2:$F$4</c:f>
              <c:numCache>
                <c:formatCode>General</c:formatCode>
                <c:ptCount val="3"/>
                <c:pt idx="0">
                  <c:v>16.399999999999999</c:v>
                </c:pt>
                <c:pt idx="1">
                  <c:v>2.9</c:v>
                </c:pt>
                <c:pt idx="2" formatCode="0.0">
                  <c:v>1.2</c:v>
                </c:pt>
              </c:numCache>
            </c:numRef>
          </c:val>
          <c:smooth val="0"/>
          <c:extLst>
            <c:ext xmlns:c16="http://schemas.microsoft.com/office/drawing/2014/chart" uri="{C3380CC4-5D6E-409C-BE32-E72D297353CC}">
              <c16:uniqueId val="{00000004-6AD8-49F0-8666-5F7FF78F97C5}"/>
            </c:ext>
          </c:extLst>
        </c:ser>
        <c:ser>
          <c:idx val="5"/>
          <c:order val="5"/>
          <c:tx>
            <c:strRef>
              <c:f>Sheet1!$G$1</c:f>
              <c:strCache>
                <c:ptCount val="1"/>
                <c:pt idx="0">
                  <c:v>Toxoplasmosis</c:v>
                </c:pt>
              </c:strCache>
            </c:strRef>
          </c:tx>
          <c:spPr>
            <a:ln w="31750" cap="rnd" cmpd="sng" algn="ctr">
              <a:solidFill>
                <a:schemeClr val="tx1">
                  <a:lumMod val="65000"/>
                  <a:lumOff val="35000"/>
                </a:schemeClr>
              </a:solidFill>
              <a:prstDash val="solid"/>
              <a:round/>
              <a:headEnd type="none" w="med" len="med"/>
              <a:tailEnd type="none" w="med" len="med"/>
            </a:ln>
            <a:effectLst/>
          </c:spPr>
          <c:marker>
            <c:symbol val="square"/>
            <c:size val="8"/>
            <c:spPr>
              <a:solidFill>
                <a:schemeClr val="tx1">
                  <a:lumMod val="65000"/>
                  <a:lumOff val="35000"/>
                </a:schemeClr>
              </a:solidFill>
              <a:ln w="31750" cap="rnd" cmpd="sng" algn="ctr">
                <a:noFill/>
                <a:prstDash val="solid"/>
                <a:round/>
                <a:headEnd type="none" w="med" len="med"/>
                <a:tailEnd type="none" w="med" len="med"/>
              </a:ln>
              <a:effectLst/>
            </c:spPr>
          </c:marker>
          <c:cat>
            <c:strRef>
              <c:f>Sheet1!$A$2:$A$4</c:f>
              <c:strCache>
                <c:ptCount val="3"/>
                <c:pt idx="0">
                  <c:v>1994-1997 </c:v>
                </c:pt>
                <c:pt idx="1">
                  <c:v>1998-2002</c:v>
                </c:pt>
                <c:pt idx="2">
                  <c:v>2003-2007</c:v>
                </c:pt>
              </c:strCache>
            </c:strRef>
          </c:cat>
          <c:val>
            <c:numRef>
              <c:f>Sheet1!$G$2:$G$4</c:f>
              <c:numCache>
                <c:formatCode>General</c:formatCode>
                <c:ptCount val="3"/>
                <c:pt idx="0">
                  <c:v>4.0999999999999996</c:v>
                </c:pt>
                <c:pt idx="1">
                  <c:v>1.3</c:v>
                </c:pt>
                <c:pt idx="2" formatCode="0.0">
                  <c:v>0.5</c:v>
                </c:pt>
              </c:numCache>
            </c:numRef>
          </c:val>
          <c:smooth val="0"/>
          <c:extLst>
            <c:ext xmlns:c16="http://schemas.microsoft.com/office/drawing/2014/chart" uri="{C3380CC4-5D6E-409C-BE32-E72D297353CC}">
              <c16:uniqueId val="{00000005-6AD8-49F0-8666-5F7FF78F97C5}"/>
            </c:ext>
          </c:extLst>
        </c:ser>
        <c:dLbls>
          <c:showLegendKey val="0"/>
          <c:showVal val="0"/>
          <c:showCatName val="0"/>
          <c:showSerName val="0"/>
          <c:showPercent val="0"/>
          <c:showBubbleSize val="0"/>
        </c:dLbls>
        <c:marker val="1"/>
        <c:smooth val="0"/>
        <c:axId val="198239376"/>
        <c:axId val="159393584"/>
      </c:lineChart>
      <c:catAx>
        <c:axId val="198239376"/>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a:solidFill>
                  <a:srgbClr val="000000"/>
                </a:solidFill>
                <a:latin typeface="Arial"/>
                <a:cs typeface="Arial"/>
              </a:defRPr>
            </a:pPr>
            <a:endParaRPr lang="en-US"/>
          </a:p>
        </c:txPr>
        <c:crossAx val="159393584"/>
        <c:crosses val="autoZero"/>
        <c:auto val="1"/>
        <c:lblAlgn val="ctr"/>
        <c:lblOffset val="1"/>
        <c:tickLblSkip val="1"/>
        <c:tickMarkSkip val="1"/>
        <c:noMultiLvlLbl val="0"/>
      </c:catAx>
      <c:valAx>
        <c:axId val="159393584"/>
        <c:scaling>
          <c:orientation val="minMax"/>
          <c:max val="40"/>
        </c:scaling>
        <c:delete val="0"/>
        <c:axPos val="l"/>
        <c:title>
          <c:tx>
            <c:rich>
              <a:bodyPr/>
              <a:lstStyle/>
              <a:p>
                <a:pPr>
                  <a:defRPr sz="1600">
                    <a:solidFill>
                      <a:srgbClr val="000000"/>
                    </a:solidFill>
                    <a:latin typeface="Arial"/>
                    <a:cs typeface="Arial"/>
                  </a:defRPr>
                </a:pPr>
                <a:r>
                  <a:rPr lang="en-US" sz="1600" dirty="0">
                    <a:solidFill>
                      <a:srgbClr val="000000"/>
                    </a:solidFill>
                    <a:latin typeface="Arial"/>
                    <a:cs typeface="Arial"/>
                  </a:rPr>
                  <a:t>Rate per 1000 Person Years</a:t>
                </a:r>
              </a:p>
            </c:rich>
          </c:tx>
          <c:layout>
            <c:manualLayout>
              <c:xMode val="edge"/>
              <c:yMode val="edge"/>
              <c:x val="4.5045162208693203E-3"/>
              <c:y val="8.3856105859650296E-2"/>
            </c:manualLayout>
          </c:layout>
          <c:overlay val="0"/>
        </c:title>
        <c:numFmt formatCode="General" sourceLinked="0"/>
        <c:majorTickMark val="out"/>
        <c:minorTickMark val="none"/>
        <c:tickLblPos val="nextTo"/>
        <c:spPr>
          <a:ln w="19050">
            <a:solidFill>
              <a:srgbClr val="000000"/>
            </a:solidFill>
          </a:ln>
        </c:spPr>
        <c:txPr>
          <a:bodyPr/>
          <a:lstStyle/>
          <a:p>
            <a:pPr>
              <a:defRPr sz="1600">
                <a:solidFill>
                  <a:srgbClr val="000000"/>
                </a:solidFill>
              </a:defRPr>
            </a:pPr>
            <a:endParaRPr lang="en-US"/>
          </a:p>
        </c:txPr>
        <c:crossAx val="198239376"/>
        <c:crosses val="autoZero"/>
        <c:crossBetween val="between"/>
        <c:majorUnit val="10"/>
        <c:minorUnit val="10"/>
      </c:valAx>
      <c:spPr>
        <a:solidFill>
          <a:srgbClr val="E6EBF0"/>
        </a:solidFill>
        <a:ln w="19050" cap="flat" cmpd="sng" algn="ctr">
          <a:solidFill>
            <a:srgbClr val="000000"/>
          </a:solidFill>
          <a:prstDash val="solid"/>
          <a:round/>
          <a:headEnd type="none" w="med" len="med"/>
          <a:tailEnd type="none" w="med" len="med"/>
        </a:ln>
        <a:effectLst/>
      </c:spPr>
    </c:plotArea>
    <c:legend>
      <c:legendPos val="t"/>
      <c:legendEntry>
        <c:idx val="1"/>
        <c:txPr>
          <a:bodyPr/>
          <a:lstStyle/>
          <a:p>
            <a:pPr>
              <a:defRPr sz="1600" i="1">
                <a:solidFill>
                  <a:srgbClr val="000000"/>
                </a:solidFill>
                <a:latin typeface="Arial"/>
                <a:cs typeface="Arial"/>
              </a:defRPr>
            </a:pPr>
            <a:endParaRPr lang="en-US"/>
          </a:p>
        </c:txPr>
      </c:legendEntry>
      <c:layout>
        <c:manualLayout>
          <c:xMode val="edge"/>
          <c:yMode val="edge"/>
          <c:x val="0.47956341884234399"/>
          <c:y val="6.6496645880677802E-2"/>
          <c:w val="0.49176659176208398"/>
          <c:h val="0.50642943861361001"/>
        </c:manualLayout>
      </c:layout>
      <c:overlay val="0"/>
      <c:spPr>
        <a:solidFill>
          <a:schemeClr val="bg1">
            <a:lumMod val="95000"/>
          </a:schemeClr>
        </a:solidFill>
        <a:ln w="12700" cap="flat" cmpd="sng" algn="ctr">
          <a:solidFill>
            <a:srgbClr val="000000"/>
          </a:solidFill>
          <a:prstDash val="solid"/>
          <a:round/>
          <a:headEnd type="none" w="med" len="med"/>
          <a:tailEnd type="none" w="med" len="med"/>
        </a:ln>
        <a:effectLst/>
      </c:spPr>
      <c:txPr>
        <a:bodyPr/>
        <a:lstStyle/>
        <a:p>
          <a:pPr>
            <a:defRPr sz="1600">
              <a:solidFill>
                <a:srgbClr val="000000"/>
              </a:solidFill>
              <a:latin typeface="Arial"/>
              <a:cs typeface="Arial"/>
            </a:defRPr>
          </a:pPr>
          <a:endParaRPr lang="en-US"/>
        </a:p>
      </c:txPr>
    </c:legend>
    <c:plotVisOnly val="1"/>
    <c:dispBlanksAs val="zero"/>
    <c:showDLblsOverMax val="0"/>
  </c:chart>
  <c:spPr>
    <a:ln w="25400" cap="flat" cmpd="sng" algn="ctr">
      <a:noFill/>
      <a:prstDash val="solid"/>
      <a:round/>
      <a:headEnd type="none" w="med" len="med"/>
      <a:tailEnd type="none" w="med" len="med"/>
    </a:ln>
    <a:effectLst/>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CD4BC3-4558-412F-8D5B-8D118CCE74BB}" type="datetimeFigureOut">
              <a:rPr lang="en-US" smtClean="0"/>
              <a:pPr/>
              <a:t>3/10/2026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03289E-2394-452D-948A-64C5AC31F64F}" type="slidenum">
              <a:rPr lang="en-US" smtClean="0"/>
              <a:pPr/>
              <a:t>‹#›</a:t>
            </a:fld>
            <a:endParaRPr lang="en-US" dirty="0"/>
          </a:p>
        </p:txBody>
      </p:sp>
    </p:spTree>
    <p:extLst>
      <p:ext uri="{BB962C8B-B14F-4D97-AF65-F5344CB8AC3E}">
        <p14:creationId xmlns:p14="http://schemas.microsoft.com/office/powerpoint/2010/main" val="32875077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4" name="Shape 4"/>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txBody>
          <a:bodyPr/>
          <a:lstStyle/>
          <a:p>
            <a:endParaRPr lang="en-US" dirty="0"/>
          </a:p>
        </p:txBody>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dirty="0"/>
          </a:p>
        </p:txBody>
      </p:sp>
    </p:spTree>
    <p:extLst>
      <p:ext uri="{BB962C8B-B14F-4D97-AF65-F5344CB8AC3E}">
        <p14:creationId xmlns:p14="http://schemas.microsoft.com/office/powerpoint/2010/main" val="1254938878"/>
      </p:ext>
    </p:extLst>
  </p:cSld>
  <p:clrMap bg1="lt1" tx1="dk1" bg2="dk2" tx2="lt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55190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9055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4218611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28184155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251325815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2" y="0"/>
            <a:ext cx="12213203" cy="1231392"/>
          </a:xfrm>
          <a:prstGeom prst="rect">
            <a:avLst/>
          </a:prstGeom>
        </p:spPr>
      </p:pic>
      <p:sp>
        <p:nvSpPr>
          <p:cNvPr id="2" name="Title 1"/>
          <p:cNvSpPr>
            <a:spLocks noGrp="1"/>
          </p:cNvSpPr>
          <p:nvPr>
            <p:ph type="title" hasCustomPrompt="1"/>
          </p:nvPr>
        </p:nvSpPr>
        <p:spPr>
          <a:xfrm>
            <a:off x="431687" y="119172"/>
            <a:ext cx="11326466" cy="1091184"/>
          </a:xfrm>
          <a:prstGeom prst="rect">
            <a:avLst/>
          </a:prstGeom>
        </p:spPr>
        <p:txBody>
          <a:bodyPr anchor="ctr" anchorCtr="0">
            <a:normAutofit/>
          </a:bodyPr>
          <a:lstStyle>
            <a:lvl1pPr algn="l">
              <a:defRPr sz="3200" baseline="0">
                <a:solidFill>
                  <a:schemeClr val="bg1"/>
                </a:solidFill>
                <a:latin typeface="Arial"/>
                <a:cs typeface="Arial"/>
              </a:defRPr>
            </a:lvl1pPr>
          </a:lstStyle>
          <a:p>
            <a:r>
              <a:rPr lang="en-US" dirty="0"/>
              <a:t>Graph/Table/Image: click to add title</a:t>
            </a:r>
          </a:p>
        </p:txBody>
      </p:sp>
      <p:cxnSp>
        <p:nvCxnSpPr>
          <p:cNvPr id="35" name="Straight Connector 34"/>
          <p:cNvCxnSpPr/>
          <p:nvPr/>
        </p:nvCxnSpPr>
        <p:spPr>
          <a:xfrm>
            <a:off x="1" y="1227648"/>
            <a:ext cx="12213968"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36" name="Text Placeholder 5"/>
          <p:cNvSpPr>
            <a:spLocks noGrp="1"/>
          </p:cNvSpPr>
          <p:nvPr>
            <p:ph type="body" sz="quarter" idx="14" hasCustomPrompt="1"/>
          </p:nvPr>
        </p:nvSpPr>
        <p:spPr>
          <a:xfrm>
            <a:off x="431687" y="6461784"/>
            <a:ext cx="9807896" cy="320039"/>
          </a:xfrm>
          <a:prstGeom prst="rect">
            <a:avLst/>
          </a:prstGeom>
        </p:spPr>
        <p:txBody>
          <a:bodyPr vert="horz" anchor="ctr"/>
          <a:lstStyle>
            <a:lvl1pPr marL="0" indent="0" algn="l">
              <a:spcBef>
                <a:spcPts val="0"/>
              </a:spcBef>
              <a:buNone/>
              <a:defRPr sz="1400" b="1" baseline="0">
                <a:solidFill>
                  <a:srgbClr val="285078"/>
                </a:solidFill>
                <a:latin typeface="Arial"/>
                <a:cs typeface="Arial"/>
              </a:defRPr>
            </a:lvl1pPr>
          </a:lstStyle>
          <a:p>
            <a:pPr lvl="0"/>
            <a:r>
              <a:rPr lang="en-US" dirty="0"/>
              <a:t>Click to Add Source</a:t>
            </a:r>
          </a:p>
        </p:txBody>
      </p:sp>
      <p:grpSp>
        <p:nvGrpSpPr>
          <p:cNvPr id="37" name="Logo Stacked V2"/>
          <p:cNvGrpSpPr>
            <a:grpSpLocks noChangeAspect="1"/>
          </p:cNvGrpSpPr>
          <p:nvPr userDrawn="1"/>
        </p:nvGrpSpPr>
        <p:grpSpPr>
          <a:xfrm>
            <a:off x="10297652" y="6337040"/>
            <a:ext cx="1764879" cy="402336"/>
            <a:chOff x="680865" y="3439338"/>
            <a:chExt cx="4686473" cy="1068091"/>
          </a:xfrm>
        </p:grpSpPr>
        <p:pic>
          <p:nvPicPr>
            <p:cNvPr id="38" name="Logomark V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p:cNvGrpSpPr>
              <a:grpSpLocks noChangeAspect="1"/>
            </p:cNvGrpSpPr>
            <p:nvPr/>
          </p:nvGrpSpPr>
          <p:grpSpPr bwMode="auto">
            <a:xfrm>
              <a:off x="1898650" y="3455065"/>
              <a:ext cx="3468688" cy="1036638"/>
              <a:chOff x="1196" y="1585"/>
              <a:chExt cx="2185" cy="653"/>
            </a:xfrm>
          </p:grpSpPr>
          <p:sp>
            <p:nvSpPr>
              <p:cNvPr id="40" name="Freeform 5"/>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1" name="Freeform 6"/>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2" name="Freeform 7"/>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3" name="Freeform 8"/>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4" name="Freeform 9"/>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 name="Freeform 10"/>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 name="Freeform 11"/>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 name="Freeform 12"/>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 name="Freeform 13"/>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 name="Freeform 14"/>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 name="Freeform 15"/>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1" name="Freeform 16"/>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2" name="Freeform 17"/>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3" name="Freeform 18"/>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4" name="Freeform 19"/>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5" name="Freeform 20"/>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6" name="Freeform 21"/>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7" name="Freeform 22"/>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8" name="Freeform 23"/>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9" name="Freeform 24"/>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60" name="Freeform 25"/>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grpSp>
      </p:grpSp>
      <p:sp>
        <p:nvSpPr>
          <p:cNvPr id="32" name="TextBox 31"/>
          <p:cNvSpPr txBox="1"/>
          <p:nvPr userDrawn="1"/>
        </p:nvSpPr>
        <p:spPr>
          <a:xfrm>
            <a:off x="10766795" y="2"/>
            <a:ext cx="1422030" cy="246221"/>
          </a:xfrm>
          <a:prstGeom prst="rect">
            <a:avLst/>
          </a:prstGeom>
          <a:noFill/>
        </p:spPr>
        <p:txBody>
          <a:bodyPr wrap="square" rtlCol="0">
            <a:spAutoFit/>
          </a:bodyPr>
          <a:lstStyle/>
          <a:p>
            <a:r>
              <a:rPr lang="en-US" sz="1000" dirty="0">
                <a:solidFill>
                  <a:schemeClr val="bg1"/>
                </a:solidFill>
                <a:latin typeface="Arial" pitchFamily="34" charset="0"/>
                <a:cs typeface="Arial" pitchFamily="34" charset="0"/>
              </a:rPr>
              <a:t>Slide </a:t>
            </a:r>
            <a:fld id="{855F7D49-8920-4811-BC76-0E9BF1D8C467}" type="slidenum">
              <a:rPr lang="en-US" sz="1000" smtClean="0">
                <a:solidFill>
                  <a:schemeClr val="bg1"/>
                </a:solidFill>
                <a:latin typeface="Arial" pitchFamily="34" charset="0"/>
                <a:cs typeface="Arial" pitchFamily="34" charset="0"/>
              </a:rPr>
              <a:pPr/>
              <a:t>‹#›</a:t>
            </a:fld>
            <a:r>
              <a:rPr lang="en-US" sz="1000" dirty="0">
                <a:solidFill>
                  <a:schemeClr val="bg1"/>
                </a:solidFill>
                <a:latin typeface="Arial" pitchFamily="34" charset="0"/>
                <a:cs typeface="Arial" pitchFamily="34" charset="0"/>
              </a:rPr>
              <a:t> of 74</a:t>
            </a:r>
          </a:p>
        </p:txBody>
      </p:sp>
      <p:sp>
        <p:nvSpPr>
          <p:cNvPr id="31" name="TextBox 30"/>
          <p:cNvSpPr txBox="1"/>
          <p:nvPr userDrawn="1"/>
        </p:nvSpPr>
        <p:spPr>
          <a:xfrm>
            <a:off x="204265" y="6555107"/>
            <a:ext cx="11679842"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fontAlgn="auto">
              <a:spcBef>
                <a:spcPts val="0"/>
              </a:spcBef>
              <a:spcAft>
                <a:spcPts val="0"/>
              </a:spcAft>
              <a:defRPr/>
            </a:pPr>
            <a:r>
              <a:rPr lang="en-US" sz="1000" dirty="0">
                <a:latin typeface="Arial" panose="020B0604020202020204" pitchFamily="34" charset="0"/>
                <a:cs typeface="Arial" panose="020B0604020202020204" pitchFamily="34" charset="0"/>
              </a:rPr>
              <a:t>From DH Spach, MD at San Antonio, Texas, August 21-23, 2017, Ryan White HIV/AIDS Program Clinical Conference, IAS</a:t>
            </a:r>
            <a:r>
              <a:rPr lang="en-US" sz="1000" dirty="0">
                <a:latin typeface="Arial" panose="020B0604020202020204" pitchFamily="34" charset="0"/>
                <a:cs typeface="Arial" panose="020B0604020202020204" pitchFamily="34" charset="0"/>
                <a:sym typeface="Symbol" panose="05050102010706020507" pitchFamily="18" charset="2"/>
              </a:rPr>
              <a:t></a:t>
            </a:r>
            <a:r>
              <a:rPr lang="en-US" sz="1000" dirty="0">
                <a:latin typeface="Arial" panose="020B0604020202020204" pitchFamily="34" charset="0"/>
                <a:cs typeface="Arial" panose="020B0604020202020204" pitchFamily="34" charset="0"/>
              </a:rPr>
              <a:t>USA. </a:t>
            </a:r>
          </a:p>
        </p:txBody>
      </p:sp>
    </p:spTree>
    <p:extLst>
      <p:ext uri="{BB962C8B-B14F-4D97-AF65-F5344CB8AC3E}">
        <p14:creationId xmlns:p14="http://schemas.microsoft.com/office/powerpoint/2010/main" val="629362910"/>
      </p:ext>
    </p:extLst>
  </p:cSld>
  <p:clrMapOvr>
    <a:masterClrMapping/>
  </p:clrMapOvr>
  <p:transition spd="slow"/>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title slide">
    <p:bg>
      <p:bgPr>
        <a:gradFill>
          <a:gsLst>
            <a:gs pos="17000">
              <a:schemeClr val="tx2">
                <a:lumMod val="75000"/>
              </a:schemeClr>
            </a:gs>
            <a:gs pos="100000">
              <a:schemeClr val="accent4"/>
            </a:gs>
          </a:gsLst>
          <a:lin ang="0" scaled="0"/>
        </a:gradFill>
        <a:effectLst/>
      </p:bgPr>
    </p:bg>
    <p:spTree>
      <p:nvGrpSpPr>
        <p:cNvPr id="1" name=""/>
        <p:cNvGrpSpPr/>
        <p:nvPr/>
      </p:nvGrpSpPr>
      <p:grpSpPr>
        <a:xfrm>
          <a:off x="0" y="0"/>
          <a:ext cx="0" cy="0"/>
          <a:chOff x="0" y="0"/>
          <a:chExt cx="0" cy="0"/>
        </a:xfrm>
      </p:grpSpPr>
      <p:sp>
        <p:nvSpPr>
          <p:cNvPr id="6" name="Title"/>
          <p:cNvSpPr>
            <a:spLocks noGrp="1"/>
          </p:cNvSpPr>
          <p:nvPr>
            <p:ph type="ctrTitle"/>
          </p:nvPr>
        </p:nvSpPr>
        <p:spPr>
          <a:xfrm>
            <a:off x="2954085" y="2209800"/>
            <a:ext cx="8644782" cy="838200"/>
          </a:xfrm>
          <a:prstGeom prst="rect">
            <a:avLst/>
          </a:prstGeom>
        </p:spPr>
        <p:txBody>
          <a:bodyPr anchor="b">
            <a:noAutofit/>
          </a:bodyPr>
          <a:lstStyle>
            <a:lvl1pPr algn="l">
              <a:defRPr sz="4200" b="0" i="0">
                <a:solidFill>
                  <a:schemeClr val="bg1"/>
                </a:solidFill>
                <a:latin typeface="Arial" panose="020B0604020202020204" pitchFamily="34" charset="0"/>
                <a:cs typeface="Arial" pitchFamily="34" charset="0"/>
              </a:defRPr>
            </a:lvl1pPr>
          </a:lstStyle>
          <a:p>
            <a:r>
              <a:rPr lang="en-US"/>
              <a:t>Click to edit Master title style</a:t>
            </a:r>
            <a:endParaRPr lang="en-US" dirty="0"/>
          </a:p>
        </p:txBody>
      </p:sp>
      <p:sp>
        <p:nvSpPr>
          <p:cNvPr id="4" name="Subtitle or Presenter"/>
          <p:cNvSpPr>
            <a:spLocks noGrp="1"/>
          </p:cNvSpPr>
          <p:nvPr>
            <p:ph type="body" sz="quarter" idx="10" hasCustomPrompt="1"/>
          </p:nvPr>
        </p:nvSpPr>
        <p:spPr>
          <a:xfrm>
            <a:off x="2948377" y="3667797"/>
            <a:ext cx="6955204" cy="495641"/>
          </a:xfrm>
          <a:prstGeom prst="rect">
            <a:avLst/>
          </a:prstGeom>
        </p:spPr>
        <p:txBody>
          <a:bodyPr anchor="ctr"/>
          <a:lstStyle>
            <a:lvl1pPr marL="0" indent="0">
              <a:buNone/>
              <a:defRPr sz="2399" b="0" i="0">
                <a:solidFill>
                  <a:schemeClr val="bg2"/>
                </a:solidFill>
                <a:latin typeface="Arial" panose="020B0604020202020204" pitchFamily="34" charset="0"/>
              </a:defRPr>
            </a:lvl1pPr>
          </a:lstStyle>
          <a:p>
            <a:pPr lvl="0"/>
            <a:r>
              <a:rPr lang="en-US" dirty="0"/>
              <a:t>Subtitle or Presenter Name</a:t>
            </a:r>
          </a:p>
        </p:txBody>
      </p:sp>
      <p:sp>
        <p:nvSpPr>
          <p:cNvPr id="10" name="Date">
            <a:extLst>
              <a:ext uri="{FF2B5EF4-FFF2-40B4-BE49-F238E27FC236}">
                <a16:creationId xmlns:a16="http://schemas.microsoft.com/office/drawing/2014/main" id="{CD1522D8-D85B-114D-BA65-311E6510E54B}"/>
              </a:ext>
            </a:extLst>
          </p:cNvPr>
          <p:cNvSpPr>
            <a:spLocks noGrp="1"/>
          </p:cNvSpPr>
          <p:nvPr>
            <p:ph type="body" sz="quarter" idx="11" hasCustomPrompt="1"/>
          </p:nvPr>
        </p:nvSpPr>
        <p:spPr>
          <a:xfrm>
            <a:off x="2948377" y="4170959"/>
            <a:ext cx="6955204" cy="495641"/>
          </a:xfrm>
          <a:prstGeom prst="rect">
            <a:avLst/>
          </a:prstGeom>
        </p:spPr>
        <p:txBody>
          <a:bodyPr anchor="ctr"/>
          <a:lstStyle>
            <a:lvl1pPr marL="0" indent="0">
              <a:buNone/>
              <a:defRPr sz="2399" b="0" i="0">
                <a:solidFill>
                  <a:srgbClr val="8096B6"/>
                </a:solidFill>
                <a:latin typeface="Arial" panose="020B0604020202020204" pitchFamily="34" charset="0"/>
              </a:defRPr>
            </a:lvl1pPr>
          </a:lstStyle>
          <a:p>
            <a:pPr lvl="0"/>
            <a:r>
              <a:rPr lang="en-US" dirty="0"/>
              <a:t>Date</a:t>
            </a:r>
          </a:p>
        </p:txBody>
      </p:sp>
      <p:pic>
        <p:nvPicPr>
          <p:cNvPr id="9" name="Left margin ribbon image">
            <a:extLst>
              <a:ext uri="{FF2B5EF4-FFF2-40B4-BE49-F238E27FC236}">
                <a16:creationId xmlns:a16="http://schemas.microsoft.com/office/drawing/2014/main" id="{159CB8F6-BEFA-E843-AF63-904C612DB8EF}"/>
              </a:ext>
            </a:extLst>
          </p:cNvPr>
          <p:cNvPicPr>
            <a:picLocks noChangeAspect="1"/>
          </p:cNvPicPr>
          <p:nvPr userDrawn="1"/>
        </p:nvPicPr>
        <p:blipFill>
          <a:blip r:embed="rId2">
            <a:alphaModFix amt="12000"/>
          </a:blip>
          <a:stretch>
            <a:fillRect/>
          </a:stretch>
        </p:blipFill>
        <p:spPr>
          <a:xfrm>
            <a:off x="273658" y="0"/>
            <a:ext cx="1262655" cy="6858000"/>
          </a:xfrm>
          <a:prstGeom prst="rect">
            <a:avLst/>
          </a:prstGeom>
        </p:spPr>
      </p:pic>
      <p:sp>
        <p:nvSpPr>
          <p:cNvPr id="8" name="Red rule">
            <a:extLst>
              <a:ext uri="{FF2B5EF4-FFF2-40B4-BE49-F238E27FC236}">
                <a16:creationId xmlns:a16="http://schemas.microsoft.com/office/drawing/2014/main" id="{E58C2001-4BAA-F641-9C90-15743A761429}"/>
              </a:ext>
            </a:extLst>
          </p:cNvPr>
          <p:cNvSpPr/>
          <p:nvPr userDrawn="1"/>
        </p:nvSpPr>
        <p:spPr>
          <a:xfrm>
            <a:off x="3036871" y="3322457"/>
            <a:ext cx="8532178" cy="60943"/>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l"/>
            <a:endParaRPr lang="en-US" sz="2487" dirty="0"/>
          </a:p>
        </p:txBody>
      </p:sp>
      <p:pic>
        <p:nvPicPr>
          <p:cNvPr id="3" name="Picture 2" descr="Text&#10;&#10;Description automatically generated with medium confidence">
            <a:extLst>
              <a:ext uri="{FF2B5EF4-FFF2-40B4-BE49-F238E27FC236}">
                <a16:creationId xmlns:a16="http://schemas.microsoft.com/office/drawing/2014/main" id="{D25E177C-E719-4A22-95E8-4B83A29CE9DE}"/>
              </a:ext>
            </a:extLst>
          </p:cNvPr>
          <p:cNvPicPr>
            <a:picLocks noChangeAspect="1"/>
          </p:cNvPicPr>
          <p:nvPr userDrawn="1"/>
        </p:nvPicPr>
        <p:blipFill>
          <a:blip r:embed="rId3"/>
          <a:stretch>
            <a:fillRect/>
          </a:stretch>
        </p:blipFill>
        <p:spPr>
          <a:xfrm>
            <a:off x="8814403" y="5433481"/>
            <a:ext cx="2941326" cy="993650"/>
          </a:xfrm>
          <a:prstGeom prst="rect">
            <a:avLst/>
          </a:prstGeom>
        </p:spPr>
      </p:pic>
    </p:spTree>
    <p:extLst>
      <p:ext uri="{BB962C8B-B14F-4D97-AF65-F5344CB8AC3E}">
        <p14:creationId xmlns:p14="http://schemas.microsoft.com/office/powerpoint/2010/main" val="351928981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480FB0A0-DED7-EC46-8193-BC335733CBB0}"/>
              </a:ext>
            </a:extLst>
          </p:cNvPr>
          <p:cNvSpPr>
            <a:spLocks noGrp="1"/>
          </p:cNvSpPr>
          <p:nvPr>
            <p:ph type="title"/>
          </p:nvPr>
        </p:nvSpPr>
        <p:spPr>
          <a:xfrm>
            <a:off x="2948116"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9488009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7AF4BD8-D702-6942-998E-7220E8107DB6}"/>
              </a:ext>
            </a:extLst>
          </p:cNvPr>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2895307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2F913A3-B7A0-6B40-AD6C-96F6219BE285}"/>
              </a:ext>
            </a:extLst>
          </p:cNvPr>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192649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890" y="1046679"/>
            <a:ext cx="10512424" cy="648915"/>
          </a:xfrm>
          <a:prstGeom prst="rect">
            <a:avLst/>
          </a:prstGeom>
        </p:spPr>
        <p:txBody>
          <a:bodyPr vert="horz" lIns="91440" tIns="45720" rIns="91440" bIns="45720" rtlCol="0" anchor="t">
            <a:normAutofit/>
          </a:bodyPr>
          <a:lstStyle>
            <a:lvl1pPr>
              <a:defRPr sz="3201"/>
            </a:lvl1pPr>
          </a:lstStyle>
          <a:p>
            <a:r>
              <a:rPr lang="en-US" dirty="0"/>
              <a:t>Click to edit Master title style</a:t>
            </a:r>
          </a:p>
        </p:txBody>
      </p:sp>
      <p:sp>
        <p:nvSpPr>
          <p:cNvPr id="10" name="Text">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90" y="1935957"/>
            <a:ext cx="10512424" cy="2986087"/>
          </a:xfrm>
          <a:prstGeom prst="rect">
            <a:avLst/>
          </a:prstGeom>
        </p:spPr>
        <p:txBody>
          <a:bodyPr/>
          <a:lstStyle>
            <a:lvl1pPr marL="347477" indent="0">
              <a:spcBef>
                <a:spcPts val="0"/>
              </a:spcBef>
              <a:spcAft>
                <a:spcPts val="1200"/>
              </a:spcAft>
              <a:buClr>
                <a:schemeClr val="accent6"/>
              </a:buClr>
              <a:buFontTx/>
              <a:buNone/>
              <a:defRPr sz="2400">
                <a:solidFill>
                  <a:schemeClr val="tx1"/>
                </a:solidFill>
                <a:latin typeface="+mn-lt"/>
              </a:defRPr>
            </a:lvl1pPr>
            <a:lvl2pPr marL="338334" indent="0">
              <a:spcBef>
                <a:spcPts val="0"/>
              </a:spcBef>
              <a:spcAft>
                <a:spcPts val="600"/>
              </a:spcAft>
              <a:buFontTx/>
              <a:buNone/>
              <a:defRPr sz="2199">
                <a:latin typeface="+mn-lt"/>
              </a:defRPr>
            </a:lvl2pPr>
            <a:lvl3pPr marL="676667" indent="0">
              <a:spcBef>
                <a:spcPts val="0"/>
              </a:spcBef>
              <a:spcAft>
                <a:spcPts val="600"/>
              </a:spcAft>
              <a:buFontTx/>
              <a:buNone/>
              <a:defRPr sz="2199">
                <a:latin typeface="+mn-lt"/>
              </a:defRPr>
            </a:lvl3pPr>
            <a:lvl4pPr marL="1133875" indent="0">
              <a:spcBef>
                <a:spcPts val="0"/>
              </a:spcBef>
              <a:spcAft>
                <a:spcPts val="600"/>
              </a:spcAft>
              <a:buClr>
                <a:schemeClr val="accent6"/>
              </a:buClr>
              <a:buFontTx/>
              <a:buNone/>
              <a:defRPr sz="2199">
                <a:latin typeface="+mn-lt"/>
              </a:defRPr>
            </a:lvl4pPr>
            <a:lvl5pPr marL="1481352" indent="0">
              <a:spcBef>
                <a:spcPts val="0"/>
              </a:spcBef>
              <a:spcAft>
                <a:spcPts val="600"/>
              </a:spcAft>
              <a:buClr>
                <a:schemeClr val="accent6"/>
              </a:buClr>
              <a:buSzPct val="100000"/>
              <a:buFontTx/>
              <a:buNone/>
              <a:defRPr sz="2199">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6"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64548311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202373"/>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content area">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141308"/>
            <a:ext cx="9614932" cy="2986087"/>
          </a:xfrm>
          <a:prstGeom prst="rect">
            <a:avLst/>
          </a:prstGeom>
        </p:spPr>
        <p:txBody>
          <a:bodyPr/>
          <a:lstStyle>
            <a:lvl1pPr marL="342900" indent="-342900">
              <a:spcBef>
                <a:spcPts val="0"/>
              </a:spcBef>
              <a:spcAft>
                <a:spcPts val="12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600"/>
              </a:spcAft>
              <a:defRPr sz="2400">
                <a:latin typeface="+mn-lt"/>
              </a:defRPr>
            </a:lvl2pPr>
            <a:lvl3pPr marL="1024128" indent="-347472">
              <a:spcBef>
                <a:spcPts val="0"/>
              </a:spcBef>
              <a:spcAft>
                <a:spcPts val="600"/>
              </a:spcAft>
              <a:buFont typeface="Arial" panose="020B0604020202020204" pitchFamily="34" charset="0"/>
              <a:buChar char="•"/>
              <a:defRPr sz="2400">
                <a:latin typeface="+mn-lt"/>
              </a:defRPr>
            </a:lvl3pPr>
            <a:lvl4pPr marL="1481328" indent="-347472">
              <a:spcBef>
                <a:spcPts val="0"/>
              </a:spcBef>
              <a:spcAft>
                <a:spcPts val="600"/>
              </a:spcAft>
              <a:buClr>
                <a:schemeClr val="accent6"/>
              </a:buClr>
              <a:buFont typeface="System Font Regular"/>
              <a:buChar char="–"/>
              <a:defRPr sz="2400">
                <a:latin typeface="+mn-lt"/>
              </a:defRPr>
            </a:lvl4pPr>
            <a:lvl5pPr marL="1828800" indent="-347472">
              <a:spcBef>
                <a:spcPts val="0"/>
              </a:spcBef>
              <a:spcAft>
                <a:spcPts val="6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5711D-CA17-45FD-8471-C62E86CE735D}" type="datetime4">
              <a:rPr lang="en-US" smtClean="0"/>
              <a:t>March 10, 2026</a:t>
            </a:fld>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62569"/>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8" y="2049029"/>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lumn 2">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015038" y="2049028"/>
            <a:ext cx="5171439" cy="2986087"/>
          </a:xfrm>
          <a:prstGeom prst="rect">
            <a:avLst/>
          </a:prstGeom>
        </p:spPr>
        <p:txBody>
          <a:bodyPr/>
          <a:lstStyle>
            <a:lvl1pPr marL="342900" indent="-342900">
              <a:spcBef>
                <a:spcPts val="0"/>
              </a:spcBef>
              <a:spcAft>
                <a:spcPts val="800"/>
              </a:spcAft>
              <a:buClr>
                <a:schemeClr val="accent6"/>
              </a:buClr>
              <a:buFont typeface="Wingdings" panose="05000000000000000000" pitchFamily="2" charset="2"/>
              <a:buChar char="§"/>
              <a:defRPr sz="2200">
                <a:solidFill>
                  <a:schemeClr val="tx1"/>
                </a:solidFill>
                <a:latin typeface="+mn-lt"/>
              </a:defRPr>
            </a:lvl1pPr>
            <a:lvl2pPr marL="514350" indent="-346075">
              <a:spcBef>
                <a:spcPts val="0"/>
              </a:spcBef>
              <a:spcAft>
                <a:spcPts val="800"/>
              </a:spcAft>
              <a:buFont typeface="Arial" panose="020B0604020202020204" pitchFamily="34" charset="0"/>
              <a:buChar char="•"/>
              <a:defRPr sz="2200">
                <a:latin typeface="+mn-lt"/>
              </a:defRPr>
            </a:lvl2pPr>
            <a:lvl3pPr marL="685800" indent="-285750">
              <a:spcBef>
                <a:spcPts val="0"/>
              </a:spcBef>
              <a:spcAft>
                <a:spcPts val="800"/>
              </a:spcAft>
              <a:buFont typeface="Arial" panose="020B0604020202020204" pitchFamily="34" charset="0"/>
              <a:buChar char="̶"/>
              <a:defRPr sz="2200">
                <a:latin typeface="+mn-lt"/>
              </a:defRPr>
            </a:lvl3pPr>
            <a:lvl4pPr marL="914400" indent="-342900">
              <a:spcBef>
                <a:spcPts val="0"/>
              </a:spcBef>
              <a:spcAft>
                <a:spcPts val="800"/>
              </a:spcAft>
              <a:buClr>
                <a:schemeClr val="accent6"/>
              </a:buClr>
              <a:buFont typeface="Arial" panose="020B0604020202020204" pitchFamily="34" charset="0"/>
              <a:buChar char="­"/>
              <a:defRPr sz="2200">
                <a:latin typeface="+mn-lt"/>
              </a:defRPr>
            </a:lvl4pPr>
            <a:lvl5pPr marL="1028700" indent="-342900">
              <a:spcBef>
                <a:spcPts val="0"/>
              </a:spcBef>
              <a:spcAft>
                <a:spcPts val="8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A14F4-0CE7-440D-A9AD-AE6DF60A6C88}" type="datetime4">
              <a:rPr lang="en-US" smtClean="0"/>
              <a:t>March 10, 2026</a:t>
            </a:fld>
            <a:endParaRPr lang="en-US" dirty="0"/>
          </a:p>
        </p:txBody>
      </p:sp>
    </p:spTree>
    <p:extLst>
      <p:ext uri="{BB962C8B-B14F-4D97-AF65-F5344CB8AC3E}">
        <p14:creationId xmlns:p14="http://schemas.microsoft.com/office/powerpoint/2010/main" val="283350699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37402"/>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3" name="Column 1 Text">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297"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lumn 2 Text">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4237751" y="2085597"/>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lumn 3 Text">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7852205" y="2078951"/>
            <a:ext cx="3443756" cy="2986087"/>
          </a:xfrm>
          <a:prstGeom prst="rect">
            <a:avLst/>
          </a:prstGeom>
        </p:spPr>
        <p:txBody>
          <a:bodyPr/>
          <a:lstStyle>
            <a:lvl1pPr marL="0" indent="0">
              <a:spcBef>
                <a:spcPts val="0"/>
              </a:spcBef>
              <a:spcAft>
                <a:spcPts val="1200"/>
              </a:spcAft>
              <a:buClr>
                <a:schemeClr val="accent6"/>
              </a:buClr>
              <a:buFontTx/>
              <a:buNone/>
              <a:defRPr sz="2200">
                <a:solidFill>
                  <a:schemeClr val="tx1"/>
                </a:solidFill>
                <a:latin typeface="+mn-lt"/>
              </a:defRPr>
            </a:lvl1pPr>
            <a:lvl2pPr marL="284163" indent="-284163">
              <a:spcBef>
                <a:spcPts val="0"/>
              </a:spcBef>
              <a:spcAft>
                <a:spcPts val="600"/>
              </a:spcAft>
              <a:defRPr sz="2200">
                <a:latin typeface="+mn-lt"/>
              </a:defRPr>
            </a:lvl2pPr>
            <a:lvl3pPr marL="458788" indent="-223838">
              <a:spcBef>
                <a:spcPts val="0"/>
              </a:spcBef>
              <a:spcAft>
                <a:spcPts val="600"/>
              </a:spcAft>
              <a:buFont typeface="Arial" panose="020B0604020202020204" pitchFamily="34" charset="0"/>
              <a:buChar char="•"/>
              <a:defRPr sz="2200">
                <a:latin typeface="+mn-lt"/>
              </a:defRPr>
            </a:lvl3pPr>
            <a:lvl4pPr marL="684213" indent="-225425">
              <a:spcBef>
                <a:spcPts val="0"/>
              </a:spcBef>
              <a:spcAft>
                <a:spcPts val="600"/>
              </a:spcAft>
              <a:buClr>
                <a:schemeClr val="accent6"/>
              </a:buClr>
              <a:buFont typeface="System Font Regular"/>
              <a:buChar char="–"/>
              <a:tabLst/>
              <a:defRPr sz="2200">
                <a:latin typeface="+mn-lt"/>
              </a:defRPr>
            </a:lvl4pPr>
            <a:lvl5pPr marL="1373188" indent="-230188">
              <a:spcBef>
                <a:spcPts val="0"/>
              </a:spcBef>
              <a:spcAft>
                <a:spcPts val="600"/>
              </a:spcAft>
              <a:buClr>
                <a:schemeClr val="accent6"/>
              </a:buClr>
              <a:buSzPct val="100000"/>
              <a:buFont typeface="System Font Regular"/>
              <a:buChar char="–"/>
              <a:defRPr sz="2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D475-BD3D-4D8F-9C25-3936DE8BD1EA}" type="datetime4">
              <a:rPr lang="en-US" smtClean="0"/>
              <a:t>March 10, 2026</a:t>
            </a:fld>
            <a:endParaRPr lang="en-US" dirty="0"/>
          </a:p>
        </p:txBody>
      </p:sp>
    </p:spTree>
    <p:extLst>
      <p:ext uri="{BB962C8B-B14F-4D97-AF65-F5344CB8AC3E}">
        <p14:creationId xmlns:p14="http://schemas.microsoft.com/office/powerpoint/2010/main" val="340175927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70958"/>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8" name="Text Column 1">
            <a:extLst>
              <a:ext uri="{FF2B5EF4-FFF2-40B4-BE49-F238E27FC236}">
                <a16:creationId xmlns:a16="http://schemas.microsoft.com/office/drawing/2014/main" id="{52F0C1DF-6492-8445-A2F1-D57652FA6084}"/>
              </a:ext>
            </a:extLst>
          </p:cNvPr>
          <p:cNvSpPr>
            <a:spLocks noGrp="1"/>
          </p:cNvSpPr>
          <p:nvPr>
            <p:ph type="body" sz="quarter" idx="12" hasCustomPrompt="1"/>
          </p:nvPr>
        </p:nvSpPr>
        <p:spPr>
          <a:xfrm>
            <a:off x="623297" y="205204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Column 2">
            <a:extLst>
              <a:ext uri="{FF2B5EF4-FFF2-40B4-BE49-F238E27FC236}">
                <a16:creationId xmlns:a16="http://schemas.microsoft.com/office/drawing/2014/main" id="{52F0C1DF-6492-8445-A2F1-D57652FA6084}"/>
              </a:ext>
            </a:extLst>
          </p:cNvPr>
          <p:cNvSpPr>
            <a:spLocks noGrp="1"/>
          </p:cNvSpPr>
          <p:nvPr>
            <p:ph type="body" sz="quarter" idx="13" hasCustomPrompt="1"/>
          </p:nvPr>
        </p:nvSpPr>
        <p:spPr>
          <a:xfrm>
            <a:off x="3426979" y="2052041"/>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Column 3">
            <a:extLst>
              <a:ext uri="{FF2B5EF4-FFF2-40B4-BE49-F238E27FC236}">
                <a16:creationId xmlns:a16="http://schemas.microsoft.com/office/drawing/2014/main" id="{52F0C1DF-6492-8445-A2F1-D57652FA6084}"/>
              </a:ext>
            </a:extLst>
          </p:cNvPr>
          <p:cNvSpPr>
            <a:spLocks noGrp="1"/>
          </p:cNvSpPr>
          <p:nvPr>
            <p:ph type="body" sz="quarter" idx="14" hasCustomPrompt="1"/>
          </p:nvPr>
        </p:nvSpPr>
        <p:spPr>
          <a:xfrm>
            <a:off x="6230661" y="2048313"/>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Column 4">
            <a:extLst>
              <a:ext uri="{FF2B5EF4-FFF2-40B4-BE49-F238E27FC236}">
                <a16:creationId xmlns:a16="http://schemas.microsoft.com/office/drawing/2014/main" id="{52F0C1DF-6492-8445-A2F1-D57652FA6084}"/>
              </a:ext>
            </a:extLst>
          </p:cNvPr>
          <p:cNvSpPr>
            <a:spLocks noGrp="1"/>
          </p:cNvSpPr>
          <p:nvPr>
            <p:ph type="body" sz="quarter" idx="15" hasCustomPrompt="1"/>
          </p:nvPr>
        </p:nvSpPr>
        <p:spPr>
          <a:xfrm>
            <a:off x="9034343" y="2056886"/>
            <a:ext cx="2743200" cy="2986087"/>
          </a:xfrm>
          <a:prstGeom prst="rect">
            <a:avLst/>
          </a:prstGeom>
        </p:spPr>
        <p:txBody>
          <a:bodyPr/>
          <a:lstStyle>
            <a:lvl1pPr marL="0" indent="0">
              <a:spcBef>
                <a:spcPts val="0"/>
              </a:spcBef>
              <a:spcAft>
                <a:spcPts val="1200"/>
              </a:spcAft>
              <a:buClr>
                <a:schemeClr val="accent6"/>
              </a:buClr>
              <a:buFontTx/>
              <a:buNone/>
              <a:defRPr sz="2000">
                <a:solidFill>
                  <a:schemeClr val="tx1"/>
                </a:solidFill>
                <a:latin typeface="+mn-lt"/>
              </a:defRPr>
            </a:lvl1pPr>
            <a:lvl2pPr marL="344488" indent="-230188">
              <a:spcBef>
                <a:spcPts val="0"/>
              </a:spcBef>
              <a:spcAft>
                <a:spcPts val="600"/>
              </a:spcAft>
              <a:defRPr sz="2000">
                <a:latin typeface="+mn-lt"/>
              </a:defRPr>
            </a:lvl2pPr>
            <a:lvl3pPr marL="458788" indent="-228600">
              <a:spcBef>
                <a:spcPts val="0"/>
              </a:spcBef>
              <a:spcAft>
                <a:spcPts val="600"/>
              </a:spcAft>
              <a:buFont typeface="Arial" panose="020B0604020202020204" pitchFamily="34" charset="0"/>
              <a:buChar char="•"/>
              <a:defRPr sz="2000">
                <a:latin typeface="+mn-lt"/>
              </a:defRPr>
            </a:lvl3pPr>
            <a:lvl4pPr marL="569913" indent="-230188">
              <a:spcBef>
                <a:spcPts val="0"/>
              </a:spcBef>
              <a:spcAft>
                <a:spcPts val="600"/>
              </a:spcAft>
              <a:buClr>
                <a:schemeClr val="accent6"/>
              </a:buClr>
              <a:buFont typeface="System Font Regular"/>
              <a:buChar char="–"/>
              <a:tabLst/>
              <a:defRPr sz="2000">
                <a:latin typeface="+mn-lt"/>
              </a:defRPr>
            </a:lvl4pPr>
            <a:lvl5pPr marL="684213" indent="-225425">
              <a:spcBef>
                <a:spcPts val="0"/>
              </a:spcBef>
              <a:spcAft>
                <a:spcPts val="600"/>
              </a:spcAft>
              <a:buClr>
                <a:schemeClr val="accent6"/>
              </a:buClr>
              <a:buSzPct val="100000"/>
              <a:buFont typeface="System Font Regular"/>
              <a:buChar char="–"/>
              <a:defRPr sz="20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9B5D-6673-4FC7-A4F7-F32A14DBF67B}" type="datetime4">
              <a:rPr lang="en-US" smtClean="0"/>
              <a:t>March 10, 2026</a:t>
            </a:fld>
            <a:endParaRPr lang="en-US" dirty="0"/>
          </a:p>
        </p:txBody>
      </p:sp>
    </p:spTree>
    <p:extLst>
      <p:ext uri="{BB962C8B-B14F-4D97-AF65-F5344CB8AC3E}">
        <p14:creationId xmlns:p14="http://schemas.microsoft.com/office/powerpoint/2010/main" val="127908582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Text and Picture">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54180"/>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Column 1 Text">
            <a:extLst>
              <a:ext uri="{FF2B5EF4-FFF2-40B4-BE49-F238E27FC236}">
                <a16:creationId xmlns:a16="http://schemas.microsoft.com/office/drawing/2014/main" id="{52F0C1DF-6492-8445-A2F1-D57652FA6084}"/>
              </a:ext>
            </a:extLst>
          </p:cNvPr>
          <p:cNvSpPr>
            <a:spLocks noGrp="1"/>
          </p:cNvSpPr>
          <p:nvPr>
            <p:ph type="body" sz="quarter" idx="11"/>
          </p:nvPr>
        </p:nvSpPr>
        <p:spPr>
          <a:xfrm>
            <a:off x="623889" y="2040640"/>
            <a:ext cx="5248592" cy="2986087"/>
          </a:xfrm>
          <a:prstGeom prst="rect">
            <a:avLst/>
          </a:prstGeom>
        </p:spPr>
        <p:txBody>
          <a:bodyPr/>
          <a:lstStyle>
            <a:lvl1pPr marL="400050" indent="-342900">
              <a:spcBef>
                <a:spcPts val="0"/>
              </a:spcBef>
              <a:spcAft>
                <a:spcPts val="800"/>
              </a:spcAft>
              <a:buClr>
                <a:schemeClr val="accent6"/>
              </a:buClr>
              <a:buFont typeface="Wingdings" panose="05000000000000000000" pitchFamily="2" charset="2"/>
              <a:buChar char="§"/>
              <a:defRPr sz="2400">
                <a:solidFill>
                  <a:schemeClr val="tx1"/>
                </a:solidFill>
                <a:latin typeface="+mn-lt"/>
              </a:defRPr>
            </a:lvl1pPr>
            <a:lvl2pPr marL="685800" indent="-347472">
              <a:spcBef>
                <a:spcPts val="0"/>
              </a:spcBef>
              <a:spcAft>
                <a:spcPts val="800"/>
              </a:spcAft>
              <a:defRPr sz="2400">
                <a:latin typeface="+mn-lt"/>
              </a:defRPr>
            </a:lvl2pPr>
            <a:lvl3pPr marL="971550" indent="-280988">
              <a:spcBef>
                <a:spcPts val="0"/>
              </a:spcBef>
              <a:spcAft>
                <a:spcPts val="800"/>
              </a:spcAft>
              <a:buFont typeface="Arial" panose="020B0604020202020204" pitchFamily="34" charset="0"/>
              <a:buChar char="•"/>
              <a:defRPr sz="2400">
                <a:latin typeface="+mn-lt"/>
              </a:defRPr>
            </a:lvl3pPr>
            <a:lvl4pPr marL="1371600" indent="-400050">
              <a:spcBef>
                <a:spcPts val="0"/>
              </a:spcBef>
              <a:spcAft>
                <a:spcPts val="800"/>
              </a:spcAft>
              <a:buClr>
                <a:schemeClr val="accent6"/>
              </a:buClr>
              <a:buFont typeface="System Font Regular"/>
              <a:buChar char="–"/>
              <a:defRPr sz="2400">
                <a:latin typeface="+mn-lt"/>
              </a:defRPr>
            </a:lvl4pPr>
            <a:lvl5pPr marL="1714500" indent="-342900">
              <a:spcBef>
                <a:spcPts val="0"/>
              </a:spcBef>
              <a:spcAft>
                <a:spcPts val="800"/>
              </a:spcAft>
              <a:buClr>
                <a:schemeClr val="accent6"/>
              </a:buClr>
              <a:buSzPct val="100000"/>
              <a:buFont typeface="System Font Regular"/>
              <a:buChar cha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lumn 2 Picture">
            <a:extLst>
              <a:ext uri="{FF2B5EF4-FFF2-40B4-BE49-F238E27FC236}">
                <a16:creationId xmlns:a16="http://schemas.microsoft.com/office/drawing/2014/main" id="{FBAF9846-71DA-A44F-8AF9-87E1DDB943E1}"/>
              </a:ext>
            </a:extLst>
          </p:cNvPr>
          <p:cNvSpPr>
            <a:spLocks noGrp="1"/>
          </p:cNvSpPr>
          <p:nvPr>
            <p:ph type="pic" sz="quarter" idx="12"/>
          </p:nvPr>
        </p:nvSpPr>
        <p:spPr>
          <a:xfrm>
            <a:off x="6094413" y="2042457"/>
            <a:ext cx="5041900" cy="2987675"/>
          </a:xfrm>
          <a:prstGeom prst="rect">
            <a:avLst/>
          </a:prstGeom>
        </p:spPr>
        <p:txBody>
          <a:bodyPr anchor="ctr"/>
          <a:lstStyle>
            <a:lvl1pPr algn="ctr">
              <a:defRPr sz="1400"/>
            </a:lvl1pPr>
          </a:lstStyle>
          <a:p>
            <a:endParaRPr lang="en-US" dirty="0"/>
          </a:p>
        </p:txBody>
      </p:sp>
      <p:sp>
        <p:nvSpPr>
          <p:cNvPr id="12" name="Date Placeholder 3">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B010B-938C-4BD0-AF7C-9746274FFE3D}" type="datetime4">
              <a:rPr lang="en-US" smtClean="0"/>
              <a:t>March 10, 2026</a:t>
            </a:fld>
            <a:endParaRPr lang="en-US" dirty="0"/>
          </a:p>
        </p:txBody>
      </p:sp>
    </p:spTree>
    <p:extLst>
      <p:ext uri="{BB962C8B-B14F-4D97-AF65-F5344CB8AC3E}">
        <p14:creationId xmlns:p14="http://schemas.microsoft.com/office/powerpoint/2010/main" val="301814454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behind picture)"/>
          <p:cNvSpPr>
            <a:spLocks noGrp="1"/>
          </p:cNvSpPr>
          <p:nvPr>
            <p:ph type="title"/>
          </p:nvPr>
        </p:nvSpPr>
        <p:spPr/>
        <p:txBody>
          <a:bodyPr/>
          <a:lstStyle/>
          <a:p>
            <a:r>
              <a:rPr lang="en-US"/>
              <a:t>Click to edit Master title style</a:t>
            </a:r>
          </a:p>
        </p:txBody>
      </p:sp>
      <p:sp>
        <p:nvSpPr>
          <p:cNvPr id="7" name="Picture">
            <a:extLst>
              <a:ext uri="{FF2B5EF4-FFF2-40B4-BE49-F238E27FC236}">
                <a16:creationId xmlns:a16="http://schemas.microsoft.com/office/drawing/2014/main" id="{E8EA923E-BC71-C347-8E04-0810876CF682}"/>
              </a:ext>
            </a:extLst>
          </p:cNvPr>
          <p:cNvSpPr>
            <a:spLocks noGrp="1"/>
          </p:cNvSpPr>
          <p:nvPr>
            <p:ph type="pic" sz="quarter" idx="12"/>
          </p:nvPr>
        </p:nvSpPr>
        <p:spPr>
          <a:xfrm>
            <a:off x="623297" y="1371600"/>
            <a:ext cx="10938784" cy="4246879"/>
          </a:xfrm>
          <a:prstGeom prst="rect">
            <a:avLst/>
          </a:prstGeom>
        </p:spPr>
        <p:txBody>
          <a:bodyPr anchor="ctr"/>
          <a:lstStyle>
            <a:lvl1pPr algn="ctr">
              <a:defRPr sz="1400"/>
            </a:lvl1pPr>
          </a:lstStyle>
          <a:p>
            <a:endParaRPr lang="en-US" dirty="0"/>
          </a:p>
        </p:txBody>
      </p:sp>
      <p:sp>
        <p:nvSpPr>
          <p:cNvPr id="11" name="Date">
            <a:extLst>
              <a:ext uri="{FF2B5EF4-FFF2-40B4-BE49-F238E27FC236}">
                <a16:creationId xmlns:a16="http://schemas.microsoft.com/office/drawing/2014/main" id="{7E01E1C4-2C84-CE47-85DB-593C82C0EB68}"/>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F8423-1295-4128-9C08-61F5C8343238}" type="datetime4">
              <a:rPr lang="en-US" smtClean="0"/>
              <a:t>March 10, 2026</a:t>
            </a:fld>
            <a:endParaRPr lang="en-US" dirty="0"/>
          </a:p>
        </p:txBody>
      </p:sp>
    </p:spTree>
    <p:extLst>
      <p:ext uri="{BB962C8B-B14F-4D97-AF65-F5344CB8AC3E}">
        <p14:creationId xmlns:p14="http://schemas.microsoft.com/office/powerpoint/2010/main" val="116993593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paragraphs and bullet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F03EF72A-8772-7F43-9512-C4B063F665DB}"/>
              </a:ext>
            </a:extLst>
          </p:cNvPr>
          <p:cNvSpPr>
            <a:spLocks noGrp="1"/>
          </p:cNvSpPr>
          <p:nvPr>
            <p:ph type="title"/>
          </p:nvPr>
        </p:nvSpPr>
        <p:spPr>
          <a:xfrm>
            <a:off x="623297" y="1145791"/>
            <a:ext cx="10512425" cy="648915"/>
          </a:xfrm>
          <a:prstGeom prst="rect">
            <a:avLst/>
          </a:prstGeom>
        </p:spPr>
        <p:txBody>
          <a:bodyPr vert="horz" lIns="91440" tIns="45720" rIns="91440" bIns="45720" rtlCol="0" anchor="t">
            <a:normAutofit/>
          </a:bodyPr>
          <a:lstStyle>
            <a:lvl1pPr>
              <a:defRPr sz="3200"/>
            </a:lvl1pPr>
          </a:lstStyle>
          <a:p>
            <a:r>
              <a:rPr lang="en-US" dirty="0"/>
              <a:t>Click to edit Master title style</a:t>
            </a:r>
          </a:p>
        </p:txBody>
      </p:sp>
      <p:sp>
        <p:nvSpPr>
          <p:cNvPr id="10" name="Text Area 1">
            <a:extLst>
              <a:ext uri="{FF2B5EF4-FFF2-40B4-BE49-F238E27FC236}">
                <a16:creationId xmlns:a16="http://schemas.microsoft.com/office/drawing/2014/main" id="{52F0C1DF-6492-8445-A2F1-D57652FA6084}"/>
              </a:ext>
            </a:extLst>
          </p:cNvPr>
          <p:cNvSpPr>
            <a:spLocks noGrp="1"/>
          </p:cNvSpPr>
          <p:nvPr>
            <p:ph type="body" sz="quarter" idx="11" hasCustomPrompt="1"/>
          </p:nvPr>
        </p:nvSpPr>
        <p:spPr>
          <a:xfrm>
            <a:off x="623889" y="2032251"/>
            <a:ext cx="9602630" cy="2986087"/>
          </a:xfrm>
          <a:prstGeom prst="rect">
            <a:avLst/>
          </a:prstGeom>
        </p:spPr>
        <p:txBody>
          <a:bodyPr/>
          <a:lstStyle>
            <a:lvl1pPr marL="114300" indent="0">
              <a:spcBef>
                <a:spcPts val="0"/>
              </a:spcBef>
              <a:spcAft>
                <a:spcPts val="1200"/>
              </a:spcAft>
              <a:buClr>
                <a:schemeClr val="accent6"/>
              </a:buClr>
              <a:buFont typeface="Wingdings" panose="05000000000000000000" pitchFamily="2" charset="2"/>
              <a:buNone/>
              <a:defRPr sz="2400">
                <a:solidFill>
                  <a:schemeClr val="tx1"/>
                </a:solidFill>
                <a:latin typeface="+mn-lt"/>
              </a:defRPr>
            </a:lvl1pPr>
            <a:lvl2pPr marL="338328" indent="0">
              <a:spcBef>
                <a:spcPts val="0"/>
              </a:spcBef>
              <a:spcAft>
                <a:spcPts val="600"/>
              </a:spcAft>
              <a:buFontTx/>
              <a:buNone/>
              <a:defRPr sz="2200">
                <a:latin typeface="+mn-lt"/>
              </a:defRPr>
            </a:lvl2pPr>
            <a:lvl3pPr marL="676656" indent="0">
              <a:spcBef>
                <a:spcPts val="0"/>
              </a:spcBef>
              <a:spcAft>
                <a:spcPts val="600"/>
              </a:spcAft>
              <a:buFontTx/>
              <a:buNone/>
              <a:defRPr sz="2200">
                <a:latin typeface="+mn-lt"/>
              </a:defRPr>
            </a:lvl3pPr>
            <a:lvl4pPr marL="1133856" indent="0">
              <a:spcBef>
                <a:spcPts val="0"/>
              </a:spcBef>
              <a:spcAft>
                <a:spcPts val="600"/>
              </a:spcAft>
              <a:buClr>
                <a:schemeClr val="accent6"/>
              </a:buClr>
              <a:buFontTx/>
              <a:buNone/>
              <a:defRPr sz="2200">
                <a:latin typeface="+mn-lt"/>
              </a:defRPr>
            </a:lvl4pPr>
            <a:lvl5pPr marL="1481328" indent="0">
              <a:spcBef>
                <a:spcPts val="0"/>
              </a:spcBef>
              <a:spcAft>
                <a:spcPts val="600"/>
              </a:spcAft>
              <a:buClr>
                <a:schemeClr val="accent6"/>
              </a:buClr>
              <a:buSzPct val="100000"/>
              <a:buFontTx/>
              <a:buNone/>
              <a:defRPr sz="2200">
                <a:latin typeface="+mn-lt"/>
              </a:defRPr>
            </a:lvl5pPr>
          </a:lstStyle>
          <a:p>
            <a:pPr lvl="0"/>
            <a:r>
              <a:rPr lang="en-US" dirty="0"/>
              <a:t>Click to edit Master plain text styles</a:t>
            </a:r>
          </a:p>
        </p:txBody>
      </p:sp>
      <p:sp>
        <p:nvSpPr>
          <p:cNvPr id="12" name="Date">
            <a:extLst>
              <a:ext uri="{FF2B5EF4-FFF2-40B4-BE49-F238E27FC236}">
                <a16:creationId xmlns:a16="http://schemas.microsoft.com/office/drawing/2014/main" id="{0BF51A89-F001-FB42-93CF-822574F6627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4C82B-53BB-49C0-8529-67F839443334}" type="datetime4">
              <a:rPr lang="en-US" smtClean="0"/>
              <a:t>March 10, 2026</a:t>
            </a:fld>
            <a:endParaRPr lang="en-US" dirty="0"/>
          </a:p>
        </p:txBody>
      </p:sp>
    </p:spTree>
    <p:extLst>
      <p:ext uri="{BB962C8B-B14F-4D97-AF65-F5344CB8AC3E}">
        <p14:creationId xmlns:p14="http://schemas.microsoft.com/office/powerpoint/2010/main" val="28664591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2">
                <a:lumMod val="75000"/>
              </a:schemeClr>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878181"/>
      </p:ext>
    </p:extLst>
  </p:cSld>
  <p:clrMap bg1="lt1" tx1="dk1" bg2="lt2" tx2="dk2" accent1="accent1" accent2="accent2" accent3="accent3" accent4="accent4" accent5="accent5" accent6="accent6" hlink="hlink" folHlink="folHlink"/>
  <p:sldLayoutIdLst>
    <p:sldLayoutId id="2147483712" r:id="rId1"/>
    <p:sldLayoutId id="2147483731" r:id="rId2"/>
  </p:sldLayoutIdLst>
  <p:transition spd="slow">
    <p:fade/>
  </p:transition>
  <p:hf sldNum="0" hdr="0"/>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0F4FCDD2-5E10-224D-8C68-31BC1F67A43E}"/>
              </a:ext>
            </a:extLst>
          </p:cNvPr>
          <p:cNvSpPr>
            <a:spLocks noGrp="1"/>
          </p:cNvSpPr>
          <p:nvPr>
            <p:ph type="title"/>
          </p:nvPr>
        </p:nvSpPr>
        <p:spPr>
          <a:xfrm>
            <a:off x="623297" y="1136034"/>
            <a:ext cx="10794980" cy="648915"/>
          </a:xfrm>
          <a:prstGeom prst="rect">
            <a:avLst/>
          </a:prstGeom>
        </p:spPr>
        <p:txBody>
          <a:bodyPr vert="horz" lIns="91440" tIns="45720" rIns="91440" bIns="45720" rtlCol="0" anchor="t">
            <a:normAutofit/>
          </a:bodyPr>
          <a:lstStyle/>
          <a:p>
            <a:r>
              <a:rPr lang="en-US" dirty="0"/>
              <a:t>Click to edit Master title style</a:t>
            </a:r>
          </a:p>
        </p:txBody>
      </p:sp>
      <p:sp>
        <p:nvSpPr>
          <p:cNvPr id="7" name="Top bar"/>
          <p:cNvSpPr/>
          <p:nvPr/>
        </p:nvSpPr>
        <p:spPr>
          <a:xfrm>
            <a:off x="0" y="0"/>
            <a:ext cx="12188825" cy="728547"/>
          </a:xfrm>
          <a:prstGeom prst="rect">
            <a:avLst/>
          </a:prstGeom>
          <a:gradFill>
            <a:gsLst>
              <a:gs pos="23000">
                <a:schemeClr val="tx2">
                  <a:lumMod val="75000"/>
                </a:schemeClr>
              </a:gs>
              <a:gs pos="100000">
                <a:schemeClr val="accent4"/>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399" dirty="0"/>
          </a:p>
        </p:txBody>
      </p:sp>
      <p:sp>
        <p:nvSpPr>
          <p:cNvPr id="6" name="Slide Number Circle">
            <a:extLst>
              <a:ext uri="{FF2B5EF4-FFF2-40B4-BE49-F238E27FC236}">
                <a16:creationId xmlns:a16="http://schemas.microsoft.com/office/drawing/2014/main" id="{DC63F7F3-9642-BA4D-83B9-EB92AB17B872}"/>
              </a:ext>
            </a:extLst>
          </p:cNvPr>
          <p:cNvSpPr/>
          <p:nvPr userDrawn="1"/>
        </p:nvSpPr>
        <p:spPr>
          <a:xfrm>
            <a:off x="11613568" y="220765"/>
            <a:ext cx="307696" cy="3076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endParaRPr lang="en-US" sz="2487" dirty="0"/>
          </a:p>
        </p:txBody>
      </p:sp>
      <p:sp>
        <p:nvSpPr>
          <p:cNvPr id="8" name="Slide Number">
            <a:extLst>
              <a:ext uri="{FF2B5EF4-FFF2-40B4-BE49-F238E27FC236}">
                <a16:creationId xmlns:a16="http://schemas.microsoft.com/office/drawing/2014/main" id="{7B8C0E48-51A4-0042-B570-D9B72B6AACAE}"/>
              </a:ext>
            </a:extLst>
          </p:cNvPr>
          <p:cNvSpPr txBox="1"/>
          <p:nvPr userDrawn="1"/>
        </p:nvSpPr>
        <p:spPr>
          <a:xfrm>
            <a:off x="11565512" y="247655"/>
            <a:ext cx="403808" cy="253916"/>
          </a:xfrm>
          <a:prstGeom prst="rect">
            <a:avLst/>
          </a:prstGeom>
          <a:noFill/>
        </p:spPr>
        <p:txBody>
          <a:bodyPr wrap="square" rtlCol="0">
            <a:spAutoFit/>
          </a:bodyPr>
          <a:lstStyle/>
          <a:p>
            <a:pPr algn="ctr"/>
            <a:fld id="{A565D13D-210D-7741-99FD-FE938200C5BF}" type="slidenum">
              <a:rPr lang="en-US" sz="1050" b="1" smtClean="0">
                <a:solidFill>
                  <a:schemeClr val="bg1"/>
                </a:solidFill>
              </a:rPr>
              <a:t>‹#›</a:t>
            </a:fld>
            <a:endParaRPr lang="en-US" sz="1050" b="1" dirty="0">
              <a:solidFill>
                <a:schemeClr val="bg1"/>
              </a:solidFill>
            </a:endParaRPr>
          </a:p>
        </p:txBody>
      </p:sp>
      <p:sp>
        <p:nvSpPr>
          <p:cNvPr id="15" name="Date">
            <a:extLst>
              <a:ext uri="{FF2B5EF4-FFF2-40B4-BE49-F238E27FC236}">
                <a16:creationId xmlns:a16="http://schemas.microsoft.com/office/drawing/2014/main" id="{841C3474-27D8-8049-BB94-405BB23B8EED}"/>
              </a:ext>
            </a:extLst>
          </p:cNvPr>
          <p:cNvSpPr>
            <a:spLocks noGrp="1"/>
          </p:cNvSpPr>
          <p:nvPr>
            <p:ph type="dt" sz="half" idx="2"/>
          </p:nvPr>
        </p:nvSpPr>
        <p:spPr>
          <a:xfrm>
            <a:off x="6232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7F011-C873-4C3E-B563-159F3DEE9B17}" type="datetime4">
              <a:rPr lang="en-US" smtClean="0"/>
              <a:t>March 10, 2026</a:t>
            </a:fld>
            <a:endParaRPr lang="en-US" dirty="0"/>
          </a:p>
        </p:txBody>
      </p:sp>
      <p:pic>
        <p:nvPicPr>
          <p:cNvPr id="3" name="Picture 2" descr="Graphical user interface&#10;&#10;Description automatically generated with medium confidence">
            <a:extLst>
              <a:ext uri="{FF2B5EF4-FFF2-40B4-BE49-F238E27FC236}">
                <a16:creationId xmlns:a16="http://schemas.microsoft.com/office/drawing/2014/main" id="{4605063C-3227-4F51-A3BF-A1BEBBD95181}"/>
              </a:ext>
            </a:extLst>
          </p:cNvPr>
          <p:cNvPicPr>
            <a:picLocks noChangeAspect="1"/>
          </p:cNvPicPr>
          <p:nvPr userDrawn="1"/>
        </p:nvPicPr>
        <p:blipFill>
          <a:blip r:embed="rId12"/>
          <a:stretch>
            <a:fillRect/>
          </a:stretch>
        </p:blipFill>
        <p:spPr>
          <a:xfrm>
            <a:off x="9577160" y="5713237"/>
            <a:ext cx="2190256" cy="897108"/>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725" r:id="rId2"/>
    <p:sldLayoutId id="2147483727" r:id="rId3"/>
    <p:sldLayoutId id="2147483728" r:id="rId4"/>
    <p:sldLayoutId id="2147483724" r:id="rId5"/>
    <p:sldLayoutId id="2147483701" r:id="rId6"/>
    <p:sldLayoutId id="2147483726" r:id="rId7"/>
    <p:sldLayoutId id="2147483729" r:id="rId8"/>
    <p:sldLayoutId id="2147483730" r:id="rId9"/>
    <p:sldLayoutId id="2147483732" r:id="rId10"/>
  </p:sldLayoutIdLst>
  <p:transition spd="slow">
    <p:fade/>
  </p:transition>
  <p:hf sldNum="0" hdr="0"/>
  <p:txStyles>
    <p:titleStyle>
      <a:lvl1pPr algn="l" defTabSz="1218895" rtl="0" eaLnBrk="1" latinLnBrk="0" hangingPunct="1">
        <a:spcBef>
          <a:spcPct val="0"/>
        </a:spcBef>
        <a:buNone/>
        <a:defRPr sz="3466" kern="1200">
          <a:solidFill>
            <a:schemeClr val="accent6"/>
          </a:solidFill>
          <a:latin typeface="+mj-lt"/>
          <a:ea typeface="+mj-ea"/>
          <a:cs typeface="Arial" pitchFamily="34" charset="0"/>
        </a:defRPr>
      </a:lvl1pPr>
    </p:titleStyle>
    <p:bodyStyle>
      <a:lvl1pPr marL="0" indent="0" algn="l" defTabSz="1218895" rtl="0" eaLnBrk="1" latinLnBrk="0" hangingPunct="1">
        <a:spcBef>
          <a:spcPct val="20000"/>
        </a:spcBef>
        <a:buFont typeface="Arial" pitchFamily="34" charset="0"/>
        <a:buNone/>
        <a:defRPr sz="3732" b="0" kern="1200">
          <a:solidFill>
            <a:schemeClr val="accent6"/>
          </a:solidFill>
          <a:latin typeface="+mj-lt"/>
          <a:ea typeface="+mn-ea"/>
          <a:cs typeface="Arial" pitchFamily="34" charset="0"/>
        </a:defRPr>
      </a:lvl1pPr>
      <a:lvl2pPr marL="1066647" indent="-457200" algn="l" defTabSz="1218895" rtl="0" eaLnBrk="1" latinLnBrk="0" hangingPunct="1">
        <a:spcBef>
          <a:spcPct val="20000"/>
        </a:spcBef>
        <a:buClr>
          <a:schemeClr val="accent6"/>
        </a:buClr>
        <a:buFont typeface="Wingdings" pitchFamily="2" charset="2"/>
        <a:buChar char="§"/>
        <a:defRPr sz="2600" kern="1200">
          <a:solidFill>
            <a:schemeClr val="tx1"/>
          </a:solidFill>
          <a:latin typeface="+mj-lt"/>
          <a:ea typeface="+mn-ea"/>
          <a:cs typeface="Arial" pitchFamily="34" charset="0"/>
        </a:defRPr>
      </a:lvl2pPr>
      <a:lvl3pPr marL="1523619" indent="-304724" algn="l" defTabSz="1218895" rtl="0" eaLnBrk="1" latinLnBrk="0" hangingPunct="1">
        <a:spcBef>
          <a:spcPct val="20000"/>
        </a:spcBef>
        <a:buClr>
          <a:schemeClr val="accent6"/>
        </a:buClr>
        <a:buFont typeface="STIXGeneral-Regular" pitchFamily="2" charset="2"/>
        <a:buChar char="⎯"/>
        <a:defRPr sz="2600" kern="1200">
          <a:solidFill>
            <a:schemeClr val="tx1"/>
          </a:solidFill>
          <a:latin typeface="+mj-lt"/>
          <a:ea typeface="+mn-ea"/>
          <a:cs typeface="Arial" pitchFamily="34" charset="0"/>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Arial" pitchFamily="34" charset="0"/>
          <a:ea typeface="+mn-ea"/>
          <a:cs typeface="Arial"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99000">
              <a:schemeClr val="accent1"/>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6541"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AC15DEBB-6B49-4B1F-8632-16EA85B5C5EB}"/>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2808723325"/>
      </p:ext>
    </p:extLst>
  </p:cSld>
  <p:clrMap bg1="lt1" tx1="dk1" bg2="lt2" tx2="dk2" accent1="accent1" accent2="accent2" accent3="accent3" accent4="accent4" accent5="accent5" accent6="accent6" hlink="hlink" folHlink="folHlink"/>
  <p:sldLayoutIdLst>
    <p:sldLayoutId id="2147483717"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57000">
              <a:srgbClr val="B41B1A"/>
            </a:gs>
            <a:gs pos="0">
              <a:schemeClr val="accent3"/>
            </a:gs>
            <a:gs pos="99000">
              <a:schemeClr val="accent4"/>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37356" y="2691246"/>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12000"/>
          </a:blip>
          <a:stretch>
            <a:fillRect/>
          </a:stretch>
        </p:blipFill>
        <p:spPr>
          <a:xfrm>
            <a:off x="273658" y="0"/>
            <a:ext cx="1262655" cy="6858000"/>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4FD75CB0-EB81-4E5F-8AC2-C80D27CA74DA}"/>
              </a:ext>
            </a:extLst>
          </p:cNvPr>
          <p:cNvPicPr>
            <a:picLocks noChangeAspect="1"/>
          </p:cNvPicPr>
          <p:nvPr userDrawn="1"/>
        </p:nvPicPr>
        <p:blipFill>
          <a:blip r:embed="rId4"/>
          <a:stretch>
            <a:fillRect/>
          </a:stretch>
        </p:blipFill>
        <p:spPr>
          <a:xfrm>
            <a:off x="9589769" y="5695417"/>
            <a:ext cx="2165959" cy="731713"/>
          </a:xfrm>
          <a:prstGeom prst="rect">
            <a:avLst/>
          </a:prstGeom>
        </p:spPr>
      </p:pic>
    </p:spTree>
    <p:extLst>
      <p:ext uri="{BB962C8B-B14F-4D97-AF65-F5344CB8AC3E}">
        <p14:creationId xmlns:p14="http://schemas.microsoft.com/office/powerpoint/2010/main" val="1361985833"/>
      </p:ext>
    </p:extLst>
  </p:cSld>
  <p:clrMap bg1="lt1" tx1="dk1" bg2="lt2" tx2="dk2" accent1="accent1" accent2="accent2" accent3="accent3" accent4="accent4" accent5="accent5" accent6="accent6" hlink="hlink" folHlink="folHlink"/>
  <p:sldLayoutIdLst>
    <p:sldLayoutId id="2147483721" r:id="rId1"/>
  </p:sldLayoutIdLst>
  <p:transition spd="slow">
    <p:fade/>
  </p:transition>
  <p:hf sldNum="0" hdr="0"/>
  <p:txStyles>
    <p:titleStyle>
      <a:lvl1pPr algn="l" defTabSz="1218895" rtl="0" eaLnBrk="1" latinLnBrk="0" hangingPunct="1">
        <a:spcBef>
          <a:spcPct val="0"/>
        </a:spcBef>
        <a:buNone/>
        <a:defRPr sz="4200" b="0" i="0" kern="1200">
          <a:solidFill>
            <a:schemeClr val="bg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DDDCD3"/>
            </a:gs>
            <a:gs pos="99000">
              <a:srgbClr val="F8F6F0"/>
            </a:gs>
          </a:gsLst>
          <a:lin ang="0" scaled="0"/>
        </a:gra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2948120" y="2691240"/>
            <a:ext cx="8532178" cy="1143000"/>
          </a:xfrm>
          <a:prstGeom prst="rect">
            <a:avLst/>
          </a:prstGeom>
        </p:spPr>
        <p:txBody>
          <a:bodyPr vert="horz" lIns="91440" tIns="45720" rIns="91440" bIns="45720" rtlCol="0" anchor="ctr">
            <a:normAutofit/>
          </a:bodyPr>
          <a:lstStyle/>
          <a:p>
            <a:r>
              <a:rPr lang="en-US" dirty="0"/>
              <a:t>Click to edit Master title style</a:t>
            </a:r>
          </a:p>
        </p:txBody>
      </p:sp>
      <p:pic>
        <p:nvPicPr>
          <p:cNvPr id="4" name="Left Ribbon">
            <a:extLst>
              <a:ext uri="{FF2B5EF4-FFF2-40B4-BE49-F238E27FC236}">
                <a16:creationId xmlns:a16="http://schemas.microsoft.com/office/drawing/2014/main" id="{1E6D2DF8-A095-7041-8A98-EC9FC1876BA0}"/>
              </a:ext>
            </a:extLst>
          </p:cNvPr>
          <p:cNvPicPr>
            <a:picLocks noChangeAspect="1"/>
          </p:cNvPicPr>
          <p:nvPr userDrawn="1"/>
        </p:nvPicPr>
        <p:blipFill>
          <a:blip r:embed="rId3">
            <a:alphaModFix amt="26000"/>
          </a:blip>
          <a:stretch>
            <a:fillRect/>
          </a:stretch>
        </p:blipFill>
        <p:spPr>
          <a:xfrm>
            <a:off x="264780" y="0"/>
            <a:ext cx="1262655" cy="6858000"/>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CA5C4A6D-9093-4713-A9CA-F29D159C8602}"/>
              </a:ext>
            </a:extLst>
          </p:cNvPr>
          <p:cNvPicPr>
            <a:picLocks noChangeAspect="1"/>
          </p:cNvPicPr>
          <p:nvPr userDrawn="1"/>
        </p:nvPicPr>
        <p:blipFill>
          <a:blip r:embed="rId4"/>
          <a:stretch>
            <a:fillRect/>
          </a:stretch>
        </p:blipFill>
        <p:spPr>
          <a:xfrm>
            <a:off x="9577160" y="5713237"/>
            <a:ext cx="2190256" cy="897108"/>
          </a:xfrm>
          <a:prstGeom prst="rect">
            <a:avLst/>
          </a:prstGeom>
        </p:spPr>
      </p:pic>
    </p:spTree>
    <p:extLst>
      <p:ext uri="{BB962C8B-B14F-4D97-AF65-F5344CB8AC3E}">
        <p14:creationId xmlns:p14="http://schemas.microsoft.com/office/powerpoint/2010/main" val="3442442147"/>
      </p:ext>
    </p:extLst>
  </p:cSld>
  <p:clrMap bg1="lt1" tx1="dk1" bg2="lt2" tx2="dk2" accent1="accent1" accent2="accent2" accent3="accent3" accent4="accent4" accent5="accent5" accent6="accent6" hlink="hlink" folHlink="folHlink"/>
  <p:sldLayoutIdLst>
    <p:sldLayoutId id="2147483723" r:id="rId1"/>
  </p:sldLayoutIdLst>
  <p:transition spd="slow">
    <p:fade/>
  </p:transition>
  <p:hf sldNum="0" hdr="0"/>
  <p:txStyles>
    <p:titleStyle>
      <a:lvl1pPr algn="l" defTabSz="1218895" rtl="0" eaLnBrk="1" latinLnBrk="0" hangingPunct="1">
        <a:spcBef>
          <a:spcPct val="0"/>
        </a:spcBef>
        <a:buNone/>
        <a:defRPr sz="4200" b="0" i="0" kern="1200">
          <a:solidFill>
            <a:schemeClr val="accent1"/>
          </a:solidFill>
          <a:latin typeface="Arial" panose="020B0604020202020204" pitchFamily="34" charset="0"/>
          <a:ea typeface="+mj-ea"/>
          <a:cs typeface="Arial" pitchFamily="34" charset="0"/>
        </a:defRPr>
      </a:lvl1pPr>
    </p:titleStyle>
    <p:bodyStyle>
      <a:lvl1pPr marL="457086" indent="-457086" algn="l" defTabSz="1218895" rtl="0" eaLnBrk="1" latinLnBrk="0" hangingPunct="1">
        <a:spcBef>
          <a:spcPct val="20000"/>
        </a:spcBef>
        <a:buFont typeface="Arial"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nccc/ucsf.edu" TargetMode="External"/><Relationship Id="rId2" Type="http://schemas.openxmlformats.org/officeDocument/2006/relationships/hyperlink" Target="https://aidsetc.org/" TargetMode="External"/><Relationship Id="rId1" Type="http://schemas.openxmlformats.org/officeDocument/2006/relationships/slideLayout" Target="../slideLayouts/slideLayout10.xml"/><Relationship Id="rId4" Type="http://schemas.openxmlformats.org/officeDocument/2006/relationships/hyperlink" Target="http://www.hiv.uw.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1D727-79A9-1C46-9155-28B81A3889AE}"/>
              </a:ext>
            </a:extLst>
          </p:cNvPr>
          <p:cNvSpPr>
            <a:spLocks noGrp="1"/>
          </p:cNvSpPr>
          <p:nvPr>
            <p:ph type="ctrTitle"/>
          </p:nvPr>
        </p:nvSpPr>
        <p:spPr>
          <a:xfrm>
            <a:off x="866274" y="2209800"/>
            <a:ext cx="10732593" cy="838200"/>
          </a:xfrm>
        </p:spPr>
        <p:txBody>
          <a:bodyPr lIns="91440" tIns="45720" rIns="91440" bIns="45720" anchor="b">
            <a:noAutofit/>
          </a:bodyPr>
          <a:lstStyle/>
          <a:p>
            <a:r>
              <a:rPr lang="en-US" dirty="0">
                <a:latin typeface="Arial"/>
                <a:cs typeface="Arial"/>
              </a:rPr>
              <a:t>How Far We Have Come:</a:t>
            </a:r>
            <a:br>
              <a:rPr lang="en-US" dirty="0">
                <a:latin typeface="Arial"/>
                <a:cs typeface="Arial"/>
              </a:rPr>
            </a:br>
            <a:r>
              <a:rPr lang="en-US" dirty="0">
                <a:latin typeface="Arial"/>
                <a:cs typeface="Arial"/>
              </a:rPr>
              <a:t>Reflections on a Career in HIV Care</a:t>
            </a:r>
            <a:br>
              <a:rPr lang="en-US" dirty="0">
                <a:latin typeface="Arial"/>
                <a:cs typeface="Arial"/>
              </a:rPr>
            </a:br>
            <a:endParaRPr lang="en-US" dirty="0"/>
          </a:p>
        </p:txBody>
      </p:sp>
      <p:sp>
        <p:nvSpPr>
          <p:cNvPr id="6" name="Text Placeholder 5">
            <a:extLst>
              <a:ext uri="{FF2B5EF4-FFF2-40B4-BE49-F238E27FC236}">
                <a16:creationId xmlns:a16="http://schemas.microsoft.com/office/drawing/2014/main" id="{CA66E6BF-13E8-6E42-B8E3-9C187F839A43}"/>
              </a:ext>
            </a:extLst>
          </p:cNvPr>
          <p:cNvSpPr>
            <a:spLocks noGrp="1"/>
          </p:cNvSpPr>
          <p:nvPr>
            <p:ph type="body" sz="quarter" idx="10"/>
          </p:nvPr>
        </p:nvSpPr>
        <p:spPr>
          <a:xfrm>
            <a:off x="2948376" y="4267200"/>
            <a:ext cx="8386373" cy="1104900"/>
          </a:xfrm>
        </p:spPr>
        <p:txBody>
          <a:bodyPr/>
          <a:lstStyle/>
          <a:p>
            <a:r>
              <a:rPr lang="en-US" sz="2800" dirty="0"/>
              <a:t>Ernie-Paul Barrette, MD, FIDSA, FACP</a:t>
            </a:r>
          </a:p>
          <a:p>
            <a:r>
              <a:rPr lang="en-US" sz="2800" dirty="0"/>
              <a:t>Professor of Medicine</a:t>
            </a:r>
          </a:p>
          <a:p>
            <a:r>
              <a:rPr lang="en-US" sz="2800" dirty="0"/>
              <a:t>Division of Infectious Diseases</a:t>
            </a:r>
          </a:p>
          <a:p>
            <a:r>
              <a:rPr lang="en-US" sz="2800" dirty="0"/>
              <a:t>Washington University School of Medicine</a:t>
            </a:r>
          </a:p>
          <a:p>
            <a:endParaRPr lang="en-US" dirty="0"/>
          </a:p>
          <a:p>
            <a:r>
              <a:rPr lang="en-US" dirty="0"/>
              <a:t>Southeast AETC </a:t>
            </a:r>
          </a:p>
        </p:txBody>
      </p:sp>
    </p:spTree>
    <p:extLst>
      <p:ext uri="{BB962C8B-B14F-4D97-AF65-F5344CB8AC3E}">
        <p14:creationId xmlns:p14="http://schemas.microsoft.com/office/powerpoint/2010/main" val="2546582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5BCBA1-70C7-EDC7-081F-318A68770819}"/>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748D2D12-DB8E-41D2-BFA6-2A8571F48188}"/>
              </a:ext>
            </a:extLst>
          </p:cNvPr>
          <p:cNvPicPr>
            <a:picLocks noChangeAspect="1"/>
          </p:cNvPicPr>
          <p:nvPr/>
        </p:nvPicPr>
        <p:blipFill>
          <a:blip r:embed="rId2"/>
          <a:stretch>
            <a:fillRect/>
          </a:stretch>
        </p:blipFill>
        <p:spPr>
          <a:xfrm>
            <a:off x="3531829" y="1046679"/>
            <a:ext cx="5125165" cy="4601217"/>
          </a:xfrm>
          <a:prstGeom prst="rect">
            <a:avLst/>
          </a:prstGeom>
        </p:spPr>
      </p:pic>
      <p:pic>
        <p:nvPicPr>
          <p:cNvPr id="8" name="Picture 7">
            <a:extLst>
              <a:ext uri="{FF2B5EF4-FFF2-40B4-BE49-F238E27FC236}">
                <a16:creationId xmlns:a16="http://schemas.microsoft.com/office/drawing/2014/main" id="{0BE276DB-E7C4-4E13-0D05-2869F5A7DA11}"/>
              </a:ext>
            </a:extLst>
          </p:cNvPr>
          <p:cNvPicPr>
            <a:picLocks noChangeAspect="1"/>
          </p:cNvPicPr>
          <p:nvPr/>
        </p:nvPicPr>
        <p:blipFill>
          <a:blip r:embed="rId2"/>
          <a:stretch>
            <a:fillRect/>
          </a:stretch>
        </p:blipFill>
        <p:spPr>
          <a:xfrm>
            <a:off x="3531830" y="1128391"/>
            <a:ext cx="5125165" cy="4601217"/>
          </a:xfrm>
          <a:prstGeom prst="rect">
            <a:avLst/>
          </a:prstGeom>
        </p:spPr>
      </p:pic>
    </p:spTree>
    <p:extLst>
      <p:ext uri="{BB962C8B-B14F-4D97-AF65-F5344CB8AC3E}">
        <p14:creationId xmlns:p14="http://schemas.microsoft.com/office/powerpoint/2010/main" val="11316304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FAE4-0DDB-DA3D-61E3-20201B70D71F}"/>
              </a:ext>
            </a:extLst>
          </p:cNvPr>
          <p:cNvSpPr>
            <a:spLocks noGrp="1"/>
          </p:cNvSpPr>
          <p:nvPr>
            <p:ph type="title"/>
          </p:nvPr>
        </p:nvSpPr>
        <p:spPr/>
        <p:txBody>
          <a:bodyPr/>
          <a:lstStyle/>
          <a:p>
            <a:r>
              <a:rPr lang="en-US" dirty="0"/>
              <a:t>Premarital HIV Testing</a:t>
            </a:r>
          </a:p>
        </p:txBody>
      </p:sp>
      <p:sp>
        <p:nvSpPr>
          <p:cNvPr id="3" name="Text Placeholder 2">
            <a:extLst>
              <a:ext uri="{FF2B5EF4-FFF2-40B4-BE49-F238E27FC236}">
                <a16:creationId xmlns:a16="http://schemas.microsoft.com/office/drawing/2014/main" id="{933EEBE8-8C1E-062E-1E1D-E3E9EA5EC382}"/>
              </a:ext>
            </a:extLst>
          </p:cNvPr>
          <p:cNvSpPr>
            <a:spLocks noGrp="1"/>
          </p:cNvSpPr>
          <p:nvPr>
            <p:ph type="body" sz="quarter" idx="11"/>
          </p:nvPr>
        </p:nvSpPr>
        <p:spPr>
          <a:xfrm>
            <a:off x="623890" y="1935957"/>
            <a:ext cx="10512424" cy="3875364"/>
          </a:xfrm>
        </p:spPr>
        <p:txBody>
          <a:bodyPr/>
          <a:lstStyle/>
          <a:p>
            <a:pPr marL="690377" indent="-342900">
              <a:buFont typeface="Arial" panose="020B0604020202020204" pitchFamily="34" charset="0"/>
              <a:buChar char="•"/>
            </a:pPr>
            <a:r>
              <a:rPr lang="en-US" dirty="0"/>
              <a:t>Illinois and Louisiana adopted mandatory HIV testing</a:t>
            </a:r>
          </a:p>
          <a:p>
            <a:pPr marL="690377" indent="-342900">
              <a:buFont typeface="Arial" panose="020B0604020202020204" pitchFamily="34" charset="0"/>
              <a:buChar char="•"/>
            </a:pPr>
            <a:r>
              <a:rPr lang="en-US" dirty="0"/>
              <a:t>Illinois:  1/1/1988, repealed 9/1989</a:t>
            </a:r>
          </a:p>
          <a:p>
            <a:pPr marL="690377" indent="-342900">
              <a:buFont typeface="Arial" panose="020B0604020202020204" pitchFamily="34" charset="0"/>
              <a:buChar char="•"/>
            </a:pPr>
            <a:r>
              <a:rPr lang="en-US" dirty="0"/>
              <a:t>HIV Elisa:  sensitivity 99%,  specificity  99.8%</a:t>
            </a:r>
          </a:p>
          <a:p>
            <a:pPr marL="690377" indent="-342900">
              <a:buFont typeface="Arial" panose="020B0604020202020204" pitchFamily="34" charset="0"/>
              <a:buChar char="•"/>
            </a:pPr>
            <a:r>
              <a:rPr lang="en-US" dirty="0"/>
              <a:t>Estimated &lt;15% positive test results were true positive</a:t>
            </a:r>
          </a:p>
          <a:p>
            <a:pPr marL="690377" indent="-342900">
              <a:buFont typeface="Arial" panose="020B0604020202020204" pitchFamily="34" charset="0"/>
              <a:buChar char="•"/>
            </a:pPr>
            <a:r>
              <a:rPr lang="en-US" dirty="0"/>
              <a:t>Licenses in Illinois dropped 14% and increased in IN, MO, WI</a:t>
            </a:r>
          </a:p>
          <a:p>
            <a:pPr marL="0"/>
            <a:r>
              <a:rPr lang="en-US" sz="1800" dirty="0"/>
              <a:t>			</a:t>
            </a:r>
          </a:p>
          <a:p>
            <a:pPr marL="0"/>
            <a:r>
              <a:rPr lang="en-US" sz="1800" dirty="0"/>
              <a:t>					Pub Health and Law 1991;81:650</a:t>
            </a:r>
          </a:p>
          <a:p>
            <a:pPr marL="0"/>
            <a:r>
              <a:rPr lang="en-US" sz="1800" dirty="0"/>
              <a:t>					JAMA 1987;258:1757 </a:t>
            </a:r>
          </a:p>
          <a:p>
            <a:endParaRPr lang="en-US" dirty="0"/>
          </a:p>
        </p:txBody>
      </p:sp>
      <p:sp>
        <p:nvSpPr>
          <p:cNvPr id="4" name="Date Placeholder 3">
            <a:extLst>
              <a:ext uri="{FF2B5EF4-FFF2-40B4-BE49-F238E27FC236}">
                <a16:creationId xmlns:a16="http://schemas.microsoft.com/office/drawing/2014/main" id="{893D3F98-9C1B-D980-25B5-11F116097977}"/>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13098928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09E633-211B-034F-DCA4-AE6B8D37EF88}"/>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2AB08AB6-C1B5-EC5E-BF90-25EF3C25219D}"/>
              </a:ext>
            </a:extLst>
          </p:cNvPr>
          <p:cNvPicPr>
            <a:picLocks noChangeAspect="1"/>
          </p:cNvPicPr>
          <p:nvPr/>
        </p:nvPicPr>
        <p:blipFill>
          <a:blip r:embed="rId2"/>
          <a:stretch>
            <a:fillRect/>
          </a:stretch>
        </p:blipFill>
        <p:spPr>
          <a:xfrm>
            <a:off x="623296" y="1371136"/>
            <a:ext cx="11113071" cy="3264068"/>
          </a:xfrm>
          <a:prstGeom prst="rect">
            <a:avLst/>
          </a:prstGeom>
        </p:spPr>
      </p:pic>
    </p:spTree>
    <p:extLst>
      <p:ext uri="{BB962C8B-B14F-4D97-AF65-F5344CB8AC3E}">
        <p14:creationId xmlns:p14="http://schemas.microsoft.com/office/powerpoint/2010/main" val="253136653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D00224-1324-88AC-8E36-09D4A114ABFC}"/>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6FF028DA-4E39-17BD-46A1-60B4D635546E}"/>
              </a:ext>
            </a:extLst>
          </p:cNvPr>
          <p:cNvPicPr>
            <a:picLocks noChangeAspect="1"/>
          </p:cNvPicPr>
          <p:nvPr/>
        </p:nvPicPr>
        <p:blipFill>
          <a:blip r:embed="rId2"/>
          <a:stretch>
            <a:fillRect/>
          </a:stretch>
        </p:blipFill>
        <p:spPr>
          <a:xfrm>
            <a:off x="6094412" y="1046679"/>
            <a:ext cx="5525271" cy="4372585"/>
          </a:xfrm>
          <a:prstGeom prst="rect">
            <a:avLst/>
          </a:prstGeom>
        </p:spPr>
      </p:pic>
      <p:pic>
        <p:nvPicPr>
          <p:cNvPr id="8" name="Picture 7">
            <a:extLst>
              <a:ext uri="{FF2B5EF4-FFF2-40B4-BE49-F238E27FC236}">
                <a16:creationId xmlns:a16="http://schemas.microsoft.com/office/drawing/2014/main" id="{278B2EE2-97F2-7E2C-EAF2-469A39C95B85}"/>
              </a:ext>
            </a:extLst>
          </p:cNvPr>
          <p:cNvPicPr>
            <a:picLocks noChangeAspect="1"/>
          </p:cNvPicPr>
          <p:nvPr/>
        </p:nvPicPr>
        <p:blipFill>
          <a:blip r:embed="rId3"/>
          <a:stretch>
            <a:fillRect/>
          </a:stretch>
        </p:blipFill>
        <p:spPr>
          <a:xfrm>
            <a:off x="726755" y="1046679"/>
            <a:ext cx="4582164" cy="4420217"/>
          </a:xfrm>
          <a:prstGeom prst="rect">
            <a:avLst/>
          </a:prstGeom>
        </p:spPr>
      </p:pic>
    </p:spTree>
    <p:extLst>
      <p:ext uri="{BB962C8B-B14F-4D97-AF65-F5344CB8AC3E}">
        <p14:creationId xmlns:p14="http://schemas.microsoft.com/office/powerpoint/2010/main" val="4272706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775A09-20BA-85C5-2011-23CA36963944}"/>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Picture 2" descr="Focusing on persons 25 to 44 years old emphasizes the importance of HIV disease among causes of death. Compared with rates among other age groups, the rate of death due to HIV disease is relatively high in this age group, but rates of death due to other causes are relatively low.  &#10;HIV disease was the leading cause of death among persons 25 to 44 years old in 1994 and 1995. In 1995, HIV disease caused about 32,000 deaths, or 20% of all deaths in this age group (based on ICD-10 rules for selecting the underlying cause of death). The rank of HIV disease fell to 5th place from 1997 through 2000, and to 6th place from 2001 through 2006. In 2006, HIV disease caused about 5,000 deaths, or 4% of all deaths in this age group.">
            <a:extLst>
              <a:ext uri="{FF2B5EF4-FFF2-40B4-BE49-F238E27FC236}">
                <a16:creationId xmlns:a16="http://schemas.microsoft.com/office/drawing/2014/main" id="{4BEA041B-5FA1-709E-2A69-C1405C116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45" y="684929"/>
            <a:ext cx="8178796" cy="613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94167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D19108-1A7B-23E7-F174-CB86FD3C0ED4}"/>
              </a:ext>
            </a:extLst>
          </p:cNvPr>
          <p:cNvSpPr>
            <a:spLocks noGrp="1"/>
          </p:cNvSpPr>
          <p:nvPr>
            <p:ph type="body" sz="quarter" idx="11"/>
          </p:nvPr>
        </p:nvSpPr>
        <p:spPr>
          <a:xfrm>
            <a:off x="623890" y="2422520"/>
            <a:ext cx="10512424" cy="3933833"/>
          </a:xfrm>
        </p:spPr>
        <p:txBody>
          <a:bodyPr/>
          <a:lstStyle/>
          <a:p>
            <a:r>
              <a:rPr lang="en-US" dirty="0">
                <a:solidFill>
                  <a:srgbClr val="222222"/>
                </a:solidFill>
              </a:rPr>
              <a:t>Debate on how to use the NRTI’s</a:t>
            </a:r>
          </a:p>
          <a:p>
            <a:r>
              <a:rPr lang="en-US" dirty="0">
                <a:solidFill>
                  <a:srgbClr val="222222"/>
                </a:solidFill>
              </a:rPr>
              <a:t>Sequential or in combination</a:t>
            </a:r>
          </a:p>
          <a:p>
            <a:r>
              <a:rPr lang="en-US" dirty="0">
                <a:solidFill>
                  <a:srgbClr val="222222"/>
                </a:solidFill>
              </a:rPr>
              <a:t>Adverse effects:  severe anemia, pancreatitis, lactic acidosis</a:t>
            </a:r>
          </a:p>
          <a:p>
            <a:endParaRPr lang="en-US" dirty="0">
              <a:solidFill>
                <a:srgbClr val="222222"/>
              </a:solidFill>
            </a:endParaRPr>
          </a:p>
          <a:p>
            <a:r>
              <a:rPr lang="en-US" dirty="0">
                <a:solidFill>
                  <a:srgbClr val="222222"/>
                </a:solidFill>
              </a:rPr>
              <a:t>ACTG 0175:  	AZT vs </a:t>
            </a:r>
          </a:p>
          <a:p>
            <a:r>
              <a:rPr lang="en-US" dirty="0">
                <a:solidFill>
                  <a:srgbClr val="222222"/>
                </a:solidFill>
              </a:rPr>
              <a:t>		AZT + ddI vs	</a:t>
            </a:r>
          </a:p>
          <a:p>
            <a:r>
              <a:rPr lang="en-US" dirty="0">
                <a:solidFill>
                  <a:srgbClr val="222222"/>
                </a:solidFill>
              </a:rPr>
              <a:t>		AZT + ddC</a:t>
            </a:r>
          </a:p>
          <a:p>
            <a:endParaRPr lang="en-US" dirty="0">
              <a:solidFill>
                <a:schemeClr val="bg1"/>
              </a:solidFill>
            </a:endParaRPr>
          </a:p>
        </p:txBody>
      </p:sp>
      <p:sp>
        <p:nvSpPr>
          <p:cNvPr id="4" name="Date Placeholder 3">
            <a:extLst>
              <a:ext uri="{FF2B5EF4-FFF2-40B4-BE49-F238E27FC236}">
                <a16:creationId xmlns:a16="http://schemas.microsoft.com/office/drawing/2014/main" id="{D1333B3F-5792-660D-B230-07A18EF2733E}"/>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AED509C8-F3FA-D750-0E79-A8AD451ACCBF}"/>
              </a:ext>
            </a:extLst>
          </p:cNvPr>
          <p:cNvPicPr>
            <a:picLocks noGrp="1" noChangeAspect="1"/>
          </p:cNvPicPr>
          <p:nvPr>
            <p:ph idx="1"/>
          </p:nvPr>
        </p:nvPicPr>
        <p:blipFill>
          <a:blip r:embed="rId2"/>
          <a:stretch>
            <a:fillRect/>
          </a:stretch>
        </p:blipFill>
        <p:spPr>
          <a:xfrm>
            <a:off x="499471" y="136521"/>
            <a:ext cx="8623300" cy="2286000"/>
          </a:xfrm>
          <a:prstGeom prst="rect">
            <a:avLst/>
          </a:prstGeom>
        </p:spPr>
      </p:pic>
    </p:spTree>
    <p:extLst>
      <p:ext uri="{BB962C8B-B14F-4D97-AF65-F5344CB8AC3E}">
        <p14:creationId xmlns:p14="http://schemas.microsoft.com/office/powerpoint/2010/main" val="332494356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D1DA0-204E-FCFF-E2E6-F70CE8736F59}"/>
              </a:ext>
            </a:extLst>
          </p:cNvPr>
          <p:cNvSpPr>
            <a:spLocks noGrp="1"/>
          </p:cNvSpPr>
          <p:nvPr>
            <p:ph type="body" sz="quarter" idx="11"/>
          </p:nvPr>
        </p:nvSpPr>
        <p:spPr>
          <a:xfrm>
            <a:off x="623890" y="2555082"/>
            <a:ext cx="10512424" cy="3683793"/>
          </a:xfrm>
        </p:spPr>
        <p:txBody>
          <a:bodyPr/>
          <a:lstStyle/>
          <a:p>
            <a:pPr marL="690377" indent="-342900">
              <a:buFont typeface="Arial" panose="020B0604020202020204" pitchFamily="34" charset="0"/>
              <a:buChar char="•"/>
            </a:pPr>
            <a:r>
              <a:rPr lang="en-US" dirty="0"/>
              <a:t>1995:  First protease inhibitor approved</a:t>
            </a:r>
          </a:p>
          <a:p>
            <a:pPr marL="690377" indent="-342900">
              <a:buFont typeface="Arial" panose="020B0604020202020204" pitchFamily="34" charset="0"/>
              <a:buChar char="•"/>
            </a:pPr>
            <a:r>
              <a:rPr lang="en-US" dirty="0"/>
              <a:t>1996:  First non-nucleoside reverse transcriptase inhibitor approved</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r>
              <a:rPr lang="en-US" dirty="0"/>
              <a:t>HAART:  Combination of PI or NNRTI and two NRTI’s</a:t>
            </a:r>
          </a:p>
          <a:p>
            <a:pPr marL="690377" indent="-342900">
              <a:buFont typeface="Arial" panose="020B0604020202020204" pitchFamily="34" charset="0"/>
              <a:buChar char="•"/>
            </a:pPr>
            <a:r>
              <a:rPr lang="en-US" dirty="0"/>
              <a:t>1996: FDA approves viral load test</a:t>
            </a:r>
          </a:p>
          <a:p>
            <a:pPr marL="690377" indent="-342900">
              <a:buFont typeface="Arial" panose="020B0604020202020204" pitchFamily="34" charset="0"/>
              <a:buChar char="•"/>
            </a:pPr>
            <a:r>
              <a:rPr lang="en-US" dirty="0"/>
              <a:t>1998:  Genotype approved</a:t>
            </a:r>
          </a:p>
          <a:p>
            <a:endParaRPr lang="en-US" dirty="0"/>
          </a:p>
        </p:txBody>
      </p:sp>
      <p:sp>
        <p:nvSpPr>
          <p:cNvPr id="4" name="Date Placeholder 3">
            <a:extLst>
              <a:ext uri="{FF2B5EF4-FFF2-40B4-BE49-F238E27FC236}">
                <a16:creationId xmlns:a16="http://schemas.microsoft.com/office/drawing/2014/main" id="{6F0F084C-94B0-7596-220B-150A60588CC3}"/>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F4458E05-8A0E-8260-9591-F45B71AC73E1}"/>
              </a:ext>
            </a:extLst>
          </p:cNvPr>
          <p:cNvPicPr>
            <a:picLocks noChangeAspect="1"/>
          </p:cNvPicPr>
          <p:nvPr/>
        </p:nvPicPr>
        <p:blipFill>
          <a:blip r:embed="rId2"/>
          <a:stretch>
            <a:fillRect/>
          </a:stretch>
        </p:blipFill>
        <p:spPr>
          <a:xfrm>
            <a:off x="321197" y="850082"/>
            <a:ext cx="10197552" cy="1371600"/>
          </a:xfrm>
          <a:prstGeom prst="rect">
            <a:avLst/>
          </a:prstGeom>
        </p:spPr>
      </p:pic>
    </p:spTree>
    <p:extLst>
      <p:ext uri="{BB962C8B-B14F-4D97-AF65-F5344CB8AC3E}">
        <p14:creationId xmlns:p14="http://schemas.microsoft.com/office/powerpoint/2010/main" val="410105554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CFDE0-92E7-A70D-51EC-897148EAE380}"/>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AZT 300 mg bid				2 pills</a:t>
            </a:r>
          </a:p>
          <a:p>
            <a:pPr marL="690377" indent="-342900">
              <a:buFont typeface="Arial" panose="020B0604020202020204" pitchFamily="34" charset="0"/>
              <a:buChar char="•"/>
            </a:pPr>
            <a:r>
              <a:rPr lang="en-US" dirty="0"/>
              <a:t>ddI 200 mg bid		without food	2 pills</a:t>
            </a:r>
          </a:p>
          <a:p>
            <a:pPr marL="690377" indent="-342900">
              <a:buFont typeface="Arial" panose="020B0604020202020204" pitchFamily="34" charset="0"/>
              <a:buChar char="•"/>
            </a:pPr>
            <a:r>
              <a:rPr lang="en-US" dirty="0"/>
              <a:t>Saquinavir 1,200 mg tid 	with food 	18 pills</a:t>
            </a:r>
          </a:p>
        </p:txBody>
      </p:sp>
      <p:sp>
        <p:nvSpPr>
          <p:cNvPr id="4" name="Date Placeholder 3">
            <a:extLst>
              <a:ext uri="{FF2B5EF4-FFF2-40B4-BE49-F238E27FC236}">
                <a16:creationId xmlns:a16="http://schemas.microsoft.com/office/drawing/2014/main" id="{7D90C4CC-F131-171B-A944-F43E45CDE6DA}"/>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39272731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579B6-54BE-717A-B2E1-76ABBC17D453}"/>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B34B2245-C843-3495-5F6F-729C11416ED6}"/>
              </a:ext>
            </a:extLst>
          </p:cNvPr>
          <p:cNvPicPr>
            <a:picLocks noGrp="1" noChangeAspect="1"/>
          </p:cNvPicPr>
          <p:nvPr>
            <p:ph idx="1"/>
          </p:nvPr>
        </p:nvPicPr>
        <p:blipFill>
          <a:blip r:embed="rId2"/>
          <a:stretch>
            <a:fillRect/>
          </a:stretch>
        </p:blipFill>
        <p:spPr>
          <a:xfrm>
            <a:off x="4076700" y="1552575"/>
            <a:ext cx="3295650" cy="3752850"/>
          </a:xfrm>
          <a:prstGeom prst="rect">
            <a:avLst/>
          </a:prstGeom>
        </p:spPr>
      </p:pic>
    </p:spTree>
    <p:extLst>
      <p:ext uri="{BB962C8B-B14F-4D97-AF65-F5344CB8AC3E}">
        <p14:creationId xmlns:p14="http://schemas.microsoft.com/office/powerpoint/2010/main" val="320295286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F83E-7B5C-14BB-C129-10CA3926E00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803E456-62D5-DA50-A409-4B3C5B7295B7}"/>
              </a:ext>
            </a:extLst>
          </p:cNvPr>
          <p:cNvSpPr>
            <a:spLocks noGrp="1"/>
          </p:cNvSpPr>
          <p:nvPr>
            <p:ph type="body" sz="quarter" idx="11"/>
          </p:nvPr>
        </p:nvSpPr>
        <p:spPr/>
        <p:txBody>
          <a:bodyPr/>
          <a:lstStyle/>
          <a:p>
            <a:endParaRPr lang="en-US" dirty="0"/>
          </a:p>
        </p:txBody>
      </p:sp>
      <p:sp>
        <p:nvSpPr>
          <p:cNvPr id="4" name="Date Placeholder 3">
            <a:extLst>
              <a:ext uri="{FF2B5EF4-FFF2-40B4-BE49-F238E27FC236}">
                <a16:creationId xmlns:a16="http://schemas.microsoft.com/office/drawing/2014/main" id="{F78E1C7C-4265-01B3-0FFA-21611429D190}"/>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56C2E7EC-D22D-76F3-C294-DE750724012E}"/>
              </a:ext>
            </a:extLst>
          </p:cNvPr>
          <p:cNvPicPr>
            <a:picLocks noChangeAspect="1"/>
          </p:cNvPicPr>
          <p:nvPr/>
        </p:nvPicPr>
        <p:blipFill>
          <a:blip r:embed="rId2"/>
          <a:stretch>
            <a:fillRect/>
          </a:stretch>
        </p:blipFill>
        <p:spPr>
          <a:xfrm>
            <a:off x="722832" y="778196"/>
            <a:ext cx="9186973" cy="5760720"/>
          </a:xfrm>
          <a:prstGeom prst="rect">
            <a:avLst/>
          </a:prstGeom>
        </p:spPr>
      </p:pic>
    </p:spTree>
    <p:extLst>
      <p:ext uri="{BB962C8B-B14F-4D97-AF65-F5344CB8AC3E}">
        <p14:creationId xmlns:p14="http://schemas.microsoft.com/office/powerpoint/2010/main" val="342699763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10,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7120" indent="-304747" defTabSz="1218987">
              <a:buClr>
                <a:srgbClr val="D6201A"/>
              </a:buClr>
              <a:buFont typeface="Wingdings" charset="2"/>
              <a:buChar char="§"/>
              <a:defRPr/>
            </a:pPr>
            <a:r>
              <a:rPr lang="en-US" sz="1800" i="1" dirty="0">
                <a:solidFill>
                  <a:schemeClr val="tx1"/>
                </a:solidFill>
                <a:latin typeface="Arial"/>
                <a:sym typeface="Arial"/>
              </a:rPr>
              <a:t>This program is supported by the Health Resources and Services Administration (HRSA) of the U.S. Department of Health and Human Services (HHS) under grant number TR7HA53203-01-00 as part of an award totaling $5.7m. The contents are those of the author(s) and do not necessarily represent the official views of, nor an endorsement, by HRSA, HHS, or the U.S. Government. For more information, please visit HRSA.gov.</a:t>
            </a:r>
          </a:p>
          <a:p>
            <a:pPr marL="457120" indent="-304747" defTabSz="1218987">
              <a:buClr>
                <a:srgbClr val="D6201A"/>
              </a:buClr>
              <a:buFont typeface="Wingdings" charset="2"/>
              <a:buChar char="§"/>
              <a:defRPr/>
            </a:pPr>
            <a:r>
              <a:rPr lang="en-US" sz="1800" i="1" dirty="0">
                <a:solidFill>
                  <a:schemeClr val="tx1"/>
                </a:solidFill>
                <a:latin typeface="Arial"/>
                <a:ea typeface="Calibri" panose="020F0502020204030204" pitchFamily="34" charset="0"/>
                <a:sym typeface="Arial"/>
              </a:rPr>
              <a:t>“Funding for this presentation was made possible by cooperative agreement </a:t>
            </a:r>
            <a:r>
              <a:rPr lang="en-US" sz="1800" i="1" dirty="0">
                <a:solidFill>
                  <a:schemeClr val="tx1"/>
                </a:solidFill>
                <a:latin typeface="Arial"/>
                <a:sym typeface="Arial"/>
              </a:rPr>
              <a:t>TR7HA53203-01-00</a:t>
            </a:r>
            <a:r>
              <a:rPr lang="en-US" sz="1800" i="1" dirty="0">
                <a:solidFill>
                  <a:schemeClr val="tx1"/>
                </a:solidFill>
                <a:latin typeface="Arial"/>
                <a:ea typeface="Calibri" panose="020F0502020204030204" pitchFamily="34" charset="0"/>
                <a:sym typeface="Arial"/>
              </a:rPr>
              <a:t>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457120" indent="-304747" defTabSz="1218987">
              <a:buClr>
                <a:srgbClr val="D6201A"/>
              </a:buClr>
              <a:buFont typeface="Wingdings" charset="2"/>
              <a:buChar char="§"/>
              <a:defRPr/>
            </a:pPr>
            <a:r>
              <a:rPr lang="en-US" altLang="en-US" sz="1800" i="1" dirty="0">
                <a:solidFill>
                  <a:schemeClr val="tx1"/>
                </a:solidFill>
                <a:latin typeface="Arial" panose="020B0604020202020204" pitchFamily="34" charset="0"/>
                <a:ea typeface="Calibri" panose="020F0502020204030204" pitchFamily="34" charset="0"/>
                <a:sym typeface="Arial"/>
              </a:rPr>
              <a:t>This content is owned by the AETC and is protected by copyright laws.  Reproduction or distribution of the content without written permission of the sponsor is prohibited and may result in legal action.  </a:t>
            </a:r>
            <a:endParaRPr lang="en-US" sz="1800" i="1" dirty="0">
              <a:solidFill>
                <a:schemeClr val="tx1"/>
              </a:solidFill>
              <a:latin typeface="Arial" panose="020B0604020202020204" pitchFamily="34" charset="0"/>
              <a:ea typeface="Calibri" panose="020F0502020204030204" pitchFamily="34" charset="0"/>
              <a:sym typeface="Arial"/>
            </a:endParaRPr>
          </a:p>
        </p:txBody>
      </p:sp>
    </p:spTree>
    <p:extLst>
      <p:ext uri="{BB962C8B-B14F-4D97-AF65-F5344CB8AC3E}">
        <p14:creationId xmlns:p14="http://schemas.microsoft.com/office/powerpoint/2010/main" val="327161747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A273EE-B935-F6FC-C25C-89A9272AB92F}"/>
              </a:ext>
            </a:extLst>
          </p:cNvPr>
          <p:cNvSpPr>
            <a:spLocks noGrp="1"/>
          </p:cNvSpPr>
          <p:nvPr>
            <p:ph type="body" sz="quarter" idx="11"/>
          </p:nvPr>
        </p:nvSpPr>
        <p:spPr/>
        <p:txBody>
          <a:bodyPr/>
          <a:lstStyle/>
          <a:p>
            <a:r>
              <a:rPr lang="en-US" dirty="0"/>
              <a:t>Early PI’s: marked hyperlipidemia, hypertriglyceridemia</a:t>
            </a:r>
          </a:p>
          <a:p>
            <a:r>
              <a:rPr lang="en-US" dirty="0"/>
              <a:t>Ritonavir: 300 mg bid titrate to 600 mg bid</a:t>
            </a:r>
          </a:p>
          <a:p>
            <a:r>
              <a:rPr lang="en-US" dirty="0"/>
              <a:t>	Diarrhea 68%, Nausea 57%, Vomiting 32%</a:t>
            </a:r>
          </a:p>
          <a:p>
            <a:r>
              <a:rPr lang="en-US" dirty="0"/>
              <a:t>Indinavir: Renal stones &gt; 10%</a:t>
            </a:r>
          </a:p>
          <a:p>
            <a:r>
              <a:rPr lang="en-US" dirty="0"/>
              <a:t>Nelfinavir: Diarrhea 20%</a:t>
            </a:r>
          </a:p>
          <a:p>
            <a:r>
              <a:rPr lang="en-US" dirty="0"/>
              <a:t>Nevirapine: Black box warning for fatal hepatotoxicity and skin reactions</a:t>
            </a:r>
          </a:p>
        </p:txBody>
      </p:sp>
      <p:sp>
        <p:nvSpPr>
          <p:cNvPr id="4" name="Date Placeholder 3">
            <a:extLst>
              <a:ext uri="{FF2B5EF4-FFF2-40B4-BE49-F238E27FC236}">
                <a16:creationId xmlns:a16="http://schemas.microsoft.com/office/drawing/2014/main" id="{2285F27B-38C8-BCBB-EC05-D362B394FCF5}"/>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103325472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EBE2-DD39-C7E8-FF8C-0A59962837FC}"/>
              </a:ext>
            </a:extLst>
          </p:cNvPr>
          <p:cNvSpPr>
            <a:spLocks noGrp="1"/>
          </p:cNvSpPr>
          <p:nvPr>
            <p:ph type="title"/>
          </p:nvPr>
        </p:nvSpPr>
        <p:spPr/>
        <p:txBody>
          <a:bodyPr/>
          <a:lstStyle/>
          <a:p>
            <a:pPr algn="r"/>
            <a:r>
              <a:rPr lang="en-US" dirty="0"/>
              <a:t>HIV Lipoatrophy/Lipodystrophy</a:t>
            </a:r>
          </a:p>
        </p:txBody>
      </p:sp>
      <p:sp>
        <p:nvSpPr>
          <p:cNvPr id="3" name="Text Placeholder 2">
            <a:extLst>
              <a:ext uri="{FF2B5EF4-FFF2-40B4-BE49-F238E27FC236}">
                <a16:creationId xmlns:a16="http://schemas.microsoft.com/office/drawing/2014/main" id="{12E66281-D887-C70D-32AA-F40060043966}"/>
              </a:ext>
            </a:extLst>
          </p:cNvPr>
          <p:cNvSpPr>
            <a:spLocks noGrp="1"/>
          </p:cNvSpPr>
          <p:nvPr>
            <p:ph type="body" sz="quarter" idx="11"/>
          </p:nvPr>
        </p:nvSpPr>
        <p:spPr>
          <a:xfrm>
            <a:off x="4688732" y="1935957"/>
            <a:ext cx="6447582" cy="2986087"/>
          </a:xfrm>
        </p:spPr>
        <p:txBody>
          <a:bodyPr/>
          <a:lstStyle/>
          <a:p>
            <a:r>
              <a:rPr lang="en-US" dirty="0"/>
              <a:t>Due to Thymidine analogue NRTI</a:t>
            </a:r>
          </a:p>
          <a:p>
            <a:r>
              <a:rPr lang="en-US" dirty="0"/>
              <a:t>Stavudine &gt;&gt; Zidovudine</a:t>
            </a:r>
          </a:p>
        </p:txBody>
      </p:sp>
      <p:sp>
        <p:nvSpPr>
          <p:cNvPr id="4" name="Date Placeholder 3">
            <a:extLst>
              <a:ext uri="{FF2B5EF4-FFF2-40B4-BE49-F238E27FC236}">
                <a16:creationId xmlns:a16="http://schemas.microsoft.com/office/drawing/2014/main" id="{403BF837-70A5-080B-9031-80022FDFDC64}"/>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37DC9A16-0FB6-6C50-72E2-FEBEDEB0B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650" y="731520"/>
            <a:ext cx="2694234" cy="6126480"/>
          </a:xfrm>
          <a:prstGeom prst="rect">
            <a:avLst/>
          </a:prstGeom>
        </p:spPr>
      </p:pic>
    </p:spTree>
    <p:extLst>
      <p:ext uri="{BB962C8B-B14F-4D97-AF65-F5344CB8AC3E}">
        <p14:creationId xmlns:p14="http://schemas.microsoft.com/office/powerpoint/2010/main" val="313735794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CFCE-1954-0E83-A720-82FD87DC5BC1}"/>
              </a:ext>
            </a:extLst>
          </p:cNvPr>
          <p:cNvSpPr>
            <a:spLocks noGrp="1"/>
          </p:cNvSpPr>
          <p:nvPr>
            <p:ph type="title"/>
          </p:nvPr>
        </p:nvSpPr>
        <p:spPr/>
        <p:txBody>
          <a:bodyPr/>
          <a:lstStyle/>
          <a:p>
            <a:r>
              <a:rPr lang="en-US" dirty="0"/>
              <a:t>Abacavir Hypersensitivity Syndrome</a:t>
            </a:r>
          </a:p>
        </p:txBody>
      </p:sp>
      <p:sp>
        <p:nvSpPr>
          <p:cNvPr id="3" name="Text Placeholder 2">
            <a:extLst>
              <a:ext uri="{FF2B5EF4-FFF2-40B4-BE49-F238E27FC236}">
                <a16:creationId xmlns:a16="http://schemas.microsoft.com/office/drawing/2014/main" id="{C1C88BF0-4B61-1806-95C1-66B35810F93E}"/>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8% in US whites, 2.5% US African Americans</a:t>
            </a:r>
          </a:p>
          <a:p>
            <a:pPr marL="690377" indent="-342900">
              <a:buFont typeface="Arial" panose="020B0604020202020204" pitchFamily="34" charset="0"/>
              <a:buChar char="•"/>
            </a:pPr>
            <a:r>
              <a:rPr lang="en-US" dirty="0"/>
              <a:t>Fever, Constitutional symptoms, GI symptoms, +/- Rash</a:t>
            </a:r>
          </a:p>
          <a:p>
            <a:pPr marL="690377" indent="-342900">
              <a:buFont typeface="Arial" panose="020B0604020202020204" pitchFamily="34" charset="0"/>
              <a:buChar char="•"/>
            </a:pPr>
            <a:r>
              <a:rPr lang="en-US" dirty="0"/>
              <a:t>HLA B57:01 Screening test </a:t>
            </a:r>
          </a:p>
        </p:txBody>
      </p:sp>
      <p:sp>
        <p:nvSpPr>
          <p:cNvPr id="4" name="Date Placeholder 3">
            <a:extLst>
              <a:ext uri="{FF2B5EF4-FFF2-40B4-BE49-F238E27FC236}">
                <a16:creationId xmlns:a16="http://schemas.microsoft.com/office/drawing/2014/main" id="{EA32C259-7027-B5A7-CC44-72390EDB64B5}"/>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303140667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CBDD-D493-BC12-F630-E84354641D00}"/>
              </a:ext>
            </a:extLst>
          </p:cNvPr>
          <p:cNvSpPr>
            <a:spLocks noGrp="1"/>
          </p:cNvSpPr>
          <p:nvPr>
            <p:ph type="title"/>
          </p:nvPr>
        </p:nvSpPr>
        <p:spPr/>
        <p:txBody>
          <a:bodyPr/>
          <a:lstStyle/>
          <a:p>
            <a:r>
              <a:rPr lang="en-US" dirty="0"/>
              <a:t>DHHS ART Guidelines for Treatment of HIV 1998 (First!)</a:t>
            </a:r>
          </a:p>
        </p:txBody>
      </p:sp>
      <p:sp>
        <p:nvSpPr>
          <p:cNvPr id="4" name="Date Placeholder 3">
            <a:extLst>
              <a:ext uri="{FF2B5EF4-FFF2-40B4-BE49-F238E27FC236}">
                <a16:creationId xmlns:a16="http://schemas.microsoft.com/office/drawing/2014/main" id="{B44D8D2D-B6A7-6F97-3463-B8ED6DCFAACB}"/>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7F019BDD-4333-DB7F-E848-39D4C1C4AB38}"/>
              </a:ext>
            </a:extLst>
          </p:cNvPr>
          <p:cNvPicPr>
            <a:picLocks noChangeAspect="1"/>
          </p:cNvPicPr>
          <p:nvPr/>
        </p:nvPicPr>
        <p:blipFill>
          <a:blip r:embed="rId2"/>
          <a:stretch>
            <a:fillRect/>
          </a:stretch>
        </p:blipFill>
        <p:spPr>
          <a:xfrm>
            <a:off x="2273874" y="1692279"/>
            <a:ext cx="6319976" cy="5120640"/>
          </a:xfrm>
          <a:prstGeom prst="rect">
            <a:avLst/>
          </a:prstGeom>
        </p:spPr>
      </p:pic>
    </p:spTree>
    <p:extLst>
      <p:ext uri="{BB962C8B-B14F-4D97-AF65-F5344CB8AC3E}">
        <p14:creationId xmlns:p14="http://schemas.microsoft.com/office/powerpoint/2010/main" val="84822154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BF33-0175-8009-5F5C-D35B3AAE65D7}"/>
              </a:ext>
            </a:extLst>
          </p:cNvPr>
          <p:cNvSpPr>
            <a:spLocks noGrp="1"/>
          </p:cNvSpPr>
          <p:nvPr>
            <p:ph type="title"/>
          </p:nvPr>
        </p:nvSpPr>
        <p:spPr/>
        <p:txBody>
          <a:bodyPr/>
          <a:lstStyle/>
          <a:p>
            <a:r>
              <a:rPr lang="en-US" dirty="0"/>
              <a:t>DHHS ART Guidelines for Treatment of HIV 2003</a:t>
            </a:r>
          </a:p>
        </p:txBody>
      </p:sp>
      <p:sp>
        <p:nvSpPr>
          <p:cNvPr id="4" name="Date Placeholder 3">
            <a:extLst>
              <a:ext uri="{FF2B5EF4-FFF2-40B4-BE49-F238E27FC236}">
                <a16:creationId xmlns:a16="http://schemas.microsoft.com/office/drawing/2014/main" id="{1651B5D1-2694-D6C3-9C41-01F7961748C3}"/>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797BC580-30F4-A375-AE84-41871614B625}"/>
              </a:ext>
            </a:extLst>
          </p:cNvPr>
          <p:cNvPicPr>
            <a:picLocks noChangeAspect="1"/>
          </p:cNvPicPr>
          <p:nvPr/>
        </p:nvPicPr>
        <p:blipFill>
          <a:blip r:embed="rId2"/>
          <a:stretch>
            <a:fillRect/>
          </a:stretch>
        </p:blipFill>
        <p:spPr>
          <a:xfrm>
            <a:off x="2327751" y="1643945"/>
            <a:ext cx="6249272" cy="5077534"/>
          </a:xfrm>
          <a:prstGeom prst="rect">
            <a:avLst/>
          </a:prstGeom>
        </p:spPr>
      </p:pic>
    </p:spTree>
    <p:extLst>
      <p:ext uri="{BB962C8B-B14F-4D97-AF65-F5344CB8AC3E}">
        <p14:creationId xmlns:p14="http://schemas.microsoft.com/office/powerpoint/2010/main" val="224566363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9CE40D3-7B46-15E6-477E-78BD48B57A55}"/>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E5E26F50-FD78-B11B-7EDE-6A25FAB15A56}"/>
              </a:ext>
            </a:extLst>
          </p:cNvPr>
          <p:cNvPicPr>
            <a:picLocks noChangeAspect="1"/>
          </p:cNvPicPr>
          <p:nvPr/>
        </p:nvPicPr>
        <p:blipFill>
          <a:blip r:embed="rId2"/>
          <a:stretch>
            <a:fillRect/>
          </a:stretch>
        </p:blipFill>
        <p:spPr>
          <a:xfrm>
            <a:off x="195644" y="777240"/>
            <a:ext cx="9522054" cy="5303520"/>
          </a:xfrm>
          <a:prstGeom prst="rect">
            <a:avLst/>
          </a:prstGeom>
        </p:spPr>
      </p:pic>
    </p:spTree>
    <p:extLst>
      <p:ext uri="{BB962C8B-B14F-4D97-AF65-F5344CB8AC3E}">
        <p14:creationId xmlns:p14="http://schemas.microsoft.com/office/powerpoint/2010/main" val="73539764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6E3B70-728E-B769-ECA4-0A8F90C45066}"/>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Debate on whom to treat?</a:t>
            </a:r>
          </a:p>
          <a:p>
            <a:pPr marL="690377" indent="-342900">
              <a:buFont typeface="Arial" panose="020B0604020202020204" pitchFamily="34" charset="0"/>
              <a:buChar char="•"/>
            </a:pPr>
            <a:r>
              <a:rPr lang="en-US" dirty="0"/>
              <a:t>Symptomatic AIDS/Advanced HIV Infection</a:t>
            </a:r>
          </a:p>
          <a:p>
            <a:pPr marL="690377" indent="-342900">
              <a:buFont typeface="Arial" panose="020B0604020202020204" pitchFamily="34" charset="0"/>
              <a:buChar char="•"/>
            </a:pPr>
            <a:r>
              <a:rPr lang="en-US" dirty="0"/>
              <a:t>Asymptomatic HIV Infection</a:t>
            </a:r>
          </a:p>
          <a:p>
            <a:endParaRPr lang="en-US" dirty="0"/>
          </a:p>
        </p:txBody>
      </p:sp>
      <p:sp>
        <p:nvSpPr>
          <p:cNvPr id="4" name="Date Placeholder 3">
            <a:extLst>
              <a:ext uri="{FF2B5EF4-FFF2-40B4-BE49-F238E27FC236}">
                <a16:creationId xmlns:a16="http://schemas.microsoft.com/office/drawing/2014/main" id="{669C7AA3-A602-CB4B-988B-A6ADBCCEA83A}"/>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997889284"/>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A6D4-4AF5-BBB7-E353-655B9E41464D}"/>
              </a:ext>
            </a:extLst>
          </p:cNvPr>
          <p:cNvSpPr>
            <a:spLocks noGrp="1"/>
          </p:cNvSpPr>
          <p:nvPr>
            <p:ph type="title"/>
          </p:nvPr>
        </p:nvSpPr>
        <p:spPr/>
        <p:txBody>
          <a:bodyPr>
            <a:normAutofit fontScale="90000"/>
          </a:bodyPr>
          <a:lstStyle/>
          <a:p>
            <a:r>
              <a:rPr lang="en-US" dirty="0"/>
              <a:t>DHHS ART Treatment Guidelines:  Asymptomatic Patients</a:t>
            </a:r>
          </a:p>
        </p:txBody>
      </p:sp>
      <p:sp>
        <p:nvSpPr>
          <p:cNvPr id="3" name="Text Placeholder 2">
            <a:extLst>
              <a:ext uri="{FF2B5EF4-FFF2-40B4-BE49-F238E27FC236}">
                <a16:creationId xmlns:a16="http://schemas.microsoft.com/office/drawing/2014/main" id="{E417F437-F2BE-FBB0-C425-1144D9D8CBDA}"/>
              </a:ext>
            </a:extLst>
          </p:cNvPr>
          <p:cNvSpPr>
            <a:spLocks noGrp="1"/>
          </p:cNvSpPr>
          <p:nvPr>
            <p:ph type="body" sz="quarter" idx="11"/>
          </p:nvPr>
        </p:nvSpPr>
        <p:spPr>
          <a:xfrm>
            <a:off x="623890" y="1935957"/>
            <a:ext cx="10512424" cy="3455193"/>
          </a:xfrm>
        </p:spPr>
        <p:txBody>
          <a:bodyPr/>
          <a:lstStyle/>
          <a:p>
            <a:pPr marL="690377" indent="-342900">
              <a:buFont typeface="Arial" panose="020B0604020202020204" pitchFamily="34" charset="0"/>
              <a:buChar char="•"/>
            </a:pPr>
            <a:r>
              <a:rPr lang="en-US" dirty="0"/>
              <a:t>1998:  </a:t>
            </a:r>
          </a:p>
          <a:p>
            <a:pPr marL="1019567" lvl="2" indent="-342900">
              <a:buFont typeface="Arial" panose="020B0604020202020204" pitchFamily="34" charset="0"/>
              <a:buChar char="•"/>
            </a:pPr>
            <a:r>
              <a:rPr lang="en-US" dirty="0"/>
              <a:t>Treatment should be offered but some experts would observe</a:t>
            </a:r>
          </a:p>
          <a:p>
            <a:pPr marL="690377" indent="-342900">
              <a:buFont typeface="Arial" panose="020B0604020202020204" pitchFamily="34" charset="0"/>
              <a:buChar char="•"/>
            </a:pPr>
            <a:r>
              <a:rPr lang="en-US" dirty="0"/>
              <a:t>2001:</a:t>
            </a:r>
          </a:p>
          <a:p>
            <a:pPr marL="1019567" lvl="2" indent="-342900">
              <a:buFont typeface="Arial" panose="020B0604020202020204" pitchFamily="34" charset="0"/>
              <a:buChar char="•"/>
            </a:pPr>
            <a:r>
              <a:rPr lang="en-US" sz="2400" dirty="0"/>
              <a:t>CD4 &lt;350 or HIV RNA &gt;55,000 - Treatment should be offered</a:t>
            </a:r>
          </a:p>
          <a:p>
            <a:pPr marL="1019567" lvl="2" indent="-342900">
              <a:buFont typeface="Arial" panose="020B0604020202020204" pitchFamily="34" charset="0"/>
              <a:buChar char="•"/>
            </a:pPr>
            <a:r>
              <a:rPr lang="en-US" sz="2400" dirty="0"/>
              <a:t>CD4 &gt;350 and HIV RNA &lt;55,000 – Many experts would  defer therapy and observe</a:t>
            </a:r>
          </a:p>
          <a:p>
            <a:pPr marL="1019567" lvl="2" indent="-342900">
              <a:buFont typeface="Arial" panose="020B0604020202020204" pitchFamily="34" charset="0"/>
              <a:buChar char="•"/>
            </a:pPr>
            <a:r>
              <a:rPr lang="en-US" sz="2400" dirty="0"/>
              <a:t>CD4 &gt;350 and HIV RNA &gt;55,000 – Some experts would recommend treatment </a:t>
            </a:r>
          </a:p>
        </p:txBody>
      </p:sp>
      <p:sp>
        <p:nvSpPr>
          <p:cNvPr id="4" name="Date Placeholder 3">
            <a:extLst>
              <a:ext uri="{FF2B5EF4-FFF2-40B4-BE49-F238E27FC236}">
                <a16:creationId xmlns:a16="http://schemas.microsoft.com/office/drawing/2014/main" id="{A06F07CF-E1E3-96FA-7287-6BCDDF47A266}"/>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75929782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780E-E3DD-BAC1-A0DF-EC8C0D0DE463}"/>
              </a:ext>
            </a:extLst>
          </p:cNvPr>
          <p:cNvSpPr>
            <a:spLocks noGrp="1"/>
          </p:cNvSpPr>
          <p:nvPr>
            <p:ph type="title"/>
          </p:nvPr>
        </p:nvSpPr>
        <p:spPr/>
        <p:txBody>
          <a:bodyPr>
            <a:normAutofit fontScale="90000"/>
          </a:bodyPr>
          <a:lstStyle/>
          <a:p>
            <a:r>
              <a:rPr lang="en-US" dirty="0"/>
              <a:t>DHHS ART Treatment Guidelines:  Asymptomatic Patients</a:t>
            </a:r>
          </a:p>
        </p:txBody>
      </p:sp>
      <p:sp>
        <p:nvSpPr>
          <p:cNvPr id="3" name="Text Placeholder 2">
            <a:extLst>
              <a:ext uri="{FF2B5EF4-FFF2-40B4-BE49-F238E27FC236}">
                <a16:creationId xmlns:a16="http://schemas.microsoft.com/office/drawing/2014/main" id="{09F11213-865A-21E0-6468-5192CC90F60D}"/>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2009:  </a:t>
            </a:r>
          </a:p>
          <a:p>
            <a:pPr marL="1019567" lvl="2" indent="-342900">
              <a:buFont typeface="Arial" panose="020B0604020202020204" pitchFamily="34" charset="0"/>
              <a:buChar char="•"/>
            </a:pPr>
            <a:r>
              <a:rPr lang="en-US" dirty="0"/>
              <a:t>ART recommended for those with CD4 350 – 500</a:t>
            </a:r>
          </a:p>
          <a:p>
            <a:pPr marL="1019567" lvl="2" indent="-342900">
              <a:buFont typeface="Arial" panose="020B0604020202020204" pitchFamily="34" charset="0"/>
              <a:buChar char="•"/>
            </a:pPr>
            <a:r>
              <a:rPr lang="en-US" dirty="0"/>
              <a:t>50% of the panel recommended those with CD4 &gt;500 start ART</a:t>
            </a:r>
          </a:p>
          <a:p>
            <a:pPr marL="690377" indent="-342900">
              <a:buFont typeface="Arial" panose="020B0604020202020204" pitchFamily="34" charset="0"/>
              <a:buChar char="•"/>
            </a:pPr>
            <a:r>
              <a:rPr lang="en-US" dirty="0"/>
              <a:t>2012:  </a:t>
            </a:r>
          </a:p>
          <a:p>
            <a:pPr marL="1019567" lvl="2" indent="-342900">
              <a:buFont typeface="Arial" panose="020B0604020202020204" pitchFamily="34" charset="0"/>
              <a:buChar char="•"/>
            </a:pPr>
            <a:r>
              <a:rPr lang="en-US" dirty="0"/>
              <a:t>ART recommended for all with HIV</a:t>
            </a:r>
          </a:p>
        </p:txBody>
      </p:sp>
      <p:sp>
        <p:nvSpPr>
          <p:cNvPr id="4" name="Date Placeholder 3">
            <a:extLst>
              <a:ext uri="{FF2B5EF4-FFF2-40B4-BE49-F238E27FC236}">
                <a16:creationId xmlns:a16="http://schemas.microsoft.com/office/drawing/2014/main" id="{4C483692-A74A-BEF8-7DF7-E0A0621E0CD4}"/>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427045793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EC352-CDCF-E759-2B4E-E719641EEE8B}"/>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HIV Testing and Western Blot</a:t>
            </a:r>
          </a:p>
          <a:p>
            <a:pPr marL="690377" indent="-342900">
              <a:buFont typeface="Arial" panose="020B0604020202020204" pitchFamily="34" charset="0"/>
              <a:buChar char="•"/>
            </a:pPr>
            <a:r>
              <a:rPr lang="en-US" dirty="0"/>
              <a:t>CD4</a:t>
            </a:r>
          </a:p>
          <a:p>
            <a:pPr marL="690377" indent="-342900">
              <a:buFont typeface="Arial" panose="020B0604020202020204" pitchFamily="34" charset="0"/>
              <a:buChar char="•"/>
            </a:pPr>
            <a:r>
              <a:rPr lang="en-US" dirty="0"/>
              <a:t>HIV Viral load</a:t>
            </a:r>
          </a:p>
          <a:p>
            <a:pPr marL="690377" indent="-342900">
              <a:buFont typeface="Arial" panose="020B0604020202020204" pitchFamily="34" charset="0"/>
              <a:buChar char="•"/>
            </a:pPr>
            <a:r>
              <a:rPr lang="en-US" dirty="0"/>
              <a:t>HIV Resistance Testing</a:t>
            </a:r>
          </a:p>
        </p:txBody>
      </p:sp>
      <p:sp>
        <p:nvSpPr>
          <p:cNvPr id="4" name="Date Placeholder 3">
            <a:extLst>
              <a:ext uri="{FF2B5EF4-FFF2-40B4-BE49-F238E27FC236}">
                <a16:creationId xmlns:a16="http://schemas.microsoft.com/office/drawing/2014/main" id="{65C6A6AE-A1D2-75FD-52FB-E6BEFA53F9B2}"/>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12189025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10,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633227" indent="-285750" algn="l">
              <a:buFont typeface="Arial" panose="020B0604020202020204" pitchFamily="34" charset="0"/>
              <a:buChar char="•"/>
            </a:pPr>
            <a:r>
              <a:rPr lang="en-US" sz="1800" b="0" i="0" dirty="0">
                <a:solidFill>
                  <a:srgbClr val="172B4D"/>
                </a:solidFill>
                <a:effectLst/>
              </a:rPr>
              <a:t>All planners, faculty, and others in control of educational content are required to disclose all their financial relationships with ineligible companies within the prior 24 months. An ineligible company is defined as one whose primary business is producing, marketing, selling, re-selling, or distributing healthcare products used by or on patients. Financial relationships are relevant if the educational content an individual can control is related to the business lines or products of the ineligible company.</a:t>
            </a:r>
          </a:p>
          <a:p>
            <a:pPr marL="633227" indent="-285750" algn="l">
              <a:buFont typeface="Arial" panose="020B0604020202020204" pitchFamily="34" charset="0"/>
              <a:buChar char="•"/>
            </a:pPr>
            <a:r>
              <a:rPr lang="en-US" sz="1800" b="0" i="0" dirty="0">
                <a:solidFill>
                  <a:srgbClr val="172B4D"/>
                </a:solidFill>
                <a:effectLst/>
              </a:rPr>
              <a:t>None of the planners, faculty, and others in control of educational content for this educational activity have relevant financial relationship(s) to disclose with ineligible companies.</a:t>
            </a:r>
          </a:p>
          <a:p>
            <a:pPr marL="633227" indent="-285750" algn="l">
              <a:buFont typeface="Arial" panose="020B0604020202020204" pitchFamily="34" charset="0"/>
              <a:buChar char="•"/>
            </a:pPr>
            <a:r>
              <a:rPr lang="en-US" sz="1800" b="0" i="0" dirty="0">
                <a:solidFill>
                  <a:srgbClr val="172B4D"/>
                </a:solidFill>
                <a:effectLst/>
              </a:rPr>
              <a:t>The material presented in this course represents information obtained from the scientific literature as well as the clinical experiences of the speakers. In some cases, the presentations might include discussion of investigational agents and/or off-label indications for various agents used in clinical practice. Speakers will inform the audience when they are discussing investigational and/or off-label uses.</a:t>
            </a:r>
          </a:p>
          <a:p>
            <a:pPr marL="633227" indent="-285750" algn="l">
              <a:buFont typeface="Arial" panose="020B0604020202020204" pitchFamily="34" charset="0"/>
              <a:buChar char="•"/>
            </a:pPr>
            <a:r>
              <a:rPr lang="en-US" sz="1800" b="0" i="0">
                <a:solidFill>
                  <a:srgbClr val="172B4D"/>
                </a:solidFill>
                <a:effectLst/>
              </a:rPr>
              <a:t>Disclosure of a relationship is not intended to suggest or condone commercial bias in any presentation, but it is made to provide participants with information that might be of potential importance to their evaluation of a presentation.</a:t>
            </a:r>
          </a:p>
          <a:p>
            <a:pPr marL="457120" indent="-304747" defTabSz="1218987">
              <a:spcBef>
                <a:spcPct val="20000"/>
              </a:spcBef>
              <a:spcAft>
                <a:spcPts val="0"/>
              </a:spcAft>
              <a:buClr>
                <a:srgbClr val="D6201A"/>
              </a:buClr>
              <a:buFont typeface="Wingdings" charset="2"/>
              <a:buChar char="§"/>
              <a:defRP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211156887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A087EA-7F23-3D71-4D55-309E17CA8127}"/>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48DB08C0-702A-00E6-D572-66592BB33D82}"/>
              </a:ext>
            </a:extLst>
          </p:cNvPr>
          <p:cNvPicPr>
            <a:picLocks noChangeAspect="1"/>
          </p:cNvPicPr>
          <p:nvPr/>
        </p:nvPicPr>
        <p:blipFill>
          <a:blip r:embed="rId2"/>
          <a:stretch>
            <a:fillRect/>
          </a:stretch>
        </p:blipFill>
        <p:spPr>
          <a:xfrm>
            <a:off x="3104952" y="58106"/>
            <a:ext cx="5247753" cy="6766560"/>
          </a:xfrm>
          <a:prstGeom prst="rect">
            <a:avLst/>
          </a:prstGeom>
        </p:spPr>
      </p:pic>
      <p:sp>
        <p:nvSpPr>
          <p:cNvPr id="7" name="TextBox 6">
            <a:extLst>
              <a:ext uri="{FF2B5EF4-FFF2-40B4-BE49-F238E27FC236}">
                <a16:creationId xmlns:a16="http://schemas.microsoft.com/office/drawing/2014/main" id="{4C662B1E-D420-B641-6F75-15488A39134C}"/>
              </a:ext>
            </a:extLst>
          </p:cNvPr>
          <p:cNvSpPr txBox="1"/>
          <p:nvPr/>
        </p:nvSpPr>
        <p:spPr>
          <a:xfrm>
            <a:off x="3901518" y="357303"/>
            <a:ext cx="4253087" cy="379463"/>
          </a:xfrm>
          <a:prstGeom prst="rect">
            <a:avLst/>
          </a:prstGeom>
          <a:noFill/>
        </p:spPr>
        <p:txBody>
          <a:bodyPr wrap="none" rtlCol="0">
            <a:spAutoFit/>
          </a:bodyPr>
          <a:lstStyle/>
          <a:p>
            <a:r>
              <a:rPr lang="en-US" dirty="0"/>
              <a:t>CD4  CD4%                 HIV RNA   ART</a:t>
            </a:r>
          </a:p>
        </p:txBody>
      </p:sp>
    </p:spTree>
    <p:extLst>
      <p:ext uri="{BB962C8B-B14F-4D97-AF65-F5344CB8AC3E}">
        <p14:creationId xmlns:p14="http://schemas.microsoft.com/office/powerpoint/2010/main" val="375912525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672907-580F-FD09-1E6A-CB731858B1AB}"/>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6" name="Picture 5">
            <a:extLst>
              <a:ext uri="{FF2B5EF4-FFF2-40B4-BE49-F238E27FC236}">
                <a16:creationId xmlns:a16="http://schemas.microsoft.com/office/drawing/2014/main" id="{F3DE236A-BBAC-0549-D4C7-392F4B3B34C6}"/>
              </a:ext>
            </a:extLst>
          </p:cNvPr>
          <p:cNvPicPr>
            <a:picLocks noChangeAspect="1"/>
          </p:cNvPicPr>
          <p:nvPr/>
        </p:nvPicPr>
        <p:blipFill>
          <a:blip r:embed="rId2"/>
          <a:stretch>
            <a:fillRect/>
          </a:stretch>
        </p:blipFill>
        <p:spPr>
          <a:xfrm>
            <a:off x="3048462" y="1046679"/>
            <a:ext cx="5663280" cy="5303520"/>
          </a:xfrm>
          <a:prstGeom prst="rect">
            <a:avLst/>
          </a:prstGeom>
        </p:spPr>
      </p:pic>
    </p:spTree>
    <p:extLst>
      <p:ext uri="{BB962C8B-B14F-4D97-AF65-F5344CB8AC3E}">
        <p14:creationId xmlns:p14="http://schemas.microsoft.com/office/powerpoint/2010/main" val="1497637785"/>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2982A7-B1E2-6287-E7C5-3DBB82FB61A9}"/>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Picture 6" descr="Slide2.PNG">
            <a:extLst>
              <a:ext uri="{FF2B5EF4-FFF2-40B4-BE49-F238E27FC236}">
                <a16:creationId xmlns:a16="http://schemas.microsoft.com/office/drawing/2014/main" id="{74CD15AD-FF99-E6B5-AD12-7C0362DECC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487" y="501646"/>
            <a:ext cx="8475139" cy="635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407957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000"/>
              </a:lnSpc>
            </a:pPr>
            <a:r>
              <a:rPr lang="en-US" sz="2800" dirty="0"/>
              <a:t>AIDS-Defining Opportunistic Illnesses in US,</a:t>
            </a:r>
            <a:br>
              <a:rPr lang="en-US" sz="2800" dirty="0"/>
            </a:br>
            <a:r>
              <a:rPr lang="en-US" sz="2800" dirty="0"/>
              <a:t>HIV Outpatient Cohort Study,1994–2007 </a:t>
            </a:r>
          </a:p>
        </p:txBody>
      </p:sp>
      <p:sp>
        <p:nvSpPr>
          <p:cNvPr id="3" name="Text Placeholder 2"/>
          <p:cNvSpPr>
            <a:spLocks noGrp="1"/>
          </p:cNvSpPr>
          <p:nvPr>
            <p:ph type="body" sz="quarter" idx="14"/>
          </p:nvPr>
        </p:nvSpPr>
        <p:spPr>
          <a:xfrm>
            <a:off x="1860774" y="5544491"/>
            <a:ext cx="7357838" cy="240029"/>
          </a:xfrm>
        </p:spPr>
        <p:txBody>
          <a:bodyPr/>
          <a:lstStyle/>
          <a:p>
            <a:r>
              <a:rPr lang="en-US" dirty="0">
                <a:solidFill>
                  <a:schemeClr val="bg1"/>
                </a:solidFill>
              </a:rPr>
              <a:t>Source: Buchacz K, et al.  AIDS. 2010;24:1549-59</a:t>
            </a:r>
            <a:r>
              <a:rPr lang="en-US" dirty="0"/>
              <a:t>.</a:t>
            </a:r>
          </a:p>
        </p:txBody>
      </p:sp>
      <p:graphicFrame>
        <p:nvGraphicFramePr>
          <p:cNvPr id="4" name="Chart 3"/>
          <p:cNvGraphicFramePr>
            <a:graphicFrameLocks/>
          </p:cNvGraphicFramePr>
          <p:nvPr/>
        </p:nvGraphicFramePr>
        <p:xfrm>
          <a:off x="1865323" y="2000266"/>
          <a:ext cx="8458178" cy="342899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18412" y="2480846"/>
            <a:ext cx="1600200" cy="338554"/>
          </a:xfrm>
          <a:prstGeom prst="rect">
            <a:avLst/>
          </a:prstGeom>
          <a:noFill/>
        </p:spPr>
        <p:txBody>
          <a:bodyPr wrap="square" rtlCol="0">
            <a:spAutoFit/>
          </a:bodyPr>
          <a:lstStyle/>
          <a:p>
            <a:r>
              <a:rPr lang="en-US" sz="1600" dirty="0"/>
              <a:t>Pneumonia</a:t>
            </a:r>
          </a:p>
        </p:txBody>
      </p:sp>
    </p:spTree>
    <p:extLst>
      <p:ext uri="{BB962C8B-B14F-4D97-AF65-F5344CB8AC3E}">
        <p14:creationId xmlns:p14="http://schemas.microsoft.com/office/powerpoint/2010/main" val="211894137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5868-3645-582A-5420-3641315797D6}"/>
              </a:ext>
            </a:extLst>
          </p:cNvPr>
          <p:cNvSpPr>
            <a:spLocks noGrp="1"/>
          </p:cNvSpPr>
          <p:nvPr>
            <p:ph type="title"/>
          </p:nvPr>
        </p:nvSpPr>
        <p:spPr/>
        <p:txBody>
          <a:bodyPr/>
          <a:lstStyle/>
          <a:p>
            <a:pPr algn="ctr"/>
            <a:r>
              <a:rPr lang="en-US" dirty="0"/>
              <a:t>STR 2006</a:t>
            </a:r>
          </a:p>
        </p:txBody>
      </p:sp>
      <p:sp>
        <p:nvSpPr>
          <p:cNvPr id="3" name="Text Placeholder 2">
            <a:extLst>
              <a:ext uri="{FF2B5EF4-FFF2-40B4-BE49-F238E27FC236}">
                <a16:creationId xmlns:a16="http://schemas.microsoft.com/office/drawing/2014/main" id="{52AFAF55-EE6B-D355-EC66-35B541C8EEF9}"/>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First single tablet regimen (STR)</a:t>
            </a:r>
          </a:p>
          <a:p>
            <a:pPr marL="690377" indent="-342900">
              <a:buFont typeface="Arial" panose="020B0604020202020204" pitchFamily="34" charset="0"/>
              <a:buChar char="•"/>
            </a:pPr>
            <a:r>
              <a:rPr lang="en-US" dirty="0"/>
              <a:t>Atripla:  efavirenz/emtricitabine/tenofovir disoproxil fumarate</a:t>
            </a:r>
          </a:p>
          <a:p>
            <a:endParaRPr lang="en-US" dirty="0"/>
          </a:p>
        </p:txBody>
      </p:sp>
      <p:sp>
        <p:nvSpPr>
          <p:cNvPr id="4" name="Date Placeholder 3">
            <a:extLst>
              <a:ext uri="{FF2B5EF4-FFF2-40B4-BE49-F238E27FC236}">
                <a16:creationId xmlns:a16="http://schemas.microsoft.com/office/drawing/2014/main" id="{4096FC6B-00A0-B674-7A64-1200A9AA2C16}"/>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Picture Placeholder 7">
            <a:extLst>
              <a:ext uri="{FF2B5EF4-FFF2-40B4-BE49-F238E27FC236}">
                <a16:creationId xmlns:a16="http://schemas.microsoft.com/office/drawing/2014/main" id="{73D28089-6EB2-9CBC-4C16-15D672A82FC5}"/>
              </a:ext>
            </a:extLst>
          </p:cNvPr>
          <p:cNvPicPr>
            <a:picLocks noChangeAspect="1"/>
          </p:cNvPicPr>
          <p:nvPr/>
        </p:nvPicPr>
        <p:blipFill>
          <a:blip r:embed="rId2">
            <a:extLst>
              <a:ext uri="{28A0092B-C50C-407E-A947-70E740481C1C}">
                <a14:useLocalDpi xmlns:a14="http://schemas.microsoft.com/office/drawing/2010/main" val="0"/>
              </a:ext>
            </a:extLst>
          </a:blip>
          <a:srcRect l="5208" r="5208"/>
          <a:stretch>
            <a:fillRect/>
          </a:stretch>
        </p:blipFill>
        <p:spPr bwMode="auto">
          <a:xfrm>
            <a:off x="3807462" y="3247394"/>
            <a:ext cx="4145280"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472269"/>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2DFF-759B-BDEF-390D-BE782D8C712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46F33B1-C972-9529-3671-2127312EAF7E}"/>
              </a:ext>
            </a:extLst>
          </p:cNvPr>
          <p:cNvSpPr>
            <a:spLocks noGrp="1"/>
          </p:cNvSpPr>
          <p:nvPr>
            <p:ph type="body" sz="quarter" idx="11"/>
          </p:nvPr>
        </p:nvSpPr>
        <p:spPr/>
        <p:txBody>
          <a:bodyPr/>
          <a:lstStyle/>
          <a:p>
            <a:endParaRPr lang="en-US" dirty="0"/>
          </a:p>
        </p:txBody>
      </p:sp>
      <p:sp>
        <p:nvSpPr>
          <p:cNvPr id="4" name="Date Placeholder 3">
            <a:extLst>
              <a:ext uri="{FF2B5EF4-FFF2-40B4-BE49-F238E27FC236}">
                <a16:creationId xmlns:a16="http://schemas.microsoft.com/office/drawing/2014/main" id="{B7AAADE5-3733-C140-FE58-EFF419E86391}"/>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8" name="Picture 7">
            <a:extLst>
              <a:ext uri="{FF2B5EF4-FFF2-40B4-BE49-F238E27FC236}">
                <a16:creationId xmlns:a16="http://schemas.microsoft.com/office/drawing/2014/main" id="{7A44EEC7-8F30-E67F-2CDD-38524B971144}"/>
              </a:ext>
            </a:extLst>
          </p:cNvPr>
          <p:cNvPicPr>
            <a:picLocks noChangeAspect="1"/>
          </p:cNvPicPr>
          <p:nvPr/>
        </p:nvPicPr>
        <p:blipFill>
          <a:blip r:embed="rId2"/>
          <a:stretch>
            <a:fillRect/>
          </a:stretch>
        </p:blipFill>
        <p:spPr>
          <a:xfrm>
            <a:off x="231006" y="693018"/>
            <a:ext cx="11513523" cy="5853807"/>
          </a:xfrm>
          <a:prstGeom prst="rect">
            <a:avLst/>
          </a:prstGeom>
        </p:spPr>
      </p:pic>
    </p:spTree>
    <p:extLst>
      <p:ext uri="{BB962C8B-B14F-4D97-AF65-F5344CB8AC3E}">
        <p14:creationId xmlns:p14="http://schemas.microsoft.com/office/powerpoint/2010/main" val="3745398390"/>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CABFF9-6FAD-35D8-2B79-DEBD6CE30421}"/>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6">
            <a:extLst>
              <a:ext uri="{FF2B5EF4-FFF2-40B4-BE49-F238E27FC236}">
                <a16:creationId xmlns:a16="http://schemas.microsoft.com/office/drawing/2014/main" id="{FA08DA79-9C95-781E-9CD6-C06D182C3FC4}"/>
              </a:ext>
            </a:extLst>
          </p:cNvPr>
          <p:cNvPicPr>
            <a:picLocks noGrp="1" noChangeAspect="1"/>
          </p:cNvPicPr>
          <p:nvPr>
            <p:ph idx="1"/>
          </p:nvPr>
        </p:nvPicPr>
        <p:blipFill>
          <a:blip r:embed="rId2"/>
          <a:stretch>
            <a:fillRect/>
          </a:stretch>
        </p:blipFill>
        <p:spPr>
          <a:xfrm>
            <a:off x="1050108" y="682556"/>
            <a:ext cx="8220471" cy="5795245"/>
          </a:xfrm>
          <a:prstGeom prst="rect">
            <a:avLst/>
          </a:prstGeom>
        </p:spPr>
      </p:pic>
    </p:spTree>
    <p:extLst>
      <p:ext uri="{BB962C8B-B14F-4D97-AF65-F5344CB8AC3E}">
        <p14:creationId xmlns:p14="http://schemas.microsoft.com/office/powerpoint/2010/main" val="711981349"/>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E998E45-4382-100E-7730-8A51606FB842}"/>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4AF67053-0FF6-057B-EC28-6C9DD243E654}"/>
              </a:ext>
            </a:extLst>
          </p:cNvPr>
          <p:cNvPicPr>
            <a:picLocks noGrp="1" noChangeAspect="1"/>
          </p:cNvPicPr>
          <p:nvPr>
            <p:ph idx="1"/>
          </p:nvPr>
        </p:nvPicPr>
        <p:blipFill>
          <a:blip r:embed="rId2"/>
          <a:stretch>
            <a:fillRect/>
          </a:stretch>
        </p:blipFill>
        <p:spPr>
          <a:xfrm>
            <a:off x="2044712" y="850125"/>
            <a:ext cx="6415894" cy="5781681"/>
          </a:xfrm>
          <a:prstGeom prst="rect">
            <a:avLst/>
          </a:prstGeom>
        </p:spPr>
      </p:pic>
    </p:spTree>
    <p:extLst>
      <p:ext uri="{BB962C8B-B14F-4D97-AF65-F5344CB8AC3E}">
        <p14:creationId xmlns:p14="http://schemas.microsoft.com/office/powerpoint/2010/main" val="369364727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9DE7-C2BA-A2AE-756F-234E3885DA0E}"/>
              </a:ext>
            </a:extLst>
          </p:cNvPr>
          <p:cNvSpPr>
            <a:spLocks noGrp="1"/>
          </p:cNvSpPr>
          <p:nvPr>
            <p:ph type="title"/>
          </p:nvPr>
        </p:nvSpPr>
        <p:spPr/>
        <p:txBody>
          <a:bodyPr/>
          <a:lstStyle/>
          <a:p>
            <a:pPr algn="ctr"/>
            <a:r>
              <a:rPr lang="en-US" dirty="0"/>
              <a:t>EHE:  Ending the HIV Epidemic</a:t>
            </a:r>
          </a:p>
        </p:txBody>
      </p:sp>
      <p:sp>
        <p:nvSpPr>
          <p:cNvPr id="4" name="Date Placeholder 3">
            <a:extLst>
              <a:ext uri="{FF2B5EF4-FFF2-40B4-BE49-F238E27FC236}">
                <a16:creationId xmlns:a16="http://schemas.microsoft.com/office/drawing/2014/main" id="{6B312888-DEE3-8C70-4F37-7EEFFF49A902}"/>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FB10FBAF-BFE1-AE17-C0F9-2DEEC15C406C}"/>
              </a:ext>
            </a:extLst>
          </p:cNvPr>
          <p:cNvPicPr>
            <a:picLocks noGrp="1" noChangeAspect="1"/>
          </p:cNvPicPr>
          <p:nvPr>
            <p:ph idx="1"/>
          </p:nvPr>
        </p:nvPicPr>
        <p:blipFill>
          <a:blip r:embed="rId2"/>
          <a:stretch>
            <a:fillRect/>
          </a:stretch>
        </p:blipFill>
        <p:spPr>
          <a:xfrm>
            <a:off x="525162" y="1930878"/>
            <a:ext cx="9032724" cy="4268890"/>
          </a:xfrm>
          <a:prstGeom prst="rect">
            <a:avLst/>
          </a:prstGeom>
        </p:spPr>
      </p:pic>
    </p:spTree>
    <p:extLst>
      <p:ext uri="{BB962C8B-B14F-4D97-AF65-F5344CB8AC3E}">
        <p14:creationId xmlns:p14="http://schemas.microsoft.com/office/powerpoint/2010/main" val="81248275"/>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9CD5C6-0480-8A43-5B64-B4C7DB0BE7A1}"/>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184C6E39-BB22-C9FC-A1FA-530BCCD1305C}"/>
              </a:ext>
            </a:extLst>
          </p:cNvPr>
          <p:cNvPicPr>
            <a:picLocks noGrp="1" noChangeAspect="1"/>
          </p:cNvPicPr>
          <p:nvPr>
            <p:ph idx="1"/>
          </p:nvPr>
        </p:nvPicPr>
        <p:blipFill>
          <a:blip r:embed="rId2"/>
          <a:stretch>
            <a:fillRect/>
          </a:stretch>
        </p:blipFill>
        <p:spPr>
          <a:xfrm>
            <a:off x="292173" y="1046678"/>
            <a:ext cx="9400558" cy="5113489"/>
          </a:xfrm>
          <a:prstGeom prst="rect">
            <a:avLst/>
          </a:prstGeom>
        </p:spPr>
      </p:pic>
    </p:spTree>
    <p:extLst>
      <p:ext uri="{BB962C8B-B14F-4D97-AF65-F5344CB8AC3E}">
        <p14:creationId xmlns:p14="http://schemas.microsoft.com/office/powerpoint/2010/main" val="343090764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lstStyle/>
          <a:p>
            <a:r>
              <a:rPr lang="en-US" dirty="0"/>
              <a:t>Disclosures</a:t>
            </a:r>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10, 2026</a:t>
            </a:fld>
            <a:endParaRPr lang="en-US" dirty="0"/>
          </a:p>
        </p:txBody>
      </p:sp>
      <p:sp>
        <p:nvSpPr>
          <p:cNvPr id="3" name="Text Placeholder 5">
            <a:extLst>
              <a:ext uri="{FF2B5EF4-FFF2-40B4-BE49-F238E27FC236}">
                <a16:creationId xmlns:a16="http://schemas.microsoft.com/office/drawing/2014/main" id="{D4C98A9B-79FC-67A1-BFCE-9A3D718A1135}"/>
              </a:ext>
            </a:extLst>
          </p:cNvPr>
          <p:cNvSpPr txBox="1">
            <a:spLocks/>
          </p:cNvSpPr>
          <p:nvPr/>
        </p:nvSpPr>
        <p:spPr>
          <a:xfrm>
            <a:off x="365922" y="1807873"/>
            <a:ext cx="11456979" cy="4560241"/>
          </a:xfrm>
          <a:prstGeom prst="rect">
            <a:avLst/>
          </a:prstGeom>
        </p:spPr>
        <p:txBody>
          <a:bodyPr lIns="91440" tIns="45720" rIns="91440" bIns="45720" anchor="t"/>
          <a:lstStyle>
            <a:lvl1pPr marL="347477" indent="0" algn="l" defTabSz="1218915" rtl="0" eaLnBrk="1" latinLnBrk="0" hangingPunct="1">
              <a:spcBef>
                <a:spcPts val="0"/>
              </a:spcBef>
              <a:spcAft>
                <a:spcPts val="1200"/>
              </a:spcAft>
              <a:buClr>
                <a:schemeClr val="accent6"/>
              </a:buClr>
              <a:buFontTx/>
              <a:buNone/>
              <a:defRPr sz="2400" b="0" kern="1200">
                <a:solidFill>
                  <a:schemeClr val="tx1"/>
                </a:solidFill>
                <a:latin typeface="+mn-lt"/>
                <a:ea typeface="+mn-ea"/>
                <a:cs typeface="Arial" pitchFamily="34" charset="0"/>
              </a:defRPr>
            </a:lvl1pPr>
            <a:lvl2pPr marL="338334"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2pPr>
            <a:lvl3pPr marL="676667"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3pPr>
            <a:lvl4pPr marL="1133875" indent="0" algn="l" defTabSz="1218915" rtl="0" eaLnBrk="1" latinLnBrk="0" hangingPunct="1">
              <a:spcBef>
                <a:spcPts val="0"/>
              </a:spcBef>
              <a:spcAft>
                <a:spcPts val="600"/>
              </a:spcAft>
              <a:buClr>
                <a:schemeClr val="accent6"/>
              </a:buClr>
              <a:buFontTx/>
              <a:buNone/>
              <a:defRPr sz="2199" kern="1200">
                <a:solidFill>
                  <a:schemeClr val="tx1"/>
                </a:solidFill>
                <a:latin typeface="+mn-lt"/>
                <a:ea typeface="+mn-ea"/>
                <a:cs typeface="Arial" pitchFamily="34" charset="0"/>
              </a:defRPr>
            </a:lvl4pPr>
            <a:lvl5pPr marL="1481352" indent="0" algn="l" defTabSz="1218915" rtl="0" eaLnBrk="1" latinLnBrk="0" hangingPunct="1">
              <a:spcBef>
                <a:spcPts val="0"/>
              </a:spcBef>
              <a:spcAft>
                <a:spcPts val="600"/>
              </a:spcAft>
              <a:buClr>
                <a:schemeClr val="accent6"/>
              </a:buClr>
              <a:buSzPct val="100000"/>
              <a:buFontTx/>
              <a:buNone/>
              <a:defRPr sz="2199" kern="1200">
                <a:solidFill>
                  <a:schemeClr val="tx1"/>
                </a:solidFill>
                <a:latin typeface="+mn-lt"/>
                <a:ea typeface="+mn-ea"/>
                <a:cs typeface="Arial" pitchFamily="34" charset="0"/>
              </a:defRPr>
            </a:lvl5pPr>
            <a:lvl6pPr marL="3352018"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75"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933"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91" indent="-304729" algn="l" defTabSz="121891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456565" indent="-304165">
              <a:spcBef>
                <a:spcPct val="20000"/>
              </a:spcBef>
              <a:spcAft>
                <a:spcPts val="0"/>
              </a:spcAft>
              <a:buFont typeface="Arial" charset="2"/>
              <a:buChar char="•"/>
            </a:pPr>
            <a:r>
              <a:rPr lang="en-US" sz="1800" dirty="0">
                <a:solidFill>
                  <a:srgbClr val="000000"/>
                </a:solidFill>
                <a:latin typeface="Arial"/>
                <a:ea typeface="Calibri"/>
                <a:cs typeface="Arial"/>
              </a:rPr>
              <a:t>The Health Resources and Services Administration (HRSA), Department of Health and Human Services (HHS) provided financial support for this project. The award provided 100% of total costs. The contents are those of the author. They may not reflect the policies of HRSA, HHS, or the U.S. Government.</a:t>
            </a:r>
          </a:p>
          <a:p>
            <a:pPr marL="456565" indent="-304165">
              <a:spcBef>
                <a:spcPct val="20000"/>
              </a:spcBef>
              <a:spcAft>
                <a:spcPts val="0"/>
              </a:spcAft>
              <a:buFont typeface="Arial" charset="2"/>
              <a:buChar char="•"/>
            </a:pPr>
            <a:r>
              <a:rPr lang="en-US" sz="1800" dirty="0">
                <a:solidFill>
                  <a:srgbClr val="000000"/>
                </a:solidFill>
                <a:latin typeface="Arial"/>
                <a:ea typeface="Calibri"/>
                <a:cs typeface="Arial"/>
              </a:rPr>
              <a:t>Speaker has nothing to disclose.</a:t>
            </a:r>
            <a:endParaRPr lang="en-US" sz="1800" dirty="0">
              <a:solidFill>
                <a:srgbClr val="222222"/>
              </a:solidFill>
              <a:latin typeface="Arial"/>
              <a:ea typeface="Calibri"/>
              <a:cs typeface="Arial"/>
            </a:endParaRPr>
          </a:p>
          <a:p>
            <a:pPr marL="456565" indent="-304165" algn="l">
              <a:spcBef>
                <a:spcPct val="20000"/>
              </a:spcBef>
              <a:spcAft>
                <a:spcPts val="0"/>
              </a:spcAft>
              <a:buFont typeface="Wingdings" charset="2"/>
              <a:buChar char="§"/>
            </a:pPr>
            <a:endParaRPr lang="en-US" sz="1800" i="1" dirty="0">
              <a:solidFill>
                <a:srgbClr val="222222"/>
              </a:solidFill>
              <a:latin typeface="Arial"/>
              <a:ea typeface="Calibri" panose="020F0502020204030204" pitchFamily="34" charset="0"/>
            </a:endParaRPr>
          </a:p>
        </p:txBody>
      </p:sp>
    </p:spTree>
    <p:extLst>
      <p:ext uri="{BB962C8B-B14F-4D97-AF65-F5344CB8AC3E}">
        <p14:creationId xmlns:p14="http://schemas.microsoft.com/office/powerpoint/2010/main" val="596907425"/>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F4112E-8FDA-8DBD-C4A1-439F075DACC0}"/>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4">
            <a:extLst>
              <a:ext uri="{FF2B5EF4-FFF2-40B4-BE49-F238E27FC236}">
                <a16:creationId xmlns:a16="http://schemas.microsoft.com/office/drawing/2014/main" id="{7D682DDB-8F41-E0FF-1168-58B8E28BE8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382" y="728186"/>
            <a:ext cx="3546729" cy="540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a:extLst>
              <a:ext uri="{FF2B5EF4-FFF2-40B4-BE49-F238E27FC236}">
                <a16:creationId xmlns:a16="http://schemas.microsoft.com/office/drawing/2014/main" id="{8D669FA7-8453-A5B5-9113-91DA9B8AB0CA}"/>
              </a:ext>
            </a:extLst>
          </p:cNvPr>
          <p:cNvPicPr>
            <a:picLocks noGrp="1" noChangeAspect="1"/>
          </p:cNvPicPr>
          <p:nvPr>
            <p:ph idx="1"/>
          </p:nvPr>
        </p:nvPicPr>
        <p:blipFill>
          <a:blip r:embed="rId3"/>
          <a:stretch>
            <a:fillRect/>
          </a:stretch>
        </p:blipFill>
        <p:spPr>
          <a:xfrm>
            <a:off x="6094412" y="741664"/>
            <a:ext cx="3523074" cy="5212080"/>
          </a:xfrm>
          <a:prstGeom prst="rect">
            <a:avLst/>
          </a:prstGeom>
        </p:spPr>
      </p:pic>
    </p:spTree>
    <p:extLst>
      <p:ext uri="{BB962C8B-B14F-4D97-AF65-F5344CB8AC3E}">
        <p14:creationId xmlns:p14="http://schemas.microsoft.com/office/powerpoint/2010/main" val="2169884952"/>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5C2FBF-4381-50E5-5762-454288263C4C}"/>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7" name="Picture 2">
            <a:extLst>
              <a:ext uri="{FF2B5EF4-FFF2-40B4-BE49-F238E27FC236}">
                <a16:creationId xmlns:a16="http://schemas.microsoft.com/office/drawing/2014/main" id="{609F681E-DA51-B76D-9B46-5BEBC7304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2" y="731273"/>
            <a:ext cx="3584955" cy="53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63C00981-4B80-E359-9BCE-909CD42AC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489" y="731273"/>
            <a:ext cx="3685015" cy="5303520"/>
          </a:xfrm>
          <a:prstGeom prst="rect">
            <a:avLst/>
          </a:prstGeom>
        </p:spPr>
      </p:pic>
    </p:spTree>
    <p:extLst>
      <p:ext uri="{BB962C8B-B14F-4D97-AF65-F5344CB8AC3E}">
        <p14:creationId xmlns:p14="http://schemas.microsoft.com/office/powerpoint/2010/main" val="163590263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E286E5-7C07-0F11-F889-C9E0BA1C3770}"/>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Content Placeholder 3">
            <a:extLst>
              <a:ext uri="{FF2B5EF4-FFF2-40B4-BE49-F238E27FC236}">
                <a16:creationId xmlns:a16="http://schemas.microsoft.com/office/drawing/2014/main" id="{ECD85F8A-1A6D-CCE8-65E6-E98F610867FE}"/>
              </a:ext>
            </a:extLst>
          </p:cNvPr>
          <p:cNvPicPr>
            <a:picLocks noGrp="1" noChangeAspect="1"/>
          </p:cNvPicPr>
          <p:nvPr>
            <p:ph idx="1"/>
          </p:nvPr>
        </p:nvPicPr>
        <p:blipFill>
          <a:blip r:embed="rId2"/>
          <a:stretch>
            <a:fillRect/>
          </a:stretch>
        </p:blipFill>
        <p:spPr>
          <a:xfrm>
            <a:off x="838200" y="838200"/>
            <a:ext cx="3164619" cy="4754880"/>
          </a:xfrm>
          <a:prstGeom prst="rect">
            <a:avLst/>
          </a:prstGeom>
        </p:spPr>
      </p:pic>
      <p:pic>
        <p:nvPicPr>
          <p:cNvPr id="6" name="Picture 5">
            <a:extLst>
              <a:ext uri="{FF2B5EF4-FFF2-40B4-BE49-F238E27FC236}">
                <a16:creationId xmlns:a16="http://schemas.microsoft.com/office/drawing/2014/main" id="{3A253124-C540-1FBB-3537-441826B2C77C}"/>
              </a:ext>
            </a:extLst>
          </p:cNvPr>
          <p:cNvPicPr>
            <a:picLocks noChangeAspect="1"/>
          </p:cNvPicPr>
          <p:nvPr/>
        </p:nvPicPr>
        <p:blipFill>
          <a:blip r:embed="rId3"/>
          <a:stretch>
            <a:fillRect/>
          </a:stretch>
        </p:blipFill>
        <p:spPr>
          <a:xfrm>
            <a:off x="5880102" y="838200"/>
            <a:ext cx="3010317" cy="4754880"/>
          </a:xfrm>
          <a:prstGeom prst="rect">
            <a:avLst/>
          </a:prstGeom>
        </p:spPr>
      </p:pic>
    </p:spTree>
    <p:extLst>
      <p:ext uri="{BB962C8B-B14F-4D97-AF65-F5344CB8AC3E}">
        <p14:creationId xmlns:p14="http://schemas.microsoft.com/office/powerpoint/2010/main" val="77659402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FFD-1F04-5C48-AC56-F0265E3BDC0A}"/>
              </a:ext>
            </a:extLst>
          </p:cNvPr>
          <p:cNvSpPr>
            <a:spLocks noGrp="1"/>
          </p:cNvSpPr>
          <p:nvPr>
            <p:ph type="title"/>
          </p:nvPr>
        </p:nvSpPr>
        <p:spPr/>
        <p:txBody>
          <a:bodyPr>
            <a:normAutofit/>
          </a:bodyPr>
          <a:lstStyle/>
          <a:p>
            <a:r>
              <a:rPr lang="en-US" dirty="0"/>
              <a:t>AETC Program National Centers and HIV Curriculum</a:t>
            </a:r>
          </a:p>
        </p:txBody>
      </p:sp>
      <p:sp>
        <p:nvSpPr>
          <p:cNvPr id="6" name="Text Placeholder 5"/>
          <p:cNvSpPr>
            <a:spLocks noGrp="1"/>
          </p:cNvSpPr>
          <p:nvPr>
            <p:ph type="body" sz="quarter" idx="11"/>
          </p:nvPr>
        </p:nvSpPr>
        <p:spPr>
          <a:xfrm>
            <a:off x="623296" y="1935956"/>
            <a:ext cx="10512424" cy="3802114"/>
          </a:xfrm>
        </p:spPr>
        <p:txBody>
          <a:bodyPr lIns="91440" tIns="45720" rIns="91440" bIns="45720" anchor="t"/>
          <a:lstStyle/>
          <a:p>
            <a:pPr marL="975360" indent="-285750">
              <a:buFont typeface="Wingdings" panose="05000000000000000000" pitchFamily="2" charset="2"/>
              <a:buChar char="§"/>
            </a:pPr>
            <a:r>
              <a:rPr lang="en-US" sz="1600" b="1" dirty="0">
                <a:cs typeface="Arial"/>
              </a:rPr>
              <a:t>National AETC Support Center (NASC) – </a:t>
            </a:r>
            <a:r>
              <a:rPr lang="en-US" sz="1600" dirty="0">
                <a:cs typeface="Arial"/>
              </a:rPr>
              <a:t>serves as the central web –based repository for AETC Program training and capacity building resources; its website includes a free virtual library with training and technical assistance materials, a program directory, and a calendar of trainings and other events. Learn more: </a:t>
            </a:r>
            <a:r>
              <a:rPr lang="en-US" sz="1600" dirty="0">
                <a:cs typeface="Arial"/>
                <a:hlinkClick r:id="rId2"/>
              </a:rPr>
              <a:t>https://aidsetc.org/</a:t>
            </a:r>
            <a:r>
              <a:rPr lang="en-US" sz="1600" dirty="0">
                <a:cs typeface="Arial"/>
              </a:rPr>
              <a:t> </a:t>
            </a:r>
            <a:endParaRPr lang="en-US">
              <a:cs typeface="Arial"/>
            </a:endParaRPr>
          </a:p>
          <a:p>
            <a:pPr marL="975360" indent="-285750">
              <a:buFont typeface="Wingdings" panose="05000000000000000000" pitchFamily="2" charset="2"/>
              <a:buChar char="§"/>
            </a:pPr>
            <a:r>
              <a:rPr lang="en-US" sz="1600" b="1" dirty="0">
                <a:cs typeface="Arial"/>
              </a:rPr>
              <a:t>National Clinical Consultation Center (NCCC) – </a:t>
            </a:r>
            <a:r>
              <a:rPr lang="en-US" sz="1600" dirty="0">
                <a:cs typeface="Arial"/>
              </a:rPr>
              <a:t>provides free, peer-to-peer, expert advice for health professionals on HIV prevention, care, and treatment and related topics. Learn more: </a:t>
            </a:r>
            <a:r>
              <a:rPr lang="en-US" sz="1600" dirty="0">
                <a:cs typeface="Arial"/>
                <a:hlinkClick r:id="rId3"/>
              </a:rPr>
              <a:t>https://nccc/ucsf.edu</a:t>
            </a:r>
            <a:r>
              <a:rPr lang="en-US" sz="1600" dirty="0">
                <a:cs typeface="Arial"/>
              </a:rPr>
              <a:t> or call 844-ASK-NCCC (844-275-6222)</a:t>
            </a:r>
            <a:endParaRPr lang="en-US" sz="1600" dirty="0"/>
          </a:p>
          <a:p>
            <a:pPr marL="975920" indent="-285750">
              <a:buFont typeface="Wingdings" panose="05000000000000000000" pitchFamily="2" charset="2"/>
              <a:buChar char="§"/>
            </a:pPr>
            <a:r>
              <a:rPr lang="en-US" sz="1600" b="1" dirty="0"/>
              <a:t>National HIV Curriculum (NHC) – </a:t>
            </a:r>
            <a:r>
              <a:rPr lang="en-US" sz="1600" dirty="0"/>
              <a:t>provides ongoing, up –to-date HIV training and information for health professionals through a free, web –based curriculum; also provides free CME credits, CNE contact hours, CE contact hours, and maintenance of certification credits. Learn more: </a:t>
            </a:r>
            <a:r>
              <a:rPr lang="en-US" sz="1600" dirty="0">
                <a:hlinkClick r:id="rId4"/>
              </a:rPr>
              <a:t>www.hiv.uw.edu</a:t>
            </a:r>
            <a:r>
              <a:rPr lang="en-US" sz="1600" dirty="0"/>
              <a:t> </a:t>
            </a:r>
          </a:p>
          <a:p>
            <a:pPr marL="690377" indent="-342900">
              <a:buFont typeface="Arial" panose="020B0604020202020204" pitchFamily="34" charset="0"/>
              <a:buChar char="•"/>
            </a:pPr>
            <a:endParaRPr lang="en-US" dirty="0"/>
          </a:p>
          <a:p>
            <a:pPr marL="690377" indent="-342900">
              <a:buFont typeface="Arial" panose="020B0604020202020204" pitchFamily="34" charset="0"/>
              <a:buChar char="•"/>
            </a:pPr>
            <a:endParaRPr lang="en-US" dirty="0"/>
          </a:p>
        </p:txBody>
      </p:sp>
      <p:sp>
        <p:nvSpPr>
          <p:cNvPr id="11" name="Date Placeholder 10">
            <a:extLst>
              <a:ext uri="{FF2B5EF4-FFF2-40B4-BE49-F238E27FC236}">
                <a16:creationId xmlns:a16="http://schemas.microsoft.com/office/drawing/2014/main" id="{98B3C692-BF53-D946-BEDB-2E1B40FA2906}"/>
              </a:ext>
            </a:extLst>
          </p:cNvPr>
          <p:cNvSpPr>
            <a:spLocks noGrp="1"/>
          </p:cNvSpPr>
          <p:nvPr>
            <p:ph type="dt" sz="half" idx="2"/>
          </p:nvPr>
        </p:nvSpPr>
        <p:spPr/>
        <p:txBody>
          <a:bodyPr/>
          <a:lstStyle/>
          <a:p>
            <a:fld id="{33E5F16E-B800-3E48-BDCB-A7E906166C26}" type="datetime4">
              <a:rPr lang="en-US" smtClean="0"/>
              <a:pPr/>
              <a:t>March 10, 2026</a:t>
            </a:fld>
            <a:endParaRPr lang="en-US" dirty="0"/>
          </a:p>
        </p:txBody>
      </p:sp>
    </p:spTree>
    <p:extLst>
      <p:ext uri="{BB962C8B-B14F-4D97-AF65-F5344CB8AC3E}">
        <p14:creationId xmlns:p14="http://schemas.microsoft.com/office/powerpoint/2010/main" val="84755577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FEBC-39C5-C7A2-A25D-ACDE9DEC0EDD}"/>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7040F48A-9D8F-B6B5-0842-2FB95089229F}"/>
              </a:ext>
            </a:extLst>
          </p:cNvPr>
          <p:cNvSpPr>
            <a:spLocks noGrp="1"/>
          </p:cNvSpPr>
          <p:nvPr>
            <p:ph type="body" sz="quarter" idx="11"/>
          </p:nvPr>
        </p:nvSpPr>
        <p:spPr/>
        <p:txBody>
          <a:bodyPr/>
          <a:lstStyle/>
          <a:p>
            <a:pPr marL="690377" indent="-342900">
              <a:buFont typeface="Arial" panose="020B0604020202020204" pitchFamily="34" charset="0"/>
              <a:buChar char="•"/>
            </a:pPr>
            <a:r>
              <a:rPr lang="en-US" dirty="0"/>
              <a:t>Review the timeline of the early HIV pandemic</a:t>
            </a:r>
          </a:p>
          <a:p>
            <a:pPr marL="690377" indent="-342900">
              <a:buFont typeface="Arial" panose="020B0604020202020204" pitchFamily="34" charset="0"/>
              <a:buChar char="•"/>
            </a:pPr>
            <a:r>
              <a:rPr lang="en-US" dirty="0"/>
              <a:t>Discuss the early treatments of HIV</a:t>
            </a:r>
          </a:p>
          <a:p>
            <a:pPr marL="690377" indent="-342900">
              <a:buFont typeface="Arial" panose="020B0604020202020204" pitchFamily="34" charset="0"/>
              <a:buChar char="•"/>
            </a:pPr>
            <a:r>
              <a:rPr lang="en-US" dirty="0"/>
              <a:t>Discuss my experience taking care of AIDS and HIV in the 1990’s</a:t>
            </a:r>
          </a:p>
          <a:p>
            <a:pPr marL="690377" indent="-342900">
              <a:buFont typeface="Arial" panose="020B0604020202020204" pitchFamily="34" charset="0"/>
              <a:buChar char="•"/>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031B92C2-1A4D-DC7B-5FED-1B7318C44D11}"/>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Tree>
    <p:extLst>
      <p:ext uri="{BB962C8B-B14F-4D97-AF65-F5344CB8AC3E}">
        <p14:creationId xmlns:p14="http://schemas.microsoft.com/office/powerpoint/2010/main" val="178884880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FC54-7E78-C410-CE7D-5DC20FF3A16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7E2C18E7-F32A-41C5-F9FC-B302A08671A4}"/>
              </a:ext>
            </a:extLst>
          </p:cNvPr>
          <p:cNvSpPr>
            <a:spLocks noGrp="1"/>
          </p:cNvSpPr>
          <p:nvPr>
            <p:ph type="body" sz="quarter" idx="11"/>
          </p:nvPr>
        </p:nvSpPr>
        <p:spPr/>
        <p:txBody>
          <a:bodyPr/>
          <a:lstStyle/>
          <a:p>
            <a:endParaRPr lang="en-US" dirty="0"/>
          </a:p>
        </p:txBody>
      </p:sp>
      <p:sp>
        <p:nvSpPr>
          <p:cNvPr id="4" name="Date Placeholder 3">
            <a:extLst>
              <a:ext uri="{FF2B5EF4-FFF2-40B4-BE49-F238E27FC236}">
                <a16:creationId xmlns:a16="http://schemas.microsoft.com/office/drawing/2014/main" id="{7B321EB5-B200-B723-92B8-186F3036DC27}"/>
              </a:ext>
            </a:extLst>
          </p:cNvPr>
          <p:cNvSpPr>
            <a:spLocks noGrp="1"/>
          </p:cNvSpPr>
          <p:nvPr>
            <p:ph type="dt" sz="half" idx="2"/>
          </p:nvPr>
        </p:nvSpPr>
        <p:spPr/>
        <p:txBody>
          <a:bodyPr/>
          <a:lstStyle/>
          <a:p>
            <a:fld id="{90DD43B1-01E5-D847-B965-FC264A9E1869}" type="datetime4">
              <a:rPr lang="en-US" smtClean="0"/>
              <a:t>March 10, 2026</a:t>
            </a:fld>
            <a:endParaRPr lang="en-US" dirty="0"/>
          </a:p>
        </p:txBody>
      </p:sp>
      <p:pic>
        <p:nvPicPr>
          <p:cNvPr id="5" name="Picture 4">
            <a:extLst>
              <a:ext uri="{FF2B5EF4-FFF2-40B4-BE49-F238E27FC236}">
                <a16:creationId xmlns:a16="http://schemas.microsoft.com/office/drawing/2014/main" id="{62FF61A4-9702-D31D-B5F1-98BB23A74E4D}"/>
              </a:ext>
            </a:extLst>
          </p:cNvPr>
          <p:cNvPicPr>
            <a:picLocks noChangeAspect="1"/>
          </p:cNvPicPr>
          <p:nvPr/>
        </p:nvPicPr>
        <p:blipFill>
          <a:blip r:embed="rId2"/>
          <a:stretch>
            <a:fillRect/>
          </a:stretch>
        </p:blipFill>
        <p:spPr>
          <a:xfrm>
            <a:off x="5880102" y="2066925"/>
            <a:ext cx="4985173" cy="3291840"/>
          </a:xfrm>
          <a:prstGeom prst="rect">
            <a:avLst/>
          </a:prstGeom>
        </p:spPr>
      </p:pic>
      <p:pic>
        <p:nvPicPr>
          <p:cNvPr id="6" name="Content Placeholder 3">
            <a:extLst>
              <a:ext uri="{FF2B5EF4-FFF2-40B4-BE49-F238E27FC236}">
                <a16:creationId xmlns:a16="http://schemas.microsoft.com/office/drawing/2014/main" id="{F7DD8622-D1CD-E4AF-86BA-6A9586D19488}"/>
              </a:ext>
            </a:extLst>
          </p:cNvPr>
          <p:cNvPicPr>
            <a:picLocks noGrp="1" noChangeAspect="1"/>
          </p:cNvPicPr>
          <p:nvPr>
            <p:ph idx="1"/>
          </p:nvPr>
        </p:nvPicPr>
        <p:blipFill>
          <a:blip r:embed="rId3"/>
          <a:stretch>
            <a:fillRect/>
          </a:stretch>
        </p:blipFill>
        <p:spPr>
          <a:xfrm>
            <a:off x="461530" y="952500"/>
            <a:ext cx="4981575" cy="3181350"/>
          </a:xfrm>
          <a:prstGeom prst="rect">
            <a:avLst/>
          </a:prstGeom>
        </p:spPr>
      </p:pic>
    </p:spTree>
    <p:extLst>
      <p:ext uri="{BB962C8B-B14F-4D97-AF65-F5344CB8AC3E}">
        <p14:creationId xmlns:p14="http://schemas.microsoft.com/office/powerpoint/2010/main" val="17776814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D0E16-A6CF-ABE9-DF23-735376CFA99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9A14E20-EAAC-F6A6-003F-67A628A7A799}"/>
              </a:ext>
            </a:extLst>
          </p:cNvPr>
          <p:cNvSpPr>
            <a:spLocks noGrp="1"/>
          </p:cNvSpPr>
          <p:nvPr>
            <p:ph type="body" sz="quarter" idx="11"/>
          </p:nvPr>
        </p:nvSpPr>
        <p:spPr>
          <a:xfrm>
            <a:off x="623890" y="3276600"/>
            <a:ext cx="10512424" cy="457200"/>
          </a:xfrm>
        </p:spPr>
        <p:txBody>
          <a:bodyPr/>
          <a:lstStyle/>
          <a:p>
            <a:endParaRPr lang="en-US" dirty="0"/>
          </a:p>
        </p:txBody>
      </p:sp>
      <p:sp>
        <p:nvSpPr>
          <p:cNvPr id="4" name="Date Placeholder 3">
            <a:extLst>
              <a:ext uri="{FF2B5EF4-FFF2-40B4-BE49-F238E27FC236}">
                <a16:creationId xmlns:a16="http://schemas.microsoft.com/office/drawing/2014/main" id="{C9CDAA9C-28C3-C34E-F705-BF941C4439E1}"/>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
        <p:nvSpPr>
          <p:cNvPr id="5" name="Arrow: Right 4">
            <a:extLst>
              <a:ext uri="{FF2B5EF4-FFF2-40B4-BE49-F238E27FC236}">
                <a16:creationId xmlns:a16="http://schemas.microsoft.com/office/drawing/2014/main" id="{80313E2B-C1AF-248E-C40E-E9CDC44FE597}"/>
              </a:ext>
            </a:extLst>
          </p:cNvPr>
          <p:cNvSpPr/>
          <p:nvPr/>
        </p:nvSpPr>
        <p:spPr>
          <a:xfrm>
            <a:off x="623296" y="2981324"/>
            <a:ext cx="10513017" cy="1000125"/>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1981		1983		1985		1987		1989		1990</a:t>
            </a:r>
          </a:p>
        </p:txBody>
      </p:sp>
      <p:sp>
        <p:nvSpPr>
          <p:cNvPr id="7" name="TextBox 6">
            <a:extLst>
              <a:ext uri="{FF2B5EF4-FFF2-40B4-BE49-F238E27FC236}">
                <a16:creationId xmlns:a16="http://schemas.microsoft.com/office/drawing/2014/main" id="{B8E0D7AE-5B90-EA4A-D1DB-AC47A51DFFE5}"/>
              </a:ext>
            </a:extLst>
          </p:cNvPr>
          <p:cNvSpPr txBox="1"/>
          <p:nvPr/>
        </p:nvSpPr>
        <p:spPr>
          <a:xfrm>
            <a:off x="343546" y="4505325"/>
            <a:ext cx="1553630" cy="666593"/>
          </a:xfrm>
          <a:prstGeom prst="rect">
            <a:avLst/>
          </a:prstGeom>
          <a:noFill/>
        </p:spPr>
        <p:txBody>
          <a:bodyPr wrap="none" rtlCol="0">
            <a:spAutoFit/>
          </a:bodyPr>
          <a:lstStyle/>
          <a:p>
            <a:r>
              <a:rPr lang="en-US" dirty="0"/>
              <a:t>First Reports</a:t>
            </a:r>
          </a:p>
          <a:p>
            <a:r>
              <a:rPr lang="en-US" dirty="0"/>
              <a:t> of PCP, KS</a:t>
            </a:r>
          </a:p>
        </p:txBody>
      </p:sp>
      <p:sp>
        <p:nvSpPr>
          <p:cNvPr id="8" name="TextBox 7">
            <a:extLst>
              <a:ext uri="{FF2B5EF4-FFF2-40B4-BE49-F238E27FC236}">
                <a16:creationId xmlns:a16="http://schemas.microsoft.com/office/drawing/2014/main" id="{F4F556E6-CB04-E949-197D-5E4B37A3CEC1}"/>
              </a:ext>
            </a:extLst>
          </p:cNvPr>
          <p:cNvSpPr txBox="1"/>
          <p:nvPr/>
        </p:nvSpPr>
        <p:spPr>
          <a:xfrm>
            <a:off x="1994896" y="1723411"/>
            <a:ext cx="1595309" cy="953723"/>
          </a:xfrm>
          <a:prstGeom prst="rect">
            <a:avLst/>
          </a:prstGeom>
          <a:noFill/>
        </p:spPr>
        <p:txBody>
          <a:bodyPr wrap="none" rtlCol="0">
            <a:spAutoFit/>
          </a:bodyPr>
          <a:lstStyle/>
          <a:p>
            <a:r>
              <a:rPr lang="en-US" dirty="0"/>
              <a:t>Retrovirus</a:t>
            </a:r>
          </a:p>
          <a:p>
            <a:r>
              <a:rPr lang="en-US" dirty="0"/>
              <a:t>discovered</a:t>
            </a:r>
          </a:p>
          <a:p>
            <a:r>
              <a:rPr lang="en-US" dirty="0"/>
              <a:t>LAV, HTLV-1</a:t>
            </a:r>
          </a:p>
        </p:txBody>
      </p:sp>
      <p:sp>
        <p:nvSpPr>
          <p:cNvPr id="9" name="TextBox 8">
            <a:extLst>
              <a:ext uri="{FF2B5EF4-FFF2-40B4-BE49-F238E27FC236}">
                <a16:creationId xmlns:a16="http://schemas.microsoft.com/office/drawing/2014/main" id="{42B69A7B-E02E-AB30-F9D1-9D3557146DB5}"/>
              </a:ext>
            </a:extLst>
          </p:cNvPr>
          <p:cNvSpPr txBox="1"/>
          <p:nvPr/>
        </p:nvSpPr>
        <p:spPr>
          <a:xfrm>
            <a:off x="4114800" y="4505325"/>
            <a:ext cx="1595309" cy="666593"/>
          </a:xfrm>
          <a:prstGeom prst="rect">
            <a:avLst/>
          </a:prstGeom>
          <a:noFill/>
        </p:spPr>
        <p:txBody>
          <a:bodyPr wrap="none" rtlCol="0">
            <a:spAutoFit/>
          </a:bodyPr>
          <a:lstStyle/>
          <a:p>
            <a:r>
              <a:rPr lang="en-US" dirty="0"/>
              <a:t>FDA licenses</a:t>
            </a:r>
          </a:p>
          <a:p>
            <a:r>
              <a:rPr lang="en-US" dirty="0"/>
              <a:t> first HIV test</a:t>
            </a:r>
          </a:p>
        </p:txBody>
      </p:sp>
      <p:sp>
        <p:nvSpPr>
          <p:cNvPr id="10" name="TextBox 9">
            <a:extLst>
              <a:ext uri="{FF2B5EF4-FFF2-40B4-BE49-F238E27FC236}">
                <a16:creationId xmlns:a16="http://schemas.microsoft.com/office/drawing/2014/main" id="{9E246446-E318-736B-F976-F41D16FDAA81}"/>
              </a:ext>
            </a:extLst>
          </p:cNvPr>
          <p:cNvSpPr txBox="1"/>
          <p:nvPr/>
        </p:nvSpPr>
        <p:spPr>
          <a:xfrm>
            <a:off x="5922106" y="1760902"/>
            <a:ext cx="1293490" cy="953723"/>
          </a:xfrm>
          <a:prstGeom prst="rect">
            <a:avLst/>
          </a:prstGeom>
          <a:noFill/>
        </p:spPr>
        <p:txBody>
          <a:bodyPr wrap="square" rtlCol="0">
            <a:spAutoFit/>
          </a:bodyPr>
          <a:lstStyle/>
          <a:p>
            <a:r>
              <a:rPr lang="en-US" dirty="0"/>
              <a:t>First drug </a:t>
            </a:r>
          </a:p>
          <a:p>
            <a:r>
              <a:rPr lang="en-US" dirty="0"/>
              <a:t>Licensed</a:t>
            </a:r>
          </a:p>
          <a:p>
            <a:r>
              <a:rPr lang="en-US" dirty="0"/>
              <a:t>AZT</a:t>
            </a:r>
          </a:p>
        </p:txBody>
      </p:sp>
      <p:sp>
        <p:nvSpPr>
          <p:cNvPr id="11" name="TextBox 10">
            <a:extLst>
              <a:ext uri="{FF2B5EF4-FFF2-40B4-BE49-F238E27FC236}">
                <a16:creationId xmlns:a16="http://schemas.microsoft.com/office/drawing/2014/main" id="{980A8FE9-E81C-A6CC-ED4E-24DC8D107F0B}"/>
              </a:ext>
            </a:extLst>
          </p:cNvPr>
          <p:cNvSpPr txBox="1"/>
          <p:nvPr/>
        </p:nvSpPr>
        <p:spPr>
          <a:xfrm>
            <a:off x="7092724" y="4276725"/>
            <a:ext cx="3267241" cy="1527982"/>
          </a:xfrm>
          <a:prstGeom prst="rect">
            <a:avLst/>
          </a:prstGeom>
          <a:noFill/>
        </p:spPr>
        <p:txBody>
          <a:bodyPr wrap="none" rtlCol="0">
            <a:spAutoFit/>
          </a:bodyPr>
          <a:lstStyle/>
          <a:p>
            <a:r>
              <a:rPr lang="en-US" dirty="0"/>
              <a:t>100,000 Cases in US</a:t>
            </a:r>
          </a:p>
          <a:p>
            <a:endParaRPr lang="en-US" dirty="0"/>
          </a:p>
          <a:p>
            <a:r>
              <a:rPr lang="en-US" dirty="0"/>
              <a:t>First Guideline on Prevention</a:t>
            </a:r>
          </a:p>
          <a:p>
            <a:r>
              <a:rPr lang="en-US" dirty="0"/>
              <a:t>Of Transmission of HIV to </a:t>
            </a:r>
          </a:p>
          <a:p>
            <a:r>
              <a:rPr lang="en-US" dirty="0"/>
              <a:t>Health Care Workers</a:t>
            </a:r>
          </a:p>
        </p:txBody>
      </p:sp>
      <p:sp>
        <p:nvSpPr>
          <p:cNvPr id="14" name="Rectangle 13">
            <a:extLst>
              <a:ext uri="{FF2B5EF4-FFF2-40B4-BE49-F238E27FC236}">
                <a16:creationId xmlns:a16="http://schemas.microsoft.com/office/drawing/2014/main" id="{A0F5A36A-5784-BB6D-1B9C-641DE179C12D}"/>
              </a:ext>
            </a:extLst>
          </p:cNvPr>
          <p:cNvSpPr/>
          <p:nvPr/>
        </p:nvSpPr>
        <p:spPr>
          <a:xfrm>
            <a:off x="249756" y="4225682"/>
            <a:ext cx="1790700" cy="138510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0536B86-01F3-1534-6A03-718D8171019C}"/>
              </a:ext>
            </a:extLst>
          </p:cNvPr>
          <p:cNvSpPr/>
          <p:nvPr/>
        </p:nvSpPr>
        <p:spPr>
          <a:xfrm>
            <a:off x="1800225" y="1695594"/>
            <a:ext cx="1876425" cy="101903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C04B4C-D0D4-FDC8-5C09-6BB0605364C0}"/>
              </a:ext>
            </a:extLst>
          </p:cNvPr>
          <p:cNvSpPr/>
          <p:nvPr/>
        </p:nvSpPr>
        <p:spPr>
          <a:xfrm>
            <a:off x="4114800" y="4276724"/>
            <a:ext cx="1712054" cy="116205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7697EA1-0B66-DAB0-A791-CA3F000A835C}"/>
              </a:ext>
            </a:extLst>
          </p:cNvPr>
          <p:cNvSpPr/>
          <p:nvPr/>
        </p:nvSpPr>
        <p:spPr>
          <a:xfrm>
            <a:off x="5826854" y="1760902"/>
            <a:ext cx="1555021" cy="103777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FBD66AB1-69CD-24C1-E042-E1C72EFCCF56}"/>
              </a:ext>
            </a:extLst>
          </p:cNvPr>
          <p:cNvSpPr/>
          <p:nvPr/>
        </p:nvSpPr>
        <p:spPr>
          <a:xfrm>
            <a:off x="7092723" y="4323948"/>
            <a:ext cx="3267241" cy="1658563"/>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C8AE2F6-AEFF-C53E-BE33-CC42A52B863F}"/>
              </a:ext>
            </a:extLst>
          </p:cNvPr>
          <p:cNvCxnSpPr>
            <a:cxnSpLocks/>
          </p:cNvCxnSpPr>
          <p:nvPr/>
        </p:nvCxnSpPr>
        <p:spPr>
          <a:xfrm>
            <a:off x="990600" y="3733800"/>
            <a:ext cx="0" cy="49188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538ED1-CAB6-FD68-DE02-00431E80C0D6}"/>
              </a:ext>
            </a:extLst>
          </p:cNvPr>
          <p:cNvCxnSpPr>
            <a:cxnSpLocks/>
            <a:endCxn id="15" idx="2"/>
          </p:cNvCxnSpPr>
          <p:nvPr/>
        </p:nvCxnSpPr>
        <p:spPr>
          <a:xfrm flipH="1" flipV="1">
            <a:off x="2738438" y="2714625"/>
            <a:ext cx="14288"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BF662B-78F2-AF1B-2399-A5EDAC73D4D7}"/>
              </a:ext>
            </a:extLst>
          </p:cNvPr>
          <p:cNvCxnSpPr>
            <a:cxnSpLocks/>
          </p:cNvCxnSpPr>
          <p:nvPr/>
        </p:nvCxnSpPr>
        <p:spPr>
          <a:xfrm>
            <a:off x="4714875" y="3733800"/>
            <a:ext cx="0" cy="542924"/>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C12E56C-64A8-6BAE-A68D-C0D880A37869}"/>
              </a:ext>
            </a:extLst>
          </p:cNvPr>
          <p:cNvCxnSpPr>
            <a:cxnSpLocks/>
          </p:cNvCxnSpPr>
          <p:nvPr/>
        </p:nvCxnSpPr>
        <p:spPr>
          <a:xfrm flipV="1">
            <a:off x="6415088" y="2798678"/>
            <a:ext cx="0" cy="411247"/>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30CE11F-9267-EA64-CD33-2E72129024EE}"/>
              </a:ext>
            </a:extLst>
          </p:cNvPr>
          <p:cNvCxnSpPr>
            <a:cxnSpLocks/>
          </p:cNvCxnSpPr>
          <p:nvPr/>
        </p:nvCxnSpPr>
        <p:spPr>
          <a:xfrm>
            <a:off x="8296275" y="3733800"/>
            <a:ext cx="0" cy="462743"/>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2381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E08C-6A55-851E-A0CD-E126DCE3F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7DBCE-C6DF-CFC9-77F0-E36C053A27E8}"/>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697F57A-4CE0-F9D8-DEA8-B26FDBA3C5A9}"/>
              </a:ext>
            </a:extLst>
          </p:cNvPr>
          <p:cNvSpPr>
            <a:spLocks noGrp="1"/>
          </p:cNvSpPr>
          <p:nvPr>
            <p:ph type="body" sz="quarter" idx="11"/>
          </p:nvPr>
        </p:nvSpPr>
        <p:spPr>
          <a:xfrm>
            <a:off x="623890" y="3276600"/>
            <a:ext cx="10512424" cy="457200"/>
          </a:xfrm>
        </p:spPr>
        <p:txBody>
          <a:bodyPr/>
          <a:lstStyle/>
          <a:p>
            <a:endParaRPr lang="en-US" dirty="0"/>
          </a:p>
        </p:txBody>
      </p:sp>
      <p:sp>
        <p:nvSpPr>
          <p:cNvPr id="4" name="Date Placeholder 3">
            <a:extLst>
              <a:ext uri="{FF2B5EF4-FFF2-40B4-BE49-F238E27FC236}">
                <a16:creationId xmlns:a16="http://schemas.microsoft.com/office/drawing/2014/main" id="{52774D81-3BE3-9384-47D8-9B3111915665}"/>
              </a:ext>
            </a:extLst>
          </p:cNvPr>
          <p:cNvSpPr>
            <a:spLocks noGrp="1"/>
          </p:cNvSpPr>
          <p:nvPr>
            <p:ph type="dt" sz="half" idx="2"/>
          </p:nvPr>
        </p:nvSpPr>
        <p:spPr/>
        <p:txBody>
          <a:bodyPr/>
          <a:lstStyle/>
          <a:p>
            <a:fld id="{90DD43B1-01E5-D847-B965-FC264A9E1869}" type="datetime4">
              <a:rPr lang="en-US" smtClean="0"/>
              <a:t>March 10, 2026</a:t>
            </a:fld>
            <a:endParaRPr lang="en-US" dirty="0"/>
          </a:p>
        </p:txBody>
      </p:sp>
      <p:sp>
        <p:nvSpPr>
          <p:cNvPr id="5" name="Arrow: Right 4">
            <a:extLst>
              <a:ext uri="{FF2B5EF4-FFF2-40B4-BE49-F238E27FC236}">
                <a16:creationId xmlns:a16="http://schemas.microsoft.com/office/drawing/2014/main" id="{3146A12F-B2F3-98D5-C9D0-6763683ACF68}"/>
              </a:ext>
            </a:extLst>
          </p:cNvPr>
          <p:cNvSpPr/>
          <p:nvPr/>
        </p:nvSpPr>
        <p:spPr>
          <a:xfrm>
            <a:off x="623296" y="2981324"/>
            <a:ext cx="10513017" cy="1000125"/>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1981		1983		1985		1987		1989		1990</a:t>
            </a:r>
          </a:p>
        </p:txBody>
      </p:sp>
      <p:sp>
        <p:nvSpPr>
          <p:cNvPr id="7" name="TextBox 6">
            <a:extLst>
              <a:ext uri="{FF2B5EF4-FFF2-40B4-BE49-F238E27FC236}">
                <a16:creationId xmlns:a16="http://schemas.microsoft.com/office/drawing/2014/main" id="{94472FE7-6706-3BCE-0F39-62DCE89FF09F}"/>
              </a:ext>
            </a:extLst>
          </p:cNvPr>
          <p:cNvSpPr txBox="1"/>
          <p:nvPr/>
        </p:nvSpPr>
        <p:spPr>
          <a:xfrm>
            <a:off x="343546" y="4505325"/>
            <a:ext cx="1553630" cy="666593"/>
          </a:xfrm>
          <a:prstGeom prst="rect">
            <a:avLst/>
          </a:prstGeom>
          <a:noFill/>
        </p:spPr>
        <p:txBody>
          <a:bodyPr wrap="none" rtlCol="0">
            <a:spAutoFit/>
          </a:bodyPr>
          <a:lstStyle/>
          <a:p>
            <a:r>
              <a:rPr lang="en-US" dirty="0"/>
              <a:t>First Reports</a:t>
            </a:r>
          </a:p>
          <a:p>
            <a:r>
              <a:rPr lang="en-US" dirty="0"/>
              <a:t> of PCP, KS</a:t>
            </a:r>
          </a:p>
        </p:txBody>
      </p:sp>
      <p:sp>
        <p:nvSpPr>
          <p:cNvPr id="8" name="TextBox 7">
            <a:extLst>
              <a:ext uri="{FF2B5EF4-FFF2-40B4-BE49-F238E27FC236}">
                <a16:creationId xmlns:a16="http://schemas.microsoft.com/office/drawing/2014/main" id="{E19C68B2-40C2-71B3-A163-08B63A7AB92B}"/>
              </a:ext>
            </a:extLst>
          </p:cNvPr>
          <p:cNvSpPr txBox="1"/>
          <p:nvPr/>
        </p:nvSpPr>
        <p:spPr>
          <a:xfrm>
            <a:off x="1994896" y="1723411"/>
            <a:ext cx="1595309" cy="953723"/>
          </a:xfrm>
          <a:prstGeom prst="rect">
            <a:avLst/>
          </a:prstGeom>
          <a:noFill/>
        </p:spPr>
        <p:txBody>
          <a:bodyPr wrap="none" rtlCol="0">
            <a:spAutoFit/>
          </a:bodyPr>
          <a:lstStyle/>
          <a:p>
            <a:r>
              <a:rPr lang="en-US" dirty="0"/>
              <a:t>Retrovirus</a:t>
            </a:r>
          </a:p>
          <a:p>
            <a:r>
              <a:rPr lang="en-US" dirty="0"/>
              <a:t>discovered</a:t>
            </a:r>
          </a:p>
          <a:p>
            <a:r>
              <a:rPr lang="en-US" dirty="0"/>
              <a:t>LAV, HTLV-1</a:t>
            </a:r>
          </a:p>
        </p:txBody>
      </p:sp>
      <p:sp>
        <p:nvSpPr>
          <p:cNvPr id="9" name="TextBox 8">
            <a:extLst>
              <a:ext uri="{FF2B5EF4-FFF2-40B4-BE49-F238E27FC236}">
                <a16:creationId xmlns:a16="http://schemas.microsoft.com/office/drawing/2014/main" id="{49327E94-8148-2AE6-E7D3-C1E662FB7697}"/>
              </a:ext>
            </a:extLst>
          </p:cNvPr>
          <p:cNvSpPr txBox="1"/>
          <p:nvPr/>
        </p:nvSpPr>
        <p:spPr>
          <a:xfrm>
            <a:off x="4114800" y="4505325"/>
            <a:ext cx="1595309" cy="666593"/>
          </a:xfrm>
          <a:prstGeom prst="rect">
            <a:avLst/>
          </a:prstGeom>
          <a:noFill/>
        </p:spPr>
        <p:txBody>
          <a:bodyPr wrap="none" rtlCol="0">
            <a:spAutoFit/>
          </a:bodyPr>
          <a:lstStyle/>
          <a:p>
            <a:r>
              <a:rPr lang="en-US" dirty="0"/>
              <a:t>FDA licenses</a:t>
            </a:r>
          </a:p>
          <a:p>
            <a:r>
              <a:rPr lang="en-US" dirty="0"/>
              <a:t> first HIV test</a:t>
            </a:r>
          </a:p>
        </p:txBody>
      </p:sp>
      <p:sp>
        <p:nvSpPr>
          <p:cNvPr id="10" name="TextBox 9">
            <a:extLst>
              <a:ext uri="{FF2B5EF4-FFF2-40B4-BE49-F238E27FC236}">
                <a16:creationId xmlns:a16="http://schemas.microsoft.com/office/drawing/2014/main" id="{FC10465E-D846-6037-15CC-755304F34AB9}"/>
              </a:ext>
            </a:extLst>
          </p:cNvPr>
          <p:cNvSpPr txBox="1"/>
          <p:nvPr/>
        </p:nvSpPr>
        <p:spPr>
          <a:xfrm>
            <a:off x="5922106" y="1760902"/>
            <a:ext cx="1293490" cy="953723"/>
          </a:xfrm>
          <a:prstGeom prst="rect">
            <a:avLst/>
          </a:prstGeom>
          <a:noFill/>
        </p:spPr>
        <p:txBody>
          <a:bodyPr wrap="square" rtlCol="0">
            <a:spAutoFit/>
          </a:bodyPr>
          <a:lstStyle/>
          <a:p>
            <a:r>
              <a:rPr lang="en-US" dirty="0"/>
              <a:t>First drug </a:t>
            </a:r>
          </a:p>
          <a:p>
            <a:r>
              <a:rPr lang="en-US" dirty="0"/>
              <a:t>Licensed</a:t>
            </a:r>
          </a:p>
          <a:p>
            <a:r>
              <a:rPr lang="en-US" dirty="0"/>
              <a:t>AZT</a:t>
            </a:r>
          </a:p>
        </p:txBody>
      </p:sp>
      <p:sp>
        <p:nvSpPr>
          <p:cNvPr id="11" name="TextBox 10">
            <a:extLst>
              <a:ext uri="{FF2B5EF4-FFF2-40B4-BE49-F238E27FC236}">
                <a16:creationId xmlns:a16="http://schemas.microsoft.com/office/drawing/2014/main" id="{FB799ECC-00D2-D96A-DC0A-71F42AAA3385}"/>
              </a:ext>
            </a:extLst>
          </p:cNvPr>
          <p:cNvSpPr txBox="1"/>
          <p:nvPr/>
        </p:nvSpPr>
        <p:spPr>
          <a:xfrm>
            <a:off x="7092724" y="4276725"/>
            <a:ext cx="3055645" cy="1527982"/>
          </a:xfrm>
          <a:prstGeom prst="rect">
            <a:avLst/>
          </a:prstGeom>
          <a:noFill/>
        </p:spPr>
        <p:txBody>
          <a:bodyPr wrap="none" rtlCol="0">
            <a:spAutoFit/>
          </a:bodyPr>
          <a:lstStyle/>
          <a:p>
            <a:r>
              <a:rPr lang="en-US" dirty="0"/>
              <a:t>100,000 Cases in US</a:t>
            </a:r>
          </a:p>
          <a:p>
            <a:endParaRPr lang="en-US" dirty="0"/>
          </a:p>
          <a:p>
            <a:r>
              <a:rPr lang="en-US" dirty="0"/>
              <a:t>First Guidelines Prevention</a:t>
            </a:r>
          </a:p>
          <a:p>
            <a:r>
              <a:rPr lang="en-US" dirty="0"/>
              <a:t>Of Transmission of HIV to </a:t>
            </a:r>
          </a:p>
          <a:p>
            <a:r>
              <a:rPr lang="en-US" dirty="0"/>
              <a:t>Health Care Workers</a:t>
            </a:r>
          </a:p>
        </p:txBody>
      </p:sp>
      <p:sp>
        <p:nvSpPr>
          <p:cNvPr id="14" name="Rectangle 13">
            <a:extLst>
              <a:ext uri="{FF2B5EF4-FFF2-40B4-BE49-F238E27FC236}">
                <a16:creationId xmlns:a16="http://schemas.microsoft.com/office/drawing/2014/main" id="{F08A055C-26EB-22E7-6559-462C1958ECD8}"/>
              </a:ext>
            </a:extLst>
          </p:cNvPr>
          <p:cNvSpPr/>
          <p:nvPr/>
        </p:nvSpPr>
        <p:spPr>
          <a:xfrm>
            <a:off x="249756" y="4225682"/>
            <a:ext cx="1790700" cy="138510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A2032E-0E07-F5FB-132F-81A50FF0CEE6}"/>
              </a:ext>
            </a:extLst>
          </p:cNvPr>
          <p:cNvSpPr/>
          <p:nvPr/>
        </p:nvSpPr>
        <p:spPr>
          <a:xfrm>
            <a:off x="1800225" y="1695594"/>
            <a:ext cx="1876425" cy="101903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F9208DA-81F9-DF4B-8022-8E9C93CA15DD}"/>
              </a:ext>
            </a:extLst>
          </p:cNvPr>
          <p:cNvSpPr/>
          <p:nvPr/>
        </p:nvSpPr>
        <p:spPr>
          <a:xfrm>
            <a:off x="4114800" y="4276724"/>
            <a:ext cx="1712054" cy="1162051"/>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45FD08E-1C89-2D4C-F155-24919263AF48}"/>
              </a:ext>
            </a:extLst>
          </p:cNvPr>
          <p:cNvSpPr/>
          <p:nvPr/>
        </p:nvSpPr>
        <p:spPr>
          <a:xfrm>
            <a:off x="5826854" y="1760902"/>
            <a:ext cx="1555021" cy="1037776"/>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E4F33FD-4688-48A3-E02F-59A9FB579E93}"/>
              </a:ext>
            </a:extLst>
          </p:cNvPr>
          <p:cNvSpPr/>
          <p:nvPr/>
        </p:nvSpPr>
        <p:spPr>
          <a:xfrm>
            <a:off x="6975979" y="4196543"/>
            <a:ext cx="3172390" cy="1689907"/>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80542FDA-BBF5-AFA4-2030-0F2BBCDA52E0}"/>
              </a:ext>
            </a:extLst>
          </p:cNvPr>
          <p:cNvCxnSpPr>
            <a:cxnSpLocks/>
          </p:cNvCxnSpPr>
          <p:nvPr/>
        </p:nvCxnSpPr>
        <p:spPr>
          <a:xfrm>
            <a:off x="990600" y="3733800"/>
            <a:ext cx="0" cy="49188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305AE9B-FCDC-AE55-719B-09562093C2CE}"/>
              </a:ext>
            </a:extLst>
          </p:cNvPr>
          <p:cNvCxnSpPr>
            <a:cxnSpLocks/>
            <a:endCxn id="15" idx="2"/>
          </p:cNvCxnSpPr>
          <p:nvPr/>
        </p:nvCxnSpPr>
        <p:spPr>
          <a:xfrm flipH="1" flipV="1">
            <a:off x="2738438" y="2714625"/>
            <a:ext cx="14288" cy="4953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B3B12A-9610-EA1D-B739-5F8E13C344A1}"/>
              </a:ext>
            </a:extLst>
          </p:cNvPr>
          <p:cNvCxnSpPr>
            <a:cxnSpLocks/>
          </p:cNvCxnSpPr>
          <p:nvPr/>
        </p:nvCxnSpPr>
        <p:spPr>
          <a:xfrm>
            <a:off x="4714875" y="3733800"/>
            <a:ext cx="0" cy="542924"/>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68E2B2B-2D2E-9BA9-3DA5-31544D8B7F62}"/>
              </a:ext>
            </a:extLst>
          </p:cNvPr>
          <p:cNvCxnSpPr>
            <a:cxnSpLocks/>
          </p:cNvCxnSpPr>
          <p:nvPr/>
        </p:nvCxnSpPr>
        <p:spPr>
          <a:xfrm flipV="1">
            <a:off x="6415088" y="2798678"/>
            <a:ext cx="0" cy="411247"/>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4AC766A-39C4-A139-6098-1DF4716116F4}"/>
              </a:ext>
            </a:extLst>
          </p:cNvPr>
          <p:cNvCxnSpPr>
            <a:cxnSpLocks/>
          </p:cNvCxnSpPr>
          <p:nvPr/>
        </p:nvCxnSpPr>
        <p:spPr>
          <a:xfrm>
            <a:off x="8296275" y="3733800"/>
            <a:ext cx="0" cy="462743"/>
          </a:xfrm>
          <a:prstGeom prst="straightConnector1">
            <a:avLst/>
          </a:prstGeom>
          <a:ln w="57150">
            <a:solidFill>
              <a:srgbClr val="222222"/>
            </a:solidFill>
            <a:tailEnd type="triangle"/>
          </a:ln>
        </p:spPr>
        <p:style>
          <a:lnRef idx="1">
            <a:schemeClr val="accent1"/>
          </a:lnRef>
          <a:fillRef idx="0">
            <a:schemeClr val="accent1"/>
          </a:fillRef>
          <a:effectRef idx="0">
            <a:schemeClr val="accent1"/>
          </a:effectRef>
          <a:fontRef idx="minor">
            <a:schemeClr val="tx1"/>
          </a:fontRef>
        </p:style>
      </p:cxnSp>
      <p:sp>
        <p:nvSpPr>
          <p:cNvPr id="6" name="Arrow: Right 5">
            <a:extLst>
              <a:ext uri="{FF2B5EF4-FFF2-40B4-BE49-F238E27FC236}">
                <a16:creationId xmlns:a16="http://schemas.microsoft.com/office/drawing/2014/main" id="{FCDDDCD4-9B0A-DD22-8FD0-0F79ECF32101}"/>
              </a:ext>
            </a:extLst>
          </p:cNvPr>
          <p:cNvSpPr/>
          <p:nvPr/>
        </p:nvSpPr>
        <p:spPr>
          <a:xfrm>
            <a:off x="5438775" y="1053293"/>
            <a:ext cx="5697538" cy="7743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1986		Medical School		1990</a:t>
            </a:r>
          </a:p>
        </p:txBody>
      </p:sp>
    </p:spTree>
    <p:extLst>
      <p:ext uri="{BB962C8B-B14F-4D97-AF65-F5344CB8AC3E}">
        <p14:creationId xmlns:p14="http://schemas.microsoft.com/office/powerpoint/2010/main" val="3382117137"/>
      </p:ext>
    </p:extLst>
  </p:cSld>
  <p:clrMapOvr>
    <a:masterClrMapping/>
  </p:clrMapOvr>
  <p:transition spd="slow">
    <p:fade/>
  </p:transition>
</p:sld>
</file>

<file path=ppt/theme/theme1.xml><?xml version="1.0" encoding="utf-8"?>
<a:theme xmlns:a="http://schemas.openxmlformats.org/drawingml/2006/main" name="Title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E9B863C-DE2F-4FC5-B704-B98053DCC2A1}"/>
    </a:ext>
  </a:extLst>
</a:theme>
</file>

<file path=ppt/theme/theme2.xml><?xml version="1.0" encoding="utf-8"?>
<a:theme xmlns:a="http://schemas.openxmlformats.org/drawingml/2006/main"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49E2E7B5-6607-4336-B3B4-DCF1EC204D3F}"/>
    </a:ext>
  </a:extLst>
</a:theme>
</file>

<file path=ppt/theme/theme3.xml><?xml version="1.0" encoding="utf-8"?>
<a:theme xmlns:a="http://schemas.openxmlformats.org/drawingml/2006/main" name="3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CB3B78A7-7F93-4FB2-8006-051DC23A82AC}"/>
    </a:ext>
  </a:extLst>
</a:theme>
</file>

<file path=ppt/theme/theme4.xml><?xml version="1.0" encoding="utf-8"?>
<a:theme xmlns:a="http://schemas.openxmlformats.org/drawingml/2006/main" name="5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3508AACB-9AD2-40AB-995C-481952F1FE62}"/>
    </a:ext>
  </a:extLst>
</a:theme>
</file>

<file path=ppt/theme/theme5.xml><?xml version="1.0" encoding="utf-8"?>
<a:theme xmlns:a="http://schemas.openxmlformats.org/drawingml/2006/main"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TC-program-template-widescreen.potx" id="{9F6C5F33-26FD-4486-8FC3-68FFBBA79920}" vid="{B4E2A952-FB3A-47FA-81DD-F758D9C96D84}"/>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9" ma:contentTypeDescription="Create a new document." ma:contentTypeScope="" ma:versionID="3a383765be0c04843bb39fc50fde2d40">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5addee8ce112d0c35b50d1a8094bb8c7"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Props1.xml><?xml version="1.0" encoding="utf-8"?>
<ds:datastoreItem xmlns:ds="http://schemas.openxmlformats.org/officeDocument/2006/customXml" ds:itemID="{63E3D3BF-4C38-44CF-9049-79039A97FE5A}">
  <ds:schemaRefs>
    <ds:schemaRef ds:uri="http://schemas.microsoft.com/sharepoint/v3/contenttype/forms"/>
  </ds:schemaRefs>
</ds:datastoreItem>
</file>

<file path=customXml/itemProps2.xml><?xml version="1.0" encoding="utf-8"?>
<ds:datastoreItem xmlns:ds="http://schemas.openxmlformats.org/officeDocument/2006/customXml" ds:itemID="{C1A6C88F-C470-428E-8D1F-987CBEEFCA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B57F0F-9461-4BBE-906D-AB84B21CD3B2}">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a89a0a29-f901-4f80-a0b6-fef874ca8871"/>
    <ds:schemaRef ds:uri="http://purl.org/dc/elements/1.1/"/>
    <ds:schemaRef ds:uri="http://www.w3.org/XML/1998/namespace"/>
    <ds:schemaRef ds:uri="http://schemas.microsoft.com/office/infopath/2007/PartnerControls"/>
    <ds:schemaRef ds:uri="d5c82a1a-2a8a-49b4-8a9c-deebcf1aae21"/>
  </ds:schemaRefs>
</ds:datastoreItem>
</file>

<file path=docProps/app.xml><?xml version="1.0" encoding="utf-8"?>
<Properties xmlns="http://schemas.openxmlformats.org/officeDocument/2006/extended-properties" xmlns:vt="http://schemas.openxmlformats.org/officeDocument/2006/docPropsVTypes">
  <Template>AETC-program-template-widescreen</Template>
  <TotalTime>18843</TotalTime>
  <Words>1360</Words>
  <Application>Microsoft Office PowerPoint</Application>
  <PresentationFormat>Custom</PresentationFormat>
  <Paragraphs>170</Paragraphs>
  <Slides>42</Slides>
  <Notes>3</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STIXGeneral-Regular</vt:lpstr>
      <vt:lpstr>System Font Regular</vt:lpstr>
      <vt:lpstr>Wingdings</vt:lpstr>
      <vt:lpstr>Title slide master</vt:lpstr>
      <vt:lpstr>Content slide master</vt:lpstr>
      <vt:lpstr>3_Custom Design</vt:lpstr>
      <vt:lpstr>5_Custom Design</vt:lpstr>
      <vt:lpstr>6_Custom Design</vt:lpstr>
      <vt:lpstr>How Far We Have Come: Reflections on a Career in HIV Care </vt:lpstr>
      <vt:lpstr>Disclosures</vt:lpstr>
      <vt:lpstr>Disclosures</vt:lpstr>
      <vt:lpstr>Disclosures</vt:lpstr>
      <vt:lpstr>AETC Program National Centers and HIV Curriculum</vt:lpstr>
      <vt:lpstr>Objectives:</vt:lpstr>
      <vt:lpstr>PowerPoint Presentation</vt:lpstr>
      <vt:lpstr>PowerPoint Presentation</vt:lpstr>
      <vt:lpstr>PowerPoint Presentation</vt:lpstr>
      <vt:lpstr>PowerPoint Presentation</vt:lpstr>
      <vt:lpstr>Premarital HIV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HIV Lipoatrophy/Lipodystrophy</vt:lpstr>
      <vt:lpstr>Abacavir Hypersensitivity Syndrome</vt:lpstr>
      <vt:lpstr>DHHS ART Guidelines for Treatment of HIV 1998 (First!)</vt:lpstr>
      <vt:lpstr>DHHS ART Guidelines for Treatment of HIV 2003</vt:lpstr>
      <vt:lpstr>PowerPoint Presentation</vt:lpstr>
      <vt:lpstr>PowerPoint Presentation</vt:lpstr>
      <vt:lpstr>DHHS ART Treatment Guidelines:  Asymptomatic Patients</vt:lpstr>
      <vt:lpstr>DHHS ART Treatment Guidelines:  Asymptomatic Patients</vt:lpstr>
      <vt:lpstr>PowerPoint Presentation</vt:lpstr>
      <vt:lpstr>PowerPoint Presentation</vt:lpstr>
      <vt:lpstr>PowerPoint Presentation</vt:lpstr>
      <vt:lpstr>PowerPoint Presentation</vt:lpstr>
      <vt:lpstr>AIDS-Defining Opportunistic Illnesses in US, HIV Outpatient Cohort Study,1994–2007 </vt:lpstr>
      <vt:lpstr>STR 2006</vt:lpstr>
      <vt:lpstr>PowerPoint Presentation</vt:lpstr>
      <vt:lpstr>PowerPoint Presentation</vt:lpstr>
      <vt:lpstr>PowerPoint Presentation</vt:lpstr>
      <vt:lpstr>EHE:  Ending the HIV Epidemic</vt:lpstr>
      <vt:lpstr>PowerPoint Presentation</vt:lpstr>
      <vt:lpstr>PowerPoint Presentation</vt:lpstr>
      <vt:lpstr>PowerPoint Presentation</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Souvannaraj, Jake;Sadie Harris</dc:creator>
  <cp:lastModifiedBy>Short, Stephanie L.</cp:lastModifiedBy>
  <cp:revision>81</cp:revision>
  <cp:lastPrinted>2014-09-18T20:07:37Z</cp:lastPrinted>
  <dcterms:created xsi:type="dcterms:W3CDTF">2022-02-08T21:24:12Z</dcterms:created>
  <dcterms:modified xsi:type="dcterms:W3CDTF">2026-03-10T17:53:14Z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2023-02-09T00:21:57Z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6bb93189-4504-4495-922c-a7dd9f256ca4</vt:lpwstr>
  </property>
  <property fmtid="{D5CDD505-2E9C-101B-9397-08002B2CF9AE}" pid="8" name="MSIP_Label_792c8cef-6f2b-4af1-b4ac-d815ff795cd6_ContentBits">
    <vt:lpwstr>0</vt:lpwstr>
  </property>
  <property fmtid="{D5CDD505-2E9C-101B-9397-08002B2CF9AE}" pid="9" name="ContentTypeId">
    <vt:lpwstr>0x0101004E410992C17FFB4AA99C1035259D0A26</vt:lpwstr>
  </property>
  <property fmtid="{D5CDD505-2E9C-101B-9397-08002B2CF9AE}" pid="10" name="MediaServiceImageTags">
    <vt:lpwstr/>
  </property>
</Properties>
</file>