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1" r:id="rId4"/>
    <p:sldMasterId id="2147483675" r:id="rId5"/>
    <p:sldMasterId id="2147483716" r:id="rId6"/>
    <p:sldMasterId id="2147483720" r:id="rId7"/>
    <p:sldMasterId id="2147483722" r:id="rId8"/>
  </p:sldMasterIdLst>
  <p:notesMasterIdLst>
    <p:notesMasterId r:id="rId87"/>
  </p:notesMasterIdLst>
  <p:handoutMasterIdLst>
    <p:handoutMasterId r:id="rId88"/>
  </p:handoutMasterIdLst>
  <p:sldIdLst>
    <p:sldId id="405" r:id="rId9"/>
    <p:sldId id="2141412031" r:id="rId10"/>
    <p:sldId id="2141412034" r:id="rId11"/>
    <p:sldId id="2141412035" r:id="rId12"/>
    <p:sldId id="447" r:id="rId13"/>
    <p:sldId id="406" r:id="rId14"/>
    <p:sldId id="2141412039" r:id="rId15"/>
    <p:sldId id="2141412036" r:id="rId16"/>
    <p:sldId id="411" r:id="rId17"/>
    <p:sldId id="2141412040" r:id="rId18"/>
    <p:sldId id="2141412041" r:id="rId19"/>
    <p:sldId id="2141412042" r:id="rId20"/>
    <p:sldId id="605" r:id="rId21"/>
    <p:sldId id="2141412043" r:id="rId22"/>
    <p:sldId id="2141412045" r:id="rId23"/>
    <p:sldId id="626" r:id="rId24"/>
    <p:sldId id="634" r:id="rId25"/>
    <p:sldId id="569" r:id="rId26"/>
    <p:sldId id="632" r:id="rId27"/>
    <p:sldId id="628" r:id="rId28"/>
    <p:sldId id="606" r:id="rId29"/>
    <p:sldId id="607" r:id="rId30"/>
    <p:sldId id="2141412044" r:id="rId31"/>
    <p:sldId id="610" r:id="rId32"/>
    <p:sldId id="614" r:id="rId33"/>
    <p:sldId id="2141412046" r:id="rId34"/>
    <p:sldId id="617" r:id="rId35"/>
    <p:sldId id="630" r:id="rId36"/>
    <p:sldId id="310" r:id="rId37"/>
    <p:sldId id="566" r:id="rId38"/>
    <p:sldId id="2141412047" r:id="rId39"/>
    <p:sldId id="588" r:id="rId40"/>
    <p:sldId id="567" r:id="rId41"/>
    <p:sldId id="2141412048" r:id="rId42"/>
    <p:sldId id="613" r:id="rId43"/>
    <p:sldId id="550" r:id="rId44"/>
    <p:sldId id="600" r:id="rId45"/>
    <p:sldId id="629" r:id="rId46"/>
    <p:sldId id="598" r:id="rId47"/>
    <p:sldId id="497" r:id="rId48"/>
    <p:sldId id="635" r:id="rId49"/>
    <p:sldId id="583" r:id="rId50"/>
    <p:sldId id="636" r:id="rId51"/>
    <p:sldId id="621" r:id="rId52"/>
    <p:sldId id="577" r:id="rId53"/>
    <p:sldId id="2141412062" r:id="rId54"/>
    <p:sldId id="2141412052" r:id="rId55"/>
    <p:sldId id="2141412050" r:id="rId56"/>
    <p:sldId id="257" r:id="rId57"/>
    <p:sldId id="260" r:id="rId58"/>
    <p:sldId id="2141412051" r:id="rId59"/>
    <p:sldId id="2141412063" r:id="rId60"/>
    <p:sldId id="2141412064" r:id="rId61"/>
    <p:sldId id="2141412066" r:id="rId62"/>
    <p:sldId id="2141412067" r:id="rId63"/>
    <p:sldId id="2141412059" r:id="rId64"/>
    <p:sldId id="2141412049" r:id="rId65"/>
    <p:sldId id="651" r:id="rId66"/>
    <p:sldId id="356" r:id="rId67"/>
    <p:sldId id="365" r:id="rId68"/>
    <p:sldId id="361" r:id="rId69"/>
    <p:sldId id="372" r:id="rId70"/>
    <p:sldId id="373" r:id="rId71"/>
    <p:sldId id="977" r:id="rId72"/>
    <p:sldId id="2141412060" r:id="rId73"/>
    <p:sldId id="2141412068" r:id="rId74"/>
    <p:sldId id="2141412053" r:id="rId75"/>
    <p:sldId id="2141412056" r:id="rId76"/>
    <p:sldId id="2141412058" r:id="rId77"/>
    <p:sldId id="2141412055" r:id="rId78"/>
    <p:sldId id="2141412069" r:id="rId79"/>
    <p:sldId id="2141412061" r:id="rId80"/>
    <p:sldId id="370" r:id="rId81"/>
    <p:sldId id="2141412073" r:id="rId82"/>
    <p:sldId id="2141412071" r:id="rId83"/>
    <p:sldId id="2141412070" r:id="rId84"/>
    <p:sldId id="2141412057" r:id="rId85"/>
    <p:sldId id="2141412072" r:id="rId86"/>
  </p:sldIdLst>
  <p:sldSz cx="12188825"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52" userDrawn="1">
          <p15:clr>
            <a:srgbClr val="A4A3A4"/>
          </p15:clr>
        </p15:guide>
        <p15:guide id="2" pos="34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Friedman" initials="MF" lastIdx="2" clrIdx="0">
    <p:extLst>
      <p:ext uri="{19B8F6BF-5375-455C-9EA6-DF929625EA0E}">
        <p15:presenceInfo xmlns:p15="http://schemas.microsoft.com/office/powerpoint/2012/main" userId="S::mfriedman506@insite.4cd.edu::881bf119-6d23-42c5-aea2-08784123bd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8096B6"/>
    <a:srgbClr val="DDDCD3"/>
    <a:srgbClr val="F8F6F0"/>
    <a:srgbClr val="FCFAF4"/>
    <a:srgbClr val="F0EDE4"/>
    <a:srgbClr val="E7E5D9"/>
    <a:srgbClr val="C5C4BA"/>
    <a:srgbClr val="A9A89F"/>
    <a:srgbClr val="DAD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5A26ED-A75D-F81F-13AE-16C160A55B39}" v="7" dt="2026-03-12T20:45:47.169"/>
  </p1510:revLst>
</p1510:revInfo>
</file>

<file path=ppt/tableStyles.xml><?xml version="1.0" encoding="utf-8"?>
<a:tblStyleLst xmlns:a="http://schemas.openxmlformats.org/drawingml/2006/main" def="{90651C3A-4460-11DB-9652-00E08161165F}">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0340" autoAdjust="0"/>
  </p:normalViewPr>
  <p:slideViewPr>
    <p:cSldViewPr snapToGrid="0">
      <p:cViewPr varScale="1">
        <p:scale>
          <a:sx n="101" d="100"/>
          <a:sy n="101" d="100"/>
        </p:scale>
        <p:origin x="702" y="102"/>
      </p:cViewPr>
      <p:guideLst>
        <p:guide orient="horz" pos="1552"/>
        <p:guide pos="341"/>
      </p:guideLst>
    </p:cSldViewPr>
  </p:slideViewPr>
  <p:notesTextViewPr>
    <p:cViewPr>
      <p:scale>
        <a:sx n="3" d="2"/>
        <a:sy n="3" d="2"/>
      </p:scale>
      <p:origin x="0" y="0"/>
    </p:cViewPr>
  </p:notesTextViewPr>
  <p:sorterViewPr>
    <p:cViewPr>
      <p:scale>
        <a:sx n="120" d="100"/>
        <a:sy n="120" d="100"/>
      </p:scale>
      <p:origin x="0" y="1592"/>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commentAuthors" Target="commentAuthor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notesMaster" Target="notesMasters/notes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CD4BC3-4558-412F-8D5B-8D118CCE74BB}" type="datetimeFigureOut">
              <a:rPr lang="en-US" smtClean="0"/>
              <a:pPr/>
              <a:t>3/12/2026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03289E-2394-452D-948A-64C5AC31F64F}" type="slidenum">
              <a:rPr lang="en-US" smtClean="0"/>
              <a:pPr/>
              <a:t>‹#›</a:t>
            </a:fld>
            <a:endParaRPr lang="en-US" dirty="0"/>
          </a:p>
        </p:txBody>
      </p:sp>
    </p:spTree>
    <p:extLst>
      <p:ext uri="{BB962C8B-B14F-4D97-AF65-F5344CB8AC3E}">
        <p14:creationId xmlns:p14="http://schemas.microsoft.com/office/powerpoint/2010/main" val="32875077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txBody>
          <a:bodyPr/>
          <a:lstStyle/>
          <a:p>
            <a:endParaRPr lang="en-US"/>
          </a:p>
        </p:txBody>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marL="0" marR="0" indent="0" algn="l" rtl="0">
              <a:defRPr sz="18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Tree>
    <p:extLst>
      <p:ext uri="{BB962C8B-B14F-4D97-AF65-F5344CB8AC3E}">
        <p14:creationId xmlns:p14="http://schemas.microsoft.com/office/powerpoint/2010/main" val="1254938878"/>
      </p:ext>
    </p:extLst>
  </p:cSld>
  <p:clrMap bg1="lt1" tx1="dk1" bg2="dk2" tx2="lt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355190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4fc37ed69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74" name="Google Shape;74;g4fc37ed6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00438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F5F99E-4A50-4906-813C-38985F544D18}" type="slidenum">
              <a:rPr lang="en-US" smtClean="0"/>
              <a:t>58</a:t>
            </a:fld>
            <a:endParaRPr lang="en-US" dirty="0"/>
          </a:p>
        </p:txBody>
      </p:sp>
    </p:spTree>
    <p:extLst>
      <p:ext uri="{BB962C8B-B14F-4D97-AF65-F5344CB8AC3E}">
        <p14:creationId xmlns:p14="http://schemas.microsoft.com/office/powerpoint/2010/main" val="368130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3409940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B5FA51A-7600-4AEB-9996-0FD86B745259}" type="slidenum">
              <a:rPr lang="en-US" altLang="en-US"/>
              <a:pPr/>
              <a:t>62</a:t>
            </a:fld>
            <a:endParaRPr lang="en-US" altLang="en-US" dirty="0"/>
          </a:p>
        </p:txBody>
      </p:sp>
    </p:spTree>
    <p:extLst>
      <p:ext uri="{BB962C8B-B14F-4D97-AF65-F5344CB8AC3E}">
        <p14:creationId xmlns:p14="http://schemas.microsoft.com/office/powerpoint/2010/main" val="4074660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850A487-1092-4917-9C4B-9BAD62C11590}" type="slidenum">
              <a:rPr lang="en-US" altLang="en-US"/>
              <a:pPr/>
              <a:t>63</a:t>
            </a:fld>
            <a:endParaRPr lang="en-US" altLang="en-US" dirty="0"/>
          </a:p>
        </p:txBody>
      </p:sp>
    </p:spTree>
    <p:extLst>
      <p:ext uri="{BB962C8B-B14F-4D97-AF65-F5344CB8AC3E}">
        <p14:creationId xmlns:p14="http://schemas.microsoft.com/office/powerpoint/2010/main" val="788785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8BAF2961-704D-B446-8CAA-6FED0819BF23}"/>
              </a:ext>
            </a:extLst>
          </p:cNvPr>
          <p:cNvSpPr>
            <a:spLocks noGrp="1" noRot="1" noChangeAspect="1" noTextEdit="1"/>
          </p:cNvSpPr>
          <p:nvPr>
            <p:ph type="sldImg"/>
          </p:nvPr>
        </p:nvSpPr>
        <p:spPr>
          <a:ln/>
        </p:spPr>
        <p:txBody>
          <a:bodyPr/>
          <a:lstStyle/>
          <a:p>
            <a:endParaRPr lang="en-US" dirty="0"/>
          </a:p>
        </p:txBody>
      </p:sp>
      <p:sp>
        <p:nvSpPr>
          <p:cNvPr id="137219" name="Notes Placeholder 2">
            <a:extLst>
              <a:ext uri="{FF2B5EF4-FFF2-40B4-BE49-F238E27FC236}">
                <a16:creationId xmlns:a16="http://schemas.microsoft.com/office/drawing/2014/main" id="{A4F57002-176E-4393-8931-45D16F0BD1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anose="02020603050405020304" pitchFamily="18" charset="0"/>
              </a:rPr>
              <a:t>More chronic lesions with lichenification and dyspigmentation</a:t>
            </a:r>
          </a:p>
        </p:txBody>
      </p:sp>
      <p:sp>
        <p:nvSpPr>
          <p:cNvPr id="137220" name="Slide Number Placeholder 3">
            <a:extLst>
              <a:ext uri="{FF2B5EF4-FFF2-40B4-BE49-F238E27FC236}">
                <a16:creationId xmlns:a16="http://schemas.microsoft.com/office/drawing/2014/main" id="{EB91F52E-57C4-AE64-7667-1B28058932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89376AFC-B484-4B03-BC3D-42B0381604D2}" type="slidenum">
              <a:rPr lang="en-US" altLang="en-US" sz="1200" b="0">
                <a:latin typeface="Times" panose="02020603050405020304" pitchFamily="18" charset="0"/>
              </a:rPr>
              <a:pPr/>
              <a:t>67</a:t>
            </a:fld>
            <a:endParaRPr lang="en-US" altLang="en-US" sz="1200" b="0" dirty="0">
              <a:latin typeface="Times"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800" b="0" i="0" u="none" strike="noStrike" kern="1200" cap="none" baseline="0" dirty="0">
                <a:solidFill>
                  <a:schemeClr val="tx1"/>
                </a:solidFill>
                <a:latin typeface="+mn-lt"/>
                <a:ea typeface="+mn-ea"/>
                <a:cs typeface="+mn-cs"/>
              </a:rPr>
              <a:t>Categories: infectious (463 to 41), inflammatory (306 to 62), and malignant (31 to 6) cases per 1000 (all </a:t>
            </a:r>
            <a:r>
              <a:rPr lang="en-US" sz="1800" b="0" i="1" u="none" strike="noStrike" kern="1200" cap="none" baseline="0" dirty="0">
                <a:solidFill>
                  <a:schemeClr val="tx1"/>
                </a:solidFill>
                <a:latin typeface="+mn-lt"/>
                <a:ea typeface="+mn-ea"/>
                <a:cs typeface="+mn-cs"/>
              </a:rPr>
              <a:t>P </a:t>
            </a:r>
            <a:r>
              <a:rPr lang="en-US" sz="1800" b="0" i="0" u="none" strike="noStrike" kern="1200" cap="none" baseline="0" dirty="0">
                <a:solidFill>
                  <a:schemeClr val="tx1"/>
                </a:solidFill>
                <a:latin typeface="+mn-lt"/>
                <a:ea typeface="+mn-ea"/>
                <a:cs typeface="+mn-cs"/>
              </a:rPr>
              <a:t>&lt;.0001). </a:t>
            </a:r>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4001384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4215544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DD37ACA-0EC7-B9EC-AA53-E811AEF1BE53}"/>
              </a:ext>
            </a:extLst>
          </p:cNvPr>
          <p:cNvSpPr>
            <a:spLocks noGrp="1" noRot="1" noChangeAspect="1" noChangeArrowheads="1" noTextEdit="1"/>
          </p:cNvSpPr>
          <p:nvPr>
            <p:ph type="sldImg"/>
          </p:nvPr>
        </p:nvSpPr>
        <p:spPr>
          <a:ln/>
        </p:spPr>
        <p:txBody>
          <a:bodyPr/>
          <a:lstStyle/>
          <a:p>
            <a:endParaRPr lang="en-US" dirty="0"/>
          </a:p>
        </p:txBody>
      </p:sp>
      <p:sp>
        <p:nvSpPr>
          <p:cNvPr id="36867" name="Notes Placeholder 2">
            <a:extLst>
              <a:ext uri="{FF2B5EF4-FFF2-40B4-BE49-F238E27FC236}">
                <a16:creationId xmlns:a16="http://schemas.microsoft.com/office/drawing/2014/main" id="{C5F298E8-0FEB-E9DC-432A-709E7EE0F5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6868" name="Slide Number Placeholder 3">
            <a:extLst>
              <a:ext uri="{FF2B5EF4-FFF2-40B4-BE49-F238E27FC236}">
                <a16:creationId xmlns:a16="http://schemas.microsoft.com/office/drawing/2014/main" id="{4F94BDEB-B66D-F9BE-B9C3-EFDB4AC880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B6F15A5-B271-481D-AEC9-7116870534E9}" type="slidenum">
              <a:rPr lang="en-US" altLang="en-US" smtClean="0"/>
              <a:pPr/>
              <a:t>25</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F640458-BCA4-3D7A-1152-1D65F7EF6A40}"/>
              </a:ext>
            </a:extLst>
          </p:cNvPr>
          <p:cNvSpPr>
            <a:spLocks noGrp="1" noRot="1" noChangeAspect="1" noChangeArrowheads="1" noTextEdit="1"/>
          </p:cNvSpPr>
          <p:nvPr>
            <p:ph type="sldImg"/>
          </p:nvPr>
        </p:nvSpPr>
        <p:spPr>
          <a:ln/>
        </p:spPr>
        <p:txBody>
          <a:bodyPr/>
          <a:lstStyle/>
          <a:p>
            <a:endParaRPr lang="en-US" dirty="0"/>
          </a:p>
        </p:txBody>
      </p:sp>
      <p:sp>
        <p:nvSpPr>
          <p:cNvPr id="18435" name="Notes Placeholder 2">
            <a:extLst>
              <a:ext uri="{FF2B5EF4-FFF2-40B4-BE49-F238E27FC236}">
                <a16:creationId xmlns:a16="http://schemas.microsoft.com/office/drawing/2014/main" id="{7C56DECD-C444-153C-AED2-DEFBFABFEC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Table 1 </a:t>
            </a:r>
            <a:r>
              <a:rPr lang="en-US" altLang="en-US" dirty="0">
                <a:latin typeface="Arial" panose="020B0604020202020204" pitchFamily="34" charset="0"/>
                <a:cs typeface="Arial" panose="020B0604020202020204" pitchFamily="34" charset="0"/>
              </a:rPr>
              <a:t>Duration and Clearance of Genital Human Papillomavirus (HPV) Infection in Men (n=357), by Circumcision Status—Hawaii, 2004–2008
</a:t>
            </a:r>
          </a:p>
        </p:txBody>
      </p:sp>
      <p:sp>
        <p:nvSpPr>
          <p:cNvPr id="18436" name="Slide Number Placeholder 3">
            <a:extLst>
              <a:ext uri="{FF2B5EF4-FFF2-40B4-BE49-F238E27FC236}">
                <a16:creationId xmlns:a16="http://schemas.microsoft.com/office/drawing/2014/main" id="{862F1A00-FADF-DE0D-0978-239F0FECFAE1}"/>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F9A0238-2399-466E-8BC0-1C486462E32A}" type="slidenum">
              <a:rPr lang="en-US" altLang="en-US" sz="1300">
                <a:ea typeface="MS PGothic" panose="020B0600070205080204" pitchFamily="34" charset="-128"/>
              </a:rPr>
              <a:pPr algn="r" eaLnBrk="1" hangingPunct="1">
                <a:spcBef>
                  <a:spcPct val="0"/>
                </a:spcBef>
              </a:pPr>
              <a:t>27</a:t>
            </a:fld>
            <a:endParaRPr lang="en-US" altLang="en-US" sz="1300" dirty="0">
              <a:ea typeface="MS PGothic"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0C8488D-720A-A178-D91A-AB296B5BE303}"/>
              </a:ext>
            </a:extLst>
          </p:cNvPr>
          <p:cNvSpPr>
            <a:spLocks noGrp="1" noRot="1" noChangeAspect="1" noChangeArrowheads="1" noTextEdit="1"/>
          </p:cNvSpPr>
          <p:nvPr>
            <p:ph type="sldImg"/>
          </p:nvPr>
        </p:nvSpPr>
        <p:spPr>
          <a:ln/>
        </p:spPr>
        <p:txBody>
          <a:bodyPr/>
          <a:lstStyle/>
          <a:p>
            <a:endParaRPr lang="en-US" dirty="0"/>
          </a:p>
        </p:txBody>
      </p:sp>
      <p:sp>
        <p:nvSpPr>
          <p:cNvPr id="33795" name="Notes Placeholder 2">
            <a:extLst>
              <a:ext uri="{FF2B5EF4-FFF2-40B4-BE49-F238E27FC236}">
                <a16:creationId xmlns:a16="http://schemas.microsoft.com/office/drawing/2014/main" id="{40C8BF43-1A19-7BFD-7428-A13B250C84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200" dirty="0">
                <a:latin typeface="Arial" panose="020B0604020202020204" pitchFamily="34" charset="0"/>
              </a:rPr>
              <a:t>Anal HPV is nearly ubiquitous in HIV+ MSM (93%), with </a:t>
            </a:r>
          </a:p>
          <a:p>
            <a:pPr lvl="1"/>
            <a:r>
              <a:rPr lang="en-US" altLang="en-US" sz="2000" b="1" i="1" dirty="0">
                <a:latin typeface="Arial" panose="020B0604020202020204" pitchFamily="34" charset="0"/>
              </a:rPr>
              <a:t>High-risk HPV prevalence</a:t>
            </a:r>
            <a:r>
              <a:rPr lang="en-US" altLang="en-US" sz="2000" dirty="0">
                <a:latin typeface="Arial" panose="020B0604020202020204" pitchFamily="34" charset="0"/>
              </a:rPr>
              <a:t> = </a:t>
            </a:r>
            <a:r>
              <a:rPr lang="en-US" altLang="en-US" sz="2000" b="1" i="1" dirty="0">
                <a:latin typeface="Arial" panose="020B0604020202020204" pitchFamily="34" charset="0"/>
              </a:rPr>
              <a:t>73.5% for HIV-pos MSM</a:t>
            </a:r>
            <a:r>
              <a:rPr lang="en-US" altLang="en-US" sz="2000" dirty="0">
                <a:latin typeface="Arial" panose="020B0604020202020204" pitchFamily="34" charset="0"/>
              </a:rPr>
              <a:t> </a:t>
            </a:r>
          </a:p>
          <a:p>
            <a:pPr lvl="1"/>
            <a:r>
              <a:rPr lang="en-US" altLang="en-US" sz="2000" dirty="0">
                <a:latin typeface="Arial" panose="020B0604020202020204" pitchFamily="34" charset="0"/>
              </a:rPr>
              <a:t>High-risk HPV prevalence = 37.2% for HIV-neg MSM </a:t>
            </a:r>
          </a:p>
          <a:p>
            <a:pPr>
              <a:spcBef>
                <a:spcPct val="0"/>
              </a:spcBef>
            </a:pPr>
            <a:endParaRPr lang="en-US" altLang="en-US" sz="2200" b="1" i="1" dirty="0">
              <a:latin typeface="Arial" panose="020B0604020202020204" pitchFamily="34" charset="0"/>
            </a:endParaRPr>
          </a:p>
          <a:p>
            <a:pPr>
              <a:spcBef>
                <a:spcPct val="0"/>
              </a:spcBef>
            </a:pPr>
            <a:r>
              <a:rPr lang="en-US" altLang="en-US" sz="2200" b="1" i="1" dirty="0">
                <a:latin typeface="Arial" panose="020B0604020202020204" pitchFamily="34" charset="0"/>
              </a:rPr>
              <a:t>Anal cancer </a:t>
            </a:r>
            <a:r>
              <a:rPr lang="en-US" altLang="en-US" sz="2200" dirty="0">
                <a:latin typeface="Arial" panose="020B0604020202020204" pitchFamily="34" charset="0"/>
              </a:rPr>
              <a:t>is rare in gen population (1–2 cases/100 000 PY), but burden is much </a:t>
            </a:r>
            <a:r>
              <a:rPr lang="en-US" altLang="en-US" sz="2200" b="1" i="1" dirty="0">
                <a:latin typeface="Arial" panose="020B0604020202020204" pitchFamily="34" charset="0"/>
              </a:rPr>
              <a:t>higher among MSM </a:t>
            </a:r>
          </a:p>
          <a:p>
            <a:pPr lvl="1">
              <a:spcBef>
                <a:spcPct val="0"/>
              </a:spcBef>
            </a:pPr>
            <a:r>
              <a:rPr lang="en-US" altLang="en-US" sz="2000" dirty="0">
                <a:latin typeface="Arial" panose="020B0604020202020204" pitchFamily="34" charset="0"/>
              </a:rPr>
              <a:t>Anal cancer incidence HIV-neg MSM = 5 cases/100 000 PY</a:t>
            </a:r>
          </a:p>
          <a:p>
            <a:pPr lvl="1">
              <a:spcBef>
                <a:spcPct val="0"/>
              </a:spcBef>
            </a:pPr>
            <a:r>
              <a:rPr lang="en-US" altLang="en-US" sz="2000" dirty="0">
                <a:latin typeface="Arial" panose="020B0604020202020204" pitchFamily="34" charset="0"/>
              </a:rPr>
              <a:t>Anal cancer incidence </a:t>
            </a:r>
            <a:r>
              <a:rPr lang="en-US" altLang="en-US" sz="2000" b="1" i="1" dirty="0">
                <a:latin typeface="Arial" panose="020B0604020202020204" pitchFamily="34" charset="0"/>
              </a:rPr>
              <a:t>HIV-pos MSM = 45.9 cases/100 000 PY</a:t>
            </a:r>
            <a:r>
              <a:rPr lang="en-US" altLang="en-US" sz="2000" dirty="0">
                <a:latin typeface="Arial" panose="020B0604020202020204" pitchFamily="34" charset="0"/>
              </a:rPr>
              <a:t> </a:t>
            </a:r>
            <a:endParaRPr lang="en-US" altLang="en-US" dirty="0">
              <a:latin typeface="Arial" panose="020B0604020202020204" pitchFamily="34" charset="0"/>
            </a:endParaRPr>
          </a:p>
        </p:txBody>
      </p:sp>
      <p:sp>
        <p:nvSpPr>
          <p:cNvPr id="33796" name="Slide Number Placeholder 3">
            <a:extLst>
              <a:ext uri="{FF2B5EF4-FFF2-40B4-BE49-F238E27FC236}">
                <a16:creationId xmlns:a16="http://schemas.microsoft.com/office/drawing/2014/main" id="{F15DB70E-CCF0-8288-9DBC-B2B23CD569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A6A5B59-4AD6-4234-99ED-9DF1EA343783}" type="slidenum">
              <a:rPr lang="en-US" altLang="en-US" smtClean="0"/>
              <a:pPr/>
              <a:t>35</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ADD6D79C-573F-DCDA-5631-EDA73D3FA88B}"/>
              </a:ext>
            </a:extLst>
          </p:cNvPr>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5E7100-6B25-4FC3-82C2-081F0C44E975}"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3011" name="Rectangle 2">
            <a:extLst>
              <a:ext uri="{FF2B5EF4-FFF2-40B4-BE49-F238E27FC236}">
                <a16:creationId xmlns:a16="http://schemas.microsoft.com/office/drawing/2014/main" id="{EE4E4AD7-ECF8-DA31-5A6D-006BC730FF16}"/>
              </a:ext>
            </a:extLst>
          </p:cNvPr>
          <p:cNvSpPr>
            <a:spLocks noGrp="1" noRot="1" noChangeAspect="1" noChangeArrowheads="1" noTextEdit="1"/>
          </p:cNvSpPr>
          <p:nvPr>
            <p:ph type="sldImg"/>
          </p:nvPr>
        </p:nvSpPr>
        <p:spPr>
          <a:ln/>
        </p:spPr>
        <p:txBody>
          <a:bodyPr/>
          <a:lstStyle/>
          <a:p>
            <a:endParaRPr lang="en-US" dirty="0"/>
          </a:p>
        </p:txBody>
      </p:sp>
      <p:sp>
        <p:nvSpPr>
          <p:cNvPr id="43012" name="Rectangle 3">
            <a:extLst>
              <a:ext uri="{FF2B5EF4-FFF2-40B4-BE49-F238E27FC236}">
                <a16:creationId xmlns:a16="http://schemas.microsoft.com/office/drawing/2014/main" id="{954AF043-4E00-E816-A303-8C724D6156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063EB70-FB0E-0D6F-AC05-89FDE23BC6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E875FD-A3F0-4863-BE12-BF729465C022}"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227" name="Rectangle 2">
            <a:extLst>
              <a:ext uri="{FF2B5EF4-FFF2-40B4-BE49-F238E27FC236}">
                <a16:creationId xmlns:a16="http://schemas.microsoft.com/office/drawing/2014/main" id="{7BEB95AF-93C1-8174-44C0-4183838698F9}"/>
              </a:ext>
            </a:extLst>
          </p:cNvPr>
          <p:cNvSpPr>
            <a:spLocks noGrp="1" noRot="1" noChangeAspect="1" noChangeArrowheads="1" noTextEdit="1"/>
          </p:cNvSpPr>
          <p:nvPr>
            <p:ph type="sldImg"/>
          </p:nvPr>
        </p:nvSpPr>
        <p:spPr>
          <a:ln/>
        </p:spPr>
        <p:txBody>
          <a:bodyPr/>
          <a:lstStyle/>
          <a:p>
            <a:endParaRPr lang="en-US" dirty="0"/>
          </a:p>
        </p:txBody>
      </p:sp>
      <p:sp>
        <p:nvSpPr>
          <p:cNvPr id="52228" name="Rectangle 3">
            <a:extLst>
              <a:ext uri="{FF2B5EF4-FFF2-40B4-BE49-F238E27FC236}">
                <a16:creationId xmlns:a16="http://schemas.microsoft.com/office/drawing/2014/main" id="{63A6D72B-3C61-C489-FD21-FD135CF5D0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fc37ed6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58" name="Google Shape;58;g4fc37ed6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5854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954085" y="2209800"/>
            <a:ext cx="8644782" cy="838200"/>
          </a:xfrm>
          <a:prstGeom prst="rect">
            <a:avLst/>
          </a:prstGeom>
        </p:spPr>
        <p:txBody>
          <a:bodyPr anchor="b">
            <a:noAutofit/>
          </a:bodyPr>
          <a:lstStyle>
            <a:lvl1pPr algn="l">
              <a:defRPr sz="42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 or Presenter"/>
          <p:cNvSpPr>
            <a:spLocks noGrp="1"/>
          </p:cNvSpPr>
          <p:nvPr>
            <p:ph type="body" sz="quarter" idx="10" hasCustomPrompt="1"/>
          </p:nvPr>
        </p:nvSpPr>
        <p:spPr>
          <a:xfrm>
            <a:off x="2948377" y="3667797"/>
            <a:ext cx="6955204"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Subtitle or Presenter Name</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948377" y="4170959"/>
            <a:ext cx="6955204" cy="495641"/>
          </a:xfrm>
          <a:prstGeom prst="rect">
            <a:avLst/>
          </a:prstGeom>
        </p:spPr>
        <p:txBody>
          <a:bodyPr anchor="ctr"/>
          <a:lstStyle>
            <a:lvl1pPr marL="0" indent="0">
              <a:buNone/>
              <a:defRPr sz="2399" b="0" i="0">
                <a:solidFill>
                  <a:srgbClr val="8096B6"/>
                </a:solidFill>
                <a:latin typeface="Arial" panose="020B0604020202020204" pitchFamily="34" charset="0"/>
              </a:defRPr>
            </a:lvl1pPr>
          </a:lstStyle>
          <a:p>
            <a:pPr lvl="0"/>
            <a:r>
              <a:rPr lang="en-US" dirty="0"/>
              <a:t>Date</a:t>
            </a:r>
          </a:p>
        </p:txBody>
      </p:sp>
      <p:pic>
        <p:nvPicPr>
          <p:cNvPr id="9" name="Left margin ribbon image">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658" y="0"/>
            <a:ext cx="1262655"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3036871" y="3322457"/>
            <a:ext cx="8532178"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3" name="Picture 2" descr="Text&#10;&#10;Description automatically generated with medium confidence">
            <a:extLst>
              <a:ext uri="{FF2B5EF4-FFF2-40B4-BE49-F238E27FC236}">
                <a16:creationId xmlns:a16="http://schemas.microsoft.com/office/drawing/2014/main" id="{D25E177C-E719-4A22-95E8-4B83A29CE9DE}"/>
              </a:ext>
            </a:extLst>
          </p:cNvPr>
          <p:cNvPicPr>
            <a:picLocks noChangeAspect="1"/>
          </p:cNvPicPr>
          <p:nvPr userDrawn="1"/>
        </p:nvPicPr>
        <p:blipFill>
          <a:blip r:embed="rId3"/>
          <a:stretch>
            <a:fillRect/>
          </a:stretch>
        </p:blipFill>
        <p:spPr>
          <a:xfrm>
            <a:off x="8814403" y="5433481"/>
            <a:ext cx="2941326" cy="993650"/>
          </a:xfrm>
          <a:prstGeom prst="rect">
            <a:avLst/>
          </a:prstGeom>
        </p:spPr>
      </p:pic>
    </p:spTree>
    <p:extLst>
      <p:ext uri="{BB962C8B-B14F-4D97-AF65-F5344CB8AC3E}">
        <p14:creationId xmlns:p14="http://schemas.microsoft.com/office/powerpoint/2010/main" val="32818415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F49C97-6C86-3ADC-E8D0-592C35FD0258}"/>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29D409AE-C9F6-1559-E31A-C4D84AA5F39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9FA15886-B5DE-C92A-2602-808DE6F5915B}"/>
              </a:ext>
            </a:extLst>
          </p:cNvPr>
          <p:cNvSpPr>
            <a:spLocks noGrp="1" noChangeArrowheads="1"/>
          </p:cNvSpPr>
          <p:nvPr>
            <p:ph type="sldNum" sz="quarter" idx="12"/>
          </p:nvPr>
        </p:nvSpPr>
        <p:spPr>
          <a:ln/>
        </p:spPr>
        <p:txBody>
          <a:bodyPr/>
          <a:lstStyle>
            <a:lvl1pPr>
              <a:defRPr/>
            </a:lvl1pPr>
          </a:lstStyle>
          <a:p>
            <a:pPr>
              <a:defRPr/>
            </a:pPr>
            <a:fld id="{C2344DB4-2144-48F7-9C1D-0EC48241879C}" type="slidenum">
              <a:rPr lang="en-US" altLang="en-US"/>
              <a:pPr>
                <a:defRPr/>
              </a:pPr>
              <a:t>‹#›</a:t>
            </a:fld>
            <a:endParaRPr lang="en-US" altLang="en-US" dirty="0"/>
          </a:p>
        </p:txBody>
      </p:sp>
    </p:spTree>
    <p:extLst>
      <p:ext uri="{BB962C8B-B14F-4D97-AF65-F5344CB8AC3E}">
        <p14:creationId xmlns:p14="http://schemas.microsoft.com/office/powerpoint/2010/main" val="3490970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1958C0F-9E56-446A-06F3-F2EDC1F3E1CE}"/>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B874F64B-2A70-0DAC-6390-B20F76CEDCB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7C6EAF34-5267-8ED1-A6F9-FC8A26834C30}"/>
              </a:ext>
            </a:extLst>
          </p:cNvPr>
          <p:cNvSpPr>
            <a:spLocks noGrp="1" noChangeArrowheads="1"/>
          </p:cNvSpPr>
          <p:nvPr>
            <p:ph type="sldNum" sz="quarter" idx="12"/>
          </p:nvPr>
        </p:nvSpPr>
        <p:spPr>
          <a:ln/>
        </p:spPr>
        <p:txBody>
          <a:bodyPr/>
          <a:lstStyle>
            <a:lvl1pPr>
              <a:defRPr/>
            </a:lvl1pPr>
          </a:lstStyle>
          <a:p>
            <a:pPr>
              <a:defRPr/>
            </a:pPr>
            <a:fld id="{8EC00B4E-2141-4CE6-A39D-764433C8ECFD}" type="slidenum">
              <a:rPr lang="en-US" altLang="en-US"/>
              <a:pPr>
                <a:defRPr/>
              </a:pPr>
              <a:t>‹#›</a:t>
            </a:fld>
            <a:endParaRPr lang="en-US" altLang="en-US" dirty="0"/>
          </a:p>
        </p:txBody>
      </p:sp>
    </p:spTree>
    <p:extLst>
      <p:ext uri="{BB962C8B-B14F-4D97-AF65-F5344CB8AC3E}">
        <p14:creationId xmlns:p14="http://schemas.microsoft.com/office/powerpoint/2010/main" val="1382871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E5A04D-27DC-4D34-A267-D6DC991C30CA}" type="datetimeFigureOut">
              <a:rPr lang="en-US" smtClean="0"/>
              <a:t>3/12/2026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56D67-8DF4-4810-BFFA-DCE8538B1393}" type="slidenum">
              <a:rPr lang="en-US" smtClean="0"/>
              <a:t>‹#›</a:t>
            </a:fld>
            <a:endParaRPr lang="en-US" dirty="0"/>
          </a:p>
        </p:txBody>
      </p:sp>
    </p:spTree>
    <p:extLst>
      <p:ext uri="{BB962C8B-B14F-4D97-AF65-F5344CB8AC3E}">
        <p14:creationId xmlns:p14="http://schemas.microsoft.com/office/powerpoint/2010/main" val="355390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with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71BA-DEC6-F3CD-0966-439080AF1576}"/>
              </a:ext>
            </a:extLst>
          </p:cNvPr>
          <p:cNvSpPr>
            <a:spLocks noGrp="1"/>
          </p:cNvSpPr>
          <p:nvPr>
            <p:ph type="title"/>
          </p:nvPr>
        </p:nvSpPr>
        <p:spPr>
          <a:xfrm>
            <a:off x="718951" y="720000"/>
            <a:ext cx="10750924" cy="561600"/>
          </a:xfrm>
        </p:spPr>
        <p:txBody>
          <a:bodyPr/>
          <a:lstStyle/>
          <a:p>
            <a:endParaRPr lang="en-GB" dirty="0"/>
          </a:p>
        </p:txBody>
      </p:sp>
      <p:sp>
        <p:nvSpPr>
          <p:cNvPr id="3" name="Date Placeholder 2">
            <a:extLst>
              <a:ext uri="{FF2B5EF4-FFF2-40B4-BE49-F238E27FC236}">
                <a16:creationId xmlns:a16="http://schemas.microsoft.com/office/drawing/2014/main" id="{FD54B0AC-EFAA-1FCE-1F40-2E60B6B6702F}"/>
              </a:ext>
            </a:extLst>
          </p:cNvPr>
          <p:cNvSpPr>
            <a:spLocks noGrp="1"/>
          </p:cNvSpPr>
          <p:nvPr>
            <p:ph type="dt" sz="half" idx="10"/>
          </p:nvPr>
        </p:nvSpPr>
        <p:spPr/>
        <p:txBody>
          <a:bodyPr/>
          <a:lstStyle/>
          <a:p>
            <a:fld id="{9542A3E1-5A7C-9D48-8D77-D109D8F58155}" type="datetime4">
              <a:rPr lang="en-US" noProof="0" smtClean="0"/>
              <a:t>March 12, 2026</a:t>
            </a:fld>
            <a:endParaRPr lang="en-US" noProof="0" dirty="0"/>
          </a:p>
        </p:txBody>
      </p:sp>
      <p:sp>
        <p:nvSpPr>
          <p:cNvPr id="4" name="Slide Number Placeholder 3">
            <a:extLst>
              <a:ext uri="{FF2B5EF4-FFF2-40B4-BE49-F238E27FC236}">
                <a16:creationId xmlns:a16="http://schemas.microsoft.com/office/drawing/2014/main" id="{BCC6BC50-3655-09A2-54D0-991FCCB4D171}"/>
              </a:ext>
            </a:extLst>
          </p:cNvPr>
          <p:cNvSpPr>
            <a:spLocks noGrp="1"/>
          </p:cNvSpPr>
          <p:nvPr>
            <p:ph type="sldNum" sz="quarter" idx="11"/>
          </p:nvPr>
        </p:nvSpPr>
        <p:spPr>
          <a:xfrm>
            <a:off x="9897880" y="6459786"/>
            <a:ext cx="1311683" cy="365125"/>
          </a:xfrm>
          <a:prstGeom prst="rect">
            <a:avLst/>
          </a:prstGeom>
        </p:spPr>
        <p:txBody>
          <a:bodyPr/>
          <a:lstStyle/>
          <a:p>
            <a:fld id="{2DDEA8E7-5F55-4A60-8EF9-470692FC5635}" type="slidenum">
              <a:rPr lang="en-US" noProof="0" smtClean="0"/>
              <a:pPr/>
              <a:t>‹#›</a:t>
            </a:fld>
            <a:endParaRPr lang="en-US" noProof="0" dirty="0"/>
          </a:p>
        </p:txBody>
      </p:sp>
      <p:sp>
        <p:nvSpPr>
          <p:cNvPr id="5" name="Text Placeholder 8">
            <a:extLst>
              <a:ext uri="{FF2B5EF4-FFF2-40B4-BE49-F238E27FC236}">
                <a16:creationId xmlns:a16="http://schemas.microsoft.com/office/drawing/2014/main" id="{98E7446D-1AC7-A43F-ADC3-99ABFBDE93F6}"/>
              </a:ext>
            </a:extLst>
          </p:cNvPr>
          <p:cNvSpPr>
            <a:spLocks noGrp="1"/>
          </p:cNvSpPr>
          <p:nvPr>
            <p:ph type="body" sz="quarter" idx="13" hasCustomPrompt="1"/>
          </p:nvPr>
        </p:nvSpPr>
        <p:spPr>
          <a:xfrm>
            <a:off x="719813" y="1279218"/>
            <a:ext cx="10749200" cy="347020"/>
          </a:xfrm>
          <a:prstGeom prst="rect">
            <a:avLst/>
          </a:prstGeom>
        </p:spPr>
        <p:txBody>
          <a:bodyPr/>
          <a:lstStyle>
            <a:lvl1pPr marL="0" indent="0">
              <a:lnSpc>
                <a:spcPct val="100000"/>
              </a:lnSpc>
              <a:spcBef>
                <a:spcPts val="1200"/>
              </a:spcBef>
              <a:spcAft>
                <a:spcPts val="300"/>
              </a:spcAft>
              <a:buFont typeface="Arial" panose="020B0604020202020204" pitchFamily="34" charset="0"/>
              <a:buNone/>
              <a:defRPr sz="1999" b="1" cap="all" spc="200" baseline="0">
                <a:solidFill>
                  <a:schemeClr val="accent2"/>
                </a:solidFill>
                <a:latin typeface="+mj-lt"/>
              </a:defRPr>
            </a:lvl1pPr>
            <a:lvl2pPr marL="0" indent="0">
              <a:lnSpc>
                <a:spcPct val="100000"/>
              </a:lnSpc>
              <a:spcBef>
                <a:spcPts val="1200"/>
              </a:spcBef>
              <a:spcAft>
                <a:spcPts val="300"/>
              </a:spcAft>
              <a:buNone/>
              <a:defRPr sz="1799" b="1" cap="all">
                <a:solidFill>
                  <a:schemeClr val="accent2"/>
                </a:solidFill>
                <a:latin typeface="+mj-lt"/>
              </a:defRPr>
            </a:lvl2pPr>
            <a:lvl3pPr marL="0" indent="0">
              <a:lnSpc>
                <a:spcPct val="100000"/>
              </a:lnSpc>
              <a:spcBef>
                <a:spcPts val="1200"/>
              </a:spcBef>
              <a:spcAft>
                <a:spcPts val="300"/>
              </a:spcAft>
              <a:buNone/>
              <a:defRPr sz="1799" b="1" cap="all">
                <a:solidFill>
                  <a:schemeClr val="accent2"/>
                </a:solidFill>
                <a:latin typeface="+mj-lt"/>
              </a:defRPr>
            </a:lvl3pPr>
            <a:lvl4pPr marL="0" indent="0">
              <a:lnSpc>
                <a:spcPct val="100000"/>
              </a:lnSpc>
              <a:spcBef>
                <a:spcPts val="1200"/>
              </a:spcBef>
              <a:spcAft>
                <a:spcPts val="300"/>
              </a:spcAft>
              <a:buNone/>
              <a:defRPr sz="1799" b="1" cap="all">
                <a:solidFill>
                  <a:schemeClr val="accent2"/>
                </a:solidFill>
                <a:latin typeface="+mj-lt"/>
              </a:defRPr>
            </a:lvl4pPr>
            <a:lvl5pPr marL="0" indent="0">
              <a:lnSpc>
                <a:spcPct val="100000"/>
              </a:lnSpc>
              <a:spcBef>
                <a:spcPts val="1200"/>
              </a:spcBef>
              <a:spcAft>
                <a:spcPts val="300"/>
              </a:spcAft>
              <a:buFont typeface="Arial" panose="020B0604020202020204" pitchFamily="34" charset="0"/>
              <a:buNone/>
              <a:defRPr sz="1799" b="1" cap="all">
                <a:solidFill>
                  <a:schemeClr val="accent2"/>
                </a:solidFill>
                <a:latin typeface="+mj-lt"/>
              </a:defRPr>
            </a:lvl5pPr>
            <a:lvl6pPr marL="0" indent="0">
              <a:lnSpc>
                <a:spcPct val="100000"/>
              </a:lnSpc>
              <a:spcBef>
                <a:spcPts val="1200"/>
              </a:spcBef>
              <a:spcAft>
                <a:spcPts val="300"/>
              </a:spcAft>
              <a:buFont typeface="Arial" panose="020B0604020202020204" pitchFamily="34" charset="0"/>
              <a:buNone/>
              <a:defRPr sz="1799" b="1" cap="all">
                <a:solidFill>
                  <a:schemeClr val="accent2"/>
                </a:solidFill>
                <a:latin typeface="+mj-lt"/>
              </a:defRPr>
            </a:lvl6pPr>
            <a:lvl7pPr marL="0" indent="0">
              <a:lnSpc>
                <a:spcPct val="100000"/>
              </a:lnSpc>
              <a:spcBef>
                <a:spcPts val="1200"/>
              </a:spcBef>
              <a:spcAft>
                <a:spcPts val="300"/>
              </a:spcAft>
              <a:buFont typeface="Arial" panose="020B0604020202020204" pitchFamily="34" charset="0"/>
              <a:buNone/>
              <a:defRPr sz="1799" b="1" cap="all">
                <a:solidFill>
                  <a:schemeClr val="accent2"/>
                </a:solidFill>
                <a:latin typeface="+mj-lt"/>
              </a:defRPr>
            </a:lvl7pPr>
            <a:lvl8pPr marL="0" indent="0">
              <a:lnSpc>
                <a:spcPct val="100000"/>
              </a:lnSpc>
              <a:spcBef>
                <a:spcPts val="1200"/>
              </a:spcBef>
              <a:spcAft>
                <a:spcPts val="300"/>
              </a:spcAft>
              <a:buFont typeface="Arial" panose="020B0604020202020204" pitchFamily="34" charset="0"/>
              <a:buNone/>
              <a:defRPr sz="1799" b="1" cap="all">
                <a:solidFill>
                  <a:schemeClr val="accent2"/>
                </a:solidFill>
                <a:latin typeface="+mj-lt"/>
              </a:defRPr>
            </a:lvl8pPr>
            <a:lvl9pPr marL="0" indent="0">
              <a:lnSpc>
                <a:spcPct val="100000"/>
              </a:lnSpc>
              <a:spcBef>
                <a:spcPts val="1200"/>
              </a:spcBef>
              <a:spcAft>
                <a:spcPts val="300"/>
              </a:spcAft>
              <a:buFont typeface="Arial" panose="020B0604020202020204" pitchFamily="34" charset="0"/>
              <a:buNone/>
              <a:defRPr sz="1799" b="1" cap="all">
                <a:solidFill>
                  <a:schemeClr val="accent2"/>
                </a:solidFill>
                <a:latin typeface="+mj-lt"/>
              </a:defRPr>
            </a:lvl9pPr>
          </a:lstStyle>
          <a:p>
            <a:pPr lvl="0"/>
            <a:r>
              <a:rPr lang="en-US" dirty="0"/>
              <a:t>Click to add subhead</a:t>
            </a:r>
          </a:p>
        </p:txBody>
      </p:sp>
      <p:sp>
        <p:nvSpPr>
          <p:cNvPr id="6" name="Guides" hidden="1">
            <a:extLst>
              <a:ext uri="{FF2B5EF4-FFF2-40B4-BE49-F238E27FC236}">
                <a16:creationId xmlns:a16="http://schemas.microsoft.com/office/drawing/2014/main" id="{C47EC7B5-5579-B015-84D6-CEA96A4D5E9C}"/>
              </a:ext>
            </a:extLst>
          </p:cNvPr>
          <p:cNvSpPr/>
          <p:nvPr userDrawn="1">
            <p:custDataLst>
              <p:tags r:id="rId1"/>
            </p:custDataLst>
          </p:nvPr>
        </p:nvSpPr>
        <p:spPr>
          <a:xfrm>
            <a:off x="0" y="0"/>
            <a:ext cx="634835"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Tree>
    <p:extLst>
      <p:ext uri="{BB962C8B-B14F-4D97-AF65-F5344CB8AC3E}">
        <p14:creationId xmlns:p14="http://schemas.microsoft.com/office/powerpoint/2010/main" val="2058320946"/>
      </p:ext>
    </p:extLst>
  </p:cSld>
  <p:clrMapOvr>
    <a:masterClrMapping/>
  </p:clrMapOvr>
  <p:transition spd="slow">
    <p:fade/>
  </p:transition>
  <p:extLst>
    <p:ext uri="{DCECCB84-F9BA-43D5-87BE-67443E8EF086}">
      <p15:sldGuideLst xmlns:p15="http://schemas.microsoft.com/office/powerpoint/2012/main">
        <p15:guide id="1" orient="horz" pos="453">
          <p15:clr>
            <a:srgbClr val="8F8F8F"/>
          </p15:clr>
        </p15:guide>
        <p15:guide id="2" orient="horz" pos="1025">
          <p15:clr>
            <a:srgbClr val="8F8F8F"/>
          </p15:clr>
        </p15:guide>
        <p15:guide id="3" orient="horz" pos="1162">
          <p15:clr>
            <a:srgbClr val="FF96FF"/>
          </p15:clr>
        </p15:guide>
        <p15:guide id="4" orient="horz" pos="3866">
          <p15:clr>
            <a:srgbClr val="FF96FF"/>
          </p15:clr>
        </p15:guide>
        <p15:guide id="5" pos="453">
          <p15:clr>
            <a:srgbClr val="FF96FF"/>
          </p15:clr>
        </p15:guide>
        <p15:guide id="6" pos="810">
          <p15:clr>
            <a:srgbClr val="FF96FF"/>
          </p15:clr>
        </p15:guide>
        <p15:guide id="7" pos="1036">
          <p15:clr>
            <a:srgbClr val="FF96FF"/>
          </p15:clr>
        </p15:guide>
        <p15:guide id="8" pos="1393">
          <p15:clr>
            <a:srgbClr val="FF96FF"/>
          </p15:clr>
        </p15:guide>
        <p15:guide id="9" pos="1620">
          <p15:clr>
            <a:srgbClr val="FF96FF"/>
          </p15:clr>
        </p15:guide>
        <p15:guide id="10" pos="1976">
          <p15:clr>
            <a:srgbClr val="FF96FF"/>
          </p15:clr>
        </p15:guide>
        <p15:guide id="11" pos="2203">
          <p15:clr>
            <a:srgbClr val="FF96FF"/>
          </p15:clr>
        </p15:guide>
        <p15:guide id="12" pos="2560">
          <p15:clr>
            <a:srgbClr val="FF96FF"/>
          </p15:clr>
        </p15:guide>
        <p15:guide id="13" pos="2786">
          <p15:clr>
            <a:srgbClr val="FF96FF"/>
          </p15:clr>
        </p15:guide>
        <p15:guide id="14" pos="3143">
          <p15:clr>
            <a:srgbClr val="FF96FF"/>
          </p15:clr>
        </p15:guide>
        <p15:guide id="15" pos="3370">
          <p15:clr>
            <a:srgbClr val="FF96FF"/>
          </p15:clr>
        </p15:guide>
        <p15:guide id="16" pos="3726">
          <p15:clr>
            <a:srgbClr val="FF96FF"/>
          </p15:clr>
        </p15:guide>
        <p15:guide id="17" pos="3953">
          <p15:clr>
            <a:srgbClr val="FF96FF"/>
          </p15:clr>
        </p15:guide>
        <p15:guide id="18" pos="4309">
          <p15:clr>
            <a:srgbClr val="FF96FF"/>
          </p15:clr>
        </p15:guide>
        <p15:guide id="19" pos="4536">
          <p15:clr>
            <a:srgbClr val="FF96FF"/>
          </p15:clr>
        </p15:guide>
        <p15:guide id="20" pos="4893">
          <p15:clr>
            <a:srgbClr val="FF96FF"/>
          </p15:clr>
        </p15:guide>
        <p15:guide id="21" pos="5120">
          <p15:clr>
            <a:srgbClr val="FF96FF"/>
          </p15:clr>
        </p15:guide>
        <p15:guide id="22" pos="5476">
          <p15:clr>
            <a:srgbClr val="FF96FF"/>
          </p15:clr>
        </p15:guide>
        <p15:guide id="23" pos="5703">
          <p15:clr>
            <a:srgbClr val="FF96FF"/>
          </p15:clr>
        </p15:guide>
        <p15:guide id="24" pos="6059">
          <p15:clr>
            <a:srgbClr val="FF96FF"/>
          </p15:clr>
        </p15:guide>
        <p15:guide id="25" pos="6286">
          <p15:clr>
            <a:srgbClr val="FF96FF"/>
          </p15:clr>
        </p15:guide>
        <p15:guide id="26" pos="6643">
          <p15:clr>
            <a:srgbClr val="FF96FF"/>
          </p15:clr>
        </p15:guide>
        <p15:guide id="27" pos="6869">
          <p15:clr>
            <a:srgbClr val="FF96FF"/>
          </p15:clr>
        </p15:guide>
        <p15:guide id="28" pos="7226">
          <p15:clr>
            <a:srgbClr val="FF96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492" y="1536633"/>
            <a:ext cx="11357841" cy="4555200"/>
          </a:xfrm>
          <a:prstGeom prst="rect">
            <a:avLst/>
          </a:prstGeom>
        </p:spPr>
        <p:txBody>
          <a:bodyPr spcFirstLastPara="1" wrap="square" lIns="91425" tIns="91425" rIns="91425" bIns="91425" anchor="t" anchorCtr="0"/>
          <a:lstStyle>
            <a:lvl1pPr marL="609448" lvl="0" indent="-457086">
              <a:spcBef>
                <a:spcPts val="0"/>
              </a:spcBef>
              <a:spcAft>
                <a:spcPts val="0"/>
              </a:spcAft>
              <a:buSzPts val="1800"/>
              <a:buChar char="●"/>
              <a:defRPr/>
            </a:lvl1pPr>
            <a:lvl2pPr marL="1218895" lvl="1" indent="-423228">
              <a:spcBef>
                <a:spcPts val="2133"/>
              </a:spcBef>
              <a:spcAft>
                <a:spcPts val="0"/>
              </a:spcAft>
              <a:buSzPts val="1400"/>
              <a:buChar char="○"/>
              <a:defRPr/>
            </a:lvl2pPr>
            <a:lvl3pPr marL="1828343" lvl="2" indent="-423228">
              <a:spcBef>
                <a:spcPts val="2133"/>
              </a:spcBef>
              <a:spcAft>
                <a:spcPts val="0"/>
              </a:spcAft>
              <a:buSzPts val="1400"/>
              <a:buChar char="■"/>
              <a:defRPr/>
            </a:lvl3pPr>
            <a:lvl4pPr marL="2437790" lvl="3" indent="-423228">
              <a:spcBef>
                <a:spcPts val="2133"/>
              </a:spcBef>
              <a:spcAft>
                <a:spcPts val="0"/>
              </a:spcAft>
              <a:buSzPts val="1400"/>
              <a:buChar char="●"/>
              <a:defRPr/>
            </a:lvl4pPr>
            <a:lvl5pPr marL="3047238" lvl="4" indent="-423228">
              <a:spcBef>
                <a:spcPts val="2133"/>
              </a:spcBef>
              <a:spcAft>
                <a:spcPts val="0"/>
              </a:spcAft>
              <a:buSzPts val="1400"/>
              <a:buChar char="○"/>
              <a:defRPr/>
            </a:lvl5pPr>
            <a:lvl6pPr marL="3656686" lvl="5" indent="-423228">
              <a:spcBef>
                <a:spcPts val="2133"/>
              </a:spcBef>
              <a:spcAft>
                <a:spcPts val="0"/>
              </a:spcAft>
              <a:buSzPts val="1400"/>
              <a:buChar char="■"/>
              <a:defRPr/>
            </a:lvl6pPr>
            <a:lvl7pPr marL="4266133" lvl="6" indent="-423228">
              <a:spcBef>
                <a:spcPts val="2133"/>
              </a:spcBef>
              <a:spcAft>
                <a:spcPts val="0"/>
              </a:spcAft>
              <a:buSzPts val="1400"/>
              <a:buChar char="●"/>
              <a:defRPr/>
            </a:lvl7pPr>
            <a:lvl8pPr marL="4875581" lvl="7" indent="-423228">
              <a:spcBef>
                <a:spcPts val="2133"/>
              </a:spcBef>
              <a:spcAft>
                <a:spcPts val="0"/>
              </a:spcAft>
              <a:buSzPts val="1400"/>
              <a:buChar char="○"/>
              <a:defRPr/>
            </a:lvl8pPr>
            <a:lvl9pPr marL="5485028" lvl="8" indent="-423228">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425064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80FB0A0-DED7-EC46-8193-BC335733CBB0}"/>
              </a:ext>
            </a:extLst>
          </p:cNvPr>
          <p:cNvSpPr>
            <a:spLocks noGrp="1"/>
          </p:cNvSpPr>
          <p:nvPr>
            <p:ph type="title"/>
          </p:nvPr>
        </p:nvSpPr>
        <p:spPr>
          <a:xfrm>
            <a:off x="2948116"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9488009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7AF4BD8-D702-6942-998E-7220E8107DB6}"/>
              </a:ext>
            </a:extLst>
          </p:cNvPr>
          <p:cNvSpPr>
            <a:spLocks noGrp="1"/>
          </p:cNvSpPr>
          <p:nvPr>
            <p:ph type="title"/>
          </p:nvPr>
        </p:nvSpPr>
        <p:spPr>
          <a:xfrm>
            <a:off x="2937356" y="2691246"/>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2895307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2F913A3-B7A0-6B40-AD6C-96F6219BE285}"/>
              </a:ext>
            </a:extLst>
          </p:cNvPr>
          <p:cNvSpPr>
            <a:spLocks noGrp="1"/>
          </p:cNvSpPr>
          <p:nvPr>
            <p:ph type="title"/>
          </p:nvPr>
        </p:nvSpPr>
        <p:spPr>
          <a:xfrm>
            <a:off x="2948120"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1926494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202373"/>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623889" y="2141308"/>
            <a:ext cx="9614932" cy="2986087"/>
          </a:xfrm>
          <a:prstGeom prst="rect">
            <a:avLst/>
          </a:prstGeom>
        </p:spPr>
        <p:txBody>
          <a:bodyPr/>
          <a:lstStyle>
            <a:lvl1pPr marL="342900" indent="-342900">
              <a:spcBef>
                <a:spcPts val="0"/>
              </a:spcBef>
              <a:spcAft>
                <a:spcPts val="12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600"/>
              </a:spcAft>
              <a:defRPr sz="2400">
                <a:latin typeface="+mn-lt"/>
              </a:defRPr>
            </a:lvl2pPr>
            <a:lvl3pPr marL="1024128" indent="-347472">
              <a:spcBef>
                <a:spcPts val="0"/>
              </a:spcBef>
              <a:spcAft>
                <a:spcPts val="600"/>
              </a:spcAft>
              <a:buFont typeface="Arial" panose="020B0604020202020204" pitchFamily="34" charset="0"/>
              <a:buChar char="•"/>
              <a:defRPr sz="2400">
                <a:latin typeface="+mn-lt"/>
              </a:defRPr>
            </a:lvl3pPr>
            <a:lvl4pPr marL="1481328" indent="-347472">
              <a:spcBef>
                <a:spcPts val="0"/>
              </a:spcBef>
              <a:spcAft>
                <a:spcPts val="600"/>
              </a:spcAft>
              <a:buClr>
                <a:schemeClr val="accent6"/>
              </a:buClr>
              <a:buFont typeface="System Font Regular"/>
              <a:buChar char="–"/>
              <a:defRPr sz="2400">
                <a:latin typeface="+mn-lt"/>
              </a:defRPr>
            </a:lvl4pPr>
            <a:lvl5pPr marL="1828800" indent="-347472">
              <a:spcBef>
                <a:spcPts val="0"/>
              </a:spcBef>
              <a:spcAft>
                <a:spcPts val="6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5711D-CA17-45FD-8471-C62E86CE735D}" type="datetime4">
              <a:rPr lang="en-US" smtClean="0"/>
              <a:t>March 12, 2026</a:t>
            </a:fld>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62569"/>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88" y="2049029"/>
            <a:ext cx="5171439"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015038" y="2049028"/>
            <a:ext cx="5171439"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A14F4-0CE7-440D-A9AD-AE6DF60A6C88}" type="datetime4">
              <a:rPr lang="en-US" smtClean="0"/>
              <a:t>March 12, 2026</a:t>
            </a:fld>
            <a:endParaRPr lang="en-US" dirty="0"/>
          </a:p>
        </p:txBody>
      </p:sp>
    </p:spTree>
    <p:extLst>
      <p:ext uri="{BB962C8B-B14F-4D97-AF65-F5344CB8AC3E}">
        <p14:creationId xmlns:p14="http://schemas.microsoft.com/office/powerpoint/2010/main" val="283350699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37402"/>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297" y="2085597"/>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4237751" y="2085597"/>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7852205" y="2078951"/>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CD475-BD3D-4D8F-9C25-3936DE8BD1EA}" type="datetime4">
              <a:rPr lang="en-US" smtClean="0"/>
              <a:t>March 12, 2026</a:t>
            </a:fld>
            <a:endParaRPr lang="en-US" dirty="0"/>
          </a:p>
        </p:txBody>
      </p:sp>
    </p:spTree>
    <p:extLst>
      <p:ext uri="{BB962C8B-B14F-4D97-AF65-F5344CB8AC3E}">
        <p14:creationId xmlns:p14="http://schemas.microsoft.com/office/powerpoint/2010/main" val="340175927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70958"/>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23297" y="2052043"/>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426979" y="2052041"/>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0661" y="2048313"/>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9034343" y="2056886"/>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C9B5D-6673-4FC7-A4F7-F32A14DBF67B}" type="datetime4">
              <a:rPr lang="en-US" smtClean="0"/>
              <a:t>March 12, 2026</a:t>
            </a:fld>
            <a:endParaRPr lang="en-US" dirty="0"/>
          </a:p>
        </p:txBody>
      </p:sp>
    </p:spTree>
    <p:extLst>
      <p:ext uri="{BB962C8B-B14F-4D97-AF65-F5344CB8AC3E}">
        <p14:creationId xmlns:p14="http://schemas.microsoft.com/office/powerpoint/2010/main" val="127908582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54180"/>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623889" y="2040640"/>
            <a:ext cx="5248592" cy="2986087"/>
          </a:xfrm>
          <a:prstGeom prst="rect">
            <a:avLst/>
          </a:prstGeom>
        </p:spPr>
        <p:txBody>
          <a:bodyPr/>
          <a:lstStyle>
            <a:lvl1pPr marL="400050" indent="-342900">
              <a:spcBef>
                <a:spcPts val="0"/>
              </a:spcBef>
              <a:spcAft>
                <a:spcPts val="8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800"/>
              </a:spcAft>
              <a:defRPr sz="2400">
                <a:latin typeface="+mn-lt"/>
              </a:defRPr>
            </a:lvl2pPr>
            <a:lvl3pPr marL="971550" indent="-280988">
              <a:spcBef>
                <a:spcPts val="0"/>
              </a:spcBef>
              <a:spcAft>
                <a:spcPts val="800"/>
              </a:spcAft>
              <a:buFont typeface="Arial" panose="020B0604020202020204" pitchFamily="34" charset="0"/>
              <a:buChar char="•"/>
              <a:defRPr sz="2400">
                <a:latin typeface="+mn-lt"/>
              </a:defRPr>
            </a:lvl3pPr>
            <a:lvl4pPr marL="1371600" indent="-400050">
              <a:spcBef>
                <a:spcPts val="0"/>
              </a:spcBef>
              <a:spcAft>
                <a:spcPts val="800"/>
              </a:spcAft>
              <a:buClr>
                <a:schemeClr val="accent6"/>
              </a:buClr>
              <a:buFont typeface="System Font Regular"/>
              <a:buChar char="–"/>
              <a:defRPr sz="2400">
                <a:latin typeface="+mn-lt"/>
              </a:defRPr>
            </a:lvl4pPr>
            <a:lvl5pPr marL="1714500" indent="-342900">
              <a:spcBef>
                <a:spcPts val="0"/>
              </a:spcBef>
              <a:spcAft>
                <a:spcPts val="8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6094413" y="2042457"/>
            <a:ext cx="5041900" cy="2987675"/>
          </a:xfrm>
          <a:prstGeom prst="rect">
            <a:avLst/>
          </a:prstGeom>
        </p:spPr>
        <p:txBody>
          <a:bodyPr anchor="ctr"/>
          <a:lstStyle>
            <a:lvl1pPr algn="ctr">
              <a:defRPr sz="1400"/>
            </a:lvl1pPr>
          </a:lstStyle>
          <a:p>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B010B-938C-4BD0-AF7C-9746274FFE3D}" type="datetime4">
              <a:rPr lang="en-US" smtClean="0"/>
              <a:t>March 12, 2026</a:t>
            </a:fld>
            <a:endParaRPr lang="en-US" dirty="0"/>
          </a:p>
        </p:txBody>
      </p:sp>
    </p:spTree>
    <p:extLst>
      <p:ext uri="{BB962C8B-B14F-4D97-AF65-F5344CB8AC3E}">
        <p14:creationId xmlns:p14="http://schemas.microsoft.com/office/powerpoint/2010/main" val="301814454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623297" y="1371600"/>
            <a:ext cx="10938784" cy="4246879"/>
          </a:xfrm>
          <a:prstGeom prst="rect">
            <a:avLst/>
          </a:prstGeom>
        </p:spPr>
        <p:txBody>
          <a:bodyPr anchor="ctr"/>
          <a:lstStyle>
            <a:lvl1pPr algn="ctr">
              <a:defRPr sz="1400"/>
            </a:lvl1pPr>
          </a:lstStyle>
          <a:p>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F8423-1295-4128-9C08-61F5C8343238}" type="datetime4">
              <a:rPr lang="en-US" smtClean="0"/>
              <a:t>March 12, 2026</a:t>
            </a:fld>
            <a:endParaRPr lang="en-US" dirty="0"/>
          </a:p>
        </p:txBody>
      </p:sp>
    </p:spTree>
    <p:extLst>
      <p:ext uri="{BB962C8B-B14F-4D97-AF65-F5344CB8AC3E}">
        <p14:creationId xmlns:p14="http://schemas.microsoft.com/office/powerpoint/2010/main" val="116993593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45791"/>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89" y="2032251"/>
            <a:ext cx="9602630" cy="2986087"/>
          </a:xfrm>
          <a:prstGeom prst="rect">
            <a:avLst/>
          </a:prstGeom>
        </p:spPr>
        <p:txBody>
          <a:bodyPr/>
          <a:lstStyle>
            <a:lvl1pPr marL="114300" indent="0">
              <a:spcBef>
                <a:spcPts val="0"/>
              </a:spcBef>
              <a:spcAft>
                <a:spcPts val="1200"/>
              </a:spcAft>
              <a:buClr>
                <a:schemeClr val="accent6"/>
              </a:buClr>
              <a:buFont typeface="Wingdings" panose="05000000000000000000" pitchFamily="2" charset="2"/>
              <a:buNone/>
              <a:defRPr sz="2400">
                <a:solidFill>
                  <a:schemeClr val="tx1"/>
                </a:solidFill>
                <a:latin typeface="+mn-lt"/>
              </a:defRPr>
            </a:lvl1pPr>
            <a:lvl2pPr marL="338328" indent="0">
              <a:spcBef>
                <a:spcPts val="0"/>
              </a:spcBef>
              <a:spcAft>
                <a:spcPts val="600"/>
              </a:spcAft>
              <a:buFontTx/>
              <a:buNone/>
              <a:defRPr sz="2200">
                <a:latin typeface="+mn-lt"/>
              </a:defRPr>
            </a:lvl2pPr>
            <a:lvl3pPr marL="676656" indent="0">
              <a:spcBef>
                <a:spcPts val="0"/>
              </a:spcBef>
              <a:spcAft>
                <a:spcPts val="600"/>
              </a:spcAft>
              <a:buFontTx/>
              <a:buNone/>
              <a:defRPr sz="2200">
                <a:latin typeface="+mn-lt"/>
              </a:defRPr>
            </a:lvl3pPr>
            <a:lvl4pPr marL="1133856" indent="0">
              <a:spcBef>
                <a:spcPts val="0"/>
              </a:spcBef>
              <a:spcAft>
                <a:spcPts val="600"/>
              </a:spcAft>
              <a:buClr>
                <a:schemeClr val="accent6"/>
              </a:buClr>
              <a:buFontTx/>
              <a:buNone/>
              <a:defRPr sz="2200">
                <a:latin typeface="+mn-lt"/>
              </a:defRPr>
            </a:lvl4pPr>
            <a:lvl5pPr marL="1481328" indent="0">
              <a:spcBef>
                <a:spcPts val="0"/>
              </a:spcBef>
              <a:spcAft>
                <a:spcPts val="600"/>
              </a:spcAft>
              <a:buClr>
                <a:schemeClr val="accent6"/>
              </a:buClr>
              <a:buSzPct val="100000"/>
              <a:buFontTx/>
              <a:buNone/>
              <a:defRPr sz="220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4C82B-53BB-49C0-8529-67F839443334}" type="datetime4">
              <a:rPr lang="en-US" smtClean="0"/>
              <a:t>March 12, 2026</a:t>
            </a:fld>
            <a:endParaRPr lang="en-US" dirty="0"/>
          </a:p>
        </p:txBody>
      </p:sp>
    </p:spTree>
    <p:extLst>
      <p:ext uri="{BB962C8B-B14F-4D97-AF65-F5344CB8AC3E}">
        <p14:creationId xmlns:p14="http://schemas.microsoft.com/office/powerpoint/2010/main" val="286645911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890" y="1046679"/>
            <a:ext cx="10512424"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90" y="1935957"/>
            <a:ext cx="10512424"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6"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March 12, 2026</a:t>
            </a:fld>
            <a:endParaRPr lang="en-US" dirty="0"/>
          </a:p>
        </p:txBody>
      </p:sp>
    </p:spTree>
    <p:extLst>
      <p:ext uri="{BB962C8B-B14F-4D97-AF65-F5344CB8AC3E}">
        <p14:creationId xmlns:p14="http://schemas.microsoft.com/office/powerpoint/2010/main" val="25132581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100000">
              <a:schemeClr val="tx2">
                <a:lumMod val="75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78181"/>
      </p:ext>
    </p:extLst>
  </p:cSld>
  <p:clrMap bg1="lt1" tx1="dk1" bg2="lt2" tx2="dk2" accent1="accent1" accent2="accent2" accent3="accent3" accent4="accent4" accent5="accent5" accent6="accent6" hlink="hlink" folHlink="folHlink"/>
  <p:sldLayoutIdLst>
    <p:sldLayoutId id="2147483712" r:id="rId1"/>
  </p:sldLayoutIdLst>
  <p:transition spd="slow">
    <p:fade/>
  </p:transition>
  <p:hf sldNum="0" hdr="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297" y="1136034"/>
            <a:ext cx="10794980" cy="648915"/>
          </a:xfrm>
          <a:prstGeom prst="rect">
            <a:avLst/>
          </a:prstGeom>
        </p:spPr>
        <p:txBody>
          <a:bodyPr vert="horz" lIns="91440" tIns="45720" rIns="91440" bIns="45720" rtlCol="0" anchor="t">
            <a:normAutofit/>
          </a:bodyPr>
          <a:lstStyle/>
          <a:p>
            <a:r>
              <a:rPr lang="en-US" dirty="0"/>
              <a:t>Click to edit Master title style</a:t>
            </a:r>
          </a:p>
        </p:txBody>
      </p:sp>
      <p:sp>
        <p:nvSpPr>
          <p:cNvPr id="7" name="Top bar"/>
          <p:cNvSpPr/>
          <p:nvPr/>
        </p:nvSpPr>
        <p:spPr>
          <a:xfrm>
            <a:off x="0" y="0"/>
            <a:ext cx="12188825"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Slide Number Circle">
            <a:extLst>
              <a:ext uri="{FF2B5EF4-FFF2-40B4-BE49-F238E27FC236}">
                <a16:creationId xmlns:a16="http://schemas.microsoft.com/office/drawing/2014/main" id="{DC63F7F3-9642-BA4D-83B9-EB92AB17B872}"/>
              </a:ext>
            </a:extLst>
          </p:cNvPr>
          <p:cNvSpPr/>
          <p:nvPr userDrawn="1"/>
        </p:nvSpPr>
        <p:spPr>
          <a:xfrm>
            <a:off x="11613568" y="220765"/>
            <a:ext cx="307696"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Slide Number">
            <a:extLst>
              <a:ext uri="{FF2B5EF4-FFF2-40B4-BE49-F238E27FC236}">
                <a16:creationId xmlns:a16="http://schemas.microsoft.com/office/drawing/2014/main" id="{7B8C0E48-51A4-0042-B570-D9B72B6AACAE}"/>
              </a:ext>
            </a:extLst>
          </p:cNvPr>
          <p:cNvSpPr txBox="1"/>
          <p:nvPr userDrawn="1"/>
        </p:nvSpPr>
        <p:spPr>
          <a:xfrm>
            <a:off x="11565512" y="247655"/>
            <a:ext cx="403808" cy="253916"/>
          </a:xfrm>
          <a:prstGeom prst="rect">
            <a:avLst/>
          </a:prstGeom>
          <a:noFill/>
        </p:spPr>
        <p:txBody>
          <a:bodyPr wrap="square" rtlCol="0">
            <a:spAutoFit/>
          </a:bodyPr>
          <a:lstStyle/>
          <a:p>
            <a:pPr algn="ctr"/>
            <a:fld id="{A565D13D-210D-7741-99FD-FE938200C5BF}" type="slidenum">
              <a:rPr lang="en-US" sz="1050" b="1" smtClean="0">
                <a:solidFill>
                  <a:schemeClr val="bg1"/>
                </a:solidFill>
              </a:rPr>
              <a:t>‹#›</a:t>
            </a:fld>
            <a:endParaRPr lang="en-US" sz="1050"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7F011-C873-4C3E-B563-159F3DEE9B17}" type="datetime4">
              <a:rPr lang="en-US" smtClean="0"/>
              <a:t>March 12, 2026</a:t>
            </a:fld>
            <a:endParaRPr lang="en-US" dirty="0"/>
          </a:p>
        </p:txBody>
      </p:sp>
      <p:pic>
        <p:nvPicPr>
          <p:cNvPr id="3" name="Picture 2" descr="Graphical user interface&#10;&#10;Description automatically generated with medium confidence">
            <a:extLst>
              <a:ext uri="{FF2B5EF4-FFF2-40B4-BE49-F238E27FC236}">
                <a16:creationId xmlns:a16="http://schemas.microsoft.com/office/drawing/2014/main" id="{4605063C-3227-4F51-A3BF-A1BEBBD95181}"/>
              </a:ext>
            </a:extLst>
          </p:cNvPr>
          <p:cNvPicPr>
            <a:picLocks noChangeAspect="1"/>
          </p:cNvPicPr>
          <p:nvPr userDrawn="1"/>
        </p:nvPicPr>
        <p:blipFill>
          <a:blip r:embed="rId15"/>
          <a:stretch>
            <a:fillRect/>
          </a:stretch>
        </p:blipFill>
        <p:spPr>
          <a:xfrm>
            <a:off x="9577160" y="5713237"/>
            <a:ext cx="2190256" cy="897108"/>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725" r:id="rId2"/>
    <p:sldLayoutId id="2147483727" r:id="rId3"/>
    <p:sldLayoutId id="2147483728" r:id="rId4"/>
    <p:sldLayoutId id="2147483724" r:id="rId5"/>
    <p:sldLayoutId id="2147483701" r:id="rId6"/>
    <p:sldLayoutId id="2147483726" r:id="rId7"/>
    <p:sldLayoutId id="2147483729" r:id="rId8"/>
    <p:sldLayoutId id="2147483730" r:id="rId9"/>
    <p:sldLayoutId id="2147483731" r:id="rId10"/>
    <p:sldLayoutId id="2147483762" r:id="rId11"/>
    <p:sldLayoutId id="2147483746" r:id="rId12"/>
    <p:sldLayoutId id="2147483763" r:id="rId13"/>
  </p:sldLayoutIdLst>
  <p:transition spd="slow">
    <p:fade/>
  </p:transition>
  <p:hf sldNum="0" hdr="0"/>
  <p:txStyles>
    <p:titleStyle>
      <a:lvl1pPr algn="l" defTabSz="1218895" rtl="0" eaLnBrk="1" latinLnBrk="0" hangingPunct="1">
        <a:spcBef>
          <a:spcPct val="0"/>
        </a:spcBef>
        <a:buNone/>
        <a:defRPr sz="3466" kern="1200">
          <a:solidFill>
            <a:schemeClr val="accent6"/>
          </a:solidFill>
          <a:latin typeface="+mj-lt"/>
          <a:ea typeface="+mj-ea"/>
          <a:cs typeface="Arial" pitchFamily="34" charset="0"/>
        </a:defRPr>
      </a:lvl1pPr>
    </p:titleStyle>
    <p:body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lumMod val="75000"/>
              </a:schemeClr>
            </a:gs>
            <a:gs pos="99000">
              <a:schemeClr val="accent1"/>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36541"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658" y="0"/>
            <a:ext cx="1262655" cy="68580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AC15DEBB-6B49-4B1F-8632-16EA85B5C5EB}"/>
              </a:ext>
            </a:extLst>
          </p:cNvPr>
          <p:cNvPicPr>
            <a:picLocks noChangeAspect="1"/>
          </p:cNvPicPr>
          <p:nvPr userDrawn="1"/>
        </p:nvPicPr>
        <p:blipFill>
          <a:blip r:embed="rId4"/>
          <a:stretch>
            <a:fillRect/>
          </a:stretch>
        </p:blipFill>
        <p:spPr>
          <a:xfrm>
            <a:off x="9589769" y="5695417"/>
            <a:ext cx="2165959" cy="731713"/>
          </a:xfrm>
          <a:prstGeom prst="rect">
            <a:avLst/>
          </a:prstGeom>
        </p:spPr>
      </p:pic>
    </p:spTree>
    <p:extLst>
      <p:ext uri="{BB962C8B-B14F-4D97-AF65-F5344CB8AC3E}">
        <p14:creationId xmlns:p14="http://schemas.microsoft.com/office/powerpoint/2010/main" val="2808723325"/>
      </p:ext>
    </p:extLst>
  </p:cSld>
  <p:clrMap bg1="lt1" tx1="dk1" bg2="lt2" tx2="dk2" accent1="accent1" accent2="accent2" accent3="accent3" accent4="accent4" accent5="accent5" accent6="accent6" hlink="hlink" folHlink="folHlink"/>
  <p:sldLayoutIdLst>
    <p:sldLayoutId id="2147483717" r:id="rId1"/>
  </p:sldLayoutIdLst>
  <p:transition spd="slow">
    <p:fade/>
  </p:transition>
  <p:hf sldNum="0" hdr="0"/>
  <p:txStyles>
    <p:titleStyle>
      <a:lvl1pPr algn="l" defTabSz="1218895" rtl="0" eaLnBrk="1" latinLnBrk="0" hangingPunct="1">
        <a:spcBef>
          <a:spcPct val="0"/>
        </a:spcBef>
        <a:buNone/>
        <a:defRPr sz="4200" b="0" i="0" kern="1200">
          <a:solidFill>
            <a:schemeClr val="bg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57000">
              <a:srgbClr val="B41B1A"/>
            </a:gs>
            <a:gs pos="0">
              <a:schemeClr val="accent3"/>
            </a:gs>
            <a:gs pos="99000">
              <a:schemeClr val="accent4"/>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37356" y="2691246"/>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658" y="0"/>
            <a:ext cx="1262655" cy="68580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4FD75CB0-EB81-4E5F-8AC2-C80D27CA74DA}"/>
              </a:ext>
            </a:extLst>
          </p:cNvPr>
          <p:cNvPicPr>
            <a:picLocks noChangeAspect="1"/>
          </p:cNvPicPr>
          <p:nvPr userDrawn="1"/>
        </p:nvPicPr>
        <p:blipFill>
          <a:blip r:embed="rId4"/>
          <a:stretch>
            <a:fillRect/>
          </a:stretch>
        </p:blipFill>
        <p:spPr>
          <a:xfrm>
            <a:off x="9589769" y="5695417"/>
            <a:ext cx="2165959" cy="731713"/>
          </a:xfrm>
          <a:prstGeom prst="rect">
            <a:avLst/>
          </a:prstGeom>
        </p:spPr>
      </p:pic>
    </p:spTree>
    <p:extLst>
      <p:ext uri="{BB962C8B-B14F-4D97-AF65-F5344CB8AC3E}">
        <p14:creationId xmlns:p14="http://schemas.microsoft.com/office/powerpoint/2010/main" val="1361985833"/>
      </p:ext>
    </p:extLst>
  </p:cSld>
  <p:clrMap bg1="lt1" tx1="dk1" bg2="lt2" tx2="dk2" accent1="accent1" accent2="accent2" accent3="accent3" accent4="accent4" accent5="accent5" accent6="accent6" hlink="hlink" folHlink="folHlink"/>
  <p:sldLayoutIdLst>
    <p:sldLayoutId id="2147483721" r:id="rId1"/>
  </p:sldLayoutIdLst>
  <p:transition spd="slow">
    <p:fade/>
  </p:transition>
  <p:hf sldNum="0" hdr="0"/>
  <p:txStyles>
    <p:titleStyle>
      <a:lvl1pPr algn="l" defTabSz="1218895" rtl="0" eaLnBrk="1" latinLnBrk="0" hangingPunct="1">
        <a:spcBef>
          <a:spcPct val="0"/>
        </a:spcBef>
        <a:buNone/>
        <a:defRPr sz="4200" b="0" i="0" kern="1200">
          <a:solidFill>
            <a:schemeClr val="bg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DDDCD3"/>
            </a:gs>
            <a:gs pos="99000">
              <a:srgbClr val="F8F6F0"/>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48120"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26000"/>
          </a:blip>
          <a:stretch>
            <a:fillRect/>
          </a:stretch>
        </p:blipFill>
        <p:spPr>
          <a:xfrm>
            <a:off x="264780" y="0"/>
            <a:ext cx="1262655" cy="6858000"/>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CA5C4A6D-9093-4713-A9CA-F29D159C8602}"/>
              </a:ext>
            </a:extLst>
          </p:cNvPr>
          <p:cNvPicPr>
            <a:picLocks noChangeAspect="1"/>
          </p:cNvPicPr>
          <p:nvPr userDrawn="1"/>
        </p:nvPicPr>
        <p:blipFill>
          <a:blip r:embed="rId4"/>
          <a:stretch>
            <a:fillRect/>
          </a:stretch>
        </p:blipFill>
        <p:spPr>
          <a:xfrm>
            <a:off x="9577160" y="5713237"/>
            <a:ext cx="2190256" cy="897108"/>
          </a:xfrm>
          <a:prstGeom prst="rect">
            <a:avLst/>
          </a:prstGeom>
        </p:spPr>
      </p:pic>
    </p:spTree>
    <p:extLst>
      <p:ext uri="{BB962C8B-B14F-4D97-AF65-F5344CB8AC3E}">
        <p14:creationId xmlns:p14="http://schemas.microsoft.com/office/powerpoint/2010/main" val="3442442147"/>
      </p:ext>
    </p:extLst>
  </p:cSld>
  <p:clrMap bg1="lt1" tx1="dk1" bg2="lt2" tx2="dk2" accent1="accent1" accent2="accent2" accent3="accent3" accent4="accent4" accent5="accent5" accent6="accent6" hlink="hlink" folHlink="folHlink"/>
  <p:sldLayoutIdLst>
    <p:sldLayoutId id="2147483723" r:id="rId1"/>
  </p:sldLayoutIdLst>
  <p:transition spd="slow">
    <p:fade/>
  </p:transition>
  <p:hf sldNum="0" hdr="0"/>
  <p:txStyles>
    <p:titleStyle>
      <a:lvl1pPr algn="l" defTabSz="1218895" rtl="0" eaLnBrk="1" latinLnBrk="0" hangingPunct="1">
        <a:spcBef>
          <a:spcPct val="0"/>
        </a:spcBef>
        <a:buNone/>
        <a:defRPr sz="4200" b="0" i="0" kern="1200">
          <a:solidFill>
            <a:schemeClr val="accent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0.xml"/><Relationship Id="rId5" Type="http://schemas.openxmlformats.org/officeDocument/2006/relationships/image" Target="../media/image21.emf"/><Relationship Id="rId4" Type="http://schemas.openxmlformats.org/officeDocument/2006/relationships/image" Target="../media/image20.emf"/></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0.xml"/><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1.emf"/><Relationship Id="rId4" Type="http://schemas.openxmlformats.org/officeDocument/2006/relationships/image" Target="../media/image40.emf"/></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3.png"/><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hyperlink" Target="https://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9.xml"/><Relationship Id="rId4" Type="http://schemas.openxmlformats.org/officeDocument/2006/relationships/hyperlink" Target="http://www.hiv.uw.edu/"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72.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4.xml"/><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4.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4.xml"/><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6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10.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00.jpeg"/></Relationships>
</file>

<file path=ppt/slides/_rels/slide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1.png"/><Relationship Id="rId1" Type="http://schemas.openxmlformats.org/officeDocument/2006/relationships/slideLayout" Target="../slideLayouts/slideLayout12.xml"/><Relationship Id="rId5" Type="http://schemas.openxmlformats.org/officeDocument/2006/relationships/image" Target="../media/image103.jpeg"/><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11.xml"/><Relationship Id="rId1" Type="http://schemas.openxmlformats.org/officeDocument/2006/relationships/tags" Target="../tags/tag7.xml"/><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1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110.png"/><Relationship Id="rId4" Type="http://schemas.microsoft.com/office/2007/relationships/hdphoto" Target="../media/hdphoto5.wd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1D727-79A9-1C46-9155-28B81A3889AE}"/>
              </a:ext>
            </a:extLst>
          </p:cNvPr>
          <p:cNvSpPr>
            <a:spLocks noGrp="1"/>
          </p:cNvSpPr>
          <p:nvPr>
            <p:ph type="ctrTitle"/>
          </p:nvPr>
        </p:nvSpPr>
        <p:spPr>
          <a:xfrm>
            <a:off x="866274" y="2209800"/>
            <a:ext cx="10732593" cy="838200"/>
          </a:xfrm>
        </p:spPr>
        <p:txBody>
          <a:bodyPr lIns="91440" tIns="45720" rIns="91440" bIns="45720" anchor="b">
            <a:noAutofit/>
          </a:bodyPr>
          <a:lstStyle/>
          <a:p>
            <a:r>
              <a:rPr lang="en-US" dirty="0">
                <a:latin typeface="Arial"/>
                <a:cs typeface="Arial"/>
              </a:rPr>
              <a:t>Skin Disease in Patients Living with HIV</a:t>
            </a:r>
            <a:endParaRPr lang="en-US" dirty="0"/>
          </a:p>
        </p:txBody>
      </p:sp>
      <p:sp>
        <p:nvSpPr>
          <p:cNvPr id="6" name="Text Placeholder 5">
            <a:extLst>
              <a:ext uri="{FF2B5EF4-FFF2-40B4-BE49-F238E27FC236}">
                <a16:creationId xmlns:a16="http://schemas.microsoft.com/office/drawing/2014/main" id="{CA66E6BF-13E8-6E42-B8E3-9C187F839A43}"/>
              </a:ext>
            </a:extLst>
          </p:cNvPr>
          <p:cNvSpPr>
            <a:spLocks noGrp="1"/>
          </p:cNvSpPr>
          <p:nvPr>
            <p:ph type="body" sz="quarter" idx="10"/>
          </p:nvPr>
        </p:nvSpPr>
        <p:spPr>
          <a:xfrm>
            <a:off x="2916846" y="4046169"/>
            <a:ext cx="6955204" cy="495641"/>
          </a:xfrm>
        </p:spPr>
        <p:txBody>
          <a:bodyPr/>
          <a:lstStyle/>
          <a:p>
            <a:r>
              <a:rPr lang="en-US" dirty="0"/>
              <a:t>Carrie Kovarik, MD</a:t>
            </a:r>
          </a:p>
          <a:p>
            <a:r>
              <a:rPr lang="en-US" dirty="0"/>
              <a:t>Professor of Dermatology, Dermatopathology and Infectious Disease</a:t>
            </a:r>
          </a:p>
          <a:p>
            <a:r>
              <a:rPr lang="en-US" dirty="0"/>
              <a:t>University of Pennsylvania</a:t>
            </a:r>
          </a:p>
        </p:txBody>
      </p:sp>
    </p:spTree>
    <p:extLst>
      <p:ext uri="{BB962C8B-B14F-4D97-AF65-F5344CB8AC3E}">
        <p14:creationId xmlns:p14="http://schemas.microsoft.com/office/powerpoint/2010/main" val="2546582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E47FC-954D-A0F8-E2F9-80CE634ADF90}"/>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9CAC1CBF-3D8E-0BD3-BCE9-4D2AB73FD0F3}"/>
              </a:ext>
            </a:extLst>
          </p:cNvPr>
          <p:cNvSpPr>
            <a:spLocks noGrp="1"/>
          </p:cNvSpPr>
          <p:nvPr>
            <p:ph type="title"/>
          </p:nvPr>
        </p:nvSpPr>
        <p:spPr>
          <a:xfrm>
            <a:off x="838199" y="691446"/>
            <a:ext cx="10512425" cy="648915"/>
          </a:xfrm>
        </p:spPr>
        <p:txBody>
          <a:bodyPr>
            <a:normAutofit/>
          </a:bodyPr>
          <a:lstStyle/>
          <a:p>
            <a:pPr algn="ctr"/>
            <a:r>
              <a:rPr lang="en-US" sz="2800" b="1" dirty="0">
                <a:cs typeface="Arial"/>
              </a:rPr>
              <a:t>Cumulative incidence of dermatologic conditions 2011-2024</a:t>
            </a:r>
            <a:r>
              <a:rPr lang="en-US" dirty="0">
                <a:cs typeface="Arial"/>
              </a:rPr>
              <a:t> </a:t>
            </a:r>
          </a:p>
        </p:txBody>
      </p:sp>
      <p:sp>
        <p:nvSpPr>
          <p:cNvPr id="7" name="Text Placeholder 6">
            <a:extLst>
              <a:ext uri="{FF2B5EF4-FFF2-40B4-BE49-F238E27FC236}">
                <a16:creationId xmlns:a16="http://schemas.microsoft.com/office/drawing/2014/main" id="{C30405AD-6EDE-BCDB-DE97-2AB6BB755E6B}"/>
              </a:ext>
            </a:extLst>
          </p:cNvPr>
          <p:cNvSpPr txBox="1">
            <a:spLocks/>
          </p:cNvSpPr>
          <p:nvPr/>
        </p:nvSpPr>
        <p:spPr>
          <a:xfrm>
            <a:off x="623297" y="2166708"/>
            <a:ext cx="10512425" cy="2986087"/>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Font typeface="Wingdings" pitchFamily="2" charset="2"/>
              <a:buNone/>
            </a:pPr>
            <a:endParaRPr lang="en-US" dirty="0"/>
          </a:p>
        </p:txBody>
      </p:sp>
      <p:pic>
        <p:nvPicPr>
          <p:cNvPr id="5" name="Picture 4">
            <a:extLst>
              <a:ext uri="{FF2B5EF4-FFF2-40B4-BE49-F238E27FC236}">
                <a16:creationId xmlns:a16="http://schemas.microsoft.com/office/drawing/2014/main" id="{A695F2CE-BD9A-C068-657E-171FE6A05EC1}"/>
              </a:ext>
            </a:extLst>
          </p:cNvPr>
          <p:cNvPicPr>
            <a:picLocks noChangeAspect="1"/>
          </p:cNvPicPr>
          <p:nvPr/>
        </p:nvPicPr>
        <p:blipFill>
          <a:blip r:embed="rId2"/>
          <a:srcRect t="5305" r="68462"/>
          <a:stretch>
            <a:fillRect/>
          </a:stretch>
        </p:blipFill>
        <p:spPr>
          <a:xfrm>
            <a:off x="2330679" y="1340361"/>
            <a:ext cx="3763732" cy="5670021"/>
          </a:xfrm>
          <a:prstGeom prst="rect">
            <a:avLst/>
          </a:prstGeom>
        </p:spPr>
      </p:pic>
      <p:pic>
        <p:nvPicPr>
          <p:cNvPr id="6" name="Picture 5">
            <a:extLst>
              <a:ext uri="{FF2B5EF4-FFF2-40B4-BE49-F238E27FC236}">
                <a16:creationId xmlns:a16="http://schemas.microsoft.com/office/drawing/2014/main" id="{53C19EBC-F1E4-E8B2-38A8-8B6CD9FF3BB8}"/>
              </a:ext>
            </a:extLst>
          </p:cNvPr>
          <p:cNvPicPr>
            <a:picLocks noChangeAspect="1"/>
          </p:cNvPicPr>
          <p:nvPr/>
        </p:nvPicPr>
        <p:blipFill>
          <a:blip r:embed="rId3"/>
          <a:stretch>
            <a:fillRect/>
          </a:stretch>
        </p:blipFill>
        <p:spPr>
          <a:xfrm>
            <a:off x="88939" y="6156575"/>
            <a:ext cx="1655780" cy="519185"/>
          </a:xfrm>
          <a:prstGeom prst="rect">
            <a:avLst/>
          </a:prstGeom>
        </p:spPr>
      </p:pic>
      <p:sp>
        <p:nvSpPr>
          <p:cNvPr id="2" name="Text Placeholder 14">
            <a:extLst>
              <a:ext uri="{FF2B5EF4-FFF2-40B4-BE49-F238E27FC236}">
                <a16:creationId xmlns:a16="http://schemas.microsoft.com/office/drawing/2014/main" id="{8FB1ABC7-B329-027C-EA6D-EC83F8D62251}"/>
              </a:ext>
            </a:extLst>
          </p:cNvPr>
          <p:cNvSpPr>
            <a:spLocks noGrp="1"/>
          </p:cNvSpPr>
          <p:nvPr>
            <p:ph type="body" sz="quarter" idx="11"/>
          </p:nvPr>
        </p:nvSpPr>
        <p:spPr>
          <a:xfrm>
            <a:off x="6550243" y="1705205"/>
            <a:ext cx="5171439" cy="2986087"/>
          </a:xfrm>
        </p:spPr>
        <p:txBody>
          <a:bodyPr/>
          <a:lstStyle/>
          <a:p>
            <a:pPr>
              <a:spcAft>
                <a:spcPts val="600"/>
              </a:spcAft>
            </a:pPr>
            <a:r>
              <a:rPr lang="en-US" sz="2400" dirty="0"/>
              <a:t>Cutaneous Malignancy</a:t>
            </a:r>
          </a:p>
          <a:p>
            <a:pPr lvl="1">
              <a:spcAft>
                <a:spcPts val="600"/>
              </a:spcAft>
            </a:pPr>
            <a:r>
              <a:rPr lang="en-US" sz="2400" dirty="0"/>
              <a:t>HPV associated SCC (1</a:t>
            </a:r>
            <a:r>
              <a:rPr lang="en-US" sz="2400" baseline="30000" dirty="0"/>
              <a:t>st</a:t>
            </a:r>
            <a:r>
              <a:rPr lang="en-US" sz="2400" dirty="0"/>
              <a:t>)</a:t>
            </a:r>
          </a:p>
          <a:p>
            <a:pPr lvl="2">
              <a:spcAft>
                <a:spcPts val="600"/>
              </a:spcAft>
            </a:pPr>
            <a:r>
              <a:rPr lang="en-US" dirty="0"/>
              <a:t>Anal/genital cancer</a:t>
            </a:r>
          </a:p>
          <a:p>
            <a:pPr lvl="2">
              <a:spcAft>
                <a:spcPts val="600"/>
              </a:spcAft>
            </a:pPr>
            <a:r>
              <a:rPr lang="en-US" sz="2400" dirty="0"/>
              <a:t>SCC of non-genital sites</a:t>
            </a:r>
          </a:p>
          <a:p>
            <a:pPr lvl="1"/>
            <a:r>
              <a:rPr lang="en-US" dirty="0"/>
              <a:t>Kaposi Sarcoma (2</a:t>
            </a:r>
            <a:r>
              <a:rPr lang="en-US" baseline="30000" dirty="0"/>
              <a:t>nd</a:t>
            </a:r>
            <a:r>
              <a:rPr lang="en-US" dirty="0"/>
              <a:t>)</a:t>
            </a:r>
          </a:p>
        </p:txBody>
      </p:sp>
    </p:spTree>
    <p:extLst>
      <p:ext uri="{BB962C8B-B14F-4D97-AF65-F5344CB8AC3E}">
        <p14:creationId xmlns:p14="http://schemas.microsoft.com/office/powerpoint/2010/main" val="238483091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D4556-62D2-D2A8-346D-58B0C7911DEB}"/>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BF3E6749-F400-999E-4B72-B71E9C791EFF}"/>
              </a:ext>
            </a:extLst>
          </p:cNvPr>
          <p:cNvSpPr>
            <a:spLocks noGrp="1"/>
          </p:cNvSpPr>
          <p:nvPr>
            <p:ph type="title"/>
          </p:nvPr>
        </p:nvSpPr>
        <p:spPr>
          <a:xfrm>
            <a:off x="838199" y="785151"/>
            <a:ext cx="10512425" cy="648915"/>
          </a:xfrm>
        </p:spPr>
        <p:txBody>
          <a:bodyPr>
            <a:normAutofit/>
          </a:bodyPr>
          <a:lstStyle/>
          <a:p>
            <a:pPr algn="ctr"/>
            <a:r>
              <a:rPr lang="en-US" sz="2800" b="1" dirty="0">
                <a:cs typeface="Arial"/>
              </a:rPr>
              <a:t>Cumulative incidence of dermatologic conditions 2011-2024 </a:t>
            </a:r>
          </a:p>
        </p:txBody>
      </p:sp>
      <p:sp>
        <p:nvSpPr>
          <p:cNvPr id="7" name="Text Placeholder 6">
            <a:extLst>
              <a:ext uri="{FF2B5EF4-FFF2-40B4-BE49-F238E27FC236}">
                <a16:creationId xmlns:a16="http://schemas.microsoft.com/office/drawing/2014/main" id="{EFCBAB9F-6E68-4941-277C-F8D0F1D0E5D8}"/>
              </a:ext>
            </a:extLst>
          </p:cNvPr>
          <p:cNvSpPr txBox="1">
            <a:spLocks/>
          </p:cNvSpPr>
          <p:nvPr/>
        </p:nvSpPr>
        <p:spPr>
          <a:xfrm>
            <a:off x="623297" y="2166708"/>
            <a:ext cx="10512425" cy="2986087"/>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Font typeface="Wingdings" pitchFamily="2" charset="2"/>
              <a:buNone/>
            </a:pPr>
            <a:endParaRPr lang="en-US" dirty="0"/>
          </a:p>
        </p:txBody>
      </p:sp>
      <p:pic>
        <p:nvPicPr>
          <p:cNvPr id="6" name="Picture 5">
            <a:extLst>
              <a:ext uri="{FF2B5EF4-FFF2-40B4-BE49-F238E27FC236}">
                <a16:creationId xmlns:a16="http://schemas.microsoft.com/office/drawing/2014/main" id="{50D90819-8C50-54A3-22A8-0FA34CF3DA8F}"/>
              </a:ext>
            </a:extLst>
          </p:cNvPr>
          <p:cNvPicPr>
            <a:picLocks noChangeAspect="1"/>
          </p:cNvPicPr>
          <p:nvPr/>
        </p:nvPicPr>
        <p:blipFill>
          <a:blip r:embed="rId2"/>
          <a:stretch>
            <a:fillRect/>
          </a:stretch>
        </p:blipFill>
        <p:spPr>
          <a:xfrm>
            <a:off x="88939" y="6156575"/>
            <a:ext cx="1655780" cy="519185"/>
          </a:xfrm>
          <a:prstGeom prst="rect">
            <a:avLst/>
          </a:prstGeom>
        </p:spPr>
      </p:pic>
      <p:sp>
        <p:nvSpPr>
          <p:cNvPr id="16" name="AutoShape 3">
            <a:extLst>
              <a:ext uri="{FF2B5EF4-FFF2-40B4-BE49-F238E27FC236}">
                <a16:creationId xmlns:a16="http://schemas.microsoft.com/office/drawing/2014/main" id="{AE540AA5-C5FC-093B-9E84-4324D40D762E}"/>
              </a:ext>
            </a:extLst>
          </p:cNvPr>
          <p:cNvSpPr>
            <a:spLocks noChangeAspect="1" noChangeArrowheads="1" noTextEdit="1"/>
          </p:cNvSpPr>
          <p:nvPr/>
        </p:nvSpPr>
        <p:spPr bwMode="auto">
          <a:xfrm>
            <a:off x="4181475" y="1190625"/>
            <a:ext cx="3825875"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21" name="Picture 20">
            <a:extLst>
              <a:ext uri="{FF2B5EF4-FFF2-40B4-BE49-F238E27FC236}">
                <a16:creationId xmlns:a16="http://schemas.microsoft.com/office/drawing/2014/main" id="{71CB735E-A322-1043-D673-0851E7E97703}"/>
              </a:ext>
            </a:extLst>
          </p:cNvPr>
          <p:cNvPicPr>
            <a:picLocks noChangeAspect="1"/>
          </p:cNvPicPr>
          <p:nvPr/>
        </p:nvPicPr>
        <p:blipFill>
          <a:blip r:embed="rId3"/>
          <a:stretch>
            <a:fillRect/>
          </a:stretch>
        </p:blipFill>
        <p:spPr>
          <a:xfrm>
            <a:off x="1744719" y="1487901"/>
            <a:ext cx="4604187" cy="5037404"/>
          </a:xfrm>
          <a:prstGeom prst="rect">
            <a:avLst/>
          </a:prstGeom>
        </p:spPr>
      </p:pic>
      <p:sp>
        <p:nvSpPr>
          <p:cNvPr id="24" name="Text Placeholder 14">
            <a:extLst>
              <a:ext uri="{FF2B5EF4-FFF2-40B4-BE49-F238E27FC236}">
                <a16:creationId xmlns:a16="http://schemas.microsoft.com/office/drawing/2014/main" id="{4060C679-6C98-9447-9798-926B553CF5DB}"/>
              </a:ext>
            </a:extLst>
          </p:cNvPr>
          <p:cNvSpPr>
            <a:spLocks noGrp="1"/>
          </p:cNvSpPr>
          <p:nvPr>
            <p:ph type="body" sz="quarter" idx="11"/>
          </p:nvPr>
        </p:nvSpPr>
        <p:spPr>
          <a:xfrm>
            <a:off x="6708942" y="1487901"/>
            <a:ext cx="5171439" cy="2986087"/>
          </a:xfrm>
        </p:spPr>
        <p:txBody>
          <a:bodyPr/>
          <a:lstStyle/>
          <a:p>
            <a:pPr>
              <a:spcAft>
                <a:spcPts val="600"/>
              </a:spcAft>
            </a:pPr>
            <a:r>
              <a:rPr lang="en-US" sz="2400" dirty="0"/>
              <a:t>Infectious</a:t>
            </a:r>
          </a:p>
          <a:p>
            <a:pPr lvl="1">
              <a:spcAft>
                <a:spcPts val="600"/>
              </a:spcAft>
            </a:pPr>
            <a:r>
              <a:rPr lang="en-US" sz="2400" dirty="0"/>
              <a:t>Fungal</a:t>
            </a:r>
          </a:p>
          <a:p>
            <a:pPr lvl="2">
              <a:spcAft>
                <a:spcPts val="600"/>
              </a:spcAft>
            </a:pPr>
            <a:r>
              <a:rPr lang="en-US" dirty="0"/>
              <a:t>Dermatophytes (1</a:t>
            </a:r>
            <a:r>
              <a:rPr lang="en-US" baseline="30000" dirty="0"/>
              <a:t>st</a:t>
            </a:r>
            <a:r>
              <a:rPr lang="en-US" dirty="0"/>
              <a:t>)</a:t>
            </a:r>
          </a:p>
          <a:p>
            <a:pPr lvl="2">
              <a:spcAft>
                <a:spcPts val="600"/>
              </a:spcAft>
            </a:pPr>
            <a:r>
              <a:rPr lang="en-US" sz="2400" dirty="0"/>
              <a:t>Candida</a:t>
            </a:r>
          </a:p>
          <a:p>
            <a:pPr lvl="1"/>
            <a:r>
              <a:rPr lang="en-US" dirty="0"/>
              <a:t>Viral</a:t>
            </a:r>
          </a:p>
          <a:p>
            <a:pPr lvl="2"/>
            <a:r>
              <a:rPr lang="en-US" dirty="0"/>
              <a:t>HSV (2</a:t>
            </a:r>
            <a:r>
              <a:rPr lang="en-US" baseline="30000" dirty="0"/>
              <a:t>nd</a:t>
            </a:r>
            <a:r>
              <a:rPr lang="en-US" dirty="0"/>
              <a:t>)</a:t>
            </a:r>
          </a:p>
          <a:p>
            <a:pPr lvl="2"/>
            <a:r>
              <a:rPr lang="en-US" dirty="0"/>
              <a:t>HPV (3</a:t>
            </a:r>
            <a:r>
              <a:rPr lang="en-US" baseline="30000" dirty="0"/>
              <a:t>rd</a:t>
            </a:r>
            <a:r>
              <a:rPr lang="en-US" dirty="0"/>
              <a:t>) </a:t>
            </a:r>
          </a:p>
          <a:p>
            <a:pPr lvl="1"/>
            <a:r>
              <a:rPr lang="en-US" dirty="0"/>
              <a:t>Bacterial</a:t>
            </a:r>
          </a:p>
          <a:p>
            <a:pPr lvl="2"/>
            <a:r>
              <a:rPr lang="en-US" dirty="0"/>
              <a:t>Staph</a:t>
            </a:r>
          </a:p>
          <a:p>
            <a:pPr lvl="2"/>
            <a:r>
              <a:rPr lang="en-US" dirty="0"/>
              <a:t>Syphilis</a:t>
            </a:r>
          </a:p>
        </p:txBody>
      </p:sp>
    </p:spTree>
    <p:extLst>
      <p:ext uri="{BB962C8B-B14F-4D97-AF65-F5344CB8AC3E}">
        <p14:creationId xmlns:p14="http://schemas.microsoft.com/office/powerpoint/2010/main" val="168099288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4E9C4-6918-0916-8899-681A86FDC45A}"/>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C725E18C-8AA3-ABB2-238B-2F773C240AA9}"/>
              </a:ext>
            </a:extLst>
          </p:cNvPr>
          <p:cNvSpPr>
            <a:spLocks noGrp="1"/>
          </p:cNvSpPr>
          <p:nvPr>
            <p:ph type="title"/>
          </p:nvPr>
        </p:nvSpPr>
        <p:spPr>
          <a:xfrm>
            <a:off x="838199" y="785151"/>
            <a:ext cx="10512425" cy="648915"/>
          </a:xfrm>
        </p:spPr>
        <p:txBody>
          <a:bodyPr>
            <a:normAutofit/>
          </a:bodyPr>
          <a:lstStyle/>
          <a:p>
            <a:pPr algn="ctr"/>
            <a:r>
              <a:rPr lang="en-US" sz="2800" b="1" dirty="0">
                <a:cs typeface="Arial"/>
              </a:rPr>
              <a:t>Cumulative incidence of dermatologic conditions 2011-2024</a:t>
            </a:r>
            <a:r>
              <a:rPr lang="en-US" dirty="0">
                <a:cs typeface="Arial"/>
              </a:rPr>
              <a:t> </a:t>
            </a:r>
          </a:p>
        </p:txBody>
      </p:sp>
      <p:sp>
        <p:nvSpPr>
          <p:cNvPr id="7" name="Text Placeholder 6">
            <a:extLst>
              <a:ext uri="{FF2B5EF4-FFF2-40B4-BE49-F238E27FC236}">
                <a16:creationId xmlns:a16="http://schemas.microsoft.com/office/drawing/2014/main" id="{3198626B-201F-A998-B71B-63BA3B04A7D5}"/>
              </a:ext>
            </a:extLst>
          </p:cNvPr>
          <p:cNvSpPr txBox="1">
            <a:spLocks/>
          </p:cNvSpPr>
          <p:nvPr/>
        </p:nvSpPr>
        <p:spPr>
          <a:xfrm>
            <a:off x="623297" y="2166708"/>
            <a:ext cx="10512425" cy="2986087"/>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Font typeface="Wingdings" pitchFamily="2" charset="2"/>
              <a:buNone/>
            </a:pPr>
            <a:endParaRPr lang="en-US" dirty="0"/>
          </a:p>
        </p:txBody>
      </p:sp>
      <p:pic>
        <p:nvPicPr>
          <p:cNvPr id="6" name="Picture 5">
            <a:extLst>
              <a:ext uri="{FF2B5EF4-FFF2-40B4-BE49-F238E27FC236}">
                <a16:creationId xmlns:a16="http://schemas.microsoft.com/office/drawing/2014/main" id="{326051FC-1FCA-EF06-C212-5772907D3E0B}"/>
              </a:ext>
            </a:extLst>
          </p:cNvPr>
          <p:cNvPicPr>
            <a:picLocks noChangeAspect="1"/>
          </p:cNvPicPr>
          <p:nvPr/>
        </p:nvPicPr>
        <p:blipFill>
          <a:blip r:embed="rId2"/>
          <a:stretch>
            <a:fillRect/>
          </a:stretch>
        </p:blipFill>
        <p:spPr>
          <a:xfrm>
            <a:off x="88939" y="6156575"/>
            <a:ext cx="1655780" cy="519185"/>
          </a:xfrm>
          <a:prstGeom prst="rect">
            <a:avLst/>
          </a:prstGeom>
        </p:spPr>
      </p:pic>
      <p:sp>
        <p:nvSpPr>
          <p:cNvPr id="16" name="AutoShape 3">
            <a:extLst>
              <a:ext uri="{FF2B5EF4-FFF2-40B4-BE49-F238E27FC236}">
                <a16:creationId xmlns:a16="http://schemas.microsoft.com/office/drawing/2014/main" id="{129AFE81-7461-02AD-B604-04416E3D0ADB}"/>
              </a:ext>
            </a:extLst>
          </p:cNvPr>
          <p:cNvSpPr>
            <a:spLocks noChangeAspect="1" noChangeArrowheads="1" noTextEdit="1"/>
          </p:cNvSpPr>
          <p:nvPr/>
        </p:nvSpPr>
        <p:spPr bwMode="auto">
          <a:xfrm>
            <a:off x="4181475" y="1190625"/>
            <a:ext cx="3825875"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a:extLst>
              <a:ext uri="{FF2B5EF4-FFF2-40B4-BE49-F238E27FC236}">
                <a16:creationId xmlns:a16="http://schemas.microsoft.com/office/drawing/2014/main" id="{C4678DBE-244A-755E-B11D-38EB3F726FFC}"/>
              </a:ext>
            </a:extLst>
          </p:cNvPr>
          <p:cNvPicPr>
            <a:picLocks noChangeAspect="1"/>
          </p:cNvPicPr>
          <p:nvPr/>
        </p:nvPicPr>
        <p:blipFill>
          <a:blip r:embed="rId3"/>
          <a:srcRect t="13136"/>
          <a:stretch>
            <a:fillRect/>
          </a:stretch>
        </p:blipFill>
        <p:spPr>
          <a:xfrm>
            <a:off x="1744719" y="1580269"/>
            <a:ext cx="4676419" cy="4835898"/>
          </a:xfrm>
          <a:prstGeom prst="rect">
            <a:avLst/>
          </a:prstGeom>
        </p:spPr>
      </p:pic>
      <p:sp>
        <p:nvSpPr>
          <p:cNvPr id="9" name="Text Placeholder 14">
            <a:extLst>
              <a:ext uri="{FF2B5EF4-FFF2-40B4-BE49-F238E27FC236}">
                <a16:creationId xmlns:a16="http://schemas.microsoft.com/office/drawing/2014/main" id="{B89A25B1-21CE-46D0-3053-1B62FB058844}"/>
              </a:ext>
            </a:extLst>
          </p:cNvPr>
          <p:cNvSpPr>
            <a:spLocks noGrp="1"/>
          </p:cNvSpPr>
          <p:nvPr>
            <p:ph type="body" sz="quarter" idx="11"/>
          </p:nvPr>
        </p:nvSpPr>
        <p:spPr>
          <a:xfrm>
            <a:off x="6603838" y="1580269"/>
            <a:ext cx="5171439" cy="2986087"/>
          </a:xfrm>
        </p:spPr>
        <p:txBody>
          <a:bodyPr/>
          <a:lstStyle/>
          <a:p>
            <a:pPr>
              <a:spcAft>
                <a:spcPts val="600"/>
              </a:spcAft>
            </a:pPr>
            <a:r>
              <a:rPr lang="en-US" sz="2400" dirty="0"/>
              <a:t>Inflammatory</a:t>
            </a:r>
          </a:p>
          <a:p>
            <a:pPr lvl="1">
              <a:spcAft>
                <a:spcPts val="600"/>
              </a:spcAft>
            </a:pPr>
            <a:r>
              <a:rPr lang="en-US" sz="2400" dirty="0"/>
              <a:t>Follicular disorders</a:t>
            </a:r>
          </a:p>
          <a:p>
            <a:pPr lvl="2">
              <a:spcAft>
                <a:spcPts val="600"/>
              </a:spcAft>
            </a:pPr>
            <a:r>
              <a:rPr lang="en-US" dirty="0"/>
              <a:t>Hidradenitis</a:t>
            </a:r>
          </a:p>
          <a:p>
            <a:pPr lvl="1"/>
            <a:r>
              <a:rPr lang="en-US" dirty="0"/>
              <a:t>Red/Scaly</a:t>
            </a:r>
          </a:p>
          <a:p>
            <a:pPr lvl="2"/>
            <a:r>
              <a:rPr lang="en-US" dirty="0"/>
              <a:t>Seborrheic dermatitis</a:t>
            </a:r>
          </a:p>
          <a:p>
            <a:pPr lvl="2"/>
            <a:r>
              <a:rPr lang="en-US" dirty="0"/>
              <a:t>Atopic Dermatitis</a:t>
            </a:r>
          </a:p>
          <a:p>
            <a:pPr lvl="2"/>
            <a:r>
              <a:rPr lang="en-US" dirty="0"/>
              <a:t>Psoriasis</a:t>
            </a:r>
          </a:p>
          <a:p>
            <a:pPr lvl="2"/>
            <a:r>
              <a:rPr lang="en-US" dirty="0"/>
              <a:t>Drug eruptions</a:t>
            </a:r>
          </a:p>
          <a:p>
            <a:pPr lvl="1"/>
            <a:r>
              <a:rPr lang="en-US" dirty="0"/>
              <a:t>Itch/prurigo</a:t>
            </a:r>
          </a:p>
        </p:txBody>
      </p:sp>
    </p:spTree>
    <p:extLst>
      <p:ext uri="{BB962C8B-B14F-4D97-AF65-F5344CB8AC3E}">
        <p14:creationId xmlns:p14="http://schemas.microsoft.com/office/powerpoint/2010/main" val="48500169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2DED68B-8DB2-1D94-0C9F-1EC7AB1BB97B}"/>
              </a:ext>
            </a:extLst>
          </p:cNvPr>
          <p:cNvSpPr>
            <a:spLocks noGrp="1" noChangeArrowheads="1"/>
          </p:cNvSpPr>
          <p:nvPr>
            <p:ph type="title"/>
          </p:nvPr>
        </p:nvSpPr>
        <p:spPr>
          <a:xfrm>
            <a:off x="3562292" y="2683084"/>
            <a:ext cx="6500707" cy="1140587"/>
          </a:xfrm>
        </p:spPr>
        <p:txBody>
          <a:bodyPr>
            <a:normAutofit/>
          </a:bodyPr>
          <a:lstStyle/>
          <a:p>
            <a:r>
              <a:rPr lang="en-US" altLang="en-US" sz="3450" b="1" dirty="0">
                <a:cs typeface="Arial"/>
              </a:rPr>
              <a:t>Human Papillomavirus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2F64DC-A689-10C3-6D3A-7F3A04592154}"/>
              </a:ext>
            </a:extLst>
          </p:cNvPr>
          <p:cNvSpPr>
            <a:spLocks noGrp="1"/>
          </p:cNvSpPr>
          <p:nvPr>
            <p:ph type="title"/>
          </p:nvPr>
        </p:nvSpPr>
        <p:spPr/>
        <p:txBody>
          <a:bodyPr/>
          <a:lstStyle/>
          <a:p>
            <a:r>
              <a:rPr lang="en-US" altLang="en-US" b="1" dirty="0">
                <a:cs typeface="Arial"/>
              </a:rPr>
              <a:t>Human Papillomavirus</a:t>
            </a:r>
            <a:endParaRPr lang="en-US" b="1" dirty="0">
              <a:cs typeface="Arial"/>
            </a:endParaRPr>
          </a:p>
        </p:txBody>
      </p:sp>
      <p:sp>
        <p:nvSpPr>
          <p:cNvPr id="8" name="Text Placeholder 7">
            <a:extLst>
              <a:ext uri="{FF2B5EF4-FFF2-40B4-BE49-F238E27FC236}">
                <a16:creationId xmlns:a16="http://schemas.microsoft.com/office/drawing/2014/main" id="{FE864E22-87AD-64C6-2171-BDCA2DF7DA5E}"/>
              </a:ext>
            </a:extLst>
          </p:cNvPr>
          <p:cNvSpPr>
            <a:spLocks noGrp="1"/>
          </p:cNvSpPr>
          <p:nvPr>
            <p:ph type="body" sz="quarter" idx="11"/>
          </p:nvPr>
        </p:nvSpPr>
        <p:spPr/>
        <p:txBody>
          <a:bodyPr/>
          <a:lstStyle/>
          <a:p>
            <a:r>
              <a:rPr lang="en-US" dirty="0"/>
              <a:t>Genital condyloma</a:t>
            </a:r>
          </a:p>
          <a:p>
            <a:r>
              <a:rPr lang="en-US" dirty="0"/>
              <a:t>Genital malignancy</a:t>
            </a:r>
          </a:p>
          <a:p>
            <a:r>
              <a:rPr lang="en-US" dirty="0"/>
              <a:t>HPV of other sites</a:t>
            </a:r>
          </a:p>
          <a:p>
            <a:r>
              <a:rPr lang="en-US" dirty="0"/>
              <a:t>Vaccines  </a:t>
            </a:r>
          </a:p>
        </p:txBody>
      </p:sp>
      <p:sp>
        <p:nvSpPr>
          <p:cNvPr id="4" name="Date Placeholder 3">
            <a:extLst>
              <a:ext uri="{FF2B5EF4-FFF2-40B4-BE49-F238E27FC236}">
                <a16:creationId xmlns:a16="http://schemas.microsoft.com/office/drawing/2014/main" id="{70B6A31F-0472-49E8-FA13-2A0892A9C889}"/>
              </a:ext>
            </a:extLst>
          </p:cNvPr>
          <p:cNvSpPr>
            <a:spLocks noGrp="1"/>
          </p:cNvSpPr>
          <p:nvPr>
            <p:ph type="dt" sz="half" idx="2"/>
          </p:nvPr>
        </p:nvSpPr>
        <p:spPr/>
        <p:txBody>
          <a:bodyPr/>
          <a:lstStyle/>
          <a:p>
            <a:pPr>
              <a:defRPr/>
            </a:pPr>
            <a:endParaRPr lang="en-US" altLang="en-US" dirty="0"/>
          </a:p>
        </p:txBody>
      </p:sp>
    </p:spTree>
    <p:extLst>
      <p:ext uri="{BB962C8B-B14F-4D97-AF65-F5344CB8AC3E}">
        <p14:creationId xmlns:p14="http://schemas.microsoft.com/office/powerpoint/2010/main" val="372290868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ABB4F-B238-4AD4-682C-E912F8E67837}"/>
            </a:ext>
          </a:extLst>
        </p:cNvPr>
        <p:cNvGrpSpPr/>
        <p:nvPr/>
      </p:nvGrpSpPr>
      <p:grpSpPr>
        <a:xfrm>
          <a:off x="0" y="0"/>
          <a:ext cx="0" cy="0"/>
          <a:chOff x="0" y="0"/>
          <a:chExt cx="0" cy="0"/>
        </a:xfrm>
      </p:grpSpPr>
      <p:pic>
        <p:nvPicPr>
          <p:cNvPr id="11266" name="Content Placeholder 4">
            <a:extLst>
              <a:ext uri="{FF2B5EF4-FFF2-40B4-BE49-F238E27FC236}">
                <a16:creationId xmlns:a16="http://schemas.microsoft.com/office/drawing/2014/main" id="{4AFED79A-BC55-1A0A-93CE-5C1709DFDC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162" y="834642"/>
            <a:ext cx="3288443" cy="4530604"/>
          </a:xfrm>
        </p:spPr>
      </p:pic>
      <p:pic>
        <p:nvPicPr>
          <p:cNvPr id="7" name="Picture 6">
            <a:extLst>
              <a:ext uri="{FF2B5EF4-FFF2-40B4-BE49-F238E27FC236}">
                <a16:creationId xmlns:a16="http://schemas.microsoft.com/office/drawing/2014/main" id="{78F8CD15-1094-A4DC-0C71-7B41C2C39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91"/>
          <a:stretch>
            <a:fillRect/>
          </a:stretch>
        </p:blipFill>
        <p:spPr bwMode="auto">
          <a:xfrm>
            <a:off x="589891" y="1680626"/>
            <a:ext cx="3288443" cy="482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FE94077-DA41-03A7-50B1-988D6A0FC76B}"/>
              </a:ext>
            </a:extLst>
          </p:cNvPr>
          <p:cNvSpPr txBox="1"/>
          <p:nvPr/>
        </p:nvSpPr>
        <p:spPr>
          <a:xfrm>
            <a:off x="4555603" y="1168296"/>
            <a:ext cx="6719060" cy="6218562"/>
          </a:xfrm>
          <a:prstGeom prst="rect">
            <a:avLst/>
          </a:prstGeom>
          <a:noFill/>
        </p:spPr>
        <p:txBody>
          <a:bodyPr wrap="square">
            <a:spAutoFit/>
          </a:bodyPr>
          <a:lstStyle/>
          <a:p>
            <a:pPr>
              <a:defRPr/>
            </a:pPr>
            <a:endParaRPr lang="en-US" sz="2487" b="1" dirty="0"/>
          </a:p>
          <a:p>
            <a:pPr>
              <a:defRPr/>
            </a:pPr>
            <a:endParaRPr lang="en-US" sz="2800" dirty="0"/>
          </a:p>
          <a:p>
            <a:pPr>
              <a:defRPr/>
            </a:pPr>
            <a:r>
              <a:rPr lang="en-US" sz="2800" dirty="0"/>
              <a:t>HIV-induced immunosuppression leads to higher rates of persistent, multiple, and high-risk HPV infections, </a:t>
            </a:r>
            <a:r>
              <a:rPr lang="en-US" sz="2800" b="1" i="1" dirty="0"/>
              <a:t>increasing the risk of malignant transformation </a:t>
            </a:r>
            <a:r>
              <a:rPr lang="en-US" sz="2800" dirty="0"/>
              <a:t>in these warts. </a:t>
            </a:r>
          </a:p>
          <a:p>
            <a:pPr>
              <a:defRPr/>
            </a:pPr>
            <a:endParaRPr lang="en-US" sz="2800" dirty="0"/>
          </a:p>
          <a:p>
            <a:pPr>
              <a:defRPr/>
            </a:pPr>
            <a:r>
              <a:rPr lang="en-US" sz="2800" dirty="0"/>
              <a:t>Treatment is important!</a:t>
            </a:r>
          </a:p>
          <a:p>
            <a:pPr marL="380905" indent="-380905">
              <a:buFont typeface="Arial" panose="020B0604020202020204" pitchFamily="34" charset="0"/>
              <a:buChar char="•"/>
              <a:defRPr/>
            </a:pPr>
            <a:endParaRPr lang="en-US" sz="2487" dirty="0"/>
          </a:p>
          <a:p>
            <a:pPr>
              <a:defRPr/>
            </a:pPr>
            <a:endParaRPr lang="en-US" sz="2487" dirty="0"/>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p:txBody>
      </p:sp>
      <p:sp>
        <p:nvSpPr>
          <p:cNvPr id="2" name="Title 5">
            <a:extLst>
              <a:ext uri="{FF2B5EF4-FFF2-40B4-BE49-F238E27FC236}">
                <a16:creationId xmlns:a16="http://schemas.microsoft.com/office/drawing/2014/main" id="{0EAAD5E7-06CE-4A33-F028-F4238F268367}"/>
              </a:ext>
            </a:extLst>
          </p:cNvPr>
          <p:cNvSpPr>
            <a:spLocks noGrp="1"/>
          </p:cNvSpPr>
          <p:nvPr>
            <p:ph type="title"/>
          </p:nvPr>
        </p:nvSpPr>
        <p:spPr>
          <a:xfrm>
            <a:off x="409239" y="843839"/>
            <a:ext cx="10512425" cy="648915"/>
          </a:xfrm>
        </p:spPr>
        <p:txBody>
          <a:bodyPr/>
          <a:lstStyle/>
          <a:p>
            <a:r>
              <a:rPr lang="en-US" altLang="en-US" sz="3450" b="1" dirty="0">
                <a:cs typeface="Arial"/>
              </a:rPr>
              <a:t>Condyloma</a:t>
            </a:r>
            <a:r>
              <a:rPr lang="en-US" altLang="en-US" sz="3450" dirty="0">
                <a:cs typeface="Arial"/>
              </a:rPr>
              <a:t> </a:t>
            </a:r>
            <a:endParaRPr lang="en-US" sz="3450" dirty="0">
              <a:cs typeface="Arial"/>
            </a:endParaRPr>
          </a:p>
        </p:txBody>
      </p:sp>
    </p:spTree>
    <p:extLst>
      <p:ext uri="{BB962C8B-B14F-4D97-AF65-F5344CB8AC3E}">
        <p14:creationId xmlns:p14="http://schemas.microsoft.com/office/powerpoint/2010/main" val="870282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4">
            <a:extLst>
              <a:ext uri="{FF2B5EF4-FFF2-40B4-BE49-F238E27FC236}">
                <a16:creationId xmlns:a16="http://schemas.microsoft.com/office/drawing/2014/main" id="{17EB02C5-21F1-ABB4-3DD8-7184BA4D92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162" y="834642"/>
            <a:ext cx="3288443" cy="4530604"/>
          </a:xfrm>
        </p:spPr>
      </p:pic>
      <p:pic>
        <p:nvPicPr>
          <p:cNvPr id="7" name="Picture 6">
            <a:extLst>
              <a:ext uri="{FF2B5EF4-FFF2-40B4-BE49-F238E27FC236}">
                <a16:creationId xmlns:a16="http://schemas.microsoft.com/office/drawing/2014/main" id="{2FCB3BE2-D082-049D-6AB6-9990CA0C0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91"/>
          <a:stretch>
            <a:fillRect/>
          </a:stretch>
        </p:blipFill>
        <p:spPr bwMode="auto">
          <a:xfrm>
            <a:off x="589891" y="1680626"/>
            <a:ext cx="3288443" cy="482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CE597B0-68DF-06E1-F516-F2FFD588BF44}"/>
              </a:ext>
            </a:extLst>
          </p:cNvPr>
          <p:cNvSpPr txBox="1"/>
          <p:nvPr/>
        </p:nvSpPr>
        <p:spPr>
          <a:xfrm>
            <a:off x="4707526" y="813014"/>
            <a:ext cx="5981495" cy="7366247"/>
          </a:xfrm>
          <a:prstGeom prst="rect">
            <a:avLst/>
          </a:prstGeom>
          <a:noFill/>
        </p:spPr>
        <p:txBody>
          <a:bodyPr wrap="square">
            <a:spAutoFit/>
          </a:bodyPr>
          <a:lstStyle/>
          <a:p>
            <a:pPr>
              <a:defRPr/>
            </a:pPr>
            <a:endParaRPr lang="en-US" sz="2487" b="1" dirty="0"/>
          </a:p>
          <a:p>
            <a:pPr>
              <a:defRPr/>
            </a:pPr>
            <a:r>
              <a:rPr lang="en-US" sz="2487" b="1" dirty="0"/>
              <a:t>Treatment options</a:t>
            </a:r>
          </a:p>
          <a:p>
            <a:pPr>
              <a:defRPr/>
            </a:pPr>
            <a:endParaRPr lang="en-US" sz="2487" dirty="0"/>
          </a:p>
          <a:p>
            <a:pPr>
              <a:defRPr/>
            </a:pPr>
            <a:r>
              <a:rPr lang="en-US" sz="2487" i="1" dirty="0"/>
              <a:t>Destructive methods</a:t>
            </a:r>
          </a:p>
          <a:p>
            <a:pPr marL="380905" indent="-380905">
              <a:buFont typeface="Arial" panose="020B0604020202020204" pitchFamily="34" charset="0"/>
              <a:buChar char="•"/>
              <a:defRPr/>
            </a:pPr>
            <a:r>
              <a:rPr lang="en-US" sz="2487" dirty="0"/>
              <a:t>Cryotherapy</a:t>
            </a:r>
          </a:p>
          <a:p>
            <a:pPr marL="380905" indent="-380905">
              <a:buFont typeface="Arial" panose="020B0604020202020204" pitchFamily="34" charset="0"/>
              <a:buChar char="•"/>
              <a:defRPr/>
            </a:pPr>
            <a:r>
              <a:rPr lang="en-US" sz="2487" dirty="0"/>
              <a:t>Shave/curette (biopsy)</a:t>
            </a:r>
          </a:p>
          <a:p>
            <a:pPr marL="380905" indent="-380905">
              <a:buFont typeface="Arial" panose="020B0604020202020204" pitchFamily="34" charset="0"/>
              <a:buChar char="•"/>
              <a:defRPr/>
            </a:pPr>
            <a:r>
              <a:rPr lang="en-US" sz="2487" dirty="0"/>
              <a:t>Podophyllin 20-25% (</a:t>
            </a:r>
            <a:r>
              <a:rPr lang="en-US" sz="2500" dirty="0"/>
              <a:t>podofilox 0.5%)</a:t>
            </a:r>
          </a:p>
          <a:p>
            <a:pPr marL="380905" indent="-380905">
              <a:buFont typeface="Arial" panose="020B0604020202020204" pitchFamily="34" charset="0"/>
              <a:buChar char="•"/>
              <a:defRPr/>
            </a:pPr>
            <a:endParaRPr lang="en-US" sz="2487" dirty="0"/>
          </a:p>
          <a:p>
            <a:pPr>
              <a:defRPr/>
            </a:pPr>
            <a:r>
              <a:rPr lang="en-US" sz="2487" i="1" dirty="0"/>
              <a:t>+ HPV targeted </a:t>
            </a:r>
            <a:r>
              <a:rPr lang="en-US" sz="2487" dirty="0"/>
              <a:t>treatment (through immune system or directly)</a:t>
            </a:r>
          </a:p>
          <a:p>
            <a:pPr marL="380905" indent="-380905">
              <a:buFont typeface="Arial" panose="020B0604020202020204" pitchFamily="34" charset="0"/>
              <a:buChar char="•"/>
              <a:defRPr/>
            </a:pPr>
            <a:r>
              <a:rPr lang="en-US" sz="2487" dirty="0"/>
              <a:t>Imiquimod</a:t>
            </a:r>
          </a:p>
          <a:p>
            <a:pPr marL="380905" indent="-380905">
              <a:buFont typeface="Arial" panose="020B0604020202020204" pitchFamily="34" charset="0"/>
              <a:buChar char="•"/>
              <a:defRPr/>
            </a:pPr>
            <a:r>
              <a:rPr lang="en-US" sz="2487" dirty="0"/>
              <a:t>Sinecatechins</a:t>
            </a:r>
          </a:p>
          <a:p>
            <a:pPr marL="380905" indent="-380905">
              <a:buFont typeface="Arial" panose="020B0604020202020204" pitchFamily="34" charset="0"/>
              <a:buChar char="•"/>
              <a:defRPr/>
            </a:pPr>
            <a:r>
              <a:rPr lang="en-US" sz="2487" dirty="0"/>
              <a:t>Cidofovir (topical/IL)</a:t>
            </a:r>
          </a:p>
          <a:p>
            <a:pPr marL="380905" indent="-380905">
              <a:buFont typeface="Arial" panose="020B0604020202020204" pitchFamily="34" charset="0"/>
              <a:buChar char="•"/>
              <a:defRPr/>
            </a:pPr>
            <a:endParaRPr lang="en-US" sz="2487" dirty="0"/>
          </a:p>
          <a:p>
            <a:pPr>
              <a:defRPr/>
            </a:pPr>
            <a:endParaRPr lang="en-US" sz="2487" dirty="0"/>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p:txBody>
      </p:sp>
      <p:sp>
        <p:nvSpPr>
          <p:cNvPr id="2" name="Title 5">
            <a:extLst>
              <a:ext uri="{FF2B5EF4-FFF2-40B4-BE49-F238E27FC236}">
                <a16:creationId xmlns:a16="http://schemas.microsoft.com/office/drawing/2014/main" id="{76EB88B5-BDA0-80C5-1362-93DA6BA51C13}"/>
              </a:ext>
            </a:extLst>
          </p:cNvPr>
          <p:cNvSpPr>
            <a:spLocks noGrp="1"/>
          </p:cNvSpPr>
          <p:nvPr>
            <p:ph type="title"/>
          </p:nvPr>
        </p:nvSpPr>
        <p:spPr>
          <a:xfrm>
            <a:off x="409239" y="843839"/>
            <a:ext cx="10512425" cy="648915"/>
          </a:xfrm>
        </p:spPr>
        <p:txBody>
          <a:bodyPr/>
          <a:lstStyle/>
          <a:p>
            <a:r>
              <a:rPr lang="en-US" altLang="en-US" sz="3450" b="1" dirty="0">
                <a:cs typeface="Arial"/>
              </a:rPr>
              <a:t>Condyloma</a:t>
            </a:r>
            <a:r>
              <a:rPr lang="en-US" altLang="en-US" sz="3450" dirty="0">
                <a:cs typeface="Arial"/>
              </a:rPr>
              <a:t> </a:t>
            </a:r>
            <a:endParaRPr lang="en-US" sz="3450" dirty="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9CC779-EFC6-104E-4B1C-69901D0095A4}"/>
              </a:ext>
            </a:extLst>
          </p:cNvPr>
          <p:cNvSpPr txBox="1"/>
          <p:nvPr/>
        </p:nvSpPr>
        <p:spPr>
          <a:xfrm>
            <a:off x="5510713" y="754229"/>
            <a:ext cx="5078677" cy="7364260"/>
          </a:xfrm>
          <a:prstGeom prst="rect">
            <a:avLst/>
          </a:prstGeom>
          <a:noFill/>
        </p:spPr>
        <p:txBody>
          <a:bodyPr>
            <a:spAutoFit/>
          </a:bodyPr>
          <a:lstStyle/>
          <a:p>
            <a:pPr>
              <a:defRPr/>
            </a:pPr>
            <a:r>
              <a:rPr lang="en-US" sz="2487" b="1" dirty="0">
                <a:solidFill>
                  <a:schemeClr val="bg1">
                    <a:lumMod val="75000"/>
                  </a:schemeClr>
                </a:solidFill>
              </a:rPr>
              <a:t>Treatment options</a:t>
            </a:r>
          </a:p>
          <a:p>
            <a:pPr>
              <a:defRPr/>
            </a:pPr>
            <a:endParaRPr lang="en-US" sz="2487" dirty="0">
              <a:solidFill>
                <a:schemeClr val="bg1">
                  <a:lumMod val="75000"/>
                </a:schemeClr>
              </a:solidFill>
            </a:endParaRPr>
          </a:p>
          <a:p>
            <a:pPr>
              <a:defRPr/>
            </a:pPr>
            <a:r>
              <a:rPr lang="en-US" sz="2487" i="1" dirty="0">
                <a:solidFill>
                  <a:schemeClr val="bg1">
                    <a:lumMod val="75000"/>
                  </a:schemeClr>
                </a:solidFill>
              </a:rPr>
              <a:t>Destructive methods</a:t>
            </a:r>
          </a:p>
          <a:p>
            <a:pPr marL="380905" indent="-380905">
              <a:buFont typeface="Arial" panose="020B0604020202020204" pitchFamily="34" charset="0"/>
              <a:buChar char="•"/>
              <a:defRPr/>
            </a:pPr>
            <a:r>
              <a:rPr lang="en-US" sz="2487" dirty="0">
                <a:solidFill>
                  <a:schemeClr val="bg1">
                    <a:lumMod val="75000"/>
                  </a:schemeClr>
                </a:solidFill>
              </a:rPr>
              <a:t>Cryotherapy</a:t>
            </a:r>
          </a:p>
          <a:p>
            <a:pPr marL="380905" indent="-380905">
              <a:buFont typeface="Arial" panose="020B0604020202020204" pitchFamily="34" charset="0"/>
              <a:buChar char="•"/>
              <a:defRPr/>
            </a:pPr>
            <a:r>
              <a:rPr lang="en-US" sz="2487" dirty="0">
                <a:solidFill>
                  <a:schemeClr val="bg1">
                    <a:lumMod val="75000"/>
                  </a:schemeClr>
                </a:solidFill>
              </a:rPr>
              <a:t>Shave/curette (biopsy)</a:t>
            </a:r>
          </a:p>
          <a:p>
            <a:pPr marL="380905" indent="-380905">
              <a:buFont typeface="Arial" panose="020B0604020202020204" pitchFamily="34" charset="0"/>
              <a:buChar char="•"/>
              <a:defRPr/>
            </a:pPr>
            <a:r>
              <a:rPr lang="en-US" sz="2487" dirty="0">
                <a:solidFill>
                  <a:schemeClr val="bg1">
                    <a:lumMod val="75000"/>
                  </a:schemeClr>
                </a:solidFill>
              </a:rPr>
              <a:t>Podophyllin 20-25%</a:t>
            </a:r>
          </a:p>
          <a:p>
            <a:pPr marL="380905" indent="-380905">
              <a:buFont typeface="Arial" panose="020B0604020202020204" pitchFamily="34" charset="0"/>
              <a:buChar char="•"/>
              <a:defRPr/>
            </a:pPr>
            <a:endParaRPr lang="en-US" sz="2487" dirty="0">
              <a:solidFill>
                <a:schemeClr val="bg1">
                  <a:lumMod val="75000"/>
                </a:schemeClr>
              </a:solidFill>
            </a:endParaRPr>
          </a:p>
          <a:p>
            <a:pPr>
              <a:defRPr/>
            </a:pPr>
            <a:r>
              <a:rPr lang="en-US" sz="2487" i="1" dirty="0">
                <a:solidFill>
                  <a:schemeClr val="bg1">
                    <a:lumMod val="75000"/>
                  </a:schemeClr>
                </a:solidFill>
              </a:rPr>
              <a:t>+ HPV targeted </a:t>
            </a:r>
            <a:r>
              <a:rPr lang="en-US" sz="2487" dirty="0">
                <a:solidFill>
                  <a:schemeClr val="bg1">
                    <a:lumMod val="75000"/>
                  </a:schemeClr>
                </a:solidFill>
              </a:rPr>
              <a:t>treatment (through immune system or directly)</a:t>
            </a:r>
          </a:p>
          <a:p>
            <a:pPr marL="380905" indent="-380905">
              <a:buFont typeface="Arial" panose="020B0604020202020204" pitchFamily="34" charset="0"/>
              <a:buChar char="•"/>
              <a:defRPr/>
            </a:pPr>
            <a:r>
              <a:rPr lang="en-US" sz="2487" dirty="0">
                <a:solidFill>
                  <a:schemeClr val="bg1">
                    <a:lumMod val="75000"/>
                  </a:schemeClr>
                </a:solidFill>
              </a:rPr>
              <a:t>Imiquimod</a:t>
            </a:r>
          </a:p>
          <a:p>
            <a:pPr marL="380905" indent="-380905">
              <a:buFont typeface="Arial" panose="020B0604020202020204" pitchFamily="34" charset="0"/>
              <a:buChar char="•"/>
              <a:defRPr/>
            </a:pPr>
            <a:r>
              <a:rPr lang="en-US" sz="2487" dirty="0">
                <a:solidFill>
                  <a:schemeClr val="bg1">
                    <a:lumMod val="75000"/>
                  </a:schemeClr>
                </a:solidFill>
              </a:rPr>
              <a:t>Sinecatechins</a:t>
            </a:r>
          </a:p>
          <a:p>
            <a:pPr marL="380905" indent="-380905">
              <a:buFont typeface="Arial" panose="020B0604020202020204" pitchFamily="34" charset="0"/>
              <a:buChar char="•"/>
              <a:defRPr/>
            </a:pPr>
            <a:r>
              <a:rPr lang="en-US" sz="2487" dirty="0">
                <a:solidFill>
                  <a:schemeClr val="bg1">
                    <a:lumMod val="75000"/>
                  </a:schemeClr>
                </a:solidFill>
              </a:rPr>
              <a:t>Cidofovir (topical/IL)</a:t>
            </a:r>
          </a:p>
          <a:p>
            <a:pPr marL="380905" indent="-380905">
              <a:buFont typeface="Arial" panose="020B0604020202020204" pitchFamily="34" charset="0"/>
              <a:buChar char="•"/>
              <a:defRPr/>
            </a:pPr>
            <a:endParaRPr lang="en-US" sz="2487" dirty="0"/>
          </a:p>
          <a:p>
            <a:pPr>
              <a:defRPr/>
            </a:pPr>
            <a:r>
              <a:rPr lang="en-US" sz="2487" dirty="0"/>
              <a:t>Counseling is a big part of treatment!</a:t>
            </a:r>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p:txBody>
      </p:sp>
      <p:sp>
        <p:nvSpPr>
          <p:cNvPr id="5" name="TextBox 4">
            <a:extLst>
              <a:ext uri="{FF2B5EF4-FFF2-40B4-BE49-F238E27FC236}">
                <a16:creationId xmlns:a16="http://schemas.microsoft.com/office/drawing/2014/main" id="{E8F1F4E9-1939-DB82-32E2-DAA5F9023B78}"/>
              </a:ext>
            </a:extLst>
          </p:cNvPr>
          <p:cNvSpPr txBox="1"/>
          <p:nvPr/>
        </p:nvSpPr>
        <p:spPr>
          <a:xfrm>
            <a:off x="621974" y="754229"/>
            <a:ext cx="4672383" cy="7364260"/>
          </a:xfrm>
          <a:prstGeom prst="rect">
            <a:avLst/>
          </a:prstGeom>
          <a:noFill/>
        </p:spPr>
        <p:txBody>
          <a:bodyPr>
            <a:spAutoFit/>
          </a:bodyPr>
          <a:lstStyle/>
          <a:p>
            <a:pPr>
              <a:defRPr/>
            </a:pPr>
            <a:r>
              <a:rPr lang="en-US" sz="2487" b="1" dirty="0"/>
              <a:t>Issues affecting treatment</a:t>
            </a:r>
          </a:p>
          <a:p>
            <a:pPr>
              <a:defRPr/>
            </a:pPr>
            <a:endParaRPr lang="en-US" sz="2487" dirty="0"/>
          </a:p>
          <a:p>
            <a:pPr marL="380905" indent="-380905">
              <a:buFont typeface="Arial" panose="020B0604020202020204" pitchFamily="34" charset="0"/>
              <a:buChar char="•"/>
              <a:defRPr/>
            </a:pPr>
            <a:r>
              <a:rPr lang="en-US" sz="2487" dirty="0"/>
              <a:t>Immune status</a:t>
            </a:r>
          </a:p>
          <a:p>
            <a:pPr marL="380905" indent="-380905">
              <a:buFont typeface="Arial" panose="020B0604020202020204" pitchFamily="34" charset="0"/>
              <a:buChar char="•"/>
              <a:defRPr/>
            </a:pPr>
            <a:r>
              <a:rPr lang="en-US" sz="2487" dirty="0"/>
              <a:t>Smoking</a:t>
            </a:r>
          </a:p>
          <a:p>
            <a:pPr marL="380905" indent="-380905">
              <a:buFont typeface="Arial" panose="020B0604020202020204" pitchFamily="34" charset="0"/>
              <a:buChar char="•"/>
              <a:defRPr/>
            </a:pPr>
            <a:r>
              <a:rPr lang="en-US" sz="2487" dirty="0"/>
              <a:t>Adherence</a:t>
            </a:r>
          </a:p>
          <a:p>
            <a:pPr marL="380905" indent="-380905">
              <a:buFont typeface="Arial" panose="020B0604020202020204" pitchFamily="34" charset="0"/>
              <a:buChar char="•"/>
              <a:defRPr/>
            </a:pPr>
            <a:r>
              <a:rPr lang="en-US" sz="2487" dirty="0"/>
              <a:t>Health Literacy/ understanding of treatment </a:t>
            </a:r>
          </a:p>
          <a:p>
            <a:pPr marL="380905" indent="-380905">
              <a:buFont typeface="Arial" panose="020B0604020202020204" pitchFamily="34" charset="0"/>
              <a:buChar char="•"/>
              <a:defRPr/>
            </a:pPr>
            <a:r>
              <a:rPr lang="en-US" sz="2487" dirty="0"/>
              <a:t>Emotional impact</a:t>
            </a:r>
          </a:p>
          <a:p>
            <a:pPr marL="380905" indent="-380905">
              <a:buFont typeface="Arial" panose="020B0604020202020204" pitchFamily="34" charset="0"/>
              <a:buChar char="•"/>
              <a:defRPr/>
            </a:pPr>
            <a:r>
              <a:rPr lang="en-US" sz="2487" dirty="0"/>
              <a:t>Extent/size of warts</a:t>
            </a:r>
          </a:p>
          <a:p>
            <a:pPr marL="380905" indent="-380905">
              <a:buFont typeface="Arial" panose="020B0604020202020204" pitchFamily="34" charset="0"/>
              <a:buChar char="•"/>
              <a:defRPr/>
            </a:pPr>
            <a:r>
              <a:rPr lang="en-US" sz="2487" dirty="0"/>
              <a:t>Location of warts</a:t>
            </a:r>
          </a:p>
          <a:p>
            <a:pPr marL="380905" indent="-380905">
              <a:buFont typeface="Arial" panose="020B0604020202020204" pitchFamily="34" charset="0"/>
              <a:buChar char="•"/>
              <a:defRPr/>
            </a:pPr>
            <a:r>
              <a:rPr lang="en-US" sz="2487" dirty="0"/>
              <a:t>General health </a:t>
            </a:r>
          </a:p>
          <a:p>
            <a:pPr marL="380905" indent="-380905">
              <a:buFont typeface="Arial" panose="020B0604020202020204" pitchFamily="34" charset="0"/>
              <a:buChar char="•"/>
              <a:defRPr/>
            </a:pPr>
            <a:r>
              <a:rPr lang="en-US" sz="2487" dirty="0"/>
              <a:t>Failure of previous treatments</a:t>
            </a:r>
          </a:p>
          <a:p>
            <a:pPr marL="380905" indent="-380905">
              <a:buFont typeface="Arial" panose="020B0604020202020204" pitchFamily="34" charset="0"/>
              <a:buChar char="•"/>
              <a:defRPr/>
            </a:pPr>
            <a:r>
              <a:rPr lang="en-US" sz="2487" dirty="0"/>
              <a:t>Privacy considerations</a:t>
            </a:r>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a:p>
            <a:pPr marL="380905" indent="-380905">
              <a:buFont typeface="Arial" panose="020B0604020202020204" pitchFamily="34" charset="0"/>
              <a:buChar char="•"/>
              <a:defRPr/>
            </a:pPr>
            <a:endParaRPr lang="en-US" sz="2487"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Shape 101" descr="IMG_0458.jpg">
            <a:extLst>
              <a:ext uri="{FF2B5EF4-FFF2-40B4-BE49-F238E27FC236}">
                <a16:creationId xmlns:a16="http://schemas.microsoft.com/office/drawing/2014/main" id="{E696B644-FA28-DBD7-9102-4069FF5A242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b="12141"/>
          <a:stretch>
            <a:fillRect/>
          </a:stretch>
        </p:blipFill>
        <p:spPr bwMode="auto">
          <a:xfrm>
            <a:off x="6094412" y="1219267"/>
            <a:ext cx="3758221" cy="441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4">
            <a:extLst>
              <a:ext uri="{FF2B5EF4-FFF2-40B4-BE49-F238E27FC236}">
                <a16:creationId xmlns:a16="http://schemas.microsoft.com/office/drawing/2014/main" id="{C55D15B5-E1DD-5700-E59D-6DA27F2FEC11}"/>
              </a:ext>
            </a:extLst>
          </p:cNvPr>
          <p:cNvSpPr txBox="1">
            <a:spLocks noChangeArrowheads="1"/>
          </p:cNvSpPr>
          <p:nvPr/>
        </p:nvSpPr>
        <p:spPr bwMode="auto">
          <a:xfrm>
            <a:off x="1173231" y="1607886"/>
            <a:ext cx="4208066" cy="40308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199" dirty="0">
                <a:solidFill>
                  <a:srgbClr val="000000"/>
                </a:solidFill>
                <a:latin typeface="+mn-lt"/>
                <a:cs typeface="Merriweather Sans" pitchFamily="2" charset="0"/>
                <a:sym typeface="Merriweather Sans" pitchFamily="2" charset="0"/>
              </a:rPr>
              <a:t>21yo HIV positive female on HAART (CD4 183) with genital warts not responding to cryotherapy</a:t>
            </a:r>
          </a:p>
          <a:p>
            <a:pPr algn="ctr" eaLnBrk="1" hangingPunct="1">
              <a:spcBef>
                <a:spcPct val="0"/>
              </a:spcBef>
              <a:buClrTx/>
              <a:buSzTx/>
              <a:buFontTx/>
              <a:buNone/>
            </a:pPr>
            <a:endParaRPr lang="en-US" altLang="en-US" sz="3199" dirty="0">
              <a:solidFill>
                <a:srgbClr val="000000"/>
              </a:solidFill>
              <a:latin typeface="+mn-lt"/>
              <a:sym typeface="Merriweather Sans" pitchFamily="2" charset="0"/>
            </a:endParaRPr>
          </a:p>
          <a:p>
            <a:pPr algn="ctr" eaLnBrk="1" hangingPunct="1">
              <a:spcBef>
                <a:spcPct val="0"/>
              </a:spcBef>
              <a:buClrTx/>
              <a:buSzTx/>
              <a:buFontTx/>
              <a:buNone/>
            </a:pPr>
            <a:r>
              <a:rPr lang="en-US" altLang="en-US" sz="3199" dirty="0">
                <a:solidFill>
                  <a:srgbClr val="000000"/>
                </a:solidFill>
                <a:latin typeface="+mn-lt"/>
                <a:sym typeface="Merriweather Sans" pitchFamily="2" charset="0"/>
              </a:rPr>
              <a:t>** Low threshold for biopsy </a:t>
            </a:r>
            <a:endParaRPr lang="en-US" altLang="en-US" sz="3199" dirty="0">
              <a:latin typeface="+mn-lt"/>
            </a:endParaRPr>
          </a:p>
        </p:txBody>
      </p:sp>
      <p:sp>
        <p:nvSpPr>
          <p:cNvPr id="21508" name="TextBox 5">
            <a:extLst>
              <a:ext uri="{FF2B5EF4-FFF2-40B4-BE49-F238E27FC236}">
                <a16:creationId xmlns:a16="http://schemas.microsoft.com/office/drawing/2014/main" id="{7B13450A-1144-43E3-2729-801C4D4924CF}"/>
              </a:ext>
            </a:extLst>
          </p:cNvPr>
          <p:cNvSpPr txBox="1">
            <a:spLocks noChangeArrowheads="1"/>
          </p:cNvSpPr>
          <p:nvPr/>
        </p:nvSpPr>
        <p:spPr bwMode="auto">
          <a:xfrm>
            <a:off x="101573" y="6499485"/>
            <a:ext cx="5891265" cy="25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066" dirty="0"/>
              <a:t>Botswana-UPenn Partnership in conjunction with MoH Dermatology Clinics, Dr. Tori Williams  </a:t>
            </a:r>
          </a:p>
        </p:txBody>
      </p:sp>
    </p:spTree>
    <p:extLst>
      <p:ext uri="{BB962C8B-B14F-4D97-AF65-F5344CB8AC3E}">
        <p14:creationId xmlns:p14="http://schemas.microsoft.com/office/powerpoint/2010/main" val="3990223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806768B3-1B56-491B-663E-AC8C7AD471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15736" y="889661"/>
            <a:ext cx="4348618" cy="4530604"/>
          </a:xfrm>
          <a:noFill/>
        </p:spPr>
      </p:pic>
      <p:sp>
        <p:nvSpPr>
          <p:cNvPr id="20483" name="TextBox 4">
            <a:extLst>
              <a:ext uri="{FF2B5EF4-FFF2-40B4-BE49-F238E27FC236}">
                <a16:creationId xmlns:a16="http://schemas.microsoft.com/office/drawing/2014/main" id="{0C814E04-6135-F552-FB8D-3D8D41CA06AA}"/>
              </a:ext>
            </a:extLst>
          </p:cNvPr>
          <p:cNvSpPr txBox="1">
            <a:spLocks noChangeArrowheads="1"/>
          </p:cNvSpPr>
          <p:nvPr/>
        </p:nvSpPr>
        <p:spPr bwMode="auto">
          <a:xfrm>
            <a:off x="99430" y="6611779"/>
            <a:ext cx="38597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000" dirty="0"/>
              <a:t>https://obgynkey.com/skin-colored-disorders/</a:t>
            </a:r>
          </a:p>
        </p:txBody>
      </p:sp>
      <p:pic>
        <p:nvPicPr>
          <p:cNvPr id="20484" name="Picture 4">
            <a:extLst>
              <a:ext uri="{FF2B5EF4-FFF2-40B4-BE49-F238E27FC236}">
                <a16:creationId xmlns:a16="http://schemas.microsoft.com/office/drawing/2014/main" id="{E1F9EE15-5DE8-0D23-680B-AD1A402BF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084" y="1973104"/>
            <a:ext cx="5080599" cy="362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AD03146-41E0-ED5B-3046-C9F7DF685E1B}"/>
              </a:ext>
            </a:extLst>
          </p:cNvPr>
          <p:cNvSpPr txBox="1">
            <a:spLocks noChangeArrowheads="1"/>
          </p:cNvSpPr>
          <p:nvPr/>
        </p:nvSpPr>
        <p:spPr bwMode="auto">
          <a:xfrm>
            <a:off x="819844" y="1478013"/>
            <a:ext cx="4740400" cy="47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87" dirty="0"/>
              <a:t>Vulvar Vestibular Papillomatosis</a:t>
            </a:r>
          </a:p>
        </p:txBody>
      </p:sp>
      <p:sp>
        <p:nvSpPr>
          <p:cNvPr id="7" name="TextBox 6">
            <a:extLst>
              <a:ext uri="{FF2B5EF4-FFF2-40B4-BE49-F238E27FC236}">
                <a16:creationId xmlns:a16="http://schemas.microsoft.com/office/drawing/2014/main" id="{DACD437C-9508-1232-A5A8-972FDDB03675}"/>
              </a:ext>
            </a:extLst>
          </p:cNvPr>
          <p:cNvSpPr txBox="1">
            <a:spLocks noChangeArrowheads="1"/>
          </p:cNvSpPr>
          <p:nvPr/>
        </p:nvSpPr>
        <p:spPr bwMode="auto">
          <a:xfrm>
            <a:off x="6304366" y="1463270"/>
            <a:ext cx="3873176" cy="47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87" dirty="0"/>
              <a:t>Lichen Simplex Chronicus</a:t>
            </a:r>
          </a:p>
        </p:txBody>
      </p:sp>
      <p:pic>
        <p:nvPicPr>
          <p:cNvPr id="3" name="Picture 2">
            <a:extLst>
              <a:ext uri="{FF2B5EF4-FFF2-40B4-BE49-F238E27FC236}">
                <a16:creationId xmlns:a16="http://schemas.microsoft.com/office/drawing/2014/main" id="{C0E133BC-AA9E-297A-7ACE-434934A5D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142" y="1953079"/>
            <a:ext cx="3766471" cy="392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5">
            <a:extLst>
              <a:ext uri="{FF2B5EF4-FFF2-40B4-BE49-F238E27FC236}">
                <a16:creationId xmlns:a16="http://schemas.microsoft.com/office/drawing/2014/main" id="{085374E1-A51D-7B92-0219-F60C0FF33233}"/>
              </a:ext>
            </a:extLst>
          </p:cNvPr>
          <p:cNvSpPr>
            <a:spLocks noGrp="1"/>
          </p:cNvSpPr>
          <p:nvPr>
            <p:ph type="title"/>
          </p:nvPr>
        </p:nvSpPr>
        <p:spPr>
          <a:xfrm>
            <a:off x="430260" y="779587"/>
            <a:ext cx="10512425" cy="648915"/>
          </a:xfrm>
        </p:spPr>
        <p:txBody>
          <a:bodyPr>
            <a:normAutofit/>
          </a:bodyPr>
          <a:lstStyle/>
          <a:p>
            <a:r>
              <a:rPr lang="en-US" altLang="en-US" sz="3450" b="1" dirty="0">
                <a:cs typeface="Arial"/>
              </a:rPr>
              <a:t>Condyloma Mimics</a:t>
            </a:r>
            <a:endParaRPr lang="en-US" sz="3450" b="1" dirty="0">
              <a:cs typeface="Arial"/>
            </a:endParaRPr>
          </a:p>
        </p:txBody>
      </p:sp>
    </p:spTree>
    <p:extLst>
      <p:ext uri="{BB962C8B-B14F-4D97-AF65-F5344CB8AC3E}">
        <p14:creationId xmlns:p14="http://schemas.microsoft.com/office/powerpoint/2010/main" val="4121366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12,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5922" y="1807873"/>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120" indent="-304747" defTabSz="1218987">
              <a:buClr>
                <a:srgbClr val="D6201A"/>
              </a:buClr>
              <a:buFont typeface="Wingdings" charset="2"/>
              <a:buChar char="§"/>
              <a:defRPr/>
            </a:pPr>
            <a:r>
              <a:rPr lang="en-US" sz="1800" i="1" dirty="0">
                <a:solidFill>
                  <a:schemeClr val="tx1"/>
                </a:solidFill>
                <a:latin typeface="Arial"/>
                <a:sym typeface="Arial"/>
              </a:rPr>
              <a:t>This program is supported by the Health Resources and Services Administration (HRSA) of the U.S. Department of Health and Human Services (HHS) under grant number TR7HA53203-01-00 as part of an award totaling $5.7m. The contents are those of the author(s) and do not necessarily represent the official views of, nor an endorsement, by HRSA, HHS, or the U.S. Government. For more information, please visit HRSA.gov.</a:t>
            </a:r>
          </a:p>
          <a:p>
            <a:pPr marL="457120" indent="-304747" defTabSz="1218987">
              <a:buClr>
                <a:srgbClr val="D6201A"/>
              </a:buClr>
              <a:buFont typeface="Wingdings" charset="2"/>
              <a:buChar char="§"/>
              <a:defRPr/>
            </a:pPr>
            <a:r>
              <a:rPr lang="en-US" sz="1800" i="1" dirty="0">
                <a:solidFill>
                  <a:schemeClr val="tx1"/>
                </a:solidFill>
                <a:latin typeface="Arial"/>
                <a:ea typeface="Calibri" panose="020F0502020204030204" pitchFamily="34" charset="0"/>
                <a:sym typeface="Arial"/>
              </a:rPr>
              <a:t>“Funding for this presentation was made possible by cooperative agreement </a:t>
            </a:r>
            <a:r>
              <a:rPr lang="en-US" sz="1800" i="1" dirty="0">
                <a:solidFill>
                  <a:schemeClr val="tx1"/>
                </a:solidFill>
                <a:latin typeface="Arial"/>
                <a:sym typeface="Arial"/>
              </a:rPr>
              <a:t>TR7HA53203-01-00</a:t>
            </a:r>
            <a:r>
              <a:rPr lang="en-US" sz="1800" i="1" dirty="0">
                <a:solidFill>
                  <a:schemeClr val="tx1"/>
                </a:solidFill>
                <a:latin typeface="Arial"/>
                <a:ea typeface="Calibri" panose="020F0502020204030204" pitchFamily="34" charset="0"/>
                <a:sym typeface="Arial"/>
              </a:rPr>
              <a:t>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457120" indent="-304747" defTabSz="1218987">
              <a:buClr>
                <a:srgbClr val="D6201A"/>
              </a:buClr>
              <a:buFont typeface="Wingdings" charset="2"/>
              <a:buChar char="§"/>
              <a:defRPr/>
            </a:pPr>
            <a:r>
              <a:rPr lang="en-US" altLang="en-US" sz="1800" i="1" dirty="0">
                <a:solidFill>
                  <a:schemeClr val="tx1"/>
                </a:solidFill>
                <a:latin typeface="Arial" panose="020B0604020202020204" pitchFamily="34" charset="0"/>
                <a:ea typeface="Calibri" panose="020F0502020204030204" pitchFamily="34" charset="0"/>
                <a:sym typeface="Arial"/>
              </a:rPr>
              <a:t>This content is owned by the AETC and is protected by copyright laws.  Reproduction or distribution of the content without written permission of the sponsor is prohibited and may result in legal action.  </a:t>
            </a:r>
            <a:endParaRPr lang="en-US" sz="1800" i="1" dirty="0">
              <a:solidFill>
                <a:schemeClr val="tx1"/>
              </a:solidFill>
              <a:latin typeface="Arial" panose="020B0604020202020204" pitchFamily="34" charset="0"/>
              <a:ea typeface="Calibri" panose="020F0502020204030204" pitchFamily="34" charset="0"/>
              <a:sym typeface="Arial"/>
            </a:endParaRPr>
          </a:p>
        </p:txBody>
      </p:sp>
    </p:spTree>
    <p:extLst>
      <p:ext uri="{BB962C8B-B14F-4D97-AF65-F5344CB8AC3E}">
        <p14:creationId xmlns:p14="http://schemas.microsoft.com/office/powerpoint/2010/main" val="327161747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BD47B21D-E177-4226-E73D-29ACD991EA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34618" y="430466"/>
            <a:ext cx="9490778" cy="5385513"/>
          </a:xfrm>
          <a:noFill/>
        </p:spPr>
      </p:pic>
      <p:sp>
        <p:nvSpPr>
          <p:cNvPr id="27652" name="TextBox 5">
            <a:extLst>
              <a:ext uri="{FF2B5EF4-FFF2-40B4-BE49-F238E27FC236}">
                <a16:creationId xmlns:a16="http://schemas.microsoft.com/office/drawing/2014/main" id="{1CA27347-4BF7-1B3A-6872-E4ECD630C775}"/>
              </a:ext>
            </a:extLst>
          </p:cNvPr>
          <p:cNvSpPr txBox="1">
            <a:spLocks noChangeArrowheads="1"/>
          </p:cNvSpPr>
          <p:nvPr/>
        </p:nvSpPr>
        <p:spPr bwMode="auto">
          <a:xfrm>
            <a:off x="206597" y="1488593"/>
            <a:ext cx="2331087" cy="35369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altLang="en-US" sz="2487" dirty="0"/>
              <a:t>Perianal</a:t>
            </a:r>
          </a:p>
          <a:p>
            <a:pPr algn="ctr"/>
            <a:r>
              <a:rPr lang="en-US" altLang="en-US" sz="2487" dirty="0"/>
              <a:t>Condyloma: </a:t>
            </a:r>
          </a:p>
          <a:p>
            <a:pPr algn="ctr"/>
            <a:endParaRPr lang="en-US" altLang="en-US" sz="2487" dirty="0"/>
          </a:p>
          <a:p>
            <a:pPr algn="ctr"/>
            <a:r>
              <a:rPr lang="en-US" altLang="en-US" sz="2487" dirty="0"/>
              <a:t>High risk of </a:t>
            </a:r>
          </a:p>
          <a:p>
            <a:pPr algn="ctr"/>
            <a:r>
              <a:rPr lang="en-US" altLang="en-US" sz="2487" dirty="0"/>
              <a:t>Malignant </a:t>
            </a:r>
          </a:p>
          <a:p>
            <a:pPr algn="ctr"/>
            <a:r>
              <a:rPr lang="en-US" altLang="en-US" sz="2487" dirty="0"/>
              <a:t>Transformation</a:t>
            </a:r>
          </a:p>
          <a:p>
            <a:pPr algn="ctr"/>
            <a:endParaRPr lang="en-US" altLang="en-US" sz="2487" dirty="0"/>
          </a:p>
          <a:p>
            <a:pPr algn="ctr"/>
            <a:r>
              <a:rPr lang="en-US" altLang="en-US" sz="2487" b="1" dirty="0"/>
              <a:t>Treatment is  </a:t>
            </a:r>
          </a:p>
          <a:p>
            <a:pPr algn="ctr"/>
            <a:r>
              <a:rPr lang="en-US" altLang="en-US" sz="2487" b="1" dirty="0"/>
              <a:t>Essential!!</a:t>
            </a:r>
          </a:p>
        </p:txBody>
      </p:sp>
      <p:pic>
        <p:nvPicPr>
          <p:cNvPr id="2" name="Picture 2">
            <a:extLst>
              <a:ext uri="{FF2B5EF4-FFF2-40B4-BE49-F238E27FC236}">
                <a16:creationId xmlns:a16="http://schemas.microsoft.com/office/drawing/2014/main" id="{FD37E6E1-0B19-156D-0E9C-DC9C6BB13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761" y="969218"/>
            <a:ext cx="8270020" cy="46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B1F8644-26A9-FBAF-0A4A-F21F42696276}"/>
              </a:ext>
            </a:extLst>
          </p:cNvPr>
          <p:cNvSpPr txBox="1"/>
          <p:nvPr/>
        </p:nvSpPr>
        <p:spPr>
          <a:xfrm>
            <a:off x="0" y="6611937"/>
            <a:ext cx="4572000" cy="246063"/>
          </a:xfrm>
          <a:prstGeom prst="rect">
            <a:avLst/>
          </a:prstGeom>
          <a:noFill/>
        </p:spPr>
        <p:txBody>
          <a:bodyPr>
            <a:spAutoFit/>
          </a:bodyPr>
          <a:lstStyle/>
          <a:p>
            <a:pPr>
              <a:defRPr/>
            </a:pPr>
            <a:r>
              <a:rPr lang="fr-FR" sz="1000" i="1" dirty="0">
                <a:latin typeface="+mn-lt"/>
              </a:rPr>
              <a:t>Clin Colon Rectal Surg </a:t>
            </a:r>
            <a:r>
              <a:rPr lang="fr-FR" sz="1000" dirty="0">
                <a:latin typeface="+mn-lt"/>
              </a:rPr>
              <a:t>2019 Sep; 32(5): 347–357</a:t>
            </a:r>
            <a:endParaRPr lang="en-US" sz="1000" dirty="0">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90BFAD9A-7814-F61F-4EA8-7DAE424B9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750" y="280220"/>
            <a:ext cx="9001955" cy="165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a:extLst>
              <a:ext uri="{FF2B5EF4-FFF2-40B4-BE49-F238E27FC236}">
                <a16:creationId xmlns:a16="http://schemas.microsoft.com/office/drawing/2014/main" id="{6174F637-6FAC-8F80-FB59-422ED8ECE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834" y="2210118"/>
            <a:ext cx="6957788" cy="345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852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CAFC23F5-B1FF-106A-8610-3EECA4928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750" y="280220"/>
            <a:ext cx="7110148" cy="130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4">
            <a:extLst>
              <a:ext uri="{FF2B5EF4-FFF2-40B4-BE49-F238E27FC236}">
                <a16:creationId xmlns:a16="http://schemas.microsoft.com/office/drawing/2014/main" id="{8FEE7951-0CF8-6C3F-B0C2-B4E5F0437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123"/>
          <a:stretch>
            <a:fillRect/>
          </a:stretch>
        </p:blipFill>
        <p:spPr bwMode="auto">
          <a:xfrm>
            <a:off x="2490237" y="1786254"/>
            <a:ext cx="6432991" cy="35000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Content Placeholder 2">
            <a:extLst>
              <a:ext uri="{FF2B5EF4-FFF2-40B4-BE49-F238E27FC236}">
                <a16:creationId xmlns:a16="http://schemas.microsoft.com/office/drawing/2014/main" id="{AE2EC2B8-BF28-0310-3421-C3C5D75D1909}"/>
              </a:ext>
            </a:extLst>
          </p:cNvPr>
          <p:cNvSpPr>
            <a:spLocks noGrp="1" noChangeArrowheads="1"/>
          </p:cNvSpPr>
          <p:nvPr>
            <p:ph idx="1"/>
          </p:nvPr>
        </p:nvSpPr>
        <p:spPr>
          <a:xfrm>
            <a:off x="591766" y="5488816"/>
            <a:ext cx="11173090" cy="1123443"/>
          </a:xfrm>
        </p:spPr>
        <p:txBody>
          <a:bodyPr/>
          <a:lstStyle/>
          <a:p>
            <a:pPr marL="457200" indent="-457200">
              <a:buFont typeface="Arial" panose="020B0604020202020204" pitchFamily="34" charset="0"/>
              <a:buChar char="•"/>
            </a:pPr>
            <a:r>
              <a:rPr lang="en-US" altLang="en-US" sz="2400" dirty="0">
                <a:solidFill>
                  <a:schemeClr val="tx1"/>
                </a:solidFill>
              </a:rPr>
              <a:t>Destructive methods as tolerated: cryotherapy, podophyllin</a:t>
            </a:r>
          </a:p>
          <a:p>
            <a:pPr marL="457200" indent="-457200">
              <a:buFont typeface="Arial" panose="020B0604020202020204" pitchFamily="34" charset="0"/>
              <a:buChar char="•"/>
            </a:pPr>
            <a:r>
              <a:rPr lang="en-US" altLang="en-US" sz="2400" dirty="0">
                <a:solidFill>
                  <a:schemeClr val="tx1"/>
                </a:solidFill>
              </a:rPr>
              <a:t>Imiquimod as field therapy</a:t>
            </a:r>
          </a:p>
          <a:p>
            <a:endParaRPr lang="en-US" altLang="en-US" dirty="0"/>
          </a:p>
        </p:txBody>
      </p:sp>
    </p:spTree>
    <p:extLst>
      <p:ext uri="{BB962C8B-B14F-4D97-AF65-F5344CB8AC3E}">
        <p14:creationId xmlns:p14="http://schemas.microsoft.com/office/powerpoint/2010/main" val="2615806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C496-F8EA-07D2-6E65-8803B8B43055}"/>
              </a:ext>
            </a:extLst>
          </p:cNvPr>
          <p:cNvSpPr>
            <a:spLocks noGrp="1"/>
          </p:cNvSpPr>
          <p:nvPr>
            <p:ph type="title"/>
          </p:nvPr>
        </p:nvSpPr>
        <p:spPr>
          <a:xfrm>
            <a:off x="3612714" y="2666798"/>
            <a:ext cx="5572956" cy="648915"/>
          </a:xfrm>
        </p:spPr>
        <p:txBody>
          <a:bodyPr vert="horz" lIns="91440" tIns="45720" rIns="91440" bIns="45720" rtlCol="0" anchor="ctr">
            <a:noAutofit/>
          </a:bodyPr>
          <a:lstStyle/>
          <a:p>
            <a:pPr algn="ctr"/>
            <a:r>
              <a:rPr lang="en-US" sz="3450" b="1" dirty="0">
                <a:cs typeface="Arial"/>
              </a:rPr>
              <a:t>HPV-related </a:t>
            </a:r>
            <a:br>
              <a:rPr lang="en-US" sz="3450" b="1" dirty="0">
                <a:cs typeface="Arial"/>
              </a:rPr>
            </a:br>
            <a:r>
              <a:rPr lang="en-US" sz="3450" b="1">
                <a:cs typeface="Arial"/>
              </a:rPr>
              <a:t>Genital </a:t>
            </a:r>
            <a:r>
              <a:rPr lang="en-US" sz="3450" b="1" dirty="0">
                <a:cs typeface="Arial"/>
              </a:rPr>
              <a:t>Malignancy</a:t>
            </a:r>
          </a:p>
        </p:txBody>
      </p:sp>
    </p:spTree>
    <p:extLst>
      <p:ext uri="{BB962C8B-B14F-4D97-AF65-F5344CB8AC3E}">
        <p14:creationId xmlns:p14="http://schemas.microsoft.com/office/powerpoint/2010/main" val="1859388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a:extLst>
              <a:ext uri="{FF2B5EF4-FFF2-40B4-BE49-F238E27FC236}">
                <a16:creationId xmlns:a16="http://schemas.microsoft.com/office/drawing/2014/main" id="{E672B965-F2ED-D559-9E89-0FE75D807F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8883" y="1907514"/>
            <a:ext cx="9782802" cy="3768801"/>
          </a:xfrm>
          <a:ln>
            <a:solidFill>
              <a:schemeClr val="tx1"/>
            </a:solidFill>
            <a:miter lim="800000"/>
            <a:headEnd/>
            <a:tailEnd/>
          </a:ln>
        </p:spPr>
      </p:pic>
      <p:pic>
        <p:nvPicPr>
          <p:cNvPr id="16387" name="Picture 4">
            <a:extLst>
              <a:ext uri="{FF2B5EF4-FFF2-40B4-BE49-F238E27FC236}">
                <a16:creationId xmlns:a16="http://schemas.microsoft.com/office/drawing/2014/main" id="{46268ABF-AA87-F566-42C9-008A67145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7781" y="381794"/>
            <a:ext cx="8106838" cy="11448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8" name="Picture 5">
            <a:extLst>
              <a:ext uri="{FF2B5EF4-FFF2-40B4-BE49-F238E27FC236}">
                <a16:creationId xmlns:a16="http://schemas.microsoft.com/office/drawing/2014/main" id="{0DFF9D51-C982-CDEE-7618-0F51B7DD54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8641" y="6370400"/>
            <a:ext cx="1381824" cy="43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a:extLst>
              <a:ext uri="{FF2B5EF4-FFF2-40B4-BE49-F238E27FC236}">
                <a16:creationId xmlns:a16="http://schemas.microsoft.com/office/drawing/2014/main" id="{8A860461-8090-0D34-C66B-D560C9E6CC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9561" y="6586244"/>
            <a:ext cx="2198643" cy="23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3">
            <a:extLst>
              <a:ext uri="{FF2B5EF4-FFF2-40B4-BE49-F238E27FC236}">
                <a16:creationId xmlns:a16="http://schemas.microsoft.com/office/drawing/2014/main" id="{05562EA6-B434-8093-9E42-617C840244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14400" y="1430338"/>
            <a:ext cx="7339013" cy="2827337"/>
          </a:xfrm>
          <a:ln>
            <a:solidFill>
              <a:schemeClr val="tx1"/>
            </a:solidFill>
            <a:miter lim="800000"/>
            <a:headEnd/>
            <a:tailEnd/>
          </a:ln>
        </p:spPr>
      </p:pic>
      <p:sp>
        <p:nvSpPr>
          <p:cNvPr id="7" name="TextBox 6">
            <a:extLst>
              <a:ext uri="{FF2B5EF4-FFF2-40B4-BE49-F238E27FC236}">
                <a16:creationId xmlns:a16="http://schemas.microsoft.com/office/drawing/2014/main" id="{3AF392D8-2090-6949-9776-53353FA061CD}"/>
              </a:ext>
            </a:extLst>
          </p:cNvPr>
          <p:cNvSpPr txBox="1"/>
          <p:nvPr/>
        </p:nvSpPr>
        <p:spPr>
          <a:xfrm>
            <a:off x="2160093" y="4452770"/>
            <a:ext cx="1175322" cy="379463"/>
          </a:xfrm>
          <a:prstGeom prst="rect">
            <a:avLst/>
          </a:prstGeom>
          <a:noFill/>
        </p:spPr>
        <p:txBody>
          <a:bodyPr wrap="none" rtlCol="0">
            <a:spAutoFit/>
          </a:bodyPr>
          <a:lstStyle/>
          <a:p>
            <a:r>
              <a:rPr lang="en-US" dirty="0"/>
              <a:t>*P&lt;0.001</a:t>
            </a:r>
          </a:p>
        </p:txBody>
      </p:sp>
      <p:sp>
        <p:nvSpPr>
          <p:cNvPr id="8" name="TextBox 7">
            <a:extLst>
              <a:ext uri="{FF2B5EF4-FFF2-40B4-BE49-F238E27FC236}">
                <a16:creationId xmlns:a16="http://schemas.microsoft.com/office/drawing/2014/main" id="{A2A02929-CF83-F077-A85F-D0A24A24F055}"/>
              </a:ext>
            </a:extLst>
          </p:cNvPr>
          <p:cNvSpPr txBox="1"/>
          <p:nvPr/>
        </p:nvSpPr>
        <p:spPr>
          <a:xfrm>
            <a:off x="488738" y="4920950"/>
            <a:ext cx="11713576" cy="707886"/>
          </a:xfrm>
          <a:prstGeom prst="rect">
            <a:avLst/>
          </a:prstGeom>
          <a:noFill/>
          <a:ln>
            <a:solidFill>
              <a:schemeClr val="tx1"/>
            </a:solidFill>
          </a:ln>
        </p:spPr>
        <p:txBody>
          <a:bodyPr wrap="square" lIns="91440" tIns="45720" rIns="91440" bIns="45720" rtlCol="0" anchor="t">
            <a:spAutoFit/>
          </a:bodyPr>
          <a:lstStyle/>
          <a:p>
            <a:pPr algn="ctr"/>
            <a:r>
              <a:rPr lang="en-US" sz="2000" b="1" dirty="0">
                <a:solidFill>
                  <a:schemeClr val="tx2"/>
                </a:solidFill>
              </a:rPr>
              <a:t>Significantly higher anal, penile, and oral HPV in HIV positive men who have sex with men vs </a:t>
            </a:r>
            <a:r>
              <a:rPr lang="en-US" sz="2000" b="1">
                <a:solidFill>
                  <a:schemeClr val="tx2"/>
                </a:solidFill>
              </a:rPr>
              <a:t>HIV negative men who have sex with men.</a:t>
            </a:r>
            <a:endParaRPr lang="en-US">
              <a:solidFill>
                <a:schemeClr val="tx2"/>
              </a:solidFill>
            </a:endParaRPr>
          </a:p>
        </p:txBody>
      </p:sp>
      <p:graphicFrame>
        <p:nvGraphicFramePr>
          <p:cNvPr id="9" name="Table 8">
            <a:extLst>
              <a:ext uri="{FF2B5EF4-FFF2-40B4-BE49-F238E27FC236}">
                <a16:creationId xmlns:a16="http://schemas.microsoft.com/office/drawing/2014/main" id="{F4391F10-C674-5383-A57B-4EADAE9492BA}"/>
              </a:ext>
            </a:extLst>
          </p:cNvPr>
          <p:cNvGraphicFramePr>
            <a:graphicFrameLocks noGrp="1"/>
          </p:cNvGraphicFramePr>
          <p:nvPr>
            <p:extLst>
              <p:ext uri="{D42A27DB-BD31-4B8C-83A1-F6EECF244321}">
                <p14:modId xmlns:p14="http://schemas.microsoft.com/office/powerpoint/2010/main" val="2524924890"/>
              </p:ext>
            </p:extLst>
          </p:nvPr>
        </p:nvGraphicFramePr>
        <p:xfrm>
          <a:off x="2160093" y="1614201"/>
          <a:ext cx="7642210" cy="2873576"/>
        </p:xfrm>
        <a:graphic>
          <a:graphicData uri="http://schemas.openxmlformats.org/drawingml/2006/table">
            <a:tbl>
              <a:tblPr firstRow="1" bandRow="1">
                <a:effectLst>
                  <a:outerShdw blurRad="50800" dist="50800" dir="5400000" algn="ctr" rotWithShape="0">
                    <a:schemeClr val="bg2"/>
                  </a:outerShdw>
                </a:effectLst>
                <a:tableStyleId>{912C8C85-51F0-491E-9774-3900AFEF0FD7}</a:tableStyleId>
              </a:tblPr>
              <a:tblGrid>
                <a:gridCol w="2287098">
                  <a:extLst>
                    <a:ext uri="{9D8B030D-6E8A-4147-A177-3AD203B41FA5}">
                      <a16:colId xmlns:a16="http://schemas.microsoft.com/office/drawing/2014/main" val="20001"/>
                    </a:ext>
                  </a:extLst>
                </a:gridCol>
                <a:gridCol w="2568239">
                  <a:extLst>
                    <a:ext uri="{9D8B030D-6E8A-4147-A177-3AD203B41FA5}">
                      <a16:colId xmlns:a16="http://schemas.microsoft.com/office/drawing/2014/main" val="20002"/>
                    </a:ext>
                  </a:extLst>
                </a:gridCol>
                <a:gridCol w="2786873">
                  <a:extLst>
                    <a:ext uri="{9D8B030D-6E8A-4147-A177-3AD203B41FA5}">
                      <a16:colId xmlns:a16="http://schemas.microsoft.com/office/drawing/2014/main" val="3123704894"/>
                    </a:ext>
                  </a:extLst>
                </a:gridCol>
              </a:tblGrid>
              <a:tr h="710774">
                <a:tc>
                  <a:txBody>
                    <a:bodyPr/>
                    <a:lstStyle/>
                    <a:p>
                      <a:pPr>
                        <a:lnSpc>
                          <a:spcPts val="1640"/>
                        </a:lnSpc>
                      </a:pPr>
                      <a:endParaRPr lang="en-US" sz="2000" b="1" dirty="0">
                        <a:solidFill>
                          <a:schemeClr val="bg1"/>
                        </a:solidFill>
                      </a:endParaRPr>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96B6"/>
                    </a:solidFill>
                  </a:tcPr>
                </a:tc>
                <a:tc>
                  <a:txBody>
                    <a:bodyPr/>
                    <a:lstStyle/>
                    <a:p>
                      <a:r>
                        <a:rPr lang="en-US" sz="1400" b="1"/>
                        <a:t>HIV pos men who have sex with men</a:t>
                      </a:r>
                      <a:endParaRPr lang="en-US" sz="1400" dirty="0"/>
                    </a:p>
                    <a:p>
                      <a:r>
                        <a:rPr lang="en-US" sz="1400" dirty="0"/>
                        <a:t>(N=306)</a:t>
                      </a:r>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96B6"/>
                    </a:solidFill>
                  </a:tcPr>
                </a:tc>
                <a:tc>
                  <a:txBody>
                    <a:bodyPr/>
                    <a:lstStyle/>
                    <a:p>
                      <a:r>
                        <a:rPr lang="en-US" sz="1400" b="1" dirty="0"/>
                        <a:t>HIV neg men who have </a:t>
                      </a:r>
                      <a:r>
                        <a:rPr lang="en-US" sz="1400" b="1"/>
                        <a:t>sex with men</a:t>
                      </a:r>
                      <a:endParaRPr lang="en-US" sz="1400" b="1" dirty="0"/>
                    </a:p>
                    <a:p>
                      <a:r>
                        <a:rPr lang="en-US" sz="1400" dirty="0"/>
                        <a:t>(N=441)</a:t>
                      </a:r>
                    </a:p>
                  </a:txBody>
                  <a:tcPr marL="284054" marR="284054" marT="50587" marB="5058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8096B6"/>
                    </a:solidFill>
                  </a:tcPr>
                </a:tc>
                <a:extLst>
                  <a:ext uri="{0D108BD9-81ED-4DB2-BD59-A6C34878D82A}">
                    <a16:rowId xmlns:a16="http://schemas.microsoft.com/office/drawing/2014/main" val="10000"/>
                  </a:ext>
                </a:extLst>
              </a:tr>
              <a:tr h="710774">
                <a:tc>
                  <a:txBody>
                    <a:bodyPr/>
                    <a:lstStyle/>
                    <a:p>
                      <a:pPr marL="0" marR="0" lvl="0" indent="0" algn="l" defTabSz="1218895"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2000" dirty="0"/>
                        <a:t>Anal HPV</a:t>
                      </a:r>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0" marR="0" lvl="0" indent="0" algn="l" defTabSz="1218895"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2000" dirty="0"/>
                        <a:t>174 (56.9%)*</a:t>
                      </a:r>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0" marR="0" lvl="0" indent="0" algn="l" defTabSz="1218895"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2000" dirty="0"/>
                        <a:t>148 (33.6%)</a:t>
                      </a:r>
                    </a:p>
                  </a:txBody>
                  <a:tcPr marL="284054" marR="284054" marT="50587" marB="50587"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8F6F0"/>
                    </a:solidFill>
                  </a:tcPr>
                </a:tc>
                <a:extLst>
                  <a:ext uri="{0D108BD9-81ED-4DB2-BD59-A6C34878D82A}">
                    <a16:rowId xmlns:a16="http://schemas.microsoft.com/office/drawing/2014/main" val="10001"/>
                  </a:ext>
                </a:extLst>
              </a:tr>
              <a:tr h="710774">
                <a:tc>
                  <a:txBody>
                    <a:bodyPr/>
                    <a:lstStyle/>
                    <a:p>
                      <a:pPr marL="0" marR="0" lvl="0" indent="0" algn="l" defTabSz="1218895"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2000" dirty="0"/>
                        <a:t>Penile HPV</a:t>
                      </a:r>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0" marR="0" lvl="0" indent="0" algn="l" defTabSz="1218895"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2000" dirty="0"/>
                        <a:t>71   (23.2%)*</a:t>
                      </a:r>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0" marR="0" lvl="0" indent="0" algn="l" defTabSz="1218895"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2000" dirty="0"/>
                        <a:t>49   (11.1%)</a:t>
                      </a:r>
                    </a:p>
                  </a:txBody>
                  <a:tcPr marL="284054" marR="284054" marT="50587" marB="50587"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8F6F0"/>
                    </a:solidFill>
                  </a:tcPr>
                </a:tc>
                <a:extLst>
                  <a:ext uri="{0D108BD9-81ED-4DB2-BD59-A6C34878D82A}">
                    <a16:rowId xmlns:a16="http://schemas.microsoft.com/office/drawing/2014/main" val="10002"/>
                  </a:ext>
                </a:extLst>
              </a:tr>
              <a:tr h="710774">
                <a:tc>
                  <a:txBody>
                    <a:bodyPr/>
                    <a:lstStyle/>
                    <a:p>
                      <a:pPr marL="0" marR="0" lvl="0" indent="0" algn="l" defTabSz="1218895"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2000" dirty="0"/>
                        <a:t>Oral HPV</a:t>
                      </a:r>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0" marR="0" lvl="0" indent="0" algn="l" defTabSz="1218895"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2000" dirty="0"/>
                        <a:t>53   (17.3%)*</a:t>
                      </a:r>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0" marR="0" lvl="0" indent="0" algn="l" defTabSz="1218895"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2000" dirty="0"/>
                        <a:t>19   (4.3%)</a:t>
                      </a:r>
                    </a:p>
                  </a:txBody>
                  <a:tcPr marL="284054" marR="284054" marT="50587" marB="50587"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extLst>
                  <a:ext uri="{0D108BD9-81ED-4DB2-BD59-A6C34878D82A}">
                    <a16:rowId xmlns:a16="http://schemas.microsoft.com/office/drawing/2014/main" val="2493787457"/>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78F23387-028E-9D69-7652-C43C6AA94A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4059" y="894"/>
            <a:ext cx="6536681" cy="14960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5843" name="Picture 6">
            <a:extLst>
              <a:ext uri="{FF2B5EF4-FFF2-40B4-BE49-F238E27FC236}">
                <a16:creationId xmlns:a16="http://schemas.microsoft.com/office/drawing/2014/main" id="{3983FCBF-0F4A-28C0-7596-2641F9B917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7637" y="6503716"/>
            <a:ext cx="1745795" cy="35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11">
            <a:extLst>
              <a:ext uri="{FF2B5EF4-FFF2-40B4-BE49-F238E27FC236}">
                <a16:creationId xmlns:a16="http://schemas.microsoft.com/office/drawing/2014/main" id="{D1399BA7-4FDF-C788-1E47-53EFAA91A6E7}"/>
              </a:ext>
            </a:extLst>
          </p:cNvPr>
          <p:cNvSpPr>
            <a:spLocks noChangeArrowheads="1"/>
          </p:cNvSpPr>
          <p:nvPr/>
        </p:nvSpPr>
        <p:spPr bwMode="auto">
          <a:xfrm>
            <a:off x="8110234" y="2634651"/>
            <a:ext cx="4082995" cy="163121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t">
            <a:spAutoFit/>
          </a:bodyPr>
          <a:lstStyle/>
          <a:p>
            <a:pPr algn="ctr"/>
            <a:r>
              <a:rPr lang="en-US" altLang="en-US" sz="2000" b="1" u="sng" dirty="0">
                <a:solidFill>
                  <a:srgbClr val="211D1E"/>
                </a:solidFill>
                <a:latin typeface="ScalaLancetPro"/>
              </a:rPr>
              <a:t>Low current CD4 count </a:t>
            </a:r>
            <a:r>
              <a:rPr lang="en-US" altLang="en-US" sz="2000" dirty="0">
                <a:solidFill>
                  <a:srgbClr val="211D1E"/>
                </a:solidFill>
                <a:latin typeface="ScalaLancetPro"/>
              </a:rPr>
              <a:t>was significantly associated with </a:t>
            </a:r>
            <a:r>
              <a:rPr lang="en-US" altLang="en-US" sz="2000" b="1" u="sng" dirty="0">
                <a:solidFill>
                  <a:srgbClr val="211D1E"/>
                </a:solidFill>
                <a:latin typeface="ScalaLancetPro"/>
              </a:rPr>
              <a:t>HPV16 infection</a:t>
            </a:r>
            <a:r>
              <a:rPr lang="en-US" altLang="en-US" sz="2000" dirty="0">
                <a:solidFill>
                  <a:srgbClr val="211D1E"/>
                </a:solidFill>
                <a:latin typeface="ScalaLancetPro"/>
              </a:rPr>
              <a:t> and </a:t>
            </a:r>
            <a:r>
              <a:rPr lang="en-US" altLang="en-US" sz="2000" b="1" u="sng" dirty="0">
                <a:solidFill>
                  <a:srgbClr val="211D1E"/>
                </a:solidFill>
                <a:latin typeface="ScalaLancetPro"/>
              </a:rPr>
              <a:t>HSIL+</a:t>
            </a:r>
            <a:r>
              <a:rPr lang="en-US" altLang="en-US" sz="2000" dirty="0">
                <a:solidFill>
                  <a:srgbClr val="211D1E"/>
                </a:solidFill>
                <a:latin typeface="ScalaLancetPro"/>
              </a:rPr>
              <a:t> in all </a:t>
            </a:r>
            <a:r>
              <a:rPr lang="en-US" altLang="en-US" sz="2000" b="1" u="sng" dirty="0">
                <a:solidFill>
                  <a:srgbClr val="211D1E"/>
                </a:solidFill>
                <a:latin typeface="ScalaLancetPro"/>
              </a:rPr>
              <a:t>HIV-positive men who have sex with </a:t>
            </a:r>
            <a:r>
              <a:rPr lang="en-US" altLang="en-US" sz="2000" b="1" u="sng">
                <a:solidFill>
                  <a:srgbClr val="211D1E"/>
                </a:solidFill>
                <a:latin typeface="ScalaLancetPro"/>
              </a:rPr>
              <a:t>men</a:t>
            </a:r>
            <a:endParaRPr lang="en-US" altLang="en-US" sz="2000" b="1" u="sng"/>
          </a:p>
        </p:txBody>
      </p:sp>
      <p:pic>
        <p:nvPicPr>
          <p:cNvPr id="35845" name="Picture 13">
            <a:extLst>
              <a:ext uri="{FF2B5EF4-FFF2-40B4-BE49-F238E27FC236}">
                <a16:creationId xmlns:a16="http://schemas.microsoft.com/office/drawing/2014/main" id="{0701B514-28C7-0862-B62E-0D644B9A21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7206" y="1600677"/>
            <a:ext cx="5053284" cy="433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6">
            <a:extLst>
              <a:ext uri="{FF2B5EF4-FFF2-40B4-BE49-F238E27FC236}">
                <a16:creationId xmlns:a16="http://schemas.microsoft.com/office/drawing/2014/main" id="{92E420E9-7FA8-B934-402D-2EFE6A88CA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9724" y="2470400"/>
            <a:ext cx="2685350" cy="32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7">
            <a:extLst>
              <a:ext uri="{FF2B5EF4-FFF2-40B4-BE49-F238E27FC236}">
                <a16:creationId xmlns:a16="http://schemas.microsoft.com/office/drawing/2014/main" id="{82CAABF3-22B3-E3E2-3379-2F6DC7B5D77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9724" y="2749728"/>
            <a:ext cx="2177482" cy="306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A113F0F-C367-6817-09E9-A7E8671066C7}"/>
              </a:ext>
            </a:extLst>
          </p:cNvPr>
          <p:cNvSpPr txBox="1">
            <a:spLocks noChangeArrowheads="1"/>
          </p:cNvSpPr>
          <p:nvPr/>
        </p:nvSpPr>
        <p:spPr bwMode="auto">
          <a:xfrm>
            <a:off x="869724" y="3077725"/>
            <a:ext cx="3802659" cy="502573"/>
          </a:xfrm>
          <a:prstGeom prst="rect">
            <a:avLst/>
          </a:prstGeom>
          <a:solidFill>
            <a:srgbClr val="FFFF00">
              <a:alpha val="2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666" dirty="0"/>
          </a:p>
        </p:txBody>
      </p:sp>
      <p:sp>
        <p:nvSpPr>
          <p:cNvPr id="20" name="5-Point Star 19">
            <a:extLst>
              <a:ext uri="{FF2B5EF4-FFF2-40B4-BE49-F238E27FC236}">
                <a16:creationId xmlns:a16="http://schemas.microsoft.com/office/drawing/2014/main" id="{B0DAC648-8A8D-0C48-B7A6-A129EC4E53A2}"/>
              </a:ext>
            </a:extLst>
          </p:cNvPr>
          <p:cNvSpPr/>
          <p:nvPr/>
        </p:nvSpPr>
        <p:spPr>
          <a:xfrm flipV="1">
            <a:off x="4604667" y="4554773"/>
            <a:ext cx="59251" cy="613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87" dirty="0"/>
          </a:p>
        </p:txBody>
      </p:sp>
      <p:pic>
        <p:nvPicPr>
          <p:cNvPr id="2" name="Picture 6">
            <a:extLst>
              <a:ext uri="{FF2B5EF4-FFF2-40B4-BE49-F238E27FC236}">
                <a16:creationId xmlns:a16="http://schemas.microsoft.com/office/drawing/2014/main" id="{D7193FEC-C977-D620-9137-9E9C5EC930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880" y="6503716"/>
            <a:ext cx="1309687"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B2302-6696-DA19-887B-4614F2E22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3F7A5-73BA-C466-C738-44784EADDB8C}"/>
              </a:ext>
            </a:extLst>
          </p:cNvPr>
          <p:cNvSpPr>
            <a:spLocks noGrp="1"/>
          </p:cNvSpPr>
          <p:nvPr>
            <p:ph type="title"/>
          </p:nvPr>
        </p:nvSpPr>
        <p:spPr>
          <a:xfrm>
            <a:off x="3393917" y="2548241"/>
            <a:ext cx="5126245" cy="648915"/>
          </a:xfrm>
        </p:spPr>
        <p:txBody>
          <a:bodyPr vert="horz" lIns="91440" tIns="45720" rIns="91440" bIns="45720" rtlCol="0" anchor="t">
            <a:noAutofit/>
          </a:bodyPr>
          <a:lstStyle/>
          <a:p>
            <a:pPr algn="ctr"/>
            <a:r>
              <a:rPr lang="en-US" sz="3450" b="1" dirty="0">
                <a:cs typeface="Arial"/>
              </a:rPr>
              <a:t>HPV-related </a:t>
            </a:r>
            <a:br>
              <a:rPr lang="en-US" sz="3450" b="1" dirty="0"/>
            </a:br>
            <a:r>
              <a:rPr lang="en-US" sz="3450" b="1" dirty="0">
                <a:cs typeface="Arial"/>
              </a:rPr>
              <a:t>Penile Malignancy</a:t>
            </a:r>
            <a:br>
              <a:rPr lang="en-US" sz="3450" b="1" dirty="0"/>
            </a:br>
            <a:endParaRPr lang="en-US" sz="3450" b="1" dirty="0"/>
          </a:p>
        </p:txBody>
      </p:sp>
    </p:spTree>
    <p:extLst>
      <p:ext uri="{BB962C8B-B14F-4D97-AF65-F5344CB8AC3E}">
        <p14:creationId xmlns:p14="http://schemas.microsoft.com/office/powerpoint/2010/main" val="3885733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2">
            <a:extLst>
              <a:ext uri="{FF2B5EF4-FFF2-40B4-BE49-F238E27FC236}">
                <a16:creationId xmlns:a16="http://schemas.microsoft.com/office/drawing/2014/main" id="{B8178280-B051-E92C-B9F9-15490A37FABA}"/>
              </a:ext>
            </a:extLst>
          </p:cNvPr>
          <p:cNvSpPr txBox="1">
            <a:spLocks/>
          </p:cNvSpPr>
          <p:nvPr/>
        </p:nvSpPr>
        <p:spPr bwMode="auto">
          <a:xfrm>
            <a:off x="-2116" y="5562045"/>
            <a:ext cx="12188826" cy="77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04721" tIns="0" rIns="304721" bIns="0"/>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333" dirty="0"/>
              <a:t>From: Reduced Clearance of Penile Human Papillomavirus Infection in Uncircumcised Men</a:t>
            </a:r>
          </a:p>
          <a:p>
            <a:pPr eaLnBrk="1" hangingPunct="1">
              <a:spcBef>
                <a:spcPct val="0"/>
              </a:spcBef>
              <a:buClrTx/>
              <a:buSzTx/>
              <a:buFontTx/>
              <a:buNone/>
            </a:pPr>
            <a:r>
              <a:rPr lang="en-US" altLang="en-US" sz="1333" dirty="0"/>
              <a:t>J Infect Dis. 2010;201(9):1340-1343. doi:10.1086/651607</a:t>
            </a:r>
          </a:p>
          <a:p>
            <a:pPr eaLnBrk="1" hangingPunct="1">
              <a:spcBef>
                <a:spcPct val="0"/>
              </a:spcBef>
              <a:buClrTx/>
              <a:buSzTx/>
              <a:buFontTx/>
              <a:buNone/>
            </a:pPr>
            <a:endParaRPr lang="en-US" altLang="en-US" sz="1333" dirty="0"/>
          </a:p>
          <a:p>
            <a:pPr eaLnBrk="1" hangingPunct="1">
              <a:spcBef>
                <a:spcPct val="0"/>
              </a:spcBef>
              <a:buClrTx/>
              <a:buSzTx/>
              <a:buFontTx/>
              <a:buNone/>
            </a:pPr>
            <a:endParaRPr lang="en-US" altLang="en-US" sz="1333" dirty="0"/>
          </a:p>
          <a:p>
            <a:pPr eaLnBrk="1" hangingPunct="1">
              <a:spcBef>
                <a:spcPct val="0"/>
              </a:spcBef>
              <a:buClrTx/>
              <a:buSzTx/>
              <a:buFontTx/>
              <a:buNone/>
            </a:pPr>
            <a:r>
              <a:rPr lang="en-US" altLang="en-US" sz="1333" dirty="0"/>
              <a:t>J Infect Dis | © 2010 by the Infectious Diseases Society of America</a:t>
            </a:r>
          </a:p>
        </p:txBody>
      </p:sp>
      <p:sp>
        <p:nvSpPr>
          <p:cNvPr id="17411" name="Rectangle 2">
            <a:extLst>
              <a:ext uri="{FF2B5EF4-FFF2-40B4-BE49-F238E27FC236}">
                <a16:creationId xmlns:a16="http://schemas.microsoft.com/office/drawing/2014/main" id="{7A60A93D-D67F-777E-18E0-A99DDC561D32}"/>
              </a:ext>
            </a:extLst>
          </p:cNvPr>
          <p:cNvSpPr>
            <a:spLocks noChangeArrowheads="1"/>
          </p:cNvSpPr>
          <p:nvPr/>
        </p:nvSpPr>
        <p:spPr bwMode="auto">
          <a:xfrm>
            <a:off x="-1" y="893"/>
            <a:ext cx="12188825" cy="6856214"/>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en-US" altLang="en-US" sz="2399" dirty="0">
              <a:solidFill>
                <a:srgbClr val="FFFFFF"/>
              </a:solidFill>
            </a:endParaRPr>
          </a:p>
        </p:txBody>
      </p:sp>
      <p:cxnSp>
        <p:nvCxnSpPr>
          <p:cNvPr id="17412" name="Straight Connector 8">
            <a:extLst>
              <a:ext uri="{FF2B5EF4-FFF2-40B4-BE49-F238E27FC236}">
                <a16:creationId xmlns:a16="http://schemas.microsoft.com/office/drawing/2014/main" id="{4031022D-7D65-C9C5-F1D6-328FFB553A82}"/>
              </a:ext>
            </a:extLst>
          </p:cNvPr>
          <p:cNvCxnSpPr>
            <a:cxnSpLocks noChangeShapeType="1"/>
          </p:cNvCxnSpPr>
          <p:nvPr/>
        </p:nvCxnSpPr>
        <p:spPr bwMode="auto">
          <a:xfrm>
            <a:off x="-1" y="5517607"/>
            <a:ext cx="12188825" cy="0"/>
          </a:xfrm>
          <a:prstGeom prst="line">
            <a:avLst/>
          </a:prstGeom>
          <a:noFill/>
          <a:ln w="6350" algn="ctr">
            <a:solidFill>
              <a:schemeClr val="tx1"/>
            </a:solidFill>
            <a:miter lim="800000"/>
            <a:headEnd/>
            <a:tailEnd/>
          </a:ln>
          <a:extLst>
            <a:ext uri="{909E8E84-426E-40DD-AFC4-6F175D3DCCD1}">
              <a14:hiddenFill xmlns:a14="http://schemas.microsoft.com/office/drawing/2010/main">
                <a:noFill/>
              </a14:hiddenFill>
            </a:ext>
          </a:extLst>
        </p:spPr>
      </p:cxnSp>
      <p:sp>
        <p:nvSpPr>
          <p:cNvPr id="17413" name="TextBox 3">
            <a:extLst>
              <a:ext uri="{FF2B5EF4-FFF2-40B4-BE49-F238E27FC236}">
                <a16:creationId xmlns:a16="http://schemas.microsoft.com/office/drawing/2014/main" id="{D38881E4-7DF2-BA30-8352-10DCDD1C7C33}"/>
              </a:ext>
            </a:extLst>
          </p:cNvPr>
          <p:cNvSpPr txBox="1">
            <a:spLocks noChangeArrowheads="1"/>
          </p:cNvSpPr>
          <p:nvPr/>
        </p:nvSpPr>
        <p:spPr bwMode="auto">
          <a:xfrm>
            <a:off x="-1" y="231551"/>
            <a:ext cx="12188825" cy="3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en-US" altLang="en-US" sz="1866" dirty="0"/>
          </a:p>
        </p:txBody>
      </p:sp>
      <p:pic>
        <p:nvPicPr>
          <p:cNvPr id="17414" name="Picture 7" descr="Cover">
            <a:extLst>
              <a:ext uri="{FF2B5EF4-FFF2-40B4-BE49-F238E27FC236}">
                <a16:creationId xmlns:a16="http://schemas.microsoft.com/office/drawing/2014/main" id="{F09F5429-6E9B-B2BB-B350-15E2399006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380" b="90042"/>
          <a:stretch>
            <a:fillRect/>
          </a:stretch>
        </p:blipFill>
        <p:spPr bwMode="auto">
          <a:xfrm>
            <a:off x="7260617" y="1731844"/>
            <a:ext cx="4855854" cy="7787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5" name="TextBox 1">
            <a:extLst>
              <a:ext uri="{FF2B5EF4-FFF2-40B4-BE49-F238E27FC236}">
                <a16:creationId xmlns:a16="http://schemas.microsoft.com/office/drawing/2014/main" id="{F0FBAA03-8359-62BB-CCFB-46448D42F787}"/>
              </a:ext>
            </a:extLst>
          </p:cNvPr>
          <p:cNvSpPr txBox="1">
            <a:spLocks noChangeArrowheads="1"/>
          </p:cNvSpPr>
          <p:nvPr/>
        </p:nvSpPr>
        <p:spPr bwMode="auto">
          <a:xfrm>
            <a:off x="649013" y="1639634"/>
            <a:ext cx="6305077" cy="2143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66" b="1" i="1" dirty="0"/>
              <a:t>Clearance of HPV </a:t>
            </a:r>
            <a:r>
              <a:rPr lang="en-US" altLang="en-US" sz="2666" dirty="0"/>
              <a:t>infection, including infection with oncogenic types, is </a:t>
            </a:r>
            <a:r>
              <a:rPr lang="en-US" altLang="en-US" sz="2666" b="1" i="1" dirty="0"/>
              <a:t>slower in the glans/coronal sulcus </a:t>
            </a:r>
            <a:r>
              <a:rPr lang="en-US" altLang="en-US" sz="2666" dirty="0"/>
              <a:t>of the penis of uncircumcised men than circumcised men.</a:t>
            </a:r>
          </a:p>
        </p:txBody>
      </p:sp>
      <p:pic>
        <p:nvPicPr>
          <p:cNvPr id="2" name="Picture 7" descr="Cover">
            <a:extLst>
              <a:ext uri="{FF2B5EF4-FFF2-40B4-BE49-F238E27FC236}">
                <a16:creationId xmlns:a16="http://schemas.microsoft.com/office/drawing/2014/main" id="{507F539D-9896-BE97-9AE1-FE78B5D3BF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61" r="51379" b="51555"/>
          <a:stretch>
            <a:fillRect/>
          </a:stretch>
        </p:blipFill>
        <p:spPr bwMode="auto">
          <a:xfrm>
            <a:off x="7260617" y="2511296"/>
            <a:ext cx="4855854" cy="9059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75904B21-FAFE-316E-7494-A7EF49B689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34" t="48600" r="41667" b="19231"/>
          <a:stretch>
            <a:fillRect/>
          </a:stretch>
        </p:blipFill>
        <p:spPr bwMode="auto">
          <a:xfrm>
            <a:off x="0" y="768510"/>
            <a:ext cx="8532178" cy="312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6">
            <a:extLst>
              <a:ext uri="{FF2B5EF4-FFF2-40B4-BE49-F238E27FC236}">
                <a16:creationId xmlns:a16="http://schemas.microsoft.com/office/drawing/2014/main" id="{E6CEE05E-C97E-B85A-8F9D-4CE4CE517362}"/>
              </a:ext>
            </a:extLst>
          </p:cNvPr>
          <p:cNvPicPr>
            <a:picLocks noChangeAspect="1"/>
          </p:cNvPicPr>
          <p:nvPr/>
        </p:nvPicPr>
        <p:blipFill>
          <a:blip r:embed="rId3">
            <a:extLst>
              <a:ext uri="{28A0092B-C50C-407E-A947-70E740481C1C}">
                <a14:useLocalDpi xmlns:a14="http://schemas.microsoft.com/office/drawing/2010/main" val="0"/>
              </a:ext>
            </a:extLst>
          </a:blip>
          <a:srcRect l="25000" t="13077" r="60834" b="68462"/>
          <a:stretch>
            <a:fillRect/>
          </a:stretch>
        </p:blipFill>
        <p:spPr bwMode="auto">
          <a:xfrm>
            <a:off x="4415176" y="4097658"/>
            <a:ext cx="3677790" cy="25958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0" name="TextBox 8">
            <a:extLst>
              <a:ext uri="{FF2B5EF4-FFF2-40B4-BE49-F238E27FC236}">
                <a16:creationId xmlns:a16="http://schemas.microsoft.com/office/drawing/2014/main" id="{F51D5C48-7D67-AAE7-3C52-7020798DEEED}"/>
              </a:ext>
            </a:extLst>
          </p:cNvPr>
          <p:cNvSpPr txBox="1">
            <a:spLocks noChangeArrowheads="1"/>
          </p:cNvSpPr>
          <p:nvPr/>
        </p:nvSpPr>
        <p:spPr bwMode="auto">
          <a:xfrm>
            <a:off x="1066522" y="5739749"/>
            <a:ext cx="3453500" cy="9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dirty="0">
                <a:latin typeface="Source Sans Pro" panose="020B0503030403020204" pitchFamily="34" charset="0"/>
              </a:rPr>
              <a:t>NCCN Clinical Practice Guidelines in Oncology</a:t>
            </a:r>
            <a:r>
              <a:rPr lang="en-US" altLang="en-US" dirty="0">
                <a:latin typeface="Source Sans Pro" panose="020B0503030403020204" pitchFamily="34" charset="0"/>
              </a:rPr>
              <a:t>: </a:t>
            </a:r>
          </a:p>
          <a:p>
            <a:r>
              <a:rPr lang="en-US" altLang="en-US" dirty="0">
                <a:latin typeface="Source Sans Pro" panose="020B0503030403020204" pitchFamily="34" charset="0"/>
              </a:rPr>
              <a:t>Penile Cancer, Version 1.2013</a:t>
            </a:r>
          </a:p>
        </p:txBody>
      </p:sp>
      <p:sp>
        <p:nvSpPr>
          <p:cNvPr id="14341" name="TextBox 9">
            <a:extLst>
              <a:ext uri="{FF2B5EF4-FFF2-40B4-BE49-F238E27FC236}">
                <a16:creationId xmlns:a16="http://schemas.microsoft.com/office/drawing/2014/main" id="{0DA3D969-1352-B078-B253-A60F06CC8960}"/>
              </a:ext>
            </a:extLst>
          </p:cNvPr>
          <p:cNvSpPr txBox="1">
            <a:spLocks noChangeArrowheads="1"/>
          </p:cNvSpPr>
          <p:nvPr/>
        </p:nvSpPr>
        <p:spPr bwMode="auto">
          <a:xfrm>
            <a:off x="8627943" y="1704213"/>
            <a:ext cx="3288080" cy="8577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altLang="en-US" sz="2487" dirty="0"/>
              <a:t>Penile squamous cell </a:t>
            </a:r>
          </a:p>
          <a:p>
            <a:pPr algn="ctr"/>
            <a:r>
              <a:rPr lang="en-US" altLang="en-US" sz="2487" dirty="0"/>
              <a:t>carcinoma in situ</a:t>
            </a:r>
          </a:p>
        </p:txBody>
      </p:sp>
      <p:sp>
        <p:nvSpPr>
          <p:cNvPr id="14342" name="TextBox 10">
            <a:extLst>
              <a:ext uri="{FF2B5EF4-FFF2-40B4-BE49-F238E27FC236}">
                <a16:creationId xmlns:a16="http://schemas.microsoft.com/office/drawing/2014/main" id="{2C4ACEC9-D62F-9C75-E7BE-176B0BC888B8}"/>
              </a:ext>
            </a:extLst>
          </p:cNvPr>
          <p:cNvSpPr txBox="1">
            <a:spLocks noChangeArrowheads="1"/>
          </p:cNvSpPr>
          <p:nvPr/>
        </p:nvSpPr>
        <p:spPr bwMode="auto">
          <a:xfrm>
            <a:off x="8773774" y="3478136"/>
            <a:ext cx="2996419" cy="200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87" dirty="0"/>
              <a:t>This patient was treated with combo imiquimod and cryotherapy. </a:t>
            </a:r>
          </a:p>
          <a:p>
            <a:endParaRPr lang="en-US" altLang="en-US" sz="2487" dirty="0"/>
          </a:p>
        </p:txBody>
      </p:sp>
      <p:sp>
        <p:nvSpPr>
          <p:cNvPr id="3" name="TextBox 2">
            <a:extLst>
              <a:ext uri="{FF2B5EF4-FFF2-40B4-BE49-F238E27FC236}">
                <a16:creationId xmlns:a16="http://schemas.microsoft.com/office/drawing/2014/main" id="{CD3C3928-FCBE-EF24-9885-1952EB5A8372}"/>
              </a:ext>
            </a:extLst>
          </p:cNvPr>
          <p:cNvSpPr txBox="1"/>
          <p:nvPr/>
        </p:nvSpPr>
        <p:spPr>
          <a:xfrm>
            <a:off x="8977141" y="6611779"/>
            <a:ext cx="3758221" cy="246221"/>
          </a:xfrm>
          <a:prstGeom prst="rect">
            <a:avLst/>
          </a:prstGeom>
          <a:noFill/>
        </p:spPr>
        <p:txBody>
          <a:bodyPr>
            <a:spAutoFit/>
          </a:bodyPr>
          <a:lstStyle/>
          <a:p>
            <a:pPr>
              <a:defRPr/>
            </a:pPr>
            <a:r>
              <a:rPr lang="en-US" sz="1000" i="1" u="sng" dirty="0">
                <a:latin typeface="+mn-lt"/>
              </a:rPr>
              <a:t>JAAD Case Rep.</a:t>
            </a:r>
            <a:r>
              <a:rPr lang="en-US" sz="1000" i="1" dirty="0">
                <a:latin typeface="+mn-lt"/>
              </a:rPr>
              <a:t> </a:t>
            </a:r>
            <a:r>
              <a:rPr lang="en-US" sz="1000" dirty="0">
                <a:solidFill>
                  <a:srgbClr val="212121"/>
                </a:solidFill>
                <a:latin typeface="+mn-lt"/>
              </a:rPr>
              <a:t>2017 Nov; 3(6): 546–549.</a:t>
            </a:r>
            <a:endParaRPr lang="en-US" sz="10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603" y="963912"/>
            <a:ext cx="10794980" cy="648915"/>
          </a:xfrm>
        </p:spPr>
        <p:txBody>
          <a:bodyPr>
            <a:normAutofit fontScale="90000"/>
          </a:bodyPr>
          <a:lstStyle/>
          <a:p>
            <a:r>
              <a:rPr lang="en-US" dirty="0"/>
              <a:t>Penile </a:t>
            </a:r>
            <a:r>
              <a:rPr lang="en-US" altLang="en-US" sz="3600" dirty="0"/>
              <a:t>squamous cell carcinoma in situ</a:t>
            </a:r>
            <a:br>
              <a:rPr lang="en-US" altLang="en-US" sz="3600" dirty="0"/>
            </a:b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l="27820" t="21900"/>
          <a:stretch>
            <a:fillRect/>
          </a:stretch>
        </p:blipFill>
        <p:spPr>
          <a:xfrm>
            <a:off x="1392939" y="1784949"/>
            <a:ext cx="3169112" cy="4572000"/>
          </a:xfrm>
          <a:prstGeom prst="rect">
            <a:avLst/>
          </a:prstGeom>
        </p:spPr>
      </p:pic>
      <p:pic>
        <p:nvPicPr>
          <p:cNvPr id="3" name="Content Placeholder 3">
            <a:extLst>
              <a:ext uri="{FF2B5EF4-FFF2-40B4-BE49-F238E27FC236}">
                <a16:creationId xmlns:a16="http://schemas.microsoft.com/office/drawing/2014/main" id="{10EC142C-7971-FFB7-59C6-B82CAD29E00E}"/>
              </a:ext>
            </a:extLst>
          </p:cNvPr>
          <p:cNvPicPr>
            <a:picLocks noChangeAspect="1"/>
          </p:cNvPicPr>
          <p:nvPr/>
        </p:nvPicPr>
        <p:blipFill>
          <a:blip r:embed="rId3" cstate="print">
            <a:extLst>
              <a:ext uri="{28A0092B-C50C-407E-A947-70E740481C1C}">
                <a14:useLocalDpi xmlns:a14="http://schemas.microsoft.com/office/drawing/2010/main" val="0"/>
              </a:ext>
            </a:extLst>
          </a:blip>
          <a:srcRect l="29309" r="14442"/>
          <a:stretch>
            <a:fillRect/>
          </a:stretch>
        </p:blipFill>
        <p:spPr>
          <a:xfrm>
            <a:off x="5088367" y="1784949"/>
            <a:ext cx="3428999" cy="4572000"/>
          </a:xfrm>
          <a:prstGeom prst="rect">
            <a:avLst/>
          </a:prstGeom>
        </p:spPr>
      </p:pic>
    </p:spTree>
    <p:extLst>
      <p:ext uri="{BB962C8B-B14F-4D97-AF65-F5344CB8AC3E}">
        <p14:creationId xmlns:p14="http://schemas.microsoft.com/office/powerpoint/2010/main" val="97652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12,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5922" y="1807873"/>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633227" indent="-285750" algn="l">
              <a:buFont typeface="Arial" panose="020B0604020202020204" pitchFamily="34" charset="0"/>
              <a:buChar char="•"/>
            </a:pPr>
            <a:r>
              <a:rPr lang="en-US" sz="1800" b="0" i="0" dirty="0">
                <a:solidFill>
                  <a:srgbClr val="172B4D"/>
                </a:solidFill>
                <a:effectLst/>
              </a:rPr>
              <a:t>All planners, faculty, and others in control of educational content are required to disclose all their financial relationships with ineligible companies within the prior 24 months. An ineligible company is defined as one whose primary business is producing, marketing, selling, re-selling, or distributing healthcare products used by or on patients. Financial relationships are relevant if the educational content an individual can control is related to the business lines or products of the ineligible company.</a:t>
            </a:r>
          </a:p>
          <a:p>
            <a:pPr marL="633227" indent="-285750" algn="l">
              <a:buFont typeface="Arial" panose="020B0604020202020204" pitchFamily="34" charset="0"/>
              <a:buChar char="•"/>
            </a:pPr>
            <a:r>
              <a:rPr lang="en-US" sz="1800" b="0" i="0" dirty="0">
                <a:solidFill>
                  <a:srgbClr val="172B4D"/>
                </a:solidFill>
                <a:effectLst/>
              </a:rPr>
              <a:t>None of the planners, faculty, and others in control of educational content for this educational activity have relevant financial relationship(s) to disclose with ineligible companies.</a:t>
            </a:r>
          </a:p>
          <a:p>
            <a:pPr marL="633227" indent="-285750" algn="l">
              <a:buFont typeface="Arial" panose="020B0604020202020204" pitchFamily="34" charset="0"/>
              <a:buChar char="•"/>
            </a:pPr>
            <a:r>
              <a:rPr lang="en-US" sz="1800" b="0" i="0" dirty="0">
                <a:solidFill>
                  <a:srgbClr val="172B4D"/>
                </a:solidFill>
                <a:effectLst/>
              </a:rPr>
              <a:t>The material presented in this course represents information obtained from the scientific literature as well as the clinical experiences of the speakers. In some cases, the presentations might include discussion of investigational agents and/or off-label indications for various agents used in clinical practice. Speakers will inform the audience when they are discussing investigational and/or off-label uses.</a:t>
            </a:r>
          </a:p>
          <a:p>
            <a:pPr marL="633227" indent="-285750" algn="l">
              <a:buFont typeface="Arial" panose="020B0604020202020204" pitchFamily="34" charset="0"/>
              <a:buChar char="•"/>
            </a:pPr>
            <a:r>
              <a:rPr lang="en-US" sz="1800" b="0" i="0" dirty="0">
                <a:solidFill>
                  <a:srgbClr val="172B4D"/>
                </a:solidFill>
                <a:effectLst/>
              </a:rPr>
              <a:t>Disclosure of a relationship is not intended to suggest or condone commercial bias in any presentation, but it is made to provide participants with information that might be of potential importance to their evaluation of a presentation.</a:t>
            </a:r>
          </a:p>
          <a:p>
            <a:pPr marL="457120" indent="-304747" defTabSz="1218987">
              <a:spcBef>
                <a:spcPct val="20000"/>
              </a:spcBef>
              <a:spcAft>
                <a:spcPts val="0"/>
              </a:spcAft>
              <a:buClr>
                <a:srgbClr val="D6201A"/>
              </a:buClr>
              <a:buFont typeface="Wingdings" charset="2"/>
              <a:buChar char="§"/>
              <a:defRPr/>
            </a:pP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211156887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Shape 92" descr="IMG_6862.jpg">
            <a:extLst>
              <a:ext uri="{FF2B5EF4-FFF2-40B4-BE49-F238E27FC236}">
                <a16:creationId xmlns:a16="http://schemas.microsoft.com/office/drawing/2014/main" id="{0FE58DE3-75D0-2727-4C78-4EAEDCD7460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680" y="629380"/>
            <a:ext cx="4012155" cy="49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a:extLst>
              <a:ext uri="{FF2B5EF4-FFF2-40B4-BE49-F238E27FC236}">
                <a16:creationId xmlns:a16="http://schemas.microsoft.com/office/drawing/2014/main" id="{A0CC4B1A-0894-B1FF-EDD6-E28D1DBF76C3}"/>
              </a:ext>
            </a:extLst>
          </p:cNvPr>
          <p:cNvSpPr txBox="1">
            <a:spLocks noChangeArrowheads="1"/>
          </p:cNvSpPr>
          <p:nvPr/>
        </p:nvSpPr>
        <p:spPr bwMode="auto">
          <a:xfrm>
            <a:off x="101573" y="1405994"/>
            <a:ext cx="3250353" cy="37030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933" dirty="0">
                <a:solidFill>
                  <a:srgbClr val="000000"/>
                </a:solidFill>
                <a:latin typeface="Calibri" panose="020F0502020204030204" pitchFamily="34" charset="0"/>
                <a:cs typeface="Calibri" panose="020F0502020204030204" pitchFamily="34" charset="0"/>
                <a:sym typeface="Calibri" panose="020F0502020204030204" pitchFamily="34" charset="0"/>
              </a:rPr>
              <a:t>53yo HIV(+) with CD4 count 600's  &amp; a few month history of friable nodular exophytic penile plaque with surrounding verrucous change</a:t>
            </a:r>
            <a:endParaRPr lang="en-US" altLang="en-US" sz="2933" dirty="0"/>
          </a:p>
        </p:txBody>
      </p:sp>
      <p:sp>
        <p:nvSpPr>
          <p:cNvPr id="6" name="Text Box 5">
            <a:extLst>
              <a:ext uri="{FF2B5EF4-FFF2-40B4-BE49-F238E27FC236}">
                <a16:creationId xmlns:a16="http://schemas.microsoft.com/office/drawing/2014/main" id="{66EE85BE-5118-B719-2FB7-9FE53160DDE2}"/>
              </a:ext>
            </a:extLst>
          </p:cNvPr>
          <p:cNvSpPr txBox="1">
            <a:spLocks noChangeArrowheads="1"/>
          </p:cNvSpPr>
          <p:nvPr/>
        </p:nvSpPr>
        <p:spPr bwMode="auto">
          <a:xfrm>
            <a:off x="3859794" y="6247666"/>
            <a:ext cx="5180251" cy="492280"/>
          </a:xfrm>
          <a:prstGeom prst="rect">
            <a:avLst/>
          </a:prstGeom>
          <a:solidFill>
            <a:srgbClr val="FFFFCC"/>
          </a:solidFill>
          <a:ln w="9525">
            <a:solidFill>
              <a:schemeClr val="tx1"/>
            </a:solidFill>
            <a:miter lim="800000"/>
            <a:headEnd/>
            <a:tailEnd/>
          </a:ln>
        </p:spPr>
        <p:txBody>
          <a:bodyPr lIns="121887" tIns="60943" rIns="121887" bIns="60943">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2399" dirty="0">
                <a:latin typeface="Tahoma" panose="020B0604030504040204" pitchFamily="34" charset="0"/>
              </a:rPr>
              <a:t>Invasive Squamous Cell Carcinoma</a:t>
            </a:r>
          </a:p>
        </p:txBody>
      </p:sp>
      <p:sp>
        <p:nvSpPr>
          <p:cNvPr id="15365" name="TextBox 6">
            <a:extLst>
              <a:ext uri="{FF2B5EF4-FFF2-40B4-BE49-F238E27FC236}">
                <a16:creationId xmlns:a16="http://schemas.microsoft.com/office/drawing/2014/main" id="{C7E45A74-B865-52F0-3D9D-7371647E9E5C}"/>
              </a:ext>
            </a:extLst>
          </p:cNvPr>
          <p:cNvSpPr txBox="1">
            <a:spLocks noChangeArrowheads="1"/>
          </p:cNvSpPr>
          <p:nvPr/>
        </p:nvSpPr>
        <p:spPr bwMode="auto">
          <a:xfrm>
            <a:off x="101573" y="5155750"/>
            <a:ext cx="3326533" cy="42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066" dirty="0"/>
              <a:t>Botswana-UPenn Partnership in conjunction with </a:t>
            </a:r>
          </a:p>
          <a:p>
            <a:pPr eaLnBrk="1" hangingPunct="1">
              <a:spcBef>
                <a:spcPct val="0"/>
              </a:spcBef>
              <a:buClrTx/>
              <a:buSzTx/>
              <a:buFontTx/>
              <a:buNone/>
            </a:pPr>
            <a:r>
              <a:rPr lang="en-US" altLang="en-US" sz="1066" dirty="0"/>
              <a:t>MoH Dermatology Clinics, Dr. Tori Williams  </a:t>
            </a:r>
          </a:p>
        </p:txBody>
      </p:sp>
      <p:pic>
        <p:nvPicPr>
          <p:cNvPr id="7" name="Picture 4" descr="mendez, pedro 009792912 (2)">
            <a:extLst>
              <a:ext uri="{FF2B5EF4-FFF2-40B4-BE49-F238E27FC236}">
                <a16:creationId xmlns:a16="http://schemas.microsoft.com/office/drawing/2014/main" id="{C9C0DD9C-50B9-6DC1-6661-BC177A154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31" t="6509" b="6509"/>
          <a:stretch>
            <a:fillRect/>
          </a:stretch>
        </p:blipFill>
        <p:spPr bwMode="auto">
          <a:xfrm>
            <a:off x="7632829" y="549410"/>
            <a:ext cx="3899369" cy="26150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7" name="Shape 101">
            <a:extLst>
              <a:ext uri="{FF2B5EF4-FFF2-40B4-BE49-F238E27FC236}">
                <a16:creationId xmlns:a16="http://schemas.microsoft.com/office/drawing/2014/main" id="{41779E77-D248-0135-EA00-663759E27F3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4391" y="8203849"/>
            <a:ext cx="4259741" cy="410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hape 101">
            <a:extLst>
              <a:ext uri="{FF2B5EF4-FFF2-40B4-BE49-F238E27FC236}">
                <a16:creationId xmlns:a16="http://schemas.microsoft.com/office/drawing/2014/main" id="{26F48301-9FFE-9683-C9C1-1E3E65E1B70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3698" t="12859" b="34079"/>
          <a:stretch>
            <a:fillRect/>
          </a:stretch>
        </p:blipFill>
        <p:spPr bwMode="auto">
          <a:xfrm>
            <a:off x="7704775" y="3240303"/>
            <a:ext cx="3827423" cy="237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22B9E-9465-FFA7-FCD7-5DE3AC65B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FD549-C467-AF8E-F430-EDFA5B793CB0}"/>
              </a:ext>
            </a:extLst>
          </p:cNvPr>
          <p:cNvSpPr>
            <a:spLocks noGrp="1"/>
          </p:cNvSpPr>
          <p:nvPr>
            <p:ph type="title"/>
          </p:nvPr>
        </p:nvSpPr>
        <p:spPr>
          <a:xfrm>
            <a:off x="3694764" y="2484404"/>
            <a:ext cx="5244759" cy="648915"/>
          </a:xfrm>
        </p:spPr>
        <p:txBody>
          <a:bodyPr vert="horz" lIns="91440" tIns="45720" rIns="91440" bIns="45720" rtlCol="0" anchor="t">
            <a:noAutofit/>
          </a:bodyPr>
          <a:lstStyle/>
          <a:p>
            <a:pPr algn="ctr"/>
            <a:r>
              <a:rPr lang="en-US" sz="3450" b="1" dirty="0">
                <a:cs typeface="Arial"/>
              </a:rPr>
              <a:t>HPV-related </a:t>
            </a:r>
            <a:br>
              <a:rPr lang="en-US" sz="3450" b="1" dirty="0"/>
            </a:br>
            <a:r>
              <a:rPr lang="en-US" sz="3450" b="1" dirty="0">
                <a:cs typeface="Arial"/>
              </a:rPr>
              <a:t>Vulvar Malignancy</a:t>
            </a:r>
            <a:br>
              <a:rPr lang="en-US" sz="3450" b="1" dirty="0"/>
            </a:br>
            <a:endParaRPr lang="en-US" sz="3450" b="1" dirty="0"/>
          </a:p>
        </p:txBody>
      </p:sp>
    </p:spTree>
    <p:extLst>
      <p:ext uri="{BB962C8B-B14F-4D97-AF65-F5344CB8AC3E}">
        <p14:creationId xmlns:p14="http://schemas.microsoft.com/office/powerpoint/2010/main" val="1852682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7B87E644-228C-D776-33E6-E8009736EA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044" y="893"/>
            <a:ext cx="7933317" cy="12527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3" name="Content Placeholder 2">
            <a:extLst>
              <a:ext uri="{FF2B5EF4-FFF2-40B4-BE49-F238E27FC236}">
                <a16:creationId xmlns:a16="http://schemas.microsoft.com/office/drawing/2014/main" id="{801D77A9-687D-85AB-729E-8EF7F3E7A483}"/>
              </a:ext>
            </a:extLst>
          </p:cNvPr>
          <p:cNvSpPr>
            <a:spLocks noGrp="1"/>
          </p:cNvSpPr>
          <p:nvPr>
            <p:ph idx="1"/>
          </p:nvPr>
        </p:nvSpPr>
        <p:spPr>
          <a:xfrm>
            <a:off x="203146" y="4954720"/>
            <a:ext cx="11376237" cy="1015735"/>
          </a:xfrm>
          <a:ln>
            <a:solidFill>
              <a:schemeClr val="tx1"/>
            </a:solidFill>
            <a:miter lim="800000"/>
            <a:headEnd/>
            <a:tailEnd/>
          </a:ln>
        </p:spPr>
        <p:txBody>
          <a:bodyPr/>
          <a:lstStyle/>
          <a:p>
            <a:pPr algn="ctr"/>
            <a:r>
              <a:rPr lang="en-US" altLang="en-US" sz="2666" dirty="0"/>
              <a:t>Women with </a:t>
            </a:r>
            <a:r>
              <a:rPr lang="en-US" altLang="en-US" sz="2666" b="1" i="1" dirty="0"/>
              <a:t>cervical HPV16 infection </a:t>
            </a:r>
            <a:r>
              <a:rPr lang="en-US" altLang="en-US" sz="2666" dirty="0"/>
              <a:t>had increased risk of </a:t>
            </a:r>
            <a:r>
              <a:rPr lang="en-US" altLang="en-US" sz="2666" b="1" i="1" dirty="0"/>
              <a:t>VIN2+ (a)</a:t>
            </a:r>
            <a:r>
              <a:rPr lang="it-IT" altLang="en-US" sz="2666" b="1" i="1" dirty="0"/>
              <a:t>, VaIN2+ (b) and AIN2+ (c)</a:t>
            </a:r>
            <a:r>
              <a:rPr lang="it-IT" altLang="en-US" sz="2666" dirty="0"/>
              <a:t> compared </a:t>
            </a:r>
            <a:r>
              <a:rPr lang="en-US" altLang="en-US" sz="2666" dirty="0"/>
              <a:t>with hrHPV neg women. </a:t>
            </a:r>
          </a:p>
        </p:txBody>
      </p:sp>
      <p:sp>
        <p:nvSpPr>
          <p:cNvPr id="40964" name="TextBox 4">
            <a:extLst>
              <a:ext uri="{FF2B5EF4-FFF2-40B4-BE49-F238E27FC236}">
                <a16:creationId xmlns:a16="http://schemas.microsoft.com/office/drawing/2014/main" id="{49A11F80-4212-9E9E-5C81-92A2BB795EEC}"/>
              </a:ext>
            </a:extLst>
          </p:cNvPr>
          <p:cNvSpPr txBox="1">
            <a:spLocks noChangeArrowheads="1"/>
          </p:cNvSpPr>
          <p:nvPr/>
        </p:nvSpPr>
        <p:spPr bwMode="auto">
          <a:xfrm>
            <a:off x="9547912" y="6516414"/>
            <a:ext cx="2539339"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1333" i="1" dirty="0"/>
              <a:t>Gynecol Oncol</a:t>
            </a:r>
            <a:r>
              <a:rPr lang="en-US" altLang="en-US" sz="1333" dirty="0"/>
              <a:t>. 2020 Jan 30.</a:t>
            </a:r>
          </a:p>
        </p:txBody>
      </p:sp>
      <p:pic>
        <p:nvPicPr>
          <p:cNvPr id="40965" name="Picture 6">
            <a:extLst>
              <a:ext uri="{FF2B5EF4-FFF2-40B4-BE49-F238E27FC236}">
                <a16:creationId xmlns:a16="http://schemas.microsoft.com/office/drawing/2014/main" id="{306E98DF-F484-87C8-3A1B-A1DBAC412F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147" y="1501220"/>
            <a:ext cx="7793654" cy="339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a:extLst>
              <a:ext uri="{FF2B5EF4-FFF2-40B4-BE49-F238E27FC236}">
                <a16:creationId xmlns:a16="http://schemas.microsoft.com/office/drawing/2014/main" id="{EC800AED-DBE0-33A3-58A3-266A14E250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18015" y="1556239"/>
            <a:ext cx="3961368" cy="325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00B7F76-1DF4-99BD-9D3C-793A00D5A384}"/>
              </a:ext>
            </a:extLst>
          </p:cNvPr>
          <p:cNvSpPr txBox="1"/>
          <p:nvPr/>
        </p:nvSpPr>
        <p:spPr>
          <a:xfrm>
            <a:off x="1424147" y="1300188"/>
            <a:ext cx="1872629" cy="400110"/>
          </a:xfrm>
          <a:prstGeom prst="rect">
            <a:avLst/>
          </a:prstGeom>
          <a:solidFill>
            <a:schemeClr val="accent3">
              <a:lumMod val="20000"/>
              <a:lumOff val="80000"/>
            </a:schemeClr>
          </a:solidFill>
        </p:spPr>
        <p:txBody>
          <a:bodyPr wrap="none">
            <a:spAutoFit/>
          </a:bodyPr>
          <a:lstStyle/>
          <a:p>
            <a:pPr>
              <a:defRPr/>
            </a:pPr>
            <a:r>
              <a:rPr lang="en-US" sz="2000" dirty="0"/>
              <a:t>Vulvar (VIN2+)</a:t>
            </a:r>
          </a:p>
        </p:txBody>
      </p:sp>
      <p:sp>
        <p:nvSpPr>
          <p:cNvPr id="8" name="TextBox 7">
            <a:extLst>
              <a:ext uri="{FF2B5EF4-FFF2-40B4-BE49-F238E27FC236}">
                <a16:creationId xmlns:a16="http://schemas.microsoft.com/office/drawing/2014/main" id="{78A83ED7-B1D7-8448-A829-3F15D9B56E64}"/>
              </a:ext>
            </a:extLst>
          </p:cNvPr>
          <p:cNvSpPr txBox="1"/>
          <p:nvPr/>
        </p:nvSpPr>
        <p:spPr>
          <a:xfrm>
            <a:off x="5017311" y="1300188"/>
            <a:ext cx="2132315" cy="400110"/>
          </a:xfrm>
          <a:prstGeom prst="rect">
            <a:avLst/>
          </a:prstGeom>
          <a:solidFill>
            <a:schemeClr val="accent3">
              <a:lumMod val="20000"/>
              <a:lumOff val="80000"/>
            </a:schemeClr>
          </a:solidFill>
        </p:spPr>
        <p:txBody>
          <a:bodyPr wrap="none">
            <a:spAutoFit/>
          </a:bodyPr>
          <a:lstStyle/>
          <a:p>
            <a:pPr>
              <a:defRPr/>
            </a:pPr>
            <a:r>
              <a:rPr lang="en-US" sz="2000" dirty="0"/>
              <a:t>Vaginal (ValN2+)</a:t>
            </a:r>
          </a:p>
        </p:txBody>
      </p:sp>
      <p:sp>
        <p:nvSpPr>
          <p:cNvPr id="9" name="TextBox 8">
            <a:extLst>
              <a:ext uri="{FF2B5EF4-FFF2-40B4-BE49-F238E27FC236}">
                <a16:creationId xmlns:a16="http://schemas.microsoft.com/office/drawing/2014/main" id="{4EF456DB-1F54-A37F-7892-47DB5FD10FED}"/>
              </a:ext>
            </a:extLst>
          </p:cNvPr>
          <p:cNvSpPr txBox="1"/>
          <p:nvPr/>
        </p:nvSpPr>
        <p:spPr>
          <a:xfrm>
            <a:off x="8879221" y="1327698"/>
            <a:ext cx="1659429" cy="400110"/>
          </a:xfrm>
          <a:prstGeom prst="rect">
            <a:avLst/>
          </a:prstGeom>
          <a:solidFill>
            <a:schemeClr val="accent3">
              <a:lumMod val="20000"/>
              <a:lumOff val="80000"/>
            </a:schemeClr>
          </a:solidFill>
        </p:spPr>
        <p:txBody>
          <a:bodyPr wrap="none">
            <a:spAutoFit/>
          </a:bodyPr>
          <a:lstStyle/>
          <a:p>
            <a:pPr>
              <a:defRPr/>
            </a:pPr>
            <a:r>
              <a:rPr lang="en-US" sz="2000" dirty="0"/>
              <a:t>Anal (AIN2+)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Shape 60">
            <a:extLst>
              <a:ext uri="{FF2B5EF4-FFF2-40B4-BE49-F238E27FC236}">
                <a16:creationId xmlns:a16="http://schemas.microsoft.com/office/drawing/2014/main" id="{B2C13034-A2DE-74DD-F0C7-ED050BFF452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124" y="767255"/>
            <a:ext cx="3808679" cy="504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2">
            <a:extLst>
              <a:ext uri="{FF2B5EF4-FFF2-40B4-BE49-F238E27FC236}">
                <a16:creationId xmlns:a16="http://schemas.microsoft.com/office/drawing/2014/main" id="{93D47A07-3000-E951-812A-299767C36571}"/>
              </a:ext>
            </a:extLst>
          </p:cNvPr>
          <p:cNvSpPr txBox="1">
            <a:spLocks noChangeArrowheads="1"/>
          </p:cNvSpPr>
          <p:nvPr/>
        </p:nvSpPr>
        <p:spPr bwMode="auto">
          <a:xfrm>
            <a:off x="528967" y="1569068"/>
            <a:ext cx="3351927" cy="25539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199" dirty="0"/>
              <a:t>41 yo female HIV + (CD4 952) with large verrucous macerated plaque</a:t>
            </a:r>
          </a:p>
        </p:txBody>
      </p:sp>
      <p:sp>
        <p:nvSpPr>
          <p:cNvPr id="4" name="Text Box 5">
            <a:extLst>
              <a:ext uri="{FF2B5EF4-FFF2-40B4-BE49-F238E27FC236}">
                <a16:creationId xmlns:a16="http://schemas.microsoft.com/office/drawing/2014/main" id="{503A5CB7-2F28-2C60-A5BE-659629734CA1}"/>
              </a:ext>
            </a:extLst>
          </p:cNvPr>
          <p:cNvSpPr txBox="1">
            <a:spLocks noChangeArrowheads="1"/>
          </p:cNvSpPr>
          <p:nvPr/>
        </p:nvSpPr>
        <p:spPr bwMode="auto">
          <a:xfrm>
            <a:off x="8446253" y="4029796"/>
            <a:ext cx="3458792" cy="492280"/>
          </a:xfrm>
          <a:prstGeom prst="rect">
            <a:avLst/>
          </a:prstGeom>
          <a:solidFill>
            <a:srgbClr val="FFFFCC"/>
          </a:solidFill>
          <a:ln w="9525">
            <a:solidFill>
              <a:schemeClr val="tx1"/>
            </a:solidFill>
            <a:miter lim="800000"/>
            <a:headEnd/>
            <a:tailEnd/>
          </a:ln>
        </p:spPr>
        <p:txBody>
          <a:bodyPr wrap="square" lIns="121887" tIns="60943" rIns="121887" bIns="60943">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2399" dirty="0">
                <a:latin typeface="Tahoma" panose="020B0604030504040204" pitchFamily="34" charset="0"/>
              </a:rPr>
              <a:t>SCCIS and SCC</a:t>
            </a:r>
          </a:p>
        </p:txBody>
      </p:sp>
      <p:sp>
        <p:nvSpPr>
          <p:cNvPr id="22533" name="TextBox 4">
            <a:extLst>
              <a:ext uri="{FF2B5EF4-FFF2-40B4-BE49-F238E27FC236}">
                <a16:creationId xmlns:a16="http://schemas.microsoft.com/office/drawing/2014/main" id="{332F0163-C1C8-1874-4C24-4B58BFBF67F4}"/>
              </a:ext>
            </a:extLst>
          </p:cNvPr>
          <p:cNvSpPr txBox="1">
            <a:spLocks noChangeArrowheads="1"/>
          </p:cNvSpPr>
          <p:nvPr/>
        </p:nvSpPr>
        <p:spPr bwMode="auto">
          <a:xfrm>
            <a:off x="203147" y="6433884"/>
            <a:ext cx="5891265" cy="25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066" dirty="0"/>
              <a:t>Botswana-UPenn Partnership in conjunction with MoH Dermatology Clinics, Dr. Tori Williams  </a:t>
            </a:r>
          </a:p>
        </p:txBody>
      </p:sp>
      <p:cxnSp>
        <p:nvCxnSpPr>
          <p:cNvPr id="3" name="Straight Arrow Connector 2">
            <a:extLst>
              <a:ext uri="{FF2B5EF4-FFF2-40B4-BE49-F238E27FC236}">
                <a16:creationId xmlns:a16="http://schemas.microsoft.com/office/drawing/2014/main" id="{B6A0C841-A080-9605-034D-9DED1C888843}"/>
              </a:ext>
            </a:extLst>
          </p:cNvPr>
          <p:cNvCxnSpPr/>
          <p:nvPr/>
        </p:nvCxnSpPr>
        <p:spPr>
          <a:xfrm flipH="1">
            <a:off x="6926317" y="4393324"/>
            <a:ext cx="2175642" cy="46245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730B361E-66A5-76E2-AF59-C55FA8D1A5B3}"/>
              </a:ext>
            </a:extLst>
          </p:cNvPr>
          <p:cNvCxnSpPr/>
          <p:nvPr/>
        </p:nvCxnSpPr>
        <p:spPr>
          <a:xfrm flipH="1" flipV="1">
            <a:off x="6674069" y="2942897"/>
            <a:ext cx="4078014" cy="10868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558" name="TextBox 1">
            <a:extLst>
              <a:ext uri="{FF2B5EF4-FFF2-40B4-BE49-F238E27FC236}">
                <a16:creationId xmlns:a16="http://schemas.microsoft.com/office/drawing/2014/main" id="{545D94D7-09CA-7E14-FC79-241A145FF8F3}"/>
              </a:ext>
            </a:extLst>
          </p:cNvPr>
          <p:cNvSpPr txBox="1">
            <a:spLocks noChangeArrowheads="1"/>
          </p:cNvSpPr>
          <p:nvPr/>
        </p:nvSpPr>
        <p:spPr bwMode="auto">
          <a:xfrm>
            <a:off x="203147" y="4217164"/>
            <a:ext cx="3839451" cy="19389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altLang="en-US" sz="2400" dirty="0">
                <a:latin typeface="Calibri" panose="020F0502020204030204" pitchFamily="34" charset="0"/>
                <a:cs typeface="Calibri" panose="020F0502020204030204" pitchFamily="34" charset="0"/>
              </a:rPr>
              <a:t>Currently, NCCN does </a:t>
            </a:r>
          </a:p>
          <a:p>
            <a:pPr algn="ctr"/>
            <a:r>
              <a:rPr lang="en-US" altLang="en-US" sz="2400" dirty="0">
                <a:latin typeface="Calibri" panose="020F0502020204030204" pitchFamily="34" charset="0"/>
                <a:cs typeface="Calibri" panose="020F0502020204030204" pitchFamily="34" charset="0"/>
              </a:rPr>
              <a:t>not include Tis (in situ) in the treatment guidelines like they do for in situ penile cancer.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2EA25-5F0F-D648-786E-D30CDCF9E8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10B02-F18E-F25D-CDBB-1AB3EF39D813}"/>
              </a:ext>
            </a:extLst>
          </p:cNvPr>
          <p:cNvSpPr>
            <a:spLocks noGrp="1"/>
          </p:cNvSpPr>
          <p:nvPr>
            <p:ph type="title"/>
          </p:nvPr>
        </p:nvSpPr>
        <p:spPr>
          <a:xfrm>
            <a:off x="4123241" y="3104542"/>
            <a:ext cx="3822579" cy="648915"/>
          </a:xfrm>
        </p:spPr>
        <p:txBody>
          <a:bodyPr vert="horz" lIns="91440" tIns="45720" rIns="91440" bIns="45720" rtlCol="0" anchor="t">
            <a:noAutofit/>
          </a:bodyPr>
          <a:lstStyle/>
          <a:p>
            <a:pPr algn="ctr"/>
            <a:r>
              <a:rPr lang="en-US" sz="3450" b="1" dirty="0">
                <a:cs typeface="Arial"/>
              </a:rPr>
              <a:t>HPV-related </a:t>
            </a:r>
            <a:br>
              <a:rPr lang="en-US" sz="3450" b="1" dirty="0"/>
            </a:br>
            <a:r>
              <a:rPr lang="en-US" sz="3450" b="1" dirty="0">
                <a:cs typeface="Arial"/>
              </a:rPr>
              <a:t>Anal Malignancy</a:t>
            </a:r>
            <a:br>
              <a:rPr lang="en-US" sz="3450" b="1" dirty="0"/>
            </a:br>
            <a:endParaRPr lang="en-US" dirty="0"/>
          </a:p>
        </p:txBody>
      </p:sp>
    </p:spTree>
    <p:extLst>
      <p:ext uri="{BB962C8B-B14F-4D97-AF65-F5344CB8AC3E}">
        <p14:creationId xmlns:p14="http://schemas.microsoft.com/office/powerpoint/2010/main" val="2322296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Content Placeholder 4">
            <a:extLst>
              <a:ext uri="{FF2B5EF4-FFF2-40B4-BE49-F238E27FC236}">
                <a16:creationId xmlns:a16="http://schemas.microsoft.com/office/drawing/2014/main" id="{D15E7E80-00A4-D73D-F1C2-F7FF912E2F21}"/>
              </a:ext>
            </a:extLst>
          </p:cNvPr>
          <p:cNvSpPr>
            <a:spLocks noGrp="1"/>
          </p:cNvSpPr>
          <p:nvPr>
            <p:ph idx="1"/>
          </p:nvPr>
        </p:nvSpPr>
        <p:spPr>
          <a:xfrm>
            <a:off x="998324" y="2297649"/>
            <a:ext cx="10969943" cy="2873439"/>
          </a:xfrm>
          <a:ln>
            <a:solidFill>
              <a:schemeClr val="tx1"/>
            </a:solidFill>
            <a:miter lim="800000"/>
            <a:headEnd/>
            <a:tailEnd/>
          </a:ln>
        </p:spPr>
        <p:txBody>
          <a:bodyPr lIns="91440" tIns="45720" rIns="91440" bIns="45720" anchor="t"/>
          <a:lstStyle/>
          <a:p>
            <a:pPr>
              <a:defRPr/>
            </a:pPr>
            <a:r>
              <a:rPr lang="en-US" altLang="en-US" sz="3150" b="1" i="1">
                <a:solidFill>
                  <a:schemeClr val="tx1"/>
                </a:solidFill>
                <a:cs typeface="Arial"/>
              </a:rPr>
              <a:t>HIV+ Men who have sex w </a:t>
            </a:r>
            <a:r>
              <a:rPr lang="en-US" altLang="en-US" sz="3150" b="1" i="1" err="1">
                <a:solidFill>
                  <a:schemeClr val="tx1"/>
                </a:solidFill>
                <a:cs typeface="Arial"/>
              </a:rPr>
              <a:t>men</a:t>
            </a:r>
            <a:r>
              <a:rPr lang="en-US" altLang="en-US" sz="3150" b="1" i="1" dirty="0" err="1">
                <a:solidFill>
                  <a:schemeClr val="tx1"/>
                </a:solidFill>
                <a:cs typeface="Arial"/>
              </a:rPr>
              <a:t> </a:t>
            </a:r>
            <a:r>
              <a:rPr lang="en-US" altLang="en-US" sz="3150" dirty="0" err="1">
                <a:solidFill>
                  <a:schemeClr val="tx1"/>
                </a:solidFill>
                <a:cs typeface="Arial"/>
              </a:rPr>
              <a:t>(</a:t>
            </a:r>
            <a:r>
              <a:rPr lang="en-US" altLang="en-US" sz="3150" dirty="0">
                <a:solidFill>
                  <a:schemeClr val="tx1"/>
                </a:solidFill>
                <a:cs typeface="Arial"/>
              </a:rPr>
              <a:t>vs HIV (-) MSM)</a:t>
            </a:r>
          </a:p>
          <a:p>
            <a:pPr marL="457200" indent="-457200">
              <a:buFont typeface="Arial" panose="020B0604020202020204" pitchFamily="34" charset="0"/>
              <a:buChar char="•"/>
              <a:defRPr/>
            </a:pPr>
            <a:r>
              <a:rPr lang="en-US" altLang="en-US" sz="2900" dirty="0">
                <a:solidFill>
                  <a:schemeClr val="tx1"/>
                </a:solidFill>
                <a:cs typeface="Arial"/>
              </a:rPr>
              <a:t>Anal HPV is nearly ubiquitous (</a:t>
            </a:r>
            <a:r>
              <a:rPr lang="en-US" altLang="en-US" sz="2900" b="1" dirty="0">
                <a:solidFill>
                  <a:schemeClr val="tx1"/>
                </a:solidFill>
                <a:cs typeface="Arial"/>
              </a:rPr>
              <a:t>93%</a:t>
            </a:r>
            <a:r>
              <a:rPr lang="en-US" altLang="en-US" sz="2900" dirty="0">
                <a:solidFill>
                  <a:schemeClr val="tx1"/>
                </a:solidFill>
                <a:cs typeface="Arial"/>
              </a:rPr>
              <a:t>) </a:t>
            </a:r>
          </a:p>
          <a:p>
            <a:pPr marL="457200" indent="-457200">
              <a:buFont typeface="Arial" panose="020B0604020202020204" pitchFamily="34" charset="0"/>
              <a:buChar char="•"/>
              <a:defRPr/>
            </a:pPr>
            <a:r>
              <a:rPr lang="en-US" altLang="en-US" sz="3199" dirty="0">
                <a:solidFill>
                  <a:schemeClr val="tx1"/>
                </a:solidFill>
              </a:rPr>
              <a:t>High-risk HPV prevalence (</a:t>
            </a:r>
            <a:r>
              <a:rPr lang="en-US" altLang="en-US" sz="3199" b="1" dirty="0">
                <a:solidFill>
                  <a:schemeClr val="tx1"/>
                </a:solidFill>
              </a:rPr>
              <a:t>74%</a:t>
            </a:r>
            <a:r>
              <a:rPr lang="en-US" altLang="en-US" sz="3199" dirty="0">
                <a:solidFill>
                  <a:schemeClr val="tx1"/>
                </a:solidFill>
              </a:rPr>
              <a:t> vs 37%)</a:t>
            </a:r>
          </a:p>
          <a:p>
            <a:pPr marL="457200" indent="-457200">
              <a:buFont typeface="Arial" panose="020B0604020202020204" pitchFamily="34" charset="0"/>
              <a:buChar char="•"/>
              <a:defRPr/>
            </a:pPr>
            <a:r>
              <a:rPr lang="en-US" altLang="en-US" sz="3199" dirty="0">
                <a:solidFill>
                  <a:schemeClr val="tx1"/>
                </a:solidFill>
              </a:rPr>
              <a:t>Anal cancer incidence (</a:t>
            </a:r>
            <a:r>
              <a:rPr lang="en-US" altLang="en-US" sz="3199" b="1" dirty="0">
                <a:solidFill>
                  <a:schemeClr val="tx1"/>
                </a:solidFill>
              </a:rPr>
              <a:t>45.9</a:t>
            </a:r>
            <a:r>
              <a:rPr lang="en-US" altLang="en-US" sz="3199" dirty="0">
                <a:solidFill>
                  <a:schemeClr val="tx1"/>
                </a:solidFill>
              </a:rPr>
              <a:t> vs 5 cases/100 000 PY)</a:t>
            </a:r>
          </a:p>
          <a:p>
            <a:pPr>
              <a:defRPr/>
            </a:pPr>
            <a:endParaRPr lang="en-US" altLang="en-US" sz="3200" b="1" i="1" dirty="0">
              <a:solidFill>
                <a:schemeClr val="tx1"/>
              </a:solidFill>
            </a:endParaRPr>
          </a:p>
          <a:p>
            <a:pPr>
              <a:defRPr/>
            </a:pPr>
            <a:r>
              <a:rPr lang="en-US" altLang="en-US" sz="2800" b="1" i="1" dirty="0">
                <a:solidFill>
                  <a:schemeClr val="tx1"/>
                </a:solidFill>
                <a:cs typeface="Arial"/>
              </a:rPr>
              <a:t>Rates of anal HSIL </a:t>
            </a:r>
            <a:r>
              <a:rPr lang="en-US" altLang="en-US" sz="2800" dirty="0">
                <a:solidFill>
                  <a:schemeClr val="tx1"/>
                </a:solidFill>
                <a:cs typeface="Arial"/>
              </a:rPr>
              <a:t>in HIV infected TGW are at least as high as in HIV-infected men who have sex </a:t>
            </a:r>
            <a:r>
              <a:rPr lang="en-US" altLang="en-US" sz="2800">
                <a:solidFill>
                  <a:schemeClr val="tx1"/>
                </a:solidFill>
                <a:cs typeface="Arial"/>
              </a:rPr>
              <a:t>with men</a:t>
            </a:r>
            <a:endParaRPr lang="en-US" altLang="en-US" sz="2800">
              <a:solidFill>
                <a:schemeClr val="tx1"/>
              </a:solidFill>
            </a:endParaRPr>
          </a:p>
          <a:p>
            <a:pPr>
              <a:defRPr/>
            </a:pPr>
            <a:endParaRPr lang="en-US" altLang="en-US" sz="2933" b="1" i="1" dirty="0">
              <a:solidFill>
                <a:schemeClr val="tx1"/>
              </a:solidFill>
            </a:endParaRPr>
          </a:p>
          <a:p>
            <a:pPr lvl="1">
              <a:spcBef>
                <a:spcPct val="0"/>
              </a:spcBef>
              <a:defRPr/>
            </a:pPr>
            <a:endParaRPr lang="en-US" altLang="en-US" sz="2133" dirty="0"/>
          </a:p>
        </p:txBody>
      </p:sp>
      <p:pic>
        <p:nvPicPr>
          <p:cNvPr id="32771" name="Picture 1">
            <a:extLst>
              <a:ext uri="{FF2B5EF4-FFF2-40B4-BE49-F238E27FC236}">
                <a16:creationId xmlns:a16="http://schemas.microsoft.com/office/drawing/2014/main" id="{48E6764E-BF11-9D6C-8D34-F056E94E71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1470" y="893"/>
            <a:ext cx="7897343" cy="210976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2">
            <a:extLst>
              <a:ext uri="{FF2B5EF4-FFF2-40B4-BE49-F238E27FC236}">
                <a16:creationId xmlns:a16="http://schemas.microsoft.com/office/drawing/2014/main" id="{8AB409EB-4306-816D-4C44-BCBDEC6359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0045" y="6546039"/>
            <a:ext cx="3148780" cy="31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C18AC3F5-7C94-E6B9-AEEC-3F5A3E62E1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751" y="6546039"/>
            <a:ext cx="23622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797060C3-7DDF-284D-59EB-8941859266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3731" y="6544111"/>
            <a:ext cx="4173608" cy="20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C8045024-638F-0A95-D3BE-AE6D84F76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177" y="381794"/>
            <a:ext cx="9382856" cy="20907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a:extLst>
              <a:ext uri="{FF2B5EF4-FFF2-40B4-BE49-F238E27FC236}">
                <a16:creationId xmlns:a16="http://schemas.microsoft.com/office/drawing/2014/main" id="{32276902-0437-5D59-F6E4-26CC90678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724" y="2514839"/>
            <a:ext cx="3093761" cy="20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Content Placeholder 2">
            <a:extLst>
              <a:ext uri="{FF2B5EF4-FFF2-40B4-BE49-F238E27FC236}">
                <a16:creationId xmlns:a16="http://schemas.microsoft.com/office/drawing/2014/main" id="{0FEA72D6-C797-78C1-43CD-D992B2DAF18A}"/>
              </a:ext>
            </a:extLst>
          </p:cNvPr>
          <p:cNvSpPr>
            <a:spLocks noGrp="1"/>
          </p:cNvSpPr>
          <p:nvPr>
            <p:ph idx="1"/>
          </p:nvPr>
        </p:nvSpPr>
        <p:spPr>
          <a:xfrm>
            <a:off x="812588" y="2921133"/>
            <a:ext cx="4367662" cy="2865220"/>
          </a:xfrm>
          <a:ln>
            <a:solidFill>
              <a:schemeClr val="tx1"/>
            </a:solidFill>
            <a:miter lim="800000"/>
            <a:headEnd/>
            <a:tailEnd/>
          </a:ln>
        </p:spPr>
        <p:txBody>
          <a:bodyPr lIns="91440" tIns="45720" rIns="91440" bIns="45720" anchor="t"/>
          <a:lstStyle/>
          <a:p>
            <a:pPr algn="ctr"/>
            <a:r>
              <a:rPr lang="en-US" altLang="en-US" sz="2650" dirty="0">
                <a:cs typeface="Arial"/>
              </a:rPr>
              <a:t>Younger ages at diagnosis were observed for people with HIV compared with general population for lung, anal, oral cavity/pharynx, kidney cancers and myeloma</a:t>
            </a:r>
          </a:p>
        </p:txBody>
      </p:sp>
      <p:pic>
        <p:nvPicPr>
          <p:cNvPr id="37893" name="Picture 4">
            <a:extLst>
              <a:ext uri="{FF2B5EF4-FFF2-40B4-BE49-F238E27FC236}">
                <a16:creationId xmlns:a16="http://schemas.microsoft.com/office/drawing/2014/main" id="{6A0584A0-FE66-1E0A-D957-1495D7D25E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397" y="2921133"/>
            <a:ext cx="2767879" cy="2865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5">
            <a:extLst>
              <a:ext uri="{FF2B5EF4-FFF2-40B4-BE49-F238E27FC236}">
                <a16:creationId xmlns:a16="http://schemas.microsoft.com/office/drawing/2014/main" id="{00785759-1B6B-E3E8-7BC2-3E4CB251EE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177" y="2921133"/>
            <a:ext cx="2854640" cy="2865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5-Point Star 6">
            <a:extLst>
              <a:ext uri="{FF2B5EF4-FFF2-40B4-BE49-F238E27FC236}">
                <a16:creationId xmlns:a16="http://schemas.microsoft.com/office/drawing/2014/main" id="{C05F8AFB-7A43-33C6-6AE0-487985C31711}"/>
              </a:ext>
            </a:extLst>
          </p:cNvPr>
          <p:cNvSpPr/>
          <p:nvPr/>
        </p:nvSpPr>
        <p:spPr>
          <a:xfrm flipV="1">
            <a:off x="6094412" y="5562044"/>
            <a:ext cx="61368" cy="613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87" dirty="0"/>
          </a:p>
        </p:txBody>
      </p:sp>
      <p:sp>
        <p:nvSpPr>
          <p:cNvPr id="8" name="5-Point Star 7">
            <a:extLst>
              <a:ext uri="{FF2B5EF4-FFF2-40B4-BE49-F238E27FC236}">
                <a16:creationId xmlns:a16="http://schemas.microsoft.com/office/drawing/2014/main" id="{52978591-CC75-4C08-728E-C1B5C35BDD55}"/>
              </a:ext>
            </a:extLst>
          </p:cNvPr>
          <p:cNvSpPr/>
          <p:nvPr/>
        </p:nvSpPr>
        <p:spPr>
          <a:xfrm flipV="1">
            <a:off x="9344765" y="5612831"/>
            <a:ext cx="61368" cy="592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87"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7237DE63-4418-0818-A7E8-A39461413846}"/>
              </a:ext>
            </a:extLst>
          </p:cNvPr>
          <p:cNvSpPr>
            <a:spLocks noGrp="1"/>
          </p:cNvSpPr>
          <p:nvPr>
            <p:ph idx="1"/>
          </p:nvPr>
        </p:nvSpPr>
        <p:spPr>
          <a:xfrm>
            <a:off x="304720" y="1996391"/>
            <a:ext cx="6195986" cy="3040857"/>
          </a:xfrm>
          <a:ln>
            <a:solidFill>
              <a:schemeClr val="tx1"/>
            </a:solidFill>
            <a:miter lim="800000"/>
            <a:headEnd/>
            <a:tailEnd/>
          </a:ln>
        </p:spPr>
        <p:txBody>
          <a:bodyPr/>
          <a:lstStyle/>
          <a:p>
            <a:r>
              <a:rPr lang="en-US" altLang="en-US" sz="2399" b="1" i="1" dirty="0"/>
              <a:t>745 HIV+ women: </a:t>
            </a:r>
            <a:r>
              <a:rPr lang="en-US" altLang="en-US" sz="2399" dirty="0"/>
              <a:t>screened: 15-39% abnormal anal cytology</a:t>
            </a:r>
          </a:p>
          <a:p>
            <a:endParaRPr lang="en-US" altLang="en-US" sz="2399" dirty="0"/>
          </a:p>
          <a:p>
            <a:r>
              <a:rPr lang="en-US" altLang="en-US" sz="2399" b="1" i="1" dirty="0"/>
              <a:t>HSIL found in 18-26% </a:t>
            </a:r>
            <a:r>
              <a:rPr lang="en-US" altLang="en-US" sz="2399" dirty="0"/>
              <a:t>of anal biopsies</a:t>
            </a:r>
          </a:p>
          <a:p>
            <a:endParaRPr lang="en-US" altLang="en-US" sz="2399" dirty="0"/>
          </a:p>
          <a:p>
            <a:r>
              <a:rPr lang="en-US" altLang="en-US" sz="2399" b="1" i="1" dirty="0"/>
              <a:t>Cigarette smoking </a:t>
            </a:r>
            <a:r>
              <a:rPr lang="en-US" altLang="en-US" sz="2399" dirty="0"/>
              <a:t>&gt; doubled HSIL risk.</a:t>
            </a:r>
          </a:p>
          <a:p>
            <a:endParaRPr lang="en-US" altLang="en-US" sz="2399" dirty="0"/>
          </a:p>
          <a:p>
            <a:r>
              <a:rPr lang="en-US" altLang="en-US" sz="2399" dirty="0"/>
              <a:t>Neither meeting criteria for screening nor history of receptive anal sex was significantly </a:t>
            </a:r>
            <a:r>
              <a:rPr lang="en-US" altLang="en-US" sz="2666" dirty="0"/>
              <a:t>associated with HSIL.</a:t>
            </a:r>
          </a:p>
        </p:txBody>
      </p:sp>
      <p:pic>
        <p:nvPicPr>
          <p:cNvPr id="39939" name="Picture 2">
            <a:extLst>
              <a:ext uri="{FF2B5EF4-FFF2-40B4-BE49-F238E27FC236}">
                <a16:creationId xmlns:a16="http://schemas.microsoft.com/office/drawing/2014/main" id="{6A565F74-06C7-0934-07A1-72CF315FC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527" y="893"/>
            <a:ext cx="7677267" cy="16103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3">
            <a:extLst>
              <a:ext uri="{FF2B5EF4-FFF2-40B4-BE49-F238E27FC236}">
                <a16:creationId xmlns:a16="http://schemas.microsoft.com/office/drawing/2014/main" id="{281B6D7C-FF1F-2BFB-2A3E-AFDA5750F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304" y="893"/>
            <a:ext cx="2833478" cy="89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4">
            <a:extLst>
              <a:ext uri="{FF2B5EF4-FFF2-40B4-BE49-F238E27FC236}">
                <a16:creationId xmlns:a16="http://schemas.microsoft.com/office/drawing/2014/main" id="{5ACB3146-BF19-F538-29C8-582CAD6DF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671" y="838876"/>
            <a:ext cx="2111883" cy="283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5">
            <a:extLst>
              <a:ext uri="{FF2B5EF4-FFF2-40B4-BE49-F238E27FC236}">
                <a16:creationId xmlns:a16="http://schemas.microsoft.com/office/drawing/2014/main" id="{954C2510-4B1C-088C-2407-70CC0DE057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3853" y="1996391"/>
            <a:ext cx="5484971" cy="34831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86F03AB1-A9F8-A1ED-9732-704532C8BC24}"/>
              </a:ext>
            </a:extLst>
          </p:cNvPr>
          <p:cNvSpPr txBox="1">
            <a:spLocks noChangeArrowheads="1"/>
          </p:cNvSpPr>
          <p:nvPr/>
        </p:nvSpPr>
        <p:spPr bwMode="auto">
          <a:xfrm>
            <a:off x="10360501" y="3225853"/>
            <a:ext cx="979762" cy="1487202"/>
          </a:xfrm>
          <a:prstGeom prst="rect">
            <a:avLst/>
          </a:prstGeom>
          <a:solidFill>
            <a:srgbClr val="FFFF00">
              <a:alpha val="2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9064"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0EF10747-0F30-39AB-445E-2D7048CA85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2588" y="889662"/>
            <a:ext cx="3250353" cy="4659686"/>
          </a:xfrm>
          <a:noFill/>
        </p:spPr>
      </p:pic>
      <p:pic>
        <p:nvPicPr>
          <p:cNvPr id="29699" name="Picture 4">
            <a:extLst>
              <a:ext uri="{FF2B5EF4-FFF2-40B4-BE49-F238E27FC236}">
                <a16:creationId xmlns:a16="http://schemas.microsoft.com/office/drawing/2014/main" id="{3606C96C-4E4B-03DF-AE2D-9E3784F06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121" y="1607023"/>
            <a:ext cx="7859253" cy="4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975AE22-F6EC-91DC-84CE-F60C9F212995}"/>
              </a:ext>
            </a:extLst>
          </p:cNvPr>
          <p:cNvSpPr txBox="1"/>
          <p:nvPr/>
        </p:nvSpPr>
        <p:spPr>
          <a:xfrm>
            <a:off x="2900857" y="889662"/>
            <a:ext cx="4897820" cy="475066"/>
          </a:xfrm>
          <a:prstGeom prst="rect">
            <a:avLst/>
          </a:prstGeom>
          <a:noFill/>
          <a:ln>
            <a:solidFill>
              <a:schemeClr val="tx1"/>
            </a:solidFill>
          </a:ln>
        </p:spPr>
        <p:txBody>
          <a:bodyPr wrap="square">
            <a:spAutoFit/>
          </a:bodyPr>
          <a:lstStyle/>
          <a:p>
            <a:pPr>
              <a:defRPr/>
            </a:pPr>
            <a:r>
              <a:rPr lang="en-US" sz="2487" dirty="0">
                <a:solidFill>
                  <a:srgbClr val="212121"/>
                </a:solidFill>
                <a:latin typeface="+mn-lt"/>
              </a:rPr>
              <a:t>Perianal intraepithelial neoplasia</a:t>
            </a:r>
            <a:endParaRPr lang="en-US" sz="2487" dirty="0">
              <a:latin typeface="+mn-lt"/>
            </a:endParaRPr>
          </a:p>
        </p:txBody>
      </p:sp>
      <p:sp>
        <p:nvSpPr>
          <p:cNvPr id="2" name="TextBox 1">
            <a:extLst>
              <a:ext uri="{FF2B5EF4-FFF2-40B4-BE49-F238E27FC236}">
                <a16:creationId xmlns:a16="http://schemas.microsoft.com/office/drawing/2014/main" id="{D5BAE160-7E91-CB57-25C6-57DF07E5149F}"/>
              </a:ext>
            </a:extLst>
          </p:cNvPr>
          <p:cNvSpPr txBox="1"/>
          <p:nvPr/>
        </p:nvSpPr>
        <p:spPr>
          <a:xfrm>
            <a:off x="0" y="6536972"/>
            <a:ext cx="4062942" cy="246221"/>
          </a:xfrm>
          <a:prstGeom prst="rect">
            <a:avLst/>
          </a:prstGeom>
          <a:noFill/>
        </p:spPr>
        <p:txBody>
          <a:bodyPr>
            <a:spAutoFit/>
          </a:bodyPr>
          <a:lstStyle/>
          <a:p>
            <a:pPr>
              <a:defRPr/>
            </a:pPr>
            <a:r>
              <a:rPr lang="fr-FR" sz="1000" i="1" dirty="0">
                <a:latin typeface="+mn-lt"/>
              </a:rPr>
              <a:t>Clin Colon Rectal Surg </a:t>
            </a:r>
            <a:r>
              <a:rPr lang="fr-FR" sz="1000" dirty="0">
                <a:latin typeface="+mn-lt"/>
              </a:rPr>
              <a:t>2019 Sep; 32(5): 347–357</a:t>
            </a:r>
            <a:endParaRPr lang="en-US" sz="1000" dirty="0">
              <a:latin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F2CD3E82-D918-C8CA-31BB-782CBA16A919}"/>
              </a:ext>
            </a:extLst>
          </p:cNvPr>
          <p:cNvPicPr>
            <a:picLocks noChangeAspect="1"/>
          </p:cNvPicPr>
          <p:nvPr/>
        </p:nvPicPr>
        <p:blipFill rotWithShape="1">
          <a:blip r:embed="rId2">
            <a:extLst>
              <a:ext uri="{28A0092B-C50C-407E-A947-70E740481C1C}">
                <a14:useLocalDpi xmlns:a14="http://schemas.microsoft.com/office/drawing/2010/main" val="0"/>
              </a:ext>
            </a:extLst>
          </a:blip>
          <a:srcRect l="15451" t="27151" r="12892" b="29744"/>
          <a:stretch>
            <a:fillRect/>
          </a:stretch>
        </p:blipFill>
        <p:spPr bwMode="auto">
          <a:xfrm>
            <a:off x="651580" y="998484"/>
            <a:ext cx="3859795" cy="367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a:extLst>
              <a:ext uri="{FF2B5EF4-FFF2-40B4-BE49-F238E27FC236}">
                <a16:creationId xmlns:a16="http://schemas.microsoft.com/office/drawing/2014/main" id="{FF806914-0486-75F4-C69F-562E805F1D79}"/>
              </a:ext>
            </a:extLst>
          </p:cNvPr>
          <p:cNvSpPr txBox="1">
            <a:spLocks noChangeArrowheads="1"/>
          </p:cNvSpPr>
          <p:nvPr/>
        </p:nvSpPr>
        <p:spPr bwMode="auto">
          <a:xfrm>
            <a:off x="509554" y="5426441"/>
            <a:ext cx="3961368" cy="12405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r>
              <a:rPr lang="en-US" altLang="en-US" sz="2487" dirty="0"/>
              <a:t>HIV positive male, 50s, VL suppressed, CD4&gt; 800, (CD4 nadir&lt;200)</a:t>
            </a:r>
          </a:p>
        </p:txBody>
      </p:sp>
      <p:pic>
        <p:nvPicPr>
          <p:cNvPr id="31746" name="Picture 1">
            <a:extLst>
              <a:ext uri="{FF2B5EF4-FFF2-40B4-BE49-F238E27FC236}">
                <a16:creationId xmlns:a16="http://schemas.microsoft.com/office/drawing/2014/main" id="{4186185E-D08D-DE62-A419-33524FCE9F06}"/>
              </a:ext>
            </a:extLst>
          </p:cNvPr>
          <p:cNvPicPr>
            <a:picLocks noChangeAspect="1"/>
          </p:cNvPicPr>
          <p:nvPr/>
        </p:nvPicPr>
        <p:blipFill rotWithShape="1">
          <a:blip r:embed="rId3">
            <a:extLst>
              <a:ext uri="{28A0092B-C50C-407E-A947-70E740481C1C}">
                <a14:useLocalDpi xmlns:a14="http://schemas.microsoft.com/office/drawing/2010/main" val="0"/>
              </a:ext>
            </a:extLst>
          </a:blip>
          <a:srcRect l="13444" t="21535" r="21395" b="33428"/>
          <a:stretch>
            <a:fillRect/>
          </a:stretch>
        </p:blipFill>
        <p:spPr bwMode="auto">
          <a:xfrm>
            <a:off x="6040950" y="998484"/>
            <a:ext cx="3647090" cy="399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4">
            <a:extLst>
              <a:ext uri="{FF2B5EF4-FFF2-40B4-BE49-F238E27FC236}">
                <a16:creationId xmlns:a16="http://schemas.microsoft.com/office/drawing/2014/main" id="{B9AD989D-FDA2-7E9B-6C94-D6DFF855221D}"/>
              </a:ext>
            </a:extLst>
          </p:cNvPr>
          <p:cNvSpPr txBox="1">
            <a:spLocks noChangeArrowheads="1"/>
          </p:cNvSpPr>
          <p:nvPr/>
        </p:nvSpPr>
        <p:spPr bwMode="auto">
          <a:xfrm>
            <a:off x="5929819" y="5704537"/>
            <a:ext cx="3758221" cy="4750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eaLnBrk="1" hangingPunct="1"/>
            <a:r>
              <a:rPr lang="en-US" altLang="en-US" sz="2487" dirty="0"/>
              <a:t>Invasive SCC - Perianal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12,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5922" y="1807873"/>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120" indent="-304747" defTabSz="1218987">
              <a:spcBef>
                <a:spcPct val="20000"/>
              </a:spcBef>
              <a:spcAft>
                <a:spcPts val="0"/>
              </a:spcAft>
              <a:buClr>
                <a:srgbClr val="D6201A"/>
              </a:buClr>
              <a:buFont typeface="Wingdings" charset="2"/>
              <a:buChar char="§"/>
              <a:defRPr/>
            </a:pPr>
            <a:r>
              <a:rPr lang="en-US" sz="1800" dirty="0">
                <a:solidFill>
                  <a:srgbClr val="000000"/>
                </a:solidFill>
                <a:latin typeface="Aptos" panose="020B0004020202020204" pitchFamily="34" charset="0"/>
              </a:rPr>
              <a:t>The Health Resources and Services Administration (HRSA), Department of Health and Human Services (HHS) provided financial support for this project. The award provided 100% of total costs. The contents are those of the author. They may not reflect the policies of HRSA, HHS, or the U.S. Government.</a:t>
            </a:r>
          </a:p>
          <a:p>
            <a:pPr marL="152373" defTabSz="1218987">
              <a:spcBef>
                <a:spcPct val="20000"/>
              </a:spcBef>
              <a:spcAft>
                <a:spcPts val="0"/>
              </a:spcAft>
              <a:buClr>
                <a:srgbClr val="D6201A"/>
              </a:buClr>
              <a:defRPr/>
            </a:pP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59690742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398763FA-9F46-018E-37BA-7C4C924BB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2485" y="381794"/>
            <a:ext cx="6864679" cy="142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9DB14693-12E1-20CF-2D51-091DEAA4E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118" y="2224932"/>
            <a:ext cx="3472545" cy="3438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5">
            <a:extLst>
              <a:ext uri="{FF2B5EF4-FFF2-40B4-BE49-F238E27FC236}">
                <a16:creationId xmlns:a16="http://schemas.microsoft.com/office/drawing/2014/main" id="{076467F8-02E5-7E01-FEFE-541E0D6507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3321" y="2210118"/>
            <a:ext cx="5298753" cy="3453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89" name="Rectangle 6">
            <a:extLst>
              <a:ext uri="{FF2B5EF4-FFF2-40B4-BE49-F238E27FC236}">
                <a16:creationId xmlns:a16="http://schemas.microsoft.com/office/drawing/2014/main" id="{50379CF9-95C3-7D1C-BF62-FD868D78D6CE}"/>
              </a:ext>
            </a:extLst>
          </p:cNvPr>
          <p:cNvSpPr>
            <a:spLocks noChangeArrowheads="1"/>
          </p:cNvSpPr>
          <p:nvPr/>
        </p:nvSpPr>
        <p:spPr bwMode="auto">
          <a:xfrm>
            <a:off x="293980" y="6573925"/>
            <a:ext cx="2273524" cy="18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577" tIns="8462" rIns="105771" bIns="846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1218895" eaLnBrk="0" fontAlgn="base" hangingPunct="0">
              <a:spcBef>
                <a:spcPct val="0"/>
              </a:spcBef>
              <a:spcAft>
                <a:spcPct val="0"/>
              </a:spcAft>
            </a:pPr>
            <a:r>
              <a:rPr lang="en-US" altLang="en-US" sz="1066" kern="1200" dirty="0">
                <a:solidFill>
                  <a:srgbClr val="000000"/>
                </a:solidFill>
                <a:ea typeface="+mn-ea"/>
                <a:cs typeface="+mn-cs"/>
              </a:rPr>
              <a:t>J Am Acad Dermatol. 2010 Jun 26. </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62AF8F53-8C5C-77DB-E9AE-E78C485DF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57" t="20000" r="75127" b="28572"/>
          <a:stretch>
            <a:fillRect/>
          </a:stretch>
        </p:blipFill>
        <p:spPr bwMode="auto">
          <a:xfrm>
            <a:off x="203146" y="381794"/>
            <a:ext cx="3650300" cy="473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a:extLst>
              <a:ext uri="{FF2B5EF4-FFF2-40B4-BE49-F238E27FC236}">
                <a16:creationId xmlns:a16="http://schemas.microsoft.com/office/drawing/2014/main" id="{1A722C46-22F9-3502-7677-5A0FF3658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35" t="18251" r="41331" b="34500"/>
          <a:stretch>
            <a:fillRect/>
          </a:stretch>
        </p:blipFill>
        <p:spPr bwMode="auto">
          <a:xfrm>
            <a:off x="4088335" y="381794"/>
            <a:ext cx="3423875" cy="475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a:extLst>
              <a:ext uri="{FF2B5EF4-FFF2-40B4-BE49-F238E27FC236}">
                <a16:creationId xmlns:a16="http://schemas.microsoft.com/office/drawing/2014/main" id="{830D18A4-069B-E37D-2080-A416762B8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41" t="13335" r="74509" b="26666"/>
          <a:stretch>
            <a:fillRect/>
          </a:stretch>
        </p:blipFill>
        <p:spPr bwMode="auto">
          <a:xfrm>
            <a:off x="7719589" y="381794"/>
            <a:ext cx="4071406" cy="473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84F9D30C-B2EC-5002-A0BE-476E1A484C6D}"/>
              </a:ext>
            </a:extLst>
          </p:cNvPr>
          <p:cNvSpPr txBox="1">
            <a:spLocks/>
          </p:cNvSpPr>
          <p:nvPr/>
        </p:nvSpPr>
        <p:spPr>
          <a:xfrm>
            <a:off x="4739372" y="5362427"/>
            <a:ext cx="4562284" cy="646331"/>
          </a:xfrm>
          <a:prstGeom prst="rect">
            <a:avLst/>
          </a:prstGeom>
          <a:ln>
            <a:solidFill>
              <a:schemeClr val="tx1"/>
            </a:solidFill>
          </a:ln>
        </p:spPr>
        <p:txBody>
          <a:bodyPr>
            <a:normAutofit fontScale="97500"/>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196" algn="l" rtl="0" fontAlgn="base">
              <a:spcBef>
                <a:spcPct val="0"/>
              </a:spcBef>
              <a:spcAft>
                <a:spcPct val="0"/>
              </a:spcAft>
              <a:defRPr sz="4200">
                <a:solidFill>
                  <a:schemeClr val="tx2"/>
                </a:solidFill>
                <a:latin typeface="Garamond" pitchFamily="18" charset="0"/>
              </a:defRPr>
            </a:lvl6pPr>
            <a:lvl7pPr marL="914391" algn="l" rtl="0" fontAlgn="base">
              <a:spcBef>
                <a:spcPct val="0"/>
              </a:spcBef>
              <a:spcAft>
                <a:spcPct val="0"/>
              </a:spcAft>
              <a:defRPr sz="4200">
                <a:solidFill>
                  <a:schemeClr val="tx2"/>
                </a:solidFill>
                <a:latin typeface="Garamond" pitchFamily="18" charset="0"/>
              </a:defRPr>
            </a:lvl7pPr>
            <a:lvl8pPr marL="1371587" algn="l" rtl="0" fontAlgn="base">
              <a:spcBef>
                <a:spcPct val="0"/>
              </a:spcBef>
              <a:spcAft>
                <a:spcPct val="0"/>
              </a:spcAft>
              <a:defRPr sz="4200">
                <a:solidFill>
                  <a:schemeClr val="tx2"/>
                </a:solidFill>
                <a:latin typeface="Garamond" pitchFamily="18" charset="0"/>
              </a:defRPr>
            </a:lvl8pPr>
            <a:lvl9pPr marL="1828782" algn="l" rtl="0" fontAlgn="base">
              <a:spcBef>
                <a:spcPct val="0"/>
              </a:spcBef>
              <a:spcAft>
                <a:spcPct val="0"/>
              </a:spcAft>
              <a:defRPr sz="4200">
                <a:solidFill>
                  <a:schemeClr val="tx2"/>
                </a:solidFill>
                <a:latin typeface="Garamond" pitchFamily="18" charset="0"/>
              </a:defRPr>
            </a:lvl9pPr>
          </a:lstStyle>
          <a:p>
            <a:pPr defTabSz="1218895" eaLnBrk="1" fontAlgn="auto" hangingPunct="1">
              <a:spcAft>
                <a:spcPts val="0"/>
              </a:spcAft>
              <a:defRPr/>
            </a:pPr>
            <a:r>
              <a:rPr lang="en-US" sz="3600" dirty="0">
                <a:solidFill>
                  <a:srgbClr val="000000"/>
                </a:solidFill>
                <a:latin typeface="Arial"/>
              </a:rPr>
              <a:t>IL Cidofovir 15 mg/mL</a:t>
            </a:r>
          </a:p>
        </p:txBody>
      </p:sp>
      <p:sp>
        <p:nvSpPr>
          <p:cNvPr id="3" name="TextBox 2">
            <a:extLst>
              <a:ext uri="{FF2B5EF4-FFF2-40B4-BE49-F238E27FC236}">
                <a16:creationId xmlns:a16="http://schemas.microsoft.com/office/drawing/2014/main" id="{97DEE918-94E9-8676-922D-F2786FB3EE9C}"/>
              </a:ext>
            </a:extLst>
          </p:cNvPr>
          <p:cNvSpPr txBox="1"/>
          <p:nvPr/>
        </p:nvSpPr>
        <p:spPr>
          <a:xfrm>
            <a:off x="1354041" y="5362427"/>
            <a:ext cx="1705886" cy="646331"/>
          </a:xfrm>
          <a:prstGeom prst="rect">
            <a:avLst/>
          </a:prstGeom>
          <a:noFill/>
          <a:ln>
            <a:solidFill>
              <a:schemeClr val="tx1"/>
            </a:solidFill>
          </a:ln>
        </p:spPr>
        <p:txBody>
          <a:bodyPr wrap="square" rtlCol="0">
            <a:spAutoFit/>
          </a:bodyPr>
          <a:lstStyle/>
          <a:p>
            <a:r>
              <a:rPr lang="en-US" sz="3600" dirty="0"/>
              <a:t>SCCIS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SC00411">
            <a:extLst>
              <a:ext uri="{FF2B5EF4-FFF2-40B4-BE49-F238E27FC236}">
                <a16:creationId xmlns:a16="http://schemas.microsoft.com/office/drawing/2014/main" id="{359F4A15-4C05-5503-E4EB-7507632EA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57" r="11932"/>
          <a:stretch>
            <a:fillRect/>
          </a:stretch>
        </p:blipFill>
        <p:spPr bwMode="auto">
          <a:xfrm>
            <a:off x="372438" y="1694495"/>
            <a:ext cx="3574118" cy="47739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3" name="Text Box 3">
            <a:extLst>
              <a:ext uri="{FF2B5EF4-FFF2-40B4-BE49-F238E27FC236}">
                <a16:creationId xmlns:a16="http://schemas.microsoft.com/office/drawing/2014/main" id="{602B760B-2C42-C99D-345B-C316F2592470}"/>
              </a:ext>
            </a:extLst>
          </p:cNvPr>
          <p:cNvSpPr txBox="1">
            <a:spLocks noChangeArrowheads="1"/>
          </p:cNvSpPr>
          <p:nvPr/>
        </p:nvSpPr>
        <p:spPr bwMode="auto">
          <a:xfrm>
            <a:off x="2833479" y="3521705"/>
            <a:ext cx="1113077" cy="7795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87" tIns="60943" rIns="121887" bIns="6094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8895" eaLnBrk="0" fontAlgn="base" hangingPunct="0">
              <a:spcBef>
                <a:spcPct val="50000"/>
              </a:spcBef>
              <a:spcAft>
                <a:spcPct val="0"/>
              </a:spcAft>
            </a:pPr>
            <a:endParaRPr lang="en-US" altLang="en-US" sz="4266" kern="1200" dirty="0">
              <a:solidFill>
                <a:srgbClr val="000000"/>
              </a:solidFill>
              <a:latin typeface="Tahoma" panose="020B0604030504040204" pitchFamily="34" charset="0"/>
              <a:ea typeface="+mn-ea"/>
              <a:cs typeface="+mn-cs"/>
            </a:endParaRPr>
          </a:p>
        </p:txBody>
      </p:sp>
      <p:sp>
        <p:nvSpPr>
          <p:cNvPr id="53254" name="Rectangle 6">
            <a:extLst>
              <a:ext uri="{FF2B5EF4-FFF2-40B4-BE49-F238E27FC236}">
                <a16:creationId xmlns:a16="http://schemas.microsoft.com/office/drawing/2014/main" id="{0DF0F54A-A38D-A337-A202-23DC9CB26AF2}"/>
              </a:ext>
            </a:extLst>
          </p:cNvPr>
          <p:cNvSpPr>
            <a:spLocks noGrp="1" noChangeArrowheads="1"/>
          </p:cNvSpPr>
          <p:nvPr>
            <p:ph type="title"/>
          </p:nvPr>
        </p:nvSpPr>
        <p:spPr>
          <a:xfrm>
            <a:off x="0" y="643300"/>
            <a:ext cx="11558223" cy="1142702"/>
          </a:xfrm>
        </p:spPr>
        <p:txBody>
          <a:bodyPr/>
          <a:lstStyle/>
          <a:p>
            <a:pPr eaLnBrk="1" fontAlgn="auto" hangingPunct="1">
              <a:spcAft>
                <a:spcPts val="0"/>
              </a:spcAft>
              <a:defRPr/>
            </a:pPr>
            <a:r>
              <a:rPr lang="en-US" sz="4799" dirty="0"/>
              <a:t>EDV-like flat warts</a:t>
            </a:r>
          </a:p>
        </p:txBody>
      </p:sp>
      <p:pic>
        <p:nvPicPr>
          <p:cNvPr id="54275" name="Picture 2">
            <a:extLst>
              <a:ext uri="{FF2B5EF4-FFF2-40B4-BE49-F238E27FC236}">
                <a16:creationId xmlns:a16="http://schemas.microsoft.com/office/drawing/2014/main" id="{139B7D18-D3B7-D510-9703-6A696C94F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718" y="0"/>
            <a:ext cx="4989800" cy="17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a:extLst>
              <a:ext uri="{FF2B5EF4-FFF2-40B4-BE49-F238E27FC236}">
                <a16:creationId xmlns:a16="http://schemas.microsoft.com/office/drawing/2014/main" id="{4CB61EC8-5EA4-5704-40A8-385A152C3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6679" y="0"/>
            <a:ext cx="1733099" cy="192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6" name="Picture 3">
            <a:extLst>
              <a:ext uri="{FF2B5EF4-FFF2-40B4-BE49-F238E27FC236}">
                <a16:creationId xmlns:a16="http://schemas.microsoft.com/office/drawing/2014/main" id="{B1E00E97-2099-8438-8F9B-40834AF70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4949" y="1648455"/>
            <a:ext cx="1474932" cy="27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Content Placeholder 5">
            <a:extLst>
              <a:ext uri="{FF2B5EF4-FFF2-40B4-BE49-F238E27FC236}">
                <a16:creationId xmlns:a16="http://schemas.microsoft.com/office/drawing/2014/main" id="{60E77D2F-C616-79D4-7B27-A9E3227CF707}"/>
              </a:ext>
            </a:extLst>
          </p:cNvPr>
          <p:cNvSpPr txBox="1">
            <a:spLocks/>
          </p:cNvSpPr>
          <p:nvPr/>
        </p:nvSpPr>
        <p:spPr bwMode="auto">
          <a:xfrm>
            <a:off x="4318994" y="1854792"/>
            <a:ext cx="4344736" cy="435990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prstTxWarp prst="textNoShape">
              <a:avLst/>
            </a:prstTxWarp>
          </a:bodyPr>
          <a:lstStyle>
            <a:lvl1pPr marL="454970" indent="-454970" algn="l" rtl="0" eaLnBrk="0" fontAlgn="base" hangingPunct="0">
              <a:spcBef>
                <a:spcPct val="20000"/>
              </a:spcBef>
              <a:spcAft>
                <a:spcPct val="0"/>
              </a:spcAft>
              <a:buClr>
                <a:schemeClr val="accent1"/>
              </a:buClr>
              <a:buSzPct val="65000"/>
              <a:buFont typeface="Wingdings" panose="05000000000000000000" pitchFamily="2" charset="2"/>
              <a:buChar char="n"/>
              <a:defRPr sz="3999">
                <a:solidFill>
                  <a:schemeClr val="tx1"/>
                </a:solidFill>
                <a:latin typeface="+mn-lt"/>
                <a:ea typeface="+mn-ea"/>
                <a:cs typeface="+mn-cs"/>
              </a:defRPr>
            </a:lvl1pPr>
            <a:lvl2pPr marL="890895" indent="-431692" algn="l" rtl="0" eaLnBrk="0" fontAlgn="base" hangingPunct="0">
              <a:spcBef>
                <a:spcPct val="20000"/>
              </a:spcBef>
              <a:spcAft>
                <a:spcPct val="0"/>
              </a:spcAft>
              <a:buClr>
                <a:schemeClr val="accent2"/>
              </a:buClr>
              <a:buSzPct val="60000"/>
              <a:buFont typeface="Wingdings" panose="05000000000000000000" pitchFamily="2" charset="2"/>
              <a:buChar char="q"/>
              <a:defRPr sz="3466">
                <a:solidFill>
                  <a:schemeClr val="tx1"/>
                </a:solidFill>
                <a:latin typeface="+mn-lt"/>
              </a:defRPr>
            </a:lvl2pPr>
            <a:lvl3pPr marL="1360677" indent="-465550" algn="l" rtl="0" eaLnBrk="0" fontAlgn="base" hangingPunct="0">
              <a:spcBef>
                <a:spcPct val="20000"/>
              </a:spcBef>
              <a:spcAft>
                <a:spcPct val="0"/>
              </a:spcAft>
              <a:buClr>
                <a:schemeClr val="accent1"/>
              </a:buClr>
              <a:buSzPct val="65000"/>
              <a:buFont typeface="Wingdings" panose="05000000000000000000" pitchFamily="2" charset="2"/>
              <a:buChar char="n"/>
              <a:defRPr sz="2933">
                <a:solidFill>
                  <a:schemeClr val="tx1"/>
                </a:solidFill>
                <a:latin typeface="+mn-lt"/>
              </a:defRPr>
            </a:lvl3pPr>
            <a:lvl4pPr marL="1783905" indent="-418995" algn="l" rtl="0" eaLnBrk="0" fontAlgn="base" hangingPunct="0">
              <a:spcBef>
                <a:spcPct val="20000"/>
              </a:spcBef>
              <a:spcAft>
                <a:spcPct val="0"/>
              </a:spcAft>
              <a:buClr>
                <a:schemeClr val="accent2"/>
              </a:buClr>
              <a:buSzPct val="70000"/>
              <a:buFont typeface="Wingdings" panose="05000000000000000000" pitchFamily="2" charset="2"/>
              <a:buChar char="q"/>
              <a:defRPr sz="2666">
                <a:solidFill>
                  <a:schemeClr val="tx1"/>
                </a:solidFill>
                <a:latin typeface="+mn-lt"/>
              </a:defRPr>
            </a:lvl4pPr>
            <a:lvl5pPr marL="2238873" indent="-450738" algn="l" rtl="0" eaLnBrk="0" fontAlgn="base" hangingPunct="0">
              <a:spcBef>
                <a:spcPct val="20000"/>
              </a:spcBef>
              <a:spcAft>
                <a:spcPct val="0"/>
              </a:spcAft>
              <a:buClr>
                <a:schemeClr val="accent1"/>
              </a:buClr>
              <a:buSzPct val="75000"/>
              <a:buFont typeface="Wingdings" panose="05000000000000000000" pitchFamily="2" charset="2"/>
              <a:buChar char="§"/>
              <a:defRPr sz="2666">
                <a:solidFill>
                  <a:schemeClr val="tx1"/>
                </a:solidFill>
                <a:latin typeface="+mn-lt"/>
              </a:defRPr>
            </a:lvl5pPr>
            <a:lvl6pPr marL="2850410" indent="-452848" algn="l" rtl="0" fontAlgn="base">
              <a:spcBef>
                <a:spcPct val="20000"/>
              </a:spcBef>
              <a:spcAft>
                <a:spcPct val="0"/>
              </a:spcAft>
              <a:buClr>
                <a:schemeClr val="accent1"/>
              </a:buClr>
              <a:buSzPct val="75000"/>
              <a:buFont typeface="Wingdings" pitchFamily="2" charset="2"/>
              <a:buChar char="§"/>
              <a:defRPr sz="2666">
                <a:solidFill>
                  <a:schemeClr val="tx1"/>
                </a:solidFill>
                <a:latin typeface="+mn-lt"/>
              </a:defRPr>
            </a:lvl6pPr>
            <a:lvl7pPr marL="3459851" indent="-452848" algn="l" rtl="0" fontAlgn="base">
              <a:spcBef>
                <a:spcPct val="20000"/>
              </a:spcBef>
              <a:spcAft>
                <a:spcPct val="0"/>
              </a:spcAft>
              <a:buClr>
                <a:schemeClr val="accent1"/>
              </a:buClr>
              <a:buSzPct val="75000"/>
              <a:buFont typeface="Wingdings" pitchFamily="2" charset="2"/>
              <a:buChar char="§"/>
              <a:defRPr sz="2666">
                <a:solidFill>
                  <a:schemeClr val="tx1"/>
                </a:solidFill>
                <a:latin typeface="+mn-lt"/>
              </a:defRPr>
            </a:lvl7pPr>
            <a:lvl8pPr marL="4069293" indent="-452848" algn="l" rtl="0" fontAlgn="base">
              <a:spcBef>
                <a:spcPct val="20000"/>
              </a:spcBef>
              <a:spcAft>
                <a:spcPct val="0"/>
              </a:spcAft>
              <a:buClr>
                <a:schemeClr val="accent1"/>
              </a:buClr>
              <a:buSzPct val="75000"/>
              <a:buFont typeface="Wingdings" pitchFamily="2" charset="2"/>
              <a:buChar char="§"/>
              <a:defRPr sz="2666">
                <a:solidFill>
                  <a:schemeClr val="tx1"/>
                </a:solidFill>
                <a:latin typeface="+mn-lt"/>
              </a:defRPr>
            </a:lvl8pPr>
            <a:lvl9pPr marL="4678734" indent="-452848" algn="l" rtl="0" fontAlgn="base">
              <a:spcBef>
                <a:spcPct val="20000"/>
              </a:spcBef>
              <a:spcAft>
                <a:spcPct val="0"/>
              </a:spcAft>
              <a:buClr>
                <a:schemeClr val="accent1"/>
              </a:buClr>
              <a:buSzPct val="75000"/>
              <a:buFont typeface="Wingdings" pitchFamily="2" charset="2"/>
              <a:buChar char="§"/>
              <a:defRPr sz="2666">
                <a:solidFill>
                  <a:schemeClr val="tx1"/>
                </a:solidFill>
                <a:latin typeface="+mn-lt"/>
              </a:defRPr>
            </a:lvl9pPr>
          </a:lstStyle>
          <a:p>
            <a:pPr eaLnBrk="1" hangingPunct="1">
              <a:defRPr/>
            </a:pPr>
            <a:r>
              <a:rPr lang="en-US" sz="2399" dirty="0"/>
              <a:t>EDV is a rare heritable disease characterized by warts that display a high rate of progression to SCC on sun-exposed sites, and strong predisposition to infection by b-HPVs (</a:t>
            </a:r>
            <a:r>
              <a:rPr lang="en-US" sz="2399" b="1" i="1" dirty="0"/>
              <a:t>HPV 5 and 8</a:t>
            </a:r>
            <a:r>
              <a:rPr lang="en-US" sz="2399" dirty="0"/>
              <a:t> predominate).</a:t>
            </a:r>
          </a:p>
          <a:p>
            <a:pPr eaLnBrk="1" hangingPunct="1">
              <a:defRPr/>
            </a:pPr>
            <a:endParaRPr lang="en-US" sz="2399" dirty="0"/>
          </a:p>
          <a:p>
            <a:pPr eaLnBrk="1" hangingPunct="1">
              <a:defRPr/>
            </a:pPr>
            <a:r>
              <a:rPr lang="en-US" sz="2399" dirty="0"/>
              <a:t>Two EV genes (EVER1 and EVER2) identified</a:t>
            </a:r>
          </a:p>
        </p:txBody>
      </p:sp>
      <p:sp>
        <p:nvSpPr>
          <p:cNvPr id="2" name="TextBox 1">
            <a:extLst>
              <a:ext uri="{FF2B5EF4-FFF2-40B4-BE49-F238E27FC236}">
                <a16:creationId xmlns:a16="http://schemas.microsoft.com/office/drawing/2014/main" id="{488866D0-F61A-C8A8-0F1C-65E6C7AEEE24}"/>
              </a:ext>
            </a:extLst>
          </p:cNvPr>
          <p:cNvSpPr txBox="1"/>
          <p:nvPr/>
        </p:nvSpPr>
        <p:spPr>
          <a:xfrm>
            <a:off x="8944303" y="2928705"/>
            <a:ext cx="2872084" cy="1240853"/>
          </a:xfrm>
          <a:prstGeom prst="rect">
            <a:avLst/>
          </a:prstGeom>
          <a:noFill/>
          <a:ln>
            <a:solidFill>
              <a:schemeClr val="tx1"/>
            </a:solidFill>
          </a:ln>
        </p:spPr>
        <p:txBody>
          <a:bodyPr wrap="square" rtlCol="0">
            <a:spAutoFit/>
          </a:bodyPr>
          <a:lstStyle/>
          <a:p>
            <a:pPr algn="ctr"/>
            <a:r>
              <a:rPr lang="en-US" dirty="0">
                <a:solidFill>
                  <a:schemeClr val="accent6"/>
                </a:solidFill>
              </a:rPr>
              <a:t>HIV may predispose a certain population of HIV patients to this type of wart infection</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2021C85-EAE8-161C-7DCA-0CDC484E0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57" t="17336" r="66994" b="31999"/>
          <a:stretch>
            <a:fillRect/>
          </a:stretch>
        </p:blipFill>
        <p:spPr bwMode="auto">
          <a:xfrm>
            <a:off x="4865972" y="1043427"/>
            <a:ext cx="4816279" cy="4947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a:extLst>
              <a:ext uri="{FF2B5EF4-FFF2-40B4-BE49-F238E27FC236}">
                <a16:creationId xmlns:a16="http://schemas.microsoft.com/office/drawing/2014/main" id="{9DD85926-6726-AF0C-7AB8-2A580E577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90" t="14665" r="54048" b="26666"/>
          <a:stretch>
            <a:fillRect/>
          </a:stretch>
        </p:blipFill>
        <p:spPr bwMode="auto">
          <a:xfrm>
            <a:off x="243251" y="1043427"/>
            <a:ext cx="4444363" cy="4962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A48E181-FA40-FA7A-12D7-3B0345579F93}"/>
              </a:ext>
            </a:extLst>
          </p:cNvPr>
          <p:cNvSpPr txBox="1"/>
          <p:nvPr/>
        </p:nvSpPr>
        <p:spPr>
          <a:xfrm>
            <a:off x="10005848" y="2543503"/>
            <a:ext cx="1965603" cy="1240853"/>
          </a:xfrm>
          <a:prstGeom prst="rect">
            <a:avLst/>
          </a:prstGeom>
          <a:noFill/>
          <a:ln>
            <a:solidFill>
              <a:schemeClr val="tx1"/>
            </a:solidFill>
          </a:ln>
        </p:spPr>
        <p:txBody>
          <a:bodyPr wrap="none" rtlCol="0">
            <a:spAutoFit/>
          </a:bodyPr>
          <a:lstStyle/>
          <a:p>
            <a:pPr algn="ctr"/>
            <a:r>
              <a:rPr lang="en-US" dirty="0"/>
              <a:t>These flat warts </a:t>
            </a:r>
          </a:p>
          <a:p>
            <a:pPr algn="ctr"/>
            <a:r>
              <a:rPr lang="en-US" dirty="0"/>
              <a:t>became SCCIS, </a:t>
            </a:r>
          </a:p>
          <a:p>
            <a:pPr algn="ctr"/>
            <a:r>
              <a:rPr lang="en-US" dirty="0"/>
              <a:t>responded to </a:t>
            </a:r>
          </a:p>
          <a:p>
            <a:pPr algn="ctr"/>
            <a:r>
              <a:rPr lang="en-US" dirty="0"/>
              <a:t>imiquimod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D76D3F6-5A6A-8C99-182F-6C7AE65E49A3}"/>
              </a:ext>
            </a:extLst>
          </p:cNvPr>
          <p:cNvSpPr>
            <a:spLocks noGrp="1" noChangeArrowheads="1"/>
          </p:cNvSpPr>
          <p:nvPr>
            <p:ph type="title"/>
          </p:nvPr>
        </p:nvSpPr>
        <p:spPr>
          <a:xfrm>
            <a:off x="2921082" y="2858706"/>
            <a:ext cx="5789692" cy="1140587"/>
          </a:xfrm>
        </p:spPr>
        <p:txBody>
          <a:bodyPr>
            <a:normAutofit/>
          </a:bodyPr>
          <a:lstStyle/>
          <a:p>
            <a:pPr algn="ctr"/>
            <a:r>
              <a:rPr lang="en-US" altLang="en-US" sz="3450" b="1" dirty="0">
                <a:cs typeface="Arial"/>
              </a:rPr>
              <a:t>Vaccines</a:t>
            </a:r>
            <a:r>
              <a:rPr lang="en-US" altLang="en-US" sz="3450" dirty="0">
                <a:cs typeface="Arial"/>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19CF215-76F4-3BA2-F79A-04A9626D5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206" y="34751"/>
            <a:ext cx="5281824" cy="1646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a:extLst>
              <a:ext uri="{FF2B5EF4-FFF2-40B4-BE49-F238E27FC236}">
                <a16:creationId xmlns:a16="http://schemas.microsoft.com/office/drawing/2014/main" id="{A458FB32-7113-1B90-C68D-D525D2A18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397" y="1691670"/>
            <a:ext cx="3193219" cy="25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2" name="Content Placeholder 2">
            <a:extLst>
              <a:ext uri="{FF2B5EF4-FFF2-40B4-BE49-F238E27FC236}">
                <a16:creationId xmlns:a16="http://schemas.microsoft.com/office/drawing/2014/main" id="{F61280E9-4CE4-757F-9DA7-484241A5CF4C}"/>
              </a:ext>
            </a:extLst>
          </p:cNvPr>
          <p:cNvSpPr>
            <a:spLocks noGrp="1"/>
          </p:cNvSpPr>
          <p:nvPr>
            <p:ph idx="1"/>
          </p:nvPr>
        </p:nvSpPr>
        <p:spPr>
          <a:xfrm>
            <a:off x="304720" y="2108544"/>
            <a:ext cx="11477810" cy="4062942"/>
          </a:xfrm>
        </p:spPr>
        <p:txBody>
          <a:bodyPr/>
          <a:lstStyle/>
          <a:p>
            <a:r>
              <a:rPr lang="en-US" altLang="en-US" sz="2400" b="1" i="1" dirty="0">
                <a:solidFill>
                  <a:schemeClr val="tx1"/>
                </a:solidFill>
              </a:rPr>
              <a:t>HPV 16/18 vaccine </a:t>
            </a:r>
            <a:r>
              <a:rPr lang="en-US" altLang="en-US" sz="2400" dirty="0">
                <a:solidFill>
                  <a:schemeClr val="tx1"/>
                </a:solidFill>
              </a:rPr>
              <a:t>potentially </a:t>
            </a:r>
            <a:r>
              <a:rPr lang="en-US" altLang="en-US" sz="2400" b="1" i="1" dirty="0">
                <a:solidFill>
                  <a:schemeClr val="tx1"/>
                </a:solidFill>
              </a:rPr>
              <a:t>prevents the majority of invasive cancers: </a:t>
            </a:r>
            <a:r>
              <a:rPr lang="en-US" altLang="en-US" sz="2400" dirty="0">
                <a:solidFill>
                  <a:schemeClr val="tx1"/>
                </a:solidFill>
              </a:rPr>
              <a:t>cervical (66.2%), anal (79.4%), oropharyngeal (60.2%), and vaginal (55.1%) cancers, as well as many penile (47.9%), vulvar (48.6%): 24,858 cases annually. </a:t>
            </a:r>
          </a:p>
          <a:p>
            <a:endParaRPr lang="en-US" altLang="en-US" sz="2400" dirty="0">
              <a:solidFill>
                <a:schemeClr val="tx1"/>
              </a:solidFill>
            </a:endParaRPr>
          </a:p>
          <a:p>
            <a:r>
              <a:rPr lang="en-US" altLang="en-US" sz="2400" b="1" i="1" dirty="0">
                <a:solidFill>
                  <a:schemeClr val="tx1"/>
                </a:solidFill>
              </a:rPr>
              <a:t>The 9-valent vaccine </a:t>
            </a:r>
            <a:r>
              <a:rPr lang="en-US" altLang="en-US" sz="2400" dirty="0">
                <a:solidFill>
                  <a:schemeClr val="tx1"/>
                </a:solidFill>
              </a:rPr>
              <a:t>also targeting HPV 31/33/45/52/58 may prevent an additional 4.2% to 18.3% of cancers: 3,944 cases annually.</a:t>
            </a:r>
          </a:p>
          <a:p>
            <a:endParaRPr lang="en-US" altLang="en-US" sz="2400" dirty="0">
              <a:solidFill>
                <a:schemeClr val="tx1"/>
              </a:solidFill>
            </a:endParaRPr>
          </a:p>
          <a:p>
            <a:r>
              <a:rPr lang="en-US" altLang="en-US" sz="2400" b="1" i="1" dirty="0">
                <a:solidFill>
                  <a:schemeClr val="tx1"/>
                </a:solidFill>
              </a:rPr>
              <a:t>Younger age </a:t>
            </a:r>
            <a:r>
              <a:rPr lang="en-US" altLang="en-US" sz="2400" dirty="0">
                <a:solidFill>
                  <a:schemeClr val="tx1"/>
                </a:solidFill>
              </a:rPr>
              <a:t>at diagnosis was associated with higher HPV 16/18 prevalence (for most cancers).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F04A7-959A-7699-5FF9-6F35D88831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1D62A7-D7B7-32C5-BD42-822539C035E8}"/>
              </a:ext>
            </a:extLst>
          </p:cNvPr>
          <p:cNvSpPr>
            <a:spLocks noGrp="1"/>
          </p:cNvSpPr>
          <p:nvPr>
            <p:ph type="title"/>
          </p:nvPr>
        </p:nvSpPr>
        <p:spPr>
          <a:xfrm>
            <a:off x="4123241" y="3104542"/>
            <a:ext cx="3822579" cy="648915"/>
          </a:xfrm>
        </p:spPr>
        <p:txBody>
          <a:bodyPr vert="horz" lIns="91440" tIns="45720" rIns="91440" bIns="45720" rtlCol="0" anchor="t">
            <a:noAutofit/>
          </a:bodyPr>
          <a:lstStyle/>
          <a:p>
            <a:pPr algn="ctr"/>
            <a:r>
              <a:rPr lang="en-US" sz="3450" b="1" dirty="0">
                <a:cs typeface="Arial"/>
              </a:rPr>
              <a:t>Kaposi Sarcoma</a:t>
            </a:r>
            <a:br>
              <a:rPr lang="en-US" sz="3450" b="1" dirty="0"/>
            </a:br>
            <a:r>
              <a:rPr lang="en-US" sz="3450" b="1">
                <a:cs typeface="Arial"/>
              </a:rPr>
              <a:t>in People With HIV</a:t>
            </a:r>
            <a:endParaRPr lang="en-US" sz="3450" b="1" dirty="0">
              <a:cs typeface="Arial"/>
            </a:endParaRPr>
          </a:p>
        </p:txBody>
      </p:sp>
    </p:spTree>
    <p:extLst>
      <p:ext uri="{BB962C8B-B14F-4D97-AF65-F5344CB8AC3E}">
        <p14:creationId xmlns:p14="http://schemas.microsoft.com/office/powerpoint/2010/main" val="2675019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3E6B41-81A1-E418-7850-125FFC07356E}"/>
              </a:ext>
            </a:extLst>
          </p:cNvPr>
          <p:cNvSpPr>
            <a:spLocks noGrp="1"/>
          </p:cNvSpPr>
          <p:nvPr>
            <p:ph type="title"/>
          </p:nvPr>
        </p:nvSpPr>
        <p:spPr/>
        <p:txBody>
          <a:bodyPr>
            <a:normAutofit fontScale="90000"/>
          </a:bodyPr>
          <a:lstStyle/>
          <a:p>
            <a:br>
              <a:rPr lang="en-US" b="1" dirty="0"/>
            </a:br>
            <a:endParaRPr lang="en-US" dirty="0"/>
          </a:p>
        </p:txBody>
      </p:sp>
      <p:sp>
        <p:nvSpPr>
          <p:cNvPr id="6" name="Text Placeholder 5">
            <a:extLst>
              <a:ext uri="{FF2B5EF4-FFF2-40B4-BE49-F238E27FC236}">
                <a16:creationId xmlns:a16="http://schemas.microsoft.com/office/drawing/2014/main" id="{E3BA35DF-D72B-5745-6B4C-33503C38EB1C}"/>
              </a:ext>
            </a:extLst>
          </p:cNvPr>
          <p:cNvSpPr>
            <a:spLocks noGrp="1"/>
          </p:cNvSpPr>
          <p:nvPr>
            <p:ph type="body" sz="quarter" idx="11"/>
          </p:nvPr>
        </p:nvSpPr>
        <p:spPr>
          <a:xfrm>
            <a:off x="623297" y="1706430"/>
            <a:ext cx="9602630" cy="2986087"/>
          </a:xfrm>
        </p:spPr>
        <p:txBody>
          <a:bodyPr lIns="91440" tIns="45720" rIns="91440" bIns="45720" anchor="t"/>
          <a:lstStyle/>
          <a:p>
            <a:pPr marL="457200" indent="-342900">
              <a:buFont typeface="Arial" panose="020B0604020202020204" pitchFamily="34" charset="0"/>
              <a:buChar char="•"/>
            </a:pPr>
            <a:r>
              <a:rPr lang="en-US">
                <a:cs typeface="Arial"/>
              </a:rPr>
              <a:t>Some antiretroviral treated people with HIV develop Kaposi's sarcoma </a:t>
            </a:r>
            <a:r>
              <a:rPr lang="en-US" dirty="0">
                <a:cs typeface="Arial"/>
              </a:rPr>
              <a:t>despite long-term suppression of HIV replication.</a:t>
            </a:r>
          </a:p>
          <a:p>
            <a:pPr marL="457200" indent="-342900">
              <a:buFont typeface="Arial" panose="020B0604020202020204" pitchFamily="34" charset="0"/>
              <a:buChar char="•"/>
            </a:pPr>
            <a:r>
              <a:rPr lang="en-US" dirty="0"/>
              <a:t>US Veteran cohort (1999-2015): </a:t>
            </a:r>
          </a:p>
          <a:p>
            <a:pPr marL="680720" lvl="1" indent="-342900">
              <a:buFont typeface="Arial" panose="020B0604020202020204" pitchFamily="34" charset="0"/>
              <a:buChar char="•"/>
            </a:pPr>
            <a:r>
              <a:rPr lang="en-US">
                <a:cs typeface="Arial"/>
              </a:rPr>
              <a:t>risk of KS as compared to uninfected patients &gt;50-fold in people with HIV </a:t>
            </a:r>
            <a:r>
              <a:rPr lang="en-US" dirty="0">
                <a:cs typeface="Arial"/>
              </a:rPr>
              <a:t>despite long-term viral suppression (≥2 years) </a:t>
            </a:r>
          </a:p>
          <a:p>
            <a:pPr marL="681228" lvl="1" indent="-342900">
              <a:buFont typeface="Arial" panose="020B0604020202020204" pitchFamily="34" charset="0"/>
              <a:buChar char="•"/>
            </a:pPr>
            <a:r>
              <a:rPr lang="en-US" dirty="0"/>
              <a:t>and &gt;500-fold in those with early suppression (&lt;2 years)*</a:t>
            </a:r>
          </a:p>
          <a:p>
            <a:pPr marL="457200" indent="-342900">
              <a:buFont typeface="Arial" panose="020B0604020202020204" pitchFamily="34" charset="0"/>
              <a:buChar char="•"/>
            </a:pPr>
            <a:r>
              <a:rPr lang="en-US" b="1" i="1" dirty="0" err="1">
                <a:cs typeface="Arial"/>
              </a:rPr>
              <a:t>Immunosenescence</a:t>
            </a:r>
            <a:r>
              <a:rPr lang="en-US" dirty="0">
                <a:cs typeface="Arial"/>
              </a:rPr>
              <a:t> is associated with KS in antiretroviral treated HIV infection</a:t>
            </a:r>
          </a:p>
          <a:p>
            <a:pPr marL="457200" indent="-342900">
              <a:buFont typeface="Arial" panose="020B0604020202020204" pitchFamily="34" charset="0"/>
              <a:buChar char="•"/>
            </a:pPr>
            <a:r>
              <a:rPr lang="en-US" b="1" i="1" dirty="0"/>
              <a:t>Other factors</a:t>
            </a:r>
            <a:r>
              <a:rPr lang="en-US" dirty="0"/>
              <a:t>: iatrogenic immunosuppression, persistent HHV8 VL, change in ART, history of or current low CD4/high VL</a:t>
            </a:r>
          </a:p>
        </p:txBody>
      </p:sp>
      <p:sp>
        <p:nvSpPr>
          <p:cNvPr id="8" name="TextBox 7">
            <a:extLst>
              <a:ext uri="{FF2B5EF4-FFF2-40B4-BE49-F238E27FC236}">
                <a16:creationId xmlns:a16="http://schemas.microsoft.com/office/drawing/2014/main" id="{E0916319-93D4-2584-B85D-BA1ED48B7A93}"/>
              </a:ext>
            </a:extLst>
          </p:cNvPr>
          <p:cNvSpPr txBox="1"/>
          <p:nvPr/>
        </p:nvSpPr>
        <p:spPr>
          <a:xfrm>
            <a:off x="94593" y="6220726"/>
            <a:ext cx="2490952" cy="379463"/>
          </a:xfrm>
          <a:prstGeom prst="rect">
            <a:avLst/>
          </a:prstGeom>
          <a:noFill/>
        </p:spPr>
        <p:txBody>
          <a:bodyPr wrap="square">
            <a:spAutoFit/>
          </a:bodyPr>
          <a:lstStyle/>
          <a:p>
            <a:r>
              <a:rPr lang="nb-NO" sz="1000" b="0" i="0" dirty="0">
                <a:solidFill>
                  <a:srgbClr val="1B1B1B"/>
                </a:solidFill>
                <a:effectLst/>
                <a:latin typeface="Cambria" panose="02040503050406030204" pitchFamily="18" charset="0"/>
                <a:ea typeface="Cambria" panose="02040503050406030204" pitchFamily="18" charset="0"/>
              </a:rPr>
              <a:t>AIDS. 2013 Jul 17;27(11):1735–1742</a:t>
            </a:r>
            <a:r>
              <a:rPr lang="nb-NO" b="0" i="0" dirty="0">
                <a:solidFill>
                  <a:srgbClr val="1B1B1B"/>
                </a:solidFill>
                <a:effectLst/>
                <a:latin typeface="Source Sans Pro Web"/>
              </a:rPr>
              <a:t>.</a:t>
            </a:r>
            <a:endParaRPr lang="en-US" dirty="0"/>
          </a:p>
        </p:txBody>
      </p:sp>
      <p:sp>
        <p:nvSpPr>
          <p:cNvPr id="10" name="TextBox 9">
            <a:extLst>
              <a:ext uri="{FF2B5EF4-FFF2-40B4-BE49-F238E27FC236}">
                <a16:creationId xmlns:a16="http://schemas.microsoft.com/office/drawing/2014/main" id="{8E35A84B-0F82-8001-4465-5D4BF99DA769}"/>
              </a:ext>
            </a:extLst>
          </p:cNvPr>
          <p:cNvSpPr txBox="1"/>
          <p:nvPr/>
        </p:nvSpPr>
        <p:spPr>
          <a:xfrm>
            <a:off x="0" y="6600189"/>
            <a:ext cx="6096000" cy="246221"/>
          </a:xfrm>
          <a:prstGeom prst="rect">
            <a:avLst/>
          </a:prstGeom>
          <a:noFill/>
        </p:spPr>
        <p:txBody>
          <a:bodyPr wrap="square">
            <a:spAutoFit/>
          </a:bodyPr>
          <a:lstStyle/>
          <a:p>
            <a:r>
              <a:rPr lang="en-US" sz="1000" b="0" i="0" dirty="0">
                <a:solidFill>
                  <a:srgbClr val="1B1B1B"/>
                </a:solidFill>
                <a:effectLst/>
                <a:latin typeface="Cambria" panose="02040503050406030204" pitchFamily="18" charset="0"/>
              </a:rPr>
              <a:t> *Ann. Intern. Med. 2018;169:87–96.</a:t>
            </a:r>
            <a:endParaRPr lang="en-US" sz="1000" dirty="0"/>
          </a:p>
        </p:txBody>
      </p:sp>
      <p:sp>
        <p:nvSpPr>
          <p:cNvPr id="4" name="Title 1">
            <a:extLst>
              <a:ext uri="{FF2B5EF4-FFF2-40B4-BE49-F238E27FC236}">
                <a16:creationId xmlns:a16="http://schemas.microsoft.com/office/drawing/2014/main" id="{3B0632D5-A977-7513-402A-309A00E4A1FD}"/>
              </a:ext>
            </a:extLst>
          </p:cNvPr>
          <p:cNvSpPr txBox="1">
            <a:spLocks/>
          </p:cNvSpPr>
          <p:nvPr/>
        </p:nvSpPr>
        <p:spPr>
          <a:xfrm>
            <a:off x="482019" y="1057515"/>
            <a:ext cx="10794980" cy="648915"/>
          </a:xfrm>
          <a:prstGeom prst="rect">
            <a:avLst/>
          </a:prstGeom>
        </p:spPr>
        <p:txBody>
          <a:bodyPr vert="horz" lIns="91440" tIns="45720" rIns="91440" bIns="45720" rtlCol="0" anchor="t">
            <a:normAutofit fontScale="97500"/>
          </a:bodyPr>
          <a:lstStyle>
            <a:lvl1pPr algn="l" defTabSz="1218895" rtl="0" eaLnBrk="1" latinLnBrk="0" hangingPunct="1">
              <a:spcBef>
                <a:spcPct val="0"/>
              </a:spcBef>
              <a:buNone/>
              <a:defRPr sz="3200" kern="1200">
                <a:solidFill>
                  <a:schemeClr val="accent6"/>
                </a:solidFill>
                <a:latin typeface="+mj-lt"/>
                <a:ea typeface="+mj-ea"/>
                <a:cs typeface="Arial" pitchFamily="34" charset="0"/>
              </a:defRPr>
            </a:lvl1pPr>
          </a:lstStyle>
          <a:p>
            <a:r>
              <a:rPr lang="en-US" b="1">
                <a:cs typeface="Arial"/>
              </a:rPr>
              <a:t>Kaposi Sarcoma in People Living with HIV</a:t>
            </a:r>
            <a:endParaRPr lang="en-US" b="1" dirty="0"/>
          </a:p>
        </p:txBody>
      </p:sp>
    </p:spTree>
    <p:extLst>
      <p:ext uri="{BB962C8B-B14F-4D97-AF65-F5344CB8AC3E}">
        <p14:creationId xmlns:p14="http://schemas.microsoft.com/office/powerpoint/2010/main" val="384583071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7C0F74-51DF-B008-F221-77A4535DE0F2}"/>
              </a:ext>
            </a:extLst>
          </p:cNvPr>
          <p:cNvSpPr>
            <a:spLocks noGrp="1"/>
          </p:cNvSpPr>
          <p:nvPr>
            <p:ph type="dt" sz="half" idx="10"/>
          </p:nvPr>
        </p:nvSpPr>
        <p:spPr/>
        <p:txBody>
          <a:bodyPr/>
          <a:lstStyle/>
          <a:p>
            <a:pPr>
              <a:defRPr/>
            </a:pPr>
            <a:endParaRPr lang="en-US" altLang="en-US" dirty="0"/>
          </a:p>
        </p:txBody>
      </p:sp>
      <p:pic>
        <p:nvPicPr>
          <p:cNvPr id="5" name="Picture 4">
            <a:extLst>
              <a:ext uri="{FF2B5EF4-FFF2-40B4-BE49-F238E27FC236}">
                <a16:creationId xmlns:a16="http://schemas.microsoft.com/office/drawing/2014/main" id="{D080D847-C911-B01C-41B0-68FBFEB316C1}"/>
              </a:ext>
            </a:extLst>
          </p:cNvPr>
          <p:cNvPicPr>
            <a:picLocks noChangeAspect="1"/>
          </p:cNvPicPr>
          <p:nvPr/>
        </p:nvPicPr>
        <p:blipFill>
          <a:blip r:embed="rId2"/>
          <a:stretch>
            <a:fillRect/>
          </a:stretch>
        </p:blipFill>
        <p:spPr>
          <a:xfrm>
            <a:off x="307238" y="1778302"/>
            <a:ext cx="5893865" cy="3919420"/>
          </a:xfrm>
          <a:prstGeom prst="rect">
            <a:avLst/>
          </a:prstGeom>
        </p:spPr>
      </p:pic>
      <p:pic>
        <p:nvPicPr>
          <p:cNvPr id="7" name="Picture 6">
            <a:extLst>
              <a:ext uri="{FF2B5EF4-FFF2-40B4-BE49-F238E27FC236}">
                <a16:creationId xmlns:a16="http://schemas.microsoft.com/office/drawing/2014/main" id="{07F3AB20-8A3A-B159-535F-C5A7BF24BF54}"/>
              </a:ext>
            </a:extLst>
          </p:cNvPr>
          <p:cNvPicPr>
            <a:picLocks noChangeAspect="1"/>
          </p:cNvPicPr>
          <p:nvPr/>
        </p:nvPicPr>
        <p:blipFill>
          <a:blip r:embed="rId3"/>
          <a:srcRect l="11324"/>
          <a:stretch>
            <a:fillRect/>
          </a:stretch>
        </p:blipFill>
        <p:spPr>
          <a:xfrm>
            <a:off x="6298086" y="2004073"/>
            <a:ext cx="5731620" cy="3467877"/>
          </a:xfrm>
          <a:prstGeom prst="rect">
            <a:avLst/>
          </a:prstGeom>
        </p:spPr>
      </p:pic>
      <p:sp>
        <p:nvSpPr>
          <p:cNvPr id="4" name="Title 1">
            <a:extLst>
              <a:ext uri="{FF2B5EF4-FFF2-40B4-BE49-F238E27FC236}">
                <a16:creationId xmlns:a16="http://schemas.microsoft.com/office/drawing/2014/main" id="{75D2DC5E-82CE-D62E-29F4-1EF64A1EBF4B}"/>
              </a:ext>
            </a:extLst>
          </p:cNvPr>
          <p:cNvSpPr txBox="1">
            <a:spLocks/>
          </p:cNvSpPr>
          <p:nvPr/>
        </p:nvSpPr>
        <p:spPr>
          <a:xfrm>
            <a:off x="439977" y="876874"/>
            <a:ext cx="10794980" cy="648915"/>
          </a:xfrm>
          <a:prstGeom prst="rect">
            <a:avLst/>
          </a:prstGeom>
        </p:spPr>
        <p:txBody>
          <a:bodyPr vert="horz" lIns="91440" tIns="45720" rIns="91440" bIns="45720" rtlCol="0" anchor="t">
            <a:normAutofit fontScale="97500"/>
          </a:bodyPr>
          <a:lstStyle>
            <a:lvl1pPr algn="l" defTabSz="1218895" rtl="0" eaLnBrk="1" latinLnBrk="0" hangingPunct="1">
              <a:spcBef>
                <a:spcPct val="0"/>
              </a:spcBef>
              <a:buNone/>
              <a:defRPr sz="3200" kern="1200">
                <a:solidFill>
                  <a:schemeClr val="accent6"/>
                </a:solidFill>
                <a:latin typeface="+mj-lt"/>
                <a:ea typeface="+mj-ea"/>
                <a:cs typeface="Arial" pitchFamily="34" charset="0"/>
              </a:defRPr>
            </a:lvl1pPr>
          </a:lstStyle>
          <a:p>
            <a:r>
              <a:rPr lang="en-US" b="1">
                <a:cs typeface="Arial"/>
              </a:rPr>
              <a:t>Kaposi Sarcoma in People with HIV</a:t>
            </a:r>
            <a:endParaRPr lang="en-US" b="1" dirty="0">
              <a:cs typeface="Arial"/>
            </a:endParaRPr>
          </a:p>
        </p:txBody>
      </p:sp>
    </p:spTree>
    <p:extLst>
      <p:ext uri="{BB962C8B-B14F-4D97-AF65-F5344CB8AC3E}">
        <p14:creationId xmlns:p14="http://schemas.microsoft.com/office/powerpoint/2010/main" val="2995579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Google Shape;61;p14"/>
          <p:cNvSpPr txBox="1">
            <a:spLocks noGrp="1"/>
          </p:cNvSpPr>
          <p:nvPr>
            <p:ph type="body" idx="1"/>
          </p:nvPr>
        </p:nvSpPr>
        <p:spPr>
          <a:xfrm>
            <a:off x="415491" y="1263857"/>
            <a:ext cx="6100923" cy="4554014"/>
          </a:xfrm>
          <a:prstGeom prst="rect">
            <a:avLst/>
          </a:prstGeom>
        </p:spPr>
        <p:txBody>
          <a:bodyPr spcFirstLastPara="1" wrap="square" lIns="121868" tIns="121868" rIns="121868" bIns="121868" anchor="t" anchorCtr="0">
            <a:noAutofit/>
          </a:bodyPr>
          <a:lstStyle/>
          <a:p>
            <a:pPr marL="152362" indent="0">
              <a:buNone/>
            </a:pPr>
            <a:r>
              <a:rPr lang="en" sz="3000" dirty="0"/>
              <a:t>36F recently diagnosed with HIV (CD4 330) and taking ART, presenting with a 5 month history of lesions on the face and trunk</a:t>
            </a:r>
            <a:endParaRPr sz="3000" dirty="0"/>
          </a:p>
          <a:p>
            <a:pPr indent="-440157">
              <a:buSzPts val="1600"/>
            </a:pPr>
            <a:r>
              <a:rPr lang="en" sz="2400" dirty="0"/>
              <a:t>+ weight loss</a:t>
            </a:r>
            <a:endParaRPr sz="2400" dirty="0"/>
          </a:p>
          <a:p>
            <a:pPr indent="-440157">
              <a:buSzPts val="1600"/>
            </a:pPr>
            <a:r>
              <a:rPr lang="en" sz="2400" dirty="0"/>
              <a:t>Denies cough, fever, chest pain, joint pain, diarrhea, hematochezia, emesis</a:t>
            </a:r>
            <a:endParaRPr sz="2400" dirty="0"/>
          </a:p>
          <a:p>
            <a:pPr indent="-440157">
              <a:buSzPts val="1600"/>
            </a:pPr>
            <a:r>
              <a:rPr lang="en" sz="2400" dirty="0"/>
              <a:t>CXR which was reportedly normal</a:t>
            </a:r>
          </a:p>
          <a:p>
            <a:pPr indent="-440157">
              <a:buSzPts val="1600"/>
            </a:pPr>
            <a:r>
              <a:rPr lang="en" sz="2400" dirty="0"/>
              <a:t>**A</a:t>
            </a:r>
            <a:r>
              <a:rPr lang="en-US" sz="2400" dirty="0"/>
              <a:t>l</a:t>
            </a:r>
            <a:r>
              <a:rPr lang="en" sz="2400" dirty="0"/>
              <a:t>ways check LNs and oral exam</a:t>
            </a:r>
            <a:endParaRPr sz="2400" dirty="0"/>
          </a:p>
        </p:txBody>
      </p:sp>
      <p:pic>
        <p:nvPicPr>
          <p:cNvPr id="4" name="Google Shape;77;p17">
            <a:extLst>
              <a:ext uri="{FF2B5EF4-FFF2-40B4-BE49-F238E27FC236}">
                <a16:creationId xmlns:a16="http://schemas.microsoft.com/office/drawing/2014/main" id="{B132787D-88AE-808A-57FC-94C379921219}"/>
              </a:ext>
            </a:extLst>
          </p:cNvPr>
          <p:cNvPicPr preferRelativeResize="0"/>
          <p:nvPr/>
        </p:nvPicPr>
        <p:blipFill>
          <a:blip r:embed="rId3">
            <a:alphaModFix/>
            <a:extLst>
              <a:ext uri="{BEBA8EAE-BF5A-486C-A8C5-ECC9F3942E4B}">
                <a14:imgProps xmlns:a14="http://schemas.microsoft.com/office/drawing/2010/main">
                  <a14:imgLayer r:embed="rId4">
                    <a14:imgEffect>
                      <a14:brightnessContrast bright="14000" contrast="6000"/>
                    </a14:imgEffect>
                  </a14:imgLayer>
                </a14:imgProps>
              </a:ext>
            </a:extLst>
          </a:blip>
          <a:stretch>
            <a:fillRect/>
          </a:stretch>
        </p:blipFill>
        <p:spPr>
          <a:xfrm>
            <a:off x="6568421" y="1414674"/>
            <a:ext cx="5371535" cy="4028652"/>
          </a:xfrm>
          <a:prstGeom prst="rect">
            <a:avLst/>
          </a:prstGeom>
          <a:noFill/>
          <a:ln>
            <a:noFill/>
          </a:ln>
        </p:spPr>
      </p:pic>
    </p:spTree>
    <p:extLst>
      <p:ext uri="{BB962C8B-B14F-4D97-AF65-F5344CB8AC3E}">
        <p14:creationId xmlns:p14="http://schemas.microsoft.com/office/powerpoint/2010/main" val="373343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dirty="0"/>
              <a:t>AETC Program National Centers and HIV Curriculum</a:t>
            </a:r>
          </a:p>
        </p:txBody>
      </p:sp>
      <p:sp>
        <p:nvSpPr>
          <p:cNvPr id="6" name="Text Placeholder 5"/>
          <p:cNvSpPr>
            <a:spLocks noGrp="1"/>
          </p:cNvSpPr>
          <p:nvPr>
            <p:ph type="body" sz="quarter" idx="11"/>
          </p:nvPr>
        </p:nvSpPr>
        <p:spPr>
          <a:xfrm>
            <a:off x="623296" y="1935956"/>
            <a:ext cx="10512424" cy="3802114"/>
          </a:xfrm>
        </p:spPr>
        <p:txBody>
          <a:bodyPr lIns="91440" tIns="45720" rIns="91440" bIns="45720" anchor="t"/>
          <a:lstStyle/>
          <a:p>
            <a:pPr marL="975360" indent="-285750">
              <a:buFont typeface="Wingdings" panose="05000000000000000000" pitchFamily="2" charset="2"/>
              <a:buChar char="§"/>
            </a:pPr>
            <a:r>
              <a:rPr lang="en-US" sz="1600" b="1" dirty="0">
                <a:cs typeface="Arial"/>
              </a:rPr>
              <a:t>National AETC Support Center (NASC) – </a:t>
            </a:r>
            <a:r>
              <a:rPr lang="en-US" sz="1600" dirty="0">
                <a:cs typeface="Arial"/>
              </a:rPr>
              <a:t>serves as the central web –based repository for AETC Program training and capacity building resources; its website includes a free virtual library with training and technical assistance materials, a program directory, and a calendar of trainings and other events. Learn more: </a:t>
            </a:r>
            <a:r>
              <a:rPr lang="en-US" sz="1600" dirty="0">
                <a:cs typeface="Arial"/>
                <a:hlinkClick r:id="rId2"/>
              </a:rPr>
              <a:t>https://aidsetc.org/</a:t>
            </a:r>
            <a:r>
              <a:rPr lang="en-US" sz="1600" dirty="0">
                <a:cs typeface="Arial"/>
              </a:rPr>
              <a:t> </a:t>
            </a:r>
            <a:endParaRPr lang="en-US">
              <a:cs typeface="Arial"/>
            </a:endParaRPr>
          </a:p>
          <a:p>
            <a:pPr marL="975360" indent="-285750">
              <a:buFont typeface="Wingdings" panose="05000000000000000000" pitchFamily="2" charset="2"/>
              <a:buChar char="§"/>
            </a:pPr>
            <a:r>
              <a:rPr lang="en-US" sz="1600" b="1" dirty="0">
                <a:cs typeface="Arial"/>
              </a:rPr>
              <a:t>National Clinical Consultation Center (NCCC) – </a:t>
            </a:r>
            <a:r>
              <a:rPr lang="en-US" sz="1600" dirty="0">
                <a:cs typeface="Arial"/>
              </a:rPr>
              <a:t>provides free, peer-to-peer, expert advice for health professionals on HIV prevention, care, and treatment and related topics. Learn more: </a:t>
            </a:r>
            <a:r>
              <a:rPr lang="en-US" sz="1600" dirty="0">
                <a:cs typeface="Arial"/>
                <a:hlinkClick r:id="rId3"/>
              </a:rPr>
              <a:t>https://nccc/ucsf.edu</a:t>
            </a:r>
            <a:r>
              <a:rPr lang="en-US" sz="1600">
                <a:cs typeface="Arial"/>
              </a:rPr>
              <a:t> or call </a:t>
            </a:r>
            <a:r>
              <a:rPr lang="en-US" sz="1600" b="1">
                <a:cs typeface="Arial"/>
              </a:rPr>
              <a:t>844-ASK-NCCC</a:t>
            </a:r>
            <a:endParaRPr lang="en-US" sz="1600" b="1"/>
          </a:p>
          <a:p>
            <a:pPr marL="975920" indent="-285750">
              <a:buFont typeface="Wingdings" panose="05000000000000000000" pitchFamily="2" charset="2"/>
              <a:buChar char="§"/>
            </a:pPr>
            <a:r>
              <a:rPr lang="en-US" sz="1600" b="1" dirty="0"/>
              <a:t>National HIV Curriculum (NHC) – </a:t>
            </a:r>
            <a:r>
              <a:rPr lang="en-US" sz="1600" dirty="0"/>
              <a:t>provides ongoing, up –to-date HIV training and information for health professionals through a free, web –based curriculum; also provides free CME credits, CNE contact hours, CE contact hours, and maintenance of certification credits. Learn more: </a:t>
            </a:r>
            <a:r>
              <a:rPr lang="en-US" sz="1600" dirty="0">
                <a:hlinkClick r:id="rId4"/>
              </a:rPr>
              <a:t>www.hiv.uw.edu</a:t>
            </a:r>
            <a:r>
              <a:rPr lang="en-US" sz="1600" dirty="0"/>
              <a:t> </a:t>
            </a:r>
          </a:p>
          <a:p>
            <a:pPr marL="690377" indent="-342900">
              <a:buFont typeface="Arial" panose="020B0604020202020204" pitchFamily="34" charset="0"/>
              <a:buChar char="•"/>
            </a:pPr>
            <a:endParaRPr lang="en-US" dirty="0"/>
          </a:p>
          <a:p>
            <a:pPr marL="690377" indent="-342900">
              <a:buFont typeface="Arial" panose="020B0604020202020204" pitchFamily="34" charset="0"/>
              <a:buChar char="•"/>
            </a:pPr>
            <a:endParaRPr lang="en-US" dirty="0"/>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12, 2026</a:t>
            </a:fld>
            <a:endParaRPr lang="en-US" dirty="0"/>
          </a:p>
        </p:txBody>
      </p:sp>
    </p:spTree>
    <p:extLst>
      <p:ext uri="{BB962C8B-B14F-4D97-AF65-F5344CB8AC3E}">
        <p14:creationId xmlns:p14="http://schemas.microsoft.com/office/powerpoint/2010/main" val="847555772"/>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7"/>
          <p:cNvPicPr preferRelativeResize="0"/>
          <p:nvPr/>
        </p:nvPicPr>
        <p:blipFill>
          <a:blip r:embed="rId3">
            <a:alphaModFix/>
            <a:extLst>
              <a:ext uri="{BEBA8EAE-BF5A-486C-A8C5-ECC9F3942E4B}">
                <a14:imgProps xmlns:a14="http://schemas.microsoft.com/office/drawing/2010/main">
                  <a14:imgLayer r:embed="rId4">
                    <a14:imgEffect>
                      <a14:brightnessContrast bright="20000" contrast="8000"/>
                    </a14:imgEffect>
                  </a14:imgLayer>
                </a14:imgProps>
              </a:ext>
            </a:extLst>
          </a:blip>
          <a:srcRect l="10027" t="45189" r="29526" b="-1"/>
          <a:stretch>
            <a:fillRect/>
          </a:stretch>
        </p:blipFill>
        <p:spPr>
          <a:xfrm>
            <a:off x="80907" y="1797269"/>
            <a:ext cx="3647091" cy="3621607"/>
          </a:xfrm>
          <a:prstGeom prst="rect">
            <a:avLst/>
          </a:prstGeom>
          <a:noFill/>
          <a:ln>
            <a:noFill/>
          </a:ln>
        </p:spPr>
      </p:pic>
      <p:pic>
        <p:nvPicPr>
          <p:cNvPr id="2" name="Google Shape;84;p18">
            <a:extLst>
              <a:ext uri="{FF2B5EF4-FFF2-40B4-BE49-F238E27FC236}">
                <a16:creationId xmlns:a16="http://schemas.microsoft.com/office/drawing/2014/main" id="{C14C16DA-01DD-F9D3-4FB0-25E07E8AD39E}"/>
              </a:ext>
            </a:extLst>
          </p:cNvPr>
          <p:cNvPicPr preferRelativeResize="0"/>
          <p:nvPr/>
        </p:nvPicPr>
        <p:blipFill>
          <a:blip r:embed="rId5">
            <a:alphaModFix/>
            <a:extLst>
              <a:ext uri="{BEBA8EAE-BF5A-486C-A8C5-ECC9F3942E4B}">
                <a14:imgProps xmlns:a14="http://schemas.microsoft.com/office/drawing/2010/main">
                  <a14:imgLayer r:embed="rId6">
                    <a14:imgEffect>
                      <a14:brightnessContrast bright="20000" contrast="7000"/>
                    </a14:imgEffect>
                  </a14:imgLayer>
                </a14:imgProps>
              </a:ext>
            </a:extLst>
          </a:blip>
          <a:srcRect l="7588" t="51733" r="3411" b="-2655"/>
          <a:stretch>
            <a:fillRect/>
          </a:stretch>
        </p:blipFill>
        <p:spPr>
          <a:xfrm>
            <a:off x="3876730" y="2056087"/>
            <a:ext cx="4761186" cy="3224959"/>
          </a:xfrm>
          <a:prstGeom prst="rect">
            <a:avLst/>
          </a:prstGeom>
          <a:noFill/>
          <a:ln>
            <a:noFill/>
          </a:ln>
        </p:spPr>
      </p:pic>
      <p:pic>
        <p:nvPicPr>
          <p:cNvPr id="89" name="Google Shape;89;p19"/>
          <p:cNvPicPr preferRelativeResize="0"/>
          <p:nvPr/>
        </p:nvPicPr>
        <p:blipFill>
          <a:blip r:embed="rId7">
            <a:alphaModFix/>
          </a:blip>
          <a:srcRect l="18201" t="41974" r="13142"/>
          <a:stretch>
            <a:fillRect/>
          </a:stretch>
        </p:blipFill>
        <p:spPr>
          <a:xfrm>
            <a:off x="8786649" y="1797269"/>
            <a:ext cx="3321269" cy="3742597"/>
          </a:xfrm>
          <a:prstGeom prst="rect">
            <a:avLst/>
          </a:prstGeom>
          <a:noFill/>
          <a:ln>
            <a:noFill/>
          </a:ln>
        </p:spPr>
      </p:pic>
      <p:sp>
        <p:nvSpPr>
          <p:cNvPr id="4" name="TextBox 9">
            <a:extLst>
              <a:ext uri="{FF2B5EF4-FFF2-40B4-BE49-F238E27FC236}">
                <a16:creationId xmlns:a16="http://schemas.microsoft.com/office/drawing/2014/main" id="{B6965715-C2FE-10D1-61BB-136AEEF24AEC}"/>
              </a:ext>
            </a:extLst>
          </p:cNvPr>
          <p:cNvSpPr txBox="1">
            <a:spLocks noChangeArrowheads="1"/>
          </p:cNvSpPr>
          <p:nvPr/>
        </p:nvSpPr>
        <p:spPr bwMode="auto">
          <a:xfrm>
            <a:off x="4120122" y="6118558"/>
            <a:ext cx="3659977" cy="4750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altLang="en-US" sz="2487" dirty="0"/>
              <a:t>Biopsy: Kaposi Sarcoma</a:t>
            </a:r>
          </a:p>
        </p:txBody>
      </p:sp>
    </p:spTree>
    <p:extLst>
      <p:ext uri="{BB962C8B-B14F-4D97-AF65-F5344CB8AC3E}">
        <p14:creationId xmlns:p14="http://schemas.microsoft.com/office/powerpoint/2010/main" val="525943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82AC7-70EC-35A0-2562-49853420BFCF}"/>
              </a:ext>
            </a:extLst>
          </p:cNvPr>
          <p:cNvSpPr>
            <a:spLocks noGrp="1"/>
          </p:cNvSpPr>
          <p:nvPr>
            <p:ph type="title"/>
          </p:nvPr>
        </p:nvSpPr>
        <p:spPr>
          <a:xfrm>
            <a:off x="415491" y="707754"/>
            <a:ext cx="11357841" cy="763600"/>
          </a:xfrm>
        </p:spPr>
        <p:txBody>
          <a:bodyPr spcFirstLastPara="1" vert="horz" wrap="square" lIns="91425" tIns="91425" rIns="91425" bIns="91425" rtlCol="0" anchor="t" anchorCtr="0">
            <a:noAutofit/>
          </a:bodyPr>
          <a:lstStyle/>
          <a:p>
            <a:r>
              <a:rPr lang="en-US" sz="3450" b="1">
                <a:cs typeface="Arial"/>
              </a:rPr>
              <a:t>Kaposi Sarcoma in People with HIV</a:t>
            </a:r>
            <a:br>
              <a:rPr lang="en-US" sz="3450" dirty="0"/>
            </a:br>
            <a:endParaRPr lang="en-US" dirty="0"/>
          </a:p>
        </p:txBody>
      </p:sp>
      <p:pic>
        <p:nvPicPr>
          <p:cNvPr id="5" name="Picture 4">
            <a:extLst>
              <a:ext uri="{FF2B5EF4-FFF2-40B4-BE49-F238E27FC236}">
                <a16:creationId xmlns:a16="http://schemas.microsoft.com/office/drawing/2014/main" id="{1FCBDD54-1B44-AFBA-5672-0AC008867BBF}"/>
              </a:ext>
            </a:extLst>
          </p:cNvPr>
          <p:cNvPicPr>
            <a:picLocks noChangeAspect="1"/>
          </p:cNvPicPr>
          <p:nvPr/>
        </p:nvPicPr>
        <p:blipFill>
          <a:blip r:embed="rId2"/>
          <a:stretch>
            <a:fillRect/>
          </a:stretch>
        </p:blipFill>
        <p:spPr>
          <a:xfrm>
            <a:off x="667740" y="1640997"/>
            <a:ext cx="3673436" cy="4897915"/>
          </a:xfrm>
          <a:prstGeom prst="rect">
            <a:avLst/>
          </a:prstGeom>
        </p:spPr>
      </p:pic>
      <p:pic>
        <p:nvPicPr>
          <p:cNvPr id="7" name="Picture 6">
            <a:extLst>
              <a:ext uri="{FF2B5EF4-FFF2-40B4-BE49-F238E27FC236}">
                <a16:creationId xmlns:a16="http://schemas.microsoft.com/office/drawing/2014/main" id="{5700209C-5466-CE1C-8060-5A30F960BED4}"/>
              </a:ext>
            </a:extLst>
          </p:cNvPr>
          <p:cNvPicPr>
            <a:picLocks noChangeAspect="1"/>
          </p:cNvPicPr>
          <p:nvPr/>
        </p:nvPicPr>
        <p:blipFill>
          <a:blip r:embed="rId3"/>
          <a:stretch>
            <a:fillRect/>
          </a:stretch>
        </p:blipFill>
        <p:spPr>
          <a:xfrm>
            <a:off x="4530997" y="1640996"/>
            <a:ext cx="3673437" cy="4897915"/>
          </a:xfrm>
          <a:prstGeom prst="rect">
            <a:avLst/>
          </a:prstGeom>
        </p:spPr>
      </p:pic>
      <p:pic>
        <p:nvPicPr>
          <p:cNvPr id="4" name="Picture 7" descr="IMG_4212">
            <a:extLst>
              <a:ext uri="{FF2B5EF4-FFF2-40B4-BE49-F238E27FC236}">
                <a16:creationId xmlns:a16="http://schemas.microsoft.com/office/drawing/2014/main" id="{DB98C07B-A4B3-355F-15A1-70755E4C8C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266"/>
          <a:stretch>
            <a:fillRect/>
          </a:stretch>
        </p:blipFill>
        <p:spPr bwMode="auto">
          <a:xfrm>
            <a:off x="8401482" y="1640996"/>
            <a:ext cx="3371850" cy="38994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443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3A539-4C95-05BC-652E-8C429A2A4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5183B0-A6DD-22B1-1C67-F82612654DC3}"/>
              </a:ext>
            </a:extLst>
          </p:cNvPr>
          <p:cNvSpPr>
            <a:spLocks noGrp="1"/>
          </p:cNvSpPr>
          <p:nvPr>
            <p:ph type="title"/>
          </p:nvPr>
        </p:nvSpPr>
        <p:spPr>
          <a:xfrm>
            <a:off x="415491" y="707754"/>
            <a:ext cx="11357841" cy="763600"/>
          </a:xfrm>
        </p:spPr>
        <p:txBody>
          <a:bodyPr spcFirstLastPara="1" vert="horz" wrap="square" lIns="91425" tIns="91425" rIns="91425" bIns="91425" rtlCol="0" anchor="t" anchorCtr="0">
            <a:noAutofit/>
          </a:bodyPr>
          <a:lstStyle/>
          <a:p>
            <a:r>
              <a:rPr lang="en-US" sz="3450" b="1" dirty="0">
                <a:cs typeface="Arial"/>
              </a:rPr>
              <a:t>Kaposi Sarcoma in People </a:t>
            </a:r>
            <a:r>
              <a:rPr lang="en-US" sz="3450" b="1">
                <a:cs typeface="Arial"/>
              </a:rPr>
              <a:t>with HIV</a:t>
            </a:r>
            <a:br>
              <a:rPr lang="en-US" sz="3450" dirty="0"/>
            </a:br>
            <a:endParaRPr lang="en-US" dirty="0"/>
          </a:p>
        </p:txBody>
      </p:sp>
      <p:pic>
        <p:nvPicPr>
          <p:cNvPr id="57348" name="Content Placeholder 5" descr="PICT1172.JPG">
            <a:extLst>
              <a:ext uri="{FF2B5EF4-FFF2-40B4-BE49-F238E27FC236}">
                <a16:creationId xmlns:a16="http://schemas.microsoft.com/office/drawing/2014/main" id="{E1449D8D-D488-3136-6B9A-A48A52907CED}"/>
              </a:ext>
            </a:extLst>
          </p:cNvPr>
          <p:cNvPicPr>
            <a:picLocks noChangeAspect="1"/>
          </p:cNvPicPr>
          <p:nvPr/>
        </p:nvPicPr>
        <p:blipFill>
          <a:blip r:embed="rId2">
            <a:extLst>
              <a:ext uri="{28A0092B-C50C-407E-A947-70E740481C1C}">
                <a14:useLocalDpi xmlns:a14="http://schemas.microsoft.com/office/drawing/2010/main" val="0"/>
              </a:ext>
            </a:extLst>
          </a:blip>
          <a:srcRect l="26190"/>
          <a:stretch>
            <a:fillRect/>
          </a:stretch>
        </p:blipFill>
        <p:spPr bwMode="auto">
          <a:xfrm>
            <a:off x="544512" y="1660635"/>
            <a:ext cx="3022600" cy="426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9" name="Picture 2" descr="C:\Users\Owner\Desktop\Carrie Files\Jeremy1\Dermatology\PICT1193.JPG">
            <a:extLst>
              <a:ext uri="{FF2B5EF4-FFF2-40B4-BE49-F238E27FC236}">
                <a16:creationId xmlns:a16="http://schemas.microsoft.com/office/drawing/2014/main" id="{8DFF9533-77EE-827C-0318-2CEE7616A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543" y="2136885"/>
            <a:ext cx="4419600" cy="331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21" name="Picture 7" descr="C:\Documents and Settings\KovarikC\My Documents\Derm Cases\10 4 11 Bryan KS nodules foot\IMG_1963.JPG">
            <a:extLst>
              <a:ext uri="{FF2B5EF4-FFF2-40B4-BE49-F238E27FC236}">
                <a16:creationId xmlns:a16="http://schemas.microsoft.com/office/drawing/2014/main" id="{561243F4-D088-66D2-E8CD-67045377A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1739" b="12228"/>
          <a:stretch>
            <a:fillRect/>
          </a:stretch>
        </p:blipFill>
        <p:spPr bwMode="auto">
          <a:xfrm>
            <a:off x="8227574" y="1104900"/>
            <a:ext cx="3108325"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980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640B0-58E8-71EF-6174-FD844F90C9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123A5-E3F2-7F3E-95A6-95F140F60FE8}"/>
              </a:ext>
            </a:extLst>
          </p:cNvPr>
          <p:cNvSpPr>
            <a:spLocks noGrp="1"/>
          </p:cNvSpPr>
          <p:nvPr>
            <p:ph type="title"/>
          </p:nvPr>
        </p:nvSpPr>
        <p:spPr>
          <a:xfrm>
            <a:off x="415491" y="707754"/>
            <a:ext cx="11357841" cy="763600"/>
          </a:xfrm>
        </p:spPr>
        <p:txBody>
          <a:bodyPr spcFirstLastPara="1" vert="horz" wrap="square" lIns="91425" tIns="91425" rIns="91425" bIns="91425" rtlCol="0" anchor="t" anchorCtr="0">
            <a:noAutofit/>
          </a:bodyPr>
          <a:lstStyle/>
          <a:p>
            <a:r>
              <a:rPr lang="en-US" sz="3450" b="1">
                <a:cs typeface="Arial"/>
              </a:rPr>
              <a:t>Kaposi Sarcoma in People with HIV</a:t>
            </a:r>
            <a:br>
              <a:rPr lang="en-US" sz="3450" b="1" dirty="0"/>
            </a:br>
            <a:endParaRPr lang="en-US" dirty="0"/>
          </a:p>
        </p:txBody>
      </p:sp>
      <p:pic>
        <p:nvPicPr>
          <p:cNvPr id="58372" name="Picture 8" descr="IMG_2129">
            <a:extLst>
              <a:ext uri="{FF2B5EF4-FFF2-40B4-BE49-F238E27FC236}">
                <a16:creationId xmlns:a16="http://schemas.microsoft.com/office/drawing/2014/main" id="{1A40E0B1-780D-0436-63AE-852F963CB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25" t="6339" r="12675" b="3169"/>
          <a:stretch>
            <a:fillRect/>
          </a:stretch>
        </p:blipFill>
        <p:spPr bwMode="auto">
          <a:xfrm>
            <a:off x="370872" y="1357531"/>
            <a:ext cx="2679700" cy="4614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397" name="Picture 8" descr="DSC00208">
            <a:extLst>
              <a:ext uri="{FF2B5EF4-FFF2-40B4-BE49-F238E27FC236}">
                <a16:creationId xmlns:a16="http://schemas.microsoft.com/office/drawing/2014/main" id="{715971DD-8955-9D82-A7DB-E19556B51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53" r="15442" b="17647"/>
          <a:stretch>
            <a:fillRect/>
          </a:stretch>
        </p:blipFill>
        <p:spPr bwMode="auto">
          <a:xfrm>
            <a:off x="3328987" y="1370806"/>
            <a:ext cx="4708525"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F0D9201D-C8D0-4E8A-1F57-590D6D8D74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729"/>
          <a:stretch>
            <a:fillRect/>
          </a:stretch>
        </p:blipFill>
        <p:spPr bwMode="auto">
          <a:xfrm>
            <a:off x="8315927" y="1981720"/>
            <a:ext cx="3154860" cy="327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196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4D394-85F2-7FA1-9408-47AB682963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8B755-3EE9-B4CD-6A34-9B4E1AF80EC7}"/>
              </a:ext>
            </a:extLst>
          </p:cNvPr>
          <p:cNvSpPr>
            <a:spLocks noGrp="1"/>
          </p:cNvSpPr>
          <p:nvPr>
            <p:ph type="title"/>
          </p:nvPr>
        </p:nvSpPr>
        <p:spPr>
          <a:xfrm>
            <a:off x="152400" y="705511"/>
            <a:ext cx="11357841" cy="763600"/>
          </a:xfrm>
        </p:spPr>
        <p:txBody>
          <a:bodyPr>
            <a:normAutofit/>
          </a:bodyPr>
          <a:lstStyle/>
          <a:p>
            <a:pPr algn="ctr"/>
            <a:r>
              <a:rPr lang="en-US" sz="3450" b="1" dirty="0">
                <a:cs typeface="Arial"/>
              </a:rPr>
              <a:t>Risk Factors for Internal Kaposi Sarcoma</a:t>
            </a:r>
          </a:p>
        </p:txBody>
      </p:sp>
      <p:sp>
        <p:nvSpPr>
          <p:cNvPr id="4" name="Rectangle 1">
            <a:extLst>
              <a:ext uri="{FF2B5EF4-FFF2-40B4-BE49-F238E27FC236}">
                <a16:creationId xmlns:a16="http://schemas.microsoft.com/office/drawing/2014/main" id="{F724B481-A2CD-BC39-982B-E66C46D26D2A}"/>
              </a:ext>
            </a:extLst>
          </p:cNvPr>
          <p:cNvSpPr>
            <a:spLocks noChangeArrowheads="1"/>
          </p:cNvSpPr>
          <p:nvPr/>
        </p:nvSpPr>
        <p:spPr bwMode="auto">
          <a:xfrm>
            <a:off x="0" y="-92333"/>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p:txBody>
      </p:sp>
      <p:sp>
        <p:nvSpPr>
          <p:cNvPr id="5" name="Rectangle 2">
            <a:extLst>
              <a:ext uri="{FF2B5EF4-FFF2-40B4-BE49-F238E27FC236}">
                <a16:creationId xmlns:a16="http://schemas.microsoft.com/office/drawing/2014/main" id="{E5FFD5E2-6BF5-BAAB-E347-D8026E891873}"/>
              </a:ext>
            </a:extLst>
          </p:cNvPr>
          <p:cNvSpPr>
            <a:spLocks noChangeArrowheads="1"/>
          </p:cNvSpPr>
          <p:nvPr/>
        </p:nvSpPr>
        <p:spPr bwMode="auto">
          <a:xfrm>
            <a:off x="152400" y="13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1ECB3034-086D-217E-1A9C-80AB725FBD6A}"/>
              </a:ext>
            </a:extLst>
          </p:cNvPr>
          <p:cNvSpPr txBox="1"/>
          <p:nvPr/>
        </p:nvSpPr>
        <p:spPr>
          <a:xfrm>
            <a:off x="152400" y="6464636"/>
            <a:ext cx="2228193" cy="379463"/>
          </a:xfrm>
          <a:prstGeom prst="rect">
            <a:avLst/>
          </a:prstGeom>
          <a:noFill/>
        </p:spPr>
        <p:txBody>
          <a:bodyPr wrap="square" rtlCol="0">
            <a:spAutoFit/>
          </a:bodyPr>
          <a:lstStyle/>
          <a:p>
            <a:r>
              <a:rPr lang="en-US" sz="1000" dirty="0"/>
              <a:t>PLoS One. 2012;7(11):e46967</a:t>
            </a:r>
            <a:r>
              <a:rPr lang="en-US" dirty="0"/>
              <a:t>.</a:t>
            </a:r>
          </a:p>
        </p:txBody>
      </p:sp>
      <p:sp>
        <p:nvSpPr>
          <p:cNvPr id="15" name="Rectangle 8">
            <a:extLst>
              <a:ext uri="{FF2B5EF4-FFF2-40B4-BE49-F238E27FC236}">
                <a16:creationId xmlns:a16="http://schemas.microsoft.com/office/drawing/2014/main" id="{9826DEAA-985A-0BB7-8E98-22594D30BE30}"/>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9">
            <a:extLst>
              <a:ext uri="{FF2B5EF4-FFF2-40B4-BE49-F238E27FC236}">
                <a16:creationId xmlns:a16="http://schemas.microsoft.com/office/drawing/2014/main" id="{45D763AD-CCDD-A436-12D4-991C2C036153}"/>
              </a:ext>
            </a:extLst>
          </p:cNvPr>
          <p:cNvSpPr>
            <a:spLocks noChangeArrowheads="1"/>
          </p:cNvSpPr>
          <p:nvPr/>
        </p:nvSpPr>
        <p:spPr bwMode="auto">
          <a:xfrm>
            <a:off x="152400" y="13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62575C3C-D421-35E6-B05B-762118683E13}"/>
              </a:ext>
            </a:extLst>
          </p:cNvPr>
          <p:cNvGraphicFramePr>
            <a:graphicFrameLocks noGrp="1"/>
          </p:cNvGraphicFramePr>
          <p:nvPr>
            <p:extLst>
              <p:ext uri="{D42A27DB-BD31-4B8C-83A1-F6EECF244321}">
                <p14:modId xmlns:p14="http://schemas.microsoft.com/office/powerpoint/2010/main" val="4046349070"/>
              </p:ext>
            </p:extLst>
          </p:nvPr>
        </p:nvGraphicFramePr>
        <p:xfrm>
          <a:off x="923468" y="1539692"/>
          <a:ext cx="9912698" cy="3781300"/>
        </p:xfrm>
        <a:graphic>
          <a:graphicData uri="http://schemas.openxmlformats.org/drawingml/2006/table">
            <a:tbl>
              <a:tblPr firstRow="1" bandRow="1">
                <a:tableStyleId>{912C8C85-51F0-491E-9774-3900AFEF0FD7}</a:tableStyleId>
              </a:tblPr>
              <a:tblGrid>
                <a:gridCol w="3228118">
                  <a:extLst>
                    <a:ext uri="{9D8B030D-6E8A-4147-A177-3AD203B41FA5}">
                      <a16:colId xmlns:a16="http://schemas.microsoft.com/office/drawing/2014/main" val="20001"/>
                    </a:ext>
                  </a:extLst>
                </a:gridCol>
                <a:gridCol w="6684580">
                  <a:extLst>
                    <a:ext uri="{9D8B030D-6E8A-4147-A177-3AD203B41FA5}">
                      <a16:colId xmlns:a16="http://schemas.microsoft.com/office/drawing/2014/main" val="20002"/>
                    </a:ext>
                  </a:extLst>
                </a:gridCol>
              </a:tblGrid>
              <a:tr h="756260">
                <a:tc>
                  <a:txBody>
                    <a:bodyPr/>
                    <a:lstStyle/>
                    <a:p>
                      <a:pPr>
                        <a:lnSpc>
                          <a:spcPts val="1640"/>
                        </a:lnSpc>
                      </a:pPr>
                      <a:r>
                        <a:rPr lang="en-US" sz="1600" dirty="0"/>
                        <a:t>Risk Factor</a:t>
                      </a:r>
                      <a:endParaRPr lang="en-US" sz="1600" b="1" dirty="0">
                        <a:solidFill>
                          <a:schemeClr val="bg1"/>
                        </a:solidFill>
                      </a:endParaRPr>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96B6"/>
                    </a:solidFill>
                  </a:tcPr>
                </a:tc>
                <a:tc>
                  <a:txBody>
                    <a:bodyPr/>
                    <a:lstStyle/>
                    <a:p>
                      <a:pPr marL="0" marR="0" indent="0" algn="l" defTabSz="914400" rtl="0" eaLnBrk="1" fontAlgn="auto" latinLnBrk="0" hangingPunct="1">
                        <a:lnSpc>
                          <a:spcPts val="1640"/>
                        </a:lnSpc>
                        <a:spcBef>
                          <a:spcPts val="0"/>
                        </a:spcBef>
                        <a:spcAft>
                          <a:spcPts val="0"/>
                        </a:spcAft>
                        <a:buClr>
                          <a:srgbClr val="000000"/>
                        </a:buClr>
                        <a:buSzTx/>
                        <a:buFont typeface="Arial"/>
                        <a:buNone/>
                        <a:tabLst/>
                        <a:defRPr/>
                      </a:pPr>
                      <a:r>
                        <a:rPr lang="en-US" sz="1600" dirty="0"/>
                        <a:t>Significance</a:t>
                      </a:r>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96B6"/>
                    </a:solidFill>
                  </a:tcPr>
                </a:tc>
                <a:extLst>
                  <a:ext uri="{0D108BD9-81ED-4DB2-BD59-A6C34878D82A}">
                    <a16:rowId xmlns:a16="http://schemas.microsoft.com/office/drawing/2014/main" val="10000"/>
                  </a:ext>
                </a:extLst>
              </a:tr>
              <a:tr h="756260">
                <a:tc>
                  <a:txBody>
                    <a:bodyPr/>
                    <a:lstStyle/>
                    <a:p>
                      <a:pPr marL="0" indent="0">
                        <a:lnSpc>
                          <a:spcPct val="114000"/>
                        </a:lnSpc>
                        <a:buFont typeface="Wingdings" panose="05000000000000000000" pitchFamily="2" charset="2"/>
                        <a:buNone/>
                      </a:pPr>
                      <a:r>
                        <a:rPr lang="en-US" sz="1600" dirty="0"/>
                        <a:t>Cutaneous KS</a:t>
                      </a:r>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0" indent="0">
                        <a:lnSpc>
                          <a:spcPct val="114000"/>
                        </a:lnSpc>
                        <a:buFont typeface="Wingdings" panose="05000000000000000000" pitchFamily="2" charset="2"/>
                        <a:buNone/>
                      </a:pPr>
                      <a:r>
                        <a:rPr lang="en-US" sz="1600" dirty="0"/>
                        <a:t>Only independent clinical factor significantly related to GI-KS on multivariable analysis</a:t>
                      </a:r>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extLst>
                  <a:ext uri="{0D108BD9-81ED-4DB2-BD59-A6C34878D82A}">
                    <a16:rowId xmlns:a16="http://schemas.microsoft.com/office/drawing/2014/main" val="10001"/>
                  </a:ext>
                </a:extLst>
              </a:tr>
              <a:tr h="756260">
                <a:tc>
                  <a:txBody>
                    <a:bodyPr/>
                    <a:lstStyle/>
                    <a:p>
                      <a:pPr marL="0" indent="0">
                        <a:lnSpc>
                          <a:spcPct val="114000"/>
                        </a:lnSpc>
                        <a:buFont typeface="Wingdings" panose="05000000000000000000" pitchFamily="2" charset="2"/>
                        <a:buNone/>
                      </a:pPr>
                      <a:r>
                        <a:rPr lang="en-US" sz="1600" dirty="0"/>
                        <a:t>Oral KS</a:t>
                      </a:r>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0" marR="0" lvl="0" indent="0" algn="l" defTabSz="1218895"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1600" dirty="0"/>
                        <a:t>Correlated with a </a:t>
                      </a:r>
                      <a:r>
                        <a:rPr lang="en-US" sz="1600" b="0" dirty="0"/>
                        <a:t>75% likelihood </a:t>
                      </a:r>
                      <a:r>
                        <a:rPr lang="en-US" sz="1600" dirty="0"/>
                        <a:t>of having gastrointestinal lesions</a:t>
                      </a:r>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extLst>
                  <a:ext uri="{0D108BD9-81ED-4DB2-BD59-A6C34878D82A}">
                    <a16:rowId xmlns:a16="http://schemas.microsoft.com/office/drawing/2014/main" val="10002"/>
                  </a:ext>
                </a:extLst>
              </a:tr>
              <a:tr h="756260">
                <a:tc>
                  <a:txBody>
                    <a:bodyPr/>
                    <a:lstStyle/>
                    <a:p>
                      <a:pPr marL="0" indent="0">
                        <a:lnSpc>
                          <a:spcPct val="114000"/>
                        </a:lnSpc>
                        <a:buFont typeface="Wingdings" panose="05000000000000000000" pitchFamily="2" charset="2"/>
                        <a:buNone/>
                      </a:pPr>
                      <a:r>
                        <a:rPr lang="en-US" sz="1600" dirty="0"/>
                        <a:t>CD4 count &lt; 100 </a:t>
                      </a:r>
                      <a:r>
                        <a:rPr lang="en-US" sz="1600" b="0" i="0" kern="1200" dirty="0">
                          <a:solidFill>
                            <a:schemeClr val="tx1"/>
                          </a:solidFill>
                          <a:effectLst/>
                          <a:latin typeface="+mn-lt"/>
                          <a:ea typeface="+mn-ea"/>
                          <a:cs typeface="+mn-cs"/>
                        </a:rPr>
                        <a:t>cells/µL</a:t>
                      </a:r>
                      <a:endParaRPr lang="en-US" sz="1600" dirty="0"/>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0" indent="0">
                        <a:lnSpc>
                          <a:spcPct val="114000"/>
                        </a:lnSpc>
                        <a:buFont typeface="Wingdings" panose="05000000000000000000" pitchFamily="2" charset="2"/>
                        <a:buNone/>
                      </a:pPr>
                      <a:r>
                        <a:rPr lang="en-US" sz="1600" dirty="0"/>
                        <a:t>Advanced internal disease is strongly linked to the severity of the patient's immune deficiency</a:t>
                      </a:r>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extLst>
                  <a:ext uri="{0D108BD9-81ED-4DB2-BD59-A6C34878D82A}">
                    <a16:rowId xmlns:a16="http://schemas.microsoft.com/office/drawing/2014/main" val="2538952612"/>
                  </a:ext>
                </a:extLst>
              </a:tr>
              <a:tr h="756260">
                <a:tc>
                  <a:txBody>
                    <a:bodyPr/>
                    <a:lstStyle/>
                    <a:p>
                      <a:pPr marL="0" indent="0">
                        <a:lnSpc>
                          <a:spcPct val="114000"/>
                        </a:lnSpc>
                        <a:buFont typeface="Wingdings" panose="05000000000000000000" pitchFamily="2" charset="2"/>
                        <a:buNone/>
                      </a:pPr>
                      <a:r>
                        <a:rPr lang="en-US" sz="1600" dirty="0"/>
                        <a:t>HIV VL ≥10,000 </a:t>
                      </a:r>
                      <a:r>
                        <a:rPr lang="en-US" sz="1600" b="0" i="0" kern="1200" dirty="0">
                          <a:solidFill>
                            <a:schemeClr val="tx1"/>
                          </a:solidFill>
                          <a:effectLst/>
                          <a:latin typeface="+mn-lt"/>
                          <a:ea typeface="+mn-ea"/>
                          <a:cs typeface="+mn-cs"/>
                        </a:rPr>
                        <a:t>copies/mL</a:t>
                      </a:r>
                      <a:endParaRPr lang="en-US" sz="1600" dirty="0"/>
                    </a:p>
                  </a:txBody>
                  <a:tcPr marL="284054" marR="284054" marT="50587" marB="50587"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tc>
                  <a:txBody>
                    <a:bodyPr/>
                    <a:lstStyle/>
                    <a:p>
                      <a:pPr marL="0" marR="0" lvl="0" indent="0" algn="l" defTabSz="1218895"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1600" dirty="0"/>
                        <a:t>Advanced internal disease is strongly linked to the severity of the patient's immune deficiency</a:t>
                      </a:r>
                    </a:p>
                  </a:txBody>
                  <a:tcPr marL="284054" marR="284054" marT="50587" marB="50587"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8F6F0"/>
                    </a:solidFill>
                  </a:tcPr>
                </a:tc>
                <a:extLst>
                  <a:ext uri="{0D108BD9-81ED-4DB2-BD59-A6C34878D82A}">
                    <a16:rowId xmlns:a16="http://schemas.microsoft.com/office/drawing/2014/main" val="424487678"/>
                  </a:ext>
                </a:extLst>
              </a:tr>
            </a:tbl>
          </a:graphicData>
        </a:graphic>
      </p:graphicFrame>
      <p:sp>
        <p:nvSpPr>
          <p:cNvPr id="10" name="TextBox 9">
            <a:extLst>
              <a:ext uri="{FF2B5EF4-FFF2-40B4-BE49-F238E27FC236}">
                <a16:creationId xmlns:a16="http://schemas.microsoft.com/office/drawing/2014/main" id="{CD1FBE97-B317-3A49-5F5C-CA11FE136AB5}"/>
              </a:ext>
            </a:extLst>
          </p:cNvPr>
          <p:cNvSpPr txBox="1"/>
          <p:nvPr/>
        </p:nvSpPr>
        <p:spPr>
          <a:xfrm>
            <a:off x="923467" y="5462154"/>
            <a:ext cx="7821139" cy="400110"/>
          </a:xfrm>
          <a:prstGeom prst="rect">
            <a:avLst/>
          </a:prstGeom>
          <a:noFill/>
        </p:spPr>
        <p:txBody>
          <a:bodyPr wrap="square">
            <a:spAutoFit/>
          </a:bodyPr>
          <a:lstStyle/>
          <a:p>
            <a:r>
              <a:rPr lang="en-US" sz="2000" dirty="0"/>
              <a:t>**Note: Internal involvement often lacks clear clinical signs (78.8%)</a:t>
            </a:r>
          </a:p>
        </p:txBody>
      </p:sp>
    </p:spTree>
    <p:extLst>
      <p:ext uri="{BB962C8B-B14F-4D97-AF65-F5344CB8AC3E}">
        <p14:creationId xmlns:p14="http://schemas.microsoft.com/office/powerpoint/2010/main" val="2235582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a:extLst>
              <a:ext uri="{FF2B5EF4-FFF2-40B4-BE49-F238E27FC236}">
                <a16:creationId xmlns:a16="http://schemas.microsoft.com/office/drawing/2014/main" id="{413DD067-0D0A-DC2A-95B8-88DE6496A359}"/>
              </a:ext>
            </a:extLst>
          </p:cNvPr>
          <p:cNvSpPr/>
          <p:nvPr/>
        </p:nvSpPr>
        <p:spPr>
          <a:xfrm>
            <a:off x="3788184" y="399394"/>
            <a:ext cx="1998554"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HHV8+ Patient , Infected with HIV</a:t>
            </a:r>
          </a:p>
        </p:txBody>
      </p:sp>
      <p:sp>
        <p:nvSpPr>
          <p:cNvPr id="6" name="Flowchart: Process 5">
            <a:extLst>
              <a:ext uri="{FF2B5EF4-FFF2-40B4-BE49-F238E27FC236}">
                <a16:creationId xmlns:a16="http://schemas.microsoft.com/office/drawing/2014/main" id="{6CCC09C3-E8DF-363A-F912-6F3411F83824}"/>
              </a:ext>
            </a:extLst>
          </p:cNvPr>
          <p:cNvSpPr/>
          <p:nvPr/>
        </p:nvSpPr>
        <p:spPr>
          <a:xfrm>
            <a:off x="2307021" y="1261241"/>
            <a:ext cx="1839311"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HIV diagnosed early </a:t>
            </a:r>
          </a:p>
        </p:txBody>
      </p:sp>
      <p:sp>
        <p:nvSpPr>
          <p:cNvPr id="7" name="Flowchart: Process 6">
            <a:extLst>
              <a:ext uri="{FF2B5EF4-FFF2-40B4-BE49-F238E27FC236}">
                <a16:creationId xmlns:a16="http://schemas.microsoft.com/office/drawing/2014/main" id="{E747A2A1-7B04-6A0F-5BB3-7135702EB1B4}"/>
              </a:ext>
            </a:extLst>
          </p:cNvPr>
          <p:cNvSpPr/>
          <p:nvPr/>
        </p:nvSpPr>
        <p:spPr>
          <a:xfrm>
            <a:off x="1366345" y="2270235"/>
            <a:ext cx="1524000"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Started on ART</a:t>
            </a:r>
          </a:p>
        </p:txBody>
      </p:sp>
      <p:sp>
        <p:nvSpPr>
          <p:cNvPr id="8" name="Flowchart: Process 7">
            <a:extLst>
              <a:ext uri="{FF2B5EF4-FFF2-40B4-BE49-F238E27FC236}">
                <a16:creationId xmlns:a16="http://schemas.microsoft.com/office/drawing/2014/main" id="{6998CC28-73F2-C57C-090C-890158CCB84C}"/>
              </a:ext>
            </a:extLst>
          </p:cNvPr>
          <p:cNvSpPr/>
          <p:nvPr/>
        </p:nvSpPr>
        <p:spPr>
          <a:xfrm>
            <a:off x="5623035" y="1203016"/>
            <a:ext cx="1408386"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Allowed to progress</a:t>
            </a:r>
          </a:p>
        </p:txBody>
      </p:sp>
      <p:sp>
        <p:nvSpPr>
          <p:cNvPr id="9" name="Flowchart: Process 8">
            <a:extLst>
              <a:ext uri="{FF2B5EF4-FFF2-40B4-BE49-F238E27FC236}">
                <a16:creationId xmlns:a16="http://schemas.microsoft.com/office/drawing/2014/main" id="{3135080D-E64D-919B-F2A6-DEDD25D92711}"/>
              </a:ext>
            </a:extLst>
          </p:cNvPr>
          <p:cNvSpPr/>
          <p:nvPr/>
        </p:nvSpPr>
        <p:spPr>
          <a:xfrm>
            <a:off x="6915806" y="2009684"/>
            <a:ext cx="1408386"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CD4 drops &lt; 150 </a:t>
            </a:r>
          </a:p>
        </p:txBody>
      </p:sp>
      <p:sp>
        <p:nvSpPr>
          <p:cNvPr id="10" name="Flowchart: Process 9">
            <a:extLst>
              <a:ext uri="{FF2B5EF4-FFF2-40B4-BE49-F238E27FC236}">
                <a16:creationId xmlns:a16="http://schemas.microsoft.com/office/drawing/2014/main" id="{D62CC57B-1BD0-6F22-28C1-1CA7558CBDDB}"/>
              </a:ext>
            </a:extLst>
          </p:cNvPr>
          <p:cNvSpPr/>
          <p:nvPr/>
        </p:nvSpPr>
        <p:spPr>
          <a:xfrm>
            <a:off x="8165854" y="2829493"/>
            <a:ext cx="914400"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Start ART</a:t>
            </a:r>
          </a:p>
        </p:txBody>
      </p:sp>
      <p:sp>
        <p:nvSpPr>
          <p:cNvPr id="11" name="Flowchart: Process 10">
            <a:extLst>
              <a:ext uri="{FF2B5EF4-FFF2-40B4-BE49-F238E27FC236}">
                <a16:creationId xmlns:a16="http://schemas.microsoft.com/office/drawing/2014/main" id="{6519A853-4F48-BF71-4040-51F7E3F64591}"/>
              </a:ext>
            </a:extLst>
          </p:cNvPr>
          <p:cNvSpPr/>
          <p:nvPr/>
        </p:nvSpPr>
        <p:spPr>
          <a:xfrm>
            <a:off x="8360980" y="3762703"/>
            <a:ext cx="1355834"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CD4 increases</a:t>
            </a:r>
          </a:p>
        </p:txBody>
      </p:sp>
      <p:sp>
        <p:nvSpPr>
          <p:cNvPr id="14" name="Arrow: Bent 13">
            <a:extLst>
              <a:ext uri="{FF2B5EF4-FFF2-40B4-BE49-F238E27FC236}">
                <a16:creationId xmlns:a16="http://schemas.microsoft.com/office/drawing/2014/main" id="{69F36BE8-4083-5F5A-E130-69DB8F3EB8B4}"/>
              </a:ext>
            </a:extLst>
          </p:cNvPr>
          <p:cNvSpPr/>
          <p:nvPr/>
        </p:nvSpPr>
        <p:spPr>
          <a:xfrm rot="5400000">
            <a:off x="5738412" y="539340"/>
            <a:ext cx="714704" cy="61264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Arrow: Bent 14">
            <a:extLst>
              <a:ext uri="{FF2B5EF4-FFF2-40B4-BE49-F238E27FC236}">
                <a16:creationId xmlns:a16="http://schemas.microsoft.com/office/drawing/2014/main" id="{824BAC80-7F42-C978-CD0D-56D52C66251B}"/>
              </a:ext>
            </a:extLst>
          </p:cNvPr>
          <p:cNvSpPr/>
          <p:nvPr/>
        </p:nvSpPr>
        <p:spPr>
          <a:xfrm rot="5400000">
            <a:off x="6980393" y="1342962"/>
            <a:ext cx="714704" cy="61264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Arrow: Bent 15">
            <a:extLst>
              <a:ext uri="{FF2B5EF4-FFF2-40B4-BE49-F238E27FC236}">
                <a16:creationId xmlns:a16="http://schemas.microsoft.com/office/drawing/2014/main" id="{0578C9B5-0AFA-039A-A285-76B35EFFC34F}"/>
              </a:ext>
            </a:extLst>
          </p:cNvPr>
          <p:cNvSpPr/>
          <p:nvPr/>
        </p:nvSpPr>
        <p:spPr>
          <a:xfrm rot="5400000">
            <a:off x="8362501" y="1960866"/>
            <a:ext cx="822855" cy="91439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Arrow: Bent 16">
            <a:extLst>
              <a:ext uri="{FF2B5EF4-FFF2-40B4-BE49-F238E27FC236}">
                <a16:creationId xmlns:a16="http://schemas.microsoft.com/office/drawing/2014/main" id="{7B9FA1C7-CBDE-6E82-C80D-54BAAEAFF192}"/>
              </a:ext>
            </a:extLst>
          </p:cNvPr>
          <p:cNvSpPr/>
          <p:nvPr/>
        </p:nvSpPr>
        <p:spPr>
          <a:xfrm rot="5400000">
            <a:off x="9029911" y="3090041"/>
            <a:ext cx="714704" cy="61264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Arrow: Bent-Up 18">
            <a:extLst>
              <a:ext uri="{FF2B5EF4-FFF2-40B4-BE49-F238E27FC236}">
                <a16:creationId xmlns:a16="http://schemas.microsoft.com/office/drawing/2014/main" id="{98E9F56D-88AF-07E3-9148-D3BA71B3828B}"/>
              </a:ext>
            </a:extLst>
          </p:cNvPr>
          <p:cNvSpPr/>
          <p:nvPr/>
        </p:nvSpPr>
        <p:spPr>
          <a:xfrm rot="10800000">
            <a:off x="3044097" y="648593"/>
            <a:ext cx="735724" cy="612648"/>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Bent-Up 19">
            <a:extLst>
              <a:ext uri="{FF2B5EF4-FFF2-40B4-BE49-F238E27FC236}">
                <a16:creationId xmlns:a16="http://schemas.microsoft.com/office/drawing/2014/main" id="{96DD2489-3431-225A-D369-70408FC5FA7D}"/>
              </a:ext>
            </a:extLst>
          </p:cNvPr>
          <p:cNvSpPr/>
          <p:nvPr/>
        </p:nvSpPr>
        <p:spPr>
          <a:xfrm rot="10800000">
            <a:off x="1571297" y="1657587"/>
            <a:ext cx="735724" cy="612648"/>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1E3F90E-282F-846F-33B4-0AE7B248524E}"/>
              </a:ext>
            </a:extLst>
          </p:cNvPr>
          <p:cNvSpPr txBox="1"/>
          <p:nvPr/>
        </p:nvSpPr>
        <p:spPr>
          <a:xfrm>
            <a:off x="9182681" y="1777611"/>
            <a:ext cx="2869696" cy="953723"/>
          </a:xfrm>
          <a:prstGeom prst="rect">
            <a:avLst/>
          </a:prstGeom>
          <a:noFill/>
        </p:spPr>
        <p:txBody>
          <a:bodyPr wrap="none" rtlCol="0">
            <a:spAutoFit/>
          </a:bodyPr>
          <a:lstStyle/>
          <a:p>
            <a:r>
              <a:rPr lang="en-US" dirty="0"/>
              <a:t>May develop KS, </a:t>
            </a:r>
          </a:p>
          <a:p>
            <a:r>
              <a:rPr lang="en-US" dirty="0"/>
              <a:t>start treatment </a:t>
            </a:r>
          </a:p>
          <a:p>
            <a:r>
              <a:rPr lang="en-US" dirty="0"/>
              <a:t>(chemo/targeted therapy)</a:t>
            </a:r>
          </a:p>
        </p:txBody>
      </p:sp>
      <p:sp>
        <p:nvSpPr>
          <p:cNvPr id="23" name="TextBox 22">
            <a:extLst>
              <a:ext uri="{FF2B5EF4-FFF2-40B4-BE49-F238E27FC236}">
                <a16:creationId xmlns:a16="http://schemas.microsoft.com/office/drawing/2014/main" id="{AC99A00C-24AC-D7D9-84B0-184114C56382}"/>
              </a:ext>
            </a:extLst>
          </p:cNvPr>
          <p:cNvSpPr txBox="1"/>
          <p:nvPr/>
        </p:nvSpPr>
        <p:spPr>
          <a:xfrm>
            <a:off x="9716814" y="2898419"/>
            <a:ext cx="2058577" cy="1240853"/>
          </a:xfrm>
          <a:prstGeom prst="rect">
            <a:avLst/>
          </a:prstGeom>
          <a:noFill/>
        </p:spPr>
        <p:txBody>
          <a:bodyPr wrap="none" rtlCol="0">
            <a:spAutoFit/>
          </a:bodyPr>
          <a:lstStyle/>
          <a:p>
            <a:r>
              <a:rPr lang="en-US" dirty="0"/>
              <a:t>May develop KS, </a:t>
            </a:r>
          </a:p>
          <a:p>
            <a:r>
              <a:rPr lang="en-US" dirty="0"/>
              <a:t>(within 2 years)</a:t>
            </a:r>
          </a:p>
          <a:p>
            <a:r>
              <a:rPr lang="en-US" dirty="0"/>
              <a:t>start treatment </a:t>
            </a:r>
          </a:p>
          <a:p>
            <a:endParaRPr lang="en-US" dirty="0"/>
          </a:p>
        </p:txBody>
      </p:sp>
      <p:sp>
        <p:nvSpPr>
          <p:cNvPr id="24" name="Flowchart: Process 23">
            <a:extLst>
              <a:ext uri="{FF2B5EF4-FFF2-40B4-BE49-F238E27FC236}">
                <a16:creationId xmlns:a16="http://schemas.microsoft.com/office/drawing/2014/main" id="{3A624C71-BB70-7815-A589-BDB9510654FF}"/>
              </a:ext>
            </a:extLst>
          </p:cNvPr>
          <p:cNvSpPr/>
          <p:nvPr/>
        </p:nvSpPr>
        <p:spPr>
          <a:xfrm>
            <a:off x="9610985" y="4626987"/>
            <a:ext cx="914400"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Doing well </a:t>
            </a:r>
          </a:p>
        </p:txBody>
      </p:sp>
      <p:sp>
        <p:nvSpPr>
          <p:cNvPr id="25" name="Arrow: Bent 24">
            <a:extLst>
              <a:ext uri="{FF2B5EF4-FFF2-40B4-BE49-F238E27FC236}">
                <a16:creationId xmlns:a16="http://schemas.microsoft.com/office/drawing/2014/main" id="{F800A34F-B1B1-72D7-D99D-64E3DE147D6A}"/>
              </a:ext>
            </a:extLst>
          </p:cNvPr>
          <p:cNvSpPr/>
          <p:nvPr/>
        </p:nvSpPr>
        <p:spPr>
          <a:xfrm rot="5400000">
            <a:off x="9665786" y="3983420"/>
            <a:ext cx="714704" cy="61264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Flowchart: Process 26">
            <a:extLst>
              <a:ext uri="{FF2B5EF4-FFF2-40B4-BE49-F238E27FC236}">
                <a16:creationId xmlns:a16="http://schemas.microsoft.com/office/drawing/2014/main" id="{97ADA540-6439-C6DD-DCAF-89179AF38696}"/>
              </a:ext>
            </a:extLst>
          </p:cNvPr>
          <p:cNvSpPr/>
          <p:nvPr/>
        </p:nvSpPr>
        <p:spPr>
          <a:xfrm>
            <a:off x="268014" y="3097304"/>
            <a:ext cx="914400"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Doing well </a:t>
            </a:r>
          </a:p>
        </p:txBody>
      </p:sp>
      <p:sp>
        <p:nvSpPr>
          <p:cNvPr id="28" name="Arrow: Bent-Up 27">
            <a:extLst>
              <a:ext uri="{FF2B5EF4-FFF2-40B4-BE49-F238E27FC236}">
                <a16:creationId xmlns:a16="http://schemas.microsoft.com/office/drawing/2014/main" id="{00783BD2-8CED-71D8-9A88-1916B91571A0}"/>
              </a:ext>
            </a:extLst>
          </p:cNvPr>
          <p:cNvSpPr/>
          <p:nvPr/>
        </p:nvSpPr>
        <p:spPr>
          <a:xfrm rot="10800000">
            <a:off x="607394" y="2472141"/>
            <a:ext cx="735724" cy="612648"/>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Process 29">
            <a:extLst>
              <a:ext uri="{FF2B5EF4-FFF2-40B4-BE49-F238E27FC236}">
                <a16:creationId xmlns:a16="http://schemas.microsoft.com/office/drawing/2014/main" id="{E60FD1E8-8224-D4CF-D8AE-11AB43A73E84}"/>
              </a:ext>
            </a:extLst>
          </p:cNvPr>
          <p:cNvSpPr/>
          <p:nvPr/>
        </p:nvSpPr>
        <p:spPr>
          <a:xfrm>
            <a:off x="4403867" y="5236113"/>
            <a:ext cx="1816702"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KS develops years later</a:t>
            </a:r>
          </a:p>
        </p:txBody>
      </p:sp>
      <p:sp>
        <p:nvSpPr>
          <p:cNvPr id="31" name="Arrow: Right 30">
            <a:extLst>
              <a:ext uri="{FF2B5EF4-FFF2-40B4-BE49-F238E27FC236}">
                <a16:creationId xmlns:a16="http://schemas.microsoft.com/office/drawing/2014/main" id="{524EA94F-EB1A-2625-DAEB-4A7B255650C2}"/>
              </a:ext>
            </a:extLst>
          </p:cNvPr>
          <p:cNvSpPr/>
          <p:nvPr/>
        </p:nvSpPr>
        <p:spPr>
          <a:xfrm rot="1850445">
            <a:off x="960824" y="4518216"/>
            <a:ext cx="3692693" cy="265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rrow: Right 31">
            <a:extLst>
              <a:ext uri="{FF2B5EF4-FFF2-40B4-BE49-F238E27FC236}">
                <a16:creationId xmlns:a16="http://schemas.microsoft.com/office/drawing/2014/main" id="{2397E46D-78F6-37D2-A436-9FF5978B705D}"/>
              </a:ext>
            </a:extLst>
          </p:cNvPr>
          <p:cNvSpPr/>
          <p:nvPr/>
        </p:nvSpPr>
        <p:spPr>
          <a:xfrm rot="10291994">
            <a:off x="6216758" y="4691961"/>
            <a:ext cx="3393724" cy="10883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047ED6C4-DD0D-3B23-7DBD-C123F1DA0715}"/>
              </a:ext>
            </a:extLst>
          </p:cNvPr>
          <p:cNvSpPr txBox="1"/>
          <p:nvPr/>
        </p:nvSpPr>
        <p:spPr>
          <a:xfrm>
            <a:off x="4066650" y="3737373"/>
            <a:ext cx="2491136" cy="1527982"/>
          </a:xfrm>
          <a:prstGeom prst="rect">
            <a:avLst/>
          </a:prstGeom>
          <a:noFill/>
        </p:spPr>
        <p:txBody>
          <a:bodyPr wrap="square" rtlCol="0">
            <a:spAutoFit/>
          </a:bodyPr>
          <a:lstStyle/>
          <a:p>
            <a:pPr algn="ctr"/>
            <a:r>
              <a:rPr lang="en-US" dirty="0"/>
              <a:t>Iatrogenic immunosuppression, immunosenescence, high HHV8 VL, progression of HIV</a:t>
            </a:r>
          </a:p>
        </p:txBody>
      </p:sp>
    </p:spTree>
    <p:extLst>
      <p:ext uri="{BB962C8B-B14F-4D97-AF65-F5344CB8AC3E}">
        <p14:creationId xmlns:p14="http://schemas.microsoft.com/office/powerpoint/2010/main" val="3989626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C03C7-3E16-9EE4-47E7-A0AFE44AE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DECF93-B106-8A62-12A5-B0A1FED17AA8}"/>
              </a:ext>
            </a:extLst>
          </p:cNvPr>
          <p:cNvSpPr>
            <a:spLocks noGrp="1"/>
          </p:cNvSpPr>
          <p:nvPr>
            <p:ph type="title"/>
          </p:nvPr>
        </p:nvSpPr>
        <p:spPr>
          <a:xfrm>
            <a:off x="4123241" y="3104542"/>
            <a:ext cx="3822579" cy="648915"/>
          </a:xfrm>
        </p:spPr>
        <p:txBody>
          <a:bodyPr>
            <a:noAutofit/>
          </a:bodyPr>
          <a:lstStyle/>
          <a:p>
            <a:pPr algn="ctr"/>
            <a:r>
              <a:rPr lang="en-US" sz="3450" b="1" dirty="0">
                <a:cs typeface="Arial"/>
              </a:rPr>
              <a:t>Herpes Simplex </a:t>
            </a:r>
            <a:r>
              <a:rPr lang="en-US" sz="3450" b="1">
                <a:cs typeface="Arial"/>
              </a:rPr>
              <a:t>Virus in People with HIV</a:t>
            </a:r>
            <a:endParaRPr lang="en-US" sz="3450" b="1" dirty="0">
              <a:cs typeface="Arial"/>
            </a:endParaRPr>
          </a:p>
        </p:txBody>
      </p:sp>
    </p:spTree>
    <p:extLst>
      <p:ext uri="{BB962C8B-B14F-4D97-AF65-F5344CB8AC3E}">
        <p14:creationId xmlns:p14="http://schemas.microsoft.com/office/powerpoint/2010/main" val="2073543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193D-1F37-089E-2176-57B5BA53EAB1}"/>
              </a:ext>
            </a:extLst>
          </p:cNvPr>
          <p:cNvSpPr>
            <a:spLocks noGrp="1"/>
          </p:cNvSpPr>
          <p:nvPr>
            <p:ph type="title"/>
          </p:nvPr>
        </p:nvSpPr>
        <p:spPr/>
        <p:txBody>
          <a:bodyPr/>
          <a:lstStyle/>
          <a:p>
            <a:r>
              <a:rPr lang="en-US" b="1">
                <a:cs typeface="Arial"/>
              </a:rPr>
              <a:t>Herpes Simplex Virus in People with HIV</a:t>
            </a:r>
            <a:endParaRPr lang="en-US" b="1" dirty="0"/>
          </a:p>
        </p:txBody>
      </p:sp>
      <p:sp>
        <p:nvSpPr>
          <p:cNvPr id="8" name="Text Placeholder 7">
            <a:extLst>
              <a:ext uri="{FF2B5EF4-FFF2-40B4-BE49-F238E27FC236}">
                <a16:creationId xmlns:a16="http://schemas.microsoft.com/office/drawing/2014/main" id="{5CF0EC84-9EA6-AF56-302F-8E7D42B4D215}"/>
              </a:ext>
            </a:extLst>
          </p:cNvPr>
          <p:cNvSpPr>
            <a:spLocks noGrp="1"/>
          </p:cNvSpPr>
          <p:nvPr>
            <p:ph type="body" sz="quarter" idx="11"/>
          </p:nvPr>
        </p:nvSpPr>
        <p:spPr/>
        <p:txBody>
          <a:bodyPr lIns="91440" tIns="45720" rIns="91440" bIns="45720" anchor="t"/>
          <a:lstStyle/>
          <a:p>
            <a:r>
              <a:rPr lang="en-US" dirty="0">
                <a:cs typeface="Arial"/>
              </a:rPr>
              <a:t>Most often presents as painful genital, anal, oral erosions, ulcers or non-healing areas of skin</a:t>
            </a:r>
          </a:p>
          <a:p>
            <a:r>
              <a:rPr lang="en-US" dirty="0">
                <a:cs typeface="Arial"/>
              </a:rPr>
              <a:t>People with HIV may have more frequent, severe or prolonged outbreaks, especially with low CD4/non-suppressed VL</a:t>
            </a:r>
          </a:p>
          <a:p>
            <a:r>
              <a:rPr lang="en-US" dirty="0"/>
              <a:t>Higher rates of acyclovir resistance and verrucous lesions </a:t>
            </a:r>
          </a:p>
        </p:txBody>
      </p:sp>
      <p:sp>
        <p:nvSpPr>
          <p:cNvPr id="4" name="Date Placeholder 3">
            <a:extLst>
              <a:ext uri="{FF2B5EF4-FFF2-40B4-BE49-F238E27FC236}">
                <a16:creationId xmlns:a16="http://schemas.microsoft.com/office/drawing/2014/main" id="{37924D3A-EACD-E2B7-532A-BCE9E2E6C9F1}"/>
              </a:ext>
            </a:extLst>
          </p:cNvPr>
          <p:cNvSpPr>
            <a:spLocks noGrp="1"/>
          </p:cNvSpPr>
          <p:nvPr>
            <p:ph type="dt" sz="half" idx="2"/>
          </p:nvPr>
        </p:nvSpPr>
        <p:spPr/>
        <p:txBody>
          <a:bodyPr/>
          <a:lstStyle/>
          <a:p>
            <a:pPr>
              <a:defRPr/>
            </a:pPr>
            <a:endParaRPr lang="en-US" altLang="en-US" dirty="0"/>
          </a:p>
        </p:txBody>
      </p:sp>
    </p:spTree>
    <p:extLst>
      <p:ext uri="{BB962C8B-B14F-4D97-AF65-F5344CB8AC3E}">
        <p14:creationId xmlns:p14="http://schemas.microsoft.com/office/powerpoint/2010/main" val="2148678546"/>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36A8F97D-916B-C8DA-B674-1060DF2E2B12}"/>
              </a:ext>
            </a:extLst>
          </p:cNvPr>
          <p:cNvSpPr>
            <a:spLocks noGrp="1"/>
          </p:cNvSpPr>
          <p:nvPr>
            <p:ph type="title"/>
          </p:nvPr>
        </p:nvSpPr>
        <p:spPr>
          <a:xfrm>
            <a:off x="264482" y="904818"/>
            <a:ext cx="10794980" cy="648915"/>
          </a:xfrm>
        </p:spPr>
        <p:txBody>
          <a:bodyPr>
            <a:normAutofit/>
          </a:bodyPr>
          <a:lstStyle/>
          <a:p>
            <a:pPr algn="ctr"/>
            <a:r>
              <a:rPr lang="en-US" altLang="en-US" sz="3450" b="1" dirty="0">
                <a:cs typeface="Arial"/>
              </a:rPr>
              <a:t>Genital Gluteal HSV</a:t>
            </a:r>
          </a:p>
        </p:txBody>
      </p:sp>
      <p:pic>
        <p:nvPicPr>
          <p:cNvPr id="105475" name="Content Placeholder 3" descr="hsv2 (2).JPG">
            <a:extLst>
              <a:ext uri="{FF2B5EF4-FFF2-40B4-BE49-F238E27FC236}">
                <a16:creationId xmlns:a16="http://schemas.microsoft.com/office/drawing/2014/main" id="{87B99B97-CD41-B1D6-59E3-841D3EBE870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32605" t="20672" r="20834" b="18888"/>
          <a:stretch/>
        </p:blipFill>
        <p:spPr>
          <a:xfrm>
            <a:off x="2102197" y="1905001"/>
            <a:ext cx="3824884" cy="3723723"/>
          </a:xfrm>
        </p:spPr>
      </p:pic>
      <p:pic>
        <p:nvPicPr>
          <p:cNvPr id="106499" name="Content Placeholder 3" descr="big hsv (2).jpg">
            <a:extLst>
              <a:ext uri="{FF2B5EF4-FFF2-40B4-BE49-F238E27FC236}">
                <a16:creationId xmlns:a16="http://schemas.microsoft.com/office/drawing/2014/main" id="{DDE3EBC8-B782-BA4A-3A85-BFC52AEA6DB7}"/>
              </a:ext>
            </a:extLst>
          </p:cNvPr>
          <p:cNvPicPr>
            <a:picLocks noChangeAspect="1"/>
          </p:cNvPicPr>
          <p:nvPr/>
        </p:nvPicPr>
        <p:blipFill>
          <a:blip r:embed="rId4" cstate="print">
            <a:extLst>
              <a:ext uri="{28A0092B-C50C-407E-A947-70E740481C1C}">
                <a14:useLocalDpi xmlns:a14="http://schemas.microsoft.com/office/drawing/2010/main" val="0"/>
              </a:ext>
            </a:extLst>
          </a:blip>
          <a:srcRect l="15000" t="22223" r="28333" b="14444"/>
          <a:stretch/>
        </p:blipFill>
        <p:spPr>
          <a:xfrm>
            <a:off x="5927081" y="1951299"/>
            <a:ext cx="4442336" cy="3723723"/>
          </a:xfrm>
          <a:prstGeom prst="rect">
            <a:avLst/>
          </a:prstGeom>
        </p:spPr>
      </p:pic>
      <p:pic>
        <p:nvPicPr>
          <p:cNvPr id="2" name="Content Placeholder 3" descr="hsv2 (2).JPG">
            <a:extLst>
              <a:ext uri="{FF2B5EF4-FFF2-40B4-BE49-F238E27FC236}">
                <a16:creationId xmlns:a16="http://schemas.microsoft.com/office/drawing/2014/main" id="{A816F885-B4CD-1890-93F1-D8F26B05DC77}"/>
              </a:ext>
            </a:extLst>
          </p:cNvPr>
          <p:cNvPicPr>
            <a:picLocks noChangeAspect="1"/>
          </p:cNvPicPr>
          <p:nvPr/>
        </p:nvPicPr>
        <p:blipFill>
          <a:blip r:embed="rId3" cstate="print">
            <a:extLst>
              <a:ext uri="{28A0092B-C50C-407E-A947-70E740481C1C}">
                <a14:useLocalDpi xmlns:a14="http://schemas.microsoft.com/office/drawing/2010/main" val="0"/>
              </a:ext>
            </a:extLst>
          </a:blip>
          <a:srcRect l="32605" t="20672" r="20834" b="18888"/>
          <a:stretch/>
        </p:blipFill>
        <p:spPr>
          <a:xfrm>
            <a:off x="892302" y="1997598"/>
            <a:ext cx="3824884" cy="372372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34" y="799703"/>
            <a:ext cx="10794980" cy="648915"/>
          </a:xfrm>
        </p:spPr>
        <p:txBody>
          <a:bodyPr/>
          <a:lstStyle/>
          <a:p>
            <a:r>
              <a:rPr lang="en-US" sz="3450" b="1" dirty="0">
                <a:cs typeface="Arial"/>
              </a:rPr>
              <a:t>Condyloma and Herpes</a:t>
            </a:r>
            <a:r>
              <a:rPr lang="en-US" sz="3450" dirty="0">
                <a:cs typeface="Arial"/>
              </a:rPr>
              <a:t> </a:t>
            </a:r>
          </a:p>
        </p:txBody>
      </p:sp>
      <p:pic>
        <p:nvPicPr>
          <p:cNvPr id="5" name="Picture 4" descr="PICT114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06" r="16667" b="9190"/>
          <a:stretch>
            <a:fillRect/>
          </a:stretch>
        </p:blipFill>
        <p:spPr bwMode="auto">
          <a:xfrm>
            <a:off x="403993" y="1691248"/>
            <a:ext cx="5248931" cy="416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descr="IMG_2080"/>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t="4483" b="4482"/>
          <a:stretch>
            <a:fillRect/>
          </a:stretch>
        </p:blipFill>
        <p:spPr bwMode="auto">
          <a:xfrm>
            <a:off x="6094412" y="1691248"/>
            <a:ext cx="3430870" cy="416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952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sz="3200" b="1" dirty="0">
                <a:cs typeface="Arial"/>
              </a:rPr>
              <a:t>Learning Objectives </a:t>
            </a:r>
          </a:p>
        </p:txBody>
      </p:sp>
      <p:sp>
        <p:nvSpPr>
          <p:cNvPr id="6" name="Text Placeholder 5"/>
          <p:cNvSpPr>
            <a:spLocks noGrp="1"/>
          </p:cNvSpPr>
          <p:nvPr>
            <p:ph type="body" sz="quarter" idx="11"/>
          </p:nvPr>
        </p:nvSpPr>
        <p:spPr>
          <a:xfrm>
            <a:off x="623296" y="1935957"/>
            <a:ext cx="10338994" cy="4258366"/>
          </a:xfrm>
        </p:spPr>
        <p:txBody>
          <a:bodyPr lIns="91440" tIns="45720" rIns="91440" bIns="45720" anchor="t"/>
          <a:lstStyle/>
          <a:p>
            <a:pPr marL="690377" indent="-342900">
              <a:buFont typeface="Arial" panose="020B0604020202020204" pitchFamily="34" charset="0"/>
              <a:buChar char="•"/>
            </a:pPr>
            <a:r>
              <a:rPr lang="en-US" b="1" i="1" dirty="0"/>
              <a:t>By the end of this session, each participant will be able to:</a:t>
            </a:r>
          </a:p>
          <a:p>
            <a:pPr marL="1019175" lvl="2" indent="-342900">
              <a:buFont typeface="Arial" panose="020B0604020202020204" pitchFamily="34" charset="0"/>
              <a:buChar char="•"/>
            </a:pPr>
            <a:r>
              <a:rPr lang="en-US" sz="2150" b="1" dirty="0">
                <a:cs typeface="Arial"/>
              </a:rPr>
              <a:t>Identify</a:t>
            </a:r>
            <a:r>
              <a:rPr lang="en-US" sz="2150" dirty="0">
                <a:cs typeface="Arial"/>
              </a:rPr>
              <a:t> common infectious, inflammatory, and neoplastic skin manifestations in people living with HIV in the modern ART era.</a:t>
            </a:r>
            <a:endParaRPr lang="en-US" sz="2150" dirty="0"/>
          </a:p>
          <a:p>
            <a:pPr marL="1019567" lvl="2" indent="-342900">
              <a:buFont typeface="Arial" panose="020B0604020202020204" pitchFamily="34" charset="0"/>
              <a:buChar char="•"/>
            </a:pPr>
            <a:r>
              <a:rPr lang="en-US" b="1" dirty="0"/>
              <a:t>Recognize </a:t>
            </a:r>
            <a:r>
              <a:rPr lang="en-US" dirty="0"/>
              <a:t>skin conditions that have strong associations with specific risk factors, such as a low CD4 count nadir, cigarette smoking, or specific demographics. </a:t>
            </a:r>
          </a:p>
          <a:p>
            <a:pPr marL="1019175" lvl="2" indent="-342900">
              <a:buFont typeface="Arial" panose="020B0604020202020204" pitchFamily="34" charset="0"/>
              <a:buChar char="•"/>
            </a:pPr>
            <a:r>
              <a:rPr lang="en-US" sz="2150" b="1" dirty="0">
                <a:cs typeface="Arial"/>
              </a:rPr>
              <a:t>Discuss </a:t>
            </a:r>
            <a:r>
              <a:rPr lang="en-US" sz="2150" dirty="0">
                <a:cs typeface="Arial"/>
              </a:rPr>
              <a:t>how </a:t>
            </a:r>
            <a:r>
              <a:rPr lang="en-US" sz="2150" err="1">
                <a:cs typeface="Arial"/>
              </a:rPr>
              <a:t>immunosenescence</a:t>
            </a:r>
            <a:r>
              <a:rPr lang="en-US" sz="2150" dirty="0">
                <a:cs typeface="Arial"/>
              </a:rPr>
              <a:t> can play a role in skin disease related </a:t>
            </a:r>
            <a:r>
              <a:rPr lang="en-US" sz="2150">
                <a:cs typeface="Arial"/>
              </a:rPr>
              <a:t>to HIV.</a:t>
            </a:r>
            <a:endParaRPr lang="en-US" sz="2150"/>
          </a:p>
          <a:p>
            <a:pPr marL="1019175" lvl="2" indent="-342900">
              <a:buFont typeface="Arial" panose="020B0604020202020204" pitchFamily="34" charset="0"/>
              <a:buChar char="•"/>
            </a:pPr>
            <a:r>
              <a:rPr lang="en-US" sz="2150" b="1" dirty="0">
                <a:cs typeface="Arial"/>
              </a:rPr>
              <a:t>Explain</a:t>
            </a:r>
            <a:r>
              <a:rPr lang="en-US" sz="2150">
                <a:cs typeface="Arial"/>
              </a:rPr>
              <a:t> which skin conditions may be treated differently in people with HIV.</a:t>
            </a:r>
            <a:endParaRPr lang="en-US" sz="2150"/>
          </a:p>
        </p:txBody>
      </p:sp>
    </p:spTree>
    <p:extLst>
      <p:ext uri="{BB962C8B-B14F-4D97-AF65-F5344CB8AC3E}">
        <p14:creationId xmlns:p14="http://schemas.microsoft.com/office/powerpoint/2010/main" val="3658956362"/>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Documents and Settings\KovarikC\My Documents\Derm Cases\Consults 2007-8\4.12.08 Leslie HSV scrotum\IMG_46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24" y="1713186"/>
            <a:ext cx="6173407" cy="462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460868" y="674031"/>
            <a:ext cx="7772400" cy="1143000"/>
          </a:xfrm>
          <a:prstGeom prst="rect">
            <a:avLst/>
          </a:prstGeom>
        </p:spPr>
        <p:txBody>
          <a:bodyPr lIns="91440" tIns="45720" rIns="91440" bIns="45720" anchor="t"/>
          <a:lstStyle>
            <a:lvl1pPr algn="l" rtl="0" eaLnBrk="1" latinLnBrk="0" hangingPunct="1">
              <a:spcBef>
                <a:spcPct val="0"/>
              </a:spcBef>
              <a:buNone/>
              <a:defRPr kumimoji="0" sz="4000" kern="1200">
                <a:solidFill>
                  <a:schemeClr val="tx2"/>
                </a:solidFill>
                <a:latin typeface="+mj-lt"/>
                <a:ea typeface="+mj-ea"/>
                <a:cs typeface="+mj-cs"/>
              </a:defRPr>
            </a:lvl1pPr>
          </a:lstStyle>
          <a:p>
            <a:r>
              <a:rPr lang="en-US" b="1" dirty="0"/>
              <a:t>Herpes Simplex Virus </a:t>
            </a:r>
          </a:p>
        </p:txBody>
      </p:sp>
      <p:sp>
        <p:nvSpPr>
          <p:cNvPr id="5" name="Text Placeholder 4">
            <a:extLst>
              <a:ext uri="{FF2B5EF4-FFF2-40B4-BE49-F238E27FC236}">
                <a16:creationId xmlns:a16="http://schemas.microsoft.com/office/drawing/2014/main" id="{3979A3E0-8992-2053-CC56-78624FA70B60}"/>
              </a:ext>
            </a:extLst>
          </p:cNvPr>
          <p:cNvSpPr>
            <a:spLocks noGrp="1"/>
          </p:cNvSpPr>
          <p:nvPr>
            <p:ph type="body" sz="quarter" idx="12"/>
          </p:nvPr>
        </p:nvSpPr>
        <p:spPr>
          <a:xfrm>
            <a:off x="6949587" y="1145627"/>
            <a:ext cx="5126798" cy="3321929"/>
          </a:xfrm>
        </p:spPr>
        <p:txBody>
          <a:bodyPr/>
          <a:lstStyle/>
          <a:p>
            <a:r>
              <a:rPr lang="en-US" dirty="0"/>
              <a:t>Diagnosis with PCR from skin lesion </a:t>
            </a:r>
          </a:p>
          <a:p>
            <a:r>
              <a:rPr lang="en-US" dirty="0"/>
              <a:t>Treatment (acyclovir-sensitive)</a:t>
            </a:r>
          </a:p>
          <a:p>
            <a:pPr lvl="1"/>
            <a:r>
              <a:rPr lang="en-US" b="1" i="1" dirty="0"/>
              <a:t>Episodic: </a:t>
            </a:r>
          </a:p>
          <a:p>
            <a:pPr lvl="2"/>
            <a:r>
              <a:rPr lang="en-US" sz="2000" dirty="0"/>
              <a:t>First: </a:t>
            </a:r>
            <a:r>
              <a:rPr lang="en-US" sz="2000" b="1" dirty="0"/>
              <a:t>Valacyclovir </a:t>
            </a:r>
            <a:r>
              <a:rPr lang="en-US" sz="2000" dirty="0"/>
              <a:t>1 gm orally 2 times/day for 7–10 days</a:t>
            </a:r>
          </a:p>
          <a:p>
            <a:pPr lvl="2"/>
            <a:r>
              <a:rPr lang="en-US" sz="2000" b="1" dirty="0"/>
              <a:t>Valacyclovir</a:t>
            </a:r>
            <a:r>
              <a:rPr lang="en-US" sz="2000" dirty="0"/>
              <a:t> 1 gm orally once daily for 5 days</a:t>
            </a:r>
          </a:p>
          <a:p>
            <a:pPr lvl="1"/>
            <a:r>
              <a:rPr lang="en-US" b="1" i="1" dirty="0"/>
              <a:t>Suppressive</a:t>
            </a:r>
          </a:p>
          <a:p>
            <a:pPr lvl="2"/>
            <a:r>
              <a:rPr lang="en-US" sz="2000" b="1" dirty="0"/>
              <a:t>Valacyclovir </a:t>
            </a:r>
            <a:r>
              <a:rPr lang="en-US" sz="2000" dirty="0"/>
              <a:t>1 gm orally once a day OR</a:t>
            </a:r>
          </a:p>
          <a:p>
            <a:pPr lvl="2"/>
            <a:r>
              <a:rPr lang="en-US" sz="2000" b="1" dirty="0"/>
              <a:t>Valacyclovir </a:t>
            </a:r>
            <a:r>
              <a:rPr lang="en-US" sz="2000" dirty="0"/>
              <a:t>500 mg orally once a day (for less frequent outbreaks)</a:t>
            </a:r>
          </a:p>
        </p:txBody>
      </p:sp>
    </p:spTree>
    <p:custDataLst>
      <p:tags r:id="rId1"/>
    </p:custDataLst>
    <p:extLst>
      <p:ext uri="{BB962C8B-B14F-4D97-AF65-F5344CB8AC3E}">
        <p14:creationId xmlns:p14="http://schemas.microsoft.com/office/powerpoint/2010/main" val="173814336"/>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rotWithShape="1">
          <a:blip r:embed="rId2">
            <a:extLst>
              <a:ext uri="{28A0092B-C50C-407E-A947-70E740481C1C}">
                <a14:useLocalDpi xmlns:a14="http://schemas.microsoft.com/office/drawing/2010/main" val="0"/>
              </a:ext>
            </a:extLst>
          </a:blip>
          <a:srcRect l="6645" t="6881" b="13010"/>
          <a:stretch>
            <a:fillRect/>
          </a:stretch>
        </p:blipFill>
        <p:spPr bwMode="auto">
          <a:xfrm>
            <a:off x="2839914" y="850900"/>
            <a:ext cx="3876929" cy="443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312649" y="850900"/>
            <a:ext cx="2286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r>
              <a:rPr lang="en-US" altLang="en-US" sz="3200" b="1" dirty="0">
                <a:solidFill>
                  <a:schemeClr val="tx2"/>
                </a:solidFill>
                <a:latin typeface="+mj-lt"/>
              </a:rPr>
              <a:t>Resistant HSV: treatment </a:t>
            </a:r>
          </a:p>
          <a:p>
            <a:r>
              <a:rPr lang="en-US" altLang="en-US" sz="3200" b="1" dirty="0">
                <a:solidFill>
                  <a:schemeClr val="tx2"/>
                </a:solidFill>
                <a:latin typeface="+mj-lt"/>
              </a:rPr>
              <a:t>response to IL cidofovir </a:t>
            </a:r>
          </a:p>
        </p:txBody>
      </p:sp>
      <p:pic>
        <p:nvPicPr>
          <p:cNvPr id="18434" name="Picture 4"/>
          <p:cNvPicPr>
            <a:picLocks noChangeAspect="1"/>
          </p:cNvPicPr>
          <p:nvPr/>
        </p:nvPicPr>
        <p:blipFill rotWithShape="1">
          <a:blip r:embed="rId3">
            <a:extLst>
              <a:ext uri="{28A0092B-C50C-407E-A947-70E740481C1C}">
                <a14:useLocalDpi xmlns:a14="http://schemas.microsoft.com/office/drawing/2010/main" val="0"/>
              </a:ext>
            </a:extLst>
          </a:blip>
          <a:srcRect l="7204" t="17703" r="4541" b="16121"/>
          <a:stretch>
            <a:fillRect/>
          </a:stretch>
        </p:blipFill>
        <p:spPr bwMode="auto">
          <a:xfrm>
            <a:off x="6883762" y="850900"/>
            <a:ext cx="3733800" cy="443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5539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P1050319.JPG"/>
          <p:cNvPicPr>
            <a:picLocks noGrp="1" noChangeAspect="1"/>
          </p:cNvPicPr>
          <p:nvPr isPhoto="1"/>
        </p:nvPicPr>
        <p:blipFill rotWithShape="1">
          <a:blip r:embed="rId4">
            <a:extLst>
              <a:ext uri="{28A0092B-C50C-407E-A947-70E740481C1C}">
                <a14:useLocalDpi xmlns:a14="http://schemas.microsoft.com/office/drawing/2010/main" val="0"/>
              </a:ext>
            </a:extLst>
          </a:blip>
          <a:srcRect l="16296" r="15556" b="20920"/>
          <a:stretch>
            <a:fillRect/>
          </a:stretch>
        </p:blipFill>
        <p:spPr bwMode="auto">
          <a:xfrm>
            <a:off x="3960812" y="0"/>
            <a:ext cx="3505200" cy="542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P1050765.JPG"/>
          <p:cNvPicPr>
            <a:picLocks noGrp="1" noChangeAspect="1"/>
          </p:cNvPicPr>
          <p:nvPr isPhoto="1"/>
        </p:nvPicPr>
        <p:blipFill rotWithShape="1">
          <a:blip r:embed="rId5">
            <a:extLst>
              <a:ext uri="{28A0092B-C50C-407E-A947-70E740481C1C}">
                <a14:useLocalDpi xmlns:a14="http://schemas.microsoft.com/office/drawing/2010/main" val="0"/>
              </a:ext>
            </a:extLst>
          </a:blip>
          <a:srcRect l="17036" r="16296" b="20920"/>
          <a:stretch>
            <a:fillRect/>
          </a:stretch>
        </p:blipFill>
        <p:spPr bwMode="auto">
          <a:xfrm>
            <a:off x="7237412" y="0"/>
            <a:ext cx="3429000" cy="542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 descr="P1040048.JPG"/>
          <p:cNvPicPr>
            <a:picLocks noGrp="1" noChangeAspect="1"/>
          </p:cNvPicPr>
          <p:nvPr isPhoto="1"/>
        </p:nvPicPr>
        <p:blipFill rotWithShape="1">
          <a:blip r:embed="rId6">
            <a:extLst>
              <a:ext uri="{28A0092B-C50C-407E-A947-70E740481C1C}">
                <a14:useLocalDpi xmlns:a14="http://schemas.microsoft.com/office/drawing/2010/main" val="0"/>
              </a:ext>
            </a:extLst>
          </a:blip>
          <a:srcRect l="20740" r="20000" b="20920"/>
          <a:stretch>
            <a:fillRect/>
          </a:stretch>
        </p:blipFill>
        <p:spPr bwMode="auto">
          <a:xfrm>
            <a:off x="1446212" y="0"/>
            <a:ext cx="3048000" cy="542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924748" y="152400"/>
            <a:ext cx="7772400" cy="685800"/>
          </a:xfrm>
          <a:prstGeom prst="rect">
            <a:avLst/>
          </a:prstGeom>
          <a:solidFill>
            <a:schemeClr val="bg1"/>
          </a:solidFill>
        </p:spPr>
        <p:txBody>
          <a:bodyPr lIns="91440" tIns="45720" rIns="91440" bIns="45720" anchor="t"/>
          <a:lstStyle>
            <a:lvl1pPr algn="l" rtl="0" eaLnBrk="1" latinLnBrk="0" hangingPunct="1">
              <a:spcBef>
                <a:spcPct val="0"/>
              </a:spcBef>
              <a:buNone/>
              <a:defRPr kumimoji="0" sz="4000" kern="1200">
                <a:solidFill>
                  <a:schemeClr val="tx2"/>
                </a:solidFill>
                <a:latin typeface="+mj-lt"/>
                <a:ea typeface="+mj-ea"/>
                <a:cs typeface="+mj-cs"/>
              </a:defRPr>
            </a:lvl1pPr>
          </a:lstStyle>
          <a:p>
            <a:pPr>
              <a:spcBef>
                <a:spcPts val="0"/>
              </a:spcBef>
              <a:defRPr/>
            </a:pPr>
            <a:r>
              <a:rPr lang="en-US" altLang="en-US" sz="3200" b="1" dirty="0"/>
              <a:t>Verrucous HSV – acyclovir resistant </a:t>
            </a:r>
          </a:p>
        </p:txBody>
      </p:sp>
    </p:spTree>
    <p:custDataLst>
      <p:tags r:id="rId1"/>
    </p:custDataLst>
    <p:extLst>
      <p:ext uri="{BB962C8B-B14F-4D97-AF65-F5344CB8AC3E}">
        <p14:creationId xmlns:p14="http://schemas.microsoft.com/office/powerpoint/2010/main" val="2194145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P1050492.JPG"/>
          <p:cNvPicPr>
            <a:picLocks noGrp="1" noChangeAspect="1"/>
          </p:cNvPicPr>
          <p:nvPr isPhoto="1"/>
        </p:nvPicPr>
        <p:blipFill rotWithShape="1">
          <a:blip r:embed="rId4">
            <a:extLst>
              <a:ext uri="{28A0092B-C50C-407E-A947-70E740481C1C}">
                <a14:useLocalDpi xmlns:a14="http://schemas.microsoft.com/office/drawing/2010/main" val="0"/>
              </a:ext>
            </a:extLst>
          </a:blip>
          <a:srcRect l="17778" r="12593" b="17701"/>
          <a:stretch>
            <a:fillRect/>
          </a:stretch>
        </p:blipFill>
        <p:spPr bwMode="auto">
          <a:xfrm>
            <a:off x="4875212" y="0"/>
            <a:ext cx="3581400" cy="564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descr="P1050768.JPG"/>
          <p:cNvPicPr>
            <a:picLocks noGrp="1" noChangeAspect="1"/>
          </p:cNvPicPr>
          <p:nvPr isPhoto="1"/>
        </p:nvPicPr>
        <p:blipFill rotWithShape="1">
          <a:blip r:embed="rId5">
            <a:extLst>
              <a:ext uri="{28A0092B-C50C-407E-A947-70E740481C1C}">
                <a14:useLocalDpi xmlns:a14="http://schemas.microsoft.com/office/drawing/2010/main" val="0"/>
              </a:ext>
            </a:extLst>
          </a:blip>
          <a:srcRect l="25926" r="19260" b="17701"/>
          <a:stretch>
            <a:fillRect/>
          </a:stretch>
        </p:blipFill>
        <p:spPr bwMode="auto">
          <a:xfrm>
            <a:off x="7847012" y="0"/>
            <a:ext cx="2819400" cy="564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 descr="P1040051.JPG"/>
          <p:cNvPicPr>
            <a:picLocks noGrp="1" noChangeAspect="1"/>
          </p:cNvPicPr>
          <p:nvPr isPhoto="1"/>
        </p:nvPicPr>
        <p:blipFill rotWithShape="1">
          <a:blip r:embed="rId6">
            <a:extLst>
              <a:ext uri="{28A0092B-C50C-407E-A947-70E740481C1C}">
                <a14:useLocalDpi xmlns:a14="http://schemas.microsoft.com/office/drawing/2010/main" val="0"/>
              </a:ext>
            </a:extLst>
          </a:blip>
          <a:srcRect l="16296" r="12593" b="17701"/>
          <a:stretch>
            <a:fillRect/>
          </a:stretch>
        </p:blipFill>
        <p:spPr bwMode="auto">
          <a:xfrm>
            <a:off x="1522412" y="0"/>
            <a:ext cx="3657600" cy="564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924748" y="152400"/>
            <a:ext cx="7772400" cy="685800"/>
          </a:xfrm>
          <a:prstGeom prst="rect">
            <a:avLst/>
          </a:prstGeom>
          <a:solidFill>
            <a:schemeClr val="bg1"/>
          </a:solidFill>
        </p:spPr>
        <p:txBody>
          <a:bodyPr lIns="91440" tIns="45720" rIns="91440" bIns="45720" anchor="t"/>
          <a:lstStyle>
            <a:lvl1pPr algn="l" rtl="0" eaLnBrk="1" latinLnBrk="0" hangingPunct="1">
              <a:spcBef>
                <a:spcPct val="0"/>
              </a:spcBef>
              <a:buNone/>
              <a:defRPr kumimoji="0" sz="4000" kern="1200">
                <a:solidFill>
                  <a:schemeClr val="tx2"/>
                </a:solidFill>
                <a:latin typeface="+mj-lt"/>
                <a:ea typeface="+mj-ea"/>
                <a:cs typeface="+mj-cs"/>
              </a:defRPr>
            </a:lvl1pPr>
          </a:lstStyle>
          <a:p>
            <a:pPr>
              <a:spcBef>
                <a:spcPts val="0"/>
              </a:spcBef>
              <a:defRPr/>
            </a:pPr>
            <a:r>
              <a:rPr lang="en-US" altLang="en-US" sz="3200" b="1" dirty="0"/>
              <a:t>Verrucous HSV – acyclovir resistant</a:t>
            </a:r>
            <a:r>
              <a:rPr lang="en-US" altLang="en-US" sz="3600" dirty="0"/>
              <a:t> </a:t>
            </a:r>
          </a:p>
        </p:txBody>
      </p:sp>
    </p:spTree>
    <p:custDataLst>
      <p:tags r:id="rId1"/>
    </p:custDataLst>
    <p:extLst>
      <p:ext uri="{BB962C8B-B14F-4D97-AF65-F5344CB8AC3E}">
        <p14:creationId xmlns:p14="http://schemas.microsoft.com/office/powerpoint/2010/main" val="2677764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Content Placeholder 3">
            <a:extLst>
              <a:ext uri="{FF2B5EF4-FFF2-40B4-BE49-F238E27FC236}">
                <a16:creationId xmlns:a16="http://schemas.microsoft.com/office/drawing/2014/main" id="{71577392-3377-9CEE-1BD7-CE5AB23FDA3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6522" y="1973485"/>
            <a:ext cx="3047206" cy="4062942"/>
          </a:xfrm>
        </p:spPr>
      </p:pic>
      <p:pic>
        <p:nvPicPr>
          <p:cNvPr id="4" name="Picture 3">
            <a:extLst>
              <a:ext uri="{FF2B5EF4-FFF2-40B4-BE49-F238E27FC236}">
                <a16:creationId xmlns:a16="http://schemas.microsoft.com/office/drawing/2014/main" id="{2D11122B-DFC9-B3B6-3C46-7D9CE4A20CC8}"/>
              </a:ext>
            </a:extLst>
          </p:cNvPr>
          <p:cNvPicPr>
            <a:picLocks noChangeAspect="1"/>
          </p:cNvPicPr>
          <p:nvPr/>
        </p:nvPicPr>
        <p:blipFill>
          <a:blip r:embed="rId3"/>
          <a:stretch>
            <a:fillRect/>
          </a:stretch>
        </p:blipFill>
        <p:spPr>
          <a:xfrm rot="5400000">
            <a:off x="1290484" y="2178231"/>
            <a:ext cx="4995986" cy="3746990"/>
          </a:xfrm>
          <a:prstGeom prst="rect">
            <a:avLst/>
          </a:prstGeom>
        </p:spPr>
      </p:pic>
      <p:pic>
        <p:nvPicPr>
          <p:cNvPr id="163842" name="Picture 2">
            <a:extLst>
              <a:ext uri="{FF2B5EF4-FFF2-40B4-BE49-F238E27FC236}">
                <a16:creationId xmlns:a16="http://schemas.microsoft.com/office/drawing/2014/main" id="{20133778-B774-94EE-9B3D-0C8ADC3801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483" t="2" r="19688" b="11105"/>
          <a:stretch>
            <a:fillRect/>
          </a:stretch>
        </p:blipFill>
        <p:spPr bwMode="auto">
          <a:xfrm>
            <a:off x="6094412" y="1718058"/>
            <a:ext cx="3424773" cy="390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B7E54644-F203-A281-162E-A86A682699CA}"/>
              </a:ext>
            </a:extLst>
          </p:cNvPr>
          <p:cNvSpPr>
            <a:spLocks noGrp="1"/>
          </p:cNvSpPr>
          <p:nvPr>
            <p:ph type="title"/>
          </p:nvPr>
        </p:nvSpPr>
        <p:spPr>
          <a:xfrm>
            <a:off x="264482" y="904818"/>
            <a:ext cx="10794980" cy="648915"/>
          </a:xfrm>
        </p:spPr>
        <p:txBody>
          <a:bodyPr>
            <a:normAutofit/>
          </a:bodyPr>
          <a:lstStyle/>
          <a:p>
            <a:pPr algn="ctr"/>
            <a:r>
              <a:rPr lang="en-US" altLang="en-US" sz="3450" b="1">
                <a:cs typeface="Arial"/>
              </a:rPr>
              <a:t>Other HSV in People with HIV</a:t>
            </a:r>
            <a:endParaRPr lang="en-US" altLang="en-US" sz="3450" b="1" dirty="0">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05B98-D00C-B2A8-C85C-6AB626192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ED544-C2BE-279D-4C60-FAB45D0FDB2A}"/>
              </a:ext>
            </a:extLst>
          </p:cNvPr>
          <p:cNvSpPr>
            <a:spLocks noGrp="1"/>
          </p:cNvSpPr>
          <p:nvPr>
            <p:ph type="title"/>
          </p:nvPr>
        </p:nvSpPr>
        <p:spPr>
          <a:xfrm>
            <a:off x="4123241" y="3104542"/>
            <a:ext cx="3822579" cy="648915"/>
          </a:xfrm>
        </p:spPr>
        <p:txBody>
          <a:bodyPr vert="horz" lIns="91440" tIns="45720" rIns="91440" bIns="45720" rtlCol="0" anchor="t">
            <a:noAutofit/>
          </a:bodyPr>
          <a:lstStyle/>
          <a:p>
            <a:pPr algn="ctr"/>
            <a:r>
              <a:rPr lang="en-US" sz="3450" b="1" dirty="0">
                <a:cs typeface="Arial"/>
              </a:rPr>
              <a:t>Atopic Dermatitis</a:t>
            </a:r>
            <a:br>
              <a:rPr lang="en-US" sz="3450" b="1" dirty="0"/>
            </a:br>
            <a:r>
              <a:rPr lang="en-US" sz="3450" b="1">
                <a:cs typeface="Arial"/>
              </a:rPr>
              <a:t>in People with HIV</a:t>
            </a:r>
            <a:endParaRPr lang="en-US" sz="3450" b="1" dirty="0">
              <a:cs typeface="Arial"/>
            </a:endParaRPr>
          </a:p>
        </p:txBody>
      </p:sp>
    </p:spTree>
    <p:extLst>
      <p:ext uri="{BB962C8B-B14F-4D97-AF65-F5344CB8AC3E}">
        <p14:creationId xmlns:p14="http://schemas.microsoft.com/office/powerpoint/2010/main" val="368846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C7B0-DBB9-2367-7101-23FCF6369052}"/>
              </a:ext>
            </a:extLst>
          </p:cNvPr>
          <p:cNvSpPr>
            <a:spLocks noGrp="1"/>
          </p:cNvSpPr>
          <p:nvPr>
            <p:ph type="title"/>
          </p:nvPr>
        </p:nvSpPr>
        <p:spPr/>
        <p:txBody>
          <a:bodyPr/>
          <a:lstStyle/>
          <a:p>
            <a:r>
              <a:rPr lang="en-US" b="1">
                <a:cs typeface="Arial"/>
              </a:rPr>
              <a:t>Eczematous Dermatitis in People with HIV</a:t>
            </a:r>
            <a:endParaRPr lang="en-US" b="1" dirty="0"/>
          </a:p>
        </p:txBody>
      </p:sp>
      <p:sp>
        <p:nvSpPr>
          <p:cNvPr id="6" name="Text Placeholder 5">
            <a:extLst>
              <a:ext uri="{FF2B5EF4-FFF2-40B4-BE49-F238E27FC236}">
                <a16:creationId xmlns:a16="http://schemas.microsoft.com/office/drawing/2014/main" id="{FB1647CE-DFB1-1AD0-20A8-D133ACF374DA}"/>
              </a:ext>
            </a:extLst>
          </p:cNvPr>
          <p:cNvSpPr>
            <a:spLocks noGrp="1"/>
          </p:cNvSpPr>
          <p:nvPr>
            <p:ph type="body" sz="quarter" idx="11"/>
          </p:nvPr>
        </p:nvSpPr>
        <p:spPr/>
        <p:txBody>
          <a:bodyPr/>
          <a:lstStyle/>
          <a:p>
            <a:r>
              <a:rPr lang="en-US" dirty="0"/>
              <a:t>True exacerbation of atopic dermatitis </a:t>
            </a:r>
          </a:p>
          <a:p>
            <a:pPr lvl="1"/>
            <a:r>
              <a:rPr lang="en-US" dirty="0"/>
              <a:t>History of atopic dermatitis in childhood (atopic triad)</a:t>
            </a:r>
          </a:p>
          <a:p>
            <a:pPr lvl="1"/>
            <a:r>
              <a:rPr lang="en-US" dirty="0"/>
              <a:t>Often in classic distribution (flexural areas, neck)</a:t>
            </a:r>
          </a:p>
          <a:p>
            <a:r>
              <a:rPr lang="en-US" dirty="0"/>
              <a:t>Atopic-like dermatitis in patients with low CD4 counts</a:t>
            </a:r>
          </a:p>
          <a:p>
            <a:pPr lvl="1"/>
            <a:r>
              <a:rPr lang="en-US" dirty="0"/>
              <a:t>Occurs abruptly with decreasing CD4 count</a:t>
            </a:r>
          </a:p>
          <a:p>
            <a:pPr lvl="1"/>
            <a:r>
              <a:rPr lang="en-US" dirty="0"/>
              <a:t>Refractory to treatment </a:t>
            </a:r>
          </a:p>
        </p:txBody>
      </p:sp>
      <p:sp>
        <p:nvSpPr>
          <p:cNvPr id="4" name="Date Placeholder 3">
            <a:extLst>
              <a:ext uri="{FF2B5EF4-FFF2-40B4-BE49-F238E27FC236}">
                <a16:creationId xmlns:a16="http://schemas.microsoft.com/office/drawing/2014/main" id="{D3E918A7-8CCA-73E8-92FA-E2B6244100AA}"/>
              </a:ext>
            </a:extLst>
          </p:cNvPr>
          <p:cNvSpPr>
            <a:spLocks noGrp="1"/>
          </p:cNvSpPr>
          <p:nvPr>
            <p:ph type="dt" sz="half" idx="2"/>
          </p:nvPr>
        </p:nvSpPr>
        <p:spPr/>
        <p:txBody>
          <a:bodyPr/>
          <a:lstStyle/>
          <a:p>
            <a:pPr>
              <a:defRPr/>
            </a:pPr>
            <a:endParaRPr lang="en-US" altLang="en-US" dirty="0"/>
          </a:p>
        </p:txBody>
      </p:sp>
    </p:spTree>
    <p:extLst>
      <p:ext uri="{BB962C8B-B14F-4D97-AF65-F5344CB8AC3E}">
        <p14:creationId xmlns:p14="http://schemas.microsoft.com/office/powerpoint/2010/main" val="543058397"/>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a:extLst>
              <a:ext uri="{FF2B5EF4-FFF2-40B4-BE49-F238E27FC236}">
                <a16:creationId xmlns:a16="http://schemas.microsoft.com/office/drawing/2014/main" id="{E7BBA6F7-FAA0-6800-BF56-3DCDC90781D2}"/>
              </a:ext>
            </a:extLst>
          </p:cNvPr>
          <p:cNvSpPr txBox="1">
            <a:spLocks noChangeArrowheads="1"/>
          </p:cNvSpPr>
          <p:nvPr/>
        </p:nvSpPr>
        <p:spPr bwMode="auto">
          <a:xfrm>
            <a:off x="10125129" y="6613525"/>
            <a:ext cx="2362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50000"/>
              </a:spcBef>
            </a:pPr>
            <a:r>
              <a:rPr lang="en-US" altLang="en-US" sz="1000" dirty="0"/>
              <a:t>Contributed by Dr. Robert Lee</a:t>
            </a:r>
          </a:p>
        </p:txBody>
      </p:sp>
      <p:sp>
        <p:nvSpPr>
          <p:cNvPr id="101379" name="Rectangle 3">
            <a:extLst>
              <a:ext uri="{FF2B5EF4-FFF2-40B4-BE49-F238E27FC236}">
                <a16:creationId xmlns:a16="http://schemas.microsoft.com/office/drawing/2014/main" id="{475EACD0-4E5F-2C38-39CA-F15462FBCC09}"/>
              </a:ext>
            </a:extLst>
          </p:cNvPr>
          <p:cNvSpPr>
            <a:spLocks noGrp="1" noChangeArrowheads="1"/>
          </p:cNvSpPr>
          <p:nvPr>
            <p:ph type="title"/>
          </p:nvPr>
        </p:nvSpPr>
        <p:spPr>
          <a:xfrm>
            <a:off x="593736" y="915316"/>
            <a:ext cx="10794980" cy="648915"/>
          </a:xfrm>
        </p:spPr>
        <p:txBody>
          <a:bodyPr>
            <a:normAutofit/>
          </a:bodyPr>
          <a:lstStyle/>
          <a:p>
            <a:r>
              <a:rPr lang="en-US" altLang="en-US" sz="3450" b="1" dirty="0">
                <a:cs typeface="Arial"/>
              </a:rPr>
              <a:t>Atopic Dermatitis</a:t>
            </a:r>
          </a:p>
        </p:txBody>
      </p:sp>
      <p:pic>
        <p:nvPicPr>
          <p:cNvPr id="101380" name="Picture 4" descr="IMG_4351">
            <a:extLst>
              <a:ext uri="{FF2B5EF4-FFF2-40B4-BE49-F238E27FC236}">
                <a16:creationId xmlns:a16="http://schemas.microsoft.com/office/drawing/2014/main" id="{AACF9DC8-EDD5-DAB3-C9DD-79C596686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387" y="1734206"/>
            <a:ext cx="5297839" cy="397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descr="atopichypopigment1b">
            <a:extLst>
              <a:ext uri="{FF2B5EF4-FFF2-40B4-BE49-F238E27FC236}">
                <a16:creationId xmlns:a16="http://schemas.microsoft.com/office/drawing/2014/main" id="{8A2B8D3D-D96A-8D1F-59FC-7265A2185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647" y="1734206"/>
            <a:ext cx="5294675" cy="397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953B-7F2A-0494-EB7B-3C787F9DC52F}"/>
              </a:ext>
            </a:extLst>
          </p:cNvPr>
          <p:cNvSpPr>
            <a:spLocks noGrp="1"/>
          </p:cNvSpPr>
          <p:nvPr>
            <p:ph type="title"/>
          </p:nvPr>
        </p:nvSpPr>
        <p:spPr>
          <a:xfrm>
            <a:off x="350028" y="953888"/>
            <a:ext cx="10794980" cy="648915"/>
          </a:xfrm>
        </p:spPr>
        <p:txBody>
          <a:bodyPr>
            <a:normAutofit/>
          </a:bodyPr>
          <a:lstStyle/>
          <a:p>
            <a:r>
              <a:rPr lang="en-US" sz="3450" b="1" dirty="0">
                <a:cs typeface="Arial"/>
              </a:rPr>
              <a:t>Eczematous dermatitis</a:t>
            </a:r>
          </a:p>
        </p:txBody>
      </p:sp>
      <p:sp>
        <p:nvSpPr>
          <p:cNvPr id="3" name="Date Placeholder 2">
            <a:extLst>
              <a:ext uri="{FF2B5EF4-FFF2-40B4-BE49-F238E27FC236}">
                <a16:creationId xmlns:a16="http://schemas.microsoft.com/office/drawing/2014/main" id="{C99F2BDD-26AF-DC69-AC80-96B2199D4E03}"/>
              </a:ext>
            </a:extLst>
          </p:cNvPr>
          <p:cNvSpPr>
            <a:spLocks noGrp="1"/>
          </p:cNvSpPr>
          <p:nvPr>
            <p:ph type="dt" sz="half" idx="10"/>
          </p:nvPr>
        </p:nvSpPr>
        <p:spPr/>
        <p:txBody>
          <a:bodyPr/>
          <a:lstStyle/>
          <a:p>
            <a:fld id="{8F08296E-BA33-4A26-953A-1C2ADCA09951}" type="datetime1">
              <a:rPr lang="en-US" smtClean="0"/>
              <a:t>3/12/2026</a:t>
            </a:fld>
            <a:endParaRPr lang="en-US" dirty="0"/>
          </a:p>
        </p:txBody>
      </p:sp>
      <p:pic>
        <p:nvPicPr>
          <p:cNvPr id="6" name="Picture 5">
            <a:extLst>
              <a:ext uri="{FF2B5EF4-FFF2-40B4-BE49-F238E27FC236}">
                <a16:creationId xmlns:a16="http://schemas.microsoft.com/office/drawing/2014/main" id="{4345E179-6086-D185-999D-57C1D415654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9000"/>
                    </a14:imgEffect>
                  </a14:imgLayer>
                </a14:imgProps>
              </a:ext>
            </a:extLst>
          </a:blip>
          <a:srcRect t="13172"/>
          <a:stretch>
            <a:fillRect/>
          </a:stretch>
        </p:blipFill>
        <p:spPr>
          <a:xfrm>
            <a:off x="163109" y="1891862"/>
            <a:ext cx="3631437" cy="4204138"/>
          </a:xfrm>
          <a:prstGeom prst="rect">
            <a:avLst/>
          </a:prstGeom>
        </p:spPr>
      </p:pic>
      <p:pic>
        <p:nvPicPr>
          <p:cNvPr id="7" name="Content Placeholder 3">
            <a:extLst>
              <a:ext uri="{FF2B5EF4-FFF2-40B4-BE49-F238E27FC236}">
                <a16:creationId xmlns:a16="http://schemas.microsoft.com/office/drawing/2014/main" id="{3D920443-5181-5888-2197-F26DEDEFF263}"/>
              </a:ext>
            </a:extLst>
          </p:cNvPr>
          <p:cNvPicPr>
            <a:picLocks noChangeAspect="1"/>
          </p:cNvPicPr>
          <p:nvPr/>
        </p:nvPicPr>
        <p:blipFill>
          <a:blip r:embed="rId4" cstate="print">
            <a:extLst>
              <a:ext uri="{28A0092B-C50C-407E-A947-70E740481C1C}">
                <a14:useLocalDpi xmlns:a14="http://schemas.microsoft.com/office/drawing/2010/main" val="0"/>
              </a:ext>
            </a:extLst>
          </a:blip>
          <a:srcRect r="14589" b="10383"/>
          <a:stretch>
            <a:fillRect/>
          </a:stretch>
        </p:blipFill>
        <p:spPr>
          <a:xfrm>
            <a:off x="4010367" y="2657046"/>
            <a:ext cx="4390443" cy="3071092"/>
          </a:xfrm>
          <a:prstGeom prst="rect">
            <a:avLst/>
          </a:prstGeom>
        </p:spPr>
      </p:pic>
      <p:pic>
        <p:nvPicPr>
          <p:cNvPr id="8" name="Content Placeholder 3">
            <a:extLst>
              <a:ext uri="{FF2B5EF4-FFF2-40B4-BE49-F238E27FC236}">
                <a16:creationId xmlns:a16="http://schemas.microsoft.com/office/drawing/2014/main" id="{81C97014-9C26-F6AB-3267-60140BDC70CC}"/>
              </a:ext>
            </a:extLst>
          </p:cNvPr>
          <p:cNvPicPr>
            <a:picLocks noChangeAspect="1"/>
          </p:cNvPicPr>
          <p:nvPr/>
        </p:nvPicPr>
        <p:blipFill>
          <a:blip r:embed="rId5" cstate="print">
            <a:extLst>
              <a:ext uri="{28A0092B-C50C-407E-A947-70E740481C1C}">
                <a14:useLocalDpi xmlns:a14="http://schemas.microsoft.com/office/drawing/2010/main" val="0"/>
              </a:ext>
            </a:extLst>
          </a:blip>
          <a:srcRect r="11472"/>
          <a:stretch>
            <a:fillRect/>
          </a:stretch>
        </p:blipFill>
        <p:spPr>
          <a:xfrm rot="5400000">
            <a:off x="8061193" y="1785148"/>
            <a:ext cx="4498428" cy="3387552"/>
          </a:xfrm>
          <a:prstGeom prst="rect">
            <a:avLst/>
          </a:prstGeom>
        </p:spPr>
      </p:pic>
    </p:spTree>
    <p:extLst>
      <p:ext uri="{BB962C8B-B14F-4D97-AF65-F5344CB8AC3E}">
        <p14:creationId xmlns:p14="http://schemas.microsoft.com/office/powerpoint/2010/main" val="2834704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CDCA0-52B9-69FE-E587-B391E9DF5A91}"/>
              </a:ext>
            </a:extLst>
          </p:cNvPr>
          <p:cNvSpPr>
            <a:spLocks noGrp="1"/>
          </p:cNvSpPr>
          <p:nvPr>
            <p:ph type="title"/>
          </p:nvPr>
        </p:nvSpPr>
        <p:spPr>
          <a:xfrm>
            <a:off x="609613" y="1020420"/>
            <a:ext cx="10794980" cy="648915"/>
          </a:xfrm>
        </p:spPr>
        <p:txBody>
          <a:bodyPr>
            <a:normAutofit/>
          </a:bodyPr>
          <a:lstStyle/>
          <a:p>
            <a:r>
              <a:rPr lang="en-US" sz="3450" b="1" dirty="0">
                <a:cs typeface="Arial"/>
              </a:rPr>
              <a:t>Eczematous hand dermatitis</a:t>
            </a:r>
          </a:p>
        </p:txBody>
      </p:sp>
      <p:sp>
        <p:nvSpPr>
          <p:cNvPr id="4" name="Date Placeholder 3">
            <a:extLst>
              <a:ext uri="{FF2B5EF4-FFF2-40B4-BE49-F238E27FC236}">
                <a16:creationId xmlns:a16="http://schemas.microsoft.com/office/drawing/2014/main" id="{BB4A144C-C00D-A798-3FB5-18BC9ADE6C5B}"/>
              </a:ext>
            </a:extLst>
          </p:cNvPr>
          <p:cNvSpPr>
            <a:spLocks noGrp="1"/>
          </p:cNvSpPr>
          <p:nvPr>
            <p:ph type="dt" sz="half" idx="10"/>
          </p:nvPr>
        </p:nvSpPr>
        <p:spPr/>
        <p:txBody>
          <a:bodyPr/>
          <a:lstStyle/>
          <a:p>
            <a:pPr>
              <a:defRPr/>
            </a:pPr>
            <a:endParaRPr lang="en-US" altLang="en-US" dirty="0"/>
          </a:p>
        </p:txBody>
      </p:sp>
      <p:pic>
        <p:nvPicPr>
          <p:cNvPr id="9" name="Picture 8">
            <a:extLst>
              <a:ext uri="{FF2B5EF4-FFF2-40B4-BE49-F238E27FC236}">
                <a16:creationId xmlns:a16="http://schemas.microsoft.com/office/drawing/2014/main" id="{C0F2BAA5-E1A2-D5AA-B730-17088127C364}"/>
              </a:ext>
            </a:extLst>
          </p:cNvPr>
          <p:cNvPicPr>
            <a:picLocks noChangeAspect="1"/>
          </p:cNvPicPr>
          <p:nvPr/>
        </p:nvPicPr>
        <p:blipFill>
          <a:blip r:embed="rId2"/>
          <a:srcRect l="22409" t="9014"/>
          <a:stretch>
            <a:fillRect/>
          </a:stretch>
        </p:blipFill>
        <p:spPr>
          <a:xfrm>
            <a:off x="3612385" y="1793393"/>
            <a:ext cx="5209944" cy="4562957"/>
          </a:xfrm>
          <a:prstGeom prst="rect">
            <a:avLst/>
          </a:prstGeom>
        </p:spPr>
      </p:pic>
    </p:spTree>
    <p:extLst>
      <p:ext uri="{BB962C8B-B14F-4D97-AF65-F5344CB8AC3E}">
        <p14:creationId xmlns:p14="http://schemas.microsoft.com/office/powerpoint/2010/main" val="355193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52400-A1E4-82F6-B8DC-47F752B58FC9}"/>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7E7B79A9-0541-E0C6-7890-651AB0B34A15}"/>
              </a:ext>
            </a:extLst>
          </p:cNvPr>
          <p:cNvSpPr>
            <a:spLocks noGrp="1"/>
          </p:cNvSpPr>
          <p:nvPr>
            <p:ph type="title"/>
          </p:nvPr>
        </p:nvSpPr>
        <p:spPr>
          <a:xfrm>
            <a:off x="623297" y="909965"/>
            <a:ext cx="10512425" cy="648915"/>
          </a:xfrm>
        </p:spPr>
        <p:txBody>
          <a:bodyPr/>
          <a:lstStyle/>
          <a:p>
            <a:r>
              <a:rPr lang="en-US" b="1">
                <a:cs typeface="Arial"/>
              </a:rPr>
              <a:t>Skin Disease in Patients Living with HIV </a:t>
            </a:r>
            <a:endParaRPr lang="en-US" b="1"/>
          </a:p>
        </p:txBody>
      </p:sp>
      <p:sp>
        <p:nvSpPr>
          <p:cNvPr id="19" name="Text Placeholder 18">
            <a:extLst>
              <a:ext uri="{FF2B5EF4-FFF2-40B4-BE49-F238E27FC236}">
                <a16:creationId xmlns:a16="http://schemas.microsoft.com/office/drawing/2014/main" id="{FE1B7BAC-F2D1-6A20-20B5-864F1A5B8BEB}"/>
              </a:ext>
            </a:extLst>
          </p:cNvPr>
          <p:cNvSpPr>
            <a:spLocks noGrp="1"/>
          </p:cNvSpPr>
          <p:nvPr>
            <p:ph type="body" sz="quarter" idx="14"/>
          </p:nvPr>
        </p:nvSpPr>
        <p:spPr>
          <a:xfrm>
            <a:off x="981915" y="2776176"/>
            <a:ext cx="3443756" cy="2986087"/>
          </a:xfrm>
        </p:spPr>
        <p:txBody>
          <a:bodyPr/>
          <a:lstStyle/>
          <a:p>
            <a:r>
              <a:rPr lang="en-US" b="1" i="1" dirty="0"/>
              <a:t>Malignancy</a:t>
            </a:r>
          </a:p>
          <a:p>
            <a:pPr lvl="1"/>
            <a:r>
              <a:rPr lang="en-US" dirty="0"/>
              <a:t>HPV related</a:t>
            </a:r>
          </a:p>
          <a:p>
            <a:pPr lvl="1"/>
            <a:r>
              <a:rPr lang="en-US" dirty="0"/>
              <a:t>Kaposi sarcoma</a:t>
            </a:r>
          </a:p>
          <a:p>
            <a:pPr marL="458788" lvl="3" indent="0">
              <a:buNone/>
            </a:pPr>
            <a:endParaRPr lang="en-US" dirty="0"/>
          </a:p>
          <a:p>
            <a:endParaRPr lang="en-US" dirty="0"/>
          </a:p>
        </p:txBody>
      </p:sp>
      <p:sp>
        <p:nvSpPr>
          <p:cNvPr id="18" name="Text Placeholder 17">
            <a:extLst>
              <a:ext uri="{FF2B5EF4-FFF2-40B4-BE49-F238E27FC236}">
                <a16:creationId xmlns:a16="http://schemas.microsoft.com/office/drawing/2014/main" id="{8956D69D-712C-5B7E-653A-CF0B11E4E359}"/>
              </a:ext>
            </a:extLst>
          </p:cNvPr>
          <p:cNvSpPr>
            <a:spLocks noGrp="1"/>
          </p:cNvSpPr>
          <p:nvPr>
            <p:ph type="body" sz="quarter" idx="13"/>
          </p:nvPr>
        </p:nvSpPr>
        <p:spPr>
          <a:xfrm>
            <a:off x="3942195" y="2776176"/>
            <a:ext cx="3443756" cy="2986087"/>
          </a:xfrm>
        </p:spPr>
        <p:txBody>
          <a:bodyPr/>
          <a:lstStyle/>
          <a:p>
            <a:r>
              <a:rPr lang="en-US" b="1" i="1" dirty="0"/>
              <a:t>Infectious</a:t>
            </a:r>
          </a:p>
          <a:p>
            <a:pPr lvl="1"/>
            <a:r>
              <a:rPr lang="en-US" dirty="0"/>
              <a:t>Warts/condyloma</a:t>
            </a:r>
          </a:p>
          <a:p>
            <a:pPr lvl="1"/>
            <a:r>
              <a:rPr lang="en-US" dirty="0"/>
              <a:t>Herpes simplex</a:t>
            </a:r>
          </a:p>
        </p:txBody>
      </p:sp>
      <p:sp>
        <p:nvSpPr>
          <p:cNvPr id="17" name="Text Placeholder 16">
            <a:extLst>
              <a:ext uri="{FF2B5EF4-FFF2-40B4-BE49-F238E27FC236}">
                <a16:creationId xmlns:a16="http://schemas.microsoft.com/office/drawing/2014/main" id="{17F9AC9A-5B25-7435-21E9-D3949B4DFC2C}"/>
              </a:ext>
            </a:extLst>
          </p:cNvPr>
          <p:cNvSpPr>
            <a:spLocks noGrp="1"/>
          </p:cNvSpPr>
          <p:nvPr>
            <p:ph type="body" sz="quarter" idx="12"/>
          </p:nvPr>
        </p:nvSpPr>
        <p:spPr>
          <a:xfrm>
            <a:off x="6986558" y="2776176"/>
            <a:ext cx="3443756" cy="2986087"/>
          </a:xfrm>
        </p:spPr>
        <p:txBody>
          <a:bodyPr/>
          <a:lstStyle/>
          <a:p>
            <a:r>
              <a:rPr lang="en-US" b="1" i="1" dirty="0"/>
              <a:t>Inflammatory </a:t>
            </a:r>
          </a:p>
          <a:p>
            <a:pPr lvl="1"/>
            <a:r>
              <a:rPr lang="en-US" dirty="0"/>
              <a:t>Atopic dermatitis</a:t>
            </a:r>
          </a:p>
          <a:p>
            <a:pPr lvl="1"/>
            <a:r>
              <a:rPr lang="en-US" dirty="0"/>
              <a:t>Hidradenitis/follicular occlusion</a:t>
            </a:r>
          </a:p>
        </p:txBody>
      </p:sp>
      <p:sp>
        <p:nvSpPr>
          <p:cNvPr id="5" name="Date Placeholder 4">
            <a:extLst>
              <a:ext uri="{FF2B5EF4-FFF2-40B4-BE49-F238E27FC236}">
                <a16:creationId xmlns:a16="http://schemas.microsoft.com/office/drawing/2014/main" id="{D36B8717-5F75-2EF0-69D5-1A2EDF0CF439}"/>
              </a:ext>
            </a:extLst>
          </p:cNvPr>
          <p:cNvSpPr>
            <a:spLocks noGrp="1"/>
          </p:cNvSpPr>
          <p:nvPr>
            <p:ph type="dt" sz="half" idx="2"/>
          </p:nvPr>
        </p:nvSpPr>
        <p:spPr/>
        <p:txBody>
          <a:bodyPr/>
          <a:lstStyle/>
          <a:p>
            <a:fld id="{AA012F49-1BFF-4EFF-A3A0-9A44100E460B}" type="datetime4">
              <a:rPr lang="en-US" smtClean="0"/>
              <a:pPr/>
              <a:t>March 12, 2026</a:t>
            </a:fld>
            <a:endParaRPr lang="en-US" dirty="0"/>
          </a:p>
        </p:txBody>
      </p:sp>
      <p:sp>
        <p:nvSpPr>
          <p:cNvPr id="2" name="Text Placeholder 2">
            <a:extLst>
              <a:ext uri="{FF2B5EF4-FFF2-40B4-BE49-F238E27FC236}">
                <a16:creationId xmlns:a16="http://schemas.microsoft.com/office/drawing/2014/main" id="{B4B55F47-DF2D-FC9E-0CC0-80C9F8A46A8C}"/>
              </a:ext>
            </a:extLst>
          </p:cNvPr>
          <p:cNvSpPr txBox="1">
            <a:spLocks/>
          </p:cNvSpPr>
          <p:nvPr/>
        </p:nvSpPr>
        <p:spPr>
          <a:xfrm>
            <a:off x="623297" y="1700667"/>
            <a:ext cx="10512424" cy="481422"/>
          </a:xfrm>
          <a:prstGeom prst="rect">
            <a:avLst/>
          </a:prstGeom>
        </p:spPr>
        <p:txBody>
          <a:bodyPr/>
          <a:lst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342900" indent="-342900">
              <a:buFont typeface="Arial" panose="020B0604020202020204" pitchFamily="34" charset="0"/>
              <a:buChar char="•"/>
            </a:pPr>
            <a:r>
              <a:rPr lang="en-US" sz="2400" b="1" i="1" dirty="0">
                <a:solidFill>
                  <a:schemeClr val="tx1"/>
                </a:solidFill>
              </a:rPr>
              <a:t>Prevalence of Dermatologic Conditions in PLWH Today</a:t>
            </a:r>
          </a:p>
          <a:p>
            <a:pPr marL="342900" indent="-342900">
              <a:buFont typeface="Arial" panose="020B0604020202020204" pitchFamily="34" charset="0"/>
              <a:buChar char="•"/>
            </a:pPr>
            <a:r>
              <a:rPr lang="en-US" sz="2400" b="1" i="1" dirty="0">
                <a:solidFill>
                  <a:schemeClr val="tx1"/>
                </a:solidFill>
              </a:rPr>
              <a:t>Specific diseases:</a:t>
            </a:r>
          </a:p>
          <a:p>
            <a:pPr marL="342900" indent="-342900">
              <a:buFont typeface="Arial" panose="020B0604020202020204" pitchFamily="34" charset="0"/>
              <a:buChar char="•"/>
            </a:pPr>
            <a:endParaRPr lang="en-US" sz="2400" b="1" i="1" dirty="0">
              <a:solidFill>
                <a:schemeClr val="tx1"/>
              </a:solidFill>
            </a:endParaRPr>
          </a:p>
          <a:p>
            <a:endParaRPr lang="en-US" sz="2400" b="1" i="1" dirty="0">
              <a:solidFill>
                <a:schemeClr val="tx1"/>
              </a:solidFill>
            </a:endParaRPr>
          </a:p>
          <a:p>
            <a:endParaRPr lang="en-US" sz="2400" b="1" i="1" dirty="0">
              <a:solidFill>
                <a:schemeClr val="tx1"/>
              </a:solidFill>
            </a:endParaRPr>
          </a:p>
          <a:p>
            <a:r>
              <a:rPr lang="en-US" sz="2400" b="1" i="1" dirty="0">
                <a:solidFill>
                  <a:schemeClr val="tx1"/>
                </a:solidFill>
              </a:rPr>
              <a:t> </a:t>
            </a:r>
          </a:p>
          <a:p>
            <a:pPr marL="690377" indent="-342900">
              <a:buFont typeface="Arial" pitchFamily="34" charset="0"/>
              <a:buChar char="•"/>
            </a:pPr>
            <a:endParaRPr lang="en-US" dirty="0"/>
          </a:p>
        </p:txBody>
      </p:sp>
    </p:spTree>
    <p:extLst>
      <p:ext uri="{BB962C8B-B14F-4D97-AF65-F5344CB8AC3E}">
        <p14:creationId xmlns:p14="http://schemas.microsoft.com/office/powerpoint/2010/main" val="2408484272"/>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F47F-97C2-A9D7-FE3A-7A3A8F792503}"/>
              </a:ext>
            </a:extLst>
          </p:cNvPr>
          <p:cNvSpPr>
            <a:spLocks noGrp="1"/>
          </p:cNvSpPr>
          <p:nvPr>
            <p:ph type="title"/>
          </p:nvPr>
        </p:nvSpPr>
        <p:spPr>
          <a:xfrm>
            <a:off x="318497" y="955389"/>
            <a:ext cx="10794980" cy="648915"/>
          </a:xfrm>
        </p:spPr>
        <p:txBody>
          <a:bodyPr>
            <a:normAutofit/>
          </a:bodyPr>
          <a:lstStyle/>
          <a:p>
            <a:r>
              <a:rPr lang="en-US" sz="3450" b="1" dirty="0">
                <a:cs typeface="Arial"/>
              </a:rPr>
              <a:t>Diffuse Atopic-like dermatitis of HIV</a:t>
            </a:r>
          </a:p>
        </p:txBody>
      </p:sp>
      <p:sp>
        <p:nvSpPr>
          <p:cNvPr id="3" name="Date Placeholder 2">
            <a:extLst>
              <a:ext uri="{FF2B5EF4-FFF2-40B4-BE49-F238E27FC236}">
                <a16:creationId xmlns:a16="http://schemas.microsoft.com/office/drawing/2014/main" id="{66D11E2F-3A66-D1C9-5FFD-C92A4E6173B3}"/>
              </a:ext>
            </a:extLst>
          </p:cNvPr>
          <p:cNvSpPr>
            <a:spLocks noGrp="1"/>
          </p:cNvSpPr>
          <p:nvPr>
            <p:ph type="dt" sz="half" idx="10"/>
          </p:nvPr>
        </p:nvSpPr>
        <p:spPr/>
        <p:txBody>
          <a:bodyPr/>
          <a:lstStyle/>
          <a:p>
            <a:fld id="{CCE7DBE9-A2A6-4395-B228-0A2951819E0D}" type="datetime1">
              <a:rPr lang="en-US" smtClean="0"/>
              <a:t>3/12/2026</a:t>
            </a:fld>
            <a:endParaRPr lang="en-US" dirty="0"/>
          </a:p>
        </p:txBody>
      </p:sp>
      <p:pic>
        <p:nvPicPr>
          <p:cNvPr id="6" name="Picture 5">
            <a:extLst>
              <a:ext uri="{FF2B5EF4-FFF2-40B4-BE49-F238E27FC236}">
                <a16:creationId xmlns:a16="http://schemas.microsoft.com/office/drawing/2014/main" id="{8CE7F3A9-E648-455A-669F-77826435804B}"/>
              </a:ext>
            </a:extLst>
          </p:cNvPr>
          <p:cNvPicPr>
            <a:picLocks noChangeAspect="1"/>
          </p:cNvPicPr>
          <p:nvPr/>
        </p:nvPicPr>
        <p:blipFill>
          <a:blip r:embed="rId2"/>
          <a:stretch>
            <a:fillRect/>
          </a:stretch>
        </p:blipFill>
        <p:spPr>
          <a:xfrm>
            <a:off x="318497" y="1977281"/>
            <a:ext cx="6096000" cy="4552950"/>
          </a:xfrm>
          <a:prstGeom prst="rect">
            <a:avLst/>
          </a:prstGeom>
        </p:spPr>
      </p:pic>
      <p:pic>
        <p:nvPicPr>
          <p:cNvPr id="8" name="Picture 7">
            <a:extLst>
              <a:ext uri="{FF2B5EF4-FFF2-40B4-BE49-F238E27FC236}">
                <a16:creationId xmlns:a16="http://schemas.microsoft.com/office/drawing/2014/main" id="{25664FDE-8AA1-AAE4-E9B1-387008FCAB42}"/>
              </a:ext>
            </a:extLst>
          </p:cNvPr>
          <p:cNvPicPr>
            <a:picLocks noChangeAspect="1"/>
          </p:cNvPicPr>
          <p:nvPr/>
        </p:nvPicPr>
        <p:blipFill>
          <a:blip r:embed="rId3"/>
          <a:stretch>
            <a:fillRect/>
          </a:stretch>
        </p:blipFill>
        <p:spPr>
          <a:xfrm>
            <a:off x="6801156" y="2129741"/>
            <a:ext cx="4617121" cy="3448412"/>
          </a:xfrm>
          <a:prstGeom prst="rect">
            <a:avLst/>
          </a:prstGeom>
        </p:spPr>
      </p:pic>
    </p:spTree>
    <p:extLst>
      <p:ext uri="{BB962C8B-B14F-4D97-AF65-F5344CB8AC3E}">
        <p14:creationId xmlns:p14="http://schemas.microsoft.com/office/powerpoint/2010/main" val="14037007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96DB4-9E24-5F4C-1AEF-7795734BBB66}"/>
              </a:ext>
            </a:extLst>
          </p:cNvPr>
          <p:cNvSpPr>
            <a:spLocks noGrp="1"/>
          </p:cNvSpPr>
          <p:nvPr>
            <p:ph type="title"/>
          </p:nvPr>
        </p:nvSpPr>
        <p:spPr/>
        <p:txBody>
          <a:bodyPr/>
          <a:lstStyle/>
          <a:p>
            <a:r>
              <a:rPr lang="en-US" b="1" dirty="0">
                <a:cs typeface="Arial"/>
              </a:rPr>
              <a:t>Treatment</a:t>
            </a:r>
            <a:r>
              <a:rPr lang="en-US" dirty="0">
                <a:cs typeface="Arial"/>
              </a:rPr>
              <a:t> </a:t>
            </a:r>
          </a:p>
        </p:txBody>
      </p:sp>
      <p:sp>
        <p:nvSpPr>
          <p:cNvPr id="5" name="Text Placeholder 4">
            <a:extLst>
              <a:ext uri="{FF2B5EF4-FFF2-40B4-BE49-F238E27FC236}">
                <a16:creationId xmlns:a16="http://schemas.microsoft.com/office/drawing/2014/main" id="{DE415BE6-61ED-C827-70B3-2569F10ED185}"/>
              </a:ext>
            </a:extLst>
          </p:cNvPr>
          <p:cNvSpPr>
            <a:spLocks noGrp="1"/>
          </p:cNvSpPr>
          <p:nvPr>
            <p:ph type="body" sz="quarter" idx="11"/>
          </p:nvPr>
        </p:nvSpPr>
        <p:spPr/>
        <p:txBody>
          <a:bodyPr/>
          <a:lstStyle/>
          <a:p>
            <a:r>
              <a:rPr lang="en-US" dirty="0"/>
              <a:t>Confirm diagnosis</a:t>
            </a:r>
          </a:p>
          <a:p>
            <a:r>
              <a:rPr lang="en-US" dirty="0"/>
              <a:t>Optimize ART</a:t>
            </a:r>
          </a:p>
          <a:p>
            <a:r>
              <a:rPr lang="en-US" dirty="0"/>
              <a:t>Basic skin care/ avoid allergens</a:t>
            </a:r>
          </a:p>
          <a:p>
            <a:r>
              <a:rPr lang="en-US" dirty="0"/>
              <a:t>Topical steroid ointments (soak and smear)</a:t>
            </a:r>
          </a:p>
          <a:p>
            <a:r>
              <a:rPr lang="en-US" dirty="0"/>
              <a:t>Antibacterial wash/antibiotics/cultures</a:t>
            </a:r>
          </a:p>
          <a:p>
            <a:r>
              <a:rPr lang="en-US" dirty="0"/>
              <a:t>Phototherapy</a:t>
            </a:r>
          </a:p>
          <a:p>
            <a:r>
              <a:rPr lang="en-US" dirty="0"/>
              <a:t>Dupilumab: monoclonal antibody (targeting IL-4R</a:t>
            </a:r>
            <a:r>
              <a:rPr lang="el-GR" dirty="0"/>
              <a:t>α)</a:t>
            </a:r>
            <a:endParaRPr lang="en-US" dirty="0"/>
          </a:p>
          <a:p>
            <a:endParaRPr lang="en-US" dirty="0"/>
          </a:p>
        </p:txBody>
      </p:sp>
      <p:sp>
        <p:nvSpPr>
          <p:cNvPr id="3" name="Date Placeholder 2">
            <a:extLst>
              <a:ext uri="{FF2B5EF4-FFF2-40B4-BE49-F238E27FC236}">
                <a16:creationId xmlns:a16="http://schemas.microsoft.com/office/drawing/2014/main" id="{BCBB92C8-C9A5-CF99-E324-C75A66F29047}"/>
              </a:ext>
            </a:extLst>
          </p:cNvPr>
          <p:cNvSpPr>
            <a:spLocks noGrp="1"/>
          </p:cNvSpPr>
          <p:nvPr>
            <p:ph type="dt" sz="half" idx="2"/>
          </p:nvPr>
        </p:nvSpPr>
        <p:spPr/>
        <p:txBody>
          <a:bodyPr/>
          <a:lstStyle/>
          <a:p>
            <a:fld id="{D063F8D0-6EB8-46A5-8A98-3D193322CB8D}" type="datetime1">
              <a:rPr lang="en-US" smtClean="0"/>
              <a:t>3/12/2026</a:t>
            </a:fld>
            <a:endParaRPr lang="en-US" dirty="0"/>
          </a:p>
        </p:txBody>
      </p:sp>
    </p:spTree>
    <p:extLst>
      <p:ext uri="{BB962C8B-B14F-4D97-AF65-F5344CB8AC3E}">
        <p14:creationId xmlns:p14="http://schemas.microsoft.com/office/powerpoint/2010/main" val="3344323740"/>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3DBED-35FB-F3B9-F409-112E5595F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9F704-DD8A-CAAF-70FA-D22B4418262A}"/>
              </a:ext>
            </a:extLst>
          </p:cNvPr>
          <p:cNvSpPr>
            <a:spLocks noGrp="1"/>
          </p:cNvSpPr>
          <p:nvPr>
            <p:ph type="title"/>
          </p:nvPr>
        </p:nvSpPr>
        <p:spPr>
          <a:xfrm>
            <a:off x="3345475" y="3104542"/>
            <a:ext cx="5882607" cy="648915"/>
          </a:xfrm>
        </p:spPr>
        <p:txBody>
          <a:bodyPr vert="horz" lIns="91440" tIns="45720" rIns="91440" bIns="45720" rtlCol="0" anchor="t">
            <a:noAutofit/>
          </a:bodyPr>
          <a:lstStyle/>
          <a:p>
            <a:pPr algn="ctr"/>
            <a:r>
              <a:rPr lang="en-US" sz="3450" b="1" dirty="0">
                <a:cs typeface="Arial"/>
              </a:rPr>
              <a:t>Hidradenitis/Follicular occlusion</a:t>
            </a:r>
            <a:br>
              <a:rPr lang="en-US" sz="3450" b="1" dirty="0"/>
            </a:br>
            <a:r>
              <a:rPr lang="en-US" sz="3450" b="1">
                <a:cs typeface="Arial"/>
              </a:rPr>
              <a:t>in People with HIV</a:t>
            </a:r>
            <a:endParaRPr lang="en-US" sz="3450" b="1" dirty="0">
              <a:cs typeface="Arial"/>
            </a:endParaRPr>
          </a:p>
        </p:txBody>
      </p:sp>
    </p:spTree>
    <p:extLst>
      <p:ext uri="{BB962C8B-B14F-4D97-AF65-F5344CB8AC3E}">
        <p14:creationId xmlns:p14="http://schemas.microsoft.com/office/powerpoint/2010/main" val="1106731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PICT1864"/>
          <p:cNvPicPr>
            <a:picLocks noChangeAspect="1" noChangeArrowheads="1"/>
          </p:cNvPicPr>
          <p:nvPr/>
        </p:nvPicPr>
        <p:blipFill>
          <a:blip r:embed="rId3" cstate="print">
            <a:extLst>
              <a:ext uri="{28A0092B-C50C-407E-A947-70E740481C1C}">
                <a14:useLocalDpi xmlns:a14="http://schemas.microsoft.com/office/drawing/2010/main" val="0"/>
              </a:ext>
            </a:extLst>
          </a:blip>
          <a:srcRect l="8824" t="5882" r="8824" b="5882"/>
          <a:stretch>
            <a:fillRect/>
          </a:stretch>
        </p:blipFill>
        <p:spPr bwMode="auto">
          <a:xfrm>
            <a:off x="1751012" y="1714434"/>
            <a:ext cx="4267200" cy="342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1"/>
          <p:cNvSpPr txBox="1">
            <a:spLocks noChangeArrowheads="1"/>
          </p:cNvSpPr>
          <p:nvPr/>
        </p:nvSpPr>
        <p:spPr bwMode="auto">
          <a:xfrm>
            <a:off x="1903412" y="228600"/>
            <a:ext cx="30480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r>
              <a:rPr lang="en-US" altLang="en-US" sz="3600" b="1" dirty="0">
                <a:solidFill>
                  <a:schemeClr val="tx2"/>
                </a:solidFill>
                <a:latin typeface="+mj-lt"/>
              </a:rPr>
              <a:t>Hidradenitis</a:t>
            </a:r>
          </a:p>
        </p:txBody>
      </p:sp>
      <p:pic>
        <p:nvPicPr>
          <p:cNvPr id="4" name="Picture 4" descr="PICT18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0612" y="18288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A63E7D8-6DAA-2DCD-4163-223446BE1D49}"/>
              </a:ext>
            </a:extLst>
          </p:cNvPr>
          <p:cNvSpPr txBox="1"/>
          <p:nvPr/>
        </p:nvSpPr>
        <p:spPr>
          <a:xfrm>
            <a:off x="1366344" y="5412827"/>
            <a:ext cx="7998373" cy="1200329"/>
          </a:xfrm>
          <a:prstGeom prst="rect">
            <a:avLst/>
          </a:prstGeom>
          <a:noFill/>
        </p:spPr>
        <p:txBody>
          <a:bodyPr wrap="square" rtlCol="0">
            <a:spAutoFit/>
          </a:bodyPr>
          <a:lstStyle/>
          <a:p>
            <a:pPr algn="ctr"/>
            <a:r>
              <a:rPr lang="en-US" sz="2400" dirty="0"/>
              <a:t>Chronic recurrent, deep-seated nodules, abscesses, and interconnecting sinus tracts in the intertriginous areas, leading to scarring and drainage </a:t>
            </a:r>
          </a:p>
        </p:txBody>
      </p:sp>
    </p:spTree>
    <p:custDataLst>
      <p:tags r:id="rId1"/>
    </p:custDataLst>
    <p:extLst>
      <p:ext uri="{BB962C8B-B14F-4D97-AF65-F5344CB8AC3E}">
        <p14:creationId xmlns:p14="http://schemas.microsoft.com/office/powerpoint/2010/main" val="4293519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87F18-4A1F-5D55-8254-0D1A20474BDE}"/>
            </a:ext>
          </a:extLst>
        </p:cNvPr>
        <p:cNvGrpSpPr/>
        <p:nvPr/>
      </p:nvGrpSpPr>
      <p:grpSpPr>
        <a:xfrm>
          <a:off x="0" y="0"/>
          <a:ext cx="0" cy="0"/>
          <a:chOff x="0" y="0"/>
          <a:chExt cx="0" cy="0"/>
        </a:xfrm>
      </p:grpSpPr>
      <p:sp>
        <p:nvSpPr>
          <p:cNvPr id="6147" name="TextBox 1">
            <a:extLst>
              <a:ext uri="{FF2B5EF4-FFF2-40B4-BE49-F238E27FC236}">
                <a16:creationId xmlns:a16="http://schemas.microsoft.com/office/drawing/2014/main" id="{530B98D0-79AA-2126-E3A2-7C713BDA03ED}"/>
              </a:ext>
            </a:extLst>
          </p:cNvPr>
          <p:cNvSpPr txBox="1">
            <a:spLocks noChangeArrowheads="1"/>
          </p:cNvSpPr>
          <p:nvPr/>
        </p:nvSpPr>
        <p:spPr bwMode="auto">
          <a:xfrm>
            <a:off x="1839596" y="246839"/>
            <a:ext cx="30480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r>
              <a:rPr lang="en-US" altLang="en-US" sz="3600" b="1" dirty="0">
                <a:solidFill>
                  <a:schemeClr val="tx2"/>
                </a:solidFill>
                <a:latin typeface="+mj-lt"/>
              </a:rPr>
              <a:t>Hidradenitis</a:t>
            </a:r>
          </a:p>
        </p:txBody>
      </p:sp>
      <p:sp>
        <p:nvSpPr>
          <p:cNvPr id="2" name="TextBox 1">
            <a:extLst>
              <a:ext uri="{FF2B5EF4-FFF2-40B4-BE49-F238E27FC236}">
                <a16:creationId xmlns:a16="http://schemas.microsoft.com/office/drawing/2014/main" id="{24FA90EA-7642-ACE6-1CDD-B8D115C25B30}"/>
              </a:ext>
            </a:extLst>
          </p:cNvPr>
          <p:cNvSpPr txBox="1"/>
          <p:nvPr/>
        </p:nvSpPr>
        <p:spPr>
          <a:xfrm>
            <a:off x="1366344" y="5412827"/>
            <a:ext cx="7998373" cy="1200329"/>
          </a:xfrm>
          <a:prstGeom prst="rect">
            <a:avLst/>
          </a:prstGeom>
          <a:noFill/>
        </p:spPr>
        <p:txBody>
          <a:bodyPr wrap="square" rtlCol="0">
            <a:spAutoFit/>
          </a:bodyPr>
          <a:lstStyle/>
          <a:p>
            <a:pPr algn="ctr"/>
            <a:r>
              <a:rPr lang="en-US" sz="2400" dirty="0"/>
              <a:t>Chronic recurrent, deep-seated nodules, abscesses, and interconnecting sinus tracts in the intertriginous areas, leading to scarring and drainage </a:t>
            </a:r>
          </a:p>
        </p:txBody>
      </p:sp>
      <p:pic>
        <p:nvPicPr>
          <p:cNvPr id="5" name="Picture 4">
            <a:extLst>
              <a:ext uri="{FF2B5EF4-FFF2-40B4-BE49-F238E27FC236}">
                <a16:creationId xmlns:a16="http://schemas.microsoft.com/office/drawing/2014/main" id="{3708FEED-2B98-387B-82CD-BA1D1DEF2B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1000"/>
                    </a14:imgEffect>
                  </a14:imgLayer>
                </a14:imgProps>
              </a:ext>
            </a:extLst>
          </a:blip>
          <a:srcRect l="21971" r="12529" b="16015"/>
          <a:stretch>
            <a:fillRect/>
          </a:stretch>
        </p:blipFill>
        <p:spPr>
          <a:xfrm>
            <a:off x="2003013" y="1320113"/>
            <a:ext cx="3912724" cy="3762704"/>
          </a:xfrm>
          <a:prstGeom prst="rect">
            <a:avLst/>
          </a:prstGeom>
        </p:spPr>
      </p:pic>
      <p:pic>
        <p:nvPicPr>
          <p:cNvPr id="7" name="Picture 6">
            <a:extLst>
              <a:ext uri="{FF2B5EF4-FFF2-40B4-BE49-F238E27FC236}">
                <a16:creationId xmlns:a16="http://schemas.microsoft.com/office/drawing/2014/main" id="{1A35506E-E5F4-39A3-911A-1DD164BC082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7000"/>
                    </a14:imgEffect>
                  </a14:imgLayer>
                </a14:imgProps>
              </a:ext>
            </a:extLst>
          </a:blip>
          <a:srcRect l="19902" t="28812" r="32281" b="21072"/>
          <a:stretch>
            <a:fillRect/>
          </a:stretch>
        </p:blipFill>
        <p:spPr>
          <a:xfrm>
            <a:off x="6421821" y="1320113"/>
            <a:ext cx="4786803" cy="3762704"/>
          </a:xfrm>
          <a:prstGeom prst="rect">
            <a:avLst/>
          </a:prstGeom>
        </p:spPr>
      </p:pic>
    </p:spTree>
    <p:custDataLst>
      <p:tags r:id="rId1"/>
    </p:custDataLst>
    <p:extLst>
      <p:ext uri="{BB962C8B-B14F-4D97-AF65-F5344CB8AC3E}">
        <p14:creationId xmlns:p14="http://schemas.microsoft.com/office/powerpoint/2010/main" val="4229793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36A72-59BA-0164-77A7-FA45BBCAF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7A9A6-17CA-F4A6-51AA-81F477F012E1}"/>
              </a:ext>
            </a:extLst>
          </p:cNvPr>
          <p:cNvSpPr>
            <a:spLocks noGrp="1"/>
          </p:cNvSpPr>
          <p:nvPr>
            <p:ph type="title"/>
          </p:nvPr>
        </p:nvSpPr>
        <p:spPr/>
        <p:txBody>
          <a:bodyPr/>
          <a:lstStyle/>
          <a:p>
            <a:r>
              <a:rPr lang="en-US" b="1" dirty="0">
                <a:cs typeface="Arial"/>
              </a:rPr>
              <a:t>Treatment </a:t>
            </a:r>
          </a:p>
        </p:txBody>
      </p:sp>
      <p:sp>
        <p:nvSpPr>
          <p:cNvPr id="11" name="Text Placeholder 10">
            <a:extLst>
              <a:ext uri="{FF2B5EF4-FFF2-40B4-BE49-F238E27FC236}">
                <a16:creationId xmlns:a16="http://schemas.microsoft.com/office/drawing/2014/main" id="{79EE4838-E0E0-869D-675F-38C3A187149D}"/>
              </a:ext>
            </a:extLst>
          </p:cNvPr>
          <p:cNvSpPr>
            <a:spLocks noGrp="1"/>
          </p:cNvSpPr>
          <p:nvPr>
            <p:ph type="body" sz="quarter" idx="11"/>
          </p:nvPr>
        </p:nvSpPr>
        <p:spPr/>
        <p:txBody>
          <a:bodyPr/>
          <a:lstStyle/>
          <a:p>
            <a:r>
              <a:rPr lang="en-US" b="1" i="1" dirty="0"/>
              <a:t>Topicals: </a:t>
            </a:r>
            <a:r>
              <a:rPr lang="en-US" dirty="0"/>
              <a:t>antiseptic washes, antibiotics (mupirocin, clindamycin)</a:t>
            </a:r>
          </a:p>
          <a:p>
            <a:r>
              <a:rPr lang="en-US" b="1" i="1" dirty="0"/>
              <a:t>Surgery: </a:t>
            </a:r>
            <a:r>
              <a:rPr lang="en-US" dirty="0"/>
              <a:t>de-roofing procedures, excision</a:t>
            </a:r>
          </a:p>
          <a:p>
            <a:r>
              <a:rPr lang="en-US" b="1" i="1" dirty="0"/>
              <a:t>Lifestyle: </a:t>
            </a:r>
            <a:r>
              <a:rPr lang="en-US" dirty="0"/>
              <a:t>smoking reduction (quitting smoking significantly decreases the risk of HS), weight loss</a:t>
            </a:r>
          </a:p>
          <a:p>
            <a:endParaRPr lang="en-US" dirty="0"/>
          </a:p>
        </p:txBody>
      </p:sp>
      <p:sp>
        <p:nvSpPr>
          <p:cNvPr id="5" name="TextBox 4">
            <a:extLst>
              <a:ext uri="{FF2B5EF4-FFF2-40B4-BE49-F238E27FC236}">
                <a16:creationId xmlns:a16="http://schemas.microsoft.com/office/drawing/2014/main" id="{F1AD3283-707D-6054-7770-E8BD2E4ED8F6}"/>
              </a:ext>
            </a:extLst>
          </p:cNvPr>
          <p:cNvSpPr txBox="1"/>
          <p:nvPr/>
        </p:nvSpPr>
        <p:spPr>
          <a:xfrm>
            <a:off x="126124" y="6160421"/>
            <a:ext cx="2081049" cy="553998"/>
          </a:xfrm>
          <a:prstGeom prst="rect">
            <a:avLst/>
          </a:prstGeom>
          <a:noFill/>
        </p:spPr>
        <p:txBody>
          <a:bodyPr wrap="square">
            <a:spAutoFit/>
          </a:bodyPr>
          <a:lstStyle/>
          <a:p>
            <a:pPr algn="l">
              <a:buNone/>
            </a:pPr>
            <a:r>
              <a:rPr lang="en-US" sz="1000" b="1" i="0" dirty="0">
                <a:solidFill>
                  <a:srgbClr val="333333"/>
                </a:solidFill>
                <a:effectLst/>
                <a:latin typeface="Guardian TextSans Web"/>
              </a:rPr>
              <a:t>JAMA Dermatol</a:t>
            </a:r>
          </a:p>
          <a:p>
            <a:pPr algn="l">
              <a:buNone/>
            </a:pPr>
            <a:r>
              <a:rPr lang="en-US" sz="1000" b="1" i="0" dirty="0">
                <a:solidFill>
                  <a:srgbClr val="333333"/>
                </a:solidFill>
                <a:effectLst/>
                <a:latin typeface="Guardian TextSans Web"/>
              </a:rPr>
              <a:t>Published Online: August 21, 2024</a:t>
            </a:r>
          </a:p>
          <a:p>
            <a:pPr algn="l">
              <a:buNone/>
            </a:pPr>
            <a:r>
              <a:rPr lang="en-US" sz="1000" b="0" i="0" dirty="0">
                <a:solidFill>
                  <a:srgbClr val="333333"/>
                </a:solidFill>
                <a:effectLst/>
                <a:latin typeface="Guardian TextSans Web"/>
              </a:rPr>
              <a:t>2024;160;(10):1056-1065.</a:t>
            </a:r>
          </a:p>
        </p:txBody>
      </p:sp>
    </p:spTree>
    <p:extLst>
      <p:ext uri="{BB962C8B-B14F-4D97-AF65-F5344CB8AC3E}">
        <p14:creationId xmlns:p14="http://schemas.microsoft.com/office/powerpoint/2010/main" val="569735412"/>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4894AB4-FD3D-7F9B-2F1E-2C7F5DBE44B7}"/>
              </a:ext>
            </a:extLst>
          </p:cNvPr>
          <p:cNvSpPr>
            <a:spLocks noGrp="1"/>
          </p:cNvSpPr>
          <p:nvPr>
            <p:ph type="body" sz="quarter" idx="11"/>
          </p:nvPr>
        </p:nvSpPr>
        <p:spPr/>
        <p:txBody>
          <a:bodyPr/>
          <a:lstStyle/>
          <a:p>
            <a:r>
              <a:rPr lang="en-US" b="1" i="1" dirty="0"/>
              <a:t>Antibiotics: </a:t>
            </a:r>
            <a:r>
              <a:rPr lang="en-US" dirty="0"/>
              <a:t>Moderate evidence for the use of doxycycline, dapsone and TMP-SMX</a:t>
            </a:r>
          </a:p>
          <a:p>
            <a:r>
              <a:rPr lang="en-US" b="1" i="1" dirty="0"/>
              <a:t>Antiandrogens: </a:t>
            </a:r>
            <a:r>
              <a:rPr lang="en-US" dirty="0"/>
              <a:t>Metformin and spironolactone may be used, and the choice depends on the presence of metabolic syndrome</a:t>
            </a:r>
          </a:p>
          <a:p>
            <a:r>
              <a:rPr lang="en-US" b="1" i="1" dirty="0"/>
              <a:t>Biologics: </a:t>
            </a:r>
            <a:r>
              <a:rPr lang="en-US" dirty="0"/>
              <a:t>It is suggested that adalimumab and infliximab be used cautiously in this group. No data on anti-IL-17 and anti-IL-12/23 biologics in HIV are available. These agents should be considered only in well-controlled HIV cases. ** Data are limited</a:t>
            </a:r>
          </a:p>
        </p:txBody>
      </p:sp>
      <p:sp>
        <p:nvSpPr>
          <p:cNvPr id="4" name="Date Placeholder 3">
            <a:extLst>
              <a:ext uri="{FF2B5EF4-FFF2-40B4-BE49-F238E27FC236}">
                <a16:creationId xmlns:a16="http://schemas.microsoft.com/office/drawing/2014/main" id="{B206640B-5C0F-3FD2-E2F3-C12C341EF2E1}"/>
              </a:ext>
            </a:extLst>
          </p:cNvPr>
          <p:cNvSpPr>
            <a:spLocks noGrp="1"/>
          </p:cNvSpPr>
          <p:nvPr>
            <p:ph type="dt" sz="half" idx="2"/>
          </p:nvPr>
        </p:nvSpPr>
        <p:spPr/>
        <p:txBody>
          <a:bodyPr/>
          <a:lstStyle/>
          <a:p>
            <a:pPr>
              <a:defRPr/>
            </a:pPr>
            <a:endParaRPr lang="en-US" altLang="en-US" dirty="0"/>
          </a:p>
        </p:txBody>
      </p:sp>
      <p:pic>
        <p:nvPicPr>
          <p:cNvPr id="7" name="Picture 6">
            <a:extLst>
              <a:ext uri="{FF2B5EF4-FFF2-40B4-BE49-F238E27FC236}">
                <a16:creationId xmlns:a16="http://schemas.microsoft.com/office/drawing/2014/main" id="{98A19164-BC48-87F4-2B2C-4BDA4D5B2C20}"/>
              </a:ext>
            </a:extLst>
          </p:cNvPr>
          <p:cNvPicPr>
            <a:picLocks noChangeAspect="1"/>
          </p:cNvPicPr>
          <p:nvPr/>
        </p:nvPicPr>
        <p:blipFill>
          <a:blip r:embed="rId2"/>
          <a:srcRect l="21902" t="21783" r="18168" b="47015"/>
          <a:stretch>
            <a:fillRect/>
          </a:stretch>
        </p:blipFill>
        <p:spPr>
          <a:xfrm>
            <a:off x="3004370" y="136525"/>
            <a:ext cx="6180083" cy="1742873"/>
          </a:xfrm>
          <a:prstGeom prst="rect">
            <a:avLst/>
          </a:prstGeom>
        </p:spPr>
      </p:pic>
      <p:pic>
        <p:nvPicPr>
          <p:cNvPr id="9" name="Picture 8">
            <a:extLst>
              <a:ext uri="{FF2B5EF4-FFF2-40B4-BE49-F238E27FC236}">
                <a16:creationId xmlns:a16="http://schemas.microsoft.com/office/drawing/2014/main" id="{F111AC9C-3595-7F48-BA2F-CB2086D53D11}"/>
              </a:ext>
            </a:extLst>
          </p:cNvPr>
          <p:cNvPicPr>
            <a:picLocks noChangeAspect="1"/>
          </p:cNvPicPr>
          <p:nvPr/>
        </p:nvPicPr>
        <p:blipFill>
          <a:blip r:embed="rId3"/>
          <a:srcRect l="67862" t="12022" r="18859" b="79332"/>
          <a:stretch>
            <a:fillRect/>
          </a:stretch>
        </p:blipFill>
        <p:spPr>
          <a:xfrm>
            <a:off x="136634" y="6253482"/>
            <a:ext cx="1618593" cy="570859"/>
          </a:xfrm>
          <a:prstGeom prst="rect">
            <a:avLst/>
          </a:prstGeom>
        </p:spPr>
      </p:pic>
    </p:spTree>
    <p:extLst>
      <p:ext uri="{BB962C8B-B14F-4D97-AF65-F5344CB8AC3E}">
        <p14:creationId xmlns:p14="http://schemas.microsoft.com/office/powerpoint/2010/main" val="1118844310"/>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DB7B-3899-39CB-6B9D-D31A95618EA2}"/>
              </a:ext>
            </a:extLst>
          </p:cNvPr>
          <p:cNvSpPr>
            <a:spLocks noGrp="1"/>
          </p:cNvSpPr>
          <p:nvPr>
            <p:ph type="title"/>
          </p:nvPr>
        </p:nvSpPr>
        <p:spPr/>
        <p:txBody>
          <a:bodyPr>
            <a:normAutofit/>
          </a:bodyPr>
          <a:lstStyle/>
          <a:p>
            <a:r>
              <a:rPr lang="en-US" sz="3450" b="1" dirty="0">
                <a:cs typeface="Arial"/>
              </a:rPr>
              <a:t>Folliculitis/Furunculosis – likely Bacterial</a:t>
            </a:r>
          </a:p>
        </p:txBody>
      </p:sp>
      <p:sp>
        <p:nvSpPr>
          <p:cNvPr id="3" name="Date Placeholder 2">
            <a:extLst>
              <a:ext uri="{FF2B5EF4-FFF2-40B4-BE49-F238E27FC236}">
                <a16:creationId xmlns:a16="http://schemas.microsoft.com/office/drawing/2014/main" id="{03AD0322-4A3E-5B2B-AABB-853F1C150ECB}"/>
              </a:ext>
            </a:extLst>
          </p:cNvPr>
          <p:cNvSpPr>
            <a:spLocks noGrp="1"/>
          </p:cNvSpPr>
          <p:nvPr>
            <p:ph type="dt" sz="half" idx="10"/>
          </p:nvPr>
        </p:nvSpPr>
        <p:spPr/>
        <p:txBody>
          <a:bodyPr/>
          <a:lstStyle/>
          <a:p>
            <a:fld id="{808E7488-962F-4790-A17B-5F3F081B7579}" type="datetime1">
              <a:rPr lang="en-US" smtClean="0"/>
              <a:t>3/12/2026</a:t>
            </a:fld>
            <a:endParaRPr lang="en-US" dirty="0"/>
          </a:p>
        </p:txBody>
      </p:sp>
      <p:sp>
        <p:nvSpPr>
          <p:cNvPr id="4" name="Footer Placeholder 3">
            <a:extLst>
              <a:ext uri="{FF2B5EF4-FFF2-40B4-BE49-F238E27FC236}">
                <a16:creationId xmlns:a16="http://schemas.microsoft.com/office/drawing/2014/main" id="{2916F553-0CFB-A1EF-F8E4-4B859C6637B9}"/>
              </a:ext>
            </a:extLst>
          </p:cNvPr>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id="{F385262F-895B-5881-2EC8-C863F943240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Lst>
          </a:blip>
          <a:srcRect t="24207" b="14552"/>
          <a:stretch>
            <a:fillRect/>
          </a:stretch>
        </p:blipFill>
        <p:spPr>
          <a:xfrm>
            <a:off x="623297" y="2320677"/>
            <a:ext cx="7620000" cy="3499945"/>
          </a:xfrm>
          <a:prstGeom prst="rect">
            <a:avLst/>
          </a:prstGeom>
        </p:spPr>
      </p:pic>
      <p:sp>
        <p:nvSpPr>
          <p:cNvPr id="7" name="TextBox 6">
            <a:extLst>
              <a:ext uri="{FF2B5EF4-FFF2-40B4-BE49-F238E27FC236}">
                <a16:creationId xmlns:a16="http://schemas.microsoft.com/office/drawing/2014/main" id="{8B4103E7-CFBB-9FA2-DC35-BC8D1BE5C200}"/>
              </a:ext>
            </a:extLst>
          </p:cNvPr>
          <p:cNvSpPr txBox="1"/>
          <p:nvPr/>
        </p:nvSpPr>
        <p:spPr>
          <a:xfrm>
            <a:off x="8513379" y="2503271"/>
            <a:ext cx="2680138" cy="2841675"/>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2000" dirty="0"/>
              <a:t>Culture if possible</a:t>
            </a:r>
          </a:p>
          <a:p>
            <a:pPr marL="342900" indent="-342900">
              <a:buFont typeface="Arial" panose="020B0604020202020204" pitchFamily="34" charset="0"/>
              <a:buChar char="•"/>
            </a:pPr>
            <a:r>
              <a:rPr lang="en-US" sz="2000" dirty="0"/>
              <a:t>Likely due to Staph/MRSA</a:t>
            </a:r>
          </a:p>
          <a:p>
            <a:pPr marL="342900" indent="-342900">
              <a:buFont typeface="Arial" panose="020B0604020202020204" pitchFamily="34" charset="0"/>
              <a:buChar char="•"/>
            </a:pPr>
            <a:r>
              <a:rPr lang="en-US" sz="2000" dirty="0"/>
              <a:t>Oral Antibiotics</a:t>
            </a:r>
          </a:p>
          <a:p>
            <a:pPr marL="342900" indent="-342900">
              <a:buFont typeface="Arial" panose="020B0604020202020204" pitchFamily="34" charset="0"/>
              <a:buChar char="•"/>
            </a:pPr>
            <a:r>
              <a:rPr lang="en-US" sz="2000" dirty="0"/>
              <a:t>If MRSA is recurrent, will need eradication strategy</a:t>
            </a:r>
          </a:p>
          <a:p>
            <a:pPr marL="342900" lvl="3" indent="-342900">
              <a:buFont typeface="Arial" panose="020B0604020202020204" pitchFamily="34" charset="0"/>
              <a:buChar char="•"/>
            </a:pPr>
            <a:endParaRPr lang="en-US" dirty="0"/>
          </a:p>
        </p:txBody>
      </p:sp>
    </p:spTree>
    <p:extLst>
      <p:ext uri="{BB962C8B-B14F-4D97-AF65-F5344CB8AC3E}">
        <p14:creationId xmlns:p14="http://schemas.microsoft.com/office/powerpoint/2010/main" val="36496819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53B7-62CD-49C1-C39F-000570041938}"/>
              </a:ext>
            </a:extLst>
          </p:cNvPr>
          <p:cNvSpPr>
            <a:spLocks noGrp="1"/>
          </p:cNvSpPr>
          <p:nvPr>
            <p:ph type="title"/>
          </p:nvPr>
        </p:nvSpPr>
        <p:spPr>
          <a:xfrm>
            <a:off x="4974580" y="3104542"/>
            <a:ext cx="2655931" cy="648915"/>
          </a:xfrm>
        </p:spPr>
        <p:txBody>
          <a:bodyPr/>
          <a:lstStyle/>
          <a:p>
            <a:r>
              <a:rPr lang="en-US" sz="3450" b="1" dirty="0">
                <a:cs typeface="Arial"/>
              </a:rPr>
              <a:t>Thank you</a:t>
            </a:r>
            <a:r>
              <a:rPr lang="en-US" sz="3450" dirty="0">
                <a:cs typeface="Arial"/>
              </a:rPr>
              <a:t> </a:t>
            </a:r>
          </a:p>
        </p:txBody>
      </p:sp>
      <p:sp>
        <p:nvSpPr>
          <p:cNvPr id="3" name="Date Placeholder 2">
            <a:extLst>
              <a:ext uri="{FF2B5EF4-FFF2-40B4-BE49-F238E27FC236}">
                <a16:creationId xmlns:a16="http://schemas.microsoft.com/office/drawing/2014/main" id="{26E0EA1E-F290-F2D4-663B-6D47E6A3BC3C}"/>
              </a:ext>
            </a:extLst>
          </p:cNvPr>
          <p:cNvSpPr>
            <a:spLocks noGrp="1"/>
          </p:cNvSpPr>
          <p:nvPr>
            <p:ph type="dt" sz="half" idx="10"/>
          </p:nvPr>
        </p:nvSpPr>
        <p:spPr/>
        <p:txBody>
          <a:bodyPr/>
          <a:lstStyle/>
          <a:p>
            <a:fld id="{50298CFD-D0E9-461C-9ACE-45CB81F71344}" type="datetime1">
              <a:rPr lang="en-US" smtClean="0"/>
              <a:t>3/12/2026</a:t>
            </a:fld>
            <a:endParaRPr lang="en-US" dirty="0"/>
          </a:p>
        </p:txBody>
      </p:sp>
    </p:spTree>
    <p:extLst>
      <p:ext uri="{BB962C8B-B14F-4D97-AF65-F5344CB8AC3E}">
        <p14:creationId xmlns:p14="http://schemas.microsoft.com/office/powerpoint/2010/main" val="1549481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0A2307-F86B-FBAF-8B6E-2929B1902E03}"/>
              </a:ext>
            </a:extLst>
          </p:cNvPr>
          <p:cNvSpPr>
            <a:spLocks noGrp="1"/>
          </p:cNvSpPr>
          <p:nvPr>
            <p:ph type="body" sz="quarter" idx="11"/>
          </p:nvPr>
        </p:nvSpPr>
        <p:spPr>
          <a:xfrm>
            <a:off x="802464" y="2733632"/>
            <a:ext cx="10512424" cy="2986087"/>
          </a:xfrm>
        </p:spPr>
        <p:txBody>
          <a:bodyPr/>
          <a:lstStyle/>
          <a:p>
            <a:r>
              <a:rPr lang="en-US" dirty="0"/>
              <a:t>Longitudinal cohort study of patients with skin disease in post-ART era</a:t>
            </a:r>
          </a:p>
          <a:p>
            <a:pPr marL="690377" indent="-342900">
              <a:buFont typeface="Arial" panose="020B0604020202020204" pitchFamily="34" charset="0"/>
              <a:buChar char="•"/>
            </a:pPr>
            <a:r>
              <a:rPr lang="en-US" dirty="0"/>
              <a:t>Incidence declined from 2011-2024 across all categories (infectious, inflammatory, and malignant)</a:t>
            </a:r>
          </a:p>
          <a:p>
            <a:pPr marL="690377" indent="-342900">
              <a:buFont typeface="Arial" panose="020B0604020202020204" pitchFamily="34" charset="0"/>
              <a:buChar char="•"/>
            </a:pPr>
            <a:r>
              <a:rPr lang="en-US" b="1" i="1" dirty="0"/>
              <a:t>Higher skin disease risk: </a:t>
            </a:r>
            <a:r>
              <a:rPr lang="en-US" dirty="0"/>
              <a:t>lower CD4 count nadir, older age, public insurance, and prior opportunistic infections</a:t>
            </a:r>
          </a:p>
        </p:txBody>
      </p:sp>
      <p:sp>
        <p:nvSpPr>
          <p:cNvPr id="4" name="Date Placeholder 3">
            <a:extLst>
              <a:ext uri="{FF2B5EF4-FFF2-40B4-BE49-F238E27FC236}">
                <a16:creationId xmlns:a16="http://schemas.microsoft.com/office/drawing/2014/main" id="{8F21F269-2551-377E-DAA3-F95B97D8747E}"/>
              </a:ext>
            </a:extLst>
          </p:cNvPr>
          <p:cNvSpPr>
            <a:spLocks noGrp="1"/>
          </p:cNvSpPr>
          <p:nvPr>
            <p:ph type="dt" sz="half" idx="2"/>
          </p:nvPr>
        </p:nvSpPr>
        <p:spPr/>
        <p:txBody>
          <a:bodyPr/>
          <a:lstStyle/>
          <a:p>
            <a:fld id="{90DD43B1-01E5-D847-B965-FC264A9E1869}" type="datetime4">
              <a:rPr lang="en-US" smtClean="0"/>
              <a:t>March 12, 2026</a:t>
            </a:fld>
            <a:endParaRPr lang="en-US" dirty="0"/>
          </a:p>
        </p:txBody>
      </p:sp>
      <p:pic>
        <p:nvPicPr>
          <p:cNvPr id="6" name="Picture 5">
            <a:extLst>
              <a:ext uri="{FF2B5EF4-FFF2-40B4-BE49-F238E27FC236}">
                <a16:creationId xmlns:a16="http://schemas.microsoft.com/office/drawing/2014/main" id="{5F1D0B9E-0171-AF70-D330-2A30E41FA4BE}"/>
              </a:ext>
            </a:extLst>
          </p:cNvPr>
          <p:cNvPicPr>
            <a:picLocks noChangeAspect="1"/>
          </p:cNvPicPr>
          <p:nvPr/>
        </p:nvPicPr>
        <p:blipFill>
          <a:blip r:embed="rId3"/>
          <a:stretch>
            <a:fillRect/>
          </a:stretch>
        </p:blipFill>
        <p:spPr>
          <a:xfrm>
            <a:off x="3366496" y="1005263"/>
            <a:ext cx="5384360" cy="1332893"/>
          </a:xfrm>
          <a:prstGeom prst="rect">
            <a:avLst/>
          </a:prstGeom>
          <a:ln>
            <a:solidFill>
              <a:schemeClr val="tx1"/>
            </a:solidFill>
          </a:ln>
        </p:spPr>
      </p:pic>
      <p:pic>
        <p:nvPicPr>
          <p:cNvPr id="8" name="Picture 7">
            <a:extLst>
              <a:ext uri="{FF2B5EF4-FFF2-40B4-BE49-F238E27FC236}">
                <a16:creationId xmlns:a16="http://schemas.microsoft.com/office/drawing/2014/main" id="{B83D107A-1E4D-89EA-0735-9D880F2687D1}"/>
              </a:ext>
            </a:extLst>
          </p:cNvPr>
          <p:cNvPicPr>
            <a:picLocks noChangeAspect="1"/>
          </p:cNvPicPr>
          <p:nvPr/>
        </p:nvPicPr>
        <p:blipFill>
          <a:blip r:embed="rId4"/>
          <a:stretch>
            <a:fillRect/>
          </a:stretch>
        </p:blipFill>
        <p:spPr>
          <a:xfrm>
            <a:off x="623296" y="6202294"/>
            <a:ext cx="1655780" cy="519185"/>
          </a:xfrm>
          <a:prstGeom prst="rect">
            <a:avLst/>
          </a:prstGeom>
        </p:spPr>
      </p:pic>
    </p:spTree>
    <p:extLst>
      <p:ext uri="{BB962C8B-B14F-4D97-AF65-F5344CB8AC3E}">
        <p14:creationId xmlns:p14="http://schemas.microsoft.com/office/powerpoint/2010/main" val="903693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C742BFA-78B1-E54D-AE00-634E840A149A}"/>
              </a:ext>
            </a:extLst>
          </p:cNvPr>
          <p:cNvSpPr>
            <a:spLocks noGrp="1"/>
          </p:cNvSpPr>
          <p:nvPr>
            <p:ph type="title"/>
          </p:nvPr>
        </p:nvSpPr>
        <p:spPr>
          <a:xfrm>
            <a:off x="838199" y="691446"/>
            <a:ext cx="10512425" cy="648915"/>
          </a:xfrm>
        </p:spPr>
        <p:txBody>
          <a:bodyPr>
            <a:normAutofit/>
          </a:bodyPr>
          <a:lstStyle/>
          <a:p>
            <a:pPr algn="ctr"/>
            <a:r>
              <a:rPr lang="en-US" sz="2800" b="1" dirty="0">
                <a:cs typeface="Arial"/>
              </a:rPr>
              <a:t>Cumulative incidence of dermatologic conditions 2011-2024</a:t>
            </a:r>
            <a:r>
              <a:rPr lang="en-US" dirty="0">
                <a:cs typeface="Arial"/>
              </a:rPr>
              <a:t> </a:t>
            </a:r>
          </a:p>
        </p:txBody>
      </p:sp>
      <p:sp>
        <p:nvSpPr>
          <p:cNvPr id="7" name="Text Placeholder 6">
            <a:extLst>
              <a:ext uri="{FF2B5EF4-FFF2-40B4-BE49-F238E27FC236}">
                <a16:creationId xmlns:a16="http://schemas.microsoft.com/office/drawing/2014/main" id="{DBE0A06A-DA11-7F40-8671-6004175E7D38}"/>
              </a:ext>
            </a:extLst>
          </p:cNvPr>
          <p:cNvSpPr txBox="1">
            <a:spLocks/>
          </p:cNvSpPr>
          <p:nvPr/>
        </p:nvSpPr>
        <p:spPr>
          <a:xfrm>
            <a:off x="623297" y="2166708"/>
            <a:ext cx="10512425" cy="2986087"/>
          </a:xfrm>
          <a:prstGeom prst="rect">
            <a:avLst/>
          </a:prstGeom>
        </p:spPr>
        <p:txBody>
          <a:bodyPr>
            <a:noAutofit/>
          </a:bodyPr>
          <a:lstStyle>
            <a:lvl1pPr marL="690372" indent="-342900" algn="l" defTabSz="1218895" rtl="0" eaLnBrk="1" latinLnBrk="0" hangingPunct="1">
              <a:spcBef>
                <a:spcPts val="0"/>
              </a:spcBef>
              <a:spcAft>
                <a:spcPts val="1200"/>
              </a:spcAft>
              <a:buClr>
                <a:schemeClr val="accent6"/>
              </a:buClr>
              <a:buFont typeface="Wingdings" pitchFamily="2" charset="2"/>
              <a:buChar char="§"/>
              <a:defRPr sz="2200" b="0" kern="1200">
                <a:solidFill>
                  <a:schemeClr val="tx1"/>
                </a:solidFill>
                <a:latin typeface="+mn-lt"/>
                <a:ea typeface="+mn-ea"/>
                <a:cs typeface="Arial" pitchFamily="34" charset="0"/>
              </a:defRPr>
            </a:lvl1pPr>
            <a:lvl2pPr marL="685800" indent="-347472" algn="l" defTabSz="1218895" rtl="0" eaLnBrk="1" latinLnBrk="0" hangingPunct="1">
              <a:spcBef>
                <a:spcPts val="0"/>
              </a:spcBef>
              <a:spcAft>
                <a:spcPts val="600"/>
              </a:spcAft>
              <a:buClr>
                <a:schemeClr val="accent6"/>
              </a:buClr>
              <a:buFont typeface="Wingdings" pitchFamily="2" charset="2"/>
              <a:buChar char="§"/>
              <a:defRPr sz="2200" kern="1200">
                <a:solidFill>
                  <a:schemeClr val="tx1"/>
                </a:solidFill>
                <a:latin typeface="+mn-lt"/>
                <a:ea typeface="+mn-ea"/>
                <a:cs typeface="Arial" pitchFamily="34" charset="0"/>
              </a:defRPr>
            </a:lvl2pPr>
            <a:lvl3pPr marL="1024128" indent="-347472" algn="l" defTabSz="1218895" rtl="0" eaLnBrk="1" latinLnBrk="0" hangingPunct="1">
              <a:spcBef>
                <a:spcPts val="0"/>
              </a:spcBef>
              <a:spcAft>
                <a:spcPts val="600"/>
              </a:spcAft>
              <a:buClr>
                <a:schemeClr val="accent6"/>
              </a:buClr>
              <a:buFont typeface="Arial" panose="020B0604020202020204" pitchFamily="34" charset="0"/>
              <a:buChar char="•"/>
              <a:defRPr sz="2200" kern="1200">
                <a:solidFill>
                  <a:schemeClr val="tx1"/>
                </a:solidFill>
                <a:latin typeface="+mn-lt"/>
                <a:ea typeface="+mn-ea"/>
                <a:cs typeface="Arial" pitchFamily="34" charset="0"/>
              </a:defRPr>
            </a:lvl3pPr>
            <a:lvl4pPr marL="1481328" indent="-347472" algn="l" defTabSz="1218895" rtl="0" eaLnBrk="1" latinLnBrk="0" hangingPunct="1">
              <a:spcBef>
                <a:spcPts val="0"/>
              </a:spcBef>
              <a:spcAft>
                <a:spcPts val="600"/>
              </a:spcAft>
              <a:buClr>
                <a:schemeClr val="accent6"/>
              </a:buClr>
              <a:buFont typeface="System Font Regular"/>
              <a:buChar char="–"/>
              <a:defRPr sz="2200" kern="1200">
                <a:solidFill>
                  <a:schemeClr val="tx1"/>
                </a:solidFill>
                <a:latin typeface="+mn-lt"/>
                <a:ea typeface="+mn-ea"/>
                <a:cs typeface="Arial" pitchFamily="34" charset="0"/>
              </a:defRPr>
            </a:lvl4pPr>
            <a:lvl5pPr marL="1828800" indent="-347472" algn="l" defTabSz="1218895" rtl="0" eaLnBrk="1" latinLnBrk="0" hangingPunct="1">
              <a:spcBef>
                <a:spcPts val="0"/>
              </a:spcBef>
              <a:spcAft>
                <a:spcPts val="600"/>
              </a:spcAft>
              <a:buClr>
                <a:schemeClr val="accent6"/>
              </a:buClr>
              <a:buSzPct val="100000"/>
              <a:buFont typeface="System Font Regular"/>
              <a:buChar char="–"/>
              <a:defRPr sz="2200" kern="1200">
                <a:solidFill>
                  <a:schemeClr val="tx1"/>
                </a:solidFill>
                <a:latin typeface="+mn-lt"/>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Font typeface="Wingdings" pitchFamily="2" charset="2"/>
              <a:buNone/>
            </a:pPr>
            <a:endParaRPr lang="en-US" dirty="0"/>
          </a:p>
        </p:txBody>
      </p:sp>
      <p:pic>
        <p:nvPicPr>
          <p:cNvPr id="5" name="Picture 4">
            <a:extLst>
              <a:ext uri="{FF2B5EF4-FFF2-40B4-BE49-F238E27FC236}">
                <a16:creationId xmlns:a16="http://schemas.microsoft.com/office/drawing/2014/main" id="{580DCE49-AE4B-E7C4-DF49-68640BB95E07}"/>
              </a:ext>
            </a:extLst>
          </p:cNvPr>
          <p:cNvPicPr>
            <a:picLocks noChangeAspect="1"/>
          </p:cNvPicPr>
          <p:nvPr/>
        </p:nvPicPr>
        <p:blipFill>
          <a:blip r:embed="rId2"/>
          <a:srcRect t="5305" b="2007"/>
          <a:stretch>
            <a:fillRect/>
          </a:stretch>
        </p:blipFill>
        <p:spPr>
          <a:xfrm>
            <a:off x="1465307" y="1340361"/>
            <a:ext cx="9670413" cy="4497280"/>
          </a:xfrm>
          <a:prstGeom prst="rect">
            <a:avLst/>
          </a:prstGeom>
        </p:spPr>
      </p:pic>
      <p:pic>
        <p:nvPicPr>
          <p:cNvPr id="6" name="Picture 5">
            <a:extLst>
              <a:ext uri="{FF2B5EF4-FFF2-40B4-BE49-F238E27FC236}">
                <a16:creationId xmlns:a16="http://schemas.microsoft.com/office/drawing/2014/main" id="{3E8D435A-B007-41ED-0061-BC1FC346295A}"/>
              </a:ext>
            </a:extLst>
          </p:cNvPr>
          <p:cNvPicPr>
            <a:picLocks noChangeAspect="1"/>
          </p:cNvPicPr>
          <p:nvPr/>
        </p:nvPicPr>
        <p:blipFill>
          <a:blip r:embed="rId3"/>
          <a:stretch>
            <a:fillRect/>
          </a:stretch>
        </p:blipFill>
        <p:spPr>
          <a:xfrm>
            <a:off x="88939" y="6156575"/>
            <a:ext cx="1655780" cy="519185"/>
          </a:xfrm>
          <a:prstGeom prst="rect">
            <a:avLst/>
          </a:prstGeom>
        </p:spPr>
      </p:pic>
      <p:sp>
        <p:nvSpPr>
          <p:cNvPr id="2" name="Star: 5 Points 1">
            <a:extLst>
              <a:ext uri="{FF2B5EF4-FFF2-40B4-BE49-F238E27FC236}">
                <a16:creationId xmlns:a16="http://schemas.microsoft.com/office/drawing/2014/main" id="{43F8AD8E-A52E-E962-3305-E026A98183CB}"/>
              </a:ext>
            </a:extLst>
          </p:cNvPr>
          <p:cNvSpPr/>
          <p:nvPr/>
        </p:nvSpPr>
        <p:spPr>
          <a:xfrm>
            <a:off x="5402317" y="3037490"/>
            <a:ext cx="262759" cy="19969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tar: 5 Points 2">
            <a:extLst>
              <a:ext uri="{FF2B5EF4-FFF2-40B4-BE49-F238E27FC236}">
                <a16:creationId xmlns:a16="http://schemas.microsoft.com/office/drawing/2014/main" id="{12FFC93B-84C4-1EFE-464B-BD7A6F043F12}"/>
              </a:ext>
            </a:extLst>
          </p:cNvPr>
          <p:cNvSpPr/>
          <p:nvPr/>
        </p:nvSpPr>
        <p:spPr>
          <a:xfrm>
            <a:off x="2485696" y="3525939"/>
            <a:ext cx="262759" cy="19969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tar: 5 Points 3">
            <a:extLst>
              <a:ext uri="{FF2B5EF4-FFF2-40B4-BE49-F238E27FC236}">
                <a16:creationId xmlns:a16="http://schemas.microsoft.com/office/drawing/2014/main" id="{1D9DA55D-9988-985E-91D7-E346C5DD92E9}"/>
              </a:ext>
            </a:extLst>
          </p:cNvPr>
          <p:cNvSpPr/>
          <p:nvPr/>
        </p:nvSpPr>
        <p:spPr>
          <a:xfrm>
            <a:off x="4695502" y="1720971"/>
            <a:ext cx="262759" cy="19969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E4054DA-7CE1-5496-D285-50883823E985}"/>
              </a:ext>
            </a:extLst>
          </p:cNvPr>
          <p:cNvSpPr txBox="1"/>
          <p:nvPr/>
        </p:nvSpPr>
        <p:spPr>
          <a:xfrm>
            <a:off x="5068464" y="1631087"/>
            <a:ext cx="2653290" cy="379463"/>
          </a:xfrm>
          <a:prstGeom prst="rect">
            <a:avLst/>
          </a:prstGeom>
          <a:noFill/>
          <a:ln>
            <a:solidFill>
              <a:schemeClr val="bg2">
                <a:lumMod val="90000"/>
              </a:schemeClr>
            </a:solidFill>
          </a:ln>
        </p:spPr>
        <p:txBody>
          <a:bodyPr wrap="none" rtlCol="0">
            <a:spAutoFit/>
          </a:bodyPr>
          <a:lstStyle/>
          <a:p>
            <a:r>
              <a:rPr lang="en-US" dirty="0"/>
              <a:t>Infection most common</a:t>
            </a:r>
          </a:p>
        </p:txBody>
      </p:sp>
      <p:sp>
        <p:nvSpPr>
          <p:cNvPr id="9" name="TextBox 8">
            <a:extLst>
              <a:ext uri="{FF2B5EF4-FFF2-40B4-BE49-F238E27FC236}">
                <a16:creationId xmlns:a16="http://schemas.microsoft.com/office/drawing/2014/main" id="{EF4F3576-0F7C-C080-B530-D430F0B3D8D4}"/>
              </a:ext>
            </a:extLst>
          </p:cNvPr>
          <p:cNvSpPr txBox="1"/>
          <p:nvPr/>
        </p:nvSpPr>
        <p:spPr>
          <a:xfrm>
            <a:off x="5681595" y="2947606"/>
            <a:ext cx="1237839" cy="379463"/>
          </a:xfrm>
          <a:prstGeom prst="rect">
            <a:avLst/>
          </a:prstGeom>
          <a:noFill/>
          <a:ln>
            <a:solidFill>
              <a:schemeClr val="bg2">
                <a:lumMod val="90000"/>
              </a:schemeClr>
            </a:solidFill>
          </a:ln>
        </p:spPr>
        <p:txBody>
          <a:bodyPr wrap="none" rtlCol="0">
            <a:spAutoFit/>
          </a:bodyPr>
          <a:lstStyle/>
          <a:p>
            <a:r>
              <a:rPr lang="en-US" dirty="0"/>
              <a:t>HPV/HSV</a:t>
            </a:r>
          </a:p>
        </p:txBody>
      </p:sp>
      <p:sp>
        <p:nvSpPr>
          <p:cNvPr id="10" name="TextBox 9">
            <a:extLst>
              <a:ext uri="{FF2B5EF4-FFF2-40B4-BE49-F238E27FC236}">
                <a16:creationId xmlns:a16="http://schemas.microsoft.com/office/drawing/2014/main" id="{2865CBD1-E68B-1C40-5E24-E628D40C03F5}"/>
              </a:ext>
            </a:extLst>
          </p:cNvPr>
          <p:cNvSpPr txBox="1"/>
          <p:nvPr/>
        </p:nvSpPr>
        <p:spPr>
          <a:xfrm>
            <a:off x="2756643" y="3436055"/>
            <a:ext cx="1250663" cy="379463"/>
          </a:xfrm>
          <a:prstGeom prst="rect">
            <a:avLst/>
          </a:prstGeom>
          <a:noFill/>
          <a:ln>
            <a:solidFill>
              <a:schemeClr val="bg2">
                <a:lumMod val="90000"/>
              </a:schemeClr>
            </a:solidFill>
          </a:ln>
        </p:spPr>
        <p:txBody>
          <a:bodyPr wrap="none" rtlCol="0">
            <a:spAutoFit/>
          </a:bodyPr>
          <a:lstStyle/>
          <a:p>
            <a:r>
              <a:rPr lang="en-US" dirty="0"/>
              <a:t>HPV SCC</a:t>
            </a:r>
          </a:p>
        </p:txBody>
      </p:sp>
    </p:spTree>
    <p:extLst>
      <p:ext uri="{BB962C8B-B14F-4D97-AF65-F5344CB8AC3E}">
        <p14:creationId xmlns:p14="http://schemas.microsoft.com/office/powerpoint/2010/main" val="1722125926"/>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GUIDECOLS" val="12"/>
  <p:tag name="GUIDEROWS" val="1"/>
  <p:tag name="GUTTERCOL" val="1 cm"/>
  <p:tag name="GUTTERROW" val="1 cm"/>
  <p:tag name="GUIDESAPPLIEDTO" val="2"/>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Title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BE9B863C-DE2F-4FC5-B704-B98053DCC2A1}"/>
    </a:ext>
  </a:extLst>
</a:theme>
</file>

<file path=ppt/theme/theme2.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49E2E7B5-6607-4336-B3B4-DCF1EC204D3F}"/>
    </a:ext>
  </a:extLst>
</a:theme>
</file>

<file path=ppt/theme/theme3.xml><?xml version="1.0" encoding="utf-8"?>
<a:theme xmlns:a="http://schemas.openxmlformats.org/drawingml/2006/main" name="3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CB3B78A7-7F93-4FB2-8006-051DC23A82AC}"/>
    </a:ext>
  </a:extLst>
</a:theme>
</file>

<file path=ppt/theme/theme4.xml><?xml version="1.0" encoding="utf-8"?>
<a:theme xmlns:a="http://schemas.openxmlformats.org/drawingml/2006/main" name="5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3508AACB-9AD2-40AB-995C-481952F1FE62}"/>
    </a:ext>
  </a:extLst>
</a:theme>
</file>

<file path=ppt/theme/theme5.xml><?xml version="1.0" encoding="utf-8"?>
<a:theme xmlns:a="http://schemas.openxmlformats.org/drawingml/2006/main" name="6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B4E2A952-FB3A-47FA-81DD-F758D9C96D84}"/>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9a0a29-f901-4f80-a0b6-fef874ca8871">
      <Terms xmlns="http://schemas.microsoft.com/office/infopath/2007/PartnerControls"/>
    </lcf76f155ced4ddcb4097134ff3c332f>
    <TaxCatchAll xmlns="d5c82a1a-2a8a-49b4-8a9c-deebcf1aae2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410992C17FFB4AA99C1035259D0A26" ma:contentTypeVersion="19" ma:contentTypeDescription="Create a new document." ma:contentTypeScope="" ma:versionID="61e1995245869c53118d04575109eed8">
  <xsd:schema xmlns:xsd="http://www.w3.org/2001/XMLSchema" xmlns:xs="http://www.w3.org/2001/XMLSchema" xmlns:p="http://schemas.microsoft.com/office/2006/metadata/properties" xmlns:ns2="a89a0a29-f901-4f80-a0b6-fef874ca8871" xmlns:ns3="d5c82a1a-2a8a-49b4-8a9c-deebcf1aae21" targetNamespace="http://schemas.microsoft.com/office/2006/metadata/properties" ma:root="true" ma:fieldsID="70eefe698c5875ba0fcb7bbbaaba3a2f" ns2:_="" ns3:_="">
    <xsd:import namespace="a89a0a29-f901-4f80-a0b6-fef874ca8871"/>
    <xsd:import namespace="d5c82a1a-2a8a-49b4-8a9c-deebcf1aae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9a0a29-f901-4f80-a0b6-fef874ca8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82a1a-2a8a-49b4-8a9c-deebcf1aae2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cc9bd5e-805f-4db5-93f9-e8a50b5d5c4b}" ma:internalName="TaxCatchAll" ma:showField="CatchAllData" ma:web="d5c82a1a-2a8a-49b4-8a9c-deebcf1aae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E3D3BF-4C38-44CF-9049-79039A97FE5A}">
  <ds:schemaRefs>
    <ds:schemaRef ds:uri="http://schemas.microsoft.com/sharepoint/v3/contenttype/forms"/>
  </ds:schemaRefs>
</ds:datastoreItem>
</file>

<file path=customXml/itemProps2.xml><?xml version="1.0" encoding="utf-8"?>
<ds:datastoreItem xmlns:ds="http://schemas.openxmlformats.org/officeDocument/2006/customXml" ds:itemID="{4EB57F0F-9461-4BBE-906D-AB84B21CD3B2}">
  <ds:schemaRefs>
    <ds:schemaRef ds:uri="http://schemas.microsoft.com/office/infopath/2007/PartnerControls"/>
    <ds:schemaRef ds:uri="http://purl.org/dc/terms/"/>
    <ds:schemaRef ds:uri="http://schemas.microsoft.com/office/2006/documentManagement/types"/>
    <ds:schemaRef ds:uri="http://purl.org/dc/elements/1.1/"/>
    <ds:schemaRef ds:uri="d5c82a1a-2a8a-49b4-8a9c-deebcf1aae21"/>
    <ds:schemaRef ds:uri="a89a0a29-f901-4f80-a0b6-fef874ca8871"/>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D1382808-EB55-4BC8-830C-B5F813DFCB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9a0a29-f901-4f80-a0b6-fef874ca8871"/>
    <ds:schemaRef ds:uri="d5c82a1a-2a8a-49b4-8a9c-deebcf1aa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AETC-program-template-widescreen</Template>
  <TotalTime>25013</TotalTime>
  <Words>2915</Words>
  <Application>Microsoft Office PowerPoint</Application>
  <PresentationFormat>Custom</PresentationFormat>
  <Paragraphs>385</Paragraphs>
  <Slides>78</Slides>
  <Notes>15</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78</vt:i4>
      </vt:variant>
    </vt:vector>
  </HeadingPairs>
  <TitlesOfParts>
    <vt:vector size="98" baseType="lpstr">
      <vt:lpstr>MS PGothic</vt:lpstr>
      <vt:lpstr>Aptos</vt:lpstr>
      <vt:lpstr>Arial</vt:lpstr>
      <vt:lpstr>BlinkMacSystemFont</vt:lpstr>
      <vt:lpstr>Calibri</vt:lpstr>
      <vt:lpstr>Cambria</vt:lpstr>
      <vt:lpstr>Guardian TextSans Web</vt:lpstr>
      <vt:lpstr>ScalaLancetPro</vt:lpstr>
      <vt:lpstr>Source Sans Pro</vt:lpstr>
      <vt:lpstr>Source Sans Pro Web</vt:lpstr>
      <vt:lpstr>STIXGeneral-Regular</vt:lpstr>
      <vt:lpstr>System Font Regular</vt:lpstr>
      <vt:lpstr>Tahoma</vt:lpstr>
      <vt:lpstr>Times</vt:lpstr>
      <vt:lpstr>Wingdings</vt:lpstr>
      <vt:lpstr>Title slide master</vt:lpstr>
      <vt:lpstr>Content slide master</vt:lpstr>
      <vt:lpstr>3_Custom Design</vt:lpstr>
      <vt:lpstr>5_Custom Design</vt:lpstr>
      <vt:lpstr>6_Custom Design</vt:lpstr>
      <vt:lpstr>Skin Disease in Patients Living with HIV</vt:lpstr>
      <vt:lpstr>Disclosures</vt:lpstr>
      <vt:lpstr>Disclosures</vt:lpstr>
      <vt:lpstr>Disclosures</vt:lpstr>
      <vt:lpstr>AETC Program National Centers and HIV Curriculum</vt:lpstr>
      <vt:lpstr>Learning Objectives </vt:lpstr>
      <vt:lpstr>Skin Disease in Patients Living with HIV </vt:lpstr>
      <vt:lpstr>PowerPoint Presentation</vt:lpstr>
      <vt:lpstr>Cumulative incidence of dermatologic conditions 2011-2024 </vt:lpstr>
      <vt:lpstr>Cumulative incidence of dermatologic conditions 2011-2024 </vt:lpstr>
      <vt:lpstr>Cumulative incidence of dermatologic conditions 2011-2024 </vt:lpstr>
      <vt:lpstr>Cumulative incidence of dermatologic conditions 2011-2024 </vt:lpstr>
      <vt:lpstr>Human Papillomavirus</vt:lpstr>
      <vt:lpstr>Human Papillomavirus</vt:lpstr>
      <vt:lpstr>Condyloma </vt:lpstr>
      <vt:lpstr>Condyloma </vt:lpstr>
      <vt:lpstr>PowerPoint Presentation</vt:lpstr>
      <vt:lpstr>PowerPoint Presentation</vt:lpstr>
      <vt:lpstr>Condyloma Mimics</vt:lpstr>
      <vt:lpstr>PowerPoint Presentation</vt:lpstr>
      <vt:lpstr>PowerPoint Presentation</vt:lpstr>
      <vt:lpstr>PowerPoint Presentation</vt:lpstr>
      <vt:lpstr>HPV-related  Genital Malignancy</vt:lpstr>
      <vt:lpstr>PowerPoint Presentation</vt:lpstr>
      <vt:lpstr>PowerPoint Presentation</vt:lpstr>
      <vt:lpstr>HPV-related  Penile Malignancy </vt:lpstr>
      <vt:lpstr>PowerPoint Presentation</vt:lpstr>
      <vt:lpstr>PowerPoint Presentation</vt:lpstr>
      <vt:lpstr>Penile squamous cell carcinoma in situ </vt:lpstr>
      <vt:lpstr>PowerPoint Presentation</vt:lpstr>
      <vt:lpstr>HPV-related  Vulvar Malignancy </vt:lpstr>
      <vt:lpstr>PowerPoint Presentation</vt:lpstr>
      <vt:lpstr>PowerPoint Presentation</vt:lpstr>
      <vt:lpstr>HPV-related  Anal Malignancy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EDV-like flat warts</vt:lpstr>
      <vt:lpstr>PowerPoint Presentation</vt:lpstr>
      <vt:lpstr>Vaccines  </vt:lpstr>
      <vt:lpstr>PowerPoint Presentation</vt:lpstr>
      <vt:lpstr>Kaposi Sarcoma in People With HIV</vt:lpstr>
      <vt:lpstr> </vt:lpstr>
      <vt:lpstr>PowerPoint Presentation</vt:lpstr>
      <vt:lpstr>PowerPoint Presentation</vt:lpstr>
      <vt:lpstr>PowerPoint Presentation</vt:lpstr>
      <vt:lpstr>Kaposi Sarcoma in People with HIV </vt:lpstr>
      <vt:lpstr>Kaposi Sarcoma in People with HIV </vt:lpstr>
      <vt:lpstr>Kaposi Sarcoma in People with HIV </vt:lpstr>
      <vt:lpstr>Risk Factors for Internal Kaposi Sarcoma</vt:lpstr>
      <vt:lpstr>PowerPoint Presentation</vt:lpstr>
      <vt:lpstr>Herpes Simplex Virus in People with HIV</vt:lpstr>
      <vt:lpstr>Herpes Simplex Virus in People with HIV</vt:lpstr>
      <vt:lpstr>Genital Gluteal HSV</vt:lpstr>
      <vt:lpstr>Condyloma and Herpes </vt:lpstr>
      <vt:lpstr>PowerPoint Presentation</vt:lpstr>
      <vt:lpstr>PowerPoint Presentation</vt:lpstr>
      <vt:lpstr>PowerPoint Presentation</vt:lpstr>
      <vt:lpstr>PowerPoint Presentation</vt:lpstr>
      <vt:lpstr>Other HSV in People with HIV</vt:lpstr>
      <vt:lpstr>Atopic Dermatitis in People with HIV</vt:lpstr>
      <vt:lpstr>Eczematous Dermatitis in People with HIV</vt:lpstr>
      <vt:lpstr>Atopic Dermatitis</vt:lpstr>
      <vt:lpstr>Eczematous dermatitis</vt:lpstr>
      <vt:lpstr>Eczematous hand dermatitis</vt:lpstr>
      <vt:lpstr>Diffuse Atopic-like dermatitis of HIV</vt:lpstr>
      <vt:lpstr>Treatment </vt:lpstr>
      <vt:lpstr>Hidradenitis/Follicular occlusion in People with HIV</vt:lpstr>
      <vt:lpstr>PowerPoint Presentation</vt:lpstr>
      <vt:lpstr>PowerPoint Presentation</vt:lpstr>
      <vt:lpstr>Treatment </vt:lpstr>
      <vt:lpstr>PowerPoint Presentation</vt:lpstr>
      <vt:lpstr>Folliculitis/Furunculosis – likely Bacterial</vt:lpstr>
      <vt:lpstr>Thank you </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Souvannaraj, Jake;Sadie Harris</dc:creator>
  <cp:lastModifiedBy>Short, Stephanie L.</cp:lastModifiedBy>
  <cp:revision>232</cp:revision>
  <cp:lastPrinted>2014-09-18T20:07:37Z</cp:lastPrinted>
  <dcterms:created xsi:type="dcterms:W3CDTF">2022-02-08T21:24:12Z</dcterms:created>
  <dcterms:modified xsi:type="dcterms:W3CDTF">2026-03-12T20:48:15Z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2023-02-09T00:21:57Z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6bb93189-4504-4495-922c-a7dd9f256ca4</vt:lpwstr>
  </property>
  <property fmtid="{D5CDD505-2E9C-101B-9397-08002B2CF9AE}" pid="8" name="MSIP_Label_792c8cef-6f2b-4af1-b4ac-d815ff795cd6_ContentBits">
    <vt:lpwstr>0</vt:lpwstr>
  </property>
  <property fmtid="{D5CDD505-2E9C-101B-9397-08002B2CF9AE}" pid="9" name="ContentTypeId">
    <vt:lpwstr>0x0101004E410992C17FFB4AA99C1035259D0A26</vt:lpwstr>
  </property>
  <property fmtid="{D5CDD505-2E9C-101B-9397-08002B2CF9AE}" pid="10" name="MediaServiceImageTags">
    <vt:lpwstr/>
  </property>
</Properties>
</file>