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2" r:id="rId4"/>
  </p:sldMasterIdLst>
  <p:notesMasterIdLst>
    <p:notesMasterId r:id="rId6"/>
  </p:notesMasterIdLst>
  <p:sldIdLst>
    <p:sldId id="2147473047" r:id="rId5"/>
  </p:sldIdLst>
  <p:sldSz cx="9144000" cy="5143500" type="screen16x9"/>
  <p:notesSz cx="6858000" cy="9144000"/>
  <p:custDataLst>
    <p:tags r:id="rId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0F6809-174C-929D-4E4F-80518CC68F8B}" name="Paula Zaremba" initials="PZ" userId="S::PaulaZ@thenationalcouncil.org::6247db67-db2c-4e5d-9048-5b14b044ecce" providerId="AD"/>
  <p188:author id="{BD289614-4AE3-B31A-5A8E-A2CA21540918}" name="Pascua, Nicole (SAMHSA/CMHS)" initials="NP" userId="S::Nicole.Pascua@samhsa.hhs.gov::a102e1e4-552b-4203-98dd-97a7d07af31a" providerId="AD"/>
  <p188:author id="{B3896A15-4F55-D01B-BCA1-E6D01DFA6DD9}" name="Phillips, Colleen" initials="CP" userId="S::phillic@mwhs1.com::647ef05a-4bb4-47f1-940f-8944be020f8b" providerId="AD"/>
  <p188:author id="{351397A3-EE82-3376-A76B-D30C5F7E0B13}" name="Addie Van Zwoll" initials="AV" userId="S::avanzwoll@sbh4all.org::a2548fe3-cbf5-45d3-9827-7a14db4aae02" providerId="AD"/>
  <p188:author id="{7E7F5BAB-E76D-EF78-236D-5FE4688150CC}" name="Lauren Chatfield" initials="LC" userId="S::laurenc@thenationalcouncil.org::f6b7aea3-8139-40a6-925b-9eceedfff0bd" providerId="AD"/>
  <p188:author id="{687185B1-E86A-3BC3-BE0B-83FC2235EB97}" name="phillic@mwhs1.com" initials="ph" userId="S::urn:spo:guest#phillic@mwhs1.com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A24"/>
    <a:srgbClr val="161616"/>
    <a:srgbClr val="5B9BD5"/>
    <a:srgbClr val="D5E3CF"/>
    <a:srgbClr val="042B4E"/>
    <a:srgbClr val="53741B"/>
    <a:srgbClr val="539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86" autoAdjust="0"/>
    <p:restoredTop sz="96283" autoAdjust="0"/>
  </p:normalViewPr>
  <p:slideViewPr>
    <p:cSldViewPr snapToGrid="0">
      <p:cViewPr varScale="1">
        <p:scale>
          <a:sx n="147" d="100"/>
          <a:sy n="147" d="100"/>
        </p:scale>
        <p:origin x="21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90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Column: Content with Dott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D8675-317C-5D40-A473-274E521A93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029" y="863029"/>
            <a:ext cx="7428215" cy="392987"/>
          </a:xfrm>
        </p:spPr>
        <p:txBody>
          <a:bodyPr anchor="b">
            <a:noAutofit/>
          </a:bodyPr>
          <a:lstStyle>
            <a:lvl1pPr algn="ctr">
              <a:defRPr sz="27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03C2C-24F2-5F4F-B322-B7D5EE255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029" y="1348484"/>
            <a:ext cx="7428215" cy="342900"/>
          </a:xfrm>
        </p:spPr>
        <p:txBody>
          <a:bodyPr>
            <a:no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97654-D269-DB4D-B02F-BD3C0B26C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228B08-EADA-4DF6-A1BA-6F5D75D2DF4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F27267-DA04-F14D-9670-7177265FA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4821053"/>
            <a:ext cx="9134475" cy="3429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2FB813-1426-D840-9083-BD9F9E069B0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63029" y="1798819"/>
            <a:ext cx="7428215" cy="2481653"/>
          </a:xfrm>
        </p:spPr>
        <p:txBody>
          <a:bodyPr>
            <a:noAutofit/>
          </a:bodyPr>
          <a:lstStyle>
            <a:lvl1pPr marL="214313" indent="-214313" algn="ctr" rtl="0">
              <a:lnSpc>
                <a:spcPct val="90000"/>
              </a:lnSpc>
              <a:spcAft>
                <a:spcPts val="45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50"/>
            </a:lvl1pPr>
            <a:lvl2pPr marL="557213" indent="-214313" algn="ctr" rtl="0">
              <a:lnSpc>
                <a:spcPts val="1500"/>
              </a:lnSpc>
              <a:spcAft>
                <a:spcPts val="45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5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F46A08-56C2-474C-B312-32A7D12942CA}"/>
              </a:ext>
            </a:extLst>
          </p:cNvPr>
          <p:cNvSpPr/>
          <p:nvPr/>
        </p:nvSpPr>
        <p:spPr>
          <a:xfrm>
            <a:off x="9001497" y="0"/>
            <a:ext cx="142504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409863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2 Column: Title |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C0126-F562-E24B-A688-640AB6B6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54" y="358137"/>
            <a:ext cx="4808305" cy="693136"/>
          </a:xfrm>
        </p:spPr>
        <p:txBody>
          <a:bodyPr anchor="b">
            <a:noAutofit/>
          </a:bodyPr>
          <a:lstStyle>
            <a:lvl1pPr>
              <a:defRPr sz="27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12CE7-A928-9942-9B88-89F234176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632" y="1548459"/>
            <a:ext cx="4808305" cy="2847328"/>
          </a:xfrm>
        </p:spPr>
        <p:txBody>
          <a:bodyPr>
            <a:noAutofit/>
          </a:bodyPr>
          <a:lstStyle>
            <a:lvl1pPr marL="0" indent="0" rtl="0">
              <a:lnSpc>
                <a:spcPct val="90000"/>
              </a:lnSpc>
              <a:spcAft>
                <a:spcPts val="0"/>
              </a:spcAft>
              <a:buNone/>
              <a:defRPr sz="1350"/>
            </a:lvl1pPr>
            <a:lvl2pPr marL="557213" indent="-214313" algn="l" rtl="0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5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EFC47-87C2-5849-A110-4194DFA2F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6753" y="1200968"/>
            <a:ext cx="3020603" cy="966686"/>
          </a:xfrm>
        </p:spPr>
        <p:txBody>
          <a:bodyPr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9BD3C-BFDF-7D42-A409-5365F8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228B08-EADA-4DF6-A1BA-6F5D75D2DF4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87CDB6-ACE2-604C-A39E-DFDBD9AFF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4821053"/>
            <a:ext cx="9134475" cy="3429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DCEC79-2121-3C49-A3EA-3A0AA40F1002}"/>
              </a:ext>
            </a:extLst>
          </p:cNvPr>
          <p:cNvSpPr/>
          <p:nvPr/>
        </p:nvSpPr>
        <p:spPr>
          <a:xfrm>
            <a:off x="9001497" y="0"/>
            <a:ext cx="142504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4016460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360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2 Column: Content |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73E2E-66F9-674B-B13E-F1EE966C3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847618"/>
            <a:ext cx="7886700" cy="420398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BD0E9-72F1-2D47-8C49-93C6A7558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454836"/>
            <a:ext cx="4064714" cy="328401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3935A-9DCD-4E45-AD78-AFBD65FB5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2900" y="1878806"/>
            <a:ext cx="4064714" cy="2407444"/>
          </a:xfrm>
        </p:spPr>
        <p:txBody>
          <a:bodyPr>
            <a:noAutofit/>
          </a:bodyPr>
          <a:lstStyle>
            <a:lvl1pPr marL="0" indent="0">
              <a:buNone/>
              <a:defRPr sz="1350">
                <a:solidFill>
                  <a:schemeClr val="tx1"/>
                </a:solidFill>
                <a:latin typeface="+mn-lt"/>
              </a:defRPr>
            </a:lvl1pPr>
            <a:lvl2pPr marL="557213" indent="-214313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350">
                <a:solidFill>
                  <a:schemeClr val="tx1"/>
                </a:solidFill>
                <a:latin typeface="+mn-lt"/>
              </a:defRPr>
            </a:lvl2pPr>
            <a:lvl3pPr marL="685800" indent="0">
              <a:buNone/>
              <a:defRPr sz="1350">
                <a:solidFill>
                  <a:schemeClr val="tx1"/>
                </a:solidFill>
                <a:latin typeface="+mn-lt"/>
              </a:defRPr>
            </a:lvl3pPr>
            <a:lvl4pPr marL="1028700" indent="0">
              <a:buNone/>
              <a:defRPr sz="1350">
                <a:solidFill>
                  <a:schemeClr val="tx1"/>
                </a:solidFill>
                <a:latin typeface="+mn-lt"/>
              </a:defRPr>
            </a:lvl4pPr>
            <a:lvl5pPr marL="1371600" indent="0">
              <a:buNone/>
              <a:defRPr sz="135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3FB2B0-8227-9748-96AB-1FD5DB7CB7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36386" y="1454837"/>
            <a:ext cx="3940140" cy="328401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A42989-23BC-BC4C-B8BF-04DA188A0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36386" y="1878806"/>
            <a:ext cx="3940139" cy="2407444"/>
          </a:xfrm>
        </p:spPr>
        <p:txBody>
          <a:bodyPr>
            <a:noAutofit/>
          </a:bodyPr>
          <a:lstStyle>
            <a:lvl1pPr marL="0" indent="0">
              <a:buNone/>
              <a:defRPr sz="1350">
                <a:solidFill>
                  <a:schemeClr val="tx1"/>
                </a:solidFill>
                <a:latin typeface="+mn-lt"/>
              </a:defRPr>
            </a:lvl1pPr>
            <a:lvl2pPr marL="557213" indent="-214313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350">
                <a:solidFill>
                  <a:schemeClr val="tx1"/>
                </a:solidFill>
                <a:latin typeface="+mn-lt"/>
              </a:defRPr>
            </a:lvl2pPr>
            <a:lvl3pPr marL="685800" indent="0">
              <a:buNone/>
              <a:defRPr sz="1350">
                <a:solidFill>
                  <a:schemeClr val="tx1"/>
                </a:solidFill>
                <a:latin typeface="+mn-lt"/>
              </a:defRPr>
            </a:lvl3pPr>
            <a:lvl4pPr marL="1028700" indent="0">
              <a:buNone/>
              <a:defRPr sz="1350">
                <a:solidFill>
                  <a:schemeClr val="tx1"/>
                </a:solidFill>
                <a:latin typeface="+mn-lt"/>
              </a:defRPr>
            </a:lvl4pPr>
            <a:lvl5pPr marL="1371600" indent="0">
              <a:buNone/>
              <a:defRPr sz="135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579529-2281-164F-BAAA-D3D47556B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13843" y="4622983"/>
            <a:ext cx="787257" cy="273844"/>
          </a:xfrm>
        </p:spPr>
        <p:txBody>
          <a:bodyPr/>
          <a:lstStyle>
            <a:lvl1pPr>
              <a:defRPr sz="675">
                <a:solidFill>
                  <a:schemeClr val="accent3"/>
                </a:solidFill>
              </a:defRPr>
            </a:lvl1pPr>
          </a:lstStyle>
          <a:p>
            <a:fld id="{B6228B08-EADA-4DF6-A1BA-6F5D75D2DF4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5226FF-1474-C445-B929-D68D16DBF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4821053"/>
            <a:ext cx="9134475" cy="3429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5AE9CC9-C237-5240-B6A3-4247C204EB57}"/>
              </a:ext>
            </a:extLst>
          </p:cNvPr>
          <p:cNvSpPr/>
          <p:nvPr/>
        </p:nvSpPr>
        <p:spPr>
          <a:xfrm>
            <a:off x="9001497" y="0"/>
            <a:ext cx="142504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121510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4 Participants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1514C7F-7A44-4564-9F1C-6FC808790633}" type="datetimeFigureOut">
              <a:rPr lang="en-AU" smtClean="0"/>
              <a:t>29/07/2026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42303E28-B379-45C3-8D1F-EE86DB5CCD0D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Rectangle 10"/>
          <p:cNvSpPr/>
          <p:nvPr userDrawn="1"/>
        </p:nvSpPr>
        <p:spPr>
          <a:xfrm>
            <a:off x="184500" y="1823588"/>
            <a:ext cx="8775000" cy="10125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AU" sz="1050"/>
          </a:p>
        </p:txBody>
      </p:sp>
      <p:sp>
        <p:nvSpPr>
          <p:cNvPr id="12" name="Rectangle 11"/>
          <p:cNvSpPr/>
          <p:nvPr userDrawn="1"/>
        </p:nvSpPr>
        <p:spPr>
          <a:xfrm>
            <a:off x="184500" y="2837550"/>
            <a:ext cx="8775000" cy="10125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13" name="Rectangle 12"/>
          <p:cNvSpPr/>
          <p:nvPr userDrawn="1"/>
        </p:nvSpPr>
        <p:spPr>
          <a:xfrm>
            <a:off x="184500" y="3851513"/>
            <a:ext cx="8775000" cy="10125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AU" sz="1050"/>
          </a:p>
        </p:txBody>
      </p:sp>
      <p:sp>
        <p:nvSpPr>
          <p:cNvPr id="15" name="Rectangle 14"/>
          <p:cNvSpPr/>
          <p:nvPr userDrawn="1"/>
        </p:nvSpPr>
        <p:spPr>
          <a:xfrm>
            <a:off x="184500" y="809625"/>
            <a:ext cx="8775000" cy="10125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16" name="Rectangle 15"/>
          <p:cNvSpPr/>
          <p:nvPr userDrawn="1"/>
        </p:nvSpPr>
        <p:spPr>
          <a:xfrm>
            <a:off x="184500" y="552735"/>
            <a:ext cx="8775000" cy="2568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184500" y="809625"/>
            <a:ext cx="405000" cy="10125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184500" y="1823588"/>
            <a:ext cx="405000" cy="10125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184500" y="2837550"/>
            <a:ext cx="405000" cy="10125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84500" y="3851513"/>
            <a:ext cx="405000" cy="10125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827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6"/>
    </p:custData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4500" y="551010"/>
            <a:ext cx="8775000" cy="25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50" b="1" dirty="0">
                <a:latin typeface="Arial" panose="020B0604020202020204" pitchFamily="34" charset="0"/>
                <a:cs typeface="Arial" panose="020B0604020202020204" pitchFamily="34" charset="0"/>
              </a:rPr>
              <a:t>Positive Depression Screen to Warm Handoff</a:t>
            </a:r>
          </a:p>
        </p:txBody>
      </p:sp>
      <p:sp>
        <p:nvSpPr>
          <p:cNvPr id="3" name="Flowchart: Process 2"/>
          <p:cNvSpPr/>
          <p:nvPr/>
        </p:nvSpPr>
        <p:spPr>
          <a:xfrm>
            <a:off x="758100" y="969210"/>
            <a:ext cx="832575" cy="52621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1269461" y="2141357"/>
            <a:ext cx="756375" cy="46672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7878429" y="3048805"/>
            <a:ext cx="954949" cy="59057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296197" y="3081177"/>
            <a:ext cx="1133284" cy="71365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Elbow Connector 7"/>
          <p:cNvCxnSpPr>
            <a:cxnSpLocks/>
            <a:endCxn id="34" idx="1"/>
          </p:cNvCxnSpPr>
          <p:nvPr/>
        </p:nvCxnSpPr>
        <p:spPr>
          <a:xfrm rot="16200000" flipV="1">
            <a:off x="6920097" y="2307548"/>
            <a:ext cx="2962477" cy="951574"/>
          </a:xfrm>
          <a:prstGeom prst="bentConnector4">
            <a:avLst>
              <a:gd name="adj1" fmla="val 45016"/>
              <a:gd name="adj2" fmla="val 118018"/>
            </a:avLst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4366941" y="2853941"/>
            <a:ext cx="0" cy="194864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Process 21"/>
          <p:cNvSpPr/>
          <p:nvPr/>
        </p:nvSpPr>
        <p:spPr>
          <a:xfrm>
            <a:off x="4256693" y="1879609"/>
            <a:ext cx="1033953" cy="46672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4500" y="809625"/>
            <a:ext cx="405000" cy="1012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90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4500" y="1823588"/>
            <a:ext cx="405000" cy="1012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900" dirty="0">
                <a:latin typeface="Arial" panose="020B0604020202020204" pitchFamily="34" charset="0"/>
                <a:cs typeface="Arial" panose="020B0604020202020204" pitchFamily="34" charset="0"/>
              </a:rPr>
              <a:t>MEDICAL ASSISTANT OR NURSE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4500" y="2837550"/>
            <a:ext cx="405000" cy="1012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900" dirty="0">
                <a:latin typeface="Arial" panose="020B0604020202020204" pitchFamily="34" charset="0"/>
                <a:cs typeface="Arial" panose="020B0604020202020204" pitchFamily="34" charset="0"/>
              </a:rPr>
              <a:t>MD/NP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84500" y="3851513"/>
            <a:ext cx="405000" cy="1012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900" dirty="0">
                <a:latin typeface="Arial" panose="020B0604020202020204" pitchFamily="34" charset="0"/>
                <a:cs typeface="Arial" panose="020B0604020202020204" pitchFamily="34" charset="0"/>
              </a:rPr>
              <a:t>BEHAVIORAL HEALTH CLINICIAN</a:t>
            </a:r>
          </a:p>
        </p:txBody>
      </p:sp>
      <p:cxnSp>
        <p:nvCxnSpPr>
          <p:cNvPr id="26" name="Elbow Connector 25"/>
          <p:cNvCxnSpPr>
            <a:cxnSpLocks/>
          </p:cNvCxnSpPr>
          <p:nvPr/>
        </p:nvCxnSpPr>
        <p:spPr>
          <a:xfrm rot="16200000" flipH="1">
            <a:off x="614042" y="1723283"/>
            <a:ext cx="863529" cy="432674"/>
          </a:xfrm>
          <a:prstGeom prst="bentConnector2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lowchart: Decision 32"/>
          <p:cNvSpPr/>
          <p:nvPr/>
        </p:nvSpPr>
        <p:spPr>
          <a:xfrm>
            <a:off x="2528804" y="1801624"/>
            <a:ext cx="1368239" cy="1057889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lowchart: Process 33"/>
          <p:cNvSpPr/>
          <p:nvPr/>
        </p:nvSpPr>
        <p:spPr>
          <a:xfrm>
            <a:off x="7925547" y="1006809"/>
            <a:ext cx="1033953" cy="59057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lowchart: Process 34"/>
          <p:cNvSpPr/>
          <p:nvPr/>
        </p:nvSpPr>
        <p:spPr>
          <a:xfrm>
            <a:off x="6672762" y="4187611"/>
            <a:ext cx="1033951" cy="59708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Arrow Connector 42"/>
          <p:cNvCxnSpPr>
            <a:cxnSpLocks/>
          </p:cNvCxnSpPr>
          <p:nvPr/>
        </p:nvCxnSpPr>
        <p:spPr>
          <a:xfrm>
            <a:off x="2025836" y="2345603"/>
            <a:ext cx="437604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541597" y="2473647"/>
            <a:ext cx="367408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825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B403F1C-EB37-2185-8F9D-FD1E07158866}"/>
              </a:ext>
            </a:extLst>
          </p:cNvPr>
          <p:cNvSpPr txBox="1"/>
          <p:nvPr/>
        </p:nvSpPr>
        <p:spPr>
          <a:xfrm>
            <a:off x="3554423" y="1959421"/>
            <a:ext cx="32092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825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05B38A4-3F66-D98A-5EE2-BFCE2AAF065A}"/>
              </a:ext>
            </a:extLst>
          </p:cNvPr>
          <p:cNvCxnSpPr>
            <a:cxnSpLocks/>
          </p:cNvCxnSpPr>
          <p:nvPr/>
        </p:nvCxnSpPr>
        <p:spPr>
          <a:xfrm>
            <a:off x="3819089" y="2057525"/>
            <a:ext cx="46125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lowchart: Process 53">
            <a:extLst>
              <a:ext uri="{FF2B5EF4-FFF2-40B4-BE49-F238E27FC236}">
                <a16:creationId xmlns:a16="http://schemas.microsoft.com/office/drawing/2014/main" id="{EB3237E7-A5C6-7CFE-A329-4CC11676CB26}"/>
              </a:ext>
            </a:extLst>
          </p:cNvPr>
          <p:cNvSpPr/>
          <p:nvPr/>
        </p:nvSpPr>
        <p:spPr>
          <a:xfrm>
            <a:off x="4256693" y="2385141"/>
            <a:ext cx="1033953" cy="46672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8FC15B3-175D-D0B6-214B-8A47AEA01AE6}"/>
              </a:ext>
            </a:extLst>
          </p:cNvPr>
          <p:cNvCxnSpPr>
            <a:cxnSpLocks/>
          </p:cNvCxnSpPr>
          <p:nvPr/>
        </p:nvCxnSpPr>
        <p:spPr>
          <a:xfrm>
            <a:off x="3810184" y="2606804"/>
            <a:ext cx="46125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lowchart: Process 58">
            <a:extLst>
              <a:ext uri="{FF2B5EF4-FFF2-40B4-BE49-F238E27FC236}">
                <a16:creationId xmlns:a16="http://schemas.microsoft.com/office/drawing/2014/main" id="{8718A5B8-9F08-CAB6-36A2-C7790534CAC2}"/>
              </a:ext>
            </a:extLst>
          </p:cNvPr>
          <p:cNvSpPr/>
          <p:nvPr/>
        </p:nvSpPr>
        <p:spPr>
          <a:xfrm>
            <a:off x="6649115" y="2870889"/>
            <a:ext cx="1033953" cy="46672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Flowchart: Decision 59">
            <a:extLst>
              <a:ext uri="{FF2B5EF4-FFF2-40B4-BE49-F238E27FC236}">
                <a16:creationId xmlns:a16="http://schemas.microsoft.com/office/drawing/2014/main" id="{736FA190-548D-2DA0-C102-54AB5FA512B0}"/>
              </a:ext>
            </a:extLst>
          </p:cNvPr>
          <p:cNvSpPr/>
          <p:nvPr/>
        </p:nvSpPr>
        <p:spPr>
          <a:xfrm>
            <a:off x="4994710" y="2857973"/>
            <a:ext cx="1200059" cy="97003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3C4E6AC-3013-5388-F51C-29CCEE14653B}"/>
              </a:ext>
            </a:extLst>
          </p:cNvPr>
          <p:cNvCxnSpPr>
            <a:cxnSpLocks/>
          </p:cNvCxnSpPr>
          <p:nvPr/>
        </p:nvCxnSpPr>
        <p:spPr>
          <a:xfrm>
            <a:off x="4418257" y="3336883"/>
            <a:ext cx="54394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EF21983-C196-61BE-0F90-12DBA9F56E9A}"/>
              </a:ext>
            </a:extLst>
          </p:cNvPr>
          <p:cNvSpPr txBox="1"/>
          <p:nvPr/>
        </p:nvSpPr>
        <p:spPr>
          <a:xfrm>
            <a:off x="5920414" y="3485446"/>
            <a:ext cx="32092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825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7913D91-B019-6CB6-222A-676358CB299D}"/>
              </a:ext>
            </a:extLst>
          </p:cNvPr>
          <p:cNvSpPr txBox="1"/>
          <p:nvPr/>
        </p:nvSpPr>
        <p:spPr>
          <a:xfrm>
            <a:off x="5928251" y="2950702"/>
            <a:ext cx="367408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825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8CF41DDF-22F5-F1B2-CF56-9FDB89413D15}"/>
              </a:ext>
            </a:extLst>
          </p:cNvPr>
          <p:cNvCxnSpPr>
            <a:cxnSpLocks/>
          </p:cNvCxnSpPr>
          <p:nvPr/>
        </p:nvCxnSpPr>
        <p:spPr>
          <a:xfrm>
            <a:off x="6211510" y="3048805"/>
            <a:ext cx="46125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lowchart: Process 64">
            <a:extLst>
              <a:ext uri="{FF2B5EF4-FFF2-40B4-BE49-F238E27FC236}">
                <a16:creationId xmlns:a16="http://schemas.microsoft.com/office/drawing/2014/main" id="{29BEAD03-6993-02FC-5E71-1AB23F06F581}"/>
              </a:ext>
            </a:extLst>
          </p:cNvPr>
          <p:cNvSpPr/>
          <p:nvPr/>
        </p:nvSpPr>
        <p:spPr>
          <a:xfrm>
            <a:off x="6649115" y="3376421"/>
            <a:ext cx="1033953" cy="46672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AE2CD0D-6D14-58D8-DAE4-B22D3FFFD511}"/>
              </a:ext>
            </a:extLst>
          </p:cNvPr>
          <p:cNvCxnSpPr>
            <a:cxnSpLocks/>
          </p:cNvCxnSpPr>
          <p:nvPr/>
        </p:nvCxnSpPr>
        <p:spPr>
          <a:xfrm>
            <a:off x="6202605" y="3598085"/>
            <a:ext cx="461252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383E6FD-99D1-28A6-31AA-7A95CA685D0B}"/>
              </a:ext>
            </a:extLst>
          </p:cNvPr>
          <p:cNvCxnSpPr>
            <a:cxnSpLocks/>
          </p:cNvCxnSpPr>
          <p:nvPr/>
        </p:nvCxnSpPr>
        <p:spPr>
          <a:xfrm>
            <a:off x="7647803" y="3184598"/>
            <a:ext cx="23062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C2B0855-3CF1-10E6-73CC-47D2E7222F7C}"/>
              </a:ext>
            </a:extLst>
          </p:cNvPr>
          <p:cNvCxnSpPr>
            <a:cxnSpLocks/>
          </p:cNvCxnSpPr>
          <p:nvPr/>
        </p:nvCxnSpPr>
        <p:spPr>
          <a:xfrm>
            <a:off x="7671420" y="3512998"/>
            <a:ext cx="23062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5C81915-189A-94DC-B13D-52E4DCACCF39}"/>
              </a:ext>
            </a:extLst>
          </p:cNvPr>
          <p:cNvCxnSpPr>
            <a:cxnSpLocks/>
          </p:cNvCxnSpPr>
          <p:nvPr/>
        </p:nvCxnSpPr>
        <p:spPr>
          <a:xfrm>
            <a:off x="7268666" y="3850051"/>
            <a:ext cx="0" cy="330656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3D5C92-597E-90E9-5F43-C94F854DE291}"/>
              </a:ext>
            </a:extLst>
          </p:cNvPr>
          <p:cNvCxnSpPr>
            <a:cxnSpLocks/>
          </p:cNvCxnSpPr>
          <p:nvPr/>
        </p:nvCxnSpPr>
        <p:spPr>
          <a:xfrm>
            <a:off x="7706713" y="4274574"/>
            <a:ext cx="117040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52833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ITLE SLIDE" val="EgRCWiqp"/>
  <p:tag name="ARTICULATE_SLIDE_THUMBNAIL_REFRESH" val="1"/>
  <p:tag name="ARTICULATE_PROJECT_OPEN" val="0"/>
  <p:tag name="ARTICULATE_SLIDE_COUNT" val="4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itle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D620425B912E4DBB22200FCBA4FBFC" ma:contentTypeVersion="14" ma:contentTypeDescription="Create a new document." ma:contentTypeScope="" ma:versionID="dbd5a50b5dad27a96a9f41c6b5c976cd">
  <xsd:schema xmlns:xsd="http://www.w3.org/2001/XMLSchema" xmlns:xs="http://www.w3.org/2001/XMLSchema" xmlns:p="http://schemas.microsoft.com/office/2006/metadata/properties" xmlns:ns2="cf858a26-d04c-4725-9c3f-85e718530eab" xmlns:ns3="f3e9a26e-9055-4d12-a3ab-5c2787ebe2e7" targetNamespace="http://schemas.microsoft.com/office/2006/metadata/properties" ma:root="true" ma:fieldsID="dd4fe940f97545e240fd81d5de2bfed8" ns2:_="" ns3:_="">
    <xsd:import namespace="cf858a26-d04c-4725-9c3f-85e718530eab"/>
    <xsd:import namespace="f3e9a26e-9055-4d12-a3ab-5c2787ebe2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ConsultantOr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858a26-d04c-4725-9c3f-85e718530e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98304ef-af6d-4835-9de1-cb43745920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ConsultantOrgs" ma:index="20" nillable="true" ma:displayName="Consultant Orgs" ma:description="Kenneth Minkoff&#10;&#10;Montefiore - Katy&#10;&#10;BBS&#10;&#10;Pierluigi/MCDI&#10;&#10;School-Based Health Alliance&#10;&#10;American Hospital Association Health Education &amp; Research Trust&#10;&#10;Zero Suicide Institute, Education Development Center&#10;&#10;National Association of State Mental Health Program Directors (NASMHPD)&#10;&#10;Primary Care Development Corporation&#10;&#10;NSI Strategies - Nick Szubiak&#10;&#10;National Association of State Alcohol and Drug Agency Directors (NASADAD)&#10;" ma:format="Dropdown" ma:internalName="ConsultantOrg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e9a26e-9055-4d12-a3ab-5c2787ebe2e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b1fc4ba-ca8c-4093-98c7-4d5f0c45fb86}" ma:internalName="TaxCatchAll" ma:showField="CatchAllData" ma:web="f3e9a26e-9055-4d12-a3ab-5c2787ebe2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f858a26-d04c-4725-9c3f-85e718530eab">
      <Terms xmlns="http://schemas.microsoft.com/office/infopath/2007/PartnerControls"/>
    </lcf76f155ced4ddcb4097134ff3c332f>
    <TaxCatchAll xmlns="f3e9a26e-9055-4d12-a3ab-5c2787ebe2e7" xsi:nil="true"/>
    <ConsultantOrgs xmlns="cf858a26-d04c-4725-9c3f-85e718530eab" xsi:nil="true"/>
  </documentManagement>
</p:properties>
</file>

<file path=customXml/itemProps1.xml><?xml version="1.0" encoding="utf-8"?>
<ds:datastoreItem xmlns:ds="http://schemas.openxmlformats.org/officeDocument/2006/customXml" ds:itemID="{9E07E1BF-89A4-4ACA-8071-D4C82DEB78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231560-706D-4EBB-AEC1-327FA0050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858a26-d04c-4725-9c3f-85e718530eab"/>
    <ds:schemaRef ds:uri="f3e9a26e-9055-4d12-a3ab-5c2787ebe2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8C9009-49C6-48FF-9F91-AAF6A8DCC2FD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f3e9a26e-9055-4d12-a3ab-5c2787ebe2e7"/>
    <ds:schemaRef ds:uri="http://www.w3.org/XML/1998/namespace"/>
    <ds:schemaRef ds:uri="http://schemas.microsoft.com/office/2006/metadata/properties"/>
    <ds:schemaRef ds:uri="http://purl.org/dc/terms/"/>
    <ds:schemaRef ds:uri="cf858a26-d04c-4725-9c3f-85e718530ea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21</Words>
  <Application>Microsoft Office PowerPoint</Application>
  <PresentationFormat>On-screen Show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Title slide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Phillips, Colleen</dc:creator>
  <cp:lastModifiedBy>Arango, Coralie</cp:lastModifiedBy>
  <cp:revision>199</cp:revision>
  <dcterms:modified xsi:type="dcterms:W3CDTF">2026-07-29T16:37:44Z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55719F95-0723-4255-A696-BF05143A74E8</vt:lpwstr>
  </property>
  <property fmtid="{D5CDD505-2E9C-101B-9397-08002B2CF9AE}" pid="3" name="ArticulatePath">
    <vt:lpwstr>Slide Template</vt:lpwstr>
  </property>
  <property fmtid="{D5CDD505-2E9C-101B-9397-08002B2CF9AE}" pid="4" name="ContentTypeId">
    <vt:lpwstr>0x01010083D620425B912E4DBB22200FCBA4FBFC</vt:lpwstr>
  </property>
  <property fmtid="{D5CDD505-2E9C-101B-9397-08002B2CF9AE}" pid="5" name="Order">
    <vt:r8>190100</vt:r8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