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3663" r:id="rId5"/>
    <p:sldMasterId id="2147483680" r:id="rId6"/>
    <p:sldMasterId id="2147483692" r:id="rId7"/>
    <p:sldMasterId id="2147483700" r:id="rId8"/>
  </p:sldMasterIdLst>
  <p:notesMasterIdLst>
    <p:notesMasterId r:id="rId45"/>
  </p:notesMasterIdLst>
  <p:sldIdLst>
    <p:sldId id="533" r:id="rId9"/>
    <p:sldId id="2147472856" r:id="rId10"/>
    <p:sldId id="2141412034" r:id="rId11"/>
    <p:sldId id="2141412035" r:id="rId12"/>
    <p:sldId id="447" r:id="rId13"/>
    <p:sldId id="2147472849" r:id="rId14"/>
    <p:sldId id="2147472850" r:id="rId15"/>
    <p:sldId id="2147472851" r:id="rId16"/>
    <p:sldId id="2147472853" r:id="rId17"/>
    <p:sldId id="362" r:id="rId18"/>
    <p:sldId id="609" r:id="rId19"/>
    <p:sldId id="2147472847" r:id="rId20"/>
    <p:sldId id="610" r:id="rId21"/>
    <p:sldId id="2147472846" r:id="rId22"/>
    <p:sldId id="2147472854" r:id="rId23"/>
    <p:sldId id="2145707905" r:id="rId24"/>
    <p:sldId id="2145707898" r:id="rId25"/>
    <p:sldId id="2145707897" r:id="rId26"/>
    <p:sldId id="2145707900" r:id="rId27"/>
    <p:sldId id="2147472852" r:id="rId28"/>
    <p:sldId id="589" r:id="rId29"/>
    <p:sldId id="586" r:id="rId30"/>
    <p:sldId id="587" r:id="rId31"/>
    <p:sldId id="571" r:id="rId32"/>
    <p:sldId id="2147472855" r:id="rId33"/>
    <p:sldId id="313" r:id="rId34"/>
    <p:sldId id="600" r:id="rId35"/>
    <p:sldId id="338" r:id="rId36"/>
    <p:sldId id="336" r:id="rId37"/>
    <p:sldId id="2145707902" r:id="rId38"/>
    <p:sldId id="2145707903" r:id="rId39"/>
    <p:sldId id="2145707901" r:id="rId40"/>
    <p:sldId id="2145707896" r:id="rId41"/>
    <p:sldId id="2145707904" r:id="rId42"/>
    <p:sldId id="2147472848" r:id="rId43"/>
    <p:sldId id="26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B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95"/>
    <p:restoredTop sz="95665" autoAdjust="0"/>
  </p:normalViewPr>
  <p:slideViewPr>
    <p:cSldViewPr snapToGrid="0" snapToObjects="1">
      <p:cViewPr varScale="1">
        <p:scale>
          <a:sx n="105" d="100"/>
          <a:sy n="105" d="100"/>
        </p:scale>
        <p:origin x="894" y="10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ort, Stephanie L." userId="205f4e7c-905f-46e1-ad8a-b6076415da6d" providerId="ADAL" clId="{279ECF83-4E22-46E6-8B02-AC32712EB403}"/>
    <pc:docChg chg="modSld">
      <pc:chgData name="Short, Stephanie L." userId="205f4e7c-905f-46e1-ad8a-b6076415da6d" providerId="ADAL" clId="{279ECF83-4E22-46E6-8B02-AC32712EB403}" dt="2026-03-11T12:56:22.088" v="20" actId="20577"/>
      <pc:docMkLst>
        <pc:docMk/>
      </pc:docMkLst>
      <pc:sldChg chg="modSp mod">
        <pc:chgData name="Short, Stephanie L." userId="205f4e7c-905f-46e1-ad8a-b6076415da6d" providerId="ADAL" clId="{279ECF83-4E22-46E6-8B02-AC32712EB403}" dt="2026-03-11T12:56:22.088" v="20" actId="20577"/>
        <pc:sldMkLst>
          <pc:docMk/>
          <pc:sldMk cId="1626589313" sldId="2145707900"/>
        </pc:sldMkLst>
        <pc:spChg chg="mod">
          <ac:chgData name="Short, Stephanie L." userId="205f4e7c-905f-46e1-ad8a-b6076415da6d" providerId="ADAL" clId="{279ECF83-4E22-46E6-8B02-AC32712EB403}" dt="2026-03-11T12:56:22.088" v="20" actId="20577"/>
          <ac:spMkLst>
            <pc:docMk/>
            <pc:sldMk cId="1626589313" sldId="2145707900"/>
            <ac:spMk id="3" creationId="{1934BE8E-B67E-7477-EBEF-688075B6EA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5CE0F-A47E-C043-B4A1-55D90EFFC5BB}"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AD8D5A-C8FE-784E-8FA5-EBD56A287CF7}" type="slidenum">
              <a:rPr lang="en-US" smtClean="0"/>
              <a:t>‹#›</a:t>
            </a:fld>
            <a:endParaRPr lang="en-US"/>
          </a:p>
        </p:txBody>
      </p:sp>
    </p:spTree>
    <p:extLst>
      <p:ext uri="{BB962C8B-B14F-4D97-AF65-F5344CB8AC3E}">
        <p14:creationId xmlns:p14="http://schemas.microsoft.com/office/powerpoint/2010/main" val="1531782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AD8D5A-C8FE-784E-8FA5-EBD56A287CF7}" type="slidenum">
              <a:rPr lang="en-US" smtClean="0"/>
              <a:t>10</a:t>
            </a:fld>
            <a:endParaRPr lang="en-US"/>
          </a:p>
        </p:txBody>
      </p:sp>
    </p:spTree>
    <p:extLst>
      <p:ext uri="{BB962C8B-B14F-4D97-AF65-F5344CB8AC3E}">
        <p14:creationId xmlns:p14="http://schemas.microsoft.com/office/powerpoint/2010/main" val="81691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AD8D5A-C8FE-784E-8FA5-EBD56A287CF7}" type="slidenum">
              <a:rPr lang="en-US" smtClean="0"/>
              <a:t>13</a:t>
            </a:fld>
            <a:endParaRPr lang="en-US"/>
          </a:p>
        </p:txBody>
      </p:sp>
    </p:spTree>
    <p:extLst>
      <p:ext uri="{BB962C8B-B14F-4D97-AF65-F5344CB8AC3E}">
        <p14:creationId xmlns:p14="http://schemas.microsoft.com/office/powerpoint/2010/main" val="2940877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AD8D5A-C8FE-784E-8FA5-EBD56A287CF7}" type="slidenum">
              <a:rPr lang="en-US" smtClean="0"/>
              <a:t>14</a:t>
            </a:fld>
            <a:endParaRPr lang="en-US"/>
          </a:p>
        </p:txBody>
      </p:sp>
    </p:spTree>
    <p:extLst>
      <p:ext uri="{BB962C8B-B14F-4D97-AF65-F5344CB8AC3E}">
        <p14:creationId xmlns:p14="http://schemas.microsoft.com/office/powerpoint/2010/main" val="316857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A1D7BD-9CE4-401E-9764-E5670355115F}" type="slidenum">
              <a:rPr lang="en-US" smtClean="0"/>
              <a:t>26</a:t>
            </a:fld>
            <a:endParaRPr lang="en-US"/>
          </a:p>
        </p:txBody>
      </p:sp>
    </p:spTree>
    <p:extLst>
      <p:ext uri="{BB962C8B-B14F-4D97-AF65-F5344CB8AC3E}">
        <p14:creationId xmlns:p14="http://schemas.microsoft.com/office/powerpoint/2010/main" val="2273082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1C2B11-23A2-4F73-B2AC-B408BE8D329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C9B1C-B1E1-416E-8C06-3DAB069F8FE9}" type="slidenum">
              <a:rPr lang="en-US" smtClean="0"/>
              <a:t>‹#›</a:t>
            </a:fld>
            <a:endParaRPr lang="en-US"/>
          </a:p>
        </p:txBody>
      </p:sp>
    </p:spTree>
    <p:extLst>
      <p:ext uri="{BB962C8B-B14F-4D97-AF65-F5344CB8AC3E}">
        <p14:creationId xmlns:p14="http://schemas.microsoft.com/office/powerpoint/2010/main" val="257682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C2B11-23A2-4F73-B2AC-B408BE8D329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C9B1C-B1E1-416E-8C06-3DAB069F8FE9}" type="slidenum">
              <a:rPr lang="en-US" smtClean="0"/>
              <a:t>‹#›</a:t>
            </a:fld>
            <a:endParaRPr lang="en-US"/>
          </a:p>
        </p:txBody>
      </p:sp>
    </p:spTree>
    <p:extLst>
      <p:ext uri="{BB962C8B-B14F-4D97-AF65-F5344CB8AC3E}">
        <p14:creationId xmlns:p14="http://schemas.microsoft.com/office/powerpoint/2010/main" val="151643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C2B11-23A2-4F73-B2AC-B408BE8D329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C9B1C-B1E1-416E-8C06-3DAB069F8FE9}" type="slidenum">
              <a:rPr lang="en-US" smtClean="0"/>
              <a:t>‹#›</a:t>
            </a:fld>
            <a:endParaRPr lang="en-US"/>
          </a:p>
        </p:txBody>
      </p:sp>
    </p:spTree>
    <p:extLst>
      <p:ext uri="{BB962C8B-B14F-4D97-AF65-F5344CB8AC3E}">
        <p14:creationId xmlns:p14="http://schemas.microsoft.com/office/powerpoint/2010/main" val="3123420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5"/>
            <a:ext cx="12192000" cy="1210615"/>
          </a:xfrm>
          <a:prstGeom prst="rect">
            <a:avLst/>
          </a:prstGeom>
        </p:spPr>
      </p:pic>
      <p:sp>
        <p:nvSpPr>
          <p:cNvPr id="7" name="Title 1"/>
          <p:cNvSpPr>
            <a:spLocks noGrp="1"/>
          </p:cNvSpPr>
          <p:nvPr>
            <p:ph type="title"/>
          </p:nvPr>
        </p:nvSpPr>
        <p:spPr>
          <a:xfrm>
            <a:off x="609602" y="1386074"/>
            <a:ext cx="11211969" cy="1180971"/>
          </a:xfrm>
          <a:prstGeom prst="rect">
            <a:avLst/>
          </a:prstGeom>
        </p:spPr>
        <p:txBody>
          <a:bodyPr/>
          <a:lstStyle>
            <a:lvl1pPr algn="l">
              <a:lnSpc>
                <a:spcPts val="4000"/>
              </a:lnSpc>
              <a:defRPr sz="3733" b="1" baseline="0">
                <a:solidFill>
                  <a:srgbClr val="00788A"/>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788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7"/>
            <a:ext cx="9204101" cy="461665"/>
          </a:xfrm>
          <a:prstGeom prst="rect">
            <a:avLst/>
          </a:prstGeom>
          <a:noFill/>
        </p:spPr>
        <p:txBody>
          <a:bodyPr wrap="square" rtlCol="0">
            <a:spAutoFit/>
          </a:bodyPr>
          <a:lstStyle/>
          <a:p>
            <a:pPr eaLnBrk="0" fontAlgn="base" hangingPunct="0">
              <a:spcBef>
                <a:spcPct val="0"/>
              </a:spcBef>
              <a:spcAft>
                <a:spcPct val="0"/>
              </a:spcAft>
            </a:pPr>
            <a:r>
              <a:rPr lang="en-US" sz="2400" b="1" dirty="0">
                <a:solidFill>
                  <a:srgbClr val="FFFFFF">
                    <a:lumMod val="95000"/>
                  </a:srgbClr>
                </a:solidFill>
                <a:latin typeface="Calibri" panose="020F0502020204030204" pitchFamily="34" charset="0"/>
              </a:rPr>
              <a:t>National Center for HIV/AIDS, Viral Hepatitis, STD, and TB Prevention</a:t>
            </a:r>
          </a:p>
        </p:txBody>
      </p:sp>
    </p:spTree>
    <p:extLst>
      <p:ext uri="{BB962C8B-B14F-4D97-AF65-F5344CB8AC3E}">
        <p14:creationId xmlns:p14="http://schemas.microsoft.com/office/powerpoint/2010/main" val="48487493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3"/>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788A"/>
              </a:buClr>
              <a:buFont typeface="Wingdings" panose="05000000000000000000" pitchFamily="2" charset="2"/>
              <a:buChar char="§"/>
              <a:defRPr sz="3200" b="1">
                <a:solidFill>
                  <a:srgbClr val="00788A"/>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2298975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endParaRPr lang="en-US" dirty="0"/>
          </a:p>
        </p:txBody>
      </p:sp>
      <p:sp>
        <p:nvSpPr>
          <p:cNvPr id="3" name="Content Placeholder 2"/>
          <p:cNvSpPr>
            <a:spLocks noGrp="1"/>
          </p:cNvSpPr>
          <p:nvPr>
            <p:ph idx="1"/>
          </p:nvPr>
        </p:nvSpPr>
        <p:spPr>
          <a:xfrm>
            <a:off x="609603"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1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106525215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10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3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630788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2204F-72D5-1E4C-5019-D2FC77C7B1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9A552-EC32-FEFD-AFE0-03C3F8717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72819F-2570-44B4-7E22-78861741CE9B}"/>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5" name="Footer Placeholder 4">
            <a:extLst>
              <a:ext uri="{FF2B5EF4-FFF2-40B4-BE49-F238E27FC236}">
                <a16:creationId xmlns:a16="http://schemas.microsoft.com/office/drawing/2014/main" id="{B56F95D2-50AA-3067-D4F0-6FB5A9641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647DC-05CF-BCED-89FD-69237BF022D3}"/>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2055712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7ED0D-2A68-3A93-E1F7-12A962053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EE04C-1AC3-7784-5C7E-19ACB4658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24C33-D91E-2815-305F-2D7CCFBD333D}"/>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5" name="Footer Placeholder 4">
            <a:extLst>
              <a:ext uri="{FF2B5EF4-FFF2-40B4-BE49-F238E27FC236}">
                <a16:creationId xmlns:a16="http://schemas.microsoft.com/office/drawing/2014/main" id="{70938DD6-0905-309A-7786-3B53E9997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C583F-DFFD-1EB4-0980-30894A917D38}"/>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218092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F632F-1191-23B7-F57B-3EF0289AFE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E626F6-18D1-DB3B-6E6A-41AB6B0A8B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52782B-989B-2D90-1843-BB6E16BDE111}"/>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5" name="Footer Placeholder 4">
            <a:extLst>
              <a:ext uri="{FF2B5EF4-FFF2-40B4-BE49-F238E27FC236}">
                <a16:creationId xmlns:a16="http://schemas.microsoft.com/office/drawing/2014/main" id="{A0CB26E8-43AB-07BB-63F4-323099E73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29C80-2E85-3859-3205-3B182F71E1BA}"/>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1565836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9778E-0B7A-553A-9B5B-3A098ED9E4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EA012-213F-B16A-8852-7C2E56901F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0F2898-23D5-4D30-879C-820FA1A72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BF387D-AEFA-AF02-141E-BBA13ADD2F63}"/>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6" name="Footer Placeholder 5">
            <a:extLst>
              <a:ext uri="{FF2B5EF4-FFF2-40B4-BE49-F238E27FC236}">
                <a16:creationId xmlns:a16="http://schemas.microsoft.com/office/drawing/2014/main" id="{1B8E4109-CBCB-DE4B-A708-5AF0A988DE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B87777-E167-EE83-DAF7-80FAFFD6E3DE}"/>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339353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C2B11-23A2-4F73-B2AC-B408BE8D329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C9B1C-B1E1-416E-8C06-3DAB069F8FE9}" type="slidenum">
              <a:rPr lang="en-US" smtClean="0"/>
              <a:t>‹#›</a:t>
            </a:fld>
            <a:endParaRPr lang="en-US"/>
          </a:p>
        </p:txBody>
      </p:sp>
    </p:spTree>
    <p:extLst>
      <p:ext uri="{BB962C8B-B14F-4D97-AF65-F5344CB8AC3E}">
        <p14:creationId xmlns:p14="http://schemas.microsoft.com/office/powerpoint/2010/main" val="15323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A9CCC-FF64-A83D-3CC4-4A37A60AAD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41ABE1-C6CB-87E9-5C77-A766CA1FC7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378759-2A26-C45E-CB92-4D6785B210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71C09B-FC56-07B4-D5D9-741BD04342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5BFC52-0C0E-20E5-7ADB-A58944F06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46A158-5F98-0C3C-2746-0FBA919B20B5}"/>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8" name="Footer Placeholder 7">
            <a:extLst>
              <a:ext uri="{FF2B5EF4-FFF2-40B4-BE49-F238E27FC236}">
                <a16:creationId xmlns:a16="http://schemas.microsoft.com/office/drawing/2014/main" id="{491F489C-1E9E-E35B-EA96-C12C161475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15A215-A072-E683-759E-A5CE1BEB01B5}"/>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3905970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9BEE-9A11-358F-FB43-C571AF18A1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63B433-5CDF-77DE-3F96-EA9F10382855}"/>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4" name="Footer Placeholder 3">
            <a:extLst>
              <a:ext uri="{FF2B5EF4-FFF2-40B4-BE49-F238E27FC236}">
                <a16:creationId xmlns:a16="http://schemas.microsoft.com/office/drawing/2014/main" id="{9C4B9B2B-1269-6B45-4B78-D86003AB16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C3FB96-0408-D660-FB37-067C50F310E1}"/>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259380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62BAC3-792A-4F24-03A7-82003F6DB531}"/>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3" name="Footer Placeholder 2">
            <a:extLst>
              <a:ext uri="{FF2B5EF4-FFF2-40B4-BE49-F238E27FC236}">
                <a16:creationId xmlns:a16="http://schemas.microsoft.com/office/drawing/2014/main" id="{B5041330-E3A0-60EC-5C3C-4A4CBBA34E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44FB1-0132-5FCA-6AB9-38BCD8EC44F6}"/>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715917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8EFBD-0080-C977-C899-58FDC75A49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87E108-0DA9-1A62-30DE-7EA8BAB9D5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E20CD-5CA3-08E7-282F-AD2A82D222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F0101-0F1E-2663-F3A6-596EA55B8583}"/>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6" name="Footer Placeholder 5">
            <a:extLst>
              <a:ext uri="{FF2B5EF4-FFF2-40B4-BE49-F238E27FC236}">
                <a16:creationId xmlns:a16="http://schemas.microsoft.com/office/drawing/2014/main" id="{37AAACE1-B036-743E-3568-B6AC622922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762032-4B34-F276-2FB6-FBA12084D68B}"/>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4160424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B355C-3A7C-ABC8-CADF-4C5025C181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0BB677-2E06-837F-17C8-A071E646D3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6557CDB-21BB-A3CF-B3D1-A4F77975C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0D45CA-560C-BF46-B355-2270B157A4AB}"/>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6" name="Footer Placeholder 5">
            <a:extLst>
              <a:ext uri="{FF2B5EF4-FFF2-40B4-BE49-F238E27FC236}">
                <a16:creationId xmlns:a16="http://schemas.microsoft.com/office/drawing/2014/main" id="{CD1C2172-30AD-3205-0B12-BD298B39D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AFBE0-6CE5-4676-3BBB-01C8EEFF6431}"/>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1060642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2D3F5-73BD-162E-D7AF-546C07B101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D0E3A2-1BCD-C789-E45B-EB7C7CFBA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F229E-11FE-185B-FE8C-F906CCCF1537}"/>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5" name="Footer Placeholder 4">
            <a:extLst>
              <a:ext uri="{FF2B5EF4-FFF2-40B4-BE49-F238E27FC236}">
                <a16:creationId xmlns:a16="http://schemas.microsoft.com/office/drawing/2014/main" id="{1C99B0D3-728B-0BAC-59E4-E9B722F03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A1C78-EBB6-AD4D-54C9-73F2B3DF60DA}"/>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226658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E78B6D-45D7-788E-52FD-BF97A1F255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63935F-5BD7-D1E3-5727-237C79D789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FB187-2B9B-B40D-C5C3-72D274CD3609}"/>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5" name="Footer Placeholder 4">
            <a:extLst>
              <a:ext uri="{FF2B5EF4-FFF2-40B4-BE49-F238E27FC236}">
                <a16:creationId xmlns:a16="http://schemas.microsoft.com/office/drawing/2014/main" id="{A6DC687B-14A1-4FA2-F6B0-7890A1133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C76B5-B559-A70F-1C0C-8440B611F289}"/>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388201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0" i="0">
                <a:solidFill>
                  <a:srgbClr val="D51F1A"/>
                </a:solidFill>
                <a:latin typeface="Arial"/>
                <a:cs typeface="Arial"/>
              </a:defRPr>
            </a:lvl1pPr>
          </a:lstStyle>
          <a:p>
            <a:r>
              <a:rPr lang="en-US"/>
              <a:t>Click to edit Master title style</a:t>
            </a:r>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rgbClr val="212121"/>
                </a:solidFill>
                <a:latin typeface="Arial"/>
                <a:cs typeface="Arial"/>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37344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D51F1A"/>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2000" b="0" i="0">
                <a:solidFill>
                  <a:srgbClr val="212121"/>
                </a:solidFill>
                <a:latin typeface="Arial"/>
                <a:cs typeface="Aria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4622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D51F1A"/>
                </a:solidFill>
                <a:latin typeface="Arial"/>
                <a:cs typeface="Arial"/>
              </a:defRPr>
            </a:lvl1pPr>
          </a:lstStyle>
          <a:p>
            <a:r>
              <a:rPr lang="en-US"/>
              <a:t>Click to edit Master title style</a:t>
            </a:r>
            <a:endParaRPr/>
          </a:p>
        </p:txBody>
      </p:sp>
      <p:sp>
        <p:nvSpPr>
          <p:cNvPr id="3" name="Holder 3"/>
          <p:cNvSpPr>
            <a:spLocks noGrp="1"/>
          </p:cNvSpPr>
          <p:nvPr>
            <p:ph sz="half" idx="2"/>
          </p:nvPr>
        </p:nvSpPr>
        <p:spPr>
          <a:xfrm>
            <a:off x="702665" y="2074621"/>
            <a:ext cx="5067300" cy="4324350"/>
          </a:xfrm>
          <a:prstGeom prst="rect">
            <a:avLst/>
          </a:prstGeom>
        </p:spPr>
        <p:txBody>
          <a:bodyPr wrap="square" lIns="0" tIns="0" rIns="0" bIns="0">
            <a:spAutoFit/>
          </a:bodyPr>
          <a:lstStyle>
            <a:lvl1pPr>
              <a:defRPr sz="2200" b="0" i="0">
                <a:solidFill>
                  <a:srgbClr val="212121"/>
                </a:solidFill>
                <a:latin typeface="Arial"/>
                <a:cs typeface="Arial"/>
              </a:defRPr>
            </a:lvl1pPr>
          </a:lstStyle>
          <a:p>
            <a:pPr lvl="0"/>
            <a:r>
              <a:rPr lang="en-US"/>
              <a:t>Click to edit Master text styles</a:t>
            </a: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60927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C2B11-23A2-4F73-B2AC-B408BE8D329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C9B1C-B1E1-416E-8C06-3DAB069F8FE9}" type="slidenum">
              <a:rPr lang="en-US" smtClean="0"/>
              <a:t>‹#›</a:t>
            </a:fld>
            <a:endParaRPr lang="en-US"/>
          </a:p>
        </p:txBody>
      </p:sp>
    </p:spTree>
    <p:extLst>
      <p:ext uri="{BB962C8B-B14F-4D97-AF65-F5344CB8AC3E}">
        <p14:creationId xmlns:p14="http://schemas.microsoft.com/office/powerpoint/2010/main" val="941978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D51F1A"/>
                </a:solidFill>
                <a:latin typeface="Arial"/>
                <a:cs typeface="Arial"/>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62286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01121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F632F-1191-23B7-F57B-3EF0289AFE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E626F6-18D1-DB3B-6E6A-41AB6B0A8B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52782B-989B-2D90-1843-BB6E16BDE111}"/>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5" name="Footer Placeholder 4">
            <a:extLst>
              <a:ext uri="{FF2B5EF4-FFF2-40B4-BE49-F238E27FC236}">
                <a16:creationId xmlns:a16="http://schemas.microsoft.com/office/drawing/2014/main" id="{A0CB26E8-43AB-07BB-63F4-323099E73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29C80-2E85-3859-3205-3B182F71E1BA}"/>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2370986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202374"/>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624051" y="2141308"/>
            <a:ext cx="9617437" cy="2986087"/>
          </a:xfrm>
          <a:prstGeom prst="rect">
            <a:avLst/>
          </a:prstGeom>
        </p:spPr>
        <p:txBody>
          <a:bodyPr/>
          <a:lstStyle>
            <a:lvl1pPr marL="342900" indent="-342900">
              <a:spcBef>
                <a:spcPts val="0"/>
              </a:spcBef>
              <a:spcAft>
                <a:spcPts val="12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600"/>
              </a:spcAft>
              <a:defRPr sz="2400">
                <a:latin typeface="+mn-lt"/>
              </a:defRPr>
            </a:lvl2pPr>
            <a:lvl3pPr marL="1024128" indent="-347472">
              <a:spcBef>
                <a:spcPts val="0"/>
              </a:spcBef>
              <a:spcAft>
                <a:spcPts val="600"/>
              </a:spcAft>
              <a:buFont typeface="Arial" panose="020B0604020202020204" pitchFamily="34" charset="0"/>
              <a:buChar char="•"/>
              <a:defRPr sz="2400">
                <a:latin typeface="+mn-lt"/>
              </a:defRPr>
            </a:lvl3pPr>
            <a:lvl4pPr marL="1481328" indent="-347472">
              <a:spcBef>
                <a:spcPts val="0"/>
              </a:spcBef>
              <a:spcAft>
                <a:spcPts val="600"/>
              </a:spcAft>
              <a:buClr>
                <a:schemeClr val="accent6"/>
              </a:buClr>
              <a:buFont typeface="System Font Regular"/>
              <a:buChar char="–"/>
              <a:defRPr sz="2400">
                <a:latin typeface="+mn-lt"/>
              </a:defRPr>
            </a:lvl4pPr>
            <a:lvl5pPr marL="1828800" indent="-347472">
              <a:spcBef>
                <a:spcPts val="0"/>
              </a:spcBef>
              <a:spcAft>
                <a:spcPts val="6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5711D-CA17-45FD-8471-C62E86CE735D}" type="datetime4">
              <a:rPr lang="en-US" smtClean="0"/>
              <a:t>March 11, 2026</a:t>
            </a:fld>
            <a:endParaRPr lang="en-US" dirty="0"/>
          </a:p>
        </p:txBody>
      </p:sp>
    </p:spTree>
    <p:extLst>
      <p:ext uri="{BB962C8B-B14F-4D97-AF65-F5344CB8AC3E}">
        <p14:creationId xmlns:p14="http://schemas.microsoft.com/office/powerpoint/2010/main" val="1177752117"/>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62570"/>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1" y="2049030"/>
            <a:ext cx="5172786"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016605" y="2049029"/>
            <a:ext cx="5172786"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A14F4-0CE7-440D-A9AD-AE6DF60A6C88}" type="datetime4">
              <a:rPr lang="en-US" smtClean="0"/>
              <a:t>March 11, 2026</a:t>
            </a:fld>
            <a:endParaRPr lang="en-US" dirty="0"/>
          </a:p>
        </p:txBody>
      </p:sp>
    </p:spTree>
    <p:extLst>
      <p:ext uri="{BB962C8B-B14F-4D97-AF65-F5344CB8AC3E}">
        <p14:creationId xmlns:p14="http://schemas.microsoft.com/office/powerpoint/2010/main" val="401229765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37403"/>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459" y="2085597"/>
            <a:ext cx="3444653"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4238855" y="2085597"/>
            <a:ext cx="3444653"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7854250" y="2078952"/>
            <a:ext cx="3444653"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CD475-BD3D-4D8F-9C25-3936DE8BD1EA}" type="datetime4">
              <a:rPr lang="en-US" smtClean="0"/>
              <a:t>March 11, 2026</a:t>
            </a:fld>
            <a:endParaRPr lang="en-US" dirty="0"/>
          </a:p>
        </p:txBody>
      </p:sp>
    </p:spTree>
    <p:extLst>
      <p:ext uri="{BB962C8B-B14F-4D97-AF65-F5344CB8AC3E}">
        <p14:creationId xmlns:p14="http://schemas.microsoft.com/office/powerpoint/2010/main" val="1680759624"/>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70959"/>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23459" y="2052044"/>
            <a:ext cx="2743915"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427871" y="2052042"/>
            <a:ext cx="2743915"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2284" y="2048314"/>
            <a:ext cx="2743915"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9036696" y="2056886"/>
            <a:ext cx="2743915"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C9B5D-6673-4FC7-A4F7-F32A14DBF67B}" type="datetime4">
              <a:rPr lang="en-US" smtClean="0"/>
              <a:t>March 11, 2026</a:t>
            </a:fld>
            <a:endParaRPr lang="en-US" dirty="0"/>
          </a:p>
        </p:txBody>
      </p:sp>
    </p:spTree>
    <p:extLst>
      <p:ext uri="{BB962C8B-B14F-4D97-AF65-F5344CB8AC3E}">
        <p14:creationId xmlns:p14="http://schemas.microsoft.com/office/powerpoint/2010/main" val="327802692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54181"/>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624052" y="2040641"/>
            <a:ext cx="5249959" cy="2986087"/>
          </a:xfrm>
          <a:prstGeom prst="rect">
            <a:avLst/>
          </a:prstGeom>
        </p:spPr>
        <p:txBody>
          <a:bodyPr/>
          <a:lstStyle>
            <a:lvl1pPr marL="400050" indent="-342900">
              <a:spcBef>
                <a:spcPts val="0"/>
              </a:spcBef>
              <a:spcAft>
                <a:spcPts val="8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800"/>
              </a:spcAft>
              <a:defRPr sz="2400">
                <a:latin typeface="+mn-lt"/>
              </a:defRPr>
            </a:lvl2pPr>
            <a:lvl3pPr marL="971550" indent="-280988">
              <a:spcBef>
                <a:spcPts val="0"/>
              </a:spcBef>
              <a:spcAft>
                <a:spcPts val="800"/>
              </a:spcAft>
              <a:buFont typeface="Arial" panose="020B0604020202020204" pitchFamily="34" charset="0"/>
              <a:buChar char="•"/>
              <a:defRPr sz="2400">
                <a:latin typeface="+mn-lt"/>
              </a:defRPr>
            </a:lvl3pPr>
            <a:lvl4pPr marL="1371600" indent="-400050">
              <a:spcBef>
                <a:spcPts val="0"/>
              </a:spcBef>
              <a:spcAft>
                <a:spcPts val="800"/>
              </a:spcAft>
              <a:buClr>
                <a:schemeClr val="accent6"/>
              </a:buClr>
              <a:buFont typeface="System Font Regular"/>
              <a:buChar char="–"/>
              <a:defRPr sz="2400">
                <a:latin typeface="+mn-lt"/>
              </a:defRPr>
            </a:lvl4pPr>
            <a:lvl5pPr marL="1714500" indent="-342900">
              <a:spcBef>
                <a:spcPts val="0"/>
              </a:spcBef>
              <a:spcAft>
                <a:spcPts val="8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6096001" y="2042458"/>
            <a:ext cx="5043213" cy="2987675"/>
          </a:xfrm>
          <a:prstGeom prst="rect">
            <a:avLst/>
          </a:prstGeom>
        </p:spPr>
        <p:txBody>
          <a:bodyPr anchor="ctr"/>
          <a:lstStyle>
            <a:lvl1pPr algn="ctr">
              <a:defRPr sz="1400"/>
            </a:lvl1pPr>
          </a:lstStyle>
          <a:p>
            <a:endParaRPr lang="en-US" dirty="0"/>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B010B-938C-4BD0-AF7C-9746274FFE3D}" type="datetime4">
              <a:rPr lang="en-US" smtClean="0"/>
              <a:t>March 11, 2026</a:t>
            </a:fld>
            <a:endParaRPr lang="en-US" dirty="0"/>
          </a:p>
        </p:txBody>
      </p:sp>
    </p:spTree>
    <p:extLst>
      <p:ext uri="{BB962C8B-B14F-4D97-AF65-F5344CB8AC3E}">
        <p14:creationId xmlns:p14="http://schemas.microsoft.com/office/powerpoint/2010/main" val="227465651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623460" y="1371601"/>
            <a:ext cx="10941633" cy="4246879"/>
          </a:xfrm>
          <a:prstGeom prst="rect">
            <a:avLst/>
          </a:prstGeom>
        </p:spPr>
        <p:txBody>
          <a:bodyPr anchor="ctr"/>
          <a:lstStyle>
            <a:lvl1pPr algn="ctr">
              <a:defRPr sz="1400"/>
            </a:lvl1pPr>
          </a:lstStyle>
          <a:p>
            <a:endParaRPr lang="en-US" dirty="0"/>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F8423-1295-4128-9C08-61F5C8343238}" type="datetime4">
              <a:rPr lang="en-US" smtClean="0"/>
              <a:t>March 11, 2026</a:t>
            </a:fld>
            <a:endParaRPr lang="en-US" dirty="0"/>
          </a:p>
        </p:txBody>
      </p:sp>
    </p:spTree>
    <p:extLst>
      <p:ext uri="{BB962C8B-B14F-4D97-AF65-F5344CB8AC3E}">
        <p14:creationId xmlns:p14="http://schemas.microsoft.com/office/powerpoint/2010/main" val="17542371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45792"/>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2" y="2032252"/>
            <a:ext cx="9605131" cy="2986087"/>
          </a:xfrm>
          <a:prstGeom prst="rect">
            <a:avLst/>
          </a:prstGeom>
        </p:spPr>
        <p:txBody>
          <a:bodyPr/>
          <a:lstStyle>
            <a:lvl1pPr marL="114300" indent="0">
              <a:spcBef>
                <a:spcPts val="0"/>
              </a:spcBef>
              <a:spcAft>
                <a:spcPts val="1200"/>
              </a:spcAft>
              <a:buClr>
                <a:schemeClr val="accent6"/>
              </a:buClr>
              <a:buFont typeface="Wingdings" panose="05000000000000000000" pitchFamily="2" charset="2"/>
              <a:buNone/>
              <a:defRPr sz="2400">
                <a:solidFill>
                  <a:schemeClr val="tx1"/>
                </a:solidFill>
                <a:latin typeface="+mn-lt"/>
              </a:defRPr>
            </a:lvl1pPr>
            <a:lvl2pPr marL="338328" indent="0">
              <a:spcBef>
                <a:spcPts val="0"/>
              </a:spcBef>
              <a:spcAft>
                <a:spcPts val="600"/>
              </a:spcAft>
              <a:buFontTx/>
              <a:buNone/>
              <a:defRPr sz="2200">
                <a:latin typeface="+mn-lt"/>
              </a:defRPr>
            </a:lvl2pPr>
            <a:lvl3pPr marL="676656" indent="0">
              <a:spcBef>
                <a:spcPts val="0"/>
              </a:spcBef>
              <a:spcAft>
                <a:spcPts val="600"/>
              </a:spcAft>
              <a:buFontTx/>
              <a:buNone/>
              <a:defRPr sz="2200">
                <a:latin typeface="+mn-lt"/>
              </a:defRPr>
            </a:lvl3pPr>
            <a:lvl4pPr marL="1133856" indent="0">
              <a:spcBef>
                <a:spcPts val="0"/>
              </a:spcBef>
              <a:spcAft>
                <a:spcPts val="600"/>
              </a:spcAft>
              <a:buClr>
                <a:schemeClr val="accent6"/>
              </a:buClr>
              <a:buFontTx/>
              <a:buNone/>
              <a:defRPr sz="2200">
                <a:latin typeface="+mn-lt"/>
              </a:defRPr>
            </a:lvl4pPr>
            <a:lvl5pPr marL="1481328" indent="0">
              <a:spcBef>
                <a:spcPts val="0"/>
              </a:spcBef>
              <a:spcAft>
                <a:spcPts val="600"/>
              </a:spcAft>
              <a:buClr>
                <a:schemeClr val="accent6"/>
              </a:buClr>
              <a:buSzPct val="100000"/>
              <a:buFontTx/>
              <a:buNone/>
              <a:defRPr sz="220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4C82B-53BB-49C0-8529-67F839443334}" type="datetime4">
              <a:rPr lang="en-US" smtClean="0"/>
              <a:t>March 11, 2026</a:t>
            </a:fld>
            <a:endParaRPr lang="en-US" dirty="0"/>
          </a:p>
        </p:txBody>
      </p:sp>
    </p:spTree>
    <p:extLst>
      <p:ext uri="{BB962C8B-B14F-4D97-AF65-F5344CB8AC3E}">
        <p14:creationId xmlns:p14="http://schemas.microsoft.com/office/powerpoint/2010/main" val="3069331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C2B11-23A2-4F73-B2AC-B408BE8D3295}"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C9B1C-B1E1-416E-8C06-3DAB069F8FE9}" type="slidenum">
              <a:rPr lang="en-US" smtClean="0"/>
              <a:t>‹#›</a:t>
            </a:fld>
            <a:endParaRPr lang="en-US"/>
          </a:p>
        </p:txBody>
      </p:sp>
    </p:spTree>
    <p:extLst>
      <p:ext uri="{BB962C8B-B14F-4D97-AF65-F5344CB8AC3E}">
        <p14:creationId xmlns:p14="http://schemas.microsoft.com/office/powerpoint/2010/main" val="3464966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3" y="1046680"/>
            <a:ext cx="10515162"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3" y="1935958"/>
            <a:ext cx="10515162"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8" y="6356355"/>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March 11, 2026</a:t>
            </a:fld>
            <a:endParaRPr lang="en-US" dirty="0"/>
          </a:p>
        </p:txBody>
      </p:sp>
    </p:spTree>
    <p:extLst>
      <p:ext uri="{BB962C8B-B14F-4D97-AF65-F5344CB8AC3E}">
        <p14:creationId xmlns:p14="http://schemas.microsoft.com/office/powerpoint/2010/main" val="259112632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F632F-1191-23B7-F57B-3EF0289AFE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E626F6-18D1-DB3B-6E6A-41AB6B0A8B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52782B-989B-2D90-1843-BB6E16BDE111}"/>
              </a:ext>
            </a:extLst>
          </p:cNvPr>
          <p:cNvSpPr>
            <a:spLocks noGrp="1"/>
          </p:cNvSpPr>
          <p:nvPr>
            <p:ph type="dt" sz="half" idx="10"/>
          </p:nvPr>
        </p:nvSpPr>
        <p:spPr/>
        <p:txBody>
          <a:bodyPr/>
          <a:lstStyle/>
          <a:p>
            <a:fld id="{6769C60E-7CB9-634B-9BAF-C222E3268456}" type="datetimeFigureOut">
              <a:rPr lang="en-US" smtClean="0"/>
              <a:t>3/11/2026</a:t>
            </a:fld>
            <a:endParaRPr lang="en-US"/>
          </a:p>
        </p:txBody>
      </p:sp>
      <p:sp>
        <p:nvSpPr>
          <p:cNvPr id="5" name="Footer Placeholder 4">
            <a:extLst>
              <a:ext uri="{FF2B5EF4-FFF2-40B4-BE49-F238E27FC236}">
                <a16:creationId xmlns:a16="http://schemas.microsoft.com/office/drawing/2014/main" id="{A0CB26E8-43AB-07BB-63F4-323099E73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29C80-2E85-3859-3205-3B182F71E1BA}"/>
              </a:ext>
            </a:extLst>
          </p:cNvPr>
          <p:cNvSpPr>
            <a:spLocks noGrp="1"/>
          </p:cNvSpPr>
          <p:nvPr>
            <p:ph type="sldNum" sz="quarter" idx="12"/>
          </p:nvPr>
        </p:nvSpPr>
        <p:spPr/>
        <p:txBody>
          <a:bodyPr/>
          <a:lstStyle/>
          <a:p>
            <a:fld id="{B86FE2C5-A25F-9841-9A1D-F218AD645F18}" type="slidenum">
              <a:rPr lang="en-US" smtClean="0"/>
              <a:t>‹#›</a:t>
            </a:fld>
            <a:endParaRPr lang="en-US"/>
          </a:p>
        </p:txBody>
      </p:sp>
    </p:spTree>
    <p:extLst>
      <p:ext uri="{BB962C8B-B14F-4D97-AF65-F5344CB8AC3E}">
        <p14:creationId xmlns:p14="http://schemas.microsoft.com/office/powerpoint/2010/main" val="8504552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D51F1A"/>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2000" b="0" i="0">
                <a:solidFill>
                  <a:srgbClr val="212121"/>
                </a:solidFill>
                <a:latin typeface="Arial"/>
                <a:cs typeface="Aria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52015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65227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C2B11-23A2-4F73-B2AC-B408BE8D3295}" type="datetimeFigureOut">
              <a:rPr lang="en-US" smtClean="0"/>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EC9B1C-B1E1-416E-8C06-3DAB069F8FE9}" type="slidenum">
              <a:rPr lang="en-US" smtClean="0"/>
              <a:t>‹#›</a:t>
            </a:fld>
            <a:endParaRPr lang="en-US"/>
          </a:p>
        </p:txBody>
      </p:sp>
    </p:spTree>
    <p:extLst>
      <p:ext uri="{BB962C8B-B14F-4D97-AF65-F5344CB8AC3E}">
        <p14:creationId xmlns:p14="http://schemas.microsoft.com/office/powerpoint/2010/main" val="337714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C2B11-23A2-4F73-B2AC-B408BE8D3295}" type="datetimeFigureOut">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EC9B1C-B1E1-416E-8C06-3DAB069F8FE9}" type="slidenum">
              <a:rPr lang="en-US" smtClean="0"/>
              <a:t>‹#›</a:t>
            </a:fld>
            <a:endParaRPr lang="en-US"/>
          </a:p>
        </p:txBody>
      </p:sp>
    </p:spTree>
    <p:extLst>
      <p:ext uri="{BB962C8B-B14F-4D97-AF65-F5344CB8AC3E}">
        <p14:creationId xmlns:p14="http://schemas.microsoft.com/office/powerpoint/2010/main" val="2723805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C2B11-23A2-4F73-B2AC-B408BE8D3295}" type="datetimeFigureOut">
              <a:rPr lang="en-US" smtClean="0"/>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EC9B1C-B1E1-416E-8C06-3DAB069F8FE9}" type="slidenum">
              <a:rPr lang="en-US" smtClean="0"/>
              <a:t>‹#›</a:t>
            </a:fld>
            <a:endParaRPr lang="en-US"/>
          </a:p>
        </p:txBody>
      </p:sp>
    </p:spTree>
    <p:extLst>
      <p:ext uri="{BB962C8B-B14F-4D97-AF65-F5344CB8AC3E}">
        <p14:creationId xmlns:p14="http://schemas.microsoft.com/office/powerpoint/2010/main" val="3424388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1C2B11-23A2-4F73-B2AC-B408BE8D3295}"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C9B1C-B1E1-416E-8C06-3DAB069F8FE9}" type="slidenum">
              <a:rPr lang="en-US" smtClean="0"/>
              <a:t>‹#›</a:t>
            </a:fld>
            <a:endParaRPr lang="en-US"/>
          </a:p>
        </p:txBody>
      </p:sp>
    </p:spTree>
    <p:extLst>
      <p:ext uri="{BB962C8B-B14F-4D97-AF65-F5344CB8AC3E}">
        <p14:creationId xmlns:p14="http://schemas.microsoft.com/office/powerpoint/2010/main" val="34223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1C2B11-23A2-4F73-B2AC-B408BE8D3295}"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C9B1C-B1E1-416E-8C06-3DAB069F8FE9}" type="slidenum">
              <a:rPr lang="en-US" smtClean="0"/>
              <a:t>‹#›</a:t>
            </a:fld>
            <a:endParaRPr lang="en-US"/>
          </a:p>
        </p:txBody>
      </p:sp>
    </p:spTree>
    <p:extLst>
      <p:ext uri="{BB962C8B-B14F-4D97-AF65-F5344CB8AC3E}">
        <p14:creationId xmlns:p14="http://schemas.microsoft.com/office/powerpoint/2010/main" val="221321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C2B11-23A2-4F73-B2AC-B408BE8D3295}" type="datetimeFigureOut">
              <a:rPr lang="en-US" smtClean="0"/>
              <a:t>3/11/2026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C9B1C-B1E1-416E-8C06-3DAB069F8FE9}" type="slidenum">
              <a:rPr lang="en-US" smtClean="0"/>
              <a:t>‹#›</a:t>
            </a:fld>
            <a:endParaRPr lang="en-US"/>
          </a:p>
        </p:txBody>
      </p:sp>
    </p:spTree>
    <p:extLst>
      <p:ext uri="{BB962C8B-B14F-4D97-AF65-F5344CB8AC3E}">
        <p14:creationId xmlns:p14="http://schemas.microsoft.com/office/powerpoint/2010/main" val="25134329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89638890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2F5846-916A-BB30-F495-57089A9BDD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553107-31F2-1709-C731-D4FFC57A23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D7464-B7D0-38F4-29B0-93203F89EC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9C60E-7CB9-634B-9BAF-C222E3268456}" type="datetimeFigureOut">
              <a:rPr lang="en-US" smtClean="0"/>
              <a:t>3/11/2026</a:t>
            </a:fld>
            <a:endParaRPr lang="en-US"/>
          </a:p>
        </p:txBody>
      </p:sp>
      <p:sp>
        <p:nvSpPr>
          <p:cNvPr id="5" name="Footer Placeholder 4">
            <a:extLst>
              <a:ext uri="{FF2B5EF4-FFF2-40B4-BE49-F238E27FC236}">
                <a16:creationId xmlns:a16="http://schemas.microsoft.com/office/drawing/2014/main" id="{03D56B0D-1FF4-9AC1-A902-F62FC82B3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DFF54F-4B86-E23E-3C4F-524EA1100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FE2C5-A25F-9841-9A1D-F218AD645F18}" type="slidenum">
              <a:rPr lang="en-US" smtClean="0"/>
              <a:t>‹#›</a:t>
            </a:fld>
            <a:endParaRPr lang="en-US"/>
          </a:p>
        </p:txBody>
      </p:sp>
    </p:spTree>
    <p:extLst>
      <p:ext uri="{BB962C8B-B14F-4D97-AF65-F5344CB8AC3E}">
        <p14:creationId xmlns:p14="http://schemas.microsoft.com/office/powerpoint/2010/main" val="250266503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0"/>
            <a:ext cx="12188952" cy="728472"/>
          </a:xfrm>
          <a:prstGeom prst="rect">
            <a:avLst/>
          </a:prstGeom>
        </p:spPr>
      </p:pic>
      <p:sp>
        <p:nvSpPr>
          <p:cNvPr id="17" name="bg object 17"/>
          <p:cNvSpPr/>
          <p:nvPr/>
        </p:nvSpPr>
        <p:spPr>
          <a:xfrm>
            <a:off x="11612880" y="220979"/>
            <a:ext cx="307975" cy="307975"/>
          </a:xfrm>
          <a:custGeom>
            <a:avLst/>
            <a:gdLst/>
            <a:ahLst/>
            <a:cxnLst/>
            <a:rect l="l" t="t" r="r" b="b"/>
            <a:pathLst>
              <a:path w="307975" h="307975">
                <a:moveTo>
                  <a:pt x="153924" y="0"/>
                </a:moveTo>
                <a:lnTo>
                  <a:pt x="105290" y="7851"/>
                </a:lnTo>
                <a:lnTo>
                  <a:pt x="63038" y="29711"/>
                </a:lnTo>
                <a:lnTo>
                  <a:pt x="29711" y="63038"/>
                </a:lnTo>
                <a:lnTo>
                  <a:pt x="7851" y="105290"/>
                </a:lnTo>
                <a:lnTo>
                  <a:pt x="0" y="153924"/>
                </a:lnTo>
                <a:lnTo>
                  <a:pt x="7851" y="202557"/>
                </a:lnTo>
                <a:lnTo>
                  <a:pt x="29711" y="244809"/>
                </a:lnTo>
                <a:lnTo>
                  <a:pt x="63038" y="278136"/>
                </a:lnTo>
                <a:lnTo>
                  <a:pt x="105290" y="299996"/>
                </a:lnTo>
                <a:lnTo>
                  <a:pt x="153924" y="307848"/>
                </a:lnTo>
                <a:lnTo>
                  <a:pt x="202557" y="299996"/>
                </a:lnTo>
                <a:lnTo>
                  <a:pt x="244809" y="278136"/>
                </a:lnTo>
                <a:lnTo>
                  <a:pt x="278136" y="244809"/>
                </a:lnTo>
                <a:lnTo>
                  <a:pt x="299996" y="202557"/>
                </a:lnTo>
                <a:lnTo>
                  <a:pt x="307848" y="153924"/>
                </a:lnTo>
                <a:lnTo>
                  <a:pt x="299996" y="105290"/>
                </a:lnTo>
                <a:lnTo>
                  <a:pt x="278136" y="63038"/>
                </a:lnTo>
                <a:lnTo>
                  <a:pt x="244809" y="29711"/>
                </a:lnTo>
                <a:lnTo>
                  <a:pt x="202557" y="7851"/>
                </a:lnTo>
                <a:lnTo>
                  <a:pt x="153924" y="0"/>
                </a:lnTo>
                <a:close/>
              </a:path>
            </a:pathLst>
          </a:custGeom>
          <a:solidFill>
            <a:srgbClr val="D51F1A"/>
          </a:solidFill>
        </p:spPr>
        <p:txBody>
          <a:bodyPr wrap="square" lIns="0" tIns="0" rIns="0" bIns="0" rtlCol="0"/>
          <a:lstStyle/>
          <a:p>
            <a:endParaRPr/>
          </a:p>
        </p:txBody>
      </p:sp>
      <p:sp>
        <p:nvSpPr>
          <p:cNvPr id="2" name="Holder 2"/>
          <p:cNvSpPr>
            <a:spLocks noGrp="1"/>
          </p:cNvSpPr>
          <p:nvPr>
            <p:ph type="title"/>
          </p:nvPr>
        </p:nvSpPr>
        <p:spPr>
          <a:xfrm>
            <a:off x="276555" y="891286"/>
            <a:ext cx="10789742" cy="845947"/>
          </a:xfrm>
          <a:prstGeom prst="rect">
            <a:avLst/>
          </a:prstGeom>
        </p:spPr>
        <p:txBody>
          <a:bodyPr wrap="square" lIns="0" tIns="0" rIns="0" bIns="0">
            <a:spAutoFit/>
          </a:bodyPr>
          <a:lstStyle>
            <a:lvl1pPr>
              <a:defRPr sz="3200" b="0" i="0">
                <a:solidFill>
                  <a:srgbClr val="D51F1A"/>
                </a:solidFill>
                <a:latin typeface="Arial"/>
                <a:cs typeface="Arial"/>
              </a:defRPr>
            </a:lvl1pPr>
          </a:lstStyle>
          <a:p>
            <a:endParaRPr/>
          </a:p>
        </p:txBody>
      </p:sp>
      <p:sp>
        <p:nvSpPr>
          <p:cNvPr id="3" name="Holder 3"/>
          <p:cNvSpPr>
            <a:spLocks noGrp="1"/>
          </p:cNvSpPr>
          <p:nvPr>
            <p:ph type="body" idx="1"/>
          </p:nvPr>
        </p:nvSpPr>
        <p:spPr>
          <a:xfrm>
            <a:off x="624027" y="1695145"/>
            <a:ext cx="10374630" cy="3684904"/>
          </a:xfrm>
          <a:prstGeom prst="rect">
            <a:avLst/>
          </a:prstGeom>
        </p:spPr>
        <p:txBody>
          <a:bodyPr wrap="square" lIns="0" tIns="0" rIns="0" bIns="0">
            <a:spAutoFit/>
          </a:bodyPr>
          <a:lstStyle>
            <a:lvl1pPr>
              <a:defRPr sz="2000" b="0" i="0">
                <a:solidFill>
                  <a:srgbClr val="21212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3/11/2026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31184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136035"/>
            <a:ext cx="10797792" cy="648915"/>
          </a:xfrm>
          <a:prstGeom prst="rect">
            <a:avLst/>
          </a:prstGeom>
        </p:spPr>
        <p:txBody>
          <a:bodyPr vert="horz" lIns="91440" tIns="45720" rIns="91440" bIns="45720" rtlCol="0" anchor="t">
            <a:normAutofit/>
          </a:bodyPr>
          <a:lstStyle/>
          <a:p>
            <a:r>
              <a:rPr lang="en-US" dirty="0"/>
              <a:t>Click to edit Master title style</a:t>
            </a:r>
          </a:p>
        </p:txBody>
      </p:sp>
      <p:sp>
        <p:nvSpPr>
          <p:cNvPr id="7" name="Top bar"/>
          <p:cNvSpPr/>
          <p:nvPr/>
        </p:nvSpPr>
        <p:spPr>
          <a:xfrm>
            <a:off x="1" y="1"/>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Slide Number Circle">
            <a:extLst>
              <a:ext uri="{FF2B5EF4-FFF2-40B4-BE49-F238E27FC236}">
                <a16:creationId xmlns:a16="http://schemas.microsoft.com/office/drawing/2014/main" id="{DC63F7F3-9642-BA4D-83B9-EB92AB17B872}"/>
              </a:ext>
            </a:extLst>
          </p:cNvPr>
          <p:cNvSpPr/>
          <p:nvPr userDrawn="1"/>
        </p:nvSpPr>
        <p:spPr>
          <a:xfrm>
            <a:off x="11616593" y="220765"/>
            <a:ext cx="307776"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Slide Number">
            <a:extLst>
              <a:ext uri="{FF2B5EF4-FFF2-40B4-BE49-F238E27FC236}">
                <a16:creationId xmlns:a16="http://schemas.microsoft.com/office/drawing/2014/main" id="{7B8C0E48-51A4-0042-B570-D9B72B6AACAE}"/>
              </a:ext>
            </a:extLst>
          </p:cNvPr>
          <p:cNvSpPr txBox="1"/>
          <p:nvPr userDrawn="1"/>
        </p:nvSpPr>
        <p:spPr>
          <a:xfrm>
            <a:off x="11568525" y="247655"/>
            <a:ext cx="403913" cy="253916"/>
          </a:xfrm>
          <a:prstGeom prst="rect">
            <a:avLst/>
          </a:prstGeom>
          <a:noFill/>
        </p:spPr>
        <p:txBody>
          <a:bodyPr wrap="square" rtlCol="0">
            <a:spAutoFit/>
          </a:bodyPr>
          <a:lstStyle/>
          <a:p>
            <a:pPr algn="ctr"/>
            <a:fld id="{A565D13D-210D-7741-99FD-FE938200C5BF}" type="slidenum">
              <a:rPr lang="en-US" sz="1050" b="1" smtClean="0">
                <a:solidFill>
                  <a:schemeClr val="bg1"/>
                </a:solidFill>
              </a:rPr>
              <a:t>‹#›</a:t>
            </a:fld>
            <a:endParaRPr lang="en-US" sz="1050" b="1" dirty="0">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7F011-C873-4C3E-B563-159F3DEE9B17}" type="datetime4">
              <a:rPr lang="en-US" smtClean="0"/>
              <a:t>March 11, 2026</a:t>
            </a:fld>
            <a:endParaRPr lang="en-US" dirty="0"/>
          </a:p>
        </p:txBody>
      </p:sp>
      <p:pic>
        <p:nvPicPr>
          <p:cNvPr id="3" name="Picture 2" descr="Graphical user interface&#10;&#10;Description automatically generated with medium confidence">
            <a:extLst>
              <a:ext uri="{FF2B5EF4-FFF2-40B4-BE49-F238E27FC236}">
                <a16:creationId xmlns:a16="http://schemas.microsoft.com/office/drawing/2014/main" id="{4605063C-3227-4F51-A3BF-A1BEBBD95181}"/>
              </a:ext>
            </a:extLst>
          </p:cNvPr>
          <p:cNvPicPr>
            <a:picLocks noChangeAspect="1"/>
          </p:cNvPicPr>
          <p:nvPr userDrawn="1"/>
        </p:nvPicPr>
        <p:blipFill>
          <a:blip r:embed="rId13"/>
          <a:stretch>
            <a:fillRect/>
          </a:stretch>
        </p:blipFill>
        <p:spPr>
          <a:xfrm>
            <a:off x="9579654" y="5713237"/>
            <a:ext cx="2190827" cy="897108"/>
          </a:xfrm>
          <a:prstGeom prst="rect">
            <a:avLst/>
          </a:prstGeom>
        </p:spPr>
      </p:pic>
    </p:spTree>
    <p:extLst>
      <p:ext uri="{BB962C8B-B14F-4D97-AF65-F5344CB8AC3E}">
        <p14:creationId xmlns:p14="http://schemas.microsoft.com/office/powerpoint/2010/main" val="22575866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slow">
    <p:fade/>
  </p:transition>
  <p:hf sldNum="0" hdr="0"/>
  <p:txStyles>
    <p:titleStyle>
      <a:lvl1pPr algn="l" defTabSz="1218895" rtl="0" eaLnBrk="1" latinLnBrk="0" hangingPunct="1">
        <a:spcBef>
          <a:spcPct val="0"/>
        </a:spcBef>
        <a:buNone/>
        <a:defRPr sz="3466" kern="1200">
          <a:solidFill>
            <a:schemeClr val="accent6"/>
          </a:solidFill>
          <a:latin typeface="+mj-lt"/>
          <a:ea typeface="+mj-ea"/>
          <a:cs typeface="Arial" pitchFamily="34" charset="0"/>
        </a:defRPr>
      </a:lvl1pPr>
    </p:titleStyle>
    <p:body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9.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2.xml"/><Relationship Id="rId5" Type="http://schemas.openxmlformats.org/officeDocument/2006/relationships/image" Target="../media/image24.jpe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hyperlink" Target="http://www.stdccn.org/" TargetMode="External"/><Relationship Id="rId2" Type="http://schemas.openxmlformats.org/officeDocument/2006/relationships/image" Target="../media/image29.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hyperlink" Target="https://nccc/ucsf.edu" TargetMode="External"/><Relationship Id="rId2" Type="http://schemas.openxmlformats.org/officeDocument/2006/relationships/hyperlink" Target="https://aidsetc.org/" TargetMode="External"/><Relationship Id="rId1" Type="http://schemas.openxmlformats.org/officeDocument/2006/relationships/slideLayout" Target="../slideLayouts/slideLayout40.xml"/><Relationship Id="rId4" Type="http://schemas.openxmlformats.org/officeDocument/2006/relationships/hyperlink" Target="http://www.hiv.uw.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Management of Syphilis in Pregnancy</a:t>
            </a:r>
          </a:p>
        </p:txBody>
      </p:sp>
      <p:sp>
        <p:nvSpPr>
          <p:cNvPr id="3" name="Text Placeholder 2">
            <a:extLst>
              <a:ext uri="{FF2B5EF4-FFF2-40B4-BE49-F238E27FC236}">
                <a16:creationId xmlns:a16="http://schemas.microsoft.com/office/drawing/2014/main" id="{767030D7-850E-C0B6-0B51-51D302208E73}"/>
              </a:ext>
            </a:extLst>
          </p:cNvPr>
          <p:cNvSpPr>
            <a:spLocks noGrp="1"/>
          </p:cNvSpPr>
          <p:nvPr>
            <p:ph type="body" idx="1"/>
          </p:nvPr>
        </p:nvSpPr>
        <p:spPr/>
        <p:txBody>
          <a:bodyPr/>
          <a:lstStyle/>
          <a:p>
            <a:r>
              <a:rPr lang="en-US" dirty="0"/>
              <a:t>Hilary Reno MD, PhD, FIDSA</a:t>
            </a:r>
          </a:p>
          <a:p>
            <a:r>
              <a:rPr lang="en-US" dirty="0"/>
              <a:t>Professor, Washington University</a:t>
            </a:r>
          </a:p>
          <a:p>
            <a:r>
              <a:rPr lang="en-US" dirty="0"/>
              <a:t>St. Louis STI/ HIV Prevention Training</a:t>
            </a:r>
          </a:p>
        </p:txBody>
      </p:sp>
    </p:spTree>
    <p:extLst>
      <p:ext uri="{BB962C8B-B14F-4D97-AF65-F5344CB8AC3E}">
        <p14:creationId xmlns:p14="http://schemas.microsoft.com/office/powerpoint/2010/main" val="2401875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27" y="249687"/>
            <a:ext cx="3667188" cy="1325563"/>
          </a:xfrm>
        </p:spPr>
        <p:txBody>
          <a:bodyPr>
            <a:normAutofit/>
          </a:bodyPr>
          <a:lstStyle/>
          <a:p>
            <a:r>
              <a:rPr lang="en-US" altLang="en-US" dirty="0">
                <a:solidFill>
                  <a:schemeClr val="accent1">
                    <a:lumMod val="75000"/>
                  </a:schemeClr>
                </a:solidFill>
              </a:rPr>
              <a:t>Natural History of Syphilis</a:t>
            </a:r>
            <a:endParaRPr lang="en-US" dirty="0">
              <a:solidFill>
                <a:schemeClr val="accent1">
                  <a:lumMod val="75000"/>
                </a:schemeClr>
              </a:solidFill>
            </a:endParaRPr>
          </a:p>
        </p:txBody>
      </p:sp>
      <p:pic>
        <p:nvPicPr>
          <p:cNvPr id="6" name="Picture 5"/>
          <p:cNvPicPr>
            <a:picLocks noChangeAspect="1"/>
          </p:cNvPicPr>
          <p:nvPr/>
        </p:nvPicPr>
        <p:blipFill>
          <a:blip r:embed="rId3"/>
          <a:stretch>
            <a:fillRect/>
          </a:stretch>
        </p:blipFill>
        <p:spPr>
          <a:xfrm>
            <a:off x="4576099" y="-8544"/>
            <a:ext cx="7615901" cy="6866544"/>
          </a:xfrm>
          <a:prstGeom prst="rect">
            <a:avLst/>
          </a:prstGeom>
        </p:spPr>
      </p:pic>
      <p:sp>
        <p:nvSpPr>
          <p:cNvPr id="7" name="Rectangle 2"/>
          <p:cNvSpPr txBox="1">
            <a:spLocks noChangeArrowheads="1"/>
          </p:cNvSpPr>
          <p:nvPr/>
        </p:nvSpPr>
        <p:spPr bwMode="auto">
          <a:xfrm>
            <a:off x="4679928" y="6291609"/>
            <a:ext cx="3505200" cy="7761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607"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FFFFFF"/>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9pPr>
          </a:lstStyle>
          <a:p>
            <a:pPr algn="l">
              <a:tabLst>
                <a:tab pos="723900" algn="l"/>
                <a:tab pos="1447800" algn="l"/>
                <a:tab pos="2171700" algn="l"/>
                <a:tab pos="2895600" algn="l"/>
                <a:tab pos="3619500" algn="l"/>
                <a:tab pos="4343400" algn="l"/>
                <a:tab pos="5067300" algn="l"/>
                <a:tab pos="5791200" algn="l"/>
                <a:tab pos="6515100" algn="l"/>
              </a:tabLst>
            </a:pPr>
            <a:r>
              <a:rPr lang="en-US" altLang="en-US" sz="1400" dirty="0">
                <a:solidFill>
                  <a:schemeClr val="tx1"/>
                </a:solidFill>
                <a:cs typeface="Arial Unicode MS" pitchFamily="32" charset="0"/>
              </a:rPr>
              <a:t>N Engl J Med 2020;382:845-854.</a:t>
            </a:r>
          </a:p>
        </p:txBody>
      </p:sp>
      <p:sp>
        <p:nvSpPr>
          <p:cNvPr id="4" name="TextBox 3">
            <a:extLst>
              <a:ext uri="{FF2B5EF4-FFF2-40B4-BE49-F238E27FC236}">
                <a16:creationId xmlns:a16="http://schemas.microsoft.com/office/drawing/2014/main" id="{F98C19B7-4A53-64C9-33CE-DD3D56C924FD}"/>
              </a:ext>
            </a:extLst>
          </p:cNvPr>
          <p:cNvSpPr txBox="1"/>
          <p:nvPr/>
        </p:nvSpPr>
        <p:spPr>
          <a:xfrm>
            <a:off x="115765" y="1603986"/>
            <a:ext cx="4286440" cy="5078313"/>
          </a:xfrm>
          <a:prstGeom prst="rect">
            <a:avLst/>
          </a:prstGeom>
          <a:noFill/>
          <a:ln>
            <a:solidFill>
              <a:schemeClr val="tx1"/>
            </a:solidFill>
          </a:ln>
        </p:spPr>
        <p:txBody>
          <a:bodyPr wrap="square" lIns="91440" tIns="45720" rIns="91440" bIns="45720" anchor="t">
            <a:spAutoFit/>
          </a:bodyPr>
          <a:lstStyle/>
          <a:p>
            <a:r>
              <a:rPr lang="en-US" altLang="en-US" b="1" dirty="0"/>
              <a:t>Sexual transmission </a:t>
            </a:r>
            <a:r>
              <a:rPr lang="en-US" altLang="en-US" dirty="0"/>
              <a:t>(only occurs in early stages)</a:t>
            </a:r>
          </a:p>
          <a:p>
            <a:pPr marL="285750" indent="-285750">
              <a:buFont typeface="Arial" panose="020B0604020202020204" pitchFamily="34" charset="0"/>
              <a:buChar char="•"/>
            </a:pPr>
            <a:r>
              <a:rPr lang="en-US" altLang="en-US" sz="1600" dirty="0"/>
              <a:t>Risk of infection after 1 exposure: 40%</a:t>
            </a:r>
            <a:endParaRPr lang="en-US" altLang="en-US" sz="1600" dirty="0">
              <a:cs typeface="Arial"/>
            </a:endParaRPr>
          </a:p>
          <a:p>
            <a:pPr marL="285750" indent="-285750">
              <a:buFont typeface="Arial" panose="020B0604020202020204" pitchFamily="34" charset="0"/>
              <a:buChar char="•"/>
            </a:pPr>
            <a:r>
              <a:rPr lang="en-US" altLang="en-US" sz="1600" dirty="0"/>
              <a:t>Index patient is most contagious during 1</a:t>
            </a:r>
            <a:r>
              <a:rPr lang="en-US" altLang="en-US" sz="1600" baseline="30000" dirty="0"/>
              <a:t>o</a:t>
            </a:r>
            <a:r>
              <a:rPr lang="en-US" altLang="en-US" sz="1600" dirty="0"/>
              <a:t> and 2</a:t>
            </a:r>
            <a:r>
              <a:rPr lang="en-US" altLang="en-US" sz="1600" baseline="30000" dirty="0"/>
              <a:t>o</a:t>
            </a:r>
            <a:r>
              <a:rPr lang="en-US" altLang="en-US" sz="1600" dirty="0"/>
              <a:t> stage, less so in early latent stage</a:t>
            </a:r>
            <a:endParaRPr lang="en-US" altLang="en-US" sz="1600" dirty="0">
              <a:cs typeface="Arial"/>
            </a:endParaRPr>
          </a:p>
          <a:p>
            <a:endParaRPr lang="en-US" altLang="en-US" sz="1600" b="1" dirty="0">
              <a:cs typeface="Arial"/>
            </a:endParaRPr>
          </a:p>
          <a:p>
            <a:r>
              <a:rPr lang="en-US" altLang="en-US" b="1" dirty="0"/>
              <a:t>Vertical transmission </a:t>
            </a:r>
            <a:r>
              <a:rPr lang="en-US" altLang="en-US" dirty="0"/>
              <a:t>(may occur during any stage)  </a:t>
            </a:r>
          </a:p>
          <a:p>
            <a:pPr marL="285750" indent="-285750">
              <a:buFont typeface="Arial" panose="020B0604020202020204" pitchFamily="34" charset="0"/>
              <a:buChar char="•"/>
            </a:pPr>
            <a:r>
              <a:rPr lang="en-US" altLang="en-US" dirty="0"/>
              <a:t>~80% transmission in the early stages</a:t>
            </a:r>
          </a:p>
          <a:p>
            <a:pPr marL="285750" indent="-285750">
              <a:buFont typeface="Arial" panose="020B0604020202020204" pitchFamily="34" charset="0"/>
              <a:buChar char="•"/>
            </a:pPr>
            <a:r>
              <a:rPr lang="en-US" altLang="en-US" dirty="0"/>
              <a:t>~10% transmission in the late stages</a:t>
            </a:r>
          </a:p>
          <a:p>
            <a:endParaRPr lang="en-US" altLang="en-US" dirty="0"/>
          </a:p>
          <a:p>
            <a:r>
              <a:rPr lang="en-US" altLang="en-US" dirty="0"/>
              <a:t>Rarely, transmission may occur through </a:t>
            </a:r>
            <a:r>
              <a:rPr lang="en-US" altLang="en-US" b="1" dirty="0"/>
              <a:t>blood transfusions </a:t>
            </a:r>
            <a:r>
              <a:rPr lang="en-US" altLang="en-US" dirty="0"/>
              <a:t>and </a:t>
            </a:r>
            <a:r>
              <a:rPr lang="en-US" altLang="en-US" b="1" dirty="0"/>
              <a:t>organ transplantations</a:t>
            </a:r>
          </a:p>
          <a:p>
            <a:endParaRPr lang="en-US" altLang="en-US" b="1" dirty="0">
              <a:cs typeface="Calibri" panose="020F0502020204030204"/>
            </a:endParaRPr>
          </a:p>
          <a:p>
            <a:r>
              <a:rPr lang="en-US" altLang="en-US" b="1" dirty="0">
                <a:cs typeface="Calibri" panose="020F0502020204030204"/>
              </a:rPr>
              <a:t>Patients who are reinfected may not manifest any signs or symptoms</a:t>
            </a:r>
          </a:p>
        </p:txBody>
      </p:sp>
      <p:sp>
        <p:nvSpPr>
          <p:cNvPr id="3" name="Rectangle 2"/>
          <p:cNvSpPr/>
          <p:nvPr/>
        </p:nvSpPr>
        <p:spPr>
          <a:xfrm>
            <a:off x="6799811" y="332509"/>
            <a:ext cx="3624349" cy="5818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125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Pregnancy &amp; Syphilis</a:t>
            </a:r>
          </a:p>
        </p:txBody>
      </p:sp>
      <p:sp>
        <p:nvSpPr>
          <p:cNvPr id="3" name="Content Placeholder 2"/>
          <p:cNvSpPr>
            <a:spLocks noGrp="1"/>
          </p:cNvSpPr>
          <p:nvPr>
            <p:ph type="body" idx="1"/>
          </p:nvPr>
        </p:nvSpPr>
        <p:spPr/>
        <p:txBody>
          <a:bodyPr>
            <a:normAutofit fontScale="25000" lnSpcReduction="20000"/>
          </a:bodyPr>
          <a:lstStyle/>
          <a:p>
            <a:r>
              <a:rPr lang="en-US" dirty="0"/>
              <a:t>Pregnant patients transmit infection to the fetus through (1) hematogenous infection of the placenta followed by seeding of the amniotic fluid or (2) intrapartum after contact with lesions</a:t>
            </a:r>
          </a:p>
          <a:p>
            <a:r>
              <a:rPr lang="en-US" dirty="0"/>
              <a:t>Early syphilis is associated with spontaneous abortion; risk of fetal death increased 32X if infection is untreated in the mother</a:t>
            </a:r>
          </a:p>
          <a:p>
            <a:r>
              <a:rPr lang="en-US" b="1" dirty="0"/>
              <a:t>Outcomes of Untreated Pregnant Patients</a:t>
            </a:r>
            <a:r>
              <a:rPr lang="en-US" dirty="0"/>
              <a:t>: </a:t>
            </a:r>
          </a:p>
          <a:p>
            <a:pPr lvl="1"/>
            <a:r>
              <a:rPr lang="en-US" dirty="0"/>
              <a:t>Intrauterine growth restriction</a:t>
            </a:r>
          </a:p>
          <a:p>
            <a:pPr lvl="1"/>
            <a:r>
              <a:rPr lang="en-US" dirty="0"/>
              <a:t>Stillbirth (4%)</a:t>
            </a:r>
          </a:p>
          <a:p>
            <a:pPr lvl="1"/>
            <a:r>
              <a:rPr lang="en-US" dirty="0"/>
              <a:t>Preterm birth</a:t>
            </a:r>
          </a:p>
          <a:p>
            <a:pPr lvl="1"/>
            <a:r>
              <a:rPr lang="en-US" dirty="0"/>
              <a:t>Congenital infection and anomalies</a:t>
            </a:r>
          </a:p>
          <a:p>
            <a:pPr lvl="1"/>
            <a:r>
              <a:rPr lang="en-US" dirty="0"/>
              <a:t>Neonatal death</a:t>
            </a:r>
          </a:p>
          <a:p>
            <a:endParaRPr lang="en-US" dirty="0"/>
          </a:p>
          <a:p>
            <a:endParaRPr lang="en-US" dirty="0"/>
          </a:p>
        </p:txBody>
      </p:sp>
    </p:spTree>
    <p:extLst>
      <p:ext uri="{BB962C8B-B14F-4D97-AF65-F5344CB8AC3E}">
        <p14:creationId xmlns:p14="http://schemas.microsoft.com/office/powerpoint/2010/main" val="2226500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C1CE1C-D449-24EA-E259-624BC8429EFF}"/>
              </a:ext>
            </a:extLst>
          </p:cNvPr>
          <p:cNvSpPr>
            <a:spLocks noGrp="1"/>
          </p:cNvSpPr>
          <p:nvPr>
            <p:ph type="title"/>
          </p:nvPr>
        </p:nvSpPr>
        <p:spPr/>
        <p:txBody>
          <a:bodyPr/>
          <a:lstStyle/>
          <a:p>
            <a:r>
              <a:rPr lang="en-US" dirty="0"/>
              <a:t>Questions to Ask all (pregnant) Patients</a:t>
            </a:r>
          </a:p>
        </p:txBody>
      </p:sp>
      <p:sp>
        <p:nvSpPr>
          <p:cNvPr id="8" name="Content Placeholder 7">
            <a:extLst>
              <a:ext uri="{FF2B5EF4-FFF2-40B4-BE49-F238E27FC236}">
                <a16:creationId xmlns:a16="http://schemas.microsoft.com/office/drawing/2014/main" id="{FD67A3E1-5089-C6D9-BF23-E8DB5DA38DE0}"/>
              </a:ext>
            </a:extLst>
          </p:cNvPr>
          <p:cNvSpPr>
            <a:spLocks noGrp="1"/>
          </p:cNvSpPr>
          <p:nvPr>
            <p:ph type="body" idx="1"/>
          </p:nvPr>
        </p:nvSpPr>
        <p:spPr>
          <a:xfrm>
            <a:off x="838200" y="1516706"/>
            <a:ext cx="10515600" cy="4351338"/>
          </a:xfrm>
        </p:spPr>
        <p:txBody>
          <a:bodyPr lIns="0" tIns="0" rIns="0" bIns="0" anchor="t"/>
          <a:lstStyle/>
          <a:p>
            <a:r>
              <a:rPr lang="en-US" b="1" dirty="0"/>
              <a:t>Neurosyphilis</a:t>
            </a:r>
            <a:r>
              <a:rPr lang="en-US" dirty="0"/>
              <a:t>	</a:t>
            </a:r>
          </a:p>
          <a:p>
            <a:pPr marL="1066165" lvl="1"/>
            <a:r>
              <a:rPr lang="en-US" sz="2000" dirty="0">
                <a:cs typeface="Arial"/>
              </a:rPr>
              <a:t>Have you experienced recent/different headaches? Weakness? New seizures?</a:t>
            </a:r>
          </a:p>
          <a:p>
            <a:pPr marL="1066165" lvl="1"/>
            <a:r>
              <a:rPr lang="en-US" sz="2000" dirty="0">
                <a:cs typeface="Arial"/>
              </a:rPr>
              <a:t>Have you experienced difficulties with gait? Memory?</a:t>
            </a:r>
          </a:p>
          <a:p>
            <a:pPr marL="1066165" lvl="1"/>
            <a:r>
              <a:rPr lang="en-US" sz="2000" dirty="0">
                <a:cs typeface="Arial"/>
              </a:rPr>
              <a:t>Do you feel (or were you told) that your personality has changed?</a:t>
            </a:r>
          </a:p>
          <a:p>
            <a:r>
              <a:rPr lang="en-US" b="1" dirty="0"/>
              <a:t>Ocular Syphilis</a:t>
            </a:r>
          </a:p>
          <a:p>
            <a:pPr marL="1066165" lvl="1"/>
            <a:r>
              <a:rPr lang="en-US" sz="2400" dirty="0">
                <a:cs typeface="Arial"/>
              </a:rPr>
              <a:t>Have you experienced recent blurry/loss of vision? Pain or redness in the eyes? Do you see floaters or flashing lights?</a:t>
            </a:r>
          </a:p>
          <a:p>
            <a:r>
              <a:rPr lang="en-US" b="1" dirty="0" err="1"/>
              <a:t>Otic</a:t>
            </a:r>
            <a:r>
              <a:rPr lang="en-US" b="1" dirty="0"/>
              <a:t> Syphilis</a:t>
            </a:r>
          </a:p>
          <a:p>
            <a:pPr marL="1066165" lvl="1"/>
            <a:r>
              <a:rPr lang="en-US" sz="2400" dirty="0">
                <a:cs typeface="Arial"/>
              </a:rPr>
              <a:t>Have you experience new onset hearing loss? Tinnitus? Vertigo?</a:t>
            </a:r>
          </a:p>
          <a:p>
            <a:pPr marL="1066165" lvl="1"/>
            <a:endParaRPr lang="en-US" sz="2400" dirty="0"/>
          </a:p>
        </p:txBody>
      </p:sp>
      <p:sp>
        <p:nvSpPr>
          <p:cNvPr id="9" name="TextBox 8">
            <a:extLst>
              <a:ext uri="{FF2B5EF4-FFF2-40B4-BE49-F238E27FC236}">
                <a16:creationId xmlns:a16="http://schemas.microsoft.com/office/drawing/2014/main" id="{FB0DE014-08D6-192D-CB48-EA0B4C40EFE1}"/>
              </a:ext>
            </a:extLst>
          </p:cNvPr>
          <p:cNvSpPr txBox="1"/>
          <p:nvPr/>
        </p:nvSpPr>
        <p:spPr>
          <a:xfrm>
            <a:off x="838200" y="5023097"/>
            <a:ext cx="10740081" cy="646331"/>
          </a:xfrm>
          <a:prstGeom prst="rect">
            <a:avLst/>
          </a:prstGeom>
          <a:solidFill>
            <a:schemeClr val="accent1"/>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dirty="0"/>
              <a:t>Most of these clinical manifestations are NOT specific for syphilis. You’ll need to use your judgment to determine whether they are due to syphilis. It is all about PRETEST PROBABILITY (like everything else in Medicine)</a:t>
            </a:r>
          </a:p>
        </p:txBody>
      </p:sp>
    </p:spTree>
    <p:extLst>
      <p:ext uri="{BB962C8B-B14F-4D97-AF65-F5344CB8AC3E}">
        <p14:creationId xmlns:p14="http://schemas.microsoft.com/office/powerpoint/2010/main" val="265888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dirty="0"/>
              <a:t>Congenital Syphilis (CS)</a:t>
            </a:r>
          </a:p>
        </p:txBody>
      </p:sp>
      <p:sp>
        <p:nvSpPr>
          <p:cNvPr id="24579" name="Rectangle 3"/>
          <p:cNvSpPr>
            <a:spLocks noGrp="1" noChangeArrowheads="1"/>
          </p:cNvSpPr>
          <p:nvPr>
            <p:ph type="body" idx="1"/>
          </p:nvPr>
        </p:nvSpPr>
        <p:spPr/>
        <p:txBody>
          <a:bodyPr>
            <a:normAutofit fontScale="25000" lnSpcReduction="20000"/>
          </a:bodyPr>
          <a:lstStyle/>
          <a:p>
            <a:pPr eaLnBrk="1" hangingPunct="1">
              <a:lnSpc>
                <a:spcPct val="80000"/>
              </a:lnSpc>
            </a:pPr>
            <a:r>
              <a:rPr lang="en-US" altLang="en-US" dirty="0"/>
              <a:t>Infection of the fetus in utero </a:t>
            </a:r>
            <a:r>
              <a:rPr lang="en-US" altLang="en-US" dirty="0">
                <a:solidFill>
                  <a:srgbClr val="C00000"/>
                </a:solidFill>
              </a:rPr>
              <a:t>CAN OCCUR DURING ANY STAGE OF SYPHILIS IN THE MOTHER: </a:t>
            </a:r>
          </a:p>
          <a:p>
            <a:pPr lvl="1">
              <a:lnSpc>
                <a:spcPct val="80000"/>
              </a:lnSpc>
            </a:pPr>
            <a:r>
              <a:rPr lang="en-US" altLang="en-US" dirty="0">
                <a:solidFill>
                  <a:srgbClr val="C00000"/>
                </a:solidFill>
              </a:rPr>
              <a:t>50-70% transmission risk if early syphilis; 15% if late syphilis</a:t>
            </a:r>
          </a:p>
          <a:p>
            <a:pPr eaLnBrk="1" hangingPunct="1">
              <a:lnSpc>
                <a:spcPct val="80000"/>
              </a:lnSpc>
            </a:pPr>
            <a:r>
              <a:rPr lang="en-US" altLang="en-US" dirty="0"/>
              <a:t>Infection in the fetus tends to occur AFTER the 4</a:t>
            </a:r>
            <a:r>
              <a:rPr lang="en-US" altLang="en-US" baseline="30000" dirty="0"/>
              <a:t>th</a:t>
            </a:r>
            <a:r>
              <a:rPr lang="en-US" altLang="en-US" dirty="0"/>
              <a:t> month of gestation</a:t>
            </a:r>
          </a:p>
          <a:p>
            <a:pPr>
              <a:lnSpc>
                <a:spcPct val="80000"/>
              </a:lnSpc>
            </a:pPr>
            <a:r>
              <a:rPr lang="en-US" altLang="en-US" dirty="0"/>
              <a:t>Ultrasonography is the most used method to examine a fetus for evidence of CS. Abnormalities may be detected after </a:t>
            </a:r>
            <a:r>
              <a:rPr lang="en-US" altLang="en-US" b="1" dirty="0"/>
              <a:t>18 weeks </a:t>
            </a:r>
            <a:r>
              <a:rPr lang="en-US" altLang="en-US" dirty="0"/>
              <a:t>of gestation. The lack of abnormalities does not rule out CS (15% of infants may be born with CS having had a normal US)</a:t>
            </a:r>
          </a:p>
          <a:p>
            <a:pPr>
              <a:lnSpc>
                <a:spcPct val="80000"/>
              </a:lnSpc>
            </a:pPr>
            <a:r>
              <a:rPr lang="en-US" altLang="en-US" dirty="0"/>
              <a:t>Early detection and appropriate treatment before the 3rd trimester allow ultrasonographic abnormalities to resolve prior to delivery</a:t>
            </a:r>
          </a:p>
          <a:p>
            <a:pPr>
              <a:lnSpc>
                <a:spcPct val="80000"/>
              </a:lnSpc>
            </a:pPr>
            <a:r>
              <a:rPr lang="en-US" altLang="en-US" dirty="0"/>
              <a:t>Up to 16% of newborns with CS were born to treated mothers who demonstrated appropriate serological response before delivery</a:t>
            </a:r>
          </a:p>
          <a:p>
            <a:pPr>
              <a:lnSpc>
                <a:spcPct val="80000"/>
              </a:lnSpc>
            </a:pPr>
            <a:endParaRPr lang="en-US" altLang="en-US" dirty="0"/>
          </a:p>
          <a:p>
            <a:pPr>
              <a:lnSpc>
                <a:spcPct val="80000"/>
              </a:lnSpc>
            </a:pPr>
            <a:endParaRPr lang="en-US" altLang="en-US" dirty="0"/>
          </a:p>
        </p:txBody>
      </p:sp>
      <p:sp>
        <p:nvSpPr>
          <p:cNvPr id="2" name="TextBox 1">
            <a:extLst>
              <a:ext uri="{FF2B5EF4-FFF2-40B4-BE49-F238E27FC236}">
                <a16:creationId xmlns:a16="http://schemas.microsoft.com/office/drawing/2014/main" id="{8E3BFD8E-CEB8-2FC4-BDD5-B2952897B889}"/>
              </a:ext>
            </a:extLst>
          </p:cNvPr>
          <p:cNvSpPr txBox="1"/>
          <p:nvPr/>
        </p:nvSpPr>
        <p:spPr>
          <a:xfrm>
            <a:off x="158578" y="6425771"/>
            <a:ext cx="1571368" cy="276999"/>
          </a:xfrm>
          <a:prstGeom prst="rect">
            <a:avLst/>
          </a:prstGeom>
          <a:noFill/>
        </p:spPr>
        <p:txBody>
          <a:bodyPr wrap="square" rtlCol="0">
            <a:spAutoFit/>
          </a:bodyPr>
          <a:lstStyle/>
          <a:p>
            <a:r>
              <a:rPr lang="en-US" sz="1200" dirty="0"/>
              <a:t>Stafford NEJM 2024</a:t>
            </a:r>
          </a:p>
        </p:txBody>
      </p:sp>
    </p:spTree>
    <p:extLst>
      <p:ext uri="{BB962C8B-B14F-4D97-AF65-F5344CB8AC3E}">
        <p14:creationId xmlns:p14="http://schemas.microsoft.com/office/powerpoint/2010/main" val="2509774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146AA4-7928-6410-7C1E-51B54322D4A1}"/>
              </a:ext>
            </a:extLst>
          </p:cNvPr>
          <p:cNvSpPr>
            <a:spLocks noGrp="1"/>
          </p:cNvSpPr>
          <p:nvPr>
            <p:ph type="title"/>
          </p:nvPr>
        </p:nvSpPr>
        <p:spPr>
          <a:xfrm>
            <a:off x="838200" y="365125"/>
            <a:ext cx="6388100" cy="1325563"/>
          </a:xfrm>
        </p:spPr>
        <p:txBody>
          <a:bodyPr/>
          <a:lstStyle/>
          <a:p>
            <a:r>
              <a:rPr lang="en-US" dirty="0"/>
              <a:t>Early &amp; Late Manifestations of Congenital Syphilis</a:t>
            </a:r>
          </a:p>
        </p:txBody>
      </p:sp>
      <p:sp>
        <p:nvSpPr>
          <p:cNvPr id="15" name="Content Placeholder 14">
            <a:extLst>
              <a:ext uri="{FF2B5EF4-FFF2-40B4-BE49-F238E27FC236}">
                <a16:creationId xmlns:a16="http://schemas.microsoft.com/office/drawing/2014/main" id="{32FACF69-A2CF-C839-C52D-E09B942BE356}"/>
              </a:ext>
            </a:extLst>
          </p:cNvPr>
          <p:cNvSpPr>
            <a:spLocks noGrp="1"/>
          </p:cNvSpPr>
          <p:nvPr>
            <p:ph type="body" idx="1"/>
          </p:nvPr>
        </p:nvSpPr>
        <p:spPr>
          <a:xfrm>
            <a:off x="158578" y="1690688"/>
            <a:ext cx="3461951" cy="4351338"/>
          </a:xfrm>
        </p:spPr>
        <p:txBody>
          <a:bodyPr>
            <a:normAutofit/>
          </a:bodyPr>
          <a:lstStyle/>
          <a:p>
            <a:pPr marL="0" indent="0">
              <a:buNone/>
            </a:pPr>
            <a:r>
              <a:rPr lang="en-US" b="1" dirty="0">
                <a:effectLst/>
              </a:rPr>
              <a:t>Late Manifestations</a:t>
            </a:r>
          </a:p>
          <a:p>
            <a:r>
              <a:rPr lang="en-US" dirty="0"/>
              <a:t>B</a:t>
            </a:r>
            <a:r>
              <a:rPr lang="en-US" dirty="0">
                <a:effectLst/>
              </a:rPr>
              <a:t>ony abnormalities in the midline face and lower</a:t>
            </a:r>
            <a:r>
              <a:rPr lang="en-US" dirty="0"/>
              <a:t> </a:t>
            </a:r>
            <a:r>
              <a:rPr lang="en-US" dirty="0">
                <a:effectLst/>
              </a:rPr>
              <a:t>extremities </a:t>
            </a:r>
          </a:p>
          <a:p>
            <a:r>
              <a:rPr lang="en-US" dirty="0">
                <a:effectLst/>
              </a:rPr>
              <a:t>Hutchinson’s teeth (notched, diastematic</a:t>
            </a:r>
            <a:r>
              <a:rPr lang="en-US" dirty="0"/>
              <a:t> </a:t>
            </a:r>
            <a:r>
              <a:rPr lang="en-US" dirty="0">
                <a:effectLst/>
              </a:rPr>
              <a:t>teeth)</a:t>
            </a:r>
          </a:p>
          <a:p>
            <a:r>
              <a:rPr lang="en-US" dirty="0"/>
              <a:t>O</a:t>
            </a:r>
            <a:r>
              <a:rPr lang="en-US" dirty="0">
                <a:effectLst/>
              </a:rPr>
              <a:t>cular abnormalities </a:t>
            </a:r>
          </a:p>
          <a:p>
            <a:r>
              <a:rPr lang="en-US" dirty="0"/>
              <a:t>S</a:t>
            </a:r>
            <a:r>
              <a:rPr lang="en-US" dirty="0">
                <a:effectLst/>
              </a:rPr>
              <a:t>ensorineural hearing loss</a:t>
            </a:r>
          </a:p>
        </p:txBody>
      </p:sp>
      <p:pic>
        <p:nvPicPr>
          <p:cNvPr id="12" name="Picture 11">
            <a:extLst>
              <a:ext uri="{FF2B5EF4-FFF2-40B4-BE49-F238E27FC236}">
                <a16:creationId xmlns:a16="http://schemas.microsoft.com/office/drawing/2014/main" id="{3B6C7150-35D5-1F34-82B3-D4447DC2FC39}"/>
              </a:ext>
            </a:extLst>
          </p:cNvPr>
          <p:cNvPicPr>
            <a:picLocks noChangeAspect="1"/>
          </p:cNvPicPr>
          <p:nvPr/>
        </p:nvPicPr>
        <p:blipFill rotWithShape="1">
          <a:blip r:embed="rId3"/>
          <a:srcRect b="9736"/>
          <a:stretch/>
        </p:blipFill>
        <p:spPr>
          <a:xfrm>
            <a:off x="7226300" y="752561"/>
            <a:ext cx="4965700" cy="5857876"/>
          </a:xfrm>
          <a:prstGeom prst="rect">
            <a:avLst/>
          </a:prstGeom>
        </p:spPr>
      </p:pic>
      <p:pic>
        <p:nvPicPr>
          <p:cNvPr id="16" name="Picture 6" descr="Fig_111">
            <a:extLst>
              <a:ext uri="{FF2B5EF4-FFF2-40B4-BE49-F238E27FC236}">
                <a16:creationId xmlns:a16="http://schemas.microsoft.com/office/drawing/2014/main" id="{DAAAAEA5-9EC3-6F3D-B58A-F9931B266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559551" y="1739902"/>
            <a:ext cx="2808599" cy="3378114"/>
          </a:xfrm>
          <a:prstGeom prst="rect">
            <a:avLst/>
          </a:prstGeom>
        </p:spPr>
      </p:pic>
      <p:sp>
        <p:nvSpPr>
          <p:cNvPr id="18" name="TextBox 17">
            <a:extLst>
              <a:ext uri="{FF2B5EF4-FFF2-40B4-BE49-F238E27FC236}">
                <a16:creationId xmlns:a16="http://schemas.microsoft.com/office/drawing/2014/main" id="{AE286B25-99DB-6E14-22AF-59132ECAC539}"/>
              </a:ext>
            </a:extLst>
          </p:cNvPr>
          <p:cNvSpPr txBox="1"/>
          <p:nvPr/>
        </p:nvSpPr>
        <p:spPr>
          <a:xfrm>
            <a:off x="7226300" y="247563"/>
            <a:ext cx="4127500" cy="492443"/>
          </a:xfrm>
          <a:prstGeom prst="rect">
            <a:avLst/>
          </a:prstGeom>
          <a:noFill/>
        </p:spPr>
        <p:txBody>
          <a:bodyPr wrap="square" lIns="91440" tIns="45720" rIns="91440" bIns="45720" anchor="t">
            <a:spAutoFit/>
          </a:bodyPr>
          <a:lstStyle/>
          <a:p>
            <a:pPr marL="0" indent="0">
              <a:buNone/>
            </a:pPr>
            <a:r>
              <a:rPr lang="en-US" sz="2600" b="1" dirty="0">
                <a:solidFill>
                  <a:schemeClr val="bg1"/>
                </a:solidFill>
                <a:latin typeface="Times"/>
              </a:rPr>
              <a:t>Early</a:t>
            </a:r>
            <a:r>
              <a:rPr lang="en-US" sz="2600" b="1" dirty="0">
                <a:solidFill>
                  <a:schemeClr val="bg1"/>
                </a:solidFill>
                <a:effectLst/>
                <a:latin typeface="Times"/>
              </a:rPr>
              <a:t> Manifestations</a:t>
            </a:r>
            <a:endParaRPr lang="en-US" sz="2600" b="1" dirty="0">
              <a:solidFill>
                <a:schemeClr val="bg1"/>
              </a:solidFill>
              <a:effectLst/>
              <a:latin typeface="Times"/>
              <a:cs typeface="Times"/>
            </a:endParaRPr>
          </a:p>
        </p:txBody>
      </p:sp>
      <p:sp>
        <p:nvSpPr>
          <p:cNvPr id="19" name="TextBox 18">
            <a:extLst>
              <a:ext uri="{FF2B5EF4-FFF2-40B4-BE49-F238E27FC236}">
                <a16:creationId xmlns:a16="http://schemas.microsoft.com/office/drawing/2014/main" id="{63132138-484D-AC13-E618-9A88CFD3AF68}"/>
              </a:ext>
            </a:extLst>
          </p:cNvPr>
          <p:cNvSpPr txBox="1"/>
          <p:nvPr/>
        </p:nvSpPr>
        <p:spPr>
          <a:xfrm>
            <a:off x="7865844" y="6522802"/>
            <a:ext cx="1571368" cy="276999"/>
          </a:xfrm>
          <a:prstGeom prst="rect">
            <a:avLst/>
          </a:prstGeom>
          <a:noFill/>
        </p:spPr>
        <p:txBody>
          <a:bodyPr wrap="square" rtlCol="0">
            <a:spAutoFit/>
          </a:bodyPr>
          <a:lstStyle/>
          <a:p>
            <a:r>
              <a:rPr lang="en-US" sz="1200" dirty="0"/>
              <a:t>Stafford NEJM 2024</a:t>
            </a:r>
          </a:p>
        </p:txBody>
      </p:sp>
      <p:pic>
        <p:nvPicPr>
          <p:cNvPr id="21" name="Picture 20">
            <a:extLst>
              <a:ext uri="{FF2B5EF4-FFF2-40B4-BE49-F238E27FC236}">
                <a16:creationId xmlns:a16="http://schemas.microsoft.com/office/drawing/2014/main" id="{0D44C4C4-E587-02D7-DF80-7DC2876689A9}"/>
              </a:ext>
            </a:extLst>
          </p:cNvPr>
          <p:cNvPicPr>
            <a:picLocks noChangeAspect="1"/>
          </p:cNvPicPr>
          <p:nvPr/>
        </p:nvPicPr>
        <p:blipFill>
          <a:blip r:embed="rId5"/>
          <a:stretch>
            <a:fillRect/>
          </a:stretch>
        </p:blipFill>
        <p:spPr>
          <a:xfrm>
            <a:off x="5510000" y="5287105"/>
            <a:ext cx="2355844" cy="1425061"/>
          </a:xfrm>
          <a:prstGeom prst="rect">
            <a:avLst/>
          </a:prstGeom>
        </p:spPr>
      </p:pic>
      <p:cxnSp>
        <p:nvCxnSpPr>
          <p:cNvPr id="23" name="Straight Arrow Connector 22">
            <a:extLst>
              <a:ext uri="{FF2B5EF4-FFF2-40B4-BE49-F238E27FC236}">
                <a16:creationId xmlns:a16="http://schemas.microsoft.com/office/drawing/2014/main" id="{279F08E7-CFB5-436B-3A64-09AC6C4EB5EA}"/>
              </a:ext>
            </a:extLst>
          </p:cNvPr>
          <p:cNvCxnSpPr>
            <a:cxnSpLocks/>
          </p:cNvCxnSpPr>
          <p:nvPr/>
        </p:nvCxnSpPr>
        <p:spPr>
          <a:xfrm flipH="1">
            <a:off x="7537621" y="2496065"/>
            <a:ext cx="3286898" cy="33169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AB3B608-E2CA-DC4A-B4D6-741A1EF23F15}"/>
              </a:ext>
            </a:extLst>
          </p:cNvPr>
          <p:cNvSpPr txBox="1"/>
          <p:nvPr/>
        </p:nvSpPr>
        <p:spPr>
          <a:xfrm>
            <a:off x="3518586" y="5054023"/>
            <a:ext cx="1571368" cy="276999"/>
          </a:xfrm>
          <a:prstGeom prst="rect">
            <a:avLst/>
          </a:prstGeom>
          <a:noFill/>
        </p:spPr>
        <p:txBody>
          <a:bodyPr wrap="square" rtlCol="0">
            <a:spAutoFit/>
          </a:bodyPr>
          <a:lstStyle/>
          <a:p>
            <a:r>
              <a:rPr lang="en-US" sz="1200" dirty="0"/>
              <a:t>CDC</a:t>
            </a:r>
          </a:p>
        </p:txBody>
      </p:sp>
    </p:spTree>
    <p:extLst>
      <p:ext uri="{BB962C8B-B14F-4D97-AF65-F5344CB8AC3E}">
        <p14:creationId xmlns:p14="http://schemas.microsoft.com/office/powerpoint/2010/main" val="878772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C37F-BB24-5CEF-1E83-575A7234322B}"/>
              </a:ext>
            </a:extLst>
          </p:cNvPr>
          <p:cNvSpPr>
            <a:spLocks noGrp="1"/>
          </p:cNvSpPr>
          <p:nvPr>
            <p:ph type="title"/>
          </p:nvPr>
        </p:nvSpPr>
        <p:spPr/>
        <p:txBody>
          <a:bodyPr/>
          <a:lstStyle/>
          <a:p>
            <a:r>
              <a:rPr lang="en-US" dirty="0"/>
              <a:t>Screening and Prevention</a:t>
            </a:r>
          </a:p>
        </p:txBody>
      </p:sp>
      <p:sp>
        <p:nvSpPr>
          <p:cNvPr id="3" name="Content Placeholder 2">
            <a:extLst>
              <a:ext uri="{FF2B5EF4-FFF2-40B4-BE49-F238E27FC236}">
                <a16:creationId xmlns:a16="http://schemas.microsoft.com/office/drawing/2014/main" id="{4F2211C3-7E45-04F5-0169-25D7DB5EB5BD}"/>
              </a:ext>
            </a:extLst>
          </p:cNvPr>
          <p:cNvSpPr>
            <a:spLocks noGrp="1"/>
          </p:cNvSpPr>
          <p:nvPr>
            <p:ph type="body" idx="1"/>
          </p:nvPr>
        </p:nvSpPr>
        <p:spPr>
          <a:xfrm flipH="1">
            <a:off x="1257759" y="1918771"/>
            <a:ext cx="7528193" cy="3901807"/>
          </a:xfrm>
        </p:spPr>
        <p:txBody>
          <a:bodyPr/>
          <a:lstStyle/>
          <a:p>
            <a:endParaRPr lang="en-US"/>
          </a:p>
        </p:txBody>
      </p:sp>
    </p:spTree>
    <p:extLst>
      <p:ext uri="{BB962C8B-B14F-4D97-AF65-F5344CB8AC3E}">
        <p14:creationId xmlns:p14="http://schemas.microsoft.com/office/powerpoint/2010/main" val="2084404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0E59D0-F120-C754-9CD4-E0996E022D26}"/>
              </a:ext>
            </a:extLst>
          </p:cNvPr>
          <p:cNvSpPr/>
          <p:nvPr/>
        </p:nvSpPr>
        <p:spPr>
          <a:xfrm>
            <a:off x="2977486" y="579729"/>
            <a:ext cx="190195" cy="5698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FCA7B486-E495-42F5-2A60-6994ADC9D750}"/>
              </a:ext>
            </a:extLst>
          </p:cNvPr>
          <p:cNvSpPr/>
          <p:nvPr/>
        </p:nvSpPr>
        <p:spPr>
          <a:xfrm>
            <a:off x="3167681" y="983491"/>
            <a:ext cx="8844077" cy="1207008"/>
          </a:xfrm>
          <a:prstGeom prst="homePlat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Pentagon 6">
            <a:extLst>
              <a:ext uri="{FF2B5EF4-FFF2-40B4-BE49-F238E27FC236}">
                <a16:creationId xmlns:a16="http://schemas.microsoft.com/office/drawing/2014/main" id="{EF89E3BF-462A-65EE-3316-3F24AA856388}"/>
              </a:ext>
            </a:extLst>
          </p:cNvPr>
          <p:cNvSpPr/>
          <p:nvPr/>
        </p:nvSpPr>
        <p:spPr>
          <a:xfrm>
            <a:off x="3167681" y="2736895"/>
            <a:ext cx="8844077" cy="1207008"/>
          </a:xfrm>
          <a:prstGeom prst="homePlat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7D09D278-0B44-1750-CDE5-DB442F7A5850}"/>
              </a:ext>
            </a:extLst>
          </p:cNvPr>
          <p:cNvSpPr/>
          <p:nvPr/>
        </p:nvSpPr>
        <p:spPr>
          <a:xfrm>
            <a:off x="3167681" y="4697619"/>
            <a:ext cx="8844077" cy="1207008"/>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72C014C-3D51-04D7-21A7-C14F347259F9}"/>
              </a:ext>
            </a:extLst>
          </p:cNvPr>
          <p:cNvSpPr txBox="1"/>
          <p:nvPr/>
        </p:nvSpPr>
        <p:spPr>
          <a:xfrm>
            <a:off x="3401769" y="1268534"/>
            <a:ext cx="7351776" cy="1046440"/>
          </a:xfrm>
          <a:prstGeom prst="rect">
            <a:avLst/>
          </a:prstGeom>
          <a:noFill/>
        </p:spPr>
        <p:txBody>
          <a:bodyPr wrap="square" lIns="91440" tIns="45720" rIns="91440" bIns="45720" rtlCol="0" anchor="t">
            <a:spAutoFit/>
          </a:bodyPr>
          <a:lstStyle/>
          <a:p>
            <a:r>
              <a:rPr lang="en-US" sz="3400" b="1" dirty="0"/>
              <a:t>Screening: </a:t>
            </a:r>
            <a:r>
              <a:rPr lang="en-US" sz="2800" dirty="0"/>
              <a:t>Detect asymptomatic syphilis</a:t>
            </a:r>
            <a:endParaRPr lang="en-US" sz="2800" dirty="0">
              <a:cs typeface="Arial"/>
            </a:endParaRPr>
          </a:p>
          <a:p>
            <a:endParaRPr lang="en-US" sz="2800" dirty="0">
              <a:cs typeface="Arial"/>
            </a:endParaRPr>
          </a:p>
        </p:txBody>
      </p:sp>
      <p:sp>
        <p:nvSpPr>
          <p:cNvPr id="10" name="TextBox 9">
            <a:extLst>
              <a:ext uri="{FF2B5EF4-FFF2-40B4-BE49-F238E27FC236}">
                <a16:creationId xmlns:a16="http://schemas.microsoft.com/office/drawing/2014/main" id="{5C2DDF9E-3C95-006F-80E3-3E249541A64E}"/>
              </a:ext>
            </a:extLst>
          </p:cNvPr>
          <p:cNvSpPr txBox="1"/>
          <p:nvPr/>
        </p:nvSpPr>
        <p:spPr>
          <a:xfrm>
            <a:off x="3401769" y="2736895"/>
            <a:ext cx="7351776" cy="1600438"/>
          </a:xfrm>
          <a:prstGeom prst="rect">
            <a:avLst/>
          </a:prstGeom>
          <a:noFill/>
        </p:spPr>
        <p:txBody>
          <a:bodyPr wrap="square" lIns="91440" tIns="45720" rIns="91440" bIns="45720" rtlCol="0" anchor="t">
            <a:spAutoFit/>
          </a:bodyPr>
          <a:lstStyle/>
          <a:p>
            <a:pPr lvl="0"/>
            <a:r>
              <a:rPr lang="en-US" sz="3600" b="1" dirty="0"/>
              <a:t>Partner management: </a:t>
            </a:r>
            <a:r>
              <a:rPr lang="en-US" sz="2800" dirty="0"/>
              <a:t>Limit spread of syphilis, educate, link to other services</a:t>
            </a:r>
            <a:endParaRPr lang="en-US" sz="2800">
              <a:cs typeface="Arial"/>
            </a:endParaRPr>
          </a:p>
          <a:p>
            <a:endParaRPr lang="en-US" sz="3400" dirty="0"/>
          </a:p>
        </p:txBody>
      </p:sp>
      <p:sp>
        <p:nvSpPr>
          <p:cNvPr id="11" name="TextBox 10">
            <a:extLst>
              <a:ext uri="{FF2B5EF4-FFF2-40B4-BE49-F238E27FC236}">
                <a16:creationId xmlns:a16="http://schemas.microsoft.com/office/drawing/2014/main" id="{DB3810DD-8900-E938-0E86-04638CF62442}"/>
              </a:ext>
            </a:extLst>
          </p:cNvPr>
          <p:cNvSpPr txBox="1"/>
          <p:nvPr/>
        </p:nvSpPr>
        <p:spPr>
          <a:xfrm>
            <a:off x="3043721" y="4548153"/>
            <a:ext cx="8052095" cy="1046440"/>
          </a:xfrm>
          <a:prstGeom prst="rect">
            <a:avLst/>
          </a:prstGeom>
          <a:noFill/>
        </p:spPr>
        <p:txBody>
          <a:bodyPr wrap="square" lIns="91440" tIns="45720" rIns="91440" bIns="45720" rtlCol="0" anchor="t">
            <a:spAutoFit/>
          </a:bodyPr>
          <a:lstStyle/>
          <a:p>
            <a:pPr lvl="0"/>
            <a:r>
              <a:rPr lang="en-US" sz="3400" b="1" dirty="0"/>
              <a:t>Treatment: </a:t>
            </a:r>
            <a:r>
              <a:rPr lang="en-US" sz="2800" dirty="0"/>
              <a:t>To cure syphilis and establish </a:t>
            </a:r>
            <a:r>
              <a:rPr lang="en-US" sz="2800" dirty="0" err="1"/>
              <a:t>syndemic</a:t>
            </a:r>
            <a:r>
              <a:rPr lang="en-US" sz="2800" dirty="0"/>
              <a:t> based care</a:t>
            </a:r>
            <a:endParaRPr lang="en-US" sz="2800">
              <a:cs typeface="Arial"/>
            </a:endParaRPr>
          </a:p>
        </p:txBody>
      </p:sp>
      <p:sp>
        <p:nvSpPr>
          <p:cNvPr id="5" name="Rectangle 4">
            <a:extLst>
              <a:ext uri="{FF2B5EF4-FFF2-40B4-BE49-F238E27FC236}">
                <a16:creationId xmlns:a16="http://schemas.microsoft.com/office/drawing/2014/main" id="{18F6256F-0A26-9144-335B-082ACAC01253}"/>
              </a:ext>
            </a:extLst>
          </p:cNvPr>
          <p:cNvSpPr/>
          <p:nvPr/>
        </p:nvSpPr>
        <p:spPr>
          <a:xfrm>
            <a:off x="1" y="0"/>
            <a:ext cx="2983831"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Clinical Keys for Syphilis Control</a:t>
            </a:r>
          </a:p>
        </p:txBody>
      </p:sp>
    </p:spTree>
    <p:extLst>
      <p:ext uri="{BB962C8B-B14F-4D97-AF65-F5344CB8AC3E}">
        <p14:creationId xmlns:p14="http://schemas.microsoft.com/office/powerpoint/2010/main" val="4141120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1CC31-DB13-3C86-D950-2AAE14AA1B7C}"/>
              </a:ext>
            </a:extLst>
          </p:cNvPr>
          <p:cNvSpPr>
            <a:spLocks noGrp="1"/>
          </p:cNvSpPr>
          <p:nvPr>
            <p:ph type="title"/>
          </p:nvPr>
        </p:nvSpPr>
        <p:spPr>
          <a:xfrm>
            <a:off x="1097280" y="286603"/>
            <a:ext cx="10058400" cy="1450757"/>
          </a:xfrm>
        </p:spPr>
        <p:txBody>
          <a:bodyPr>
            <a:normAutofit/>
          </a:bodyPr>
          <a:lstStyle/>
          <a:p>
            <a:r>
              <a:rPr lang="en-US" b="1" dirty="0"/>
              <a:t>Screening recommendations</a:t>
            </a:r>
          </a:p>
        </p:txBody>
      </p:sp>
      <p:sp>
        <p:nvSpPr>
          <p:cNvPr id="3" name="Content Placeholder 2">
            <a:extLst>
              <a:ext uri="{FF2B5EF4-FFF2-40B4-BE49-F238E27FC236}">
                <a16:creationId xmlns:a16="http://schemas.microsoft.com/office/drawing/2014/main" id="{20814909-9ACE-F44E-5535-6F83FE907B8D}"/>
              </a:ext>
            </a:extLst>
          </p:cNvPr>
          <p:cNvSpPr>
            <a:spLocks noGrp="1"/>
          </p:cNvSpPr>
          <p:nvPr>
            <p:ph type="body" idx="1"/>
          </p:nvPr>
        </p:nvSpPr>
        <p:spPr>
          <a:xfrm>
            <a:off x="1097279" y="1845734"/>
            <a:ext cx="6454987" cy="4023360"/>
          </a:xfrm>
        </p:spPr>
        <p:txBody>
          <a:bodyPr>
            <a:normAutofit lnSpcReduction="10000"/>
          </a:bodyPr>
          <a:lstStyle/>
          <a:p>
            <a:r>
              <a:rPr lang="en-US" sz="2400" dirty="0"/>
              <a:t>CDC: MMWR Vital Signs published in Nov 2023, discussed the rates of CS in the US and noted that screening should be based on individual factors and baseline rates compared to the Healthy People 2030 goal of &lt; or = to 4.6 cases of primary/ secondary syphilis in women age 15-44 per 100,000</a:t>
            </a:r>
          </a:p>
          <a:p>
            <a:endParaRPr lang="en-US" sz="2400" dirty="0"/>
          </a:p>
          <a:p>
            <a:r>
              <a:rPr lang="en-US" sz="2400" dirty="0"/>
              <a:t>ACOG: Updated April 2024: Non-risk-based screening</a:t>
            </a:r>
            <a:r>
              <a:rPr lang="en-US" sz="2400" dirty="0">
                <a:sym typeface="Wingdings" panose="05000000000000000000" pitchFamily="2" charset="2"/>
              </a:rPr>
              <a:t> universal </a:t>
            </a:r>
            <a:r>
              <a:rPr lang="en-US" sz="2400" dirty="0"/>
              <a:t>3x screening in pregnancy</a:t>
            </a:r>
          </a:p>
          <a:p>
            <a:pPr marL="0" indent="0">
              <a:buNone/>
            </a:pPr>
            <a:endParaRPr lang="en-US" sz="2400" dirty="0"/>
          </a:p>
        </p:txBody>
      </p:sp>
      <p:pic>
        <p:nvPicPr>
          <p:cNvPr id="5" name="Picture 4" descr="Newborn baby and adult touching fingers">
            <a:extLst>
              <a:ext uri="{FF2B5EF4-FFF2-40B4-BE49-F238E27FC236}">
                <a16:creationId xmlns:a16="http://schemas.microsoft.com/office/drawing/2014/main" id="{31622990-93D8-6D20-B010-4AA2E910651E}"/>
              </a:ext>
            </a:extLst>
          </p:cNvPr>
          <p:cNvPicPr>
            <a:picLocks noChangeAspect="1"/>
          </p:cNvPicPr>
          <p:nvPr/>
        </p:nvPicPr>
        <p:blipFill>
          <a:blip r:embed="rId2"/>
          <a:srcRect l="10402" r="29307"/>
          <a:stretch>
            <a:fillRect/>
          </a:stretch>
        </p:blipFill>
        <p:spPr>
          <a:xfrm>
            <a:off x="8020570" y="1916318"/>
            <a:ext cx="3135109" cy="3471012"/>
          </a:xfrm>
          <a:prstGeom prst="rect">
            <a:avLst/>
          </a:prstGeom>
        </p:spPr>
      </p:pic>
    </p:spTree>
    <p:extLst>
      <p:ext uri="{BB962C8B-B14F-4D97-AF65-F5344CB8AC3E}">
        <p14:creationId xmlns:p14="http://schemas.microsoft.com/office/powerpoint/2010/main" val="4228900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A4A2-023E-DA2E-9946-B577291A146D}"/>
              </a:ext>
            </a:extLst>
          </p:cNvPr>
          <p:cNvSpPr>
            <a:spLocks noGrp="1"/>
          </p:cNvSpPr>
          <p:nvPr>
            <p:ph type="title"/>
          </p:nvPr>
        </p:nvSpPr>
        <p:spPr/>
        <p:txBody>
          <a:bodyPr/>
          <a:lstStyle/>
          <a:p>
            <a:r>
              <a:rPr lang="en-US" b="1" dirty="0"/>
              <a:t>Screening</a:t>
            </a:r>
          </a:p>
        </p:txBody>
      </p:sp>
      <p:sp>
        <p:nvSpPr>
          <p:cNvPr id="3" name="Content Placeholder 2">
            <a:extLst>
              <a:ext uri="{FF2B5EF4-FFF2-40B4-BE49-F238E27FC236}">
                <a16:creationId xmlns:a16="http://schemas.microsoft.com/office/drawing/2014/main" id="{15A89A91-463F-3492-84AD-D4DCBF700EF1}"/>
              </a:ext>
            </a:extLst>
          </p:cNvPr>
          <p:cNvSpPr>
            <a:spLocks noGrp="1"/>
          </p:cNvSpPr>
          <p:nvPr>
            <p:ph type="body" idx="1"/>
          </p:nvPr>
        </p:nvSpPr>
        <p:spPr>
          <a:xfrm flipH="1">
            <a:off x="6848819" y="1459735"/>
            <a:ext cx="2350265" cy="192795"/>
          </a:xfrm>
        </p:spPr>
        <p:txBody>
          <a:bodyPr/>
          <a:lstStyle/>
          <a:p>
            <a:r>
              <a:rPr lang="en-US" dirty="0"/>
              <a:t>First home test for syphilis: </a:t>
            </a:r>
            <a:r>
              <a:rPr lang="en-US" dirty="0" err="1"/>
              <a:t>Trep</a:t>
            </a:r>
            <a:r>
              <a:rPr lang="en-US" dirty="0"/>
              <a:t> Ab $25-$30</a:t>
            </a:r>
          </a:p>
        </p:txBody>
      </p:sp>
      <p:pic>
        <p:nvPicPr>
          <p:cNvPr id="5" name="Picture 4">
            <a:extLst>
              <a:ext uri="{FF2B5EF4-FFF2-40B4-BE49-F238E27FC236}">
                <a16:creationId xmlns:a16="http://schemas.microsoft.com/office/drawing/2014/main" id="{A2615668-9F5A-1D11-9803-98A456733183}"/>
              </a:ext>
            </a:extLst>
          </p:cNvPr>
          <p:cNvPicPr>
            <a:picLocks noChangeAspect="1"/>
          </p:cNvPicPr>
          <p:nvPr/>
        </p:nvPicPr>
        <p:blipFill>
          <a:blip r:embed="rId2"/>
          <a:stretch>
            <a:fillRect/>
          </a:stretch>
        </p:blipFill>
        <p:spPr>
          <a:xfrm>
            <a:off x="9198259" y="399698"/>
            <a:ext cx="1556954" cy="3496432"/>
          </a:xfrm>
          <a:prstGeom prst="rect">
            <a:avLst/>
          </a:prstGeom>
        </p:spPr>
      </p:pic>
      <p:pic>
        <p:nvPicPr>
          <p:cNvPr id="7" name="Picture 6">
            <a:extLst>
              <a:ext uri="{FF2B5EF4-FFF2-40B4-BE49-F238E27FC236}">
                <a16:creationId xmlns:a16="http://schemas.microsoft.com/office/drawing/2014/main" id="{7C1E8D39-9B3B-1A50-4390-CCC24038F45A}"/>
              </a:ext>
            </a:extLst>
          </p:cNvPr>
          <p:cNvPicPr>
            <a:picLocks noChangeAspect="1"/>
          </p:cNvPicPr>
          <p:nvPr/>
        </p:nvPicPr>
        <p:blipFill>
          <a:blip r:embed="rId3"/>
          <a:stretch>
            <a:fillRect/>
          </a:stretch>
        </p:blipFill>
        <p:spPr>
          <a:xfrm>
            <a:off x="7878038" y="3890424"/>
            <a:ext cx="3925766" cy="1615985"/>
          </a:xfrm>
          <a:prstGeom prst="rect">
            <a:avLst/>
          </a:prstGeom>
        </p:spPr>
      </p:pic>
      <p:pic>
        <p:nvPicPr>
          <p:cNvPr id="9" name="Picture 8">
            <a:extLst>
              <a:ext uri="{FF2B5EF4-FFF2-40B4-BE49-F238E27FC236}">
                <a16:creationId xmlns:a16="http://schemas.microsoft.com/office/drawing/2014/main" id="{853030CD-2264-55F3-9DD1-D11261EEEE0B}"/>
              </a:ext>
            </a:extLst>
          </p:cNvPr>
          <p:cNvPicPr>
            <a:picLocks noChangeAspect="1"/>
          </p:cNvPicPr>
          <p:nvPr/>
        </p:nvPicPr>
        <p:blipFill>
          <a:blip r:embed="rId4"/>
          <a:stretch>
            <a:fillRect/>
          </a:stretch>
        </p:blipFill>
        <p:spPr>
          <a:xfrm>
            <a:off x="1097280" y="2358960"/>
            <a:ext cx="6630325" cy="3943900"/>
          </a:xfrm>
          <a:prstGeom prst="rect">
            <a:avLst/>
          </a:prstGeom>
        </p:spPr>
      </p:pic>
    </p:spTree>
    <p:extLst>
      <p:ext uri="{BB962C8B-B14F-4D97-AF65-F5344CB8AC3E}">
        <p14:creationId xmlns:p14="http://schemas.microsoft.com/office/powerpoint/2010/main" val="2762436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34BE8E-B67E-7477-EBEF-688075B6EA2F}"/>
              </a:ext>
            </a:extLst>
          </p:cNvPr>
          <p:cNvSpPr>
            <a:spLocks noGrp="1"/>
          </p:cNvSpPr>
          <p:nvPr>
            <p:ph type="body" idx="1"/>
          </p:nvPr>
        </p:nvSpPr>
        <p:spPr>
          <a:xfrm>
            <a:off x="1097280" y="2339340"/>
            <a:ext cx="10058400" cy="3529754"/>
          </a:xfrm>
        </p:spPr>
        <p:txBody>
          <a:bodyPr>
            <a:normAutofit/>
          </a:bodyPr>
          <a:lstStyle/>
          <a:p>
            <a:r>
              <a:rPr lang="en-US" sz="2600" dirty="0"/>
              <a:t>Street Med team tested 99 people in LA, 37% were positive, 94% of diagnoses were late latent.</a:t>
            </a:r>
          </a:p>
          <a:p>
            <a:endParaRPr lang="en-US" sz="2600" dirty="0"/>
          </a:p>
          <a:p>
            <a:r>
              <a:rPr lang="en-US" sz="2600" dirty="0"/>
              <a:t>Diagnosis was most likely in those identifying as female.</a:t>
            </a:r>
          </a:p>
          <a:p>
            <a:endParaRPr lang="en-US" sz="2600" dirty="0"/>
          </a:p>
          <a:p>
            <a:r>
              <a:rPr lang="en-US" sz="2600" dirty="0"/>
              <a:t>Accessible, community based STI care models are important to reach populations,</a:t>
            </a:r>
          </a:p>
        </p:txBody>
      </p:sp>
      <p:pic>
        <p:nvPicPr>
          <p:cNvPr id="5" name="Picture 4">
            <a:extLst>
              <a:ext uri="{FF2B5EF4-FFF2-40B4-BE49-F238E27FC236}">
                <a16:creationId xmlns:a16="http://schemas.microsoft.com/office/drawing/2014/main" id="{F79DDFB1-586F-84A6-DBBB-196648CEEE9E}"/>
              </a:ext>
            </a:extLst>
          </p:cNvPr>
          <p:cNvPicPr>
            <a:picLocks noChangeAspect="1"/>
          </p:cNvPicPr>
          <p:nvPr/>
        </p:nvPicPr>
        <p:blipFill>
          <a:blip r:embed="rId2"/>
          <a:stretch>
            <a:fillRect/>
          </a:stretch>
        </p:blipFill>
        <p:spPr>
          <a:xfrm>
            <a:off x="478865" y="301530"/>
            <a:ext cx="6476629" cy="1909680"/>
          </a:xfrm>
          <a:prstGeom prst="rect">
            <a:avLst/>
          </a:prstGeom>
        </p:spPr>
      </p:pic>
    </p:spTree>
    <p:extLst>
      <p:ext uri="{BB962C8B-B14F-4D97-AF65-F5344CB8AC3E}">
        <p14:creationId xmlns:p14="http://schemas.microsoft.com/office/powerpoint/2010/main" val="1626589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kern="0">
                <a:solidFill>
                  <a:srgbClr val="222222">
                    <a:tint val="75000"/>
                  </a:srgbClr>
                </a:solidFill>
                <a:latin typeface="Arial"/>
                <a:cs typeface="Arial"/>
                <a:sym typeface="Arial"/>
              </a:rPr>
              <a:pPr/>
              <a:t>March 11, 2026</a:t>
            </a:fld>
            <a:endParaRPr lang="en-US" kern="0" dirty="0">
              <a:solidFill>
                <a:srgbClr val="222222">
                  <a:tint val="75000"/>
                </a:srgbClr>
              </a:solidFill>
              <a:latin typeface="Arial"/>
              <a:cs typeface="Arial"/>
              <a:sym typeface="Arial"/>
            </a:endParaRPr>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7511" y="1807874"/>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120" indent="-304747" defTabSz="1218987">
              <a:buClr>
                <a:srgbClr val="D6201A"/>
              </a:buClr>
              <a:buFont typeface="Wingdings" charset="2"/>
              <a:buChar char="§"/>
              <a:defRPr/>
            </a:pPr>
            <a:r>
              <a:rPr lang="en-US" sz="1800" i="1" dirty="0">
                <a:solidFill>
                  <a:srgbClr val="222222"/>
                </a:solidFill>
                <a:latin typeface="Arial"/>
                <a:sym typeface="Arial"/>
              </a:rPr>
              <a:t>This program is supported by the Health Resources and Services Administration (HRSA) of the U.S. Department of Health and Human Services (HHS) under grant number TR7HA53203-01-00 as part of an award totaling $5.7m. The contents are those of the author(s) and do not necessarily represent the official views of, nor an endorsement, by HRSA, HHS, or the U.S. Government. For more information, please visit HRSA.gov.</a:t>
            </a:r>
          </a:p>
          <a:p>
            <a:pPr marL="457120" indent="-304747" defTabSz="1218987">
              <a:buClr>
                <a:srgbClr val="D6201A"/>
              </a:buClr>
              <a:buFont typeface="Wingdings" charset="2"/>
              <a:buChar char="§"/>
              <a:defRPr/>
            </a:pPr>
            <a:r>
              <a:rPr lang="en-US" sz="1800" i="1" dirty="0">
                <a:solidFill>
                  <a:srgbClr val="222222"/>
                </a:solidFill>
                <a:latin typeface="Arial"/>
                <a:ea typeface="Calibri" panose="020F0502020204030204" pitchFamily="34" charset="0"/>
                <a:sym typeface="Arial"/>
              </a:rPr>
              <a:t>“Funding for this presentation was made possible by cooperative agreement </a:t>
            </a:r>
            <a:r>
              <a:rPr lang="en-US" sz="1800" i="1" dirty="0">
                <a:solidFill>
                  <a:srgbClr val="222222"/>
                </a:solidFill>
                <a:latin typeface="Arial"/>
                <a:sym typeface="Arial"/>
              </a:rPr>
              <a:t>TR7HA53203-01-00</a:t>
            </a:r>
            <a:r>
              <a:rPr lang="en-US" sz="1800" i="1" dirty="0">
                <a:solidFill>
                  <a:srgbClr val="222222"/>
                </a:solidFill>
                <a:latin typeface="Arial"/>
                <a:ea typeface="Calibri" panose="020F0502020204030204" pitchFamily="34" charset="0"/>
                <a:sym typeface="Arial"/>
              </a:rPr>
              <a:t>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457120" indent="-304747" defTabSz="1218987">
              <a:buClr>
                <a:srgbClr val="D6201A"/>
              </a:buClr>
              <a:buFont typeface="Wingdings" charset="2"/>
              <a:buChar char="§"/>
              <a:defRPr/>
            </a:pPr>
            <a:r>
              <a:rPr lang="en-US" altLang="en-US" sz="1800" i="1" dirty="0">
                <a:solidFill>
                  <a:srgbClr val="222222"/>
                </a:solidFill>
                <a:latin typeface="Arial" panose="020B0604020202020204" pitchFamily="34" charset="0"/>
                <a:ea typeface="Calibri" panose="020F0502020204030204" pitchFamily="34" charset="0"/>
                <a:sym typeface="Arial"/>
              </a:rPr>
              <a:t>This content is owned by the AETC and is protected by copyright laws.  Reproduction or distribution of the content without written permission of the sponsor is prohibited and may result in legal action.  </a:t>
            </a:r>
            <a:endParaRPr lang="en-US" sz="1800" i="1" dirty="0">
              <a:solidFill>
                <a:srgbClr val="222222"/>
              </a:solidFill>
              <a:latin typeface="Arial" panose="020B0604020202020204" pitchFamily="34" charset="0"/>
              <a:ea typeface="Calibri" panose="020F0502020204030204" pitchFamily="34" charset="0"/>
              <a:sym typeface="Arial"/>
            </a:endParaRPr>
          </a:p>
        </p:txBody>
      </p:sp>
    </p:spTree>
    <p:extLst>
      <p:ext uri="{BB962C8B-B14F-4D97-AF65-F5344CB8AC3E}">
        <p14:creationId xmlns:p14="http://schemas.microsoft.com/office/powerpoint/2010/main" val="320719405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06BA-8C83-643E-C205-893B06BA50D3}"/>
              </a:ext>
            </a:extLst>
          </p:cNvPr>
          <p:cNvSpPr>
            <a:spLocks noGrp="1"/>
          </p:cNvSpPr>
          <p:nvPr>
            <p:ph type="title"/>
          </p:nvPr>
        </p:nvSpPr>
        <p:spPr/>
        <p:txBody>
          <a:bodyPr/>
          <a:lstStyle/>
          <a:p>
            <a:r>
              <a:rPr lang="en-US" dirty="0"/>
              <a:t>Specific screening recommendations</a:t>
            </a:r>
          </a:p>
        </p:txBody>
      </p:sp>
      <p:pic>
        <p:nvPicPr>
          <p:cNvPr id="5" name="Content Placeholder 4">
            <a:extLst>
              <a:ext uri="{FF2B5EF4-FFF2-40B4-BE49-F238E27FC236}">
                <a16:creationId xmlns:a16="http://schemas.microsoft.com/office/drawing/2014/main" id="{B8C81C33-4FDD-CB60-E28F-F82FFAB294EA}"/>
              </a:ext>
            </a:extLst>
          </p:cNvPr>
          <p:cNvPicPr>
            <a:picLocks noGrp="1" noChangeAspect="1"/>
          </p:cNvPicPr>
          <p:nvPr>
            <p:ph idx="4294967295"/>
          </p:nvPr>
        </p:nvPicPr>
        <p:blipFill>
          <a:blip r:embed="rId2"/>
          <a:stretch>
            <a:fillRect/>
          </a:stretch>
        </p:blipFill>
        <p:spPr>
          <a:xfrm>
            <a:off x="877888" y="2155825"/>
            <a:ext cx="11314112" cy="2909888"/>
          </a:xfrm>
          <a:prstGeom prst="rect">
            <a:avLst/>
          </a:prstGeom>
        </p:spPr>
      </p:pic>
    </p:spTree>
    <p:extLst>
      <p:ext uri="{BB962C8B-B14F-4D97-AF65-F5344CB8AC3E}">
        <p14:creationId xmlns:p14="http://schemas.microsoft.com/office/powerpoint/2010/main" val="1133693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C3E33-3700-DC94-E0D4-C537D5697E9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404FECE-2B2B-6016-1036-A3C47184B287}"/>
              </a:ext>
            </a:extLst>
          </p:cNvPr>
          <p:cNvSpPr txBox="1">
            <a:spLocks/>
          </p:cNvSpPr>
          <p:nvPr/>
        </p:nvSpPr>
        <p:spPr>
          <a:xfrm>
            <a:off x="320406" y="247926"/>
            <a:ext cx="11869615" cy="102082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venir Next LT Pro"/>
              </a:rPr>
              <a:t>Partner services for syphilis</a:t>
            </a:r>
          </a:p>
          <a:p>
            <a:r>
              <a:rPr lang="en-US" sz="4000" b="1" dirty="0">
                <a:latin typeface="Avenir Next LT Pro" panose="020B0504020202020204" pitchFamily="34" charset="0"/>
              </a:rPr>
              <a:t>What is the evidence: Systematic review</a:t>
            </a:r>
            <a:endParaRPr lang="en-US" b="1" dirty="0">
              <a:latin typeface="Avenir Next LT Pro" panose="020B0504020202020204" pitchFamily="34" charset="0"/>
            </a:endParaRPr>
          </a:p>
        </p:txBody>
      </p:sp>
      <p:graphicFrame>
        <p:nvGraphicFramePr>
          <p:cNvPr id="6" name="Content Placeholder 5">
            <a:extLst>
              <a:ext uri="{FF2B5EF4-FFF2-40B4-BE49-F238E27FC236}">
                <a16:creationId xmlns:a16="http://schemas.microsoft.com/office/drawing/2014/main" id="{63E6D99A-2DEC-2D91-086E-90D8D58037EF}"/>
              </a:ext>
            </a:extLst>
          </p:cNvPr>
          <p:cNvGraphicFramePr>
            <a:graphicFrameLocks noGrp="1"/>
          </p:cNvGraphicFramePr>
          <p:nvPr>
            <p:ph idx="4294967295"/>
            <p:extLst>
              <p:ext uri="{D42A27DB-BD31-4B8C-83A1-F6EECF244321}">
                <p14:modId xmlns:p14="http://schemas.microsoft.com/office/powerpoint/2010/main" val="2573043151"/>
              </p:ext>
            </p:extLst>
          </p:nvPr>
        </p:nvGraphicFramePr>
        <p:xfrm>
          <a:off x="541663" y="1266941"/>
          <a:ext cx="7236901" cy="5443640"/>
        </p:xfrm>
        <a:graphic>
          <a:graphicData uri="http://schemas.openxmlformats.org/drawingml/2006/table">
            <a:tbl>
              <a:tblPr firstRow="1" bandRow="1">
                <a:tableStyleId>{5C22544A-7EE6-4342-B048-85BDC9FD1C3A}</a:tableStyleId>
              </a:tblPr>
              <a:tblGrid>
                <a:gridCol w="2412300">
                  <a:extLst>
                    <a:ext uri="{9D8B030D-6E8A-4147-A177-3AD203B41FA5}">
                      <a16:colId xmlns:a16="http://schemas.microsoft.com/office/drawing/2014/main" val="3801945721"/>
                    </a:ext>
                  </a:extLst>
                </a:gridCol>
                <a:gridCol w="802756">
                  <a:extLst>
                    <a:ext uri="{9D8B030D-6E8A-4147-A177-3AD203B41FA5}">
                      <a16:colId xmlns:a16="http://schemas.microsoft.com/office/drawing/2014/main" val="1471605769"/>
                    </a:ext>
                  </a:extLst>
                </a:gridCol>
                <a:gridCol w="4021845">
                  <a:extLst>
                    <a:ext uri="{9D8B030D-6E8A-4147-A177-3AD203B41FA5}">
                      <a16:colId xmlns:a16="http://schemas.microsoft.com/office/drawing/2014/main" val="2459560628"/>
                    </a:ext>
                  </a:extLst>
                </a:gridCol>
              </a:tblGrid>
              <a:tr h="721894">
                <a:tc>
                  <a:txBody>
                    <a:bodyPr/>
                    <a:lstStyle/>
                    <a:p>
                      <a:r>
                        <a:rPr lang="en-US" sz="1400" dirty="0"/>
                        <a:t>Type of study</a:t>
                      </a:r>
                    </a:p>
                  </a:txBody>
                  <a:tcPr/>
                </a:tc>
                <a:tc>
                  <a:txBody>
                    <a:bodyPr/>
                    <a:lstStyle/>
                    <a:p>
                      <a:r>
                        <a:rPr lang="en-US" sz="1400" dirty="0"/>
                        <a:t>Number of papers</a:t>
                      </a:r>
                    </a:p>
                  </a:txBody>
                  <a:tcPr/>
                </a:tc>
                <a:tc>
                  <a:txBody>
                    <a:bodyPr/>
                    <a:lstStyle/>
                    <a:p>
                      <a:r>
                        <a:rPr lang="en-US" sz="1400" dirty="0"/>
                        <a:t>Key finding/ information</a:t>
                      </a:r>
                    </a:p>
                  </a:txBody>
                  <a:tcPr/>
                </a:tc>
                <a:extLst>
                  <a:ext uri="{0D108BD9-81ED-4DB2-BD59-A6C34878D82A}">
                    <a16:rowId xmlns:a16="http://schemas.microsoft.com/office/drawing/2014/main" val="66993880"/>
                  </a:ext>
                </a:extLst>
              </a:tr>
              <a:tr h="2466473">
                <a:tc>
                  <a:txBody>
                    <a:bodyPr/>
                    <a:lstStyle/>
                    <a:p>
                      <a:r>
                        <a:rPr lang="en-US" sz="1400" dirty="0"/>
                        <a:t>Cross sectional</a:t>
                      </a:r>
                    </a:p>
                  </a:txBody>
                  <a:tcPr/>
                </a:tc>
                <a:tc>
                  <a:txBody>
                    <a:bodyPr/>
                    <a:lstStyle/>
                    <a:p>
                      <a:r>
                        <a:rPr lang="en-US" sz="1400" dirty="0"/>
                        <a:t>35</a:t>
                      </a:r>
                    </a:p>
                  </a:txBody>
                  <a:tcPr/>
                </a:tc>
                <a:tc>
                  <a:txBody>
                    <a:bodyPr/>
                    <a:lstStyle/>
                    <a:p>
                      <a:r>
                        <a:rPr lang="en-US" sz="1400" dirty="0"/>
                        <a:t>Over time, you see the emergence of reports of electronic notification of partners</a:t>
                      </a:r>
                    </a:p>
                    <a:p>
                      <a:r>
                        <a:rPr lang="en-US" sz="1400" dirty="0"/>
                        <a:t>DIS make a difference; e-notification is successful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NNTI varies:</a:t>
                      </a:r>
                    </a:p>
                    <a:p>
                      <a:r>
                        <a:rPr lang="en-US" sz="1400" dirty="0"/>
                        <a:t>MS Syphilis services: 2267 partners</a:t>
                      </a:r>
                      <a:r>
                        <a:rPr lang="en-US" sz="1400" dirty="0">
                          <a:sym typeface="Wingdings" panose="05000000000000000000" pitchFamily="2" charset="2"/>
                        </a:rPr>
                        <a:t></a:t>
                      </a:r>
                      <a:r>
                        <a:rPr lang="en-US" sz="1400" dirty="0"/>
                        <a:t> 696 new syphilis NNTI=2, 24 new HIV NNTI=64 (</a:t>
                      </a:r>
                      <a:r>
                        <a:rPr lang="en-US" sz="1400" dirty="0" err="1"/>
                        <a:t>Avoundjian</a:t>
                      </a:r>
                      <a:r>
                        <a:rPr lang="en-US" sz="1400" dirty="0"/>
                        <a:t> 2019)</a:t>
                      </a:r>
                    </a:p>
                    <a:p>
                      <a:r>
                        <a:rPr lang="en-US" sz="1400" dirty="0"/>
                        <a:t>NC Syphilis services: NNTI 6.9 HIV NNTI 43 (</a:t>
                      </a:r>
                      <a:r>
                        <a:rPr lang="en-US" sz="1400" dirty="0" err="1"/>
                        <a:t>Samoff</a:t>
                      </a:r>
                      <a:r>
                        <a:rPr lang="en-US" sz="1400" dirty="0"/>
                        <a:t> 2017)</a:t>
                      </a:r>
                    </a:p>
                  </a:txBody>
                  <a:tcPr/>
                </a:tc>
                <a:extLst>
                  <a:ext uri="{0D108BD9-81ED-4DB2-BD59-A6C34878D82A}">
                    <a16:rowId xmlns:a16="http://schemas.microsoft.com/office/drawing/2014/main" val="413764352"/>
                  </a:ext>
                </a:extLst>
              </a:tr>
              <a:tr h="330242">
                <a:tc>
                  <a:txBody>
                    <a:bodyPr/>
                    <a:lstStyle/>
                    <a:p>
                      <a:r>
                        <a:rPr lang="en-US" sz="1400" dirty="0"/>
                        <a:t>RCTs</a:t>
                      </a:r>
                    </a:p>
                  </a:txBody>
                  <a:tcPr/>
                </a:tc>
                <a:tc>
                  <a:txBody>
                    <a:bodyPr/>
                    <a:lstStyle/>
                    <a:p>
                      <a:r>
                        <a:rPr lang="en-US" sz="1400" dirty="0"/>
                        <a:t>3</a:t>
                      </a:r>
                    </a:p>
                  </a:txBody>
                  <a:tcPr/>
                </a:tc>
                <a:tc>
                  <a:txBody>
                    <a:bodyPr/>
                    <a:lstStyle/>
                    <a:p>
                      <a:r>
                        <a:rPr lang="en-US" sz="1400" dirty="0"/>
                        <a:t>See slide</a:t>
                      </a:r>
                    </a:p>
                  </a:txBody>
                  <a:tcPr/>
                </a:tc>
                <a:extLst>
                  <a:ext uri="{0D108BD9-81ED-4DB2-BD59-A6C34878D82A}">
                    <a16:rowId xmlns:a16="http://schemas.microsoft.com/office/drawing/2014/main" val="97350431"/>
                  </a:ext>
                </a:extLst>
              </a:tr>
              <a:tr h="330242">
                <a:tc>
                  <a:txBody>
                    <a:bodyPr/>
                    <a:lstStyle/>
                    <a:p>
                      <a:r>
                        <a:rPr lang="en-US" sz="1400" dirty="0"/>
                        <a:t>Literature review</a:t>
                      </a:r>
                    </a:p>
                  </a:txBody>
                  <a:tcPr/>
                </a:tc>
                <a:tc>
                  <a:txBody>
                    <a:bodyPr/>
                    <a:lstStyle/>
                    <a:p>
                      <a:r>
                        <a:rPr lang="en-US" sz="1400" dirty="0"/>
                        <a:t>3</a:t>
                      </a:r>
                    </a:p>
                  </a:txBody>
                  <a:tcPr/>
                </a:tc>
                <a:tc>
                  <a:txBody>
                    <a:bodyPr/>
                    <a:lstStyle/>
                    <a:p>
                      <a:r>
                        <a:rPr lang="en-US" sz="1400" dirty="0"/>
                        <a:t>old</a:t>
                      </a:r>
                    </a:p>
                  </a:txBody>
                  <a:tcPr/>
                </a:tc>
                <a:extLst>
                  <a:ext uri="{0D108BD9-81ED-4DB2-BD59-A6C34878D82A}">
                    <a16:rowId xmlns:a16="http://schemas.microsoft.com/office/drawing/2014/main" val="531143280"/>
                  </a:ext>
                </a:extLst>
              </a:tr>
              <a:tr h="330242">
                <a:tc>
                  <a:txBody>
                    <a:bodyPr/>
                    <a:lstStyle/>
                    <a:p>
                      <a:r>
                        <a:rPr lang="en-US" sz="1400" dirty="0"/>
                        <a:t>Mixed methods</a:t>
                      </a:r>
                    </a:p>
                  </a:txBody>
                  <a:tcPr/>
                </a:tc>
                <a:tc>
                  <a:txBody>
                    <a:bodyPr/>
                    <a:lstStyle/>
                    <a:p>
                      <a:r>
                        <a:rPr lang="en-US" sz="1400" dirty="0"/>
                        <a:t>5</a:t>
                      </a:r>
                    </a:p>
                  </a:txBody>
                  <a:tcPr/>
                </a:tc>
                <a:tc>
                  <a:txBody>
                    <a:bodyPr/>
                    <a:lstStyle/>
                    <a:p>
                      <a:endParaRPr lang="en-US" sz="1400" dirty="0"/>
                    </a:p>
                  </a:txBody>
                  <a:tcPr/>
                </a:tc>
                <a:extLst>
                  <a:ext uri="{0D108BD9-81ED-4DB2-BD59-A6C34878D82A}">
                    <a16:rowId xmlns:a16="http://schemas.microsoft.com/office/drawing/2014/main" val="1828505262"/>
                  </a:ext>
                </a:extLst>
              </a:tr>
              <a:tr h="330242">
                <a:tc>
                  <a:txBody>
                    <a:bodyPr/>
                    <a:lstStyle/>
                    <a:p>
                      <a:r>
                        <a:rPr lang="en-US" sz="1400" dirty="0"/>
                        <a:t>Qualitative</a:t>
                      </a:r>
                    </a:p>
                  </a:txBody>
                  <a:tcPr/>
                </a:tc>
                <a:tc>
                  <a:txBody>
                    <a:bodyPr/>
                    <a:lstStyle/>
                    <a:p>
                      <a:r>
                        <a:rPr lang="en-US" sz="1400" dirty="0"/>
                        <a:t>3</a:t>
                      </a:r>
                    </a:p>
                  </a:txBody>
                  <a:tcPr/>
                </a:tc>
                <a:tc>
                  <a:txBody>
                    <a:bodyPr/>
                    <a:lstStyle/>
                    <a:p>
                      <a:endParaRPr lang="en-US" sz="1400" dirty="0"/>
                    </a:p>
                  </a:txBody>
                  <a:tcPr/>
                </a:tc>
                <a:extLst>
                  <a:ext uri="{0D108BD9-81ED-4DB2-BD59-A6C34878D82A}">
                    <a16:rowId xmlns:a16="http://schemas.microsoft.com/office/drawing/2014/main" val="3822368375"/>
                  </a:ext>
                </a:extLst>
              </a:tr>
              <a:tr h="330242">
                <a:tc>
                  <a:txBody>
                    <a:bodyPr/>
                    <a:lstStyle/>
                    <a:p>
                      <a:r>
                        <a:rPr lang="en-US" sz="1400" dirty="0"/>
                        <a:t>Reports</a:t>
                      </a:r>
                    </a:p>
                  </a:txBody>
                  <a:tcPr/>
                </a:tc>
                <a:tc>
                  <a:txBody>
                    <a:bodyPr/>
                    <a:lstStyle/>
                    <a:p>
                      <a:r>
                        <a:rPr lang="en-US" sz="1400" dirty="0"/>
                        <a:t>4</a:t>
                      </a:r>
                    </a:p>
                  </a:txBody>
                  <a:tcPr/>
                </a:tc>
                <a:tc>
                  <a:txBody>
                    <a:bodyPr/>
                    <a:lstStyle/>
                    <a:p>
                      <a:endParaRPr lang="en-US" sz="1400" dirty="0"/>
                    </a:p>
                  </a:txBody>
                  <a:tcPr/>
                </a:tc>
                <a:extLst>
                  <a:ext uri="{0D108BD9-81ED-4DB2-BD59-A6C34878D82A}">
                    <a16:rowId xmlns:a16="http://schemas.microsoft.com/office/drawing/2014/main" val="1554887602"/>
                  </a:ext>
                </a:extLst>
              </a:tr>
              <a:tr h="594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Guideline/ recommendation</a:t>
                      </a:r>
                    </a:p>
                  </a:txBody>
                  <a:tcPr/>
                </a:tc>
                <a:tc>
                  <a:txBody>
                    <a:bodyPr/>
                    <a:lstStyle/>
                    <a:p>
                      <a:r>
                        <a:rPr lang="en-US" sz="1400" dirty="0"/>
                        <a:t>2</a:t>
                      </a:r>
                    </a:p>
                  </a:txBody>
                  <a:tcPr/>
                </a:tc>
                <a:tc>
                  <a:txBody>
                    <a:bodyPr/>
                    <a:lstStyle/>
                    <a:p>
                      <a:r>
                        <a:rPr lang="en-US" sz="1400" dirty="0"/>
                        <a:t>From the CDC 1991 and 2008</a:t>
                      </a:r>
                    </a:p>
                  </a:txBody>
                  <a:tcPr/>
                </a:tc>
                <a:extLst>
                  <a:ext uri="{0D108BD9-81ED-4DB2-BD59-A6C34878D82A}">
                    <a16:rowId xmlns:a16="http://schemas.microsoft.com/office/drawing/2014/main" val="4063403159"/>
                  </a:ext>
                </a:extLst>
              </a:tr>
            </a:tbl>
          </a:graphicData>
        </a:graphic>
      </p:graphicFrame>
    </p:spTree>
    <p:extLst>
      <p:ext uri="{BB962C8B-B14F-4D97-AF65-F5344CB8AC3E}">
        <p14:creationId xmlns:p14="http://schemas.microsoft.com/office/powerpoint/2010/main" val="1651251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414280-9171-6964-A5B1-8E06336B5FB2}"/>
              </a:ext>
            </a:extLst>
          </p:cNvPr>
          <p:cNvSpPr txBox="1">
            <a:spLocks noGrp="1"/>
          </p:cNvSpPr>
          <p:nvPr>
            <p:ph type="title"/>
          </p:nvPr>
        </p:nvSpPr>
        <p:spPr>
          <a:xfrm>
            <a:off x="419100" y="5022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atin typeface="Avenir Next LT Pro" panose="020B0504020202020204" pitchFamily="34" charset="0"/>
              </a:rPr>
              <a:t>Partner Services for syphilis</a:t>
            </a:r>
            <a:endParaRPr lang="en-US" b="1" dirty="0">
              <a:solidFill>
                <a:srgbClr val="00918E"/>
              </a:solidFill>
              <a:latin typeface="Avenir Next LT Pro" panose="020B0504020202020204" pitchFamily="34" charset="0"/>
            </a:endParaRPr>
          </a:p>
        </p:txBody>
      </p:sp>
      <p:sp>
        <p:nvSpPr>
          <p:cNvPr id="3" name="Content Placeholder 2">
            <a:extLst>
              <a:ext uri="{FF2B5EF4-FFF2-40B4-BE49-F238E27FC236}">
                <a16:creationId xmlns:a16="http://schemas.microsoft.com/office/drawing/2014/main" id="{4096B36F-5F74-B0F2-968A-076E66E24F73}"/>
              </a:ext>
            </a:extLst>
          </p:cNvPr>
          <p:cNvSpPr>
            <a:spLocks noGrp="1"/>
          </p:cNvSpPr>
          <p:nvPr>
            <p:ph type="body" idx="1"/>
          </p:nvPr>
        </p:nvSpPr>
        <p:spPr>
          <a:xfrm>
            <a:off x="838200" y="2057400"/>
            <a:ext cx="11049000" cy="4119563"/>
          </a:xfrm>
        </p:spPr>
        <p:txBody>
          <a:bodyPr>
            <a:normAutofit/>
          </a:bodyPr>
          <a:lstStyle/>
          <a:p>
            <a:pPr marL="0" indent="0">
              <a:buNone/>
            </a:pPr>
            <a:r>
              <a:rPr lang="en-US" sz="2400" dirty="0"/>
              <a:t>CDC “ strongly” recommends partner services for early syphilis (2008)</a:t>
            </a:r>
          </a:p>
          <a:p>
            <a:pPr marL="0" indent="0">
              <a:buNone/>
            </a:pPr>
            <a:r>
              <a:rPr lang="en-US" sz="2400" dirty="0"/>
              <a:t>Larger cross-sectional studies demonstrate that most HDs conduct partner notification (PN) for syphilis (Golden 2003, Cope 2022) with 45% of LHDs in high-rate areas providing serologic testing in the field in pre-COVID years (2015-2017) (Cuffe 2021)</a:t>
            </a:r>
          </a:p>
          <a:p>
            <a:pPr marL="0" indent="0">
              <a:buNone/>
            </a:pPr>
            <a:r>
              <a:rPr lang="en-US" sz="2400" dirty="0"/>
              <a:t>Some cost information is available, and PN is thought to be cost efficient</a:t>
            </a:r>
          </a:p>
          <a:p>
            <a:pPr marL="0" indent="0">
              <a:buNone/>
            </a:pPr>
            <a:r>
              <a:rPr lang="en-US" sz="2400" dirty="0"/>
              <a:t>Use of text notification is reported and there is one scoping review of technology in PN (Kachur 2018)</a:t>
            </a:r>
          </a:p>
          <a:p>
            <a:pPr marL="0" indent="0">
              <a:buNone/>
            </a:pPr>
            <a:r>
              <a:rPr lang="en-US" sz="2400" dirty="0"/>
              <a:t>In person interviews resulted in better metrics for ES in Seattle except no difference in infected partners treated (Heumann 2017)</a:t>
            </a:r>
          </a:p>
        </p:txBody>
      </p:sp>
    </p:spTree>
    <p:extLst>
      <p:ext uri="{BB962C8B-B14F-4D97-AF65-F5344CB8AC3E}">
        <p14:creationId xmlns:p14="http://schemas.microsoft.com/office/powerpoint/2010/main" val="2851850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FE382-0212-6328-783B-2AFD4E139E0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BE28115-76A8-A495-117B-F54ABE5DF139}"/>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atin typeface="Avenir Next LT Pro" panose="020B0504020202020204" pitchFamily="34" charset="0"/>
              </a:rPr>
              <a:t>Partner Services for syphilis</a:t>
            </a:r>
            <a:endParaRPr lang="en-US" b="1" dirty="0">
              <a:solidFill>
                <a:srgbClr val="00918E"/>
              </a:solidFill>
              <a:latin typeface="Avenir Next LT Pro" panose="020B0504020202020204" pitchFamily="34" charset="0"/>
            </a:endParaRPr>
          </a:p>
        </p:txBody>
      </p:sp>
      <p:sp>
        <p:nvSpPr>
          <p:cNvPr id="3" name="Content Placeholder 2">
            <a:extLst>
              <a:ext uri="{FF2B5EF4-FFF2-40B4-BE49-F238E27FC236}">
                <a16:creationId xmlns:a16="http://schemas.microsoft.com/office/drawing/2014/main" id="{F741D224-28FE-5FDD-23C9-357EDF0D2BDC}"/>
              </a:ext>
            </a:extLst>
          </p:cNvPr>
          <p:cNvSpPr>
            <a:spLocks noGrp="1"/>
          </p:cNvSpPr>
          <p:nvPr>
            <p:ph type="body" idx="1"/>
          </p:nvPr>
        </p:nvSpPr>
        <p:spPr/>
        <p:txBody>
          <a:bodyPr>
            <a:normAutofit fontScale="25000" lnSpcReduction="20000"/>
          </a:bodyPr>
          <a:lstStyle/>
          <a:p>
            <a:pPr marL="0" indent="0">
              <a:buNone/>
            </a:pPr>
            <a:r>
              <a:rPr lang="en-US" sz="3000" dirty="0"/>
              <a:t>RCTs</a:t>
            </a:r>
          </a:p>
          <a:p>
            <a:pPr marL="0" indent="0">
              <a:buNone/>
            </a:pPr>
            <a:r>
              <a:rPr lang="en-US" sz="2400" dirty="0"/>
              <a:t>Peterman 1997:	3 approaches had similar success locating and treating partners</a:t>
            </a:r>
          </a:p>
          <a:p>
            <a:pPr marL="0" indent="0">
              <a:buNone/>
            </a:pPr>
            <a:r>
              <a:rPr lang="en-US" sz="2400" dirty="0"/>
              <a:t>		optimal strategy depended on location; no diff in partners treated 		   	with or without DIS</a:t>
            </a:r>
          </a:p>
          <a:p>
            <a:pPr marL="0" indent="0">
              <a:buNone/>
            </a:pPr>
            <a:endParaRPr lang="en-US" sz="2400" dirty="0"/>
          </a:p>
          <a:p>
            <a:pPr marL="0" indent="0">
              <a:buNone/>
            </a:pPr>
            <a:r>
              <a:rPr lang="en-US" sz="2400" dirty="0"/>
              <a:t>Brewer 2005:	cues during interviewing can increase #partners elicited</a:t>
            </a:r>
          </a:p>
          <a:p>
            <a:pPr marL="0" indent="0">
              <a:buNone/>
            </a:pPr>
            <a:endParaRPr lang="en-US" sz="2400" dirty="0"/>
          </a:p>
          <a:p>
            <a:pPr marL="0" indent="0">
              <a:buNone/>
            </a:pPr>
            <a:r>
              <a:rPr lang="en-US" sz="2400" dirty="0"/>
              <a:t>Kerani 2025:	contacted men and asked them to recall what PM services they 			  	received, if any. </a:t>
            </a:r>
          </a:p>
          <a:p>
            <a:pPr marL="0" indent="0">
              <a:buNone/>
            </a:pPr>
            <a:r>
              <a:rPr lang="en-US" sz="2400" dirty="0"/>
              <a:t>		No diff in partners notified by recall bias, large % of people declined 		  	to participate</a:t>
            </a:r>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331752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44568F-6951-BBF8-8A99-E577E788B62D}"/>
              </a:ext>
            </a:extLst>
          </p:cNvPr>
          <p:cNvSpPr txBox="1">
            <a:spLocks noGrp="1"/>
          </p:cNvSpPr>
          <p:nvPr>
            <p:ph type="title"/>
          </p:nvPr>
        </p:nvSpPr>
        <p:spPr>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venir Next LT Pro" panose="020B0504020202020204" pitchFamily="34" charset="0"/>
              </a:rPr>
              <a:t>Partner Services for syphilis</a:t>
            </a:r>
            <a:br>
              <a:rPr lang="en-US" sz="4000" b="1" dirty="0">
                <a:solidFill>
                  <a:srgbClr val="00918E"/>
                </a:solidFill>
                <a:latin typeface="Avenir Next LT Pro" panose="020B0504020202020204" pitchFamily="34" charset="0"/>
              </a:rPr>
            </a:br>
            <a:endParaRPr lang="en-US" b="1" dirty="0">
              <a:solidFill>
                <a:srgbClr val="00918E"/>
              </a:solidFill>
              <a:latin typeface="Avenir Next LT Pro" panose="020B0504020202020204" pitchFamily="34" charset="0"/>
            </a:endParaRPr>
          </a:p>
        </p:txBody>
      </p:sp>
      <p:sp>
        <p:nvSpPr>
          <p:cNvPr id="3" name="Content Placeholder 2">
            <a:extLst>
              <a:ext uri="{FF2B5EF4-FFF2-40B4-BE49-F238E27FC236}">
                <a16:creationId xmlns:a16="http://schemas.microsoft.com/office/drawing/2014/main" id="{47F473DD-9BC5-6BBF-1AD0-A0A95D9DB434}"/>
              </a:ext>
            </a:extLst>
          </p:cNvPr>
          <p:cNvSpPr>
            <a:spLocks noGrp="1"/>
          </p:cNvSpPr>
          <p:nvPr>
            <p:ph type="body" idx="1"/>
          </p:nvPr>
        </p:nvSpPr>
        <p:spPr/>
        <p:txBody>
          <a:bodyPr>
            <a:noAutofit/>
          </a:bodyPr>
          <a:lstStyle/>
          <a:p>
            <a:r>
              <a:rPr lang="en-US" sz="2400" dirty="0"/>
              <a:t>DIS is under utilized by clinicians; DIS are a resource</a:t>
            </a:r>
          </a:p>
          <a:p>
            <a:pPr lvl="1"/>
            <a:r>
              <a:rPr lang="en-US" sz="2400" dirty="0"/>
              <a:t>There is a role for the clinician to discuss notifying partners with patient.</a:t>
            </a:r>
          </a:p>
          <a:p>
            <a:pPr lvl="1"/>
            <a:r>
              <a:rPr lang="en-US" sz="2400" dirty="0"/>
              <a:t>PM for MSM with low partner index is limited in some locations, so again, talking to patients may be helpful.</a:t>
            </a:r>
          </a:p>
          <a:p>
            <a:pPr lvl="1"/>
            <a:r>
              <a:rPr lang="en-US" sz="2400" dirty="0"/>
              <a:t>Trang Nguyen paper shows declines in outcomes in PS over time. Trends in epi in San Fran</a:t>
            </a:r>
          </a:p>
          <a:p>
            <a:pPr lvl="1"/>
            <a:endParaRPr lang="en-US" sz="2400" dirty="0"/>
          </a:p>
          <a:p>
            <a:r>
              <a:rPr lang="en-US" sz="2400" dirty="0"/>
              <a:t>Things that may help </a:t>
            </a:r>
            <a:r>
              <a:rPr lang="en-US" sz="2400" dirty="0">
                <a:sym typeface="Wingdings" panose="05000000000000000000" pitchFamily="2" charset="2"/>
              </a:rPr>
              <a:t> </a:t>
            </a:r>
            <a:r>
              <a:rPr lang="en-US" sz="2400" dirty="0"/>
              <a:t>Testing in field, treatment in field (RNs)—Louisiana program. </a:t>
            </a:r>
          </a:p>
          <a:p>
            <a:pPr marL="0" indent="0">
              <a:buNone/>
            </a:pPr>
            <a:r>
              <a:rPr lang="en-US" sz="2400" dirty="0"/>
              <a:t>   </a:t>
            </a:r>
          </a:p>
        </p:txBody>
      </p:sp>
    </p:spTree>
    <p:extLst>
      <p:ext uri="{BB962C8B-B14F-4D97-AF65-F5344CB8AC3E}">
        <p14:creationId xmlns:p14="http://schemas.microsoft.com/office/powerpoint/2010/main" val="1449553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6EBC9-F9C9-1731-1C62-388612EE64FF}"/>
              </a:ext>
            </a:extLst>
          </p:cNvPr>
          <p:cNvSpPr>
            <a:spLocks noGrp="1"/>
          </p:cNvSpPr>
          <p:nvPr>
            <p:ph type="title"/>
          </p:nvPr>
        </p:nvSpPr>
        <p:spPr/>
        <p:txBody>
          <a:bodyPr/>
          <a:lstStyle/>
          <a:p>
            <a:r>
              <a:rPr lang="en-US" dirty="0"/>
              <a:t>Treatment of Syphilis</a:t>
            </a:r>
          </a:p>
        </p:txBody>
      </p:sp>
      <p:sp>
        <p:nvSpPr>
          <p:cNvPr id="3" name="Content Placeholder 2">
            <a:extLst>
              <a:ext uri="{FF2B5EF4-FFF2-40B4-BE49-F238E27FC236}">
                <a16:creationId xmlns:a16="http://schemas.microsoft.com/office/drawing/2014/main" id="{0D0F550D-14AF-00A6-54C0-14D1BA893EB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62601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2533A48-9438-C7D2-7628-AFC0FB032C73}"/>
              </a:ext>
            </a:extLst>
          </p:cNvPr>
          <p:cNvPicPr>
            <a:picLocks noChangeAspect="1"/>
          </p:cNvPicPr>
          <p:nvPr/>
        </p:nvPicPr>
        <p:blipFill>
          <a:blip r:embed="rId3"/>
          <a:stretch>
            <a:fillRect/>
          </a:stretch>
        </p:blipFill>
        <p:spPr>
          <a:xfrm>
            <a:off x="190903" y="216312"/>
            <a:ext cx="7645789" cy="6578688"/>
          </a:xfrm>
          <a:prstGeom prst="rect">
            <a:avLst/>
          </a:prstGeom>
        </p:spPr>
      </p:pic>
      <p:sp>
        <p:nvSpPr>
          <p:cNvPr id="3" name="TextBox 2">
            <a:extLst>
              <a:ext uri="{FF2B5EF4-FFF2-40B4-BE49-F238E27FC236}">
                <a16:creationId xmlns:a16="http://schemas.microsoft.com/office/drawing/2014/main" id="{679D19F0-DB6F-2926-A11D-D4EFE473B486}"/>
              </a:ext>
            </a:extLst>
          </p:cNvPr>
          <p:cNvSpPr txBox="1"/>
          <p:nvPr/>
        </p:nvSpPr>
        <p:spPr>
          <a:xfrm>
            <a:off x="7992764" y="4886203"/>
            <a:ext cx="4203357" cy="461665"/>
          </a:xfrm>
          <a:prstGeom prst="rect">
            <a:avLst/>
          </a:prstGeom>
          <a:noFill/>
        </p:spPr>
        <p:txBody>
          <a:bodyPr wrap="square" rtlCol="0">
            <a:spAutoFit/>
          </a:bodyPr>
          <a:lstStyle/>
          <a:p>
            <a:r>
              <a:rPr lang="en-US" sz="1200" b="0" i="0" dirty="0">
                <a:solidFill>
                  <a:srgbClr val="212121"/>
                </a:solidFill>
                <a:effectLst/>
                <a:latin typeface="BlinkMacSystemFont"/>
              </a:rPr>
              <a:t>Ghanem KG, Ram S, Rice PA. The Modern Epidemic of Syphilis. </a:t>
            </a:r>
            <a:r>
              <a:rPr lang="en-US" sz="1200" b="0" i="1" dirty="0">
                <a:solidFill>
                  <a:srgbClr val="212121"/>
                </a:solidFill>
                <a:effectLst/>
                <a:latin typeface="BlinkMacSystemFont"/>
              </a:rPr>
              <a:t>N </a:t>
            </a:r>
            <a:r>
              <a:rPr lang="en-US" sz="1200" b="0" i="1" dirty="0" err="1">
                <a:solidFill>
                  <a:srgbClr val="212121"/>
                </a:solidFill>
                <a:effectLst/>
                <a:latin typeface="BlinkMacSystemFont"/>
              </a:rPr>
              <a:t>Engl</a:t>
            </a:r>
            <a:r>
              <a:rPr lang="en-US" sz="1200" b="0" i="1" dirty="0">
                <a:solidFill>
                  <a:srgbClr val="212121"/>
                </a:solidFill>
                <a:effectLst/>
                <a:latin typeface="BlinkMacSystemFont"/>
              </a:rPr>
              <a:t> J Med</a:t>
            </a:r>
            <a:r>
              <a:rPr lang="en-US" sz="1200" b="0" i="0" dirty="0">
                <a:solidFill>
                  <a:srgbClr val="212121"/>
                </a:solidFill>
                <a:effectLst/>
                <a:latin typeface="BlinkMacSystemFont"/>
              </a:rPr>
              <a:t>. 2020;382(9):845-854. doi:10.1056/NEJMra1901593</a:t>
            </a:r>
            <a:endParaRPr lang="en-US" sz="1200" dirty="0"/>
          </a:p>
        </p:txBody>
      </p:sp>
      <p:sp>
        <p:nvSpPr>
          <p:cNvPr id="5" name="Rectangle 3">
            <a:extLst>
              <a:ext uri="{FF2B5EF4-FFF2-40B4-BE49-F238E27FC236}">
                <a16:creationId xmlns:a16="http://schemas.microsoft.com/office/drawing/2014/main" id="{44FC16CD-7C03-CBC0-A3E8-CCDF3E97F2B4}"/>
              </a:ext>
            </a:extLst>
          </p:cNvPr>
          <p:cNvSpPr txBox="1">
            <a:spLocks noChangeArrowheads="1"/>
          </p:cNvSpPr>
          <p:nvPr/>
        </p:nvSpPr>
        <p:spPr>
          <a:xfrm>
            <a:off x="8037527" y="784855"/>
            <a:ext cx="3261564" cy="4014136"/>
          </a:xfrm>
          <a:prstGeom prst="rect">
            <a:avLst/>
          </a:prstGeom>
        </p:spPr>
        <p:txBody>
          <a:bodyPr vert="horz" lIns="91440" tIns="45720" rIns="91440" bIns="45720" rtlCol="0" anchor="t">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buFont typeface="Corbel" pitchFamily="34" charset="0"/>
              <a:buNone/>
            </a:pPr>
            <a:r>
              <a:rPr lang="en-US" sz="3200" b="1" dirty="0">
                <a:solidFill>
                  <a:schemeClr val="tx1"/>
                </a:solidFill>
              </a:rPr>
              <a:t>Treatment of Syphilis</a:t>
            </a:r>
          </a:p>
          <a:p>
            <a:pPr marL="0" indent="0" algn="ctr">
              <a:buFont typeface="Corbel" pitchFamily="34" charset="0"/>
              <a:buNone/>
            </a:pPr>
            <a:endParaRPr lang="en-US" sz="3200" dirty="0">
              <a:solidFill>
                <a:schemeClr val="tx1"/>
              </a:solidFill>
            </a:endParaRPr>
          </a:p>
          <a:p>
            <a:pPr>
              <a:buFontTx/>
              <a:buChar char="•"/>
            </a:pPr>
            <a:r>
              <a:rPr lang="en-US" sz="1800" dirty="0">
                <a:solidFill>
                  <a:schemeClr val="tx1"/>
                </a:solidFill>
              </a:rPr>
              <a:t>Who MUST be treated with </a:t>
            </a:r>
            <a:r>
              <a:rPr lang="en-US" sz="1800" dirty="0" err="1">
                <a:solidFill>
                  <a:schemeClr val="tx1"/>
                </a:solidFill>
              </a:rPr>
              <a:t>Bicillin</a:t>
            </a:r>
            <a:r>
              <a:rPr lang="en-US" sz="1800" dirty="0">
                <a:solidFill>
                  <a:schemeClr val="tx1"/>
                </a:solidFill>
              </a:rPr>
              <a:t>?</a:t>
            </a:r>
            <a:endParaRPr lang="en-US" sz="1800" dirty="0">
              <a:solidFill>
                <a:schemeClr val="tx1"/>
              </a:solidFill>
              <a:cs typeface="Arial"/>
            </a:endParaRPr>
          </a:p>
          <a:p>
            <a:pPr lvl="1">
              <a:buFontTx/>
              <a:buChar char="•"/>
            </a:pPr>
            <a:r>
              <a:rPr lang="en-US" sz="1800" dirty="0">
                <a:solidFill>
                  <a:schemeClr val="tx1"/>
                </a:solidFill>
              </a:rPr>
              <a:t>Pregnant people</a:t>
            </a:r>
            <a:endParaRPr lang="en-US" sz="1800" dirty="0">
              <a:solidFill>
                <a:schemeClr val="tx1"/>
              </a:solidFill>
              <a:cs typeface="Arial"/>
            </a:endParaRPr>
          </a:p>
          <a:p>
            <a:pPr lvl="1">
              <a:buFontTx/>
              <a:buChar char="•"/>
            </a:pPr>
            <a:r>
              <a:rPr lang="en-US" sz="1800" dirty="0">
                <a:solidFill>
                  <a:schemeClr val="tx1"/>
                </a:solidFill>
              </a:rPr>
              <a:t>Alternatives for treating neurosyphilis have little evidence of efficacy.</a:t>
            </a:r>
            <a:endParaRPr lang="en-US" sz="1800" dirty="0">
              <a:solidFill>
                <a:schemeClr val="tx1"/>
              </a:solidFill>
              <a:cs typeface="Arial"/>
            </a:endParaRPr>
          </a:p>
        </p:txBody>
      </p:sp>
      <p:sp>
        <p:nvSpPr>
          <p:cNvPr id="6" name="Oval 5">
            <a:extLst>
              <a:ext uri="{FF2B5EF4-FFF2-40B4-BE49-F238E27FC236}">
                <a16:creationId xmlns:a16="http://schemas.microsoft.com/office/drawing/2014/main" id="{0E755F31-431B-42CB-B9CC-0A204C84A468}"/>
              </a:ext>
            </a:extLst>
          </p:cNvPr>
          <p:cNvSpPr/>
          <p:nvPr/>
        </p:nvSpPr>
        <p:spPr>
          <a:xfrm>
            <a:off x="1037065" y="904378"/>
            <a:ext cx="1338470" cy="8017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8B0AC7A-BA80-9181-7810-26E1DFA7A1A2}"/>
              </a:ext>
            </a:extLst>
          </p:cNvPr>
          <p:cNvSpPr/>
          <p:nvPr/>
        </p:nvSpPr>
        <p:spPr>
          <a:xfrm>
            <a:off x="4194065" y="5334860"/>
            <a:ext cx="1338470" cy="8017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AB75FC4-6B97-A3C1-29FD-22D661117DED}"/>
              </a:ext>
            </a:extLst>
          </p:cNvPr>
          <p:cNvSpPr/>
          <p:nvPr/>
        </p:nvSpPr>
        <p:spPr>
          <a:xfrm>
            <a:off x="1037065" y="2987151"/>
            <a:ext cx="1338470" cy="8017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2A1960-DC1E-0E23-FE69-CD67271B15BD}"/>
              </a:ext>
            </a:extLst>
          </p:cNvPr>
          <p:cNvSpPr/>
          <p:nvPr/>
        </p:nvSpPr>
        <p:spPr>
          <a:xfrm>
            <a:off x="236376" y="311020"/>
            <a:ext cx="3886661" cy="363804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                                </a:t>
            </a:r>
            <a:r>
              <a:rPr lang="en-US" sz="1800" b="1" dirty="0">
                <a:solidFill>
                  <a:schemeClr val="tx1"/>
                </a:solidFill>
                <a:highlight>
                  <a:srgbClr val="FFFF00"/>
                </a:highlight>
              </a:rPr>
              <a:t>One shot of penicillin</a:t>
            </a:r>
          </a:p>
          <a:p>
            <a:pPr algn="ctr"/>
            <a:endParaRPr lang="en-US" b="1" dirty="0">
              <a:solidFill>
                <a:schemeClr val="tx1"/>
              </a:solidFill>
              <a:highlight>
                <a:srgbClr val="FFFF00"/>
              </a:highlight>
            </a:endParaRPr>
          </a:p>
          <a:p>
            <a:pPr algn="ctr"/>
            <a:endParaRPr lang="en-US" b="1" dirty="0">
              <a:solidFill>
                <a:schemeClr val="tx1"/>
              </a:solidFill>
              <a:highlight>
                <a:srgbClr val="FFFF00"/>
              </a:highlight>
            </a:endParaRPr>
          </a:p>
          <a:p>
            <a:pPr algn="ctr"/>
            <a:endParaRPr lang="en-US" b="1" dirty="0">
              <a:solidFill>
                <a:schemeClr val="tx1"/>
              </a:solidFill>
              <a:highlight>
                <a:srgbClr val="FFFF00"/>
              </a:highlight>
            </a:endParaRPr>
          </a:p>
          <a:p>
            <a:pPr algn="ctr"/>
            <a:endParaRPr lang="en-US" b="1" dirty="0">
              <a:solidFill>
                <a:schemeClr val="tx1"/>
              </a:solidFill>
              <a:highlight>
                <a:srgbClr val="FFFF00"/>
              </a:highlight>
            </a:endParaRPr>
          </a:p>
          <a:p>
            <a:pPr algn="ctr"/>
            <a:endParaRPr lang="en-US" b="1" dirty="0">
              <a:solidFill>
                <a:schemeClr val="tx1"/>
              </a:solidFill>
              <a:highlight>
                <a:srgbClr val="FFFF00"/>
              </a:highlight>
            </a:endParaRPr>
          </a:p>
          <a:p>
            <a:pPr algn="ctr"/>
            <a:endParaRPr lang="en-US" b="1" dirty="0">
              <a:solidFill>
                <a:schemeClr val="tx1"/>
              </a:solidFill>
              <a:highlight>
                <a:srgbClr val="FFFF00"/>
              </a:highlight>
            </a:endParaRPr>
          </a:p>
          <a:p>
            <a:pPr algn="ctr"/>
            <a:endParaRPr lang="en-US" b="1" dirty="0">
              <a:solidFill>
                <a:schemeClr val="tx1"/>
              </a:solidFill>
              <a:highlight>
                <a:srgbClr val="FFFF00"/>
              </a:highlight>
            </a:endParaRPr>
          </a:p>
          <a:p>
            <a:pPr algn="ctr"/>
            <a:endParaRPr lang="en-US" b="1" dirty="0">
              <a:solidFill>
                <a:schemeClr val="tx1"/>
              </a:solidFill>
              <a:highlight>
                <a:srgbClr val="FFFF00"/>
              </a:highlight>
            </a:endParaRPr>
          </a:p>
          <a:p>
            <a:pPr algn="ctr"/>
            <a:endParaRPr lang="en-US" b="1" dirty="0">
              <a:solidFill>
                <a:schemeClr val="tx1"/>
              </a:solidFill>
              <a:highlight>
                <a:srgbClr val="FFFF00"/>
              </a:highlight>
            </a:endParaRPr>
          </a:p>
          <a:p>
            <a:pPr algn="ctr"/>
            <a:endParaRPr lang="en-US" b="1" dirty="0">
              <a:solidFill>
                <a:schemeClr val="tx1"/>
              </a:solidFill>
              <a:highlight>
                <a:srgbClr val="FFFF00"/>
              </a:highlight>
            </a:endParaRPr>
          </a:p>
          <a:p>
            <a:pPr algn="ctr"/>
            <a:endParaRPr lang="en-US" b="1" dirty="0">
              <a:solidFill>
                <a:schemeClr val="tx1"/>
              </a:solidFill>
              <a:highlight>
                <a:srgbClr val="FFFF00"/>
              </a:highlight>
            </a:endParaRPr>
          </a:p>
          <a:p>
            <a:pPr algn="ctr"/>
            <a:endParaRPr lang="en-US" b="1" dirty="0">
              <a:solidFill>
                <a:schemeClr val="tx1"/>
              </a:solidFill>
              <a:highlight>
                <a:srgbClr val="FFFF00"/>
              </a:highlight>
            </a:endParaRPr>
          </a:p>
        </p:txBody>
      </p:sp>
      <p:sp>
        <p:nvSpPr>
          <p:cNvPr id="11" name="Rectangle 10">
            <a:extLst>
              <a:ext uri="{FF2B5EF4-FFF2-40B4-BE49-F238E27FC236}">
                <a16:creationId xmlns:a16="http://schemas.microsoft.com/office/drawing/2014/main" id="{4F8F136C-D13A-8FE3-7DD2-49F873DC1FF9}"/>
              </a:ext>
            </a:extLst>
          </p:cNvPr>
          <p:cNvSpPr/>
          <p:nvPr/>
        </p:nvSpPr>
        <p:spPr>
          <a:xfrm>
            <a:off x="236376" y="3949066"/>
            <a:ext cx="3886661" cy="281319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highlight>
                <a:srgbClr val="FFFF00"/>
              </a:highlight>
            </a:endParaRPr>
          </a:p>
        </p:txBody>
      </p:sp>
      <p:sp>
        <p:nvSpPr>
          <p:cNvPr id="12" name="Rectangle 11">
            <a:extLst>
              <a:ext uri="{FF2B5EF4-FFF2-40B4-BE49-F238E27FC236}">
                <a16:creationId xmlns:a16="http://schemas.microsoft.com/office/drawing/2014/main" id="{4331BD77-BAC6-43BD-42CA-F99DD5895E6F}"/>
              </a:ext>
            </a:extLst>
          </p:cNvPr>
          <p:cNvSpPr/>
          <p:nvPr/>
        </p:nvSpPr>
        <p:spPr>
          <a:xfrm>
            <a:off x="4207203" y="261085"/>
            <a:ext cx="3566364" cy="650117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3A433A8-0248-81DE-4829-322FD2A4BD5A}"/>
              </a:ext>
            </a:extLst>
          </p:cNvPr>
          <p:cNvSpPr txBox="1"/>
          <p:nvPr/>
        </p:nvSpPr>
        <p:spPr>
          <a:xfrm>
            <a:off x="564048" y="6148361"/>
            <a:ext cx="2452684" cy="646331"/>
          </a:xfrm>
          <a:prstGeom prst="rect">
            <a:avLst/>
          </a:prstGeom>
          <a:noFill/>
        </p:spPr>
        <p:txBody>
          <a:bodyPr wrap="square">
            <a:spAutoFit/>
          </a:bodyPr>
          <a:lstStyle/>
          <a:p>
            <a:r>
              <a:rPr lang="en-US" sz="1800" b="1" dirty="0">
                <a:solidFill>
                  <a:schemeClr val="tx1"/>
                </a:solidFill>
                <a:highlight>
                  <a:srgbClr val="FFFF00"/>
                </a:highlight>
              </a:rPr>
              <a:t>Three shots of penicillin, </a:t>
            </a:r>
            <a:r>
              <a:rPr lang="en-US" sz="1800" b="1" dirty="0" err="1">
                <a:solidFill>
                  <a:schemeClr val="tx1"/>
                </a:solidFill>
                <a:highlight>
                  <a:srgbClr val="FFFF00"/>
                </a:highlight>
              </a:rPr>
              <a:t>qweek</a:t>
            </a:r>
            <a:endParaRPr lang="en-US" dirty="0"/>
          </a:p>
        </p:txBody>
      </p:sp>
      <p:sp>
        <p:nvSpPr>
          <p:cNvPr id="17" name="TextBox 16">
            <a:extLst>
              <a:ext uri="{FF2B5EF4-FFF2-40B4-BE49-F238E27FC236}">
                <a16:creationId xmlns:a16="http://schemas.microsoft.com/office/drawing/2014/main" id="{7416E0F8-36CF-AD2A-3D01-909E1C844A95}"/>
              </a:ext>
            </a:extLst>
          </p:cNvPr>
          <p:cNvSpPr txBox="1"/>
          <p:nvPr/>
        </p:nvSpPr>
        <p:spPr>
          <a:xfrm>
            <a:off x="5423744" y="3625899"/>
            <a:ext cx="1936182" cy="646331"/>
          </a:xfrm>
          <a:prstGeom prst="rect">
            <a:avLst/>
          </a:prstGeom>
          <a:noFill/>
        </p:spPr>
        <p:txBody>
          <a:bodyPr wrap="square">
            <a:spAutoFit/>
          </a:bodyPr>
          <a:lstStyle/>
          <a:p>
            <a:r>
              <a:rPr lang="en-US" sz="1800" b="1" dirty="0">
                <a:solidFill>
                  <a:schemeClr val="tx1"/>
                </a:solidFill>
                <a:highlight>
                  <a:srgbClr val="FFFF00"/>
                </a:highlight>
              </a:rPr>
              <a:t>10-14 days of IV penicillin</a:t>
            </a:r>
            <a:endParaRPr lang="en-US" sz="1800" dirty="0"/>
          </a:p>
        </p:txBody>
      </p:sp>
    </p:spTree>
    <p:extLst>
      <p:ext uri="{BB962C8B-B14F-4D97-AF65-F5344CB8AC3E}">
        <p14:creationId xmlns:p14="http://schemas.microsoft.com/office/powerpoint/2010/main" val="2103567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A967-E0F6-D351-594C-E7058D8C6F7D}"/>
              </a:ext>
            </a:extLst>
          </p:cNvPr>
          <p:cNvSpPr>
            <a:spLocks noGrp="1"/>
          </p:cNvSpPr>
          <p:nvPr>
            <p:ph type="title"/>
          </p:nvPr>
        </p:nvSpPr>
        <p:spPr>
          <a:xfrm>
            <a:off x="202937" y="792889"/>
            <a:ext cx="4742590" cy="1330839"/>
          </a:xfrm>
        </p:spPr>
        <p:txBody>
          <a:bodyPr>
            <a:normAutofit/>
          </a:bodyPr>
          <a:lstStyle/>
          <a:p>
            <a:r>
              <a:rPr lang="en-US" dirty="0">
                <a:ea typeface="+mj-ea"/>
              </a:rPr>
              <a:t>Therapy for </a:t>
            </a:r>
            <a:br>
              <a:rPr lang="en-US" dirty="0"/>
            </a:br>
            <a:r>
              <a:rPr lang="en-US">
                <a:ea typeface="+mj-ea"/>
              </a:rPr>
              <a:t>Syphilis</a:t>
            </a:r>
            <a:endParaRPr lang="en-US"/>
          </a:p>
        </p:txBody>
      </p:sp>
      <p:sp>
        <p:nvSpPr>
          <p:cNvPr id="3" name="Content Placeholder 2">
            <a:extLst>
              <a:ext uri="{FF2B5EF4-FFF2-40B4-BE49-F238E27FC236}">
                <a16:creationId xmlns:a16="http://schemas.microsoft.com/office/drawing/2014/main" id="{F29B5ABC-A78E-A4DE-E23B-67D35BB78A84}"/>
              </a:ext>
            </a:extLst>
          </p:cNvPr>
          <p:cNvSpPr>
            <a:spLocks noGrp="1"/>
          </p:cNvSpPr>
          <p:nvPr>
            <p:ph type="body" idx="1"/>
          </p:nvPr>
        </p:nvSpPr>
        <p:spPr>
          <a:xfrm>
            <a:off x="778370" y="2205815"/>
            <a:ext cx="2141171" cy="4257454"/>
          </a:xfrm>
        </p:spPr>
        <p:txBody>
          <a:bodyPr lIns="0" tIns="0" rIns="0" bIns="0" anchor="t">
            <a:normAutofit/>
          </a:bodyPr>
          <a:lstStyle/>
          <a:p>
            <a:r>
              <a:rPr lang="en-US" sz="1600" dirty="0"/>
              <a:t>Parenteral penicillin G is the drug of choice for all stages of syphilis</a:t>
            </a:r>
          </a:p>
          <a:p>
            <a:r>
              <a:rPr lang="en-US" sz="1600" dirty="0"/>
              <a:t>It is the ONLY therapy with documented efficacy for neurosyphilis or for </a:t>
            </a:r>
            <a:r>
              <a:rPr lang="en-US" sz="1600" b="1" dirty="0"/>
              <a:t>syphilis during pregnancy</a:t>
            </a:r>
          </a:p>
          <a:p>
            <a:r>
              <a:rPr lang="en-US" sz="1600" dirty="0"/>
              <a:t>Data on doxycycline are more limited but suggest excellent efficacy in non-pregnant adults with early and late latent infections.</a:t>
            </a:r>
          </a:p>
        </p:txBody>
      </p:sp>
      <p:pic>
        <p:nvPicPr>
          <p:cNvPr id="4" name="Picture 3">
            <a:extLst>
              <a:ext uri="{FF2B5EF4-FFF2-40B4-BE49-F238E27FC236}">
                <a16:creationId xmlns:a16="http://schemas.microsoft.com/office/drawing/2014/main" id="{76AAFB38-540D-8470-69F0-D5152C570582}"/>
              </a:ext>
            </a:extLst>
          </p:cNvPr>
          <p:cNvPicPr>
            <a:picLocks noChangeAspect="1"/>
          </p:cNvPicPr>
          <p:nvPr/>
        </p:nvPicPr>
        <p:blipFill>
          <a:blip r:embed="rId2"/>
          <a:stretch>
            <a:fillRect/>
          </a:stretch>
        </p:blipFill>
        <p:spPr>
          <a:xfrm>
            <a:off x="3627712" y="345116"/>
            <a:ext cx="5407550" cy="6510625"/>
          </a:xfrm>
          <a:prstGeom prst="rect">
            <a:avLst/>
          </a:prstGeom>
        </p:spPr>
      </p:pic>
      <p:sp>
        <p:nvSpPr>
          <p:cNvPr id="6" name="Rectangle 2">
            <a:extLst>
              <a:ext uri="{FF2B5EF4-FFF2-40B4-BE49-F238E27FC236}">
                <a16:creationId xmlns:a16="http://schemas.microsoft.com/office/drawing/2014/main" id="{3BAEE384-DC6A-8719-5F7D-5095E0B93694}"/>
              </a:ext>
            </a:extLst>
          </p:cNvPr>
          <p:cNvSpPr txBox="1">
            <a:spLocks noChangeArrowheads="1"/>
          </p:cNvSpPr>
          <p:nvPr/>
        </p:nvSpPr>
        <p:spPr bwMode="auto">
          <a:xfrm>
            <a:off x="5280242" y="-224368"/>
            <a:ext cx="3505200" cy="7761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607"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FFFFFF"/>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Baekmuk Batang" charset="0"/>
              </a:defRPr>
            </a:lvl9pPr>
          </a:lstStyle>
          <a:p>
            <a:pPr algn="l">
              <a:tabLst>
                <a:tab pos="723900" algn="l"/>
                <a:tab pos="1447800" algn="l"/>
                <a:tab pos="2171700" algn="l"/>
                <a:tab pos="2895600" algn="l"/>
                <a:tab pos="3619500" algn="l"/>
                <a:tab pos="4343400" algn="l"/>
                <a:tab pos="5067300" algn="l"/>
                <a:tab pos="5791200" algn="l"/>
                <a:tab pos="6515100" algn="l"/>
              </a:tabLst>
            </a:pPr>
            <a:r>
              <a:rPr lang="en-US" altLang="en-US" sz="1400" dirty="0">
                <a:solidFill>
                  <a:schemeClr val="tx1"/>
                </a:solidFill>
                <a:cs typeface="Arial Unicode MS" pitchFamily="32" charset="0"/>
              </a:rPr>
              <a:t>N Engl J Med 2020;382:845-854.</a:t>
            </a:r>
          </a:p>
        </p:txBody>
      </p:sp>
    </p:spTree>
    <p:extLst>
      <p:ext uri="{BB962C8B-B14F-4D97-AF65-F5344CB8AC3E}">
        <p14:creationId xmlns:p14="http://schemas.microsoft.com/office/powerpoint/2010/main" val="2050006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962602" y="860785"/>
            <a:ext cx="9916632" cy="1188720"/>
          </a:xfrm>
        </p:spPr>
        <p:txBody>
          <a:bodyPr>
            <a:normAutofit/>
          </a:bodyPr>
          <a:lstStyle/>
          <a:p>
            <a:pPr eaLnBrk="1" hangingPunct="1"/>
            <a:r>
              <a:rPr lang="en-US" altLang="en-US" dirty="0"/>
              <a:t>Jarisch-Herxheimer Reaction</a:t>
            </a:r>
          </a:p>
        </p:txBody>
      </p:sp>
      <p:sp>
        <p:nvSpPr>
          <p:cNvPr id="105475" name="Rectangle 3"/>
          <p:cNvSpPr>
            <a:spLocks noGrp="1" noChangeArrowheads="1"/>
          </p:cNvSpPr>
          <p:nvPr>
            <p:ph type="body" idx="1"/>
          </p:nvPr>
        </p:nvSpPr>
        <p:spPr>
          <a:xfrm>
            <a:off x="815711" y="1587141"/>
            <a:ext cx="9096977" cy="3685156"/>
          </a:xfrm>
        </p:spPr>
        <p:txBody>
          <a:bodyPr anchor="ctr">
            <a:normAutofit/>
          </a:bodyPr>
          <a:lstStyle/>
          <a:p>
            <a:pPr eaLnBrk="1" hangingPunct="1"/>
            <a:r>
              <a:rPr lang="en-US" altLang="en-US" sz="2000" dirty="0">
                <a:solidFill>
                  <a:schemeClr val="tx1">
                    <a:lumMod val="85000"/>
                    <a:lumOff val="15000"/>
                  </a:schemeClr>
                </a:solidFill>
              </a:rPr>
              <a:t>Self-limited reaction to syphilis treatment, seen more commonly with treatment of early stages</a:t>
            </a:r>
            <a:r>
              <a:rPr lang="en-US" altLang="en-US" dirty="0">
                <a:solidFill>
                  <a:schemeClr val="tx1">
                    <a:lumMod val="85000"/>
                    <a:lumOff val="15000"/>
                  </a:schemeClr>
                </a:solidFill>
              </a:rPr>
              <a:t>.</a:t>
            </a:r>
            <a:endParaRPr lang="en-US" altLang="en-US" sz="2000" dirty="0">
              <a:solidFill>
                <a:schemeClr val="tx1">
                  <a:lumMod val="85000"/>
                  <a:lumOff val="15000"/>
                </a:schemeClr>
              </a:solidFill>
            </a:endParaRPr>
          </a:p>
          <a:p>
            <a:pPr eaLnBrk="1" hangingPunct="1"/>
            <a:r>
              <a:rPr lang="en-US" altLang="en-US" sz="2000" dirty="0">
                <a:solidFill>
                  <a:schemeClr val="tx1">
                    <a:lumMod val="85000"/>
                    <a:lumOff val="15000"/>
                  </a:schemeClr>
                </a:solidFill>
              </a:rPr>
              <a:t>Characterized by fever, malaise, nausea/vomiting, sometimes with chills and </a:t>
            </a:r>
            <a:r>
              <a:rPr lang="en-US" altLang="en-US" sz="2000">
                <a:solidFill>
                  <a:schemeClr val="tx1">
                    <a:lumMod val="85000"/>
                    <a:lumOff val="15000"/>
                  </a:schemeClr>
                </a:solidFill>
              </a:rPr>
              <a:t>exacerbation of rash</a:t>
            </a:r>
            <a:r>
              <a:rPr lang="en-US" altLang="en-US">
                <a:solidFill>
                  <a:schemeClr val="tx1">
                    <a:lumMod val="85000"/>
                    <a:lumOff val="15000"/>
                  </a:schemeClr>
                </a:solidFill>
              </a:rPr>
              <a:t>.</a:t>
            </a:r>
            <a:endParaRPr lang="en-US" altLang="en-US" sz="2000">
              <a:solidFill>
                <a:schemeClr val="tx1">
                  <a:lumMod val="85000"/>
                  <a:lumOff val="15000"/>
                </a:schemeClr>
              </a:solidFill>
            </a:endParaRPr>
          </a:p>
          <a:p>
            <a:pPr eaLnBrk="1" hangingPunct="1"/>
            <a:r>
              <a:rPr lang="en-US" altLang="en-US" sz="2000">
                <a:solidFill>
                  <a:schemeClr val="tx1">
                    <a:lumMod val="85000"/>
                    <a:lumOff val="15000"/>
                  </a:schemeClr>
                </a:solidFill>
              </a:rPr>
              <a:t>Occurs within 24 hours after therapy and resolves within 24 hours</a:t>
            </a:r>
            <a:r>
              <a:rPr lang="en-US" altLang="en-US">
                <a:solidFill>
                  <a:schemeClr val="tx1">
                    <a:lumMod val="85000"/>
                    <a:lumOff val="15000"/>
                  </a:schemeClr>
                </a:solidFill>
              </a:rPr>
              <a:t>.</a:t>
            </a:r>
            <a:endParaRPr lang="en-US" altLang="en-US" sz="2000">
              <a:solidFill>
                <a:schemeClr val="tx1">
                  <a:lumMod val="85000"/>
                  <a:lumOff val="15000"/>
                </a:schemeClr>
              </a:solidFill>
            </a:endParaRPr>
          </a:p>
          <a:p>
            <a:pPr eaLnBrk="1" hangingPunct="1"/>
            <a:r>
              <a:rPr lang="en-US" altLang="en-US" sz="2000">
                <a:solidFill>
                  <a:schemeClr val="tx1">
                    <a:lumMod val="85000"/>
                    <a:lumOff val="15000"/>
                  </a:schemeClr>
                </a:solidFill>
              </a:rPr>
              <a:t>Warn patient that it is NOT ALLERGIC reaction</a:t>
            </a:r>
            <a:r>
              <a:rPr lang="en-US" altLang="en-US">
                <a:solidFill>
                  <a:schemeClr val="tx1">
                    <a:lumMod val="85000"/>
                    <a:lumOff val="15000"/>
                  </a:schemeClr>
                </a:solidFill>
              </a:rPr>
              <a:t>.</a:t>
            </a:r>
            <a:endParaRPr lang="en-US" altLang="en-US" sz="2000">
              <a:solidFill>
                <a:schemeClr val="tx1">
                  <a:lumMod val="85000"/>
                  <a:lumOff val="15000"/>
                </a:schemeClr>
              </a:solidFill>
            </a:endParaRPr>
          </a:p>
          <a:p>
            <a:pPr eaLnBrk="1" hangingPunct="1"/>
            <a:r>
              <a:rPr lang="en-US" altLang="en-US" sz="2000">
                <a:solidFill>
                  <a:schemeClr val="tx1">
                    <a:lumMod val="85000"/>
                    <a:lumOff val="15000"/>
                  </a:schemeClr>
                </a:solidFill>
              </a:rPr>
              <a:t>Can be treated with symptomatic support</a:t>
            </a:r>
            <a:r>
              <a:rPr lang="en-US" altLang="en-US">
                <a:solidFill>
                  <a:schemeClr val="tx1">
                    <a:lumMod val="85000"/>
                    <a:lumOff val="15000"/>
                  </a:schemeClr>
                </a:solidFill>
              </a:rPr>
              <a:t>.</a:t>
            </a:r>
            <a:endParaRPr lang="en-US" altLang="en-US" sz="2000">
              <a:solidFill>
                <a:schemeClr val="tx1">
                  <a:lumMod val="85000"/>
                  <a:lumOff val="15000"/>
                </a:schemeClr>
              </a:solidFill>
            </a:endParaRPr>
          </a:p>
          <a:p>
            <a:pPr eaLnBrk="1" hangingPunct="1"/>
            <a:r>
              <a:rPr lang="en-US" altLang="en-US" sz="2000" dirty="0">
                <a:solidFill>
                  <a:schemeClr val="tx1">
                    <a:lumMod val="85000"/>
                    <a:lumOff val="15000"/>
                  </a:schemeClr>
                </a:solidFill>
              </a:rPr>
              <a:t>Pregnant women should be aware that it may precipitate early labor and to notify </a:t>
            </a:r>
            <a:r>
              <a:rPr lang="en-US" altLang="en-US" sz="2000">
                <a:solidFill>
                  <a:schemeClr val="tx1">
                    <a:lumMod val="85000"/>
                    <a:lumOff val="15000"/>
                  </a:schemeClr>
                </a:solidFill>
              </a:rPr>
              <a:t>obstetrician or go to ER is problems occur</a:t>
            </a:r>
            <a:r>
              <a:rPr lang="en-US" altLang="en-US">
                <a:solidFill>
                  <a:schemeClr val="tx1">
                    <a:lumMod val="85000"/>
                    <a:lumOff val="15000"/>
                  </a:schemeClr>
                </a:solidFill>
              </a:rPr>
              <a:t>.</a:t>
            </a:r>
            <a:endParaRPr lang="en-US" altLang="en-US" sz="2000">
              <a:solidFill>
                <a:schemeClr val="tx1">
                  <a:lumMod val="85000"/>
                  <a:lumOff val="15000"/>
                </a:schemeClr>
              </a:solidFill>
            </a:endParaRPr>
          </a:p>
        </p:txBody>
      </p:sp>
    </p:spTree>
    <p:extLst>
      <p:ext uri="{BB962C8B-B14F-4D97-AF65-F5344CB8AC3E}">
        <p14:creationId xmlns:p14="http://schemas.microsoft.com/office/powerpoint/2010/main" val="245801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23565" y="1943217"/>
            <a:ext cx="4055418" cy="2146374"/>
          </a:xfrm>
        </p:spPr>
        <p:txBody>
          <a:bodyPr anchor="b">
            <a:normAutofit fontScale="90000"/>
          </a:bodyPr>
          <a:lstStyle/>
          <a:p>
            <a:pPr eaLnBrk="1" hangingPunct="1"/>
            <a:r>
              <a:rPr lang="en-US" altLang="en-US" sz="3700" dirty="0"/>
              <a:t>What if they are late for a subsequent BPG dose?</a:t>
            </a:r>
          </a:p>
        </p:txBody>
      </p:sp>
      <p:sp>
        <p:nvSpPr>
          <p:cNvPr id="103427" name="Rectangle 3"/>
          <p:cNvSpPr>
            <a:spLocks noGrp="1" noChangeArrowheads="1"/>
          </p:cNvSpPr>
          <p:nvPr>
            <p:ph type="body" idx="1"/>
          </p:nvPr>
        </p:nvSpPr>
        <p:spPr>
          <a:xfrm>
            <a:off x="4994313" y="896468"/>
            <a:ext cx="5046196" cy="5961531"/>
          </a:xfrm>
        </p:spPr>
        <p:txBody>
          <a:bodyPr lIns="0" tIns="0" rIns="0" bIns="0" anchor="t">
            <a:normAutofit/>
          </a:bodyPr>
          <a:lstStyle/>
          <a:p>
            <a:pPr eaLnBrk="1" hangingPunct="1"/>
            <a:r>
              <a:rPr lang="en-US" altLang="en-US" sz="2000" dirty="0">
                <a:solidFill>
                  <a:schemeClr val="tx1">
                    <a:lumMod val="85000"/>
                    <a:lumOff val="15000"/>
                  </a:schemeClr>
                </a:solidFill>
              </a:rPr>
              <a:t>Pharmacology data suggest that an interval of 10-14 days between doses might be acceptable before starting over for non-pregnant adults (we usually use a 10-day cutoff).</a:t>
            </a:r>
          </a:p>
          <a:p>
            <a:pPr eaLnBrk="1" hangingPunct="1"/>
            <a:r>
              <a:rPr lang="en-US" altLang="en-US" sz="2000" dirty="0">
                <a:solidFill>
                  <a:schemeClr val="tx1">
                    <a:lumMod val="85000"/>
                    <a:lumOff val="15000"/>
                  </a:schemeClr>
                </a:solidFill>
              </a:rPr>
              <a:t>If the patient is pregnant, adhere strictly to the weekly dose regimen.  The 2021 Guidelines suggest that up to 9 days between doses is reasonable.</a:t>
            </a:r>
          </a:p>
          <a:p>
            <a:pPr marL="1066165" lvl="1"/>
            <a:r>
              <a:rPr lang="en-US" altLang="en-US" sz="1800" dirty="0">
                <a:solidFill>
                  <a:schemeClr val="tx1">
                    <a:lumMod val="85000"/>
                    <a:lumOff val="15000"/>
                  </a:schemeClr>
                </a:solidFill>
                <a:cs typeface="Arial"/>
              </a:rPr>
              <a:t>For example, a pregnant woman gets her first dose of BPG on Monday. Her next dose is scheduled for next Monday (i.e., in 7 days). If the patient comes in on Thursday (i.e., 10 days after her first dose), start the regimen over again. </a:t>
            </a:r>
          </a:p>
        </p:txBody>
      </p:sp>
    </p:spTree>
    <p:extLst>
      <p:ext uri="{BB962C8B-B14F-4D97-AF65-F5344CB8AC3E}">
        <p14:creationId xmlns:p14="http://schemas.microsoft.com/office/powerpoint/2010/main" val="834458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11,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7511" y="1807874"/>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633227" indent="-285750" algn="l">
              <a:buFont typeface="Arial" panose="020B0604020202020204" pitchFamily="34" charset="0"/>
              <a:buChar char="•"/>
            </a:pPr>
            <a:r>
              <a:rPr lang="en-US" sz="1800" b="0" i="0" dirty="0">
                <a:solidFill>
                  <a:srgbClr val="172B4D"/>
                </a:solidFill>
                <a:effectLst/>
              </a:rPr>
              <a:t>All planners, faculty, and others in control of educational content are required to disclose all their financial relationships with ineligible companies within the prior 24 months. An ineligible company is defined as one whose primary business is producing, marketing, selling, re-selling, or distributing healthcare products used by or on patients. Financial relationships are relevant if the educational content an individual can control is related to the business lines or products of the ineligible company.</a:t>
            </a:r>
          </a:p>
          <a:p>
            <a:pPr marL="633227" indent="-285750" algn="l">
              <a:buFont typeface="Arial" panose="020B0604020202020204" pitchFamily="34" charset="0"/>
              <a:buChar char="•"/>
            </a:pPr>
            <a:r>
              <a:rPr lang="en-US" sz="1800" b="0" i="0" dirty="0">
                <a:solidFill>
                  <a:srgbClr val="172B4D"/>
                </a:solidFill>
                <a:effectLst/>
              </a:rPr>
              <a:t>None of the planners, faculty, and others in control of educational content for this educational activity have relevant financial relationship(s) to disclose with ineligible companies.</a:t>
            </a:r>
          </a:p>
          <a:p>
            <a:pPr marL="633227" indent="-285750" algn="l">
              <a:buFont typeface="Arial" panose="020B0604020202020204" pitchFamily="34" charset="0"/>
              <a:buChar char="•"/>
            </a:pPr>
            <a:r>
              <a:rPr lang="en-US" sz="1800" b="0" i="0" dirty="0">
                <a:solidFill>
                  <a:srgbClr val="172B4D"/>
                </a:solidFill>
                <a:effectLst/>
              </a:rPr>
              <a:t>The material presented in this course represents information obtained from the scientific literature as well as the clinical experiences of the speakers. In some cases, the presentations might include discussion of investigational agents and/or off-label indications for various agents used in clinical practice. Speakers will inform the audience when they are discussing investigational and/or off-label uses.</a:t>
            </a:r>
          </a:p>
          <a:p>
            <a:pPr marL="633227" indent="-285750" algn="l">
              <a:buFont typeface="Arial" panose="020B0604020202020204" pitchFamily="34" charset="0"/>
              <a:buChar char="•"/>
            </a:pPr>
            <a:r>
              <a:rPr lang="en-US" sz="1800" b="0" i="0">
                <a:solidFill>
                  <a:srgbClr val="172B4D"/>
                </a:solidFill>
                <a:effectLst/>
              </a:rPr>
              <a:t>Disclosure of a relationship is not intended to suggest or condone commercial bias in any presentation, but it is made to provide participants with information that might be of potential importance to their evaluation of a presentation.</a:t>
            </a:r>
          </a:p>
          <a:p>
            <a:pPr marL="457120" indent="-304747" defTabSz="1218987">
              <a:spcBef>
                <a:spcPct val="20000"/>
              </a:spcBef>
              <a:spcAft>
                <a:spcPts val="0"/>
              </a:spcAft>
              <a:buClr>
                <a:srgbClr val="D6201A"/>
              </a:buClr>
              <a:buFont typeface="Wingdings" charset="2"/>
              <a:buChar char="§"/>
              <a:defRPr/>
            </a:pPr>
            <a:endParaRPr lang="en-US" sz="180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211156887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BA2B14-8AB9-E409-3BFF-B7D0919DD3E1}"/>
              </a:ext>
            </a:extLst>
          </p:cNvPr>
          <p:cNvPicPr>
            <a:picLocks noChangeAspect="1"/>
          </p:cNvPicPr>
          <p:nvPr/>
        </p:nvPicPr>
        <p:blipFill>
          <a:blip r:embed="rId2"/>
          <a:stretch>
            <a:fillRect/>
          </a:stretch>
        </p:blipFill>
        <p:spPr>
          <a:xfrm>
            <a:off x="86570" y="840843"/>
            <a:ext cx="9558428" cy="5727159"/>
          </a:xfrm>
          <a:prstGeom prst="rect">
            <a:avLst/>
          </a:prstGeom>
        </p:spPr>
      </p:pic>
    </p:spTree>
    <p:extLst>
      <p:ext uri="{BB962C8B-B14F-4D97-AF65-F5344CB8AC3E}">
        <p14:creationId xmlns:p14="http://schemas.microsoft.com/office/powerpoint/2010/main" val="395235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46F9-704D-9055-EBC6-479C2CDEAE93}"/>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dirty="0">
                <a:solidFill>
                  <a:schemeClr val="tx1">
                    <a:lumMod val="85000"/>
                    <a:lumOff val="15000"/>
                  </a:schemeClr>
                </a:solidFill>
              </a:rPr>
              <a:t>Penicillin G Benzathine </a:t>
            </a:r>
          </a:p>
        </p:txBody>
      </p:sp>
      <p:pic>
        <p:nvPicPr>
          <p:cNvPr id="5" name="Content Placeholder 4">
            <a:extLst>
              <a:ext uri="{FF2B5EF4-FFF2-40B4-BE49-F238E27FC236}">
                <a16:creationId xmlns:a16="http://schemas.microsoft.com/office/drawing/2014/main" id="{69890FAA-D90C-0CCD-2730-7E5C7F179A94}"/>
              </a:ext>
            </a:extLst>
          </p:cNvPr>
          <p:cNvPicPr>
            <a:picLocks noGrp="1" noChangeAspect="1"/>
          </p:cNvPicPr>
          <p:nvPr>
            <p:ph idx="4294967295"/>
          </p:nvPr>
        </p:nvPicPr>
        <p:blipFill>
          <a:blip r:embed="rId2"/>
          <a:stretch>
            <a:fillRect/>
          </a:stretch>
        </p:blipFill>
        <p:spPr>
          <a:xfrm>
            <a:off x="0" y="1206500"/>
            <a:ext cx="8093075" cy="2468563"/>
          </a:xfrm>
          <a:prstGeom prst="rect">
            <a:avLst/>
          </a:prstGeom>
        </p:spPr>
      </p:pic>
      <p:pic>
        <p:nvPicPr>
          <p:cNvPr id="6" name="Picture 6" descr="A new recall of injected penicillin may put gains against syphilis in peril  | CNN">
            <a:extLst>
              <a:ext uri="{FF2B5EF4-FFF2-40B4-BE49-F238E27FC236}">
                <a16:creationId xmlns:a16="http://schemas.microsoft.com/office/drawing/2014/main" id="{B72F7DDD-FCDC-128E-5EAB-0F8E3405B03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32279" y="1708132"/>
            <a:ext cx="3340802" cy="187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947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F3655-0F62-A6F6-9927-39AF41EBA8D5}"/>
              </a:ext>
            </a:extLst>
          </p:cNvPr>
          <p:cNvSpPr>
            <a:spLocks noGrp="1"/>
          </p:cNvSpPr>
          <p:nvPr>
            <p:ph type="title"/>
          </p:nvPr>
        </p:nvSpPr>
        <p:spPr>
          <a:xfrm>
            <a:off x="457200" y="1058573"/>
            <a:ext cx="3659246" cy="2926080"/>
          </a:xfrm>
        </p:spPr>
        <p:txBody>
          <a:bodyPr vert="horz" lIns="91440" tIns="45720" rIns="91440" bIns="45720" rtlCol="0" anchor="b">
            <a:normAutofit fontScale="90000"/>
          </a:bodyPr>
          <a:lstStyle/>
          <a:p>
            <a:r>
              <a:rPr lang="en-US" sz="5400" b="1" dirty="0">
                <a:solidFill>
                  <a:schemeClr val="tx1"/>
                </a:solidFill>
              </a:rPr>
              <a:t>Alternative treatments</a:t>
            </a:r>
          </a:p>
        </p:txBody>
      </p:sp>
      <p:pic>
        <p:nvPicPr>
          <p:cNvPr id="1028" name="Picture 4" descr="Cefixime (Suprax): Uses, Side Effects ...">
            <a:extLst>
              <a:ext uri="{FF2B5EF4-FFF2-40B4-BE49-F238E27FC236}">
                <a16:creationId xmlns:a16="http://schemas.microsoft.com/office/drawing/2014/main" id="{58F10C20-6E11-E938-4C3D-F65F9DC4A55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7784794" y="658622"/>
            <a:ext cx="2552700" cy="17843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nezolid Tablets for Pets - 600-mg, 20 ...">
            <a:extLst>
              <a:ext uri="{FF2B5EF4-FFF2-40B4-BE49-F238E27FC236}">
                <a16:creationId xmlns:a16="http://schemas.microsoft.com/office/drawing/2014/main" id="{79306C8A-80D7-FB78-3C50-28E2FF4D36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36059" y="660201"/>
            <a:ext cx="3328416" cy="33284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oxycycline monohydrate: Uses, Side ...">
            <a:extLst>
              <a:ext uri="{FF2B5EF4-FFF2-40B4-BE49-F238E27FC236}">
                <a16:creationId xmlns:a16="http://schemas.microsoft.com/office/drawing/2014/main" id="{1F1489B9-EB7E-AFB4-7F5D-ECBE9830BA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64717" y="4345854"/>
            <a:ext cx="2831544" cy="1977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00409-7337-01 | Pfizer Hospital US">
            <a:extLst>
              <a:ext uri="{FF2B5EF4-FFF2-40B4-BE49-F238E27FC236}">
                <a16:creationId xmlns:a16="http://schemas.microsoft.com/office/drawing/2014/main" id="{B1AF2D4C-D6DB-25E8-99EA-1F0018EF261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98339" y="2976102"/>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C1CB16-60CE-DF8D-CB79-A5BBEC936ECC}"/>
              </a:ext>
            </a:extLst>
          </p:cNvPr>
          <p:cNvSpPr txBox="1"/>
          <p:nvPr/>
        </p:nvSpPr>
        <p:spPr>
          <a:xfrm>
            <a:off x="9849874" y="1837211"/>
            <a:ext cx="1112508" cy="369332"/>
          </a:xfrm>
          <a:prstGeom prst="rect">
            <a:avLst/>
          </a:prstGeom>
          <a:noFill/>
        </p:spPr>
        <p:txBody>
          <a:bodyPr wrap="square" rtlCol="0">
            <a:spAutoFit/>
          </a:bodyPr>
          <a:lstStyle/>
          <a:p>
            <a:r>
              <a:rPr lang="en-US" dirty="0"/>
              <a:t>Cefixime</a:t>
            </a:r>
          </a:p>
        </p:txBody>
      </p:sp>
      <p:sp>
        <p:nvSpPr>
          <p:cNvPr id="5" name="TextBox 4">
            <a:extLst>
              <a:ext uri="{FF2B5EF4-FFF2-40B4-BE49-F238E27FC236}">
                <a16:creationId xmlns:a16="http://schemas.microsoft.com/office/drawing/2014/main" id="{0731737B-E0C4-363D-9CE2-7541E971B887}"/>
              </a:ext>
            </a:extLst>
          </p:cNvPr>
          <p:cNvSpPr txBox="1"/>
          <p:nvPr/>
        </p:nvSpPr>
        <p:spPr>
          <a:xfrm>
            <a:off x="6092716" y="5689974"/>
            <a:ext cx="1400114" cy="369332"/>
          </a:xfrm>
          <a:prstGeom prst="rect">
            <a:avLst/>
          </a:prstGeom>
          <a:noFill/>
        </p:spPr>
        <p:txBody>
          <a:bodyPr wrap="square" rtlCol="0">
            <a:spAutoFit/>
          </a:bodyPr>
          <a:lstStyle/>
          <a:p>
            <a:r>
              <a:rPr lang="en-US" dirty="0"/>
              <a:t>Doxycycline</a:t>
            </a:r>
          </a:p>
        </p:txBody>
      </p:sp>
    </p:spTree>
    <p:extLst>
      <p:ext uri="{BB962C8B-B14F-4D97-AF65-F5344CB8AC3E}">
        <p14:creationId xmlns:p14="http://schemas.microsoft.com/office/powerpoint/2010/main" val="633431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60B9-DE98-5858-104D-BCA97A19018F}"/>
              </a:ext>
            </a:extLst>
          </p:cNvPr>
          <p:cNvSpPr>
            <a:spLocks noGrp="1"/>
          </p:cNvSpPr>
          <p:nvPr>
            <p:ph type="title"/>
          </p:nvPr>
        </p:nvSpPr>
        <p:spPr>
          <a:xfrm>
            <a:off x="381000" y="88483"/>
            <a:ext cx="10058400" cy="1450757"/>
          </a:xfrm>
        </p:spPr>
        <p:txBody>
          <a:bodyPr>
            <a:normAutofit/>
          </a:bodyPr>
          <a:lstStyle/>
          <a:p>
            <a:r>
              <a:rPr lang="en-US" sz="4400" b="1" dirty="0"/>
              <a:t>Latest information on syphilis management</a:t>
            </a:r>
          </a:p>
        </p:txBody>
      </p:sp>
      <p:pic>
        <p:nvPicPr>
          <p:cNvPr id="7" name="Content Placeholder 6">
            <a:extLst>
              <a:ext uri="{FF2B5EF4-FFF2-40B4-BE49-F238E27FC236}">
                <a16:creationId xmlns:a16="http://schemas.microsoft.com/office/drawing/2014/main" id="{CBEF0AAA-46EF-C1D0-81E5-34F512D5E32A}"/>
              </a:ext>
            </a:extLst>
          </p:cNvPr>
          <p:cNvPicPr>
            <a:picLocks noGrp="1" noChangeAspect="1"/>
          </p:cNvPicPr>
          <p:nvPr>
            <p:ph idx="4294967295"/>
          </p:nvPr>
        </p:nvPicPr>
        <p:blipFill>
          <a:blip r:embed="rId2"/>
          <a:stretch>
            <a:fillRect/>
          </a:stretch>
        </p:blipFill>
        <p:spPr>
          <a:xfrm>
            <a:off x="0" y="3736975"/>
            <a:ext cx="10058400" cy="2193925"/>
          </a:xfrm>
          <a:prstGeom prst="rect">
            <a:avLst/>
          </a:prstGeom>
        </p:spPr>
      </p:pic>
      <p:pic>
        <p:nvPicPr>
          <p:cNvPr id="5" name="Picture 4">
            <a:extLst>
              <a:ext uri="{FF2B5EF4-FFF2-40B4-BE49-F238E27FC236}">
                <a16:creationId xmlns:a16="http://schemas.microsoft.com/office/drawing/2014/main" id="{4CD71F79-6A84-A5DA-254B-FFCC123C676F}"/>
              </a:ext>
            </a:extLst>
          </p:cNvPr>
          <p:cNvPicPr>
            <a:picLocks noChangeAspect="1"/>
          </p:cNvPicPr>
          <p:nvPr/>
        </p:nvPicPr>
        <p:blipFill>
          <a:blip r:embed="rId3"/>
          <a:stretch>
            <a:fillRect/>
          </a:stretch>
        </p:blipFill>
        <p:spPr>
          <a:xfrm>
            <a:off x="2331720" y="1692907"/>
            <a:ext cx="7391178" cy="1862926"/>
          </a:xfrm>
          <a:prstGeom prst="rect">
            <a:avLst/>
          </a:prstGeom>
        </p:spPr>
      </p:pic>
      <p:sp>
        <p:nvSpPr>
          <p:cNvPr id="3" name="Oval 2">
            <a:extLst>
              <a:ext uri="{FF2B5EF4-FFF2-40B4-BE49-F238E27FC236}">
                <a16:creationId xmlns:a16="http://schemas.microsoft.com/office/drawing/2014/main" id="{44DFC557-88D3-6B4F-76C1-05BF5DAD4D2C}"/>
              </a:ext>
            </a:extLst>
          </p:cNvPr>
          <p:cNvSpPr/>
          <p:nvPr/>
        </p:nvSpPr>
        <p:spPr>
          <a:xfrm>
            <a:off x="4195482" y="3849701"/>
            <a:ext cx="1636700" cy="248194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4D6865-CA30-DE37-FE9E-55FE4C6742C3}"/>
              </a:ext>
            </a:extLst>
          </p:cNvPr>
          <p:cNvSpPr/>
          <p:nvPr/>
        </p:nvSpPr>
        <p:spPr>
          <a:xfrm>
            <a:off x="7145224" y="3849700"/>
            <a:ext cx="1636700" cy="248194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035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D0734B-03FF-5F84-7E80-0828ED0520F1}"/>
              </a:ext>
            </a:extLst>
          </p:cNvPr>
          <p:cNvPicPr>
            <a:picLocks noGrp="1" noChangeAspect="1"/>
          </p:cNvPicPr>
          <p:nvPr>
            <p:ph idx="4294967295"/>
          </p:nvPr>
        </p:nvPicPr>
        <p:blipFill>
          <a:blip r:embed="rId2"/>
          <a:stretch>
            <a:fillRect/>
          </a:stretch>
        </p:blipFill>
        <p:spPr>
          <a:xfrm>
            <a:off x="323831" y="1121540"/>
            <a:ext cx="7085012" cy="5624513"/>
          </a:xfrm>
          <a:prstGeom prst="rect">
            <a:avLst/>
          </a:prstGeom>
        </p:spPr>
      </p:pic>
      <p:pic>
        <p:nvPicPr>
          <p:cNvPr id="7" name="Picture 6">
            <a:extLst>
              <a:ext uri="{FF2B5EF4-FFF2-40B4-BE49-F238E27FC236}">
                <a16:creationId xmlns:a16="http://schemas.microsoft.com/office/drawing/2014/main" id="{C57FCE35-153D-DD3D-B461-41224D1CA2F1}"/>
              </a:ext>
            </a:extLst>
          </p:cNvPr>
          <p:cNvPicPr>
            <a:picLocks noChangeAspect="1"/>
          </p:cNvPicPr>
          <p:nvPr/>
        </p:nvPicPr>
        <p:blipFill>
          <a:blip r:embed="rId3"/>
          <a:stretch>
            <a:fillRect/>
          </a:stretch>
        </p:blipFill>
        <p:spPr>
          <a:xfrm>
            <a:off x="7124108" y="1120868"/>
            <a:ext cx="4828005" cy="1842681"/>
          </a:xfrm>
          <a:prstGeom prst="rect">
            <a:avLst/>
          </a:prstGeom>
        </p:spPr>
      </p:pic>
    </p:spTree>
    <p:extLst>
      <p:ext uri="{BB962C8B-B14F-4D97-AF65-F5344CB8AC3E}">
        <p14:creationId xmlns:p14="http://schemas.microsoft.com/office/powerpoint/2010/main" val="3092067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431846-1C07-4ED8-79FC-579A45BCA0A0}"/>
              </a:ext>
            </a:extLst>
          </p:cNvPr>
          <p:cNvSpPr>
            <a:spLocks noGrp="1"/>
          </p:cNvSpPr>
          <p:nvPr>
            <p:ph type="title"/>
          </p:nvPr>
        </p:nvSpPr>
        <p:spPr/>
        <p:txBody>
          <a:bodyPr>
            <a:normAutofit fontScale="90000"/>
          </a:bodyPr>
          <a:lstStyle/>
          <a:p>
            <a:r>
              <a:rPr lang="en-US" dirty="0"/>
              <a:t>Once you treat someone, what should you do if their titers don’t respond appropriately?</a:t>
            </a:r>
          </a:p>
        </p:txBody>
      </p:sp>
    </p:spTree>
    <p:extLst>
      <p:ext uri="{BB962C8B-B14F-4D97-AF65-F5344CB8AC3E}">
        <p14:creationId xmlns:p14="http://schemas.microsoft.com/office/powerpoint/2010/main" val="3470077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DCA68-2FFC-AE6B-4634-8EE4A6BA008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0077CE4-DD8F-7DBB-8BA7-3554CA3860A5}"/>
              </a:ext>
            </a:extLst>
          </p:cNvPr>
          <p:cNvPicPr>
            <a:picLocks noChangeAspect="1"/>
          </p:cNvPicPr>
          <p:nvPr/>
        </p:nvPicPr>
        <p:blipFill>
          <a:blip r:embed="rId2"/>
          <a:stretch>
            <a:fillRect/>
          </a:stretch>
        </p:blipFill>
        <p:spPr>
          <a:xfrm>
            <a:off x="4599082" y="73446"/>
            <a:ext cx="5674147" cy="5545157"/>
          </a:xfrm>
          <a:prstGeom prst="rect">
            <a:avLst/>
          </a:prstGeom>
        </p:spPr>
      </p:pic>
      <p:sp>
        <p:nvSpPr>
          <p:cNvPr id="3" name="TextBox 2">
            <a:extLst>
              <a:ext uri="{FF2B5EF4-FFF2-40B4-BE49-F238E27FC236}">
                <a16:creationId xmlns:a16="http://schemas.microsoft.com/office/drawing/2014/main" id="{C870BCA7-94BC-A71F-D568-C8D7E6EE1A20}"/>
              </a:ext>
            </a:extLst>
          </p:cNvPr>
          <p:cNvSpPr txBox="1"/>
          <p:nvPr/>
        </p:nvSpPr>
        <p:spPr>
          <a:xfrm>
            <a:off x="94403" y="621858"/>
            <a:ext cx="5000111" cy="6001643"/>
          </a:xfrm>
          <a:prstGeom prst="rect">
            <a:avLst/>
          </a:prstGeom>
          <a:noFill/>
        </p:spPr>
        <p:txBody>
          <a:bodyPr wrap="square" lIns="91440" tIns="45720" rIns="91440" bIns="45720" rtlCol="0" anchor="t">
            <a:spAutoFit/>
          </a:bodyPr>
          <a:lstStyle/>
          <a:p>
            <a:r>
              <a:rPr lang="en-US" sz="3600"/>
              <a:t>Remember: </a:t>
            </a:r>
            <a:r>
              <a:rPr lang="en-US" sz="3600" dirty="0"/>
              <a:t>Consultations are available via the Clinical Consult Network!</a:t>
            </a:r>
          </a:p>
          <a:p>
            <a:endParaRPr lang="en-US" sz="3600" dirty="0"/>
          </a:p>
          <a:p>
            <a:r>
              <a:rPr lang="en-US" sz="3600" dirty="0">
                <a:hlinkClick r:id="rId3"/>
              </a:rPr>
              <a:t>www.stdccn.org</a:t>
            </a:r>
            <a:endParaRPr lang="en-US" sz="3600" dirty="0"/>
          </a:p>
          <a:p>
            <a:endParaRPr lang="en-US" sz="3600" dirty="0"/>
          </a:p>
          <a:p>
            <a:r>
              <a:rPr lang="en-US" sz="3600"/>
              <a:t>Find training at </a:t>
            </a:r>
            <a:endParaRPr lang="en-US" sz="3600">
              <a:cs typeface="Arial"/>
            </a:endParaRPr>
          </a:p>
          <a:p>
            <a:r>
              <a:rPr lang="en-US" sz="2800" u="sng" dirty="0"/>
              <a:t>preventiontraining.wustl.edu</a:t>
            </a:r>
            <a:endParaRPr lang="en-US" sz="2800" u="sng">
              <a:cs typeface="Arial"/>
            </a:endParaRPr>
          </a:p>
          <a:p>
            <a:endParaRPr lang="en-US" sz="3200" dirty="0"/>
          </a:p>
        </p:txBody>
      </p:sp>
    </p:spTree>
    <p:extLst>
      <p:ext uri="{BB962C8B-B14F-4D97-AF65-F5344CB8AC3E}">
        <p14:creationId xmlns:p14="http://schemas.microsoft.com/office/powerpoint/2010/main" val="1227425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11,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7511" y="1807874"/>
            <a:ext cx="11456979" cy="4560241"/>
          </a:xfrm>
          <a:prstGeom prst="rect">
            <a:avLst/>
          </a:prstGeom>
        </p:spPr>
        <p:txBody>
          <a:bodyPr lIns="91440" tIns="45720" rIns="91440" bIns="45720" anchor="t"/>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6565" indent="-304165">
              <a:spcBef>
                <a:spcPct val="20000"/>
              </a:spcBef>
              <a:spcAft>
                <a:spcPts val="0"/>
              </a:spcAft>
              <a:buFont typeface="Arial" charset="2"/>
              <a:buChar char="•"/>
            </a:pPr>
            <a:r>
              <a:rPr lang="en-US" sz="1800" dirty="0">
                <a:solidFill>
                  <a:srgbClr val="000000"/>
                </a:solidFill>
                <a:latin typeface="Arial"/>
                <a:ea typeface="Calibri"/>
                <a:cs typeface="Arial"/>
              </a:rPr>
              <a:t>The Health Resources and Services Administration (HRSA), Department of Health and Human Services (HHS) provided financial support for this project. The award provided 100% of total costs. The contents are those of the author. They may not reflect the policies of HRSA, HHS, or the U.S. Government.</a:t>
            </a:r>
            <a:endParaRPr lang="en-US" sz="1800" i="1">
              <a:solidFill>
                <a:srgbClr val="222222"/>
              </a:solidFill>
              <a:latin typeface="Arial"/>
              <a:ea typeface="Calibri"/>
              <a:cs typeface="Arial"/>
            </a:endParaRPr>
          </a:p>
          <a:p>
            <a:pPr marL="456565" indent="-304165" algn="l">
              <a:spcBef>
                <a:spcPct val="20000"/>
              </a:spcBef>
              <a:spcAft>
                <a:spcPts val="0"/>
              </a:spcAft>
              <a:buFont typeface="Wingdings" charset="2"/>
              <a:buChar char="§"/>
            </a:pPr>
            <a:endParaRPr lang="en-US" sz="180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59690742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dirty="0"/>
              <a:t>AETC Program National Centers and HIV Curriculum</a:t>
            </a:r>
          </a:p>
        </p:txBody>
      </p:sp>
      <p:sp>
        <p:nvSpPr>
          <p:cNvPr id="6" name="Text Placeholder 5"/>
          <p:cNvSpPr>
            <a:spLocks noGrp="1"/>
          </p:cNvSpPr>
          <p:nvPr>
            <p:ph type="body" sz="quarter" idx="11"/>
          </p:nvPr>
        </p:nvSpPr>
        <p:spPr>
          <a:xfrm>
            <a:off x="624884" y="1935956"/>
            <a:ext cx="10512424" cy="3802114"/>
          </a:xfrm>
        </p:spPr>
        <p:txBody>
          <a:bodyPr lIns="91440" tIns="45720" rIns="91440" bIns="45720" anchor="t"/>
          <a:lstStyle/>
          <a:p>
            <a:pPr marL="975360" indent="-285750">
              <a:buFont typeface="Wingdings" panose="05000000000000000000" pitchFamily="2" charset="2"/>
              <a:buChar char="§"/>
            </a:pPr>
            <a:r>
              <a:rPr lang="en-US" sz="1600" b="1" dirty="0">
                <a:cs typeface="Arial"/>
              </a:rPr>
              <a:t>National AETC Support Center (NASC) – </a:t>
            </a:r>
            <a:r>
              <a:rPr lang="en-US" sz="1600" dirty="0">
                <a:cs typeface="Arial"/>
              </a:rPr>
              <a:t>serves as the central web –based repository for AETC Program training and capacity building resources; its website includes a free virtual library with training and technical assistance materials, a program directory, and a calendar of trainings and other events. Learn more: </a:t>
            </a:r>
            <a:r>
              <a:rPr lang="en-US" sz="1600" dirty="0">
                <a:cs typeface="Arial"/>
                <a:hlinkClick r:id="rId2"/>
              </a:rPr>
              <a:t>https://aidsetc.org/</a:t>
            </a:r>
            <a:r>
              <a:rPr lang="en-US" sz="1600" dirty="0">
                <a:cs typeface="Arial"/>
              </a:rPr>
              <a:t> </a:t>
            </a:r>
            <a:endParaRPr lang="en-US">
              <a:cs typeface="Arial"/>
            </a:endParaRPr>
          </a:p>
          <a:p>
            <a:pPr marL="975360" indent="-285750">
              <a:buFont typeface="Wingdings" panose="05000000000000000000" pitchFamily="2" charset="2"/>
              <a:buChar char="§"/>
            </a:pPr>
            <a:r>
              <a:rPr lang="en-US" sz="1600" b="1" dirty="0">
                <a:cs typeface="Arial"/>
              </a:rPr>
              <a:t>National Clinical Consultation Center (NCCC) – </a:t>
            </a:r>
            <a:r>
              <a:rPr lang="en-US" sz="1600" dirty="0">
                <a:cs typeface="Arial"/>
              </a:rPr>
              <a:t>provides free, peer-to-peer, expert advice for health professionals on HIV prevention, care, and treatment and related topics. Learn more: </a:t>
            </a:r>
            <a:r>
              <a:rPr lang="en-US" sz="1600" dirty="0">
                <a:cs typeface="Arial"/>
                <a:hlinkClick r:id="rId3"/>
              </a:rPr>
              <a:t>https://nccc/ucsf.edu</a:t>
            </a:r>
            <a:r>
              <a:rPr lang="en-US" sz="1600" dirty="0">
                <a:cs typeface="Arial"/>
              </a:rPr>
              <a:t> or call 844-ASK-NCCC (844-275-6222)</a:t>
            </a:r>
            <a:endParaRPr lang="en-US" sz="1600" dirty="0"/>
          </a:p>
          <a:p>
            <a:pPr marL="975920" indent="-285750">
              <a:buFont typeface="Wingdings" panose="05000000000000000000" pitchFamily="2" charset="2"/>
              <a:buChar char="§"/>
            </a:pPr>
            <a:r>
              <a:rPr lang="en-US" sz="1600" b="1" dirty="0"/>
              <a:t>National HIV Curriculum (NHC) – </a:t>
            </a:r>
            <a:r>
              <a:rPr lang="en-US" sz="1600" dirty="0"/>
              <a:t>provides ongoing, up –to-date HIV training and information for health professionals through a free, web –based curriculum; also provides free CME credits, CNE contact hours, CE contact hours, and maintenance of certification credits. Learn more: </a:t>
            </a:r>
            <a:r>
              <a:rPr lang="en-US" sz="1600" dirty="0">
                <a:hlinkClick r:id="rId4"/>
              </a:rPr>
              <a:t>www.hiv.uw.edu</a:t>
            </a:r>
            <a:r>
              <a:rPr lang="en-US" sz="1600" dirty="0"/>
              <a:t> </a:t>
            </a:r>
          </a:p>
          <a:p>
            <a:pPr marL="690377" indent="-342900">
              <a:buFont typeface="Arial" panose="020B0604020202020204" pitchFamily="34" charset="0"/>
              <a:buChar char="•"/>
            </a:pPr>
            <a:endParaRPr lang="en-US" dirty="0"/>
          </a:p>
          <a:p>
            <a:pPr marL="690377" indent="-342900">
              <a:buFont typeface="Arial" panose="020B0604020202020204" pitchFamily="34" charset="0"/>
              <a:buChar char="•"/>
            </a:pPr>
            <a:endParaRPr lang="en-US" dirty="0"/>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11, 2026</a:t>
            </a:fld>
            <a:endParaRPr lang="en-US" dirty="0"/>
          </a:p>
        </p:txBody>
      </p:sp>
    </p:spTree>
    <p:extLst>
      <p:ext uri="{BB962C8B-B14F-4D97-AF65-F5344CB8AC3E}">
        <p14:creationId xmlns:p14="http://schemas.microsoft.com/office/powerpoint/2010/main" val="84755577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50ED-FED4-8DA4-D3CB-DB9F6369508D}"/>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CCAEF72-2F63-9899-8961-0499A9FBEA40}"/>
              </a:ext>
            </a:extLst>
          </p:cNvPr>
          <p:cNvSpPr>
            <a:spLocks noGrp="1"/>
          </p:cNvSpPr>
          <p:nvPr>
            <p:ph type="body" idx="1"/>
          </p:nvPr>
        </p:nvSpPr>
        <p:spPr/>
        <p:txBody>
          <a:bodyPr/>
          <a:lstStyle/>
          <a:p>
            <a:r>
              <a:rPr lang="en-US" dirty="0"/>
              <a:t>Review current state of syphilis in the US</a:t>
            </a:r>
          </a:p>
          <a:p>
            <a:r>
              <a:rPr lang="en-US" dirty="0"/>
              <a:t>Discuss management and prevention of syphilis in pregnancy</a:t>
            </a:r>
          </a:p>
          <a:p>
            <a:r>
              <a:rPr lang="en-US" dirty="0"/>
              <a:t>Review current challenges and frequent questions with syphilis</a:t>
            </a:r>
          </a:p>
        </p:txBody>
      </p:sp>
    </p:spTree>
    <p:extLst>
      <p:ext uri="{BB962C8B-B14F-4D97-AF65-F5344CB8AC3E}">
        <p14:creationId xmlns:p14="http://schemas.microsoft.com/office/powerpoint/2010/main" val="2943847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C9D7D-A87A-2E0C-5388-1C99147E9BAD}"/>
              </a:ext>
            </a:extLst>
          </p:cNvPr>
          <p:cNvSpPr>
            <a:spLocks noGrp="1"/>
          </p:cNvSpPr>
          <p:nvPr>
            <p:ph type="title"/>
          </p:nvPr>
        </p:nvSpPr>
        <p:spPr/>
        <p:txBody>
          <a:bodyPr/>
          <a:lstStyle/>
          <a:p>
            <a:r>
              <a:rPr lang="en-US" dirty="0"/>
              <a:t>Syphilis in US</a:t>
            </a:r>
          </a:p>
        </p:txBody>
      </p:sp>
    </p:spTree>
    <p:extLst>
      <p:ext uri="{BB962C8B-B14F-4D97-AF65-F5344CB8AC3E}">
        <p14:creationId xmlns:p14="http://schemas.microsoft.com/office/powerpoint/2010/main" val="2742868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F1146-3A12-AC40-4CFC-A7E0FD5F3AA9}"/>
              </a:ext>
            </a:extLst>
          </p:cNvPr>
          <p:cNvSpPr>
            <a:spLocks noGrp="1"/>
          </p:cNvSpPr>
          <p:nvPr>
            <p:ph type="title"/>
          </p:nvPr>
        </p:nvSpPr>
        <p:spPr/>
        <p:txBody>
          <a:bodyPr/>
          <a:lstStyle/>
          <a:p>
            <a:r>
              <a:rPr lang="en-US" dirty="0"/>
              <a:t>Syphilis in Kentucky</a:t>
            </a:r>
          </a:p>
        </p:txBody>
      </p:sp>
      <p:pic>
        <p:nvPicPr>
          <p:cNvPr id="5" name="Content Placeholder 4">
            <a:extLst>
              <a:ext uri="{FF2B5EF4-FFF2-40B4-BE49-F238E27FC236}">
                <a16:creationId xmlns:a16="http://schemas.microsoft.com/office/drawing/2014/main" id="{8D4B7007-DB51-A069-2729-4927CFFD9073}"/>
              </a:ext>
            </a:extLst>
          </p:cNvPr>
          <p:cNvPicPr>
            <a:picLocks noGrp="1" noChangeAspect="1"/>
          </p:cNvPicPr>
          <p:nvPr>
            <p:ph idx="4294967295"/>
          </p:nvPr>
        </p:nvPicPr>
        <p:blipFill>
          <a:blip r:embed="rId2"/>
          <a:stretch>
            <a:fillRect/>
          </a:stretch>
        </p:blipFill>
        <p:spPr>
          <a:xfrm>
            <a:off x="0" y="1625600"/>
            <a:ext cx="5870575" cy="3770313"/>
          </a:xfrm>
          <a:prstGeom prst="rect">
            <a:avLst/>
          </a:prstGeom>
        </p:spPr>
      </p:pic>
      <p:pic>
        <p:nvPicPr>
          <p:cNvPr id="7" name="Picture 6">
            <a:extLst>
              <a:ext uri="{FF2B5EF4-FFF2-40B4-BE49-F238E27FC236}">
                <a16:creationId xmlns:a16="http://schemas.microsoft.com/office/drawing/2014/main" id="{2A80E224-0F90-9D6D-8BC3-6A96D61A103C}"/>
              </a:ext>
            </a:extLst>
          </p:cNvPr>
          <p:cNvPicPr>
            <a:picLocks noChangeAspect="1"/>
          </p:cNvPicPr>
          <p:nvPr/>
        </p:nvPicPr>
        <p:blipFill>
          <a:blip r:embed="rId3"/>
          <a:stretch>
            <a:fillRect/>
          </a:stretch>
        </p:blipFill>
        <p:spPr>
          <a:xfrm>
            <a:off x="6468412" y="2225887"/>
            <a:ext cx="5190299" cy="3348776"/>
          </a:xfrm>
          <a:prstGeom prst="rect">
            <a:avLst/>
          </a:prstGeom>
        </p:spPr>
      </p:pic>
    </p:spTree>
    <p:extLst>
      <p:ext uri="{BB962C8B-B14F-4D97-AF65-F5344CB8AC3E}">
        <p14:creationId xmlns:p14="http://schemas.microsoft.com/office/powerpoint/2010/main" val="1247897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D1AA-635B-18FD-923A-B3A1BE1966BD}"/>
              </a:ext>
            </a:extLst>
          </p:cNvPr>
          <p:cNvSpPr>
            <a:spLocks noGrp="1"/>
          </p:cNvSpPr>
          <p:nvPr>
            <p:ph type="title"/>
          </p:nvPr>
        </p:nvSpPr>
        <p:spPr/>
        <p:txBody>
          <a:bodyPr/>
          <a:lstStyle/>
          <a:p>
            <a:r>
              <a:rPr lang="en-US" dirty="0"/>
              <a:t>Clinical challenges</a:t>
            </a:r>
          </a:p>
        </p:txBody>
      </p:sp>
      <p:sp>
        <p:nvSpPr>
          <p:cNvPr id="3" name="Content Placeholder 2">
            <a:extLst>
              <a:ext uri="{FF2B5EF4-FFF2-40B4-BE49-F238E27FC236}">
                <a16:creationId xmlns:a16="http://schemas.microsoft.com/office/drawing/2014/main" id="{FB4B5920-1971-8A12-1B98-ACEA33449ED4}"/>
              </a:ext>
            </a:extLst>
          </p:cNvPr>
          <p:cNvSpPr>
            <a:spLocks noGrp="1"/>
          </p:cNvSpPr>
          <p:nvPr>
            <p:ph type="body" idx="1"/>
          </p:nvPr>
        </p:nvSpPr>
        <p:spPr>
          <a:xfrm flipH="1">
            <a:off x="1441373" y="1863686"/>
            <a:ext cx="8822675" cy="3699831"/>
          </a:xfrm>
        </p:spPr>
        <p:txBody>
          <a:bodyPr/>
          <a:lstStyle/>
          <a:p>
            <a:endParaRPr lang="en-US"/>
          </a:p>
        </p:txBody>
      </p:sp>
    </p:spTree>
    <p:extLst>
      <p:ext uri="{BB962C8B-B14F-4D97-AF65-F5344CB8AC3E}">
        <p14:creationId xmlns:p14="http://schemas.microsoft.com/office/powerpoint/2010/main" val="266592227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Theme1_white AETC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_white AETC slide" id="{E6A37965-E537-4DB0-8F24-42717D561B19}" vid="{5E72912D-01EA-435D-B141-A10510414615}"/>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49E2E7B5-6607-4336-B3B4-DCF1EC204D3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89a0a29-f901-4f80-a0b6-fef874ca8871">
      <Terms xmlns="http://schemas.microsoft.com/office/infopath/2007/PartnerControls"/>
    </lcf76f155ced4ddcb4097134ff3c332f>
    <TaxCatchAll xmlns="d5c82a1a-2a8a-49b4-8a9c-deebcf1aae2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410992C17FFB4AA99C1035259D0A26" ma:contentTypeVersion="19" ma:contentTypeDescription="Create a new document." ma:contentTypeScope="" ma:versionID="61e1995245869c53118d04575109eed8">
  <xsd:schema xmlns:xsd="http://www.w3.org/2001/XMLSchema" xmlns:xs="http://www.w3.org/2001/XMLSchema" xmlns:p="http://schemas.microsoft.com/office/2006/metadata/properties" xmlns:ns2="a89a0a29-f901-4f80-a0b6-fef874ca8871" xmlns:ns3="d5c82a1a-2a8a-49b4-8a9c-deebcf1aae21" targetNamespace="http://schemas.microsoft.com/office/2006/metadata/properties" ma:root="true" ma:fieldsID="70eefe698c5875ba0fcb7bbbaaba3a2f" ns2:_="" ns3:_="">
    <xsd:import namespace="a89a0a29-f901-4f80-a0b6-fef874ca8871"/>
    <xsd:import namespace="d5c82a1a-2a8a-49b4-8a9c-deebcf1aae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9a0a29-f901-4f80-a0b6-fef874ca8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82a1a-2a8a-49b4-8a9c-deebcf1aae2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cc9bd5e-805f-4db5-93f9-e8a50b5d5c4b}" ma:internalName="TaxCatchAll" ma:showField="CatchAllData" ma:web="d5c82a1a-2a8a-49b4-8a9c-deebcf1aae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9A878B-ABB5-477C-B50B-B887A899C22B}">
  <ds:schemaRefs>
    <ds:schemaRef ds:uri="http://purl.org/dc/elements/1.1/"/>
    <ds:schemaRef ds:uri="http://schemas.microsoft.com/office/2006/documentManagement/types"/>
    <ds:schemaRef ds:uri="a89a0a29-f901-4f80-a0b6-fef874ca8871"/>
    <ds:schemaRef ds:uri="http://purl.org/dc/terms/"/>
    <ds:schemaRef ds:uri="http://schemas.openxmlformats.org/package/2006/metadata/core-properties"/>
    <ds:schemaRef ds:uri="http://purl.org/dc/dcmitype/"/>
    <ds:schemaRef ds:uri="http://schemas.microsoft.com/office/2006/metadata/properties"/>
    <ds:schemaRef ds:uri="d5c82a1a-2a8a-49b4-8a9c-deebcf1aae2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9D0035C-E27E-4F9B-AD63-998A226AFE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9a0a29-f901-4f80-a0b6-fef874ca8871"/>
    <ds:schemaRef ds:uri="d5c82a1a-2a8a-49b4-8a9c-deebcf1aa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D31D11-D414-41E8-BA95-A8DA8AD6BE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4694</TotalTime>
  <Words>2175</Words>
  <Application>Microsoft Office PowerPoint</Application>
  <PresentationFormat>Widescreen</PresentationFormat>
  <Paragraphs>199</Paragraphs>
  <Slides>36</Slides>
  <Notes>4</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36</vt:i4>
      </vt:variant>
    </vt:vector>
  </HeadingPairs>
  <TitlesOfParts>
    <vt:vector size="54" baseType="lpstr">
      <vt:lpstr>Arial</vt:lpstr>
      <vt:lpstr>Arial Unicode MS</vt:lpstr>
      <vt:lpstr>Avenir Next LT Pro</vt:lpstr>
      <vt:lpstr>BlinkMacSystemFont</vt:lpstr>
      <vt:lpstr>Calibri</vt:lpstr>
      <vt:lpstr>Calibri Light</vt:lpstr>
      <vt:lpstr>Corbel</vt:lpstr>
      <vt:lpstr>Courier New</vt:lpstr>
      <vt:lpstr>Myriad Web Pro</vt:lpstr>
      <vt:lpstr>STIXGeneral-Regular</vt:lpstr>
      <vt:lpstr>System Font Regular</vt:lpstr>
      <vt:lpstr>Times</vt:lpstr>
      <vt:lpstr>Wingdings</vt:lpstr>
      <vt:lpstr>Custom Design</vt:lpstr>
      <vt:lpstr>NCEH_ATSDR_combined</vt:lpstr>
      <vt:lpstr>Theme1_white AETC slide</vt:lpstr>
      <vt:lpstr>1_Office Theme</vt:lpstr>
      <vt:lpstr>Content slide master</vt:lpstr>
      <vt:lpstr>Management of Syphilis in Pregnancy</vt:lpstr>
      <vt:lpstr>Disclosures</vt:lpstr>
      <vt:lpstr>Disclosures</vt:lpstr>
      <vt:lpstr>Disclosures</vt:lpstr>
      <vt:lpstr>AETC Program National Centers and HIV Curriculum</vt:lpstr>
      <vt:lpstr>Objectives</vt:lpstr>
      <vt:lpstr>Syphilis in US</vt:lpstr>
      <vt:lpstr>Syphilis in Kentucky</vt:lpstr>
      <vt:lpstr>Clinical challenges</vt:lpstr>
      <vt:lpstr>Natural History of Syphilis</vt:lpstr>
      <vt:lpstr>Pregnancy &amp; Syphilis</vt:lpstr>
      <vt:lpstr>Questions to Ask all (pregnant) Patients</vt:lpstr>
      <vt:lpstr>Congenital Syphilis (CS)</vt:lpstr>
      <vt:lpstr>Early &amp; Late Manifestations of Congenital Syphilis</vt:lpstr>
      <vt:lpstr>Screening and Prevention</vt:lpstr>
      <vt:lpstr>PowerPoint Presentation</vt:lpstr>
      <vt:lpstr>Screening recommendations</vt:lpstr>
      <vt:lpstr>Screening</vt:lpstr>
      <vt:lpstr>PowerPoint Presentation</vt:lpstr>
      <vt:lpstr>Specific screening recommendations</vt:lpstr>
      <vt:lpstr>PowerPoint Presentation</vt:lpstr>
      <vt:lpstr>Partner Services for syphilis</vt:lpstr>
      <vt:lpstr>Partner Services for syphilis</vt:lpstr>
      <vt:lpstr>Partner Services for syphilis </vt:lpstr>
      <vt:lpstr>Treatment of Syphilis</vt:lpstr>
      <vt:lpstr>PowerPoint Presentation</vt:lpstr>
      <vt:lpstr>Therapy for  Syphilis</vt:lpstr>
      <vt:lpstr>Jarisch-Herxheimer Reaction</vt:lpstr>
      <vt:lpstr>What if they are late for a subsequent BPG dose?</vt:lpstr>
      <vt:lpstr>PowerPoint Presentation</vt:lpstr>
      <vt:lpstr>Penicillin G Benzathine </vt:lpstr>
      <vt:lpstr>Alternative treatments</vt:lpstr>
      <vt:lpstr>Latest information on syphilis management</vt:lpstr>
      <vt:lpstr>PowerPoint Presentation</vt:lpstr>
      <vt:lpstr>Once you treat someone, what should you do if their titers don’t respond appropriately?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 Treatment: Syphilis Tests and Results</dc:title>
  <dc:creator>Microsoft Office User</dc:creator>
  <cp:lastModifiedBy>Short, Stephanie L.</cp:lastModifiedBy>
  <cp:revision>305</cp:revision>
  <dcterms:created xsi:type="dcterms:W3CDTF">2017-02-20T19:39:06Z</dcterms:created>
  <dcterms:modified xsi:type="dcterms:W3CDTF">2026-03-11T12:56:26Z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0x0101004E410992C17FFB4AA99C1035259D0A26</vt:lpwstr>
  </property>
  <property fmtid="{D5CDD505-2E9C-101B-9397-08002B2CF9AE}" pid="3" name="MediaServiceImageTags">
    <vt:lpwstr/>
  </property>
</Properties>
</file>