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93" r:id="rId4"/>
    <p:sldMasterId id="2147493517" r:id="rId5"/>
    <p:sldMasterId id="2147493531" r:id="rId6"/>
  </p:sldMasterIdLst>
  <p:notesMasterIdLst>
    <p:notesMasterId r:id="rId73"/>
  </p:notesMasterIdLst>
  <p:sldIdLst>
    <p:sldId id="281" r:id="rId7"/>
    <p:sldId id="2147468681" r:id="rId8"/>
    <p:sldId id="2141412031" r:id="rId9"/>
    <p:sldId id="2141412034" r:id="rId10"/>
    <p:sldId id="2147468671" r:id="rId11"/>
    <p:sldId id="447" r:id="rId12"/>
    <p:sldId id="2147468672" r:id="rId13"/>
    <p:sldId id="2147468675" r:id="rId14"/>
    <p:sldId id="2141412038" r:id="rId15"/>
    <p:sldId id="449" r:id="rId16"/>
    <p:sldId id="450" r:id="rId17"/>
    <p:sldId id="493" r:id="rId18"/>
    <p:sldId id="486" r:id="rId19"/>
    <p:sldId id="469" r:id="rId20"/>
    <p:sldId id="502" r:id="rId21"/>
    <p:sldId id="503" r:id="rId22"/>
    <p:sldId id="504" r:id="rId23"/>
    <p:sldId id="2147468676" r:id="rId24"/>
    <p:sldId id="505" r:id="rId25"/>
    <p:sldId id="2147468677" r:id="rId26"/>
    <p:sldId id="305" r:id="rId27"/>
    <p:sldId id="487" r:id="rId28"/>
    <p:sldId id="419" r:id="rId29"/>
    <p:sldId id="514" r:id="rId30"/>
    <p:sldId id="501" r:id="rId31"/>
    <p:sldId id="517" r:id="rId32"/>
    <p:sldId id="516" r:id="rId33"/>
    <p:sldId id="507" r:id="rId34"/>
    <p:sldId id="506" r:id="rId35"/>
    <p:sldId id="288" r:id="rId36"/>
    <p:sldId id="2147468679" r:id="rId37"/>
    <p:sldId id="2147468678" r:id="rId38"/>
    <p:sldId id="498" r:id="rId39"/>
    <p:sldId id="414" r:id="rId40"/>
    <p:sldId id="416" r:id="rId41"/>
    <p:sldId id="417" r:id="rId42"/>
    <p:sldId id="513" r:id="rId43"/>
    <p:sldId id="515" r:id="rId44"/>
    <p:sldId id="333" r:id="rId45"/>
    <p:sldId id="349" r:id="rId46"/>
    <p:sldId id="464" r:id="rId47"/>
    <p:sldId id="483" r:id="rId48"/>
    <p:sldId id="475" r:id="rId49"/>
    <p:sldId id="369" r:id="rId50"/>
    <p:sldId id="374" r:id="rId51"/>
    <p:sldId id="376" r:id="rId52"/>
    <p:sldId id="354" r:id="rId53"/>
    <p:sldId id="2141412037" r:id="rId54"/>
    <p:sldId id="383" r:id="rId55"/>
    <p:sldId id="2147468680" r:id="rId56"/>
    <p:sldId id="267" r:id="rId57"/>
    <p:sldId id="275" r:id="rId58"/>
    <p:sldId id="347" r:id="rId59"/>
    <p:sldId id="332" r:id="rId60"/>
    <p:sldId id="2147468685" r:id="rId61"/>
    <p:sldId id="2147468686" r:id="rId62"/>
    <p:sldId id="2147468687" r:id="rId63"/>
    <p:sldId id="485" r:id="rId64"/>
    <p:sldId id="285" r:id="rId65"/>
    <p:sldId id="257" r:id="rId66"/>
    <p:sldId id="363" r:id="rId67"/>
    <p:sldId id="272" r:id="rId68"/>
    <p:sldId id="256" r:id="rId69"/>
    <p:sldId id="474" r:id="rId70"/>
    <p:sldId id="519" r:id="rId71"/>
    <p:sldId id="518" r:id="rId72"/>
  </p:sldIdLst>
  <p:sldSz cx="9144000" cy="5143500" type="screen16x9"/>
  <p:notesSz cx="6858000" cy="9144000"/>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F7"/>
    <a:srgbClr val="D1D7E3"/>
    <a:srgbClr val="5FA9B4"/>
    <a:srgbClr val="0F3669"/>
    <a:srgbClr val="15294E"/>
    <a:srgbClr val="02509F"/>
    <a:srgbClr val="0251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EADEF-DA8C-455E-BADF-68ECC905A5EC}" v="65" dt="2026-03-22T13:06:09.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5744" autoAdjust="0"/>
  </p:normalViewPr>
  <p:slideViewPr>
    <p:cSldViewPr snapToGrid="0" snapToObjects="1">
      <p:cViewPr varScale="1">
        <p:scale>
          <a:sx n="125" d="100"/>
          <a:sy n="125" d="100"/>
        </p:scale>
        <p:origin x="810" y="90"/>
      </p:cViewPr>
      <p:guideLst>
        <p:guide orient="horz" pos="1620"/>
        <p:guide pos="2880"/>
      </p:guideLst>
    </p:cSldViewPr>
  </p:slideViewPr>
  <p:notesTextViewPr>
    <p:cViewPr>
      <p:scale>
        <a:sx n="3" d="2"/>
        <a:sy n="3" d="2"/>
      </p:scale>
      <p:origin x="0" y="0"/>
    </p:cViewPr>
  </p:notesTextViewPr>
  <p:sorterViewPr>
    <p:cViewPr>
      <p:scale>
        <a:sx n="130" d="100"/>
        <a:sy n="130" d="100"/>
      </p:scale>
      <p:origin x="0" y="-54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gs" Target="tags/tag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Sheet1!$B$4</c:f>
              <c:strCache>
                <c:ptCount val="1"/>
                <c:pt idx="0">
                  <c:v>% of Obstructive CAD</c:v>
                </c:pt>
              </c:strCache>
            </c:strRef>
          </c:tx>
          <c:spPr>
            <a:solidFill>
              <a:srgbClr val="FF0000"/>
            </a:solidFill>
            <a:ln>
              <a:noFill/>
            </a:ln>
            <a:effectLst/>
          </c:spPr>
          <c:invertIfNegative val="0"/>
          <c:cat>
            <c:strRef>
              <c:f>Sheet1!$A$5:$A$6</c:f>
              <c:strCache>
                <c:ptCount val="2"/>
                <c:pt idx="0">
                  <c:v>QFT(+)</c:v>
                </c:pt>
                <c:pt idx="1">
                  <c:v>QFT(-)</c:v>
                </c:pt>
              </c:strCache>
            </c:strRef>
          </c:cat>
          <c:val>
            <c:numRef>
              <c:f>Sheet1!$B$5:$B$6</c:f>
              <c:numCache>
                <c:formatCode>0%</c:formatCode>
                <c:ptCount val="2"/>
                <c:pt idx="0">
                  <c:v>0.03</c:v>
                </c:pt>
                <c:pt idx="1">
                  <c:v>0.09</c:v>
                </c:pt>
              </c:numCache>
            </c:numRef>
          </c:val>
          <c:extLst>
            <c:ext xmlns:c16="http://schemas.microsoft.com/office/drawing/2014/chart" uri="{C3380CC4-5D6E-409C-BE32-E72D297353CC}">
              <c16:uniqueId val="{00000000-FD86-4493-85E5-989D9F2B7028}"/>
            </c:ext>
          </c:extLst>
        </c:ser>
        <c:dLbls>
          <c:showLegendKey val="0"/>
          <c:showVal val="0"/>
          <c:showCatName val="0"/>
          <c:showSerName val="0"/>
          <c:showPercent val="0"/>
          <c:showBubbleSize val="0"/>
        </c:dLbls>
        <c:gapWidth val="219"/>
        <c:overlap val="-27"/>
        <c:axId val="552689936"/>
        <c:axId val="552690264"/>
      </c:barChart>
      <c:catAx>
        <c:axId val="55268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2690264"/>
        <c:crosses val="autoZero"/>
        <c:auto val="1"/>
        <c:lblAlgn val="ctr"/>
        <c:lblOffset val="100"/>
        <c:noMultiLvlLbl val="0"/>
      </c:catAx>
      <c:valAx>
        <c:axId val="5526902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26899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0.236</cdr:x>
      <cdr:y>0.84874</cdr:y>
    </cdr:from>
    <cdr:to>
      <cdr:x>0.44178</cdr:x>
      <cdr:y>1</cdr:y>
    </cdr:to>
    <cdr:sp macro="" textlink="">
      <cdr:nvSpPr>
        <cdr:cNvPr id="2" name="TextBox 1"/>
        <cdr:cNvSpPr txBox="1"/>
      </cdr:nvSpPr>
      <cdr:spPr>
        <a:xfrm xmlns:a="http://schemas.openxmlformats.org/drawingml/2006/main">
          <a:off x="869375" y="1768835"/>
          <a:ext cx="758092" cy="31522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mj-lt"/>
            </a:rPr>
            <a:t>QFT(-)</a:t>
          </a:r>
          <a:endParaRPr lang="en-US" sz="1100" b="1" dirty="0">
            <a:latin typeface="+mj-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4668-96C9-419C-A005-7C6426C29713}"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CD95A-0E0F-48F7-943E-D272A38174C7}" type="slidenum">
              <a:rPr lang="en-US" smtClean="0"/>
              <a:t>‹#›</a:t>
            </a:fld>
            <a:endParaRPr lang="en-US"/>
          </a:p>
        </p:txBody>
      </p:sp>
    </p:spTree>
    <p:extLst>
      <p:ext uri="{BB962C8B-B14F-4D97-AF65-F5344CB8AC3E}">
        <p14:creationId xmlns:p14="http://schemas.microsoft.com/office/powerpoint/2010/main" val="98288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9A58C79-2491-4EF6-9145-83DD931AA5D7}" type="slidenum">
              <a:rPr lang="en-US" altLang="en-US"/>
              <a:pPr/>
              <a:t>1</a:t>
            </a:fld>
            <a:endParaRPr lang="en-US" altLang="en-US"/>
          </a:p>
        </p:txBody>
      </p:sp>
    </p:spTree>
    <p:extLst>
      <p:ext uri="{BB962C8B-B14F-4D97-AF65-F5344CB8AC3E}">
        <p14:creationId xmlns:p14="http://schemas.microsoft.com/office/powerpoint/2010/main" val="3334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89A790-722D-4CD6-BA7E-04E670D255B9}" type="slidenum">
              <a:rPr lang="en-US" smtClean="0"/>
              <a:t>5</a:t>
            </a:fld>
            <a:endParaRPr lang="en-US"/>
          </a:p>
        </p:txBody>
      </p:sp>
    </p:spTree>
    <p:extLst>
      <p:ext uri="{BB962C8B-B14F-4D97-AF65-F5344CB8AC3E}">
        <p14:creationId xmlns:p14="http://schemas.microsoft.com/office/powerpoint/2010/main" val="201125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BCD95A-0E0F-48F7-943E-D272A38174C7}" type="slidenum">
              <a:rPr lang="en-US" smtClean="0"/>
              <a:t>10</a:t>
            </a:fld>
            <a:endParaRPr lang="en-US"/>
          </a:p>
        </p:txBody>
      </p:sp>
    </p:spTree>
    <p:extLst>
      <p:ext uri="{BB962C8B-B14F-4D97-AF65-F5344CB8AC3E}">
        <p14:creationId xmlns:p14="http://schemas.microsoft.com/office/powerpoint/2010/main" val="381699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BCD95A-0E0F-48F7-943E-D272A38174C7}" type="slidenum">
              <a:rPr lang="en-US" smtClean="0"/>
              <a:t>11</a:t>
            </a:fld>
            <a:endParaRPr lang="en-US"/>
          </a:p>
        </p:txBody>
      </p:sp>
    </p:spTree>
    <p:extLst>
      <p:ext uri="{BB962C8B-B14F-4D97-AF65-F5344CB8AC3E}">
        <p14:creationId xmlns:p14="http://schemas.microsoft.com/office/powerpoint/2010/main" val="744325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BCD95A-0E0F-48F7-943E-D272A38174C7}" type="slidenum">
              <a:rPr lang="en-US" smtClean="0"/>
              <a:t>12</a:t>
            </a:fld>
            <a:endParaRPr lang="en-US"/>
          </a:p>
        </p:txBody>
      </p:sp>
    </p:spTree>
    <p:extLst>
      <p:ext uri="{BB962C8B-B14F-4D97-AF65-F5344CB8AC3E}">
        <p14:creationId xmlns:p14="http://schemas.microsoft.com/office/powerpoint/2010/main" val="2302781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BCD95A-0E0F-48F7-943E-D272A38174C7}" type="slidenum">
              <a:rPr lang="en-US" smtClean="0"/>
              <a:t>41</a:t>
            </a:fld>
            <a:endParaRPr lang="en-US"/>
          </a:p>
        </p:txBody>
      </p:sp>
    </p:spTree>
    <p:extLst>
      <p:ext uri="{BB962C8B-B14F-4D97-AF65-F5344CB8AC3E}">
        <p14:creationId xmlns:p14="http://schemas.microsoft.com/office/powerpoint/2010/main" val="521750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189C9-0582-F3CE-C178-96D231D56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D74D4-3AC7-8C75-8605-0D1A49B11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B3BB0-2B28-7869-FA0B-92BC11D3C5D6}"/>
              </a:ext>
            </a:extLst>
          </p:cNvPr>
          <p:cNvSpPr>
            <a:spLocks noGrp="1"/>
          </p:cNvSpPr>
          <p:nvPr>
            <p:ph type="body" idx="1"/>
          </p:nvPr>
        </p:nvSpPr>
        <p:spPr/>
        <p:txBody>
          <a:bodyPr/>
          <a:lstStyle/>
          <a:p>
            <a:pPr marL="571500" indent="-571500" algn="just">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Effectiveness of TPT in real-world settings can be examined using routinely collected clinical data, but study design must address known biases of observational data </a:t>
            </a:r>
          </a:p>
          <a:p>
            <a:pPr marL="571500" indent="-571500" algn="just">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A target trial framework can minimize these biases by defining parameters of a hypothetical clinical trial and aligning observational data to these criteria </a:t>
            </a:r>
          </a:p>
        </p:txBody>
      </p:sp>
      <p:sp>
        <p:nvSpPr>
          <p:cNvPr id="4" name="Slide Number Placeholder 3">
            <a:extLst>
              <a:ext uri="{FF2B5EF4-FFF2-40B4-BE49-F238E27FC236}">
                <a16:creationId xmlns:a16="http://schemas.microsoft.com/office/drawing/2014/main" id="{E00B67F4-DA66-5824-5DB9-3AD4C8500B76}"/>
              </a:ext>
            </a:extLst>
          </p:cNvPr>
          <p:cNvSpPr>
            <a:spLocks noGrp="1"/>
          </p:cNvSpPr>
          <p:nvPr>
            <p:ph type="sldNum" sz="quarter" idx="5"/>
          </p:nvPr>
        </p:nvSpPr>
        <p:spPr/>
        <p:txBody>
          <a:bodyPr/>
          <a:lstStyle/>
          <a:p>
            <a:fld id="{E9569C34-11C1-2548-9204-3CD6A6D3BA62}" type="slidenum">
              <a:rPr lang="en-US" smtClean="0"/>
              <a:t>52</a:t>
            </a:fld>
            <a:endParaRPr lang="en-US"/>
          </a:p>
        </p:txBody>
      </p:sp>
    </p:spTree>
    <p:extLst>
      <p:ext uri="{BB962C8B-B14F-4D97-AF65-F5344CB8AC3E}">
        <p14:creationId xmlns:p14="http://schemas.microsoft.com/office/powerpoint/2010/main" val="285101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E86BA-A3AC-F2E7-156F-157D54292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918A1-0999-A5F1-B444-D479DE1232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97F2E6-5B1E-581B-96A4-5534B8EEE5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8BD91D-2584-0B75-7094-1AE9B5BD2BF7}"/>
              </a:ext>
            </a:extLst>
          </p:cNvPr>
          <p:cNvSpPr>
            <a:spLocks noGrp="1"/>
          </p:cNvSpPr>
          <p:nvPr>
            <p:ph type="sldNum" sz="quarter" idx="5"/>
          </p:nvPr>
        </p:nvSpPr>
        <p:spPr/>
        <p:txBody>
          <a:bodyPr/>
          <a:lstStyle/>
          <a:p>
            <a:fld id="{A9E091CA-7C1B-DF4C-B10E-2470B257A5E5}" type="slidenum">
              <a:rPr lang="en-US" smtClean="0"/>
              <a:t>59</a:t>
            </a:fld>
            <a:endParaRPr lang="en-US"/>
          </a:p>
        </p:txBody>
      </p:sp>
    </p:spTree>
    <p:extLst>
      <p:ext uri="{BB962C8B-B14F-4D97-AF65-F5344CB8AC3E}">
        <p14:creationId xmlns:p14="http://schemas.microsoft.com/office/powerpoint/2010/main" val="333433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E1474-3CB4-42C3-8134-16C2C1E56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79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26443" y="841772"/>
            <a:ext cx="5691116" cy="1965866"/>
          </a:xfrm>
        </p:spPr>
        <p:txBody>
          <a:bodyPr anchor="b">
            <a:normAutofit/>
          </a:bodyPr>
          <a:lstStyle>
            <a:lvl1pPr algn="ctr">
              <a:defRPr sz="3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26443" y="2882782"/>
            <a:ext cx="5691116" cy="1060568"/>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3/23/2026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8272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459486" y="411480"/>
            <a:ext cx="7886700" cy="849194"/>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459486" y="1260674"/>
            <a:ext cx="7886700" cy="33720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3/23/2026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5419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7226166" y="433873"/>
            <a:ext cx="1535278" cy="419885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628650" y="433873"/>
            <a:ext cx="6597516" cy="41988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3/23/2026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96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8040" y="785011"/>
            <a:ext cx="7886372" cy="486686"/>
          </a:xfrm>
          <a:prstGeom prst="rect">
            <a:avLst/>
          </a:prstGeom>
        </p:spPr>
        <p:txBody>
          <a:bodyPr vert="horz" lIns="91440" tIns="45720" rIns="91440" bIns="45720" rtlCol="0" anchor="t">
            <a:normAutofit/>
          </a:bodyPr>
          <a:lstStyle>
            <a:lvl1pPr>
              <a:defRPr sz="18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40" y="1451969"/>
            <a:ext cx="7886372" cy="2239565"/>
          </a:xfrm>
          <a:prstGeom prst="rect">
            <a:avLst/>
          </a:prstGeom>
        </p:spPr>
        <p:txBody>
          <a:bodyPr/>
          <a:lstStyle>
            <a:lvl1pPr marL="195456" indent="0">
              <a:spcBef>
                <a:spcPts val="0"/>
              </a:spcBef>
              <a:spcAft>
                <a:spcPts val="675"/>
              </a:spcAft>
              <a:buClr>
                <a:schemeClr val="accent6"/>
              </a:buClr>
              <a:buFontTx/>
              <a:buNone/>
              <a:defRPr sz="1350">
                <a:solidFill>
                  <a:schemeClr val="tx1"/>
                </a:solidFill>
                <a:latin typeface="+mn-lt"/>
              </a:defRPr>
            </a:lvl1pPr>
            <a:lvl2pPr marL="190313" indent="0">
              <a:spcBef>
                <a:spcPts val="0"/>
              </a:spcBef>
              <a:spcAft>
                <a:spcPts val="338"/>
              </a:spcAft>
              <a:buFontTx/>
              <a:buNone/>
              <a:defRPr sz="1237">
                <a:latin typeface="+mn-lt"/>
              </a:defRPr>
            </a:lvl2pPr>
            <a:lvl3pPr marL="380625" indent="0">
              <a:spcBef>
                <a:spcPts val="0"/>
              </a:spcBef>
              <a:spcAft>
                <a:spcPts val="338"/>
              </a:spcAft>
              <a:buFontTx/>
              <a:buNone/>
              <a:defRPr sz="1237">
                <a:latin typeface="+mn-lt"/>
              </a:defRPr>
            </a:lvl3pPr>
            <a:lvl4pPr marL="637805" indent="0">
              <a:spcBef>
                <a:spcPts val="0"/>
              </a:spcBef>
              <a:spcAft>
                <a:spcPts val="338"/>
              </a:spcAft>
              <a:buClr>
                <a:schemeClr val="accent6"/>
              </a:buClr>
              <a:buFontTx/>
              <a:buNone/>
              <a:defRPr sz="1237">
                <a:latin typeface="+mn-lt"/>
              </a:defRPr>
            </a:lvl4pPr>
            <a:lvl5pPr marL="833261" indent="0">
              <a:spcBef>
                <a:spcPts val="0"/>
              </a:spcBef>
              <a:spcAft>
                <a:spcPts val="338"/>
              </a:spcAft>
              <a:buClr>
                <a:schemeClr val="accent6"/>
              </a:buClr>
              <a:buSzPct val="100000"/>
              <a:buFontTx/>
              <a:buNone/>
              <a:defRPr sz="1237">
                <a:latin typeface="+mn-lt"/>
              </a:defRPr>
            </a:lvl5pPr>
          </a:lstStyle>
          <a:p>
            <a:pPr lvl="0"/>
            <a:r>
              <a:rPr lang="en-US" dirty="0"/>
              <a:t>Click to edit Master plain text styles</a:t>
            </a:r>
          </a:p>
        </p:txBody>
      </p:sp>
    </p:spTree>
    <p:extLst>
      <p:ext uri="{BB962C8B-B14F-4D97-AF65-F5344CB8AC3E}">
        <p14:creationId xmlns:p14="http://schemas.microsoft.com/office/powerpoint/2010/main" val="419852628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467595" y="775285"/>
            <a:ext cx="7886372" cy="486686"/>
          </a:xfrm>
          <a:prstGeom prst="rect">
            <a:avLst/>
          </a:prstGeom>
        </p:spPr>
        <p:txBody>
          <a:bodyPr vert="horz" lIns="91440" tIns="45720" rIns="91440" bIns="45720" rtlCol="0" anchor="t">
            <a:normAutofit/>
          </a:bodyPr>
          <a:lstStyle>
            <a:lvl1pPr>
              <a:defRPr sz="18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467595" y="1465066"/>
            <a:ext cx="7886372" cy="2239565"/>
          </a:xfrm>
          <a:prstGeom prst="rect">
            <a:avLst/>
          </a:prstGeom>
        </p:spPr>
        <p:txBody>
          <a:bodyPr/>
          <a:lstStyle>
            <a:lvl1pPr marL="385763" indent="-191989">
              <a:spcBef>
                <a:spcPts val="0"/>
              </a:spcBef>
              <a:spcAft>
                <a:spcPts val="675"/>
              </a:spcAft>
              <a:buClr>
                <a:schemeClr val="accent6"/>
              </a:buClr>
              <a:buFont typeface="Wingdings" pitchFamily="2" charset="2"/>
              <a:buChar char="§"/>
              <a:defRPr sz="1350">
                <a:solidFill>
                  <a:schemeClr val="tx1"/>
                </a:solidFill>
                <a:latin typeface="+mn-lt"/>
              </a:defRPr>
            </a:lvl1pPr>
            <a:lvl2pPr marL="385763" indent="-191989">
              <a:spcBef>
                <a:spcPts val="0"/>
              </a:spcBef>
              <a:spcAft>
                <a:spcPts val="338"/>
              </a:spcAft>
              <a:defRPr sz="1350">
                <a:latin typeface="+mn-lt"/>
              </a:defRPr>
            </a:lvl2pPr>
            <a:lvl3pPr marL="576082" indent="-195456">
              <a:spcBef>
                <a:spcPts val="0"/>
              </a:spcBef>
              <a:spcAft>
                <a:spcPts val="338"/>
              </a:spcAft>
              <a:buFont typeface="Arial" panose="020B0604020202020204" pitchFamily="34" charset="0"/>
              <a:buChar char="•"/>
              <a:defRPr sz="1350">
                <a:latin typeface="+mn-lt"/>
              </a:defRPr>
            </a:lvl3pPr>
            <a:lvl4pPr marL="833261" indent="-195456">
              <a:spcBef>
                <a:spcPts val="0"/>
              </a:spcBef>
              <a:spcAft>
                <a:spcPts val="338"/>
              </a:spcAft>
              <a:buClr>
                <a:schemeClr val="accent6"/>
              </a:buClr>
              <a:buFont typeface="System Font Regular"/>
              <a:buChar char="–"/>
              <a:defRPr sz="1237">
                <a:latin typeface="+mn-lt"/>
              </a:defRPr>
            </a:lvl4pPr>
            <a:lvl5pPr marL="1028717" indent="-195456">
              <a:spcBef>
                <a:spcPts val="0"/>
              </a:spcBef>
              <a:spcAft>
                <a:spcPts val="338"/>
              </a:spcAft>
              <a:buClr>
                <a:schemeClr val="accent6"/>
              </a:buClr>
              <a:buSzPct val="100000"/>
              <a:buFont typeface="System Font Regular"/>
              <a:buChar char="–"/>
              <a:defRPr sz="1237">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587227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6" y="769797"/>
            <a:ext cx="7886372" cy="486686"/>
          </a:xfrm>
          <a:prstGeom prst="rect">
            <a:avLst/>
          </a:prstGeom>
        </p:spPr>
        <p:txBody>
          <a:bodyPr vert="horz" lIns="91440" tIns="45720" rIns="91440" bIns="45720" rtlCol="0" anchor="t">
            <a:normAutofit/>
          </a:bodyPr>
          <a:lstStyle>
            <a:lvl1pPr>
              <a:defRPr sz="18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467595" y="1450226"/>
            <a:ext cx="3879590" cy="2239565"/>
          </a:xfrm>
          <a:prstGeom prst="rect">
            <a:avLst/>
          </a:prstGeom>
        </p:spPr>
        <p:txBody>
          <a:bodyPr/>
          <a:lstStyle>
            <a:lvl1pPr marL="257175" indent="-192881">
              <a:spcBef>
                <a:spcPts val="0"/>
              </a:spcBef>
              <a:spcAft>
                <a:spcPts val="675"/>
              </a:spcAft>
              <a:buClr>
                <a:schemeClr val="accent6"/>
              </a:buClr>
              <a:buFont typeface="Wingdings" pitchFamily="2" charset="2"/>
              <a:buChar char="§"/>
              <a:defRPr sz="1237">
                <a:solidFill>
                  <a:schemeClr val="tx1"/>
                </a:solidFill>
                <a:latin typeface="+mn-lt"/>
              </a:defRPr>
            </a:lvl1pPr>
            <a:lvl2pPr marL="257175" indent="-192881">
              <a:spcBef>
                <a:spcPts val="0"/>
              </a:spcBef>
              <a:spcAft>
                <a:spcPts val="338"/>
              </a:spcAft>
              <a:defRPr sz="1237">
                <a:latin typeface="+mn-lt"/>
              </a:defRPr>
            </a:lvl2pPr>
            <a:lvl3pPr marL="385763" indent="-194667">
              <a:spcBef>
                <a:spcPts val="0"/>
              </a:spcBef>
              <a:spcAft>
                <a:spcPts val="338"/>
              </a:spcAft>
              <a:buFont typeface="Arial" panose="020B0604020202020204" pitchFamily="34" charset="0"/>
              <a:buChar char="•"/>
              <a:defRPr sz="1237">
                <a:latin typeface="+mn-lt"/>
              </a:defRPr>
            </a:lvl3pPr>
            <a:lvl4pPr marL="579537" indent="-194667">
              <a:spcBef>
                <a:spcPts val="0"/>
              </a:spcBef>
              <a:spcAft>
                <a:spcPts val="338"/>
              </a:spcAft>
              <a:buClr>
                <a:schemeClr val="accent6"/>
              </a:buClr>
              <a:buFont typeface="System Font Regular"/>
              <a:buChar char="–"/>
              <a:defRPr sz="1237">
                <a:latin typeface="+mn-lt"/>
              </a:defRPr>
            </a:lvl4pPr>
            <a:lvl5pPr marL="708125" indent="-194667">
              <a:spcBef>
                <a:spcPts val="0"/>
              </a:spcBef>
              <a:spcAft>
                <a:spcPts val="338"/>
              </a:spcAft>
              <a:buClr>
                <a:schemeClr val="accent6"/>
              </a:buClr>
              <a:buSzPct val="100000"/>
              <a:buFont typeface="System Font Regular"/>
              <a:buChar char="–"/>
              <a:defRPr sz="1237">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4474378" y="1450225"/>
            <a:ext cx="3879590" cy="2239565"/>
          </a:xfrm>
          <a:prstGeom prst="rect">
            <a:avLst/>
          </a:prstGeom>
        </p:spPr>
        <p:txBody>
          <a:bodyPr/>
          <a:lstStyle>
            <a:lvl1pPr marL="257175" indent="-192881">
              <a:spcBef>
                <a:spcPts val="0"/>
              </a:spcBef>
              <a:spcAft>
                <a:spcPts val="675"/>
              </a:spcAft>
              <a:buClr>
                <a:schemeClr val="accent6"/>
              </a:buClr>
              <a:buFont typeface="Wingdings" pitchFamily="2" charset="2"/>
              <a:buChar char="§"/>
              <a:defRPr sz="1237">
                <a:solidFill>
                  <a:schemeClr val="tx1"/>
                </a:solidFill>
                <a:latin typeface="+mn-lt"/>
              </a:defRPr>
            </a:lvl1pPr>
            <a:lvl2pPr marL="257175" indent="-192881">
              <a:spcBef>
                <a:spcPts val="0"/>
              </a:spcBef>
              <a:spcAft>
                <a:spcPts val="338"/>
              </a:spcAft>
              <a:defRPr sz="1237">
                <a:latin typeface="+mn-lt"/>
              </a:defRPr>
            </a:lvl2pPr>
            <a:lvl3pPr marL="385763" indent="-194667">
              <a:spcBef>
                <a:spcPts val="0"/>
              </a:spcBef>
              <a:spcAft>
                <a:spcPts val="338"/>
              </a:spcAft>
              <a:buFont typeface="Arial" panose="020B0604020202020204" pitchFamily="34" charset="0"/>
              <a:buChar char="•"/>
              <a:defRPr sz="1237">
                <a:latin typeface="+mn-lt"/>
              </a:defRPr>
            </a:lvl3pPr>
            <a:lvl4pPr marL="579537" indent="-194667">
              <a:spcBef>
                <a:spcPts val="0"/>
              </a:spcBef>
              <a:spcAft>
                <a:spcPts val="338"/>
              </a:spcAft>
              <a:buClr>
                <a:schemeClr val="accent6"/>
              </a:buClr>
              <a:buFont typeface="System Font Regular"/>
              <a:buChar char="–"/>
              <a:defRPr sz="1237">
                <a:latin typeface="+mn-lt"/>
              </a:defRPr>
            </a:lvl4pPr>
            <a:lvl5pPr marL="708125" indent="-194667">
              <a:spcBef>
                <a:spcPts val="0"/>
              </a:spcBef>
              <a:spcAft>
                <a:spcPts val="338"/>
              </a:spcAft>
              <a:buClr>
                <a:schemeClr val="accent6"/>
              </a:buClr>
              <a:buSzPct val="100000"/>
              <a:buFont typeface="System Font Regular"/>
              <a:buChar char="–"/>
              <a:defRPr sz="1237">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42951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467595" y="784551"/>
            <a:ext cx="7886372" cy="486686"/>
          </a:xfrm>
          <a:prstGeom prst="rect">
            <a:avLst/>
          </a:prstGeom>
        </p:spPr>
        <p:txBody>
          <a:bodyPr vert="horz" lIns="91440" tIns="45720" rIns="91440" bIns="45720" rtlCol="0" anchor="t">
            <a:normAutofit/>
          </a:bodyPr>
          <a:lstStyle>
            <a:lvl1pPr>
              <a:defRPr sz="18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467595" y="1451346"/>
            <a:ext cx="2736518" cy="2239565"/>
          </a:xfrm>
          <a:prstGeom prst="rect">
            <a:avLst/>
          </a:prstGeom>
        </p:spPr>
        <p:txBody>
          <a:bodyPr/>
          <a:lstStyle>
            <a:lvl1pPr marL="127695" indent="-127695">
              <a:spcBef>
                <a:spcPts val="0"/>
              </a:spcBef>
              <a:spcAft>
                <a:spcPts val="675"/>
              </a:spcAft>
              <a:buClr>
                <a:schemeClr val="accent6"/>
              </a:buClr>
              <a:buFont typeface="Wingdings" pitchFamily="2" charset="2"/>
              <a:buChar char="§"/>
              <a:defRPr sz="1125">
                <a:solidFill>
                  <a:schemeClr val="tx1"/>
                </a:solidFill>
                <a:latin typeface="+mn-lt"/>
              </a:defRPr>
            </a:lvl1pPr>
            <a:lvl2pPr marL="128588" indent="-128588">
              <a:spcBef>
                <a:spcPts val="0"/>
              </a:spcBef>
              <a:spcAft>
                <a:spcPts val="338"/>
              </a:spcAft>
              <a:defRPr sz="1125">
                <a:latin typeface="+mn-lt"/>
              </a:defRPr>
            </a:lvl2pPr>
            <a:lvl3pPr marL="257175" indent="-125016">
              <a:spcBef>
                <a:spcPts val="0"/>
              </a:spcBef>
              <a:spcAft>
                <a:spcPts val="338"/>
              </a:spcAft>
              <a:buFont typeface="Arial" panose="020B0604020202020204" pitchFamily="34" charset="0"/>
              <a:buChar char="•"/>
              <a:defRPr sz="1125">
                <a:latin typeface="+mn-lt"/>
              </a:defRPr>
            </a:lvl3pPr>
            <a:lvl4pPr marL="322362" indent="-125016">
              <a:spcBef>
                <a:spcPts val="0"/>
              </a:spcBef>
              <a:spcAft>
                <a:spcPts val="338"/>
              </a:spcAft>
              <a:buClr>
                <a:schemeClr val="accent6"/>
              </a:buClr>
              <a:buFont typeface="System Font Regular"/>
              <a:buChar char="–"/>
              <a:defRPr sz="1125">
                <a:latin typeface="+mn-lt"/>
              </a:defRPr>
            </a:lvl4pPr>
            <a:lvl5pPr marL="385763" indent="-128588">
              <a:spcBef>
                <a:spcPts val="0"/>
              </a:spcBef>
              <a:spcAft>
                <a:spcPts val="338"/>
              </a:spcAft>
              <a:buClr>
                <a:schemeClr val="accent6"/>
              </a:buClr>
              <a:buSzPct val="100000"/>
              <a:buFont typeface="System Font Regular"/>
              <a:buChar char="–"/>
              <a:tabLst/>
              <a:defRPr sz="1125">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3375664" y="1451346"/>
            <a:ext cx="2736518" cy="2239565"/>
          </a:xfrm>
          <a:prstGeom prst="rect">
            <a:avLst/>
          </a:prstGeom>
        </p:spPr>
        <p:txBody>
          <a:bodyPr/>
          <a:lstStyle>
            <a:lvl1pPr marL="127695" indent="-127695">
              <a:spcBef>
                <a:spcPts val="0"/>
              </a:spcBef>
              <a:spcAft>
                <a:spcPts val="675"/>
              </a:spcAft>
              <a:buClr>
                <a:schemeClr val="accent6"/>
              </a:buClr>
              <a:buFont typeface="Wingdings" pitchFamily="2" charset="2"/>
              <a:buChar char="§"/>
              <a:defRPr sz="1125">
                <a:solidFill>
                  <a:schemeClr val="tx1"/>
                </a:solidFill>
                <a:latin typeface="+mn-lt"/>
              </a:defRPr>
            </a:lvl1pPr>
            <a:lvl2pPr marL="128588" indent="-128588">
              <a:spcBef>
                <a:spcPts val="0"/>
              </a:spcBef>
              <a:spcAft>
                <a:spcPts val="338"/>
              </a:spcAft>
              <a:defRPr sz="1125">
                <a:latin typeface="+mn-lt"/>
              </a:defRPr>
            </a:lvl2pPr>
            <a:lvl3pPr marL="257175" indent="-125016">
              <a:spcBef>
                <a:spcPts val="0"/>
              </a:spcBef>
              <a:spcAft>
                <a:spcPts val="338"/>
              </a:spcAft>
              <a:buFont typeface="Arial" panose="020B0604020202020204" pitchFamily="34" charset="0"/>
              <a:buChar char="•"/>
              <a:defRPr sz="1125">
                <a:latin typeface="+mn-lt"/>
              </a:defRPr>
            </a:lvl3pPr>
            <a:lvl4pPr marL="322362" indent="-125016">
              <a:spcBef>
                <a:spcPts val="0"/>
              </a:spcBef>
              <a:spcAft>
                <a:spcPts val="338"/>
              </a:spcAft>
              <a:buClr>
                <a:schemeClr val="accent6"/>
              </a:buClr>
              <a:buFont typeface="System Font Regular"/>
              <a:buChar char="–"/>
              <a:defRPr sz="1125">
                <a:latin typeface="+mn-lt"/>
              </a:defRPr>
            </a:lvl4pPr>
            <a:lvl5pPr marL="385763" indent="-128588">
              <a:spcBef>
                <a:spcPts val="0"/>
              </a:spcBef>
              <a:spcAft>
                <a:spcPts val="338"/>
              </a:spcAft>
              <a:buClr>
                <a:schemeClr val="accent6"/>
              </a:buClr>
              <a:buSzPct val="100000"/>
              <a:buFont typeface="System Font Regular"/>
              <a:buChar char="–"/>
              <a:tabLst/>
              <a:defRPr sz="1125">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6231085" y="1451346"/>
            <a:ext cx="2736518" cy="2239565"/>
          </a:xfrm>
          <a:prstGeom prst="rect">
            <a:avLst/>
          </a:prstGeom>
        </p:spPr>
        <p:txBody>
          <a:bodyPr/>
          <a:lstStyle>
            <a:lvl1pPr marL="127695" indent="-127695">
              <a:spcBef>
                <a:spcPts val="0"/>
              </a:spcBef>
              <a:spcAft>
                <a:spcPts val="675"/>
              </a:spcAft>
              <a:buClr>
                <a:schemeClr val="accent6"/>
              </a:buClr>
              <a:buFont typeface="Wingdings" pitchFamily="2" charset="2"/>
              <a:buChar char="§"/>
              <a:defRPr sz="1125">
                <a:solidFill>
                  <a:schemeClr val="tx1"/>
                </a:solidFill>
                <a:latin typeface="+mn-lt"/>
              </a:defRPr>
            </a:lvl1pPr>
            <a:lvl2pPr marL="128588" indent="-128588">
              <a:spcBef>
                <a:spcPts val="0"/>
              </a:spcBef>
              <a:spcAft>
                <a:spcPts val="338"/>
              </a:spcAft>
              <a:defRPr sz="1125">
                <a:latin typeface="+mn-lt"/>
              </a:defRPr>
            </a:lvl2pPr>
            <a:lvl3pPr marL="257175" indent="-125016">
              <a:spcBef>
                <a:spcPts val="0"/>
              </a:spcBef>
              <a:spcAft>
                <a:spcPts val="338"/>
              </a:spcAft>
              <a:buFont typeface="Arial" panose="020B0604020202020204" pitchFamily="34" charset="0"/>
              <a:buChar char="•"/>
              <a:defRPr sz="1125">
                <a:latin typeface="+mn-lt"/>
              </a:defRPr>
            </a:lvl3pPr>
            <a:lvl4pPr marL="322362" indent="-125016">
              <a:spcBef>
                <a:spcPts val="0"/>
              </a:spcBef>
              <a:spcAft>
                <a:spcPts val="338"/>
              </a:spcAft>
              <a:buClr>
                <a:schemeClr val="accent6"/>
              </a:buClr>
              <a:buFont typeface="System Font Regular"/>
              <a:buChar char="–"/>
              <a:defRPr sz="1125">
                <a:latin typeface="+mn-lt"/>
              </a:defRPr>
            </a:lvl4pPr>
            <a:lvl5pPr marL="385763" indent="-128588">
              <a:spcBef>
                <a:spcPts val="0"/>
              </a:spcBef>
              <a:spcAft>
                <a:spcPts val="338"/>
              </a:spcAft>
              <a:buClr>
                <a:schemeClr val="accent6"/>
              </a:buClr>
              <a:buSzPct val="100000"/>
              <a:buFont typeface="System Font Regular"/>
              <a:buChar char="–"/>
              <a:tabLst/>
              <a:defRPr sz="1125">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391121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467595" y="798732"/>
            <a:ext cx="7886372" cy="486686"/>
          </a:xfrm>
          <a:prstGeom prst="rect">
            <a:avLst/>
          </a:prstGeom>
        </p:spPr>
        <p:txBody>
          <a:bodyPr vert="horz" lIns="91440" tIns="45720" rIns="91440" bIns="45720" rtlCol="0" anchor="t">
            <a:normAutofit/>
          </a:bodyPr>
          <a:lstStyle>
            <a:lvl1pPr>
              <a:defRPr sz="18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467152" y="1488513"/>
            <a:ext cx="3937469" cy="2239565"/>
          </a:xfrm>
          <a:prstGeom prst="rect">
            <a:avLst/>
          </a:prstGeom>
        </p:spPr>
        <p:txBody>
          <a:bodyPr/>
          <a:lstStyle>
            <a:lvl1pPr marL="257175" indent="-191989">
              <a:spcBef>
                <a:spcPts val="0"/>
              </a:spcBef>
              <a:spcAft>
                <a:spcPts val="675"/>
              </a:spcAft>
              <a:buClr>
                <a:schemeClr val="accent6"/>
              </a:buClr>
              <a:buFont typeface="Wingdings" pitchFamily="2" charset="2"/>
              <a:buChar char="§"/>
              <a:defRPr sz="1237">
                <a:solidFill>
                  <a:schemeClr val="tx1"/>
                </a:solidFill>
                <a:latin typeface="+mn-lt"/>
              </a:defRPr>
            </a:lvl1pPr>
            <a:lvl2pPr marL="257175" indent="-191989">
              <a:spcBef>
                <a:spcPts val="0"/>
              </a:spcBef>
              <a:spcAft>
                <a:spcPts val="338"/>
              </a:spcAft>
              <a:defRPr sz="1237">
                <a:latin typeface="+mn-lt"/>
              </a:defRPr>
            </a:lvl2pPr>
            <a:lvl3pPr marL="481310" indent="-194667">
              <a:spcBef>
                <a:spcPts val="0"/>
              </a:spcBef>
              <a:spcAft>
                <a:spcPts val="338"/>
              </a:spcAft>
              <a:buFont typeface="Arial" panose="020B0604020202020204" pitchFamily="34" charset="0"/>
              <a:buChar char="•"/>
              <a:defRPr sz="1237">
                <a:latin typeface="+mn-lt"/>
              </a:defRPr>
            </a:lvl3pPr>
            <a:lvl4pPr marL="675978" indent="-194667">
              <a:spcBef>
                <a:spcPts val="0"/>
              </a:spcBef>
              <a:spcAft>
                <a:spcPts val="338"/>
              </a:spcAft>
              <a:buClr>
                <a:schemeClr val="accent6"/>
              </a:buClr>
              <a:buFont typeface="System Font Regular"/>
              <a:buChar char="–"/>
              <a:defRPr sz="1237">
                <a:latin typeface="+mn-lt"/>
              </a:defRPr>
            </a:lvl4pPr>
            <a:lvl5pPr marL="771525" indent="-194667">
              <a:spcBef>
                <a:spcPts val="0"/>
              </a:spcBef>
              <a:spcAft>
                <a:spcPts val="338"/>
              </a:spcAft>
              <a:buClr>
                <a:schemeClr val="accent6"/>
              </a:buClr>
              <a:buSzPct val="100000"/>
              <a:buFont typeface="System Font Regular"/>
              <a:buChar char="–"/>
              <a:defRPr sz="1237">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4572000" y="1488513"/>
            <a:ext cx="3782410" cy="2240756"/>
          </a:xfrm>
          <a:prstGeom prst="rect">
            <a:avLst/>
          </a:prstGeom>
        </p:spPr>
        <p:txBody>
          <a:bodyPr anchor="ctr"/>
          <a:lstStyle>
            <a:lvl1pPr algn="ctr">
              <a:defRPr sz="788"/>
            </a:lvl1pPr>
          </a:lstStyle>
          <a:p>
            <a:endParaRPr lang="en-US" dirty="0"/>
          </a:p>
        </p:txBody>
      </p:sp>
    </p:spTree>
    <p:extLst>
      <p:ext uri="{BB962C8B-B14F-4D97-AF65-F5344CB8AC3E}">
        <p14:creationId xmlns:p14="http://schemas.microsoft.com/office/powerpoint/2010/main" val="204011560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467595" y="4767267"/>
            <a:ext cx="2057936"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9FC19CEB-2028-2842-AF60-6C74C4CAB384}" type="datetime4">
              <a:rPr lang="en-US" smtClean="0"/>
              <a:t>March 23, 2026</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413655" y="789642"/>
            <a:ext cx="8206225" cy="3353884"/>
          </a:xfrm>
          <a:prstGeom prst="rect">
            <a:avLst/>
          </a:prstGeom>
        </p:spPr>
        <p:txBody>
          <a:bodyPr anchor="ctr"/>
          <a:lstStyle>
            <a:lvl1pPr algn="ctr">
              <a:defRPr sz="788"/>
            </a:lvl1pPr>
          </a:lstStyle>
          <a:p>
            <a:endParaRPr lang="en-US" dirty="0"/>
          </a:p>
        </p:txBody>
      </p:sp>
    </p:spTree>
    <p:extLst>
      <p:ext uri="{BB962C8B-B14F-4D97-AF65-F5344CB8AC3E}">
        <p14:creationId xmlns:p14="http://schemas.microsoft.com/office/powerpoint/2010/main" val="412130964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1" y="1233454"/>
            <a:ext cx="3890108" cy="479822"/>
          </a:xfrm>
        </p:spPr>
        <p:txBody>
          <a:bodyPr anchor="b">
            <a:noAutofit/>
          </a:bodyPr>
          <a:lstStyle>
            <a:lvl1pPr marL="0" indent="0" algn="l">
              <a:buNone/>
              <a:defRPr sz="1575" b="0">
                <a:solidFill>
                  <a:schemeClr val="tx2"/>
                </a:solidFill>
              </a:defRPr>
            </a:lvl1pPr>
            <a:lvl2pPr marL="256753" indent="0">
              <a:buNone/>
              <a:defRPr sz="1125" b="1"/>
            </a:lvl2pPr>
            <a:lvl3pPr marL="513506" indent="0">
              <a:buNone/>
              <a:defRPr sz="1013" b="1"/>
            </a:lvl3pPr>
            <a:lvl4pPr marL="770259" indent="0">
              <a:buNone/>
              <a:defRPr sz="900" b="1"/>
            </a:lvl4pPr>
            <a:lvl5pPr marL="1027012" indent="0">
              <a:buNone/>
              <a:defRPr sz="900" b="1"/>
            </a:lvl5pPr>
            <a:lvl6pPr marL="1283765" indent="0">
              <a:buNone/>
              <a:defRPr sz="900" b="1"/>
            </a:lvl6pPr>
            <a:lvl7pPr marL="1540517" indent="0">
              <a:buNone/>
              <a:defRPr sz="900" b="1"/>
            </a:lvl7pPr>
            <a:lvl8pPr marL="1797270" indent="0">
              <a:buNone/>
              <a:defRPr sz="900" b="1"/>
            </a:lvl8pPr>
            <a:lvl9pPr marL="2054024"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1" y="1806543"/>
            <a:ext cx="3890108" cy="2669087"/>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1" y="1233454"/>
            <a:ext cx="4038599" cy="479822"/>
          </a:xfrm>
        </p:spPr>
        <p:txBody>
          <a:bodyPr anchor="b">
            <a:noAutofit/>
          </a:bodyPr>
          <a:lstStyle>
            <a:lvl1pPr marL="0" indent="0" algn="l">
              <a:buNone/>
              <a:defRPr sz="1575" b="0">
                <a:solidFill>
                  <a:schemeClr val="tx2"/>
                </a:solidFill>
              </a:defRPr>
            </a:lvl1pPr>
            <a:lvl2pPr marL="256753" indent="0">
              <a:buNone/>
              <a:defRPr sz="1125" b="1"/>
            </a:lvl2pPr>
            <a:lvl3pPr marL="513506" indent="0">
              <a:buNone/>
              <a:defRPr sz="1013" b="1"/>
            </a:lvl3pPr>
            <a:lvl4pPr marL="770259" indent="0">
              <a:buNone/>
              <a:defRPr sz="900" b="1"/>
            </a:lvl4pPr>
            <a:lvl5pPr marL="1027012" indent="0">
              <a:buNone/>
              <a:defRPr sz="900" b="1"/>
            </a:lvl5pPr>
            <a:lvl6pPr marL="1283765" indent="0">
              <a:buNone/>
              <a:defRPr sz="900" b="1"/>
            </a:lvl6pPr>
            <a:lvl7pPr marL="1540517" indent="0">
              <a:buNone/>
              <a:defRPr sz="900" b="1"/>
            </a:lvl7pPr>
            <a:lvl8pPr marL="1797270" indent="0">
              <a:buNone/>
              <a:defRPr sz="900" b="1"/>
            </a:lvl8pPr>
            <a:lvl9pPr marL="2054024" indent="0">
              <a:buNone/>
              <a:defRPr sz="900" b="1"/>
            </a:lvl9pPr>
          </a:lstStyle>
          <a:p>
            <a:pPr lvl="0"/>
            <a:r>
              <a:rPr lang="en-US"/>
              <a:t>Click to edit Master text styles</a:t>
            </a:r>
          </a:p>
        </p:txBody>
      </p:sp>
      <p:sp>
        <p:nvSpPr>
          <p:cNvPr id="6" name="Content Placeholder 5"/>
          <p:cNvSpPr>
            <a:spLocks noGrp="1"/>
          </p:cNvSpPr>
          <p:nvPr>
            <p:ph sz="quarter" idx="4"/>
          </p:nvPr>
        </p:nvSpPr>
        <p:spPr>
          <a:xfrm>
            <a:off x="4732211" y="1806543"/>
            <a:ext cx="4038599" cy="2669087"/>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98172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607300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3/23/2026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26811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458461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49266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5239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21695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901780"/>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605982"/>
            <a:ext cx="7213077" cy="2239565"/>
          </a:xfrm>
          <a:prstGeom prst="rect">
            <a:avLst/>
          </a:prstGeom>
        </p:spPr>
        <p:txBody>
          <a:bodyPr/>
          <a:lstStyle>
            <a:lvl1pPr marL="257175" indent="-257175">
              <a:spcBef>
                <a:spcPts val="0"/>
              </a:spcBef>
              <a:spcAft>
                <a:spcPts val="9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450"/>
              </a:spcAft>
              <a:defRPr sz="1800">
                <a:latin typeface="+mn-lt"/>
              </a:defRPr>
            </a:lvl2pPr>
            <a:lvl3pPr marL="768096" indent="-260604">
              <a:spcBef>
                <a:spcPts val="0"/>
              </a:spcBef>
              <a:spcAft>
                <a:spcPts val="450"/>
              </a:spcAft>
              <a:buFont typeface="Arial" panose="020B0604020202020204" pitchFamily="34" charset="0"/>
              <a:buChar char="•"/>
              <a:defRPr sz="1800">
                <a:latin typeface="+mn-lt"/>
              </a:defRPr>
            </a:lvl3pPr>
            <a:lvl4pPr marL="1110996" indent="-260604">
              <a:spcBef>
                <a:spcPts val="0"/>
              </a:spcBef>
              <a:spcAft>
                <a:spcPts val="450"/>
              </a:spcAft>
              <a:buClr>
                <a:schemeClr val="accent6"/>
              </a:buClr>
              <a:buFont typeface="System Font Regular"/>
              <a:buChar char="–"/>
              <a:defRPr sz="1800">
                <a:latin typeface="+mn-lt"/>
              </a:defRPr>
            </a:lvl4pPr>
            <a:lvl5pPr marL="1371600" indent="-260604">
              <a:spcBef>
                <a:spcPts val="0"/>
              </a:spcBef>
              <a:spcAft>
                <a:spcPts val="450"/>
              </a:spcAft>
              <a:buClr>
                <a:schemeClr val="accent6"/>
              </a:buClr>
              <a:buSzPct val="100000"/>
              <a:buFont typeface="System Font Regular"/>
              <a:buChar cha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F5711D-CA17-45FD-8471-C62E86CE735D}" type="datetime4">
              <a:rPr lang="en-US" smtClean="0"/>
              <a:t>March 23, 2026</a:t>
            </a:fld>
            <a:endParaRPr lang="en-US"/>
          </a:p>
        </p:txBody>
      </p:sp>
    </p:spTree>
    <p:extLst>
      <p:ext uri="{BB962C8B-B14F-4D97-AF65-F5344CB8AC3E}">
        <p14:creationId xmlns:p14="http://schemas.microsoft.com/office/powerpoint/2010/main" val="44353132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1927"/>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512454"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0A14F4-0CE7-440D-A9AD-AE6DF60A6C88}" type="datetime4">
              <a:rPr lang="en-US" smtClean="0"/>
              <a:t>March 23, 2026</a:t>
            </a:fld>
            <a:endParaRPr lang="en-US"/>
          </a:p>
        </p:txBody>
      </p:sp>
    </p:spTree>
    <p:extLst>
      <p:ext uri="{BB962C8B-B14F-4D97-AF65-F5344CB8AC3E}">
        <p14:creationId xmlns:p14="http://schemas.microsoft.com/office/powerpoint/2010/main" val="308047798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3052"/>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594"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179141"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5890688" y="1559214"/>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CCD475-BD3D-4D8F-9C25-3936DE8BD1EA}" type="datetime4">
              <a:rPr lang="en-US" smtClean="0"/>
              <a:t>March 23, 2026</a:t>
            </a:fld>
            <a:endParaRPr lang="en-US"/>
          </a:p>
        </p:txBody>
      </p:sp>
    </p:spTree>
    <p:extLst>
      <p:ext uri="{BB962C8B-B14F-4D97-AF65-F5344CB8AC3E}">
        <p14:creationId xmlns:p14="http://schemas.microsoft.com/office/powerpoint/2010/main" val="400527028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8219"/>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67594" y="1539033"/>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2570904" y="1539031"/>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4213" y="153623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6777522" y="154266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3C9B5D-6673-4FC7-A4F7-F32A14DBF67B}" type="datetime4">
              <a:rPr lang="en-US" smtClean="0"/>
              <a:t>March 23, 2026</a:t>
            </a:fld>
            <a:endParaRPr lang="en-US"/>
          </a:p>
        </p:txBody>
      </p:sp>
    </p:spTree>
    <p:extLst>
      <p:ext uri="{BB962C8B-B14F-4D97-AF65-F5344CB8AC3E}">
        <p14:creationId xmlns:p14="http://schemas.microsoft.com/office/powerpoint/2010/main" val="216421759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65636"/>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530481"/>
            <a:ext cx="3937469" cy="2239565"/>
          </a:xfrm>
          <a:prstGeom prst="rect">
            <a:avLst/>
          </a:prstGeom>
        </p:spPr>
        <p:txBody>
          <a:bodyPr/>
          <a:lstStyle>
            <a:lvl1pPr marL="300038" indent="-257175">
              <a:spcBef>
                <a:spcPts val="0"/>
              </a:spcBef>
              <a:spcAft>
                <a:spcPts val="6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600"/>
              </a:spcAft>
              <a:defRPr sz="1800">
                <a:latin typeface="+mn-lt"/>
              </a:defRPr>
            </a:lvl2pPr>
            <a:lvl3pPr marL="728663" indent="-210741">
              <a:spcBef>
                <a:spcPts val="0"/>
              </a:spcBef>
              <a:spcAft>
                <a:spcPts val="600"/>
              </a:spcAft>
              <a:buFont typeface="Arial" panose="020B0604020202020204" pitchFamily="34" charset="0"/>
              <a:buChar char="•"/>
              <a:defRPr sz="1800">
                <a:latin typeface="+mn-lt"/>
              </a:defRPr>
            </a:lvl3pPr>
            <a:lvl4pPr marL="1028700" indent="-300038">
              <a:spcBef>
                <a:spcPts val="0"/>
              </a:spcBef>
              <a:spcAft>
                <a:spcPts val="600"/>
              </a:spcAft>
              <a:buClr>
                <a:schemeClr val="accent6"/>
              </a:buClr>
              <a:buFont typeface="System Font Regular"/>
              <a:buChar char="–"/>
              <a:defRPr sz="1800">
                <a:latin typeface="+mn-lt"/>
              </a:defRPr>
            </a:lvl4pPr>
            <a:lvl5pPr marL="1285875" indent="-257175">
              <a:spcBef>
                <a:spcPts val="0"/>
              </a:spcBef>
              <a:spcAft>
                <a:spcPts val="600"/>
              </a:spcAft>
              <a:buClr>
                <a:schemeClr val="accent6"/>
              </a:buClr>
              <a:buSzPct val="100000"/>
              <a:buFont typeface="System Font Regular"/>
              <a:buChar cha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4572000" y="1531843"/>
            <a:ext cx="3782410" cy="2240756"/>
          </a:xfrm>
          <a:prstGeom prst="rect">
            <a:avLst/>
          </a:prstGeom>
        </p:spPr>
        <p:txBody>
          <a:bodyPr anchor="ctr"/>
          <a:lstStyle>
            <a:lvl1pPr algn="ctr">
              <a:defRPr sz="1050"/>
            </a:lvl1pPr>
          </a:lstStyle>
          <a:p>
            <a:endParaRPr lang="en-US"/>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9B010B-938C-4BD0-AF7C-9746274FFE3D}" type="datetime4">
              <a:rPr lang="en-US" smtClean="0"/>
              <a:t>March 23, 2026</a:t>
            </a:fld>
            <a:endParaRPr lang="en-US"/>
          </a:p>
        </p:txBody>
      </p:sp>
    </p:spTree>
    <p:extLst>
      <p:ext uri="{BB962C8B-B14F-4D97-AF65-F5344CB8AC3E}">
        <p14:creationId xmlns:p14="http://schemas.microsoft.com/office/powerpoint/2010/main" val="387548799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467595" y="1028701"/>
            <a:ext cx="8206225" cy="3185159"/>
          </a:xfrm>
          <a:prstGeom prst="rect">
            <a:avLst/>
          </a:prstGeom>
        </p:spPr>
        <p:txBody>
          <a:bodyPr anchor="ctr"/>
          <a:lstStyle>
            <a:lvl1pPr algn="ctr">
              <a:defRPr sz="1050"/>
            </a:lvl1pPr>
          </a:lstStyle>
          <a:p>
            <a:endParaRPr lang="en-US"/>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EF8423-1295-4128-9C08-61F5C8343238}" type="datetime4">
              <a:rPr lang="en-US" smtClean="0"/>
              <a:t>March 23, 2026</a:t>
            </a:fld>
            <a:endParaRPr lang="en-US"/>
          </a:p>
        </p:txBody>
      </p:sp>
    </p:spTree>
    <p:extLst>
      <p:ext uri="{BB962C8B-B14F-4D97-AF65-F5344CB8AC3E}">
        <p14:creationId xmlns:p14="http://schemas.microsoft.com/office/powerpoint/2010/main" val="71926913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52536" y="415212"/>
            <a:ext cx="6204855" cy="3006644"/>
          </a:xfrm>
        </p:spPr>
        <p:txBody>
          <a:bodyPr anchor="t">
            <a:normAutofit/>
          </a:bodyPr>
          <a:lstStyle>
            <a:lvl1pPr>
              <a:defRPr sz="405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52535" y="3442098"/>
            <a:ext cx="6204855" cy="1038463"/>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3/23/2026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52199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9344"/>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24189"/>
            <a:ext cx="7203849" cy="2239565"/>
          </a:xfrm>
          <a:prstGeom prst="rect">
            <a:avLst/>
          </a:prstGeom>
        </p:spPr>
        <p:txBody>
          <a:bodyPr/>
          <a:lstStyle>
            <a:lvl1pPr marL="85725" indent="0">
              <a:spcBef>
                <a:spcPts val="0"/>
              </a:spcBef>
              <a:spcAft>
                <a:spcPts val="900"/>
              </a:spcAft>
              <a:buClr>
                <a:schemeClr val="accent6"/>
              </a:buClr>
              <a:buFont typeface="Wingdings" panose="05000000000000000000" pitchFamily="2" charset="2"/>
              <a:buNone/>
              <a:defRPr sz="1800">
                <a:solidFill>
                  <a:schemeClr val="tx1"/>
                </a:solidFill>
                <a:latin typeface="+mn-lt"/>
              </a:defRPr>
            </a:lvl1pPr>
            <a:lvl2pPr marL="253746" indent="0">
              <a:spcBef>
                <a:spcPts val="0"/>
              </a:spcBef>
              <a:spcAft>
                <a:spcPts val="450"/>
              </a:spcAft>
              <a:buFontTx/>
              <a:buNone/>
              <a:defRPr sz="1650">
                <a:latin typeface="+mn-lt"/>
              </a:defRPr>
            </a:lvl2pPr>
            <a:lvl3pPr marL="507492" indent="0">
              <a:spcBef>
                <a:spcPts val="0"/>
              </a:spcBef>
              <a:spcAft>
                <a:spcPts val="450"/>
              </a:spcAft>
              <a:buFontTx/>
              <a:buNone/>
              <a:defRPr sz="1650">
                <a:latin typeface="+mn-lt"/>
              </a:defRPr>
            </a:lvl3pPr>
            <a:lvl4pPr marL="850392" indent="0">
              <a:spcBef>
                <a:spcPts val="0"/>
              </a:spcBef>
              <a:spcAft>
                <a:spcPts val="450"/>
              </a:spcAft>
              <a:buClr>
                <a:schemeClr val="accent6"/>
              </a:buClr>
              <a:buFontTx/>
              <a:buNone/>
              <a:defRPr sz="1650">
                <a:latin typeface="+mn-lt"/>
              </a:defRPr>
            </a:lvl4pPr>
            <a:lvl5pPr marL="1110996" indent="0">
              <a:spcBef>
                <a:spcPts val="0"/>
              </a:spcBef>
              <a:spcAft>
                <a:spcPts val="450"/>
              </a:spcAft>
              <a:buClr>
                <a:schemeClr val="accent6"/>
              </a:buClr>
              <a:buSzPct val="100000"/>
              <a:buFontTx/>
              <a:buNone/>
              <a:defRPr sz="1650">
                <a:latin typeface="+mn-lt"/>
              </a:defRPr>
            </a:lvl5pPr>
          </a:lstStyle>
          <a:p>
            <a:pPr lvl="0"/>
            <a:r>
              <a:rPr lang="en-US"/>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F4C82B-53BB-49C0-8529-67F839443334}" type="datetime4">
              <a:rPr lang="en-US" smtClean="0"/>
              <a:t>March 23, 2026</a:t>
            </a:fld>
            <a:endParaRPr lang="en-US"/>
          </a:p>
        </p:txBody>
      </p:sp>
    </p:spTree>
    <p:extLst>
      <p:ext uri="{BB962C8B-B14F-4D97-AF65-F5344CB8AC3E}">
        <p14:creationId xmlns:p14="http://schemas.microsoft.com/office/powerpoint/2010/main" val="70818284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8039" y="785010"/>
            <a:ext cx="7886372" cy="486686"/>
          </a:xfrm>
          <a:prstGeom prst="rect">
            <a:avLst/>
          </a:prstGeom>
        </p:spPr>
        <p:txBody>
          <a:bodyPr vert="horz" lIns="91440" tIns="45720" rIns="91440" bIns="45720" rtlCol="0" anchor="t">
            <a:normAutofit/>
          </a:bodyPr>
          <a:lstStyle>
            <a:lvl1pPr>
              <a:defRPr sz="2401"/>
            </a:lvl1pPr>
          </a:lstStyle>
          <a:p>
            <a:r>
              <a:rPr lang="en-US"/>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9" y="1451968"/>
            <a:ext cx="7886372" cy="2239565"/>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6"/>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0DD43B1-01E5-D847-B965-FC264A9E1869}" type="datetime4">
              <a:rPr lang="en-US" smtClean="0"/>
              <a:t>March 23, 2026</a:t>
            </a:fld>
            <a:endParaRPr lang="en-US"/>
          </a:p>
        </p:txBody>
      </p:sp>
    </p:spTree>
    <p:extLst>
      <p:ext uri="{BB962C8B-B14F-4D97-AF65-F5344CB8AC3E}">
        <p14:creationId xmlns:p14="http://schemas.microsoft.com/office/powerpoint/2010/main" val="164099754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408335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995805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349081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867588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4245268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315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a:prstGeom prst="rect">
            <a:avLst/>
          </a:prstGeom>
        </p:spPr>
        <p:txBody>
          <a:bodyPr anchor="t">
            <a:normAutofit/>
          </a:bodyPr>
          <a:lstStyle>
            <a:lvl1pPr marL="0" indent="0" algn="l">
              <a:buNone/>
              <a:defRPr sz="1500">
                <a:solidFill>
                  <a:srgbClr val="22222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5" name="Picture Placeholder 4"/>
          <p:cNvSpPr>
            <a:spLocks noGrp="1"/>
          </p:cNvSpPr>
          <p:nvPr>
            <p:ph type="pic" sz="quarter" idx="13"/>
          </p:nvPr>
        </p:nvSpPr>
        <p:spPr>
          <a:xfrm>
            <a:off x="152400" y="171450"/>
            <a:ext cx="6019800" cy="685800"/>
          </a:xfrm>
          <a:prstGeom prst="rect">
            <a:avLst/>
          </a:prstGeom>
        </p:spPr>
        <p:txBody>
          <a:bodyPr/>
          <a:lstStyle/>
          <a:p>
            <a:r>
              <a:rPr lang="en-US"/>
              <a:t>Click icon to add picture</a:t>
            </a:r>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a:prstGeom prst="rect">
            <a:avLst/>
          </a:prstGeom>
        </p:spPr>
        <p:txBody>
          <a:bodyPr/>
          <a:lstStyle/>
          <a:p>
            <a:endParaRPr lang="en-US" dirty="0"/>
          </a:p>
        </p:txBody>
      </p:sp>
    </p:spTree>
    <p:extLst>
      <p:ext uri="{BB962C8B-B14F-4D97-AF65-F5344CB8AC3E}">
        <p14:creationId xmlns:p14="http://schemas.microsoft.com/office/powerpoint/2010/main" val="140209304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00151"/>
            <a:ext cx="8315569" cy="32754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1950734770"/>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a:prstGeom prst="rect">
            <a:avLst/>
          </a:prstGeom>
        </p:spPr>
        <p:txBody>
          <a:bodyPr anchor="b"/>
          <a:lstStyle>
            <a:lvl1pPr marL="0" indent="0">
              <a:buNone/>
              <a:defRPr sz="1500">
                <a:solidFill>
                  <a:srgbClr val="22222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30784097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6" y="411480"/>
            <a:ext cx="8055864" cy="84919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59486"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3/23/2026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31924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56713603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a:prstGeom prst="rect">
            <a:avLst/>
          </a:prstGeom>
        </p:spPr>
        <p:txBody>
          <a:bodyPr anchor="b">
            <a:noAutofit/>
          </a:bodyPr>
          <a:lstStyle>
            <a:lvl1pPr marL="0" indent="0" algn="l">
              <a:buNone/>
              <a:defRPr sz="21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a:prstGeom prst="rect">
            <a:avLst/>
          </a:prstGeom>
        </p:spPr>
        <p:txBody>
          <a:bodyPr anchor="b">
            <a:noAutofit/>
          </a:bodyPr>
          <a:lstStyle>
            <a:lvl1pPr marL="0" indent="0" algn="l">
              <a:buNone/>
              <a:defRPr sz="21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531788" y="4729412"/>
            <a:ext cx="548640" cy="297180"/>
          </a:xfrm>
          <a:prstGeom prst="bracketPair">
            <a:avLst>
              <a:gd name="adj" fmla="val 17949"/>
            </a:avLst>
          </a:prstGeom>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173107248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531788" y="4729412"/>
            <a:ext cx="548640" cy="297180"/>
          </a:xfrm>
          <a:prstGeom prst="bracketPair">
            <a:avLst>
              <a:gd name="adj" fmla="val 17949"/>
            </a:avLst>
          </a:prstGeom>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a:prstGeom prst="rect">
            <a:avLst/>
          </a:prstGeom>
        </p:spPr>
        <p:txBody>
          <a:bodyPr/>
          <a:lstStyle/>
          <a:p>
            <a:r>
              <a:rPr lang="en-US"/>
              <a:t>Click icon to add SmartArt graphic</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629587421"/>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1788" y="4729412"/>
            <a:ext cx="548640" cy="297180"/>
          </a:xfrm>
          <a:prstGeom prst="bracketPair">
            <a:avLst>
              <a:gd name="adj" fmla="val 17949"/>
            </a:avLst>
          </a:prstGeom>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a:prstGeom prst="rect">
            <a:avLst/>
          </a:prstGeom>
        </p:spPr>
        <p:txBody>
          <a:bodyPr/>
          <a:lstStyle/>
          <a:p>
            <a:r>
              <a:rPr lang="en-US"/>
              <a:t>Click icon to add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41184799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31788" y="4729412"/>
            <a:ext cx="548640" cy="297180"/>
          </a:xfrm>
          <a:prstGeom prst="bracketPair">
            <a:avLst>
              <a:gd name="adj" fmla="val 17949"/>
            </a:avLst>
          </a:prstGeom>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a:xfrm>
            <a:off x="3352459" y="4764530"/>
            <a:ext cx="4367298" cy="274320"/>
          </a:xfrm>
          <a:prstGeom prst="rect">
            <a:avLst/>
          </a:prstGeom>
        </p:spPr>
        <p:txBody>
          <a:bodyPr/>
          <a:lstStyle/>
          <a:p>
            <a:endParaRPr lang="en-US" dirty="0"/>
          </a:p>
        </p:txBody>
      </p:sp>
      <p:sp>
        <p:nvSpPr>
          <p:cNvPr id="15" name="Media Placeholder 14"/>
          <p:cNvSpPr>
            <a:spLocks noGrp="1"/>
          </p:cNvSpPr>
          <p:nvPr>
            <p:ph type="media" sz="quarter" idx="13"/>
          </p:nvPr>
        </p:nvSpPr>
        <p:spPr>
          <a:xfrm>
            <a:off x="457200" y="1085850"/>
            <a:ext cx="8305800" cy="3371850"/>
          </a:xfrm>
          <a:prstGeom prst="rect">
            <a:avLst/>
          </a:prstGeo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373104897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1650" b="0"/>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1521555212"/>
      </p:ext>
    </p:extLst>
  </p:cSld>
  <p:clrMapOvr>
    <a:masterClrMapping/>
  </p:clrMapOvr>
  <p:transition spd="slow">
    <p:fade/>
  </p:transition>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165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a:prstGeom prst="rect">
            <a:avLst/>
          </a:prstGeo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Slide Number Placeholder 8"/>
          <p:cNvSpPr>
            <a:spLocks noGrp="1"/>
          </p:cNvSpPr>
          <p:nvPr>
            <p:ph type="sldNum" sz="quarter" idx="11"/>
          </p:nvPr>
        </p:nvSpPr>
        <p:spPr>
          <a:xfrm>
            <a:off x="8531788" y="4729412"/>
            <a:ext cx="548640" cy="297180"/>
          </a:xfrm>
          <a:prstGeom prst="bracketPair">
            <a:avLst>
              <a:gd name="adj" fmla="val 17949"/>
            </a:avLst>
          </a:prstGeom>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4719213"/>
            <a:ext cx="1440189" cy="367137"/>
          </a:xfrm>
          <a:prstGeom prst="rect">
            <a:avLst/>
          </a:prstGeom>
        </p:spPr>
      </p:pic>
    </p:spTree>
    <p:extLst>
      <p:ext uri="{BB962C8B-B14F-4D97-AF65-F5344CB8AC3E}">
        <p14:creationId xmlns:p14="http://schemas.microsoft.com/office/powerpoint/2010/main" val="242244547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8039" y="785010"/>
            <a:ext cx="7886372" cy="486686"/>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9" y="1451968"/>
            <a:ext cx="7886372" cy="2239565"/>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6"/>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0DD43B1-01E5-D847-B965-FC264A9E1869}" type="datetime4">
              <a:rPr lang="en-US" smtClean="0"/>
              <a:t>March 23, 2026</a:t>
            </a:fld>
            <a:endParaRPr lang="en-US" dirty="0"/>
          </a:p>
        </p:txBody>
      </p:sp>
    </p:spTree>
    <p:extLst>
      <p:ext uri="{BB962C8B-B14F-4D97-AF65-F5344CB8AC3E}">
        <p14:creationId xmlns:p14="http://schemas.microsoft.com/office/powerpoint/2010/main" val="153480821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200" y="410547"/>
            <a:ext cx="8059341" cy="85746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1" y="1264301"/>
            <a:ext cx="3868340" cy="419876"/>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457201" y="1790171"/>
            <a:ext cx="3868340" cy="2823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629150" y="1264301"/>
            <a:ext cx="3887391" cy="419876"/>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4629150" y="1790171"/>
            <a:ext cx="3887392" cy="2823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3/23/2026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3535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3/23/2026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1090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3/23/2026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2001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47870" y="415212"/>
            <a:ext cx="2696726" cy="1318129"/>
          </a:xfrm>
        </p:spPr>
        <p:txBody>
          <a:bodyPr anchor="t">
            <a:normAutofit/>
          </a:bodyPr>
          <a:lstStyle>
            <a:lvl1pPr>
              <a:defRPr sz="21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3851031" y="415212"/>
            <a:ext cx="4709806" cy="411480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47870" y="1733341"/>
            <a:ext cx="2696726" cy="2796671"/>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3/23/2026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5259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45770" y="418338"/>
            <a:ext cx="2696726" cy="1659235"/>
          </a:xfrm>
        </p:spPr>
        <p:txBody>
          <a:bodyPr anchor="t">
            <a:normAutofit/>
          </a:bodyPr>
          <a:lstStyle>
            <a:lvl1pPr>
              <a:defRPr sz="21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3797490" y="492827"/>
            <a:ext cx="4862765" cy="41669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57201" y="2119603"/>
            <a:ext cx="2689190" cy="2575979"/>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3/23/2026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4651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2.png"/><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9486" y="411480"/>
            <a:ext cx="7990184" cy="84919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9486" y="1286649"/>
            <a:ext cx="7990184" cy="3445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2870" y="4839752"/>
            <a:ext cx="2620736" cy="273844"/>
          </a:xfrm>
          <a:prstGeom prst="rect">
            <a:avLst/>
          </a:prstGeom>
        </p:spPr>
        <p:txBody>
          <a:bodyPr vert="horz" lIns="91440" tIns="45720" rIns="91440" bIns="45720" rtlCol="0" anchor="ctr"/>
          <a:lstStyle>
            <a:lvl1pPr algn="l">
              <a:defRPr sz="675">
                <a:solidFill>
                  <a:schemeClr val="tx1"/>
                </a:solidFill>
              </a:defRPr>
            </a:lvl1pPr>
          </a:lstStyle>
          <a:p>
            <a:fld id="{67F45AC6-C491-4585-A584-9CE2AF7D5500}" type="datetime1">
              <a:rPr lang="en-US" smtClean="0"/>
              <a:t>3/23/2026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657391" y="4839752"/>
            <a:ext cx="2104054" cy="273844"/>
          </a:xfrm>
          <a:prstGeom prst="rect">
            <a:avLst/>
          </a:prstGeom>
        </p:spPr>
        <p:txBody>
          <a:bodyPr vert="horz" lIns="91440" tIns="45720" rIns="91440" bIns="45720" rtlCol="0" anchor="ctr"/>
          <a:lstStyle>
            <a:lvl1pPr algn="r">
              <a:defRPr sz="675">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724122" y="4839752"/>
            <a:ext cx="321905" cy="273844"/>
          </a:xfrm>
          <a:prstGeom prst="rect">
            <a:avLst/>
          </a:prstGeom>
        </p:spPr>
        <p:txBody>
          <a:bodyPr vert="horz" lIns="91440" tIns="45720" rIns="91440" bIns="45720" rtlCol="0" anchor="ctr"/>
          <a:lstStyle>
            <a:lvl1pPr algn="r">
              <a:defRPr sz="675">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505672039"/>
      </p:ext>
    </p:extLst>
  </p:cSld>
  <p:clrMap bg1="lt1" tx1="dk1" bg2="lt2" tx2="dk2" accent1="accent1" accent2="accent2" accent3="accent3" accent4="accent4" accent5="accent5" accent6="accent6" hlink="hlink" folHlink="folHlink"/>
  <p:sldLayoutIdLst>
    <p:sldLayoutId id="2147493494" r:id="rId1"/>
    <p:sldLayoutId id="2147493495" r:id="rId2"/>
    <p:sldLayoutId id="2147493496" r:id="rId3"/>
    <p:sldLayoutId id="2147493497" r:id="rId4"/>
    <p:sldLayoutId id="2147493498" r:id="rId5"/>
    <p:sldLayoutId id="2147493499" r:id="rId6"/>
    <p:sldLayoutId id="2147493500" r:id="rId7"/>
    <p:sldLayoutId id="2147493501" r:id="rId8"/>
    <p:sldLayoutId id="2147493502" r:id="rId9"/>
    <p:sldLayoutId id="2147493503" r:id="rId10"/>
    <p:sldLayoutId id="2147493504" r:id="rId11"/>
  </p:sldLayoutIdLst>
  <p:hf sldNum="0" hdr="0" ftr="0" dt="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2pPr>
      <a:lvl3pPr marL="5143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3pPr>
      <a:lvl4pPr marL="68580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8572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467594" y="789642"/>
            <a:ext cx="8098344" cy="486686"/>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4"/>
            <a:ext cx="9144000" cy="546410"/>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4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8717437" y="165574"/>
            <a:ext cx="225840" cy="2307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99"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8696737" y="188627"/>
            <a:ext cx="267241" cy="265586"/>
          </a:xfrm>
          <a:prstGeom prst="rect">
            <a:avLst/>
          </a:prstGeom>
          <a:noFill/>
        </p:spPr>
        <p:txBody>
          <a:bodyPr wrap="square" rtlCol="0">
            <a:spAutoFit/>
          </a:bodyPr>
          <a:lstStyle/>
          <a:p>
            <a:pPr algn="ctr"/>
            <a:fld id="{A565D13D-210D-7741-99FD-FE938200C5BF}" type="slidenum">
              <a:rPr lang="en-US" sz="563" b="1" smtClean="0">
                <a:solidFill>
                  <a:schemeClr val="bg1"/>
                </a:solidFill>
              </a:rPr>
              <a:t>‹#›</a:t>
            </a:fld>
            <a:endParaRPr lang="en-US" sz="563"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14"/>
          <a:stretch>
            <a:fillRect/>
          </a:stretch>
        </p:blipFill>
        <p:spPr>
          <a:xfrm>
            <a:off x="7190383" y="4379731"/>
            <a:ext cx="1752895" cy="598196"/>
          </a:xfrm>
          <a:prstGeom prst="rect">
            <a:avLst/>
          </a:prstGeom>
        </p:spPr>
      </p:pic>
    </p:spTree>
    <p:extLst>
      <p:ext uri="{BB962C8B-B14F-4D97-AF65-F5344CB8AC3E}">
        <p14:creationId xmlns:p14="http://schemas.microsoft.com/office/powerpoint/2010/main" val="1693827918"/>
      </p:ext>
    </p:extLst>
  </p:cSld>
  <p:clrMap bg1="lt1" tx1="dk1" bg2="lt2" tx2="dk2" accent1="accent1" accent2="accent2" accent3="accent3" accent4="accent4" accent5="accent5" accent6="accent6" hlink="hlink" folHlink="folHlink"/>
  <p:sldLayoutIdLst>
    <p:sldLayoutId id="2147493518" r:id="rId1"/>
    <p:sldLayoutId id="2147493519" r:id="rId2"/>
    <p:sldLayoutId id="2147493520" r:id="rId3"/>
    <p:sldLayoutId id="2147493521" r:id="rId4"/>
    <p:sldLayoutId id="2147493522" r:id="rId5"/>
    <p:sldLayoutId id="2147493523" r:id="rId6"/>
    <p:sldLayoutId id="2147493524" r:id="rId7"/>
    <p:sldLayoutId id="2147493525" r:id="rId8"/>
    <p:sldLayoutId id="2147493526" r:id="rId9"/>
    <p:sldLayoutId id="2147493527" r:id="rId10"/>
    <p:sldLayoutId id="2147493528" r:id="rId11"/>
    <p:sldLayoutId id="2147493529" r:id="rId12"/>
  </p:sldLayoutIdLst>
  <p:transition spd="slow">
    <p:fade/>
  </p:transition>
  <p:hf sldNum="0" hdr="0" ftr="0"/>
  <p:txStyles>
    <p:titleStyle>
      <a:lvl1pPr algn="l" defTabSz="685640" rtl="0" eaLnBrk="1" latinLnBrk="0" hangingPunct="1">
        <a:spcBef>
          <a:spcPct val="0"/>
        </a:spcBef>
        <a:buNone/>
        <a:defRPr sz="1800" kern="1200">
          <a:solidFill>
            <a:schemeClr val="accent6"/>
          </a:solidFill>
          <a:latin typeface="+mj-lt"/>
          <a:ea typeface="+mj-ea"/>
          <a:cs typeface="Arial" pitchFamily="34" charset="0"/>
        </a:defRPr>
      </a:lvl1pPr>
    </p:titleStyle>
    <p:bodyStyle>
      <a:lvl1pPr marL="0" indent="0" algn="l" defTabSz="685640" rtl="0" eaLnBrk="1" latinLnBrk="0" hangingPunct="1">
        <a:spcBef>
          <a:spcPct val="20000"/>
        </a:spcBef>
        <a:buFont typeface="Arial" pitchFamily="34" charset="0"/>
        <a:buNone/>
        <a:defRPr sz="2099" b="0" kern="1200">
          <a:solidFill>
            <a:schemeClr val="accent6"/>
          </a:solidFill>
          <a:latin typeface="+mj-lt"/>
          <a:ea typeface="+mn-ea"/>
          <a:cs typeface="Arial" pitchFamily="34" charset="0"/>
        </a:defRPr>
      </a:lvl1pPr>
      <a:lvl2pPr marL="599999" indent="-257179" algn="l" defTabSz="685640" rtl="0" eaLnBrk="1" latinLnBrk="0" hangingPunct="1">
        <a:spcBef>
          <a:spcPct val="20000"/>
        </a:spcBef>
        <a:buClr>
          <a:schemeClr val="accent6"/>
        </a:buClr>
        <a:buFont typeface="Wingdings" pitchFamily="2" charset="2"/>
        <a:buChar char="§"/>
        <a:defRPr sz="1463" kern="1200">
          <a:solidFill>
            <a:schemeClr val="tx1"/>
          </a:solidFill>
          <a:latin typeface="+mj-lt"/>
          <a:ea typeface="+mn-ea"/>
          <a:cs typeface="Arial" pitchFamily="34" charset="0"/>
        </a:defRPr>
      </a:lvl2pPr>
      <a:lvl3pPr marL="857050" indent="-171410" algn="l" defTabSz="685640" rtl="0" eaLnBrk="1" latinLnBrk="0" hangingPunct="1">
        <a:spcBef>
          <a:spcPct val="20000"/>
        </a:spcBef>
        <a:buClr>
          <a:schemeClr val="accent6"/>
        </a:buClr>
        <a:buFont typeface="STIXGeneral-Regular" pitchFamily="2" charset="2"/>
        <a:buChar char="⎯"/>
        <a:defRPr sz="1463" kern="1200">
          <a:solidFill>
            <a:schemeClr val="tx1"/>
          </a:solidFill>
          <a:latin typeface="+mj-lt"/>
          <a:ea typeface="+mn-ea"/>
          <a:cs typeface="Arial" pitchFamily="34" charset="0"/>
        </a:defRPr>
      </a:lvl3pPr>
      <a:lvl4pPr marL="1199870" indent="-171410" algn="l" defTabSz="68564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2690" indent="-171410" algn="l" defTabSz="68564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511" indent="-171410" algn="l" defTabSz="68564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0" indent="-171410" algn="l" defTabSz="68564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0" indent="-171410" algn="l" defTabSz="68564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0" indent="-171410" algn="l" defTabSz="68564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0" rtl="0" eaLnBrk="1" latinLnBrk="0" hangingPunct="1">
        <a:defRPr sz="1349" kern="1200">
          <a:solidFill>
            <a:schemeClr val="tx1"/>
          </a:solidFill>
          <a:latin typeface="+mn-lt"/>
          <a:ea typeface="+mn-ea"/>
          <a:cs typeface="+mn-cs"/>
        </a:defRPr>
      </a:lvl1pPr>
      <a:lvl2pPr marL="342821" algn="l" defTabSz="685640" rtl="0" eaLnBrk="1" latinLnBrk="0" hangingPunct="1">
        <a:defRPr sz="1349" kern="1200">
          <a:solidFill>
            <a:schemeClr val="tx1"/>
          </a:solidFill>
          <a:latin typeface="+mn-lt"/>
          <a:ea typeface="+mn-ea"/>
          <a:cs typeface="+mn-cs"/>
        </a:defRPr>
      </a:lvl2pPr>
      <a:lvl3pPr marL="685640" algn="l" defTabSz="685640" rtl="0" eaLnBrk="1" latinLnBrk="0" hangingPunct="1">
        <a:defRPr sz="1349" kern="1200">
          <a:solidFill>
            <a:schemeClr val="tx1"/>
          </a:solidFill>
          <a:latin typeface="+mn-lt"/>
          <a:ea typeface="+mn-ea"/>
          <a:cs typeface="+mn-cs"/>
        </a:defRPr>
      </a:lvl3pPr>
      <a:lvl4pPr marL="1028460" algn="l" defTabSz="685640" rtl="0" eaLnBrk="1" latinLnBrk="0" hangingPunct="1">
        <a:defRPr sz="1349" kern="1200">
          <a:solidFill>
            <a:schemeClr val="tx1"/>
          </a:solidFill>
          <a:latin typeface="+mn-lt"/>
          <a:ea typeface="+mn-ea"/>
          <a:cs typeface="+mn-cs"/>
        </a:defRPr>
      </a:lvl4pPr>
      <a:lvl5pPr marL="1371280" algn="l" defTabSz="685640" rtl="0" eaLnBrk="1" latinLnBrk="0" hangingPunct="1">
        <a:defRPr sz="1349" kern="1200">
          <a:solidFill>
            <a:schemeClr val="tx1"/>
          </a:solidFill>
          <a:latin typeface="+mn-lt"/>
          <a:ea typeface="+mn-ea"/>
          <a:cs typeface="+mn-cs"/>
        </a:defRPr>
      </a:lvl5pPr>
      <a:lvl6pPr marL="1714100" algn="l" defTabSz="685640" rtl="0" eaLnBrk="1" latinLnBrk="0" hangingPunct="1">
        <a:defRPr sz="1349" kern="1200">
          <a:solidFill>
            <a:schemeClr val="tx1"/>
          </a:solidFill>
          <a:latin typeface="+mn-lt"/>
          <a:ea typeface="+mn-ea"/>
          <a:cs typeface="+mn-cs"/>
        </a:defRPr>
      </a:lvl6pPr>
      <a:lvl7pPr marL="2056920" algn="l" defTabSz="685640" rtl="0" eaLnBrk="1" latinLnBrk="0" hangingPunct="1">
        <a:defRPr sz="1349" kern="1200">
          <a:solidFill>
            <a:schemeClr val="tx1"/>
          </a:solidFill>
          <a:latin typeface="+mn-lt"/>
          <a:ea typeface="+mn-ea"/>
          <a:cs typeface="+mn-cs"/>
        </a:defRPr>
      </a:lvl7pPr>
      <a:lvl8pPr marL="2399740" algn="l" defTabSz="685640" rtl="0" eaLnBrk="1" latinLnBrk="0" hangingPunct="1">
        <a:defRPr sz="1349" kern="1200">
          <a:solidFill>
            <a:schemeClr val="tx1"/>
          </a:solidFill>
          <a:latin typeface="+mn-lt"/>
          <a:ea typeface="+mn-ea"/>
          <a:cs typeface="+mn-cs"/>
        </a:defRPr>
      </a:lvl8pPr>
      <a:lvl9pPr marL="2742560" algn="l" defTabSz="685640" rtl="0" eaLnBrk="1" latinLnBrk="0" hangingPunct="1">
        <a:defRPr sz="13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467594" y="852026"/>
            <a:ext cx="8098344" cy="486686"/>
          </a:xfrm>
          <a:prstGeom prst="rect">
            <a:avLst/>
          </a:prstGeom>
        </p:spPr>
        <p:txBody>
          <a:bodyPr vert="horz" lIns="91440" tIns="45720" rIns="91440" bIns="45720" rtlCol="0" anchor="t">
            <a:normAutofit/>
          </a:bodyPr>
          <a:lstStyle/>
          <a:p>
            <a:r>
              <a:rPr lang="en-US"/>
              <a:t>Click to edit Master title style</a:t>
            </a:r>
          </a:p>
        </p:txBody>
      </p:sp>
      <p:sp>
        <p:nvSpPr>
          <p:cNvPr id="7" name="Top bar"/>
          <p:cNvSpPr/>
          <p:nvPr/>
        </p:nvSpPr>
        <p:spPr>
          <a:xfrm>
            <a:off x="0" y="1"/>
            <a:ext cx="9144000" cy="546410"/>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8712445" y="165574"/>
            <a:ext cx="230832" cy="2307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8676393" y="185742"/>
            <a:ext cx="302935" cy="334835"/>
          </a:xfrm>
          <a:prstGeom prst="rect">
            <a:avLst/>
          </a:prstGeom>
          <a:noFill/>
        </p:spPr>
        <p:txBody>
          <a:bodyPr wrap="square" rtlCol="0">
            <a:spAutoFit/>
          </a:bodyPr>
          <a:lstStyle/>
          <a:p>
            <a:pPr algn="ctr"/>
            <a:fld id="{A565D13D-210D-7741-99FD-FE938200C5BF}" type="slidenum">
              <a:rPr lang="en-US" sz="788" b="1" smtClean="0">
                <a:solidFill>
                  <a:schemeClr val="bg1"/>
                </a:solidFill>
              </a:rPr>
              <a:t>‹#›</a:t>
            </a:fld>
            <a:endParaRPr lang="en-US" sz="788" b="1">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07F011-C873-4C3E-B563-159F3DEE9B17}" type="datetime4">
              <a:rPr lang="en-US" smtClean="0"/>
              <a:t>March 23, 2026</a:t>
            </a:fld>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26"/>
          <a:stretch>
            <a:fillRect/>
          </a:stretch>
        </p:blipFill>
        <p:spPr>
          <a:xfrm>
            <a:off x="7184741" y="4284928"/>
            <a:ext cx="1643120" cy="672831"/>
          </a:xfrm>
          <a:prstGeom prst="rect">
            <a:avLst/>
          </a:prstGeom>
        </p:spPr>
      </p:pic>
    </p:spTree>
    <p:extLst>
      <p:ext uri="{BB962C8B-B14F-4D97-AF65-F5344CB8AC3E}">
        <p14:creationId xmlns:p14="http://schemas.microsoft.com/office/powerpoint/2010/main" val="4006468049"/>
      </p:ext>
    </p:extLst>
  </p:cSld>
  <p:clrMap bg1="lt1" tx1="dk1" bg2="lt2" tx2="dk2" accent1="accent1" accent2="accent2" accent3="accent3" accent4="accent4" accent5="accent5" accent6="accent6" hlink="hlink" folHlink="folHlink"/>
  <p:sldLayoutIdLst>
    <p:sldLayoutId id="2147493532" r:id="rId1"/>
    <p:sldLayoutId id="2147493533" r:id="rId2"/>
    <p:sldLayoutId id="2147493534" r:id="rId3"/>
    <p:sldLayoutId id="2147493535" r:id="rId4"/>
    <p:sldLayoutId id="2147493536" r:id="rId5"/>
    <p:sldLayoutId id="2147493537" r:id="rId6"/>
    <p:sldLayoutId id="2147493538" r:id="rId7"/>
    <p:sldLayoutId id="2147493539" r:id="rId8"/>
    <p:sldLayoutId id="2147493540" r:id="rId9"/>
    <p:sldLayoutId id="2147493541" r:id="rId10"/>
    <p:sldLayoutId id="2147493542" r:id="rId11"/>
    <p:sldLayoutId id="2147493543" r:id="rId12"/>
    <p:sldLayoutId id="2147493544" r:id="rId13"/>
    <p:sldLayoutId id="2147493506" r:id="rId14"/>
    <p:sldLayoutId id="2147493507" r:id="rId15"/>
    <p:sldLayoutId id="2147493508" r:id="rId16"/>
    <p:sldLayoutId id="2147493509" r:id="rId17"/>
    <p:sldLayoutId id="2147493510" r:id="rId18"/>
    <p:sldLayoutId id="2147493511" r:id="rId19"/>
    <p:sldLayoutId id="2147493512" r:id="rId20"/>
    <p:sldLayoutId id="2147493513" r:id="rId21"/>
    <p:sldLayoutId id="2147493514" r:id="rId22"/>
    <p:sldLayoutId id="2147493515" r:id="rId23"/>
    <p:sldLayoutId id="2147493530" r:id="rId24"/>
  </p:sldLayoutIdLst>
  <p:transition spd="slow">
    <p:fade/>
  </p:transition>
  <p:hf sldNum="0" hdr="0"/>
  <p:txStyles>
    <p:titleStyle>
      <a:lvl1pPr algn="l" defTabSz="914171" rtl="0" eaLnBrk="1" latinLnBrk="0" hangingPunct="1">
        <a:spcBef>
          <a:spcPct val="0"/>
        </a:spcBef>
        <a:buNone/>
        <a:defRPr sz="2599" kern="1200">
          <a:solidFill>
            <a:schemeClr val="accent6"/>
          </a:solidFill>
          <a:latin typeface="+mj-lt"/>
          <a:ea typeface="+mj-ea"/>
          <a:cs typeface="Arial" pitchFamily="34" charset="0"/>
        </a:defRPr>
      </a:lvl1pPr>
    </p:titleStyle>
    <p:bodyStyle>
      <a:lvl1pPr marL="0" indent="0" algn="l" defTabSz="914171"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85" indent="-342900" algn="l" defTabSz="914171" rtl="0" eaLnBrk="1" latinLnBrk="0" hangingPunct="1">
        <a:spcBef>
          <a:spcPct val="20000"/>
        </a:spcBef>
        <a:buClr>
          <a:schemeClr val="accent6"/>
        </a:buClr>
        <a:buFont typeface="Wingdings" pitchFamily="2" charset="2"/>
        <a:buChar char="§"/>
        <a:defRPr sz="1950" kern="1200">
          <a:solidFill>
            <a:schemeClr val="tx1"/>
          </a:solidFill>
          <a:latin typeface="+mj-lt"/>
          <a:ea typeface="+mn-ea"/>
          <a:cs typeface="Arial" pitchFamily="34" charset="0"/>
        </a:defRPr>
      </a:lvl2pPr>
      <a:lvl3pPr marL="1142714" indent="-228543" algn="l" defTabSz="914171" rtl="0" eaLnBrk="1" latinLnBrk="0" hangingPunct="1">
        <a:spcBef>
          <a:spcPct val="20000"/>
        </a:spcBef>
        <a:buClr>
          <a:schemeClr val="accent6"/>
        </a:buClr>
        <a:buFont typeface="STIXGeneral-Regular" pitchFamily="2" charset="2"/>
        <a:buChar char="⎯"/>
        <a:defRPr sz="1950" kern="1200">
          <a:solidFill>
            <a:schemeClr val="tx1"/>
          </a:solidFill>
          <a:latin typeface="+mj-lt"/>
          <a:ea typeface="+mn-ea"/>
          <a:cs typeface="Arial" pitchFamily="34" charset="0"/>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3972"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799" kern="1200">
          <a:solidFill>
            <a:schemeClr val="tx1"/>
          </a:solidFill>
          <a:latin typeface="+mn-lt"/>
          <a:ea typeface="+mn-ea"/>
          <a:cs typeface="+mn-cs"/>
        </a:defRPr>
      </a:lvl1pPr>
      <a:lvl2pPr marL="457086" algn="l" defTabSz="914171" rtl="0" eaLnBrk="1" latinLnBrk="0" hangingPunct="1">
        <a:defRPr sz="1799" kern="1200">
          <a:solidFill>
            <a:schemeClr val="tx1"/>
          </a:solidFill>
          <a:latin typeface="+mn-lt"/>
          <a:ea typeface="+mn-ea"/>
          <a:cs typeface="+mn-cs"/>
        </a:defRPr>
      </a:lvl2pPr>
      <a:lvl3pPr marL="914171" algn="l" defTabSz="914171" rtl="0" eaLnBrk="1" latinLnBrk="0" hangingPunct="1">
        <a:defRPr sz="1799" kern="1200">
          <a:solidFill>
            <a:schemeClr val="tx1"/>
          </a:solidFill>
          <a:latin typeface="+mn-lt"/>
          <a:ea typeface="+mn-ea"/>
          <a:cs typeface="+mn-cs"/>
        </a:defRPr>
      </a:lvl3pPr>
      <a:lvl4pPr marL="1371257" algn="l" defTabSz="914171" rtl="0" eaLnBrk="1" latinLnBrk="0" hangingPunct="1">
        <a:defRPr sz="1799" kern="1200">
          <a:solidFill>
            <a:schemeClr val="tx1"/>
          </a:solidFill>
          <a:latin typeface="+mn-lt"/>
          <a:ea typeface="+mn-ea"/>
          <a:cs typeface="+mn-cs"/>
        </a:defRPr>
      </a:lvl4pPr>
      <a:lvl5pPr marL="1828343" algn="l" defTabSz="914171" rtl="0" eaLnBrk="1" latinLnBrk="0" hangingPunct="1">
        <a:defRPr sz="1799" kern="1200">
          <a:solidFill>
            <a:schemeClr val="tx1"/>
          </a:solidFill>
          <a:latin typeface="+mn-lt"/>
          <a:ea typeface="+mn-ea"/>
          <a:cs typeface="+mn-cs"/>
        </a:defRPr>
      </a:lvl5pPr>
      <a:lvl6pPr marL="2285429" algn="l" defTabSz="914171" rtl="0" eaLnBrk="1" latinLnBrk="0" hangingPunct="1">
        <a:defRPr sz="1799" kern="1200">
          <a:solidFill>
            <a:schemeClr val="tx1"/>
          </a:solidFill>
          <a:latin typeface="+mn-lt"/>
          <a:ea typeface="+mn-ea"/>
          <a:cs typeface="+mn-cs"/>
        </a:defRPr>
      </a:lvl6pPr>
      <a:lvl7pPr marL="2742515" algn="l" defTabSz="914171" rtl="0" eaLnBrk="1" latinLnBrk="0" hangingPunct="1">
        <a:defRPr sz="1799" kern="1200">
          <a:solidFill>
            <a:schemeClr val="tx1"/>
          </a:solidFill>
          <a:latin typeface="+mn-lt"/>
          <a:ea typeface="+mn-ea"/>
          <a:cs typeface="+mn-cs"/>
        </a:defRPr>
      </a:lvl7pPr>
      <a:lvl8pPr marL="3199600" algn="l" defTabSz="914171" rtl="0" eaLnBrk="1" latinLnBrk="0" hangingPunct="1">
        <a:defRPr sz="1799" kern="1200">
          <a:solidFill>
            <a:schemeClr val="tx1"/>
          </a:solidFill>
          <a:latin typeface="+mn-lt"/>
          <a:ea typeface="+mn-ea"/>
          <a:cs typeface="+mn-cs"/>
        </a:defRPr>
      </a:lvl8pPr>
      <a:lvl9pPr marL="3656686" algn="l" defTabSz="914171"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tb/topic/treatment/ltbi.htm" TargetMode="External"/><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c.gov/tb/topic/treatment/ltbi.htm" TargetMode="Externa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33.xml"/><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31.xml"/><Relationship Id="rId4" Type="http://schemas.openxmlformats.org/officeDocument/2006/relationships/hyperlink" Target="http://www.hiv.uw.edu/"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3"/>
          <p:cNvSpPr>
            <a:spLocks noGrp="1"/>
          </p:cNvSpPr>
          <p:nvPr>
            <p:ph type="ctrTitle"/>
          </p:nvPr>
        </p:nvSpPr>
        <p:spPr>
          <a:xfrm>
            <a:off x="974019" y="1286057"/>
            <a:ext cx="7935981" cy="1200332"/>
          </a:xfrm>
        </p:spPr>
        <p:txBody>
          <a:bodyPr>
            <a:noAutofit/>
          </a:bodyPr>
          <a:lstStyle/>
          <a:p>
            <a:r>
              <a:rPr lang="en-US" sz="3200" b="1" dirty="0"/>
              <a:t>Updates on Tuberculosis Treatment</a:t>
            </a:r>
            <a:endParaRPr lang="en-US" altLang="en-US" sz="3200" b="1" dirty="0"/>
          </a:p>
        </p:txBody>
      </p:sp>
      <p:sp>
        <p:nvSpPr>
          <p:cNvPr id="2050" name="Subtitle 4"/>
          <p:cNvSpPr>
            <a:spLocks noGrp="1"/>
          </p:cNvSpPr>
          <p:nvPr>
            <p:ph type="subTitle" idx="1"/>
          </p:nvPr>
        </p:nvSpPr>
        <p:spPr>
          <a:xfrm>
            <a:off x="2114550" y="2763610"/>
            <a:ext cx="4800600" cy="1225190"/>
          </a:xfrm>
        </p:spPr>
        <p:txBody>
          <a:bodyPr>
            <a:noAutofit/>
          </a:bodyPr>
          <a:lstStyle/>
          <a:p>
            <a:pPr eaLnBrk="1" hangingPunct="1">
              <a:spcBef>
                <a:spcPct val="0"/>
              </a:spcBef>
            </a:pPr>
            <a:r>
              <a:rPr lang="en-US" altLang="en-US" sz="1800" b="1" dirty="0">
                <a:solidFill>
                  <a:schemeClr val="tx1"/>
                </a:solidFill>
                <a:latin typeface="+mj-lt"/>
              </a:rPr>
              <a:t>Moises A. Huaman, MD MSc</a:t>
            </a:r>
          </a:p>
          <a:p>
            <a:pPr eaLnBrk="1" hangingPunct="1">
              <a:spcBef>
                <a:spcPct val="0"/>
              </a:spcBef>
            </a:pPr>
            <a:r>
              <a:rPr lang="en-US" altLang="en-US" sz="1800" b="1" dirty="0">
                <a:solidFill>
                  <a:schemeClr val="tx1"/>
                </a:solidFill>
                <a:latin typeface="+mj-lt"/>
              </a:rPr>
              <a:t>Associate Professor of Medicine</a:t>
            </a:r>
          </a:p>
          <a:p>
            <a:pPr eaLnBrk="1" hangingPunct="1">
              <a:spcBef>
                <a:spcPct val="0"/>
              </a:spcBef>
            </a:pPr>
            <a:r>
              <a:rPr lang="en-US" altLang="en-US" sz="1800" b="1" dirty="0">
                <a:solidFill>
                  <a:schemeClr val="tx1"/>
                </a:solidFill>
                <a:latin typeface="+mj-lt"/>
              </a:rPr>
              <a:t>Division of Infectious Diseases</a:t>
            </a:r>
          </a:p>
          <a:p>
            <a:pPr eaLnBrk="1" hangingPunct="1">
              <a:spcBef>
                <a:spcPct val="0"/>
              </a:spcBef>
            </a:pPr>
            <a:r>
              <a:rPr lang="en-US" altLang="en-US" sz="1800" b="1" dirty="0">
                <a:solidFill>
                  <a:schemeClr val="tx1"/>
                </a:solidFill>
                <a:latin typeface="+mj-lt"/>
              </a:rPr>
              <a:t>University of Cincinnati</a:t>
            </a:r>
          </a:p>
          <a:p>
            <a:pPr eaLnBrk="1" hangingPunct="1">
              <a:spcBef>
                <a:spcPct val="0"/>
              </a:spcBef>
            </a:pPr>
            <a:endParaRPr lang="en-US" altLang="en-US" sz="1800" b="1" dirty="0">
              <a:solidFill>
                <a:schemeClr val="tx1"/>
              </a:solidFill>
              <a:latin typeface="+mj-lt"/>
            </a:endParaRPr>
          </a:p>
          <a:p>
            <a:pPr eaLnBrk="1" hangingPunct="1">
              <a:spcBef>
                <a:spcPct val="0"/>
              </a:spcBef>
            </a:pPr>
            <a:r>
              <a:rPr lang="en-US" altLang="en-US" sz="1800" b="1" dirty="0">
                <a:solidFill>
                  <a:schemeClr val="tx1"/>
                </a:solidFill>
                <a:latin typeface="+mj-lt"/>
              </a:rPr>
              <a:t>KY AETC, Lexington, KY</a:t>
            </a:r>
          </a:p>
          <a:p>
            <a:pPr eaLnBrk="1" hangingPunct="1">
              <a:spcBef>
                <a:spcPct val="0"/>
              </a:spcBef>
            </a:pPr>
            <a:r>
              <a:rPr lang="en-US" altLang="en-US" sz="1800" b="1" dirty="0">
                <a:solidFill>
                  <a:schemeClr val="tx1"/>
                </a:solidFill>
                <a:latin typeface="+mj-lt"/>
              </a:rPr>
              <a:t>March/2026</a:t>
            </a:r>
          </a:p>
        </p:txBody>
      </p:sp>
    </p:spTree>
    <p:extLst>
      <p:ext uri="{BB962C8B-B14F-4D97-AF65-F5344CB8AC3E}">
        <p14:creationId xmlns:p14="http://schemas.microsoft.com/office/powerpoint/2010/main" val="149422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0" y="-9571"/>
            <a:ext cx="8049600" cy="857250"/>
          </a:xfrm>
        </p:spPr>
        <p:txBody>
          <a:bodyPr/>
          <a:lstStyle/>
          <a:p>
            <a:r>
              <a:rPr lang="en-US" dirty="0">
                <a:solidFill>
                  <a:schemeClr val="bg1"/>
                </a:solidFill>
              </a:rPr>
              <a:t>Case</a:t>
            </a:r>
          </a:p>
        </p:txBody>
      </p:sp>
      <p:sp>
        <p:nvSpPr>
          <p:cNvPr id="3" name="Content Placeholder 2"/>
          <p:cNvSpPr>
            <a:spLocks noGrp="1"/>
          </p:cNvSpPr>
          <p:nvPr>
            <p:ph idx="1"/>
          </p:nvPr>
        </p:nvSpPr>
        <p:spPr>
          <a:xfrm>
            <a:off x="583200" y="1257300"/>
            <a:ext cx="8049600" cy="3588300"/>
          </a:xfrm>
        </p:spPr>
        <p:txBody>
          <a:bodyPr>
            <a:normAutofit/>
          </a:bodyPr>
          <a:lstStyle/>
          <a:p>
            <a:pPr>
              <a:spcAft>
                <a:spcPts val="1200"/>
              </a:spcAft>
            </a:pPr>
            <a:r>
              <a:rPr lang="en-US" sz="2400" dirty="0">
                <a:latin typeface="Arial" panose="020B0604020202020204" pitchFamily="34" charset="0"/>
                <a:cs typeface="Arial" panose="020B0604020202020204" pitchFamily="34" charset="0"/>
              </a:rPr>
              <a:t>24 </a:t>
            </a:r>
            <a:r>
              <a:rPr lang="en-US" sz="2400" dirty="0" err="1">
                <a:latin typeface="Arial" panose="020B0604020202020204" pitchFamily="34" charset="0"/>
                <a:cs typeface="Arial" panose="020B0604020202020204" pitchFamily="34" charset="0"/>
              </a:rPr>
              <a:t>y.o</a:t>
            </a:r>
            <a:r>
              <a:rPr lang="en-US" sz="2400" dirty="0">
                <a:latin typeface="Arial" panose="020B0604020202020204" pitchFamily="34" charset="0"/>
                <a:cs typeface="Arial" panose="020B0604020202020204" pitchFamily="34" charset="0"/>
              </a:rPr>
              <a:t>. male, recently moved to Cincinnati from a TB-prevalent country to attend graduate school.</a:t>
            </a:r>
          </a:p>
          <a:p>
            <a:pPr>
              <a:spcAft>
                <a:spcPts val="1200"/>
              </a:spcAft>
            </a:pPr>
            <a:r>
              <a:rPr lang="en-US" sz="2400" dirty="0">
                <a:latin typeface="Arial" panose="020B0604020202020204" pitchFamily="34" charset="0"/>
                <a:cs typeface="Arial" panose="020B0604020202020204" pitchFamily="34" charset="0"/>
              </a:rPr>
              <a:t>Previously healthy, normal weight.</a:t>
            </a:r>
          </a:p>
          <a:p>
            <a:pPr>
              <a:spcAft>
                <a:spcPts val="1200"/>
              </a:spcAft>
            </a:pPr>
            <a:r>
              <a:rPr lang="en-US" sz="2400" dirty="0">
                <a:latin typeface="Arial" panose="020B0604020202020204" pitchFamily="34" charset="0"/>
                <a:cs typeface="Arial" panose="020B0604020202020204" pitchFamily="34" charset="0"/>
              </a:rPr>
              <a:t>Develops productive cough, fever, night sweats, weight loss over a 2-month period.</a:t>
            </a:r>
          </a:p>
          <a:p>
            <a:pPr>
              <a:spcAft>
                <a:spcPts val="1200"/>
              </a:spcAft>
            </a:pPr>
            <a:r>
              <a:rPr lang="en-US" sz="2400" dirty="0">
                <a:latin typeface="Arial" panose="020B0604020202020204" pitchFamily="34" charset="0"/>
                <a:cs typeface="Arial" panose="020B0604020202020204" pitchFamily="34" charset="0"/>
              </a:rPr>
              <a:t>Seen in student health and referred to the TB clinic for work-up of possible TB.</a:t>
            </a:r>
          </a:p>
          <a:p>
            <a:pPr>
              <a:spcAft>
                <a:spcPts val="1200"/>
              </a:spcAft>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17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1EB5544-1A85-DAAA-4AAE-45CF0AF5A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43" y="5474"/>
            <a:ext cx="6021387" cy="513802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77600" y="0"/>
            <a:ext cx="6014915" cy="5138026"/>
          </a:xfrm>
        </p:spPr>
      </p:pic>
      <p:sp>
        <p:nvSpPr>
          <p:cNvPr id="2" name="Oval 1"/>
          <p:cNvSpPr/>
          <p:nvPr/>
        </p:nvSpPr>
        <p:spPr>
          <a:xfrm>
            <a:off x="3691143" y="331965"/>
            <a:ext cx="2064247" cy="251029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5755390" y="1418314"/>
            <a:ext cx="1717481" cy="6202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05978" y="2129956"/>
            <a:ext cx="1017767" cy="1200329"/>
          </a:xfrm>
          <a:prstGeom prst="rect">
            <a:avLst/>
          </a:prstGeom>
          <a:noFill/>
        </p:spPr>
        <p:txBody>
          <a:bodyPr wrap="square" rtlCol="0">
            <a:spAutoFit/>
          </a:bodyPr>
          <a:lstStyle/>
          <a:p>
            <a:r>
              <a:rPr lang="en-US" dirty="0">
                <a:latin typeface="+mj-lt"/>
              </a:rPr>
              <a:t>Left upper lobe infiltrate</a:t>
            </a:r>
          </a:p>
        </p:txBody>
      </p:sp>
    </p:spTree>
    <p:extLst>
      <p:ext uri="{BB962C8B-B14F-4D97-AF65-F5344CB8AC3E}">
        <p14:creationId xmlns:p14="http://schemas.microsoft.com/office/powerpoint/2010/main" val="318369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E5554AD-99E6-4C72-9C42-279FA998C393}"/>
              </a:ext>
            </a:extLst>
          </p:cNvPr>
          <p:cNvPicPr>
            <a:picLocks noChangeAspect="1"/>
          </p:cNvPicPr>
          <p:nvPr/>
        </p:nvPicPr>
        <p:blipFill>
          <a:blip r:embed="rId3"/>
          <a:stretch>
            <a:fillRect/>
          </a:stretch>
        </p:blipFill>
        <p:spPr>
          <a:xfrm>
            <a:off x="201930" y="794705"/>
            <a:ext cx="8740140" cy="3542788"/>
          </a:xfrm>
          <a:prstGeom prst="rect">
            <a:avLst/>
          </a:prstGeom>
        </p:spPr>
      </p:pic>
      <p:sp>
        <p:nvSpPr>
          <p:cNvPr id="6" name="TextBox 5">
            <a:extLst>
              <a:ext uri="{FF2B5EF4-FFF2-40B4-BE49-F238E27FC236}">
                <a16:creationId xmlns:a16="http://schemas.microsoft.com/office/drawing/2014/main" id="{54915AF8-7D7A-4CE2-8A34-C8A945F916C5}"/>
              </a:ext>
            </a:extLst>
          </p:cNvPr>
          <p:cNvSpPr txBox="1"/>
          <p:nvPr/>
        </p:nvSpPr>
        <p:spPr>
          <a:xfrm>
            <a:off x="3304309" y="4724400"/>
            <a:ext cx="2230582" cy="369332"/>
          </a:xfrm>
          <a:prstGeom prst="rect">
            <a:avLst/>
          </a:prstGeom>
          <a:noFill/>
        </p:spPr>
        <p:txBody>
          <a:bodyPr wrap="square" rtlCol="0">
            <a:spAutoFit/>
          </a:bodyPr>
          <a:lstStyle/>
          <a:p>
            <a:pPr algn="ctr"/>
            <a:r>
              <a:rPr lang="en-US" dirty="0">
                <a:latin typeface="+mj-lt"/>
              </a:rPr>
              <a:t>CID 2016</a:t>
            </a:r>
          </a:p>
        </p:txBody>
      </p:sp>
    </p:spTree>
    <p:extLst>
      <p:ext uri="{BB962C8B-B14F-4D97-AF65-F5344CB8AC3E}">
        <p14:creationId xmlns:p14="http://schemas.microsoft.com/office/powerpoint/2010/main" val="1939782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07999"/>
            <a:ext cx="8229600" cy="73967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rPr>
              <a:t>First line anti-TB drugs for active TB</a:t>
            </a:r>
            <a:endParaRPr lang="en-US" sz="1600" b="1" dirty="0">
              <a:solidFill>
                <a:schemeClr val="bg1"/>
              </a:solidFill>
            </a:endParaRPr>
          </a:p>
        </p:txBody>
      </p:sp>
      <p:sp>
        <p:nvSpPr>
          <p:cNvPr id="3" name="TextBox 2"/>
          <p:cNvSpPr txBox="1"/>
          <p:nvPr/>
        </p:nvSpPr>
        <p:spPr>
          <a:xfrm>
            <a:off x="609600" y="761641"/>
            <a:ext cx="7155180" cy="458587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“RIPE” regimen for drug-susceptible active TB</a:t>
            </a:r>
          </a:p>
          <a:p>
            <a:pPr marL="285750" indent="-285750">
              <a:buFont typeface="Arial" panose="020B0604020202020204" pitchFamily="34" charset="0"/>
              <a:buChar char="•"/>
            </a:pPr>
            <a:r>
              <a:rPr lang="en-US" sz="2400" dirty="0">
                <a:latin typeface="+mj-lt"/>
              </a:rPr>
              <a:t>Usual TB treatment duration is 6 months</a:t>
            </a:r>
          </a:p>
          <a:p>
            <a:pPr marL="742950" lvl="1" indent="-285750">
              <a:buFont typeface="Arial" panose="020B0604020202020204" pitchFamily="34" charset="0"/>
              <a:buChar char="•"/>
            </a:pPr>
            <a:r>
              <a:rPr lang="en-US" sz="2000" u="sng" dirty="0">
                <a:latin typeface="+mj-lt"/>
              </a:rPr>
              <a:t>Intensive phase </a:t>
            </a:r>
            <a:r>
              <a:rPr lang="en-US" sz="2000" dirty="0">
                <a:latin typeface="+mj-lt"/>
              </a:rPr>
              <a:t>(2 months): rifampin, isoniazid, pyrazinamide, ethambutol + pyridoxine</a:t>
            </a:r>
          </a:p>
          <a:p>
            <a:pPr marL="742950" lvl="1" indent="-285750">
              <a:buFont typeface="Arial" panose="020B0604020202020204" pitchFamily="34" charset="0"/>
              <a:buChar char="•"/>
            </a:pPr>
            <a:r>
              <a:rPr lang="en-US" sz="2000" u="sng" dirty="0">
                <a:latin typeface="+mj-lt"/>
              </a:rPr>
              <a:t>Continuation phase </a:t>
            </a:r>
            <a:r>
              <a:rPr lang="en-US" sz="2000" dirty="0">
                <a:latin typeface="+mj-lt"/>
              </a:rPr>
              <a:t>(4 months): rifampin, isoniazid + pyridoxine</a:t>
            </a:r>
          </a:p>
          <a:p>
            <a:pPr marL="285750" indent="-285750">
              <a:buFont typeface="Arial" panose="020B0604020202020204" pitchFamily="34" charset="0"/>
              <a:buChar char="•"/>
            </a:pPr>
            <a:r>
              <a:rPr lang="en-US" sz="2400" dirty="0">
                <a:latin typeface="+mj-lt"/>
              </a:rPr>
              <a:t>Ethambutol can be stopped if </a:t>
            </a:r>
            <a:r>
              <a:rPr lang="en-US" sz="2400" i="1" dirty="0" err="1">
                <a:latin typeface="+mj-lt"/>
              </a:rPr>
              <a:t>Mtb</a:t>
            </a:r>
            <a:r>
              <a:rPr lang="en-US" sz="2400" dirty="0">
                <a:latin typeface="+mj-lt"/>
              </a:rPr>
              <a:t> isolate is susceptible to rifampin, isoniazid, pyrazinamide</a:t>
            </a:r>
          </a:p>
          <a:p>
            <a:pPr marL="285750" indent="-285750">
              <a:buFont typeface="Arial" panose="020B0604020202020204" pitchFamily="34" charset="0"/>
              <a:buChar char="•"/>
            </a:pPr>
            <a:r>
              <a:rPr lang="en-US" sz="2400" dirty="0">
                <a:latin typeface="+mj-lt"/>
              </a:rPr>
              <a:t>Duration of TB treatment may be extended in certain situations (e.g. cavitary disease/high infection burden, disseminated TB, meningitis, osteomyelitis)</a:t>
            </a:r>
          </a:p>
          <a:p>
            <a:pPr marL="742950" lvl="1"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53601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603906" y="1325077"/>
            <a:ext cx="676912" cy="3231241"/>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5" name="Oval 4"/>
          <p:cNvSpPr/>
          <p:nvPr/>
        </p:nvSpPr>
        <p:spPr>
          <a:xfrm>
            <a:off x="717191" y="3156865"/>
            <a:ext cx="456340" cy="138550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4" name="Oval 3"/>
          <p:cNvSpPr/>
          <p:nvPr/>
        </p:nvSpPr>
        <p:spPr>
          <a:xfrm>
            <a:off x="807314" y="3937000"/>
            <a:ext cx="283739" cy="589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latin typeface="+mj-lt"/>
              </a:rPr>
              <a:t>C</a:t>
            </a:r>
          </a:p>
        </p:txBody>
      </p:sp>
      <p:sp>
        <p:nvSpPr>
          <p:cNvPr id="6" name="TextBox 5"/>
          <p:cNvSpPr txBox="1"/>
          <p:nvPr/>
        </p:nvSpPr>
        <p:spPr>
          <a:xfrm>
            <a:off x="771723" y="3220583"/>
            <a:ext cx="364210" cy="369332"/>
          </a:xfrm>
          <a:prstGeom prst="rect">
            <a:avLst/>
          </a:prstGeom>
          <a:noFill/>
        </p:spPr>
        <p:txBody>
          <a:bodyPr wrap="square" rtlCol="0">
            <a:spAutoFit/>
          </a:bodyPr>
          <a:lstStyle/>
          <a:p>
            <a:r>
              <a:rPr lang="en-US" b="1" dirty="0">
                <a:latin typeface="+mj-lt"/>
              </a:rPr>
              <a:t>B</a:t>
            </a:r>
          </a:p>
        </p:txBody>
      </p:sp>
      <p:sp>
        <p:nvSpPr>
          <p:cNvPr id="9" name="TextBox 8"/>
          <p:cNvSpPr txBox="1"/>
          <p:nvPr/>
        </p:nvSpPr>
        <p:spPr>
          <a:xfrm>
            <a:off x="742018" y="1504520"/>
            <a:ext cx="364210" cy="369332"/>
          </a:xfrm>
          <a:prstGeom prst="rect">
            <a:avLst/>
          </a:prstGeom>
          <a:noFill/>
        </p:spPr>
        <p:txBody>
          <a:bodyPr wrap="square" rtlCol="0">
            <a:spAutoFit/>
          </a:bodyPr>
          <a:lstStyle/>
          <a:p>
            <a:r>
              <a:rPr lang="en-US" b="1" dirty="0">
                <a:solidFill>
                  <a:schemeClr val="bg1"/>
                </a:solidFill>
                <a:latin typeface="+mj-lt"/>
              </a:rPr>
              <a:t>A</a:t>
            </a:r>
          </a:p>
        </p:txBody>
      </p:sp>
      <p:cxnSp>
        <p:nvCxnSpPr>
          <p:cNvPr id="11" name="Straight Connector 10"/>
          <p:cNvCxnSpPr/>
          <p:nvPr/>
        </p:nvCxnSpPr>
        <p:spPr>
          <a:xfrm>
            <a:off x="945361" y="4581949"/>
            <a:ext cx="61554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39950" y="4458700"/>
            <a:ext cx="0" cy="2126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939593" y="4462421"/>
            <a:ext cx="1" cy="2089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770870" y="4458699"/>
            <a:ext cx="0" cy="2126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683000" y="4462421"/>
            <a:ext cx="0" cy="2126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589760" y="4458698"/>
            <a:ext cx="0" cy="2126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513451" y="4455888"/>
            <a:ext cx="0" cy="2126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416494" y="4445727"/>
            <a:ext cx="0" cy="2126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07314" y="4580460"/>
            <a:ext cx="307381" cy="338554"/>
          </a:xfrm>
          <a:prstGeom prst="rect">
            <a:avLst/>
          </a:prstGeom>
          <a:noFill/>
        </p:spPr>
        <p:txBody>
          <a:bodyPr wrap="square" rtlCol="0">
            <a:spAutoFit/>
          </a:bodyPr>
          <a:lstStyle/>
          <a:p>
            <a:r>
              <a:rPr lang="en-US" sz="1600" dirty="0">
                <a:latin typeface="+mj-lt"/>
              </a:rPr>
              <a:t>0</a:t>
            </a:r>
          </a:p>
        </p:txBody>
      </p:sp>
      <p:sp>
        <p:nvSpPr>
          <p:cNvPr id="29" name="TextBox 28"/>
          <p:cNvSpPr txBox="1"/>
          <p:nvPr/>
        </p:nvSpPr>
        <p:spPr>
          <a:xfrm>
            <a:off x="1694726" y="4604828"/>
            <a:ext cx="307381" cy="338554"/>
          </a:xfrm>
          <a:prstGeom prst="rect">
            <a:avLst/>
          </a:prstGeom>
          <a:noFill/>
        </p:spPr>
        <p:txBody>
          <a:bodyPr wrap="square" rtlCol="0">
            <a:spAutoFit/>
          </a:bodyPr>
          <a:lstStyle/>
          <a:p>
            <a:r>
              <a:rPr lang="en-US" sz="1600" dirty="0">
                <a:latin typeface="+mj-lt"/>
              </a:rPr>
              <a:t>1</a:t>
            </a:r>
          </a:p>
        </p:txBody>
      </p:sp>
      <p:sp>
        <p:nvSpPr>
          <p:cNvPr id="30" name="TextBox 29"/>
          <p:cNvSpPr txBox="1"/>
          <p:nvPr/>
        </p:nvSpPr>
        <p:spPr>
          <a:xfrm>
            <a:off x="2625646" y="4604342"/>
            <a:ext cx="307381" cy="338554"/>
          </a:xfrm>
          <a:prstGeom prst="rect">
            <a:avLst/>
          </a:prstGeom>
          <a:noFill/>
        </p:spPr>
        <p:txBody>
          <a:bodyPr wrap="square" rtlCol="0">
            <a:spAutoFit/>
          </a:bodyPr>
          <a:lstStyle/>
          <a:p>
            <a:r>
              <a:rPr lang="en-US" sz="1600" dirty="0">
                <a:latin typeface="+mj-lt"/>
              </a:rPr>
              <a:t>2</a:t>
            </a:r>
          </a:p>
        </p:txBody>
      </p:sp>
      <p:sp>
        <p:nvSpPr>
          <p:cNvPr id="31" name="TextBox 30"/>
          <p:cNvSpPr txBox="1"/>
          <p:nvPr/>
        </p:nvSpPr>
        <p:spPr>
          <a:xfrm>
            <a:off x="3544192" y="4596361"/>
            <a:ext cx="307381" cy="338554"/>
          </a:xfrm>
          <a:prstGeom prst="rect">
            <a:avLst/>
          </a:prstGeom>
          <a:noFill/>
        </p:spPr>
        <p:txBody>
          <a:bodyPr wrap="square" rtlCol="0">
            <a:spAutoFit/>
          </a:bodyPr>
          <a:lstStyle/>
          <a:p>
            <a:r>
              <a:rPr lang="en-US" sz="1600" dirty="0">
                <a:latin typeface="+mj-lt"/>
              </a:rPr>
              <a:t>3</a:t>
            </a:r>
          </a:p>
        </p:txBody>
      </p:sp>
      <p:sp>
        <p:nvSpPr>
          <p:cNvPr id="32" name="TextBox 31"/>
          <p:cNvSpPr txBox="1"/>
          <p:nvPr/>
        </p:nvSpPr>
        <p:spPr>
          <a:xfrm>
            <a:off x="4438849" y="4597393"/>
            <a:ext cx="251020" cy="338554"/>
          </a:xfrm>
          <a:prstGeom prst="rect">
            <a:avLst/>
          </a:prstGeom>
          <a:noFill/>
        </p:spPr>
        <p:txBody>
          <a:bodyPr wrap="square" rtlCol="0">
            <a:spAutoFit/>
          </a:bodyPr>
          <a:lstStyle/>
          <a:p>
            <a:r>
              <a:rPr lang="en-US" sz="1600" dirty="0">
                <a:latin typeface="+mj-lt"/>
              </a:rPr>
              <a:t>4</a:t>
            </a:r>
          </a:p>
        </p:txBody>
      </p:sp>
      <p:sp>
        <p:nvSpPr>
          <p:cNvPr id="33" name="TextBox 32"/>
          <p:cNvSpPr txBox="1"/>
          <p:nvPr/>
        </p:nvSpPr>
        <p:spPr>
          <a:xfrm>
            <a:off x="5368227" y="4605860"/>
            <a:ext cx="307381" cy="338554"/>
          </a:xfrm>
          <a:prstGeom prst="rect">
            <a:avLst/>
          </a:prstGeom>
          <a:noFill/>
        </p:spPr>
        <p:txBody>
          <a:bodyPr wrap="square" rtlCol="0">
            <a:spAutoFit/>
          </a:bodyPr>
          <a:lstStyle/>
          <a:p>
            <a:r>
              <a:rPr lang="en-US" sz="1600" dirty="0">
                <a:latin typeface="+mj-lt"/>
              </a:rPr>
              <a:t>5</a:t>
            </a:r>
          </a:p>
        </p:txBody>
      </p:sp>
      <p:sp>
        <p:nvSpPr>
          <p:cNvPr id="34" name="TextBox 33"/>
          <p:cNvSpPr txBox="1"/>
          <p:nvPr/>
        </p:nvSpPr>
        <p:spPr>
          <a:xfrm>
            <a:off x="6278306" y="4580460"/>
            <a:ext cx="307381" cy="338554"/>
          </a:xfrm>
          <a:prstGeom prst="rect">
            <a:avLst/>
          </a:prstGeom>
          <a:noFill/>
        </p:spPr>
        <p:txBody>
          <a:bodyPr wrap="square" rtlCol="0">
            <a:spAutoFit/>
          </a:bodyPr>
          <a:lstStyle/>
          <a:p>
            <a:r>
              <a:rPr lang="en-US" sz="1600" dirty="0">
                <a:latin typeface="+mj-lt"/>
              </a:rPr>
              <a:t>6</a:t>
            </a:r>
          </a:p>
        </p:txBody>
      </p:sp>
      <p:sp>
        <p:nvSpPr>
          <p:cNvPr id="35" name="Title 2"/>
          <p:cNvSpPr>
            <a:spLocks noGrp="1"/>
          </p:cNvSpPr>
          <p:nvPr>
            <p:ph type="title"/>
          </p:nvPr>
        </p:nvSpPr>
        <p:spPr>
          <a:xfrm>
            <a:off x="162000" y="90113"/>
            <a:ext cx="8229600" cy="614445"/>
          </a:xfrm>
        </p:spPr>
        <p:txBody>
          <a:bodyPr>
            <a:noAutofit/>
          </a:bodyPr>
          <a:lstStyle/>
          <a:p>
            <a:r>
              <a:rPr lang="en-US" sz="2800" b="1" dirty="0">
                <a:solidFill>
                  <a:schemeClr val="bg1"/>
                </a:solidFill>
              </a:rPr>
              <a:t>Hypothetical model of TB therapy</a:t>
            </a:r>
          </a:p>
        </p:txBody>
      </p:sp>
      <p:cxnSp>
        <p:nvCxnSpPr>
          <p:cNvPr id="37" name="Straight Connector 36"/>
          <p:cNvCxnSpPr>
            <a:stCxn id="4" idx="0"/>
          </p:cNvCxnSpPr>
          <p:nvPr/>
        </p:nvCxnSpPr>
        <p:spPr>
          <a:xfrm>
            <a:off x="949184" y="3937000"/>
            <a:ext cx="879318" cy="41088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820035" y="4339415"/>
            <a:ext cx="4596459" cy="20915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5" idx="0"/>
          </p:cNvCxnSpPr>
          <p:nvPr/>
        </p:nvCxnSpPr>
        <p:spPr>
          <a:xfrm>
            <a:off x="945361" y="3156865"/>
            <a:ext cx="1425879" cy="1415901"/>
          </a:xfrm>
          <a:prstGeom prst="line">
            <a:avLst/>
          </a:prstGeom>
          <a:ln w="2857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7" idx="0"/>
          </p:cNvCxnSpPr>
          <p:nvPr/>
        </p:nvCxnSpPr>
        <p:spPr>
          <a:xfrm>
            <a:off x="942362" y="1325077"/>
            <a:ext cx="1959114" cy="322349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2770870" y="2192066"/>
            <a:ext cx="5895391" cy="923330"/>
          </a:xfrm>
          <a:prstGeom prst="rect">
            <a:avLst/>
          </a:prstGeom>
          <a:noFill/>
          <a:ln>
            <a:solidFill>
              <a:srgbClr val="FF0000"/>
            </a:solidFill>
          </a:ln>
        </p:spPr>
        <p:txBody>
          <a:bodyPr wrap="square" rtlCol="0">
            <a:spAutoFit/>
          </a:bodyPr>
          <a:lstStyle/>
          <a:p>
            <a:r>
              <a:rPr lang="en-US" b="1" dirty="0">
                <a:latin typeface="+mj-lt"/>
              </a:rPr>
              <a:t>Pop. A</a:t>
            </a:r>
            <a:r>
              <a:rPr lang="en-US" dirty="0">
                <a:latin typeface="+mj-lt"/>
              </a:rPr>
              <a:t>: rapidly multiplying (</a:t>
            </a:r>
            <a:r>
              <a:rPr lang="en-US" dirty="0" err="1">
                <a:latin typeface="+mj-lt"/>
              </a:rPr>
              <a:t>caseum</a:t>
            </a:r>
            <a:r>
              <a:rPr lang="en-US" dirty="0">
                <a:latin typeface="+mj-lt"/>
              </a:rPr>
              <a:t>)  INH&gt;&gt;RIF&gt;&gt;EMB</a:t>
            </a:r>
          </a:p>
          <a:p>
            <a:r>
              <a:rPr lang="en-US" b="1" dirty="0">
                <a:latin typeface="+mj-lt"/>
              </a:rPr>
              <a:t>Pop. B</a:t>
            </a:r>
            <a:r>
              <a:rPr lang="en-US" dirty="0">
                <a:latin typeface="+mj-lt"/>
              </a:rPr>
              <a:t>: slowly multiplying (acidic) PZA&gt;&gt;RIF&gt;&gt;INH</a:t>
            </a:r>
          </a:p>
          <a:p>
            <a:r>
              <a:rPr lang="en-US" b="1" dirty="0">
                <a:latin typeface="+mj-lt"/>
              </a:rPr>
              <a:t>Pop. C</a:t>
            </a:r>
            <a:r>
              <a:rPr lang="en-US" dirty="0">
                <a:latin typeface="+mj-lt"/>
              </a:rPr>
              <a:t>: sporadically multiplying RIF&gt;&gt;INH</a:t>
            </a:r>
          </a:p>
        </p:txBody>
      </p:sp>
      <p:sp>
        <p:nvSpPr>
          <p:cNvPr id="55" name="TextBox 54"/>
          <p:cNvSpPr txBox="1"/>
          <p:nvPr/>
        </p:nvSpPr>
        <p:spPr>
          <a:xfrm>
            <a:off x="256255" y="768467"/>
            <a:ext cx="1385857" cy="646331"/>
          </a:xfrm>
          <a:prstGeom prst="rect">
            <a:avLst/>
          </a:prstGeom>
          <a:noFill/>
        </p:spPr>
        <p:txBody>
          <a:bodyPr wrap="square" rtlCol="0">
            <a:spAutoFit/>
          </a:bodyPr>
          <a:lstStyle/>
          <a:p>
            <a:pPr algn="ctr"/>
            <a:r>
              <a:rPr lang="en-US" b="1" dirty="0">
                <a:latin typeface="+mj-lt"/>
              </a:rPr>
              <a:t>Bacillary burden</a:t>
            </a:r>
          </a:p>
        </p:txBody>
      </p:sp>
      <p:sp>
        <p:nvSpPr>
          <p:cNvPr id="56" name="TextBox 55"/>
          <p:cNvSpPr txBox="1"/>
          <p:nvPr/>
        </p:nvSpPr>
        <p:spPr>
          <a:xfrm>
            <a:off x="2659824" y="4816568"/>
            <a:ext cx="3015784" cy="369332"/>
          </a:xfrm>
          <a:prstGeom prst="rect">
            <a:avLst/>
          </a:prstGeom>
          <a:noFill/>
        </p:spPr>
        <p:txBody>
          <a:bodyPr wrap="square" rtlCol="0">
            <a:spAutoFit/>
          </a:bodyPr>
          <a:lstStyle/>
          <a:p>
            <a:pPr algn="ctr"/>
            <a:r>
              <a:rPr lang="en-US" b="1" dirty="0">
                <a:latin typeface="+mj-lt"/>
              </a:rPr>
              <a:t>Months of TB treatment</a:t>
            </a:r>
          </a:p>
        </p:txBody>
      </p:sp>
      <p:sp>
        <p:nvSpPr>
          <p:cNvPr id="57" name="TextBox 56"/>
          <p:cNvSpPr txBox="1"/>
          <p:nvPr/>
        </p:nvSpPr>
        <p:spPr>
          <a:xfrm>
            <a:off x="2901476" y="1414798"/>
            <a:ext cx="5764785" cy="369332"/>
          </a:xfrm>
          <a:prstGeom prst="rect">
            <a:avLst/>
          </a:prstGeom>
          <a:noFill/>
        </p:spPr>
        <p:txBody>
          <a:bodyPr wrap="square" rtlCol="0">
            <a:spAutoFit/>
          </a:bodyPr>
          <a:lstStyle/>
          <a:p>
            <a:pPr algn="ctr"/>
            <a:r>
              <a:rPr lang="en-US" dirty="0">
                <a:latin typeface="+mj-lt"/>
              </a:rPr>
              <a:t>Bactericidal and sterilizing activity</a:t>
            </a:r>
          </a:p>
        </p:txBody>
      </p:sp>
      <p:sp>
        <p:nvSpPr>
          <p:cNvPr id="58" name="TextBox 57"/>
          <p:cNvSpPr txBox="1"/>
          <p:nvPr/>
        </p:nvSpPr>
        <p:spPr>
          <a:xfrm>
            <a:off x="5368227" y="4869064"/>
            <a:ext cx="3795102" cy="246221"/>
          </a:xfrm>
          <a:prstGeom prst="rect">
            <a:avLst/>
          </a:prstGeom>
          <a:noFill/>
        </p:spPr>
        <p:txBody>
          <a:bodyPr wrap="square" rtlCol="0">
            <a:spAutoFit/>
          </a:bodyPr>
          <a:lstStyle/>
          <a:p>
            <a:pPr algn="r"/>
            <a:r>
              <a:rPr lang="en-US" sz="1000" dirty="0">
                <a:latin typeface="+mj-lt"/>
              </a:rPr>
              <a:t>Adapted from Isman, A Clinician’s Guide to TB, 2000</a:t>
            </a:r>
          </a:p>
        </p:txBody>
      </p:sp>
    </p:spTree>
    <p:extLst>
      <p:ext uri="{BB962C8B-B14F-4D97-AF65-F5344CB8AC3E}">
        <p14:creationId xmlns:p14="http://schemas.microsoft.com/office/powerpoint/2010/main" val="258049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edical document&#10;&#10;AI-generated content may be incorrect.">
            <a:extLst>
              <a:ext uri="{FF2B5EF4-FFF2-40B4-BE49-F238E27FC236}">
                <a16:creationId xmlns:a16="http://schemas.microsoft.com/office/drawing/2014/main" id="{B1C9D164-0F83-37E9-B1C5-93668E65182B}"/>
              </a:ext>
            </a:extLst>
          </p:cNvPr>
          <p:cNvPicPr>
            <a:picLocks noChangeAspect="1"/>
          </p:cNvPicPr>
          <p:nvPr/>
        </p:nvPicPr>
        <p:blipFill>
          <a:blip r:embed="rId2"/>
          <a:stretch>
            <a:fillRect/>
          </a:stretch>
        </p:blipFill>
        <p:spPr>
          <a:xfrm>
            <a:off x="0" y="0"/>
            <a:ext cx="9144000" cy="4248351"/>
          </a:xfrm>
          <a:prstGeom prst="rect">
            <a:avLst/>
          </a:prstGeom>
        </p:spPr>
      </p:pic>
    </p:spTree>
    <p:extLst>
      <p:ext uri="{BB962C8B-B14F-4D97-AF65-F5344CB8AC3E}">
        <p14:creationId xmlns:p14="http://schemas.microsoft.com/office/powerpoint/2010/main" val="1460084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5B4D65-7FD8-B6CE-8250-74D44E769367}"/>
              </a:ext>
            </a:extLst>
          </p:cNvPr>
          <p:cNvSpPr txBox="1"/>
          <p:nvPr/>
        </p:nvSpPr>
        <p:spPr>
          <a:xfrm>
            <a:off x="240632" y="130630"/>
            <a:ext cx="7698822" cy="707886"/>
          </a:xfrm>
          <a:prstGeom prst="rect">
            <a:avLst/>
          </a:prstGeom>
          <a:noFill/>
        </p:spPr>
        <p:txBody>
          <a:bodyPr wrap="square" rtlCol="0">
            <a:spAutoFit/>
          </a:bodyPr>
          <a:lstStyle/>
          <a:p>
            <a:pPr algn="ctr"/>
            <a:r>
              <a:rPr lang="en-US" sz="2400" b="1" dirty="0">
                <a:solidFill>
                  <a:schemeClr val="bg1"/>
                </a:solidFill>
                <a:latin typeface="+mj-lt"/>
              </a:rPr>
              <a:t>Highlights of Updated Recommendations – DS-TB</a:t>
            </a:r>
          </a:p>
          <a:p>
            <a:pPr algn="ctr"/>
            <a:r>
              <a:rPr lang="en-US" sz="1600" b="1" dirty="0">
                <a:latin typeface="+mj-lt"/>
              </a:rPr>
              <a:t>Am J Respir Crit Care Med Vol 211, </a:t>
            </a:r>
            <a:r>
              <a:rPr lang="en-US" sz="1600" b="1" dirty="0" err="1">
                <a:latin typeface="+mj-lt"/>
              </a:rPr>
              <a:t>Iss</a:t>
            </a:r>
            <a:r>
              <a:rPr lang="en-US" sz="1600" b="1" dirty="0">
                <a:latin typeface="+mj-lt"/>
              </a:rPr>
              <a:t> 1, pp 15–33, Jan 2025</a:t>
            </a:r>
          </a:p>
        </p:txBody>
      </p:sp>
      <p:sp>
        <p:nvSpPr>
          <p:cNvPr id="4" name="TextBox 3">
            <a:extLst>
              <a:ext uri="{FF2B5EF4-FFF2-40B4-BE49-F238E27FC236}">
                <a16:creationId xmlns:a16="http://schemas.microsoft.com/office/drawing/2014/main" id="{F0743433-891B-EC02-5474-FBE4E6D4AC3C}"/>
              </a:ext>
            </a:extLst>
          </p:cNvPr>
          <p:cNvSpPr txBox="1"/>
          <p:nvPr/>
        </p:nvSpPr>
        <p:spPr>
          <a:xfrm>
            <a:off x="280047" y="846399"/>
            <a:ext cx="8360230" cy="3970318"/>
          </a:xfrm>
          <a:prstGeom prst="rect">
            <a:avLst/>
          </a:prstGeom>
          <a:noFill/>
        </p:spPr>
        <p:txBody>
          <a:bodyPr wrap="square">
            <a:spAutoFit/>
          </a:bodyPr>
          <a:lstStyle/>
          <a:p>
            <a:pPr marL="0" marR="0"/>
            <a:r>
              <a:rPr lang="en-US" b="1" dirty="0">
                <a:effectLst/>
                <a:latin typeface="Arial" panose="020B0604020202020204" pitchFamily="34" charset="0"/>
                <a:ea typeface="Aptos" panose="020B0004020202020204" pitchFamily="34" charset="0"/>
                <a:cs typeface="Aptos" panose="020B0004020202020204" pitchFamily="34" charset="0"/>
              </a:rPr>
              <a:t>Adults and adolescents with drug-susceptible pulmonary TB disease can be treated in four months instead of six</a:t>
            </a:r>
            <a:endParaRPr lang="en-US"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dirty="0">
                <a:effectLst/>
                <a:latin typeface="Arial" panose="020B0604020202020204" pitchFamily="34" charset="0"/>
                <a:ea typeface="Aptos" panose="020B0004020202020204" pitchFamily="34" charset="0"/>
                <a:cs typeface="Aptos" panose="020B0004020202020204" pitchFamily="34" charset="0"/>
              </a:rPr>
              <a:t>The panel recommends two months of isoniazid (H), rifapentine (P), pyrazinamide (Z), moxifloxacin (M), followed by two months of isoniazid, rifapentine, and moxifloxacin (</a:t>
            </a:r>
            <a:r>
              <a:rPr lang="en-US" b="1" dirty="0">
                <a:effectLst/>
                <a:latin typeface="Arial" panose="020B0604020202020204" pitchFamily="34" charset="0"/>
                <a:ea typeface="Aptos" panose="020B0004020202020204" pitchFamily="34" charset="0"/>
                <a:cs typeface="Aptos" panose="020B0004020202020204" pitchFamily="34" charset="0"/>
              </a:rPr>
              <a:t>2HPZM/2HPM</a:t>
            </a:r>
            <a:r>
              <a:rPr lang="en-US" dirty="0">
                <a:effectLst/>
                <a:latin typeface="Arial" panose="020B0604020202020204" pitchFamily="34" charset="0"/>
                <a:ea typeface="Aptos" panose="020B0004020202020204" pitchFamily="34" charset="0"/>
                <a:cs typeface="Aptos" panose="020B0004020202020204" pitchFamily="34" charset="0"/>
              </a:rPr>
              <a:t>) for people aged 12 years or older</a:t>
            </a:r>
            <a:endParaRPr lang="en-US" dirty="0">
              <a:effectLst/>
              <a:latin typeface="Aptos" panose="020B0004020202020204" pitchFamily="34" charset="0"/>
              <a:ea typeface="Aptos" panose="020B0004020202020204" pitchFamily="34" charset="0"/>
              <a:cs typeface="Aptos" panose="020B0004020202020204" pitchFamily="34" charset="0"/>
            </a:endParaRPr>
          </a:p>
          <a:p>
            <a:pPr marL="0" marR="0"/>
            <a:r>
              <a:rPr lang="en-US" dirty="0">
                <a:effectLst/>
                <a:latin typeface="Arial" panose="020B0604020202020204" pitchFamily="34" charset="0"/>
                <a:ea typeface="Aptos" panose="020B0004020202020204" pitchFamily="34" charset="0"/>
                <a:cs typeface="Aptos" panose="020B0004020202020204" pitchFamily="34" charset="0"/>
              </a:rPr>
              <a:t> </a:t>
            </a:r>
            <a:endParaRPr lang="en-US" dirty="0">
              <a:effectLst/>
              <a:latin typeface="Aptos" panose="020B0004020202020204" pitchFamily="34" charset="0"/>
              <a:ea typeface="Aptos" panose="020B0004020202020204" pitchFamily="34" charset="0"/>
              <a:cs typeface="Aptos" panose="020B0004020202020204" pitchFamily="34" charset="0"/>
            </a:endParaRPr>
          </a:p>
          <a:p>
            <a:pPr marL="0" marR="0"/>
            <a:r>
              <a:rPr lang="en-US" b="1" dirty="0">
                <a:effectLst/>
                <a:latin typeface="Arial" panose="020B0604020202020204" pitchFamily="34" charset="0"/>
                <a:ea typeface="Aptos" panose="020B0004020202020204" pitchFamily="34" charset="0"/>
                <a:cs typeface="Aptos" panose="020B0004020202020204" pitchFamily="34" charset="0"/>
              </a:rPr>
              <a:t>Most children with non-severe TB disease can be treated in four months instead of six</a:t>
            </a:r>
            <a:r>
              <a:rPr lang="en-US" dirty="0">
                <a:effectLst/>
                <a:latin typeface="Arial" panose="020B0604020202020204" pitchFamily="34" charset="0"/>
                <a:ea typeface="Aptos" panose="020B0004020202020204" pitchFamily="34" charset="0"/>
                <a:cs typeface="Aptos" panose="020B0004020202020204" pitchFamily="34" charset="0"/>
              </a:rPr>
              <a:t> </a:t>
            </a:r>
            <a:endParaRPr lang="en-US"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dirty="0">
                <a:effectLst/>
                <a:latin typeface="Arial" panose="020B0604020202020204" pitchFamily="34" charset="0"/>
                <a:ea typeface="Aptos" panose="020B0004020202020204" pitchFamily="34" charset="0"/>
                <a:cs typeface="Aptos" panose="020B0004020202020204" pitchFamily="34" charset="0"/>
              </a:rPr>
              <a:t>The panel recommends two months of isoniazid (H), rifampin (R), pyrazinamide (Z), and ethambutol (E), followed by two months of </a:t>
            </a:r>
            <a:r>
              <a:rPr lang="en-US" dirty="0" err="1">
                <a:effectLst/>
                <a:latin typeface="Arial" panose="020B0604020202020204" pitchFamily="34" charset="0"/>
                <a:ea typeface="Aptos" panose="020B0004020202020204" pitchFamily="34" charset="0"/>
                <a:cs typeface="Aptos" panose="020B0004020202020204" pitchFamily="34" charset="0"/>
              </a:rPr>
              <a:t>isonaizid</a:t>
            </a:r>
            <a:r>
              <a:rPr lang="en-US" dirty="0">
                <a:effectLst/>
                <a:latin typeface="Arial" panose="020B0604020202020204" pitchFamily="34" charset="0"/>
                <a:ea typeface="Aptos" panose="020B0004020202020204" pitchFamily="34" charset="0"/>
                <a:cs typeface="Aptos" panose="020B0004020202020204" pitchFamily="34" charset="0"/>
              </a:rPr>
              <a:t> and rifampin (</a:t>
            </a:r>
            <a:r>
              <a:rPr lang="en-US" b="1" dirty="0">
                <a:effectLst/>
                <a:latin typeface="Arial" panose="020B0604020202020204" pitchFamily="34" charset="0"/>
                <a:ea typeface="Aptos" panose="020B0004020202020204" pitchFamily="34" charset="0"/>
                <a:cs typeface="Aptos" panose="020B0004020202020204" pitchFamily="34" charset="0"/>
              </a:rPr>
              <a:t>2HRZE/2HR</a:t>
            </a:r>
            <a:r>
              <a:rPr lang="en-US" dirty="0">
                <a:effectLst/>
                <a:latin typeface="Arial" panose="020B0604020202020204" pitchFamily="34" charset="0"/>
                <a:ea typeface="Aptos" panose="020B0004020202020204" pitchFamily="34" charset="0"/>
                <a:cs typeface="Aptos" panose="020B0004020202020204" pitchFamily="34" charset="0"/>
              </a:rPr>
              <a:t>) for children and adolescents between three months and 16 years of age with non-severe pulmonary TB disease. </a:t>
            </a:r>
            <a:endParaRPr lang="en-US" dirty="0">
              <a:effectLst/>
              <a:latin typeface="Aptos" panose="020B0004020202020204" pitchFamily="34" charset="0"/>
              <a:ea typeface="Aptos" panose="020B0004020202020204" pitchFamily="34" charset="0"/>
              <a:cs typeface="Aptos" panose="020B0004020202020204" pitchFamily="34" charset="0"/>
            </a:endParaRPr>
          </a:p>
          <a:p>
            <a:pPr marL="0" marR="0"/>
            <a:r>
              <a:rPr lang="en-US" dirty="0">
                <a:effectLst/>
                <a:latin typeface="Arial" panose="020B0604020202020204" pitchFamily="34" charset="0"/>
                <a:ea typeface="Aptos" panose="020B0004020202020204" pitchFamily="34" charset="0"/>
                <a:cs typeface="Aptos" panose="020B0004020202020204" pitchFamily="34" charset="0"/>
              </a:rPr>
              <a:t> </a:t>
            </a:r>
            <a:endParaRPr lang="en-US"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4547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5A7206-29ED-F030-3E5E-D431B32FF6ED}"/>
              </a:ext>
            </a:extLst>
          </p:cNvPr>
          <p:cNvSpPr txBox="1"/>
          <p:nvPr/>
        </p:nvSpPr>
        <p:spPr>
          <a:xfrm>
            <a:off x="756138" y="114758"/>
            <a:ext cx="7631723" cy="833882"/>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300" b="1" kern="1200" dirty="0">
                <a:solidFill>
                  <a:schemeClr val="bg1"/>
                </a:solidFill>
                <a:latin typeface="+mj-lt"/>
                <a:ea typeface="+mj-ea"/>
                <a:cs typeface="+mj-cs"/>
              </a:rPr>
              <a:t>People aged ≥12 y/o with DS-TB PTB can be treated </a:t>
            </a:r>
            <a:r>
              <a:rPr lang="en-US" sz="2300" b="1" kern="1200" dirty="0">
                <a:solidFill>
                  <a:schemeClr val="tx1"/>
                </a:solidFill>
                <a:latin typeface="+mj-lt"/>
                <a:ea typeface="+mj-ea"/>
                <a:cs typeface="+mj-cs"/>
              </a:rPr>
              <a:t>with a 4-month regimen of </a:t>
            </a:r>
            <a:r>
              <a:rPr lang="en-US" sz="2300" b="1" kern="1200" dirty="0">
                <a:solidFill>
                  <a:schemeClr val="tx1"/>
                </a:solidFill>
                <a:effectLst/>
                <a:latin typeface="+mj-lt"/>
                <a:ea typeface="+mj-ea"/>
                <a:cs typeface="+mj-cs"/>
              </a:rPr>
              <a:t>2HPZM/2HPM</a:t>
            </a:r>
            <a:endParaRPr lang="en-US" sz="2300" b="1"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CE59E016-D47B-690A-14A5-619488E336B7}"/>
              </a:ext>
            </a:extLst>
          </p:cNvPr>
          <p:cNvSpPr txBox="1"/>
          <p:nvPr/>
        </p:nvSpPr>
        <p:spPr>
          <a:xfrm>
            <a:off x="756137" y="1094930"/>
            <a:ext cx="7756923" cy="1199862"/>
          </a:xfrm>
          <a:prstGeom prst="rect">
            <a:avLst/>
          </a:prstGeom>
        </p:spPr>
        <p:txBody>
          <a:bodyPr vert="horz" lIns="91440" tIns="45720" rIns="91440" bIns="45720" rtlCol="0" anchor="ctr">
            <a:normAutofit lnSpcReduction="10000"/>
          </a:bodyPr>
          <a:lstStyle/>
          <a:p>
            <a:pPr defTabSz="914400">
              <a:lnSpc>
                <a:spcPct val="90000"/>
              </a:lnSpc>
              <a:spcAft>
                <a:spcPts val="600"/>
              </a:spcAft>
            </a:pPr>
            <a:r>
              <a:rPr lang="en-US" b="1" i="0" u="none" strike="noStrike" baseline="0" dirty="0">
                <a:latin typeface="+mj-lt"/>
              </a:rPr>
              <a:t>Recommendation 1: </a:t>
            </a:r>
            <a:r>
              <a:rPr lang="en-US" b="0" i="0" u="none" strike="noStrike" baseline="0" dirty="0">
                <a:latin typeface="+mj-lt"/>
              </a:rPr>
              <a:t>In people aged 12 years or older with drug-susceptible pulmonary tuberculosis, we conditionally recommend the use of a 4-month regimen of isoniazid, </a:t>
            </a:r>
            <a:r>
              <a:rPr lang="en-US" b="0" i="0" u="none" strike="noStrike" baseline="0" err="1">
                <a:latin typeface="+mj-lt"/>
              </a:rPr>
              <a:t>rifapentine</a:t>
            </a:r>
            <a:r>
              <a:rPr lang="en-US" b="0" i="0" u="none" strike="noStrike" baseline="0">
                <a:latin typeface="+mj-lt"/>
              </a:rPr>
              <a:t>, moxifloxacin</a:t>
            </a:r>
            <a:r>
              <a:rPr lang="en-US" b="0" i="0" u="none" strike="noStrike" baseline="0" dirty="0">
                <a:latin typeface="+mj-lt"/>
              </a:rPr>
              <a:t>, and pyrazinamide (conditional recommendation, moderate certainty of evidence)</a:t>
            </a:r>
            <a:endParaRPr lang="en-US" dirty="0">
              <a:latin typeface="+mj-lt"/>
            </a:endParaRPr>
          </a:p>
        </p:txBody>
      </p:sp>
      <p:pic>
        <p:nvPicPr>
          <p:cNvPr id="7" name="Picture 6" descr="A screenshot of a computer&#10;&#10;AI-generated content may be incorrect.">
            <a:extLst>
              <a:ext uri="{FF2B5EF4-FFF2-40B4-BE49-F238E27FC236}">
                <a16:creationId xmlns:a16="http://schemas.microsoft.com/office/drawing/2014/main" id="{BF6F83AF-02C9-EF9A-41BD-0F0D155FA95A}"/>
              </a:ext>
            </a:extLst>
          </p:cNvPr>
          <p:cNvPicPr>
            <a:picLocks noChangeAspect="1"/>
          </p:cNvPicPr>
          <p:nvPr/>
        </p:nvPicPr>
        <p:blipFill>
          <a:blip r:embed="rId2"/>
          <a:stretch>
            <a:fillRect/>
          </a:stretch>
        </p:blipFill>
        <p:spPr>
          <a:xfrm>
            <a:off x="626365" y="2467605"/>
            <a:ext cx="7886696" cy="1597056"/>
          </a:xfrm>
          <a:prstGeom prst="rect">
            <a:avLst/>
          </a:prstGeom>
        </p:spPr>
      </p:pic>
      <p:sp>
        <p:nvSpPr>
          <p:cNvPr id="9" name="TextBox 8">
            <a:extLst>
              <a:ext uri="{FF2B5EF4-FFF2-40B4-BE49-F238E27FC236}">
                <a16:creationId xmlns:a16="http://schemas.microsoft.com/office/drawing/2014/main" id="{2183B78F-6E8E-80A9-A653-1563CC5CA4AB}"/>
              </a:ext>
            </a:extLst>
          </p:cNvPr>
          <p:cNvSpPr txBox="1"/>
          <p:nvPr/>
        </p:nvSpPr>
        <p:spPr>
          <a:xfrm>
            <a:off x="5178735" y="4839431"/>
            <a:ext cx="3874169" cy="230832"/>
          </a:xfrm>
          <a:prstGeom prst="rect">
            <a:avLst/>
          </a:prstGeom>
          <a:noFill/>
        </p:spPr>
        <p:txBody>
          <a:bodyPr wrap="square">
            <a:spAutoFit/>
          </a:bodyPr>
          <a:lstStyle/>
          <a:p>
            <a:r>
              <a:rPr lang="en-US" sz="900" dirty="0">
                <a:latin typeface="+mj-lt"/>
              </a:rPr>
              <a:t>Am J Respir Crit Care Med Vol 211, </a:t>
            </a:r>
            <a:r>
              <a:rPr lang="en-US" sz="900" dirty="0" err="1">
                <a:latin typeface="+mj-lt"/>
              </a:rPr>
              <a:t>Iss</a:t>
            </a:r>
            <a:r>
              <a:rPr lang="en-US" sz="900" dirty="0">
                <a:latin typeface="+mj-lt"/>
              </a:rPr>
              <a:t> 1, pp 15–33, Jan 2025</a:t>
            </a:r>
          </a:p>
        </p:txBody>
      </p:sp>
    </p:spTree>
    <p:extLst>
      <p:ext uri="{BB962C8B-B14F-4D97-AF65-F5344CB8AC3E}">
        <p14:creationId xmlns:p14="http://schemas.microsoft.com/office/powerpoint/2010/main" val="71403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27CA4B-D78A-C8E9-9FAF-BCB84D7C8B4D}"/>
              </a:ext>
            </a:extLst>
          </p:cNvPr>
          <p:cNvSpPr txBox="1"/>
          <p:nvPr/>
        </p:nvSpPr>
        <p:spPr>
          <a:xfrm>
            <a:off x="78941" y="0"/>
            <a:ext cx="8880863" cy="430887"/>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Study 31/A5349: Four-month rifapentine-moxifloxacin regimen</a:t>
            </a:r>
          </a:p>
        </p:txBody>
      </p:sp>
      <p:sp>
        <p:nvSpPr>
          <p:cNvPr id="3" name="TextBox 2">
            <a:extLst>
              <a:ext uri="{FF2B5EF4-FFF2-40B4-BE49-F238E27FC236}">
                <a16:creationId xmlns:a16="http://schemas.microsoft.com/office/drawing/2014/main" id="{3FF217FD-0131-07A9-A318-665F31AEB1AF}"/>
              </a:ext>
            </a:extLst>
          </p:cNvPr>
          <p:cNvSpPr txBox="1"/>
          <p:nvPr/>
        </p:nvSpPr>
        <p:spPr>
          <a:xfrm>
            <a:off x="210623" y="723627"/>
            <a:ext cx="3558924" cy="4524315"/>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Design</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non-inferiority phase 3 RCT</a:t>
            </a:r>
          </a:p>
          <a:p>
            <a:endParaRPr lang="en-US" sz="1600" b="1" u="sng" dirty="0">
              <a:latin typeface="Arial" panose="020B0604020202020204" pitchFamily="34" charset="0"/>
              <a:cs typeface="Arial" panose="020B0604020202020204" pitchFamily="34" charset="0"/>
            </a:endParaRPr>
          </a:p>
          <a:p>
            <a:r>
              <a:rPr lang="en-US" sz="1600" b="1" u="sng" dirty="0">
                <a:latin typeface="Arial" panose="020B0604020202020204" pitchFamily="34" charset="0"/>
                <a:cs typeface="Arial" panose="020B0604020202020204" pitchFamily="34" charset="0"/>
              </a:rPr>
              <a:t>Population</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2516 participants with TB (13 countries; 34 sites)</a:t>
            </a:r>
          </a:p>
          <a:p>
            <a:r>
              <a:rPr lang="en-US" sz="1600" dirty="0">
                <a:latin typeface="Arial" panose="020B0604020202020204" pitchFamily="34" charset="0"/>
                <a:cs typeface="Arial" panose="020B0604020202020204" pitchFamily="34" charset="0"/>
              </a:rPr>
              <a:t>If HIV, CD4≥100, on EFV-based ART</a:t>
            </a:r>
          </a:p>
          <a:p>
            <a:endParaRPr lang="en-US" sz="1600" dirty="0">
              <a:latin typeface="Arial" panose="020B0604020202020204" pitchFamily="34" charset="0"/>
              <a:cs typeface="Arial" panose="020B0604020202020204" pitchFamily="34" charset="0"/>
            </a:endParaRPr>
          </a:p>
          <a:p>
            <a:r>
              <a:rPr lang="en-US" sz="1600" b="1" u="sng" dirty="0">
                <a:latin typeface="Arial" panose="020B0604020202020204" pitchFamily="34" charset="0"/>
                <a:cs typeface="Arial" panose="020B0604020202020204" pitchFamily="34" charset="0"/>
              </a:rPr>
              <a:t>Primary outcome</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survival free of tuberculosis at 12 months</a:t>
            </a:r>
          </a:p>
          <a:p>
            <a:endParaRPr lang="en-US" sz="1600" b="1" u="sng" dirty="0">
              <a:latin typeface="Arial" panose="020B0604020202020204" pitchFamily="34" charset="0"/>
              <a:cs typeface="Arial" panose="020B0604020202020204" pitchFamily="34" charset="0"/>
            </a:endParaRPr>
          </a:p>
          <a:p>
            <a:r>
              <a:rPr lang="en-US" sz="1600" b="1" u="sng" dirty="0">
                <a:latin typeface="Arial" panose="020B0604020202020204" pitchFamily="34" charset="0"/>
                <a:cs typeface="Arial" panose="020B0604020202020204" pitchFamily="34" charset="0"/>
              </a:rPr>
              <a:t>Results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Rifapentine-moxifloxacin regimen (2HPZM/2HPM) was noninferior to 6 months of standard RIPE (2HRZE/4HR). Grade 3 adverse events were similar</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~40% had cavitation ≥4cm </a:t>
            </a:r>
          </a:p>
          <a:p>
            <a:r>
              <a:rPr lang="en-US" sz="1600" dirty="0">
                <a:latin typeface="Arial" panose="020B0604020202020204" pitchFamily="34" charset="0"/>
                <a:cs typeface="Arial" panose="020B0604020202020204" pitchFamily="34" charset="0"/>
              </a:rPr>
              <a:t>~96% smear positive</a:t>
            </a:r>
          </a:p>
          <a:p>
            <a:endParaRPr lang="en-US" sz="1600" dirty="0">
              <a:latin typeface="Arial" panose="020B0604020202020204" pitchFamily="34" charset="0"/>
              <a:cs typeface="Arial" panose="020B0604020202020204" pitchFamily="34" charset="0"/>
            </a:endParaRPr>
          </a:p>
        </p:txBody>
      </p:sp>
      <p:pic>
        <p:nvPicPr>
          <p:cNvPr id="5" name="Picture 4" descr="A graph of a disease&#10;&#10;AI-generated content may be incorrect.">
            <a:extLst>
              <a:ext uri="{FF2B5EF4-FFF2-40B4-BE49-F238E27FC236}">
                <a16:creationId xmlns:a16="http://schemas.microsoft.com/office/drawing/2014/main" id="{9875A04B-C903-74F6-8713-BCD0BD0126B4}"/>
              </a:ext>
            </a:extLst>
          </p:cNvPr>
          <p:cNvPicPr>
            <a:picLocks noChangeAspect="1"/>
          </p:cNvPicPr>
          <p:nvPr/>
        </p:nvPicPr>
        <p:blipFill>
          <a:blip r:embed="rId2"/>
          <a:stretch>
            <a:fillRect/>
          </a:stretch>
        </p:blipFill>
        <p:spPr>
          <a:xfrm>
            <a:off x="4344218" y="633164"/>
            <a:ext cx="4260351" cy="2205973"/>
          </a:xfrm>
          <a:prstGeom prst="rect">
            <a:avLst/>
          </a:prstGeom>
        </p:spPr>
      </p:pic>
      <p:pic>
        <p:nvPicPr>
          <p:cNvPr id="7" name="Picture 6" descr="A graph with numbers and a line&#10;&#10;AI-generated content may be incorrect.">
            <a:extLst>
              <a:ext uri="{FF2B5EF4-FFF2-40B4-BE49-F238E27FC236}">
                <a16:creationId xmlns:a16="http://schemas.microsoft.com/office/drawing/2014/main" id="{9B506CF5-5632-BBED-A1C5-2F0D9D1A7B7D}"/>
              </a:ext>
            </a:extLst>
          </p:cNvPr>
          <p:cNvPicPr>
            <a:picLocks noChangeAspect="1"/>
          </p:cNvPicPr>
          <p:nvPr/>
        </p:nvPicPr>
        <p:blipFill>
          <a:blip r:embed="rId3"/>
          <a:stretch>
            <a:fillRect/>
          </a:stretch>
        </p:blipFill>
        <p:spPr>
          <a:xfrm>
            <a:off x="4908903" y="3211705"/>
            <a:ext cx="3643039" cy="1483157"/>
          </a:xfrm>
          <a:prstGeom prst="rect">
            <a:avLst/>
          </a:prstGeom>
        </p:spPr>
      </p:pic>
      <p:pic>
        <p:nvPicPr>
          <p:cNvPr id="10" name="Picture 9" descr="A close-up of a blue background&#10;&#10;AI-generated content may be incorrect.">
            <a:extLst>
              <a:ext uri="{FF2B5EF4-FFF2-40B4-BE49-F238E27FC236}">
                <a16:creationId xmlns:a16="http://schemas.microsoft.com/office/drawing/2014/main" id="{B8103D80-2B3E-FEC8-42AE-32770E2A7374}"/>
              </a:ext>
            </a:extLst>
          </p:cNvPr>
          <p:cNvPicPr>
            <a:picLocks noChangeAspect="1"/>
          </p:cNvPicPr>
          <p:nvPr/>
        </p:nvPicPr>
        <p:blipFill>
          <a:blip r:embed="rId4"/>
          <a:stretch>
            <a:fillRect/>
          </a:stretch>
        </p:blipFill>
        <p:spPr>
          <a:xfrm>
            <a:off x="782544" y="1326873"/>
            <a:ext cx="7678047" cy="2045576"/>
          </a:xfrm>
          <a:prstGeom prst="rect">
            <a:avLst/>
          </a:prstGeom>
        </p:spPr>
      </p:pic>
      <p:sp>
        <p:nvSpPr>
          <p:cNvPr id="11" name="TextBox 10">
            <a:extLst>
              <a:ext uri="{FF2B5EF4-FFF2-40B4-BE49-F238E27FC236}">
                <a16:creationId xmlns:a16="http://schemas.microsoft.com/office/drawing/2014/main" id="{68127B7B-C0BF-83A4-76AA-71D2633BCD69}"/>
              </a:ext>
            </a:extLst>
          </p:cNvPr>
          <p:cNvSpPr txBox="1"/>
          <p:nvPr/>
        </p:nvSpPr>
        <p:spPr>
          <a:xfrm>
            <a:off x="4908903" y="4848294"/>
            <a:ext cx="4085197"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Dorman SE </a:t>
            </a:r>
            <a:r>
              <a:rPr lang="en-US" sz="1200" i="1" dirty="0">
                <a:latin typeface="Arial" panose="020B0604020202020204" pitchFamily="34" charset="0"/>
                <a:cs typeface="Arial" panose="020B0604020202020204" pitchFamily="34" charset="0"/>
              </a:rPr>
              <a:t>et al. </a:t>
            </a:r>
            <a:r>
              <a:rPr lang="en-US" sz="1200" dirty="0">
                <a:latin typeface="Arial" panose="020B0604020202020204" pitchFamily="34" charset="0"/>
                <a:cs typeface="Arial" panose="020B0604020202020204" pitchFamily="34" charset="0"/>
              </a:rPr>
              <a:t>NEJM 2021</a:t>
            </a:r>
          </a:p>
        </p:txBody>
      </p:sp>
    </p:spTree>
    <p:extLst>
      <p:ext uri="{BB962C8B-B14F-4D97-AF65-F5344CB8AC3E}">
        <p14:creationId xmlns:p14="http://schemas.microsoft.com/office/powerpoint/2010/main" val="356407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chart&#10;&#10;AI-generated content may be incorrect.">
            <a:extLst>
              <a:ext uri="{FF2B5EF4-FFF2-40B4-BE49-F238E27FC236}">
                <a16:creationId xmlns:a16="http://schemas.microsoft.com/office/drawing/2014/main" id="{05DEB268-8495-CDC1-06E1-C2BDC8F457B4}"/>
              </a:ext>
            </a:extLst>
          </p:cNvPr>
          <p:cNvPicPr>
            <a:picLocks noChangeAspect="1"/>
          </p:cNvPicPr>
          <p:nvPr/>
        </p:nvPicPr>
        <p:blipFill>
          <a:blip r:embed="rId2"/>
          <a:stretch>
            <a:fillRect/>
          </a:stretch>
        </p:blipFill>
        <p:spPr>
          <a:xfrm>
            <a:off x="150689" y="2875086"/>
            <a:ext cx="8902215" cy="1424354"/>
          </a:xfrm>
          <a:prstGeom prst="rect">
            <a:avLst/>
          </a:prstGeom>
        </p:spPr>
      </p:pic>
      <p:sp>
        <p:nvSpPr>
          <p:cNvPr id="2" name="TextBox 1">
            <a:extLst>
              <a:ext uri="{FF2B5EF4-FFF2-40B4-BE49-F238E27FC236}">
                <a16:creationId xmlns:a16="http://schemas.microsoft.com/office/drawing/2014/main" id="{8A5D398A-BF74-2BAC-8DE7-DBB2C022A973}"/>
              </a:ext>
            </a:extLst>
          </p:cNvPr>
          <p:cNvSpPr txBox="1"/>
          <p:nvPr/>
        </p:nvSpPr>
        <p:spPr>
          <a:xfrm>
            <a:off x="5178735" y="4839431"/>
            <a:ext cx="3874169" cy="246221"/>
          </a:xfrm>
          <a:prstGeom prst="rect">
            <a:avLst/>
          </a:prstGeom>
          <a:noFill/>
        </p:spPr>
        <p:txBody>
          <a:bodyPr wrap="square">
            <a:spAutoFit/>
          </a:bodyPr>
          <a:lstStyle/>
          <a:p>
            <a:r>
              <a:rPr lang="en-US" sz="1000" dirty="0">
                <a:latin typeface="+mj-lt"/>
              </a:rPr>
              <a:t>Am J Respir Crit Care Med Vol 211, </a:t>
            </a:r>
            <a:r>
              <a:rPr lang="en-US" sz="1000" dirty="0" err="1">
                <a:latin typeface="+mj-lt"/>
              </a:rPr>
              <a:t>Iss</a:t>
            </a:r>
            <a:r>
              <a:rPr lang="en-US" sz="1000" dirty="0">
                <a:latin typeface="+mj-lt"/>
              </a:rPr>
              <a:t> 1, pp 15–33, Jan 2025</a:t>
            </a:r>
          </a:p>
        </p:txBody>
      </p:sp>
      <p:sp>
        <p:nvSpPr>
          <p:cNvPr id="5" name="TextBox 4">
            <a:extLst>
              <a:ext uri="{FF2B5EF4-FFF2-40B4-BE49-F238E27FC236}">
                <a16:creationId xmlns:a16="http://schemas.microsoft.com/office/drawing/2014/main" id="{3DABBA73-D2C8-BF8E-56FC-C7F9ABA22C94}"/>
              </a:ext>
            </a:extLst>
          </p:cNvPr>
          <p:cNvSpPr txBox="1"/>
          <p:nvPr/>
        </p:nvSpPr>
        <p:spPr>
          <a:xfrm>
            <a:off x="756138" y="106875"/>
            <a:ext cx="7631723" cy="833882"/>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300" b="1" kern="1200" dirty="0">
                <a:solidFill>
                  <a:schemeClr val="bg1"/>
                </a:solidFill>
                <a:latin typeface="+mj-lt"/>
                <a:ea typeface="+mj-ea"/>
                <a:cs typeface="+mj-cs"/>
              </a:rPr>
              <a:t>Children and adolescents with </a:t>
            </a:r>
            <a:r>
              <a:rPr lang="en-US" sz="2300" b="1" kern="1200" dirty="0" err="1">
                <a:solidFill>
                  <a:schemeClr val="bg1"/>
                </a:solidFill>
                <a:latin typeface="+mj-lt"/>
                <a:ea typeface="+mj-ea"/>
                <a:cs typeface="+mj-cs"/>
              </a:rPr>
              <a:t>nonsevere</a:t>
            </a:r>
            <a:r>
              <a:rPr lang="en-US" sz="2300" b="1" kern="1200" dirty="0">
                <a:solidFill>
                  <a:schemeClr val="bg1"/>
                </a:solidFill>
                <a:latin typeface="+mj-lt"/>
                <a:ea typeface="+mj-ea"/>
                <a:cs typeface="+mj-cs"/>
              </a:rPr>
              <a:t> TB can be </a:t>
            </a:r>
            <a:r>
              <a:rPr lang="en-US" sz="2300" b="1" kern="1200" dirty="0">
                <a:solidFill>
                  <a:schemeClr val="tx1"/>
                </a:solidFill>
                <a:latin typeface="+mj-lt"/>
                <a:ea typeface="+mj-ea"/>
                <a:cs typeface="+mj-cs"/>
              </a:rPr>
              <a:t>treated with a 4-month regimen of </a:t>
            </a:r>
            <a:r>
              <a:rPr lang="en-US" sz="2400" b="1" i="0" u="none" strike="noStrike" baseline="0" dirty="0">
                <a:latin typeface="+mj-lt"/>
              </a:rPr>
              <a:t>2HRZ(E)/2HR </a:t>
            </a:r>
            <a:endParaRPr lang="en-US" sz="2300" b="1" kern="1200" dirty="0">
              <a:solidFill>
                <a:schemeClr val="tx1"/>
              </a:solidFill>
              <a:latin typeface="+mj-lt"/>
              <a:ea typeface="+mj-ea"/>
              <a:cs typeface="+mj-cs"/>
            </a:endParaRPr>
          </a:p>
        </p:txBody>
      </p:sp>
      <p:sp>
        <p:nvSpPr>
          <p:cNvPr id="10" name="TextBox 9">
            <a:extLst>
              <a:ext uri="{FF2B5EF4-FFF2-40B4-BE49-F238E27FC236}">
                <a16:creationId xmlns:a16="http://schemas.microsoft.com/office/drawing/2014/main" id="{CF7D7AB8-AE2C-0917-D9CF-4582CF4A1BE9}"/>
              </a:ext>
            </a:extLst>
          </p:cNvPr>
          <p:cNvSpPr txBox="1"/>
          <p:nvPr/>
        </p:nvSpPr>
        <p:spPr>
          <a:xfrm>
            <a:off x="606669" y="1002090"/>
            <a:ext cx="7957039" cy="1754326"/>
          </a:xfrm>
          <a:prstGeom prst="rect">
            <a:avLst/>
          </a:prstGeom>
          <a:noFill/>
        </p:spPr>
        <p:txBody>
          <a:bodyPr wrap="square">
            <a:spAutoFit/>
          </a:bodyPr>
          <a:lstStyle/>
          <a:p>
            <a:pPr algn="l"/>
            <a:r>
              <a:rPr lang="en-US" sz="1800" b="1" i="0" u="none" strike="noStrike" baseline="0" dirty="0">
                <a:latin typeface="+mj-lt"/>
              </a:rPr>
              <a:t>Recommendation 2: </a:t>
            </a:r>
            <a:r>
              <a:rPr lang="en-US" sz="1800" b="0" i="0" u="none" strike="noStrike" baseline="0" dirty="0">
                <a:latin typeface="+mj-lt"/>
              </a:rPr>
              <a:t>In children and adolescents between 3 months and 16 years of age with </a:t>
            </a:r>
            <a:r>
              <a:rPr lang="en-US" sz="1800" b="0" i="0" u="none" strike="noStrike" baseline="0" dirty="0" err="1">
                <a:latin typeface="+mj-lt"/>
              </a:rPr>
              <a:t>nonsevere</a:t>
            </a:r>
            <a:r>
              <a:rPr lang="en-US" sz="1800" b="0" i="0" u="none" strike="noStrike" baseline="0" dirty="0">
                <a:latin typeface="+mj-lt"/>
              </a:rPr>
              <a:t> TB (without suspicion or evidence of multidrug-resistant [MDR]/rifampin-resistant [RR]-TB), we recommend the use of a 4-month treatment regimen of 2HRZ(E)/2HR rather than the 6-month drug-susceptible TB regimen of 2HRZ(E)/ 4HR (strong recommendation, moderate certainty of evidence)</a:t>
            </a:r>
          </a:p>
        </p:txBody>
      </p:sp>
    </p:spTree>
    <p:extLst>
      <p:ext uri="{BB962C8B-B14F-4D97-AF65-F5344CB8AC3E}">
        <p14:creationId xmlns:p14="http://schemas.microsoft.com/office/powerpoint/2010/main" val="196306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1373387" y="3528120"/>
            <a:ext cx="6432054" cy="71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13" b="0" i="0" u="none" strike="noStrike" kern="1200" cap="none" spc="0" normalizeH="0" baseline="0" noProof="0" dirty="0">
                <a:ln>
                  <a:noFill/>
                </a:ln>
                <a:solidFill>
                  <a:srgbClr val="222222"/>
                </a:solidFill>
                <a:effectLst/>
                <a:uLnTx/>
                <a:uFillTx/>
                <a:latin typeface="Calibri" panose="020F0502020204030204" pitchFamily="34" charset="0"/>
                <a:ea typeface="+mn-ea"/>
                <a:cs typeface="+mn-cs"/>
              </a:rPr>
              <a:t>This conference is supported by the Health Resources and Services Administration (HRSA) of the U.S. Department of Health and Human Services (HHS) as part of an award totaling $3,822,166 </a:t>
            </a:r>
            <a:r>
              <a:rPr kumimoji="0" lang="en-US" altLang="en-US" sz="1013" b="0" i="0" u="none" strike="noStrike" kern="1200" cap="none" spc="0" normalizeH="0" baseline="0" noProof="0">
                <a:ln>
                  <a:noFill/>
                </a:ln>
                <a:solidFill>
                  <a:srgbClr val="222222"/>
                </a:solidFill>
                <a:effectLst/>
                <a:uLnTx/>
                <a:uFillTx/>
                <a:latin typeface="Calibri" panose="020F0502020204030204" pitchFamily="34" charset="0"/>
                <a:ea typeface="+mn-ea"/>
                <a:cs typeface="+mn-cs"/>
              </a:rPr>
              <a:t>with 50 </a:t>
            </a:r>
            <a:r>
              <a:rPr kumimoji="0" lang="en-US" altLang="en-US" sz="1013" b="0" i="0" u="none" strike="noStrike" kern="1200" cap="none" spc="0" normalizeH="0" baseline="0" noProof="0" dirty="0">
                <a:ln>
                  <a:noFill/>
                </a:ln>
                <a:solidFill>
                  <a:srgbClr val="222222"/>
                </a:solidFill>
                <a:effectLst/>
                <a:uLnTx/>
                <a:uFillTx/>
                <a:latin typeface="Calibri" panose="020F0502020204030204" pitchFamily="34" charset="0"/>
                <a:ea typeface="+mn-ea"/>
                <a:cs typeface="+mn-cs"/>
              </a:rPr>
              <a:t>percentage financed with nongovernmental sources. The contents are those of the author(s) and do not necessarily represent the official views of, nor an endorsement, by HRSA, HHS or the U.S. Government.</a:t>
            </a:r>
          </a:p>
        </p:txBody>
      </p:sp>
      <p:pic>
        <p:nvPicPr>
          <p:cNvPr id="20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3386" y="1476970"/>
            <a:ext cx="2436912" cy="100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8942" y="1588592"/>
            <a:ext cx="2967335" cy="85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490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F643F-7339-3F41-CED3-82A47F26C2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195E17-463B-03ED-0BAB-CE4F4360F86B}"/>
              </a:ext>
            </a:extLst>
          </p:cNvPr>
          <p:cNvSpPr txBox="1"/>
          <p:nvPr/>
        </p:nvSpPr>
        <p:spPr>
          <a:xfrm>
            <a:off x="78941" y="0"/>
            <a:ext cx="888086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SHINE trial: Shorter treatment for minimal</a:t>
            </a:r>
            <a:r>
              <a:rPr kumimoji="0" lang="en-US" sz="22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TB</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4576226-FD1E-95FC-9ADE-5188DD4F1492}"/>
              </a:ext>
            </a:extLst>
          </p:cNvPr>
          <p:cNvSpPr txBox="1"/>
          <p:nvPr/>
        </p:nvSpPr>
        <p:spPr>
          <a:xfrm>
            <a:off x="210622" y="430887"/>
            <a:ext cx="3881153" cy="47705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Design</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non-inferiority phase 3 RCT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Population</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1204 children ≤16 years of age with smear-negative TB (India and </a:t>
            </a:r>
            <a:r>
              <a:rPr lang="en-US" sz="1600" dirty="0">
                <a:solidFill>
                  <a:srgbClr val="000000"/>
                </a:solidFill>
                <a:latin typeface="Arial" panose="020B0604020202020204" pitchFamily="34" charset="0"/>
                <a:cs typeface="Arial" panose="020B0604020202020204" pitchFamily="34" charset="0"/>
              </a:rPr>
              <a:t>s</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ub</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-Saharan Africa)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outcome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unfavorable status by 72 weeks (defined as treatment failure or change,</a:t>
            </a:r>
            <a:r>
              <a:rPr lang="en-US" sz="1600" dirty="0">
                <a:solidFill>
                  <a:srgbClr val="000000"/>
                </a:solidFill>
                <a:latin typeface="Arial" panose="020B0604020202020204" pitchFamily="34" charset="0"/>
                <a:cs typeface="Arial" panose="020B0604020202020204" pitchFamily="34" charset="0"/>
              </a:rPr>
              <a:t> loss to follow-up during treatment, TB recurrence or death)</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Results</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4-month regimen (2HRZE/2HR) was noninferior to 6-month standard regimen (2HRZE/4HR). Grade 3 adverse events were similar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PWH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AC90286-7028-C021-D1C3-9DCEB0B2C761}"/>
              </a:ext>
            </a:extLst>
          </p:cNvPr>
          <p:cNvSpPr txBox="1"/>
          <p:nvPr/>
        </p:nvSpPr>
        <p:spPr>
          <a:xfrm>
            <a:off x="4908903" y="4848294"/>
            <a:ext cx="408519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Turkova</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al.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NEJM 2022</a:t>
            </a:r>
          </a:p>
        </p:txBody>
      </p:sp>
      <p:pic>
        <p:nvPicPr>
          <p:cNvPr id="6" name="Picture 5" descr="A graph showing the number of children&#10;&#10;AI-generated content may be incorrect.">
            <a:extLst>
              <a:ext uri="{FF2B5EF4-FFF2-40B4-BE49-F238E27FC236}">
                <a16:creationId xmlns:a16="http://schemas.microsoft.com/office/drawing/2014/main" id="{16D26E9E-A8D7-947C-2A4F-21EBDE370329}"/>
              </a:ext>
            </a:extLst>
          </p:cNvPr>
          <p:cNvPicPr>
            <a:picLocks noChangeAspect="1"/>
          </p:cNvPicPr>
          <p:nvPr/>
        </p:nvPicPr>
        <p:blipFill>
          <a:blip r:embed="rId2"/>
          <a:stretch>
            <a:fillRect/>
          </a:stretch>
        </p:blipFill>
        <p:spPr>
          <a:xfrm>
            <a:off x="4177294" y="861774"/>
            <a:ext cx="4473324" cy="2476379"/>
          </a:xfrm>
          <a:prstGeom prst="rect">
            <a:avLst/>
          </a:prstGeom>
        </p:spPr>
      </p:pic>
      <p:pic>
        <p:nvPicPr>
          <p:cNvPr id="9" name="Picture 8" descr="A close-up of a grey background&#10;&#10;AI-generated content may be incorrect.">
            <a:extLst>
              <a:ext uri="{FF2B5EF4-FFF2-40B4-BE49-F238E27FC236}">
                <a16:creationId xmlns:a16="http://schemas.microsoft.com/office/drawing/2014/main" id="{D46C9AB2-D9A1-6DD6-32F7-10C0E0448E70}"/>
              </a:ext>
            </a:extLst>
          </p:cNvPr>
          <p:cNvPicPr>
            <a:picLocks noChangeAspect="1"/>
          </p:cNvPicPr>
          <p:nvPr/>
        </p:nvPicPr>
        <p:blipFill>
          <a:blip r:embed="rId3"/>
          <a:stretch>
            <a:fillRect/>
          </a:stretch>
        </p:blipFill>
        <p:spPr>
          <a:xfrm>
            <a:off x="0" y="861774"/>
            <a:ext cx="9144000" cy="2211725"/>
          </a:xfrm>
          <a:prstGeom prst="rect">
            <a:avLst/>
          </a:prstGeom>
        </p:spPr>
      </p:pic>
    </p:spTree>
    <p:extLst>
      <p:ext uri="{BB962C8B-B14F-4D97-AF65-F5344CB8AC3E}">
        <p14:creationId xmlns:p14="http://schemas.microsoft.com/office/powerpoint/2010/main" val="24396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3273E1A-6155-4D15-8D78-2FB83C1E24F0}"/>
              </a:ext>
            </a:extLst>
          </p:cNvPr>
          <p:cNvSpPr>
            <a:spLocks noGrp="1"/>
          </p:cNvSpPr>
          <p:nvPr>
            <p:ph type="title"/>
          </p:nvPr>
        </p:nvSpPr>
        <p:spPr>
          <a:xfrm>
            <a:off x="401782" y="24138"/>
            <a:ext cx="8229600" cy="857250"/>
          </a:xfrm>
        </p:spPr>
        <p:txBody>
          <a:bodyPr>
            <a:normAutofit/>
          </a:bodyPr>
          <a:lstStyle/>
          <a:p>
            <a:pPr algn="ctr"/>
            <a:r>
              <a:rPr lang="en-US" altLang="en-US" sz="3200" b="1" dirty="0">
                <a:solidFill>
                  <a:schemeClr val="bg1"/>
                </a:solidFill>
              </a:rPr>
              <a:t>MDR-TB in the US</a:t>
            </a:r>
          </a:p>
        </p:txBody>
      </p:sp>
      <p:sp>
        <p:nvSpPr>
          <p:cNvPr id="29699" name="Content Placeholder 2">
            <a:extLst>
              <a:ext uri="{FF2B5EF4-FFF2-40B4-BE49-F238E27FC236}">
                <a16:creationId xmlns:a16="http://schemas.microsoft.com/office/drawing/2014/main" id="{21BAE5DE-21C0-47AE-A133-8FC19B9B8C3F}"/>
              </a:ext>
            </a:extLst>
          </p:cNvPr>
          <p:cNvSpPr>
            <a:spLocks noGrp="1"/>
          </p:cNvSpPr>
          <p:nvPr>
            <p:ph idx="1"/>
          </p:nvPr>
        </p:nvSpPr>
        <p:spPr>
          <a:xfrm>
            <a:off x="457200" y="1252391"/>
            <a:ext cx="8229600" cy="3664526"/>
          </a:xfrm>
        </p:spPr>
        <p:txBody>
          <a:bodyPr>
            <a:normAutofit/>
          </a:bodyPr>
          <a:lstStyle/>
          <a:p>
            <a:pPr>
              <a:spcBef>
                <a:spcPts val="1800"/>
              </a:spcBef>
            </a:pPr>
            <a:r>
              <a:rPr lang="en-US" altLang="en-US" sz="1800" dirty="0">
                <a:latin typeface="+mj-lt"/>
              </a:rPr>
              <a:t>Approximately 1.5% of all TB cases (102 MDR-TB cases in 2019)</a:t>
            </a:r>
          </a:p>
          <a:p>
            <a:pPr>
              <a:spcBef>
                <a:spcPts val="1800"/>
              </a:spcBef>
            </a:pPr>
            <a:r>
              <a:rPr lang="en-US" altLang="en-US" sz="1800" dirty="0">
                <a:latin typeface="+mj-lt"/>
              </a:rPr>
              <a:t>73% of cases attributed to reactivation, 18% previous TB disease, 7% recent transmission</a:t>
            </a:r>
          </a:p>
          <a:p>
            <a:pPr>
              <a:spcBef>
                <a:spcPts val="1800"/>
              </a:spcBef>
            </a:pPr>
            <a:r>
              <a:rPr lang="en-US" altLang="en-US" sz="1800" dirty="0">
                <a:latin typeface="+mj-lt"/>
              </a:rPr>
              <a:t>Mortality during MDR-TB treatment has decreased from 31% (1993-2002) to 11% (2003-2013)</a:t>
            </a:r>
          </a:p>
          <a:p>
            <a:pPr lvl="1">
              <a:spcBef>
                <a:spcPts val="1800"/>
              </a:spcBef>
            </a:pPr>
            <a:r>
              <a:rPr lang="en-US" altLang="en-US" sz="1600" dirty="0">
                <a:latin typeface="+mj-lt"/>
              </a:rPr>
              <a:t>DOT increased from 74% to 95% and was protective against all-cause mortality</a:t>
            </a:r>
          </a:p>
          <a:p>
            <a:pPr>
              <a:spcBef>
                <a:spcPts val="1800"/>
              </a:spcBef>
            </a:pPr>
            <a:endParaRPr lang="en-US" altLang="en-US" sz="1800" dirty="0">
              <a:latin typeface="+mj-lt"/>
            </a:endParaRPr>
          </a:p>
          <a:p>
            <a:pPr>
              <a:spcBef>
                <a:spcPts val="1800"/>
              </a:spcBef>
            </a:pPr>
            <a:endParaRPr lang="en-US" altLang="en-US" sz="1800" dirty="0">
              <a:latin typeface="+mj-lt"/>
            </a:endParaRPr>
          </a:p>
          <a:p>
            <a:pPr>
              <a:spcBef>
                <a:spcPts val="1800"/>
              </a:spcBef>
            </a:pPr>
            <a:endParaRPr lang="en-US" altLang="en-US" sz="1800" dirty="0">
              <a:latin typeface="+mj-lt"/>
            </a:endParaRPr>
          </a:p>
        </p:txBody>
      </p:sp>
      <p:sp>
        <p:nvSpPr>
          <p:cNvPr id="29700" name="TextBox 3">
            <a:extLst>
              <a:ext uri="{FF2B5EF4-FFF2-40B4-BE49-F238E27FC236}">
                <a16:creationId xmlns:a16="http://schemas.microsoft.com/office/drawing/2014/main" id="{B5111FE1-F0C7-4C4A-A42B-97A334C18351}"/>
              </a:ext>
            </a:extLst>
          </p:cNvPr>
          <p:cNvSpPr txBox="1">
            <a:spLocks noChangeArrowheads="1"/>
          </p:cNvSpPr>
          <p:nvPr/>
        </p:nvSpPr>
        <p:spPr bwMode="auto">
          <a:xfrm>
            <a:off x="0" y="4873141"/>
            <a:ext cx="92380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000" dirty="0"/>
              <a:t>Salinas JL </a:t>
            </a:r>
            <a:r>
              <a:rPr lang="en-US" altLang="en-US" sz="1000" i="1" dirty="0"/>
              <a:t>et al</a:t>
            </a:r>
            <a:r>
              <a:rPr lang="en-US" altLang="en-US" sz="1000" dirty="0"/>
              <a:t>. CID 2017; 65(11):1924–6; Chen MP </a:t>
            </a:r>
            <a:r>
              <a:rPr lang="en-US" altLang="en-US" sz="1000" i="1" dirty="0"/>
              <a:t>et al</a:t>
            </a:r>
            <a:r>
              <a:rPr lang="en-US" altLang="en-US" sz="1000" dirty="0"/>
              <a:t>. IJTLD 2020; 24(1):92-99; Schwartz NG </a:t>
            </a:r>
            <a:r>
              <a:rPr lang="en-US" altLang="en-US" sz="1000" i="1" dirty="0"/>
              <a:t>et al</a:t>
            </a:r>
            <a:r>
              <a:rPr lang="en-US" altLang="en-US" sz="1000" dirty="0"/>
              <a:t>. MMWR 2020; 69(11): 286-289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584" y="619980"/>
            <a:ext cx="6307808" cy="3748980"/>
          </a:xfrm>
          <a:prstGeom prst="rect">
            <a:avLst/>
          </a:prstGeom>
        </p:spPr>
      </p:pic>
      <p:sp>
        <p:nvSpPr>
          <p:cNvPr id="5" name="Title 1"/>
          <p:cNvSpPr txBox="1">
            <a:spLocks/>
          </p:cNvSpPr>
          <p:nvPr/>
        </p:nvSpPr>
        <p:spPr>
          <a:xfrm>
            <a:off x="-43168" y="-2425"/>
            <a:ext cx="8229600" cy="5148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rPr>
              <a:t>Molecular Detection of Drug Resistance (MDDR)</a:t>
            </a:r>
          </a:p>
        </p:txBody>
      </p:sp>
      <p:sp>
        <p:nvSpPr>
          <p:cNvPr id="4" name="Rectangle 3"/>
          <p:cNvSpPr/>
          <p:nvPr/>
        </p:nvSpPr>
        <p:spPr>
          <a:xfrm>
            <a:off x="2628584" y="1190145"/>
            <a:ext cx="6307808" cy="10624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1757727" y="1719284"/>
            <a:ext cx="87085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5998" y="1257619"/>
            <a:ext cx="1710146" cy="923330"/>
          </a:xfrm>
          <a:prstGeom prst="rect">
            <a:avLst/>
          </a:prstGeom>
          <a:noFill/>
          <a:ln>
            <a:solidFill>
              <a:srgbClr val="FF0000"/>
            </a:solidFill>
          </a:ln>
        </p:spPr>
        <p:txBody>
          <a:bodyPr wrap="square" rtlCol="0">
            <a:spAutoFit/>
          </a:bodyPr>
          <a:lstStyle/>
          <a:p>
            <a:pPr algn="ctr"/>
            <a:r>
              <a:rPr lang="en-US" dirty="0">
                <a:latin typeface="Arial" panose="020B0604020202020204" pitchFamily="34" charset="0"/>
                <a:cs typeface="Arial" panose="020B0604020202020204" pitchFamily="34" charset="0"/>
              </a:rPr>
              <a:t>Resistance to INH + RIF = </a:t>
            </a:r>
            <a:r>
              <a:rPr lang="en-US" b="1" dirty="0">
                <a:latin typeface="Arial" panose="020B0604020202020204" pitchFamily="34" charset="0"/>
                <a:cs typeface="Arial" panose="020B0604020202020204" pitchFamily="34" charset="0"/>
              </a:rPr>
              <a:t>MDR-TB</a:t>
            </a:r>
          </a:p>
        </p:txBody>
      </p:sp>
      <p:sp>
        <p:nvSpPr>
          <p:cNvPr id="10" name="Rectangle 9"/>
          <p:cNvSpPr/>
          <p:nvPr/>
        </p:nvSpPr>
        <p:spPr>
          <a:xfrm>
            <a:off x="2628584" y="3024056"/>
            <a:ext cx="6307808" cy="46590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11</a:t>
            </a:r>
          </a:p>
        </p:txBody>
      </p:sp>
      <p:cxnSp>
        <p:nvCxnSpPr>
          <p:cNvPr id="11" name="Straight Arrow Connector 10"/>
          <p:cNvCxnSpPr/>
          <p:nvPr/>
        </p:nvCxnSpPr>
        <p:spPr>
          <a:xfrm flipH="1">
            <a:off x="2130950" y="3221134"/>
            <a:ext cx="49763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9759" y="2547754"/>
            <a:ext cx="1951805" cy="923330"/>
          </a:xfrm>
          <a:prstGeom prst="rect">
            <a:avLst/>
          </a:prstGeom>
          <a:noFill/>
          <a:ln>
            <a:solidFill>
              <a:srgbClr val="FF0000"/>
            </a:solidFill>
          </a:ln>
        </p:spPr>
        <p:txBody>
          <a:bodyPr wrap="square" rtlCol="0">
            <a:spAutoFit/>
          </a:bodyPr>
          <a:lstStyle/>
          <a:p>
            <a:pPr algn="ctr"/>
            <a:r>
              <a:rPr lang="en-US" dirty="0">
                <a:latin typeface="Arial" panose="020B0604020202020204" pitchFamily="34" charset="0"/>
                <a:cs typeface="Arial" panose="020B0604020202020204" pitchFamily="34" charset="0"/>
              </a:rPr>
              <a:t>?Resistance to INH + RIF + FQ= </a:t>
            </a:r>
            <a:r>
              <a:rPr lang="en-US" b="1" dirty="0">
                <a:latin typeface="Arial" panose="020B0604020202020204" pitchFamily="34" charset="0"/>
                <a:cs typeface="Arial" panose="020B0604020202020204" pitchFamily="34" charset="0"/>
              </a:rPr>
              <a:t>pre-XDR-TB</a:t>
            </a:r>
          </a:p>
        </p:txBody>
      </p:sp>
    </p:spTree>
    <p:extLst>
      <p:ext uri="{BB962C8B-B14F-4D97-AF65-F5344CB8AC3E}">
        <p14:creationId xmlns:p14="http://schemas.microsoft.com/office/powerpoint/2010/main" val="27020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52026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MDR-TB Cluster in Ohio</a:t>
            </a:r>
          </a:p>
        </p:txBody>
      </p:sp>
      <p:pic>
        <p:nvPicPr>
          <p:cNvPr id="5" name="Picture 3"/>
          <p:cNvPicPr>
            <a:picLocks noChangeAspect="1"/>
          </p:cNvPicPr>
          <p:nvPr/>
        </p:nvPicPr>
        <p:blipFill rotWithShape="1">
          <a:blip r:embed="rId2">
            <a:extLst>
              <a:ext uri="{28A0092B-C50C-407E-A947-70E740481C1C}">
                <a14:useLocalDpi xmlns:a14="http://schemas.microsoft.com/office/drawing/2010/main" val="0"/>
              </a:ext>
            </a:extLst>
          </a:blip>
          <a:srcRect r="3155"/>
          <a:stretch/>
        </p:blipFill>
        <p:spPr bwMode="auto">
          <a:xfrm>
            <a:off x="261092" y="1238472"/>
            <a:ext cx="8425708" cy="27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03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ical information&#10;&#10;AI-generated content may be incorrect.">
            <a:extLst>
              <a:ext uri="{FF2B5EF4-FFF2-40B4-BE49-F238E27FC236}">
                <a16:creationId xmlns:a16="http://schemas.microsoft.com/office/drawing/2014/main" id="{1B41D95C-1F41-1E55-C6D5-AC64B820AABE}"/>
              </a:ext>
            </a:extLst>
          </p:cNvPr>
          <p:cNvPicPr>
            <a:picLocks noGrp="1" noChangeAspect="1"/>
          </p:cNvPicPr>
          <p:nvPr>
            <p:ph idx="1"/>
          </p:nvPr>
        </p:nvPicPr>
        <p:blipFill>
          <a:blip r:embed="rId2"/>
          <a:stretch>
            <a:fillRect/>
          </a:stretch>
        </p:blipFill>
        <p:spPr/>
      </p:pic>
      <p:sp>
        <p:nvSpPr>
          <p:cNvPr id="6" name="TextBox 5">
            <a:extLst>
              <a:ext uri="{FF2B5EF4-FFF2-40B4-BE49-F238E27FC236}">
                <a16:creationId xmlns:a16="http://schemas.microsoft.com/office/drawing/2014/main" id="{2F709565-B7AD-2A81-AEE2-4E675B1E67E6}"/>
              </a:ext>
            </a:extLst>
          </p:cNvPr>
          <p:cNvSpPr txBox="1"/>
          <p:nvPr/>
        </p:nvSpPr>
        <p:spPr>
          <a:xfrm>
            <a:off x="3304309" y="4724400"/>
            <a:ext cx="2230582" cy="246221"/>
          </a:xfrm>
          <a:prstGeom prst="rect">
            <a:avLst/>
          </a:prstGeom>
          <a:noFill/>
        </p:spPr>
        <p:txBody>
          <a:bodyPr wrap="square" rtlCol="0">
            <a:spAutoFit/>
          </a:bodyPr>
          <a:lstStyle/>
          <a:p>
            <a:pPr algn="ctr"/>
            <a:r>
              <a:rPr lang="en-US" sz="1000" dirty="0">
                <a:latin typeface="+mj-lt"/>
              </a:rPr>
              <a:t>AJRCCM 2019</a:t>
            </a:r>
          </a:p>
        </p:txBody>
      </p:sp>
      <p:pic>
        <p:nvPicPr>
          <p:cNvPr id="1026" name="Picture 2" descr="A close-up of a medical information&#10;&#10;AI-generated content may be incorrect.">
            <a:extLst>
              <a:ext uri="{FF2B5EF4-FFF2-40B4-BE49-F238E27FC236}">
                <a16:creationId xmlns:a16="http://schemas.microsoft.com/office/drawing/2014/main" id="{550685DF-FAFC-CF26-0EDE-B5AE42215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24" y="536028"/>
            <a:ext cx="8426669" cy="377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47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62000" y="1"/>
            <a:ext cx="8229600" cy="5202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Drug resistant TB</a:t>
            </a:r>
          </a:p>
        </p:txBody>
      </p:sp>
      <p:sp>
        <p:nvSpPr>
          <p:cNvPr id="5" name="Content Placeholder 4"/>
          <p:cNvSpPr>
            <a:spLocks noGrp="1"/>
          </p:cNvSpPr>
          <p:nvPr>
            <p:ph idx="1"/>
          </p:nvPr>
        </p:nvSpPr>
        <p:spPr>
          <a:xfrm>
            <a:off x="162000" y="852055"/>
            <a:ext cx="6331528" cy="4208259"/>
          </a:xfrm>
        </p:spPr>
        <p:txBody>
          <a:bodyPr>
            <a:normAutofit lnSpcReduction="10000"/>
          </a:bodyPr>
          <a:lstStyle/>
          <a:p>
            <a:r>
              <a:rPr lang="en-US" sz="2000" b="1" dirty="0">
                <a:latin typeface="Arial" panose="020B0604020202020204" pitchFamily="34" charset="0"/>
                <a:cs typeface="Arial" panose="020B0604020202020204" pitchFamily="34" charset="0"/>
              </a:rPr>
              <a:t>MDR-TB</a:t>
            </a:r>
            <a:r>
              <a:rPr lang="en-US" sz="2000" dirty="0">
                <a:latin typeface="Arial" panose="020B0604020202020204" pitchFamily="34" charset="0"/>
                <a:cs typeface="Arial" panose="020B0604020202020204" pitchFamily="34" charset="0"/>
              </a:rPr>
              <a:t>: MTB resistant to isoniazid and rifampin</a:t>
            </a:r>
          </a:p>
          <a:p>
            <a:pPr algn="l"/>
            <a:r>
              <a:rPr lang="en-US" sz="2000" b="1" i="0" dirty="0">
                <a:effectLst/>
                <a:latin typeface="Arial" panose="020B0604020202020204" pitchFamily="34" charset="0"/>
              </a:rPr>
              <a:t>Pre-XDR-TB</a:t>
            </a:r>
            <a:r>
              <a:rPr lang="en-US" sz="2000" b="0" i="0" dirty="0">
                <a:effectLst/>
                <a:latin typeface="Arial" panose="020B0604020202020204" pitchFamily="34" charset="0"/>
              </a:rPr>
              <a:t>: MDR/RR-TB also resistant to any fluoroquinolone</a:t>
            </a:r>
            <a:endParaRPr lang="en-US" sz="2000" dirty="0">
              <a:latin typeface="Arial" panose="020B0604020202020204" pitchFamily="34" charset="0"/>
            </a:endParaRPr>
          </a:p>
          <a:p>
            <a:pPr algn="l"/>
            <a:r>
              <a:rPr lang="en-US" sz="2000" b="1" i="0" dirty="0">
                <a:effectLst/>
                <a:latin typeface="Arial" panose="020B0604020202020204" pitchFamily="34" charset="0"/>
              </a:rPr>
              <a:t>XDR-TB: </a:t>
            </a:r>
            <a:r>
              <a:rPr lang="en-US" sz="2000" b="0" i="0" dirty="0">
                <a:effectLst/>
                <a:latin typeface="Arial" panose="020B0604020202020204" pitchFamily="34" charset="0"/>
              </a:rPr>
              <a:t>MDR/RR-TB resistant to any fluoroquinolone and at least one additional Group A drug (second-line drug)</a:t>
            </a:r>
          </a:p>
          <a:p>
            <a:pPr marL="0" indent="0" algn="l">
              <a:buNone/>
            </a:pPr>
            <a:r>
              <a:rPr lang="en-US" sz="2000" b="1" i="0" dirty="0">
                <a:effectLst/>
                <a:latin typeface="Arial" panose="020B0604020202020204" pitchFamily="34" charset="0"/>
              </a:rPr>
              <a:t>2019 guidelines:</a:t>
            </a:r>
          </a:p>
          <a:p>
            <a:pPr lvl="1"/>
            <a:r>
              <a:rPr lang="en-US" sz="1800" dirty="0">
                <a:latin typeface="Arial" panose="020B0604020202020204" pitchFamily="34" charset="0"/>
                <a:cs typeface="Arial" panose="020B0604020202020204" pitchFamily="34" charset="0"/>
              </a:rPr>
              <a:t>Management of drug-resistant TB may need second-line anti-TB drugs and/or surgical resection</a:t>
            </a:r>
          </a:p>
          <a:p>
            <a:pPr lvl="1"/>
            <a:r>
              <a:rPr lang="en-US" sz="1800" dirty="0">
                <a:latin typeface="Arial" panose="020B0604020202020204" pitchFamily="34" charset="0"/>
                <a:cs typeface="Arial" panose="020B0604020202020204" pitchFamily="34" charset="0"/>
              </a:rPr>
              <a:t>Total MDR TB treatment duration: 15–21 months after culture conversion (15–24 months if pre-XDR-TB or XDR-TB)</a:t>
            </a:r>
          </a:p>
          <a:p>
            <a:pPr lvl="1"/>
            <a:r>
              <a:rPr lang="en-US" sz="1800" dirty="0">
                <a:latin typeface="Arial" panose="020B0604020202020204" pitchFamily="34" charset="0"/>
                <a:cs typeface="Arial" panose="020B0604020202020204" pitchFamily="34" charset="0"/>
              </a:rPr>
              <a:t>6-month </a:t>
            </a:r>
            <a:r>
              <a:rPr lang="en-US" sz="1800" dirty="0" err="1">
                <a:latin typeface="Arial" panose="020B0604020202020204" pitchFamily="34" charset="0"/>
                <a:cs typeface="Arial" panose="020B0604020202020204" pitchFamily="34" charset="0"/>
              </a:rPr>
              <a:t>BPaL</a:t>
            </a:r>
            <a:r>
              <a:rPr lang="en-US" sz="1800" dirty="0">
                <a:latin typeface="Arial" panose="020B0604020202020204" pitchFamily="34" charset="0"/>
                <a:cs typeface="Arial" panose="020B0604020202020204" pitchFamily="34" charset="0"/>
              </a:rPr>
              <a:t> (bedaquiline, </a:t>
            </a:r>
            <a:r>
              <a:rPr lang="en-US" sz="1800" dirty="0" err="1">
                <a:latin typeface="Arial" panose="020B0604020202020204" pitchFamily="34" charset="0"/>
                <a:cs typeface="Arial" panose="020B0604020202020204" pitchFamily="34" charset="0"/>
              </a:rPr>
              <a:t>pretomanid</a:t>
            </a:r>
            <a:r>
              <a:rPr lang="en-US" sz="1800" dirty="0">
                <a:latin typeface="Arial" panose="020B0604020202020204" pitchFamily="34" charset="0"/>
                <a:cs typeface="Arial" panose="020B0604020202020204" pitchFamily="34" charset="0"/>
              </a:rPr>
              <a:t>, linezolid) mentioned</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3" name="Picture 2" descr="A table of medication with green and white text&#10;&#10;AI-generated content may be incorrect.">
            <a:extLst>
              <a:ext uri="{FF2B5EF4-FFF2-40B4-BE49-F238E27FC236}">
                <a16:creationId xmlns:a16="http://schemas.microsoft.com/office/drawing/2014/main" id="{A48A4639-F5D0-44F4-5C0E-134C2D1AD06E}"/>
              </a:ext>
            </a:extLst>
          </p:cNvPr>
          <p:cNvPicPr>
            <a:picLocks noChangeAspect="1"/>
          </p:cNvPicPr>
          <p:nvPr/>
        </p:nvPicPr>
        <p:blipFill>
          <a:blip r:embed="rId2"/>
          <a:stretch>
            <a:fillRect/>
          </a:stretch>
        </p:blipFill>
        <p:spPr>
          <a:xfrm>
            <a:off x="6634162" y="0"/>
            <a:ext cx="2486025" cy="5143500"/>
          </a:xfrm>
          <a:prstGeom prst="rect">
            <a:avLst/>
          </a:prstGeom>
        </p:spPr>
      </p:pic>
    </p:spTree>
    <p:extLst>
      <p:ext uri="{BB962C8B-B14F-4D97-AF65-F5344CB8AC3E}">
        <p14:creationId xmlns:p14="http://schemas.microsoft.com/office/powerpoint/2010/main" val="19766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40A92-BD59-7E38-A0CE-83EEE6F9DA95}"/>
            </a:ext>
          </a:extLst>
        </p:cNvPr>
        <p:cNvGrpSpPr/>
        <p:nvPr/>
      </p:nvGrpSpPr>
      <p:grpSpPr>
        <a:xfrm>
          <a:off x="0" y="0"/>
          <a:ext cx="0" cy="0"/>
          <a:chOff x="0" y="0"/>
          <a:chExt cx="0" cy="0"/>
        </a:xfrm>
      </p:grpSpPr>
      <p:pic>
        <p:nvPicPr>
          <p:cNvPr id="6" name="Picture 5" descr="A close-up of a medical document&#10;&#10;AI-generated content may be incorrect.">
            <a:extLst>
              <a:ext uri="{FF2B5EF4-FFF2-40B4-BE49-F238E27FC236}">
                <a16:creationId xmlns:a16="http://schemas.microsoft.com/office/drawing/2014/main" id="{EA1E3DA6-896B-6119-7F53-1E1DA6F8919E}"/>
              </a:ext>
            </a:extLst>
          </p:cNvPr>
          <p:cNvPicPr>
            <a:picLocks noChangeAspect="1"/>
          </p:cNvPicPr>
          <p:nvPr/>
        </p:nvPicPr>
        <p:blipFill>
          <a:blip r:embed="rId2"/>
          <a:stretch>
            <a:fillRect/>
          </a:stretch>
        </p:blipFill>
        <p:spPr>
          <a:xfrm>
            <a:off x="0" y="0"/>
            <a:ext cx="9144000" cy="4248351"/>
          </a:xfrm>
          <a:prstGeom prst="rect">
            <a:avLst/>
          </a:prstGeom>
        </p:spPr>
      </p:pic>
    </p:spTree>
    <p:extLst>
      <p:ext uri="{BB962C8B-B14F-4D97-AF65-F5344CB8AC3E}">
        <p14:creationId xmlns:p14="http://schemas.microsoft.com/office/powerpoint/2010/main" val="764660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16C1-1C88-2225-CF3B-207460792E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836BE5-EA95-D8A9-0A36-A58FF23EAD48}"/>
              </a:ext>
            </a:extLst>
          </p:cNvPr>
          <p:cNvSpPr txBox="1"/>
          <p:nvPr/>
        </p:nvSpPr>
        <p:spPr>
          <a:xfrm>
            <a:off x="-1" y="125863"/>
            <a:ext cx="8631621" cy="707886"/>
          </a:xfrm>
          <a:prstGeom prst="rect">
            <a:avLst/>
          </a:prstGeom>
          <a:noFill/>
        </p:spPr>
        <p:txBody>
          <a:bodyPr wrap="square" rtlCol="0">
            <a:spAutoFit/>
          </a:bodyPr>
          <a:lstStyle/>
          <a:p>
            <a:pPr algn="ctr"/>
            <a:r>
              <a:rPr lang="en-US" sz="2400" b="1" dirty="0">
                <a:solidFill>
                  <a:schemeClr val="bg1"/>
                </a:solidFill>
                <a:latin typeface="+mj-lt"/>
              </a:rPr>
              <a:t>Highlights of Updated Recommendations – MDR/RR-TB</a:t>
            </a:r>
          </a:p>
          <a:p>
            <a:pPr algn="ctr"/>
            <a:r>
              <a:rPr lang="en-US" sz="1600" b="1" dirty="0">
                <a:latin typeface="+mj-lt"/>
              </a:rPr>
              <a:t>Am J Respir Crit Care Med Vol 211, </a:t>
            </a:r>
            <a:r>
              <a:rPr lang="en-US" sz="1600" b="1" dirty="0" err="1">
                <a:latin typeface="+mj-lt"/>
              </a:rPr>
              <a:t>Iss</a:t>
            </a:r>
            <a:r>
              <a:rPr lang="en-US" sz="1600" b="1" dirty="0">
                <a:latin typeface="+mj-lt"/>
              </a:rPr>
              <a:t> 1, pp 15–33, Jan 2025</a:t>
            </a:r>
          </a:p>
        </p:txBody>
      </p:sp>
      <p:sp>
        <p:nvSpPr>
          <p:cNvPr id="4" name="TextBox 3">
            <a:extLst>
              <a:ext uri="{FF2B5EF4-FFF2-40B4-BE49-F238E27FC236}">
                <a16:creationId xmlns:a16="http://schemas.microsoft.com/office/drawing/2014/main" id="{1B6D883E-510B-B5AE-AB23-E6093B37CA5E}"/>
              </a:ext>
            </a:extLst>
          </p:cNvPr>
          <p:cNvSpPr txBox="1"/>
          <p:nvPr/>
        </p:nvSpPr>
        <p:spPr>
          <a:xfrm>
            <a:off x="543138" y="905512"/>
            <a:ext cx="8360230" cy="3693319"/>
          </a:xfrm>
          <a:prstGeom prst="rect">
            <a:avLst/>
          </a:prstGeom>
          <a:noFill/>
        </p:spPr>
        <p:txBody>
          <a:bodyPr wrap="square">
            <a:spAutoFit/>
          </a:bodyPr>
          <a:lstStyle/>
          <a:p>
            <a:pPr marL="0" marR="0"/>
            <a:r>
              <a:rPr lang="en-US" dirty="0">
                <a:effectLst/>
                <a:latin typeface="Arial" panose="020B0604020202020204" pitchFamily="34" charset="0"/>
                <a:ea typeface="Aptos" panose="020B0004020202020204" pitchFamily="34" charset="0"/>
                <a:cs typeface="Aptos" panose="020B0004020202020204" pitchFamily="34" charset="0"/>
              </a:rPr>
              <a:t> </a:t>
            </a:r>
            <a:endParaRPr lang="en-US" dirty="0">
              <a:effectLst/>
              <a:latin typeface="Aptos" panose="020B0004020202020204" pitchFamily="34" charset="0"/>
              <a:ea typeface="Aptos" panose="020B0004020202020204" pitchFamily="34" charset="0"/>
              <a:cs typeface="Aptos" panose="020B0004020202020204" pitchFamily="34" charset="0"/>
            </a:endParaRPr>
          </a:p>
          <a:p>
            <a:pPr marL="0" marR="0"/>
            <a:r>
              <a:rPr lang="en-US" b="1" dirty="0">
                <a:effectLst/>
                <a:latin typeface="Arial" panose="020B0604020202020204" pitchFamily="34" charset="0"/>
                <a:ea typeface="Aptos" panose="020B0004020202020204" pitchFamily="34" charset="0"/>
                <a:cs typeface="Aptos" panose="020B0004020202020204" pitchFamily="34" charset="0"/>
              </a:rPr>
              <a:t>New all-oral regimens for multidrug- and rifampin-resistant TB disease shorten treatment duration from fifteen months to six months</a:t>
            </a:r>
            <a:endParaRPr lang="en-US"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ptos" panose="020B0004020202020204" pitchFamily="34" charset="0"/>
              </a:rPr>
              <a:t>The panel recommends a six-month treatment regimen (</a:t>
            </a:r>
            <a:r>
              <a:rPr lang="en-US" b="1" dirty="0" err="1">
                <a:effectLst/>
                <a:latin typeface="Arial" panose="020B0604020202020204" pitchFamily="34" charset="0"/>
                <a:ea typeface="Times New Roman" panose="02020603050405020304" pitchFamily="18" charset="0"/>
                <a:cs typeface="Aptos" panose="020B0004020202020204" pitchFamily="34" charset="0"/>
              </a:rPr>
              <a:t>BPaLM</a:t>
            </a:r>
            <a:r>
              <a:rPr lang="en-US" dirty="0">
                <a:effectLst/>
                <a:latin typeface="Arial" panose="020B0604020202020204" pitchFamily="34" charset="0"/>
                <a:ea typeface="Times New Roman" panose="02020603050405020304" pitchFamily="18" charset="0"/>
                <a:cs typeface="Aptos" panose="020B0004020202020204" pitchFamily="34" charset="0"/>
              </a:rPr>
              <a:t>) of bedaquiline (B), </a:t>
            </a:r>
            <a:r>
              <a:rPr lang="en-US" dirty="0" err="1">
                <a:effectLst/>
                <a:latin typeface="Arial" panose="020B0604020202020204" pitchFamily="34" charset="0"/>
                <a:ea typeface="Times New Roman" panose="02020603050405020304" pitchFamily="18" charset="0"/>
                <a:cs typeface="Aptos" panose="020B0004020202020204" pitchFamily="34" charset="0"/>
              </a:rPr>
              <a:t>pretomanid</a:t>
            </a:r>
            <a:r>
              <a:rPr lang="en-US" dirty="0">
                <a:effectLst/>
                <a:latin typeface="Arial" panose="020B0604020202020204" pitchFamily="34" charset="0"/>
                <a:ea typeface="Times New Roman" panose="02020603050405020304" pitchFamily="18" charset="0"/>
                <a:cs typeface="Aptos" panose="020B0004020202020204" pitchFamily="34" charset="0"/>
              </a:rPr>
              <a:t> (P), linezolid (L), and moxifloxacin (M) for people aged 14 years or older with rifampin-resistant, fluoroquinolone-susceptible pulmonary TB disease</a:t>
            </a:r>
            <a:endParaRPr lang="en-US"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ptos" panose="020B0004020202020204" pitchFamily="34" charset="0"/>
              </a:rPr>
              <a:t>The panel recommends a six-month treatment regimen (</a:t>
            </a:r>
            <a:r>
              <a:rPr lang="en-US" b="1" dirty="0" err="1">
                <a:effectLst/>
                <a:latin typeface="Arial" panose="020B0604020202020204" pitchFamily="34" charset="0"/>
                <a:ea typeface="Times New Roman" panose="02020603050405020304" pitchFamily="18" charset="0"/>
                <a:cs typeface="Aptos" panose="020B0004020202020204" pitchFamily="34" charset="0"/>
              </a:rPr>
              <a:t>BPaL</a:t>
            </a:r>
            <a:r>
              <a:rPr lang="en-US" dirty="0">
                <a:effectLst/>
                <a:latin typeface="Arial" panose="020B0604020202020204" pitchFamily="34" charset="0"/>
                <a:ea typeface="Times New Roman" panose="02020603050405020304" pitchFamily="18" charset="0"/>
                <a:cs typeface="Aptos" panose="020B0004020202020204" pitchFamily="34" charset="0"/>
              </a:rPr>
              <a:t>) of bedaquiline (B), </a:t>
            </a:r>
            <a:r>
              <a:rPr lang="en-US" dirty="0" err="1">
                <a:effectLst/>
                <a:latin typeface="Arial" panose="020B0604020202020204" pitchFamily="34" charset="0"/>
                <a:ea typeface="Times New Roman" panose="02020603050405020304" pitchFamily="18" charset="0"/>
                <a:cs typeface="Aptos" panose="020B0004020202020204" pitchFamily="34" charset="0"/>
              </a:rPr>
              <a:t>pretomanid</a:t>
            </a:r>
            <a:r>
              <a:rPr lang="en-US" dirty="0">
                <a:effectLst/>
                <a:latin typeface="Arial" panose="020B0604020202020204" pitchFamily="34" charset="0"/>
                <a:ea typeface="Times New Roman" panose="02020603050405020304" pitchFamily="18" charset="0"/>
                <a:cs typeface="Aptos" panose="020B0004020202020204" pitchFamily="34" charset="0"/>
              </a:rPr>
              <a:t> (P), and linezolid (L) for people aged 14 years or older with rifampin-resistant pulmonary TB disease and fluoroquinolone resistance or intolerance</a:t>
            </a:r>
            <a:endParaRPr lang="en-US"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ptos" panose="020B0004020202020204" pitchFamily="34" charset="0"/>
              </a:rPr>
              <a:t>These regimens are also treatment options for people with an intolerance of rifampin</a:t>
            </a:r>
            <a:endParaRPr lang="en-US"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7512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34F61-0753-51DA-5A57-B083C5054C71}"/>
              </a:ext>
            </a:extLst>
          </p:cNvPr>
          <p:cNvSpPr txBox="1"/>
          <p:nvPr/>
        </p:nvSpPr>
        <p:spPr>
          <a:xfrm>
            <a:off x="5691351" y="4912668"/>
            <a:ext cx="3350173" cy="230832"/>
          </a:xfrm>
          <a:prstGeom prst="rect">
            <a:avLst/>
          </a:prstGeom>
          <a:noFill/>
        </p:spPr>
        <p:txBody>
          <a:bodyPr wrap="square">
            <a:spAutoFit/>
          </a:bodyPr>
          <a:lstStyle/>
          <a:p>
            <a:r>
              <a:rPr lang="en-US" sz="900" dirty="0">
                <a:latin typeface="+mj-lt"/>
              </a:rPr>
              <a:t>Am J Respir Crit Care Med Vol 211, </a:t>
            </a:r>
            <a:r>
              <a:rPr lang="en-US" sz="900" dirty="0" err="1">
                <a:latin typeface="+mj-lt"/>
              </a:rPr>
              <a:t>Iss</a:t>
            </a:r>
            <a:r>
              <a:rPr lang="en-US" sz="900" dirty="0">
                <a:latin typeface="+mj-lt"/>
              </a:rPr>
              <a:t> 1, pp 15–33, Jan 2025</a:t>
            </a:r>
          </a:p>
        </p:txBody>
      </p:sp>
      <p:sp>
        <p:nvSpPr>
          <p:cNvPr id="6" name="TextBox 5">
            <a:extLst>
              <a:ext uri="{FF2B5EF4-FFF2-40B4-BE49-F238E27FC236}">
                <a16:creationId xmlns:a16="http://schemas.microsoft.com/office/drawing/2014/main" id="{972DB45C-0F0E-0F4A-729B-F85F3D618A7F}"/>
              </a:ext>
            </a:extLst>
          </p:cNvPr>
          <p:cNvSpPr txBox="1"/>
          <p:nvPr/>
        </p:nvSpPr>
        <p:spPr>
          <a:xfrm>
            <a:off x="500018" y="1239714"/>
            <a:ext cx="8141677" cy="1754326"/>
          </a:xfrm>
          <a:prstGeom prst="rect">
            <a:avLst/>
          </a:prstGeom>
          <a:noFill/>
        </p:spPr>
        <p:txBody>
          <a:bodyPr wrap="square">
            <a:spAutoFit/>
          </a:bodyPr>
          <a:lstStyle/>
          <a:p>
            <a:pPr algn="l"/>
            <a:r>
              <a:rPr lang="en-US" sz="1800" b="1" i="0" u="none" strike="noStrike" baseline="0" dirty="0">
                <a:latin typeface="+mj-lt"/>
              </a:rPr>
              <a:t>Recommendation </a:t>
            </a:r>
            <a:r>
              <a:rPr lang="en-US" b="1" dirty="0">
                <a:latin typeface="+mj-lt"/>
              </a:rPr>
              <a:t>3</a:t>
            </a:r>
            <a:r>
              <a:rPr lang="en-US" sz="1800" b="1" i="0" u="none" strike="noStrike" baseline="0" dirty="0">
                <a:latin typeface="+mj-lt"/>
              </a:rPr>
              <a:t>: </a:t>
            </a:r>
            <a:r>
              <a:rPr lang="en-US" sz="1800" b="0" i="0" u="none" strike="noStrike" baseline="0" dirty="0">
                <a:latin typeface="+mj-lt"/>
              </a:rPr>
              <a:t>In adolescents aged 14 and older and adults with rifampin-resistant pulmonary TB with resistance or patient intolerance to fluoroquinolones, who either have had no previous exposure to bedaquiline and linezolid or have been exposed for less than 1 month, we recommend the use of the 6-month treatment </a:t>
            </a:r>
            <a:r>
              <a:rPr lang="en-US" sz="1800" b="0" i="0" u="none" strike="noStrike" baseline="0" dirty="0" err="1">
                <a:latin typeface="+mj-lt"/>
              </a:rPr>
              <a:t>BPaL</a:t>
            </a:r>
            <a:r>
              <a:rPr lang="en-US" sz="1800" b="0" i="0" u="none" strike="noStrike" baseline="0" dirty="0">
                <a:latin typeface="+mj-lt"/>
              </a:rPr>
              <a:t> regimen, rather than more than 15-month regimens (strong recommendation, very low certainty of evidence)</a:t>
            </a:r>
            <a:endParaRPr lang="en-US" dirty="0">
              <a:latin typeface="+mj-lt"/>
            </a:endParaRPr>
          </a:p>
        </p:txBody>
      </p:sp>
      <p:sp>
        <p:nvSpPr>
          <p:cNvPr id="7" name="TextBox 6">
            <a:extLst>
              <a:ext uri="{FF2B5EF4-FFF2-40B4-BE49-F238E27FC236}">
                <a16:creationId xmlns:a16="http://schemas.microsoft.com/office/drawing/2014/main" id="{D5FB71F0-A445-FAD0-AD45-BAA64C0DC025}"/>
              </a:ext>
            </a:extLst>
          </p:cNvPr>
          <p:cNvSpPr txBox="1"/>
          <p:nvPr/>
        </p:nvSpPr>
        <p:spPr>
          <a:xfrm>
            <a:off x="756138" y="130523"/>
            <a:ext cx="7631723" cy="110919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300" b="1" dirty="0">
                <a:solidFill>
                  <a:schemeClr val="bg1"/>
                </a:solidFill>
                <a:latin typeface="+mj-lt"/>
                <a:ea typeface="+mj-ea"/>
                <a:cs typeface="+mj-cs"/>
              </a:rPr>
              <a:t>P</a:t>
            </a:r>
            <a:r>
              <a:rPr lang="en-US" sz="2300" b="1" kern="1200" dirty="0">
                <a:solidFill>
                  <a:schemeClr val="bg1"/>
                </a:solidFill>
                <a:latin typeface="+mj-lt"/>
                <a:ea typeface="+mj-ea"/>
                <a:cs typeface="+mj-cs"/>
              </a:rPr>
              <a:t>eople aged 14 years or older with rifampin-resistant, </a:t>
            </a:r>
            <a:r>
              <a:rPr lang="en-US" sz="2300" b="1" kern="1200" dirty="0">
                <a:solidFill>
                  <a:schemeClr val="tx1"/>
                </a:solidFill>
                <a:latin typeface="+mj-lt"/>
                <a:ea typeface="+mj-ea"/>
                <a:cs typeface="+mj-cs"/>
              </a:rPr>
              <a:t>fluoroquinolone-resistant PTB disease can be treated with </a:t>
            </a:r>
            <a:r>
              <a:rPr lang="en-US" sz="2300" b="1" kern="1200" dirty="0" err="1">
                <a:solidFill>
                  <a:schemeClr val="tx1"/>
                </a:solidFill>
                <a:latin typeface="+mj-lt"/>
                <a:ea typeface="+mj-ea"/>
                <a:cs typeface="+mj-cs"/>
              </a:rPr>
              <a:t>BPaL</a:t>
            </a:r>
            <a:endParaRPr lang="en-US" sz="2300" b="1" kern="1200" dirty="0">
              <a:solidFill>
                <a:schemeClr val="tx1"/>
              </a:solidFill>
              <a:latin typeface="+mj-lt"/>
              <a:ea typeface="+mj-ea"/>
              <a:cs typeface="+mj-cs"/>
            </a:endParaRPr>
          </a:p>
        </p:txBody>
      </p:sp>
      <p:pic>
        <p:nvPicPr>
          <p:cNvPr id="5" name="Picture 4" descr="A close-up of a prescription&#10;&#10;AI-generated content may be incorrect.">
            <a:extLst>
              <a:ext uri="{FF2B5EF4-FFF2-40B4-BE49-F238E27FC236}">
                <a16:creationId xmlns:a16="http://schemas.microsoft.com/office/drawing/2014/main" id="{083CF3B6-E060-4C06-F6B0-1F3F48B38869}"/>
              </a:ext>
            </a:extLst>
          </p:cNvPr>
          <p:cNvPicPr>
            <a:picLocks noChangeAspect="1"/>
          </p:cNvPicPr>
          <p:nvPr/>
        </p:nvPicPr>
        <p:blipFill>
          <a:blip r:embed="rId2"/>
          <a:stretch>
            <a:fillRect/>
          </a:stretch>
        </p:blipFill>
        <p:spPr>
          <a:xfrm>
            <a:off x="-1144" y="2994762"/>
            <a:ext cx="9144000" cy="1321806"/>
          </a:xfrm>
          <a:prstGeom prst="rect">
            <a:avLst/>
          </a:prstGeom>
        </p:spPr>
      </p:pic>
    </p:spTree>
    <p:extLst>
      <p:ext uri="{BB962C8B-B14F-4D97-AF65-F5344CB8AC3E}">
        <p14:creationId xmlns:p14="http://schemas.microsoft.com/office/powerpoint/2010/main" val="2834911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computer screen&#10;&#10;AI-generated content may be incorrect.">
            <a:extLst>
              <a:ext uri="{FF2B5EF4-FFF2-40B4-BE49-F238E27FC236}">
                <a16:creationId xmlns:a16="http://schemas.microsoft.com/office/drawing/2014/main" id="{484810AC-5DB7-9C20-8A38-369507CE59BB}"/>
              </a:ext>
            </a:extLst>
          </p:cNvPr>
          <p:cNvPicPr>
            <a:picLocks noChangeAspect="1"/>
          </p:cNvPicPr>
          <p:nvPr/>
        </p:nvPicPr>
        <p:blipFill>
          <a:blip r:embed="rId2"/>
          <a:stretch>
            <a:fillRect/>
          </a:stretch>
        </p:blipFill>
        <p:spPr>
          <a:xfrm>
            <a:off x="627509" y="3026633"/>
            <a:ext cx="7886696" cy="1281587"/>
          </a:xfrm>
          <a:prstGeom prst="rect">
            <a:avLst/>
          </a:prstGeom>
        </p:spPr>
      </p:pic>
      <p:sp>
        <p:nvSpPr>
          <p:cNvPr id="2" name="TextBox 1">
            <a:extLst>
              <a:ext uri="{FF2B5EF4-FFF2-40B4-BE49-F238E27FC236}">
                <a16:creationId xmlns:a16="http://schemas.microsoft.com/office/drawing/2014/main" id="{DD7E51B4-E38E-21CC-51BD-9AFC7473DA06}"/>
              </a:ext>
            </a:extLst>
          </p:cNvPr>
          <p:cNvSpPr txBox="1"/>
          <p:nvPr/>
        </p:nvSpPr>
        <p:spPr>
          <a:xfrm>
            <a:off x="5643817" y="4878262"/>
            <a:ext cx="3421355" cy="230832"/>
          </a:xfrm>
          <a:prstGeom prst="rect">
            <a:avLst/>
          </a:prstGeom>
          <a:noFill/>
        </p:spPr>
        <p:txBody>
          <a:bodyPr wrap="square">
            <a:spAutoFit/>
          </a:bodyPr>
          <a:lstStyle/>
          <a:p>
            <a:r>
              <a:rPr lang="en-US" sz="900" dirty="0">
                <a:latin typeface="+mj-lt"/>
              </a:rPr>
              <a:t>Am J Respir Crit Care Med Vol 211, </a:t>
            </a:r>
            <a:r>
              <a:rPr lang="en-US" sz="900" dirty="0" err="1">
                <a:latin typeface="+mj-lt"/>
              </a:rPr>
              <a:t>Iss</a:t>
            </a:r>
            <a:r>
              <a:rPr lang="en-US" sz="900" dirty="0">
                <a:latin typeface="+mj-lt"/>
              </a:rPr>
              <a:t> 1, pp 15–33, Jan 2025</a:t>
            </a:r>
          </a:p>
        </p:txBody>
      </p:sp>
      <p:sp>
        <p:nvSpPr>
          <p:cNvPr id="4" name="TextBox 3">
            <a:extLst>
              <a:ext uri="{FF2B5EF4-FFF2-40B4-BE49-F238E27FC236}">
                <a16:creationId xmlns:a16="http://schemas.microsoft.com/office/drawing/2014/main" id="{81C32BB0-A37B-3666-3C2E-28CD86AF0161}"/>
              </a:ext>
            </a:extLst>
          </p:cNvPr>
          <p:cNvSpPr txBox="1"/>
          <p:nvPr/>
        </p:nvSpPr>
        <p:spPr>
          <a:xfrm>
            <a:off x="626365" y="1283700"/>
            <a:ext cx="8220807" cy="1477328"/>
          </a:xfrm>
          <a:prstGeom prst="rect">
            <a:avLst/>
          </a:prstGeom>
          <a:noFill/>
        </p:spPr>
        <p:txBody>
          <a:bodyPr wrap="square">
            <a:spAutoFit/>
          </a:bodyPr>
          <a:lstStyle/>
          <a:p>
            <a:r>
              <a:rPr lang="en-US" b="1" dirty="0">
                <a:latin typeface="+mj-lt"/>
              </a:rPr>
              <a:t>Recommendation 4: </a:t>
            </a:r>
            <a:r>
              <a:rPr lang="en-US" dirty="0">
                <a:latin typeface="+mj-lt"/>
              </a:rPr>
              <a:t>In adolescents aged 14 and older and adults with rifampin resistant, fluoroquinolone-susceptible pulmonary TB, we recommend the use of a 6-month </a:t>
            </a:r>
            <a:r>
              <a:rPr lang="en-US" dirty="0" err="1">
                <a:latin typeface="+mj-lt"/>
              </a:rPr>
              <a:t>BPaLM</a:t>
            </a:r>
            <a:r>
              <a:rPr lang="en-US" dirty="0">
                <a:latin typeface="+mj-lt"/>
              </a:rPr>
              <a:t> treatment regimen, rather than the 15-month or longer regimens in patients with MDR/RR-TB (strong recommendation, very low certainty of evidence)</a:t>
            </a:r>
          </a:p>
        </p:txBody>
      </p:sp>
      <p:sp>
        <p:nvSpPr>
          <p:cNvPr id="7" name="TextBox 6">
            <a:extLst>
              <a:ext uri="{FF2B5EF4-FFF2-40B4-BE49-F238E27FC236}">
                <a16:creationId xmlns:a16="http://schemas.microsoft.com/office/drawing/2014/main" id="{F7CE6F03-0529-0B8F-C309-C901B1E37087}"/>
              </a:ext>
            </a:extLst>
          </p:cNvPr>
          <p:cNvSpPr txBox="1"/>
          <p:nvPr/>
        </p:nvSpPr>
        <p:spPr>
          <a:xfrm>
            <a:off x="756138" y="130524"/>
            <a:ext cx="7631723" cy="111798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300" b="1" dirty="0">
                <a:solidFill>
                  <a:schemeClr val="bg1"/>
                </a:solidFill>
                <a:latin typeface="+mj-lt"/>
                <a:ea typeface="+mj-ea"/>
                <a:cs typeface="+mj-cs"/>
              </a:rPr>
              <a:t>P</a:t>
            </a:r>
            <a:r>
              <a:rPr lang="en-US" sz="2300" b="1" kern="1200" dirty="0">
                <a:solidFill>
                  <a:schemeClr val="bg1"/>
                </a:solidFill>
                <a:latin typeface="+mj-lt"/>
                <a:ea typeface="+mj-ea"/>
                <a:cs typeface="+mj-cs"/>
              </a:rPr>
              <a:t>eople aged 14 years or older with rifampin-resistant, </a:t>
            </a:r>
            <a:r>
              <a:rPr lang="en-US" sz="2300" b="1" kern="1200" dirty="0">
                <a:solidFill>
                  <a:schemeClr val="tx1"/>
                </a:solidFill>
                <a:latin typeface="+mj-lt"/>
                <a:ea typeface="+mj-ea"/>
                <a:cs typeface="+mj-cs"/>
              </a:rPr>
              <a:t>fluoroquinolone-susceptible PTB disease can be treated with </a:t>
            </a:r>
            <a:r>
              <a:rPr lang="en-US" sz="2300" b="1" kern="1200" dirty="0" err="1">
                <a:solidFill>
                  <a:schemeClr val="tx1"/>
                </a:solidFill>
                <a:latin typeface="+mj-lt"/>
                <a:ea typeface="+mj-ea"/>
                <a:cs typeface="+mj-cs"/>
              </a:rPr>
              <a:t>BPaLM</a:t>
            </a:r>
            <a:endParaRPr lang="en-US" sz="2300" b="1" kern="1200" dirty="0">
              <a:solidFill>
                <a:schemeClr val="tx1"/>
              </a:solidFill>
              <a:latin typeface="+mj-lt"/>
              <a:ea typeface="+mj-ea"/>
              <a:cs typeface="+mj-cs"/>
            </a:endParaRPr>
          </a:p>
        </p:txBody>
      </p:sp>
    </p:spTree>
    <p:extLst>
      <p:ext uri="{BB962C8B-B14F-4D97-AF65-F5344CB8AC3E}">
        <p14:creationId xmlns:p14="http://schemas.microsoft.com/office/powerpoint/2010/main" val="994367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467594" y="578007"/>
            <a:ext cx="7886372" cy="486686"/>
          </a:xfrm>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23,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36593" y="1145312"/>
            <a:ext cx="8592734" cy="342018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42840" indent="-228560" defTabSz="914240">
              <a:buClr>
                <a:srgbClr val="D6201A"/>
              </a:buClr>
              <a:buFont typeface="Wingdings" charset="2"/>
              <a:buChar char="§"/>
              <a:defRPr/>
            </a:pPr>
            <a:r>
              <a:rPr lang="en-US" sz="1350" i="1" dirty="0">
                <a:latin typeface="Arial"/>
                <a:sym typeface="Arial"/>
              </a:rPr>
              <a:t>This program is supported by the Health Resources and Services Administration (HRSA) of the U.S. Department of Health and Human Services (HHS) under grant number TR7HA53203-01-00 as part of an award totaling $5.7m. The contents are those of the author(s) and do not necessarily represent the official views of, nor an endorsement, by HRSA, HHS, or the U.S. Government. For more information, please visit HRSA.gov.</a:t>
            </a:r>
          </a:p>
          <a:p>
            <a:pPr marL="342840" indent="-228560" defTabSz="914240">
              <a:buClr>
                <a:srgbClr val="D6201A"/>
              </a:buClr>
              <a:buFont typeface="Wingdings" charset="2"/>
              <a:buChar char="§"/>
              <a:defRPr/>
            </a:pPr>
            <a:r>
              <a:rPr lang="en-US" sz="1350" i="1" dirty="0">
                <a:latin typeface="Arial"/>
                <a:ea typeface="Calibri" panose="020F0502020204030204" pitchFamily="34" charset="0"/>
                <a:sym typeface="Arial"/>
              </a:rPr>
              <a:t>“Funding for this presentation was made possible by cooperative agreement </a:t>
            </a:r>
            <a:r>
              <a:rPr lang="en-US" sz="1350" i="1" dirty="0">
                <a:latin typeface="Arial"/>
                <a:sym typeface="Arial"/>
              </a:rPr>
              <a:t>TR7HA53203-01-00</a:t>
            </a:r>
            <a:r>
              <a:rPr lang="en-US" sz="1350" i="1" dirty="0">
                <a:latin typeface="Arial"/>
                <a:ea typeface="Calibri" panose="020F0502020204030204" pitchFamily="34" charset="0"/>
                <a:sym typeface="Arial"/>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342840" indent="-228560" defTabSz="914240">
              <a:buClr>
                <a:srgbClr val="D6201A"/>
              </a:buClr>
              <a:buFont typeface="Wingdings" charset="2"/>
              <a:buChar char="§"/>
              <a:defRPr/>
            </a:pPr>
            <a:r>
              <a:rPr lang="en-US" altLang="en-US" sz="1350" i="1" dirty="0">
                <a:latin typeface="Arial" panose="020B0604020202020204" pitchFamily="34" charset="0"/>
                <a:ea typeface="Calibri" panose="020F0502020204030204" pitchFamily="34" charset="0"/>
                <a:sym typeface="Arial"/>
              </a:rPr>
              <a:t>This content is owned by the AETC and is protected by copyright laws.  Reproduction or distribution of the content without written permission of the sponsor is prohibited and may result in legal action.  </a:t>
            </a:r>
            <a:endParaRPr lang="en-US" sz="1350" i="1" dirty="0">
              <a:latin typeface="Arial" panose="020B0604020202020204" pitchFamily="34" charset="0"/>
              <a:ea typeface="Calibri" panose="020F0502020204030204" pitchFamily="34" charset="0"/>
              <a:sym typeface="Arial"/>
            </a:endParaRPr>
          </a:p>
        </p:txBody>
      </p:sp>
    </p:spTree>
    <p:extLst>
      <p:ext uri="{BB962C8B-B14F-4D97-AF65-F5344CB8AC3E}">
        <p14:creationId xmlns:p14="http://schemas.microsoft.com/office/powerpoint/2010/main" val="327161747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A431396-4BEE-4C82-8110-30783C127C0B}"/>
              </a:ext>
            </a:extLst>
          </p:cNvPr>
          <p:cNvSpPr>
            <a:spLocks noGrp="1"/>
          </p:cNvSpPr>
          <p:nvPr>
            <p:ph type="title"/>
          </p:nvPr>
        </p:nvSpPr>
        <p:spPr>
          <a:xfrm>
            <a:off x="628650" y="103126"/>
            <a:ext cx="7886700" cy="861772"/>
          </a:xfrm>
        </p:spPr>
        <p:txBody>
          <a:bodyPr>
            <a:noAutofit/>
          </a:bodyPr>
          <a:lstStyle/>
          <a:p>
            <a:pPr algn="ctr"/>
            <a:r>
              <a:rPr lang="en-US" altLang="en-US" sz="2400" b="1" dirty="0" err="1">
                <a:solidFill>
                  <a:schemeClr val="bg1"/>
                </a:solidFill>
              </a:rPr>
              <a:t>BPaL</a:t>
            </a:r>
            <a:r>
              <a:rPr lang="en-US" altLang="en-US" sz="2400" b="1" dirty="0">
                <a:solidFill>
                  <a:schemeClr val="bg1"/>
                </a:solidFill>
              </a:rPr>
              <a:t> (Bedaquiline, </a:t>
            </a:r>
            <a:r>
              <a:rPr lang="en-US" altLang="en-US" sz="2400" b="1" dirty="0" err="1">
                <a:solidFill>
                  <a:schemeClr val="bg1"/>
                </a:solidFill>
              </a:rPr>
              <a:t>Pretomanid</a:t>
            </a:r>
            <a:r>
              <a:rPr lang="en-US" altLang="en-US" sz="2400" b="1" dirty="0">
                <a:solidFill>
                  <a:schemeClr val="bg1"/>
                </a:solidFill>
              </a:rPr>
              <a:t>, Linezolid)</a:t>
            </a:r>
            <a:br>
              <a:rPr lang="en-US" altLang="en-US" sz="2400" b="1" dirty="0">
                <a:solidFill>
                  <a:schemeClr val="bg1"/>
                </a:solidFill>
              </a:rPr>
            </a:br>
            <a:r>
              <a:rPr lang="en-US" altLang="en-US" sz="2400" b="1" dirty="0">
                <a:solidFill>
                  <a:schemeClr val="tx1"/>
                </a:solidFill>
              </a:rPr>
              <a:t>The Nix trial </a:t>
            </a:r>
          </a:p>
        </p:txBody>
      </p:sp>
      <p:pic>
        <p:nvPicPr>
          <p:cNvPr id="36867" name="Picture 3">
            <a:extLst>
              <a:ext uri="{FF2B5EF4-FFF2-40B4-BE49-F238E27FC236}">
                <a16:creationId xmlns:a16="http://schemas.microsoft.com/office/drawing/2014/main" id="{4A0B06C3-38D5-4FEA-A964-7ECDD79D6AF8}"/>
              </a:ext>
            </a:extLst>
          </p:cNvPr>
          <p:cNvPicPr>
            <a:picLocks noChangeAspect="1"/>
          </p:cNvPicPr>
          <p:nvPr/>
        </p:nvPicPr>
        <p:blipFill>
          <a:blip r:embed="rId2">
            <a:extLst>
              <a:ext uri="{28A0092B-C50C-407E-A947-70E740481C1C}">
                <a14:useLocalDpi xmlns:a14="http://schemas.microsoft.com/office/drawing/2010/main" val="0"/>
              </a:ext>
            </a:extLst>
          </a:blip>
          <a:srcRect l="1392" r="2150"/>
          <a:stretch>
            <a:fillRect/>
          </a:stretch>
        </p:blipFill>
        <p:spPr bwMode="auto">
          <a:xfrm>
            <a:off x="516731" y="2319815"/>
            <a:ext cx="3205163" cy="250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extLst>
              <a:ext uri="{FF2B5EF4-FFF2-40B4-BE49-F238E27FC236}">
                <a16:creationId xmlns:a16="http://schemas.microsoft.com/office/drawing/2014/main" id="{8B0842E8-A7D1-4FC0-93BA-FB73E807D2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8358" y="2291240"/>
            <a:ext cx="3145631"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5">
            <a:extLst>
              <a:ext uri="{FF2B5EF4-FFF2-40B4-BE49-F238E27FC236}">
                <a16:creationId xmlns:a16="http://schemas.microsoft.com/office/drawing/2014/main" id="{31B1A466-1BB3-47A8-9CB7-7D8D22232701}"/>
              </a:ext>
            </a:extLst>
          </p:cNvPr>
          <p:cNvSpPr txBox="1">
            <a:spLocks noChangeArrowheads="1"/>
          </p:cNvSpPr>
          <p:nvPr/>
        </p:nvSpPr>
        <p:spPr bwMode="auto">
          <a:xfrm>
            <a:off x="7033630" y="4897279"/>
            <a:ext cx="19023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000" dirty="0">
                <a:latin typeface="+mj-lt"/>
              </a:rPr>
              <a:t>Conradie F </a:t>
            </a:r>
            <a:r>
              <a:rPr lang="en-US" altLang="en-US" sz="1000" i="1" dirty="0">
                <a:latin typeface="+mj-lt"/>
              </a:rPr>
              <a:t>et al</a:t>
            </a:r>
            <a:r>
              <a:rPr lang="en-US" altLang="en-US" sz="1000" dirty="0">
                <a:latin typeface="+mj-lt"/>
              </a:rPr>
              <a:t>. NEJM 2020</a:t>
            </a:r>
          </a:p>
        </p:txBody>
      </p:sp>
      <p:sp>
        <p:nvSpPr>
          <p:cNvPr id="36870" name="TextBox 6">
            <a:extLst>
              <a:ext uri="{FF2B5EF4-FFF2-40B4-BE49-F238E27FC236}">
                <a16:creationId xmlns:a16="http://schemas.microsoft.com/office/drawing/2014/main" id="{1DDD6007-CF72-4B38-989D-AEF5374E5D0A}"/>
              </a:ext>
            </a:extLst>
          </p:cNvPr>
          <p:cNvSpPr txBox="1">
            <a:spLocks noChangeArrowheads="1"/>
          </p:cNvSpPr>
          <p:nvPr/>
        </p:nvSpPr>
        <p:spPr bwMode="auto">
          <a:xfrm>
            <a:off x="732235" y="809625"/>
            <a:ext cx="7886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sz="1600" dirty="0">
                <a:latin typeface="+mj-lt"/>
              </a:rPr>
              <a:t>Of 109, 98 (90%) had a favorable outcome</a:t>
            </a:r>
          </a:p>
          <a:p>
            <a:pPr>
              <a:lnSpc>
                <a:spcPct val="100000"/>
              </a:lnSpc>
              <a:spcBef>
                <a:spcPct val="0"/>
              </a:spcBef>
            </a:pPr>
            <a:r>
              <a:rPr lang="en-US" altLang="en-US" sz="1600" dirty="0">
                <a:latin typeface="+mj-lt"/>
              </a:rPr>
              <a:t>Only 10% had unfavorable outcome defined as treatment failure (bacteriologic or clinical) or relapse within 6 months of treatment completion</a:t>
            </a:r>
          </a:p>
          <a:p>
            <a:pPr>
              <a:lnSpc>
                <a:spcPct val="100000"/>
              </a:lnSpc>
              <a:spcBef>
                <a:spcPct val="0"/>
              </a:spcBef>
            </a:pPr>
            <a:r>
              <a:rPr lang="en-US" altLang="en-US" sz="1600" dirty="0">
                <a:latin typeface="+mj-lt"/>
              </a:rPr>
              <a:t>Side effects from linezolid were common (81% peripheral neuropathy; 48% myelosuppression), but manageable with dose reductions or interruptions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F598C-CDF8-FB3B-63A9-0B4D576A9A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81792F-1B9F-AC53-2C82-A022E86BE27D}"/>
              </a:ext>
            </a:extLst>
          </p:cNvPr>
          <p:cNvSpPr txBox="1"/>
          <p:nvPr/>
        </p:nvSpPr>
        <p:spPr>
          <a:xfrm>
            <a:off x="116317" y="78524"/>
            <a:ext cx="88808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Linezolid dosing in the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BPaL</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regimen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The </a:t>
            </a:r>
            <a:r>
              <a:rPr lang="en-US" sz="2400" b="1" dirty="0" err="1">
                <a:latin typeface="Arial" panose="020B0604020202020204" pitchFamily="34" charset="0"/>
                <a:cs typeface="Arial" panose="020B0604020202020204" pitchFamily="34" charset="0"/>
              </a:rPr>
              <a:t>ZeNix</a:t>
            </a:r>
            <a:r>
              <a:rPr lang="en-US" sz="2400" b="1" dirty="0">
                <a:latin typeface="Arial" panose="020B0604020202020204" pitchFamily="34" charset="0"/>
                <a:cs typeface="Arial" panose="020B0604020202020204" pitchFamily="34" charset="0"/>
              </a:rPr>
              <a:t> Trial</a:t>
            </a: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sp>
        <p:nvSpPr>
          <p:cNvPr id="4" name="TextBox 5">
            <a:extLst>
              <a:ext uri="{FF2B5EF4-FFF2-40B4-BE49-F238E27FC236}">
                <a16:creationId xmlns:a16="http://schemas.microsoft.com/office/drawing/2014/main" id="{BBD348EF-0C42-9159-FE05-ECA747D10490}"/>
              </a:ext>
            </a:extLst>
          </p:cNvPr>
          <p:cNvSpPr txBox="1">
            <a:spLocks noChangeArrowheads="1"/>
          </p:cNvSpPr>
          <p:nvPr/>
        </p:nvSpPr>
        <p:spPr bwMode="auto">
          <a:xfrm>
            <a:off x="7189076" y="4858941"/>
            <a:ext cx="18572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000" dirty="0">
                <a:latin typeface="+mj-lt"/>
              </a:rPr>
              <a:t>Conradie F </a:t>
            </a:r>
            <a:r>
              <a:rPr lang="en-US" altLang="en-US" sz="1000" i="1" dirty="0">
                <a:latin typeface="+mj-lt"/>
              </a:rPr>
              <a:t>et al</a:t>
            </a:r>
            <a:r>
              <a:rPr lang="en-US" altLang="en-US" sz="1000" dirty="0">
                <a:latin typeface="+mj-lt"/>
              </a:rPr>
              <a:t>. NEJM 2022</a:t>
            </a:r>
          </a:p>
        </p:txBody>
      </p:sp>
      <p:pic>
        <p:nvPicPr>
          <p:cNvPr id="6" name="Picture 5" descr="A screenshot of a graph&#10;&#10;AI-generated content may be incorrect.">
            <a:extLst>
              <a:ext uri="{FF2B5EF4-FFF2-40B4-BE49-F238E27FC236}">
                <a16:creationId xmlns:a16="http://schemas.microsoft.com/office/drawing/2014/main" id="{9AE5FDEC-0DE0-ED67-5258-C86C4A695040}"/>
              </a:ext>
            </a:extLst>
          </p:cNvPr>
          <p:cNvPicPr>
            <a:picLocks noChangeAspect="1"/>
          </p:cNvPicPr>
          <p:nvPr/>
        </p:nvPicPr>
        <p:blipFill>
          <a:blip r:embed="rId2"/>
          <a:stretch>
            <a:fillRect/>
          </a:stretch>
        </p:blipFill>
        <p:spPr>
          <a:xfrm>
            <a:off x="2776092" y="909521"/>
            <a:ext cx="3561315" cy="4203976"/>
          </a:xfrm>
          <a:prstGeom prst="rect">
            <a:avLst/>
          </a:prstGeom>
        </p:spPr>
      </p:pic>
    </p:spTree>
    <p:extLst>
      <p:ext uri="{BB962C8B-B14F-4D97-AF65-F5344CB8AC3E}">
        <p14:creationId xmlns:p14="http://schemas.microsoft.com/office/powerpoint/2010/main" val="3310437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CDCB7-C08D-2CD6-9B5B-C9ADECC87B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A934B3-1284-462A-204D-0CFE6398A67D}"/>
              </a:ext>
            </a:extLst>
          </p:cNvPr>
          <p:cNvSpPr txBox="1"/>
          <p:nvPr/>
        </p:nvSpPr>
        <p:spPr>
          <a:xfrm>
            <a:off x="78941" y="0"/>
            <a:ext cx="888086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TB-PRACTECAL: 24-week all-oral regimen for MDR/RR-TB</a:t>
            </a:r>
          </a:p>
        </p:txBody>
      </p:sp>
      <p:sp>
        <p:nvSpPr>
          <p:cNvPr id="3" name="TextBox 2">
            <a:extLst>
              <a:ext uri="{FF2B5EF4-FFF2-40B4-BE49-F238E27FC236}">
                <a16:creationId xmlns:a16="http://schemas.microsoft.com/office/drawing/2014/main" id="{8F05CC6C-002C-6AC5-DE84-28FD2DC39C64}"/>
              </a:ext>
            </a:extLst>
          </p:cNvPr>
          <p:cNvSpPr txBox="1"/>
          <p:nvPr/>
        </p:nvSpPr>
        <p:spPr>
          <a:xfrm>
            <a:off x="269828" y="573489"/>
            <a:ext cx="3881153" cy="4770537"/>
          </a:xfrm>
          <a:prstGeom prst="rect">
            <a:avLst/>
          </a:prstGeom>
          <a:noFill/>
        </p:spPr>
        <p:txBody>
          <a:bodyPr wrap="square" rtlCol="0">
            <a:spAutoFit/>
          </a:bodyPr>
          <a:lstStyle/>
          <a:p>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Design</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non-inferiority phase 2/3 RCT</a:t>
            </a:r>
          </a:p>
          <a:p>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Population</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301 ≥15 years of age with MDR/RR-TB (Belarus, South Africa, Uzbekistan)</a:t>
            </a:r>
          </a:p>
          <a:p>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Comparator: long standard of care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outcome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unfavorable status by 72 weeks (composite of death, treatment failure, treatment discontinuation, lost to follow-up, TB recurrence)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Results</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BPaLM</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was noninferior long standard of care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PWH 33% - 41% in each group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9ABF4005-74E9-C0DC-B545-621683CDCF3A}"/>
              </a:ext>
            </a:extLst>
          </p:cNvPr>
          <p:cNvSpPr txBox="1"/>
          <p:nvPr/>
        </p:nvSpPr>
        <p:spPr>
          <a:xfrm>
            <a:off x="7055069" y="4848294"/>
            <a:ext cx="1939031"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Nyang’wa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BT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al. </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NEJM 2022</a:t>
            </a:r>
          </a:p>
        </p:txBody>
      </p:sp>
      <p:pic>
        <p:nvPicPr>
          <p:cNvPr id="8" name="Picture 7" descr="A screenshot of a graph&#10;&#10;AI-generated content may be incorrect.">
            <a:extLst>
              <a:ext uri="{FF2B5EF4-FFF2-40B4-BE49-F238E27FC236}">
                <a16:creationId xmlns:a16="http://schemas.microsoft.com/office/drawing/2014/main" id="{B0150E19-F461-EBCC-7A7B-790EF91491AA}"/>
              </a:ext>
            </a:extLst>
          </p:cNvPr>
          <p:cNvPicPr>
            <a:picLocks noChangeAspect="1"/>
          </p:cNvPicPr>
          <p:nvPr/>
        </p:nvPicPr>
        <p:blipFill>
          <a:blip r:embed="rId2"/>
          <a:stretch>
            <a:fillRect/>
          </a:stretch>
        </p:blipFill>
        <p:spPr>
          <a:xfrm>
            <a:off x="4691030" y="612200"/>
            <a:ext cx="3645762" cy="4200672"/>
          </a:xfrm>
          <a:prstGeom prst="rect">
            <a:avLst/>
          </a:prstGeom>
        </p:spPr>
      </p:pic>
      <p:pic>
        <p:nvPicPr>
          <p:cNvPr id="12" name="Picture 11" descr="A yellow background with white text&#10;&#10;AI-generated content may be incorrect.">
            <a:extLst>
              <a:ext uri="{FF2B5EF4-FFF2-40B4-BE49-F238E27FC236}">
                <a16:creationId xmlns:a16="http://schemas.microsoft.com/office/drawing/2014/main" id="{684CFF44-1DBB-26BC-8925-2F618670B433}"/>
              </a:ext>
            </a:extLst>
          </p:cNvPr>
          <p:cNvPicPr>
            <a:picLocks noChangeAspect="1"/>
          </p:cNvPicPr>
          <p:nvPr/>
        </p:nvPicPr>
        <p:blipFill>
          <a:blip r:embed="rId3"/>
          <a:stretch>
            <a:fillRect/>
          </a:stretch>
        </p:blipFill>
        <p:spPr>
          <a:xfrm>
            <a:off x="269828" y="1099467"/>
            <a:ext cx="8677946" cy="2979152"/>
          </a:xfrm>
          <a:prstGeom prst="rect">
            <a:avLst/>
          </a:prstGeom>
        </p:spPr>
      </p:pic>
    </p:spTree>
    <p:extLst>
      <p:ext uri="{BB962C8B-B14F-4D97-AF65-F5344CB8AC3E}">
        <p14:creationId xmlns:p14="http://schemas.microsoft.com/office/powerpoint/2010/main" val="472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754" y="910846"/>
            <a:ext cx="4175019" cy="381137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701" t="4678" r="-1" b="953"/>
          <a:stretch/>
        </p:blipFill>
        <p:spPr>
          <a:xfrm>
            <a:off x="171343" y="878190"/>
            <a:ext cx="4413720" cy="3844033"/>
          </a:xfrm>
          <a:prstGeom prst="rect">
            <a:avLst/>
          </a:prstGeom>
        </p:spPr>
      </p:pic>
      <p:sp>
        <p:nvSpPr>
          <p:cNvPr id="7" name="Title 1"/>
          <p:cNvSpPr txBox="1">
            <a:spLocks/>
          </p:cNvSpPr>
          <p:nvPr/>
        </p:nvSpPr>
        <p:spPr>
          <a:xfrm>
            <a:off x="0" y="-289060"/>
            <a:ext cx="8512969" cy="109867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200" b="1" dirty="0" err="1">
                <a:solidFill>
                  <a:schemeClr val="bg1"/>
                </a:solidFill>
                <a:latin typeface="Arial" panose="020B0604020202020204" pitchFamily="34" charset="0"/>
                <a:cs typeface="Arial" panose="020B0604020202020204" pitchFamily="34" charset="0"/>
              </a:rPr>
              <a:t>BPaL</a:t>
            </a:r>
            <a:r>
              <a:rPr lang="en-US" altLang="en-US" sz="3200" b="1" dirty="0">
                <a:solidFill>
                  <a:schemeClr val="bg1"/>
                </a:solidFill>
                <a:latin typeface="Arial" panose="020B0604020202020204" pitchFamily="34" charset="0"/>
                <a:cs typeface="Arial" panose="020B0604020202020204" pitchFamily="34" charset="0"/>
              </a:rPr>
              <a:t>: response to treatment</a:t>
            </a:r>
          </a:p>
        </p:txBody>
      </p:sp>
      <p:sp>
        <p:nvSpPr>
          <p:cNvPr id="8" name="TextBox 7"/>
          <p:cNvSpPr txBox="1"/>
          <p:nvPr/>
        </p:nvSpPr>
        <p:spPr>
          <a:xfrm>
            <a:off x="653147" y="4722223"/>
            <a:ext cx="3474720" cy="369332"/>
          </a:xfrm>
          <a:prstGeom prst="rect">
            <a:avLst/>
          </a:prstGeom>
          <a:noFill/>
        </p:spPr>
        <p:txBody>
          <a:bodyPr wrap="square" rtlCol="0">
            <a:spAutoFit/>
          </a:bodyPr>
          <a:lstStyle/>
          <a:p>
            <a:pPr algn="ctr"/>
            <a:r>
              <a:rPr lang="en-US" dirty="0">
                <a:latin typeface="+mj-lt"/>
              </a:rPr>
              <a:t>Prior to starting </a:t>
            </a:r>
            <a:r>
              <a:rPr lang="en-US" dirty="0" err="1">
                <a:latin typeface="+mj-lt"/>
              </a:rPr>
              <a:t>BPaL</a:t>
            </a:r>
            <a:r>
              <a:rPr lang="en-US" dirty="0">
                <a:latin typeface="+mj-lt"/>
              </a:rPr>
              <a:t> regimen </a:t>
            </a:r>
          </a:p>
        </p:txBody>
      </p:sp>
      <p:sp>
        <p:nvSpPr>
          <p:cNvPr id="9" name="TextBox 8"/>
          <p:cNvSpPr txBox="1"/>
          <p:nvPr/>
        </p:nvSpPr>
        <p:spPr>
          <a:xfrm>
            <a:off x="5376805" y="4722223"/>
            <a:ext cx="3474720" cy="369332"/>
          </a:xfrm>
          <a:prstGeom prst="rect">
            <a:avLst/>
          </a:prstGeom>
          <a:solidFill>
            <a:schemeClr val="bg1"/>
          </a:solidFill>
        </p:spPr>
        <p:txBody>
          <a:bodyPr wrap="square" rtlCol="0">
            <a:spAutoFit/>
          </a:bodyPr>
          <a:lstStyle/>
          <a:p>
            <a:pPr algn="ctr"/>
            <a:r>
              <a:rPr lang="en-US" dirty="0">
                <a:latin typeface="+mj-lt"/>
              </a:rPr>
              <a:t>4 months on </a:t>
            </a:r>
            <a:r>
              <a:rPr lang="en-US" dirty="0" err="1">
                <a:latin typeface="+mj-lt"/>
              </a:rPr>
              <a:t>BPaL</a:t>
            </a:r>
            <a:r>
              <a:rPr lang="en-US" dirty="0">
                <a:latin typeface="+mj-lt"/>
              </a:rPr>
              <a:t> regimen </a:t>
            </a:r>
          </a:p>
        </p:txBody>
      </p:sp>
    </p:spTree>
    <p:extLst>
      <p:ext uri="{BB962C8B-B14F-4D97-AF65-F5344CB8AC3E}">
        <p14:creationId xmlns:p14="http://schemas.microsoft.com/office/powerpoint/2010/main" val="1034444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9880" y="1"/>
            <a:ext cx="2453640" cy="541020"/>
          </a:xfrm>
        </p:spPr>
        <p:txBody>
          <a:bodyPr>
            <a:normAutofit fontScale="90000"/>
          </a:bodyPr>
          <a:lstStyle/>
          <a:p>
            <a:r>
              <a:rPr lang="en-US" sz="3600" dirty="0" err="1">
                <a:solidFill>
                  <a:schemeClr val="bg1"/>
                </a:solidFill>
              </a:rPr>
              <a:t>Bedaquiline</a:t>
            </a:r>
            <a:endParaRPr lang="en-US" sz="3600" dirty="0">
              <a:solidFill>
                <a:schemeClr val="bg1"/>
              </a:solidFill>
            </a:endParaRPr>
          </a:p>
        </p:txBody>
      </p:sp>
      <p:sp>
        <p:nvSpPr>
          <p:cNvPr id="3" name="Content Placeholder 2"/>
          <p:cNvSpPr>
            <a:spLocks noGrp="1"/>
          </p:cNvSpPr>
          <p:nvPr>
            <p:ph idx="1"/>
          </p:nvPr>
        </p:nvSpPr>
        <p:spPr>
          <a:xfrm>
            <a:off x="326571" y="766354"/>
            <a:ext cx="8229600" cy="3779519"/>
          </a:xfrm>
        </p:spPr>
        <p:txBody>
          <a:bodyPr>
            <a:normAutofit/>
          </a:bodyPr>
          <a:lstStyle/>
          <a:p>
            <a:pPr marL="342900" indent="-342900">
              <a:buFont typeface="Arial" panose="020B0604020202020204" pitchFamily="34" charset="0"/>
              <a:buChar char="•"/>
            </a:pPr>
            <a:r>
              <a:rPr lang="en-US" sz="2000" dirty="0" err="1">
                <a:solidFill>
                  <a:schemeClr val="tx1"/>
                </a:solidFill>
                <a:latin typeface="Arial" panose="020B0604020202020204" pitchFamily="34" charset="0"/>
                <a:cs typeface="Arial" panose="020B0604020202020204" pitchFamily="34" charset="0"/>
              </a:rPr>
              <a:t>Diarylquinoline</a:t>
            </a:r>
            <a:r>
              <a:rPr lang="en-US" sz="2000" dirty="0">
                <a:solidFill>
                  <a:schemeClr val="tx1"/>
                </a:solidFill>
                <a:latin typeface="Arial" panose="020B0604020202020204" pitchFamily="34" charset="0"/>
                <a:cs typeface="Arial" panose="020B0604020202020204" pitchFamily="34" charset="0"/>
              </a:rPr>
              <a:t> approved by FDA in 2013</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Inhibits mycobacterial ATP synthase</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Bactericidal to actively replicating and non-replicating mycobacteria</a:t>
            </a:r>
          </a:p>
          <a:p>
            <a:pPr lvl="1"/>
            <a:r>
              <a:rPr lang="en-US" sz="1600" dirty="0">
                <a:latin typeface="Arial" panose="020B0604020202020204" pitchFamily="34" charset="0"/>
                <a:cs typeface="Arial" panose="020B0604020202020204" pitchFamily="34" charset="0"/>
              </a:rPr>
              <a:t>Bactericidal and sterilizing activity in murine model</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No cross-resistance with RIPE, amikacin, </a:t>
            </a:r>
            <a:r>
              <a:rPr lang="en-US" sz="2000" dirty="0" err="1">
                <a:solidFill>
                  <a:schemeClr val="tx1"/>
                </a:solidFill>
                <a:latin typeface="Arial" panose="020B0604020202020204" pitchFamily="34" charset="0"/>
                <a:cs typeface="Arial" panose="020B0604020202020204" pitchFamily="34" charset="0"/>
              </a:rPr>
              <a:t>moxifloxacin</a:t>
            </a:r>
            <a:endParaRPr lang="en-US"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Few reports of cross-resistance with </a:t>
            </a:r>
            <a:r>
              <a:rPr lang="en-US" sz="2000" dirty="0" err="1">
                <a:solidFill>
                  <a:schemeClr val="tx1"/>
                </a:solidFill>
                <a:latin typeface="Arial" panose="020B0604020202020204" pitchFamily="34" charset="0"/>
                <a:cs typeface="Arial" panose="020B0604020202020204" pitchFamily="34" charset="0"/>
              </a:rPr>
              <a:t>clofazimine</a:t>
            </a:r>
            <a:endParaRPr lang="en-US"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Dose: 400 mg </a:t>
            </a:r>
            <a:r>
              <a:rPr lang="en-US" sz="2000" dirty="0" err="1">
                <a:solidFill>
                  <a:schemeClr val="tx1"/>
                </a:solidFill>
                <a:latin typeface="Arial" panose="020B0604020202020204" pitchFamily="34" charset="0"/>
                <a:cs typeface="Arial" panose="020B0604020202020204" pitchFamily="34" charset="0"/>
              </a:rPr>
              <a:t>po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qdaily</a:t>
            </a:r>
            <a:r>
              <a:rPr lang="en-US" sz="2000" dirty="0">
                <a:solidFill>
                  <a:schemeClr val="tx1"/>
                </a:solidFill>
                <a:latin typeface="Arial" panose="020B0604020202020204" pitchFamily="34" charset="0"/>
                <a:cs typeface="Arial" panose="020B0604020202020204" pitchFamily="34" charset="0"/>
              </a:rPr>
              <a:t> x 2 weeks, followed by 200 mg TIW for total 24 weeks (some experience with longer courses)</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Potential side effects: </a:t>
            </a:r>
            <a:r>
              <a:rPr lang="en-US" sz="2000" dirty="0" err="1">
                <a:solidFill>
                  <a:schemeClr val="tx1"/>
                </a:solidFill>
                <a:latin typeface="Arial" panose="020B0604020202020204" pitchFamily="34" charset="0"/>
                <a:cs typeface="Arial" panose="020B0604020202020204" pitchFamily="34" charset="0"/>
              </a:rPr>
              <a:t>QTc</a:t>
            </a:r>
            <a:r>
              <a:rPr lang="en-US" sz="2000" dirty="0">
                <a:solidFill>
                  <a:schemeClr val="tx1"/>
                </a:solidFill>
                <a:latin typeface="Arial" panose="020B0604020202020204" pitchFamily="34" charset="0"/>
                <a:cs typeface="Arial" panose="020B0604020202020204" pitchFamily="34" charset="0"/>
              </a:rPr>
              <a:t> prolongation, hepatitis, nausea, joint pain, headache, elevated amylase, rash</a:t>
            </a:r>
          </a:p>
        </p:txBody>
      </p:sp>
    </p:spTree>
    <p:extLst>
      <p:ext uri="{BB962C8B-B14F-4D97-AF65-F5344CB8AC3E}">
        <p14:creationId xmlns:p14="http://schemas.microsoft.com/office/powerpoint/2010/main" val="921592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880"/>
          </a:xfrm>
        </p:spPr>
        <p:txBody>
          <a:bodyPr>
            <a:normAutofit fontScale="90000"/>
          </a:bodyPr>
          <a:lstStyle/>
          <a:p>
            <a:pPr algn="ctr"/>
            <a:r>
              <a:rPr lang="en-US" sz="3600" dirty="0">
                <a:solidFill>
                  <a:schemeClr val="bg1"/>
                </a:solidFill>
              </a:rPr>
              <a:t>Linezolid</a:t>
            </a:r>
          </a:p>
        </p:txBody>
      </p:sp>
      <p:sp>
        <p:nvSpPr>
          <p:cNvPr id="3" name="Content Placeholder 2"/>
          <p:cNvSpPr>
            <a:spLocks noGrp="1"/>
          </p:cNvSpPr>
          <p:nvPr>
            <p:ph idx="1"/>
          </p:nvPr>
        </p:nvSpPr>
        <p:spPr>
          <a:xfrm>
            <a:off x="366104" y="857250"/>
            <a:ext cx="8411792" cy="3779519"/>
          </a:xfrm>
        </p:spPr>
        <p:txBody>
          <a:bodyPr>
            <a:normAutofit/>
          </a:bodyPr>
          <a:lstStyle/>
          <a:p>
            <a:pPr marL="342900" indent="-342900">
              <a:buFont typeface="Arial" panose="020B0604020202020204" pitchFamily="34" charset="0"/>
              <a:buChar char="•"/>
            </a:pPr>
            <a:r>
              <a:rPr lang="en-US" sz="2000" dirty="0" err="1">
                <a:solidFill>
                  <a:schemeClr val="tx1"/>
                </a:solidFill>
                <a:latin typeface="Arial" panose="020B0604020202020204" pitchFamily="34" charset="0"/>
                <a:cs typeface="Arial" panose="020B0604020202020204" pitchFamily="34" charset="0"/>
              </a:rPr>
              <a:t>Oxazolindinone</a:t>
            </a:r>
            <a:r>
              <a:rPr lang="en-US" sz="2000" dirty="0">
                <a:solidFill>
                  <a:schemeClr val="tx1"/>
                </a:solidFill>
                <a:latin typeface="Arial" panose="020B0604020202020204" pitchFamily="34" charset="0"/>
                <a:cs typeface="Arial" panose="020B0604020202020204" pitchFamily="34" charset="0"/>
              </a:rPr>
              <a:t> that inhibits bacterial protein synthesis (prevents fusion 30S and 50S ribosomal units)</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It also binds to human mitochondria and inhibits protein synthesis, which is mechanism of toxicity in humans</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Bactericidal activity primarily against actively replicating mycobacteria</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Dose: 1,200 mg/day, but clinical experience with lower doses (300 – 600 mg </a:t>
            </a:r>
            <a:r>
              <a:rPr lang="en-US" sz="2000" dirty="0" err="1">
                <a:solidFill>
                  <a:schemeClr val="tx1"/>
                </a:solidFill>
                <a:latin typeface="Arial" panose="020B0604020202020204" pitchFamily="34" charset="0"/>
                <a:cs typeface="Arial" panose="020B0604020202020204" pitchFamily="34" charset="0"/>
              </a:rPr>
              <a:t>Qdaily</a:t>
            </a:r>
            <a:r>
              <a:rPr lang="en-US" sz="2000" dirty="0">
                <a:solidFill>
                  <a:schemeClr val="tx1"/>
                </a:solidFill>
                <a:latin typeface="Arial" panose="020B0604020202020204" pitchFamily="34" charset="0"/>
                <a:cs typeface="Arial" panose="020B0604020202020204" pitchFamily="34" charset="0"/>
              </a:rPr>
              <a:t>) that result in lesser toxicity: </a:t>
            </a:r>
            <a:r>
              <a:rPr lang="en-US" sz="2000" dirty="0" err="1">
                <a:solidFill>
                  <a:schemeClr val="tx1"/>
                </a:solidFill>
                <a:latin typeface="Arial" panose="020B0604020202020204" pitchFamily="34" charset="0"/>
                <a:cs typeface="Arial" panose="020B0604020202020204" pitchFamily="34" charset="0"/>
              </a:rPr>
              <a:t>ZeNix</a:t>
            </a:r>
            <a:r>
              <a:rPr lang="en-US" sz="2000" dirty="0">
                <a:solidFill>
                  <a:schemeClr val="tx1"/>
                </a:solidFill>
                <a:latin typeface="Arial" panose="020B0604020202020204" pitchFamily="34" charset="0"/>
                <a:cs typeface="Arial" panose="020B0604020202020204" pitchFamily="34" charset="0"/>
              </a:rPr>
              <a:t> trial – 600 mg/daily</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Potential side effects: myelosuppression, diarrhea, nausea, optic and peripheral neuropathy</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Should be used with B6 supplementation</a:t>
            </a:r>
          </a:p>
        </p:txBody>
      </p:sp>
    </p:spTree>
    <p:extLst>
      <p:ext uri="{BB962C8B-B14F-4D97-AF65-F5344CB8AC3E}">
        <p14:creationId xmlns:p14="http://schemas.microsoft.com/office/powerpoint/2010/main" val="4277716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0"/>
            <a:ext cx="8229600" cy="541020"/>
          </a:xfrm>
        </p:spPr>
        <p:txBody>
          <a:bodyPr>
            <a:normAutofit fontScale="90000"/>
          </a:bodyPr>
          <a:lstStyle/>
          <a:p>
            <a:pPr algn="ctr"/>
            <a:r>
              <a:rPr lang="en-US" sz="3600" dirty="0" err="1">
                <a:solidFill>
                  <a:schemeClr val="bg1"/>
                </a:solidFill>
              </a:rPr>
              <a:t>Pretomanid</a:t>
            </a:r>
            <a:endParaRPr lang="en-US" sz="3600" dirty="0">
              <a:solidFill>
                <a:schemeClr val="bg1"/>
              </a:solidFill>
            </a:endParaRPr>
          </a:p>
        </p:txBody>
      </p:sp>
      <p:sp>
        <p:nvSpPr>
          <p:cNvPr id="3" name="Content Placeholder 2"/>
          <p:cNvSpPr>
            <a:spLocks noGrp="1"/>
          </p:cNvSpPr>
          <p:nvPr>
            <p:ph idx="1"/>
          </p:nvPr>
        </p:nvSpPr>
        <p:spPr>
          <a:xfrm>
            <a:off x="366104" y="909501"/>
            <a:ext cx="8411792" cy="3779519"/>
          </a:xfrm>
        </p:spPr>
        <p:txBody>
          <a:bodyPr>
            <a:normAutofit/>
          </a:bodyPr>
          <a:lstStyle/>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Developed by TB Alliance; “</a:t>
            </a:r>
            <a:r>
              <a:rPr lang="en-US" sz="2000" dirty="0" err="1">
                <a:solidFill>
                  <a:schemeClr val="tx1"/>
                </a:solidFill>
                <a:latin typeface="Arial" panose="020B0604020202020204" pitchFamily="34" charset="0"/>
                <a:cs typeface="Arial" panose="020B0604020202020204" pitchFamily="34" charset="0"/>
              </a:rPr>
              <a:t>preto</a:t>
            </a:r>
            <a:r>
              <a:rPr lang="en-US" sz="2000" dirty="0">
                <a:solidFill>
                  <a:schemeClr val="tx1"/>
                </a:solidFill>
                <a:latin typeface="Arial" panose="020B0604020202020204" pitchFamily="34" charset="0"/>
                <a:cs typeface="Arial" panose="020B0604020202020204" pitchFamily="34" charset="0"/>
              </a:rPr>
              <a:t>” prefix honors Pretoria, South Africa</a:t>
            </a:r>
          </a:p>
          <a:p>
            <a:pPr marL="342900" indent="-342900">
              <a:buFont typeface="Arial" panose="020B0604020202020204" pitchFamily="34" charset="0"/>
              <a:buChar char="•"/>
            </a:pPr>
            <a:r>
              <a:rPr lang="en-US" sz="2000" dirty="0" err="1">
                <a:solidFill>
                  <a:schemeClr val="tx1"/>
                </a:solidFill>
                <a:latin typeface="Arial" panose="020B0604020202020204" pitchFamily="34" charset="0"/>
                <a:cs typeface="Arial" panose="020B0604020202020204" pitchFamily="34" charset="0"/>
              </a:rPr>
              <a:t>Nitroimidazooxazine</a:t>
            </a:r>
            <a:r>
              <a:rPr lang="en-US" sz="2000" dirty="0">
                <a:solidFill>
                  <a:schemeClr val="tx1"/>
                </a:solidFill>
                <a:latin typeface="Arial" panose="020B0604020202020204" pitchFamily="34" charset="0"/>
                <a:cs typeface="Arial" panose="020B0604020202020204" pitchFamily="34" charset="0"/>
              </a:rPr>
              <a:t> that inhibits mycolic acid synthesis, also acts as a respiratory poison against non-replicating bacteria under anaerobic conditions</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Dose: 200 mg </a:t>
            </a:r>
            <a:r>
              <a:rPr lang="en-US" sz="2000" dirty="0" err="1">
                <a:solidFill>
                  <a:schemeClr val="tx1"/>
                </a:solidFill>
                <a:latin typeface="Arial" panose="020B0604020202020204" pitchFamily="34" charset="0"/>
                <a:cs typeface="Arial" panose="020B0604020202020204" pitchFamily="34" charset="0"/>
              </a:rPr>
              <a:t>po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Qdaily</a:t>
            </a:r>
            <a:endParaRPr lang="en-US"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Potential side effects: </a:t>
            </a:r>
            <a:r>
              <a:rPr lang="en-US" sz="2000" dirty="0" err="1">
                <a:solidFill>
                  <a:schemeClr val="tx1"/>
                </a:solidFill>
                <a:latin typeface="Arial" panose="020B0604020202020204" pitchFamily="34" charset="0"/>
                <a:cs typeface="Arial" panose="020B0604020202020204" pitchFamily="34" charset="0"/>
              </a:rPr>
              <a:t>QTc</a:t>
            </a:r>
            <a:r>
              <a:rPr lang="en-US" sz="2000" dirty="0">
                <a:solidFill>
                  <a:schemeClr val="tx1"/>
                </a:solidFill>
                <a:latin typeface="Arial" panose="020B0604020202020204" pitchFamily="34" charset="0"/>
                <a:cs typeface="Arial" panose="020B0604020202020204" pitchFamily="34" charset="0"/>
              </a:rPr>
              <a:t> prolongation, electrolyte disturbances, hepatitis, lipase elevation</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Need to advise patients of reproductive toxicities seen in animal studies (testicular atrophy and impaired fertility in male rats), as effects on human male fertility have not been adequately evaluated</a:t>
            </a:r>
          </a:p>
        </p:txBody>
      </p:sp>
    </p:spTree>
    <p:extLst>
      <p:ext uri="{BB962C8B-B14F-4D97-AF65-F5344CB8AC3E}">
        <p14:creationId xmlns:p14="http://schemas.microsoft.com/office/powerpoint/2010/main" val="3652056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test&#10;&#10;AI-generated content may be incorrect.">
            <a:extLst>
              <a:ext uri="{FF2B5EF4-FFF2-40B4-BE49-F238E27FC236}">
                <a16:creationId xmlns:a16="http://schemas.microsoft.com/office/drawing/2014/main" id="{C5D77C60-1CD3-ACD9-301D-0779B377D44F}"/>
              </a:ext>
            </a:extLst>
          </p:cNvPr>
          <p:cNvPicPr>
            <a:picLocks noChangeAspect="1"/>
          </p:cNvPicPr>
          <p:nvPr/>
        </p:nvPicPr>
        <p:blipFill>
          <a:blip r:embed="rId2"/>
          <a:stretch>
            <a:fillRect/>
          </a:stretch>
        </p:blipFill>
        <p:spPr>
          <a:xfrm>
            <a:off x="482600" y="751966"/>
            <a:ext cx="8178799" cy="3639566"/>
          </a:xfrm>
          <a:prstGeom prst="rect">
            <a:avLst/>
          </a:prstGeom>
        </p:spPr>
      </p:pic>
      <p:sp>
        <p:nvSpPr>
          <p:cNvPr id="4" name="TextBox 3">
            <a:extLst>
              <a:ext uri="{FF2B5EF4-FFF2-40B4-BE49-F238E27FC236}">
                <a16:creationId xmlns:a16="http://schemas.microsoft.com/office/drawing/2014/main" id="{621E1C73-71AC-07FE-B69E-DB50217B645B}"/>
              </a:ext>
            </a:extLst>
          </p:cNvPr>
          <p:cNvSpPr txBox="1"/>
          <p:nvPr/>
        </p:nvSpPr>
        <p:spPr>
          <a:xfrm>
            <a:off x="5178735" y="4839431"/>
            <a:ext cx="3874169" cy="246221"/>
          </a:xfrm>
          <a:prstGeom prst="rect">
            <a:avLst/>
          </a:prstGeom>
          <a:noFill/>
        </p:spPr>
        <p:txBody>
          <a:bodyPr wrap="square">
            <a:spAutoFit/>
          </a:bodyPr>
          <a:lstStyle/>
          <a:p>
            <a:r>
              <a:rPr lang="en-US" sz="1000" dirty="0">
                <a:latin typeface="+mj-lt"/>
              </a:rPr>
              <a:t>Am J Respir Crit Care Med Vol 211, </a:t>
            </a:r>
            <a:r>
              <a:rPr lang="en-US" sz="1000" dirty="0" err="1">
                <a:latin typeface="+mj-lt"/>
              </a:rPr>
              <a:t>Iss</a:t>
            </a:r>
            <a:r>
              <a:rPr lang="en-US" sz="1000" dirty="0">
                <a:latin typeface="+mj-lt"/>
              </a:rPr>
              <a:t> 1, pp 15–33, Jan 2025</a:t>
            </a:r>
          </a:p>
        </p:txBody>
      </p:sp>
    </p:spTree>
    <p:extLst>
      <p:ext uri="{BB962C8B-B14F-4D97-AF65-F5344CB8AC3E}">
        <p14:creationId xmlns:p14="http://schemas.microsoft.com/office/powerpoint/2010/main" val="241708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9F090-7B47-BD25-5E1E-076C8F4FA7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0A79C6-A207-7591-BC58-DE1015FF602A}"/>
              </a:ext>
            </a:extLst>
          </p:cNvPr>
          <p:cNvSpPr txBox="1"/>
          <p:nvPr/>
        </p:nvSpPr>
        <p:spPr>
          <a:xfrm>
            <a:off x="968572" y="128711"/>
            <a:ext cx="6534806" cy="707886"/>
          </a:xfrm>
          <a:prstGeom prst="rect">
            <a:avLst/>
          </a:prstGeom>
          <a:noFill/>
        </p:spPr>
        <p:txBody>
          <a:bodyPr wrap="square" rtlCol="0">
            <a:spAutoFit/>
          </a:bodyPr>
          <a:lstStyle/>
          <a:p>
            <a:pPr algn="ctr"/>
            <a:r>
              <a:rPr lang="en-US" sz="2400" b="1" dirty="0">
                <a:solidFill>
                  <a:schemeClr val="bg1"/>
                </a:solidFill>
                <a:latin typeface="+mj-lt"/>
              </a:rPr>
              <a:t>Highlights of Updated Recommendations</a:t>
            </a:r>
          </a:p>
          <a:p>
            <a:pPr algn="ctr"/>
            <a:r>
              <a:rPr lang="en-US" sz="1600" b="1" dirty="0">
                <a:latin typeface="+mj-lt"/>
              </a:rPr>
              <a:t>Am J Respir Crit Care Med Vol 211, </a:t>
            </a:r>
            <a:r>
              <a:rPr lang="en-US" sz="1600" b="1" dirty="0" err="1">
                <a:latin typeface="+mj-lt"/>
              </a:rPr>
              <a:t>Iss</a:t>
            </a:r>
            <a:r>
              <a:rPr lang="en-US" sz="1600" b="1" dirty="0">
                <a:latin typeface="+mj-lt"/>
              </a:rPr>
              <a:t> 1, pp 15–33, Jan 2025</a:t>
            </a:r>
          </a:p>
        </p:txBody>
      </p:sp>
      <p:sp>
        <p:nvSpPr>
          <p:cNvPr id="4" name="TextBox 3">
            <a:extLst>
              <a:ext uri="{FF2B5EF4-FFF2-40B4-BE49-F238E27FC236}">
                <a16:creationId xmlns:a16="http://schemas.microsoft.com/office/drawing/2014/main" id="{BB3A8B3F-1398-1D14-6383-17BC9A0FFA51}"/>
              </a:ext>
            </a:extLst>
          </p:cNvPr>
          <p:cNvSpPr txBox="1"/>
          <p:nvPr/>
        </p:nvSpPr>
        <p:spPr>
          <a:xfrm>
            <a:off x="526094" y="837967"/>
            <a:ext cx="7649334" cy="4001095"/>
          </a:xfrm>
          <a:prstGeom prst="rect">
            <a:avLst/>
          </a:prstGeom>
          <a:noFill/>
        </p:spPr>
        <p:txBody>
          <a:bodyPr wrap="square">
            <a:spAutoFit/>
          </a:bodyPr>
          <a:lstStyle/>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Adults and adolescents with drug-susceptible pulmonary TB disease can be treated in four months instead of six</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200" dirty="0">
                <a:effectLst/>
                <a:latin typeface="Arial" panose="020B0604020202020204" pitchFamily="34" charset="0"/>
                <a:ea typeface="Aptos" panose="020B0004020202020204" pitchFamily="34" charset="0"/>
                <a:cs typeface="Aptos" panose="020B0004020202020204" pitchFamily="34" charset="0"/>
              </a:rPr>
              <a:t>The panel recommends two months of isoniazid (H), rifapentine (P), pyrazinamide (Z), moxifloxacin (M), followed by two months of isoniazid, rifapentine, and moxifloxacin (</a:t>
            </a:r>
            <a:r>
              <a:rPr lang="en-US" sz="1200" b="1" dirty="0">
                <a:effectLst/>
                <a:latin typeface="Arial" panose="020B0604020202020204" pitchFamily="34" charset="0"/>
                <a:ea typeface="Aptos" panose="020B0004020202020204" pitchFamily="34" charset="0"/>
                <a:cs typeface="Aptos" panose="020B0004020202020204" pitchFamily="34" charset="0"/>
              </a:rPr>
              <a:t>2HPZM/2HPM</a:t>
            </a:r>
            <a:r>
              <a:rPr lang="en-US" sz="1200" dirty="0">
                <a:effectLst/>
                <a:latin typeface="Arial" panose="020B0604020202020204" pitchFamily="34" charset="0"/>
                <a:ea typeface="Aptos" panose="020B0004020202020204" pitchFamily="34" charset="0"/>
                <a:cs typeface="Aptos" panose="020B0004020202020204" pitchFamily="34" charset="0"/>
              </a:rPr>
              <a:t>) for people aged 12 years or older</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dirty="0">
                <a:effectLst/>
                <a:latin typeface="Arial" panose="020B06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Most children with non-severe TB disease can be treated in four months instead of six</a:t>
            </a:r>
            <a:r>
              <a:rPr lang="en-US" sz="1400" dirty="0">
                <a:effectLst/>
                <a:latin typeface="Arial" panose="020B06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200" dirty="0">
                <a:effectLst/>
                <a:latin typeface="Arial" panose="020B0604020202020204" pitchFamily="34" charset="0"/>
                <a:ea typeface="Aptos" panose="020B0004020202020204" pitchFamily="34" charset="0"/>
                <a:cs typeface="Aptos" panose="020B0004020202020204" pitchFamily="34" charset="0"/>
              </a:rPr>
              <a:t>The panel recommends two months of isoniazid (H), rifampin (R), pyrazinamide (Z), and ethambutol (E), followed by two months of </a:t>
            </a:r>
            <a:r>
              <a:rPr lang="en-US" sz="1200" dirty="0" err="1">
                <a:effectLst/>
                <a:latin typeface="Arial" panose="020B0604020202020204" pitchFamily="34" charset="0"/>
                <a:ea typeface="Aptos" panose="020B0004020202020204" pitchFamily="34" charset="0"/>
                <a:cs typeface="Aptos" panose="020B0004020202020204" pitchFamily="34" charset="0"/>
              </a:rPr>
              <a:t>isonaizid</a:t>
            </a:r>
            <a:r>
              <a:rPr lang="en-US" sz="1200" dirty="0">
                <a:effectLst/>
                <a:latin typeface="Arial" panose="020B0604020202020204" pitchFamily="34" charset="0"/>
                <a:ea typeface="Aptos" panose="020B0004020202020204" pitchFamily="34" charset="0"/>
                <a:cs typeface="Aptos" panose="020B0004020202020204" pitchFamily="34" charset="0"/>
              </a:rPr>
              <a:t> and rifampin (</a:t>
            </a:r>
            <a:r>
              <a:rPr lang="en-US" sz="1200" b="1" dirty="0">
                <a:effectLst/>
                <a:latin typeface="Arial" panose="020B0604020202020204" pitchFamily="34" charset="0"/>
                <a:ea typeface="Aptos" panose="020B0004020202020204" pitchFamily="34" charset="0"/>
                <a:cs typeface="Aptos" panose="020B0004020202020204" pitchFamily="34" charset="0"/>
              </a:rPr>
              <a:t>2HRZE/2HR</a:t>
            </a:r>
            <a:r>
              <a:rPr lang="en-US" sz="1200" dirty="0">
                <a:effectLst/>
                <a:latin typeface="Arial" panose="020B0604020202020204" pitchFamily="34" charset="0"/>
                <a:ea typeface="Aptos" panose="020B0004020202020204" pitchFamily="34" charset="0"/>
                <a:cs typeface="Aptos" panose="020B0004020202020204" pitchFamily="34" charset="0"/>
              </a:rPr>
              <a:t>) for children and adolescents between three months and 16 years of age with non-severe pulmonary TB disease. </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dirty="0">
                <a:effectLst/>
                <a:latin typeface="Arial" panose="020B06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New all-oral regimens for multidrug- and rifampin-resistant TB disease shorten treatment duration from fifteen months to six months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effectLst/>
                <a:latin typeface="Arial" panose="020B0604020202020204" pitchFamily="34" charset="0"/>
                <a:ea typeface="Times New Roman" panose="02020603050405020304" pitchFamily="18" charset="0"/>
                <a:cs typeface="Aptos" panose="020B0004020202020204" pitchFamily="34" charset="0"/>
              </a:rPr>
              <a:t>The panel recommends a six-month treatment regimen (</a:t>
            </a:r>
            <a:r>
              <a:rPr lang="en-US" sz="1200" b="1" dirty="0" err="1">
                <a:effectLst/>
                <a:latin typeface="Arial" panose="020B0604020202020204" pitchFamily="34" charset="0"/>
                <a:ea typeface="Times New Roman" panose="02020603050405020304" pitchFamily="18" charset="0"/>
                <a:cs typeface="Aptos" panose="020B0004020202020204" pitchFamily="34" charset="0"/>
              </a:rPr>
              <a:t>BPaLM</a:t>
            </a:r>
            <a:r>
              <a:rPr lang="en-US" sz="1200" dirty="0">
                <a:effectLst/>
                <a:latin typeface="Arial" panose="020B0604020202020204" pitchFamily="34" charset="0"/>
                <a:ea typeface="Times New Roman" panose="02020603050405020304" pitchFamily="18" charset="0"/>
                <a:cs typeface="Aptos" panose="020B0004020202020204" pitchFamily="34" charset="0"/>
              </a:rPr>
              <a:t>) of bedaquiline (B), </a:t>
            </a:r>
            <a:r>
              <a:rPr lang="en-US" sz="1200" dirty="0" err="1">
                <a:effectLst/>
                <a:latin typeface="Arial" panose="020B0604020202020204" pitchFamily="34" charset="0"/>
                <a:ea typeface="Times New Roman" panose="02020603050405020304" pitchFamily="18" charset="0"/>
                <a:cs typeface="Aptos" panose="020B0004020202020204" pitchFamily="34" charset="0"/>
              </a:rPr>
              <a:t>pretomanid</a:t>
            </a:r>
            <a:r>
              <a:rPr lang="en-US" sz="1200" dirty="0">
                <a:effectLst/>
                <a:latin typeface="Arial" panose="020B0604020202020204" pitchFamily="34" charset="0"/>
                <a:ea typeface="Times New Roman" panose="02020603050405020304" pitchFamily="18" charset="0"/>
                <a:cs typeface="Aptos" panose="020B0004020202020204" pitchFamily="34" charset="0"/>
              </a:rPr>
              <a:t> (P), linezolid (L), and moxifloxacin (M) for people aged 14 years or older with rifampin-resistant, fluoroquinolone-susceptible pulmonary TB disease</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effectLst/>
                <a:latin typeface="Arial" panose="020B0604020202020204" pitchFamily="34" charset="0"/>
                <a:ea typeface="Times New Roman" panose="02020603050405020304" pitchFamily="18" charset="0"/>
                <a:cs typeface="Aptos" panose="020B0004020202020204" pitchFamily="34" charset="0"/>
              </a:rPr>
              <a:t>The panel recommends a six-month treatment regimen (</a:t>
            </a:r>
            <a:r>
              <a:rPr lang="en-US" sz="1200" b="1" dirty="0" err="1">
                <a:effectLst/>
                <a:latin typeface="Arial" panose="020B0604020202020204" pitchFamily="34" charset="0"/>
                <a:ea typeface="Times New Roman" panose="02020603050405020304" pitchFamily="18" charset="0"/>
                <a:cs typeface="Aptos" panose="020B0004020202020204" pitchFamily="34" charset="0"/>
              </a:rPr>
              <a:t>BPaL</a:t>
            </a:r>
            <a:r>
              <a:rPr lang="en-US" sz="1200" dirty="0">
                <a:effectLst/>
                <a:latin typeface="Arial" panose="020B0604020202020204" pitchFamily="34" charset="0"/>
                <a:ea typeface="Times New Roman" panose="02020603050405020304" pitchFamily="18" charset="0"/>
                <a:cs typeface="Aptos" panose="020B0004020202020204" pitchFamily="34" charset="0"/>
              </a:rPr>
              <a:t>) of bedaquiline (B), </a:t>
            </a:r>
            <a:r>
              <a:rPr lang="en-US" sz="1200" dirty="0" err="1">
                <a:effectLst/>
                <a:latin typeface="Arial" panose="020B0604020202020204" pitchFamily="34" charset="0"/>
                <a:ea typeface="Times New Roman" panose="02020603050405020304" pitchFamily="18" charset="0"/>
                <a:cs typeface="Aptos" panose="020B0004020202020204" pitchFamily="34" charset="0"/>
              </a:rPr>
              <a:t>pretomanid</a:t>
            </a:r>
            <a:r>
              <a:rPr lang="en-US" sz="1200" dirty="0">
                <a:effectLst/>
                <a:latin typeface="Arial" panose="020B0604020202020204" pitchFamily="34" charset="0"/>
                <a:ea typeface="Times New Roman" panose="02020603050405020304" pitchFamily="18" charset="0"/>
                <a:cs typeface="Aptos" panose="020B0004020202020204" pitchFamily="34" charset="0"/>
              </a:rPr>
              <a:t> (P), and linezolid (L) for people aged 14 years or older with rifampin-resistant pulmonary TB disease and fluoroquinolone resistance or intolerance</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effectLst/>
                <a:latin typeface="Arial" panose="020B0604020202020204" pitchFamily="34" charset="0"/>
                <a:ea typeface="Times New Roman" panose="02020603050405020304" pitchFamily="18" charset="0"/>
                <a:cs typeface="Aptos" panose="020B0004020202020204" pitchFamily="34" charset="0"/>
              </a:rPr>
              <a:t>These regimens are also treatment options for people with an intolerance of rifampin</a:t>
            </a:r>
            <a:endParaRPr lang="en-US" sz="12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8044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97" t="21428" r="23028" b="25569"/>
          <a:stretch/>
        </p:blipFill>
        <p:spPr bwMode="auto">
          <a:xfrm>
            <a:off x="45337" y="545359"/>
            <a:ext cx="5909333" cy="446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78673" y="1391846"/>
            <a:ext cx="4493512" cy="28005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39227" y="15906"/>
            <a:ext cx="8247573" cy="529452"/>
          </a:xfrm>
        </p:spPr>
        <p:txBody>
          <a:bodyPr>
            <a:normAutofit/>
          </a:bodyPr>
          <a:lstStyle/>
          <a:p>
            <a:pPr algn="ctr"/>
            <a:r>
              <a:rPr lang="en-US" altLang="en-US" sz="2400" b="1" i="1" dirty="0">
                <a:solidFill>
                  <a:schemeClr val="bg1"/>
                </a:solidFill>
              </a:rPr>
              <a:t>M. tuberculosis </a:t>
            </a:r>
            <a:r>
              <a:rPr lang="en-US" altLang="en-US" sz="2400" b="1" dirty="0">
                <a:solidFill>
                  <a:schemeClr val="bg1"/>
                </a:solidFill>
              </a:rPr>
              <a:t>infection has a wide spectrum</a:t>
            </a:r>
          </a:p>
        </p:txBody>
      </p:sp>
    </p:spTree>
    <p:extLst>
      <p:ext uri="{BB962C8B-B14F-4D97-AF65-F5344CB8AC3E}">
        <p14:creationId xmlns:p14="http://schemas.microsoft.com/office/powerpoint/2010/main" val="1924279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543121" y="479713"/>
            <a:ext cx="7886372" cy="486686"/>
          </a:xfrm>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23,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290873" y="861659"/>
            <a:ext cx="8592734" cy="342018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74920" indent="-214313">
              <a:buFont typeface="Arial" panose="020B0604020202020204" pitchFamily="34" charset="0"/>
              <a:buChar char="•"/>
            </a:pPr>
            <a:r>
              <a:rPr lang="en-US" sz="1350" dirty="0">
                <a:solidFill>
                  <a:srgbClr val="172B4D"/>
                </a:solidFill>
              </a:rPr>
              <a:t>All planners, faculty, and others in control of educational content are required to disclose all their financial relationships with ineligible companies within the prior 24 months. An ineligible company is defined as one whose primary business is producing, marketing, selling, re-selling, or distributing healthcare products used by or on patients. Financial relationships are relevant if the educational content an individual can control is related to the business lines or products of the ineligible company.</a:t>
            </a:r>
          </a:p>
          <a:p>
            <a:pPr marL="474920" indent="-214313">
              <a:buFont typeface="Arial" panose="020B0604020202020204" pitchFamily="34" charset="0"/>
              <a:buChar char="•"/>
            </a:pPr>
            <a:r>
              <a:rPr lang="en-US" sz="1350" dirty="0">
                <a:solidFill>
                  <a:srgbClr val="172B4D"/>
                </a:solidFill>
              </a:rPr>
              <a:t>None of the planners, faculty, and others in control of educational content for this educational activity have relevant financial relationship(s) to disclose with ineligible companies.</a:t>
            </a:r>
          </a:p>
          <a:p>
            <a:pPr marL="474920" indent="-214313">
              <a:buFont typeface="Arial" panose="020B0604020202020204" pitchFamily="34" charset="0"/>
              <a:buChar char="•"/>
            </a:pPr>
            <a:r>
              <a:rPr lang="en-US" sz="1350" dirty="0">
                <a:solidFill>
                  <a:srgbClr val="172B4D"/>
                </a:solidFill>
              </a:rPr>
              <a:t>The material presented in this course represents information obtained from the scientific literature as well as the clinical experiences of the speakers. In some cases, the presentations might include discussion of investigational agents and/or off-label indications for various agents used in clinical practice. Speakers will inform the audience when they are discussing investigational and/or off-label uses.</a:t>
            </a:r>
          </a:p>
          <a:p>
            <a:pPr marL="474920" indent="-214313">
              <a:buFont typeface="Arial" panose="020B0604020202020204" pitchFamily="34" charset="0"/>
              <a:buChar char="•"/>
            </a:pPr>
            <a:r>
              <a:rPr lang="en-US" sz="1350" dirty="0">
                <a:solidFill>
                  <a:srgbClr val="172B4D"/>
                </a:solidFill>
              </a:rPr>
              <a:t>Disclosure of a relationship is not intended to suggest or condone commercial bias in any presentation, but it is made to provide participants with information that might be of potential importance to their evaluation of a presentation.</a:t>
            </a:r>
          </a:p>
          <a:p>
            <a:pPr marL="342840" indent="-228560" defTabSz="914240">
              <a:spcBef>
                <a:spcPct val="20000"/>
              </a:spcBef>
              <a:spcAft>
                <a:spcPts val="0"/>
              </a:spcAft>
              <a:buClr>
                <a:srgbClr val="D6201A"/>
              </a:buClr>
              <a:buFont typeface="Wingdings" charset="2"/>
              <a:buChar char="§"/>
              <a:defRPr/>
            </a:pPr>
            <a:endParaRPr lang="en-US" sz="135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9343"/>
          <a:stretch/>
        </p:blipFill>
        <p:spPr>
          <a:xfrm>
            <a:off x="2375932" y="671"/>
            <a:ext cx="4353323" cy="5142160"/>
          </a:xfrm>
          <a:prstGeom prst="rect">
            <a:avLst/>
          </a:prstGeom>
        </p:spPr>
      </p:pic>
      <p:pic>
        <p:nvPicPr>
          <p:cNvPr id="9"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54490" y="2140044"/>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886902" y="2419402"/>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90412" y="2207859"/>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55594" y="2456057"/>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82785" y="2680234"/>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44945" y="2638175"/>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26571" y="3393324"/>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42306" y="3393325"/>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92494" y="3236328"/>
            <a:ext cx="448352" cy="2794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encrypted-tbn0.gstatic.com/images?q=tbn:ANd9GcRGSH72XdElGzQtwUJORJN-CPJ2QCvnT2yLNYj36BZZmaL-nVi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950979" y="3236328"/>
            <a:ext cx="448352" cy="2794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5241" y="962222"/>
            <a:ext cx="3511713" cy="738664"/>
          </a:xfrm>
          <a:prstGeom prst="rect">
            <a:avLst/>
          </a:prstGeom>
        </p:spPr>
        <p:txBody>
          <a:bodyPr wrap="square">
            <a:spAutoFit/>
          </a:bodyPr>
          <a:lstStyle/>
          <a:p>
            <a:r>
              <a:rPr lang="en-US" sz="2100" dirty="0">
                <a:solidFill>
                  <a:srgbClr val="FF0000"/>
                </a:solidFill>
                <a:latin typeface="+mj-lt"/>
              </a:rPr>
              <a:t>Reactivation: “one bad granuloma is all it takes”</a:t>
            </a:r>
          </a:p>
        </p:txBody>
      </p:sp>
    </p:spTree>
    <p:extLst>
      <p:ext uri="{BB962C8B-B14F-4D97-AF65-F5344CB8AC3E}">
        <p14:creationId xmlns:p14="http://schemas.microsoft.com/office/powerpoint/2010/main" val="179043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72" y="-8899"/>
            <a:ext cx="8227457" cy="549919"/>
          </a:xfrm>
        </p:spPr>
        <p:txBody>
          <a:bodyPr>
            <a:noAutofit/>
          </a:bodyPr>
          <a:lstStyle/>
          <a:p>
            <a:pPr algn="ctr"/>
            <a:r>
              <a:rPr lang="en-US" sz="2400" b="1" dirty="0">
                <a:solidFill>
                  <a:schemeClr val="bg1"/>
                </a:solidFill>
              </a:rPr>
              <a:t>Treatment regimens for TB infection (LTBI)</a:t>
            </a:r>
            <a:endParaRPr lang="en-US" sz="14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62118500"/>
              </p:ext>
            </p:extLst>
          </p:nvPr>
        </p:nvGraphicFramePr>
        <p:xfrm>
          <a:off x="223769" y="582166"/>
          <a:ext cx="8696462" cy="3703212"/>
        </p:xfrm>
        <a:graphic>
          <a:graphicData uri="http://schemas.openxmlformats.org/drawingml/2006/table">
            <a:tbl>
              <a:tblPr firstRow="1" bandRow="1">
                <a:tableStyleId>{21E4AEA4-8DFA-4A89-87EB-49C32662AFE0}</a:tableStyleId>
              </a:tblPr>
              <a:tblGrid>
                <a:gridCol w="1739292">
                  <a:extLst>
                    <a:ext uri="{9D8B030D-6E8A-4147-A177-3AD203B41FA5}">
                      <a16:colId xmlns:a16="http://schemas.microsoft.com/office/drawing/2014/main" val="20000"/>
                    </a:ext>
                  </a:extLst>
                </a:gridCol>
                <a:gridCol w="1180087">
                  <a:extLst>
                    <a:ext uri="{9D8B030D-6E8A-4147-A177-3AD203B41FA5}">
                      <a16:colId xmlns:a16="http://schemas.microsoft.com/office/drawing/2014/main" val="20001"/>
                    </a:ext>
                  </a:extLst>
                </a:gridCol>
                <a:gridCol w="2641834">
                  <a:extLst>
                    <a:ext uri="{9D8B030D-6E8A-4147-A177-3AD203B41FA5}">
                      <a16:colId xmlns:a16="http://schemas.microsoft.com/office/drawing/2014/main" val="20002"/>
                    </a:ext>
                  </a:extLst>
                </a:gridCol>
                <a:gridCol w="1737236">
                  <a:extLst>
                    <a:ext uri="{9D8B030D-6E8A-4147-A177-3AD203B41FA5}">
                      <a16:colId xmlns:a16="http://schemas.microsoft.com/office/drawing/2014/main" val="20003"/>
                    </a:ext>
                  </a:extLst>
                </a:gridCol>
                <a:gridCol w="1398013">
                  <a:extLst>
                    <a:ext uri="{9D8B030D-6E8A-4147-A177-3AD203B41FA5}">
                      <a16:colId xmlns:a16="http://schemas.microsoft.com/office/drawing/2014/main" val="20004"/>
                    </a:ext>
                  </a:extLst>
                </a:gridCol>
              </a:tblGrid>
              <a:tr h="342882">
                <a:tc>
                  <a:txBody>
                    <a:bodyPr/>
                    <a:lstStyle/>
                    <a:p>
                      <a:r>
                        <a:rPr lang="en-US" sz="1800" dirty="0">
                          <a:latin typeface="+mj-lt"/>
                        </a:rPr>
                        <a:t>Drugs</a:t>
                      </a:r>
                    </a:p>
                  </a:txBody>
                  <a:tcPr marL="68562" marR="68562" marT="34281" marB="34281"/>
                </a:tc>
                <a:tc>
                  <a:txBody>
                    <a:bodyPr/>
                    <a:lstStyle/>
                    <a:p>
                      <a:r>
                        <a:rPr lang="en-US" sz="1800" dirty="0">
                          <a:latin typeface="+mj-lt"/>
                        </a:rPr>
                        <a:t>Duration</a:t>
                      </a:r>
                    </a:p>
                  </a:txBody>
                  <a:tcPr marL="68562" marR="68562" marT="34281" marB="34281"/>
                </a:tc>
                <a:tc>
                  <a:txBody>
                    <a:bodyPr/>
                    <a:lstStyle/>
                    <a:p>
                      <a:r>
                        <a:rPr lang="en-US" sz="1800" dirty="0">
                          <a:latin typeface="+mj-lt"/>
                        </a:rPr>
                        <a:t>Dose</a:t>
                      </a:r>
                    </a:p>
                  </a:txBody>
                  <a:tcPr marL="68562" marR="68562" marT="34281" marB="34281"/>
                </a:tc>
                <a:tc>
                  <a:txBody>
                    <a:bodyPr/>
                    <a:lstStyle/>
                    <a:p>
                      <a:r>
                        <a:rPr lang="en-US" sz="1800" dirty="0">
                          <a:latin typeface="+mj-lt"/>
                        </a:rPr>
                        <a:t>Frequency</a:t>
                      </a:r>
                      <a:r>
                        <a:rPr lang="en-US" sz="1800" baseline="0" dirty="0">
                          <a:latin typeface="+mj-lt"/>
                        </a:rPr>
                        <a:t> </a:t>
                      </a:r>
                      <a:endParaRPr lang="en-US" sz="1800" dirty="0">
                        <a:latin typeface="+mj-lt"/>
                      </a:endParaRPr>
                    </a:p>
                  </a:txBody>
                  <a:tcPr marL="68562" marR="68562" marT="34281" marB="34281"/>
                </a:tc>
                <a:tc>
                  <a:txBody>
                    <a:bodyPr/>
                    <a:lstStyle/>
                    <a:p>
                      <a:r>
                        <a:rPr lang="en-US" sz="1800" dirty="0">
                          <a:latin typeface="+mj-lt"/>
                        </a:rPr>
                        <a:t>Total doses</a:t>
                      </a:r>
                    </a:p>
                  </a:txBody>
                  <a:tcPr marL="68562" marR="68562" marT="34281" marB="34281"/>
                </a:tc>
                <a:extLst>
                  <a:ext uri="{0D108BD9-81ED-4DB2-BD59-A6C34878D82A}">
                    <a16:rowId xmlns:a16="http://schemas.microsoft.com/office/drawing/2014/main" val="10000"/>
                  </a:ext>
                </a:extLst>
              </a:tr>
              <a:tr h="1165842">
                <a:tc>
                  <a:txBody>
                    <a:bodyPr/>
                    <a:lstStyle/>
                    <a:p>
                      <a:r>
                        <a:rPr lang="en-US" sz="1800" dirty="0">
                          <a:latin typeface="+mj-lt"/>
                        </a:rPr>
                        <a:t>Isoniazid and Rifapentine </a:t>
                      </a:r>
                      <a:r>
                        <a:rPr lang="en-US" sz="1800" b="1" dirty="0">
                          <a:latin typeface="+mj-lt"/>
                        </a:rPr>
                        <a:t>(3HP</a:t>
                      </a:r>
                      <a:r>
                        <a:rPr lang="en-US" sz="1800" dirty="0">
                          <a:latin typeface="+mj-lt"/>
                        </a:rPr>
                        <a:t>)</a:t>
                      </a:r>
                    </a:p>
                  </a:txBody>
                  <a:tcPr marL="68562" marR="68562" marT="34281" marB="34281"/>
                </a:tc>
                <a:tc>
                  <a:txBody>
                    <a:bodyPr/>
                    <a:lstStyle/>
                    <a:p>
                      <a:r>
                        <a:rPr lang="en-US" sz="1800" dirty="0">
                          <a:latin typeface="+mj-lt"/>
                        </a:rPr>
                        <a:t>3 months</a:t>
                      </a:r>
                    </a:p>
                  </a:txBody>
                  <a:tcPr marL="68562" marR="68562" marT="34281" marB="34281"/>
                </a:tc>
                <a:tc>
                  <a:txBody>
                    <a:bodyPr/>
                    <a:lstStyle/>
                    <a:p>
                      <a:r>
                        <a:rPr lang="en-US" sz="1800" dirty="0">
                          <a:latin typeface="+mj-lt"/>
                        </a:rPr>
                        <a:t>INH 900 mg max dose</a:t>
                      </a:r>
                    </a:p>
                    <a:p>
                      <a:r>
                        <a:rPr lang="en-US" sz="1800" dirty="0" err="1">
                          <a:latin typeface="+mj-lt"/>
                        </a:rPr>
                        <a:t>Rifapentine</a:t>
                      </a:r>
                      <a:r>
                        <a:rPr lang="en-US" sz="1800" dirty="0">
                          <a:latin typeface="+mj-lt"/>
                        </a:rPr>
                        <a:t> </a:t>
                      </a:r>
                    </a:p>
                    <a:p>
                      <a:r>
                        <a:rPr lang="en-US" sz="1800" dirty="0">
                          <a:latin typeface="+mj-lt"/>
                        </a:rPr>
                        <a:t>750 mg if 32-50 kg; </a:t>
                      </a:r>
                    </a:p>
                    <a:p>
                      <a:r>
                        <a:rPr lang="en-US" sz="1800" dirty="0">
                          <a:latin typeface="+mj-lt"/>
                        </a:rPr>
                        <a:t>900 mg if</a:t>
                      </a:r>
                      <a:r>
                        <a:rPr lang="en-US" sz="1800" baseline="0" dirty="0">
                          <a:latin typeface="+mj-lt"/>
                        </a:rPr>
                        <a:t> </a:t>
                      </a:r>
                      <a:r>
                        <a:rPr lang="en-US" sz="1800" u="sng" baseline="0" dirty="0">
                          <a:latin typeface="+mj-lt"/>
                        </a:rPr>
                        <a:t>&gt;</a:t>
                      </a:r>
                      <a:r>
                        <a:rPr lang="en-US" sz="1800" u="none" baseline="0" dirty="0">
                          <a:latin typeface="+mj-lt"/>
                        </a:rPr>
                        <a:t> 50 kg</a:t>
                      </a:r>
                      <a:endParaRPr lang="en-US" sz="1800" u="sng" dirty="0">
                        <a:latin typeface="+mj-lt"/>
                      </a:endParaRPr>
                    </a:p>
                  </a:txBody>
                  <a:tcPr marL="68562" marR="68562" marT="34281" marB="34281"/>
                </a:tc>
                <a:tc>
                  <a:txBody>
                    <a:bodyPr/>
                    <a:lstStyle/>
                    <a:p>
                      <a:r>
                        <a:rPr lang="en-US" sz="1800" dirty="0">
                          <a:latin typeface="+mj-lt"/>
                        </a:rPr>
                        <a:t>Once weekly</a:t>
                      </a:r>
                    </a:p>
                  </a:txBody>
                  <a:tcPr marL="68562" marR="68562" marT="34281" marB="34281"/>
                </a:tc>
                <a:tc>
                  <a:txBody>
                    <a:bodyPr/>
                    <a:lstStyle/>
                    <a:p>
                      <a:r>
                        <a:rPr lang="en-US" sz="1800" dirty="0">
                          <a:latin typeface="+mj-lt"/>
                        </a:rPr>
                        <a:t>12</a:t>
                      </a:r>
                    </a:p>
                  </a:txBody>
                  <a:tcPr marL="68562" marR="68562" marT="34281" marB="34281"/>
                </a:tc>
                <a:extLst>
                  <a:ext uri="{0D108BD9-81ED-4DB2-BD59-A6C34878D82A}">
                    <a16:rowId xmlns:a16="http://schemas.microsoft.com/office/drawing/2014/main" val="640210823"/>
                  </a:ext>
                </a:extLst>
              </a:tr>
              <a:tr h="342882">
                <a:tc>
                  <a:txBody>
                    <a:bodyPr/>
                    <a:lstStyle/>
                    <a:p>
                      <a:r>
                        <a:rPr lang="en-US" sz="1800" dirty="0">
                          <a:latin typeface="+mj-lt"/>
                        </a:rPr>
                        <a:t>Rifampin (</a:t>
                      </a:r>
                      <a:r>
                        <a:rPr lang="en-US" sz="1800" b="1" dirty="0">
                          <a:latin typeface="+mj-lt"/>
                        </a:rPr>
                        <a:t>4R</a:t>
                      </a:r>
                      <a:r>
                        <a:rPr lang="en-US" sz="1800" dirty="0">
                          <a:latin typeface="+mj-lt"/>
                        </a:rPr>
                        <a:t>)</a:t>
                      </a:r>
                    </a:p>
                  </a:txBody>
                  <a:tcPr marL="68562" marR="68562" marT="34281" marB="34281"/>
                </a:tc>
                <a:tc>
                  <a:txBody>
                    <a:bodyPr/>
                    <a:lstStyle/>
                    <a:p>
                      <a:r>
                        <a:rPr lang="en-US" sz="1800" dirty="0">
                          <a:latin typeface="+mj-lt"/>
                        </a:rPr>
                        <a:t>4 months</a:t>
                      </a:r>
                    </a:p>
                  </a:txBody>
                  <a:tcPr marL="68562" marR="68562" marT="34281" marB="34281"/>
                </a:tc>
                <a:tc>
                  <a:txBody>
                    <a:bodyPr/>
                    <a:lstStyle/>
                    <a:p>
                      <a:r>
                        <a:rPr lang="en-US" sz="1800" dirty="0">
                          <a:latin typeface="+mj-lt"/>
                        </a:rPr>
                        <a:t>600 mg (10 mg/kg)</a:t>
                      </a:r>
                    </a:p>
                  </a:txBody>
                  <a:tcPr marL="68562" marR="68562" marT="34281" marB="34281"/>
                </a:tc>
                <a:tc>
                  <a:txBody>
                    <a:bodyPr/>
                    <a:lstStyle/>
                    <a:p>
                      <a:r>
                        <a:rPr lang="en-US" sz="1800" dirty="0">
                          <a:latin typeface="+mj-lt"/>
                        </a:rPr>
                        <a:t>Daily</a:t>
                      </a:r>
                    </a:p>
                  </a:txBody>
                  <a:tcPr marL="68562" marR="68562" marT="34281" marB="34281"/>
                </a:tc>
                <a:tc>
                  <a:txBody>
                    <a:bodyPr/>
                    <a:lstStyle/>
                    <a:p>
                      <a:r>
                        <a:rPr lang="en-US" sz="1800" dirty="0">
                          <a:latin typeface="+mj-lt"/>
                        </a:rPr>
                        <a:t>120</a:t>
                      </a:r>
                    </a:p>
                  </a:txBody>
                  <a:tcPr marL="68562" marR="68562" marT="34281" marB="34281"/>
                </a:tc>
                <a:extLst>
                  <a:ext uri="{0D108BD9-81ED-4DB2-BD59-A6C34878D82A}">
                    <a16:rowId xmlns:a16="http://schemas.microsoft.com/office/drawing/2014/main" val="1870716412"/>
                  </a:ext>
                </a:extLst>
              </a:tr>
              <a:tr h="617202">
                <a:tc>
                  <a:txBody>
                    <a:bodyPr/>
                    <a:lstStyle/>
                    <a:p>
                      <a:r>
                        <a:rPr lang="en-US" sz="1800" dirty="0">
                          <a:latin typeface="+mj-lt"/>
                        </a:rPr>
                        <a:t>Isoniazid and Rifampin (</a:t>
                      </a:r>
                      <a:r>
                        <a:rPr lang="en-US" sz="1800" b="1" dirty="0">
                          <a:latin typeface="+mj-lt"/>
                        </a:rPr>
                        <a:t>3HR</a:t>
                      </a:r>
                      <a:r>
                        <a:rPr lang="en-US" sz="1800" dirty="0">
                          <a:latin typeface="+mj-lt"/>
                        </a:rPr>
                        <a:t>)</a:t>
                      </a:r>
                    </a:p>
                  </a:txBody>
                  <a:tcPr marL="68562" marR="68562" marT="34281" marB="34281"/>
                </a:tc>
                <a:tc>
                  <a:txBody>
                    <a:bodyPr/>
                    <a:lstStyle/>
                    <a:p>
                      <a:r>
                        <a:rPr lang="en-US" sz="1800" dirty="0">
                          <a:latin typeface="+mj-lt"/>
                        </a:rPr>
                        <a:t>3 months</a:t>
                      </a:r>
                    </a:p>
                  </a:txBody>
                  <a:tcPr marL="68562" marR="68562" marT="34281" marB="34281"/>
                </a:tc>
                <a:tc>
                  <a:txBody>
                    <a:bodyPr/>
                    <a:lstStyle/>
                    <a:p>
                      <a:r>
                        <a:rPr lang="en-US" sz="1800" dirty="0">
                          <a:latin typeface="+mj-lt"/>
                        </a:rPr>
                        <a:t>INH 300 mg (5 mg/kg)</a:t>
                      </a:r>
                    </a:p>
                    <a:p>
                      <a:r>
                        <a:rPr lang="en-US" sz="1800" dirty="0">
                          <a:latin typeface="+mj-lt"/>
                        </a:rPr>
                        <a:t>RIF 600 mg (10 mg/kg)</a:t>
                      </a:r>
                    </a:p>
                  </a:txBody>
                  <a:tcPr marL="68562" marR="68562" marT="34281" marB="34281"/>
                </a:tc>
                <a:tc>
                  <a:txBody>
                    <a:bodyPr/>
                    <a:lstStyle/>
                    <a:p>
                      <a:r>
                        <a:rPr lang="en-US" sz="1800" dirty="0">
                          <a:latin typeface="+mj-lt"/>
                        </a:rPr>
                        <a:t>Daily</a:t>
                      </a:r>
                    </a:p>
                  </a:txBody>
                  <a:tcPr marL="68562" marR="68562" marT="34281" marB="34281"/>
                </a:tc>
                <a:tc>
                  <a:txBody>
                    <a:bodyPr/>
                    <a:lstStyle/>
                    <a:p>
                      <a:r>
                        <a:rPr lang="en-US" sz="1800" dirty="0">
                          <a:latin typeface="+mj-lt"/>
                        </a:rPr>
                        <a:t>90</a:t>
                      </a:r>
                    </a:p>
                  </a:txBody>
                  <a:tcPr marL="68562" marR="68562" marT="34281" marB="34281"/>
                </a:tc>
                <a:extLst>
                  <a:ext uri="{0D108BD9-81ED-4DB2-BD59-A6C34878D82A}">
                    <a16:rowId xmlns:a16="http://schemas.microsoft.com/office/drawing/2014/main" val="4102607524"/>
                  </a:ext>
                </a:extLst>
              </a:tr>
              <a:tr h="617202">
                <a:tc>
                  <a:txBody>
                    <a:bodyPr/>
                    <a:lstStyle/>
                    <a:p>
                      <a:r>
                        <a:rPr lang="en-US" sz="1800" dirty="0">
                          <a:latin typeface="+mj-lt"/>
                        </a:rPr>
                        <a:t>Isoniazid (</a:t>
                      </a:r>
                      <a:r>
                        <a:rPr lang="en-US" sz="1800" b="1" dirty="0">
                          <a:latin typeface="+mj-lt"/>
                        </a:rPr>
                        <a:t>6H</a:t>
                      </a:r>
                      <a:r>
                        <a:rPr lang="en-US" sz="1800" dirty="0">
                          <a:latin typeface="+mj-lt"/>
                        </a:rPr>
                        <a:t>)</a:t>
                      </a:r>
                    </a:p>
                  </a:txBody>
                  <a:tcPr marL="68562" marR="68562" marT="34281" marB="34281"/>
                </a:tc>
                <a:tc>
                  <a:txBody>
                    <a:bodyPr/>
                    <a:lstStyle/>
                    <a:p>
                      <a:r>
                        <a:rPr lang="en-US" sz="1800" dirty="0">
                          <a:latin typeface="+mj-lt"/>
                        </a:rPr>
                        <a:t>6 months</a:t>
                      </a:r>
                    </a:p>
                  </a:txBody>
                  <a:tcPr marL="68562" marR="68562" marT="34281" marB="34281"/>
                </a:tc>
                <a:tc>
                  <a:txBody>
                    <a:bodyPr/>
                    <a:lstStyle/>
                    <a:p>
                      <a:r>
                        <a:rPr lang="en-US" sz="1800" dirty="0">
                          <a:latin typeface="+mj-lt"/>
                        </a:rPr>
                        <a:t>300 mg (5 mg/kg)</a:t>
                      </a:r>
                    </a:p>
                    <a:p>
                      <a:r>
                        <a:rPr lang="en-US" sz="1800" dirty="0">
                          <a:latin typeface="+mj-lt"/>
                        </a:rPr>
                        <a:t>900 mg (15 mg/kg)</a:t>
                      </a:r>
                    </a:p>
                  </a:txBody>
                  <a:tcPr marL="68562" marR="68562" marT="34281" marB="34281"/>
                </a:tc>
                <a:tc>
                  <a:txBody>
                    <a:bodyPr/>
                    <a:lstStyle/>
                    <a:p>
                      <a:r>
                        <a:rPr lang="en-US" sz="1800" dirty="0">
                          <a:latin typeface="+mj-lt"/>
                        </a:rPr>
                        <a:t>Daily</a:t>
                      </a:r>
                    </a:p>
                    <a:p>
                      <a:r>
                        <a:rPr lang="en-US" sz="1800" dirty="0">
                          <a:latin typeface="+mj-lt"/>
                        </a:rPr>
                        <a:t>Twice weekly*</a:t>
                      </a:r>
                    </a:p>
                  </a:txBody>
                  <a:tcPr marL="68562" marR="68562" marT="34281" marB="34281"/>
                </a:tc>
                <a:tc>
                  <a:txBody>
                    <a:bodyPr/>
                    <a:lstStyle/>
                    <a:p>
                      <a:r>
                        <a:rPr lang="en-US" sz="1800" dirty="0">
                          <a:latin typeface="+mj-lt"/>
                        </a:rPr>
                        <a:t>180</a:t>
                      </a:r>
                    </a:p>
                    <a:p>
                      <a:r>
                        <a:rPr lang="en-US" sz="1800" dirty="0">
                          <a:latin typeface="+mj-lt"/>
                        </a:rPr>
                        <a:t>52</a:t>
                      </a:r>
                    </a:p>
                  </a:txBody>
                  <a:tcPr marL="68562" marR="68562" marT="34281" marB="34281"/>
                </a:tc>
                <a:extLst>
                  <a:ext uri="{0D108BD9-81ED-4DB2-BD59-A6C34878D82A}">
                    <a16:rowId xmlns:a16="http://schemas.microsoft.com/office/drawing/2014/main" val="952784949"/>
                  </a:ext>
                </a:extLst>
              </a:tr>
              <a:tr h="617202">
                <a:tc>
                  <a:txBody>
                    <a:bodyPr/>
                    <a:lstStyle/>
                    <a:p>
                      <a:r>
                        <a:rPr lang="en-US" sz="1800" dirty="0">
                          <a:latin typeface="+mj-lt"/>
                        </a:rPr>
                        <a:t>Isoniazid (</a:t>
                      </a:r>
                      <a:r>
                        <a:rPr lang="en-US" sz="1800" b="1" dirty="0">
                          <a:latin typeface="+mj-lt"/>
                        </a:rPr>
                        <a:t>9H</a:t>
                      </a:r>
                      <a:r>
                        <a:rPr lang="en-US" sz="1800" dirty="0">
                          <a:latin typeface="+mj-lt"/>
                        </a:rPr>
                        <a:t>)</a:t>
                      </a:r>
                    </a:p>
                  </a:txBody>
                  <a:tcPr marL="68562" marR="68562" marT="34281" marB="34281"/>
                </a:tc>
                <a:tc>
                  <a:txBody>
                    <a:bodyPr/>
                    <a:lstStyle/>
                    <a:p>
                      <a:r>
                        <a:rPr lang="en-US" sz="1800" dirty="0">
                          <a:latin typeface="+mj-lt"/>
                        </a:rPr>
                        <a:t>9 months</a:t>
                      </a:r>
                    </a:p>
                  </a:txBody>
                  <a:tcPr marL="68562" marR="68562" marT="34281" marB="34281"/>
                </a:tc>
                <a:tc>
                  <a:txBody>
                    <a:bodyPr/>
                    <a:lstStyle/>
                    <a:p>
                      <a:r>
                        <a:rPr lang="en-US" sz="1800" dirty="0">
                          <a:latin typeface="+mj-lt"/>
                        </a:rPr>
                        <a:t>300 mg (5 mg/kg)</a:t>
                      </a:r>
                    </a:p>
                    <a:p>
                      <a:r>
                        <a:rPr lang="en-US" sz="1800" dirty="0">
                          <a:latin typeface="+mj-lt"/>
                        </a:rPr>
                        <a:t>900 mg (15 mg/kg)</a:t>
                      </a:r>
                    </a:p>
                  </a:txBody>
                  <a:tcPr marL="68562" marR="68562" marT="34281" marB="34281"/>
                </a:tc>
                <a:tc>
                  <a:txBody>
                    <a:bodyPr/>
                    <a:lstStyle/>
                    <a:p>
                      <a:r>
                        <a:rPr lang="en-US" sz="1800" dirty="0">
                          <a:latin typeface="+mj-lt"/>
                        </a:rPr>
                        <a:t>Daily</a:t>
                      </a:r>
                    </a:p>
                    <a:p>
                      <a:r>
                        <a:rPr lang="en-US" sz="1800" dirty="0">
                          <a:latin typeface="+mj-lt"/>
                        </a:rPr>
                        <a:t>Twice weekly*</a:t>
                      </a:r>
                    </a:p>
                  </a:txBody>
                  <a:tcPr marL="68562" marR="68562" marT="34281" marB="34281"/>
                </a:tc>
                <a:tc>
                  <a:txBody>
                    <a:bodyPr/>
                    <a:lstStyle/>
                    <a:p>
                      <a:r>
                        <a:rPr lang="en-US" sz="1800" dirty="0">
                          <a:latin typeface="+mj-lt"/>
                        </a:rPr>
                        <a:t>270</a:t>
                      </a:r>
                    </a:p>
                    <a:p>
                      <a:r>
                        <a:rPr lang="en-US" sz="1800" dirty="0">
                          <a:latin typeface="+mj-lt"/>
                        </a:rPr>
                        <a:t>76</a:t>
                      </a:r>
                    </a:p>
                  </a:txBody>
                  <a:tcPr marL="68562" marR="68562" marT="34281" marB="34281"/>
                </a:tc>
                <a:extLst>
                  <a:ext uri="{0D108BD9-81ED-4DB2-BD59-A6C34878D82A}">
                    <a16:rowId xmlns:a16="http://schemas.microsoft.com/office/drawing/2014/main" val="409136564"/>
                  </a:ext>
                </a:extLst>
              </a:tr>
            </a:tbl>
          </a:graphicData>
        </a:graphic>
      </p:graphicFrame>
      <p:sp>
        <p:nvSpPr>
          <p:cNvPr id="5" name="TextBox 4"/>
          <p:cNvSpPr txBox="1"/>
          <p:nvPr/>
        </p:nvSpPr>
        <p:spPr>
          <a:xfrm>
            <a:off x="130714" y="4326524"/>
            <a:ext cx="7032086" cy="461665"/>
          </a:xfrm>
          <a:prstGeom prst="rect">
            <a:avLst/>
          </a:prstGeom>
          <a:noFill/>
        </p:spPr>
        <p:txBody>
          <a:bodyPr wrap="square" rtlCol="0">
            <a:spAutoFit/>
          </a:bodyPr>
          <a:lstStyle/>
          <a:p>
            <a:r>
              <a:rPr lang="en-US" sz="1200" dirty="0">
                <a:latin typeface="+mj-lt"/>
              </a:rPr>
              <a:t>*Intermittent regimens must be provided by directly observed therapy (DOT) in which a health care worker observes the ingestion of medication</a:t>
            </a:r>
          </a:p>
        </p:txBody>
      </p:sp>
      <p:sp>
        <p:nvSpPr>
          <p:cNvPr id="3" name="Rectangle 2"/>
          <p:cNvSpPr/>
          <p:nvPr/>
        </p:nvSpPr>
        <p:spPr>
          <a:xfrm>
            <a:off x="2851817" y="4813878"/>
            <a:ext cx="3440365" cy="369332"/>
          </a:xfrm>
          <a:prstGeom prst="rect">
            <a:avLst/>
          </a:prstGeom>
        </p:spPr>
        <p:txBody>
          <a:bodyPr wrap="square">
            <a:spAutoFit/>
          </a:bodyPr>
          <a:lstStyle/>
          <a:p>
            <a:pPr algn="ctr"/>
            <a:r>
              <a:rPr lang="en-US" sz="900" dirty="0">
                <a:latin typeface="+mj-lt"/>
                <a:hlinkClick r:id="rId3"/>
              </a:rPr>
              <a:t>https://www.cdc.gov/tb/topic/treatment/ltbi.htm</a:t>
            </a:r>
            <a:r>
              <a:rPr lang="en-US" sz="900" dirty="0">
                <a:latin typeface="+mj-lt"/>
              </a:rPr>
              <a:t> </a:t>
            </a:r>
          </a:p>
          <a:p>
            <a:pPr algn="ctr"/>
            <a:r>
              <a:rPr lang="en-US" sz="900" dirty="0">
                <a:latin typeface="+mj-lt"/>
              </a:rPr>
              <a:t>Sterling TR </a:t>
            </a:r>
            <a:r>
              <a:rPr lang="en-US" sz="900" i="1" dirty="0">
                <a:latin typeface="+mj-lt"/>
              </a:rPr>
              <a:t>et al</a:t>
            </a:r>
            <a:r>
              <a:rPr lang="en-US" sz="900" dirty="0">
                <a:latin typeface="+mj-lt"/>
              </a:rPr>
              <a:t>. MMWR 2020. LTBI treatment guidelines</a:t>
            </a:r>
          </a:p>
        </p:txBody>
      </p:sp>
    </p:spTree>
    <p:extLst>
      <p:ext uri="{BB962C8B-B14F-4D97-AF65-F5344CB8AC3E}">
        <p14:creationId xmlns:p14="http://schemas.microsoft.com/office/powerpoint/2010/main" val="592858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9CF85B2-ED54-48AA-8817-D67F5AFFD59C}"/>
              </a:ext>
            </a:extLst>
          </p:cNvPr>
          <p:cNvSpPr>
            <a:spLocks noGrp="1"/>
          </p:cNvSpPr>
          <p:nvPr>
            <p:ph type="title"/>
          </p:nvPr>
        </p:nvSpPr>
        <p:spPr>
          <a:xfrm>
            <a:off x="458272" y="5431"/>
            <a:ext cx="8227457" cy="520349"/>
          </a:xfrm>
        </p:spPr>
        <p:txBody>
          <a:bodyPr>
            <a:normAutofit/>
          </a:bodyPr>
          <a:lstStyle/>
          <a:p>
            <a:pPr algn="ctr"/>
            <a:r>
              <a:rPr lang="en-US" altLang="en-US" sz="2400" b="1" dirty="0">
                <a:solidFill>
                  <a:schemeClr val="bg1"/>
                </a:solidFill>
              </a:rPr>
              <a:t>Treatment Regimens for TB infection (LTBI)</a:t>
            </a:r>
          </a:p>
        </p:txBody>
      </p:sp>
      <p:sp>
        <p:nvSpPr>
          <p:cNvPr id="20483" name="Content Placeholder 2">
            <a:extLst>
              <a:ext uri="{FF2B5EF4-FFF2-40B4-BE49-F238E27FC236}">
                <a16:creationId xmlns:a16="http://schemas.microsoft.com/office/drawing/2014/main" id="{AB4E7A94-BEE3-4155-8AFB-999927851413}"/>
              </a:ext>
            </a:extLst>
          </p:cNvPr>
          <p:cNvSpPr>
            <a:spLocks noGrp="1"/>
          </p:cNvSpPr>
          <p:nvPr>
            <p:ph idx="1"/>
          </p:nvPr>
        </p:nvSpPr>
        <p:spPr>
          <a:xfrm>
            <a:off x="458272" y="1071953"/>
            <a:ext cx="8227457" cy="2859967"/>
          </a:xfrm>
        </p:spPr>
        <p:txBody>
          <a:bodyPr>
            <a:normAutofit/>
          </a:bodyPr>
          <a:lstStyle/>
          <a:p>
            <a:pPr>
              <a:buFont typeface="Arial" panose="020B0604020202020204" pitchFamily="34" charset="0"/>
              <a:buChar char="•"/>
            </a:pPr>
            <a:r>
              <a:rPr lang="en-US" altLang="en-US" sz="2100" dirty="0">
                <a:solidFill>
                  <a:schemeClr val="tx1"/>
                </a:solidFill>
                <a:latin typeface="+mj-lt"/>
              </a:rPr>
              <a:t>Efficacy of isoniazid monotherapy in preventing TB cases is between 60% - 90% (~90% if good adherence to treatment)</a:t>
            </a:r>
          </a:p>
          <a:p>
            <a:pPr>
              <a:buFont typeface="Arial" panose="020B0604020202020204" pitchFamily="34" charset="0"/>
              <a:buChar char="•"/>
            </a:pPr>
            <a:endParaRPr lang="en-US" altLang="en-US" sz="2100" dirty="0">
              <a:solidFill>
                <a:schemeClr val="tx1"/>
              </a:solidFill>
              <a:latin typeface="+mj-lt"/>
            </a:endParaRPr>
          </a:p>
          <a:p>
            <a:pPr>
              <a:buFont typeface="Arial" panose="020B0604020202020204" pitchFamily="34" charset="0"/>
              <a:buChar char="•"/>
            </a:pPr>
            <a:r>
              <a:rPr lang="en-US" altLang="en-US" sz="2100" dirty="0">
                <a:solidFill>
                  <a:schemeClr val="tx1"/>
                </a:solidFill>
                <a:latin typeface="+mj-lt"/>
              </a:rPr>
              <a:t>Rifamycin-based regimens (such as 3HP and 4R) have similar efficacy (non inferior) to isoniazid monotherapy, and are shorter, associated with better adherence rates, and lower rates of hepatotoxicity</a:t>
            </a:r>
          </a:p>
        </p:txBody>
      </p:sp>
      <p:sp>
        <p:nvSpPr>
          <p:cNvPr id="4" name="Rectangle 3">
            <a:extLst>
              <a:ext uri="{FF2B5EF4-FFF2-40B4-BE49-F238E27FC236}">
                <a16:creationId xmlns:a16="http://schemas.microsoft.com/office/drawing/2014/main" id="{DB73E7F6-70B1-494F-971D-A485A8677174}"/>
              </a:ext>
            </a:extLst>
          </p:cNvPr>
          <p:cNvSpPr/>
          <p:nvPr/>
        </p:nvSpPr>
        <p:spPr>
          <a:xfrm>
            <a:off x="2869073" y="4354547"/>
            <a:ext cx="3844256" cy="738664"/>
          </a:xfrm>
          <a:prstGeom prst="rect">
            <a:avLst/>
          </a:prstGeom>
        </p:spPr>
        <p:txBody>
          <a:bodyPr wrap="square">
            <a:spAutoFit/>
          </a:bodyPr>
          <a:lstStyle/>
          <a:p>
            <a:pPr algn="ctr">
              <a:defRPr/>
            </a:pPr>
            <a:r>
              <a:rPr lang="en-US" sz="1050" dirty="0">
                <a:latin typeface="+mj-lt"/>
                <a:hlinkClick r:id="rId2"/>
              </a:rPr>
              <a:t>https://www.cdc.gov/tb/topic/treatment/ltbi.htm</a:t>
            </a:r>
            <a:endParaRPr lang="en-US" sz="1050" dirty="0">
              <a:latin typeface="+mj-lt"/>
            </a:endParaRPr>
          </a:p>
          <a:p>
            <a:pPr algn="ctr">
              <a:defRPr/>
            </a:pPr>
            <a:r>
              <a:rPr lang="en-US" sz="1050" dirty="0">
                <a:latin typeface="+mj-lt"/>
              </a:rPr>
              <a:t>Huaman &amp; Sterling. Clin Chest Med 2019</a:t>
            </a:r>
          </a:p>
          <a:p>
            <a:pPr algn="ctr">
              <a:defRPr/>
            </a:pPr>
            <a:r>
              <a:rPr lang="da-DK" sz="1050" dirty="0">
                <a:latin typeface="+mj-lt"/>
              </a:rPr>
              <a:t>Sterling TR </a:t>
            </a:r>
            <a:r>
              <a:rPr lang="da-DK" sz="1050" i="1" dirty="0">
                <a:latin typeface="+mj-lt"/>
              </a:rPr>
              <a:t>et al</a:t>
            </a:r>
            <a:r>
              <a:rPr lang="da-DK" sz="1050" dirty="0">
                <a:latin typeface="+mj-lt"/>
              </a:rPr>
              <a:t>. MMWR 2020</a:t>
            </a:r>
          </a:p>
          <a:p>
            <a:pPr algn="ctr">
              <a:defRPr/>
            </a:pPr>
            <a:r>
              <a:rPr lang="da-DK" sz="1050" dirty="0">
                <a:latin typeface="+mj-lt"/>
              </a:rPr>
              <a:t>WHO guidelines</a:t>
            </a:r>
            <a:endParaRPr lang="en-US" sz="1050" dirty="0">
              <a:latin typeface="+mj-lt"/>
            </a:endParaRPr>
          </a:p>
        </p:txBody>
      </p:sp>
    </p:spTree>
    <p:extLst>
      <p:ext uri="{BB962C8B-B14F-4D97-AF65-F5344CB8AC3E}">
        <p14:creationId xmlns:p14="http://schemas.microsoft.com/office/powerpoint/2010/main" val="4042749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508E85-67D3-869F-91BF-A835F08FCDAB}"/>
              </a:ext>
            </a:extLst>
          </p:cNvPr>
          <p:cNvSpPr>
            <a:spLocks noGrp="1"/>
          </p:cNvSpPr>
          <p:nvPr>
            <p:ph idx="1"/>
          </p:nvPr>
        </p:nvSpPr>
        <p:spPr>
          <a:xfrm>
            <a:off x="458272" y="960541"/>
            <a:ext cx="8227457" cy="3627627"/>
          </a:xfrm>
        </p:spPr>
        <p:txBody>
          <a:bodyPr>
            <a:normAutofit/>
          </a:bodyPr>
          <a:lstStyle/>
          <a:p>
            <a:pPr marL="257175" indent="-257175">
              <a:spcBef>
                <a:spcPts val="1200"/>
              </a:spcBef>
              <a:buFont typeface="Arial" panose="020B0604020202020204" pitchFamily="34" charset="0"/>
              <a:buChar char="•"/>
            </a:pPr>
            <a:r>
              <a:rPr lang="en-US" sz="1600" dirty="0">
                <a:solidFill>
                  <a:schemeClr val="tx1"/>
                </a:solidFill>
                <a:latin typeface="+mj-lt"/>
              </a:rPr>
              <a:t>VQUIN (Vietnam); n=2,041; Levofloxacin vs placebo (IRR 0.51; 95% CI 0.18 – 1.47, p=0.21)</a:t>
            </a:r>
          </a:p>
          <a:p>
            <a:pPr marL="257175" indent="-257175">
              <a:spcBef>
                <a:spcPts val="1200"/>
              </a:spcBef>
              <a:buFont typeface="Arial" panose="020B0604020202020204" pitchFamily="34" charset="0"/>
              <a:buChar char="•"/>
            </a:pPr>
            <a:r>
              <a:rPr lang="en-US" sz="1600" dirty="0">
                <a:solidFill>
                  <a:schemeClr val="tx1"/>
                </a:solidFill>
                <a:latin typeface="+mj-lt"/>
              </a:rPr>
              <a:t>TB-CHAMP (South Africa); n=922 children. Levofloxacin vs placebo (HR 0.44; 95% CI 0.15-1.25; p=0.121)</a:t>
            </a:r>
          </a:p>
          <a:p>
            <a:pPr marL="257175" indent="-257175">
              <a:spcBef>
                <a:spcPts val="1200"/>
              </a:spcBef>
              <a:buFont typeface="Arial" panose="020B0604020202020204" pitchFamily="34" charset="0"/>
              <a:buChar char="•"/>
            </a:pPr>
            <a:r>
              <a:rPr lang="en-US" sz="1600" dirty="0">
                <a:solidFill>
                  <a:schemeClr val="tx1"/>
                </a:solidFill>
                <a:latin typeface="+mj-lt"/>
              </a:rPr>
              <a:t>Meta-analysis using data from both trials, </a:t>
            </a:r>
            <a:r>
              <a:rPr lang="en-US" sz="1600" b="1" dirty="0">
                <a:solidFill>
                  <a:schemeClr val="tx1"/>
                </a:solidFill>
                <a:latin typeface="+mj-lt"/>
              </a:rPr>
              <a:t>levofloxacin significantly reduced the risk of TB by 60%</a:t>
            </a:r>
            <a:r>
              <a:rPr lang="en-US" sz="1600" dirty="0">
                <a:solidFill>
                  <a:schemeClr val="tx1"/>
                </a:solidFill>
                <a:latin typeface="+mj-lt"/>
              </a:rPr>
              <a:t> by 54 weeks (HR 0.4 (0.17-0.90)).  </a:t>
            </a:r>
          </a:p>
          <a:p>
            <a:pPr marL="1057160" lvl="1" indent="-257175">
              <a:spcBef>
                <a:spcPts val="1200"/>
              </a:spcBef>
              <a:buFont typeface="Arial" panose="020B0604020202020204" pitchFamily="34" charset="0"/>
              <a:buChar char="•"/>
            </a:pPr>
            <a:r>
              <a:rPr lang="en-US" sz="1500" dirty="0">
                <a:latin typeface="+mj-lt"/>
              </a:rPr>
              <a:t>Levofloxacin was safe and there was no indication of tendinitis, arthralgia, and arthritis in children. However, in adults, there was a higher risk of tendinitis, arthralgia and arthritis and more treatment discontinuation due to levofloxacin</a:t>
            </a:r>
          </a:p>
          <a:p>
            <a:pPr marL="257175" indent="-257175">
              <a:spcBef>
                <a:spcPts val="1200"/>
              </a:spcBef>
              <a:buFont typeface="Arial" panose="020B0604020202020204" pitchFamily="34" charset="0"/>
              <a:buChar char="•"/>
            </a:pPr>
            <a:endParaRPr lang="en-US" sz="1600" dirty="0">
              <a:latin typeface="+mj-lt"/>
            </a:endParaRPr>
          </a:p>
        </p:txBody>
      </p:sp>
      <p:sp>
        <p:nvSpPr>
          <p:cNvPr id="5" name="Title 1">
            <a:extLst>
              <a:ext uri="{FF2B5EF4-FFF2-40B4-BE49-F238E27FC236}">
                <a16:creationId xmlns:a16="http://schemas.microsoft.com/office/drawing/2014/main" id="{BB41EB2B-F843-56BA-ECEF-E2F8EF1EFDD2}"/>
              </a:ext>
            </a:extLst>
          </p:cNvPr>
          <p:cNvSpPr txBox="1">
            <a:spLocks/>
          </p:cNvSpPr>
          <p:nvPr/>
        </p:nvSpPr>
        <p:spPr>
          <a:xfrm>
            <a:off x="1191" y="670"/>
            <a:ext cx="8684538" cy="554663"/>
          </a:xfrm>
          <a:prstGeom prst="rect">
            <a:avLst/>
          </a:prstGeom>
        </p:spPr>
        <p:txBody>
          <a:bodyPr vert="horz" lIns="91416" tIns="45708" rIns="91416" bIns="45708"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100" b="1" dirty="0">
                <a:solidFill>
                  <a:schemeClr val="bg1"/>
                </a:solidFill>
              </a:rPr>
              <a:t>TB-CHAMP and V-QUIN: Levofloxacin for MDR-TB contacts</a:t>
            </a:r>
          </a:p>
        </p:txBody>
      </p:sp>
      <p:sp>
        <p:nvSpPr>
          <p:cNvPr id="6" name="TextBox 5">
            <a:extLst>
              <a:ext uri="{FF2B5EF4-FFF2-40B4-BE49-F238E27FC236}">
                <a16:creationId xmlns:a16="http://schemas.microsoft.com/office/drawing/2014/main" id="{C998235F-F3F9-42F3-E251-EE573F00BE47}"/>
              </a:ext>
            </a:extLst>
          </p:cNvPr>
          <p:cNvSpPr txBox="1"/>
          <p:nvPr/>
        </p:nvSpPr>
        <p:spPr>
          <a:xfrm>
            <a:off x="2430780" y="4739461"/>
            <a:ext cx="4815840" cy="246221"/>
          </a:xfrm>
          <a:prstGeom prst="rect">
            <a:avLst/>
          </a:prstGeom>
          <a:noFill/>
        </p:spPr>
        <p:txBody>
          <a:bodyPr wrap="square" rtlCol="0">
            <a:spAutoFit/>
          </a:bodyPr>
          <a:lstStyle/>
          <a:p>
            <a:pPr algn="ctr"/>
            <a:r>
              <a:rPr lang="en-US" sz="1000" dirty="0">
                <a:latin typeface="+mj-lt"/>
              </a:rPr>
              <a:t>TB Union Conference, Nov 2023; NEJM 2024; NEJM Evid 2025</a:t>
            </a:r>
          </a:p>
        </p:txBody>
      </p:sp>
    </p:spTree>
    <p:extLst>
      <p:ext uri="{BB962C8B-B14F-4D97-AF65-F5344CB8AC3E}">
        <p14:creationId xmlns:p14="http://schemas.microsoft.com/office/powerpoint/2010/main" val="3115502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43372" y="1295221"/>
            <a:ext cx="7770376" cy="2964359"/>
          </a:xfrm>
          <a:prstGeom prst="rect">
            <a:avLst/>
          </a:prstGeom>
        </p:spPr>
        <p:txBody>
          <a:bodyPr vert="horz" lIns="91416" tIns="45708" rIns="91416" bIns="45708"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mj-lt"/>
              </a:rPr>
              <a:t>Progression from latent TB infection (LTBI) to TB disease is more frequent</a:t>
            </a:r>
          </a:p>
          <a:p>
            <a:pPr lvl="1"/>
            <a:r>
              <a:rPr lang="en-US" sz="1800" dirty="0">
                <a:latin typeface="+mj-lt"/>
              </a:rPr>
              <a:t>Up to 10% per year  (vs. 10% lifelong without HIV)</a:t>
            </a:r>
          </a:p>
          <a:p>
            <a:pPr>
              <a:spcBef>
                <a:spcPts val="1799"/>
              </a:spcBef>
            </a:pPr>
            <a:r>
              <a:rPr lang="en-US" sz="1800" dirty="0">
                <a:latin typeface="+mj-lt"/>
              </a:rPr>
              <a:t>Risk of TB disease increases shortly after HIV infection, even before CD4 count drops &lt;500</a:t>
            </a:r>
          </a:p>
          <a:p>
            <a:pPr>
              <a:spcBef>
                <a:spcPts val="1799"/>
              </a:spcBef>
            </a:pPr>
            <a:r>
              <a:rPr lang="en-US" sz="1800" dirty="0">
                <a:latin typeface="+mj-lt"/>
              </a:rPr>
              <a:t>Persons on ART who achieve virologic response still at higher risk of TB disease compared to general population</a:t>
            </a:r>
          </a:p>
        </p:txBody>
      </p:sp>
      <p:sp>
        <p:nvSpPr>
          <p:cNvPr id="6" name="Content Placeholder 5">
            <a:extLst>
              <a:ext uri="{FF2B5EF4-FFF2-40B4-BE49-F238E27FC236}">
                <a16:creationId xmlns:a16="http://schemas.microsoft.com/office/drawing/2014/main" id="{D59A88F2-6CC9-6347-BBF2-8534727B2172}"/>
              </a:ext>
            </a:extLst>
          </p:cNvPr>
          <p:cNvSpPr>
            <a:spLocks noGrp="1"/>
          </p:cNvSpPr>
          <p:nvPr>
            <p:ph idx="1"/>
          </p:nvPr>
        </p:nvSpPr>
        <p:spPr/>
        <p:txBody>
          <a:bodyPr/>
          <a:lstStyle/>
          <a:p>
            <a:endParaRPr lang="en-US" dirty="0"/>
          </a:p>
        </p:txBody>
      </p:sp>
      <p:sp>
        <p:nvSpPr>
          <p:cNvPr id="11" name="TextBox 10">
            <a:extLst>
              <a:ext uri="{FF2B5EF4-FFF2-40B4-BE49-F238E27FC236}">
                <a16:creationId xmlns:a16="http://schemas.microsoft.com/office/drawing/2014/main" id="{14357B00-29DE-2B17-64E6-5FF2713B6D9D}"/>
              </a:ext>
            </a:extLst>
          </p:cNvPr>
          <p:cNvSpPr txBox="1"/>
          <p:nvPr/>
        </p:nvSpPr>
        <p:spPr>
          <a:xfrm>
            <a:off x="1536179" y="0"/>
            <a:ext cx="6584431" cy="523220"/>
          </a:xfrm>
          <a:prstGeom prst="rect">
            <a:avLst/>
          </a:prstGeom>
          <a:noFill/>
        </p:spPr>
        <p:txBody>
          <a:bodyPr wrap="none" rtlCol="0">
            <a:spAutoFit/>
          </a:bodyPr>
          <a:lstStyle/>
          <a:p>
            <a:r>
              <a:rPr lang="en-US" sz="2800" b="1" dirty="0">
                <a:solidFill>
                  <a:schemeClr val="bg1"/>
                </a:solidFill>
              </a:rPr>
              <a:t>TB infection (LTBI) in People with HIV</a:t>
            </a:r>
            <a:endParaRPr lang="en-US" sz="2800" dirty="0">
              <a:solidFill>
                <a:schemeClr val="bg1"/>
              </a:solidFill>
            </a:endParaRPr>
          </a:p>
        </p:txBody>
      </p:sp>
    </p:spTree>
    <p:extLst>
      <p:ext uri="{BB962C8B-B14F-4D97-AF65-F5344CB8AC3E}">
        <p14:creationId xmlns:p14="http://schemas.microsoft.com/office/powerpoint/2010/main" val="3849659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31531" y="5497"/>
            <a:ext cx="8227457" cy="543143"/>
          </a:xfrm>
        </p:spPr>
        <p:txBody>
          <a:bodyPr>
            <a:normAutofit/>
          </a:bodyPr>
          <a:lstStyle/>
          <a:p>
            <a:pPr algn="ctr"/>
            <a:r>
              <a:rPr lang="en-US" sz="2400" b="1" dirty="0">
                <a:solidFill>
                  <a:schemeClr val="bg1"/>
                </a:solidFill>
              </a:rPr>
              <a:t>TB Infection (LTBI) in People with HIV in the US</a:t>
            </a:r>
          </a:p>
        </p:txBody>
      </p:sp>
      <p:sp>
        <p:nvSpPr>
          <p:cNvPr id="3" name="Content Placeholder 2"/>
          <p:cNvSpPr>
            <a:spLocks noGrp="1"/>
          </p:cNvSpPr>
          <p:nvPr>
            <p:ph idx="1"/>
          </p:nvPr>
        </p:nvSpPr>
        <p:spPr>
          <a:xfrm>
            <a:off x="894470" y="632548"/>
            <a:ext cx="7472290" cy="3931834"/>
          </a:xfrm>
        </p:spPr>
        <p:txBody>
          <a:bodyPr>
            <a:noAutofit/>
          </a:bodyPr>
          <a:lstStyle/>
          <a:p>
            <a:pPr>
              <a:spcBef>
                <a:spcPts val="0"/>
              </a:spcBef>
            </a:pPr>
            <a:r>
              <a:rPr lang="en-US" sz="1700" b="1" dirty="0">
                <a:solidFill>
                  <a:schemeClr val="tx1"/>
                </a:solidFill>
                <a:latin typeface="+mj-lt"/>
              </a:rPr>
              <a:t>When to test?</a:t>
            </a:r>
          </a:p>
          <a:p>
            <a:pPr lvl="1">
              <a:spcBef>
                <a:spcPts val="0"/>
              </a:spcBef>
            </a:pPr>
            <a:r>
              <a:rPr lang="en-US" sz="1700" dirty="0">
                <a:latin typeface="+mj-lt"/>
              </a:rPr>
              <a:t>At time of diagnosis, regardless of additional risk factors</a:t>
            </a:r>
          </a:p>
          <a:p>
            <a:pPr lvl="1">
              <a:spcBef>
                <a:spcPts val="0"/>
              </a:spcBef>
            </a:pPr>
            <a:r>
              <a:rPr lang="en-US" sz="1700" dirty="0">
                <a:latin typeface="+mj-lt"/>
              </a:rPr>
              <a:t>Retest once CD4 &gt;200 if initial CD4 &lt;200</a:t>
            </a:r>
          </a:p>
          <a:p>
            <a:pPr lvl="1">
              <a:spcBef>
                <a:spcPts val="0"/>
              </a:spcBef>
            </a:pPr>
            <a:r>
              <a:rPr lang="en-US" sz="1700" dirty="0">
                <a:latin typeface="+mj-lt"/>
              </a:rPr>
              <a:t>Annual testing for those at risk of exposure</a:t>
            </a:r>
          </a:p>
          <a:p>
            <a:pPr marL="457200" lvl="1" indent="0">
              <a:spcBef>
                <a:spcPts val="0"/>
              </a:spcBef>
              <a:buNone/>
            </a:pPr>
            <a:endParaRPr lang="en-US" sz="1700" dirty="0">
              <a:latin typeface="+mj-lt"/>
            </a:endParaRPr>
          </a:p>
          <a:p>
            <a:pPr>
              <a:spcBef>
                <a:spcPts val="0"/>
              </a:spcBef>
            </a:pPr>
            <a:r>
              <a:rPr lang="en-US" sz="1700" b="1" dirty="0">
                <a:solidFill>
                  <a:schemeClr val="tx1"/>
                </a:solidFill>
                <a:latin typeface="+mj-lt"/>
              </a:rPr>
              <a:t>How to test?</a:t>
            </a:r>
          </a:p>
          <a:p>
            <a:pPr lvl="1">
              <a:spcBef>
                <a:spcPts val="0"/>
              </a:spcBef>
            </a:pPr>
            <a:r>
              <a:rPr lang="en-US" sz="1700" dirty="0">
                <a:latin typeface="+mj-lt"/>
              </a:rPr>
              <a:t>TST (≥5 mm after 48-72 hours considered positive)</a:t>
            </a:r>
          </a:p>
          <a:p>
            <a:pPr lvl="1">
              <a:spcBef>
                <a:spcPts val="0"/>
              </a:spcBef>
            </a:pPr>
            <a:r>
              <a:rPr lang="en-US" sz="1700" dirty="0">
                <a:latin typeface="+mj-lt"/>
              </a:rPr>
              <a:t>IGRA (i.e., QuantiFERON®-TB, T SPOT®.TB)</a:t>
            </a:r>
          </a:p>
          <a:p>
            <a:pPr lvl="1">
              <a:spcBef>
                <a:spcPts val="0"/>
              </a:spcBef>
            </a:pPr>
            <a:r>
              <a:rPr lang="en-US" sz="1700" dirty="0">
                <a:latin typeface="+mj-lt"/>
              </a:rPr>
              <a:t>IGRA has higher specificity, especially if prior BCG vaccine</a:t>
            </a:r>
          </a:p>
          <a:p>
            <a:pPr lvl="1">
              <a:spcBef>
                <a:spcPts val="0"/>
              </a:spcBef>
            </a:pPr>
            <a:r>
              <a:rPr lang="en-US" sz="1700" dirty="0">
                <a:latin typeface="+mj-lt"/>
              </a:rPr>
              <a:t>TST and IGRA at same time not recommended in the US</a:t>
            </a:r>
          </a:p>
          <a:p>
            <a:pPr marL="457200" lvl="1" indent="0">
              <a:spcBef>
                <a:spcPts val="0"/>
              </a:spcBef>
              <a:buNone/>
            </a:pPr>
            <a:endParaRPr lang="en-US" sz="1700" dirty="0">
              <a:latin typeface="+mj-lt"/>
            </a:endParaRPr>
          </a:p>
          <a:p>
            <a:pPr>
              <a:spcBef>
                <a:spcPts val="0"/>
              </a:spcBef>
            </a:pPr>
            <a:r>
              <a:rPr lang="en-US" sz="1700" b="1" dirty="0">
                <a:solidFill>
                  <a:schemeClr val="tx1"/>
                </a:solidFill>
                <a:latin typeface="+mj-lt"/>
              </a:rPr>
              <a:t>What to do if TST or IGRA positive?</a:t>
            </a:r>
          </a:p>
          <a:p>
            <a:pPr lvl="1">
              <a:spcBef>
                <a:spcPts val="0"/>
              </a:spcBef>
            </a:pPr>
            <a:r>
              <a:rPr lang="en-US" sz="1700" dirty="0">
                <a:latin typeface="+mj-lt"/>
              </a:rPr>
              <a:t>Need to rule out active TB disease</a:t>
            </a:r>
          </a:p>
          <a:p>
            <a:pPr lvl="1">
              <a:spcBef>
                <a:spcPts val="0"/>
              </a:spcBef>
            </a:pPr>
            <a:r>
              <a:rPr lang="en-US" sz="1700" dirty="0">
                <a:latin typeface="+mj-lt"/>
              </a:rPr>
              <a:t>Screening for symptoms (i.e. cough of </a:t>
            </a:r>
            <a:r>
              <a:rPr lang="en-US" sz="1700" u="sng" dirty="0">
                <a:latin typeface="+mj-lt"/>
              </a:rPr>
              <a:t>any</a:t>
            </a:r>
            <a:r>
              <a:rPr lang="en-US" sz="1700" dirty="0">
                <a:latin typeface="+mj-lt"/>
              </a:rPr>
              <a:t> duration) and CXR</a:t>
            </a:r>
          </a:p>
          <a:p>
            <a:pPr marL="239970" lvl="1" indent="0">
              <a:spcBef>
                <a:spcPts val="0"/>
              </a:spcBef>
              <a:buNone/>
            </a:pPr>
            <a:endParaRPr lang="en-US" sz="1800" dirty="0">
              <a:latin typeface="+mj-lt"/>
            </a:endParaRPr>
          </a:p>
          <a:p>
            <a:pPr lvl="1">
              <a:spcBef>
                <a:spcPts val="0"/>
              </a:spcBef>
            </a:pPr>
            <a:endParaRPr lang="en-US" sz="1800" dirty="0">
              <a:latin typeface="+mj-lt"/>
            </a:endParaRPr>
          </a:p>
          <a:p>
            <a:pPr>
              <a:spcBef>
                <a:spcPts val="0"/>
              </a:spcBef>
            </a:pPr>
            <a:endParaRPr lang="en-US" sz="1800" dirty="0">
              <a:latin typeface="+mj-lt"/>
            </a:endParaRPr>
          </a:p>
          <a:p>
            <a:pPr>
              <a:spcBef>
                <a:spcPts val="0"/>
              </a:spcBef>
            </a:pPr>
            <a:endParaRPr lang="en-US" sz="1800" dirty="0">
              <a:latin typeface="+mj-lt"/>
            </a:endParaRPr>
          </a:p>
        </p:txBody>
      </p:sp>
    </p:spTree>
    <p:extLst>
      <p:ext uri="{BB962C8B-B14F-4D97-AF65-F5344CB8AC3E}">
        <p14:creationId xmlns:p14="http://schemas.microsoft.com/office/powerpoint/2010/main" val="2544276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29" y="671"/>
            <a:ext cx="8227457" cy="555590"/>
          </a:xfrm>
        </p:spPr>
        <p:txBody>
          <a:bodyPr>
            <a:normAutofit/>
          </a:bodyPr>
          <a:lstStyle/>
          <a:p>
            <a:pPr algn="ctr"/>
            <a:r>
              <a:rPr lang="en-US" sz="2400" b="1" dirty="0">
                <a:solidFill>
                  <a:schemeClr val="bg1"/>
                </a:solidFill>
              </a:rPr>
              <a:t>3HP in People with HIV not on ART</a:t>
            </a:r>
          </a:p>
        </p:txBody>
      </p:sp>
      <p:graphicFrame>
        <p:nvGraphicFramePr>
          <p:cNvPr id="4" name="Table 3"/>
          <p:cNvGraphicFramePr>
            <a:graphicFrameLocks noGrp="1"/>
          </p:cNvGraphicFramePr>
          <p:nvPr>
            <p:extLst>
              <p:ext uri="{D42A27DB-BD31-4B8C-83A1-F6EECF244321}">
                <p14:modId xmlns:p14="http://schemas.microsoft.com/office/powerpoint/2010/main" val="1689083079"/>
              </p:ext>
            </p:extLst>
          </p:nvPr>
        </p:nvGraphicFramePr>
        <p:xfrm>
          <a:off x="569223" y="684217"/>
          <a:ext cx="7824364" cy="1308923"/>
        </p:xfrm>
        <a:graphic>
          <a:graphicData uri="http://schemas.openxmlformats.org/drawingml/2006/table">
            <a:tbl>
              <a:tblPr firstRow="1" bandRow="1">
                <a:tableStyleId>{21E4AEA4-8DFA-4A89-87EB-49C32662AFE0}</a:tableStyleId>
              </a:tblPr>
              <a:tblGrid>
                <a:gridCol w="1438964">
                  <a:extLst>
                    <a:ext uri="{9D8B030D-6E8A-4147-A177-3AD203B41FA5}">
                      <a16:colId xmlns:a16="http://schemas.microsoft.com/office/drawing/2014/main" val="20000"/>
                    </a:ext>
                  </a:extLst>
                </a:gridCol>
                <a:gridCol w="719482">
                  <a:extLst>
                    <a:ext uri="{9D8B030D-6E8A-4147-A177-3AD203B41FA5}">
                      <a16:colId xmlns:a16="http://schemas.microsoft.com/office/drawing/2014/main" val="20001"/>
                    </a:ext>
                  </a:extLst>
                </a:gridCol>
                <a:gridCol w="899351">
                  <a:extLst>
                    <a:ext uri="{9D8B030D-6E8A-4147-A177-3AD203B41FA5}">
                      <a16:colId xmlns:a16="http://schemas.microsoft.com/office/drawing/2014/main" val="20002"/>
                    </a:ext>
                  </a:extLst>
                </a:gridCol>
                <a:gridCol w="1528899">
                  <a:extLst>
                    <a:ext uri="{9D8B030D-6E8A-4147-A177-3AD203B41FA5}">
                      <a16:colId xmlns:a16="http://schemas.microsoft.com/office/drawing/2014/main" val="20003"/>
                    </a:ext>
                  </a:extLst>
                </a:gridCol>
                <a:gridCol w="1528899">
                  <a:extLst>
                    <a:ext uri="{9D8B030D-6E8A-4147-A177-3AD203B41FA5}">
                      <a16:colId xmlns:a16="http://schemas.microsoft.com/office/drawing/2014/main" val="20004"/>
                    </a:ext>
                  </a:extLst>
                </a:gridCol>
                <a:gridCol w="1708769">
                  <a:extLst>
                    <a:ext uri="{9D8B030D-6E8A-4147-A177-3AD203B41FA5}">
                      <a16:colId xmlns:a16="http://schemas.microsoft.com/office/drawing/2014/main" val="20005"/>
                    </a:ext>
                  </a:extLst>
                </a:gridCol>
              </a:tblGrid>
              <a:tr h="623159">
                <a:tc>
                  <a:txBody>
                    <a:bodyPr/>
                    <a:lstStyle/>
                    <a:p>
                      <a:r>
                        <a:rPr lang="en-US" sz="1800" dirty="0">
                          <a:latin typeface="+mj-lt"/>
                        </a:rPr>
                        <a:t>Treatment arm</a:t>
                      </a:r>
                    </a:p>
                  </a:txBody>
                  <a:tcPr marL="68562" marR="68562" marT="34281" marB="34281"/>
                </a:tc>
                <a:tc>
                  <a:txBody>
                    <a:bodyPr/>
                    <a:lstStyle/>
                    <a:p>
                      <a:r>
                        <a:rPr lang="en-US" sz="1800" dirty="0">
                          <a:latin typeface="+mj-lt"/>
                        </a:rPr>
                        <a:t>N</a:t>
                      </a:r>
                    </a:p>
                  </a:txBody>
                  <a:tcPr marL="68562" marR="68562" marT="34281" marB="34281"/>
                </a:tc>
                <a:tc>
                  <a:txBody>
                    <a:bodyPr/>
                    <a:lstStyle/>
                    <a:p>
                      <a:r>
                        <a:rPr lang="en-US" sz="1800" dirty="0">
                          <a:latin typeface="+mj-lt"/>
                        </a:rPr>
                        <a:t># TB</a:t>
                      </a:r>
                      <a:r>
                        <a:rPr lang="en-US" sz="1800" baseline="0" dirty="0">
                          <a:latin typeface="+mj-lt"/>
                        </a:rPr>
                        <a:t> cases</a:t>
                      </a:r>
                      <a:endParaRPr lang="en-US" sz="1800" dirty="0">
                        <a:latin typeface="+mj-lt"/>
                      </a:endParaRPr>
                    </a:p>
                  </a:txBody>
                  <a:tcPr marL="68562" marR="68562" marT="34281" marB="34281"/>
                </a:tc>
                <a:tc>
                  <a:txBody>
                    <a:bodyPr/>
                    <a:lstStyle/>
                    <a:p>
                      <a:r>
                        <a:rPr lang="en-US" sz="1800" dirty="0">
                          <a:latin typeface="+mj-lt"/>
                        </a:rPr>
                        <a:t>Cumulative</a:t>
                      </a:r>
                      <a:r>
                        <a:rPr lang="en-US" sz="1800" baseline="0" dirty="0">
                          <a:latin typeface="+mj-lt"/>
                        </a:rPr>
                        <a:t> TB rate</a:t>
                      </a:r>
                      <a:endParaRPr lang="en-US" sz="1800" dirty="0">
                        <a:latin typeface="+mj-lt"/>
                      </a:endParaRPr>
                    </a:p>
                  </a:txBody>
                  <a:tcPr marL="68562" marR="68562" marT="34281" marB="34281"/>
                </a:tc>
                <a:tc>
                  <a:txBody>
                    <a:bodyPr/>
                    <a:lstStyle/>
                    <a:p>
                      <a:r>
                        <a:rPr lang="en-US" sz="1800" dirty="0">
                          <a:latin typeface="+mj-lt"/>
                        </a:rPr>
                        <a:t>Difference</a:t>
                      </a:r>
                      <a:r>
                        <a:rPr lang="en-US" sz="1800" baseline="0" dirty="0">
                          <a:latin typeface="+mj-lt"/>
                        </a:rPr>
                        <a:t> in TB rate</a:t>
                      </a:r>
                      <a:endParaRPr lang="en-US" sz="1800" dirty="0">
                        <a:latin typeface="+mj-lt"/>
                      </a:endParaRPr>
                    </a:p>
                  </a:txBody>
                  <a:tcPr marL="68562" marR="68562" marT="34281" marB="34281"/>
                </a:tc>
                <a:tc>
                  <a:txBody>
                    <a:bodyPr/>
                    <a:lstStyle/>
                    <a:p>
                      <a:r>
                        <a:rPr lang="en-US" sz="1800" dirty="0">
                          <a:latin typeface="+mj-lt"/>
                        </a:rPr>
                        <a:t>Upper bound of 95% CI (%)</a:t>
                      </a:r>
                    </a:p>
                  </a:txBody>
                  <a:tcPr marL="68562" marR="68562" marT="34281" marB="34281"/>
                </a:tc>
                <a:extLst>
                  <a:ext uri="{0D108BD9-81ED-4DB2-BD59-A6C34878D82A}">
                    <a16:rowId xmlns:a16="http://schemas.microsoft.com/office/drawing/2014/main" val="10000"/>
                  </a:ext>
                </a:extLst>
              </a:tr>
              <a:tr h="342882">
                <a:tc>
                  <a:txBody>
                    <a:bodyPr/>
                    <a:lstStyle/>
                    <a:p>
                      <a:r>
                        <a:rPr lang="en-US" sz="1800" dirty="0">
                          <a:latin typeface="+mj-lt"/>
                        </a:rPr>
                        <a:t>9H</a:t>
                      </a:r>
                    </a:p>
                  </a:txBody>
                  <a:tcPr marL="68562" marR="68562" marT="34281" marB="34281"/>
                </a:tc>
                <a:tc>
                  <a:txBody>
                    <a:bodyPr/>
                    <a:lstStyle/>
                    <a:p>
                      <a:r>
                        <a:rPr lang="en-US" sz="1800" dirty="0">
                          <a:latin typeface="+mj-lt"/>
                        </a:rPr>
                        <a:t>193</a:t>
                      </a:r>
                    </a:p>
                  </a:txBody>
                  <a:tcPr marL="68562" marR="68562" marT="34281" marB="34281"/>
                </a:tc>
                <a:tc>
                  <a:txBody>
                    <a:bodyPr/>
                    <a:lstStyle/>
                    <a:p>
                      <a:r>
                        <a:rPr lang="en-US" sz="1800" dirty="0">
                          <a:latin typeface="+mj-lt"/>
                        </a:rPr>
                        <a:t>6</a:t>
                      </a:r>
                    </a:p>
                  </a:txBody>
                  <a:tcPr marL="68562" marR="68562" marT="34281" marB="34281"/>
                </a:tc>
                <a:tc>
                  <a:txBody>
                    <a:bodyPr/>
                    <a:lstStyle/>
                    <a:p>
                      <a:r>
                        <a:rPr lang="en-US" sz="1800" dirty="0">
                          <a:latin typeface="+mj-lt"/>
                        </a:rPr>
                        <a:t>1.25</a:t>
                      </a:r>
                    </a:p>
                  </a:txBody>
                  <a:tcPr marL="68562" marR="68562" marT="34281" marB="34281"/>
                </a:tc>
                <a:tc rowSpan="2">
                  <a:txBody>
                    <a:bodyPr/>
                    <a:lstStyle/>
                    <a:p>
                      <a:r>
                        <a:rPr lang="en-US" sz="1800" dirty="0">
                          <a:latin typeface="+mj-lt"/>
                        </a:rPr>
                        <a:t>-2.49</a:t>
                      </a:r>
                    </a:p>
                  </a:txBody>
                  <a:tcPr marL="68562" marR="68562" marT="34281" marB="34281" anchor="ctr"/>
                </a:tc>
                <a:tc rowSpan="2">
                  <a:txBody>
                    <a:bodyPr/>
                    <a:lstStyle/>
                    <a:p>
                      <a:r>
                        <a:rPr lang="en-US" sz="1800" dirty="0">
                          <a:latin typeface="+mj-lt"/>
                        </a:rPr>
                        <a:t>0.60</a:t>
                      </a:r>
                    </a:p>
                  </a:txBody>
                  <a:tcPr marL="68562" marR="68562" marT="34281" marB="34281" anchor="ctr"/>
                </a:tc>
                <a:extLst>
                  <a:ext uri="{0D108BD9-81ED-4DB2-BD59-A6C34878D82A}">
                    <a16:rowId xmlns:a16="http://schemas.microsoft.com/office/drawing/2014/main" val="10001"/>
                  </a:ext>
                </a:extLst>
              </a:tr>
              <a:tr h="342882">
                <a:tc>
                  <a:txBody>
                    <a:bodyPr/>
                    <a:lstStyle/>
                    <a:p>
                      <a:r>
                        <a:rPr lang="en-US" sz="1800" dirty="0">
                          <a:latin typeface="+mj-lt"/>
                        </a:rPr>
                        <a:t>3HP</a:t>
                      </a:r>
                    </a:p>
                  </a:txBody>
                  <a:tcPr marL="68562" marR="68562" marT="34281" marB="34281"/>
                </a:tc>
                <a:tc>
                  <a:txBody>
                    <a:bodyPr/>
                    <a:lstStyle/>
                    <a:p>
                      <a:r>
                        <a:rPr lang="en-US" sz="1800" dirty="0">
                          <a:latin typeface="+mj-lt"/>
                        </a:rPr>
                        <a:t>206</a:t>
                      </a:r>
                    </a:p>
                  </a:txBody>
                  <a:tcPr marL="68562" marR="68562" marT="34281" marB="34281"/>
                </a:tc>
                <a:tc>
                  <a:txBody>
                    <a:bodyPr/>
                    <a:lstStyle/>
                    <a:p>
                      <a:r>
                        <a:rPr lang="en-US" sz="1800" dirty="0">
                          <a:latin typeface="+mj-lt"/>
                        </a:rPr>
                        <a:t>2</a:t>
                      </a:r>
                    </a:p>
                  </a:txBody>
                  <a:tcPr marL="68562" marR="68562" marT="34281" marB="34281"/>
                </a:tc>
                <a:tc>
                  <a:txBody>
                    <a:bodyPr/>
                    <a:lstStyle/>
                    <a:p>
                      <a:r>
                        <a:rPr lang="en-US" sz="1800" dirty="0">
                          <a:latin typeface="+mj-lt"/>
                        </a:rPr>
                        <a:t>0.39</a:t>
                      </a:r>
                    </a:p>
                  </a:txBody>
                  <a:tcPr marL="68562" marR="68562" marT="34281" marB="34281"/>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1084283" y="2046527"/>
            <a:ext cx="6975433" cy="2308324"/>
          </a:xfrm>
          <a:prstGeom prst="rect">
            <a:avLst/>
          </a:prstGeom>
          <a:noFill/>
          <a:ln>
            <a:solidFill>
              <a:srgbClr val="C00000"/>
            </a:solidFill>
          </a:ln>
        </p:spPr>
        <p:txBody>
          <a:bodyPr wrap="square" rtlCol="0">
            <a:spAutoFit/>
          </a:bodyPr>
          <a:lstStyle/>
          <a:p>
            <a:r>
              <a:rPr lang="en-US" b="1" dirty="0">
                <a:latin typeface="+mj-lt"/>
              </a:rPr>
              <a:t>Among HIV-infected persons with high CD4 counts and not on ART</a:t>
            </a:r>
          </a:p>
          <a:p>
            <a:pPr marL="557074" lvl="1" indent="-214259">
              <a:buFont typeface="Arial" panose="020B0604020202020204" pitchFamily="34" charset="0"/>
              <a:buChar char="•"/>
            </a:pPr>
            <a:r>
              <a:rPr lang="en-US" dirty="0">
                <a:latin typeface="+mj-lt"/>
              </a:rPr>
              <a:t>3HP had higher treatment completion rates than 9H</a:t>
            </a:r>
          </a:p>
          <a:p>
            <a:pPr marL="557074" lvl="1" indent="-214259">
              <a:buFont typeface="Arial" panose="020B0604020202020204" pitchFamily="34" charset="0"/>
              <a:buChar char="•"/>
            </a:pPr>
            <a:r>
              <a:rPr lang="en-US" dirty="0">
                <a:latin typeface="+mj-lt"/>
              </a:rPr>
              <a:t>3HP was at least as well-tolerated as 9H</a:t>
            </a:r>
          </a:p>
          <a:p>
            <a:pPr marL="899888" lvl="2" indent="-214259">
              <a:buFont typeface="Arial" panose="020B0604020202020204" pitchFamily="34" charset="0"/>
              <a:buChar char="•"/>
            </a:pPr>
            <a:r>
              <a:rPr lang="en-US" dirty="0">
                <a:latin typeface="+mj-lt"/>
              </a:rPr>
              <a:t>Significantly lower risk of hepatotoxicity</a:t>
            </a:r>
          </a:p>
          <a:p>
            <a:pPr marL="557074" lvl="1" indent="-214259">
              <a:buFont typeface="Arial" panose="020B0604020202020204" pitchFamily="34" charset="0"/>
              <a:buChar char="•"/>
            </a:pPr>
            <a:r>
              <a:rPr lang="en-US" dirty="0">
                <a:latin typeface="+mj-lt"/>
              </a:rPr>
              <a:t>3HP as effective as 9H (i.e., non-inferior)</a:t>
            </a:r>
          </a:p>
          <a:p>
            <a:pPr marL="557074" lvl="1" indent="-214259">
              <a:buFont typeface="Arial" panose="020B0604020202020204" pitchFamily="34" charset="0"/>
              <a:buChar char="•"/>
            </a:pPr>
            <a:r>
              <a:rPr lang="en-US" dirty="0">
                <a:latin typeface="+mj-lt"/>
              </a:rPr>
              <a:t>Limitations: small sample size, open-label study, unable to receive ART in first 90 days</a:t>
            </a:r>
          </a:p>
        </p:txBody>
      </p:sp>
      <p:sp>
        <p:nvSpPr>
          <p:cNvPr id="6" name="TextBox 5"/>
          <p:cNvSpPr txBox="1"/>
          <p:nvPr/>
        </p:nvSpPr>
        <p:spPr>
          <a:xfrm>
            <a:off x="2943650" y="4888981"/>
            <a:ext cx="3256702" cy="246221"/>
          </a:xfrm>
          <a:prstGeom prst="rect">
            <a:avLst/>
          </a:prstGeom>
          <a:noFill/>
        </p:spPr>
        <p:txBody>
          <a:bodyPr wrap="square" rtlCol="0">
            <a:spAutoFit/>
          </a:bodyPr>
          <a:lstStyle/>
          <a:p>
            <a:pPr algn="r"/>
            <a:r>
              <a:rPr lang="en-US" sz="1000" dirty="0">
                <a:latin typeface="+mj-lt"/>
              </a:rPr>
              <a:t>Sterling TR </a:t>
            </a:r>
            <a:r>
              <a:rPr lang="en-US" sz="1000" i="1" dirty="0">
                <a:latin typeface="+mj-lt"/>
              </a:rPr>
              <a:t>et al</a:t>
            </a:r>
            <a:r>
              <a:rPr lang="en-US" sz="1000" dirty="0">
                <a:latin typeface="+mj-lt"/>
              </a:rPr>
              <a:t>. CROI 2014. Abstract 817</a:t>
            </a:r>
          </a:p>
        </p:txBody>
      </p:sp>
    </p:spTree>
    <p:extLst>
      <p:ext uri="{BB962C8B-B14F-4D97-AF65-F5344CB8AC3E}">
        <p14:creationId xmlns:p14="http://schemas.microsoft.com/office/powerpoint/2010/main" val="1429469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6F5F98E-3116-40F0-9946-56876892D544}"/>
              </a:ext>
            </a:extLst>
          </p:cNvPr>
          <p:cNvSpPr>
            <a:spLocks noGrp="1"/>
          </p:cNvSpPr>
          <p:nvPr>
            <p:ph type="title"/>
          </p:nvPr>
        </p:nvSpPr>
        <p:spPr>
          <a:xfrm>
            <a:off x="842595" y="22860"/>
            <a:ext cx="6883468" cy="1032088"/>
          </a:xfrm>
        </p:spPr>
        <p:txBody>
          <a:bodyPr>
            <a:noAutofit/>
          </a:bodyPr>
          <a:lstStyle/>
          <a:p>
            <a:pPr algn="ctr"/>
            <a:r>
              <a:rPr lang="en-US" sz="2800" b="1" dirty="0">
                <a:solidFill>
                  <a:schemeClr val="bg1"/>
                </a:solidFill>
              </a:rPr>
              <a:t>Preferred regimens for treatment of TB </a:t>
            </a:r>
            <a:r>
              <a:rPr lang="en-US" sz="2800" b="1" dirty="0">
                <a:solidFill>
                  <a:schemeClr val="tx1"/>
                </a:solidFill>
              </a:rPr>
              <a:t>infection (LTBI) in PWH</a:t>
            </a:r>
          </a:p>
        </p:txBody>
      </p:sp>
      <p:graphicFrame>
        <p:nvGraphicFramePr>
          <p:cNvPr id="10" name="Content Placeholder 3">
            <a:extLst>
              <a:ext uri="{FF2B5EF4-FFF2-40B4-BE49-F238E27FC236}">
                <a16:creationId xmlns:a16="http://schemas.microsoft.com/office/drawing/2014/main" id="{149B5384-F5C4-45C6-A353-599A2BA7B552}"/>
              </a:ext>
            </a:extLst>
          </p:cNvPr>
          <p:cNvGraphicFramePr>
            <a:graphicFrameLocks noGrp="1"/>
          </p:cNvGraphicFramePr>
          <p:nvPr>
            <p:ph idx="1"/>
            <p:extLst>
              <p:ext uri="{D42A27DB-BD31-4B8C-83A1-F6EECF244321}">
                <p14:modId xmlns:p14="http://schemas.microsoft.com/office/powerpoint/2010/main" val="2756165808"/>
              </p:ext>
            </p:extLst>
          </p:nvPr>
        </p:nvGraphicFramePr>
        <p:xfrm>
          <a:off x="1119478" y="1160847"/>
          <a:ext cx="6524046" cy="1861188"/>
        </p:xfrm>
        <a:graphic>
          <a:graphicData uri="http://schemas.openxmlformats.org/drawingml/2006/table">
            <a:tbl>
              <a:tblPr firstRow="1" bandRow="1">
                <a:tableStyleId>{21E4AEA4-8DFA-4A89-87EB-49C32662AFE0}</a:tableStyleId>
              </a:tblPr>
              <a:tblGrid>
                <a:gridCol w="1304809">
                  <a:extLst>
                    <a:ext uri="{9D8B030D-6E8A-4147-A177-3AD203B41FA5}">
                      <a16:colId xmlns:a16="http://schemas.microsoft.com/office/drawing/2014/main" val="20000"/>
                    </a:ext>
                  </a:extLst>
                </a:gridCol>
                <a:gridCol w="885296">
                  <a:extLst>
                    <a:ext uri="{9D8B030D-6E8A-4147-A177-3AD203B41FA5}">
                      <a16:colId xmlns:a16="http://schemas.microsoft.com/office/drawing/2014/main" val="20001"/>
                    </a:ext>
                  </a:extLst>
                </a:gridCol>
                <a:gridCol w="1981892">
                  <a:extLst>
                    <a:ext uri="{9D8B030D-6E8A-4147-A177-3AD203B41FA5}">
                      <a16:colId xmlns:a16="http://schemas.microsoft.com/office/drawing/2014/main" val="20002"/>
                    </a:ext>
                  </a:extLst>
                </a:gridCol>
                <a:gridCol w="1303266">
                  <a:extLst>
                    <a:ext uri="{9D8B030D-6E8A-4147-A177-3AD203B41FA5}">
                      <a16:colId xmlns:a16="http://schemas.microsoft.com/office/drawing/2014/main" val="20003"/>
                    </a:ext>
                  </a:extLst>
                </a:gridCol>
                <a:gridCol w="1048783">
                  <a:extLst>
                    <a:ext uri="{9D8B030D-6E8A-4147-A177-3AD203B41FA5}">
                      <a16:colId xmlns:a16="http://schemas.microsoft.com/office/drawing/2014/main" val="20004"/>
                    </a:ext>
                  </a:extLst>
                </a:gridCol>
              </a:tblGrid>
              <a:tr h="257175">
                <a:tc>
                  <a:txBody>
                    <a:bodyPr/>
                    <a:lstStyle/>
                    <a:p>
                      <a:r>
                        <a:rPr lang="en-US" sz="1400" dirty="0">
                          <a:latin typeface="+mj-lt"/>
                        </a:rPr>
                        <a:t>Drugs</a:t>
                      </a:r>
                    </a:p>
                  </a:txBody>
                  <a:tcPr marL="51435" marR="51435" marT="25718" marB="25718"/>
                </a:tc>
                <a:tc>
                  <a:txBody>
                    <a:bodyPr/>
                    <a:lstStyle/>
                    <a:p>
                      <a:r>
                        <a:rPr lang="en-US" sz="1400" dirty="0">
                          <a:latin typeface="+mj-lt"/>
                        </a:rPr>
                        <a:t>Duration</a:t>
                      </a:r>
                    </a:p>
                  </a:txBody>
                  <a:tcPr marL="51435" marR="51435" marT="25718" marB="25718"/>
                </a:tc>
                <a:tc>
                  <a:txBody>
                    <a:bodyPr/>
                    <a:lstStyle/>
                    <a:p>
                      <a:r>
                        <a:rPr lang="en-US" sz="1400" dirty="0">
                          <a:latin typeface="+mj-lt"/>
                        </a:rPr>
                        <a:t>Dose</a:t>
                      </a:r>
                    </a:p>
                  </a:txBody>
                  <a:tcPr marL="51435" marR="51435" marT="25718" marB="25718"/>
                </a:tc>
                <a:tc>
                  <a:txBody>
                    <a:bodyPr/>
                    <a:lstStyle/>
                    <a:p>
                      <a:r>
                        <a:rPr lang="en-US" sz="1400" dirty="0">
                          <a:latin typeface="+mj-lt"/>
                        </a:rPr>
                        <a:t>Frequency</a:t>
                      </a:r>
                      <a:r>
                        <a:rPr lang="en-US" sz="1400" baseline="0" dirty="0">
                          <a:latin typeface="+mj-lt"/>
                        </a:rPr>
                        <a:t> </a:t>
                      </a:r>
                      <a:endParaRPr lang="en-US" sz="1400" dirty="0">
                        <a:latin typeface="+mj-lt"/>
                      </a:endParaRPr>
                    </a:p>
                  </a:txBody>
                  <a:tcPr marL="51435" marR="51435" marT="25718" marB="25718"/>
                </a:tc>
                <a:tc>
                  <a:txBody>
                    <a:bodyPr/>
                    <a:lstStyle/>
                    <a:p>
                      <a:r>
                        <a:rPr lang="en-US" sz="1400" dirty="0">
                          <a:latin typeface="+mj-lt"/>
                        </a:rPr>
                        <a:t>Total doses</a:t>
                      </a:r>
                    </a:p>
                  </a:txBody>
                  <a:tcPr marL="51435" marR="51435" marT="25718" marB="25718"/>
                </a:tc>
                <a:extLst>
                  <a:ext uri="{0D108BD9-81ED-4DB2-BD59-A6C34878D82A}">
                    <a16:rowId xmlns:a16="http://schemas.microsoft.com/office/drawing/2014/main" val="10000"/>
                  </a:ext>
                </a:extLst>
              </a:tr>
              <a:tr h="874395">
                <a:tc>
                  <a:txBody>
                    <a:bodyPr/>
                    <a:lstStyle/>
                    <a:p>
                      <a:r>
                        <a:rPr lang="en-US" sz="1400" dirty="0">
                          <a:latin typeface="+mj-lt"/>
                        </a:rPr>
                        <a:t>Isoniazid and Rifapentine*</a:t>
                      </a:r>
                    </a:p>
                  </a:txBody>
                  <a:tcPr marL="51435" marR="51435" marT="25718" marB="25718"/>
                </a:tc>
                <a:tc>
                  <a:txBody>
                    <a:bodyPr/>
                    <a:lstStyle/>
                    <a:p>
                      <a:r>
                        <a:rPr lang="en-US" sz="1400" dirty="0">
                          <a:latin typeface="+mj-lt"/>
                        </a:rPr>
                        <a:t>3 months</a:t>
                      </a:r>
                    </a:p>
                  </a:txBody>
                  <a:tcPr marL="51435" marR="51435" marT="25718" marB="25718"/>
                </a:tc>
                <a:tc>
                  <a:txBody>
                    <a:bodyPr/>
                    <a:lstStyle/>
                    <a:p>
                      <a:r>
                        <a:rPr lang="en-US" sz="1400" dirty="0">
                          <a:latin typeface="+mj-lt"/>
                        </a:rPr>
                        <a:t>INH 900 mg max dose</a:t>
                      </a:r>
                    </a:p>
                    <a:p>
                      <a:r>
                        <a:rPr lang="en-US" sz="1400" dirty="0" err="1">
                          <a:latin typeface="+mj-lt"/>
                        </a:rPr>
                        <a:t>Rifapentine</a:t>
                      </a:r>
                      <a:r>
                        <a:rPr lang="en-US" sz="1400" dirty="0">
                          <a:latin typeface="+mj-lt"/>
                        </a:rPr>
                        <a:t> </a:t>
                      </a:r>
                    </a:p>
                    <a:p>
                      <a:r>
                        <a:rPr lang="en-US" sz="1400" dirty="0">
                          <a:latin typeface="+mj-lt"/>
                        </a:rPr>
                        <a:t>750 mg if 32-50 kg; </a:t>
                      </a:r>
                    </a:p>
                    <a:p>
                      <a:r>
                        <a:rPr lang="en-US" sz="1400" dirty="0">
                          <a:latin typeface="+mj-lt"/>
                        </a:rPr>
                        <a:t>900 mg if</a:t>
                      </a:r>
                      <a:r>
                        <a:rPr lang="en-US" sz="1400" baseline="0" dirty="0">
                          <a:latin typeface="+mj-lt"/>
                        </a:rPr>
                        <a:t> </a:t>
                      </a:r>
                      <a:r>
                        <a:rPr lang="en-US" sz="1400" u="sng" baseline="0" dirty="0">
                          <a:latin typeface="+mj-lt"/>
                        </a:rPr>
                        <a:t>&gt;</a:t>
                      </a:r>
                      <a:r>
                        <a:rPr lang="en-US" sz="1400" u="none" baseline="0" dirty="0">
                          <a:latin typeface="+mj-lt"/>
                        </a:rPr>
                        <a:t> 50 kg</a:t>
                      </a:r>
                      <a:endParaRPr lang="en-US" sz="1400" u="sng" dirty="0">
                        <a:latin typeface="+mj-lt"/>
                      </a:endParaRPr>
                    </a:p>
                  </a:txBody>
                  <a:tcPr marL="51435" marR="51435" marT="25718" marB="25718"/>
                </a:tc>
                <a:tc>
                  <a:txBody>
                    <a:bodyPr/>
                    <a:lstStyle/>
                    <a:p>
                      <a:r>
                        <a:rPr lang="en-US" sz="1400" dirty="0">
                          <a:latin typeface="+mj-lt"/>
                        </a:rPr>
                        <a:t>Once weekly</a:t>
                      </a:r>
                    </a:p>
                  </a:txBody>
                  <a:tcPr marL="51435" marR="51435" marT="25718" marB="25718"/>
                </a:tc>
                <a:tc>
                  <a:txBody>
                    <a:bodyPr/>
                    <a:lstStyle/>
                    <a:p>
                      <a:r>
                        <a:rPr lang="en-US" sz="1400" dirty="0">
                          <a:latin typeface="+mj-lt"/>
                        </a:rPr>
                        <a:t>12</a:t>
                      </a:r>
                    </a:p>
                  </a:txBody>
                  <a:tcPr marL="51435" marR="51435" marT="25718" marB="25718"/>
                </a:tc>
                <a:extLst>
                  <a:ext uri="{0D108BD9-81ED-4DB2-BD59-A6C34878D82A}">
                    <a16:rowId xmlns:a16="http://schemas.microsoft.com/office/drawing/2014/main" val="640210823"/>
                  </a:ext>
                </a:extLst>
              </a:tr>
              <a:tr h="462915">
                <a:tc>
                  <a:txBody>
                    <a:bodyPr/>
                    <a:lstStyle/>
                    <a:p>
                      <a:r>
                        <a:rPr lang="en-US" sz="1400" dirty="0">
                          <a:latin typeface="+mj-lt"/>
                        </a:rPr>
                        <a:t>Isoniazid and Rifampin</a:t>
                      </a:r>
                    </a:p>
                  </a:txBody>
                  <a:tcPr marL="51435" marR="51435" marT="25718" marB="25718"/>
                </a:tc>
                <a:tc>
                  <a:txBody>
                    <a:bodyPr/>
                    <a:lstStyle/>
                    <a:p>
                      <a:r>
                        <a:rPr lang="en-US" sz="1400" dirty="0">
                          <a:latin typeface="+mj-lt"/>
                        </a:rPr>
                        <a:t>3 months</a:t>
                      </a:r>
                    </a:p>
                  </a:txBody>
                  <a:tcPr marL="51435" marR="51435" marT="25718" marB="25718"/>
                </a:tc>
                <a:tc>
                  <a:txBody>
                    <a:bodyPr/>
                    <a:lstStyle/>
                    <a:p>
                      <a:r>
                        <a:rPr lang="en-US" sz="1400" dirty="0">
                          <a:latin typeface="+mj-lt"/>
                        </a:rPr>
                        <a:t>INH 300 mg (5 mg/kg)</a:t>
                      </a:r>
                    </a:p>
                    <a:p>
                      <a:r>
                        <a:rPr lang="en-US" sz="1400" dirty="0">
                          <a:latin typeface="+mj-lt"/>
                        </a:rPr>
                        <a:t>RIF 600 mg (10 mg/kg)</a:t>
                      </a:r>
                    </a:p>
                  </a:txBody>
                  <a:tcPr marL="51435" marR="51435" marT="25718" marB="25718"/>
                </a:tc>
                <a:tc>
                  <a:txBody>
                    <a:bodyPr/>
                    <a:lstStyle/>
                    <a:p>
                      <a:r>
                        <a:rPr lang="en-US" sz="1400" dirty="0">
                          <a:latin typeface="+mj-lt"/>
                        </a:rPr>
                        <a:t>Daily</a:t>
                      </a:r>
                    </a:p>
                  </a:txBody>
                  <a:tcPr marL="51435" marR="51435" marT="25718" marB="25718"/>
                </a:tc>
                <a:tc>
                  <a:txBody>
                    <a:bodyPr/>
                    <a:lstStyle/>
                    <a:p>
                      <a:r>
                        <a:rPr lang="en-US" sz="1400" dirty="0">
                          <a:latin typeface="+mj-lt"/>
                        </a:rPr>
                        <a:t>90</a:t>
                      </a:r>
                    </a:p>
                  </a:txBody>
                  <a:tcPr marL="51435" marR="51435" marT="25718" marB="25718"/>
                </a:tc>
                <a:extLst>
                  <a:ext uri="{0D108BD9-81ED-4DB2-BD59-A6C34878D82A}">
                    <a16:rowId xmlns:a16="http://schemas.microsoft.com/office/drawing/2014/main" val="4102607524"/>
                  </a:ext>
                </a:extLst>
              </a:tr>
            </a:tbl>
          </a:graphicData>
        </a:graphic>
      </p:graphicFrame>
      <p:sp>
        <p:nvSpPr>
          <p:cNvPr id="11" name="TextBox 10">
            <a:extLst>
              <a:ext uri="{FF2B5EF4-FFF2-40B4-BE49-F238E27FC236}">
                <a16:creationId xmlns:a16="http://schemas.microsoft.com/office/drawing/2014/main" id="{F91D5A95-A886-48DF-8ABF-0914DB9CB05E}"/>
              </a:ext>
            </a:extLst>
          </p:cNvPr>
          <p:cNvSpPr txBox="1"/>
          <p:nvPr/>
        </p:nvSpPr>
        <p:spPr>
          <a:xfrm>
            <a:off x="1066138" y="3127934"/>
            <a:ext cx="6524046" cy="1477328"/>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mj-lt"/>
              </a:rPr>
              <a:t>*Rifapentine (3HP) is recommended only for virally suppressed patients receiving an efavirenz-, </a:t>
            </a:r>
            <a:r>
              <a:rPr lang="en-US" sz="1500" dirty="0" err="1">
                <a:latin typeface="+mj-lt"/>
              </a:rPr>
              <a:t>raltegravir</a:t>
            </a:r>
            <a:r>
              <a:rPr lang="en-US" sz="1500" dirty="0">
                <a:latin typeface="+mj-lt"/>
              </a:rPr>
              <a:t>-, or </a:t>
            </a:r>
            <a:r>
              <a:rPr lang="en-US" sz="1500" b="1" dirty="0">
                <a:latin typeface="+mj-lt"/>
              </a:rPr>
              <a:t>once-daily dolutegravir-based ARV regimen</a:t>
            </a:r>
          </a:p>
          <a:p>
            <a:pPr marL="214313" indent="-214313">
              <a:buFont typeface="Arial" panose="020B0604020202020204" pitchFamily="34" charset="0"/>
              <a:buChar char="•"/>
            </a:pPr>
            <a:r>
              <a:rPr lang="en-US" sz="1500" dirty="0">
                <a:latin typeface="+mj-lt"/>
              </a:rPr>
              <a:t>When using rifampin, either dose adjustment or substitution of key ARVs may be needed (see Table in next slide)</a:t>
            </a:r>
          </a:p>
          <a:p>
            <a:pPr marL="214313" indent="-214313">
              <a:buFont typeface="Arial" panose="020B0604020202020204" pitchFamily="34" charset="0"/>
              <a:buChar char="•"/>
            </a:pPr>
            <a:endParaRPr lang="en-US" sz="1500" dirty="0">
              <a:latin typeface="+mj-lt"/>
            </a:endParaRPr>
          </a:p>
        </p:txBody>
      </p:sp>
      <p:sp>
        <p:nvSpPr>
          <p:cNvPr id="12" name="TextBox 11">
            <a:extLst>
              <a:ext uri="{FF2B5EF4-FFF2-40B4-BE49-F238E27FC236}">
                <a16:creationId xmlns:a16="http://schemas.microsoft.com/office/drawing/2014/main" id="{E10539E5-4A54-47CA-8709-192402D13B69}"/>
              </a:ext>
            </a:extLst>
          </p:cNvPr>
          <p:cNvSpPr txBox="1"/>
          <p:nvPr/>
        </p:nvSpPr>
        <p:spPr>
          <a:xfrm>
            <a:off x="2356021" y="4846089"/>
            <a:ext cx="4879603" cy="253916"/>
          </a:xfrm>
          <a:prstGeom prst="rect">
            <a:avLst/>
          </a:prstGeom>
          <a:noFill/>
        </p:spPr>
        <p:txBody>
          <a:bodyPr wrap="square" rtlCol="0">
            <a:spAutoFit/>
          </a:bodyPr>
          <a:lstStyle/>
          <a:p>
            <a:pPr algn="ctr"/>
            <a:r>
              <a:rPr lang="en-US" sz="1000" dirty="0">
                <a:latin typeface="+mj-lt"/>
              </a:rPr>
              <a:t>DHHS O/I guidelines, TB, updated May 2024</a:t>
            </a:r>
          </a:p>
        </p:txBody>
      </p:sp>
    </p:spTree>
    <p:extLst>
      <p:ext uri="{BB962C8B-B14F-4D97-AF65-F5344CB8AC3E}">
        <p14:creationId xmlns:p14="http://schemas.microsoft.com/office/powerpoint/2010/main" val="2897487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6F5F98E-3116-40F0-9946-56876892D544}"/>
              </a:ext>
            </a:extLst>
          </p:cNvPr>
          <p:cNvSpPr>
            <a:spLocks noGrp="1"/>
          </p:cNvSpPr>
          <p:nvPr>
            <p:ph type="title"/>
          </p:nvPr>
        </p:nvSpPr>
        <p:spPr>
          <a:xfrm>
            <a:off x="805349" y="107202"/>
            <a:ext cx="7028675" cy="896419"/>
          </a:xfrm>
        </p:spPr>
        <p:txBody>
          <a:bodyPr>
            <a:noAutofit/>
          </a:bodyPr>
          <a:lstStyle/>
          <a:p>
            <a:pPr algn="ctr"/>
            <a:r>
              <a:rPr lang="en-US" sz="2400" b="1" dirty="0">
                <a:solidFill>
                  <a:schemeClr val="bg1"/>
                </a:solidFill>
              </a:rPr>
              <a:t>Preferred regimens for treatment of TB </a:t>
            </a:r>
            <a:r>
              <a:rPr lang="en-US" sz="2400" b="1" dirty="0">
                <a:solidFill>
                  <a:schemeClr val="tx1"/>
                </a:solidFill>
              </a:rPr>
              <a:t>infection (LTBI) in people with HIV</a:t>
            </a:r>
          </a:p>
        </p:txBody>
      </p:sp>
      <p:graphicFrame>
        <p:nvGraphicFramePr>
          <p:cNvPr id="10" name="Content Placeholder 3">
            <a:extLst>
              <a:ext uri="{FF2B5EF4-FFF2-40B4-BE49-F238E27FC236}">
                <a16:creationId xmlns:a16="http://schemas.microsoft.com/office/drawing/2014/main" id="{149B5384-F5C4-45C6-A353-599A2BA7B552}"/>
              </a:ext>
            </a:extLst>
          </p:cNvPr>
          <p:cNvGraphicFramePr>
            <a:graphicFrameLocks noGrp="1"/>
          </p:cNvGraphicFramePr>
          <p:nvPr>
            <p:ph idx="1"/>
            <p:extLst>
              <p:ext uri="{D42A27DB-BD31-4B8C-83A1-F6EECF244321}">
                <p14:modId xmlns:p14="http://schemas.microsoft.com/office/powerpoint/2010/main" val="1842576577"/>
              </p:ext>
            </p:extLst>
          </p:nvPr>
        </p:nvGraphicFramePr>
        <p:xfrm>
          <a:off x="1309978" y="1170869"/>
          <a:ext cx="6524046" cy="1861188"/>
        </p:xfrm>
        <a:graphic>
          <a:graphicData uri="http://schemas.openxmlformats.org/drawingml/2006/table">
            <a:tbl>
              <a:tblPr firstRow="1" bandRow="1">
                <a:tableStyleId>{21E4AEA4-8DFA-4A89-87EB-49C32662AFE0}</a:tableStyleId>
              </a:tblPr>
              <a:tblGrid>
                <a:gridCol w="1304809">
                  <a:extLst>
                    <a:ext uri="{9D8B030D-6E8A-4147-A177-3AD203B41FA5}">
                      <a16:colId xmlns:a16="http://schemas.microsoft.com/office/drawing/2014/main" val="20000"/>
                    </a:ext>
                  </a:extLst>
                </a:gridCol>
                <a:gridCol w="885296">
                  <a:extLst>
                    <a:ext uri="{9D8B030D-6E8A-4147-A177-3AD203B41FA5}">
                      <a16:colId xmlns:a16="http://schemas.microsoft.com/office/drawing/2014/main" val="20001"/>
                    </a:ext>
                  </a:extLst>
                </a:gridCol>
                <a:gridCol w="1981892">
                  <a:extLst>
                    <a:ext uri="{9D8B030D-6E8A-4147-A177-3AD203B41FA5}">
                      <a16:colId xmlns:a16="http://schemas.microsoft.com/office/drawing/2014/main" val="20002"/>
                    </a:ext>
                  </a:extLst>
                </a:gridCol>
                <a:gridCol w="1303266">
                  <a:extLst>
                    <a:ext uri="{9D8B030D-6E8A-4147-A177-3AD203B41FA5}">
                      <a16:colId xmlns:a16="http://schemas.microsoft.com/office/drawing/2014/main" val="20003"/>
                    </a:ext>
                  </a:extLst>
                </a:gridCol>
                <a:gridCol w="1048783">
                  <a:extLst>
                    <a:ext uri="{9D8B030D-6E8A-4147-A177-3AD203B41FA5}">
                      <a16:colId xmlns:a16="http://schemas.microsoft.com/office/drawing/2014/main" val="20004"/>
                    </a:ext>
                  </a:extLst>
                </a:gridCol>
              </a:tblGrid>
              <a:tr h="257175">
                <a:tc>
                  <a:txBody>
                    <a:bodyPr/>
                    <a:lstStyle/>
                    <a:p>
                      <a:r>
                        <a:rPr lang="en-US" sz="1400" dirty="0">
                          <a:latin typeface="+mj-lt"/>
                        </a:rPr>
                        <a:t>Drugs</a:t>
                      </a:r>
                    </a:p>
                  </a:txBody>
                  <a:tcPr marL="51435" marR="51435" marT="25718" marB="25718"/>
                </a:tc>
                <a:tc>
                  <a:txBody>
                    <a:bodyPr/>
                    <a:lstStyle/>
                    <a:p>
                      <a:r>
                        <a:rPr lang="en-US" sz="1400" dirty="0">
                          <a:latin typeface="+mj-lt"/>
                        </a:rPr>
                        <a:t>Duration</a:t>
                      </a:r>
                    </a:p>
                  </a:txBody>
                  <a:tcPr marL="51435" marR="51435" marT="25718" marB="25718"/>
                </a:tc>
                <a:tc>
                  <a:txBody>
                    <a:bodyPr/>
                    <a:lstStyle/>
                    <a:p>
                      <a:r>
                        <a:rPr lang="en-US" sz="1400" dirty="0">
                          <a:latin typeface="+mj-lt"/>
                        </a:rPr>
                        <a:t>Dose</a:t>
                      </a:r>
                    </a:p>
                  </a:txBody>
                  <a:tcPr marL="51435" marR="51435" marT="25718" marB="25718"/>
                </a:tc>
                <a:tc>
                  <a:txBody>
                    <a:bodyPr/>
                    <a:lstStyle/>
                    <a:p>
                      <a:r>
                        <a:rPr lang="en-US" sz="1400" dirty="0">
                          <a:latin typeface="+mj-lt"/>
                        </a:rPr>
                        <a:t>Frequency</a:t>
                      </a:r>
                      <a:r>
                        <a:rPr lang="en-US" sz="1400" baseline="0" dirty="0">
                          <a:latin typeface="+mj-lt"/>
                        </a:rPr>
                        <a:t> </a:t>
                      </a:r>
                      <a:endParaRPr lang="en-US" sz="1400" dirty="0">
                        <a:latin typeface="+mj-lt"/>
                      </a:endParaRPr>
                    </a:p>
                  </a:txBody>
                  <a:tcPr marL="51435" marR="51435" marT="25718" marB="25718"/>
                </a:tc>
                <a:tc>
                  <a:txBody>
                    <a:bodyPr/>
                    <a:lstStyle/>
                    <a:p>
                      <a:r>
                        <a:rPr lang="en-US" sz="1400" dirty="0">
                          <a:latin typeface="+mj-lt"/>
                        </a:rPr>
                        <a:t>Total doses</a:t>
                      </a:r>
                    </a:p>
                  </a:txBody>
                  <a:tcPr marL="51435" marR="51435" marT="25718" marB="25718"/>
                </a:tc>
                <a:extLst>
                  <a:ext uri="{0D108BD9-81ED-4DB2-BD59-A6C34878D82A}">
                    <a16:rowId xmlns:a16="http://schemas.microsoft.com/office/drawing/2014/main" val="10000"/>
                  </a:ext>
                </a:extLst>
              </a:tr>
              <a:tr h="874395">
                <a:tc>
                  <a:txBody>
                    <a:bodyPr/>
                    <a:lstStyle/>
                    <a:p>
                      <a:r>
                        <a:rPr lang="en-US" sz="1400" dirty="0">
                          <a:latin typeface="+mj-lt"/>
                        </a:rPr>
                        <a:t>Isoniazid and Rifapentine</a:t>
                      </a:r>
                    </a:p>
                  </a:txBody>
                  <a:tcPr marL="51435" marR="51435" marT="25718" marB="25718"/>
                </a:tc>
                <a:tc>
                  <a:txBody>
                    <a:bodyPr/>
                    <a:lstStyle/>
                    <a:p>
                      <a:r>
                        <a:rPr lang="en-US" sz="1400" dirty="0">
                          <a:latin typeface="+mj-lt"/>
                        </a:rPr>
                        <a:t>3 months</a:t>
                      </a:r>
                    </a:p>
                  </a:txBody>
                  <a:tcPr marL="51435" marR="51435" marT="25718" marB="25718"/>
                </a:tc>
                <a:tc>
                  <a:txBody>
                    <a:bodyPr/>
                    <a:lstStyle/>
                    <a:p>
                      <a:r>
                        <a:rPr lang="en-US" sz="1400" dirty="0">
                          <a:latin typeface="+mj-lt"/>
                        </a:rPr>
                        <a:t>INH 900 mg max dose</a:t>
                      </a:r>
                    </a:p>
                    <a:p>
                      <a:r>
                        <a:rPr lang="en-US" sz="1400" dirty="0" err="1">
                          <a:latin typeface="+mj-lt"/>
                        </a:rPr>
                        <a:t>Rifapentine</a:t>
                      </a:r>
                      <a:r>
                        <a:rPr lang="en-US" sz="1400" dirty="0">
                          <a:latin typeface="+mj-lt"/>
                        </a:rPr>
                        <a:t> </a:t>
                      </a:r>
                    </a:p>
                    <a:p>
                      <a:r>
                        <a:rPr lang="en-US" sz="1400" dirty="0">
                          <a:latin typeface="+mj-lt"/>
                        </a:rPr>
                        <a:t>750 mg if 32-50 kg; </a:t>
                      </a:r>
                    </a:p>
                    <a:p>
                      <a:r>
                        <a:rPr lang="en-US" sz="1400" dirty="0">
                          <a:latin typeface="+mj-lt"/>
                        </a:rPr>
                        <a:t>900 mg if</a:t>
                      </a:r>
                      <a:r>
                        <a:rPr lang="en-US" sz="1400" baseline="0" dirty="0">
                          <a:latin typeface="+mj-lt"/>
                        </a:rPr>
                        <a:t> </a:t>
                      </a:r>
                      <a:r>
                        <a:rPr lang="en-US" sz="1400" u="sng" baseline="0" dirty="0">
                          <a:latin typeface="+mj-lt"/>
                        </a:rPr>
                        <a:t>&gt;</a:t>
                      </a:r>
                      <a:r>
                        <a:rPr lang="en-US" sz="1400" u="none" baseline="0" dirty="0">
                          <a:latin typeface="+mj-lt"/>
                        </a:rPr>
                        <a:t> 50 kg</a:t>
                      </a:r>
                      <a:endParaRPr lang="en-US" sz="1400" u="sng" dirty="0">
                        <a:latin typeface="+mj-lt"/>
                      </a:endParaRPr>
                    </a:p>
                  </a:txBody>
                  <a:tcPr marL="51435" marR="51435" marT="25718" marB="25718"/>
                </a:tc>
                <a:tc>
                  <a:txBody>
                    <a:bodyPr/>
                    <a:lstStyle/>
                    <a:p>
                      <a:r>
                        <a:rPr lang="en-US" sz="1400" dirty="0">
                          <a:latin typeface="+mj-lt"/>
                        </a:rPr>
                        <a:t>Once weekly</a:t>
                      </a:r>
                    </a:p>
                  </a:txBody>
                  <a:tcPr marL="51435" marR="51435" marT="25718" marB="25718"/>
                </a:tc>
                <a:tc>
                  <a:txBody>
                    <a:bodyPr/>
                    <a:lstStyle/>
                    <a:p>
                      <a:r>
                        <a:rPr lang="en-US" sz="1400" dirty="0">
                          <a:latin typeface="+mj-lt"/>
                        </a:rPr>
                        <a:t>12</a:t>
                      </a:r>
                    </a:p>
                  </a:txBody>
                  <a:tcPr marL="51435" marR="51435" marT="25718" marB="25718"/>
                </a:tc>
                <a:extLst>
                  <a:ext uri="{0D108BD9-81ED-4DB2-BD59-A6C34878D82A}">
                    <a16:rowId xmlns:a16="http://schemas.microsoft.com/office/drawing/2014/main" val="640210823"/>
                  </a:ext>
                </a:extLst>
              </a:tr>
              <a:tr h="462915">
                <a:tc>
                  <a:txBody>
                    <a:bodyPr/>
                    <a:lstStyle/>
                    <a:p>
                      <a:r>
                        <a:rPr lang="en-US" sz="1400" dirty="0">
                          <a:latin typeface="+mj-lt"/>
                        </a:rPr>
                        <a:t>Isoniazid and Rifampin</a:t>
                      </a:r>
                    </a:p>
                  </a:txBody>
                  <a:tcPr marL="51435" marR="51435" marT="25718" marB="25718"/>
                </a:tc>
                <a:tc>
                  <a:txBody>
                    <a:bodyPr/>
                    <a:lstStyle/>
                    <a:p>
                      <a:r>
                        <a:rPr lang="en-US" sz="1400" dirty="0">
                          <a:latin typeface="+mj-lt"/>
                        </a:rPr>
                        <a:t>3 months</a:t>
                      </a:r>
                    </a:p>
                  </a:txBody>
                  <a:tcPr marL="51435" marR="51435" marT="25718" marB="25718"/>
                </a:tc>
                <a:tc>
                  <a:txBody>
                    <a:bodyPr/>
                    <a:lstStyle/>
                    <a:p>
                      <a:r>
                        <a:rPr lang="en-US" sz="1400" dirty="0">
                          <a:latin typeface="+mj-lt"/>
                        </a:rPr>
                        <a:t>INH 300 mg (5 mg/kg)</a:t>
                      </a:r>
                    </a:p>
                    <a:p>
                      <a:r>
                        <a:rPr lang="en-US" sz="1400" dirty="0">
                          <a:latin typeface="+mj-lt"/>
                        </a:rPr>
                        <a:t>RIF 600 mg (10 mg/kg)</a:t>
                      </a:r>
                    </a:p>
                  </a:txBody>
                  <a:tcPr marL="51435" marR="51435" marT="25718" marB="25718"/>
                </a:tc>
                <a:tc>
                  <a:txBody>
                    <a:bodyPr/>
                    <a:lstStyle/>
                    <a:p>
                      <a:r>
                        <a:rPr lang="en-US" sz="1400" dirty="0">
                          <a:latin typeface="+mj-lt"/>
                        </a:rPr>
                        <a:t>Daily</a:t>
                      </a:r>
                    </a:p>
                  </a:txBody>
                  <a:tcPr marL="51435" marR="51435" marT="25718" marB="25718"/>
                </a:tc>
                <a:tc>
                  <a:txBody>
                    <a:bodyPr/>
                    <a:lstStyle/>
                    <a:p>
                      <a:r>
                        <a:rPr lang="en-US" sz="1400" dirty="0">
                          <a:latin typeface="+mj-lt"/>
                        </a:rPr>
                        <a:t>90</a:t>
                      </a:r>
                    </a:p>
                  </a:txBody>
                  <a:tcPr marL="51435" marR="51435" marT="25718" marB="25718"/>
                </a:tc>
                <a:extLst>
                  <a:ext uri="{0D108BD9-81ED-4DB2-BD59-A6C34878D82A}">
                    <a16:rowId xmlns:a16="http://schemas.microsoft.com/office/drawing/2014/main" val="4102607524"/>
                  </a:ext>
                </a:extLst>
              </a:tr>
            </a:tbl>
          </a:graphicData>
        </a:graphic>
      </p:graphicFrame>
      <p:pic>
        <p:nvPicPr>
          <p:cNvPr id="3" name="Picture 2" descr="A picture containing timeline&#10;&#10;Description automatically generated">
            <a:extLst>
              <a:ext uri="{FF2B5EF4-FFF2-40B4-BE49-F238E27FC236}">
                <a16:creationId xmlns:a16="http://schemas.microsoft.com/office/drawing/2014/main" id="{8A4DCB6B-B0E4-4B70-8805-E2FFA0CFE098}"/>
              </a:ext>
            </a:extLst>
          </p:cNvPr>
          <p:cNvPicPr>
            <a:picLocks noChangeAspect="1"/>
          </p:cNvPicPr>
          <p:nvPr/>
        </p:nvPicPr>
        <p:blipFill rotWithShape="1">
          <a:blip r:embed="rId2"/>
          <a:srcRect r="2530"/>
          <a:stretch/>
        </p:blipFill>
        <p:spPr>
          <a:xfrm>
            <a:off x="1533233" y="3399479"/>
            <a:ext cx="6189341" cy="821531"/>
          </a:xfrm>
          <a:prstGeom prst="rect">
            <a:avLst/>
          </a:prstGeom>
        </p:spPr>
      </p:pic>
      <p:pic>
        <p:nvPicPr>
          <p:cNvPr id="5" name="Picture 4">
            <a:extLst>
              <a:ext uri="{FF2B5EF4-FFF2-40B4-BE49-F238E27FC236}">
                <a16:creationId xmlns:a16="http://schemas.microsoft.com/office/drawing/2014/main" id="{8B599270-7770-45C7-B926-F5B7F60D78EF}"/>
              </a:ext>
            </a:extLst>
          </p:cNvPr>
          <p:cNvPicPr>
            <a:picLocks noChangeAspect="1"/>
          </p:cNvPicPr>
          <p:nvPr/>
        </p:nvPicPr>
        <p:blipFill>
          <a:blip r:embed="rId3"/>
          <a:stretch>
            <a:fillRect/>
          </a:stretch>
        </p:blipFill>
        <p:spPr>
          <a:xfrm>
            <a:off x="1533234" y="3019806"/>
            <a:ext cx="6189341" cy="355127"/>
          </a:xfrm>
          <a:prstGeom prst="rect">
            <a:avLst/>
          </a:prstGeom>
        </p:spPr>
      </p:pic>
      <p:cxnSp>
        <p:nvCxnSpPr>
          <p:cNvPr id="7" name="Straight Arrow Connector 6">
            <a:extLst>
              <a:ext uri="{FF2B5EF4-FFF2-40B4-BE49-F238E27FC236}">
                <a16:creationId xmlns:a16="http://schemas.microsoft.com/office/drawing/2014/main" id="{B0D8F6F6-D8F4-4B37-B4AF-544294EE6DD1}"/>
              </a:ext>
            </a:extLst>
          </p:cNvPr>
          <p:cNvCxnSpPr/>
          <p:nvPr/>
        </p:nvCxnSpPr>
        <p:spPr>
          <a:xfrm>
            <a:off x="2188325" y="2811776"/>
            <a:ext cx="214746" cy="312065"/>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B8D89A04-0E31-ACED-6D77-68B977112280}"/>
              </a:ext>
            </a:extLst>
          </p:cNvPr>
          <p:cNvSpPr txBox="1"/>
          <p:nvPr/>
        </p:nvSpPr>
        <p:spPr>
          <a:xfrm>
            <a:off x="2029692" y="4820922"/>
            <a:ext cx="4753999" cy="253916"/>
          </a:xfrm>
          <a:prstGeom prst="rect">
            <a:avLst/>
          </a:prstGeom>
          <a:noFill/>
        </p:spPr>
        <p:txBody>
          <a:bodyPr wrap="square" rtlCol="0">
            <a:spAutoFit/>
          </a:bodyPr>
          <a:lstStyle/>
          <a:p>
            <a:pPr algn="r"/>
            <a:r>
              <a:rPr lang="en-US" sz="1000" dirty="0">
                <a:latin typeface="+mj-lt"/>
              </a:rPr>
              <a:t>DHHS O/I guidelines, TB, updated May 2024</a:t>
            </a:r>
          </a:p>
        </p:txBody>
      </p:sp>
    </p:spTree>
    <p:extLst>
      <p:ext uri="{BB962C8B-B14F-4D97-AF65-F5344CB8AC3E}">
        <p14:creationId xmlns:p14="http://schemas.microsoft.com/office/powerpoint/2010/main" val="985346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CDDFD262-E621-40E3-8236-C74791AC36C6}"/>
              </a:ext>
            </a:extLst>
          </p:cNvPr>
          <p:cNvSpPr txBox="1">
            <a:spLocks/>
          </p:cNvSpPr>
          <p:nvPr/>
        </p:nvSpPr>
        <p:spPr>
          <a:xfrm>
            <a:off x="797575" y="210068"/>
            <a:ext cx="7048850" cy="640542"/>
          </a:xfrm>
          <a:prstGeom prst="rect">
            <a:avLst/>
          </a:prstGeom>
        </p:spPr>
        <p:txBody>
          <a:bodyPr vert="horz" lIns="68580" tIns="34290" rIns="68580" bIns="34290" rtlCol="0" anchor="ctr">
            <a:noAutofit/>
          </a:bodyPr>
          <a:lst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pPr algn="ctr"/>
            <a:r>
              <a:rPr lang="en-US" sz="2400" b="1" dirty="0">
                <a:solidFill>
                  <a:schemeClr val="bg1"/>
                </a:solidFill>
                <a:cs typeface="Arial" panose="020B0604020202020204" pitchFamily="34" charset="0"/>
              </a:rPr>
              <a:t>Alternative regimens for treatment of TB infection </a:t>
            </a:r>
            <a:r>
              <a:rPr lang="en-US" sz="2400" b="1" dirty="0">
                <a:solidFill>
                  <a:schemeClr val="tx1"/>
                </a:solidFill>
                <a:cs typeface="Arial" panose="020B0604020202020204" pitchFamily="34" charset="0"/>
              </a:rPr>
              <a:t>(LTBI) in people with HIV</a:t>
            </a:r>
          </a:p>
        </p:txBody>
      </p:sp>
      <p:graphicFrame>
        <p:nvGraphicFramePr>
          <p:cNvPr id="5" name="Content Placeholder 3">
            <a:extLst>
              <a:ext uri="{FF2B5EF4-FFF2-40B4-BE49-F238E27FC236}">
                <a16:creationId xmlns:a16="http://schemas.microsoft.com/office/drawing/2014/main" id="{B1C56C45-40AA-4F59-ADB4-9CA547DE7305}"/>
              </a:ext>
            </a:extLst>
          </p:cNvPr>
          <p:cNvGraphicFramePr>
            <a:graphicFrameLocks noGrp="1"/>
          </p:cNvGraphicFramePr>
          <p:nvPr>
            <p:ph idx="1"/>
            <p:extLst>
              <p:ext uri="{D42A27DB-BD31-4B8C-83A1-F6EECF244321}">
                <p14:modId xmlns:p14="http://schemas.microsoft.com/office/powerpoint/2010/main" val="2494011311"/>
              </p:ext>
            </p:extLst>
          </p:nvPr>
        </p:nvGraphicFramePr>
        <p:xfrm>
          <a:off x="1233777" y="1123189"/>
          <a:ext cx="6524045" cy="2519956"/>
        </p:xfrm>
        <a:graphic>
          <a:graphicData uri="http://schemas.openxmlformats.org/drawingml/2006/table">
            <a:tbl>
              <a:tblPr firstRow="1" bandRow="1">
                <a:tableStyleId>{21E4AEA4-8DFA-4A89-87EB-49C32662AFE0}</a:tableStyleId>
              </a:tblPr>
              <a:tblGrid>
                <a:gridCol w="1160166">
                  <a:extLst>
                    <a:ext uri="{9D8B030D-6E8A-4147-A177-3AD203B41FA5}">
                      <a16:colId xmlns:a16="http://schemas.microsoft.com/office/drawing/2014/main" val="20000"/>
                    </a:ext>
                  </a:extLst>
                </a:gridCol>
                <a:gridCol w="1029938">
                  <a:extLst>
                    <a:ext uri="{9D8B030D-6E8A-4147-A177-3AD203B41FA5}">
                      <a16:colId xmlns:a16="http://schemas.microsoft.com/office/drawing/2014/main" val="20001"/>
                    </a:ext>
                  </a:extLst>
                </a:gridCol>
                <a:gridCol w="1981892">
                  <a:extLst>
                    <a:ext uri="{9D8B030D-6E8A-4147-A177-3AD203B41FA5}">
                      <a16:colId xmlns:a16="http://schemas.microsoft.com/office/drawing/2014/main" val="20002"/>
                    </a:ext>
                  </a:extLst>
                </a:gridCol>
                <a:gridCol w="1303266">
                  <a:extLst>
                    <a:ext uri="{9D8B030D-6E8A-4147-A177-3AD203B41FA5}">
                      <a16:colId xmlns:a16="http://schemas.microsoft.com/office/drawing/2014/main" val="20003"/>
                    </a:ext>
                  </a:extLst>
                </a:gridCol>
                <a:gridCol w="1048783">
                  <a:extLst>
                    <a:ext uri="{9D8B030D-6E8A-4147-A177-3AD203B41FA5}">
                      <a16:colId xmlns:a16="http://schemas.microsoft.com/office/drawing/2014/main" val="20004"/>
                    </a:ext>
                  </a:extLst>
                </a:gridCol>
              </a:tblGrid>
              <a:tr h="257175">
                <a:tc>
                  <a:txBody>
                    <a:bodyPr/>
                    <a:lstStyle/>
                    <a:p>
                      <a:r>
                        <a:rPr lang="en-US" sz="1400" dirty="0">
                          <a:latin typeface="+mj-lt"/>
                        </a:rPr>
                        <a:t>Drugs</a:t>
                      </a:r>
                    </a:p>
                  </a:txBody>
                  <a:tcPr marL="51435" marR="51435" marT="25718" marB="25718"/>
                </a:tc>
                <a:tc>
                  <a:txBody>
                    <a:bodyPr/>
                    <a:lstStyle/>
                    <a:p>
                      <a:r>
                        <a:rPr lang="en-US" sz="1400" dirty="0">
                          <a:latin typeface="+mj-lt"/>
                        </a:rPr>
                        <a:t>Duration</a:t>
                      </a:r>
                    </a:p>
                  </a:txBody>
                  <a:tcPr marL="51435" marR="51435" marT="25718" marB="25718"/>
                </a:tc>
                <a:tc>
                  <a:txBody>
                    <a:bodyPr/>
                    <a:lstStyle/>
                    <a:p>
                      <a:r>
                        <a:rPr lang="en-US" sz="1400" dirty="0">
                          <a:latin typeface="+mj-lt"/>
                        </a:rPr>
                        <a:t>Dose</a:t>
                      </a:r>
                    </a:p>
                  </a:txBody>
                  <a:tcPr marL="51435" marR="51435" marT="25718" marB="25718"/>
                </a:tc>
                <a:tc>
                  <a:txBody>
                    <a:bodyPr/>
                    <a:lstStyle/>
                    <a:p>
                      <a:r>
                        <a:rPr lang="en-US" sz="1400" dirty="0">
                          <a:latin typeface="+mj-lt"/>
                        </a:rPr>
                        <a:t>Frequency</a:t>
                      </a:r>
                      <a:r>
                        <a:rPr lang="en-US" sz="1400" baseline="0" dirty="0">
                          <a:latin typeface="+mj-lt"/>
                        </a:rPr>
                        <a:t> </a:t>
                      </a:r>
                      <a:endParaRPr lang="en-US" sz="1400" dirty="0">
                        <a:latin typeface="+mj-lt"/>
                      </a:endParaRPr>
                    </a:p>
                  </a:txBody>
                  <a:tcPr marL="51435" marR="51435" marT="25718" marB="25718"/>
                </a:tc>
                <a:tc>
                  <a:txBody>
                    <a:bodyPr/>
                    <a:lstStyle/>
                    <a:p>
                      <a:r>
                        <a:rPr lang="en-US" sz="1400" dirty="0">
                          <a:latin typeface="+mj-lt"/>
                        </a:rPr>
                        <a:t>Total doses</a:t>
                      </a:r>
                    </a:p>
                  </a:txBody>
                  <a:tcPr marL="51435" marR="51435" marT="25718" marB="25718"/>
                </a:tc>
                <a:extLst>
                  <a:ext uri="{0D108BD9-81ED-4DB2-BD59-A6C34878D82A}">
                    <a16:rowId xmlns:a16="http://schemas.microsoft.com/office/drawing/2014/main" val="10000"/>
                  </a:ext>
                </a:extLst>
              </a:tr>
              <a:tr h="462915">
                <a:tc>
                  <a:txBody>
                    <a:bodyPr/>
                    <a:lstStyle/>
                    <a:p>
                      <a:r>
                        <a:rPr lang="en-US" sz="1400" dirty="0">
                          <a:latin typeface="+mj-lt"/>
                        </a:rPr>
                        <a:t>Isoniazid</a:t>
                      </a:r>
                    </a:p>
                  </a:txBody>
                  <a:tcPr marL="51435" marR="51435" marT="25718" marB="25718"/>
                </a:tc>
                <a:tc>
                  <a:txBody>
                    <a:bodyPr/>
                    <a:lstStyle/>
                    <a:p>
                      <a:r>
                        <a:rPr lang="en-US" sz="1400" dirty="0">
                          <a:latin typeface="+mj-lt"/>
                        </a:rPr>
                        <a:t>6-9 months</a:t>
                      </a:r>
                    </a:p>
                  </a:txBody>
                  <a:tcPr marL="51435" marR="51435" marT="25718" marB="25718"/>
                </a:tc>
                <a:tc>
                  <a:txBody>
                    <a:bodyPr/>
                    <a:lstStyle/>
                    <a:p>
                      <a:r>
                        <a:rPr lang="en-US" sz="1400" dirty="0">
                          <a:latin typeface="+mj-lt"/>
                        </a:rPr>
                        <a:t>300 mg (5 mg/kg)</a:t>
                      </a:r>
                    </a:p>
                    <a:p>
                      <a:r>
                        <a:rPr lang="en-US" sz="1400" dirty="0">
                          <a:latin typeface="+mj-lt"/>
                        </a:rPr>
                        <a:t>900 mg (15 mg/kg)</a:t>
                      </a:r>
                    </a:p>
                  </a:txBody>
                  <a:tcPr marL="51435" marR="51435" marT="25718" marB="25718"/>
                </a:tc>
                <a:tc>
                  <a:txBody>
                    <a:bodyPr/>
                    <a:lstStyle/>
                    <a:p>
                      <a:r>
                        <a:rPr lang="en-US" sz="1400" dirty="0">
                          <a:latin typeface="+mj-lt"/>
                        </a:rPr>
                        <a:t>Daily</a:t>
                      </a:r>
                    </a:p>
                  </a:txBody>
                  <a:tcPr marL="51435" marR="51435" marT="25718" marB="25718"/>
                </a:tc>
                <a:tc>
                  <a:txBody>
                    <a:bodyPr/>
                    <a:lstStyle/>
                    <a:p>
                      <a:r>
                        <a:rPr lang="en-US" sz="1400" dirty="0">
                          <a:latin typeface="+mj-lt"/>
                        </a:rPr>
                        <a:t>180-270</a:t>
                      </a:r>
                    </a:p>
                    <a:p>
                      <a:endParaRPr lang="en-US" sz="1400" dirty="0">
                        <a:latin typeface="+mj-lt"/>
                      </a:endParaRPr>
                    </a:p>
                  </a:txBody>
                  <a:tcPr marL="51435" marR="51435" marT="25718" marB="25718"/>
                </a:tc>
                <a:extLst>
                  <a:ext uri="{0D108BD9-81ED-4DB2-BD59-A6C34878D82A}">
                    <a16:rowId xmlns:a16="http://schemas.microsoft.com/office/drawing/2014/main" val="952784949"/>
                  </a:ext>
                </a:extLst>
              </a:tr>
              <a:tr h="445408">
                <a:tc>
                  <a:txBody>
                    <a:bodyPr/>
                    <a:lstStyle/>
                    <a:p>
                      <a:r>
                        <a:rPr lang="en-US" sz="1400" dirty="0">
                          <a:latin typeface="+mj-lt"/>
                        </a:rPr>
                        <a:t>Rifampin</a:t>
                      </a:r>
                    </a:p>
                  </a:txBody>
                  <a:tcPr marL="51435" marR="51435" marT="25718" marB="25718"/>
                </a:tc>
                <a:tc>
                  <a:txBody>
                    <a:bodyPr/>
                    <a:lstStyle/>
                    <a:p>
                      <a:r>
                        <a:rPr lang="en-US" sz="1400" dirty="0">
                          <a:latin typeface="+mj-lt"/>
                        </a:rPr>
                        <a:t>4 months</a:t>
                      </a:r>
                    </a:p>
                  </a:txBody>
                  <a:tcPr marL="51435" marR="51435" marT="25718" marB="25718"/>
                </a:tc>
                <a:tc>
                  <a:txBody>
                    <a:bodyPr/>
                    <a:lstStyle/>
                    <a:p>
                      <a:r>
                        <a:rPr lang="en-US" sz="1400" dirty="0">
                          <a:latin typeface="+mj-lt"/>
                        </a:rPr>
                        <a:t>600 mg (10 mg/kg)</a:t>
                      </a:r>
                    </a:p>
                  </a:txBody>
                  <a:tcPr marL="51435" marR="51435" marT="25718" marB="25718"/>
                </a:tc>
                <a:tc>
                  <a:txBody>
                    <a:bodyPr/>
                    <a:lstStyle/>
                    <a:p>
                      <a:r>
                        <a:rPr lang="en-US" sz="1400" dirty="0">
                          <a:latin typeface="+mj-lt"/>
                        </a:rPr>
                        <a:t>Daily</a:t>
                      </a:r>
                    </a:p>
                  </a:txBody>
                  <a:tcPr marL="51435" marR="51435" marT="25718" marB="25718"/>
                </a:tc>
                <a:tc>
                  <a:txBody>
                    <a:bodyPr/>
                    <a:lstStyle/>
                    <a:p>
                      <a:r>
                        <a:rPr lang="en-US" sz="1400" dirty="0">
                          <a:latin typeface="+mj-lt"/>
                        </a:rPr>
                        <a:t>120</a:t>
                      </a:r>
                    </a:p>
                  </a:txBody>
                  <a:tcPr marL="51435" marR="51435" marT="25718" marB="25718"/>
                </a:tc>
                <a:extLst>
                  <a:ext uri="{0D108BD9-81ED-4DB2-BD59-A6C34878D82A}">
                    <a16:rowId xmlns:a16="http://schemas.microsoft.com/office/drawing/2014/main" val="2109852705"/>
                  </a:ext>
                </a:extLst>
              </a:tr>
              <a:tr h="1080135">
                <a:tc>
                  <a:txBody>
                    <a:bodyPr/>
                    <a:lstStyle/>
                    <a:p>
                      <a:r>
                        <a:rPr lang="en-US" sz="1400" dirty="0">
                          <a:latin typeface="+mj-lt"/>
                        </a:rPr>
                        <a:t>Isoniazid and rifapentine</a:t>
                      </a:r>
                    </a:p>
                  </a:txBody>
                  <a:tcPr marL="51435" marR="51435" marT="25718" marB="25718"/>
                </a:tc>
                <a:tc>
                  <a:txBody>
                    <a:bodyPr/>
                    <a:lstStyle/>
                    <a:p>
                      <a:r>
                        <a:rPr lang="en-US" sz="1400" dirty="0">
                          <a:latin typeface="+mj-lt"/>
                        </a:rPr>
                        <a:t>1 month</a:t>
                      </a:r>
                    </a:p>
                  </a:txBody>
                  <a:tcPr marL="51435" marR="51435" marT="25718" marB="25718"/>
                </a:tc>
                <a:tc>
                  <a:txBody>
                    <a:bodyPr/>
                    <a:lstStyle/>
                    <a:p>
                      <a:r>
                        <a:rPr lang="en-US" sz="1400" dirty="0">
                          <a:latin typeface="+mj-lt"/>
                        </a:rPr>
                        <a:t>INH 300 mg</a:t>
                      </a:r>
                    </a:p>
                    <a:p>
                      <a:r>
                        <a:rPr lang="en-US" sz="1400" dirty="0">
                          <a:latin typeface="+mj-lt"/>
                        </a:rPr>
                        <a:t>Rifapentine:</a:t>
                      </a:r>
                    </a:p>
                    <a:p>
                      <a:r>
                        <a:rPr lang="en-US" sz="1400" dirty="0">
                          <a:latin typeface="+mj-lt"/>
                        </a:rPr>
                        <a:t>&lt;35kg: 300 mg</a:t>
                      </a:r>
                    </a:p>
                    <a:p>
                      <a:r>
                        <a:rPr lang="en-US" sz="1400" dirty="0">
                          <a:latin typeface="+mj-lt"/>
                        </a:rPr>
                        <a:t>35-45 kg: 450 mg</a:t>
                      </a:r>
                    </a:p>
                    <a:p>
                      <a:r>
                        <a:rPr lang="en-US" sz="1400" dirty="0">
                          <a:latin typeface="+mj-lt"/>
                        </a:rPr>
                        <a:t>&gt;45 kg: 600 mg</a:t>
                      </a:r>
                    </a:p>
                  </a:txBody>
                  <a:tcPr marL="51435" marR="51435" marT="25718" marB="25718"/>
                </a:tc>
                <a:tc>
                  <a:txBody>
                    <a:bodyPr/>
                    <a:lstStyle/>
                    <a:p>
                      <a:r>
                        <a:rPr lang="en-US" sz="1400" dirty="0">
                          <a:latin typeface="+mj-lt"/>
                        </a:rPr>
                        <a:t>Daily</a:t>
                      </a:r>
                    </a:p>
                  </a:txBody>
                  <a:tcPr marL="51435" marR="51435" marT="25718" marB="25718"/>
                </a:tc>
                <a:tc>
                  <a:txBody>
                    <a:bodyPr/>
                    <a:lstStyle/>
                    <a:p>
                      <a:r>
                        <a:rPr lang="en-US" sz="1400" dirty="0">
                          <a:latin typeface="+mj-lt"/>
                        </a:rPr>
                        <a:t>28</a:t>
                      </a:r>
                    </a:p>
                  </a:txBody>
                  <a:tcPr marL="51435" marR="51435" marT="25718" marB="25718"/>
                </a:tc>
                <a:extLst>
                  <a:ext uri="{0D108BD9-81ED-4DB2-BD59-A6C34878D82A}">
                    <a16:rowId xmlns:a16="http://schemas.microsoft.com/office/drawing/2014/main" val="3482764333"/>
                  </a:ext>
                </a:extLst>
              </a:tr>
            </a:tbl>
          </a:graphicData>
        </a:graphic>
      </p:graphicFrame>
      <p:cxnSp>
        <p:nvCxnSpPr>
          <p:cNvPr id="3" name="Straight Arrow Connector 2">
            <a:extLst>
              <a:ext uri="{FF2B5EF4-FFF2-40B4-BE49-F238E27FC236}">
                <a16:creationId xmlns:a16="http://schemas.microsoft.com/office/drawing/2014/main" id="{46202D6F-3F87-4855-AF35-B10DC37EEBB5}"/>
              </a:ext>
            </a:extLst>
          </p:cNvPr>
          <p:cNvCxnSpPr/>
          <p:nvPr/>
        </p:nvCxnSpPr>
        <p:spPr>
          <a:xfrm>
            <a:off x="1828800" y="2958561"/>
            <a:ext cx="485775" cy="785813"/>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AC8DFF-F7C5-4CC7-AAAB-8323C6CA64EA}"/>
              </a:ext>
            </a:extLst>
          </p:cNvPr>
          <p:cNvSpPr txBox="1"/>
          <p:nvPr/>
        </p:nvSpPr>
        <p:spPr>
          <a:xfrm>
            <a:off x="1889522" y="3686316"/>
            <a:ext cx="5364956" cy="1015663"/>
          </a:xfrm>
          <a:prstGeom prst="rect">
            <a:avLst/>
          </a:prstGeom>
          <a:noFill/>
        </p:spPr>
        <p:txBody>
          <a:bodyPr wrap="square" rtlCol="0">
            <a:spAutoFit/>
          </a:bodyPr>
          <a:lstStyle/>
          <a:p>
            <a:r>
              <a:rPr lang="en-US" sz="1200" dirty="0">
                <a:latin typeface="+mj-lt"/>
              </a:rPr>
              <a:t>BRIEF TB/A5279 trial (Swindells S </a:t>
            </a:r>
            <a:r>
              <a:rPr lang="en-US" sz="1200" i="1" dirty="0">
                <a:latin typeface="+mj-lt"/>
              </a:rPr>
              <a:t>et al</a:t>
            </a:r>
            <a:r>
              <a:rPr lang="en-US" sz="1200" dirty="0">
                <a:latin typeface="+mj-lt"/>
              </a:rPr>
              <a:t>. NEJM 2019; n=3,000 PLWH; ART=EFV or NVP-containing regimens; 1HP was not inferior to 9H</a:t>
            </a:r>
          </a:p>
          <a:p>
            <a:endParaRPr lang="en-US" sz="1200" dirty="0">
              <a:latin typeface="+mj-lt"/>
            </a:endParaRPr>
          </a:p>
          <a:p>
            <a:r>
              <a:rPr lang="en-US" sz="1200" dirty="0">
                <a:latin typeface="+mj-lt"/>
              </a:rPr>
              <a:t>A5372 PK study (Podany et al. CID 2024): </a:t>
            </a:r>
            <a:r>
              <a:rPr lang="en-US" sz="1200" b="1" dirty="0">
                <a:latin typeface="+mj-lt"/>
              </a:rPr>
              <a:t>OK to use dolutegravir with 1HP, but need to increase dolutegravir dose to 50 mg twice daily</a:t>
            </a:r>
          </a:p>
        </p:txBody>
      </p:sp>
      <p:sp>
        <p:nvSpPr>
          <p:cNvPr id="2" name="TextBox 1">
            <a:extLst>
              <a:ext uri="{FF2B5EF4-FFF2-40B4-BE49-F238E27FC236}">
                <a16:creationId xmlns:a16="http://schemas.microsoft.com/office/drawing/2014/main" id="{8D0BC968-C68F-430A-3A75-D6D473DB8206}"/>
              </a:ext>
            </a:extLst>
          </p:cNvPr>
          <p:cNvSpPr txBox="1"/>
          <p:nvPr/>
        </p:nvSpPr>
        <p:spPr>
          <a:xfrm>
            <a:off x="4398048" y="4904437"/>
            <a:ext cx="4745952" cy="253916"/>
          </a:xfrm>
          <a:prstGeom prst="rect">
            <a:avLst/>
          </a:prstGeom>
          <a:noFill/>
        </p:spPr>
        <p:txBody>
          <a:bodyPr wrap="square" rtlCol="0">
            <a:spAutoFit/>
          </a:bodyPr>
          <a:lstStyle/>
          <a:p>
            <a:pPr algn="r"/>
            <a:r>
              <a:rPr lang="en-US" sz="1000" dirty="0">
                <a:latin typeface="+mj-lt"/>
              </a:rPr>
              <a:t>DHHS O/I guidelines; ART guidelines updated 9/2024</a:t>
            </a:r>
          </a:p>
        </p:txBody>
      </p:sp>
    </p:spTree>
    <p:extLst>
      <p:ext uri="{BB962C8B-B14F-4D97-AF65-F5344CB8AC3E}">
        <p14:creationId xmlns:p14="http://schemas.microsoft.com/office/powerpoint/2010/main" val="377814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12D175-681E-4EC5-BCCE-A408920ACF9C}"/>
              </a:ext>
            </a:extLst>
          </p:cNvPr>
          <p:cNvSpPr>
            <a:spLocks noGrp="1"/>
          </p:cNvSpPr>
          <p:nvPr>
            <p:ph type="title"/>
          </p:nvPr>
        </p:nvSpPr>
        <p:spPr>
          <a:xfrm>
            <a:off x="324275" y="6011"/>
            <a:ext cx="8229600" cy="857250"/>
          </a:xfrm>
        </p:spPr>
        <p:txBody>
          <a:bodyPr>
            <a:normAutofit/>
          </a:bodyPr>
          <a:lstStyle/>
          <a:p>
            <a:r>
              <a:rPr lang="en-US" altLang="en-US" sz="2400" b="1" dirty="0">
                <a:solidFill>
                  <a:schemeClr val="bg1"/>
                </a:solidFill>
              </a:rPr>
              <a:t>Faculty Disclosures</a:t>
            </a:r>
            <a:endParaRPr lang="en-US" altLang="en-US" sz="2700" b="1" dirty="0">
              <a:solidFill>
                <a:schemeClr val="bg1"/>
              </a:solidFill>
            </a:endParaRPr>
          </a:p>
        </p:txBody>
      </p:sp>
      <p:sp>
        <p:nvSpPr>
          <p:cNvPr id="3" name="Content Placeholder 2"/>
          <p:cNvSpPr>
            <a:spLocks noGrp="1"/>
          </p:cNvSpPr>
          <p:nvPr>
            <p:ph idx="1"/>
          </p:nvPr>
        </p:nvSpPr>
        <p:spPr>
          <a:xfrm>
            <a:off x="457200" y="1214665"/>
            <a:ext cx="8229600" cy="2531291"/>
          </a:xfrm>
        </p:spPr>
        <p:txBody>
          <a:bodyPr>
            <a:normAutofit fontScale="77500" lnSpcReduction="20000"/>
          </a:bodyPr>
          <a:lstStyle/>
          <a:p>
            <a:pPr marL="342900" indent="-342900" fontAlgn="base">
              <a:buFont typeface="Arial" panose="020B0604020202020204" pitchFamily="34" charset="0"/>
              <a:buChar char="•"/>
            </a:pPr>
            <a:r>
              <a:rPr lang="en-US" dirty="0">
                <a:solidFill>
                  <a:schemeClr val="tx1"/>
                </a:solidFill>
              </a:rPr>
              <a:t>The Health Resources and Services Administration (HRSA), Department of Health and Human Services(HHS) provided financial support for this project. The award provided 100% of total costs. The contents are those of the author. They may not reflect the policies of HRSA, HHS, or the U.S. Government.​</a:t>
            </a:r>
          </a:p>
          <a:p>
            <a:pPr fontAlgn="base"/>
            <a:r>
              <a:rPr lang="en-US" dirty="0"/>
              <a:t>​</a:t>
            </a:r>
            <a:endParaRPr lang="en-US" sz="1800" dirty="0"/>
          </a:p>
          <a:p>
            <a:pPr marL="285750" indent="-285750">
              <a:buFont typeface="Arial" panose="020B0604020202020204" pitchFamily="34" charset="0"/>
              <a:buChar char="•"/>
            </a:pPr>
            <a:r>
              <a:rPr lang="en-US" sz="1800" dirty="0">
                <a:solidFill>
                  <a:schemeClr val="tx1"/>
                </a:solidFill>
                <a:latin typeface="+mj-lt"/>
              </a:rPr>
              <a:t>PI for grants/contracts to UC/UCH with NIH, </a:t>
            </a:r>
            <a:r>
              <a:rPr lang="en-US" sz="1800" dirty="0" err="1">
                <a:solidFill>
                  <a:schemeClr val="tx1"/>
                </a:solidFill>
                <a:latin typeface="+mj-lt"/>
              </a:rPr>
              <a:t>Insmed</a:t>
            </a:r>
            <a:r>
              <a:rPr lang="en-US" sz="1800" dirty="0">
                <a:solidFill>
                  <a:schemeClr val="tx1"/>
                </a:solidFill>
                <a:latin typeface="+mj-lt"/>
              </a:rPr>
              <a:t>, AN2 Therapeutics, AstraZeneca, Gilead </a:t>
            </a:r>
          </a:p>
        </p:txBody>
      </p:sp>
    </p:spTree>
    <p:extLst>
      <p:ext uri="{BB962C8B-B14F-4D97-AF65-F5344CB8AC3E}">
        <p14:creationId xmlns:p14="http://schemas.microsoft.com/office/powerpoint/2010/main" val="1736721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AI-generated content may be incorrect.">
            <a:extLst>
              <a:ext uri="{FF2B5EF4-FFF2-40B4-BE49-F238E27FC236}">
                <a16:creationId xmlns:a16="http://schemas.microsoft.com/office/drawing/2014/main" id="{295ECFBD-4D96-B97E-982F-B52310A025E1}"/>
              </a:ext>
            </a:extLst>
          </p:cNvPr>
          <p:cNvPicPr>
            <a:picLocks noChangeAspect="1"/>
          </p:cNvPicPr>
          <p:nvPr/>
        </p:nvPicPr>
        <p:blipFill>
          <a:blip r:embed="rId2"/>
          <a:stretch>
            <a:fillRect/>
          </a:stretch>
        </p:blipFill>
        <p:spPr>
          <a:xfrm>
            <a:off x="730187" y="879232"/>
            <a:ext cx="7652881" cy="3671786"/>
          </a:xfrm>
          <a:prstGeom prst="rect">
            <a:avLst/>
          </a:prstGeom>
        </p:spPr>
      </p:pic>
      <p:sp>
        <p:nvSpPr>
          <p:cNvPr id="6" name="TextBox 5">
            <a:extLst>
              <a:ext uri="{FF2B5EF4-FFF2-40B4-BE49-F238E27FC236}">
                <a16:creationId xmlns:a16="http://schemas.microsoft.com/office/drawing/2014/main" id="{5006228B-2336-2230-1A2D-8A0ABA011953}"/>
              </a:ext>
            </a:extLst>
          </p:cNvPr>
          <p:cNvSpPr txBox="1"/>
          <p:nvPr/>
        </p:nvSpPr>
        <p:spPr>
          <a:xfrm>
            <a:off x="467760" y="133004"/>
            <a:ext cx="8177736"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DOLPHIN Moms: PK and HIV suppression with dolutegravir and 1HP or 3HP in pregnancy.  Jyoti S. </a:t>
            </a:r>
            <a:r>
              <a:rPr lang="en-US" b="1" dirty="0" err="1">
                <a:latin typeface="Arial" panose="020B0604020202020204" pitchFamily="34" charset="0"/>
                <a:cs typeface="Arial" panose="020B0604020202020204" pitchFamily="34" charset="0"/>
              </a:rPr>
              <a:t>Mathad</a:t>
            </a:r>
            <a:r>
              <a:rPr lang="en-US" b="1"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et al</a:t>
            </a:r>
            <a:r>
              <a:rPr lang="en-US" b="1" dirty="0">
                <a:latin typeface="Arial" panose="020B0604020202020204" pitchFamily="34" charset="0"/>
                <a:cs typeface="Arial" panose="020B0604020202020204" pitchFamily="34" charset="0"/>
              </a:rPr>
              <a:t>. CROI 2025</a:t>
            </a:r>
          </a:p>
        </p:txBody>
      </p:sp>
      <p:sp>
        <p:nvSpPr>
          <p:cNvPr id="8" name="TextBox 7">
            <a:extLst>
              <a:ext uri="{FF2B5EF4-FFF2-40B4-BE49-F238E27FC236}">
                <a16:creationId xmlns:a16="http://schemas.microsoft.com/office/drawing/2014/main" id="{1DFB3F8F-07D1-9208-7462-32B4255B366E}"/>
              </a:ext>
            </a:extLst>
          </p:cNvPr>
          <p:cNvSpPr txBox="1"/>
          <p:nvPr/>
        </p:nvSpPr>
        <p:spPr>
          <a:xfrm>
            <a:off x="3087858" y="4799573"/>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https://www.natap.org/2025/CROI/croi_125.htm</a:t>
            </a:r>
          </a:p>
        </p:txBody>
      </p:sp>
    </p:spTree>
    <p:extLst>
      <p:ext uri="{BB962C8B-B14F-4D97-AF65-F5344CB8AC3E}">
        <p14:creationId xmlns:p14="http://schemas.microsoft.com/office/powerpoint/2010/main" val="1946642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99A4-771F-FA76-2630-78C9D421AA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3FFED7-3AF3-5B13-AF8E-C660C8EEB74D}"/>
              </a:ext>
            </a:extLst>
          </p:cNvPr>
          <p:cNvSpPr>
            <a:spLocks noGrp="1"/>
          </p:cNvSpPr>
          <p:nvPr>
            <p:ph type="title"/>
          </p:nvPr>
        </p:nvSpPr>
        <p:spPr/>
        <p:txBody>
          <a:bodyPr>
            <a:normAutofit/>
          </a:bodyPr>
          <a:lstStyle/>
          <a:p>
            <a:r>
              <a:rPr lang="en-US" dirty="0"/>
              <a:t>CROI 2026 OA-147: DOLPHIN-Moms</a:t>
            </a:r>
          </a:p>
        </p:txBody>
      </p:sp>
      <p:sp>
        <p:nvSpPr>
          <p:cNvPr id="3" name="Content Placeholder 2">
            <a:extLst>
              <a:ext uri="{FF2B5EF4-FFF2-40B4-BE49-F238E27FC236}">
                <a16:creationId xmlns:a16="http://schemas.microsoft.com/office/drawing/2014/main" id="{8E9BD6CC-E42F-1A2F-953D-31A0B2365EA7}"/>
              </a:ext>
            </a:extLst>
          </p:cNvPr>
          <p:cNvSpPr>
            <a:spLocks noGrp="1"/>
          </p:cNvSpPr>
          <p:nvPr>
            <p:ph idx="1"/>
          </p:nvPr>
        </p:nvSpPr>
        <p:spPr>
          <a:xfrm>
            <a:off x="628651" y="1190311"/>
            <a:ext cx="3762682" cy="2592650"/>
          </a:xfrm>
        </p:spPr>
        <p:txBody>
          <a:bodyPr>
            <a:normAutofit fontScale="92500" lnSpcReduction="10000"/>
          </a:bodyPr>
          <a:lstStyle/>
          <a:p>
            <a:r>
              <a:rPr lang="en-US" b="1" u="sng" dirty="0"/>
              <a:t>Results</a:t>
            </a:r>
            <a:r>
              <a:rPr lang="en-US" b="1" dirty="0"/>
              <a:t>: </a:t>
            </a:r>
          </a:p>
          <a:p>
            <a:pPr lvl="1"/>
            <a:r>
              <a:rPr lang="en-US" dirty="0"/>
              <a:t>3HP + QD DTG resulted in median DTG troughs &gt;158 ng/mL</a:t>
            </a:r>
          </a:p>
          <a:p>
            <a:pPr lvl="2"/>
            <a:r>
              <a:rPr lang="en-US" dirty="0"/>
              <a:t>Similar to data from non-pregnant adults</a:t>
            </a:r>
          </a:p>
          <a:p>
            <a:pPr lvl="1"/>
            <a:r>
              <a:rPr lang="en-US" dirty="0"/>
              <a:t>&gt;90% of women maintained viral suppression on 3HP with good safety profile</a:t>
            </a:r>
          </a:p>
          <a:p>
            <a:pPr lvl="2"/>
            <a:r>
              <a:rPr lang="en-US" dirty="0"/>
              <a:t>3HP arms (BID &amp; QD) lower than in 1HP arm (BID)</a:t>
            </a:r>
          </a:p>
          <a:p>
            <a:pPr lvl="1"/>
            <a:r>
              <a:rPr lang="en-US" dirty="0"/>
              <a:t>Treatment completion highest in 3HP + QD DTG (95%), 3HP + BID DTG (94%), 1HP + BID DTG (90%)</a:t>
            </a:r>
          </a:p>
        </p:txBody>
      </p:sp>
      <p:pic>
        <p:nvPicPr>
          <p:cNvPr id="6" name="Picture 5" descr="A graph of multiple colored bars&#10;&#10;Description automatically generated with medium confidence">
            <a:extLst>
              <a:ext uri="{FF2B5EF4-FFF2-40B4-BE49-F238E27FC236}">
                <a16:creationId xmlns:a16="http://schemas.microsoft.com/office/drawing/2014/main" id="{21AD158D-F98F-7683-CCF4-E09A4837473B}"/>
              </a:ext>
            </a:extLst>
          </p:cNvPr>
          <p:cNvPicPr>
            <a:picLocks noChangeAspect="1"/>
          </p:cNvPicPr>
          <p:nvPr/>
        </p:nvPicPr>
        <p:blipFill>
          <a:blip r:embed="rId2"/>
          <a:stretch>
            <a:fillRect/>
          </a:stretch>
        </p:blipFill>
        <p:spPr>
          <a:xfrm>
            <a:off x="4391333" y="1204723"/>
            <a:ext cx="4491856" cy="2547857"/>
          </a:xfrm>
          <a:prstGeom prst="rect">
            <a:avLst/>
          </a:prstGeom>
        </p:spPr>
      </p:pic>
      <p:sp>
        <p:nvSpPr>
          <p:cNvPr id="7" name="Content Placeholder 2">
            <a:extLst>
              <a:ext uri="{FF2B5EF4-FFF2-40B4-BE49-F238E27FC236}">
                <a16:creationId xmlns:a16="http://schemas.microsoft.com/office/drawing/2014/main" id="{50F78A94-D465-FEF7-41D7-97742321A6D0}"/>
              </a:ext>
            </a:extLst>
          </p:cNvPr>
          <p:cNvSpPr txBox="1">
            <a:spLocks/>
          </p:cNvSpPr>
          <p:nvPr/>
        </p:nvSpPr>
        <p:spPr>
          <a:xfrm>
            <a:off x="628650" y="3443126"/>
            <a:ext cx="8366124" cy="3778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US" sz="1500" dirty="0"/>
          </a:p>
          <a:p>
            <a:r>
              <a:rPr lang="en-US" sz="1800" b="1" u="sng" dirty="0"/>
              <a:t>Conclusions</a:t>
            </a:r>
            <a:r>
              <a:rPr lang="en-US" sz="1800" dirty="0"/>
              <a:t>: 3HP is a safe and effective TPT regimen without dose adjustments of DTG for pregnant women. </a:t>
            </a:r>
          </a:p>
          <a:p>
            <a:pPr lvl="1"/>
            <a:r>
              <a:rPr lang="en-US" sz="1500" dirty="0"/>
              <a:t>BID DTG safe for both 1HP and 3HP; 1HP with OD DTG not investigated in this study</a:t>
            </a:r>
          </a:p>
        </p:txBody>
      </p:sp>
      <p:sp>
        <p:nvSpPr>
          <p:cNvPr id="2" name="TextBox 1">
            <a:extLst>
              <a:ext uri="{FF2B5EF4-FFF2-40B4-BE49-F238E27FC236}">
                <a16:creationId xmlns:a16="http://schemas.microsoft.com/office/drawing/2014/main" id="{ECCB4FB8-0F9A-05FE-2317-8E6623622DA0}"/>
              </a:ext>
            </a:extLst>
          </p:cNvPr>
          <p:cNvSpPr txBox="1"/>
          <p:nvPr/>
        </p:nvSpPr>
        <p:spPr>
          <a:xfrm>
            <a:off x="4092677" y="4804239"/>
            <a:ext cx="4572000" cy="300082"/>
          </a:xfrm>
          <a:prstGeom prst="rect">
            <a:avLst/>
          </a:prstGeom>
          <a:noFill/>
        </p:spPr>
        <p:txBody>
          <a:bodyPr wrap="square">
            <a:spAutoFit/>
          </a:bodyPr>
          <a:lstStyle/>
          <a:p>
            <a:pPr algn="r"/>
            <a:r>
              <a:rPr lang="en-US" sz="1350" b="1" dirty="0" err="1"/>
              <a:t>Mathad</a:t>
            </a:r>
            <a:r>
              <a:rPr lang="en-US" sz="1350" b="1" dirty="0"/>
              <a:t> JS</a:t>
            </a:r>
            <a:r>
              <a:rPr lang="en-US" sz="1350" b="1" dirty="0">
                <a:solidFill>
                  <a:srgbClr val="3A3339"/>
                </a:solidFill>
                <a:latin typeface="Gill Sans MT" panose="020B0502020104020203" pitchFamily="34" charset="0"/>
              </a:rPr>
              <a:t>, </a:t>
            </a:r>
            <a:r>
              <a:rPr lang="en-US" sz="1350" b="1" i="1" dirty="0">
                <a:solidFill>
                  <a:srgbClr val="3A3339"/>
                </a:solidFill>
                <a:latin typeface="Gill Sans MT" panose="020B0502020104020203" pitchFamily="34" charset="0"/>
              </a:rPr>
              <a:t>et al</a:t>
            </a:r>
            <a:endParaRPr lang="en-US" sz="1350" b="1" i="1" dirty="0">
              <a:latin typeface="Gill Sans MT" panose="020B0502020104020203" pitchFamily="34" charset="0"/>
            </a:endParaRPr>
          </a:p>
        </p:txBody>
      </p:sp>
    </p:spTree>
    <p:extLst>
      <p:ext uri="{BB962C8B-B14F-4D97-AF65-F5344CB8AC3E}">
        <p14:creationId xmlns:p14="http://schemas.microsoft.com/office/powerpoint/2010/main" val="1422876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70168-FD2A-91F6-8DBA-EF4720EC4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8A8FB-DC7B-CF96-388A-E1F935285D42}"/>
              </a:ext>
            </a:extLst>
          </p:cNvPr>
          <p:cNvSpPr>
            <a:spLocks noGrp="1"/>
          </p:cNvSpPr>
          <p:nvPr>
            <p:ph type="title"/>
          </p:nvPr>
        </p:nvSpPr>
        <p:spPr>
          <a:xfrm>
            <a:off x="240030" y="76941"/>
            <a:ext cx="8737092" cy="994172"/>
          </a:xfrm>
        </p:spPr>
        <p:txBody>
          <a:bodyPr>
            <a:normAutofit fontScale="90000"/>
          </a:bodyPr>
          <a:lstStyle/>
          <a:p>
            <a:r>
              <a:rPr lang="en-US" dirty="0"/>
              <a:t>CROI 2026 P-771 Programmatic Effectiveness of TB Preventive Treatment for PWH: A Target Trial Emulation </a:t>
            </a:r>
          </a:p>
        </p:txBody>
      </p:sp>
      <p:sp>
        <p:nvSpPr>
          <p:cNvPr id="4" name="Content Placeholder 2">
            <a:extLst>
              <a:ext uri="{FF2B5EF4-FFF2-40B4-BE49-F238E27FC236}">
                <a16:creationId xmlns:a16="http://schemas.microsoft.com/office/drawing/2014/main" id="{7B6E0D14-B566-8558-E75A-5B34830B2685}"/>
              </a:ext>
            </a:extLst>
          </p:cNvPr>
          <p:cNvSpPr>
            <a:spLocks noGrp="1"/>
          </p:cNvSpPr>
          <p:nvPr>
            <p:ph idx="1"/>
          </p:nvPr>
        </p:nvSpPr>
        <p:spPr>
          <a:xfrm>
            <a:off x="452628" y="1071994"/>
            <a:ext cx="8311896" cy="4142300"/>
          </a:xfrm>
        </p:spPr>
        <p:txBody>
          <a:bodyPr>
            <a:normAutofit fontScale="92500" lnSpcReduction="20000"/>
          </a:bodyPr>
          <a:lstStyle/>
          <a:p>
            <a:r>
              <a:rPr lang="en-US" b="1" u="sng" dirty="0">
                <a:latin typeface="Gill Sans MT" panose="020B0502020104020203" pitchFamily="34" charset="0"/>
              </a:rPr>
              <a:t>Objective: </a:t>
            </a:r>
            <a:r>
              <a:rPr lang="en-US" dirty="0">
                <a:latin typeface="Gill Sans MT" panose="020B0502020104020203" pitchFamily="34" charset="0"/>
              </a:rPr>
              <a:t> Examine programmatic effectiveness of TPT among PWH in high TB burden settings</a:t>
            </a:r>
          </a:p>
          <a:p>
            <a:r>
              <a:rPr lang="en-US" b="1" u="sng" dirty="0">
                <a:latin typeface="Gill Sans MT" panose="020B0502020104020203" pitchFamily="34" charset="0"/>
              </a:rPr>
              <a:t>Design:</a:t>
            </a:r>
            <a:r>
              <a:rPr lang="en-US" dirty="0">
                <a:latin typeface="Gill Sans MT" panose="020B0502020104020203" pitchFamily="34" charset="0"/>
              </a:rPr>
              <a:t> Clinical trial emulation to estimate TPT effectiveness among PWH initiating ART 2018-2021</a:t>
            </a:r>
          </a:p>
          <a:p>
            <a:r>
              <a:rPr lang="en-US" b="1" u="sng" dirty="0">
                <a:latin typeface="Gill Sans MT" panose="020B0502020104020203" pitchFamily="34" charset="0"/>
              </a:rPr>
              <a:t>Population:</a:t>
            </a:r>
            <a:r>
              <a:rPr lang="en-US" dirty="0">
                <a:latin typeface="Gill Sans MT" panose="020B0502020104020203" pitchFamily="34" charset="0"/>
              </a:rPr>
              <a:t> Individual-level programmatic data from 6 PEPFAR-supported countries</a:t>
            </a:r>
          </a:p>
          <a:p>
            <a:r>
              <a:rPr lang="en-US" b="1" u="sng" dirty="0">
                <a:latin typeface="Gill Sans MT" panose="020B0502020104020203" pitchFamily="34" charset="0"/>
              </a:rPr>
              <a:t>Outcomes:</a:t>
            </a:r>
            <a:r>
              <a:rPr lang="en-US" dirty="0">
                <a:latin typeface="Gill Sans MT" panose="020B0502020104020203" pitchFamily="34" charset="0"/>
              </a:rPr>
              <a:t> </a:t>
            </a:r>
            <a:r>
              <a:rPr lang="en-US" sz="1350" dirty="0">
                <a:latin typeface="Gill Sans MT" panose="020B0502020104020203" pitchFamily="34" charset="0"/>
              </a:rPr>
              <a:t>Two-year TB incidence and all-cause mortality</a:t>
            </a:r>
          </a:p>
          <a:p>
            <a:pPr lvl="1"/>
            <a:r>
              <a:rPr lang="en-US" dirty="0">
                <a:latin typeface="Gill Sans MT" panose="020B0502020104020203" pitchFamily="34" charset="0"/>
              </a:rPr>
              <a:t>Results adjusted by year, age, sex, CD4 count, WHO clinical state,  ART adherence, TB symptoms </a:t>
            </a:r>
            <a:r>
              <a:rPr lang="en-US" sz="900" dirty="0">
                <a:latin typeface="Gill Sans MT" panose="020B0502020104020203" pitchFamily="34" charset="0"/>
              </a:rPr>
              <a:t>	 	</a:t>
            </a:r>
          </a:p>
          <a:p>
            <a:r>
              <a:rPr lang="en-US" b="1" u="sng" dirty="0">
                <a:latin typeface="Gill Sans MT" panose="020B0502020104020203" pitchFamily="34" charset="0"/>
              </a:rPr>
              <a:t>Results: </a:t>
            </a:r>
          </a:p>
          <a:p>
            <a:endParaRPr lang="en-US" sz="1800" b="1" u="sng" dirty="0">
              <a:latin typeface="Gill Sans MT" panose="020B0502020104020203" pitchFamily="34" charset="0"/>
            </a:endParaRPr>
          </a:p>
          <a:p>
            <a:endParaRPr lang="en-US" sz="1800" b="1" u="sng" dirty="0">
              <a:latin typeface="Gill Sans MT" panose="020B0502020104020203" pitchFamily="34" charset="0"/>
            </a:endParaRPr>
          </a:p>
          <a:p>
            <a:endParaRPr lang="en-US" sz="1800" b="1" u="sng" dirty="0">
              <a:latin typeface="Gill Sans MT" panose="020B0502020104020203" pitchFamily="34" charset="0"/>
            </a:endParaRPr>
          </a:p>
          <a:p>
            <a:endParaRPr lang="en-US" sz="1200" b="1" u="sng" dirty="0">
              <a:latin typeface="Gill Sans MT" panose="020B0502020104020203" pitchFamily="34" charset="0"/>
            </a:endParaRPr>
          </a:p>
          <a:p>
            <a:r>
              <a:rPr lang="en-US" sz="1800" b="1" u="sng" dirty="0">
                <a:latin typeface="Gill Sans MT" panose="020B0502020104020203" pitchFamily="34" charset="0"/>
              </a:rPr>
              <a:t>Conclusion: </a:t>
            </a:r>
            <a:r>
              <a:rPr lang="en-US" dirty="0">
                <a:latin typeface="Gill Sans MT" panose="020B0502020104020203" pitchFamily="34" charset="0"/>
              </a:rPr>
              <a:t>Initiating TPT within 8 weeks of entering HIV care was associated with a 61% reduction in TB incidence and 45% reduction in mortality. These findings reinforce support for TPT as an essential component of HIV care, even in an era of universal test-and-treat and newer ART</a:t>
            </a:r>
            <a:endParaRPr lang="en-US" sz="1800" dirty="0">
              <a:latin typeface="Gill Sans MT" panose="020B0502020104020203" pitchFamily="34" charset="0"/>
            </a:endParaRPr>
          </a:p>
        </p:txBody>
      </p:sp>
      <p:sp>
        <p:nvSpPr>
          <p:cNvPr id="6" name="TextBox 43">
            <a:extLst>
              <a:ext uri="{FF2B5EF4-FFF2-40B4-BE49-F238E27FC236}">
                <a16:creationId xmlns:a16="http://schemas.microsoft.com/office/drawing/2014/main" id="{488FA686-B209-195C-AE82-073B3E388889}"/>
              </a:ext>
            </a:extLst>
          </p:cNvPr>
          <p:cNvSpPr txBox="1"/>
          <p:nvPr/>
        </p:nvSpPr>
        <p:spPr>
          <a:xfrm>
            <a:off x="1439052" y="2576177"/>
            <a:ext cx="1189738"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b="1" dirty="0">
                <a:latin typeface="Arial" panose="020B0604020202020204" pitchFamily="34" charset="0"/>
                <a:cs typeface="Arial" panose="020B0604020202020204" pitchFamily="34" charset="0"/>
              </a:rPr>
              <a:t>(A) TB</a:t>
            </a:r>
          </a:p>
        </p:txBody>
      </p:sp>
      <p:sp>
        <p:nvSpPr>
          <p:cNvPr id="7" name="TextBox 44">
            <a:extLst>
              <a:ext uri="{FF2B5EF4-FFF2-40B4-BE49-F238E27FC236}">
                <a16:creationId xmlns:a16="http://schemas.microsoft.com/office/drawing/2014/main" id="{D79C937D-AC00-C3CA-2F10-F9BB7032F620}"/>
              </a:ext>
            </a:extLst>
          </p:cNvPr>
          <p:cNvSpPr txBox="1"/>
          <p:nvPr/>
        </p:nvSpPr>
        <p:spPr>
          <a:xfrm>
            <a:off x="4970031" y="2569914"/>
            <a:ext cx="2076868"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b="1" dirty="0">
                <a:latin typeface="Arial" panose="020B0604020202020204" pitchFamily="34" charset="0"/>
                <a:cs typeface="Arial" panose="020B0604020202020204" pitchFamily="34" charset="0"/>
              </a:rPr>
              <a:t>(B) Mortality</a:t>
            </a:r>
          </a:p>
        </p:txBody>
      </p:sp>
      <p:pic>
        <p:nvPicPr>
          <p:cNvPr id="8" name="Picture" descr="A graph of different colored lines&#10;&#10;AI-generated content may be incorrect.">
            <a:extLst>
              <a:ext uri="{FF2B5EF4-FFF2-40B4-BE49-F238E27FC236}">
                <a16:creationId xmlns:a16="http://schemas.microsoft.com/office/drawing/2014/main" id="{028678DE-F67D-1FA3-A06C-E60F3C03EEA6}"/>
              </a:ext>
            </a:extLst>
          </p:cNvPr>
          <p:cNvPicPr/>
          <p:nvPr/>
        </p:nvPicPr>
        <p:blipFill>
          <a:blip r:embed="rId3"/>
          <a:stretch>
            <a:fillRect/>
          </a:stretch>
        </p:blipFill>
        <p:spPr bwMode="auto">
          <a:xfrm>
            <a:off x="2033921" y="2569914"/>
            <a:ext cx="2723512" cy="1607918"/>
          </a:xfrm>
          <a:prstGeom prst="rect">
            <a:avLst/>
          </a:prstGeom>
          <a:noFill/>
          <a:ln w="9525">
            <a:noFill/>
            <a:headEnd/>
            <a:tailEnd/>
          </a:ln>
        </p:spPr>
      </p:pic>
      <p:pic>
        <p:nvPicPr>
          <p:cNvPr id="9" name="Picture" descr="A graph of different colored lines&#10;&#10;AI-generated content may be incorrect.">
            <a:extLst>
              <a:ext uri="{FF2B5EF4-FFF2-40B4-BE49-F238E27FC236}">
                <a16:creationId xmlns:a16="http://schemas.microsoft.com/office/drawing/2014/main" id="{46560BC8-7300-41F9-C77F-1190446C31C7}"/>
              </a:ext>
            </a:extLst>
          </p:cNvPr>
          <p:cNvPicPr/>
          <p:nvPr/>
        </p:nvPicPr>
        <p:blipFill>
          <a:blip r:embed="rId4"/>
          <a:stretch>
            <a:fillRect/>
          </a:stretch>
        </p:blipFill>
        <p:spPr bwMode="auto">
          <a:xfrm>
            <a:off x="5993716" y="2495166"/>
            <a:ext cx="2561871" cy="1820454"/>
          </a:xfrm>
          <a:prstGeom prst="rect">
            <a:avLst/>
          </a:prstGeom>
          <a:noFill/>
          <a:ln w="9525">
            <a:noFill/>
            <a:headEnd/>
            <a:tailEnd/>
          </a:ln>
        </p:spPr>
      </p:pic>
      <p:pic>
        <p:nvPicPr>
          <p:cNvPr id="10" name="Picture 9">
            <a:extLst>
              <a:ext uri="{FF2B5EF4-FFF2-40B4-BE49-F238E27FC236}">
                <a16:creationId xmlns:a16="http://schemas.microsoft.com/office/drawing/2014/main" id="{E0F0BBE9-BB97-A8F0-8228-C2ED0D997EB2}"/>
              </a:ext>
            </a:extLst>
          </p:cNvPr>
          <p:cNvPicPr>
            <a:picLocks noChangeAspect="1"/>
          </p:cNvPicPr>
          <p:nvPr/>
        </p:nvPicPr>
        <p:blipFill>
          <a:blip r:embed="rId5"/>
          <a:srcRect t="13805" b="45609"/>
          <a:stretch>
            <a:fillRect/>
          </a:stretch>
        </p:blipFill>
        <p:spPr>
          <a:xfrm>
            <a:off x="1982739" y="2569914"/>
            <a:ext cx="2996887" cy="1607918"/>
          </a:xfrm>
          <a:prstGeom prst="rect">
            <a:avLst/>
          </a:prstGeom>
        </p:spPr>
      </p:pic>
      <p:pic>
        <p:nvPicPr>
          <p:cNvPr id="11" name="Picture 10">
            <a:extLst>
              <a:ext uri="{FF2B5EF4-FFF2-40B4-BE49-F238E27FC236}">
                <a16:creationId xmlns:a16="http://schemas.microsoft.com/office/drawing/2014/main" id="{AF11097F-2161-D062-24CA-6D87B16DC216}"/>
              </a:ext>
            </a:extLst>
          </p:cNvPr>
          <p:cNvPicPr>
            <a:picLocks noChangeAspect="1"/>
          </p:cNvPicPr>
          <p:nvPr/>
        </p:nvPicPr>
        <p:blipFill>
          <a:blip r:embed="rId5"/>
          <a:srcRect l="-3288" t="59738" r="12861" b="-366"/>
          <a:stretch>
            <a:fillRect/>
          </a:stretch>
        </p:blipFill>
        <p:spPr>
          <a:xfrm>
            <a:off x="5750596" y="2510652"/>
            <a:ext cx="3065110" cy="1820454"/>
          </a:xfrm>
          <a:prstGeom prst="rect">
            <a:avLst/>
          </a:prstGeom>
        </p:spPr>
      </p:pic>
      <p:sp>
        <p:nvSpPr>
          <p:cNvPr id="5" name="TextBox 4">
            <a:extLst>
              <a:ext uri="{FF2B5EF4-FFF2-40B4-BE49-F238E27FC236}">
                <a16:creationId xmlns:a16="http://schemas.microsoft.com/office/drawing/2014/main" id="{28105505-8561-BE16-5B35-15663F7C69CA}"/>
              </a:ext>
            </a:extLst>
          </p:cNvPr>
          <p:cNvSpPr txBox="1"/>
          <p:nvPr/>
        </p:nvSpPr>
        <p:spPr>
          <a:xfrm>
            <a:off x="4313571" y="4851753"/>
            <a:ext cx="4572000" cy="300082"/>
          </a:xfrm>
          <a:prstGeom prst="rect">
            <a:avLst/>
          </a:prstGeom>
          <a:noFill/>
        </p:spPr>
        <p:txBody>
          <a:bodyPr wrap="square">
            <a:spAutoFit/>
          </a:bodyPr>
          <a:lstStyle/>
          <a:p>
            <a:pPr algn="r"/>
            <a:r>
              <a:rPr lang="en-US" sz="1350" b="1" dirty="0">
                <a:solidFill>
                  <a:srgbClr val="3A3339"/>
                </a:solidFill>
                <a:latin typeface="Gill Sans MT" panose="020B0502020104020203" pitchFamily="34" charset="0"/>
              </a:rPr>
              <a:t>Shah S, </a:t>
            </a:r>
            <a:r>
              <a:rPr lang="en-US" sz="1350" b="1" i="1" dirty="0">
                <a:solidFill>
                  <a:srgbClr val="3A3339"/>
                </a:solidFill>
                <a:latin typeface="Gill Sans MT" panose="020B0502020104020203" pitchFamily="34" charset="0"/>
              </a:rPr>
              <a:t>et al</a:t>
            </a:r>
            <a:endParaRPr lang="en-US" sz="1350" b="1" i="1" dirty="0">
              <a:latin typeface="Gill Sans MT" panose="020B0502020104020203" pitchFamily="34" charset="0"/>
            </a:endParaRPr>
          </a:p>
        </p:txBody>
      </p:sp>
    </p:spTree>
    <p:extLst>
      <p:ext uri="{BB962C8B-B14F-4D97-AF65-F5344CB8AC3E}">
        <p14:creationId xmlns:p14="http://schemas.microsoft.com/office/powerpoint/2010/main" val="363169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0965" y="3260047"/>
            <a:ext cx="3734341" cy="18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6422" y="1180663"/>
            <a:ext cx="4157969" cy="202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rot="2791118">
            <a:off x="5575476" y="3729842"/>
            <a:ext cx="431074" cy="21118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prstClr val="white"/>
              </a:solidFill>
              <a:latin typeface="Times New Roman"/>
            </a:endParaRPr>
          </a:p>
        </p:txBody>
      </p:sp>
      <p:sp>
        <p:nvSpPr>
          <p:cNvPr id="8" name="Right Arrow 7"/>
          <p:cNvSpPr/>
          <p:nvPr/>
        </p:nvSpPr>
        <p:spPr>
          <a:xfrm rot="2791118">
            <a:off x="7329165" y="3729842"/>
            <a:ext cx="431074" cy="21118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prstClr val="white"/>
              </a:solidFill>
              <a:latin typeface="Times New Roman"/>
            </a:endParaRPr>
          </a:p>
        </p:txBody>
      </p:sp>
      <p:sp>
        <p:nvSpPr>
          <p:cNvPr id="9" name="Title 1"/>
          <p:cNvSpPr>
            <a:spLocks noGrp="1"/>
          </p:cNvSpPr>
          <p:nvPr>
            <p:ph type="title"/>
          </p:nvPr>
        </p:nvSpPr>
        <p:spPr>
          <a:xfrm>
            <a:off x="146886" y="55067"/>
            <a:ext cx="8463713" cy="566973"/>
          </a:xfrm>
        </p:spPr>
        <p:txBody>
          <a:bodyPr>
            <a:noAutofit/>
          </a:bodyPr>
          <a:lstStyle/>
          <a:p>
            <a:pPr algn="ctr" eaLnBrk="1" hangingPunct="1"/>
            <a:r>
              <a:rPr lang="en-US" altLang="en-US" sz="2100" b="1" dirty="0">
                <a:solidFill>
                  <a:schemeClr val="bg1"/>
                </a:solidFill>
              </a:rPr>
              <a:t>TB infection (LTBI) and Subclinical Coronary Atherosclerosis</a:t>
            </a:r>
          </a:p>
        </p:txBody>
      </p:sp>
      <p:sp>
        <p:nvSpPr>
          <p:cNvPr id="4" name="TextBox 3"/>
          <p:cNvSpPr txBox="1"/>
          <p:nvPr/>
        </p:nvSpPr>
        <p:spPr>
          <a:xfrm>
            <a:off x="4613562" y="805912"/>
            <a:ext cx="4157969" cy="338554"/>
          </a:xfrm>
          <a:prstGeom prst="rect">
            <a:avLst/>
          </a:prstGeom>
          <a:noFill/>
        </p:spPr>
        <p:txBody>
          <a:bodyPr wrap="square" rtlCol="0">
            <a:spAutoFit/>
          </a:bodyPr>
          <a:lstStyle/>
          <a:p>
            <a:pPr algn="ctr" defTabSz="457189"/>
            <a:r>
              <a:rPr lang="en-US" sz="1600" dirty="0">
                <a:solidFill>
                  <a:prstClr val="black"/>
                </a:solidFill>
                <a:latin typeface="Arial"/>
              </a:rPr>
              <a:t>Coronary Arteries Anatomy: CCTA</a:t>
            </a:r>
          </a:p>
        </p:txBody>
      </p:sp>
      <p:sp>
        <p:nvSpPr>
          <p:cNvPr id="6" name="Rectangle 5"/>
          <p:cNvSpPr/>
          <p:nvPr/>
        </p:nvSpPr>
        <p:spPr>
          <a:xfrm>
            <a:off x="5967211" y="4811316"/>
            <a:ext cx="2037737" cy="276999"/>
          </a:xfrm>
          <a:prstGeom prst="rect">
            <a:avLst/>
          </a:prstGeom>
        </p:spPr>
        <p:txBody>
          <a:bodyPr wrap="none">
            <a:spAutoFit/>
          </a:bodyPr>
          <a:lstStyle/>
          <a:p>
            <a:pPr defTabSz="457189"/>
            <a:r>
              <a:rPr lang="en-US" altLang="en-US" sz="1200" dirty="0">
                <a:solidFill>
                  <a:prstClr val="white"/>
                </a:solidFill>
                <a:latin typeface="Arial"/>
              </a:rPr>
              <a:t>Lo J </a:t>
            </a:r>
            <a:r>
              <a:rPr lang="en-US" altLang="en-US" sz="1200" i="1" dirty="0">
                <a:solidFill>
                  <a:prstClr val="white"/>
                </a:solidFill>
                <a:latin typeface="Arial"/>
              </a:rPr>
              <a:t>et al</a:t>
            </a:r>
            <a:r>
              <a:rPr lang="en-US" altLang="en-US" sz="1200" dirty="0">
                <a:solidFill>
                  <a:prstClr val="white"/>
                </a:solidFill>
                <a:latin typeface="Arial"/>
              </a:rPr>
              <a:t>. </a:t>
            </a:r>
            <a:r>
              <a:rPr lang="en-US" altLang="en-US" sz="1200" i="1" dirty="0">
                <a:solidFill>
                  <a:prstClr val="white"/>
                </a:solidFill>
                <a:latin typeface="Arial"/>
              </a:rPr>
              <a:t>Lancet HIV</a:t>
            </a:r>
            <a:r>
              <a:rPr lang="en-US" altLang="en-US" sz="1200" dirty="0">
                <a:solidFill>
                  <a:prstClr val="white"/>
                </a:solidFill>
                <a:latin typeface="Arial"/>
              </a:rPr>
              <a:t> 2015</a:t>
            </a:r>
            <a:endParaRPr lang="en-US" sz="1200" dirty="0">
              <a:solidFill>
                <a:prstClr val="white"/>
              </a:solidFill>
              <a:latin typeface="Arial"/>
            </a:endParaRPr>
          </a:p>
        </p:txBody>
      </p:sp>
      <p:sp>
        <p:nvSpPr>
          <p:cNvPr id="13" name="TextBox 4"/>
          <p:cNvSpPr txBox="1">
            <a:spLocks noChangeArrowheads="1"/>
          </p:cNvSpPr>
          <p:nvPr/>
        </p:nvSpPr>
        <p:spPr bwMode="auto">
          <a:xfrm>
            <a:off x="199668" y="1464498"/>
            <a:ext cx="34018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43" indent="-285743" defTabSz="457189">
              <a:spcBef>
                <a:spcPct val="0"/>
              </a:spcBef>
            </a:pPr>
            <a:r>
              <a:rPr lang="en-US" altLang="en-US" sz="1800" b="1" dirty="0">
                <a:solidFill>
                  <a:srgbClr val="000000"/>
                </a:solidFill>
                <a:cs typeface="Arial" panose="020B0604020202020204" pitchFamily="34" charset="0"/>
              </a:rPr>
              <a:t>Lima, Peru and Kampala, Uganda</a:t>
            </a:r>
          </a:p>
          <a:p>
            <a:pPr marL="285743" indent="-285743" defTabSz="457189">
              <a:spcBef>
                <a:spcPct val="0"/>
              </a:spcBef>
            </a:pPr>
            <a:r>
              <a:rPr lang="en-US" altLang="en-US" sz="1800" b="1" dirty="0">
                <a:solidFill>
                  <a:srgbClr val="000000"/>
                </a:solidFill>
                <a:cs typeface="Arial" panose="020B0604020202020204" pitchFamily="34" charset="0"/>
              </a:rPr>
              <a:t>QFT and CCTA on adults ≥40 years of age</a:t>
            </a:r>
          </a:p>
          <a:p>
            <a:pPr marL="285743" indent="-285743" defTabSz="457189">
              <a:spcBef>
                <a:spcPct val="0"/>
              </a:spcBef>
            </a:pPr>
            <a:endParaRPr lang="en-US" altLang="en-US" sz="1800" b="1" dirty="0">
              <a:solidFill>
                <a:srgbClr val="000000"/>
              </a:solidFill>
              <a:cs typeface="Arial" panose="020B0604020202020204" pitchFamily="34" charset="0"/>
            </a:endParaRPr>
          </a:p>
        </p:txBody>
      </p:sp>
      <p:pic>
        <p:nvPicPr>
          <p:cNvPr id="10" name="Picture 11">
            <a:extLst>
              <a:ext uri="{FF2B5EF4-FFF2-40B4-BE49-F238E27FC236}">
                <a16:creationId xmlns:a16="http://schemas.microsoft.com/office/drawing/2014/main" id="{09F585D0-6324-4678-A859-BF3BAEC277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0085" y="3282906"/>
            <a:ext cx="1724299" cy="129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B2AD3F6C-5AB6-4652-8218-8DC692D497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201" y="3282906"/>
            <a:ext cx="1722709" cy="129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51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5970" y="38909"/>
            <a:ext cx="8555110" cy="583754"/>
          </a:xfrm>
        </p:spPr>
        <p:txBody>
          <a:bodyPr>
            <a:noAutofit/>
          </a:bodyPr>
          <a:lstStyle/>
          <a:p>
            <a:pPr algn="ctr" eaLnBrk="1" hangingPunct="1"/>
            <a:r>
              <a:rPr lang="en-US" altLang="en-US" sz="2100" b="1" dirty="0">
                <a:solidFill>
                  <a:schemeClr val="bg1"/>
                </a:solidFill>
              </a:rPr>
              <a:t>TB infection (LTBI) and Subclinical Coronary Atherosclerosis</a:t>
            </a:r>
          </a:p>
        </p:txBody>
      </p:sp>
      <p:sp>
        <p:nvSpPr>
          <p:cNvPr id="18436" name="TextBox 4"/>
          <p:cNvSpPr txBox="1">
            <a:spLocks noChangeArrowheads="1"/>
          </p:cNvSpPr>
          <p:nvPr/>
        </p:nvSpPr>
        <p:spPr bwMode="auto">
          <a:xfrm>
            <a:off x="417882" y="1281960"/>
            <a:ext cx="34018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43" indent="-285743" defTabSz="457189">
              <a:spcBef>
                <a:spcPct val="0"/>
              </a:spcBef>
            </a:pPr>
            <a:r>
              <a:rPr lang="en-US" altLang="en-US" sz="1800" b="1" dirty="0">
                <a:solidFill>
                  <a:srgbClr val="000000"/>
                </a:solidFill>
                <a:cs typeface="Arial" panose="020B0604020202020204" pitchFamily="34" charset="0"/>
              </a:rPr>
              <a:t>Lima, Peru and Kampala, Uganda</a:t>
            </a:r>
          </a:p>
          <a:p>
            <a:pPr marL="285743" indent="-285743" defTabSz="457189">
              <a:spcBef>
                <a:spcPct val="0"/>
              </a:spcBef>
            </a:pPr>
            <a:r>
              <a:rPr lang="en-US" altLang="en-US" sz="1800" b="1" dirty="0">
                <a:solidFill>
                  <a:srgbClr val="000000"/>
                </a:solidFill>
                <a:cs typeface="Arial" panose="020B0604020202020204" pitchFamily="34" charset="0"/>
              </a:rPr>
              <a:t>QFT and CCTA on adults ≥40 years of age</a:t>
            </a:r>
          </a:p>
          <a:p>
            <a:pPr marL="285743" indent="-285743" defTabSz="457189">
              <a:spcBef>
                <a:spcPct val="0"/>
              </a:spcBef>
            </a:pPr>
            <a:endParaRPr lang="en-US" altLang="en-US" sz="1800" b="1" dirty="0">
              <a:solidFill>
                <a:srgbClr val="000000"/>
              </a:solidFill>
              <a:cs typeface="Arial" panose="020B0604020202020204" pitchFamily="34" charset="0"/>
            </a:endParaRPr>
          </a:p>
        </p:txBody>
      </p:sp>
      <p:sp>
        <p:nvSpPr>
          <p:cNvPr id="18442" name="TextBox 11"/>
          <p:cNvSpPr txBox="1">
            <a:spLocks noChangeArrowheads="1"/>
          </p:cNvSpPr>
          <p:nvPr/>
        </p:nvSpPr>
        <p:spPr bwMode="auto">
          <a:xfrm>
            <a:off x="207890" y="3375501"/>
            <a:ext cx="88548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457189">
              <a:spcBef>
                <a:spcPct val="0"/>
              </a:spcBef>
              <a:buNone/>
            </a:pPr>
            <a:r>
              <a:rPr lang="en-US" altLang="en-US" sz="1200" b="1" dirty="0">
                <a:solidFill>
                  <a:srgbClr val="FF0000"/>
                </a:solidFill>
                <a:latin typeface="Arial"/>
              </a:rPr>
              <a:t>LTBI </a:t>
            </a:r>
            <a:r>
              <a:rPr lang="en-US" altLang="en-US" sz="1200" dirty="0">
                <a:solidFill>
                  <a:prstClr val="black"/>
                </a:solidFill>
                <a:latin typeface="Arial"/>
              </a:rPr>
              <a:t>was associated with </a:t>
            </a:r>
            <a:r>
              <a:rPr lang="en-US" altLang="en-US" sz="1200" b="1" dirty="0">
                <a:solidFill>
                  <a:srgbClr val="FF0000"/>
                </a:solidFill>
                <a:latin typeface="Arial"/>
              </a:rPr>
              <a:t>obstructive CAD </a:t>
            </a:r>
            <a:r>
              <a:rPr lang="en-US" altLang="en-US" sz="1200" dirty="0">
                <a:solidFill>
                  <a:prstClr val="black"/>
                </a:solidFill>
                <a:latin typeface="Arial"/>
              </a:rPr>
              <a:t>after adjusting for ASCVD risk score, HIV status, and study site (adjusted OR, 4.96; 95% CI, 1.05–23.44; </a:t>
            </a:r>
            <a:r>
              <a:rPr lang="en-US" altLang="en-US" sz="1200" i="1" dirty="0">
                <a:solidFill>
                  <a:prstClr val="black"/>
                </a:solidFill>
                <a:latin typeface="Arial"/>
              </a:rPr>
              <a:t>p</a:t>
            </a:r>
            <a:r>
              <a:rPr lang="en-US" altLang="en-US" sz="1200" dirty="0">
                <a:solidFill>
                  <a:prstClr val="black"/>
                </a:solidFill>
                <a:latin typeface="Arial"/>
              </a:rPr>
              <a:t>=0.043)</a:t>
            </a:r>
          </a:p>
          <a:p>
            <a:pPr algn="ctr" defTabSz="457189">
              <a:spcBef>
                <a:spcPct val="0"/>
              </a:spcBef>
              <a:buNone/>
            </a:pPr>
            <a:endParaRPr lang="en-US" altLang="en-US" sz="1200" dirty="0">
              <a:solidFill>
                <a:prstClr val="black"/>
              </a:solidFill>
              <a:latin typeface="Arial"/>
            </a:endParaRPr>
          </a:p>
          <a:p>
            <a:pPr algn="ctr" defTabSz="457189">
              <a:spcBef>
                <a:spcPct val="0"/>
              </a:spcBef>
              <a:buNone/>
            </a:pPr>
            <a:r>
              <a:rPr lang="en-US" altLang="en-US" sz="1200" dirty="0">
                <a:solidFill>
                  <a:prstClr val="black"/>
                </a:solidFill>
                <a:latin typeface="Arial"/>
              </a:rPr>
              <a:t>QFT TB Ag-Nil, </a:t>
            </a:r>
            <a:r>
              <a:rPr lang="en-US" altLang="en-US" sz="1200" dirty="0" err="1">
                <a:solidFill>
                  <a:prstClr val="black"/>
                </a:solidFill>
                <a:latin typeface="Arial"/>
              </a:rPr>
              <a:t>IFNg</a:t>
            </a:r>
            <a:r>
              <a:rPr lang="en-US" altLang="en-US" sz="1200" dirty="0">
                <a:solidFill>
                  <a:prstClr val="black"/>
                </a:solidFill>
                <a:latin typeface="Arial"/>
              </a:rPr>
              <a:t> = OCAD 4.7 (0.49</a:t>
            </a:r>
            <a:r>
              <a:rPr lang="en-US" altLang="en-US" sz="1200" dirty="0">
                <a:solidFill>
                  <a:prstClr val="black"/>
                </a:solidFill>
              </a:rPr>
              <a:t>–</a:t>
            </a:r>
            <a:r>
              <a:rPr lang="en-US" altLang="en-US" sz="1200" dirty="0">
                <a:solidFill>
                  <a:prstClr val="black"/>
                </a:solidFill>
                <a:latin typeface="Arial"/>
              </a:rPr>
              <a:t>8.3) vs. non-OCAD 0.43 (0.01–2.7); </a:t>
            </a:r>
            <a:r>
              <a:rPr lang="en-US" altLang="en-US" sz="1200" i="1" dirty="0">
                <a:solidFill>
                  <a:prstClr val="black"/>
                </a:solidFill>
                <a:latin typeface="Arial"/>
              </a:rPr>
              <a:t>p</a:t>
            </a:r>
            <a:r>
              <a:rPr lang="en-US" altLang="en-US" sz="1200" dirty="0">
                <a:solidFill>
                  <a:prstClr val="black"/>
                </a:solidFill>
                <a:latin typeface="Arial"/>
              </a:rPr>
              <a:t>=0.011</a:t>
            </a:r>
          </a:p>
        </p:txBody>
      </p:sp>
      <p:sp>
        <p:nvSpPr>
          <p:cNvPr id="18444" name="TextBox 2"/>
          <p:cNvSpPr txBox="1">
            <a:spLocks noChangeArrowheads="1"/>
          </p:cNvSpPr>
          <p:nvPr/>
        </p:nvSpPr>
        <p:spPr bwMode="auto">
          <a:xfrm>
            <a:off x="4393006" y="2604033"/>
            <a:ext cx="156846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457189">
              <a:spcBef>
                <a:spcPct val="0"/>
              </a:spcBef>
              <a:buNone/>
            </a:pPr>
            <a:r>
              <a:rPr lang="en-US" altLang="en-US" sz="1800" b="1" dirty="0">
                <a:solidFill>
                  <a:srgbClr val="000000"/>
                </a:solidFill>
                <a:latin typeface="Perpetua"/>
              </a:rPr>
              <a:t>No AMI</a:t>
            </a:r>
          </a:p>
          <a:p>
            <a:pPr algn="ctr" defTabSz="457189">
              <a:spcBef>
                <a:spcPct val="0"/>
              </a:spcBef>
              <a:buNone/>
            </a:pPr>
            <a:r>
              <a:rPr lang="en-US" altLang="en-US" sz="1800" b="1" dirty="0">
                <a:solidFill>
                  <a:srgbClr val="000000"/>
                </a:solidFill>
                <a:latin typeface="Perpetua"/>
              </a:rPr>
              <a:t>n= 110</a:t>
            </a:r>
          </a:p>
        </p:txBody>
      </p:sp>
      <p:sp>
        <p:nvSpPr>
          <p:cNvPr id="18" name="TextBox 4"/>
          <p:cNvSpPr txBox="1">
            <a:spLocks noChangeArrowheads="1"/>
          </p:cNvSpPr>
          <p:nvPr/>
        </p:nvSpPr>
        <p:spPr bwMode="auto">
          <a:xfrm>
            <a:off x="2170753" y="4858370"/>
            <a:ext cx="38362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defTabSz="457189">
              <a:spcBef>
                <a:spcPct val="0"/>
              </a:spcBef>
              <a:buNone/>
              <a:defRPr/>
            </a:pPr>
            <a:r>
              <a:rPr lang="en-US" altLang="en-US" sz="1000" dirty="0">
                <a:solidFill>
                  <a:prstClr val="black"/>
                </a:solidFill>
                <a:cs typeface="Arial" panose="020B0604020202020204" pitchFamily="34" charset="0"/>
              </a:rPr>
              <a:t>Huaman </a:t>
            </a:r>
            <a:r>
              <a:rPr lang="en-US" altLang="en-US" sz="1000" i="1" dirty="0">
                <a:solidFill>
                  <a:prstClr val="black"/>
                </a:solidFill>
                <a:cs typeface="Arial" panose="020B0604020202020204" pitchFamily="34" charset="0"/>
              </a:rPr>
              <a:t>et al</a:t>
            </a:r>
            <a:r>
              <a:rPr lang="en-US" altLang="en-US" sz="1000" dirty="0">
                <a:solidFill>
                  <a:prstClr val="black"/>
                </a:solidFill>
                <a:cs typeface="Arial" panose="020B0604020202020204" pitchFamily="34" charset="0"/>
              </a:rPr>
              <a:t>. </a:t>
            </a:r>
            <a:r>
              <a:rPr lang="en-US" altLang="en-US" sz="1000" dirty="0" err="1">
                <a:solidFill>
                  <a:prstClr val="black"/>
                </a:solidFill>
                <a:cs typeface="Arial" panose="020B0604020202020204" pitchFamily="34" charset="0"/>
              </a:rPr>
              <a:t>Clin</a:t>
            </a:r>
            <a:r>
              <a:rPr lang="en-US" altLang="en-US" sz="1000" dirty="0">
                <a:solidFill>
                  <a:prstClr val="black"/>
                </a:solidFill>
                <a:cs typeface="Arial" panose="020B0604020202020204" pitchFamily="34" charset="0"/>
              </a:rPr>
              <a:t> Infect Dis 2021</a:t>
            </a:r>
          </a:p>
        </p:txBody>
      </p:sp>
      <p:sp>
        <p:nvSpPr>
          <p:cNvPr id="6" name="TextBox 5"/>
          <p:cNvSpPr txBox="1"/>
          <p:nvPr/>
        </p:nvSpPr>
        <p:spPr>
          <a:xfrm rot="16200000">
            <a:off x="3060264" y="1777477"/>
            <a:ext cx="2380462" cy="307777"/>
          </a:xfrm>
          <a:prstGeom prst="rect">
            <a:avLst/>
          </a:prstGeom>
          <a:noFill/>
        </p:spPr>
        <p:txBody>
          <a:bodyPr wrap="square" rtlCol="0">
            <a:spAutoFit/>
          </a:bodyPr>
          <a:lstStyle/>
          <a:p>
            <a:pPr algn="ctr" defTabSz="457189"/>
            <a:r>
              <a:rPr lang="en-US" sz="1400" b="1" dirty="0">
                <a:solidFill>
                  <a:prstClr val="black"/>
                </a:solidFill>
                <a:latin typeface="Arial" panose="020B0604020202020204" pitchFamily="34" charset="0"/>
                <a:cs typeface="Arial" panose="020B0604020202020204" pitchFamily="34" charset="0"/>
              </a:rPr>
              <a:t>% with Obstructive CAD</a:t>
            </a:r>
          </a:p>
        </p:txBody>
      </p:sp>
      <p:graphicFrame>
        <p:nvGraphicFramePr>
          <p:cNvPr id="21" name="Chart 20"/>
          <p:cNvGraphicFramePr>
            <a:graphicFrameLocks/>
          </p:cNvGraphicFramePr>
          <p:nvPr>
            <p:extLst>
              <p:ext uri="{D42A27DB-BD31-4B8C-83A1-F6EECF244321}">
                <p14:modId xmlns:p14="http://schemas.microsoft.com/office/powerpoint/2010/main" val="3364709673"/>
              </p:ext>
            </p:extLst>
          </p:nvPr>
        </p:nvGraphicFramePr>
        <p:xfrm>
          <a:off x="4572000" y="807285"/>
          <a:ext cx="3683847" cy="2084061"/>
        </p:xfrm>
        <a:graphic>
          <a:graphicData uri="http://schemas.openxmlformats.org/drawingml/2006/chart">
            <c:chart xmlns:c="http://schemas.openxmlformats.org/drawingml/2006/chart" xmlns:r="http://schemas.openxmlformats.org/officeDocument/2006/relationships" r:id="rId2"/>
          </a:graphicData>
        </a:graphic>
      </p:graphicFrame>
      <p:sp>
        <p:nvSpPr>
          <p:cNvPr id="18438" name="TextBox 6"/>
          <p:cNvSpPr txBox="1">
            <a:spLocks noChangeArrowheads="1"/>
          </p:cNvSpPr>
          <p:nvPr/>
        </p:nvSpPr>
        <p:spPr bwMode="auto">
          <a:xfrm>
            <a:off x="6362908" y="1183299"/>
            <a:ext cx="1025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457189">
              <a:spcBef>
                <a:spcPct val="0"/>
              </a:spcBef>
              <a:buNone/>
            </a:pPr>
            <a:r>
              <a:rPr lang="en-US" altLang="en-US" sz="1600" b="1" dirty="0">
                <a:solidFill>
                  <a:srgbClr val="000000"/>
                </a:solidFill>
                <a:latin typeface="Perpetua"/>
              </a:rPr>
              <a:t>9.7%</a:t>
            </a:r>
          </a:p>
        </p:txBody>
      </p:sp>
      <p:sp>
        <p:nvSpPr>
          <p:cNvPr id="19" name="TextBox 6"/>
          <p:cNvSpPr txBox="1">
            <a:spLocks noChangeArrowheads="1"/>
          </p:cNvSpPr>
          <p:nvPr/>
        </p:nvSpPr>
        <p:spPr bwMode="auto">
          <a:xfrm>
            <a:off x="4803285" y="2176906"/>
            <a:ext cx="1025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457189">
              <a:spcBef>
                <a:spcPct val="0"/>
              </a:spcBef>
              <a:buNone/>
            </a:pPr>
            <a:r>
              <a:rPr lang="en-US" altLang="en-US" sz="1600" b="1" dirty="0">
                <a:solidFill>
                  <a:srgbClr val="000000"/>
                </a:solidFill>
                <a:latin typeface="Perpetua"/>
              </a:rPr>
              <a:t>3.3%</a:t>
            </a:r>
          </a:p>
        </p:txBody>
      </p:sp>
      <p:sp>
        <p:nvSpPr>
          <p:cNvPr id="18445" name="TextBox 13"/>
          <p:cNvSpPr txBox="1">
            <a:spLocks noChangeArrowheads="1"/>
          </p:cNvSpPr>
          <p:nvPr/>
        </p:nvSpPr>
        <p:spPr bwMode="auto">
          <a:xfrm>
            <a:off x="4803285" y="2841391"/>
            <a:ext cx="190231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457189">
              <a:spcBef>
                <a:spcPct val="0"/>
              </a:spcBef>
              <a:buNone/>
            </a:pPr>
            <a:r>
              <a:rPr lang="en-US" altLang="en-US" sz="1400" b="1" dirty="0">
                <a:solidFill>
                  <a:srgbClr val="000000"/>
                </a:solidFill>
                <a:cs typeface="Arial" panose="020B0604020202020204" pitchFamily="34" charset="0"/>
              </a:rPr>
              <a:t>n= 94</a:t>
            </a:r>
          </a:p>
        </p:txBody>
      </p:sp>
      <p:sp>
        <p:nvSpPr>
          <p:cNvPr id="22" name="TextBox 13"/>
          <p:cNvSpPr txBox="1">
            <a:spLocks noChangeArrowheads="1"/>
          </p:cNvSpPr>
          <p:nvPr/>
        </p:nvSpPr>
        <p:spPr bwMode="auto">
          <a:xfrm>
            <a:off x="6766637" y="2854951"/>
            <a:ext cx="1243166"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457189">
              <a:spcBef>
                <a:spcPct val="0"/>
              </a:spcBef>
              <a:buNone/>
            </a:pPr>
            <a:r>
              <a:rPr lang="en-US" altLang="en-US" sz="1400" b="1" dirty="0">
                <a:solidFill>
                  <a:srgbClr val="000000"/>
                </a:solidFill>
                <a:cs typeface="Arial" panose="020B0604020202020204" pitchFamily="34" charset="0"/>
              </a:rPr>
              <a:t>n= 113</a:t>
            </a:r>
          </a:p>
        </p:txBody>
      </p:sp>
      <p:sp>
        <p:nvSpPr>
          <p:cNvPr id="16" name="TextBox 1"/>
          <p:cNvSpPr txBox="1"/>
          <p:nvPr/>
        </p:nvSpPr>
        <p:spPr>
          <a:xfrm>
            <a:off x="7009174" y="2577186"/>
            <a:ext cx="758092" cy="315226"/>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189"/>
            <a:r>
              <a:rPr lang="en-US" sz="1200" b="1" dirty="0">
                <a:solidFill>
                  <a:prstClr val="black"/>
                </a:solidFill>
                <a:latin typeface="Arial"/>
              </a:rPr>
              <a:t>QFT(+)</a:t>
            </a:r>
            <a:endParaRPr lang="en-US" b="1" dirty="0">
              <a:solidFill>
                <a:prstClr val="black"/>
              </a:solidFill>
              <a:latin typeface="Arial"/>
            </a:endParaRPr>
          </a:p>
        </p:txBody>
      </p:sp>
    </p:spTree>
    <p:extLst>
      <p:ext uri="{BB962C8B-B14F-4D97-AF65-F5344CB8AC3E}">
        <p14:creationId xmlns:p14="http://schemas.microsoft.com/office/powerpoint/2010/main" val="2985319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A9FEDA-B757-4EDD-949B-C30CFC209ED2}"/>
              </a:ext>
            </a:extLst>
          </p:cNvPr>
          <p:cNvSpPr>
            <a:spLocks noGrp="1"/>
          </p:cNvSpPr>
          <p:nvPr>
            <p:ph type="title"/>
          </p:nvPr>
        </p:nvSpPr>
        <p:spPr>
          <a:xfrm>
            <a:off x="85970" y="155973"/>
            <a:ext cx="7614994" cy="540544"/>
          </a:xfrm>
        </p:spPr>
        <p:txBody>
          <a:bodyPr>
            <a:noAutofit/>
          </a:bodyPr>
          <a:lstStyle/>
          <a:p>
            <a:pPr eaLnBrk="1" hangingPunct="1"/>
            <a:r>
              <a:rPr lang="en-US" altLang="en-US" sz="2400" b="1" dirty="0">
                <a:solidFill>
                  <a:schemeClr val="bg1"/>
                </a:solidFill>
              </a:rPr>
              <a:t>TB infection and Incidence of Hypertension</a:t>
            </a:r>
          </a:p>
        </p:txBody>
      </p:sp>
      <p:pic>
        <p:nvPicPr>
          <p:cNvPr id="6" name="Picture 5" descr="Chart, line chart&#10;&#10;Description automatically generated">
            <a:extLst>
              <a:ext uri="{FF2B5EF4-FFF2-40B4-BE49-F238E27FC236}">
                <a16:creationId xmlns:a16="http://schemas.microsoft.com/office/drawing/2014/main" id="{95BE8AA9-E441-4EFB-96E2-99752F3BCBF2}"/>
              </a:ext>
            </a:extLst>
          </p:cNvPr>
          <p:cNvPicPr>
            <a:picLocks noChangeAspect="1"/>
          </p:cNvPicPr>
          <p:nvPr/>
        </p:nvPicPr>
        <p:blipFill>
          <a:blip r:embed="rId2"/>
          <a:stretch>
            <a:fillRect/>
          </a:stretch>
        </p:blipFill>
        <p:spPr>
          <a:xfrm>
            <a:off x="4332214" y="1364074"/>
            <a:ext cx="4179953" cy="2819306"/>
          </a:xfrm>
          <a:prstGeom prst="rect">
            <a:avLst/>
          </a:prstGeom>
        </p:spPr>
      </p:pic>
      <p:sp>
        <p:nvSpPr>
          <p:cNvPr id="7" name="TextBox 4">
            <a:extLst>
              <a:ext uri="{FF2B5EF4-FFF2-40B4-BE49-F238E27FC236}">
                <a16:creationId xmlns:a16="http://schemas.microsoft.com/office/drawing/2014/main" id="{EA1518DE-7575-4B74-819B-B50639B52060}"/>
              </a:ext>
            </a:extLst>
          </p:cNvPr>
          <p:cNvSpPr txBox="1">
            <a:spLocks noChangeArrowheads="1"/>
          </p:cNvSpPr>
          <p:nvPr/>
        </p:nvSpPr>
        <p:spPr bwMode="auto">
          <a:xfrm>
            <a:off x="5215407" y="4798859"/>
            <a:ext cx="38362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None/>
              <a:defRPr/>
            </a:pPr>
            <a:r>
              <a:rPr lang="en-US" altLang="en-US" sz="1050" dirty="0" err="1">
                <a:cs typeface="Arial" panose="020B0604020202020204" pitchFamily="34" charset="0"/>
              </a:rPr>
              <a:t>Mandieka</a:t>
            </a:r>
            <a:r>
              <a:rPr lang="en-US" altLang="en-US" sz="1050" dirty="0">
                <a:cs typeface="Arial" panose="020B0604020202020204" pitchFamily="34" charset="0"/>
              </a:rPr>
              <a:t> E </a:t>
            </a:r>
            <a:r>
              <a:rPr lang="en-US" altLang="en-US" sz="1050" i="1" dirty="0">
                <a:cs typeface="Arial" panose="020B0604020202020204" pitchFamily="34" charset="0"/>
              </a:rPr>
              <a:t>et al</a:t>
            </a:r>
            <a:r>
              <a:rPr lang="en-US" altLang="en-US" sz="1050" dirty="0">
                <a:cs typeface="Arial" panose="020B0604020202020204" pitchFamily="34" charset="0"/>
              </a:rPr>
              <a:t>. J Am Heart Assoc 2020</a:t>
            </a:r>
          </a:p>
        </p:txBody>
      </p:sp>
      <p:sp>
        <p:nvSpPr>
          <p:cNvPr id="9" name="TextBox 8">
            <a:extLst>
              <a:ext uri="{FF2B5EF4-FFF2-40B4-BE49-F238E27FC236}">
                <a16:creationId xmlns:a16="http://schemas.microsoft.com/office/drawing/2014/main" id="{6FE139CE-8E39-4367-9FF4-10B82BE2BFE5}"/>
              </a:ext>
            </a:extLst>
          </p:cNvPr>
          <p:cNvSpPr txBox="1"/>
          <p:nvPr/>
        </p:nvSpPr>
        <p:spPr>
          <a:xfrm>
            <a:off x="85969" y="1188754"/>
            <a:ext cx="4097411" cy="3647152"/>
          </a:xfrm>
          <a:prstGeom prst="rect">
            <a:avLst/>
          </a:prstGeom>
          <a:noFill/>
        </p:spPr>
        <p:txBody>
          <a:bodyPr wrap="square">
            <a:spAutoFit/>
          </a:bodyPr>
          <a:lstStyle/>
          <a:p>
            <a:pPr marL="285743" indent="-285743">
              <a:spcAft>
                <a:spcPts val="600"/>
              </a:spcAft>
              <a:buFont typeface="Arial" panose="020B0604020202020204" pitchFamily="34" charset="0"/>
              <a:buChar char="•"/>
            </a:pPr>
            <a:r>
              <a:rPr lang="en-US" dirty="0">
                <a:latin typeface="+mj-lt"/>
              </a:rPr>
              <a:t>Northwestern Medicine Enterprise Data Warehouse (Chicago, 2000 – 2020)</a:t>
            </a:r>
          </a:p>
          <a:p>
            <a:pPr marL="285743" indent="-285743">
              <a:spcAft>
                <a:spcPts val="600"/>
              </a:spcAft>
              <a:buFont typeface="Arial" panose="020B0604020202020204" pitchFamily="34" charset="0"/>
              <a:buChar char="•"/>
            </a:pPr>
            <a:r>
              <a:rPr lang="en-US" dirty="0">
                <a:latin typeface="+mj-lt"/>
              </a:rPr>
              <a:t>2679 TBI and 2506 TBI-free controls (matched by age, sex, race, geographic region)</a:t>
            </a:r>
          </a:p>
          <a:p>
            <a:pPr marL="285743" indent="-285743">
              <a:spcAft>
                <a:spcPts val="600"/>
              </a:spcAft>
              <a:buFont typeface="Arial" panose="020B0604020202020204" pitchFamily="34" charset="0"/>
              <a:buChar char="•"/>
            </a:pPr>
            <a:r>
              <a:rPr lang="en-US" dirty="0">
                <a:latin typeface="+mj-lt"/>
              </a:rPr>
              <a:t>People with TB infection had a significantly higher risk of developing hypertension than controls without TB infection (HR, 2.0; 95% CI,1.6–2.5; </a:t>
            </a:r>
            <a:r>
              <a:rPr lang="en-US" i="1" dirty="0">
                <a:latin typeface="+mj-lt"/>
              </a:rPr>
              <a:t>P</a:t>
            </a:r>
            <a:r>
              <a:rPr lang="en-US" dirty="0">
                <a:latin typeface="+mj-lt"/>
              </a:rPr>
              <a:t>&lt;0.001)</a:t>
            </a:r>
          </a:p>
          <a:p>
            <a:pPr>
              <a:spcAft>
                <a:spcPts val="600"/>
              </a:spcAft>
            </a:pPr>
            <a:endParaRPr lang="en-US" dirty="0">
              <a:latin typeface="+mj-lt"/>
            </a:endParaRPr>
          </a:p>
        </p:txBody>
      </p:sp>
    </p:spTree>
    <p:extLst>
      <p:ext uri="{BB962C8B-B14F-4D97-AF65-F5344CB8AC3E}">
        <p14:creationId xmlns:p14="http://schemas.microsoft.com/office/powerpoint/2010/main" val="3547911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urvey&#10;&#10;Description automatically generated">
            <a:extLst>
              <a:ext uri="{FF2B5EF4-FFF2-40B4-BE49-F238E27FC236}">
                <a16:creationId xmlns:a16="http://schemas.microsoft.com/office/drawing/2014/main" id="{AA665119-4146-8B68-6386-B0B896563C5C}"/>
              </a:ext>
            </a:extLst>
          </p:cNvPr>
          <p:cNvPicPr>
            <a:picLocks noChangeAspect="1"/>
          </p:cNvPicPr>
          <p:nvPr/>
        </p:nvPicPr>
        <p:blipFill>
          <a:blip r:embed="rId2"/>
          <a:stretch>
            <a:fillRect/>
          </a:stretch>
        </p:blipFill>
        <p:spPr>
          <a:xfrm>
            <a:off x="542407" y="1022478"/>
            <a:ext cx="5965075" cy="1859353"/>
          </a:xfrm>
          <a:prstGeom prst="rect">
            <a:avLst/>
          </a:prstGeom>
        </p:spPr>
      </p:pic>
      <p:pic>
        <p:nvPicPr>
          <p:cNvPr id="9" name="Picture 8" descr="A close-up of a medical list&#10;&#10;Description automatically generated">
            <a:extLst>
              <a:ext uri="{FF2B5EF4-FFF2-40B4-BE49-F238E27FC236}">
                <a16:creationId xmlns:a16="http://schemas.microsoft.com/office/drawing/2014/main" id="{2563D788-4A95-267B-EA79-7E1CDAA29F83}"/>
              </a:ext>
            </a:extLst>
          </p:cNvPr>
          <p:cNvPicPr>
            <a:picLocks noChangeAspect="1"/>
          </p:cNvPicPr>
          <p:nvPr/>
        </p:nvPicPr>
        <p:blipFill>
          <a:blip r:embed="rId3"/>
          <a:stretch>
            <a:fillRect/>
          </a:stretch>
        </p:blipFill>
        <p:spPr>
          <a:xfrm>
            <a:off x="542407" y="3213809"/>
            <a:ext cx="6037411" cy="1518445"/>
          </a:xfrm>
          <a:prstGeom prst="rect">
            <a:avLst/>
          </a:prstGeom>
        </p:spPr>
      </p:pic>
      <p:sp>
        <p:nvSpPr>
          <p:cNvPr id="2" name="TextBox 1">
            <a:extLst>
              <a:ext uri="{FF2B5EF4-FFF2-40B4-BE49-F238E27FC236}">
                <a16:creationId xmlns:a16="http://schemas.microsoft.com/office/drawing/2014/main" id="{EE729677-AE9E-DF0D-9DEB-7A64425A5932}"/>
              </a:ext>
            </a:extLst>
          </p:cNvPr>
          <p:cNvSpPr txBox="1"/>
          <p:nvPr/>
        </p:nvSpPr>
        <p:spPr>
          <a:xfrm>
            <a:off x="99060" y="41914"/>
            <a:ext cx="7719060" cy="415498"/>
          </a:xfrm>
          <a:prstGeom prst="rect">
            <a:avLst/>
          </a:prstGeom>
          <a:noFill/>
        </p:spPr>
        <p:txBody>
          <a:bodyPr wrap="square" rtlCol="0">
            <a:spAutoFit/>
          </a:bodyPr>
          <a:lstStyle/>
          <a:p>
            <a:r>
              <a:rPr lang="en-US" sz="2100" b="1" dirty="0">
                <a:solidFill>
                  <a:schemeClr val="bg1"/>
                </a:solidFill>
                <a:latin typeface="+mj-lt"/>
              </a:rPr>
              <a:t>Hypertension is common among people with TB infection</a:t>
            </a:r>
          </a:p>
        </p:txBody>
      </p:sp>
    </p:spTree>
    <p:extLst>
      <p:ext uri="{BB962C8B-B14F-4D97-AF65-F5344CB8AC3E}">
        <p14:creationId xmlns:p14="http://schemas.microsoft.com/office/powerpoint/2010/main" val="3375333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AE48AF-03AC-42B1-9722-5C02E1E8B378}"/>
              </a:ext>
            </a:extLst>
          </p:cNvPr>
          <p:cNvSpPr txBox="1">
            <a:spLocks/>
          </p:cNvSpPr>
          <p:nvPr/>
        </p:nvSpPr>
        <p:spPr>
          <a:xfrm>
            <a:off x="470018" y="35122"/>
            <a:ext cx="7614994" cy="5405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400" b="1" dirty="0">
                <a:solidFill>
                  <a:schemeClr val="bg1"/>
                </a:solidFill>
              </a:rPr>
              <a:t>TB infection and Incidence of Diabetes mellitus</a:t>
            </a:r>
          </a:p>
        </p:txBody>
      </p:sp>
      <p:pic>
        <p:nvPicPr>
          <p:cNvPr id="6" name="Picture 5">
            <a:extLst>
              <a:ext uri="{FF2B5EF4-FFF2-40B4-BE49-F238E27FC236}">
                <a16:creationId xmlns:a16="http://schemas.microsoft.com/office/drawing/2014/main" id="{74A1E69A-C61A-4C8F-9176-C9E43D332720}"/>
              </a:ext>
            </a:extLst>
          </p:cNvPr>
          <p:cNvPicPr>
            <a:picLocks noChangeAspect="1"/>
          </p:cNvPicPr>
          <p:nvPr/>
        </p:nvPicPr>
        <p:blipFill rotWithShape="1">
          <a:blip r:embed="rId2"/>
          <a:srcRect t="47712"/>
          <a:stretch/>
        </p:blipFill>
        <p:spPr>
          <a:xfrm>
            <a:off x="1226744" y="696517"/>
            <a:ext cx="6298768" cy="1017646"/>
          </a:xfrm>
          <a:prstGeom prst="rect">
            <a:avLst/>
          </a:prstGeom>
        </p:spPr>
      </p:pic>
      <p:sp>
        <p:nvSpPr>
          <p:cNvPr id="7" name="TextBox 6">
            <a:extLst>
              <a:ext uri="{FF2B5EF4-FFF2-40B4-BE49-F238E27FC236}">
                <a16:creationId xmlns:a16="http://schemas.microsoft.com/office/drawing/2014/main" id="{501888B3-29CE-48F8-ABF8-AEE64B02E7BE}"/>
              </a:ext>
            </a:extLst>
          </p:cNvPr>
          <p:cNvSpPr txBox="1"/>
          <p:nvPr/>
        </p:nvSpPr>
        <p:spPr>
          <a:xfrm>
            <a:off x="579745" y="2254707"/>
            <a:ext cx="7773299" cy="2500685"/>
          </a:xfrm>
          <a:prstGeom prst="rect">
            <a:avLst/>
          </a:prstGeom>
          <a:noFill/>
        </p:spPr>
        <p:txBody>
          <a:bodyPr wrap="square" rtlCol="0">
            <a:spAutoFit/>
          </a:bodyPr>
          <a:lstStyle/>
          <a:p>
            <a:pPr marL="285743" indent="-285743">
              <a:spcAft>
                <a:spcPts val="450"/>
              </a:spcAft>
              <a:buFont typeface="Arial" panose="020B0604020202020204" pitchFamily="34" charset="0"/>
              <a:buChar char="•"/>
            </a:pPr>
            <a:r>
              <a:rPr lang="en-US" dirty="0">
                <a:latin typeface="+mj-lt"/>
              </a:rPr>
              <a:t>VA cohort; 2000 - 2015</a:t>
            </a:r>
          </a:p>
          <a:p>
            <a:pPr marL="285743" indent="-285743">
              <a:spcAft>
                <a:spcPts val="450"/>
              </a:spcAft>
              <a:buFont typeface="Arial" panose="020B0604020202020204" pitchFamily="34" charset="0"/>
              <a:buChar char="•"/>
            </a:pPr>
            <a:r>
              <a:rPr lang="en-US" dirty="0">
                <a:latin typeface="+mj-lt"/>
              </a:rPr>
              <a:t>574,113 eligible patients; 2,535,149 person-years of follow-up after TB testing</a:t>
            </a:r>
          </a:p>
          <a:p>
            <a:pPr marL="285743" indent="-285743">
              <a:spcAft>
                <a:spcPts val="450"/>
              </a:spcAft>
              <a:buFont typeface="Arial" panose="020B0604020202020204" pitchFamily="34" charset="0"/>
              <a:buChar char="•"/>
            </a:pPr>
            <a:r>
              <a:rPr lang="en-US" dirty="0">
                <a:latin typeface="+mj-lt"/>
              </a:rPr>
              <a:t>6.6% had TB infection</a:t>
            </a:r>
          </a:p>
          <a:p>
            <a:pPr marL="285743" indent="-285743">
              <a:spcAft>
                <a:spcPts val="450"/>
              </a:spcAft>
              <a:buFont typeface="Arial" panose="020B0604020202020204" pitchFamily="34" charset="0"/>
              <a:buChar char="•"/>
            </a:pPr>
            <a:r>
              <a:rPr lang="en-US" dirty="0">
                <a:latin typeface="+mj-lt"/>
              </a:rPr>
              <a:t>DM incidence rate was greater in patients with TB infection compared with those without (HR; 1.4, 95% CI 1.3–1.4). Increased DM incidence in TB infection persisted after adjustment for covariates (</a:t>
            </a:r>
            <a:r>
              <a:rPr lang="en-US" dirty="0" err="1">
                <a:latin typeface="+mj-lt"/>
              </a:rPr>
              <a:t>aHR</a:t>
            </a:r>
            <a:r>
              <a:rPr lang="en-US" dirty="0">
                <a:latin typeface="+mj-lt"/>
              </a:rPr>
              <a:t>; 1.2, 95% CI 1.2–1.3)</a:t>
            </a:r>
          </a:p>
        </p:txBody>
      </p:sp>
      <p:sp>
        <p:nvSpPr>
          <p:cNvPr id="8" name="TextBox 7">
            <a:extLst>
              <a:ext uri="{FF2B5EF4-FFF2-40B4-BE49-F238E27FC236}">
                <a16:creationId xmlns:a16="http://schemas.microsoft.com/office/drawing/2014/main" id="{DA737F03-6BD0-4473-B967-CD7A019E1F53}"/>
              </a:ext>
            </a:extLst>
          </p:cNvPr>
          <p:cNvSpPr txBox="1"/>
          <p:nvPr/>
        </p:nvSpPr>
        <p:spPr>
          <a:xfrm>
            <a:off x="5435601" y="4800601"/>
            <a:ext cx="3496733" cy="307777"/>
          </a:xfrm>
          <a:prstGeom prst="rect">
            <a:avLst/>
          </a:prstGeom>
          <a:noFill/>
        </p:spPr>
        <p:txBody>
          <a:bodyPr wrap="square" rtlCol="0">
            <a:spAutoFit/>
          </a:bodyPr>
          <a:lstStyle/>
          <a:p>
            <a:pPr algn="r"/>
            <a:r>
              <a:rPr lang="en-US" sz="1400" dirty="0">
                <a:latin typeface="+mj-lt"/>
              </a:rPr>
              <a:t>Magee MJ </a:t>
            </a:r>
            <a:r>
              <a:rPr lang="en-US" sz="1400" i="1" dirty="0">
                <a:latin typeface="+mj-lt"/>
              </a:rPr>
              <a:t>et al</a:t>
            </a:r>
            <a:r>
              <a:rPr lang="en-US" sz="1400" dirty="0">
                <a:latin typeface="+mj-lt"/>
              </a:rPr>
              <a:t>. Diabetes Care 2022</a:t>
            </a:r>
          </a:p>
        </p:txBody>
      </p:sp>
    </p:spTree>
    <p:extLst>
      <p:ext uri="{BB962C8B-B14F-4D97-AF65-F5344CB8AC3E}">
        <p14:creationId xmlns:p14="http://schemas.microsoft.com/office/powerpoint/2010/main" val="2964983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39" y="670"/>
            <a:ext cx="8227457" cy="857027"/>
          </a:xfrm>
        </p:spPr>
        <p:txBody>
          <a:bodyPr>
            <a:normAutofit/>
          </a:bodyPr>
          <a:lstStyle/>
          <a:p>
            <a:r>
              <a:rPr lang="en-US" sz="2700" b="1" dirty="0">
                <a:solidFill>
                  <a:schemeClr val="bg1"/>
                </a:solidFill>
              </a:rPr>
              <a:t>The Concept of TB infection is Changing</a:t>
            </a:r>
          </a:p>
        </p:txBody>
      </p:sp>
      <p:sp>
        <p:nvSpPr>
          <p:cNvPr id="7" name="Content Placeholder 6"/>
          <p:cNvSpPr>
            <a:spLocks noGrp="1"/>
          </p:cNvSpPr>
          <p:nvPr>
            <p:ph sz="half" idx="1"/>
          </p:nvPr>
        </p:nvSpPr>
        <p:spPr>
          <a:xfrm>
            <a:off x="129439" y="1095281"/>
            <a:ext cx="3508766" cy="3581425"/>
          </a:xfrm>
        </p:spPr>
        <p:txBody>
          <a:bodyPr>
            <a:normAutofit/>
          </a:bodyPr>
          <a:lstStyle/>
          <a:p>
            <a:pPr lvl="1">
              <a:buFont typeface="Arial" panose="020B0604020202020204" pitchFamily="34" charset="0"/>
              <a:buChar char="•"/>
            </a:pPr>
            <a:r>
              <a:rPr lang="en-US" sz="1799" dirty="0">
                <a:latin typeface="+mj-lt"/>
              </a:rPr>
              <a:t>Homogeneous state</a:t>
            </a:r>
          </a:p>
          <a:p>
            <a:pPr lvl="1">
              <a:buFont typeface="Arial" panose="020B0604020202020204" pitchFamily="34" charset="0"/>
              <a:buChar char="•"/>
            </a:pPr>
            <a:r>
              <a:rPr lang="en-US" sz="1799" dirty="0">
                <a:latin typeface="+mj-lt"/>
              </a:rPr>
              <a:t>Small </a:t>
            </a:r>
            <a:r>
              <a:rPr lang="en-US" sz="1799" i="1" dirty="0" err="1">
                <a:latin typeface="+mj-lt"/>
              </a:rPr>
              <a:t>Mtb</a:t>
            </a:r>
            <a:r>
              <a:rPr lang="en-US" sz="1799" dirty="0">
                <a:latin typeface="+mj-lt"/>
              </a:rPr>
              <a:t> burden</a:t>
            </a:r>
          </a:p>
          <a:p>
            <a:pPr lvl="1">
              <a:buFont typeface="Arial" panose="020B0604020202020204" pitchFamily="34" charset="0"/>
              <a:buChar char="•"/>
            </a:pPr>
            <a:r>
              <a:rPr lang="en-US" sz="1799" dirty="0">
                <a:latin typeface="+mj-lt"/>
              </a:rPr>
              <a:t>Dormant, non-replicating, metabolically quiescent bacilli </a:t>
            </a:r>
          </a:p>
          <a:p>
            <a:pPr lvl="1">
              <a:buFont typeface="Arial" panose="020B0604020202020204" pitchFamily="34" charset="0"/>
              <a:buChar char="•"/>
            </a:pPr>
            <a:r>
              <a:rPr lang="en-US" sz="1799" dirty="0" err="1">
                <a:latin typeface="+mj-lt"/>
              </a:rPr>
              <a:t>Caseous</a:t>
            </a:r>
            <a:r>
              <a:rPr lang="en-US" sz="1799" dirty="0">
                <a:latin typeface="+mj-lt"/>
              </a:rPr>
              <a:t> granulomas</a:t>
            </a:r>
          </a:p>
          <a:p>
            <a:pPr lvl="1">
              <a:buFont typeface="Arial" panose="020B0604020202020204" pitchFamily="34" charset="0"/>
              <a:buChar char="•"/>
            </a:pPr>
            <a:r>
              <a:rPr lang="en-US" sz="1799" dirty="0">
                <a:latin typeface="+mj-lt"/>
              </a:rPr>
              <a:t>Confined to lungs and/or related lymphatic tissue</a:t>
            </a:r>
          </a:p>
          <a:p>
            <a:pPr lvl="1">
              <a:buFont typeface="Arial" panose="020B0604020202020204" pitchFamily="34" charset="0"/>
              <a:buChar char="•"/>
            </a:pPr>
            <a:r>
              <a:rPr lang="en-US" sz="1799" dirty="0">
                <a:latin typeface="+mj-lt"/>
              </a:rPr>
              <a:t>Minimal host-pathogen interactions</a:t>
            </a:r>
          </a:p>
          <a:p>
            <a:pPr lvl="1">
              <a:buFont typeface="Arial" panose="020B0604020202020204" pitchFamily="34" charset="0"/>
              <a:buChar char="•"/>
            </a:pPr>
            <a:endParaRPr lang="en-US" sz="1799" dirty="0">
              <a:latin typeface="+mj-lt"/>
            </a:endParaRPr>
          </a:p>
        </p:txBody>
      </p:sp>
      <p:sp>
        <p:nvSpPr>
          <p:cNvPr id="3" name="Arrow: Right 2">
            <a:extLst>
              <a:ext uri="{FF2B5EF4-FFF2-40B4-BE49-F238E27FC236}">
                <a16:creationId xmlns:a16="http://schemas.microsoft.com/office/drawing/2014/main" id="{C7BE73FD-4B95-F151-C9A1-ED9A89376083}"/>
              </a:ext>
            </a:extLst>
          </p:cNvPr>
          <p:cNvSpPr/>
          <p:nvPr/>
        </p:nvSpPr>
        <p:spPr>
          <a:xfrm>
            <a:off x="3638205" y="2571751"/>
            <a:ext cx="933795" cy="3672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5"/>
          </a:p>
        </p:txBody>
      </p:sp>
      <p:sp>
        <p:nvSpPr>
          <p:cNvPr id="4" name="TextBox 3">
            <a:extLst>
              <a:ext uri="{FF2B5EF4-FFF2-40B4-BE49-F238E27FC236}">
                <a16:creationId xmlns:a16="http://schemas.microsoft.com/office/drawing/2014/main" id="{F87A1EFD-23A0-C010-9158-931C33A93449}"/>
              </a:ext>
            </a:extLst>
          </p:cNvPr>
          <p:cNvSpPr txBox="1"/>
          <p:nvPr/>
        </p:nvSpPr>
        <p:spPr>
          <a:xfrm>
            <a:off x="4905698" y="1521078"/>
            <a:ext cx="3401988" cy="2101344"/>
          </a:xfrm>
          <a:prstGeom prst="rect">
            <a:avLst/>
          </a:prstGeom>
          <a:noFill/>
        </p:spPr>
        <p:txBody>
          <a:bodyPr wrap="square" rtlCol="0">
            <a:spAutoFit/>
          </a:bodyPr>
          <a:lstStyle/>
          <a:p>
            <a:pPr marL="342900" indent="-342900">
              <a:buFont typeface="Arial" panose="020B0604020202020204" pitchFamily="34" charset="0"/>
              <a:buChar char="•"/>
            </a:pPr>
            <a:r>
              <a:rPr lang="en-US" sz="1865" dirty="0">
                <a:latin typeface="+mj-lt"/>
              </a:rPr>
              <a:t>Heterogeneous state</a:t>
            </a:r>
          </a:p>
          <a:p>
            <a:pPr marL="342900" indent="-342900">
              <a:buFont typeface="Arial" panose="020B0604020202020204" pitchFamily="34" charset="0"/>
              <a:buChar char="•"/>
            </a:pPr>
            <a:r>
              <a:rPr lang="en-US" sz="1865" dirty="0">
                <a:latin typeface="+mj-lt"/>
              </a:rPr>
              <a:t>Variable host-pathogen interactions</a:t>
            </a:r>
          </a:p>
          <a:p>
            <a:pPr marL="342900" indent="-342900">
              <a:buFont typeface="Arial" panose="020B0604020202020204" pitchFamily="34" charset="0"/>
              <a:buChar char="•"/>
            </a:pPr>
            <a:r>
              <a:rPr lang="en-US" sz="1865" dirty="0">
                <a:latin typeface="+mj-lt"/>
              </a:rPr>
              <a:t>May not only lead to active TB, but also contribute to the development of chronic diseases</a:t>
            </a:r>
          </a:p>
        </p:txBody>
      </p:sp>
    </p:spTree>
    <p:extLst>
      <p:ext uri="{BB962C8B-B14F-4D97-AF65-F5344CB8AC3E}">
        <p14:creationId xmlns:p14="http://schemas.microsoft.com/office/powerpoint/2010/main" val="33958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9F6A0-8507-2A47-3B99-1A7A261F6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472EA-6682-3ED2-A575-24BCBA3BBD46}"/>
              </a:ext>
            </a:extLst>
          </p:cNvPr>
          <p:cNvSpPr>
            <a:spLocks noGrp="1"/>
          </p:cNvSpPr>
          <p:nvPr>
            <p:ph type="title"/>
          </p:nvPr>
        </p:nvSpPr>
        <p:spPr>
          <a:xfrm>
            <a:off x="265174" y="2"/>
            <a:ext cx="4634485" cy="682678"/>
          </a:xfrm>
        </p:spPr>
        <p:txBody>
          <a:bodyPr>
            <a:normAutofit fontScale="90000"/>
          </a:bodyPr>
          <a:lstStyle/>
          <a:p>
            <a:r>
              <a:rPr lang="en-US" sz="1800" b="1" dirty="0">
                <a:solidFill>
                  <a:schemeClr val="bg1"/>
                </a:solidFill>
              </a:rPr>
              <a:t>CROI 2026 P-764 Tuberculosis Infection Associated with Increased Epigenetic Aging</a:t>
            </a:r>
            <a:br>
              <a:rPr lang="en-US" sz="1800" b="1" dirty="0">
                <a:solidFill>
                  <a:schemeClr val="bg1"/>
                </a:solidFill>
              </a:rPr>
            </a:br>
            <a:endParaRPr lang="en-US" sz="1800" b="1" dirty="0">
              <a:solidFill>
                <a:schemeClr val="bg1"/>
              </a:solidFill>
            </a:endParaRPr>
          </a:p>
        </p:txBody>
      </p:sp>
      <p:graphicFrame>
        <p:nvGraphicFramePr>
          <p:cNvPr id="4" name="Content Placeholder 3">
            <a:extLst>
              <a:ext uri="{FF2B5EF4-FFF2-40B4-BE49-F238E27FC236}">
                <a16:creationId xmlns:a16="http://schemas.microsoft.com/office/drawing/2014/main" id="{815817D9-862C-8B05-E77F-BBDE233DDA26}"/>
              </a:ext>
            </a:extLst>
          </p:cNvPr>
          <p:cNvGraphicFramePr>
            <a:graphicFrameLocks/>
          </p:cNvGraphicFramePr>
          <p:nvPr>
            <p:extLst>
              <p:ext uri="{D42A27DB-BD31-4B8C-83A1-F6EECF244321}">
                <p14:modId xmlns:p14="http://schemas.microsoft.com/office/powerpoint/2010/main" val="1460403010"/>
              </p:ext>
            </p:extLst>
          </p:nvPr>
        </p:nvGraphicFramePr>
        <p:xfrm>
          <a:off x="4842089" y="105156"/>
          <a:ext cx="4175616" cy="1927826"/>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3347896461"/>
                    </a:ext>
                  </a:extLst>
                </a:gridCol>
                <a:gridCol w="921948">
                  <a:extLst>
                    <a:ext uri="{9D8B030D-6E8A-4147-A177-3AD203B41FA5}">
                      <a16:colId xmlns:a16="http://schemas.microsoft.com/office/drawing/2014/main" val="3069652138"/>
                    </a:ext>
                  </a:extLst>
                </a:gridCol>
                <a:gridCol w="921948">
                  <a:extLst>
                    <a:ext uri="{9D8B030D-6E8A-4147-A177-3AD203B41FA5}">
                      <a16:colId xmlns:a16="http://schemas.microsoft.com/office/drawing/2014/main" val="1422220685"/>
                    </a:ext>
                  </a:extLst>
                </a:gridCol>
              </a:tblGrid>
              <a:tr h="172348">
                <a:tc>
                  <a:txBody>
                    <a:bodyPr/>
                    <a:lstStyle/>
                    <a:p>
                      <a:pPr>
                        <a:lnSpc>
                          <a:spcPct val="115000"/>
                        </a:lnSpc>
                        <a:buNone/>
                      </a:pPr>
                      <a:r>
                        <a:rPr lang="en-US" sz="1050" b="1" kern="100" dirty="0">
                          <a:effectLst/>
                          <a:latin typeface="Aptos" panose="020B0004020202020204" pitchFamily="34" charset="0"/>
                        </a:rPr>
                        <a:t>Characteristics</a:t>
                      </a:r>
                    </a:p>
                  </a:txBody>
                  <a:tcPr marL="51435" marR="51435" marT="0" marB="0" anchor="b"/>
                </a:tc>
                <a:tc>
                  <a:txBody>
                    <a:bodyPr/>
                    <a:lstStyle/>
                    <a:p>
                      <a:pPr marL="0" marR="0" algn="ctr">
                        <a:lnSpc>
                          <a:spcPct val="115000"/>
                        </a:lnSpc>
                        <a:buNone/>
                      </a:pPr>
                      <a:r>
                        <a:rPr lang="en-US" sz="1050" b="1" kern="100" dirty="0">
                          <a:solidFill>
                            <a:schemeClr val="bg1"/>
                          </a:solidFill>
                          <a:effectLst/>
                          <a:latin typeface="Aptos" panose="020B0004020202020204" pitchFamily="34" charset="0"/>
                          <a:ea typeface="Times New Roman" panose="02020603050405020304" pitchFamily="18" charset="0"/>
                        </a:rPr>
                        <a:t>QFT- (n=38)</a:t>
                      </a:r>
                      <a:endParaRPr lang="en-US" sz="1050" kern="100" dirty="0">
                        <a:solidFill>
                          <a:schemeClr val="bg1"/>
                        </a:solidFill>
                        <a:effectLst/>
                        <a:latin typeface="Aptos" panose="020B0004020202020204" pitchFamily="34" charset="0"/>
                        <a:ea typeface="Times New Roman" panose="02020603050405020304" pitchFamily="18" charset="0"/>
                      </a:endParaRPr>
                    </a:p>
                  </a:txBody>
                  <a:tcPr marL="51435" marR="51435" marT="0" marB="0" anchor="ctr"/>
                </a:tc>
                <a:tc>
                  <a:txBody>
                    <a:bodyPr/>
                    <a:lstStyle/>
                    <a:p>
                      <a:pPr marL="0" marR="0" algn="ctr">
                        <a:lnSpc>
                          <a:spcPct val="115000"/>
                        </a:lnSpc>
                        <a:buNone/>
                      </a:pPr>
                      <a:r>
                        <a:rPr lang="en-US" sz="1050" b="1" kern="100" dirty="0">
                          <a:solidFill>
                            <a:schemeClr val="bg1"/>
                          </a:solidFill>
                          <a:effectLst/>
                          <a:latin typeface="Aptos" panose="020B0004020202020204" pitchFamily="34" charset="0"/>
                          <a:ea typeface="Times New Roman" panose="02020603050405020304" pitchFamily="18" charset="0"/>
                        </a:rPr>
                        <a:t>QFT+ (n=37)</a:t>
                      </a:r>
                      <a:endParaRPr lang="en-US" sz="1050" kern="100" dirty="0">
                        <a:solidFill>
                          <a:schemeClr val="bg1"/>
                        </a:solidFill>
                        <a:effectLst/>
                        <a:latin typeface="Aptos" panose="020B000402020202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783726855"/>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Male (%)</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11 (28.9)</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16 (43.2)</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930972830"/>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Age, year (mean (SD))</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43.16 (15.02)</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43.11 (14.61)</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1115680147"/>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TB1 Antigen, IU/ml (mean (SD))*</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0.12 (0.19)</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1.75 (1.88)</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274092856"/>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TB2 Antigen, IU/ml (mean (SD))*</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0.10 (0.15)</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1.51 (1.80)</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974147869"/>
                  </a:ext>
                </a:extLst>
              </a:tr>
              <a:tr h="352772">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Body mass index, kg/m</a:t>
                      </a:r>
                      <a:r>
                        <a:rPr lang="en-US" sz="1050" b="1" kern="100" baseline="30000" dirty="0">
                          <a:solidFill>
                            <a:srgbClr val="000000"/>
                          </a:solidFill>
                          <a:effectLst/>
                          <a:latin typeface="Aptos" panose="020B0004020202020204" pitchFamily="34" charset="0"/>
                          <a:ea typeface="Times New Roman" panose="02020603050405020304" pitchFamily="18" charset="0"/>
                        </a:rPr>
                        <a:t>2</a:t>
                      </a:r>
                      <a:r>
                        <a:rPr lang="en-US" sz="1050" b="1" kern="100" dirty="0">
                          <a:solidFill>
                            <a:srgbClr val="000000"/>
                          </a:solidFill>
                          <a:effectLst/>
                          <a:latin typeface="Aptos" panose="020B0004020202020204" pitchFamily="34" charset="0"/>
                          <a:ea typeface="Times New Roman" panose="02020603050405020304" pitchFamily="18" charset="0"/>
                        </a:rPr>
                        <a:t> (mean (SD))</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26.72 (4.89)</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27.09 (5.28)</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466534854"/>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Smoking status (%)</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2668920197"/>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   Current smoker</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12 (31.6)</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14 (37.8)</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2814605487"/>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   Former smoker</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3 (7.9)</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2 (5.4)</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441536194"/>
                  </a:ext>
                </a:extLst>
              </a:tr>
              <a:tr h="172348">
                <a:tc>
                  <a:txBody>
                    <a:bodyPr/>
                    <a:lstStyle/>
                    <a:p>
                      <a:pPr marL="0" marR="0">
                        <a:lnSpc>
                          <a:spcPct val="115000"/>
                        </a:lnSpc>
                        <a:buNone/>
                      </a:pPr>
                      <a:r>
                        <a:rPr lang="en-US" sz="1050" b="1" kern="100" dirty="0">
                          <a:solidFill>
                            <a:srgbClr val="000000"/>
                          </a:solidFill>
                          <a:effectLst/>
                          <a:latin typeface="Aptos" panose="020B0004020202020204" pitchFamily="34" charset="0"/>
                          <a:ea typeface="Times New Roman" panose="02020603050405020304" pitchFamily="18" charset="0"/>
                        </a:rPr>
                        <a:t>   Never smoker</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23 (60.5)</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tc>
                  <a:txBody>
                    <a:bodyPr/>
                    <a:lstStyle/>
                    <a:p>
                      <a:pPr marL="0" marR="0" algn="ctr">
                        <a:lnSpc>
                          <a:spcPct val="115000"/>
                        </a:lnSpc>
                        <a:buNone/>
                      </a:pPr>
                      <a:r>
                        <a:rPr lang="en-US" sz="1050" kern="100" dirty="0">
                          <a:solidFill>
                            <a:srgbClr val="000000"/>
                          </a:solidFill>
                          <a:effectLst/>
                          <a:latin typeface="Aptos" panose="020B0004020202020204" pitchFamily="34" charset="0"/>
                          <a:ea typeface="Times New Roman" panose="02020603050405020304" pitchFamily="18" charset="0"/>
                        </a:rPr>
                        <a:t>21 (56.8)</a:t>
                      </a:r>
                      <a:endParaRPr lang="en-US" sz="1050" kern="100" dirty="0">
                        <a:effectLst/>
                        <a:latin typeface="Aptos" panose="020B000402020202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722555764"/>
                  </a:ext>
                </a:extLst>
              </a:tr>
            </a:tbl>
          </a:graphicData>
        </a:graphic>
      </p:graphicFrame>
      <p:pic>
        <p:nvPicPr>
          <p:cNvPr id="5" name="Content Placeholder 5" descr="A diagram of different colored shapes&#10;&#10;AI-generated content may be incorrect.">
            <a:extLst>
              <a:ext uri="{FF2B5EF4-FFF2-40B4-BE49-F238E27FC236}">
                <a16:creationId xmlns:a16="http://schemas.microsoft.com/office/drawing/2014/main" id="{2A664F29-3D27-207C-B712-BFB1AFE90B04}"/>
              </a:ext>
            </a:extLst>
          </p:cNvPr>
          <p:cNvPicPr>
            <a:picLocks noChangeAspect="1"/>
          </p:cNvPicPr>
          <p:nvPr/>
        </p:nvPicPr>
        <p:blipFill>
          <a:blip r:embed="rId3"/>
          <a:stretch>
            <a:fillRect/>
          </a:stretch>
        </p:blipFill>
        <p:spPr>
          <a:xfrm>
            <a:off x="4634361" y="2009058"/>
            <a:ext cx="4425696" cy="1770278"/>
          </a:xfrm>
          <a:prstGeom prst="rect">
            <a:avLst/>
          </a:prstGeom>
        </p:spPr>
      </p:pic>
      <p:sp>
        <p:nvSpPr>
          <p:cNvPr id="8" name="TextBox 7">
            <a:extLst>
              <a:ext uri="{FF2B5EF4-FFF2-40B4-BE49-F238E27FC236}">
                <a16:creationId xmlns:a16="http://schemas.microsoft.com/office/drawing/2014/main" id="{FF9ABD09-6F1F-AFE5-66DA-802949BC9BB2}"/>
              </a:ext>
            </a:extLst>
          </p:cNvPr>
          <p:cNvSpPr txBox="1"/>
          <p:nvPr/>
        </p:nvSpPr>
        <p:spPr>
          <a:xfrm>
            <a:off x="146304" y="694793"/>
            <a:ext cx="4488057" cy="2862322"/>
          </a:xfrm>
          <a:prstGeom prst="rect">
            <a:avLst/>
          </a:prstGeom>
          <a:noFill/>
        </p:spPr>
        <p:txBody>
          <a:bodyPr wrap="square">
            <a:spAutoFit/>
          </a:bodyPr>
          <a:lstStyle/>
          <a:p>
            <a:r>
              <a:rPr lang="en-US" sz="1500" b="1" u="sng" dirty="0">
                <a:latin typeface="Gill Sans MT" panose="020B0502020104020203" pitchFamily="34" charset="0"/>
              </a:rPr>
              <a:t>Objective: </a:t>
            </a:r>
            <a:r>
              <a:rPr lang="en-US" sz="1500" dirty="0">
                <a:latin typeface="Gill Sans MT" panose="020B0502020104020203" pitchFamily="34" charset="0"/>
              </a:rPr>
              <a:t> Determine whether TB infection is associated with accelerated epigenetic aging</a:t>
            </a:r>
          </a:p>
          <a:p>
            <a:r>
              <a:rPr lang="en-US" sz="1500" b="1" u="sng" dirty="0">
                <a:latin typeface="Gill Sans MT" panose="020B0502020104020203" pitchFamily="34" charset="0"/>
              </a:rPr>
              <a:t>Design:</a:t>
            </a:r>
            <a:r>
              <a:rPr lang="en-US" sz="1500" dirty="0">
                <a:latin typeface="Gill Sans MT" panose="020B0502020104020203" pitchFamily="34" charset="0"/>
              </a:rPr>
              <a:t> Cross-sectional study comparing epigenetic aging between QFT+ and QFT- (people without HIV)</a:t>
            </a:r>
          </a:p>
          <a:p>
            <a:r>
              <a:rPr lang="en-US" sz="1500" b="1" u="sng" dirty="0">
                <a:latin typeface="Gill Sans MT" panose="020B0502020104020203" pitchFamily="34" charset="0"/>
              </a:rPr>
              <a:t>Population:</a:t>
            </a:r>
            <a:r>
              <a:rPr lang="en-US" sz="1500" dirty="0">
                <a:latin typeface="Gill Sans MT" panose="020B0502020104020203" pitchFamily="34" charset="0"/>
              </a:rPr>
              <a:t> Adult household contacts in Tbilisi, Georgia</a:t>
            </a:r>
          </a:p>
          <a:p>
            <a:r>
              <a:rPr lang="en-US" sz="1500" b="1" u="sng" dirty="0">
                <a:latin typeface="Gill Sans MT" panose="020B0502020104020203" pitchFamily="34" charset="0"/>
              </a:rPr>
              <a:t>Outcome:</a:t>
            </a:r>
            <a:r>
              <a:rPr lang="en-US" sz="1500" dirty="0">
                <a:latin typeface="Gill Sans MT" panose="020B0502020104020203" pitchFamily="34" charset="0"/>
              </a:rPr>
              <a:t> </a:t>
            </a:r>
            <a:r>
              <a:rPr lang="en-US" sz="1500" dirty="0"/>
              <a:t>Age acceleration, calculated as the difference between </a:t>
            </a:r>
            <a:r>
              <a:rPr lang="en-US" sz="1500" dirty="0" err="1"/>
              <a:t>DNAm</a:t>
            </a:r>
            <a:r>
              <a:rPr lang="en-US" sz="1500" dirty="0"/>
              <a:t> age (</a:t>
            </a:r>
            <a:r>
              <a:rPr lang="en-US" sz="1500" dirty="0">
                <a:latin typeface="Gill Sans MT" panose="020B0502020104020203" pitchFamily="34" charset="0"/>
              </a:rPr>
              <a:t>DNA Methylation Age Calculator)</a:t>
            </a:r>
            <a:r>
              <a:rPr lang="en-US" sz="1500" dirty="0"/>
              <a:t> and chronological age</a:t>
            </a:r>
          </a:p>
          <a:p>
            <a:r>
              <a:rPr lang="en-US" sz="1500" b="1" u="sng" dirty="0">
                <a:latin typeface="Gill Sans MT" panose="020B0502020104020203" pitchFamily="34" charset="0"/>
              </a:rPr>
              <a:t>Conclusion:</a:t>
            </a:r>
            <a:r>
              <a:rPr lang="en-US" sz="1500" b="1" dirty="0">
                <a:latin typeface="Gill Sans MT" panose="020B0502020104020203" pitchFamily="34" charset="0"/>
              </a:rPr>
              <a:t> </a:t>
            </a:r>
            <a:r>
              <a:rPr lang="en-US" sz="1500" dirty="0">
                <a:latin typeface="Gill Sans MT" panose="020B0502020104020203" pitchFamily="34" charset="0"/>
              </a:rPr>
              <a:t>Epigenetic Age Acceleration (EAA) observed among QFT+ household contacts across multiple clocks, compared to QFT- </a:t>
            </a:r>
          </a:p>
        </p:txBody>
      </p:sp>
      <p:sp>
        <p:nvSpPr>
          <p:cNvPr id="11" name="TextBox 6">
            <a:extLst>
              <a:ext uri="{FF2B5EF4-FFF2-40B4-BE49-F238E27FC236}">
                <a16:creationId xmlns:a16="http://schemas.microsoft.com/office/drawing/2014/main" id="{1586ACB1-1E55-22DD-A914-1417CE92F194}"/>
              </a:ext>
            </a:extLst>
          </p:cNvPr>
          <p:cNvSpPr txBox="1"/>
          <p:nvPr/>
        </p:nvSpPr>
        <p:spPr>
          <a:xfrm>
            <a:off x="5405285" y="3779336"/>
            <a:ext cx="3486242"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All linear regression models were adjusted for sex</a:t>
            </a:r>
          </a:p>
        </p:txBody>
      </p:sp>
      <p:pic>
        <p:nvPicPr>
          <p:cNvPr id="12" name="table">
            <a:extLst>
              <a:ext uri="{FF2B5EF4-FFF2-40B4-BE49-F238E27FC236}">
                <a16:creationId xmlns:a16="http://schemas.microsoft.com/office/drawing/2014/main" id="{355F0DAA-4427-F6D4-A210-1B1C259F7DD4}"/>
              </a:ext>
            </a:extLst>
          </p:cNvPr>
          <p:cNvPicPr>
            <a:picLocks noChangeAspect="1"/>
          </p:cNvPicPr>
          <p:nvPr/>
        </p:nvPicPr>
        <p:blipFill>
          <a:blip r:embed="rId4"/>
          <a:stretch>
            <a:fillRect/>
          </a:stretch>
        </p:blipFill>
        <p:spPr>
          <a:xfrm>
            <a:off x="146304" y="3966365"/>
            <a:ext cx="6501383" cy="974884"/>
          </a:xfrm>
          <a:prstGeom prst="rect">
            <a:avLst/>
          </a:prstGeom>
        </p:spPr>
      </p:pic>
      <p:sp>
        <p:nvSpPr>
          <p:cNvPr id="3" name="TextBox 2">
            <a:extLst>
              <a:ext uri="{FF2B5EF4-FFF2-40B4-BE49-F238E27FC236}">
                <a16:creationId xmlns:a16="http://schemas.microsoft.com/office/drawing/2014/main" id="{1C6FB8CB-D8F9-7D2B-81B4-FDB100E2684C}"/>
              </a:ext>
            </a:extLst>
          </p:cNvPr>
          <p:cNvSpPr txBox="1"/>
          <p:nvPr/>
        </p:nvSpPr>
        <p:spPr>
          <a:xfrm>
            <a:off x="515337" y="869709"/>
            <a:ext cx="8280400" cy="1061829"/>
          </a:xfrm>
          <a:prstGeom prst="rect">
            <a:avLst/>
          </a:prstGeom>
          <a:solidFill>
            <a:srgbClr val="FFFF00"/>
          </a:solidFill>
          <a:ln w="28575">
            <a:solidFill>
              <a:schemeClr val="accent5">
                <a:lumMod val="60000"/>
                <a:lumOff val="40000"/>
              </a:schemeClr>
            </a:solidFill>
          </a:ln>
        </p:spPr>
        <p:txBody>
          <a:bodyPr wrap="square" rtlCol="0">
            <a:spAutoFit/>
          </a:bodyPr>
          <a:lstStyle/>
          <a:p>
            <a:pPr algn="ctr"/>
            <a:r>
              <a:rPr lang="en-US" sz="2100" b="1" dirty="0"/>
              <a:t>People with TB infection showed signs of faster-than-normal aging in their bodies. This suggests that TB may speed up overall biological aging and lead to related health problems</a:t>
            </a:r>
          </a:p>
        </p:txBody>
      </p:sp>
      <p:sp>
        <p:nvSpPr>
          <p:cNvPr id="6" name="TextBox 5">
            <a:extLst>
              <a:ext uri="{FF2B5EF4-FFF2-40B4-BE49-F238E27FC236}">
                <a16:creationId xmlns:a16="http://schemas.microsoft.com/office/drawing/2014/main" id="{1EB2D18F-A6EC-7E15-6140-C113481D3541}"/>
              </a:ext>
            </a:extLst>
          </p:cNvPr>
          <p:cNvSpPr txBox="1"/>
          <p:nvPr/>
        </p:nvSpPr>
        <p:spPr>
          <a:xfrm>
            <a:off x="-2181668" y="4857186"/>
            <a:ext cx="4572000" cy="300082"/>
          </a:xfrm>
          <a:prstGeom prst="rect">
            <a:avLst/>
          </a:prstGeom>
          <a:noFill/>
        </p:spPr>
        <p:txBody>
          <a:bodyPr wrap="square">
            <a:spAutoFit/>
          </a:bodyPr>
          <a:lstStyle/>
          <a:p>
            <a:pPr algn="r"/>
            <a:r>
              <a:rPr lang="en-US" sz="1350" b="1" dirty="0">
                <a:solidFill>
                  <a:srgbClr val="3A3339"/>
                </a:solidFill>
                <a:latin typeface="Gill Sans MT" panose="020B0502020104020203" pitchFamily="34" charset="0"/>
              </a:rPr>
              <a:t>Fernandes Gyorfy M, </a:t>
            </a:r>
            <a:r>
              <a:rPr lang="en-US" sz="1350" b="1" i="1" dirty="0">
                <a:solidFill>
                  <a:srgbClr val="3A3339"/>
                </a:solidFill>
                <a:latin typeface="Gill Sans MT" panose="020B0502020104020203" pitchFamily="34" charset="0"/>
              </a:rPr>
              <a:t>et al</a:t>
            </a:r>
            <a:endParaRPr lang="en-US" sz="1350" b="1" i="1" dirty="0">
              <a:latin typeface="Gill Sans MT" panose="020B0502020104020203" pitchFamily="34" charset="0"/>
            </a:endParaRPr>
          </a:p>
        </p:txBody>
      </p:sp>
    </p:spTree>
    <p:extLst>
      <p:ext uri="{BB962C8B-B14F-4D97-AF65-F5344CB8AC3E}">
        <p14:creationId xmlns:p14="http://schemas.microsoft.com/office/powerpoint/2010/main" val="613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468663" y="1451967"/>
            <a:ext cx="7884318" cy="2851586"/>
          </a:xfrm>
        </p:spPr>
        <p:txBody>
          <a:bodyPr lIns="68580" tIns="34290" rIns="68580" bIns="34290" anchor="t"/>
          <a:lstStyle/>
          <a:p>
            <a:pPr marL="731520" indent="-214313">
              <a:buFont typeface="Wingdings" panose="05000000000000000000" pitchFamily="2" charset="2"/>
              <a:buChar char="§"/>
            </a:pPr>
            <a:r>
              <a:rPr lang="en-US" sz="1200" b="1" dirty="0">
                <a:cs typeface="Arial"/>
              </a:rPr>
              <a:t>National AETC Support Center (NASC) – </a:t>
            </a:r>
            <a:r>
              <a:rPr lang="en-US" sz="1200" dirty="0">
                <a:cs typeface="Arial"/>
              </a:rPr>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200" dirty="0">
                <a:cs typeface="Arial"/>
                <a:hlinkClick r:id="rId2"/>
              </a:rPr>
              <a:t>https://aidsetc.org/</a:t>
            </a:r>
            <a:r>
              <a:rPr lang="en-US" sz="1200" dirty="0">
                <a:cs typeface="Arial"/>
              </a:rPr>
              <a:t> </a:t>
            </a:r>
            <a:endParaRPr lang="en-US">
              <a:cs typeface="Arial"/>
            </a:endParaRPr>
          </a:p>
          <a:p>
            <a:pPr marL="731520" indent="-214313">
              <a:buFont typeface="Wingdings" panose="05000000000000000000" pitchFamily="2" charset="2"/>
              <a:buChar char="§"/>
            </a:pPr>
            <a:r>
              <a:rPr lang="en-US" sz="1200" b="1" dirty="0">
                <a:cs typeface="Arial"/>
              </a:rPr>
              <a:t>National Clinical Consultation Center (NCCC) – </a:t>
            </a:r>
            <a:r>
              <a:rPr lang="en-US" sz="1200" dirty="0">
                <a:cs typeface="Arial"/>
              </a:rPr>
              <a:t>provides free, peer-to-peer, expert advice for health professionals on HIV prevention, care, and treatment and related topics. Learn more: </a:t>
            </a:r>
            <a:r>
              <a:rPr lang="en-US" sz="1200" dirty="0">
                <a:cs typeface="Arial"/>
                <a:hlinkClick r:id="rId3"/>
              </a:rPr>
              <a:t>https://nccc/ucsf.edu</a:t>
            </a:r>
            <a:r>
              <a:rPr lang="en-US" sz="1200" dirty="0">
                <a:cs typeface="Arial"/>
              </a:rPr>
              <a:t> or call 844-ASK-NCCC (844-275-6222)</a:t>
            </a:r>
            <a:endParaRPr lang="en-US" sz="1200" dirty="0"/>
          </a:p>
          <a:p>
            <a:pPr marL="731940" indent="-214313">
              <a:buFont typeface="Wingdings" panose="05000000000000000000" pitchFamily="2" charset="2"/>
              <a:buChar char="§"/>
            </a:pPr>
            <a:r>
              <a:rPr lang="en-US" sz="1200" b="1" dirty="0"/>
              <a:t>National HIV Curriculum (NHC) – </a:t>
            </a:r>
            <a:r>
              <a:rPr lang="en-US" sz="1200" dirty="0"/>
              <a:t>provides ongoing, up –to-date HIV training and information for health professionals through a free, web –based curriculum; also provides free CME credits, CNE contact hours, CE contact hours, and maintenance of certification credits. Learn more: </a:t>
            </a:r>
            <a:r>
              <a:rPr lang="en-US" sz="1200" dirty="0">
                <a:hlinkClick r:id="rId4"/>
              </a:rPr>
              <a:t>www.hiv.uw.edu</a:t>
            </a:r>
            <a:r>
              <a:rPr lang="en-US" sz="1200" dirty="0"/>
              <a:t> </a:t>
            </a:r>
          </a:p>
          <a:p>
            <a:pPr marL="517783" indent="-257175">
              <a:buFont typeface="Arial" panose="020B0604020202020204" pitchFamily="34" charset="0"/>
              <a:buChar char="•"/>
            </a:pPr>
            <a:endParaRPr lang="en-US" dirty="0"/>
          </a:p>
          <a:p>
            <a:pPr marL="517783" indent="-257175">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a:prstGeom prst="rect">
            <a:avLst/>
          </a:prstGeom>
        </p:spPr>
        <p:txBody>
          <a:bodyPr vert="horz" lIns="91440" tIns="45720" rIns="91440" bIns="45720"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a:lstStyle>
          <a:p>
            <a:fld id="{90DD43B1-01E5-D847-B965-FC264A9E1869}" type="datetime4">
              <a:rPr lang="en-US" smtClean="0"/>
              <a:pPr/>
              <a:t>March 23, 2026</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1F6364-EFD9-0B59-9AA3-DFA915935263}"/>
              </a:ext>
            </a:extLst>
          </p:cNvPr>
          <p:cNvSpPr txBox="1"/>
          <p:nvPr/>
        </p:nvSpPr>
        <p:spPr>
          <a:xfrm>
            <a:off x="166316" y="-46387"/>
            <a:ext cx="8266067" cy="646331"/>
          </a:xfrm>
          <a:prstGeom prst="rect">
            <a:avLst/>
          </a:prstGeom>
          <a:noFill/>
        </p:spPr>
        <p:txBody>
          <a:bodyPr wrap="square" rtlCol="0">
            <a:spAutoFit/>
          </a:bodyPr>
          <a:lstStyle/>
          <a:p>
            <a:pPr algn="ctr" defTabSz="342900">
              <a:defRPr/>
            </a:pPr>
            <a:r>
              <a:rPr lang="en-US" b="1" dirty="0">
                <a:solidFill>
                  <a:schemeClr val="bg1"/>
                </a:solidFill>
                <a:latin typeface="Arial" panose="020B0604020202020204" pitchFamily="34" charset="0"/>
                <a:cs typeface="Arial" panose="020B0604020202020204" pitchFamily="34" charset="0"/>
              </a:rPr>
              <a:t>Monocyte Activation in People with HIV and Latent </a:t>
            </a:r>
          </a:p>
          <a:p>
            <a:pPr algn="ctr" defTabSz="342900">
              <a:defRPr/>
            </a:pPr>
            <a:r>
              <a:rPr lang="en-US" b="1" dirty="0">
                <a:solidFill>
                  <a:schemeClr val="bg1"/>
                </a:solidFill>
                <a:latin typeface="Arial" panose="020B0604020202020204" pitchFamily="34" charset="0"/>
                <a:cs typeface="Arial" panose="020B0604020202020204" pitchFamily="34" charset="0"/>
              </a:rPr>
              <a:t>Tuberculosis Co-Infection in the ACTG A5279/BRIEF TB trial</a:t>
            </a:r>
            <a:endParaRPr lang="en-US"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EB4CA34-CCD4-83FB-E77E-50B6EDE7BB45}"/>
              </a:ext>
            </a:extLst>
          </p:cNvPr>
          <p:cNvSpPr txBox="1"/>
          <p:nvPr/>
        </p:nvSpPr>
        <p:spPr>
          <a:xfrm>
            <a:off x="177982" y="679429"/>
            <a:ext cx="7516040" cy="1477328"/>
          </a:xfrm>
          <a:prstGeom prst="rect">
            <a:avLst/>
          </a:prstGeom>
          <a:solidFill>
            <a:srgbClr val="0F3669"/>
          </a:solidFill>
        </p:spPr>
        <p:txBody>
          <a:bodyPr wrap="square" rtlCol="0">
            <a:spAutoFit/>
          </a:bodyPr>
          <a:lstStyle/>
          <a:p>
            <a:pPr marL="214313" indent="-214313" defTabSz="685800">
              <a:buFont typeface="Arial" panose="020B0604020202020204" pitchFamily="34" charset="0"/>
              <a:buChar char="•"/>
              <a:defRPr/>
            </a:pPr>
            <a:r>
              <a:rPr lang="en-US" sz="1500" b="1" dirty="0">
                <a:solidFill>
                  <a:prstClr val="white"/>
                </a:solidFill>
                <a:latin typeface="Arial" panose="020B0604020202020204" pitchFamily="34" charset="0"/>
                <a:ea typeface="Roboto" panose="02000000000000000000" pitchFamily="2" charset="0"/>
                <a:cs typeface="Arial" panose="020B0604020202020204" pitchFamily="34" charset="0"/>
              </a:rPr>
              <a:t>People with HIV with evidence of latent TB co-infection exhibited monocyte alterations indicative of persistent activation and tissue migration before and after TB preventive therapy</a:t>
            </a:r>
          </a:p>
          <a:p>
            <a:pPr marL="214313" indent="-214313" defTabSz="685800">
              <a:buFont typeface="Arial" panose="020B0604020202020204" pitchFamily="34" charset="0"/>
              <a:buChar char="•"/>
              <a:defRPr/>
            </a:pPr>
            <a:r>
              <a:rPr lang="en-US" sz="1500" b="1" dirty="0">
                <a:solidFill>
                  <a:prstClr val="white"/>
                </a:solidFill>
                <a:latin typeface="Arial" panose="020B0604020202020204" pitchFamily="34" charset="0"/>
                <a:ea typeface="Roboto" panose="02000000000000000000" pitchFamily="2" charset="0"/>
                <a:cs typeface="Arial" panose="020B0604020202020204" pitchFamily="34" charset="0"/>
              </a:rPr>
              <a:t>Findings suggest that people w HIV and LTBI co-infection may have persistent monocyte activation, which could contribute to the development of inflammation-driven comorbidities</a:t>
            </a:r>
            <a:endParaRPr lang="en-US" sz="1350" b="1" dirty="0">
              <a:solidFill>
                <a:prstClr val="white"/>
              </a:solidFill>
              <a:latin typeface="Calibri" panose="020F0502020204030204"/>
            </a:endParaRPr>
          </a:p>
        </p:txBody>
      </p:sp>
      <p:pic>
        <p:nvPicPr>
          <p:cNvPr id="14" name="Picture 13">
            <a:extLst>
              <a:ext uri="{FF2B5EF4-FFF2-40B4-BE49-F238E27FC236}">
                <a16:creationId xmlns:a16="http://schemas.microsoft.com/office/drawing/2014/main" id="{E86C7479-01B9-1BFB-72F1-8049BD388796}"/>
              </a:ext>
            </a:extLst>
          </p:cNvPr>
          <p:cNvPicPr>
            <a:picLocks noChangeAspect="1"/>
          </p:cNvPicPr>
          <p:nvPr/>
        </p:nvPicPr>
        <p:blipFill>
          <a:blip r:embed="rId3"/>
          <a:stretch>
            <a:fillRect/>
          </a:stretch>
        </p:blipFill>
        <p:spPr>
          <a:xfrm>
            <a:off x="602935" y="2570386"/>
            <a:ext cx="6564776" cy="2305388"/>
          </a:xfrm>
          <a:prstGeom prst="rect">
            <a:avLst/>
          </a:prstGeom>
        </p:spPr>
      </p:pic>
      <p:sp>
        <p:nvSpPr>
          <p:cNvPr id="16" name="TextBox 15">
            <a:extLst>
              <a:ext uri="{FF2B5EF4-FFF2-40B4-BE49-F238E27FC236}">
                <a16:creationId xmlns:a16="http://schemas.microsoft.com/office/drawing/2014/main" id="{15054FB6-59F2-B10D-354A-C3663594C9CA}"/>
              </a:ext>
            </a:extLst>
          </p:cNvPr>
          <p:cNvSpPr txBox="1"/>
          <p:nvPr/>
        </p:nvSpPr>
        <p:spPr>
          <a:xfrm>
            <a:off x="163831" y="2243191"/>
            <a:ext cx="7686675" cy="415498"/>
          </a:xfrm>
          <a:prstGeom prst="rect">
            <a:avLst/>
          </a:prstGeom>
          <a:noFill/>
        </p:spPr>
        <p:txBody>
          <a:bodyPr wrap="square">
            <a:spAutoFit/>
          </a:bodyPr>
          <a:lstStyle/>
          <a:p>
            <a:pPr algn="ctr" defTabSz="685800">
              <a:defRPr/>
            </a:pPr>
            <a:r>
              <a:rPr lang="en-US" sz="1050" b="1" dirty="0">
                <a:solidFill>
                  <a:srgbClr val="C00000"/>
                </a:solidFill>
                <a:latin typeface="Arial" panose="020B0604020202020204" pitchFamily="34" charset="0"/>
                <a:cs typeface="Arial" panose="020B0604020202020204" pitchFamily="34" charset="0"/>
              </a:rPr>
              <a:t>Figure</a:t>
            </a:r>
            <a:r>
              <a:rPr lang="en-US" sz="1050"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ea typeface="Calibri" panose="020F0502020204030204" pitchFamily="34" charset="0"/>
                <a:cs typeface="Arial" panose="020B0604020202020204" pitchFamily="34" charset="0"/>
              </a:rPr>
              <a:t>Fold change comparisons of monocyte MFI of CD64 (Panel A) and CCR2 (Panel B) between TST/IGRA-positive (evidence of LTBI) and TST/IGRA-negative groups, adjusted by age, sex at birth, country, CD4 count </a:t>
            </a:r>
            <a:endParaRPr lang="en-US" sz="105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93B366EE-DF4D-E15A-FEB0-EF8AAD05415F}"/>
              </a:ext>
            </a:extLst>
          </p:cNvPr>
          <p:cNvSpPr txBox="1"/>
          <p:nvPr/>
        </p:nvSpPr>
        <p:spPr>
          <a:xfrm>
            <a:off x="4499374" y="4912688"/>
            <a:ext cx="4570367" cy="253916"/>
          </a:xfrm>
          <a:prstGeom prst="rect">
            <a:avLst/>
          </a:prstGeom>
          <a:noFill/>
        </p:spPr>
        <p:txBody>
          <a:bodyPr wrap="square">
            <a:spAutoFit/>
          </a:bodyPr>
          <a:lstStyle/>
          <a:p>
            <a:pPr algn="r"/>
            <a:r>
              <a:rPr lang="en-US" sz="1000" dirty="0">
                <a:solidFill>
                  <a:srgbClr val="000000"/>
                </a:solidFill>
                <a:latin typeface="+mj-lt"/>
              </a:rPr>
              <a:t>Huaman MA </a:t>
            </a:r>
            <a:r>
              <a:rPr lang="en-US" sz="1000" i="1" dirty="0">
                <a:solidFill>
                  <a:srgbClr val="000000"/>
                </a:solidFill>
                <a:latin typeface="+mj-lt"/>
              </a:rPr>
              <a:t>et al. </a:t>
            </a:r>
            <a:r>
              <a:rPr lang="en-US" sz="1000" dirty="0">
                <a:solidFill>
                  <a:srgbClr val="000000"/>
                </a:solidFill>
                <a:latin typeface="+mj-lt"/>
              </a:rPr>
              <a:t>OFID 2026</a:t>
            </a:r>
          </a:p>
        </p:txBody>
      </p:sp>
      <p:pic>
        <p:nvPicPr>
          <p:cNvPr id="9" name="Picture 8">
            <a:extLst>
              <a:ext uri="{FF2B5EF4-FFF2-40B4-BE49-F238E27FC236}">
                <a16:creationId xmlns:a16="http://schemas.microsoft.com/office/drawing/2014/main" id="{B8D21EA7-582E-9A77-7984-9298144DA99F}"/>
              </a:ext>
            </a:extLst>
          </p:cNvPr>
          <p:cNvPicPr>
            <a:picLocks noChangeAspect="1"/>
          </p:cNvPicPr>
          <p:nvPr/>
        </p:nvPicPr>
        <p:blipFill>
          <a:blip r:embed="rId4"/>
          <a:stretch>
            <a:fillRect/>
          </a:stretch>
        </p:blipFill>
        <p:spPr>
          <a:xfrm>
            <a:off x="7694023" y="679428"/>
            <a:ext cx="1449977" cy="477194"/>
          </a:xfrm>
          <a:prstGeom prst="rect">
            <a:avLst/>
          </a:prstGeom>
        </p:spPr>
      </p:pic>
    </p:spTree>
    <p:extLst>
      <p:ext uri="{BB962C8B-B14F-4D97-AF65-F5344CB8AC3E}">
        <p14:creationId xmlns:p14="http://schemas.microsoft.com/office/powerpoint/2010/main" val="45017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07569E-5DE3-418A-86C7-1C942BFAFE7E}"/>
              </a:ext>
            </a:extLst>
          </p:cNvPr>
          <p:cNvSpPr>
            <a:spLocks noGrp="1"/>
          </p:cNvSpPr>
          <p:nvPr>
            <p:ph idx="1"/>
          </p:nvPr>
        </p:nvSpPr>
        <p:spPr>
          <a:xfrm>
            <a:off x="629677" y="940423"/>
            <a:ext cx="8143620" cy="781698"/>
          </a:xfrm>
        </p:spPr>
        <p:txBody>
          <a:bodyPr>
            <a:normAutofit/>
          </a:bodyPr>
          <a:lstStyle/>
          <a:p>
            <a:r>
              <a:rPr lang="en-US" sz="2399" dirty="0">
                <a:solidFill>
                  <a:schemeClr val="tx1"/>
                </a:solidFill>
                <a:latin typeface="+mj-lt"/>
              </a:rPr>
              <a:t>Final frontier of TB prevention/elimination: TB Vaccines?</a:t>
            </a:r>
          </a:p>
        </p:txBody>
      </p:sp>
      <p:pic>
        <p:nvPicPr>
          <p:cNvPr id="4" name="Picture 3" descr="Diagram&#10;&#10;Description automatically generated">
            <a:extLst>
              <a:ext uri="{FF2B5EF4-FFF2-40B4-BE49-F238E27FC236}">
                <a16:creationId xmlns:a16="http://schemas.microsoft.com/office/drawing/2014/main" id="{5858D724-79C8-4C57-A699-0185A9C8D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880" y="1856373"/>
            <a:ext cx="3159127" cy="2624354"/>
          </a:xfrm>
          <a:prstGeom prst="rect">
            <a:avLst/>
          </a:prstGeom>
        </p:spPr>
      </p:pic>
      <p:sp>
        <p:nvSpPr>
          <p:cNvPr id="2" name="Rectangle 1">
            <a:extLst>
              <a:ext uri="{FF2B5EF4-FFF2-40B4-BE49-F238E27FC236}">
                <a16:creationId xmlns:a16="http://schemas.microsoft.com/office/drawing/2014/main" id="{408F5DBA-CDA7-25E6-FBAD-910FEDAA738B}"/>
              </a:ext>
            </a:extLst>
          </p:cNvPr>
          <p:cNvSpPr/>
          <p:nvPr/>
        </p:nvSpPr>
        <p:spPr>
          <a:xfrm rot="1754624">
            <a:off x="3978044" y="1852940"/>
            <a:ext cx="381000" cy="2513203"/>
          </a:xfrm>
          <a:prstGeom prst="rect">
            <a:avLst/>
          </a:prstGeom>
          <a:solidFill>
            <a:srgbClr val="5FA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1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380890" y="101404"/>
            <a:ext cx="6782130" cy="534128"/>
          </a:xfrm>
        </p:spPr>
        <p:txBody>
          <a:bodyPr anchor="ctr">
            <a:normAutofit/>
          </a:bodyPr>
          <a:lstStyle/>
          <a:p>
            <a:pPr algn="ctr"/>
            <a:r>
              <a:rPr lang="en-US" altLang="en-US" sz="2400" dirty="0">
                <a:latin typeface="Arial" panose="020B0604020202020204" pitchFamily="34" charset="0"/>
                <a:cs typeface="Arial" panose="020B0604020202020204" pitchFamily="34" charset="0"/>
              </a:rPr>
              <a:t>TB Vaccine Candidates: M72/AS01</a:t>
            </a:r>
            <a:r>
              <a:rPr lang="en-US" altLang="en-US" sz="2400" baseline="-25000" dirty="0">
                <a:latin typeface="Arial" panose="020B0604020202020204" pitchFamily="34" charset="0"/>
                <a:cs typeface="Arial" panose="020B0604020202020204" pitchFamily="34" charset="0"/>
              </a:rPr>
              <a:t>E</a:t>
            </a:r>
          </a:p>
        </p:txBody>
      </p:sp>
      <p:sp>
        <p:nvSpPr>
          <p:cNvPr id="12293" name="TextBox 5"/>
          <p:cNvSpPr txBox="1">
            <a:spLocks noChangeArrowheads="1"/>
          </p:cNvSpPr>
          <p:nvPr/>
        </p:nvSpPr>
        <p:spPr bwMode="auto">
          <a:xfrm>
            <a:off x="2014829" y="4815835"/>
            <a:ext cx="4751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685800">
              <a:lnSpc>
                <a:spcPct val="100000"/>
              </a:lnSpc>
              <a:spcBef>
                <a:spcPct val="0"/>
              </a:spcBef>
              <a:buNone/>
            </a:pPr>
            <a:r>
              <a:rPr lang="en-US" altLang="en-US" sz="1000" dirty="0">
                <a:solidFill>
                  <a:srgbClr val="000000"/>
                </a:solidFill>
                <a:latin typeface="Arial" panose="020B0604020202020204" pitchFamily="34" charset="0"/>
                <a:cs typeface="Arial" panose="020B0604020202020204" pitchFamily="34" charset="0"/>
              </a:rPr>
              <a:t>Van Der </a:t>
            </a:r>
            <a:r>
              <a:rPr lang="en-US" altLang="en-US" sz="1000" dirty="0" err="1">
                <a:solidFill>
                  <a:srgbClr val="000000"/>
                </a:solidFill>
                <a:latin typeface="Arial" panose="020B0604020202020204" pitchFamily="34" charset="0"/>
                <a:cs typeface="Arial" panose="020B0604020202020204" pitchFamily="34" charset="0"/>
              </a:rPr>
              <a:t>Meeren</a:t>
            </a:r>
            <a:r>
              <a:rPr lang="en-US" altLang="en-US" sz="1000" dirty="0">
                <a:solidFill>
                  <a:srgbClr val="000000"/>
                </a:solidFill>
                <a:latin typeface="Arial" panose="020B0604020202020204" pitchFamily="34" charset="0"/>
                <a:cs typeface="Arial" panose="020B0604020202020204" pitchFamily="34" charset="0"/>
              </a:rPr>
              <a:t> O </a:t>
            </a:r>
            <a:r>
              <a:rPr lang="en-US" altLang="en-US" sz="1000" i="1" dirty="0">
                <a:solidFill>
                  <a:srgbClr val="000000"/>
                </a:solidFill>
                <a:latin typeface="Arial" panose="020B0604020202020204" pitchFamily="34" charset="0"/>
                <a:cs typeface="Arial" panose="020B0604020202020204" pitchFamily="34" charset="0"/>
              </a:rPr>
              <a:t>et al </a:t>
            </a:r>
            <a:r>
              <a:rPr lang="en-US" altLang="en-US" sz="1000" dirty="0">
                <a:solidFill>
                  <a:srgbClr val="000000"/>
                </a:solidFill>
                <a:latin typeface="Arial" panose="020B0604020202020204" pitchFamily="34" charset="0"/>
                <a:cs typeface="Arial" panose="020B0604020202020204" pitchFamily="34" charset="0"/>
              </a:rPr>
              <a:t>NEJM 2018; Tait DR </a:t>
            </a:r>
            <a:r>
              <a:rPr lang="en-US" altLang="en-US" sz="1000" i="1" dirty="0">
                <a:solidFill>
                  <a:srgbClr val="000000"/>
                </a:solidFill>
                <a:latin typeface="Arial" panose="020B0604020202020204" pitchFamily="34" charset="0"/>
                <a:cs typeface="Arial" panose="020B0604020202020204" pitchFamily="34" charset="0"/>
              </a:rPr>
              <a:t>et al</a:t>
            </a:r>
            <a:r>
              <a:rPr lang="en-US" altLang="en-US" sz="1000" dirty="0">
                <a:solidFill>
                  <a:srgbClr val="000000"/>
                </a:solidFill>
                <a:latin typeface="Arial" panose="020B0604020202020204" pitchFamily="34" charset="0"/>
                <a:cs typeface="Arial" panose="020B0604020202020204" pitchFamily="34" charset="0"/>
              </a:rPr>
              <a:t>. NEJM 2019</a:t>
            </a:r>
          </a:p>
        </p:txBody>
      </p:sp>
      <p:pic>
        <p:nvPicPr>
          <p:cNvPr id="2" name="Picture 1">
            <a:extLst>
              <a:ext uri="{FF2B5EF4-FFF2-40B4-BE49-F238E27FC236}">
                <a16:creationId xmlns:a16="http://schemas.microsoft.com/office/drawing/2014/main" id="{6075F843-C92C-8772-9270-108AEC969439}"/>
              </a:ext>
            </a:extLst>
          </p:cNvPr>
          <p:cNvPicPr>
            <a:picLocks noChangeAspect="1"/>
          </p:cNvPicPr>
          <p:nvPr/>
        </p:nvPicPr>
        <p:blipFill>
          <a:blip r:embed="rId2"/>
          <a:stretch>
            <a:fillRect/>
          </a:stretch>
        </p:blipFill>
        <p:spPr>
          <a:xfrm>
            <a:off x="1484465" y="630072"/>
            <a:ext cx="6278645" cy="4185763"/>
          </a:xfrm>
          <a:prstGeom prst="rect">
            <a:avLst/>
          </a:prstGeom>
        </p:spPr>
      </p:pic>
      <p:sp>
        <p:nvSpPr>
          <p:cNvPr id="3" name="Rectangle 2">
            <a:extLst>
              <a:ext uri="{FF2B5EF4-FFF2-40B4-BE49-F238E27FC236}">
                <a16:creationId xmlns:a16="http://schemas.microsoft.com/office/drawing/2014/main" id="{F6E4F9E8-DA2E-7899-9499-F104DD435B96}"/>
              </a:ext>
            </a:extLst>
          </p:cNvPr>
          <p:cNvSpPr/>
          <p:nvPr/>
        </p:nvSpPr>
        <p:spPr>
          <a:xfrm>
            <a:off x="4328160" y="2697480"/>
            <a:ext cx="1249680" cy="276999"/>
          </a:xfrm>
          <a:prstGeom prst="rect">
            <a:avLst/>
          </a:prstGeom>
          <a:solidFill>
            <a:srgbClr val="D1D7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6CB72E-E8B0-7E65-AE6D-DCBFCA8E3539}"/>
              </a:ext>
            </a:extLst>
          </p:cNvPr>
          <p:cNvSpPr/>
          <p:nvPr/>
        </p:nvSpPr>
        <p:spPr>
          <a:xfrm>
            <a:off x="6210300" y="2723019"/>
            <a:ext cx="1249680" cy="276999"/>
          </a:xfrm>
          <a:prstGeom prst="rect">
            <a:avLst/>
          </a:prstGeom>
          <a:solidFill>
            <a:srgbClr val="E3E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7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CE3F8A-AD0C-1209-C6BD-9F62AEEE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6336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CFDCDF-FB98-F5E1-D7E3-67A29D0EFC75}"/>
              </a:ext>
            </a:extLst>
          </p:cNvPr>
          <p:cNvSpPr>
            <a:spLocks noGrp="1"/>
          </p:cNvSpPr>
          <p:nvPr>
            <p:ph type="title" idx="4294967295"/>
          </p:nvPr>
        </p:nvSpPr>
        <p:spPr>
          <a:xfrm>
            <a:off x="0" y="7938"/>
            <a:ext cx="8397875" cy="587375"/>
          </a:xfrm>
        </p:spPr>
        <p:txBody>
          <a:bodyPr anchor="ctr">
            <a:noAutofit/>
          </a:bodyPr>
          <a:lstStyle/>
          <a:p>
            <a:pPr algn="ctr"/>
            <a:r>
              <a:rPr lang="en-US" altLang="en-US" sz="2400" dirty="0">
                <a:solidFill>
                  <a:schemeClr val="bg1"/>
                </a:solidFill>
              </a:rPr>
              <a:t>Long-Acting Formulations for TB Prevention &amp; Treatment</a:t>
            </a:r>
          </a:p>
        </p:txBody>
      </p:sp>
      <p:pic>
        <p:nvPicPr>
          <p:cNvPr id="6" name="Picture 5">
            <a:extLst>
              <a:ext uri="{FF2B5EF4-FFF2-40B4-BE49-F238E27FC236}">
                <a16:creationId xmlns:a16="http://schemas.microsoft.com/office/drawing/2014/main" id="{A7CC9784-982F-23E6-37E1-BEC04765900F}"/>
              </a:ext>
            </a:extLst>
          </p:cNvPr>
          <p:cNvPicPr>
            <a:picLocks noChangeAspect="1"/>
          </p:cNvPicPr>
          <p:nvPr/>
        </p:nvPicPr>
        <p:blipFill>
          <a:blip r:embed="rId2"/>
          <a:stretch>
            <a:fillRect/>
          </a:stretch>
        </p:blipFill>
        <p:spPr>
          <a:xfrm>
            <a:off x="0" y="779399"/>
            <a:ext cx="9141619" cy="862136"/>
          </a:xfrm>
          <a:prstGeom prst="rect">
            <a:avLst/>
          </a:prstGeom>
        </p:spPr>
      </p:pic>
      <p:pic>
        <p:nvPicPr>
          <p:cNvPr id="8" name="Picture 7">
            <a:extLst>
              <a:ext uri="{FF2B5EF4-FFF2-40B4-BE49-F238E27FC236}">
                <a16:creationId xmlns:a16="http://schemas.microsoft.com/office/drawing/2014/main" id="{8D6D9D4D-27E4-8D1E-E3FD-3990B681BA61}"/>
              </a:ext>
            </a:extLst>
          </p:cNvPr>
          <p:cNvPicPr>
            <a:picLocks noChangeAspect="1"/>
          </p:cNvPicPr>
          <p:nvPr/>
        </p:nvPicPr>
        <p:blipFill>
          <a:blip r:embed="rId3"/>
          <a:stretch>
            <a:fillRect/>
          </a:stretch>
        </p:blipFill>
        <p:spPr>
          <a:xfrm>
            <a:off x="2381" y="2034970"/>
            <a:ext cx="9141619" cy="1005742"/>
          </a:xfrm>
          <a:prstGeom prst="rect">
            <a:avLst/>
          </a:prstGeom>
        </p:spPr>
      </p:pic>
      <p:sp>
        <p:nvSpPr>
          <p:cNvPr id="2" name="TextBox 1">
            <a:extLst>
              <a:ext uri="{FF2B5EF4-FFF2-40B4-BE49-F238E27FC236}">
                <a16:creationId xmlns:a16="http://schemas.microsoft.com/office/drawing/2014/main" id="{76C58240-CAA3-1A38-B633-413DFBB06AA8}"/>
              </a:ext>
            </a:extLst>
          </p:cNvPr>
          <p:cNvSpPr txBox="1"/>
          <p:nvPr/>
        </p:nvSpPr>
        <p:spPr>
          <a:xfrm>
            <a:off x="3275551" y="4774072"/>
            <a:ext cx="2592896" cy="246221"/>
          </a:xfrm>
          <a:prstGeom prst="rect">
            <a:avLst/>
          </a:prstGeom>
          <a:noFill/>
        </p:spPr>
        <p:txBody>
          <a:bodyPr wrap="square" rtlCol="0">
            <a:spAutoFit/>
          </a:bodyPr>
          <a:lstStyle/>
          <a:p>
            <a:pPr algn="ctr"/>
            <a:r>
              <a:rPr lang="en-US" sz="1000" dirty="0">
                <a:latin typeface="+mj-lt"/>
              </a:rPr>
              <a:t>CROI 2024; 2025; 2026</a:t>
            </a:r>
          </a:p>
        </p:txBody>
      </p:sp>
      <p:pic>
        <p:nvPicPr>
          <p:cNvPr id="5" name="Picture 4" descr="A close-up of a black text&#10;&#10;AI-generated content may be incorrect.">
            <a:extLst>
              <a:ext uri="{FF2B5EF4-FFF2-40B4-BE49-F238E27FC236}">
                <a16:creationId xmlns:a16="http://schemas.microsoft.com/office/drawing/2014/main" id="{6B2A574D-AF54-39A3-B8AB-D8FDF11B979A}"/>
              </a:ext>
            </a:extLst>
          </p:cNvPr>
          <p:cNvPicPr>
            <a:picLocks noChangeAspect="1"/>
          </p:cNvPicPr>
          <p:nvPr/>
        </p:nvPicPr>
        <p:blipFill>
          <a:blip r:embed="rId4"/>
          <a:stretch>
            <a:fillRect/>
          </a:stretch>
        </p:blipFill>
        <p:spPr>
          <a:xfrm>
            <a:off x="213962" y="3259766"/>
            <a:ext cx="4705573" cy="1257524"/>
          </a:xfrm>
          <a:prstGeom prst="rect">
            <a:avLst/>
          </a:prstGeom>
        </p:spPr>
      </p:pic>
      <p:pic>
        <p:nvPicPr>
          <p:cNvPr id="7" name="Picture 6">
            <a:extLst>
              <a:ext uri="{FF2B5EF4-FFF2-40B4-BE49-F238E27FC236}">
                <a16:creationId xmlns:a16="http://schemas.microsoft.com/office/drawing/2014/main" id="{9FA3E373-48FB-ED0F-682C-A6F598C9B55A}"/>
              </a:ext>
            </a:extLst>
          </p:cNvPr>
          <p:cNvPicPr>
            <a:picLocks noChangeAspect="1"/>
          </p:cNvPicPr>
          <p:nvPr/>
        </p:nvPicPr>
        <p:blipFill>
          <a:blip r:embed="rId5"/>
          <a:stretch>
            <a:fillRect/>
          </a:stretch>
        </p:blipFill>
        <p:spPr>
          <a:xfrm>
            <a:off x="5029927" y="3220941"/>
            <a:ext cx="3229426" cy="1143160"/>
          </a:xfrm>
          <a:prstGeom prst="rect">
            <a:avLst/>
          </a:prstGeom>
        </p:spPr>
      </p:pic>
    </p:spTree>
    <p:extLst>
      <p:ext uri="{BB962C8B-B14F-4D97-AF65-F5344CB8AC3E}">
        <p14:creationId xmlns:p14="http://schemas.microsoft.com/office/powerpoint/2010/main" val="2852961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8E2C0-755E-E324-7053-C674D8378406}"/>
              </a:ext>
            </a:extLst>
          </p:cNvPr>
          <p:cNvSpPr txBox="1">
            <a:spLocks/>
          </p:cNvSpPr>
          <p:nvPr/>
        </p:nvSpPr>
        <p:spPr>
          <a:xfrm>
            <a:off x="0" y="7938"/>
            <a:ext cx="8397875" cy="5873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dirty="0">
                <a:solidFill>
                  <a:schemeClr val="bg1"/>
                </a:solidFill>
              </a:rPr>
              <a:t>Take-home messages</a:t>
            </a:r>
          </a:p>
        </p:txBody>
      </p:sp>
      <p:sp>
        <p:nvSpPr>
          <p:cNvPr id="3" name="TextBox 2">
            <a:extLst>
              <a:ext uri="{FF2B5EF4-FFF2-40B4-BE49-F238E27FC236}">
                <a16:creationId xmlns:a16="http://schemas.microsoft.com/office/drawing/2014/main" id="{3892C067-104A-BE22-6F09-4936CEB74077}"/>
              </a:ext>
            </a:extLst>
          </p:cNvPr>
          <p:cNvSpPr txBox="1"/>
          <p:nvPr/>
        </p:nvSpPr>
        <p:spPr>
          <a:xfrm>
            <a:off x="506336" y="603793"/>
            <a:ext cx="8308030" cy="492442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dirty="0">
                <a:latin typeface="+mj-lt"/>
              </a:rPr>
              <a:t>TB is back the top infectious disease killer worldwide</a:t>
            </a:r>
          </a:p>
          <a:p>
            <a:pPr marL="285750" indent="-285750">
              <a:spcBef>
                <a:spcPts val="1200"/>
              </a:spcBef>
              <a:buFont typeface="Arial" panose="020B0604020202020204" pitchFamily="34" charset="0"/>
              <a:buChar char="•"/>
            </a:pPr>
            <a:r>
              <a:rPr lang="en-US" dirty="0">
                <a:latin typeface="+mj-lt"/>
              </a:rPr>
              <a:t>Shorter 4-month regimens are available for individuals with drug-susceptible pulmonary TB</a:t>
            </a:r>
          </a:p>
          <a:p>
            <a:pPr marL="742950" lvl="1" indent="-285750">
              <a:spcBef>
                <a:spcPts val="1200"/>
              </a:spcBef>
              <a:buFont typeface="Arial" panose="020B0604020202020204" pitchFamily="34" charset="0"/>
              <a:buChar char="•"/>
            </a:pPr>
            <a:r>
              <a:rPr lang="en-US" dirty="0">
                <a:latin typeface="+mj-lt"/>
              </a:rPr>
              <a:t>2HPZM/2HPM for adults and adolescents</a:t>
            </a:r>
          </a:p>
          <a:p>
            <a:pPr marL="742950" lvl="1" indent="-285750">
              <a:spcBef>
                <a:spcPts val="1200"/>
              </a:spcBef>
              <a:buFont typeface="Arial" panose="020B0604020202020204" pitchFamily="34" charset="0"/>
              <a:buChar char="•"/>
            </a:pPr>
            <a:r>
              <a:rPr lang="en-US" dirty="0">
                <a:latin typeface="+mj-lt"/>
              </a:rPr>
              <a:t>2HRPZ/2HR for children with non-severe PTB</a:t>
            </a:r>
          </a:p>
          <a:p>
            <a:pPr marL="285750" indent="-285750">
              <a:spcBef>
                <a:spcPts val="1200"/>
              </a:spcBef>
              <a:buFont typeface="Arial" panose="020B0604020202020204" pitchFamily="34" charset="0"/>
              <a:buChar char="•"/>
            </a:pPr>
            <a:r>
              <a:rPr lang="en-US" dirty="0">
                <a:latin typeface="+mj-lt"/>
              </a:rPr>
              <a:t>Bedaquiline-based regimens are the standard of care for multidrug-resistant/rifampin-resistant TB (</a:t>
            </a:r>
            <a:r>
              <a:rPr lang="en-US" dirty="0" err="1">
                <a:latin typeface="+mj-lt"/>
              </a:rPr>
              <a:t>BPaL</a:t>
            </a:r>
            <a:r>
              <a:rPr lang="en-US" dirty="0">
                <a:latin typeface="+mj-lt"/>
              </a:rPr>
              <a:t>; </a:t>
            </a:r>
            <a:r>
              <a:rPr lang="en-US" dirty="0" err="1">
                <a:latin typeface="+mj-lt"/>
              </a:rPr>
              <a:t>BPaLM</a:t>
            </a:r>
            <a:r>
              <a:rPr lang="en-US" dirty="0">
                <a:latin typeface="+mj-lt"/>
              </a:rPr>
              <a:t>)</a:t>
            </a:r>
          </a:p>
          <a:p>
            <a:pPr marL="285750" indent="-285750">
              <a:spcBef>
                <a:spcPts val="1200"/>
              </a:spcBef>
              <a:buFont typeface="Arial" panose="020B0604020202020204" pitchFamily="34" charset="0"/>
              <a:buChar char="•"/>
            </a:pPr>
            <a:r>
              <a:rPr lang="en-US" dirty="0">
                <a:latin typeface="+mj-lt"/>
              </a:rPr>
              <a:t>Rifapentine-based regimens for TB prevention are available and may be used with dolutegravir-containing ART in PWH (3HP: DTG </a:t>
            </a:r>
            <a:r>
              <a:rPr lang="en-US" dirty="0" err="1">
                <a:latin typeface="+mj-lt"/>
              </a:rPr>
              <a:t>qd</a:t>
            </a:r>
            <a:r>
              <a:rPr lang="en-US" dirty="0">
                <a:latin typeface="+mj-lt"/>
              </a:rPr>
              <a:t>; 1HP: DTG bid)</a:t>
            </a:r>
          </a:p>
          <a:p>
            <a:pPr marL="285750" indent="-285750">
              <a:spcBef>
                <a:spcPts val="1200"/>
              </a:spcBef>
              <a:buFont typeface="Arial" panose="020B0604020202020204" pitchFamily="34" charset="0"/>
              <a:buChar char="•"/>
            </a:pPr>
            <a:r>
              <a:rPr lang="en-US" dirty="0">
                <a:latin typeface="+mj-lt"/>
              </a:rPr>
              <a:t>Vaccine candidates and long-acting injectables for TB prevention are under investigation</a:t>
            </a:r>
          </a:p>
          <a:p>
            <a:pPr marL="285750" indent="-285750">
              <a:spcBef>
                <a:spcPts val="1200"/>
              </a:spcBef>
              <a:buFont typeface="Arial" panose="020B0604020202020204" pitchFamily="34" charset="0"/>
              <a:buChar char="•"/>
            </a:pPr>
            <a:endParaRPr lang="en-US" dirty="0">
              <a:latin typeface="+mj-lt"/>
            </a:endParaRPr>
          </a:p>
          <a:p>
            <a:pPr marL="285750" indent="-285750">
              <a:spcBef>
                <a:spcPts val="1200"/>
              </a:spcBef>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2286609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198F33-3AB0-0E65-46D5-5E2A8FF71FD2}"/>
              </a:ext>
            </a:extLst>
          </p:cNvPr>
          <p:cNvSpPr txBox="1"/>
          <p:nvPr/>
        </p:nvSpPr>
        <p:spPr>
          <a:xfrm>
            <a:off x="1136822" y="2388973"/>
            <a:ext cx="2314832" cy="707886"/>
          </a:xfrm>
          <a:prstGeom prst="rect">
            <a:avLst/>
          </a:prstGeom>
          <a:noFill/>
        </p:spPr>
        <p:txBody>
          <a:bodyPr wrap="square" rtlCol="0">
            <a:spAutoFit/>
          </a:bodyPr>
          <a:lstStyle/>
          <a:p>
            <a:r>
              <a:rPr lang="en-US" sz="2000" dirty="0">
                <a:latin typeface="+mj-lt"/>
              </a:rPr>
              <a:t>Thank you!</a:t>
            </a:r>
          </a:p>
          <a:p>
            <a:r>
              <a:rPr lang="en-US" sz="2000" dirty="0">
                <a:latin typeface="+mj-lt"/>
              </a:rPr>
              <a:t>Questions?</a:t>
            </a:r>
          </a:p>
        </p:txBody>
      </p:sp>
    </p:spTree>
    <p:extLst>
      <p:ext uri="{BB962C8B-B14F-4D97-AF65-F5344CB8AC3E}">
        <p14:creationId xmlns:p14="http://schemas.microsoft.com/office/powerpoint/2010/main" val="60406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8911-AA9D-8FF2-1D02-3A9425BD8D11}"/>
              </a:ext>
            </a:extLst>
          </p:cNvPr>
          <p:cNvSpPr>
            <a:spLocks noGrp="1"/>
          </p:cNvSpPr>
          <p:nvPr>
            <p:ph type="title"/>
          </p:nvPr>
        </p:nvSpPr>
        <p:spPr>
          <a:xfrm>
            <a:off x="457200" y="126183"/>
            <a:ext cx="8229600" cy="428625"/>
          </a:xfrm>
        </p:spPr>
        <p:txBody>
          <a:bodyPr>
            <a:normAutofit fontScale="90000"/>
          </a:bodyPr>
          <a:lstStyle/>
          <a:p>
            <a:r>
              <a:rPr lang="en-US" dirty="0">
                <a:solidFill>
                  <a:schemeClr val="bg1"/>
                </a:solidFill>
              </a:rPr>
              <a:t>Objectives</a:t>
            </a:r>
          </a:p>
        </p:txBody>
      </p:sp>
      <p:sp>
        <p:nvSpPr>
          <p:cNvPr id="4" name="Text Placeholder 5">
            <a:extLst>
              <a:ext uri="{FF2B5EF4-FFF2-40B4-BE49-F238E27FC236}">
                <a16:creationId xmlns:a16="http://schemas.microsoft.com/office/drawing/2014/main" id="{7D8E08D7-080F-39D7-40D7-BBE0C33C6271}"/>
              </a:ext>
            </a:extLst>
          </p:cNvPr>
          <p:cNvSpPr>
            <a:spLocks noGrp="1"/>
          </p:cNvSpPr>
          <p:nvPr>
            <p:ph idx="1"/>
          </p:nvPr>
        </p:nvSpPr>
        <p:spPr>
          <a:xfrm>
            <a:off x="457200" y="1052513"/>
            <a:ext cx="8229600" cy="3536950"/>
          </a:xfrm>
        </p:spPr>
        <p:txBody>
          <a:bodyPr>
            <a:normAutofit/>
          </a:bodyPr>
          <a:lstStyle/>
          <a:p>
            <a:pPr>
              <a:spcBef>
                <a:spcPts val="1200"/>
              </a:spcBef>
            </a:pPr>
            <a:r>
              <a:rPr lang="en-US" sz="1800" dirty="0">
                <a:latin typeface="+mj-lt"/>
              </a:rPr>
              <a:t>Upon completion of this educational activity, you will be able to:</a:t>
            </a:r>
          </a:p>
          <a:p>
            <a:pPr marL="690377" indent="-342900">
              <a:spcBef>
                <a:spcPts val="1200"/>
              </a:spcBef>
              <a:buFont typeface="Arial" panose="020B0604020202020204" pitchFamily="34" charset="0"/>
              <a:buChar char="•"/>
            </a:pPr>
            <a:r>
              <a:rPr lang="en-US" sz="1800" dirty="0">
                <a:latin typeface="+mj-lt"/>
              </a:rPr>
              <a:t>Recognize updated recommendations on the treatment of drug-susceptible and multidrug-resistant TB disease.</a:t>
            </a:r>
          </a:p>
          <a:p>
            <a:pPr marL="690377" indent="-342900">
              <a:spcBef>
                <a:spcPts val="1200"/>
              </a:spcBef>
              <a:buFont typeface="Arial" panose="020B0604020202020204" pitchFamily="34" charset="0"/>
              <a:buChar char="•"/>
            </a:pPr>
            <a:r>
              <a:rPr lang="en-US" sz="1800" dirty="0">
                <a:latin typeface="+mj-lt"/>
              </a:rPr>
              <a:t>Identify current preferred regimens for the treatment of TB infection, with a focus on people with HIV.</a:t>
            </a:r>
          </a:p>
          <a:p>
            <a:pPr marL="690377" indent="-342900">
              <a:spcBef>
                <a:spcPts val="1200"/>
              </a:spcBef>
              <a:buFont typeface="Arial" panose="020B0604020202020204" pitchFamily="34" charset="0"/>
              <a:buChar char="•"/>
            </a:pPr>
            <a:r>
              <a:rPr lang="en-US" sz="1800" dirty="0">
                <a:latin typeface="+mj-lt"/>
              </a:rPr>
              <a:t>Briefly discuss vaccines and long-acting injectables as novel TB prevention strategies under investigation.</a:t>
            </a:r>
          </a:p>
          <a:p>
            <a:pPr marL="690377" indent="-342900">
              <a:spcBef>
                <a:spcPts val="1200"/>
              </a:spcBef>
              <a:buFont typeface="Arial" panose="020B0604020202020204" pitchFamily="34" charset="0"/>
              <a:buChar char="•"/>
            </a:pPr>
            <a:endParaRPr lang="en-US" sz="1800" dirty="0">
              <a:latin typeface="+mj-lt"/>
            </a:endParaRPr>
          </a:p>
          <a:p>
            <a:pPr marL="690377" indent="-342900">
              <a:spcBef>
                <a:spcPts val="1200"/>
              </a:spcBef>
              <a:buFont typeface="Arial" panose="020B0604020202020204" pitchFamily="34" charset="0"/>
              <a:buChar char="•"/>
            </a:pPr>
            <a:endParaRPr lang="en-US" sz="1800" dirty="0">
              <a:latin typeface="+mj-lt"/>
            </a:endParaRPr>
          </a:p>
        </p:txBody>
      </p:sp>
    </p:spTree>
    <p:extLst>
      <p:ext uri="{BB962C8B-B14F-4D97-AF65-F5344CB8AC3E}">
        <p14:creationId xmlns:p14="http://schemas.microsoft.com/office/powerpoint/2010/main" val="189265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7A8F7-055D-DF40-C95B-CFC956F9CDC2}"/>
            </a:ext>
          </a:extLst>
        </p:cNvPr>
        <p:cNvGrpSpPr/>
        <p:nvPr/>
      </p:nvGrpSpPr>
      <p:grpSpPr>
        <a:xfrm>
          <a:off x="0" y="0"/>
          <a:ext cx="0" cy="0"/>
          <a:chOff x="0" y="0"/>
          <a:chExt cx="0" cy="0"/>
        </a:xfrm>
      </p:grpSpPr>
      <p:pic>
        <p:nvPicPr>
          <p:cNvPr id="3" name="Picture 2" descr="A yellow and black book cover&#10;&#10;AI-generated content may be incorrect.">
            <a:extLst>
              <a:ext uri="{FF2B5EF4-FFF2-40B4-BE49-F238E27FC236}">
                <a16:creationId xmlns:a16="http://schemas.microsoft.com/office/drawing/2014/main" id="{12FFD3F6-FDE0-3F2C-D00A-46DFBFE26270}"/>
              </a:ext>
            </a:extLst>
          </p:cNvPr>
          <p:cNvPicPr>
            <a:picLocks noChangeAspect="1"/>
          </p:cNvPicPr>
          <p:nvPr/>
        </p:nvPicPr>
        <p:blipFill>
          <a:blip r:embed="rId2"/>
          <a:stretch>
            <a:fillRect/>
          </a:stretch>
        </p:blipFill>
        <p:spPr>
          <a:xfrm>
            <a:off x="348240" y="0"/>
            <a:ext cx="3429000" cy="5143500"/>
          </a:xfrm>
          <a:prstGeom prst="rect">
            <a:avLst/>
          </a:prstGeom>
        </p:spPr>
      </p:pic>
      <p:sp>
        <p:nvSpPr>
          <p:cNvPr id="4" name="TextBox 3">
            <a:extLst>
              <a:ext uri="{FF2B5EF4-FFF2-40B4-BE49-F238E27FC236}">
                <a16:creationId xmlns:a16="http://schemas.microsoft.com/office/drawing/2014/main" id="{5D5764D7-4D68-C9FE-5ED6-4C4799D39EA7}"/>
              </a:ext>
            </a:extLst>
          </p:cNvPr>
          <p:cNvSpPr txBox="1"/>
          <p:nvPr/>
        </p:nvSpPr>
        <p:spPr>
          <a:xfrm>
            <a:off x="6619589" y="4846720"/>
            <a:ext cx="156078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ue Haas Grotesk Text Pro"/>
                <a:ea typeface="+mn-ea"/>
                <a:cs typeface="+mn-cs"/>
              </a:rPr>
              <a:t>March 2025</a:t>
            </a:r>
          </a:p>
        </p:txBody>
      </p:sp>
      <p:sp>
        <p:nvSpPr>
          <p:cNvPr id="2" name="TextBox 1">
            <a:extLst>
              <a:ext uri="{FF2B5EF4-FFF2-40B4-BE49-F238E27FC236}">
                <a16:creationId xmlns:a16="http://schemas.microsoft.com/office/drawing/2014/main" id="{F0DBD852-36EA-9F58-7D10-B1F1A8826DE4}"/>
              </a:ext>
            </a:extLst>
          </p:cNvPr>
          <p:cNvSpPr txBox="1"/>
          <p:nvPr/>
        </p:nvSpPr>
        <p:spPr>
          <a:xfrm>
            <a:off x="4030394" y="239151"/>
            <a:ext cx="4979963" cy="4247317"/>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Introduction:</a:t>
            </a:r>
          </a:p>
          <a:p>
            <a:r>
              <a:rPr lang="en-US" dirty="0">
                <a:latin typeface="Arial" panose="020B0604020202020204" pitchFamily="34" charset="0"/>
                <a:cs typeface="Arial" panose="020B0604020202020204" pitchFamily="34" charset="0"/>
              </a:rPr>
              <a:t>It is estimated that “TB has killed around one in seven people who’ve ever lived”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Dr. Peter </a:t>
            </a:r>
            <a:r>
              <a:rPr lang="en-US" dirty="0" err="1">
                <a:latin typeface="Arial" panose="020B0604020202020204" pitchFamily="34" charset="0"/>
                <a:cs typeface="Arial" panose="020B0604020202020204" pitchFamily="34" charset="0"/>
              </a:rPr>
              <a:t>Mugyenyi</a:t>
            </a:r>
            <a:r>
              <a:rPr lang="en-US" dirty="0">
                <a:latin typeface="Arial" panose="020B0604020202020204" pitchFamily="34" charset="0"/>
                <a:cs typeface="Arial" panose="020B0604020202020204" pitchFamily="34" charset="0"/>
              </a:rPr>
              <a:t> about HIV/AIDS (also applies for TB): “Where are the drugs? The drugs are where the disease is not”… “And where is the disease? The disease is where the drugs are not”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started writing about TB because I wanted to understand how an illness could quietly shape so much of human history. But along the way, I learned that TB is both a form and expression of injustice” </a:t>
            </a:r>
          </a:p>
        </p:txBody>
      </p:sp>
    </p:spTree>
    <p:extLst>
      <p:ext uri="{BB962C8B-B14F-4D97-AF65-F5344CB8AC3E}">
        <p14:creationId xmlns:p14="http://schemas.microsoft.com/office/powerpoint/2010/main" val="17157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icroscope&#10;&#10;AI-generated content may be incorrect.">
            <a:extLst>
              <a:ext uri="{FF2B5EF4-FFF2-40B4-BE49-F238E27FC236}">
                <a16:creationId xmlns:a16="http://schemas.microsoft.com/office/drawing/2014/main" id="{8765BF7B-1F49-4DE7-76B5-55284D2EF366}"/>
              </a:ext>
            </a:extLst>
          </p:cNvPr>
          <p:cNvPicPr>
            <a:picLocks noChangeAspect="1"/>
          </p:cNvPicPr>
          <p:nvPr/>
        </p:nvPicPr>
        <p:blipFill>
          <a:blip r:embed="rId2"/>
          <a:srcRect b="3744"/>
          <a:stretch/>
        </p:blipFill>
        <p:spPr>
          <a:xfrm>
            <a:off x="1982966" y="0"/>
            <a:ext cx="5178067" cy="4950941"/>
          </a:xfrm>
          <a:prstGeom prst="rect">
            <a:avLst/>
          </a:prstGeom>
        </p:spPr>
      </p:pic>
      <p:sp>
        <p:nvSpPr>
          <p:cNvPr id="7" name="TextBox 6">
            <a:extLst>
              <a:ext uri="{FF2B5EF4-FFF2-40B4-BE49-F238E27FC236}">
                <a16:creationId xmlns:a16="http://schemas.microsoft.com/office/drawing/2014/main" id="{CAA820B1-A6D0-35E2-F77F-558DB2E0BFC7}"/>
              </a:ext>
            </a:extLst>
          </p:cNvPr>
          <p:cNvSpPr txBox="1"/>
          <p:nvPr/>
        </p:nvSpPr>
        <p:spPr>
          <a:xfrm>
            <a:off x="-20595" y="4884808"/>
            <a:ext cx="9201665" cy="246221"/>
          </a:xfrm>
          <a:prstGeom prst="rect">
            <a:avLst/>
          </a:prstGeom>
          <a:noFill/>
        </p:spPr>
        <p:txBody>
          <a:bodyPr wrap="square">
            <a:spAutoFit/>
          </a:bodyPr>
          <a:lstStyle/>
          <a:p>
            <a:pPr algn="ctr"/>
            <a:r>
              <a:rPr lang="en-US" sz="1000" dirty="0">
                <a:latin typeface="+mj-lt"/>
              </a:rPr>
              <a:t>https://www.reuters.com/business/healthcare-pharmaceuticals/tuberculosis-returns-top-infectious-disease-killer-who-says-2024-10-29/</a:t>
            </a:r>
          </a:p>
        </p:txBody>
      </p:sp>
    </p:spTree>
    <p:extLst>
      <p:ext uri="{BB962C8B-B14F-4D97-AF65-F5344CB8AC3E}">
        <p14:creationId xmlns:p14="http://schemas.microsoft.com/office/powerpoint/2010/main" val="10430574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7c02865e-3388-4168-ae32-4efb2d05dad4"/>
  <p:tag name="WASPOLLED" val="7667E1981CC5487CB21BAF86001D7ADE"/>
  <p:tag name="TPVERSION" val="8"/>
  <p:tag name="TPFULLVERSION" val="8.3.0.202"/>
  <p:tag name="PPTVERSION" val="16"/>
  <p:tag name="TPOS" val="2"/>
  <p:tag name="TPLASTSAVEVERSION" val="6.2 PC"/>
</p:tagLst>
</file>

<file path=ppt/theme/theme1.xml><?xml version="1.0" encoding="utf-8"?>
<a:theme xmlns:a="http://schemas.openxmlformats.org/drawingml/2006/main" name="Vanilla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3.xml><?xml version="1.0" encoding="utf-8"?>
<a:theme xmlns:a="http://schemas.openxmlformats.org/drawingml/2006/main" name="1_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9" ma:contentTypeDescription="Create a new document." ma:contentTypeScope="" ma:versionID="61e1995245869c53118d04575109eed8">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70eefe698c5875ba0fcb7bbbaaba3a2f"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04693C2-162C-4F8A-8B40-3FB62984D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a89a0a29-f901-4f80-a0b6-fef874ca8871"/>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d5c82a1a-2a8a-49b4-8a9c-deebcf1aae2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2865</TotalTime>
  <Words>5456</Words>
  <Application>Microsoft Office PowerPoint</Application>
  <PresentationFormat>On-screen Show (16:9)</PresentationFormat>
  <Paragraphs>526</Paragraphs>
  <Slides>66</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66</vt:i4>
      </vt:variant>
    </vt:vector>
  </HeadingPairs>
  <TitlesOfParts>
    <vt:vector size="82" baseType="lpstr">
      <vt:lpstr>ＭＳ Ｐゴシック</vt:lpstr>
      <vt:lpstr>Aptos</vt:lpstr>
      <vt:lpstr>Arial</vt:lpstr>
      <vt:lpstr>Calibri</vt:lpstr>
      <vt:lpstr>Gill Sans MT</vt:lpstr>
      <vt:lpstr>ITC Avant Garde Std Bk</vt:lpstr>
      <vt:lpstr>Neue Haas Grotesk Text Pro</vt:lpstr>
      <vt:lpstr>Perpetua</vt:lpstr>
      <vt:lpstr>STIXGeneral-Regular</vt:lpstr>
      <vt:lpstr>Symbol</vt:lpstr>
      <vt:lpstr>System Font Regular</vt:lpstr>
      <vt:lpstr>Times New Roman</vt:lpstr>
      <vt:lpstr>Wingdings</vt:lpstr>
      <vt:lpstr>VanillaVTI</vt:lpstr>
      <vt:lpstr>Content slide master</vt:lpstr>
      <vt:lpstr>1_Content slide master</vt:lpstr>
      <vt:lpstr>Updates on Tuberculosis Treatment</vt:lpstr>
      <vt:lpstr>PowerPoint Presentation</vt:lpstr>
      <vt:lpstr>Disclosures</vt:lpstr>
      <vt:lpstr>Disclosures</vt:lpstr>
      <vt:lpstr>Faculty Disclosures</vt:lpstr>
      <vt:lpstr>AETC Program National Centers and HIV Curriculum</vt:lpstr>
      <vt:lpstr>Objectives</vt:lpstr>
      <vt:lpstr>PowerPoint Presentation</vt:lpstr>
      <vt:lpstr>PowerPoint Presentation</vt:lpstr>
      <vt:lpstr>Case</vt:lpstr>
      <vt:lpstr>PowerPoint Presentation</vt:lpstr>
      <vt:lpstr>PowerPoint Presentation</vt:lpstr>
      <vt:lpstr>PowerPoint Presentation</vt:lpstr>
      <vt:lpstr>Hypothetical model of TB therapy</vt:lpstr>
      <vt:lpstr>PowerPoint Presentation</vt:lpstr>
      <vt:lpstr>PowerPoint Presentation</vt:lpstr>
      <vt:lpstr>PowerPoint Presentation</vt:lpstr>
      <vt:lpstr>PowerPoint Presentation</vt:lpstr>
      <vt:lpstr>PowerPoint Presentation</vt:lpstr>
      <vt:lpstr>PowerPoint Presentation</vt:lpstr>
      <vt:lpstr>MDR-TB in the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BPaL (Bedaquiline, Pretomanid, Linezolid) The Nix trial </vt:lpstr>
      <vt:lpstr>PowerPoint Presentation</vt:lpstr>
      <vt:lpstr>PowerPoint Presentation</vt:lpstr>
      <vt:lpstr>PowerPoint Presentation</vt:lpstr>
      <vt:lpstr>Bedaquiline</vt:lpstr>
      <vt:lpstr>Linezolid</vt:lpstr>
      <vt:lpstr>Pretomanid</vt:lpstr>
      <vt:lpstr>PowerPoint Presentation</vt:lpstr>
      <vt:lpstr>PowerPoint Presentation</vt:lpstr>
      <vt:lpstr>M. tuberculosis infection has a wide spectrum</vt:lpstr>
      <vt:lpstr>PowerPoint Presentation</vt:lpstr>
      <vt:lpstr>Treatment regimens for TB infection (LTBI)</vt:lpstr>
      <vt:lpstr>Treatment Regimens for TB infection (LTBI)</vt:lpstr>
      <vt:lpstr>PowerPoint Presentation</vt:lpstr>
      <vt:lpstr>PowerPoint Presentation</vt:lpstr>
      <vt:lpstr>TB Infection (LTBI) in People with HIV in the US</vt:lpstr>
      <vt:lpstr>3HP in People with HIV not on ART</vt:lpstr>
      <vt:lpstr>Preferred regimens for treatment of TB infection (LTBI) in PWH</vt:lpstr>
      <vt:lpstr>Preferred regimens for treatment of TB infection (LTBI) in people with HIV</vt:lpstr>
      <vt:lpstr>PowerPoint Presentation</vt:lpstr>
      <vt:lpstr>PowerPoint Presentation</vt:lpstr>
      <vt:lpstr>CROI 2026 OA-147: DOLPHIN-Moms</vt:lpstr>
      <vt:lpstr>CROI 2026 P-771 Programmatic Effectiveness of TB Preventive Treatment for PWH: A Target Trial Emulation </vt:lpstr>
      <vt:lpstr>TB infection (LTBI) and Subclinical Coronary Atherosclerosis</vt:lpstr>
      <vt:lpstr>TB infection (LTBI) and Subclinical Coronary Atherosclerosis</vt:lpstr>
      <vt:lpstr>TB infection and Incidence of Hypertension</vt:lpstr>
      <vt:lpstr>PowerPoint Presentation</vt:lpstr>
      <vt:lpstr>PowerPoint Presentation</vt:lpstr>
      <vt:lpstr>The Concept of TB infection is Changing</vt:lpstr>
      <vt:lpstr>CROI 2026 P-764 Tuberculosis Infection Associated with Increased Epigenetic Aging </vt:lpstr>
      <vt:lpstr>PowerPoint Presentation</vt:lpstr>
      <vt:lpstr>PowerPoint Presentation</vt:lpstr>
      <vt:lpstr>TB Vaccine Candidates: M72/AS01E</vt:lpstr>
      <vt:lpstr>PowerPoint Presentation</vt:lpstr>
      <vt:lpstr>Long-Acting Formulations for TB Prevention &amp; Treatment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Short, Stephanie L.</cp:lastModifiedBy>
  <cp:revision>262</cp:revision>
  <dcterms:created xsi:type="dcterms:W3CDTF">2010-04-12T23:12:02Z</dcterms:created>
  <dcterms:modified xsi:type="dcterms:W3CDTF">2026-03-23T11:12:11Z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0x0101004E410992C17FFB4AA99C1035259D0A26</vt:lpwstr>
  </property>
  <property fmtid="{D5CDD505-2E9C-101B-9397-08002B2CF9AE}" pid="3" name="MediaServiceImageTags">
    <vt:lpwstr/>
  </property>
  <property fmtid="{D5CDD505-2E9C-101B-9397-08002B2CF9AE}" pid="4" name="MSIP_Label_e2783c09-93a0-4a98-b390-af79cb04e123_Enabled">
    <vt:lpwstr>True</vt:lpwstr>
  </property>
  <property fmtid="{D5CDD505-2E9C-101B-9397-08002B2CF9AE}" pid="5" name="MSIP_Label_e2783c09-93a0-4a98-b390-af79cb04e123_SiteId">
    <vt:lpwstr>0d514d79-aa6b-41cf-bc4a-3daeed6a5c60</vt:lpwstr>
  </property>
  <property fmtid="{D5CDD505-2E9C-101B-9397-08002B2CF9AE}" pid="6" name="MSIP_Label_e2783c09-93a0-4a98-b390-af79cb04e123_SetDate">
    <vt:lpwstr>2026-03-20T17:26:06Z</vt:lpwstr>
  </property>
  <property fmtid="{D5CDD505-2E9C-101B-9397-08002B2CF9AE}" pid="7" name="MSIP_Label_e2783c09-93a0-4a98-b390-af79cb04e123_Name">
    <vt:lpwstr>Sensitive Information identified, Proper Labeling is required!</vt:lpwstr>
  </property>
  <property fmtid="{D5CDD505-2E9C-101B-9397-08002B2CF9AE}" pid="8" name="MSIP_Label_e2783c09-93a0-4a98-b390-af79cb04e123_ActionId">
    <vt:lpwstr>ade2f33a-aa35-42b1-9373-ca59e7effe76</vt:lpwstr>
  </property>
  <property fmtid="{D5CDD505-2E9C-101B-9397-08002B2CF9AE}" pid="9" name="MSIP_Label_e2783c09-93a0-4a98-b390-af79cb04e123_Removed">
    <vt:lpwstr>False</vt:lpwstr>
  </property>
  <property fmtid="{D5CDD505-2E9C-101B-9397-08002B2CF9AE}" pid="10" name="MSIP_Label_e2783c09-93a0-4a98-b390-af79cb04e123_Extended_MSFT_Method">
    <vt:lpwstr>Standard</vt:lpwstr>
  </property>
  <property fmtid="{D5CDD505-2E9C-101B-9397-08002B2CF9AE}" pid="11" name="Sensitivity">
    <vt:lpwstr>Sensitive Information identified, Proper Labeling is required!</vt:lpwstr>
  </property>
</Properties>
</file>