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D2978-77D6-E9F2-4E58-F8CCCBC9ED99}" v="576" dt="2026-05-21T17:40:16.3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8EB297-AFE0-4E73-9A16-05C3223FF72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8F56A6-02DF-45E0-98AF-6D5C3704DDAB}">
      <dgm:prSet/>
      <dgm:spPr/>
      <dgm:t>
        <a:bodyPr/>
        <a:lstStyle/>
        <a:p>
          <a:r>
            <a:rPr lang="en-US" b="1"/>
            <a:t>Impact of Improper Restraint:</a:t>
          </a:r>
          <a:r>
            <a:rPr lang="en-US"/>
            <a:t> </a:t>
          </a:r>
        </a:p>
      </dgm:t>
    </dgm:pt>
    <dgm:pt modelId="{0EF26FB3-A983-47A2-92E0-EE57EB90B477}" type="parTrans" cxnId="{84C99848-063F-4365-9522-366E17FE7B11}">
      <dgm:prSet/>
      <dgm:spPr/>
      <dgm:t>
        <a:bodyPr/>
        <a:lstStyle/>
        <a:p>
          <a:endParaRPr lang="en-US"/>
        </a:p>
      </dgm:t>
    </dgm:pt>
    <dgm:pt modelId="{7CF9C5D8-CABB-4653-849B-DD8D4B04E5C8}" type="sibTrans" cxnId="{84C99848-063F-4365-9522-366E17FE7B11}">
      <dgm:prSet/>
      <dgm:spPr/>
      <dgm:t>
        <a:bodyPr/>
        <a:lstStyle/>
        <a:p>
          <a:endParaRPr lang="en-US"/>
        </a:p>
      </dgm:t>
    </dgm:pt>
    <dgm:pt modelId="{EC6BB9A4-D05F-466A-B095-8A3F4E96A48A}">
      <dgm:prSet/>
      <dgm:spPr/>
      <dgm:t>
        <a:bodyPr/>
        <a:lstStyle/>
        <a:p>
          <a:r>
            <a:rPr lang="en-US"/>
            <a:t>↑ injury severity, ↑ surgeries, ↑ complications, ↑ mortality  (Alligood et al., 2025)</a:t>
          </a:r>
        </a:p>
      </dgm:t>
    </dgm:pt>
    <dgm:pt modelId="{97E87255-76D6-4E27-B262-9E7277B8A359}" type="parTrans" cxnId="{2814B088-2C78-42FE-9ECB-2CC5F5ADB2F9}">
      <dgm:prSet/>
      <dgm:spPr/>
      <dgm:t>
        <a:bodyPr/>
        <a:lstStyle/>
        <a:p>
          <a:endParaRPr lang="en-US"/>
        </a:p>
      </dgm:t>
    </dgm:pt>
    <dgm:pt modelId="{7F0DC377-B5D5-4581-8A98-39C60072198A}" type="sibTrans" cxnId="{2814B088-2C78-42FE-9ECB-2CC5F5ADB2F9}">
      <dgm:prSet/>
      <dgm:spPr/>
      <dgm:t>
        <a:bodyPr/>
        <a:lstStyle/>
        <a:p>
          <a:endParaRPr lang="en-US"/>
        </a:p>
      </dgm:t>
    </dgm:pt>
    <dgm:pt modelId="{E4BDCE20-C7AA-4538-B6C2-D34F18F60520}">
      <dgm:prSet/>
      <dgm:spPr/>
      <dgm:t>
        <a:bodyPr/>
        <a:lstStyle/>
        <a:p>
          <a:r>
            <a:rPr lang="en-US" b="1"/>
            <a:t>Disparities:</a:t>
          </a:r>
          <a:r>
            <a:rPr lang="en-US"/>
            <a:t> </a:t>
          </a:r>
        </a:p>
      </dgm:t>
    </dgm:pt>
    <dgm:pt modelId="{0EA13B36-DA7E-4343-A7FE-9A690714F1A0}" type="parTrans" cxnId="{FB8DC670-F2C8-4CE3-961F-5814B07FA428}">
      <dgm:prSet/>
      <dgm:spPr/>
      <dgm:t>
        <a:bodyPr/>
        <a:lstStyle/>
        <a:p>
          <a:endParaRPr lang="en-US"/>
        </a:p>
      </dgm:t>
    </dgm:pt>
    <dgm:pt modelId="{0AADCD9F-91F5-4E7A-A5CC-AA5DA5A735AC}" type="sibTrans" cxnId="{FB8DC670-F2C8-4CE3-961F-5814B07FA428}">
      <dgm:prSet/>
      <dgm:spPr/>
      <dgm:t>
        <a:bodyPr/>
        <a:lstStyle/>
        <a:p>
          <a:endParaRPr lang="en-US"/>
        </a:p>
      </dgm:t>
    </dgm:pt>
    <dgm:pt modelId="{D6BFFE9E-F43A-4F02-8ED0-D63C1391726C}">
      <dgm:prSet/>
      <dgm:spPr/>
      <dgm:t>
        <a:bodyPr/>
        <a:lstStyle/>
        <a:p>
          <a:r>
            <a:rPr lang="en-US"/>
            <a:t>Highest death rates in Indigenous and Black children</a:t>
          </a:r>
        </a:p>
      </dgm:t>
    </dgm:pt>
    <dgm:pt modelId="{1BF133FC-C6E0-4F90-A069-E2D53C8AA544}" type="parTrans" cxnId="{A2F792FB-3368-4782-9E76-27ADF5AEDB1B}">
      <dgm:prSet/>
      <dgm:spPr/>
      <dgm:t>
        <a:bodyPr/>
        <a:lstStyle/>
        <a:p>
          <a:endParaRPr lang="en-US"/>
        </a:p>
      </dgm:t>
    </dgm:pt>
    <dgm:pt modelId="{4E8C304E-848F-408B-A14F-23B047E5A9AD}" type="sibTrans" cxnId="{A2F792FB-3368-4782-9E76-27ADF5AEDB1B}">
      <dgm:prSet/>
      <dgm:spPr/>
      <dgm:t>
        <a:bodyPr/>
        <a:lstStyle/>
        <a:p>
          <a:endParaRPr lang="en-US"/>
        </a:p>
      </dgm:t>
    </dgm:pt>
    <dgm:pt modelId="{846BE623-9E70-45A7-9CC1-C9AA46CF2778}">
      <dgm:prSet/>
      <dgm:spPr/>
      <dgm:t>
        <a:bodyPr/>
        <a:lstStyle/>
        <a:p>
          <a:r>
            <a:rPr lang="en-US"/>
            <a:t>Lower-opportunity neighborhoods → higher odds of improper restraint (Shaw et al., 2022; Alligood et al., 2025)</a:t>
          </a:r>
        </a:p>
      </dgm:t>
    </dgm:pt>
    <dgm:pt modelId="{DA7621A7-9B0E-41A2-8130-59E34C4FE188}" type="parTrans" cxnId="{F95B9245-70A0-4C34-AEE5-94BA84F000F9}">
      <dgm:prSet/>
      <dgm:spPr/>
      <dgm:t>
        <a:bodyPr/>
        <a:lstStyle/>
        <a:p>
          <a:endParaRPr lang="en-US"/>
        </a:p>
      </dgm:t>
    </dgm:pt>
    <dgm:pt modelId="{BEFC7982-45BA-4620-9571-25FCB172B122}" type="sibTrans" cxnId="{F95B9245-70A0-4C34-AEE5-94BA84F000F9}">
      <dgm:prSet/>
      <dgm:spPr/>
      <dgm:t>
        <a:bodyPr/>
        <a:lstStyle/>
        <a:p>
          <a:endParaRPr lang="en-US"/>
        </a:p>
      </dgm:t>
    </dgm:pt>
    <dgm:pt modelId="{75609055-D678-403C-9AFD-AD7576FA5FE0}">
      <dgm:prSet/>
      <dgm:spPr/>
      <dgm:t>
        <a:bodyPr/>
        <a:lstStyle/>
        <a:p>
          <a:r>
            <a:rPr lang="en-US" b="1"/>
            <a:t>Why This Matters:</a:t>
          </a:r>
          <a:r>
            <a:rPr lang="en-US"/>
            <a:t> </a:t>
          </a:r>
        </a:p>
      </dgm:t>
    </dgm:pt>
    <dgm:pt modelId="{90C5E652-E65B-4541-8A17-E2DBF06A0389}" type="parTrans" cxnId="{C4818FF9-0E0D-461E-9797-FDBD2395648D}">
      <dgm:prSet/>
      <dgm:spPr/>
      <dgm:t>
        <a:bodyPr/>
        <a:lstStyle/>
        <a:p>
          <a:endParaRPr lang="en-US"/>
        </a:p>
      </dgm:t>
    </dgm:pt>
    <dgm:pt modelId="{7672C1F0-B89E-41AE-A3A1-870B5E97F210}" type="sibTrans" cxnId="{C4818FF9-0E0D-461E-9797-FDBD2395648D}">
      <dgm:prSet/>
      <dgm:spPr/>
      <dgm:t>
        <a:bodyPr/>
        <a:lstStyle/>
        <a:p>
          <a:endParaRPr lang="en-US"/>
        </a:p>
      </dgm:t>
    </dgm:pt>
    <dgm:pt modelId="{7CDFB969-23E8-4993-ABCB-317FC567B27A}">
      <dgm:prSet/>
      <dgm:spPr/>
      <dgm:t>
        <a:bodyPr/>
        <a:lstStyle/>
        <a:p>
          <a:r>
            <a:rPr lang="en-US"/>
            <a:t>AAP recommends car seat guidance at every well-child visit</a:t>
          </a:r>
        </a:p>
      </dgm:t>
    </dgm:pt>
    <dgm:pt modelId="{4C6915E3-095E-4780-974E-D3E7E39859FE}" type="parTrans" cxnId="{698FDEBE-FB6D-449C-A33C-6C9190DEB567}">
      <dgm:prSet/>
      <dgm:spPr/>
      <dgm:t>
        <a:bodyPr/>
        <a:lstStyle/>
        <a:p>
          <a:endParaRPr lang="en-US"/>
        </a:p>
      </dgm:t>
    </dgm:pt>
    <dgm:pt modelId="{7C7951BF-D3AB-49D0-9030-62DA2D8ECE46}" type="sibTrans" cxnId="{698FDEBE-FB6D-449C-A33C-6C9190DEB567}">
      <dgm:prSet/>
      <dgm:spPr/>
      <dgm:t>
        <a:bodyPr/>
        <a:lstStyle/>
        <a:p>
          <a:endParaRPr lang="en-US"/>
        </a:p>
      </dgm:t>
    </dgm:pt>
    <dgm:pt modelId="{3FDEFB8F-0CD5-4FDD-9C8A-E803B15E059E}">
      <dgm:prSet/>
      <dgm:spPr/>
      <dgm:t>
        <a:bodyPr/>
        <a:lstStyle/>
        <a:p>
          <a:r>
            <a:rPr lang="en-US"/>
            <a:t>Lack of knowledge is the #1 barrier</a:t>
          </a:r>
        </a:p>
      </dgm:t>
    </dgm:pt>
    <dgm:pt modelId="{B4BB6F93-7402-4F5A-9C0C-CF5CE577329D}" type="parTrans" cxnId="{54F81AB5-1366-42E4-A937-0CD4C6485FCC}">
      <dgm:prSet/>
      <dgm:spPr/>
      <dgm:t>
        <a:bodyPr/>
        <a:lstStyle/>
        <a:p>
          <a:endParaRPr lang="en-US"/>
        </a:p>
      </dgm:t>
    </dgm:pt>
    <dgm:pt modelId="{2EBECFC4-7465-443F-937D-57C4DBD0A69C}" type="sibTrans" cxnId="{54F81AB5-1366-42E4-A937-0CD4C6485FCC}">
      <dgm:prSet/>
      <dgm:spPr/>
      <dgm:t>
        <a:bodyPr/>
        <a:lstStyle/>
        <a:p>
          <a:endParaRPr lang="en-US"/>
        </a:p>
      </dgm:t>
    </dgm:pt>
    <dgm:pt modelId="{3E7901AD-B6E3-491D-A4D7-34D53018CCDE}">
      <dgm:prSet/>
      <dgm:spPr/>
      <dgm:t>
        <a:bodyPr/>
        <a:lstStyle/>
        <a:p>
          <a:r>
            <a:rPr lang="en-US"/>
            <a:t>Caregiver interventions improve use (Durbin Hoffman, 2018; Truong et al., 2013; Sartin et al., 2019)</a:t>
          </a:r>
        </a:p>
      </dgm:t>
    </dgm:pt>
    <dgm:pt modelId="{6EE7D79B-3105-4FDE-8746-F11158BAFAD3}" type="parTrans" cxnId="{7026E2C5-51B1-462D-9618-0CAE540EA845}">
      <dgm:prSet/>
      <dgm:spPr/>
      <dgm:t>
        <a:bodyPr/>
        <a:lstStyle/>
        <a:p>
          <a:endParaRPr lang="en-US"/>
        </a:p>
      </dgm:t>
    </dgm:pt>
    <dgm:pt modelId="{8B3F2DB6-2174-4898-B694-9F1372AE881C}" type="sibTrans" cxnId="{7026E2C5-51B1-462D-9618-0CAE540EA845}">
      <dgm:prSet/>
      <dgm:spPr/>
      <dgm:t>
        <a:bodyPr/>
        <a:lstStyle/>
        <a:p>
          <a:endParaRPr lang="en-US"/>
        </a:p>
      </dgm:t>
    </dgm:pt>
    <dgm:pt modelId="{17921028-F581-428C-BE83-58ADD54FCF81}" type="pres">
      <dgm:prSet presAssocID="{0B8EB297-AFE0-4E73-9A16-05C3223FF72B}" presName="linear" presStyleCnt="0">
        <dgm:presLayoutVars>
          <dgm:dir/>
          <dgm:animLvl val="lvl"/>
          <dgm:resizeHandles val="exact"/>
        </dgm:presLayoutVars>
      </dgm:prSet>
      <dgm:spPr/>
    </dgm:pt>
    <dgm:pt modelId="{06F5C7BD-EF47-4EE2-90B6-9EE220ADF712}" type="pres">
      <dgm:prSet presAssocID="{218F56A6-02DF-45E0-98AF-6D5C3704DDAB}" presName="parentLin" presStyleCnt="0"/>
      <dgm:spPr/>
    </dgm:pt>
    <dgm:pt modelId="{E5C40EE9-ECB4-47DD-97FC-EEE2E67C75D1}" type="pres">
      <dgm:prSet presAssocID="{218F56A6-02DF-45E0-98AF-6D5C3704DDAB}" presName="parentLeftMargin" presStyleLbl="node1" presStyleIdx="0" presStyleCnt="3"/>
      <dgm:spPr/>
    </dgm:pt>
    <dgm:pt modelId="{05517187-E9C0-453B-915C-2550FB74E21F}" type="pres">
      <dgm:prSet presAssocID="{218F56A6-02DF-45E0-98AF-6D5C3704DD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1F2B05A-81DA-453E-8E61-6BD5CD1C5F69}" type="pres">
      <dgm:prSet presAssocID="{218F56A6-02DF-45E0-98AF-6D5C3704DDAB}" presName="negativeSpace" presStyleCnt="0"/>
      <dgm:spPr/>
    </dgm:pt>
    <dgm:pt modelId="{64205CF0-039A-4637-AAD5-679D372E70A2}" type="pres">
      <dgm:prSet presAssocID="{218F56A6-02DF-45E0-98AF-6D5C3704DDAB}" presName="childText" presStyleLbl="conFgAcc1" presStyleIdx="0" presStyleCnt="3">
        <dgm:presLayoutVars>
          <dgm:bulletEnabled val="1"/>
        </dgm:presLayoutVars>
      </dgm:prSet>
      <dgm:spPr/>
    </dgm:pt>
    <dgm:pt modelId="{4F52F849-7E19-4E56-BB55-688FABE778D1}" type="pres">
      <dgm:prSet presAssocID="{7CF9C5D8-CABB-4653-849B-DD8D4B04E5C8}" presName="spaceBetweenRectangles" presStyleCnt="0"/>
      <dgm:spPr/>
    </dgm:pt>
    <dgm:pt modelId="{3915B4B8-D4CB-4579-988A-764C53BD7CB0}" type="pres">
      <dgm:prSet presAssocID="{E4BDCE20-C7AA-4538-B6C2-D34F18F60520}" presName="parentLin" presStyleCnt="0"/>
      <dgm:spPr/>
    </dgm:pt>
    <dgm:pt modelId="{8367A36E-4AD6-47A8-BD08-344E480597D2}" type="pres">
      <dgm:prSet presAssocID="{E4BDCE20-C7AA-4538-B6C2-D34F18F60520}" presName="parentLeftMargin" presStyleLbl="node1" presStyleIdx="0" presStyleCnt="3"/>
      <dgm:spPr/>
    </dgm:pt>
    <dgm:pt modelId="{2B8DAB48-69DF-4723-84F0-384798AF3FAE}" type="pres">
      <dgm:prSet presAssocID="{E4BDCE20-C7AA-4538-B6C2-D34F18F605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B02CBFC-130E-40B8-9AAA-898635E2F26B}" type="pres">
      <dgm:prSet presAssocID="{E4BDCE20-C7AA-4538-B6C2-D34F18F60520}" presName="negativeSpace" presStyleCnt="0"/>
      <dgm:spPr/>
    </dgm:pt>
    <dgm:pt modelId="{9805EEA8-0559-45FD-B679-6B118A34E439}" type="pres">
      <dgm:prSet presAssocID="{E4BDCE20-C7AA-4538-B6C2-D34F18F60520}" presName="childText" presStyleLbl="conFgAcc1" presStyleIdx="1" presStyleCnt="3">
        <dgm:presLayoutVars>
          <dgm:bulletEnabled val="1"/>
        </dgm:presLayoutVars>
      </dgm:prSet>
      <dgm:spPr/>
    </dgm:pt>
    <dgm:pt modelId="{E6426DEC-C1B2-461B-A078-BCA77B5623F4}" type="pres">
      <dgm:prSet presAssocID="{0AADCD9F-91F5-4E7A-A5CC-AA5DA5A735AC}" presName="spaceBetweenRectangles" presStyleCnt="0"/>
      <dgm:spPr/>
    </dgm:pt>
    <dgm:pt modelId="{47B734E6-EE64-40B2-B76F-A2DB619F0952}" type="pres">
      <dgm:prSet presAssocID="{75609055-D678-403C-9AFD-AD7576FA5FE0}" presName="parentLin" presStyleCnt="0"/>
      <dgm:spPr/>
    </dgm:pt>
    <dgm:pt modelId="{88988186-CB38-45C9-9F9B-5BD40F14DB33}" type="pres">
      <dgm:prSet presAssocID="{75609055-D678-403C-9AFD-AD7576FA5FE0}" presName="parentLeftMargin" presStyleLbl="node1" presStyleIdx="1" presStyleCnt="3"/>
      <dgm:spPr/>
    </dgm:pt>
    <dgm:pt modelId="{34016B8C-57E4-4679-95F4-954DFC3EB48A}" type="pres">
      <dgm:prSet presAssocID="{75609055-D678-403C-9AFD-AD7576FA5FE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A39A01D-4582-4856-8B34-84D8D5FB77C4}" type="pres">
      <dgm:prSet presAssocID="{75609055-D678-403C-9AFD-AD7576FA5FE0}" presName="negativeSpace" presStyleCnt="0"/>
      <dgm:spPr/>
    </dgm:pt>
    <dgm:pt modelId="{A70C70A1-5591-4D4D-BDF4-4177E778442C}" type="pres">
      <dgm:prSet presAssocID="{75609055-D678-403C-9AFD-AD7576FA5FE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7427F02-06CC-4ED3-BFC0-3CF4986D13E6}" type="presOf" srcId="{0B8EB297-AFE0-4E73-9A16-05C3223FF72B}" destId="{17921028-F581-428C-BE83-58ADD54FCF81}" srcOrd="0" destOrd="0" presId="urn:microsoft.com/office/officeart/2005/8/layout/list1"/>
    <dgm:cxn modelId="{08A01808-9100-4C03-B0E2-9773C5646C71}" type="presOf" srcId="{218F56A6-02DF-45E0-98AF-6D5C3704DDAB}" destId="{05517187-E9C0-453B-915C-2550FB74E21F}" srcOrd="1" destOrd="0" presId="urn:microsoft.com/office/officeart/2005/8/layout/list1"/>
    <dgm:cxn modelId="{6333BB09-9E92-4376-9033-9596CFEA6DE0}" type="presOf" srcId="{7CDFB969-23E8-4993-ABCB-317FC567B27A}" destId="{A70C70A1-5591-4D4D-BDF4-4177E778442C}" srcOrd="0" destOrd="0" presId="urn:microsoft.com/office/officeart/2005/8/layout/list1"/>
    <dgm:cxn modelId="{F95B9245-70A0-4C34-AEE5-94BA84F000F9}" srcId="{E4BDCE20-C7AA-4538-B6C2-D34F18F60520}" destId="{846BE623-9E70-45A7-9CC1-C9AA46CF2778}" srcOrd="1" destOrd="0" parTransId="{DA7621A7-9B0E-41A2-8130-59E34C4FE188}" sibTransId="{BEFC7982-45BA-4620-9571-25FCB172B122}"/>
    <dgm:cxn modelId="{84C99848-063F-4365-9522-366E17FE7B11}" srcId="{0B8EB297-AFE0-4E73-9A16-05C3223FF72B}" destId="{218F56A6-02DF-45E0-98AF-6D5C3704DDAB}" srcOrd="0" destOrd="0" parTransId="{0EF26FB3-A983-47A2-92E0-EE57EB90B477}" sibTransId="{7CF9C5D8-CABB-4653-849B-DD8D4B04E5C8}"/>
    <dgm:cxn modelId="{FB8DC670-F2C8-4CE3-961F-5814B07FA428}" srcId="{0B8EB297-AFE0-4E73-9A16-05C3223FF72B}" destId="{E4BDCE20-C7AA-4538-B6C2-D34F18F60520}" srcOrd="1" destOrd="0" parTransId="{0EA13B36-DA7E-4343-A7FE-9A690714F1A0}" sibTransId="{0AADCD9F-91F5-4E7A-A5CC-AA5DA5A735AC}"/>
    <dgm:cxn modelId="{3BBD5D82-4AB8-42F7-A043-B1B7C1CEE974}" type="presOf" srcId="{E4BDCE20-C7AA-4538-B6C2-D34F18F60520}" destId="{8367A36E-4AD6-47A8-BD08-344E480597D2}" srcOrd="0" destOrd="0" presId="urn:microsoft.com/office/officeart/2005/8/layout/list1"/>
    <dgm:cxn modelId="{2814B088-2C78-42FE-9ECB-2CC5F5ADB2F9}" srcId="{218F56A6-02DF-45E0-98AF-6D5C3704DDAB}" destId="{EC6BB9A4-D05F-466A-B095-8A3F4E96A48A}" srcOrd="0" destOrd="0" parTransId="{97E87255-76D6-4E27-B262-9E7277B8A359}" sibTransId="{7F0DC377-B5D5-4581-8A98-39C60072198A}"/>
    <dgm:cxn modelId="{F6B3F3B4-8E6C-4958-9AF8-B428343BE9C4}" type="presOf" srcId="{75609055-D678-403C-9AFD-AD7576FA5FE0}" destId="{88988186-CB38-45C9-9F9B-5BD40F14DB33}" srcOrd="0" destOrd="0" presId="urn:microsoft.com/office/officeart/2005/8/layout/list1"/>
    <dgm:cxn modelId="{54F81AB5-1366-42E4-A937-0CD4C6485FCC}" srcId="{75609055-D678-403C-9AFD-AD7576FA5FE0}" destId="{3FDEFB8F-0CD5-4FDD-9C8A-E803B15E059E}" srcOrd="1" destOrd="0" parTransId="{B4BB6F93-7402-4F5A-9C0C-CF5CE577329D}" sibTransId="{2EBECFC4-7465-443F-937D-57C4DBD0A69C}"/>
    <dgm:cxn modelId="{8ECFCABD-274D-4335-9629-54B968F86C21}" type="presOf" srcId="{EC6BB9A4-D05F-466A-B095-8A3F4E96A48A}" destId="{64205CF0-039A-4637-AAD5-679D372E70A2}" srcOrd="0" destOrd="0" presId="urn:microsoft.com/office/officeart/2005/8/layout/list1"/>
    <dgm:cxn modelId="{698FDEBE-FB6D-449C-A33C-6C9190DEB567}" srcId="{75609055-D678-403C-9AFD-AD7576FA5FE0}" destId="{7CDFB969-23E8-4993-ABCB-317FC567B27A}" srcOrd="0" destOrd="0" parTransId="{4C6915E3-095E-4780-974E-D3E7E39859FE}" sibTransId="{7C7951BF-D3AB-49D0-9030-62DA2D8ECE46}"/>
    <dgm:cxn modelId="{7026E2C5-51B1-462D-9618-0CAE540EA845}" srcId="{75609055-D678-403C-9AFD-AD7576FA5FE0}" destId="{3E7901AD-B6E3-491D-A4D7-34D53018CCDE}" srcOrd="2" destOrd="0" parTransId="{6EE7D79B-3105-4FDE-8746-F11158BAFAD3}" sibTransId="{8B3F2DB6-2174-4898-B694-9F1372AE881C}"/>
    <dgm:cxn modelId="{A6CA74CC-A975-4285-88A8-3AD1711EE196}" type="presOf" srcId="{D6BFFE9E-F43A-4F02-8ED0-D63C1391726C}" destId="{9805EEA8-0559-45FD-B679-6B118A34E439}" srcOrd="0" destOrd="0" presId="urn:microsoft.com/office/officeart/2005/8/layout/list1"/>
    <dgm:cxn modelId="{3765D4DA-2335-42B5-BD28-9E9554E681B2}" type="presOf" srcId="{846BE623-9E70-45A7-9CC1-C9AA46CF2778}" destId="{9805EEA8-0559-45FD-B679-6B118A34E439}" srcOrd="0" destOrd="1" presId="urn:microsoft.com/office/officeart/2005/8/layout/list1"/>
    <dgm:cxn modelId="{945807DE-4711-4F95-96D8-CEE66A591CA7}" type="presOf" srcId="{E4BDCE20-C7AA-4538-B6C2-D34F18F60520}" destId="{2B8DAB48-69DF-4723-84F0-384798AF3FAE}" srcOrd="1" destOrd="0" presId="urn:microsoft.com/office/officeart/2005/8/layout/list1"/>
    <dgm:cxn modelId="{68BE88DE-8D81-4329-9636-E5250FD9103E}" type="presOf" srcId="{218F56A6-02DF-45E0-98AF-6D5C3704DDAB}" destId="{E5C40EE9-ECB4-47DD-97FC-EEE2E67C75D1}" srcOrd="0" destOrd="0" presId="urn:microsoft.com/office/officeart/2005/8/layout/list1"/>
    <dgm:cxn modelId="{9B8484E0-7217-43CE-AE37-3E5A83F6D735}" type="presOf" srcId="{3E7901AD-B6E3-491D-A4D7-34D53018CCDE}" destId="{A70C70A1-5591-4D4D-BDF4-4177E778442C}" srcOrd="0" destOrd="2" presId="urn:microsoft.com/office/officeart/2005/8/layout/list1"/>
    <dgm:cxn modelId="{693031E1-2A5F-40EB-B653-4567429AE9D1}" type="presOf" srcId="{75609055-D678-403C-9AFD-AD7576FA5FE0}" destId="{34016B8C-57E4-4679-95F4-954DFC3EB48A}" srcOrd="1" destOrd="0" presId="urn:microsoft.com/office/officeart/2005/8/layout/list1"/>
    <dgm:cxn modelId="{59211CF6-F2D7-4E27-BA2A-D676BEB9923C}" type="presOf" srcId="{3FDEFB8F-0CD5-4FDD-9C8A-E803B15E059E}" destId="{A70C70A1-5591-4D4D-BDF4-4177E778442C}" srcOrd="0" destOrd="1" presId="urn:microsoft.com/office/officeart/2005/8/layout/list1"/>
    <dgm:cxn modelId="{C4818FF9-0E0D-461E-9797-FDBD2395648D}" srcId="{0B8EB297-AFE0-4E73-9A16-05C3223FF72B}" destId="{75609055-D678-403C-9AFD-AD7576FA5FE0}" srcOrd="2" destOrd="0" parTransId="{90C5E652-E65B-4541-8A17-E2DBF06A0389}" sibTransId="{7672C1F0-B89E-41AE-A3A1-870B5E97F210}"/>
    <dgm:cxn modelId="{A2F792FB-3368-4782-9E76-27ADF5AEDB1B}" srcId="{E4BDCE20-C7AA-4538-B6C2-D34F18F60520}" destId="{D6BFFE9E-F43A-4F02-8ED0-D63C1391726C}" srcOrd="0" destOrd="0" parTransId="{1BF133FC-C6E0-4F90-A069-E2D53C8AA544}" sibTransId="{4E8C304E-848F-408B-A14F-23B047E5A9AD}"/>
    <dgm:cxn modelId="{167575E0-827C-43F4-8F14-97DABCC44347}" type="presParOf" srcId="{17921028-F581-428C-BE83-58ADD54FCF81}" destId="{06F5C7BD-EF47-4EE2-90B6-9EE220ADF712}" srcOrd="0" destOrd="0" presId="urn:microsoft.com/office/officeart/2005/8/layout/list1"/>
    <dgm:cxn modelId="{DBD5A1E5-7322-41F2-9168-28BFA340FFFE}" type="presParOf" srcId="{06F5C7BD-EF47-4EE2-90B6-9EE220ADF712}" destId="{E5C40EE9-ECB4-47DD-97FC-EEE2E67C75D1}" srcOrd="0" destOrd="0" presId="urn:microsoft.com/office/officeart/2005/8/layout/list1"/>
    <dgm:cxn modelId="{990A8476-7283-426B-8EA0-5BB44EE11D56}" type="presParOf" srcId="{06F5C7BD-EF47-4EE2-90B6-9EE220ADF712}" destId="{05517187-E9C0-453B-915C-2550FB74E21F}" srcOrd="1" destOrd="0" presId="urn:microsoft.com/office/officeart/2005/8/layout/list1"/>
    <dgm:cxn modelId="{CA999FE1-10DE-47A1-8108-8761B8DAB202}" type="presParOf" srcId="{17921028-F581-428C-BE83-58ADD54FCF81}" destId="{71F2B05A-81DA-453E-8E61-6BD5CD1C5F69}" srcOrd="1" destOrd="0" presId="urn:microsoft.com/office/officeart/2005/8/layout/list1"/>
    <dgm:cxn modelId="{243F370F-F2B3-4E86-83B3-A50EB419D947}" type="presParOf" srcId="{17921028-F581-428C-BE83-58ADD54FCF81}" destId="{64205CF0-039A-4637-AAD5-679D372E70A2}" srcOrd="2" destOrd="0" presId="urn:microsoft.com/office/officeart/2005/8/layout/list1"/>
    <dgm:cxn modelId="{B19C77AD-2F56-4439-9C6D-BCDC1E0E6134}" type="presParOf" srcId="{17921028-F581-428C-BE83-58ADD54FCF81}" destId="{4F52F849-7E19-4E56-BB55-688FABE778D1}" srcOrd="3" destOrd="0" presId="urn:microsoft.com/office/officeart/2005/8/layout/list1"/>
    <dgm:cxn modelId="{03A3F375-7039-4992-8A57-48A7774F963D}" type="presParOf" srcId="{17921028-F581-428C-BE83-58ADD54FCF81}" destId="{3915B4B8-D4CB-4579-988A-764C53BD7CB0}" srcOrd="4" destOrd="0" presId="urn:microsoft.com/office/officeart/2005/8/layout/list1"/>
    <dgm:cxn modelId="{70EC4455-7B70-441C-9999-65AACA3B62EE}" type="presParOf" srcId="{3915B4B8-D4CB-4579-988A-764C53BD7CB0}" destId="{8367A36E-4AD6-47A8-BD08-344E480597D2}" srcOrd="0" destOrd="0" presId="urn:microsoft.com/office/officeart/2005/8/layout/list1"/>
    <dgm:cxn modelId="{CB34E437-F35D-441F-A510-01D235EBA5CC}" type="presParOf" srcId="{3915B4B8-D4CB-4579-988A-764C53BD7CB0}" destId="{2B8DAB48-69DF-4723-84F0-384798AF3FAE}" srcOrd="1" destOrd="0" presId="urn:microsoft.com/office/officeart/2005/8/layout/list1"/>
    <dgm:cxn modelId="{E60D2696-F2D7-4C88-AD44-614F08E7A58D}" type="presParOf" srcId="{17921028-F581-428C-BE83-58ADD54FCF81}" destId="{4B02CBFC-130E-40B8-9AAA-898635E2F26B}" srcOrd="5" destOrd="0" presId="urn:microsoft.com/office/officeart/2005/8/layout/list1"/>
    <dgm:cxn modelId="{26E679F7-6524-4D8C-B996-07861243AA05}" type="presParOf" srcId="{17921028-F581-428C-BE83-58ADD54FCF81}" destId="{9805EEA8-0559-45FD-B679-6B118A34E439}" srcOrd="6" destOrd="0" presId="urn:microsoft.com/office/officeart/2005/8/layout/list1"/>
    <dgm:cxn modelId="{86F0951E-67C5-43D4-A6B1-B14A6F0ADE94}" type="presParOf" srcId="{17921028-F581-428C-BE83-58ADD54FCF81}" destId="{E6426DEC-C1B2-461B-A078-BCA77B5623F4}" srcOrd="7" destOrd="0" presId="urn:microsoft.com/office/officeart/2005/8/layout/list1"/>
    <dgm:cxn modelId="{A87E6357-D12C-4925-B040-BDCA886177BC}" type="presParOf" srcId="{17921028-F581-428C-BE83-58ADD54FCF81}" destId="{47B734E6-EE64-40B2-B76F-A2DB619F0952}" srcOrd="8" destOrd="0" presId="urn:microsoft.com/office/officeart/2005/8/layout/list1"/>
    <dgm:cxn modelId="{9F5A049F-111C-4D3C-97A8-ABA036FAF007}" type="presParOf" srcId="{47B734E6-EE64-40B2-B76F-A2DB619F0952}" destId="{88988186-CB38-45C9-9F9B-5BD40F14DB33}" srcOrd="0" destOrd="0" presId="urn:microsoft.com/office/officeart/2005/8/layout/list1"/>
    <dgm:cxn modelId="{043A3FC9-2A9A-4E36-8F26-B5DCEF9CB14B}" type="presParOf" srcId="{47B734E6-EE64-40B2-B76F-A2DB619F0952}" destId="{34016B8C-57E4-4679-95F4-954DFC3EB48A}" srcOrd="1" destOrd="0" presId="urn:microsoft.com/office/officeart/2005/8/layout/list1"/>
    <dgm:cxn modelId="{F3765A22-8918-4E81-99BB-C4E56A9AE0FA}" type="presParOf" srcId="{17921028-F581-428C-BE83-58ADD54FCF81}" destId="{AA39A01D-4582-4856-8B34-84D8D5FB77C4}" srcOrd="9" destOrd="0" presId="urn:microsoft.com/office/officeart/2005/8/layout/list1"/>
    <dgm:cxn modelId="{11C2D48D-A18F-4719-B145-75617F620A29}" type="presParOf" srcId="{17921028-F581-428C-BE83-58ADD54FCF81}" destId="{A70C70A1-5591-4D4D-BDF4-4177E778442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FE5546-4B1F-42B6-AEEB-469AC8E311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6497969-65B3-45BC-B41E-B5DB9DA4BE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 original car seat flyer was last updated in 2024, and since then information from community partners has changed.</a:t>
          </a:r>
        </a:p>
      </dgm:t>
    </dgm:pt>
    <dgm:pt modelId="{5F7A0905-9DEB-49AD-BD2C-57CADA085686}" type="parTrans" cxnId="{5C76FA11-D7D6-4100-9451-54B4BAE69129}">
      <dgm:prSet/>
      <dgm:spPr/>
      <dgm:t>
        <a:bodyPr/>
        <a:lstStyle/>
        <a:p>
          <a:endParaRPr lang="en-US"/>
        </a:p>
      </dgm:t>
    </dgm:pt>
    <dgm:pt modelId="{77B9D73E-DF02-42B0-A543-393531D05E85}" type="sibTrans" cxnId="{5C76FA11-D7D6-4100-9451-54B4BAE69129}">
      <dgm:prSet/>
      <dgm:spPr/>
      <dgm:t>
        <a:bodyPr/>
        <a:lstStyle/>
        <a:p>
          <a:endParaRPr lang="en-US"/>
        </a:p>
      </dgm:t>
    </dgm:pt>
    <dgm:pt modelId="{2A10CF57-3ABF-4698-ABBF-B7FBC632E9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Providers do not have access to an updated list of community partners who offer car seat technicians.</a:t>
          </a:r>
        </a:p>
      </dgm:t>
    </dgm:pt>
    <dgm:pt modelId="{9EA847E0-710B-4F1E-AD28-9397B1479D88}" type="parTrans" cxnId="{F4587BB5-9ECD-476F-9022-807F8119BA46}">
      <dgm:prSet/>
      <dgm:spPr/>
      <dgm:t>
        <a:bodyPr/>
        <a:lstStyle/>
        <a:p>
          <a:endParaRPr lang="en-US"/>
        </a:p>
      </dgm:t>
    </dgm:pt>
    <dgm:pt modelId="{4DB1D239-DFA4-43BF-A84E-218A1124CD9E}" type="sibTrans" cxnId="{F4587BB5-9ECD-476F-9022-807F8119BA46}">
      <dgm:prSet/>
      <dgm:spPr/>
      <dgm:t>
        <a:bodyPr/>
        <a:lstStyle/>
        <a:p>
          <a:endParaRPr lang="en-US"/>
        </a:p>
      </dgm:t>
    </dgm:pt>
    <dgm:pt modelId="{6FAB44D9-55D7-46C2-8EA3-9F4A01B699DD}" type="pres">
      <dgm:prSet presAssocID="{FAFE5546-4B1F-42B6-AEEB-469AC8E3116C}" presName="root" presStyleCnt="0">
        <dgm:presLayoutVars>
          <dgm:dir/>
          <dgm:resizeHandles val="exact"/>
        </dgm:presLayoutVars>
      </dgm:prSet>
      <dgm:spPr/>
    </dgm:pt>
    <dgm:pt modelId="{E0B103AB-3E45-48C7-9F44-30116984207F}" type="pres">
      <dgm:prSet presAssocID="{66497969-65B3-45BC-B41E-B5DB9DA4BE35}" presName="compNode" presStyleCnt="0"/>
      <dgm:spPr/>
    </dgm:pt>
    <dgm:pt modelId="{C5EB9533-FF83-4AE1-8766-C77D8BC463CE}" type="pres">
      <dgm:prSet presAssocID="{66497969-65B3-45BC-B41E-B5DB9DA4BE35}" presName="bgRect" presStyleLbl="bgShp" presStyleIdx="0" presStyleCnt="2"/>
      <dgm:spPr/>
    </dgm:pt>
    <dgm:pt modelId="{BDF9B097-212C-4CB6-8954-52A602EDBA02}" type="pres">
      <dgm:prSet presAssocID="{66497969-65B3-45BC-B41E-B5DB9DA4BE3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2D2844AD-228D-400F-B649-A3A487CD2C4E}" type="pres">
      <dgm:prSet presAssocID="{66497969-65B3-45BC-B41E-B5DB9DA4BE35}" presName="spaceRect" presStyleCnt="0"/>
      <dgm:spPr/>
    </dgm:pt>
    <dgm:pt modelId="{B454A76A-91D8-42E3-977B-A9C7A3C480D4}" type="pres">
      <dgm:prSet presAssocID="{66497969-65B3-45BC-B41E-B5DB9DA4BE35}" presName="parTx" presStyleLbl="revTx" presStyleIdx="0" presStyleCnt="2">
        <dgm:presLayoutVars>
          <dgm:chMax val="0"/>
          <dgm:chPref val="0"/>
        </dgm:presLayoutVars>
      </dgm:prSet>
      <dgm:spPr/>
    </dgm:pt>
    <dgm:pt modelId="{5A2FA73F-451F-47DB-A679-0E23044693A0}" type="pres">
      <dgm:prSet presAssocID="{77B9D73E-DF02-42B0-A543-393531D05E85}" presName="sibTrans" presStyleCnt="0"/>
      <dgm:spPr/>
    </dgm:pt>
    <dgm:pt modelId="{804F052A-29B5-4BDC-99AC-C5BF7DCADE48}" type="pres">
      <dgm:prSet presAssocID="{2A10CF57-3ABF-4698-ABBF-B7FBC632E92C}" presName="compNode" presStyleCnt="0"/>
      <dgm:spPr/>
    </dgm:pt>
    <dgm:pt modelId="{792A8BDE-A3A0-4559-AED1-D4A1772E4F47}" type="pres">
      <dgm:prSet presAssocID="{2A10CF57-3ABF-4698-ABBF-B7FBC632E92C}" presName="bgRect" presStyleLbl="bgShp" presStyleIdx="1" presStyleCnt="2"/>
      <dgm:spPr/>
    </dgm:pt>
    <dgm:pt modelId="{643A01CF-395C-4268-83A2-751C9DBFD21F}" type="pres">
      <dgm:prSet presAssocID="{2A10CF57-3ABF-4698-ABBF-B7FBC632E92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256E1248-20D4-4001-B64C-16BC22FB4DBF}" type="pres">
      <dgm:prSet presAssocID="{2A10CF57-3ABF-4698-ABBF-B7FBC632E92C}" presName="spaceRect" presStyleCnt="0"/>
      <dgm:spPr/>
    </dgm:pt>
    <dgm:pt modelId="{B74D00F0-0158-4A79-BCD5-E198AAD97F06}" type="pres">
      <dgm:prSet presAssocID="{2A10CF57-3ABF-4698-ABBF-B7FBC632E92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5C76FA11-D7D6-4100-9451-54B4BAE69129}" srcId="{FAFE5546-4B1F-42B6-AEEB-469AC8E3116C}" destId="{66497969-65B3-45BC-B41E-B5DB9DA4BE35}" srcOrd="0" destOrd="0" parTransId="{5F7A0905-9DEB-49AD-BD2C-57CADA085686}" sibTransId="{77B9D73E-DF02-42B0-A543-393531D05E85}"/>
    <dgm:cxn modelId="{67252681-7D9A-4F64-ACA7-A70EC8B29601}" type="presOf" srcId="{FAFE5546-4B1F-42B6-AEEB-469AC8E3116C}" destId="{6FAB44D9-55D7-46C2-8EA3-9F4A01B699DD}" srcOrd="0" destOrd="0" presId="urn:microsoft.com/office/officeart/2018/2/layout/IconVerticalSolidList"/>
    <dgm:cxn modelId="{F4587BB5-9ECD-476F-9022-807F8119BA46}" srcId="{FAFE5546-4B1F-42B6-AEEB-469AC8E3116C}" destId="{2A10CF57-3ABF-4698-ABBF-B7FBC632E92C}" srcOrd="1" destOrd="0" parTransId="{9EA847E0-710B-4F1E-AD28-9397B1479D88}" sibTransId="{4DB1D239-DFA4-43BF-A84E-218A1124CD9E}"/>
    <dgm:cxn modelId="{5EFBD3F4-DA58-4FA3-98DD-195D9AFF4ABD}" type="presOf" srcId="{66497969-65B3-45BC-B41E-B5DB9DA4BE35}" destId="{B454A76A-91D8-42E3-977B-A9C7A3C480D4}" srcOrd="0" destOrd="0" presId="urn:microsoft.com/office/officeart/2018/2/layout/IconVerticalSolidList"/>
    <dgm:cxn modelId="{015F70FB-C544-4B3F-9C64-E5787AA2FD54}" type="presOf" srcId="{2A10CF57-3ABF-4698-ABBF-B7FBC632E92C}" destId="{B74D00F0-0158-4A79-BCD5-E198AAD97F06}" srcOrd="0" destOrd="0" presId="urn:microsoft.com/office/officeart/2018/2/layout/IconVerticalSolidList"/>
    <dgm:cxn modelId="{54A4C153-54E4-4045-9D2D-7983A7085010}" type="presParOf" srcId="{6FAB44D9-55D7-46C2-8EA3-9F4A01B699DD}" destId="{E0B103AB-3E45-48C7-9F44-30116984207F}" srcOrd="0" destOrd="0" presId="urn:microsoft.com/office/officeart/2018/2/layout/IconVerticalSolidList"/>
    <dgm:cxn modelId="{D132C5F7-7A9D-40E2-9174-E856860616A1}" type="presParOf" srcId="{E0B103AB-3E45-48C7-9F44-30116984207F}" destId="{C5EB9533-FF83-4AE1-8766-C77D8BC463CE}" srcOrd="0" destOrd="0" presId="urn:microsoft.com/office/officeart/2018/2/layout/IconVerticalSolidList"/>
    <dgm:cxn modelId="{E170C80F-0B9A-47A5-848F-DE91DEAF9325}" type="presParOf" srcId="{E0B103AB-3E45-48C7-9F44-30116984207F}" destId="{BDF9B097-212C-4CB6-8954-52A602EDBA02}" srcOrd="1" destOrd="0" presId="urn:microsoft.com/office/officeart/2018/2/layout/IconVerticalSolidList"/>
    <dgm:cxn modelId="{054BDC69-1611-4566-B4C0-C0481655D7C8}" type="presParOf" srcId="{E0B103AB-3E45-48C7-9F44-30116984207F}" destId="{2D2844AD-228D-400F-B649-A3A487CD2C4E}" srcOrd="2" destOrd="0" presId="urn:microsoft.com/office/officeart/2018/2/layout/IconVerticalSolidList"/>
    <dgm:cxn modelId="{D069BF17-1CC9-4B9B-B895-CD28A2B7345A}" type="presParOf" srcId="{E0B103AB-3E45-48C7-9F44-30116984207F}" destId="{B454A76A-91D8-42E3-977B-A9C7A3C480D4}" srcOrd="3" destOrd="0" presId="urn:microsoft.com/office/officeart/2018/2/layout/IconVerticalSolidList"/>
    <dgm:cxn modelId="{0CD4777D-BFE1-4B6A-B952-156CDE01C134}" type="presParOf" srcId="{6FAB44D9-55D7-46C2-8EA3-9F4A01B699DD}" destId="{5A2FA73F-451F-47DB-A679-0E23044693A0}" srcOrd="1" destOrd="0" presId="urn:microsoft.com/office/officeart/2018/2/layout/IconVerticalSolidList"/>
    <dgm:cxn modelId="{AFCD08BF-F8A1-422F-82A7-154514BDA227}" type="presParOf" srcId="{6FAB44D9-55D7-46C2-8EA3-9F4A01B699DD}" destId="{804F052A-29B5-4BDC-99AC-C5BF7DCADE48}" srcOrd="2" destOrd="0" presId="urn:microsoft.com/office/officeart/2018/2/layout/IconVerticalSolidList"/>
    <dgm:cxn modelId="{149C02C7-32FB-46D9-8611-2F1DDEFBB28C}" type="presParOf" srcId="{804F052A-29B5-4BDC-99AC-C5BF7DCADE48}" destId="{792A8BDE-A3A0-4559-AED1-D4A1772E4F47}" srcOrd="0" destOrd="0" presId="urn:microsoft.com/office/officeart/2018/2/layout/IconVerticalSolidList"/>
    <dgm:cxn modelId="{09CA7BD5-8B6D-42B2-B7E5-38093C6F4189}" type="presParOf" srcId="{804F052A-29B5-4BDC-99AC-C5BF7DCADE48}" destId="{643A01CF-395C-4268-83A2-751C9DBFD21F}" srcOrd="1" destOrd="0" presId="urn:microsoft.com/office/officeart/2018/2/layout/IconVerticalSolidList"/>
    <dgm:cxn modelId="{5BCCA05B-5C77-4943-AB80-A70DA6B20E94}" type="presParOf" srcId="{804F052A-29B5-4BDC-99AC-C5BF7DCADE48}" destId="{256E1248-20D4-4001-B64C-16BC22FB4DBF}" srcOrd="2" destOrd="0" presId="urn:microsoft.com/office/officeart/2018/2/layout/IconVerticalSolidList"/>
    <dgm:cxn modelId="{B63676D8-BE05-4528-B485-2C7640132155}" type="presParOf" srcId="{804F052A-29B5-4BDC-99AC-C5BF7DCADE48}" destId="{B74D00F0-0158-4A79-BCD5-E198AAD97F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20D7AE-71E1-4160-9834-7D8FD307DF4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C89FEE2-1379-49E5-B039-D9A724E1721D}">
      <dgm:prSet/>
      <dgm:spPr/>
      <dgm:t>
        <a:bodyPr/>
        <a:lstStyle/>
        <a:p>
          <a:r>
            <a:rPr lang="en-US"/>
            <a:t>Our project aims to:</a:t>
          </a:r>
        </a:p>
      </dgm:t>
    </dgm:pt>
    <dgm:pt modelId="{FA10E5E0-1C1F-4DE3-9A97-BD4039A4F3CD}" type="parTrans" cxnId="{A03480D8-D0D4-48C5-AB2F-5629633C6DAF}">
      <dgm:prSet/>
      <dgm:spPr/>
      <dgm:t>
        <a:bodyPr/>
        <a:lstStyle/>
        <a:p>
          <a:endParaRPr lang="en-US"/>
        </a:p>
      </dgm:t>
    </dgm:pt>
    <dgm:pt modelId="{412D4426-32E1-43D9-A318-7BF4D9EF274E}" type="sibTrans" cxnId="{A03480D8-D0D4-48C5-AB2F-5629633C6DAF}">
      <dgm:prSet/>
      <dgm:spPr/>
      <dgm:t>
        <a:bodyPr/>
        <a:lstStyle/>
        <a:p>
          <a:endParaRPr lang="en-US"/>
        </a:p>
      </dgm:t>
    </dgm:pt>
    <dgm:pt modelId="{D4A0AAA5-7B9B-453B-A909-909ED51F3A48}">
      <dgm:prSet/>
      <dgm:spPr/>
      <dgm:t>
        <a:bodyPr/>
        <a:lstStyle/>
        <a:p>
          <a:r>
            <a:rPr lang="en-US"/>
            <a:t>Update the list of car seat resources in the greater Hartford area </a:t>
          </a:r>
        </a:p>
      </dgm:t>
    </dgm:pt>
    <dgm:pt modelId="{AA475E8E-B1B6-4BC5-8808-88EE2234CBDC}" type="parTrans" cxnId="{9C30E206-A480-412D-8618-855EBC7FC243}">
      <dgm:prSet/>
      <dgm:spPr/>
      <dgm:t>
        <a:bodyPr/>
        <a:lstStyle/>
        <a:p>
          <a:endParaRPr lang="en-US"/>
        </a:p>
      </dgm:t>
    </dgm:pt>
    <dgm:pt modelId="{7E85EA9B-77CF-413F-AC34-B5E7F9E0B6EC}" type="sibTrans" cxnId="{9C30E206-A480-412D-8618-855EBC7FC243}">
      <dgm:prSet/>
      <dgm:spPr/>
      <dgm:t>
        <a:bodyPr/>
        <a:lstStyle/>
        <a:p>
          <a:endParaRPr lang="en-US"/>
        </a:p>
      </dgm:t>
    </dgm:pt>
    <dgm:pt modelId="{312D69DE-9A6C-480A-BDE0-90E8A6A03830}">
      <dgm:prSet/>
      <dgm:spPr/>
      <dgm:t>
        <a:bodyPr/>
        <a:lstStyle/>
        <a:p>
          <a:r>
            <a:rPr lang="en-US"/>
            <a:t>Educate providers on the updated resources and referral process</a:t>
          </a:r>
        </a:p>
      </dgm:t>
    </dgm:pt>
    <dgm:pt modelId="{2784E8ED-671F-4481-98B5-620483A83886}" type="parTrans" cxnId="{48514C27-F141-44DC-976E-B3DB9F41FD22}">
      <dgm:prSet/>
      <dgm:spPr/>
      <dgm:t>
        <a:bodyPr/>
        <a:lstStyle/>
        <a:p>
          <a:endParaRPr lang="en-US"/>
        </a:p>
      </dgm:t>
    </dgm:pt>
    <dgm:pt modelId="{AE9E87E5-AFB6-4655-9D17-73140CC0149A}" type="sibTrans" cxnId="{48514C27-F141-44DC-976E-B3DB9F41FD22}">
      <dgm:prSet/>
      <dgm:spPr/>
      <dgm:t>
        <a:bodyPr/>
        <a:lstStyle/>
        <a:p>
          <a:endParaRPr lang="en-US"/>
        </a:p>
      </dgm:t>
    </dgm:pt>
    <dgm:pt modelId="{40899915-A17E-450A-94EB-6B60D8C23358}">
      <dgm:prSet/>
      <dgm:spPr/>
      <dgm:t>
        <a:bodyPr/>
        <a:lstStyle/>
        <a:p>
          <a:r>
            <a:rPr lang="en-US"/>
            <a:t>Increase provider knowledge and self-efficacy of car seat referral processes for CHC Hartford patients</a:t>
          </a:r>
        </a:p>
      </dgm:t>
    </dgm:pt>
    <dgm:pt modelId="{C7F98CB8-A74D-47AD-8C94-00C7B8D397DA}" type="parTrans" cxnId="{48A14DE7-5E5B-46CC-926E-0B20C194447A}">
      <dgm:prSet/>
      <dgm:spPr/>
      <dgm:t>
        <a:bodyPr/>
        <a:lstStyle/>
        <a:p>
          <a:endParaRPr lang="en-US"/>
        </a:p>
      </dgm:t>
    </dgm:pt>
    <dgm:pt modelId="{E8994F06-6F3B-4753-B15F-824C0DB735FE}" type="sibTrans" cxnId="{48A14DE7-5E5B-46CC-926E-0B20C194447A}">
      <dgm:prSet/>
      <dgm:spPr/>
      <dgm:t>
        <a:bodyPr/>
        <a:lstStyle/>
        <a:p>
          <a:endParaRPr lang="en-US"/>
        </a:p>
      </dgm:t>
    </dgm:pt>
    <dgm:pt modelId="{AE2FC79D-5D18-404F-A774-B609F78B876D}" type="pres">
      <dgm:prSet presAssocID="{BE20D7AE-71E1-4160-9834-7D8FD307DF4A}" presName="vert0" presStyleCnt="0">
        <dgm:presLayoutVars>
          <dgm:dir/>
          <dgm:animOne val="branch"/>
          <dgm:animLvl val="lvl"/>
        </dgm:presLayoutVars>
      </dgm:prSet>
      <dgm:spPr/>
    </dgm:pt>
    <dgm:pt modelId="{A3F9ABAE-FA6F-41C2-AA6F-5B26D5502689}" type="pres">
      <dgm:prSet presAssocID="{9C89FEE2-1379-49E5-B039-D9A724E1721D}" presName="thickLine" presStyleLbl="alignNode1" presStyleIdx="0" presStyleCnt="1"/>
      <dgm:spPr/>
    </dgm:pt>
    <dgm:pt modelId="{7A04D467-85CB-4054-B20F-4FF6A86BCE75}" type="pres">
      <dgm:prSet presAssocID="{9C89FEE2-1379-49E5-B039-D9A724E1721D}" presName="horz1" presStyleCnt="0"/>
      <dgm:spPr/>
    </dgm:pt>
    <dgm:pt modelId="{CFD275EA-B3E6-41E5-AC13-5469F432628E}" type="pres">
      <dgm:prSet presAssocID="{9C89FEE2-1379-49E5-B039-D9A724E1721D}" presName="tx1" presStyleLbl="revTx" presStyleIdx="0" presStyleCnt="4"/>
      <dgm:spPr/>
    </dgm:pt>
    <dgm:pt modelId="{E88FA2EF-8F0C-49FE-ACD6-34DE8E430194}" type="pres">
      <dgm:prSet presAssocID="{9C89FEE2-1379-49E5-B039-D9A724E1721D}" presName="vert1" presStyleCnt="0"/>
      <dgm:spPr/>
    </dgm:pt>
    <dgm:pt modelId="{DCD58985-37D2-4CC8-823C-A697E48C65EE}" type="pres">
      <dgm:prSet presAssocID="{D4A0AAA5-7B9B-453B-A909-909ED51F3A48}" presName="vertSpace2a" presStyleCnt="0"/>
      <dgm:spPr/>
    </dgm:pt>
    <dgm:pt modelId="{FE7E2CA0-EC13-49B4-A5F4-A1E0DE87B9FB}" type="pres">
      <dgm:prSet presAssocID="{D4A0AAA5-7B9B-453B-A909-909ED51F3A48}" presName="horz2" presStyleCnt="0"/>
      <dgm:spPr/>
    </dgm:pt>
    <dgm:pt modelId="{971EED22-9462-452E-9EDA-E4BFF1845071}" type="pres">
      <dgm:prSet presAssocID="{D4A0AAA5-7B9B-453B-A909-909ED51F3A48}" presName="horzSpace2" presStyleCnt="0"/>
      <dgm:spPr/>
    </dgm:pt>
    <dgm:pt modelId="{68E8FA23-AA4B-42D8-B598-4B9C87E8BEB7}" type="pres">
      <dgm:prSet presAssocID="{D4A0AAA5-7B9B-453B-A909-909ED51F3A48}" presName="tx2" presStyleLbl="revTx" presStyleIdx="1" presStyleCnt="4"/>
      <dgm:spPr/>
    </dgm:pt>
    <dgm:pt modelId="{2C0B0A6F-B152-4F39-A84C-B6960534A7B8}" type="pres">
      <dgm:prSet presAssocID="{D4A0AAA5-7B9B-453B-A909-909ED51F3A48}" presName="vert2" presStyleCnt="0"/>
      <dgm:spPr/>
    </dgm:pt>
    <dgm:pt modelId="{E4B0AB36-D685-4784-86D4-7DD1F1451AF5}" type="pres">
      <dgm:prSet presAssocID="{D4A0AAA5-7B9B-453B-A909-909ED51F3A48}" presName="thinLine2b" presStyleLbl="callout" presStyleIdx="0" presStyleCnt="3"/>
      <dgm:spPr/>
    </dgm:pt>
    <dgm:pt modelId="{DA64A94D-E7E6-4D07-AEB2-1AB85B998A7A}" type="pres">
      <dgm:prSet presAssocID="{D4A0AAA5-7B9B-453B-A909-909ED51F3A48}" presName="vertSpace2b" presStyleCnt="0"/>
      <dgm:spPr/>
    </dgm:pt>
    <dgm:pt modelId="{4C4730CF-6759-44F9-95A1-B14955D56D6E}" type="pres">
      <dgm:prSet presAssocID="{312D69DE-9A6C-480A-BDE0-90E8A6A03830}" presName="horz2" presStyleCnt="0"/>
      <dgm:spPr/>
    </dgm:pt>
    <dgm:pt modelId="{B43CA727-5725-46F5-8F6D-1A8370D99FB3}" type="pres">
      <dgm:prSet presAssocID="{312D69DE-9A6C-480A-BDE0-90E8A6A03830}" presName="horzSpace2" presStyleCnt="0"/>
      <dgm:spPr/>
    </dgm:pt>
    <dgm:pt modelId="{60FAC41F-5A0B-4DD6-9FED-76A11825076B}" type="pres">
      <dgm:prSet presAssocID="{312D69DE-9A6C-480A-BDE0-90E8A6A03830}" presName="tx2" presStyleLbl="revTx" presStyleIdx="2" presStyleCnt="4"/>
      <dgm:spPr/>
    </dgm:pt>
    <dgm:pt modelId="{B8D267A0-95F3-48DF-814E-68AD8B9683E9}" type="pres">
      <dgm:prSet presAssocID="{312D69DE-9A6C-480A-BDE0-90E8A6A03830}" presName="vert2" presStyleCnt="0"/>
      <dgm:spPr/>
    </dgm:pt>
    <dgm:pt modelId="{5FC7267C-9455-4BA6-8A57-FD7BB0A00BD0}" type="pres">
      <dgm:prSet presAssocID="{312D69DE-9A6C-480A-BDE0-90E8A6A03830}" presName="thinLine2b" presStyleLbl="callout" presStyleIdx="1" presStyleCnt="3"/>
      <dgm:spPr/>
    </dgm:pt>
    <dgm:pt modelId="{6CD892B1-1363-4459-B54E-FE5C4A6A8496}" type="pres">
      <dgm:prSet presAssocID="{312D69DE-9A6C-480A-BDE0-90E8A6A03830}" presName="vertSpace2b" presStyleCnt="0"/>
      <dgm:spPr/>
    </dgm:pt>
    <dgm:pt modelId="{C2292818-FD5E-4AA8-B617-69647835F63B}" type="pres">
      <dgm:prSet presAssocID="{40899915-A17E-450A-94EB-6B60D8C23358}" presName="horz2" presStyleCnt="0"/>
      <dgm:spPr/>
    </dgm:pt>
    <dgm:pt modelId="{5A56767D-3281-4E28-98AB-7D6C083BABD0}" type="pres">
      <dgm:prSet presAssocID="{40899915-A17E-450A-94EB-6B60D8C23358}" presName="horzSpace2" presStyleCnt="0"/>
      <dgm:spPr/>
    </dgm:pt>
    <dgm:pt modelId="{8C562DDF-70D0-4424-96E0-7C072BC74F7B}" type="pres">
      <dgm:prSet presAssocID="{40899915-A17E-450A-94EB-6B60D8C23358}" presName="tx2" presStyleLbl="revTx" presStyleIdx="3" presStyleCnt="4"/>
      <dgm:spPr/>
    </dgm:pt>
    <dgm:pt modelId="{63015800-E604-4253-9E55-D3E0E3ECE452}" type="pres">
      <dgm:prSet presAssocID="{40899915-A17E-450A-94EB-6B60D8C23358}" presName="vert2" presStyleCnt="0"/>
      <dgm:spPr/>
    </dgm:pt>
    <dgm:pt modelId="{A7E897FA-C55D-4B82-8E8B-AB3F6C4A605D}" type="pres">
      <dgm:prSet presAssocID="{40899915-A17E-450A-94EB-6B60D8C23358}" presName="thinLine2b" presStyleLbl="callout" presStyleIdx="2" presStyleCnt="3"/>
      <dgm:spPr/>
    </dgm:pt>
    <dgm:pt modelId="{9F8840A6-3EDB-4EF2-BC3E-07FE78FA4C6A}" type="pres">
      <dgm:prSet presAssocID="{40899915-A17E-450A-94EB-6B60D8C23358}" presName="vertSpace2b" presStyleCnt="0"/>
      <dgm:spPr/>
    </dgm:pt>
  </dgm:ptLst>
  <dgm:cxnLst>
    <dgm:cxn modelId="{9C30E206-A480-412D-8618-855EBC7FC243}" srcId="{9C89FEE2-1379-49E5-B039-D9A724E1721D}" destId="{D4A0AAA5-7B9B-453B-A909-909ED51F3A48}" srcOrd="0" destOrd="0" parTransId="{AA475E8E-B1B6-4BC5-8808-88EE2234CBDC}" sibTransId="{7E85EA9B-77CF-413F-AC34-B5E7F9E0B6EC}"/>
    <dgm:cxn modelId="{48514C27-F141-44DC-976E-B3DB9F41FD22}" srcId="{9C89FEE2-1379-49E5-B039-D9A724E1721D}" destId="{312D69DE-9A6C-480A-BDE0-90E8A6A03830}" srcOrd="1" destOrd="0" parTransId="{2784E8ED-671F-4481-98B5-620483A83886}" sibTransId="{AE9E87E5-AFB6-4655-9D17-73140CC0149A}"/>
    <dgm:cxn modelId="{22A4425D-E266-4A89-AAE5-F7C43DA74CFB}" type="presOf" srcId="{40899915-A17E-450A-94EB-6B60D8C23358}" destId="{8C562DDF-70D0-4424-96E0-7C072BC74F7B}" srcOrd="0" destOrd="0" presId="urn:microsoft.com/office/officeart/2008/layout/LinedList"/>
    <dgm:cxn modelId="{BB7A6D4F-95D3-419A-BD36-214C4FEE2F86}" type="presOf" srcId="{D4A0AAA5-7B9B-453B-A909-909ED51F3A48}" destId="{68E8FA23-AA4B-42D8-B598-4B9C87E8BEB7}" srcOrd="0" destOrd="0" presId="urn:microsoft.com/office/officeart/2008/layout/LinedList"/>
    <dgm:cxn modelId="{1C2FAD7A-0365-4AA9-8AB7-27FC5AF79A3E}" type="presOf" srcId="{BE20D7AE-71E1-4160-9834-7D8FD307DF4A}" destId="{AE2FC79D-5D18-404F-A774-B609F78B876D}" srcOrd="0" destOrd="0" presId="urn:microsoft.com/office/officeart/2008/layout/LinedList"/>
    <dgm:cxn modelId="{2BED417D-9672-4DA6-96BE-2A1410D9877A}" type="presOf" srcId="{9C89FEE2-1379-49E5-B039-D9A724E1721D}" destId="{CFD275EA-B3E6-41E5-AC13-5469F432628E}" srcOrd="0" destOrd="0" presId="urn:microsoft.com/office/officeart/2008/layout/LinedList"/>
    <dgm:cxn modelId="{A03480D8-D0D4-48C5-AB2F-5629633C6DAF}" srcId="{BE20D7AE-71E1-4160-9834-7D8FD307DF4A}" destId="{9C89FEE2-1379-49E5-B039-D9A724E1721D}" srcOrd="0" destOrd="0" parTransId="{FA10E5E0-1C1F-4DE3-9A97-BD4039A4F3CD}" sibTransId="{412D4426-32E1-43D9-A318-7BF4D9EF274E}"/>
    <dgm:cxn modelId="{A6D691E6-2307-4A64-88B5-468549689003}" type="presOf" srcId="{312D69DE-9A6C-480A-BDE0-90E8A6A03830}" destId="{60FAC41F-5A0B-4DD6-9FED-76A11825076B}" srcOrd="0" destOrd="0" presId="urn:microsoft.com/office/officeart/2008/layout/LinedList"/>
    <dgm:cxn modelId="{48A14DE7-5E5B-46CC-926E-0B20C194447A}" srcId="{9C89FEE2-1379-49E5-B039-D9A724E1721D}" destId="{40899915-A17E-450A-94EB-6B60D8C23358}" srcOrd="2" destOrd="0" parTransId="{C7F98CB8-A74D-47AD-8C94-00C7B8D397DA}" sibTransId="{E8994F06-6F3B-4753-B15F-824C0DB735FE}"/>
    <dgm:cxn modelId="{9A306B01-A38B-4714-841A-C5105C4E9985}" type="presParOf" srcId="{AE2FC79D-5D18-404F-A774-B609F78B876D}" destId="{A3F9ABAE-FA6F-41C2-AA6F-5B26D5502689}" srcOrd="0" destOrd="0" presId="urn:microsoft.com/office/officeart/2008/layout/LinedList"/>
    <dgm:cxn modelId="{89D4BB46-79CC-4F0B-A719-449EE8F25836}" type="presParOf" srcId="{AE2FC79D-5D18-404F-A774-B609F78B876D}" destId="{7A04D467-85CB-4054-B20F-4FF6A86BCE75}" srcOrd="1" destOrd="0" presId="urn:microsoft.com/office/officeart/2008/layout/LinedList"/>
    <dgm:cxn modelId="{F4328BE9-D2B6-49FD-B66F-401A567AFA3D}" type="presParOf" srcId="{7A04D467-85CB-4054-B20F-4FF6A86BCE75}" destId="{CFD275EA-B3E6-41E5-AC13-5469F432628E}" srcOrd="0" destOrd="0" presId="urn:microsoft.com/office/officeart/2008/layout/LinedList"/>
    <dgm:cxn modelId="{481C999C-5372-4CD2-B426-FB7D3263F033}" type="presParOf" srcId="{7A04D467-85CB-4054-B20F-4FF6A86BCE75}" destId="{E88FA2EF-8F0C-49FE-ACD6-34DE8E430194}" srcOrd="1" destOrd="0" presId="urn:microsoft.com/office/officeart/2008/layout/LinedList"/>
    <dgm:cxn modelId="{B2AEF084-A6E4-4FE8-A6CA-550BC5A828E5}" type="presParOf" srcId="{E88FA2EF-8F0C-49FE-ACD6-34DE8E430194}" destId="{DCD58985-37D2-4CC8-823C-A697E48C65EE}" srcOrd="0" destOrd="0" presId="urn:microsoft.com/office/officeart/2008/layout/LinedList"/>
    <dgm:cxn modelId="{62077C5B-F094-432F-BE86-05EFDE5D55BA}" type="presParOf" srcId="{E88FA2EF-8F0C-49FE-ACD6-34DE8E430194}" destId="{FE7E2CA0-EC13-49B4-A5F4-A1E0DE87B9FB}" srcOrd="1" destOrd="0" presId="urn:microsoft.com/office/officeart/2008/layout/LinedList"/>
    <dgm:cxn modelId="{DA00A93F-9635-4E57-AC15-D2F3B8FF4741}" type="presParOf" srcId="{FE7E2CA0-EC13-49B4-A5F4-A1E0DE87B9FB}" destId="{971EED22-9462-452E-9EDA-E4BFF1845071}" srcOrd="0" destOrd="0" presId="urn:microsoft.com/office/officeart/2008/layout/LinedList"/>
    <dgm:cxn modelId="{9AE1766B-D53E-4D71-B183-621681820D62}" type="presParOf" srcId="{FE7E2CA0-EC13-49B4-A5F4-A1E0DE87B9FB}" destId="{68E8FA23-AA4B-42D8-B598-4B9C87E8BEB7}" srcOrd="1" destOrd="0" presId="urn:microsoft.com/office/officeart/2008/layout/LinedList"/>
    <dgm:cxn modelId="{57DDBF1A-61F9-45BD-B467-17593B8AC62B}" type="presParOf" srcId="{FE7E2CA0-EC13-49B4-A5F4-A1E0DE87B9FB}" destId="{2C0B0A6F-B152-4F39-A84C-B6960534A7B8}" srcOrd="2" destOrd="0" presId="urn:microsoft.com/office/officeart/2008/layout/LinedList"/>
    <dgm:cxn modelId="{A280171B-DCDF-4224-B134-9DA8F0B23341}" type="presParOf" srcId="{E88FA2EF-8F0C-49FE-ACD6-34DE8E430194}" destId="{E4B0AB36-D685-4784-86D4-7DD1F1451AF5}" srcOrd="2" destOrd="0" presId="urn:microsoft.com/office/officeart/2008/layout/LinedList"/>
    <dgm:cxn modelId="{D7AD647D-DC7D-4AC0-A9E8-A8D8DCEE6A91}" type="presParOf" srcId="{E88FA2EF-8F0C-49FE-ACD6-34DE8E430194}" destId="{DA64A94D-E7E6-4D07-AEB2-1AB85B998A7A}" srcOrd="3" destOrd="0" presId="urn:microsoft.com/office/officeart/2008/layout/LinedList"/>
    <dgm:cxn modelId="{49145058-79FB-4933-A0DD-A63656094C81}" type="presParOf" srcId="{E88FA2EF-8F0C-49FE-ACD6-34DE8E430194}" destId="{4C4730CF-6759-44F9-95A1-B14955D56D6E}" srcOrd="4" destOrd="0" presId="urn:microsoft.com/office/officeart/2008/layout/LinedList"/>
    <dgm:cxn modelId="{763D3B1F-5AA6-4CE4-91A2-27020BEAADE4}" type="presParOf" srcId="{4C4730CF-6759-44F9-95A1-B14955D56D6E}" destId="{B43CA727-5725-46F5-8F6D-1A8370D99FB3}" srcOrd="0" destOrd="0" presId="urn:microsoft.com/office/officeart/2008/layout/LinedList"/>
    <dgm:cxn modelId="{885C164F-E9B6-43AA-962A-AEBBBC39171A}" type="presParOf" srcId="{4C4730CF-6759-44F9-95A1-B14955D56D6E}" destId="{60FAC41F-5A0B-4DD6-9FED-76A11825076B}" srcOrd="1" destOrd="0" presId="urn:microsoft.com/office/officeart/2008/layout/LinedList"/>
    <dgm:cxn modelId="{7BB4444B-DE77-4377-A603-C05235E0DE12}" type="presParOf" srcId="{4C4730CF-6759-44F9-95A1-B14955D56D6E}" destId="{B8D267A0-95F3-48DF-814E-68AD8B9683E9}" srcOrd="2" destOrd="0" presId="urn:microsoft.com/office/officeart/2008/layout/LinedList"/>
    <dgm:cxn modelId="{8E93C07C-0D1B-426A-B5CA-BDA98FD5DA4E}" type="presParOf" srcId="{E88FA2EF-8F0C-49FE-ACD6-34DE8E430194}" destId="{5FC7267C-9455-4BA6-8A57-FD7BB0A00BD0}" srcOrd="5" destOrd="0" presId="urn:microsoft.com/office/officeart/2008/layout/LinedList"/>
    <dgm:cxn modelId="{81BEFEEF-9814-4F55-A1E4-82AE9651C28C}" type="presParOf" srcId="{E88FA2EF-8F0C-49FE-ACD6-34DE8E430194}" destId="{6CD892B1-1363-4459-B54E-FE5C4A6A8496}" srcOrd="6" destOrd="0" presId="urn:microsoft.com/office/officeart/2008/layout/LinedList"/>
    <dgm:cxn modelId="{1F715587-0E4B-49FA-A5F7-B0114989B5AA}" type="presParOf" srcId="{E88FA2EF-8F0C-49FE-ACD6-34DE8E430194}" destId="{C2292818-FD5E-4AA8-B617-69647835F63B}" srcOrd="7" destOrd="0" presId="urn:microsoft.com/office/officeart/2008/layout/LinedList"/>
    <dgm:cxn modelId="{09CF4B6D-E232-4FB2-8F6A-FC929D6410FD}" type="presParOf" srcId="{C2292818-FD5E-4AA8-B617-69647835F63B}" destId="{5A56767D-3281-4E28-98AB-7D6C083BABD0}" srcOrd="0" destOrd="0" presId="urn:microsoft.com/office/officeart/2008/layout/LinedList"/>
    <dgm:cxn modelId="{7200A081-AF54-4BBB-9C29-9981A642A0F2}" type="presParOf" srcId="{C2292818-FD5E-4AA8-B617-69647835F63B}" destId="{8C562DDF-70D0-4424-96E0-7C072BC74F7B}" srcOrd="1" destOrd="0" presId="urn:microsoft.com/office/officeart/2008/layout/LinedList"/>
    <dgm:cxn modelId="{294A1F64-29C4-46BC-8764-58388972DEE4}" type="presParOf" srcId="{C2292818-FD5E-4AA8-B617-69647835F63B}" destId="{63015800-E604-4253-9E55-D3E0E3ECE452}" srcOrd="2" destOrd="0" presId="urn:microsoft.com/office/officeart/2008/layout/LinedList"/>
    <dgm:cxn modelId="{34B774E9-2E36-438B-A130-A6D8B3A61FA4}" type="presParOf" srcId="{E88FA2EF-8F0C-49FE-ACD6-34DE8E430194}" destId="{A7E897FA-C55D-4B82-8E8B-AB3F6C4A605D}" srcOrd="8" destOrd="0" presId="urn:microsoft.com/office/officeart/2008/layout/LinedList"/>
    <dgm:cxn modelId="{B1F71728-8F8E-4F84-8087-85527610C26B}" type="presParOf" srcId="{E88FA2EF-8F0C-49FE-ACD6-34DE8E430194}" destId="{9F8840A6-3EDB-4EF2-BC3E-07FE78FA4C6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85D470-9D0B-4E19-84D2-DF893477CAB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898BCB-74BE-4727-8867-4BCFA26F380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Lunch &amp; Learn session with providers increased their immediate self – efficacy regarding car seat resources and referral topics. However, many providers still did not think that they had adequate time to address car seats during Well Child Checks. </a:t>
          </a:r>
        </a:p>
      </dgm:t>
    </dgm:pt>
    <dgm:pt modelId="{97B9F8BF-7483-418A-A818-BEC1C1F2B07C}" type="parTrans" cxnId="{65B494E3-EF44-4F24-AE03-6CA6824238BE}">
      <dgm:prSet/>
      <dgm:spPr/>
      <dgm:t>
        <a:bodyPr/>
        <a:lstStyle/>
        <a:p>
          <a:endParaRPr lang="en-US"/>
        </a:p>
      </dgm:t>
    </dgm:pt>
    <dgm:pt modelId="{B646C594-B939-4B61-83D5-5279829178EF}" type="sibTrans" cxnId="{65B494E3-EF44-4F24-AE03-6CA6824238BE}">
      <dgm:prSet/>
      <dgm:spPr/>
      <dgm:t>
        <a:bodyPr/>
        <a:lstStyle/>
        <a:p>
          <a:endParaRPr lang="en-US"/>
        </a:p>
      </dgm:t>
    </dgm:pt>
    <dgm:pt modelId="{1DCFC55B-6712-4D1B-8713-7911CEB33DD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would be more efficient if there was a standardized, formal referral process for car seat checks (like there is for specialist referrals) instead of different referral processes for each community resource. </a:t>
          </a:r>
        </a:p>
      </dgm:t>
    </dgm:pt>
    <dgm:pt modelId="{CC9B3A99-280A-4722-958D-1C3A44CA2490}" type="parTrans" cxnId="{3277E909-F263-4D40-B6BC-DF383F33E675}">
      <dgm:prSet/>
      <dgm:spPr/>
      <dgm:t>
        <a:bodyPr/>
        <a:lstStyle/>
        <a:p>
          <a:endParaRPr lang="en-US"/>
        </a:p>
      </dgm:t>
    </dgm:pt>
    <dgm:pt modelId="{BDD6414E-CE35-412A-B75F-5BF53EA2C415}" type="sibTrans" cxnId="{3277E909-F263-4D40-B6BC-DF383F33E675}">
      <dgm:prSet/>
      <dgm:spPr/>
      <dgm:t>
        <a:bodyPr/>
        <a:lstStyle/>
        <a:p>
          <a:endParaRPr lang="en-US"/>
        </a:p>
      </dgm:t>
    </dgm:pt>
    <dgm:pt modelId="{D379A35A-8240-4E89-B79E-30D1BC7DCB0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Providers mentioned during the Lunch &amp; Learn session that it would be beneficial to have a specific shared drive for Hartford providers to easily access these forms online. </a:t>
          </a:r>
        </a:p>
      </dgm:t>
    </dgm:pt>
    <dgm:pt modelId="{6BB0C7BD-166B-44F9-8194-D9EE9D8EEF8E}" type="parTrans" cxnId="{B95A32C7-AEA3-4F34-A27A-C3D2595F219A}">
      <dgm:prSet/>
      <dgm:spPr/>
      <dgm:t>
        <a:bodyPr/>
        <a:lstStyle/>
        <a:p>
          <a:endParaRPr lang="en-US"/>
        </a:p>
      </dgm:t>
    </dgm:pt>
    <dgm:pt modelId="{C2A81309-04EB-4FAD-AC04-DC311AB29518}" type="sibTrans" cxnId="{B95A32C7-AEA3-4F34-A27A-C3D2595F219A}">
      <dgm:prSet/>
      <dgm:spPr/>
      <dgm:t>
        <a:bodyPr/>
        <a:lstStyle/>
        <a:p>
          <a:endParaRPr lang="en-US"/>
        </a:p>
      </dgm:t>
    </dgm:pt>
    <dgm:pt modelId="{DDC6EE9D-AEC6-4B46-9EC5-698CBDC1D434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Next steps: Measuring family outcomes vs provider self-efficacy</a:t>
          </a:r>
          <a:r>
            <a:rPr lang="en-US" dirty="0">
              <a:latin typeface="Bierstadt"/>
            </a:rPr>
            <a:t>, for example how many flyers were given out?/ how many referrals were made?/how many followed through and went to car seat technicians?</a:t>
          </a:r>
          <a:endParaRPr lang="en-US" dirty="0"/>
        </a:p>
      </dgm:t>
    </dgm:pt>
    <dgm:pt modelId="{02DF398E-3973-4B33-9B65-9A1833287130}" type="parTrans" cxnId="{61EEAB5D-E62E-4433-8F29-CA951DC0788C}">
      <dgm:prSet/>
      <dgm:spPr/>
      <dgm:t>
        <a:bodyPr/>
        <a:lstStyle/>
        <a:p>
          <a:endParaRPr lang="en-US"/>
        </a:p>
      </dgm:t>
    </dgm:pt>
    <dgm:pt modelId="{8B3AFBA7-2966-4A79-BB10-B45712E0DC6F}" type="sibTrans" cxnId="{61EEAB5D-E62E-4433-8F29-CA951DC0788C}">
      <dgm:prSet/>
      <dgm:spPr/>
      <dgm:t>
        <a:bodyPr/>
        <a:lstStyle/>
        <a:p>
          <a:endParaRPr lang="en-US"/>
        </a:p>
      </dgm:t>
    </dgm:pt>
    <dgm:pt modelId="{6556B75A-C492-4BC0-A406-79A3782C658D}">
      <dgm:prSet phldrT="[Text]" phldr="0"/>
      <dgm:spPr/>
      <dgm:t>
        <a:bodyPr/>
        <a:lstStyle/>
        <a:p>
          <a:pPr rtl="0">
            <a:lnSpc>
              <a:spcPct val="100000"/>
            </a:lnSpc>
          </a:pPr>
          <a:r>
            <a:rPr lang="en-US" dirty="0">
              <a:latin typeface="Bierstadt"/>
            </a:rPr>
            <a:t>Next Step/direction: Adding Car Seat to template and measuring outcomes of providers accesses and educated families about car seat importance and safely </a:t>
          </a:r>
        </a:p>
      </dgm:t>
    </dgm:pt>
    <dgm:pt modelId="{AE0A95F2-CCB9-4CE8-A5E7-72CB85DCFA8C}" type="parTrans" cxnId="{9767AD70-3931-41EF-BC86-0089575CA05C}">
      <dgm:prSet/>
      <dgm:spPr/>
    </dgm:pt>
    <dgm:pt modelId="{2CC6BF94-D246-4EBA-9070-C50A584C1AAC}" type="sibTrans" cxnId="{9767AD70-3931-41EF-BC86-0089575CA05C}">
      <dgm:prSet/>
      <dgm:spPr/>
    </dgm:pt>
    <dgm:pt modelId="{FE09955F-C3AB-459D-873B-57329D12F3A0}">
      <dgm:prSet phldrT="[Text]" phldr="0"/>
      <dgm:spPr/>
      <dgm:t>
        <a:bodyPr/>
        <a:lstStyle/>
        <a:p>
          <a:pPr rtl="0">
            <a:lnSpc>
              <a:spcPct val="100000"/>
            </a:lnSpc>
          </a:pPr>
          <a:r>
            <a:rPr lang="en-US" sz="1100" dirty="0">
              <a:latin typeface="Calibri"/>
              <a:ea typeface="Calibri"/>
              <a:cs typeface="Calibri"/>
            </a:rPr>
            <a:t>It would be helpful to add car seat-related questions to the WCC template- to access proper use</a:t>
          </a:r>
          <a:endParaRPr lang="en-US" dirty="0">
            <a:latin typeface="Bierstadt"/>
          </a:endParaRPr>
        </a:p>
      </dgm:t>
    </dgm:pt>
    <dgm:pt modelId="{79359DF6-83A1-4565-8E44-74BB2A34491E}" type="parTrans" cxnId="{DF5A2A77-439D-469E-A99C-B88E4619FE5A}">
      <dgm:prSet/>
      <dgm:spPr/>
    </dgm:pt>
    <dgm:pt modelId="{4357471D-D568-46D6-9E10-E082114F8AA9}" type="sibTrans" cxnId="{DF5A2A77-439D-469E-A99C-B88E4619FE5A}">
      <dgm:prSet/>
      <dgm:spPr/>
    </dgm:pt>
    <dgm:pt modelId="{D8436D2F-1F40-46CA-83D5-20E94F72EED9}" type="pres">
      <dgm:prSet presAssocID="{7085D470-9D0B-4E19-84D2-DF893477CAB8}" presName="vert0" presStyleCnt="0">
        <dgm:presLayoutVars>
          <dgm:dir/>
          <dgm:animOne val="branch"/>
          <dgm:animLvl val="lvl"/>
        </dgm:presLayoutVars>
      </dgm:prSet>
      <dgm:spPr/>
    </dgm:pt>
    <dgm:pt modelId="{807E557B-1853-4C7E-A95F-71BA3CC4098F}" type="pres">
      <dgm:prSet presAssocID="{7B898BCB-74BE-4727-8867-4BCFA26F3801}" presName="thickLine" presStyleLbl="alignNode1" presStyleIdx="0" presStyleCnt="6"/>
      <dgm:spPr/>
    </dgm:pt>
    <dgm:pt modelId="{D5270C79-9CEA-4075-BC05-C665623585D6}" type="pres">
      <dgm:prSet presAssocID="{7B898BCB-74BE-4727-8867-4BCFA26F3801}" presName="horz1" presStyleCnt="0"/>
      <dgm:spPr/>
    </dgm:pt>
    <dgm:pt modelId="{364B8CC5-6A72-4720-B0B1-A6D9D4E49386}" type="pres">
      <dgm:prSet presAssocID="{7B898BCB-74BE-4727-8867-4BCFA26F3801}" presName="tx1" presStyleLbl="revTx" presStyleIdx="0" presStyleCnt="6"/>
      <dgm:spPr/>
    </dgm:pt>
    <dgm:pt modelId="{B91C185D-CF9A-493E-BCC3-062BC5FBE1D3}" type="pres">
      <dgm:prSet presAssocID="{7B898BCB-74BE-4727-8867-4BCFA26F3801}" presName="vert1" presStyleCnt="0"/>
      <dgm:spPr/>
    </dgm:pt>
    <dgm:pt modelId="{5527E0FB-799E-43EB-AE86-4BEB2926ADA7}" type="pres">
      <dgm:prSet presAssocID="{1DCFC55B-6712-4D1B-8713-7911CEB33DD4}" presName="thickLine" presStyleLbl="alignNode1" presStyleIdx="1" presStyleCnt="6"/>
      <dgm:spPr/>
    </dgm:pt>
    <dgm:pt modelId="{464441D0-2917-4BB2-A56D-B2219580DCB4}" type="pres">
      <dgm:prSet presAssocID="{1DCFC55B-6712-4D1B-8713-7911CEB33DD4}" presName="horz1" presStyleCnt="0"/>
      <dgm:spPr/>
    </dgm:pt>
    <dgm:pt modelId="{DDED4A29-3C59-44BC-B260-AB81343BC489}" type="pres">
      <dgm:prSet presAssocID="{1DCFC55B-6712-4D1B-8713-7911CEB33DD4}" presName="tx1" presStyleLbl="revTx" presStyleIdx="1" presStyleCnt="6"/>
      <dgm:spPr/>
    </dgm:pt>
    <dgm:pt modelId="{FF236A86-1AC9-4D9E-A96E-EE105070316F}" type="pres">
      <dgm:prSet presAssocID="{1DCFC55B-6712-4D1B-8713-7911CEB33DD4}" presName="vert1" presStyleCnt="0"/>
      <dgm:spPr/>
    </dgm:pt>
    <dgm:pt modelId="{B4474677-AFB0-42B9-837A-38B0C7AC92F2}" type="pres">
      <dgm:prSet presAssocID="{D379A35A-8240-4E89-B79E-30D1BC7DCB0B}" presName="thickLine" presStyleLbl="alignNode1" presStyleIdx="2" presStyleCnt="6"/>
      <dgm:spPr/>
    </dgm:pt>
    <dgm:pt modelId="{AE8AAA31-6D97-4E17-98A9-4F2997F9215B}" type="pres">
      <dgm:prSet presAssocID="{D379A35A-8240-4E89-B79E-30D1BC7DCB0B}" presName="horz1" presStyleCnt="0"/>
      <dgm:spPr/>
    </dgm:pt>
    <dgm:pt modelId="{D7DE1E26-43D4-4082-AD21-41781CB5F5B0}" type="pres">
      <dgm:prSet presAssocID="{D379A35A-8240-4E89-B79E-30D1BC7DCB0B}" presName="tx1" presStyleLbl="revTx" presStyleIdx="2" presStyleCnt="6"/>
      <dgm:spPr/>
    </dgm:pt>
    <dgm:pt modelId="{C7EFACF0-CB1F-465F-AAFF-12D5103D684C}" type="pres">
      <dgm:prSet presAssocID="{D379A35A-8240-4E89-B79E-30D1BC7DCB0B}" presName="vert1" presStyleCnt="0"/>
      <dgm:spPr/>
    </dgm:pt>
    <dgm:pt modelId="{048A4841-B0BA-4C12-927F-3037A71B3AF9}" type="pres">
      <dgm:prSet presAssocID="{FE09955F-C3AB-459D-873B-57329D12F3A0}" presName="thickLine" presStyleLbl="alignNode1" presStyleIdx="3" presStyleCnt="6"/>
      <dgm:spPr/>
    </dgm:pt>
    <dgm:pt modelId="{CF022559-BAF4-4526-8A84-1AC08DE85180}" type="pres">
      <dgm:prSet presAssocID="{FE09955F-C3AB-459D-873B-57329D12F3A0}" presName="horz1" presStyleCnt="0"/>
      <dgm:spPr/>
    </dgm:pt>
    <dgm:pt modelId="{425073B7-BA3C-490D-B956-EC345BA061F4}" type="pres">
      <dgm:prSet presAssocID="{FE09955F-C3AB-459D-873B-57329D12F3A0}" presName="tx1" presStyleLbl="revTx" presStyleIdx="3" presStyleCnt="6"/>
      <dgm:spPr/>
    </dgm:pt>
    <dgm:pt modelId="{B80FDAA6-F1C3-43F7-80E5-1681E02A1DEC}" type="pres">
      <dgm:prSet presAssocID="{FE09955F-C3AB-459D-873B-57329D12F3A0}" presName="vert1" presStyleCnt="0"/>
      <dgm:spPr/>
    </dgm:pt>
    <dgm:pt modelId="{5A9300E0-7BE9-4867-B5E8-3FAA0F880827}" type="pres">
      <dgm:prSet presAssocID="{DDC6EE9D-AEC6-4B46-9EC5-698CBDC1D434}" presName="thickLine" presStyleLbl="alignNode1" presStyleIdx="4" presStyleCnt="6"/>
      <dgm:spPr/>
    </dgm:pt>
    <dgm:pt modelId="{18AB827C-7097-40B5-B95D-B860E10856D5}" type="pres">
      <dgm:prSet presAssocID="{DDC6EE9D-AEC6-4B46-9EC5-698CBDC1D434}" presName="horz1" presStyleCnt="0"/>
      <dgm:spPr/>
    </dgm:pt>
    <dgm:pt modelId="{35AB90BE-C11D-4D54-9BFF-FBDCC3553BAE}" type="pres">
      <dgm:prSet presAssocID="{DDC6EE9D-AEC6-4B46-9EC5-698CBDC1D434}" presName="tx1" presStyleLbl="revTx" presStyleIdx="4" presStyleCnt="6"/>
      <dgm:spPr/>
    </dgm:pt>
    <dgm:pt modelId="{4E69A22F-93C6-44D2-8DB7-03B759EAAAA7}" type="pres">
      <dgm:prSet presAssocID="{DDC6EE9D-AEC6-4B46-9EC5-698CBDC1D434}" presName="vert1" presStyleCnt="0"/>
      <dgm:spPr/>
    </dgm:pt>
    <dgm:pt modelId="{C0290DFA-A094-43C1-8ADE-DDFDE26B1268}" type="pres">
      <dgm:prSet presAssocID="{6556B75A-C492-4BC0-A406-79A3782C658D}" presName="thickLine" presStyleLbl="alignNode1" presStyleIdx="5" presStyleCnt="6"/>
      <dgm:spPr/>
    </dgm:pt>
    <dgm:pt modelId="{7DDC7115-365B-4EDA-B40E-919ABE19F54D}" type="pres">
      <dgm:prSet presAssocID="{6556B75A-C492-4BC0-A406-79A3782C658D}" presName="horz1" presStyleCnt="0"/>
      <dgm:spPr/>
    </dgm:pt>
    <dgm:pt modelId="{8E6EE940-E646-490F-8FD6-0355769468C2}" type="pres">
      <dgm:prSet presAssocID="{6556B75A-C492-4BC0-A406-79A3782C658D}" presName="tx1" presStyleLbl="revTx" presStyleIdx="5" presStyleCnt="6"/>
      <dgm:spPr/>
    </dgm:pt>
    <dgm:pt modelId="{CD221287-B000-45C9-BEDF-5F36A4C91BC8}" type="pres">
      <dgm:prSet presAssocID="{6556B75A-C492-4BC0-A406-79A3782C658D}" presName="vert1" presStyleCnt="0"/>
      <dgm:spPr/>
    </dgm:pt>
  </dgm:ptLst>
  <dgm:cxnLst>
    <dgm:cxn modelId="{42ED6803-1D10-4CF4-B0D3-C2C0090E5CF1}" type="presOf" srcId="{D379A35A-8240-4E89-B79E-30D1BC7DCB0B}" destId="{D7DE1E26-43D4-4082-AD21-41781CB5F5B0}" srcOrd="0" destOrd="0" presId="urn:microsoft.com/office/officeart/2008/layout/LinedList"/>
    <dgm:cxn modelId="{3277E909-F263-4D40-B6BC-DF383F33E675}" srcId="{7085D470-9D0B-4E19-84D2-DF893477CAB8}" destId="{1DCFC55B-6712-4D1B-8713-7911CEB33DD4}" srcOrd="1" destOrd="0" parTransId="{CC9B3A99-280A-4722-958D-1C3A44CA2490}" sibTransId="{BDD6414E-CE35-412A-B75F-5BF53EA2C415}"/>
    <dgm:cxn modelId="{080AE10D-4200-4B5C-A76B-8CC8EAF611C4}" type="presOf" srcId="{1DCFC55B-6712-4D1B-8713-7911CEB33DD4}" destId="{DDED4A29-3C59-44BC-B260-AB81343BC489}" srcOrd="0" destOrd="0" presId="urn:microsoft.com/office/officeart/2008/layout/LinedList"/>
    <dgm:cxn modelId="{65EFC540-1F97-4D87-B678-A98926FAF290}" type="presOf" srcId="{FE09955F-C3AB-459D-873B-57329D12F3A0}" destId="{425073B7-BA3C-490D-B956-EC345BA061F4}" srcOrd="0" destOrd="0" presId="urn:microsoft.com/office/officeart/2008/layout/LinedList"/>
    <dgm:cxn modelId="{2706BC5B-A3CC-4994-B5B2-77CA53769976}" type="presOf" srcId="{6556B75A-C492-4BC0-A406-79A3782C658D}" destId="{8E6EE940-E646-490F-8FD6-0355769468C2}" srcOrd="0" destOrd="0" presId="urn:microsoft.com/office/officeart/2008/layout/LinedList"/>
    <dgm:cxn modelId="{61EEAB5D-E62E-4433-8F29-CA951DC0788C}" srcId="{7085D470-9D0B-4E19-84D2-DF893477CAB8}" destId="{DDC6EE9D-AEC6-4B46-9EC5-698CBDC1D434}" srcOrd="4" destOrd="0" parTransId="{02DF398E-3973-4B33-9B65-9A1833287130}" sibTransId="{8B3AFBA7-2966-4A79-BB10-B45712E0DC6F}"/>
    <dgm:cxn modelId="{9767AD70-3931-41EF-BC86-0089575CA05C}" srcId="{7085D470-9D0B-4E19-84D2-DF893477CAB8}" destId="{6556B75A-C492-4BC0-A406-79A3782C658D}" srcOrd="5" destOrd="0" parTransId="{AE0A95F2-CCB9-4CE8-A5E7-72CB85DCFA8C}" sibTransId="{2CC6BF94-D246-4EBA-9070-C50A584C1AAC}"/>
    <dgm:cxn modelId="{DF5A2A77-439D-469E-A99C-B88E4619FE5A}" srcId="{7085D470-9D0B-4E19-84D2-DF893477CAB8}" destId="{FE09955F-C3AB-459D-873B-57329D12F3A0}" srcOrd="3" destOrd="0" parTransId="{79359DF6-83A1-4565-8E44-74BB2A34491E}" sibTransId="{4357471D-D568-46D6-9E10-E082114F8AA9}"/>
    <dgm:cxn modelId="{E41F7DAD-727A-4CA1-A842-23E9D404CA54}" type="presOf" srcId="{7B898BCB-74BE-4727-8867-4BCFA26F3801}" destId="{364B8CC5-6A72-4720-B0B1-A6D9D4E49386}" srcOrd="0" destOrd="0" presId="urn:microsoft.com/office/officeart/2008/layout/LinedList"/>
    <dgm:cxn modelId="{9A26E5B9-4AE3-4713-92D4-EB59DEB31418}" type="presOf" srcId="{DDC6EE9D-AEC6-4B46-9EC5-698CBDC1D434}" destId="{35AB90BE-C11D-4D54-9BFF-FBDCC3553BAE}" srcOrd="0" destOrd="0" presId="urn:microsoft.com/office/officeart/2008/layout/LinedList"/>
    <dgm:cxn modelId="{B95A32C7-AEA3-4F34-A27A-C3D2595F219A}" srcId="{7085D470-9D0B-4E19-84D2-DF893477CAB8}" destId="{D379A35A-8240-4E89-B79E-30D1BC7DCB0B}" srcOrd="2" destOrd="0" parTransId="{6BB0C7BD-166B-44F9-8194-D9EE9D8EEF8E}" sibTransId="{C2A81309-04EB-4FAD-AC04-DC311AB29518}"/>
    <dgm:cxn modelId="{65B494E3-EF44-4F24-AE03-6CA6824238BE}" srcId="{7085D470-9D0B-4E19-84D2-DF893477CAB8}" destId="{7B898BCB-74BE-4727-8867-4BCFA26F3801}" srcOrd="0" destOrd="0" parTransId="{97B9F8BF-7483-418A-A818-BEC1C1F2B07C}" sibTransId="{B646C594-B939-4B61-83D5-5279829178EF}"/>
    <dgm:cxn modelId="{78B5E6FA-4F39-4F02-B00D-647C59FC74EB}" type="presOf" srcId="{7085D470-9D0B-4E19-84D2-DF893477CAB8}" destId="{D8436D2F-1F40-46CA-83D5-20E94F72EED9}" srcOrd="0" destOrd="0" presId="urn:microsoft.com/office/officeart/2008/layout/LinedList"/>
    <dgm:cxn modelId="{7F588A91-D556-499E-A890-85BDD6C7C3E2}" type="presParOf" srcId="{D8436D2F-1F40-46CA-83D5-20E94F72EED9}" destId="{807E557B-1853-4C7E-A95F-71BA3CC4098F}" srcOrd="0" destOrd="0" presId="urn:microsoft.com/office/officeart/2008/layout/LinedList"/>
    <dgm:cxn modelId="{99720DD4-478C-487B-ADFD-951AB15552B4}" type="presParOf" srcId="{D8436D2F-1F40-46CA-83D5-20E94F72EED9}" destId="{D5270C79-9CEA-4075-BC05-C665623585D6}" srcOrd="1" destOrd="0" presId="urn:microsoft.com/office/officeart/2008/layout/LinedList"/>
    <dgm:cxn modelId="{AB2490D4-4521-4D55-BE08-4075CDFA5515}" type="presParOf" srcId="{D5270C79-9CEA-4075-BC05-C665623585D6}" destId="{364B8CC5-6A72-4720-B0B1-A6D9D4E49386}" srcOrd="0" destOrd="0" presId="urn:microsoft.com/office/officeart/2008/layout/LinedList"/>
    <dgm:cxn modelId="{DAE432FF-802B-4B6F-9BF7-DAB0D6196924}" type="presParOf" srcId="{D5270C79-9CEA-4075-BC05-C665623585D6}" destId="{B91C185D-CF9A-493E-BCC3-062BC5FBE1D3}" srcOrd="1" destOrd="0" presId="urn:microsoft.com/office/officeart/2008/layout/LinedList"/>
    <dgm:cxn modelId="{E8ACAE91-6AFF-4115-92B0-DF4A91C39160}" type="presParOf" srcId="{D8436D2F-1F40-46CA-83D5-20E94F72EED9}" destId="{5527E0FB-799E-43EB-AE86-4BEB2926ADA7}" srcOrd="2" destOrd="0" presId="urn:microsoft.com/office/officeart/2008/layout/LinedList"/>
    <dgm:cxn modelId="{90B49170-0D30-446E-8BAE-E4846ECA5D2D}" type="presParOf" srcId="{D8436D2F-1F40-46CA-83D5-20E94F72EED9}" destId="{464441D0-2917-4BB2-A56D-B2219580DCB4}" srcOrd="3" destOrd="0" presId="urn:microsoft.com/office/officeart/2008/layout/LinedList"/>
    <dgm:cxn modelId="{E55A6E4A-CDA4-4C6B-A2C7-39759906CDF4}" type="presParOf" srcId="{464441D0-2917-4BB2-A56D-B2219580DCB4}" destId="{DDED4A29-3C59-44BC-B260-AB81343BC489}" srcOrd="0" destOrd="0" presId="urn:microsoft.com/office/officeart/2008/layout/LinedList"/>
    <dgm:cxn modelId="{7501E56A-AAD7-49A0-8CA9-BE956967B288}" type="presParOf" srcId="{464441D0-2917-4BB2-A56D-B2219580DCB4}" destId="{FF236A86-1AC9-4D9E-A96E-EE105070316F}" srcOrd="1" destOrd="0" presId="urn:microsoft.com/office/officeart/2008/layout/LinedList"/>
    <dgm:cxn modelId="{0276225C-692C-44EA-B83F-6C672105B59F}" type="presParOf" srcId="{D8436D2F-1F40-46CA-83D5-20E94F72EED9}" destId="{B4474677-AFB0-42B9-837A-38B0C7AC92F2}" srcOrd="4" destOrd="0" presId="urn:microsoft.com/office/officeart/2008/layout/LinedList"/>
    <dgm:cxn modelId="{070F1281-542D-4273-A6A2-185E078FBAE2}" type="presParOf" srcId="{D8436D2F-1F40-46CA-83D5-20E94F72EED9}" destId="{AE8AAA31-6D97-4E17-98A9-4F2997F9215B}" srcOrd="5" destOrd="0" presId="urn:microsoft.com/office/officeart/2008/layout/LinedList"/>
    <dgm:cxn modelId="{65D9D00C-45DD-4242-AC17-0886CB1E3CEC}" type="presParOf" srcId="{AE8AAA31-6D97-4E17-98A9-4F2997F9215B}" destId="{D7DE1E26-43D4-4082-AD21-41781CB5F5B0}" srcOrd="0" destOrd="0" presId="urn:microsoft.com/office/officeart/2008/layout/LinedList"/>
    <dgm:cxn modelId="{E6675CC7-49FA-4F94-8893-E9FFC65F8A7E}" type="presParOf" srcId="{AE8AAA31-6D97-4E17-98A9-4F2997F9215B}" destId="{C7EFACF0-CB1F-465F-AAFF-12D5103D684C}" srcOrd="1" destOrd="0" presId="urn:microsoft.com/office/officeart/2008/layout/LinedList"/>
    <dgm:cxn modelId="{B0D96EAC-A39F-426D-925E-1937419957B2}" type="presParOf" srcId="{D8436D2F-1F40-46CA-83D5-20E94F72EED9}" destId="{048A4841-B0BA-4C12-927F-3037A71B3AF9}" srcOrd="6" destOrd="0" presId="urn:microsoft.com/office/officeart/2008/layout/LinedList"/>
    <dgm:cxn modelId="{6EAE32FF-86B4-4713-A1A8-6517AFBFC2BF}" type="presParOf" srcId="{D8436D2F-1F40-46CA-83D5-20E94F72EED9}" destId="{CF022559-BAF4-4526-8A84-1AC08DE85180}" srcOrd="7" destOrd="0" presId="urn:microsoft.com/office/officeart/2008/layout/LinedList"/>
    <dgm:cxn modelId="{BA49BF44-513E-4065-B9C7-5C753C58DD31}" type="presParOf" srcId="{CF022559-BAF4-4526-8A84-1AC08DE85180}" destId="{425073B7-BA3C-490D-B956-EC345BA061F4}" srcOrd="0" destOrd="0" presId="urn:microsoft.com/office/officeart/2008/layout/LinedList"/>
    <dgm:cxn modelId="{4DAF107B-87D0-4C14-A2A9-D91F8DD97C4B}" type="presParOf" srcId="{CF022559-BAF4-4526-8A84-1AC08DE85180}" destId="{B80FDAA6-F1C3-43F7-80E5-1681E02A1DEC}" srcOrd="1" destOrd="0" presId="urn:microsoft.com/office/officeart/2008/layout/LinedList"/>
    <dgm:cxn modelId="{0695EA45-ED82-4B12-8B86-31E4A99E7CB1}" type="presParOf" srcId="{D8436D2F-1F40-46CA-83D5-20E94F72EED9}" destId="{5A9300E0-7BE9-4867-B5E8-3FAA0F880827}" srcOrd="8" destOrd="0" presId="urn:microsoft.com/office/officeart/2008/layout/LinedList"/>
    <dgm:cxn modelId="{7578D605-84F7-4AAB-BE33-BD394595F604}" type="presParOf" srcId="{D8436D2F-1F40-46CA-83D5-20E94F72EED9}" destId="{18AB827C-7097-40B5-B95D-B860E10856D5}" srcOrd="9" destOrd="0" presId="urn:microsoft.com/office/officeart/2008/layout/LinedList"/>
    <dgm:cxn modelId="{DF01D6DF-E162-4B80-8A0E-AA3D192DE713}" type="presParOf" srcId="{18AB827C-7097-40B5-B95D-B860E10856D5}" destId="{35AB90BE-C11D-4D54-9BFF-FBDCC3553BAE}" srcOrd="0" destOrd="0" presId="urn:microsoft.com/office/officeart/2008/layout/LinedList"/>
    <dgm:cxn modelId="{202D4D3C-E533-48D1-93C3-AF5C94479CBB}" type="presParOf" srcId="{18AB827C-7097-40B5-B95D-B860E10856D5}" destId="{4E69A22F-93C6-44D2-8DB7-03B759EAAAA7}" srcOrd="1" destOrd="0" presId="urn:microsoft.com/office/officeart/2008/layout/LinedList"/>
    <dgm:cxn modelId="{24E2EBF9-9BE7-4C47-8F90-2605F6D75B73}" type="presParOf" srcId="{D8436D2F-1F40-46CA-83D5-20E94F72EED9}" destId="{C0290DFA-A094-43C1-8ADE-DDFDE26B1268}" srcOrd="10" destOrd="0" presId="urn:microsoft.com/office/officeart/2008/layout/LinedList"/>
    <dgm:cxn modelId="{C6546111-C2BC-4603-9DF0-3F0BD67FF4E7}" type="presParOf" srcId="{D8436D2F-1F40-46CA-83D5-20E94F72EED9}" destId="{7DDC7115-365B-4EDA-B40E-919ABE19F54D}" srcOrd="11" destOrd="0" presId="urn:microsoft.com/office/officeart/2008/layout/LinedList"/>
    <dgm:cxn modelId="{371CA88C-8F21-47C1-8835-E71C73125260}" type="presParOf" srcId="{7DDC7115-365B-4EDA-B40E-919ABE19F54D}" destId="{8E6EE940-E646-490F-8FD6-0355769468C2}" srcOrd="0" destOrd="0" presId="urn:microsoft.com/office/officeart/2008/layout/LinedList"/>
    <dgm:cxn modelId="{4AC51EC7-F9A0-4942-84AE-06E2E3850D03}" type="presParOf" srcId="{7DDC7115-365B-4EDA-B40E-919ABE19F54D}" destId="{CD221287-B000-45C9-BEDF-5F36A4C91BC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205CF0-039A-4637-AAD5-679D372E70A2}">
      <dsp:nvSpPr>
        <dsp:cNvPr id="0" name=""/>
        <dsp:cNvSpPr/>
      </dsp:nvSpPr>
      <dsp:spPr>
        <a:xfrm>
          <a:off x="0" y="319265"/>
          <a:ext cx="7306056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7031" tIns="374904" rIns="56703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↑ injury severity, ↑ surgeries, ↑ complications, ↑ mortality  (Alligood et al., 2025)</a:t>
          </a:r>
        </a:p>
      </dsp:txBody>
      <dsp:txXfrm>
        <a:off x="0" y="319265"/>
        <a:ext cx="7306056" cy="1020600"/>
      </dsp:txXfrm>
    </dsp:sp>
    <dsp:sp modelId="{05517187-E9C0-453B-915C-2550FB74E21F}">
      <dsp:nvSpPr>
        <dsp:cNvPr id="0" name=""/>
        <dsp:cNvSpPr/>
      </dsp:nvSpPr>
      <dsp:spPr>
        <a:xfrm>
          <a:off x="365302" y="53585"/>
          <a:ext cx="5114239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306" tIns="0" rIns="193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Impact of Improper Restraint:</a:t>
          </a:r>
          <a:r>
            <a:rPr lang="en-US" sz="1800" kern="1200"/>
            <a:t> </a:t>
          </a:r>
        </a:p>
      </dsp:txBody>
      <dsp:txXfrm>
        <a:off x="391241" y="79524"/>
        <a:ext cx="5062361" cy="479482"/>
      </dsp:txXfrm>
    </dsp:sp>
    <dsp:sp modelId="{9805EEA8-0559-45FD-B679-6B118A34E439}">
      <dsp:nvSpPr>
        <dsp:cNvPr id="0" name=""/>
        <dsp:cNvSpPr/>
      </dsp:nvSpPr>
      <dsp:spPr>
        <a:xfrm>
          <a:off x="0" y="1702746"/>
          <a:ext cx="7306056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5184504"/>
              <a:satOff val="-10204"/>
              <a:lumOff val="6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7031" tIns="374904" rIns="56703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Highest death rates in Indigenous and Black children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Lower-opportunity neighborhoods → higher odds of improper restraint (Shaw et al., 2022; Alligood et al., 2025)</a:t>
          </a:r>
        </a:p>
      </dsp:txBody>
      <dsp:txXfrm>
        <a:off x="0" y="1702746"/>
        <a:ext cx="7306056" cy="1304100"/>
      </dsp:txXfrm>
    </dsp:sp>
    <dsp:sp modelId="{2B8DAB48-69DF-4723-84F0-384798AF3FAE}">
      <dsp:nvSpPr>
        <dsp:cNvPr id="0" name=""/>
        <dsp:cNvSpPr/>
      </dsp:nvSpPr>
      <dsp:spPr>
        <a:xfrm>
          <a:off x="365302" y="1437065"/>
          <a:ext cx="5114239" cy="531360"/>
        </a:xfrm>
        <a:prstGeom prst="roundRect">
          <a:avLst/>
        </a:prstGeom>
        <a:solidFill>
          <a:schemeClr val="accent2">
            <a:hueOff val="-5184504"/>
            <a:satOff val="-10204"/>
            <a:lumOff val="63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306" tIns="0" rIns="193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Disparities:</a:t>
          </a:r>
          <a:r>
            <a:rPr lang="en-US" sz="1800" kern="1200"/>
            <a:t> </a:t>
          </a:r>
        </a:p>
      </dsp:txBody>
      <dsp:txXfrm>
        <a:off x="391241" y="1463004"/>
        <a:ext cx="5062361" cy="479482"/>
      </dsp:txXfrm>
    </dsp:sp>
    <dsp:sp modelId="{A70C70A1-5591-4D4D-BDF4-4177E778442C}">
      <dsp:nvSpPr>
        <dsp:cNvPr id="0" name=""/>
        <dsp:cNvSpPr/>
      </dsp:nvSpPr>
      <dsp:spPr>
        <a:xfrm>
          <a:off x="0" y="3369726"/>
          <a:ext cx="7306056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-10369007"/>
              <a:satOff val="-20408"/>
              <a:lumOff val="12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7031" tIns="374904" rIns="56703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AAP recommends car seat guidance at every well-child visit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Lack of knowledge is the #1 barrier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Caregiver interventions improve use (Durbin Hoffman, 2018; Truong et al., 2013; Sartin et al., 2019)</a:t>
          </a:r>
        </a:p>
      </dsp:txBody>
      <dsp:txXfrm>
        <a:off x="0" y="3369726"/>
        <a:ext cx="7306056" cy="1587600"/>
      </dsp:txXfrm>
    </dsp:sp>
    <dsp:sp modelId="{34016B8C-57E4-4679-95F4-954DFC3EB48A}">
      <dsp:nvSpPr>
        <dsp:cNvPr id="0" name=""/>
        <dsp:cNvSpPr/>
      </dsp:nvSpPr>
      <dsp:spPr>
        <a:xfrm>
          <a:off x="365302" y="3104046"/>
          <a:ext cx="5114239" cy="531360"/>
        </a:xfrm>
        <a:prstGeom prst="roundRect">
          <a:avLst/>
        </a:prstGeom>
        <a:solidFill>
          <a:schemeClr val="accent2">
            <a:hueOff val="-10369007"/>
            <a:satOff val="-20408"/>
            <a:lumOff val="127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306" tIns="0" rIns="19330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Why This Matters:</a:t>
          </a:r>
          <a:r>
            <a:rPr lang="en-US" sz="1800" kern="1200"/>
            <a:t> </a:t>
          </a:r>
        </a:p>
      </dsp:txBody>
      <dsp:txXfrm>
        <a:off x="391241" y="3129985"/>
        <a:ext cx="5062361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B9533-FF83-4AE1-8766-C77D8BC463CE}">
      <dsp:nvSpPr>
        <dsp:cNvPr id="0" name=""/>
        <dsp:cNvSpPr/>
      </dsp:nvSpPr>
      <dsp:spPr>
        <a:xfrm>
          <a:off x="0" y="814273"/>
          <a:ext cx="7306056" cy="1503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9B097-212C-4CB6-8954-52A602EDBA02}">
      <dsp:nvSpPr>
        <dsp:cNvPr id="0" name=""/>
        <dsp:cNvSpPr/>
      </dsp:nvSpPr>
      <dsp:spPr>
        <a:xfrm>
          <a:off x="454740" y="1152509"/>
          <a:ext cx="826800" cy="826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54A76A-91D8-42E3-977B-A9C7A3C480D4}">
      <dsp:nvSpPr>
        <dsp:cNvPr id="0" name=""/>
        <dsp:cNvSpPr/>
      </dsp:nvSpPr>
      <dsp:spPr>
        <a:xfrm>
          <a:off x="1736281" y="814273"/>
          <a:ext cx="5569774" cy="1503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096" tIns="159096" rIns="159096" bIns="1590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original car seat flyer was last updated in 2024, and since then information from community partners has changed.</a:t>
          </a:r>
        </a:p>
      </dsp:txBody>
      <dsp:txXfrm>
        <a:off x="1736281" y="814273"/>
        <a:ext cx="5569774" cy="1503273"/>
      </dsp:txXfrm>
    </dsp:sp>
    <dsp:sp modelId="{792A8BDE-A3A0-4559-AED1-D4A1772E4F47}">
      <dsp:nvSpPr>
        <dsp:cNvPr id="0" name=""/>
        <dsp:cNvSpPr/>
      </dsp:nvSpPr>
      <dsp:spPr>
        <a:xfrm>
          <a:off x="0" y="2693365"/>
          <a:ext cx="7306056" cy="15032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3A01CF-395C-4268-83A2-751C9DBFD21F}">
      <dsp:nvSpPr>
        <dsp:cNvPr id="0" name=""/>
        <dsp:cNvSpPr/>
      </dsp:nvSpPr>
      <dsp:spPr>
        <a:xfrm>
          <a:off x="454740" y="3031601"/>
          <a:ext cx="826800" cy="826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D00F0-0158-4A79-BCD5-E198AAD97F06}">
      <dsp:nvSpPr>
        <dsp:cNvPr id="0" name=""/>
        <dsp:cNvSpPr/>
      </dsp:nvSpPr>
      <dsp:spPr>
        <a:xfrm>
          <a:off x="1736281" y="2693365"/>
          <a:ext cx="5569774" cy="1503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096" tIns="159096" rIns="159096" bIns="15909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Providers do not have access to an updated list of community partners who offer car seat technicians.</a:t>
          </a:r>
        </a:p>
      </dsp:txBody>
      <dsp:txXfrm>
        <a:off x="1736281" y="2693365"/>
        <a:ext cx="5569774" cy="15032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9ABAE-FA6F-41C2-AA6F-5B26D5502689}">
      <dsp:nvSpPr>
        <dsp:cNvPr id="0" name=""/>
        <dsp:cNvSpPr/>
      </dsp:nvSpPr>
      <dsp:spPr>
        <a:xfrm>
          <a:off x="0" y="0"/>
          <a:ext cx="730605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275EA-B3E6-41E5-AC13-5469F432628E}">
      <dsp:nvSpPr>
        <dsp:cNvPr id="0" name=""/>
        <dsp:cNvSpPr/>
      </dsp:nvSpPr>
      <dsp:spPr>
        <a:xfrm>
          <a:off x="0" y="0"/>
          <a:ext cx="1461211" cy="501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Our project aims to:</a:t>
          </a:r>
        </a:p>
      </dsp:txBody>
      <dsp:txXfrm>
        <a:off x="0" y="0"/>
        <a:ext cx="1461211" cy="5010912"/>
      </dsp:txXfrm>
    </dsp:sp>
    <dsp:sp modelId="{68E8FA23-AA4B-42D8-B598-4B9C87E8BEB7}">
      <dsp:nvSpPr>
        <dsp:cNvPr id="0" name=""/>
        <dsp:cNvSpPr/>
      </dsp:nvSpPr>
      <dsp:spPr>
        <a:xfrm>
          <a:off x="1570802" y="78295"/>
          <a:ext cx="5735253" cy="156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Update the list of car seat resources in the greater Hartford area </a:t>
          </a:r>
        </a:p>
      </dsp:txBody>
      <dsp:txXfrm>
        <a:off x="1570802" y="78295"/>
        <a:ext cx="5735253" cy="1565909"/>
      </dsp:txXfrm>
    </dsp:sp>
    <dsp:sp modelId="{E4B0AB36-D685-4784-86D4-7DD1F1451AF5}">
      <dsp:nvSpPr>
        <dsp:cNvPr id="0" name=""/>
        <dsp:cNvSpPr/>
      </dsp:nvSpPr>
      <dsp:spPr>
        <a:xfrm>
          <a:off x="1461211" y="1644205"/>
          <a:ext cx="58448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FAC41F-5A0B-4DD6-9FED-76A11825076B}">
      <dsp:nvSpPr>
        <dsp:cNvPr id="0" name=""/>
        <dsp:cNvSpPr/>
      </dsp:nvSpPr>
      <dsp:spPr>
        <a:xfrm>
          <a:off x="1570802" y="1722501"/>
          <a:ext cx="5735253" cy="156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Educate providers on the updated resources and referral process</a:t>
          </a:r>
        </a:p>
      </dsp:txBody>
      <dsp:txXfrm>
        <a:off x="1570802" y="1722501"/>
        <a:ext cx="5735253" cy="1565909"/>
      </dsp:txXfrm>
    </dsp:sp>
    <dsp:sp modelId="{5FC7267C-9455-4BA6-8A57-FD7BB0A00BD0}">
      <dsp:nvSpPr>
        <dsp:cNvPr id="0" name=""/>
        <dsp:cNvSpPr/>
      </dsp:nvSpPr>
      <dsp:spPr>
        <a:xfrm>
          <a:off x="1461211" y="3288410"/>
          <a:ext cx="58448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62DDF-70D0-4424-96E0-7C072BC74F7B}">
      <dsp:nvSpPr>
        <dsp:cNvPr id="0" name=""/>
        <dsp:cNvSpPr/>
      </dsp:nvSpPr>
      <dsp:spPr>
        <a:xfrm>
          <a:off x="1570802" y="3366706"/>
          <a:ext cx="5735253" cy="156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Increase provider knowledge and self-efficacy of car seat referral processes for CHC Hartford patients</a:t>
          </a:r>
        </a:p>
      </dsp:txBody>
      <dsp:txXfrm>
        <a:off x="1570802" y="3366706"/>
        <a:ext cx="5735253" cy="1565909"/>
      </dsp:txXfrm>
    </dsp:sp>
    <dsp:sp modelId="{A7E897FA-C55D-4B82-8E8B-AB3F6C4A605D}">
      <dsp:nvSpPr>
        <dsp:cNvPr id="0" name=""/>
        <dsp:cNvSpPr/>
      </dsp:nvSpPr>
      <dsp:spPr>
        <a:xfrm>
          <a:off x="1461211" y="4932616"/>
          <a:ext cx="58448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E557B-1853-4C7E-A95F-71BA3CC4098F}">
      <dsp:nvSpPr>
        <dsp:cNvPr id="0" name=""/>
        <dsp:cNvSpPr/>
      </dsp:nvSpPr>
      <dsp:spPr>
        <a:xfrm>
          <a:off x="0" y="1839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B8CC5-6A72-4720-B0B1-A6D9D4E49386}">
      <dsp:nvSpPr>
        <dsp:cNvPr id="0" name=""/>
        <dsp:cNvSpPr/>
      </dsp:nvSpPr>
      <dsp:spPr>
        <a:xfrm>
          <a:off x="0" y="1839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The Lunch &amp; Learn session with providers increased their immediate self – efficacy regarding car seat resources and referral topics. However, many providers still did not think that they had adequate time to address car seats during Well Child Checks. </a:t>
          </a:r>
        </a:p>
      </dsp:txBody>
      <dsp:txXfrm>
        <a:off x="0" y="1839"/>
        <a:ext cx="11155680" cy="627274"/>
      </dsp:txXfrm>
    </dsp:sp>
    <dsp:sp modelId="{5527E0FB-799E-43EB-AE86-4BEB2926ADA7}">
      <dsp:nvSpPr>
        <dsp:cNvPr id="0" name=""/>
        <dsp:cNvSpPr/>
      </dsp:nvSpPr>
      <dsp:spPr>
        <a:xfrm>
          <a:off x="0" y="629114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D4A29-3C59-44BC-B260-AB81343BC489}">
      <dsp:nvSpPr>
        <dsp:cNvPr id="0" name=""/>
        <dsp:cNvSpPr/>
      </dsp:nvSpPr>
      <dsp:spPr>
        <a:xfrm>
          <a:off x="0" y="629114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It would be more efficient if there was a standardized, formal referral process for car seat checks (like there is for specialist referrals) instead of different referral processes for each community resource. </a:t>
          </a:r>
        </a:p>
      </dsp:txBody>
      <dsp:txXfrm>
        <a:off x="0" y="629114"/>
        <a:ext cx="11155680" cy="627274"/>
      </dsp:txXfrm>
    </dsp:sp>
    <dsp:sp modelId="{B4474677-AFB0-42B9-837A-38B0C7AC92F2}">
      <dsp:nvSpPr>
        <dsp:cNvPr id="0" name=""/>
        <dsp:cNvSpPr/>
      </dsp:nvSpPr>
      <dsp:spPr>
        <a:xfrm>
          <a:off x="0" y="1256389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E1E26-43D4-4082-AD21-41781CB5F5B0}">
      <dsp:nvSpPr>
        <dsp:cNvPr id="0" name=""/>
        <dsp:cNvSpPr/>
      </dsp:nvSpPr>
      <dsp:spPr>
        <a:xfrm>
          <a:off x="0" y="1256389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Providers mentioned during the Lunch &amp; Learn session that it would be beneficial to have a specific shared drive for Hartford providers to easily access these forms online. </a:t>
          </a:r>
        </a:p>
      </dsp:txBody>
      <dsp:txXfrm>
        <a:off x="0" y="1256389"/>
        <a:ext cx="11155680" cy="627274"/>
      </dsp:txXfrm>
    </dsp:sp>
    <dsp:sp modelId="{048A4841-B0BA-4C12-927F-3037A71B3AF9}">
      <dsp:nvSpPr>
        <dsp:cNvPr id="0" name=""/>
        <dsp:cNvSpPr/>
      </dsp:nvSpPr>
      <dsp:spPr>
        <a:xfrm>
          <a:off x="0" y="1883664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5073B7-BA3C-490D-B956-EC345BA061F4}">
      <dsp:nvSpPr>
        <dsp:cNvPr id="0" name=""/>
        <dsp:cNvSpPr/>
      </dsp:nvSpPr>
      <dsp:spPr>
        <a:xfrm>
          <a:off x="0" y="1883664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Calibri"/>
              <a:cs typeface="Calibri"/>
            </a:rPr>
            <a:t>It would be helpful to add car seat-related questions to the WCC template- to access proper use</a:t>
          </a:r>
          <a:endParaRPr lang="en-US" sz="1500" kern="1200" dirty="0">
            <a:latin typeface="Bierstadt"/>
          </a:endParaRPr>
        </a:p>
      </dsp:txBody>
      <dsp:txXfrm>
        <a:off x="0" y="1883664"/>
        <a:ext cx="11155680" cy="627274"/>
      </dsp:txXfrm>
    </dsp:sp>
    <dsp:sp modelId="{5A9300E0-7BE9-4867-B5E8-3FAA0F880827}">
      <dsp:nvSpPr>
        <dsp:cNvPr id="0" name=""/>
        <dsp:cNvSpPr/>
      </dsp:nvSpPr>
      <dsp:spPr>
        <a:xfrm>
          <a:off x="0" y="2510938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B90BE-C11D-4D54-9BFF-FBDCC3553BAE}">
      <dsp:nvSpPr>
        <dsp:cNvPr id="0" name=""/>
        <dsp:cNvSpPr/>
      </dsp:nvSpPr>
      <dsp:spPr>
        <a:xfrm>
          <a:off x="0" y="2510938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Next steps: Measuring family outcomes vs provider self-efficacy</a:t>
          </a:r>
          <a:r>
            <a:rPr lang="en-US" sz="1500" kern="1200" dirty="0">
              <a:latin typeface="Bierstadt"/>
            </a:rPr>
            <a:t>, for example how many flyers were given out?/ how many referrals were made?/how many followed through and went to car seat technicians?</a:t>
          </a:r>
          <a:endParaRPr lang="en-US" sz="1500" kern="1200" dirty="0"/>
        </a:p>
      </dsp:txBody>
      <dsp:txXfrm>
        <a:off x="0" y="2510938"/>
        <a:ext cx="11155680" cy="627274"/>
      </dsp:txXfrm>
    </dsp:sp>
    <dsp:sp modelId="{C0290DFA-A094-43C1-8ADE-DDFDE26B1268}">
      <dsp:nvSpPr>
        <dsp:cNvPr id="0" name=""/>
        <dsp:cNvSpPr/>
      </dsp:nvSpPr>
      <dsp:spPr>
        <a:xfrm>
          <a:off x="0" y="3138213"/>
          <a:ext cx="11155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EE940-E646-490F-8FD6-0355769468C2}">
      <dsp:nvSpPr>
        <dsp:cNvPr id="0" name=""/>
        <dsp:cNvSpPr/>
      </dsp:nvSpPr>
      <dsp:spPr>
        <a:xfrm>
          <a:off x="0" y="3138213"/>
          <a:ext cx="11155680" cy="627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ierstadt"/>
            </a:rPr>
            <a:t>Next Step/direction: Adding Car Seat to template and measuring outcomes of providers accesses and educated families about car seat importance and safely </a:t>
          </a:r>
        </a:p>
      </dsp:txBody>
      <dsp:txXfrm>
        <a:off x="0" y="3138213"/>
        <a:ext cx="11155680" cy="627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4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8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1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59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6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2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4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8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5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5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1/jamanetworkopen.2019.14180" TargetMode="External"/><Relationship Id="rId3" Type="http://schemas.openxmlformats.org/officeDocument/2006/relationships/hyperlink" Target="https://doi.org/10.1136/ip-2022-044815" TargetMode="External"/><Relationship Id="rId7" Type="http://schemas.openxmlformats.org/officeDocument/2006/relationships/hyperlink" Target="https://doi.org/10.1016/j.ajem.2023.11.053" TargetMode="External"/><Relationship Id="rId2" Type="http://schemas.openxmlformats.org/officeDocument/2006/relationships/hyperlink" Target="https://doi.org/10.1136/ip-2025-04580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injury.2018.04.001" TargetMode="External"/><Relationship Id="rId5" Type="http://schemas.openxmlformats.org/officeDocument/2006/relationships/hyperlink" Target="https://doi.org/10.1001/jamanetworkopen.2025.33912" TargetMode="External"/><Relationship Id="rId10" Type="http://schemas.openxmlformats.org/officeDocument/2006/relationships/hyperlink" Target="https://doi.org/10.5435/JAAOS-21-06-323" TargetMode="External"/><Relationship Id="rId4" Type="http://schemas.openxmlformats.org/officeDocument/2006/relationships/hyperlink" Target="https://doi.org/10.1542/peds.2018-2461" TargetMode="External"/><Relationship Id="rId9" Type="http://schemas.openxmlformats.org/officeDocument/2006/relationships/hyperlink" Target="https://doi.org/10.1016/j.jpeds.2022.07.0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34BE657B-A829-D92E-95D9-80C6E16FE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2" t="20543" r="-7" b="2729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Autofit/>
          </a:bodyPr>
          <a:lstStyle/>
          <a:p>
            <a:r>
              <a:rPr lang="en-US" sz="4800"/>
              <a:t>Improving Provider Self-Efficacy on Pediatric Car Seat Referrals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 lnSpcReduction="10000"/>
          </a:bodyPr>
          <a:lstStyle/>
          <a:p>
            <a:r>
              <a:rPr lang="en-US" dirty="0"/>
              <a:t>Seren Carpenter, DNP, APRN, PNP-</a:t>
            </a:r>
            <a:r>
              <a:rPr lang="en-US"/>
              <a:t>PC &amp; Becky Jenshke, MSN, APRN, PNP-PC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E17AA97-89A7-45C1-B813-BFF6C23D7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C4FE1-D370-43A6-96C5-076716BB1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3D569D-D3A6-49CA-A483-291E95DA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12648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E8706-AC5F-F62D-B06A-ED82D24B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537667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Background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E33E78-45C3-ED13-BBFE-8BAB86AE9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1042416"/>
            <a:ext cx="5010912" cy="53126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>
                <a:highlight>
                  <a:srgbClr val="FFFFFF"/>
                </a:highlight>
                <a:latin typeface="Lora"/>
              </a:rPr>
              <a:t>The Problem</a:t>
            </a:r>
            <a:endParaRPr lang="en-US" dirty="0">
              <a:latin typeface="Lor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highlight>
                  <a:srgbClr val="FFFFFF"/>
                </a:highlight>
                <a:latin typeface="Lora"/>
              </a:rPr>
              <a:t>MVCs are the #1 cause of death in children ≥4 years; 450 children 10 killed and </a:t>
            </a:r>
            <a:r>
              <a:rPr lang="en-US" dirty="0">
                <a:highlight>
                  <a:srgbClr val="FFFFFF"/>
                </a:highlight>
                <a:latin typeface="Lora"/>
              </a:rPr>
              <a:t>~80,000 </a:t>
            </a:r>
            <a:r>
              <a:rPr lang="en-US">
                <a:highlight>
                  <a:srgbClr val="FFFFFF"/>
                </a:highlight>
                <a:latin typeface="Lora"/>
              </a:rPr>
              <a:t>injured annually</a:t>
            </a:r>
            <a:r>
              <a:rPr lang="en-US" dirty="0">
                <a:highlight>
                  <a:srgbClr val="FFFFFF"/>
                </a:highlight>
                <a:latin typeface="Lora"/>
              </a:rPr>
              <a:t> in the U.S. (DeGeorge et al., 2020; Macy et al., 2025)</a:t>
            </a:r>
            <a:endParaRPr lang="en-US">
              <a:latin typeface="Lora"/>
            </a:endParaRPr>
          </a:p>
          <a:p>
            <a:r>
              <a:rPr lang="en-US" b="1">
                <a:highlight>
                  <a:srgbClr val="FFFFFF"/>
                </a:highlight>
                <a:latin typeface="Lora"/>
              </a:rPr>
              <a:t>Car Seats Save Lives</a:t>
            </a:r>
            <a:endParaRPr lang="en-US">
              <a:latin typeface="Lor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highlight>
                  <a:srgbClr val="FFFFFF"/>
                </a:highlight>
                <a:latin typeface="Lora"/>
              </a:rPr>
              <a:t>↓ mortality: 71% in infants, 54% ages 1–4, 45% ages ≥5 (DeGeorge et al., 2020)</a:t>
            </a:r>
            <a:endParaRPr lang="en-US">
              <a:latin typeface="Lor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highlight>
                  <a:srgbClr val="FFFFFF"/>
                </a:highlight>
                <a:latin typeface="Lora"/>
              </a:rPr>
              <a:t>↓ intracranial injury by 69% (Park et al., 2018)</a:t>
            </a:r>
            <a:endParaRPr lang="en-US">
              <a:latin typeface="Lor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ighlight>
                  <a:srgbClr val="FFFFFF"/>
                </a:highlight>
                <a:latin typeface="Lora"/>
              </a:rPr>
              <a:t>↓ serious injury surgery in high-risk crashes (Santos et al., 2024)</a:t>
            </a:r>
            <a:endParaRPr lang="en-US">
              <a:latin typeface="Lora"/>
            </a:endParaRPr>
          </a:p>
          <a:p>
            <a:r>
              <a:rPr lang="en-US" b="1">
                <a:highlight>
                  <a:srgbClr val="FFFFFF"/>
                </a:highlight>
                <a:latin typeface="Lora"/>
              </a:rPr>
              <a:t>The Gap</a:t>
            </a:r>
            <a:endParaRPr lang="en-US" dirty="0">
              <a:latin typeface="Bierstad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highlight>
                  <a:srgbClr val="FFFFFF"/>
                </a:highlight>
                <a:latin typeface="Lora"/>
              </a:rPr>
              <a:t> &gt;54% of pediatric MVC patients are inappropriately restrained; up to 99% in some age </a:t>
            </a:r>
            <a:r>
              <a:rPr lang="en-US" dirty="0">
                <a:highlight>
                  <a:srgbClr val="FFFFFF"/>
                </a:highlight>
                <a:latin typeface="Lora"/>
              </a:rPr>
              <a:t>groups (</a:t>
            </a:r>
            <a:r>
              <a:rPr lang="en-US">
                <a:highlight>
                  <a:srgbClr val="FFFFFF"/>
                </a:highlight>
                <a:latin typeface="Lora"/>
              </a:rPr>
              <a:t>Alligood et</a:t>
            </a:r>
            <a:r>
              <a:rPr lang="en-US" dirty="0">
                <a:highlight>
                  <a:srgbClr val="FFFFFF"/>
                </a:highlight>
                <a:latin typeface="Lora"/>
              </a:rPr>
              <a:t> al., 2025; Truong et al., 2013)</a:t>
            </a:r>
            <a:endParaRPr lang="en-US"/>
          </a:p>
        </p:txBody>
      </p:sp>
      <p:pic>
        <p:nvPicPr>
          <p:cNvPr id="21" name="Picture 20" descr="A black and white image of a baby carriage&#10;&#10;AI-generated content may be incorrect.">
            <a:extLst>
              <a:ext uri="{FF2B5EF4-FFF2-40B4-BE49-F238E27FC236}">
                <a16:creationId xmlns:a16="http://schemas.microsoft.com/office/drawing/2014/main" id="{1D83443F-A20C-9250-6732-FDC7A528DB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761552" y="1954872"/>
            <a:ext cx="3494596" cy="349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5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7D949E-564D-4503-A64E-D22FA323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95955-419A-E0BC-0A02-E89C91CB2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154680" cy="40690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Significance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EB27-9249-8B3A-C8C2-18F9DC48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482CAC-96FF-EBE5-E97D-0BE2B8A51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1115568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6111B6-5498-2D16-6C4B-58853BBF0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519500"/>
              </p:ext>
            </p:extLst>
          </p:nvPr>
        </p:nvGraphicFramePr>
        <p:xfrm>
          <a:off x="4389120" y="978408"/>
          <a:ext cx="7306056" cy="501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353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17D949E-564D-4503-A64E-D22FA323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90B40-90F4-DE26-489B-76CEE1F8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154680" cy="40690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The Problem 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8EEB27-9249-8B3A-C8C2-18F9DC48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482CAC-96FF-EBE5-E97D-0BE2B8A51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1115568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7C2894A8-7C29-4442-C32C-D8B0C53254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2419"/>
              </p:ext>
            </p:extLst>
          </p:nvPr>
        </p:nvGraphicFramePr>
        <p:xfrm>
          <a:off x="4389120" y="978408"/>
          <a:ext cx="7306056" cy="501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823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17D949E-564D-4503-A64E-D22FA3232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EAE9B-6C87-F2B9-0748-943EBEA6D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154680" cy="40690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Project Aims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EEB27-9249-8B3A-C8C2-18F9DC48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482CAC-96FF-EBE5-E97D-0BE2B8A51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11155680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6D8BA5-5B97-371E-2816-D92D8F72DE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15304"/>
              </p:ext>
            </p:extLst>
          </p:nvPr>
        </p:nvGraphicFramePr>
        <p:xfrm>
          <a:off x="4389120" y="978408"/>
          <a:ext cx="7306056" cy="5010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928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653AE3C-AC4F-907C-B473-B9A30D215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81933E-93BD-38CE-3C98-D10B2844C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341299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3B7A5C-39EE-77A0-28F9-DF513723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611650"/>
            <a:ext cx="703173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81803-4C18-35F4-8E45-4BF7780CA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410712" cy="537667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Methods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D307FCB-D864-AC4C-A1ED-E2F1F03A7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008" y="1042416"/>
            <a:ext cx="7031736" cy="531266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Bierstadt"/>
                <a:ea typeface="Calibri"/>
                <a:cs typeface="Calibri"/>
              </a:rPr>
              <a:t>Design: </a:t>
            </a:r>
            <a:r>
              <a:rPr lang="en-US">
                <a:latin typeface="Bierstadt"/>
                <a:ea typeface="Calibri"/>
                <a:cs typeface="Calibri"/>
              </a:rPr>
              <a:t>Pre-Post Quality Improvement </a:t>
            </a:r>
            <a:endParaRPr lang="en-US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>
              <a:latin typeface="Bierstadt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Bierstadt"/>
                <a:ea typeface="Calibri"/>
                <a:cs typeface="Calibri"/>
              </a:rPr>
              <a:t>Setting: </a:t>
            </a:r>
            <a:r>
              <a:rPr lang="en-US">
                <a:latin typeface="Bierstadt"/>
                <a:ea typeface="Calibri"/>
                <a:cs typeface="Calibri"/>
              </a:rPr>
              <a:t>Outpatient pediatric primary care clinic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>
              <a:latin typeface="Bierstadt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Bierstadt"/>
                <a:ea typeface="Calibri"/>
                <a:cs typeface="Calibri"/>
              </a:rPr>
              <a:t>Intervention: </a:t>
            </a:r>
            <a:r>
              <a:rPr lang="en-US">
                <a:latin typeface="Bierstadt"/>
                <a:ea typeface="Calibri"/>
                <a:cs typeface="Calibri"/>
              </a:rPr>
              <a:t>Provider Lunch &amp; Learn education session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>
                <a:latin typeface="Bierstadt"/>
                <a:ea typeface="Calibri"/>
                <a:cs typeface="Calibri"/>
              </a:rPr>
              <a:t>Supportive material was presented: A physical updated Car Seat Resource flyer, as well as physical copies of referral forms. </a:t>
            </a:r>
            <a:endParaRPr lang="en-US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>
              <a:latin typeface="Bierstadt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Bierstadt"/>
                <a:ea typeface="Calibri"/>
                <a:cs typeface="Calibri"/>
              </a:rPr>
              <a:t>Sample:</a:t>
            </a:r>
            <a:r>
              <a:rPr lang="en-US">
                <a:latin typeface="Bierstadt"/>
                <a:ea typeface="Calibri"/>
                <a:cs typeface="Calibri"/>
              </a:rPr>
              <a:t> 6 CHC Hartford Providers, including 2 NP students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>
              <a:latin typeface="Bierstadt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Bierstadt"/>
                <a:ea typeface="Calibri"/>
                <a:cs typeface="Calibri"/>
              </a:rPr>
              <a:t>Data Measurement &amp; Collection:</a:t>
            </a:r>
            <a:r>
              <a:rPr lang="en-US">
                <a:latin typeface="Bierstadt"/>
                <a:ea typeface="Calibri"/>
                <a:cs typeface="Calibri"/>
              </a:rPr>
              <a:t> Pre/Post survey for providers </a:t>
            </a:r>
            <a:endParaRPr lang="en-US">
              <a:latin typeface="Bierstadt"/>
            </a:endParaRPr>
          </a:p>
        </p:txBody>
      </p:sp>
    </p:spTree>
    <p:extLst>
      <p:ext uri="{BB962C8B-B14F-4D97-AF65-F5344CB8AC3E}">
        <p14:creationId xmlns:p14="http://schemas.microsoft.com/office/powerpoint/2010/main" val="413461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38B9-B9FA-F7A1-AD6F-23D08A85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D718F-7271-F8D8-1CA0-D58E232ED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66D549-8341-60EA-1869-4E0A253E0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" y="68289"/>
            <a:ext cx="9784080" cy="67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48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3086B6-22A6-CCC7-78C0-E79E5DC5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3465681" cy="24505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dirty="0">
                <a:solidFill>
                  <a:schemeClr val="tx2"/>
                </a:solidFill>
              </a:rPr>
              <a:t>Results/Findings</a:t>
            </a:r>
            <a:br>
              <a:rPr lang="en-US" sz="3000" dirty="0">
                <a:solidFill>
                  <a:schemeClr val="tx2"/>
                </a:solidFill>
              </a:rPr>
            </a:br>
            <a:r>
              <a:rPr lang="en-US" sz="2400" b="0" dirty="0">
                <a:solidFill>
                  <a:schemeClr val="tx2"/>
                </a:solidFill>
              </a:rPr>
              <a:t>Pre-survey: n=8</a:t>
            </a:r>
            <a:br>
              <a:rPr lang="en-US" sz="2400" b="0" dirty="0"/>
            </a:br>
            <a:r>
              <a:rPr lang="en-US" sz="2400" b="0">
                <a:solidFill>
                  <a:schemeClr val="tx2"/>
                </a:solidFill>
              </a:rPr>
              <a:t>Post survey: n=7</a:t>
            </a:r>
            <a:endParaRPr lang="en-US" sz="1400" b="0" dirty="0">
              <a:solidFill>
                <a:schemeClr val="tx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1952F0-771E-D2ED-C333-EEED6708B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346642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6D83C-2377-9CAD-A991-9E0B6AF2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3465681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9A4ED34-FD6E-0C2E-90F6-ED6D5183BB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530369"/>
              </p:ext>
            </p:extLst>
          </p:nvPr>
        </p:nvGraphicFramePr>
        <p:xfrm>
          <a:off x="4232366" y="1307752"/>
          <a:ext cx="7438428" cy="4549652"/>
        </p:xfrm>
        <a:graphic>
          <a:graphicData uri="http://schemas.openxmlformats.org/drawingml/2006/table">
            <a:tbl>
              <a:tblPr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2668792">
                  <a:extLst>
                    <a:ext uri="{9D8B030D-6E8A-4147-A177-3AD203B41FA5}">
                      <a16:colId xmlns:a16="http://schemas.microsoft.com/office/drawing/2014/main" val="3281631322"/>
                    </a:ext>
                  </a:extLst>
                </a:gridCol>
                <a:gridCol w="2340447">
                  <a:extLst>
                    <a:ext uri="{9D8B030D-6E8A-4147-A177-3AD203B41FA5}">
                      <a16:colId xmlns:a16="http://schemas.microsoft.com/office/drawing/2014/main" val="3202881202"/>
                    </a:ext>
                  </a:extLst>
                </a:gridCol>
                <a:gridCol w="2429189">
                  <a:extLst>
                    <a:ext uri="{9D8B030D-6E8A-4147-A177-3AD203B41FA5}">
                      <a16:colId xmlns:a16="http://schemas.microsoft.com/office/drawing/2014/main" val="4251801399"/>
                    </a:ext>
                  </a:extLst>
                </a:gridCol>
              </a:tblGrid>
              <a:tr h="7224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Measure</a:t>
                      </a:r>
                    </a:p>
                  </a:txBody>
                  <a:tcPr marL="132900" marR="102231" marT="102231" marB="10223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Pre (% Agree/Strongly Agree)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Post (% Agree/Strongly Agree)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149918"/>
                  </a:ext>
                </a:extLst>
              </a:tr>
              <a:tr h="7224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 dirty="0">
                          <a:solidFill>
                            <a:schemeClr val="tx1"/>
                          </a:solidFill>
                        </a:rPr>
                        <a:t>Identifying families needing resources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25%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218535"/>
                  </a:ext>
                </a:extLst>
              </a:tr>
              <a:tr h="483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Counseling families</a:t>
                      </a:r>
                    </a:p>
                  </a:txBody>
                  <a:tcPr marL="132900" marR="102231" marT="102231" marB="10223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25%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644590"/>
                  </a:ext>
                </a:extLst>
              </a:tr>
              <a:tr h="7224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Knowledge of referral resources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25%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18051"/>
                  </a:ext>
                </a:extLst>
              </a:tr>
              <a:tr h="483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Completing referral process</a:t>
                      </a:r>
                    </a:p>
                  </a:txBody>
                  <a:tcPr marL="132900" marR="102231" marT="102231" marB="10223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685350"/>
                  </a:ext>
                </a:extLst>
              </a:tr>
              <a:tr h="7224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Adequate time to discuss car seat referrals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52103"/>
                  </a:ext>
                </a:extLst>
              </a:tr>
              <a:tr h="483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Likelihood to refer families</a:t>
                      </a:r>
                    </a:p>
                  </a:txBody>
                  <a:tcPr marL="132900" marR="102231" marT="102231" marB="10223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cap="none" spc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32900" marR="102231" marT="102231" marB="102231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20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506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63CCD-E29F-09DB-076D-265FF653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Conclusion &amp; Future Implications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604AAAFA-9CD3-59AB-4395-E1F8AB7AE7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1208" y="2578608"/>
          <a:ext cx="11155680" cy="376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5111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7C66-0FFB-C270-1483-D87D70C9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1474E-94BB-B969-C2D1-D93935D0A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942001"/>
            <a:ext cx="11155680" cy="440393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1200" dirty="0">
                <a:highlight>
                  <a:srgbClr val="FFFFFF"/>
                </a:highlight>
                <a:latin typeface="Lora"/>
              </a:rPr>
              <a:t>Alligood, D. M., Pilarski, M. D., Laurendeau, M. V., et al. (2025). </a:t>
            </a:r>
            <a:r>
              <a:rPr lang="en-US" sz="1200" dirty="0" err="1">
                <a:highlight>
                  <a:srgbClr val="FFFFFF"/>
                </a:highlight>
                <a:latin typeface="Lora"/>
              </a:rPr>
              <a:t>Paediatric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 motor vehicle collisions in an urban setting: Assessing restraint use and socioeconomic disparities across trauma </a:t>
            </a:r>
            <a:r>
              <a:rPr lang="en-US" sz="1200" dirty="0" err="1">
                <a:highlight>
                  <a:srgbClr val="FFFFFF"/>
                </a:highlight>
                <a:latin typeface="Lora"/>
              </a:rPr>
              <a:t>centres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. 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Injury Prevention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, Advance online publication.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2"/>
              </a:rPr>
              <a:t>https://doi.org/10.1136/ip-2025-045803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Anderson, D. M., Peterson, R. W. (2023). Rear-facing child safety seat effectiveness: Evidence from motor vehicle crash data.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Injury Prevention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29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(4), 320–326.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3"/>
              </a:rPr>
              <a:t>https://doi.org/10.1136/ip-2022-044815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DeGeorge, K. C., Neltner, C. E., Neltner, B. T. (2020). Prevention of unintentional childhood injury.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American Family Physician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102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(7), 411–417.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Durbin, D. R., Hoffman, B. D. (2018). Child passenger safety.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Pediatrics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142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(5), e20182461.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4"/>
              </a:rPr>
              <a:t>https://doi.org/10.1542/peds.2018-2461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Macy, M. L., Pollock, B., Kendi, S., et al. (2025). Multimodal intervention and child passenger safety guideline adherence in young children: A sequential, multiple-assignment, randomized clinical trial.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JAMA Network Open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8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(9), e2533912.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5"/>
              </a:rPr>
              <a:t>https://doi.org/10.1001/jamanetworkopen.2025.33912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Park, G. J., Ro, Y. S., Shin, S. D., et al. (2018). Preventive effects of car safety seat use on clinical outcomes in infants and young children with road traffic injuries: A 7-year observational study.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Injury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49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(6), 1097–1103.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6"/>
              </a:rPr>
              <a:t>https://doi.org/10.1016/j.injury.2018.04.001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Santos, J., Grigorian, A., Schellenberg, M., et al. (2024). Safety/booster seats in pediatric motor vehicle crashes: Public health concern.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The American Journal of Emergency Medicine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76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180–184.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7"/>
              </a:rPr>
              <a:t>https://doi.org/10.1016/j.ajem.2023.11.053</a:t>
            </a:r>
            <a:endParaRPr lang="en-US"/>
          </a:p>
          <a:p>
            <a:r>
              <a:rPr lang="en-US" sz="1200">
                <a:highlight>
                  <a:srgbClr val="FFFFFF"/>
                </a:highlight>
                <a:latin typeface="Lora"/>
              </a:rPr>
              <a:t>Sartin, E., Bell, T. R., McDonald, C. C., Mirman, J. H. (2019). Assessment of caregiver-targeted interventions for use of motor vehicle passenger safety systems for children: A systematic review and meta-analysis.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JAMA Network Open</a:t>
            </a:r>
            <a:r>
              <a:rPr lang="en-US" sz="120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>
                <a:highlight>
                  <a:srgbClr val="FFFFFF"/>
                </a:highlight>
                <a:latin typeface="Lora"/>
              </a:rPr>
              <a:t>2</a:t>
            </a:r>
            <a:r>
              <a:rPr lang="en-US" sz="1200">
                <a:highlight>
                  <a:srgbClr val="FFFFFF"/>
                </a:highlight>
                <a:latin typeface="Lora"/>
              </a:rPr>
              <a:t>(10), e1914180.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8"/>
              </a:rPr>
              <a:t>https://doi.org/10.1001/jamanetworkopen.2019.14180</a:t>
            </a:r>
            <a:endParaRPr lang="en-US"/>
          </a:p>
          <a:p>
            <a:r>
              <a:rPr lang="en-US" sz="1200" dirty="0">
                <a:highlight>
                  <a:srgbClr val="FFFFFF"/>
                </a:highlight>
                <a:latin typeface="Lora"/>
              </a:rPr>
              <a:t>Shaw, K. M., West, B., Kendi, S., </a:t>
            </a:r>
            <a:r>
              <a:rPr lang="en-US" sz="1200" dirty="0" err="1">
                <a:highlight>
                  <a:srgbClr val="FFFFFF"/>
                </a:highlight>
                <a:latin typeface="Lora"/>
              </a:rPr>
              <a:t>Zonfrillo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, M. R., Sauber-Schatz, E. (2022). Urban and rural child deaths from motor vehicle crashes: United States, 2015–2019. 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The Journal of Pediatrics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250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, 93–99.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9"/>
              </a:rPr>
              <a:t>https://doi.org/10.1016/j.jpeds.2022.07.001</a:t>
            </a:r>
            <a:endParaRPr lang="en-US"/>
          </a:p>
          <a:p>
            <a:r>
              <a:rPr lang="en-US" sz="1200" dirty="0">
                <a:highlight>
                  <a:srgbClr val="FFFFFF"/>
                </a:highlight>
                <a:latin typeface="Lora"/>
              </a:rPr>
              <a:t>Truong, W. H., Hill, B. W., Cole, P. A. (2013). Automobile safety in children: A review of North American evidence and recommendations. 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The Journal of the American Academy of </a:t>
            </a:r>
            <a:r>
              <a:rPr lang="en-US" sz="1200" i="1" dirty="0" err="1">
                <a:highlight>
                  <a:srgbClr val="FFFFFF"/>
                </a:highlight>
                <a:latin typeface="Lora"/>
              </a:rPr>
              <a:t>Orthopaedic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 Surgeons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, </a:t>
            </a:r>
            <a:r>
              <a:rPr lang="en-US" sz="1200" i="1" dirty="0">
                <a:highlight>
                  <a:srgbClr val="FFFFFF"/>
                </a:highlight>
                <a:latin typeface="Lora"/>
              </a:rPr>
              <a:t>21</a:t>
            </a:r>
            <a:r>
              <a:rPr lang="en-US" sz="1200" dirty="0">
                <a:highlight>
                  <a:srgbClr val="FFFFFF"/>
                </a:highlight>
                <a:latin typeface="Lora"/>
              </a:rPr>
              <a:t>(6), 323–331. </a:t>
            </a:r>
            <a:r>
              <a:rPr lang="en-US" sz="1200" u="sng" dirty="0">
                <a:solidFill>
                  <a:srgbClr val="E4643D"/>
                </a:solidFill>
                <a:highlight>
                  <a:srgbClr val="FFFFFF"/>
                </a:highlight>
                <a:latin typeface="Lora"/>
                <a:hlinkClick r:id="rId10"/>
              </a:rPr>
              <a:t>https://doi.org/10.5435/JAAOS-21-06-323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70011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1223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Bierstadt</vt:lpstr>
      <vt:lpstr>Calibri</vt:lpstr>
      <vt:lpstr>Courier New</vt:lpstr>
      <vt:lpstr>Lora</vt:lpstr>
      <vt:lpstr>Neue Haas Grotesk Text Pro</vt:lpstr>
      <vt:lpstr>GestaltVTI</vt:lpstr>
      <vt:lpstr>Improving Provider Self-Efficacy on Pediatric Car Seat Referrals </vt:lpstr>
      <vt:lpstr>Background</vt:lpstr>
      <vt:lpstr>Significance</vt:lpstr>
      <vt:lpstr>The Problem </vt:lpstr>
      <vt:lpstr>Project Aims</vt:lpstr>
      <vt:lpstr>Methods</vt:lpstr>
      <vt:lpstr>PowerPoint Presentation</vt:lpstr>
      <vt:lpstr>Results/Findings Pre-survey: n=8 Post survey: n=7</vt:lpstr>
      <vt:lpstr>Conclusion &amp; Future Implications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Jenschke, Rebecca</dc:creator>
  <cp:lastModifiedBy>Jenschke, Rebecca</cp:lastModifiedBy>
  <cp:revision>197</cp:revision>
  <dcterms:created xsi:type="dcterms:W3CDTF">2026-01-22T17:53:17Z</dcterms:created>
  <dcterms:modified xsi:type="dcterms:W3CDTF">2026-05-28T00:36:30Z</dcterms:modified>
</cp:coreProperties>
</file>