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37" r:id="rId1"/>
  </p:sldMasterIdLst>
  <p:notesMasterIdLst>
    <p:notesMasterId r:id="rId22"/>
  </p:notesMasterIdLst>
  <p:sldIdLst>
    <p:sldId id="256" r:id="rId2"/>
    <p:sldId id="257" r:id="rId3"/>
    <p:sldId id="258" r:id="rId4"/>
    <p:sldId id="276" r:id="rId5"/>
    <p:sldId id="278" r:id="rId6"/>
    <p:sldId id="277" r:id="rId7"/>
    <p:sldId id="279" r:id="rId8"/>
    <p:sldId id="262" r:id="rId9"/>
    <p:sldId id="281" r:id="rId10"/>
    <p:sldId id="268" r:id="rId11"/>
    <p:sldId id="275" r:id="rId12"/>
    <p:sldId id="269" r:id="rId13"/>
    <p:sldId id="270" r:id="rId14"/>
    <p:sldId id="267" r:id="rId15"/>
    <p:sldId id="264" r:id="rId16"/>
    <p:sldId id="282" r:id="rId17"/>
    <p:sldId id="271" r:id="rId18"/>
    <p:sldId id="272" r:id="rId19"/>
    <p:sldId id="265" r:id="rId20"/>
    <p:sldId id="274"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3577"/>
    <p:restoredTop sz="95801"/>
  </p:normalViewPr>
  <p:slideViewPr>
    <p:cSldViewPr snapToGrid="0">
      <p:cViewPr varScale="1">
        <p:scale>
          <a:sx n="62" d="100"/>
          <a:sy n="62" d="100"/>
        </p:scale>
        <p:origin x="21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_rels/data3.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sv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diagrams/_rels/drawing3.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sv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diagrams/colors1.xml><?xml version="1.0" encoding="utf-8"?>
<dgm:colorsDef xmlns:dgm="http://schemas.openxmlformats.org/drawingml/2006/diagram" xmlns:a="http://schemas.openxmlformats.org/drawingml/2006/main" uniqueId="urn:microsoft.com/office/officeart/2005/8/colors/SimpleTimelineDefaultColorVariant">
  <dgm:title val="Simple Timeline Default Color Variant"/>
  <dgm:desc val="Simple Timeline Default Color Variant"/>
  <dgm:catLst>
    <dgm:cat type="Other" pri="2"/>
  </dgm:catLst>
  <dgm:styleLbl name="node0">
    <dgm:fillClrLst meth="repeat">
      <a:schemeClr val="dk2"/>
    </dgm:fillClrLst>
    <dgm:linClrLst meth="repeat">
      <a:schemeClr val="lt1"/>
    </dgm:linClrLst>
    <dgm:effectClrLst/>
    <dgm:txLinClrLst/>
    <dgm:txFillClrLst/>
    <dgm:txEffectClrLst/>
  </dgm:styleLbl>
  <dgm:styleLbl name="alignNode1">
    <dgm:fillClrLst meth="repeat">
      <a:schemeClr val="accent1">
        <a:alpha val="0"/>
      </a:schemeClr>
    </dgm:fillClrLst>
    <dgm:linClrLst meth="repeat">
      <a:schemeClr val="accent1">
        <a:alpha val="0"/>
      </a:schemeClr>
    </dgm:linClrLst>
    <dgm:effectClrLst/>
    <dgm:txLinClrLst/>
    <dgm:txFillClrLst meth="repeat">
      <a:schemeClr val="accent1"/>
    </dgm:txFillClrLst>
    <dgm:txEffectClrLst/>
  </dgm:styleLbl>
  <dgm:styleLbl name="node1">
    <dgm:fillClrLst meth="repeat">
      <a:schemeClr val="dk2"/>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dk2">
        <a:alpha val="50000"/>
      </a:schemeClr>
    </dgm:fillClrLst>
    <dgm:linClrLst meth="repeat">
      <a:schemeClr val="lt1"/>
    </dgm:linClrLst>
    <dgm:effectClrLst/>
    <dgm:txLinClrLst/>
    <dgm:txFillClrLst/>
    <dgm:txEffectClrLst/>
  </dgm:styleLbl>
  <dgm:styleLbl name="node2">
    <dgm:fillClrLst meth="repeat">
      <a:schemeClr val="dk2"/>
    </dgm:fillClrLst>
    <dgm:linClrLst meth="repeat">
      <a:schemeClr val="lt1"/>
    </dgm:linClrLst>
    <dgm:effectClrLst/>
    <dgm:txLinClrLst/>
    <dgm:txFillClrLst/>
    <dgm:txEffectClrLst/>
  </dgm:styleLbl>
  <dgm:styleLbl name="node3">
    <dgm:fillClrLst meth="repeat">
      <a:schemeClr val="dk2"/>
    </dgm:fillClrLst>
    <dgm:linClrLst meth="repeat">
      <a:schemeClr val="lt1"/>
    </dgm:linClrLst>
    <dgm:effectClrLst/>
    <dgm:txLinClrLst/>
    <dgm:txFillClrLst/>
    <dgm:txEffectClrLst/>
  </dgm:styleLbl>
  <dgm:styleLbl name="node4">
    <dgm:fillClrLst meth="repeat">
      <a:schemeClr val="dk2"/>
    </dgm:fillClrLst>
    <dgm:linClrLst meth="repeat">
      <a:schemeClr val="lt1"/>
    </dgm:linClrLst>
    <dgm:effectClrLst/>
    <dgm:txLinClrLst/>
    <dgm:txFillClrLst/>
    <dgm:txEffectClrLst/>
  </dgm:styleLbl>
  <dgm:styleLbl name="fgImgPlace1">
    <dgm:fillClrLst meth="repeat">
      <a:schemeClr val="dk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dk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dk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tx1"/>
    </dgm:txFillClrLst>
    <dgm:txEffectClrLst/>
  </dgm:styleLbl>
  <dgm:styleLbl name="asst0">
    <dgm:fillClrLst meth="repeat">
      <a:schemeClr val="dk2"/>
    </dgm:fillClrLst>
    <dgm:linClrLst meth="repeat">
      <a:schemeClr val="lt1"/>
    </dgm:linClrLst>
    <dgm:effectClrLst/>
    <dgm:txLinClrLst/>
    <dgm:txFillClrLst/>
    <dgm:txEffectClrLst/>
  </dgm:styleLbl>
  <dgm:styleLbl name="asst1">
    <dgm:fillClrLst meth="repeat">
      <a:schemeClr val="dk2"/>
    </dgm:fillClrLst>
    <dgm:linClrLst meth="repeat">
      <a:schemeClr val="lt1"/>
    </dgm:linClrLst>
    <dgm:effectClrLst/>
    <dgm:txLinClrLst/>
    <dgm:txFillClrLst/>
    <dgm:txEffectClrLst/>
  </dgm:styleLbl>
  <dgm:styleLbl name="asst2">
    <dgm:fillClrLst meth="repeat">
      <a:schemeClr val="dk2"/>
    </dgm:fillClrLst>
    <dgm:linClrLst meth="repeat">
      <a:schemeClr val="lt1"/>
    </dgm:linClrLst>
    <dgm:effectClrLst/>
    <dgm:txLinClrLst/>
    <dgm:txFillClrLst/>
    <dgm:txEffectClrLst/>
  </dgm:styleLbl>
  <dgm:styleLbl name="asst3">
    <dgm:fillClrLst meth="repeat">
      <a:schemeClr val="dk2"/>
    </dgm:fillClrLst>
    <dgm:linClrLst meth="repeat">
      <a:schemeClr val="lt1"/>
    </dgm:linClrLst>
    <dgm:effectClrLst/>
    <dgm:txLinClrLst/>
    <dgm:txFillClrLst/>
    <dgm:txEffectClrLst/>
  </dgm:styleLbl>
  <dgm:styleLbl name="asst4">
    <dgm:fillClrLst meth="repeat">
      <a:schemeClr val="dk2"/>
    </dgm:fillClrLst>
    <dgm:linClrLst meth="repeat">
      <a:schemeClr val="lt1"/>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1"/>
    </dgm:txFillClrLst>
    <dgm:txEffectClrLst/>
  </dgm:styleLbl>
  <dgm:styleLbl name="parChTrans2D2">
    <dgm:fillClrLst meth="repeat">
      <a:schemeClr val="dk2"/>
    </dgm:fillClrLst>
    <dgm:linClrLst meth="repeat">
      <a:schemeClr val="dk2"/>
    </dgm:linClrLst>
    <dgm:effectClrLst/>
    <dgm:txLinClrLst/>
    <dgm:txFillClrLst meth="repeat">
      <a:schemeClr val="lt1"/>
    </dgm:txFillClrLst>
    <dgm:txEffectClrLst/>
  </dgm:styleLbl>
  <dgm:styleLbl name="parChTrans2D3">
    <dgm:fillClrLst meth="repeat">
      <a:schemeClr val="dk2"/>
    </dgm:fillClrLst>
    <dgm:linClrLst meth="repeat">
      <a:schemeClr val="dk2"/>
    </dgm:linClrLst>
    <dgm:effectClrLst/>
    <dgm:txLinClrLst/>
    <dgm:txFillClrLst meth="repeat">
      <a:schemeClr val="lt1"/>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accent1">
        <a:alpha val="90000"/>
      </a:schemeClr>
    </dgm:fillClrLst>
    <dgm:linClrLst meth="repeat">
      <a:schemeClr val="lt1"/>
    </dgm:linClrLst>
    <dgm:effectClrLst/>
    <dgm:txLinClrLst/>
    <dgm:txFillClrLst meth="repeat">
      <a:schemeClr val="accent1"/>
    </dgm:txFillClrLst>
    <dgm:txEffectClrLst/>
  </dgm:styleLbl>
  <dgm:styleLbl name="conFgAcc1">
    <dgm:fillClrLst meth="repeat">
      <a:schemeClr val="lt1">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dk2">
        <a:alpha val="90000"/>
      </a:schemeClr>
    </dgm:fillClrLst>
    <dgm:linClrLst meth="repeat">
      <a:schemeClr val="dk2"/>
    </dgm:linClrLst>
    <dgm:effectClrLst/>
    <dgm:txLinClrLst/>
    <dgm:txFillClrLst meth="repeat">
      <a:schemeClr val="dk2"/>
    </dgm:txFillClrLst>
    <dgm:txEffectClrLst/>
  </dgm:styleLbl>
  <dgm:styleLbl name="trAlignAcc1">
    <dgm:fillClrLst meth="repeat">
      <a:schemeClr val="lt1">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1"/>
    </dgm:fillClrLst>
    <dgm:linClrLst meth="repeat">
      <a:schemeClr val="dk2"/>
    </dgm:linClrLst>
    <dgm:effectClrLst/>
    <dgm:txLinClrLst/>
    <dgm:txFillClrLst meth="repeat">
      <a:schemeClr val="dk1"/>
    </dgm:txFillClrLst>
    <dgm:txEffectClrLst/>
  </dgm:styleLbl>
  <dgm:styleLbl name="solidAlignAcc1">
    <dgm:fillClrLst meth="repeat">
      <a:schemeClr val="lt1"/>
    </dgm:fillClrLst>
    <dgm:linClrLst meth="repeat">
      <a:schemeClr val="dk2"/>
    </dgm:linClrLst>
    <dgm:effectClrLst/>
    <dgm:txLinClrLst/>
    <dgm:txFillClrLst meth="repeat">
      <a:schemeClr val="dk1"/>
    </dgm:txFillClrLst>
    <dgm:txEffectClrLst/>
  </dgm:styleLbl>
  <dgm:styleLbl name="solidBgAcc1">
    <dgm:fillClrLst meth="repeat">
      <a:schemeClr val="lt1"/>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A832DE-8D9B-F84F-BD95-EBD15BE8B3B7}" type="doc">
      <dgm:prSet loTypeId="urn:microsoft.com/office/officeart/2024/3/layout/BulletTimelineDefaultVariant" loCatId="Timeline" qsTypeId="urn:microsoft.com/office/officeart/2005/8/quickstyle/simple4" qsCatId="simple" csTypeId="urn:microsoft.com/office/officeart/2005/8/colors/SimpleTimelineDefaultColorVariant" csCatId="other" phldr="1"/>
      <dgm:spPr/>
      <dgm:t>
        <a:bodyPr/>
        <a:lstStyle/>
        <a:p>
          <a:endParaRPr lang="en-US"/>
        </a:p>
      </dgm:t>
    </dgm:pt>
    <dgm:pt modelId="{8FFA3909-1B92-B14D-9459-D89BE5F29284}">
      <dgm:prSet custT="1"/>
      <dgm:spPr/>
      <dgm:t>
        <a:bodyPr/>
        <a:lstStyle/>
        <a:p>
          <a:pPr>
            <a:defRPr b="1"/>
          </a:pPr>
          <a:r>
            <a:rPr lang="en-US" sz="1600" dirty="0"/>
            <a:t>Plan</a:t>
          </a:r>
        </a:p>
      </dgm:t>
    </dgm:pt>
    <dgm:pt modelId="{6FF7F741-BE30-A540-AC97-E066ABED4C29}" type="parTrans" cxnId="{160F5D0F-17BD-1B4A-88D2-642A18A086D9}">
      <dgm:prSet/>
      <dgm:spPr/>
      <dgm:t>
        <a:bodyPr/>
        <a:lstStyle/>
        <a:p>
          <a:endParaRPr lang="en-US"/>
        </a:p>
      </dgm:t>
    </dgm:pt>
    <dgm:pt modelId="{6D8C4982-A555-1C46-A58D-E2AAF70B1603}" type="sibTrans" cxnId="{160F5D0F-17BD-1B4A-88D2-642A18A086D9}">
      <dgm:prSet/>
      <dgm:spPr/>
      <dgm:t>
        <a:bodyPr/>
        <a:lstStyle/>
        <a:p>
          <a:endParaRPr lang="en-US"/>
        </a:p>
      </dgm:t>
    </dgm:pt>
    <dgm:pt modelId="{C6ED11CA-D768-C147-9625-A646412243CA}">
      <dgm:prSet custT="1"/>
      <dgm:spPr/>
      <dgm:t>
        <a:bodyPr/>
        <a:lstStyle/>
        <a:p>
          <a:r>
            <a:rPr lang="en-US" sz="800" dirty="0"/>
            <a:t>- </a:t>
          </a:r>
          <a:r>
            <a:rPr lang="en-US" sz="1400" dirty="0"/>
            <a:t>Identify high risk patients. </a:t>
          </a:r>
        </a:p>
        <a:p>
          <a:r>
            <a:rPr lang="en-US" sz="1400" dirty="0"/>
            <a:t>- Call patients to identify their barriers. </a:t>
          </a:r>
        </a:p>
        <a:p>
          <a:r>
            <a:rPr lang="en-US" sz="1400" dirty="0"/>
            <a:t>- Offer solutions (transportation, free RN visits, scheduling assistance, telehealth</a:t>
          </a:r>
          <a:r>
            <a:rPr lang="en-US" sz="1200" dirty="0"/>
            <a:t>)</a:t>
          </a:r>
        </a:p>
      </dgm:t>
    </dgm:pt>
    <dgm:pt modelId="{49FE27AB-27B4-DC4E-B266-4B00A3DEF90A}" type="parTrans" cxnId="{70A409E0-1BB2-D149-9387-19AA02EE8363}">
      <dgm:prSet/>
      <dgm:spPr/>
      <dgm:t>
        <a:bodyPr/>
        <a:lstStyle/>
        <a:p>
          <a:endParaRPr lang="en-US"/>
        </a:p>
      </dgm:t>
    </dgm:pt>
    <dgm:pt modelId="{2EAE58FA-1883-7F49-B067-24A6D49A4F4C}" type="sibTrans" cxnId="{70A409E0-1BB2-D149-9387-19AA02EE8363}">
      <dgm:prSet/>
      <dgm:spPr/>
      <dgm:t>
        <a:bodyPr/>
        <a:lstStyle/>
        <a:p>
          <a:endParaRPr lang="en-US"/>
        </a:p>
      </dgm:t>
    </dgm:pt>
    <dgm:pt modelId="{B10EDAC3-0BBA-5C44-88C4-2B3259A0A7AC}">
      <dgm:prSet custT="1"/>
      <dgm:spPr/>
      <dgm:t>
        <a:bodyPr/>
        <a:lstStyle/>
        <a:p>
          <a:pPr>
            <a:defRPr b="1"/>
          </a:pPr>
          <a:r>
            <a:rPr lang="en-US" sz="1600" dirty="0"/>
            <a:t>Do</a:t>
          </a:r>
        </a:p>
      </dgm:t>
    </dgm:pt>
    <dgm:pt modelId="{4A6E9ADD-4045-874F-99F5-28009F87E1A4}" type="parTrans" cxnId="{22588C14-5E16-E04A-9A0F-DAD89E17188E}">
      <dgm:prSet/>
      <dgm:spPr/>
      <dgm:t>
        <a:bodyPr/>
        <a:lstStyle/>
        <a:p>
          <a:endParaRPr lang="en-US"/>
        </a:p>
      </dgm:t>
    </dgm:pt>
    <dgm:pt modelId="{56ED2493-FADA-4740-B6D7-45DE3B394CEA}" type="sibTrans" cxnId="{22588C14-5E16-E04A-9A0F-DAD89E17188E}">
      <dgm:prSet/>
      <dgm:spPr/>
      <dgm:t>
        <a:bodyPr/>
        <a:lstStyle/>
        <a:p>
          <a:endParaRPr lang="en-US"/>
        </a:p>
      </dgm:t>
    </dgm:pt>
    <dgm:pt modelId="{C96C6CB4-8B76-854B-B3EA-CBFE190B70C4}">
      <dgm:prSet/>
      <dgm:spPr/>
      <dgm:t>
        <a:bodyPr/>
        <a:lstStyle/>
        <a:p>
          <a:r>
            <a:rPr lang="en-US" dirty="0"/>
            <a:t>- Contact  identified patients. </a:t>
          </a:r>
        </a:p>
        <a:p>
          <a:r>
            <a:rPr lang="en-US" dirty="0"/>
            <a:t>- Schedule follow up appointments. </a:t>
          </a:r>
        </a:p>
        <a:p>
          <a:r>
            <a:rPr lang="en-US" dirty="0"/>
            <a:t>Address barriers to care. </a:t>
          </a:r>
        </a:p>
        <a:p>
          <a:r>
            <a:rPr lang="en-US" dirty="0"/>
            <a:t>- Provide diabetes education. </a:t>
          </a:r>
        </a:p>
      </dgm:t>
    </dgm:pt>
    <dgm:pt modelId="{CDCCF577-8CE5-F040-860E-C3D0BB9D03F7}" type="parTrans" cxnId="{A5AD31AA-B924-4644-A2B6-11FBA9F1DBBC}">
      <dgm:prSet/>
      <dgm:spPr/>
      <dgm:t>
        <a:bodyPr/>
        <a:lstStyle/>
        <a:p>
          <a:endParaRPr lang="en-US"/>
        </a:p>
      </dgm:t>
    </dgm:pt>
    <dgm:pt modelId="{756E3B2E-087C-F04B-B9D4-769445322E49}" type="sibTrans" cxnId="{A5AD31AA-B924-4644-A2B6-11FBA9F1DBBC}">
      <dgm:prSet/>
      <dgm:spPr/>
      <dgm:t>
        <a:bodyPr/>
        <a:lstStyle/>
        <a:p>
          <a:endParaRPr lang="en-US"/>
        </a:p>
      </dgm:t>
    </dgm:pt>
    <dgm:pt modelId="{23CC8753-48F6-7F47-95BF-C9899B35CFF8}">
      <dgm:prSet custT="1"/>
      <dgm:spPr/>
      <dgm:t>
        <a:bodyPr/>
        <a:lstStyle/>
        <a:p>
          <a:pPr>
            <a:defRPr b="1"/>
          </a:pPr>
          <a:r>
            <a:rPr lang="en-US" sz="1600" dirty="0"/>
            <a:t>Study</a:t>
          </a:r>
        </a:p>
      </dgm:t>
    </dgm:pt>
    <dgm:pt modelId="{1E3F07CF-F3C3-664E-9B1C-A1A14F44FCE4}" type="parTrans" cxnId="{60E71464-F1AA-CD4E-82B2-8E8C68A3598A}">
      <dgm:prSet/>
      <dgm:spPr/>
      <dgm:t>
        <a:bodyPr/>
        <a:lstStyle/>
        <a:p>
          <a:endParaRPr lang="en-US"/>
        </a:p>
      </dgm:t>
    </dgm:pt>
    <dgm:pt modelId="{4CB70C22-13FB-124B-969B-893252EC4DCB}" type="sibTrans" cxnId="{60E71464-F1AA-CD4E-82B2-8E8C68A3598A}">
      <dgm:prSet/>
      <dgm:spPr/>
      <dgm:t>
        <a:bodyPr/>
        <a:lstStyle/>
        <a:p>
          <a:endParaRPr lang="en-US"/>
        </a:p>
      </dgm:t>
    </dgm:pt>
    <dgm:pt modelId="{1D7867B1-A3EE-824C-A5BA-E09FEC17CFD2}">
      <dgm:prSet custT="1"/>
      <dgm:spPr/>
      <dgm:t>
        <a:bodyPr/>
        <a:lstStyle/>
        <a:p>
          <a:r>
            <a:rPr lang="en-US" sz="800" dirty="0"/>
            <a:t>- </a:t>
          </a:r>
          <a:r>
            <a:rPr lang="en-US" sz="1400" b="1" dirty="0"/>
            <a:t>Expected: </a:t>
          </a:r>
          <a:r>
            <a:rPr lang="en-US" sz="1400" dirty="0"/>
            <a:t>Reduced A1c rate;  improved A1c outcomes; 50% or more schedule a follow up</a:t>
          </a:r>
        </a:p>
        <a:p>
          <a:r>
            <a:rPr lang="en-US" sz="1400" dirty="0"/>
            <a:t>- </a:t>
          </a:r>
          <a:r>
            <a:rPr lang="en-US" sz="1400" b="1" dirty="0"/>
            <a:t>Observed: </a:t>
          </a:r>
          <a:r>
            <a:rPr lang="en-US" sz="1400" dirty="0"/>
            <a:t>More patient scheduled visits; No show rates decreased </a:t>
          </a:r>
        </a:p>
        <a:p>
          <a:endParaRPr lang="en-US" sz="1400" dirty="0"/>
        </a:p>
      </dgm:t>
    </dgm:pt>
    <dgm:pt modelId="{10F9A637-1376-534F-8FA2-CEFBD82D4C85}" type="parTrans" cxnId="{718D66D6-308E-7643-AB1E-2A05FB75D5CD}">
      <dgm:prSet/>
      <dgm:spPr/>
      <dgm:t>
        <a:bodyPr/>
        <a:lstStyle/>
        <a:p>
          <a:endParaRPr lang="en-US"/>
        </a:p>
      </dgm:t>
    </dgm:pt>
    <dgm:pt modelId="{63ADA9FC-9870-6F4D-A1FA-83BA591BB30D}" type="sibTrans" cxnId="{718D66D6-308E-7643-AB1E-2A05FB75D5CD}">
      <dgm:prSet/>
      <dgm:spPr/>
      <dgm:t>
        <a:bodyPr/>
        <a:lstStyle/>
        <a:p>
          <a:endParaRPr lang="en-US"/>
        </a:p>
      </dgm:t>
    </dgm:pt>
    <dgm:pt modelId="{BA5DFAD3-AC90-C748-AE54-BD008767E823}">
      <dgm:prSet custT="1"/>
      <dgm:spPr/>
      <dgm:t>
        <a:bodyPr/>
        <a:lstStyle/>
        <a:p>
          <a:pPr>
            <a:defRPr b="1"/>
          </a:pPr>
          <a:r>
            <a:rPr lang="en-US" sz="1600" dirty="0"/>
            <a:t>Act</a:t>
          </a:r>
        </a:p>
      </dgm:t>
    </dgm:pt>
    <dgm:pt modelId="{2132AB5A-C819-F141-8CD5-5E7295C1DEBE}" type="parTrans" cxnId="{C5DCE858-882A-0847-9B96-E8CCEFE6267C}">
      <dgm:prSet/>
      <dgm:spPr/>
      <dgm:t>
        <a:bodyPr/>
        <a:lstStyle/>
        <a:p>
          <a:endParaRPr lang="en-US"/>
        </a:p>
      </dgm:t>
    </dgm:pt>
    <dgm:pt modelId="{830A7008-6617-A147-B9E2-14FC0F375865}" type="sibTrans" cxnId="{C5DCE858-882A-0847-9B96-E8CCEFE6267C}">
      <dgm:prSet/>
      <dgm:spPr/>
      <dgm:t>
        <a:bodyPr/>
        <a:lstStyle/>
        <a:p>
          <a:endParaRPr lang="en-US"/>
        </a:p>
      </dgm:t>
    </dgm:pt>
    <dgm:pt modelId="{417578BF-B229-E24E-A354-D608306A12A7}">
      <dgm:prSet custT="1"/>
      <dgm:spPr/>
      <dgm:t>
        <a:bodyPr/>
        <a:lstStyle/>
        <a:p>
          <a:r>
            <a:rPr lang="en-US" sz="800" dirty="0"/>
            <a:t>- </a:t>
          </a:r>
          <a:r>
            <a:rPr lang="en-US" sz="1400" dirty="0"/>
            <a:t>Flexible Scheduling/telehealth</a:t>
          </a:r>
        </a:p>
        <a:p>
          <a:r>
            <a:rPr lang="en-US" sz="1400" dirty="0"/>
            <a:t>- Verify contact info r/t automated SMS reminders</a:t>
          </a:r>
        </a:p>
        <a:p>
          <a:r>
            <a:rPr lang="en-US" sz="1400" dirty="0"/>
            <a:t>- Enhanced A1c materials</a:t>
          </a:r>
        </a:p>
        <a:p>
          <a:r>
            <a:rPr lang="en-US" sz="1400" dirty="0"/>
            <a:t>- Refer to RN/Diabetes class</a:t>
          </a:r>
        </a:p>
      </dgm:t>
    </dgm:pt>
    <dgm:pt modelId="{FC5A2B7D-236B-3E4E-BA43-416C237ECC62}" type="parTrans" cxnId="{FA506196-3DDD-0C4F-A0BF-4044C5384B30}">
      <dgm:prSet/>
      <dgm:spPr/>
      <dgm:t>
        <a:bodyPr/>
        <a:lstStyle/>
        <a:p>
          <a:endParaRPr lang="en-US"/>
        </a:p>
      </dgm:t>
    </dgm:pt>
    <dgm:pt modelId="{84B9941A-D52B-9B4E-AEBC-12AA5C2B1F9C}" type="sibTrans" cxnId="{FA506196-3DDD-0C4F-A0BF-4044C5384B30}">
      <dgm:prSet/>
      <dgm:spPr/>
      <dgm:t>
        <a:bodyPr/>
        <a:lstStyle/>
        <a:p>
          <a:endParaRPr lang="en-US"/>
        </a:p>
      </dgm:t>
    </dgm:pt>
    <dgm:pt modelId="{9345EA91-50AA-0A49-81DE-14B08A664BCE}">
      <dgm:prSet custT="1"/>
      <dgm:spPr/>
      <dgm:t>
        <a:bodyPr/>
        <a:lstStyle/>
        <a:p>
          <a:endParaRPr lang="en-US" sz="1400" dirty="0"/>
        </a:p>
        <a:p>
          <a:r>
            <a:rPr lang="en-US" sz="1400" dirty="0"/>
            <a:t>.</a:t>
          </a:r>
        </a:p>
      </dgm:t>
    </dgm:pt>
    <dgm:pt modelId="{F906043A-5B8F-3B4C-8533-8665F28931AA}" type="parTrans" cxnId="{8EAD6C57-4779-5B4F-B931-FA2B49731E02}">
      <dgm:prSet/>
      <dgm:spPr/>
      <dgm:t>
        <a:bodyPr/>
        <a:lstStyle/>
        <a:p>
          <a:endParaRPr lang="en-US"/>
        </a:p>
      </dgm:t>
    </dgm:pt>
    <dgm:pt modelId="{A9AF08CE-2598-104B-8170-41BCA2371E28}" type="sibTrans" cxnId="{8EAD6C57-4779-5B4F-B931-FA2B49731E02}">
      <dgm:prSet/>
      <dgm:spPr/>
      <dgm:t>
        <a:bodyPr/>
        <a:lstStyle/>
        <a:p>
          <a:endParaRPr lang="en-US"/>
        </a:p>
      </dgm:t>
    </dgm:pt>
    <dgm:pt modelId="{DE1FD57B-3143-B54C-8142-5B16D80B33BF}" type="pres">
      <dgm:prSet presAssocID="{50A832DE-8D9B-F84F-BD95-EBD15BE8B3B7}" presName="root" presStyleCnt="0">
        <dgm:presLayoutVars>
          <dgm:chMax/>
          <dgm:chPref/>
          <dgm:animLvl val="lvl"/>
        </dgm:presLayoutVars>
      </dgm:prSet>
      <dgm:spPr/>
    </dgm:pt>
    <dgm:pt modelId="{D5BE335A-9D7B-6E42-A029-94921B37CD4F}" type="pres">
      <dgm:prSet presAssocID="{50A832DE-8D9B-F84F-BD95-EBD15BE8B3B7}" presName="divider" presStyleLbl="fgAcc1" presStyleIdx="0" presStyleCnt="1"/>
      <dgm:spPr>
        <a:solidFill>
          <a:schemeClr val="accent1">
            <a:alpha val="90000"/>
            <a:hueOff val="0"/>
            <a:satOff val="0"/>
            <a:lumOff val="0"/>
            <a:alphaOff val="0"/>
          </a:schemeClr>
        </a:solidFill>
        <a:ln w="12700" cap="rnd" cmpd="sng" algn="ctr">
          <a:solidFill>
            <a:schemeClr val="lt1">
              <a:hueOff val="0"/>
              <a:satOff val="0"/>
              <a:lumOff val="0"/>
              <a:alphaOff val="0"/>
            </a:schemeClr>
          </a:solidFill>
          <a:prstDash val="solid"/>
          <a:tailEnd type="triangle" w="lg" len="lg"/>
        </a:ln>
        <a:effectLst/>
      </dgm:spPr>
    </dgm:pt>
    <dgm:pt modelId="{B625A748-4974-8D47-A997-83E68A8DD959}" type="pres">
      <dgm:prSet presAssocID="{50A832DE-8D9B-F84F-BD95-EBD15BE8B3B7}" presName="nodes" presStyleCnt="0">
        <dgm:presLayoutVars>
          <dgm:chMax/>
          <dgm:chPref/>
          <dgm:animLvl val="lvl"/>
        </dgm:presLayoutVars>
      </dgm:prSet>
      <dgm:spPr/>
    </dgm:pt>
    <dgm:pt modelId="{E1076A3B-E587-7141-AC4C-8DF5405DB0DF}" type="pres">
      <dgm:prSet presAssocID="{8FFA3909-1B92-B14D-9459-D89BE5F29284}" presName="composite" presStyleCnt="0"/>
      <dgm:spPr/>
    </dgm:pt>
    <dgm:pt modelId="{0A70D31A-70BC-1846-9122-710020CF06E7}" type="pres">
      <dgm:prSet presAssocID="{8FFA3909-1B92-B14D-9459-D89BE5F29284}" presName="ConnectorPoint" presStyleLbl="lnNode1" presStyleIdx="0" presStyleCnt="4"/>
      <dgm:spPr>
        <a:gradFill rotWithShape="0">
          <a:gsLst>
            <a:gs pos="0">
              <a:schemeClr val="accent1">
                <a:tint val="96000"/>
                <a:lumMod val="104000"/>
              </a:schemeClr>
            </a:gs>
            <a:gs pos="100000">
              <a:schemeClr val="accent1">
                <a:shade val="98000"/>
                <a:lumMod val="94000"/>
              </a:schemeClr>
            </a:gs>
          </a:gsLst>
          <a:lin ang="5400000" scaled="0"/>
        </a:gradFill>
        <a:ln w="6350" cap="rnd" cmpd="sng" algn="ctr">
          <a:solidFill>
            <a:schemeClr val="lt1">
              <a:hueOff val="0"/>
              <a:satOff val="0"/>
              <a:lumOff val="0"/>
              <a:alphaOff val="0"/>
            </a:schemeClr>
          </a:solidFill>
          <a:prstDash val="solid"/>
        </a:ln>
        <a:effectLst>
          <a:outerShdw blurRad="38100" dist="25400" dir="5400000" rotWithShape="0">
            <a:srgbClr val="000000">
              <a:alpha val="25000"/>
            </a:srgbClr>
          </a:outerShdw>
        </a:effectLst>
      </dgm:spPr>
    </dgm:pt>
    <dgm:pt modelId="{407CD842-2975-054A-B394-99710C2FD277}" type="pres">
      <dgm:prSet presAssocID="{8FFA3909-1B92-B14D-9459-D89BE5F29284}" presName="DropPinPlaceHolder" presStyleCnt="0"/>
      <dgm:spPr/>
    </dgm:pt>
    <dgm:pt modelId="{24F5C4C3-B532-B644-9D81-B1113BEBA0E4}" type="pres">
      <dgm:prSet presAssocID="{8FFA3909-1B92-B14D-9459-D89BE5F29284}" presName="DropPin" presStyleLbl="revTx" presStyleIdx="0" presStyleCnt="12"/>
      <dgm:spPr/>
    </dgm:pt>
    <dgm:pt modelId="{A89E97FB-0351-8348-BC05-73D1B7C62C7C}" type="pres">
      <dgm:prSet presAssocID="{8FFA3909-1B92-B14D-9459-D89BE5F29284}" presName="Ellipse" presStyleLbl="node2" presStyleIdx="0" presStyleCnt="4"/>
      <dgm:spPr>
        <a:gradFill rotWithShape="0">
          <a:gsLst>
            <a:gs pos="0">
              <a:schemeClr val="dk2">
                <a:tint val="96000"/>
                <a:lumMod val="104000"/>
              </a:schemeClr>
            </a:gs>
            <a:gs pos="100000">
              <a:schemeClr val="dk2">
                <a:shade val="98000"/>
                <a:lumMod val="94000"/>
              </a:schemeClr>
            </a:gs>
          </a:gsLst>
          <a:lin ang="5400000" scaled="0"/>
        </a:gradFill>
        <a:ln>
          <a:noFill/>
        </a:ln>
        <a:effectLst>
          <a:outerShdw blurRad="38100" dist="25400" dir="5400000" rotWithShape="0">
            <a:srgbClr val="000000">
              <a:alpha val="25000"/>
            </a:srgbClr>
          </a:outerShdw>
        </a:effectLst>
      </dgm:spPr>
    </dgm:pt>
    <dgm:pt modelId="{D44ADD99-5A6B-014A-9190-1BD9D39965FF}" type="pres">
      <dgm:prSet presAssocID="{8FFA3909-1B92-B14D-9459-D89BE5F29284}" presName="L2TextContainer" presStyleLbl="revTx" presStyleIdx="1" presStyleCnt="12">
        <dgm:presLayoutVars>
          <dgm:bulletEnabled val="1"/>
        </dgm:presLayoutVars>
      </dgm:prSet>
      <dgm:spPr/>
    </dgm:pt>
    <dgm:pt modelId="{6DAB5184-C799-5D41-A822-99939E7988E0}" type="pres">
      <dgm:prSet presAssocID="{8FFA3909-1B92-B14D-9459-D89BE5F29284}" presName="L1TextContainer" presStyleLbl="revTx" presStyleIdx="2" presStyleCnt="12" custScaleY="121656">
        <dgm:presLayoutVars>
          <dgm:chMax val="1"/>
          <dgm:chPref val="1"/>
          <dgm:bulletEnabled val="1"/>
        </dgm:presLayoutVars>
      </dgm:prSet>
      <dgm:spPr/>
    </dgm:pt>
    <dgm:pt modelId="{5F4EEFC6-D603-BA40-95E0-478269E14065}" type="pres">
      <dgm:prSet presAssocID="{8FFA3909-1B92-B14D-9459-D89BE5F29284}" presName="ConnectLine" presStyleLbl="sibTrans1D1" presStyleIdx="0" presStyleCnt="4"/>
      <dgm:spPr/>
    </dgm:pt>
    <dgm:pt modelId="{0C6FDFFA-3BF6-FE4A-BD29-BDC0EB7CEC90}" type="pres">
      <dgm:prSet presAssocID="{8FFA3909-1B92-B14D-9459-D89BE5F29284}" presName="EmptyPlaceHolder" presStyleCnt="0"/>
      <dgm:spPr/>
    </dgm:pt>
    <dgm:pt modelId="{B6C231FA-4B8C-3F4A-83C8-97E7F801C172}" type="pres">
      <dgm:prSet presAssocID="{6D8C4982-A555-1C46-A58D-E2AAF70B1603}" presName="spaceBetweenRectangles" presStyleCnt="0"/>
      <dgm:spPr/>
    </dgm:pt>
    <dgm:pt modelId="{68CCE0C0-F853-1346-9992-C4EF586898EE}" type="pres">
      <dgm:prSet presAssocID="{B10EDAC3-0BBA-5C44-88C4-2B3259A0A7AC}" presName="composite" presStyleCnt="0"/>
      <dgm:spPr/>
    </dgm:pt>
    <dgm:pt modelId="{0F3C71D7-479C-F448-A9A2-5B0E2651AE94}" type="pres">
      <dgm:prSet presAssocID="{B10EDAC3-0BBA-5C44-88C4-2B3259A0A7AC}" presName="ConnectorPoint" presStyleLbl="lnNode1" presStyleIdx="1" presStyleCnt="4"/>
      <dgm:spPr>
        <a:gradFill rotWithShape="0">
          <a:gsLst>
            <a:gs pos="0">
              <a:schemeClr val="accent1">
                <a:tint val="96000"/>
                <a:lumMod val="104000"/>
              </a:schemeClr>
            </a:gs>
            <a:gs pos="100000">
              <a:schemeClr val="accent1">
                <a:shade val="98000"/>
                <a:lumMod val="94000"/>
              </a:schemeClr>
            </a:gs>
          </a:gsLst>
          <a:lin ang="5400000" scaled="0"/>
        </a:gradFill>
        <a:ln w="6350" cap="rnd" cmpd="sng" algn="ctr">
          <a:solidFill>
            <a:schemeClr val="lt1">
              <a:hueOff val="0"/>
              <a:satOff val="0"/>
              <a:lumOff val="0"/>
              <a:alphaOff val="0"/>
            </a:schemeClr>
          </a:solidFill>
          <a:prstDash val="solid"/>
        </a:ln>
        <a:effectLst>
          <a:outerShdw blurRad="38100" dist="25400" dir="5400000" rotWithShape="0">
            <a:srgbClr val="000000">
              <a:alpha val="25000"/>
            </a:srgbClr>
          </a:outerShdw>
        </a:effectLst>
      </dgm:spPr>
    </dgm:pt>
    <dgm:pt modelId="{13535F60-0E2C-E54D-A7C2-2FEC9E082AFD}" type="pres">
      <dgm:prSet presAssocID="{B10EDAC3-0BBA-5C44-88C4-2B3259A0A7AC}" presName="DropPinPlaceHolder" presStyleCnt="0"/>
      <dgm:spPr/>
    </dgm:pt>
    <dgm:pt modelId="{A4122906-1C74-234E-9BAF-D111DF49556B}" type="pres">
      <dgm:prSet presAssocID="{B10EDAC3-0BBA-5C44-88C4-2B3259A0A7AC}" presName="DropPin" presStyleLbl="revTx" presStyleIdx="3" presStyleCnt="12"/>
      <dgm:spPr/>
    </dgm:pt>
    <dgm:pt modelId="{28A8670B-6B19-C641-8CF2-445FC871F45E}" type="pres">
      <dgm:prSet presAssocID="{B10EDAC3-0BBA-5C44-88C4-2B3259A0A7AC}" presName="Ellipse" presStyleLbl="node2" presStyleIdx="1" presStyleCnt="4"/>
      <dgm:spPr>
        <a:gradFill rotWithShape="0">
          <a:gsLst>
            <a:gs pos="0">
              <a:schemeClr val="dk2">
                <a:tint val="96000"/>
                <a:lumMod val="104000"/>
              </a:schemeClr>
            </a:gs>
            <a:gs pos="100000">
              <a:schemeClr val="dk2">
                <a:shade val="98000"/>
                <a:lumMod val="94000"/>
              </a:schemeClr>
            </a:gs>
          </a:gsLst>
          <a:lin ang="5400000" scaled="0"/>
        </a:gradFill>
        <a:ln>
          <a:noFill/>
        </a:ln>
        <a:effectLst>
          <a:outerShdw blurRad="38100" dist="25400" dir="5400000" rotWithShape="0">
            <a:srgbClr val="000000">
              <a:alpha val="25000"/>
            </a:srgbClr>
          </a:outerShdw>
        </a:effectLst>
      </dgm:spPr>
    </dgm:pt>
    <dgm:pt modelId="{B05F7576-787B-F74C-A7BA-6DC4887A4A16}" type="pres">
      <dgm:prSet presAssocID="{B10EDAC3-0BBA-5C44-88C4-2B3259A0A7AC}" presName="L2TextContainer" presStyleLbl="revTx" presStyleIdx="4" presStyleCnt="12">
        <dgm:presLayoutVars>
          <dgm:bulletEnabled val="1"/>
        </dgm:presLayoutVars>
      </dgm:prSet>
      <dgm:spPr/>
    </dgm:pt>
    <dgm:pt modelId="{CD73BB1B-ACD8-F34D-8441-100B42DEF57F}" type="pres">
      <dgm:prSet presAssocID="{B10EDAC3-0BBA-5C44-88C4-2B3259A0A7AC}" presName="L1TextContainer" presStyleLbl="revTx" presStyleIdx="5" presStyleCnt="12" custScaleY="132635">
        <dgm:presLayoutVars>
          <dgm:chMax val="1"/>
          <dgm:chPref val="1"/>
          <dgm:bulletEnabled val="1"/>
        </dgm:presLayoutVars>
      </dgm:prSet>
      <dgm:spPr/>
    </dgm:pt>
    <dgm:pt modelId="{0EE3FC0E-07A2-3347-B351-6BF98A78116E}" type="pres">
      <dgm:prSet presAssocID="{B10EDAC3-0BBA-5C44-88C4-2B3259A0A7AC}" presName="ConnectLine" presStyleLbl="sibTrans1D1" presStyleIdx="1" presStyleCnt="4"/>
      <dgm:spPr/>
    </dgm:pt>
    <dgm:pt modelId="{D0F2B807-E738-0B4F-BA3D-5CF8B7A847E0}" type="pres">
      <dgm:prSet presAssocID="{B10EDAC3-0BBA-5C44-88C4-2B3259A0A7AC}" presName="EmptyPlaceHolder" presStyleCnt="0"/>
      <dgm:spPr/>
    </dgm:pt>
    <dgm:pt modelId="{5DA0F739-8E6C-E34F-B7E2-AE06FC7B37D0}" type="pres">
      <dgm:prSet presAssocID="{56ED2493-FADA-4740-B6D7-45DE3B394CEA}" presName="spaceBetweenRectangles" presStyleCnt="0"/>
      <dgm:spPr/>
    </dgm:pt>
    <dgm:pt modelId="{AAB53BD2-091D-B345-AD97-77A651A9412D}" type="pres">
      <dgm:prSet presAssocID="{23CC8753-48F6-7F47-95BF-C9899B35CFF8}" presName="composite" presStyleCnt="0"/>
      <dgm:spPr/>
    </dgm:pt>
    <dgm:pt modelId="{C4C93AE1-1AD4-D646-8ADB-CFE3DE4CE480}" type="pres">
      <dgm:prSet presAssocID="{23CC8753-48F6-7F47-95BF-C9899B35CFF8}" presName="ConnectorPoint" presStyleLbl="lnNode1" presStyleIdx="2" presStyleCnt="4"/>
      <dgm:spPr>
        <a:gradFill rotWithShape="0">
          <a:gsLst>
            <a:gs pos="0">
              <a:schemeClr val="accent1">
                <a:tint val="96000"/>
                <a:lumMod val="104000"/>
              </a:schemeClr>
            </a:gs>
            <a:gs pos="100000">
              <a:schemeClr val="accent1">
                <a:shade val="98000"/>
                <a:lumMod val="94000"/>
              </a:schemeClr>
            </a:gs>
          </a:gsLst>
          <a:lin ang="5400000" scaled="0"/>
        </a:gradFill>
        <a:ln w="6350" cap="rnd" cmpd="sng" algn="ctr">
          <a:solidFill>
            <a:schemeClr val="lt1">
              <a:hueOff val="0"/>
              <a:satOff val="0"/>
              <a:lumOff val="0"/>
              <a:alphaOff val="0"/>
            </a:schemeClr>
          </a:solidFill>
          <a:prstDash val="solid"/>
        </a:ln>
        <a:effectLst>
          <a:outerShdw blurRad="38100" dist="25400" dir="5400000" rotWithShape="0">
            <a:srgbClr val="000000">
              <a:alpha val="25000"/>
            </a:srgbClr>
          </a:outerShdw>
        </a:effectLst>
      </dgm:spPr>
    </dgm:pt>
    <dgm:pt modelId="{60FAD897-C55F-2C46-9299-67318F837221}" type="pres">
      <dgm:prSet presAssocID="{23CC8753-48F6-7F47-95BF-C9899B35CFF8}" presName="DropPinPlaceHolder" presStyleCnt="0"/>
      <dgm:spPr/>
    </dgm:pt>
    <dgm:pt modelId="{0143E244-167A-F74A-95E9-C3555C88D301}" type="pres">
      <dgm:prSet presAssocID="{23CC8753-48F6-7F47-95BF-C9899B35CFF8}" presName="DropPin" presStyleLbl="revTx" presStyleIdx="6" presStyleCnt="12"/>
      <dgm:spPr/>
    </dgm:pt>
    <dgm:pt modelId="{0210D59A-00FF-A849-9E55-79A999EE6CC4}" type="pres">
      <dgm:prSet presAssocID="{23CC8753-48F6-7F47-95BF-C9899B35CFF8}" presName="Ellipse" presStyleLbl="node2" presStyleIdx="2" presStyleCnt="4"/>
      <dgm:spPr>
        <a:gradFill rotWithShape="0">
          <a:gsLst>
            <a:gs pos="0">
              <a:schemeClr val="dk2">
                <a:tint val="96000"/>
                <a:lumMod val="104000"/>
              </a:schemeClr>
            </a:gs>
            <a:gs pos="100000">
              <a:schemeClr val="dk2">
                <a:shade val="98000"/>
                <a:lumMod val="94000"/>
              </a:schemeClr>
            </a:gs>
          </a:gsLst>
          <a:lin ang="5400000" scaled="0"/>
        </a:gradFill>
        <a:ln>
          <a:noFill/>
        </a:ln>
        <a:effectLst>
          <a:outerShdw blurRad="38100" dist="25400" dir="5400000" rotWithShape="0">
            <a:srgbClr val="000000">
              <a:alpha val="25000"/>
            </a:srgbClr>
          </a:outerShdw>
        </a:effectLst>
      </dgm:spPr>
    </dgm:pt>
    <dgm:pt modelId="{7544C658-A29F-7648-BF8A-4EE4240FA6A9}" type="pres">
      <dgm:prSet presAssocID="{23CC8753-48F6-7F47-95BF-C9899B35CFF8}" presName="L2TextContainer" presStyleLbl="revTx" presStyleIdx="7" presStyleCnt="12">
        <dgm:presLayoutVars>
          <dgm:bulletEnabled val="1"/>
        </dgm:presLayoutVars>
      </dgm:prSet>
      <dgm:spPr/>
    </dgm:pt>
    <dgm:pt modelId="{6E869C58-A0DA-304D-AC3D-7CFAFC3DE4BF}" type="pres">
      <dgm:prSet presAssocID="{23CC8753-48F6-7F47-95BF-C9899B35CFF8}" presName="L1TextContainer" presStyleLbl="revTx" presStyleIdx="8" presStyleCnt="12" custScaleX="103730" custScaleY="121656">
        <dgm:presLayoutVars>
          <dgm:chMax val="1"/>
          <dgm:chPref val="1"/>
          <dgm:bulletEnabled val="1"/>
        </dgm:presLayoutVars>
      </dgm:prSet>
      <dgm:spPr/>
    </dgm:pt>
    <dgm:pt modelId="{9E8867AC-D151-F640-A98C-1509D5CEE66E}" type="pres">
      <dgm:prSet presAssocID="{23CC8753-48F6-7F47-95BF-C9899B35CFF8}" presName="ConnectLine" presStyleLbl="sibTrans1D1" presStyleIdx="2" presStyleCnt="4"/>
      <dgm:spPr/>
    </dgm:pt>
    <dgm:pt modelId="{EDC04A87-0BC6-4148-9610-5745A36F237E}" type="pres">
      <dgm:prSet presAssocID="{23CC8753-48F6-7F47-95BF-C9899B35CFF8}" presName="EmptyPlaceHolder" presStyleCnt="0"/>
      <dgm:spPr/>
    </dgm:pt>
    <dgm:pt modelId="{EA12FF0B-0BEA-0440-B9E8-0A273273E9CA}" type="pres">
      <dgm:prSet presAssocID="{4CB70C22-13FB-124B-969B-893252EC4DCB}" presName="spaceBetweenRectangles" presStyleCnt="0"/>
      <dgm:spPr/>
    </dgm:pt>
    <dgm:pt modelId="{B3A5AFAA-F2F7-E643-8A83-CCE2C322B0E8}" type="pres">
      <dgm:prSet presAssocID="{BA5DFAD3-AC90-C748-AE54-BD008767E823}" presName="composite" presStyleCnt="0"/>
      <dgm:spPr/>
    </dgm:pt>
    <dgm:pt modelId="{E61CC459-0C26-8A48-A9B5-F986FA3E0EA0}" type="pres">
      <dgm:prSet presAssocID="{BA5DFAD3-AC90-C748-AE54-BD008767E823}" presName="ConnectorPoint" presStyleLbl="lnNode1" presStyleIdx="3" presStyleCnt="4"/>
      <dgm:spPr>
        <a:gradFill rotWithShape="0">
          <a:gsLst>
            <a:gs pos="0">
              <a:schemeClr val="accent1">
                <a:tint val="96000"/>
                <a:lumMod val="104000"/>
              </a:schemeClr>
            </a:gs>
            <a:gs pos="100000">
              <a:schemeClr val="accent1">
                <a:shade val="98000"/>
                <a:lumMod val="94000"/>
              </a:schemeClr>
            </a:gs>
          </a:gsLst>
          <a:lin ang="5400000" scaled="0"/>
        </a:gradFill>
        <a:ln w="6350" cap="rnd" cmpd="sng" algn="ctr">
          <a:solidFill>
            <a:schemeClr val="lt1">
              <a:hueOff val="0"/>
              <a:satOff val="0"/>
              <a:lumOff val="0"/>
              <a:alphaOff val="0"/>
            </a:schemeClr>
          </a:solidFill>
          <a:prstDash val="solid"/>
        </a:ln>
        <a:effectLst>
          <a:outerShdw blurRad="38100" dist="25400" dir="5400000" rotWithShape="0">
            <a:srgbClr val="000000">
              <a:alpha val="25000"/>
            </a:srgbClr>
          </a:outerShdw>
        </a:effectLst>
      </dgm:spPr>
    </dgm:pt>
    <dgm:pt modelId="{944AE08A-0A93-C942-8F67-33AC08D7568B}" type="pres">
      <dgm:prSet presAssocID="{BA5DFAD3-AC90-C748-AE54-BD008767E823}" presName="DropPinPlaceHolder" presStyleCnt="0"/>
      <dgm:spPr/>
    </dgm:pt>
    <dgm:pt modelId="{120EB4FF-034E-A642-8363-CDADC3ECE545}" type="pres">
      <dgm:prSet presAssocID="{BA5DFAD3-AC90-C748-AE54-BD008767E823}" presName="DropPin" presStyleLbl="revTx" presStyleIdx="9" presStyleCnt="12"/>
      <dgm:spPr/>
    </dgm:pt>
    <dgm:pt modelId="{EAAE1C9C-F172-644F-BFD7-CEA8CDCFECE7}" type="pres">
      <dgm:prSet presAssocID="{BA5DFAD3-AC90-C748-AE54-BD008767E823}" presName="Ellipse" presStyleLbl="node2" presStyleIdx="3" presStyleCnt="4"/>
      <dgm:spPr>
        <a:gradFill rotWithShape="0">
          <a:gsLst>
            <a:gs pos="0">
              <a:schemeClr val="dk2">
                <a:tint val="96000"/>
                <a:lumMod val="104000"/>
              </a:schemeClr>
            </a:gs>
            <a:gs pos="100000">
              <a:schemeClr val="dk2">
                <a:shade val="98000"/>
                <a:lumMod val="94000"/>
              </a:schemeClr>
            </a:gs>
          </a:gsLst>
          <a:lin ang="5400000" scaled="0"/>
        </a:gradFill>
        <a:ln>
          <a:noFill/>
        </a:ln>
        <a:effectLst>
          <a:outerShdw blurRad="38100" dist="25400" dir="5400000" rotWithShape="0">
            <a:srgbClr val="000000">
              <a:alpha val="25000"/>
            </a:srgbClr>
          </a:outerShdw>
        </a:effectLst>
      </dgm:spPr>
    </dgm:pt>
    <dgm:pt modelId="{13776C77-6CDC-C84F-81F3-AF736BC7DF12}" type="pres">
      <dgm:prSet presAssocID="{BA5DFAD3-AC90-C748-AE54-BD008767E823}" presName="L2TextContainer" presStyleLbl="revTx" presStyleIdx="10" presStyleCnt="12">
        <dgm:presLayoutVars>
          <dgm:bulletEnabled val="1"/>
        </dgm:presLayoutVars>
      </dgm:prSet>
      <dgm:spPr/>
    </dgm:pt>
    <dgm:pt modelId="{E78BC006-CF4A-6B48-8E81-9DE651A50087}" type="pres">
      <dgm:prSet presAssocID="{BA5DFAD3-AC90-C748-AE54-BD008767E823}" presName="L1TextContainer" presStyleLbl="revTx" presStyleIdx="11" presStyleCnt="12" custScaleY="124583">
        <dgm:presLayoutVars>
          <dgm:chMax val="1"/>
          <dgm:chPref val="1"/>
          <dgm:bulletEnabled val="1"/>
        </dgm:presLayoutVars>
      </dgm:prSet>
      <dgm:spPr/>
    </dgm:pt>
    <dgm:pt modelId="{2EED4846-DE25-A04E-AF90-32639CDE3BE5}" type="pres">
      <dgm:prSet presAssocID="{BA5DFAD3-AC90-C748-AE54-BD008767E823}" presName="ConnectLine" presStyleLbl="sibTrans1D1" presStyleIdx="3" presStyleCnt="4"/>
      <dgm:spPr/>
    </dgm:pt>
    <dgm:pt modelId="{82D2834D-C6D1-0A48-9986-DD2F42865F02}" type="pres">
      <dgm:prSet presAssocID="{BA5DFAD3-AC90-C748-AE54-BD008767E823}" presName="EmptyPlaceHolder" presStyleCnt="0"/>
      <dgm:spPr/>
    </dgm:pt>
  </dgm:ptLst>
  <dgm:cxnLst>
    <dgm:cxn modelId="{1AF49B02-80EF-5D40-A0AA-B86306152A5E}" type="presOf" srcId="{1D7867B1-A3EE-824C-A5BA-E09FEC17CFD2}" destId="{7544C658-A29F-7648-BF8A-4EE4240FA6A9}" srcOrd="0" destOrd="0" presId="urn:microsoft.com/office/officeart/2024/3/layout/BulletTimelineDefaultVariant"/>
    <dgm:cxn modelId="{160F5D0F-17BD-1B4A-88D2-642A18A086D9}" srcId="{50A832DE-8D9B-F84F-BD95-EBD15BE8B3B7}" destId="{8FFA3909-1B92-B14D-9459-D89BE5F29284}" srcOrd="0" destOrd="0" parTransId="{6FF7F741-BE30-A540-AC97-E066ABED4C29}" sibTransId="{6D8C4982-A555-1C46-A58D-E2AAF70B1603}"/>
    <dgm:cxn modelId="{22588C14-5E16-E04A-9A0F-DAD89E17188E}" srcId="{50A832DE-8D9B-F84F-BD95-EBD15BE8B3B7}" destId="{B10EDAC3-0BBA-5C44-88C4-2B3259A0A7AC}" srcOrd="1" destOrd="0" parTransId="{4A6E9ADD-4045-874F-99F5-28009F87E1A4}" sibTransId="{56ED2493-FADA-4740-B6D7-45DE3B394CEA}"/>
    <dgm:cxn modelId="{8BD0381E-6447-4B45-A5B2-58BE21C1E4C7}" type="presOf" srcId="{C6ED11CA-D768-C147-9625-A646412243CA}" destId="{D44ADD99-5A6B-014A-9190-1BD9D39965FF}" srcOrd="0" destOrd="0" presId="urn:microsoft.com/office/officeart/2024/3/layout/BulletTimelineDefaultVariant"/>
    <dgm:cxn modelId="{0AA08E36-5A8A-FC4A-9906-9BF0BC1FB312}" type="presOf" srcId="{C96C6CB4-8B76-854B-B3EA-CBFE190B70C4}" destId="{B05F7576-787B-F74C-A7BA-6DC4887A4A16}" srcOrd="0" destOrd="0" presId="urn:microsoft.com/office/officeart/2024/3/layout/BulletTimelineDefaultVariant"/>
    <dgm:cxn modelId="{60E71464-F1AA-CD4E-82B2-8E8C68A3598A}" srcId="{50A832DE-8D9B-F84F-BD95-EBD15BE8B3B7}" destId="{23CC8753-48F6-7F47-95BF-C9899B35CFF8}" srcOrd="2" destOrd="0" parTransId="{1E3F07CF-F3C3-664E-9B1C-A1A14F44FCE4}" sibTransId="{4CB70C22-13FB-124B-969B-893252EC4DCB}"/>
    <dgm:cxn modelId="{9E04134A-D28B-DB4C-91BB-27C99C1248FD}" type="presOf" srcId="{8FFA3909-1B92-B14D-9459-D89BE5F29284}" destId="{6DAB5184-C799-5D41-A822-99939E7988E0}" srcOrd="0" destOrd="0" presId="urn:microsoft.com/office/officeart/2024/3/layout/BulletTimelineDefaultVariant"/>
    <dgm:cxn modelId="{4FE25E77-6A7D-6448-B735-1273F44E997C}" type="presOf" srcId="{417578BF-B229-E24E-A354-D608306A12A7}" destId="{13776C77-6CDC-C84F-81F3-AF736BC7DF12}" srcOrd="0" destOrd="0" presId="urn:microsoft.com/office/officeart/2024/3/layout/BulletTimelineDefaultVariant"/>
    <dgm:cxn modelId="{8EAD6C57-4779-5B4F-B931-FA2B49731E02}" srcId="{23CC8753-48F6-7F47-95BF-C9899B35CFF8}" destId="{9345EA91-50AA-0A49-81DE-14B08A664BCE}" srcOrd="1" destOrd="0" parTransId="{F906043A-5B8F-3B4C-8533-8665F28931AA}" sibTransId="{A9AF08CE-2598-104B-8170-41BCA2371E28}"/>
    <dgm:cxn modelId="{C5DCE858-882A-0847-9B96-E8CCEFE6267C}" srcId="{50A832DE-8D9B-F84F-BD95-EBD15BE8B3B7}" destId="{BA5DFAD3-AC90-C748-AE54-BD008767E823}" srcOrd="3" destOrd="0" parTransId="{2132AB5A-C819-F141-8CD5-5E7295C1DEBE}" sibTransId="{830A7008-6617-A147-B9E2-14FC0F375865}"/>
    <dgm:cxn modelId="{FA506196-3DDD-0C4F-A0BF-4044C5384B30}" srcId="{BA5DFAD3-AC90-C748-AE54-BD008767E823}" destId="{417578BF-B229-E24E-A354-D608306A12A7}" srcOrd="0" destOrd="0" parTransId="{FC5A2B7D-236B-3E4E-BA43-416C237ECC62}" sibTransId="{84B9941A-D52B-9B4E-AEBC-12AA5C2B1F9C}"/>
    <dgm:cxn modelId="{ED141B9A-4C6F-FA47-9C4F-DFFE38B37EF5}" type="presOf" srcId="{BA5DFAD3-AC90-C748-AE54-BD008767E823}" destId="{E78BC006-CF4A-6B48-8E81-9DE651A50087}" srcOrd="0" destOrd="0" presId="urn:microsoft.com/office/officeart/2024/3/layout/BulletTimelineDefaultVariant"/>
    <dgm:cxn modelId="{E03E919D-D14B-EA4F-B96A-2C8BD1615C11}" type="presOf" srcId="{23CC8753-48F6-7F47-95BF-C9899B35CFF8}" destId="{6E869C58-A0DA-304D-AC3D-7CFAFC3DE4BF}" srcOrd="0" destOrd="0" presId="urn:microsoft.com/office/officeart/2024/3/layout/BulletTimelineDefaultVariant"/>
    <dgm:cxn modelId="{AA7968A9-5DC5-9948-B6AE-A040A0B31EF7}" type="presOf" srcId="{9345EA91-50AA-0A49-81DE-14B08A664BCE}" destId="{7544C658-A29F-7648-BF8A-4EE4240FA6A9}" srcOrd="0" destOrd="1" presId="urn:microsoft.com/office/officeart/2024/3/layout/BulletTimelineDefaultVariant"/>
    <dgm:cxn modelId="{A5AD31AA-B924-4644-A2B6-11FBA9F1DBBC}" srcId="{B10EDAC3-0BBA-5C44-88C4-2B3259A0A7AC}" destId="{C96C6CB4-8B76-854B-B3EA-CBFE190B70C4}" srcOrd="0" destOrd="0" parTransId="{CDCCF577-8CE5-F040-860E-C3D0BB9D03F7}" sibTransId="{756E3B2E-087C-F04B-B9D4-769445322E49}"/>
    <dgm:cxn modelId="{7BFA3FBB-BE44-DD41-BD08-243F263821F9}" type="presOf" srcId="{50A832DE-8D9B-F84F-BD95-EBD15BE8B3B7}" destId="{DE1FD57B-3143-B54C-8142-5B16D80B33BF}" srcOrd="0" destOrd="0" presId="urn:microsoft.com/office/officeart/2024/3/layout/BulletTimelineDefaultVariant"/>
    <dgm:cxn modelId="{A2E726C6-D8D6-8843-B30F-C9986A04DCA3}" type="presOf" srcId="{B10EDAC3-0BBA-5C44-88C4-2B3259A0A7AC}" destId="{CD73BB1B-ACD8-F34D-8441-100B42DEF57F}" srcOrd="0" destOrd="0" presId="urn:microsoft.com/office/officeart/2024/3/layout/BulletTimelineDefaultVariant"/>
    <dgm:cxn modelId="{718D66D6-308E-7643-AB1E-2A05FB75D5CD}" srcId="{23CC8753-48F6-7F47-95BF-C9899B35CFF8}" destId="{1D7867B1-A3EE-824C-A5BA-E09FEC17CFD2}" srcOrd="0" destOrd="0" parTransId="{10F9A637-1376-534F-8FA2-CEFBD82D4C85}" sibTransId="{63ADA9FC-9870-6F4D-A1FA-83BA591BB30D}"/>
    <dgm:cxn modelId="{70A409E0-1BB2-D149-9387-19AA02EE8363}" srcId="{8FFA3909-1B92-B14D-9459-D89BE5F29284}" destId="{C6ED11CA-D768-C147-9625-A646412243CA}" srcOrd="0" destOrd="0" parTransId="{49FE27AB-27B4-DC4E-B266-4B00A3DEF90A}" sibTransId="{2EAE58FA-1883-7F49-B067-24A6D49A4F4C}"/>
    <dgm:cxn modelId="{665119CC-2068-4E49-B405-73F0BE5104AB}" type="presParOf" srcId="{DE1FD57B-3143-B54C-8142-5B16D80B33BF}" destId="{D5BE335A-9D7B-6E42-A029-94921B37CD4F}" srcOrd="0" destOrd="0" presId="urn:microsoft.com/office/officeart/2024/3/layout/BulletTimelineDefaultVariant"/>
    <dgm:cxn modelId="{BF004C94-4D12-554F-A611-1274B9ADB813}" type="presParOf" srcId="{DE1FD57B-3143-B54C-8142-5B16D80B33BF}" destId="{B625A748-4974-8D47-A997-83E68A8DD959}" srcOrd="1" destOrd="0" presId="urn:microsoft.com/office/officeart/2024/3/layout/BulletTimelineDefaultVariant"/>
    <dgm:cxn modelId="{4A79E433-C754-6E44-80C3-F9141D9AEDF4}" type="presParOf" srcId="{B625A748-4974-8D47-A997-83E68A8DD959}" destId="{E1076A3B-E587-7141-AC4C-8DF5405DB0DF}" srcOrd="0" destOrd="0" presId="urn:microsoft.com/office/officeart/2024/3/layout/BulletTimelineDefaultVariant"/>
    <dgm:cxn modelId="{E4EC068C-D134-F644-ADF9-9AAC3F2A8370}" type="presParOf" srcId="{E1076A3B-E587-7141-AC4C-8DF5405DB0DF}" destId="{0A70D31A-70BC-1846-9122-710020CF06E7}" srcOrd="0" destOrd="0" presId="urn:microsoft.com/office/officeart/2024/3/layout/BulletTimelineDefaultVariant"/>
    <dgm:cxn modelId="{EAC0F418-F6BC-EC4D-998B-1FFC88655658}" type="presParOf" srcId="{E1076A3B-E587-7141-AC4C-8DF5405DB0DF}" destId="{407CD842-2975-054A-B394-99710C2FD277}" srcOrd="1" destOrd="0" presId="urn:microsoft.com/office/officeart/2024/3/layout/BulletTimelineDefaultVariant"/>
    <dgm:cxn modelId="{0644B5DD-F345-664B-BED7-E75521F47CE5}" type="presParOf" srcId="{407CD842-2975-054A-B394-99710C2FD277}" destId="{24F5C4C3-B532-B644-9D81-B1113BEBA0E4}" srcOrd="0" destOrd="0" presId="urn:microsoft.com/office/officeart/2024/3/layout/BulletTimelineDefaultVariant"/>
    <dgm:cxn modelId="{16F1B7F5-87BB-4345-BFE0-DCA67B415948}" type="presParOf" srcId="{407CD842-2975-054A-B394-99710C2FD277}" destId="{A89E97FB-0351-8348-BC05-73D1B7C62C7C}" srcOrd="1" destOrd="0" presId="urn:microsoft.com/office/officeart/2024/3/layout/BulletTimelineDefaultVariant"/>
    <dgm:cxn modelId="{96629063-F10B-1A48-8B62-C6B8A59371F7}" type="presParOf" srcId="{E1076A3B-E587-7141-AC4C-8DF5405DB0DF}" destId="{D44ADD99-5A6B-014A-9190-1BD9D39965FF}" srcOrd="2" destOrd="0" presId="urn:microsoft.com/office/officeart/2024/3/layout/BulletTimelineDefaultVariant"/>
    <dgm:cxn modelId="{EB728502-A526-C741-942E-98BB62CF00DA}" type="presParOf" srcId="{E1076A3B-E587-7141-AC4C-8DF5405DB0DF}" destId="{6DAB5184-C799-5D41-A822-99939E7988E0}" srcOrd="3" destOrd="0" presId="urn:microsoft.com/office/officeart/2024/3/layout/BulletTimelineDefaultVariant"/>
    <dgm:cxn modelId="{68242C67-D6D5-924F-8863-A5ABE8AC0CD0}" type="presParOf" srcId="{E1076A3B-E587-7141-AC4C-8DF5405DB0DF}" destId="{5F4EEFC6-D603-BA40-95E0-478269E14065}" srcOrd="4" destOrd="0" presId="urn:microsoft.com/office/officeart/2024/3/layout/BulletTimelineDefaultVariant"/>
    <dgm:cxn modelId="{1010ADCD-893A-B24C-8B11-324571AC80C1}" type="presParOf" srcId="{E1076A3B-E587-7141-AC4C-8DF5405DB0DF}" destId="{0C6FDFFA-3BF6-FE4A-BD29-BDC0EB7CEC90}" srcOrd="5" destOrd="0" presId="urn:microsoft.com/office/officeart/2024/3/layout/BulletTimelineDefaultVariant"/>
    <dgm:cxn modelId="{C4B9B992-BFAC-774A-B82F-79D1E0F1355E}" type="presParOf" srcId="{B625A748-4974-8D47-A997-83E68A8DD959}" destId="{B6C231FA-4B8C-3F4A-83C8-97E7F801C172}" srcOrd="1" destOrd="0" presId="urn:microsoft.com/office/officeart/2024/3/layout/BulletTimelineDefaultVariant"/>
    <dgm:cxn modelId="{9C519AFC-EDEC-E549-B267-9C18A783141D}" type="presParOf" srcId="{B625A748-4974-8D47-A997-83E68A8DD959}" destId="{68CCE0C0-F853-1346-9992-C4EF586898EE}" srcOrd="2" destOrd="0" presId="urn:microsoft.com/office/officeart/2024/3/layout/BulletTimelineDefaultVariant"/>
    <dgm:cxn modelId="{D491A5F8-22D5-EE49-BD4F-1C30426A51B5}" type="presParOf" srcId="{68CCE0C0-F853-1346-9992-C4EF586898EE}" destId="{0F3C71D7-479C-F448-A9A2-5B0E2651AE94}" srcOrd="0" destOrd="0" presId="urn:microsoft.com/office/officeart/2024/3/layout/BulletTimelineDefaultVariant"/>
    <dgm:cxn modelId="{34ABA1AF-02FF-5649-8D5F-00F7E3DBD68F}" type="presParOf" srcId="{68CCE0C0-F853-1346-9992-C4EF586898EE}" destId="{13535F60-0E2C-E54D-A7C2-2FEC9E082AFD}" srcOrd="1" destOrd="0" presId="urn:microsoft.com/office/officeart/2024/3/layout/BulletTimelineDefaultVariant"/>
    <dgm:cxn modelId="{D01312AD-AB29-434B-988F-D5FB4B076A3E}" type="presParOf" srcId="{13535F60-0E2C-E54D-A7C2-2FEC9E082AFD}" destId="{A4122906-1C74-234E-9BAF-D111DF49556B}" srcOrd="0" destOrd="0" presId="urn:microsoft.com/office/officeart/2024/3/layout/BulletTimelineDefaultVariant"/>
    <dgm:cxn modelId="{289119A2-0181-7E4B-B39D-F2B4A01AF7D9}" type="presParOf" srcId="{13535F60-0E2C-E54D-A7C2-2FEC9E082AFD}" destId="{28A8670B-6B19-C641-8CF2-445FC871F45E}" srcOrd="1" destOrd="0" presId="urn:microsoft.com/office/officeart/2024/3/layout/BulletTimelineDefaultVariant"/>
    <dgm:cxn modelId="{2A25C82D-C4D5-A14B-98D1-83D75D99FE11}" type="presParOf" srcId="{68CCE0C0-F853-1346-9992-C4EF586898EE}" destId="{B05F7576-787B-F74C-A7BA-6DC4887A4A16}" srcOrd="2" destOrd="0" presId="urn:microsoft.com/office/officeart/2024/3/layout/BulletTimelineDefaultVariant"/>
    <dgm:cxn modelId="{AB5A796E-7670-4B41-AC5B-7C68C284233F}" type="presParOf" srcId="{68CCE0C0-F853-1346-9992-C4EF586898EE}" destId="{CD73BB1B-ACD8-F34D-8441-100B42DEF57F}" srcOrd="3" destOrd="0" presId="urn:microsoft.com/office/officeart/2024/3/layout/BulletTimelineDefaultVariant"/>
    <dgm:cxn modelId="{5D703180-F7B7-7F4E-96FC-5914223016A9}" type="presParOf" srcId="{68CCE0C0-F853-1346-9992-C4EF586898EE}" destId="{0EE3FC0E-07A2-3347-B351-6BF98A78116E}" srcOrd="4" destOrd="0" presId="urn:microsoft.com/office/officeart/2024/3/layout/BulletTimelineDefaultVariant"/>
    <dgm:cxn modelId="{23EA77E5-FD0E-7144-B051-1D1E730FEBD5}" type="presParOf" srcId="{68CCE0C0-F853-1346-9992-C4EF586898EE}" destId="{D0F2B807-E738-0B4F-BA3D-5CF8B7A847E0}" srcOrd="5" destOrd="0" presId="urn:microsoft.com/office/officeart/2024/3/layout/BulletTimelineDefaultVariant"/>
    <dgm:cxn modelId="{B7A74658-794D-7F4D-8E3A-C8CD2739AFC6}" type="presParOf" srcId="{B625A748-4974-8D47-A997-83E68A8DD959}" destId="{5DA0F739-8E6C-E34F-B7E2-AE06FC7B37D0}" srcOrd="3" destOrd="0" presId="urn:microsoft.com/office/officeart/2024/3/layout/BulletTimelineDefaultVariant"/>
    <dgm:cxn modelId="{9A571B94-D712-5844-B4AC-90F656EF6C18}" type="presParOf" srcId="{B625A748-4974-8D47-A997-83E68A8DD959}" destId="{AAB53BD2-091D-B345-AD97-77A651A9412D}" srcOrd="4" destOrd="0" presId="urn:microsoft.com/office/officeart/2024/3/layout/BulletTimelineDefaultVariant"/>
    <dgm:cxn modelId="{1C996DF0-32F6-E04C-9932-8930A73D43FB}" type="presParOf" srcId="{AAB53BD2-091D-B345-AD97-77A651A9412D}" destId="{C4C93AE1-1AD4-D646-8ADB-CFE3DE4CE480}" srcOrd="0" destOrd="0" presId="urn:microsoft.com/office/officeart/2024/3/layout/BulletTimelineDefaultVariant"/>
    <dgm:cxn modelId="{CB4DA770-52A1-3440-93AD-59CCDAD71986}" type="presParOf" srcId="{AAB53BD2-091D-B345-AD97-77A651A9412D}" destId="{60FAD897-C55F-2C46-9299-67318F837221}" srcOrd="1" destOrd="0" presId="urn:microsoft.com/office/officeart/2024/3/layout/BulletTimelineDefaultVariant"/>
    <dgm:cxn modelId="{2D7BA3AA-4903-594A-9709-7D34B7FDFB33}" type="presParOf" srcId="{60FAD897-C55F-2C46-9299-67318F837221}" destId="{0143E244-167A-F74A-95E9-C3555C88D301}" srcOrd="0" destOrd="0" presId="urn:microsoft.com/office/officeart/2024/3/layout/BulletTimelineDefaultVariant"/>
    <dgm:cxn modelId="{3835486A-4DB6-6B4C-A7E9-9329F93025A4}" type="presParOf" srcId="{60FAD897-C55F-2C46-9299-67318F837221}" destId="{0210D59A-00FF-A849-9E55-79A999EE6CC4}" srcOrd="1" destOrd="0" presId="urn:microsoft.com/office/officeart/2024/3/layout/BulletTimelineDefaultVariant"/>
    <dgm:cxn modelId="{BA2CF338-AD84-5640-9F82-E4152374E6C1}" type="presParOf" srcId="{AAB53BD2-091D-B345-AD97-77A651A9412D}" destId="{7544C658-A29F-7648-BF8A-4EE4240FA6A9}" srcOrd="2" destOrd="0" presId="urn:microsoft.com/office/officeart/2024/3/layout/BulletTimelineDefaultVariant"/>
    <dgm:cxn modelId="{FB3146F7-E592-DD49-BAA2-054CAC190A0A}" type="presParOf" srcId="{AAB53BD2-091D-B345-AD97-77A651A9412D}" destId="{6E869C58-A0DA-304D-AC3D-7CFAFC3DE4BF}" srcOrd="3" destOrd="0" presId="urn:microsoft.com/office/officeart/2024/3/layout/BulletTimelineDefaultVariant"/>
    <dgm:cxn modelId="{CFCF5383-A751-7643-9C7E-C8432BE2FC38}" type="presParOf" srcId="{AAB53BD2-091D-B345-AD97-77A651A9412D}" destId="{9E8867AC-D151-F640-A98C-1509D5CEE66E}" srcOrd="4" destOrd="0" presId="urn:microsoft.com/office/officeart/2024/3/layout/BulletTimelineDefaultVariant"/>
    <dgm:cxn modelId="{D87B1C5B-4C25-7E40-AEFD-8E390A53A783}" type="presParOf" srcId="{AAB53BD2-091D-B345-AD97-77A651A9412D}" destId="{EDC04A87-0BC6-4148-9610-5745A36F237E}" srcOrd="5" destOrd="0" presId="urn:microsoft.com/office/officeart/2024/3/layout/BulletTimelineDefaultVariant"/>
    <dgm:cxn modelId="{38FACD78-0055-6A47-9000-D732843D27D7}" type="presParOf" srcId="{B625A748-4974-8D47-A997-83E68A8DD959}" destId="{EA12FF0B-0BEA-0440-B9E8-0A273273E9CA}" srcOrd="5" destOrd="0" presId="urn:microsoft.com/office/officeart/2024/3/layout/BulletTimelineDefaultVariant"/>
    <dgm:cxn modelId="{C62861FC-93BA-A044-A0B9-565C971FC9EF}" type="presParOf" srcId="{B625A748-4974-8D47-A997-83E68A8DD959}" destId="{B3A5AFAA-F2F7-E643-8A83-CCE2C322B0E8}" srcOrd="6" destOrd="0" presId="urn:microsoft.com/office/officeart/2024/3/layout/BulletTimelineDefaultVariant"/>
    <dgm:cxn modelId="{4A815558-0EC0-6344-9E68-C3B7B022583F}" type="presParOf" srcId="{B3A5AFAA-F2F7-E643-8A83-CCE2C322B0E8}" destId="{E61CC459-0C26-8A48-A9B5-F986FA3E0EA0}" srcOrd="0" destOrd="0" presId="urn:microsoft.com/office/officeart/2024/3/layout/BulletTimelineDefaultVariant"/>
    <dgm:cxn modelId="{137ECD64-4F6F-594F-9C45-63620340B542}" type="presParOf" srcId="{B3A5AFAA-F2F7-E643-8A83-CCE2C322B0E8}" destId="{944AE08A-0A93-C942-8F67-33AC08D7568B}" srcOrd="1" destOrd="0" presId="urn:microsoft.com/office/officeart/2024/3/layout/BulletTimelineDefaultVariant"/>
    <dgm:cxn modelId="{104AFE67-88C2-2043-B5CE-6F3C3A5330B7}" type="presParOf" srcId="{944AE08A-0A93-C942-8F67-33AC08D7568B}" destId="{120EB4FF-034E-A642-8363-CDADC3ECE545}" srcOrd="0" destOrd="0" presId="urn:microsoft.com/office/officeart/2024/3/layout/BulletTimelineDefaultVariant"/>
    <dgm:cxn modelId="{2A899500-00E6-E943-AF67-472D27F8371B}" type="presParOf" srcId="{944AE08A-0A93-C942-8F67-33AC08D7568B}" destId="{EAAE1C9C-F172-644F-BFD7-CEA8CDCFECE7}" srcOrd="1" destOrd="0" presId="urn:microsoft.com/office/officeart/2024/3/layout/BulletTimelineDefaultVariant"/>
    <dgm:cxn modelId="{6C1B5E28-7A23-9244-9F68-D5969C1E15A4}" type="presParOf" srcId="{B3A5AFAA-F2F7-E643-8A83-CCE2C322B0E8}" destId="{13776C77-6CDC-C84F-81F3-AF736BC7DF12}" srcOrd="2" destOrd="0" presId="urn:microsoft.com/office/officeart/2024/3/layout/BulletTimelineDefaultVariant"/>
    <dgm:cxn modelId="{54B2F443-607B-2B44-A988-FF7DB207C44F}" type="presParOf" srcId="{B3A5AFAA-F2F7-E643-8A83-CCE2C322B0E8}" destId="{E78BC006-CF4A-6B48-8E81-9DE651A50087}" srcOrd="3" destOrd="0" presId="urn:microsoft.com/office/officeart/2024/3/layout/BulletTimelineDefaultVariant"/>
    <dgm:cxn modelId="{16AA8151-F793-274C-89C2-F6564C1CD8E4}" type="presParOf" srcId="{B3A5AFAA-F2F7-E643-8A83-CCE2C322B0E8}" destId="{2EED4846-DE25-A04E-AF90-32639CDE3BE5}" srcOrd="4" destOrd="0" presId="urn:microsoft.com/office/officeart/2024/3/layout/BulletTimelineDefaultVariant"/>
    <dgm:cxn modelId="{8ADCF791-966A-DD48-A5D6-316808CE80CA}" type="presParOf" srcId="{B3A5AFAA-F2F7-E643-8A83-CCE2C322B0E8}" destId="{82D2834D-C6D1-0A48-9986-DD2F42865F02}" srcOrd="5" destOrd="0" presId="urn:microsoft.com/office/officeart/2024/3/layout/BulletTimelineDefaultVarian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2FD7096-B9ED-B845-90A5-6E141491FC23}" type="doc">
      <dgm:prSet loTypeId="urn:microsoft.com/office/officeart/2005/8/layout/chevron1" loCatId="process" qsTypeId="urn:microsoft.com/office/officeart/2005/8/quickstyle/simple4" qsCatId="simple" csTypeId="urn:microsoft.com/office/officeart/2005/8/colors/accent0_3" csCatId="mainScheme"/>
      <dgm:spPr/>
      <dgm:t>
        <a:bodyPr/>
        <a:lstStyle/>
        <a:p>
          <a:endParaRPr lang="en-US"/>
        </a:p>
      </dgm:t>
    </dgm:pt>
    <dgm:pt modelId="{C1F2B9F3-6B82-E74A-8D4A-10B44154A8B4}">
      <dgm:prSet/>
      <dgm:spPr/>
      <dgm:t>
        <a:bodyPr/>
        <a:lstStyle/>
        <a:p>
          <a:r>
            <a:rPr lang="en-US" b="1"/>
            <a:t>Start Data Collection Early</a:t>
          </a:r>
          <a:endParaRPr lang="en-US"/>
        </a:p>
      </dgm:t>
    </dgm:pt>
    <dgm:pt modelId="{A61ED1EB-2557-0B4D-8A8F-89530D1831D9}" type="parTrans" cxnId="{443A3D2C-CEDD-B247-A847-F75228BDC7E9}">
      <dgm:prSet/>
      <dgm:spPr/>
      <dgm:t>
        <a:bodyPr/>
        <a:lstStyle/>
        <a:p>
          <a:endParaRPr lang="en-US"/>
        </a:p>
      </dgm:t>
    </dgm:pt>
    <dgm:pt modelId="{F2AB6ABE-99FE-194B-A048-2B16AB8FB601}" type="sibTrans" cxnId="{443A3D2C-CEDD-B247-A847-F75228BDC7E9}">
      <dgm:prSet/>
      <dgm:spPr/>
      <dgm:t>
        <a:bodyPr/>
        <a:lstStyle/>
        <a:p>
          <a:endParaRPr lang="en-US"/>
        </a:p>
      </dgm:t>
    </dgm:pt>
    <dgm:pt modelId="{6FE59C4F-3589-C148-89BD-C2B76EABD148}">
      <dgm:prSet/>
      <dgm:spPr/>
      <dgm:t>
        <a:bodyPr/>
        <a:lstStyle/>
        <a:p>
          <a:r>
            <a:rPr lang="en-US"/>
            <a:t>Begin collecting baseline Social Determinants of Health (SDOH) data at the initial stages to inform planning and interventions.</a:t>
          </a:r>
        </a:p>
      </dgm:t>
    </dgm:pt>
    <dgm:pt modelId="{3C2D8366-6759-FE4E-AA27-8D5C9AE34D6B}" type="parTrans" cxnId="{DA6CC6CC-CD67-9F47-B36D-1CB3B92946F1}">
      <dgm:prSet/>
      <dgm:spPr/>
      <dgm:t>
        <a:bodyPr/>
        <a:lstStyle/>
        <a:p>
          <a:endParaRPr lang="en-US"/>
        </a:p>
      </dgm:t>
    </dgm:pt>
    <dgm:pt modelId="{BE38B038-8AD9-8247-AD1F-C58794A41DEF}" type="sibTrans" cxnId="{DA6CC6CC-CD67-9F47-B36D-1CB3B92946F1}">
      <dgm:prSet/>
      <dgm:spPr/>
      <dgm:t>
        <a:bodyPr/>
        <a:lstStyle/>
        <a:p>
          <a:endParaRPr lang="en-US"/>
        </a:p>
      </dgm:t>
    </dgm:pt>
    <dgm:pt modelId="{E81D1F28-CCA5-3D46-B9E0-617BC4EB8640}">
      <dgm:prSet/>
      <dgm:spPr/>
      <dgm:t>
        <a:bodyPr/>
        <a:lstStyle/>
        <a:p>
          <a:r>
            <a:rPr lang="en-US" b="1"/>
            <a:t>Engage Stakeholders from the Beginning</a:t>
          </a:r>
          <a:endParaRPr lang="en-US"/>
        </a:p>
      </dgm:t>
    </dgm:pt>
    <dgm:pt modelId="{DBD7ECC7-A4E7-494C-A22D-1535CAA01733}" type="parTrans" cxnId="{0394A04A-7D07-824D-82DB-E928D7E32606}">
      <dgm:prSet/>
      <dgm:spPr/>
      <dgm:t>
        <a:bodyPr/>
        <a:lstStyle/>
        <a:p>
          <a:endParaRPr lang="en-US"/>
        </a:p>
      </dgm:t>
    </dgm:pt>
    <dgm:pt modelId="{960DA2DB-217C-B549-955C-DB9E4B726A23}" type="sibTrans" cxnId="{0394A04A-7D07-824D-82DB-E928D7E32606}">
      <dgm:prSet/>
      <dgm:spPr/>
      <dgm:t>
        <a:bodyPr/>
        <a:lstStyle/>
        <a:p>
          <a:endParaRPr lang="en-US"/>
        </a:p>
      </dgm:t>
    </dgm:pt>
    <dgm:pt modelId="{F7FE7779-4B89-AA47-B3F9-762FB699BF49}">
      <dgm:prSet/>
      <dgm:spPr/>
      <dgm:t>
        <a:bodyPr/>
        <a:lstStyle/>
        <a:p>
          <a:r>
            <a:rPr lang="en-US"/>
            <a:t>Involve patients and staff early in planning discussions to identify barriers and develop effective solutions.</a:t>
          </a:r>
        </a:p>
      </dgm:t>
    </dgm:pt>
    <dgm:pt modelId="{AA79AB10-BFC4-804D-8FC5-2A39AF6B508E}" type="parTrans" cxnId="{A792AE43-FA08-234A-B711-3BD396D8ACA5}">
      <dgm:prSet/>
      <dgm:spPr/>
      <dgm:t>
        <a:bodyPr/>
        <a:lstStyle/>
        <a:p>
          <a:endParaRPr lang="en-US"/>
        </a:p>
      </dgm:t>
    </dgm:pt>
    <dgm:pt modelId="{652D8E1B-0EAD-DC45-86B4-6247C9D50EA2}" type="sibTrans" cxnId="{A792AE43-FA08-234A-B711-3BD396D8ACA5}">
      <dgm:prSet/>
      <dgm:spPr/>
      <dgm:t>
        <a:bodyPr/>
        <a:lstStyle/>
        <a:p>
          <a:endParaRPr lang="en-US"/>
        </a:p>
      </dgm:t>
    </dgm:pt>
    <dgm:pt modelId="{31C2B02F-4BB2-4440-BB65-CC4B3269FB8C}">
      <dgm:prSet/>
      <dgm:spPr/>
      <dgm:t>
        <a:bodyPr/>
        <a:lstStyle/>
        <a:p>
          <a:r>
            <a:rPr lang="en-US" b="1"/>
            <a:t>Prioritize High-Risk Patients</a:t>
          </a:r>
          <a:endParaRPr lang="en-US"/>
        </a:p>
      </dgm:t>
    </dgm:pt>
    <dgm:pt modelId="{07C4091C-4391-0C47-943C-C07DDB48F29C}" type="parTrans" cxnId="{84A816B8-00A9-4D45-B65D-5A66EACCCE7D}">
      <dgm:prSet/>
      <dgm:spPr/>
      <dgm:t>
        <a:bodyPr/>
        <a:lstStyle/>
        <a:p>
          <a:endParaRPr lang="en-US"/>
        </a:p>
      </dgm:t>
    </dgm:pt>
    <dgm:pt modelId="{A4DF51C4-983B-0648-927F-7D51F7B82F81}" type="sibTrans" cxnId="{84A816B8-00A9-4D45-B65D-5A66EACCCE7D}">
      <dgm:prSet/>
      <dgm:spPr/>
      <dgm:t>
        <a:bodyPr/>
        <a:lstStyle/>
        <a:p>
          <a:endParaRPr lang="en-US"/>
        </a:p>
      </dgm:t>
    </dgm:pt>
    <dgm:pt modelId="{63EC9ADB-C96C-B741-9B9A-1FC1F9444BAD}">
      <dgm:prSet/>
      <dgm:spPr/>
      <dgm:t>
        <a:bodyPr/>
        <a:lstStyle/>
        <a:p>
          <a:r>
            <a:rPr lang="en-US"/>
            <a:t>Focus initial efforts on patients with the highest risk, such as those with A1c &gt;9% and documented social needs, to maximize impact.</a:t>
          </a:r>
        </a:p>
      </dgm:t>
    </dgm:pt>
    <dgm:pt modelId="{BA3E9257-55F2-7940-AD1E-20A922CF4188}" type="parTrans" cxnId="{6B4D3E35-6B39-8F4B-A3F7-7E5DD2EA1575}">
      <dgm:prSet/>
      <dgm:spPr/>
      <dgm:t>
        <a:bodyPr/>
        <a:lstStyle/>
        <a:p>
          <a:endParaRPr lang="en-US"/>
        </a:p>
      </dgm:t>
    </dgm:pt>
    <dgm:pt modelId="{D5038718-D4A9-A942-9538-BF861D95A3B8}" type="sibTrans" cxnId="{6B4D3E35-6B39-8F4B-A3F7-7E5DD2EA1575}">
      <dgm:prSet/>
      <dgm:spPr/>
      <dgm:t>
        <a:bodyPr/>
        <a:lstStyle/>
        <a:p>
          <a:endParaRPr lang="en-US"/>
        </a:p>
      </dgm:t>
    </dgm:pt>
    <dgm:pt modelId="{9AFDC91B-4398-1640-8410-C5A2868E0F0E}">
      <dgm:prSet/>
      <dgm:spPr/>
      <dgm:t>
        <a:bodyPr/>
        <a:lstStyle/>
        <a:p>
          <a:r>
            <a:rPr lang="en-US" b="1"/>
            <a:t>Standardize Workflows and Referral Processes</a:t>
          </a:r>
          <a:endParaRPr lang="en-US"/>
        </a:p>
      </dgm:t>
    </dgm:pt>
    <dgm:pt modelId="{34EFA949-F5D8-B34D-8C86-19C9F8675143}" type="parTrans" cxnId="{0CA9E146-ED06-CD41-B62E-18D886F3C69E}">
      <dgm:prSet/>
      <dgm:spPr/>
      <dgm:t>
        <a:bodyPr/>
        <a:lstStyle/>
        <a:p>
          <a:endParaRPr lang="en-US"/>
        </a:p>
      </dgm:t>
    </dgm:pt>
    <dgm:pt modelId="{C76BA65C-41FE-354B-9A64-4C38C18CE34A}" type="sibTrans" cxnId="{0CA9E146-ED06-CD41-B62E-18D886F3C69E}">
      <dgm:prSet/>
      <dgm:spPr/>
      <dgm:t>
        <a:bodyPr/>
        <a:lstStyle/>
        <a:p>
          <a:endParaRPr lang="en-US"/>
        </a:p>
      </dgm:t>
    </dgm:pt>
    <dgm:pt modelId="{670E7E5D-5CA3-934C-9EF4-C716F7C7BDAB}">
      <dgm:prSet/>
      <dgm:spPr/>
      <dgm:t>
        <a:bodyPr/>
        <a:lstStyle/>
        <a:p>
          <a:r>
            <a:rPr lang="en-US"/>
            <a:t>Develop and finalize workflows and referral procedures prior to implementing interventions to ensure consistency and efficiency.</a:t>
          </a:r>
        </a:p>
      </dgm:t>
    </dgm:pt>
    <dgm:pt modelId="{9CEAC127-8816-9F4B-A10C-B6B37A0BCE48}" type="parTrans" cxnId="{8199F649-F463-4043-883C-98B0C3112744}">
      <dgm:prSet/>
      <dgm:spPr/>
      <dgm:t>
        <a:bodyPr/>
        <a:lstStyle/>
        <a:p>
          <a:endParaRPr lang="en-US"/>
        </a:p>
      </dgm:t>
    </dgm:pt>
    <dgm:pt modelId="{BF2FB008-1D50-2347-876F-98F686B38ABB}" type="sibTrans" cxnId="{8199F649-F463-4043-883C-98B0C3112744}">
      <dgm:prSet/>
      <dgm:spPr/>
      <dgm:t>
        <a:bodyPr/>
        <a:lstStyle/>
        <a:p>
          <a:endParaRPr lang="en-US"/>
        </a:p>
      </dgm:t>
    </dgm:pt>
    <dgm:pt modelId="{290F7B19-50F0-4E4A-A31D-166D2BF2EFA3}">
      <dgm:prSet/>
      <dgm:spPr/>
      <dgm:t>
        <a:bodyPr/>
        <a:lstStyle/>
        <a:p>
          <a:r>
            <a:rPr lang="en-US" b="1"/>
            <a:t>Allocate Extra Time for Data and Evaluation</a:t>
          </a:r>
          <a:endParaRPr lang="en-US"/>
        </a:p>
      </dgm:t>
    </dgm:pt>
    <dgm:pt modelId="{2BD3636E-F75F-2940-A74B-D5CFB12E39E3}" type="parTrans" cxnId="{55B6B737-D1CE-7947-8E7A-88D291534FC2}">
      <dgm:prSet/>
      <dgm:spPr/>
      <dgm:t>
        <a:bodyPr/>
        <a:lstStyle/>
        <a:p>
          <a:endParaRPr lang="en-US"/>
        </a:p>
      </dgm:t>
    </dgm:pt>
    <dgm:pt modelId="{1098D571-51F5-AD4F-9C8D-29EF8CDBBD23}" type="sibTrans" cxnId="{55B6B737-D1CE-7947-8E7A-88D291534FC2}">
      <dgm:prSet/>
      <dgm:spPr/>
      <dgm:t>
        <a:bodyPr/>
        <a:lstStyle/>
        <a:p>
          <a:endParaRPr lang="en-US"/>
        </a:p>
      </dgm:t>
    </dgm:pt>
    <dgm:pt modelId="{9F5C3751-2147-5F4C-830D-DAF16853F286}">
      <dgm:prSet/>
      <dgm:spPr/>
      <dgm:t>
        <a:bodyPr/>
        <a:lstStyle/>
        <a:p>
          <a:r>
            <a:rPr lang="en-US"/>
            <a:t>Include additional time for collecting data and measuring outcomes to properly assess the effectiveness of the efforts.</a:t>
          </a:r>
        </a:p>
      </dgm:t>
    </dgm:pt>
    <dgm:pt modelId="{956DA3FA-27FF-304F-95EB-D3E2CBD3468F}" type="parTrans" cxnId="{526E5A36-B83C-1C4A-B491-3E6D9BBC26F3}">
      <dgm:prSet/>
      <dgm:spPr/>
      <dgm:t>
        <a:bodyPr/>
        <a:lstStyle/>
        <a:p>
          <a:endParaRPr lang="en-US"/>
        </a:p>
      </dgm:t>
    </dgm:pt>
    <dgm:pt modelId="{89A0DC16-2359-2744-8076-B2B19EB06986}" type="sibTrans" cxnId="{526E5A36-B83C-1C4A-B491-3E6D9BBC26F3}">
      <dgm:prSet/>
      <dgm:spPr/>
      <dgm:t>
        <a:bodyPr/>
        <a:lstStyle/>
        <a:p>
          <a:endParaRPr lang="en-US"/>
        </a:p>
      </dgm:t>
    </dgm:pt>
    <dgm:pt modelId="{5C5E0E64-EEB1-3944-A0CF-EE83B5739E58}" type="pres">
      <dgm:prSet presAssocID="{C2FD7096-B9ED-B845-90A5-6E141491FC23}" presName="Name0" presStyleCnt="0">
        <dgm:presLayoutVars>
          <dgm:dir/>
          <dgm:animLvl val="lvl"/>
          <dgm:resizeHandles val="exact"/>
        </dgm:presLayoutVars>
      </dgm:prSet>
      <dgm:spPr/>
    </dgm:pt>
    <dgm:pt modelId="{950A26B1-951C-EB4B-8E85-9ED1A1F7166C}" type="pres">
      <dgm:prSet presAssocID="{C1F2B9F3-6B82-E74A-8D4A-10B44154A8B4}" presName="composite" presStyleCnt="0"/>
      <dgm:spPr/>
    </dgm:pt>
    <dgm:pt modelId="{2203BA6A-5D97-7546-87CE-5E010EA3FBAB}" type="pres">
      <dgm:prSet presAssocID="{C1F2B9F3-6B82-E74A-8D4A-10B44154A8B4}" presName="parTx" presStyleLbl="node1" presStyleIdx="0" presStyleCnt="5">
        <dgm:presLayoutVars>
          <dgm:chMax val="0"/>
          <dgm:chPref val="0"/>
          <dgm:bulletEnabled val="1"/>
        </dgm:presLayoutVars>
      </dgm:prSet>
      <dgm:spPr/>
    </dgm:pt>
    <dgm:pt modelId="{B070E5E5-1F5D-6644-8EF9-BA9703B4CE0C}" type="pres">
      <dgm:prSet presAssocID="{C1F2B9F3-6B82-E74A-8D4A-10B44154A8B4}" presName="desTx" presStyleLbl="revTx" presStyleIdx="0" presStyleCnt="5">
        <dgm:presLayoutVars>
          <dgm:bulletEnabled val="1"/>
        </dgm:presLayoutVars>
      </dgm:prSet>
      <dgm:spPr/>
    </dgm:pt>
    <dgm:pt modelId="{5AF1E2B0-67AE-0146-8DE1-1C6D710EE6EA}" type="pres">
      <dgm:prSet presAssocID="{F2AB6ABE-99FE-194B-A048-2B16AB8FB601}" presName="space" presStyleCnt="0"/>
      <dgm:spPr/>
    </dgm:pt>
    <dgm:pt modelId="{16DF40D8-829E-D947-B5AB-270E1F3A7795}" type="pres">
      <dgm:prSet presAssocID="{E81D1F28-CCA5-3D46-B9E0-617BC4EB8640}" presName="composite" presStyleCnt="0"/>
      <dgm:spPr/>
    </dgm:pt>
    <dgm:pt modelId="{C5C6AE3D-5D75-7E48-8775-6777B40B4A9F}" type="pres">
      <dgm:prSet presAssocID="{E81D1F28-CCA5-3D46-B9E0-617BC4EB8640}" presName="parTx" presStyleLbl="node1" presStyleIdx="1" presStyleCnt="5">
        <dgm:presLayoutVars>
          <dgm:chMax val="0"/>
          <dgm:chPref val="0"/>
          <dgm:bulletEnabled val="1"/>
        </dgm:presLayoutVars>
      </dgm:prSet>
      <dgm:spPr/>
    </dgm:pt>
    <dgm:pt modelId="{E40DB661-587C-F64E-8618-B94D49AD7661}" type="pres">
      <dgm:prSet presAssocID="{E81D1F28-CCA5-3D46-B9E0-617BC4EB8640}" presName="desTx" presStyleLbl="revTx" presStyleIdx="1" presStyleCnt="5">
        <dgm:presLayoutVars>
          <dgm:bulletEnabled val="1"/>
        </dgm:presLayoutVars>
      </dgm:prSet>
      <dgm:spPr/>
    </dgm:pt>
    <dgm:pt modelId="{92475D4E-6C84-0E42-9F70-A5BC9F285EFD}" type="pres">
      <dgm:prSet presAssocID="{960DA2DB-217C-B549-955C-DB9E4B726A23}" presName="space" presStyleCnt="0"/>
      <dgm:spPr/>
    </dgm:pt>
    <dgm:pt modelId="{D3941C12-627A-DD4D-AF4A-85C66D3796FE}" type="pres">
      <dgm:prSet presAssocID="{31C2B02F-4BB2-4440-BB65-CC4B3269FB8C}" presName="composite" presStyleCnt="0"/>
      <dgm:spPr/>
    </dgm:pt>
    <dgm:pt modelId="{F61F956E-554C-2146-80B5-95E5DB04F735}" type="pres">
      <dgm:prSet presAssocID="{31C2B02F-4BB2-4440-BB65-CC4B3269FB8C}" presName="parTx" presStyleLbl="node1" presStyleIdx="2" presStyleCnt="5">
        <dgm:presLayoutVars>
          <dgm:chMax val="0"/>
          <dgm:chPref val="0"/>
          <dgm:bulletEnabled val="1"/>
        </dgm:presLayoutVars>
      </dgm:prSet>
      <dgm:spPr/>
    </dgm:pt>
    <dgm:pt modelId="{9A97A951-8304-3742-9C7E-D5B30A28F25D}" type="pres">
      <dgm:prSet presAssocID="{31C2B02F-4BB2-4440-BB65-CC4B3269FB8C}" presName="desTx" presStyleLbl="revTx" presStyleIdx="2" presStyleCnt="5">
        <dgm:presLayoutVars>
          <dgm:bulletEnabled val="1"/>
        </dgm:presLayoutVars>
      </dgm:prSet>
      <dgm:spPr/>
    </dgm:pt>
    <dgm:pt modelId="{88B8B768-65BE-EB4F-929F-4D83F6E2D6B4}" type="pres">
      <dgm:prSet presAssocID="{A4DF51C4-983B-0648-927F-7D51F7B82F81}" presName="space" presStyleCnt="0"/>
      <dgm:spPr/>
    </dgm:pt>
    <dgm:pt modelId="{192F802C-41BC-BF40-B309-22A09C625C90}" type="pres">
      <dgm:prSet presAssocID="{9AFDC91B-4398-1640-8410-C5A2868E0F0E}" presName="composite" presStyleCnt="0"/>
      <dgm:spPr/>
    </dgm:pt>
    <dgm:pt modelId="{DE00BFB5-9B14-5346-841A-E07BB49B38C8}" type="pres">
      <dgm:prSet presAssocID="{9AFDC91B-4398-1640-8410-C5A2868E0F0E}" presName="parTx" presStyleLbl="node1" presStyleIdx="3" presStyleCnt="5">
        <dgm:presLayoutVars>
          <dgm:chMax val="0"/>
          <dgm:chPref val="0"/>
          <dgm:bulletEnabled val="1"/>
        </dgm:presLayoutVars>
      </dgm:prSet>
      <dgm:spPr/>
    </dgm:pt>
    <dgm:pt modelId="{578F0D1C-8219-6346-95E3-792DE9C08CA9}" type="pres">
      <dgm:prSet presAssocID="{9AFDC91B-4398-1640-8410-C5A2868E0F0E}" presName="desTx" presStyleLbl="revTx" presStyleIdx="3" presStyleCnt="5">
        <dgm:presLayoutVars>
          <dgm:bulletEnabled val="1"/>
        </dgm:presLayoutVars>
      </dgm:prSet>
      <dgm:spPr/>
    </dgm:pt>
    <dgm:pt modelId="{DEAE90EB-09D5-1F4C-8561-7A4068240056}" type="pres">
      <dgm:prSet presAssocID="{C76BA65C-41FE-354B-9A64-4C38C18CE34A}" presName="space" presStyleCnt="0"/>
      <dgm:spPr/>
    </dgm:pt>
    <dgm:pt modelId="{E9AE7BB1-971B-AC45-B72E-23C0C8F02C0A}" type="pres">
      <dgm:prSet presAssocID="{290F7B19-50F0-4E4A-A31D-166D2BF2EFA3}" presName="composite" presStyleCnt="0"/>
      <dgm:spPr/>
    </dgm:pt>
    <dgm:pt modelId="{6EA68E7A-5D3D-C647-9166-703D9AA35BC5}" type="pres">
      <dgm:prSet presAssocID="{290F7B19-50F0-4E4A-A31D-166D2BF2EFA3}" presName="parTx" presStyleLbl="node1" presStyleIdx="4" presStyleCnt="5">
        <dgm:presLayoutVars>
          <dgm:chMax val="0"/>
          <dgm:chPref val="0"/>
          <dgm:bulletEnabled val="1"/>
        </dgm:presLayoutVars>
      </dgm:prSet>
      <dgm:spPr/>
    </dgm:pt>
    <dgm:pt modelId="{C4E9BFA8-7CB8-AF4B-90BB-36BDDCF55F31}" type="pres">
      <dgm:prSet presAssocID="{290F7B19-50F0-4E4A-A31D-166D2BF2EFA3}" presName="desTx" presStyleLbl="revTx" presStyleIdx="4" presStyleCnt="5">
        <dgm:presLayoutVars>
          <dgm:bulletEnabled val="1"/>
        </dgm:presLayoutVars>
      </dgm:prSet>
      <dgm:spPr/>
    </dgm:pt>
  </dgm:ptLst>
  <dgm:cxnLst>
    <dgm:cxn modelId="{2EDD720D-EFDC-BC43-B121-6675F5D46985}" type="presOf" srcId="{E81D1F28-CCA5-3D46-B9E0-617BC4EB8640}" destId="{C5C6AE3D-5D75-7E48-8775-6777B40B4A9F}" srcOrd="0" destOrd="0" presId="urn:microsoft.com/office/officeart/2005/8/layout/chevron1"/>
    <dgm:cxn modelId="{443A3D2C-CEDD-B247-A847-F75228BDC7E9}" srcId="{C2FD7096-B9ED-B845-90A5-6E141491FC23}" destId="{C1F2B9F3-6B82-E74A-8D4A-10B44154A8B4}" srcOrd="0" destOrd="0" parTransId="{A61ED1EB-2557-0B4D-8A8F-89530D1831D9}" sibTransId="{F2AB6ABE-99FE-194B-A048-2B16AB8FB601}"/>
    <dgm:cxn modelId="{688DE734-B452-5941-9DC9-517122BBF6AA}" type="presOf" srcId="{63EC9ADB-C96C-B741-9B9A-1FC1F9444BAD}" destId="{9A97A951-8304-3742-9C7E-D5B30A28F25D}" srcOrd="0" destOrd="0" presId="urn:microsoft.com/office/officeart/2005/8/layout/chevron1"/>
    <dgm:cxn modelId="{6B4D3E35-6B39-8F4B-A3F7-7E5DD2EA1575}" srcId="{31C2B02F-4BB2-4440-BB65-CC4B3269FB8C}" destId="{63EC9ADB-C96C-B741-9B9A-1FC1F9444BAD}" srcOrd="0" destOrd="0" parTransId="{BA3E9257-55F2-7940-AD1E-20A922CF4188}" sibTransId="{D5038718-D4A9-A942-9538-BF861D95A3B8}"/>
    <dgm:cxn modelId="{526E5A36-B83C-1C4A-B491-3E6D9BBC26F3}" srcId="{290F7B19-50F0-4E4A-A31D-166D2BF2EFA3}" destId="{9F5C3751-2147-5F4C-830D-DAF16853F286}" srcOrd="0" destOrd="0" parTransId="{956DA3FA-27FF-304F-95EB-D3E2CBD3468F}" sibTransId="{89A0DC16-2359-2744-8076-B2B19EB06986}"/>
    <dgm:cxn modelId="{55B6B737-D1CE-7947-8E7A-88D291534FC2}" srcId="{C2FD7096-B9ED-B845-90A5-6E141491FC23}" destId="{290F7B19-50F0-4E4A-A31D-166D2BF2EFA3}" srcOrd="4" destOrd="0" parTransId="{2BD3636E-F75F-2940-A74B-D5CFB12E39E3}" sibTransId="{1098D571-51F5-AD4F-9C8D-29EF8CDBBD23}"/>
    <dgm:cxn modelId="{E9B4993B-6000-3348-B057-FD7562F78A31}" type="presOf" srcId="{C1F2B9F3-6B82-E74A-8D4A-10B44154A8B4}" destId="{2203BA6A-5D97-7546-87CE-5E010EA3FBAB}" srcOrd="0" destOrd="0" presId="urn:microsoft.com/office/officeart/2005/8/layout/chevron1"/>
    <dgm:cxn modelId="{C100D65B-C9E0-A443-AE40-4D2035113C6D}" type="presOf" srcId="{C2FD7096-B9ED-B845-90A5-6E141491FC23}" destId="{5C5E0E64-EEB1-3944-A0CF-EE83B5739E58}" srcOrd="0" destOrd="0" presId="urn:microsoft.com/office/officeart/2005/8/layout/chevron1"/>
    <dgm:cxn modelId="{A792AE43-FA08-234A-B711-3BD396D8ACA5}" srcId="{E81D1F28-CCA5-3D46-B9E0-617BC4EB8640}" destId="{F7FE7779-4B89-AA47-B3F9-762FB699BF49}" srcOrd="0" destOrd="0" parTransId="{AA79AB10-BFC4-804D-8FC5-2A39AF6B508E}" sibTransId="{652D8E1B-0EAD-DC45-86B4-6247C9D50EA2}"/>
    <dgm:cxn modelId="{1827FB43-C632-444E-8C62-BCF22FBD8745}" type="presOf" srcId="{9AFDC91B-4398-1640-8410-C5A2868E0F0E}" destId="{DE00BFB5-9B14-5346-841A-E07BB49B38C8}" srcOrd="0" destOrd="0" presId="urn:microsoft.com/office/officeart/2005/8/layout/chevron1"/>
    <dgm:cxn modelId="{0CA9E146-ED06-CD41-B62E-18D886F3C69E}" srcId="{C2FD7096-B9ED-B845-90A5-6E141491FC23}" destId="{9AFDC91B-4398-1640-8410-C5A2868E0F0E}" srcOrd="3" destOrd="0" parTransId="{34EFA949-F5D8-B34D-8C86-19C9F8675143}" sibTransId="{C76BA65C-41FE-354B-9A64-4C38C18CE34A}"/>
    <dgm:cxn modelId="{8199F649-F463-4043-883C-98B0C3112744}" srcId="{9AFDC91B-4398-1640-8410-C5A2868E0F0E}" destId="{670E7E5D-5CA3-934C-9EF4-C716F7C7BDAB}" srcOrd="0" destOrd="0" parTransId="{9CEAC127-8816-9F4B-A10C-B6B37A0BCE48}" sibTransId="{BF2FB008-1D50-2347-876F-98F686B38ABB}"/>
    <dgm:cxn modelId="{0394A04A-7D07-824D-82DB-E928D7E32606}" srcId="{C2FD7096-B9ED-B845-90A5-6E141491FC23}" destId="{E81D1F28-CCA5-3D46-B9E0-617BC4EB8640}" srcOrd="1" destOrd="0" parTransId="{DBD7ECC7-A4E7-494C-A22D-1535CAA01733}" sibTransId="{960DA2DB-217C-B549-955C-DB9E4B726A23}"/>
    <dgm:cxn modelId="{4D63276D-7556-7042-A1F3-ACA886CF95CA}" type="presOf" srcId="{31C2B02F-4BB2-4440-BB65-CC4B3269FB8C}" destId="{F61F956E-554C-2146-80B5-95E5DB04F735}" srcOrd="0" destOrd="0" presId="urn:microsoft.com/office/officeart/2005/8/layout/chevron1"/>
    <dgm:cxn modelId="{C89101AD-4DDE-5149-B314-AC24C11B4D8F}" type="presOf" srcId="{F7FE7779-4B89-AA47-B3F9-762FB699BF49}" destId="{E40DB661-587C-F64E-8618-B94D49AD7661}" srcOrd="0" destOrd="0" presId="urn:microsoft.com/office/officeart/2005/8/layout/chevron1"/>
    <dgm:cxn modelId="{0B2BD9B6-8E5E-9F48-A4CD-3812D2EDF107}" type="presOf" srcId="{9F5C3751-2147-5F4C-830D-DAF16853F286}" destId="{C4E9BFA8-7CB8-AF4B-90BB-36BDDCF55F31}" srcOrd="0" destOrd="0" presId="urn:microsoft.com/office/officeart/2005/8/layout/chevron1"/>
    <dgm:cxn modelId="{84A816B8-00A9-4D45-B65D-5A66EACCCE7D}" srcId="{C2FD7096-B9ED-B845-90A5-6E141491FC23}" destId="{31C2B02F-4BB2-4440-BB65-CC4B3269FB8C}" srcOrd="2" destOrd="0" parTransId="{07C4091C-4391-0C47-943C-C07DDB48F29C}" sibTransId="{A4DF51C4-983B-0648-927F-7D51F7B82F81}"/>
    <dgm:cxn modelId="{FB21E2C1-2112-2448-873D-A9D03E8A35D7}" type="presOf" srcId="{670E7E5D-5CA3-934C-9EF4-C716F7C7BDAB}" destId="{578F0D1C-8219-6346-95E3-792DE9C08CA9}" srcOrd="0" destOrd="0" presId="urn:microsoft.com/office/officeart/2005/8/layout/chevron1"/>
    <dgm:cxn modelId="{ED15A0C5-702E-0043-863B-6574225C970B}" type="presOf" srcId="{6FE59C4F-3589-C148-89BD-C2B76EABD148}" destId="{B070E5E5-1F5D-6644-8EF9-BA9703B4CE0C}" srcOrd="0" destOrd="0" presId="urn:microsoft.com/office/officeart/2005/8/layout/chevron1"/>
    <dgm:cxn modelId="{DA6CC6CC-CD67-9F47-B36D-1CB3B92946F1}" srcId="{C1F2B9F3-6B82-E74A-8D4A-10B44154A8B4}" destId="{6FE59C4F-3589-C148-89BD-C2B76EABD148}" srcOrd="0" destOrd="0" parTransId="{3C2D8366-6759-FE4E-AA27-8D5C9AE34D6B}" sibTransId="{BE38B038-8AD9-8247-AD1F-C58794A41DEF}"/>
    <dgm:cxn modelId="{C0428AD7-FB5B-4C40-AE04-7CE084314004}" type="presOf" srcId="{290F7B19-50F0-4E4A-A31D-166D2BF2EFA3}" destId="{6EA68E7A-5D3D-C647-9166-703D9AA35BC5}" srcOrd="0" destOrd="0" presId="urn:microsoft.com/office/officeart/2005/8/layout/chevron1"/>
    <dgm:cxn modelId="{A3C4FD6A-FC5D-134D-B9CD-E9748C403E28}" type="presParOf" srcId="{5C5E0E64-EEB1-3944-A0CF-EE83B5739E58}" destId="{950A26B1-951C-EB4B-8E85-9ED1A1F7166C}" srcOrd="0" destOrd="0" presId="urn:microsoft.com/office/officeart/2005/8/layout/chevron1"/>
    <dgm:cxn modelId="{98DD7D57-7440-FA42-ABD9-0205414E1D50}" type="presParOf" srcId="{950A26B1-951C-EB4B-8E85-9ED1A1F7166C}" destId="{2203BA6A-5D97-7546-87CE-5E010EA3FBAB}" srcOrd="0" destOrd="0" presId="urn:microsoft.com/office/officeart/2005/8/layout/chevron1"/>
    <dgm:cxn modelId="{49F6281E-FC30-7D4A-B369-3C22D45CA321}" type="presParOf" srcId="{950A26B1-951C-EB4B-8E85-9ED1A1F7166C}" destId="{B070E5E5-1F5D-6644-8EF9-BA9703B4CE0C}" srcOrd="1" destOrd="0" presId="urn:microsoft.com/office/officeart/2005/8/layout/chevron1"/>
    <dgm:cxn modelId="{D167CD79-1243-7A42-AC97-B0CFD3CBAE22}" type="presParOf" srcId="{5C5E0E64-EEB1-3944-A0CF-EE83B5739E58}" destId="{5AF1E2B0-67AE-0146-8DE1-1C6D710EE6EA}" srcOrd="1" destOrd="0" presId="urn:microsoft.com/office/officeart/2005/8/layout/chevron1"/>
    <dgm:cxn modelId="{CE518F8D-6391-2F43-9EEF-BED3A668AA88}" type="presParOf" srcId="{5C5E0E64-EEB1-3944-A0CF-EE83B5739E58}" destId="{16DF40D8-829E-D947-B5AB-270E1F3A7795}" srcOrd="2" destOrd="0" presId="urn:microsoft.com/office/officeart/2005/8/layout/chevron1"/>
    <dgm:cxn modelId="{445083FD-C9AA-4447-ADFB-28ABBAEF845B}" type="presParOf" srcId="{16DF40D8-829E-D947-B5AB-270E1F3A7795}" destId="{C5C6AE3D-5D75-7E48-8775-6777B40B4A9F}" srcOrd="0" destOrd="0" presId="urn:microsoft.com/office/officeart/2005/8/layout/chevron1"/>
    <dgm:cxn modelId="{3F536748-7DE1-014B-BCD0-69B87C279EE5}" type="presParOf" srcId="{16DF40D8-829E-D947-B5AB-270E1F3A7795}" destId="{E40DB661-587C-F64E-8618-B94D49AD7661}" srcOrd="1" destOrd="0" presId="urn:microsoft.com/office/officeart/2005/8/layout/chevron1"/>
    <dgm:cxn modelId="{E4D70771-6680-A845-AE69-0E716B52393C}" type="presParOf" srcId="{5C5E0E64-EEB1-3944-A0CF-EE83B5739E58}" destId="{92475D4E-6C84-0E42-9F70-A5BC9F285EFD}" srcOrd="3" destOrd="0" presId="urn:microsoft.com/office/officeart/2005/8/layout/chevron1"/>
    <dgm:cxn modelId="{0D70EDB5-94E7-2D4A-826B-A896E0FE9A62}" type="presParOf" srcId="{5C5E0E64-EEB1-3944-A0CF-EE83B5739E58}" destId="{D3941C12-627A-DD4D-AF4A-85C66D3796FE}" srcOrd="4" destOrd="0" presId="urn:microsoft.com/office/officeart/2005/8/layout/chevron1"/>
    <dgm:cxn modelId="{5114DB39-BC1D-3841-B517-E7A4C51C8EA2}" type="presParOf" srcId="{D3941C12-627A-DD4D-AF4A-85C66D3796FE}" destId="{F61F956E-554C-2146-80B5-95E5DB04F735}" srcOrd="0" destOrd="0" presId="urn:microsoft.com/office/officeart/2005/8/layout/chevron1"/>
    <dgm:cxn modelId="{F2126AB5-3651-9445-8BCD-8985A8D4ADEB}" type="presParOf" srcId="{D3941C12-627A-DD4D-AF4A-85C66D3796FE}" destId="{9A97A951-8304-3742-9C7E-D5B30A28F25D}" srcOrd="1" destOrd="0" presId="urn:microsoft.com/office/officeart/2005/8/layout/chevron1"/>
    <dgm:cxn modelId="{A8057BE0-C56B-ED41-A6E0-3615A4048345}" type="presParOf" srcId="{5C5E0E64-EEB1-3944-A0CF-EE83B5739E58}" destId="{88B8B768-65BE-EB4F-929F-4D83F6E2D6B4}" srcOrd="5" destOrd="0" presId="urn:microsoft.com/office/officeart/2005/8/layout/chevron1"/>
    <dgm:cxn modelId="{E9F01BBF-7ADB-1043-BF6B-7621EC819C0F}" type="presParOf" srcId="{5C5E0E64-EEB1-3944-A0CF-EE83B5739E58}" destId="{192F802C-41BC-BF40-B309-22A09C625C90}" srcOrd="6" destOrd="0" presId="urn:microsoft.com/office/officeart/2005/8/layout/chevron1"/>
    <dgm:cxn modelId="{C2B1606C-D1B7-CE4A-A519-AC2F4C746B20}" type="presParOf" srcId="{192F802C-41BC-BF40-B309-22A09C625C90}" destId="{DE00BFB5-9B14-5346-841A-E07BB49B38C8}" srcOrd="0" destOrd="0" presId="urn:microsoft.com/office/officeart/2005/8/layout/chevron1"/>
    <dgm:cxn modelId="{CE47FBBD-132F-9342-A162-73AAFB56FDE8}" type="presParOf" srcId="{192F802C-41BC-BF40-B309-22A09C625C90}" destId="{578F0D1C-8219-6346-95E3-792DE9C08CA9}" srcOrd="1" destOrd="0" presId="urn:microsoft.com/office/officeart/2005/8/layout/chevron1"/>
    <dgm:cxn modelId="{AAFCB74E-9FFE-BF45-8298-C06F560F4B2B}" type="presParOf" srcId="{5C5E0E64-EEB1-3944-A0CF-EE83B5739E58}" destId="{DEAE90EB-09D5-1F4C-8561-7A4068240056}" srcOrd="7" destOrd="0" presId="urn:microsoft.com/office/officeart/2005/8/layout/chevron1"/>
    <dgm:cxn modelId="{65CAB636-64B3-134A-AD10-29397AA3DBFA}" type="presParOf" srcId="{5C5E0E64-EEB1-3944-A0CF-EE83B5739E58}" destId="{E9AE7BB1-971B-AC45-B72E-23C0C8F02C0A}" srcOrd="8" destOrd="0" presId="urn:microsoft.com/office/officeart/2005/8/layout/chevron1"/>
    <dgm:cxn modelId="{6F4054FD-4458-9D4D-83C3-F8353F4E3AEE}" type="presParOf" srcId="{E9AE7BB1-971B-AC45-B72E-23C0C8F02C0A}" destId="{6EA68E7A-5D3D-C647-9166-703D9AA35BC5}" srcOrd="0" destOrd="0" presId="urn:microsoft.com/office/officeart/2005/8/layout/chevron1"/>
    <dgm:cxn modelId="{9FFFD688-9637-6A40-B6CD-A3C236148054}" type="presParOf" srcId="{E9AE7BB1-971B-AC45-B72E-23C0C8F02C0A}" destId="{C4E9BFA8-7CB8-AF4B-90BB-36BDDCF55F31}" srcOrd="1"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C0DC7A7-CB84-480C-9909-4C22E9B8E566}"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09A8836-D155-4B5D-A357-753F8B98628B}">
      <dgm:prSet/>
      <dgm:spPr/>
      <dgm:t>
        <a:bodyPr/>
        <a:lstStyle/>
        <a:p>
          <a:pPr>
            <a:lnSpc>
              <a:spcPct val="100000"/>
            </a:lnSpc>
          </a:pPr>
          <a:r>
            <a:rPr lang="en-US"/>
            <a:t>Test changes on a small scale using PDSA cycles before expanding interventions. </a:t>
          </a:r>
        </a:p>
      </dgm:t>
    </dgm:pt>
    <dgm:pt modelId="{8A87B05E-D772-4D0A-9C5F-2B02FF503C94}" type="parTrans" cxnId="{C53CF607-37C5-487E-B468-59F7FD0649BE}">
      <dgm:prSet/>
      <dgm:spPr/>
      <dgm:t>
        <a:bodyPr/>
        <a:lstStyle/>
        <a:p>
          <a:endParaRPr lang="en-US"/>
        </a:p>
      </dgm:t>
    </dgm:pt>
    <dgm:pt modelId="{CA051C23-E84A-4B1B-8F6D-BBCA37E59091}" type="sibTrans" cxnId="{C53CF607-37C5-487E-B468-59F7FD0649BE}">
      <dgm:prSet/>
      <dgm:spPr/>
      <dgm:t>
        <a:bodyPr/>
        <a:lstStyle/>
        <a:p>
          <a:endParaRPr lang="en-US"/>
        </a:p>
      </dgm:t>
    </dgm:pt>
    <dgm:pt modelId="{E0B68262-5917-4FDF-8400-3ABBEB7638F3}">
      <dgm:prSet/>
      <dgm:spPr/>
      <dgm:t>
        <a:bodyPr/>
        <a:lstStyle/>
        <a:p>
          <a:pPr>
            <a:lnSpc>
              <a:spcPct val="100000"/>
            </a:lnSpc>
          </a:pPr>
          <a:r>
            <a:rPr lang="en-US"/>
            <a:t>Be flexible and willing to adjust your approach based on results. </a:t>
          </a:r>
        </a:p>
      </dgm:t>
    </dgm:pt>
    <dgm:pt modelId="{B172AE2A-C4F6-45B1-B496-52BD66EDF53A}" type="parTrans" cxnId="{C86C4354-17F8-4DAE-80D5-43E6E4693315}">
      <dgm:prSet/>
      <dgm:spPr/>
      <dgm:t>
        <a:bodyPr/>
        <a:lstStyle/>
        <a:p>
          <a:endParaRPr lang="en-US"/>
        </a:p>
      </dgm:t>
    </dgm:pt>
    <dgm:pt modelId="{FC0BDE35-1C76-4DED-84C7-0C9DCC3A330B}" type="sibTrans" cxnId="{C86C4354-17F8-4DAE-80D5-43E6E4693315}">
      <dgm:prSet/>
      <dgm:spPr/>
      <dgm:t>
        <a:bodyPr/>
        <a:lstStyle/>
        <a:p>
          <a:endParaRPr lang="en-US"/>
        </a:p>
      </dgm:t>
    </dgm:pt>
    <dgm:pt modelId="{5168883F-0DC1-422F-9583-2666543A9789}">
      <dgm:prSet/>
      <dgm:spPr/>
      <dgm:t>
        <a:bodyPr/>
        <a:lstStyle/>
        <a:p>
          <a:pPr>
            <a:lnSpc>
              <a:spcPct val="100000"/>
            </a:lnSpc>
          </a:pPr>
          <a:r>
            <a:rPr lang="en-US"/>
            <a:t>Remember that meaningful improvement often occurs through small, incremental changes rather than one large intervention. </a:t>
          </a:r>
        </a:p>
      </dgm:t>
    </dgm:pt>
    <dgm:pt modelId="{75028AA5-C1B9-4518-A133-F08A82B18355}" type="parTrans" cxnId="{52A8D20D-BDFC-47C7-8C41-BD30C1AD33E4}">
      <dgm:prSet/>
      <dgm:spPr/>
      <dgm:t>
        <a:bodyPr/>
        <a:lstStyle/>
        <a:p>
          <a:endParaRPr lang="en-US"/>
        </a:p>
      </dgm:t>
    </dgm:pt>
    <dgm:pt modelId="{2EFAA86A-4F7A-4E8B-86A7-87B1125821F6}" type="sibTrans" cxnId="{52A8D20D-BDFC-47C7-8C41-BD30C1AD33E4}">
      <dgm:prSet/>
      <dgm:spPr/>
      <dgm:t>
        <a:bodyPr/>
        <a:lstStyle/>
        <a:p>
          <a:endParaRPr lang="en-US"/>
        </a:p>
      </dgm:t>
    </dgm:pt>
    <dgm:pt modelId="{B730231F-81B6-4A07-8F4C-01A2A54B2BBF}">
      <dgm:prSet/>
      <dgm:spPr/>
      <dgm:t>
        <a:bodyPr/>
        <a:lstStyle/>
        <a:p>
          <a:pPr>
            <a:lnSpc>
              <a:spcPct val="100000"/>
            </a:lnSpc>
          </a:pPr>
          <a:r>
            <a:rPr lang="en-US" dirty="0"/>
            <a:t>Engage stakeholders, including providers, staff, and patients, throughout the process. </a:t>
          </a:r>
        </a:p>
      </dgm:t>
    </dgm:pt>
    <dgm:pt modelId="{60965954-68D1-477A-806F-29B6889FA4FC}" type="sibTrans" cxnId="{B6E6E13F-AA2B-49D4-9699-D17DBABCE0C4}">
      <dgm:prSet/>
      <dgm:spPr/>
      <dgm:t>
        <a:bodyPr/>
        <a:lstStyle/>
        <a:p>
          <a:endParaRPr lang="en-US"/>
        </a:p>
      </dgm:t>
    </dgm:pt>
    <dgm:pt modelId="{C8468B10-6BB7-4BAF-8491-26E7D7A61A5B}" type="parTrans" cxnId="{B6E6E13F-AA2B-49D4-9699-D17DBABCE0C4}">
      <dgm:prSet/>
      <dgm:spPr/>
      <dgm:t>
        <a:bodyPr/>
        <a:lstStyle/>
        <a:p>
          <a:endParaRPr lang="en-US"/>
        </a:p>
      </dgm:t>
    </dgm:pt>
    <dgm:pt modelId="{77771665-0F11-470C-B93F-3380EAC1BF75}">
      <dgm:prSet/>
      <dgm:spPr/>
      <dgm:t>
        <a:bodyPr/>
        <a:lstStyle/>
        <a:p>
          <a:pPr>
            <a:lnSpc>
              <a:spcPct val="100000"/>
            </a:lnSpc>
          </a:pPr>
          <a:r>
            <a:rPr lang="en-US" dirty="0"/>
            <a:t>Use available data to identify the root causes of performance gaps before implementing changes. </a:t>
          </a:r>
        </a:p>
      </dgm:t>
    </dgm:pt>
    <dgm:pt modelId="{F1190D50-8D86-451A-AD81-BEAB18974B86}" type="sibTrans" cxnId="{0FEA18DC-D894-4E7D-9862-7FCC388DB5FC}">
      <dgm:prSet/>
      <dgm:spPr/>
      <dgm:t>
        <a:bodyPr/>
        <a:lstStyle/>
        <a:p>
          <a:endParaRPr lang="en-US"/>
        </a:p>
      </dgm:t>
    </dgm:pt>
    <dgm:pt modelId="{A1FEC023-069F-48B3-BA4E-3DFF8191636B}" type="parTrans" cxnId="{0FEA18DC-D894-4E7D-9862-7FCC388DB5FC}">
      <dgm:prSet/>
      <dgm:spPr/>
      <dgm:t>
        <a:bodyPr/>
        <a:lstStyle/>
        <a:p>
          <a:endParaRPr lang="en-US"/>
        </a:p>
      </dgm:t>
    </dgm:pt>
    <dgm:pt modelId="{C5D07098-3C09-43D9-A774-3D12FB8E6762}">
      <dgm:prSet/>
      <dgm:spPr/>
      <dgm:t>
        <a:bodyPr/>
        <a:lstStyle/>
        <a:p>
          <a:pPr>
            <a:lnSpc>
              <a:spcPct val="100000"/>
            </a:lnSpc>
          </a:pPr>
          <a:r>
            <a:rPr lang="en-US"/>
            <a:t>Start early and define a clear, measurable project goal. </a:t>
          </a:r>
        </a:p>
      </dgm:t>
    </dgm:pt>
    <dgm:pt modelId="{B1BDA5A9-0D2B-4CB8-9204-34F5753517D5}" type="sibTrans" cxnId="{154C1529-451A-42B2-8251-A1CECEDEC57A}">
      <dgm:prSet/>
      <dgm:spPr/>
      <dgm:t>
        <a:bodyPr/>
        <a:lstStyle/>
        <a:p>
          <a:endParaRPr lang="en-US"/>
        </a:p>
      </dgm:t>
    </dgm:pt>
    <dgm:pt modelId="{A9414E2B-0484-4F61-839B-C2DC2291326D}" type="parTrans" cxnId="{154C1529-451A-42B2-8251-A1CECEDEC57A}">
      <dgm:prSet/>
      <dgm:spPr/>
      <dgm:t>
        <a:bodyPr/>
        <a:lstStyle/>
        <a:p>
          <a:endParaRPr lang="en-US"/>
        </a:p>
      </dgm:t>
    </dgm:pt>
    <dgm:pt modelId="{2A84FF35-8BFE-4558-847F-CE6FEA3BD38E}" type="pres">
      <dgm:prSet presAssocID="{2C0DC7A7-CB84-480C-9909-4C22E9B8E566}" presName="root" presStyleCnt="0">
        <dgm:presLayoutVars>
          <dgm:dir/>
          <dgm:resizeHandles val="exact"/>
        </dgm:presLayoutVars>
      </dgm:prSet>
      <dgm:spPr/>
    </dgm:pt>
    <dgm:pt modelId="{EE6015F6-E2D4-49A9-8723-65DFEE8F4A86}" type="pres">
      <dgm:prSet presAssocID="{C5D07098-3C09-43D9-A774-3D12FB8E6762}" presName="compNode" presStyleCnt="0"/>
      <dgm:spPr/>
    </dgm:pt>
    <dgm:pt modelId="{4151B905-BA40-45CC-9C19-F08DC8D6C843}" type="pres">
      <dgm:prSet presAssocID="{C5D07098-3C09-43D9-A774-3D12FB8E6762}" presName="bgRect" presStyleLbl="bgShp" presStyleIdx="0" presStyleCnt="6"/>
      <dgm:spPr/>
    </dgm:pt>
    <dgm:pt modelId="{5005F04B-3D01-4BCE-8CEC-0F6B697C72B6}" type="pres">
      <dgm:prSet presAssocID="{C5D07098-3C09-43D9-A774-3D12FB8E6762}"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usiness Growth"/>
        </a:ext>
      </dgm:extLst>
    </dgm:pt>
    <dgm:pt modelId="{D445CA37-0AB9-4BEE-AEFB-44DCDFD6CF6E}" type="pres">
      <dgm:prSet presAssocID="{C5D07098-3C09-43D9-A774-3D12FB8E6762}" presName="spaceRect" presStyleCnt="0"/>
      <dgm:spPr/>
    </dgm:pt>
    <dgm:pt modelId="{AEAF99CF-20B1-4D35-AA85-210F7F3F87A7}" type="pres">
      <dgm:prSet presAssocID="{C5D07098-3C09-43D9-A774-3D12FB8E6762}" presName="parTx" presStyleLbl="revTx" presStyleIdx="0" presStyleCnt="6">
        <dgm:presLayoutVars>
          <dgm:chMax val="0"/>
          <dgm:chPref val="0"/>
        </dgm:presLayoutVars>
      </dgm:prSet>
      <dgm:spPr/>
    </dgm:pt>
    <dgm:pt modelId="{014EADDF-902C-4B03-8B11-BD158121D06D}" type="pres">
      <dgm:prSet presAssocID="{B1BDA5A9-0D2B-4CB8-9204-34F5753517D5}" presName="sibTrans" presStyleCnt="0"/>
      <dgm:spPr/>
    </dgm:pt>
    <dgm:pt modelId="{7D0EDB1B-24E7-4EF0-8FB8-5BEF4BBDD9D5}" type="pres">
      <dgm:prSet presAssocID="{77771665-0F11-470C-B93F-3380EAC1BF75}" presName="compNode" presStyleCnt="0"/>
      <dgm:spPr/>
    </dgm:pt>
    <dgm:pt modelId="{A91E0BDE-CC84-4760-9F72-FAF3708DD38D}" type="pres">
      <dgm:prSet presAssocID="{77771665-0F11-470C-B93F-3380EAC1BF75}" presName="bgRect" presStyleLbl="bgShp" presStyleIdx="1" presStyleCnt="6"/>
      <dgm:spPr/>
    </dgm:pt>
    <dgm:pt modelId="{65D554C4-C855-4739-A55E-176A621CDC78}" type="pres">
      <dgm:prSet presAssocID="{77771665-0F11-470C-B93F-3380EAC1BF75}"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Workflow"/>
        </a:ext>
      </dgm:extLst>
    </dgm:pt>
    <dgm:pt modelId="{0A032C5B-F076-4EC5-B368-E9D88D7C7C0F}" type="pres">
      <dgm:prSet presAssocID="{77771665-0F11-470C-B93F-3380EAC1BF75}" presName="spaceRect" presStyleCnt="0"/>
      <dgm:spPr/>
    </dgm:pt>
    <dgm:pt modelId="{AA95608F-BA98-4109-9076-58EA2708DCAC}" type="pres">
      <dgm:prSet presAssocID="{77771665-0F11-470C-B93F-3380EAC1BF75}" presName="parTx" presStyleLbl="revTx" presStyleIdx="1" presStyleCnt="6">
        <dgm:presLayoutVars>
          <dgm:chMax val="0"/>
          <dgm:chPref val="0"/>
        </dgm:presLayoutVars>
      </dgm:prSet>
      <dgm:spPr/>
    </dgm:pt>
    <dgm:pt modelId="{84B55774-7050-41F3-B568-2680DFD24485}" type="pres">
      <dgm:prSet presAssocID="{F1190D50-8D86-451A-AD81-BEAB18974B86}" presName="sibTrans" presStyleCnt="0"/>
      <dgm:spPr/>
    </dgm:pt>
    <dgm:pt modelId="{13197777-D632-4429-A022-0655BF2B26C6}" type="pres">
      <dgm:prSet presAssocID="{B730231F-81B6-4A07-8F4C-01A2A54B2BBF}" presName="compNode" presStyleCnt="0"/>
      <dgm:spPr/>
    </dgm:pt>
    <dgm:pt modelId="{8180D74A-0D6E-40CF-950C-998599579563}" type="pres">
      <dgm:prSet presAssocID="{B730231F-81B6-4A07-8F4C-01A2A54B2BBF}" presName="bgRect" presStyleLbl="bgShp" presStyleIdx="2" presStyleCnt="6"/>
      <dgm:spPr/>
    </dgm:pt>
    <dgm:pt modelId="{6E97D8DB-3F44-425C-9BCA-4DC26FD9D0BC}" type="pres">
      <dgm:prSet presAssocID="{B730231F-81B6-4A07-8F4C-01A2A54B2BBF}"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ight Bulb and Gear"/>
        </a:ext>
      </dgm:extLst>
    </dgm:pt>
    <dgm:pt modelId="{6CE066F2-9606-44A8-A95E-6CBA416A5915}" type="pres">
      <dgm:prSet presAssocID="{B730231F-81B6-4A07-8F4C-01A2A54B2BBF}" presName="spaceRect" presStyleCnt="0"/>
      <dgm:spPr/>
    </dgm:pt>
    <dgm:pt modelId="{50B94C53-B6F2-4B1E-AE09-DA8C638E3D0A}" type="pres">
      <dgm:prSet presAssocID="{B730231F-81B6-4A07-8F4C-01A2A54B2BBF}" presName="parTx" presStyleLbl="revTx" presStyleIdx="2" presStyleCnt="6">
        <dgm:presLayoutVars>
          <dgm:chMax val="0"/>
          <dgm:chPref val="0"/>
        </dgm:presLayoutVars>
      </dgm:prSet>
      <dgm:spPr/>
    </dgm:pt>
    <dgm:pt modelId="{713BFD36-92BC-4C0E-99B9-2011607B0AE0}" type="pres">
      <dgm:prSet presAssocID="{60965954-68D1-477A-806F-29B6889FA4FC}" presName="sibTrans" presStyleCnt="0"/>
      <dgm:spPr/>
    </dgm:pt>
    <dgm:pt modelId="{C18A92E7-F6C7-4F85-B31E-C018D7E6BF51}" type="pres">
      <dgm:prSet presAssocID="{C09A8836-D155-4B5D-A357-753F8B98628B}" presName="compNode" presStyleCnt="0"/>
      <dgm:spPr/>
    </dgm:pt>
    <dgm:pt modelId="{D50D2193-49BA-4178-8440-662FCC0B5E37}" type="pres">
      <dgm:prSet presAssocID="{C09A8836-D155-4B5D-A357-753F8B98628B}" presName="bgRect" presStyleLbl="bgShp" presStyleIdx="3" presStyleCnt="6"/>
      <dgm:spPr/>
    </dgm:pt>
    <dgm:pt modelId="{B21511F2-5496-483A-A428-87BC3CDB77BE}" type="pres">
      <dgm:prSet presAssocID="{C09A8836-D155-4B5D-A357-753F8B98628B}"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Flowchart"/>
        </a:ext>
      </dgm:extLst>
    </dgm:pt>
    <dgm:pt modelId="{6C6EAAC5-5C9F-4D8C-AEB6-3C33434F95F1}" type="pres">
      <dgm:prSet presAssocID="{C09A8836-D155-4B5D-A357-753F8B98628B}" presName="spaceRect" presStyleCnt="0"/>
      <dgm:spPr/>
    </dgm:pt>
    <dgm:pt modelId="{8CE1FB41-17B4-4837-989C-C1C52F0CDF4C}" type="pres">
      <dgm:prSet presAssocID="{C09A8836-D155-4B5D-A357-753F8B98628B}" presName="parTx" presStyleLbl="revTx" presStyleIdx="3" presStyleCnt="6">
        <dgm:presLayoutVars>
          <dgm:chMax val="0"/>
          <dgm:chPref val="0"/>
        </dgm:presLayoutVars>
      </dgm:prSet>
      <dgm:spPr/>
    </dgm:pt>
    <dgm:pt modelId="{AC5A4635-F5D7-4488-B72E-350CF024E56A}" type="pres">
      <dgm:prSet presAssocID="{CA051C23-E84A-4B1B-8F6D-BBCA37E59091}" presName="sibTrans" presStyleCnt="0"/>
      <dgm:spPr/>
    </dgm:pt>
    <dgm:pt modelId="{A09F0059-A218-44D7-B805-FD82EBBD17D8}" type="pres">
      <dgm:prSet presAssocID="{E0B68262-5917-4FDF-8400-3ABBEB7638F3}" presName="compNode" presStyleCnt="0"/>
      <dgm:spPr/>
    </dgm:pt>
    <dgm:pt modelId="{9A13927A-E014-40B1-983F-3949A09080F4}" type="pres">
      <dgm:prSet presAssocID="{E0B68262-5917-4FDF-8400-3ABBEB7638F3}" presName="bgRect" presStyleLbl="bgShp" presStyleIdx="4" presStyleCnt="6"/>
      <dgm:spPr/>
    </dgm:pt>
    <dgm:pt modelId="{0F8C69CB-4042-4B39-93D3-ECAAFC99C1B9}" type="pres">
      <dgm:prSet presAssocID="{E0B68262-5917-4FDF-8400-3ABBEB7638F3}"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Magnifying glass"/>
        </a:ext>
      </dgm:extLst>
    </dgm:pt>
    <dgm:pt modelId="{AE941FE5-220F-49B0-A5C0-46FA15391F95}" type="pres">
      <dgm:prSet presAssocID="{E0B68262-5917-4FDF-8400-3ABBEB7638F3}" presName="spaceRect" presStyleCnt="0"/>
      <dgm:spPr/>
    </dgm:pt>
    <dgm:pt modelId="{30032B9E-8159-4671-BAF0-0533F1E1BA4D}" type="pres">
      <dgm:prSet presAssocID="{E0B68262-5917-4FDF-8400-3ABBEB7638F3}" presName="parTx" presStyleLbl="revTx" presStyleIdx="4" presStyleCnt="6">
        <dgm:presLayoutVars>
          <dgm:chMax val="0"/>
          <dgm:chPref val="0"/>
        </dgm:presLayoutVars>
      </dgm:prSet>
      <dgm:spPr/>
    </dgm:pt>
    <dgm:pt modelId="{506413A0-3DFB-41A0-A6CC-8F44CBFF48B1}" type="pres">
      <dgm:prSet presAssocID="{FC0BDE35-1C76-4DED-84C7-0C9DCC3A330B}" presName="sibTrans" presStyleCnt="0"/>
      <dgm:spPr/>
    </dgm:pt>
    <dgm:pt modelId="{695C961D-CBA3-4249-9B01-74BDB6BCF68F}" type="pres">
      <dgm:prSet presAssocID="{5168883F-0DC1-422F-9583-2666543A9789}" presName="compNode" presStyleCnt="0"/>
      <dgm:spPr/>
    </dgm:pt>
    <dgm:pt modelId="{71558F98-4203-474B-AD56-A47FBEBD1674}" type="pres">
      <dgm:prSet presAssocID="{5168883F-0DC1-422F-9583-2666543A9789}" presName="bgRect" presStyleLbl="bgShp" presStyleIdx="5" presStyleCnt="6"/>
      <dgm:spPr/>
    </dgm:pt>
    <dgm:pt modelId="{0EBCA7E2-664C-4AC9-9096-7A115A85FAB5}" type="pres">
      <dgm:prSet presAssocID="{5168883F-0DC1-422F-9583-2666543A9789}"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Bullseye"/>
        </a:ext>
      </dgm:extLst>
    </dgm:pt>
    <dgm:pt modelId="{F19626B7-D5FC-4657-ACCA-D1D98D467601}" type="pres">
      <dgm:prSet presAssocID="{5168883F-0DC1-422F-9583-2666543A9789}" presName="spaceRect" presStyleCnt="0"/>
      <dgm:spPr/>
    </dgm:pt>
    <dgm:pt modelId="{EE145562-7196-4AD9-B88D-1D17DFF93163}" type="pres">
      <dgm:prSet presAssocID="{5168883F-0DC1-422F-9583-2666543A9789}" presName="parTx" presStyleLbl="revTx" presStyleIdx="5" presStyleCnt="6">
        <dgm:presLayoutVars>
          <dgm:chMax val="0"/>
          <dgm:chPref val="0"/>
        </dgm:presLayoutVars>
      </dgm:prSet>
      <dgm:spPr/>
    </dgm:pt>
  </dgm:ptLst>
  <dgm:cxnLst>
    <dgm:cxn modelId="{C53CF607-37C5-487E-B468-59F7FD0649BE}" srcId="{2C0DC7A7-CB84-480C-9909-4C22E9B8E566}" destId="{C09A8836-D155-4B5D-A357-753F8B98628B}" srcOrd="3" destOrd="0" parTransId="{8A87B05E-D772-4D0A-9C5F-2B02FF503C94}" sibTransId="{CA051C23-E84A-4B1B-8F6D-BBCA37E59091}"/>
    <dgm:cxn modelId="{6480660B-DFD9-FE4E-8DEA-063B28DC39CC}" type="presOf" srcId="{C09A8836-D155-4B5D-A357-753F8B98628B}" destId="{8CE1FB41-17B4-4837-989C-C1C52F0CDF4C}" srcOrd="0" destOrd="0" presId="urn:microsoft.com/office/officeart/2018/2/layout/IconVerticalSolidList"/>
    <dgm:cxn modelId="{52A8D20D-BDFC-47C7-8C41-BD30C1AD33E4}" srcId="{2C0DC7A7-CB84-480C-9909-4C22E9B8E566}" destId="{5168883F-0DC1-422F-9583-2666543A9789}" srcOrd="5" destOrd="0" parTransId="{75028AA5-C1B9-4518-A133-F08A82B18355}" sibTransId="{2EFAA86A-4F7A-4E8B-86A7-87B1125821F6}"/>
    <dgm:cxn modelId="{AE526723-C691-A94B-A458-CDE684E193AE}" type="presOf" srcId="{5168883F-0DC1-422F-9583-2666543A9789}" destId="{EE145562-7196-4AD9-B88D-1D17DFF93163}" srcOrd="0" destOrd="0" presId="urn:microsoft.com/office/officeart/2018/2/layout/IconVerticalSolidList"/>
    <dgm:cxn modelId="{154C1529-451A-42B2-8251-A1CECEDEC57A}" srcId="{2C0DC7A7-CB84-480C-9909-4C22E9B8E566}" destId="{C5D07098-3C09-43D9-A774-3D12FB8E6762}" srcOrd="0" destOrd="0" parTransId="{A9414E2B-0484-4F61-839B-C2DC2291326D}" sibTransId="{B1BDA5A9-0D2B-4CB8-9204-34F5753517D5}"/>
    <dgm:cxn modelId="{B6E6E13F-AA2B-49D4-9699-D17DBABCE0C4}" srcId="{2C0DC7A7-CB84-480C-9909-4C22E9B8E566}" destId="{B730231F-81B6-4A07-8F4C-01A2A54B2BBF}" srcOrd="2" destOrd="0" parTransId="{C8468B10-6BB7-4BAF-8491-26E7D7A61A5B}" sibTransId="{60965954-68D1-477A-806F-29B6889FA4FC}"/>
    <dgm:cxn modelId="{226A0C62-56A8-A946-B9CB-D85AB63D35A5}" type="presOf" srcId="{77771665-0F11-470C-B93F-3380EAC1BF75}" destId="{AA95608F-BA98-4109-9076-58EA2708DCAC}" srcOrd="0" destOrd="0" presId="urn:microsoft.com/office/officeart/2018/2/layout/IconVerticalSolidList"/>
    <dgm:cxn modelId="{C86C4354-17F8-4DAE-80D5-43E6E4693315}" srcId="{2C0DC7A7-CB84-480C-9909-4C22E9B8E566}" destId="{E0B68262-5917-4FDF-8400-3ABBEB7638F3}" srcOrd="4" destOrd="0" parTransId="{B172AE2A-C4F6-45B1-B496-52BD66EDF53A}" sibTransId="{FC0BDE35-1C76-4DED-84C7-0C9DCC3A330B}"/>
    <dgm:cxn modelId="{D81EB656-314E-7F42-89BC-23E5C546D9B2}" type="presOf" srcId="{C5D07098-3C09-43D9-A774-3D12FB8E6762}" destId="{AEAF99CF-20B1-4D35-AA85-210F7F3F87A7}" srcOrd="0" destOrd="0" presId="urn:microsoft.com/office/officeart/2018/2/layout/IconVerticalSolidList"/>
    <dgm:cxn modelId="{40F92796-B647-1948-9302-00AB116AC35B}" type="presOf" srcId="{2C0DC7A7-CB84-480C-9909-4C22E9B8E566}" destId="{2A84FF35-8BFE-4558-847F-CE6FEA3BD38E}" srcOrd="0" destOrd="0" presId="urn:microsoft.com/office/officeart/2018/2/layout/IconVerticalSolidList"/>
    <dgm:cxn modelId="{DDD996C2-8868-F044-B5F0-BCD8283C2258}" type="presOf" srcId="{B730231F-81B6-4A07-8F4C-01A2A54B2BBF}" destId="{50B94C53-B6F2-4B1E-AE09-DA8C638E3D0A}" srcOrd="0" destOrd="0" presId="urn:microsoft.com/office/officeart/2018/2/layout/IconVerticalSolidList"/>
    <dgm:cxn modelId="{0FEA18DC-D894-4E7D-9862-7FCC388DB5FC}" srcId="{2C0DC7A7-CB84-480C-9909-4C22E9B8E566}" destId="{77771665-0F11-470C-B93F-3380EAC1BF75}" srcOrd="1" destOrd="0" parTransId="{A1FEC023-069F-48B3-BA4E-3DFF8191636B}" sibTransId="{F1190D50-8D86-451A-AD81-BEAB18974B86}"/>
    <dgm:cxn modelId="{D0F5EEE7-B811-C542-9F59-31079157E3B4}" type="presOf" srcId="{E0B68262-5917-4FDF-8400-3ABBEB7638F3}" destId="{30032B9E-8159-4671-BAF0-0533F1E1BA4D}" srcOrd="0" destOrd="0" presId="urn:microsoft.com/office/officeart/2018/2/layout/IconVerticalSolidList"/>
    <dgm:cxn modelId="{6A8C15FD-4840-3B43-9D00-FE8493439D9A}" type="presParOf" srcId="{2A84FF35-8BFE-4558-847F-CE6FEA3BD38E}" destId="{EE6015F6-E2D4-49A9-8723-65DFEE8F4A86}" srcOrd="0" destOrd="0" presId="urn:microsoft.com/office/officeart/2018/2/layout/IconVerticalSolidList"/>
    <dgm:cxn modelId="{96CCA9EC-0F09-3C40-A1E2-E6758A7CBF83}" type="presParOf" srcId="{EE6015F6-E2D4-49A9-8723-65DFEE8F4A86}" destId="{4151B905-BA40-45CC-9C19-F08DC8D6C843}" srcOrd="0" destOrd="0" presId="urn:microsoft.com/office/officeart/2018/2/layout/IconVerticalSolidList"/>
    <dgm:cxn modelId="{CDA3B768-28F9-604F-B3C9-6A4540B335C3}" type="presParOf" srcId="{EE6015F6-E2D4-49A9-8723-65DFEE8F4A86}" destId="{5005F04B-3D01-4BCE-8CEC-0F6B697C72B6}" srcOrd="1" destOrd="0" presId="urn:microsoft.com/office/officeart/2018/2/layout/IconVerticalSolidList"/>
    <dgm:cxn modelId="{9F521814-DFDE-DE4A-B935-489D9F2F1D93}" type="presParOf" srcId="{EE6015F6-E2D4-49A9-8723-65DFEE8F4A86}" destId="{D445CA37-0AB9-4BEE-AEFB-44DCDFD6CF6E}" srcOrd="2" destOrd="0" presId="urn:microsoft.com/office/officeart/2018/2/layout/IconVerticalSolidList"/>
    <dgm:cxn modelId="{E3C5BF7D-E35C-054E-ADC8-FF3D64C407EB}" type="presParOf" srcId="{EE6015F6-E2D4-49A9-8723-65DFEE8F4A86}" destId="{AEAF99CF-20B1-4D35-AA85-210F7F3F87A7}" srcOrd="3" destOrd="0" presId="urn:microsoft.com/office/officeart/2018/2/layout/IconVerticalSolidList"/>
    <dgm:cxn modelId="{7DF68383-7EFB-8149-A33D-26F4B62A4343}" type="presParOf" srcId="{2A84FF35-8BFE-4558-847F-CE6FEA3BD38E}" destId="{014EADDF-902C-4B03-8B11-BD158121D06D}" srcOrd="1" destOrd="0" presId="urn:microsoft.com/office/officeart/2018/2/layout/IconVerticalSolidList"/>
    <dgm:cxn modelId="{4CAD8AEC-E8DA-0B4B-A373-C75109B0EA73}" type="presParOf" srcId="{2A84FF35-8BFE-4558-847F-CE6FEA3BD38E}" destId="{7D0EDB1B-24E7-4EF0-8FB8-5BEF4BBDD9D5}" srcOrd="2" destOrd="0" presId="urn:microsoft.com/office/officeart/2018/2/layout/IconVerticalSolidList"/>
    <dgm:cxn modelId="{224A6307-D54C-514C-B37D-CD6916A0262E}" type="presParOf" srcId="{7D0EDB1B-24E7-4EF0-8FB8-5BEF4BBDD9D5}" destId="{A91E0BDE-CC84-4760-9F72-FAF3708DD38D}" srcOrd="0" destOrd="0" presId="urn:microsoft.com/office/officeart/2018/2/layout/IconVerticalSolidList"/>
    <dgm:cxn modelId="{35CD7091-9E7B-944B-A347-FF1898CC72A6}" type="presParOf" srcId="{7D0EDB1B-24E7-4EF0-8FB8-5BEF4BBDD9D5}" destId="{65D554C4-C855-4739-A55E-176A621CDC78}" srcOrd="1" destOrd="0" presId="urn:microsoft.com/office/officeart/2018/2/layout/IconVerticalSolidList"/>
    <dgm:cxn modelId="{AABD8285-5BD3-DD4A-8BB3-2C4AD4E42215}" type="presParOf" srcId="{7D0EDB1B-24E7-4EF0-8FB8-5BEF4BBDD9D5}" destId="{0A032C5B-F076-4EC5-B368-E9D88D7C7C0F}" srcOrd="2" destOrd="0" presId="urn:microsoft.com/office/officeart/2018/2/layout/IconVerticalSolidList"/>
    <dgm:cxn modelId="{5E9D8914-8C98-EE40-BEA3-F6FDC5F7A869}" type="presParOf" srcId="{7D0EDB1B-24E7-4EF0-8FB8-5BEF4BBDD9D5}" destId="{AA95608F-BA98-4109-9076-58EA2708DCAC}" srcOrd="3" destOrd="0" presId="urn:microsoft.com/office/officeart/2018/2/layout/IconVerticalSolidList"/>
    <dgm:cxn modelId="{9C5436AA-42F3-5E41-B798-F8727A8B3BA3}" type="presParOf" srcId="{2A84FF35-8BFE-4558-847F-CE6FEA3BD38E}" destId="{84B55774-7050-41F3-B568-2680DFD24485}" srcOrd="3" destOrd="0" presId="urn:microsoft.com/office/officeart/2018/2/layout/IconVerticalSolidList"/>
    <dgm:cxn modelId="{59FB88FF-C7ED-5644-9CB4-CFE54CE23AF4}" type="presParOf" srcId="{2A84FF35-8BFE-4558-847F-CE6FEA3BD38E}" destId="{13197777-D632-4429-A022-0655BF2B26C6}" srcOrd="4" destOrd="0" presId="urn:microsoft.com/office/officeart/2018/2/layout/IconVerticalSolidList"/>
    <dgm:cxn modelId="{D1EFF996-F173-E042-8B8C-7686A9753C8B}" type="presParOf" srcId="{13197777-D632-4429-A022-0655BF2B26C6}" destId="{8180D74A-0D6E-40CF-950C-998599579563}" srcOrd="0" destOrd="0" presId="urn:microsoft.com/office/officeart/2018/2/layout/IconVerticalSolidList"/>
    <dgm:cxn modelId="{2B994735-AF1B-474B-9970-8FFACD74E242}" type="presParOf" srcId="{13197777-D632-4429-A022-0655BF2B26C6}" destId="{6E97D8DB-3F44-425C-9BCA-4DC26FD9D0BC}" srcOrd="1" destOrd="0" presId="urn:microsoft.com/office/officeart/2018/2/layout/IconVerticalSolidList"/>
    <dgm:cxn modelId="{25EAE4AD-D0D6-9D4B-ABD7-6BE3FA49F0B1}" type="presParOf" srcId="{13197777-D632-4429-A022-0655BF2B26C6}" destId="{6CE066F2-9606-44A8-A95E-6CBA416A5915}" srcOrd="2" destOrd="0" presId="urn:microsoft.com/office/officeart/2018/2/layout/IconVerticalSolidList"/>
    <dgm:cxn modelId="{826B1C84-43E3-FF46-B50A-1EAE71A4B28B}" type="presParOf" srcId="{13197777-D632-4429-A022-0655BF2B26C6}" destId="{50B94C53-B6F2-4B1E-AE09-DA8C638E3D0A}" srcOrd="3" destOrd="0" presId="urn:microsoft.com/office/officeart/2018/2/layout/IconVerticalSolidList"/>
    <dgm:cxn modelId="{602897BE-DB59-424A-9DD7-5EC75E77741D}" type="presParOf" srcId="{2A84FF35-8BFE-4558-847F-CE6FEA3BD38E}" destId="{713BFD36-92BC-4C0E-99B9-2011607B0AE0}" srcOrd="5" destOrd="0" presId="urn:microsoft.com/office/officeart/2018/2/layout/IconVerticalSolidList"/>
    <dgm:cxn modelId="{4CE366A6-67C2-1D4B-8ED3-70742A4AA1C7}" type="presParOf" srcId="{2A84FF35-8BFE-4558-847F-CE6FEA3BD38E}" destId="{C18A92E7-F6C7-4F85-B31E-C018D7E6BF51}" srcOrd="6" destOrd="0" presId="urn:microsoft.com/office/officeart/2018/2/layout/IconVerticalSolidList"/>
    <dgm:cxn modelId="{BFC964E1-3610-B541-AB98-CC3CE357E688}" type="presParOf" srcId="{C18A92E7-F6C7-4F85-B31E-C018D7E6BF51}" destId="{D50D2193-49BA-4178-8440-662FCC0B5E37}" srcOrd="0" destOrd="0" presId="urn:microsoft.com/office/officeart/2018/2/layout/IconVerticalSolidList"/>
    <dgm:cxn modelId="{22F28A10-8EB3-1441-897C-E888E6A4EDBE}" type="presParOf" srcId="{C18A92E7-F6C7-4F85-B31E-C018D7E6BF51}" destId="{B21511F2-5496-483A-A428-87BC3CDB77BE}" srcOrd="1" destOrd="0" presId="urn:microsoft.com/office/officeart/2018/2/layout/IconVerticalSolidList"/>
    <dgm:cxn modelId="{A4891514-4013-734A-9692-7BEADBBE13D7}" type="presParOf" srcId="{C18A92E7-F6C7-4F85-B31E-C018D7E6BF51}" destId="{6C6EAAC5-5C9F-4D8C-AEB6-3C33434F95F1}" srcOrd="2" destOrd="0" presId="urn:microsoft.com/office/officeart/2018/2/layout/IconVerticalSolidList"/>
    <dgm:cxn modelId="{F0976433-AE84-2940-8E1B-8841162EFDA3}" type="presParOf" srcId="{C18A92E7-F6C7-4F85-B31E-C018D7E6BF51}" destId="{8CE1FB41-17B4-4837-989C-C1C52F0CDF4C}" srcOrd="3" destOrd="0" presId="urn:microsoft.com/office/officeart/2018/2/layout/IconVerticalSolidList"/>
    <dgm:cxn modelId="{D8B63942-6B7A-9148-B76C-7E2A25C827F5}" type="presParOf" srcId="{2A84FF35-8BFE-4558-847F-CE6FEA3BD38E}" destId="{AC5A4635-F5D7-4488-B72E-350CF024E56A}" srcOrd="7" destOrd="0" presId="urn:microsoft.com/office/officeart/2018/2/layout/IconVerticalSolidList"/>
    <dgm:cxn modelId="{673409CC-4903-2743-AE77-09A7D7AAA9F0}" type="presParOf" srcId="{2A84FF35-8BFE-4558-847F-CE6FEA3BD38E}" destId="{A09F0059-A218-44D7-B805-FD82EBBD17D8}" srcOrd="8" destOrd="0" presId="urn:microsoft.com/office/officeart/2018/2/layout/IconVerticalSolidList"/>
    <dgm:cxn modelId="{EE549AB5-3D71-F84B-9421-C0B8C5347165}" type="presParOf" srcId="{A09F0059-A218-44D7-B805-FD82EBBD17D8}" destId="{9A13927A-E014-40B1-983F-3949A09080F4}" srcOrd="0" destOrd="0" presId="urn:microsoft.com/office/officeart/2018/2/layout/IconVerticalSolidList"/>
    <dgm:cxn modelId="{BAD6E3CC-681C-EF42-8F8D-C0ED900EB11D}" type="presParOf" srcId="{A09F0059-A218-44D7-B805-FD82EBBD17D8}" destId="{0F8C69CB-4042-4B39-93D3-ECAAFC99C1B9}" srcOrd="1" destOrd="0" presId="urn:microsoft.com/office/officeart/2018/2/layout/IconVerticalSolidList"/>
    <dgm:cxn modelId="{9FD018D4-66A3-444F-9F7E-638F46A30615}" type="presParOf" srcId="{A09F0059-A218-44D7-B805-FD82EBBD17D8}" destId="{AE941FE5-220F-49B0-A5C0-46FA15391F95}" srcOrd="2" destOrd="0" presId="urn:microsoft.com/office/officeart/2018/2/layout/IconVerticalSolidList"/>
    <dgm:cxn modelId="{A96A5BC0-7190-C242-81AE-B6C8B2774332}" type="presParOf" srcId="{A09F0059-A218-44D7-B805-FD82EBBD17D8}" destId="{30032B9E-8159-4671-BAF0-0533F1E1BA4D}" srcOrd="3" destOrd="0" presId="urn:microsoft.com/office/officeart/2018/2/layout/IconVerticalSolidList"/>
    <dgm:cxn modelId="{CD2C6E1A-0FC5-4346-93D4-D6FDE1C43FE7}" type="presParOf" srcId="{2A84FF35-8BFE-4558-847F-CE6FEA3BD38E}" destId="{506413A0-3DFB-41A0-A6CC-8F44CBFF48B1}" srcOrd="9" destOrd="0" presId="urn:microsoft.com/office/officeart/2018/2/layout/IconVerticalSolidList"/>
    <dgm:cxn modelId="{2A7200FD-C523-3541-8A10-723A3393104E}" type="presParOf" srcId="{2A84FF35-8BFE-4558-847F-CE6FEA3BD38E}" destId="{695C961D-CBA3-4249-9B01-74BDB6BCF68F}" srcOrd="10" destOrd="0" presId="urn:microsoft.com/office/officeart/2018/2/layout/IconVerticalSolidList"/>
    <dgm:cxn modelId="{D2A15C97-B3AB-FF40-829D-94CA7D71A5B5}" type="presParOf" srcId="{695C961D-CBA3-4249-9B01-74BDB6BCF68F}" destId="{71558F98-4203-474B-AD56-A47FBEBD1674}" srcOrd="0" destOrd="0" presId="urn:microsoft.com/office/officeart/2018/2/layout/IconVerticalSolidList"/>
    <dgm:cxn modelId="{28C2D548-15E0-3A4A-B2A2-64022CB8DEFF}" type="presParOf" srcId="{695C961D-CBA3-4249-9B01-74BDB6BCF68F}" destId="{0EBCA7E2-664C-4AC9-9096-7A115A85FAB5}" srcOrd="1" destOrd="0" presId="urn:microsoft.com/office/officeart/2018/2/layout/IconVerticalSolidList"/>
    <dgm:cxn modelId="{64F98362-F6F4-694B-AECF-CA8261FFFE6D}" type="presParOf" srcId="{695C961D-CBA3-4249-9B01-74BDB6BCF68F}" destId="{F19626B7-D5FC-4657-ACCA-D1D98D467601}" srcOrd="2" destOrd="0" presId="urn:microsoft.com/office/officeart/2018/2/layout/IconVerticalSolidList"/>
    <dgm:cxn modelId="{C3E982B1-878D-C740-BF65-64D51B489F61}" type="presParOf" srcId="{695C961D-CBA3-4249-9B01-74BDB6BCF68F}" destId="{EE145562-7196-4AD9-B88D-1D17DFF93163}"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BE335A-9D7B-6E42-A029-94921B37CD4F}">
      <dsp:nvSpPr>
        <dsp:cNvPr id="0" name=""/>
        <dsp:cNvSpPr/>
      </dsp:nvSpPr>
      <dsp:spPr>
        <a:xfrm>
          <a:off x="0" y="2653259"/>
          <a:ext cx="9197963" cy="0"/>
        </a:xfrm>
        <a:prstGeom prst="line">
          <a:avLst/>
        </a:prstGeom>
        <a:solidFill>
          <a:schemeClr val="accent1">
            <a:alpha val="90000"/>
            <a:hueOff val="0"/>
            <a:satOff val="0"/>
            <a:lumOff val="0"/>
            <a:alphaOff val="0"/>
          </a:schemeClr>
        </a:solidFill>
        <a:ln w="12700" cap="rnd" cmpd="sng" algn="ctr">
          <a:solidFill>
            <a:schemeClr val="lt1">
              <a:hueOff val="0"/>
              <a:satOff val="0"/>
              <a:lumOff val="0"/>
              <a:alphaOff val="0"/>
            </a:schemeClr>
          </a:solidFill>
          <a:prstDash val="solid"/>
          <a:tailEnd type="triangle" w="lg" len="lg"/>
        </a:ln>
        <a:effectLst/>
      </dsp:spPr>
      <dsp:style>
        <a:lnRef idx="1">
          <a:scrgbClr r="0" g="0" b="0"/>
        </a:lnRef>
        <a:fillRef idx="1">
          <a:scrgbClr r="0" g="0" b="0"/>
        </a:fillRef>
        <a:effectRef idx="0">
          <a:scrgbClr r="0" g="0" b="0"/>
        </a:effectRef>
        <a:fontRef idx="minor"/>
      </dsp:style>
    </dsp:sp>
    <dsp:sp modelId="{24F5C4C3-B532-B644-9D81-B1113BEBA0E4}">
      <dsp:nvSpPr>
        <dsp:cNvPr id="0" name=""/>
        <dsp:cNvSpPr/>
      </dsp:nvSpPr>
      <dsp:spPr>
        <a:xfrm rot="8100000">
          <a:off x="82495" y="652383"/>
          <a:ext cx="390236" cy="390236"/>
        </a:xfrm>
        <a:prstGeom prst="teardrop">
          <a:avLst>
            <a:gd name="adj" fmla="val 115000"/>
          </a:avLst>
        </a:prstGeom>
        <a:noFill/>
        <a:ln>
          <a:noFill/>
        </a:ln>
        <a:effectLst/>
      </dsp:spPr>
      <dsp:style>
        <a:lnRef idx="0">
          <a:scrgbClr r="0" g="0" b="0"/>
        </a:lnRef>
        <a:fillRef idx="0">
          <a:scrgbClr r="0" g="0" b="0"/>
        </a:fillRef>
        <a:effectRef idx="0">
          <a:scrgbClr r="0" g="0" b="0"/>
        </a:effectRef>
        <a:fontRef idx="minor"/>
      </dsp:style>
    </dsp:sp>
    <dsp:sp modelId="{A89E97FB-0351-8348-BC05-73D1B7C62C7C}">
      <dsp:nvSpPr>
        <dsp:cNvPr id="0" name=""/>
        <dsp:cNvSpPr/>
      </dsp:nvSpPr>
      <dsp:spPr>
        <a:xfrm>
          <a:off x="167238" y="737125"/>
          <a:ext cx="220751" cy="220751"/>
        </a:xfrm>
        <a:prstGeom prst="ellipse">
          <a:avLst/>
        </a:prstGeom>
        <a:gradFill rotWithShape="0">
          <a:gsLst>
            <a:gs pos="0">
              <a:schemeClr val="dk2">
                <a:tint val="96000"/>
                <a:lumMod val="104000"/>
              </a:schemeClr>
            </a:gs>
            <a:gs pos="100000">
              <a:schemeClr val="dk2">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sp>
    <dsp:sp modelId="{D44ADD99-5A6B-014A-9190-1BD9D39965FF}">
      <dsp:nvSpPr>
        <dsp:cNvPr id="0" name=""/>
        <dsp:cNvSpPr/>
      </dsp:nvSpPr>
      <dsp:spPr>
        <a:xfrm>
          <a:off x="553552" y="1179196"/>
          <a:ext cx="3062534" cy="16629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50800" rIns="50800" bIns="76200" numCol="1" spcCol="1270" anchor="t" anchorCtr="0">
          <a:noAutofit/>
        </a:bodyPr>
        <a:lstStyle/>
        <a:p>
          <a:pPr marL="0" lvl="0" indent="0" algn="l" defTabSz="355600">
            <a:lnSpc>
              <a:spcPct val="90000"/>
            </a:lnSpc>
            <a:spcBef>
              <a:spcPct val="0"/>
            </a:spcBef>
            <a:spcAft>
              <a:spcPct val="35000"/>
            </a:spcAft>
            <a:buNone/>
          </a:pPr>
          <a:r>
            <a:rPr lang="en-US" sz="800" kern="1200" dirty="0"/>
            <a:t>- </a:t>
          </a:r>
          <a:r>
            <a:rPr lang="en-US" sz="1400" kern="1200" dirty="0"/>
            <a:t>Identify high risk patients. </a:t>
          </a:r>
        </a:p>
        <a:p>
          <a:pPr marL="0" lvl="0" indent="0" algn="l" defTabSz="355600">
            <a:lnSpc>
              <a:spcPct val="90000"/>
            </a:lnSpc>
            <a:spcBef>
              <a:spcPct val="0"/>
            </a:spcBef>
            <a:spcAft>
              <a:spcPct val="35000"/>
            </a:spcAft>
            <a:buNone/>
          </a:pPr>
          <a:r>
            <a:rPr lang="en-US" sz="1400" kern="1200" dirty="0"/>
            <a:t>- Call patients to identify their barriers. </a:t>
          </a:r>
        </a:p>
        <a:p>
          <a:pPr marL="0" lvl="0" indent="0" algn="l" defTabSz="355600">
            <a:lnSpc>
              <a:spcPct val="90000"/>
            </a:lnSpc>
            <a:spcBef>
              <a:spcPct val="0"/>
            </a:spcBef>
            <a:spcAft>
              <a:spcPct val="35000"/>
            </a:spcAft>
            <a:buNone/>
          </a:pPr>
          <a:r>
            <a:rPr lang="en-US" sz="1400" kern="1200" dirty="0"/>
            <a:t>- Offer solutions (transportation, free RN visits, scheduling assistance, telehealth</a:t>
          </a:r>
          <a:r>
            <a:rPr lang="en-US" sz="1200" kern="1200" dirty="0"/>
            <a:t>)</a:t>
          </a:r>
        </a:p>
      </dsp:txBody>
      <dsp:txXfrm>
        <a:off x="553552" y="1179196"/>
        <a:ext cx="3062534" cy="1662987"/>
      </dsp:txXfrm>
    </dsp:sp>
    <dsp:sp modelId="{6DAB5184-C799-5D41-A822-99939E7988E0}">
      <dsp:nvSpPr>
        <dsp:cNvPr id="0" name=""/>
        <dsp:cNvSpPr/>
      </dsp:nvSpPr>
      <dsp:spPr>
        <a:xfrm>
          <a:off x="553552" y="489741"/>
          <a:ext cx="3062534" cy="9192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kern="1200" dirty="0"/>
            <a:t>Plan</a:t>
          </a:r>
        </a:p>
      </dsp:txBody>
      <dsp:txXfrm>
        <a:off x="553552" y="489741"/>
        <a:ext cx="3062534" cy="919291"/>
      </dsp:txXfrm>
    </dsp:sp>
    <dsp:sp modelId="{5F4EEFC6-D603-BA40-95E0-478269E14065}">
      <dsp:nvSpPr>
        <dsp:cNvPr id="0" name=""/>
        <dsp:cNvSpPr/>
      </dsp:nvSpPr>
      <dsp:spPr>
        <a:xfrm>
          <a:off x="277613" y="1013064"/>
          <a:ext cx="0" cy="1681104"/>
        </a:xfrm>
        <a:prstGeom prst="line">
          <a:avLst/>
        </a:prstGeom>
        <a:noFill/>
        <a:ln w="9525" cap="rnd"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A70D31A-70BC-1846-9122-710020CF06E7}">
      <dsp:nvSpPr>
        <dsp:cNvPr id="0" name=""/>
        <dsp:cNvSpPr/>
      </dsp:nvSpPr>
      <dsp:spPr>
        <a:xfrm>
          <a:off x="227944" y="2644500"/>
          <a:ext cx="99338" cy="99338"/>
        </a:xfrm>
        <a:prstGeom prst="ellipse">
          <a:avLst/>
        </a:prstGeom>
        <a:gradFill rotWithShape="0">
          <a:gsLst>
            <a:gs pos="0">
              <a:schemeClr val="accent1">
                <a:tint val="96000"/>
                <a:lumMod val="104000"/>
              </a:schemeClr>
            </a:gs>
            <a:gs pos="100000">
              <a:schemeClr val="accent1">
                <a:shade val="98000"/>
                <a:lumMod val="94000"/>
              </a:schemeClr>
            </a:gs>
          </a:gsLst>
          <a:lin ang="5400000" scaled="0"/>
        </a:gradFill>
        <a:ln w="6350" cap="rnd" cmpd="sng" algn="ctr">
          <a:solidFill>
            <a:schemeClr val="lt1">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A4122906-1C74-234E-9BAF-D111DF49556B}">
      <dsp:nvSpPr>
        <dsp:cNvPr id="0" name=""/>
        <dsp:cNvSpPr/>
      </dsp:nvSpPr>
      <dsp:spPr>
        <a:xfrm rot="18900000">
          <a:off x="1917433" y="4210600"/>
          <a:ext cx="390236" cy="390236"/>
        </a:xfrm>
        <a:prstGeom prst="teardrop">
          <a:avLst>
            <a:gd name="adj" fmla="val 115000"/>
          </a:avLst>
        </a:prstGeom>
        <a:noFill/>
        <a:ln>
          <a:noFill/>
        </a:ln>
        <a:effectLst/>
      </dsp:spPr>
      <dsp:style>
        <a:lnRef idx="0">
          <a:scrgbClr r="0" g="0" b="0"/>
        </a:lnRef>
        <a:fillRef idx="0">
          <a:scrgbClr r="0" g="0" b="0"/>
        </a:fillRef>
        <a:effectRef idx="0">
          <a:scrgbClr r="0" g="0" b="0"/>
        </a:effectRef>
        <a:fontRef idx="minor"/>
      </dsp:style>
    </dsp:sp>
    <dsp:sp modelId="{28A8670B-6B19-C641-8CF2-445FC871F45E}">
      <dsp:nvSpPr>
        <dsp:cNvPr id="0" name=""/>
        <dsp:cNvSpPr/>
      </dsp:nvSpPr>
      <dsp:spPr>
        <a:xfrm>
          <a:off x="2002175" y="4295342"/>
          <a:ext cx="220751" cy="220751"/>
        </a:xfrm>
        <a:prstGeom prst="ellipse">
          <a:avLst/>
        </a:prstGeom>
        <a:gradFill rotWithShape="0">
          <a:gsLst>
            <a:gs pos="0">
              <a:schemeClr val="dk2">
                <a:tint val="96000"/>
                <a:lumMod val="104000"/>
              </a:schemeClr>
            </a:gs>
            <a:gs pos="100000">
              <a:schemeClr val="dk2">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sp>
    <dsp:sp modelId="{B05F7576-787B-F74C-A7BA-6DC4887A4A16}">
      <dsp:nvSpPr>
        <dsp:cNvPr id="0" name=""/>
        <dsp:cNvSpPr/>
      </dsp:nvSpPr>
      <dsp:spPr>
        <a:xfrm>
          <a:off x="2388490" y="3338541"/>
          <a:ext cx="3062534" cy="15315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3350" rIns="0" bIns="88900" numCol="1" spcCol="1270" anchor="t" anchorCtr="0">
          <a:noAutofit/>
        </a:bodyPr>
        <a:lstStyle/>
        <a:p>
          <a:pPr marL="0" lvl="0" indent="0" algn="l" defTabSz="622300">
            <a:lnSpc>
              <a:spcPct val="90000"/>
            </a:lnSpc>
            <a:spcBef>
              <a:spcPct val="0"/>
            </a:spcBef>
            <a:spcAft>
              <a:spcPct val="35000"/>
            </a:spcAft>
            <a:buNone/>
          </a:pPr>
          <a:r>
            <a:rPr lang="en-US" sz="1400" kern="1200" dirty="0"/>
            <a:t>- Contact  identified patients. </a:t>
          </a:r>
        </a:p>
        <a:p>
          <a:pPr marL="0" lvl="0" indent="0" algn="l" defTabSz="622300">
            <a:lnSpc>
              <a:spcPct val="90000"/>
            </a:lnSpc>
            <a:spcBef>
              <a:spcPct val="0"/>
            </a:spcBef>
            <a:spcAft>
              <a:spcPct val="35000"/>
            </a:spcAft>
            <a:buNone/>
          </a:pPr>
          <a:r>
            <a:rPr lang="en-US" sz="1400" kern="1200" dirty="0"/>
            <a:t>- Schedule follow up appointments. </a:t>
          </a:r>
        </a:p>
        <a:p>
          <a:pPr marL="0" lvl="0" indent="0" algn="l" defTabSz="622300">
            <a:lnSpc>
              <a:spcPct val="90000"/>
            </a:lnSpc>
            <a:spcBef>
              <a:spcPct val="0"/>
            </a:spcBef>
            <a:spcAft>
              <a:spcPct val="35000"/>
            </a:spcAft>
            <a:buNone/>
          </a:pPr>
          <a:r>
            <a:rPr lang="en-US" sz="1400" kern="1200" dirty="0"/>
            <a:t>Address barriers to care. </a:t>
          </a:r>
        </a:p>
        <a:p>
          <a:pPr marL="0" lvl="0" indent="0" algn="l" defTabSz="622300">
            <a:lnSpc>
              <a:spcPct val="90000"/>
            </a:lnSpc>
            <a:spcBef>
              <a:spcPct val="0"/>
            </a:spcBef>
            <a:spcAft>
              <a:spcPct val="35000"/>
            </a:spcAft>
            <a:buNone/>
          </a:pPr>
          <a:r>
            <a:rPr lang="en-US" sz="1400" kern="1200" dirty="0"/>
            <a:t>- Provide diabetes education. </a:t>
          </a:r>
        </a:p>
      </dsp:txBody>
      <dsp:txXfrm>
        <a:off x="2388490" y="3338541"/>
        <a:ext cx="3062534" cy="1531534"/>
      </dsp:txXfrm>
    </dsp:sp>
    <dsp:sp modelId="{CD73BB1B-ACD8-F34D-8441-100B42DEF57F}">
      <dsp:nvSpPr>
        <dsp:cNvPr id="0" name=""/>
        <dsp:cNvSpPr/>
      </dsp:nvSpPr>
      <dsp:spPr>
        <a:xfrm>
          <a:off x="2388490" y="2648007"/>
          <a:ext cx="3062534" cy="10022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kern="1200" dirty="0"/>
            <a:t>Do</a:t>
          </a:r>
        </a:p>
      </dsp:txBody>
      <dsp:txXfrm>
        <a:off x="2388490" y="2648007"/>
        <a:ext cx="3062534" cy="1002253"/>
      </dsp:txXfrm>
    </dsp:sp>
    <dsp:sp modelId="{0EE3FC0E-07A2-3347-B351-6BF98A78116E}">
      <dsp:nvSpPr>
        <dsp:cNvPr id="0" name=""/>
        <dsp:cNvSpPr/>
      </dsp:nvSpPr>
      <dsp:spPr>
        <a:xfrm>
          <a:off x="2112551" y="2559050"/>
          <a:ext cx="0" cy="1655633"/>
        </a:xfrm>
        <a:prstGeom prst="line">
          <a:avLst/>
        </a:prstGeom>
        <a:noFill/>
        <a:ln w="9525" cap="rnd"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F3C71D7-479C-F448-A9A2-5B0E2651AE94}">
      <dsp:nvSpPr>
        <dsp:cNvPr id="0" name=""/>
        <dsp:cNvSpPr/>
      </dsp:nvSpPr>
      <dsp:spPr>
        <a:xfrm>
          <a:off x="2062882" y="2509381"/>
          <a:ext cx="99338" cy="99338"/>
        </a:xfrm>
        <a:prstGeom prst="ellipse">
          <a:avLst/>
        </a:prstGeom>
        <a:gradFill rotWithShape="0">
          <a:gsLst>
            <a:gs pos="0">
              <a:schemeClr val="accent1">
                <a:tint val="96000"/>
                <a:lumMod val="104000"/>
              </a:schemeClr>
            </a:gs>
            <a:gs pos="100000">
              <a:schemeClr val="accent1">
                <a:shade val="98000"/>
                <a:lumMod val="94000"/>
              </a:schemeClr>
            </a:gs>
          </a:gsLst>
          <a:lin ang="5400000" scaled="0"/>
        </a:gradFill>
        <a:ln w="6350" cap="rnd" cmpd="sng" algn="ctr">
          <a:solidFill>
            <a:schemeClr val="lt1">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0143E244-167A-F74A-95E9-C3555C88D301}">
      <dsp:nvSpPr>
        <dsp:cNvPr id="0" name=""/>
        <dsp:cNvSpPr/>
      </dsp:nvSpPr>
      <dsp:spPr>
        <a:xfrm rot="8100000">
          <a:off x="3752370" y="652383"/>
          <a:ext cx="390236" cy="390236"/>
        </a:xfrm>
        <a:prstGeom prst="teardrop">
          <a:avLst>
            <a:gd name="adj" fmla="val 115000"/>
          </a:avLst>
        </a:prstGeom>
        <a:noFill/>
        <a:ln>
          <a:noFill/>
        </a:ln>
        <a:effectLst/>
      </dsp:spPr>
      <dsp:style>
        <a:lnRef idx="0">
          <a:scrgbClr r="0" g="0" b="0"/>
        </a:lnRef>
        <a:fillRef idx="0">
          <a:scrgbClr r="0" g="0" b="0"/>
        </a:fillRef>
        <a:effectRef idx="0">
          <a:scrgbClr r="0" g="0" b="0"/>
        </a:effectRef>
        <a:fontRef idx="minor"/>
      </dsp:style>
    </dsp:sp>
    <dsp:sp modelId="{0210D59A-00FF-A849-9E55-79A999EE6CC4}">
      <dsp:nvSpPr>
        <dsp:cNvPr id="0" name=""/>
        <dsp:cNvSpPr/>
      </dsp:nvSpPr>
      <dsp:spPr>
        <a:xfrm>
          <a:off x="3837113" y="737125"/>
          <a:ext cx="220751" cy="220751"/>
        </a:xfrm>
        <a:prstGeom prst="ellipse">
          <a:avLst/>
        </a:prstGeom>
        <a:gradFill rotWithShape="0">
          <a:gsLst>
            <a:gs pos="0">
              <a:schemeClr val="dk2">
                <a:tint val="96000"/>
                <a:lumMod val="104000"/>
              </a:schemeClr>
            </a:gs>
            <a:gs pos="100000">
              <a:schemeClr val="dk2">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sp>
    <dsp:sp modelId="{7544C658-A29F-7648-BF8A-4EE4240FA6A9}">
      <dsp:nvSpPr>
        <dsp:cNvPr id="0" name=""/>
        <dsp:cNvSpPr/>
      </dsp:nvSpPr>
      <dsp:spPr>
        <a:xfrm>
          <a:off x="4166311" y="1179196"/>
          <a:ext cx="3176766" cy="16629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50800" rIns="50800" bIns="76200" numCol="1" spcCol="1270" anchor="t" anchorCtr="0">
          <a:noAutofit/>
        </a:bodyPr>
        <a:lstStyle/>
        <a:p>
          <a:pPr marL="0" lvl="0" indent="0" algn="l" defTabSz="355600">
            <a:lnSpc>
              <a:spcPct val="90000"/>
            </a:lnSpc>
            <a:spcBef>
              <a:spcPct val="0"/>
            </a:spcBef>
            <a:spcAft>
              <a:spcPct val="35000"/>
            </a:spcAft>
            <a:buNone/>
          </a:pPr>
          <a:r>
            <a:rPr lang="en-US" sz="800" kern="1200" dirty="0"/>
            <a:t>- </a:t>
          </a:r>
          <a:r>
            <a:rPr lang="en-US" sz="1400" b="1" kern="1200" dirty="0"/>
            <a:t>Expected: </a:t>
          </a:r>
          <a:r>
            <a:rPr lang="en-US" sz="1400" kern="1200" dirty="0"/>
            <a:t>Reduced A1c rate;  improved A1c outcomes; 50% or more schedule a follow up</a:t>
          </a:r>
        </a:p>
        <a:p>
          <a:pPr marL="0" lvl="0" indent="0" algn="l" defTabSz="355600">
            <a:lnSpc>
              <a:spcPct val="90000"/>
            </a:lnSpc>
            <a:spcBef>
              <a:spcPct val="0"/>
            </a:spcBef>
            <a:spcAft>
              <a:spcPct val="35000"/>
            </a:spcAft>
            <a:buNone/>
          </a:pPr>
          <a:r>
            <a:rPr lang="en-US" sz="1400" kern="1200" dirty="0"/>
            <a:t>- </a:t>
          </a:r>
          <a:r>
            <a:rPr lang="en-US" sz="1400" b="1" kern="1200" dirty="0"/>
            <a:t>Observed: </a:t>
          </a:r>
          <a:r>
            <a:rPr lang="en-US" sz="1400" kern="1200" dirty="0"/>
            <a:t>More patient scheduled visits; No show rates decreased </a:t>
          </a:r>
        </a:p>
        <a:p>
          <a:pPr marL="0" lvl="0" indent="0" algn="l" defTabSz="355600">
            <a:lnSpc>
              <a:spcPct val="90000"/>
            </a:lnSpc>
            <a:spcBef>
              <a:spcPct val="0"/>
            </a:spcBef>
            <a:spcAft>
              <a:spcPct val="35000"/>
            </a:spcAft>
            <a:buNone/>
          </a:pPr>
          <a:endParaRPr lang="en-US" sz="1400" kern="1200" dirty="0"/>
        </a:p>
        <a:p>
          <a:pPr marL="0" lvl="0" indent="0" algn="l" defTabSz="622300">
            <a:lnSpc>
              <a:spcPct val="90000"/>
            </a:lnSpc>
            <a:spcBef>
              <a:spcPct val="0"/>
            </a:spcBef>
            <a:spcAft>
              <a:spcPct val="35000"/>
            </a:spcAft>
            <a:buNone/>
          </a:pPr>
          <a:endParaRPr lang="en-US" sz="1400" kern="1200" dirty="0"/>
        </a:p>
        <a:p>
          <a:pPr marL="0" lvl="0" indent="0" algn="l" defTabSz="622300">
            <a:lnSpc>
              <a:spcPct val="90000"/>
            </a:lnSpc>
            <a:spcBef>
              <a:spcPct val="0"/>
            </a:spcBef>
            <a:spcAft>
              <a:spcPct val="35000"/>
            </a:spcAft>
            <a:buNone/>
          </a:pPr>
          <a:r>
            <a:rPr lang="en-US" sz="1400" kern="1200" dirty="0"/>
            <a:t>.</a:t>
          </a:r>
        </a:p>
      </dsp:txBody>
      <dsp:txXfrm>
        <a:off x="4166311" y="1179196"/>
        <a:ext cx="3176766" cy="1662987"/>
      </dsp:txXfrm>
    </dsp:sp>
    <dsp:sp modelId="{6E869C58-A0DA-304D-AC3D-7CFAFC3DE4BF}">
      <dsp:nvSpPr>
        <dsp:cNvPr id="0" name=""/>
        <dsp:cNvSpPr/>
      </dsp:nvSpPr>
      <dsp:spPr>
        <a:xfrm>
          <a:off x="4166311" y="489741"/>
          <a:ext cx="3176766" cy="9192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kern="1200" dirty="0"/>
            <a:t>Study</a:t>
          </a:r>
        </a:p>
      </dsp:txBody>
      <dsp:txXfrm>
        <a:off x="4166311" y="489741"/>
        <a:ext cx="3176766" cy="919291"/>
      </dsp:txXfrm>
    </dsp:sp>
    <dsp:sp modelId="{9E8867AC-D151-F640-A98C-1509D5CEE66E}">
      <dsp:nvSpPr>
        <dsp:cNvPr id="0" name=""/>
        <dsp:cNvSpPr/>
      </dsp:nvSpPr>
      <dsp:spPr>
        <a:xfrm>
          <a:off x="3947489" y="1013064"/>
          <a:ext cx="0" cy="1681104"/>
        </a:xfrm>
        <a:prstGeom prst="line">
          <a:avLst/>
        </a:prstGeom>
        <a:noFill/>
        <a:ln w="9525" cap="rnd"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4C93AE1-1AD4-D646-8ADB-CFE3DE4CE480}">
      <dsp:nvSpPr>
        <dsp:cNvPr id="0" name=""/>
        <dsp:cNvSpPr/>
      </dsp:nvSpPr>
      <dsp:spPr>
        <a:xfrm>
          <a:off x="3897820" y="2644500"/>
          <a:ext cx="99338" cy="99338"/>
        </a:xfrm>
        <a:prstGeom prst="ellipse">
          <a:avLst/>
        </a:prstGeom>
        <a:gradFill rotWithShape="0">
          <a:gsLst>
            <a:gs pos="0">
              <a:schemeClr val="accent1">
                <a:tint val="96000"/>
                <a:lumMod val="104000"/>
              </a:schemeClr>
            </a:gs>
            <a:gs pos="100000">
              <a:schemeClr val="accent1">
                <a:shade val="98000"/>
                <a:lumMod val="94000"/>
              </a:schemeClr>
            </a:gs>
          </a:gsLst>
          <a:lin ang="5400000" scaled="0"/>
        </a:gradFill>
        <a:ln w="6350" cap="rnd" cmpd="sng" algn="ctr">
          <a:solidFill>
            <a:schemeClr val="lt1">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 modelId="{120EB4FF-034E-A642-8363-CDADC3ECE545}">
      <dsp:nvSpPr>
        <dsp:cNvPr id="0" name=""/>
        <dsp:cNvSpPr/>
      </dsp:nvSpPr>
      <dsp:spPr>
        <a:xfrm rot="18900000">
          <a:off x="5587308" y="4233844"/>
          <a:ext cx="390236" cy="390236"/>
        </a:xfrm>
        <a:prstGeom prst="teardrop">
          <a:avLst>
            <a:gd name="adj" fmla="val 115000"/>
          </a:avLst>
        </a:prstGeom>
        <a:noFill/>
        <a:ln>
          <a:noFill/>
        </a:ln>
        <a:effectLst/>
      </dsp:spPr>
      <dsp:style>
        <a:lnRef idx="0">
          <a:scrgbClr r="0" g="0" b="0"/>
        </a:lnRef>
        <a:fillRef idx="0">
          <a:scrgbClr r="0" g="0" b="0"/>
        </a:fillRef>
        <a:effectRef idx="0">
          <a:scrgbClr r="0" g="0" b="0"/>
        </a:effectRef>
        <a:fontRef idx="minor"/>
      </dsp:style>
    </dsp:sp>
    <dsp:sp modelId="{EAAE1C9C-F172-644F-BFD7-CEA8CDCFECE7}">
      <dsp:nvSpPr>
        <dsp:cNvPr id="0" name=""/>
        <dsp:cNvSpPr/>
      </dsp:nvSpPr>
      <dsp:spPr>
        <a:xfrm>
          <a:off x="5672051" y="4318586"/>
          <a:ext cx="220751" cy="220751"/>
        </a:xfrm>
        <a:prstGeom prst="ellipse">
          <a:avLst/>
        </a:prstGeom>
        <a:gradFill rotWithShape="0">
          <a:gsLst>
            <a:gs pos="0">
              <a:schemeClr val="dk2">
                <a:tint val="96000"/>
                <a:lumMod val="104000"/>
              </a:schemeClr>
            </a:gs>
            <a:gs pos="100000">
              <a:schemeClr val="dk2">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sp>
    <dsp:sp modelId="{13776C77-6CDC-C84F-81F3-AF736BC7DF12}">
      <dsp:nvSpPr>
        <dsp:cNvPr id="0" name=""/>
        <dsp:cNvSpPr/>
      </dsp:nvSpPr>
      <dsp:spPr>
        <a:xfrm>
          <a:off x="6058365" y="3408273"/>
          <a:ext cx="3062534" cy="14385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76200" rIns="0" bIns="50800" numCol="1" spcCol="1270" anchor="t" anchorCtr="0">
          <a:noAutofit/>
        </a:bodyPr>
        <a:lstStyle/>
        <a:p>
          <a:pPr marL="0" lvl="0" indent="0" algn="l" defTabSz="355600">
            <a:lnSpc>
              <a:spcPct val="90000"/>
            </a:lnSpc>
            <a:spcBef>
              <a:spcPct val="0"/>
            </a:spcBef>
            <a:spcAft>
              <a:spcPct val="35000"/>
            </a:spcAft>
            <a:buNone/>
          </a:pPr>
          <a:r>
            <a:rPr lang="en-US" sz="800" kern="1200" dirty="0"/>
            <a:t>- </a:t>
          </a:r>
          <a:r>
            <a:rPr lang="en-US" sz="1400" kern="1200" dirty="0"/>
            <a:t>Flexible Scheduling/telehealth</a:t>
          </a:r>
        </a:p>
        <a:p>
          <a:pPr marL="0" lvl="0" indent="0" algn="l" defTabSz="355600">
            <a:lnSpc>
              <a:spcPct val="90000"/>
            </a:lnSpc>
            <a:spcBef>
              <a:spcPct val="0"/>
            </a:spcBef>
            <a:spcAft>
              <a:spcPct val="35000"/>
            </a:spcAft>
            <a:buNone/>
          </a:pPr>
          <a:r>
            <a:rPr lang="en-US" sz="1400" kern="1200" dirty="0"/>
            <a:t>- Verify contact info r/t automated SMS reminders</a:t>
          </a:r>
        </a:p>
        <a:p>
          <a:pPr marL="0" lvl="0" indent="0" algn="l" defTabSz="355600">
            <a:lnSpc>
              <a:spcPct val="90000"/>
            </a:lnSpc>
            <a:spcBef>
              <a:spcPct val="0"/>
            </a:spcBef>
            <a:spcAft>
              <a:spcPct val="35000"/>
            </a:spcAft>
            <a:buNone/>
          </a:pPr>
          <a:r>
            <a:rPr lang="en-US" sz="1400" kern="1200" dirty="0"/>
            <a:t>- Enhanced A1c materials</a:t>
          </a:r>
        </a:p>
        <a:p>
          <a:pPr marL="0" lvl="0" indent="0" algn="l" defTabSz="355600">
            <a:lnSpc>
              <a:spcPct val="90000"/>
            </a:lnSpc>
            <a:spcBef>
              <a:spcPct val="0"/>
            </a:spcBef>
            <a:spcAft>
              <a:spcPct val="35000"/>
            </a:spcAft>
            <a:buNone/>
          </a:pPr>
          <a:r>
            <a:rPr lang="en-US" sz="1400" kern="1200" dirty="0"/>
            <a:t>- Refer to RN/Diabetes class</a:t>
          </a:r>
        </a:p>
      </dsp:txBody>
      <dsp:txXfrm>
        <a:off x="6058365" y="3408273"/>
        <a:ext cx="3062534" cy="1438557"/>
      </dsp:txXfrm>
    </dsp:sp>
    <dsp:sp modelId="{E78BC006-CF4A-6B48-8E81-9DE651A50087}">
      <dsp:nvSpPr>
        <dsp:cNvPr id="0" name=""/>
        <dsp:cNvSpPr/>
      </dsp:nvSpPr>
      <dsp:spPr>
        <a:xfrm>
          <a:off x="6058365" y="2701674"/>
          <a:ext cx="3062534" cy="9414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01600" bIns="0" numCol="1" spcCol="1270" anchor="ctr" anchorCtr="0">
          <a:noAutofit/>
        </a:bodyPr>
        <a:lstStyle/>
        <a:p>
          <a:pPr marL="0" lvl="0" indent="0" algn="l" defTabSz="711200">
            <a:lnSpc>
              <a:spcPct val="90000"/>
            </a:lnSpc>
            <a:spcBef>
              <a:spcPct val="0"/>
            </a:spcBef>
            <a:spcAft>
              <a:spcPct val="35000"/>
            </a:spcAft>
            <a:buNone/>
            <a:defRPr b="1"/>
          </a:pPr>
          <a:r>
            <a:rPr lang="en-US" sz="1600" kern="1200" dirty="0"/>
            <a:t>Act</a:t>
          </a:r>
        </a:p>
      </dsp:txBody>
      <dsp:txXfrm>
        <a:off x="6058365" y="2701674"/>
        <a:ext cx="3062534" cy="941409"/>
      </dsp:txXfrm>
    </dsp:sp>
    <dsp:sp modelId="{2EED4846-DE25-A04E-AF90-32639CDE3BE5}">
      <dsp:nvSpPr>
        <dsp:cNvPr id="0" name=""/>
        <dsp:cNvSpPr/>
      </dsp:nvSpPr>
      <dsp:spPr>
        <a:xfrm>
          <a:off x="5782426" y="2582294"/>
          <a:ext cx="0" cy="1655633"/>
        </a:xfrm>
        <a:prstGeom prst="line">
          <a:avLst/>
        </a:prstGeom>
        <a:noFill/>
        <a:ln w="9525" cap="rnd"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61CC459-0C26-8A48-A9B5-F986FA3E0EA0}">
      <dsp:nvSpPr>
        <dsp:cNvPr id="0" name=""/>
        <dsp:cNvSpPr/>
      </dsp:nvSpPr>
      <dsp:spPr>
        <a:xfrm>
          <a:off x="5732757" y="2532625"/>
          <a:ext cx="99338" cy="99338"/>
        </a:xfrm>
        <a:prstGeom prst="ellipse">
          <a:avLst/>
        </a:prstGeom>
        <a:gradFill rotWithShape="0">
          <a:gsLst>
            <a:gs pos="0">
              <a:schemeClr val="accent1">
                <a:tint val="96000"/>
                <a:lumMod val="104000"/>
              </a:schemeClr>
            </a:gs>
            <a:gs pos="100000">
              <a:schemeClr val="accent1">
                <a:shade val="98000"/>
                <a:lumMod val="94000"/>
              </a:schemeClr>
            </a:gs>
          </a:gsLst>
          <a:lin ang="5400000" scaled="0"/>
        </a:gradFill>
        <a:ln w="6350" cap="rnd" cmpd="sng" algn="ctr">
          <a:solidFill>
            <a:schemeClr val="lt1">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3">
          <a:scrgbClr r="0" g="0" b="0"/>
        </a:fillRef>
        <a:effectRef idx="2">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03BA6A-5D97-7546-87CE-5E010EA3FBAB}">
      <dsp:nvSpPr>
        <dsp:cNvPr id="0" name=""/>
        <dsp:cNvSpPr/>
      </dsp:nvSpPr>
      <dsp:spPr>
        <a:xfrm>
          <a:off x="3607" y="482493"/>
          <a:ext cx="2048038" cy="764270"/>
        </a:xfrm>
        <a:prstGeom prst="chevron">
          <a:avLst/>
        </a:prstGeom>
        <a:gradFill rotWithShape="0">
          <a:gsLst>
            <a:gs pos="0">
              <a:schemeClr val="dk2">
                <a:hueOff val="0"/>
                <a:satOff val="0"/>
                <a:lumOff val="0"/>
                <a:alphaOff val="0"/>
                <a:tint val="96000"/>
                <a:lumMod val="104000"/>
              </a:schemeClr>
            </a:gs>
            <a:gs pos="100000">
              <a:schemeClr val="dk2">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en-US" sz="1300" b="1" kern="1200"/>
            <a:t>Start Data Collection Early</a:t>
          </a:r>
          <a:endParaRPr lang="en-US" sz="1300" kern="1200"/>
        </a:p>
      </dsp:txBody>
      <dsp:txXfrm>
        <a:off x="385742" y="482493"/>
        <a:ext cx="1283768" cy="764270"/>
      </dsp:txXfrm>
    </dsp:sp>
    <dsp:sp modelId="{B070E5E5-1F5D-6644-8EF9-BA9703B4CE0C}">
      <dsp:nvSpPr>
        <dsp:cNvPr id="0" name=""/>
        <dsp:cNvSpPr/>
      </dsp:nvSpPr>
      <dsp:spPr>
        <a:xfrm>
          <a:off x="3607" y="1342298"/>
          <a:ext cx="1638431" cy="146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577850">
            <a:lnSpc>
              <a:spcPct val="90000"/>
            </a:lnSpc>
            <a:spcBef>
              <a:spcPct val="0"/>
            </a:spcBef>
            <a:spcAft>
              <a:spcPct val="15000"/>
            </a:spcAft>
            <a:buChar char="•"/>
          </a:pPr>
          <a:r>
            <a:rPr lang="en-US" sz="1300" kern="1200"/>
            <a:t>Begin collecting baseline Social Determinants of Health (SDOH) data at the initial stages to inform planning and interventions.</a:t>
          </a:r>
        </a:p>
      </dsp:txBody>
      <dsp:txXfrm>
        <a:off x="3607" y="1342298"/>
        <a:ext cx="1638431" cy="1462500"/>
      </dsp:txXfrm>
    </dsp:sp>
    <dsp:sp modelId="{C5C6AE3D-5D75-7E48-8775-6777B40B4A9F}">
      <dsp:nvSpPr>
        <dsp:cNvPr id="0" name=""/>
        <dsp:cNvSpPr/>
      </dsp:nvSpPr>
      <dsp:spPr>
        <a:xfrm>
          <a:off x="1835645" y="482493"/>
          <a:ext cx="2048038" cy="764270"/>
        </a:xfrm>
        <a:prstGeom prst="chevron">
          <a:avLst/>
        </a:prstGeom>
        <a:gradFill rotWithShape="0">
          <a:gsLst>
            <a:gs pos="0">
              <a:schemeClr val="dk2">
                <a:hueOff val="0"/>
                <a:satOff val="0"/>
                <a:lumOff val="0"/>
                <a:alphaOff val="0"/>
                <a:tint val="96000"/>
                <a:lumMod val="104000"/>
              </a:schemeClr>
            </a:gs>
            <a:gs pos="100000">
              <a:schemeClr val="dk2">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en-US" sz="1300" b="1" kern="1200"/>
            <a:t>Engage Stakeholders from the Beginning</a:t>
          </a:r>
          <a:endParaRPr lang="en-US" sz="1300" kern="1200"/>
        </a:p>
      </dsp:txBody>
      <dsp:txXfrm>
        <a:off x="2217780" y="482493"/>
        <a:ext cx="1283768" cy="764270"/>
      </dsp:txXfrm>
    </dsp:sp>
    <dsp:sp modelId="{E40DB661-587C-F64E-8618-B94D49AD7661}">
      <dsp:nvSpPr>
        <dsp:cNvPr id="0" name=""/>
        <dsp:cNvSpPr/>
      </dsp:nvSpPr>
      <dsp:spPr>
        <a:xfrm>
          <a:off x="1835645" y="1342298"/>
          <a:ext cx="1638431" cy="146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577850">
            <a:lnSpc>
              <a:spcPct val="90000"/>
            </a:lnSpc>
            <a:spcBef>
              <a:spcPct val="0"/>
            </a:spcBef>
            <a:spcAft>
              <a:spcPct val="15000"/>
            </a:spcAft>
            <a:buChar char="•"/>
          </a:pPr>
          <a:r>
            <a:rPr lang="en-US" sz="1300" kern="1200"/>
            <a:t>Involve patients and staff early in planning discussions to identify barriers and develop effective solutions.</a:t>
          </a:r>
        </a:p>
      </dsp:txBody>
      <dsp:txXfrm>
        <a:off x="1835645" y="1342298"/>
        <a:ext cx="1638431" cy="1462500"/>
      </dsp:txXfrm>
    </dsp:sp>
    <dsp:sp modelId="{F61F956E-554C-2146-80B5-95E5DB04F735}">
      <dsp:nvSpPr>
        <dsp:cNvPr id="0" name=""/>
        <dsp:cNvSpPr/>
      </dsp:nvSpPr>
      <dsp:spPr>
        <a:xfrm>
          <a:off x="3667684" y="482493"/>
          <a:ext cx="2048038" cy="764270"/>
        </a:xfrm>
        <a:prstGeom prst="chevron">
          <a:avLst/>
        </a:prstGeom>
        <a:gradFill rotWithShape="0">
          <a:gsLst>
            <a:gs pos="0">
              <a:schemeClr val="dk2">
                <a:hueOff val="0"/>
                <a:satOff val="0"/>
                <a:lumOff val="0"/>
                <a:alphaOff val="0"/>
                <a:tint val="96000"/>
                <a:lumMod val="104000"/>
              </a:schemeClr>
            </a:gs>
            <a:gs pos="100000">
              <a:schemeClr val="dk2">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en-US" sz="1300" b="1" kern="1200"/>
            <a:t>Prioritize High-Risk Patients</a:t>
          </a:r>
          <a:endParaRPr lang="en-US" sz="1300" kern="1200"/>
        </a:p>
      </dsp:txBody>
      <dsp:txXfrm>
        <a:off x="4049819" y="482493"/>
        <a:ext cx="1283768" cy="764270"/>
      </dsp:txXfrm>
    </dsp:sp>
    <dsp:sp modelId="{9A97A951-8304-3742-9C7E-D5B30A28F25D}">
      <dsp:nvSpPr>
        <dsp:cNvPr id="0" name=""/>
        <dsp:cNvSpPr/>
      </dsp:nvSpPr>
      <dsp:spPr>
        <a:xfrm>
          <a:off x="3667684" y="1342298"/>
          <a:ext cx="1638431" cy="146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577850">
            <a:lnSpc>
              <a:spcPct val="90000"/>
            </a:lnSpc>
            <a:spcBef>
              <a:spcPct val="0"/>
            </a:spcBef>
            <a:spcAft>
              <a:spcPct val="15000"/>
            </a:spcAft>
            <a:buChar char="•"/>
          </a:pPr>
          <a:r>
            <a:rPr lang="en-US" sz="1300" kern="1200"/>
            <a:t>Focus initial efforts on patients with the highest risk, such as those with A1c &gt;9% and documented social needs, to maximize impact.</a:t>
          </a:r>
        </a:p>
      </dsp:txBody>
      <dsp:txXfrm>
        <a:off x="3667684" y="1342298"/>
        <a:ext cx="1638431" cy="1462500"/>
      </dsp:txXfrm>
    </dsp:sp>
    <dsp:sp modelId="{DE00BFB5-9B14-5346-841A-E07BB49B38C8}">
      <dsp:nvSpPr>
        <dsp:cNvPr id="0" name=""/>
        <dsp:cNvSpPr/>
      </dsp:nvSpPr>
      <dsp:spPr>
        <a:xfrm>
          <a:off x="5499723" y="482493"/>
          <a:ext cx="2048038" cy="764270"/>
        </a:xfrm>
        <a:prstGeom prst="chevron">
          <a:avLst/>
        </a:prstGeom>
        <a:gradFill rotWithShape="0">
          <a:gsLst>
            <a:gs pos="0">
              <a:schemeClr val="dk2">
                <a:hueOff val="0"/>
                <a:satOff val="0"/>
                <a:lumOff val="0"/>
                <a:alphaOff val="0"/>
                <a:tint val="96000"/>
                <a:lumMod val="104000"/>
              </a:schemeClr>
            </a:gs>
            <a:gs pos="100000">
              <a:schemeClr val="dk2">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en-US" sz="1300" b="1" kern="1200"/>
            <a:t>Standardize Workflows and Referral Processes</a:t>
          </a:r>
          <a:endParaRPr lang="en-US" sz="1300" kern="1200"/>
        </a:p>
      </dsp:txBody>
      <dsp:txXfrm>
        <a:off x="5881858" y="482493"/>
        <a:ext cx="1283768" cy="764270"/>
      </dsp:txXfrm>
    </dsp:sp>
    <dsp:sp modelId="{578F0D1C-8219-6346-95E3-792DE9C08CA9}">
      <dsp:nvSpPr>
        <dsp:cNvPr id="0" name=""/>
        <dsp:cNvSpPr/>
      </dsp:nvSpPr>
      <dsp:spPr>
        <a:xfrm>
          <a:off x="5499723" y="1342298"/>
          <a:ext cx="1638431" cy="146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577850">
            <a:lnSpc>
              <a:spcPct val="90000"/>
            </a:lnSpc>
            <a:spcBef>
              <a:spcPct val="0"/>
            </a:spcBef>
            <a:spcAft>
              <a:spcPct val="15000"/>
            </a:spcAft>
            <a:buChar char="•"/>
          </a:pPr>
          <a:r>
            <a:rPr lang="en-US" sz="1300" kern="1200"/>
            <a:t>Develop and finalize workflows and referral procedures prior to implementing interventions to ensure consistency and efficiency.</a:t>
          </a:r>
        </a:p>
      </dsp:txBody>
      <dsp:txXfrm>
        <a:off x="5499723" y="1342298"/>
        <a:ext cx="1638431" cy="1462500"/>
      </dsp:txXfrm>
    </dsp:sp>
    <dsp:sp modelId="{6EA68E7A-5D3D-C647-9166-703D9AA35BC5}">
      <dsp:nvSpPr>
        <dsp:cNvPr id="0" name=""/>
        <dsp:cNvSpPr/>
      </dsp:nvSpPr>
      <dsp:spPr>
        <a:xfrm>
          <a:off x="7331762" y="482493"/>
          <a:ext cx="2048038" cy="764270"/>
        </a:xfrm>
        <a:prstGeom prst="chevron">
          <a:avLst/>
        </a:prstGeom>
        <a:gradFill rotWithShape="0">
          <a:gsLst>
            <a:gs pos="0">
              <a:schemeClr val="dk2">
                <a:hueOff val="0"/>
                <a:satOff val="0"/>
                <a:lumOff val="0"/>
                <a:alphaOff val="0"/>
                <a:tint val="96000"/>
                <a:lumMod val="104000"/>
              </a:schemeClr>
            </a:gs>
            <a:gs pos="100000">
              <a:schemeClr val="dk2">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en-US" sz="1300" b="1" kern="1200"/>
            <a:t>Allocate Extra Time for Data and Evaluation</a:t>
          </a:r>
          <a:endParaRPr lang="en-US" sz="1300" kern="1200"/>
        </a:p>
      </dsp:txBody>
      <dsp:txXfrm>
        <a:off x="7713897" y="482493"/>
        <a:ext cx="1283768" cy="764270"/>
      </dsp:txXfrm>
    </dsp:sp>
    <dsp:sp modelId="{C4E9BFA8-7CB8-AF4B-90BB-36BDDCF55F31}">
      <dsp:nvSpPr>
        <dsp:cNvPr id="0" name=""/>
        <dsp:cNvSpPr/>
      </dsp:nvSpPr>
      <dsp:spPr>
        <a:xfrm>
          <a:off x="7331762" y="1342298"/>
          <a:ext cx="1638431" cy="146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577850">
            <a:lnSpc>
              <a:spcPct val="90000"/>
            </a:lnSpc>
            <a:spcBef>
              <a:spcPct val="0"/>
            </a:spcBef>
            <a:spcAft>
              <a:spcPct val="15000"/>
            </a:spcAft>
            <a:buChar char="•"/>
          </a:pPr>
          <a:r>
            <a:rPr lang="en-US" sz="1300" kern="1200"/>
            <a:t>Include additional time for collecting data and measuring outcomes to properly assess the effectiveness of the efforts.</a:t>
          </a:r>
        </a:p>
      </dsp:txBody>
      <dsp:txXfrm>
        <a:off x="7331762" y="1342298"/>
        <a:ext cx="1638431" cy="14625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51B905-BA40-45CC-9C19-F08DC8D6C843}">
      <dsp:nvSpPr>
        <dsp:cNvPr id="0" name=""/>
        <dsp:cNvSpPr/>
      </dsp:nvSpPr>
      <dsp:spPr>
        <a:xfrm>
          <a:off x="0" y="1703"/>
          <a:ext cx="6832212" cy="7257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05F04B-3D01-4BCE-8CEC-0F6B697C72B6}">
      <dsp:nvSpPr>
        <dsp:cNvPr id="0" name=""/>
        <dsp:cNvSpPr/>
      </dsp:nvSpPr>
      <dsp:spPr>
        <a:xfrm>
          <a:off x="219526" y="164987"/>
          <a:ext cx="399138" cy="39913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EAF99CF-20B1-4D35-AA85-210F7F3F87A7}">
      <dsp:nvSpPr>
        <dsp:cNvPr id="0" name=""/>
        <dsp:cNvSpPr/>
      </dsp:nvSpPr>
      <dsp:spPr>
        <a:xfrm>
          <a:off x="838191" y="1703"/>
          <a:ext cx="5994020" cy="7257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804" tIns="76804" rIns="76804" bIns="76804" numCol="1" spcCol="1270" anchor="ctr" anchorCtr="0">
          <a:noAutofit/>
        </a:bodyPr>
        <a:lstStyle/>
        <a:p>
          <a:pPr marL="0" lvl="0" indent="0" algn="l" defTabSz="622300">
            <a:lnSpc>
              <a:spcPct val="100000"/>
            </a:lnSpc>
            <a:spcBef>
              <a:spcPct val="0"/>
            </a:spcBef>
            <a:spcAft>
              <a:spcPct val="35000"/>
            </a:spcAft>
            <a:buNone/>
          </a:pPr>
          <a:r>
            <a:rPr lang="en-US" sz="1400" kern="1200"/>
            <a:t>Start early and define a clear, measurable project goal. </a:t>
          </a:r>
        </a:p>
      </dsp:txBody>
      <dsp:txXfrm>
        <a:off x="838191" y="1703"/>
        <a:ext cx="5994020" cy="725706"/>
      </dsp:txXfrm>
    </dsp:sp>
    <dsp:sp modelId="{A91E0BDE-CC84-4760-9F72-FAF3708DD38D}">
      <dsp:nvSpPr>
        <dsp:cNvPr id="0" name=""/>
        <dsp:cNvSpPr/>
      </dsp:nvSpPr>
      <dsp:spPr>
        <a:xfrm>
          <a:off x="0" y="908836"/>
          <a:ext cx="6832212" cy="7257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D554C4-C855-4739-A55E-176A621CDC78}">
      <dsp:nvSpPr>
        <dsp:cNvPr id="0" name=""/>
        <dsp:cNvSpPr/>
      </dsp:nvSpPr>
      <dsp:spPr>
        <a:xfrm>
          <a:off x="219526" y="1072120"/>
          <a:ext cx="399138" cy="39913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A95608F-BA98-4109-9076-58EA2708DCAC}">
      <dsp:nvSpPr>
        <dsp:cNvPr id="0" name=""/>
        <dsp:cNvSpPr/>
      </dsp:nvSpPr>
      <dsp:spPr>
        <a:xfrm>
          <a:off x="838191" y="908836"/>
          <a:ext cx="5994020" cy="7257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804" tIns="76804" rIns="76804" bIns="76804" numCol="1" spcCol="1270" anchor="ctr" anchorCtr="0">
          <a:noAutofit/>
        </a:bodyPr>
        <a:lstStyle/>
        <a:p>
          <a:pPr marL="0" lvl="0" indent="0" algn="l" defTabSz="622300">
            <a:lnSpc>
              <a:spcPct val="100000"/>
            </a:lnSpc>
            <a:spcBef>
              <a:spcPct val="0"/>
            </a:spcBef>
            <a:spcAft>
              <a:spcPct val="35000"/>
            </a:spcAft>
            <a:buNone/>
          </a:pPr>
          <a:r>
            <a:rPr lang="en-US" sz="1400" kern="1200" dirty="0"/>
            <a:t>Use available data to identify the root causes of performance gaps before implementing changes. </a:t>
          </a:r>
        </a:p>
      </dsp:txBody>
      <dsp:txXfrm>
        <a:off x="838191" y="908836"/>
        <a:ext cx="5994020" cy="725706"/>
      </dsp:txXfrm>
    </dsp:sp>
    <dsp:sp modelId="{8180D74A-0D6E-40CF-950C-998599579563}">
      <dsp:nvSpPr>
        <dsp:cNvPr id="0" name=""/>
        <dsp:cNvSpPr/>
      </dsp:nvSpPr>
      <dsp:spPr>
        <a:xfrm>
          <a:off x="0" y="1815969"/>
          <a:ext cx="6832212" cy="7257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97D8DB-3F44-425C-9BCA-4DC26FD9D0BC}">
      <dsp:nvSpPr>
        <dsp:cNvPr id="0" name=""/>
        <dsp:cNvSpPr/>
      </dsp:nvSpPr>
      <dsp:spPr>
        <a:xfrm>
          <a:off x="219526" y="1979253"/>
          <a:ext cx="399138" cy="39913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0B94C53-B6F2-4B1E-AE09-DA8C638E3D0A}">
      <dsp:nvSpPr>
        <dsp:cNvPr id="0" name=""/>
        <dsp:cNvSpPr/>
      </dsp:nvSpPr>
      <dsp:spPr>
        <a:xfrm>
          <a:off x="838191" y="1815969"/>
          <a:ext cx="5994020" cy="7257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804" tIns="76804" rIns="76804" bIns="76804" numCol="1" spcCol="1270" anchor="ctr" anchorCtr="0">
          <a:noAutofit/>
        </a:bodyPr>
        <a:lstStyle/>
        <a:p>
          <a:pPr marL="0" lvl="0" indent="0" algn="l" defTabSz="622300">
            <a:lnSpc>
              <a:spcPct val="100000"/>
            </a:lnSpc>
            <a:spcBef>
              <a:spcPct val="0"/>
            </a:spcBef>
            <a:spcAft>
              <a:spcPct val="35000"/>
            </a:spcAft>
            <a:buNone/>
          </a:pPr>
          <a:r>
            <a:rPr lang="en-US" sz="1400" kern="1200" dirty="0"/>
            <a:t>Engage stakeholders, including providers, staff, and patients, throughout the process. </a:t>
          </a:r>
        </a:p>
      </dsp:txBody>
      <dsp:txXfrm>
        <a:off x="838191" y="1815969"/>
        <a:ext cx="5994020" cy="725706"/>
      </dsp:txXfrm>
    </dsp:sp>
    <dsp:sp modelId="{D50D2193-49BA-4178-8440-662FCC0B5E37}">
      <dsp:nvSpPr>
        <dsp:cNvPr id="0" name=""/>
        <dsp:cNvSpPr/>
      </dsp:nvSpPr>
      <dsp:spPr>
        <a:xfrm>
          <a:off x="0" y="2723102"/>
          <a:ext cx="6832212" cy="7257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21511F2-5496-483A-A428-87BC3CDB77BE}">
      <dsp:nvSpPr>
        <dsp:cNvPr id="0" name=""/>
        <dsp:cNvSpPr/>
      </dsp:nvSpPr>
      <dsp:spPr>
        <a:xfrm>
          <a:off x="219526" y="2886386"/>
          <a:ext cx="399138" cy="39913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CE1FB41-17B4-4837-989C-C1C52F0CDF4C}">
      <dsp:nvSpPr>
        <dsp:cNvPr id="0" name=""/>
        <dsp:cNvSpPr/>
      </dsp:nvSpPr>
      <dsp:spPr>
        <a:xfrm>
          <a:off x="838191" y="2723102"/>
          <a:ext cx="5994020" cy="7257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804" tIns="76804" rIns="76804" bIns="76804" numCol="1" spcCol="1270" anchor="ctr" anchorCtr="0">
          <a:noAutofit/>
        </a:bodyPr>
        <a:lstStyle/>
        <a:p>
          <a:pPr marL="0" lvl="0" indent="0" algn="l" defTabSz="622300">
            <a:lnSpc>
              <a:spcPct val="100000"/>
            </a:lnSpc>
            <a:spcBef>
              <a:spcPct val="0"/>
            </a:spcBef>
            <a:spcAft>
              <a:spcPct val="35000"/>
            </a:spcAft>
            <a:buNone/>
          </a:pPr>
          <a:r>
            <a:rPr lang="en-US" sz="1400" kern="1200"/>
            <a:t>Test changes on a small scale using PDSA cycles before expanding interventions. </a:t>
          </a:r>
        </a:p>
      </dsp:txBody>
      <dsp:txXfrm>
        <a:off x="838191" y="2723102"/>
        <a:ext cx="5994020" cy="725706"/>
      </dsp:txXfrm>
    </dsp:sp>
    <dsp:sp modelId="{9A13927A-E014-40B1-983F-3949A09080F4}">
      <dsp:nvSpPr>
        <dsp:cNvPr id="0" name=""/>
        <dsp:cNvSpPr/>
      </dsp:nvSpPr>
      <dsp:spPr>
        <a:xfrm>
          <a:off x="0" y="3630236"/>
          <a:ext cx="6832212" cy="7257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8C69CB-4042-4B39-93D3-ECAAFC99C1B9}">
      <dsp:nvSpPr>
        <dsp:cNvPr id="0" name=""/>
        <dsp:cNvSpPr/>
      </dsp:nvSpPr>
      <dsp:spPr>
        <a:xfrm>
          <a:off x="219526" y="3793520"/>
          <a:ext cx="399138" cy="399138"/>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0032B9E-8159-4671-BAF0-0533F1E1BA4D}">
      <dsp:nvSpPr>
        <dsp:cNvPr id="0" name=""/>
        <dsp:cNvSpPr/>
      </dsp:nvSpPr>
      <dsp:spPr>
        <a:xfrm>
          <a:off x="838191" y="3630236"/>
          <a:ext cx="5994020" cy="7257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804" tIns="76804" rIns="76804" bIns="76804" numCol="1" spcCol="1270" anchor="ctr" anchorCtr="0">
          <a:noAutofit/>
        </a:bodyPr>
        <a:lstStyle/>
        <a:p>
          <a:pPr marL="0" lvl="0" indent="0" algn="l" defTabSz="622300">
            <a:lnSpc>
              <a:spcPct val="100000"/>
            </a:lnSpc>
            <a:spcBef>
              <a:spcPct val="0"/>
            </a:spcBef>
            <a:spcAft>
              <a:spcPct val="35000"/>
            </a:spcAft>
            <a:buNone/>
          </a:pPr>
          <a:r>
            <a:rPr lang="en-US" sz="1400" kern="1200"/>
            <a:t>Be flexible and willing to adjust your approach based on results. </a:t>
          </a:r>
        </a:p>
      </dsp:txBody>
      <dsp:txXfrm>
        <a:off x="838191" y="3630236"/>
        <a:ext cx="5994020" cy="725706"/>
      </dsp:txXfrm>
    </dsp:sp>
    <dsp:sp modelId="{71558F98-4203-474B-AD56-A47FBEBD1674}">
      <dsp:nvSpPr>
        <dsp:cNvPr id="0" name=""/>
        <dsp:cNvSpPr/>
      </dsp:nvSpPr>
      <dsp:spPr>
        <a:xfrm>
          <a:off x="0" y="4537369"/>
          <a:ext cx="6832212" cy="7257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EBCA7E2-664C-4AC9-9096-7A115A85FAB5}">
      <dsp:nvSpPr>
        <dsp:cNvPr id="0" name=""/>
        <dsp:cNvSpPr/>
      </dsp:nvSpPr>
      <dsp:spPr>
        <a:xfrm>
          <a:off x="219526" y="4700653"/>
          <a:ext cx="399138" cy="399138"/>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E145562-7196-4AD9-B88D-1D17DFF93163}">
      <dsp:nvSpPr>
        <dsp:cNvPr id="0" name=""/>
        <dsp:cNvSpPr/>
      </dsp:nvSpPr>
      <dsp:spPr>
        <a:xfrm>
          <a:off x="838191" y="4537369"/>
          <a:ext cx="5994020" cy="7257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804" tIns="76804" rIns="76804" bIns="76804" numCol="1" spcCol="1270" anchor="ctr" anchorCtr="0">
          <a:noAutofit/>
        </a:bodyPr>
        <a:lstStyle/>
        <a:p>
          <a:pPr marL="0" lvl="0" indent="0" algn="l" defTabSz="622300">
            <a:lnSpc>
              <a:spcPct val="100000"/>
            </a:lnSpc>
            <a:spcBef>
              <a:spcPct val="0"/>
            </a:spcBef>
            <a:spcAft>
              <a:spcPct val="35000"/>
            </a:spcAft>
            <a:buNone/>
          </a:pPr>
          <a:r>
            <a:rPr lang="en-US" sz="1400" kern="1200"/>
            <a:t>Remember that meaningful improvement often occurs through small, incremental changes rather than one large intervention. </a:t>
          </a:r>
        </a:p>
      </dsp:txBody>
      <dsp:txXfrm>
        <a:off x="838191" y="4537369"/>
        <a:ext cx="5994020" cy="725706"/>
      </dsp:txXfrm>
    </dsp:sp>
  </dsp:spTree>
</dsp:drawing>
</file>

<file path=ppt/diagrams/layout1.xml><?xml version="1.0" encoding="utf-8"?>
<dgm:layoutDef xmlns:dgm="http://schemas.openxmlformats.org/drawingml/2006/diagram" xmlns:a="http://schemas.openxmlformats.org/drawingml/2006/main" uniqueId="urn:microsoft.com/office/officeart/2024/3/layout/BulletTimelineDefaultVariant">
  <dgm:title val="Bullet Timeline"/>
  <dgm:desc val="Displays bulleted events in chronological order. Each event should have a date or name up to medium length and the option to add a description that can be medium or a bit longer in length."/>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270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h" fact="0.178"/>
                        <dgm:constr type="b" for="ch" forName="L2TextContainer1" refType="h" fact="0.5"/>
                        <dgm:constr type="w" for="ch" forName="L1TextContainer1" refType="w" fact="0.83"/>
                        <dgm:constr type="l" for="ch" forName="L1TextContainer1" refType="r" refFor="ch" refForName="DropPinPlaceHolder1"/>
                        <dgm:constr type="b" for="ch" forName="L1TextContainer1" refType="h" fact="0.178"/>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fact="0.8"/>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1TextContainer1" refType="w" fact="0.83"/>
                        <dgm:constr type="l" for="ch" forName="L1TextContainer1" refType="r" refFor="ch" refForName="DropPinPlaceHolder1"/>
                        <dgm:constr type="t" for="ch" forName="L1TextContainer1" refType="h" fact="0.55"/>
                        <dgm:constr type="b" for="ch" forName="L1TextContainer1" refType="h" fact="0.728"/>
                        <dgm:constr type="w" for="ch" forName="L2TextContainer1" refType="w" fact="0.83"/>
                        <dgm:constr type="l" for="ch" forName="L2TextContainer1" refType="r" refFor="ch" refForName="DropPinPlaceHolder1"/>
                        <dgm:constr type="b" for="ch" forName="L2TextContainer1" refType="b" refFor="ch" refForName="DropPinPlaceHolder1"/>
                        <dgm:constr type="t" for="ch" forName="L2TextContainer1" refType="h" fact="0.728"/>
                        <dgm:constr type="w" for="ch" forName="ConnectLine1"/>
                        <dgm:constr type="ctrX" for="ch" forName="ConnectLine1" refType="ctrX" refFor="ch" refForName="DropPinPlaceHolder1"/>
                        <dgm:constr type="t" for="ch" forName="ConnectLine1" refType="h" fact="0.5"/>
                        <dgm:constr type="b" for="ch" forName="ConnectLine1" refType="b" refFor="ch" refForName="DropPinPlaceHolder1" fact="0.89"/>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h" fact="0.178"/>
                        <dgm:constr type="b" for="ch" forName="L2TextContainer1" refType="h" fact="0.5"/>
                        <dgm:constr type="w" for="ch" forName="L1TextContainer1" refType="w" fact="0.83"/>
                        <dgm:constr type="l" for="ch" forName="L1TextContainer1" refType="r" refFor="ch" refForName="DropPinPlaceHolder1"/>
                        <dgm:constr type="b" for="ch" forName="L1TextContainer1" refType="h" fact="0.178"/>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fact="0.8"/>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1TextContainer1" refType="w" fact="0.83"/>
                        <dgm:constr type="l" for="ch" forName="L1TextContainer1" refType="r" refFor="ch" refForName="DropPinPlaceHolder1"/>
                        <dgm:constr type="t" for="ch" forName="L1TextContainer1" refType="h" fact="0.55"/>
                        <dgm:constr type="b" for="ch" forName="L1TextContainer1" refType="h" fact="0.728"/>
                        <dgm:constr type="w" for="ch" forName="L2TextContainer1" refType="w" fact="0.83"/>
                        <dgm:constr type="l" for="ch" forName="L2TextContainer1" refType="r" refFor="ch" refForName="DropPinPlaceHolder1"/>
                        <dgm:constr type="b" for="ch" forName="L2TextContainer1" refType="b" refFor="ch" refForName="DropPinPlaceHolder1"/>
                        <dgm:constr type="t" for="ch" forName="L2TextContainer1" refType="h" fact="0.728"/>
                        <dgm:constr type="w" for="ch" forName="ConnectLine1"/>
                        <dgm:constr type="ctrX" for="ch" forName="ConnectLine1" refType="ctrX" refFor="ch" refForName="DropPinPlaceHolder1"/>
                        <dgm:constr type="t" for="ch" forName="ConnectLine1" refType="h" fact="0.5"/>
                        <dgm:constr type="b" for="ch" forName="ConnectLine1" refType="b" refFor="ch" refForName="DropPinPlaceHolder1" fact="0.89"/>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4"/>
                  <dgm:constr type="h" for="ch" forName="Ellipse1" refType="w" refFor="ch" refForName="DropPin1" fact="0.4"/>
                  <dgm:constr type="ctrX" for="ch" forName="Ellipse1" refType="ctrX" refFor="ch" refForName="DropPin1"/>
                  <dgm:constr type="ctrY" for="ch" forName="Ellipse1" refType="ctrY" refFor="ch" refForName="DropPin1"/>
                </dgm:constrLst>
                <dgm:layoutNode name="DropPin1" styleLbl="revTx">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node2"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5" fact="NaN" max="NaN"/>
                </dgm:ruleLst>
              </dgm:layoutNode>
              <dgm:layoutNode name="ConnectLine1" styleLbl="sibTrans1D1">
                <dgm:alg type="sp"/>
                <dgm:shape xmlns:r="http://schemas.openxmlformats.org/officeDocument/2006/relationships" type="line" r:blip="">
                  <dgm:adj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h" fact="0.178"/>
                        <dgm:constr type="b" for="ch" forName="L2TextContainer" refType="h" fact="0.5"/>
                        <dgm:constr type="w" for="ch" forName="L1TextContainer" refType="w" fact="0.83"/>
                        <dgm:constr type="l" for="ch" forName="L1TextContainer" refType="r" refFor="ch" refForName="DropPinPlaceHolder"/>
                        <dgm:constr type="b" for="ch" forName="L1TextContainer" refType="h" fact="0.178"/>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fact="0.8"/>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1TextContainer" refType="w" fact="0.83"/>
                        <dgm:constr type="l" for="ch" forName="L1TextContainer" refType="r" refFor="ch" refForName="DropPinPlaceHolder"/>
                        <dgm:constr type="t" for="ch" forName="L1TextContainer" refType="h" fact="0.55"/>
                        <dgm:constr type="b" for="ch" forName="L1TextContainer" refType="h" fact="0.728"/>
                        <dgm:constr type="w" for="ch" forName="L2TextContainer" refType="w" fact="0.83"/>
                        <dgm:constr type="l" for="ch" forName="L2TextContainer" refType="r" refFor="ch" refForName="DropPinPlaceHolder"/>
                        <dgm:constr type="b" for="ch" forName="L2TextContainer" refType="b" refFor="ch" refForName="DropPinPlaceHolder"/>
                        <dgm:constr type="t" for="ch" forName="L2TextContainer" refType="h" fact="0.728"/>
                        <dgm:constr type="w" for="ch" forName="ConnectLine"/>
                        <dgm:constr type="ctrX" for="ch" forName="ConnectLine" refType="ctrX" refFor="ch" refForName="DropPinPlaceHolder"/>
                        <dgm:constr type="t" for="ch" forName="ConnectLine" refType="h" fact="0.5"/>
                        <dgm:constr type="b" for="ch" forName="ConnectLine" refType="b" refFor="ch" refForName="DropPinPlaceHolder" fact="0.89"/>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h" fact="0.178"/>
                        <dgm:constr type="b" for="ch" forName="L2TextContainer" refType="h" fact="0.5"/>
                        <dgm:constr type="w" for="ch" forName="L1TextContainer" refType="w" fact="0.83"/>
                        <dgm:constr type="l" for="ch" forName="L1TextContainer" refType="r" refFor="ch" refForName="DropPinPlaceHolder"/>
                        <dgm:constr type="b" for="ch" forName="L1TextContainer" refType="h" fact="0.178"/>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fact="0.8"/>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1TextContainer" refType="w" fact="0.83"/>
                        <dgm:constr type="l" for="ch" forName="L1TextContainer" refType="r" refFor="ch" refForName="DropPinPlaceHolder"/>
                        <dgm:constr type="t" for="ch" forName="L1TextContainer" refType="h" fact="0.55"/>
                        <dgm:constr type="b" for="ch" forName="L1TextContainer" refType="h" fact="0.728"/>
                        <dgm:constr type="w" for="ch" forName="L2TextContainer" refType="w" fact="0.83"/>
                        <dgm:constr type="l" for="ch" forName="L2TextContainer" refType="r" refFor="ch" refForName="DropPinPlaceHolder"/>
                        <dgm:constr type="b" for="ch" forName="L2TextContainer" refType="b" refFor="ch" refForName="DropPinPlaceHolder"/>
                        <dgm:constr type="t" for="ch" forName="L2TextContainer" refType="h" fact="0.728"/>
                        <dgm:constr type="w" for="ch" forName="ConnectLine"/>
                        <dgm:constr type="ctrX" for="ch" forName="ConnectLine" refType="ctrX" refFor="ch" refForName="DropPinPlaceHolder"/>
                        <dgm:constr type="t" for="ch" forName="ConnectLine" refType="h" fact="0.5"/>
                        <dgm:constr type="b" for="ch" forName="ConnectLine" refType="b" refFor="ch" refForName="DropPinPlaceHolder" fact="0.89"/>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4"/>
                  <dgm:constr type="h" for="ch" forName="Ellipse" refType="w" refFor="ch" refForName="DropPin" fact="0.4"/>
                  <dgm:constr type="ctrX" for="ch" forName="Ellipse" refType="ctrX" refFor="ch" refForName="DropPin"/>
                  <dgm:constr type="ctrY" for="ch" forName="Ellipse" refType="ctrY" refFor="ch" refForName="DropPin"/>
                </dgm:constrLst>
                <dgm:layoutNode name="DropPin" styleLbl="revTx">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node2"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5" fact="NaN" max="NaN"/>
                </dgm:ruleLst>
              </dgm:layoutNode>
              <dgm:layoutNode name="ConnectLine" styleLbl="sibTrans1D1">
                <dgm:alg type="sp"/>
                <dgm:shape xmlns:r="http://schemas.openxmlformats.org/officeDocument/2006/relationships" type="line" r:blip="">
                  <dgm:adj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D0D2F7-448C-5E49-A76B-6E281233158B}" type="datetimeFigureOut">
              <a:rPr lang="en-US" smtClean="0"/>
              <a:t>6/10/2026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C99F9A-15BE-3D41-9770-F558C3C89CC0}" type="slidenum">
              <a:rPr lang="en-US" smtClean="0"/>
              <a:t>‹#›</a:t>
            </a:fld>
            <a:endParaRPr lang="en-US"/>
          </a:p>
        </p:txBody>
      </p:sp>
    </p:spTree>
    <p:extLst>
      <p:ext uri="{BB962C8B-B14F-4D97-AF65-F5344CB8AC3E}">
        <p14:creationId xmlns:p14="http://schemas.microsoft.com/office/powerpoint/2010/main" val="1215233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C99F9A-15BE-3D41-9770-F558C3C89CC0}" type="slidenum">
              <a:rPr lang="en-US" smtClean="0"/>
              <a:t>5</a:t>
            </a:fld>
            <a:endParaRPr lang="en-US"/>
          </a:p>
        </p:txBody>
      </p:sp>
    </p:spTree>
    <p:extLst>
      <p:ext uri="{BB962C8B-B14F-4D97-AF65-F5344CB8AC3E}">
        <p14:creationId xmlns:p14="http://schemas.microsoft.com/office/powerpoint/2010/main" val="2766823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C99F9A-15BE-3D41-9770-F558C3C89CC0}" type="slidenum">
              <a:rPr lang="en-US" smtClean="0"/>
              <a:t>8</a:t>
            </a:fld>
            <a:endParaRPr lang="en-US"/>
          </a:p>
        </p:txBody>
      </p:sp>
    </p:spTree>
    <p:extLst>
      <p:ext uri="{BB962C8B-B14F-4D97-AF65-F5344CB8AC3E}">
        <p14:creationId xmlns:p14="http://schemas.microsoft.com/office/powerpoint/2010/main" val="27867493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Low census </a:t>
            </a:r>
          </a:p>
          <a:p>
            <a:r>
              <a:rPr lang="en-US" dirty="0"/>
              <a:t>ICE</a:t>
            </a:r>
          </a:p>
          <a:p>
            <a:r>
              <a:rPr lang="en-US" dirty="0"/>
              <a:t>Not enough qualifying patients </a:t>
            </a:r>
          </a:p>
          <a:p>
            <a:endParaRPr lang="en-US" dirty="0"/>
          </a:p>
        </p:txBody>
      </p:sp>
      <p:sp>
        <p:nvSpPr>
          <p:cNvPr id="4" name="Slide Number Placeholder 3"/>
          <p:cNvSpPr>
            <a:spLocks noGrp="1"/>
          </p:cNvSpPr>
          <p:nvPr>
            <p:ph type="sldNum" sz="quarter" idx="5"/>
          </p:nvPr>
        </p:nvSpPr>
        <p:spPr/>
        <p:txBody>
          <a:bodyPr/>
          <a:lstStyle/>
          <a:p>
            <a:fld id="{FEC99F9A-15BE-3D41-9770-F558C3C89CC0}" type="slidenum">
              <a:rPr lang="en-US" smtClean="0"/>
              <a:t>9</a:t>
            </a:fld>
            <a:endParaRPr lang="en-US"/>
          </a:p>
        </p:txBody>
      </p:sp>
    </p:spTree>
    <p:extLst>
      <p:ext uri="{BB962C8B-B14F-4D97-AF65-F5344CB8AC3E}">
        <p14:creationId xmlns:p14="http://schemas.microsoft.com/office/powerpoint/2010/main" val="18359915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Azara Healthcare is a population health management and analytics platform that integrates data from the electronic health record to support quality improvement, patient outreach, and performance reporting. It provides real-time dashboards and reports that help healthcare organizations identify care gaps, monitor clinical outcomes, and improve compliance with quality measures such as diabetes management, hypertension control, and preventive screenings.</a:t>
            </a:r>
          </a:p>
        </p:txBody>
      </p:sp>
      <p:sp>
        <p:nvSpPr>
          <p:cNvPr id="4" name="Slide Number Placeholder 3"/>
          <p:cNvSpPr>
            <a:spLocks noGrp="1"/>
          </p:cNvSpPr>
          <p:nvPr>
            <p:ph type="sldNum" sz="quarter" idx="5"/>
          </p:nvPr>
        </p:nvSpPr>
        <p:spPr/>
        <p:txBody>
          <a:bodyPr/>
          <a:lstStyle/>
          <a:p>
            <a:fld id="{FEC99F9A-15BE-3D41-9770-F558C3C89CC0}" type="slidenum">
              <a:rPr lang="en-US" smtClean="0"/>
              <a:t>10</a:t>
            </a:fld>
            <a:endParaRPr lang="en-US"/>
          </a:p>
        </p:txBody>
      </p:sp>
    </p:spTree>
    <p:extLst>
      <p:ext uri="{BB962C8B-B14F-4D97-AF65-F5344CB8AC3E}">
        <p14:creationId xmlns:p14="http://schemas.microsoft.com/office/powerpoint/2010/main" val="8421634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takeaways: Social determinants strongly influence diabetes outcomes. Patients experiencing homelessness, food insecurity, transportation challenges, and Medicaid dependence demonstrate the poorest outcomes. Targeted interventions addressing social needs may improve diabetes control more effectively than medication adjustments alone.</a:t>
            </a:r>
          </a:p>
        </p:txBody>
      </p:sp>
      <p:sp>
        <p:nvSpPr>
          <p:cNvPr id="4" name="Slide Number Placeholder 3"/>
          <p:cNvSpPr>
            <a:spLocks noGrp="1"/>
          </p:cNvSpPr>
          <p:nvPr>
            <p:ph type="sldNum" sz="quarter" idx="5"/>
          </p:nvPr>
        </p:nvSpPr>
        <p:spPr/>
        <p:txBody>
          <a:bodyPr/>
          <a:lstStyle/>
          <a:p>
            <a:fld id="{FEC99F9A-15BE-3D41-9770-F558C3C89CC0}" type="slidenum">
              <a:rPr lang="en-US" smtClean="0"/>
              <a:t>13</a:t>
            </a:fld>
            <a:endParaRPr lang="en-US"/>
          </a:p>
        </p:txBody>
      </p:sp>
    </p:spTree>
    <p:extLst>
      <p:ext uri="{BB962C8B-B14F-4D97-AF65-F5344CB8AC3E}">
        <p14:creationId xmlns:p14="http://schemas.microsoft.com/office/powerpoint/2010/main" val="12345623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Financial hardship (can’t take time off of work; no insurance coverage)</a:t>
            </a:r>
          </a:p>
          <a:p>
            <a:r>
              <a:rPr lang="en-US" dirty="0"/>
              <a:t>Low health literacy, Transportation issues, Food insecurity, Fear/denial</a:t>
            </a:r>
          </a:p>
        </p:txBody>
      </p:sp>
      <p:sp>
        <p:nvSpPr>
          <p:cNvPr id="4" name="Slide Number Placeholder 3"/>
          <p:cNvSpPr>
            <a:spLocks noGrp="1"/>
          </p:cNvSpPr>
          <p:nvPr>
            <p:ph type="sldNum" sz="quarter" idx="5"/>
          </p:nvPr>
        </p:nvSpPr>
        <p:spPr/>
        <p:txBody>
          <a:bodyPr/>
          <a:lstStyle/>
          <a:p>
            <a:fld id="{FEC99F9A-15BE-3D41-9770-F558C3C89CC0}" type="slidenum">
              <a:rPr lang="en-US" smtClean="0"/>
              <a:t>14</a:t>
            </a:fld>
            <a:endParaRPr lang="en-US"/>
          </a:p>
        </p:txBody>
      </p:sp>
    </p:spTree>
    <p:extLst>
      <p:ext uri="{BB962C8B-B14F-4D97-AF65-F5344CB8AC3E}">
        <p14:creationId xmlns:p14="http://schemas.microsoft.com/office/powerpoint/2010/main" val="37875418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Free RN visits, Diabetes Education Classes (locations, times, frequency), pharmacy with lower priced medications.</a:t>
            </a:r>
          </a:p>
          <a:p>
            <a:r>
              <a:rPr lang="en-US" dirty="0"/>
              <a:t>Diabetes intervention programs can be refined by adopting a patient-centered, data-driven approach that addresses both clinical and social determinants of health.</a:t>
            </a:r>
          </a:p>
        </p:txBody>
      </p:sp>
      <p:sp>
        <p:nvSpPr>
          <p:cNvPr id="4" name="Slide Number Placeholder 3"/>
          <p:cNvSpPr>
            <a:spLocks noGrp="1"/>
          </p:cNvSpPr>
          <p:nvPr>
            <p:ph type="sldNum" sz="quarter" idx="5"/>
          </p:nvPr>
        </p:nvSpPr>
        <p:spPr/>
        <p:txBody>
          <a:bodyPr/>
          <a:lstStyle/>
          <a:p>
            <a:fld id="{FEC99F9A-15BE-3D41-9770-F558C3C89CC0}" type="slidenum">
              <a:rPr lang="en-US" smtClean="0"/>
              <a:t>15</a:t>
            </a:fld>
            <a:endParaRPr lang="en-US"/>
          </a:p>
        </p:txBody>
      </p:sp>
    </p:spTree>
    <p:extLst>
      <p:ext uri="{BB962C8B-B14F-4D97-AF65-F5344CB8AC3E}">
        <p14:creationId xmlns:p14="http://schemas.microsoft.com/office/powerpoint/2010/main" val="7316439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Diabetes Education classes offered at multiple sites 1-2 times per month. Led by </a:t>
            </a:r>
            <a:r>
              <a:rPr lang="en-US" sz="1200" b="0" i="0" kern="1200" dirty="0">
                <a:solidFill>
                  <a:schemeClr val="tx1"/>
                </a:solidFill>
                <a:effectLst/>
                <a:latin typeface="+mn-lt"/>
                <a:ea typeface="+mn-ea"/>
                <a:cs typeface="+mn-cs"/>
              </a:rPr>
              <a:t>nurses. Providers are available during the sessions. At the end of the class, behavioral health comes in and leads a group with them as well.</a:t>
            </a:r>
            <a:endParaRPr lang="en-US" dirty="0"/>
          </a:p>
        </p:txBody>
      </p:sp>
      <p:sp>
        <p:nvSpPr>
          <p:cNvPr id="4" name="Slide Number Placeholder 3"/>
          <p:cNvSpPr>
            <a:spLocks noGrp="1"/>
          </p:cNvSpPr>
          <p:nvPr>
            <p:ph type="sldNum" sz="quarter" idx="5"/>
          </p:nvPr>
        </p:nvSpPr>
        <p:spPr/>
        <p:txBody>
          <a:bodyPr/>
          <a:lstStyle/>
          <a:p>
            <a:fld id="{FEC99F9A-15BE-3D41-9770-F558C3C89CC0}" type="slidenum">
              <a:rPr lang="en-US" smtClean="0"/>
              <a:t>16</a:t>
            </a:fld>
            <a:endParaRPr lang="en-US"/>
          </a:p>
        </p:txBody>
      </p:sp>
    </p:spTree>
    <p:extLst>
      <p:ext uri="{BB962C8B-B14F-4D97-AF65-F5344CB8AC3E}">
        <p14:creationId xmlns:p14="http://schemas.microsoft.com/office/powerpoint/2010/main" val="38946642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1D1EADE-8E88-4C7C-8AC5-FB148DE4940E}" type="datetime1">
              <a:rPr lang="en-US" smtClean="0"/>
              <a:t>6/10/2026</a:t>
            </a:fld>
            <a:endParaRPr lang="en-US"/>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p:nvSpPr>
          <p:cNvPr id="6" name="Slide Number Placeholder 5"/>
          <p:cNvSpPr>
            <a:spLocks noGrp="1"/>
          </p:cNvSpPr>
          <p:nvPr>
            <p:ph type="sldNum" sz="quarter" idx="12"/>
          </p:nvPr>
        </p:nvSpPr>
        <p:spPr>
          <a:xfrm>
            <a:off x="531812" y="4529540"/>
            <a:ext cx="779767" cy="365125"/>
          </a:xfrm>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6369188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31BA835-12AC-4E8F-955A-EA3F4DE2791F}" type="datetime1">
              <a:rPr lang="en-US" smtClean="0"/>
              <a:t>6/10/2026</a:t>
            </a:fld>
            <a:endParaRPr lang="en-US"/>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6" name="Slide Number Placeholder 5"/>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61680393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DB64E7-5594-42A3-ADBF-E95A7ACEAD64}" type="datetime1">
              <a:rPr lang="en-US" smtClean="0"/>
              <a:t>6/10/2026</a:t>
            </a:fld>
            <a:endParaRPr lang="en-US"/>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043207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31BA835-12AC-4E8F-955A-EA3F4DE2791F}" type="datetime1">
              <a:rPr lang="en-US" smtClean="0"/>
              <a:t>6/10/2026</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240542641"/>
      </p:ext>
    </p:extLst>
  </p:cSld>
  <p:clrMapOvr>
    <a:masterClrMapping/>
  </p:clrMapOvr>
  <p:hf sldNum="0" hdr="0" ftr="0" dt="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31BA835-12AC-4E8F-955A-EA3F4DE2791F}" type="datetime1">
              <a:rPr lang="en-US" smtClean="0"/>
              <a:t>6/10/2026</a:t>
            </a:fld>
            <a:endParaRPr lang="en-US"/>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75675736"/>
      </p:ext>
    </p:extLst>
  </p:cSld>
  <p:clrMapOvr>
    <a:masterClrMapping/>
  </p:clrMapOvr>
  <p:hf sldNum="0" hdr="0" ftr="0" dt="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9BC9412-2452-4BED-A324-9D8C115361AD}" type="datetime1">
              <a:rPr lang="en-US" smtClean="0"/>
              <a:t>6/10/2026</a:t>
            </a:fld>
            <a:endParaRPr lang="en-US"/>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5790730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318F62-D251-40E8-A23C-F4CFE9FEAB41}" type="datetime1">
              <a:rPr lang="en-US" smtClean="0"/>
              <a:t>6/10/2026</a:t>
            </a:fld>
            <a:endParaRPr lang="en-US"/>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4" name="Slide Number Placeholder 3"/>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7749621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1BA835-12AC-4E8F-955A-EA3F4DE2791F}" type="datetime1">
              <a:rPr lang="en-US" smtClean="0"/>
              <a:t>6/10/2026</a:t>
            </a:fld>
            <a:endParaRPr lang="en-US"/>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4199016276"/>
      </p:ext>
    </p:extLst>
  </p:cSld>
  <p:clrMapOvr>
    <a:masterClrMapping/>
  </p:clrMapOvr>
  <p:hf sldNum="0" hdr="0" ftr="0" dt="0"/>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0BA65D8-0540-4835-AE5C-25D29DBA01BE}" type="datetime1">
              <a:rPr lang="en-US" smtClean="0"/>
              <a:t>6/10/2026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762463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1BA835-12AC-4E8F-955A-EA3F4DE2791F}" type="datetime1">
              <a:rPr lang="en-US" smtClean="0"/>
              <a:t>6/10/2026</a:t>
            </a:fld>
            <a:endParaRPr lang="en-US"/>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342213014"/>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1BA835-12AC-4E8F-955A-EA3F4DE2791F}" type="datetime1">
              <a:rPr lang="en-US" smtClean="0"/>
              <a:t>6/10/2026</a:t>
            </a:fld>
            <a:endParaRPr lang="en-US"/>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87E7843D-FF13-4365-9478-9625B70A2705}"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6917434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E31BA835-12AC-4E8F-955A-EA3F4DE2791F}" type="datetime1">
              <a:rPr lang="en-US" smtClean="0"/>
              <a:t>6/10/2026</a:t>
            </a:fld>
            <a:endParaRPr lang="en-US"/>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274082853"/>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E31BA835-12AC-4E8F-955A-EA3F4DE2791F}" type="datetime1">
              <a:rPr lang="en-US" smtClean="0"/>
              <a:t>6/10/2026</a:t>
            </a:fld>
            <a:endParaRPr lang="en-US"/>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7E7843D-FF13-4365-9478-9625B70A2705}"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23373600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E31BA835-12AC-4E8F-955A-EA3F4DE2791F}" type="datetime1">
              <a:rPr lang="en-US" smtClean="0"/>
              <a:t>6/10/2026</a:t>
            </a:fld>
            <a:endParaRPr lang="en-US"/>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511139526"/>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31BA835-12AC-4E8F-955A-EA3F4DE2791F}" type="datetime1">
              <a:rPr lang="en-US" smtClean="0"/>
              <a:t>6/10/2026</a:t>
            </a:fld>
            <a:endParaRPr lang="en-US"/>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48605713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31BA835-12AC-4E8F-955A-EA3F4DE2791F}" type="datetime1">
              <a:rPr lang="en-US" smtClean="0"/>
              <a:t>6/10/2026</a:t>
            </a:fld>
            <a:endParaRPr lang="en-US"/>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781566533"/>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E31BA835-12AC-4E8F-955A-EA3F4DE2791F}" type="datetime1">
              <a:rPr lang="en-US" smtClean="0"/>
              <a:t>6/10/2026</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87E7843D-FF13-4365-9478-9625B70A2705}" type="slidenum">
              <a:rPr lang="en-US" smtClean="0"/>
              <a:t>‹#›</a:t>
            </a:fld>
            <a:endParaRPr lang="en-US"/>
          </a:p>
        </p:txBody>
      </p:sp>
    </p:spTree>
    <p:extLst>
      <p:ext uri="{BB962C8B-B14F-4D97-AF65-F5344CB8AC3E}">
        <p14:creationId xmlns:p14="http://schemas.microsoft.com/office/powerpoint/2010/main" val="4211125446"/>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 id="2147484043" r:id="rId6"/>
    <p:sldLayoutId id="2147484044" r:id="rId7"/>
    <p:sldLayoutId id="2147484045" r:id="rId8"/>
    <p:sldLayoutId id="2147484046" r:id="rId9"/>
    <p:sldLayoutId id="2147484047" r:id="rId10"/>
    <p:sldLayoutId id="2147484048" r:id="rId11"/>
    <p:sldLayoutId id="2147484049" r:id="rId12"/>
    <p:sldLayoutId id="2147484050" r:id="rId13"/>
    <p:sldLayoutId id="2147484051" r:id="rId14"/>
    <p:sldLayoutId id="2147484052" r:id="rId15"/>
    <p:sldLayoutId id="2147484053" r:id="rId16"/>
  </p:sldLayoutIdLst>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svg"/></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3" Type="http://schemas.openxmlformats.org/officeDocument/2006/relationships/hyperlink" Target="https://diabetesjournals.org/care/issue/48/Supplement_1" TargetMode="External"/><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hyperlink" Target="https://emedicine.medscape.com/article/2089224-overview"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E4D66-020B-81B6-B1C2-F192A138215F}"/>
              </a:ext>
            </a:extLst>
          </p:cNvPr>
          <p:cNvSpPr>
            <a:spLocks noGrp="1"/>
          </p:cNvSpPr>
          <p:nvPr>
            <p:ph type="ctrTitle"/>
          </p:nvPr>
        </p:nvSpPr>
        <p:spPr>
          <a:xfrm>
            <a:off x="8399165" y="1361440"/>
            <a:ext cx="3324281" cy="2694640"/>
          </a:xfrm>
        </p:spPr>
        <p:txBody>
          <a:bodyPr anchor="b">
            <a:normAutofit/>
          </a:bodyPr>
          <a:lstStyle/>
          <a:p>
            <a:pPr>
              <a:lnSpc>
                <a:spcPct val="90000"/>
              </a:lnSpc>
            </a:pPr>
            <a:r>
              <a:rPr lang="en-US" sz="3100" dirty="0"/>
              <a:t>A1c &amp; Life Circumstances: The Hidden Connection</a:t>
            </a:r>
          </a:p>
        </p:txBody>
      </p:sp>
      <p:sp>
        <p:nvSpPr>
          <p:cNvPr id="3" name="Subtitle 2">
            <a:extLst>
              <a:ext uri="{FF2B5EF4-FFF2-40B4-BE49-F238E27FC236}">
                <a16:creationId xmlns:a16="http://schemas.microsoft.com/office/drawing/2014/main" id="{4361A344-C1B0-7382-DFAA-0B08E04B9816}"/>
              </a:ext>
            </a:extLst>
          </p:cNvPr>
          <p:cNvSpPr>
            <a:spLocks noGrp="1"/>
          </p:cNvSpPr>
          <p:nvPr>
            <p:ph type="subTitle" idx="1"/>
          </p:nvPr>
        </p:nvSpPr>
        <p:spPr>
          <a:xfrm>
            <a:off x="8399165" y="4271284"/>
            <a:ext cx="3060701" cy="1296396"/>
          </a:xfrm>
        </p:spPr>
        <p:txBody>
          <a:bodyPr anchor="t">
            <a:normAutofit/>
          </a:bodyPr>
          <a:lstStyle/>
          <a:p>
            <a:pPr>
              <a:lnSpc>
                <a:spcPct val="100000"/>
              </a:lnSpc>
            </a:pPr>
            <a:r>
              <a:rPr lang="en-US" sz="1400" dirty="0"/>
              <a:t>Presented By: DePaul Community Health Center’s NP Residents: Stephanie Haiko, Paige Roberts, Krystal Rosette, Lucienne Sims</a:t>
            </a:r>
          </a:p>
          <a:p>
            <a:pPr>
              <a:lnSpc>
                <a:spcPct val="100000"/>
              </a:lnSpc>
            </a:pPr>
            <a:r>
              <a:rPr lang="en-US" sz="1400" dirty="0"/>
              <a:t>June 11, 2026</a:t>
            </a:r>
          </a:p>
          <a:p>
            <a:pPr>
              <a:lnSpc>
                <a:spcPct val="100000"/>
              </a:lnSpc>
            </a:pPr>
            <a:endParaRPr lang="en-US" sz="1400" dirty="0"/>
          </a:p>
        </p:txBody>
      </p:sp>
      <p:pic>
        <p:nvPicPr>
          <p:cNvPr id="5" name="Picture 4" descr="A hand holding a drop of blood&#10;&#10;AI-generated content may be incorrect.">
            <a:extLst>
              <a:ext uri="{FF2B5EF4-FFF2-40B4-BE49-F238E27FC236}">
                <a16:creationId xmlns:a16="http://schemas.microsoft.com/office/drawing/2014/main" id="{6621FE83-20AF-AEF5-40B0-11C0D6B7FBA7}"/>
              </a:ext>
            </a:extLst>
          </p:cNvPr>
          <p:cNvPicPr>
            <a:picLocks noChangeAspect="1"/>
          </p:cNvPicPr>
          <p:nvPr/>
        </p:nvPicPr>
        <p:blipFill>
          <a:blip r:embed="rId2" cstate="email">
            <a:extLst>
              <a:ext uri="{28A0092B-C50C-407E-A947-70E740481C1C}">
                <a14:useLocalDpi xmlns:a14="http://schemas.microsoft.com/office/drawing/2010/main"/>
              </a:ext>
            </a:extLst>
          </a:blip>
          <a:srcRect b="-1"/>
          <a:stretch>
            <a:fillRect/>
          </a:stretch>
        </p:blipFill>
        <p:spPr>
          <a:xfrm>
            <a:off x="497261" y="776892"/>
            <a:ext cx="7478918" cy="5304216"/>
          </a:xfrm>
          <a:prstGeom prst="rect">
            <a:avLst/>
          </a:prstGeom>
        </p:spPr>
      </p:pic>
    </p:spTree>
    <p:extLst>
      <p:ext uri="{BB962C8B-B14F-4D97-AF65-F5344CB8AC3E}">
        <p14:creationId xmlns:p14="http://schemas.microsoft.com/office/powerpoint/2010/main" val="158290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A4EE6-6DBB-E9BE-85B2-EA9FF1FF4130}"/>
              </a:ext>
            </a:extLst>
          </p:cNvPr>
          <p:cNvSpPr>
            <a:spLocks noGrp="1"/>
          </p:cNvSpPr>
          <p:nvPr>
            <p:ph type="title"/>
          </p:nvPr>
        </p:nvSpPr>
        <p:spPr>
          <a:xfrm>
            <a:off x="4866968" y="914400"/>
            <a:ext cx="6627924" cy="1307592"/>
          </a:xfrm>
        </p:spPr>
        <p:txBody>
          <a:bodyPr vert="horz" lIns="91440" tIns="45720" rIns="91440" bIns="45720" rtlCol="0" anchor="t">
            <a:normAutofit/>
          </a:bodyPr>
          <a:lstStyle/>
          <a:p>
            <a:pPr>
              <a:lnSpc>
                <a:spcPct val="90000"/>
              </a:lnSpc>
            </a:pPr>
            <a:r>
              <a:rPr lang="en-US"/>
              <a:t>Understanding the Chosen Problem</a:t>
            </a:r>
          </a:p>
        </p:txBody>
      </p:sp>
      <p:pic>
        <p:nvPicPr>
          <p:cNvPr id="4" name="Content Placeholder 3">
            <a:extLst>
              <a:ext uri="{FF2B5EF4-FFF2-40B4-BE49-F238E27FC236}">
                <a16:creationId xmlns:a16="http://schemas.microsoft.com/office/drawing/2014/main" id="{7B52BBEB-8818-4314-96C5-C3B2B64E41AE}"/>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rcRect b="-2"/>
          <a:stretch>
            <a:fillRect/>
          </a:stretch>
        </p:blipFill>
        <p:spPr>
          <a:xfrm>
            <a:off x="20" y="-17929"/>
            <a:ext cx="4206220" cy="6875929"/>
          </a:xfrm>
          <a:prstGeom prst="rect">
            <a:avLst/>
          </a:prstGeom>
        </p:spPr>
      </p:pic>
      <p:sp>
        <p:nvSpPr>
          <p:cNvPr id="5" name="TextBox 4">
            <a:extLst>
              <a:ext uri="{FF2B5EF4-FFF2-40B4-BE49-F238E27FC236}">
                <a16:creationId xmlns:a16="http://schemas.microsoft.com/office/drawing/2014/main" id="{D6930631-3CDE-4DBE-82DB-7C22B6CB59B9}"/>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66968" y="2011679"/>
            <a:ext cx="6627924" cy="4178105"/>
          </a:xfrm>
          <a:prstGeom prst="rect">
            <a:avLst/>
          </a:prstGeom>
        </p:spPr>
        <p:txBody>
          <a:bodyPr>
            <a:normAutofit fontScale="92500" lnSpcReduction="10000"/>
          </a:bodyPr>
          <a:lstStyle/>
          <a:p>
            <a:pPr marL="0" indent="0">
              <a:spcBef>
                <a:spcPts val="2500"/>
              </a:spcBef>
              <a:spcAft>
                <a:spcPts val="600"/>
              </a:spcAft>
              <a:buFont typeface="Arial" panose="020B0604020202020204" pitchFamily="34" charset="0"/>
              <a:buNone/>
            </a:pPr>
            <a:r>
              <a:rPr sz="1400" b="1" dirty="0"/>
              <a:t>Issue Overview</a:t>
            </a:r>
          </a:p>
          <a:p>
            <a:pPr marL="0" lvl="1" indent="0">
              <a:spcAft>
                <a:spcPts val="600"/>
              </a:spcAft>
              <a:buFont typeface="Arial" panose="020B0604020202020204" pitchFamily="34" charset="0"/>
              <a:buNone/>
            </a:pPr>
            <a:r>
              <a:rPr lang="en-US" sz="1400" dirty="0"/>
              <a:t>The project addresses poor diabetes control among patients with Type 2 Diabetes Mellitus, specifically those with an A1c greater than 9% or who have not completed A1c testing follow up. The project aims to improve glycemic control through timely follow-up, patient education, and targeted interventions. </a:t>
            </a:r>
          </a:p>
          <a:p>
            <a:pPr marL="0" lvl="1" indent="0">
              <a:spcAft>
                <a:spcPts val="600"/>
              </a:spcAft>
              <a:buFont typeface="Arial" panose="020B0604020202020204" pitchFamily="34" charset="0"/>
              <a:buNone/>
            </a:pPr>
            <a:endParaRPr lang="en-US" sz="1400" b="1" dirty="0"/>
          </a:p>
          <a:p>
            <a:pPr marL="0" lvl="1" indent="0">
              <a:spcAft>
                <a:spcPts val="600"/>
              </a:spcAft>
              <a:buFont typeface="Arial" panose="020B0604020202020204" pitchFamily="34" charset="0"/>
              <a:buNone/>
            </a:pPr>
            <a:r>
              <a:rPr sz="1400" b="1" dirty="0"/>
              <a:t>Significance</a:t>
            </a:r>
            <a:endParaRPr lang="en-US" sz="1400" b="1" dirty="0"/>
          </a:p>
          <a:p>
            <a:pPr marL="0" lvl="1" indent="0">
              <a:spcAft>
                <a:spcPts val="600"/>
              </a:spcAft>
              <a:buFont typeface="Arial" panose="020B0604020202020204" pitchFamily="34" charset="0"/>
              <a:buNone/>
            </a:pPr>
            <a:r>
              <a:rPr lang="en-US" sz="1400" dirty="0"/>
              <a:t>Uncontrolled diabetes increases the risk of serious complications, including cardiovascular disease, kidney failure, neuropathy, retinopathy, hospitalization, and premature death. </a:t>
            </a:r>
          </a:p>
          <a:p>
            <a:pPr marL="0" lvl="1" indent="0">
              <a:spcAft>
                <a:spcPts val="600"/>
              </a:spcAft>
              <a:buFont typeface="Arial" panose="020B0604020202020204" pitchFamily="34" charset="0"/>
              <a:buNone/>
            </a:pPr>
            <a:endParaRPr lang="en-US" sz="1400" b="1" dirty="0"/>
          </a:p>
          <a:p>
            <a:pPr marL="0" lvl="1" indent="0">
              <a:spcAft>
                <a:spcPts val="600"/>
              </a:spcAft>
              <a:buFont typeface="Arial" panose="020B0604020202020204" pitchFamily="34" charset="0"/>
              <a:buNone/>
            </a:pPr>
            <a:r>
              <a:rPr lang="en-US" sz="1400" b="1" dirty="0"/>
              <a:t>Research Focus</a:t>
            </a:r>
          </a:p>
          <a:p>
            <a:pPr marL="0" lvl="1" indent="0">
              <a:spcAft>
                <a:spcPts val="600"/>
              </a:spcAft>
              <a:buFont typeface="Arial" panose="020B0604020202020204" pitchFamily="34" charset="0"/>
              <a:buNone/>
            </a:pPr>
            <a:r>
              <a:rPr lang="en-US" sz="1400" dirty="0"/>
              <a:t>This project focuses on identifying barriers that contribute to poor diabetes control, including missed follow-up appointments, limited diabetes education, social determinants of health, transportation challenges, and inconsistent patient outreach. The project will evaluate whether implementing a structured follow-up process, enhanced patient engagement strategies, and care coordination interventions can reduce the percentage of patients with an A1c greater than 9% and improve overall diabetes outcomes.</a:t>
            </a:r>
          </a:p>
        </p:txBody>
      </p:sp>
    </p:spTree>
    <p:extLst>
      <p:ext uri="{BB962C8B-B14F-4D97-AF65-F5344CB8AC3E}">
        <p14:creationId xmlns:p14="http://schemas.microsoft.com/office/powerpoint/2010/main" val="3439249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B258D2B-6AC3-4B3A-A87C-FD7E65178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Content Placeholder 3">
            <a:extLst>
              <a:ext uri="{FF2B5EF4-FFF2-40B4-BE49-F238E27FC236}">
                <a16:creationId xmlns:a16="http://schemas.microsoft.com/office/drawing/2014/main" id="{660375B4-AEE0-45AB-A48D-AADFB9D3C71D}"/>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rcRect b="-1"/>
          <a:stretch>
            <a:fillRect/>
          </a:stretch>
        </p:blipFill>
        <p:spPr>
          <a:xfrm>
            <a:off x="1" y="10"/>
            <a:ext cx="7574440" cy="6857990"/>
          </a:xfrm>
          <a:prstGeom prst="rect">
            <a:avLst/>
          </a:prstGeom>
        </p:spPr>
      </p:pic>
      <p:sp>
        <p:nvSpPr>
          <p:cNvPr id="12" name="Freeform 5">
            <a:extLst>
              <a:ext uri="{FF2B5EF4-FFF2-40B4-BE49-F238E27FC236}">
                <a16:creationId xmlns:a16="http://schemas.microsoft.com/office/drawing/2014/main" id="{8D55DD8B-9BF9-4B91-A22D-2D3F2AEFF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663775A7-4569-3553-311B-8E72EC9DAD4B}"/>
              </a:ext>
            </a:extLst>
          </p:cNvPr>
          <p:cNvSpPr>
            <a:spLocks noGrp="1"/>
          </p:cNvSpPr>
          <p:nvPr>
            <p:ph type="title"/>
          </p:nvPr>
        </p:nvSpPr>
        <p:spPr>
          <a:xfrm>
            <a:off x="541867" y="787400"/>
            <a:ext cx="7145866" cy="778933"/>
          </a:xfrm>
        </p:spPr>
        <p:txBody>
          <a:bodyPr vert="horz" lIns="91440" tIns="45720" rIns="91440" bIns="45720" rtlCol="0" anchor="ctr">
            <a:normAutofit/>
          </a:bodyPr>
          <a:lstStyle/>
          <a:p>
            <a:r>
              <a:rPr lang="en-US" sz="3200">
                <a:solidFill>
                  <a:srgbClr val="FEFFFF"/>
                </a:solidFill>
              </a:rPr>
              <a:t>Structured Aim Statement</a:t>
            </a:r>
          </a:p>
        </p:txBody>
      </p:sp>
      <p:sp>
        <p:nvSpPr>
          <p:cNvPr id="5" name="TextBox 4">
            <a:extLst>
              <a:ext uri="{FF2B5EF4-FFF2-40B4-BE49-F238E27FC236}">
                <a16:creationId xmlns:a16="http://schemas.microsoft.com/office/drawing/2014/main" id="{A0F42165-658A-4C49-802B-4BD07928985B}"/>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860770" y="2017668"/>
            <a:ext cx="3750205" cy="3857816"/>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b="1" dirty="0">
                <a:solidFill>
                  <a:schemeClr val="tx1">
                    <a:lumMod val="95000"/>
                    <a:lumOff val="5000"/>
                  </a:schemeClr>
                </a:solidFill>
              </a:rPr>
              <a:t>Clear Objective</a:t>
            </a:r>
          </a:p>
          <a:p>
            <a:pPr>
              <a:spcBef>
                <a:spcPts val="2500"/>
              </a:spcBef>
              <a:spcAft>
                <a:spcPts val="600"/>
              </a:spcAft>
            </a:pPr>
            <a:r>
              <a:rPr lang="en-US" dirty="0"/>
              <a:t>To reduce the percentage of patients with an A1c &gt; 9% or untested from 35.2% to less than 30% within 6 months.</a:t>
            </a:r>
            <a:endParaRPr lang="en-US" b="1" dirty="0">
              <a:solidFill>
                <a:schemeClr val="tx1">
                  <a:lumMod val="95000"/>
                  <a:lumOff val="5000"/>
                </a:schemeClr>
              </a:solidFill>
            </a:endParaRPr>
          </a:p>
        </p:txBody>
      </p:sp>
    </p:spTree>
    <p:extLst>
      <p:ext uri="{BB962C8B-B14F-4D97-AF65-F5344CB8AC3E}">
        <p14:creationId xmlns:p14="http://schemas.microsoft.com/office/powerpoint/2010/main" val="35683534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F4C104D-5F30-4811-9376-566B26E471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8B266C-3175-77F7-DEE8-F1BB632C480E}"/>
              </a:ext>
            </a:extLst>
          </p:cNvPr>
          <p:cNvSpPr>
            <a:spLocks noGrp="1"/>
          </p:cNvSpPr>
          <p:nvPr>
            <p:ph type="title"/>
          </p:nvPr>
        </p:nvSpPr>
        <p:spPr>
          <a:xfrm>
            <a:off x="649224" y="645106"/>
            <a:ext cx="3650279" cy="1259894"/>
          </a:xfrm>
        </p:spPr>
        <p:txBody>
          <a:bodyPr>
            <a:normAutofit/>
          </a:bodyPr>
          <a:lstStyle/>
          <a:p>
            <a:r>
              <a:rPr lang="en-US"/>
              <a:t>Fishbone Diagram</a:t>
            </a:r>
            <a:endParaRPr lang="en-US" dirty="0"/>
          </a:p>
        </p:txBody>
      </p:sp>
      <p:sp>
        <p:nvSpPr>
          <p:cNvPr id="14" name="Rectangle 13">
            <a:extLst>
              <a:ext uri="{FF2B5EF4-FFF2-40B4-BE49-F238E27FC236}">
                <a16:creationId xmlns:a16="http://schemas.microsoft.com/office/drawing/2014/main" id="{0815E34B-5D02-4E01-A936-E8E1C0AB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5" name="Content Placeholder 4" descr="A diagram of a patient&#10;&#10;AI-generated content may be incorrect.">
            <a:extLst>
              <a:ext uri="{FF2B5EF4-FFF2-40B4-BE49-F238E27FC236}">
                <a16:creationId xmlns:a16="http://schemas.microsoft.com/office/drawing/2014/main" id="{F70AAFD6-A188-E015-371E-98AF41E0EBC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932386" y="504497"/>
            <a:ext cx="8610389" cy="5864772"/>
          </a:xfrm>
          <a:prstGeom prst="rect">
            <a:avLst/>
          </a:prstGeom>
        </p:spPr>
      </p:pic>
      <p:sp>
        <p:nvSpPr>
          <p:cNvPr id="16" name="Freeform 11">
            <a:extLst>
              <a:ext uri="{FF2B5EF4-FFF2-40B4-BE49-F238E27FC236}">
                <a16:creationId xmlns:a16="http://schemas.microsoft.com/office/drawing/2014/main" id="{7DE3414B-B032-4710-A468-D3285E38C5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8252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A3D9AEEE-1CCD-43C0-BA3E-16D60A6E2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B5EBB9-158D-F515-9AAF-7F344E2CBCAB}"/>
              </a:ext>
            </a:extLst>
          </p:cNvPr>
          <p:cNvSpPr>
            <a:spLocks noGrp="1"/>
          </p:cNvSpPr>
          <p:nvPr>
            <p:ph type="title"/>
          </p:nvPr>
        </p:nvSpPr>
        <p:spPr>
          <a:xfrm>
            <a:off x="1259893" y="3101093"/>
            <a:ext cx="2454052" cy="3029344"/>
          </a:xfrm>
        </p:spPr>
        <p:txBody>
          <a:bodyPr>
            <a:normAutofit/>
          </a:bodyPr>
          <a:lstStyle/>
          <a:p>
            <a:r>
              <a:rPr lang="en-US" sz="2700">
                <a:solidFill>
                  <a:schemeClr val="bg1"/>
                </a:solidFill>
              </a:rPr>
              <a:t>Stakeholders</a:t>
            </a:r>
          </a:p>
        </p:txBody>
      </p:sp>
      <p:sp>
        <p:nvSpPr>
          <p:cNvPr id="16" name="Freeform 11">
            <a:extLst>
              <a:ext uri="{FF2B5EF4-FFF2-40B4-BE49-F238E27FC236}">
                <a16:creationId xmlns:a16="http://schemas.microsoft.com/office/drawing/2014/main" id="{60F880A6-33D3-4EEC-A780-B73559B9F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useBgFill="1">
        <p:nvSpPr>
          <p:cNvPr id="17" name="Rectangle 16">
            <a:extLst>
              <a:ext uri="{FF2B5EF4-FFF2-40B4-BE49-F238E27FC236}">
                <a16:creationId xmlns:a16="http://schemas.microsoft.com/office/drawing/2014/main" id="{2C6246ED-0535-4496-A8F6-1E80CC4E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0A734521-4952-2A37-806F-9DEE3F394504}"/>
              </a:ext>
            </a:extLst>
          </p:cNvPr>
          <p:cNvGraphicFramePr>
            <a:graphicFrameLocks noGrp="1"/>
          </p:cNvGraphicFramePr>
          <p:nvPr>
            <p:ph idx="1"/>
            <p:extLst>
              <p:ext uri="{D42A27DB-BD31-4B8C-83A1-F6EECF244321}">
                <p14:modId xmlns:p14="http://schemas.microsoft.com/office/powerpoint/2010/main" val="1477162621"/>
              </p:ext>
            </p:extLst>
          </p:nvPr>
        </p:nvGraphicFramePr>
        <p:xfrm>
          <a:off x="4927228" y="641551"/>
          <a:ext cx="6404044" cy="5680088"/>
        </p:xfrm>
        <a:graphic>
          <a:graphicData uri="http://schemas.openxmlformats.org/drawingml/2006/table">
            <a:tbl>
              <a:tblPr/>
              <a:tblGrid>
                <a:gridCol w="3206213">
                  <a:extLst>
                    <a:ext uri="{9D8B030D-6E8A-4147-A177-3AD203B41FA5}">
                      <a16:colId xmlns:a16="http://schemas.microsoft.com/office/drawing/2014/main" val="3883632794"/>
                    </a:ext>
                  </a:extLst>
                </a:gridCol>
                <a:gridCol w="3197831">
                  <a:extLst>
                    <a:ext uri="{9D8B030D-6E8A-4147-A177-3AD203B41FA5}">
                      <a16:colId xmlns:a16="http://schemas.microsoft.com/office/drawing/2014/main" val="1204530380"/>
                    </a:ext>
                  </a:extLst>
                </a:gridCol>
              </a:tblGrid>
              <a:tr h="358264">
                <a:tc>
                  <a:txBody>
                    <a:bodyPr/>
                    <a:lstStyle/>
                    <a:p>
                      <a:pPr>
                        <a:buNone/>
                      </a:pPr>
                      <a:r>
                        <a:rPr lang="en-US" sz="1600" b="1"/>
                        <a:t>Stakeholder</a:t>
                      </a:r>
                    </a:p>
                  </a:txBody>
                  <a:tcPr marL="78233" marR="78233" marT="39117" marB="39117" anchor="ctr">
                    <a:lnL>
                      <a:noFill/>
                    </a:lnL>
                    <a:lnR>
                      <a:noFill/>
                    </a:lnR>
                    <a:lnT>
                      <a:noFill/>
                    </a:lnT>
                    <a:lnB>
                      <a:noFill/>
                    </a:lnB>
                    <a:noFill/>
                  </a:tcPr>
                </a:tc>
                <a:tc>
                  <a:txBody>
                    <a:bodyPr/>
                    <a:lstStyle/>
                    <a:p>
                      <a:pPr>
                        <a:buNone/>
                      </a:pPr>
                      <a:r>
                        <a:rPr lang="en-US" sz="1600" b="1"/>
                        <a:t>Role</a:t>
                      </a:r>
                    </a:p>
                  </a:txBody>
                  <a:tcPr marL="78233" marR="78233" marT="39117" marB="39117" anchor="ctr">
                    <a:lnL>
                      <a:noFill/>
                    </a:lnL>
                    <a:lnR>
                      <a:noFill/>
                    </a:lnR>
                    <a:lnT>
                      <a:noFill/>
                    </a:lnT>
                    <a:lnB>
                      <a:noFill/>
                    </a:lnB>
                    <a:noFill/>
                  </a:tcPr>
                </a:tc>
                <a:extLst>
                  <a:ext uri="{0D108BD9-81ED-4DB2-BD59-A6C34878D82A}">
                    <a16:rowId xmlns:a16="http://schemas.microsoft.com/office/drawing/2014/main" val="1578179567"/>
                  </a:ext>
                </a:extLst>
              </a:tr>
              <a:tr h="358264">
                <a:tc>
                  <a:txBody>
                    <a:bodyPr/>
                    <a:lstStyle/>
                    <a:p>
                      <a:pPr>
                        <a:buNone/>
                      </a:pPr>
                      <a:r>
                        <a:rPr lang="en-US" sz="1600"/>
                        <a:t>Patients with A1c &gt; 9</a:t>
                      </a:r>
                    </a:p>
                  </a:txBody>
                  <a:tcPr marL="78233" marR="78233" marT="39117" marB="39117" anchor="ctr">
                    <a:lnL>
                      <a:noFill/>
                    </a:lnL>
                    <a:lnR>
                      <a:noFill/>
                    </a:lnR>
                    <a:lnT>
                      <a:noFill/>
                    </a:lnT>
                    <a:lnB>
                      <a:noFill/>
                    </a:lnB>
                    <a:noFill/>
                  </a:tcPr>
                </a:tc>
                <a:tc>
                  <a:txBody>
                    <a:bodyPr/>
                    <a:lstStyle/>
                    <a:p>
                      <a:pPr>
                        <a:buNone/>
                      </a:pPr>
                      <a:r>
                        <a:rPr lang="en-US" sz="1600"/>
                        <a:t>Primary beneficiaries</a:t>
                      </a:r>
                    </a:p>
                  </a:txBody>
                  <a:tcPr marL="78233" marR="78233" marT="39117" marB="39117" anchor="ctr">
                    <a:lnL>
                      <a:noFill/>
                    </a:lnL>
                    <a:lnR>
                      <a:noFill/>
                    </a:lnR>
                    <a:lnT>
                      <a:noFill/>
                    </a:lnT>
                    <a:lnB>
                      <a:noFill/>
                    </a:lnB>
                    <a:noFill/>
                  </a:tcPr>
                </a:tc>
                <a:extLst>
                  <a:ext uri="{0D108BD9-81ED-4DB2-BD59-A6C34878D82A}">
                    <a16:rowId xmlns:a16="http://schemas.microsoft.com/office/drawing/2014/main" val="661945231"/>
                  </a:ext>
                </a:extLst>
              </a:tr>
              <a:tr h="599669">
                <a:tc>
                  <a:txBody>
                    <a:bodyPr/>
                    <a:lstStyle/>
                    <a:p>
                      <a:pPr>
                        <a:buNone/>
                      </a:pPr>
                      <a:r>
                        <a:rPr lang="en-US" sz="1600"/>
                        <a:t>Nurse Practitioners &amp; Physicians</a:t>
                      </a:r>
                    </a:p>
                  </a:txBody>
                  <a:tcPr marL="78233" marR="78233" marT="39117" marB="39117" anchor="ctr">
                    <a:lnL>
                      <a:noFill/>
                    </a:lnL>
                    <a:lnR>
                      <a:noFill/>
                    </a:lnR>
                    <a:lnT>
                      <a:noFill/>
                    </a:lnT>
                    <a:lnB>
                      <a:noFill/>
                    </a:lnB>
                    <a:noFill/>
                  </a:tcPr>
                </a:tc>
                <a:tc>
                  <a:txBody>
                    <a:bodyPr/>
                    <a:lstStyle/>
                    <a:p>
                      <a:pPr>
                        <a:buNone/>
                      </a:pPr>
                      <a:r>
                        <a:rPr lang="en-US" sz="1600"/>
                        <a:t>Treatment and follow-up management</a:t>
                      </a:r>
                    </a:p>
                  </a:txBody>
                  <a:tcPr marL="78233" marR="78233" marT="39117" marB="39117" anchor="ctr">
                    <a:lnL>
                      <a:noFill/>
                    </a:lnL>
                    <a:lnR>
                      <a:noFill/>
                    </a:lnR>
                    <a:lnT>
                      <a:noFill/>
                    </a:lnT>
                    <a:lnB>
                      <a:noFill/>
                    </a:lnB>
                    <a:noFill/>
                  </a:tcPr>
                </a:tc>
                <a:extLst>
                  <a:ext uri="{0D108BD9-81ED-4DB2-BD59-A6C34878D82A}">
                    <a16:rowId xmlns:a16="http://schemas.microsoft.com/office/drawing/2014/main" val="4143023335"/>
                  </a:ext>
                </a:extLst>
              </a:tr>
              <a:tr h="599669">
                <a:tc>
                  <a:txBody>
                    <a:bodyPr/>
                    <a:lstStyle/>
                    <a:p>
                      <a:pPr>
                        <a:buNone/>
                      </a:pPr>
                      <a:r>
                        <a:rPr lang="en-US" sz="1600"/>
                        <a:t>Registered Nurses/Care Coordinators</a:t>
                      </a:r>
                    </a:p>
                  </a:txBody>
                  <a:tcPr marL="78233" marR="78233" marT="39117" marB="39117" anchor="ctr">
                    <a:lnL>
                      <a:noFill/>
                    </a:lnL>
                    <a:lnR>
                      <a:noFill/>
                    </a:lnR>
                    <a:lnT>
                      <a:noFill/>
                    </a:lnT>
                    <a:lnB>
                      <a:noFill/>
                    </a:lnB>
                    <a:noFill/>
                  </a:tcPr>
                </a:tc>
                <a:tc>
                  <a:txBody>
                    <a:bodyPr/>
                    <a:lstStyle/>
                    <a:p>
                      <a:pPr>
                        <a:buNone/>
                      </a:pPr>
                      <a:r>
                        <a:rPr lang="en-US" sz="1600"/>
                        <a:t>Outreach and education</a:t>
                      </a:r>
                    </a:p>
                  </a:txBody>
                  <a:tcPr marL="78233" marR="78233" marT="39117" marB="39117" anchor="ctr">
                    <a:lnL>
                      <a:noFill/>
                    </a:lnL>
                    <a:lnR>
                      <a:noFill/>
                    </a:lnR>
                    <a:lnT>
                      <a:noFill/>
                    </a:lnT>
                    <a:lnB>
                      <a:noFill/>
                    </a:lnB>
                    <a:noFill/>
                  </a:tcPr>
                </a:tc>
                <a:extLst>
                  <a:ext uri="{0D108BD9-81ED-4DB2-BD59-A6C34878D82A}">
                    <a16:rowId xmlns:a16="http://schemas.microsoft.com/office/drawing/2014/main" val="2048676832"/>
                  </a:ext>
                </a:extLst>
              </a:tr>
              <a:tr h="358264">
                <a:tc>
                  <a:txBody>
                    <a:bodyPr/>
                    <a:lstStyle/>
                    <a:p>
                      <a:pPr>
                        <a:buNone/>
                      </a:pPr>
                      <a:r>
                        <a:rPr lang="en-US" sz="1600"/>
                        <a:t>Medical Assistants</a:t>
                      </a:r>
                    </a:p>
                  </a:txBody>
                  <a:tcPr marL="78233" marR="78233" marT="39117" marB="39117" anchor="ctr">
                    <a:lnL>
                      <a:noFill/>
                    </a:lnL>
                    <a:lnR>
                      <a:noFill/>
                    </a:lnR>
                    <a:lnT>
                      <a:noFill/>
                    </a:lnT>
                    <a:lnB>
                      <a:noFill/>
                    </a:lnB>
                    <a:noFill/>
                  </a:tcPr>
                </a:tc>
                <a:tc>
                  <a:txBody>
                    <a:bodyPr/>
                    <a:lstStyle/>
                    <a:p>
                      <a:pPr>
                        <a:buNone/>
                      </a:pPr>
                      <a:r>
                        <a:rPr lang="en-US" sz="1600"/>
                        <a:t>Screening and patient reminders</a:t>
                      </a:r>
                    </a:p>
                  </a:txBody>
                  <a:tcPr marL="78233" marR="78233" marT="39117" marB="39117" anchor="ctr">
                    <a:lnL>
                      <a:noFill/>
                    </a:lnL>
                    <a:lnR>
                      <a:noFill/>
                    </a:lnR>
                    <a:lnT>
                      <a:noFill/>
                    </a:lnT>
                    <a:lnB>
                      <a:noFill/>
                    </a:lnB>
                    <a:noFill/>
                  </a:tcPr>
                </a:tc>
                <a:extLst>
                  <a:ext uri="{0D108BD9-81ED-4DB2-BD59-A6C34878D82A}">
                    <a16:rowId xmlns:a16="http://schemas.microsoft.com/office/drawing/2014/main" val="2561698886"/>
                  </a:ext>
                </a:extLst>
              </a:tr>
              <a:tr h="358264">
                <a:tc>
                  <a:txBody>
                    <a:bodyPr/>
                    <a:lstStyle/>
                    <a:p>
                      <a:pPr>
                        <a:buNone/>
                      </a:pPr>
                      <a:r>
                        <a:rPr lang="en-US" sz="1600"/>
                        <a:t>Scheduling Staff</a:t>
                      </a:r>
                    </a:p>
                  </a:txBody>
                  <a:tcPr marL="78233" marR="78233" marT="39117" marB="39117" anchor="ctr">
                    <a:lnL>
                      <a:noFill/>
                    </a:lnL>
                    <a:lnR>
                      <a:noFill/>
                    </a:lnR>
                    <a:lnT>
                      <a:noFill/>
                    </a:lnT>
                    <a:lnB>
                      <a:noFill/>
                    </a:lnB>
                    <a:noFill/>
                  </a:tcPr>
                </a:tc>
                <a:tc>
                  <a:txBody>
                    <a:bodyPr/>
                    <a:lstStyle/>
                    <a:p>
                      <a:pPr>
                        <a:buNone/>
                      </a:pPr>
                      <a:r>
                        <a:rPr lang="en-US" sz="1600"/>
                        <a:t>Appointment access</a:t>
                      </a:r>
                    </a:p>
                  </a:txBody>
                  <a:tcPr marL="78233" marR="78233" marT="39117" marB="39117" anchor="ctr">
                    <a:lnL>
                      <a:noFill/>
                    </a:lnL>
                    <a:lnR>
                      <a:noFill/>
                    </a:lnR>
                    <a:lnT>
                      <a:noFill/>
                    </a:lnT>
                    <a:lnB>
                      <a:noFill/>
                    </a:lnB>
                    <a:noFill/>
                  </a:tcPr>
                </a:tc>
                <a:extLst>
                  <a:ext uri="{0D108BD9-81ED-4DB2-BD59-A6C34878D82A}">
                    <a16:rowId xmlns:a16="http://schemas.microsoft.com/office/drawing/2014/main" val="4278926388"/>
                  </a:ext>
                </a:extLst>
              </a:tr>
              <a:tr h="358264">
                <a:tc>
                  <a:txBody>
                    <a:bodyPr/>
                    <a:lstStyle/>
                    <a:p>
                      <a:pPr>
                        <a:buNone/>
                      </a:pPr>
                      <a:r>
                        <a:rPr lang="en-US" sz="1600"/>
                        <a:t>Quality Improvement Team</a:t>
                      </a:r>
                    </a:p>
                  </a:txBody>
                  <a:tcPr marL="78233" marR="78233" marT="39117" marB="39117" anchor="ctr">
                    <a:lnL>
                      <a:noFill/>
                    </a:lnL>
                    <a:lnR>
                      <a:noFill/>
                    </a:lnR>
                    <a:lnT>
                      <a:noFill/>
                    </a:lnT>
                    <a:lnB>
                      <a:noFill/>
                    </a:lnB>
                    <a:noFill/>
                  </a:tcPr>
                </a:tc>
                <a:tc>
                  <a:txBody>
                    <a:bodyPr/>
                    <a:lstStyle/>
                    <a:p>
                      <a:pPr>
                        <a:buNone/>
                      </a:pPr>
                      <a:r>
                        <a:rPr lang="en-US" sz="1600"/>
                        <a:t>Data tracking and monitoring</a:t>
                      </a:r>
                    </a:p>
                  </a:txBody>
                  <a:tcPr marL="78233" marR="78233" marT="39117" marB="39117" anchor="ctr">
                    <a:lnL>
                      <a:noFill/>
                    </a:lnL>
                    <a:lnR>
                      <a:noFill/>
                    </a:lnR>
                    <a:lnT>
                      <a:noFill/>
                    </a:lnT>
                    <a:lnB>
                      <a:noFill/>
                    </a:lnB>
                    <a:noFill/>
                  </a:tcPr>
                </a:tc>
                <a:extLst>
                  <a:ext uri="{0D108BD9-81ED-4DB2-BD59-A6C34878D82A}">
                    <a16:rowId xmlns:a16="http://schemas.microsoft.com/office/drawing/2014/main" val="2686092306"/>
                  </a:ext>
                </a:extLst>
              </a:tr>
              <a:tr h="358264">
                <a:tc>
                  <a:txBody>
                    <a:bodyPr/>
                    <a:lstStyle/>
                    <a:p>
                      <a:pPr>
                        <a:buNone/>
                      </a:pPr>
                      <a:r>
                        <a:rPr lang="en-US" sz="1600"/>
                        <a:t>Diabetes Educator</a:t>
                      </a:r>
                    </a:p>
                  </a:txBody>
                  <a:tcPr marL="78233" marR="78233" marT="39117" marB="39117" anchor="ctr">
                    <a:lnL>
                      <a:noFill/>
                    </a:lnL>
                    <a:lnR>
                      <a:noFill/>
                    </a:lnR>
                    <a:lnT>
                      <a:noFill/>
                    </a:lnT>
                    <a:lnB>
                      <a:noFill/>
                    </a:lnB>
                    <a:noFill/>
                  </a:tcPr>
                </a:tc>
                <a:tc>
                  <a:txBody>
                    <a:bodyPr/>
                    <a:lstStyle/>
                    <a:p>
                      <a:pPr>
                        <a:buNone/>
                      </a:pPr>
                      <a:r>
                        <a:rPr lang="en-US" sz="1600"/>
                        <a:t>Self-management support</a:t>
                      </a:r>
                    </a:p>
                  </a:txBody>
                  <a:tcPr marL="78233" marR="78233" marT="39117" marB="39117" anchor="ctr">
                    <a:lnL>
                      <a:noFill/>
                    </a:lnL>
                    <a:lnR>
                      <a:noFill/>
                    </a:lnR>
                    <a:lnT>
                      <a:noFill/>
                    </a:lnT>
                    <a:lnB>
                      <a:noFill/>
                    </a:lnB>
                    <a:noFill/>
                  </a:tcPr>
                </a:tc>
                <a:extLst>
                  <a:ext uri="{0D108BD9-81ED-4DB2-BD59-A6C34878D82A}">
                    <a16:rowId xmlns:a16="http://schemas.microsoft.com/office/drawing/2014/main" val="3479662798"/>
                  </a:ext>
                </a:extLst>
              </a:tr>
              <a:tr h="599669">
                <a:tc>
                  <a:txBody>
                    <a:bodyPr/>
                    <a:lstStyle/>
                    <a:p>
                      <a:pPr>
                        <a:buNone/>
                      </a:pPr>
                      <a:r>
                        <a:rPr lang="en-US" sz="1600"/>
                        <a:t>Population Health Team</a:t>
                      </a:r>
                    </a:p>
                  </a:txBody>
                  <a:tcPr marL="78233" marR="78233" marT="39117" marB="39117" anchor="ctr">
                    <a:lnL>
                      <a:noFill/>
                    </a:lnL>
                    <a:lnR>
                      <a:noFill/>
                    </a:lnR>
                    <a:lnT>
                      <a:noFill/>
                    </a:lnT>
                    <a:lnB>
                      <a:noFill/>
                    </a:lnB>
                    <a:noFill/>
                  </a:tcPr>
                </a:tc>
                <a:tc>
                  <a:txBody>
                    <a:bodyPr/>
                    <a:lstStyle/>
                    <a:p>
                      <a:pPr>
                        <a:buNone/>
                      </a:pPr>
                      <a:r>
                        <a:rPr lang="en-US" sz="1600"/>
                        <a:t>Registry management and outreach</a:t>
                      </a:r>
                    </a:p>
                  </a:txBody>
                  <a:tcPr marL="78233" marR="78233" marT="39117" marB="39117" anchor="ctr">
                    <a:lnL>
                      <a:noFill/>
                    </a:lnL>
                    <a:lnR>
                      <a:noFill/>
                    </a:lnR>
                    <a:lnT>
                      <a:noFill/>
                    </a:lnT>
                    <a:lnB>
                      <a:noFill/>
                    </a:lnB>
                    <a:noFill/>
                  </a:tcPr>
                </a:tc>
                <a:extLst>
                  <a:ext uri="{0D108BD9-81ED-4DB2-BD59-A6C34878D82A}">
                    <a16:rowId xmlns:a16="http://schemas.microsoft.com/office/drawing/2014/main" val="3169513084"/>
                  </a:ext>
                </a:extLst>
              </a:tr>
              <a:tr h="358264">
                <a:tc>
                  <a:txBody>
                    <a:bodyPr/>
                    <a:lstStyle/>
                    <a:p>
                      <a:pPr>
                        <a:buNone/>
                      </a:pPr>
                      <a:r>
                        <a:rPr lang="en-US" sz="1600"/>
                        <a:t>IT/EMR Team</a:t>
                      </a:r>
                    </a:p>
                  </a:txBody>
                  <a:tcPr marL="78233" marR="78233" marT="39117" marB="39117" anchor="ctr">
                    <a:lnL>
                      <a:noFill/>
                    </a:lnL>
                    <a:lnR>
                      <a:noFill/>
                    </a:lnR>
                    <a:lnT>
                      <a:noFill/>
                    </a:lnT>
                    <a:lnB>
                      <a:noFill/>
                    </a:lnB>
                    <a:noFill/>
                  </a:tcPr>
                </a:tc>
                <a:tc>
                  <a:txBody>
                    <a:bodyPr/>
                    <a:lstStyle/>
                    <a:p>
                      <a:pPr>
                        <a:buNone/>
                      </a:pPr>
                      <a:r>
                        <a:rPr lang="en-US" sz="1600"/>
                        <a:t>Reminder systems and reporting</a:t>
                      </a:r>
                    </a:p>
                  </a:txBody>
                  <a:tcPr marL="78233" marR="78233" marT="39117" marB="39117" anchor="ctr">
                    <a:lnL>
                      <a:noFill/>
                    </a:lnL>
                    <a:lnR>
                      <a:noFill/>
                    </a:lnR>
                    <a:lnT>
                      <a:noFill/>
                    </a:lnT>
                    <a:lnB>
                      <a:noFill/>
                    </a:lnB>
                    <a:noFill/>
                  </a:tcPr>
                </a:tc>
                <a:extLst>
                  <a:ext uri="{0D108BD9-81ED-4DB2-BD59-A6C34878D82A}">
                    <a16:rowId xmlns:a16="http://schemas.microsoft.com/office/drawing/2014/main" val="2479620166"/>
                  </a:ext>
                </a:extLst>
              </a:tr>
              <a:tr h="358264">
                <a:tc>
                  <a:txBody>
                    <a:bodyPr/>
                    <a:lstStyle/>
                    <a:p>
                      <a:pPr>
                        <a:buNone/>
                      </a:pPr>
                      <a:r>
                        <a:rPr lang="en-US" sz="1600"/>
                        <a:t>Leadership Team</a:t>
                      </a:r>
                    </a:p>
                  </a:txBody>
                  <a:tcPr marL="78233" marR="78233" marT="39117" marB="39117" anchor="ctr">
                    <a:lnL>
                      <a:noFill/>
                    </a:lnL>
                    <a:lnR>
                      <a:noFill/>
                    </a:lnR>
                    <a:lnT>
                      <a:noFill/>
                    </a:lnT>
                    <a:lnB>
                      <a:noFill/>
                    </a:lnB>
                    <a:noFill/>
                  </a:tcPr>
                </a:tc>
                <a:tc>
                  <a:txBody>
                    <a:bodyPr/>
                    <a:lstStyle/>
                    <a:p>
                      <a:pPr>
                        <a:buNone/>
                      </a:pPr>
                      <a:r>
                        <a:rPr lang="en-US" sz="1600"/>
                        <a:t>Resources and project support</a:t>
                      </a:r>
                    </a:p>
                  </a:txBody>
                  <a:tcPr marL="78233" marR="78233" marT="39117" marB="39117" anchor="ctr">
                    <a:lnL>
                      <a:noFill/>
                    </a:lnL>
                    <a:lnR>
                      <a:noFill/>
                    </a:lnR>
                    <a:lnT>
                      <a:noFill/>
                    </a:lnT>
                    <a:lnB>
                      <a:noFill/>
                    </a:lnB>
                    <a:noFill/>
                  </a:tcPr>
                </a:tc>
                <a:extLst>
                  <a:ext uri="{0D108BD9-81ED-4DB2-BD59-A6C34878D82A}">
                    <a16:rowId xmlns:a16="http://schemas.microsoft.com/office/drawing/2014/main" val="2533579908"/>
                  </a:ext>
                </a:extLst>
              </a:tr>
              <a:tr h="599669">
                <a:tc>
                  <a:txBody>
                    <a:bodyPr/>
                    <a:lstStyle/>
                    <a:p>
                      <a:pPr>
                        <a:buNone/>
                      </a:pPr>
                      <a:r>
                        <a:rPr lang="en-US" sz="1600"/>
                        <a:t>Community Organizations</a:t>
                      </a:r>
                    </a:p>
                  </a:txBody>
                  <a:tcPr marL="78233" marR="78233" marT="39117" marB="39117" anchor="ctr">
                    <a:lnL>
                      <a:noFill/>
                    </a:lnL>
                    <a:lnR>
                      <a:noFill/>
                    </a:lnR>
                    <a:lnT>
                      <a:noFill/>
                    </a:lnT>
                    <a:lnB>
                      <a:noFill/>
                    </a:lnB>
                    <a:noFill/>
                  </a:tcPr>
                </a:tc>
                <a:tc>
                  <a:txBody>
                    <a:bodyPr/>
                    <a:lstStyle/>
                    <a:p>
                      <a:pPr>
                        <a:buNone/>
                      </a:pPr>
                      <a:r>
                        <a:rPr lang="en-US" sz="1600"/>
                        <a:t>Address social determinants of health</a:t>
                      </a:r>
                    </a:p>
                  </a:txBody>
                  <a:tcPr marL="78233" marR="78233" marT="39117" marB="39117" anchor="ctr">
                    <a:lnL>
                      <a:noFill/>
                    </a:lnL>
                    <a:lnR>
                      <a:noFill/>
                    </a:lnR>
                    <a:lnT>
                      <a:noFill/>
                    </a:lnT>
                    <a:lnB>
                      <a:noFill/>
                    </a:lnB>
                    <a:noFill/>
                  </a:tcPr>
                </a:tc>
                <a:extLst>
                  <a:ext uri="{0D108BD9-81ED-4DB2-BD59-A6C34878D82A}">
                    <a16:rowId xmlns:a16="http://schemas.microsoft.com/office/drawing/2014/main" val="2797576373"/>
                  </a:ext>
                </a:extLst>
              </a:tr>
            </a:tbl>
          </a:graphicData>
        </a:graphic>
      </p:graphicFrame>
    </p:spTree>
    <p:extLst>
      <p:ext uri="{BB962C8B-B14F-4D97-AF65-F5344CB8AC3E}">
        <p14:creationId xmlns:p14="http://schemas.microsoft.com/office/powerpoint/2010/main" val="35042628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166BF9EE-F7AC-4FA5-AC7E-001B3A642F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9" name="Freeform 11">
              <a:extLst>
                <a:ext uri="{FF2B5EF4-FFF2-40B4-BE49-F238E27FC236}">
                  <a16:creationId xmlns:a16="http://schemas.microsoft.com/office/drawing/2014/main" id="{3B48D182-44E3-4D8B-ACEF-F1A900BE44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20" name="Freeform 12">
              <a:extLst>
                <a:ext uri="{FF2B5EF4-FFF2-40B4-BE49-F238E27FC236}">
                  <a16:creationId xmlns:a16="http://schemas.microsoft.com/office/drawing/2014/main" id="{355A535A-A489-477F-A314-593AA8CAFB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21" name="Freeform 13">
              <a:extLst>
                <a:ext uri="{FF2B5EF4-FFF2-40B4-BE49-F238E27FC236}">
                  <a16:creationId xmlns:a16="http://schemas.microsoft.com/office/drawing/2014/main" id="{954C2D4C-FD83-4EF4-9312-04442ABD6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22" name="Freeform 14">
              <a:extLst>
                <a:ext uri="{FF2B5EF4-FFF2-40B4-BE49-F238E27FC236}">
                  <a16:creationId xmlns:a16="http://schemas.microsoft.com/office/drawing/2014/main" id="{C20701C2-CD9A-4698-BC97-E1085820C2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23" name="Freeform 15">
              <a:extLst>
                <a:ext uri="{FF2B5EF4-FFF2-40B4-BE49-F238E27FC236}">
                  <a16:creationId xmlns:a16="http://schemas.microsoft.com/office/drawing/2014/main" id="{62575C35-466F-42AE-87A1-D691849AB8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24" name="Freeform 16">
              <a:extLst>
                <a:ext uri="{FF2B5EF4-FFF2-40B4-BE49-F238E27FC236}">
                  <a16:creationId xmlns:a16="http://schemas.microsoft.com/office/drawing/2014/main" id="{58236F37-6119-45AC-80A0-CD2C311B50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25" name="Freeform 17">
              <a:extLst>
                <a:ext uri="{FF2B5EF4-FFF2-40B4-BE49-F238E27FC236}">
                  <a16:creationId xmlns:a16="http://schemas.microsoft.com/office/drawing/2014/main" id="{F3FDD799-39FE-4D6F-9A64-2F472B2150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26" name="Freeform 18">
              <a:extLst>
                <a:ext uri="{FF2B5EF4-FFF2-40B4-BE49-F238E27FC236}">
                  <a16:creationId xmlns:a16="http://schemas.microsoft.com/office/drawing/2014/main" id="{9820D241-1D49-442C-A95A-00BC1BF9E2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27" name="Freeform 19">
              <a:extLst>
                <a:ext uri="{FF2B5EF4-FFF2-40B4-BE49-F238E27FC236}">
                  <a16:creationId xmlns:a16="http://schemas.microsoft.com/office/drawing/2014/main" id="{EBC2197C-B383-4866-8ABD-74222400BE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28" name="Freeform 20">
              <a:extLst>
                <a:ext uri="{FF2B5EF4-FFF2-40B4-BE49-F238E27FC236}">
                  <a16:creationId xmlns:a16="http://schemas.microsoft.com/office/drawing/2014/main" id="{404B06AA-FC93-4471-9DE4-56A401E70A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29" name="Freeform 21">
              <a:extLst>
                <a:ext uri="{FF2B5EF4-FFF2-40B4-BE49-F238E27FC236}">
                  <a16:creationId xmlns:a16="http://schemas.microsoft.com/office/drawing/2014/main" id="{E580600C-013F-4FAF-8FB7-4CC0FA80A9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30" name="Freeform 22">
              <a:extLst>
                <a:ext uri="{FF2B5EF4-FFF2-40B4-BE49-F238E27FC236}">
                  <a16:creationId xmlns:a16="http://schemas.microsoft.com/office/drawing/2014/main" id="{9BFCF199-64B2-4AEE-88C4-E954ABF362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32" name="Group 31">
            <a:extLst>
              <a:ext uri="{FF2B5EF4-FFF2-40B4-BE49-F238E27FC236}">
                <a16:creationId xmlns:a16="http://schemas.microsoft.com/office/drawing/2014/main" id="{E312DBA5-56D8-42B2-BA94-28168C2A670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33" name="Freeform 27">
              <a:extLst>
                <a:ext uri="{FF2B5EF4-FFF2-40B4-BE49-F238E27FC236}">
                  <a16:creationId xmlns:a16="http://schemas.microsoft.com/office/drawing/2014/main" id="{7AD46C74-3117-46B0-B267-0F61B57CA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34" name="Freeform 28">
              <a:extLst>
                <a:ext uri="{FF2B5EF4-FFF2-40B4-BE49-F238E27FC236}">
                  <a16:creationId xmlns:a16="http://schemas.microsoft.com/office/drawing/2014/main" id="{8C13B810-9664-45D8-8510-D6ED0ADD72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35" name="Freeform 29">
              <a:extLst>
                <a:ext uri="{FF2B5EF4-FFF2-40B4-BE49-F238E27FC236}">
                  <a16:creationId xmlns:a16="http://schemas.microsoft.com/office/drawing/2014/main" id="{10306E52-A922-4458-BCCE-C3C840CC7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36" name="Freeform 30">
              <a:extLst>
                <a:ext uri="{FF2B5EF4-FFF2-40B4-BE49-F238E27FC236}">
                  <a16:creationId xmlns:a16="http://schemas.microsoft.com/office/drawing/2014/main" id="{CB578819-B7E7-4250-932F-52AE2A2A9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37" name="Freeform 31">
              <a:extLst>
                <a:ext uri="{FF2B5EF4-FFF2-40B4-BE49-F238E27FC236}">
                  <a16:creationId xmlns:a16="http://schemas.microsoft.com/office/drawing/2014/main" id="{454B9C91-B623-424A-B16E-F764F189D3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38" name="Freeform 32">
              <a:extLst>
                <a:ext uri="{FF2B5EF4-FFF2-40B4-BE49-F238E27FC236}">
                  <a16:creationId xmlns:a16="http://schemas.microsoft.com/office/drawing/2014/main" id="{EFD03C4A-8484-41E6-B458-032F1DCA7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39" name="Freeform 33">
              <a:extLst>
                <a:ext uri="{FF2B5EF4-FFF2-40B4-BE49-F238E27FC236}">
                  <a16:creationId xmlns:a16="http://schemas.microsoft.com/office/drawing/2014/main" id="{DDC2F3C3-1D4E-4913-9C5C-F9A65B47E5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40" name="Freeform 34">
              <a:extLst>
                <a:ext uri="{FF2B5EF4-FFF2-40B4-BE49-F238E27FC236}">
                  <a16:creationId xmlns:a16="http://schemas.microsoft.com/office/drawing/2014/main" id="{1E15BCA2-2420-4C53-ADE9-40FBAC2384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41" name="Freeform 35">
              <a:extLst>
                <a:ext uri="{FF2B5EF4-FFF2-40B4-BE49-F238E27FC236}">
                  <a16:creationId xmlns:a16="http://schemas.microsoft.com/office/drawing/2014/main" id="{73D5FBF4-7129-4C51-B603-E3BC334195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42" name="Freeform 36">
              <a:extLst>
                <a:ext uri="{FF2B5EF4-FFF2-40B4-BE49-F238E27FC236}">
                  <a16:creationId xmlns:a16="http://schemas.microsoft.com/office/drawing/2014/main" id="{0165B164-CE2A-494C-88FC-507232B37C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43" name="Freeform 37">
              <a:extLst>
                <a:ext uri="{FF2B5EF4-FFF2-40B4-BE49-F238E27FC236}">
                  <a16:creationId xmlns:a16="http://schemas.microsoft.com/office/drawing/2014/main" id="{87F127E5-B10B-4D18-BCF0-E7C3C7F40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44" name="Freeform 38">
              <a:extLst>
                <a:ext uri="{FF2B5EF4-FFF2-40B4-BE49-F238E27FC236}">
                  <a16:creationId xmlns:a16="http://schemas.microsoft.com/office/drawing/2014/main" id="{FC692D59-F28D-4E42-B435-225F2C6CFA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46" name="Rectangle 45">
            <a:extLst>
              <a:ext uri="{FF2B5EF4-FFF2-40B4-BE49-F238E27FC236}">
                <a16:creationId xmlns:a16="http://schemas.microsoft.com/office/drawing/2014/main" id="{1996130F-9AB5-4DE9-8574-3AF891C5C1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8" name="Freeform 6">
            <a:extLst>
              <a:ext uri="{FF2B5EF4-FFF2-40B4-BE49-F238E27FC236}">
                <a16:creationId xmlns:a16="http://schemas.microsoft.com/office/drawing/2014/main" id="{3623DEAC-F39C-45D6-86DC-1033F64295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useBgFill="1">
        <p:nvSpPr>
          <p:cNvPr id="50" name="Rectangle 49">
            <a:extLst>
              <a:ext uri="{FF2B5EF4-FFF2-40B4-BE49-F238E27FC236}">
                <a16:creationId xmlns:a16="http://schemas.microsoft.com/office/drawing/2014/main" id="{A692209D-B607-46C3-8560-07AF722916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94874638-CF15-4908-BC4B-4908744D0B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4639734"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TextBox 5">
            <a:extLst>
              <a:ext uri="{FF2B5EF4-FFF2-40B4-BE49-F238E27FC236}">
                <a16:creationId xmlns:a16="http://schemas.microsoft.com/office/drawing/2014/main" id="{4393C9FE-1B88-5AC6-B6EF-24BCF5A83FDA}"/>
              </a:ext>
            </a:extLst>
          </p:cNvPr>
          <p:cNvSpPr txBox="1"/>
          <p:nvPr/>
        </p:nvSpPr>
        <p:spPr>
          <a:xfrm>
            <a:off x="540279" y="967417"/>
            <a:ext cx="3778870" cy="3943250"/>
          </a:xfrm>
          <a:prstGeom prst="rect">
            <a:avLst/>
          </a:prstGeom>
        </p:spPr>
        <p:txBody>
          <a:bodyPr vert="horz" lIns="91440" tIns="45720" rIns="91440" bIns="45720" rtlCol="0" anchor="b">
            <a:normAutofit/>
          </a:bodyPr>
          <a:lstStyle/>
          <a:p>
            <a:pPr>
              <a:spcBef>
                <a:spcPct val="0"/>
              </a:spcBef>
              <a:spcAft>
                <a:spcPts val="600"/>
              </a:spcAft>
            </a:pPr>
            <a:r>
              <a:rPr lang="en-US" sz="4000" dirty="0" err="1">
                <a:solidFill>
                  <a:srgbClr val="FEFFFF"/>
                </a:solidFill>
                <a:latin typeface="+mj-lt"/>
                <a:ea typeface="+mj-ea"/>
                <a:cs typeface="+mj-cs"/>
              </a:rPr>
              <a:t>FlowChart</a:t>
            </a:r>
            <a:endParaRPr lang="en-US" sz="4000" dirty="0">
              <a:solidFill>
                <a:srgbClr val="FEFFFF"/>
              </a:solidFill>
              <a:latin typeface="+mj-lt"/>
              <a:ea typeface="+mj-ea"/>
              <a:cs typeface="+mj-cs"/>
            </a:endParaRPr>
          </a:p>
        </p:txBody>
      </p:sp>
      <p:sp>
        <p:nvSpPr>
          <p:cNvPr id="54" name="Freeform 5">
            <a:extLst>
              <a:ext uri="{FF2B5EF4-FFF2-40B4-BE49-F238E27FC236}">
                <a16:creationId xmlns:a16="http://schemas.microsoft.com/office/drawing/2014/main" id="{5F1B8348-CD6E-4561-A704-C232D9A26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5033007"/>
            <a:ext cx="5404022" cy="857047"/>
          </a:xfrm>
          <a:custGeom>
            <a:avLst/>
            <a:gdLst>
              <a:gd name="T0" fmla="*/ 1114 w 1117"/>
              <a:gd name="T1" fmla="*/ 77 h 163"/>
              <a:gd name="T2" fmla="*/ 1040 w 1117"/>
              <a:gd name="T3" fmla="*/ 3 h 163"/>
              <a:gd name="T4" fmla="*/ 1039 w 1117"/>
              <a:gd name="T5" fmla="*/ 2 h 163"/>
              <a:gd name="T6" fmla="*/ 1034 w 1117"/>
              <a:gd name="T7" fmla="*/ 0 h 163"/>
              <a:gd name="T8" fmla="*/ 578 w 1117"/>
              <a:gd name="T9" fmla="*/ 0 h 163"/>
              <a:gd name="T10" fmla="*/ 562 w 1117"/>
              <a:gd name="T11" fmla="*/ 0 h 163"/>
              <a:gd name="T12" fmla="*/ 440 w 1117"/>
              <a:gd name="T13" fmla="*/ 0 h 163"/>
              <a:gd name="T14" fmla="*/ 106 w 1117"/>
              <a:gd name="T15" fmla="*/ 0 h 163"/>
              <a:gd name="T16" fmla="*/ 0 w 1117"/>
              <a:gd name="T17" fmla="*/ 0 h 163"/>
              <a:gd name="T18" fmla="*/ 0 w 1117"/>
              <a:gd name="T19" fmla="*/ 163 h 163"/>
              <a:gd name="T20" fmla="*/ 106 w 1117"/>
              <a:gd name="T21" fmla="*/ 163 h 163"/>
              <a:gd name="T22" fmla="*/ 440 w 1117"/>
              <a:gd name="T23" fmla="*/ 163 h 163"/>
              <a:gd name="T24" fmla="*/ 562 w 1117"/>
              <a:gd name="T25" fmla="*/ 163 h 163"/>
              <a:gd name="T26" fmla="*/ 578 w 1117"/>
              <a:gd name="T27" fmla="*/ 163 h 163"/>
              <a:gd name="T28" fmla="*/ 1034 w 1117"/>
              <a:gd name="T29" fmla="*/ 163 h 163"/>
              <a:gd name="T30" fmla="*/ 1039 w 1117"/>
              <a:gd name="T31" fmla="*/ 161 h 163"/>
              <a:gd name="T32" fmla="*/ 1040 w 1117"/>
              <a:gd name="T33" fmla="*/ 160 h 163"/>
              <a:gd name="T34" fmla="*/ 1114 w 1117"/>
              <a:gd name="T35" fmla="*/ 86 h 163"/>
              <a:gd name="T36" fmla="*/ 1114 w 1117"/>
              <a:gd name="T37"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7" h="163">
                <a:moveTo>
                  <a:pt x="1114" y="77"/>
                </a:moveTo>
                <a:cubicBezTo>
                  <a:pt x="1040" y="3"/>
                  <a:pt x="1040" y="3"/>
                  <a:pt x="1040" y="3"/>
                </a:cubicBezTo>
                <a:cubicBezTo>
                  <a:pt x="1040" y="2"/>
                  <a:pt x="1039" y="2"/>
                  <a:pt x="1039" y="2"/>
                </a:cubicBezTo>
                <a:cubicBezTo>
                  <a:pt x="1038" y="1"/>
                  <a:pt x="1036" y="0"/>
                  <a:pt x="1034" y="0"/>
                </a:cubicBezTo>
                <a:cubicBezTo>
                  <a:pt x="578" y="0"/>
                  <a:pt x="578" y="0"/>
                  <a:pt x="578" y="0"/>
                </a:cubicBezTo>
                <a:cubicBezTo>
                  <a:pt x="562" y="0"/>
                  <a:pt x="562" y="0"/>
                  <a:pt x="562" y="0"/>
                </a:cubicBezTo>
                <a:cubicBezTo>
                  <a:pt x="440" y="0"/>
                  <a:pt x="440" y="0"/>
                  <a:pt x="440" y="0"/>
                </a:cubicBezTo>
                <a:cubicBezTo>
                  <a:pt x="106" y="0"/>
                  <a:pt x="106" y="0"/>
                  <a:pt x="106" y="0"/>
                </a:cubicBezTo>
                <a:cubicBezTo>
                  <a:pt x="0" y="0"/>
                  <a:pt x="0" y="0"/>
                  <a:pt x="0" y="0"/>
                </a:cubicBezTo>
                <a:cubicBezTo>
                  <a:pt x="0" y="163"/>
                  <a:pt x="0" y="163"/>
                  <a:pt x="0" y="163"/>
                </a:cubicBezTo>
                <a:cubicBezTo>
                  <a:pt x="106" y="163"/>
                  <a:pt x="106" y="163"/>
                  <a:pt x="106" y="163"/>
                </a:cubicBezTo>
                <a:cubicBezTo>
                  <a:pt x="440" y="163"/>
                  <a:pt x="440" y="163"/>
                  <a:pt x="440" y="163"/>
                </a:cubicBezTo>
                <a:cubicBezTo>
                  <a:pt x="562" y="163"/>
                  <a:pt x="562" y="163"/>
                  <a:pt x="562" y="163"/>
                </a:cubicBezTo>
                <a:cubicBezTo>
                  <a:pt x="578" y="163"/>
                  <a:pt x="578" y="163"/>
                  <a:pt x="578" y="163"/>
                </a:cubicBezTo>
                <a:cubicBezTo>
                  <a:pt x="1034" y="163"/>
                  <a:pt x="1034" y="163"/>
                  <a:pt x="1034" y="163"/>
                </a:cubicBezTo>
                <a:cubicBezTo>
                  <a:pt x="1036" y="163"/>
                  <a:pt x="1038" y="162"/>
                  <a:pt x="1039" y="161"/>
                </a:cubicBezTo>
                <a:cubicBezTo>
                  <a:pt x="1039" y="160"/>
                  <a:pt x="1040" y="160"/>
                  <a:pt x="1040" y="160"/>
                </a:cubicBezTo>
                <a:cubicBezTo>
                  <a:pt x="1114" y="86"/>
                  <a:pt x="1114" y="86"/>
                  <a:pt x="1114" y="86"/>
                </a:cubicBezTo>
                <a:cubicBezTo>
                  <a:pt x="1117" y="83"/>
                  <a:pt x="1117" y="79"/>
                  <a:pt x="1114"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pic>
        <p:nvPicPr>
          <p:cNvPr id="5" name="Picture 4">
            <a:extLst>
              <a:ext uri="{FF2B5EF4-FFF2-40B4-BE49-F238E27FC236}">
                <a16:creationId xmlns:a16="http://schemas.microsoft.com/office/drawing/2014/main" id="{72F5D0EF-C541-1A69-8A19-0FF90B4C86DF}"/>
              </a:ext>
            </a:extLst>
          </p:cNvPr>
          <p:cNvPicPr>
            <a:picLocks noChangeAspect="1"/>
          </p:cNvPicPr>
          <p:nvPr/>
        </p:nvPicPr>
        <p:blipFill>
          <a:blip r:embed="rId2"/>
          <a:stretch>
            <a:fillRect/>
          </a:stretch>
        </p:blipFill>
        <p:spPr>
          <a:xfrm>
            <a:off x="5263863" y="536028"/>
            <a:ext cx="6387858" cy="5708708"/>
          </a:xfrm>
          <a:prstGeom prst="rect">
            <a:avLst/>
          </a:prstGeom>
        </p:spPr>
      </p:pic>
    </p:spTree>
    <p:extLst>
      <p:ext uri="{BB962C8B-B14F-4D97-AF65-F5344CB8AC3E}">
        <p14:creationId xmlns:p14="http://schemas.microsoft.com/office/powerpoint/2010/main" val="119731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3D9AEEE-1CCD-43C0-BA3E-16D60A6E2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C898E6-8E26-9A20-962B-1FB14DE526F7}"/>
              </a:ext>
            </a:extLst>
          </p:cNvPr>
          <p:cNvSpPr>
            <a:spLocks noGrp="1"/>
          </p:cNvSpPr>
          <p:nvPr>
            <p:ph type="title"/>
          </p:nvPr>
        </p:nvSpPr>
        <p:spPr>
          <a:xfrm>
            <a:off x="1259893" y="3101093"/>
            <a:ext cx="2454052" cy="3029344"/>
          </a:xfrm>
        </p:spPr>
        <p:txBody>
          <a:bodyPr>
            <a:normAutofit/>
          </a:bodyPr>
          <a:lstStyle/>
          <a:p>
            <a:pPr>
              <a:lnSpc>
                <a:spcPct val="90000"/>
              </a:lnSpc>
            </a:pPr>
            <a:r>
              <a:rPr lang="en-US" sz="2500" dirty="0">
                <a:solidFill>
                  <a:schemeClr val="bg1"/>
                </a:solidFill>
              </a:rPr>
              <a:t>Melanie Murray, Quality Project Manager</a:t>
            </a:r>
          </a:p>
        </p:txBody>
      </p:sp>
      <p:sp>
        <p:nvSpPr>
          <p:cNvPr id="12" name="Freeform 11">
            <a:extLst>
              <a:ext uri="{FF2B5EF4-FFF2-40B4-BE49-F238E27FC236}">
                <a16:creationId xmlns:a16="http://schemas.microsoft.com/office/drawing/2014/main" id="{60F880A6-33D3-4EEC-A780-B73559B9F2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useBgFill="1">
        <p:nvSpPr>
          <p:cNvPr id="14" name="Rectangle 13">
            <a:extLst>
              <a:ext uri="{FF2B5EF4-FFF2-40B4-BE49-F238E27FC236}">
                <a16:creationId xmlns:a16="http://schemas.microsoft.com/office/drawing/2014/main" id="{2C6246ED-0535-4496-A8F6-1E80CC4E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4">
            <a:extLst>
              <a:ext uri="{FF2B5EF4-FFF2-40B4-BE49-F238E27FC236}">
                <a16:creationId xmlns:a16="http://schemas.microsoft.com/office/drawing/2014/main" id="{8408253D-BB0B-43C7-88C5-D27B77087F73}"/>
              </a:ext>
            </a:extLst>
          </p:cNvPr>
          <p:cNvGraphicFramePr>
            <a:graphicFrameLocks noGrp="1"/>
          </p:cNvGraphicFramePr>
          <p:nvPr>
            <p:ph idx="1"/>
            <p:extLst>
              <p:ext uri="{E7BDC344-281C-4309-B0C6-D0EE65EED2A8}">
                <p202:designPr xmlns:p202="http://schemas.microsoft.com/office/powerpoint/2020/02/main">
                  <p202:designTagLst>
                    <p202:designTag name="ARCH:1:CLS" val="InformationTable"/>
                  </p202:designTagLst>
                </p202:designPr>
              </p:ext>
            </p:extLst>
          </p:nvPr>
        </p:nvGraphicFramePr>
        <p:xfrm>
          <a:off x="4713144" y="1041834"/>
          <a:ext cx="6832212" cy="4464214"/>
        </p:xfrm>
        <a:graphic>
          <a:graphicData uri="http://schemas.openxmlformats.org/drawingml/2006/table">
            <a:tbl>
              <a:tblPr firstRow="1" bandRow="1">
                <a:noFill/>
                <a:tableStyleId>{5C22544A-7EE6-4342-B048-85BDC9FD1C3A}</a:tableStyleId>
              </a:tblPr>
              <a:tblGrid>
                <a:gridCol w="3174603">
                  <a:extLst>
                    <a:ext uri="{9D8B030D-6E8A-4147-A177-3AD203B41FA5}">
                      <a16:colId xmlns:a16="http://schemas.microsoft.com/office/drawing/2014/main" val="4111753741"/>
                    </a:ext>
                  </a:extLst>
                </a:gridCol>
                <a:gridCol w="3657609">
                  <a:extLst>
                    <a:ext uri="{9D8B030D-6E8A-4147-A177-3AD203B41FA5}">
                      <a16:colId xmlns:a16="http://schemas.microsoft.com/office/drawing/2014/main" val="3329672578"/>
                    </a:ext>
                  </a:extLst>
                </a:gridCol>
              </a:tblGrid>
              <a:tr h="449882">
                <a:tc>
                  <a:txBody>
                    <a:bodyPr/>
                    <a:lstStyle/>
                    <a:p>
                      <a:pPr>
                        <a:buNone/>
                      </a:pPr>
                      <a:r>
                        <a:rPr lang="en-US" sz="1300" b="1" cap="all" spc="150">
                          <a:solidFill>
                            <a:schemeClr val="tx1"/>
                          </a:solidFill>
                        </a:rPr>
                        <a:t>Factor/Barrier</a:t>
                      </a:r>
                    </a:p>
                  </a:txBody>
                  <a:tcPr marL="111235" marR="111235" marT="111235" marB="111235" anchor="ctr">
                    <a:lnL w="12700" cmpd="sng">
                      <a:noFill/>
                    </a:lnL>
                    <a:lnR w="12700" cmpd="sng">
                      <a:noFill/>
                    </a:lnR>
                    <a:lnT w="6350" cap="flat" cmpd="sng" algn="ctr">
                      <a:noFill/>
                      <a:prstDash val="solid"/>
                    </a:lnT>
                    <a:lnB w="19050" cap="flat" cmpd="sng" algn="ctr">
                      <a:solidFill>
                        <a:schemeClr val="accent1"/>
                      </a:solidFill>
                      <a:prstDash val="solid"/>
                    </a:lnB>
                    <a:noFill/>
                  </a:tcPr>
                </a:tc>
                <a:tc>
                  <a:txBody>
                    <a:bodyPr/>
                    <a:lstStyle/>
                    <a:p>
                      <a:pPr>
                        <a:buNone/>
                      </a:pPr>
                      <a:r>
                        <a:rPr lang="en-US" sz="1300" b="1" cap="all" spc="150">
                          <a:solidFill>
                            <a:schemeClr val="tx1"/>
                          </a:solidFill>
                        </a:rPr>
                        <a:t>Description</a:t>
                      </a:r>
                    </a:p>
                  </a:txBody>
                  <a:tcPr marL="111235" marR="111235" marT="111235" marB="111235" anchor="ctr">
                    <a:lnL w="12700" cmpd="sng">
                      <a:noFill/>
                    </a:lnL>
                    <a:lnR w="12700" cmpd="sng">
                      <a:noFill/>
                    </a:lnR>
                    <a:lnT w="6350" cap="flat" cmpd="sng" algn="ctr">
                      <a:noFill/>
                      <a:prstDash val="solid"/>
                    </a:lnT>
                    <a:lnB w="19050" cap="flat" cmpd="sng" algn="ctr">
                      <a:solidFill>
                        <a:schemeClr val="accent1"/>
                      </a:solidFill>
                      <a:prstDash val="solid"/>
                    </a:lnB>
                    <a:noFill/>
                  </a:tcPr>
                </a:tc>
                <a:extLst>
                  <a:ext uri="{0D108BD9-81ED-4DB2-BD59-A6C34878D82A}">
                    <a16:rowId xmlns:a16="http://schemas.microsoft.com/office/drawing/2014/main" val="2410183350"/>
                  </a:ext>
                </a:extLst>
              </a:tr>
              <a:tr h="573476">
                <a:tc>
                  <a:txBody>
                    <a:bodyPr/>
                    <a:lstStyle/>
                    <a:p>
                      <a:pPr>
                        <a:buNone/>
                      </a:pPr>
                      <a:r>
                        <a:rPr lang="en-US" sz="1100" b="1" cap="none" spc="0">
                          <a:solidFill>
                            <a:schemeClr val="tx1"/>
                          </a:solidFill>
                        </a:rPr>
                        <a:t>Follow-up Appointments</a:t>
                      </a:r>
                    </a:p>
                  </a:txBody>
                  <a:tcPr marL="111235" marR="111235" marT="111235" marB="111235" anchor="ctr">
                    <a:lnL w="12700" cmpd="sng">
                      <a:noFill/>
                      <a:prstDash val="solid"/>
                    </a:lnL>
                    <a:lnR w="12700" cmpd="sng">
                      <a:noFill/>
                      <a:prstDash val="solid"/>
                    </a:lnR>
                    <a:lnT w="19050" cap="flat" cmpd="sng" algn="ctr">
                      <a:solidFill>
                        <a:schemeClr val="accent1"/>
                      </a:solidFill>
                      <a:prstDash val="solid"/>
                    </a:lnT>
                    <a:lnB w="6350" cap="flat" cmpd="sng" algn="ctr">
                      <a:solidFill>
                        <a:schemeClr val="tx1"/>
                      </a:solidFill>
                      <a:prstDash val="solid"/>
                    </a:lnB>
                    <a:noFill/>
                  </a:tcPr>
                </a:tc>
                <a:tc>
                  <a:txBody>
                    <a:bodyPr/>
                    <a:lstStyle/>
                    <a:p>
                      <a:pPr>
                        <a:buNone/>
                      </a:pPr>
                      <a:r>
                        <a:rPr lang="en-US" sz="1100" cap="none" spc="0">
                          <a:solidFill>
                            <a:schemeClr val="tx1"/>
                          </a:solidFill>
                        </a:rPr>
                        <a:t>Patients find returning for a 2-week follow-up time-consuming and unclear regarding costs.</a:t>
                      </a:r>
                    </a:p>
                  </a:txBody>
                  <a:tcPr marL="111235" marR="111235" marT="111235" marB="111235" anchor="ctr">
                    <a:lnL w="12700" cmpd="sng">
                      <a:noFill/>
                      <a:prstDash val="solid"/>
                    </a:lnL>
                    <a:lnR w="12700" cmpd="sng">
                      <a:noFill/>
                      <a:prstDash val="solid"/>
                    </a:lnR>
                    <a:lnT w="19050" cap="flat" cmpd="sng" algn="ctr">
                      <a:solidFill>
                        <a:schemeClr val="accent1"/>
                      </a:solidFill>
                      <a:prstDash val="solid"/>
                    </a:lnT>
                    <a:lnB w="6350" cap="flat" cmpd="sng" algn="ctr">
                      <a:solidFill>
                        <a:schemeClr val="tx1"/>
                      </a:solidFill>
                      <a:prstDash val="solid"/>
                    </a:lnB>
                    <a:noFill/>
                  </a:tcPr>
                </a:tc>
                <a:extLst>
                  <a:ext uri="{0D108BD9-81ED-4DB2-BD59-A6C34878D82A}">
                    <a16:rowId xmlns:a16="http://schemas.microsoft.com/office/drawing/2014/main" val="1443719923"/>
                  </a:ext>
                </a:extLst>
              </a:tr>
              <a:tr h="573476">
                <a:tc>
                  <a:txBody>
                    <a:bodyPr/>
                    <a:lstStyle/>
                    <a:p>
                      <a:pPr>
                        <a:buNone/>
                      </a:pPr>
                      <a:r>
                        <a:rPr lang="en-US" sz="1100" b="1" cap="none" spc="0">
                          <a:solidFill>
                            <a:schemeClr val="tx1"/>
                          </a:solidFill>
                        </a:rPr>
                        <a:t>Access to Fresh Produce</a:t>
                      </a:r>
                    </a:p>
                  </a:txBody>
                  <a:tcPr marL="111235" marR="111235" marT="111235" marB="111235"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en-US" sz="1100" cap="none" spc="0">
                          <a:solidFill>
                            <a:schemeClr val="tx1"/>
                          </a:solidFill>
                        </a:rPr>
                        <a:t>Economic issues and limited access to healthy food options affect adherence.</a:t>
                      </a:r>
                    </a:p>
                  </a:txBody>
                  <a:tcPr marL="111235" marR="111235" marT="111235" marB="111235"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2011813971"/>
                  </a:ext>
                </a:extLst>
              </a:tr>
              <a:tr h="573476">
                <a:tc>
                  <a:txBody>
                    <a:bodyPr/>
                    <a:lstStyle/>
                    <a:p>
                      <a:pPr>
                        <a:buNone/>
                      </a:pPr>
                      <a:r>
                        <a:rPr lang="en-US" sz="1100" b="1" cap="none" spc="0">
                          <a:solidFill>
                            <a:schemeClr val="tx1"/>
                          </a:solidFill>
                        </a:rPr>
                        <a:t>Patient Motivation</a:t>
                      </a:r>
                    </a:p>
                  </a:txBody>
                  <a:tcPr marL="111235" marR="111235" marT="111235" marB="111235"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en-US" sz="1100" cap="none" spc="0">
                          <a:solidFill>
                            <a:schemeClr val="tx1"/>
                          </a:solidFill>
                        </a:rPr>
                        <a:t>Patients want to understand benefits and may require incentives for participation.</a:t>
                      </a:r>
                    </a:p>
                  </a:txBody>
                  <a:tcPr marL="111235" marR="111235" marT="111235" marB="111235"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602681273"/>
                  </a:ext>
                </a:extLst>
              </a:tr>
              <a:tr h="573476">
                <a:tc>
                  <a:txBody>
                    <a:bodyPr/>
                    <a:lstStyle/>
                    <a:p>
                      <a:pPr>
                        <a:buNone/>
                      </a:pPr>
                      <a:r>
                        <a:rPr lang="en-US" sz="1100" b="1" cap="none" spc="0">
                          <a:solidFill>
                            <a:schemeClr val="tx1"/>
                          </a:solidFill>
                        </a:rPr>
                        <a:t>Lab Test Compliance</a:t>
                      </a:r>
                    </a:p>
                  </a:txBody>
                  <a:tcPr marL="111235" marR="111235" marT="111235" marB="111235"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en-US" sz="1100" cap="none" spc="0">
                          <a:solidFill>
                            <a:schemeClr val="tx1"/>
                          </a:solidFill>
                        </a:rPr>
                        <a:t>DePaul patients tend to adhere to lab tests when they visit the facility.</a:t>
                      </a:r>
                    </a:p>
                  </a:txBody>
                  <a:tcPr marL="111235" marR="111235" marT="111235" marB="111235"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414792805"/>
                  </a:ext>
                </a:extLst>
              </a:tr>
              <a:tr h="573476">
                <a:tc>
                  <a:txBody>
                    <a:bodyPr/>
                    <a:lstStyle/>
                    <a:p>
                      <a:pPr>
                        <a:buNone/>
                      </a:pPr>
                      <a:r>
                        <a:rPr lang="en-US" sz="1100" b="1" cap="none" spc="0">
                          <a:solidFill>
                            <a:schemeClr val="tx1"/>
                          </a:solidFill>
                        </a:rPr>
                        <a:t>Group Visit Attendance</a:t>
                      </a:r>
                    </a:p>
                  </a:txBody>
                  <a:tcPr marL="111235" marR="111235" marT="111235" marB="111235"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en-US" sz="1100" cap="none" spc="0">
                          <a:solidFill>
                            <a:schemeClr val="tx1"/>
                          </a:solidFill>
                        </a:rPr>
                        <a:t>Declining attendance possibly due to promotion, appointment timing, referrals, and location.</a:t>
                      </a:r>
                    </a:p>
                  </a:txBody>
                  <a:tcPr marL="111235" marR="111235" marT="111235" marB="111235"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338121372"/>
                  </a:ext>
                </a:extLst>
              </a:tr>
              <a:tr h="573476">
                <a:tc>
                  <a:txBody>
                    <a:bodyPr/>
                    <a:lstStyle/>
                    <a:p>
                      <a:pPr>
                        <a:buNone/>
                      </a:pPr>
                      <a:r>
                        <a:rPr lang="en-US" sz="1100" b="1" cap="none" spc="0">
                          <a:solidFill>
                            <a:schemeClr val="tx1"/>
                          </a:solidFill>
                        </a:rPr>
                        <a:t>Communication Methods</a:t>
                      </a:r>
                    </a:p>
                  </a:txBody>
                  <a:tcPr marL="111235" marR="111235" marT="111235" marB="111235"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buNone/>
                      </a:pPr>
                      <a:r>
                        <a:rPr lang="en-US" sz="1100" cap="none" spc="0">
                          <a:solidFill>
                            <a:schemeClr val="tx1"/>
                          </a:solidFill>
                        </a:rPr>
                        <a:t>Text messaging is effective; phone calls are often flagged as spam.</a:t>
                      </a:r>
                    </a:p>
                  </a:txBody>
                  <a:tcPr marL="111235" marR="111235" marT="111235" marB="111235"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1239519581"/>
                  </a:ext>
                </a:extLst>
              </a:tr>
              <a:tr h="573476">
                <a:tc>
                  <a:txBody>
                    <a:bodyPr/>
                    <a:lstStyle/>
                    <a:p>
                      <a:pPr>
                        <a:buNone/>
                      </a:pPr>
                      <a:r>
                        <a:rPr lang="en-US" sz="1100" b="1" cap="none" spc="0">
                          <a:solidFill>
                            <a:schemeClr val="tx1"/>
                          </a:solidFill>
                        </a:rPr>
                        <a:t>Provider Influence</a:t>
                      </a:r>
                    </a:p>
                  </a:txBody>
                  <a:tcPr marL="111235" marR="111235" marT="111235" marB="111235" anchor="ctr">
                    <a:lnL w="12700" cmpd="sng">
                      <a:noFill/>
                      <a:prstDash val="solid"/>
                    </a:lnL>
                    <a:lnR w="12700" cmpd="sng">
                      <a:noFill/>
                      <a:prstDash val="solid"/>
                    </a:lnR>
                    <a:lnT w="6350" cap="flat" cmpd="sng" algn="ctr">
                      <a:solidFill>
                        <a:schemeClr val="tx1"/>
                      </a:solidFill>
                      <a:prstDash val="solid"/>
                    </a:lnT>
                    <a:lnB w="19050" cap="flat" cmpd="sng" algn="ctr">
                      <a:solidFill>
                        <a:schemeClr val="accent1"/>
                      </a:solidFill>
                      <a:prstDash val="solid"/>
                    </a:lnB>
                    <a:noFill/>
                  </a:tcPr>
                </a:tc>
                <a:tc>
                  <a:txBody>
                    <a:bodyPr/>
                    <a:lstStyle/>
                    <a:p>
                      <a:pPr>
                        <a:buNone/>
                      </a:pPr>
                      <a:r>
                        <a:rPr lang="en-US" sz="1100" b="0" cap="none" spc="0">
                          <a:solidFill>
                            <a:schemeClr val="tx1"/>
                          </a:solidFill>
                        </a:rPr>
                        <a:t>Recommendations from PCPs increase patient participation and trust.</a:t>
                      </a:r>
                    </a:p>
                  </a:txBody>
                  <a:tcPr marL="111235" marR="111235" marT="111235" marB="111235" anchor="ctr">
                    <a:lnL w="12700" cmpd="sng">
                      <a:noFill/>
                      <a:prstDash val="solid"/>
                    </a:lnL>
                    <a:lnR w="12700" cmpd="sng">
                      <a:noFill/>
                      <a:prstDash val="solid"/>
                    </a:lnR>
                    <a:lnT w="6350" cap="flat" cmpd="sng" algn="ctr">
                      <a:solidFill>
                        <a:schemeClr val="tx1"/>
                      </a:solidFill>
                      <a:prstDash val="solid"/>
                    </a:lnT>
                    <a:lnB w="19050" cap="flat" cmpd="sng" algn="ctr">
                      <a:solidFill>
                        <a:schemeClr val="accent1"/>
                      </a:solidFill>
                      <a:prstDash val="solid"/>
                    </a:lnB>
                    <a:noFill/>
                  </a:tcPr>
                </a:tc>
                <a:extLst>
                  <a:ext uri="{0D108BD9-81ED-4DB2-BD59-A6C34878D82A}">
                    <a16:rowId xmlns:a16="http://schemas.microsoft.com/office/drawing/2014/main" val="820716130"/>
                  </a:ext>
                </a:extLst>
              </a:tr>
            </a:tbl>
          </a:graphicData>
        </a:graphic>
      </p:graphicFrame>
    </p:spTree>
    <p:extLst>
      <p:ext uri="{BB962C8B-B14F-4D97-AF65-F5344CB8AC3E}">
        <p14:creationId xmlns:p14="http://schemas.microsoft.com/office/powerpoint/2010/main" val="629736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F7E42047-F7E7-4687-BBE0-D4BDC8E77B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50" name="Group 49">
            <a:extLst>
              <a:ext uri="{FF2B5EF4-FFF2-40B4-BE49-F238E27FC236}">
                <a16:creationId xmlns:a16="http://schemas.microsoft.com/office/drawing/2014/main" id="{8D6F839A-C8D9-4FBC-8EFD-9E56D12F4C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906785" y="228600"/>
            <a:ext cx="2851523" cy="6638625"/>
            <a:chOff x="2487613" y="285750"/>
            <a:chExt cx="2428875" cy="5654676"/>
          </a:xfrm>
        </p:grpSpPr>
        <p:sp>
          <p:nvSpPr>
            <p:cNvPr id="51" name="Freeform 50">
              <a:extLst>
                <a:ext uri="{FF2B5EF4-FFF2-40B4-BE49-F238E27FC236}">
                  <a16:creationId xmlns:a16="http://schemas.microsoft.com/office/drawing/2014/main" id="{D1F0D09B-BA85-41B1-A8DE-73728B72E5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52" name="Freeform 51">
              <a:extLst>
                <a:ext uri="{FF2B5EF4-FFF2-40B4-BE49-F238E27FC236}">
                  <a16:creationId xmlns:a16="http://schemas.microsoft.com/office/drawing/2014/main" id="{FB2D0F0C-3A27-4FC3-A6A3-D2095D9B24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53" name="Freeform 52">
              <a:extLst>
                <a:ext uri="{FF2B5EF4-FFF2-40B4-BE49-F238E27FC236}">
                  <a16:creationId xmlns:a16="http://schemas.microsoft.com/office/drawing/2014/main" id="{FA1C69EF-E6E6-4BDD-B62F-637FC9F3C3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54" name="Freeform 53">
              <a:extLst>
                <a:ext uri="{FF2B5EF4-FFF2-40B4-BE49-F238E27FC236}">
                  <a16:creationId xmlns:a16="http://schemas.microsoft.com/office/drawing/2014/main" id="{75B4F36E-07F6-4E6F-A9D9-A7F6D9585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55" name="Freeform 54">
              <a:extLst>
                <a:ext uri="{FF2B5EF4-FFF2-40B4-BE49-F238E27FC236}">
                  <a16:creationId xmlns:a16="http://schemas.microsoft.com/office/drawing/2014/main" id="{7D9136C7-12F1-4F21-A438-ED7668DDFA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56" name="Freeform 55">
              <a:extLst>
                <a:ext uri="{FF2B5EF4-FFF2-40B4-BE49-F238E27FC236}">
                  <a16:creationId xmlns:a16="http://schemas.microsoft.com/office/drawing/2014/main" id="{C718EF12-B769-45D9-9B6E-7AEAA3108A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57" name="Freeform 56">
              <a:extLst>
                <a:ext uri="{FF2B5EF4-FFF2-40B4-BE49-F238E27FC236}">
                  <a16:creationId xmlns:a16="http://schemas.microsoft.com/office/drawing/2014/main" id="{534EAD53-3968-459E-B27C-09126A0FE3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58" name="Freeform 57">
              <a:extLst>
                <a:ext uri="{FF2B5EF4-FFF2-40B4-BE49-F238E27FC236}">
                  <a16:creationId xmlns:a16="http://schemas.microsoft.com/office/drawing/2014/main" id="{67658BFE-59E2-4A2D-9E8A-18F81C350B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59" name="Freeform 58">
              <a:extLst>
                <a:ext uri="{FF2B5EF4-FFF2-40B4-BE49-F238E27FC236}">
                  <a16:creationId xmlns:a16="http://schemas.microsoft.com/office/drawing/2014/main" id="{3FEC8A9E-385D-4407-9671-E30238022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60" name="Freeform 59">
              <a:extLst>
                <a:ext uri="{FF2B5EF4-FFF2-40B4-BE49-F238E27FC236}">
                  <a16:creationId xmlns:a16="http://schemas.microsoft.com/office/drawing/2014/main" id="{EFC82234-632C-4B76-A8FF-2C9C0DCA68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61" name="Freeform 60">
              <a:extLst>
                <a:ext uri="{FF2B5EF4-FFF2-40B4-BE49-F238E27FC236}">
                  <a16:creationId xmlns:a16="http://schemas.microsoft.com/office/drawing/2014/main" id="{662A4DB3-C195-4230-953D-307E4100FE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62" name="Freeform 61">
              <a:extLst>
                <a:ext uri="{FF2B5EF4-FFF2-40B4-BE49-F238E27FC236}">
                  <a16:creationId xmlns:a16="http://schemas.microsoft.com/office/drawing/2014/main" id="{94D310CF-9541-4CD7-855B-E2E1EF3437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63" name="Group 62">
            <a:extLst>
              <a:ext uri="{FF2B5EF4-FFF2-40B4-BE49-F238E27FC236}">
                <a16:creationId xmlns:a16="http://schemas.microsoft.com/office/drawing/2014/main" id="{70EDA856-A216-4EEC-9AB6-A59FFC70361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47733" y="-786"/>
            <a:ext cx="2356675" cy="6854040"/>
            <a:chOff x="6627813" y="194833"/>
            <a:chExt cx="1952625" cy="5678918"/>
          </a:xfrm>
        </p:grpSpPr>
        <p:sp>
          <p:nvSpPr>
            <p:cNvPr id="64" name="Freeform 27">
              <a:extLst>
                <a:ext uri="{FF2B5EF4-FFF2-40B4-BE49-F238E27FC236}">
                  <a16:creationId xmlns:a16="http://schemas.microsoft.com/office/drawing/2014/main" id="{36F815B8-AFA8-45E9-A3D1-977F2D1921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65" name="Freeform 28">
              <a:extLst>
                <a:ext uri="{FF2B5EF4-FFF2-40B4-BE49-F238E27FC236}">
                  <a16:creationId xmlns:a16="http://schemas.microsoft.com/office/drawing/2014/main" id="{5D8FF653-8B3F-4B96-904D-1A4482EAEE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66" name="Freeform 29">
              <a:extLst>
                <a:ext uri="{FF2B5EF4-FFF2-40B4-BE49-F238E27FC236}">
                  <a16:creationId xmlns:a16="http://schemas.microsoft.com/office/drawing/2014/main" id="{4DD2E775-AB45-4AF1-B5B7-54948CFB98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67" name="Freeform 30">
              <a:extLst>
                <a:ext uri="{FF2B5EF4-FFF2-40B4-BE49-F238E27FC236}">
                  <a16:creationId xmlns:a16="http://schemas.microsoft.com/office/drawing/2014/main" id="{7BDE7E7B-E3AA-4A24-8F9D-CE77C96CA2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68" name="Freeform 31">
              <a:extLst>
                <a:ext uri="{FF2B5EF4-FFF2-40B4-BE49-F238E27FC236}">
                  <a16:creationId xmlns:a16="http://schemas.microsoft.com/office/drawing/2014/main" id="{D129CAA9-35E5-48CE-88AE-9806695CB8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69" name="Freeform 32">
              <a:extLst>
                <a:ext uri="{FF2B5EF4-FFF2-40B4-BE49-F238E27FC236}">
                  <a16:creationId xmlns:a16="http://schemas.microsoft.com/office/drawing/2014/main" id="{A73989FF-4EFF-4181-81A4-72EF2E67DB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70" name="Freeform 33">
              <a:extLst>
                <a:ext uri="{FF2B5EF4-FFF2-40B4-BE49-F238E27FC236}">
                  <a16:creationId xmlns:a16="http://schemas.microsoft.com/office/drawing/2014/main" id="{8C2C17BD-8FA0-4F42-B2CD-5E5A9F5429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71" name="Freeform 34">
              <a:extLst>
                <a:ext uri="{FF2B5EF4-FFF2-40B4-BE49-F238E27FC236}">
                  <a16:creationId xmlns:a16="http://schemas.microsoft.com/office/drawing/2014/main" id="{EEE99CF3-AD71-46FB-8E7D-67825F7816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72" name="Freeform 35">
              <a:extLst>
                <a:ext uri="{FF2B5EF4-FFF2-40B4-BE49-F238E27FC236}">
                  <a16:creationId xmlns:a16="http://schemas.microsoft.com/office/drawing/2014/main" id="{D0F9D5ED-7591-4E88-9FDA-4C1DC47E9D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73" name="Freeform 36">
              <a:extLst>
                <a:ext uri="{FF2B5EF4-FFF2-40B4-BE49-F238E27FC236}">
                  <a16:creationId xmlns:a16="http://schemas.microsoft.com/office/drawing/2014/main" id="{88FA7C13-D80D-4514-B9DB-87AE076ACE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74" name="Freeform 37">
              <a:extLst>
                <a:ext uri="{FF2B5EF4-FFF2-40B4-BE49-F238E27FC236}">
                  <a16:creationId xmlns:a16="http://schemas.microsoft.com/office/drawing/2014/main" id="{202C78DF-D842-450B-A87D-E035719E4E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75" name="Freeform 38">
              <a:extLst>
                <a:ext uri="{FF2B5EF4-FFF2-40B4-BE49-F238E27FC236}">
                  <a16:creationId xmlns:a16="http://schemas.microsoft.com/office/drawing/2014/main" id="{A4789F83-2423-47F8-8958-48E477BAE0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2" name="Title 1">
            <a:extLst>
              <a:ext uri="{FF2B5EF4-FFF2-40B4-BE49-F238E27FC236}">
                <a16:creationId xmlns:a16="http://schemas.microsoft.com/office/drawing/2014/main" id="{EB545F5A-9BE2-C659-C499-B2C7C648BD5B}"/>
              </a:ext>
            </a:extLst>
          </p:cNvPr>
          <p:cNvSpPr>
            <a:spLocks noGrp="1"/>
          </p:cNvSpPr>
          <p:nvPr>
            <p:ph type="title"/>
          </p:nvPr>
        </p:nvSpPr>
        <p:spPr>
          <a:xfrm>
            <a:off x="4659520" y="624110"/>
            <a:ext cx="6845092" cy="1280890"/>
          </a:xfrm>
        </p:spPr>
        <p:txBody>
          <a:bodyPr>
            <a:normAutofit/>
          </a:bodyPr>
          <a:lstStyle/>
          <a:p>
            <a:pPr>
              <a:lnSpc>
                <a:spcPct val="90000"/>
              </a:lnSpc>
            </a:pPr>
            <a:r>
              <a:rPr lang="en-US" sz="3100"/>
              <a:t>Understanding the Data Collected During Improvement Efforts</a:t>
            </a:r>
          </a:p>
        </p:txBody>
      </p:sp>
      <p:sp>
        <p:nvSpPr>
          <p:cNvPr id="76" name="Rectangle 75">
            <a:extLst>
              <a:ext uri="{FF2B5EF4-FFF2-40B4-BE49-F238E27FC236}">
                <a16:creationId xmlns:a16="http://schemas.microsoft.com/office/drawing/2014/main" id="{2C509E7A-337A-4664-BEC2-03F9BCA0A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1632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7" name="Freeform 11">
            <a:extLst>
              <a:ext uri="{FF2B5EF4-FFF2-40B4-BE49-F238E27FC236}">
                <a16:creationId xmlns:a16="http://schemas.microsoft.com/office/drawing/2014/main" id="{D9AB99AB-E300-4B19-97C3-9A12EA3C7B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2716320"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pic>
        <p:nvPicPr>
          <p:cNvPr id="5" name="Picture 4" descr="Desk with productivity items">
            <a:extLst>
              <a:ext uri="{FF2B5EF4-FFF2-40B4-BE49-F238E27FC236}">
                <a16:creationId xmlns:a16="http://schemas.microsoft.com/office/drawing/2014/main" id="{381E9BDC-0840-0AAD-29B0-7D14D2C29D3A}"/>
              </a:ext>
            </a:extLst>
          </p:cNvPr>
          <p:cNvPicPr>
            <a:picLocks noChangeAspect="1"/>
          </p:cNvPicPr>
          <p:nvPr/>
        </p:nvPicPr>
        <p:blipFill>
          <a:blip r:embed="rId3" cstate="email">
            <a:extLst>
              <a:ext uri="{28A0092B-C50C-407E-A947-70E740481C1C}">
                <a14:useLocalDpi xmlns:a14="http://schemas.microsoft.com/office/drawing/2010/main"/>
              </a:ext>
            </a:extLst>
          </a:blip>
          <a:srcRect b="-2"/>
          <a:stretch>
            <a:fillRect/>
          </a:stretch>
        </p:blipFill>
        <p:spPr>
          <a:xfrm>
            <a:off x="20" y="1730"/>
            <a:ext cx="2720524" cy="6858000"/>
          </a:xfrm>
          <a:prstGeom prst="rect">
            <a:avLst/>
          </a:prstGeom>
        </p:spPr>
      </p:pic>
      <p:sp>
        <p:nvSpPr>
          <p:cNvPr id="3" name="Content Placeholder 2">
            <a:extLst>
              <a:ext uri="{FF2B5EF4-FFF2-40B4-BE49-F238E27FC236}">
                <a16:creationId xmlns:a16="http://schemas.microsoft.com/office/drawing/2014/main" id="{B01FC431-CC3C-DABA-D4DB-78032A8AE711}"/>
              </a:ext>
            </a:extLst>
          </p:cNvPr>
          <p:cNvSpPr>
            <a:spLocks noGrp="1"/>
          </p:cNvSpPr>
          <p:nvPr>
            <p:ph idx="1"/>
          </p:nvPr>
        </p:nvSpPr>
        <p:spPr>
          <a:xfrm>
            <a:off x="4656667" y="2133600"/>
            <a:ext cx="6847944" cy="3777622"/>
          </a:xfrm>
        </p:spPr>
        <p:txBody>
          <a:bodyPr>
            <a:normAutofit/>
          </a:bodyPr>
          <a:lstStyle/>
          <a:p>
            <a:r>
              <a:rPr lang="en-US" dirty="0"/>
              <a:t>Initial Approach: surveying patients seen in clinic</a:t>
            </a:r>
          </a:p>
          <a:p>
            <a:r>
              <a:rPr lang="en-US" dirty="0"/>
              <a:t>Best Approach: Utilizing Azara to track measures and track patients with an A1c &gt;9.</a:t>
            </a:r>
          </a:p>
        </p:txBody>
      </p:sp>
    </p:spTree>
    <p:extLst>
      <p:ext uri="{BB962C8B-B14F-4D97-AF65-F5344CB8AC3E}">
        <p14:creationId xmlns:p14="http://schemas.microsoft.com/office/powerpoint/2010/main" val="294833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34744-5D4D-9D2D-B9D7-58A4DC7947F3}"/>
              </a:ext>
            </a:extLst>
          </p:cNvPr>
          <p:cNvSpPr>
            <a:spLocks noGrp="1"/>
          </p:cNvSpPr>
          <p:nvPr>
            <p:ph type="title"/>
          </p:nvPr>
        </p:nvSpPr>
        <p:spPr/>
        <p:txBody>
          <a:bodyPr/>
          <a:lstStyle/>
          <a:p>
            <a:r>
              <a:rPr lang="en-US" dirty="0"/>
              <a:t>Data Collection Effort</a:t>
            </a:r>
          </a:p>
        </p:txBody>
      </p:sp>
      <p:pic>
        <p:nvPicPr>
          <p:cNvPr id="6" name="Content Placeholder 5">
            <a:extLst>
              <a:ext uri="{FF2B5EF4-FFF2-40B4-BE49-F238E27FC236}">
                <a16:creationId xmlns:a16="http://schemas.microsoft.com/office/drawing/2014/main" id="{F5CB1A23-8F6B-13F2-AFE4-165AFE020743}"/>
              </a:ext>
            </a:extLst>
          </p:cNvPr>
          <p:cNvPicPr>
            <a:picLocks noGrp="1" noChangeAspect="1"/>
          </p:cNvPicPr>
          <p:nvPr>
            <p:ph idx="1"/>
          </p:nvPr>
        </p:nvPicPr>
        <p:blipFill>
          <a:blip r:embed="rId3"/>
          <a:stretch>
            <a:fillRect/>
          </a:stretch>
        </p:blipFill>
        <p:spPr>
          <a:xfrm>
            <a:off x="2990850" y="1143000"/>
            <a:ext cx="5515841" cy="5276850"/>
          </a:xfrm>
        </p:spPr>
      </p:pic>
    </p:spTree>
    <p:extLst>
      <p:ext uri="{BB962C8B-B14F-4D97-AF65-F5344CB8AC3E}">
        <p14:creationId xmlns:p14="http://schemas.microsoft.com/office/powerpoint/2010/main" val="40670548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3F4C104D-5F30-4811-9376-566B26E471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6197D4-E709-E16D-95BC-118A72D14459}"/>
              </a:ext>
            </a:extLst>
          </p:cNvPr>
          <p:cNvSpPr>
            <a:spLocks noGrp="1"/>
          </p:cNvSpPr>
          <p:nvPr>
            <p:ph type="title"/>
          </p:nvPr>
        </p:nvSpPr>
        <p:spPr>
          <a:xfrm>
            <a:off x="649224" y="645106"/>
            <a:ext cx="3650279" cy="1259894"/>
          </a:xfrm>
        </p:spPr>
        <p:txBody>
          <a:bodyPr>
            <a:normAutofit/>
          </a:bodyPr>
          <a:lstStyle/>
          <a:p>
            <a:r>
              <a:rPr lang="en-US"/>
              <a:t>Cohort Data</a:t>
            </a:r>
            <a:endParaRPr lang="en-US" dirty="0"/>
          </a:p>
        </p:txBody>
      </p:sp>
      <p:sp>
        <p:nvSpPr>
          <p:cNvPr id="59" name="Rectangle 58">
            <a:extLst>
              <a:ext uri="{FF2B5EF4-FFF2-40B4-BE49-F238E27FC236}">
                <a16:creationId xmlns:a16="http://schemas.microsoft.com/office/drawing/2014/main" id="{0815E34B-5D02-4E01-A936-E8E1C0AB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4" name="Content Placeholder 53">
            <a:extLst>
              <a:ext uri="{FF2B5EF4-FFF2-40B4-BE49-F238E27FC236}">
                <a16:creationId xmlns:a16="http://schemas.microsoft.com/office/drawing/2014/main" id="{BB626782-B144-8FF9-2BF6-96BF1E51A8F3}"/>
              </a:ext>
            </a:extLst>
          </p:cNvPr>
          <p:cNvSpPr>
            <a:spLocks noGrp="1"/>
          </p:cNvSpPr>
          <p:nvPr>
            <p:ph idx="1"/>
          </p:nvPr>
        </p:nvSpPr>
        <p:spPr>
          <a:xfrm>
            <a:off x="649225" y="2133600"/>
            <a:ext cx="3650278" cy="3759253"/>
          </a:xfrm>
        </p:spPr>
        <p:txBody>
          <a:bodyPr>
            <a:normAutofit/>
          </a:bodyPr>
          <a:lstStyle/>
          <a:p>
            <a:r>
              <a:rPr lang="en-US" dirty="0"/>
              <a:t>Center Avg 22.4%</a:t>
            </a:r>
          </a:p>
          <a:p>
            <a:r>
              <a:rPr lang="en-US" dirty="0"/>
              <a:t>Network Avg 27.1%</a:t>
            </a:r>
          </a:p>
          <a:p>
            <a:r>
              <a:rPr lang="en-US" dirty="0"/>
              <a:t>Best Center 14.5%</a:t>
            </a:r>
          </a:p>
          <a:p>
            <a:r>
              <a:rPr lang="en-US" dirty="0"/>
              <a:t>NP Resident Cohort 35.2%</a:t>
            </a:r>
          </a:p>
        </p:txBody>
      </p:sp>
      <p:pic>
        <p:nvPicPr>
          <p:cNvPr id="4" name="Content Placeholder 3" descr="A graph with a line&#10;&#10;AI-generated content may be incorrect.">
            <a:extLst>
              <a:ext uri="{FF2B5EF4-FFF2-40B4-BE49-F238E27FC236}">
                <a16:creationId xmlns:a16="http://schemas.microsoft.com/office/drawing/2014/main" id="{3A1C3A8A-4FD1-CAF7-FFE4-EA0DEA16E76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99503" y="1041010"/>
            <a:ext cx="7273617" cy="4698608"/>
          </a:xfrm>
          <a:prstGeom prst="rect">
            <a:avLst/>
          </a:prstGeom>
        </p:spPr>
      </p:pic>
      <p:sp>
        <p:nvSpPr>
          <p:cNvPr id="61" name="Freeform 11">
            <a:extLst>
              <a:ext uri="{FF2B5EF4-FFF2-40B4-BE49-F238E27FC236}">
                <a16:creationId xmlns:a16="http://schemas.microsoft.com/office/drawing/2014/main" id="{7DE3414B-B032-4710-A468-D3285E38C5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784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966DD2F-FBF5-41CE-A3F4-565352D95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0544EB1-31C8-ACC6-41FA-D8CD1D96F010}"/>
              </a:ext>
            </a:extLst>
          </p:cNvPr>
          <p:cNvSpPr>
            <a:spLocks noGrp="1"/>
          </p:cNvSpPr>
          <p:nvPr>
            <p:ph type="title"/>
          </p:nvPr>
        </p:nvSpPr>
        <p:spPr>
          <a:xfrm>
            <a:off x="1794897" y="624110"/>
            <a:ext cx="9712998" cy="1280890"/>
          </a:xfrm>
        </p:spPr>
        <p:txBody>
          <a:bodyPr>
            <a:normAutofit/>
          </a:bodyPr>
          <a:lstStyle/>
          <a:p>
            <a:r>
              <a:rPr lang="en-US"/>
              <a:t>Suggested Implementations for Diabetes Management</a:t>
            </a:r>
          </a:p>
        </p:txBody>
      </p:sp>
      <p:sp>
        <p:nvSpPr>
          <p:cNvPr id="12" name="Rectangle 11">
            <a:extLst>
              <a:ext uri="{FF2B5EF4-FFF2-40B4-BE49-F238E27FC236}">
                <a16:creationId xmlns:a16="http://schemas.microsoft.com/office/drawing/2014/main" id="{F46FCE2B-F2D2-466E-B0AA-8E341DB498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Freeform 11">
            <a:extLst>
              <a:ext uri="{FF2B5EF4-FFF2-40B4-BE49-F238E27FC236}">
                <a16:creationId xmlns:a16="http://schemas.microsoft.com/office/drawing/2014/main" id="{2BD31C98-199A-4722-A1A5-4393A43E7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graphicFrame>
        <p:nvGraphicFramePr>
          <p:cNvPr id="7" name="Content Placeholder 4">
            <a:extLst>
              <a:ext uri="{FF2B5EF4-FFF2-40B4-BE49-F238E27FC236}">
                <a16:creationId xmlns:a16="http://schemas.microsoft.com/office/drawing/2014/main" id="{FEEE3000-FAF6-41E6-8446-416AD2E20CA3}"/>
              </a:ext>
            </a:extLst>
          </p:cNvPr>
          <p:cNvGraphicFramePr>
            <a:graphicFrameLocks noGrp="1"/>
          </p:cNvGraphicFramePr>
          <p:nvPr>
            <p:ph idx="1"/>
            <p:extLst>
              <p:ext uri="{E7BDC344-281C-4309-B0C6-D0EE65EED2A8}">
                <p202:designPr xmlns:p202="http://schemas.microsoft.com/office/powerpoint/2020/02/main">
                  <p202:designTagLst>
                    <p202:designTag name="ARCH:1:CLS" val="InformationTable"/>
                  </p202:designTagLst>
                </p202:designPr>
              </p:ext>
            </p:extLst>
          </p:nvPr>
        </p:nvGraphicFramePr>
        <p:xfrm>
          <a:off x="2416216" y="2222983"/>
          <a:ext cx="7744768" cy="4111314"/>
        </p:xfrm>
        <a:graphic>
          <a:graphicData uri="http://schemas.openxmlformats.org/drawingml/2006/table">
            <a:tbl>
              <a:tblPr firstRow="1" bandRow="1">
                <a:tableStyleId>{5C22544A-7EE6-4342-B048-85BDC9FD1C3A}</a:tableStyleId>
              </a:tblPr>
              <a:tblGrid>
                <a:gridCol w="3872384">
                  <a:extLst>
                    <a:ext uri="{9D8B030D-6E8A-4147-A177-3AD203B41FA5}">
                      <a16:colId xmlns:a16="http://schemas.microsoft.com/office/drawing/2014/main" val="3817475134"/>
                    </a:ext>
                  </a:extLst>
                </a:gridCol>
                <a:gridCol w="3872384">
                  <a:extLst>
                    <a:ext uri="{9D8B030D-6E8A-4147-A177-3AD203B41FA5}">
                      <a16:colId xmlns:a16="http://schemas.microsoft.com/office/drawing/2014/main" val="2355494306"/>
                    </a:ext>
                  </a:extLst>
                </a:gridCol>
              </a:tblGrid>
              <a:tr h="349508">
                <a:tc>
                  <a:txBody>
                    <a:bodyPr/>
                    <a:lstStyle/>
                    <a:p>
                      <a:pPr>
                        <a:buNone/>
                      </a:pPr>
                      <a:r>
                        <a:rPr lang="en-US" sz="1600"/>
                        <a:t>Implementation Step</a:t>
                      </a:r>
                    </a:p>
                  </a:txBody>
                  <a:tcPr marL="79433" marR="79433" marT="39717" marB="39717" anchor="ctr"/>
                </a:tc>
                <a:tc>
                  <a:txBody>
                    <a:bodyPr/>
                    <a:lstStyle/>
                    <a:p>
                      <a:pPr>
                        <a:buNone/>
                      </a:pPr>
                      <a:r>
                        <a:rPr lang="en-US" sz="1600"/>
                        <a:t>Description</a:t>
                      </a:r>
                    </a:p>
                  </a:txBody>
                  <a:tcPr marL="79433" marR="79433" marT="39717" marB="39717" anchor="ctr"/>
                </a:tc>
                <a:extLst>
                  <a:ext uri="{0D108BD9-81ED-4DB2-BD59-A6C34878D82A}">
                    <a16:rowId xmlns:a16="http://schemas.microsoft.com/office/drawing/2014/main" val="3192359518"/>
                  </a:ext>
                </a:extLst>
              </a:tr>
              <a:tr h="826109">
                <a:tc>
                  <a:txBody>
                    <a:bodyPr/>
                    <a:lstStyle/>
                    <a:p>
                      <a:pPr>
                        <a:buNone/>
                      </a:pPr>
                      <a:r>
                        <a:rPr lang="en-US" sz="1600"/>
                        <a:t>Implement routine SDOH screening</a:t>
                      </a:r>
                    </a:p>
                  </a:txBody>
                  <a:tcPr marL="79433" marR="79433" marT="39717" marB="39717" anchor="ctr"/>
                </a:tc>
                <a:tc>
                  <a:txBody>
                    <a:bodyPr/>
                    <a:lstStyle/>
                    <a:p>
                      <a:pPr>
                        <a:buNone/>
                      </a:pPr>
                      <a:r>
                        <a:rPr lang="en-US" sz="1600"/>
                        <a:t>Screen all diabetic patients for social determinants of health (SDOH) to identify barriers to effective management.</a:t>
                      </a:r>
                    </a:p>
                  </a:txBody>
                  <a:tcPr marL="79433" marR="79433" marT="39717" marB="39717" anchor="ctr"/>
                </a:tc>
                <a:extLst>
                  <a:ext uri="{0D108BD9-81ED-4DB2-BD59-A6C34878D82A}">
                    <a16:rowId xmlns:a16="http://schemas.microsoft.com/office/drawing/2014/main" val="1773074561"/>
                  </a:ext>
                </a:extLst>
              </a:tr>
              <a:tr h="826109">
                <a:tc>
                  <a:txBody>
                    <a:bodyPr/>
                    <a:lstStyle/>
                    <a:p>
                      <a:pPr>
                        <a:buNone/>
                      </a:pPr>
                      <a:r>
                        <a:rPr lang="en-US" sz="1600"/>
                        <a:t>Develop a high-risk diabetes registry</a:t>
                      </a:r>
                    </a:p>
                  </a:txBody>
                  <a:tcPr marL="79433" marR="79433" marT="39717" marB="39717" anchor="ctr"/>
                </a:tc>
                <a:tc>
                  <a:txBody>
                    <a:bodyPr/>
                    <a:lstStyle/>
                    <a:p>
                      <a:pPr>
                        <a:buNone/>
                      </a:pPr>
                      <a:r>
                        <a:rPr lang="en-US" sz="1600"/>
                        <a:t>Create a registry to monitor patients with A1c levels greater than 9% for targeted interventions.</a:t>
                      </a:r>
                    </a:p>
                  </a:txBody>
                  <a:tcPr marL="79433" marR="79433" marT="39717" marB="39717" anchor="ctr"/>
                </a:tc>
                <a:extLst>
                  <a:ext uri="{0D108BD9-81ED-4DB2-BD59-A6C34878D82A}">
                    <a16:rowId xmlns:a16="http://schemas.microsoft.com/office/drawing/2014/main" val="3563701591"/>
                  </a:ext>
                </a:extLst>
              </a:tr>
              <a:tr h="826109">
                <a:tc>
                  <a:txBody>
                    <a:bodyPr/>
                    <a:lstStyle/>
                    <a:p>
                      <a:pPr>
                        <a:buNone/>
                      </a:pPr>
                      <a:r>
                        <a:rPr lang="en-US" sz="1600"/>
                        <a:t>Establish follow-up call program</a:t>
                      </a:r>
                    </a:p>
                  </a:txBody>
                  <a:tcPr marL="79433" marR="79433" marT="39717" marB="39717" anchor="ctr"/>
                </a:tc>
                <a:tc>
                  <a:txBody>
                    <a:bodyPr/>
                    <a:lstStyle/>
                    <a:p>
                      <a:pPr>
                        <a:buNone/>
                      </a:pPr>
                      <a:r>
                        <a:rPr lang="en-US" sz="1600"/>
                        <a:t>Set up a system to follow up with patients who have uncontrolled diabetes to improve outcomes.</a:t>
                      </a:r>
                    </a:p>
                  </a:txBody>
                  <a:tcPr marL="79433" marR="79433" marT="39717" marB="39717" anchor="ctr"/>
                </a:tc>
                <a:extLst>
                  <a:ext uri="{0D108BD9-81ED-4DB2-BD59-A6C34878D82A}">
                    <a16:rowId xmlns:a16="http://schemas.microsoft.com/office/drawing/2014/main" val="1081610804"/>
                  </a:ext>
                </a:extLst>
              </a:tr>
              <a:tr h="826109">
                <a:tc>
                  <a:txBody>
                    <a:bodyPr/>
                    <a:lstStyle/>
                    <a:p>
                      <a:pPr>
                        <a:buNone/>
                      </a:pPr>
                      <a:r>
                        <a:rPr lang="en-US" sz="1600"/>
                        <a:t>Create referral process for social barriers</a:t>
                      </a:r>
                    </a:p>
                  </a:txBody>
                  <a:tcPr marL="79433" marR="79433" marT="39717" marB="39717" anchor="ctr"/>
                </a:tc>
                <a:tc>
                  <a:txBody>
                    <a:bodyPr/>
                    <a:lstStyle/>
                    <a:p>
                      <a:pPr>
                        <a:buNone/>
                      </a:pPr>
                      <a:r>
                        <a:rPr lang="en-US" sz="1600"/>
                        <a:t>Standardize referrals for food insecurity and transportation issues to connect patients with support services.</a:t>
                      </a:r>
                    </a:p>
                  </a:txBody>
                  <a:tcPr marL="79433" marR="79433" marT="39717" marB="39717" anchor="ctr"/>
                </a:tc>
                <a:extLst>
                  <a:ext uri="{0D108BD9-81ED-4DB2-BD59-A6C34878D82A}">
                    <a16:rowId xmlns:a16="http://schemas.microsoft.com/office/drawing/2014/main" val="2150307398"/>
                  </a:ext>
                </a:extLst>
              </a:tr>
            </a:tbl>
          </a:graphicData>
        </a:graphic>
      </p:graphicFrame>
    </p:spTree>
    <p:extLst>
      <p:ext uri="{BB962C8B-B14F-4D97-AF65-F5344CB8AC3E}">
        <p14:creationId xmlns:p14="http://schemas.microsoft.com/office/powerpoint/2010/main" val="6779923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966DD2F-FBF5-41CE-A3F4-565352D95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032D2AB-0517-C2FC-7CC4-A60A3A2E01D7}"/>
              </a:ext>
            </a:extLst>
          </p:cNvPr>
          <p:cNvSpPr>
            <a:spLocks noGrp="1"/>
          </p:cNvSpPr>
          <p:nvPr>
            <p:ph type="title"/>
          </p:nvPr>
        </p:nvSpPr>
        <p:spPr>
          <a:xfrm>
            <a:off x="1794897" y="624110"/>
            <a:ext cx="9712998" cy="1280890"/>
          </a:xfrm>
        </p:spPr>
        <p:txBody>
          <a:bodyPr>
            <a:normAutofit/>
          </a:bodyPr>
          <a:lstStyle/>
          <a:p>
            <a:r>
              <a:rPr lang="en-US"/>
              <a:t>PDSA Cycle Timeline</a:t>
            </a:r>
          </a:p>
        </p:txBody>
      </p:sp>
      <p:sp>
        <p:nvSpPr>
          <p:cNvPr id="11" name="Rectangle 10">
            <a:extLst>
              <a:ext uri="{FF2B5EF4-FFF2-40B4-BE49-F238E27FC236}">
                <a16:creationId xmlns:a16="http://schemas.microsoft.com/office/drawing/2014/main" id="{F46FCE2B-F2D2-466E-B0AA-8E341DB498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1">
            <a:extLst>
              <a:ext uri="{FF2B5EF4-FFF2-40B4-BE49-F238E27FC236}">
                <a16:creationId xmlns:a16="http://schemas.microsoft.com/office/drawing/2014/main" id="{2BD31C98-199A-4722-A1A5-4393A43E7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graphicFrame>
        <p:nvGraphicFramePr>
          <p:cNvPr id="4" name="Content Placeholder 4">
            <a:extLst>
              <a:ext uri="{FF2B5EF4-FFF2-40B4-BE49-F238E27FC236}">
                <a16:creationId xmlns:a16="http://schemas.microsoft.com/office/drawing/2014/main" id="{B8DC2152-180A-41BC-B6BD-84BACD913003}"/>
              </a:ext>
            </a:extLst>
          </p:cNvPr>
          <p:cNvGraphicFramePr>
            <a:graphicFrameLocks noGrp="1"/>
          </p:cNvGraphicFramePr>
          <p:nvPr>
            <p:ph idx="1"/>
            <p:extLst>
              <p:ext uri="{D42A27DB-BD31-4B8C-83A1-F6EECF244321}">
                <p14:modId xmlns:p14="http://schemas.microsoft.com/office/powerpoint/2010/main" val="2341229940"/>
              </p:ext>
              <p:ext uri="{E7BDC344-281C-4309-B0C6-D0EE65EED2A8}">
                <p202:designPr xmlns:p202="http://schemas.microsoft.com/office/powerpoint/2020/02/main">
                  <p202:designTagLst>
                    <p202:designTag name="ARCH:1:CLS" val="SmartArt"/>
                    <p202:designTag name="ARCH:1:VSVAR" val="Timeline"/>
                  </p202:designTagLst>
                </p202:designPr>
              </p:ext>
            </p:extLst>
          </p:nvPr>
        </p:nvGraphicFramePr>
        <p:xfrm>
          <a:off x="1584338" y="1349115"/>
          <a:ext cx="9197963" cy="53065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65261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966DD2F-FBF5-41CE-A3F4-565352D95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D236256-CA0E-A088-A72E-D522DE6F8DA4}"/>
              </a:ext>
            </a:extLst>
          </p:cNvPr>
          <p:cNvSpPr>
            <a:spLocks noGrp="1"/>
          </p:cNvSpPr>
          <p:nvPr>
            <p:ph type="title"/>
          </p:nvPr>
        </p:nvSpPr>
        <p:spPr>
          <a:xfrm>
            <a:off x="1794897" y="624110"/>
            <a:ext cx="9712998" cy="1280890"/>
          </a:xfrm>
        </p:spPr>
        <p:txBody>
          <a:bodyPr>
            <a:normAutofit/>
          </a:bodyPr>
          <a:lstStyle/>
          <a:p>
            <a:r>
              <a:rPr lang="en-US"/>
              <a:t>Key Factors Affecting Diabetes Outcomes</a:t>
            </a:r>
          </a:p>
        </p:txBody>
      </p:sp>
      <p:sp>
        <p:nvSpPr>
          <p:cNvPr id="12" name="Rectangle 11">
            <a:extLst>
              <a:ext uri="{FF2B5EF4-FFF2-40B4-BE49-F238E27FC236}">
                <a16:creationId xmlns:a16="http://schemas.microsoft.com/office/drawing/2014/main" id="{F46FCE2B-F2D2-466E-B0AA-8E341DB498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Freeform 11">
            <a:extLst>
              <a:ext uri="{FF2B5EF4-FFF2-40B4-BE49-F238E27FC236}">
                <a16:creationId xmlns:a16="http://schemas.microsoft.com/office/drawing/2014/main" id="{2BD31C98-199A-4722-A1A5-4393A43E7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graphicFrame>
        <p:nvGraphicFramePr>
          <p:cNvPr id="5" name="Content Placeholder 4">
            <a:extLst>
              <a:ext uri="{FF2B5EF4-FFF2-40B4-BE49-F238E27FC236}">
                <a16:creationId xmlns:a16="http://schemas.microsoft.com/office/drawing/2014/main" id="{1C18D1B6-1A2D-478A-AF4C-9FA9C26A51B5}"/>
              </a:ext>
            </a:extLst>
          </p:cNvPr>
          <p:cNvGraphicFramePr>
            <a:graphicFrameLocks noGrp="1"/>
          </p:cNvGraphicFramePr>
          <p:nvPr>
            <p:ph idx="1"/>
            <p:extLst>
              <p:ext uri="{E7BDC344-281C-4309-B0C6-D0EE65EED2A8}">
                <p202:designPr xmlns:p202="http://schemas.microsoft.com/office/powerpoint/2020/02/main">
                  <p202:designTagLst>
                    <p202:designTag name="ARCH:1:CLS" val="InformationTable"/>
                  </p202:designTagLst>
                </p202:designPr>
              </p:ext>
            </p:extLst>
          </p:nvPr>
        </p:nvGraphicFramePr>
        <p:xfrm>
          <a:off x="2281614" y="2222983"/>
          <a:ext cx="8013972" cy="4080821"/>
        </p:xfrm>
        <a:graphic>
          <a:graphicData uri="http://schemas.openxmlformats.org/drawingml/2006/table">
            <a:tbl>
              <a:tblPr firstRow="1" bandRow="1">
                <a:tableStyleId>{5C22544A-7EE6-4342-B048-85BDC9FD1C3A}</a:tableStyleId>
              </a:tblPr>
              <a:tblGrid>
                <a:gridCol w="1817650">
                  <a:extLst>
                    <a:ext uri="{9D8B030D-6E8A-4147-A177-3AD203B41FA5}">
                      <a16:colId xmlns:a16="http://schemas.microsoft.com/office/drawing/2014/main" val="1172103651"/>
                    </a:ext>
                  </a:extLst>
                </a:gridCol>
                <a:gridCol w="1829820">
                  <a:extLst>
                    <a:ext uri="{9D8B030D-6E8A-4147-A177-3AD203B41FA5}">
                      <a16:colId xmlns:a16="http://schemas.microsoft.com/office/drawing/2014/main" val="1634800480"/>
                    </a:ext>
                  </a:extLst>
                </a:gridCol>
                <a:gridCol w="1888077">
                  <a:extLst>
                    <a:ext uri="{9D8B030D-6E8A-4147-A177-3AD203B41FA5}">
                      <a16:colId xmlns:a16="http://schemas.microsoft.com/office/drawing/2014/main" val="1317418293"/>
                    </a:ext>
                  </a:extLst>
                </a:gridCol>
                <a:gridCol w="2478425">
                  <a:extLst>
                    <a:ext uri="{9D8B030D-6E8A-4147-A177-3AD203B41FA5}">
                      <a16:colId xmlns:a16="http://schemas.microsoft.com/office/drawing/2014/main" val="191975061"/>
                    </a:ext>
                  </a:extLst>
                </a:gridCol>
              </a:tblGrid>
              <a:tr h="551820">
                <a:tc>
                  <a:txBody>
                    <a:bodyPr/>
                    <a:lstStyle/>
                    <a:p>
                      <a:pPr>
                        <a:buNone/>
                      </a:pPr>
                      <a:r>
                        <a:rPr lang="en-US" sz="1500"/>
                        <a:t>Factor</a:t>
                      </a:r>
                    </a:p>
                  </a:txBody>
                  <a:tcPr marL="74570" marR="74570" marT="37285" marB="37285" anchor="ctr"/>
                </a:tc>
                <a:tc>
                  <a:txBody>
                    <a:bodyPr/>
                    <a:lstStyle/>
                    <a:p>
                      <a:pPr>
                        <a:buNone/>
                      </a:pPr>
                      <a:r>
                        <a:rPr lang="en-US" sz="1500"/>
                        <a:t>Impact on Outcomes</a:t>
                      </a:r>
                    </a:p>
                  </a:txBody>
                  <a:tcPr marL="74570" marR="74570" marT="37285" marB="37285" anchor="ctr"/>
                </a:tc>
                <a:tc>
                  <a:txBody>
                    <a:bodyPr/>
                    <a:lstStyle/>
                    <a:p>
                      <a:pPr>
                        <a:buNone/>
                      </a:pPr>
                      <a:r>
                        <a:rPr lang="en-US" sz="1500"/>
                        <a:t>Potential Intervention</a:t>
                      </a:r>
                    </a:p>
                  </a:txBody>
                  <a:tcPr marL="74570" marR="74570" marT="37285" marB="37285" anchor="ctr"/>
                </a:tc>
                <a:tc>
                  <a:txBody>
                    <a:bodyPr/>
                    <a:lstStyle/>
                    <a:p>
                      <a:pPr>
                        <a:buNone/>
                      </a:pPr>
                      <a:r>
                        <a:rPr lang="en-US" sz="1500"/>
                        <a:t>Remarks</a:t>
                      </a:r>
                    </a:p>
                  </a:txBody>
                  <a:tcPr marL="74570" marR="74570" marT="37285" marB="37285" anchor="ctr"/>
                </a:tc>
                <a:extLst>
                  <a:ext uri="{0D108BD9-81ED-4DB2-BD59-A6C34878D82A}">
                    <a16:rowId xmlns:a16="http://schemas.microsoft.com/office/drawing/2014/main" val="1965146257"/>
                  </a:ext>
                </a:extLst>
              </a:tr>
              <a:tr h="775531">
                <a:tc>
                  <a:txBody>
                    <a:bodyPr/>
                    <a:lstStyle/>
                    <a:p>
                      <a:pPr>
                        <a:buNone/>
                      </a:pPr>
                      <a:r>
                        <a:rPr lang="en-US" sz="1500"/>
                        <a:t>Homelessness</a:t>
                      </a:r>
                    </a:p>
                  </a:txBody>
                  <a:tcPr marL="74570" marR="74570" marT="37285" marB="37285" anchor="ctr"/>
                </a:tc>
                <a:tc>
                  <a:txBody>
                    <a:bodyPr/>
                    <a:lstStyle/>
                    <a:p>
                      <a:pPr>
                        <a:buNone/>
                      </a:pPr>
                      <a:r>
                        <a:rPr lang="en-US" sz="1500"/>
                        <a:t>Poorer diabetes control</a:t>
                      </a:r>
                    </a:p>
                  </a:txBody>
                  <a:tcPr marL="74570" marR="74570" marT="37285" marB="37285" anchor="ctr"/>
                </a:tc>
                <a:tc>
                  <a:txBody>
                    <a:bodyPr/>
                    <a:lstStyle/>
                    <a:p>
                      <a:pPr>
                        <a:buNone/>
                      </a:pPr>
                      <a:r>
                        <a:rPr lang="en-US" sz="1500"/>
                        <a:t>Provide housing support or stabilization services</a:t>
                      </a:r>
                    </a:p>
                  </a:txBody>
                  <a:tcPr marL="74570" marR="74570" marT="37285" marB="37285" anchor="ctr"/>
                </a:tc>
                <a:tc>
                  <a:txBody>
                    <a:bodyPr/>
                    <a:lstStyle/>
                    <a:p>
                      <a:pPr>
                        <a:buNone/>
                      </a:pPr>
                      <a:r>
                        <a:rPr lang="en-US" sz="1500"/>
                        <a:t>Critical to address basic needs first</a:t>
                      </a:r>
                    </a:p>
                  </a:txBody>
                  <a:tcPr marL="74570" marR="74570" marT="37285" marB="37285" anchor="ctr"/>
                </a:tc>
                <a:extLst>
                  <a:ext uri="{0D108BD9-81ED-4DB2-BD59-A6C34878D82A}">
                    <a16:rowId xmlns:a16="http://schemas.microsoft.com/office/drawing/2014/main" val="3171961365"/>
                  </a:ext>
                </a:extLst>
              </a:tr>
              <a:tr h="775531">
                <a:tc>
                  <a:txBody>
                    <a:bodyPr/>
                    <a:lstStyle/>
                    <a:p>
                      <a:pPr>
                        <a:buNone/>
                      </a:pPr>
                      <a:r>
                        <a:rPr lang="en-US" sz="1500"/>
                        <a:t>Food Insecurity</a:t>
                      </a:r>
                    </a:p>
                  </a:txBody>
                  <a:tcPr marL="74570" marR="74570" marT="37285" marB="37285" anchor="ctr"/>
                </a:tc>
                <a:tc>
                  <a:txBody>
                    <a:bodyPr/>
                    <a:lstStyle/>
                    <a:p>
                      <a:pPr>
                        <a:buNone/>
                      </a:pPr>
                      <a:r>
                        <a:rPr lang="en-US" sz="1500"/>
                        <a:t>Poor management and outcomes</a:t>
                      </a:r>
                    </a:p>
                  </a:txBody>
                  <a:tcPr marL="74570" marR="74570" marT="37285" marB="37285" anchor="ctr"/>
                </a:tc>
                <a:tc>
                  <a:txBody>
                    <a:bodyPr/>
                    <a:lstStyle/>
                    <a:p>
                      <a:pPr>
                        <a:buNone/>
                      </a:pPr>
                      <a:r>
                        <a:rPr lang="en-US" sz="1500"/>
                        <a:t>Nutrition assistance programs or food support</a:t>
                      </a:r>
                    </a:p>
                  </a:txBody>
                  <a:tcPr marL="74570" marR="74570" marT="37285" marB="37285" anchor="ctr"/>
                </a:tc>
                <a:tc>
                  <a:txBody>
                    <a:bodyPr/>
                    <a:lstStyle/>
                    <a:p>
                      <a:pPr>
                        <a:buNone/>
                      </a:pPr>
                      <a:r>
                        <a:rPr lang="en-US" sz="1500"/>
                        <a:t>Improves ability to follow dietary recommendations</a:t>
                      </a:r>
                    </a:p>
                  </a:txBody>
                  <a:tcPr marL="74570" marR="74570" marT="37285" marB="37285" anchor="ctr"/>
                </a:tc>
                <a:extLst>
                  <a:ext uri="{0D108BD9-81ED-4DB2-BD59-A6C34878D82A}">
                    <a16:rowId xmlns:a16="http://schemas.microsoft.com/office/drawing/2014/main" val="3996953535"/>
                  </a:ext>
                </a:extLst>
              </a:tr>
              <a:tr h="999241">
                <a:tc>
                  <a:txBody>
                    <a:bodyPr/>
                    <a:lstStyle/>
                    <a:p>
                      <a:pPr>
                        <a:buNone/>
                      </a:pPr>
                      <a:r>
                        <a:rPr lang="en-US" sz="1500"/>
                        <a:t>Transportation Challenges</a:t>
                      </a:r>
                    </a:p>
                  </a:txBody>
                  <a:tcPr marL="74570" marR="74570" marT="37285" marB="37285" anchor="ctr"/>
                </a:tc>
                <a:tc>
                  <a:txBody>
                    <a:bodyPr/>
                    <a:lstStyle/>
                    <a:p>
                      <a:pPr>
                        <a:buNone/>
                      </a:pPr>
                      <a:r>
                        <a:rPr lang="en-US" sz="1500"/>
                        <a:t>Missed appointments and medication adherence</a:t>
                      </a:r>
                    </a:p>
                  </a:txBody>
                  <a:tcPr marL="74570" marR="74570" marT="37285" marB="37285" anchor="ctr"/>
                </a:tc>
                <a:tc>
                  <a:txBody>
                    <a:bodyPr/>
                    <a:lstStyle/>
                    <a:p>
                      <a:pPr>
                        <a:buNone/>
                      </a:pPr>
                      <a:r>
                        <a:rPr lang="en-US" sz="1500"/>
                        <a:t>Transportation services or telehealth options</a:t>
                      </a:r>
                    </a:p>
                  </a:txBody>
                  <a:tcPr marL="74570" marR="74570" marT="37285" marB="37285" anchor="ctr"/>
                </a:tc>
                <a:tc>
                  <a:txBody>
                    <a:bodyPr/>
                    <a:lstStyle/>
                    <a:p>
                      <a:pPr>
                        <a:buNone/>
                      </a:pPr>
                      <a:r>
                        <a:rPr lang="en-US" sz="1500"/>
                        <a:t>Enhances access to care and medication</a:t>
                      </a:r>
                    </a:p>
                  </a:txBody>
                  <a:tcPr marL="74570" marR="74570" marT="37285" marB="37285" anchor="ctr"/>
                </a:tc>
                <a:extLst>
                  <a:ext uri="{0D108BD9-81ED-4DB2-BD59-A6C34878D82A}">
                    <a16:rowId xmlns:a16="http://schemas.microsoft.com/office/drawing/2014/main" val="23275741"/>
                  </a:ext>
                </a:extLst>
              </a:tr>
              <a:tr h="551820">
                <a:tc>
                  <a:txBody>
                    <a:bodyPr/>
                    <a:lstStyle/>
                    <a:p>
                      <a:pPr>
                        <a:buNone/>
                      </a:pPr>
                      <a:r>
                        <a:rPr lang="en-US" sz="1500"/>
                        <a:t>Medicaid Dependence</a:t>
                      </a:r>
                    </a:p>
                  </a:txBody>
                  <a:tcPr marL="74570" marR="74570" marT="37285" marB="37285" anchor="ctr"/>
                </a:tc>
                <a:tc>
                  <a:txBody>
                    <a:bodyPr/>
                    <a:lstStyle/>
                    <a:p>
                      <a:pPr>
                        <a:buNone/>
                      </a:pPr>
                      <a:r>
                        <a:rPr lang="en-US" sz="1500"/>
                        <a:t>Limited access to resources</a:t>
                      </a:r>
                    </a:p>
                  </a:txBody>
                  <a:tcPr marL="74570" marR="74570" marT="37285" marB="37285" anchor="ctr"/>
                </a:tc>
                <a:tc>
                  <a:txBody>
                    <a:bodyPr/>
                    <a:lstStyle/>
                    <a:p>
                      <a:pPr>
                        <a:buNone/>
                      </a:pPr>
                      <a:r>
                        <a:rPr lang="en-US" sz="1500"/>
                        <a:t>Policy advocacy to expand access</a:t>
                      </a:r>
                    </a:p>
                  </a:txBody>
                  <a:tcPr marL="74570" marR="74570" marT="37285" marB="37285" anchor="ctr"/>
                </a:tc>
                <a:tc>
                  <a:txBody>
                    <a:bodyPr/>
                    <a:lstStyle/>
                    <a:p>
                      <a:pPr>
                        <a:buNone/>
                      </a:pPr>
                      <a:r>
                        <a:rPr lang="en-US" sz="1500"/>
                        <a:t>Addresses systemic barriers</a:t>
                      </a:r>
                    </a:p>
                  </a:txBody>
                  <a:tcPr marL="74570" marR="74570" marT="37285" marB="37285" anchor="ctr"/>
                </a:tc>
                <a:extLst>
                  <a:ext uri="{0D108BD9-81ED-4DB2-BD59-A6C34878D82A}">
                    <a16:rowId xmlns:a16="http://schemas.microsoft.com/office/drawing/2014/main" val="1732876332"/>
                  </a:ext>
                </a:extLst>
              </a:tr>
            </a:tbl>
          </a:graphicData>
        </a:graphic>
      </p:graphicFrame>
    </p:spTree>
    <p:extLst>
      <p:ext uri="{BB962C8B-B14F-4D97-AF65-F5344CB8AC3E}">
        <p14:creationId xmlns:p14="http://schemas.microsoft.com/office/powerpoint/2010/main" val="3880787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491B121-12B5-4977-A064-636AB0B9B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726D6D3-ABD4-7900-9FE6-27865AC42805}"/>
              </a:ext>
            </a:extLst>
          </p:cNvPr>
          <p:cNvSpPr>
            <a:spLocks noGrp="1"/>
          </p:cNvSpPr>
          <p:nvPr>
            <p:ph type="title"/>
          </p:nvPr>
        </p:nvSpPr>
        <p:spPr>
          <a:xfrm>
            <a:off x="649224" y="645106"/>
            <a:ext cx="6574536" cy="1259894"/>
          </a:xfrm>
        </p:spPr>
        <p:txBody>
          <a:bodyPr vert="horz" lIns="91440" tIns="45720" rIns="91440" bIns="45720" rtlCol="0" anchor="t">
            <a:normAutofit/>
          </a:bodyPr>
          <a:lstStyle/>
          <a:p>
            <a:r>
              <a:rPr lang="en-US"/>
              <a:t>Project Results and Insights</a:t>
            </a:r>
          </a:p>
        </p:txBody>
      </p:sp>
      <p:sp>
        <p:nvSpPr>
          <p:cNvPr id="12" name="Rectangle 11">
            <a:extLst>
              <a:ext uri="{FF2B5EF4-FFF2-40B4-BE49-F238E27FC236}">
                <a16:creationId xmlns:a16="http://schemas.microsoft.com/office/drawing/2014/main" id="{2ED05F70-AB3E-4472-B26B-EFE6A5A59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2" name="TextBox 41">
            <a:extLst>
              <a:ext uri="{FF2B5EF4-FFF2-40B4-BE49-F238E27FC236}">
                <a16:creationId xmlns:a16="http://schemas.microsoft.com/office/drawing/2014/main" id="{AAF3AF54-1918-4D79-8C7E-99CC1F156C3A}"/>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9224" y="2133600"/>
            <a:ext cx="6574535" cy="3759253"/>
          </a:xfrm>
          <a:prstGeom prst="rect">
            <a:avLst/>
          </a:prstGeom>
        </p:spPr>
        <p:txBody>
          <a:bodyPr>
            <a:normAutofit lnSpcReduction="10000"/>
          </a:bodyPr>
          <a:lstStyle/>
          <a:p>
            <a:pPr marL="0" indent="0">
              <a:spcBef>
                <a:spcPts val="2500"/>
              </a:spcBef>
              <a:spcAft>
                <a:spcPts val="600"/>
              </a:spcAft>
              <a:buFont typeface="Arial" panose="020B0604020202020204" pitchFamily="34" charset="0"/>
              <a:buNone/>
            </a:pPr>
            <a:r>
              <a:rPr sz="1400" b="1" dirty="0"/>
              <a:t>Key Findings</a:t>
            </a:r>
          </a:p>
          <a:p>
            <a:pPr marL="0" lvl="1" indent="0">
              <a:spcAft>
                <a:spcPts val="600"/>
              </a:spcAft>
              <a:buFont typeface="Arial" panose="020B0604020202020204" pitchFamily="34" charset="0"/>
              <a:buNone/>
            </a:pPr>
            <a:r>
              <a:rPr sz="1400" dirty="0"/>
              <a:t>Social determinants significantly impact health outcomes, highlighting the need for holistic approaches.</a:t>
            </a:r>
            <a:endParaRPr lang="en-US" sz="1400" dirty="0"/>
          </a:p>
          <a:p>
            <a:pPr marL="0" lvl="1" indent="0">
              <a:spcAft>
                <a:spcPts val="600"/>
              </a:spcAft>
              <a:buFont typeface="Arial" panose="020B0604020202020204" pitchFamily="34" charset="0"/>
              <a:buNone/>
            </a:pPr>
            <a:r>
              <a:rPr lang="en-US" sz="1400" dirty="0"/>
              <a:t>Patients with three or more chronic conditions experience increased treatment burden, competing healthcare priorities, and greater difficulty adhering to recommended diabetes follow-up visits.</a:t>
            </a:r>
            <a:endParaRPr sz="1400" dirty="0"/>
          </a:p>
          <a:p>
            <a:pPr marL="0" indent="0">
              <a:spcBef>
                <a:spcPts val="2500"/>
              </a:spcBef>
              <a:spcAft>
                <a:spcPts val="600"/>
              </a:spcAft>
              <a:buFont typeface="Arial" panose="020B0604020202020204" pitchFamily="34" charset="0"/>
              <a:buNone/>
            </a:pPr>
            <a:r>
              <a:rPr sz="1400" b="1" dirty="0"/>
              <a:t>Challenges Faced</a:t>
            </a:r>
          </a:p>
          <a:p>
            <a:pPr marL="0" lvl="1" indent="0">
              <a:spcAft>
                <a:spcPts val="600"/>
              </a:spcAft>
              <a:buFont typeface="Arial" panose="020B0604020202020204" pitchFamily="34" charset="0"/>
              <a:buNone/>
            </a:pPr>
            <a:r>
              <a:rPr sz="1400" dirty="0"/>
              <a:t>Inaccurate patient contact info</a:t>
            </a:r>
            <a:r>
              <a:rPr lang="en-US" sz="1400" dirty="0"/>
              <a:t>, i</a:t>
            </a:r>
            <a:r>
              <a:rPr sz="1400" dirty="0"/>
              <a:t>nconsistent practices across locations hindered progress</a:t>
            </a:r>
            <a:r>
              <a:rPr lang="en-US" sz="1400" dirty="0"/>
              <a:t>, continuity of care, &amp;</a:t>
            </a:r>
            <a:r>
              <a:rPr sz="1400" dirty="0"/>
              <a:t> decreased in-person visits also posed issues.</a:t>
            </a:r>
          </a:p>
          <a:p>
            <a:pPr marL="0" indent="0">
              <a:spcBef>
                <a:spcPts val="2500"/>
              </a:spcBef>
              <a:spcAft>
                <a:spcPts val="600"/>
              </a:spcAft>
              <a:buFont typeface="Arial" panose="020B0604020202020204" pitchFamily="34" charset="0"/>
              <a:buNone/>
            </a:pPr>
            <a:r>
              <a:rPr sz="1400" b="1" dirty="0"/>
              <a:t>Success Factors &amp; Lessons</a:t>
            </a:r>
          </a:p>
          <a:p>
            <a:pPr marL="0" lvl="1" indent="0">
              <a:spcAft>
                <a:spcPts val="600"/>
              </a:spcAft>
              <a:buFont typeface="Arial" panose="020B0604020202020204" pitchFamily="34" charset="0"/>
              <a:buNone/>
            </a:pPr>
            <a:r>
              <a:rPr sz="1400" dirty="0"/>
              <a:t>Collaboration, adaptability, and addressing social factors are crucial for success; continuous learning enhances project effectiveness.</a:t>
            </a:r>
            <a:endParaRPr lang="en-US" sz="1400" dirty="0"/>
          </a:p>
        </p:txBody>
      </p:sp>
      <p:pic>
        <p:nvPicPr>
          <p:cNvPr id="4" name="Content Placeholder 3">
            <a:extLst>
              <a:ext uri="{FF2B5EF4-FFF2-40B4-BE49-F238E27FC236}">
                <a16:creationId xmlns:a16="http://schemas.microsoft.com/office/drawing/2014/main" id="{F4637B0D-ADA1-471A-B026-73A081D2C79F}"/>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7562088" y="1940169"/>
            <a:ext cx="3981455" cy="2657621"/>
          </a:xfrm>
          <a:prstGeom prst="rect">
            <a:avLst/>
          </a:prstGeom>
        </p:spPr>
      </p:pic>
      <p:sp>
        <p:nvSpPr>
          <p:cNvPr id="14" name="Freeform 11">
            <a:extLst>
              <a:ext uri="{FF2B5EF4-FFF2-40B4-BE49-F238E27FC236}">
                <a16:creationId xmlns:a16="http://schemas.microsoft.com/office/drawing/2014/main" id="{21F6BE39-9E37-45F0-B10C-92305CFB7C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81455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966DD2F-FBF5-41CE-A3F4-565352D95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4CE21A4-A3F1-1727-C34D-A3FD65394B15}"/>
              </a:ext>
            </a:extLst>
          </p:cNvPr>
          <p:cNvSpPr>
            <a:spLocks noGrp="1"/>
          </p:cNvSpPr>
          <p:nvPr>
            <p:ph type="title"/>
          </p:nvPr>
        </p:nvSpPr>
        <p:spPr>
          <a:xfrm>
            <a:off x="1794897" y="624110"/>
            <a:ext cx="9712998" cy="1280890"/>
          </a:xfrm>
        </p:spPr>
        <p:txBody>
          <a:bodyPr>
            <a:normAutofit/>
          </a:bodyPr>
          <a:lstStyle/>
          <a:p>
            <a:r>
              <a:rPr lang="en-US"/>
              <a:t>Next Steps and Implications for Diabetes Care Improvement</a:t>
            </a:r>
          </a:p>
        </p:txBody>
      </p:sp>
      <p:sp>
        <p:nvSpPr>
          <p:cNvPr id="12" name="Rectangle 11">
            <a:extLst>
              <a:ext uri="{FF2B5EF4-FFF2-40B4-BE49-F238E27FC236}">
                <a16:creationId xmlns:a16="http://schemas.microsoft.com/office/drawing/2014/main" id="{F46FCE2B-F2D2-466E-B0AA-8E341DB498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Freeform 11">
            <a:extLst>
              <a:ext uri="{FF2B5EF4-FFF2-40B4-BE49-F238E27FC236}">
                <a16:creationId xmlns:a16="http://schemas.microsoft.com/office/drawing/2014/main" id="{2BD31C98-199A-4722-A1A5-4393A43E7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graphicFrame>
        <p:nvGraphicFramePr>
          <p:cNvPr id="5" name="Content Placeholder 4">
            <a:extLst>
              <a:ext uri="{FF2B5EF4-FFF2-40B4-BE49-F238E27FC236}">
                <a16:creationId xmlns:a16="http://schemas.microsoft.com/office/drawing/2014/main" id="{26E26A16-574F-4747-B17F-51CF503DB3F7}"/>
              </a:ext>
            </a:extLst>
          </p:cNvPr>
          <p:cNvGraphicFramePr>
            <a:graphicFrameLocks noGrp="1"/>
          </p:cNvGraphicFramePr>
          <p:nvPr>
            <p:ph idx="1"/>
            <p:extLst>
              <p:ext uri="{D42A27DB-BD31-4B8C-83A1-F6EECF244321}">
                <p14:modId xmlns:p14="http://schemas.microsoft.com/office/powerpoint/2010/main" val="2829966062"/>
              </p:ext>
              <p:ext uri="{E7BDC344-281C-4309-B0C6-D0EE65EED2A8}">
                <p202:designPr xmlns:p202="http://schemas.microsoft.com/office/powerpoint/2020/02/main">
                  <p202:designTagLst>
                    <p202:designTag name="ARCH:1:CLS" val="StackedKeyContentTable"/>
                  </p202:designTagLst>
                </p202:designPr>
              </p:ext>
            </p:extLst>
          </p:nvPr>
        </p:nvGraphicFramePr>
        <p:xfrm>
          <a:off x="1584339" y="2222983"/>
          <a:ext cx="8739732" cy="4103029"/>
        </p:xfrm>
        <a:graphic>
          <a:graphicData uri="http://schemas.openxmlformats.org/drawingml/2006/table">
            <a:tbl>
              <a:tblPr firstRow="1" bandRow="1">
                <a:tableStyleId>{5C22544A-7EE6-4342-B048-85BDC9FD1C3A}</a:tableStyleId>
              </a:tblPr>
              <a:tblGrid>
                <a:gridCol w="2670474">
                  <a:extLst>
                    <a:ext uri="{9D8B030D-6E8A-4147-A177-3AD203B41FA5}">
                      <a16:colId xmlns:a16="http://schemas.microsoft.com/office/drawing/2014/main" val="2317316869"/>
                    </a:ext>
                  </a:extLst>
                </a:gridCol>
                <a:gridCol w="6069258">
                  <a:extLst>
                    <a:ext uri="{9D8B030D-6E8A-4147-A177-3AD203B41FA5}">
                      <a16:colId xmlns:a16="http://schemas.microsoft.com/office/drawing/2014/main" val="109982403"/>
                    </a:ext>
                  </a:extLst>
                </a:gridCol>
              </a:tblGrid>
              <a:tr h="1097821">
                <a:tc>
                  <a:txBody>
                    <a:bodyPr/>
                    <a:lstStyle/>
                    <a:p>
                      <a:pPr>
                        <a:buNone/>
                      </a:pPr>
                      <a:r>
                        <a:rPr lang="en-US" sz="1600"/>
                        <a:t>What are the recommended next steps to improve diabetes management?</a:t>
                      </a:r>
                    </a:p>
                  </a:txBody>
                  <a:tcPr marL="81927" marR="81927" marT="40963" marB="40963"/>
                </a:tc>
                <a:tc>
                  <a:txBody>
                    <a:bodyPr/>
                    <a:lstStyle/>
                    <a:p>
                      <a:pPr>
                        <a:buNone/>
                      </a:pPr>
                      <a:r>
                        <a:rPr lang="en-US" sz="1600"/>
                        <a:t>Continue routine screening for social determinants of health, expand community resource referrals, and monitor A1c outcomes quarterly.</a:t>
                      </a:r>
                    </a:p>
                  </a:txBody>
                  <a:tcPr marL="81927" marR="81927" marT="40963" marB="40963" anchor="ctr"/>
                </a:tc>
                <a:extLst>
                  <a:ext uri="{0D108BD9-81ED-4DB2-BD59-A6C34878D82A}">
                    <a16:rowId xmlns:a16="http://schemas.microsoft.com/office/drawing/2014/main" val="327555123"/>
                  </a:ext>
                </a:extLst>
              </a:tr>
              <a:tr h="852041">
                <a:tc>
                  <a:txBody>
                    <a:bodyPr/>
                    <a:lstStyle/>
                    <a:p>
                      <a:pPr>
                        <a:buNone/>
                      </a:pPr>
                      <a:r>
                        <a:rPr lang="en-US" sz="1600"/>
                        <a:t>How can we enhance patient outreach and engagement?</a:t>
                      </a:r>
                    </a:p>
                  </a:txBody>
                  <a:tcPr marL="81927" marR="81927" marT="40963" marB="40963"/>
                </a:tc>
                <a:tc>
                  <a:txBody>
                    <a:bodyPr/>
                    <a:lstStyle/>
                    <a:p>
                      <a:pPr>
                        <a:buNone/>
                      </a:pPr>
                      <a:r>
                        <a:rPr lang="en-US" sz="1600"/>
                        <a:t>Strengthen patient outreach through follow-up calls, reminders, and coordinated care efforts.</a:t>
                      </a:r>
                    </a:p>
                  </a:txBody>
                  <a:tcPr marL="81927" marR="81927" marT="40963" marB="40963" anchor="ctr"/>
                </a:tc>
                <a:extLst>
                  <a:ext uri="{0D108BD9-81ED-4DB2-BD59-A6C34878D82A}">
                    <a16:rowId xmlns:a16="http://schemas.microsoft.com/office/drawing/2014/main" val="2872715784"/>
                  </a:ext>
                </a:extLst>
              </a:tr>
              <a:tr h="852041">
                <a:tc>
                  <a:txBody>
                    <a:bodyPr/>
                    <a:lstStyle/>
                    <a:p>
                      <a:pPr>
                        <a:buNone/>
                      </a:pPr>
                      <a:r>
                        <a:rPr lang="en-US" sz="1600"/>
                        <a:t>What strategies can be used to refine diabetes intervention programs?</a:t>
                      </a:r>
                    </a:p>
                  </a:txBody>
                  <a:tcPr marL="81927" marR="81927" marT="40963" marB="40963"/>
                </a:tc>
                <a:tc>
                  <a:txBody>
                    <a:bodyPr/>
                    <a:lstStyle/>
                    <a:p>
                      <a:pPr>
                        <a:buNone/>
                      </a:pPr>
                      <a:r>
                        <a:rPr lang="en-US" sz="1600" dirty="0"/>
                        <a:t>Strategies such as enhanced care coordination, routine SDOH screening, targeted patient education, medication optimization, and continuous PDSA cycles can improve patient engagement, reduce barriers to care, and ultimately improve glycemic outcomes.</a:t>
                      </a:r>
                    </a:p>
                  </a:txBody>
                  <a:tcPr marL="81927" marR="81927" marT="40963" marB="40963" anchor="ctr"/>
                </a:tc>
                <a:extLst>
                  <a:ext uri="{0D108BD9-81ED-4DB2-BD59-A6C34878D82A}">
                    <a16:rowId xmlns:a16="http://schemas.microsoft.com/office/drawing/2014/main" val="874953382"/>
                  </a:ext>
                </a:extLst>
              </a:tr>
              <a:tr h="852041">
                <a:tc>
                  <a:txBody>
                    <a:bodyPr/>
                    <a:lstStyle/>
                    <a:p>
                      <a:pPr>
                        <a:buNone/>
                      </a:pPr>
                      <a:r>
                        <a:rPr lang="en-US" sz="1600"/>
                        <a:t>Why is it important to monitor A1c outcomes regularly?</a:t>
                      </a:r>
                    </a:p>
                  </a:txBody>
                  <a:tcPr marL="81927" marR="81927" marT="40963" marB="40963"/>
                </a:tc>
                <a:tc>
                  <a:txBody>
                    <a:bodyPr/>
                    <a:lstStyle/>
                    <a:p>
                      <a:pPr>
                        <a:buNone/>
                      </a:pPr>
                      <a:r>
                        <a:rPr lang="en-US" sz="1600" dirty="0"/>
                        <a:t>Regular monitoring helps evaluate the effectiveness of interventions and guides necessary adjustments for improved patient health.</a:t>
                      </a:r>
                    </a:p>
                  </a:txBody>
                  <a:tcPr marL="81927" marR="81927" marT="40963" marB="40963" anchor="ctr"/>
                </a:tc>
                <a:extLst>
                  <a:ext uri="{0D108BD9-81ED-4DB2-BD59-A6C34878D82A}">
                    <a16:rowId xmlns:a16="http://schemas.microsoft.com/office/drawing/2014/main" val="1495991554"/>
                  </a:ext>
                </a:extLst>
              </a:tr>
            </a:tbl>
          </a:graphicData>
        </a:graphic>
      </p:graphicFrame>
    </p:spTree>
    <p:extLst>
      <p:ext uri="{BB962C8B-B14F-4D97-AF65-F5344CB8AC3E}">
        <p14:creationId xmlns:p14="http://schemas.microsoft.com/office/powerpoint/2010/main" val="21819741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E491B121-12B5-4977-A064-636AB0B9B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148704-CC56-24AA-4D00-FAACF2EA92AE}"/>
              </a:ext>
            </a:extLst>
          </p:cNvPr>
          <p:cNvSpPr>
            <a:spLocks noGrp="1"/>
          </p:cNvSpPr>
          <p:nvPr>
            <p:ph type="title"/>
          </p:nvPr>
        </p:nvSpPr>
        <p:spPr>
          <a:xfrm>
            <a:off x="649224" y="645106"/>
            <a:ext cx="6574536" cy="1259894"/>
          </a:xfrm>
        </p:spPr>
        <p:txBody>
          <a:bodyPr>
            <a:normAutofit/>
          </a:bodyPr>
          <a:lstStyle/>
          <a:p>
            <a:r>
              <a:rPr lang="en-US"/>
              <a:t>Limited Use Despite Available Support Options</a:t>
            </a:r>
          </a:p>
        </p:txBody>
      </p:sp>
      <p:sp>
        <p:nvSpPr>
          <p:cNvPr id="21" name="Rectangle 20">
            <a:extLst>
              <a:ext uri="{FF2B5EF4-FFF2-40B4-BE49-F238E27FC236}">
                <a16:creationId xmlns:a16="http://schemas.microsoft.com/office/drawing/2014/main" id="{2ED05F70-AB3E-4472-B26B-EFE6A5A59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CDCB3DE7-CD9E-10D9-F464-FC62E832803E}"/>
              </a:ext>
            </a:extLst>
          </p:cNvPr>
          <p:cNvSpPr>
            <a:spLocks noGrp="1"/>
          </p:cNvSpPr>
          <p:nvPr>
            <p:ph idx="1"/>
          </p:nvPr>
        </p:nvSpPr>
        <p:spPr>
          <a:xfrm>
            <a:off x="649224" y="2133600"/>
            <a:ext cx="6574535" cy="3759253"/>
          </a:xfrm>
        </p:spPr>
        <p:txBody>
          <a:bodyPr>
            <a:normAutofit/>
          </a:bodyPr>
          <a:lstStyle/>
          <a:p>
            <a:r>
              <a:rPr lang="en-US" dirty="0"/>
              <a:t>Diabetes Education classes (St. Cecelia, Carrollton, Metairie, Harvey, New Orleans East, Gentilly)</a:t>
            </a:r>
          </a:p>
          <a:p>
            <a:r>
              <a:rPr lang="en-US" dirty="0"/>
              <a:t>In-House Pharmacy (Highly discounted meds/delivery services)</a:t>
            </a:r>
          </a:p>
          <a:p>
            <a:r>
              <a:rPr lang="en-US" dirty="0"/>
              <a:t>Free Nurse Visits </a:t>
            </a:r>
          </a:p>
          <a:p>
            <a:endParaRPr lang="en-US" dirty="0"/>
          </a:p>
        </p:txBody>
      </p:sp>
      <p:pic>
        <p:nvPicPr>
          <p:cNvPr id="7" name="Graphic 6" descr="Chat">
            <a:extLst>
              <a:ext uri="{FF2B5EF4-FFF2-40B4-BE49-F238E27FC236}">
                <a16:creationId xmlns:a16="http://schemas.microsoft.com/office/drawing/2014/main" id="{F82110F0-0290-CBE8-56F7-44196F43564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62088" y="1278252"/>
            <a:ext cx="3981455" cy="3981455"/>
          </a:xfrm>
          <a:prstGeom prst="rect">
            <a:avLst/>
          </a:prstGeom>
        </p:spPr>
      </p:pic>
      <p:sp>
        <p:nvSpPr>
          <p:cNvPr id="23" name="Freeform 11">
            <a:extLst>
              <a:ext uri="{FF2B5EF4-FFF2-40B4-BE49-F238E27FC236}">
                <a16:creationId xmlns:a16="http://schemas.microsoft.com/office/drawing/2014/main" id="{21F6BE39-9E37-45F0-B10C-92305CFB7C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19020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A3C2D7E-3F2E-404E-9B30-CB12DC972D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1F7FD00-BF97-4325-B7C2-E451F20840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06695"/>
          </a:xfrm>
          <a:prstGeom prst="rect">
            <a:avLst/>
          </a:prstGeom>
          <a:solidFill>
            <a:schemeClr val="tx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14B267FB-1A4E-41E3-C12B-B5FD5DE9E2AA}"/>
              </a:ext>
            </a:extLst>
          </p:cNvPr>
          <p:cNvSpPr>
            <a:spLocks noGrp="1"/>
          </p:cNvSpPr>
          <p:nvPr>
            <p:ph type="title"/>
          </p:nvPr>
        </p:nvSpPr>
        <p:spPr>
          <a:xfrm>
            <a:off x="1843391" y="624110"/>
            <a:ext cx="9383408" cy="1280890"/>
          </a:xfrm>
        </p:spPr>
        <p:txBody>
          <a:bodyPr>
            <a:normAutofit/>
          </a:bodyPr>
          <a:lstStyle/>
          <a:p>
            <a:r>
              <a:rPr lang="en-US">
                <a:solidFill>
                  <a:srgbClr val="FFFFFF"/>
                </a:solidFill>
              </a:rPr>
              <a:t>Lessons Learned and Future Strategies</a:t>
            </a:r>
          </a:p>
        </p:txBody>
      </p:sp>
      <p:sp>
        <p:nvSpPr>
          <p:cNvPr id="13" name="Freeform 11">
            <a:extLst>
              <a:ext uri="{FF2B5EF4-FFF2-40B4-BE49-F238E27FC236}">
                <a16:creationId xmlns:a16="http://schemas.microsoft.com/office/drawing/2014/main" id="{179B5294-DA4E-4926-B14A-DD6E07A12F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graphicFrame>
        <p:nvGraphicFramePr>
          <p:cNvPr id="4" name="Content Placeholder 4">
            <a:extLst>
              <a:ext uri="{FF2B5EF4-FFF2-40B4-BE49-F238E27FC236}">
                <a16:creationId xmlns:a16="http://schemas.microsoft.com/office/drawing/2014/main" id="{27816631-0418-44F1-8F3A-53D60902C3DB}"/>
              </a:ext>
            </a:extLst>
          </p:cNvPr>
          <p:cNvGraphicFramePr>
            <a:graphicFrameLocks noGrp="1"/>
          </p:cNvGraphicFramePr>
          <p:nvPr>
            <p:ph idx="1"/>
            <p:extLst>
              <p:ext uri="{D42A27DB-BD31-4B8C-83A1-F6EECF244321}">
                <p14:modId xmlns:p14="http://schemas.microsoft.com/office/powerpoint/2010/main" val="1616068159"/>
              </p:ext>
              <p:ext uri="{E7BDC344-281C-4309-B0C6-D0EE65EED2A8}">
                <p202:designPr xmlns:p202="http://schemas.microsoft.com/office/powerpoint/2020/02/main">
                  <p202:designTagLst>
                    <p202:designTag name="ARCH:1:CLS" val="SmartArt"/>
                    <p202:designTag name="ARCH:1:VSVAR" val="Process"/>
                  </p202:designTagLst>
                </p202:designPr>
              </p:ext>
            </p:extLst>
          </p:nvPr>
        </p:nvGraphicFramePr>
        <p:xfrm>
          <a:off x="1843392" y="2623930"/>
          <a:ext cx="9383408" cy="32872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18832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6065F8A9-9499-4A44-BDAD-F706130FD8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38132C2D-AFE4-478D-A86B-81059C205E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205BFD52-DD96-4666-8D77-C636870FD0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292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E0BE759-1558-15E3-C421-0D3773DE2E68}"/>
              </a:ext>
            </a:extLst>
          </p:cNvPr>
          <p:cNvSpPr>
            <a:spLocks noGrp="1"/>
          </p:cNvSpPr>
          <p:nvPr>
            <p:ph type="title"/>
          </p:nvPr>
        </p:nvSpPr>
        <p:spPr>
          <a:xfrm>
            <a:off x="9392813" y="3101093"/>
            <a:ext cx="2454052" cy="3029344"/>
          </a:xfrm>
        </p:spPr>
        <p:txBody>
          <a:bodyPr>
            <a:normAutofit/>
          </a:bodyPr>
          <a:lstStyle/>
          <a:p>
            <a:r>
              <a:rPr lang="en-US" sz="3200">
                <a:solidFill>
                  <a:schemeClr val="bg1"/>
                </a:solidFill>
              </a:rPr>
              <a:t>Advice for Future NP Residents</a:t>
            </a:r>
          </a:p>
        </p:txBody>
      </p:sp>
      <p:sp>
        <p:nvSpPr>
          <p:cNvPr id="24" name="Freeform: Shape 23">
            <a:extLst>
              <a:ext uri="{FF2B5EF4-FFF2-40B4-BE49-F238E27FC236}">
                <a16:creationId xmlns:a16="http://schemas.microsoft.com/office/drawing/2014/main" id="{1941746C-2C12-4564-8342-A3055D8361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8132921" y="3187343"/>
            <a:ext cx="1105119" cy="506624"/>
          </a:xfrm>
          <a:custGeom>
            <a:avLst/>
            <a:gdLst>
              <a:gd name="connsiteX0" fmla="*/ 0 w 1105119"/>
              <a:gd name="connsiteY0" fmla="*/ 506624 h 506624"/>
              <a:gd name="connsiteX1" fmla="*/ 759132 w 1105119"/>
              <a:gd name="connsiteY1" fmla="*/ 505572 h 506624"/>
              <a:gd name="connsiteX2" fmla="*/ 849827 w 1105119"/>
              <a:gd name="connsiteY2" fmla="*/ 505572 h 506624"/>
              <a:gd name="connsiteX3" fmla="*/ 864083 w 1105119"/>
              <a:gd name="connsiteY3" fmla="*/ 500804 h 506624"/>
              <a:gd name="connsiteX4" fmla="*/ 869065 w 1105119"/>
              <a:gd name="connsiteY4" fmla="*/ 496035 h 506624"/>
              <a:gd name="connsiteX5" fmla="*/ 1098034 w 1105119"/>
              <a:gd name="connsiteY5" fmla="*/ 267092 h 506624"/>
              <a:gd name="connsiteX6" fmla="*/ 1098034 w 1105119"/>
              <a:gd name="connsiteY6" fmla="*/ 238480 h 506624"/>
              <a:gd name="connsiteX7" fmla="*/ 869065 w 1105119"/>
              <a:gd name="connsiteY7" fmla="*/ 9537 h 506624"/>
              <a:gd name="connsiteX8" fmla="*/ 864083 w 1105119"/>
              <a:gd name="connsiteY8" fmla="*/ 4769 h 506624"/>
              <a:gd name="connsiteX9" fmla="*/ 849827 w 1105119"/>
              <a:gd name="connsiteY9" fmla="*/ 0 h 506624"/>
              <a:gd name="connsiteX10" fmla="*/ 759132 w 1105119"/>
              <a:gd name="connsiteY10" fmla="*/ 0 h 506624"/>
              <a:gd name="connsiteX11" fmla="*/ 0 w 1105119"/>
              <a:gd name="connsiteY11" fmla="*/ 2157 h 506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5119" h="506624">
                <a:moveTo>
                  <a:pt x="0" y="506624"/>
                </a:moveTo>
                <a:lnTo>
                  <a:pt x="759132" y="505572"/>
                </a:lnTo>
                <a:lnTo>
                  <a:pt x="849827" y="505572"/>
                </a:lnTo>
                <a:cubicBezTo>
                  <a:pt x="854636" y="505572"/>
                  <a:pt x="859446" y="500804"/>
                  <a:pt x="864083" y="500804"/>
                </a:cubicBezTo>
                <a:cubicBezTo>
                  <a:pt x="864083" y="496035"/>
                  <a:pt x="869065" y="496035"/>
                  <a:pt x="869065" y="496035"/>
                </a:cubicBezTo>
                <a:lnTo>
                  <a:pt x="1098034" y="267092"/>
                </a:lnTo>
                <a:cubicBezTo>
                  <a:pt x="1107481" y="257555"/>
                  <a:pt x="1107481" y="248018"/>
                  <a:pt x="1098034" y="238480"/>
                </a:cubicBezTo>
                <a:lnTo>
                  <a:pt x="869065" y="9537"/>
                </a:lnTo>
                <a:cubicBezTo>
                  <a:pt x="867519" y="7914"/>
                  <a:pt x="865629" y="6392"/>
                  <a:pt x="864083" y="4769"/>
                </a:cubicBezTo>
                <a:cubicBezTo>
                  <a:pt x="859446" y="0"/>
                  <a:pt x="854636" y="0"/>
                  <a:pt x="849827" y="0"/>
                </a:cubicBezTo>
                <a:lnTo>
                  <a:pt x="759132" y="0"/>
                </a:lnTo>
                <a:lnTo>
                  <a:pt x="0" y="2157"/>
                </a:lnTo>
                <a:close/>
              </a:path>
            </a:pathLst>
          </a:custGeom>
          <a:solidFill>
            <a:schemeClr val="accent1"/>
          </a:solidFill>
          <a:ln>
            <a:noFill/>
          </a:ln>
        </p:spPr>
        <p:txBody>
          <a:bodyPr/>
          <a:lstStyle/>
          <a:p>
            <a:endParaRPr lang="en-US"/>
          </a:p>
        </p:txBody>
      </p:sp>
      <p:graphicFrame>
        <p:nvGraphicFramePr>
          <p:cNvPr id="5" name="Content Placeholder 2">
            <a:extLst>
              <a:ext uri="{FF2B5EF4-FFF2-40B4-BE49-F238E27FC236}">
                <a16:creationId xmlns:a16="http://schemas.microsoft.com/office/drawing/2014/main" id="{BE61E6C8-7230-AD85-8F89-2B3699D7F8FC}"/>
              </a:ext>
            </a:extLst>
          </p:cNvPr>
          <p:cNvGraphicFramePr>
            <a:graphicFrameLocks noGrp="1"/>
          </p:cNvGraphicFramePr>
          <p:nvPr>
            <p:ph idx="1"/>
            <p:extLst>
              <p:ext uri="{D42A27DB-BD31-4B8C-83A1-F6EECF244321}">
                <p14:modId xmlns:p14="http://schemas.microsoft.com/office/powerpoint/2010/main" val="2528827140"/>
              </p:ext>
            </p:extLst>
          </p:nvPr>
        </p:nvGraphicFramePr>
        <p:xfrm>
          <a:off x="616444" y="641551"/>
          <a:ext cx="6832212" cy="52647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305751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B258D2B-6AC3-4B3A-A87C-FD7E65178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Content Placeholder 3" descr="A blue background with arrows pointing to a book&#10;&#10;AI-generated content may be incorrect.">
            <a:extLst>
              <a:ext uri="{FF2B5EF4-FFF2-40B4-BE49-F238E27FC236}">
                <a16:creationId xmlns:a16="http://schemas.microsoft.com/office/drawing/2014/main" id="{DFE5BB66-995C-4439-B553-8067547E7FD9}"/>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1" y="10"/>
            <a:ext cx="7574440" cy="6857990"/>
          </a:xfrm>
          <a:prstGeom prst="rect">
            <a:avLst/>
          </a:prstGeom>
        </p:spPr>
      </p:pic>
      <p:sp>
        <p:nvSpPr>
          <p:cNvPr id="12" name="Freeform 5">
            <a:extLst>
              <a:ext uri="{FF2B5EF4-FFF2-40B4-BE49-F238E27FC236}">
                <a16:creationId xmlns:a16="http://schemas.microsoft.com/office/drawing/2014/main" id="{8D55DD8B-9BF9-4B91-A22D-2D3F2AEFF1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94E677E1-C312-6F52-E5B2-8A4A11F87ED4}"/>
              </a:ext>
            </a:extLst>
          </p:cNvPr>
          <p:cNvSpPr>
            <a:spLocks noGrp="1"/>
          </p:cNvSpPr>
          <p:nvPr>
            <p:ph type="title"/>
          </p:nvPr>
        </p:nvSpPr>
        <p:spPr>
          <a:xfrm>
            <a:off x="541867" y="787400"/>
            <a:ext cx="7145866" cy="778933"/>
          </a:xfrm>
        </p:spPr>
        <p:txBody>
          <a:bodyPr vert="horz" lIns="91440" tIns="45720" rIns="91440" bIns="45720" rtlCol="0" anchor="ctr">
            <a:normAutofit/>
          </a:bodyPr>
          <a:lstStyle/>
          <a:p>
            <a:r>
              <a:rPr lang="en-US" sz="3200">
                <a:solidFill>
                  <a:srgbClr val="FEFFFF"/>
                </a:solidFill>
              </a:rPr>
              <a:t>References Overview</a:t>
            </a:r>
          </a:p>
        </p:txBody>
      </p:sp>
      <p:sp>
        <p:nvSpPr>
          <p:cNvPr id="5" name="TextBox 4">
            <a:extLst>
              <a:ext uri="{FF2B5EF4-FFF2-40B4-BE49-F238E27FC236}">
                <a16:creationId xmlns:a16="http://schemas.microsoft.com/office/drawing/2014/main" id="{7A9A6752-1C8B-4A17-8F9F-02BF7A1CFD71}"/>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860770" y="2017668"/>
            <a:ext cx="3750205" cy="3857816"/>
          </a:xfrm>
          <a:prstGeom prst="rect">
            <a:avLst/>
          </a:prstGeom>
        </p:spPr>
        <p:txBody>
          <a:bodyPr>
            <a:normAutofit/>
          </a:bodyPr>
          <a:lstStyle/>
          <a:p>
            <a:pPr>
              <a:lnSpc>
                <a:spcPct val="90000"/>
              </a:lnSpc>
              <a:spcBef>
                <a:spcPts val="2500"/>
              </a:spcBef>
              <a:spcAft>
                <a:spcPts val="600"/>
              </a:spcAft>
            </a:pPr>
            <a:r>
              <a:rPr lang="en-US" sz="1400" dirty="0"/>
              <a:t>American Diabetes Association Professional Practice Committee. (2025). </a:t>
            </a:r>
            <a:r>
              <a:rPr lang="en-US" sz="1400" i="1" dirty="0"/>
              <a:t>Standards of care in diabetes—2025</a:t>
            </a:r>
            <a:r>
              <a:rPr lang="en-US" sz="1400" dirty="0"/>
              <a:t>. </a:t>
            </a:r>
            <a:r>
              <a:rPr lang="en-US" sz="1400" i="1" dirty="0"/>
              <a:t>Diabetes Care, 48</a:t>
            </a:r>
            <a:r>
              <a:rPr lang="en-US" sz="1400" dirty="0"/>
              <a:t>(Supplement_1). </a:t>
            </a:r>
            <a:r>
              <a:rPr lang="en-US" sz="1400" dirty="0">
                <a:hlinkClick r:id="rId3"/>
              </a:rPr>
              <a:t>https://diabetesjournals.org/care/issue/48/Supplement_1</a:t>
            </a:r>
            <a:endParaRPr lang="en-US" sz="1400" dirty="0"/>
          </a:p>
          <a:p>
            <a:pPr>
              <a:lnSpc>
                <a:spcPct val="90000"/>
              </a:lnSpc>
              <a:spcBef>
                <a:spcPts val="2500"/>
              </a:spcBef>
              <a:spcAft>
                <a:spcPts val="600"/>
              </a:spcAft>
            </a:pPr>
            <a:r>
              <a:rPr lang="en-US" sz="1400" dirty="0"/>
              <a:t>Devkota, B. P. (2025, October 20). </a:t>
            </a:r>
            <a:r>
              <a:rPr lang="en-US" sz="1400" i="1" dirty="0"/>
              <a:t>Hemoglobin A1c testing</a:t>
            </a:r>
            <a:r>
              <a:rPr lang="en-US" sz="1400" dirty="0"/>
              <a:t>. Medscape. </a:t>
            </a:r>
            <a:r>
              <a:rPr lang="en-US" sz="1400" dirty="0">
                <a:hlinkClick r:id="rId4"/>
              </a:rPr>
              <a:t>https://emedicine.medscape.com/article/2089224-overview</a:t>
            </a:r>
            <a:endParaRPr lang="en-US" sz="1400" dirty="0"/>
          </a:p>
          <a:p>
            <a:pPr>
              <a:lnSpc>
                <a:spcPct val="90000"/>
              </a:lnSpc>
              <a:spcBef>
                <a:spcPts val="2500"/>
              </a:spcBef>
              <a:spcAft>
                <a:spcPts val="600"/>
              </a:spcAft>
            </a:pPr>
            <a:endParaRPr lang="en-US" sz="1400" dirty="0">
              <a:solidFill>
                <a:schemeClr val="tx1">
                  <a:lumMod val="95000"/>
                  <a:lumOff val="5000"/>
                </a:schemeClr>
              </a:solidFill>
            </a:endParaRPr>
          </a:p>
          <a:p>
            <a:pPr>
              <a:lnSpc>
                <a:spcPct val="90000"/>
              </a:lnSpc>
              <a:spcBef>
                <a:spcPts val="2500"/>
              </a:spcBef>
              <a:spcAft>
                <a:spcPts val="600"/>
              </a:spcAft>
            </a:pPr>
            <a:endParaRPr lang="en-US" sz="1400" dirty="0">
              <a:solidFill>
                <a:schemeClr val="tx1">
                  <a:lumMod val="95000"/>
                  <a:lumOff val="5000"/>
                </a:schemeClr>
              </a:solidFill>
            </a:endParaRPr>
          </a:p>
        </p:txBody>
      </p:sp>
    </p:spTree>
    <p:extLst>
      <p:ext uri="{BB962C8B-B14F-4D97-AF65-F5344CB8AC3E}">
        <p14:creationId xmlns:p14="http://schemas.microsoft.com/office/powerpoint/2010/main" val="29818897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185" name="Group 184">
            <a:extLst>
              <a:ext uri="{FF2B5EF4-FFF2-40B4-BE49-F238E27FC236}">
                <a16:creationId xmlns:a16="http://schemas.microsoft.com/office/drawing/2014/main" id="{166BF9EE-F7AC-4FA5-AC7E-001B3A642F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86" name="Freeform 11">
              <a:extLst>
                <a:ext uri="{FF2B5EF4-FFF2-40B4-BE49-F238E27FC236}">
                  <a16:creationId xmlns:a16="http://schemas.microsoft.com/office/drawing/2014/main" id="{3B48D182-44E3-4D8B-ACEF-F1A900BE44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87" name="Freeform 12">
              <a:extLst>
                <a:ext uri="{FF2B5EF4-FFF2-40B4-BE49-F238E27FC236}">
                  <a16:creationId xmlns:a16="http://schemas.microsoft.com/office/drawing/2014/main" id="{355A535A-A489-477F-A314-593AA8CAFB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88" name="Freeform 13">
              <a:extLst>
                <a:ext uri="{FF2B5EF4-FFF2-40B4-BE49-F238E27FC236}">
                  <a16:creationId xmlns:a16="http://schemas.microsoft.com/office/drawing/2014/main" id="{954C2D4C-FD83-4EF4-9312-04442ABD6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89" name="Freeform 14">
              <a:extLst>
                <a:ext uri="{FF2B5EF4-FFF2-40B4-BE49-F238E27FC236}">
                  <a16:creationId xmlns:a16="http://schemas.microsoft.com/office/drawing/2014/main" id="{C20701C2-CD9A-4698-BC97-E1085820C2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90" name="Freeform 15">
              <a:extLst>
                <a:ext uri="{FF2B5EF4-FFF2-40B4-BE49-F238E27FC236}">
                  <a16:creationId xmlns:a16="http://schemas.microsoft.com/office/drawing/2014/main" id="{62575C35-466F-42AE-87A1-D691849AB8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91" name="Freeform 16">
              <a:extLst>
                <a:ext uri="{FF2B5EF4-FFF2-40B4-BE49-F238E27FC236}">
                  <a16:creationId xmlns:a16="http://schemas.microsoft.com/office/drawing/2014/main" id="{58236F37-6119-45AC-80A0-CD2C311B50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92" name="Freeform 17">
              <a:extLst>
                <a:ext uri="{FF2B5EF4-FFF2-40B4-BE49-F238E27FC236}">
                  <a16:creationId xmlns:a16="http://schemas.microsoft.com/office/drawing/2014/main" id="{F3FDD799-39FE-4D6F-9A64-2F472B2150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93" name="Freeform 18">
              <a:extLst>
                <a:ext uri="{FF2B5EF4-FFF2-40B4-BE49-F238E27FC236}">
                  <a16:creationId xmlns:a16="http://schemas.microsoft.com/office/drawing/2014/main" id="{9820D241-1D49-442C-A95A-00BC1BF9E2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194" name="Freeform 19">
              <a:extLst>
                <a:ext uri="{FF2B5EF4-FFF2-40B4-BE49-F238E27FC236}">
                  <a16:creationId xmlns:a16="http://schemas.microsoft.com/office/drawing/2014/main" id="{EBC2197C-B383-4866-8ABD-74222400BE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195" name="Freeform 20">
              <a:extLst>
                <a:ext uri="{FF2B5EF4-FFF2-40B4-BE49-F238E27FC236}">
                  <a16:creationId xmlns:a16="http://schemas.microsoft.com/office/drawing/2014/main" id="{404B06AA-FC93-4471-9DE4-56A401E70A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196" name="Freeform 21">
              <a:extLst>
                <a:ext uri="{FF2B5EF4-FFF2-40B4-BE49-F238E27FC236}">
                  <a16:creationId xmlns:a16="http://schemas.microsoft.com/office/drawing/2014/main" id="{E580600C-013F-4FAF-8FB7-4CC0FA80A9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197" name="Freeform 22">
              <a:extLst>
                <a:ext uri="{FF2B5EF4-FFF2-40B4-BE49-F238E27FC236}">
                  <a16:creationId xmlns:a16="http://schemas.microsoft.com/office/drawing/2014/main" id="{9BFCF199-64B2-4AEE-88C4-E954ABF362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98" name="Group 197">
            <a:extLst>
              <a:ext uri="{FF2B5EF4-FFF2-40B4-BE49-F238E27FC236}">
                <a16:creationId xmlns:a16="http://schemas.microsoft.com/office/drawing/2014/main" id="{E312DBA5-56D8-42B2-BA94-28168C2A670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199" name="Freeform 27">
              <a:extLst>
                <a:ext uri="{FF2B5EF4-FFF2-40B4-BE49-F238E27FC236}">
                  <a16:creationId xmlns:a16="http://schemas.microsoft.com/office/drawing/2014/main" id="{7AD46C74-3117-46B0-B267-0F61B57CA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200" name="Freeform 28">
              <a:extLst>
                <a:ext uri="{FF2B5EF4-FFF2-40B4-BE49-F238E27FC236}">
                  <a16:creationId xmlns:a16="http://schemas.microsoft.com/office/drawing/2014/main" id="{8C13B810-9664-45D8-8510-D6ED0ADD72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201" name="Freeform 29">
              <a:extLst>
                <a:ext uri="{FF2B5EF4-FFF2-40B4-BE49-F238E27FC236}">
                  <a16:creationId xmlns:a16="http://schemas.microsoft.com/office/drawing/2014/main" id="{10306E52-A922-4458-BCCE-C3C840CC75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202" name="Freeform 30">
              <a:extLst>
                <a:ext uri="{FF2B5EF4-FFF2-40B4-BE49-F238E27FC236}">
                  <a16:creationId xmlns:a16="http://schemas.microsoft.com/office/drawing/2014/main" id="{CB578819-B7E7-4250-932F-52AE2A2A9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203" name="Freeform 31">
              <a:extLst>
                <a:ext uri="{FF2B5EF4-FFF2-40B4-BE49-F238E27FC236}">
                  <a16:creationId xmlns:a16="http://schemas.microsoft.com/office/drawing/2014/main" id="{454B9C91-B623-424A-B16E-F764F189D3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204" name="Freeform 32">
              <a:extLst>
                <a:ext uri="{FF2B5EF4-FFF2-40B4-BE49-F238E27FC236}">
                  <a16:creationId xmlns:a16="http://schemas.microsoft.com/office/drawing/2014/main" id="{EFD03C4A-8484-41E6-B458-032F1DCA7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205" name="Freeform 33">
              <a:extLst>
                <a:ext uri="{FF2B5EF4-FFF2-40B4-BE49-F238E27FC236}">
                  <a16:creationId xmlns:a16="http://schemas.microsoft.com/office/drawing/2014/main" id="{DDC2F3C3-1D4E-4913-9C5C-F9A65B47E5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206" name="Freeform 34">
              <a:extLst>
                <a:ext uri="{FF2B5EF4-FFF2-40B4-BE49-F238E27FC236}">
                  <a16:creationId xmlns:a16="http://schemas.microsoft.com/office/drawing/2014/main" id="{1E15BCA2-2420-4C53-ADE9-40FBAC2384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207" name="Freeform 35">
              <a:extLst>
                <a:ext uri="{FF2B5EF4-FFF2-40B4-BE49-F238E27FC236}">
                  <a16:creationId xmlns:a16="http://schemas.microsoft.com/office/drawing/2014/main" id="{73D5FBF4-7129-4C51-B603-E3BC334195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208" name="Freeform 36">
              <a:extLst>
                <a:ext uri="{FF2B5EF4-FFF2-40B4-BE49-F238E27FC236}">
                  <a16:creationId xmlns:a16="http://schemas.microsoft.com/office/drawing/2014/main" id="{0165B164-CE2A-494C-88FC-507232B37C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209" name="Freeform 37">
              <a:extLst>
                <a:ext uri="{FF2B5EF4-FFF2-40B4-BE49-F238E27FC236}">
                  <a16:creationId xmlns:a16="http://schemas.microsoft.com/office/drawing/2014/main" id="{87F127E5-B10B-4D18-BCF0-E7C3C7F40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210" name="Freeform 38">
              <a:extLst>
                <a:ext uri="{FF2B5EF4-FFF2-40B4-BE49-F238E27FC236}">
                  <a16:creationId xmlns:a16="http://schemas.microsoft.com/office/drawing/2014/main" id="{FC692D59-F28D-4E42-B435-225F2C6CFA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211" name="Rectangle 210">
            <a:extLst>
              <a:ext uri="{FF2B5EF4-FFF2-40B4-BE49-F238E27FC236}">
                <a16:creationId xmlns:a16="http://schemas.microsoft.com/office/drawing/2014/main" id="{1996130F-9AB5-4DE9-8574-3AF891C5C1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2" name="Freeform 11">
            <a:extLst>
              <a:ext uri="{FF2B5EF4-FFF2-40B4-BE49-F238E27FC236}">
                <a16:creationId xmlns:a16="http://schemas.microsoft.com/office/drawing/2014/main" id="{7326F4E6-9131-42DA-97B2-0BA8D1E258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useBgFill="1">
        <p:nvSpPr>
          <p:cNvPr id="213" name="Rectangle 212">
            <a:extLst>
              <a:ext uri="{FF2B5EF4-FFF2-40B4-BE49-F238E27FC236}">
                <a16:creationId xmlns:a16="http://schemas.microsoft.com/office/drawing/2014/main" id="{3F4C104D-5F30-4811-9376-566B26E471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Rectangle 213">
            <a:extLst>
              <a:ext uri="{FF2B5EF4-FFF2-40B4-BE49-F238E27FC236}">
                <a16:creationId xmlns:a16="http://schemas.microsoft.com/office/drawing/2014/main" id="{0815E34B-5D02-4E01-A936-E8E1C0AB6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extBox 1">
            <a:extLst>
              <a:ext uri="{FF2B5EF4-FFF2-40B4-BE49-F238E27FC236}">
                <a16:creationId xmlns:a16="http://schemas.microsoft.com/office/drawing/2014/main" id="{16A85CC1-26C5-B534-2632-194D6FC61B06}"/>
              </a:ext>
            </a:extLst>
          </p:cNvPr>
          <p:cNvSpPr txBox="1"/>
          <p:nvPr/>
        </p:nvSpPr>
        <p:spPr>
          <a:xfrm>
            <a:off x="649225" y="2133600"/>
            <a:ext cx="3650278" cy="3759253"/>
          </a:xfrm>
          <a:prstGeom prst="rect">
            <a:avLst/>
          </a:prstGeom>
        </p:spPr>
        <p:txBody>
          <a:bodyPr vert="horz" lIns="91440" tIns="45720" rIns="91440" bIns="45720" rtlCol="0">
            <a:normAutofit/>
          </a:bodyPr>
          <a:lstStyle/>
          <a:p>
            <a:pPr>
              <a:spcBef>
                <a:spcPts val="1000"/>
              </a:spcBef>
              <a:buClr>
                <a:schemeClr val="accent1"/>
              </a:buClr>
              <a:buFont typeface="Wingdings 3" charset="2"/>
              <a:buChar char=""/>
            </a:pPr>
            <a:r>
              <a:rPr lang="en-US" dirty="0">
                <a:solidFill>
                  <a:schemeClr val="tx1">
                    <a:lumMod val="75000"/>
                    <a:lumOff val="25000"/>
                  </a:schemeClr>
                </a:solidFill>
              </a:rPr>
              <a:t>Thank you for listening to our presentation </a:t>
            </a:r>
          </a:p>
        </p:txBody>
      </p:sp>
      <p:pic>
        <p:nvPicPr>
          <p:cNvPr id="215" name="Graphic 214" descr="Smiling Face with No Fill">
            <a:extLst>
              <a:ext uri="{FF2B5EF4-FFF2-40B4-BE49-F238E27FC236}">
                <a16:creationId xmlns:a16="http://schemas.microsoft.com/office/drawing/2014/main" id="{5C4C119A-2FE4-CDB9-6CED-354F79E1987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469945" y="640080"/>
            <a:ext cx="5252773" cy="5252773"/>
          </a:xfrm>
          <a:prstGeom prst="rect">
            <a:avLst/>
          </a:prstGeom>
        </p:spPr>
      </p:pic>
      <p:sp>
        <p:nvSpPr>
          <p:cNvPr id="216" name="Freeform 11">
            <a:extLst>
              <a:ext uri="{FF2B5EF4-FFF2-40B4-BE49-F238E27FC236}">
                <a16:creationId xmlns:a16="http://schemas.microsoft.com/office/drawing/2014/main" id="{7DE3414B-B032-4710-A468-D3285E38C5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061223"/>
            <a:ext cx="1038036" cy="506277"/>
          </a:xfrm>
          <a:custGeom>
            <a:avLst/>
            <a:gdLst>
              <a:gd name="connsiteX0" fmla="*/ 0 w 1038036"/>
              <a:gd name="connsiteY0" fmla="*/ 0 h 506277"/>
              <a:gd name="connsiteX1" fmla="*/ 182880 w 1038036"/>
              <a:gd name="connsiteY1" fmla="*/ 0 h 506277"/>
              <a:gd name="connsiteX2" fmla="*/ 291705 w 1038036"/>
              <a:gd name="connsiteY2" fmla="*/ 0 h 506277"/>
              <a:gd name="connsiteX3" fmla="*/ 291705 w 1038036"/>
              <a:gd name="connsiteY3" fmla="*/ 151 h 506277"/>
              <a:gd name="connsiteX4" fmla="*/ 692049 w 1038036"/>
              <a:gd name="connsiteY4" fmla="*/ 705 h 506277"/>
              <a:gd name="connsiteX5" fmla="*/ 782744 w 1038036"/>
              <a:gd name="connsiteY5" fmla="*/ 705 h 506277"/>
              <a:gd name="connsiteX6" fmla="*/ 797001 w 1038036"/>
              <a:gd name="connsiteY6" fmla="*/ 5473 h 506277"/>
              <a:gd name="connsiteX7" fmla="*/ 801982 w 1038036"/>
              <a:gd name="connsiteY7" fmla="*/ 10242 h 506277"/>
              <a:gd name="connsiteX8" fmla="*/ 1030951 w 1038036"/>
              <a:gd name="connsiteY8" fmla="*/ 239185 h 506277"/>
              <a:gd name="connsiteX9" fmla="*/ 1030951 w 1038036"/>
              <a:gd name="connsiteY9" fmla="*/ 267797 h 506277"/>
              <a:gd name="connsiteX10" fmla="*/ 801982 w 1038036"/>
              <a:gd name="connsiteY10" fmla="*/ 496740 h 506277"/>
              <a:gd name="connsiteX11" fmla="*/ 797001 w 1038036"/>
              <a:gd name="connsiteY11" fmla="*/ 501508 h 506277"/>
              <a:gd name="connsiteX12" fmla="*/ 782744 w 1038036"/>
              <a:gd name="connsiteY12" fmla="*/ 506277 h 506277"/>
              <a:gd name="connsiteX13" fmla="*/ 692049 w 1038036"/>
              <a:gd name="connsiteY13" fmla="*/ 506277 h 506277"/>
              <a:gd name="connsiteX14" fmla="*/ 291705 w 1038036"/>
              <a:gd name="connsiteY14" fmla="*/ 505140 h 506277"/>
              <a:gd name="connsiteX15" fmla="*/ 291705 w 1038036"/>
              <a:gd name="connsiteY15" fmla="*/ 506277 h 506277"/>
              <a:gd name="connsiteX16" fmla="*/ 0 w 1038036"/>
              <a:gd name="connsiteY16" fmla="*/ 506277 h 506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38036" h="506277">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927717"/>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Wisp</Template>
  <TotalTime>2962</TotalTime>
  <Words>1567</Words>
  <Application>Microsoft Office PowerPoint</Application>
  <PresentationFormat>Widescreen</PresentationFormat>
  <Paragraphs>181</Paragraphs>
  <Slides>20</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Aptos</vt:lpstr>
      <vt:lpstr>Arial</vt:lpstr>
      <vt:lpstr>Century Gothic</vt:lpstr>
      <vt:lpstr>Wingdings 3</vt:lpstr>
      <vt:lpstr>Wisp</vt:lpstr>
      <vt:lpstr>A1c &amp; Life Circumstances: The Hidden Connection</vt:lpstr>
      <vt:lpstr>Understanding the Chosen Problem</vt:lpstr>
      <vt:lpstr>Structured Aim Statement</vt:lpstr>
      <vt:lpstr>Fishbone Diagram</vt:lpstr>
      <vt:lpstr>Stakeholders</vt:lpstr>
      <vt:lpstr>PowerPoint Presentation</vt:lpstr>
      <vt:lpstr>Melanie Murray, Quality Project Manager</vt:lpstr>
      <vt:lpstr>Understanding the Data Collected During Improvement Efforts</vt:lpstr>
      <vt:lpstr>Data Collection Effort</vt:lpstr>
      <vt:lpstr>Cohort Data</vt:lpstr>
      <vt:lpstr>Suggested Implementations for Diabetes Management</vt:lpstr>
      <vt:lpstr>PDSA Cycle Timeline</vt:lpstr>
      <vt:lpstr>Key Factors Affecting Diabetes Outcomes</vt:lpstr>
      <vt:lpstr>Project Results and Insights</vt:lpstr>
      <vt:lpstr>Next Steps and Implications for Diabetes Care Improvement</vt:lpstr>
      <vt:lpstr>Limited Use Despite Available Support Options</vt:lpstr>
      <vt:lpstr>Lessons Learned and Future Strategies</vt:lpstr>
      <vt:lpstr>Advice for Future NP Residents</vt:lpstr>
      <vt:lpstr>References Overview</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lucienne dorvilier</dc:creator>
  <cp:lastModifiedBy>Splaine, Mark</cp:lastModifiedBy>
  <cp:revision>26</cp:revision>
  <dcterms:created xsi:type="dcterms:W3CDTF">2026-06-02T16:09:54Z</dcterms:created>
  <dcterms:modified xsi:type="dcterms:W3CDTF">2026-06-10T14:50:06Z</dcterms:modified>
</cp:coreProperties>
</file>